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tif" ContentType="image/tiff"/>
  <Default Extension="tiff" ContentType="image/tiff"/>
  <Default Extension="xlsx" ContentType="application/vnd.openxmlformats-officedocument.spreadsheetml.sheet"/>
  <Default Extension="jpg" ContentType="image/jpeg"/>
  <Override PartName="/word/document.xml" ContentType="application/vnd.openxmlformats-officedocument.wordprocessingml.document.main+xml"/>
  <Override PartName="/word/footnotes.xml" ContentType="application/vnd.openxmlformats-officedocument.wordprocessingml.foot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endnotes.xml" ContentType="application/vnd.openxmlformats-officedocument.wordprocessingml.endnotes+xml"/>
  <Override PartName="/word/charts/chart2.xml" ContentType="application/vnd.openxmlformats-officedocument.drawingml.chart+xml"/>
  <Override PartName="/word/theme/themeOverride2.xml" ContentType="application/vnd.openxmlformats-officedocument.themeOverride+xml"/>
  <Override PartName="/word/theme/theme1.xml" ContentType="application/vnd.openxmlformats-officedocument.theme+xml"/>
  <Override PartName="/word/theme/themeOverride1.xml" ContentType="application/vnd.openxmlformats-officedocument.themeOverride+xml"/>
  <Override PartName="/word/charts/chart1.xml" ContentType="application/vnd.openxmlformats-officedocument.drawingml.chart+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docProps/core.xml" ContentType="application/vnd.openxmlformats-package.core-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7710B3" w:rsidRPr="007710B3" w:rsidRDefault="007710B3" w:rsidP="007710B3">
      <w:pPr>
        <w:autoSpaceDE/>
        <w:autoSpaceDN/>
        <w:adjustRightInd/>
        <w:spacing w:line="276" w:lineRule="auto"/>
        <w:ind w:left="1415" w:firstLine="652"/>
        <w:jc w:val="right"/>
        <w:rPr>
          <w:b/>
          <w:i/>
          <w:sz w:val="24"/>
          <w:szCs w:val="24"/>
        </w:rPr>
      </w:pPr>
      <w:bookmarkStart w:id="0" w:name="_GoBack"/>
      <w:bookmarkEnd w:id="0"/>
      <w:r w:rsidRPr="007710B3">
        <w:rPr>
          <w:b/>
          <w:i/>
          <w:sz w:val="24"/>
          <w:szCs w:val="24"/>
        </w:rPr>
        <w:t>На правах рукописи</w:t>
      </w: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r w:rsidRPr="007710B3">
        <w:rPr>
          <w:b/>
          <w:sz w:val="24"/>
          <w:szCs w:val="24"/>
        </w:rPr>
        <w:t>КОРОБОВА ЕЛЕНА МИХАЙЛОВНА</w:t>
      </w: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firstLine="652"/>
        <w:jc w:val="center"/>
        <w:rPr>
          <w:b/>
          <w:sz w:val="28"/>
          <w:szCs w:val="28"/>
        </w:rPr>
      </w:pPr>
      <w:r w:rsidRPr="007710B3">
        <w:rPr>
          <w:b/>
          <w:sz w:val="28"/>
          <w:szCs w:val="28"/>
        </w:rPr>
        <w:t>ГЕНЕЗИС И ЗАКОНОМЕРНОСТИ ПРОСТРАНСТВЕННОЙ ОРГАНИЗАЦИИ СОВРЕМЕННЫХ БИОГЕОХИМИЧЕСКИХ ПРОВИНЦИЙ</w:t>
      </w:r>
    </w:p>
    <w:p w:rsidR="007710B3" w:rsidRPr="007710B3" w:rsidRDefault="007710B3" w:rsidP="007710B3">
      <w:pPr>
        <w:autoSpaceDE/>
        <w:autoSpaceDN/>
        <w:adjustRightInd/>
        <w:spacing w:line="276" w:lineRule="auto"/>
        <w:ind w:firstLine="652"/>
        <w:jc w:val="center"/>
        <w:rPr>
          <w:b/>
          <w:sz w:val="24"/>
          <w:szCs w:val="24"/>
        </w:rPr>
      </w:pPr>
    </w:p>
    <w:p w:rsidR="007710B3" w:rsidRPr="007710B3" w:rsidRDefault="007710B3" w:rsidP="007710B3">
      <w:pPr>
        <w:autoSpaceDE/>
        <w:autoSpaceDN/>
        <w:adjustRightInd/>
        <w:spacing w:line="276" w:lineRule="auto"/>
        <w:ind w:right="-1134"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b/>
          <w:sz w:val="24"/>
          <w:szCs w:val="24"/>
        </w:rPr>
      </w:pPr>
      <w:r w:rsidRPr="007710B3">
        <w:rPr>
          <w:b/>
          <w:sz w:val="24"/>
          <w:szCs w:val="24"/>
        </w:rPr>
        <w:t>Специальность 25.00.09 – геохимия,</w:t>
      </w:r>
    </w:p>
    <w:p w:rsidR="007710B3" w:rsidRPr="007710B3" w:rsidRDefault="007710B3" w:rsidP="007710B3">
      <w:pPr>
        <w:autoSpaceDE/>
        <w:autoSpaceDN/>
        <w:adjustRightInd/>
        <w:spacing w:line="276" w:lineRule="auto"/>
        <w:ind w:firstLine="652"/>
        <w:jc w:val="center"/>
        <w:rPr>
          <w:b/>
          <w:sz w:val="24"/>
          <w:szCs w:val="24"/>
        </w:rPr>
      </w:pPr>
      <w:r w:rsidRPr="007710B3">
        <w:rPr>
          <w:b/>
          <w:sz w:val="24"/>
          <w:szCs w:val="24"/>
        </w:rPr>
        <w:t>геохимические методы поисков полезных ископаемых</w:t>
      </w: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sz w:val="24"/>
          <w:szCs w:val="24"/>
        </w:rPr>
      </w:pPr>
    </w:p>
    <w:p w:rsidR="007710B3" w:rsidRPr="007710B3" w:rsidRDefault="007710B3" w:rsidP="007710B3">
      <w:pPr>
        <w:autoSpaceDE/>
        <w:autoSpaceDN/>
        <w:adjustRightInd/>
        <w:spacing w:line="276" w:lineRule="auto"/>
        <w:ind w:firstLine="652"/>
        <w:jc w:val="center"/>
        <w:rPr>
          <w:b/>
          <w:sz w:val="24"/>
          <w:szCs w:val="24"/>
        </w:rPr>
      </w:pPr>
      <w:r>
        <w:rPr>
          <w:b/>
          <w:sz w:val="24"/>
          <w:szCs w:val="24"/>
        </w:rPr>
        <w:t>ДИССЕРТАЦИЯ</w:t>
      </w:r>
    </w:p>
    <w:p w:rsidR="007710B3" w:rsidRPr="007710B3" w:rsidRDefault="007710B3" w:rsidP="007710B3">
      <w:pPr>
        <w:autoSpaceDE/>
        <w:autoSpaceDN/>
        <w:adjustRightInd/>
        <w:spacing w:line="276" w:lineRule="auto"/>
        <w:ind w:firstLine="652"/>
        <w:jc w:val="center"/>
        <w:rPr>
          <w:b/>
          <w:sz w:val="24"/>
          <w:szCs w:val="24"/>
        </w:rPr>
      </w:pPr>
      <w:r w:rsidRPr="007710B3">
        <w:rPr>
          <w:b/>
          <w:sz w:val="24"/>
          <w:szCs w:val="24"/>
        </w:rPr>
        <w:t>на соискание ученой степени</w:t>
      </w:r>
    </w:p>
    <w:p w:rsidR="007710B3" w:rsidRPr="007710B3" w:rsidRDefault="007710B3" w:rsidP="007710B3">
      <w:pPr>
        <w:autoSpaceDE/>
        <w:autoSpaceDN/>
        <w:adjustRightInd/>
        <w:spacing w:line="276" w:lineRule="auto"/>
        <w:ind w:firstLine="652"/>
        <w:jc w:val="center"/>
        <w:rPr>
          <w:b/>
          <w:sz w:val="24"/>
          <w:szCs w:val="24"/>
        </w:rPr>
      </w:pPr>
      <w:r w:rsidRPr="007710B3">
        <w:rPr>
          <w:b/>
          <w:sz w:val="24"/>
          <w:szCs w:val="24"/>
        </w:rPr>
        <w:t>доктора геолого-минералогических наук</w:t>
      </w:r>
    </w:p>
    <w:p w:rsidR="007710B3" w:rsidRPr="00A7575F" w:rsidRDefault="007710B3" w:rsidP="00A7575F"/>
    <w:p w:rsidR="007710B3" w:rsidRPr="00A7575F" w:rsidRDefault="007710B3" w:rsidP="00A7575F"/>
    <w:p w:rsidR="007710B3" w:rsidRPr="00A7575F" w:rsidRDefault="007710B3" w:rsidP="00A7575F"/>
    <w:p w:rsidR="007710B3" w:rsidRPr="00A7575F" w:rsidRDefault="007710B3" w:rsidP="00A7575F"/>
    <w:p w:rsidR="007710B3" w:rsidRDefault="007710B3" w:rsidP="00A7575F"/>
    <w:p w:rsidR="000B7C66" w:rsidRDefault="000B7C66" w:rsidP="00A7575F"/>
    <w:p w:rsidR="000B7C66" w:rsidRDefault="000B7C66" w:rsidP="00A7575F"/>
    <w:p w:rsidR="000B7C66" w:rsidRDefault="000B7C66" w:rsidP="00A7575F"/>
    <w:p w:rsidR="000B7C66" w:rsidRDefault="000B7C66" w:rsidP="00A7575F"/>
    <w:p w:rsidR="000B7C66" w:rsidRDefault="000B7C66" w:rsidP="00A7575F"/>
    <w:p w:rsidR="000B7C66" w:rsidRDefault="000B7C66" w:rsidP="00A7575F"/>
    <w:p w:rsidR="000B7C66" w:rsidRPr="00A7575F" w:rsidRDefault="000B7C66" w:rsidP="00A7575F"/>
    <w:p w:rsidR="007710B3" w:rsidRPr="00A7575F" w:rsidRDefault="007710B3" w:rsidP="00A7575F"/>
    <w:p w:rsidR="007710B3" w:rsidRPr="00A7575F" w:rsidRDefault="007710B3" w:rsidP="00A7575F"/>
    <w:p w:rsidR="00BB0F88" w:rsidRPr="00A7575F" w:rsidRDefault="007710B3" w:rsidP="000B7C66">
      <w:pPr>
        <w:jc w:val="center"/>
      </w:pPr>
      <w:bookmarkStart w:id="1" w:name="_Toc452517034"/>
      <w:bookmarkStart w:id="2" w:name="_Toc452574710"/>
      <w:r w:rsidRPr="00A7575F">
        <w:rPr>
          <w:b/>
          <w:sz w:val="24"/>
          <w:szCs w:val="24"/>
        </w:rPr>
        <w:t>Москва – 2016</w:t>
      </w:r>
      <w:bookmarkEnd w:id="1"/>
      <w:bookmarkEnd w:id="2"/>
    </w:p>
    <w:p w:rsidR="005E5444" w:rsidRPr="003449D9" w:rsidRDefault="007710B3" w:rsidP="003449D9">
      <w:pPr>
        <w:widowControl/>
        <w:autoSpaceDE/>
        <w:autoSpaceDN/>
        <w:adjustRightInd/>
        <w:spacing w:line="360" w:lineRule="auto"/>
        <w:jc w:val="center"/>
        <w:rPr>
          <w:b/>
          <w:sz w:val="24"/>
          <w:szCs w:val="24"/>
        </w:rPr>
      </w:pPr>
      <w:r>
        <w:rPr>
          <w:b/>
          <w:sz w:val="24"/>
          <w:szCs w:val="24"/>
        </w:rPr>
        <w:br w:type="page"/>
      </w:r>
    </w:p>
    <w:p w:rsidR="004C35B1" w:rsidRPr="00735E34" w:rsidRDefault="008658A7" w:rsidP="00735E34">
      <w:pPr>
        <w:pStyle w:val="afff5"/>
        <w:jc w:val="center"/>
        <w:rPr>
          <w:b/>
        </w:rPr>
      </w:pPr>
      <w:r w:rsidRPr="00735E34">
        <w:rPr>
          <w:b/>
        </w:rPr>
        <w:lastRenderedPageBreak/>
        <w:t>ОГЛАВЛЕНИЕ</w:t>
      </w:r>
    </w:p>
    <w:p w:rsidR="00935140" w:rsidRDefault="004C35B1">
      <w:pPr>
        <w:pStyle w:val="14"/>
        <w:rPr>
          <w:rFonts w:asciiTheme="minorHAnsi" w:eastAsiaTheme="minorEastAsia" w:hAnsiTheme="minorHAnsi" w:cstheme="minorBidi"/>
          <w:b w:val="0"/>
          <w:caps w:val="0"/>
          <w:noProof/>
          <w:sz w:val="22"/>
          <w:szCs w:val="22"/>
        </w:rPr>
      </w:pPr>
      <w:r>
        <w:fldChar w:fldCharType="begin"/>
      </w:r>
      <w:r>
        <w:instrText xml:space="preserve"> TOC \o "1-3" \h \z \u </w:instrText>
      </w:r>
      <w:r>
        <w:fldChar w:fldCharType="separate"/>
      </w:r>
      <w:hyperlink w:anchor="_Toc454567462" w:history="1">
        <w:r w:rsidR="00935140" w:rsidRPr="003F6499">
          <w:rPr>
            <w:rStyle w:val="af2"/>
            <w:noProof/>
          </w:rPr>
          <w:t>ВВЕДЕНИЕ</w:t>
        </w:r>
        <w:r w:rsidR="00935140">
          <w:rPr>
            <w:noProof/>
            <w:webHidden/>
          </w:rPr>
          <w:tab/>
        </w:r>
        <w:r w:rsidR="00935140">
          <w:rPr>
            <w:noProof/>
            <w:webHidden/>
          </w:rPr>
          <w:fldChar w:fldCharType="begin"/>
        </w:r>
        <w:r w:rsidR="00935140">
          <w:rPr>
            <w:noProof/>
            <w:webHidden/>
          </w:rPr>
          <w:instrText xml:space="preserve"> PAGEREF _Toc454567462 \h </w:instrText>
        </w:r>
        <w:r w:rsidR="00935140">
          <w:rPr>
            <w:noProof/>
            <w:webHidden/>
          </w:rPr>
        </w:r>
        <w:r w:rsidR="00935140">
          <w:rPr>
            <w:noProof/>
            <w:webHidden/>
          </w:rPr>
          <w:fldChar w:fldCharType="separate"/>
        </w:r>
        <w:r w:rsidR="004C28A9">
          <w:rPr>
            <w:noProof/>
            <w:webHidden/>
          </w:rPr>
          <w:t>4</w:t>
        </w:r>
        <w:r w:rsidR="00935140">
          <w:rPr>
            <w:noProof/>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463" w:history="1">
        <w:r w:rsidR="00935140" w:rsidRPr="003F6499">
          <w:rPr>
            <w:rStyle w:val="af2"/>
            <w:noProof/>
          </w:rPr>
          <w:t>Глава 1. КОНЦЕПЦИЯ УСТОЙЧИВОЙ БИОСФЕРЫ КАК САМОГУЛИРУЕМОЙ СИСТЕМЫ</w:t>
        </w:r>
        <w:r w:rsidR="00935140">
          <w:rPr>
            <w:noProof/>
            <w:webHidden/>
          </w:rPr>
          <w:tab/>
        </w:r>
        <w:r w:rsidR="00935140">
          <w:rPr>
            <w:noProof/>
            <w:webHidden/>
          </w:rPr>
          <w:fldChar w:fldCharType="begin"/>
        </w:r>
        <w:r w:rsidR="00935140">
          <w:rPr>
            <w:noProof/>
            <w:webHidden/>
          </w:rPr>
          <w:instrText xml:space="preserve"> PAGEREF _Toc454567463 \h </w:instrText>
        </w:r>
        <w:r w:rsidR="00935140">
          <w:rPr>
            <w:noProof/>
            <w:webHidden/>
          </w:rPr>
        </w:r>
        <w:r w:rsidR="00935140">
          <w:rPr>
            <w:noProof/>
            <w:webHidden/>
          </w:rPr>
          <w:fldChar w:fldCharType="separate"/>
        </w:r>
        <w:r w:rsidR="004C28A9">
          <w:rPr>
            <w:noProof/>
            <w:webHidden/>
          </w:rPr>
          <w:t>32</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64" w:history="1">
        <w:r w:rsidR="00935140" w:rsidRPr="003F6499">
          <w:rPr>
            <w:rStyle w:val="af2"/>
          </w:rPr>
          <w:t>1.1 Первичная биосфера как уравновешенная биогеохимическая система</w:t>
        </w:r>
        <w:r w:rsidR="00935140">
          <w:rPr>
            <w:webHidden/>
          </w:rPr>
          <w:tab/>
        </w:r>
        <w:r w:rsidR="00935140">
          <w:rPr>
            <w:webHidden/>
          </w:rPr>
          <w:fldChar w:fldCharType="begin"/>
        </w:r>
        <w:r w:rsidR="00935140">
          <w:rPr>
            <w:webHidden/>
          </w:rPr>
          <w:instrText xml:space="preserve"> PAGEREF _Toc454567464 \h </w:instrText>
        </w:r>
        <w:r w:rsidR="00935140">
          <w:rPr>
            <w:webHidden/>
          </w:rPr>
        </w:r>
        <w:r w:rsidR="00935140">
          <w:rPr>
            <w:webHidden/>
          </w:rPr>
          <w:fldChar w:fldCharType="separate"/>
        </w:r>
        <w:r w:rsidR="004C28A9">
          <w:rPr>
            <w:webHidden/>
          </w:rPr>
          <w:t>34</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65" w:history="1">
        <w:r w:rsidR="00935140" w:rsidRPr="003F6499">
          <w:rPr>
            <w:rStyle w:val="af2"/>
          </w:rPr>
          <w:t>1.2 Пространственная биогеохимическая дифференциация первичной биосферы</w:t>
        </w:r>
        <w:r w:rsidR="00935140">
          <w:rPr>
            <w:webHidden/>
          </w:rPr>
          <w:tab/>
        </w:r>
        <w:r w:rsidR="00935140">
          <w:rPr>
            <w:webHidden/>
          </w:rPr>
          <w:fldChar w:fldCharType="begin"/>
        </w:r>
        <w:r w:rsidR="00935140">
          <w:rPr>
            <w:webHidden/>
          </w:rPr>
          <w:instrText xml:space="preserve"> PAGEREF _Toc454567465 \h </w:instrText>
        </w:r>
        <w:r w:rsidR="00935140">
          <w:rPr>
            <w:webHidden/>
          </w:rPr>
        </w:r>
        <w:r w:rsidR="00935140">
          <w:rPr>
            <w:webHidden/>
          </w:rPr>
          <w:fldChar w:fldCharType="separate"/>
        </w:r>
        <w:r w:rsidR="004C28A9">
          <w:rPr>
            <w:webHidden/>
          </w:rPr>
          <w:t>38</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66" w:history="1">
        <w:r w:rsidR="00935140" w:rsidRPr="003F6499">
          <w:rPr>
            <w:rStyle w:val="af2"/>
          </w:rPr>
          <w:t>1.3 Общие принципы эволюции биосферы</w:t>
        </w:r>
        <w:r w:rsidR="00935140">
          <w:rPr>
            <w:webHidden/>
          </w:rPr>
          <w:tab/>
        </w:r>
        <w:r w:rsidR="00935140">
          <w:rPr>
            <w:webHidden/>
          </w:rPr>
          <w:fldChar w:fldCharType="begin"/>
        </w:r>
        <w:r w:rsidR="00935140">
          <w:rPr>
            <w:webHidden/>
          </w:rPr>
          <w:instrText xml:space="preserve"> PAGEREF _Toc454567466 \h </w:instrText>
        </w:r>
        <w:r w:rsidR="00935140">
          <w:rPr>
            <w:webHidden/>
          </w:rPr>
        </w:r>
        <w:r w:rsidR="00935140">
          <w:rPr>
            <w:webHidden/>
          </w:rPr>
          <w:fldChar w:fldCharType="separate"/>
        </w:r>
        <w:r w:rsidR="004C28A9">
          <w:rPr>
            <w:webHidden/>
          </w:rPr>
          <w:t>41</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67" w:history="1">
        <w:r w:rsidR="00935140" w:rsidRPr="003F6499">
          <w:rPr>
            <w:rStyle w:val="af2"/>
          </w:rPr>
          <w:t>1.4 Эволюция природной среды в условиях первичной биосферы</w:t>
        </w:r>
        <w:r w:rsidR="00935140">
          <w:rPr>
            <w:webHidden/>
          </w:rPr>
          <w:tab/>
        </w:r>
        <w:r w:rsidR="00935140">
          <w:rPr>
            <w:webHidden/>
          </w:rPr>
          <w:fldChar w:fldCharType="begin"/>
        </w:r>
        <w:r w:rsidR="00935140">
          <w:rPr>
            <w:webHidden/>
          </w:rPr>
          <w:instrText xml:space="preserve"> PAGEREF _Toc454567467 \h </w:instrText>
        </w:r>
        <w:r w:rsidR="00935140">
          <w:rPr>
            <w:webHidden/>
          </w:rPr>
        </w:r>
        <w:r w:rsidR="00935140">
          <w:rPr>
            <w:webHidden/>
          </w:rPr>
          <w:fldChar w:fldCharType="separate"/>
        </w:r>
        <w:r w:rsidR="004C28A9">
          <w:rPr>
            <w:webHidden/>
          </w:rPr>
          <w:t>47</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68" w:history="1">
        <w:r w:rsidR="00935140" w:rsidRPr="003F6499">
          <w:rPr>
            <w:rStyle w:val="af2"/>
          </w:rPr>
          <w:t>1.5. Структура почвенного покрова как результат эволюции биосферы</w:t>
        </w:r>
        <w:r w:rsidR="00935140">
          <w:rPr>
            <w:webHidden/>
          </w:rPr>
          <w:tab/>
        </w:r>
        <w:r w:rsidR="00935140">
          <w:rPr>
            <w:webHidden/>
          </w:rPr>
          <w:fldChar w:fldCharType="begin"/>
        </w:r>
        <w:r w:rsidR="00935140">
          <w:rPr>
            <w:webHidden/>
          </w:rPr>
          <w:instrText xml:space="preserve"> PAGEREF _Toc454567468 \h </w:instrText>
        </w:r>
        <w:r w:rsidR="00935140">
          <w:rPr>
            <w:webHidden/>
          </w:rPr>
        </w:r>
        <w:r w:rsidR="00935140">
          <w:rPr>
            <w:webHidden/>
          </w:rPr>
          <w:fldChar w:fldCharType="separate"/>
        </w:r>
        <w:r w:rsidR="004C28A9">
          <w:rPr>
            <w:webHidden/>
          </w:rPr>
          <w:t>51</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69" w:history="1">
        <w:r w:rsidR="00935140" w:rsidRPr="003F6499">
          <w:rPr>
            <w:rStyle w:val="af2"/>
          </w:rPr>
          <w:t>1.6 Эколого-геохимическое состояние природной среды в условиях первичной биосферы</w:t>
        </w:r>
        <w:r w:rsidR="00935140">
          <w:rPr>
            <w:webHidden/>
          </w:rPr>
          <w:tab/>
        </w:r>
        <w:r w:rsidR="00935140">
          <w:rPr>
            <w:webHidden/>
          </w:rPr>
          <w:fldChar w:fldCharType="begin"/>
        </w:r>
        <w:r w:rsidR="00935140">
          <w:rPr>
            <w:webHidden/>
          </w:rPr>
          <w:instrText xml:space="preserve"> PAGEREF _Toc454567469 \h </w:instrText>
        </w:r>
        <w:r w:rsidR="00935140">
          <w:rPr>
            <w:webHidden/>
          </w:rPr>
        </w:r>
        <w:r w:rsidR="00935140">
          <w:rPr>
            <w:webHidden/>
          </w:rPr>
          <w:fldChar w:fldCharType="separate"/>
        </w:r>
        <w:r w:rsidR="004C28A9">
          <w:rPr>
            <w:webHidden/>
          </w:rPr>
          <w:t>58</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0" w:history="1">
        <w:r w:rsidR="00935140" w:rsidRPr="003F6499">
          <w:rPr>
            <w:rStyle w:val="af2"/>
          </w:rPr>
          <w:t>1.7 Биогеохимические провинции и проблема появления эндемических заболеваний</w:t>
        </w:r>
        <w:r w:rsidR="00935140">
          <w:rPr>
            <w:webHidden/>
          </w:rPr>
          <w:tab/>
        </w:r>
        <w:r w:rsidR="00935140">
          <w:rPr>
            <w:webHidden/>
          </w:rPr>
          <w:fldChar w:fldCharType="begin"/>
        </w:r>
        <w:r w:rsidR="00935140">
          <w:rPr>
            <w:webHidden/>
          </w:rPr>
          <w:instrText xml:space="preserve"> PAGEREF _Toc454567470 \h </w:instrText>
        </w:r>
        <w:r w:rsidR="00935140">
          <w:rPr>
            <w:webHidden/>
          </w:rPr>
        </w:r>
        <w:r w:rsidR="00935140">
          <w:rPr>
            <w:webHidden/>
          </w:rPr>
          <w:fldChar w:fldCharType="separate"/>
        </w:r>
        <w:r w:rsidR="004C28A9">
          <w:rPr>
            <w:webHidden/>
          </w:rPr>
          <w:t>63</w:t>
        </w:r>
        <w:r w:rsidR="00935140">
          <w:rPr>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471" w:history="1">
        <w:r w:rsidR="00935140" w:rsidRPr="003F6499">
          <w:rPr>
            <w:rStyle w:val="af2"/>
            <w:noProof/>
          </w:rPr>
          <w:t>Глава 2. ТЕОРИЯ И МЕТОДОЛОГИЯ ЭКОЛОГО-ГЕОХИМИЧЕСКОГО РАЙОНИРОВАНИЯ НООСФЕРЫ</w:t>
        </w:r>
        <w:r w:rsidR="00935140">
          <w:rPr>
            <w:noProof/>
            <w:webHidden/>
          </w:rPr>
          <w:tab/>
        </w:r>
        <w:r w:rsidR="00935140">
          <w:rPr>
            <w:noProof/>
            <w:webHidden/>
          </w:rPr>
          <w:fldChar w:fldCharType="begin"/>
        </w:r>
        <w:r w:rsidR="00935140">
          <w:rPr>
            <w:noProof/>
            <w:webHidden/>
          </w:rPr>
          <w:instrText xml:space="preserve"> PAGEREF _Toc454567471 \h </w:instrText>
        </w:r>
        <w:r w:rsidR="00935140">
          <w:rPr>
            <w:noProof/>
            <w:webHidden/>
          </w:rPr>
        </w:r>
        <w:r w:rsidR="00935140">
          <w:rPr>
            <w:noProof/>
            <w:webHidden/>
          </w:rPr>
          <w:fldChar w:fldCharType="separate"/>
        </w:r>
        <w:r w:rsidR="004C28A9">
          <w:rPr>
            <w:noProof/>
            <w:webHidden/>
          </w:rPr>
          <w:t>71</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2" w:history="1">
        <w:r w:rsidR="00935140" w:rsidRPr="003F6499">
          <w:rPr>
            <w:rStyle w:val="af2"/>
          </w:rPr>
          <w:t>2.1 Разум как причина качественного изменения первичной биосферы</w:t>
        </w:r>
        <w:r w:rsidR="00935140">
          <w:rPr>
            <w:webHidden/>
          </w:rPr>
          <w:tab/>
        </w:r>
        <w:r w:rsidR="00935140">
          <w:rPr>
            <w:webHidden/>
          </w:rPr>
          <w:fldChar w:fldCharType="begin"/>
        </w:r>
        <w:r w:rsidR="00935140">
          <w:rPr>
            <w:webHidden/>
          </w:rPr>
          <w:instrText xml:space="preserve"> PAGEREF _Toc454567472 \h </w:instrText>
        </w:r>
        <w:r w:rsidR="00935140">
          <w:rPr>
            <w:webHidden/>
          </w:rPr>
        </w:r>
        <w:r w:rsidR="00935140">
          <w:rPr>
            <w:webHidden/>
          </w:rPr>
          <w:fldChar w:fldCharType="separate"/>
        </w:r>
        <w:r w:rsidR="004C28A9">
          <w:rPr>
            <w:webHidden/>
          </w:rPr>
          <w:t>71</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3" w:history="1">
        <w:r w:rsidR="00935140" w:rsidRPr="003F6499">
          <w:rPr>
            <w:rStyle w:val="af2"/>
          </w:rPr>
          <w:t>2.2. Эволюция ноосферы применительно к проблемам геохимической экологии</w:t>
        </w:r>
        <w:r w:rsidR="00935140">
          <w:rPr>
            <w:webHidden/>
          </w:rPr>
          <w:tab/>
        </w:r>
        <w:r w:rsidR="00935140">
          <w:rPr>
            <w:webHidden/>
          </w:rPr>
          <w:fldChar w:fldCharType="begin"/>
        </w:r>
        <w:r w:rsidR="00935140">
          <w:rPr>
            <w:webHidden/>
          </w:rPr>
          <w:instrText xml:space="preserve"> PAGEREF _Toc454567473 \h </w:instrText>
        </w:r>
        <w:r w:rsidR="00935140">
          <w:rPr>
            <w:webHidden/>
          </w:rPr>
        </w:r>
        <w:r w:rsidR="00935140">
          <w:rPr>
            <w:webHidden/>
          </w:rPr>
          <w:fldChar w:fldCharType="separate"/>
        </w:r>
        <w:r w:rsidR="004C28A9">
          <w:rPr>
            <w:webHidden/>
          </w:rPr>
          <w:t>73</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4" w:history="1">
        <w:r w:rsidR="00935140" w:rsidRPr="003F6499">
          <w:rPr>
            <w:rStyle w:val="af2"/>
          </w:rPr>
          <w:t>2.3 Ноосфера как объект геохимического изучения</w:t>
        </w:r>
        <w:r w:rsidR="00935140">
          <w:rPr>
            <w:webHidden/>
          </w:rPr>
          <w:tab/>
        </w:r>
        <w:r w:rsidR="00935140">
          <w:rPr>
            <w:webHidden/>
          </w:rPr>
          <w:fldChar w:fldCharType="begin"/>
        </w:r>
        <w:r w:rsidR="00935140">
          <w:rPr>
            <w:webHidden/>
          </w:rPr>
          <w:instrText xml:space="preserve"> PAGEREF _Toc454567474 \h </w:instrText>
        </w:r>
        <w:r w:rsidR="00935140">
          <w:rPr>
            <w:webHidden/>
          </w:rPr>
        </w:r>
        <w:r w:rsidR="00935140">
          <w:rPr>
            <w:webHidden/>
          </w:rPr>
          <w:fldChar w:fldCharType="separate"/>
        </w:r>
        <w:r w:rsidR="004C28A9">
          <w:rPr>
            <w:webHidden/>
          </w:rPr>
          <w:t>78</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5" w:history="1">
        <w:r w:rsidR="00935140" w:rsidRPr="003F6499">
          <w:rPr>
            <w:rStyle w:val="af2"/>
          </w:rPr>
          <w:t>2.4 Эколого-геохимические провинции и генезис эндемических заболеваний в условиях ноосферы</w:t>
        </w:r>
        <w:r w:rsidR="00935140">
          <w:rPr>
            <w:webHidden/>
          </w:rPr>
          <w:tab/>
        </w:r>
        <w:r w:rsidR="00935140">
          <w:rPr>
            <w:webHidden/>
          </w:rPr>
          <w:fldChar w:fldCharType="begin"/>
        </w:r>
        <w:r w:rsidR="00935140">
          <w:rPr>
            <w:webHidden/>
          </w:rPr>
          <w:instrText xml:space="preserve"> PAGEREF _Toc454567475 \h </w:instrText>
        </w:r>
        <w:r w:rsidR="00935140">
          <w:rPr>
            <w:webHidden/>
          </w:rPr>
        </w:r>
        <w:r w:rsidR="00935140">
          <w:rPr>
            <w:webHidden/>
          </w:rPr>
          <w:fldChar w:fldCharType="separate"/>
        </w:r>
        <w:r w:rsidR="004C28A9">
          <w:rPr>
            <w:webHidden/>
          </w:rPr>
          <w:t>81</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6" w:history="1">
        <w:r w:rsidR="00935140" w:rsidRPr="003F6499">
          <w:rPr>
            <w:rStyle w:val="af2"/>
          </w:rPr>
          <w:t>2.5 Геохимическая специфика структурной организации ноосферы и пространственное распределение эндемических зон разного генезиса</w:t>
        </w:r>
        <w:r w:rsidR="00935140">
          <w:rPr>
            <w:webHidden/>
          </w:rPr>
          <w:tab/>
        </w:r>
        <w:r w:rsidR="00935140">
          <w:rPr>
            <w:webHidden/>
          </w:rPr>
          <w:fldChar w:fldCharType="begin"/>
        </w:r>
        <w:r w:rsidR="00935140">
          <w:rPr>
            <w:webHidden/>
          </w:rPr>
          <w:instrText xml:space="preserve"> PAGEREF _Toc454567476 \h </w:instrText>
        </w:r>
        <w:r w:rsidR="00935140">
          <w:rPr>
            <w:webHidden/>
          </w:rPr>
        </w:r>
        <w:r w:rsidR="00935140">
          <w:rPr>
            <w:webHidden/>
          </w:rPr>
          <w:fldChar w:fldCharType="separate"/>
        </w:r>
        <w:r w:rsidR="004C28A9">
          <w:rPr>
            <w:webHidden/>
          </w:rPr>
          <w:t>85</w:t>
        </w:r>
        <w:r w:rsidR="00935140">
          <w:rPr>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477" w:history="1">
        <w:r w:rsidR="00935140" w:rsidRPr="003F6499">
          <w:rPr>
            <w:rStyle w:val="af2"/>
            <w:noProof/>
          </w:rPr>
          <w:t>Глава 3. ПРОСТРАНСТВЕННАЯ СТРУКТУРА БИОГЕОХИМИЧЕСКИХ ПРОВИНЦИЙ ПРИРОДНОГО ГЕНЕЗИСА</w:t>
        </w:r>
        <w:r w:rsidR="00935140">
          <w:rPr>
            <w:noProof/>
            <w:webHidden/>
          </w:rPr>
          <w:tab/>
        </w:r>
        <w:r w:rsidR="00935140">
          <w:rPr>
            <w:noProof/>
            <w:webHidden/>
          </w:rPr>
          <w:fldChar w:fldCharType="begin"/>
        </w:r>
        <w:r w:rsidR="00935140">
          <w:rPr>
            <w:noProof/>
            <w:webHidden/>
          </w:rPr>
          <w:instrText xml:space="preserve"> PAGEREF _Toc454567477 \h </w:instrText>
        </w:r>
        <w:r w:rsidR="00935140">
          <w:rPr>
            <w:noProof/>
            <w:webHidden/>
          </w:rPr>
        </w:r>
        <w:r w:rsidR="00935140">
          <w:rPr>
            <w:noProof/>
            <w:webHidden/>
          </w:rPr>
          <w:fldChar w:fldCharType="separate"/>
        </w:r>
        <w:r w:rsidR="004C28A9">
          <w:rPr>
            <w:noProof/>
            <w:webHidden/>
          </w:rPr>
          <w:t>90</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8" w:history="1">
        <w:r w:rsidR="00935140" w:rsidRPr="003F6499">
          <w:rPr>
            <w:rStyle w:val="af2"/>
          </w:rPr>
          <w:t>3.1 Биогеохимическое районирование Прикаспийско-Аральского борного субрегиона биосферы</w:t>
        </w:r>
        <w:r w:rsidR="00935140">
          <w:rPr>
            <w:webHidden/>
          </w:rPr>
          <w:tab/>
        </w:r>
        <w:r w:rsidR="00935140">
          <w:rPr>
            <w:webHidden/>
          </w:rPr>
          <w:fldChar w:fldCharType="begin"/>
        </w:r>
        <w:r w:rsidR="00935140">
          <w:rPr>
            <w:webHidden/>
          </w:rPr>
          <w:instrText xml:space="preserve"> PAGEREF _Toc454567478 \h </w:instrText>
        </w:r>
        <w:r w:rsidR="00935140">
          <w:rPr>
            <w:webHidden/>
          </w:rPr>
        </w:r>
        <w:r w:rsidR="00935140">
          <w:rPr>
            <w:webHidden/>
          </w:rPr>
          <w:fldChar w:fldCharType="separate"/>
        </w:r>
        <w:r w:rsidR="004C28A9">
          <w:rPr>
            <w:webHidden/>
          </w:rPr>
          <w:t>90</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79" w:history="1">
        <w:r w:rsidR="00935140" w:rsidRPr="003F6499">
          <w:rPr>
            <w:rStyle w:val="af2"/>
          </w:rPr>
          <w:t>3.2 Геохимическая структура и районирование Нечерноземного региона Русской равнины по меди, кобальту и йоду</w:t>
        </w:r>
        <w:r w:rsidR="00935140">
          <w:rPr>
            <w:webHidden/>
          </w:rPr>
          <w:tab/>
        </w:r>
        <w:r w:rsidR="00935140">
          <w:rPr>
            <w:webHidden/>
          </w:rPr>
          <w:fldChar w:fldCharType="begin"/>
        </w:r>
        <w:r w:rsidR="00935140">
          <w:rPr>
            <w:webHidden/>
          </w:rPr>
          <w:instrText xml:space="preserve"> PAGEREF _Toc454567479 \h </w:instrText>
        </w:r>
        <w:r w:rsidR="00935140">
          <w:rPr>
            <w:webHidden/>
          </w:rPr>
        </w:r>
        <w:r w:rsidR="00935140">
          <w:rPr>
            <w:webHidden/>
          </w:rPr>
          <w:fldChar w:fldCharType="separate"/>
        </w:r>
        <w:r w:rsidR="004C28A9">
          <w:rPr>
            <w:webHidden/>
          </w:rPr>
          <w:t>94</w:t>
        </w:r>
        <w:r w:rsidR="00935140">
          <w:rPr>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0" w:history="1">
        <w:r w:rsidR="00935140" w:rsidRPr="003F6499">
          <w:rPr>
            <w:rStyle w:val="af2"/>
            <w:noProof/>
          </w:rPr>
          <w:t>3.2.1 Цели и район исследований</w:t>
        </w:r>
        <w:r w:rsidR="00935140">
          <w:rPr>
            <w:noProof/>
            <w:webHidden/>
          </w:rPr>
          <w:tab/>
        </w:r>
        <w:r w:rsidR="00935140">
          <w:rPr>
            <w:noProof/>
            <w:webHidden/>
          </w:rPr>
          <w:fldChar w:fldCharType="begin"/>
        </w:r>
        <w:r w:rsidR="00935140">
          <w:rPr>
            <w:noProof/>
            <w:webHidden/>
          </w:rPr>
          <w:instrText xml:space="preserve"> PAGEREF _Toc454567480 \h </w:instrText>
        </w:r>
        <w:r w:rsidR="00935140">
          <w:rPr>
            <w:noProof/>
            <w:webHidden/>
          </w:rPr>
        </w:r>
        <w:r w:rsidR="00935140">
          <w:rPr>
            <w:noProof/>
            <w:webHidden/>
          </w:rPr>
          <w:fldChar w:fldCharType="separate"/>
        </w:r>
        <w:r w:rsidR="004C28A9">
          <w:rPr>
            <w:noProof/>
            <w:webHidden/>
          </w:rPr>
          <w:t>94</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1" w:history="1">
        <w:r w:rsidR="00935140" w:rsidRPr="003F6499">
          <w:rPr>
            <w:rStyle w:val="af2"/>
            <w:noProof/>
          </w:rPr>
          <w:t>3.2.2 Подход и методы исследований</w:t>
        </w:r>
        <w:r w:rsidR="00935140">
          <w:rPr>
            <w:noProof/>
            <w:webHidden/>
          </w:rPr>
          <w:tab/>
        </w:r>
        <w:r w:rsidR="00935140">
          <w:rPr>
            <w:noProof/>
            <w:webHidden/>
          </w:rPr>
          <w:fldChar w:fldCharType="begin"/>
        </w:r>
        <w:r w:rsidR="00935140">
          <w:rPr>
            <w:noProof/>
            <w:webHidden/>
          </w:rPr>
          <w:instrText xml:space="preserve"> PAGEREF _Toc454567481 \h </w:instrText>
        </w:r>
        <w:r w:rsidR="00935140">
          <w:rPr>
            <w:noProof/>
            <w:webHidden/>
          </w:rPr>
        </w:r>
        <w:r w:rsidR="00935140">
          <w:rPr>
            <w:noProof/>
            <w:webHidden/>
          </w:rPr>
          <w:fldChar w:fldCharType="separate"/>
        </w:r>
        <w:r w:rsidR="004C28A9">
          <w:rPr>
            <w:noProof/>
            <w:webHidden/>
          </w:rPr>
          <w:t>96</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2" w:history="1">
        <w:r w:rsidR="00935140" w:rsidRPr="003F6499">
          <w:rPr>
            <w:rStyle w:val="af2"/>
            <w:noProof/>
          </w:rPr>
          <w:t>3.2.3 Медь, кобальт и йод в ландшафтах Нечерноземной зоны</w:t>
        </w:r>
        <w:r w:rsidR="00935140">
          <w:rPr>
            <w:noProof/>
            <w:webHidden/>
          </w:rPr>
          <w:tab/>
        </w:r>
        <w:r w:rsidR="00935140">
          <w:rPr>
            <w:noProof/>
            <w:webHidden/>
          </w:rPr>
          <w:fldChar w:fldCharType="begin"/>
        </w:r>
        <w:r w:rsidR="00935140">
          <w:rPr>
            <w:noProof/>
            <w:webHidden/>
          </w:rPr>
          <w:instrText xml:space="preserve"> PAGEREF _Toc454567482 \h </w:instrText>
        </w:r>
        <w:r w:rsidR="00935140">
          <w:rPr>
            <w:noProof/>
            <w:webHidden/>
          </w:rPr>
        </w:r>
        <w:r w:rsidR="00935140">
          <w:rPr>
            <w:noProof/>
            <w:webHidden/>
          </w:rPr>
          <w:fldChar w:fldCharType="separate"/>
        </w:r>
        <w:r w:rsidR="004C28A9">
          <w:rPr>
            <w:noProof/>
            <w:webHidden/>
          </w:rPr>
          <w:t>101</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3" w:history="1">
        <w:r w:rsidR="00935140" w:rsidRPr="003F6499">
          <w:rPr>
            <w:rStyle w:val="af2"/>
            <w:rFonts w:eastAsia="Calibri"/>
            <w:noProof/>
          </w:rPr>
          <w:t>3.2.4 Параметры миграции меди кобальта и йода в природных водах</w:t>
        </w:r>
        <w:r w:rsidR="00935140">
          <w:rPr>
            <w:noProof/>
            <w:webHidden/>
          </w:rPr>
          <w:tab/>
        </w:r>
        <w:r w:rsidR="00935140">
          <w:rPr>
            <w:noProof/>
            <w:webHidden/>
          </w:rPr>
          <w:fldChar w:fldCharType="begin"/>
        </w:r>
        <w:r w:rsidR="00935140">
          <w:rPr>
            <w:noProof/>
            <w:webHidden/>
          </w:rPr>
          <w:instrText xml:space="preserve"> PAGEREF _Toc454567483 \h </w:instrText>
        </w:r>
        <w:r w:rsidR="00935140">
          <w:rPr>
            <w:noProof/>
            <w:webHidden/>
          </w:rPr>
        </w:r>
        <w:r w:rsidR="00935140">
          <w:rPr>
            <w:noProof/>
            <w:webHidden/>
          </w:rPr>
          <w:fldChar w:fldCharType="separate"/>
        </w:r>
        <w:r w:rsidR="004C28A9">
          <w:rPr>
            <w:noProof/>
            <w:webHidden/>
          </w:rPr>
          <w:t>107</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4" w:history="1">
        <w:r w:rsidR="00935140" w:rsidRPr="003F6499">
          <w:rPr>
            <w:rStyle w:val="af2"/>
            <w:rFonts w:eastAsia="Calibri"/>
            <w:noProof/>
          </w:rPr>
          <w:t>3.2.5 Особенности аккумуляции меди, кобальта и йода почвенными микроорганизмами</w:t>
        </w:r>
        <w:r w:rsidR="00935140">
          <w:rPr>
            <w:noProof/>
            <w:webHidden/>
          </w:rPr>
          <w:tab/>
        </w:r>
        <w:r w:rsidR="00935140">
          <w:rPr>
            <w:noProof/>
            <w:webHidden/>
          </w:rPr>
          <w:fldChar w:fldCharType="begin"/>
        </w:r>
        <w:r w:rsidR="00935140">
          <w:rPr>
            <w:noProof/>
            <w:webHidden/>
          </w:rPr>
          <w:instrText xml:space="preserve"> PAGEREF _Toc454567484 \h </w:instrText>
        </w:r>
        <w:r w:rsidR="00935140">
          <w:rPr>
            <w:noProof/>
            <w:webHidden/>
          </w:rPr>
        </w:r>
        <w:r w:rsidR="00935140">
          <w:rPr>
            <w:noProof/>
            <w:webHidden/>
          </w:rPr>
          <w:fldChar w:fldCharType="separate"/>
        </w:r>
        <w:r w:rsidR="004C28A9">
          <w:rPr>
            <w:noProof/>
            <w:webHidden/>
          </w:rPr>
          <w:t>112</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5" w:history="1">
        <w:r w:rsidR="00935140" w:rsidRPr="003F6499">
          <w:rPr>
            <w:rStyle w:val="af2"/>
            <w:rFonts w:eastAsia="Calibri"/>
            <w:noProof/>
          </w:rPr>
          <w:t>3.2.6 Особенности аккумуляции меди и кобальта гидробионтами озер разного происхождения</w:t>
        </w:r>
        <w:r w:rsidR="00935140">
          <w:rPr>
            <w:noProof/>
            <w:webHidden/>
          </w:rPr>
          <w:tab/>
        </w:r>
        <w:r w:rsidR="00935140">
          <w:rPr>
            <w:noProof/>
            <w:webHidden/>
          </w:rPr>
          <w:fldChar w:fldCharType="begin"/>
        </w:r>
        <w:r w:rsidR="00935140">
          <w:rPr>
            <w:noProof/>
            <w:webHidden/>
          </w:rPr>
          <w:instrText xml:space="preserve"> PAGEREF _Toc454567485 \h </w:instrText>
        </w:r>
        <w:r w:rsidR="00935140">
          <w:rPr>
            <w:noProof/>
            <w:webHidden/>
          </w:rPr>
        </w:r>
        <w:r w:rsidR="00935140">
          <w:rPr>
            <w:noProof/>
            <w:webHidden/>
          </w:rPr>
          <w:fldChar w:fldCharType="separate"/>
        </w:r>
        <w:r w:rsidR="004C28A9">
          <w:rPr>
            <w:noProof/>
            <w:webHidden/>
          </w:rPr>
          <w:t>115</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6" w:history="1">
        <w:r w:rsidR="00935140" w:rsidRPr="003F6499">
          <w:rPr>
            <w:rStyle w:val="af2"/>
            <w:rFonts w:eastAsia="Calibri"/>
            <w:noProof/>
          </w:rPr>
          <w:t xml:space="preserve">3.2.7 </w:t>
        </w:r>
        <w:r w:rsidR="00935140" w:rsidRPr="003F6499">
          <w:rPr>
            <w:rStyle w:val="af2"/>
            <w:noProof/>
          </w:rPr>
          <w:t>Изучение содержания меди и йода в пищевой цепи на примере КРС</w:t>
        </w:r>
        <w:r w:rsidR="00935140">
          <w:rPr>
            <w:noProof/>
            <w:webHidden/>
          </w:rPr>
          <w:tab/>
        </w:r>
        <w:r w:rsidR="00935140">
          <w:rPr>
            <w:noProof/>
            <w:webHidden/>
          </w:rPr>
          <w:fldChar w:fldCharType="begin"/>
        </w:r>
        <w:r w:rsidR="00935140">
          <w:rPr>
            <w:noProof/>
            <w:webHidden/>
          </w:rPr>
          <w:instrText xml:space="preserve"> PAGEREF _Toc454567486 \h </w:instrText>
        </w:r>
        <w:r w:rsidR="00935140">
          <w:rPr>
            <w:noProof/>
            <w:webHidden/>
          </w:rPr>
        </w:r>
        <w:r w:rsidR="00935140">
          <w:rPr>
            <w:noProof/>
            <w:webHidden/>
          </w:rPr>
          <w:fldChar w:fldCharType="separate"/>
        </w:r>
        <w:r w:rsidR="004C28A9">
          <w:rPr>
            <w:noProof/>
            <w:webHidden/>
          </w:rPr>
          <w:t>123</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87" w:history="1">
        <w:r w:rsidR="00935140" w:rsidRPr="003F6499">
          <w:rPr>
            <w:rStyle w:val="af2"/>
            <w:noProof/>
          </w:rPr>
          <w:t>3.2.8. Районирование Нечерноземной зоны по обеспеченности медью, кобальтом и йодом</w:t>
        </w:r>
        <w:r w:rsidR="00935140">
          <w:rPr>
            <w:noProof/>
            <w:webHidden/>
          </w:rPr>
          <w:tab/>
        </w:r>
        <w:r w:rsidR="00935140">
          <w:rPr>
            <w:noProof/>
            <w:webHidden/>
          </w:rPr>
          <w:fldChar w:fldCharType="begin"/>
        </w:r>
        <w:r w:rsidR="00935140">
          <w:rPr>
            <w:noProof/>
            <w:webHidden/>
          </w:rPr>
          <w:instrText xml:space="preserve"> PAGEREF _Toc454567487 \h </w:instrText>
        </w:r>
        <w:r w:rsidR="00935140">
          <w:rPr>
            <w:noProof/>
            <w:webHidden/>
          </w:rPr>
        </w:r>
        <w:r w:rsidR="00935140">
          <w:rPr>
            <w:noProof/>
            <w:webHidden/>
          </w:rPr>
          <w:fldChar w:fldCharType="separate"/>
        </w:r>
        <w:r w:rsidR="004C28A9">
          <w:rPr>
            <w:noProof/>
            <w:webHidden/>
          </w:rPr>
          <w:t>127</w:t>
        </w:r>
        <w:r w:rsidR="00935140">
          <w:rPr>
            <w:noProof/>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488" w:history="1">
        <w:r w:rsidR="00935140" w:rsidRPr="003F6499">
          <w:rPr>
            <w:rStyle w:val="af2"/>
            <w:noProof/>
          </w:rPr>
          <w:t>Глава 4. ПРОСТРАНСТВЕННАЯ СТРУКТУРА БИОГЕОХИМИЧЕСКИХ ПРОВИНЦИЙ ТЕХНОГЕННОГО ГЕНЕЗИСА</w:t>
        </w:r>
        <w:r w:rsidR="00935140">
          <w:rPr>
            <w:noProof/>
            <w:webHidden/>
          </w:rPr>
          <w:tab/>
        </w:r>
        <w:r w:rsidR="00935140">
          <w:rPr>
            <w:noProof/>
            <w:webHidden/>
          </w:rPr>
          <w:fldChar w:fldCharType="begin"/>
        </w:r>
        <w:r w:rsidR="00935140">
          <w:rPr>
            <w:noProof/>
            <w:webHidden/>
          </w:rPr>
          <w:instrText xml:space="preserve"> PAGEREF _Toc454567488 \h </w:instrText>
        </w:r>
        <w:r w:rsidR="00935140">
          <w:rPr>
            <w:noProof/>
            <w:webHidden/>
          </w:rPr>
        </w:r>
        <w:r w:rsidR="00935140">
          <w:rPr>
            <w:noProof/>
            <w:webHidden/>
          </w:rPr>
          <w:fldChar w:fldCharType="separate"/>
        </w:r>
        <w:r w:rsidR="004C28A9">
          <w:rPr>
            <w:noProof/>
            <w:webHidden/>
          </w:rPr>
          <w:t>132</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89" w:history="1">
        <w:r w:rsidR="00935140" w:rsidRPr="003F6499">
          <w:rPr>
            <w:rStyle w:val="af2"/>
          </w:rPr>
          <w:t>4.1 Пространственная структура радиобиогеохимических провинций</w:t>
        </w:r>
        <w:r w:rsidR="00935140">
          <w:rPr>
            <w:webHidden/>
          </w:rPr>
          <w:tab/>
        </w:r>
        <w:r w:rsidR="00935140">
          <w:rPr>
            <w:webHidden/>
          </w:rPr>
          <w:fldChar w:fldCharType="begin"/>
        </w:r>
        <w:r w:rsidR="00935140">
          <w:rPr>
            <w:webHidden/>
          </w:rPr>
          <w:instrText xml:space="preserve"> PAGEREF _Toc454567489 \h </w:instrText>
        </w:r>
        <w:r w:rsidR="00935140">
          <w:rPr>
            <w:webHidden/>
          </w:rPr>
        </w:r>
        <w:r w:rsidR="00935140">
          <w:rPr>
            <w:webHidden/>
          </w:rPr>
          <w:fldChar w:fldCharType="separate"/>
        </w:r>
        <w:r w:rsidR="004C28A9">
          <w:rPr>
            <w:webHidden/>
          </w:rPr>
          <w:t>132</w:t>
        </w:r>
        <w:r w:rsidR="00935140">
          <w:rPr>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0" w:history="1">
        <w:r w:rsidR="00935140" w:rsidRPr="003F6499">
          <w:rPr>
            <w:rStyle w:val="af2"/>
            <w:noProof/>
          </w:rPr>
          <w:t>4.1.1 Структурная организация радиобиогеохимических провинций природного генезиса</w:t>
        </w:r>
        <w:r w:rsidR="00935140">
          <w:rPr>
            <w:noProof/>
            <w:webHidden/>
          </w:rPr>
          <w:tab/>
        </w:r>
        <w:r w:rsidR="00935140">
          <w:rPr>
            <w:noProof/>
            <w:webHidden/>
          </w:rPr>
          <w:fldChar w:fldCharType="begin"/>
        </w:r>
        <w:r w:rsidR="00935140">
          <w:rPr>
            <w:noProof/>
            <w:webHidden/>
          </w:rPr>
          <w:instrText xml:space="preserve"> PAGEREF _Toc454567490 \h </w:instrText>
        </w:r>
        <w:r w:rsidR="00935140">
          <w:rPr>
            <w:noProof/>
            <w:webHidden/>
          </w:rPr>
        </w:r>
        <w:r w:rsidR="00935140">
          <w:rPr>
            <w:noProof/>
            <w:webHidden/>
          </w:rPr>
          <w:fldChar w:fldCharType="separate"/>
        </w:r>
        <w:r w:rsidR="004C28A9">
          <w:rPr>
            <w:noProof/>
            <w:webHidden/>
          </w:rPr>
          <w:t>132</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1" w:history="1">
        <w:r w:rsidR="00935140" w:rsidRPr="003F6499">
          <w:rPr>
            <w:rStyle w:val="af2"/>
            <w:noProof/>
          </w:rPr>
          <w:t>4.1.2 Структурная организация техногенных радиобиогеохимических провинций</w:t>
        </w:r>
        <w:r w:rsidR="00935140">
          <w:rPr>
            <w:noProof/>
            <w:webHidden/>
          </w:rPr>
          <w:tab/>
        </w:r>
        <w:r w:rsidR="00935140">
          <w:rPr>
            <w:noProof/>
            <w:webHidden/>
          </w:rPr>
          <w:fldChar w:fldCharType="begin"/>
        </w:r>
        <w:r w:rsidR="00935140">
          <w:rPr>
            <w:noProof/>
            <w:webHidden/>
          </w:rPr>
          <w:instrText xml:space="preserve"> PAGEREF _Toc454567491 \h </w:instrText>
        </w:r>
        <w:r w:rsidR="00935140">
          <w:rPr>
            <w:noProof/>
            <w:webHidden/>
          </w:rPr>
        </w:r>
        <w:r w:rsidR="00935140">
          <w:rPr>
            <w:noProof/>
            <w:webHidden/>
          </w:rPr>
          <w:fldChar w:fldCharType="separate"/>
        </w:r>
        <w:r w:rsidR="004C28A9">
          <w:rPr>
            <w:noProof/>
            <w:webHidden/>
          </w:rPr>
          <w:t>135</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92" w:history="1">
        <w:r w:rsidR="00935140" w:rsidRPr="003F6499">
          <w:rPr>
            <w:rStyle w:val="af2"/>
          </w:rPr>
          <w:t>4.2  Пространственная специфика техногенного загрязнения низовьев рек (Енисей и Печора)</w:t>
        </w:r>
        <w:r w:rsidR="00935140">
          <w:rPr>
            <w:webHidden/>
          </w:rPr>
          <w:tab/>
        </w:r>
        <w:r w:rsidR="00935140">
          <w:rPr>
            <w:webHidden/>
          </w:rPr>
          <w:fldChar w:fldCharType="begin"/>
        </w:r>
        <w:r w:rsidR="00935140">
          <w:rPr>
            <w:webHidden/>
          </w:rPr>
          <w:instrText xml:space="preserve"> PAGEREF _Toc454567492 \h </w:instrText>
        </w:r>
        <w:r w:rsidR="00935140">
          <w:rPr>
            <w:webHidden/>
          </w:rPr>
        </w:r>
        <w:r w:rsidR="00935140">
          <w:rPr>
            <w:webHidden/>
          </w:rPr>
          <w:fldChar w:fldCharType="separate"/>
        </w:r>
        <w:r w:rsidR="004C28A9">
          <w:rPr>
            <w:webHidden/>
          </w:rPr>
          <w:t>144</w:t>
        </w:r>
        <w:r w:rsidR="00935140">
          <w:rPr>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3" w:history="1">
        <w:r w:rsidR="00935140" w:rsidRPr="003F6499">
          <w:rPr>
            <w:rStyle w:val="af2"/>
            <w:noProof/>
          </w:rPr>
          <w:t>4.2.1 Район и методы исследования низовьев р. Енисей</w:t>
        </w:r>
        <w:r w:rsidR="00935140">
          <w:rPr>
            <w:noProof/>
            <w:webHidden/>
          </w:rPr>
          <w:tab/>
        </w:r>
        <w:r w:rsidR="00935140">
          <w:rPr>
            <w:noProof/>
            <w:webHidden/>
          </w:rPr>
          <w:fldChar w:fldCharType="begin"/>
        </w:r>
        <w:r w:rsidR="00935140">
          <w:rPr>
            <w:noProof/>
            <w:webHidden/>
          </w:rPr>
          <w:instrText xml:space="preserve"> PAGEREF _Toc454567493 \h </w:instrText>
        </w:r>
        <w:r w:rsidR="00935140">
          <w:rPr>
            <w:noProof/>
            <w:webHidden/>
          </w:rPr>
        </w:r>
        <w:r w:rsidR="00935140">
          <w:rPr>
            <w:noProof/>
            <w:webHidden/>
          </w:rPr>
          <w:fldChar w:fldCharType="separate"/>
        </w:r>
        <w:r w:rsidR="004C28A9">
          <w:rPr>
            <w:noProof/>
            <w:webHidden/>
          </w:rPr>
          <w:t>144</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4" w:history="1">
        <w:r w:rsidR="00935140" w:rsidRPr="003F6499">
          <w:rPr>
            <w:rStyle w:val="af2"/>
            <w:noProof/>
          </w:rPr>
          <w:t>4.2.2. Закономерности распределения радионуклидов в низовьях Енисея</w:t>
        </w:r>
        <w:r w:rsidR="00935140">
          <w:rPr>
            <w:noProof/>
            <w:webHidden/>
          </w:rPr>
          <w:tab/>
        </w:r>
        <w:r w:rsidR="00935140">
          <w:rPr>
            <w:noProof/>
            <w:webHidden/>
          </w:rPr>
          <w:fldChar w:fldCharType="begin"/>
        </w:r>
        <w:r w:rsidR="00935140">
          <w:rPr>
            <w:noProof/>
            <w:webHidden/>
          </w:rPr>
          <w:instrText xml:space="preserve"> PAGEREF _Toc454567494 \h </w:instrText>
        </w:r>
        <w:r w:rsidR="00935140">
          <w:rPr>
            <w:noProof/>
            <w:webHidden/>
          </w:rPr>
        </w:r>
        <w:r w:rsidR="00935140">
          <w:rPr>
            <w:noProof/>
            <w:webHidden/>
          </w:rPr>
          <w:fldChar w:fldCharType="separate"/>
        </w:r>
        <w:r w:rsidR="004C28A9">
          <w:rPr>
            <w:noProof/>
            <w:webHidden/>
          </w:rPr>
          <w:t>161</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5" w:history="1">
        <w:r w:rsidR="00935140" w:rsidRPr="003F6499">
          <w:rPr>
            <w:rStyle w:val="af2"/>
            <w:noProof/>
          </w:rPr>
          <w:t>4.2.3 Специфика пространственного распределение тяжелых металлов (медь, никель, цинк)</w:t>
        </w:r>
        <w:r w:rsidR="00935140">
          <w:rPr>
            <w:noProof/>
            <w:webHidden/>
          </w:rPr>
          <w:tab/>
        </w:r>
        <w:r w:rsidR="00935140">
          <w:rPr>
            <w:noProof/>
            <w:webHidden/>
          </w:rPr>
          <w:fldChar w:fldCharType="begin"/>
        </w:r>
        <w:r w:rsidR="00935140">
          <w:rPr>
            <w:noProof/>
            <w:webHidden/>
          </w:rPr>
          <w:instrText xml:space="preserve"> PAGEREF _Toc454567495 \h </w:instrText>
        </w:r>
        <w:r w:rsidR="00935140">
          <w:rPr>
            <w:noProof/>
            <w:webHidden/>
          </w:rPr>
        </w:r>
        <w:r w:rsidR="00935140">
          <w:rPr>
            <w:noProof/>
            <w:webHidden/>
          </w:rPr>
          <w:fldChar w:fldCharType="separate"/>
        </w:r>
        <w:r w:rsidR="004C28A9">
          <w:rPr>
            <w:noProof/>
            <w:webHidden/>
          </w:rPr>
          <w:t>171</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96" w:history="1">
        <w:r w:rsidR="00935140" w:rsidRPr="003F6499">
          <w:rPr>
            <w:rStyle w:val="af2"/>
          </w:rPr>
          <w:t xml:space="preserve">4.3 Закономерности распределения </w:t>
        </w:r>
        <w:r w:rsidR="00935140" w:rsidRPr="003F6499">
          <w:rPr>
            <w:rStyle w:val="af2"/>
            <w:vertAlign w:val="superscript"/>
          </w:rPr>
          <w:t>137</w:t>
        </w:r>
        <w:r w:rsidR="00935140" w:rsidRPr="003F6499">
          <w:rPr>
            <w:rStyle w:val="af2"/>
          </w:rPr>
          <w:t>Cs в низовьях р. Печоры</w:t>
        </w:r>
        <w:r w:rsidR="00935140">
          <w:rPr>
            <w:webHidden/>
          </w:rPr>
          <w:tab/>
        </w:r>
        <w:r w:rsidR="00935140">
          <w:rPr>
            <w:webHidden/>
          </w:rPr>
          <w:fldChar w:fldCharType="begin"/>
        </w:r>
        <w:r w:rsidR="00935140">
          <w:rPr>
            <w:webHidden/>
          </w:rPr>
          <w:instrText xml:space="preserve"> PAGEREF _Toc454567496 \h </w:instrText>
        </w:r>
        <w:r w:rsidR="00935140">
          <w:rPr>
            <w:webHidden/>
          </w:rPr>
        </w:r>
        <w:r w:rsidR="00935140">
          <w:rPr>
            <w:webHidden/>
          </w:rPr>
          <w:fldChar w:fldCharType="separate"/>
        </w:r>
        <w:r w:rsidR="004C28A9">
          <w:rPr>
            <w:webHidden/>
          </w:rPr>
          <w:t>174</w:t>
        </w:r>
        <w:r w:rsidR="00935140">
          <w:rPr>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7" w:history="1">
        <w:r w:rsidR="00935140" w:rsidRPr="003F6499">
          <w:rPr>
            <w:rStyle w:val="af2"/>
            <w:noProof/>
          </w:rPr>
          <w:t>4.3.1 Районы работ и методы исследований</w:t>
        </w:r>
        <w:r w:rsidR="00935140">
          <w:rPr>
            <w:noProof/>
            <w:webHidden/>
          </w:rPr>
          <w:tab/>
        </w:r>
        <w:r w:rsidR="00935140">
          <w:rPr>
            <w:noProof/>
            <w:webHidden/>
          </w:rPr>
          <w:fldChar w:fldCharType="begin"/>
        </w:r>
        <w:r w:rsidR="00935140">
          <w:rPr>
            <w:noProof/>
            <w:webHidden/>
          </w:rPr>
          <w:instrText xml:space="preserve"> PAGEREF _Toc454567497 \h </w:instrText>
        </w:r>
        <w:r w:rsidR="00935140">
          <w:rPr>
            <w:noProof/>
            <w:webHidden/>
          </w:rPr>
        </w:r>
        <w:r w:rsidR="00935140">
          <w:rPr>
            <w:noProof/>
            <w:webHidden/>
          </w:rPr>
          <w:fldChar w:fldCharType="separate"/>
        </w:r>
        <w:r w:rsidR="004C28A9">
          <w:rPr>
            <w:noProof/>
            <w:webHidden/>
          </w:rPr>
          <w:t>175</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498" w:history="1">
        <w:r w:rsidR="00935140" w:rsidRPr="003F6499">
          <w:rPr>
            <w:rStyle w:val="af2"/>
            <w:noProof/>
          </w:rPr>
          <w:t>4.3.2 Закономерности распределения 137Cs в низовьях р. Печора (глобальное загрязнение)</w:t>
        </w:r>
        <w:r w:rsidR="00935140">
          <w:rPr>
            <w:noProof/>
            <w:webHidden/>
          </w:rPr>
          <w:tab/>
        </w:r>
        <w:r w:rsidR="00935140">
          <w:rPr>
            <w:noProof/>
            <w:webHidden/>
          </w:rPr>
          <w:fldChar w:fldCharType="begin"/>
        </w:r>
        <w:r w:rsidR="00935140">
          <w:rPr>
            <w:noProof/>
            <w:webHidden/>
          </w:rPr>
          <w:instrText xml:space="preserve"> PAGEREF _Toc454567498 \h </w:instrText>
        </w:r>
        <w:r w:rsidR="00935140">
          <w:rPr>
            <w:noProof/>
            <w:webHidden/>
          </w:rPr>
        </w:r>
        <w:r w:rsidR="00935140">
          <w:rPr>
            <w:noProof/>
            <w:webHidden/>
          </w:rPr>
          <w:fldChar w:fldCharType="separate"/>
        </w:r>
        <w:r w:rsidR="004C28A9">
          <w:rPr>
            <w:noProof/>
            <w:webHidden/>
          </w:rPr>
          <w:t>181</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499" w:history="1">
        <w:r w:rsidR="00935140" w:rsidRPr="003F6499">
          <w:rPr>
            <w:rStyle w:val="af2"/>
          </w:rPr>
          <w:t>4.4 Исследования специфики пространственного распределения радионуклидов в зоне аварии на ЧАЭС</w:t>
        </w:r>
        <w:r w:rsidR="00935140">
          <w:rPr>
            <w:webHidden/>
          </w:rPr>
          <w:tab/>
        </w:r>
        <w:r w:rsidR="00935140">
          <w:rPr>
            <w:webHidden/>
          </w:rPr>
          <w:fldChar w:fldCharType="begin"/>
        </w:r>
        <w:r w:rsidR="00935140">
          <w:rPr>
            <w:webHidden/>
          </w:rPr>
          <w:instrText xml:space="preserve"> PAGEREF _Toc454567499 \h </w:instrText>
        </w:r>
        <w:r w:rsidR="00935140">
          <w:rPr>
            <w:webHidden/>
          </w:rPr>
        </w:r>
        <w:r w:rsidR="00935140">
          <w:rPr>
            <w:webHidden/>
          </w:rPr>
          <w:fldChar w:fldCharType="separate"/>
        </w:r>
        <w:r w:rsidR="004C28A9">
          <w:rPr>
            <w:webHidden/>
          </w:rPr>
          <w:t>187</w:t>
        </w:r>
        <w:r w:rsidR="00935140">
          <w:rPr>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500" w:history="1">
        <w:r w:rsidR="00935140" w:rsidRPr="003F6499">
          <w:rPr>
            <w:rStyle w:val="af2"/>
            <w:noProof/>
          </w:rPr>
          <w:t>4.4.1 Общая характеристика загрязнения и его пространственная структура</w:t>
        </w:r>
        <w:r w:rsidR="00935140">
          <w:rPr>
            <w:noProof/>
            <w:webHidden/>
          </w:rPr>
          <w:tab/>
        </w:r>
        <w:r w:rsidR="00935140">
          <w:rPr>
            <w:noProof/>
            <w:webHidden/>
          </w:rPr>
          <w:fldChar w:fldCharType="begin"/>
        </w:r>
        <w:r w:rsidR="00935140">
          <w:rPr>
            <w:noProof/>
            <w:webHidden/>
          </w:rPr>
          <w:instrText xml:space="preserve"> PAGEREF _Toc454567500 \h </w:instrText>
        </w:r>
        <w:r w:rsidR="00935140">
          <w:rPr>
            <w:noProof/>
            <w:webHidden/>
          </w:rPr>
        </w:r>
        <w:r w:rsidR="00935140">
          <w:rPr>
            <w:noProof/>
            <w:webHidden/>
          </w:rPr>
          <w:fldChar w:fldCharType="separate"/>
        </w:r>
        <w:r w:rsidR="004C28A9">
          <w:rPr>
            <w:noProof/>
            <w:webHidden/>
          </w:rPr>
          <w:t>187</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501" w:history="1">
        <w:r w:rsidR="00935140" w:rsidRPr="003F6499">
          <w:rPr>
            <w:rStyle w:val="af2"/>
            <w:noProof/>
          </w:rPr>
          <w:t>4.4.2 Исследование процессов миграции РН в первые годы после аварии (по результатам 1986-1989 гг.)</w:t>
        </w:r>
        <w:r w:rsidR="00935140">
          <w:rPr>
            <w:noProof/>
            <w:webHidden/>
          </w:rPr>
          <w:tab/>
        </w:r>
        <w:r w:rsidR="00935140">
          <w:rPr>
            <w:noProof/>
            <w:webHidden/>
          </w:rPr>
          <w:fldChar w:fldCharType="begin"/>
        </w:r>
        <w:r w:rsidR="00935140">
          <w:rPr>
            <w:noProof/>
            <w:webHidden/>
          </w:rPr>
          <w:instrText xml:space="preserve"> PAGEREF _Toc454567501 \h </w:instrText>
        </w:r>
        <w:r w:rsidR="00935140">
          <w:rPr>
            <w:noProof/>
            <w:webHidden/>
          </w:rPr>
        </w:r>
        <w:r w:rsidR="00935140">
          <w:rPr>
            <w:noProof/>
            <w:webHidden/>
          </w:rPr>
          <w:fldChar w:fldCharType="separate"/>
        </w:r>
        <w:r w:rsidR="004C28A9">
          <w:rPr>
            <w:noProof/>
            <w:webHidden/>
          </w:rPr>
          <w:t>192</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502" w:history="1">
        <w:r w:rsidR="00935140" w:rsidRPr="003F6499">
          <w:rPr>
            <w:rStyle w:val="af2"/>
            <w:noProof/>
          </w:rPr>
          <w:t>4.4.3 Изучение процессов вторичного перераспределения РН в ландшафтно-геохимических системах (по результатам 1991-2000 гг.)</w:t>
        </w:r>
        <w:r w:rsidR="00935140">
          <w:rPr>
            <w:noProof/>
            <w:webHidden/>
          </w:rPr>
          <w:tab/>
        </w:r>
        <w:r w:rsidR="00935140">
          <w:rPr>
            <w:noProof/>
            <w:webHidden/>
          </w:rPr>
          <w:fldChar w:fldCharType="begin"/>
        </w:r>
        <w:r w:rsidR="00935140">
          <w:rPr>
            <w:noProof/>
            <w:webHidden/>
          </w:rPr>
          <w:instrText xml:space="preserve"> PAGEREF _Toc454567502 \h </w:instrText>
        </w:r>
        <w:r w:rsidR="00935140">
          <w:rPr>
            <w:noProof/>
            <w:webHidden/>
          </w:rPr>
        </w:r>
        <w:r w:rsidR="00935140">
          <w:rPr>
            <w:noProof/>
            <w:webHidden/>
          </w:rPr>
          <w:fldChar w:fldCharType="separate"/>
        </w:r>
        <w:r w:rsidR="004C28A9">
          <w:rPr>
            <w:noProof/>
            <w:webHidden/>
          </w:rPr>
          <w:t>199</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503" w:history="1">
        <w:r w:rsidR="00935140" w:rsidRPr="003F6499">
          <w:rPr>
            <w:rStyle w:val="af2"/>
            <w:noProof/>
          </w:rPr>
          <w:t>4.4.4 Специфика аккумуляции радионуклидов растениями в различных ландшафтно-геохимических условиях</w:t>
        </w:r>
        <w:r w:rsidR="00935140">
          <w:rPr>
            <w:noProof/>
            <w:webHidden/>
          </w:rPr>
          <w:tab/>
        </w:r>
        <w:r w:rsidR="00935140">
          <w:rPr>
            <w:noProof/>
            <w:webHidden/>
          </w:rPr>
          <w:fldChar w:fldCharType="begin"/>
        </w:r>
        <w:r w:rsidR="00935140">
          <w:rPr>
            <w:noProof/>
            <w:webHidden/>
          </w:rPr>
          <w:instrText xml:space="preserve"> PAGEREF _Toc454567503 \h </w:instrText>
        </w:r>
        <w:r w:rsidR="00935140">
          <w:rPr>
            <w:noProof/>
            <w:webHidden/>
          </w:rPr>
        </w:r>
        <w:r w:rsidR="00935140">
          <w:rPr>
            <w:noProof/>
            <w:webHidden/>
          </w:rPr>
          <w:fldChar w:fldCharType="separate"/>
        </w:r>
        <w:r w:rsidR="004C28A9">
          <w:rPr>
            <w:noProof/>
            <w:webHidden/>
          </w:rPr>
          <w:t>205</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504" w:history="1">
        <w:r w:rsidR="00935140" w:rsidRPr="003F6499">
          <w:rPr>
            <w:rStyle w:val="af2"/>
            <w:noProof/>
          </w:rPr>
          <w:t>4.4.5 Методические подходы к решению задач мониторинга и комплексной оценки экологической ситуации в пределах радиобиогеохимических провинций</w:t>
        </w:r>
        <w:r w:rsidR="00935140">
          <w:rPr>
            <w:noProof/>
            <w:webHidden/>
          </w:rPr>
          <w:tab/>
        </w:r>
        <w:r w:rsidR="00935140">
          <w:rPr>
            <w:noProof/>
            <w:webHidden/>
          </w:rPr>
          <w:fldChar w:fldCharType="begin"/>
        </w:r>
        <w:r w:rsidR="00935140">
          <w:rPr>
            <w:noProof/>
            <w:webHidden/>
          </w:rPr>
          <w:instrText xml:space="preserve"> PAGEREF _Toc454567504 \h </w:instrText>
        </w:r>
        <w:r w:rsidR="00935140">
          <w:rPr>
            <w:noProof/>
            <w:webHidden/>
          </w:rPr>
        </w:r>
        <w:r w:rsidR="00935140">
          <w:rPr>
            <w:noProof/>
            <w:webHidden/>
          </w:rPr>
          <w:fldChar w:fldCharType="separate"/>
        </w:r>
        <w:r w:rsidR="004C28A9">
          <w:rPr>
            <w:noProof/>
            <w:webHidden/>
          </w:rPr>
          <w:t>208</w:t>
        </w:r>
        <w:r w:rsidR="00935140">
          <w:rPr>
            <w:noProof/>
            <w:webHidden/>
          </w:rPr>
          <w:fldChar w:fldCharType="end"/>
        </w:r>
      </w:hyperlink>
    </w:p>
    <w:p w:rsidR="00935140" w:rsidRDefault="00FF3F09">
      <w:pPr>
        <w:pStyle w:val="36"/>
        <w:tabs>
          <w:tab w:val="right" w:leader="dot" w:pos="9911"/>
        </w:tabs>
        <w:rPr>
          <w:rFonts w:asciiTheme="minorHAnsi" w:eastAsiaTheme="minorEastAsia" w:hAnsiTheme="minorHAnsi" w:cstheme="minorBidi"/>
          <w:i w:val="0"/>
          <w:noProof/>
          <w:sz w:val="22"/>
          <w:szCs w:val="22"/>
        </w:rPr>
      </w:pPr>
      <w:hyperlink w:anchor="_Toc454567505" w:history="1">
        <w:r w:rsidR="00935140" w:rsidRPr="003F6499">
          <w:rPr>
            <w:rStyle w:val="af2"/>
            <w:noProof/>
          </w:rPr>
          <w:t>4.4.6 Изучение радиоактивного загрязнения почв и пищевых продуктов в населенных пунктах Брянской области</w:t>
        </w:r>
        <w:r w:rsidR="00935140">
          <w:rPr>
            <w:noProof/>
            <w:webHidden/>
          </w:rPr>
          <w:tab/>
        </w:r>
        <w:r w:rsidR="00935140">
          <w:rPr>
            <w:noProof/>
            <w:webHidden/>
          </w:rPr>
          <w:fldChar w:fldCharType="begin"/>
        </w:r>
        <w:r w:rsidR="00935140">
          <w:rPr>
            <w:noProof/>
            <w:webHidden/>
          </w:rPr>
          <w:instrText xml:space="preserve"> PAGEREF _Toc454567505 \h </w:instrText>
        </w:r>
        <w:r w:rsidR="00935140">
          <w:rPr>
            <w:noProof/>
            <w:webHidden/>
          </w:rPr>
        </w:r>
        <w:r w:rsidR="00935140">
          <w:rPr>
            <w:noProof/>
            <w:webHidden/>
          </w:rPr>
          <w:fldChar w:fldCharType="separate"/>
        </w:r>
        <w:r w:rsidR="004C28A9">
          <w:rPr>
            <w:noProof/>
            <w:webHidden/>
          </w:rPr>
          <w:t>211</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506" w:history="1">
        <w:r w:rsidR="00935140" w:rsidRPr="003F6499">
          <w:rPr>
            <w:rStyle w:val="af2"/>
          </w:rPr>
          <w:t xml:space="preserve">4.5 Специфика вторичного перераспределения </w:t>
        </w:r>
        <w:r w:rsidR="00935140" w:rsidRPr="003F6499">
          <w:rPr>
            <w:rStyle w:val="af2"/>
            <w:vertAlign w:val="superscript"/>
          </w:rPr>
          <w:t>137</w:t>
        </w:r>
        <w:r w:rsidR="00935140" w:rsidRPr="003F6499">
          <w:rPr>
            <w:rStyle w:val="af2"/>
            <w:lang w:bidi="en-US"/>
          </w:rPr>
          <w:t xml:space="preserve">Cs </w:t>
        </w:r>
        <w:r w:rsidR="00935140" w:rsidRPr="003F6499">
          <w:rPr>
            <w:rStyle w:val="af2"/>
          </w:rPr>
          <w:t>в почвенно-растительном покрове ненарушенных ЛГС</w:t>
        </w:r>
        <w:r w:rsidR="00935140">
          <w:rPr>
            <w:webHidden/>
          </w:rPr>
          <w:tab/>
        </w:r>
        <w:r w:rsidR="00935140">
          <w:rPr>
            <w:webHidden/>
          </w:rPr>
          <w:fldChar w:fldCharType="begin"/>
        </w:r>
        <w:r w:rsidR="00935140">
          <w:rPr>
            <w:webHidden/>
          </w:rPr>
          <w:instrText xml:space="preserve"> PAGEREF _Toc454567506 \h </w:instrText>
        </w:r>
        <w:r w:rsidR="00935140">
          <w:rPr>
            <w:webHidden/>
          </w:rPr>
        </w:r>
        <w:r w:rsidR="00935140">
          <w:rPr>
            <w:webHidden/>
          </w:rPr>
          <w:fldChar w:fldCharType="separate"/>
        </w:r>
        <w:r w:rsidR="004C28A9">
          <w:rPr>
            <w:webHidden/>
          </w:rPr>
          <w:t>219</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507" w:history="1">
        <w:r w:rsidR="00935140" w:rsidRPr="003F6499">
          <w:rPr>
            <w:rStyle w:val="af2"/>
          </w:rPr>
          <w:t xml:space="preserve">4.6 </w:t>
        </w:r>
        <w:r w:rsidR="00935140" w:rsidRPr="003F6499">
          <w:rPr>
            <w:rStyle w:val="af2"/>
            <w:rFonts w:eastAsia="Arial"/>
          </w:rPr>
          <w:t>Математическое моделирование пространственной структуры моно- и полицентрических аномалий и анализ ее отражения в параметрах частотной гистограммы</w:t>
        </w:r>
        <w:r w:rsidR="00935140">
          <w:rPr>
            <w:webHidden/>
          </w:rPr>
          <w:tab/>
        </w:r>
        <w:r w:rsidR="00935140">
          <w:rPr>
            <w:webHidden/>
          </w:rPr>
          <w:fldChar w:fldCharType="begin"/>
        </w:r>
        <w:r w:rsidR="00935140">
          <w:rPr>
            <w:webHidden/>
          </w:rPr>
          <w:instrText xml:space="preserve"> PAGEREF _Toc454567507 \h </w:instrText>
        </w:r>
        <w:r w:rsidR="00935140">
          <w:rPr>
            <w:webHidden/>
          </w:rPr>
        </w:r>
        <w:r w:rsidR="00935140">
          <w:rPr>
            <w:webHidden/>
          </w:rPr>
          <w:fldChar w:fldCharType="separate"/>
        </w:r>
        <w:r w:rsidR="004C28A9">
          <w:rPr>
            <w:webHidden/>
          </w:rPr>
          <w:t>236</w:t>
        </w:r>
        <w:r w:rsidR="00935140">
          <w:rPr>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508" w:history="1">
        <w:r w:rsidR="00935140" w:rsidRPr="003F6499">
          <w:rPr>
            <w:rStyle w:val="af2"/>
            <w:noProof/>
          </w:rPr>
          <w:t>ГЛАВА 5. ПОСТРОЕНИЕ КАРТ РИСКА ЗАБОЛЕВАЕМОСТИ ЩЖ, СПРОВОЦИРОВАННОГО СОЧЕТАННЫМ ВОЗДЕЙСТВИЕМ «ЙОДНОГО УДАРА» И ЙОДОДЕФИЦИТА</w:t>
        </w:r>
        <w:r w:rsidR="00935140">
          <w:rPr>
            <w:noProof/>
            <w:webHidden/>
          </w:rPr>
          <w:tab/>
        </w:r>
        <w:r w:rsidR="00935140">
          <w:rPr>
            <w:noProof/>
            <w:webHidden/>
          </w:rPr>
          <w:fldChar w:fldCharType="begin"/>
        </w:r>
        <w:r w:rsidR="00935140">
          <w:rPr>
            <w:noProof/>
            <w:webHidden/>
          </w:rPr>
          <w:instrText xml:space="preserve"> PAGEREF _Toc454567508 \h </w:instrText>
        </w:r>
        <w:r w:rsidR="00935140">
          <w:rPr>
            <w:noProof/>
            <w:webHidden/>
          </w:rPr>
        </w:r>
        <w:r w:rsidR="00935140">
          <w:rPr>
            <w:noProof/>
            <w:webHidden/>
          </w:rPr>
          <w:fldChar w:fldCharType="separate"/>
        </w:r>
        <w:r w:rsidR="004C28A9">
          <w:rPr>
            <w:noProof/>
            <w:webHidden/>
          </w:rPr>
          <w:t>244</w:t>
        </w:r>
        <w:r w:rsidR="00935140">
          <w:rPr>
            <w:noProof/>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509" w:history="1">
        <w:r w:rsidR="00935140" w:rsidRPr="003F6499">
          <w:rPr>
            <w:rStyle w:val="af2"/>
            <w:rFonts w:eastAsia="Calibri"/>
          </w:rPr>
          <w:t>5.1 Методика оценки йодного статуса территорий пострадавших при аварии на ЧАЭС</w:t>
        </w:r>
        <w:r w:rsidR="00935140">
          <w:rPr>
            <w:webHidden/>
          </w:rPr>
          <w:tab/>
        </w:r>
        <w:r w:rsidR="00935140">
          <w:rPr>
            <w:webHidden/>
          </w:rPr>
          <w:fldChar w:fldCharType="begin"/>
        </w:r>
        <w:r w:rsidR="00935140">
          <w:rPr>
            <w:webHidden/>
          </w:rPr>
          <w:instrText xml:space="preserve"> PAGEREF _Toc454567509 \h </w:instrText>
        </w:r>
        <w:r w:rsidR="00935140">
          <w:rPr>
            <w:webHidden/>
          </w:rPr>
        </w:r>
        <w:r w:rsidR="00935140">
          <w:rPr>
            <w:webHidden/>
          </w:rPr>
          <w:fldChar w:fldCharType="separate"/>
        </w:r>
        <w:r w:rsidR="004C28A9">
          <w:rPr>
            <w:webHidden/>
          </w:rPr>
          <w:t>245</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510" w:history="1">
        <w:r w:rsidR="00935140" w:rsidRPr="003F6499">
          <w:rPr>
            <w:rStyle w:val="af2"/>
          </w:rPr>
          <w:t>5.2 Построение карты йодного статуса</w:t>
        </w:r>
        <w:r w:rsidR="00935140">
          <w:rPr>
            <w:webHidden/>
          </w:rPr>
          <w:tab/>
        </w:r>
        <w:r w:rsidR="00935140">
          <w:rPr>
            <w:webHidden/>
          </w:rPr>
          <w:fldChar w:fldCharType="begin"/>
        </w:r>
        <w:r w:rsidR="00935140">
          <w:rPr>
            <w:webHidden/>
          </w:rPr>
          <w:instrText xml:space="preserve"> PAGEREF _Toc454567510 \h </w:instrText>
        </w:r>
        <w:r w:rsidR="00935140">
          <w:rPr>
            <w:webHidden/>
          </w:rPr>
        </w:r>
        <w:r w:rsidR="00935140">
          <w:rPr>
            <w:webHidden/>
          </w:rPr>
          <w:fldChar w:fldCharType="separate"/>
        </w:r>
        <w:r w:rsidR="004C28A9">
          <w:rPr>
            <w:webHidden/>
          </w:rPr>
          <w:t>256</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511" w:history="1">
        <w:r w:rsidR="00935140" w:rsidRPr="003F6499">
          <w:rPr>
            <w:rStyle w:val="af2"/>
          </w:rPr>
          <w:t>5.3 Построение карты «йодного удара»</w:t>
        </w:r>
        <w:r w:rsidR="00935140">
          <w:rPr>
            <w:webHidden/>
          </w:rPr>
          <w:tab/>
        </w:r>
        <w:r w:rsidR="00935140">
          <w:rPr>
            <w:webHidden/>
          </w:rPr>
          <w:fldChar w:fldCharType="begin"/>
        </w:r>
        <w:r w:rsidR="00935140">
          <w:rPr>
            <w:webHidden/>
          </w:rPr>
          <w:instrText xml:space="preserve"> PAGEREF _Toc454567511 \h </w:instrText>
        </w:r>
        <w:r w:rsidR="00935140">
          <w:rPr>
            <w:webHidden/>
          </w:rPr>
        </w:r>
        <w:r w:rsidR="00935140">
          <w:rPr>
            <w:webHidden/>
          </w:rPr>
          <w:fldChar w:fldCharType="separate"/>
        </w:r>
        <w:r w:rsidR="004C28A9">
          <w:rPr>
            <w:webHidden/>
          </w:rPr>
          <w:t>261</w:t>
        </w:r>
        <w:r w:rsidR="00935140">
          <w:rPr>
            <w:webHidden/>
          </w:rPr>
          <w:fldChar w:fldCharType="end"/>
        </w:r>
      </w:hyperlink>
    </w:p>
    <w:p w:rsidR="00935140" w:rsidRDefault="00FF3F09">
      <w:pPr>
        <w:pStyle w:val="27"/>
        <w:rPr>
          <w:rFonts w:asciiTheme="minorHAnsi" w:eastAsiaTheme="minorEastAsia" w:hAnsiTheme="minorHAnsi" w:cstheme="minorBidi"/>
          <w:smallCaps w:val="0"/>
          <w:sz w:val="22"/>
          <w:szCs w:val="22"/>
        </w:rPr>
      </w:pPr>
      <w:hyperlink w:anchor="_Toc454567512" w:history="1">
        <w:r w:rsidR="00935140" w:rsidRPr="003F6499">
          <w:rPr>
            <w:rStyle w:val="af2"/>
            <w:rFonts w:eastAsia="Calibri"/>
          </w:rPr>
          <w:t>5.4 Построение карты сочетанного риска и ее верификация</w:t>
        </w:r>
        <w:r w:rsidR="00935140">
          <w:rPr>
            <w:webHidden/>
          </w:rPr>
          <w:tab/>
        </w:r>
        <w:r w:rsidR="00935140">
          <w:rPr>
            <w:webHidden/>
          </w:rPr>
          <w:fldChar w:fldCharType="begin"/>
        </w:r>
        <w:r w:rsidR="00935140">
          <w:rPr>
            <w:webHidden/>
          </w:rPr>
          <w:instrText xml:space="preserve"> PAGEREF _Toc454567512 \h </w:instrText>
        </w:r>
        <w:r w:rsidR="00935140">
          <w:rPr>
            <w:webHidden/>
          </w:rPr>
        </w:r>
        <w:r w:rsidR="00935140">
          <w:rPr>
            <w:webHidden/>
          </w:rPr>
          <w:fldChar w:fldCharType="separate"/>
        </w:r>
        <w:r w:rsidR="004C28A9">
          <w:rPr>
            <w:webHidden/>
          </w:rPr>
          <w:t>265</w:t>
        </w:r>
        <w:r w:rsidR="00935140">
          <w:rPr>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513" w:history="1">
        <w:r w:rsidR="00935140" w:rsidRPr="003F6499">
          <w:rPr>
            <w:rStyle w:val="af2"/>
            <w:noProof/>
          </w:rPr>
          <w:t>НАУЧНАЯ НОВИЗНА, ТЕОРЕТИЧЕСКОЕ И ПРАКТИЧЕСКОЕ ЗНАЧЕНИЕ РАБОТЫ</w:t>
        </w:r>
        <w:r w:rsidR="00935140">
          <w:rPr>
            <w:noProof/>
            <w:webHidden/>
          </w:rPr>
          <w:tab/>
        </w:r>
        <w:r w:rsidR="00935140">
          <w:rPr>
            <w:noProof/>
            <w:webHidden/>
          </w:rPr>
          <w:fldChar w:fldCharType="begin"/>
        </w:r>
        <w:r w:rsidR="00935140">
          <w:rPr>
            <w:noProof/>
            <w:webHidden/>
          </w:rPr>
          <w:instrText xml:space="preserve"> PAGEREF _Toc454567513 \h </w:instrText>
        </w:r>
        <w:r w:rsidR="00935140">
          <w:rPr>
            <w:noProof/>
            <w:webHidden/>
          </w:rPr>
        </w:r>
        <w:r w:rsidR="00935140">
          <w:rPr>
            <w:noProof/>
            <w:webHidden/>
          </w:rPr>
          <w:fldChar w:fldCharType="separate"/>
        </w:r>
        <w:r w:rsidR="004C28A9">
          <w:rPr>
            <w:noProof/>
            <w:webHidden/>
          </w:rPr>
          <w:t>272</w:t>
        </w:r>
        <w:r w:rsidR="00935140">
          <w:rPr>
            <w:noProof/>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514" w:history="1">
        <w:r w:rsidR="00935140" w:rsidRPr="003F6499">
          <w:rPr>
            <w:rStyle w:val="af2"/>
            <w:noProof/>
          </w:rPr>
          <w:t>ЗАКЛЮЧЕНИЕ</w:t>
        </w:r>
        <w:r w:rsidR="00935140">
          <w:rPr>
            <w:noProof/>
            <w:webHidden/>
          </w:rPr>
          <w:tab/>
        </w:r>
        <w:r w:rsidR="00935140">
          <w:rPr>
            <w:noProof/>
            <w:webHidden/>
          </w:rPr>
          <w:fldChar w:fldCharType="begin"/>
        </w:r>
        <w:r w:rsidR="00935140">
          <w:rPr>
            <w:noProof/>
            <w:webHidden/>
          </w:rPr>
          <w:instrText xml:space="preserve"> PAGEREF _Toc454567514 \h </w:instrText>
        </w:r>
        <w:r w:rsidR="00935140">
          <w:rPr>
            <w:noProof/>
            <w:webHidden/>
          </w:rPr>
        </w:r>
        <w:r w:rsidR="00935140">
          <w:rPr>
            <w:noProof/>
            <w:webHidden/>
          </w:rPr>
          <w:fldChar w:fldCharType="separate"/>
        </w:r>
        <w:r w:rsidR="004C28A9">
          <w:rPr>
            <w:noProof/>
            <w:webHidden/>
          </w:rPr>
          <w:t>273</w:t>
        </w:r>
        <w:r w:rsidR="00935140">
          <w:rPr>
            <w:noProof/>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515" w:history="1">
        <w:r w:rsidR="00935140" w:rsidRPr="003F6499">
          <w:rPr>
            <w:rStyle w:val="af2"/>
            <w:noProof/>
          </w:rPr>
          <w:t>СПИСОК ЛИТЕРАТУРЫ</w:t>
        </w:r>
        <w:r w:rsidR="00935140">
          <w:rPr>
            <w:noProof/>
            <w:webHidden/>
          </w:rPr>
          <w:tab/>
        </w:r>
        <w:r w:rsidR="00935140">
          <w:rPr>
            <w:noProof/>
            <w:webHidden/>
          </w:rPr>
          <w:fldChar w:fldCharType="begin"/>
        </w:r>
        <w:r w:rsidR="00935140">
          <w:rPr>
            <w:noProof/>
            <w:webHidden/>
          </w:rPr>
          <w:instrText xml:space="preserve"> PAGEREF _Toc454567515 \h </w:instrText>
        </w:r>
        <w:r w:rsidR="00935140">
          <w:rPr>
            <w:noProof/>
            <w:webHidden/>
          </w:rPr>
        </w:r>
        <w:r w:rsidR="00935140">
          <w:rPr>
            <w:noProof/>
            <w:webHidden/>
          </w:rPr>
          <w:fldChar w:fldCharType="separate"/>
        </w:r>
        <w:r w:rsidR="004C28A9">
          <w:rPr>
            <w:noProof/>
            <w:webHidden/>
          </w:rPr>
          <w:t>277</w:t>
        </w:r>
        <w:r w:rsidR="00935140">
          <w:rPr>
            <w:noProof/>
            <w:webHidden/>
          </w:rPr>
          <w:fldChar w:fldCharType="end"/>
        </w:r>
      </w:hyperlink>
    </w:p>
    <w:p w:rsidR="00935140" w:rsidRDefault="00FF3F09">
      <w:pPr>
        <w:pStyle w:val="14"/>
        <w:rPr>
          <w:rFonts w:asciiTheme="minorHAnsi" w:eastAsiaTheme="minorEastAsia" w:hAnsiTheme="minorHAnsi" w:cstheme="minorBidi"/>
          <w:b w:val="0"/>
          <w:caps w:val="0"/>
          <w:noProof/>
          <w:sz w:val="22"/>
          <w:szCs w:val="22"/>
        </w:rPr>
      </w:pPr>
      <w:hyperlink w:anchor="_Toc454567516" w:history="1">
        <w:r w:rsidR="00935140" w:rsidRPr="003F6499">
          <w:rPr>
            <w:rStyle w:val="af2"/>
            <w:noProof/>
          </w:rPr>
          <w:t>СПИСОК СОКРАЩЕНИЙ</w:t>
        </w:r>
        <w:r w:rsidR="00935140">
          <w:rPr>
            <w:noProof/>
            <w:webHidden/>
          </w:rPr>
          <w:tab/>
        </w:r>
        <w:r w:rsidR="00935140">
          <w:rPr>
            <w:noProof/>
            <w:webHidden/>
          </w:rPr>
          <w:fldChar w:fldCharType="begin"/>
        </w:r>
        <w:r w:rsidR="00935140">
          <w:rPr>
            <w:noProof/>
            <w:webHidden/>
          </w:rPr>
          <w:instrText xml:space="preserve"> PAGEREF _Toc454567516 \h </w:instrText>
        </w:r>
        <w:r w:rsidR="00935140">
          <w:rPr>
            <w:noProof/>
            <w:webHidden/>
          </w:rPr>
        </w:r>
        <w:r w:rsidR="00935140">
          <w:rPr>
            <w:noProof/>
            <w:webHidden/>
          </w:rPr>
          <w:fldChar w:fldCharType="separate"/>
        </w:r>
        <w:r w:rsidR="004C28A9">
          <w:rPr>
            <w:noProof/>
            <w:webHidden/>
          </w:rPr>
          <w:t>343</w:t>
        </w:r>
        <w:r w:rsidR="00935140">
          <w:rPr>
            <w:noProof/>
            <w:webHidden/>
          </w:rPr>
          <w:fldChar w:fldCharType="end"/>
        </w:r>
      </w:hyperlink>
    </w:p>
    <w:p w:rsidR="005E5444" w:rsidRDefault="004C35B1">
      <w:r>
        <w:rPr>
          <w:b/>
          <w:bCs/>
        </w:rPr>
        <w:fldChar w:fldCharType="end"/>
      </w:r>
    </w:p>
    <w:p w:rsidR="00B02A73" w:rsidRPr="003449D9" w:rsidRDefault="007710B3" w:rsidP="003449D9">
      <w:pPr>
        <w:widowControl/>
        <w:autoSpaceDE/>
        <w:autoSpaceDN/>
        <w:adjustRightInd/>
        <w:spacing w:line="360" w:lineRule="auto"/>
        <w:jc w:val="center"/>
        <w:rPr>
          <w:b/>
          <w:sz w:val="24"/>
          <w:szCs w:val="24"/>
        </w:rPr>
      </w:pPr>
      <w:r>
        <w:rPr>
          <w:b/>
          <w:sz w:val="24"/>
          <w:szCs w:val="24"/>
        </w:rPr>
        <w:br w:type="page"/>
      </w:r>
    </w:p>
    <w:p w:rsidR="00FB327C" w:rsidRPr="001012D4" w:rsidRDefault="00356BFF" w:rsidP="00DE0AA0">
      <w:pPr>
        <w:pStyle w:val="11"/>
        <w:rPr>
          <w:b/>
        </w:rPr>
      </w:pPr>
      <w:bookmarkStart w:id="3" w:name="_Toc452517035"/>
      <w:bookmarkStart w:id="4" w:name="_Toc454567462"/>
      <w:r w:rsidRPr="001012D4">
        <w:rPr>
          <w:b/>
        </w:rPr>
        <w:t>В</w:t>
      </w:r>
      <w:r w:rsidR="00E31694" w:rsidRPr="001012D4">
        <w:rPr>
          <w:b/>
        </w:rPr>
        <w:t>В</w:t>
      </w:r>
      <w:r w:rsidRPr="001012D4">
        <w:rPr>
          <w:b/>
        </w:rPr>
        <w:t>ЕДЕНИЕ</w:t>
      </w:r>
      <w:bookmarkEnd w:id="3"/>
      <w:bookmarkEnd w:id="4"/>
    </w:p>
    <w:p w:rsidR="00E31694" w:rsidRPr="00E31694" w:rsidRDefault="00E31694" w:rsidP="00E31694"/>
    <w:p w:rsidR="00C53531" w:rsidRPr="00E31694" w:rsidRDefault="00C53531" w:rsidP="00E31694">
      <w:pPr>
        <w:ind w:firstLine="708"/>
        <w:rPr>
          <w:b/>
          <w:i/>
          <w:sz w:val="24"/>
          <w:szCs w:val="24"/>
        </w:rPr>
      </w:pPr>
      <w:bookmarkStart w:id="5" w:name="_Toc452517036"/>
      <w:r w:rsidRPr="00E31694">
        <w:rPr>
          <w:b/>
          <w:i/>
          <w:sz w:val="24"/>
          <w:szCs w:val="24"/>
        </w:rPr>
        <w:t xml:space="preserve">Актуальность проблемы и </w:t>
      </w:r>
      <w:r w:rsidR="00E53015" w:rsidRPr="00E31694">
        <w:rPr>
          <w:b/>
          <w:i/>
          <w:sz w:val="24"/>
          <w:szCs w:val="24"/>
        </w:rPr>
        <w:t xml:space="preserve">современное </w:t>
      </w:r>
      <w:r w:rsidRPr="00E31694">
        <w:rPr>
          <w:b/>
          <w:i/>
          <w:sz w:val="24"/>
          <w:szCs w:val="24"/>
        </w:rPr>
        <w:t>состояние вопроса</w:t>
      </w:r>
      <w:bookmarkEnd w:id="5"/>
    </w:p>
    <w:p w:rsidR="00E31694" w:rsidRPr="00E31694" w:rsidRDefault="00E31694" w:rsidP="00E31694">
      <w:pPr>
        <w:ind w:firstLine="708"/>
        <w:rPr>
          <w:b/>
          <w:i/>
        </w:rPr>
      </w:pPr>
    </w:p>
    <w:p w:rsidR="00244FA5" w:rsidRPr="003449D9" w:rsidRDefault="00C53531" w:rsidP="003449D9">
      <w:pPr>
        <w:widowControl/>
        <w:autoSpaceDE/>
        <w:autoSpaceDN/>
        <w:adjustRightInd/>
        <w:spacing w:line="360" w:lineRule="auto"/>
        <w:ind w:firstLine="709"/>
        <w:jc w:val="both"/>
        <w:rPr>
          <w:sz w:val="24"/>
          <w:szCs w:val="24"/>
        </w:rPr>
      </w:pPr>
      <w:r w:rsidRPr="003449D9">
        <w:rPr>
          <w:sz w:val="24"/>
          <w:szCs w:val="24"/>
        </w:rPr>
        <w:t xml:space="preserve">Основная проблема геохимической экологии, как нового направления, основанного </w:t>
      </w:r>
      <w:r w:rsidR="004E55EF" w:rsidRPr="003449D9">
        <w:rPr>
          <w:sz w:val="24"/>
          <w:szCs w:val="24"/>
        </w:rPr>
        <w:t>В.И. Вернадским, А.П. Виноградовым и</w:t>
      </w:r>
      <w:r w:rsidR="00E53015" w:rsidRPr="003449D9">
        <w:rPr>
          <w:sz w:val="24"/>
          <w:szCs w:val="24"/>
        </w:rPr>
        <w:t xml:space="preserve"> </w:t>
      </w:r>
      <w:r w:rsidRPr="003449D9">
        <w:rPr>
          <w:sz w:val="24"/>
          <w:szCs w:val="24"/>
        </w:rPr>
        <w:t xml:space="preserve">В.В. Ковальским на стыке биогеохимии и экологии, в </w:t>
      </w:r>
      <w:r w:rsidR="003D05BD" w:rsidRPr="003449D9">
        <w:rPr>
          <w:sz w:val="24"/>
          <w:szCs w:val="24"/>
        </w:rPr>
        <w:t xml:space="preserve">предельно </w:t>
      </w:r>
      <w:r w:rsidRPr="003449D9">
        <w:rPr>
          <w:sz w:val="24"/>
          <w:szCs w:val="24"/>
        </w:rPr>
        <w:t xml:space="preserve">общем виде может быть сведена к </w:t>
      </w:r>
      <w:r w:rsidR="00666C3F" w:rsidRPr="003449D9">
        <w:rPr>
          <w:sz w:val="24"/>
          <w:szCs w:val="24"/>
        </w:rPr>
        <w:t>выявлению</w:t>
      </w:r>
      <w:r w:rsidRPr="003449D9">
        <w:rPr>
          <w:sz w:val="24"/>
          <w:szCs w:val="24"/>
        </w:rPr>
        <w:t xml:space="preserve"> закономерностей химического взаимодействия живых организмов со средой </w:t>
      </w:r>
      <w:r w:rsidR="00666C3F" w:rsidRPr="003449D9">
        <w:rPr>
          <w:sz w:val="24"/>
          <w:szCs w:val="24"/>
        </w:rPr>
        <w:t xml:space="preserve">своего </w:t>
      </w:r>
      <w:r w:rsidRPr="003449D9">
        <w:rPr>
          <w:sz w:val="24"/>
          <w:szCs w:val="24"/>
        </w:rPr>
        <w:t>обитания и ус</w:t>
      </w:r>
      <w:r w:rsidR="00244FA5" w:rsidRPr="003449D9">
        <w:rPr>
          <w:sz w:val="24"/>
          <w:szCs w:val="24"/>
        </w:rPr>
        <w:t xml:space="preserve">тановлению </w:t>
      </w:r>
      <w:r w:rsidR="002523AF">
        <w:rPr>
          <w:sz w:val="24"/>
          <w:szCs w:val="24"/>
        </w:rPr>
        <w:t xml:space="preserve">границ </w:t>
      </w:r>
      <w:r w:rsidR="00244FA5" w:rsidRPr="003449D9">
        <w:rPr>
          <w:sz w:val="24"/>
          <w:szCs w:val="24"/>
        </w:rPr>
        <w:t xml:space="preserve">диапазона </w:t>
      </w:r>
      <w:r w:rsidR="00CE11B0" w:rsidRPr="003449D9">
        <w:rPr>
          <w:sz w:val="24"/>
          <w:szCs w:val="24"/>
        </w:rPr>
        <w:t xml:space="preserve">оптимальных </w:t>
      </w:r>
      <w:r w:rsidR="00244FA5" w:rsidRPr="003449D9">
        <w:rPr>
          <w:sz w:val="24"/>
          <w:szCs w:val="24"/>
        </w:rPr>
        <w:t xml:space="preserve">значений, выход за пределы которого приводит к </w:t>
      </w:r>
      <w:r w:rsidRPr="003449D9">
        <w:rPr>
          <w:sz w:val="24"/>
          <w:szCs w:val="24"/>
        </w:rPr>
        <w:t>формировани</w:t>
      </w:r>
      <w:r w:rsidR="00244FA5" w:rsidRPr="003449D9">
        <w:rPr>
          <w:sz w:val="24"/>
          <w:szCs w:val="24"/>
        </w:rPr>
        <w:t>ю</w:t>
      </w:r>
      <w:r w:rsidRPr="003449D9">
        <w:rPr>
          <w:sz w:val="24"/>
          <w:szCs w:val="24"/>
        </w:rPr>
        <w:t xml:space="preserve"> территориально выраженных биогеохимических эндемий</w:t>
      </w:r>
      <w:r w:rsidR="00666C3F" w:rsidRPr="003449D9">
        <w:rPr>
          <w:sz w:val="24"/>
          <w:szCs w:val="24"/>
        </w:rPr>
        <w:t>,</w:t>
      </w:r>
      <w:r w:rsidRPr="003449D9">
        <w:rPr>
          <w:sz w:val="24"/>
          <w:szCs w:val="24"/>
        </w:rPr>
        <w:t xml:space="preserve"> </w:t>
      </w:r>
      <w:r w:rsidR="00CE11B0" w:rsidRPr="003449D9">
        <w:rPr>
          <w:sz w:val="24"/>
          <w:szCs w:val="24"/>
        </w:rPr>
        <w:t xml:space="preserve">трактуемых </w:t>
      </w:r>
      <w:r w:rsidRPr="003449D9">
        <w:rPr>
          <w:sz w:val="24"/>
          <w:szCs w:val="24"/>
        </w:rPr>
        <w:t>как ответны</w:t>
      </w:r>
      <w:r w:rsidR="00CE11B0" w:rsidRPr="003449D9">
        <w:rPr>
          <w:sz w:val="24"/>
          <w:szCs w:val="24"/>
        </w:rPr>
        <w:t>е</w:t>
      </w:r>
      <w:r w:rsidRPr="003449D9">
        <w:rPr>
          <w:sz w:val="24"/>
          <w:szCs w:val="24"/>
        </w:rPr>
        <w:t xml:space="preserve"> реакци</w:t>
      </w:r>
      <w:r w:rsidR="00CE11B0" w:rsidRPr="003449D9">
        <w:rPr>
          <w:sz w:val="24"/>
          <w:szCs w:val="24"/>
        </w:rPr>
        <w:t>и</w:t>
      </w:r>
      <w:r w:rsidRPr="003449D9">
        <w:rPr>
          <w:sz w:val="24"/>
          <w:szCs w:val="24"/>
        </w:rPr>
        <w:t xml:space="preserve"> организмов на неблагоприятные геохимические условия</w:t>
      </w:r>
      <w:r w:rsidR="00244FA5" w:rsidRPr="003449D9">
        <w:rPr>
          <w:sz w:val="24"/>
          <w:szCs w:val="24"/>
        </w:rPr>
        <w:t>.</w:t>
      </w:r>
      <w:r w:rsidRPr="003449D9">
        <w:rPr>
          <w:sz w:val="24"/>
          <w:szCs w:val="24"/>
        </w:rPr>
        <w:t xml:space="preserve"> </w:t>
      </w:r>
    </w:p>
    <w:p w:rsidR="00B379EF" w:rsidRPr="003449D9" w:rsidRDefault="00B379EF" w:rsidP="003449D9">
      <w:pPr>
        <w:widowControl/>
        <w:autoSpaceDE/>
        <w:autoSpaceDN/>
        <w:adjustRightInd/>
        <w:spacing w:line="360" w:lineRule="auto"/>
        <w:ind w:firstLine="709"/>
        <w:jc w:val="both"/>
        <w:rPr>
          <w:sz w:val="24"/>
          <w:szCs w:val="24"/>
        </w:rPr>
      </w:pPr>
      <w:r w:rsidRPr="003449D9">
        <w:rPr>
          <w:sz w:val="24"/>
          <w:szCs w:val="24"/>
        </w:rPr>
        <w:t>Важность решаемой проблемы объясняется тем, что</w:t>
      </w:r>
      <w:r w:rsidR="002523AF">
        <w:rPr>
          <w:sz w:val="24"/>
          <w:szCs w:val="24"/>
        </w:rPr>
        <w:t xml:space="preserve"> она имеет </w:t>
      </w:r>
      <w:r w:rsidRPr="003449D9">
        <w:rPr>
          <w:sz w:val="24"/>
          <w:szCs w:val="24"/>
        </w:rPr>
        <w:t>прямое отношение к состоянию здоровья и продолжительности жизни</w:t>
      </w:r>
      <w:r w:rsidR="00530423">
        <w:rPr>
          <w:sz w:val="24"/>
          <w:szCs w:val="24"/>
        </w:rPr>
        <w:t xml:space="preserve"> </w:t>
      </w:r>
      <w:r w:rsidRPr="003449D9">
        <w:rPr>
          <w:sz w:val="24"/>
          <w:szCs w:val="24"/>
        </w:rPr>
        <w:t xml:space="preserve">населения Земли, а ее актуальность </w:t>
      </w:r>
      <w:r w:rsidR="00530423">
        <w:rPr>
          <w:sz w:val="24"/>
          <w:szCs w:val="24"/>
        </w:rPr>
        <w:t>определяется тем</w:t>
      </w:r>
      <w:r w:rsidRPr="003449D9">
        <w:rPr>
          <w:sz w:val="24"/>
          <w:szCs w:val="24"/>
        </w:rPr>
        <w:t>, что</w:t>
      </w:r>
      <w:r w:rsidR="00ED1141">
        <w:rPr>
          <w:sz w:val="24"/>
          <w:szCs w:val="24"/>
        </w:rPr>
        <w:t>,</w:t>
      </w:r>
      <w:r w:rsidRPr="003449D9">
        <w:rPr>
          <w:sz w:val="24"/>
          <w:szCs w:val="24"/>
        </w:rPr>
        <w:t xml:space="preserve"> </w:t>
      </w:r>
      <w:r w:rsidR="003D05BD" w:rsidRPr="003449D9">
        <w:rPr>
          <w:sz w:val="24"/>
          <w:szCs w:val="24"/>
        </w:rPr>
        <w:t>ввиду растущего техногенного загрязнения</w:t>
      </w:r>
      <w:r w:rsidR="00ED1141">
        <w:rPr>
          <w:sz w:val="24"/>
          <w:szCs w:val="24"/>
        </w:rPr>
        <w:t>,</w:t>
      </w:r>
      <w:r w:rsidR="003D05BD" w:rsidRPr="003449D9">
        <w:rPr>
          <w:sz w:val="24"/>
          <w:szCs w:val="24"/>
        </w:rPr>
        <w:t xml:space="preserve"> </w:t>
      </w:r>
      <w:r w:rsidRPr="003449D9">
        <w:rPr>
          <w:sz w:val="24"/>
          <w:szCs w:val="24"/>
        </w:rPr>
        <w:t>данная проблема</w:t>
      </w:r>
      <w:r w:rsidR="003D05BD" w:rsidRPr="003449D9">
        <w:rPr>
          <w:sz w:val="24"/>
          <w:szCs w:val="24"/>
        </w:rPr>
        <w:t>, несмотря на огромное количество работы, проделанной медиками, биологами и геохимиками</w:t>
      </w:r>
      <w:r w:rsidR="004E55EF" w:rsidRPr="003449D9">
        <w:rPr>
          <w:sz w:val="24"/>
          <w:szCs w:val="24"/>
        </w:rPr>
        <w:t>,</w:t>
      </w:r>
      <w:r w:rsidRPr="003449D9">
        <w:rPr>
          <w:sz w:val="24"/>
          <w:szCs w:val="24"/>
        </w:rPr>
        <w:t xml:space="preserve"> </w:t>
      </w:r>
      <w:r w:rsidR="00530423">
        <w:rPr>
          <w:sz w:val="24"/>
          <w:szCs w:val="24"/>
        </w:rPr>
        <w:t xml:space="preserve">до сих пор </w:t>
      </w:r>
      <w:r w:rsidRPr="003449D9">
        <w:rPr>
          <w:sz w:val="24"/>
          <w:szCs w:val="24"/>
        </w:rPr>
        <w:t xml:space="preserve">не только не </w:t>
      </w:r>
      <w:r w:rsidR="00530423">
        <w:rPr>
          <w:sz w:val="24"/>
          <w:szCs w:val="24"/>
        </w:rPr>
        <w:t xml:space="preserve">нашла удовлетворительного </w:t>
      </w:r>
      <w:r w:rsidRPr="003449D9">
        <w:rPr>
          <w:sz w:val="24"/>
          <w:szCs w:val="24"/>
        </w:rPr>
        <w:t>решен</w:t>
      </w:r>
      <w:r w:rsidR="00530423">
        <w:rPr>
          <w:sz w:val="24"/>
          <w:szCs w:val="24"/>
        </w:rPr>
        <w:t>ия</w:t>
      </w:r>
      <w:r w:rsidRPr="003449D9">
        <w:rPr>
          <w:sz w:val="24"/>
          <w:szCs w:val="24"/>
        </w:rPr>
        <w:t>, но и имеет явную тенденцию к обострению.</w:t>
      </w:r>
    </w:p>
    <w:p w:rsidR="00C53531" w:rsidRPr="003449D9" w:rsidRDefault="00C53531" w:rsidP="003449D9">
      <w:pPr>
        <w:widowControl/>
        <w:autoSpaceDE/>
        <w:autoSpaceDN/>
        <w:adjustRightInd/>
        <w:spacing w:line="360" w:lineRule="auto"/>
        <w:ind w:firstLine="709"/>
        <w:jc w:val="both"/>
        <w:rPr>
          <w:sz w:val="24"/>
          <w:szCs w:val="24"/>
        </w:rPr>
      </w:pPr>
      <w:r w:rsidRPr="003449D9">
        <w:rPr>
          <w:sz w:val="24"/>
          <w:szCs w:val="24"/>
        </w:rPr>
        <w:t xml:space="preserve">Основная причина </w:t>
      </w:r>
      <w:r w:rsidR="00530423">
        <w:rPr>
          <w:sz w:val="24"/>
          <w:szCs w:val="24"/>
        </w:rPr>
        <w:t xml:space="preserve">сложившегося </w:t>
      </w:r>
      <w:r w:rsidR="00294DFE" w:rsidRPr="003449D9">
        <w:rPr>
          <w:sz w:val="24"/>
          <w:szCs w:val="24"/>
        </w:rPr>
        <w:t xml:space="preserve">положения дел заключается </w:t>
      </w:r>
      <w:r w:rsidRPr="003449D9">
        <w:rPr>
          <w:sz w:val="24"/>
          <w:szCs w:val="24"/>
        </w:rPr>
        <w:t>в доминировании эмпирического подхода к оценке биогеохимического состояния</w:t>
      </w:r>
      <w:r w:rsidR="00784CF3">
        <w:rPr>
          <w:sz w:val="24"/>
          <w:szCs w:val="24"/>
        </w:rPr>
        <w:t xml:space="preserve"> </w:t>
      </w:r>
      <w:r w:rsidRPr="00530423">
        <w:rPr>
          <w:sz w:val="24"/>
          <w:szCs w:val="24"/>
        </w:rPr>
        <w:t>среды</w:t>
      </w:r>
      <w:r w:rsidR="00530423">
        <w:rPr>
          <w:sz w:val="24"/>
          <w:szCs w:val="24"/>
        </w:rPr>
        <w:t xml:space="preserve"> обитания. В</w:t>
      </w:r>
      <w:r w:rsidR="001771E8" w:rsidRPr="003449D9">
        <w:rPr>
          <w:sz w:val="24"/>
          <w:szCs w:val="24"/>
        </w:rPr>
        <w:t xml:space="preserve"> р</w:t>
      </w:r>
      <w:r w:rsidRPr="003449D9">
        <w:rPr>
          <w:sz w:val="24"/>
          <w:szCs w:val="24"/>
        </w:rPr>
        <w:t>езультат</w:t>
      </w:r>
      <w:r w:rsidR="001771E8" w:rsidRPr="003449D9">
        <w:rPr>
          <w:sz w:val="24"/>
          <w:szCs w:val="24"/>
        </w:rPr>
        <w:t>е</w:t>
      </w:r>
      <w:r w:rsidR="00530423">
        <w:rPr>
          <w:sz w:val="24"/>
          <w:szCs w:val="24"/>
        </w:rPr>
        <w:t>,</w:t>
      </w:r>
      <w:r w:rsidR="001771E8" w:rsidRPr="003449D9">
        <w:rPr>
          <w:sz w:val="24"/>
          <w:szCs w:val="24"/>
        </w:rPr>
        <w:t xml:space="preserve"> </w:t>
      </w:r>
      <w:r w:rsidR="004E55EF" w:rsidRPr="003449D9">
        <w:rPr>
          <w:sz w:val="24"/>
          <w:szCs w:val="24"/>
        </w:rPr>
        <w:t>работы</w:t>
      </w:r>
      <w:r w:rsidR="003D05BD" w:rsidRPr="003449D9">
        <w:rPr>
          <w:sz w:val="24"/>
          <w:szCs w:val="24"/>
        </w:rPr>
        <w:t xml:space="preserve"> </w:t>
      </w:r>
      <w:r w:rsidR="00530423" w:rsidRPr="00530423">
        <w:rPr>
          <w:sz w:val="24"/>
          <w:szCs w:val="24"/>
        </w:rPr>
        <w:t xml:space="preserve">в подавляющем большинстве случаев </w:t>
      </w:r>
      <w:r w:rsidR="00E506B3" w:rsidRPr="003449D9">
        <w:rPr>
          <w:sz w:val="24"/>
          <w:szCs w:val="24"/>
        </w:rPr>
        <w:t xml:space="preserve">сводятся </w:t>
      </w:r>
      <w:r w:rsidR="00DD7647" w:rsidRPr="003449D9">
        <w:rPr>
          <w:sz w:val="24"/>
          <w:szCs w:val="24"/>
        </w:rPr>
        <w:t xml:space="preserve">к </w:t>
      </w:r>
      <w:r w:rsidR="00E506B3" w:rsidRPr="003449D9">
        <w:rPr>
          <w:sz w:val="24"/>
          <w:szCs w:val="24"/>
        </w:rPr>
        <w:t>установлению разнообразны</w:t>
      </w:r>
      <w:r w:rsidR="00D9689F" w:rsidRPr="003449D9">
        <w:rPr>
          <w:sz w:val="24"/>
          <w:szCs w:val="24"/>
        </w:rPr>
        <w:t>х</w:t>
      </w:r>
      <w:r w:rsidR="00E506B3" w:rsidRPr="003449D9">
        <w:rPr>
          <w:sz w:val="24"/>
          <w:szCs w:val="24"/>
        </w:rPr>
        <w:t xml:space="preserve"> </w:t>
      </w:r>
      <w:r w:rsidRPr="003449D9">
        <w:rPr>
          <w:sz w:val="24"/>
          <w:szCs w:val="24"/>
        </w:rPr>
        <w:t xml:space="preserve">норм </w:t>
      </w:r>
      <w:r w:rsidR="007B43CC">
        <w:rPr>
          <w:sz w:val="24"/>
          <w:szCs w:val="24"/>
        </w:rPr>
        <w:t>предельно-допустимых концентраций (</w:t>
      </w:r>
      <w:r w:rsidR="00E506B3" w:rsidRPr="003449D9">
        <w:rPr>
          <w:sz w:val="24"/>
          <w:szCs w:val="24"/>
        </w:rPr>
        <w:t>ПДК</w:t>
      </w:r>
      <w:r w:rsidR="007B43CC">
        <w:rPr>
          <w:sz w:val="24"/>
          <w:szCs w:val="24"/>
        </w:rPr>
        <w:t>)</w:t>
      </w:r>
      <w:r w:rsidRPr="003449D9">
        <w:rPr>
          <w:sz w:val="24"/>
          <w:szCs w:val="24"/>
        </w:rPr>
        <w:t>,</w:t>
      </w:r>
      <w:r w:rsidR="006A109C" w:rsidRPr="003449D9">
        <w:rPr>
          <w:sz w:val="24"/>
          <w:szCs w:val="24"/>
        </w:rPr>
        <w:t xml:space="preserve"> приуроченных к </w:t>
      </w:r>
      <w:r w:rsidR="003D05BD" w:rsidRPr="003449D9">
        <w:rPr>
          <w:sz w:val="24"/>
          <w:szCs w:val="24"/>
        </w:rPr>
        <w:t xml:space="preserve">содержанию различных элементов и соединений в </w:t>
      </w:r>
      <w:r w:rsidR="006A109C" w:rsidRPr="003449D9">
        <w:rPr>
          <w:sz w:val="24"/>
          <w:szCs w:val="24"/>
        </w:rPr>
        <w:t>почва</w:t>
      </w:r>
      <w:r w:rsidR="003D05BD" w:rsidRPr="003449D9">
        <w:rPr>
          <w:sz w:val="24"/>
          <w:szCs w:val="24"/>
        </w:rPr>
        <w:t>х</w:t>
      </w:r>
      <w:r w:rsidR="006A109C" w:rsidRPr="003449D9">
        <w:rPr>
          <w:sz w:val="24"/>
          <w:szCs w:val="24"/>
        </w:rPr>
        <w:t>, вода</w:t>
      </w:r>
      <w:r w:rsidR="003D05BD" w:rsidRPr="003449D9">
        <w:rPr>
          <w:sz w:val="24"/>
          <w:szCs w:val="24"/>
        </w:rPr>
        <w:t>х</w:t>
      </w:r>
      <w:r w:rsidR="001771E8" w:rsidRPr="003449D9">
        <w:rPr>
          <w:sz w:val="24"/>
          <w:szCs w:val="24"/>
        </w:rPr>
        <w:t>, корма</w:t>
      </w:r>
      <w:r w:rsidR="003D05BD" w:rsidRPr="003449D9">
        <w:rPr>
          <w:sz w:val="24"/>
          <w:szCs w:val="24"/>
        </w:rPr>
        <w:t>х</w:t>
      </w:r>
      <w:r w:rsidR="001771E8" w:rsidRPr="003449D9">
        <w:rPr>
          <w:sz w:val="24"/>
          <w:szCs w:val="24"/>
        </w:rPr>
        <w:t xml:space="preserve"> </w:t>
      </w:r>
      <w:r w:rsidR="006A109C" w:rsidRPr="003449D9">
        <w:rPr>
          <w:sz w:val="24"/>
          <w:szCs w:val="24"/>
        </w:rPr>
        <w:t>или продукта</w:t>
      </w:r>
      <w:r w:rsidR="003D05BD" w:rsidRPr="003449D9">
        <w:rPr>
          <w:sz w:val="24"/>
          <w:szCs w:val="24"/>
        </w:rPr>
        <w:t>х</w:t>
      </w:r>
      <w:r w:rsidR="006A109C" w:rsidRPr="003449D9">
        <w:rPr>
          <w:sz w:val="24"/>
          <w:szCs w:val="24"/>
        </w:rPr>
        <w:t xml:space="preserve"> питания.</w:t>
      </w:r>
      <w:r w:rsidR="00E506B3" w:rsidRPr="003449D9">
        <w:rPr>
          <w:sz w:val="24"/>
          <w:szCs w:val="24"/>
        </w:rPr>
        <w:t xml:space="preserve"> </w:t>
      </w:r>
      <w:r w:rsidR="00FA05B1">
        <w:rPr>
          <w:sz w:val="24"/>
          <w:szCs w:val="24"/>
        </w:rPr>
        <w:t xml:space="preserve">Это, </w:t>
      </w:r>
      <w:r w:rsidR="00530423">
        <w:rPr>
          <w:sz w:val="24"/>
          <w:szCs w:val="24"/>
        </w:rPr>
        <w:t>несомненно</w:t>
      </w:r>
      <w:r w:rsidR="00FA05B1">
        <w:rPr>
          <w:sz w:val="24"/>
          <w:szCs w:val="24"/>
        </w:rPr>
        <w:t>,</w:t>
      </w:r>
      <w:r w:rsidR="00530423">
        <w:rPr>
          <w:sz w:val="24"/>
          <w:szCs w:val="24"/>
        </w:rPr>
        <w:t xml:space="preserve"> </w:t>
      </w:r>
      <w:r w:rsidR="00E506B3" w:rsidRPr="003449D9">
        <w:rPr>
          <w:sz w:val="24"/>
          <w:szCs w:val="24"/>
        </w:rPr>
        <w:t>дает полезные результаты</w:t>
      </w:r>
      <w:r w:rsidR="00E506B3" w:rsidRPr="00530423">
        <w:rPr>
          <w:sz w:val="24"/>
          <w:szCs w:val="24"/>
        </w:rPr>
        <w:t xml:space="preserve">, </w:t>
      </w:r>
      <w:r w:rsidR="00ED1141" w:rsidRPr="00530423">
        <w:rPr>
          <w:sz w:val="24"/>
          <w:szCs w:val="24"/>
        </w:rPr>
        <w:t>но</w:t>
      </w:r>
      <w:r w:rsidR="00ED1141">
        <w:rPr>
          <w:sz w:val="24"/>
          <w:szCs w:val="24"/>
        </w:rPr>
        <w:t xml:space="preserve"> </w:t>
      </w:r>
      <w:r w:rsidR="0035553A" w:rsidRPr="003449D9">
        <w:rPr>
          <w:sz w:val="24"/>
          <w:szCs w:val="24"/>
        </w:rPr>
        <w:t xml:space="preserve">имеет </w:t>
      </w:r>
      <w:r w:rsidR="004E55EF" w:rsidRPr="003449D9">
        <w:rPr>
          <w:sz w:val="24"/>
          <w:szCs w:val="24"/>
        </w:rPr>
        <w:t xml:space="preserve">и </w:t>
      </w:r>
      <w:r w:rsidR="0035553A" w:rsidRPr="003449D9">
        <w:rPr>
          <w:sz w:val="24"/>
          <w:szCs w:val="24"/>
        </w:rPr>
        <w:t>существенны</w:t>
      </w:r>
      <w:r w:rsidRPr="003449D9">
        <w:rPr>
          <w:sz w:val="24"/>
          <w:szCs w:val="24"/>
        </w:rPr>
        <w:t xml:space="preserve">е </w:t>
      </w:r>
      <w:r w:rsidR="0035553A" w:rsidRPr="003449D9">
        <w:rPr>
          <w:sz w:val="24"/>
          <w:szCs w:val="24"/>
        </w:rPr>
        <w:t>недостатк</w:t>
      </w:r>
      <w:r w:rsidRPr="003449D9">
        <w:rPr>
          <w:sz w:val="24"/>
          <w:szCs w:val="24"/>
        </w:rPr>
        <w:t>и</w:t>
      </w:r>
      <w:r w:rsidR="00FA05B1">
        <w:rPr>
          <w:sz w:val="24"/>
          <w:szCs w:val="24"/>
        </w:rPr>
        <w:t>, непреодолимые в рамках существующего подхода</w:t>
      </w:r>
      <w:r w:rsidR="000543AA">
        <w:rPr>
          <w:sz w:val="24"/>
          <w:szCs w:val="24"/>
        </w:rPr>
        <w:t>. П</w:t>
      </w:r>
      <w:r w:rsidRPr="003449D9">
        <w:rPr>
          <w:sz w:val="24"/>
          <w:szCs w:val="24"/>
        </w:rPr>
        <w:t>ервы</w:t>
      </w:r>
      <w:r w:rsidR="000543AA">
        <w:rPr>
          <w:sz w:val="24"/>
          <w:szCs w:val="24"/>
        </w:rPr>
        <w:t xml:space="preserve">й из них состоит в том, что </w:t>
      </w:r>
      <w:r w:rsidR="000C3502" w:rsidRPr="003449D9">
        <w:rPr>
          <w:sz w:val="24"/>
          <w:szCs w:val="24"/>
        </w:rPr>
        <w:t xml:space="preserve">в </w:t>
      </w:r>
      <w:r w:rsidR="00213FBC" w:rsidRPr="003449D9">
        <w:rPr>
          <w:sz w:val="24"/>
          <w:szCs w:val="24"/>
        </w:rPr>
        <w:t xml:space="preserve">окружающей среде на данный момент уже циркулирует </w:t>
      </w:r>
      <w:r w:rsidR="00ED1141">
        <w:rPr>
          <w:sz w:val="24"/>
          <w:szCs w:val="24"/>
        </w:rPr>
        <w:t>свыше 10 тысяч</w:t>
      </w:r>
      <w:r w:rsidR="000C3502" w:rsidRPr="003449D9">
        <w:rPr>
          <w:sz w:val="24"/>
          <w:szCs w:val="24"/>
        </w:rPr>
        <w:t xml:space="preserve"> </w:t>
      </w:r>
      <w:r w:rsidR="000543AA">
        <w:rPr>
          <w:sz w:val="24"/>
          <w:szCs w:val="24"/>
        </w:rPr>
        <w:t xml:space="preserve">только подлежащих контролю </w:t>
      </w:r>
      <w:r w:rsidR="00EE4BAB" w:rsidRPr="003449D9">
        <w:rPr>
          <w:sz w:val="24"/>
          <w:szCs w:val="24"/>
        </w:rPr>
        <w:t>ксенобиотиков</w:t>
      </w:r>
      <w:r w:rsidR="00213FBC" w:rsidRPr="003449D9">
        <w:rPr>
          <w:sz w:val="24"/>
          <w:szCs w:val="24"/>
        </w:rPr>
        <w:t>,</w:t>
      </w:r>
      <w:r w:rsidR="000543AA">
        <w:rPr>
          <w:sz w:val="24"/>
          <w:szCs w:val="24"/>
        </w:rPr>
        <w:t xml:space="preserve"> что быстро </w:t>
      </w:r>
      <w:r w:rsidR="000543AA" w:rsidRPr="000543AA">
        <w:rPr>
          <w:sz w:val="24"/>
          <w:szCs w:val="24"/>
        </w:rPr>
        <w:t xml:space="preserve">ведет </w:t>
      </w:r>
      <w:r w:rsidR="000543AA">
        <w:rPr>
          <w:sz w:val="24"/>
          <w:szCs w:val="24"/>
        </w:rPr>
        <w:t xml:space="preserve">к запредельному росту </w:t>
      </w:r>
      <w:r w:rsidR="00FA05B1">
        <w:rPr>
          <w:sz w:val="24"/>
          <w:szCs w:val="24"/>
        </w:rPr>
        <w:t xml:space="preserve">объемов и </w:t>
      </w:r>
      <w:r w:rsidR="005A43AC" w:rsidRPr="003449D9">
        <w:rPr>
          <w:sz w:val="24"/>
          <w:szCs w:val="24"/>
        </w:rPr>
        <w:t>трудоемкост</w:t>
      </w:r>
      <w:r w:rsidR="000543AA">
        <w:rPr>
          <w:sz w:val="24"/>
          <w:szCs w:val="24"/>
        </w:rPr>
        <w:t>и</w:t>
      </w:r>
      <w:r w:rsidR="005A43AC" w:rsidRPr="003449D9">
        <w:rPr>
          <w:sz w:val="24"/>
          <w:szCs w:val="24"/>
        </w:rPr>
        <w:t xml:space="preserve"> работ по постоянному контролю </w:t>
      </w:r>
      <w:r w:rsidR="00213FBC" w:rsidRPr="003449D9">
        <w:rPr>
          <w:sz w:val="24"/>
          <w:szCs w:val="24"/>
        </w:rPr>
        <w:t xml:space="preserve">всех </w:t>
      </w:r>
      <w:r w:rsidR="001771E8" w:rsidRPr="003449D9">
        <w:rPr>
          <w:sz w:val="24"/>
          <w:szCs w:val="24"/>
        </w:rPr>
        <w:t>существующи</w:t>
      </w:r>
      <w:r w:rsidR="005A43AC" w:rsidRPr="003449D9">
        <w:rPr>
          <w:sz w:val="24"/>
          <w:szCs w:val="24"/>
        </w:rPr>
        <w:t>х</w:t>
      </w:r>
      <w:r w:rsidR="001771E8" w:rsidRPr="003449D9">
        <w:rPr>
          <w:sz w:val="24"/>
          <w:szCs w:val="24"/>
        </w:rPr>
        <w:t xml:space="preserve"> </w:t>
      </w:r>
      <w:r w:rsidR="0035553A" w:rsidRPr="003449D9">
        <w:rPr>
          <w:sz w:val="24"/>
          <w:szCs w:val="24"/>
        </w:rPr>
        <w:t>ПДК</w:t>
      </w:r>
      <w:r w:rsidR="000543AA">
        <w:rPr>
          <w:sz w:val="24"/>
          <w:szCs w:val="24"/>
        </w:rPr>
        <w:t xml:space="preserve"> и </w:t>
      </w:r>
      <w:r w:rsidR="00FA05B1">
        <w:rPr>
          <w:sz w:val="24"/>
          <w:szCs w:val="24"/>
        </w:rPr>
        <w:t xml:space="preserve">соответственно </w:t>
      </w:r>
      <w:r w:rsidR="006A109C" w:rsidRPr="003449D9">
        <w:rPr>
          <w:sz w:val="24"/>
          <w:szCs w:val="24"/>
        </w:rPr>
        <w:t xml:space="preserve">снижает возможности оперативного </w:t>
      </w:r>
      <w:r w:rsidR="00BC3779" w:rsidRPr="003449D9">
        <w:rPr>
          <w:sz w:val="24"/>
          <w:szCs w:val="24"/>
        </w:rPr>
        <w:t>использовани</w:t>
      </w:r>
      <w:r w:rsidR="006A109C" w:rsidRPr="003449D9">
        <w:rPr>
          <w:sz w:val="24"/>
          <w:szCs w:val="24"/>
        </w:rPr>
        <w:t>я</w:t>
      </w:r>
      <w:r w:rsidR="00BC3779" w:rsidRPr="003449D9">
        <w:rPr>
          <w:sz w:val="24"/>
          <w:szCs w:val="24"/>
        </w:rPr>
        <w:t xml:space="preserve"> полученной инфо</w:t>
      </w:r>
      <w:r w:rsidR="00476903" w:rsidRPr="003449D9">
        <w:rPr>
          <w:sz w:val="24"/>
          <w:szCs w:val="24"/>
        </w:rPr>
        <w:t>р</w:t>
      </w:r>
      <w:r w:rsidR="00BC3779" w:rsidRPr="003449D9">
        <w:rPr>
          <w:sz w:val="24"/>
          <w:szCs w:val="24"/>
        </w:rPr>
        <w:t>мации</w:t>
      </w:r>
      <w:r w:rsidR="000543AA">
        <w:rPr>
          <w:sz w:val="24"/>
          <w:szCs w:val="24"/>
        </w:rPr>
        <w:t xml:space="preserve">. </w:t>
      </w:r>
      <w:r w:rsidR="00FA05B1">
        <w:rPr>
          <w:sz w:val="24"/>
          <w:szCs w:val="24"/>
        </w:rPr>
        <w:t>В</w:t>
      </w:r>
      <w:r w:rsidRPr="003449D9">
        <w:rPr>
          <w:sz w:val="24"/>
          <w:szCs w:val="24"/>
        </w:rPr>
        <w:t>тор</w:t>
      </w:r>
      <w:r w:rsidR="00FA05B1">
        <w:rPr>
          <w:sz w:val="24"/>
          <w:szCs w:val="24"/>
        </w:rPr>
        <w:t>ой недостаток состоит в том</w:t>
      </w:r>
      <w:r w:rsidR="005A43AC" w:rsidRPr="003449D9">
        <w:rPr>
          <w:sz w:val="24"/>
          <w:szCs w:val="24"/>
        </w:rPr>
        <w:t xml:space="preserve">, что </w:t>
      </w:r>
      <w:r w:rsidR="001771E8" w:rsidRPr="003449D9">
        <w:rPr>
          <w:sz w:val="24"/>
          <w:szCs w:val="24"/>
        </w:rPr>
        <w:t xml:space="preserve">большинство </w:t>
      </w:r>
      <w:r w:rsidRPr="003449D9">
        <w:rPr>
          <w:sz w:val="24"/>
          <w:szCs w:val="24"/>
        </w:rPr>
        <w:t>экологически значимы</w:t>
      </w:r>
      <w:r w:rsidR="001771E8" w:rsidRPr="003449D9">
        <w:rPr>
          <w:sz w:val="24"/>
          <w:szCs w:val="24"/>
        </w:rPr>
        <w:t>х геохимически</w:t>
      </w:r>
      <w:r w:rsidR="00FA05B1">
        <w:rPr>
          <w:sz w:val="24"/>
          <w:szCs w:val="24"/>
        </w:rPr>
        <w:t>х</w:t>
      </w:r>
      <w:r w:rsidR="001771E8" w:rsidRPr="003449D9">
        <w:rPr>
          <w:sz w:val="24"/>
          <w:szCs w:val="24"/>
        </w:rPr>
        <w:t xml:space="preserve"> явлений</w:t>
      </w:r>
      <w:r w:rsidRPr="003449D9">
        <w:rPr>
          <w:sz w:val="24"/>
          <w:szCs w:val="24"/>
        </w:rPr>
        <w:t xml:space="preserve"> име</w:t>
      </w:r>
      <w:r w:rsidR="005A43AC" w:rsidRPr="003449D9">
        <w:rPr>
          <w:sz w:val="24"/>
          <w:szCs w:val="24"/>
        </w:rPr>
        <w:t>ет</w:t>
      </w:r>
      <w:r w:rsidRPr="003449D9">
        <w:rPr>
          <w:sz w:val="24"/>
          <w:szCs w:val="24"/>
        </w:rPr>
        <w:t xml:space="preserve"> совершенно определенное пространственное простирание</w:t>
      </w:r>
      <w:r w:rsidR="00FA05B1" w:rsidRPr="00FA05B1">
        <w:t xml:space="preserve"> </w:t>
      </w:r>
      <w:r w:rsidR="00FA05B1">
        <w:rPr>
          <w:sz w:val="24"/>
          <w:szCs w:val="24"/>
        </w:rPr>
        <w:t xml:space="preserve">в виде </w:t>
      </w:r>
      <w:r w:rsidR="00FA05B1" w:rsidRPr="00FA05B1">
        <w:rPr>
          <w:sz w:val="24"/>
          <w:szCs w:val="24"/>
        </w:rPr>
        <w:t>област</w:t>
      </w:r>
      <w:r w:rsidR="00FA05B1">
        <w:rPr>
          <w:sz w:val="24"/>
          <w:szCs w:val="24"/>
        </w:rPr>
        <w:t>ей</w:t>
      </w:r>
      <w:r w:rsidR="00FA05B1" w:rsidRPr="00FA05B1">
        <w:rPr>
          <w:sz w:val="24"/>
          <w:szCs w:val="24"/>
        </w:rPr>
        <w:t xml:space="preserve"> техногенного загрязнения или природного дефицита</w:t>
      </w:r>
      <w:r w:rsidR="00ED1141">
        <w:rPr>
          <w:sz w:val="24"/>
          <w:szCs w:val="24"/>
        </w:rPr>
        <w:t>,</w:t>
      </w:r>
      <w:r w:rsidR="005A43AC" w:rsidRPr="003449D9">
        <w:rPr>
          <w:sz w:val="24"/>
          <w:szCs w:val="24"/>
        </w:rPr>
        <w:t xml:space="preserve"> из-за</w:t>
      </w:r>
      <w:r w:rsidRPr="003449D9">
        <w:rPr>
          <w:sz w:val="24"/>
          <w:szCs w:val="24"/>
        </w:rPr>
        <w:t xml:space="preserve"> чего корректное использование информации о ПДК имеет смысл только при</w:t>
      </w:r>
      <w:r w:rsidR="00935362" w:rsidRPr="003449D9">
        <w:rPr>
          <w:sz w:val="24"/>
          <w:szCs w:val="24"/>
        </w:rPr>
        <w:t xml:space="preserve">менительно к </w:t>
      </w:r>
      <w:r w:rsidRPr="000543AA">
        <w:rPr>
          <w:sz w:val="24"/>
          <w:szCs w:val="24"/>
        </w:rPr>
        <w:t>предварительно</w:t>
      </w:r>
      <w:r w:rsidR="00ED1141" w:rsidRPr="000543AA">
        <w:rPr>
          <w:sz w:val="24"/>
          <w:szCs w:val="24"/>
        </w:rPr>
        <w:t xml:space="preserve"> выделенным</w:t>
      </w:r>
      <w:r w:rsidR="00935362" w:rsidRPr="000543AA">
        <w:rPr>
          <w:sz w:val="24"/>
          <w:szCs w:val="24"/>
        </w:rPr>
        <w:t xml:space="preserve"> терр</w:t>
      </w:r>
      <w:r w:rsidR="00935362" w:rsidRPr="003449D9">
        <w:rPr>
          <w:sz w:val="24"/>
          <w:szCs w:val="24"/>
        </w:rPr>
        <w:t>иториям</w:t>
      </w:r>
      <w:r w:rsidRPr="003449D9">
        <w:rPr>
          <w:sz w:val="24"/>
          <w:szCs w:val="24"/>
        </w:rPr>
        <w:t xml:space="preserve">, что </w:t>
      </w:r>
      <w:r w:rsidR="00935362" w:rsidRPr="003449D9">
        <w:rPr>
          <w:sz w:val="24"/>
          <w:szCs w:val="24"/>
        </w:rPr>
        <w:t>редко</w:t>
      </w:r>
      <w:r w:rsidR="00294DFE" w:rsidRPr="003449D9">
        <w:rPr>
          <w:sz w:val="24"/>
          <w:szCs w:val="24"/>
        </w:rPr>
        <w:t xml:space="preserve"> </w:t>
      </w:r>
      <w:r w:rsidR="00FA05B1">
        <w:rPr>
          <w:sz w:val="24"/>
          <w:szCs w:val="24"/>
        </w:rPr>
        <w:t xml:space="preserve">имеет место </w:t>
      </w:r>
      <w:r w:rsidRPr="003449D9">
        <w:rPr>
          <w:sz w:val="24"/>
          <w:szCs w:val="24"/>
        </w:rPr>
        <w:t>на практике.</w:t>
      </w:r>
      <w:r w:rsidR="00BC3779" w:rsidRPr="003449D9">
        <w:rPr>
          <w:sz w:val="24"/>
          <w:szCs w:val="24"/>
        </w:rPr>
        <w:t xml:space="preserve"> </w:t>
      </w:r>
    </w:p>
    <w:p w:rsidR="00C53531" w:rsidRPr="003449D9" w:rsidRDefault="00935362" w:rsidP="003449D9">
      <w:pPr>
        <w:widowControl/>
        <w:autoSpaceDE/>
        <w:autoSpaceDN/>
        <w:adjustRightInd/>
        <w:spacing w:line="360" w:lineRule="auto"/>
        <w:ind w:firstLine="709"/>
        <w:jc w:val="both"/>
        <w:rPr>
          <w:sz w:val="24"/>
          <w:szCs w:val="24"/>
        </w:rPr>
      </w:pPr>
      <w:r w:rsidRPr="002225CE">
        <w:rPr>
          <w:sz w:val="24"/>
          <w:szCs w:val="24"/>
        </w:rPr>
        <w:t xml:space="preserve">Однако </w:t>
      </w:r>
      <w:r w:rsidR="00294DFE" w:rsidRPr="002225CE">
        <w:rPr>
          <w:sz w:val="24"/>
          <w:szCs w:val="24"/>
        </w:rPr>
        <w:t xml:space="preserve">сам </w:t>
      </w:r>
      <w:r w:rsidR="006A109C" w:rsidRPr="002225CE">
        <w:rPr>
          <w:sz w:val="24"/>
          <w:szCs w:val="24"/>
        </w:rPr>
        <w:t>факт</w:t>
      </w:r>
      <w:r w:rsidR="00294DFE" w:rsidRPr="003449D9">
        <w:rPr>
          <w:sz w:val="24"/>
          <w:szCs w:val="24"/>
        </w:rPr>
        <w:t xml:space="preserve"> </w:t>
      </w:r>
      <w:r w:rsidR="007B43CC" w:rsidRPr="00124915">
        <w:rPr>
          <w:sz w:val="24"/>
          <w:szCs w:val="24"/>
        </w:rPr>
        <w:t>доминировани</w:t>
      </w:r>
      <w:r w:rsidR="005A2ED8" w:rsidRPr="00124915">
        <w:rPr>
          <w:sz w:val="24"/>
          <w:szCs w:val="24"/>
        </w:rPr>
        <w:t>я</w:t>
      </w:r>
      <w:r w:rsidR="009B5EE2" w:rsidRPr="00124915">
        <w:rPr>
          <w:sz w:val="24"/>
          <w:szCs w:val="24"/>
        </w:rPr>
        <w:t xml:space="preserve"> </w:t>
      </w:r>
      <w:r w:rsidR="006A109C" w:rsidRPr="00124915">
        <w:rPr>
          <w:sz w:val="24"/>
          <w:szCs w:val="24"/>
        </w:rPr>
        <w:t>индуктивного</w:t>
      </w:r>
      <w:r w:rsidR="006A109C" w:rsidRPr="003449D9">
        <w:rPr>
          <w:sz w:val="24"/>
          <w:szCs w:val="24"/>
        </w:rPr>
        <w:t xml:space="preserve"> (от частного к общему) </w:t>
      </w:r>
      <w:r w:rsidR="00476903" w:rsidRPr="003449D9">
        <w:rPr>
          <w:sz w:val="24"/>
          <w:szCs w:val="24"/>
        </w:rPr>
        <w:t xml:space="preserve">подхода </w:t>
      </w:r>
      <w:r w:rsidR="006A109C" w:rsidRPr="003449D9">
        <w:rPr>
          <w:sz w:val="24"/>
          <w:szCs w:val="24"/>
        </w:rPr>
        <w:t xml:space="preserve">к </w:t>
      </w:r>
      <w:r w:rsidR="006A109C" w:rsidRPr="002225CE">
        <w:rPr>
          <w:sz w:val="24"/>
          <w:szCs w:val="24"/>
        </w:rPr>
        <w:t xml:space="preserve">проблеме </w:t>
      </w:r>
      <w:r w:rsidR="00E506B3" w:rsidRPr="002225CE">
        <w:rPr>
          <w:sz w:val="24"/>
          <w:szCs w:val="24"/>
        </w:rPr>
        <w:t>не</w:t>
      </w:r>
      <w:r w:rsidR="00E506B3" w:rsidRPr="003449D9">
        <w:rPr>
          <w:sz w:val="24"/>
          <w:szCs w:val="24"/>
        </w:rPr>
        <w:t xml:space="preserve"> </w:t>
      </w:r>
      <w:r w:rsidR="00476903" w:rsidRPr="003449D9">
        <w:rPr>
          <w:sz w:val="24"/>
          <w:szCs w:val="24"/>
        </w:rPr>
        <w:t>означа</w:t>
      </w:r>
      <w:r w:rsidR="00466FD3" w:rsidRPr="003449D9">
        <w:rPr>
          <w:sz w:val="24"/>
          <w:szCs w:val="24"/>
        </w:rPr>
        <w:t xml:space="preserve">ет </w:t>
      </w:r>
      <w:r w:rsidR="00476903" w:rsidRPr="003449D9">
        <w:rPr>
          <w:sz w:val="24"/>
          <w:szCs w:val="24"/>
        </w:rPr>
        <w:t>того</w:t>
      </w:r>
      <w:r w:rsidR="00466FD3" w:rsidRPr="003449D9">
        <w:rPr>
          <w:sz w:val="24"/>
          <w:szCs w:val="24"/>
        </w:rPr>
        <w:t>,</w:t>
      </w:r>
      <w:r w:rsidR="00476903" w:rsidRPr="003449D9">
        <w:rPr>
          <w:sz w:val="24"/>
          <w:szCs w:val="24"/>
        </w:rPr>
        <w:t xml:space="preserve"> </w:t>
      </w:r>
      <w:r w:rsidR="00466FD3" w:rsidRPr="003449D9">
        <w:rPr>
          <w:sz w:val="24"/>
          <w:szCs w:val="24"/>
        </w:rPr>
        <w:t xml:space="preserve">что данная проблема не </w:t>
      </w:r>
      <w:r w:rsidR="00E506B3" w:rsidRPr="003449D9">
        <w:rPr>
          <w:sz w:val="24"/>
          <w:szCs w:val="24"/>
        </w:rPr>
        <w:t xml:space="preserve">может быть </w:t>
      </w:r>
      <w:r w:rsidR="00C53531" w:rsidRPr="003449D9">
        <w:rPr>
          <w:sz w:val="24"/>
          <w:szCs w:val="24"/>
        </w:rPr>
        <w:t xml:space="preserve">сформулирована и </w:t>
      </w:r>
      <w:r w:rsidR="00E506B3" w:rsidRPr="003449D9">
        <w:rPr>
          <w:sz w:val="24"/>
          <w:szCs w:val="24"/>
        </w:rPr>
        <w:t>решена</w:t>
      </w:r>
      <w:r w:rsidR="00C53531" w:rsidRPr="003449D9">
        <w:rPr>
          <w:sz w:val="24"/>
          <w:szCs w:val="24"/>
        </w:rPr>
        <w:t xml:space="preserve"> </w:t>
      </w:r>
      <w:r w:rsidR="00E53015" w:rsidRPr="003449D9">
        <w:rPr>
          <w:sz w:val="24"/>
          <w:szCs w:val="24"/>
        </w:rPr>
        <w:t xml:space="preserve">в общем виде, т.е. </w:t>
      </w:r>
      <w:r w:rsidR="006A109C" w:rsidRPr="003449D9">
        <w:rPr>
          <w:sz w:val="24"/>
          <w:szCs w:val="24"/>
        </w:rPr>
        <w:t>дедуктивн</w:t>
      </w:r>
      <w:r w:rsidR="00C53531" w:rsidRPr="003449D9">
        <w:rPr>
          <w:sz w:val="24"/>
          <w:szCs w:val="24"/>
        </w:rPr>
        <w:t xml:space="preserve">о, </w:t>
      </w:r>
      <w:r w:rsidR="006A109C" w:rsidRPr="003449D9">
        <w:rPr>
          <w:sz w:val="24"/>
          <w:szCs w:val="24"/>
        </w:rPr>
        <w:t xml:space="preserve">путем создания </w:t>
      </w:r>
      <w:r w:rsidR="001771E8" w:rsidRPr="003449D9">
        <w:rPr>
          <w:sz w:val="24"/>
          <w:szCs w:val="24"/>
        </w:rPr>
        <w:t xml:space="preserve">универсального </w:t>
      </w:r>
      <w:r w:rsidR="006A109C" w:rsidRPr="003449D9">
        <w:rPr>
          <w:sz w:val="24"/>
          <w:szCs w:val="24"/>
        </w:rPr>
        <w:t>алгоритма</w:t>
      </w:r>
      <w:r w:rsidR="00C53531" w:rsidRPr="003449D9">
        <w:rPr>
          <w:sz w:val="24"/>
          <w:szCs w:val="24"/>
        </w:rPr>
        <w:t xml:space="preserve">, обеспечивающего </w:t>
      </w:r>
      <w:r w:rsidR="00B56762" w:rsidRPr="003449D9">
        <w:rPr>
          <w:sz w:val="24"/>
          <w:szCs w:val="24"/>
        </w:rPr>
        <w:t xml:space="preserve">корректное </w:t>
      </w:r>
      <w:r w:rsidR="006A109C" w:rsidRPr="003449D9">
        <w:rPr>
          <w:sz w:val="24"/>
          <w:szCs w:val="24"/>
        </w:rPr>
        <w:t>решени</w:t>
      </w:r>
      <w:r w:rsidR="00C53531" w:rsidRPr="003449D9">
        <w:rPr>
          <w:sz w:val="24"/>
          <w:szCs w:val="24"/>
        </w:rPr>
        <w:t>е</w:t>
      </w:r>
      <w:r w:rsidR="006A109C" w:rsidRPr="003449D9">
        <w:rPr>
          <w:sz w:val="24"/>
          <w:szCs w:val="24"/>
        </w:rPr>
        <w:t xml:space="preserve"> всех задач данного класса</w:t>
      </w:r>
      <w:r w:rsidR="00C50CF3" w:rsidRPr="003449D9">
        <w:rPr>
          <w:sz w:val="24"/>
          <w:szCs w:val="24"/>
        </w:rPr>
        <w:t xml:space="preserve"> без потери </w:t>
      </w:r>
      <w:r w:rsidR="00C53531" w:rsidRPr="003449D9">
        <w:rPr>
          <w:sz w:val="24"/>
          <w:szCs w:val="24"/>
        </w:rPr>
        <w:t>точност</w:t>
      </w:r>
      <w:r w:rsidR="00C50CF3" w:rsidRPr="003449D9">
        <w:rPr>
          <w:sz w:val="24"/>
          <w:szCs w:val="24"/>
        </w:rPr>
        <w:t>и</w:t>
      </w:r>
      <w:r w:rsidR="00C53531" w:rsidRPr="003449D9">
        <w:rPr>
          <w:sz w:val="24"/>
          <w:szCs w:val="24"/>
        </w:rPr>
        <w:t xml:space="preserve"> и адресност</w:t>
      </w:r>
      <w:r w:rsidR="00C50CF3" w:rsidRPr="003449D9">
        <w:rPr>
          <w:sz w:val="24"/>
          <w:szCs w:val="24"/>
        </w:rPr>
        <w:t>и</w:t>
      </w:r>
      <w:r w:rsidR="00C53531" w:rsidRPr="003449D9">
        <w:rPr>
          <w:sz w:val="24"/>
          <w:szCs w:val="24"/>
        </w:rPr>
        <w:t xml:space="preserve"> получаемых результатов. </w:t>
      </w:r>
    </w:p>
    <w:p w:rsidR="00157DDD" w:rsidRPr="003449D9" w:rsidRDefault="00F243B3" w:rsidP="003449D9">
      <w:pPr>
        <w:widowControl/>
        <w:autoSpaceDE/>
        <w:autoSpaceDN/>
        <w:adjustRightInd/>
        <w:spacing w:line="360" w:lineRule="auto"/>
        <w:ind w:firstLine="709"/>
        <w:jc w:val="both"/>
        <w:rPr>
          <w:sz w:val="24"/>
          <w:szCs w:val="24"/>
        </w:rPr>
      </w:pPr>
      <w:r w:rsidRPr="003449D9">
        <w:rPr>
          <w:sz w:val="24"/>
          <w:szCs w:val="24"/>
        </w:rPr>
        <w:t xml:space="preserve">Опыт, полученный автором в результате многолетних исследований данной проблемы, </w:t>
      </w:r>
      <w:r w:rsidR="00C53531" w:rsidRPr="003449D9">
        <w:rPr>
          <w:sz w:val="24"/>
          <w:szCs w:val="24"/>
        </w:rPr>
        <w:t>по</w:t>
      </w:r>
      <w:r w:rsidR="00E22C66" w:rsidRPr="003449D9">
        <w:rPr>
          <w:sz w:val="24"/>
          <w:szCs w:val="24"/>
        </w:rPr>
        <w:t>зволил прийти к выводу о том</w:t>
      </w:r>
      <w:r w:rsidR="00C53531" w:rsidRPr="003449D9">
        <w:rPr>
          <w:sz w:val="24"/>
          <w:szCs w:val="24"/>
        </w:rPr>
        <w:t>, что в предельно общем виде</w:t>
      </w:r>
      <w:r w:rsidR="006A109C" w:rsidRPr="003449D9">
        <w:rPr>
          <w:sz w:val="24"/>
          <w:szCs w:val="24"/>
        </w:rPr>
        <w:t xml:space="preserve"> </w:t>
      </w:r>
      <w:r w:rsidR="00C53531" w:rsidRPr="003449D9">
        <w:rPr>
          <w:sz w:val="24"/>
          <w:szCs w:val="24"/>
        </w:rPr>
        <w:t xml:space="preserve">главная </w:t>
      </w:r>
      <w:r w:rsidRPr="009B5EE2">
        <w:rPr>
          <w:sz w:val="24"/>
          <w:szCs w:val="24"/>
        </w:rPr>
        <w:t xml:space="preserve">задача </w:t>
      </w:r>
      <w:r w:rsidR="00C53531" w:rsidRPr="009B5EE2">
        <w:rPr>
          <w:sz w:val="24"/>
          <w:szCs w:val="24"/>
        </w:rPr>
        <w:t>г</w:t>
      </w:r>
      <w:r w:rsidR="00C53531" w:rsidRPr="003449D9">
        <w:rPr>
          <w:sz w:val="24"/>
          <w:szCs w:val="24"/>
        </w:rPr>
        <w:t xml:space="preserve">еохимической экологии </w:t>
      </w:r>
      <w:r w:rsidR="00E22C66" w:rsidRPr="003449D9">
        <w:rPr>
          <w:sz w:val="24"/>
          <w:szCs w:val="24"/>
        </w:rPr>
        <w:t>име</w:t>
      </w:r>
      <w:r w:rsidR="00E53015" w:rsidRPr="003449D9">
        <w:rPr>
          <w:sz w:val="24"/>
          <w:szCs w:val="24"/>
        </w:rPr>
        <w:t>е</w:t>
      </w:r>
      <w:r w:rsidR="00E22C66" w:rsidRPr="003449D9">
        <w:rPr>
          <w:sz w:val="24"/>
          <w:szCs w:val="24"/>
        </w:rPr>
        <w:t>т</w:t>
      </w:r>
      <w:r w:rsidR="00E53015" w:rsidRPr="003449D9">
        <w:rPr>
          <w:sz w:val="24"/>
          <w:szCs w:val="24"/>
        </w:rPr>
        <w:t xml:space="preserve"> </w:t>
      </w:r>
      <w:r w:rsidR="00E22C66" w:rsidRPr="003449D9">
        <w:rPr>
          <w:sz w:val="24"/>
          <w:szCs w:val="24"/>
        </w:rPr>
        <w:t>однозначное решение</w:t>
      </w:r>
      <w:r w:rsidR="00F13920" w:rsidRPr="003449D9">
        <w:rPr>
          <w:sz w:val="24"/>
          <w:szCs w:val="24"/>
        </w:rPr>
        <w:t xml:space="preserve">, которое </w:t>
      </w:r>
      <w:r w:rsidR="00C53531" w:rsidRPr="003449D9">
        <w:rPr>
          <w:sz w:val="24"/>
          <w:szCs w:val="24"/>
        </w:rPr>
        <w:t>может быть сведен</w:t>
      </w:r>
      <w:r w:rsidR="00F13920" w:rsidRPr="003449D9">
        <w:rPr>
          <w:sz w:val="24"/>
          <w:szCs w:val="24"/>
        </w:rPr>
        <w:t>о</w:t>
      </w:r>
      <w:r w:rsidR="00C53531" w:rsidRPr="003449D9">
        <w:rPr>
          <w:sz w:val="24"/>
          <w:szCs w:val="24"/>
        </w:rPr>
        <w:t xml:space="preserve"> к </w:t>
      </w:r>
      <w:r w:rsidR="00E53015" w:rsidRPr="003449D9">
        <w:rPr>
          <w:sz w:val="24"/>
          <w:szCs w:val="24"/>
        </w:rPr>
        <w:t xml:space="preserve">количественной </w:t>
      </w:r>
      <w:r w:rsidR="00C53531" w:rsidRPr="003449D9">
        <w:rPr>
          <w:b/>
          <w:i/>
          <w:sz w:val="24"/>
          <w:szCs w:val="24"/>
        </w:rPr>
        <w:t xml:space="preserve">фиксации разницы между условно идеальным и наблюдаемым состоянием окружающей среды </w:t>
      </w:r>
      <w:r w:rsidR="00E53015" w:rsidRPr="003449D9">
        <w:rPr>
          <w:b/>
          <w:i/>
          <w:sz w:val="24"/>
          <w:szCs w:val="24"/>
        </w:rPr>
        <w:t xml:space="preserve">в </w:t>
      </w:r>
      <w:r w:rsidR="00C53531" w:rsidRPr="003449D9">
        <w:rPr>
          <w:b/>
          <w:i/>
          <w:sz w:val="24"/>
          <w:szCs w:val="24"/>
        </w:rPr>
        <w:t>заданной точке пространства</w:t>
      </w:r>
      <w:r w:rsidR="00C53531" w:rsidRPr="003449D9">
        <w:rPr>
          <w:sz w:val="24"/>
          <w:szCs w:val="24"/>
        </w:rPr>
        <w:t xml:space="preserve">. </w:t>
      </w:r>
    </w:p>
    <w:p w:rsidR="00C16E49" w:rsidRPr="003449D9" w:rsidRDefault="00784CF3" w:rsidP="003449D9">
      <w:pPr>
        <w:widowControl/>
        <w:autoSpaceDE/>
        <w:autoSpaceDN/>
        <w:adjustRightInd/>
        <w:spacing w:line="360" w:lineRule="auto"/>
        <w:ind w:firstLine="709"/>
        <w:jc w:val="both"/>
        <w:rPr>
          <w:sz w:val="24"/>
          <w:szCs w:val="24"/>
        </w:rPr>
      </w:pPr>
      <w:r w:rsidRPr="009B5EE2">
        <w:rPr>
          <w:sz w:val="24"/>
          <w:szCs w:val="24"/>
        </w:rPr>
        <w:t xml:space="preserve">Такой </w:t>
      </w:r>
      <w:r w:rsidRPr="002225CE">
        <w:rPr>
          <w:sz w:val="24"/>
          <w:szCs w:val="24"/>
        </w:rPr>
        <w:t>подход</w:t>
      </w:r>
      <w:r w:rsidR="00136E6A" w:rsidRPr="002225CE">
        <w:rPr>
          <w:sz w:val="24"/>
          <w:szCs w:val="24"/>
        </w:rPr>
        <w:t xml:space="preserve"> </w:t>
      </w:r>
      <w:r w:rsidR="00294DFE" w:rsidRPr="002225CE">
        <w:rPr>
          <w:sz w:val="24"/>
          <w:szCs w:val="24"/>
        </w:rPr>
        <w:t>не имеет теоретических противопоказаний и</w:t>
      </w:r>
      <w:r w:rsidR="00294DFE" w:rsidRPr="003449D9">
        <w:rPr>
          <w:sz w:val="24"/>
          <w:szCs w:val="24"/>
        </w:rPr>
        <w:t xml:space="preserve"> </w:t>
      </w:r>
      <w:r w:rsidR="00C53531" w:rsidRPr="003449D9">
        <w:rPr>
          <w:sz w:val="24"/>
          <w:szCs w:val="24"/>
        </w:rPr>
        <w:t xml:space="preserve">позволяет перевести решение </w:t>
      </w:r>
      <w:r w:rsidR="00157DDD" w:rsidRPr="003449D9">
        <w:rPr>
          <w:sz w:val="24"/>
          <w:szCs w:val="24"/>
        </w:rPr>
        <w:t xml:space="preserve">задачи </w:t>
      </w:r>
      <w:r w:rsidR="00C53531" w:rsidRPr="003449D9">
        <w:rPr>
          <w:sz w:val="24"/>
          <w:szCs w:val="24"/>
        </w:rPr>
        <w:t xml:space="preserve">в </w:t>
      </w:r>
      <w:r w:rsidR="00B379EF" w:rsidRPr="003449D9">
        <w:rPr>
          <w:sz w:val="24"/>
          <w:szCs w:val="24"/>
        </w:rPr>
        <w:t xml:space="preserve">практическую </w:t>
      </w:r>
      <w:r w:rsidR="00C53531" w:rsidRPr="003449D9">
        <w:rPr>
          <w:sz w:val="24"/>
          <w:szCs w:val="24"/>
        </w:rPr>
        <w:t>плоскость</w:t>
      </w:r>
      <w:r w:rsidR="00B379EF" w:rsidRPr="003449D9">
        <w:rPr>
          <w:sz w:val="24"/>
          <w:szCs w:val="24"/>
        </w:rPr>
        <w:t xml:space="preserve">, предполагающую </w:t>
      </w:r>
      <w:r w:rsidR="006A109C" w:rsidRPr="003449D9">
        <w:rPr>
          <w:sz w:val="24"/>
          <w:szCs w:val="24"/>
        </w:rPr>
        <w:t>создани</w:t>
      </w:r>
      <w:r w:rsidR="00B379EF" w:rsidRPr="003449D9">
        <w:rPr>
          <w:sz w:val="24"/>
          <w:szCs w:val="24"/>
        </w:rPr>
        <w:t>е</w:t>
      </w:r>
      <w:r w:rsidR="006A109C" w:rsidRPr="003449D9">
        <w:rPr>
          <w:sz w:val="24"/>
          <w:szCs w:val="24"/>
        </w:rPr>
        <w:t xml:space="preserve"> </w:t>
      </w:r>
      <w:r w:rsidR="00B379EF" w:rsidRPr="003449D9">
        <w:rPr>
          <w:sz w:val="24"/>
          <w:szCs w:val="24"/>
        </w:rPr>
        <w:t xml:space="preserve">специальной </w:t>
      </w:r>
      <w:r w:rsidR="006A109C" w:rsidRPr="003449D9">
        <w:rPr>
          <w:sz w:val="24"/>
          <w:szCs w:val="24"/>
        </w:rPr>
        <w:t>методической процедуры</w:t>
      </w:r>
      <w:r w:rsidR="00C53531" w:rsidRPr="003449D9">
        <w:rPr>
          <w:sz w:val="24"/>
          <w:szCs w:val="24"/>
        </w:rPr>
        <w:t xml:space="preserve">, </w:t>
      </w:r>
      <w:r w:rsidR="00294DFE" w:rsidRPr="003449D9">
        <w:rPr>
          <w:sz w:val="24"/>
          <w:szCs w:val="24"/>
        </w:rPr>
        <w:t xml:space="preserve">которая </w:t>
      </w:r>
      <w:r w:rsidR="00C53531" w:rsidRPr="003449D9">
        <w:rPr>
          <w:sz w:val="24"/>
          <w:szCs w:val="24"/>
        </w:rPr>
        <w:t>может быть реализован</w:t>
      </w:r>
      <w:r w:rsidR="00157DDD" w:rsidRPr="003449D9">
        <w:rPr>
          <w:sz w:val="24"/>
          <w:szCs w:val="24"/>
        </w:rPr>
        <w:t>а</w:t>
      </w:r>
      <w:r w:rsidR="00C53531" w:rsidRPr="003449D9">
        <w:rPr>
          <w:sz w:val="24"/>
          <w:szCs w:val="24"/>
        </w:rPr>
        <w:t xml:space="preserve"> в виде универсальной последовательности стандартных операций</w:t>
      </w:r>
      <w:r w:rsidR="00C16E49" w:rsidRPr="003449D9">
        <w:rPr>
          <w:sz w:val="24"/>
          <w:szCs w:val="24"/>
        </w:rPr>
        <w:t>.</w:t>
      </w:r>
      <w:r w:rsidR="0001331A">
        <w:rPr>
          <w:sz w:val="24"/>
          <w:szCs w:val="24"/>
        </w:rPr>
        <w:t xml:space="preserve"> </w:t>
      </w:r>
      <w:r w:rsidR="009B5EE2">
        <w:rPr>
          <w:sz w:val="24"/>
          <w:szCs w:val="24"/>
        </w:rPr>
        <w:t xml:space="preserve">В </w:t>
      </w:r>
      <w:r w:rsidR="0001331A">
        <w:rPr>
          <w:sz w:val="24"/>
          <w:szCs w:val="24"/>
        </w:rPr>
        <w:t xml:space="preserve">предельно </w:t>
      </w:r>
      <w:r w:rsidR="009B5EE2">
        <w:rPr>
          <w:sz w:val="24"/>
          <w:szCs w:val="24"/>
        </w:rPr>
        <w:t>общем плане д</w:t>
      </w:r>
      <w:r w:rsidR="006C1424" w:rsidRPr="003449D9">
        <w:rPr>
          <w:sz w:val="24"/>
          <w:szCs w:val="24"/>
        </w:rPr>
        <w:t>ля</w:t>
      </w:r>
      <w:r w:rsidR="00136E6A">
        <w:rPr>
          <w:sz w:val="24"/>
          <w:szCs w:val="24"/>
        </w:rPr>
        <w:t xml:space="preserve"> </w:t>
      </w:r>
      <w:r w:rsidR="00136E6A" w:rsidRPr="009B5EE2">
        <w:rPr>
          <w:sz w:val="24"/>
          <w:szCs w:val="24"/>
        </w:rPr>
        <w:t xml:space="preserve">реализации предлагаемого решения </w:t>
      </w:r>
      <w:r w:rsidR="006C1424" w:rsidRPr="009B5EE2">
        <w:rPr>
          <w:sz w:val="24"/>
          <w:szCs w:val="24"/>
        </w:rPr>
        <w:t>требуется</w:t>
      </w:r>
      <w:r w:rsidR="00157DDD" w:rsidRPr="003449D9">
        <w:rPr>
          <w:sz w:val="24"/>
          <w:szCs w:val="24"/>
        </w:rPr>
        <w:t>:</w:t>
      </w:r>
      <w:r w:rsidR="006C1424" w:rsidRPr="003449D9">
        <w:rPr>
          <w:sz w:val="24"/>
          <w:szCs w:val="24"/>
        </w:rPr>
        <w:t xml:space="preserve"> во-первых, </w:t>
      </w:r>
      <w:r w:rsidR="0001331A">
        <w:rPr>
          <w:sz w:val="24"/>
          <w:szCs w:val="24"/>
        </w:rPr>
        <w:t xml:space="preserve">максимально точно </w:t>
      </w:r>
      <w:r w:rsidR="006C1424" w:rsidRPr="003449D9">
        <w:rPr>
          <w:sz w:val="24"/>
          <w:szCs w:val="24"/>
        </w:rPr>
        <w:t>определить значения естественного геохимического оптимума</w:t>
      </w:r>
      <w:r w:rsidR="00E22C66" w:rsidRPr="003449D9">
        <w:rPr>
          <w:sz w:val="24"/>
          <w:szCs w:val="24"/>
        </w:rPr>
        <w:t>,</w:t>
      </w:r>
      <w:r w:rsidR="006C1424" w:rsidRPr="003449D9">
        <w:rPr>
          <w:sz w:val="24"/>
          <w:szCs w:val="24"/>
        </w:rPr>
        <w:t xml:space="preserve"> во-вторых, разработать подход, позволяющий однозначно фиксировать </w:t>
      </w:r>
      <w:r w:rsidR="00E22C66" w:rsidRPr="003449D9">
        <w:rPr>
          <w:sz w:val="24"/>
          <w:szCs w:val="24"/>
        </w:rPr>
        <w:t xml:space="preserve">величину </w:t>
      </w:r>
      <w:r w:rsidR="006C1424" w:rsidRPr="003449D9">
        <w:rPr>
          <w:sz w:val="24"/>
          <w:szCs w:val="24"/>
        </w:rPr>
        <w:t>отклонения от него</w:t>
      </w:r>
      <w:r w:rsidR="00E22C66" w:rsidRPr="003449D9">
        <w:rPr>
          <w:sz w:val="24"/>
          <w:szCs w:val="24"/>
        </w:rPr>
        <w:t xml:space="preserve"> и, в третьих, </w:t>
      </w:r>
      <w:r w:rsidR="00F13920" w:rsidRPr="003449D9">
        <w:rPr>
          <w:sz w:val="24"/>
          <w:szCs w:val="24"/>
        </w:rPr>
        <w:t xml:space="preserve">разработать методику </w:t>
      </w:r>
      <w:r w:rsidR="00E22C66" w:rsidRPr="009B5EE2">
        <w:rPr>
          <w:sz w:val="24"/>
          <w:szCs w:val="24"/>
        </w:rPr>
        <w:t>составление карт</w:t>
      </w:r>
      <w:r w:rsidR="00E22C66" w:rsidRPr="003449D9">
        <w:rPr>
          <w:sz w:val="24"/>
          <w:szCs w:val="24"/>
        </w:rPr>
        <w:t>, характеризующ</w:t>
      </w:r>
      <w:r w:rsidR="00F13920" w:rsidRPr="003449D9">
        <w:rPr>
          <w:sz w:val="24"/>
          <w:szCs w:val="24"/>
        </w:rPr>
        <w:t>их</w:t>
      </w:r>
      <w:r w:rsidR="00E22C66" w:rsidRPr="003449D9">
        <w:rPr>
          <w:sz w:val="24"/>
          <w:szCs w:val="24"/>
        </w:rPr>
        <w:t xml:space="preserve"> вероятные </w:t>
      </w:r>
      <w:r w:rsidR="00157DDD" w:rsidRPr="003449D9">
        <w:rPr>
          <w:sz w:val="24"/>
          <w:szCs w:val="24"/>
        </w:rPr>
        <w:t xml:space="preserve">биологические </w:t>
      </w:r>
      <w:r w:rsidR="00E22C66" w:rsidRPr="003449D9">
        <w:rPr>
          <w:sz w:val="24"/>
          <w:szCs w:val="24"/>
        </w:rPr>
        <w:t xml:space="preserve">последствия пребывания того или иного организма </w:t>
      </w:r>
      <w:r w:rsidR="00F13920" w:rsidRPr="003449D9">
        <w:rPr>
          <w:sz w:val="24"/>
          <w:szCs w:val="24"/>
        </w:rPr>
        <w:t xml:space="preserve">в пределах </w:t>
      </w:r>
      <w:r w:rsidR="0001331A">
        <w:rPr>
          <w:sz w:val="24"/>
          <w:szCs w:val="24"/>
        </w:rPr>
        <w:t>исслед</w:t>
      </w:r>
      <w:r w:rsidR="00E22C66" w:rsidRPr="0001331A">
        <w:rPr>
          <w:sz w:val="24"/>
          <w:szCs w:val="24"/>
        </w:rPr>
        <w:t>уемой</w:t>
      </w:r>
      <w:r w:rsidR="00E22C66" w:rsidRPr="003449D9">
        <w:rPr>
          <w:sz w:val="24"/>
          <w:szCs w:val="24"/>
        </w:rPr>
        <w:t xml:space="preserve"> территории.</w:t>
      </w:r>
      <w:r w:rsidR="00F13920" w:rsidRPr="003449D9">
        <w:rPr>
          <w:sz w:val="24"/>
          <w:szCs w:val="24"/>
        </w:rPr>
        <w:t xml:space="preserve"> </w:t>
      </w:r>
    </w:p>
    <w:p w:rsidR="00165421" w:rsidRPr="00165421" w:rsidRDefault="00165421" w:rsidP="00165421">
      <w:pPr>
        <w:widowControl/>
        <w:autoSpaceDE/>
        <w:autoSpaceDN/>
        <w:adjustRightInd/>
        <w:spacing w:line="360" w:lineRule="auto"/>
        <w:ind w:firstLine="709"/>
        <w:jc w:val="both"/>
        <w:rPr>
          <w:bCs/>
          <w:sz w:val="24"/>
          <w:szCs w:val="24"/>
        </w:rPr>
      </w:pPr>
      <w:r w:rsidRPr="00165421">
        <w:rPr>
          <w:b/>
          <w:bCs/>
          <w:sz w:val="24"/>
          <w:szCs w:val="24"/>
        </w:rPr>
        <w:t>Цель работы</w:t>
      </w:r>
      <w:r w:rsidRPr="005A2ED8">
        <w:rPr>
          <w:b/>
          <w:bCs/>
          <w:sz w:val="24"/>
          <w:szCs w:val="24"/>
          <w:u w:val="single"/>
        </w:rPr>
        <w:t xml:space="preserve"> </w:t>
      </w:r>
      <w:r w:rsidRPr="00165421">
        <w:rPr>
          <w:b/>
          <w:bCs/>
          <w:sz w:val="24"/>
          <w:szCs w:val="24"/>
        </w:rPr>
        <w:t xml:space="preserve">– </w:t>
      </w:r>
      <w:r w:rsidRPr="00165421">
        <w:rPr>
          <w:bCs/>
          <w:sz w:val="24"/>
          <w:szCs w:val="24"/>
        </w:rPr>
        <w:t xml:space="preserve">выявление основных структурных закономерностей в биогеохимической организации современной ноосферы и разработка методологических подходов к эколого-геохимическому районированию территории для целей совершенствования системы </w:t>
      </w:r>
      <w:r w:rsidR="00157522" w:rsidRPr="00157522">
        <w:rPr>
          <w:bCs/>
          <w:sz w:val="24"/>
          <w:szCs w:val="24"/>
        </w:rPr>
        <w:t>принятия решений по оптимальной организации территорий</w:t>
      </w:r>
      <w:r w:rsidRPr="00165421">
        <w:rPr>
          <w:bCs/>
          <w:sz w:val="24"/>
          <w:szCs w:val="24"/>
        </w:rPr>
        <w:t xml:space="preserve"> и оперативной </w:t>
      </w:r>
      <w:r>
        <w:rPr>
          <w:bCs/>
          <w:sz w:val="24"/>
          <w:szCs w:val="24"/>
        </w:rPr>
        <w:t>коррекции микроэлементозов</w:t>
      </w:r>
      <w:r w:rsidR="00157522">
        <w:rPr>
          <w:bCs/>
          <w:sz w:val="24"/>
          <w:szCs w:val="24"/>
        </w:rPr>
        <w:t>.</w:t>
      </w:r>
    </w:p>
    <w:p w:rsidR="00165421" w:rsidRPr="00165421" w:rsidRDefault="00165421" w:rsidP="00165421">
      <w:pPr>
        <w:widowControl/>
        <w:autoSpaceDE/>
        <w:autoSpaceDN/>
        <w:adjustRightInd/>
        <w:spacing w:line="360" w:lineRule="auto"/>
        <w:ind w:firstLine="709"/>
        <w:jc w:val="both"/>
        <w:rPr>
          <w:b/>
          <w:bCs/>
          <w:sz w:val="24"/>
          <w:szCs w:val="24"/>
        </w:rPr>
      </w:pPr>
      <w:bookmarkStart w:id="6" w:name="_Toc323578113"/>
      <w:r w:rsidRPr="00165421">
        <w:rPr>
          <w:b/>
          <w:bCs/>
          <w:sz w:val="24"/>
          <w:szCs w:val="24"/>
        </w:rPr>
        <w:t>Объектом исследования</w:t>
      </w:r>
      <w:bookmarkEnd w:id="6"/>
      <w:r w:rsidRPr="00165421">
        <w:rPr>
          <w:b/>
          <w:bCs/>
          <w:sz w:val="24"/>
          <w:szCs w:val="24"/>
        </w:rPr>
        <w:t xml:space="preserve"> </w:t>
      </w:r>
      <w:r w:rsidRPr="00165421">
        <w:rPr>
          <w:bCs/>
          <w:sz w:val="24"/>
          <w:szCs w:val="24"/>
        </w:rPr>
        <w:t>являются иерархически организованные и территориально обособленные природно-антропогенные системы ноосферы, рассматриваемые как биогеохимические провинции с характерным химическим составом почвенного покрова, природных вод, биоты и ответными биологическими реакциями местных живых организмов, испытывающих дефицит или избыток поступления химических элементов.</w:t>
      </w:r>
      <w:r w:rsidRPr="00165421">
        <w:rPr>
          <w:b/>
          <w:bCs/>
          <w:sz w:val="24"/>
          <w:szCs w:val="24"/>
        </w:rPr>
        <w:t xml:space="preserve"> </w:t>
      </w:r>
    </w:p>
    <w:p w:rsidR="00B043F5" w:rsidRPr="00B043F5" w:rsidRDefault="00B043F5" w:rsidP="00B043F5">
      <w:pPr>
        <w:widowControl/>
        <w:autoSpaceDE/>
        <w:autoSpaceDN/>
        <w:adjustRightInd/>
        <w:spacing w:line="360" w:lineRule="auto"/>
        <w:ind w:firstLine="709"/>
        <w:jc w:val="both"/>
        <w:rPr>
          <w:b/>
          <w:bCs/>
          <w:sz w:val="24"/>
          <w:szCs w:val="24"/>
        </w:rPr>
      </w:pPr>
      <w:bookmarkStart w:id="7" w:name="_Toc323578114"/>
      <w:r w:rsidRPr="00B043F5">
        <w:rPr>
          <w:b/>
          <w:bCs/>
          <w:sz w:val="24"/>
          <w:szCs w:val="24"/>
        </w:rPr>
        <w:t>Предметом исследования</w:t>
      </w:r>
      <w:bookmarkEnd w:id="7"/>
      <w:r w:rsidRPr="00B043F5">
        <w:rPr>
          <w:b/>
          <w:bCs/>
          <w:sz w:val="24"/>
          <w:szCs w:val="24"/>
        </w:rPr>
        <w:t xml:space="preserve"> </w:t>
      </w:r>
      <w:r w:rsidRPr="00B043F5">
        <w:rPr>
          <w:bCs/>
          <w:sz w:val="24"/>
          <w:szCs w:val="24"/>
        </w:rPr>
        <w:t>являются особенности распределения и миграции экологически значимых химических элементов и радионуклидов (</w:t>
      </w:r>
      <w:r w:rsidRPr="00B043F5">
        <w:rPr>
          <w:bCs/>
          <w:sz w:val="24"/>
          <w:szCs w:val="24"/>
          <w:lang w:val="en-US"/>
        </w:rPr>
        <w:t>Cu</w:t>
      </w:r>
      <w:r w:rsidRPr="00B043F5">
        <w:rPr>
          <w:bCs/>
          <w:sz w:val="24"/>
          <w:szCs w:val="24"/>
        </w:rPr>
        <w:t xml:space="preserve">, </w:t>
      </w:r>
      <w:r w:rsidRPr="00B043F5">
        <w:rPr>
          <w:bCs/>
          <w:sz w:val="24"/>
          <w:szCs w:val="24"/>
          <w:lang w:val="en-US"/>
        </w:rPr>
        <w:t>Co</w:t>
      </w:r>
      <w:r w:rsidRPr="00B043F5">
        <w:rPr>
          <w:bCs/>
          <w:sz w:val="24"/>
          <w:szCs w:val="24"/>
        </w:rPr>
        <w:t xml:space="preserve">, </w:t>
      </w:r>
      <w:r w:rsidRPr="00B043F5">
        <w:rPr>
          <w:bCs/>
          <w:sz w:val="24"/>
          <w:szCs w:val="24"/>
          <w:lang w:val="en-US"/>
        </w:rPr>
        <w:t>I</w:t>
      </w:r>
      <w:r w:rsidRPr="00B043F5">
        <w:rPr>
          <w:bCs/>
          <w:sz w:val="24"/>
          <w:szCs w:val="24"/>
        </w:rPr>
        <w:t xml:space="preserve">, </w:t>
      </w:r>
      <w:r w:rsidRPr="00B043F5">
        <w:rPr>
          <w:bCs/>
          <w:sz w:val="24"/>
          <w:szCs w:val="24"/>
          <w:lang w:val="en-US"/>
        </w:rPr>
        <w:t>B</w:t>
      </w:r>
      <w:r w:rsidRPr="00B043F5">
        <w:rPr>
          <w:bCs/>
          <w:sz w:val="24"/>
          <w:szCs w:val="24"/>
        </w:rPr>
        <w:t xml:space="preserve">, </w:t>
      </w:r>
      <w:r w:rsidRPr="00B043F5">
        <w:rPr>
          <w:bCs/>
          <w:sz w:val="24"/>
          <w:szCs w:val="24"/>
          <w:vertAlign w:val="superscript"/>
        </w:rPr>
        <w:t>137</w:t>
      </w:r>
      <w:r w:rsidRPr="00B043F5">
        <w:rPr>
          <w:bCs/>
          <w:sz w:val="24"/>
          <w:szCs w:val="24"/>
          <w:lang w:val="en-US"/>
        </w:rPr>
        <w:t>Cs</w:t>
      </w:r>
      <w:r w:rsidRPr="00B043F5">
        <w:rPr>
          <w:bCs/>
          <w:sz w:val="24"/>
          <w:szCs w:val="24"/>
        </w:rPr>
        <w:t xml:space="preserve">, </w:t>
      </w:r>
      <w:r w:rsidRPr="00B043F5">
        <w:rPr>
          <w:bCs/>
          <w:sz w:val="24"/>
          <w:szCs w:val="24"/>
          <w:vertAlign w:val="superscript"/>
        </w:rPr>
        <w:t>90</w:t>
      </w:r>
      <w:r w:rsidRPr="00B043F5">
        <w:rPr>
          <w:bCs/>
          <w:sz w:val="24"/>
          <w:szCs w:val="24"/>
          <w:lang w:val="en-US"/>
        </w:rPr>
        <w:t>Sr</w:t>
      </w:r>
      <w:r w:rsidRPr="00B043F5">
        <w:rPr>
          <w:bCs/>
          <w:sz w:val="24"/>
          <w:szCs w:val="24"/>
        </w:rPr>
        <w:t xml:space="preserve">) в системе: породы-почвы-воды-растения-животные-человек, приводящие к формированию биогеохимических эндемий. </w:t>
      </w:r>
    </w:p>
    <w:p w:rsidR="00123E6B" w:rsidRPr="00B043F5" w:rsidRDefault="00123E6B" w:rsidP="003449D9">
      <w:pPr>
        <w:widowControl/>
        <w:autoSpaceDE/>
        <w:autoSpaceDN/>
        <w:adjustRightInd/>
        <w:spacing w:line="360" w:lineRule="auto"/>
        <w:ind w:firstLine="709"/>
        <w:jc w:val="both"/>
        <w:rPr>
          <w:b/>
          <w:sz w:val="24"/>
          <w:szCs w:val="24"/>
        </w:rPr>
      </w:pPr>
      <w:r w:rsidRPr="00B043F5">
        <w:rPr>
          <w:b/>
          <w:sz w:val="24"/>
          <w:szCs w:val="24"/>
        </w:rPr>
        <w:t xml:space="preserve">История вопроса </w:t>
      </w:r>
    </w:p>
    <w:p w:rsidR="00C16E49" w:rsidRPr="003449D9" w:rsidRDefault="00FE3461" w:rsidP="003449D9">
      <w:pPr>
        <w:widowControl/>
        <w:autoSpaceDE/>
        <w:autoSpaceDN/>
        <w:adjustRightInd/>
        <w:spacing w:line="360" w:lineRule="auto"/>
        <w:ind w:firstLine="709"/>
        <w:jc w:val="both"/>
        <w:rPr>
          <w:sz w:val="24"/>
          <w:szCs w:val="24"/>
        </w:rPr>
      </w:pPr>
      <w:r w:rsidRPr="003449D9">
        <w:rPr>
          <w:sz w:val="24"/>
          <w:szCs w:val="24"/>
        </w:rPr>
        <w:t xml:space="preserve">Проблема </w:t>
      </w:r>
      <w:r w:rsidR="004E52C0" w:rsidRPr="003449D9">
        <w:rPr>
          <w:sz w:val="24"/>
          <w:szCs w:val="24"/>
        </w:rPr>
        <w:t xml:space="preserve">максимального </w:t>
      </w:r>
      <w:r w:rsidRPr="003449D9">
        <w:rPr>
          <w:sz w:val="24"/>
          <w:szCs w:val="24"/>
        </w:rPr>
        <w:t xml:space="preserve">улучшения качества жизни и увеличение ее продолжительности </w:t>
      </w:r>
      <w:r w:rsidR="00DB37BE" w:rsidRPr="003449D9">
        <w:rPr>
          <w:sz w:val="24"/>
          <w:szCs w:val="24"/>
        </w:rPr>
        <w:t xml:space="preserve">являлась </w:t>
      </w:r>
      <w:r w:rsidR="00503932">
        <w:rPr>
          <w:sz w:val="24"/>
          <w:szCs w:val="24"/>
        </w:rPr>
        <w:t xml:space="preserve">одной из главнейших </w:t>
      </w:r>
      <w:r w:rsidRPr="003449D9">
        <w:rPr>
          <w:sz w:val="24"/>
          <w:szCs w:val="24"/>
        </w:rPr>
        <w:t xml:space="preserve">задач </w:t>
      </w:r>
      <w:r w:rsidR="00FD4AF4" w:rsidRPr="003449D9">
        <w:rPr>
          <w:sz w:val="24"/>
          <w:szCs w:val="24"/>
        </w:rPr>
        <w:t xml:space="preserve">человечества </w:t>
      </w:r>
      <w:r w:rsidRPr="003449D9">
        <w:rPr>
          <w:sz w:val="24"/>
          <w:szCs w:val="24"/>
        </w:rPr>
        <w:t xml:space="preserve">на всем протяжении </w:t>
      </w:r>
      <w:r w:rsidR="00FD4AF4" w:rsidRPr="003449D9">
        <w:rPr>
          <w:sz w:val="24"/>
          <w:szCs w:val="24"/>
        </w:rPr>
        <w:t xml:space="preserve">его </w:t>
      </w:r>
      <w:r w:rsidRPr="003449D9">
        <w:rPr>
          <w:sz w:val="24"/>
          <w:szCs w:val="24"/>
        </w:rPr>
        <w:t>истории</w:t>
      </w:r>
      <w:r w:rsidR="00DB37BE" w:rsidRPr="003449D9">
        <w:rPr>
          <w:sz w:val="24"/>
          <w:szCs w:val="24"/>
        </w:rPr>
        <w:t xml:space="preserve"> и</w:t>
      </w:r>
      <w:r w:rsidRPr="003449D9">
        <w:rPr>
          <w:sz w:val="24"/>
          <w:szCs w:val="24"/>
        </w:rPr>
        <w:t xml:space="preserve"> в этом отношении задача выявления и предотвращения </w:t>
      </w:r>
      <w:r w:rsidR="00FD4AF4" w:rsidRPr="003449D9">
        <w:rPr>
          <w:sz w:val="24"/>
          <w:szCs w:val="24"/>
        </w:rPr>
        <w:t xml:space="preserve">опасных </w:t>
      </w:r>
      <w:r w:rsidRPr="003449D9">
        <w:rPr>
          <w:sz w:val="24"/>
          <w:szCs w:val="24"/>
        </w:rPr>
        <w:t>воздействий</w:t>
      </w:r>
      <w:r w:rsidR="00FD4AF4" w:rsidRPr="003449D9">
        <w:rPr>
          <w:sz w:val="24"/>
          <w:szCs w:val="24"/>
        </w:rPr>
        <w:t xml:space="preserve"> геохимического плана </w:t>
      </w:r>
      <w:r w:rsidRPr="003449D9">
        <w:rPr>
          <w:sz w:val="24"/>
          <w:szCs w:val="24"/>
        </w:rPr>
        <w:t xml:space="preserve">всегда </w:t>
      </w:r>
      <w:r w:rsidR="00FD4AF4" w:rsidRPr="003449D9">
        <w:rPr>
          <w:sz w:val="24"/>
          <w:szCs w:val="24"/>
        </w:rPr>
        <w:t>оставалась</w:t>
      </w:r>
      <w:r w:rsidRPr="003449D9">
        <w:rPr>
          <w:sz w:val="24"/>
          <w:szCs w:val="24"/>
        </w:rPr>
        <w:t xml:space="preserve"> одной из самых </w:t>
      </w:r>
      <w:r w:rsidR="00FD4AF4" w:rsidRPr="003449D9">
        <w:rPr>
          <w:sz w:val="24"/>
          <w:szCs w:val="24"/>
        </w:rPr>
        <w:t xml:space="preserve">важных и </w:t>
      </w:r>
      <w:r w:rsidRPr="003449D9">
        <w:rPr>
          <w:sz w:val="24"/>
          <w:szCs w:val="24"/>
        </w:rPr>
        <w:t xml:space="preserve">актуальных. </w:t>
      </w:r>
      <w:r w:rsidR="00775BF7" w:rsidRPr="003449D9">
        <w:rPr>
          <w:sz w:val="24"/>
          <w:szCs w:val="24"/>
        </w:rPr>
        <w:t>Парадокс, однако, состоял в том, что, н</w:t>
      </w:r>
      <w:r w:rsidR="00785565" w:rsidRPr="003449D9">
        <w:rPr>
          <w:sz w:val="24"/>
          <w:szCs w:val="24"/>
        </w:rPr>
        <w:t xml:space="preserve">есмотря </w:t>
      </w:r>
      <w:r w:rsidR="00FD4AF4" w:rsidRPr="003449D9">
        <w:rPr>
          <w:sz w:val="24"/>
          <w:szCs w:val="24"/>
        </w:rPr>
        <w:t xml:space="preserve">на </w:t>
      </w:r>
      <w:r w:rsidR="00253ABC" w:rsidRPr="003449D9">
        <w:rPr>
          <w:sz w:val="24"/>
          <w:szCs w:val="24"/>
        </w:rPr>
        <w:t xml:space="preserve">множество </w:t>
      </w:r>
      <w:r w:rsidR="005F4D2D" w:rsidRPr="003449D9">
        <w:rPr>
          <w:sz w:val="24"/>
          <w:szCs w:val="24"/>
        </w:rPr>
        <w:t xml:space="preserve">разнообразных </w:t>
      </w:r>
      <w:r w:rsidR="00253ABC" w:rsidRPr="003449D9">
        <w:rPr>
          <w:sz w:val="24"/>
          <w:szCs w:val="24"/>
        </w:rPr>
        <w:t xml:space="preserve">попыток и огромное количество затраченных усилий, </w:t>
      </w:r>
      <w:r w:rsidR="00785565" w:rsidRPr="003449D9">
        <w:rPr>
          <w:sz w:val="24"/>
          <w:szCs w:val="24"/>
        </w:rPr>
        <w:t xml:space="preserve">решение </w:t>
      </w:r>
      <w:r w:rsidR="00775BF7" w:rsidRPr="003449D9">
        <w:rPr>
          <w:sz w:val="24"/>
          <w:szCs w:val="24"/>
        </w:rPr>
        <w:t xml:space="preserve">данной </w:t>
      </w:r>
      <w:r w:rsidR="00785565" w:rsidRPr="003449D9">
        <w:rPr>
          <w:sz w:val="24"/>
          <w:szCs w:val="24"/>
        </w:rPr>
        <w:t xml:space="preserve">проблемы </w:t>
      </w:r>
      <w:r w:rsidR="00DB37BE" w:rsidRPr="003449D9">
        <w:rPr>
          <w:sz w:val="24"/>
          <w:szCs w:val="24"/>
        </w:rPr>
        <w:t xml:space="preserve">продвигалось </w:t>
      </w:r>
      <w:r w:rsidR="00503932">
        <w:rPr>
          <w:sz w:val="24"/>
          <w:szCs w:val="24"/>
        </w:rPr>
        <w:t xml:space="preserve">чрезвычайно </w:t>
      </w:r>
      <w:r w:rsidR="004E52C0" w:rsidRPr="003449D9">
        <w:rPr>
          <w:sz w:val="24"/>
          <w:szCs w:val="24"/>
        </w:rPr>
        <w:t xml:space="preserve">медленно </w:t>
      </w:r>
      <w:r w:rsidR="00253ABC" w:rsidRPr="003449D9">
        <w:rPr>
          <w:sz w:val="24"/>
          <w:szCs w:val="24"/>
        </w:rPr>
        <w:t xml:space="preserve">и </w:t>
      </w:r>
      <w:r w:rsidR="00785565" w:rsidRPr="003449D9">
        <w:rPr>
          <w:sz w:val="24"/>
          <w:szCs w:val="24"/>
        </w:rPr>
        <w:t>и</w:t>
      </w:r>
      <w:r w:rsidR="00C16E49" w:rsidRPr="003449D9">
        <w:rPr>
          <w:sz w:val="24"/>
          <w:szCs w:val="24"/>
        </w:rPr>
        <w:t>ме</w:t>
      </w:r>
      <w:r w:rsidR="004E52C0" w:rsidRPr="003449D9">
        <w:rPr>
          <w:sz w:val="24"/>
          <w:szCs w:val="24"/>
        </w:rPr>
        <w:t>ло</w:t>
      </w:r>
      <w:r w:rsidR="00C16E49" w:rsidRPr="003449D9">
        <w:rPr>
          <w:sz w:val="24"/>
          <w:szCs w:val="24"/>
        </w:rPr>
        <w:t xml:space="preserve"> весьма специфическую историю. </w:t>
      </w:r>
    </w:p>
    <w:p w:rsidR="000F1303" w:rsidRPr="003449D9" w:rsidRDefault="00C32CB8" w:rsidP="00D846A6">
      <w:pPr>
        <w:widowControl/>
        <w:autoSpaceDE/>
        <w:autoSpaceDN/>
        <w:adjustRightInd/>
        <w:spacing w:line="360" w:lineRule="auto"/>
        <w:ind w:firstLine="709"/>
        <w:jc w:val="both"/>
        <w:rPr>
          <w:sz w:val="24"/>
          <w:szCs w:val="24"/>
        </w:rPr>
      </w:pPr>
      <w:r w:rsidRPr="003449D9">
        <w:rPr>
          <w:sz w:val="24"/>
          <w:szCs w:val="24"/>
        </w:rPr>
        <w:t xml:space="preserve">Еще </w:t>
      </w:r>
      <w:r w:rsidR="008246DA" w:rsidRPr="003449D9">
        <w:rPr>
          <w:sz w:val="24"/>
          <w:szCs w:val="24"/>
        </w:rPr>
        <w:t>2400 лет назад Гиппократ</w:t>
      </w:r>
      <w:r w:rsidR="007C023A" w:rsidRPr="003449D9">
        <w:rPr>
          <w:sz w:val="24"/>
          <w:szCs w:val="24"/>
        </w:rPr>
        <w:t>,</w:t>
      </w:r>
      <w:r w:rsidR="00466FD3" w:rsidRPr="003449D9">
        <w:rPr>
          <w:sz w:val="24"/>
          <w:szCs w:val="24"/>
        </w:rPr>
        <w:t xml:space="preserve"> </w:t>
      </w:r>
      <w:r w:rsidR="005C0722" w:rsidRPr="003449D9">
        <w:rPr>
          <w:sz w:val="24"/>
          <w:szCs w:val="24"/>
        </w:rPr>
        <w:t>отмети</w:t>
      </w:r>
      <w:r w:rsidR="007C023A" w:rsidRPr="003449D9">
        <w:rPr>
          <w:sz w:val="24"/>
          <w:szCs w:val="24"/>
        </w:rPr>
        <w:t>в</w:t>
      </w:r>
      <w:r w:rsidR="005C0722" w:rsidRPr="003449D9">
        <w:rPr>
          <w:sz w:val="24"/>
          <w:szCs w:val="24"/>
        </w:rPr>
        <w:t xml:space="preserve"> </w:t>
      </w:r>
      <w:r w:rsidR="00466FD3" w:rsidRPr="003449D9">
        <w:rPr>
          <w:sz w:val="24"/>
          <w:szCs w:val="24"/>
        </w:rPr>
        <w:t xml:space="preserve">связь здоровья с </w:t>
      </w:r>
      <w:r w:rsidR="00503932">
        <w:rPr>
          <w:sz w:val="24"/>
          <w:szCs w:val="24"/>
        </w:rPr>
        <w:t xml:space="preserve">качеством и </w:t>
      </w:r>
      <w:r w:rsidR="00466FD3" w:rsidRPr="003449D9">
        <w:rPr>
          <w:sz w:val="24"/>
          <w:szCs w:val="24"/>
        </w:rPr>
        <w:t>режимом питания</w:t>
      </w:r>
      <w:r w:rsidR="007C023A" w:rsidRPr="003449D9">
        <w:rPr>
          <w:sz w:val="24"/>
          <w:szCs w:val="24"/>
        </w:rPr>
        <w:t>,</w:t>
      </w:r>
      <w:r w:rsidR="008246DA" w:rsidRPr="003449D9">
        <w:rPr>
          <w:sz w:val="24"/>
          <w:szCs w:val="24"/>
        </w:rPr>
        <w:t xml:space="preserve"> </w:t>
      </w:r>
      <w:r w:rsidR="00466FD3" w:rsidRPr="003449D9">
        <w:rPr>
          <w:sz w:val="24"/>
          <w:szCs w:val="24"/>
        </w:rPr>
        <w:t xml:space="preserve">сформулировал </w:t>
      </w:r>
      <w:r w:rsidR="002F3557" w:rsidRPr="003449D9">
        <w:rPr>
          <w:sz w:val="24"/>
          <w:szCs w:val="24"/>
        </w:rPr>
        <w:t>тезис</w:t>
      </w:r>
      <w:r w:rsidR="00E506B3" w:rsidRPr="003449D9">
        <w:rPr>
          <w:sz w:val="24"/>
          <w:szCs w:val="24"/>
        </w:rPr>
        <w:t xml:space="preserve"> о том, </w:t>
      </w:r>
      <w:r w:rsidR="008246DA" w:rsidRPr="003449D9">
        <w:rPr>
          <w:sz w:val="24"/>
          <w:szCs w:val="24"/>
        </w:rPr>
        <w:t xml:space="preserve">что </w:t>
      </w:r>
      <w:r w:rsidR="00466FD3" w:rsidRPr="003449D9">
        <w:rPr>
          <w:sz w:val="24"/>
          <w:szCs w:val="24"/>
        </w:rPr>
        <w:t>«</w:t>
      </w:r>
      <w:r w:rsidR="008246DA" w:rsidRPr="003449D9">
        <w:rPr>
          <w:sz w:val="24"/>
          <w:szCs w:val="24"/>
        </w:rPr>
        <w:t>мы есть то, что мы едим</w:t>
      </w:r>
      <w:r w:rsidR="00466FD3" w:rsidRPr="003449D9">
        <w:rPr>
          <w:sz w:val="24"/>
          <w:szCs w:val="24"/>
        </w:rPr>
        <w:t xml:space="preserve">», </w:t>
      </w:r>
      <w:r w:rsidR="00E11382" w:rsidRPr="003449D9">
        <w:rPr>
          <w:sz w:val="24"/>
          <w:szCs w:val="24"/>
        </w:rPr>
        <w:t xml:space="preserve">но </w:t>
      </w:r>
      <w:r w:rsidR="007C023A" w:rsidRPr="003449D9">
        <w:rPr>
          <w:sz w:val="24"/>
          <w:szCs w:val="24"/>
        </w:rPr>
        <w:t xml:space="preserve">следующий шаг в </w:t>
      </w:r>
      <w:r w:rsidR="00D846A6">
        <w:rPr>
          <w:sz w:val="24"/>
          <w:szCs w:val="24"/>
        </w:rPr>
        <w:t xml:space="preserve">научном </w:t>
      </w:r>
      <w:r w:rsidR="007C023A" w:rsidRPr="003449D9">
        <w:rPr>
          <w:sz w:val="24"/>
          <w:szCs w:val="24"/>
        </w:rPr>
        <w:t xml:space="preserve">осмыслении этой проблемы был сделал </w:t>
      </w:r>
      <w:r w:rsidR="00E11382" w:rsidRPr="003449D9">
        <w:rPr>
          <w:sz w:val="24"/>
          <w:szCs w:val="24"/>
        </w:rPr>
        <w:t xml:space="preserve">только </w:t>
      </w:r>
      <w:r w:rsidR="008246DA" w:rsidRPr="003449D9">
        <w:rPr>
          <w:sz w:val="24"/>
          <w:szCs w:val="24"/>
        </w:rPr>
        <w:t>через 1000 лет</w:t>
      </w:r>
      <w:r w:rsidR="007C023A" w:rsidRPr="003449D9">
        <w:rPr>
          <w:sz w:val="24"/>
          <w:szCs w:val="24"/>
        </w:rPr>
        <w:t>, когда</w:t>
      </w:r>
      <w:r w:rsidR="008246DA" w:rsidRPr="003449D9">
        <w:rPr>
          <w:sz w:val="24"/>
          <w:szCs w:val="24"/>
        </w:rPr>
        <w:t xml:space="preserve"> </w:t>
      </w:r>
      <w:r w:rsidR="002F3557" w:rsidRPr="003449D9">
        <w:rPr>
          <w:sz w:val="24"/>
          <w:szCs w:val="24"/>
        </w:rPr>
        <w:t>Филипп Ауреол Теофраст Бомбаст фон Гогенгейм (</w:t>
      </w:r>
      <w:r w:rsidR="008246DA" w:rsidRPr="003449D9">
        <w:rPr>
          <w:sz w:val="24"/>
          <w:szCs w:val="24"/>
        </w:rPr>
        <w:t>Парацельс</w:t>
      </w:r>
      <w:r w:rsidR="002F3557" w:rsidRPr="003449D9">
        <w:rPr>
          <w:sz w:val="24"/>
          <w:szCs w:val="24"/>
        </w:rPr>
        <w:t>)</w:t>
      </w:r>
      <w:r w:rsidR="008246DA" w:rsidRPr="003449D9">
        <w:rPr>
          <w:sz w:val="24"/>
          <w:szCs w:val="24"/>
        </w:rPr>
        <w:t xml:space="preserve"> обнаружи</w:t>
      </w:r>
      <w:r w:rsidR="007C023A" w:rsidRPr="003449D9">
        <w:rPr>
          <w:sz w:val="24"/>
          <w:szCs w:val="24"/>
        </w:rPr>
        <w:t>л</w:t>
      </w:r>
      <w:r w:rsidR="008246DA" w:rsidRPr="003449D9">
        <w:rPr>
          <w:sz w:val="24"/>
          <w:szCs w:val="24"/>
        </w:rPr>
        <w:t xml:space="preserve">, что </w:t>
      </w:r>
      <w:r w:rsidR="00D846A6">
        <w:rPr>
          <w:sz w:val="24"/>
          <w:szCs w:val="24"/>
        </w:rPr>
        <w:t>«</w:t>
      </w:r>
      <w:r w:rsidR="00C25BEB">
        <w:rPr>
          <w:sz w:val="24"/>
          <w:szCs w:val="24"/>
        </w:rPr>
        <w:t>Бог создал человека из вытяжки всего сущего в мире</w:t>
      </w:r>
      <w:r w:rsidR="00D846A6">
        <w:rPr>
          <w:sz w:val="24"/>
          <w:szCs w:val="24"/>
        </w:rPr>
        <w:t>»</w:t>
      </w:r>
      <w:r w:rsidR="00C25BEB">
        <w:rPr>
          <w:sz w:val="24"/>
          <w:szCs w:val="24"/>
        </w:rPr>
        <w:t xml:space="preserve">, а </w:t>
      </w:r>
      <w:r w:rsidR="008246DA" w:rsidRPr="003449D9">
        <w:rPr>
          <w:sz w:val="24"/>
          <w:szCs w:val="24"/>
        </w:rPr>
        <w:t xml:space="preserve">мера вреда или пользы любого потребляемого вещества определяется не столько </w:t>
      </w:r>
      <w:r w:rsidR="00503932">
        <w:rPr>
          <w:sz w:val="24"/>
          <w:szCs w:val="24"/>
        </w:rPr>
        <w:t>его качественными параметрами</w:t>
      </w:r>
      <w:r w:rsidR="008246DA" w:rsidRPr="003449D9">
        <w:rPr>
          <w:sz w:val="24"/>
          <w:szCs w:val="24"/>
        </w:rPr>
        <w:t>, сколько дозой и продолжительностью</w:t>
      </w:r>
      <w:r w:rsidR="00503932">
        <w:rPr>
          <w:sz w:val="24"/>
          <w:szCs w:val="24"/>
        </w:rPr>
        <w:t xml:space="preserve"> его </w:t>
      </w:r>
      <w:r w:rsidR="008246DA" w:rsidRPr="003449D9">
        <w:rPr>
          <w:sz w:val="24"/>
          <w:szCs w:val="24"/>
        </w:rPr>
        <w:t>поступления в организм</w:t>
      </w:r>
      <w:r w:rsidR="00C25BEB">
        <w:rPr>
          <w:sz w:val="24"/>
          <w:szCs w:val="24"/>
        </w:rPr>
        <w:t xml:space="preserve"> </w:t>
      </w:r>
      <w:r w:rsidR="007C49C4" w:rsidRPr="007C49C4">
        <w:rPr>
          <w:sz w:val="24"/>
          <w:szCs w:val="24"/>
        </w:rPr>
        <w:t>[</w:t>
      </w:r>
      <w:r w:rsidR="00CB3414">
        <w:rPr>
          <w:sz w:val="24"/>
          <w:szCs w:val="24"/>
        </w:rPr>
        <w:t>Парацельс, 1553;</w:t>
      </w:r>
      <w:r w:rsidR="00222E18">
        <w:t xml:space="preserve"> </w:t>
      </w:r>
      <w:r w:rsidR="00CB3414">
        <w:rPr>
          <w:sz w:val="24"/>
          <w:szCs w:val="24"/>
        </w:rPr>
        <w:t>1562</w:t>
      </w:r>
      <w:r w:rsidR="007C49C4" w:rsidRPr="007C49C4">
        <w:rPr>
          <w:sz w:val="24"/>
          <w:szCs w:val="24"/>
        </w:rPr>
        <w:t>]</w:t>
      </w:r>
      <w:r w:rsidR="008246DA" w:rsidRPr="003449D9">
        <w:rPr>
          <w:sz w:val="24"/>
          <w:szCs w:val="24"/>
        </w:rPr>
        <w:t xml:space="preserve">. </w:t>
      </w:r>
      <w:r w:rsidR="007C023A" w:rsidRPr="003449D9">
        <w:rPr>
          <w:sz w:val="24"/>
          <w:szCs w:val="24"/>
        </w:rPr>
        <w:t xml:space="preserve">Несмотря на то, что </w:t>
      </w:r>
      <w:r w:rsidR="00466FD3" w:rsidRPr="003449D9">
        <w:rPr>
          <w:sz w:val="24"/>
          <w:szCs w:val="24"/>
        </w:rPr>
        <w:t>факт</w:t>
      </w:r>
      <w:r w:rsidR="007C023A" w:rsidRPr="003449D9">
        <w:rPr>
          <w:sz w:val="24"/>
          <w:szCs w:val="24"/>
        </w:rPr>
        <w:t xml:space="preserve"> связи качества жизни с </w:t>
      </w:r>
      <w:r w:rsidR="000F1303" w:rsidRPr="003449D9">
        <w:rPr>
          <w:sz w:val="24"/>
          <w:szCs w:val="24"/>
        </w:rPr>
        <w:t xml:space="preserve">качеством </w:t>
      </w:r>
      <w:r w:rsidR="008246DA" w:rsidRPr="003449D9">
        <w:rPr>
          <w:sz w:val="24"/>
          <w:szCs w:val="24"/>
        </w:rPr>
        <w:t>внешней среды</w:t>
      </w:r>
      <w:r w:rsidR="005C0722" w:rsidRPr="003449D9">
        <w:rPr>
          <w:sz w:val="24"/>
          <w:szCs w:val="24"/>
        </w:rPr>
        <w:t xml:space="preserve"> </w:t>
      </w:r>
      <w:r w:rsidR="00466FD3" w:rsidRPr="003449D9">
        <w:rPr>
          <w:sz w:val="24"/>
          <w:szCs w:val="24"/>
        </w:rPr>
        <w:t>был</w:t>
      </w:r>
      <w:r w:rsidR="00160777" w:rsidRPr="003449D9">
        <w:rPr>
          <w:sz w:val="24"/>
          <w:szCs w:val="24"/>
        </w:rPr>
        <w:t xml:space="preserve"> очевид</w:t>
      </w:r>
      <w:r w:rsidR="00466FD3" w:rsidRPr="003449D9">
        <w:rPr>
          <w:sz w:val="24"/>
          <w:szCs w:val="24"/>
        </w:rPr>
        <w:t>е</w:t>
      </w:r>
      <w:r w:rsidR="00160777" w:rsidRPr="003449D9">
        <w:rPr>
          <w:sz w:val="24"/>
          <w:szCs w:val="24"/>
        </w:rPr>
        <w:t xml:space="preserve">н, </w:t>
      </w:r>
      <w:r w:rsidR="00F469F9" w:rsidRPr="003449D9">
        <w:rPr>
          <w:sz w:val="24"/>
          <w:szCs w:val="24"/>
        </w:rPr>
        <w:t xml:space="preserve">первая </w:t>
      </w:r>
      <w:r w:rsidR="008246DA" w:rsidRPr="003449D9">
        <w:rPr>
          <w:sz w:val="24"/>
          <w:szCs w:val="24"/>
        </w:rPr>
        <w:t>попытка описания химическ</w:t>
      </w:r>
      <w:r w:rsidR="00D846A6">
        <w:rPr>
          <w:sz w:val="24"/>
          <w:szCs w:val="24"/>
        </w:rPr>
        <w:t xml:space="preserve">их параметров окружающего мира </w:t>
      </w:r>
      <w:r w:rsidR="008246DA" w:rsidRPr="003449D9">
        <w:rPr>
          <w:sz w:val="24"/>
          <w:szCs w:val="24"/>
        </w:rPr>
        <w:t xml:space="preserve">была предпринята Ж-Б. Ламарком </w:t>
      </w:r>
      <w:r w:rsidR="00503932">
        <w:rPr>
          <w:sz w:val="24"/>
          <w:szCs w:val="24"/>
        </w:rPr>
        <w:t xml:space="preserve">только </w:t>
      </w:r>
      <w:r w:rsidR="00A77635">
        <w:rPr>
          <w:sz w:val="24"/>
          <w:szCs w:val="24"/>
        </w:rPr>
        <w:t xml:space="preserve">спустя </w:t>
      </w:r>
      <w:r w:rsidR="001C20B4">
        <w:rPr>
          <w:sz w:val="24"/>
          <w:szCs w:val="24"/>
        </w:rPr>
        <w:t>3</w:t>
      </w:r>
      <w:r w:rsidR="008246DA" w:rsidRPr="003449D9">
        <w:rPr>
          <w:sz w:val="24"/>
          <w:szCs w:val="24"/>
        </w:rPr>
        <w:t>00 лет</w:t>
      </w:r>
      <w:r w:rsidR="007740BD" w:rsidRPr="003449D9">
        <w:rPr>
          <w:sz w:val="24"/>
          <w:szCs w:val="24"/>
        </w:rPr>
        <w:t xml:space="preserve"> </w:t>
      </w:r>
      <w:r w:rsidR="00397986" w:rsidRPr="003449D9">
        <w:rPr>
          <w:sz w:val="24"/>
          <w:szCs w:val="24"/>
        </w:rPr>
        <w:t>по</w:t>
      </w:r>
      <w:r w:rsidR="00503932">
        <w:rPr>
          <w:sz w:val="24"/>
          <w:szCs w:val="24"/>
        </w:rPr>
        <w:t xml:space="preserve">сле </w:t>
      </w:r>
      <w:r w:rsidR="00397986" w:rsidRPr="003449D9">
        <w:rPr>
          <w:sz w:val="24"/>
          <w:szCs w:val="24"/>
        </w:rPr>
        <w:t>открытия Парацельса</w:t>
      </w:r>
      <w:r w:rsidR="00466FD3" w:rsidRPr="003449D9">
        <w:rPr>
          <w:sz w:val="24"/>
          <w:szCs w:val="24"/>
        </w:rPr>
        <w:t xml:space="preserve"> </w:t>
      </w:r>
      <w:r w:rsidR="007C49C4" w:rsidRPr="00A30B62">
        <w:rPr>
          <w:color w:val="000000"/>
          <w:sz w:val="24"/>
          <w:szCs w:val="24"/>
          <w:lang w:eastAsia="en-US"/>
        </w:rPr>
        <w:t>[</w:t>
      </w:r>
      <w:r w:rsidR="00CB3414">
        <w:rPr>
          <w:color w:val="000000"/>
          <w:sz w:val="24"/>
          <w:szCs w:val="24"/>
          <w:lang w:eastAsia="en-US"/>
        </w:rPr>
        <w:t xml:space="preserve">Ламарк, </w:t>
      </w:r>
      <w:r w:rsidR="007C49C4">
        <w:rPr>
          <w:color w:val="000000"/>
          <w:sz w:val="24"/>
          <w:szCs w:val="24"/>
          <w:lang w:eastAsia="en-US"/>
        </w:rPr>
        <w:t>1935—1937</w:t>
      </w:r>
      <w:r w:rsidR="007C49C4" w:rsidRPr="00A30B62">
        <w:rPr>
          <w:color w:val="000000"/>
          <w:sz w:val="24"/>
          <w:szCs w:val="24"/>
          <w:lang w:eastAsia="en-US"/>
        </w:rPr>
        <w:t>]</w:t>
      </w:r>
      <w:r w:rsidR="007740BD" w:rsidRPr="003449D9">
        <w:rPr>
          <w:color w:val="000000"/>
          <w:sz w:val="24"/>
          <w:szCs w:val="24"/>
          <w:lang w:eastAsia="en-US"/>
        </w:rPr>
        <w:t>.</w:t>
      </w:r>
      <w:r w:rsidR="003B1C9C" w:rsidRPr="003449D9">
        <w:rPr>
          <w:sz w:val="24"/>
          <w:szCs w:val="24"/>
        </w:rPr>
        <w:t xml:space="preserve"> </w:t>
      </w:r>
      <w:r w:rsidRPr="003449D9">
        <w:rPr>
          <w:sz w:val="24"/>
          <w:szCs w:val="24"/>
        </w:rPr>
        <w:t>И</w:t>
      </w:r>
      <w:r w:rsidR="00222E18">
        <w:rPr>
          <w:sz w:val="24"/>
          <w:szCs w:val="24"/>
        </w:rPr>
        <w:t>,</w:t>
      </w:r>
      <w:r w:rsidRPr="003449D9">
        <w:rPr>
          <w:sz w:val="24"/>
          <w:szCs w:val="24"/>
        </w:rPr>
        <w:t xml:space="preserve"> х</w:t>
      </w:r>
      <w:r w:rsidR="003C17E6" w:rsidRPr="003449D9">
        <w:rPr>
          <w:sz w:val="24"/>
          <w:szCs w:val="24"/>
        </w:rPr>
        <w:t xml:space="preserve">отя </w:t>
      </w:r>
      <w:r w:rsidR="00BB7FA5" w:rsidRPr="003449D9">
        <w:rPr>
          <w:sz w:val="24"/>
          <w:szCs w:val="24"/>
        </w:rPr>
        <w:t>Ламарку удалось сформулировать общие представления о биосфере и ее химическом составе</w:t>
      </w:r>
      <w:r w:rsidR="003C17E6" w:rsidRPr="003449D9">
        <w:rPr>
          <w:sz w:val="24"/>
          <w:szCs w:val="24"/>
        </w:rPr>
        <w:t>,</w:t>
      </w:r>
      <w:r w:rsidR="00BB7FA5" w:rsidRPr="003449D9">
        <w:rPr>
          <w:sz w:val="24"/>
          <w:szCs w:val="24"/>
        </w:rPr>
        <w:t xml:space="preserve"> </w:t>
      </w:r>
      <w:r w:rsidR="00F469F9" w:rsidRPr="003449D9">
        <w:rPr>
          <w:sz w:val="24"/>
          <w:szCs w:val="24"/>
        </w:rPr>
        <w:t xml:space="preserve">свое </w:t>
      </w:r>
      <w:r w:rsidR="008246DA" w:rsidRPr="003449D9">
        <w:rPr>
          <w:sz w:val="24"/>
          <w:szCs w:val="24"/>
        </w:rPr>
        <w:t xml:space="preserve">фундаментальное </w:t>
      </w:r>
      <w:r w:rsidR="00BB7FA5" w:rsidRPr="003449D9">
        <w:rPr>
          <w:sz w:val="24"/>
          <w:szCs w:val="24"/>
        </w:rPr>
        <w:t xml:space="preserve">теоретическое </w:t>
      </w:r>
      <w:r w:rsidR="008246DA" w:rsidRPr="003449D9">
        <w:rPr>
          <w:sz w:val="24"/>
          <w:szCs w:val="24"/>
        </w:rPr>
        <w:t xml:space="preserve">толкование </w:t>
      </w:r>
      <w:r w:rsidR="00F469F9" w:rsidRPr="003449D9">
        <w:rPr>
          <w:sz w:val="24"/>
          <w:szCs w:val="24"/>
        </w:rPr>
        <w:t xml:space="preserve">данная </w:t>
      </w:r>
      <w:r w:rsidR="008246DA" w:rsidRPr="003449D9">
        <w:rPr>
          <w:sz w:val="24"/>
          <w:szCs w:val="24"/>
        </w:rPr>
        <w:t>проблема получила</w:t>
      </w:r>
      <w:r w:rsidR="00E11382" w:rsidRPr="003449D9">
        <w:rPr>
          <w:sz w:val="24"/>
          <w:szCs w:val="24"/>
        </w:rPr>
        <w:t xml:space="preserve"> еще </w:t>
      </w:r>
      <w:r w:rsidR="002F3557" w:rsidRPr="003449D9">
        <w:rPr>
          <w:sz w:val="24"/>
          <w:szCs w:val="24"/>
        </w:rPr>
        <w:t xml:space="preserve">на </w:t>
      </w:r>
      <w:r w:rsidR="008246DA" w:rsidRPr="003449D9">
        <w:rPr>
          <w:sz w:val="24"/>
          <w:szCs w:val="24"/>
        </w:rPr>
        <w:t>100 лет</w:t>
      </w:r>
      <w:r w:rsidR="003C17E6" w:rsidRPr="003449D9">
        <w:rPr>
          <w:sz w:val="24"/>
          <w:szCs w:val="24"/>
        </w:rPr>
        <w:t xml:space="preserve"> позже</w:t>
      </w:r>
      <w:r w:rsidR="00D9689F" w:rsidRPr="003449D9">
        <w:rPr>
          <w:sz w:val="24"/>
          <w:szCs w:val="24"/>
        </w:rPr>
        <w:t>, к</w:t>
      </w:r>
      <w:r w:rsidR="00E506B3" w:rsidRPr="003449D9">
        <w:rPr>
          <w:sz w:val="24"/>
          <w:szCs w:val="24"/>
        </w:rPr>
        <w:t>огда в</w:t>
      </w:r>
      <w:r w:rsidR="008246DA" w:rsidRPr="003449D9">
        <w:rPr>
          <w:sz w:val="24"/>
          <w:szCs w:val="24"/>
        </w:rPr>
        <w:t xml:space="preserve"> </w:t>
      </w:r>
      <w:r w:rsidR="005C0722" w:rsidRPr="003449D9">
        <w:rPr>
          <w:color w:val="000000"/>
          <w:sz w:val="24"/>
          <w:szCs w:val="24"/>
          <w:lang w:eastAsia="en-US"/>
        </w:rPr>
        <w:t>начале X</w:t>
      </w:r>
      <w:r w:rsidR="007740BD" w:rsidRPr="003449D9">
        <w:rPr>
          <w:color w:val="000000"/>
          <w:sz w:val="24"/>
          <w:szCs w:val="24"/>
          <w:lang w:eastAsia="en-US"/>
        </w:rPr>
        <w:t xml:space="preserve">X века </w:t>
      </w:r>
      <w:r w:rsidR="008246DA" w:rsidRPr="003449D9">
        <w:rPr>
          <w:sz w:val="24"/>
          <w:szCs w:val="24"/>
        </w:rPr>
        <w:t>В.И. Вернадский</w:t>
      </w:r>
      <w:r w:rsidR="00DB37BE" w:rsidRPr="003449D9">
        <w:rPr>
          <w:sz w:val="24"/>
          <w:szCs w:val="24"/>
        </w:rPr>
        <w:t xml:space="preserve">, опираясь на работы </w:t>
      </w:r>
      <w:r w:rsidR="00396910" w:rsidRPr="003449D9">
        <w:rPr>
          <w:sz w:val="24"/>
          <w:szCs w:val="24"/>
        </w:rPr>
        <w:t xml:space="preserve">Э </w:t>
      </w:r>
      <w:r w:rsidR="00DB37BE" w:rsidRPr="003449D9">
        <w:rPr>
          <w:sz w:val="24"/>
          <w:szCs w:val="24"/>
        </w:rPr>
        <w:t>Зюсса,</w:t>
      </w:r>
      <w:r w:rsidR="0042747B" w:rsidRPr="003449D9">
        <w:rPr>
          <w:sz w:val="24"/>
          <w:szCs w:val="24"/>
        </w:rPr>
        <w:t xml:space="preserve"> </w:t>
      </w:r>
      <w:r w:rsidR="003530C5" w:rsidRPr="003449D9">
        <w:rPr>
          <w:sz w:val="24"/>
          <w:szCs w:val="24"/>
        </w:rPr>
        <w:t xml:space="preserve">К Мора, </w:t>
      </w:r>
      <w:r w:rsidR="00633352" w:rsidRPr="003449D9">
        <w:rPr>
          <w:sz w:val="24"/>
          <w:szCs w:val="24"/>
        </w:rPr>
        <w:t>Х-Ф Шенбейна</w:t>
      </w:r>
      <w:r w:rsidR="003530C5" w:rsidRPr="003449D9">
        <w:rPr>
          <w:sz w:val="24"/>
          <w:szCs w:val="24"/>
        </w:rPr>
        <w:t xml:space="preserve"> и Ф.У. Кларка</w:t>
      </w:r>
      <w:r w:rsidR="00633352" w:rsidRPr="003449D9">
        <w:rPr>
          <w:sz w:val="24"/>
          <w:szCs w:val="24"/>
        </w:rPr>
        <w:t xml:space="preserve">, </w:t>
      </w:r>
      <w:r w:rsidR="0042747B" w:rsidRPr="003449D9">
        <w:rPr>
          <w:sz w:val="24"/>
          <w:szCs w:val="24"/>
        </w:rPr>
        <w:t xml:space="preserve">создал геохимию как самостоятельную научную дисциплину и </w:t>
      </w:r>
      <w:r w:rsidR="004E52C0" w:rsidRPr="003449D9">
        <w:rPr>
          <w:sz w:val="24"/>
          <w:szCs w:val="24"/>
        </w:rPr>
        <w:t xml:space="preserve">начал рассматривать </w:t>
      </w:r>
      <w:r w:rsidRPr="003449D9">
        <w:rPr>
          <w:sz w:val="24"/>
          <w:szCs w:val="24"/>
        </w:rPr>
        <w:t xml:space="preserve">биосферу </w:t>
      </w:r>
      <w:r w:rsidR="00D209AF" w:rsidRPr="003449D9">
        <w:rPr>
          <w:sz w:val="24"/>
          <w:szCs w:val="24"/>
        </w:rPr>
        <w:t xml:space="preserve">как подлежащий схематизации материальный объект изучения. </w:t>
      </w:r>
    </w:p>
    <w:p w:rsidR="004056ED" w:rsidRDefault="002D1429" w:rsidP="003449D9">
      <w:pPr>
        <w:widowControl/>
        <w:autoSpaceDE/>
        <w:autoSpaceDN/>
        <w:adjustRightInd/>
        <w:spacing w:line="360" w:lineRule="auto"/>
        <w:ind w:firstLine="709"/>
        <w:jc w:val="both"/>
        <w:rPr>
          <w:b/>
          <w:sz w:val="24"/>
          <w:szCs w:val="24"/>
        </w:rPr>
      </w:pPr>
      <w:r w:rsidRPr="00157522">
        <w:rPr>
          <w:b/>
          <w:sz w:val="24"/>
          <w:szCs w:val="24"/>
        </w:rPr>
        <w:t>Биогеохими</w:t>
      </w:r>
      <w:r w:rsidR="00B043F5" w:rsidRPr="00157522">
        <w:rPr>
          <w:b/>
          <w:sz w:val="24"/>
          <w:szCs w:val="24"/>
        </w:rPr>
        <w:t>ческий подход В.В. Вернадского</w:t>
      </w:r>
      <w:r w:rsidR="00A62E29">
        <w:rPr>
          <w:b/>
          <w:sz w:val="24"/>
          <w:szCs w:val="24"/>
        </w:rPr>
        <w:t xml:space="preserve"> </w:t>
      </w:r>
    </w:p>
    <w:p w:rsidR="00080BF4" w:rsidRPr="003449D9" w:rsidRDefault="0027072E" w:rsidP="003449D9">
      <w:pPr>
        <w:widowControl/>
        <w:autoSpaceDE/>
        <w:autoSpaceDN/>
        <w:adjustRightInd/>
        <w:spacing w:line="360" w:lineRule="auto"/>
        <w:ind w:firstLine="709"/>
        <w:jc w:val="both"/>
        <w:rPr>
          <w:sz w:val="24"/>
          <w:szCs w:val="24"/>
          <w:lang w:eastAsia="en-US"/>
        </w:rPr>
      </w:pPr>
      <w:r w:rsidRPr="003449D9">
        <w:rPr>
          <w:sz w:val="24"/>
          <w:szCs w:val="24"/>
        </w:rPr>
        <w:t>Начав формировать свои представления о геохимической роли живых организмов под влиянием идей В.В. Докучаева о генетическом единстве живой и нежив</w:t>
      </w:r>
      <w:r w:rsidR="00CB3414">
        <w:rPr>
          <w:sz w:val="24"/>
          <w:szCs w:val="24"/>
        </w:rPr>
        <w:t xml:space="preserve">ой природы </w:t>
      </w:r>
      <w:r w:rsidR="007C49C4" w:rsidRPr="007C49C4">
        <w:rPr>
          <w:sz w:val="24"/>
          <w:szCs w:val="24"/>
        </w:rPr>
        <w:t>[</w:t>
      </w:r>
      <w:r w:rsidR="00CB3414">
        <w:rPr>
          <w:sz w:val="24"/>
          <w:szCs w:val="24"/>
        </w:rPr>
        <w:t>Докучаев, 1898</w:t>
      </w:r>
      <w:r w:rsidR="007C49C4" w:rsidRPr="007C49C4">
        <w:rPr>
          <w:sz w:val="24"/>
          <w:szCs w:val="24"/>
        </w:rPr>
        <w:t>]</w:t>
      </w:r>
      <w:r w:rsidRPr="003449D9">
        <w:rPr>
          <w:sz w:val="24"/>
          <w:szCs w:val="24"/>
        </w:rPr>
        <w:t xml:space="preserve"> и с</w:t>
      </w:r>
      <w:r w:rsidR="00DB37BE" w:rsidRPr="003449D9">
        <w:rPr>
          <w:sz w:val="24"/>
          <w:szCs w:val="24"/>
        </w:rPr>
        <w:t xml:space="preserve">уммировав </w:t>
      </w:r>
      <w:r w:rsidR="0042747B" w:rsidRPr="003449D9">
        <w:rPr>
          <w:sz w:val="24"/>
          <w:szCs w:val="24"/>
        </w:rPr>
        <w:t>результат</w:t>
      </w:r>
      <w:r w:rsidR="00DB37BE" w:rsidRPr="003449D9">
        <w:rPr>
          <w:sz w:val="24"/>
          <w:szCs w:val="24"/>
        </w:rPr>
        <w:t>ы</w:t>
      </w:r>
      <w:r w:rsidR="0042747B" w:rsidRPr="003449D9">
        <w:rPr>
          <w:sz w:val="24"/>
          <w:szCs w:val="24"/>
        </w:rPr>
        <w:t>, достигнуты</w:t>
      </w:r>
      <w:r w:rsidR="00DB37BE" w:rsidRPr="003449D9">
        <w:rPr>
          <w:sz w:val="24"/>
          <w:szCs w:val="24"/>
        </w:rPr>
        <w:t xml:space="preserve">е к этому времени </w:t>
      </w:r>
      <w:r w:rsidR="0042747B" w:rsidRPr="003449D9">
        <w:rPr>
          <w:sz w:val="24"/>
          <w:szCs w:val="24"/>
        </w:rPr>
        <w:t>в области физики, химии</w:t>
      </w:r>
      <w:r w:rsidR="00431EB6" w:rsidRPr="003449D9">
        <w:rPr>
          <w:sz w:val="24"/>
          <w:szCs w:val="24"/>
        </w:rPr>
        <w:t xml:space="preserve">, </w:t>
      </w:r>
      <w:r w:rsidR="0042747B" w:rsidRPr="003449D9">
        <w:rPr>
          <w:sz w:val="24"/>
          <w:szCs w:val="24"/>
        </w:rPr>
        <w:t>биологии</w:t>
      </w:r>
      <w:r w:rsidR="001C20B4">
        <w:rPr>
          <w:sz w:val="24"/>
          <w:szCs w:val="24"/>
        </w:rPr>
        <w:t>,</w:t>
      </w:r>
      <w:r w:rsidR="00431EB6" w:rsidRPr="003449D9">
        <w:rPr>
          <w:sz w:val="24"/>
          <w:szCs w:val="24"/>
        </w:rPr>
        <w:t xml:space="preserve"> </w:t>
      </w:r>
      <w:r w:rsidRPr="003449D9">
        <w:rPr>
          <w:sz w:val="24"/>
          <w:szCs w:val="24"/>
        </w:rPr>
        <w:t>В.И. Вернадский</w:t>
      </w:r>
      <w:r w:rsidR="00431EB6" w:rsidRPr="003449D9">
        <w:rPr>
          <w:sz w:val="24"/>
          <w:szCs w:val="24"/>
        </w:rPr>
        <w:t xml:space="preserve"> р</w:t>
      </w:r>
      <w:r w:rsidRPr="003449D9">
        <w:rPr>
          <w:sz w:val="24"/>
          <w:szCs w:val="24"/>
        </w:rPr>
        <w:t>ассмотрел</w:t>
      </w:r>
      <w:r w:rsidR="00431EB6" w:rsidRPr="003449D9">
        <w:rPr>
          <w:sz w:val="24"/>
          <w:szCs w:val="24"/>
        </w:rPr>
        <w:t xml:space="preserve"> биосферу как глобальную </w:t>
      </w:r>
      <w:r w:rsidRPr="009665B5">
        <w:rPr>
          <w:sz w:val="24"/>
          <w:szCs w:val="24"/>
        </w:rPr>
        <w:t>планет</w:t>
      </w:r>
      <w:r w:rsidR="001C20B4" w:rsidRPr="009665B5">
        <w:rPr>
          <w:sz w:val="24"/>
          <w:szCs w:val="24"/>
        </w:rPr>
        <w:t>ар</w:t>
      </w:r>
      <w:r w:rsidRPr="009665B5">
        <w:rPr>
          <w:sz w:val="24"/>
          <w:szCs w:val="24"/>
        </w:rPr>
        <w:t>ну</w:t>
      </w:r>
      <w:r w:rsidRPr="003449D9">
        <w:rPr>
          <w:sz w:val="24"/>
          <w:szCs w:val="24"/>
        </w:rPr>
        <w:t xml:space="preserve">ю </w:t>
      </w:r>
      <w:r w:rsidR="00431EB6" w:rsidRPr="003449D9">
        <w:rPr>
          <w:sz w:val="24"/>
          <w:szCs w:val="24"/>
        </w:rPr>
        <w:t>экосистему</w:t>
      </w:r>
      <w:r w:rsidR="0042747B" w:rsidRPr="003449D9">
        <w:rPr>
          <w:sz w:val="24"/>
          <w:szCs w:val="24"/>
        </w:rPr>
        <w:t xml:space="preserve">, </w:t>
      </w:r>
      <w:r w:rsidR="00015961" w:rsidRPr="003449D9">
        <w:rPr>
          <w:sz w:val="24"/>
          <w:szCs w:val="24"/>
        </w:rPr>
        <w:t>з</w:t>
      </w:r>
      <w:r w:rsidR="002F3557" w:rsidRPr="003449D9">
        <w:rPr>
          <w:sz w:val="24"/>
          <w:szCs w:val="24"/>
        </w:rPr>
        <w:t>а</w:t>
      </w:r>
      <w:r w:rsidR="00015961" w:rsidRPr="003449D9">
        <w:rPr>
          <w:sz w:val="24"/>
          <w:szCs w:val="24"/>
        </w:rPr>
        <w:t>ложи</w:t>
      </w:r>
      <w:r w:rsidRPr="003449D9">
        <w:rPr>
          <w:sz w:val="24"/>
          <w:szCs w:val="24"/>
        </w:rPr>
        <w:t xml:space="preserve">в тем самым </w:t>
      </w:r>
      <w:r w:rsidR="002F3557" w:rsidRPr="003449D9">
        <w:rPr>
          <w:sz w:val="24"/>
          <w:szCs w:val="24"/>
        </w:rPr>
        <w:t xml:space="preserve">теоретические </w:t>
      </w:r>
      <w:r w:rsidR="00015961" w:rsidRPr="003449D9">
        <w:rPr>
          <w:sz w:val="24"/>
          <w:szCs w:val="24"/>
        </w:rPr>
        <w:t xml:space="preserve">основы </w:t>
      </w:r>
      <w:r w:rsidR="008246DA" w:rsidRPr="003449D9">
        <w:rPr>
          <w:sz w:val="24"/>
          <w:szCs w:val="24"/>
        </w:rPr>
        <w:t>биогеохими</w:t>
      </w:r>
      <w:r w:rsidR="00015961" w:rsidRPr="003449D9">
        <w:rPr>
          <w:sz w:val="24"/>
          <w:szCs w:val="24"/>
        </w:rPr>
        <w:t>и</w:t>
      </w:r>
      <w:r w:rsidRPr="003449D9">
        <w:rPr>
          <w:sz w:val="24"/>
          <w:szCs w:val="24"/>
        </w:rPr>
        <w:t xml:space="preserve"> </w:t>
      </w:r>
      <w:r w:rsidR="007C49C4" w:rsidRPr="007C49C4">
        <w:rPr>
          <w:sz w:val="24"/>
          <w:szCs w:val="24"/>
          <w:lang w:eastAsia="en-US"/>
        </w:rPr>
        <w:t>[</w:t>
      </w:r>
      <w:r w:rsidR="00206D2B" w:rsidRPr="003449D9">
        <w:rPr>
          <w:sz w:val="24"/>
          <w:szCs w:val="24"/>
          <w:lang w:eastAsia="en-US"/>
        </w:rPr>
        <w:t>Вернадский, 1922, 1929, 1940</w:t>
      </w:r>
      <w:r w:rsidR="009665B5">
        <w:rPr>
          <w:sz w:val="24"/>
          <w:szCs w:val="24"/>
          <w:lang w:eastAsia="en-US"/>
        </w:rPr>
        <w:t>,</w:t>
      </w:r>
      <w:r w:rsidR="009665B5" w:rsidRPr="009665B5">
        <w:rPr>
          <w:sz w:val="24"/>
          <w:szCs w:val="24"/>
          <w:lang w:eastAsia="en-US"/>
        </w:rPr>
        <w:t xml:space="preserve"> 1988; </w:t>
      </w:r>
      <w:r w:rsidR="00222E18">
        <w:rPr>
          <w:sz w:val="24"/>
          <w:szCs w:val="24"/>
          <w:lang w:eastAsia="en-US"/>
        </w:rPr>
        <w:t xml:space="preserve">2013; </w:t>
      </w:r>
      <w:r w:rsidR="00CB3414">
        <w:rPr>
          <w:sz w:val="24"/>
          <w:szCs w:val="24"/>
          <w:lang w:val="en-US" w:eastAsia="en-US"/>
        </w:rPr>
        <w:t>G</w:t>
      </w:r>
      <w:r w:rsidR="00CB3414" w:rsidRPr="00CB3414">
        <w:rPr>
          <w:sz w:val="24"/>
          <w:szCs w:val="24"/>
          <w:lang w:eastAsia="en-US"/>
        </w:rPr>
        <w:t xml:space="preserve">. </w:t>
      </w:r>
      <w:r w:rsidR="00CB3414">
        <w:rPr>
          <w:sz w:val="24"/>
          <w:szCs w:val="24"/>
          <w:lang w:eastAsia="en-US"/>
        </w:rPr>
        <w:t>Levit, 2001</w:t>
      </w:r>
      <w:r w:rsidR="007C49C4" w:rsidRPr="007C49C4">
        <w:rPr>
          <w:sz w:val="24"/>
          <w:szCs w:val="24"/>
          <w:lang w:eastAsia="en-US"/>
        </w:rPr>
        <w:t>]</w:t>
      </w:r>
      <w:r w:rsidR="00206D2B" w:rsidRPr="003449D9">
        <w:rPr>
          <w:sz w:val="24"/>
          <w:szCs w:val="24"/>
          <w:lang w:eastAsia="en-US"/>
        </w:rPr>
        <w:t xml:space="preserve">. </w:t>
      </w:r>
    </w:p>
    <w:p w:rsidR="00080BF4" w:rsidRPr="003449D9" w:rsidRDefault="00080BF4" w:rsidP="001E683B">
      <w:pPr>
        <w:spacing w:line="360" w:lineRule="auto"/>
        <w:ind w:firstLine="709"/>
        <w:jc w:val="both"/>
        <w:rPr>
          <w:sz w:val="24"/>
          <w:szCs w:val="24"/>
          <w:lang w:eastAsia="en-US"/>
        </w:rPr>
      </w:pPr>
      <w:r w:rsidRPr="003449D9">
        <w:rPr>
          <w:sz w:val="24"/>
          <w:szCs w:val="24"/>
          <w:lang w:eastAsia="en-US"/>
        </w:rPr>
        <w:t>Уже в 1918 г. им были организованы первые экспериментальные исследования по изучению химического состава от</w:t>
      </w:r>
      <w:r w:rsidR="007C49C4">
        <w:rPr>
          <w:sz w:val="24"/>
          <w:szCs w:val="24"/>
          <w:lang w:eastAsia="en-US"/>
        </w:rPr>
        <w:t xml:space="preserve">дельных видов живых организмов </w:t>
      </w:r>
      <w:r w:rsidR="007C49C4" w:rsidRPr="007C49C4">
        <w:rPr>
          <w:sz w:val="24"/>
          <w:szCs w:val="24"/>
          <w:lang w:eastAsia="en-US"/>
        </w:rPr>
        <w:t>[</w:t>
      </w:r>
      <w:r w:rsidRPr="003449D9">
        <w:rPr>
          <w:sz w:val="24"/>
          <w:szCs w:val="24"/>
          <w:lang w:val="en-US" w:eastAsia="en-US"/>
        </w:rPr>
        <w:t>Levit</w:t>
      </w:r>
      <w:r w:rsidR="00CB3414">
        <w:rPr>
          <w:sz w:val="24"/>
          <w:szCs w:val="24"/>
          <w:lang w:eastAsia="en-US"/>
        </w:rPr>
        <w:t>, 2001;</w:t>
      </w:r>
      <w:r w:rsidR="000F1303" w:rsidRPr="003449D9">
        <w:rPr>
          <w:sz w:val="24"/>
          <w:szCs w:val="24"/>
        </w:rPr>
        <w:t xml:space="preserve"> </w:t>
      </w:r>
      <w:r w:rsidR="000F1303" w:rsidRPr="003449D9">
        <w:rPr>
          <w:sz w:val="24"/>
          <w:szCs w:val="24"/>
          <w:lang w:eastAsia="en-US"/>
        </w:rPr>
        <w:t>Баландин, 1979</w:t>
      </w:r>
      <w:r w:rsidR="00CB3414" w:rsidRPr="00CB3414">
        <w:rPr>
          <w:sz w:val="24"/>
          <w:szCs w:val="24"/>
          <w:lang w:eastAsia="en-US"/>
        </w:rPr>
        <w:t>;</w:t>
      </w:r>
      <w:r w:rsidR="009665B5">
        <w:rPr>
          <w:sz w:val="24"/>
          <w:szCs w:val="24"/>
          <w:lang w:eastAsia="en-US"/>
        </w:rPr>
        <w:t xml:space="preserve"> </w:t>
      </w:r>
      <w:r w:rsidR="00C50528" w:rsidRPr="00C50528">
        <w:rPr>
          <w:sz w:val="24"/>
          <w:szCs w:val="24"/>
          <w:lang w:eastAsia="en-US"/>
        </w:rPr>
        <w:t>Гумилевский</w:t>
      </w:r>
      <w:r w:rsidR="00CB3414">
        <w:rPr>
          <w:sz w:val="24"/>
          <w:szCs w:val="24"/>
          <w:lang w:eastAsia="en-US"/>
        </w:rPr>
        <w:t>,</w:t>
      </w:r>
      <w:r w:rsidR="00C50528" w:rsidRPr="00C50528">
        <w:rPr>
          <w:sz w:val="24"/>
          <w:szCs w:val="24"/>
          <w:lang w:eastAsia="en-US"/>
        </w:rPr>
        <w:t xml:space="preserve"> 1967</w:t>
      </w:r>
      <w:r w:rsidR="00CB3414" w:rsidRPr="00CB3414">
        <w:rPr>
          <w:sz w:val="24"/>
          <w:szCs w:val="24"/>
          <w:lang w:eastAsia="en-US"/>
        </w:rPr>
        <w:t xml:space="preserve">; </w:t>
      </w:r>
      <w:r w:rsidR="00CB3414">
        <w:rPr>
          <w:sz w:val="24"/>
          <w:szCs w:val="24"/>
          <w:lang w:eastAsia="en-US"/>
        </w:rPr>
        <w:t>Галимов, 2013;</w:t>
      </w:r>
      <w:r w:rsidR="00CB3414" w:rsidRPr="00CB3414">
        <w:rPr>
          <w:sz w:val="24"/>
          <w:szCs w:val="24"/>
          <w:lang w:eastAsia="en-US"/>
        </w:rPr>
        <w:t xml:space="preserve"> </w:t>
      </w:r>
      <w:r w:rsidR="009665B5">
        <w:rPr>
          <w:sz w:val="24"/>
          <w:szCs w:val="24"/>
          <w:lang w:eastAsia="en-US"/>
        </w:rPr>
        <w:t>Аксенов</w:t>
      </w:r>
      <w:r w:rsidR="00C50528">
        <w:rPr>
          <w:sz w:val="24"/>
          <w:szCs w:val="24"/>
          <w:lang w:eastAsia="en-US"/>
        </w:rPr>
        <w:t xml:space="preserve">, </w:t>
      </w:r>
      <w:r w:rsidR="00C50528" w:rsidRPr="00C50528">
        <w:rPr>
          <w:sz w:val="24"/>
          <w:szCs w:val="24"/>
          <w:lang w:eastAsia="en-US"/>
        </w:rPr>
        <w:t>2001</w:t>
      </w:r>
      <w:r w:rsidR="007C49C4" w:rsidRPr="007C49C4">
        <w:rPr>
          <w:sz w:val="24"/>
          <w:szCs w:val="24"/>
          <w:lang w:eastAsia="en-US"/>
        </w:rPr>
        <w:t>]</w:t>
      </w:r>
      <w:r w:rsidR="00A31B0E" w:rsidRPr="003449D9">
        <w:rPr>
          <w:sz w:val="24"/>
          <w:szCs w:val="24"/>
          <w:lang w:eastAsia="en-US"/>
        </w:rPr>
        <w:t>, а в</w:t>
      </w:r>
      <w:r w:rsidRPr="003449D9">
        <w:rPr>
          <w:sz w:val="24"/>
          <w:szCs w:val="24"/>
          <w:lang w:eastAsia="en-US"/>
        </w:rPr>
        <w:t xml:space="preserve"> 1923</w:t>
      </w:r>
      <w:r w:rsidR="00015961" w:rsidRPr="003449D9">
        <w:rPr>
          <w:sz w:val="24"/>
          <w:szCs w:val="24"/>
          <w:lang w:eastAsia="en-US"/>
        </w:rPr>
        <w:t xml:space="preserve"> он</w:t>
      </w:r>
      <w:r w:rsidRPr="003449D9">
        <w:rPr>
          <w:sz w:val="24"/>
          <w:szCs w:val="24"/>
          <w:lang w:eastAsia="en-US"/>
        </w:rPr>
        <w:t xml:space="preserve"> </w:t>
      </w:r>
      <w:r w:rsidR="00C50CF3" w:rsidRPr="003449D9">
        <w:rPr>
          <w:sz w:val="24"/>
          <w:szCs w:val="24"/>
          <w:lang w:eastAsia="en-US"/>
        </w:rPr>
        <w:t>созда</w:t>
      </w:r>
      <w:r w:rsidR="0077563D" w:rsidRPr="003449D9">
        <w:rPr>
          <w:sz w:val="24"/>
          <w:szCs w:val="24"/>
          <w:lang w:eastAsia="en-US"/>
        </w:rPr>
        <w:t>л</w:t>
      </w:r>
      <w:r w:rsidR="00C50CF3" w:rsidRPr="003449D9">
        <w:rPr>
          <w:sz w:val="24"/>
          <w:szCs w:val="24"/>
          <w:lang w:eastAsia="en-US"/>
        </w:rPr>
        <w:t xml:space="preserve"> </w:t>
      </w:r>
      <w:r w:rsidR="00A31B0E" w:rsidRPr="003449D9">
        <w:rPr>
          <w:sz w:val="24"/>
          <w:szCs w:val="24"/>
          <w:lang w:eastAsia="en-US"/>
        </w:rPr>
        <w:t xml:space="preserve">учение о планетарной </w:t>
      </w:r>
      <w:r w:rsidRPr="003449D9">
        <w:rPr>
          <w:sz w:val="24"/>
          <w:szCs w:val="24"/>
          <w:lang w:eastAsia="en-US"/>
        </w:rPr>
        <w:t>роли жи</w:t>
      </w:r>
      <w:r w:rsidR="00396910" w:rsidRPr="003449D9">
        <w:rPr>
          <w:sz w:val="24"/>
          <w:szCs w:val="24"/>
          <w:lang w:eastAsia="en-US"/>
        </w:rPr>
        <w:t>зни</w:t>
      </w:r>
      <w:r w:rsidRPr="003449D9">
        <w:rPr>
          <w:sz w:val="24"/>
          <w:szCs w:val="24"/>
          <w:lang w:eastAsia="en-US"/>
        </w:rPr>
        <w:t xml:space="preserve"> и </w:t>
      </w:r>
      <w:r w:rsidR="00A31B0E" w:rsidRPr="003449D9">
        <w:rPr>
          <w:sz w:val="24"/>
          <w:szCs w:val="24"/>
          <w:lang w:eastAsia="en-US"/>
        </w:rPr>
        <w:t>геохими</w:t>
      </w:r>
      <w:r w:rsidR="00C50CF3" w:rsidRPr="003449D9">
        <w:rPr>
          <w:sz w:val="24"/>
          <w:szCs w:val="24"/>
          <w:lang w:eastAsia="en-US"/>
        </w:rPr>
        <w:t xml:space="preserve">ческой значимости </w:t>
      </w:r>
      <w:r w:rsidRPr="003449D9">
        <w:rPr>
          <w:sz w:val="24"/>
          <w:szCs w:val="24"/>
          <w:lang w:eastAsia="en-US"/>
        </w:rPr>
        <w:t>живо</w:t>
      </w:r>
      <w:r w:rsidR="00C50CF3" w:rsidRPr="003449D9">
        <w:rPr>
          <w:sz w:val="24"/>
          <w:szCs w:val="24"/>
          <w:lang w:eastAsia="en-US"/>
        </w:rPr>
        <w:t>го</w:t>
      </w:r>
      <w:r w:rsidRPr="003449D9">
        <w:rPr>
          <w:sz w:val="24"/>
          <w:szCs w:val="24"/>
          <w:lang w:eastAsia="en-US"/>
        </w:rPr>
        <w:t xml:space="preserve"> веществ</w:t>
      </w:r>
      <w:r w:rsidR="00C50CF3" w:rsidRPr="003449D9">
        <w:rPr>
          <w:sz w:val="24"/>
          <w:szCs w:val="24"/>
          <w:lang w:eastAsia="en-US"/>
        </w:rPr>
        <w:t>а</w:t>
      </w:r>
      <w:r w:rsidRPr="003449D9">
        <w:rPr>
          <w:sz w:val="24"/>
          <w:szCs w:val="24"/>
          <w:lang w:eastAsia="en-US"/>
        </w:rPr>
        <w:t xml:space="preserve"> </w:t>
      </w:r>
      <w:r w:rsidR="00C50CF3" w:rsidRPr="003449D9">
        <w:rPr>
          <w:sz w:val="24"/>
          <w:szCs w:val="24"/>
          <w:lang w:eastAsia="en-US"/>
        </w:rPr>
        <w:t>в геологической истории планеты</w:t>
      </w:r>
      <w:r w:rsidR="0027072E" w:rsidRPr="003449D9">
        <w:rPr>
          <w:sz w:val="24"/>
          <w:szCs w:val="24"/>
          <w:lang w:eastAsia="en-US"/>
        </w:rPr>
        <w:t>, убедительно показав, что биосфера</w:t>
      </w:r>
      <w:r w:rsidR="001C20B4">
        <w:rPr>
          <w:sz w:val="24"/>
          <w:szCs w:val="24"/>
          <w:lang w:eastAsia="en-US"/>
        </w:rPr>
        <w:t xml:space="preserve"> </w:t>
      </w:r>
      <w:r w:rsidR="001C20B4" w:rsidRPr="00C50528">
        <w:rPr>
          <w:sz w:val="24"/>
          <w:szCs w:val="24"/>
          <w:lang w:eastAsia="en-US"/>
        </w:rPr>
        <w:t>Земли</w:t>
      </w:r>
      <w:r w:rsidR="0027072E" w:rsidRPr="00C50528">
        <w:rPr>
          <w:sz w:val="24"/>
          <w:szCs w:val="24"/>
          <w:lang w:eastAsia="en-US"/>
        </w:rPr>
        <w:t>,</w:t>
      </w:r>
      <w:r w:rsidR="0027072E" w:rsidRPr="003449D9">
        <w:rPr>
          <w:sz w:val="24"/>
          <w:szCs w:val="24"/>
          <w:lang w:eastAsia="en-US"/>
        </w:rPr>
        <w:t xml:space="preserve"> как продукт </w:t>
      </w:r>
      <w:r w:rsidR="00C50528">
        <w:rPr>
          <w:sz w:val="24"/>
          <w:szCs w:val="24"/>
          <w:lang w:eastAsia="en-US"/>
        </w:rPr>
        <w:t>с</w:t>
      </w:r>
      <w:r w:rsidR="0027072E" w:rsidRPr="003449D9">
        <w:rPr>
          <w:sz w:val="24"/>
          <w:szCs w:val="24"/>
          <w:lang w:eastAsia="en-US"/>
        </w:rPr>
        <w:t xml:space="preserve">интеза жизни </w:t>
      </w:r>
      <w:r w:rsidR="001C20B4">
        <w:rPr>
          <w:sz w:val="24"/>
          <w:szCs w:val="24"/>
          <w:lang w:eastAsia="en-US"/>
        </w:rPr>
        <w:t xml:space="preserve">и </w:t>
      </w:r>
      <w:r w:rsidR="0027072E" w:rsidRPr="00C50528">
        <w:rPr>
          <w:sz w:val="24"/>
          <w:szCs w:val="24"/>
          <w:lang w:eastAsia="en-US"/>
        </w:rPr>
        <w:t>сред</w:t>
      </w:r>
      <w:r w:rsidR="001C20B4" w:rsidRPr="00C50528">
        <w:rPr>
          <w:sz w:val="24"/>
          <w:szCs w:val="24"/>
          <w:lang w:eastAsia="en-US"/>
        </w:rPr>
        <w:t>ы</w:t>
      </w:r>
      <w:r w:rsidR="00C50528" w:rsidRPr="00C50528">
        <w:rPr>
          <w:sz w:val="24"/>
          <w:szCs w:val="24"/>
          <w:lang w:eastAsia="en-US"/>
        </w:rPr>
        <w:t xml:space="preserve"> </w:t>
      </w:r>
      <w:r w:rsidR="001C20B4" w:rsidRPr="00C50528">
        <w:rPr>
          <w:sz w:val="24"/>
          <w:szCs w:val="24"/>
          <w:lang w:eastAsia="en-US"/>
        </w:rPr>
        <w:t xml:space="preserve">ее </w:t>
      </w:r>
      <w:r w:rsidR="0027072E" w:rsidRPr="00C50528">
        <w:rPr>
          <w:sz w:val="24"/>
          <w:szCs w:val="24"/>
          <w:lang w:eastAsia="en-US"/>
        </w:rPr>
        <w:t>обитания,</w:t>
      </w:r>
      <w:r w:rsidR="0027072E" w:rsidRPr="003449D9">
        <w:rPr>
          <w:sz w:val="24"/>
          <w:szCs w:val="24"/>
          <w:lang w:eastAsia="en-US"/>
        </w:rPr>
        <w:t xml:space="preserve"> способна существовать только в </w:t>
      </w:r>
      <w:r w:rsidR="0027072E" w:rsidRPr="00C50528">
        <w:rPr>
          <w:sz w:val="24"/>
          <w:szCs w:val="24"/>
          <w:lang w:eastAsia="en-US"/>
        </w:rPr>
        <w:t>сравнительно узком</w:t>
      </w:r>
      <w:r w:rsidR="0027072E" w:rsidRPr="003449D9">
        <w:rPr>
          <w:sz w:val="24"/>
          <w:szCs w:val="24"/>
          <w:lang w:eastAsia="en-US"/>
        </w:rPr>
        <w:t xml:space="preserve"> диапазоне </w:t>
      </w:r>
      <w:r w:rsidR="00C50528">
        <w:rPr>
          <w:sz w:val="24"/>
          <w:szCs w:val="24"/>
          <w:lang w:eastAsia="en-US"/>
        </w:rPr>
        <w:t xml:space="preserve">концентраций определенных </w:t>
      </w:r>
      <w:r w:rsidR="0027072E" w:rsidRPr="003449D9">
        <w:rPr>
          <w:sz w:val="24"/>
          <w:szCs w:val="24"/>
          <w:lang w:eastAsia="en-US"/>
        </w:rPr>
        <w:t xml:space="preserve">химических </w:t>
      </w:r>
      <w:r w:rsidR="00222E18">
        <w:rPr>
          <w:sz w:val="24"/>
          <w:szCs w:val="24"/>
          <w:lang w:eastAsia="en-US"/>
        </w:rPr>
        <w:t>элементов</w:t>
      </w:r>
      <w:r w:rsidR="0027072E" w:rsidRPr="003449D9">
        <w:rPr>
          <w:sz w:val="24"/>
          <w:szCs w:val="24"/>
          <w:lang w:eastAsia="en-US"/>
        </w:rPr>
        <w:t xml:space="preserve"> </w:t>
      </w:r>
      <w:r w:rsidR="009345FB">
        <w:rPr>
          <w:sz w:val="24"/>
          <w:szCs w:val="24"/>
          <w:lang w:eastAsia="en-US"/>
        </w:rPr>
        <w:t xml:space="preserve">отдельных </w:t>
      </w:r>
      <w:r w:rsidR="00D355EE" w:rsidRPr="003449D9">
        <w:rPr>
          <w:sz w:val="24"/>
          <w:szCs w:val="24"/>
          <w:lang w:eastAsia="en-US"/>
        </w:rPr>
        <w:t>составляющих систем</w:t>
      </w:r>
      <w:r w:rsidR="00E11382" w:rsidRPr="003449D9">
        <w:rPr>
          <w:sz w:val="24"/>
          <w:szCs w:val="24"/>
          <w:lang w:eastAsia="en-US"/>
        </w:rPr>
        <w:t xml:space="preserve"> биосферы</w:t>
      </w:r>
      <w:r w:rsidR="00222E18">
        <w:rPr>
          <w:sz w:val="24"/>
          <w:szCs w:val="24"/>
          <w:lang w:eastAsia="en-US"/>
        </w:rPr>
        <w:t xml:space="preserve"> </w:t>
      </w:r>
      <w:r w:rsidR="007C49C4" w:rsidRPr="007C49C4">
        <w:rPr>
          <w:sz w:val="24"/>
          <w:szCs w:val="24"/>
          <w:lang w:eastAsia="en-US"/>
        </w:rPr>
        <w:t>[</w:t>
      </w:r>
      <w:r w:rsidR="00222E18" w:rsidRPr="00C50528">
        <w:rPr>
          <w:sz w:val="24"/>
          <w:szCs w:val="24"/>
          <w:lang w:eastAsia="en-US"/>
        </w:rPr>
        <w:t>Вернадск</w:t>
      </w:r>
      <w:r w:rsidR="00222E18">
        <w:rPr>
          <w:sz w:val="24"/>
          <w:szCs w:val="24"/>
          <w:lang w:eastAsia="en-US"/>
        </w:rPr>
        <w:t>ий, 1926,</w:t>
      </w:r>
      <w:r w:rsidR="00222E18" w:rsidRPr="00C50528">
        <w:rPr>
          <w:sz w:val="24"/>
          <w:szCs w:val="24"/>
          <w:lang w:eastAsia="en-US"/>
        </w:rPr>
        <w:t xml:space="preserve"> 1989</w:t>
      </w:r>
      <w:r w:rsidR="007C49C4">
        <w:rPr>
          <w:sz w:val="24"/>
          <w:szCs w:val="24"/>
          <w:lang w:eastAsia="en-US"/>
        </w:rPr>
        <w:t>]</w:t>
      </w:r>
      <w:r w:rsidR="00D355EE" w:rsidRPr="003449D9">
        <w:rPr>
          <w:sz w:val="24"/>
          <w:szCs w:val="24"/>
          <w:lang w:eastAsia="en-US"/>
        </w:rPr>
        <w:t>. С</w:t>
      </w:r>
      <w:r w:rsidRPr="003449D9">
        <w:rPr>
          <w:sz w:val="24"/>
          <w:szCs w:val="24"/>
          <w:lang w:eastAsia="en-US"/>
        </w:rPr>
        <w:t xml:space="preserve"> одной стороны</w:t>
      </w:r>
      <w:r w:rsidR="00096BBA">
        <w:rPr>
          <w:sz w:val="24"/>
          <w:szCs w:val="24"/>
          <w:lang w:eastAsia="en-US"/>
        </w:rPr>
        <w:t>,</w:t>
      </w:r>
      <w:r w:rsidRPr="003449D9">
        <w:rPr>
          <w:sz w:val="24"/>
          <w:szCs w:val="24"/>
          <w:lang w:eastAsia="en-US"/>
        </w:rPr>
        <w:t xml:space="preserve"> </w:t>
      </w:r>
      <w:r w:rsidR="00015961" w:rsidRPr="003449D9">
        <w:rPr>
          <w:sz w:val="24"/>
          <w:szCs w:val="24"/>
          <w:lang w:eastAsia="en-US"/>
        </w:rPr>
        <w:t>он изучал</w:t>
      </w:r>
      <w:r w:rsidR="00E41E4A" w:rsidRPr="003449D9">
        <w:rPr>
          <w:sz w:val="24"/>
          <w:szCs w:val="24"/>
          <w:lang w:eastAsia="en-US"/>
        </w:rPr>
        <w:t xml:space="preserve"> </w:t>
      </w:r>
      <w:r w:rsidRPr="003449D9">
        <w:rPr>
          <w:sz w:val="24"/>
          <w:szCs w:val="24"/>
          <w:lang w:eastAsia="en-US"/>
        </w:rPr>
        <w:t>роль живых организмов в формировании химического</w:t>
      </w:r>
      <w:r w:rsidR="00E11382" w:rsidRPr="003449D9">
        <w:rPr>
          <w:sz w:val="24"/>
          <w:szCs w:val="24"/>
          <w:lang w:eastAsia="en-US"/>
        </w:rPr>
        <w:t xml:space="preserve"> </w:t>
      </w:r>
      <w:r w:rsidRPr="003449D9">
        <w:rPr>
          <w:sz w:val="24"/>
          <w:szCs w:val="24"/>
          <w:lang w:eastAsia="en-US"/>
        </w:rPr>
        <w:t xml:space="preserve">состава </w:t>
      </w:r>
      <w:r w:rsidR="00ED32E2">
        <w:rPr>
          <w:sz w:val="24"/>
          <w:szCs w:val="24"/>
          <w:lang w:eastAsia="en-US"/>
        </w:rPr>
        <w:t xml:space="preserve">биосферы </w:t>
      </w:r>
      <w:r w:rsidR="00097B8C" w:rsidRPr="003449D9">
        <w:rPr>
          <w:sz w:val="24"/>
          <w:szCs w:val="24"/>
          <w:lang w:eastAsia="en-US"/>
        </w:rPr>
        <w:t xml:space="preserve">(геологический эффект), а </w:t>
      </w:r>
      <w:r w:rsidRPr="003449D9">
        <w:rPr>
          <w:sz w:val="24"/>
          <w:szCs w:val="24"/>
          <w:lang w:eastAsia="en-US"/>
        </w:rPr>
        <w:t xml:space="preserve">с другой </w:t>
      </w:r>
      <w:r w:rsidR="00E41E4A" w:rsidRPr="003449D9">
        <w:rPr>
          <w:sz w:val="24"/>
          <w:szCs w:val="24"/>
          <w:lang w:eastAsia="en-US"/>
        </w:rPr>
        <w:t>исслед</w:t>
      </w:r>
      <w:r w:rsidR="00E11382" w:rsidRPr="003449D9">
        <w:rPr>
          <w:sz w:val="24"/>
          <w:szCs w:val="24"/>
          <w:lang w:eastAsia="en-US"/>
        </w:rPr>
        <w:t>овал</w:t>
      </w:r>
      <w:r w:rsidR="00E41E4A" w:rsidRPr="003449D9">
        <w:rPr>
          <w:sz w:val="24"/>
          <w:szCs w:val="24"/>
          <w:lang w:eastAsia="en-US"/>
        </w:rPr>
        <w:t xml:space="preserve"> </w:t>
      </w:r>
      <w:r w:rsidRPr="003449D9">
        <w:rPr>
          <w:sz w:val="24"/>
          <w:szCs w:val="24"/>
          <w:lang w:eastAsia="en-US"/>
        </w:rPr>
        <w:t>зависимость</w:t>
      </w:r>
      <w:r w:rsidR="00097B8C" w:rsidRPr="003449D9">
        <w:rPr>
          <w:sz w:val="24"/>
          <w:szCs w:val="24"/>
          <w:lang w:eastAsia="en-US"/>
        </w:rPr>
        <w:t xml:space="preserve"> состава </w:t>
      </w:r>
      <w:r w:rsidRPr="003449D9">
        <w:rPr>
          <w:sz w:val="24"/>
          <w:szCs w:val="24"/>
          <w:lang w:eastAsia="en-US"/>
        </w:rPr>
        <w:t xml:space="preserve">живых организмов от </w:t>
      </w:r>
      <w:r w:rsidR="00097B8C" w:rsidRPr="003449D9">
        <w:rPr>
          <w:sz w:val="24"/>
          <w:szCs w:val="24"/>
          <w:lang w:eastAsia="en-US"/>
        </w:rPr>
        <w:t xml:space="preserve">геохимических параметров </w:t>
      </w:r>
      <w:r w:rsidRPr="003449D9">
        <w:rPr>
          <w:sz w:val="24"/>
          <w:szCs w:val="24"/>
          <w:lang w:eastAsia="en-US"/>
        </w:rPr>
        <w:t>среды</w:t>
      </w:r>
      <w:r w:rsidR="00097B8C" w:rsidRPr="003449D9">
        <w:rPr>
          <w:sz w:val="24"/>
          <w:szCs w:val="24"/>
          <w:lang w:eastAsia="en-US"/>
        </w:rPr>
        <w:t xml:space="preserve"> их </w:t>
      </w:r>
      <w:r w:rsidRPr="003449D9">
        <w:rPr>
          <w:sz w:val="24"/>
          <w:szCs w:val="24"/>
          <w:lang w:eastAsia="en-US"/>
        </w:rPr>
        <w:t>обитания (экологический эффект). В 1922 г. он писал, что «значительная часть видов организмов, в частности растений, является морфологическими видами, созданными благодаря химическим условиям той среды, на которой они живут и того состава</w:t>
      </w:r>
      <w:r w:rsidR="007C49C4">
        <w:rPr>
          <w:sz w:val="24"/>
          <w:szCs w:val="24"/>
          <w:lang w:eastAsia="en-US"/>
        </w:rPr>
        <w:t xml:space="preserve">, какой они при этом получают" </w:t>
      </w:r>
      <w:r w:rsidR="007C49C4" w:rsidRPr="007C49C4">
        <w:rPr>
          <w:sz w:val="24"/>
          <w:szCs w:val="24"/>
          <w:lang w:eastAsia="en-US"/>
        </w:rPr>
        <w:t>[</w:t>
      </w:r>
      <w:r w:rsidRPr="009345FB">
        <w:rPr>
          <w:iCs/>
          <w:sz w:val="24"/>
          <w:szCs w:val="24"/>
          <w:lang w:eastAsia="en-US"/>
        </w:rPr>
        <w:t>Вернадский</w:t>
      </w:r>
      <w:r w:rsidR="007C49C4">
        <w:rPr>
          <w:sz w:val="24"/>
          <w:szCs w:val="24"/>
          <w:lang w:eastAsia="en-US"/>
        </w:rPr>
        <w:t>, 1978, с. 156</w:t>
      </w:r>
      <w:r w:rsidR="007C49C4" w:rsidRPr="007C49C4">
        <w:rPr>
          <w:sz w:val="24"/>
          <w:szCs w:val="24"/>
          <w:lang w:eastAsia="en-US"/>
        </w:rPr>
        <w:t>]</w:t>
      </w:r>
      <w:r w:rsidRPr="003449D9">
        <w:rPr>
          <w:sz w:val="24"/>
          <w:szCs w:val="24"/>
          <w:lang w:eastAsia="en-US"/>
        </w:rPr>
        <w:t xml:space="preserve">. </w:t>
      </w:r>
    </w:p>
    <w:p w:rsidR="00080BF4" w:rsidRPr="003449D9" w:rsidRDefault="00DE181F" w:rsidP="003449D9">
      <w:pPr>
        <w:spacing w:line="360" w:lineRule="auto"/>
        <w:ind w:firstLine="709"/>
        <w:jc w:val="both"/>
        <w:rPr>
          <w:sz w:val="24"/>
          <w:szCs w:val="24"/>
          <w:lang w:eastAsia="en-US"/>
        </w:rPr>
      </w:pPr>
      <w:r w:rsidRPr="003449D9">
        <w:rPr>
          <w:sz w:val="24"/>
          <w:szCs w:val="24"/>
          <w:lang w:eastAsia="en-US"/>
        </w:rPr>
        <w:t>Далее развивая эту идею</w:t>
      </w:r>
      <w:r w:rsidR="00E141FE" w:rsidRPr="003449D9">
        <w:rPr>
          <w:sz w:val="24"/>
          <w:szCs w:val="24"/>
          <w:lang w:eastAsia="en-US"/>
        </w:rPr>
        <w:t>,</w:t>
      </w:r>
      <w:r w:rsidRPr="003449D9">
        <w:rPr>
          <w:sz w:val="24"/>
          <w:szCs w:val="24"/>
          <w:lang w:eastAsia="en-US"/>
        </w:rPr>
        <w:t xml:space="preserve"> </w:t>
      </w:r>
      <w:r w:rsidR="00080BF4" w:rsidRPr="003449D9">
        <w:rPr>
          <w:sz w:val="24"/>
          <w:szCs w:val="24"/>
          <w:lang w:eastAsia="en-US"/>
        </w:rPr>
        <w:t>он писал</w:t>
      </w:r>
      <w:r w:rsidR="003C17E6" w:rsidRPr="003449D9">
        <w:rPr>
          <w:sz w:val="24"/>
          <w:szCs w:val="24"/>
        </w:rPr>
        <w:t xml:space="preserve"> </w:t>
      </w:r>
      <w:r w:rsidR="003C17E6" w:rsidRPr="003449D9">
        <w:rPr>
          <w:sz w:val="24"/>
          <w:szCs w:val="24"/>
          <w:lang w:eastAsia="en-US"/>
        </w:rPr>
        <w:t xml:space="preserve">в книге «Химическое строение биосферы Земли и ее окружения» </w:t>
      </w:r>
      <w:r w:rsidR="007C49C4" w:rsidRPr="007C49C4">
        <w:rPr>
          <w:sz w:val="24"/>
          <w:szCs w:val="24"/>
          <w:lang w:eastAsia="en-US"/>
        </w:rPr>
        <w:t>[</w:t>
      </w:r>
      <w:r w:rsidR="001E683B">
        <w:rPr>
          <w:sz w:val="24"/>
          <w:szCs w:val="24"/>
          <w:lang w:eastAsia="en-US"/>
        </w:rPr>
        <w:t>Вернадский</w:t>
      </w:r>
      <w:r w:rsidR="003C17E6" w:rsidRPr="003449D9">
        <w:rPr>
          <w:sz w:val="24"/>
          <w:szCs w:val="24"/>
          <w:lang w:eastAsia="en-US"/>
        </w:rPr>
        <w:t xml:space="preserve">, </w:t>
      </w:r>
      <w:r w:rsidR="003C17E6" w:rsidRPr="00157522">
        <w:rPr>
          <w:sz w:val="24"/>
          <w:szCs w:val="24"/>
          <w:lang w:eastAsia="en-US"/>
        </w:rPr>
        <w:t>1987</w:t>
      </w:r>
      <w:r w:rsidR="00B043F5" w:rsidRPr="00157522">
        <w:rPr>
          <w:sz w:val="24"/>
          <w:szCs w:val="24"/>
          <w:lang w:eastAsia="en-US"/>
        </w:rPr>
        <w:t>, с. 64</w:t>
      </w:r>
      <w:r w:rsidR="007C49C4" w:rsidRPr="007C49C4">
        <w:rPr>
          <w:sz w:val="24"/>
          <w:szCs w:val="24"/>
          <w:lang w:eastAsia="en-US"/>
        </w:rPr>
        <w:t>]</w:t>
      </w:r>
      <w:r w:rsidR="00ED32E2">
        <w:rPr>
          <w:sz w:val="24"/>
          <w:szCs w:val="24"/>
          <w:lang w:eastAsia="en-US"/>
        </w:rPr>
        <w:t>:</w:t>
      </w:r>
      <w:r w:rsidR="00080BF4" w:rsidRPr="00157522">
        <w:rPr>
          <w:sz w:val="24"/>
          <w:szCs w:val="24"/>
          <w:lang w:eastAsia="en-US"/>
        </w:rPr>
        <w:t xml:space="preserve"> </w:t>
      </w:r>
      <w:r w:rsidR="00080BF4" w:rsidRPr="00B043F5">
        <w:rPr>
          <w:sz w:val="24"/>
          <w:szCs w:val="24"/>
          <w:lang w:eastAsia="en-US"/>
        </w:rPr>
        <w:t>«В</w:t>
      </w:r>
      <w:r w:rsidR="00080BF4" w:rsidRPr="003449D9">
        <w:rPr>
          <w:sz w:val="24"/>
          <w:szCs w:val="24"/>
          <w:lang w:eastAsia="en-US"/>
        </w:rPr>
        <w:t xml:space="preserve"> каждой геологической оболочке, каковой является и биосфера, мы имеем свои замкнутые процессы и свой собственный средний химический состав</w:t>
      </w:r>
      <w:r w:rsidRPr="003449D9">
        <w:rPr>
          <w:sz w:val="24"/>
          <w:szCs w:val="24"/>
          <w:lang w:eastAsia="en-US"/>
        </w:rPr>
        <w:t xml:space="preserve">… </w:t>
      </w:r>
      <w:r w:rsidR="00080BF4" w:rsidRPr="003449D9">
        <w:rPr>
          <w:sz w:val="24"/>
          <w:szCs w:val="24"/>
          <w:lang w:eastAsia="en-US"/>
        </w:rPr>
        <w:t>встречаемся с резко выраженной химической неоднородностью, связанной с геохорами</w:t>
      </w:r>
      <w:r w:rsidR="00320E8A" w:rsidRPr="003449D9">
        <w:rPr>
          <w:sz w:val="24"/>
          <w:szCs w:val="24"/>
          <w:lang w:eastAsia="en-US"/>
        </w:rPr>
        <w:t xml:space="preserve"> [наземной, донной и др. “пленками жизни”</w:t>
      </w:r>
      <w:r w:rsidR="003C17E6" w:rsidRPr="003449D9">
        <w:rPr>
          <w:sz w:val="24"/>
          <w:szCs w:val="24"/>
          <w:lang w:eastAsia="en-US"/>
        </w:rPr>
        <w:t xml:space="preserve"> </w:t>
      </w:r>
      <w:r w:rsidR="003C17E6" w:rsidRPr="009345FB">
        <w:rPr>
          <w:i/>
          <w:sz w:val="24"/>
          <w:szCs w:val="24"/>
          <w:lang w:eastAsia="en-US"/>
        </w:rPr>
        <w:t>(прим. автора)</w:t>
      </w:r>
      <w:r w:rsidR="00320E8A" w:rsidRPr="003449D9">
        <w:rPr>
          <w:sz w:val="24"/>
          <w:szCs w:val="24"/>
          <w:lang w:eastAsia="en-US"/>
        </w:rPr>
        <w:t>]</w:t>
      </w:r>
      <w:r w:rsidR="00ED32E2">
        <w:rPr>
          <w:sz w:val="24"/>
          <w:szCs w:val="24"/>
          <w:lang w:eastAsia="en-US"/>
        </w:rPr>
        <w:t>»</w:t>
      </w:r>
      <w:r w:rsidR="00080BF4" w:rsidRPr="003449D9">
        <w:rPr>
          <w:sz w:val="24"/>
          <w:szCs w:val="24"/>
          <w:lang w:eastAsia="en-US"/>
        </w:rPr>
        <w:t xml:space="preserve">. </w:t>
      </w:r>
      <w:r w:rsidR="00ED32E2">
        <w:rPr>
          <w:sz w:val="24"/>
          <w:szCs w:val="24"/>
          <w:lang w:eastAsia="en-US"/>
        </w:rPr>
        <w:t>«</w:t>
      </w:r>
      <w:r w:rsidR="00080BF4" w:rsidRPr="003449D9">
        <w:rPr>
          <w:sz w:val="24"/>
          <w:szCs w:val="24"/>
          <w:lang w:eastAsia="en-US"/>
        </w:rPr>
        <w:t>В геохорах она резко проявляется</w:t>
      </w:r>
      <w:r w:rsidR="00E11382" w:rsidRPr="003449D9">
        <w:rPr>
          <w:sz w:val="24"/>
          <w:szCs w:val="24"/>
          <w:lang w:eastAsia="en-US"/>
        </w:rPr>
        <w:t>,</w:t>
      </w:r>
      <w:r w:rsidR="00080BF4" w:rsidRPr="003449D9">
        <w:rPr>
          <w:sz w:val="24"/>
          <w:szCs w:val="24"/>
          <w:lang w:eastAsia="en-US"/>
        </w:rPr>
        <w:t xml:space="preserve"> как на картах геологических, так и ботанических и зоологических. Мы знаем, что химический состав биосферы не является одинаковым на всем Лике Земли, но резко меняется как функция литологического состава и климатических зон в разных местах биосферы в связи с литологией верхней части планеты</w:t>
      </w:r>
      <w:r w:rsidR="00ED32E2">
        <w:rPr>
          <w:sz w:val="24"/>
          <w:szCs w:val="24"/>
          <w:lang w:eastAsia="en-US"/>
        </w:rPr>
        <w:t>»</w:t>
      </w:r>
      <w:r w:rsidR="00080BF4" w:rsidRPr="003449D9">
        <w:rPr>
          <w:sz w:val="24"/>
          <w:szCs w:val="24"/>
          <w:lang w:eastAsia="en-US"/>
        </w:rPr>
        <w:t xml:space="preserve"> </w:t>
      </w:r>
      <w:r w:rsidR="00ED32E2">
        <w:rPr>
          <w:sz w:val="24"/>
          <w:szCs w:val="24"/>
          <w:lang w:eastAsia="en-US"/>
        </w:rPr>
        <w:t>(т</w:t>
      </w:r>
      <w:r w:rsidR="001E683B">
        <w:rPr>
          <w:sz w:val="24"/>
          <w:szCs w:val="24"/>
          <w:lang w:eastAsia="en-US"/>
        </w:rPr>
        <w:t>ам же,</w:t>
      </w:r>
      <w:r w:rsidR="00080BF4" w:rsidRPr="003449D9">
        <w:rPr>
          <w:sz w:val="24"/>
          <w:szCs w:val="24"/>
          <w:lang w:eastAsia="en-US"/>
        </w:rPr>
        <w:t xml:space="preserve"> </w:t>
      </w:r>
      <w:r w:rsidR="00080BF4" w:rsidRPr="009345FB">
        <w:rPr>
          <w:sz w:val="24"/>
          <w:szCs w:val="24"/>
          <w:lang w:eastAsia="en-US"/>
        </w:rPr>
        <w:t xml:space="preserve">с. </w:t>
      </w:r>
      <w:r w:rsidR="00AF69C4" w:rsidRPr="009345FB">
        <w:rPr>
          <w:sz w:val="24"/>
          <w:szCs w:val="24"/>
          <w:lang w:eastAsia="en-US"/>
        </w:rPr>
        <w:t>65</w:t>
      </w:r>
      <w:r w:rsidR="0006216D">
        <w:rPr>
          <w:sz w:val="24"/>
          <w:szCs w:val="24"/>
          <w:lang w:eastAsia="en-US"/>
        </w:rPr>
        <w:t>)</w:t>
      </w:r>
      <w:r w:rsidR="00080BF4" w:rsidRPr="003449D9">
        <w:rPr>
          <w:sz w:val="24"/>
          <w:szCs w:val="24"/>
          <w:lang w:eastAsia="en-US"/>
        </w:rPr>
        <w:t xml:space="preserve">. </w:t>
      </w:r>
      <w:r w:rsidR="0077563D" w:rsidRPr="003449D9">
        <w:rPr>
          <w:sz w:val="24"/>
          <w:szCs w:val="24"/>
          <w:lang w:eastAsia="en-US"/>
        </w:rPr>
        <w:t>Отмечая, что химический состав живого веще</w:t>
      </w:r>
      <w:r w:rsidR="00ED32E2">
        <w:rPr>
          <w:sz w:val="24"/>
          <w:szCs w:val="24"/>
          <w:lang w:eastAsia="en-US"/>
        </w:rPr>
        <w:t>ства изменяется не случайно, а «</w:t>
      </w:r>
      <w:r w:rsidR="0077563D" w:rsidRPr="003449D9">
        <w:rPr>
          <w:sz w:val="24"/>
          <w:szCs w:val="24"/>
          <w:lang w:eastAsia="en-US"/>
        </w:rPr>
        <w:t>различен закономерно</w:t>
      </w:r>
      <w:r w:rsidR="00ED32E2">
        <w:rPr>
          <w:sz w:val="24"/>
          <w:szCs w:val="24"/>
          <w:lang w:eastAsia="en-US"/>
        </w:rPr>
        <w:t>»</w:t>
      </w:r>
      <w:r w:rsidR="0077563D" w:rsidRPr="003449D9">
        <w:rPr>
          <w:sz w:val="24"/>
          <w:szCs w:val="24"/>
          <w:lang w:eastAsia="en-US"/>
        </w:rPr>
        <w:t xml:space="preserve"> (там же) он на</w:t>
      </w:r>
      <w:r w:rsidR="00E237E2" w:rsidRPr="003449D9">
        <w:rPr>
          <w:sz w:val="24"/>
          <w:szCs w:val="24"/>
          <w:lang w:eastAsia="en-US"/>
        </w:rPr>
        <w:t xml:space="preserve">зывал в числе </w:t>
      </w:r>
      <w:r w:rsidR="0026527F" w:rsidRPr="003449D9">
        <w:rPr>
          <w:sz w:val="24"/>
          <w:szCs w:val="24"/>
          <w:lang w:eastAsia="en-US"/>
        </w:rPr>
        <w:t xml:space="preserve">факторов, обусловливающих </w:t>
      </w:r>
      <w:r w:rsidR="0077563D" w:rsidRPr="003449D9">
        <w:rPr>
          <w:sz w:val="24"/>
          <w:szCs w:val="24"/>
          <w:lang w:eastAsia="en-US"/>
        </w:rPr>
        <w:t>неоднородность</w:t>
      </w:r>
      <w:r w:rsidR="0026527F" w:rsidRPr="003449D9">
        <w:rPr>
          <w:sz w:val="24"/>
          <w:szCs w:val="24"/>
          <w:lang w:eastAsia="en-US"/>
        </w:rPr>
        <w:t xml:space="preserve"> химического состава живого вещества близость океана, химический состав почв</w:t>
      </w:r>
      <w:r w:rsidR="0027072E" w:rsidRPr="003449D9">
        <w:rPr>
          <w:sz w:val="24"/>
          <w:szCs w:val="24"/>
          <w:lang w:eastAsia="en-US"/>
        </w:rPr>
        <w:t>,</w:t>
      </w:r>
      <w:r w:rsidR="0026527F" w:rsidRPr="003449D9">
        <w:rPr>
          <w:sz w:val="24"/>
          <w:szCs w:val="24"/>
          <w:lang w:eastAsia="en-US"/>
        </w:rPr>
        <w:t xml:space="preserve"> горных пород</w:t>
      </w:r>
      <w:r w:rsidR="0027072E" w:rsidRPr="003449D9">
        <w:rPr>
          <w:sz w:val="24"/>
          <w:szCs w:val="24"/>
          <w:lang w:eastAsia="en-US"/>
        </w:rPr>
        <w:t>,</w:t>
      </w:r>
      <w:r w:rsidR="00E237E2" w:rsidRPr="003449D9">
        <w:rPr>
          <w:sz w:val="24"/>
          <w:szCs w:val="24"/>
          <w:lang w:eastAsia="en-US"/>
        </w:rPr>
        <w:t xml:space="preserve"> высот</w:t>
      </w:r>
      <w:r w:rsidR="00E141FE" w:rsidRPr="003449D9">
        <w:rPr>
          <w:sz w:val="24"/>
          <w:szCs w:val="24"/>
          <w:lang w:eastAsia="en-US"/>
        </w:rPr>
        <w:t>у</w:t>
      </w:r>
      <w:r w:rsidR="0027072E" w:rsidRPr="003449D9">
        <w:rPr>
          <w:sz w:val="24"/>
          <w:szCs w:val="24"/>
          <w:lang w:eastAsia="en-US"/>
        </w:rPr>
        <w:t xml:space="preserve"> </w:t>
      </w:r>
      <w:r w:rsidR="00E237E2" w:rsidRPr="003449D9">
        <w:rPr>
          <w:sz w:val="24"/>
          <w:szCs w:val="24"/>
          <w:lang w:eastAsia="en-US"/>
        </w:rPr>
        <w:t>над уровнем моря</w:t>
      </w:r>
      <w:r w:rsidR="0027072E" w:rsidRPr="003449D9">
        <w:rPr>
          <w:sz w:val="24"/>
          <w:szCs w:val="24"/>
          <w:lang w:eastAsia="en-US"/>
        </w:rPr>
        <w:t xml:space="preserve"> и др</w:t>
      </w:r>
      <w:r w:rsidR="0026527F" w:rsidRPr="003449D9">
        <w:rPr>
          <w:sz w:val="24"/>
          <w:szCs w:val="24"/>
          <w:lang w:eastAsia="en-US"/>
        </w:rPr>
        <w:t xml:space="preserve">. </w:t>
      </w:r>
    </w:p>
    <w:p w:rsidR="007D73C6" w:rsidRPr="003449D9" w:rsidRDefault="0045399C" w:rsidP="003449D9">
      <w:pPr>
        <w:spacing w:line="360" w:lineRule="auto"/>
        <w:ind w:firstLine="709"/>
        <w:jc w:val="both"/>
        <w:rPr>
          <w:spacing w:val="-3"/>
          <w:sz w:val="24"/>
          <w:szCs w:val="24"/>
          <w:lang w:eastAsia="en-US"/>
        </w:rPr>
      </w:pPr>
      <w:r w:rsidRPr="009345FB">
        <w:rPr>
          <w:spacing w:val="-3"/>
          <w:sz w:val="24"/>
          <w:szCs w:val="24"/>
          <w:lang w:eastAsia="en-US"/>
        </w:rPr>
        <w:t>Основываясь</w:t>
      </w:r>
      <w:r w:rsidR="00E141FE" w:rsidRPr="009345FB">
        <w:rPr>
          <w:spacing w:val="-3"/>
          <w:sz w:val="24"/>
          <w:szCs w:val="24"/>
          <w:lang w:eastAsia="en-US"/>
        </w:rPr>
        <w:t xml:space="preserve"> на идеях </w:t>
      </w:r>
      <w:r w:rsidR="005A2ED8">
        <w:rPr>
          <w:spacing w:val="-3"/>
          <w:sz w:val="24"/>
          <w:szCs w:val="24"/>
          <w:lang w:eastAsia="en-US"/>
        </w:rPr>
        <w:t xml:space="preserve">В.И. </w:t>
      </w:r>
      <w:r w:rsidR="00E141FE" w:rsidRPr="009345FB">
        <w:rPr>
          <w:spacing w:val="-3"/>
          <w:sz w:val="24"/>
          <w:szCs w:val="24"/>
          <w:lang w:eastAsia="en-US"/>
        </w:rPr>
        <w:t>Вернадского</w:t>
      </w:r>
      <w:r w:rsidRPr="009345FB">
        <w:rPr>
          <w:spacing w:val="-3"/>
          <w:sz w:val="24"/>
          <w:szCs w:val="24"/>
          <w:lang w:eastAsia="en-US"/>
        </w:rPr>
        <w:t>,</w:t>
      </w:r>
      <w:r w:rsidRPr="003449D9">
        <w:rPr>
          <w:spacing w:val="-3"/>
          <w:sz w:val="24"/>
          <w:szCs w:val="24"/>
          <w:lang w:eastAsia="en-US"/>
        </w:rPr>
        <w:t xml:space="preserve"> </w:t>
      </w:r>
      <w:r w:rsidR="00080BF4" w:rsidRPr="003449D9">
        <w:rPr>
          <w:spacing w:val="-3"/>
          <w:sz w:val="24"/>
          <w:szCs w:val="24"/>
          <w:lang w:eastAsia="en-US"/>
        </w:rPr>
        <w:t>Эдуард Ле</w:t>
      </w:r>
      <w:r w:rsidR="008246DA" w:rsidRPr="003449D9">
        <w:rPr>
          <w:spacing w:val="-3"/>
          <w:sz w:val="24"/>
          <w:szCs w:val="24"/>
          <w:lang w:eastAsia="en-US"/>
        </w:rPr>
        <w:t>-Р</w:t>
      </w:r>
      <w:r w:rsidR="00080BF4" w:rsidRPr="003449D9">
        <w:rPr>
          <w:spacing w:val="-3"/>
          <w:sz w:val="24"/>
          <w:szCs w:val="24"/>
          <w:lang w:eastAsia="en-US"/>
        </w:rPr>
        <w:t xml:space="preserve">уа предложил именовать </w:t>
      </w:r>
      <w:r w:rsidR="00441B66" w:rsidRPr="003449D9">
        <w:rPr>
          <w:spacing w:val="-3"/>
          <w:sz w:val="24"/>
          <w:szCs w:val="24"/>
          <w:lang w:eastAsia="en-US"/>
        </w:rPr>
        <w:t xml:space="preserve">современный </w:t>
      </w:r>
      <w:r w:rsidR="00080BF4" w:rsidRPr="003449D9">
        <w:rPr>
          <w:spacing w:val="-3"/>
          <w:sz w:val="24"/>
          <w:szCs w:val="24"/>
          <w:lang w:eastAsia="en-US"/>
        </w:rPr>
        <w:t>этап эволюции биосферы, ноосферой</w:t>
      </w:r>
      <w:r w:rsidRPr="003449D9">
        <w:rPr>
          <w:spacing w:val="-3"/>
          <w:sz w:val="24"/>
          <w:szCs w:val="24"/>
          <w:lang w:eastAsia="en-US"/>
        </w:rPr>
        <w:t xml:space="preserve"> – сферой разума</w:t>
      </w:r>
      <w:r w:rsidR="00080BF4" w:rsidRPr="003449D9">
        <w:rPr>
          <w:spacing w:val="-3"/>
          <w:sz w:val="24"/>
          <w:szCs w:val="24"/>
          <w:lang w:eastAsia="en-US"/>
        </w:rPr>
        <w:t xml:space="preserve">. Принимая этот термин, В.И. Вернадский писал в 1936 г. Б. Личкову «Ввожу новое понятие «ноосферы», которое было предложено </w:t>
      </w:r>
      <w:r w:rsidR="00F209C2" w:rsidRPr="003449D9">
        <w:rPr>
          <w:spacing w:val="-3"/>
          <w:sz w:val="24"/>
          <w:szCs w:val="24"/>
          <w:lang w:eastAsia="en-US"/>
        </w:rPr>
        <w:t>Ле-Руа</w:t>
      </w:r>
      <w:r w:rsidR="00080BF4" w:rsidRPr="003449D9">
        <w:rPr>
          <w:spacing w:val="-3"/>
          <w:sz w:val="24"/>
          <w:szCs w:val="24"/>
          <w:lang w:eastAsia="en-US"/>
        </w:rPr>
        <w:t xml:space="preserve"> в 1929 году и которое позволяет ввести в исторический процесс человечество как продолжение биогеохимической истории живого вещества» </w:t>
      </w:r>
      <w:r w:rsidR="007C49C4" w:rsidRPr="007C49C4">
        <w:rPr>
          <w:spacing w:val="-3"/>
          <w:sz w:val="24"/>
          <w:szCs w:val="24"/>
          <w:lang w:eastAsia="en-US"/>
        </w:rPr>
        <w:t>[</w:t>
      </w:r>
      <w:r w:rsidR="00080BF4" w:rsidRPr="003449D9">
        <w:rPr>
          <w:spacing w:val="-3"/>
          <w:sz w:val="24"/>
          <w:szCs w:val="24"/>
          <w:lang w:eastAsia="en-US"/>
        </w:rPr>
        <w:t xml:space="preserve">Степанов, </w:t>
      </w:r>
      <w:r w:rsidR="00B043F5">
        <w:rPr>
          <w:spacing w:val="-3"/>
          <w:sz w:val="24"/>
          <w:szCs w:val="24"/>
          <w:lang w:eastAsia="en-US"/>
        </w:rPr>
        <w:t xml:space="preserve">Г.Б. </w:t>
      </w:r>
      <w:r w:rsidR="007C49C4">
        <w:rPr>
          <w:spacing w:val="-3"/>
          <w:sz w:val="24"/>
          <w:szCs w:val="24"/>
          <w:lang w:eastAsia="en-US"/>
        </w:rPr>
        <w:t>Наумов, 2003, с. 81</w:t>
      </w:r>
      <w:r w:rsidR="007C49C4" w:rsidRPr="007C49C4">
        <w:rPr>
          <w:spacing w:val="-3"/>
          <w:sz w:val="24"/>
          <w:szCs w:val="24"/>
          <w:lang w:eastAsia="en-US"/>
        </w:rPr>
        <w:t>]</w:t>
      </w:r>
      <w:r w:rsidR="00080BF4" w:rsidRPr="003449D9">
        <w:rPr>
          <w:spacing w:val="-3"/>
          <w:sz w:val="24"/>
          <w:szCs w:val="24"/>
          <w:lang w:eastAsia="en-US"/>
        </w:rPr>
        <w:t xml:space="preserve">. Таким образом, В.И. Вернадский </w:t>
      </w:r>
      <w:r w:rsidR="00EE6525" w:rsidRPr="003449D9">
        <w:rPr>
          <w:spacing w:val="-3"/>
          <w:sz w:val="24"/>
          <w:szCs w:val="24"/>
          <w:lang w:eastAsia="en-US"/>
        </w:rPr>
        <w:t xml:space="preserve">не только </w:t>
      </w:r>
      <w:r w:rsidR="00080BF4" w:rsidRPr="003449D9">
        <w:rPr>
          <w:spacing w:val="-3"/>
          <w:sz w:val="24"/>
          <w:szCs w:val="24"/>
          <w:lang w:eastAsia="en-US"/>
        </w:rPr>
        <w:t xml:space="preserve">предложил новую </w:t>
      </w:r>
      <w:r w:rsidR="009345FB">
        <w:rPr>
          <w:spacing w:val="-3"/>
          <w:sz w:val="24"/>
          <w:szCs w:val="24"/>
          <w:lang w:eastAsia="en-US"/>
        </w:rPr>
        <w:t xml:space="preserve">схему геохимической </w:t>
      </w:r>
      <w:r w:rsidR="009345FB" w:rsidRPr="009345FB">
        <w:rPr>
          <w:spacing w:val="-3"/>
          <w:sz w:val="24"/>
          <w:szCs w:val="24"/>
          <w:lang w:eastAsia="en-US"/>
        </w:rPr>
        <w:t xml:space="preserve">организации </w:t>
      </w:r>
      <w:r w:rsidR="00096BBA" w:rsidRPr="009345FB">
        <w:rPr>
          <w:spacing w:val="-3"/>
          <w:sz w:val="24"/>
          <w:szCs w:val="24"/>
          <w:lang w:eastAsia="en-US"/>
        </w:rPr>
        <w:t>биосферы</w:t>
      </w:r>
      <w:r w:rsidR="007D73C6" w:rsidRPr="003449D9">
        <w:rPr>
          <w:spacing w:val="-3"/>
          <w:sz w:val="24"/>
          <w:szCs w:val="24"/>
          <w:lang w:eastAsia="en-US"/>
        </w:rPr>
        <w:t>,</w:t>
      </w:r>
      <w:r w:rsidR="00080BF4" w:rsidRPr="003449D9">
        <w:rPr>
          <w:spacing w:val="-3"/>
          <w:sz w:val="24"/>
          <w:szCs w:val="24"/>
          <w:lang w:eastAsia="en-US"/>
        </w:rPr>
        <w:t xml:space="preserve"> </w:t>
      </w:r>
      <w:r w:rsidR="00EE6525" w:rsidRPr="003449D9">
        <w:rPr>
          <w:spacing w:val="-3"/>
          <w:sz w:val="24"/>
          <w:szCs w:val="24"/>
          <w:lang w:eastAsia="en-US"/>
        </w:rPr>
        <w:t xml:space="preserve">но </w:t>
      </w:r>
      <w:r w:rsidR="007D73C6" w:rsidRPr="003449D9">
        <w:rPr>
          <w:spacing w:val="-3"/>
          <w:sz w:val="24"/>
          <w:szCs w:val="24"/>
          <w:lang w:eastAsia="en-US"/>
        </w:rPr>
        <w:t xml:space="preserve">и </w:t>
      </w:r>
      <w:r w:rsidR="00EE6525" w:rsidRPr="003449D9">
        <w:rPr>
          <w:spacing w:val="-3"/>
          <w:sz w:val="24"/>
          <w:szCs w:val="24"/>
          <w:lang w:eastAsia="en-US"/>
        </w:rPr>
        <w:t xml:space="preserve">нашел подходы к исследованию ее </w:t>
      </w:r>
      <w:r w:rsidR="00080BF4" w:rsidRPr="003449D9">
        <w:rPr>
          <w:spacing w:val="-3"/>
          <w:sz w:val="24"/>
          <w:szCs w:val="24"/>
          <w:lang w:eastAsia="en-US"/>
        </w:rPr>
        <w:t>эволюции в пространственно-временном разрезе, т.е. на фундаментальной физико-химической основе.</w:t>
      </w:r>
    </w:p>
    <w:p w:rsidR="00080BF4" w:rsidRPr="003449D9" w:rsidRDefault="00080BF4" w:rsidP="003449D9">
      <w:pPr>
        <w:spacing w:line="360" w:lineRule="auto"/>
        <w:ind w:firstLine="709"/>
        <w:jc w:val="both"/>
        <w:rPr>
          <w:spacing w:val="-3"/>
          <w:sz w:val="24"/>
          <w:szCs w:val="24"/>
          <w:lang w:eastAsia="en-US"/>
        </w:rPr>
      </w:pPr>
      <w:r w:rsidRPr="003449D9">
        <w:rPr>
          <w:spacing w:val="-3"/>
          <w:sz w:val="24"/>
          <w:szCs w:val="24"/>
          <w:lang w:eastAsia="en-US"/>
        </w:rPr>
        <w:t>В.И. Вернадский полагал, что появление разума</w:t>
      </w:r>
      <w:r w:rsidR="007D73C6" w:rsidRPr="003449D9">
        <w:rPr>
          <w:spacing w:val="-3"/>
          <w:sz w:val="24"/>
          <w:szCs w:val="24"/>
          <w:lang w:eastAsia="en-US"/>
        </w:rPr>
        <w:t xml:space="preserve"> представляет собой закономерный этап развития ж</w:t>
      </w:r>
      <w:r w:rsidRPr="003449D9">
        <w:rPr>
          <w:spacing w:val="-3"/>
          <w:sz w:val="24"/>
          <w:szCs w:val="24"/>
          <w:lang w:eastAsia="en-US"/>
        </w:rPr>
        <w:t>ивого вещества</w:t>
      </w:r>
      <w:r w:rsidR="007D73C6" w:rsidRPr="003449D9">
        <w:rPr>
          <w:spacing w:val="-3"/>
          <w:sz w:val="24"/>
          <w:szCs w:val="24"/>
          <w:lang w:eastAsia="en-US"/>
        </w:rPr>
        <w:t>, имеющий знач</w:t>
      </w:r>
      <w:r w:rsidR="00E141FE" w:rsidRPr="003449D9">
        <w:rPr>
          <w:spacing w:val="-3"/>
          <w:sz w:val="24"/>
          <w:szCs w:val="24"/>
          <w:lang w:eastAsia="en-US"/>
        </w:rPr>
        <w:t>ение</w:t>
      </w:r>
      <w:r w:rsidR="007D73C6" w:rsidRPr="003449D9">
        <w:rPr>
          <w:spacing w:val="-3"/>
          <w:sz w:val="24"/>
          <w:szCs w:val="24"/>
          <w:lang w:eastAsia="en-US"/>
        </w:rPr>
        <w:t xml:space="preserve"> </w:t>
      </w:r>
      <w:r w:rsidR="00E237E2" w:rsidRPr="00A77635">
        <w:rPr>
          <w:spacing w:val="-3"/>
          <w:sz w:val="24"/>
          <w:szCs w:val="24"/>
          <w:lang w:eastAsia="en-US"/>
        </w:rPr>
        <w:t>геологическ</w:t>
      </w:r>
      <w:r w:rsidR="007D73C6" w:rsidRPr="00A77635">
        <w:rPr>
          <w:spacing w:val="-3"/>
          <w:sz w:val="24"/>
          <w:szCs w:val="24"/>
          <w:lang w:eastAsia="en-US"/>
        </w:rPr>
        <w:t xml:space="preserve">ого </w:t>
      </w:r>
      <w:r w:rsidR="00E237E2" w:rsidRPr="00A77635">
        <w:rPr>
          <w:spacing w:val="-3"/>
          <w:sz w:val="24"/>
          <w:szCs w:val="24"/>
          <w:lang w:eastAsia="en-US"/>
        </w:rPr>
        <w:t>масштаба</w:t>
      </w:r>
      <w:r w:rsidRPr="00A77635">
        <w:rPr>
          <w:spacing w:val="-3"/>
          <w:sz w:val="24"/>
          <w:szCs w:val="24"/>
          <w:lang w:eastAsia="en-US"/>
        </w:rPr>
        <w:t xml:space="preserve">, </w:t>
      </w:r>
      <w:r w:rsidR="00096BBA" w:rsidRPr="00A77635">
        <w:rPr>
          <w:spacing w:val="-3"/>
          <w:sz w:val="24"/>
          <w:szCs w:val="24"/>
          <w:lang w:eastAsia="en-US"/>
        </w:rPr>
        <w:t xml:space="preserve">и </w:t>
      </w:r>
      <w:r w:rsidRPr="00A77635">
        <w:rPr>
          <w:spacing w:val="-3"/>
          <w:sz w:val="24"/>
          <w:szCs w:val="24"/>
          <w:lang w:eastAsia="en-US"/>
        </w:rPr>
        <w:t>отвеча</w:t>
      </w:r>
      <w:r w:rsidR="00096BBA" w:rsidRPr="00A77635">
        <w:rPr>
          <w:spacing w:val="-3"/>
          <w:sz w:val="24"/>
          <w:szCs w:val="24"/>
          <w:lang w:eastAsia="en-US"/>
        </w:rPr>
        <w:t>ет</w:t>
      </w:r>
      <w:r w:rsidRPr="00A77635">
        <w:rPr>
          <w:spacing w:val="-3"/>
          <w:sz w:val="24"/>
          <w:szCs w:val="24"/>
          <w:lang w:eastAsia="en-US"/>
        </w:rPr>
        <w:t xml:space="preserve"> общим</w:t>
      </w:r>
      <w:r w:rsidRPr="003449D9">
        <w:rPr>
          <w:spacing w:val="-3"/>
          <w:sz w:val="24"/>
          <w:szCs w:val="24"/>
          <w:lang w:eastAsia="en-US"/>
        </w:rPr>
        <w:t xml:space="preserve"> закономерностям развития биосферы, эволюция которой определяется приоритетным развитием организмов, обладающих наибольшей геохимической энергией</w:t>
      </w:r>
      <w:r w:rsidR="007D73C6" w:rsidRPr="003449D9">
        <w:rPr>
          <w:spacing w:val="-3"/>
          <w:sz w:val="24"/>
          <w:szCs w:val="24"/>
          <w:lang w:eastAsia="en-US"/>
        </w:rPr>
        <w:t xml:space="preserve">. </w:t>
      </w:r>
      <w:r w:rsidRPr="003449D9">
        <w:rPr>
          <w:spacing w:val="-3"/>
          <w:sz w:val="24"/>
          <w:szCs w:val="24"/>
          <w:lang w:eastAsia="en-US"/>
        </w:rPr>
        <w:t>В этом смысле появление цивилизаци</w:t>
      </w:r>
      <w:r w:rsidR="007D73C6" w:rsidRPr="003449D9">
        <w:rPr>
          <w:spacing w:val="-3"/>
          <w:sz w:val="24"/>
          <w:szCs w:val="24"/>
          <w:lang w:eastAsia="en-US"/>
        </w:rPr>
        <w:t>и</w:t>
      </w:r>
      <w:r w:rsidRPr="003449D9">
        <w:rPr>
          <w:spacing w:val="-3"/>
          <w:sz w:val="24"/>
          <w:szCs w:val="24"/>
          <w:lang w:eastAsia="en-US"/>
        </w:rPr>
        <w:t xml:space="preserve"> рассматрива</w:t>
      </w:r>
      <w:r w:rsidR="00001A76" w:rsidRPr="003449D9">
        <w:rPr>
          <w:spacing w:val="-3"/>
          <w:sz w:val="24"/>
          <w:szCs w:val="24"/>
          <w:lang w:eastAsia="en-US"/>
        </w:rPr>
        <w:t>лось им</w:t>
      </w:r>
      <w:r w:rsidRPr="003449D9">
        <w:rPr>
          <w:spacing w:val="-3"/>
          <w:sz w:val="24"/>
          <w:szCs w:val="24"/>
          <w:lang w:eastAsia="en-US"/>
        </w:rPr>
        <w:t xml:space="preserve"> как естественный </w:t>
      </w:r>
      <w:r w:rsidR="00441B66" w:rsidRPr="003449D9">
        <w:rPr>
          <w:spacing w:val="-3"/>
          <w:sz w:val="24"/>
          <w:szCs w:val="24"/>
          <w:lang w:eastAsia="en-US"/>
        </w:rPr>
        <w:t xml:space="preserve">результат </w:t>
      </w:r>
      <w:r w:rsidR="007D73C6" w:rsidRPr="003449D9">
        <w:rPr>
          <w:spacing w:val="-3"/>
          <w:sz w:val="24"/>
          <w:szCs w:val="24"/>
          <w:lang w:eastAsia="en-US"/>
        </w:rPr>
        <w:t xml:space="preserve">перехода </w:t>
      </w:r>
      <w:r w:rsidR="00441B66" w:rsidRPr="003449D9">
        <w:rPr>
          <w:spacing w:val="-3"/>
          <w:sz w:val="24"/>
          <w:szCs w:val="24"/>
          <w:lang w:eastAsia="en-US"/>
        </w:rPr>
        <w:t>лидирующ</w:t>
      </w:r>
      <w:r w:rsidR="007D73C6" w:rsidRPr="003449D9">
        <w:rPr>
          <w:spacing w:val="-3"/>
          <w:sz w:val="24"/>
          <w:szCs w:val="24"/>
          <w:lang w:eastAsia="en-US"/>
        </w:rPr>
        <w:t xml:space="preserve">его </w:t>
      </w:r>
      <w:r w:rsidRPr="003449D9">
        <w:rPr>
          <w:spacing w:val="-3"/>
          <w:sz w:val="24"/>
          <w:szCs w:val="24"/>
          <w:lang w:eastAsia="en-US"/>
        </w:rPr>
        <w:t>вид</w:t>
      </w:r>
      <w:r w:rsidR="007D73C6" w:rsidRPr="003449D9">
        <w:rPr>
          <w:spacing w:val="-3"/>
          <w:sz w:val="24"/>
          <w:szCs w:val="24"/>
          <w:lang w:eastAsia="en-US"/>
        </w:rPr>
        <w:t xml:space="preserve">а в </w:t>
      </w:r>
      <w:r w:rsidR="00441B66" w:rsidRPr="003449D9">
        <w:rPr>
          <w:spacing w:val="-3"/>
          <w:sz w:val="24"/>
          <w:szCs w:val="24"/>
          <w:lang w:eastAsia="en-US"/>
        </w:rPr>
        <w:t>ново</w:t>
      </w:r>
      <w:r w:rsidR="007D73C6" w:rsidRPr="003449D9">
        <w:rPr>
          <w:spacing w:val="-3"/>
          <w:sz w:val="24"/>
          <w:szCs w:val="24"/>
          <w:lang w:eastAsia="en-US"/>
        </w:rPr>
        <w:t>е качество</w:t>
      </w:r>
      <w:r w:rsidRPr="003449D9">
        <w:rPr>
          <w:spacing w:val="-3"/>
          <w:sz w:val="24"/>
          <w:szCs w:val="24"/>
          <w:lang w:eastAsia="en-US"/>
        </w:rPr>
        <w:t>, обеспечив</w:t>
      </w:r>
      <w:r w:rsidR="00C570D5" w:rsidRPr="003449D9">
        <w:rPr>
          <w:spacing w:val="-3"/>
          <w:sz w:val="24"/>
          <w:szCs w:val="24"/>
          <w:lang w:eastAsia="en-US"/>
        </w:rPr>
        <w:t xml:space="preserve">ающее </w:t>
      </w:r>
      <w:r w:rsidR="00441B66" w:rsidRPr="003449D9">
        <w:rPr>
          <w:spacing w:val="-3"/>
          <w:sz w:val="24"/>
          <w:szCs w:val="24"/>
          <w:lang w:eastAsia="en-US"/>
        </w:rPr>
        <w:t>ему</w:t>
      </w:r>
      <w:r w:rsidRPr="003449D9">
        <w:rPr>
          <w:spacing w:val="-3"/>
          <w:sz w:val="24"/>
          <w:szCs w:val="24"/>
          <w:lang w:eastAsia="en-US"/>
        </w:rPr>
        <w:t xml:space="preserve"> </w:t>
      </w:r>
      <w:r w:rsidR="00C570D5" w:rsidRPr="003449D9">
        <w:rPr>
          <w:spacing w:val="-3"/>
          <w:sz w:val="24"/>
          <w:szCs w:val="24"/>
          <w:lang w:eastAsia="en-US"/>
        </w:rPr>
        <w:t>крупные дополнительные преимущества</w:t>
      </w:r>
      <w:r w:rsidR="00E141FE" w:rsidRPr="003449D9">
        <w:rPr>
          <w:spacing w:val="-3"/>
          <w:sz w:val="24"/>
          <w:szCs w:val="24"/>
          <w:lang w:eastAsia="en-US"/>
        </w:rPr>
        <w:t>,</w:t>
      </w:r>
      <w:r w:rsidR="00C570D5" w:rsidRPr="003449D9">
        <w:rPr>
          <w:spacing w:val="-3"/>
          <w:sz w:val="24"/>
          <w:szCs w:val="24"/>
          <w:lang w:eastAsia="en-US"/>
        </w:rPr>
        <w:t xml:space="preserve"> в том числе</w:t>
      </w:r>
      <w:r w:rsidR="003449D9">
        <w:rPr>
          <w:spacing w:val="-3"/>
          <w:sz w:val="24"/>
          <w:szCs w:val="24"/>
          <w:lang w:eastAsia="en-US"/>
        </w:rPr>
        <w:t>,</w:t>
      </w:r>
      <w:r w:rsidR="00C570D5" w:rsidRPr="003449D9">
        <w:rPr>
          <w:spacing w:val="-3"/>
          <w:sz w:val="24"/>
          <w:szCs w:val="24"/>
          <w:lang w:eastAsia="en-US"/>
        </w:rPr>
        <w:t xml:space="preserve"> и в части </w:t>
      </w:r>
      <w:r w:rsidRPr="003449D9">
        <w:rPr>
          <w:spacing w:val="-3"/>
          <w:sz w:val="24"/>
          <w:szCs w:val="24"/>
          <w:lang w:eastAsia="en-US"/>
        </w:rPr>
        <w:t>способност</w:t>
      </w:r>
      <w:r w:rsidR="003449D9">
        <w:rPr>
          <w:spacing w:val="-3"/>
          <w:sz w:val="24"/>
          <w:szCs w:val="24"/>
          <w:lang w:eastAsia="en-US"/>
        </w:rPr>
        <w:t>и</w:t>
      </w:r>
      <w:r w:rsidRPr="003449D9">
        <w:rPr>
          <w:spacing w:val="-3"/>
          <w:sz w:val="24"/>
          <w:szCs w:val="24"/>
          <w:lang w:eastAsia="en-US"/>
        </w:rPr>
        <w:t xml:space="preserve"> выживать и воспроизводиться в </w:t>
      </w:r>
      <w:r w:rsidR="00C570D5" w:rsidRPr="003449D9">
        <w:rPr>
          <w:spacing w:val="-3"/>
          <w:sz w:val="24"/>
          <w:szCs w:val="24"/>
          <w:lang w:eastAsia="en-US"/>
        </w:rPr>
        <w:t xml:space="preserve">более широком </w:t>
      </w:r>
      <w:r w:rsidR="00441B66" w:rsidRPr="003449D9">
        <w:rPr>
          <w:spacing w:val="-3"/>
          <w:sz w:val="24"/>
          <w:szCs w:val="24"/>
          <w:lang w:eastAsia="en-US"/>
        </w:rPr>
        <w:t xml:space="preserve">диапазоне </w:t>
      </w:r>
      <w:r w:rsidRPr="003449D9">
        <w:rPr>
          <w:spacing w:val="-3"/>
          <w:sz w:val="24"/>
          <w:szCs w:val="24"/>
          <w:lang w:eastAsia="en-US"/>
        </w:rPr>
        <w:t>природных услови</w:t>
      </w:r>
      <w:r w:rsidR="00441B66" w:rsidRPr="003449D9">
        <w:rPr>
          <w:spacing w:val="-3"/>
          <w:sz w:val="24"/>
          <w:szCs w:val="24"/>
          <w:lang w:eastAsia="en-US"/>
        </w:rPr>
        <w:t>й</w:t>
      </w:r>
      <w:r w:rsidRPr="003449D9">
        <w:rPr>
          <w:spacing w:val="-3"/>
          <w:sz w:val="24"/>
          <w:szCs w:val="24"/>
          <w:lang w:eastAsia="en-US"/>
        </w:rPr>
        <w:t xml:space="preserve">. </w:t>
      </w:r>
    </w:p>
    <w:p w:rsidR="00A27978" w:rsidRPr="003449D9" w:rsidRDefault="0046552A" w:rsidP="003449D9">
      <w:pPr>
        <w:spacing w:line="360" w:lineRule="auto"/>
        <w:ind w:firstLine="709"/>
        <w:jc w:val="both"/>
        <w:rPr>
          <w:spacing w:val="-1"/>
          <w:sz w:val="24"/>
          <w:szCs w:val="24"/>
          <w:lang w:eastAsia="en-US"/>
        </w:rPr>
      </w:pPr>
      <w:r w:rsidRPr="003449D9">
        <w:rPr>
          <w:spacing w:val="-3"/>
          <w:sz w:val="24"/>
          <w:szCs w:val="24"/>
          <w:lang w:eastAsia="en-US"/>
        </w:rPr>
        <w:t>Идеи В.И. Вернадского были развиты его учениками и последователями.</w:t>
      </w:r>
      <w:r w:rsidR="0045399C" w:rsidRPr="003449D9">
        <w:rPr>
          <w:spacing w:val="-3"/>
          <w:sz w:val="24"/>
          <w:szCs w:val="24"/>
          <w:lang w:eastAsia="en-US"/>
        </w:rPr>
        <w:t xml:space="preserve"> Так</w:t>
      </w:r>
      <w:r w:rsidR="003449D9">
        <w:rPr>
          <w:spacing w:val="-3"/>
          <w:sz w:val="24"/>
          <w:szCs w:val="24"/>
          <w:lang w:eastAsia="en-US"/>
        </w:rPr>
        <w:t>,</w:t>
      </w:r>
      <w:r w:rsidR="0045399C" w:rsidRPr="003449D9">
        <w:rPr>
          <w:spacing w:val="-3"/>
          <w:sz w:val="24"/>
          <w:szCs w:val="24"/>
          <w:lang w:eastAsia="en-US"/>
        </w:rPr>
        <w:t xml:space="preserve"> </w:t>
      </w:r>
      <w:r w:rsidR="00160976" w:rsidRPr="003449D9">
        <w:rPr>
          <w:spacing w:val="-1"/>
          <w:sz w:val="24"/>
          <w:szCs w:val="24"/>
          <w:lang w:eastAsia="en-US"/>
        </w:rPr>
        <w:t xml:space="preserve">А.Е. Ферсман сформулировал теоретические и методологические основы пространственно-временного изучения конкретных геохимических явлений и ввел понятия геохимического поля, </w:t>
      </w:r>
      <w:r w:rsidR="002B6816" w:rsidRPr="003449D9">
        <w:rPr>
          <w:spacing w:val="-1"/>
          <w:sz w:val="24"/>
          <w:szCs w:val="24"/>
          <w:lang w:eastAsia="en-US"/>
        </w:rPr>
        <w:t xml:space="preserve">географии элементов и </w:t>
      </w:r>
      <w:r w:rsidR="00160976" w:rsidRPr="003449D9">
        <w:rPr>
          <w:spacing w:val="-1"/>
          <w:sz w:val="24"/>
          <w:szCs w:val="24"/>
          <w:lang w:eastAsia="en-US"/>
        </w:rPr>
        <w:t>геохимическ</w:t>
      </w:r>
      <w:r w:rsidR="00441B66" w:rsidRPr="003449D9">
        <w:rPr>
          <w:spacing w:val="-1"/>
          <w:sz w:val="24"/>
          <w:szCs w:val="24"/>
          <w:lang w:eastAsia="en-US"/>
        </w:rPr>
        <w:t>ой</w:t>
      </w:r>
      <w:r w:rsidR="00160976" w:rsidRPr="003449D9">
        <w:rPr>
          <w:spacing w:val="-1"/>
          <w:sz w:val="24"/>
          <w:szCs w:val="24"/>
          <w:lang w:eastAsia="en-US"/>
        </w:rPr>
        <w:t xml:space="preserve"> эпох</w:t>
      </w:r>
      <w:r w:rsidR="00441B66" w:rsidRPr="003449D9">
        <w:rPr>
          <w:spacing w:val="-1"/>
          <w:sz w:val="24"/>
          <w:szCs w:val="24"/>
          <w:lang w:eastAsia="en-US"/>
        </w:rPr>
        <w:t>и</w:t>
      </w:r>
      <w:r w:rsidR="002B6816" w:rsidRPr="003449D9">
        <w:rPr>
          <w:spacing w:val="-1"/>
          <w:sz w:val="24"/>
          <w:szCs w:val="24"/>
          <w:lang w:eastAsia="en-US"/>
        </w:rPr>
        <w:t xml:space="preserve">. </w:t>
      </w:r>
      <w:r w:rsidR="00160976" w:rsidRPr="003449D9">
        <w:rPr>
          <w:spacing w:val="-1"/>
          <w:sz w:val="24"/>
          <w:szCs w:val="24"/>
          <w:lang w:eastAsia="en-US"/>
        </w:rPr>
        <w:t xml:space="preserve">«В этом химико-географическом подходе мы имеем и в области самой геохимии ряд важнейших задач - дать пространственные соотношения элементов в определенных географических районах, установить "геохимические провинции", как и "геохимические эпохи", и этим самым рассмотреть геохимические проблемы в чисто географическом разрезе» </w:t>
      </w:r>
      <w:r w:rsidR="007C49C4" w:rsidRPr="007C49C4">
        <w:rPr>
          <w:spacing w:val="-1"/>
          <w:sz w:val="24"/>
          <w:szCs w:val="24"/>
          <w:lang w:eastAsia="en-US"/>
        </w:rPr>
        <w:t>[</w:t>
      </w:r>
      <w:r w:rsidR="001E683B">
        <w:rPr>
          <w:spacing w:val="-1"/>
          <w:sz w:val="24"/>
          <w:szCs w:val="24"/>
          <w:lang w:eastAsia="en-US"/>
        </w:rPr>
        <w:t xml:space="preserve">Ферсман, </w:t>
      </w:r>
      <w:r w:rsidR="00B043F5">
        <w:rPr>
          <w:spacing w:val="-1"/>
          <w:sz w:val="24"/>
          <w:szCs w:val="24"/>
          <w:lang w:eastAsia="en-US"/>
        </w:rPr>
        <w:t>1955, т.3</w:t>
      </w:r>
      <w:r w:rsidR="007C49C4">
        <w:rPr>
          <w:spacing w:val="-1"/>
          <w:sz w:val="24"/>
          <w:szCs w:val="24"/>
          <w:lang w:eastAsia="en-US"/>
        </w:rPr>
        <w:t>, с. 32</w:t>
      </w:r>
      <w:r w:rsidR="007C49C4" w:rsidRPr="007C49C4">
        <w:rPr>
          <w:spacing w:val="-1"/>
          <w:sz w:val="24"/>
          <w:szCs w:val="24"/>
          <w:lang w:eastAsia="en-US"/>
        </w:rPr>
        <w:t>]</w:t>
      </w:r>
      <w:r w:rsidR="00160976" w:rsidRPr="003449D9">
        <w:rPr>
          <w:spacing w:val="-1"/>
          <w:sz w:val="24"/>
          <w:szCs w:val="24"/>
          <w:lang w:eastAsia="en-US"/>
        </w:rPr>
        <w:t xml:space="preserve">. </w:t>
      </w:r>
      <w:r w:rsidR="003F3A3E" w:rsidRPr="003449D9">
        <w:rPr>
          <w:spacing w:val="-1"/>
          <w:sz w:val="24"/>
          <w:szCs w:val="24"/>
          <w:lang w:eastAsia="en-US"/>
        </w:rPr>
        <w:t xml:space="preserve">Им же </w:t>
      </w:r>
      <w:r w:rsidR="002B6816" w:rsidRPr="003449D9">
        <w:rPr>
          <w:spacing w:val="-1"/>
          <w:sz w:val="24"/>
          <w:szCs w:val="24"/>
          <w:lang w:eastAsia="en-US"/>
        </w:rPr>
        <w:t>был</w:t>
      </w:r>
      <w:r w:rsidR="00160976" w:rsidRPr="003449D9">
        <w:rPr>
          <w:spacing w:val="-1"/>
          <w:sz w:val="24"/>
          <w:szCs w:val="24"/>
          <w:lang w:eastAsia="en-US"/>
        </w:rPr>
        <w:t xml:space="preserve"> разработа</w:t>
      </w:r>
      <w:r w:rsidR="002B6816" w:rsidRPr="003449D9">
        <w:rPr>
          <w:spacing w:val="-1"/>
          <w:sz w:val="24"/>
          <w:szCs w:val="24"/>
          <w:lang w:eastAsia="en-US"/>
        </w:rPr>
        <w:t>н</w:t>
      </w:r>
      <w:r w:rsidR="00160976" w:rsidRPr="003449D9">
        <w:rPr>
          <w:spacing w:val="-1"/>
          <w:sz w:val="24"/>
          <w:szCs w:val="24"/>
          <w:lang w:eastAsia="en-US"/>
        </w:rPr>
        <w:t xml:space="preserve"> </w:t>
      </w:r>
      <w:r w:rsidR="002B6816" w:rsidRPr="003449D9">
        <w:rPr>
          <w:spacing w:val="-1"/>
          <w:sz w:val="24"/>
          <w:szCs w:val="24"/>
          <w:lang w:eastAsia="en-US"/>
        </w:rPr>
        <w:t xml:space="preserve">ряд методических </w:t>
      </w:r>
      <w:r w:rsidR="00160976" w:rsidRPr="003449D9">
        <w:rPr>
          <w:spacing w:val="-1"/>
          <w:sz w:val="24"/>
          <w:szCs w:val="24"/>
          <w:lang w:eastAsia="en-US"/>
        </w:rPr>
        <w:t>подход</w:t>
      </w:r>
      <w:r w:rsidR="002B6816" w:rsidRPr="003449D9">
        <w:rPr>
          <w:spacing w:val="-1"/>
          <w:sz w:val="24"/>
          <w:szCs w:val="24"/>
          <w:lang w:eastAsia="en-US"/>
        </w:rPr>
        <w:t>ов</w:t>
      </w:r>
      <w:r w:rsidR="00160976" w:rsidRPr="003449D9">
        <w:rPr>
          <w:spacing w:val="-1"/>
          <w:sz w:val="24"/>
          <w:szCs w:val="24"/>
          <w:lang w:eastAsia="en-US"/>
        </w:rPr>
        <w:t xml:space="preserve"> к пространственно</w:t>
      </w:r>
      <w:r w:rsidR="002B6816" w:rsidRPr="003449D9">
        <w:rPr>
          <w:spacing w:val="-1"/>
          <w:sz w:val="24"/>
          <w:szCs w:val="24"/>
          <w:lang w:eastAsia="en-US"/>
        </w:rPr>
        <w:t>й</w:t>
      </w:r>
      <w:r w:rsidR="00160976" w:rsidRPr="003449D9">
        <w:rPr>
          <w:spacing w:val="-1"/>
          <w:sz w:val="24"/>
          <w:szCs w:val="24"/>
          <w:lang w:eastAsia="en-US"/>
        </w:rPr>
        <w:t xml:space="preserve"> </w:t>
      </w:r>
      <w:r w:rsidR="002B6816" w:rsidRPr="003449D9">
        <w:rPr>
          <w:spacing w:val="-1"/>
          <w:sz w:val="24"/>
          <w:szCs w:val="24"/>
          <w:lang w:eastAsia="en-US"/>
        </w:rPr>
        <w:t xml:space="preserve">интерпретации </w:t>
      </w:r>
      <w:r w:rsidR="00160976" w:rsidRPr="003449D9">
        <w:rPr>
          <w:spacing w:val="-1"/>
          <w:sz w:val="24"/>
          <w:szCs w:val="24"/>
          <w:lang w:eastAsia="en-US"/>
        </w:rPr>
        <w:t>геохимических об</w:t>
      </w:r>
      <w:r w:rsidR="00A222C9" w:rsidRPr="003449D9">
        <w:rPr>
          <w:spacing w:val="-1"/>
          <w:sz w:val="24"/>
          <w:szCs w:val="24"/>
          <w:lang w:eastAsia="en-US"/>
        </w:rPr>
        <w:t>ъектов</w:t>
      </w:r>
      <w:r w:rsidR="00160976" w:rsidRPr="003449D9">
        <w:rPr>
          <w:spacing w:val="-1"/>
          <w:sz w:val="24"/>
          <w:szCs w:val="24"/>
          <w:lang w:eastAsia="en-US"/>
        </w:rPr>
        <w:t xml:space="preserve">. </w:t>
      </w:r>
      <w:r w:rsidR="002B6816" w:rsidRPr="003449D9">
        <w:rPr>
          <w:spacing w:val="-1"/>
          <w:sz w:val="24"/>
          <w:szCs w:val="24"/>
          <w:lang w:eastAsia="en-US"/>
        </w:rPr>
        <w:t>В частности</w:t>
      </w:r>
      <w:r w:rsidR="001E683B">
        <w:rPr>
          <w:spacing w:val="-1"/>
          <w:sz w:val="24"/>
          <w:szCs w:val="24"/>
          <w:lang w:eastAsia="en-US"/>
        </w:rPr>
        <w:t>,</w:t>
      </w:r>
      <w:r w:rsidR="002B6816" w:rsidRPr="003449D9">
        <w:rPr>
          <w:spacing w:val="-1"/>
          <w:sz w:val="24"/>
          <w:szCs w:val="24"/>
          <w:lang w:eastAsia="en-US"/>
        </w:rPr>
        <w:t xml:space="preserve"> </w:t>
      </w:r>
      <w:r w:rsidR="00E237E2" w:rsidRPr="003449D9">
        <w:rPr>
          <w:spacing w:val="-1"/>
          <w:sz w:val="24"/>
          <w:szCs w:val="24"/>
          <w:lang w:eastAsia="en-US"/>
        </w:rPr>
        <w:t>зональный подход, базирующийся на идеях В.В. Докучаева о географической и широтной зональности природных явлений</w:t>
      </w:r>
      <w:r w:rsidR="00ED32E2">
        <w:rPr>
          <w:spacing w:val="-1"/>
          <w:sz w:val="24"/>
          <w:szCs w:val="24"/>
          <w:lang w:eastAsia="en-US"/>
        </w:rPr>
        <w:t>,</w:t>
      </w:r>
      <w:r w:rsidR="00E237E2" w:rsidRPr="003449D9">
        <w:rPr>
          <w:spacing w:val="-1"/>
          <w:sz w:val="24"/>
          <w:szCs w:val="24"/>
          <w:lang w:eastAsia="en-US"/>
        </w:rPr>
        <w:t xml:space="preserve"> и </w:t>
      </w:r>
      <w:r w:rsidR="002B6816" w:rsidRPr="003449D9">
        <w:rPr>
          <w:spacing w:val="-1"/>
          <w:sz w:val="24"/>
          <w:szCs w:val="24"/>
          <w:lang w:eastAsia="en-US"/>
        </w:rPr>
        <w:t>ф</w:t>
      </w:r>
      <w:r w:rsidR="00160976" w:rsidRPr="003449D9">
        <w:rPr>
          <w:spacing w:val="-1"/>
          <w:sz w:val="24"/>
          <w:szCs w:val="24"/>
          <w:lang w:eastAsia="en-US"/>
        </w:rPr>
        <w:t>ациальный подход, в рамках которого изучались щиты, пояса, поля, узлы и т.п. геологически</w:t>
      </w:r>
      <w:r w:rsidR="00E237E2" w:rsidRPr="003449D9">
        <w:rPr>
          <w:spacing w:val="-1"/>
          <w:sz w:val="24"/>
          <w:szCs w:val="24"/>
          <w:lang w:eastAsia="en-US"/>
        </w:rPr>
        <w:t>е объекты азонального характера</w:t>
      </w:r>
      <w:r w:rsidR="00160976" w:rsidRPr="003449D9">
        <w:rPr>
          <w:spacing w:val="-1"/>
          <w:sz w:val="24"/>
          <w:szCs w:val="24"/>
          <w:lang w:eastAsia="en-US"/>
        </w:rPr>
        <w:t>.</w:t>
      </w:r>
      <w:r w:rsidR="003F3A3E" w:rsidRPr="003449D9">
        <w:rPr>
          <w:spacing w:val="-1"/>
          <w:sz w:val="24"/>
          <w:szCs w:val="24"/>
          <w:lang w:eastAsia="en-US"/>
        </w:rPr>
        <w:t xml:space="preserve"> </w:t>
      </w:r>
      <w:r w:rsidR="005D3497" w:rsidRPr="006D716B">
        <w:rPr>
          <w:spacing w:val="-1"/>
          <w:sz w:val="24"/>
          <w:szCs w:val="24"/>
          <w:lang w:eastAsia="en-US"/>
        </w:rPr>
        <w:t xml:space="preserve">Одновременно </w:t>
      </w:r>
      <w:r w:rsidR="005C5C59" w:rsidRPr="006D716B">
        <w:rPr>
          <w:spacing w:val="-1"/>
          <w:sz w:val="24"/>
          <w:szCs w:val="24"/>
          <w:lang w:eastAsia="en-US"/>
        </w:rPr>
        <w:t>с</w:t>
      </w:r>
      <w:r w:rsidR="005C5C59" w:rsidRPr="003449D9">
        <w:rPr>
          <w:spacing w:val="-1"/>
          <w:sz w:val="24"/>
          <w:szCs w:val="24"/>
          <w:lang w:eastAsia="en-US"/>
        </w:rPr>
        <w:t xml:space="preserve"> </w:t>
      </w:r>
      <w:r w:rsidR="0027065E" w:rsidRPr="003449D9">
        <w:rPr>
          <w:spacing w:val="-1"/>
          <w:sz w:val="24"/>
          <w:szCs w:val="24"/>
          <w:lang w:eastAsia="en-US"/>
        </w:rPr>
        <w:t xml:space="preserve">В.И. </w:t>
      </w:r>
      <w:r w:rsidR="004B1419">
        <w:rPr>
          <w:spacing w:val="-1"/>
          <w:sz w:val="24"/>
          <w:szCs w:val="24"/>
          <w:lang w:eastAsia="en-US"/>
        </w:rPr>
        <w:t>Вернадским и А.</w:t>
      </w:r>
      <w:r w:rsidR="005C5C59" w:rsidRPr="003449D9">
        <w:rPr>
          <w:spacing w:val="-1"/>
          <w:sz w:val="24"/>
          <w:szCs w:val="24"/>
          <w:lang w:eastAsia="en-US"/>
        </w:rPr>
        <w:t>П. Виноградовым</w:t>
      </w:r>
      <w:r w:rsidR="004B1419">
        <w:rPr>
          <w:spacing w:val="-1"/>
          <w:sz w:val="24"/>
          <w:szCs w:val="24"/>
          <w:lang w:eastAsia="en-US"/>
        </w:rPr>
        <w:t xml:space="preserve"> А.</w:t>
      </w:r>
      <w:r w:rsidR="005C5C59" w:rsidRPr="003449D9">
        <w:rPr>
          <w:spacing w:val="-1"/>
          <w:sz w:val="24"/>
          <w:szCs w:val="24"/>
          <w:lang w:eastAsia="en-US"/>
        </w:rPr>
        <w:t>Е. Ферсман</w:t>
      </w:r>
      <w:r w:rsidR="00662B56" w:rsidRPr="003449D9">
        <w:rPr>
          <w:spacing w:val="-1"/>
          <w:sz w:val="24"/>
          <w:szCs w:val="24"/>
          <w:lang w:eastAsia="en-US"/>
        </w:rPr>
        <w:t xml:space="preserve"> </w:t>
      </w:r>
      <w:r w:rsidR="005C5C59" w:rsidRPr="003449D9">
        <w:rPr>
          <w:spacing w:val="-1"/>
          <w:sz w:val="24"/>
          <w:szCs w:val="24"/>
          <w:lang w:eastAsia="en-US"/>
        </w:rPr>
        <w:t>продолж</w:t>
      </w:r>
      <w:r w:rsidR="00662B56" w:rsidRPr="003449D9">
        <w:rPr>
          <w:spacing w:val="-1"/>
          <w:sz w:val="24"/>
          <w:szCs w:val="24"/>
          <w:lang w:eastAsia="en-US"/>
        </w:rPr>
        <w:t>ил</w:t>
      </w:r>
      <w:r w:rsidR="005C5C59" w:rsidRPr="003449D9">
        <w:rPr>
          <w:spacing w:val="-1"/>
          <w:sz w:val="24"/>
          <w:szCs w:val="24"/>
          <w:lang w:eastAsia="en-US"/>
        </w:rPr>
        <w:t xml:space="preserve"> </w:t>
      </w:r>
      <w:r w:rsidR="00AE2244" w:rsidRPr="003449D9">
        <w:rPr>
          <w:spacing w:val="-1"/>
          <w:sz w:val="24"/>
          <w:szCs w:val="24"/>
          <w:lang w:eastAsia="en-US"/>
        </w:rPr>
        <w:t xml:space="preserve">масштабные исследования </w:t>
      </w:r>
      <w:r w:rsidR="00662B56" w:rsidRPr="003449D9">
        <w:rPr>
          <w:spacing w:val="-1"/>
          <w:sz w:val="24"/>
          <w:szCs w:val="24"/>
          <w:lang w:eastAsia="en-US"/>
        </w:rPr>
        <w:t>распространенности химических элементов в живом веществе</w:t>
      </w:r>
      <w:r w:rsidR="00662B56" w:rsidRPr="006D716B">
        <w:rPr>
          <w:spacing w:val="-1"/>
          <w:sz w:val="24"/>
          <w:szCs w:val="24"/>
          <w:lang w:eastAsia="en-US"/>
        </w:rPr>
        <w:t>, котор</w:t>
      </w:r>
      <w:r w:rsidR="00671C04" w:rsidRPr="006D716B">
        <w:rPr>
          <w:spacing w:val="-1"/>
          <w:sz w:val="24"/>
          <w:szCs w:val="24"/>
          <w:lang w:eastAsia="en-US"/>
        </w:rPr>
        <w:t xml:space="preserve">ое </w:t>
      </w:r>
      <w:r w:rsidR="00A27978" w:rsidRPr="006D716B">
        <w:rPr>
          <w:spacing w:val="-1"/>
          <w:sz w:val="24"/>
          <w:szCs w:val="24"/>
          <w:lang w:eastAsia="en-US"/>
        </w:rPr>
        <w:t>с</w:t>
      </w:r>
      <w:r w:rsidR="00671C04" w:rsidRPr="006D716B">
        <w:rPr>
          <w:spacing w:val="-1"/>
          <w:sz w:val="24"/>
          <w:szCs w:val="24"/>
          <w:lang w:eastAsia="en-US"/>
        </w:rPr>
        <w:t xml:space="preserve"> </w:t>
      </w:r>
      <w:r w:rsidR="00ED32E2">
        <w:rPr>
          <w:spacing w:val="-1"/>
          <w:sz w:val="24"/>
          <w:szCs w:val="24"/>
          <w:lang w:eastAsia="en-US"/>
        </w:rPr>
        <w:t>начала</w:t>
      </w:r>
      <w:r w:rsidR="00A27978" w:rsidRPr="006D716B">
        <w:rPr>
          <w:spacing w:val="-1"/>
          <w:sz w:val="24"/>
          <w:szCs w:val="24"/>
          <w:lang w:eastAsia="en-US"/>
        </w:rPr>
        <w:t xml:space="preserve"> </w:t>
      </w:r>
      <w:r w:rsidR="00662B56" w:rsidRPr="006D716B">
        <w:rPr>
          <w:spacing w:val="-1"/>
          <w:sz w:val="24"/>
          <w:szCs w:val="24"/>
          <w:lang w:eastAsia="en-US"/>
        </w:rPr>
        <w:t>XIX век</w:t>
      </w:r>
      <w:r w:rsidR="00A27978" w:rsidRPr="006D716B">
        <w:rPr>
          <w:spacing w:val="-1"/>
          <w:sz w:val="24"/>
          <w:szCs w:val="24"/>
          <w:lang w:eastAsia="en-US"/>
        </w:rPr>
        <w:t>а,</w:t>
      </w:r>
      <w:r w:rsidR="00662B56" w:rsidRPr="006D716B">
        <w:rPr>
          <w:spacing w:val="-1"/>
          <w:sz w:val="24"/>
          <w:szCs w:val="24"/>
          <w:lang w:eastAsia="en-US"/>
        </w:rPr>
        <w:t xml:space="preserve"> </w:t>
      </w:r>
      <w:r w:rsidR="00671C04" w:rsidRPr="006D716B">
        <w:rPr>
          <w:spacing w:val="-1"/>
          <w:sz w:val="24"/>
          <w:szCs w:val="24"/>
          <w:lang w:eastAsia="en-US"/>
        </w:rPr>
        <w:t>именовалось</w:t>
      </w:r>
      <w:r w:rsidR="00671C04" w:rsidRPr="003449D9">
        <w:rPr>
          <w:spacing w:val="-1"/>
          <w:sz w:val="24"/>
          <w:szCs w:val="24"/>
          <w:lang w:eastAsia="en-US"/>
        </w:rPr>
        <w:t xml:space="preserve"> </w:t>
      </w:r>
      <w:r w:rsidR="00AE2244" w:rsidRPr="003449D9">
        <w:rPr>
          <w:spacing w:val="-1"/>
          <w:sz w:val="24"/>
          <w:szCs w:val="24"/>
          <w:lang w:eastAsia="en-US"/>
        </w:rPr>
        <w:t xml:space="preserve">«живой </w:t>
      </w:r>
      <w:r w:rsidR="00F6495D" w:rsidRPr="003449D9">
        <w:rPr>
          <w:spacing w:val="-1"/>
          <w:sz w:val="24"/>
          <w:szCs w:val="24"/>
          <w:lang w:eastAsia="en-US"/>
        </w:rPr>
        <w:t>протоплазм</w:t>
      </w:r>
      <w:r w:rsidR="00671C04" w:rsidRPr="003449D9">
        <w:rPr>
          <w:spacing w:val="-1"/>
          <w:sz w:val="24"/>
          <w:szCs w:val="24"/>
          <w:lang w:eastAsia="en-US"/>
        </w:rPr>
        <w:t>ой</w:t>
      </w:r>
      <w:r w:rsidR="00AE2244" w:rsidRPr="003449D9">
        <w:rPr>
          <w:spacing w:val="-1"/>
          <w:sz w:val="24"/>
          <w:szCs w:val="24"/>
          <w:lang w:eastAsia="en-US"/>
        </w:rPr>
        <w:t>»</w:t>
      </w:r>
      <w:r w:rsidR="006D716B">
        <w:rPr>
          <w:spacing w:val="-1"/>
          <w:sz w:val="24"/>
          <w:szCs w:val="24"/>
          <w:lang w:eastAsia="en-US"/>
        </w:rPr>
        <w:t xml:space="preserve"> и считалось состоящим </w:t>
      </w:r>
      <w:r w:rsidR="00671C04" w:rsidRPr="003449D9">
        <w:rPr>
          <w:spacing w:val="-1"/>
          <w:sz w:val="24"/>
          <w:szCs w:val="24"/>
          <w:lang w:eastAsia="en-US"/>
        </w:rPr>
        <w:t>всего</w:t>
      </w:r>
      <w:r w:rsidR="006D716B">
        <w:rPr>
          <w:spacing w:val="-1"/>
          <w:sz w:val="24"/>
          <w:szCs w:val="24"/>
          <w:lang w:eastAsia="en-US"/>
        </w:rPr>
        <w:t xml:space="preserve"> из</w:t>
      </w:r>
      <w:r w:rsidR="00671C04" w:rsidRPr="003449D9">
        <w:rPr>
          <w:spacing w:val="-1"/>
          <w:sz w:val="24"/>
          <w:szCs w:val="24"/>
          <w:lang w:eastAsia="en-US"/>
        </w:rPr>
        <w:t xml:space="preserve"> </w:t>
      </w:r>
      <w:r w:rsidR="00662B56" w:rsidRPr="003449D9">
        <w:rPr>
          <w:spacing w:val="-1"/>
          <w:sz w:val="24"/>
          <w:szCs w:val="24"/>
          <w:lang w:eastAsia="en-US"/>
        </w:rPr>
        <w:t>4</w:t>
      </w:r>
      <w:r w:rsidR="00ED32E2">
        <w:rPr>
          <w:spacing w:val="-1"/>
          <w:sz w:val="24"/>
          <w:szCs w:val="24"/>
          <w:lang w:eastAsia="en-US"/>
        </w:rPr>
        <w:t>-х</w:t>
      </w:r>
      <w:r w:rsidR="00F6495D" w:rsidRPr="003449D9">
        <w:rPr>
          <w:spacing w:val="-1"/>
          <w:sz w:val="24"/>
          <w:szCs w:val="24"/>
          <w:lang w:eastAsia="en-US"/>
        </w:rPr>
        <w:t xml:space="preserve"> </w:t>
      </w:r>
      <w:r w:rsidR="00AE2244" w:rsidRPr="003449D9">
        <w:rPr>
          <w:spacing w:val="-1"/>
          <w:sz w:val="24"/>
          <w:szCs w:val="24"/>
          <w:lang w:eastAsia="en-US"/>
        </w:rPr>
        <w:t xml:space="preserve">главных </w:t>
      </w:r>
      <w:r w:rsidR="00F6495D" w:rsidRPr="003449D9">
        <w:rPr>
          <w:spacing w:val="-1"/>
          <w:sz w:val="24"/>
          <w:szCs w:val="24"/>
          <w:lang w:eastAsia="en-US"/>
        </w:rPr>
        <w:t>органоген</w:t>
      </w:r>
      <w:r w:rsidR="006D716B">
        <w:rPr>
          <w:spacing w:val="-1"/>
          <w:sz w:val="24"/>
          <w:szCs w:val="24"/>
          <w:lang w:eastAsia="en-US"/>
        </w:rPr>
        <w:t>ов</w:t>
      </w:r>
      <w:r w:rsidR="00F6495D" w:rsidRPr="003449D9">
        <w:rPr>
          <w:spacing w:val="-1"/>
          <w:sz w:val="24"/>
          <w:szCs w:val="24"/>
          <w:lang w:eastAsia="en-US"/>
        </w:rPr>
        <w:t xml:space="preserve"> (водород</w:t>
      </w:r>
      <w:r w:rsidR="00ED32E2">
        <w:rPr>
          <w:spacing w:val="-1"/>
          <w:sz w:val="24"/>
          <w:szCs w:val="24"/>
          <w:lang w:eastAsia="en-US"/>
        </w:rPr>
        <w:t>а</w:t>
      </w:r>
      <w:r w:rsidR="00A27978" w:rsidRPr="003449D9">
        <w:rPr>
          <w:spacing w:val="-1"/>
          <w:sz w:val="24"/>
          <w:szCs w:val="24"/>
          <w:lang w:eastAsia="en-US"/>
        </w:rPr>
        <w:t>, углерод</w:t>
      </w:r>
      <w:r w:rsidR="00ED32E2">
        <w:rPr>
          <w:spacing w:val="-1"/>
          <w:sz w:val="24"/>
          <w:szCs w:val="24"/>
          <w:lang w:eastAsia="en-US"/>
        </w:rPr>
        <w:t>а</w:t>
      </w:r>
      <w:r w:rsidR="00A27978" w:rsidRPr="003449D9">
        <w:rPr>
          <w:spacing w:val="-1"/>
          <w:sz w:val="24"/>
          <w:szCs w:val="24"/>
          <w:lang w:eastAsia="en-US"/>
        </w:rPr>
        <w:t>, азот</w:t>
      </w:r>
      <w:r w:rsidR="00ED32E2">
        <w:rPr>
          <w:spacing w:val="-1"/>
          <w:sz w:val="24"/>
          <w:szCs w:val="24"/>
          <w:lang w:eastAsia="en-US"/>
        </w:rPr>
        <w:t>а</w:t>
      </w:r>
      <w:r w:rsidR="003F3A3E" w:rsidRPr="003449D9">
        <w:rPr>
          <w:spacing w:val="-1"/>
          <w:sz w:val="24"/>
          <w:szCs w:val="24"/>
          <w:lang w:eastAsia="en-US"/>
        </w:rPr>
        <w:t>, кислород</w:t>
      </w:r>
      <w:r w:rsidR="00ED32E2">
        <w:rPr>
          <w:spacing w:val="-1"/>
          <w:sz w:val="24"/>
          <w:szCs w:val="24"/>
          <w:lang w:eastAsia="en-US"/>
        </w:rPr>
        <w:t>а</w:t>
      </w:r>
      <w:r w:rsidR="003F3A3E" w:rsidRPr="003449D9">
        <w:rPr>
          <w:spacing w:val="-1"/>
          <w:sz w:val="24"/>
          <w:szCs w:val="24"/>
          <w:lang w:eastAsia="en-US"/>
        </w:rPr>
        <w:t>)</w:t>
      </w:r>
      <w:r w:rsidR="00662B56" w:rsidRPr="003449D9">
        <w:rPr>
          <w:spacing w:val="-1"/>
          <w:sz w:val="24"/>
          <w:szCs w:val="24"/>
          <w:lang w:eastAsia="en-US"/>
        </w:rPr>
        <w:t>,</w:t>
      </w:r>
      <w:r w:rsidR="00AE2244" w:rsidRPr="003449D9">
        <w:rPr>
          <w:spacing w:val="-1"/>
          <w:sz w:val="24"/>
          <w:szCs w:val="24"/>
          <w:lang w:eastAsia="en-US"/>
        </w:rPr>
        <w:t xml:space="preserve"> </w:t>
      </w:r>
      <w:r w:rsidR="00671C04" w:rsidRPr="003449D9">
        <w:rPr>
          <w:spacing w:val="-1"/>
          <w:sz w:val="24"/>
          <w:szCs w:val="24"/>
          <w:lang w:eastAsia="en-US"/>
        </w:rPr>
        <w:t>которые</w:t>
      </w:r>
      <w:r w:rsidR="003F3A3E" w:rsidRPr="003449D9">
        <w:rPr>
          <w:spacing w:val="-1"/>
          <w:sz w:val="24"/>
          <w:szCs w:val="24"/>
          <w:lang w:eastAsia="en-US"/>
        </w:rPr>
        <w:t xml:space="preserve">, будучи </w:t>
      </w:r>
      <w:r w:rsidR="006D716B">
        <w:rPr>
          <w:spacing w:val="-1"/>
          <w:sz w:val="24"/>
          <w:szCs w:val="24"/>
          <w:lang w:eastAsia="en-US"/>
        </w:rPr>
        <w:t>д</w:t>
      </w:r>
      <w:r w:rsidR="003F3A3E" w:rsidRPr="003449D9">
        <w:rPr>
          <w:spacing w:val="-1"/>
          <w:sz w:val="24"/>
          <w:szCs w:val="24"/>
          <w:lang w:eastAsia="en-US"/>
        </w:rPr>
        <w:t>ополненными еще 7-ю зольными элементами (фосфор</w:t>
      </w:r>
      <w:r w:rsidR="00ED32E2">
        <w:rPr>
          <w:spacing w:val="-1"/>
          <w:sz w:val="24"/>
          <w:szCs w:val="24"/>
          <w:lang w:eastAsia="en-US"/>
        </w:rPr>
        <w:t>ом, серой, кальцием, калием, натрием</w:t>
      </w:r>
      <w:r w:rsidR="003F3A3E" w:rsidRPr="003449D9">
        <w:rPr>
          <w:spacing w:val="-1"/>
          <w:sz w:val="24"/>
          <w:szCs w:val="24"/>
          <w:lang w:eastAsia="en-US"/>
        </w:rPr>
        <w:t>, железо</w:t>
      </w:r>
      <w:r w:rsidR="00ED32E2">
        <w:rPr>
          <w:spacing w:val="-1"/>
          <w:sz w:val="24"/>
          <w:szCs w:val="24"/>
          <w:lang w:eastAsia="en-US"/>
        </w:rPr>
        <w:t>м</w:t>
      </w:r>
      <w:r w:rsidR="003F3A3E" w:rsidRPr="003449D9">
        <w:rPr>
          <w:spacing w:val="-1"/>
          <w:sz w:val="24"/>
          <w:szCs w:val="24"/>
          <w:lang w:eastAsia="en-US"/>
        </w:rPr>
        <w:t xml:space="preserve"> и магн</w:t>
      </w:r>
      <w:r w:rsidR="00ED32E2">
        <w:rPr>
          <w:spacing w:val="-1"/>
          <w:sz w:val="24"/>
          <w:szCs w:val="24"/>
          <w:lang w:eastAsia="en-US"/>
        </w:rPr>
        <w:t>ием</w:t>
      </w:r>
      <w:r w:rsidR="003F3A3E" w:rsidRPr="003449D9">
        <w:rPr>
          <w:spacing w:val="-1"/>
          <w:sz w:val="24"/>
          <w:szCs w:val="24"/>
          <w:lang w:eastAsia="en-US"/>
        </w:rPr>
        <w:t xml:space="preserve">), </w:t>
      </w:r>
      <w:r w:rsidR="00A27978" w:rsidRPr="003449D9">
        <w:rPr>
          <w:spacing w:val="-1"/>
          <w:sz w:val="24"/>
          <w:szCs w:val="24"/>
          <w:lang w:eastAsia="en-US"/>
        </w:rPr>
        <w:t xml:space="preserve">в подавляющем большинстве случаев </w:t>
      </w:r>
      <w:r w:rsidR="00F6495D" w:rsidRPr="003449D9">
        <w:rPr>
          <w:spacing w:val="-1"/>
          <w:sz w:val="24"/>
          <w:szCs w:val="24"/>
          <w:lang w:eastAsia="en-US"/>
        </w:rPr>
        <w:t>составля</w:t>
      </w:r>
      <w:r w:rsidR="00671C04" w:rsidRPr="003449D9">
        <w:rPr>
          <w:spacing w:val="-1"/>
          <w:sz w:val="24"/>
          <w:szCs w:val="24"/>
          <w:lang w:eastAsia="en-US"/>
        </w:rPr>
        <w:t>ли</w:t>
      </w:r>
      <w:r w:rsidR="00F6495D" w:rsidRPr="003449D9">
        <w:rPr>
          <w:spacing w:val="-1"/>
          <w:sz w:val="24"/>
          <w:szCs w:val="24"/>
          <w:lang w:eastAsia="en-US"/>
        </w:rPr>
        <w:t xml:space="preserve"> более 99% общей массы </w:t>
      </w:r>
      <w:r w:rsidR="003C1CAA" w:rsidRPr="003449D9">
        <w:rPr>
          <w:spacing w:val="-1"/>
          <w:sz w:val="24"/>
          <w:szCs w:val="24"/>
          <w:lang w:eastAsia="en-US"/>
        </w:rPr>
        <w:t xml:space="preserve">живых </w:t>
      </w:r>
      <w:r w:rsidR="00F6495D" w:rsidRPr="003449D9">
        <w:rPr>
          <w:spacing w:val="-1"/>
          <w:sz w:val="24"/>
          <w:szCs w:val="24"/>
          <w:lang w:eastAsia="en-US"/>
        </w:rPr>
        <w:t xml:space="preserve">организмов. </w:t>
      </w:r>
      <w:r w:rsidR="00671C04" w:rsidRPr="003449D9">
        <w:rPr>
          <w:spacing w:val="-1"/>
          <w:sz w:val="24"/>
          <w:szCs w:val="24"/>
          <w:lang w:eastAsia="en-US"/>
        </w:rPr>
        <w:t xml:space="preserve">Однако </w:t>
      </w:r>
      <w:r w:rsidR="006D716B">
        <w:rPr>
          <w:spacing w:val="-1"/>
          <w:sz w:val="24"/>
          <w:szCs w:val="24"/>
          <w:lang w:eastAsia="en-US"/>
        </w:rPr>
        <w:t xml:space="preserve">проведенные </w:t>
      </w:r>
      <w:r w:rsidR="00662B56" w:rsidRPr="003449D9">
        <w:rPr>
          <w:spacing w:val="-1"/>
          <w:sz w:val="24"/>
          <w:szCs w:val="24"/>
          <w:lang w:eastAsia="en-US"/>
        </w:rPr>
        <w:t xml:space="preserve">работы позволили не только выявить связь биологической значимости элементов с </w:t>
      </w:r>
      <w:r w:rsidR="003C17E6" w:rsidRPr="003449D9">
        <w:rPr>
          <w:spacing w:val="-1"/>
          <w:sz w:val="24"/>
          <w:szCs w:val="24"/>
          <w:lang w:eastAsia="en-US"/>
        </w:rPr>
        <w:t>их положением в таблице Менделе</w:t>
      </w:r>
      <w:r w:rsidR="00662B56" w:rsidRPr="003449D9">
        <w:rPr>
          <w:spacing w:val="-1"/>
          <w:sz w:val="24"/>
          <w:szCs w:val="24"/>
          <w:lang w:eastAsia="en-US"/>
        </w:rPr>
        <w:t>ева, но и продемонстрирова</w:t>
      </w:r>
      <w:r w:rsidR="006D716B">
        <w:rPr>
          <w:spacing w:val="-1"/>
          <w:sz w:val="24"/>
          <w:szCs w:val="24"/>
          <w:lang w:eastAsia="en-US"/>
        </w:rPr>
        <w:t xml:space="preserve">ли </w:t>
      </w:r>
      <w:r w:rsidR="0027065E" w:rsidRPr="003449D9">
        <w:rPr>
          <w:spacing w:val="-1"/>
          <w:sz w:val="24"/>
          <w:szCs w:val="24"/>
          <w:lang w:eastAsia="en-US"/>
        </w:rPr>
        <w:t xml:space="preserve">критическую </w:t>
      </w:r>
      <w:r w:rsidR="007A1431" w:rsidRPr="003449D9">
        <w:rPr>
          <w:spacing w:val="-1"/>
          <w:sz w:val="24"/>
          <w:szCs w:val="24"/>
          <w:lang w:eastAsia="en-US"/>
        </w:rPr>
        <w:t xml:space="preserve">биологическую </w:t>
      </w:r>
      <w:r w:rsidR="00662B56" w:rsidRPr="003449D9">
        <w:rPr>
          <w:spacing w:val="-1"/>
          <w:sz w:val="24"/>
          <w:szCs w:val="24"/>
          <w:lang w:eastAsia="en-US"/>
        </w:rPr>
        <w:t xml:space="preserve">значимость </w:t>
      </w:r>
      <w:r w:rsidR="007A1431" w:rsidRPr="003449D9">
        <w:rPr>
          <w:spacing w:val="-1"/>
          <w:sz w:val="24"/>
          <w:szCs w:val="24"/>
          <w:lang w:eastAsia="en-US"/>
        </w:rPr>
        <w:t xml:space="preserve">сначала 30, а затем все большего и большего числа </w:t>
      </w:r>
      <w:r w:rsidR="00AE2244" w:rsidRPr="003449D9">
        <w:rPr>
          <w:spacing w:val="-1"/>
          <w:sz w:val="24"/>
          <w:szCs w:val="24"/>
          <w:lang w:eastAsia="en-US"/>
        </w:rPr>
        <w:t>микроэлементов</w:t>
      </w:r>
      <w:r w:rsidR="00662B56" w:rsidRPr="003449D9">
        <w:rPr>
          <w:spacing w:val="-1"/>
          <w:sz w:val="24"/>
          <w:szCs w:val="24"/>
          <w:lang w:eastAsia="en-US"/>
        </w:rPr>
        <w:t xml:space="preserve">, считавшихся </w:t>
      </w:r>
      <w:r w:rsidR="007A1431" w:rsidRPr="003449D9">
        <w:rPr>
          <w:spacing w:val="-1"/>
          <w:sz w:val="24"/>
          <w:szCs w:val="24"/>
          <w:lang w:eastAsia="en-US"/>
        </w:rPr>
        <w:t xml:space="preserve">ранее </w:t>
      </w:r>
      <w:r w:rsidR="0027065E" w:rsidRPr="003449D9">
        <w:rPr>
          <w:spacing w:val="-1"/>
          <w:sz w:val="24"/>
          <w:szCs w:val="24"/>
          <w:lang w:eastAsia="en-US"/>
        </w:rPr>
        <w:t xml:space="preserve">случайными </w:t>
      </w:r>
      <w:r w:rsidR="00662B56" w:rsidRPr="003449D9">
        <w:rPr>
          <w:spacing w:val="-1"/>
          <w:sz w:val="24"/>
          <w:szCs w:val="24"/>
          <w:lang w:eastAsia="en-US"/>
        </w:rPr>
        <w:t>примесями</w:t>
      </w:r>
      <w:r w:rsidR="00E500CF" w:rsidRPr="003449D9">
        <w:rPr>
          <w:spacing w:val="-1"/>
          <w:sz w:val="24"/>
          <w:szCs w:val="24"/>
          <w:lang w:eastAsia="en-US"/>
        </w:rPr>
        <w:t xml:space="preserve">. </w:t>
      </w:r>
    </w:p>
    <w:p w:rsidR="002D552E" w:rsidRPr="003449D9" w:rsidRDefault="00E500CF" w:rsidP="003449D9">
      <w:pPr>
        <w:spacing w:line="360" w:lineRule="auto"/>
        <w:ind w:firstLine="709"/>
        <w:jc w:val="both"/>
        <w:rPr>
          <w:spacing w:val="-1"/>
          <w:sz w:val="24"/>
          <w:szCs w:val="24"/>
          <w:lang w:eastAsia="en-US"/>
        </w:rPr>
      </w:pPr>
      <w:r w:rsidRPr="003449D9">
        <w:rPr>
          <w:sz w:val="24"/>
          <w:szCs w:val="24"/>
        </w:rPr>
        <w:t>Констатировав</w:t>
      </w:r>
      <w:r w:rsidR="003C1CAA" w:rsidRPr="003449D9">
        <w:rPr>
          <w:sz w:val="24"/>
          <w:szCs w:val="24"/>
        </w:rPr>
        <w:t xml:space="preserve"> факт</w:t>
      </w:r>
      <w:r w:rsidRPr="003449D9">
        <w:rPr>
          <w:sz w:val="24"/>
          <w:szCs w:val="24"/>
        </w:rPr>
        <w:t>, что п</w:t>
      </w:r>
      <w:r w:rsidRPr="003449D9">
        <w:rPr>
          <w:spacing w:val="-1"/>
          <w:sz w:val="24"/>
          <w:szCs w:val="24"/>
          <w:lang w:eastAsia="en-US"/>
        </w:rPr>
        <w:t xml:space="preserve">одавляющую часть живого вещества составляют элементы, расположенные в первых четырех периодах таблицы Менделеева, </w:t>
      </w:r>
      <w:r w:rsidR="007A1431" w:rsidRPr="003449D9">
        <w:rPr>
          <w:spacing w:val="-1"/>
          <w:sz w:val="24"/>
          <w:szCs w:val="24"/>
          <w:lang w:eastAsia="en-US"/>
        </w:rPr>
        <w:t xml:space="preserve">А.Е. </w:t>
      </w:r>
      <w:r w:rsidRPr="003449D9">
        <w:rPr>
          <w:spacing w:val="-1"/>
          <w:sz w:val="24"/>
          <w:szCs w:val="24"/>
          <w:lang w:eastAsia="en-US"/>
        </w:rPr>
        <w:t xml:space="preserve">Ферсман сделал вывод о том, что </w:t>
      </w:r>
      <w:r w:rsidR="00C14319" w:rsidRPr="003449D9">
        <w:rPr>
          <w:spacing w:val="-1"/>
          <w:sz w:val="24"/>
          <w:szCs w:val="24"/>
          <w:lang w:eastAsia="en-US"/>
        </w:rPr>
        <w:t xml:space="preserve">осредненный </w:t>
      </w:r>
      <w:r w:rsidRPr="003449D9">
        <w:rPr>
          <w:spacing w:val="-1"/>
          <w:sz w:val="24"/>
          <w:szCs w:val="24"/>
          <w:lang w:eastAsia="en-US"/>
        </w:rPr>
        <w:t xml:space="preserve">элементный </w:t>
      </w:r>
      <w:r w:rsidR="00C72B13" w:rsidRPr="003449D9">
        <w:rPr>
          <w:spacing w:val="-1"/>
          <w:sz w:val="24"/>
          <w:szCs w:val="24"/>
          <w:lang w:eastAsia="en-US"/>
        </w:rPr>
        <w:t xml:space="preserve">состав живого вещества </w:t>
      </w:r>
      <w:r w:rsidR="00C14319" w:rsidRPr="003449D9">
        <w:rPr>
          <w:spacing w:val="-1"/>
          <w:sz w:val="24"/>
          <w:szCs w:val="24"/>
          <w:lang w:eastAsia="en-US"/>
        </w:rPr>
        <w:t xml:space="preserve">задан </w:t>
      </w:r>
      <w:r w:rsidR="00C72B13" w:rsidRPr="003449D9">
        <w:rPr>
          <w:spacing w:val="-1"/>
          <w:sz w:val="24"/>
          <w:szCs w:val="24"/>
          <w:lang w:eastAsia="en-US"/>
        </w:rPr>
        <w:t>периодическ</w:t>
      </w:r>
      <w:r w:rsidR="00C14319" w:rsidRPr="003449D9">
        <w:rPr>
          <w:spacing w:val="-1"/>
          <w:sz w:val="24"/>
          <w:szCs w:val="24"/>
          <w:lang w:eastAsia="en-US"/>
        </w:rPr>
        <w:t xml:space="preserve">ой </w:t>
      </w:r>
      <w:r w:rsidR="00C72B13" w:rsidRPr="003449D9">
        <w:rPr>
          <w:spacing w:val="-1"/>
          <w:sz w:val="24"/>
          <w:szCs w:val="24"/>
          <w:lang w:eastAsia="en-US"/>
        </w:rPr>
        <w:t>функци</w:t>
      </w:r>
      <w:r w:rsidR="00C14319" w:rsidRPr="003449D9">
        <w:rPr>
          <w:spacing w:val="-1"/>
          <w:sz w:val="24"/>
          <w:szCs w:val="24"/>
          <w:lang w:eastAsia="en-US"/>
        </w:rPr>
        <w:t>ей</w:t>
      </w:r>
      <w:r w:rsidR="00C72B13" w:rsidRPr="003449D9">
        <w:rPr>
          <w:spacing w:val="-1"/>
          <w:sz w:val="24"/>
          <w:szCs w:val="24"/>
          <w:lang w:eastAsia="en-US"/>
        </w:rPr>
        <w:t xml:space="preserve"> атомного номера</w:t>
      </w:r>
      <w:r w:rsidR="00C14319" w:rsidRPr="003449D9">
        <w:rPr>
          <w:spacing w:val="-1"/>
          <w:sz w:val="24"/>
          <w:szCs w:val="24"/>
          <w:lang w:eastAsia="en-US"/>
        </w:rPr>
        <w:t>, а с</w:t>
      </w:r>
      <w:r w:rsidR="00C72B13" w:rsidRPr="003449D9">
        <w:rPr>
          <w:spacing w:val="-1"/>
          <w:sz w:val="24"/>
          <w:szCs w:val="24"/>
          <w:lang w:eastAsia="en-US"/>
        </w:rPr>
        <w:t xml:space="preserve">одержание </w:t>
      </w:r>
      <w:r w:rsidR="00C14319" w:rsidRPr="003449D9">
        <w:rPr>
          <w:spacing w:val="-1"/>
          <w:sz w:val="24"/>
          <w:szCs w:val="24"/>
          <w:lang w:eastAsia="en-US"/>
        </w:rPr>
        <w:t xml:space="preserve">главных биогенов </w:t>
      </w:r>
      <w:r w:rsidRPr="003449D9">
        <w:rPr>
          <w:spacing w:val="-1"/>
          <w:sz w:val="24"/>
          <w:szCs w:val="24"/>
          <w:lang w:eastAsia="en-US"/>
        </w:rPr>
        <w:t>определяется</w:t>
      </w:r>
      <w:r w:rsidR="00C72B13" w:rsidRPr="003449D9">
        <w:rPr>
          <w:spacing w:val="-1"/>
          <w:sz w:val="24"/>
          <w:szCs w:val="24"/>
          <w:lang w:eastAsia="en-US"/>
        </w:rPr>
        <w:t xml:space="preserve"> обратно</w:t>
      </w:r>
      <w:r w:rsidR="00396910" w:rsidRPr="003449D9">
        <w:rPr>
          <w:spacing w:val="-1"/>
          <w:sz w:val="24"/>
          <w:szCs w:val="24"/>
          <w:lang w:eastAsia="en-US"/>
        </w:rPr>
        <w:t xml:space="preserve"> </w:t>
      </w:r>
      <w:r w:rsidR="00C14319" w:rsidRPr="003449D9">
        <w:rPr>
          <w:spacing w:val="-1"/>
          <w:sz w:val="24"/>
          <w:szCs w:val="24"/>
          <w:lang w:eastAsia="en-US"/>
        </w:rPr>
        <w:t>пропорционально</w:t>
      </w:r>
      <w:r w:rsidR="00C72B13" w:rsidRPr="003449D9">
        <w:rPr>
          <w:spacing w:val="-1"/>
          <w:sz w:val="24"/>
          <w:szCs w:val="24"/>
          <w:lang w:eastAsia="en-US"/>
        </w:rPr>
        <w:t>й</w:t>
      </w:r>
      <w:r w:rsidR="00C14319" w:rsidRPr="003449D9">
        <w:rPr>
          <w:spacing w:val="-1"/>
          <w:sz w:val="24"/>
          <w:szCs w:val="24"/>
          <w:lang w:eastAsia="en-US"/>
        </w:rPr>
        <w:t xml:space="preserve"> зависимост</w:t>
      </w:r>
      <w:r w:rsidRPr="003449D9">
        <w:rPr>
          <w:spacing w:val="-1"/>
          <w:sz w:val="24"/>
          <w:szCs w:val="24"/>
          <w:lang w:eastAsia="en-US"/>
        </w:rPr>
        <w:t xml:space="preserve">ью от </w:t>
      </w:r>
      <w:r w:rsidR="00C14319" w:rsidRPr="003449D9">
        <w:rPr>
          <w:spacing w:val="-1"/>
          <w:sz w:val="24"/>
          <w:szCs w:val="24"/>
          <w:lang w:eastAsia="en-US"/>
        </w:rPr>
        <w:t>и</w:t>
      </w:r>
      <w:r w:rsidR="00C72B13" w:rsidRPr="003449D9">
        <w:rPr>
          <w:spacing w:val="-1"/>
          <w:sz w:val="24"/>
          <w:szCs w:val="24"/>
          <w:lang w:eastAsia="en-US"/>
        </w:rPr>
        <w:t>х атомн</w:t>
      </w:r>
      <w:r w:rsidR="00C14319" w:rsidRPr="003449D9">
        <w:rPr>
          <w:spacing w:val="-1"/>
          <w:sz w:val="24"/>
          <w:szCs w:val="24"/>
          <w:lang w:eastAsia="en-US"/>
        </w:rPr>
        <w:t>ой</w:t>
      </w:r>
      <w:r w:rsidR="00C72B13" w:rsidRPr="003449D9">
        <w:rPr>
          <w:spacing w:val="-1"/>
          <w:sz w:val="24"/>
          <w:szCs w:val="24"/>
          <w:lang w:eastAsia="en-US"/>
        </w:rPr>
        <w:t xml:space="preserve"> масс</w:t>
      </w:r>
      <w:r w:rsidRPr="003449D9">
        <w:rPr>
          <w:spacing w:val="-1"/>
          <w:sz w:val="24"/>
          <w:szCs w:val="24"/>
          <w:lang w:eastAsia="en-US"/>
        </w:rPr>
        <w:t>ы</w:t>
      </w:r>
      <w:r w:rsidR="00C72B13" w:rsidRPr="003449D9">
        <w:rPr>
          <w:spacing w:val="-1"/>
          <w:sz w:val="24"/>
          <w:szCs w:val="24"/>
          <w:lang w:eastAsia="en-US"/>
        </w:rPr>
        <w:t>.</w:t>
      </w:r>
      <w:r w:rsidR="00ED0133" w:rsidRPr="003449D9">
        <w:rPr>
          <w:spacing w:val="-1"/>
          <w:sz w:val="24"/>
          <w:szCs w:val="24"/>
          <w:lang w:eastAsia="en-US"/>
        </w:rPr>
        <w:t xml:space="preserve"> Позднее эти выводы были существенно дополнены </w:t>
      </w:r>
      <w:r w:rsidR="00F36FEC" w:rsidRPr="003449D9">
        <w:rPr>
          <w:spacing w:val="-1"/>
          <w:sz w:val="24"/>
          <w:szCs w:val="24"/>
          <w:lang w:eastAsia="en-US"/>
        </w:rPr>
        <w:t xml:space="preserve">трудами </w:t>
      </w:r>
      <w:r w:rsidR="00A27978" w:rsidRPr="003449D9">
        <w:rPr>
          <w:spacing w:val="-1"/>
          <w:sz w:val="24"/>
          <w:szCs w:val="24"/>
          <w:lang w:eastAsia="en-US"/>
        </w:rPr>
        <w:t>В</w:t>
      </w:r>
      <w:r w:rsidR="00396910" w:rsidRPr="003449D9">
        <w:rPr>
          <w:spacing w:val="-1"/>
          <w:sz w:val="24"/>
          <w:szCs w:val="24"/>
          <w:lang w:eastAsia="en-US"/>
        </w:rPr>
        <w:t>.</w:t>
      </w:r>
      <w:r w:rsidR="00A27978" w:rsidRPr="003449D9">
        <w:rPr>
          <w:spacing w:val="-1"/>
          <w:sz w:val="24"/>
          <w:szCs w:val="24"/>
          <w:lang w:eastAsia="en-US"/>
        </w:rPr>
        <w:t>В. Ковальского</w:t>
      </w:r>
      <w:r w:rsidR="006E7973">
        <w:rPr>
          <w:spacing w:val="-1"/>
          <w:sz w:val="24"/>
          <w:szCs w:val="24"/>
          <w:lang w:eastAsia="en-US"/>
        </w:rPr>
        <w:t xml:space="preserve"> </w:t>
      </w:r>
      <w:r w:rsidR="007C49C4" w:rsidRPr="007C49C4">
        <w:rPr>
          <w:spacing w:val="-1"/>
          <w:sz w:val="24"/>
          <w:szCs w:val="24"/>
          <w:lang w:eastAsia="en-US"/>
        </w:rPr>
        <w:t>[</w:t>
      </w:r>
      <w:r w:rsidR="006E7973">
        <w:rPr>
          <w:spacing w:val="-1"/>
          <w:sz w:val="24"/>
          <w:szCs w:val="24"/>
          <w:lang w:eastAsia="en-US"/>
        </w:rPr>
        <w:t>Ков</w:t>
      </w:r>
      <w:r w:rsidR="007C49C4">
        <w:rPr>
          <w:spacing w:val="-1"/>
          <w:sz w:val="24"/>
          <w:szCs w:val="24"/>
          <w:lang w:eastAsia="en-US"/>
        </w:rPr>
        <w:t>альский, 1957, 1974, 1983 и др.]</w:t>
      </w:r>
      <w:r w:rsidR="00A27978" w:rsidRPr="003449D9">
        <w:rPr>
          <w:spacing w:val="-1"/>
          <w:sz w:val="24"/>
          <w:szCs w:val="24"/>
          <w:lang w:eastAsia="en-US"/>
        </w:rPr>
        <w:t xml:space="preserve">, </w:t>
      </w:r>
      <w:r w:rsidR="0071536A">
        <w:rPr>
          <w:spacing w:val="-1"/>
          <w:sz w:val="24"/>
          <w:szCs w:val="24"/>
          <w:lang w:eastAsia="en-US"/>
        </w:rPr>
        <w:t xml:space="preserve">А.П. Виноградова </w:t>
      </w:r>
      <w:r w:rsidR="007C49C4" w:rsidRPr="007C49C4">
        <w:rPr>
          <w:spacing w:val="-1"/>
          <w:sz w:val="24"/>
          <w:szCs w:val="24"/>
          <w:lang w:eastAsia="en-US"/>
        </w:rPr>
        <w:t>[</w:t>
      </w:r>
      <w:r w:rsidR="006E7973">
        <w:rPr>
          <w:spacing w:val="-1"/>
          <w:sz w:val="24"/>
          <w:szCs w:val="24"/>
          <w:lang w:eastAsia="en-US"/>
        </w:rPr>
        <w:t xml:space="preserve">Виноградов, </w:t>
      </w:r>
      <w:r w:rsidR="0071536A">
        <w:rPr>
          <w:spacing w:val="-1"/>
          <w:sz w:val="24"/>
          <w:szCs w:val="24"/>
          <w:lang w:eastAsia="en-US"/>
        </w:rPr>
        <w:t>1933</w:t>
      </w:r>
      <w:r w:rsidR="006E7973">
        <w:rPr>
          <w:spacing w:val="-1"/>
          <w:sz w:val="24"/>
          <w:szCs w:val="24"/>
          <w:lang w:eastAsia="en-US"/>
        </w:rPr>
        <w:t>, 1950, 1960 и др.</w:t>
      </w:r>
      <w:r w:rsidR="007C49C4" w:rsidRPr="007C49C4">
        <w:rPr>
          <w:spacing w:val="-1"/>
          <w:sz w:val="24"/>
          <w:szCs w:val="24"/>
          <w:lang w:eastAsia="en-US"/>
        </w:rPr>
        <w:t>]</w:t>
      </w:r>
      <w:r w:rsidR="0071536A">
        <w:rPr>
          <w:spacing w:val="-1"/>
          <w:sz w:val="24"/>
          <w:szCs w:val="24"/>
          <w:lang w:eastAsia="en-US"/>
        </w:rPr>
        <w:t xml:space="preserve">, </w:t>
      </w:r>
      <w:r w:rsidR="00ED0133" w:rsidRPr="003449D9">
        <w:rPr>
          <w:spacing w:val="-1"/>
          <w:sz w:val="24"/>
          <w:szCs w:val="24"/>
          <w:lang w:eastAsia="en-US"/>
        </w:rPr>
        <w:t xml:space="preserve">А. Войнара </w:t>
      </w:r>
      <w:r w:rsidR="007C49C4" w:rsidRPr="007C49C4">
        <w:rPr>
          <w:spacing w:val="-1"/>
          <w:sz w:val="24"/>
          <w:szCs w:val="24"/>
          <w:lang w:eastAsia="en-US"/>
        </w:rPr>
        <w:t>[</w:t>
      </w:r>
      <w:r w:rsidR="006E7973">
        <w:rPr>
          <w:spacing w:val="-1"/>
          <w:sz w:val="24"/>
          <w:szCs w:val="24"/>
          <w:lang w:eastAsia="en-US"/>
        </w:rPr>
        <w:t xml:space="preserve">Войнар, </w:t>
      </w:r>
      <w:r w:rsidR="007C49C4">
        <w:rPr>
          <w:spacing w:val="-1"/>
          <w:sz w:val="24"/>
          <w:szCs w:val="24"/>
          <w:lang w:eastAsia="en-US"/>
        </w:rPr>
        <w:t>1960</w:t>
      </w:r>
      <w:r w:rsidR="007C49C4" w:rsidRPr="007C49C4">
        <w:rPr>
          <w:spacing w:val="-1"/>
          <w:sz w:val="24"/>
          <w:szCs w:val="24"/>
          <w:lang w:eastAsia="en-US"/>
        </w:rPr>
        <w:t>]</w:t>
      </w:r>
      <w:r w:rsidR="00ED0133" w:rsidRPr="003449D9">
        <w:rPr>
          <w:spacing w:val="-1"/>
          <w:sz w:val="24"/>
          <w:szCs w:val="24"/>
          <w:lang w:eastAsia="en-US"/>
        </w:rPr>
        <w:t xml:space="preserve">, В. Шоу </w:t>
      </w:r>
      <w:r w:rsidR="007C49C4" w:rsidRPr="007C49C4">
        <w:rPr>
          <w:spacing w:val="-1"/>
          <w:sz w:val="24"/>
          <w:szCs w:val="24"/>
          <w:lang w:eastAsia="en-US"/>
        </w:rPr>
        <w:t>[</w:t>
      </w:r>
      <w:r w:rsidR="00ED0133" w:rsidRPr="003449D9">
        <w:rPr>
          <w:spacing w:val="-1"/>
          <w:sz w:val="24"/>
          <w:szCs w:val="24"/>
          <w:lang w:eastAsia="en-US"/>
        </w:rPr>
        <w:t>Shaw, 1960</w:t>
      </w:r>
      <w:r w:rsidR="007C49C4" w:rsidRPr="007C49C4">
        <w:rPr>
          <w:spacing w:val="-1"/>
          <w:sz w:val="24"/>
          <w:szCs w:val="24"/>
          <w:lang w:eastAsia="en-US"/>
        </w:rPr>
        <w:t>]</w:t>
      </w:r>
      <w:r w:rsidR="00ED0133" w:rsidRPr="003449D9">
        <w:rPr>
          <w:spacing w:val="-1"/>
          <w:sz w:val="24"/>
          <w:szCs w:val="24"/>
          <w:lang w:eastAsia="en-US"/>
        </w:rPr>
        <w:t xml:space="preserve">, А. А. Киста </w:t>
      </w:r>
      <w:r w:rsidR="007C49C4" w:rsidRPr="007C49C4">
        <w:rPr>
          <w:spacing w:val="-1"/>
          <w:sz w:val="24"/>
          <w:szCs w:val="24"/>
          <w:lang w:eastAsia="en-US"/>
        </w:rPr>
        <w:t>[</w:t>
      </w:r>
      <w:r w:rsidR="006E7973">
        <w:rPr>
          <w:spacing w:val="-1"/>
          <w:sz w:val="24"/>
          <w:szCs w:val="24"/>
          <w:lang w:eastAsia="en-US"/>
        </w:rPr>
        <w:t xml:space="preserve"> Кист, </w:t>
      </w:r>
      <w:r w:rsidR="00ED0133" w:rsidRPr="003449D9">
        <w:rPr>
          <w:spacing w:val="-1"/>
          <w:sz w:val="24"/>
          <w:szCs w:val="24"/>
          <w:lang w:eastAsia="en-US"/>
        </w:rPr>
        <w:t>1973</w:t>
      </w:r>
      <w:r w:rsidR="006E7973">
        <w:rPr>
          <w:spacing w:val="-1"/>
          <w:sz w:val="24"/>
          <w:szCs w:val="24"/>
          <w:lang w:eastAsia="en-US"/>
        </w:rPr>
        <w:t>, 1987</w:t>
      </w:r>
      <w:r w:rsidR="007C49C4" w:rsidRPr="007C49C4">
        <w:rPr>
          <w:spacing w:val="-1"/>
          <w:sz w:val="24"/>
          <w:szCs w:val="24"/>
          <w:lang w:eastAsia="en-US"/>
        </w:rPr>
        <w:t>]</w:t>
      </w:r>
      <w:r w:rsidR="00A27978" w:rsidRPr="003449D9">
        <w:rPr>
          <w:spacing w:val="-1"/>
          <w:sz w:val="24"/>
          <w:szCs w:val="24"/>
          <w:lang w:eastAsia="en-US"/>
        </w:rPr>
        <w:t xml:space="preserve"> и др</w:t>
      </w:r>
      <w:r w:rsidR="00ED0133" w:rsidRPr="003449D9">
        <w:rPr>
          <w:spacing w:val="-1"/>
          <w:sz w:val="24"/>
          <w:szCs w:val="24"/>
          <w:lang w:eastAsia="en-US"/>
        </w:rPr>
        <w:t xml:space="preserve">. </w:t>
      </w:r>
      <w:r w:rsidR="00F36FEC" w:rsidRPr="003449D9">
        <w:rPr>
          <w:spacing w:val="-1"/>
          <w:sz w:val="24"/>
          <w:szCs w:val="24"/>
          <w:lang w:eastAsia="en-US"/>
        </w:rPr>
        <w:t>В частности</w:t>
      </w:r>
      <w:r w:rsidR="006E7973">
        <w:rPr>
          <w:spacing w:val="-1"/>
          <w:sz w:val="24"/>
          <w:szCs w:val="24"/>
          <w:lang w:eastAsia="en-US"/>
        </w:rPr>
        <w:t>,</w:t>
      </w:r>
      <w:r w:rsidR="00F36FEC" w:rsidRPr="003449D9">
        <w:rPr>
          <w:spacing w:val="-1"/>
          <w:sz w:val="24"/>
          <w:szCs w:val="24"/>
          <w:lang w:eastAsia="en-US"/>
        </w:rPr>
        <w:t xml:space="preserve"> </w:t>
      </w:r>
      <w:r w:rsidR="008B7FB2" w:rsidRPr="003449D9">
        <w:rPr>
          <w:spacing w:val="-1"/>
          <w:sz w:val="24"/>
          <w:szCs w:val="24"/>
          <w:lang w:eastAsia="en-US"/>
        </w:rPr>
        <w:t>Шоу предложил разделить химические элементы на типы</w:t>
      </w:r>
      <w:r w:rsidR="00431EB6" w:rsidRPr="003449D9">
        <w:rPr>
          <w:spacing w:val="-1"/>
          <w:sz w:val="24"/>
          <w:szCs w:val="24"/>
          <w:lang w:eastAsia="en-US"/>
        </w:rPr>
        <w:t>,</w:t>
      </w:r>
      <w:r w:rsidR="008B7FB2" w:rsidRPr="003449D9">
        <w:rPr>
          <w:spacing w:val="-1"/>
          <w:sz w:val="24"/>
          <w:szCs w:val="24"/>
          <w:lang w:eastAsia="en-US"/>
        </w:rPr>
        <w:t xml:space="preserve"> исходя из предположения о том, что „более важные для организмов элементы относятся к числу наиболее распространенных в морской воде” </w:t>
      </w:r>
      <w:r w:rsidR="007C49C4" w:rsidRPr="007C49C4">
        <w:rPr>
          <w:spacing w:val="-1"/>
          <w:sz w:val="24"/>
          <w:szCs w:val="24"/>
          <w:lang w:eastAsia="en-US"/>
        </w:rPr>
        <w:t>[</w:t>
      </w:r>
      <w:r w:rsidR="006E7973">
        <w:rPr>
          <w:spacing w:val="-1"/>
          <w:sz w:val="24"/>
          <w:szCs w:val="24"/>
          <w:lang w:val="en-US" w:eastAsia="en-US"/>
        </w:rPr>
        <w:t>Shaw</w:t>
      </w:r>
      <w:r w:rsidR="006E7973" w:rsidRPr="006E7973">
        <w:rPr>
          <w:spacing w:val="-1"/>
          <w:sz w:val="24"/>
          <w:szCs w:val="24"/>
          <w:lang w:eastAsia="en-US"/>
        </w:rPr>
        <w:t xml:space="preserve">, </w:t>
      </w:r>
      <w:r w:rsidR="006E7973">
        <w:rPr>
          <w:spacing w:val="-1"/>
          <w:sz w:val="24"/>
          <w:szCs w:val="24"/>
          <w:lang w:eastAsia="en-US"/>
        </w:rPr>
        <w:t>1960, p</w:t>
      </w:r>
      <w:r w:rsidR="007C49C4">
        <w:rPr>
          <w:spacing w:val="-1"/>
          <w:sz w:val="24"/>
          <w:szCs w:val="24"/>
          <w:lang w:eastAsia="en-US"/>
        </w:rPr>
        <w:t>. 200</w:t>
      </w:r>
      <w:r w:rsidR="007C49C4" w:rsidRPr="007C49C4">
        <w:rPr>
          <w:spacing w:val="-1"/>
          <w:sz w:val="24"/>
          <w:szCs w:val="24"/>
          <w:lang w:eastAsia="en-US"/>
        </w:rPr>
        <w:t>]</w:t>
      </w:r>
      <w:r w:rsidR="008B7FB2" w:rsidRPr="003449D9">
        <w:rPr>
          <w:spacing w:val="-1"/>
          <w:sz w:val="24"/>
          <w:szCs w:val="24"/>
          <w:lang w:eastAsia="en-US"/>
        </w:rPr>
        <w:t>, образуя комплекс, созда</w:t>
      </w:r>
      <w:r w:rsidR="00D15557" w:rsidRPr="003449D9">
        <w:rPr>
          <w:spacing w:val="-1"/>
          <w:sz w:val="24"/>
          <w:szCs w:val="24"/>
          <w:lang w:eastAsia="en-US"/>
        </w:rPr>
        <w:t>ющий</w:t>
      </w:r>
      <w:r w:rsidR="008B7FB2" w:rsidRPr="003449D9">
        <w:rPr>
          <w:spacing w:val="-1"/>
          <w:sz w:val="24"/>
          <w:szCs w:val="24"/>
          <w:lang w:eastAsia="en-US"/>
        </w:rPr>
        <w:t xml:space="preserve"> </w:t>
      </w:r>
      <w:r w:rsidR="00D15557" w:rsidRPr="003449D9">
        <w:rPr>
          <w:spacing w:val="-1"/>
          <w:sz w:val="24"/>
          <w:szCs w:val="24"/>
          <w:lang w:eastAsia="en-US"/>
        </w:rPr>
        <w:t>«</w:t>
      </w:r>
      <w:r w:rsidR="008B7FB2" w:rsidRPr="003449D9">
        <w:rPr>
          <w:spacing w:val="-1"/>
          <w:sz w:val="24"/>
          <w:szCs w:val="24"/>
          <w:lang w:eastAsia="en-US"/>
        </w:rPr>
        <w:t>структурную и функциональную основу жизни</w:t>
      </w:r>
      <w:r w:rsidR="00D15557" w:rsidRPr="003449D9">
        <w:rPr>
          <w:spacing w:val="-1"/>
          <w:sz w:val="24"/>
          <w:szCs w:val="24"/>
          <w:lang w:eastAsia="en-US"/>
        </w:rPr>
        <w:t>»</w:t>
      </w:r>
      <w:r w:rsidR="006E7973" w:rsidRPr="006E7973">
        <w:rPr>
          <w:spacing w:val="-1"/>
          <w:sz w:val="24"/>
          <w:szCs w:val="24"/>
          <w:lang w:eastAsia="en-US"/>
        </w:rPr>
        <w:t xml:space="preserve"> (</w:t>
      </w:r>
      <w:r w:rsidR="006E7973">
        <w:rPr>
          <w:spacing w:val="-1"/>
          <w:sz w:val="24"/>
          <w:szCs w:val="24"/>
          <w:lang w:eastAsia="en-US"/>
        </w:rPr>
        <w:t>там же)</w:t>
      </w:r>
      <w:r w:rsidR="008B7FB2" w:rsidRPr="003449D9">
        <w:rPr>
          <w:spacing w:val="-1"/>
          <w:sz w:val="24"/>
          <w:szCs w:val="24"/>
          <w:lang w:eastAsia="en-US"/>
        </w:rPr>
        <w:t>.</w:t>
      </w:r>
      <w:r w:rsidR="002D552E" w:rsidRPr="003449D9">
        <w:rPr>
          <w:spacing w:val="-1"/>
          <w:sz w:val="24"/>
          <w:szCs w:val="24"/>
          <w:lang w:eastAsia="en-US"/>
        </w:rPr>
        <w:t xml:space="preserve"> </w:t>
      </w:r>
    </w:p>
    <w:p w:rsidR="002D552E" w:rsidRPr="003449D9" w:rsidRDefault="002D552E" w:rsidP="003449D9">
      <w:pPr>
        <w:spacing w:line="360" w:lineRule="auto"/>
        <w:ind w:firstLine="709"/>
        <w:jc w:val="both"/>
        <w:rPr>
          <w:spacing w:val="-1"/>
          <w:sz w:val="24"/>
          <w:szCs w:val="24"/>
          <w:lang w:eastAsia="en-US"/>
        </w:rPr>
      </w:pPr>
      <w:r w:rsidRPr="003449D9">
        <w:rPr>
          <w:spacing w:val="-1"/>
          <w:sz w:val="24"/>
          <w:szCs w:val="24"/>
          <w:lang w:eastAsia="en-US"/>
        </w:rPr>
        <w:t xml:space="preserve">Особую роль в расширении представлений о биогеохимических процессах сыграли работы Б.Б. Полынова по применению исторического подхода к геохимической классификации </w:t>
      </w:r>
      <w:r w:rsidR="00ED32E2">
        <w:rPr>
          <w:spacing w:val="-1"/>
          <w:sz w:val="24"/>
          <w:szCs w:val="24"/>
          <w:lang w:eastAsia="en-US"/>
        </w:rPr>
        <w:t xml:space="preserve">химических </w:t>
      </w:r>
      <w:r w:rsidRPr="003449D9">
        <w:rPr>
          <w:spacing w:val="-1"/>
          <w:sz w:val="24"/>
          <w:szCs w:val="24"/>
          <w:lang w:eastAsia="en-US"/>
        </w:rPr>
        <w:t>элементов, которые до того В-М. Гольдшмидтом были раздел</w:t>
      </w:r>
      <w:r w:rsidR="00ED32E2">
        <w:rPr>
          <w:spacing w:val="-1"/>
          <w:sz w:val="24"/>
          <w:szCs w:val="24"/>
          <w:lang w:eastAsia="en-US"/>
        </w:rPr>
        <w:t>ены на пять групп: сидерофильных</w:t>
      </w:r>
      <w:r w:rsidRPr="003449D9">
        <w:rPr>
          <w:spacing w:val="-1"/>
          <w:sz w:val="24"/>
          <w:szCs w:val="24"/>
          <w:lang w:eastAsia="en-US"/>
        </w:rPr>
        <w:t>, халькофильны</w:t>
      </w:r>
      <w:r w:rsidR="00ED32E2">
        <w:rPr>
          <w:spacing w:val="-1"/>
          <w:sz w:val="24"/>
          <w:szCs w:val="24"/>
          <w:lang w:eastAsia="en-US"/>
        </w:rPr>
        <w:t>х, литофильных</w:t>
      </w:r>
      <w:r w:rsidRPr="003449D9">
        <w:rPr>
          <w:spacing w:val="-1"/>
          <w:sz w:val="24"/>
          <w:szCs w:val="24"/>
          <w:lang w:eastAsia="en-US"/>
        </w:rPr>
        <w:t>, атмофильны</w:t>
      </w:r>
      <w:r w:rsidR="00ED32E2">
        <w:rPr>
          <w:spacing w:val="-1"/>
          <w:sz w:val="24"/>
          <w:szCs w:val="24"/>
          <w:lang w:eastAsia="en-US"/>
        </w:rPr>
        <w:t>х и биофильных</w:t>
      </w:r>
      <w:r w:rsidRPr="003449D9">
        <w:rPr>
          <w:spacing w:val="-1"/>
          <w:sz w:val="24"/>
          <w:szCs w:val="24"/>
          <w:lang w:eastAsia="en-US"/>
        </w:rPr>
        <w:t xml:space="preserve">. Заметив, что каждая из этих групп концентрируется преимущественно в разных геосферах, Б.Б. Полынов сделал вывод о том, что данная систематизация </w:t>
      </w:r>
      <w:r w:rsidR="00ED32E2">
        <w:rPr>
          <w:spacing w:val="-1"/>
          <w:sz w:val="24"/>
          <w:szCs w:val="24"/>
          <w:lang w:eastAsia="en-US"/>
        </w:rPr>
        <w:t>отвечает</w:t>
      </w:r>
      <w:r w:rsidRPr="003449D9">
        <w:rPr>
          <w:spacing w:val="-1"/>
          <w:sz w:val="24"/>
          <w:szCs w:val="24"/>
          <w:lang w:eastAsia="en-US"/>
        </w:rPr>
        <w:t xml:space="preserve"> геохимическ</w:t>
      </w:r>
      <w:r w:rsidR="00ED32E2">
        <w:rPr>
          <w:spacing w:val="-1"/>
          <w:sz w:val="24"/>
          <w:szCs w:val="24"/>
          <w:lang w:eastAsia="en-US"/>
        </w:rPr>
        <w:t>ой</w:t>
      </w:r>
      <w:r w:rsidRPr="003449D9">
        <w:rPr>
          <w:spacing w:val="-1"/>
          <w:sz w:val="24"/>
          <w:szCs w:val="24"/>
          <w:lang w:eastAsia="en-US"/>
        </w:rPr>
        <w:t xml:space="preserve"> истори</w:t>
      </w:r>
      <w:r w:rsidR="00ED32E2">
        <w:rPr>
          <w:spacing w:val="-1"/>
          <w:sz w:val="24"/>
          <w:szCs w:val="24"/>
          <w:lang w:eastAsia="en-US"/>
        </w:rPr>
        <w:t>и</w:t>
      </w:r>
      <w:r w:rsidRPr="003449D9">
        <w:rPr>
          <w:spacing w:val="-1"/>
          <w:sz w:val="24"/>
          <w:szCs w:val="24"/>
          <w:lang w:eastAsia="en-US"/>
        </w:rPr>
        <w:t xml:space="preserve"> Земли</w:t>
      </w:r>
      <w:r w:rsidR="0071536A">
        <w:rPr>
          <w:spacing w:val="-1"/>
          <w:sz w:val="24"/>
          <w:szCs w:val="24"/>
          <w:lang w:eastAsia="en-US"/>
        </w:rPr>
        <w:t xml:space="preserve">, а </w:t>
      </w:r>
      <w:r w:rsidR="0071536A" w:rsidRPr="0071536A">
        <w:rPr>
          <w:spacing w:val="-1"/>
          <w:sz w:val="24"/>
          <w:szCs w:val="24"/>
          <w:lang w:eastAsia="en-US"/>
        </w:rPr>
        <w:t>состоя</w:t>
      </w:r>
      <w:r w:rsidR="0071536A">
        <w:rPr>
          <w:spacing w:val="-1"/>
          <w:sz w:val="24"/>
          <w:szCs w:val="24"/>
          <w:lang w:eastAsia="en-US"/>
        </w:rPr>
        <w:t>щая</w:t>
      </w:r>
      <w:r w:rsidR="0071536A" w:rsidRPr="0071536A">
        <w:rPr>
          <w:spacing w:val="-1"/>
          <w:sz w:val="24"/>
          <w:szCs w:val="24"/>
          <w:lang w:eastAsia="en-US"/>
        </w:rPr>
        <w:t xml:space="preserve"> из 17 элементов </w:t>
      </w:r>
      <w:r w:rsidRPr="003449D9">
        <w:rPr>
          <w:spacing w:val="-1"/>
          <w:sz w:val="24"/>
          <w:szCs w:val="24"/>
          <w:lang w:eastAsia="en-US"/>
        </w:rPr>
        <w:t>биофильная группа</w:t>
      </w:r>
      <w:r w:rsidR="00215C11">
        <w:rPr>
          <w:spacing w:val="-1"/>
          <w:sz w:val="24"/>
          <w:szCs w:val="24"/>
          <w:lang w:eastAsia="en-US"/>
        </w:rPr>
        <w:t>,</w:t>
      </w:r>
      <w:r w:rsidRPr="003449D9">
        <w:rPr>
          <w:spacing w:val="-1"/>
          <w:sz w:val="24"/>
          <w:szCs w:val="24"/>
          <w:lang w:eastAsia="en-US"/>
        </w:rPr>
        <w:t xml:space="preserve"> включа</w:t>
      </w:r>
      <w:r w:rsidR="00215C11">
        <w:rPr>
          <w:spacing w:val="-1"/>
          <w:sz w:val="24"/>
          <w:szCs w:val="24"/>
          <w:lang w:eastAsia="en-US"/>
        </w:rPr>
        <w:t>е</w:t>
      </w:r>
      <w:r w:rsidR="0071536A">
        <w:rPr>
          <w:spacing w:val="-1"/>
          <w:sz w:val="24"/>
          <w:szCs w:val="24"/>
          <w:lang w:eastAsia="en-US"/>
        </w:rPr>
        <w:t>т</w:t>
      </w:r>
      <w:r w:rsidRPr="003449D9">
        <w:rPr>
          <w:spacing w:val="-1"/>
          <w:sz w:val="24"/>
          <w:szCs w:val="24"/>
          <w:lang w:eastAsia="en-US"/>
        </w:rPr>
        <w:t xml:space="preserve"> и те из них, которые </w:t>
      </w:r>
      <w:r w:rsidR="00215C11">
        <w:rPr>
          <w:spacing w:val="-1"/>
          <w:sz w:val="24"/>
          <w:szCs w:val="24"/>
          <w:lang w:eastAsia="en-US"/>
        </w:rPr>
        <w:t xml:space="preserve">явно </w:t>
      </w:r>
      <w:r w:rsidRPr="003449D9">
        <w:rPr>
          <w:spacing w:val="-1"/>
          <w:sz w:val="24"/>
          <w:szCs w:val="24"/>
          <w:lang w:eastAsia="en-US"/>
        </w:rPr>
        <w:t xml:space="preserve">вошли в структуру </w:t>
      </w:r>
      <w:r w:rsidR="00ED32E2">
        <w:rPr>
          <w:spacing w:val="-1"/>
          <w:sz w:val="24"/>
          <w:szCs w:val="24"/>
          <w:lang w:eastAsia="en-US"/>
        </w:rPr>
        <w:t>биологического круговорота (</w:t>
      </w:r>
      <w:r w:rsidRPr="003449D9">
        <w:rPr>
          <w:spacing w:val="-1"/>
          <w:sz w:val="24"/>
          <w:szCs w:val="24"/>
          <w:lang w:eastAsia="en-US"/>
        </w:rPr>
        <w:t>БИК</w:t>
      </w:r>
      <w:r w:rsidR="00ED32E2">
        <w:rPr>
          <w:spacing w:val="-1"/>
          <w:sz w:val="24"/>
          <w:szCs w:val="24"/>
          <w:lang w:eastAsia="en-US"/>
        </w:rPr>
        <w:t>)</w:t>
      </w:r>
      <w:r w:rsidRPr="003449D9">
        <w:rPr>
          <w:spacing w:val="-1"/>
          <w:sz w:val="24"/>
          <w:szCs w:val="24"/>
          <w:lang w:eastAsia="en-US"/>
        </w:rPr>
        <w:t xml:space="preserve"> на </w:t>
      </w:r>
      <w:r w:rsidR="00215C11">
        <w:rPr>
          <w:spacing w:val="-1"/>
          <w:sz w:val="24"/>
          <w:szCs w:val="24"/>
          <w:lang w:eastAsia="en-US"/>
        </w:rPr>
        <w:t xml:space="preserve">более </w:t>
      </w:r>
      <w:r w:rsidRPr="003449D9">
        <w:rPr>
          <w:spacing w:val="-1"/>
          <w:sz w:val="24"/>
          <w:szCs w:val="24"/>
          <w:lang w:eastAsia="en-US"/>
        </w:rPr>
        <w:t>поздней фазе эволюции. Б.Б. Полынов разделил биофильные элементы на две группы: органоген</w:t>
      </w:r>
      <w:r w:rsidR="00A7550D">
        <w:rPr>
          <w:spacing w:val="-1"/>
          <w:sz w:val="24"/>
          <w:szCs w:val="24"/>
          <w:lang w:eastAsia="en-US"/>
        </w:rPr>
        <w:t>ов и примесей</w:t>
      </w:r>
      <w:r w:rsidRPr="003449D9">
        <w:rPr>
          <w:spacing w:val="-1"/>
          <w:sz w:val="24"/>
          <w:szCs w:val="24"/>
          <w:lang w:eastAsia="en-US"/>
        </w:rPr>
        <w:t xml:space="preserve">. К абсолютным органогенам он отнес Н, С, О, N, Mg, К, Р, S, а к примесям (специфическим органогенам) </w:t>
      </w:r>
      <w:r w:rsidR="00A7550D">
        <w:rPr>
          <w:spacing w:val="-1"/>
          <w:sz w:val="24"/>
          <w:szCs w:val="24"/>
          <w:lang w:eastAsia="en-US"/>
        </w:rPr>
        <w:t xml:space="preserve">- </w:t>
      </w:r>
      <w:r w:rsidRPr="003449D9">
        <w:rPr>
          <w:spacing w:val="-1"/>
          <w:sz w:val="24"/>
          <w:szCs w:val="24"/>
          <w:lang w:eastAsia="en-US"/>
        </w:rPr>
        <w:t>С</w:t>
      </w:r>
      <w:r w:rsidRPr="003449D9">
        <w:rPr>
          <w:spacing w:val="-1"/>
          <w:sz w:val="24"/>
          <w:szCs w:val="24"/>
          <w:lang w:val="en-US" w:eastAsia="en-US"/>
        </w:rPr>
        <w:t>u</w:t>
      </w:r>
      <w:r w:rsidRPr="003449D9">
        <w:rPr>
          <w:spacing w:val="-1"/>
          <w:sz w:val="24"/>
          <w:szCs w:val="24"/>
          <w:lang w:eastAsia="en-US"/>
        </w:rPr>
        <w:t xml:space="preserve">, Na, Ca, Fe, Cl, F, Mn, Sr, В, Zn, Be и I. Сопоставив эти результаты с классификацией В-М. Гольдшмидта, он констатировал, что в состав группы биофилов входят </w:t>
      </w:r>
      <w:r w:rsidR="00215C11">
        <w:rPr>
          <w:spacing w:val="-1"/>
          <w:sz w:val="24"/>
          <w:szCs w:val="24"/>
          <w:lang w:eastAsia="en-US"/>
        </w:rPr>
        <w:t xml:space="preserve">и </w:t>
      </w:r>
      <w:r w:rsidRPr="003449D9">
        <w:rPr>
          <w:spacing w:val="-1"/>
          <w:sz w:val="24"/>
          <w:szCs w:val="24"/>
          <w:lang w:eastAsia="en-US"/>
        </w:rPr>
        <w:t xml:space="preserve">типичные литофилы, сидерофилы и атмофилы. </w:t>
      </w:r>
      <w:r w:rsidR="00215C11" w:rsidRPr="003449D9">
        <w:rPr>
          <w:spacing w:val="-1"/>
          <w:sz w:val="24"/>
          <w:szCs w:val="24"/>
          <w:lang w:eastAsia="en-US"/>
        </w:rPr>
        <w:t>Используя исторический подход</w:t>
      </w:r>
      <w:r w:rsidR="00215C11">
        <w:rPr>
          <w:spacing w:val="-1"/>
          <w:sz w:val="24"/>
          <w:szCs w:val="24"/>
          <w:lang w:eastAsia="en-US"/>
        </w:rPr>
        <w:t xml:space="preserve"> и и</w:t>
      </w:r>
      <w:r w:rsidRPr="003449D9">
        <w:rPr>
          <w:spacing w:val="-1"/>
          <w:sz w:val="24"/>
          <w:szCs w:val="24"/>
          <w:lang w:eastAsia="en-US"/>
        </w:rPr>
        <w:t>сходя из предпосылки о первичности субстрата по отношению к порожденному им живому веществу,</w:t>
      </w:r>
      <w:r w:rsidRPr="003449D9">
        <w:rPr>
          <w:sz w:val="24"/>
          <w:szCs w:val="24"/>
        </w:rPr>
        <w:t xml:space="preserve"> </w:t>
      </w:r>
      <w:r w:rsidRPr="003449D9">
        <w:rPr>
          <w:spacing w:val="-1"/>
          <w:sz w:val="24"/>
          <w:szCs w:val="24"/>
          <w:lang w:eastAsia="en-US"/>
        </w:rPr>
        <w:t xml:space="preserve">Б.Б. Полынов сделал вывод о том, что такого сочетания </w:t>
      </w:r>
      <w:r w:rsidRPr="00215C11">
        <w:rPr>
          <w:spacing w:val="-1"/>
          <w:sz w:val="24"/>
          <w:szCs w:val="24"/>
          <w:lang w:eastAsia="en-US"/>
        </w:rPr>
        <w:t>элементов</w:t>
      </w:r>
      <w:r w:rsidR="00215C11" w:rsidRPr="00215C11">
        <w:rPr>
          <w:sz w:val="24"/>
          <w:szCs w:val="24"/>
        </w:rPr>
        <w:t xml:space="preserve"> не могла обеспечить</w:t>
      </w:r>
      <w:r w:rsidR="00215C11">
        <w:t xml:space="preserve"> </w:t>
      </w:r>
      <w:r w:rsidR="00215C11" w:rsidRPr="00215C11">
        <w:rPr>
          <w:spacing w:val="-1"/>
          <w:sz w:val="24"/>
          <w:szCs w:val="24"/>
          <w:lang w:eastAsia="en-US"/>
        </w:rPr>
        <w:t>ни одна из геосфер в отдельности</w:t>
      </w:r>
      <w:r w:rsidR="00215C11">
        <w:rPr>
          <w:spacing w:val="-1"/>
          <w:sz w:val="24"/>
          <w:szCs w:val="24"/>
          <w:lang w:eastAsia="en-US"/>
        </w:rPr>
        <w:t xml:space="preserve">. Оно </w:t>
      </w:r>
      <w:r w:rsidRPr="003449D9">
        <w:rPr>
          <w:spacing w:val="-1"/>
          <w:sz w:val="24"/>
          <w:szCs w:val="24"/>
          <w:lang w:eastAsia="en-US"/>
        </w:rPr>
        <w:t>могло появиться только в литосфере, соприкаса</w:t>
      </w:r>
      <w:r w:rsidR="00215C11">
        <w:rPr>
          <w:spacing w:val="-1"/>
          <w:sz w:val="24"/>
          <w:szCs w:val="24"/>
          <w:lang w:eastAsia="en-US"/>
        </w:rPr>
        <w:t xml:space="preserve">ющейся </w:t>
      </w:r>
      <w:r w:rsidRPr="003449D9">
        <w:rPr>
          <w:spacing w:val="-1"/>
          <w:sz w:val="24"/>
          <w:szCs w:val="24"/>
          <w:lang w:eastAsia="en-US"/>
        </w:rPr>
        <w:t xml:space="preserve">с атмосферой и постоянно орошаемой водой. Анализируя комплекс условий, в которых зачатки первичные жизни могли получить все необходимые абсолютные органогены, Б.Б. Полынов сделал вывод о том, что они аналогичны тем, в которых формируются аллювиальные почвы на магматических породах. Причем специфические органогены на начальных этапах эволюции, хотя и не играли существенной роли, но постоянно участвовали в метаболических процессах, из-за </w:t>
      </w:r>
      <w:r w:rsidRPr="00215C11">
        <w:rPr>
          <w:spacing w:val="-1"/>
          <w:sz w:val="24"/>
          <w:szCs w:val="24"/>
          <w:lang w:eastAsia="en-US"/>
        </w:rPr>
        <w:t>чего первичные</w:t>
      </w:r>
      <w:r w:rsidRPr="003449D9">
        <w:rPr>
          <w:spacing w:val="-1"/>
          <w:sz w:val="24"/>
          <w:szCs w:val="24"/>
          <w:lang w:eastAsia="en-US"/>
        </w:rPr>
        <w:t xml:space="preserve"> организмы позднее превратили их в специфические органогены, уже жестко необходимые для нормального протекания физиологических процессов той или иной группы океанических, пустынных или бореальных видов животных и растений</w:t>
      </w:r>
      <w:r w:rsidR="006E7973">
        <w:rPr>
          <w:spacing w:val="-1"/>
          <w:sz w:val="24"/>
          <w:szCs w:val="24"/>
          <w:lang w:eastAsia="en-US"/>
        </w:rPr>
        <w:t xml:space="preserve"> </w:t>
      </w:r>
      <w:r w:rsidR="007C49C4" w:rsidRPr="007C49C4">
        <w:rPr>
          <w:spacing w:val="-1"/>
          <w:sz w:val="24"/>
          <w:szCs w:val="24"/>
          <w:lang w:eastAsia="en-US"/>
        </w:rPr>
        <w:t>[</w:t>
      </w:r>
      <w:r w:rsidR="007C49C4">
        <w:rPr>
          <w:spacing w:val="-1"/>
          <w:sz w:val="24"/>
          <w:szCs w:val="24"/>
          <w:lang w:eastAsia="en-US"/>
        </w:rPr>
        <w:t>П</w:t>
      </w:r>
      <w:r w:rsidR="006E7973" w:rsidRPr="00F970E1">
        <w:rPr>
          <w:spacing w:val="-1"/>
          <w:sz w:val="24"/>
          <w:szCs w:val="24"/>
          <w:lang w:eastAsia="en-US"/>
        </w:rPr>
        <w:t xml:space="preserve">олынов, </w:t>
      </w:r>
      <w:r w:rsidR="00AF79BC" w:rsidRPr="00F970E1">
        <w:rPr>
          <w:spacing w:val="-1"/>
          <w:sz w:val="24"/>
          <w:szCs w:val="24"/>
          <w:lang w:eastAsia="en-US"/>
        </w:rPr>
        <w:t xml:space="preserve">1925, 1934, 1945, </w:t>
      </w:r>
      <w:r w:rsidR="006E7973" w:rsidRPr="00F970E1">
        <w:rPr>
          <w:spacing w:val="-1"/>
          <w:sz w:val="24"/>
          <w:szCs w:val="24"/>
          <w:lang w:eastAsia="en-US"/>
        </w:rPr>
        <w:t>19</w:t>
      </w:r>
      <w:r w:rsidR="00AF79BC" w:rsidRPr="00F970E1">
        <w:rPr>
          <w:spacing w:val="-1"/>
          <w:sz w:val="24"/>
          <w:szCs w:val="24"/>
          <w:lang w:eastAsia="en-US"/>
        </w:rPr>
        <w:t>48</w:t>
      </w:r>
      <w:r w:rsidR="007C49C4">
        <w:rPr>
          <w:spacing w:val="-1"/>
          <w:sz w:val="24"/>
          <w:szCs w:val="24"/>
          <w:lang w:eastAsia="en-US"/>
        </w:rPr>
        <w:t xml:space="preserve"> и др.</w:t>
      </w:r>
      <w:r w:rsidR="007C49C4" w:rsidRPr="007C49C4">
        <w:rPr>
          <w:spacing w:val="-1"/>
          <w:sz w:val="24"/>
          <w:szCs w:val="24"/>
          <w:lang w:eastAsia="en-US"/>
        </w:rPr>
        <w:t>]</w:t>
      </w:r>
      <w:r w:rsidRPr="00F970E1">
        <w:rPr>
          <w:spacing w:val="-1"/>
          <w:sz w:val="24"/>
          <w:szCs w:val="24"/>
          <w:lang w:eastAsia="en-US"/>
        </w:rPr>
        <w:t>.</w:t>
      </w:r>
      <w:r w:rsidRPr="003449D9">
        <w:rPr>
          <w:spacing w:val="-1"/>
          <w:sz w:val="24"/>
          <w:szCs w:val="24"/>
          <w:lang w:eastAsia="en-US"/>
        </w:rPr>
        <w:t xml:space="preserve"> </w:t>
      </w:r>
    </w:p>
    <w:p w:rsidR="002D552E" w:rsidRPr="003449D9" w:rsidRDefault="002D552E" w:rsidP="003449D9">
      <w:pPr>
        <w:spacing w:line="360" w:lineRule="auto"/>
        <w:ind w:firstLine="709"/>
        <w:jc w:val="both"/>
        <w:rPr>
          <w:spacing w:val="-1"/>
          <w:sz w:val="24"/>
          <w:szCs w:val="24"/>
          <w:lang w:eastAsia="en-US"/>
        </w:rPr>
      </w:pPr>
      <w:r w:rsidRPr="003449D9">
        <w:rPr>
          <w:spacing w:val="-1"/>
          <w:sz w:val="24"/>
          <w:szCs w:val="24"/>
          <w:lang w:eastAsia="en-US"/>
        </w:rPr>
        <w:t xml:space="preserve">Данная теория актуальна и в настоящее время, хотя число абсолютных органогенов </w:t>
      </w:r>
      <w:r w:rsidRPr="00A62E29">
        <w:rPr>
          <w:spacing w:val="-1"/>
          <w:sz w:val="24"/>
          <w:szCs w:val="24"/>
          <w:lang w:eastAsia="en-US"/>
        </w:rPr>
        <w:t>пришлось сильно расширить.</w:t>
      </w:r>
      <w:r w:rsidRPr="003449D9">
        <w:rPr>
          <w:spacing w:val="-1"/>
          <w:sz w:val="24"/>
          <w:szCs w:val="24"/>
          <w:lang w:eastAsia="en-US"/>
        </w:rPr>
        <w:t xml:space="preserve"> Так</w:t>
      </w:r>
      <w:r w:rsidR="00A7550D">
        <w:rPr>
          <w:spacing w:val="-1"/>
          <w:sz w:val="24"/>
          <w:szCs w:val="24"/>
          <w:lang w:eastAsia="en-US"/>
        </w:rPr>
        <w:t>,</w:t>
      </w:r>
      <w:r w:rsidRPr="003449D9">
        <w:rPr>
          <w:spacing w:val="-1"/>
          <w:sz w:val="24"/>
          <w:szCs w:val="24"/>
          <w:lang w:eastAsia="en-US"/>
        </w:rPr>
        <w:t xml:space="preserve"> В.А. Ковда показал, что реальное отсутствие в круговороте железа, бора, меди и кобальта ведет к однозначным нарушениям развития и гибели 100% особей</w:t>
      </w:r>
      <w:r w:rsidR="006E7973">
        <w:rPr>
          <w:spacing w:val="-1"/>
          <w:sz w:val="24"/>
          <w:szCs w:val="24"/>
          <w:lang w:eastAsia="en-US"/>
        </w:rPr>
        <w:t xml:space="preserve"> </w:t>
      </w:r>
      <w:r w:rsidR="007C49C4" w:rsidRPr="007C49C4">
        <w:rPr>
          <w:spacing w:val="-1"/>
          <w:sz w:val="24"/>
          <w:szCs w:val="24"/>
          <w:lang w:eastAsia="en-US"/>
        </w:rPr>
        <w:t>[</w:t>
      </w:r>
      <w:r w:rsidR="006E7973">
        <w:rPr>
          <w:spacing w:val="-1"/>
          <w:sz w:val="24"/>
          <w:szCs w:val="24"/>
          <w:lang w:eastAsia="en-US"/>
        </w:rPr>
        <w:t xml:space="preserve">Ковда, </w:t>
      </w:r>
      <w:r w:rsidR="006E7973" w:rsidRPr="003449D9">
        <w:rPr>
          <w:spacing w:val="-1"/>
          <w:sz w:val="24"/>
          <w:szCs w:val="24"/>
          <w:lang w:eastAsia="en-US"/>
        </w:rPr>
        <w:t>1956</w:t>
      </w:r>
      <w:r w:rsidR="009E1990">
        <w:rPr>
          <w:spacing w:val="-1"/>
          <w:sz w:val="24"/>
          <w:szCs w:val="24"/>
          <w:lang w:eastAsia="en-US"/>
        </w:rPr>
        <w:t xml:space="preserve">, </w:t>
      </w:r>
      <w:r w:rsidR="009E1990" w:rsidRPr="009E1990">
        <w:rPr>
          <w:spacing w:val="-1"/>
          <w:sz w:val="24"/>
          <w:szCs w:val="24"/>
          <w:lang w:eastAsia="en-US"/>
        </w:rPr>
        <w:t>19</w:t>
      </w:r>
      <w:r w:rsidR="009E1990">
        <w:rPr>
          <w:spacing w:val="-1"/>
          <w:sz w:val="24"/>
          <w:szCs w:val="24"/>
          <w:lang w:eastAsia="en-US"/>
        </w:rPr>
        <w:t>59, 1973</w:t>
      </w:r>
      <w:r w:rsidR="007C49C4" w:rsidRPr="007C49C4">
        <w:rPr>
          <w:spacing w:val="-1"/>
          <w:sz w:val="24"/>
          <w:szCs w:val="24"/>
          <w:lang w:eastAsia="en-US"/>
        </w:rPr>
        <w:t>]</w:t>
      </w:r>
      <w:r w:rsidRPr="003449D9">
        <w:rPr>
          <w:spacing w:val="-1"/>
          <w:sz w:val="24"/>
          <w:szCs w:val="24"/>
          <w:lang w:eastAsia="en-US"/>
        </w:rPr>
        <w:t>. Поздне</w:t>
      </w:r>
      <w:r w:rsidR="00A7550D">
        <w:rPr>
          <w:spacing w:val="-1"/>
          <w:sz w:val="24"/>
          <w:szCs w:val="24"/>
          <w:lang w:eastAsia="en-US"/>
        </w:rPr>
        <w:t>е</w:t>
      </w:r>
      <w:r w:rsidRPr="003449D9">
        <w:rPr>
          <w:spacing w:val="-1"/>
          <w:sz w:val="24"/>
          <w:szCs w:val="24"/>
          <w:lang w:eastAsia="en-US"/>
        </w:rPr>
        <w:t xml:space="preserve"> этот список существенно расширил</w:t>
      </w:r>
      <w:r w:rsidR="006E7973">
        <w:rPr>
          <w:spacing w:val="-1"/>
          <w:sz w:val="24"/>
          <w:szCs w:val="24"/>
          <w:lang w:eastAsia="en-US"/>
        </w:rPr>
        <w:t>и</w:t>
      </w:r>
      <w:r w:rsidRPr="003449D9">
        <w:rPr>
          <w:spacing w:val="-1"/>
          <w:sz w:val="24"/>
          <w:szCs w:val="24"/>
          <w:lang w:eastAsia="en-US"/>
        </w:rPr>
        <w:t xml:space="preserve"> В.В. Ковальский </w:t>
      </w:r>
      <w:r w:rsidR="00FE3318">
        <w:rPr>
          <w:spacing w:val="-1"/>
          <w:sz w:val="24"/>
          <w:szCs w:val="24"/>
          <w:lang w:eastAsia="en-US"/>
        </w:rPr>
        <w:t xml:space="preserve">(1957, 1974) </w:t>
      </w:r>
      <w:r w:rsidRPr="003449D9">
        <w:rPr>
          <w:spacing w:val="-1"/>
          <w:sz w:val="24"/>
          <w:szCs w:val="24"/>
          <w:lang w:eastAsia="en-US"/>
        </w:rPr>
        <w:t>и далее А</w:t>
      </w:r>
      <w:r w:rsidR="006E7973">
        <w:rPr>
          <w:spacing w:val="-1"/>
          <w:sz w:val="24"/>
          <w:szCs w:val="24"/>
          <w:lang w:eastAsia="en-US"/>
        </w:rPr>
        <w:t>.</w:t>
      </w:r>
      <w:r w:rsidRPr="003449D9">
        <w:rPr>
          <w:spacing w:val="-1"/>
          <w:sz w:val="24"/>
          <w:szCs w:val="24"/>
          <w:lang w:eastAsia="en-US"/>
        </w:rPr>
        <w:t xml:space="preserve"> Войнар</w:t>
      </w:r>
      <w:r w:rsidRPr="00A62E29">
        <w:rPr>
          <w:spacing w:val="-1"/>
          <w:sz w:val="24"/>
          <w:szCs w:val="24"/>
          <w:lang w:eastAsia="en-US"/>
        </w:rPr>
        <w:t>, который</w:t>
      </w:r>
      <w:r w:rsidR="009E1990">
        <w:rPr>
          <w:spacing w:val="-1"/>
          <w:sz w:val="24"/>
          <w:szCs w:val="24"/>
          <w:lang w:eastAsia="en-US"/>
        </w:rPr>
        <w:t xml:space="preserve">, </w:t>
      </w:r>
      <w:r w:rsidR="00A62E29" w:rsidRPr="00A62E29">
        <w:rPr>
          <w:spacing w:val="-1"/>
          <w:sz w:val="24"/>
          <w:szCs w:val="24"/>
          <w:lang w:eastAsia="en-US"/>
        </w:rPr>
        <w:t>в</w:t>
      </w:r>
      <w:r w:rsidR="00A7550D" w:rsidRPr="00A62E29">
        <w:rPr>
          <w:spacing w:val="-1"/>
          <w:sz w:val="24"/>
          <w:szCs w:val="24"/>
          <w:lang w:eastAsia="en-US"/>
        </w:rPr>
        <w:t xml:space="preserve">ключил в </w:t>
      </w:r>
      <w:r w:rsidR="00D26B1E">
        <w:rPr>
          <w:spacing w:val="-1"/>
          <w:sz w:val="24"/>
          <w:szCs w:val="24"/>
          <w:lang w:eastAsia="en-US"/>
        </w:rPr>
        <w:t xml:space="preserve">этот </w:t>
      </w:r>
      <w:r w:rsidRPr="00A62E29">
        <w:rPr>
          <w:spacing w:val="-1"/>
          <w:sz w:val="24"/>
          <w:szCs w:val="24"/>
          <w:lang w:eastAsia="en-US"/>
        </w:rPr>
        <w:t xml:space="preserve">список </w:t>
      </w:r>
      <w:r w:rsidRPr="003449D9">
        <w:rPr>
          <w:spacing w:val="-1"/>
          <w:sz w:val="24"/>
          <w:szCs w:val="24"/>
          <w:lang w:eastAsia="en-US"/>
        </w:rPr>
        <w:t>уже 67</w:t>
      </w:r>
      <w:r w:rsidR="005D3497" w:rsidRPr="003449D9">
        <w:rPr>
          <w:spacing w:val="-1"/>
          <w:sz w:val="24"/>
          <w:szCs w:val="24"/>
          <w:lang w:eastAsia="en-US"/>
        </w:rPr>
        <w:t xml:space="preserve"> </w:t>
      </w:r>
      <w:r w:rsidRPr="003449D9">
        <w:rPr>
          <w:spacing w:val="-1"/>
          <w:sz w:val="24"/>
          <w:szCs w:val="24"/>
          <w:lang w:eastAsia="en-US"/>
        </w:rPr>
        <w:t>элементов</w:t>
      </w:r>
      <w:r w:rsidR="009E1990">
        <w:rPr>
          <w:spacing w:val="-1"/>
          <w:sz w:val="24"/>
          <w:szCs w:val="24"/>
          <w:lang w:eastAsia="en-US"/>
        </w:rPr>
        <w:t xml:space="preserve"> </w:t>
      </w:r>
      <w:r w:rsidR="007C49C4" w:rsidRPr="007C49C4">
        <w:rPr>
          <w:spacing w:val="-1"/>
          <w:sz w:val="24"/>
          <w:szCs w:val="24"/>
          <w:lang w:eastAsia="en-US"/>
        </w:rPr>
        <w:t>[</w:t>
      </w:r>
      <w:r w:rsidR="007C49C4">
        <w:rPr>
          <w:spacing w:val="-1"/>
          <w:sz w:val="24"/>
          <w:szCs w:val="24"/>
          <w:lang w:eastAsia="en-US"/>
        </w:rPr>
        <w:t>Войнар, 1960, 1962</w:t>
      </w:r>
      <w:r w:rsidR="007C49C4" w:rsidRPr="007C49C4">
        <w:rPr>
          <w:spacing w:val="-1"/>
          <w:sz w:val="24"/>
          <w:szCs w:val="24"/>
          <w:lang w:eastAsia="en-US"/>
        </w:rPr>
        <w:t>]</w:t>
      </w:r>
      <w:r w:rsidRPr="003449D9">
        <w:rPr>
          <w:spacing w:val="-1"/>
          <w:sz w:val="24"/>
          <w:szCs w:val="24"/>
          <w:lang w:eastAsia="en-US"/>
        </w:rPr>
        <w:t>.</w:t>
      </w:r>
    </w:p>
    <w:p w:rsidR="005A360E" w:rsidRPr="00CF69C8" w:rsidRDefault="004C6540" w:rsidP="003449D9">
      <w:pPr>
        <w:spacing w:line="360" w:lineRule="auto"/>
        <w:ind w:firstLine="709"/>
        <w:jc w:val="both"/>
        <w:rPr>
          <w:spacing w:val="-1"/>
          <w:sz w:val="24"/>
          <w:szCs w:val="24"/>
          <w:lang w:eastAsia="en-US"/>
        </w:rPr>
      </w:pPr>
      <w:r w:rsidRPr="00A62E29">
        <w:rPr>
          <w:spacing w:val="-1"/>
          <w:sz w:val="24"/>
          <w:szCs w:val="24"/>
          <w:lang w:eastAsia="en-US"/>
        </w:rPr>
        <w:t xml:space="preserve">Крупные </w:t>
      </w:r>
      <w:r w:rsidR="00E500CF" w:rsidRPr="00A62E29">
        <w:rPr>
          <w:spacing w:val="-1"/>
          <w:sz w:val="24"/>
          <w:szCs w:val="24"/>
          <w:lang w:eastAsia="en-US"/>
        </w:rPr>
        <w:t>работ</w:t>
      </w:r>
      <w:r w:rsidR="00D15557" w:rsidRPr="00A62E29">
        <w:rPr>
          <w:spacing w:val="-1"/>
          <w:sz w:val="24"/>
          <w:szCs w:val="24"/>
          <w:lang w:eastAsia="en-US"/>
        </w:rPr>
        <w:t>ы</w:t>
      </w:r>
      <w:r w:rsidR="00E500CF" w:rsidRPr="00A62E29">
        <w:rPr>
          <w:spacing w:val="-1"/>
          <w:sz w:val="24"/>
          <w:szCs w:val="24"/>
          <w:lang w:eastAsia="en-US"/>
        </w:rPr>
        <w:t xml:space="preserve"> по исследованию количественного содержания отдельных элементов в живом веществе и </w:t>
      </w:r>
      <w:r w:rsidR="00A7550D" w:rsidRPr="00A62E29">
        <w:rPr>
          <w:spacing w:val="-1"/>
          <w:sz w:val="24"/>
          <w:szCs w:val="24"/>
          <w:lang w:eastAsia="en-US"/>
        </w:rPr>
        <w:t xml:space="preserve">по </w:t>
      </w:r>
      <w:r w:rsidR="00E500CF" w:rsidRPr="00A62E29">
        <w:rPr>
          <w:spacing w:val="-1"/>
          <w:sz w:val="24"/>
          <w:szCs w:val="24"/>
          <w:lang w:eastAsia="en-US"/>
        </w:rPr>
        <w:t>выявлению закономерностей их распространения в биосфер</w:t>
      </w:r>
      <w:r w:rsidR="003E058B" w:rsidRPr="00A62E29">
        <w:rPr>
          <w:spacing w:val="-1"/>
          <w:sz w:val="24"/>
          <w:szCs w:val="24"/>
          <w:lang w:eastAsia="en-US"/>
        </w:rPr>
        <w:t>е</w:t>
      </w:r>
      <w:r w:rsidR="00E500CF" w:rsidRPr="00A62E29">
        <w:rPr>
          <w:spacing w:val="-1"/>
          <w:sz w:val="24"/>
          <w:szCs w:val="24"/>
          <w:lang w:eastAsia="en-US"/>
        </w:rPr>
        <w:t xml:space="preserve"> </w:t>
      </w:r>
      <w:r w:rsidRPr="00A62E29">
        <w:rPr>
          <w:spacing w:val="-1"/>
          <w:sz w:val="24"/>
          <w:szCs w:val="24"/>
          <w:lang w:eastAsia="en-US"/>
        </w:rPr>
        <w:t>были выполнены А.</w:t>
      </w:r>
      <w:r w:rsidR="00E500CF" w:rsidRPr="00A62E29">
        <w:rPr>
          <w:spacing w:val="-1"/>
          <w:sz w:val="24"/>
          <w:szCs w:val="24"/>
          <w:lang w:eastAsia="en-US"/>
        </w:rPr>
        <w:t>П. Виноградовым</w:t>
      </w:r>
      <w:r w:rsidR="00E500CF" w:rsidRPr="003449D9">
        <w:rPr>
          <w:spacing w:val="-1"/>
          <w:sz w:val="24"/>
          <w:szCs w:val="24"/>
          <w:lang w:eastAsia="en-US"/>
        </w:rPr>
        <w:t>, который</w:t>
      </w:r>
      <w:r w:rsidR="00D41FB1" w:rsidRPr="003449D9">
        <w:rPr>
          <w:spacing w:val="-1"/>
          <w:sz w:val="24"/>
          <w:szCs w:val="24"/>
          <w:lang w:eastAsia="en-US"/>
        </w:rPr>
        <w:t>,</w:t>
      </w:r>
      <w:r w:rsidR="00E500CF" w:rsidRPr="003449D9">
        <w:rPr>
          <w:spacing w:val="-1"/>
          <w:sz w:val="24"/>
          <w:szCs w:val="24"/>
          <w:lang w:eastAsia="en-US"/>
        </w:rPr>
        <w:t xml:space="preserve"> с</w:t>
      </w:r>
      <w:r w:rsidR="00C72B13" w:rsidRPr="003449D9">
        <w:rPr>
          <w:spacing w:val="-1"/>
          <w:sz w:val="24"/>
          <w:szCs w:val="24"/>
          <w:lang w:eastAsia="en-US"/>
        </w:rPr>
        <w:t xml:space="preserve">равнивая </w:t>
      </w:r>
      <w:r w:rsidR="00E500CF" w:rsidRPr="003449D9">
        <w:rPr>
          <w:spacing w:val="-1"/>
          <w:sz w:val="24"/>
          <w:szCs w:val="24"/>
          <w:lang w:eastAsia="en-US"/>
        </w:rPr>
        <w:t xml:space="preserve">содержание </w:t>
      </w:r>
      <w:r w:rsidR="00C72B13" w:rsidRPr="003449D9">
        <w:rPr>
          <w:spacing w:val="-1"/>
          <w:sz w:val="24"/>
          <w:szCs w:val="24"/>
          <w:lang w:eastAsia="en-US"/>
        </w:rPr>
        <w:t xml:space="preserve">элементов в живом веществе </w:t>
      </w:r>
      <w:r w:rsidR="00CA20E7" w:rsidRPr="003449D9">
        <w:rPr>
          <w:spacing w:val="-1"/>
          <w:sz w:val="24"/>
          <w:szCs w:val="24"/>
          <w:lang w:eastAsia="en-US"/>
        </w:rPr>
        <w:t xml:space="preserve">с </w:t>
      </w:r>
      <w:r w:rsidR="00C72B13" w:rsidRPr="003449D9">
        <w:rPr>
          <w:spacing w:val="-1"/>
          <w:sz w:val="24"/>
          <w:szCs w:val="24"/>
          <w:lang w:eastAsia="en-US"/>
        </w:rPr>
        <w:t xml:space="preserve">их </w:t>
      </w:r>
      <w:r w:rsidR="00CA20E7" w:rsidRPr="003449D9">
        <w:rPr>
          <w:spacing w:val="-1"/>
          <w:sz w:val="24"/>
          <w:szCs w:val="24"/>
          <w:lang w:eastAsia="en-US"/>
        </w:rPr>
        <w:t xml:space="preserve">кларковым </w:t>
      </w:r>
      <w:r w:rsidR="00E500CF" w:rsidRPr="003449D9">
        <w:rPr>
          <w:spacing w:val="-1"/>
          <w:sz w:val="24"/>
          <w:szCs w:val="24"/>
          <w:lang w:eastAsia="en-US"/>
        </w:rPr>
        <w:t xml:space="preserve">содержанием </w:t>
      </w:r>
      <w:r w:rsidR="00C72B13" w:rsidRPr="003449D9">
        <w:rPr>
          <w:spacing w:val="-1"/>
          <w:sz w:val="24"/>
          <w:szCs w:val="24"/>
          <w:lang w:eastAsia="en-US"/>
        </w:rPr>
        <w:t xml:space="preserve">в других </w:t>
      </w:r>
      <w:r w:rsidR="00E500CF" w:rsidRPr="003449D9">
        <w:rPr>
          <w:spacing w:val="-1"/>
          <w:sz w:val="24"/>
          <w:szCs w:val="24"/>
          <w:lang w:eastAsia="en-US"/>
        </w:rPr>
        <w:t xml:space="preserve">геосферах </w:t>
      </w:r>
      <w:r w:rsidR="00C72B13" w:rsidRPr="003449D9">
        <w:rPr>
          <w:spacing w:val="-1"/>
          <w:sz w:val="24"/>
          <w:szCs w:val="24"/>
          <w:lang w:eastAsia="en-US"/>
        </w:rPr>
        <w:t xml:space="preserve">Земли, </w:t>
      </w:r>
      <w:r w:rsidR="00CA20E7" w:rsidRPr="003449D9">
        <w:rPr>
          <w:spacing w:val="-1"/>
          <w:sz w:val="24"/>
          <w:szCs w:val="24"/>
          <w:lang w:eastAsia="en-US"/>
        </w:rPr>
        <w:t>констатирова</w:t>
      </w:r>
      <w:r w:rsidR="00D41FB1" w:rsidRPr="003449D9">
        <w:rPr>
          <w:spacing w:val="-1"/>
          <w:sz w:val="24"/>
          <w:szCs w:val="24"/>
          <w:lang w:eastAsia="en-US"/>
        </w:rPr>
        <w:t>л</w:t>
      </w:r>
      <w:r w:rsidR="00CA20E7" w:rsidRPr="003449D9">
        <w:rPr>
          <w:spacing w:val="-1"/>
          <w:sz w:val="24"/>
          <w:szCs w:val="24"/>
          <w:lang w:eastAsia="en-US"/>
        </w:rPr>
        <w:t xml:space="preserve"> принципиальное сходство кривых, отображающих распределени</w:t>
      </w:r>
      <w:r w:rsidR="00D41FB1" w:rsidRPr="003449D9">
        <w:rPr>
          <w:spacing w:val="-1"/>
          <w:sz w:val="24"/>
          <w:szCs w:val="24"/>
          <w:lang w:eastAsia="en-US"/>
        </w:rPr>
        <w:t xml:space="preserve">е </w:t>
      </w:r>
      <w:r w:rsidR="00CA20E7" w:rsidRPr="003449D9">
        <w:rPr>
          <w:spacing w:val="-1"/>
          <w:sz w:val="24"/>
          <w:szCs w:val="24"/>
          <w:lang w:eastAsia="en-US"/>
        </w:rPr>
        <w:t>атомов</w:t>
      </w:r>
      <w:r w:rsidR="00D41FB1" w:rsidRPr="003449D9">
        <w:rPr>
          <w:spacing w:val="-1"/>
          <w:sz w:val="24"/>
          <w:szCs w:val="24"/>
          <w:lang w:eastAsia="en-US"/>
        </w:rPr>
        <w:t xml:space="preserve"> в</w:t>
      </w:r>
      <w:r w:rsidR="00CA20E7" w:rsidRPr="003449D9">
        <w:rPr>
          <w:spacing w:val="-1"/>
          <w:sz w:val="24"/>
          <w:szCs w:val="24"/>
          <w:lang w:eastAsia="en-US"/>
        </w:rPr>
        <w:t xml:space="preserve"> литосфер</w:t>
      </w:r>
      <w:r w:rsidR="00D41FB1" w:rsidRPr="003449D9">
        <w:rPr>
          <w:spacing w:val="-1"/>
          <w:sz w:val="24"/>
          <w:szCs w:val="24"/>
          <w:lang w:eastAsia="en-US"/>
        </w:rPr>
        <w:t>е</w:t>
      </w:r>
      <w:r w:rsidR="00CA20E7" w:rsidRPr="003449D9">
        <w:rPr>
          <w:spacing w:val="-1"/>
          <w:sz w:val="24"/>
          <w:szCs w:val="24"/>
          <w:lang w:eastAsia="en-US"/>
        </w:rPr>
        <w:t>, гидросфер</w:t>
      </w:r>
      <w:r w:rsidR="00D41FB1" w:rsidRPr="003449D9">
        <w:rPr>
          <w:spacing w:val="-1"/>
          <w:sz w:val="24"/>
          <w:szCs w:val="24"/>
          <w:lang w:eastAsia="en-US"/>
        </w:rPr>
        <w:t>е</w:t>
      </w:r>
      <w:r w:rsidR="00CA20E7" w:rsidRPr="003449D9">
        <w:rPr>
          <w:spacing w:val="-1"/>
          <w:sz w:val="24"/>
          <w:szCs w:val="24"/>
          <w:lang w:eastAsia="en-US"/>
        </w:rPr>
        <w:t xml:space="preserve"> и почв</w:t>
      </w:r>
      <w:r w:rsidR="00D41FB1" w:rsidRPr="003449D9">
        <w:rPr>
          <w:spacing w:val="-1"/>
          <w:sz w:val="24"/>
          <w:szCs w:val="24"/>
          <w:lang w:eastAsia="en-US"/>
        </w:rPr>
        <w:t>е</w:t>
      </w:r>
      <w:r w:rsidR="00ED32E2">
        <w:rPr>
          <w:spacing w:val="-1"/>
          <w:sz w:val="24"/>
          <w:szCs w:val="24"/>
          <w:lang w:eastAsia="en-US"/>
        </w:rPr>
        <w:t xml:space="preserve"> </w:t>
      </w:r>
      <w:r w:rsidR="007C49C4" w:rsidRPr="007C49C4">
        <w:rPr>
          <w:spacing w:val="-1"/>
          <w:sz w:val="24"/>
          <w:szCs w:val="24"/>
          <w:lang w:eastAsia="en-US"/>
        </w:rPr>
        <w:t>[</w:t>
      </w:r>
      <w:r w:rsidR="00ED32E2">
        <w:rPr>
          <w:spacing w:val="-1"/>
          <w:sz w:val="24"/>
          <w:szCs w:val="24"/>
          <w:lang w:eastAsia="en-US"/>
        </w:rPr>
        <w:t xml:space="preserve">Виноградов, 1927, 1928, 1931, 1932, </w:t>
      </w:r>
      <w:r w:rsidR="00ED32E2" w:rsidRPr="003449D9">
        <w:rPr>
          <w:spacing w:val="-1"/>
          <w:sz w:val="24"/>
          <w:szCs w:val="24"/>
          <w:lang w:eastAsia="en-US"/>
        </w:rPr>
        <w:t>1935</w:t>
      </w:r>
      <w:r w:rsidR="00ED32E2">
        <w:rPr>
          <w:spacing w:val="-1"/>
          <w:sz w:val="24"/>
          <w:szCs w:val="24"/>
          <w:lang w:eastAsia="en-US"/>
        </w:rPr>
        <w:t>, 1945, 1947</w:t>
      </w:r>
      <w:r w:rsidR="007C49C4" w:rsidRPr="007C49C4">
        <w:rPr>
          <w:spacing w:val="-1"/>
          <w:sz w:val="24"/>
          <w:szCs w:val="24"/>
          <w:lang w:eastAsia="en-US"/>
        </w:rPr>
        <w:t>]</w:t>
      </w:r>
      <w:r w:rsidR="00ED0133" w:rsidRPr="00F970E1">
        <w:rPr>
          <w:spacing w:val="-1"/>
          <w:sz w:val="24"/>
          <w:szCs w:val="24"/>
          <w:lang w:eastAsia="en-US"/>
        </w:rPr>
        <w:t>.</w:t>
      </w:r>
      <w:r w:rsidR="00ED0133" w:rsidRPr="003449D9">
        <w:rPr>
          <w:spacing w:val="-1"/>
          <w:sz w:val="24"/>
          <w:szCs w:val="24"/>
          <w:lang w:eastAsia="en-US"/>
        </w:rPr>
        <w:t xml:space="preserve"> Это позволило ему сделать важный вывод о наличии генетической связи между химическим составом живого вещества и свойствами порождающего субстрата. </w:t>
      </w:r>
      <w:r w:rsidR="00C34941" w:rsidRPr="003449D9">
        <w:rPr>
          <w:spacing w:val="-1"/>
          <w:sz w:val="24"/>
          <w:szCs w:val="24"/>
          <w:lang w:eastAsia="en-US"/>
        </w:rPr>
        <w:t>Он</w:t>
      </w:r>
      <w:r>
        <w:rPr>
          <w:spacing w:val="-1"/>
          <w:sz w:val="24"/>
          <w:szCs w:val="24"/>
          <w:lang w:eastAsia="en-US"/>
        </w:rPr>
        <w:t xml:space="preserve"> </w:t>
      </w:r>
      <w:r w:rsidRPr="00A62E29">
        <w:rPr>
          <w:spacing w:val="-1"/>
          <w:sz w:val="24"/>
          <w:szCs w:val="24"/>
          <w:lang w:eastAsia="en-US"/>
        </w:rPr>
        <w:t xml:space="preserve">установил, что </w:t>
      </w:r>
      <w:r w:rsidR="00804E58" w:rsidRPr="00A62E29">
        <w:rPr>
          <w:spacing w:val="-1"/>
          <w:sz w:val="24"/>
          <w:szCs w:val="24"/>
          <w:lang w:eastAsia="en-US"/>
        </w:rPr>
        <w:t>„все химические элементы, находящиеся по распространению в жи</w:t>
      </w:r>
      <w:r w:rsidR="00D41FB1" w:rsidRPr="00A62E29">
        <w:rPr>
          <w:spacing w:val="-1"/>
          <w:sz w:val="24"/>
          <w:szCs w:val="24"/>
          <w:lang w:eastAsia="en-US"/>
        </w:rPr>
        <w:t>в</w:t>
      </w:r>
      <w:r w:rsidR="00804E58" w:rsidRPr="00A62E29">
        <w:rPr>
          <w:spacing w:val="-1"/>
          <w:sz w:val="24"/>
          <w:szCs w:val="24"/>
          <w:lang w:eastAsia="en-US"/>
        </w:rPr>
        <w:t>ом веществе</w:t>
      </w:r>
      <w:r w:rsidR="00804E58" w:rsidRPr="003449D9">
        <w:rPr>
          <w:spacing w:val="-1"/>
          <w:sz w:val="24"/>
          <w:szCs w:val="24"/>
          <w:lang w:eastAsia="en-US"/>
        </w:rPr>
        <w:t xml:space="preserve"> в максимумах кривой, являются главным субстратом жизнедеятельности древних форм организмов и их современных потомков” </w:t>
      </w:r>
      <w:r w:rsidR="007C49C4" w:rsidRPr="007C49C4">
        <w:rPr>
          <w:spacing w:val="-1"/>
          <w:sz w:val="24"/>
          <w:szCs w:val="24"/>
          <w:lang w:eastAsia="en-US"/>
        </w:rPr>
        <w:t>[</w:t>
      </w:r>
      <w:r w:rsidR="00804E58" w:rsidRPr="00F970E1">
        <w:rPr>
          <w:spacing w:val="-1"/>
          <w:sz w:val="24"/>
          <w:szCs w:val="24"/>
          <w:lang w:eastAsia="en-US"/>
        </w:rPr>
        <w:t>там же, с. 23</w:t>
      </w:r>
      <w:r w:rsidR="007C49C4" w:rsidRPr="007C49C4">
        <w:rPr>
          <w:spacing w:val="-1"/>
          <w:sz w:val="24"/>
          <w:szCs w:val="24"/>
          <w:lang w:eastAsia="en-US"/>
        </w:rPr>
        <w:t>]</w:t>
      </w:r>
      <w:r w:rsidR="00C34941" w:rsidRPr="00F970E1">
        <w:rPr>
          <w:spacing w:val="-1"/>
          <w:sz w:val="24"/>
          <w:szCs w:val="24"/>
          <w:lang w:eastAsia="en-US"/>
        </w:rPr>
        <w:t>.</w:t>
      </w:r>
      <w:r w:rsidR="00F36FEC" w:rsidRPr="003449D9">
        <w:rPr>
          <w:spacing w:val="-1"/>
          <w:sz w:val="24"/>
          <w:szCs w:val="24"/>
          <w:lang w:eastAsia="en-US"/>
        </w:rPr>
        <w:t xml:space="preserve"> Это результат </w:t>
      </w:r>
      <w:r w:rsidR="00F36FEC" w:rsidRPr="0053513F">
        <w:rPr>
          <w:spacing w:val="-1"/>
          <w:sz w:val="24"/>
          <w:szCs w:val="24"/>
          <w:lang w:eastAsia="en-US"/>
        </w:rPr>
        <w:t xml:space="preserve">позднее </w:t>
      </w:r>
      <w:r w:rsidR="00A62E29" w:rsidRPr="00A62E29">
        <w:rPr>
          <w:spacing w:val="-1"/>
          <w:sz w:val="24"/>
          <w:szCs w:val="24"/>
          <w:lang w:eastAsia="en-US"/>
        </w:rPr>
        <w:t xml:space="preserve">был </w:t>
      </w:r>
      <w:r w:rsidR="00C34941" w:rsidRPr="0053513F">
        <w:rPr>
          <w:spacing w:val="-1"/>
          <w:sz w:val="24"/>
          <w:szCs w:val="24"/>
          <w:lang w:eastAsia="en-US"/>
        </w:rPr>
        <w:t xml:space="preserve">подтвержден </w:t>
      </w:r>
      <w:r w:rsidR="00F36FEC" w:rsidRPr="0053513F">
        <w:rPr>
          <w:spacing w:val="-1"/>
          <w:sz w:val="24"/>
          <w:szCs w:val="24"/>
          <w:lang w:eastAsia="en-US"/>
        </w:rPr>
        <w:t>работами А. Войнара</w:t>
      </w:r>
      <w:r w:rsidR="00C34941" w:rsidRPr="0053513F">
        <w:rPr>
          <w:spacing w:val="-1"/>
          <w:sz w:val="24"/>
          <w:szCs w:val="24"/>
          <w:lang w:eastAsia="en-US"/>
        </w:rPr>
        <w:t>,</w:t>
      </w:r>
      <w:r w:rsidR="00F36FEC" w:rsidRPr="0053513F">
        <w:rPr>
          <w:spacing w:val="-1"/>
          <w:sz w:val="24"/>
          <w:szCs w:val="24"/>
          <w:lang w:eastAsia="en-US"/>
        </w:rPr>
        <w:t xml:space="preserve"> который</w:t>
      </w:r>
      <w:r w:rsidR="006E7973">
        <w:rPr>
          <w:spacing w:val="-1"/>
          <w:sz w:val="24"/>
          <w:szCs w:val="24"/>
          <w:lang w:eastAsia="en-US"/>
        </w:rPr>
        <w:t>,</w:t>
      </w:r>
      <w:r w:rsidR="00C34941" w:rsidRPr="0053513F">
        <w:rPr>
          <w:spacing w:val="-1"/>
          <w:sz w:val="24"/>
          <w:szCs w:val="24"/>
          <w:lang w:eastAsia="en-US"/>
        </w:rPr>
        <w:t xml:space="preserve"> </w:t>
      </w:r>
      <w:r w:rsidR="00C34941" w:rsidRPr="00A62E29">
        <w:rPr>
          <w:spacing w:val="-1"/>
          <w:sz w:val="24"/>
          <w:szCs w:val="24"/>
          <w:lang w:eastAsia="en-US"/>
        </w:rPr>
        <w:t>с</w:t>
      </w:r>
      <w:r w:rsidR="00F36FEC" w:rsidRPr="00A62E29">
        <w:rPr>
          <w:spacing w:val="-1"/>
          <w:sz w:val="24"/>
          <w:szCs w:val="24"/>
          <w:lang w:eastAsia="en-US"/>
        </w:rPr>
        <w:t xml:space="preserve">опоставляя </w:t>
      </w:r>
      <w:r w:rsidR="00C34941" w:rsidRPr="00A62E29">
        <w:rPr>
          <w:spacing w:val="-1"/>
          <w:sz w:val="24"/>
          <w:szCs w:val="24"/>
          <w:lang w:eastAsia="en-US"/>
        </w:rPr>
        <w:t>результаты</w:t>
      </w:r>
      <w:r w:rsidR="00C34941" w:rsidRPr="003449D9">
        <w:rPr>
          <w:spacing w:val="-1"/>
          <w:sz w:val="24"/>
          <w:szCs w:val="24"/>
          <w:lang w:eastAsia="en-US"/>
        </w:rPr>
        <w:t xml:space="preserve"> </w:t>
      </w:r>
      <w:r w:rsidR="0048289B" w:rsidRPr="003449D9">
        <w:rPr>
          <w:spacing w:val="-1"/>
          <w:sz w:val="24"/>
          <w:szCs w:val="24"/>
          <w:lang w:eastAsia="en-US"/>
        </w:rPr>
        <w:t xml:space="preserve">А.П. </w:t>
      </w:r>
      <w:r w:rsidR="00F36FEC" w:rsidRPr="003449D9">
        <w:rPr>
          <w:spacing w:val="-1"/>
          <w:sz w:val="24"/>
          <w:szCs w:val="24"/>
          <w:lang w:eastAsia="en-US"/>
        </w:rPr>
        <w:t xml:space="preserve">Виноградова </w:t>
      </w:r>
      <w:r w:rsidR="00A62E29">
        <w:rPr>
          <w:spacing w:val="-1"/>
          <w:sz w:val="24"/>
          <w:szCs w:val="24"/>
          <w:lang w:eastAsia="en-US"/>
        </w:rPr>
        <w:t>о</w:t>
      </w:r>
      <w:r w:rsidR="0053513F">
        <w:rPr>
          <w:spacing w:val="-1"/>
          <w:sz w:val="24"/>
          <w:szCs w:val="24"/>
          <w:lang w:eastAsia="en-US"/>
        </w:rPr>
        <w:t xml:space="preserve"> </w:t>
      </w:r>
      <w:r w:rsidR="00F36FEC" w:rsidRPr="003449D9">
        <w:rPr>
          <w:spacing w:val="-1"/>
          <w:sz w:val="24"/>
          <w:szCs w:val="24"/>
          <w:lang w:eastAsia="en-US"/>
        </w:rPr>
        <w:t>химическо</w:t>
      </w:r>
      <w:r w:rsidR="00A62E29">
        <w:rPr>
          <w:spacing w:val="-1"/>
          <w:sz w:val="24"/>
          <w:szCs w:val="24"/>
          <w:lang w:eastAsia="en-US"/>
        </w:rPr>
        <w:t>м</w:t>
      </w:r>
      <w:r w:rsidR="00F36FEC" w:rsidRPr="003449D9">
        <w:rPr>
          <w:spacing w:val="-1"/>
          <w:sz w:val="24"/>
          <w:szCs w:val="24"/>
          <w:lang w:eastAsia="en-US"/>
        </w:rPr>
        <w:t xml:space="preserve"> состав</w:t>
      </w:r>
      <w:r w:rsidR="00A62E29">
        <w:rPr>
          <w:spacing w:val="-1"/>
          <w:sz w:val="24"/>
          <w:szCs w:val="24"/>
          <w:lang w:eastAsia="en-US"/>
        </w:rPr>
        <w:t>е</w:t>
      </w:r>
      <w:r w:rsidR="00F36FEC" w:rsidRPr="003449D9">
        <w:rPr>
          <w:spacing w:val="-1"/>
          <w:sz w:val="24"/>
          <w:szCs w:val="24"/>
          <w:lang w:eastAsia="en-US"/>
        </w:rPr>
        <w:t xml:space="preserve"> почв и литосферы с </w:t>
      </w:r>
      <w:r w:rsidR="00C34941" w:rsidRPr="003449D9">
        <w:rPr>
          <w:spacing w:val="-1"/>
          <w:sz w:val="24"/>
          <w:szCs w:val="24"/>
          <w:lang w:eastAsia="en-US"/>
        </w:rPr>
        <w:t>обширн</w:t>
      </w:r>
      <w:r w:rsidR="003E058B" w:rsidRPr="003449D9">
        <w:rPr>
          <w:spacing w:val="-1"/>
          <w:sz w:val="24"/>
          <w:szCs w:val="24"/>
          <w:lang w:eastAsia="en-US"/>
        </w:rPr>
        <w:t>ыми</w:t>
      </w:r>
      <w:r w:rsidR="00C34941" w:rsidRPr="003449D9">
        <w:rPr>
          <w:spacing w:val="-1"/>
          <w:sz w:val="24"/>
          <w:szCs w:val="24"/>
          <w:lang w:eastAsia="en-US"/>
        </w:rPr>
        <w:t xml:space="preserve"> данными </w:t>
      </w:r>
      <w:r w:rsidR="00F36FEC" w:rsidRPr="003449D9">
        <w:rPr>
          <w:spacing w:val="-1"/>
          <w:sz w:val="24"/>
          <w:szCs w:val="24"/>
          <w:lang w:eastAsia="en-US"/>
        </w:rPr>
        <w:t xml:space="preserve">Ф. Левтгардта </w:t>
      </w:r>
      <w:r w:rsidR="007C49C4" w:rsidRPr="007C49C4">
        <w:rPr>
          <w:spacing w:val="-1"/>
          <w:sz w:val="24"/>
          <w:szCs w:val="24"/>
          <w:lang w:eastAsia="en-US"/>
        </w:rPr>
        <w:t>[</w:t>
      </w:r>
      <w:r w:rsidR="007C49C4">
        <w:rPr>
          <w:spacing w:val="-1"/>
          <w:sz w:val="24"/>
          <w:szCs w:val="24"/>
          <w:lang w:eastAsia="en-US"/>
        </w:rPr>
        <w:t>Leuthardt, 1941</w:t>
      </w:r>
      <w:r w:rsidR="007C49C4" w:rsidRPr="007C49C4">
        <w:rPr>
          <w:spacing w:val="-1"/>
          <w:sz w:val="24"/>
          <w:szCs w:val="24"/>
          <w:lang w:eastAsia="en-US"/>
        </w:rPr>
        <w:t>]</w:t>
      </w:r>
      <w:r w:rsidR="00A62E29">
        <w:rPr>
          <w:spacing w:val="-1"/>
          <w:sz w:val="24"/>
          <w:szCs w:val="24"/>
          <w:lang w:eastAsia="en-US"/>
        </w:rPr>
        <w:t>,</w:t>
      </w:r>
      <w:r w:rsidR="00F36FEC" w:rsidRPr="003449D9">
        <w:rPr>
          <w:spacing w:val="-1"/>
          <w:sz w:val="24"/>
          <w:szCs w:val="24"/>
          <w:lang w:eastAsia="en-US"/>
        </w:rPr>
        <w:t xml:space="preserve"> </w:t>
      </w:r>
      <w:r w:rsidR="00C34941" w:rsidRPr="003449D9">
        <w:rPr>
          <w:spacing w:val="-1"/>
          <w:sz w:val="24"/>
          <w:szCs w:val="24"/>
          <w:lang w:eastAsia="en-US"/>
        </w:rPr>
        <w:t>констатировал</w:t>
      </w:r>
      <w:r w:rsidR="00C164F5" w:rsidRPr="003449D9">
        <w:rPr>
          <w:spacing w:val="-1"/>
          <w:sz w:val="24"/>
          <w:szCs w:val="24"/>
          <w:lang w:eastAsia="en-US"/>
        </w:rPr>
        <w:t xml:space="preserve">, что </w:t>
      </w:r>
      <w:r w:rsidR="00381E86">
        <w:rPr>
          <w:spacing w:val="-1"/>
          <w:sz w:val="24"/>
          <w:szCs w:val="24"/>
          <w:lang w:eastAsia="en-US"/>
        </w:rPr>
        <w:t>«</w:t>
      </w:r>
      <w:r w:rsidR="00F36FEC" w:rsidRPr="003449D9">
        <w:rPr>
          <w:spacing w:val="-1"/>
          <w:sz w:val="24"/>
          <w:szCs w:val="24"/>
          <w:lang w:eastAsia="en-US"/>
        </w:rPr>
        <w:t xml:space="preserve">содержание элементов в живом веществе пропорционально составу среды, с поправкой на растворимость </w:t>
      </w:r>
      <w:r w:rsidR="00C34941" w:rsidRPr="003449D9">
        <w:rPr>
          <w:spacing w:val="-1"/>
          <w:sz w:val="24"/>
          <w:szCs w:val="24"/>
          <w:lang w:eastAsia="en-US"/>
        </w:rPr>
        <w:t xml:space="preserve">тех </w:t>
      </w:r>
      <w:r w:rsidR="00F36FEC" w:rsidRPr="003449D9">
        <w:rPr>
          <w:spacing w:val="-1"/>
          <w:sz w:val="24"/>
          <w:szCs w:val="24"/>
          <w:lang w:eastAsia="en-US"/>
        </w:rPr>
        <w:t>соединений, куда входят эти элементы</w:t>
      </w:r>
      <w:r w:rsidR="00C34941" w:rsidRPr="003449D9">
        <w:rPr>
          <w:spacing w:val="-1"/>
          <w:sz w:val="24"/>
          <w:szCs w:val="24"/>
          <w:lang w:eastAsia="en-US"/>
        </w:rPr>
        <w:t>»</w:t>
      </w:r>
      <w:r w:rsidR="00831695" w:rsidRPr="00831695">
        <w:rPr>
          <w:spacing w:val="-1"/>
          <w:sz w:val="24"/>
          <w:szCs w:val="24"/>
          <w:lang w:eastAsia="en-US"/>
        </w:rPr>
        <w:t xml:space="preserve"> </w:t>
      </w:r>
      <w:r w:rsidR="007C49C4" w:rsidRPr="007C49C4">
        <w:rPr>
          <w:spacing w:val="-1"/>
          <w:sz w:val="24"/>
          <w:szCs w:val="24"/>
          <w:lang w:eastAsia="en-US"/>
        </w:rPr>
        <w:t>[</w:t>
      </w:r>
      <w:r w:rsidR="00831695">
        <w:rPr>
          <w:spacing w:val="-1"/>
          <w:sz w:val="24"/>
          <w:szCs w:val="24"/>
          <w:lang w:eastAsia="en-US"/>
        </w:rPr>
        <w:t xml:space="preserve">Войнар, </w:t>
      </w:r>
      <w:r w:rsidR="00831695" w:rsidRPr="0053513F">
        <w:rPr>
          <w:spacing w:val="-1"/>
          <w:sz w:val="24"/>
          <w:szCs w:val="24"/>
          <w:lang w:eastAsia="en-US"/>
        </w:rPr>
        <w:t>1960</w:t>
      </w:r>
      <w:r w:rsidR="00831695">
        <w:rPr>
          <w:spacing w:val="-1"/>
          <w:sz w:val="24"/>
          <w:szCs w:val="24"/>
          <w:lang w:eastAsia="en-US"/>
        </w:rPr>
        <w:t>, с. 12, цит. Э.И. Колчинскому, 1990</w:t>
      </w:r>
      <w:r w:rsidR="007C49C4" w:rsidRPr="00A30B62">
        <w:rPr>
          <w:spacing w:val="-1"/>
          <w:sz w:val="24"/>
          <w:szCs w:val="24"/>
          <w:lang w:eastAsia="en-US"/>
        </w:rPr>
        <w:t>]</w:t>
      </w:r>
      <w:r w:rsidR="00ED32E2">
        <w:rPr>
          <w:spacing w:val="-1"/>
          <w:sz w:val="24"/>
          <w:szCs w:val="24"/>
          <w:lang w:eastAsia="en-US"/>
        </w:rPr>
        <w:t>.</w:t>
      </w:r>
    </w:p>
    <w:p w:rsidR="008574A0" w:rsidRPr="00CF69C8" w:rsidRDefault="008574A0" w:rsidP="003449D9">
      <w:pPr>
        <w:spacing w:line="360" w:lineRule="auto"/>
        <w:ind w:firstLine="709"/>
        <w:jc w:val="both"/>
        <w:rPr>
          <w:spacing w:val="-1"/>
          <w:sz w:val="24"/>
          <w:szCs w:val="24"/>
          <w:lang w:eastAsia="en-US"/>
        </w:rPr>
      </w:pPr>
    </w:p>
    <w:p w:rsidR="00A62E29" w:rsidRPr="007A60BF" w:rsidRDefault="00A62E29" w:rsidP="003449D9">
      <w:pPr>
        <w:spacing w:line="360" w:lineRule="auto"/>
        <w:ind w:firstLine="709"/>
        <w:jc w:val="both"/>
        <w:rPr>
          <w:b/>
          <w:i/>
          <w:spacing w:val="-1"/>
          <w:sz w:val="24"/>
          <w:szCs w:val="24"/>
          <w:lang w:eastAsia="en-US"/>
        </w:rPr>
      </w:pPr>
      <w:r w:rsidRPr="007A60BF">
        <w:rPr>
          <w:b/>
          <w:i/>
          <w:spacing w:val="-1"/>
          <w:sz w:val="24"/>
          <w:szCs w:val="24"/>
          <w:lang w:eastAsia="en-US"/>
        </w:rPr>
        <w:t>Эког</w:t>
      </w:r>
      <w:r w:rsidR="004056ED" w:rsidRPr="007A60BF">
        <w:rPr>
          <w:b/>
          <w:i/>
          <w:spacing w:val="-1"/>
          <w:sz w:val="24"/>
          <w:szCs w:val="24"/>
          <w:lang w:eastAsia="en-US"/>
        </w:rPr>
        <w:t>еохими</w:t>
      </w:r>
      <w:r w:rsidRPr="007A60BF">
        <w:rPr>
          <w:b/>
          <w:i/>
          <w:spacing w:val="-1"/>
          <w:sz w:val="24"/>
          <w:szCs w:val="24"/>
          <w:lang w:eastAsia="en-US"/>
        </w:rPr>
        <w:t xml:space="preserve">я </w:t>
      </w:r>
    </w:p>
    <w:p w:rsidR="00C369E4" w:rsidRPr="003449D9" w:rsidRDefault="005A34C5" w:rsidP="003449D9">
      <w:pPr>
        <w:spacing w:line="360" w:lineRule="auto"/>
        <w:ind w:firstLine="709"/>
        <w:jc w:val="both"/>
        <w:rPr>
          <w:spacing w:val="-1"/>
          <w:sz w:val="24"/>
          <w:szCs w:val="24"/>
          <w:lang w:eastAsia="en-US"/>
        </w:rPr>
      </w:pPr>
      <w:r>
        <w:rPr>
          <w:spacing w:val="-1"/>
          <w:sz w:val="24"/>
          <w:szCs w:val="24"/>
          <w:lang w:eastAsia="en-US"/>
        </w:rPr>
        <w:t>Поск</w:t>
      </w:r>
      <w:r w:rsidR="00334A87">
        <w:rPr>
          <w:spacing w:val="-1"/>
          <w:sz w:val="24"/>
          <w:szCs w:val="24"/>
          <w:lang w:eastAsia="en-US"/>
        </w:rPr>
        <w:t>ольку эко</w:t>
      </w:r>
      <w:r>
        <w:rPr>
          <w:spacing w:val="-1"/>
          <w:sz w:val="24"/>
          <w:szCs w:val="24"/>
          <w:lang w:eastAsia="en-US"/>
        </w:rPr>
        <w:t xml:space="preserve">геохимия по определению представляет собой </w:t>
      </w:r>
      <w:r w:rsidR="00314668">
        <w:rPr>
          <w:spacing w:val="-1"/>
          <w:sz w:val="24"/>
          <w:szCs w:val="24"/>
          <w:lang w:eastAsia="en-US"/>
        </w:rPr>
        <w:t xml:space="preserve">сравнительно новую </w:t>
      </w:r>
      <w:r>
        <w:rPr>
          <w:spacing w:val="-1"/>
          <w:sz w:val="24"/>
          <w:szCs w:val="24"/>
          <w:lang w:eastAsia="en-US"/>
        </w:rPr>
        <w:t>дисциплину, развивающуюся на стыке</w:t>
      </w:r>
      <w:r w:rsidR="00314668">
        <w:rPr>
          <w:spacing w:val="-1"/>
          <w:sz w:val="24"/>
          <w:szCs w:val="24"/>
          <w:lang w:eastAsia="en-US"/>
        </w:rPr>
        <w:t xml:space="preserve"> ранее сформированных </w:t>
      </w:r>
      <w:r w:rsidR="00314668" w:rsidRPr="00314668">
        <w:rPr>
          <w:spacing w:val="-1"/>
          <w:sz w:val="24"/>
          <w:szCs w:val="24"/>
          <w:lang w:eastAsia="en-US"/>
        </w:rPr>
        <w:t>научн</w:t>
      </w:r>
      <w:r w:rsidR="00ED32E2">
        <w:rPr>
          <w:spacing w:val="-1"/>
          <w:sz w:val="24"/>
          <w:szCs w:val="24"/>
          <w:lang w:eastAsia="en-US"/>
        </w:rPr>
        <w:t>ых</w:t>
      </w:r>
      <w:r w:rsidR="00314668" w:rsidRPr="00314668">
        <w:rPr>
          <w:spacing w:val="-1"/>
          <w:sz w:val="24"/>
          <w:szCs w:val="24"/>
          <w:lang w:eastAsia="en-US"/>
        </w:rPr>
        <w:t xml:space="preserve"> </w:t>
      </w:r>
      <w:r w:rsidR="00314668">
        <w:rPr>
          <w:spacing w:val="-1"/>
          <w:sz w:val="24"/>
          <w:szCs w:val="24"/>
          <w:lang w:eastAsia="en-US"/>
        </w:rPr>
        <w:t>направлений, с</w:t>
      </w:r>
      <w:r w:rsidRPr="005A34C5">
        <w:rPr>
          <w:spacing w:val="-1"/>
          <w:sz w:val="24"/>
          <w:szCs w:val="24"/>
          <w:lang w:eastAsia="en-US"/>
        </w:rPr>
        <w:t xml:space="preserve">ущественное влияние на развитие </w:t>
      </w:r>
      <w:r w:rsidR="00314668">
        <w:rPr>
          <w:spacing w:val="-1"/>
          <w:sz w:val="24"/>
          <w:szCs w:val="24"/>
          <w:lang w:eastAsia="en-US"/>
        </w:rPr>
        <w:t xml:space="preserve">ее предметно-понятийного аппарата </w:t>
      </w:r>
      <w:r w:rsidRPr="005A34C5">
        <w:rPr>
          <w:spacing w:val="-1"/>
          <w:sz w:val="24"/>
          <w:szCs w:val="24"/>
          <w:lang w:eastAsia="en-US"/>
        </w:rPr>
        <w:t>оказали результаты, полученные в области таких естественно-научных дисциплин как агрохимия, биология, ген</w:t>
      </w:r>
      <w:r w:rsidR="00334A87">
        <w:rPr>
          <w:spacing w:val="-1"/>
          <w:sz w:val="24"/>
          <w:szCs w:val="24"/>
          <w:lang w:eastAsia="en-US"/>
        </w:rPr>
        <w:t xml:space="preserve">етика и теоретическая экология. Среди важнейших - </w:t>
      </w:r>
      <w:r w:rsidR="00334A87" w:rsidRPr="005A34C5">
        <w:rPr>
          <w:spacing w:val="-1"/>
          <w:sz w:val="24"/>
          <w:szCs w:val="24"/>
          <w:lang w:eastAsia="en-US"/>
        </w:rPr>
        <w:t xml:space="preserve">положения теории минерального питания, в том числе и </w:t>
      </w:r>
      <w:r w:rsidR="00390FF3">
        <w:rPr>
          <w:spacing w:val="-1"/>
          <w:sz w:val="24"/>
          <w:szCs w:val="24"/>
          <w:lang w:eastAsia="en-US"/>
        </w:rPr>
        <w:t>«</w:t>
      </w:r>
      <w:r w:rsidR="00334A87" w:rsidRPr="005A34C5">
        <w:rPr>
          <w:spacing w:val="-1"/>
          <w:sz w:val="24"/>
          <w:szCs w:val="24"/>
          <w:lang w:eastAsia="en-US"/>
        </w:rPr>
        <w:t>закон минимума</w:t>
      </w:r>
      <w:r w:rsidR="00390FF3">
        <w:rPr>
          <w:spacing w:val="-1"/>
          <w:sz w:val="24"/>
          <w:szCs w:val="24"/>
          <w:lang w:eastAsia="en-US"/>
        </w:rPr>
        <w:t>»</w:t>
      </w:r>
      <w:r w:rsidR="00334A87" w:rsidRPr="005A34C5">
        <w:rPr>
          <w:spacing w:val="-1"/>
          <w:sz w:val="24"/>
          <w:szCs w:val="24"/>
          <w:lang w:eastAsia="en-US"/>
        </w:rPr>
        <w:t xml:space="preserve"> </w:t>
      </w:r>
      <w:r w:rsidRPr="005A34C5">
        <w:rPr>
          <w:spacing w:val="-1"/>
          <w:sz w:val="24"/>
          <w:szCs w:val="24"/>
          <w:lang w:eastAsia="en-US"/>
        </w:rPr>
        <w:t>Юстус</w:t>
      </w:r>
      <w:r w:rsidR="00334A87">
        <w:rPr>
          <w:spacing w:val="-1"/>
          <w:sz w:val="24"/>
          <w:szCs w:val="24"/>
          <w:lang w:eastAsia="en-US"/>
        </w:rPr>
        <w:t>а</w:t>
      </w:r>
      <w:r w:rsidRPr="005A34C5">
        <w:rPr>
          <w:spacing w:val="-1"/>
          <w:sz w:val="24"/>
          <w:szCs w:val="24"/>
          <w:lang w:eastAsia="en-US"/>
        </w:rPr>
        <w:t xml:space="preserve"> фон Либих</w:t>
      </w:r>
      <w:r w:rsidR="00334A87">
        <w:rPr>
          <w:spacing w:val="-1"/>
          <w:sz w:val="24"/>
          <w:szCs w:val="24"/>
          <w:lang w:eastAsia="en-US"/>
        </w:rPr>
        <w:t xml:space="preserve">а </w:t>
      </w:r>
      <w:r w:rsidR="007C49C4" w:rsidRPr="007C49C4">
        <w:rPr>
          <w:spacing w:val="-1"/>
          <w:sz w:val="24"/>
          <w:szCs w:val="24"/>
          <w:lang w:eastAsia="en-US"/>
        </w:rPr>
        <w:t>[</w:t>
      </w:r>
      <w:r w:rsidR="00334A87">
        <w:rPr>
          <w:spacing w:val="-1"/>
          <w:sz w:val="24"/>
          <w:szCs w:val="24"/>
          <w:lang w:eastAsia="en-US"/>
        </w:rPr>
        <w:t>Либих,</w:t>
      </w:r>
      <w:r w:rsidRPr="005A34C5">
        <w:rPr>
          <w:spacing w:val="-1"/>
          <w:sz w:val="24"/>
          <w:szCs w:val="24"/>
          <w:lang w:eastAsia="en-US"/>
        </w:rPr>
        <w:t xml:space="preserve"> 1859</w:t>
      </w:r>
      <w:r w:rsidR="007C49C4" w:rsidRPr="007C49C4">
        <w:rPr>
          <w:spacing w:val="-1"/>
          <w:sz w:val="24"/>
          <w:szCs w:val="24"/>
          <w:lang w:eastAsia="en-US"/>
        </w:rPr>
        <w:t>]</w:t>
      </w:r>
      <w:r w:rsidR="00334A87">
        <w:rPr>
          <w:spacing w:val="-1"/>
          <w:sz w:val="24"/>
          <w:szCs w:val="24"/>
          <w:lang w:eastAsia="en-US"/>
        </w:rPr>
        <w:t xml:space="preserve">, </w:t>
      </w:r>
      <w:r w:rsidR="00334A87" w:rsidRPr="005A34C5">
        <w:rPr>
          <w:spacing w:val="-1"/>
          <w:sz w:val="24"/>
          <w:szCs w:val="24"/>
          <w:lang w:eastAsia="en-US"/>
        </w:rPr>
        <w:t>правило взаимосогласованности сообщества организмов и понятие «биоценоз</w:t>
      </w:r>
      <w:r w:rsidR="00334A87">
        <w:rPr>
          <w:spacing w:val="-1"/>
          <w:sz w:val="24"/>
          <w:szCs w:val="24"/>
          <w:lang w:eastAsia="en-US"/>
        </w:rPr>
        <w:t>а</w:t>
      </w:r>
      <w:r w:rsidR="00334A87" w:rsidRPr="005A34C5">
        <w:rPr>
          <w:spacing w:val="-1"/>
          <w:sz w:val="24"/>
          <w:szCs w:val="24"/>
          <w:lang w:eastAsia="en-US"/>
        </w:rPr>
        <w:t>»</w:t>
      </w:r>
      <w:r w:rsidR="00334A87">
        <w:rPr>
          <w:spacing w:val="-1"/>
          <w:sz w:val="24"/>
          <w:szCs w:val="24"/>
          <w:lang w:eastAsia="en-US"/>
        </w:rPr>
        <w:t xml:space="preserve"> </w:t>
      </w:r>
      <w:r w:rsidR="00334A87" w:rsidRPr="005A34C5">
        <w:rPr>
          <w:spacing w:val="-1"/>
          <w:sz w:val="24"/>
          <w:szCs w:val="24"/>
          <w:lang w:eastAsia="en-US"/>
        </w:rPr>
        <w:t>Карл</w:t>
      </w:r>
      <w:r w:rsidR="00334A87">
        <w:rPr>
          <w:spacing w:val="-1"/>
          <w:sz w:val="24"/>
          <w:szCs w:val="24"/>
          <w:lang w:eastAsia="en-US"/>
        </w:rPr>
        <w:t>а</w:t>
      </w:r>
      <w:r w:rsidR="00334A87" w:rsidRPr="005A34C5">
        <w:rPr>
          <w:spacing w:val="-1"/>
          <w:sz w:val="24"/>
          <w:szCs w:val="24"/>
          <w:lang w:eastAsia="en-US"/>
        </w:rPr>
        <w:t>-Август</w:t>
      </w:r>
      <w:r w:rsidR="00334A87">
        <w:rPr>
          <w:spacing w:val="-1"/>
          <w:sz w:val="24"/>
          <w:szCs w:val="24"/>
          <w:lang w:eastAsia="en-US"/>
        </w:rPr>
        <w:t>а</w:t>
      </w:r>
      <w:r w:rsidR="00334A87" w:rsidRPr="005A34C5">
        <w:rPr>
          <w:spacing w:val="-1"/>
          <w:sz w:val="24"/>
          <w:szCs w:val="24"/>
          <w:lang w:eastAsia="en-US"/>
        </w:rPr>
        <w:t xml:space="preserve"> Мебиус</w:t>
      </w:r>
      <w:r w:rsidR="00ED32E2">
        <w:rPr>
          <w:spacing w:val="-1"/>
          <w:sz w:val="24"/>
          <w:szCs w:val="24"/>
          <w:lang w:eastAsia="en-US"/>
        </w:rPr>
        <w:t>а</w:t>
      </w:r>
      <w:r w:rsidR="00334A87" w:rsidRPr="005A34C5">
        <w:rPr>
          <w:spacing w:val="-1"/>
          <w:sz w:val="24"/>
          <w:szCs w:val="24"/>
          <w:lang w:eastAsia="en-US"/>
        </w:rPr>
        <w:t xml:space="preserve"> </w:t>
      </w:r>
      <w:r w:rsidR="007C49C4" w:rsidRPr="007C49C4">
        <w:rPr>
          <w:spacing w:val="-1"/>
          <w:sz w:val="24"/>
          <w:szCs w:val="24"/>
          <w:lang w:eastAsia="en-US"/>
        </w:rPr>
        <w:t>[</w:t>
      </w:r>
      <w:r w:rsidR="00334A87">
        <w:rPr>
          <w:spacing w:val="-1"/>
          <w:sz w:val="24"/>
          <w:szCs w:val="24"/>
          <w:lang w:eastAsia="en-US"/>
        </w:rPr>
        <w:t xml:space="preserve">Мебиус, </w:t>
      </w:r>
      <w:r w:rsidRPr="005A34C5">
        <w:rPr>
          <w:spacing w:val="-1"/>
          <w:sz w:val="24"/>
          <w:szCs w:val="24"/>
          <w:lang w:eastAsia="en-US"/>
        </w:rPr>
        <w:t>1877</w:t>
      </w:r>
      <w:r w:rsidR="007C49C4" w:rsidRPr="007C49C4">
        <w:rPr>
          <w:spacing w:val="-1"/>
          <w:sz w:val="24"/>
          <w:szCs w:val="24"/>
          <w:lang w:eastAsia="en-US"/>
        </w:rPr>
        <w:t>]</w:t>
      </w:r>
      <w:r w:rsidRPr="005A34C5">
        <w:rPr>
          <w:spacing w:val="-1"/>
          <w:sz w:val="24"/>
          <w:szCs w:val="24"/>
          <w:lang w:eastAsia="en-US"/>
        </w:rPr>
        <w:t>, на базе которого в 1927 году Чарльз Элтон выдвинул идею «экологической ниши»</w:t>
      </w:r>
      <w:r w:rsidR="00334A87">
        <w:rPr>
          <w:spacing w:val="-1"/>
          <w:sz w:val="24"/>
          <w:szCs w:val="24"/>
          <w:lang w:eastAsia="en-US"/>
        </w:rPr>
        <w:t xml:space="preserve"> (</w:t>
      </w:r>
      <w:r w:rsidR="007C49C4" w:rsidRPr="007C49C4">
        <w:rPr>
          <w:spacing w:val="-1"/>
          <w:sz w:val="24"/>
          <w:szCs w:val="24"/>
          <w:lang w:eastAsia="en-US"/>
        </w:rPr>
        <w:t>[</w:t>
      </w:r>
      <w:r w:rsidR="007C49C4">
        <w:rPr>
          <w:spacing w:val="-1"/>
          <w:sz w:val="24"/>
          <w:szCs w:val="24"/>
          <w:lang w:eastAsia="en-US"/>
        </w:rPr>
        <w:t>Элтон, 1927</w:t>
      </w:r>
      <w:r w:rsidR="007C49C4" w:rsidRPr="007C49C4">
        <w:rPr>
          <w:spacing w:val="-1"/>
          <w:sz w:val="24"/>
          <w:szCs w:val="24"/>
          <w:lang w:eastAsia="en-US"/>
        </w:rPr>
        <w:t>]</w:t>
      </w:r>
      <w:r w:rsidRPr="005A34C5">
        <w:rPr>
          <w:spacing w:val="-1"/>
          <w:sz w:val="24"/>
          <w:szCs w:val="24"/>
          <w:lang w:eastAsia="en-US"/>
        </w:rPr>
        <w:t>, а А. Тенсли в 1935 г. предложил понятие «экосистема». В 1934 г А.Ф. Гаузе сформулировал принцип конкурентного исключения, согласно которому два вида не могут устойчиво существовать в ограниченном пространстве, если численность обоих лимитирована одним жизненно важным ресурс</w:t>
      </w:r>
      <w:r w:rsidR="00334A87">
        <w:rPr>
          <w:spacing w:val="-1"/>
          <w:sz w:val="24"/>
          <w:szCs w:val="24"/>
          <w:lang w:eastAsia="en-US"/>
        </w:rPr>
        <w:t xml:space="preserve">ом (принцип Вольтерры — Гаузе, </w:t>
      </w:r>
      <w:r w:rsidRPr="005A34C5">
        <w:rPr>
          <w:spacing w:val="-1"/>
          <w:sz w:val="24"/>
          <w:szCs w:val="24"/>
          <w:lang w:eastAsia="en-US"/>
        </w:rPr>
        <w:t>иногда - закон Гаузе), который в настоящее время дополня</w:t>
      </w:r>
      <w:r w:rsidR="005044F0">
        <w:rPr>
          <w:spacing w:val="-1"/>
          <w:sz w:val="24"/>
          <w:szCs w:val="24"/>
          <w:lang w:eastAsia="en-US"/>
        </w:rPr>
        <w:t>ется законом толерантности В Шелфор</w:t>
      </w:r>
      <w:r w:rsidRPr="005A34C5">
        <w:rPr>
          <w:spacing w:val="-1"/>
          <w:sz w:val="24"/>
          <w:szCs w:val="24"/>
          <w:lang w:eastAsia="en-US"/>
        </w:rPr>
        <w:t xml:space="preserve">да </w:t>
      </w:r>
      <w:r w:rsidR="007C49C4" w:rsidRPr="007C49C4">
        <w:rPr>
          <w:spacing w:val="-1"/>
          <w:sz w:val="24"/>
          <w:szCs w:val="24"/>
          <w:lang w:eastAsia="en-US"/>
        </w:rPr>
        <w:t>[</w:t>
      </w:r>
      <w:r w:rsidR="00722147" w:rsidRPr="00F970E1">
        <w:rPr>
          <w:spacing w:val="-1"/>
          <w:sz w:val="24"/>
          <w:szCs w:val="24"/>
          <w:lang w:val="en-US" w:eastAsia="en-US"/>
        </w:rPr>
        <w:t>Shelford</w:t>
      </w:r>
      <w:r w:rsidR="00722147" w:rsidRPr="00F970E1">
        <w:rPr>
          <w:spacing w:val="-1"/>
          <w:sz w:val="24"/>
          <w:szCs w:val="24"/>
          <w:lang w:eastAsia="en-US"/>
        </w:rPr>
        <w:t>, 1932,</w:t>
      </w:r>
      <w:r w:rsidR="00F970E1">
        <w:rPr>
          <w:spacing w:val="-1"/>
          <w:sz w:val="24"/>
          <w:szCs w:val="24"/>
          <w:lang w:eastAsia="en-US"/>
        </w:rPr>
        <w:t xml:space="preserve"> </w:t>
      </w:r>
      <w:r w:rsidR="00722147" w:rsidRPr="00F970E1">
        <w:rPr>
          <w:spacing w:val="-1"/>
          <w:sz w:val="24"/>
          <w:szCs w:val="24"/>
          <w:lang w:eastAsia="en-US"/>
        </w:rPr>
        <w:t>1937</w:t>
      </w:r>
      <w:r w:rsidR="007C49C4" w:rsidRPr="007C49C4">
        <w:rPr>
          <w:spacing w:val="-1"/>
          <w:sz w:val="24"/>
          <w:szCs w:val="24"/>
          <w:lang w:eastAsia="en-US"/>
        </w:rPr>
        <w:t>]</w:t>
      </w:r>
      <w:r w:rsidRPr="00F970E1">
        <w:rPr>
          <w:spacing w:val="-1"/>
          <w:sz w:val="24"/>
          <w:szCs w:val="24"/>
          <w:lang w:eastAsia="en-US"/>
        </w:rPr>
        <w:t>.</w:t>
      </w:r>
      <w:r w:rsidRPr="005A34C5">
        <w:rPr>
          <w:spacing w:val="-1"/>
          <w:sz w:val="24"/>
          <w:szCs w:val="24"/>
          <w:lang w:eastAsia="en-US"/>
        </w:rPr>
        <w:t xml:space="preserve"> В 1940 г. В.Н. Сукачев ввел понятие биотопа и основал биоценологию как полноценную научную дисциплину</w:t>
      </w:r>
      <w:r w:rsidR="00390FF3">
        <w:rPr>
          <w:spacing w:val="-1"/>
          <w:sz w:val="24"/>
          <w:szCs w:val="24"/>
          <w:lang w:eastAsia="en-US"/>
        </w:rPr>
        <w:t xml:space="preserve"> </w:t>
      </w:r>
      <w:r w:rsidR="007C49C4" w:rsidRPr="007C49C4">
        <w:rPr>
          <w:spacing w:val="-1"/>
          <w:sz w:val="24"/>
          <w:szCs w:val="24"/>
          <w:lang w:eastAsia="en-US"/>
        </w:rPr>
        <w:t>[</w:t>
      </w:r>
      <w:r w:rsidR="007C49C4">
        <w:rPr>
          <w:spacing w:val="-1"/>
          <w:sz w:val="24"/>
          <w:szCs w:val="24"/>
          <w:lang w:eastAsia="en-US"/>
        </w:rPr>
        <w:t>Сукачев, 1942, 1947, 1964</w:t>
      </w:r>
      <w:r w:rsidR="007C49C4" w:rsidRPr="007C49C4">
        <w:rPr>
          <w:spacing w:val="-1"/>
          <w:sz w:val="24"/>
          <w:szCs w:val="24"/>
          <w:lang w:eastAsia="en-US"/>
        </w:rPr>
        <w:t>]</w:t>
      </w:r>
      <w:r w:rsidRPr="005A34C5">
        <w:rPr>
          <w:spacing w:val="-1"/>
          <w:sz w:val="24"/>
          <w:szCs w:val="24"/>
          <w:lang w:eastAsia="en-US"/>
        </w:rPr>
        <w:t xml:space="preserve">. </w:t>
      </w:r>
      <w:r w:rsidR="00334A87">
        <w:rPr>
          <w:spacing w:val="-1"/>
          <w:sz w:val="24"/>
          <w:szCs w:val="24"/>
          <w:lang w:eastAsia="en-US"/>
        </w:rPr>
        <w:t>Практически в это же время (</w:t>
      </w:r>
      <w:r w:rsidR="00722147">
        <w:rPr>
          <w:spacing w:val="-1"/>
          <w:sz w:val="24"/>
          <w:szCs w:val="24"/>
          <w:lang w:eastAsia="en-US"/>
        </w:rPr>
        <w:t xml:space="preserve">в </w:t>
      </w:r>
      <w:r w:rsidR="00C369E4" w:rsidRPr="003449D9">
        <w:rPr>
          <w:spacing w:val="-1"/>
          <w:sz w:val="24"/>
          <w:szCs w:val="24"/>
          <w:lang w:eastAsia="en-US"/>
        </w:rPr>
        <w:t>1935 г.</w:t>
      </w:r>
      <w:r w:rsidR="00334A87">
        <w:rPr>
          <w:spacing w:val="-1"/>
          <w:sz w:val="24"/>
          <w:szCs w:val="24"/>
          <w:lang w:eastAsia="en-US"/>
        </w:rPr>
        <w:t>)</w:t>
      </w:r>
      <w:r w:rsidR="00C369E4" w:rsidRPr="003449D9">
        <w:rPr>
          <w:spacing w:val="-1"/>
          <w:sz w:val="24"/>
          <w:szCs w:val="24"/>
          <w:lang w:eastAsia="en-US"/>
        </w:rPr>
        <w:t xml:space="preserve"> к В.И. Вернадскому </w:t>
      </w:r>
      <w:r w:rsidR="00334A87">
        <w:rPr>
          <w:spacing w:val="-1"/>
          <w:sz w:val="24"/>
          <w:szCs w:val="24"/>
          <w:lang w:eastAsia="en-US"/>
        </w:rPr>
        <w:t xml:space="preserve">обратился доктор </w:t>
      </w:r>
      <w:r w:rsidR="00386A61" w:rsidRPr="003449D9">
        <w:rPr>
          <w:spacing w:val="-1"/>
          <w:sz w:val="24"/>
          <w:szCs w:val="24"/>
          <w:lang w:eastAsia="en-US"/>
        </w:rPr>
        <w:t xml:space="preserve">Н.И. </w:t>
      </w:r>
      <w:r w:rsidR="00334A87">
        <w:rPr>
          <w:spacing w:val="-1"/>
          <w:sz w:val="24"/>
          <w:szCs w:val="24"/>
          <w:lang w:eastAsia="en-US"/>
        </w:rPr>
        <w:t>Дамперов</w:t>
      </w:r>
      <w:r w:rsidR="00C369E4" w:rsidRPr="003449D9">
        <w:rPr>
          <w:spacing w:val="-1"/>
          <w:sz w:val="24"/>
          <w:szCs w:val="24"/>
          <w:lang w:eastAsia="en-US"/>
        </w:rPr>
        <w:t xml:space="preserve"> с просьбой определить причину распространения болезни, поражавшей семьи, селившие </w:t>
      </w:r>
      <w:r w:rsidR="00390FF3">
        <w:rPr>
          <w:spacing w:val="-1"/>
          <w:sz w:val="24"/>
          <w:szCs w:val="24"/>
          <w:lang w:eastAsia="en-US"/>
        </w:rPr>
        <w:t xml:space="preserve">поблиости от </w:t>
      </w:r>
      <w:r w:rsidR="00C369E4" w:rsidRPr="003449D9">
        <w:rPr>
          <w:spacing w:val="-1"/>
          <w:sz w:val="24"/>
          <w:szCs w:val="24"/>
          <w:lang w:eastAsia="en-US"/>
        </w:rPr>
        <w:t xml:space="preserve">р. </w:t>
      </w:r>
      <w:r w:rsidR="002D1429" w:rsidRPr="003449D9">
        <w:rPr>
          <w:spacing w:val="-1"/>
          <w:sz w:val="24"/>
          <w:szCs w:val="24"/>
          <w:lang w:eastAsia="en-US"/>
        </w:rPr>
        <w:t>Уров (бас</w:t>
      </w:r>
      <w:r w:rsidR="0053513F">
        <w:rPr>
          <w:spacing w:val="-1"/>
          <w:sz w:val="24"/>
          <w:szCs w:val="24"/>
          <w:lang w:eastAsia="en-US"/>
        </w:rPr>
        <w:t>сейн р. Амур</w:t>
      </w:r>
      <w:r w:rsidR="00334A87">
        <w:rPr>
          <w:spacing w:val="-1"/>
          <w:sz w:val="24"/>
          <w:szCs w:val="24"/>
          <w:lang w:eastAsia="en-US"/>
        </w:rPr>
        <w:t>).</w:t>
      </w:r>
      <w:r w:rsidR="002D1429" w:rsidRPr="003449D9">
        <w:rPr>
          <w:spacing w:val="-1"/>
          <w:sz w:val="24"/>
          <w:szCs w:val="24"/>
          <w:lang w:eastAsia="en-US"/>
        </w:rPr>
        <w:t xml:space="preserve"> </w:t>
      </w:r>
      <w:r w:rsidR="00334A87">
        <w:rPr>
          <w:spacing w:val="-1"/>
          <w:sz w:val="24"/>
          <w:szCs w:val="24"/>
          <w:lang w:eastAsia="en-US"/>
        </w:rPr>
        <w:t>Э</w:t>
      </w:r>
      <w:r w:rsidR="00C369E4" w:rsidRPr="003449D9">
        <w:rPr>
          <w:spacing w:val="-1"/>
          <w:sz w:val="24"/>
          <w:szCs w:val="24"/>
          <w:lang w:eastAsia="en-US"/>
        </w:rPr>
        <w:t xml:space="preserve">кспедицию в этот район возглавил А.М. Симорин, который первым начал </w:t>
      </w:r>
      <w:r w:rsidR="002D1429" w:rsidRPr="003449D9">
        <w:rPr>
          <w:spacing w:val="-1"/>
          <w:sz w:val="24"/>
          <w:szCs w:val="24"/>
          <w:lang w:eastAsia="en-US"/>
        </w:rPr>
        <w:t xml:space="preserve">практическую </w:t>
      </w:r>
      <w:r w:rsidR="00C369E4" w:rsidRPr="003449D9">
        <w:rPr>
          <w:spacing w:val="-1"/>
          <w:sz w:val="24"/>
          <w:szCs w:val="24"/>
          <w:lang w:eastAsia="en-US"/>
        </w:rPr>
        <w:t xml:space="preserve">проверку гипотезы о геохимических причинах пространственной локализации такого редкого заболевания как синдром Кашина-Бека </w:t>
      </w:r>
      <w:r w:rsidR="007C49C4" w:rsidRPr="007C49C4">
        <w:rPr>
          <w:spacing w:val="-1"/>
          <w:sz w:val="24"/>
          <w:szCs w:val="24"/>
          <w:lang w:eastAsia="en-US"/>
        </w:rPr>
        <w:t>[</w:t>
      </w:r>
      <w:r w:rsidR="00722147">
        <w:rPr>
          <w:spacing w:val="-1"/>
          <w:sz w:val="24"/>
          <w:szCs w:val="24"/>
          <w:lang w:eastAsia="en-US"/>
        </w:rPr>
        <w:t>Симорин</w:t>
      </w:r>
      <w:r w:rsidR="003449D9" w:rsidRPr="0086698B">
        <w:rPr>
          <w:spacing w:val="-1"/>
          <w:sz w:val="24"/>
          <w:szCs w:val="24"/>
          <w:lang w:eastAsia="en-US"/>
        </w:rPr>
        <w:t xml:space="preserve">, </w:t>
      </w:r>
      <w:r w:rsidR="00722147">
        <w:rPr>
          <w:spacing w:val="-1"/>
          <w:sz w:val="24"/>
          <w:szCs w:val="24"/>
          <w:lang w:eastAsia="en-US"/>
        </w:rPr>
        <w:t>1936</w:t>
      </w:r>
      <w:r w:rsidR="007C49C4" w:rsidRPr="007C49C4">
        <w:rPr>
          <w:spacing w:val="-1"/>
          <w:sz w:val="24"/>
          <w:szCs w:val="24"/>
          <w:lang w:eastAsia="en-US"/>
        </w:rPr>
        <w:t>]</w:t>
      </w:r>
      <w:r w:rsidR="00C369E4" w:rsidRPr="003449D9">
        <w:rPr>
          <w:spacing w:val="-1"/>
          <w:sz w:val="24"/>
          <w:szCs w:val="24"/>
          <w:lang w:eastAsia="en-US"/>
        </w:rPr>
        <w:t>.</w:t>
      </w:r>
    </w:p>
    <w:p w:rsidR="00C369E4" w:rsidRPr="003449D9" w:rsidRDefault="00C369E4" w:rsidP="003449D9">
      <w:pPr>
        <w:spacing w:line="360" w:lineRule="auto"/>
        <w:ind w:firstLine="709"/>
        <w:jc w:val="both"/>
        <w:rPr>
          <w:spacing w:val="-1"/>
          <w:sz w:val="24"/>
          <w:szCs w:val="24"/>
          <w:lang w:eastAsia="en-US"/>
        </w:rPr>
      </w:pPr>
      <w:r w:rsidRPr="003449D9">
        <w:rPr>
          <w:spacing w:val="-1"/>
          <w:sz w:val="24"/>
          <w:szCs w:val="24"/>
          <w:lang w:eastAsia="en-US"/>
        </w:rPr>
        <w:t>С этого момента экологическое направление в</w:t>
      </w:r>
      <w:r w:rsidR="0053513F">
        <w:rPr>
          <w:spacing w:val="-1"/>
          <w:sz w:val="24"/>
          <w:szCs w:val="24"/>
          <w:lang w:eastAsia="en-US"/>
        </w:rPr>
        <w:t xml:space="preserve"> </w:t>
      </w:r>
      <w:r w:rsidR="001A0346">
        <w:rPr>
          <w:spacing w:val="-1"/>
          <w:sz w:val="24"/>
          <w:szCs w:val="24"/>
          <w:lang w:eastAsia="en-US"/>
        </w:rPr>
        <w:t xml:space="preserve">отечественной </w:t>
      </w:r>
      <w:r w:rsidRPr="003449D9">
        <w:rPr>
          <w:spacing w:val="-1"/>
          <w:sz w:val="24"/>
          <w:szCs w:val="24"/>
          <w:lang w:eastAsia="en-US"/>
        </w:rPr>
        <w:t>геохимии начало развиваться интенсивно и уже в июне 1936 г. В.И.</w:t>
      </w:r>
      <w:r w:rsidR="00E33D0A" w:rsidRPr="003449D9">
        <w:rPr>
          <w:spacing w:val="-1"/>
          <w:sz w:val="24"/>
          <w:szCs w:val="24"/>
          <w:lang w:eastAsia="en-US"/>
        </w:rPr>
        <w:t xml:space="preserve"> </w:t>
      </w:r>
      <w:r w:rsidRPr="003449D9">
        <w:rPr>
          <w:spacing w:val="-1"/>
          <w:sz w:val="24"/>
          <w:szCs w:val="24"/>
          <w:lang w:eastAsia="en-US"/>
        </w:rPr>
        <w:t xml:space="preserve">Вернадский и А.П. Виноградов представили на собрании Московского терапевтического общества доклад «Геохимические провинции и болезни», в котором говорилось о том, что некоторые болезни приурочены к определенным территориям с недостатком </w:t>
      </w:r>
      <w:r w:rsidR="005044F0">
        <w:rPr>
          <w:spacing w:val="-1"/>
          <w:sz w:val="24"/>
          <w:szCs w:val="24"/>
          <w:lang w:eastAsia="en-US"/>
        </w:rPr>
        <w:t xml:space="preserve">некоторых химических элементов </w:t>
      </w:r>
      <w:r w:rsidRPr="003449D9">
        <w:rPr>
          <w:spacing w:val="-1"/>
          <w:sz w:val="24"/>
          <w:szCs w:val="24"/>
          <w:lang w:eastAsia="en-US"/>
        </w:rPr>
        <w:t xml:space="preserve">(цит. по </w:t>
      </w:r>
      <w:r w:rsidRPr="003449D9">
        <w:rPr>
          <w:spacing w:val="-1"/>
          <w:sz w:val="24"/>
          <w:szCs w:val="24"/>
          <w:lang w:val="en-US" w:eastAsia="en-US"/>
        </w:rPr>
        <w:t>Levit</w:t>
      </w:r>
      <w:r w:rsidRPr="003449D9">
        <w:rPr>
          <w:spacing w:val="-1"/>
          <w:sz w:val="24"/>
          <w:szCs w:val="24"/>
          <w:lang w:eastAsia="en-US"/>
        </w:rPr>
        <w:t xml:space="preserve">, 2001, </w:t>
      </w:r>
      <w:r w:rsidRPr="003449D9">
        <w:rPr>
          <w:spacing w:val="-1"/>
          <w:sz w:val="24"/>
          <w:szCs w:val="24"/>
          <w:lang w:val="en-US" w:eastAsia="en-US"/>
        </w:rPr>
        <w:t>c</w:t>
      </w:r>
      <w:r w:rsidRPr="003449D9">
        <w:rPr>
          <w:spacing w:val="-1"/>
          <w:sz w:val="24"/>
          <w:szCs w:val="24"/>
          <w:lang w:eastAsia="en-US"/>
        </w:rPr>
        <w:t>. 13), а в 1938 г. вы</w:t>
      </w:r>
      <w:r w:rsidR="00390FF3">
        <w:rPr>
          <w:spacing w:val="-1"/>
          <w:sz w:val="24"/>
          <w:szCs w:val="24"/>
          <w:lang w:eastAsia="en-US"/>
        </w:rPr>
        <w:t xml:space="preserve">шла </w:t>
      </w:r>
      <w:r w:rsidRPr="003449D9">
        <w:rPr>
          <w:spacing w:val="-1"/>
          <w:sz w:val="24"/>
          <w:szCs w:val="24"/>
          <w:lang w:eastAsia="en-US"/>
        </w:rPr>
        <w:t>публикация А.П. Виноградова, который предлага</w:t>
      </w:r>
      <w:r w:rsidR="00390FF3">
        <w:rPr>
          <w:spacing w:val="-1"/>
          <w:sz w:val="24"/>
          <w:szCs w:val="24"/>
          <w:lang w:eastAsia="en-US"/>
        </w:rPr>
        <w:t>л</w:t>
      </w:r>
      <w:r w:rsidRPr="003449D9">
        <w:rPr>
          <w:spacing w:val="-1"/>
          <w:sz w:val="24"/>
          <w:szCs w:val="24"/>
          <w:lang w:eastAsia="en-US"/>
        </w:rPr>
        <w:t xml:space="preserve"> рассматривать биогеохимические провинции как «области на поверхности Земли, различающиеся по содержанию (в их почвах, водах и т.п.) элементов (или соединений), с которыми связаны определенные биологические реакции со стороны местной флоры и фауны»</w:t>
      </w:r>
      <w:r w:rsidR="001A0346">
        <w:rPr>
          <w:spacing w:val="-1"/>
          <w:sz w:val="24"/>
          <w:szCs w:val="24"/>
          <w:lang w:eastAsia="en-US"/>
        </w:rPr>
        <w:t xml:space="preserve"> </w:t>
      </w:r>
      <w:r w:rsidR="007C49C4" w:rsidRPr="007C49C4">
        <w:rPr>
          <w:spacing w:val="-1"/>
          <w:sz w:val="24"/>
          <w:szCs w:val="24"/>
          <w:lang w:eastAsia="en-US"/>
        </w:rPr>
        <w:t>[</w:t>
      </w:r>
      <w:r w:rsidR="007C49C4">
        <w:rPr>
          <w:spacing w:val="-1"/>
          <w:sz w:val="24"/>
          <w:szCs w:val="24"/>
          <w:lang w:eastAsia="en-US"/>
        </w:rPr>
        <w:t>Виноградов, 1938</w:t>
      </w:r>
      <w:r w:rsidR="007C49C4" w:rsidRPr="007C49C4">
        <w:rPr>
          <w:spacing w:val="-1"/>
          <w:sz w:val="24"/>
          <w:szCs w:val="24"/>
          <w:lang w:eastAsia="en-US"/>
        </w:rPr>
        <w:t>]</w:t>
      </w:r>
      <w:r w:rsidRPr="00F970E1">
        <w:rPr>
          <w:spacing w:val="-1"/>
          <w:sz w:val="24"/>
          <w:szCs w:val="24"/>
          <w:lang w:eastAsia="en-US"/>
        </w:rPr>
        <w:t>.</w:t>
      </w:r>
      <w:r w:rsidRPr="003449D9">
        <w:rPr>
          <w:spacing w:val="-1"/>
          <w:sz w:val="24"/>
          <w:szCs w:val="24"/>
          <w:lang w:eastAsia="en-US"/>
        </w:rPr>
        <w:t xml:space="preserve"> Именно эти работы, имевшие большое практическое значение для выявления и профилактики эндемических заболеваний человека, животных и растений, положили начало пространственному изучению эколого-геохимических особенностей биосферы. </w:t>
      </w:r>
    </w:p>
    <w:p w:rsidR="00AC04DD" w:rsidRDefault="00D15557" w:rsidP="003449D9">
      <w:pPr>
        <w:spacing w:line="360" w:lineRule="auto"/>
        <w:ind w:firstLine="709"/>
        <w:jc w:val="both"/>
        <w:rPr>
          <w:sz w:val="24"/>
          <w:szCs w:val="24"/>
        </w:rPr>
      </w:pPr>
      <w:r w:rsidRPr="003449D9">
        <w:rPr>
          <w:spacing w:val="-1"/>
          <w:sz w:val="24"/>
          <w:szCs w:val="24"/>
          <w:lang w:eastAsia="en-US"/>
        </w:rPr>
        <w:t>Начиная с</w:t>
      </w:r>
      <w:r w:rsidR="00F6495D" w:rsidRPr="003449D9">
        <w:rPr>
          <w:spacing w:val="-1"/>
          <w:sz w:val="24"/>
          <w:szCs w:val="24"/>
          <w:lang w:eastAsia="en-US"/>
        </w:rPr>
        <w:t xml:space="preserve"> середины 50-х годов геохимическая экология</w:t>
      </w:r>
      <w:r w:rsidR="00C369E4" w:rsidRPr="003449D9">
        <w:rPr>
          <w:sz w:val="24"/>
          <w:szCs w:val="24"/>
        </w:rPr>
        <w:t xml:space="preserve"> </w:t>
      </w:r>
      <w:r w:rsidR="00C369E4" w:rsidRPr="003449D9">
        <w:rPr>
          <w:spacing w:val="-1"/>
          <w:sz w:val="24"/>
          <w:szCs w:val="24"/>
          <w:lang w:eastAsia="en-US"/>
        </w:rPr>
        <w:t>сформирова</w:t>
      </w:r>
      <w:r w:rsidR="002D1429" w:rsidRPr="003449D9">
        <w:rPr>
          <w:spacing w:val="-1"/>
          <w:sz w:val="24"/>
          <w:szCs w:val="24"/>
          <w:lang w:eastAsia="en-US"/>
        </w:rPr>
        <w:t xml:space="preserve">лась </w:t>
      </w:r>
      <w:r w:rsidR="00C369E4" w:rsidRPr="003449D9">
        <w:rPr>
          <w:spacing w:val="-1"/>
          <w:sz w:val="24"/>
          <w:szCs w:val="24"/>
          <w:lang w:eastAsia="en-US"/>
        </w:rPr>
        <w:t>в качестве самостоятельной научной дисциплины</w:t>
      </w:r>
      <w:r w:rsidR="00F6495D" w:rsidRPr="003449D9">
        <w:rPr>
          <w:spacing w:val="-1"/>
          <w:sz w:val="24"/>
          <w:szCs w:val="24"/>
          <w:lang w:eastAsia="en-US"/>
        </w:rPr>
        <w:t xml:space="preserve">, в задачи которой вошло изучение геохимических факторов эволюции, </w:t>
      </w:r>
      <w:r w:rsidR="002D1429" w:rsidRPr="003449D9">
        <w:rPr>
          <w:spacing w:val="-1"/>
          <w:sz w:val="24"/>
          <w:szCs w:val="24"/>
          <w:lang w:eastAsia="en-US"/>
        </w:rPr>
        <w:t xml:space="preserve">выявление </w:t>
      </w:r>
      <w:r w:rsidR="00F6495D" w:rsidRPr="003449D9">
        <w:rPr>
          <w:spacing w:val="-1"/>
          <w:sz w:val="24"/>
          <w:szCs w:val="24"/>
          <w:lang w:eastAsia="en-US"/>
        </w:rPr>
        <w:t>причин внутрипопуляционного и внутривидового</w:t>
      </w:r>
      <w:r w:rsidR="00C369E4" w:rsidRPr="003449D9">
        <w:rPr>
          <w:spacing w:val="-1"/>
          <w:sz w:val="24"/>
          <w:szCs w:val="24"/>
          <w:lang w:eastAsia="en-US"/>
        </w:rPr>
        <w:t xml:space="preserve"> </w:t>
      </w:r>
      <w:r w:rsidR="00F6495D" w:rsidRPr="003449D9">
        <w:rPr>
          <w:spacing w:val="-1"/>
          <w:sz w:val="24"/>
          <w:szCs w:val="24"/>
          <w:lang w:eastAsia="en-US"/>
        </w:rPr>
        <w:t>полиморфизма</w:t>
      </w:r>
      <w:r w:rsidR="00C369E4" w:rsidRPr="003449D9">
        <w:rPr>
          <w:spacing w:val="-1"/>
          <w:sz w:val="24"/>
          <w:szCs w:val="24"/>
          <w:lang w:eastAsia="en-US"/>
        </w:rPr>
        <w:t xml:space="preserve">, </w:t>
      </w:r>
      <w:r w:rsidR="00F6495D" w:rsidRPr="003449D9">
        <w:rPr>
          <w:spacing w:val="-1"/>
          <w:sz w:val="24"/>
          <w:szCs w:val="24"/>
          <w:lang w:eastAsia="en-US"/>
        </w:rPr>
        <w:t xml:space="preserve">пороговой чувствительности организмов к резко повышенным или пониженным концентрациям тех или иных химических элементов, </w:t>
      </w:r>
      <w:r w:rsidR="00A77635">
        <w:rPr>
          <w:spacing w:val="-1"/>
          <w:sz w:val="24"/>
          <w:szCs w:val="24"/>
          <w:lang w:eastAsia="en-US"/>
        </w:rPr>
        <w:t xml:space="preserve">изучение </w:t>
      </w:r>
      <w:r w:rsidR="00F6495D" w:rsidRPr="003449D9">
        <w:rPr>
          <w:spacing w:val="-1"/>
          <w:sz w:val="24"/>
          <w:szCs w:val="24"/>
          <w:lang w:eastAsia="en-US"/>
        </w:rPr>
        <w:t>механизм</w:t>
      </w:r>
      <w:r w:rsidR="00A77635">
        <w:rPr>
          <w:spacing w:val="-1"/>
          <w:sz w:val="24"/>
          <w:szCs w:val="24"/>
          <w:lang w:eastAsia="en-US"/>
        </w:rPr>
        <w:t>ов</w:t>
      </w:r>
      <w:r w:rsidR="00F6495D" w:rsidRPr="003449D9">
        <w:rPr>
          <w:spacing w:val="-1"/>
          <w:sz w:val="24"/>
          <w:szCs w:val="24"/>
          <w:lang w:eastAsia="en-US"/>
        </w:rPr>
        <w:t xml:space="preserve"> адаптации к </w:t>
      </w:r>
      <w:r w:rsidR="00A77635">
        <w:rPr>
          <w:spacing w:val="-1"/>
          <w:sz w:val="24"/>
          <w:szCs w:val="24"/>
          <w:lang w:eastAsia="en-US"/>
        </w:rPr>
        <w:t xml:space="preserve">параметрам существующей </w:t>
      </w:r>
      <w:r w:rsidR="00F6495D" w:rsidRPr="003449D9">
        <w:rPr>
          <w:spacing w:val="-1"/>
          <w:sz w:val="24"/>
          <w:szCs w:val="24"/>
          <w:lang w:eastAsia="en-US"/>
        </w:rPr>
        <w:t>геохимической сред</w:t>
      </w:r>
      <w:r w:rsidR="00A77635">
        <w:rPr>
          <w:spacing w:val="-1"/>
          <w:sz w:val="24"/>
          <w:szCs w:val="24"/>
          <w:lang w:eastAsia="en-US"/>
        </w:rPr>
        <w:t>ы</w:t>
      </w:r>
      <w:r w:rsidR="00C369E4" w:rsidRPr="003449D9">
        <w:rPr>
          <w:spacing w:val="-1"/>
          <w:sz w:val="24"/>
          <w:szCs w:val="24"/>
          <w:lang w:eastAsia="en-US"/>
        </w:rPr>
        <w:t xml:space="preserve"> и т.п.</w:t>
      </w:r>
      <w:r w:rsidR="00F6495D" w:rsidRPr="003449D9">
        <w:rPr>
          <w:spacing w:val="-1"/>
          <w:sz w:val="24"/>
          <w:szCs w:val="24"/>
          <w:lang w:eastAsia="en-US"/>
        </w:rPr>
        <w:t xml:space="preserve"> </w:t>
      </w:r>
      <w:r w:rsidR="007C49C4" w:rsidRPr="007C49C4">
        <w:rPr>
          <w:spacing w:val="-1"/>
          <w:sz w:val="24"/>
          <w:szCs w:val="24"/>
          <w:lang w:eastAsia="en-US"/>
        </w:rPr>
        <w:t>[</w:t>
      </w:r>
      <w:r w:rsidR="00F6495D" w:rsidRPr="00F970E1">
        <w:rPr>
          <w:spacing w:val="-1"/>
          <w:sz w:val="24"/>
          <w:szCs w:val="24"/>
          <w:lang w:eastAsia="en-US"/>
        </w:rPr>
        <w:t xml:space="preserve">Ковальский, </w:t>
      </w:r>
      <w:r w:rsidR="00722147" w:rsidRPr="00F970E1">
        <w:rPr>
          <w:spacing w:val="-1"/>
          <w:sz w:val="24"/>
          <w:szCs w:val="24"/>
          <w:lang w:eastAsia="en-US"/>
        </w:rPr>
        <w:t xml:space="preserve">1974; </w:t>
      </w:r>
      <w:r w:rsidR="00F6495D" w:rsidRPr="00F970E1">
        <w:rPr>
          <w:spacing w:val="-1"/>
          <w:sz w:val="24"/>
          <w:szCs w:val="24"/>
          <w:lang w:eastAsia="en-US"/>
        </w:rPr>
        <w:t xml:space="preserve">Летунова, </w:t>
      </w:r>
      <w:r w:rsidR="00FA65FE" w:rsidRPr="00F970E1">
        <w:rPr>
          <w:spacing w:val="-1"/>
          <w:sz w:val="24"/>
          <w:szCs w:val="24"/>
          <w:lang w:eastAsia="en-US"/>
        </w:rPr>
        <w:t>1960,</w:t>
      </w:r>
      <w:r w:rsidR="00390FF3">
        <w:rPr>
          <w:spacing w:val="-1"/>
          <w:sz w:val="24"/>
          <w:szCs w:val="24"/>
          <w:lang w:eastAsia="en-US"/>
        </w:rPr>
        <w:t xml:space="preserve"> </w:t>
      </w:r>
      <w:r w:rsidR="00FA65FE" w:rsidRPr="00F970E1">
        <w:rPr>
          <w:spacing w:val="-1"/>
          <w:sz w:val="24"/>
          <w:szCs w:val="24"/>
          <w:lang w:eastAsia="en-US"/>
        </w:rPr>
        <w:t>1978;</w:t>
      </w:r>
      <w:r w:rsidR="00C5114A" w:rsidRPr="00F970E1">
        <w:rPr>
          <w:spacing w:val="-1"/>
          <w:sz w:val="24"/>
          <w:szCs w:val="24"/>
          <w:lang w:eastAsia="en-US"/>
        </w:rPr>
        <w:t xml:space="preserve"> </w:t>
      </w:r>
      <w:r w:rsidR="00F6495D" w:rsidRPr="00F970E1">
        <w:rPr>
          <w:spacing w:val="-1"/>
          <w:sz w:val="24"/>
          <w:szCs w:val="24"/>
          <w:lang w:eastAsia="en-US"/>
        </w:rPr>
        <w:t xml:space="preserve">Петрунина, </w:t>
      </w:r>
      <w:r w:rsidR="00C5114A" w:rsidRPr="00F970E1">
        <w:rPr>
          <w:spacing w:val="-1"/>
          <w:sz w:val="24"/>
          <w:szCs w:val="24"/>
          <w:lang w:eastAsia="en-US"/>
        </w:rPr>
        <w:t xml:space="preserve">1974; </w:t>
      </w:r>
      <w:r w:rsidR="00F6495D" w:rsidRPr="00F970E1">
        <w:rPr>
          <w:spacing w:val="-1"/>
          <w:sz w:val="24"/>
          <w:szCs w:val="24"/>
          <w:lang w:eastAsia="en-US"/>
        </w:rPr>
        <w:t xml:space="preserve">Риш, </w:t>
      </w:r>
      <w:r w:rsidR="00C5114A" w:rsidRPr="00F970E1">
        <w:rPr>
          <w:spacing w:val="-1"/>
          <w:sz w:val="24"/>
          <w:szCs w:val="24"/>
          <w:lang w:eastAsia="en-US"/>
        </w:rPr>
        <w:t xml:space="preserve">1964; Густун, 1960, 1969; </w:t>
      </w:r>
      <w:r w:rsidR="00C369E4" w:rsidRPr="00F970E1">
        <w:rPr>
          <w:spacing w:val="-1"/>
          <w:sz w:val="24"/>
          <w:szCs w:val="24"/>
          <w:lang w:eastAsia="en-US"/>
        </w:rPr>
        <w:t xml:space="preserve">Берзинь, </w:t>
      </w:r>
      <w:r w:rsidR="00C5114A" w:rsidRPr="00F970E1">
        <w:rPr>
          <w:spacing w:val="-1"/>
          <w:sz w:val="24"/>
          <w:szCs w:val="24"/>
          <w:lang w:eastAsia="en-US"/>
        </w:rPr>
        <w:t xml:space="preserve">1961; </w:t>
      </w:r>
      <w:r w:rsidR="00C5114A" w:rsidRPr="00F970E1">
        <w:rPr>
          <w:iCs/>
          <w:spacing w:val="-1"/>
          <w:sz w:val="24"/>
          <w:szCs w:val="24"/>
          <w:lang w:val="en-US" w:eastAsia="en-US"/>
        </w:rPr>
        <w:t>Bradshaw</w:t>
      </w:r>
      <w:r w:rsidR="00F6495D" w:rsidRPr="00F970E1">
        <w:rPr>
          <w:spacing w:val="-1"/>
          <w:sz w:val="24"/>
          <w:szCs w:val="24"/>
          <w:lang w:eastAsia="en-US"/>
        </w:rPr>
        <w:t xml:space="preserve">, </w:t>
      </w:r>
      <w:r w:rsidR="00C5114A" w:rsidRPr="00F970E1">
        <w:rPr>
          <w:spacing w:val="-1"/>
          <w:sz w:val="24"/>
          <w:szCs w:val="24"/>
          <w:lang w:eastAsia="en-US"/>
        </w:rPr>
        <w:t xml:space="preserve">1952, 1971, 1984; </w:t>
      </w:r>
      <w:r w:rsidR="00F6495D" w:rsidRPr="00F970E1">
        <w:rPr>
          <w:spacing w:val="-1"/>
          <w:sz w:val="24"/>
          <w:szCs w:val="24"/>
          <w:lang w:eastAsia="en-US"/>
        </w:rPr>
        <w:t xml:space="preserve">Шварц, </w:t>
      </w:r>
      <w:r w:rsidR="00C5114A" w:rsidRPr="00F970E1">
        <w:rPr>
          <w:spacing w:val="-1"/>
          <w:sz w:val="24"/>
          <w:szCs w:val="24"/>
          <w:lang w:eastAsia="en-US"/>
        </w:rPr>
        <w:t>19</w:t>
      </w:r>
      <w:r w:rsidR="00FA65FE" w:rsidRPr="00F970E1">
        <w:rPr>
          <w:spacing w:val="-1"/>
          <w:sz w:val="24"/>
          <w:szCs w:val="24"/>
          <w:lang w:eastAsia="en-US"/>
        </w:rPr>
        <w:t>73, 1980</w:t>
      </w:r>
      <w:r w:rsidR="00C5114A" w:rsidRPr="00F970E1">
        <w:rPr>
          <w:spacing w:val="-1"/>
          <w:sz w:val="24"/>
          <w:szCs w:val="24"/>
          <w:lang w:eastAsia="en-US"/>
        </w:rPr>
        <w:t xml:space="preserve">; </w:t>
      </w:r>
      <w:r w:rsidR="00F6495D" w:rsidRPr="00F970E1">
        <w:rPr>
          <w:spacing w:val="-1"/>
          <w:sz w:val="24"/>
          <w:szCs w:val="24"/>
          <w:lang w:eastAsia="en-US"/>
        </w:rPr>
        <w:t xml:space="preserve">Скарлыгина-Уфимцева, </w:t>
      </w:r>
      <w:r w:rsidR="00FA65FE" w:rsidRPr="00F970E1">
        <w:rPr>
          <w:spacing w:val="-1"/>
          <w:sz w:val="24"/>
          <w:szCs w:val="24"/>
          <w:lang w:eastAsia="en-US"/>
        </w:rPr>
        <w:t xml:space="preserve">1990; </w:t>
      </w:r>
      <w:r w:rsidR="00F6495D" w:rsidRPr="00F970E1">
        <w:rPr>
          <w:spacing w:val="-1"/>
          <w:sz w:val="24"/>
          <w:szCs w:val="24"/>
          <w:lang w:eastAsia="en-US"/>
        </w:rPr>
        <w:t xml:space="preserve">Школьник, </w:t>
      </w:r>
      <w:r w:rsidR="00FA65FE" w:rsidRPr="00F970E1">
        <w:rPr>
          <w:spacing w:val="-1"/>
          <w:sz w:val="24"/>
          <w:szCs w:val="24"/>
          <w:lang w:eastAsia="en-US"/>
        </w:rPr>
        <w:t xml:space="preserve">1950, 1965, 1974; </w:t>
      </w:r>
      <w:r w:rsidR="00251CDD" w:rsidRPr="00F970E1">
        <w:rPr>
          <w:spacing w:val="-1"/>
          <w:sz w:val="24"/>
          <w:szCs w:val="24"/>
          <w:lang w:eastAsia="en-US"/>
        </w:rPr>
        <w:t xml:space="preserve">Ермаков, </w:t>
      </w:r>
      <w:r w:rsidR="007557EA" w:rsidRPr="00F970E1">
        <w:rPr>
          <w:spacing w:val="-1"/>
          <w:sz w:val="24"/>
          <w:szCs w:val="24"/>
          <w:lang w:eastAsia="en-US"/>
        </w:rPr>
        <w:t>1974, 2008</w:t>
      </w:r>
      <w:r w:rsidR="00FE3318">
        <w:rPr>
          <w:spacing w:val="-1"/>
          <w:sz w:val="24"/>
          <w:szCs w:val="24"/>
          <w:lang w:eastAsia="en-US"/>
        </w:rPr>
        <w:t>, 2015</w:t>
      </w:r>
      <w:r w:rsidR="007557EA" w:rsidRPr="00F970E1">
        <w:rPr>
          <w:spacing w:val="-1"/>
          <w:sz w:val="24"/>
          <w:szCs w:val="24"/>
          <w:lang w:eastAsia="en-US"/>
        </w:rPr>
        <w:t>; Жулидов и</w:t>
      </w:r>
      <w:r w:rsidR="00F6495D" w:rsidRPr="00F970E1">
        <w:rPr>
          <w:spacing w:val="-1"/>
          <w:sz w:val="24"/>
          <w:szCs w:val="24"/>
          <w:lang w:eastAsia="en-US"/>
        </w:rPr>
        <w:t xml:space="preserve"> </w:t>
      </w:r>
      <w:r w:rsidR="007557EA" w:rsidRPr="00F970E1">
        <w:rPr>
          <w:spacing w:val="-1"/>
          <w:sz w:val="24"/>
          <w:szCs w:val="24"/>
          <w:lang w:eastAsia="en-US"/>
        </w:rPr>
        <w:t xml:space="preserve">Емец, 1981; </w:t>
      </w:r>
      <w:r w:rsidR="00F6495D" w:rsidRPr="00F970E1">
        <w:rPr>
          <w:spacing w:val="-1"/>
          <w:sz w:val="24"/>
          <w:szCs w:val="24"/>
          <w:lang w:eastAsia="en-US"/>
        </w:rPr>
        <w:t>Шарыгин</w:t>
      </w:r>
      <w:r w:rsidR="00FA65FE" w:rsidRPr="00F970E1">
        <w:rPr>
          <w:spacing w:val="-1"/>
          <w:sz w:val="24"/>
          <w:szCs w:val="24"/>
          <w:lang w:eastAsia="en-US"/>
        </w:rPr>
        <w:t>, 1982, 1984</w:t>
      </w:r>
      <w:r w:rsidR="00F6495D" w:rsidRPr="00F970E1">
        <w:rPr>
          <w:spacing w:val="-1"/>
          <w:sz w:val="24"/>
          <w:szCs w:val="24"/>
          <w:lang w:eastAsia="en-US"/>
        </w:rPr>
        <w:t xml:space="preserve"> и др.).</w:t>
      </w:r>
      <w:r w:rsidR="00AC04DD" w:rsidRPr="003449D9">
        <w:rPr>
          <w:sz w:val="24"/>
          <w:szCs w:val="24"/>
        </w:rPr>
        <w:t xml:space="preserve"> </w:t>
      </w:r>
    </w:p>
    <w:p w:rsidR="00C54973" w:rsidRPr="003449D9" w:rsidRDefault="00A77635" w:rsidP="003449D9">
      <w:pPr>
        <w:widowControl/>
        <w:autoSpaceDE/>
        <w:autoSpaceDN/>
        <w:adjustRightInd/>
        <w:spacing w:line="360" w:lineRule="auto"/>
        <w:ind w:firstLine="709"/>
        <w:jc w:val="both"/>
        <w:rPr>
          <w:sz w:val="24"/>
          <w:szCs w:val="24"/>
        </w:rPr>
      </w:pPr>
      <w:r>
        <w:rPr>
          <w:sz w:val="24"/>
          <w:szCs w:val="24"/>
        </w:rPr>
        <w:t xml:space="preserve">В результате было </w:t>
      </w:r>
      <w:r w:rsidR="00C54973" w:rsidRPr="003449D9">
        <w:rPr>
          <w:sz w:val="24"/>
          <w:szCs w:val="24"/>
        </w:rPr>
        <w:t>установлено, что среди заболеваний</w:t>
      </w:r>
      <w:r>
        <w:rPr>
          <w:sz w:val="24"/>
          <w:szCs w:val="24"/>
        </w:rPr>
        <w:t xml:space="preserve"> именно геохимической природы </w:t>
      </w:r>
      <w:r w:rsidR="00C54973" w:rsidRPr="003449D9">
        <w:rPr>
          <w:sz w:val="24"/>
          <w:szCs w:val="24"/>
        </w:rPr>
        <w:t>выделяются:</w:t>
      </w:r>
    </w:p>
    <w:p w:rsidR="008A578C" w:rsidRPr="000A734A" w:rsidRDefault="00CC2C23" w:rsidP="008A578C">
      <w:pPr>
        <w:widowControl/>
        <w:autoSpaceDE/>
        <w:autoSpaceDN/>
        <w:adjustRightInd/>
        <w:spacing w:line="360" w:lineRule="auto"/>
        <w:ind w:firstLine="709"/>
        <w:jc w:val="both"/>
        <w:rPr>
          <w:sz w:val="24"/>
          <w:szCs w:val="24"/>
        </w:rPr>
      </w:pPr>
      <w:r w:rsidRPr="003449D9">
        <w:rPr>
          <w:sz w:val="24"/>
          <w:szCs w:val="24"/>
        </w:rPr>
        <w:t xml:space="preserve">- </w:t>
      </w:r>
      <w:r w:rsidR="0098785F" w:rsidRPr="0098785F">
        <w:rPr>
          <w:sz w:val="24"/>
          <w:szCs w:val="24"/>
        </w:rPr>
        <w:t>эндемический зоб</w:t>
      </w:r>
      <w:r w:rsidR="0098785F">
        <w:rPr>
          <w:sz w:val="24"/>
          <w:szCs w:val="24"/>
        </w:rPr>
        <w:t>,</w:t>
      </w:r>
      <w:r w:rsidR="0098785F" w:rsidRPr="0098785F">
        <w:rPr>
          <w:sz w:val="24"/>
          <w:szCs w:val="24"/>
        </w:rPr>
        <w:t xml:space="preserve"> </w:t>
      </w:r>
      <w:r w:rsidR="00C54973" w:rsidRPr="003449D9">
        <w:rPr>
          <w:sz w:val="24"/>
          <w:szCs w:val="24"/>
        </w:rPr>
        <w:t xml:space="preserve">которым </w:t>
      </w:r>
      <w:r w:rsidR="00CD2C39" w:rsidRPr="003449D9">
        <w:rPr>
          <w:sz w:val="24"/>
          <w:szCs w:val="24"/>
        </w:rPr>
        <w:t xml:space="preserve">из-за хронического недостатка йода воде и пище </w:t>
      </w:r>
      <w:r w:rsidR="00C54973" w:rsidRPr="003449D9">
        <w:rPr>
          <w:sz w:val="24"/>
          <w:szCs w:val="24"/>
        </w:rPr>
        <w:t xml:space="preserve">в настоящее время страдает около </w:t>
      </w:r>
      <w:r w:rsidR="006B2A8E">
        <w:rPr>
          <w:sz w:val="24"/>
          <w:szCs w:val="24"/>
        </w:rPr>
        <w:t>190</w:t>
      </w:r>
      <w:r w:rsidR="00C54973" w:rsidRPr="003449D9">
        <w:rPr>
          <w:sz w:val="24"/>
          <w:szCs w:val="24"/>
        </w:rPr>
        <w:t xml:space="preserve"> млн. человек</w:t>
      </w:r>
      <w:r w:rsidR="0098785F">
        <w:rPr>
          <w:sz w:val="24"/>
          <w:szCs w:val="24"/>
        </w:rPr>
        <w:t xml:space="preserve"> и</w:t>
      </w:r>
      <w:r w:rsidR="00143698">
        <w:rPr>
          <w:sz w:val="24"/>
          <w:szCs w:val="24"/>
        </w:rPr>
        <w:t xml:space="preserve"> </w:t>
      </w:r>
      <w:r w:rsidR="008A578C">
        <w:rPr>
          <w:sz w:val="24"/>
          <w:szCs w:val="24"/>
        </w:rPr>
        <w:t>740</w:t>
      </w:r>
      <w:r w:rsidR="00143698">
        <w:rPr>
          <w:sz w:val="24"/>
          <w:szCs w:val="24"/>
        </w:rPr>
        <w:t xml:space="preserve"> млн. отнесено к группе риска по </w:t>
      </w:r>
      <w:r w:rsidR="007C49C4">
        <w:rPr>
          <w:sz w:val="24"/>
          <w:szCs w:val="24"/>
        </w:rPr>
        <w:t>йододефициту [</w:t>
      </w:r>
      <w:r w:rsidR="001A0346">
        <w:rPr>
          <w:sz w:val="24"/>
          <w:szCs w:val="24"/>
          <w:lang w:val="en-US"/>
        </w:rPr>
        <w:t>D</w:t>
      </w:r>
      <w:hyperlink r:id="rId10" w:history="1">
        <w:r w:rsidR="008A578C" w:rsidRPr="0098785F">
          <w:rPr>
            <w:rStyle w:val="af2"/>
            <w:color w:val="auto"/>
            <w:sz w:val="24"/>
            <w:szCs w:val="24"/>
            <w:u w:val="none"/>
            <w:lang w:val="en-US"/>
          </w:rPr>
          <w:t>e</w:t>
        </w:r>
        <w:r w:rsidR="008A578C" w:rsidRPr="0098785F">
          <w:rPr>
            <w:rStyle w:val="af2"/>
            <w:color w:val="auto"/>
            <w:sz w:val="24"/>
            <w:szCs w:val="24"/>
            <w:u w:val="none"/>
          </w:rPr>
          <w:t xml:space="preserve"> </w:t>
        </w:r>
        <w:r w:rsidR="008A578C" w:rsidRPr="0098785F">
          <w:rPr>
            <w:rStyle w:val="af2"/>
            <w:color w:val="auto"/>
            <w:sz w:val="24"/>
            <w:szCs w:val="24"/>
            <w:u w:val="none"/>
            <w:lang w:val="en-US"/>
          </w:rPr>
          <w:t>Benoist</w:t>
        </w:r>
      </w:hyperlink>
      <w:r w:rsidR="008A578C" w:rsidRPr="0098785F">
        <w:rPr>
          <w:sz w:val="24"/>
          <w:szCs w:val="24"/>
        </w:rPr>
        <w:t xml:space="preserve">, </w:t>
      </w:r>
      <w:r w:rsidR="001A0346" w:rsidRPr="001A0346">
        <w:rPr>
          <w:sz w:val="24"/>
          <w:szCs w:val="24"/>
        </w:rPr>
        <w:t>F.</w:t>
      </w:r>
      <w:hyperlink r:id="rId11" w:history="1">
        <w:r w:rsidR="001A0346" w:rsidRPr="005E5444">
          <w:rPr>
            <w:rStyle w:val="af2"/>
            <w:color w:val="auto"/>
            <w:sz w:val="24"/>
            <w:szCs w:val="24"/>
            <w:u w:val="none"/>
          </w:rPr>
          <w:t>,</w:t>
        </w:r>
      </w:hyperlink>
      <w:r w:rsidR="001A0346" w:rsidRPr="005E5444">
        <w:rPr>
          <w:sz w:val="24"/>
          <w:szCs w:val="24"/>
        </w:rPr>
        <w:t xml:space="preserve"> 2002, </w:t>
      </w:r>
      <w:r w:rsidR="001A0346">
        <w:rPr>
          <w:sz w:val="24"/>
          <w:szCs w:val="24"/>
          <w:lang w:val="en-US"/>
        </w:rPr>
        <w:t>p</w:t>
      </w:r>
      <w:r w:rsidR="001A0346" w:rsidRPr="005E5444">
        <w:rPr>
          <w:sz w:val="24"/>
          <w:szCs w:val="24"/>
        </w:rPr>
        <w:t>.</w:t>
      </w:r>
      <w:r w:rsidR="008A578C" w:rsidRPr="005E5444">
        <w:rPr>
          <w:sz w:val="24"/>
          <w:szCs w:val="24"/>
        </w:rPr>
        <w:t>9-17</w:t>
      </w:r>
      <w:r w:rsidR="007C49C4" w:rsidRPr="009F71F2">
        <w:rPr>
          <w:sz w:val="24"/>
          <w:szCs w:val="24"/>
        </w:rPr>
        <w:t>]</w:t>
      </w:r>
      <w:r w:rsidR="0098785F" w:rsidRPr="0098785F">
        <w:rPr>
          <w:sz w:val="24"/>
          <w:szCs w:val="24"/>
        </w:rPr>
        <w:t>.</w:t>
      </w:r>
      <w:r w:rsidR="00143698" w:rsidRPr="005E5444">
        <w:rPr>
          <w:sz w:val="24"/>
          <w:szCs w:val="24"/>
        </w:rPr>
        <w:t xml:space="preserve"> </w:t>
      </w:r>
    </w:p>
    <w:p w:rsidR="00D152C8" w:rsidRPr="003449D9" w:rsidRDefault="00CC2C23" w:rsidP="003449D9">
      <w:pPr>
        <w:widowControl/>
        <w:autoSpaceDE/>
        <w:autoSpaceDN/>
        <w:adjustRightInd/>
        <w:spacing w:line="360" w:lineRule="auto"/>
        <w:ind w:firstLine="709"/>
        <w:jc w:val="both"/>
        <w:rPr>
          <w:sz w:val="24"/>
          <w:szCs w:val="24"/>
        </w:rPr>
      </w:pPr>
      <w:r w:rsidRPr="003449D9">
        <w:rPr>
          <w:sz w:val="24"/>
          <w:szCs w:val="24"/>
        </w:rPr>
        <w:t xml:space="preserve">- </w:t>
      </w:r>
      <w:r w:rsidR="00C54973" w:rsidRPr="003449D9">
        <w:rPr>
          <w:sz w:val="24"/>
          <w:szCs w:val="24"/>
        </w:rPr>
        <w:t>уровск</w:t>
      </w:r>
      <w:r w:rsidR="000C3502" w:rsidRPr="003449D9">
        <w:rPr>
          <w:sz w:val="24"/>
          <w:szCs w:val="24"/>
        </w:rPr>
        <w:t>ая</w:t>
      </w:r>
      <w:r w:rsidR="00C54973" w:rsidRPr="003449D9">
        <w:rPr>
          <w:sz w:val="24"/>
          <w:szCs w:val="24"/>
        </w:rPr>
        <w:t xml:space="preserve"> болезнь, вызва</w:t>
      </w:r>
      <w:r w:rsidR="000C3502" w:rsidRPr="003449D9">
        <w:rPr>
          <w:sz w:val="24"/>
          <w:szCs w:val="24"/>
        </w:rPr>
        <w:t>нная</w:t>
      </w:r>
      <w:r w:rsidR="00C54973" w:rsidRPr="003449D9">
        <w:rPr>
          <w:sz w:val="24"/>
          <w:szCs w:val="24"/>
        </w:rPr>
        <w:t xml:space="preserve"> дефицитом кальция</w:t>
      </w:r>
      <w:r w:rsidR="000C3502" w:rsidRPr="003449D9">
        <w:rPr>
          <w:sz w:val="24"/>
          <w:szCs w:val="24"/>
        </w:rPr>
        <w:t xml:space="preserve"> </w:t>
      </w:r>
      <w:r w:rsidR="00C54973" w:rsidRPr="003449D9">
        <w:rPr>
          <w:sz w:val="24"/>
          <w:szCs w:val="24"/>
        </w:rPr>
        <w:t>при избытке стронция и бария</w:t>
      </w:r>
      <w:r w:rsidR="000A734A">
        <w:rPr>
          <w:sz w:val="24"/>
          <w:szCs w:val="24"/>
        </w:rPr>
        <w:t xml:space="preserve"> (</w:t>
      </w:r>
      <w:r w:rsidR="005044F0">
        <w:rPr>
          <w:sz w:val="24"/>
          <w:szCs w:val="24"/>
        </w:rPr>
        <w:t xml:space="preserve">В.В. </w:t>
      </w:r>
      <w:r w:rsidR="000A734A">
        <w:rPr>
          <w:sz w:val="24"/>
          <w:szCs w:val="24"/>
        </w:rPr>
        <w:t>Ковальский и др., 1978)</w:t>
      </w:r>
      <w:r w:rsidR="00C54973" w:rsidRPr="003449D9">
        <w:rPr>
          <w:sz w:val="24"/>
          <w:szCs w:val="24"/>
        </w:rPr>
        <w:t xml:space="preserve">; </w:t>
      </w:r>
    </w:p>
    <w:p w:rsidR="00D152C8" w:rsidRPr="003449D9" w:rsidRDefault="00CC2C23" w:rsidP="003449D9">
      <w:pPr>
        <w:widowControl/>
        <w:autoSpaceDE/>
        <w:autoSpaceDN/>
        <w:adjustRightInd/>
        <w:spacing w:line="360" w:lineRule="auto"/>
        <w:ind w:firstLine="709"/>
        <w:jc w:val="both"/>
        <w:rPr>
          <w:sz w:val="24"/>
          <w:szCs w:val="24"/>
        </w:rPr>
      </w:pPr>
      <w:r w:rsidRPr="003449D9">
        <w:rPr>
          <w:sz w:val="24"/>
          <w:szCs w:val="24"/>
        </w:rPr>
        <w:t xml:space="preserve">- </w:t>
      </w:r>
      <w:r w:rsidR="00C54973" w:rsidRPr="003449D9">
        <w:rPr>
          <w:sz w:val="24"/>
          <w:szCs w:val="24"/>
        </w:rPr>
        <w:t>уролитиаз (мочекаменная болезнь), ра</w:t>
      </w:r>
      <w:r w:rsidR="000C3502" w:rsidRPr="003449D9">
        <w:rPr>
          <w:sz w:val="24"/>
          <w:szCs w:val="24"/>
        </w:rPr>
        <w:t xml:space="preserve">спространение которой приурочено к степным и полупустынным районам </w:t>
      </w:r>
      <w:r w:rsidR="00C54973" w:rsidRPr="003449D9">
        <w:rPr>
          <w:sz w:val="24"/>
          <w:szCs w:val="24"/>
        </w:rPr>
        <w:t xml:space="preserve">с </w:t>
      </w:r>
      <w:r w:rsidR="000C3502" w:rsidRPr="003449D9">
        <w:rPr>
          <w:sz w:val="24"/>
          <w:szCs w:val="24"/>
        </w:rPr>
        <w:t xml:space="preserve">повышенной </w:t>
      </w:r>
      <w:r w:rsidR="00C54973" w:rsidRPr="003449D9">
        <w:rPr>
          <w:sz w:val="24"/>
          <w:szCs w:val="24"/>
        </w:rPr>
        <w:t>жесткостью воды</w:t>
      </w:r>
      <w:r w:rsidR="000A734A">
        <w:rPr>
          <w:sz w:val="24"/>
          <w:szCs w:val="24"/>
        </w:rPr>
        <w:t xml:space="preserve"> </w:t>
      </w:r>
      <w:r w:rsidR="007C49C4" w:rsidRPr="007C49C4">
        <w:rPr>
          <w:sz w:val="24"/>
          <w:szCs w:val="24"/>
        </w:rPr>
        <w:t>[</w:t>
      </w:r>
      <w:r w:rsidR="000A734A">
        <w:rPr>
          <w:sz w:val="24"/>
          <w:szCs w:val="24"/>
        </w:rPr>
        <w:t>Ковальский, 1974</w:t>
      </w:r>
      <w:r w:rsidR="007C49C4" w:rsidRPr="007C49C4">
        <w:rPr>
          <w:sz w:val="24"/>
          <w:szCs w:val="24"/>
        </w:rPr>
        <w:t>]</w:t>
      </w:r>
      <w:r w:rsidR="000A734A">
        <w:rPr>
          <w:sz w:val="24"/>
          <w:szCs w:val="24"/>
        </w:rPr>
        <w:t>;</w:t>
      </w:r>
    </w:p>
    <w:p w:rsidR="0098785F" w:rsidRDefault="00D152C8" w:rsidP="003449D9">
      <w:pPr>
        <w:widowControl/>
        <w:autoSpaceDE/>
        <w:autoSpaceDN/>
        <w:adjustRightInd/>
        <w:spacing w:line="360" w:lineRule="auto"/>
        <w:ind w:firstLine="709"/>
        <w:jc w:val="both"/>
        <w:rPr>
          <w:sz w:val="24"/>
          <w:szCs w:val="24"/>
        </w:rPr>
      </w:pPr>
      <w:r w:rsidRPr="003449D9">
        <w:rPr>
          <w:sz w:val="24"/>
          <w:szCs w:val="24"/>
        </w:rPr>
        <w:t xml:space="preserve">- </w:t>
      </w:r>
      <w:r w:rsidR="000C3502" w:rsidRPr="003449D9">
        <w:rPr>
          <w:sz w:val="24"/>
          <w:szCs w:val="24"/>
        </w:rPr>
        <w:t xml:space="preserve">молибденовая подагра, </w:t>
      </w:r>
      <w:r w:rsidRPr="003449D9">
        <w:rPr>
          <w:sz w:val="24"/>
          <w:szCs w:val="24"/>
        </w:rPr>
        <w:t>распространенная в некоторых районах Армении</w:t>
      </w:r>
      <w:r w:rsidR="000C3502" w:rsidRPr="003449D9">
        <w:rPr>
          <w:sz w:val="24"/>
          <w:szCs w:val="24"/>
        </w:rPr>
        <w:t xml:space="preserve"> и </w:t>
      </w:r>
      <w:r w:rsidRPr="003449D9">
        <w:rPr>
          <w:sz w:val="24"/>
          <w:szCs w:val="24"/>
        </w:rPr>
        <w:t>связанная с избыточным содержанием молибдена</w:t>
      </w:r>
      <w:r w:rsidR="000C3502" w:rsidRPr="003449D9">
        <w:rPr>
          <w:sz w:val="24"/>
          <w:szCs w:val="24"/>
        </w:rPr>
        <w:t xml:space="preserve"> в пище</w:t>
      </w:r>
      <w:r w:rsidR="0098785F" w:rsidRPr="0098785F">
        <w:t xml:space="preserve"> </w:t>
      </w:r>
      <w:r w:rsidR="007C49C4" w:rsidRPr="007C49C4">
        <w:t>[</w:t>
      </w:r>
      <w:r w:rsidR="0098785F" w:rsidRPr="0098785F">
        <w:rPr>
          <w:sz w:val="24"/>
          <w:szCs w:val="24"/>
        </w:rPr>
        <w:t>Ковальский, 1974</w:t>
      </w:r>
      <w:r w:rsidR="007C49C4" w:rsidRPr="007C49C4">
        <w:rPr>
          <w:sz w:val="24"/>
          <w:szCs w:val="24"/>
        </w:rPr>
        <w:t>]</w:t>
      </w:r>
      <w:r w:rsidR="0098785F">
        <w:rPr>
          <w:sz w:val="24"/>
          <w:szCs w:val="24"/>
        </w:rPr>
        <w:t>;</w:t>
      </w:r>
    </w:p>
    <w:p w:rsidR="00C54973" w:rsidRPr="003449D9" w:rsidRDefault="0098785F" w:rsidP="003449D9">
      <w:pPr>
        <w:widowControl/>
        <w:autoSpaceDE/>
        <w:autoSpaceDN/>
        <w:adjustRightInd/>
        <w:spacing w:line="360" w:lineRule="auto"/>
        <w:ind w:firstLine="709"/>
        <w:jc w:val="both"/>
        <w:rPr>
          <w:sz w:val="24"/>
          <w:szCs w:val="24"/>
          <w:highlight w:val="yellow"/>
        </w:rPr>
      </w:pPr>
      <w:r>
        <w:rPr>
          <w:sz w:val="24"/>
          <w:szCs w:val="24"/>
        </w:rPr>
        <w:t>-</w:t>
      </w:r>
      <w:r w:rsidR="004C4FB2" w:rsidRPr="003449D9">
        <w:rPr>
          <w:sz w:val="24"/>
          <w:szCs w:val="24"/>
        </w:rPr>
        <w:t xml:space="preserve"> </w:t>
      </w:r>
      <w:r w:rsidR="00A77635">
        <w:rPr>
          <w:sz w:val="24"/>
          <w:szCs w:val="24"/>
        </w:rPr>
        <w:t xml:space="preserve">обнаруженная в Японии </w:t>
      </w:r>
      <w:r w:rsidR="004C4FB2" w:rsidRPr="003449D9">
        <w:rPr>
          <w:sz w:val="24"/>
          <w:szCs w:val="24"/>
        </w:rPr>
        <w:t>болезнь итай-итай и т.п</w:t>
      </w:r>
      <w:r w:rsidR="000A734A" w:rsidRPr="000A734A">
        <w:rPr>
          <w:sz w:val="24"/>
          <w:szCs w:val="24"/>
        </w:rPr>
        <w:t xml:space="preserve"> </w:t>
      </w:r>
      <w:r w:rsidR="007C49C4" w:rsidRPr="007C49C4">
        <w:rPr>
          <w:sz w:val="24"/>
          <w:szCs w:val="24"/>
        </w:rPr>
        <w:t>[</w:t>
      </w:r>
      <w:r w:rsidR="007F6A35">
        <w:rPr>
          <w:sz w:val="24"/>
          <w:szCs w:val="24"/>
        </w:rPr>
        <w:t xml:space="preserve">Авцын, </w:t>
      </w:r>
      <w:r w:rsidR="005044F0">
        <w:rPr>
          <w:sz w:val="24"/>
          <w:szCs w:val="24"/>
        </w:rPr>
        <w:t xml:space="preserve">А.А. </w:t>
      </w:r>
      <w:r w:rsidR="000A734A">
        <w:rPr>
          <w:sz w:val="24"/>
          <w:szCs w:val="24"/>
        </w:rPr>
        <w:t xml:space="preserve">Жаворонков, </w:t>
      </w:r>
      <w:r w:rsidR="007F6A35">
        <w:rPr>
          <w:sz w:val="24"/>
          <w:szCs w:val="24"/>
        </w:rPr>
        <w:t xml:space="preserve">М.А. Риш </w:t>
      </w:r>
      <w:r w:rsidR="00A77635">
        <w:rPr>
          <w:sz w:val="24"/>
          <w:szCs w:val="24"/>
        </w:rPr>
        <w:t>и др</w:t>
      </w:r>
      <w:r w:rsidR="007F6A35">
        <w:rPr>
          <w:sz w:val="24"/>
          <w:szCs w:val="24"/>
        </w:rPr>
        <w:t>.</w:t>
      </w:r>
      <w:r w:rsidR="000A734A">
        <w:rPr>
          <w:sz w:val="24"/>
          <w:szCs w:val="24"/>
        </w:rPr>
        <w:t>, 1999</w:t>
      </w:r>
      <w:r w:rsidR="00873DAF" w:rsidRPr="00873DAF">
        <w:rPr>
          <w:sz w:val="24"/>
          <w:szCs w:val="24"/>
        </w:rPr>
        <w:t>]</w:t>
      </w:r>
      <w:r w:rsidR="00D152C8" w:rsidRPr="003449D9">
        <w:rPr>
          <w:sz w:val="24"/>
          <w:szCs w:val="24"/>
        </w:rPr>
        <w:t>.</w:t>
      </w:r>
    </w:p>
    <w:p w:rsidR="00C164F5" w:rsidRPr="003449D9" w:rsidRDefault="00213FBC" w:rsidP="003449D9">
      <w:pPr>
        <w:spacing w:line="360" w:lineRule="auto"/>
        <w:ind w:firstLine="709"/>
        <w:jc w:val="both"/>
        <w:rPr>
          <w:spacing w:val="-1"/>
          <w:sz w:val="24"/>
          <w:szCs w:val="24"/>
          <w:lang w:eastAsia="en-US"/>
        </w:rPr>
      </w:pPr>
      <w:r w:rsidRPr="003449D9">
        <w:rPr>
          <w:spacing w:val="-1"/>
          <w:sz w:val="24"/>
          <w:szCs w:val="24"/>
          <w:lang w:eastAsia="en-US"/>
        </w:rPr>
        <w:t xml:space="preserve">По мере накопления и обобщения знаний о </w:t>
      </w:r>
      <w:r w:rsidR="0098785F">
        <w:rPr>
          <w:spacing w:val="-1"/>
          <w:sz w:val="24"/>
          <w:szCs w:val="24"/>
          <w:lang w:eastAsia="en-US"/>
        </w:rPr>
        <w:t>геохимических</w:t>
      </w:r>
      <w:r w:rsidRPr="003449D9">
        <w:rPr>
          <w:spacing w:val="-1"/>
          <w:sz w:val="24"/>
          <w:szCs w:val="24"/>
          <w:lang w:eastAsia="en-US"/>
        </w:rPr>
        <w:t xml:space="preserve"> параметрах окружающей среды </w:t>
      </w:r>
      <w:r w:rsidR="0098785F">
        <w:rPr>
          <w:spacing w:val="-1"/>
          <w:sz w:val="24"/>
          <w:szCs w:val="24"/>
          <w:lang w:eastAsia="en-US"/>
        </w:rPr>
        <w:t xml:space="preserve">экологическая </w:t>
      </w:r>
      <w:r w:rsidR="00AA5B98" w:rsidRPr="003449D9">
        <w:rPr>
          <w:spacing w:val="-1"/>
          <w:sz w:val="24"/>
          <w:szCs w:val="24"/>
          <w:lang w:eastAsia="en-US"/>
        </w:rPr>
        <w:t xml:space="preserve">обстановка </w:t>
      </w:r>
      <w:r w:rsidR="00A516CA" w:rsidRPr="003449D9">
        <w:rPr>
          <w:spacing w:val="-1"/>
          <w:sz w:val="24"/>
          <w:szCs w:val="24"/>
          <w:lang w:eastAsia="en-US"/>
        </w:rPr>
        <w:t xml:space="preserve">стала </w:t>
      </w:r>
      <w:r w:rsidR="00AA5B98" w:rsidRPr="003449D9">
        <w:rPr>
          <w:spacing w:val="-1"/>
          <w:sz w:val="24"/>
          <w:szCs w:val="24"/>
          <w:lang w:eastAsia="en-US"/>
        </w:rPr>
        <w:t xml:space="preserve">дифференцированно оцениваться по степени ее благоприятности для существования живых организмов, а основным критерием оценки качества среды обитания </w:t>
      </w:r>
      <w:r w:rsidR="00C164F5" w:rsidRPr="003449D9">
        <w:rPr>
          <w:spacing w:val="-1"/>
          <w:sz w:val="24"/>
          <w:szCs w:val="24"/>
          <w:lang w:eastAsia="en-US"/>
        </w:rPr>
        <w:t xml:space="preserve">стала служить </w:t>
      </w:r>
      <w:r w:rsidR="00AA5B98" w:rsidRPr="003449D9">
        <w:rPr>
          <w:spacing w:val="-1"/>
          <w:sz w:val="24"/>
          <w:szCs w:val="24"/>
          <w:lang w:eastAsia="en-US"/>
        </w:rPr>
        <w:t>биологическая реакция объектов флоры и фауны на содержание тех или иных химических элементов в системе биологического круговорота. "Недостаточность или избыточность того или иного элемента в среде - в почвах разного типа, в почвенных и подпочвенных растворах, водах, растениях и т.д. - по сравнению с их обычным кларком вызывает своеобразные изменения во флоре и фауне данного района или биогеохимической провинции", писал А.П. Виноградов в своей статье</w:t>
      </w:r>
      <w:r w:rsidR="001A0346" w:rsidRPr="001A0346">
        <w:rPr>
          <w:spacing w:val="-1"/>
          <w:sz w:val="24"/>
          <w:szCs w:val="24"/>
          <w:lang w:eastAsia="en-US"/>
        </w:rPr>
        <w:t xml:space="preserve"> </w:t>
      </w:r>
      <w:r w:rsidR="00873DAF" w:rsidRPr="00873DAF">
        <w:rPr>
          <w:spacing w:val="-1"/>
          <w:sz w:val="24"/>
          <w:szCs w:val="24"/>
          <w:lang w:eastAsia="en-US"/>
        </w:rPr>
        <w:t>[</w:t>
      </w:r>
      <w:r w:rsidR="001A0346">
        <w:rPr>
          <w:spacing w:val="-1"/>
          <w:sz w:val="24"/>
          <w:szCs w:val="24"/>
          <w:lang w:eastAsia="en-US"/>
        </w:rPr>
        <w:t>Виноградов, 1938</w:t>
      </w:r>
      <w:r w:rsidR="00AA5B98" w:rsidRPr="00F970E1">
        <w:rPr>
          <w:spacing w:val="-1"/>
          <w:sz w:val="24"/>
          <w:szCs w:val="24"/>
          <w:lang w:eastAsia="en-US"/>
        </w:rPr>
        <w:t xml:space="preserve">, </w:t>
      </w:r>
      <w:r w:rsidR="00873DAF">
        <w:rPr>
          <w:spacing w:val="-1"/>
          <w:sz w:val="24"/>
          <w:szCs w:val="24"/>
          <w:lang w:eastAsia="en-US"/>
        </w:rPr>
        <w:t>с. 286]</w:t>
      </w:r>
      <w:r w:rsidR="00AA5B98" w:rsidRPr="00F970E1">
        <w:rPr>
          <w:spacing w:val="-1"/>
          <w:sz w:val="24"/>
          <w:szCs w:val="24"/>
          <w:lang w:eastAsia="en-US"/>
        </w:rPr>
        <w:t>.</w:t>
      </w:r>
    </w:p>
    <w:p w:rsidR="003D7C6E" w:rsidRPr="003D7C6E" w:rsidRDefault="00A516CA" w:rsidP="003449D9">
      <w:pPr>
        <w:spacing w:line="360" w:lineRule="auto"/>
        <w:ind w:firstLine="709"/>
        <w:jc w:val="both"/>
        <w:rPr>
          <w:bCs/>
          <w:spacing w:val="-1"/>
          <w:sz w:val="24"/>
          <w:szCs w:val="24"/>
          <w:lang w:eastAsia="en-US"/>
        </w:rPr>
      </w:pPr>
      <w:r w:rsidRPr="003449D9">
        <w:rPr>
          <w:bCs/>
          <w:spacing w:val="-1"/>
          <w:sz w:val="24"/>
          <w:szCs w:val="24"/>
          <w:lang w:eastAsia="en-US"/>
        </w:rPr>
        <w:t>Позднее,</w:t>
      </w:r>
      <w:r w:rsidRPr="003449D9">
        <w:rPr>
          <w:sz w:val="24"/>
          <w:szCs w:val="24"/>
        </w:rPr>
        <w:t xml:space="preserve"> </w:t>
      </w:r>
      <w:r w:rsidRPr="003449D9">
        <w:rPr>
          <w:bCs/>
          <w:spacing w:val="-1"/>
          <w:sz w:val="24"/>
          <w:szCs w:val="24"/>
          <w:lang w:eastAsia="en-US"/>
        </w:rPr>
        <w:t xml:space="preserve">в 1963 году, в работе «Биогеохимические провинции и их роль в органической эволюции» А.П. Виноградов подробно рассмотрел накопление элементов живыми организмами в «филогенетическом» (эволюционном) разрезе. В соответствии с этим подходом, в живых организмах содержатся практически все химические элементы, однако в концентрациях значительно отличающихся от их кларкового содержания в окружающей среде. </w:t>
      </w:r>
      <w:r w:rsidR="00386A61" w:rsidRPr="003449D9">
        <w:rPr>
          <w:bCs/>
          <w:spacing w:val="-1"/>
          <w:sz w:val="24"/>
          <w:szCs w:val="24"/>
          <w:lang w:eastAsia="en-US"/>
        </w:rPr>
        <w:t>И</w:t>
      </w:r>
      <w:r w:rsidRPr="003449D9">
        <w:rPr>
          <w:bCs/>
          <w:spacing w:val="-1"/>
          <w:sz w:val="24"/>
          <w:szCs w:val="24"/>
          <w:lang w:eastAsia="en-US"/>
        </w:rPr>
        <w:t xml:space="preserve">сследования </w:t>
      </w:r>
      <w:r w:rsidR="00386A61" w:rsidRPr="003449D9">
        <w:rPr>
          <w:bCs/>
          <w:spacing w:val="-1"/>
          <w:sz w:val="24"/>
          <w:szCs w:val="24"/>
          <w:lang w:eastAsia="en-US"/>
        </w:rPr>
        <w:t>химического состава многих,</w:t>
      </w:r>
      <w:r w:rsidR="004974E7" w:rsidRPr="003449D9">
        <w:rPr>
          <w:bCs/>
          <w:spacing w:val="-1"/>
          <w:sz w:val="24"/>
          <w:szCs w:val="24"/>
          <w:lang w:eastAsia="en-US"/>
        </w:rPr>
        <w:t xml:space="preserve"> в том числе и морских организмов</w:t>
      </w:r>
      <w:r w:rsidR="00386A61" w:rsidRPr="003449D9">
        <w:rPr>
          <w:bCs/>
          <w:spacing w:val="-1"/>
          <w:sz w:val="24"/>
          <w:szCs w:val="24"/>
          <w:lang w:eastAsia="en-US"/>
        </w:rPr>
        <w:t>,</w:t>
      </w:r>
      <w:r w:rsidR="004974E7" w:rsidRPr="003449D9">
        <w:rPr>
          <w:bCs/>
          <w:spacing w:val="-1"/>
          <w:sz w:val="24"/>
          <w:szCs w:val="24"/>
          <w:lang w:eastAsia="en-US"/>
        </w:rPr>
        <w:t xml:space="preserve"> </w:t>
      </w:r>
      <w:r w:rsidRPr="003449D9">
        <w:rPr>
          <w:bCs/>
          <w:spacing w:val="-1"/>
          <w:sz w:val="24"/>
          <w:szCs w:val="24"/>
          <w:lang w:eastAsia="en-US"/>
        </w:rPr>
        <w:t xml:space="preserve">показали, что эти отличия определяются подвижностью элементов и структурой пищевых цепей, присущей как современной, так и прошлым эпохам. </w:t>
      </w:r>
      <w:r w:rsidR="007F6A35">
        <w:rPr>
          <w:bCs/>
          <w:spacing w:val="-1"/>
          <w:sz w:val="24"/>
          <w:szCs w:val="24"/>
          <w:lang w:eastAsia="en-US"/>
        </w:rPr>
        <w:t xml:space="preserve">А.П. Виноградов </w:t>
      </w:r>
      <w:r w:rsidRPr="003449D9">
        <w:rPr>
          <w:bCs/>
          <w:spacing w:val="-1"/>
          <w:sz w:val="24"/>
          <w:szCs w:val="24"/>
          <w:lang w:eastAsia="en-US"/>
        </w:rPr>
        <w:t xml:space="preserve">отметил также и специфическую аккумуляцию отдельных элементов определенными группами организмов. Им были выявлены семейства и виды, отличающиеся повышенным содержанием микроэлементов, в частности, лития </w:t>
      </w:r>
      <w:r w:rsidRPr="00314668">
        <w:rPr>
          <w:bCs/>
          <w:i/>
          <w:spacing w:val="-1"/>
          <w:sz w:val="24"/>
          <w:szCs w:val="24"/>
          <w:lang w:eastAsia="en-US"/>
        </w:rPr>
        <w:t>(</w:t>
      </w:r>
      <w:r w:rsidRPr="00314668">
        <w:rPr>
          <w:bCs/>
          <w:i/>
          <w:spacing w:val="-1"/>
          <w:sz w:val="24"/>
          <w:szCs w:val="24"/>
          <w:lang w:val="en-US" w:eastAsia="en-US"/>
        </w:rPr>
        <w:t>Thalictrum</w:t>
      </w:r>
      <w:r w:rsidRPr="003449D9">
        <w:rPr>
          <w:bCs/>
          <w:spacing w:val="-1"/>
          <w:sz w:val="24"/>
          <w:szCs w:val="24"/>
          <w:lang w:eastAsia="en-US"/>
        </w:rPr>
        <w:t xml:space="preserve">), алюминия (отдельные виды </w:t>
      </w:r>
      <w:r w:rsidRPr="00314668">
        <w:rPr>
          <w:bCs/>
          <w:i/>
          <w:spacing w:val="-1"/>
          <w:sz w:val="24"/>
          <w:szCs w:val="24"/>
          <w:lang w:val="en-US" w:eastAsia="en-US"/>
        </w:rPr>
        <w:t>Lycopodiaceae</w:t>
      </w:r>
      <w:r w:rsidRPr="003449D9">
        <w:rPr>
          <w:bCs/>
          <w:spacing w:val="-1"/>
          <w:sz w:val="24"/>
          <w:szCs w:val="24"/>
          <w:lang w:eastAsia="en-US"/>
        </w:rPr>
        <w:t xml:space="preserve">, </w:t>
      </w:r>
      <w:r w:rsidRPr="00314668">
        <w:rPr>
          <w:bCs/>
          <w:i/>
          <w:spacing w:val="-1"/>
          <w:sz w:val="24"/>
          <w:szCs w:val="24"/>
          <w:lang w:val="en-US" w:eastAsia="en-US"/>
        </w:rPr>
        <w:t>Theaceae</w:t>
      </w:r>
      <w:r w:rsidRPr="00314668">
        <w:rPr>
          <w:bCs/>
          <w:i/>
          <w:spacing w:val="-1"/>
          <w:sz w:val="24"/>
          <w:szCs w:val="24"/>
          <w:lang w:eastAsia="en-US"/>
        </w:rPr>
        <w:t xml:space="preserve">, </w:t>
      </w:r>
      <w:r w:rsidRPr="00314668">
        <w:rPr>
          <w:bCs/>
          <w:i/>
          <w:spacing w:val="-1"/>
          <w:sz w:val="24"/>
          <w:szCs w:val="24"/>
          <w:lang w:val="en-US" w:eastAsia="en-US"/>
        </w:rPr>
        <w:t>Symplocaceae</w:t>
      </w:r>
      <w:r w:rsidRPr="003449D9">
        <w:rPr>
          <w:bCs/>
          <w:spacing w:val="-1"/>
          <w:sz w:val="24"/>
          <w:szCs w:val="24"/>
          <w:lang w:eastAsia="en-US"/>
        </w:rPr>
        <w:t xml:space="preserve">), йода </w:t>
      </w:r>
      <w:r w:rsidRPr="00314668">
        <w:rPr>
          <w:bCs/>
          <w:i/>
          <w:spacing w:val="-1"/>
          <w:sz w:val="24"/>
          <w:szCs w:val="24"/>
          <w:lang w:eastAsia="en-US"/>
        </w:rPr>
        <w:t>(</w:t>
      </w:r>
      <w:r w:rsidRPr="00314668">
        <w:rPr>
          <w:bCs/>
          <w:i/>
          <w:spacing w:val="-1"/>
          <w:sz w:val="24"/>
          <w:szCs w:val="24"/>
          <w:lang w:val="en-US" w:eastAsia="en-US"/>
        </w:rPr>
        <w:t>Laminaruia</w:t>
      </w:r>
      <w:r w:rsidRPr="00314668">
        <w:rPr>
          <w:bCs/>
          <w:i/>
          <w:spacing w:val="-1"/>
          <w:sz w:val="24"/>
          <w:szCs w:val="24"/>
          <w:lang w:eastAsia="en-US"/>
        </w:rPr>
        <w:t xml:space="preserve">, </w:t>
      </w:r>
      <w:r w:rsidRPr="00314668">
        <w:rPr>
          <w:bCs/>
          <w:i/>
          <w:spacing w:val="-1"/>
          <w:sz w:val="24"/>
          <w:szCs w:val="24"/>
          <w:lang w:val="en-US" w:eastAsia="en-US"/>
        </w:rPr>
        <w:t>Fucus</w:t>
      </w:r>
      <w:r w:rsidRPr="00314668">
        <w:rPr>
          <w:bCs/>
          <w:i/>
          <w:spacing w:val="-1"/>
          <w:sz w:val="24"/>
          <w:szCs w:val="24"/>
          <w:lang w:eastAsia="en-US"/>
        </w:rPr>
        <w:t xml:space="preserve">, </w:t>
      </w:r>
      <w:r w:rsidRPr="00314668">
        <w:rPr>
          <w:bCs/>
          <w:i/>
          <w:spacing w:val="-1"/>
          <w:sz w:val="24"/>
          <w:szCs w:val="24"/>
          <w:lang w:val="en-US" w:eastAsia="en-US"/>
        </w:rPr>
        <w:t>Cladophora</w:t>
      </w:r>
      <w:r w:rsidRPr="00314668">
        <w:rPr>
          <w:bCs/>
          <w:i/>
          <w:spacing w:val="-1"/>
          <w:sz w:val="24"/>
          <w:szCs w:val="24"/>
          <w:lang w:eastAsia="en-US"/>
        </w:rPr>
        <w:t xml:space="preserve">, </w:t>
      </w:r>
      <w:r w:rsidRPr="00314668">
        <w:rPr>
          <w:bCs/>
          <w:i/>
          <w:spacing w:val="-1"/>
          <w:sz w:val="24"/>
          <w:szCs w:val="24"/>
          <w:lang w:val="en-US" w:eastAsia="en-US"/>
        </w:rPr>
        <w:t>Phodomelia</w:t>
      </w:r>
      <w:r w:rsidRPr="00314668">
        <w:rPr>
          <w:bCs/>
          <w:i/>
          <w:spacing w:val="-1"/>
          <w:sz w:val="24"/>
          <w:szCs w:val="24"/>
          <w:lang w:eastAsia="en-US"/>
        </w:rPr>
        <w:t>),</w:t>
      </w:r>
      <w:r w:rsidRPr="003449D9">
        <w:rPr>
          <w:bCs/>
          <w:spacing w:val="-1"/>
          <w:sz w:val="24"/>
          <w:szCs w:val="24"/>
          <w:lang w:eastAsia="en-US"/>
        </w:rPr>
        <w:t xml:space="preserve"> селена </w:t>
      </w:r>
      <w:r w:rsidRPr="00314668">
        <w:rPr>
          <w:bCs/>
          <w:i/>
          <w:spacing w:val="-1"/>
          <w:sz w:val="24"/>
          <w:szCs w:val="24"/>
          <w:lang w:eastAsia="en-US"/>
        </w:rPr>
        <w:t>(</w:t>
      </w:r>
      <w:r w:rsidRPr="00314668">
        <w:rPr>
          <w:bCs/>
          <w:i/>
          <w:spacing w:val="-1"/>
          <w:sz w:val="24"/>
          <w:szCs w:val="24"/>
          <w:lang w:val="en-US" w:eastAsia="en-US"/>
        </w:rPr>
        <w:t>Astragalus</w:t>
      </w:r>
      <w:r w:rsidRPr="00314668">
        <w:rPr>
          <w:bCs/>
          <w:i/>
          <w:spacing w:val="-1"/>
          <w:sz w:val="24"/>
          <w:szCs w:val="24"/>
          <w:lang w:eastAsia="en-US"/>
        </w:rPr>
        <w:t xml:space="preserve">, </w:t>
      </w:r>
      <w:r w:rsidRPr="00314668">
        <w:rPr>
          <w:bCs/>
          <w:i/>
          <w:spacing w:val="-1"/>
          <w:sz w:val="24"/>
          <w:szCs w:val="24"/>
          <w:lang w:val="en-US" w:eastAsia="en-US"/>
        </w:rPr>
        <w:t>Oonopsis</w:t>
      </w:r>
      <w:r w:rsidRPr="00314668">
        <w:rPr>
          <w:bCs/>
          <w:i/>
          <w:spacing w:val="-1"/>
          <w:sz w:val="24"/>
          <w:szCs w:val="24"/>
          <w:lang w:eastAsia="en-US"/>
        </w:rPr>
        <w:t xml:space="preserve">, </w:t>
      </w:r>
      <w:r w:rsidRPr="00314668">
        <w:rPr>
          <w:bCs/>
          <w:i/>
          <w:spacing w:val="-1"/>
          <w:sz w:val="24"/>
          <w:szCs w:val="24"/>
          <w:lang w:val="en-US" w:eastAsia="en-US"/>
        </w:rPr>
        <w:t>Cruciferaea</w:t>
      </w:r>
      <w:r w:rsidRPr="00314668">
        <w:rPr>
          <w:bCs/>
          <w:i/>
          <w:spacing w:val="-1"/>
          <w:sz w:val="24"/>
          <w:szCs w:val="24"/>
          <w:lang w:eastAsia="en-US"/>
        </w:rPr>
        <w:t>)</w:t>
      </w:r>
      <w:r w:rsidRPr="003449D9">
        <w:rPr>
          <w:bCs/>
          <w:spacing w:val="-1"/>
          <w:sz w:val="24"/>
          <w:szCs w:val="24"/>
          <w:lang w:eastAsia="en-US"/>
        </w:rPr>
        <w:t xml:space="preserve">, марганца (муравьи, моллюски </w:t>
      </w:r>
      <w:r w:rsidRPr="00314668">
        <w:rPr>
          <w:bCs/>
          <w:i/>
          <w:spacing w:val="-1"/>
          <w:sz w:val="24"/>
          <w:szCs w:val="24"/>
          <w:lang w:val="en-US" w:eastAsia="en-US"/>
        </w:rPr>
        <w:t>Onodonta</w:t>
      </w:r>
      <w:r w:rsidRPr="00314668">
        <w:rPr>
          <w:bCs/>
          <w:i/>
          <w:spacing w:val="-1"/>
          <w:sz w:val="24"/>
          <w:szCs w:val="24"/>
          <w:lang w:eastAsia="en-US"/>
        </w:rPr>
        <w:t>).</w:t>
      </w:r>
      <w:r w:rsidRPr="003449D9">
        <w:rPr>
          <w:bCs/>
          <w:spacing w:val="-1"/>
          <w:sz w:val="24"/>
          <w:szCs w:val="24"/>
          <w:lang w:eastAsia="en-US"/>
        </w:rPr>
        <w:t xml:space="preserve"> </w:t>
      </w:r>
    </w:p>
    <w:p w:rsidR="008D509D" w:rsidRPr="003449D9" w:rsidRDefault="00A516CA" w:rsidP="003449D9">
      <w:pPr>
        <w:spacing w:line="360" w:lineRule="auto"/>
        <w:ind w:firstLine="709"/>
        <w:jc w:val="both"/>
        <w:rPr>
          <w:bCs/>
          <w:spacing w:val="-1"/>
          <w:sz w:val="24"/>
          <w:szCs w:val="24"/>
          <w:lang w:eastAsia="en-US"/>
        </w:rPr>
      </w:pPr>
      <w:r w:rsidRPr="003449D9">
        <w:rPr>
          <w:bCs/>
          <w:spacing w:val="-1"/>
          <w:sz w:val="24"/>
          <w:szCs w:val="24"/>
          <w:lang w:eastAsia="en-US"/>
        </w:rPr>
        <w:t xml:space="preserve">Тем самым А.П. Виноградов сформулировал и убедительно доказал важную гипотезу о том, что </w:t>
      </w:r>
      <w:r w:rsidRPr="0051093F">
        <w:rPr>
          <w:bCs/>
          <w:spacing w:val="-1"/>
          <w:sz w:val="24"/>
          <w:szCs w:val="24"/>
          <w:lang w:eastAsia="en-US"/>
        </w:rPr>
        <w:t>для каждого биологического вида параметры содержания биофильных элементов в среде обитания в свое время были зафиксированы параметрами физиологического обмена, свойственного данному виду.</w:t>
      </w:r>
      <w:r w:rsidRPr="003449D9">
        <w:rPr>
          <w:bCs/>
          <w:spacing w:val="-1"/>
          <w:sz w:val="24"/>
          <w:szCs w:val="24"/>
          <w:lang w:eastAsia="en-US"/>
        </w:rPr>
        <w:t xml:space="preserve"> Исходя из того, что живые организмы хранят информацию о химическом составе среды, существовавшем на момент формирования того или </w:t>
      </w:r>
      <w:r w:rsidRPr="00DB7227">
        <w:rPr>
          <w:bCs/>
          <w:spacing w:val="-1"/>
          <w:sz w:val="24"/>
          <w:szCs w:val="24"/>
          <w:lang w:eastAsia="en-US"/>
        </w:rPr>
        <w:t xml:space="preserve">иного вида, </w:t>
      </w:r>
      <w:r w:rsidR="007F6A35">
        <w:rPr>
          <w:bCs/>
          <w:spacing w:val="-1"/>
          <w:sz w:val="24"/>
          <w:szCs w:val="24"/>
          <w:lang w:eastAsia="en-US"/>
        </w:rPr>
        <w:t xml:space="preserve">А.П. Виноградов </w:t>
      </w:r>
      <w:r w:rsidRPr="00DB7227">
        <w:rPr>
          <w:bCs/>
          <w:spacing w:val="-1"/>
          <w:sz w:val="24"/>
          <w:szCs w:val="24"/>
          <w:lang w:eastAsia="en-US"/>
        </w:rPr>
        <w:t xml:space="preserve">предложил использовать химический состав ряда организмов для реконструкции геохимической обстановки в геологическом масштабе времени. </w:t>
      </w:r>
      <w:r w:rsidR="007F6A35">
        <w:rPr>
          <w:bCs/>
          <w:spacing w:val="-1"/>
          <w:sz w:val="24"/>
          <w:szCs w:val="24"/>
          <w:lang w:eastAsia="en-US"/>
        </w:rPr>
        <w:t>К</w:t>
      </w:r>
      <w:r w:rsidR="00A70BDB" w:rsidRPr="003449D9">
        <w:rPr>
          <w:bCs/>
          <w:spacing w:val="-1"/>
          <w:sz w:val="24"/>
          <w:szCs w:val="24"/>
          <w:lang w:eastAsia="en-US"/>
        </w:rPr>
        <w:t xml:space="preserve">огда </w:t>
      </w:r>
      <w:r w:rsidR="008D509D" w:rsidRPr="003449D9">
        <w:rPr>
          <w:bCs/>
          <w:spacing w:val="-1"/>
          <w:sz w:val="24"/>
          <w:szCs w:val="24"/>
          <w:lang w:eastAsia="en-US"/>
        </w:rPr>
        <w:t xml:space="preserve">этот тезис был проверен экспериментально, </w:t>
      </w:r>
      <w:r w:rsidR="007F6A35">
        <w:rPr>
          <w:bCs/>
          <w:spacing w:val="-1"/>
          <w:sz w:val="24"/>
          <w:szCs w:val="24"/>
          <w:lang w:eastAsia="en-US"/>
        </w:rPr>
        <w:t>он был использован</w:t>
      </w:r>
      <w:r w:rsidR="008D509D" w:rsidRPr="003449D9">
        <w:rPr>
          <w:bCs/>
          <w:spacing w:val="-1"/>
          <w:sz w:val="24"/>
          <w:szCs w:val="24"/>
          <w:lang w:eastAsia="en-US"/>
        </w:rPr>
        <w:t xml:space="preserve"> как теоретическ</w:t>
      </w:r>
      <w:r w:rsidR="007F6A35">
        <w:rPr>
          <w:bCs/>
          <w:spacing w:val="-1"/>
          <w:sz w:val="24"/>
          <w:szCs w:val="24"/>
          <w:lang w:eastAsia="en-US"/>
        </w:rPr>
        <w:t>ая</w:t>
      </w:r>
      <w:r w:rsidR="008D509D" w:rsidRPr="003449D9">
        <w:rPr>
          <w:bCs/>
          <w:spacing w:val="-1"/>
          <w:sz w:val="24"/>
          <w:szCs w:val="24"/>
          <w:lang w:eastAsia="en-US"/>
        </w:rPr>
        <w:t xml:space="preserve"> основ</w:t>
      </w:r>
      <w:r w:rsidR="007F6A35">
        <w:rPr>
          <w:bCs/>
          <w:spacing w:val="-1"/>
          <w:sz w:val="24"/>
          <w:szCs w:val="24"/>
          <w:lang w:eastAsia="en-US"/>
        </w:rPr>
        <w:t>а</w:t>
      </w:r>
      <w:r w:rsidR="008D509D" w:rsidRPr="003449D9">
        <w:rPr>
          <w:bCs/>
          <w:spacing w:val="-1"/>
          <w:sz w:val="24"/>
          <w:szCs w:val="24"/>
          <w:lang w:eastAsia="en-US"/>
        </w:rPr>
        <w:t xml:space="preserve"> для разработки биогеохимического метода поисковой геохимии </w:t>
      </w:r>
      <w:r w:rsidR="00873DAF" w:rsidRPr="00873DAF">
        <w:rPr>
          <w:bCs/>
          <w:spacing w:val="-1"/>
          <w:sz w:val="24"/>
          <w:szCs w:val="24"/>
          <w:lang w:eastAsia="en-US"/>
        </w:rPr>
        <w:t>[</w:t>
      </w:r>
      <w:r w:rsidR="008D509D" w:rsidRPr="003449D9">
        <w:rPr>
          <w:bCs/>
          <w:spacing w:val="-1"/>
          <w:sz w:val="24"/>
          <w:szCs w:val="24"/>
          <w:lang w:eastAsia="en-US"/>
        </w:rPr>
        <w:t xml:space="preserve">Виноградов, 1938, 1949, 1960; </w:t>
      </w:r>
      <w:r w:rsidR="001A0346">
        <w:rPr>
          <w:bCs/>
          <w:spacing w:val="-1"/>
          <w:sz w:val="24"/>
          <w:szCs w:val="24"/>
          <w:lang w:eastAsia="en-US"/>
        </w:rPr>
        <w:t xml:space="preserve">Д.П. </w:t>
      </w:r>
      <w:r w:rsidR="008D509D" w:rsidRPr="003449D9">
        <w:rPr>
          <w:bCs/>
          <w:spacing w:val="-1"/>
          <w:sz w:val="24"/>
          <w:szCs w:val="24"/>
          <w:lang w:eastAsia="en-US"/>
        </w:rPr>
        <w:t xml:space="preserve">Малюга, 1963; </w:t>
      </w:r>
      <w:r w:rsidR="001A0346">
        <w:rPr>
          <w:bCs/>
          <w:spacing w:val="-1"/>
          <w:sz w:val="24"/>
          <w:szCs w:val="24"/>
          <w:lang w:eastAsia="en-US"/>
        </w:rPr>
        <w:t xml:space="preserve">В.В. </w:t>
      </w:r>
      <w:r w:rsidR="008D509D" w:rsidRPr="003449D9">
        <w:rPr>
          <w:bCs/>
          <w:spacing w:val="-1"/>
          <w:sz w:val="24"/>
          <w:szCs w:val="24"/>
          <w:lang w:eastAsia="en-US"/>
        </w:rPr>
        <w:t>Ковальский, 1974</w:t>
      </w:r>
      <w:r w:rsidR="00873DAF" w:rsidRPr="00873DAF">
        <w:rPr>
          <w:bCs/>
          <w:spacing w:val="-1"/>
          <w:sz w:val="24"/>
          <w:szCs w:val="24"/>
          <w:lang w:eastAsia="en-US"/>
        </w:rPr>
        <w:t>].</w:t>
      </w:r>
      <w:r w:rsidR="008D509D" w:rsidRPr="003449D9">
        <w:rPr>
          <w:bCs/>
          <w:spacing w:val="-1"/>
          <w:sz w:val="24"/>
          <w:szCs w:val="24"/>
          <w:lang w:eastAsia="en-US"/>
        </w:rPr>
        <w:t xml:space="preserve"> </w:t>
      </w:r>
    </w:p>
    <w:p w:rsidR="00465124" w:rsidRDefault="006B095B" w:rsidP="003449D9">
      <w:pPr>
        <w:spacing w:line="360" w:lineRule="auto"/>
        <w:ind w:firstLine="709"/>
        <w:jc w:val="both"/>
        <w:rPr>
          <w:spacing w:val="-1"/>
          <w:sz w:val="24"/>
          <w:szCs w:val="24"/>
          <w:lang w:eastAsia="en-US"/>
        </w:rPr>
      </w:pPr>
      <w:r>
        <w:rPr>
          <w:spacing w:val="-1"/>
          <w:sz w:val="24"/>
          <w:szCs w:val="24"/>
          <w:lang w:eastAsia="en-US"/>
        </w:rPr>
        <w:t>Вы</w:t>
      </w:r>
      <w:r w:rsidR="00465124" w:rsidRPr="003449D9">
        <w:rPr>
          <w:spacing w:val="-1"/>
          <w:sz w:val="24"/>
          <w:szCs w:val="24"/>
          <w:lang w:eastAsia="en-US"/>
        </w:rPr>
        <w:t>явление большого числа заболевани</w:t>
      </w:r>
      <w:r w:rsidR="004056ED">
        <w:rPr>
          <w:spacing w:val="-1"/>
          <w:sz w:val="24"/>
          <w:szCs w:val="24"/>
          <w:lang w:eastAsia="en-US"/>
        </w:rPr>
        <w:t>й</w:t>
      </w:r>
      <w:r w:rsidR="00465124" w:rsidRPr="003449D9">
        <w:rPr>
          <w:spacing w:val="-1"/>
          <w:sz w:val="24"/>
          <w:szCs w:val="24"/>
          <w:lang w:eastAsia="en-US"/>
        </w:rPr>
        <w:t xml:space="preserve"> человека, животных и растений, связанных с избытком либо недостатком химических элементов, потребовало разработки </w:t>
      </w:r>
      <w:r w:rsidR="00A70BDB" w:rsidRPr="003449D9">
        <w:rPr>
          <w:spacing w:val="-1"/>
          <w:sz w:val="24"/>
          <w:szCs w:val="24"/>
          <w:lang w:eastAsia="en-US"/>
        </w:rPr>
        <w:t>гео</w:t>
      </w:r>
      <w:r w:rsidR="00465124" w:rsidRPr="003449D9">
        <w:rPr>
          <w:spacing w:val="-1"/>
          <w:sz w:val="24"/>
          <w:szCs w:val="24"/>
          <w:lang w:eastAsia="en-US"/>
        </w:rPr>
        <w:t xml:space="preserve">химических критериев качества (благоприятности) среды обитания. </w:t>
      </w:r>
      <w:r w:rsidR="00A70BDB" w:rsidRPr="003449D9">
        <w:rPr>
          <w:spacing w:val="-1"/>
          <w:sz w:val="24"/>
          <w:szCs w:val="24"/>
          <w:lang w:eastAsia="en-US"/>
        </w:rPr>
        <w:t xml:space="preserve">Данная задача была решена </w:t>
      </w:r>
      <w:r w:rsidR="00937DC1" w:rsidRPr="003449D9">
        <w:rPr>
          <w:spacing w:val="-1"/>
          <w:sz w:val="24"/>
          <w:szCs w:val="24"/>
          <w:lang w:eastAsia="en-US"/>
        </w:rPr>
        <w:t xml:space="preserve">В.В. Ковальским </w:t>
      </w:r>
      <w:r w:rsidR="00465124" w:rsidRPr="003449D9">
        <w:rPr>
          <w:spacing w:val="-1"/>
          <w:sz w:val="24"/>
          <w:szCs w:val="24"/>
          <w:lang w:eastAsia="en-US"/>
        </w:rPr>
        <w:t xml:space="preserve">путем сопоставления содержания химических элементов в источниках </w:t>
      </w:r>
      <w:r w:rsidR="00937DC1" w:rsidRPr="003449D9">
        <w:rPr>
          <w:spacing w:val="-1"/>
          <w:sz w:val="24"/>
          <w:szCs w:val="24"/>
          <w:lang w:eastAsia="en-US"/>
        </w:rPr>
        <w:t>с</w:t>
      </w:r>
      <w:r w:rsidR="006F61A2" w:rsidRPr="003449D9">
        <w:rPr>
          <w:spacing w:val="-1"/>
          <w:sz w:val="24"/>
          <w:szCs w:val="24"/>
          <w:lang w:eastAsia="en-US"/>
        </w:rPr>
        <w:t xml:space="preserve"> их</w:t>
      </w:r>
      <w:r w:rsidR="00937DC1" w:rsidRPr="003449D9">
        <w:rPr>
          <w:spacing w:val="-1"/>
          <w:sz w:val="24"/>
          <w:szCs w:val="24"/>
          <w:lang w:eastAsia="en-US"/>
        </w:rPr>
        <w:t xml:space="preserve"> содержанием</w:t>
      </w:r>
      <w:r w:rsidR="006F61A2" w:rsidRPr="003449D9">
        <w:rPr>
          <w:spacing w:val="-1"/>
          <w:sz w:val="24"/>
          <w:szCs w:val="24"/>
          <w:lang w:eastAsia="en-US"/>
        </w:rPr>
        <w:t xml:space="preserve"> в организмах</w:t>
      </w:r>
      <w:r w:rsidR="00FE3318">
        <w:rPr>
          <w:spacing w:val="-1"/>
          <w:sz w:val="24"/>
          <w:szCs w:val="24"/>
          <w:lang w:eastAsia="en-US"/>
        </w:rPr>
        <w:t xml:space="preserve"> </w:t>
      </w:r>
      <w:r w:rsidR="00FE3318" w:rsidRPr="00124915">
        <w:rPr>
          <w:spacing w:val="-1"/>
          <w:sz w:val="24"/>
          <w:szCs w:val="24"/>
          <w:lang w:eastAsia="en-US"/>
        </w:rPr>
        <w:t>и негативными реакциями у животных.</w:t>
      </w:r>
      <w:r w:rsidR="00465124" w:rsidRPr="003449D9">
        <w:rPr>
          <w:spacing w:val="-1"/>
          <w:sz w:val="24"/>
          <w:szCs w:val="24"/>
          <w:lang w:eastAsia="en-US"/>
        </w:rPr>
        <w:t xml:space="preserve"> </w:t>
      </w:r>
      <w:r w:rsidR="00A70BDB" w:rsidRPr="003449D9">
        <w:rPr>
          <w:spacing w:val="-1"/>
          <w:sz w:val="24"/>
          <w:szCs w:val="24"/>
          <w:lang w:eastAsia="en-US"/>
        </w:rPr>
        <w:t xml:space="preserve">Последовательную </w:t>
      </w:r>
      <w:r w:rsidR="00924AFE">
        <w:rPr>
          <w:spacing w:val="-1"/>
          <w:sz w:val="24"/>
          <w:szCs w:val="24"/>
          <w:lang w:eastAsia="en-US"/>
        </w:rPr>
        <w:t xml:space="preserve">схему </w:t>
      </w:r>
      <w:r w:rsidR="00465124" w:rsidRPr="003449D9">
        <w:rPr>
          <w:spacing w:val="-1"/>
          <w:sz w:val="24"/>
          <w:szCs w:val="24"/>
          <w:lang w:eastAsia="en-US"/>
        </w:rPr>
        <w:t xml:space="preserve">обмена химическими элементами между живой и неживой природой </w:t>
      </w:r>
      <w:r w:rsidR="00937DC1" w:rsidRPr="003449D9">
        <w:rPr>
          <w:spacing w:val="-1"/>
          <w:sz w:val="24"/>
          <w:szCs w:val="24"/>
          <w:lang w:eastAsia="en-US"/>
        </w:rPr>
        <w:t xml:space="preserve">было </w:t>
      </w:r>
      <w:r w:rsidR="00465124" w:rsidRPr="003449D9">
        <w:rPr>
          <w:spacing w:val="-1"/>
          <w:sz w:val="24"/>
          <w:szCs w:val="24"/>
          <w:lang w:eastAsia="en-US"/>
        </w:rPr>
        <w:t>предлож</w:t>
      </w:r>
      <w:r w:rsidR="00937DC1" w:rsidRPr="003449D9">
        <w:rPr>
          <w:spacing w:val="-1"/>
          <w:sz w:val="24"/>
          <w:szCs w:val="24"/>
          <w:lang w:eastAsia="en-US"/>
        </w:rPr>
        <w:t xml:space="preserve">ено </w:t>
      </w:r>
      <w:r w:rsidR="00465124" w:rsidRPr="003449D9">
        <w:rPr>
          <w:spacing w:val="-1"/>
          <w:sz w:val="24"/>
          <w:szCs w:val="24"/>
          <w:lang w:eastAsia="en-US"/>
        </w:rPr>
        <w:t xml:space="preserve">именовать «биогеохимической пищевой цепью», а соответствующее научное направление </w:t>
      </w:r>
      <w:r w:rsidR="00924AFE">
        <w:rPr>
          <w:spacing w:val="-1"/>
          <w:sz w:val="24"/>
          <w:szCs w:val="24"/>
          <w:lang w:eastAsia="en-US"/>
        </w:rPr>
        <w:t xml:space="preserve">- </w:t>
      </w:r>
      <w:r w:rsidR="00465124" w:rsidRPr="003449D9">
        <w:rPr>
          <w:spacing w:val="-1"/>
          <w:sz w:val="24"/>
          <w:szCs w:val="24"/>
          <w:lang w:eastAsia="en-US"/>
        </w:rPr>
        <w:t xml:space="preserve">геохимической экологией. Развивая идеи </w:t>
      </w:r>
      <w:r w:rsidR="00937DC1" w:rsidRPr="003449D9">
        <w:rPr>
          <w:spacing w:val="-1"/>
          <w:sz w:val="24"/>
          <w:szCs w:val="24"/>
          <w:lang w:eastAsia="en-US"/>
        </w:rPr>
        <w:t xml:space="preserve">эволюционной </w:t>
      </w:r>
      <w:r w:rsidR="00465124" w:rsidRPr="003449D9">
        <w:rPr>
          <w:spacing w:val="-1"/>
          <w:sz w:val="24"/>
          <w:szCs w:val="24"/>
          <w:lang w:eastAsia="en-US"/>
        </w:rPr>
        <w:t xml:space="preserve">адаптации живых организмов к условиям окружающей среды и </w:t>
      </w:r>
      <w:r w:rsidR="00AA5B98" w:rsidRPr="003449D9">
        <w:rPr>
          <w:spacing w:val="-1"/>
          <w:sz w:val="24"/>
          <w:szCs w:val="24"/>
          <w:lang w:eastAsia="en-US"/>
        </w:rPr>
        <w:t>руководствуясь</w:t>
      </w:r>
      <w:r w:rsidR="00937DC1" w:rsidRPr="003449D9">
        <w:rPr>
          <w:spacing w:val="-1"/>
          <w:sz w:val="24"/>
          <w:szCs w:val="24"/>
          <w:lang w:eastAsia="en-US"/>
        </w:rPr>
        <w:t xml:space="preserve"> </w:t>
      </w:r>
      <w:r w:rsidR="00AA5B98" w:rsidRPr="003449D9">
        <w:rPr>
          <w:spacing w:val="-1"/>
          <w:sz w:val="24"/>
          <w:szCs w:val="24"/>
          <w:lang w:eastAsia="en-US"/>
        </w:rPr>
        <w:t xml:space="preserve">законом </w:t>
      </w:r>
      <w:r w:rsidR="00465124" w:rsidRPr="003449D9">
        <w:rPr>
          <w:spacing w:val="-1"/>
          <w:sz w:val="24"/>
          <w:szCs w:val="24"/>
          <w:lang w:eastAsia="en-US"/>
        </w:rPr>
        <w:t>Либиха</w:t>
      </w:r>
      <w:r w:rsidR="00AA5B98" w:rsidRPr="003449D9">
        <w:rPr>
          <w:spacing w:val="-1"/>
          <w:sz w:val="24"/>
          <w:szCs w:val="24"/>
          <w:lang w:eastAsia="en-US"/>
        </w:rPr>
        <w:t xml:space="preserve"> об ог</w:t>
      </w:r>
      <w:r w:rsidR="00465124" w:rsidRPr="003449D9">
        <w:rPr>
          <w:spacing w:val="-1"/>
          <w:sz w:val="24"/>
          <w:szCs w:val="24"/>
          <w:lang w:eastAsia="en-US"/>
        </w:rPr>
        <w:t>раничивающ</w:t>
      </w:r>
      <w:r w:rsidR="00937DC1" w:rsidRPr="003449D9">
        <w:rPr>
          <w:spacing w:val="-1"/>
          <w:sz w:val="24"/>
          <w:szCs w:val="24"/>
          <w:lang w:eastAsia="en-US"/>
        </w:rPr>
        <w:t>е</w:t>
      </w:r>
      <w:r w:rsidR="00AA5B98" w:rsidRPr="003449D9">
        <w:rPr>
          <w:spacing w:val="-1"/>
          <w:sz w:val="24"/>
          <w:szCs w:val="24"/>
          <w:lang w:eastAsia="en-US"/>
        </w:rPr>
        <w:t>м действии каждого из ведущих биогенов</w:t>
      </w:r>
      <w:r w:rsidR="00465124" w:rsidRPr="003449D9">
        <w:rPr>
          <w:spacing w:val="-1"/>
          <w:sz w:val="24"/>
          <w:szCs w:val="24"/>
          <w:lang w:eastAsia="en-US"/>
        </w:rPr>
        <w:t xml:space="preserve">, </w:t>
      </w:r>
      <w:r w:rsidR="00465124" w:rsidRPr="003449D9">
        <w:rPr>
          <w:bCs/>
          <w:spacing w:val="-1"/>
          <w:sz w:val="24"/>
          <w:szCs w:val="24"/>
          <w:lang w:eastAsia="en-US"/>
        </w:rPr>
        <w:t>он установил диапазон оптимальных концентраций биологически важных микроэлементов для сельскохозяйственных жив</w:t>
      </w:r>
      <w:r w:rsidR="00924AFE">
        <w:rPr>
          <w:bCs/>
          <w:spacing w:val="-1"/>
          <w:sz w:val="24"/>
          <w:szCs w:val="24"/>
          <w:lang w:eastAsia="en-US"/>
        </w:rPr>
        <w:t>отных</w:t>
      </w:r>
      <w:r w:rsidR="00465124" w:rsidRPr="003449D9">
        <w:rPr>
          <w:bCs/>
          <w:spacing w:val="-1"/>
          <w:sz w:val="24"/>
          <w:szCs w:val="24"/>
          <w:lang w:eastAsia="en-US"/>
        </w:rPr>
        <w:t xml:space="preserve"> </w:t>
      </w:r>
      <w:r w:rsidR="00873DAF" w:rsidRPr="00873DAF">
        <w:rPr>
          <w:bCs/>
          <w:spacing w:val="-1"/>
          <w:sz w:val="24"/>
          <w:szCs w:val="24"/>
          <w:lang w:eastAsia="en-US"/>
        </w:rPr>
        <w:t>[</w:t>
      </w:r>
      <w:r w:rsidR="00465124" w:rsidRPr="003449D9">
        <w:rPr>
          <w:spacing w:val="-1"/>
          <w:sz w:val="24"/>
          <w:szCs w:val="24"/>
          <w:lang w:eastAsia="en-US"/>
        </w:rPr>
        <w:t>Ковальский</w:t>
      </w:r>
      <w:r w:rsidR="0006216D">
        <w:rPr>
          <w:spacing w:val="-1"/>
          <w:sz w:val="24"/>
          <w:szCs w:val="24"/>
          <w:lang w:eastAsia="en-US"/>
        </w:rPr>
        <w:t>, 1974</w:t>
      </w:r>
      <w:r w:rsidR="00873DAF" w:rsidRPr="00873DAF">
        <w:rPr>
          <w:spacing w:val="-1"/>
          <w:sz w:val="24"/>
          <w:szCs w:val="24"/>
          <w:lang w:eastAsia="en-US"/>
        </w:rPr>
        <w:t>]</w:t>
      </w:r>
      <w:r w:rsidR="00E33D0A" w:rsidRPr="003449D9">
        <w:rPr>
          <w:spacing w:val="-1"/>
          <w:sz w:val="24"/>
          <w:szCs w:val="24"/>
          <w:lang w:eastAsia="en-US"/>
        </w:rPr>
        <w:t xml:space="preserve">, </w:t>
      </w:r>
      <w:r w:rsidR="00465124" w:rsidRPr="003449D9">
        <w:rPr>
          <w:spacing w:val="-1"/>
          <w:sz w:val="24"/>
          <w:szCs w:val="24"/>
          <w:lang w:eastAsia="en-US"/>
        </w:rPr>
        <w:t>предложи</w:t>
      </w:r>
      <w:r w:rsidR="00E33D0A" w:rsidRPr="003449D9">
        <w:rPr>
          <w:spacing w:val="-1"/>
          <w:sz w:val="24"/>
          <w:szCs w:val="24"/>
          <w:lang w:eastAsia="en-US"/>
        </w:rPr>
        <w:t>в,</w:t>
      </w:r>
      <w:r w:rsidR="00465124" w:rsidRPr="003449D9">
        <w:rPr>
          <w:spacing w:val="-1"/>
          <w:sz w:val="24"/>
          <w:szCs w:val="24"/>
          <w:lang w:eastAsia="en-US"/>
        </w:rPr>
        <w:t xml:space="preserve"> </w:t>
      </w:r>
      <w:r w:rsidR="00E33D0A" w:rsidRPr="003449D9">
        <w:rPr>
          <w:spacing w:val="-1"/>
          <w:sz w:val="24"/>
          <w:szCs w:val="24"/>
          <w:lang w:eastAsia="en-US"/>
        </w:rPr>
        <w:t xml:space="preserve">на основе ответных биологических реакций, </w:t>
      </w:r>
      <w:r w:rsidR="00465124" w:rsidRPr="003449D9">
        <w:rPr>
          <w:spacing w:val="-1"/>
          <w:sz w:val="24"/>
          <w:szCs w:val="24"/>
          <w:lang w:eastAsia="en-US"/>
        </w:rPr>
        <w:t>новые</w:t>
      </w:r>
      <w:r w:rsidR="007F6A35">
        <w:rPr>
          <w:spacing w:val="-1"/>
          <w:sz w:val="24"/>
          <w:szCs w:val="24"/>
          <w:lang w:eastAsia="en-US"/>
        </w:rPr>
        <w:t>,</w:t>
      </w:r>
      <w:r w:rsidR="00465124" w:rsidRPr="003449D9">
        <w:rPr>
          <w:spacing w:val="-1"/>
          <w:sz w:val="24"/>
          <w:szCs w:val="24"/>
          <w:lang w:eastAsia="en-US"/>
        </w:rPr>
        <w:t xml:space="preserve"> биологически верифицированные</w:t>
      </w:r>
      <w:r w:rsidR="007F6A35">
        <w:rPr>
          <w:spacing w:val="-1"/>
          <w:sz w:val="24"/>
          <w:szCs w:val="24"/>
          <w:lang w:eastAsia="en-US"/>
        </w:rPr>
        <w:t>,</w:t>
      </w:r>
      <w:r w:rsidR="00465124" w:rsidRPr="003449D9">
        <w:rPr>
          <w:spacing w:val="-1"/>
          <w:sz w:val="24"/>
          <w:szCs w:val="24"/>
          <w:lang w:eastAsia="en-US"/>
        </w:rPr>
        <w:t xml:space="preserve"> критерии избыточности и недостатка химических элементов</w:t>
      </w:r>
      <w:r w:rsidR="00D53C47">
        <w:rPr>
          <w:spacing w:val="-1"/>
          <w:sz w:val="24"/>
          <w:szCs w:val="24"/>
          <w:lang w:eastAsia="en-US"/>
        </w:rPr>
        <w:t xml:space="preserve"> </w:t>
      </w:r>
      <w:r w:rsidR="003E69C4">
        <w:rPr>
          <w:spacing w:val="-1"/>
          <w:sz w:val="24"/>
          <w:szCs w:val="24"/>
          <w:lang w:eastAsia="en-US"/>
        </w:rPr>
        <w:t xml:space="preserve">в культуральных средах и пищевых рационах </w:t>
      </w:r>
      <w:r w:rsidR="00D53C47">
        <w:rPr>
          <w:spacing w:val="-1"/>
          <w:sz w:val="24"/>
          <w:szCs w:val="24"/>
          <w:lang w:eastAsia="en-US"/>
        </w:rPr>
        <w:t>(рис</w:t>
      </w:r>
      <w:r w:rsidR="001A0346">
        <w:rPr>
          <w:spacing w:val="-1"/>
          <w:sz w:val="24"/>
          <w:szCs w:val="24"/>
          <w:lang w:eastAsia="en-US"/>
        </w:rPr>
        <w:t>унок 1</w:t>
      </w:r>
      <w:r w:rsidR="00D53C47">
        <w:rPr>
          <w:spacing w:val="-1"/>
          <w:sz w:val="24"/>
          <w:szCs w:val="24"/>
          <w:lang w:eastAsia="en-US"/>
        </w:rPr>
        <w:t>)</w:t>
      </w:r>
      <w:r w:rsidR="003E69C4">
        <w:rPr>
          <w:spacing w:val="-1"/>
          <w:sz w:val="24"/>
          <w:szCs w:val="24"/>
          <w:lang w:eastAsia="en-US"/>
        </w:rPr>
        <w:t xml:space="preserve"> и почвах (таблица 1)</w:t>
      </w:r>
      <w:r w:rsidR="00AA5B98" w:rsidRPr="003449D9">
        <w:rPr>
          <w:spacing w:val="-1"/>
          <w:sz w:val="24"/>
          <w:szCs w:val="24"/>
          <w:lang w:eastAsia="en-US"/>
        </w:rPr>
        <w:t xml:space="preserve">. </w:t>
      </w:r>
    </w:p>
    <w:p w:rsidR="00DF6F47" w:rsidRPr="003449D9" w:rsidRDefault="00DF6F47" w:rsidP="003449D9">
      <w:pPr>
        <w:spacing w:line="360" w:lineRule="auto"/>
        <w:ind w:firstLine="709"/>
        <w:jc w:val="both"/>
        <w:rPr>
          <w:spacing w:val="-1"/>
          <w:sz w:val="24"/>
          <w:szCs w:val="24"/>
          <w:lang w:eastAsia="en-US"/>
        </w:rPr>
      </w:pPr>
    </w:p>
    <w:p w:rsidR="00D26B1E" w:rsidRDefault="007E791E" w:rsidP="007F6A35">
      <w:pPr>
        <w:spacing w:line="360" w:lineRule="auto"/>
        <w:jc w:val="center"/>
        <w:rPr>
          <w:spacing w:val="-1"/>
          <w:sz w:val="24"/>
          <w:szCs w:val="24"/>
          <w:lang w:eastAsia="en-US"/>
        </w:rPr>
      </w:pPr>
      <w:r>
        <w:rPr>
          <w:noProof/>
          <w:spacing w:val="-1"/>
          <w:sz w:val="24"/>
          <w:szCs w:val="24"/>
        </w:rPr>
        <w:drawing>
          <wp:inline distT="0" distB="0" distL="0" distR="0" wp14:anchorId="5AE5E04F" wp14:editId="3FDB0E5E">
            <wp:extent cx="6028764" cy="4286250"/>
            <wp:effectExtent l="0" t="0" r="0" b="0"/>
            <wp:docPr id="12" name="Рисунок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ph1.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6034777" cy="4290525"/>
                    </a:xfrm>
                    <a:prstGeom prst="rect">
                      <a:avLst/>
                    </a:prstGeom>
                  </pic:spPr>
                </pic:pic>
              </a:graphicData>
            </a:graphic>
          </wp:inline>
        </w:drawing>
      </w:r>
    </w:p>
    <w:p w:rsidR="00983421" w:rsidRDefault="00983421" w:rsidP="007F6A35">
      <w:pPr>
        <w:spacing w:line="360" w:lineRule="auto"/>
        <w:jc w:val="center"/>
        <w:rPr>
          <w:spacing w:val="-1"/>
          <w:sz w:val="24"/>
          <w:szCs w:val="24"/>
          <w:lang w:eastAsia="en-US"/>
        </w:rPr>
      </w:pPr>
    </w:p>
    <w:p w:rsidR="00D53C47" w:rsidRDefault="00D53C47" w:rsidP="00D26B1E">
      <w:pPr>
        <w:spacing w:line="360" w:lineRule="auto"/>
        <w:ind w:firstLine="709"/>
        <w:jc w:val="center"/>
        <w:rPr>
          <w:spacing w:val="-1"/>
          <w:sz w:val="24"/>
          <w:szCs w:val="24"/>
          <w:lang w:eastAsia="en-US"/>
        </w:rPr>
      </w:pPr>
      <w:r w:rsidRPr="00D26B1E">
        <w:rPr>
          <w:spacing w:val="-1"/>
          <w:sz w:val="24"/>
          <w:szCs w:val="24"/>
          <w:lang w:eastAsia="en-US"/>
        </w:rPr>
        <w:t>Рис</w:t>
      </w:r>
      <w:r w:rsidR="001A0346" w:rsidRPr="00D26B1E">
        <w:rPr>
          <w:spacing w:val="-1"/>
          <w:sz w:val="24"/>
          <w:szCs w:val="24"/>
          <w:lang w:eastAsia="en-US"/>
        </w:rPr>
        <w:t>унок 1</w:t>
      </w:r>
      <w:r w:rsidR="00541439" w:rsidRPr="00541439">
        <w:rPr>
          <w:spacing w:val="-1"/>
          <w:sz w:val="24"/>
          <w:szCs w:val="24"/>
          <w:lang w:eastAsia="en-US"/>
        </w:rPr>
        <w:t>.</w:t>
      </w:r>
      <w:r w:rsidR="001A0346" w:rsidRPr="00D26B1E">
        <w:rPr>
          <w:spacing w:val="-1"/>
          <w:sz w:val="24"/>
          <w:szCs w:val="24"/>
          <w:lang w:eastAsia="en-US"/>
        </w:rPr>
        <w:t xml:space="preserve"> </w:t>
      </w:r>
      <w:r w:rsidRPr="00D26B1E">
        <w:rPr>
          <w:spacing w:val="-1"/>
          <w:sz w:val="24"/>
          <w:szCs w:val="24"/>
          <w:lang w:eastAsia="en-US"/>
        </w:rPr>
        <w:t xml:space="preserve">Принципиальная </w:t>
      </w:r>
      <w:r w:rsidR="007E791E">
        <w:rPr>
          <w:spacing w:val="-1"/>
          <w:sz w:val="24"/>
          <w:szCs w:val="24"/>
          <w:lang w:eastAsia="en-US"/>
        </w:rPr>
        <w:t>биогеохимическая модель гомеостатических регуляторных процессов организма (А) в зависимости от недостаточного (1), нормального (2) и избыточного (3) содержания микроэлементов в культуральной среде, в пищевом рационе животных (Б) или во внутренних средах в условиях биогеохимических провинций. Вероятная оптимальная (б) и физиологичес</w:t>
      </w:r>
      <w:r w:rsidR="00873DAF">
        <w:rPr>
          <w:spacing w:val="-1"/>
          <w:sz w:val="24"/>
          <w:szCs w:val="24"/>
          <w:lang w:eastAsia="en-US"/>
        </w:rPr>
        <w:t>ки минимальная (б1) потребности</w:t>
      </w:r>
      <w:r w:rsidR="007E791E">
        <w:rPr>
          <w:spacing w:val="-1"/>
          <w:sz w:val="24"/>
          <w:szCs w:val="24"/>
          <w:lang w:eastAsia="en-US"/>
        </w:rPr>
        <w:t xml:space="preserve"> </w:t>
      </w:r>
      <w:r w:rsidR="00873DAF" w:rsidRPr="00A30B62">
        <w:rPr>
          <w:spacing w:val="-1"/>
          <w:sz w:val="24"/>
          <w:szCs w:val="24"/>
          <w:lang w:eastAsia="en-US"/>
        </w:rPr>
        <w:t>[</w:t>
      </w:r>
      <w:r w:rsidRPr="00D26B1E">
        <w:rPr>
          <w:spacing w:val="-1"/>
          <w:sz w:val="24"/>
          <w:szCs w:val="24"/>
          <w:lang w:eastAsia="en-US"/>
        </w:rPr>
        <w:t>Ковальский, 19</w:t>
      </w:r>
      <w:r w:rsidR="00323886" w:rsidRPr="00D26B1E">
        <w:rPr>
          <w:spacing w:val="-1"/>
          <w:sz w:val="24"/>
          <w:szCs w:val="24"/>
          <w:lang w:eastAsia="en-US"/>
        </w:rPr>
        <w:t>82</w:t>
      </w:r>
      <w:r w:rsidR="00873DAF" w:rsidRPr="00A30B62">
        <w:rPr>
          <w:spacing w:val="-1"/>
          <w:sz w:val="24"/>
          <w:szCs w:val="24"/>
          <w:lang w:eastAsia="en-US"/>
        </w:rPr>
        <w:t>]</w:t>
      </w:r>
    </w:p>
    <w:p w:rsidR="00983421" w:rsidRDefault="00983421" w:rsidP="00D26B1E">
      <w:pPr>
        <w:spacing w:line="360" w:lineRule="auto"/>
        <w:ind w:firstLine="709"/>
        <w:jc w:val="center"/>
        <w:rPr>
          <w:spacing w:val="-1"/>
          <w:sz w:val="24"/>
          <w:szCs w:val="24"/>
          <w:lang w:eastAsia="en-US"/>
        </w:rPr>
      </w:pPr>
    </w:p>
    <w:p w:rsidR="00F7271D" w:rsidRDefault="00F7271D" w:rsidP="00D26B1E">
      <w:pPr>
        <w:spacing w:line="360" w:lineRule="auto"/>
        <w:ind w:firstLine="709"/>
        <w:jc w:val="center"/>
        <w:rPr>
          <w:spacing w:val="-1"/>
          <w:sz w:val="24"/>
          <w:szCs w:val="24"/>
          <w:lang w:eastAsia="en-US"/>
        </w:rPr>
      </w:pPr>
    </w:p>
    <w:p w:rsidR="00102540" w:rsidRDefault="00102540" w:rsidP="00D26B1E">
      <w:pPr>
        <w:spacing w:line="360" w:lineRule="auto"/>
        <w:jc w:val="both"/>
        <w:rPr>
          <w:spacing w:val="-1"/>
          <w:sz w:val="24"/>
          <w:szCs w:val="24"/>
          <w:lang w:eastAsia="en-US"/>
        </w:rPr>
      </w:pPr>
      <w:r w:rsidRPr="00D26B1E">
        <w:rPr>
          <w:spacing w:val="-1"/>
          <w:sz w:val="24"/>
          <w:szCs w:val="24"/>
          <w:lang w:eastAsia="en-US"/>
        </w:rPr>
        <w:t xml:space="preserve">Таблица </w:t>
      </w:r>
      <w:r w:rsidR="001A0346" w:rsidRPr="00D26B1E">
        <w:rPr>
          <w:spacing w:val="-1"/>
          <w:sz w:val="24"/>
          <w:szCs w:val="24"/>
          <w:lang w:eastAsia="en-US"/>
        </w:rPr>
        <w:t>1</w:t>
      </w:r>
      <w:r w:rsidR="00541439" w:rsidRPr="00541439">
        <w:rPr>
          <w:spacing w:val="-1"/>
          <w:sz w:val="24"/>
          <w:szCs w:val="24"/>
          <w:lang w:eastAsia="en-US"/>
        </w:rPr>
        <w:t>.</w:t>
      </w:r>
      <w:r w:rsidRPr="00D26B1E">
        <w:rPr>
          <w:spacing w:val="-1"/>
          <w:sz w:val="24"/>
          <w:szCs w:val="24"/>
          <w:lang w:eastAsia="en-US"/>
        </w:rPr>
        <w:t xml:space="preserve"> Пороговые концентрации</w:t>
      </w:r>
      <w:r w:rsidR="00873DAF">
        <w:rPr>
          <w:spacing w:val="-1"/>
          <w:sz w:val="24"/>
          <w:szCs w:val="24"/>
          <w:lang w:eastAsia="en-US"/>
        </w:rPr>
        <w:t xml:space="preserve"> химических элементов в почвах [</w:t>
      </w:r>
      <w:r w:rsidRPr="00D26B1E">
        <w:rPr>
          <w:spacing w:val="-1"/>
          <w:sz w:val="24"/>
          <w:szCs w:val="24"/>
          <w:lang w:eastAsia="en-US"/>
        </w:rPr>
        <w:t>Ковальский, 1974</w:t>
      </w:r>
      <w:r w:rsidR="001A0346" w:rsidRPr="00D26B1E">
        <w:rPr>
          <w:spacing w:val="-1"/>
          <w:sz w:val="24"/>
          <w:szCs w:val="24"/>
          <w:lang w:eastAsia="en-US"/>
        </w:rPr>
        <w:t>, с. 31</w:t>
      </w:r>
      <w:r w:rsidR="00873DAF">
        <w:rPr>
          <w:spacing w:val="-1"/>
          <w:sz w:val="24"/>
          <w:szCs w:val="24"/>
          <w:lang w:eastAsia="en-US"/>
        </w:rPr>
        <w:t>]</w:t>
      </w:r>
    </w:p>
    <w:p w:rsidR="00465124" w:rsidRPr="003449D9" w:rsidRDefault="00C81C3C" w:rsidP="003449D9">
      <w:pPr>
        <w:spacing w:line="360" w:lineRule="auto"/>
        <w:ind w:firstLine="709"/>
        <w:jc w:val="both"/>
        <w:rPr>
          <w:spacing w:val="-1"/>
          <w:sz w:val="24"/>
          <w:szCs w:val="24"/>
          <w:lang w:eastAsia="en-US"/>
        </w:rPr>
      </w:pPr>
      <w:r>
        <w:rPr>
          <w:noProof/>
          <w:spacing w:val="-1"/>
          <w:sz w:val="24"/>
          <w:szCs w:val="24"/>
        </w:rPr>
        <w:drawing>
          <wp:inline distT="0" distB="0" distL="0" distR="0" wp14:anchorId="51C2F38E" wp14:editId="3F066C66">
            <wp:extent cx="5276849" cy="2905125"/>
            <wp:effectExtent l="0" t="0" r="0" b="0"/>
            <wp:docPr id="224" name="Рисунок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13" cstate="print"/>
                    <a:srcRect/>
                    <a:stretch>
                      <a:fillRect/>
                    </a:stretch>
                  </pic:blipFill>
                  <pic:spPr bwMode="auto">
                    <a:xfrm>
                      <a:off x="0" y="0"/>
                      <a:ext cx="5279211" cy="2906425"/>
                    </a:xfrm>
                    <a:prstGeom prst="rect">
                      <a:avLst/>
                    </a:prstGeom>
                    <a:noFill/>
                  </pic:spPr>
                </pic:pic>
              </a:graphicData>
            </a:graphic>
          </wp:inline>
        </w:drawing>
      </w:r>
    </w:p>
    <w:p w:rsidR="007557EA" w:rsidRDefault="004154FC" w:rsidP="00983421">
      <w:pPr>
        <w:spacing w:line="360" w:lineRule="auto"/>
        <w:ind w:firstLine="709"/>
        <w:jc w:val="both"/>
        <w:rPr>
          <w:spacing w:val="-5"/>
          <w:sz w:val="24"/>
          <w:szCs w:val="24"/>
        </w:rPr>
      </w:pPr>
      <w:r w:rsidRPr="00983421">
        <w:rPr>
          <w:spacing w:val="-6"/>
          <w:sz w:val="24"/>
          <w:szCs w:val="24"/>
        </w:rPr>
        <w:t>Продолжение исследований показало, что полученные выводы справедливы и применительно к растит</w:t>
      </w:r>
      <w:r w:rsidR="00F564F5" w:rsidRPr="00983421">
        <w:rPr>
          <w:spacing w:val="-6"/>
          <w:sz w:val="24"/>
          <w:szCs w:val="24"/>
        </w:rPr>
        <w:t>ельным сообществам, которым так</w:t>
      </w:r>
      <w:r w:rsidRPr="00983421">
        <w:rPr>
          <w:spacing w:val="-6"/>
          <w:sz w:val="24"/>
          <w:szCs w:val="24"/>
        </w:rPr>
        <w:t xml:space="preserve">же оказались свойственны </w:t>
      </w:r>
      <w:r w:rsidR="0056270D" w:rsidRPr="00983421">
        <w:rPr>
          <w:spacing w:val="-6"/>
          <w:sz w:val="24"/>
          <w:szCs w:val="24"/>
        </w:rPr>
        <w:t xml:space="preserve">особые </w:t>
      </w:r>
      <w:r w:rsidRPr="00983421">
        <w:rPr>
          <w:spacing w:val="-6"/>
          <w:sz w:val="24"/>
          <w:szCs w:val="24"/>
        </w:rPr>
        <w:t>диапазоны приемлемости</w:t>
      </w:r>
      <w:r w:rsidR="00460D7B" w:rsidRPr="00983421">
        <w:rPr>
          <w:spacing w:val="-6"/>
          <w:sz w:val="24"/>
          <w:szCs w:val="24"/>
        </w:rPr>
        <w:t>,</w:t>
      </w:r>
      <w:r w:rsidRPr="00983421">
        <w:rPr>
          <w:spacing w:val="-6"/>
          <w:sz w:val="24"/>
          <w:szCs w:val="24"/>
        </w:rPr>
        <w:t xml:space="preserve"> </w:t>
      </w:r>
      <w:r w:rsidR="00460D7B" w:rsidRPr="00983421">
        <w:rPr>
          <w:spacing w:val="-6"/>
          <w:sz w:val="24"/>
          <w:szCs w:val="24"/>
        </w:rPr>
        <w:t>в</w:t>
      </w:r>
      <w:r w:rsidR="005F6E56" w:rsidRPr="00983421">
        <w:rPr>
          <w:spacing w:val="-6"/>
          <w:sz w:val="24"/>
          <w:szCs w:val="24"/>
        </w:rPr>
        <w:t xml:space="preserve">ыход за пределы </w:t>
      </w:r>
      <w:r w:rsidR="00460D7B" w:rsidRPr="00983421">
        <w:rPr>
          <w:spacing w:val="-6"/>
          <w:sz w:val="24"/>
          <w:szCs w:val="24"/>
        </w:rPr>
        <w:t xml:space="preserve">которых </w:t>
      </w:r>
      <w:r w:rsidR="005F6E56" w:rsidRPr="00983421">
        <w:rPr>
          <w:spacing w:val="-6"/>
          <w:sz w:val="24"/>
          <w:szCs w:val="24"/>
        </w:rPr>
        <w:t>вызыва</w:t>
      </w:r>
      <w:r w:rsidR="00460D7B" w:rsidRPr="00983421">
        <w:rPr>
          <w:spacing w:val="-6"/>
          <w:sz w:val="24"/>
          <w:szCs w:val="24"/>
        </w:rPr>
        <w:t xml:space="preserve">л </w:t>
      </w:r>
      <w:r w:rsidR="005F6E56" w:rsidRPr="00983421">
        <w:rPr>
          <w:spacing w:val="-6"/>
          <w:sz w:val="24"/>
          <w:szCs w:val="24"/>
        </w:rPr>
        <w:t>з</w:t>
      </w:r>
      <w:r w:rsidR="00460D7B" w:rsidRPr="00983421">
        <w:rPr>
          <w:spacing w:val="-6"/>
          <w:sz w:val="24"/>
          <w:szCs w:val="24"/>
        </w:rPr>
        <w:t xml:space="preserve">начительные </w:t>
      </w:r>
      <w:r w:rsidR="005F6E56" w:rsidRPr="00983421">
        <w:rPr>
          <w:spacing w:val="-6"/>
          <w:sz w:val="24"/>
          <w:szCs w:val="24"/>
        </w:rPr>
        <w:t>отклонения от нормального развития</w:t>
      </w:r>
      <w:r w:rsidR="00460D7B" w:rsidRPr="00983421">
        <w:rPr>
          <w:spacing w:val="-6"/>
          <w:sz w:val="24"/>
          <w:szCs w:val="24"/>
        </w:rPr>
        <w:t xml:space="preserve">, </w:t>
      </w:r>
      <w:r w:rsidR="005F6E56" w:rsidRPr="00983421">
        <w:rPr>
          <w:spacing w:val="-6"/>
          <w:sz w:val="24"/>
          <w:szCs w:val="24"/>
        </w:rPr>
        <w:t>привод</w:t>
      </w:r>
      <w:r w:rsidR="00460D7B" w:rsidRPr="00983421">
        <w:rPr>
          <w:spacing w:val="-6"/>
          <w:sz w:val="24"/>
          <w:szCs w:val="24"/>
        </w:rPr>
        <w:t>я</w:t>
      </w:r>
      <w:r w:rsidR="005F6E56" w:rsidRPr="00983421">
        <w:rPr>
          <w:spacing w:val="-6"/>
          <w:sz w:val="24"/>
          <w:szCs w:val="24"/>
        </w:rPr>
        <w:t xml:space="preserve"> к</w:t>
      </w:r>
      <w:r w:rsidR="00460D7B" w:rsidRPr="00983421">
        <w:rPr>
          <w:spacing w:val="-6"/>
          <w:sz w:val="24"/>
          <w:szCs w:val="24"/>
        </w:rPr>
        <w:t xml:space="preserve"> таким </w:t>
      </w:r>
      <w:r w:rsidR="005F6E56" w:rsidRPr="00983421">
        <w:rPr>
          <w:spacing w:val="-6"/>
          <w:sz w:val="24"/>
          <w:szCs w:val="24"/>
        </w:rPr>
        <w:t xml:space="preserve">биогеохимическим эндемиям </w:t>
      </w:r>
      <w:r w:rsidR="00460D7B" w:rsidRPr="00983421">
        <w:rPr>
          <w:spacing w:val="-6"/>
          <w:sz w:val="24"/>
          <w:szCs w:val="24"/>
        </w:rPr>
        <w:t xml:space="preserve">как, укорачивание междоузлий, недоразвитие генеративных органов, хлорозы, нарушения плодо- и семяобразования, некрозы и т.д. </w:t>
      </w:r>
      <w:r w:rsidR="00873DAF" w:rsidRPr="00873DAF">
        <w:rPr>
          <w:spacing w:val="-6"/>
          <w:sz w:val="24"/>
          <w:szCs w:val="24"/>
        </w:rPr>
        <w:t>[</w:t>
      </w:r>
      <w:r w:rsidR="00873DAF">
        <w:rPr>
          <w:spacing w:val="-6"/>
          <w:sz w:val="24"/>
          <w:szCs w:val="24"/>
        </w:rPr>
        <w:t>Малюга, 1963;</w:t>
      </w:r>
      <w:r w:rsidR="001A0346" w:rsidRPr="00983421">
        <w:rPr>
          <w:spacing w:val="-6"/>
          <w:sz w:val="24"/>
          <w:szCs w:val="24"/>
        </w:rPr>
        <w:t xml:space="preserve"> </w:t>
      </w:r>
      <w:r w:rsidR="005F6E56" w:rsidRPr="00983421">
        <w:rPr>
          <w:spacing w:val="-6"/>
          <w:sz w:val="24"/>
          <w:szCs w:val="24"/>
        </w:rPr>
        <w:t xml:space="preserve">Ковальский 1965; Петрунина, 1974, </w:t>
      </w:r>
      <w:r w:rsidR="003E69C4" w:rsidRPr="00983421">
        <w:rPr>
          <w:spacing w:val="-6"/>
          <w:sz w:val="24"/>
          <w:szCs w:val="24"/>
        </w:rPr>
        <w:t>Ковальский</w:t>
      </w:r>
      <w:r w:rsidR="003E69C4">
        <w:rPr>
          <w:spacing w:val="-5"/>
          <w:sz w:val="24"/>
          <w:szCs w:val="24"/>
        </w:rPr>
        <w:t>, 1982</w:t>
      </w:r>
      <w:r w:rsidR="00873DAF" w:rsidRPr="00873DAF">
        <w:rPr>
          <w:spacing w:val="-5"/>
          <w:sz w:val="24"/>
          <w:szCs w:val="24"/>
        </w:rPr>
        <w:t>]</w:t>
      </w:r>
      <w:r w:rsidR="003E69C4">
        <w:rPr>
          <w:spacing w:val="-5"/>
          <w:sz w:val="24"/>
          <w:szCs w:val="24"/>
        </w:rPr>
        <w:t>.</w:t>
      </w:r>
    </w:p>
    <w:p w:rsidR="00C164F5" w:rsidRDefault="00082690" w:rsidP="003449D9">
      <w:pPr>
        <w:spacing w:line="360" w:lineRule="auto"/>
        <w:ind w:firstLine="709"/>
        <w:jc w:val="both"/>
        <w:rPr>
          <w:spacing w:val="-5"/>
          <w:sz w:val="24"/>
          <w:szCs w:val="24"/>
        </w:rPr>
      </w:pPr>
      <w:r>
        <w:rPr>
          <w:spacing w:val="-5"/>
          <w:sz w:val="24"/>
          <w:szCs w:val="24"/>
        </w:rPr>
        <w:t>Систематика выделенных таксонов и их эколого-геохимическмя характеристика</w:t>
      </w:r>
      <w:r w:rsidR="005A34C5">
        <w:rPr>
          <w:spacing w:val="-5"/>
          <w:sz w:val="24"/>
          <w:szCs w:val="24"/>
        </w:rPr>
        <w:t xml:space="preserve"> представлены в </w:t>
      </w:r>
      <w:r w:rsidR="001A0346">
        <w:rPr>
          <w:spacing w:val="-5"/>
          <w:sz w:val="24"/>
          <w:szCs w:val="24"/>
        </w:rPr>
        <w:t>таблице 2</w:t>
      </w:r>
      <w:r w:rsidR="007557EA">
        <w:rPr>
          <w:spacing w:val="-5"/>
          <w:sz w:val="24"/>
          <w:szCs w:val="24"/>
        </w:rPr>
        <w:t>.</w:t>
      </w:r>
    </w:p>
    <w:p w:rsidR="003D29FD" w:rsidRPr="003D29FD" w:rsidRDefault="003D29FD" w:rsidP="003D29FD">
      <w:pPr>
        <w:widowControl/>
        <w:shd w:val="clear" w:color="auto" w:fill="FFFFFF"/>
        <w:autoSpaceDE/>
        <w:autoSpaceDN/>
        <w:adjustRightInd/>
        <w:spacing w:line="360" w:lineRule="auto"/>
        <w:ind w:firstLine="708"/>
        <w:jc w:val="both"/>
        <w:rPr>
          <w:color w:val="000000"/>
          <w:spacing w:val="-3"/>
          <w:sz w:val="24"/>
          <w:szCs w:val="24"/>
        </w:rPr>
      </w:pPr>
      <w:r w:rsidRPr="003D29FD">
        <w:rPr>
          <w:color w:val="000000"/>
          <w:spacing w:val="-3"/>
          <w:sz w:val="24"/>
          <w:szCs w:val="24"/>
        </w:rPr>
        <w:t>Констатировав наличие непосредственной связи заболеваемости с интенсивностью геохимического воздействия В.В. Ковальский [Ковальский, 1963], однако, отметил и тот факт, что незначительная часть популяции даже в явно некомфортных экологических условиях смогла сохранять нормальную способность к вегетации и воспроизводству. Разделяя ранее высказанное мнение А.П. Виноградова [Виноградов, 1960] о том что рост геохимического разнообразия ,,запускает механизм возникновения новых эндемичных видов и подвидов”, он, в качестве доказательства приводил результаты работ Н. И. Вавилова [Вавилов, 1926], который относил все центры происхождения культурных растений к горным районам, в которых разнообразие геохимических обстановок максимально, а наличие горообразовательных процессов способствовало не только пространственной изоляции популяций в соседних долинах, но и стимулировало вовлечение в биологический круговорот (БИК) больших масс разнообразных горных пород, создавая благоприятные условия для быстрого видообразования.</w:t>
      </w:r>
    </w:p>
    <w:p w:rsidR="003D29FD" w:rsidRPr="00D26B1E" w:rsidRDefault="003D29FD">
      <w:pPr>
        <w:widowControl/>
        <w:shd w:val="clear" w:color="auto" w:fill="FFFFFF"/>
        <w:autoSpaceDE/>
        <w:autoSpaceDN/>
        <w:adjustRightInd/>
        <w:spacing w:line="360" w:lineRule="auto"/>
        <w:jc w:val="both"/>
        <w:rPr>
          <w:color w:val="000000"/>
          <w:spacing w:val="-3"/>
          <w:sz w:val="24"/>
          <w:szCs w:val="24"/>
        </w:rPr>
      </w:pPr>
    </w:p>
    <w:p w:rsidR="00A375D1" w:rsidRPr="00541439" w:rsidRDefault="00A375D1" w:rsidP="00B0796A">
      <w:pPr>
        <w:widowControl/>
        <w:shd w:val="clear" w:color="auto" w:fill="FFFFFF"/>
        <w:autoSpaceDE/>
        <w:autoSpaceDN/>
        <w:adjustRightInd/>
        <w:spacing w:line="276" w:lineRule="auto"/>
        <w:jc w:val="both"/>
        <w:rPr>
          <w:color w:val="000000"/>
          <w:spacing w:val="-3"/>
          <w:sz w:val="22"/>
          <w:szCs w:val="22"/>
        </w:rPr>
      </w:pPr>
      <w:r w:rsidRPr="00B0796A">
        <w:rPr>
          <w:color w:val="000000"/>
          <w:spacing w:val="-3"/>
          <w:sz w:val="22"/>
          <w:szCs w:val="22"/>
        </w:rPr>
        <w:t xml:space="preserve">Таблица </w:t>
      </w:r>
      <w:r w:rsidR="001A0346" w:rsidRPr="00B0796A">
        <w:rPr>
          <w:color w:val="000000"/>
          <w:spacing w:val="-3"/>
          <w:sz w:val="22"/>
          <w:szCs w:val="22"/>
        </w:rPr>
        <w:t>2</w:t>
      </w:r>
      <w:r w:rsidR="00541439" w:rsidRPr="00541439">
        <w:rPr>
          <w:color w:val="000000"/>
          <w:spacing w:val="-3"/>
          <w:sz w:val="22"/>
          <w:szCs w:val="22"/>
        </w:rPr>
        <w:t>.</w:t>
      </w:r>
      <w:r w:rsidR="00983421" w:rsidRPr="00B0796A">
        <w:rPr>
          <w:color w:val="000000"/>
          <w:spacing w:val="-3"/>
          <w:sz w:val="22"/>
          <w:szCs w:val="22"/>
        </w:rPr>
        <w:t xml:space="preserve"> </w:t>
      </w:r>
      <w:r w:rsidR="00D53C47" w:rsidRPr="00B0796A">
        <w:rPr>
          <w:color w:val="000000"/>
          <w:spacing w:val="-3"/>
          <w:sz w:val="22"/>
          <w:szCs w:val="22"/>
        </w:rPr>
        <w:t xml:space="preserve">Систематика природных таксонов биосферы и выявленные в их пределах специфические эндемические реакции живых организмов, обусловленные геохимическими условиями среды </w:t>
      </w:r>
      <w:r w:rsidR="00873DAF" w:rsidRPr="00B0796A">
        <w:rPr>
          <w:color w:val="000000"/>
          <w:spacing w:val="-3"/>
          <w:sz w:val="22"/>
          <w:szCs w:val="22"/>
        </w:rPr>
        <w:t>[</w:t>
      </w:r>
      <w:r w:rsidR="00F564F5" w:rsidRPr="00B0796A">
        <w:rPr>
          <w:color w:val="000000"/>
          <w:spacing w:val="-3"/>
          <w:sz w:val="22"/>
          <w:szCs w:val="22"/>
        </w:rPr>
        <w:t>по Ковальскому</w:t>
      </w:r>
      <w:r w:rsidR="00924AFE" w:rsidRPr="00B0796A">
        <w:rPr>
          <w:color w:val="000000"/>
          <w:spacing w:val="-3"/>
          <w:sz w:val="22"/>
          <w:szCs w:val="22"/>
        </w:rPr>
        <w:t xml:space="preserve"> </w:t>
      </w:r>
      <w:r w:rsidR="00873DAF" w:rsidRPr="00B0796A">
        <w:rPr>
          <w:color w:val="000000"/>
          <w:spacing w:val="-3"/>
          <w:sz w:val="22"/>
          <w:szCs w:val="22"/>
        </w:rPr>
        <w:t>1971, 1982]</w:t>
      </w:r>
    </w:p>
    <w:tbl>
      <w:tblPr>
        <w:tblW w:w="988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560"/>
        <w:gridCol w:w="1242"/>
        <w:gridCol w:w="1309"/>
        <w:gridCol w:w="1100"/>
        <w:gridCol w:w="4678"/>
      </w:tblGrid>
      <w:tr w:rsidR="00A375D1" w:rsidRPr="003D29FD" w:rsidTr="00B0796A">
        <w:tc>
          <w:tcPr>
            <w:tcW w:w="1560" w:type="dxa"/>
            <w:vMerge w:val="restart"/>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Регион (зона)</w:t>
            </w:r>
            <w:r w:rsidR="004F119C" w:rsidRPr="003D29FD">
              <w:rPr>
                <w:color w:val="000000"/>
                <w:spacing w:val="-3"/>
                <w:sz w:val="22"/>
                <w:szCs w:val="22"/>
              </w:rPr>
              <w:t>*</w:t>
            </w:r>
          </w:p>
        </w:tc>
        <w:tc>
          <w:tcPr>
            <w:tcW w:w="1242" w:type="dxa"/>
            <w:vMerge w:val="restart"/>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Субрегион</w:t>
            </w:r>
            <w:r w:rsidR="004F119C" w:rsidRPr="003D29FD">
              <w:rPr>
                <w:color w:val="000000"/>
                <w:spacing w:val="-3"/>
                <w:sz w:val="22"/>
                <w:szCs w:val="22"/>
              </w:rPr>
              <w:t>*</w:t>
            </w:r>
          </w:p>
        </w:tc>
        <w:tc>
          <w:tcPr>
            <w:tcW w:w="2409" w:type="dxa"/>
            <w:gridSpan w:val="2"/>
            <w:shd w:val="clear" w:color="auto" w:fill="auto"/>
          </w:tcPr>
          <w:p w:rsidR="00A375D1" w:rsidRPr="00541439"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Провинции</w:t>
            </w:r>
            <w:r w:rsidR="004F119C" w:rsidRPr="003D29FD">
              <w:rPr>
                <w:color w:val="000000"/>
                <w:spacing w:val="-3"/>
                <w:sz w:val="22"/>
                <w:szCs w:val="22"/>
              </w:rPr>
              <w:t>*</w:t>
            </w:r>
          </w:p>
        </w:tc>
        <w:tc>
          <w:tcPr>
            <w:tcW w:w="4678" w:type="dxa"/>
            <w:vMerge w:val="restart"/>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Эндемические реакции</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дефицит</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избыток</w:t>
            </w:r>
          </w:p>
        </w:tc>
        <w:tc>
          <w:tcPr>
            <w:tcW w:w="4678"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r>
      <w:tr w:rsidR="00A375D1" w:rsidRPr="003D29FD" w:rsidTr="00B0796A">
        <w:trPr>
          <w:trHeight w:val="1180"/>
        </w:trPr>
        <w:tc>
          <w:tcPr>
            <w:tcW w:w="1560" w:type="dxa"/>
            <w:vMerge w:val="restart"/>
            <w:shd w:val="clear" w:color="auto" w:fill="auto"/>
            <w:tcMar>
              <w:left w:w="28" w:type="dxa"/>
              <w:right w:w="28" w:type="dxa"/>
            </w:tcMar>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1-4</w:t>
            </w:r>
            <w:r w:rsidR="00582C1F" w:rsidRPr="003D29FD">
              <w:rPr>
                <w:color w:val="000000"/>
                <w:spacing w:val="-3"/>
                <w:sz w:val="22"/>
                <w:szCs w:val="22"/>
              </w:rPr>
              <w:t xml:space="preserve"> </w:t>
            </w:r>
            <w:r w:rsidRPr="003D29FD">
              <w:rPr>
                <w:color w:val="000000"/>
                <w:spacing w:val="-3"/>
                <w:sz w:val="22"/>
                <w:szCs w:val="22"/>
              </w:rPr>
              <w:t>Таежно-лесной нечерно</w:t>
            </w:r>
            <w:r w:rsidR="00B0796A">
              <w:rPr>
                <w:color w:val="000000"/>
                <w:spacing w:val="-3"/>
                <w:sz w:val="22"/>
                <w:szCs w:val="22"/>
              </w:rPr>
              <w:t>-</w:t>
            </w:r>
            <w:r w:rsidRPr="003D29FD">
              <w:rPr>
                <w:color w:val="000000"/>
                <w:spacing w:val="-3"/>
                <w:sz w:val="22"/>
                <w:szCs w:val="22"/>
              </w:rPr>
              <w:t xml:space="preserve">земный </w:t>
            </w:r>
          </w:p>
        </w:tc>
        <w:tc>
          <w:tcPr>
            <w:tcW w:w="1242" w:type="dxa"/>
            <w:vMerge w:val="restart"/>
            <w:shd w:val="clear" w:color="auto" w:fill="auto"/>
          </w:tcPr>
          <w:p w:rsidR="00A375D1" w:rsidRPr="003D29FD" w:rsidRDefault="006B095B" w:rsidP="003D29FD">
            <w:pPr>
              <w:widowControl/>
              <w:autoSpaceDE/>
              <w:autoSpaceDN/>
              <w:adjustRightInd/>
              <w:spacing w:line="276" w:lineRule="auto"/>
              <w:rPr>
                <w:color w:val="000000"/>
                <w:spacing w:val="-3"/>
                <w:sz w:val="22"/>
                <w:szCs w:val="22"/>
              </w:rPr>
            </w:pPr>
            <w:r w:rsidRPr="003D29FD">
              <w:rPr>
                <w:color w:val="000000"/>
                <w:spacing w:val="-3"/>
                <w:sz w:val="22"/>
                <w:szCs w:val="22"/>
              </w:rPr>
              <w:t>С</w:t>
            </w:r>
            <w:r w:rsidR="00A375D1" w:rsidRPr="003D29FD">
              <w:rPr>
                <w:color w:val="000000"/>
                <w:spacing w:val="-3"/>
                <w:sz w:val="22"/>
                <w:szCs w:val="22"/>
              </w:rPr>
              <w:t>убрегионы</w:t>
            </w:r>
            <w:r w:rsidRPr="003D29FD">
              <w:rPr>
                <w:color w:val="000000"/>
                <w:spacing w:val="-3"/>
                <w:sz w:val="22"/>
                <w:szCs w:val="22"/>
              </w:rPr>
              <w:t>,</w:t>
            </w:r>
            <w:r w:rsidR="00A375D1" w:rsidRPr="003D29FD">
              <w:rPr>
                <w:color w:val="000000"/>
                <w:spacing w:val="-3"/>
                <w:sz w:val="22"/>
                <w:szCs w:val="22"/>
              </w:rPr>
              <w:t xml:space="preserve"> в которых комбиниру</w:t>
            </w:r>
            <w:r w:rsidR="00B0796A">
              <w:rPr>
                <w:color w:val="000000"/>
                <w:spacing w:val="-3"/>
                <w:sz w:val="22"/>
                <w:szCs w:val="22"/>
              </w:rPr>
              <w:t>-</w:t>
            </w:r>
            <w:r w:rsidR="00A375D1" w:rsidRPr="003D29FD">
              <w:rPr>
                <w:color w:val="000000"/>
                <w:spacing w:val="-3"/>
                <w:sz w:val="22"/>
                <w:szCs w:val="22"/>
              </w:rPr>
              <w:t>ются признаки регионов</w:t>
            </w:r>
          </w:p>
        </w:tc>
        <w:tc>
          <w:tcPr>
            <w:tcW w:w="1309" w:type="dxa"/>
            <w:shd w:val="clear" w:color="auto" w:fill="auto"/>
          </w:tcPr>
          <w:p w:rsidR="00A375D1" w:rsidRPr="003D29FD" w:rsidRDefault="00A375D1" w:rsidP="003D29FD">
            <w:pPr>
              <w:widowControl/>
              <w:autoSpaceDE/>
              <w:autoSpaceDN/>
              <w:adjustRightInd/>
              <w:spacing w:line="276" w:lineRule="auto"/>
              <w:ind w:left="13"/>
              <w:rPr>
                <w:color w:val="000000"/>
                <w:spacing w:val="-3"/>
                <w:sz w:val="22"/>
                <w:szCs w:val="22"/>
                <w:lang w:val="en-US"/>
              </w:rPr>
            </w:pPr>
            <w:r w:rsidRPr="003D29FD">
              <w:rPr>
                <w:color w:val="000000"/>
                <w:spacing w:val="-3"/>
                <w:sz w:val="22"/>
                <w:szCs w:val="22"/>
                <w:lang w:val="en-US"/>
              </w:rPr>
              <w:t>(1) Co, Cu, I, Cu+Co, Ca+P (Ca/P)</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анемии, гипо- и авитаминоз В12;</w:t>
            </w:r>
          </w:p>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увеличение щитовидной железы, зоб, бесплодие; эндемические остеодистрофии при нарушении соотношения </w:t>
            </w:r>
            <w:r w:rsidRPr="003D29FD">
              <w:rPr>
                <w:color w:val="000000"/>
                <w:spacing w:val="-3"/>
                <w:sz w:val="22"/>
                <w:szCs w:val="22"/>
                <w:lang w:val="en-US"/>
              </w:rPr>
              <w:t>Ca</w:t>
            </w:r>
            <w:r w:rsidRPr="003D29FD">
              <w:rPr>
                <w:color w:val="000000"/>
                <w:spacing w:val="-3"/>
                <w:sz w:val="22"/>
                <w:szCs w:val="22"/>
              </w:rPr>
              <w:t>/</w:t>
            </w:r>
            <w:r w:rsidRPr="003D29FD">
              <w:rPr>
                <w:color w:val="000000"/>
                <w:spacing w:val="-3"/>
                <w:sz w:val="22"/>
                <w:szCs w:val="22"/>
                <w:lang w:val="en-US"/>
              </w:rPr>
              <w:t>P</w:t>
            </w:r>
            <w:r w:rsidRPr="003D29FD">
              <w:rPr>
                <w:color w:val="000000"/>
                <w:spacing w:val="-3"/>
                <w:sz w:val="22"/>
                <w:szCs w:val="22"/>
              </w:rPr>
              <w:t xml:space="preserve"> в рационе</w:t>
            </w:r>
          </w:p>
        </w:tc>
      </w:tr>
      <w:tr w:rsidR="00A375D1" w:rsidRPr="003D29FD" w:rsidTr="00B0796A">
        <w:tc>
          <w:tcPr>
            <w:tcW w:w="1560" w:type="dxa"/>
            <w:vMerge/>
            <w:shd w:val="clear" w:color="auto" w:fill="auto"/>
            <w:tcMar>
              <w:left w:w="28" w:type="dxa"/>
              <w:right w:w="28" w:type="dxa"/>
            </w:tcMar>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(2) </w:t>
            </w:r>
            <w:r w:rsidRPr="003D29FD">
              <w:rPr>
                <w:color w:val="000000"/>
                <w:spacing w:val="-3"/>
                <w:sz w:val="22"/>
                <w:szCs w:val="22"/>
                <w:lang w:val="en-US"/>
              </w:rPr>
              <w:t>I+Co</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усиление эндемического зоба</w:t>
            </w:r>
          </w:p>
        </w:tc>
      </w:tr>
      <w:tr w:rsidR="00A375D1" w:rsidRPr="003D29FD" w:rsidTr="00B0796A">
        <w:tc>
          <w:tcPr>
            <w:tcW w:w="1560" w:type="dxa"/>
            <w:vMerge/>
            <w:shd w:val="clear" w:color="auto" w:fill="auto"/>
            <w:tcMar>
              <w:left w:w="28" w:type="dxa"/>
              <w:right w:w="28" w:type="dxa"/>
            </w:tcMar>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(3) </w:t>
            </w:r>
            <w:r w:rsidRPr="003D29FD">
              <w:rPr>
                <w:color w:val="000000"/>
                <w:spacing w:val="-3"/>
                <w:sz w:val="22"/>
                <w:szCs w:val="22"/>
                <w:lang w:val="en-US"/>
              </w:rPr>
              <w:t>Ca</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lang w:val="en-US"/>
              </w:rPr>
              <w:t>(3) Sr</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нарушение роста и формирования костей и суставных хрящей, уровская болезнь (симметричный деформирующий остео</w:t>
            </w:r>
            <w:r w:rsidR="003D29FD" w:rsidRPr="003D29FD">
              <w:rPr>
                <w:color w:val="000000"/>
                <w:spacing w:val="-3"/>
                <w:sz w:val="22"/>
                <w:szCs w:val="22"/>
              </w:rPr>
              <w:t>по</w:t>
            </w:r>
            <w:r w:rsidRPr="003D29FD">
              <w:rPr>
                <w:color w:val="000000"/>
                <w:spacing w:val="-3"/>
                <w:sz w:val="22"/>
                <w:szCs w:val="22"/>
              </w:rPr>
              <w:t>р</w:t>
            </w:r>
            <w:r w:rsidR="00582C1F" w:rsidRPr="003D29FD">
              <w:rPr>
                <w:color w:val="000000"/>
                <w:spacing w:val="-3"/>
                <w:sz w:val="22"/>
                <w:szCs w:val="22"/>
              </w:rPr>
              <w:t>о</w:t>
            </w:r>
            <w:r w:rsidRPr="003D29FD">
              <w:rPr>
                <w:color w:val="000000"/>
                <w:spacing w:val="-3"/>
                <w:sz w:val="22"/>
                <w:szCs w:val="22"/>
              </w:rPr>
              <w:t>з)</w:t>
            </w:r>
          </w:p>
        </w:tc>
      </w:tr>
      <w:tr w:rsidR="00A375D1" w:rsidRPr="003D29FD" w:rsidTr="00B0796A">
        <w:tc>
          <w:tcPr>
            <w:tcW w:w="1560" w:type="dxa"/>
            <w:vMerge/>
            <w:shd w:val="clear" w:color="auto" w:fill="auto"/>
            <w:tcMar>
              <w:left w:w="28" w:type="dxa"/>
              <w:right w:w="28" w:type="dxa"/>
            </w:tcMar>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(4) </w:t>
            </w:r>
            <w:r w:rsidRPr="003D29FD">
              <w:rPr>
                <w:color w:val="000000"/>
                <w:spacing w:val="-3"/>
                <w:sz w:val="22"/>
                <w:szCs w:val="22"/>
                <w:lang w:val="en-US"/>
              </w:rPr>
              <w:t>Se</w:t>
            </w:r>
          </w:p>
        </w:tc>
        <w:tc>
          <w:tcPr>
            <w:tcW w:w="1100" w:type="dxa"/>
            <w:shd w:val="clear" w:color="auto" w:fill="auto"/>
          </w:tcPr>
          <w:p w:rsidR="00A375D1" w:rsidRPr="003D29FD" w:rsidRDefault="006B095B"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миопатии, беломышечная болезнь</w:t>
            </w:r>
          </w:p>
        </w:tc>
      </w:tr>
      <w:tr w:rsidR="00A375D1" w:rsidRPr="003D29FD" w:rsidTr="00B0796A">
        <w:tc>
          <w:tcPr>
            <w:tcW w:w="1560" w:type="dxa"/>
            <w:vMerge w:val="restart"/>
            <w:shd w:val="clear" w:color="auto" w:fill="auto"/>
            <w:tcMar>
              <w:left w:w="28" w:type="dxa"/>
              <w:right w:w="28" w:type="dxa"/>
            </w:tcMar>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5-6 Лесостепной, степной черноземный</w:t>
            </w: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(5) </w:t>
            </w:r>
            <w:r w:rsidRPr="003D29FD">
              <w:rPr>
                <w:color w:val="000000"/>
                <w:spacing w:val="-3"/>
                <w:sz w:val="22"/>
                <w:szCs w:val="22"/>
                <w:lang w:val="en-US"/>
              </w:rPr>
              <w:t>I</w:t>
            </w:r>
          </w:p>
        </w:tc>
        <w:tc>
          <w:tcPr>
            <w:tcW w:w="1100" w:type="dxa"/>
            <w:shd w:val="clear" w:color="auto" w:fill="auto"/>
          </w:tcPr>
          <w:p w:rsidR="00A375D1" w:rsidRPr="003D29FD" w:rsidRDefault="006B095B"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Увеличение щитовидной железы, редко – зоб и бесплодие</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(6) </w:t>
            </w:r>
            <w:r w:rsidRPr="003D29FD">
              <w:rPr>
                <w:color w:val="000000"/>
                <w:spacing w:val="-3"/>
                <w:sz w:val="22"/>
                <w:szCs w:val="22"/>
                <w:lang w:val="en-US"/>
              </w:rPr>
              <w:t>Ca/P</w:t>
            </w:r>
          </w:p>
        </w:tc>
        <w:tc>
          <w:tcPr>
            <w:tcW w:w="1100" w:type="dxa"/>
            <w:shd w:val="clear" w:color="auto" w:fill="auto"/>
          </w:tcPr>
          <w:p w:rsidR="00A375D1" w:rsidRPr="003D29FD" w:rsidRDefault="006B095B"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При высокой продуктивности скота возможна остеодистрофия</w:t>
            </w:r>
          </w:p>
        </w:tc>
      </w:tr>
      <w:tr w:rsidR="00A375D1" w:rsidRPr="003D29FD" w:rsidTr="00B0796A">
        <w:tc>
          <w:tcPr>
            <w:tcW w:w="1560" w:type="dxa"/>
            <w:vMerge w:val="restart"/>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7-10</w:t>
            </w:r>
            <w:r w:rsidR="006B095B" w:rsidRPr="003D29FD">
              <w:rPr>
                <w:color w:val="000000"/>
                <w:spacing w:val="-3"/>
                <w:sz w:val="22"/>
                <w:szCs w:val="22"/>
              </w:rPr>
              <w:t xml:space="preserve"> </w:t>
            </w:r>
            <w:r w:rsidRPr="003D29FD">
              <w:rPr>
                <w:color w:val="000000"/>
                <w:spacing w:val="-3"/>
                <w:sz w:val="22"/>
                <w:szCs w:val="22"/>
              </w:rPr>
              <w:t>Сухо</w:t>
            </w:r>
            <w:r w:rsidR="00B0796A">
              <w:rPr>
                <w:color w:val="000000"/>
                <w:spacing w:val="-3"/>
                <w:sz w:val="22"/>
                <w:szCs w:val="22"/>
              </w:rPr>
              <w:t>-</w:t>
            </w:r>
            <w:r w:rsidRPr="003D29FD">
              <w:rPr>
                <w:color w:val="000000"/>
                <w:spacing w:val="-3"/>
                <w:sz w:val="22"/>
                <w:szCs w:val="22"/>
              </w:rPr>
              <w:t>степной, по</w:t>
            </w:r>
            <w:r w:rsidR="00B0796A">
              <w:rPr>
                <w:color w:val="000000"/>
                <w:spacing w:val="-3"/>
                <w:sz w:val="22"/>
                <w:szCs w:val="22"/>
              </w:rPr>
              <w:t>-</w:t>
            </w:r>
            <w:r w:rsidRPr="003D29FD">
              <w:rPr>
                <w:color w:val="000000"/>
                <w:spacing w:val="-3"/>
                <w:sz w:val="22"/>
                <w:szCs w:val="22"/>
              </w:rPr>
              <w:t>лупустынный, пустынной</w:t>
            </w: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(8) </w:t>
            </w:r>
            <w:r w:rsidRPr="003D29FD">
              <w:rPr>
                <w:color w:val="000000"/>
                <w:spacing w:val="-3"/>
                <w:sz w:val="22"/>
                <w:szCs w:val="22"/>
                <w:lang w:val="en-US"/>
              </w:rPr>
              <w:t>Cu</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lang w:val="en-US"/>
              </w:rPr>
              <w:t>Mo, SO</w:t>
            </w:r>
            <w:r w:rsidRPr="003D29FD">
              <w:rPr>
                <w:color w:val="000000"/>
                <w:spacing w:val="-3"/>
                <w:sz w:val="22"/>
                <w:szCs w:val="22"/>
                <w:vertAlign w:val="subscript"/>
                <w:lang w:val="en-US"/>
              </w:rPr>
              <w:t>4</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атаксия</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(9) </w:t>
            </w:r>
            <w:r w:rsidRPr="003D29FD">
              <w:rPr>
                <w:color w:val="000000"/>
                <w:spacing w:val="-3"/>
                <w:sz w:val="22"/>
                <w:szCs w:val="22"/>
                <w:lang w:val="en-US"/>
              </w:rPr>
              <w:t>B</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Борные энтериты</w:t>
            </w:r>
          </w:p>
        </w:tc>
      </w:tr>
      <w:tr w:rsidR="00A375D1" w:rsidRPr="003D29FD" w:rsidTr="00B0796A">
        <w:trPr>
          <w:trHeight w:val="778"/>
        </w:trPr>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(10) </w:t>
            </w:r>
            <w:r w:rsidRPr="003D29FD">
              <w:rPr>
                <w:color w:val="000000"/>
                <w:spacing w:val="-3"/>
                <w:sz w:val="22"/>
                <w:szCs w:val="22"/>
                <w:lang w:val="en-US"/>
              </w:rPr>
              <w:t>Cu, Co, I</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lang w:val="en-US"/>
              </w:rPr>
              <w:t>Mo, B</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Гастроэнтериты, пневмония, атаксия, увеличение щитовидной железы, зоб, бесплодие</w:t>
            </w:r>
          </w:p>
        </w:tc>
      </w:tr>
      <w:tr w:rsidR="00A375D1" w:rsidRPr="003D29FD" w:rsidTr="00B0796A">
        <w:tc>
          <w:tcPr>
            <w:tcW w:w="156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11 горные </w:t>
            </w: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(11) </w:t>
            </w:r>
            <w:r w:rsidRPr="003D29FD">
              <w:rPr>
                <w:color w:val="000000"/>
                <w:spacing w:val="-3"/>
                <w:sz w:val="22"/>
                <w:szCs w:val="22"/>
                <w:lang w:val="en-US"/>
              </w:rPr>
              <w:t>Cu, Co, Ca, I</w:t>
            </w:r>
          </w:p>
        </w:tc>
        <w:tc>
          <w:tcPr>
            <w:tcW w:w="1100" w:type="dxa"/>
            <w:shd w:val="clear" w:color="auto" w:fill="auto"/>
          </w:tcPr>
          <w:p w:rsidR="00A375D1" w:rsidRPr="003D29FD" w:rsidRDefault="006B095B"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анемии</w:t>
            </w:r>
          </w:p>
        </w:tc>
      </w:tr>
      <w:tr w:rsidR="00A375D1" w:rsidRPr="003D29FD" w:rsidTr="00B0796A">
        <w:tc>
          <w:tcPr>
            <w:tcW w:w="1560" w:type="dxa"/>
            <w:vMerge w:val="restart"/>
            <w:shd w:val="clear" w:color="auto" w:fill="auto"/>
          </w:tcPr>
          <w:p w:rsidR="00A375D1" w:rsidRPr="003D29FD" w:rsidRDefault="00582C1F"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12 </w:t>
            </w:r>
            <w:r w:rsidR="00A375D1" w:rsidRPr="003D29FD">
              <w:rPr>
                <w:color w:val="000000"/>
                <w:spacing w:val="-3"/>
                <w:sz w:val="22"/>
                <w:szCs w:val="22"/>
              </w:rPr>
              <w:t>Азональные естествен</w:t>
            </w:r>
            <w:r w:rsidR="00B0796A">
              <w:rPr>
                <w:color w:val="000000"/>
                <w:spacing w:val="-3"/>
                <w:sz w:val="22"/>
                <w:szCs w:val="22"/>
              </w:rPr>
              <w:t>-</w:t>
            </w:r>
            <w:r w:rsidR="00A375D1" w:rsidRPr="003D29FD">
              <w:rPr>
                <w:color w:val="000000"/>
                <w:spacing w:val="-3"/>
                <w:sz w:val="22"/>
                <w:szCs w:val="22"/>
              </w:rPr>
              <w:t>ные и техногенные субрегионы</w:t>
            </w:r>
          </w:p>
        </w:tc>
        <w:tc>
          <w:tcPr>
            <w:tcW w:w="1242" w:type="dxa"/>
            <w:vMerge w:val="restart"/>
            <w:shd w:val="clear" w:color="auto" w:fill="auto"/>
            <w:tcMar>
              <w:left w:w="57" w:type="dxa"/>
            </w:tcMar>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Субрегионы естественные и техногенные, признаки</w:t>
            </w:r>
            <w:r w:rsidR="00582C1F" w:rsidRPr="003D29FD">
              <w:rPr>
                <w:color w:val="000000"/>
                <w:spacing w:val="-3"/>
                <w:sz w:val="22"/>
                <w:szCs w:val="22"/>
              </w:rPr>
              <w:t xml:space="preserve"> которых не соответству</w:t>
            </w:r>
            <w:r w:rsidR="00B0796A">
              <w:rPr>
                <w:color w:val="000000"/>
                <w:spacing w:val="-3"/>
                <w:sz w:val="22"/>
                <w:szCs w:val="22"/>
              </w:rPr>
              <w:t>-</w:t>
            </w:r>
            <w:r w:rsidR="00582C1F" w:rsidRPr="003D29FD">
              <w:rPr>
                <w:color w:val="000000"/>
                <w:spacing w:val="-3"/>
                <w:sz w:val="22"/>
                <w:szCs w:val="22"/>
              </w:rPr>
              <w:t>ют характе</w:t>
            </w:r>
            <w:r w:rsidR="00B0796A">
              <w:rPr>
                <w:color w:val="000000"/>
                <w:spacing w:val="-3"/>
                <w:sz w:val="22"/>
                <w:szCs w:val="22"/>
              </w:rPr>
              <w:t>-</w:t>
            </w:r>
            <w:r w:rsidR="00582C1F" w:rsidRPr="003D29FD">
              <w:rPr>
                <w:color w:val="000000"/>
                <w:spacing w:val="-3"/>
                <w:sz w:val="22"/>
                <w:szCs w:val="22"/>
              </w:rPr>
              <w:t>ристикам</w:t>
            </w:r>
            <w:r w:rsidRPr="003D29FD">
              <w:rPr>
                <w:color w:val="000000"/>
                <w:spacing w:val="-3"/>
                <w:sz w:val="22"/>
                <w:szCs w:val="22"/>
              </w:rPr>
              <w:t xml:space="preserve"> региона</w:t>
            </w: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(12) </w:t>
            </w:r>
            <w:r w:rsidRPr="003D29FD">
              <w:rPr>
                <w:color w:val="000000"/>
                <w:spacing w:val="-3"/>
                <w:sz w:val="22"/>
                <w:szCs w:val="22"/>
                <w:lang w:val="en-US"/>
              </w:rPr>
              <w:t>Co</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Задержка витамина В</w:t>
            </w:r>
            <w:r w:rsidRPr="003D29FD">
              <w:rPr>
                <w:color w:val="000000"/>
                <w:spacing w:val="-3"/>
                <w:sz w:val="22"/>
                <w:szCs w:val="22"/>
                <w:vertAlign w:val="subscript"/>
              </w:rPr>
              <w:t>12</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(13)</w:t>
            </w:r>
            <w:r w:rsidRPr="003D29FD">
              <w:rPr>
                <w:color w:val="000000"/>
                <w:spacing w:val="-3"/>
                <w:sz w:val="22"/>
                <w:szCs w:val="22"/>
                <w:lang w:val="en-US"/>
              </w:rPr>
              <w:t xml:space="preserve"> I Mn</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Усиление эндемического зоба</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(14) </w:t>
            </w:r>
            <w:r w:rsidRPr="003D29FD">
              <w:rPr>
                <w:color w:val="000000"/>
                <w:spacing w:val="-3"/>
                <w:sz w:val="22"/>
                <w:szCs w:val="22"/>
                <w:lang w:val="en-US"/>
              </w:rPr>
              <w:t>Pb</w:t>
            </w:r>
            <w:r w:rsidRPr="003D29FD">
              <w:rPr>
                <w:color w:val="000000"/>
                <w:spacing w:val="-3"/>
                <w:sz w:val="22"/>
                <w:szCs w:val="22"/>
              </w:rPr>
              <w:t xml:space="preserve">, </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Заболевания нервной системы (цефалгии, гастралгии, ишиалгии), гигивиты, гперменоррея </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(15) </w:t>
            </w:r>
            <w:r w:rsidRPr="003D29FD">
              <w:rPr>
                <w:color w:val="000000"/>
                <w:spacing w:val="-3"/>
                <w:sz w:val="22"/>
                <w:szCs w:val="22"/>
                <w:lang w:val="en-US"/>
              </w:rPr>
              <w:t>Mo</w:t>
            </w:r>
            <w:r w:rsidRPr="003D29FD">
              <w:rPr>
                <w:color w:val="000000"/>
                <w:spacing w:val="-3"/>
                <w:sz w:val="22"/>
                <w:szCs w:val="22"/>
              </w:rPr>
              <w:t xml:space="preserve"> </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молибленозис, подагра</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(16) </w:t>
            </w:r>
            <w:r w:rsidRPr="003D29FD">
              <w:rPr>
                <w:color w:val="000000"/>
                <w:spacing w:val="-3"/>
                <w:sz w:val="22"/>
                <w:szCs w:val="22"/>
                <w:lang w:val="en-US"/>
              </w:rPr>
              <w:t>Sr</w:t>
            </w:r>
            <w:r w:rsidRPr="003D29FD">
              <w:rPr>
                <w:color w:val="000000"/>
                <w:spacing w:val="-3"/>
                <w:sz w:val="22"/>
                <w:szCs w:val="22"/>
              </w:rPr>
              <w:t xml:space="preserve">, </w:t>
            </w:r>
            <w:r w:rsidRPr="003D29FD">
              <w:rPr>
                <w:color w:val="000000"/>
                <w:spacing w:val="-3"/>
                <w:sz w:val="22"/>
                <w:szCs w:val="22"/>
                <w:lang w:val="en-US"/>
              </w:rPr>
              <w:t>Ca</w:t>
            </w:r>
            <w:r w:rsidRPr="003D29FD">
              <w:rPr>
                <w:color w:val="000000"/>
                <w:spacing w:val="-3"/>
                <w:sz w:val="22"/>
                <w:szCs w:val="22"/>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Рахит, остеодистрофия</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(17) </w:t>
            </w:r>
            <w:r w:rsidRPr="003D29FD">
              <w:rPr>
                <w:color w:val="000000"/>
                <w:spacing w:val="-3"/>
                <w:sz w:val="22"/>
                <w:szCs w:val="22"/>
                <w:lang w:val="en-US"/>
              </w:rPr>
              <w:t>Se</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lang w:val="en-US"/>
              </w:rPr>
              <w:t xml:space="preserve">Se </w:t>
            </w:r>
            <w:r w:rsidRPr="003D29FD">
              <w:rPr>
                <w:color w:val="000000"/>
                <w:spacing w:val="-3"/>
                <w:sz w:val="22"/>
                <w:szCs w:val="22"/>
              </w:rPr>
              <w:t>токсикоз</w:t>
            </w:r>
          </w:p>
        </w:tc>
      </w:tr>
      <w:tr w:rsidR="00A375D1" w:rsidRPr="003D29FD" w:rsidTr="00B0796A">
        <w:trPr>
          <w:trHeight w:val="476"/>
        </w:trPr>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(18) </w:t>
            </w:r>
            <w:r w:rsidRPr="003D29FD">
              <w:rPr>
                <w:color w:val="000000"/>
                <w:spacing w:val="-3"/>
                <w:sz w:val="22"/>
                <w:szCs w:val="22"/>
                <w:lang w:val="en-US"/>
              </w:rPr>
              <w:t>Cu/Mo/Pb</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lang w:val="en-US"/>
              </w:rPr>
              <w:t>(19) U</w:t>
            </w:r>
            <w:r w:rsidRPr="003D29FD">
              <w:rPr>
                <w:color w:val="000000"/>
                <w:spacing w:val="-3"/>
                <w:sz w:val="22"/>
                <w:szCs w:val="22"/>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Адаптивные морфологические изменения</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(20) </w:t>
            </w:r>
            <w:r w:rsidRPr="003D29FD">
              <w:rPr>
                <w:color w:val="000000"/>
                <w:spacing w:val="-3"/>
                <w:sz w:val="22"/>
                <w:szCs w:val="22"/>
                <w:lang w:val="en-US"/>
              </w:rPr>
              <w:t>F</w:t>
            </w:r>
            <w:r w:rsidRPr="003D29FD">
              <w:rPr>
                <w:color w:val="000000"/>
                <w:spacing w:val="-3"/>
                <w:sz w:val="22"/>
                <w:szCs w:val="22"/>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флюорозы</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(21) </w:t>
            </w:r>
            <w:r w:rsidRPr="003D29FD">
              <w:rPr>
                <w:color w:val="000000"/>
                <w:spacing w:val="-3"/>
                <w:sz w:val="22"/>
                <w:szCs w:val="22"/>
                <w:lang w:val="en-US"/>
              </w:rPr>
              <w:t>Cu</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Анемия, гепатиты, цирроз печени (животные)</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(22) </w:t>
            </w:r>
            <w:r w:rsidRPr="003D29FD">
              <w:rPr>
                <w:color w:val="000000"/>
                <w:spacing w:val="-3"/>
                <w:sz w:val="22"/>
                <w:szCs w:val="22"/>
                <w:lang w:val="en-US"/>
              </w:rPr>
              <w:t>Cu</w:t>
            </w:r>
            <w:r w:rsidRPr="003D29FD">
              <w:rPr>
                <w:color w:val="000000"/>
                <w:spacing w:val="-3"/>
                <w:sz w:val="22"/>
                <w:szCs w:val="22"/>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иктерогемоглобинурия</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(23) </w:t>
            </w:r>
            <w:r w:rsidRPr="003D29FD">
              <w:rPr>
                <w:color w:val="000000"/>
                <w:spacing w:val="-3"/>
                <w:sz w:val="22"/>
                <w:szCs w:val="22"/>
                <w:lang w:val="en-US"/>
              </w:rPr>
              <w:t>Ni, Mg, Sr</w:t>
            </w: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lang w:val="en-US"/>
              </w:rPr>
              <w:t>Co, Mn</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остеодистрофия</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(24) </w:t>
            </w:r>
            <w:r w:rsidRPr="003D29FD">
              <w:rPr>
                <w:color w:val="000000"/>
                <w:spacing w:val="-3"/>
                <w:sz w:val="22"/>
                <w:szCs w:val="22"/>
                <w:lang w:val="en-US"/>
              </w:rPr>
              <w:t>Ni</w:t>
            </w:r>
            <w:r w:rsidRPr="003D29FD">
              <w:rPr>
                <w:color w:val="000000"/>
                <w:spacing w:val="-3"/>
                <w:sz w:val="22"/>
                <w:szCs w:val="22"/>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Экзема, дерматиты</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(25) </w:t>
            </w:r>
            <w:r w:rsidRPr="003D29FD">
              <w:rPr>
                <w:color w:val="000000"/>
                <w:spacing w:val="-3"/>
                <w:sz w:val="22"/>
                <w:szCs w:val="22"/>
                <w:lang w:val="en-US"/>
              </w:rPr>
              <w:t>Li</w:t>
            </w:r>
            <w:r w:rsidRPr="003D29FD">
              <w:rPr>
                <w:color w:val="000000"/>
                <w:spacing w:val="-3"/>
                <w:sz w:val="22"/>
                <w:szCs w:val="22"/>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Тератологические изменения растений</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(26) </w:t>
            </w:r>
            <w:r w:rsidRPr="003D29FD">
              <w:rPr>
                <w:color w:val="000000"/>
                <w:spacing w:val="-3"/>
                <w:sz w:val="22"/>
                <w:szCs w:val="22"/>
                <w:lang w:val="en-US"/>
              </w:rPr>
              <w:t>Cr</w:t>
            </w:r>
            <w:r w:rsidRPr="003D29FD">
              <w:rPr>
                <w:color w:val="000000"/>
                <w:spacing w:val="-3"/>
                <w:sz w:val="22"/>
                <w:szCs w:val="22"/>
              </w:rPr>
              <w:t xml:space="preserve">, е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lang w:val="en-US"/>
              </w:rPr>
              <w:t xml:space="preserve">Cr </w:t>
            </w:r>
            <w:r w:rsidRPr="003D29FD">
              <w:rPr>
                <w:color w:val="000000"/>
                <w:spacing w:val="-3"/>
                <w:sz w:val="22"/>
                <w:szCs w:val="22"/>
              </w:rPr>
              <w:t>токсикоз</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 xml:space="preserve">(27) </w:t>
            </w:r>
            <w:r w:rsidRPr="003D29FD">
              <w:rPr>
                <w:color w:val="000000"/>
                <w:spacing w:val="-3"/>
                <w:sz w:val="22"/>
                <w:szCs w:val="22"/>
                <w:lang w:val="en-US"/>
              </w:rPr>
              <w:t>Mn</w:t>
            </w:r>
            <w:r w:rsidRPr="003D29FD">
              <w:rPr>
                <w:color w:val="000000"/>
                <w:spacing w:val="-3"/>
                <w:sz w:val="22"/>
                <w:szCs w:val="22"/>
              </w:rPr>
              <w:t>, е</w:t>
            </w:r>
            <w:r w:rsidRPr="003D29FD">
              <w:rPr>
                <w:color w:val="000000"/>
                <w:spacing w:val="-3"/>
                <w:sz w:val="22"/>
                <w:szCs w:val="22"/>
                <w:lang w:val="en-US"/>
              </w:rPr>
              <w:t xml:space="preserve"> </w:t>
            </w:r>
          </w:p>
        </w:tc>
        <w:tc>
          <w:tcPr>
            <w:tcW w:w="1100" w:type="dxa"/>
            <w:shd w:val="clear" w:color="auto" w:fill="auto"/>
          </w:tcPr>
          <w:p w:rsidR="00A375D1" w:rsidRPr="003D29FD" w:rsidRDefault="00CE0AD0" w:rsidP="003D29FD">
            <w:pPr>
              <w:widowControl/>
              <w:autoSpaceDE/>
              <w:autoSpaceDN/>
              <w:adjustRightInd/>
              <w:spacing w:line="276" w:lineRule="auto"/>
              <w:rPr>
                <w:color w:val="000000"/>
                <w:spacing w:val="-3"/>
                <w:sz w:val="22"/>
                <w:szCs w:val="22"/>
              </w:rPr>
            </w:pPr>
            <w:r w:rsidRPr="003D29FD">
              <w:rPr>
                <w:color w:val="000000"/>
                <w:spacing w:val="-3"/>
                <w:sz w:val="22"/>
                <w:szCs w:val="22"/>
              </w:rPr>
              <w:t>-</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Эндемии растений</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(28) </w:t>
            </w:r>
            <w:r w:rsidRPr="003D29FD">
              <w:rPr>
                <w:color w:val="000000"/>
                <w:spacing w:val="-3"/>
                <w:sz w:val="22"/>
                <w:szCs w:val="22"/>
                <w:lang w:val="en-US"/>
              </w:rPr>
              <w:t>F</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Кариес зубов</w:t>
            </w:r>
          </w:p>
        </w:tc>
      </w:tr>
      <w:tr w:rsidR="00A375D1" w:rsidRPr="003D29FD" w:rsidTr="00B0796A">
        <w:tc>
          <w:tcPr>
            <w:tcW w:w="1560"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242" w:type="dxa"/>
            <w:vMerge/>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309"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p>
        </w:tc>
        <w:tc>
          <w:tcPr>
            <w:tcW w:w="1100"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lang w:val="en-US"/>
              </w:rPr>
            </w:pPr>
            <w:r w:rsidRPr="003D29FD">
              <w:rPr>
                <w:color w:val="000000"/>
                <w:spacing w:val="-3"/>
                <w:sz w:val="22"/>
                <w:szCs w:val="22"/>
              </w:rPr>
              <w:t xml:space="preserve">(29) </w:t>
            </w:r>
            <w:r w:rsidRPr="003D29FD">
              <w:rPr>
                <w:color w:val="000000"/>
                <w:spacing w:val="-3"/>
                <w:sz w:val="22"/>
                <w:szCs w:val="22"/>
                <w:lang w:val="en-US"/>
              </w:rPr>
              <w:t>Zn</w:t>
            </w:r>
          </w:p>
        </w:tc>
        <w:tc>
          <w:tcPr>
            <w:tcW w:w="4678" w:type="dxa"/>
            <w:shd w:val="clear" w:color="auto" w:fill="auto"/>
          </w:tcPr>
          <w:p w:rsidR="00A375D1" w:rsidRPr="003D29FD" w:rsidRDefault="00A375D1" w:rsidP="003D29FD">
            <w:pPr>
              <w:widowControl/>
              <w:autoSpaceDE/>
              <w:autoSpaceDN/>
              <w:adjustRightInd/>
              <w:spacing w:line="276" w:lineRule="auto"/>
              <w:rPr>
                <w:color w:val="000000"/>
                <w:spacing w:val="-3"/>
                <w:sz w:val="22"/>
                <w:szCs w:val="22"/>
              </w:rPr>
            </w:pPr>
            <w:r w:rsidRPr="003D29FD">
              <w:rPr>
                <w:color w:val="000000"/>
                <w:spacing w:val="-3"/>
                <w:sz w:val="22"/>
                <w:szCs w:val="22"/>
              </w:rPr>
              <w:t>Зимне-весенний паракератоз у КРС</w:t>
            </w:r>
          </w:p>
        </w:tc>
      </w:tr>
    </w:tbl>
    <w:p w:rsidR="00050C35" w:rsidRPr="003D29FD" w:rsidRDefault="00F7650E" w:rsidP="003D29FD">
      <w:pPr>
        <w:spacing w:line="360" w:lineRule="auto"/>
        <w:jc w:val="both"/>
        <w:rPr>
          <w:spacing w:val="-5"/>
          <w:sz w:val="22"/>
          <w:szCs w:val="22"/>
        </w:rPr>
      </w:pPr>
      <w:r w:rsidRPr="003D29FD">
        <w:rPr>
          <w:spacing w:val="-5"/>
          <w:sz w:val="22"/>
          <w:szCs w:val="22"/>
        </w:rPr>
        <w:t>*номера соответствуют номерам легенды карты биогеохимического районирования СССР (рисунок</w:t>
      </w:r>
      <w:r w:rsidR="003D29FD" w:rsidRPr="003D29FD">
        <w:rPr>
          <w:spacing w:val="-5"/>
          <w:sz w:val="22"/>
          <w:szCs w:val="22"/>
        </w:rPr>
        <w:t xml:space="preserve"> 3</w:t>
      </w:r>
      <w:r w:rsidRPr="003D29FD">
        <w:rPr>
          <w:spacing w:val="-5"/>
          <w:sz w:val="22"/>
          <w:szCs w:val="22"/>
        </w:rPr>
        <w:t>).</w:t>
      </w:r>
    </w:p>
    <w:p w:rsidR="00983421" w:rsidRDefault="007557EA" w:rsidP="003449D9">
      <w:pPr>
        <w:spacing w:line="360" w:lineRule="auto"/>
        <w:ind w:firstLine="709"/>
        <w:jc w:val="both"/>
        <w:rPr>
          <w:spacing w:val="-5"/>
          <w:sz w:val="24"/>
          <w:szCs w:val="24"/>
        </w:rPr>
      </w:pPr>
      <w:r>
        <w:rPr>
          <w:spacing w:val="-5"/>
          <w:sz w:val="24"/>
          <w:szCs w:val="24"/>
        </w:rPr>
        <w:t>Б</w:t>
      </w:r>
      <w:r w:rsidR="005A34C5">
        <w:rPr>
          <w:spacing w:val="-5"/>
          <w:sz w:val="24"/>
          <w:szCs w:val="24"/>
        </w:rPr>
        <w:t xml:space="preserve">иогеохимические </w:t>
      </w:r>
      <w:r w:rsidR="00050C35" w:rsidRPr="003449D9">
        <w:rPr>
          <w:spacing w:val="-5"/>
          <w:sz w:val="24"/>
          <w:szCs w:val="24"/>
        </w:rPr>
        <w:t>исследования</w:t>
      </w:r>
      <w:r>
        <w:rPr>
          <w:spacing w:val="-5"/>
          <w:sz w:val="24"/>
          <w:szCs w:val="24"/>
        </w:rPr>
        <w:t xml:space="preserve">, развернутые </w:t>
      </w:r>
      <w:r w:rsidR="0096223B">
        <w:rPr>
          <w:spacing w:val="-5"/>
          <w:sz w:val="24"/>
          <w:szCs w:val="24"/>
        </w:rPr>
        <w:t xml:space="preserve">в 50-е-60-е годы </w:t>
      </w:r>
      <w:r w:rsidR="004D40A6" w:rsidRPr="00CE0AD0">
        <w:rPr>
          <w:spacing w:val="-5"/>
          <w:sz w:val="24"/>
          <w:szCs w:val="24"/>
        </w:rPr>
        <w:t>за рубежом</w:t>
      </w:r>
      <w:r w:rsidR="005A34C5">
        <w:rPr>
          <w:spacing w:val="-5"/>
          <w:sz w:val="24"/>
          <w:szCs w:val="24"/>
        </w:rPr>
        <w:t xml:space="preserve"> </w:t>
      </w:r>
      <w:r w:rsidR="00873DAF">
        <w:rPr>
          <w:spacing w:val="-5"/>
          <w:sz w:val="24"/>
          <w:szCs w:val="24"/>
        </w:rPr>
        <w:t>[</w:t>
      </w:r>
      <w:r w:rsidR="00352FA9" w:rsidRPr="0052053F">
        <w:rPr>
          <w:spacing w:val="-5"/>
          <w:sz w:val="24"/>
          <w:szCs w:val="24"/>
          <w:lang w:val="en-US"/>
        </w:rPr>
        <w:t>Bradshaw</w:t>
      </w:r>
      <w:r w:rsidR="00352FA9" w:rsidRPr="0052053F">
        <w:rPr>
          <w:spacing w:val="-5"/>
          <w:sz w:val="24"/>
          <w:szCs w:val="24"/>
        </w:rPr>
        <w:t xml:space="preserve">, 1952; </w:t>
      </w:r>
      <w:r w:rsidR="006413AE" w:rsidRPr="0052053F">
        <w:rPr>
          <w:spacing w:val="-5"/>
          <w:sz w:val="24"/>
          <w:szCs w:val="24"/>
          <w:lang w:val="en-US"/>
        </w:rPr>
        <w:t>O</w:t>
      </w:r>
      <w:r w:rsidR="006413AE" w:rsidRPr="0052053F">
        <w:rPr>
          <w:spacing w:val="-5"/>
          <w:sz w:val="24"/>
          <w:szCs w:val="24"/>
        </w:rPr>
        <w:t xml:space="preserve">. </w:t>
      </w:r>
      <w:r w:rsidR="006413AE" w:rsidRPr="0052053F">
        <w:rPr>
          <w:spacing w:val="-5"/>
          <w:sz w:val="24"/>
          <w:szCs w:val="24"/>
          <w:lang w:val="en-US"/>
        </w:rPr>
        <w:t>Rune</w:t>
      </w:r>
      <w:r w:rsidR="006413AE" w:rsidRPr="0052053F">
        <w:rPr>
          <w:spacing w:val="-5"/>
          <w:sz w:val="24"/>
          <w:szCs w:val="24"/>
        </w:rPr>
        <w:t xml:space="preserve">, 1953; </w:t>
      </w:r>
      <w:r w:rsidR="00352FA9" w:rsidRPr="0052053F">
        <w:rPr>
          <w:spacing w:val="-5"/>
          <w:sz w:val="24"/>
          <w:szCs w:val="24"/>
          <w:lang w:val="en-US"/>
        </w:rPr>
        <w:t>Canningham</w:t>
      </w:r>
      <w:r w:rsidR="00352FA9" w:rsidRPr="0052053F">
        <w:rPr>
          <w:spacing w:val="-5"/>
          <w:sz w:val="24"/>
          <w:szCs w:val="24"/>
        </w:rPr>
        <w:t xml:space="preserve">, 1954; </w:t>
      </w:r>
      <w:r w:rsidR="00352FA9" w:rsidRPr="0052053F">
        <w:rPr>
          <w:spacing w:val="-5"/>
          <w:sz w:val="24"/>
          <w:szCs w:val="24"/>
          <w:lang w:val="en-US"/>
        </w:rPr>
        <w:t>Duvigneaud</w:t>
      </w:r>
      <w:r w:rsidR="00352FA9" w:rsidRPr="0052053F">
        <w:rPr>
          <w:spacing w:val="-5"/>
          <w:sz w:val="24"/>
          <w:szCs w:val="24"/>
        </w:rPr>
        <w:t xml:space="preserve">, 1959; </w:t>
      </w:r>
      <w:r w:rsidR="006413AE" w:rsidRPr="0052053F">
        <w:rPr>
          <w:spacing w:val="-5"/>
          <w:sz w:val="24"/>
          <w:szCs w:val="24"/>
          <w:lang w:val="en-US"/>
        </w:rPr>
        <w:t>Whitakker</w:t>
      </w:r>
      <w:r w:rsidR="006413AE" w:rsidRPr="0052053F">
        <w:rPr>
          <w:spacing w:val="-5"/>
          <w:sz w:val="24"/>
          <w:szCs w:val="24"/>
        </w:rPr>
        <w:t xml:space="preserve">, 1954; </w:t>
      </w:r>
      <w:r w:rsidR="006413AE" w:rsidRPr="0052053F">
        <w:rPr>
          <w:spacing w:val="-5"/>
          <w:sz w:val="24"/>
          <w:szCs w:val="24"/>
          <w:lang w:val="en-US"/>
        </w:rPr>
        <w:t>Russel</w:t>
      </w:r>
      <w:r w:rsidR="006413AE" w:rsidRPr="0052053F">
        <w:rPr>
          <w:spacing w:val="-5"/>
          <w:sz w:val="24"/>
          <w:szCs w:val="24"/>
        </w:rPr>
        <w:t xml:space="preserve"> </w:t>
      </w:r>
      <w:r w:rsidR="006413AE" w:rsidRPr="0052053F">
        <w:rPr>
          <w:spacing w:val="-5"/>
          <w:sz w:val="24"/>
          <w:szCs w:val="24"/>
          <w:lang w:val="en-US"/>
        </w:rPr>
        <w:t>and</w:t>
      </w:r>
      <w:r w:rsidR="006413AE" w:rsidRPr="0052053F">
        <w:rPr>
          <w:spacing w:val="-5"/>
          <w:sz w:val="24"/>
          <w:szCs w:val="24"/>
        </w:rPr>
        <w:t xml:space="preserve"> </w:t>
      </w:r>
      <w:r w:rsidR="006413AE" w:rsidRPr="0052053F">
        <w:rPr>
          <w:spacing w:val="-5"/>
          <w:sz w:val="24"/>
          <w:szCs w:val="24"/>
          <w:lang w:val="en-US"/>
        </w:rPr>
        <w:t>D</w:t>
      </w:r>
      <w:r w:rsidR="006413AE" w:rsidRPr="0052053F">
        <w:rPr>
          <w:spacing w:val="-5"/>
          <w:sz w:val="24"/>
          <w:szCs w:val="24"/>
        </w:rPr>
        <w:t>.</w:t>
      </w:r>
      <w:r w:rsidR="006413AE" w:rsidRPr="0052053F">
        <w:rPr>
          <w:spacing w:val="-5"/>
          <w:sz w:val="24"/>
          <w:szCs w:val="24"/>
          <w:lang w:val="en-US"/>
        </w:rPr>
        <w:t>L</w:t>
      </w:r>
      <w:r w:rsidR="006413AE" w:rsidRPr="0052053F">
        <w:rPr>
          <w:spacing w:val="-5"/>
          <w:sz w:val="24"/>
          <w:szCs w:val="24"/>
        </w:rPr>
        <w:t xml:space="preserve">. </w:t>
      </w:r>
      <w:r w:rsidR="006413AE" w:rsidRPr="0052053F">
        <w:rPr>
          <w:spacing w:val="-5"/>
          <w:sz w:val="24"/>
          <w:szCs w:val="24"/>
          <w:lang w:val="en-US"/>
        </w:rPr>
        <w:t>Dubcan</w:t>
      </w:r>
      <w:r w:rsidR="006413AE" w:rsidRPr="0052053F">
        <w:rPr>
          <w:spacing w:val="-5"/>
          <w:sz w:val="24"/>
          <w:szCs w:val="24"/>
        </w:rPr>
        <w:t xml:space="preserve">, 1956; </w:t>
      </w:r>
      <w:r w:rsidR="006413AE" w:rsidRPr="0052053F">
        <w:rPr>
          <w:spacing w:val="-5"/>
          <w:sz w:val="24"/>
          <w:szCs w:val="24"/>
          <w:lang w:val="en-US"/>
        </w:rPr>
        <w:t>Vergnano</w:t>
      </w:r>
      <w:r w:rsidR="006413AE" w:rsidRPr="0052053F">
        <w:rPr>
          <w:spacing w:val="-5"/>
          <w:sz w:val="24"/>
          <w:szCs w:val="24"/>
        </w:rPr>
        <w:t xml:space="preserve">, 1958; </w:t>
      </w:r>
      <w:r w:rsidR="006413AE" w:rsidRPr="0052053F">
        <w:rPr>
          <w:spacing w:val="-5"/>
          <w:sz w:val="24"/>
          <w:szCs w:val="24"/>
          <w:lang w:val="en-US"/>
        </w:rPr>
        <w:t>Warren</w:t>
      </w:r>
      <w:r w:rsidR="006413AE" w:rsidRPr="0052053F">
        <w:rPr>
          <w:spacing w:val="-5"/>
          <w:sz w:val="24"/>
          <w:szCs w:val="24"/>
        </w:rPr>
        <w:t xml:space="preserve">, 1960, 1972; </w:t>
      </w:r>
      <w:r w:rsidR="00352FA9" w:rsidRPr="0052053F">
        <w:rPr>
          <w:spacing w:val="-5"/>
          <w:sz w:val="24"/>
          <w:szCs w:val="24"/>
          <w:lang w:val="en-US"/>
        </w:rPr>
        <w:t>Bowen</w:t>
      </w:r>
      <w:r w:rsidR="00352FA9" w:rsidRPr="0052053F">
        <w:rPr>
          <w:spacing w:val="-5"/>
          <w:sz w:val="24"/>
          <w:szCs w:val="24"/>
        </w:rPr>
        <w:t xml:space="preserve">, 1966; </w:t>
      </w:r>
      <w:r w:rsidR="00352FA9" w:rsidRPr="0052053F">
        <w:rPr>
          <w:spacing w:val="-5"/>
          <w:sz w:val="24"/>
          <w:szCs w:val="24"/>
          <w:lang w:val="en-US"/>
        </w:rPr>
        <w:t>Fleming</w:t>
      </w:r>
      <w:r w:rsidR="00352FA9" w:rsidRPr="0052053F">
        <w:rPr>
          <w:spacing w:val="-5"/>
          <w:sz w:val="24"/>
          <w:szCs w:val="24"/>
        </w:rPr>
        <w:t xml:space="preserve">, </w:t>
      </w:r>
      <w:r w:rsidR="00352FA9" w:rsidRPr="0052053F">
        <w:rPr>
          <w:spacing w:val="-5"/>
          <w:sz w:val="24"/>
          <w:szCs w:val="24"/>
          <w:lang w:val="en-US"/>
        </w:rPr>
        <w:t>Walsh</w:t>
      </w:r>
      <w:r w:rsidR="00352FA9" w:rsidRPr="0052053F">
        <w:rPr>
          <w:spacing w:val="-5"/>
          <w:sz w:val="24"/>
          <w:szCs w:val="24"/>
        </w:rPr>
        <w:t xml:space="preserve">, 1957 </w:t>
      </w:r>
      <w:r w:rsidR="00050C35" w:rsidRPr="0052053F">
        <w:rPr>
          <w:spacing w:val="-5"/>
          <w:sz w:val="24"/>
          <w:szCs w:val="24"/>
        </w:rPr>
        <w:t>и др.</w:t>
      </w:r>
      <w:r w:rsidR="00873DAF" w:rsidRPr="00873DAF">
        <w:rPr>
          <w:spacing w:val="-5"/>
          <w:sz w:val="24"/>
          <w:szCs w:val="24"/>
        </w:rPr>
        <w:t>]</w:t>
      </w:r>
      <w:r w:rsidR="00CE0AD0" w:rsidRPr="0052053F">
        <w:rPr>
          <w:spacing w:val="-5"/>
          <w:sz w:val="24"/>
          <w:szCs w:val="24"/>
        </w:rPr>
        <w:t xml:space="preserve">, </w:t>
      </w:r>
      <w:r w:rsidR="00B66AC4" w:rsidRPr="0052053F">
        <w:rPr>
          <w:spacing w:val="-5"/>
          <w:sz w:val="24"/>
          <w:szCs w:val="24"/>
        </w:rPr>
        <w:t>во-первых</w:t>
      </w:r>
      <w:r w:rsidR="00B66AC4" w:rsidRPr="003449D9">
        <w:rPr>
          <w:spacing w:val="-5"/>
          <w:sz w:val="24"/>
          <w:szCs w:val="24"/>
        </w:rPr>
        <w:t xml:space="preserve">, </w:t>
      </w:r>
      <w:r w:rsidR="000C2A95" w:rsidRPr="000C2A95">
        <w:rPr>
          <w:spacing w:val="-5"/>
          <w:sz w:val="24"/>
          <w:szCs w:val="24"/>
        </w:rPr>
        <w:t xml:space="preserve">еще раз </w:t>
      </w:r>
      <w:r w:rsidR="00B66AC4" w:rsidRPr="003449D9">
        <w:rPr>
          <w:spacing w:val="-5"/>
          <w:sz w:val="24"/>
          <w:szCs w:val="24"/>
        </w:rPr>
        <w:t>констатирова</w:t>
      </w:r>
      <w:r w:rsidR="0096223B">
        <w:rPr>
          <w:spacing w:val="-5"/>
          <w:sz w:val="24"/>
          <w:szCs w:val="24"/>
        </w:rPr>
        <w:t>ли</w:t>
      </w:r>
      <w:r w:rsidR="00B66AC4" w:rsidRPr="003449D9">
        <w:rPr>
          <w:spacing w:val="-5"/>
          <w:sz w:val="24"/>
          <w:szCs w:val="24"/>
        </w:rPr>
        <w:t xml:space="preserve"> </w:t>
      </w:r>
      <w:r w:rsidR="00E676C1" w:rsidRPr="003449D9">
        <w:rPr>
          <w:spacing w:val="-5"/>
          <w:sz w:val="24"/>
          <w:szCs w:val="24"/>
        </w:rPr>
        <w:t>остр</w:t>
      </w:r>
      <w:r w:rsidR="0096223B">
        <w:rPr>
          <w:spacing w:val="-5"/>
          <w:sz w:val="24"/>
          <w:szCs w:val="24"/>
        </w:rPr>
        <w:t xml:space="preserve">ую </w:t>
      </w:r>
      <w:r w:rsidR="00650667" w:rsidRPr="003449D9">
        <w:rPr>
          <w:spacing w:val="-5"/>
          <w:sz w:val="24"/>
          <w:szCs w:val="24"/>
        </w:rPr>
        <w:t>реакци</w:t>
      </w:r>
      <w:r w:rsidR="0096223B">
        <w:rPr>
          <w:spacing w:val="-5"/>
          <w:sz w:val="24"/>
          <w:szCs w:val="24"/>
        </w:rPr>
        <w:t>ю</w:t>
      </w:r>
      <w:r w:rsidR="00650667" w:rsidRPr="003449D9">
        <w:rPr>
          <w:spacing w:val="-5"/>
          <w:sz w:val="24"/>
          <w:szCs w:val="24"/>
        </w:rPr>
        <w:t xml:space="preserve"> живого вещества на </w:t>
      </w:r>
      <w:r w:rsidR="000C2A95">
        <w:rPr>
          <w:spacing w:val="-5"/>
          <w:sz w:val="24"/>
          <w:szCs w:val="24"/>
        </w:rPr>
        <w:t xml:space="preserve">любые </w:t>
      </w:r>
      <w:r w:rsidR="00650667" w:rsidRPr="003449D9">
        <w:rPr>
          <w:spacing w:val="-5"/>
          <w:sz w:val="24"/>
          <w:szCs w:val="24"/>
        </w:rPr>
        <w:t xml:space="preserve">значимые изменения </w:t>
      </w:r>
      <w:r w:rsidR="000C2A95">
        <w:rPr>
          <w:spacing w:val="-5"/>
          <w:sz w:val="24"/>
          <w:szCs w:val="24"/>
        </w:rPr>
        <w:t xml:space="preserve">геохимической </w:t>
      </w:r>
      <w:r w:rsidR="00650667" w:rsidRPr="003449D9">
        <w:rPr>
          <w:spacing w:val="-5"/>
          <w:sz w:val="24"/>
          <w:szCs w:val="24"/>
        </w:rPr>
        <w:t>обстановки и, в</w:t>
      </w:r>
      <w:r w:rsidR="000C2A95">
        <w:rPr>
          <w:spacing w:val="-5"/>
          <w:sz w:val="24"/>
          <w:szCs w:val="24"/>
        </w:rPr>
        <w:t>о</w:t>
      </w:r>
      <w:r w:rsidR="00650667" w:rsidRPr="003449D9">
        <w:rPr>
          <w:spacing w:val="-5"/>
          <w:sz w:val="24"/>
          <w:szCs w:val="24"/>
        </w:rPr>
        <w:t>-</w:t>
      </w:r>
      <w:r w:rsidR="000C2A95">
        <w:rPr>
          <w:spacing w:val="-5"/>
          <w:sz w:val="24"/>
          <w:szCs w:val="24"/>
        </w:rPr>
        <w:t>в</w:t>
      </w:r>
      <w:r w:rsidR="00650667" w:rsidRPr="003449D9">
        <w:rPr>
          <w:spacing w:val="-5"/>
          <w:sz w:val="24"/>
          <w:szCs w:val="24"/>
        </w:rPr>
        <w:t>т</w:t>
      </w:r>
      <w:r w:rsidR="000C2A95">
        <w:rPr>
          <w:spacing w:val="-5"/>
          <w:sz w:val="24"/>
          <w:szCs w:val="24"/>
        </w:rPr>
        <w:t>о</w:t>
      </w:r>
      <w:r w:rsidR="00650667" w:rsidRPr="003449D9">
        <w:rPr>
          <w:spacing w:val="-5"/>
          <w:sz w:val="24"/>
          <w:szCs w:val="24"/>
        </w:rPr>
        <w:t>р</w:t>
      </w:r>
      <w:r w:rsidR="000C2A95">
        <w:rPr>
          <w:spacing w:val="-5"/>
          <w:sz w:val="24"/>
          <w:szCs w:val="24"/>
        </w:rPr>
        <w:t>ы</w:t>
      </w:r>
      <w:r w:rsidR="00650667" w:rsidRPr="003449D9">
        <w:rPr>
          <w:spacing w:val="-5"/>
          <w:sz w:val="24"/>
          <w:szCs w:val="24"/>
        </w:rPr>
        <w:t xml:space="preserve">х, </w:t>
      </w:r>
      <w:r w:rsidR="0096223B">
        <w:rPr>
          <w:spacing w:val="-5"/>
          <w:sz w:val="24"/>
          <w:szCs w:val="24"/>
        </w:rPr>
        <w:t>подтвердили</w:t>
      </w:r>
      <w:r w:rsidR="00056D94">
        <w:rPr>
          <w:spacing w:val="-5"/>
          <w:sz w:val="24"/>
          <w:szCs w:val="24"/>
        </w:rPr>
        <w:t xml:space="preserve"> </w:t>
      </w:r>
      <w:r w:rsidR="00650667" w:rsidRPr="003449D9">
        <w:rPr>
          <w:spacing w:val="-5"/>
          <w:sz w:val="24"/>
          <w:szCs w:val="24"/>
        </w:rPr>
        <w:t xml:space="preserve">значимость геохимического состава среды как действенного </w:t>
      </w:r>
      <w:r w:rsidR="00050C35" w:rsidRPr="003449D9">
        <w:rPr>
          <w:spacing w:val="-5"/>
          <w:sz w:val="24"/>
          <w:szCs w:val="24"/>
        </w:rPr>
        <w:t>фактор</w:t>
      </w:r>
      <w:r w:rsidR="00650667" w:rsidRPr="003449D9">
        <w:rPr>
          <w:spacing w:val="-5"/>
          <w:sz w:val="24"/>
          <w:szCs w:val="24"/>
        </w:rPr>
        <w:t>а</w:t>
      </w:r>
      <w:r w:rsidR="00050C35" w:rsidRPr="003449D9">
        <w:rPr>
          <w:spacing w:val="-5"/>
          <w:sz w:val="24"/>
          <w:szCs w:val="24"/>
        </w:rPr>
        <w:t xml:space="preserve"> эволюции. </w:t>
      </w:r>
    </w:p>
    <w:p w:rsidR="00B63AAA" w:rsidRDefault="004551E1" w:rsidP="003449D9">
      <w:pPr>
        <w:spacing w:line="360" w:lineRule="auto"/>
        <w:ind w:firstLine="709"/>
        <w:jc w:val="both"/>
        <w:rPr>
          <w:sz w:val="24"/>
          <w:szCs w:val="24"/>
        </w:rPr>
      </w:pPr>
      <w:r w:rsidRPr="003449D9">
        <w:rPr>
          <w:spacing w:val="-5"/>
          <w:sz w:val="24"/>
          <w:szCs w:val="24"/>
        </w:rPr>
        <w:t>Большой вклад в понимание роли биогеохимических параметров среды внесли также работы Юджина Одума,</w:t>
      </w:r>
      <w:r w:rsidR="00624C19" w:rsidRPr="003449D9">
        <w:rPr>
          <w:sz w:val="24"/>
          <w:szCs w:val="24"/>
        </w:rPr>
        <w:t xml:space="preserve"> </w:t>
      </w:r>
      <w:r w:rsidR="005B1652" w:rsidRPr="003449D9">
        <w:rPr>
          <w:sz w:val="24"/>
          <w:szCs w:val="24"/>
        </w:rPr>
        <w:t xml:space="preserve">который </w:t>
      </w:r>
      <w:r w:rsidR="00D4101F" w:rsidRPr="003449D9">
        <w:rPr>
          <w:sz w:val="24"/>
          <w:szCs w:val="24"/>
        </w:rPr>
        <w:t>в 1953 г</w:t>
      </w:r>
      <w:r w:rsidR="003E475B">
        <w:rPr>
          <w:sz w:val="24"/>
          <w:szCs w:val="24"/>
        </w:rPr>
        <w:t>.</w:t>
      </w:r>
      <w:r w:rsidR="00D4101F" w:rsidRPr="003449D9">
        <w:rPr>
          <w:sz w:val="24"/>
          <w:szCs w:val="24"/>
        </w:rPr>
        <w:t xml:space="preserve"> </w:t>
      </w:r>
      <w:r w:rsidR="005B1652" w:rsidRPr="003449D9">
        <w:rPr>
          <w:sz w:val="24"/>
          <w:szCs w:val="24"/>
        </w:rPr>
        <w:t xml:space="preserve">ввел </w:t>
      </w:r>
      <w:r w:rsidR="000E4073" w:rsidRPr="003449D9">
        <w:rPr>
          <w:sz w:val="24"/>
          <w:szCs w:val="24"/>
        </w:rPr>
        <w:t>понятия аут- и</w:t>
      </w:r>
      <w:r w:rsidR="00D4101F" w:rsidRPr="003449D9">
        <w:rPr>
          <w:sz w:val="24"/>
          <w:szCs w:val="24"/>
        </w:rPr>
        <w:t xml:space="preserve"> </w:t>
      </w:r>
      <w:r w:rsidR="003E475B" w:rsidRPr="00056D94">
        <w:rPr>
          <w:sz w:val="24"/>
          <w:szCs w:val="24"/>
        </w:rPr>
        <w:t>син-</w:t>
      </w:r>
      <w:r w:rsidR="003E475B" w:rsidRPr="0052053F">
        <w:rPr>
          <w:sz w:val="24"/>
          <w:szCs w:val="24"/>
        </w:rPr>
        <w:t>э</w:t>
      </w:r>
      <w:r w:rsidR="000E4073" w:rsidRPr="0052053F">
        <w:rPr>
          <w:sz w:val="24"/>
          <w:szCs w:val="24"/>
        </w:rPr>
        <w:t>кологии</w:t>
      </w:r>
      <w:r w:rsidR="00352FA9" w:rsidRPr="0052053F">
        <w:rPr>
          <w:sz w:val="24"/>
          <w:szCs w:val="24"/>
        </w:rPr>
        <w:t xml:space="preserve"> </w:t>
      </w:r>
      <w:r w:rsidR="00873DAF" w:rsidRPr="00873DAF">
        <w:rPr>
          <w:sz w:val="24"/>
          <w:szCs w:val="24"/>
        </w:rPr>
        <w:t>[</w:t>
      </w:r>
      <w:r w:rsidR="00352FA9" w:rsidRPr="0052053F">
        <w:rPr>
          <w:sz w:val="24"/>
          <w:szCs w:val="24"/>
        </w:rPr>
        <w:t xml:space="preserve">Одум, </w:t>
      </w:r>
      <w:r w:rsidR="00D35A14" w:rsidRPr="0052053F">
        <w:rPr>
          <w:sz w:val="24"/>
          <w:szCs w:val="24"/>
        </w:rPr>
        <w:t>1975</w:t>
      </w:r>
      <w:r w:rsidR="00873DAF">
        <w:rPr>
          <w:sz w:val="24"/>
          <w:szCs w:val="24"/>
        </w:rPr>
        <w:t>]</w:t>
      </w:r>
      <w:r w:rsidR="000E4073" w:rsidRPr="0052053F">
        <w:rPr>
          <w:sz w:val="24"/>
          <w:szCs w:val="24"/>
        </w:rPr>
        <w:t>, а также</w:t>
      </w:r>
      <w:r w:rsidR="000E4073" w:rsidRPr="003449D9">
        <w:rPr>
          <w:sz w:val="24"/>
          <w:szCs w:val="24"/>
        </w:rPr>
        <w:t xml:space="preserve"> </w:t>
      </w:r>
      <w:r w:rsidR="000E4073" w:rsidRPr="0052053F">
        <w:rPr>
          <w:sz w:val="24"/>
          <w:szCs w:val="24"/>
        </w:rPr>
        <w:t>работы Й. Иллиеса</w:t>
      </w:r>
      <w:r w:rsidR="005B1652" w:rsidRPr="0052053F">
        <w:rPr>
          <w:sz w:val="24"/>
          <w:szCs w:val="24"/>
        </w:rPr>
        <w:t>, который</w:t>
      </w:r>
      <w:r w:rsidR="00000A34" w:rsidRPr="00000A34">
        <w:rPr>
          <w:sz w:val="24"/>
          <w:szCs w:val="24"/>
        </w:rPr>
        <w:t xml:space="preserve"> в 1988 г.</w:t>
      </w:r>
      <w:r w:rsidR="00B5308C" w:rsidRPr="003449D9">
        <w:rPr>
          <w:sz w:val="24"/>
          <w:szCs w:val="24"/>
        </w:rPr>
        <w:t>,</w:t>
      </w:r>
      <w:r w:rsidR="005B1652" w:rsidRPr="003449D9">
        <w:rPr>
          <w:sz w:val="24"/>
          <w:szCs w:val="24"/>
        </w:rPr>
        <w:t xml:space="preserve"> опираясь на работу Д. Джордана, предложившего еще в 1906 т.н. «правило викариата»</w:t>
      </w:r>
      <w:r w:rsidR="00515193">
        <w:rPr>
          <w:sz w:val="24"/>
          <w:szCs w:val="24"/>
        </w:rPr>
        <w:t xml:space="preserve"> </w:t>
      </w:r>
      <w:r w:rsidR="00873DAF" w:rsidRPr="00873DAF">
        <w:rPr>
          <w:sz w:val="24"/>
          <w:szCs w:val="24"/>
        </w:rPr>
        <w:t>[</w:t>
      </w:r>
      <w:r w:rsidR="00515193">
        <w:rPr>
          <w:sz w:val="24"/>
          <w:szCs w:val="24"/>
          <w:lang w:val="en-US"/>
        </w:rPr>
        <w:t>Jordan</w:t>
      </w:r>
      <w:r w:rsidR="00873DAF">
        <w:rPr>
          <w:sz w:val="24"/>
          <w:szCs w:val="24"/>
        </w:rPr>
        <w:t>,1906]</w:t>
      </w:r>
      <w:r w:rsidR="005B1652" w:rsidRPr="003449D9">
        <w:rPr>
          <w:sz w:val="24"/>
          <w:szCs w:val="24"/>
        </w:rPr>
        <w:t xml:space="preserve">, </w:t>
      </w:r>
      <w:r w:rsidR="000E4073" w:rsidRPr="003449D9">
        <w:rPr>
          <w:sz w:val="24"/>
          <w:szCs w:val="24"/>
        </w:rPr>
        <w:t>сформулирова</w:t>
      </w:r>
      <w:r w:rsidR="005B1652" w:rsidRPr="003449D9">
        <w:rPr>
          <w:sz w:val="24"/>
          <w:szCs w:val="24"/>
        </w:rPr>
        <w:t>л</w:t>
      </w:r>
      <w:r w:rsidR="000E4073" w:rsidRPr="003449D9">
        <w:rPr>
          <w:sz w:val="24"/>
          <w:szCs w:val="24"/>
        </w:rPr>
        <w:t xml:space="preserve"> принцип видо-родового представительства</w:t>
      </w:r>
      <w:r w:rsidR="00274AD4" w:rsidRPr="003449D9">
        <w:rPr>
          <w:sz w:val="24"/>
          <w:szCs w:val="24"/>
        </w:rPr>
        <w:t>,</w:t>
      </w:r>
      <w:r w:rsidR="000E4073" w:rsidRPr="003449D9">
        <w:rPr>
          <w:sz w:val="24"/>
          <w:szCs w:val="24"/>
        </w:rPr>
        <w:t xml:space="preserve"> в соответствии с которым два близкородственных вида не могут занимать одинаковые экологические ниши в одном биотопе и, соответственно, должны быть представлены в экосистеме ед</w:t>
      </w:r>
      <w:r w:rsidR="007B2FCB" w:rsidRPr="003449D9">
        <w:rPr>
          <w:sz w:val="24"/>
          <w:szCs w:val="24"/>
        </w:rPr>
        <w:t>инственным своим представителем.</w:t>
      </w:r>
      <w:r w:rsidR="00B5308C" w:rsidRPr="003449D9">
        <w:rPr>
          <w:sz w:val="24"/>
          <w:szCs w:val="24"/>
        </w:rPr>
        <w:t xml:space="preserve"> </w:t>
      </w:r>
      <w:r w:rsidR="00B5308C" w:rsidRPr="0052053F">
        <w:rPr>
          <w:sz w:val="24"/>
          <w:szCs w:val="24"/>
        </w:rPr>
        <w:t xml:space="preserve">Значительный вклад в решение проблемы экологического районирования внесли </w:t>
      </w:r>
      <w:r w:rsidR="00274AD4" w:rsidRPr="0052053F">
        <w:rPr>
          <w:sz w:val="24"/>
          <w:szCs w:val="24"/>
        </w:rPr>
        <w:t xml:space="preserve">так же </w:t>
      </w:r>
      <w:r w:rsidR="00B5308C" w:rsidRPr="0052053F">
        <w:rPr>
          <w:sz w:val="24"/>
          <w:szCs w:val="24"/>
        </w:rPr>
        <w:t>работы А</w:t>
      </w:r>
      <w:r w:rsidR="00056D94" w:rsidRPr="0052053F">
        <w:rPr>
          <w:sz w:val="24"/>
          <w:szCs w:val="24"/>
        </w:rPr>
        <w:t>.</w:t>
      </w:r>
      <w:r w:rsidR="00B5308C" w:rsidRPr="0052053F">
        <w:rPr>
          <w:sz w:val="24"/>
          <w:szCs w:val="24"/>
        </w:rPr>
        <w:t xml:space="preserve"> Уатта</w:t>
      </w:r>
      <w:r w:rsidR="00515193" w:rsidRPr="0052053F">
        <w:rPr>
          <w:sz w:val="24"/>
          <w:szCs w:val="24"/>
        </w:rPr>
        <w:t xml:space="preserve"> </w:t>
      </w:r>
      <w:r w:rsidR="00873DAF" w:rsidRPr="00873DAF">
        <w:rPr>
          <w:sz w:val="24"/>
          <w:szCs w:val="24"/>
        </w:rPr>
        <w:t>[</w:t>
      </w:r>
      <w:r w:rsidR="0044734A" w:rsidRPr="0052053F">
        <w:rPr>
          <w:sz w:val="24"/>
          <w:szCs w:val="24"/>
          <w:lang w:val="en-US"/>
        </w:rPr>
        <w:t>Watt</w:t>
      </w:r>
      <w:r w:rsidR="00515193" w:rsidRPr="0052053F">
        <w:rPr>
          <w:sz w:val="24"/>
          <w:szCs w:val="24"/>
        </w:rPr>
        <w:t xml:space="preserve">, </w:t>
      </w:r>
      <w:r w:rsidR="0044734A" w:rsidRPr="0052053F">
        <w:rPr>
          <w:sz w:val="24"/>
          <w:szCs w:val="24"/>
        </w:rPr>
        <w:t>1947</w:t>
      </w:r>
      <w:r w:rsidR="00873DAF">
        <w:rPr>
          <w:sz w:val="24"/>
          <w:szCs w:val="24"/>
        </w:rPr>
        <w:t>]</w:t>
      </w:r>
      <w:r w:rsidR="00B5308C" w:rsidRPr="0052053F">
        <w:rPr>
          <w:sz w:val="24"/>
          <w:szCs w:val="24"/>
        </w:rPr>
        <w:t>, Л</w:t>
      </w:r>
      <w:r w:rsidR="00056D94" w:rsidRPr="0052053F">
        <w:rPr>
          <w:sz w:val="24"/>
          <w:szCs w:val="24"/>
        </w:rPr>
        <w:t xml:space="preserve">. </w:t>
      </w:r>
      <w:r w:rsidR="00B5308C" w:rsidRPr="0052053F">
        <w:rPr>
          <w:sz w:val="24"/>
          <w:szCs w:val="24"/>
        </w:rPr>
        <w:t>Берга</w:t>
      </w:r>
      <w:r w:rsidR="00873DAF">
        <w:rPr>
          <w:sz w:val="24"/>
          <w:szCs w:val="24"/>
        </w:rPr>
        <w:t xml:space="preserve"> </w:t>
      </w:r>
      <w:r w:rsidR="00873DAF" w:rsidRPr="00873DAF">
        <w:rPr>
          <w:sz w:val="24"/>
          <w:szCs w:val="24"/>
        </w:rPr>
        <w:t>[</w:t>
      </w:r>
      <w:r w:rsidR="00515193" w:rsidRPr="0052053F">
        <w:rPr>
          <w:sz w:val="24"/>
          <w:szCs w:val="24"/>
        </w:rPr>
        <w:t xml:space="preserve">Берг, </w:t>
      </w:r>
      <w:r w:rsidR="0044734A" w:rsidRPr="0052053F">
        <w:rPr>
          <w:sz w:val="24"/>
          <w:szCs w:val="24"/>
        </w:rPr>
        <w:t>1922</w:t>
      </w:r>
      <w:r w:rsidR="00873DAF">
        <w:rPr>
          <w:sz w:val="24"/>
          <w:szCs w:val="24"/>
        </w:rPr>
        <w:t>]</w:t>
      </w:r>
      <w:r w:rsidR="003033CC" w:rsidRPr="0052053F">
        <w:rPr>
          <w:sz w:val="24"/>
          <w:szCs w:val="24"/>
        </w:rPr>
        <w:t>,</w:t>
      </w:r>
      <w:r w:rsidR="00B5308C" w:rsidRPr="0052053F">
        <w:rPr>
          <w:sz w:val="24"/>
          <w:szCs w:val="24"/>
        </w:rPr>
        <w:t xml:space="preserve"> Г</w:t>
      </w:r>
      <w:r w:rsidR="00056D94" w:rsidRPr="0052053F">
        <w:rPr>
          <w:sz w:val="24"/>
          <w:szCs w:val="24"/>
        </w:rPr>
        <w:t>.</w:t>
      </w:r>
      <w:r w:rsidR="00B5308C" w:rsidRPr="0052053F">
        <w:rPr>
          <w:sz w:val="24"/>
          <w:szCs w:val="24"/>
        </w:rPr>
        <w:t xml:space="preserve"> Вальтера </w:t>
      </w:r>
      <w:r w:rsidR="00873DAF" w:rsidRPr="00873DAF">
        <w:rPr>
          <w:sz w:val="24"/>
          <w:szCs w:val="24"/>
        </w:rPr>
        <w:t>[</w:t>
      </w:r>
      <w:r w:rsidR="00515193" w:rsidRPr="0052053F">
        <w:rPr>
          <w:sz w:val="24"/>
          <w:szCs w:val="24"/>
          <w:lang w:val="en-US"/>
        </w:rPr>
        <w:t>Walter</w:t>
      </w:r>
      <w:r w:rsidR="00515193" w:rsidRPr="0052053F">
        <w:rPr>
          <w:sz w:val="24"/>
          <w:szCs w:val="24"/>
        </w:rPr>
        <w:t xml:space="preserve">, </w:t>
      </w:r>
      <w:r w:rsidR="0044734A" w:rsidRPr="0052053F">
        <w:rPr>
          <w:sz w:val="24"/>
          <w:szCs w:val="24"/>
        </w:rPr>
        <w:t>1893</w:t>
      </w:r>
      <w:r w:rsidR="00873DAF">
        <w:rPr>
          <w:sz w:val="24"/>
          <w:szCs w:val="24"/>
        </w:rPr>
        <w:t>]</w:t>
      </w:r>
      <w:r w:rsidR="00515193" w:rsidRPr="0052053F">
        <w:rPr>
          <w:sz w:val="24"/>
          <w:szCs w:val="24"/>
        </w:rPr>
        <w:t xml:space="preserve"> </w:t>
      </w:r>
      <w:r w:rsidR="00B5308C" w:rsidRPr="0052053F">
        <w:rPr>
          <w:sz w:val="24"/>
          <w:szCs w:val="24"/>
        </w:rPr>
        <w:t>и др.</w:t>
      </w:r>
      <w:r w:rsidR="00D35A14" w:rsidRPr="0052053F">
        <w:rPr>
          <w:sz w:val="24"/>
          <w:szCs w:val="24"/>
        </w:rPr>
        <w:t xml:space="preserve"> (цит. по Н.Ф. Реймерсу, </w:t>
      </w:r>
      <w:r w:rsidR="00D35A14" w:rsidRPr="00873DAF">
        <w:rPr>
          <w:sz w:val="24"/>
          <w:szCs w:val="24"/>
        </w:rPr>
        <w:t>1994, с.7</w:t>
      </w:r>
      <w:r w:rsidR="00873DAF" w:rsidRPr="00873DAF">
        <w:rPr>
          <w:sz w:val="24"/>
          <w:szCs w:val="24"/>
        </w:rPr>
        <w:t>)</w:t>
      </w:r>
      <w:r w:rsidR="00D35A14" w:rsidRPr="00873DAF">
        <w:rPr>
          <w:sz w:val="24"/>
          <w:szCs w:val="24"/>
        </w:rPr>
        <w:t>,</w:t>
      </w:r>
      <w:r w:rsidR="00D35A14" w:rsidRPr="0052053F">
        <w:t xml:space="preserve"> </w:t>
      </w:r>
      <w:r w:rsidR="00873DAF" w:rsidRPr="00873DAF">
        <w:t>[</w:t>
      </w:r>
      <w:hyperlink r:id="rId14" w:history="1">
        <w:r w:rsidR="00016995" w:rsidRPr="00D001A7">
          <w:rPr>
            <w:rStyle w:val="af2"/>
            <w:sz w:val="24"/>
            <w:szCs w:val="24"/>
          </w:rPr>
          <w:t>http://konesh.ru/rejmers-n-f-ekologiya-teorii-zakoni-pravila-principi-i-gip-stranica-7.html</w:t>
        </w:r>
      </w:hyperlink>
      <w:r w:rsidR="00873DAF">
        <w:rPr>
          <w:sz w:val="24"/>
          <w:szCs w:val="24"/>
        </w:rPr>
        <w:t>].</w:t>
      </w:r>
    </w:p>
    <w:p w:rsidR="00000A34" w:rsidRPr="00000A34" w:rsidRDefault="00000A34" w:rsidP="00000A34">
      <w:pPr>
        <w:spacing w:line="360" w:lineRule="auto"/>
        <w:ind w:firstLine="709"/>
        <w:jc w:val="both"/>
        <w:rPr>
          <w:sz w:val="24"/>
          <w:szCs w:val="24"/>
        </w:rPr>
      </w:pPr>
      <w:r>
        <w:rPr>
          <w:sz w:val="24"/>
          <w:szCs w:val="24"/>
        </w:rPr>
        <w:t>После В.В. Ковальского т</w:t>
      </w:r>
      <w:r w:rsidRPr="00000A34">
        <w:rPr>
          <w:sz w:val="24"/>
          <w:szCs w:val="24"/>
        </w:rPr>
        <w:t>еория пороговых концентраций получил</w:t>
      </w:r>
      <w:r>
        <w:rPr>
          <w:sz w:val="24"/>
          <w:szCs w:val="24"/>
        </w:rPr>
        <w:t>а</w:t>
      </w:r>
      <w:r w:rsidRPr="00000A34">
        <w:rPr>
          <w:sz w:val="24"/>
          <w:szCs w:val="24"/>
        </w:rPr>
        <w:t xml:space="preserve"> дальнейшее развитие в исследованиях </w:t>
      </w:r>
      <w:r>
        <w:rPr>
          <w:sz w:val="24"/>
          <w:szCs w:val="24"/>
        </w:rPr>
        <w:t xml:space="preserve">биогеохмической лаборатории ГеоХи РАН под руковдством </w:t>
      </w:r>
      <w:r w:rsidRPr="00000A34">
        <w:rPr>
          <w:sz w:val="24"/>
          <w:szCs w:val="24"/>
        </w:rPr>
        <w:t xml:space="preserve">В.В. Ермакова с сотрудниками </w:t>
      </w:r>
      <w:r w:rsidR="00873DAF" w:rsidRPr="00873DAF">
        <w:rPr>
          <w:sz w:val="24"/>
          <w:szCs w:val="24"/>
        </w:rPr>
        <w:t>[</w:t>
      </w:r>
      <w:r w:rsidRPr="00000A34">
        <w:rPr>
          <w:sz w:val="24"/>
          <w:szCs w:val="24"/>
        </w:rPr>
        <w:t>Ермаков, Тютиков, 2008, 1992; Ермаков, 2015, 2016</w:t>
      </w:r>
      <w:r w:rsidR="00873DAF" w:rsidRPr="00873DAF">
        <w:rPr>
          <w:sz w:val="24"/>
          <w:szCs w:val="24"/>
        </w:rPr>
        <w:t>]</w:t>
      </w:r>
      <w:r w:rsidR="00735A7E">
        <w:rPr>
          <w:sz w:val="24"/>
          <w:szCs w:val="24"/>
        </w:rPr>
        <w:t xml:space="preserve">, занимавшихся, </w:t>
      </w:r>
      <w:r w:rsidRPr="00000A34">
        <w:rPr>
          <w:sz w:val="24"/>
          <w:szCs w:val="24"/>
        </w:rPr>
        <w:t>биогеохимическ</w:t>
      </w:r>
      <w:r w:rsidR="00735A7E">
        <w:rPr>
          <w:sz w:val="24"/>
          <w:szCs w:val="24"/>
        </w:rPr>
        <w:t>ой</w:t>
      </w:r>
      <w:r w:rsidRPr="00000A34">
        <w:rPr>
          <w:sz w:val="24"/>
          <w:szCs w:val="24"/>
        </w:rPr>
        <w:t xml:space="preserve"> индикаци</w:t>
      </w:r>
      <w:r w:rsidR="00735A7E">
        <w:rPr>
          <w:sz w:val="24"/>
          <w:szCs w:val="24"/>
        </w:rPr>
        <w:t>ей</w:t>
      </w:r>
      <w:r w:rsidRPr="00000A34">
        <w:rPr>
          <w:sz w:val="24"/>
          <w:szCs w:val="24"/>
        </w:rPr>
        <w:t xml:space="preserve"> и </w:t>
      </w:r>
      <w:r w:rsidR="00735A7E">
        <w:rPr>
          <w:sz w:val="24"/>
          <w:szCs w:val="24"/>
        </w:rPr>
        <w:t xml:space="preserve">изучавших в т.ч и </w:t>
      </w:r>
      <w:r w:rsidRPr="00000A34">
        <w:rPr>
          <w:sz w:val="24"/>
          <w:szCs w:val="24"/>
        </w:rPr>
        <w:t xml:space="preserve">реакции различных организмов на </w:t>
      </w:r>
      <w:r w:rsidR="00735A7E">
        <w:rPr>
          <w:sz w:val="24"/>
          <w:szCs w:val="24"/>
        </w:rPr>
        <w:t xml:space="preserve">изменение </w:t>
      </w:r>
      <w:r w:rsidRPr="00000A34">
        <w:rPr>
          <w:sz w:val="24"/>
          <w:szCs w:val="24"/>
        </w:rPr>
        <w:t>геохимических услови</w:t>
      </w:r>
      <w:r w:rsidR="00735A7E">
        <w:rPr>
          <w:sz w:val="24"/>
          <w:szCs w:val="24"/>
        </w:rPr>
        <w:t>й</w:t>
      </w:r>
      <w:r w:rsidRPr="00000A34">
        <w:rPr>
          <w:sz w:val="24"/>
          <w:szCs w:val="24"/>
        </w:rPr>
        <w:t xml:space="preserve"> среды</w:t>
      </w:r>
      <w:r w:rsidR="00735A7E">
        <w:rPr>
          <w:sz w:val="24"/>
          <w:szCs w:val="24"/>
        </w:rPr>
        <w:t>.</w:t>
      </w:r>
    </w:p>
    <w:p w:rsidR="00050C35" w:rsidRPr="003449D9" w:rsidRDefault="00B5308C" w:rsidP="003449D9">
      <w:pPr>
        <w:spacing w:line="360" w:lineRule="auto"/>
        <w:ind w:firstLine="708"/>
        <w:jc w:val="both"/>
        <w:rPr>
          <w:spacing w:val="-5"/>
          <w:sz w:val="24"/>
          <w:szCs w:val="24"/>
        </w:rPr>
      </w:pPr>
      <w:r w:rsidRPr="003449D9">
        <w:rPr>
          <w:spacing w:val="-5"/>
          <w:sz w:val="24"/>
          <w:szCs w:val="24"/>
        </w:rPr>
        <w:t xml:space="preserve">Несмотря на то, что практически все перечисленные </w:t>
      </w:r>
      <w:r w:rsidR="00352BA2" w:rsidRPr="003449D9">
        <w:rPr>
          <w:spacing w:val="-5"/>
          <w:sz w:val="24"/>
          <w:szCs w:val="24"/>
        </w:rPr>
        <w:t>экологи так или иначе ссылались на работы В.И. Вернадского и констатировали лимитирующую роль геохимического фактора в развитии большинства существующих биоценозов, они же, как, например, С.С. Шва</w:t>
      </w:r>
      <w:r w:rsidR="007E2DE3">
        <w:rPr>
          <w:spacing w:val="-5"/>
          <w:sz w:val="24"/>
          <w:szCs w:val="24"/>
        </w:rPr>
        <w:t>р</w:t>
      </w:r>
      <w:r w:rsidR="00352BA2" w:rsidRPr="003449D9">
        <w:rPr>
          <w:spacing w:val="-5"/>
          <w:sz w:val="24"/>
          <w:szCs w:val="24"/>
        </w:rPr>
        <w:t xml:space="preserve">ц и </w:t>
      </w:r>
      <w:r w:rsidR="00575B91" w:rsidRPr="003449D9">
        <w:rPr>
          <w:spacing w:val="-5"/>
          <w:sz w:val="24"/>
          <w:szCs w:val="24"/>
        </w:rPr>
        <w:t xml:space="preserve">И.И. </w:t>
      </w:r>
      <w:r w:rsidR="00352BA2" w:rsidRPr="003449D9">
        <w:rPr>
          <w:spacing w:val="-5"/>
          <w:sz w:val="24"/>
          <w:szCs w:val="24"/>
        </w:rPr>
        <w:t xml:space="preserve">Шмальгаузен, </w:t>
      </w:r>
      <w:r w:rsidR="00082690">
        <w:rPr>
          <w:spacing w:val="-5"/>
          <w:sz w:val="24"/>
          <w:szCs w:val="24"/>
        </w:rPr>
        <w:t>отмечали</w:t>
      </w:r>
      <w:r w:rsidR="00352BA2" w:rsidRPr="003449D9">
        <w:rPr>
          <w:spacing w:val="-5"/>
          <w:sz w:val="24"/>
          <w:szCs w:val="24"/>
        </w:rPr>
        <w:t xml:space="preserve">, что </w:t>
      </w:r>
      <w:r w:rsidR="00BB1B75">
        <w:rPr>
          <w:spacing w:val="-5"/>
          <w:sz w:val="24"/>
          <w:szCs w:val="24"/>
        </w:rPr>
        <w:t xml:space="preserve">в целом </w:t>
      </w:r>
      <w:r w:rsidR="00E676C1" w:rsidRPr="003449D9">
        <w:rPr>
          <w:spacing w:val="-5"/>
          <w:sz w:val="24"/>
          <w:szCs w:val="24"/>
        </w:rPr>
        <w:t xml:space="preserve">данная </w:t>
      </w:r>
      <w:r w:rsidR="00050C35" w:rsidRPr="003449D9">
        <w:rPr>
          <w:spacing w:val="-5"/>
          <w:sz w:val="24"/>
          <w:szCs w:val="24"/>
        </w:rPr>
        <w:t xml:space="preserve">проблема </w:t>
      </w:r>
      <w:r w:rsidR="006F55BC" w:rsidRPr="003449D9">
        <w:rPr>
          <w:spacing w:val="-5"/>
          <w:sz w:val="24"/>
          <w:szCs w:val="24"/>
        </w:rPr>
        <w:t xml:space="preserve">находится </w:t>
      </w:r>
      <w:r w:rsidR="00050C35" w:rsidRPr="003449D9">
        <w:rPr>
          <w:spacing w:val="-5"/>
          <w:sz w:val="24"/>
          <w:szCs w:val="24"/>
        </w:rPr>
        <w:t xml:space="preserve">на уровне </w:t>
      </w:r>
      <w:r w:rsidR="006F55BC" w:rsidRPr="003449D9">
        <w:rPr>
          <w:spacing w:val="-5"/>
          <w:sz w:val="24"/>
          <w:szCs w:val="24"/>
        </w:rPr>
        <w:t xml:space="preserve">только </w:t>
      </w:r>
      <w:r w:rsidR="00050C35" w:rsidRPr="003449D9">
        <w:rPr>
          <w:spacing w:val="-5"/>
          <w:sz w:val="24"/>
          <w:szCs w:val="24"/>
        </w:rPr>
        <w:t>самых общих решений</w:t>
      </w:r>
      <w:r w:rsidR="00352BA2" w:rsidRPr="003449D9">
        <w:rPr>
          <w:spacing w:val="-5"/>
          <w:sz w:val="24"/>
          <w:szCs w:val="24"/>
        </w:rPr>
        <w:t>, а</w:t>
      </w:r>
      <w:r w:rsidR="006F55BC" w:rsidRPr="003449D9">
        <w:rPr>
          <w:spacing w:val="-5"/>
          <w:sz w:val="24"/>
          <w:szCs w:val="24"/>
        </w:rPr>
        <w:t xml:space="preserve"> </w:t>
      </w:r>
      <w:r w:rsidR="00050C35" w:rsidRPr="003449D9">
        <w:rPr>
          <w:spacing w:val="-5"/>
          <w:sz w:val="24"/>
          <w:szCs w:val="24"/>
        </w:rPr>
        <w:t>объяснени</w:t>
      </w:r>
      <w:r w:rsidR="00BB1B75">
        <w:rPr>
          <w:spacing w:val="-5"/>
          <w:sz w:val="24"/>
          <w:szCs w:val="24"/>
        </w:rPr>
        <w:t>е</w:t>
      </w:r>
      <w:r w:rsidR="006F55BC" w:rsidRPr="003449D9">
        <w:rPr>
          <w:spacing w:val="-5"/>
          <w:sz w:val="24"/>
          <w:szCs w:val="24"/>
        </w:rPr>
        <w:t xml:space="preserve"> </w:t>
      </w:r>
      <w:r w:rsidR="00050C35" w:rsidRPr="003449D9">
        <w:rPr>
          <w:spacing w:val="-5"/>
          <w:sz w:val="24"/>
          <w:szCs w:val="24"/>
        </w:rPr>
        <w:t>механизм</w:t>
      </w:r>
      <w:r w:rsidR="003A0E1E">
        <w:rPr>
          <w:spacing w:val="-5"/>
          <w:sz w:val="24"/>
          <w:szCs w:val="24"/>
        </w:rPr>
        <w:t>а</w:t>
      </w:r>
      <w:r w:rsidR="00050C35" w:rsidRPr="003449D9">
        <w:rPr>
          <w:spacing w:val="-5"/>
          <w:sz w:val="24"/>
          <w:szCs w:val="24"/>
        </w:rPr>
        <w:t xml:space="preserve"> </w:t>
      </w:r>
      <w:r w:rsidR="006F55BC" w:rsidRPr="003449D9">
        <w:rPr>
          <w:spacing w:val="-5"/>
          <w:sz w:val="24"/>
          <w:szCs w:val="24"/>
        </w:rPr>
        <w:t xml:space="preserve">геохимических </w:t>
      </w:r>
      <w:r w:rsidR="00050C35" w:rsidRPr="003449D9">
        <w:rPr>
          <w:spacing w:val="-5"/>
          <w:sz w:val="24"/>
          <w:szCs w:val="24"/>
        </w:rPr>
        <w:t>адаптаци</w:t>
      </w:r>
      <w:r w:rsidR="006F55BC" w:rsidRPr="003449D9">
        <w:rPr>
          <w:spacing w:val="-5"/>
          <w:sz w:val="24"/>
          <w:szCs w:val="24"/>
        </w:rPr>
        <w:t>й</w:t>
      </w:r>
      <w:r w:rsidR="00050C35" w:rsidRPr="003449D9">
        <w:rPr>
          <w:spacing w:val="-5"/>
          <w:sz w:val="24"/>
          <w:szCs w:val="24"/>
        </w:rPr>
        <w:t xml:space="preserve"> </w:t>
      </w:r>
      <w:r w:rsidR="00BB1B75">
        <w:rPr>
          <w:spacing w:val="-5"/>
          <w:sz w:val="24"/>
          <w:szCs w:val="24"/>
        </w:rPr>
        <w:t xml:space="preserve">невозможно </w:t>
      </w:r>
      <w:r w:rsidR="00BB1B75" w:rsidRPr="0052053F">
        <w:rPr>
          <w:spacing w:val="-5"/>
          <w:sz w:val="24"/>
          <w:szCs w:val="24"/>
        </w:rPr>
        <w:t xml:space="preserve">без обращения к </w:t>
      </w:r>
      <w:r w:rsidR="002770FB" w:rsidRPr="0052053F">
        <w:rPr>
          <w:spacing w:val="-5"/>
          <w:sz w:val="24"/>
          <w:szCs w:val="24"/>
        </w:rPr>
        <w:t xml:space="preserve">теоретическим основам общей </w:t>
      </w:r>
      <w:r w:rsidR="006F55BC" w:rsidRPr="0052053F">
        <w:rPr>
          <w:spacing w:val="-5"/>
          <w:sz w:val="24"/>
          <w:szCs w:val="24"/>
        </w:rPr>
        <w:t>эволюции биосферы</w:t>
      </w:r>
      <w:r w:rsidR="00515193" w:rsidRPr="0052053F">
        <w:rPr>
          <w:spacing w:val="-5"/>
          <w:sz w:val="24"/>
          <w:szCs w:val="24"/>
        </w:rPr>
        <w:t xml:space="preserve"> </w:t>
      </w:r>
      <w:r w:rsidR="00873DAF" w:rsidRPr="00873DAF">
        <w:rPr>
          <w:spacing w:val="-5"/>
          <w:sz w:val="24"/>
          <w:szCs w:val="24"/>
        </w:rPr>
        <w:t>[</w:t>
      </w:r>
      <w:r w:rsidR="0044734A" w:rsidRPr="0052053F">
        <w:rPr>
          <w:spacing w:val="-5"/>
          <w:sz w:val="24"/>
          <w:szCs w:val="24"/>
        </w:rPr>
        <w:t>Шварц, 1980</w:t>
      </w:r>
      <w:r w:rsidR="00873DAF">
        <w:rPr>
          <w:spacing w:val="-5"/>
          <w:sz w:val="24"/>
          <w:szCs w:val="24"/>
        </w:rPr>
        <w:t>]</w:t>
      </w:r>
      <w:r w:rsidR="00050C35" w:rsidRPr="0052053F">
        <w:rPr>
          <w:spacing w:val="-5"/>
          <w:sz w:val="24"/>
          <w:szCs w:val="24"/>
        </w:rPr>
        <w:t>.</w:t>
      </w:r>
    </w:p>
    <w:p w:rsidR="00823C0E" w:rsidRPr="007A60BF" w:rsidRDefault="004974E7" w:rsidP="003449D9">
      <w:pPr>
        <w:spacing w:line="360" w:lineRule="auto"/>
        <w:ind w:firstLine="709"/>
        <w:jc w:val="both"/>
        <w:rPr>
          <w:b/>
          <w:bCs/>
          <w:i/>
          <w:spacing w:val="-1"/>
          <w:sz w:val="24"/>
          <w:szCs w:val="24"/>
          <w:lang w:eastAsia="en-US"/>
        </w:rPr>
      </w:pPr>
      <w:r w:rsidRPr="007A60BF">
        <w:rPr>
          <w:b/>
          <w:bCs/>
          <w:i/>
          <w:spacing w:val="-1"/>
          <w:sz w:val="24"/>
          <w:szCs w:val="24"/>
          <w:lang w:eastAsia="en-US"/>
        </w:rPr>
        <w:t xml:space="preserve">Проблема </w:t>
      </w:r>
      <w:r w:rsidR="0003709F" w:rsidRPr="007A60BF">
        <w:rPr>
          <w:b/>
          <w:bCs/>
          <w:i/>
          <w:spacing w:val="-1"/>
          <w:sz w:val="24"/>
          <w:szCs w:val="24"/>
          <w:lang w:eastAsia="en-US"/>
        </w:rPr>
        <w:t>геохимической эволюции биосферы</w:t>
      </w:r>
    </w:p>
    <w:p w:rsidR="00257464" w:rsidRDefault="007171B6" w:rsidP="003449D9">
      <w:pPr>
        <w:spacing w:line="360" w:lineRule="auto"/>
        <w:ind w:firstLine="709"/>
        <w:jc w:val="both"/>
        <w:rPr>
          <w:bCs/>
          <w:spacing w:val="-1"/>
          <w:sz w:val="24"/>
          <w:szCs w:val="24"/>
          <w:lang w:eastAsia="en-US"/>
        </w:rPr>
      </w:pPr>
      <w:r>
        <w:rPr>
          <w:bCs/>
          <w:spacing w:val="-1"/>
          <w:sz w:val="24"/>
          <w:szCs w:val="24"/>
          <w:lang w:eastAsia="en-US"/>
        </w:rPr>
        <w:t>С момента своего возникновения жизн</w:t>
      </w:r>
      <w:r w:rsidR="00082690">
        <w:rPr>
          <w:bCs/>
          <w:spacing w:val="-1"/>
          <w:sz w:val="24"/>
          <w:szCs w:val="24"/>
          <w:lang w:eastAsia="en-US"/>
        </w:rPr>
        <w:t>ь</w:t>
      </w:r>
      <w:r>
        <w:rPr>
          <w:bCs/>
          <w:spacing w:val="-1"/>
          <w:sz w:val="24"/>
          <w:szCs w:val="24"/>
          <w:lang w:eastAsia="en-US"/>
        </w:rPr>
        <w:t xml:space="preserve"> на планете </w:t>
      </w:r>
      <w:r w:rsidR="00082690">
        <w:rPr>
          <w:bCs/>
          <w:spacing w:val="-1"/>
          <w:sz w:val="24"/>
          <w:szCs w:val="24"/>
          <w:lang w:eastAsia="en-US"/>
        </w:rPr>
        <w:t>представляла</w:t>
      </w:r>
      <w:r w:rsidR="000C2A95">
        <w:rPr>
          <w:bCs/>
          <w:spacing w:val="-1"/>
          <w:sz w:val="24"/>
          <w:szCs w:val="24"/>
          <w:lang w:eastAsia="en-US"/>
        </w:rPr>
        <w:t xml:space="preserve"> собой </w:t>
      </w:r>
      <w:r>
        <w:rPr>
          <w:bCs/>
          <w:spacing w:val="-1"/>
          <w:sz w:val="24"/>
          <w:szCs w:val="24"/>
          <w:lang w:eastAsia="en-US"/>
        </w:rPr>
        <w:t>непрерывн</w:t>
      </w:r>
      <w:r w:rsidR="00DC4D18">
        <w:rPr>
          <w:bCs/>
          <w:spacing w:val="-1"/>
          <w:sz w:val="24"/>
          <w:szCs w:val="24"/>
          <w:lang w:eastAsia="en-US"/>
        </w:rPr>
        <w:t xml:space="preserve">ый </w:t>
      </w:r>
      <w:r>
        <w:rPr>
          <w:bCs/>
          <w:spacing w:val="-1"/>
          <w:sz w:val="24"/>
          <w:szCs w:val="24"/>
          <w:lang w:eastAsia="en-US"/>
        </w:rPr>
        <w:t xml:space="preserve">процесс метаболизма </w:t>
      </w:r>
      <w:r w:rsidR="00DC4D18">
        <w:rPr>
          <w:bCs/>
          <w:spacing w:val="-1"/>
          <w:sz w:val="24"/>
          <w:szCs w:val="24"/>
          <w:lang w:eastAsia="en-US"/>
        </w:rPr>
        <w:t xml:space="preserve">химических </w:t>
      </w:r>
      <w:r>
        <w:rPr>
          <w:bCs/>
          <w:spacing w:val="-1"/>
          <w:sz w:val="24"/>
          <w:szCs w:val="24"/>
          <w:lang w:eastAsia="en-US"/>
        </w:rPr>
        <w:t>соединений</w:t>
      </w:r>
      <w:r w:rsidR="00DC4D18">
        <w:rPr>
          <w:bCs/>
          <w:spacing w:val="-1"/>
          <w:sz w:val="24"/>
          <w:szCs w:val="24"/>
          <w:lang w:eastAsia="en-US"/>
        </w:rPr>
        <w:t>,</w:t>
      </w:r>
      <w:r>
        <w:rPr>
          <w:bCs/>
          <w:spacing w:val="-1"/>
          <w:sz w:val="24"/>
          <w:szCs w:val="24"/>
          <w:lang w:eastAsia="en-US"/>
        </w:rPr>
        <w:t xml:space="preserve"> связанны</w:t>
      </w:r>
      <w:r w:rsidR="00DC4D18">
        <w:rPr>
          <w:bCs/>
          <w:spacing w:val="-1"/>
          <w:sz w:val="24"/>
          <w:szCs w:val="24"/>
          <w:lang w:eastAsia="en-US"/>
        </w:rPr>
        <w:t>й</w:t>
      </w:r>
      <w:r>
        <w:rPr>
          <w:bCs/>
          <w:spacing w:val="-1"/>
          <w:sz w:val="24"/>
          <w:szCs w:val="24"/>
          <w:lang w:eastAsia="en-US"/>
        </w:rPr>
        <w:t xml:space="preserve"> с </w:t>
      </w:r>
      <w:r w:rsidR="00DC4D18">
        <w:rPr>
          <w:bCs/>
          <w:spacing w:val="-1"/>
          <w:sz w:val="24"/>
          <w:szCs w:val="24"/>
          <w:lang w:eastAsia="en-US"/>
        </w:rPr>
        <w:t xml:space="preserve">воспроизводством </w:t>
      </w:r>
      <w:r>
        <w:rPr>
          <w:bCs/>
          <w:spacing w:val="-1"/>
          <w:sz w:val="24"/>
          <w:szCs w:val="24"/>
          <w:lang w:eastAsia="en-US"/>
        </w:rPr>
        <w:t>жив</w:t>
      </w:r>
      <w:r w:rsidR="00DC4D18">
        <w:rPr>
          <w:bCs/>
          <w:spacing w:val="-1"/>
          <w:sz w:val="24"/>
          <w:szCs w:val="24"/>
          <w:lang w:eastAsia="en-US"/>
        </w:rPr>
        <w:t xml:space="preserve">ого </w:t>
      </w:r>
      <w:r>
        <w:rPr>
          <w:bCs/>
          <w:spacing w:val="-1"/>
          <w:sz w:val="24"/>
          <w:szCs w:val="24"/>
          <w:lang w:eastAsia="en-US"/>
        </w:rPr>
        <w:t>веществ</w:t>
      </w:r>
      <w:r w:rsidR="00DC4D18">
        <w:rPr>
          <w:bCs/>
          <w:spacing w:val="-1"/>
          <w:sz w:val="24"/>
          <w:szCs w:val="24"/>
          <w:lang w:eastAsia="en-US"/>
        </w:rPr>
        <w:t>а и получени</w:t>
      </w:r>
      <w:r w:rsidR="0070376F">
        <w:rPr>
          <w:bCs/>
          <w:spacing w:val="-1"/>
          <w:sz w:val="24"/>
          <w:szCs w:val="24"/>
          <w:lang w:eastAsia="en-US"/>
        </w:rPr>
        <w:t>ем</w:t>
      </w:r>
      <w:r w:rsidR="00DC4D18">
        <w:rPr>
          <w:bCs/>
          <w:spacing w:val="-1"/>
          <w:sz w:val="24"/>
          <w:szCs w:val="24"/>
          <w:lang w:eastAsia="en-US"/>
        </w:rPr>
        <w:t xml:space="preserve"> энергии. </w:t>
      </w:r>
      <w:r w:rsidR="00DD77FC" w:rsidRPr="00DD77FC">
        <w:rPr>
          <w:bCs/>
          <w:spacing w:val="-1"/>
          <w:sz w:val="24"/>
          <w:szCs w:val="24"/>
          <w:lang w:eastAsia="en-US"/>
        </w:rPr>
        <w:t xml:space="preserve">Результатом явилось формирование </w:t>
      </w:r>
      <w:r w:rsidR="00515193">
        <w:rPr>
          <w:bCs/>
          <w:spacing w:val="-1"/>
          <w:sz w:val="24"/>
          <w:szCs w:val="24"/>
          <w:lang w:eastAsia="en-US"/>
        </w:rPr>
        <w:t>БИК</w:t>
      </w:r>
      <w:r w:rsidR="00DD77FC" w:rsidRPr="00DD77FC">
        <w:rPr>
          <w:bCs/>
          <w:spacing w:val="-1"/>
          <w:sz w:val="24"/>
          <w:szCs w:val="24"/>
          <w:lang w:eastAsia="en-US"/>
        </w:rPr>
        <w:t xml:space="preserve">, обеспечивающего не только неуклонную эволюцию живых организмов, но и специфическую трансформацию неорганического субстрата. </w:t>
      </w:r>
      <w:r w:rsidR="0070376F">
        <w:rPr>
          <w:bCs/>
          <w:spacing w:val="-1"/>
          <w:sz w:val="24"/>
          <w:szCs w:val="24"/>
          <w:lang w:eastAsia="en-US"/>
        </w:rPr>
        <w:t xml:space="preserve">А поскольку </w:t>
      </w:r>
      <w:r w:rsidR="000C2A95">
        <w:rPr>
          <w:bCs/>
          <w:spacing w:val="-1"/>
          <w:sz w:val="24"/>
          <w:szCs w:val="24"/>
          <w:lang w:eastAsia="en-US"/>
        </w:rPr>
        <w:t xml:space="preserve">неотъемлемым </w:t>
      </w:r>
      <w:r w:rsidR="0070376F">
        <w:rPr>
          <w:bCs/>
          <w:spacing w:val="-1"/>
          <w:sz w:val="24"/>
          <w:szCs w:val="24"/>
          <w:lang w:eastAsia="en-US"/>
        </w:rPr>
        <w:t>с</w:t>
      </w:r>
      <w:r w:rsidR="00DC4D18">
        <w:rPr>
          <w:bCs/>
          <w:spacing w:val="-1"/>
          <w:sz w:val="24"/>
          <w:szCs w:val="24"/>
          <w:lang w:eastAsia="en-US"/>
        </w:rPr>
        <w:t>войством живого вещества яв</w:t>
      </w:r>
      <w:r w:rsidR="0070376F">
        <w:rPr>
          <w:bCs/>
          <w:spacing w:val="-1"/>
          <w:sz w:val="24"/>
          <w:szCs w:val="24"/>
          <w:lang w:eastAsia="en-US"/>
        </w:rPr>
        <w:t>и</w:t>
      </w:r>
      <w:r w:rsidR="00DC4D18">
        <w:rPr>
          <w:bCs/>
          <w:spacing w:val="-1"/>
          <w:sz w:val="24"/>
          <w:szCs w:val="24"/>
          <w:lang w:eastAsia="en-US"/>
        </w:rPr>
        <w:t xml:space="preserve">лось </w:t>
      </w:r>
      <w:r w:rsidR="0070376F">
        <w:rPr>
          <w:bCs/>
          <w:spacing w:val="-1"/>
          <w:sz w:val="24"/>
          <w:szCs w:val="24"/>
          <w:lang w:eastAsia="en-US"/>
        </w:rPr>
        <w:t>максимально полное использование всего доступного ему ресурса, развитие биосферы постоянно осуществлялось в направлении увеличения числа видов</w:t>
      </w:r>
      <w:r w:rsidR="00257464">
        <w:rPr>
          <w:bCs/>
          <w:spacing w:val="-1"/>
          <w:sz w:val="24"/>
          <w:szCs w:val="24"/>
          <w:lang w:eastAsia="en-US"/>
        </w:rPr>
        <w:t>,</w:t>
      </w:r>
      <w:r w:rsidR="0070376F">
        <w:rPr>
          <w:bCs/>
          <w:spacing w:val="-1"/>
          <w:sz w:val="24"/>
          <w:szCs w:val="24"/>
          <w:lang w:eastAsia="en-US"/>
        </w:rPr>
        <w:t xml:space="preserve"> способных в наибольшей мере использовать </w:t>
      </w:r>
      <w:r w:rsidR="00DD77FC">
        <w:rPr>
          <w:bCs/>
          <w:spacing w:val="-1"/>
          <w:sz w:val="24"/>
          <w:szCs w:val="24"/>
          <w:lang w:eastAsia="en-US"/>
        </w:rPr>
        <w:t>потенциал</w:t>
      </w:r>
      <w:r w:rsidR="0070376F">
        <w:rPr>
          <w:bCs/>
          <w:spacing w:val="-1"/>
          <w:sz w:val="24"/>
          <w:szCs w:val="24"/>
          <w:lang w:eastAsia="en-US"/>
        </w:rPr>
        <w:t xml:space="preserve"> </w:t>
      </w:r>
      <w:r w:rsidR="00DD77FC">
        <w:rPr>
          <w:bCs/>
          <w:spacing w:val="-1"/>
          <w:sz w:val="24"/>
          <w:szCs w:val="24"/>
          <w:lang w:eastAsia="en-US"/>
        </w:rPr>
        <w:t>любых</w:t>
      </w:r>
      <w:r w:rsidR="000C2A95">
        <w:rPr>
          <w:bCs/>
          <w:spacing w:val="-1"/>
          <w:sz w:val="24"/>
          <w:szCs w:val="24"/>
          <w:lang w:eastAsia="en-US"/>
        </w:rPr>
        <w:t xml:space="preserve"> </w:t>
      </w:r>
      <w:r w:rsidR="00257464">
        <w:rPr>
          <w:bCs/>
          <w:spacing w:val="-1"/>
          <w:sz w:val="24"/>
          <w:szCs w:val="24"/>
          <w:lang w:eastAsia="en-US"/>
        </w:rPr>
        <w:t xml:space="preserve">экологических ниш, </w:t>
      </w:r>
      <w:r w:rsidR="000C2A95">
        <w:rPr>
          <w:bCs/>
          <w:spacing w:val="-1"/>
          <w:sz w:val="24"/>
          <w:szCs w:val="24"/>
          <w:lang w:eastAsia="en-US"/>
        </w:rPr>
        <w:t xml:space="preserve">присутствующих </w:t>
      </w:r>
      <w:r w:rsidR="00257464">
        <w:rPr>
          <w:bCs/>
          <w:spacing w:val="-1"/>
          <w:sz w:val="24"/>
          <w:szCs w:val="24"/>
          <w:lang w:eastAsia="en-US"/>
        </w:rPr>
        <w:t xml:space="preserve">во всем разнообразии </w:t>
      </w:r>
      <w:r w:rsidR="00DD77FC">
        <w:rPr>
          <w:bCs/>
          <w:spacing w:val="-1"/>
          <w:sz w:val="24"/>
          <w:szCs w:val="24"/>
          <w:lang w:eastAsia="en-US"/>
        </w:rPr>
        <w:t xml:space="preserve">существующих природных обстановок, что, могло осуществляться только путем направленной эволюции, связанной с неуклонным ростом специализации. </w:t>
      </w:r>
    </w:p>
    <w:p w:rsidR="00736B7A" w:rsidRPr="00735A7E" w:rsidRDefault="00FD70EF" w:rsidP="003449D9">
      <w:pPr>
        <w:spacing w:line="360" w:lineRule="auto"/>
        <w:ind w:firstLine="709"/>
        <w:jc w:val="both"/>
        <w:rPr>
          <w:bCs/>
          <w:spacing w:val="-1"/>
          <w:sz w:val="24"/>
          <w:szCs w:val="24"/>
          <w:lang w:eastAsia="en-US"/>
        </w:rPr>
      </w:pPr>
      <w:r w:rsidRPr="003449D9">
        <w:rPr>
          <w:bCs/>
          <w:spacing w:val="-1"/>
          <w:sz w:val="24"/>
          <w:szCs w:val="24"/>
          <w:lang w:eastAsia="en-US"/>
        </w:rPr>
        <w:t xml:space="preserve">К началу 40-х годов </w:t>
      </w:r>
      <w:r w:rsidR="00655504">
        <w:rPr>
          <w:bCs/>
          <w:spacing w:val="-1"/>
          <w:sz w:val="24"/>
          <w:szCs w:val="24"/>
          <w:lang w:eastAsia="en-US"/>
        </w:rPr>
        <w:t>А. П. Виноградов</w:t>
      </w:r>
      <w:r w:rsidR="004974E7" w:rsidRPr="003449D9">
        <w:rPr>
          <w:bCs/>
          <w:spacing w:val="-1"/>
          <w:sz w:val="24"/>
          <w:szCs w:val="24"/>
          <w:lang w:eastAsia="en-US"/>
        </w:rPr>
        <w:t xml:space="preserve">, опираясь на теоретические положения </w:t>
      </w:r>
      <w:r w:rsidR="00CD708F" w:rsidRPr="003449D9">
        <w:rPr>
          <w:bCs/>
          <w:spacing w:val="-1"/>
          <w:sz w:val="24"/>
          <w:szCs w:val="24"/>
          <w:lang w:eastAsia="en-US"/>
        </w:rPr>
        <w:t xml:space="preserve">В.И. </w:t>
      </w:r>
      <w:r w:rsidR="004974E7" w:rsidRPr="003449D9">
        <w:rPr>
          <w:bCs/>
          <w:spacing w:val="-1"/>
          <w:sz w:val="24"/>
          <w:szCs w:val="24"/>
          <w:lang w:eastAsia="en-US"/>
        </w:rPr>
        <w:t xml:space="preserve">Вернадского о том, что не только среда определяет состав живого вещества, но и само живое вещество глубоко преобразует </w:t>
      </w:r>
      <w:r w:rsidRPr="003449D9">
        <w:rPr>
          <w:bCs/>
          <w:spacing w:val="-1"/>
          <w:sz w:val="24"/>
          <w:szCs w:val="24"/>
          <w:lang w:eastAsia="en-US"/>
        </w:rPr>
        <w:t xml:space="preserve">геохимический состав </w:t>
      </w:r>
      <w:r w:rsidR="004974E7" w:rsidRPr="003449D9">
        <w:rPr>
          <w:bCs/>
          <w:spacing w:val="-1"/>
          <w:sz w:val="24"/>
          <w:szCs w:val="24"/>
          <w:lang w:eastAsia="en-US"/>
        </w:rPr>
        <w:t>сред</w:t>
      </w:r>
      <w:r w:rsidRPr="003449D9">
        <w:rPr>
          <w:bCs/>
          <w:spacing w:val="-1"/>
          <w:sz w:val="24"/>
          <w:szCs w:val="24"/>
          <w:lang w:eastAsia="en-US"/>
        </w:rPr>
        <w:t>ы</w:t>
      </w:r>
      <w:r w:rsidR="004974E7" w:rsidRPr="003449D9">
        <w:rPr>
          <w:bCs/>
          <w:spacing w:val="-1"/>
          <w:sz w:val="24"/>
          <w:szCs w:val="24"/>
          <w:lang w:eastAsia="en-US"/>
        </w:rPr>
        <w:t>, на богатом фактическом материале показа</w:t>
      </w:r>
      <w:r w:rsidR="00655504">
        <w:rPr>
          <w:bCs/>
          <w:spacing w:val="-1"/>
          <w:sz w:val="24"/>
          <w:szCs w:val="24"/>
          <w:lang w:eastAsia="en-US"/>
        </w:rPr>
        <w:t>л</w:t>
      </w:r>
      <w:r w:rsidR="004974E7" w:rsidRPr="003449D9">
        <w:rPr>
          <w:bCs/>
          <w:spacing w:val="-1"/>
          <w:sz w:val="24"/>
          <w:szCs w:val="24"/>
          <w:lang w:eastAsia="en-US"/>
        </w:rPr>
        <w:t xml:space="preserve">, что </w:t>
      </w:r>
      <w:r w:rsidR="00116006" w:rsidRPr="003449D9">
        <w:rPr>
          <w:bCs/>
          <w:spacing w:val="-1"/>
          <w:sz w:val="24"/>
          <w:szCs w:val="24"/>
          <w:lang w:eastAsia="en-US"/>
        </w:rPr>
        <w:t xml:space="preserve">длительное </w:t>
      </w:r>
      <w:r w:rsidR="004974E7" w:rsidRPr="003449D9">
        <w:rPr>
          <w:bCs/>
          <w:spacing w:val="-1"/>
          <w:sz w:val="24"/>
          <w:szCs w:val="24"/>
          <w:lang w:eastAsia="en-US"/>
        </w:rPr>
        <w:t>пр</w:t>
      </w:r>
      <w:r w:rsidR="00D3211C" w:rsidRPr="003449D9">
        <w:rPr>
          <w:bCs/>
          <w:spacing w:val="-1"/>
          <w:sz w:val="24"/>
          <w:szCs w:val="24"/>
          <w:lang w:eastAsia="en-US"/>
        </w:rPr>
        <w:t xml:space="preserve">исутствие определенных </w:t>
      </w:r>
      <w:r w:rsidR="004974E7" w:rsidRPr="003449D9">
        <w:rPr>
          <w:bCs/>
          <w:spacing w:val="-1"/>
          <w:sz w:val="24"/>
          <w:szCs w:val="24"/>
          <w:lang w:eastAsia="en-US"/>
        </w:rPr>
        <w:t>групп организмов</w:t>
      </w:r>
      <w:r w:rsidR="002770FB">
        <w:rPr>
          <w:bCs/>
          <w:spacing w:val="-1"/>
          <w:sz w:val="24"/>
          <w:szCs w:val="24"/>
          <w:lang w:eastAsia="en-US"/>
        </w:rPr>
        <w:t xml:space="preserve"> </w:t>
      </w:r>
      <w:r w:rsidR="002770FB" w:rsidRPr="003449D9">
        <w:rPr>
          <w:bCs/>
          <w:spacing w:val="-1"/>
          <w:sz w:val="24"/>
          <w:szCs w:val="24"/>
          <w:lang w:eastAsia="en-US"/>
        </w:rPr>
        <w:t xml:space="preserve">не только </w:t>
      </w:r>
      <w:r w:rsidRPr="003449D9">
        <w:rPr>
          <w:bCs/>
          <w:spacing w:val="-1"/>
          <w:sz w:val="24"/>
          <w:szCs w:val="24"/>
          <w:lang w:eastAsia="en-US"/>
        </w:rPr>
        <w:t xml:space="preserve">способствовало формированию специфических </w:t>
      </w:r>
      <w:r w:rsidR="004974E7" w:rsidRPr="003449D9">
        <w:rPr>
          <w:bCs/>
          <w:spacing w:val="-1"/>
          <w:sz w:val="24"/>
          <w:szCs w:val="24"/>
          <w:lang w:eastAsia="en-US"/>
        </w:rPr>
        <w:t xml:space="preserve">геологических отложений, но </w:t>
      </w:r>
      <w:r w:rsidR="00604D1D">
        <w:rPr>
          <w:bCs/>
          <w:spacing w:val="-1"/>
          <w:sz w:val="24"/>
          <w:szCs w:val="24"/>
          <w:lang w:eastAsia="en-US"/>
        </w:rPr>
        <w:t xml:space="preserve">было способно менять и </w:t>
      </w:r>
      <w:r w:rsidR="004974E7" w:rsidRPr="003449D9">
        <w:rPr>
          <w:bCs/>
          <w:spacing w:val="-1"/>
          <w:sz w:val="24"/>
          <w:szCs w:val="24"/>
          <w:lang w:eastAsia="en-US"/>
        </w:rPr>
        <w:t>химическ</w:t>
      </w:r>
      <w:r w:rsidRPr="003449D9">
        <w:rPr>
          <w:bCs/>
          <w:spacing w:val="-1"/>
          <w:sz w:val="24"/>
          <w:szCs w:val="24"/>
          <w:lang w:eastAsia="en-US"/>
        </w:rPr>
        <w:t>ий</w:t>
      </w:r>
      <w:r w:rsidR="004974E7" w:rsidRPr="003449D9">
        <w:rPr>
          <w:bCs/>
          <w:spacing w:val="-1"/>
          <w:sz w:val="24"/>
          <w:szCs w:val="24"/>
          <w:lang w:eastAsia="en-US"/>
        </w:rPr>
        <w:t xml:space="preserve"> состав всей биосферы</w:t>
      </w:r>
      <w:r w:rsidR="00604D1D">
        <w:rPr>
          <w:bCs/>
          <w:spacing w:val="-1"/>
          <w:sz w:val="24"/>
          <w:szCs w:val="24"/>
          <w:lang w:eastAsia="en-US"/>
        </w:rPr>
        <w:t>, перераспределяя в ней ограниченные запасы, например, кальция, фосфора или углерода</w:t>
      </w:r>
      <w:r w:rsidR="004974E7" w:rsidRPr="003449D9">
        <w:rPr>
          <w:bCs/>
          <w:spacing w:val="-1"/>
          <w:sz w:val="24"/>
          <w:szCs w:val="24"/>
          <w:lang w:eastAsia="en-US"/>
        </w:rPr>
        <w:t xml:space="preserve"> </w:t>
      </w:r>
      <w:r w:rsidR="00873DAF" w:rsidRPr="00873DAF">
        <w:rPr>
          <w:bCs/>
          <w:spacing w:val="-1"/>
          <w:sz w:val="24"/>
          <w:szCs w:val="24"/>
          <w:lang w:eastAsia="en-US"/>
        </w:rPr>
        <w:t>[</w:t>
      </w:r>
      <w:r w:rsidR="004974E7" w:rsidRPr="003449D9">
        <w:rPr>
          <w:bCs/>
          <w:spacing w:val="-1"/>
          <w:sz w:val="24"/>
          <w:szCs w:val="24"/>
          <w:lang w:eastAsia="en-US"/>
        </w:rPr>
        <w:t>Зенкевич, 1951</w:t>
      </w:r>
      <w:r w:rsidR="00515193">
        <w:rPr>
          <w:bCs/>
          <w:spacing w:val="-1"/>
          <w:sz w:val="24"/>
          <w:szCs w:val="24"/>
          <w:lang w:eastAsia="en-US"/>
        </w:rPr>
        <w:t>;</w:t>
      </w:r>
      <w:r w:rsidR="00A519FD" w:rsidRPr="003449D9">
        <w:rPr>
          <w:bCs/>
          <w:spacing w:val="-1"/>
          <w:sz w:val="24"/>
          <w:szCs w:val="24"/>
          <w:lang w:eastAsia="en-US"/>
        </w:rPr>
        <w:t xml:space="preserve"> </w:t>
      </w:r>
      <w:r w:rsidR="00873DAF">
        <w:rPr>
          <w:bCs/>
          <w:spacing w:val="-1"/>
          <w:sz w:val="24"/>
          <w:szCs w:val="24"/>
          <w:lang w:eastAsia="en-US"/>
        </w:rPr>
        <w:t>Шидловский, 1980, с 523-534]</w:t>
      </w:r>
      <w:r w:rsidR="00736B7A" w:rsidRPr="003449D9">
        <w:rPr>
          <w:bCs/>
          <w:spacing w:val="-1"/>
          <w:sz w:val="24"/>
          <w:szCs w:val="24"/>
          <w:lang w:eastAsia="en-US"/>
        </w:rPr>
        <w:t>.</w:t>
      </w:r>
      <w:r w:rsidRPr="003449D9">
        <w:rPr>
          <w:bCs/>
          <w:spacing w:val="-1"/>
          <w:sz w:val="24"/>
          <w:szCs w:val="24"/>
          <w:lang w:eastAsia="en-US"/>
        </w:rPr>
        <w:t xml:space="preserve"> Одновременно </w:t>
      </w:r>
      <w:r w:rsidR="0043535C" w:rsidRPr="003449D9">
        <w:rPr>
          <w:sz w:val="24"/>
          <w:szCs w:val="24"/>
        </w:rPr>
        <w:t xml:space="preserve">А.П. Виноградов </w:t>
      </w:r>
      <w:r w:rsidR="00873DAF" w:rsidRPr="00873DAF">
        <w:rPr>
          <w:sz w:val="24"/>
          <w:szCs w:val="24"/>
        </w:rPr>
        <w:t>[</w:t>
      </w:r>
      <w:r w:rsidR="00515193">
        <w:rPr>
          <w:sz w:val="24"/>
          <w:szCs w:val="24"/>
        </w:rPr>
        <w:t xml:space="preserve">Виноградов, </w:t>
      </w:r>
      <w:r w:rsidR="0043535C" w:rsidRPr="003449D9">
        <w:rPr>
          <w:sz w:val="24"/>
          <w:szCs w:val="24"/>
        </w:rPr>
        <w:t>1960</w:t>
      </w:r>
      <w:r w:rsidR="00873DAF">
        <w:rPr>
          <w:sz w:val="24"/>
          <w:szCs w:val="24"/>
        </w:rPr>
        <w:t>]</w:t>
      </w:r>
      <w:r w:rsidR="00F13C52" w:rsidRPr="003449D9">
        <w:rPr>
          <w:sz w:val="24"/>
          <w:szCs w:val="24"/>
        </w:rPr>
        <w:t xml:space="preserve"> </w:t>
      </w:r>
      <w:r w:rsidR="00751D71">
        <w:rPr>
          <w:sz w:val="24"/>
          <w:szCs w:val="24"/>
        </w:rPr>
        <w:t>выделял</w:t>
      </w:r>
      <w:r w:rsidR="0043535C" w:rsidRPr="003449D9">
        <w:rPr>
          <w:sz w:val="24"/>
          <w:szCs w:val="24"/>
        </w:rPr>
        <w:t xml:space="preserve"> палеобиогеохимические провинции, образующиеся в ходе длительных геологических процессов, таких как орогенез, трансгрессии и регрессии моря, вулканизм</w:t>
      </w:r>
      <w:r w:rsidRPr="003449D9">
        <w:rPr>
          <w:sz w:val="24"/>
          <w:szCs w:val="24"/>
        </w:rPr>
        <w:t xml:space="preserve"> и т.п. </w:t>
      </w:r>
      <w:r w:rsidR="002770FB">
        <w:rPr>
          <w:sz w:val="24"/>
          <w:szCs w:val="24"/>
        </w:rPr>
        <w:t xml:space="preserve">Формируя литосферный </w:t>
      </w:r>
      <w:r w:rsidR="0043535C" w:rsidRPr="003449D9">
        <w:rPr>
          <w:sz w:val="24"/>
          <w:szCs w:val="24"/>
        </w:rPr>
        <w:t xml:space="preserve">фундамент современной биосферы, эти процессы </w:t>
      </w:r>
      <w:r w:rsidR="002770FB">
        <w:rPr>
          <w:sz w:val="24"/>
          <w:szCs w:val="24"/>
        </w:rPr>
        <w:t xml:space="preserve">во многом </w:t>
      </w:r>
      <w:r w:rsidR="0043535C" w:rsidRPr="003449D9">
        <w:rPr>
          <w:sz w:val="24"/>
          <w:szCs w:val="24"/>
        </w:rPr>
        <w:t xml:space="preserve">обусловливали </w:t>
      </w:r>
      <w:r w:rsidR="002770FB">
        <w:rPr>
          <w:sz w:val="24"/>
          <w:szCs w:val="24"/>
        </w:rPr>
        <w:t xml:space="preserve">и </w:t>
      </w:r>
      <w:r w:rsidR="0043535C" w:rsidRPr="003449D9">
        <w:rPr>
          <w:sz w:val="24"/>
          <w:szCs w:val="24"/>
        </w:rPr>
        <w:t xml:space="preserve">геохимическую историю современных биоценозов. </w:t>
      </w:r>
      <w:r w:rsidR="005A360E" w:rsidRPr="003449D9">
        <w:rPr>
          <w:sz w:val="24"/>
          <w:szCs w:val="24"/>
        </w:rPr>
        <w:t xml:space="preserve">При этом следует </w:t>
      </w:r>
      <w:r w:rsidR="00742D55" w:rsidRPr="003449D9">
        <w:rPr>
          <w:sz w:val="24"/>
          <w:szCs w:val="24"/>
        </w:rPr>
        <w:t xml:space="preserve">особо </w:t>
      </w:r>
      <w:r w:rsidR="005A360E" w:rsidRPr="003449D9">
        <w:rPr>
          <w:sz w:val="24"/>
          <w:szCs w:val="24"/>
        </w:rPr>
        <w:t xml:space="preserve">отметить, что </w:t>
      </w:r>
      <w:r w:rsidR="005A360E" w:rsidRPr="003449D9">
        <w:rPr>
          <w:bCs/>
          <w:spacing w:val="-1"/>
          <w:sz w:val="24"/>
          <w:szCs w:val="24"/>
          <w:lang w:eastAsia="en-US"/>
        </w:rPr>
        <w:t xml:space="preserve">А.П. </w:t>
      </w:r>
      <w:r w:rsidR="00736B7A" w:rsidRPr="003449D9">
        <w:rPr>
          <w:bCs/>
          <w:spacing w:val="-1"/>
          <w:sz w:val="24"/>
          <w:szCs w:val="24"/>
          <w:lang w:eastAsia="en-US"/>
        </w:rPr>
        <w:t xml:space="preserve">Виноградов не </w:t>
      </w:r>
      <w:r w:rsidR="00F13C52" w:rsidRPr="003449D9">
        <w:rPr>
          <w:bCs/>
          <w:spacing w:val="-1"/>
          <w:sz w:val="24"/>
          <w:szCs w:val="24"/>
          <w:lang w:eastAsia="en-US"/>
        </w:rPr>
        <w:t xml:space="preserve">считал </w:t>
      </w:r>
      <w:r w:rsidR="005A360E" w:rsidRPr="003449D9">
        <w:rPr>
          <w:bCs/>
          <w:spacing w:val="-1"/>
          <w:sz w:val="24"/>
          <w:szCs w:val="24"/>
          <w:lang w:eastAsia="en-US"/>
        </w:rPr>
        <w:t xml:space="preserve">геохимическое воздействие </w:t>
      </w:r>
      <w:r w:rsidR="002A523E" w:rsidRPr="003449D9">
        <w:rPr>
          <w:bCs/>
          <w:spacing w:val="-1"/>
          <w:sz w:val="24"/>
          <w:szCs w:val="24"/>
          <w:lang w:eastAsia="en-US"/>
        </w:rPr>
        <w:t>единственным фактором,</w:t>
      </w:r>
      <w:r w:rsidR="003E475B">
        <w:rPr>
          <w:bCs/>
          <w:spacing w:val="-1"/>
          <w:sz w:val="24"/>
          <w:szCs w:val="24"/>
          <w:lang w:eastAsia="en-US"/>
        </w:rPr>
        <w:t xml:space="preserve"> </w:t>
      </w:r>
      <w:r w:rsidR="003E475B" w:rsidRPr="002770FB">
        <w:rPr>
          <w:bCs/>
          <w:spacing w:val="-1"/>
          <w:sz w:val="24"/>
          <w:szCs w:val="24"/>
          <w:lang w:eastAsia="en-US"/>
        </w:rPr>
        <w:t xml:space="preserve">определяющим </w:t>
      </w:r>
      <w:r w:rsidR="002770FB" w:rsidRPr="002770FB">
        <w:rPr>
          <w:bCs/>
          <w:spacing w:val="-1"/>
          <w:sz w:val="24"/>
          <w:szCs w:val="24"/>
          <w:lang w:eastAsia="en-US"/>
        </w:rPr>
        <w:t xml:space="preserve">формирование структурных параметров </w:t>
      </w:r>
      <w:r w:rsidR="003E475B" w:rsidRPr="002770FB">
        <w:rPr>
          <w:bCs/>
          <w:spacing w:val="-1"/>
          <w:sz w:val="24"/>
          <w:szCs w:val="24"/>
          <w:lang w:eastAsia="en-US"/>
        </w:rPr>
        <w:t>биосферы</w:t>
      </w:r>
      <w:r w:rsidR="002770FB" w:rsidRPr="002770FB">
        <w:rPr>
          <w:bCs/>
          <w:spacing w:val="-1"/>
          <w:sz w:val="24"/>
          <w:szCs w:val="24"/>
          <w:lang w:eastAsia="en-US"/>
        </w:rPr>
        <w:t>.</w:t>
      </w:r>
      <w:r w:rsidR="002A523E" w:rsidRPr="003449D9">
        <w:rPr>
          <w:bCs/>
          <w:spacing w:val="-1"/>
          <w:sz w:val="24"/>
          <w:szCs w:val="24"/>
          <w:lang w:eastAsia="en-US"/>
        </w:rPr>
        <w:t xml:space="preserve"> </w:t>
      </w:r>
      <w:r w:rsidR="008E6E85">
        <w:rPr>
          <w:bCs/>
          <w:spacing w:val="-1"/>
          <w:sz w:val="24"/>
          <w:szCs w:val="24"/>
          <w:lang w:eastAsia="en-US"/>
        </w:rPr>
        <w:t>Результаты</w:t>
      </w:r>
      <w:r w:rsidR="002A523E" w:rsidRPr="003449D9">
        <w:rPr>
          <w:bCs/>
          <w:spacing w:val="-1"/>
          <w:sz w:val="24"/>
          <w:szCs w:val="24"/>
          <w:lang w:eastAsia="en-US"/>
        </w:rPr>
        <w:t>, полученны</w:t>
      </w:r>
      <w:r w:rsidR="008E6E85">
        <w:rPr>
          <w:bCs/>
          <w:spacing w:val="-1"/>
          <w:sz w:val="24"/>
          <w:szCs w:val="24"/>
          <w:lang w:eastAsia="en-US"/>
        </w:rPr>
        <w:t>е</w:t>
      </w:r>
      <w:r w:rsidR="002A523E" w:rsidRPr="003449D9">
        <w:rPr>
          <w:bCs/>
          <w:spacing w:val="-1"/>
          <w:sz w:val="24"/>
          <w:szCs w:val="24"/>
          <w:lang w:eastAsia="en-US"/>
        </w:rPr>
        <w:t xml:space="preserve"> им </w:t>
      </w:r>
      <w:r w:rsidR="00736B7A" w:rsidRPr="003449D9">
        <w:rPr>
          <w:bCs/>
          <w:spacing w:val="-1"/>
          <w:sz w:val="24"/>
          <w:szCs w:val="24"/>
          <w:lang w:eastAsia="en-US"/>
        </w:rPr>
        <w:t>в 40—50-х годах</w:t>
      </w:r>
      <w:r w:rsidR="00C469DD" w:rsidRPr="003449D9">
        <w:rPr>
          <w:bCs/>
          <w:spacing w:val="-1"/>
          <w:sz w:val="24"/>
          <w:szCs w:val="24"/>
          <w:lang w:eastAsia="en-US"/>
        </w:rPr>
        <w:t>,</w:t>
      </w:r>
      <w:r w:rsidR="00736B7A" w:rsidRPr="003449D9">
        <w:rPr>
          <w:bCs/>
          <w:spacing w:val="-1"/>
          <w:sz w:val="24"/>
          <w:szCs w:val="24"/>
          <w:lang w:eastAsia="en-US"/>
        </w:rPr>
        <w:t xml:space="preserve"> </w:t>
      </w:r>
      <w:r w:rsidR="002A523E" w:rsidRPr="003449D9">
        <w:rPr>
          <w:bCs/>
          <w:spacing w:val="-1"/>
          <w:sz w:val="24"/>
          <w:szCs w:val="24"/>
          <w:lang w:eastAsia="en-US"/>
        </w:rPr>
        <w:t xml:space="preserve">отчетливо </w:t>
      </w:r>
      <w:r w:rsidR="008E6E85">
        <w:rPr>
          <w:bCs/>
          <w:spacing w:val="-1"/>
          <w:sz w:val="24"/>
          <w:szCs w:val="24"/>
          <w:lang w:eastAsia="en-US"/>
        </w:rPr>
        <w:t>свидетельствовали</w:t>
      </w:r>
      <w:r w:rsidR="002A523E" w:rsidRPr="003449D9">
        <w:rPr>
          <w:bCs/>
          <w:spacing w:val="-1"/>
          <w:sz w:val="24"/>
          <w:szCs w:val="24"/>
          <w:lang w:eastAsia="en-US"/>
        </w:rPr>
        <w:t>,</w:t>
      </w:r>
      <w:r w:rsidR="00751D71">
        <w:rPr>
          <w:bCs/>
          <w:spacing w:val="-1"/>
          <w:sz w:val="24"/>
          <w:szCs w:val="24"/>
          <w:lang w:eastAsia="en-US"/>
        </w:rPr>
        <w:t xml:space="preserve"> что «</w:t>
      </w:r>
      <w:r w:rsidR="00736B7A" w:rsidRPr="003449D9">
        <w:rPr>
          <w:bCs/>
          <w:spacing w:val="-1"/>
          <w:sz w:val="24"/>
          <w:szCs w:val="24"/>
          <w:lang w:eastAsia="en-US"/>
        </w:rPr>
        <w:t xml:space="preserve">химический элементарный состав, как показывают нам тысячи анализов, не является простым отражением, повторением химического состава среды, а складывается в </w:t>
      </w:r>
      <w:r w:rsidR="002A523E" w:rsidRPr="003449D9">
        <w:rPr>
          <w:bCs/>
          <w:spacing w:val="-1"/>
          <w:sz w:val="24"/>
          <w:szCs w:val="24"/>
          <w:lang w:eastAsia="en-US"/>
        </w:rPr>
        <w:t xml:space="preserve">ходе </w:t>
      </w:r>
      <w:r w:rsidR="00736B7A" w:rsidRPr="003449D9">
        <w:rPr>
          <w:bCs/>
          <w:spacing w:val="-1"/>
          <w:sz w:val="24"/>
          <w:szCs w:val="24"/>
          <w:lang w:eastAsia="en-US"/>
        </w:rPr>
        <w:t>длительн</w:t>
      </w:r>
      <w:r w:rsidR="002A523E" w:rsidRPr="003449D9">
        <w:rPr>
          <w:bCs/>
          <w:spacing w:val="-1"/>
          <w:sz w:val="24"/>
          <w:szCs w:val="24"/>
          <w:lang w:eastAsia="en-US"/>
        </w:rPr>
        <w:t>о</w:t>
      </w:r>
      <w:r w:rsidR="008E6E85">
        <w:rPr>
          <w:bCs/>
          <w:spacing w:val="-1"/>
          <w:sz w:val="24"/>
          <w:szCs w:val="24"/>
          <w:lang w:eastAsia="en-US"/>
        </w:rPr>
        <w:t>го развития</w:t>
      </w:r>
      <w:r w:rsidR="00736B7A" w:rsidRPr="003449D9">
        <w:rPr>
          <w:bCs/>
          <w:spacing w:val="-1"/>
          <w:sz w:val="24"/>
          <w:szCs w:val="24"/>
          <w:lang w:eastAsia="en-US"/>
        </w:rPr>
        <w:t xml:space="preserve">, </w:t>
      </w:r>
      <w:r w:rsidR="002A523E" w:rsidRPr="003449D9">
        <w:rPr>
          <w:bCs/>
          <w:spacing w:val="-1"/>
          <w:sz w:val="24"/>
          <w:szCs w:val="24"/>
          <w:lang w:eastAsia="en-US"/>
        </w:rPr>
        <w:t xml:space="preserve">путем </w:t>
      </w:r>
      <w:r w:rsidR="00736B7A" w:rsidRPr="003449D9">
        <w:rPr>
          <w:bCs/>
          <w:spacing w:val="-1"/>
          <w:sz w:val="24"/>
          <w:szCs w:val="24"/>
          <w:lang w:eastAsia="en-US"/>
        </w:rPr>
        <w:t xml:space="preserve">взаимодействия организмов </w:t>
      </w:r>
      <w:r w:rsidR="002A523E" w:rsidRPr="003449D9">
        <w:rPr>
          <w:bCs/>
          <w:spacing w:val="-1"/>
          <w:sz w:val="24"/>
          <w:szCs w:val="24"/>
          <w:lang w:eastAsia="en-US"/>
        </w:rPr>
        <w:t>одновременно</w:t>
      </w:r>
      <w:r w:rsidR="002A523E" w:rsidRPr="003449D9">
        <w:rPr>
          <w:sz w:val="24"/>
          <w:szCs w:val="24"/>
        </w:rPr>
        <w:t xml:space="preserve"> </w:t>
      </w:r>
      <w:r w:rsidR="002A523E" w:rsidRPr="003449D9">
        <w:rPr>
          <w:bCs/>
          <w:spacing w:val="-1"/>
          <w:sz w:val="24"/>
          <w:szCs w:val="24"/>
          <w:lang w:eastAsia="en-US"/>
        </w:rPr>
        <w:t xml:space="preserve">со всеми </w:t>
      </w:r>
      <w:r w:rsidR="00736B7A" w:rsidRPr="003449D9">
        <w:rPr>
          <w:bCs/>
          <w:spacing w:val="-1"/>
          <w:sz w:val="24"/>
          <w:szCs w:val="24"/>
          <w:lang w:eastAsia="en-US"/>
        </w:rPr>
        <w:t>факторами</w:t>
      </w:r>
      <w:r w:rsidR="00C469DD" w:rsidRPr="003449D9">
        <w:rPr>
          <w:bCs/>
          <w:spacing w:val="-1"/>
          <w:sz w:val="24"/>
          <w:szCs w:val="24"/>
          <w:lang w:eastAsia="en-US"/>
        </w:rPr>
        <w:t xml:space="preserve"> эволюции</w:t>
      </w:r>
      <w:r w:rsidR="00751D71">
        <w:rPr>
          <w:bCs/>
          <w:spacing w:val="-1"/>
          <w:sz w:val="24"/>
          <w:szCs w:val="24"/>
          <w:lang w:eastAsia="en-US"/>
        </w:rPr>
        <w:t>»</w:t>
      </w:r>
      <w:r w:rsidR="008E6E85">
        <w:rPr>
          <w:bCs/>
          <w:spacing w:val="-1"/>
          <w:sz w:val="24"/>
          <w:szCs w:val="24"/>
          <w:lang w:eastAsia="en-US"/>
        </w:rPr>
        <w:t xml:space="preserve"> </w:t>
      </w:r>
      <w:r w:rsidR="008E6E85" w:rsidRPr="008E6E85">
        <w:rPr>
          <w:bCs/>
          <w:spacing w:val="-1"/>
          <w:sz w:val="24"/>
          <w:szCs w:val="24"/>
          <w:lang w:eastAsia="en-US"/>
        </w:rPr>
        <w:t>(</w:t>
      </w:r>
      <w:r w:rsidR="00515193">
        <w:rPr>
          <w:bCs/>
          <w:spacing w:val="-1"/>
          <w:sz w:val="24"/>
          <w:szCs w:val="24"/>
          <w:lang w:eastAsia="en-US"/>
        </w:rPr>
        <w:t xml:space="preserve">А.П. </w:t>
      </w:r>
      <w:r w:rsidR="008E6E85" w:rsidRPr="008E6E85">
        <w:rPr>
          <w:bCs/>
          <w:spacing w:val="-1"/>
          <w:sz w:val="24"/>
          <w:szCs w:val="24"/>
          <w:lang w:eastAsia="en-US"/>
        </w:rPr>
        <w:t>Виноградов, 1944, с. 188)</w:t>
      </w:r>
      <w:r w:rsidR="008E6E85">
        <w:rPr>
          <w:bCs/>
          <w:spacing w:val="-1"/>
          <w:sz w:val="24"/>
          <w:szCs w:val="24"/>
          <w:lang w:eastAsia="en-US"/>
        </w:rPr>
        <w:t xml:space="preserve"> и </w:t>
      </w:r>
      <w:r w:rsidR="002A523E" w:rsidRPr="003449D9">
        <w:rPr>
          <w:bCs/>
          <w:spacing w:val="-1"/>
          <w:sz w:val="24"/>
          <w:szCs w:val="24"/>
          <w:lang w:eastAsia="en-US"/>
        </w:rPr>
        <w:t>многократно подчеркивал</w:t>
      </w:r>
      <w:r w:rsidR="00736B7A" w:rsidRPr="003449D9">
        <w:rPr>
          <w:bCs/>
          <w:spacing w:val="-1"/>
          <w:sz w:val="24"/>
          <w:szCs w:val="24"/>
          <w:lang w:eastAsia="en-US"/>
        </w:rPr>
        <w:t xml:space="preserve">, что </w:t>
      </w:r>
      <w:r w:rsidR="002A523E" w:rsidRPr="003449D9">
        <w:rPr>
          <w:bCs/>
          <w:spacing w:val="-1"/>
          <w:sz w:val="24"/>
          <w:szCs w:val="24"/>
          <w:lang w:eastAsia="en-US"/>
        </w:rPr>
        <w:t xml:space="preserve">выживаемость вида может быть обеспечена не только «узкой специализацией», но и повышением </w:t>
      </w:r>
      <w:r w:rsidR="00DB6218" w:rsidRPr="003449D9">
        <w:rPr>
          <w:bCs/>
          <w:spacing w:val="-1"/>
          <w:sz w:val="24"/>
          <w:szCs w:val="24"/>
          <w:lang w:eastAsia="en-US"/>
        </w:rPr>
        <w:t xml:space="preserve">его </w:t>
      </w:r>
      <w:r w:rsidR="00C469DD" w:rsidRPr="003449D9">
        <w:rPr>
          <w:bCs/>
          <w:spacing w:val="-1"/>
          <w:sz w:val="24"/>
          <w:szCs w:val="24"/>
          <w:lang w:eastAsia="en-US"/>
        </w:rPr>
        <w:t xml:space="preserve">общей </w:t>
      </w:r>
      <w:r w:rsidR="002A523E" w:rsidRPr="003449D9">
        <w:rPr>
          <w:bCs/>
          <w:spacing w:val="-1"/>
          <w:sz w:val="24"/>
          <w:szCs w:val="24"/>
          <w:lang w:eastAsia="en-US"/>
        </w:rPr>
        <w:t>толерантности, поскольку «</w:t>
      </w:r>
      <w:r w:rsidR="00736B7A" w:rsidRPr="003449D9">
        <w:rPr>
          <w:bCs/>
          <w:spacing w:val="-1"/>
          <w:sz w:val="24"/>
          <w:szCs w:val="24"/>
          <w:lang w:eastAsia="en-US"/>
        </w:rPr>
        <w:t xml:space="preserve">естественный отбор является главной причиной приспособления организмов к химическим </w:t>
      </w:r>
      <w:r w:rsidR="00736B7A" w:rsidRPr="00735A7E">
        <w:rPr>
          <w:bCs/>
          <w:spacing w:val="-1"/>
          <w:sz w:val="24"/>
          <w:szCs w:val="24"/>
          <w:lang w:eastAsia="en-US"/>
        </w:rPr>
        <w:t>особенностям среды</w:t>
      </w:r>
      <w:r w:rsidR="002A523E" w:rsidRPr="00735A7E">
        <w:rPr>
          <w:bCs/>
          <w:spacing w:val="-1"/>
          <w:sz w:val="24"/>
          <w:szCs w:val="24"/>
          <w:lang w:eastAsia="en-US"/>
        </w:rPr>
        <w:t>»</w:t>
      </w:r>
      <w:r w:rsidR="00736B7A" w:rsidRPr="00735A7E">
        <w:rPr>
          <w:bCs/>
          <w:spacing w:val="-1"/>
          <w:sz w:val="24"/>
          <w:szCs w:val="24"/>
          <w:lang w:eastAsia="en-US"/>
        </w:rPr>
        <w:t>.</w:t>
      </w:r>
    </w:p>
    <w:p w:rsidR="00736B7A" w:rsidRPr="003449D9" w:rsidRDefault="00DB6218" w:rsidP="003449D9">
      <w:pPr>
        <w:spacing w:line="360" w:lineRule="auto"/>
        <w:ind w:firstLine="709"/>
        <w:jc w:val="both"/>
        <w:rPr>
          <w:bCs/>
          <w:spacing w:val="-1"/>
          <w:sz w:val="24"/>
          <w:szCs w:val="24"/>
          <w:lang w:eastAsia="en-US"/>
        </w:rPr>
      </w:pPr>
      <w:r w:rsidRPr="003449D9">
        <w:rPr>
          <w:bCs/>
          <w:spacing w:val="-1"/>
          <w:sz w:val="24"/>
          <w:szCs w:val="24"/>
          <w:lang w:eastAsia="en-US"/>
        </w:rPr>
        <w:t xml:space="preserve">Расширив спектр </w:t>
      </w:r>
      <w:r w:rsidR="00492531" w:rsidRPr="003449D9">
        <w:rPr>
          <w:bCs/>
          <w:spacing w:val="-1"/>
          <w:sz w:val="24"/>
          <w:szCs w:val="24"/>
          <w:lang w:eastAsia="en-US"/>
        </w:rPr>
        <w:t>работ</w:t>
      </w:r>
      <w:r w:rsidR="00B6551F" w:rsidRPr="003449D9">
        <w:rPr>
          <w:bCs/>
          <w:spacing w:val="-1"/>
          <w:sz w:val="24"/>
          <w:szCs w:val="24"/>
          <w:lang w:eastAsia="en-US"/>
        </w:rPr>
        <w:t>,</w:t>
      </w:r>
      <w:r w:rsidR="00492531" w:rsidRPr="003449D9">
        <w:rPr>
          <w:bCs/>
          <w:spacing w:val="-1"/>
          <w:sz w:val="24"/>
          <w:szCs w:val="24"/>
          <w:lang w:eastAsia="en-US"/>
        </w:rPr>
        <w:t xml:space="preserve"> </w:t>
      </w:r>
      <w:r w:rsidRPr="003449D9">
        <w:rPr>
          <w:bCs/>
          <w:spacing w:val="-1"/>
          <w:sz w:val="24"/>
          <w:szCs w:val="24"/>
          <w:lang w:eastAsia="en-US"/>
        </w:rPr>
        <w:t xml:space="preserve">А.П. Виноградов </w:t>
      </w:r>
      <w:r w:rsidR="00873DAF" w:rsidRPr="00873DAF">
        <w:rPr>
          <w:bCs/>
          <w:spacing w:val="-1"/>
          <w:sz w:val="24"/>
          <w:szCs w:val="24"/>
          <w:lang w:eastAsia="en-US"/>
        </w:rPr>
        <w:t>[</w:t>
      </w:r>
      <w:r w:rsidR="00515193">
        <w:rPr>
          <w:bCs/>
          <w:spacing w:val="-1"/>
          <w:sz w:val="24"/>
          <w:szCs w:val="24"/>
          <w:lang w:eastAsia="en-US"/>
        </w:rPr>
        <w:t xml:space="preserve">Виноградов, </w:t>
      </w:r>
      <w:r w:rsidR="00873DAF">
        <w:rPr>
          <w:bCs/>
          <w:spacing w:val="-1"/>
          <w:sz w:val="24"/>
          <w:szCs w:val="24"/>
          <w:lang w:eastAsia="en-US"/>
        </w:rPr>
        <w:t>1960]</w:t>
      </w:r>
      <w:r w:rsidRPr="003449D9">
        <w:rPr>
          <w:bCs/>
          <w:spacing w:val="-1"/>
          <w:sz w:val="24"/>
          <w:szCs w:val="24"/>
          <w:lang w:eastAsia="en-US"/>
        </w:rPr>
        <w:t xml:space="preserve"> выяснил, </w:t>
      </w:r>
      <w:r w:rsidR="00492531" w:rsidRPr="003449D9">
        <w:rPr>
          <w:bCs/>
          <w:spacing w:val="-1"/>
          <w:sz w:val="24"/>
          <w:szCs w:val="24"/>
          <w:lang w:eastAsia="en-US"/>
        </w:rPr>
        <w:t xml:space="preserve">что </w:t>
      </w:r>
      <w:r w:rsidR="00DB7227">
        <w:rPr>
          <w:bCs/>
          <w:spacing w:val="-1"/>
          <w:sz w:val="24"/>
          <w:szCs w:val="24"/>
          <w:lang w:eastAsia="en-US"/>
        </w:rPr>
        <w:t xml:space="preserve">по мере развития биосферы </w:t>
      </w:r>
      <w:r w:rsidR="00492531" w:rsidRPr="003449D9">
        <w:rPr>
          <w:bCs/>
          <w:spacing w:val="-1"/>
          <w:sz w:val="24"/>
          <w:szCs w:val="24"/>
          <w:lang w:eastAsia="en-US"/>
        </w:rPr>
        <w:t>в</w:t>
      </w:r>
      <w:r w:rsidR="00736B7A" w:rsidRPr="003449D9">
        <w:rPr>
          <w:bCs/>
          <w:spacing w:val="-1"/>
          <w:sz w:val="24"/>
          <w:szCs w:val="24"/>
          <w:lang w:eastAsia="en-US"/>
        </w:rPr>
        <w:t xml:space="preserve">лияние геохимических факторов </w:t>
      </w:r>
      <w:r w:rsidRPr="003449D9">
        <w:rPr>
          <w:bCs/>
          <w:spacing w:val="-1"/>
          <w:sz w:val="24"/>
          <w:szCs w:val="24"/>
          <w:lang w:eastAsia="en-US"/>
        </w:rPr>
        <w:t xml:space="preserve">среды </w:t>
      </w:r>
      <w:r w:rsidR="00736B7A" w:rsidRPr="003449D9">
        <w:rPr>
          <w:bCs/>
          <w:spacing w:val="-1"/>
          <w:sz w:val="24"/>
          <w:szCs w:val="24"/>
          <w:lang w:eastAsia="en-US"/>
        </w:rPr>
        <w:t>на эволюцию химического состава организмов</w:t>
      </w:r>
      <w:r w:rsidRPr="003449D9">
        <w:rPr>
          <w:bCs/>
          <w:spacing w:val="-1"/>
          <w:sz w:val="24"/>
          <w:szCs w:val="24"/>
          <w:lang w:eastAsia="en-US"/>
        </w:rPr>
        <w:t xml:space="preserve">, пребывающих в этой среде, </w:t>
      </w:r>
      <w:r w:rsidR="00B6551F" w:rsidRPr="003449D9">
        <w:rPr>
          <w:bCs/>
          <w:spacing w:val="-1"/>
          <w:sz w:val="24"/>
          <w:szCs w:val="24"/>
          <w:lang w:eastAsia="en-US"/>
        </w:rPr>
        <w:t xml:space="preserve">было </w:t>
      </w:r>
      <w:r w:rsidR="008E6E85" w:rsidRPr="003449D9">
        <w:rPr>
          <w:bCs/>
          <w:spacing w:val="-1"/>
          <w:sz w:val="24"/>
          <w:szCs w:val="24"/>
          <w:lang w:eastAsia="en-US"/>
        </w:rPr>
        <w:t xml:space="preserve">главным образом </w:t>
      </w:r>
      <w:r w:rsidR="00736B7A" w:rsidRPr="003449D9">
        <w:rPr>
          <w:bCs/>
          <w:spacing w:val="-1"/>
          <w:sz w:val="24"/>
          <w:szCs w:val="24"/>
          <w:lang w:eastAsia="en-US"/>
        </w:rPr>
        <w:t xml:space="preserve">опосредовано </w:t>
      </w:r>
      <w:r w:rsidR="00492531" w:rsidRPr="003449D9">
        <w:rPr>
          <w:bCs/>
          <w:spacing w:val="-1"/>
          <w:sz w:val="24"/>
          <w:szCs w:val="24"/>
          <w:lang w:eastAsia="en-US"/>
        </w:rPr>
        <w:t xml:space="preserve">деятельностью </w:t>
      </w:r>
      <w:r w:rsidR="00B6551F" w:rsidRPr="003449D9">
        <w:rPr>
          <w:bCs/>
          <w:spacing w:val="-1"/>
          <w:sz w:val="24"/>
          <w:szCs w:val="24"/>
          <w:lang w:eastAsia="en-US"/>
        </w:rPr>
        <w:t xml:space="preserve">комплекса </w:t>
      </w:r>
      <w:r w:rsidR="00736B7A" w:rsidRPr="003449D9">
        <w:rPr>
          <w:bCs/>
          <w:spacing w:val="-1"/>
          <w:sz w:val="24"/>
          <w:szCs w:val="24"/>
          <w:lang w:eastAsia="en-US"/>
        </w:rPr>
        <w:t xml:space="preserve">регуляторных механизмов, контролирующих </w:t>
      </w:r>
      <w:r w:rsidR="00492531" w:rsidRPr="003449D9">
        <w:rPr>
          <w:bCs/>
          <w:spacing w:val="-1"/>
          <w:sz w:val="24"/>
          <w:szCs w:val="24"/>
          <w:lang w:eastAsia="en-US"/>
        </w:rPr>
        <w:t xml:space="preserve">специфику </w:t>
      </w:r>
      <w:r w:rsidR="00736B7A" w:rsidRPr="003449D9">
        <w:rPr>
          <w:bCs/>
          <w:spacing w:val="-1"/>
          <w:sz w:val="24"/>
          <w:szCs w:val="24"/>
          <w:lang w:eastAsia="en-US"/>
        </w:rPr>
        <w:t xml:space="preserve">взаимодействия </w:t>
      </w:r>
      <w:r w:rsidR="00DB7227">
        <w:rPr>
          <w:bCs/>
          <w:spacing w:val="-1"/>
          <w:sz w:val="24"/>
          <w:szCs w:val="24"/>
          <w:lang w:eastAsia="en-US"/>
        </w:rPr>
        <w:t xml:space="preserve">этих организмов </w:t>
      </w:r>
      <w:r w:rsidR="00736B7A" w:rsidRPr="003449D9">
        <w:rPr>
          <w:bCs/>
          <w:spacing w:val="-1"/>
          <w:sz w:val="24"/>
          <w:szCs w:val="24"/>
          <w:lang w:eastAsia="en-US"/>
        </w:rPr>
        <w:t>с окружающей средой.</w:t>
      </w:r>
      <w:r w:rsidR="00492531" w:rsidRPr="003449D9">
        <w:rPr>
          <w:bCs/>
          <w:spacing w:val="-1"/>
          <w:sz w:val="24"/>
          <w:szCs w:val="24"/>
          <w:lang w:eastAsia="en-US"/>
        </w:rPr>
        <w:t xml:space="preserve"> Результатом явилось </w:t>
      </w:r>
      <w:r w:rsidR="00116006" w:rsidRPr="003449D9">
        <w:rPr>
          <w:bCs/>
          <w:spacing w:val="-1"/>
          <w:sz w:val="24"/>
          <w:szCs w:val="24"/>
          <w:lang w:eastAsia="en-US"/>
        </w:rPr>
        <w:t>не только</w:t>
      </w:r>
      <w:r w:rsidR="00736B7A" w:rsidRPr="003449D9">
        <w:rPr>
          <w:bCs/>
          <w:spacing w:val="-1"/>
          <w:sz w:val="24"/>
          <w:szCs w:val="24"/>
          <w:lang w:eastAsia="en-US"/>
        </w:rPr>
        <w:t xml:space="preserve"> </w:t>
      </w:r>
      <w:r w:rsidR="00492531" w:rsidRPr="003449D9">
        <w:rPr>
          <w:bCs/>
          <w:spacing w:val="-1"/>
          <w:sz w:val="24"/>
          <w:szCs w:val="24"/>
          <w:lang w:eastAsia="en-US"/>
        </w:rPr>
        <w:t xml:space="preserve">увеличение </w:t>
      </w:r>
      <w:r w:rsidR="00736B7A" w:rsidRPr="003449D9">
        <w:rPr>
          <w:bCs/>
          <w:spacing w:val="-1"/>
          <w:sz w:val="24"/>
          <w:szCs w:val="24"/>
          <w:lang w:eastAsia="en-US"/>
        </w:rPr>
        <w:t xml:space="preserve">числа </w:t>
      </w:r>
      <w:r w:rsidR="00492531" w:rsidRPr="003449D9">
        <w:rPr>
          <w:bCs/>
          <w:spacing w:val="-1"/>
          <w:sz w:val="24"/>
          <w:szCs w:val="24"/>
          <w:lang w:eastAsia="en-US"/>
        </w:rPr>
        <w:t>видов</w:t>
      </w:r>
      <w:r w:rsidR="00736B7A" w:rsidRPr="003449D9">
        <w:rPr>
          <w:bCs/>
          <w:spacing w:val="-1"/>
          <w:sz w:val="24"/>
          <w:szCs w:val="24"/>
          <w:lang w:eastAsia="en-US"/>
        </w:rPr>
        <w:t>,</w:t>
      </w:r>
      <w:r w:rsidR="00492531" w:rsidRPr="003449D9">
        <w:rPr>
          <w:bCs/>
          <w:spacing w:val="-1"/>
          <w:sz w:val="24"/>
          <w:szCs w:val="24"/>
          <w:lang w:eastAsia="en-US"/>
        </w:rPr>
        <w:t xml:space="preserve"> вызванное</w:t>
      </w:r>
      <w:r w:rsidR="003E475B">
        <w:rPr>
          <w:bCs/>
          <w:spacing w:val="-1"/>
          <w:sz w:val="24"/>
          <w:szCs w:val="24"/>
          <w:lang w:eastAsia="en-US"/>
        </w:rPr>
        <w:t>,</w:t>
      </w:r>
      <w:r w:rsidR="00492531" w:rsidRPr="003449D9">
        <w:rPr>
          <w:bCs/>
          <w:spacing w:val="-1"/>
          <w:sz w:val="24"/>
          <w:szCs w:val="24"/>
          <w:lang w:eastAsia="en-US"/>
        </w:rPr>
        <w:t xml:space="preserve"> </w:t>
      </w:r>
      <w:r w:rsidR="00593B93" w:rsidRPr="003449D9">
        <w:rPr>
          <w:bCs/>
          <w:spacing w:val="-1"/>
          <w:sz w:val="24"/>
          <w:szCs w:val="24"/>
          <w:lang w:eastAsia="en-US"/>
        </w:rPr>
        <w:t>в том числе</w:t>
      </w:r>
      <w:r w:rsidR="003E475B">
        <w:rPr>
          <w:bCs/>
          <w:spacing w:val="-1"/>
          <w:sz w:val="24"/>
          <w:szCs w:val="24"/>
          <w:lang w:eastAsia="en-US"/>
        </w:rPr>
        <w:t>,</w:t>
      </w:r>
      <w:r w:rsidR="00593B93" w:rsidRPr="003449D9">
        <w:rPr>
          <w:bCs/>
          <w:spacing w:val="-1"/>
          <w:sz w:val="24"/>
          <w:szCs w:val="24"/>
          <w:lang w:eastAsia="en-US"/>
        </w:rPr>
        <w:t xml:space="preserve"> и </w:t>
      </w:r>
      <w:r w:rsidR="00492531" w:rsidRPr="003449D9">
        <w:rPr>
          <w:bCs/>
          <w:spacing w:val="-1"/>
          <w:sz w:val="24"/>
          <w:szCs w:val="24"/>
          <w:lang w:eastAsia="en-US"/>
        </w:rPr>
        <w:t xml:space="preserve">разнообразием геохимических условий, </w:t>
      </w:r>
      <w:r w:rsidR="00736B7A" w:rsidRPr="003449D9">
        <w:rPr>
          <w:bCs/>
          <w:spacing w:val="-1"/>
          <w:sz w:val="24"/>
          <w:szCs w:val="24"/>
          <w:lang w:eastAsia="en-US"/>
        </w:rPr>
        <w:t>но и формировани</w:t>
      </w:r>
      <w:r w:rsidR="00B6551F" w:rsidRPr="003449D9">
        <w:rPr>
          <w:bCs/>
          <w:spacing w:val="-1"/>
          <w:sz w:val="24"/>
          <w:szCs w:val="24"/>
          <w:lang w:eastAsia="en-US"/>
        </w:rPr>
        <w:t>е</w:t>
      </w:r>
      <w:r w:rsidR="00736B7A" w:rsidRPr="003449D9">
        <w:rPr>
          <w:bCs/>
          <w:spacing w:val="-1"/>
          <w:sz w:val="24"/>
          <w:szCs w:val="24"/>
          <w:lang w:eastAsia="en-US"/>
        </w:rPr>
        <w:t xml:space="preserve"> </w:t>
      </w:r>
      <w:r w:rsidR="00492531" w:rsidRPr="003449D9">
        <w:rPr>
          <w:bCs/>
          <w:spacing w:val="-1"/>
          <w:sz w:val="24"/>
          <w:szCs w:val="24"/>
          <w:lang w:eastAsia="en-US"/>
        </w:rPr>
        <w:t xml:space="preserve">значительного числа </w:t>
      </w:r>
      <w:r w:rsidR="00B6551F" w:rsidRPr="003449D9">
        <w:rPr>
          <w:bCs/>
          <w:spacing w:val="-1"/>
          <w:sz w:val="24"/>
          <w:szCs w:val="24"/>
          <w:lang w:eastAsia="en-US"/>
        </w:rPr>
        <w:t xml:space="preserve">узкоспециализированных </w:t>
      </w:r>
      <w:r w:rsidR="00492531" w:rsidRPr="003449D9">
        <w:rPr>
          <w:bCs/>
          <w:spacing w:val="-1"/>
          <w:sz w:val="24"/>
          <w:szCs w:val="24"/>
          <w:lang w:eastAsia="en-US"/>
        </w:rPr>
        <w:t>подвидов-</w:t>
      </w:r>
      <w:r w:rsidR="00736B7A" w:rsidRPr="003449D9">
        <w:rPr>
          <w:bCs/>
          <w:spacing w:val="-1"/>
          <w:sz w:val="24"/>
          <w:szCs w:val="24"/>
          <w:lang w:eastAsia="en-US"/>
        </w:rPr>
        <w:t>эндеми</w:t>
      </w:r>
      <w:r w:rsidR="00492531" w:rsidRPr="003449D9">
        <w:rPr>
          <w:bCs/>
          <w:spacing w:val="-1"/>
          <w:sz w:val="24"/>
          <w:szCs w:val="24"/>
          <w:lang w:eastAsia="en-US"/>
        </w:rPr>
        <w:t xml:space="preserve">ков, </w:t>
      </w:r>
      <w:r w:rsidR="00736B7A" w:rsidRPr="003449D9">
        <w:rPr>
          <w:bCs/>
          <w:spacing w:val="-1"/>
          <w:sz w:val="24"/>
          <w:szCs w:val="24"/>
          <w:lang w:eastAsia="en-US"/>
        </w:rPr>
        <w:t xml:space="preserve">возникновение, </w:t>
      </w:r>
      <w:r w:rsidR="00492531" w:rsidRPr="003449D9">
        <w:rPr>
          <w:bCs/>
          <w:spacing w:val="-1"/>
          <w:sz w:val="24"/>
          <w:szCs w:val="24"/>
          <w:lang w:eastAsia="en-US"/>
        </w:rPr>
        <w:t xml:space="preserve">которых, </w:t>
      </w:r>
      <w:r w:rsidR="00736B7A" w:rsidRPr="003449D9">
        <w:rPr>
          <w:bCs/>
          <w:spacing w:val="-1"/>
          <w:sz w:val="24"/>
          <w:szCs w:val="24"/>
          <w:lang w:eastAsia="en-US"/>
        </w:rPr>
        <w:t xml:space="preserve">по мнению </w:t>
      </w:r>
      <w:r w:rsidR="001648C8" w:rsidRPr="003449D9">
        <w:rPr>
          <w:bCs/>
          <w:spacing w:val="-1"/>
          <w:sz w:val="24"/>
          <w:szCs w:val="24"/>
          <w:lang w:eastAsia="en-US"/>
        </w:rPr>
        <w:t xml:space="preserve">А.П. </w:t>
      </w:r>
      <w:r w:rsidR="00736B7A" w:rsidRPr="003449D9">
        <w:rPr>
          <w:bCs/>
          <w:spacing w:val="-1"/>
          <w:sz w:val="24"/>
          <w:szCs w:val="24"/>
          <w:lang w:eastAsia="en-US"/>
        </w:rPr>
        <w:t>Виноградова</w:t>
      </w:r>
      <w:r w:rsidR="00492531" w:rsidRPr="003449D9">
        <w:rPr>
          <w:bCs/>
          <w:spacing w:val="-1"/>
          <w:sz w:val="24"/>
          <w:szCs w:val="24"/>
          <w:lang w:eastAsia="en-US"/>
        </w:rPr>
        <w:t xml:space="preserve">, произошло в ходе </w:t>
      </w:r>
      <w:r w:rsidR="00736B7A" w:rsidRPr="003449D9">
        <w:rPr>
          <w:bCs/>
          <w:spacing w:val="-1"/>
          <w:sz w:val="24"/>
          <w:szCs w:val="24"/>
          <w:lang w:eastAsia="en-US"/>
        </w:rPr>
        <w:t xml:space="preserve">естественного отбора, направленного в сторону </w:t>
      </w:r>
      <w:r w:rsidR="00B6551F" w:rsidRPr="003449D9">
        <w:rPr>
          <w:bCs/>
          <w:spacing w:val="-1"/>
          <w:sz w:val="24"/>
          <w:szCs w:val="24"/>
          <w:lang w:eastAsia="en-US"/>
        </w:rPr>
        <w:t xml:space="preserve">последовательной </w:t>
      </w:r>
      <w:r w:rsidR="00736B7A" w:rsidRPr="003449D9">
        <w:rPr>
          <w:bCs/>
          <w:spacing w:val="-1"/>
          <w:sz w:val="24"/>
          <w:szCs w:val="24"/>
          <w:lang w:eastAsia="en-US"/>
        </w:rPr>
        <w:t>адаптации</w:t>
      </w:r>
      <w:r w:rsidR="005F6E56" w:rsidRPr="003449D9">
        <w:rPr>
          <w:bCs/>
          <w:spacing w:val="-1"/>
          <w:sz w:val="24"/>
          <w:szCs w:val="24"/>
          <w:lang w:eastAsia="en-US"/>
        </w:rPr>
        <w:t xml:space="preserve"> флоры и связанной с ней фауны </w:t>
      </w:r>
      <w:r w:rsidR="00492531" w:rsidRPr="003449D9">
        <w:rPr>
          <w:bCs/>
          <w:spacing w:val="-1"/>
          <w:sz w:val="24"/>
          <w:szCs w:val="24"/>
          <w:lang w:eastAsia="en-US"/>
        </w:rPr>
        <w:t xml:space="preserve">именно к </w:t>
      </w:r>
      <w:r w:rsidR="00B6551F" w:rsidRPr="003449D9">
        <w:rPr>
          <w:bCs/>
          <w:spacing w:val="-1"/>
          <w:sz w:val="24"/>
          <w:szCs w:val="24"/>
          <w:lang w:eastAsia="en-US"/>
        </w:rPr>
        <w:t xml:space="preserve">параметрам </w:t>
      </w:r>
      <w:r w:rsidR="00736B7A" w:rsidRPr="003449D9">
        <w:rPr>
          <w:bCs/>
          <w:spacing w:val="-1"/>
          <w:sz w:val="24"/>
          <w:szCs w:val="24"/>
          <w:lang w:eastAsia="en-US"/>
        </w:rPr>
        <w:t xml:space="preserve">специфической геохимической </w:t>
      </w:r>
      <w:r w:rsidR="0026119A" w:rsidRPr="003449D9">
        <w:rPr>
          <w:bCs/>
          <w:spacing w:val="-1"/>
          <w:sz w:val="24"/>
          <w:szCs w:val="24"/>
          <w:lang w:eastAsia="en-US"/>
        </w:rPr>
        <w:t xml:space="preserve">неоднородности, характеризующейся </w:t>
      </w:r>
      <w:r w:rsidR="00B6551F" w:rsidRPr="003449D9">
        <w:rPr>
          <w:bCs/>
          <w:spacing w:val="-1"/>
          <w:sz w:val="24"/>
          <w:szCs w:val="24"/>
          <w:lang w:eastAsia="en-US"/>
        </w:rPr>
        <w:t xml:space="preserve">повышенным </w:t>
      </w:r>
      <w:r w:rsidR="005F6E56" w:rsidRPr="003449D9">
        <w:rPr>
          <w:bCs/>
          <w:spacing w:val="-1"/>
          <w:sz w:val="24"/>
          <w:szCs w:val="24"/>
          <w:lang w:eastAsia="en-US"/>
        </w:rPr>
        <w:t>содержанием, например, цинка, кадмия или бария</w:t>
      </w:r>
      <w:r w:rsidR="00736B7A" w:rsidRPr="003449D9">
        <w:rPr>
          <w:bCs/>
          <w:spacing w:val="-1"/>
          <w:sz w:val="24"/>
          <w:szCs w:val="24"/>
          <w:lang w:eastAsia="en-US"/>
        </w:rPr>
        <w:t xml:space="preserve"> </w:t>
      </w:r>
      <w:r w:rsidR="00873DAF" w:rsidRPr="00873DAF">
        <w:rPr>
          <w:bCs/>
          <w:spacing w:val="-1"/>
          <w:sz w:val="24"/>
          <w:szCs w:val="24"/>
          <w:lang w:eastAsia="en-US"/>
        </w:rPr>
        <w:t>[</w:t>
      </w:r>
      <w:r w:rsidR="00515193">
        <w:rPr>
          <w:bCs/>
          <w:spacing w:val="-1"/>
          <w:sz w:val="24"/>
          <w:szCs w:val="24"/>
          <w:lang w:eastAsia="en-US"/>
        </w:rPr>
        <w:t>Виноградов, 1938</w:t>
      </w:r>
      <w:r w:rsidR="00873DAF">
        <w:rPr>
          <w:bCs/>
          <w:spacing w:val="-1"/>
          <w:sz w:val="24"/>
          <w:szCs w:val="24"/>
          <w:lang w:eastAsia="en-US"/>
        </w:rPr>
        <w:t>, с. 286]</w:t>
      </w:r>
      <w:r w:rsidR="00736B7A" w:rsidRPr="003449D9">
        <w:rPr>
          <w:bCs/>
          <w:spacing w:val="-1"/>
          <w:sz w:val="24"/>
          <w:szCs w:val="24"/>
          <w:lang w:eastAsia="en-US"/>
        </w:rPr>
        <w:t>.</w:t>
      </w:r>
      <w:r w:rsidR="005F6E56" w:rsidRPr="003449D9">
        <w:rPr>
          <w:bCs/>
          <w:spacing w:val="-1"/>
          <w:sz w:val="24"/>
          <w:szCs w:val="24"/>
          <w:lang w:eastAsia="en-US"/>
        </w:rPr>
        <w:t xml:space="preserve"> Изучение популяций </w:t>
      </w:r>
      <w:r w:rsidR="005F6E56" w:rsidRPr="001840CC">
        <w:rPr>
          <w:bCs/>
          <w:i/>
          <w:spacing w:val="-1"/>
          <w:sz w:val="24"/>
          <w:szCs w:val="24"/>
          <w:lang w:eastAsia="en-US"/>
        </w:rPr>
        <w:t>Scrophularia variegata, Hypericum perforatum</w:t>
      </w:r>
      <w:r w:rsidR="005F6E56" w:rsidRPr="003449D9">
        <w:rPr>
          <w:bCs/>
          <w:spacing w:val="-1"/>
          <w:sz w:val="24"/>
          <w:szCs w:val="24"/>
          <w:lang w:eastAsia="en-US"/>
        </w:rPr>
        <w:t xml:space="preserve"> в молибденовых провинциях, </w:t>
      </w:r>
      <w:r w:rsidR="005F6E56" w:rsidRPr="001840CC">
        <w:rPr>
          <w:bCs/>
          <w:i/>
          <w:spacing w:val="-1"/>
          <w:sz w:val="24"/>
          <w:szCs w:val="24"/>
          <w:lang w:eastAsia="en-US"/>
        </w:rPr>
        <w:t>Cynodon dactylon,</w:t>
      </w:r>
      <w:r w:rsidR="005F6E56" w:rsidRPr="003449D9">
        <w:rPr>
          <w:bCs/>
          <w:spacing w:val="-1"/>
          <w:sz w:val="24"/>
          <w:szCs w:val="24"/>
          <w:lang w:eastAsia="en-US"/>
        </w:rPr>
        <w:t xml:space="preserve"> </w:t>
      </w:r>
      <w:r w:rsidR="005F6E56" w:rsidRPr="001840CC">
        <w:rPr>
          <w:bCs/>
          <w:i/>
          <w:spacing w:val="-1"/>
          <w:sz w:val="24"/>
          <w:szCs w:val="24"/>
          <w:lang w:eastAsia="en-US"/>
        </w:rPr>
        <w:t>Glycyrrhiza glabra</w:t>
      </w:r>
      <w:r w:rsidR="005F6E56" w:rsidRPr="003449D9">
        <w:rPr>
          <w:bCs/>
          <w:spacing w:val="-1"/>
          <w:sz w:val="24"/>
          <w:szCs w:val="24"/>
          <w:lang w:eastAsia="en-US"/>
        </w:rPr>
        <w:t xml:space="preserve"> в кальциево-стронциевых, а также ряда других растений, произрастающих на почвах с повышенным содержанием никеля, меди, кобальта</w:t>
      </w:r>
      <w:r w:rsidR="00480237" w:rsidRPr="003449D9">
        <w:rPr>
          <w:bCs/>
          <w:spacing w:val="-1"/>
          <w:sz w:val="24"/>
          <w:szCs w:val="24"/>
          <w:lang w:eastAsia="en-US"/>
        </w:rPr>
        <w:t xml:space="preserve"> или свинца</w:t>
      </w:r>
      <w:r w:rsidR="005F6E56" w:rsidRPr="003449D9">
        <w:rPr>
          <w:bCs/>
          <w:spacing w:val="-1"/>
          <w:sz w:val="24"/>
          <w:szCs w:val="24"/>
          <w:lang w:eastAsia="en-US"/>
        </w:rPr>
        <w:t xml:space="preserve">, показало, что даже </w:t>
      </w:r>
      <w:r w:rsidR="0026119A" w:rsidRPr="003449D9">
        <w:rPr>
          <w:bCs/>
          <w:spacing w:val="-1"/>
          <w:sz w:val="24"/>
          <w:szCs w:val="24"/>
          <w:lang w:eastAsia="en-US"/>
        </w:rPr>
        <w:t xml:space="preserve">для выраженных </w:t>
      </w:r>
      <w:r w:rsidR="005F6E56" w:rsidRPr="003449D9">
        <w:rPr>
          <w:bCs/>
          <w:spacing w:val="-1"/>
          <w:sz w:val="24"/>
          <w:szCs w:val="24"/>
          <w:lang w:eastAsia="en-US"/>
        </w:rPr>
        <w:t xml:space="preserve">концентраторов </w:t>
      </w:r>
      <w:r w:rsidR="0026119A" w:rsidRPr="003449D9">
        <w:rPr>
          <w:bCs/>
          <w:spacing w:val="-1"/>
          <w:sz w:val="24"/>
          <w:szCs w:val="24"/>
          <w:lang w:eastAsia="en-US"/>
        </w:rPr>
        <w:t xml:space="preserve">внутри вида </w:t>
      </w:r>
      <w:r w:rsidR="005F6E56" w:rsidRPr="003449D9">
        <w:rPr>
          <w:bCs/>
          <w:spacing w:val="-1"/>
          <w:sz w:val="24"/>
          <w:szCs w:val="24"/>
          <w:lang w:eastAsia="en-US"/>
        </w:rPr>
        <w:t>существует значительная физиологическая изменчивость</w:t>
      </w:r>
      <w:r w:rsidR="00845BC9" w:rsidRPr="003449D9">
        <w:rPr>
          <w:bCs/>
          <w:spacing w:val="-1"/>
          <w:sz w:val="24"/>
          <w:szCs w:val="24"/>
          <w:lang w:eastAsia="en-US"/>
        </w:rPr>
        <w:t>, причем в подавляющем большинстве случаев</w:t>
      </w:r>
      <w:r w:rsidR="00051E5C" w:rsidRPr="003449D9">
        <w:rPr>
          <w:bCs/>
          <w:spacing w:val="-1"/>
          <w:sz w:val="24"/>
          <w:szCs w:val="24"/>
          <w:lang w:eastAsia="en-US"/>
        </w:rPr>
        <w:t xml:space="preserve"> закрепленная генетически</w:t>
      </w:r>
      <w:r w:rsidR="005F6E56" w:rsidRPr="003449D9">
        <w:rPr>
          <w:bCs/>
          <w:spacing w:val="-1"/>
          <w:sz w:val="24"/>
          <w:szCs w:val="24"/>
          <w:lang w:eastAsia="en-US"/>
        </w:rPr>
        <w:t>.</w:t>
      </w:r>
    </w:p>
    <w:p w:rsidR="007F516D" w:rsidRPr="003449D9" w:rsidRDefault="006B75C4" w:rsidP="003449D9">
      <w:pPr>
        <w:spacing w:line="360" w:lineRule="auto"/>
        <w:ind w:firstLine="709"/>
        <w:jc w:val="both"/>
        <w:rPr>
          <w:sz w:val="24"/>
          <w:szCs w:val="24"/>
        </w:rPr>
      </w:pPr>
      <w:r w:rsidRPr="003449D9">
        <w:rPr>
          <w:sz w:val="24"/>
          <w:szCs w:val="24"/>
        </w:rPr>
        <w:t xml:space="preserve">Исследования в этом направлении </w:t>
      </w:r>
      <w:r w:rsidR="00051E5C" w:rsidRPr="003449D9">
        <w:rPr>
          <w:sz w:val="24"/>
          <w:szCs w:val="24"/>
        </w:rPr>
        <w:t xml:space="preserve">позднее продолжил В.В. </w:t>
      </w:r>
      <w:r w:rsidR="00C75D10" w:rsidRPr="003449D9">
        <w:rPr>
          <w:sz w:val="24"/>
          <w:szCs w:val="24"/>
        </w:rPr>
        <w:t>Ковальский</w:t>
      </w:r>
      <w:r w:rsidR="00051E5C" w:rsidRPr="003449D9">
        <w:rPr>
          <w:sz w:val="24"/>
          <w:szCs w:val="24"/>
        </w:rPr>
        <w:t xml:space="preserve">, который решил </w:t>
      </w:r>
      <w:r w:rsidR="00C75D10" w:rsidRPr="003449D9">
        <w:rPr>
          <w:sz w:val="24"/>
          <w:szCs w:val="24"/>
        </w:rPr>
        <w:t>выяснить причины внутривидовой изменчивости организмов</w:t>
      </w:r>
      <w:r w:rsidRPr="003449D9">
        <w:rPr>
          <w:sz w:val="24"/>
          <w:szCs w:val="24"/>
        </w:rPr>
        <w:t>,</w:t>
      </w:r>
      <w:r w:rsidR="00051E5C" w:rsidRPr="003449D9">
        <w:rPr>
          <w:sz w:val="24"/>
          <w:szCs w:val="24"/>
        </w:rPr>
        <w:t xml:space="preserve"> </w:t>
      </w:r>
      <w:r w:rsidR="00C75D10" w:rsidRPr="003449D9">
        <w:rPr>
          <w:sz w:val="24"/>
          <w:szCs w:val="24"/>
        </w:rPr>
        <w:t>учитыва</w:t>
      </w:r>
      <w:r w:rsidR="00051E5C" w:rsidRPr="003449D9">
        <w:rPr>
          <w:sz w:val="24"/>
          <w:szCs w:val="24"/>
        </w:rPr>
        <w:t>я</w:t>
      </w:r>
      <w:r w:rsidR="00C75D10" w:rsidRPr="003449D9">
        <w:rPr>
          <w:sz w:val="24"/>
          <w:szCs w:val="24"/>
        </w:rPr>
        <w:t xml:space="preserve"> </w:t>
      </w:r>
      <w:r w:rsidR="00051E5C" w:rsidRPr="003449D9">
        <w:rPr>
          <w:sz w:val="24"/>
          <w:szCs w:val="24"/>
        </w:rPr>
        <w:t xml:space="preserve">их </w:t>
      </w:r>
      <w:r w:rsidR="00C75D10" w:rsidRPr="003449D9">
        <w:rPr>
          <w:sz w:val="24"/>
          <w:szCs w:val="24"/>
        </w:rPr>
        <w:t>пол, возраст</w:t>
      </w:r>
      <w:r w:rsidR="00051E5C" w:rsidRPr="003449D9">
        <w:rPr>
          <w:sz w:val="24"/>
          <w:szCs w:val="24"/>
        </w:rPr>
        <w:t xml:space="preserve"> и специфику </w:t>
      </w:r>
      <w:r w:rsidR="00C75D10" w:rsidRPr="003449D9">
        <w:rPr>
          <w:sz w:val="24"/>
          <w:szCs w:val="24"/>
        </w:rPr>
        <w:t>реакци</w:t>
      </w:r>
      <w:r w:rsidR="00051E5C" w:rsidRPr="003449D9">
        <w:rPr>
          <w:sz w:val="24"/>
          <w:szCs w:val="24"/>
        </w:rPr>
        <w:t>и на внешнее воздействие</w:t>
      </w:r>
      <w:r w:rsidRPr="003449D9">
        <w:rPr>
          <w:sz w:val="24"/>
          <w:szCs w:val="24"/>
        </w:rPr>
        <w:t xml:space="preserve">, </w:t>
      </w:r>
      <w:r w:rsidR="00F56C45" w:rsidRPr="003449D9">
        <w:rPr>
          <w:sz w:val="24"/>
          <w:szCs w:val="24"/>
        </w:rPr>
        <w:t>п</w:t>
      </w:r>
      <w:r w:rsidR="00F01C58" w:rsidRPr="003449D9">
        <w:rPr>
          <w:sz w:val="24"/>
          <w:szCs w:val="24"/>
        </w:rPr>
        <w:t>оскольку</w:t>
      </w:r>
      <w:r w:rsidR="00F56C45" w:rsidRPr="003449D9">
        <w:rPr>
          <w:sz w:val="24"/>
          <w:szCs w:val="24"/>
        </w:rPr>
        <w:t xml:space="preserve"> считал, что химическая изменчивост</w:t>
      </w:r>
      <w:r w:rsidR="00DB7227">
        <w:rPr>
          <w:sz w:val="24"/>
          <w:szCs w:val="24"/>
        </w:rPr>
        <w:t>ь</w:t>
      </w:r>
      <w:r w:rsidR="00F56C45" w:rsidRPr="003449D9">
        <w:rPr>
          <w:sz w:val="24"/>
          <w:szCs w:val="24"/>
        </w:rPr>
        <w:t xml:space="preserve"> организмов представляет собой основу для построения всей сравнительной биохимии</w:t>
      </w:r>
      <w:r w:rsidRPr="003449D9">
        <w:rPr>
          <w:sz w:val="24"/>
          <w:szCs w:val="24"/>
        </w:rPr>
        <w:t>. Он считал, что</w:t>
      </w:r>
      <w:r w:rsidR="00F56C45" w:rsidRPr="003449D9">
        <w:rPr>
          <w:sz w:val="24"/>
          <w:szCs w:val="24"/>
        </w:rPr>
        <w:t xml:space="preserve"> </w:t>
      </w:r>
      <w:r w:rsidR="008D2F78" w:rsidRPr="003449D9">
        <w:rPr>
          <w:sz w:val="24"/>
          <w:szCs w:val="24"/>
        </w:rPr>
        <w:t>„</w:t>
      </w:r>
      <w:r w:rsidRPr="003449D9">
        <w:rPr>
          <w:sz w:val="24"/>
          <w:szCs w:val="24"/>
        </w:rPr>
        <w:t>в</w:t>
      </w:r>
      <w:r w:rsidR="008D2F78" w:rsidRPr="003449D9">
        <w:rPr>
          <w:sz w:val="24"/>
          <w:szCs w:val="24"/>
        </w:rPr>
        <w:t xml:space="preserve">месте с филогенетическими изменениями организмов... менялась роль организмов в миграции атомов в биосфере” </w:t>
      </w:r>
      <w:r w:rsidR="00873DAF" w:rsidRPr="00873DAF">
        <w:rPr>
          <w:sz w:val="24"/>
          <w:szCs w:val="24"/>
        </w:rPr>
        <w:t>[</w:t>
      </w:r>
      <w:r w:rsidR="00515193">
        <w:rPr>
          <w:sz w:val="24"/>
          <w:szCs w:val="24"/>
        </w:rPr>
        <w:t>Ковальский, 1963</w:t>
      </w:r>
      <w:r w:rsidR="00873DAF">
        <w:rPr>
          <w:sz w:val="24"/>
          <w:szCs w:val="24"/>
        </w:rPr>
        <w:t>, с. 45]</w:t>
      </w:r>
      <w:r w:rsidR="008D2F78" w:rsidRPr="003449D9">
        <w:rPr>
          <w:sz w:val="24"/>
          <w:szCs w:val="24"/>
        </w:rPr>
        <w:t xml:space="preserve">. </w:t>
      </w:r>
      <w:r w:rsidR="00EE07FF" w:rsidRPr="003449D9">
        <w:rPr>
          <w:sz w:val="24"/>
          <w:szCs w:val="24"/>
        </w:rPr>
        <w:t xml:space="preserve">Позднее он </w:t>
      </w:r>
      <w:r w:rsidR="005D0A31" w:rsidRPr="003449D9">
        <w:rPr>
          <w:sz w:val="24"/>
          <w:szCs w:val="24"/>
        </w:rPr>
        <w:t xml:space="preserve">начал изучать и </w:t>
      </w:r>
      <w:r w:rsidR="006F4F7E" w:rsidRPr="003449D9">
        <w:rPr>
          <w:sz w:val="24"/>
          <w:szCs w:val="24"/>
        </w:rPr>
        <w:t xml:space="preserve">влияние </w:t>
      </w:r>
      <w:r w:rsidR="005D0A31" w:rsidRPr="003449D9">
        <w:rPr>
          <w:sz w:val="24"/>
          <w:szCs w:val="24"/>
        </w:rPr>
        <w:t>цик</w:t>
      </w:r>
      <w:r w:rsidR="006F4F7E" w:rsidRPr="003449D9">
        <w:rPr>
          <w:sz w:val="24"/>
          <w:szCs w:val="24"/>
        </w:rPr>
        <w:t xml:space="preserve">лических </w:t>
      </w:r>
      <w:r w:rsidRPr="003449D9">
        <w:rPr>
          <w:sz w:val="24"/>
          <w:szCs w:val="24"/>
        </w:rPr>
        <w:t xml:space="preserve">процессов </w:t>
      </w:r>
      <w:r w:rsidR="006F4F7E" w:rsidRPr="003449D9">
        <w:rPr>
          <w:sz w:val="24"/>
          <w:szCs w:val="24"/>
        </w:rPr>
        <w:t>в биосфере</w:t>
      </w:r>
      <w:r w:rsidR="005D0A31" w:rsidRPr="003449D9">
        <w:rPr>
          <w:sz w:val="24"/>
          <w:szCs w:val="24"/>
        </w:rPr>
        <w:t xml:space="preserve">, поскольку </w:t>
      </w:r>
      <w:r w:rsidR="00C75D10" w:rsidRPr="003449D9">
        <w:rPr>
          <w:sz w:val="24"/>
          <w:szCs w:val="24"/>
        </w:rPr>
        <w:t>полагал, что изменчивост</w:t>
      </w:r>
      <w:r w:rsidR="005D0A31" w:rsidRPr="003449D9">
        <w:rPr>
          <w:sz w:val="24"/>
          <w:szCs w:val="24"/>
        </w:rPr>
        <w:t>ь</w:t>
      </w:r>
      <w:r w:rsidR="00C75D10" w:rsidRPr="003449D9">
        <w:rPr>
          <w:sz w:val="24"/>
          <w:szCs w:val="24"/>
        </w:rPr>
        <w:t xml:space="preserve"> состава организма </w:t>
      </w:r>
      <w:r w:rsidR="005D0A31" w:rsidRPr="003449D9">
        <w:rPr>
          <w:sz w:val="24"/>
          <w:szCs w:val="24"/>
        </w:rPr>
        <w:t xml:space="preserve">помимо его </w:t>
      </w:r>
      <w:r w:rsidR="00C75D10" w:rsidRPr="003449D9">
        <w:rPr>
          <w:sz w:val="24"/>
          <w:szCs w:val="24"/>
        </w:rPr>
        <w:t>„видовой” истори</w:t>
      </w:r>
      <w:r w:rsidR="005D0A31" w:rsidRPr="003449D9">
        <w:rPr>
          <w:sz w:val="24"/>
          <w:szCs w:val="24"/>
        </w:rPr>
        <w:t>и</w:t>
      </w:r>
      <w:r w:rsidR="00C75D10" w:rsidRPr="003449D9">
        <w:rPr>
          <w:sz w:val="24"/>
          <w:szCs w:val="24"/>
        </w:rPr>
        <w:t xml:space="preserve"> </w:t>
      </w:r>
      <w:r w:rsidR="005D0A31" w:rsidRPr="003449D9">
        <w:rPr>
          <w:sz w:val="24"/>
          <w:szCs w:val="24"/>
        </w:rPr>
        <w:t>(</w:t>
      </w:r>
      <w:r w:rsidR="00F56C45" w:rsidRPr="003449D9">
        <w:rPr>
          <w:sz w:val="24"/>
          <w:szCs w:val="24"/>
        </w:rPr>
        <w:t>филогене</w:t>
      </w:r>
      <w:r w:rsidR="005D0A31" w:rsidRPr="003449D9">
        <w:rPr>
          <w:sz w:val="24"/>
          <w:szCs w:val="24"/>
        </w:rPr>
        <w:t>за), обусловлена и его</w:t>
      </w:r>
      <w:r w:rsidR="00C75D10" w:rsidRPr="003449D9">
        <w:rPr>
          <w:sz w:val="24"/>
          <w:szCs w:val="24"/>
        </w:rPr>
        <w:t xml:space="preserve"> </w:t>
      </w:r>
      <w:r w:rsidR="005D0A31" w:rsidRPr="003449D9">
        <w:rPr>
          <w:sz w:val="24"/>
          <w:szCs w:val="24"/>
        </w:rPr>
        <w:t xml:space="preserve">адаптацией </w:t>
      </w:r>
      <w:r w:rsidR="00C75D10" w:rsidRPr="003449D9">
        <w:rPr>
          <w:sz w:val="24"/>
          <w:szCs w:val="24"/>
        </w:rPr>
        <w:t xml:space="preserve">к </w:t>
      </w:r>
      <w:r w:rsidR="005D0A31" w:rsidRPr="003449D9">
        <w:rPr>
          <w:sz w:val="24"/>
          <w:szCs w:val="24"/>
        </w:rPr>
        <w:t xml:space="preserve">сезонным изменениям состояния </w:t>
      </w:r>
      <w:r w:rsidR="00C75D10" w:rsidRPr="003449D9">
        <w:rPr>
          <w:sz w:val="24"/>
          <w:szCs w:val="24"/>
        </w:rPr>
        <w:t xml:space="preserve">среды, так как </w:t>
      </w:r>
      <w:r w:rsidR="005D0A31" w:rsidRPr="003449D9">
        <w:rPr>
          <w:sz w:val="24"/>
          <w:szCs w:val="24"/>
        </w:rPr>
        <w:t xml:space="preserve">от сезона к сезону </w:t>
      </w:r>
      <w:r w:rsidR="00C75D10" w:rsidRPr="003449D9">
        <w:rPr>
          <w:sz w:val="24"/>
          <w:szCs w:val="24"/>
        </w:rPr>
        <w:t xml:space="preserve">меняется </w:t>
      </w:r>
      <w:r w:rsidR="005D0A31" w:rsidRPr="003449D9">
        <w:rPr>
          <w:sz w:val="24"/>
          <w:szCs w:val="24"/>
        </w:rPr>
        <w:t xml:space="preserve">характер </w:t>
      </w:r>
      <w:r w:rsidR="00C75D10" w:rsidRPr="003449D9">
        <w:rPr>
          <w:sz w:val="24"/>
          <w:szCs w:val="24"/>
        </w:rPr>
        <w:t xml:space="preserve">и интенсивность </w:t>
      </w:r>
      <w:r w:rsidR="005D0A31" w:rsidRPr="003449D9">
        <w:rPr>
          <w:sz w:val="24"/>
          <w:szCs w:val="24"/>
        </w:rPr>
        <w:t>естественного отбора</w:t>
      </w:r>
      <w:r w:rsidR="009B3988" w:rsidRPr="003449D9">
        <w:rPr>
          <w:sz w:val="24"/>
          <w:szCs w:val="24"/>
        </w:rPr>
        <w:t xml:space="preserve">. </w:t>
      </w:r>
      <w:r w:rsidR="006F4F7E" w:rsidRPr="003449D9">
        <w:rPr>
          <w:sz w:val="24"/>
          <w:szCs w:val="24"/>
        </w:rPr>
        <w:t>По его мнению, н</w:t>
      </w:r>
      <w:r w:rsidR="009B3988" w:rsidRPr="003449D9">
        <w:rPr>
          <w:sz w:val="24"/>
          <w:szCs w:val="24"/>
        </w:rPr>
        <w:t xml:space="preserve">аличие постоянной </w:t>
      </w:r>
      <w:r w:rsidR="00C75D10" w:rsidRPr="003449D9">
        <w:rPr>
          <w:sz w:val="24"/>
          <w:szCs w:val="24"/>
        </w:rPr>
        <w:t>космической ритмик</w:t>
      </w:r>
      <w:r w:rsidR="009B3988" w:rsidRPr="003449D9">
        <w:rPr>
          <w:sz w:val="24"/>
          <w:szCs w:val="24"/>
        </w:rPr>
        <w:t>и, с одной стороны, расширя</w:t>
      </w:r>
      <w:r w:rsidR="001D0628" w:rsidRPr="003449D9">
        <w:rPr>
          <w:sz w:val="24"/>
          <w:szCs w:val="24"/>
        </w:rPr>
        <w:t>ло</w:t>
      </w:r>
      <w:r w:rsidR="009B3988" w:rsidRPr="003449D9">
        <w:rPr>
          <w:sz w:val="24"/>
          <w:szCs w:val="24"/>
        </w:rPr>
        <w:t xml:space="preserve"> диапазон </w:t>
      </w:r>
      <w:r w:rsidR="00C75D10" w:rsidRPr="003449D9">
        <w:rPr>
          <w:sz w:val="24"/>
          <w:szCs w:val="24"/>
        </w:rPr>
        <w:t xml:space="preserve">адаптации, </w:t>
      </w:r>
      <w:r w:rsidR="009B3988" w:rsidRPr="003449D9">
        <w:rPr>
          <w:sz w:val="24"/>
          <w:szCs w:val="24"/>
        </w:rPr>
        <w:t xml:space="preserve">а с другой </w:t>
      </w:r>
      <w:r w:rsidR="00C75D10" w:rsidRPr="003449D9">
        <w:rPr>
          <w:sz w:val="24"/>
          <w:szCs w:val="24"/>
        </w:rPr>
        <w:t>позволя</w:t>
      </w:r>
      <w:r w:rsidR="001D0628" w:rsidRPr="003449D9">
        <w:rPr>
          <w:sz w:val="24"/>
          <w:szCs w:val="24"/>
        </w:rPr>
        <w:t xml:space="preserve">ло </w:t>
      </w:r>
      <w:r w:rsidR="00EE07FF" w:rsidRPr="003449D9">
        <w:rPr>
          <w:sz w:val="24"/>
          <w:szCs w:val="24"/>
        </w:rPr>
        <w:t xml:space="preserve">видам и </w:t>
      </w:r>
      <w:r w:rsidR="009B3988" w:rsidRPr="003449D9">
        <w:rPr>
          <w:sz w:val="24"/>
          <w:szCs w:val="24"/>
        </w:rPr>
        <w:t xml:space="preserve">организмам устойчиво существовать </w:t>
      </w:r>
      <w:r w:rsidR="00C75D10" w:rsidRPr="003449D9">
        <w:rPr>
          <w:sz w:val="24"/>
          <w:szCs w:val="24"/>
        </w:rPr>
        <w:t xml:space="preserve">в </w:t>
      </w:r>
      <w:r w:rsidR="009B3988" w:rsidRPr="003449D9">
        <w:rPr>
          <w:sz w:val="24"/>
          <w:szCs w:val="24"/>
        </w:rPr>
        <w:t xml:space="preserve">меняющихся </w:t>
      </w:r>
      <w:r w:rsidR="00C75D10" w:rsidRPr="003449D9">
        <w:rPr>
          <w:sz w:val="24"/>
          <w:szCs w:val="24"/>
        </w:rPr>
        <w:t>условиях среды.</w:t>
      </w:r>
      <w:r w:rsidR="007A3186" w:rsidRPr="003449D9">
        <w:rPr>
          <w:sz w:val="24"/>
          <w:szCs w:val="24"/>
        </w:rPr>
        <w:t xml:space="preserve"> </w:t>
      </w:r>
      <w:r w:rsidR="001D0628" w:rsidRPr="003449D9">
        <w:rPr>
          <w:sz w:val="24"/>
          <w:szCs w:val="24"/>
        </w:rPr>
        <w:t xml:space="preserve">В результате В.В. Ковальский так </w:t>
      </w:r>
      <w:r w:rsidR="00C75D10" w:rsidRPr="003449D9">
        <w:rPr>
          <w:sz w:val="24"/>
          <w:szCs w:val="24"/>
        </w:rPr>
        <w:t xml:space="preserve">сформулировал главные задачи изучения геохимических факторов </w:t>
      </w:r>
      <w:r w:rsidR="001D0628" w:rsidRPr="003449D9">
        <w:rPr>
          <w:sz w:val="24"/>
          <w:szCs w:val="24"/>
        </w:rPr>
        <w:t xml:space="preserve">биогеохимической </w:t>
      </w:r>
      <w:r w:rsidR="00751D71">
        <w:rPr>
          <w:sz w:val="24"/>
          <w:szCs w:val="24"/>
        </w:rPr>
        <w:t>эволюции:</w:t>
      </w:r>
      <w:r w:rsidR="00C75D10" w:rsidRPr="003449D9">
        <w:rPr>
          <w:sz w:val="24"/>
          <w:szCs w:val="24"/>
        </w:rPr>
        <w:t xml:space="preserve"> „Установление связей между химическими элементами среды и приспособительной изменчивостью организмов, а также перестройки обмена веществ в условиях различных биогеохимических провинций позволяют создавать геохимическую экологию растений и животных, которая выясняет закономерности приспособляемости организмов к различному содержанию химических элементов в среде, химической и морфологической их изменчивости, расселения организмов. Изучение этих вопросов служит важной основой развития эволюционной физиологии и биогеохимии, задачами которых являются не только познание закономерностей химических и физиологических изменений организмов, но и выяснение химических и физиологических закономерностей эволюционного процесса — изменчивости, приспособляемости, видообразования и естественного отбора” </w:t>
      </w:r>
      <w:r w:rsidR="00873DAF" w:rsidRPr="00873DAF">
        <w:rPr>
          <w:sz w:val="24"/>
          <w:szCs w:val="24"/>
        </w:rPr>
        <w:t>[</w:t>
      </w:r>
      <w:r w:rsidR="00873DAF">
        <w:rPr>
          <w:sz w:val="24"/>
          <w:szCs w:val="24"/>
        </w:rPr>
        <w:t>Ковальский, 1960, с. 32]</w:t>
      </w:r>
      <w:r w:rsidR="00C75D10" w:rsidRPr="003449D9">
        <w:rPr>
          <w:sz w:val="24"/>
          <w:szCs w:val="24"/>
        </w:rPr>
        <w:t>.</w:t>
      </w:r>
      <w:r w:rsidR="001D0628" w:rsidRPr="003449D9">
        <w:rPr>
          <w:sz w:val="24"/>
          <w:szCs w:val="24"/>
        </w:rPr>
        <w:t xml:space="preserve"> </w:t>
      </w:r>
      <w:r w:rsidR="007A3186" w:rsidRPr="003449D9">
        <w:rPr>
          <w:sz w:val="24"/>
          <w:szCs w:val="24"/>
        </w:rPr>
        <w:t>Решение поставленных задач действительно явилось бы важным шагом</w:t>
      </w:r>
      <w:r w:rsidRPr="003449D9">
        <w:rPr>
          <w:sz w:val="24"/>
          <w:szCs w:val="24"/>
        </w:rPr>
        <w:t>,</w:t>
      </w:r>
      <w:r w:rsidR="007A3186" w:rsidRPr="003449D9">
        <w:rPr>
          <w:sz w:val="24"/>
          <w:szCs w:val="24"/>
        </w:rPr>
        <w:t xml:space="preserve"> в том числе и на пути к решению большого числа актуальных задач геох</w:t>
      </w:r>
      <w:r w:rsidR="007F516D" w:rsidRPr="003449D9">
        <w:rPr>
          <w:sz w:val="24"/>
          <w:szCs w:val="24"/>
        </w:rPr>
        <w:t>и</w:t>
      </w:r>
      <w:r w:rsidR="007A3186" w:rsidRPr="003449D9">
        <w:rPr>
          <w:sz w:val="24"/>
          <w:szCs w:val="24"/>
        </w:rPr>
        <w:t>ми</w:t>
      </w:r>
      <w:r w:rsidR="007A60BF">
        <w:rPr>
          <w:sz w:val="24"/>
          <w:szCs w:val="24"/>
        </w:rPr>
        <w:t xml:space="preserve">ческой </w:t>
      </w:r>
      <w:r w:rsidR="007A60BF" w:rsidRPr="007A60BF">
        <w:rPr>
          <w:sz w:val="24"/>
          <w:szCs w:val="24"/>
        </w:rPr>
        <w:t>экологи</w:t>
      </w:r>
      <w:r w:rsidR="007A60BF">
        <w:rPr>
          <w:sz w:val="24"/>
          <w:szCs w:val="24"/>
        </w:rPr>
        <w:t>и</w:t>
      </w:r>
      <w:r w:rsidR="007F516D" w:rsidRPr="003449D9">
        <w:rPr>
          <w:sz w:val="24"/>
          <w:szCs w:val="24"/>
        </w:rPr>
        <w:t>, однако сделать</w:t>
      </w:r>
      <w:r w:rsidRPr="003449D9">
        <w:rPr>
          <w:sz w:val="24"/>
          <w:szCs w:val="24"/>
        </w:rPr>
        <w:t xml:space="preserve"> этот шаг, </w:t>
      </w:r>
      <w:r w:rsidR="007F516D" w:rsidRPr="003449D9">
        <w:rPr>
          <w:sz w:val="24"/>
          <w:szCs w:val="24"/>
        </w:rPr>
        <w:t>в виду комплексности проблемы и необход</w:t>
      </w:r>
      <w:r w:rsidRPr="003449D9">
        <w:rPr>
          <w:sz w:val="24"/>
          <w:szCs w:val="24"/>
        </w:rPr>
        <w:t>и</w:t>
      </w:r>
      <w:r w:rsidR="007F516D" w:rsidRPr="003449D9">
        <w:rPr>
          <w:sz w:val="24"/>
          <w:szCs w:val="24"/>
        </w:rPr>
        <w:t xml:space="preserve">мости одновременного учета большого числа разнонаправленных </w:t>
      </w:r>
      <w:r w:rsidR="007F516D" w:rsidRPr="007A60BF">
        <w:rPr>
          <w:sz w:val="24"/>
          <w:szCs w:val="24"/>
        </w:rPr>
        <w:t>факторов</w:t>
      </w:r>
      <w:r w:rsidR="003E1312" w:rsidRPr="007A60BF">
        <w:rPr>
          <w:sz w:val="24"/>
          <w:szCs w:val="24"/>
        </w:rPr>
        <w:t xml:space="preserve"> </w:t>
      </w:r>
      <w:r w:rsidR="007658CD" w:rsidRPr="007A60BF">
        <w:rPr>
          <w:sz w:val="24"/>
          <w:szCs w:val="24"/>
        </w:rPr>
        <w:t xml:space="preserve">пока </w:t>
      </w:r>
      <w:r w:rsidR="007F516D" w:rsidRPr="007A60BF">
        <w:rPr>
          <w:sz w:val="24"/>
          <w:szCs w:val="24"/>
        </w:rPr>
        <w:t>не удалось</w:t>
      </w:r>
      <w:r w:rsidR="007F516D" w:rsidRPr="003449D9">
        <w:rPr>
          <w:sz w:val="24"/>
          <w:szCs w:val="24"/>
        </w:rPr>
        <w:t xml:space="preserve">. </w:t>
      </w:r>
    </w:p>
    <w:p w:rsidR="00C75D10" w:rsidRPr="003449D9" w:rsidRDefault="007F516D" w:rsidP="003449D9">
      <w:pPr>
        <w:spacing w:line="360" w:lineRule="auto"/>
        <w:ind w:firstLine="709"/>
        <w:jc w:val="both"/>
        <w:rPr>
          <w:sz w:val="24"/>
          <w:szCs w:val="24"/>
        </w:rPr>
      </w:pPr>
      <w:r w:rsidRPr="003449D9">
        <w:rPr>
          <w:sz w:val="24"/>
          <w:szCs w:val="24"/>
        </w:rPr>
        <w:t xml:space="preserve">Самостоятельную попытку </w:t>
      </w:r>
      <w:r w:rsidR="00C75D10" w:rsidRPr="003449D9">
        <w:rPr>
          <w:sz w:val="24"/>
          <w:szCs w:val="24"/>
        </w:rPr>
        <w:t xml:space="preserve">решить проблему взаимодействия эволюции организмов </w:t>
      </w:r>
      <w:r w:rsidR="00C35ACB" w:rsidRPr="003449D9">
        <w:rPr>
          <w:sz w:val="24"/>
          <w:szCs w:val="24"/>
        </w:rPr>
        <w:t>с</w:t>
      </w:r>
      <w:r w:rsidR="00C75D10" w:rsidRPr="003449D9">
        <w:rPr>
          <w:sz w:val="24"/>
          <w:szCs w:val="24"/>
        </w:rPr>
        <w:t xml:space="preserve"> эволюци</w:t>
      </w:r>
      <w:r w:rsidR="00C35ACB" w:rsidRPr="003449D9">
        <w:rPr>
          <w:sz w:val="24"/>
          <w:szCs w:val="24"/>
        </w:rPr>
        <w:t>ей</w:t>
      </w:r>
      <w:r w:rsidR="00C75D10" w:rsidRPr="003449D9">
        <w:rPr>
          <w:sz w:val="24"/>
          <w:szCs w:val="24"/>
        </w:rPr>
        <w:t xml:space="preserve"> биосферы</w:t>
      </w:r>
      <w:r w:rsidRPr="003449D9">
        <w:rPr>
          <w:sz w:val="24"/>
          <w:szCs w:val="24"/>
        </w:rPr>
        <w:t xml:space="preserve"> предпринял и создатель популяционной экологии животных академик С.С. Шварц, который установ</w:t>
      </w:r>
      <w:r w:rsidR="00BF5C09" w:rsidRPr="003449D9">
        <w:rPr>
          <w:sz w:val="24"/>
          <w:szCs w:val="24"/>
        </w:rPr>
        <w:t>ил</w:t>
      </w:r>
      <w:r w:rsidRPr="003449D9">
        <w:rPr>
          <w:sz w:val="24"/>
          <w:szCs w:val="24"/>
        </w:rPr>
        <w:t xml:space="preserve">, что </w:t>
      </w:r>
      <w:r w:rsidR="00BF5C09" w:rsidRPr="003449D9">
        <w:rPr>
          <w:sz w:val="24"/>
          <w:szCs w:val="24"/>
        </w:rPr>
        <w:t xml:space="preserve">в геохимическом отношении процесс адаптивного </w:t>
      </w:r>
      <w:r w:rsidRPr="003449D9">
        <w:rPr>
          <w:sz w:val="24"/>
          <w:szCs w:val="24"/>
        </w:rPr>
        <w:t>преобразовани</w:t>
      </w:r>
      <w:r w:rsidR="00BF5C09" w:rsidRPr="003449D9">
        <w:rPr>
          <w:sz w:val="24"/>
          <w:szCs w:val="24"/>
        </w:rPr>
        <w:t>я</w:t>
      </w:r>
      <w:r w:rsidRPr="003449D9">
        <w:rPr>
          <w:sz w:val="24"/>
          <w:szCs w:val="24"/>
        </w:rPr>
        <w:t xml:space="preserve"> видов </w:t>
      </w:r>
      <w:r w:rsidR="003033CC" w:rsidRPr="003449D9">
        <w:rPr>
          <w:sz w:val="24"/>
          <w:szCs w:val="24"/>
        </w:rPr>
        <w:t xml:space="preserve">осуществляется в биоценозах и </w:t>
      </w:r>
      <w:r w:rsidRPr="003449D9">
        <w:rPr>
          <w:sz w:val="24"/>
          <w:szCs w:val="24"/>
        </w:rPr>
        <w:t>имеет общепланетарное</w:t>
      </w:r>
      <w:r w:rsidR="00BF5C09" w:rsidRPr="003449D9">
        <w:rPr>
          <w:sz w:val="24"/>
          <w:szCs w:val="24"/>
        </w:rPr>
        <w:t xml:space="preserve"> простирание, но</w:t>
      </w:r>
      <w:r w:rsidR="006B75C4" w:rsidRPr="003449D9">
        <w:rPr>
          <w:sz w:val="24"/>
          <w:szCs w:val="24"/>
        </w:rPr>
        <w:t xml:space="preserve"> и он вынужден был признать, что</w:t>
      </w:r>
      <w:r w:rsidRPr="003449D9">
        <w:rPr>
          <w:sz w:val="24"/>
          <w:szCs w:val="24"/>
        </w:rPr>
        <w:t xml:space="preserve"> </w:t>
      </w:r>
      <w:r w:rsidR="00751D71">
        <w:rPr>
          <w:spacing w:val="-1"/>
          <w:sz w:val="24"/>
          <w:szCs w:val="24"/>
          <w:lang w:eastAsia="en-US"/>
        </w:rPr>
        <w:t>«</w:t>
      </w:r>
      <w:r w:rsidR="006B75C4" w:rsidRPr="003449D9">
        <w:rPr>
          <w:sz w:val="24"/>
          <w:szCs w:val="24"/>
        </w:rPr>
        <w:t xml:space="preserve">хотя </w:t>
      </w:r>
      <w:r w:rsidR="009F3520" w:rsidRPr="003449D9">
        <w:rPr>
          <w:sz w:val="24"/>
          <w:szCs w:val="24"/>
        </w:rPr>
        <w:t>возможности ответить на главный вопрос пока нет, но ц</w:t>
      </w:r>
      <w:r w:rsidR="00C75D10" w:rsidRPr="003449D9">
        <w:rPr>
          <w:sz w:val="24"/>
          <w:szCs w:val="24"/>
        </w:rPr>
        <w:t>елесообразно выделить те вопросы, решение которых будет способст</w:t>
      </w:r>
      <w:r w:rsidR="00751D71">
        <w:rPr>
          <w:sz w:val="24"/>
          <w:szCs w:val="24"/>
        </w:rPr>
        <w:t>вовать решению проблемы в целом»</w:t>
      </w:r>
      <w:r w:rsidR="00C75D10" w:rsidRPr="003449D9">
        <w:rPr>
          <w:sz w:val="24"/>
          <w:szCs w:val="24"/>
        </w:rPr>
        <w:t xml:space="preserve"> </w:t>
      </w:r>
      <w:r w:rsidR="00873DAF" w:rsidRPr="00873DAF">
        <w:rPr>
          <w:sz w:val="24"/>
          <w:szCs w:val="24"/>
        </w:rPr>
        <w:t>[</w:t>
      </w:r>
      <w:r w:rsidR="005A3D24" w:rsidRPr="003449D9">
        <w:rPr>
          <w:sz w:val="24"/>
          <w:szCs w:val="24"/>
        </w:rPr>
        <w:t>Шварц</w:t>
      </w:r>
      <w:r w:rsidR="005A3D24">
        <w:rPr>
          <w:sz w:val="24"/>
          <w:szCs w:val="24"/>
        </w:rPr>
        <w:t>,</w:t>
      </w:r>
      <w:r w:rsidR="005A3D24" w:rsidRPr="003449D9">
        <w:rPr>
          <w:sz w:val="24"/>
          <w:szCs w:val="24"/>
        </w:rPr>
        <w:t xml:space="preserve"> </w:t>
      </w:r>
      <w:r w:rsidR="00C75D10" w:rsidRPr="003449D9">
        <w:rPr>
          <w:sz w:val="24"/>
          <w:szCs w:val="24"/>
        </w:rPr>
        <w:t>1973</w:t>
      </w:r>
      <w:r w:rsidR="00873DAF">
        <w:rPr>
          <w:sz w:val="24"/>
          <w:szCs w:val="24"/>
        </w:rPr>
        <w:t>, с. 213]</w:t>
      </w:r>
      <w:r w:rsidR="00C75D10" w:rsidRPr="003449D9">
        <w:rPr>
          <w:sz w:val="24"/>
          <w:szCs w:val="24"/>
        </w:rPr>
        <w:t xml:space="preserve">. </w:t>
      </w:r>
      <w:r w:rsidR="005A3D24">
        <w:rPr>
          <w:sz w:val="24"/>
          <w:szCs w:val="24"/>
        </w:rPr>
        <w:t>Позже в книге «</w:t>
      </w:r>
      <w:r w:rsidR="005A3D24" w:rsidRPr="003449D9">
        <w:rPr>
          <w:sz w:val="24"/>
          <w:szCs w:val="24"/>
        </w:rPr>
        <w:t>Экологические закономерности эволюции</w:t>
      </w:r>
      <w:r w:rsidR="004D78CA">
        <w:rPr>
          <w:sz w:val="24"/>
          <w:szCs w:val="24"/>
        </w:rPr>
        <w:t>» он писал: «</w:t>
      </w:r>
      <w:r w:rsidR="0033121D">
        <w:rPr>
          <w:sz w:val="24"/>
          <w:szCs w:val="24"/>
        </w:rPr>
        <w:t>П</w:t>
      </w:r>
      <w:r w:rsidR="005A3D24" w:rsidRPr="005A3D24">
        <w:rPr>
          <w:sz w:val="24"/>
          <w:szCs w:val="24"/>
        </w:rPr>
        <w:t>роблема вида</w:t>
      </w:r>
      <w:r w:rsidR="00742816">
        <w:rPr>
          <w:sz w:val="24"/>
          <w:szCs w:val="24"/>
        </w:rPr>
        <w:t xml:space="preserve"> может быть решена только как комплексная билогическая проблема, рассматривающая процесс видоообразования как этап прогрессивного освоения жизнью нашей планеты» </w:t>
      </w:r>
      <w:r w:rsidR="00873DAF" w:rsidRPr="00873DAF">
        <w:rPr>
          <w:sz w:val="24"/>
          <w:szCs w:val="24"/>
        </w:rPr>
        <w:t>[</w:t>
      </w:r>
      <w:r w:rsidR="00751D71">
        <w:rPr>
          <w:sz w:val="24"/>
          <w:szCs w:val="24"/>
        </w:rPr>
        <w:t>Шварц, 1</w:t>
      </w:r>
      <w:r w:rsidR="00751D71" w:rsidRPr="003449D9">
        <w:rPr>
          <w:sz w:val="24"/>
          <w:szCs w:val="24"/>
        </w:rPr>
        <w:t>980</w:t>
      </w:r>
      <w:r w:rsidR="00751D71">
        <w:rPr>
          <w:sz w:val="24"/>
          <w:szCs w:val="24"/>
        </w:rPr>
        <w:t xml:space="preserve">, </w:t>
      </w:r>
      <w:r w:rsidR="00873DAF">
        <w:rPr>
          <w:sz w:val="24"/>
          <w:szCs w:val="24"/>
        </w:rPr>
        <w:t>с. 34]</w:t>
      </w:r>
      <w:r w:rsidR="000121F3" w:rsidRPr="003449D9">
        <w:rPr>
          <w:sz w:val="24"/>
          <w:szCs w:val="24"/>
        </w:rPr>
        <w:t>.</w:t>
      </w:r>
    </w:p>
    <w:p w:rsidR="002732F0" w:rsidRPr="003449D9" w:rsidRDefault="009F3520" w:rsidP="003449D9">
      <w:pPr>
        <w:spacing w:line="360" w:lineRule="auto"/>
        <w:ind w:firstLine="709"/>
        <w:jc w:val="both"/>
        <w:rPr>
          <w:spacing w:val="-5"/>
          <w:sz w:val="24"/>
          <w:szCs w:val="24"/>
        </w:rPr>
      </w:pPr>
      <w:r w:rsidRPr="003449D9">
        <w:rPr>
          <w:spacing w:val="-5"/>
          <w:sz w:val="24"/>
          <w:szCs w:val="24"/>
        </w:rPr>
        <w:t>В литературе имели место попытки философского и общенаучного осмысления проблемы</w:t>
      </w:r>
      <w:r w:rsidRPr="003449D9">
        <w:rPr>
          <w:sz w:val="24"/>
          <w:szCs w:val="24"/>
        </w:rPr>
        <w:t xml:space="preserve"> биог</w:t>
      </w:r>
      <w:r w:rsidRPr="003449D9">
        <w:rPr>
          <w:spacing w:val="-5"/>
          <w:sz w:val="24"/>
          <w:szCs w:val="24"/>
        </w:rPr>
        <w:t>еохимической эволюции биосферы. З</w:t>
      </w:r>
      <w:r w:rsidR="002732F0" w:rsidRPr="003449D9">
        <w:rPr>
          <w:spacing w:val="-5"/>
          <w:sz w:val="24"/>
          <w:szCs w:val="24"/>
        </w:rPr>
        <w:t>десь можно выделить монографию Э</w:t>
      </w:r>
      <w:r w:rsidRPr="003449D9">
        <w:rPr>
          <w:spacing w:val="-5"/>
          <w:sz w:val="24"/>
          <w:szCs w:val="24"/>
        </w:rPr>
        <w:t>.И.</w:t>
      </w:r>
      <w:r w:rsidR="002732F0" w:rsidRPr="003449D9">
        <w:rPr>
          <w:spacing w:val="-5"/>
          <w:sz w:val="24"/>
          <w:szCs w:val="24"/>
        </w:rPr>
        <w:t xml:space="preserve"> Колчинского</w:t>
      </w:r>
      <w:r w:rsidRPr="003449D9">
        <w:rPr>
          <w:spacing w:val="-5"/>
          <w:sz w:val="24"/>
          <w:szCs w:val="24"/>
        </w:rPr>
        <w:t xml:space="preserve">, содержащую глубокий и разносторонний анализ истории развития </w:t>
      </w:r>
      <w:r w:rsidR="00BF32DB">
        <w:rPr>
          <w:spacing w:val="-5"/>
          <w:sz w:val="24"/>
          <w:szCs w:val="24"/>
        </w:rPr>
        <w:t xml:space="preserve">идей </w:t>
      </w:r>
      <w:r w:rsidRPr="003449D9">
        <w:rPr>
          <w:spacing w:val="-5"/>
          <w:sz w:val="24"/>
          <w:szCs w:val="24"/>
        </w:rPr>
        <w:t>и современного состояния проблемы</w:t>
      </w:r>
      <w:r w:rsidR="002732F0" w:rsidRPr="003449D9">
        <w:rPr>
          <w:spacing w:val="-5"/>
          <w:sz w:val="24"/>
          <w:szCs w:val="24"/>
        </w:rPr>
        <w:t xml:space="preserve"> </w:t>
      </w:r>
      <w:r w:rsidR="00873DAF" w:rsidRPr="00873DAF">
        <w:rPr>
          <w:spacing w:val="-5"/>
          <w:sz w:val="24"/>
          <w:szCs w:val="24"/>
        </w:rPr>
        <w:t>[</w:t>
      </w:r>
      <w:r w:rsidR="002732F0" w:rsidRPr="003449D9">
        <w:rPr>
          <w:spacing w:val="-5"/>
          <w:sz w:val="24"/>
          <w:szCs w:val="24"/>
        </w:rPr>
        <w:t>Колчинский</w:t>
      </w:r>
      <w:r w:rsidR="005A3D24">
        <w:rPr>
          <w:spacing w:val="-5"/>
          <w:sz w:val="24"/>
          <w:szCs w:val="24"/>
        </w:rPr>
        <w:t>,</w:t>
      </w:r>
      <w:r w:rsidR="00742816">
        <w:rPr>
          <w:spacing w:val="-5"/>
          <w:sz w:val="24"/>
          <w:szCs w:val="24"/>
        </w:rPr>
        <w:t xml:space="preserve"> </w:t>
      </w:r>
      <w:r w:rsidR="00873DAF">
        <w:rPr>
          <w:spacing w:val="-5"/>
          <w:sz w:val="24"/>
          <w:szCs w:val="24"/>
        </w:rPr>
        <w:t>1990]</w:t>
      </w:r>
      <w:r w:rsidR="00742816">
        <w:rPr>
          <w:spacing w:val="-5"/>
          <w:sz w:val="24"/>
          <w:szCs w:val="24"/>
        </w:rPr>
        <w:t>.</w:t>
      </w:r>
    </w:p>
    <w:p w:rsidR="00C75D10" w:rsidRPr="003449D9" w:rsidRDefault="00C75D10" w:rsidP="003449D9">
      <w:pPr>
        <w:spacing w:line="360" w:lineRule="auto"/>
        <w:ind w:firstLine="709"/>
        <w:jc w:val="both"/>
        <w:rPr>
          <w:spacing w:val="-5"/>
          <w:sz w:val="24"/>
          <w:szCs w:val="24"/>
        </w:rPr>
      </w:pPr>
    </w:p>
    <w:p w:rsidR="00512D40" w:rsidRPr="007A60BF" w:rsidRDefault="00512D40" w:rsidP="003449D9">
      <w:pPr>
        <w:spacing w:line="360" w:lineRule="auto"/>
        <w:ind w:firstLine="709"/>
        <w:jc w:val="both"/>
        <w:rPr>
          <w:b/>
          <w:i/>
          <w:spacing w:val="-5"/>
          <w:sz w:val="24"/>
          <w:szCs w:val="24"/>
        </w:rPr>
      </w:pPr>
      <w:r w:rsidRPr="007A60BF">
        <w:rPr>
          <w:b/>
          <w:i/>
          <w:spacing w:val="-5"/>
          <w:sz w:val="24"/>
          <w:szCs w:val="24"/>
        </w:rPr>
        <w:t>Проблем</w:t>
      </w:r>
      <w:r w:rsidR="00C41D16" w:rsidRPr="007A60BF">
        <w:rPr>
          <w:b/>
          <w:i/>
          <w:spacing w:val="-5"/>
          <w:sz w:val="24"/>
          <w:szCs w:val="24"/>
        </w:rPr>
        <w:t>а</w:t>
      </w:r>
      <w:r w:rsidRPr="007A60BF">
        <w:rPr>
          <w:b/>
          <w:i/>
          <w:spacing w:val="-5"/>
          <w:sz w:val="24"/>
          <w:szCs w:val="24"/>
        </w:rPr>
        <w:t xml:space="preserve"> биогеохимического районирования</w:t>
      </w:r>
    </w:p>
    <w:p w:rsidR="003E058B" w:rsidRPr="003449D9" w:rsidRDefault="003E058B" w:rsidP="003449D9">
      <w:pPr>
        <w:spacing w:line="360" w:lineRule="auto"/>
        <w:ind w:firstLine="709"/>
        <w:jc w:val="both"/>
        <w:rPr>
          <w:spacing w:val="-1"/>
          <w:sz w:val="24"/>
          <w:szCs w:val="24"/>
          <w:lang w:eastAsia="en-US"/>
        </w:rPr>
      </w:pPr>
      <w:r w:rsidRPr="003449D9">
        <w:rPr>
          <w:spacing w:val="-1"/>
          <w:sz w:val="24"/>
          <w:szCs w:val="24"/>
          <w:lang w:eastAsia="en-US"/>
        </w:rPr>
        <w:t xml:space="preserve">Собранный </w:t>
      </w:r>
      <w:r w:rsidR="00480237" w:rsidRPr="003449D9">
        <w:rPr>
          <w:spacing w:val="-1"/>
          <w:sz w:val="24"/>
          <w:szCs w:val="24"/>
          <w:lang w:eastAsia="en-US"/>
        </w:rPr>
        <w:t xml:space="preserve">А.П. </w:t>
      </w:r>
      <w:r w:rsidRPr="003449D9">
        <w:rPr>
          <w:spacing w:val="-1"/>
          <w:sz w:val="24"/>
          <w:szCs w:val="24"/>
          <w:lang w:eastAsia="en-US"/>
        </w:rPr>
        <w:t xml:space="preserve">Виноградовым </w:t>
      </w:r>
      <w:r w:rsidR="002255CB">
        <w:rPr>
          <w:spacing w:val="-1"/>
          <w:sz w:val="24"/>
          <w:szCs w:val="24"/>
          <w:lang w:eastAsia="en-US"/>
        </w:rPr>
        <w:t xml:space="preserve">обширный </w:t>
      </w:r>
      <w:r w:rsidRPr="003449D9">
        <w:rPr>
          <w:spacing w:val="-1"/>
          <w:sz w:val="24"/>
          <w:szCs w:val="24"/>
          <w:lang w:eastAsia="en-US"/>
        </w:rPr>
        <w:t>материал о географической изменчивости химического состава организмов убедительно свид</w:t>
      </w:r>
      <w:r w:rsidR="007658CD">
        <w:rPr>
          <w:spacing w:val="-1"/>
          <w:sz w:val="24"/>
          <w:szCs w:val="24"/>
          <w:lang w:eastAsia="en-US"/>
        </w:rPr>
        <w:t>етельствовал о том, что даже не</w:t>
      </w:r>
      <w:r w:rsidRPr="003449D9">
        <w:rPr>
          <w:spacing w:val="-1"/>
          <w:sz w:val="24"/>
          <w:szCs w:val="24"/>
          <w:lang w:eastAsia="en-US"/>
        </w:rPr>
        <w:t xml:space="preserve">значительные особенности </w:t>
      </w:r>
      <w:r w:rsidR="007A60BF" w:rsidRPr="007A60BF">
        <w:rPr>
          <w:spacing w:val="-1"/>
          <w:sz w:val="24"/>
          <w:szCs w:val="24"/>
          <w:lang w:eastAsia="en-US"/>
        </w:rPr>
        <w:t>химическ</w:t>
      </w:r>
      <w:r w:rsidR="007A60BF">
        <w:rPr>
          <w:spacing w:val="-1"/>
          <w:sz w:val="24"/>
          <w:szCs w:val="24"/>
          <w:lang w:eastAsia="en-US"/>
        </w:rPr>
        <w:t xml:space="preserve">ого состава </w:t>
      </w:r>
      <w:r w:rsidRPr="003449D9">
        <w:rPr>
          <w:spacing w:val="-1"/>
          <w:sz w:val="24"/>
          <w:szCs w:val="24"/>
          <w:lang w:eastAsia="en-US"/>
        </w:rPr>
        <w:t>среды накладывают одинаковый отпечаток на химический сост</w:t>
      </w:r>
      <w:r w:rsidR="004D78CA">
        <w:rPr>
          <w:spacing w:val="-1"/>
          <w:sz w:val="24"/>
          <w:szCs w:val="24"/>
          <w:lang w:eastAsia="en-US"/>
        </w:rPr>
        <w:t>ав самых разных ее обитателей. «</w:t>
      </w:r>
      <w:r w:rsidRPr="003449D9">
        <w:rPr>
          <w:spacing w:val="-1"/>
          <w:sz w:val="24"/>
          <w:szCs w:val="24"/>
          <w:lang w:eastAsia="en-US"/>
        </w:rPr>
        <w:t>Это влияние распространяется на целые области, образуя зоны в которых морские организмы имеют сходные черты в химическом с</w:t>
      </w:r>
      <w:r w:rsidR="004D78CA">
        <w:rPr>
          <w:spacing w:val="-1"/>
          <w:sz w:val="24"/>
          <w:szCs w:val="24"/>
          <w:lang w:eastAsia="en-US"/>
        </w:rPr>
        <w:t>оставе»</w:t>
      </w:r>
      <w:r w:rsidR="00873DAF">
        <w:rPr>
          <w:spacing w:val="-1"/>
          <w:sz w:val="24"/>
          <w:szCs w:val="24"/>
          <w:lang w:eastAsia="en-US"/>
        </w:rPr>
        <w:t xml:space="preserve"> [Виноградов, 1937, с. 40].</w:t>
      </w:r>
      <w:r w:rsidRPr="003449D9">
        <w:rPr>
          <w:spacing w:val="-1"/>
          <w:sz w:val="24"/>
          <w:szCs w:val="24"/>
          <w:lang w:eastAsia="en-US"/>
        </w:rPr>
        <w:t xml:space="preserve"> </w:t>
      </w:r>
      <w:r w:rsidR="00751D71">
        <w:rPr>
          <w:spacing w:val="-1"/>
          <w:sz w:val="24"/>
          <w:szCs w:val="24"/>
          <w:lang w:eastAsia="en-US"/>
        </w:rPr>
        <w:t>«</w:t>
      </w:r>
      <w:r w:rsidR="00CD708F" w:rsidRPr="003449D9">
        <w:rPr>
          <w:spacing w:val="-1"/>
          <w:sz w:val="24"/>
          <w:szCs w:val="24"/>
          <w:lang w:eastAsia="en-US"/>
        </w:rPr>
        <w:t>В геологическом прошлом, — писал А.П. Виноградов, — биогеохимические провинции ... должны были играть значительную роль в преобр</w:t>
      </w:r>
      <w:r w:rsidR="00604D1D">
        <w:rPr>
          <w:spacing w:val="-1"/>
          <w:sz w:val="24"/>
          <w:szCs w:val="24"/>
          <w:lang w:eastAsia="en-US"/>
        </w:rPr>
        <w:t xml:space="preserve">азовании флоры и </w:t>
      </w:r>
      <w:r w:rsidR="00604D1D" w:rsidRPr="000B5678">
        <w:rPr>
          <w:spacing w:val="-1"/>
          <w:sz w:val="24"/>
          <w:szCs w:val="24"/>
          <w:lang w:eastAsia="en-US"/>
        </w:rPr>
        <w:t>фауны</w:t>
      </w:r>
      <w:r w:rsidR="00751D71">
        <w:rPr>
          <w:spacing w:val="-1"/>
          <w:sz w:val="24"/>
          <w:szCs w:val="24"/>
          <w:lang w:eastAsia="en-US"/>
        </w:rPr>
        <w:t>»</w:t>
      </w:r>
      <w:r w:rsidR="00604D1D" w:rsidRPr="000B5678">
        <w:rPr>
          <w:spacing w:val="-1"/>
          <w:sz w:val="24"/>
          <w:szCs w:val="24"/>
          <w:lang w:eastAsia="en-US"/>
        </w:rPr>
        <w:t xml:space="preserve"> </w:t>
      </w:r>
      <w:r w:rsidR="00873DAF" w:rsidRPr="00873DAF">
        <w:rPr>
          <w:spacing w:val="-1"/>
          <w:sz w:val="24"/>
          <w:szCs w:val="24"/>
          <w:lang w:eastAsia="en-US"/>
        </w:rPr>
        <w:t>[</w:t>
      </w:r>
      <w:r w:rsidR="00751D71">
        <w:rPr>
          <w:spacing w:val="-1"/>
          <w:sz w:val="24"/>
          <w:szCs w:val="24"/>
          <w:lang w:eastAsia="en-US"/>
        </w:rPr>
        <w:t xml:space="preserve">Виноградов, </w:t>
      </w:r>
      <w:r w:rsidR="00604D1D" w:rsidRPr="000B5678">
        <w:rPr>
          <w:spacing w:val="-1"/>
          <w:sz w:val="24"/>
          <w:szCs w:val="24"/>
          <w:lang w:eastAsia="en-US"/>
        </w:rPr>
        <w:t>1963</w:t>
      </w:r>
      <w:r w:rsidR="00873DAF">
        <w:rPr>
          <w:spacing w:val="-1"/>
          <w:sz w:val="24"/>
          <w:szCs w:val="24"/>
          <w:lang w:eastAsia="en-US"/>
        </w:rPr>
        <w:t>]</w:t>
      </w:r>
      <w:r w:rsidR="00CD708F" w:rsidRPr="000B5678">
        <w:rPr>
          <w:spacing w:val="-1"/>
          <w:sz w:val="24"/>
          <w:szCs w:val="24"/>
          <w:lang w:eastAsia="en-US"/>
        </w:rPr>
        <w:t>.</w:t>
      </w:r>
      <w:r w:rsidRPr="003449D9">
        <w:rPr>
          <w:spacing w:val="-1"/>
          <w:sz w:val="24"/>
          <w:szCs w:val="24"/>
          <w:lang w:eastAsia="en-US"/>
        </w:rPr>
        <w:t xml:space="preserve"> </w:t>
      </w:r>
    </w:p>
    <w:p w:rsidR="00201AAE" w:rsidRPr="003449D9" w:rsidRDefault="00751D71" w:rsidP="003449D9">
      <w:pPr>
        <w:spacing w:line="360" w:lineRule="auto"/>
        <w:ind w:firstLine="709"/>
        <w:jc w:val="both"/>
        <w:rPr>
          <w:spacing w:val="-1"/>
          <w:sz w:val="24"/>
          <w:szCs w:val="24"/>
          <w:lang w:eastAsia="en-US"/>
        </w:rPr>
      </w:pPr>
      <w:r>
        <w:rPr>
          <w:spacing w:val="-1"/>
          <w:sz w:val="24"/>
          <w:szCs w:val="24"/>
          <w:lang w:eastAsia="en-US"/>
        </w:rPr>
        <w:t xml:space="preserve">Продолжая эту работы, начатые в конце 30-х годов, </w:t>
      </w:r>
      <w:r w:rsidR="006B75C4" w:rsidRPr="003449D9">
        <w:rPr>
          <w:spacing w:val="-1"/>
          <w:sz w:val="24"/>
          <w:szCs w:val="24"/>
          <w:lang w:eastAsia="en-US"/>
        </w:rPr>
        <w:t xml:space="preserve">А.П. </w:t>
      </w:r>
      <w:r w:rsidR="003E058B" w:rsidRPr="003449D9">
        <w:rPr>
          <w:spacing w:val="-1"/>
          <w:sz w:val="24"/>
          <w:szCs w:val="24"/>
          <w:lang w:eastAsia="en-US"/>
        </w:rPr>
        <w:t xml:space="preserve">Виноградов развернул </w:t>
      </w:r>
      <w:r>
        <w:rPr>
          <w:spacing w:val="-1"/>
          <w:sz w:val="24"/>
          <w:szCs w:val="24"/>
          <w:lang w:eastAsia="en-US"/>
        </w:rPr>
        <w:t xml:space="preserve">в ГЕОХИ РАН </w:t>
      </w:r>
      <w:r w:rsidR="003E058B" w:rsidRPr="003449D9">
        <w:rPr>
          <w:spacing w:val="-1"/>
          <w:sz w:val="24"/>
          <w:szCs w:val="24"/>
          <w:lang w:eastAsia="en-US"/>
        </w:rPr>
        <w:t>более детальные исследования химического состава организмов в различных биогеохимических зонах и провинциях</w:t>
      </w:r>
      <w:r w:rsidR="00CD50B9" w:rsidRPr="003449D9">
        <w:rPr>
          <w:spacing w:val="-1"/>
          <w:sz w:val="24"/>
          <w:szCs w:val="24"/>
          <w:lang w:eastAsia="en-US"/>
        </w:rPr>
        <w:t xml:space="preserve">. </w:t>
      </w:r>
      <w:r>
        <w:rPr>
          <w:spacing w:val="-1"/>
          <w:sz w:val="24"/>
          <w:szCs w:val="24"/>
          <w:lang w:eastAsia="en-US"/>
        </w:rPr>
        <w:t>Р</w:t>
      </w:r>
      <w:r w:rsidR="00CD50B9" w:rsidRPr="003449D9">
        <w:rPr>
          <w:spacing w:val="-1"/>
          <w:sz w:val="24"/>
          <w:szCs w:val="24"/>
          <w:lang w:eastAsia="en-US"/>
        </w:rPr>
        <w:t>абот</w:t>
      </w:r>
      <w:r>
        <w:rPr>
          <w:spacing w:val="-1"/>
          <w:sz w:val="24"/>
          <w:szCs w:val="24"/>
          <w:lang w:eastAsia="en-US"/>
        </w:rPr>
        <w:t>ы</w:t>
      </w:r>
      <w:r w:rsidR="00CD50B9" w:rsidRPr="003449D9">
        <w:rPr>
          <w:spacing w:val="-1"/>
          <w:sz w:val="24"/>
          <w:szCs w:val="24"/>
          <w:lang w:eastAsia="en-US"/>
        </w:rPr>
        <w:t xml:space="preserve"> </w:t>
      </w:r>
      <w:r>
        <w:rPr>
          <w:spacing w:val="-1"/>
          <w:sz w:val="24"/>
          <w:szCs w:val="24"/>
          <w:lang w:eastAsia="en-US"/>
        </w:rPr>
        <w:t>проводились под руководством B.В. Ковальского сотрудниками биогеохмической лаборатории Р.И. Блохиной, С.В. Летуновой, Т.Ф. Боровик-Романовой</w:t>
      </w:r>
      <w:r w:rsidR="003E058B" w:rsidRPr="003449D9">
        <w:rPr>
          <w:spacing w:val="-1"/>
          <w:sz w:val="24"/>
          <w:szCs w:val="24"/>
          <w:lang w:eastAsia="en-US"/>
        </w:rPr>
        <w:t>, М.И. Густун</w:t>
      </w:r>
      <w:r>
        <w:rPr>
          <w:spacing w:val="-1"/>
          <w:sz w:val="24"/>
          <w:szCs w:val="24"/>
          <w:lang w:eastAsia="en-US"/>
        </w:rPr>
        <w:t>ом, Д.П. Малюгой</w:t>
      </w:r>
      <w:r w:rsidR="003E058B" w:rsidRPr="003449D9">
        <w:rPr>
          <w:spacing w:val="-1"/>
          <w:sz w:val="24"/>
          <w:szCs w:val="24"/>
          <w:lang w:eastAsia="en-US"/>
        </w:rPr>
        <w:t>, Н.</w:t>
      </w:r>
      <w:r>
        <w:rPr>
          <w:spacing w:val="-1"/>
          <w:sz w:val="24"/>
          <w:szCs w:val="24"/>
          <w:lang w:eastAsia="en-US"/>
        </w:rPr>
        <w:t>С. Петруниной</w:t>
      </w:r>
      <w:r w:rsidR="00A75670" w:rsidRPr="003449D9">
        <w:rPr>
          <w:spacing w:val="-1"/>
          <w:sz w:val="24"/>
          <w:szCs w:val="24"/>
          <w:lang w:eastAsia="en-US"/>
        </w:rPr>
        <w:t xml:space="preserve">, </w:t>
      </w:r>
      <w:r w:rsidR="00CA2BDC" w:rsidRPr="002255CB">
        <w:rPr>
          <w:spacing w:val="-1"/>
          <w:sz w:val="24"/>
          <w:szCs w:val="24"/>
          <w:lang w:eastAsia="en-US"/>
        </w:rPr>
        <w:t>В.В. Ер</w:t>
      </w:r>
      <w:r>
        <w:rPr>
          <w:spacing w:val="-1"/>
          <w:sz w:val="24"/>
          <w:szCs w:val="24"/>
          <w:lang w:eastAsia="en-US"/>
        </w:rPr>
        <w:t>ма</w:t>
      </w:r>
      <w:r w:rsidR="00CA2BDC" w:rsidRPr="002255CB">
        <w:rPr>
          <w:spacing w:val="-1"/>
          <w:sz w:val="24"/>
          <w:szCs w:val="24"/>
          <w:lang w:eastAsia="en-US"/>
        </w:rPr>
        <w:t>ков</w:t>
      </w:r>
      <w:r>
        <w:rPr>
          <w:spacing w:val="-1"/>
          <w:sz w:val="24"/>
          <w:szCs w:val="24"/>
          <w:lang w:eastAsia="en-US"/>
        </w:rPr>
        <w:t>ым</w:t>
      </w:r>
      <w:r w:rsidR="00A75670" w:rsidRPr="002255CB">
        <w:rPr>
          <w:spacing w:val="-1"/>
          <w:sz w:val="24"/>
          <w:szCs w:val="24"/>
          <w:lang w:eastAsia="en-US"/>
        </w:rPr>
        <w:t xml:space="preserve"> и</w:t>
      </w:r>
      <w:r w:rsidR="00A75670" w:rsidRPr="003449D9">
        <w:rPr>
          <w:spacing w:val="-1"/>
          <w:sz w:val="24"/>
          <w:szCs w:val="24"/>
          <w:lang w:eastAsia="en-US"/>
        </w:rPr>
        <w:t xml:space="preserve"> др</w:t>
      </w:r>
      <w:r>
        <w:rPr>
          <w:spacing w:val="-1"/>
          <w:sz w:val="24"/>
          <w:szCs w:val="24"/>
          <w:lang w:eastAsia="en-US"/>
        </w:rPr>
        <w:t>. Поскольку А.П. Виноградов</w:t>
      </w:r>
      <w:r w:rsidR="00201AAE" w:rsidRPr="003449D9">
        <w:rPr>
          <w:spacing w:val="-1"/>
          <w:sz w:val="24"/>
          <w:szCs w:val="24"/>
          <w:lang w:eastAsia="en-US"/>
        </w:rPr>
        <w:t xml:space="preserve"> считал эволюцию живого вещества обоюдонаправлен</w:t>
      </w:r>
      <w:r>
        <w:rPr>
          <w:spacing w:val="-1"/>
          <w:sz w:val="24"/>
          <w:szCs w:val="24"/>
          <w:lang w:eastAsia="en-US"/>
        </w:rPr>
        <w:t xml:space="preserve">ным геологическим процессом, он, как и </w:t>
      </w:r>
      <w:r w:rsidR="00A75670" w:rsidRPr="002255CB">
        <w:rPr>
          <w:spacing w:val="-1"/>
          <w:sz w:val="24"/>
          <w:szCs w:val="24"/>
          <w:lang w:eastAsia="en-US"/>
        </w:rPr>
        <w:t>Б.Б. Полынов</w:t>
      </w:r>
      <w:r>
        <w:rPr>
          <w:spacing w:val="-1"/>
          <w:sz w:val="24"/>
          <w:szCs w:val="24"/>
          <w:lang w:eastAsia="en-US"/>
        </w:rPr>
        <w:t>,</w:t>
      </w:r>
      <w:r w:rsidR="00A75670" w:rsidRPr="002255CB">
        <w:rPr>
          <w:spacing w:val="-1"/>
          <w:sz w:val="24"/>
          <w:szCs w:val="24"/>
          <w:lang w:eastAsia="en-US"/>
        </w:rPr>
        <w:t xml:space="preserve"> </w:t>
      </w:r>
      <w:r w:rsidR="00201AAE" w:rsidRPr="002255CB">
        <w:rPr>
          <w:spacing w:val="-1"/>
          <w:sz w:val="24"/>
          <w:szCs w:val="24"/>
          <w:lang w:eastAsia="en-US"/>
        </w:rPr>
        <w:t>предлагал</w:t>
      </w:r>
      <w:r w:rsidR="00201AAE" w:rsidRPr="003449D9">
        <w:rPr>
          <w:spacing w:val="-1"/>
          <w:sz w:val="24"/>
          <w:szCs w:val="24"/>
          <w:lang w:eastAsia="en-US"/>
        </w:rPr>
        <w:t xml:space="preserve"> изучать </w:t>
      </w:r>
      <w:r w:rsidR="002255CB">
        <w:rPr>
          <w:spacing w:val="-1"/>
          <w:sz w:val="24"/>
          <w:szCs w:val="24"/>
          <w:lang w:eastAsia="en-US"/>
        </w:rPr>
        <w:t xml:space="preserve">геохимическую неоднородность </w:t>
      </w:r>
      <w:r w:rsidR="00201AAE" w:rsidRPr="003449D9">
        <w:rPr>
          <w:spacing w:val="-1"/>
          <w:sz w:val="24"/>
          <w:szCs w:val="24"/>
          <w:lang w:eastAsia="en-US"/>
        </w:rPr>
        <w:t>биосферы с точки зрения влияния факторов</w:t>
      </w:r>
      <w:r w:rsidR="002255CB">
        <w:rPr>
          <w:spacing w:val="-1"/>
          <w:sz w:val="24"/>
          <w:szCs w:val="24"/>
          <w:lang w:eastAsia="en-US"/>
        </w:rPr>
        <w:t xml:space="preserve"> биогенной миграции</w:t>
      </w:r>
      <w:r w:rsidR="00201AAE" w:rsidRPr="003449D9">
        <w:rPr>
          <w:spacing w:val="-1"/>
          <w:sz w:val="24"/>
          <w:szCs w:val="24"/>
          <w:lang w:eastAsia="en-US"/>
        </w:rPr>
        <w:t xml:space="preserve">, отмечая, что виды с высоким содержанием натрия и хлора, должны были первоначально возникнуть на морских побережьях, растения с высоким содержанием алюминия формировались на латеритах, а </w:t>
      </w:r>
      <w:r w:rsidR="002255CB">
        <w:rPr>
          <w:spacing w:val="-1"/>
          <w:sz w:val="24"/>
          <w:szCs w:val="24"/>
          <w:lang w:eastAsia="en-US"/>
        </w:rPr>
        <w:t xml:space="preserve">ареалы формирования </w:t>
      </w:r>
      <w:r w:rsidR="00201AAE" w:rsidRPr="003449D9">
        <w:rPr>
          <w:spacing w:val="-1"/>
          <w:sz w:val="24"/>
          <w:szCs w:val="24"/>
          <w:lang w:eastAsia="en-US"/>
        </w:rPr>
        <w:t>злак</w:t>
      </w:r>
      <w:r w:rsidR="002255CB">
        <w:rPr>
          <w:spacing w:val="-1"/>
          <w:sz w:val="24"/>
          <w:szCs w:val="24"/>
          <w:lang w:eastAsia="en-US"/>
        </w:rPr>
        <w:t>ов</w:t>
      </w:r>
      <w:r w:rsidR="00201AAE" w:rsidRPr="003449D9">
        <w:rPr>
          <w:spacing w:val="-1"/>
          <w:sz w:val="24"/>
          <w:szCs w:val="24"/>
          <w:lang w:eastAsia="en-US"/>
        </w:rPr>
        <w:t xml:space="preserve"> </w:t>
      </w:r>
      <w:r w:rsidR="002255CB">
        <w:rPr>
          <w:spacing w:val="-1"/>
          <w:sz w:val="24"/>
          <w:szCs w:val="24"/>
          <w:lang w:eastAsia="en-US"/>
        </w:rPr>
        <w:t xml:space="preserve">тяготели к </w:t>
      </w:r>
      <w:r w:rsidR="00201AAE" w:rsidRPr="003449D9">
        <w:rPr>
          <w:spacing w:val="-1"/>
          <w:sz w:val="24"/>
          <w:szCs w:val="24"/>
          <w:lang w:eastAsia="en-US"/>
        </w:rPr>
        <w:t>песк</w:t>
      </w:r>
      <w:r w:rsidR="002255CB">
        <w:rPr>
          <w:spacing w:val="-1"/>
          <w:sz w:val="24"/>
          <w:szCs w:val="24"/>
          <w:lang w:eastAsia="en-US"/>
        </w:rPr>
        <w:t>ам</w:t>
      </w:r>
      <w:r w:rsidR="00201AAE" w:rsidRPr="003449D9">
        <w:rPr>
          <w:spacing w:val="-1"/>
          <w:sz w:val="24"/>
          <w:szCs w:val="24"/>
          <w:lang w:eastAsia="en-US"/>
        </w:rPr>
        <w:t xml:space="preserve"> и вулканически</w:t>
      </w:r>
      <w:r w:rsidR="002255CB">
        <w:rPr>
          <w:spacing w:val="-1"/>
          <w:sz w:val="24"/>
          <w:szCs w:val="24"/>
          <w:lang w:eastAsia="en-US"/>
        </w:rPr>
        <w:t>м</w:t>
      </w:r>
      <w:r w:rsidR="00201AAE" w:rsidRPr="003449D9">
        <w:rPr>
          <w:spacing w:val="-1"/>
          <w:sz w:val="24"/>
          <w:szCs w:val="24"/>
          <w:lang w:eastAsia="en-US"/>
        </w:rPr>
        <w:t xml:space="preserve"> почв</w:t>
      </w:r>
      <w:r w:rsidR="002255CB">
        <w:rPr>
          <w:spacing w:val="-1"/>
          <w:sz w:val="24"/>
          <w:szCs w:val="24"/>
          <w:lang w:eastAsia="en-US"/>
        </w:rPr>
        <w:t>ам</w:t>
      </w:r>
      <w:r w:rsidR="00201AAE" w:rsidRPr="003449D9">
        <w:rPr>
          <w:spacing w:val="-1"/>
          <w:sz w:val="24"/>
          <w:szCs w:val="24"/>
          <w:lang w:eastAsia="en-US"/>
        </w:rPr>
        <w:t xml:space="preserve">, создавая, таким образом, </w:t>
      </w:r>
      <w:r w:rsidR="00CB739C">
        <w:rPr>
          <w:spacing w:val="-1"/>
          <w:sz w:val="24"/>
          <w:szCs w:val="24"/>
          <w:lang w:eastAsia="en-US"/>
        </w:rPr>
        <w:t xml:space="preserve">характерные </w:t>
      </w:r>
      <w:r w:rsidR="00201AAE" w:rsidRPr="003449D9">
        <w:rPr>
          <w:spacing w:val="-1"/>
          <w:sz w:val="24"/>
          <w:szCs w:val="24"/>
          <w:lang w:eastAsia="en-US"/>
        </w:rPr>
        <w:t xml:space="preserve">первичные биоценозы в отдельных климатических регионах биосферы. </w:t>
      </w:r>
    </w:p>
    <w:p w:rsidR="00201AAE" w:rsidRPr="003449D9" w:rsidRDefault="00201AAE" w:rsidP="003449D9">
      <w:pPr>
        <w:spacing w:line="360" w:lineRule="auto"/>
        <w:ind w:firstLine="709"/>
        <w:jc w:val="both"/>
        <w:rPr>
          <w:spacing w:val="-1"/>
          <w:sz w:val="24"/>
          <w:szCs w:val="24"/>
          <w:lang w:eastAsia="en-US"/>
        </w:rPr>
      </w:pPr>
      <w:r w:rsidRPr="002255CB">
        <w:rPr>
          <w:spacing w:val="-1"/>
          <w:sz w:val="24"/>
          <w:szCs w:val="24"/>
          <w:lang w:eastAsia="en-US"/>
        </w:rPr>
        <w:t>А.Е.</w:t>
      </w:r>
      <w:r w:rsidR="00CA2BDC" w:rsidRPr="002255CB">
        <w:rPr>
          <w:spacing w:val="-1"/>
          <w:sz w:val="24"/>
          <w:szCs w:val="24"/>
          <w:lang w:eastAsia="en-US"/>
        </w:rPr>
        <w:t xml:space="preserve"> Ферсман, который </w:t>
      </w:r>
      <w:r w:rsidR="002255CB" w:rsidRPr="002255CB">
        <w:rPr>
          <w:spacing w:val="-1"/>
          <w:sz w:val="24"/>
          <w:szCs w:val="24"/>
          <w:lang w:eastAsia="en-US"/>
        </w:rPr>
        <w:t xml:space="preserve">вслед за В.И. Вернадским </w:t>
      </w:r>
      <w:r w:rsidRPr="002255CB">
        <w:rPr>
          <w:spacing w:val="-1"/>
          <w:sz w:val="24"/>
          <w:szCs w:val="24"/>
          <w:lang w:eastAsia="en-US"/>
        </w:rPr>
        <w:t>особо подчеркивал</w:t>
      </w:r>
      <w:r w:rsidRPr="003449D9">
        <w:rPr>
          <w:spacing w:val="-1"/>
          <w:sz w:val="24"/>
          <w:szCs w:val="24"/>
          <w:lang w:eastAsia="en-US"/>
        </w:rPr>
        <w:t xml:space="preserve"> роль живых организмов в формировании геохимической специфики природны</w:t>
      </w:r>
      <w:r w:rsidR="00CB739C">
        <w:rPr>
          <w:spacing w:val="-1"/>
          <w:sz w:val="24"/>
          <w:szCs w:val="24"/>
          <w:lang w:eastAsia="en-US"/>
        </w:rPr>
        <w:t>х зон, предлагал рассматривать «</w:t>
      </w:r>
      <w:r w:rsidRPr="003449D9">
        <w:rPr>
          <w:spacing w:val="-1"/>
          <w:sz w:val="24"/>
          <w:szCs w:val="24"/>
          <w:lang w:eastAsia="en-US"/>
        </w:rPr>
        <w:t xml:space="preserve">широтные климатические зоны со всей совокупностью вызванных ими специфических особенностей миграции элементов </w:t>
      </w:r>
      <w:r w:rsidR="00742816">
        <w:rPr>
          <w:spacing w:val="-1"/>
          <w:sz w:val="24"/>
          <w:szCs w:val="24"/>
          <w:lang w:eastAsia="en-US"/>
        </w:rPr>
        <w:t>почвенного покрова и биосферы</w:t>
      </w:r>
      <w:r w:rsidR="00CB739C">
        <w:rPr>
          <w:spacing w:val="-1"/>
          <w:sz w:val="24"/>
          <w:szCs w:val="24"/>
          <w:lang w:eastAsia="en-US"/>
        </w:rPr>
        <w:t>»</w:t>
      </w:r>
      <w:r w:rsidR="00742816">
        <w:rPr>
          <w:spacing w:val="-1"/>
          <w:sz w:val="24"/>
          <w:szCs w:val="24"/>
          <w:lang w:eastAsia="en-US"/>
        </w:rPr>
        <w:t xml:space="preserve"> </w:t>
      </w:r>
      <w:r w:rsidR="00873DAF" w:rsidRPr="00873DAF">
        <w:rPr>
          <w:spacing w:val="-1"/>
          <w:sz w:val="24"/>
          <w:szCs w:val="24"/>
          <w:lang w:eastAsia="en-US"/>
        </w:rPr>
        <w:t>[</w:t>
      </w:r>
      <w:r w:rsidR="00742816">
        <w:rPr>
          <w:spacing w:val="-1"/>
          <w:sz w:val="24"/>
          <w:szCs w:val="24"/>
          <w:lang w:eastAsia="en-US"/>
        </w:rPr>
        <w:t xml:space="preserve">Ферсман, </w:t>
      </w:r>
      <w:r w:rsidR="00CB739C">
        <w:rPr>
          <w:spacing w:val="-1"/>
          <w:sz w:val="24"/>
          <w:szCs w:val="24"/>
          <w:lang w:eastAsia="en-US"/>
        </w:rPr>
        <w:t xml:space="preserve">1953. </w:t>
      </w:r>
      <w:r w:rsidR="00742816">
        <w:rPr>
          <w:spacing w:val="-1"/>
          <w:sz w:val="24"/>
          <w:szCs w:val="24"/>
          <w:lang w:eastAsia="en-US"/>
        </w:rPr>
        <w:t>Т. 2</w:t>
      </w:r>
      <w:r w:rsidR="00CB739C">
        <w:rPr>
          <w:spacing w:val="-1"/>
          <w:sz w:val="24"/>
          <w:szCs w:val="24"/>
          <w:lang w:eastAsia="en-US"/>
        </w:rPr>
        <w:t>.</w:t>
      </w:r>
      <w:r w:rsidR="00742816">
        <w:rPr>
          <w:spacing w:val="-1"/>
          <w:sz w:val="24"/>
          <w:szCs w:val="24"/>
          <w:lang w:eastAsia="en-US"/>
        </w:rPr>
        <w:t xml:space="preserve"> </w:t>
      </w:r>
      <w:r w:rsidR="00CB739C">
        <w:rPr>
          <w:spacing w:val="-1"/>
          <w:sz w:val="24"/>
          <w:szCs w:val="24"/>
          <w:lang w:eastAsia="en-US"/>
        </w:rPr>
        <w:t>С</w:t>
      </w:r>
      <w:r w:rsidRPr="003449D9">
        <w:rPr>
          <w:spacing w:val="-1"/>
          <w:sz w:val="24"/>
          <w:szCs w:val="24"/>
          <w:lang w:eastAsia="en-US"/>
        </w:rPr>
        <w:t>. 236</w:t>
      </w:r>
      <w:r w:rsidR="00873DAF">
        <w:rPr>
          <w:spacing w:val="-1"/>
          <w:sz w:val="24"/>
          <w:szCs w:val="24"/>
          <w:lang w:eastAsia="en-US"/>
        </w:rPr>
        <w:t>]</w:t>
      </w:r>
      <w:r w:rsidRPr="003449D9">
        <w:rPr>
          <w:spacing w:val="-1"/>
          <w:sz w:val="24"/>
          <w:szCs w:val="24"/>
          <w:lang w:eastAsia="en-US"/>
        </w:rPr>
        <w:t>. Так</w:t>
      </w:r>
      <w:r w:rsidR="00CB739C">
        <w:rPr>
          <w:spacing w:val="-1"/>
          <w:sz w:val="24"/>
          <w:szCs w:val="24"/>
          <w:lang w:eastAsia="en-US"/>
        </w:rPr>
        <w:t>,</w:t>
      </w:r>
      <w:r w:rsidRPr="003449D9">
        <w:rPr>
          <w:spacing w:val="-1"/>
          <w:sz w:val="24"/>
          <w:szCs w:val="24"/>
          <w:lang w:eastAsia="en-US"/>
        </w:rPr>
        <w:t xml:space="preserve"> им были выделены тундровая, подзолисто-лесная </w:t>
      </w:r>
      <w:r w:rsidR="00742816">
        <w:rPr>
          <w:spacing w:val="-1"/>
          <w:sz w:val="24"/>
          <w:szCs w:val="24"/>
          <w:lang w:eastAsia="en-US"/>
        </w:rPr>
        <w:t>и пустынная геохимические зоны</w:t>
      </w:r>
      <w:r w:rsidRPr="003449D9">
        <w:rPr>
          <w:spacing w:val="-1"/>
          <w:sz w:val="24"/>
          <w:szCs w:val="24"/>
          <w:lang w:eastAsia="en-US"/>
        </w:rPr>
        <w:t xml:space="preserve">, в пределах которых зональная структура почвенного покрова рассматривалась как закономерное геохимическое образование, отображающее особенности биогенной миграции химических элементов. Подчеркивая практическое значение методов полевой геохимии и геохимического районирования, А.Е. Ферсман сформулировал и принципы создания общих геохимических карт, дающих по отношению к глобальному и литосферному кларку </w:t>
      </w:r>
      <w:r w:rsidR="00CB739C">
        <w:rPr>
          <w:spacing w:val="-1"/>
          <w:sz w:val="24"/>
          <w:szCs w:val="24"/>
          <w:lang w:eastAsia="en-US"/>
        </w:rPr>
        <w:t xml:space="preserve">(среднему содержанию) </w:t>
      </w:r>
      <w:r w:rsidRPr="003449D9">
        <w:rPr>
          <w:spacing w:val="-1"/>
          <w:sz w:val="24"/>
          <w:szCs w:val="24"/>
          <w:lang w:eastAsia="en-US"/>
        </w:rPr>
        <w:t>наглядное представление о характере пространственного распределения химических элементов. В частности</w:t>
      </w:r>
      <w:r w:rsidR="00742816">
        <w:rPr>
          <w:spacing w:val="-1"/>
          <w:sz w:val="24"/>
          <w:szCs w:val="24"/>
          <w:lang w:eastAsia="en-US"/>
        </w:rPr>
        <w:t>,</w:t>
      </w:r>
      <w:r w:rsidRPr="003449D9">
        <w:rPr>
          <w:spacing w:val="-1"/>
          <w:sz w:val="24"/>
          <w:szCs w:val="24"/>
          <w:lang w:eastAsia="en-US"/>
        </w:rPr>
        <w:t xml:space="preserve"> он писал</w:t>
      </w:r>
      <w:r w:rsidR="00CB739C">
        <w:rPr>
          <w:spacing w:val="-1"/>
          <w:sz w:val="24"/>
          <w:szCs w:val="24"/>
          <w:lang w:eastAsia="en-US"/>
        </w:rPr>
        <w:t>:</w:t>
      </w:r>
      <w:r w:rsidRPr="003449D9">
        <w:rPr>
          <w:spacing w:val="-1"/>
          <w:sz w:val="24"/>
          <w:szCs w:val="24"/>
          <w:lang w:eastAsia="en-US"/>
        </w:rPr>
        <w:t xml:space="preserve"> «Ряд таких карт, построенный на большом количестве анализов для различных элементов, может дать необычайно наглядную и отчетливую картину взаимоотношений этих элементов в пространстве и поможет решить ряд интересую</w:t>
      </w:r>
      <w:r w:rsidR="00742816">
        <w:rPr>
          <w:spacing w:val="-1"/>
          <w:sz w:val="24"/>
          <w:szCs w:val="24"/>
          <w:lang w:eastAsia="en-US"/>
        </w:rPr>
        <w:t xml:space="preserve">щих нас геохимических проблем" </w:t>
      </w:r>
      <w:r w:rsidR="00873DAF" w:rsidRPr="00873DAF">
        <w:rPr>
          <w:spacing w:val="-1"/>
          <w:sz w:val="24"/>
          <w:szCs w:val="24"/>
          <w:lang w:eastAsia="en-US"/>
        </w:rPr>
        <w:t>[</w:t>
      </w:r>
      <w:r w:rsidR="00742816">
        <w:rPr>
          <w:spacing w:val="-1"/>
          <w:sz w:val="24"/>
          <w:szCs w:val="24"/>
          <w:lang w:eastAsia="en-US"/>
        </w:rPr>
        <w:t xml:space="preserve">Ферсман, </w:t>
      </w:r>
      <w:r w:rsidR="0033121D">
        <w:rPr>
          <w:spacing w:val="-1"/>
          <w:sz w:val="24"/>
          <w:szCs w:val="24"/>
          <w:lang w:eastAsia="en-US"/>
        </w:rPr>
        <w:t>1955. Т. 3, с.</w:t>
      </w:r>
      <w:r w:rsidR="00873DAF">
        <w:rPr>
          <w:spacing w:val="-1"/>
          <w:sz w:val="24"/>
          <w:szCs w:val="24"/>
          <w:lang w:eastAsia="en-US"/>
        </w:rPr>
        <w:t xml:space="preserve"> 633]</w:t>
      </w:r>
      <w:r w:rsidRPr="003449D9">
        <w:rPr>
          <w:spacing w:val="-1"/>
          <w:sz w:val="24"/>
          <w:szCs w:val="24"/>
          <w:lang w:eastAsia="en-US"/>
        </w:rPr>
        <w:t xml:space="preserve">. Поскольку области равных концентраций на таких картах предполагалось выделять изолиниями, такой подход не только открывал возможности пространственной интерпретации геохимических явлений, но и давал возможности для разработки как </w:t>
      </w:r>
      <w:r w:rsidR="00CB739C" w:rsidRPr="003449D9">
        <w:rPr>
          <w:spacing w:val="-1"/>
          <w:sz w:val="24"/>
          <w:szCs w:val="24"/>
          <w:lang w:eastAsia="en-US"/>
        </w:rPr>
        <w:t>моноэлементного</w:t>
      </w:r>
      <w:r w:rsidR="00CB739C">
        <w:rPr>
          <w:spacing w:val="-1"/>
          <w:sz w:val="24"/>
          <w:szCs w:val="24"/>
          <w:lang w:eastAsia="en-US"/>
        </w:rPr>
        <w:t>,</w:t>
      </w:r>
      <w:r w:rsidR="00CB739C" w:rsidRPr="003449D9">
        <w:rPr>
          <w:spacing w:val="-1"/>
          <w:sz w:val="24"/>
          <w:szCs w:val="24"/>
          <w:lang w:eastAsia="en-US"/>
        </w:rPr>
        <w:t xml:space="preserve"> </w:t>
      </w:r>
      <w:r w:rsidR="00CB739C">
        <w:rPr>
          <w:spacing w:val="-1"/>
          <w:sz w:val="24"/>
          <w:szCs w:val="24"/>
          <w:lang w:eastAsia="en-US"/>
        </w:rPr>
        <w:t xml:space="preserve">так и </w:t>
      </w:r>
      <w:r w:rsidRPr="003449D9">
        <w:rPr>
          <w:spacing w:val="-1"/>
          <w:sz w:val="24"/>
          <w:szCs w:val="24"/>
          <w:lang w:eastAsia="en-US"/>
        </w:rPr>
        <w:t>компл</w:t>
      </w:r>
      <w:r w:rsidR="00CB739C">
        <w:rPr>
          <w:spacing w:val="-1"/>
          <w:sz w:val="24"/>
          <w:szCs w:val="24"/>
          <w:lang w:eastAsia="en-US"/>
        </w:rPr>
        <w:t>ексного (полиэлементного)</w:t>
      </w:r>
      <w:r w:rsidRPr="003449D9">
        <w:rPr>
          <w:spacing w:val="-1"/>
          <w:sz w:val="24"/>
          <w:szCs w:val="24"/>
          <w:lang w:eastAsia="en-US"/>
        </w:rPr>
        <w:t xml:space="preserve"> </w:t>
      </w:r>
      <w:r w:rsidR="002255CB">
        <w:rPr>
          <w:spacing w:val="-1"/>
          <w:sz w:val="24"/>
          <w:szCs w:val="24"/>
          <w:lang w:eastAsia="en-US"/>
        </w:rPr>
        <w:t xml:space="preserve">подходов к </w:t>
      </w:r>
      <w:r w:rsidRPr="003449D9">
        <w:rPr>
          <w:spacing w:val="-1"/>
          <w:sz w:val="24"/>
          <w:szCs w:val="24"/>
          <w:lang w:eastAsia="en-US"/>
        </w:rPr>
        <w:t>геохимическо</w:t>
      </w:r>
      <w:r w:rsidR="002255CB">
        <w:rPr>
          <w:spacing w:val="-1"/>
          <w:sz w:val="24"/>
          <w:szCs w:val="24"/>
          <w:lang w:eastAsia="en-US"/>
        </w:rPr>
        <w:t>му</w:t>
      </w:r>
      <w:r w:rsidRPr="003449D9">
        <w:rPr>
          <w:spacing w:val="-1"/>
          <w:sz w:val="24"/>
          <w:szCs w:val="24"/>
          <w:lang w:eastAsia="en-US"/>
        </w:rPr>
        <w:t xml:space="preserve"> картографировани</w:t>
      </w:r>
      <w:r w:rsidR="002255CB">
        <w:rPr>
          <w:spacing w:val="-1"/>
          <w:sz w:val="24"/>
          <w:szCs w:val="24"/>
          <w:lang w:eastAsia="en-US"/>
        </w:rPr>
        <w:t>ю</w:t>
      </w:r>
      <w:r w:rsidRPr="003449D9">
        <w:rPr>
          <w:spacing w:val="-1"/>
          <w:sz w:val="24"/>
          <w:szCs w:val="24"/>
          <w:lang w:eastAsia="en-US"/>
        </w:rPr>
        <w:t>.</w:t>
      </w:r>
    </w:p>
    <w:p w:rsidR="00201AAE" w:rsidRDefault="00201AAE" w:rsidP="003449D9">
      <w:pPr>
        <w:spacing w:line="360" w:lineRule="auto"/>
        <w:ind w:firstLine="709"/>
        <w:jc w:val="both"/>
        <w:rPr>
          <w:spacing w:val="-1"/>
          <w:sz w:val="24"/>
          <w:szCs w:val="24"/>
          <w:lang w:eastAsia="en-US"/>
        </w:rPr>
      </w:pPr>
      <w:r w:rsidRPr="003449D9">
        <w:rPr>
          <w:spacing w:val="-1"/>
          <w:sz w:val="24"/>
          <w:szCs w:val="24"/>
          <w:lang w:eastAsia="en-US"/>
        </w:rPr>
        <w:t>На первой картографической схеме геохимического районирования С</w:t>
      </w:r>
      <w:r w:rsidR="00742816">
        <w:rPr>
          <w:spacing w:val="-1"/>
          <w:sz w:val="24"/>
          <w:szCs w:val="24"/>
          <w:lang w:eastAsia="en-US"/>
        </w:rPr>
        <w:t xml:space="preserve">ССР </w:t>
      </w:r>
      <w:r w:rsidR="00873DAF" w:rsidRPr="00873DAF">
        <w:rPr>
          <w:spacing w:val="-1"/>
          <w:sz w:val="24"/>
          <w:szCs w:val="24"/>
          <w:lang w:eastAsia="en-US"/>
        </w:rPr>
        <w:t>([</w:t>
      </w:r>
      <w:r w:rsidR="00C21A39">
        <w:rPr>
          <w:spacing w:val="-1"/>
          <w:sz w:val="24"/>
          <w:szCs w:val="24"/>
          <w:lang w:eastAsia="en-US"/>
        </w:rPr>
        <w:t>Ферсман, 1931</w:t>
      </w:r>
      <w:r w:rsidR="00873DAF" w:rsidRPr="00873DAF">
        <w:rPr>
          <w:spacing w:val="-1"/>
          <w:sz w:val="24"/>
          <w:szCs w:val="24"/>
          <w:lang w:eastAsia="en-US"/>
        </w:rPr>
        <w:t>]</w:t>
      </w:r>
      <w:r w:rsidR="00742816">
        <w:rPr>
          <w:spacing w:val="-1"/>
          <w:sz w:val="24"/>
          <w:szCs w:val="24"/>
          <w:lang w:eastAsia="en-US"/>
        </w:rPr>
        <w:t>, рисунок 2</w:t>
      </w:r>
      <w:r w:rsidRPr="003449D9">
        <w:rPr>
          <w:spacing w:val="-1"/>
          <w:sz w:val="24"/>
          <w:szCs w:val="24"/>
          <w:lang w:eastAsia="en-US"/>
        </w:rPr>
        <w:t xml:space="preserve">) наряду с геохимическими системами </w:t>
      </w:r>
      <w:r w:rsidR="00B534E1" w:rsidRPr="003449D9">
        <w:rPr>
          <w:spacing w:val="-1"/>
          <w:sz w:val="24"/>
          <w:szCs w:val="24"/>
          <w:lang w:eastAsia="en-US"/>
        </w:rPr>
        <w:t xml:space="preserve">были </w:t>
      </w:r>
      <w:r w:rsidRPr="003449D9">
        <w:rPr>
          <w:spacing w:val="-1"/>
          <w:sz w:val="24"/>
          <w:szCs w:val="24"/>
          <w:lang w:eastAsia="en-US"/>
        </w:rPr>
        <w:t>отражен</w:t>
      </w:r>
      <w:r w:rsidR="00B534E1" w:rsidRPr="003449D9">
        <w:rPr>
          <w:spacing w:val="-1"/>
          <w:sz w:val="24"/>
          <w:szCs w:val="24"/>
          <w:lang w:eastAsia="en-US"/>
        </w:rPr>
        <w:t>ы</w:t>
      </w:r>
      <w:r w:rsidRPr="003449D9">
        <w:rPr>
          <w:spacing w:val="-1"/>
          <w:sz w:val="24"/>
          <w:szCs w:val="24"/>
          <w:lang w:eastAsia="en-US"/>
        </w:rPr>
        <w:t xml:space="preserve"> и геохимические зоны. Таким образом, к началу 30-х годов существовали четкие теоретические представления о геохимических провинциях и геохимических зонах, тесно связанных со спецификой миграции химических элементов в биосфере.</w:t>
      </w:r>
    </w:p>
    <w:p w:rsidR="003636FC" w:rsidRPr="003636FC" w:rsidRDefault="003636FC" w:rsidP="003636FC">
      <w:pPr>
        <w:spacing w:line="360" w:lineRule="auto"/>
        <w:ind w:firstLine="709"/>
        <w:jc w:val="both"/>
        <w:rPr>
          <w:spacing w:val="-1"/>
          <w:sz w:val="24"/>
          <w:szCs w:val="24"/>
          <w:lang w:eastAsia="en-US"/>
        </w:rPr>
      </w:pPr>
      <w:r w:rsidRPr="003636FC">
        <w:rPr>
          <w:spacing w:val="-1"/>
          <w:sz w:val="24"/>
          <w:szCs w:val="24"/>
          <w:lang w:eastAsia="en-US"/>
        </w:rPr>
        <w:t xml:space="preserve">Основатель геохимического направления в ландшафтоведении Б.Б. Полынов показал, что однотипность циклических химических процессов в ландшафте может быть критерием его однородности, и предложил решить, таким образом, вопрос об элементарной таксономической единице в геохимии [Полынов, С.П. Крашенинников, 1926] в системе вершина-склон-замыкающее понижение, мог служить основой и для детального территориального деления, для чего была разработана особая геохимическая типология и классификация, послужившая основой для районирования и картографирования таких ландшафтов. </w:t>
      </w:r>
    </w:p>
    <w:p w:rsidR="00201AAE" w:rsidRPr="003449D9" w:rsidRDefault="008574A0" w:rsidP="000B5678">
      <w:pPr>
        <w:spacing w:line="360" w:lineRule="auto"/>
        <w:ind w:firstLine="709"/>
        <w:jc w:val="center"/>
        <w:rPr>
          <w:spacing w:val="-1"/>
          <w:sz w:val="24"/>
          <w:szCs w:val="24"/>
          <w:lang w:eastAsia="en-US"/>
        </w:rPr>
      </w:pPr>
      <w:r>
        <w:rPr>
          <w:noProof/>
          <w:spacing w:val="-1"/>
          <w:sz w:val="24"/>
          <w:szCs w:val="24"/>
        </w:rPr>
        <w:drawing>
          <wp:inline distT="0" distB="0" distL="0" distR="0">
            <wp:extent cx="5036820" cy="3504640"/>
            <wp:effectExtent l="0" t="0" r="0" b="0"/>
            <wp:docPr id="19" name="Рисунок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ersman_geomapSSSR 001.pn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5036820" cy="3504640"/>
                    </a:xfrm>
                    <a:prstGeom prst="rect">
                      <a:avLst/>
                    </a:prstGeom>
                  </pic:spPr>
                </pic:pic>
              </a:graphicData>
            </a:graphic>
          </wp:inline>
        </w:drawing>
      </w:r>
    </w:p>
    <w:p w:rsidR="00742816" w:rsidRDefault="00742816" w:rsidP="00956CD1">
      <w:pPr>
        <w:spacing w:line="360" w:lineRule="auto"/>
        <w:jc w:val="center"/>
        <w:rPr>
          <w:spacing w:val="-1"/>
          <w:sz w:val="24"/>
          <w:szCs w:val="24"/>
          <w:lang w:eastAsia="en-US"/>
        </w:rPr>
      </w:pPr>
      <w:r>
        <w:rPr>
          <w:spacing w:val="-1"/>
          <w:sz w:val="24"/>
          <w:szCs w:val="24"/>
          <w:lang w:eastAsia="en-US"/>
        </w:rPr>
        <w:t xml:space="preserve">Рисунок </w:t>
      </w:r>
      <w:r w:rsidR="003A0E1E">
        <w:rPr>
          <w:spacing w:val="-1"/>
          <w:sz w:val="24"/>
          <w:szCs w:val="24"/>
          <w:lang w:eastAsia="en-US"/>
        </w:rPr>
        <w:t>2</w:t>
      </w:r>
      <w:r w:rsidR="00541439" w:rsidRPr="00541439">
        <w:rPr>
          <w:spacing w:val="-1"/>
          <w:sz w:val="24"/>
          <w:szCs w:val="24"/>
          <w:lang w:eastAsia="en-US"/>
        </w:rPr>
        <w:t>.</w:t>
      </w:r>
      <w:r w:rsidR="0052053F">
        <w:rPr>
          <w:spacing w:val="-1"/>
          <w:sz w:val="24"/>
          <w:szCs w:val="24"/>
          <w:lang w:eastAsia="en-US"/>
        </w:rPr>
        <w:t xml:space="preserve"> </w:t>
      </w:r>
      <w:r w:rsidR="00201AAE" w:rsidRPr="003449D9">
        <w:rPr>
          <w:spacing w:val="-1"/>
          <w:sz w:val="24"/>
          <w:szCs w:val="24"/>
          <w:lang w:eastAsia="en-US"/>
        </w:rPr>
        <w:t>Схема геохимическ</w:t>
      </w:r>
      <w:r>
        <w:rPr>
          <w:spacing w:val="-1"/>
          <w:sz w:val="24"/>
          <w:szCs w:val="24"/>
          <w:lang w:eastAsia="en-US"/>
        </w:rPr>
        <w:t xml:space="preserve">ого </w:t>
      </w:r>
      <w:r w:rsidRPr="00124915">
        <w:rPr>
          <w:spacing w:val="-1"/>
          <w:sz w:val="24"/>
          <w:szCs w:val="24"/>
          <w:lang w:eastAsia="en-US"/>
        </w:rPr>
        <w:t xml:space="preserve">районирования </w:t>
      </w:r>
      <w:r w:rsidR="0097084B" w:rsidRPr="00124915">
        <w:rPr>
          <w:spacing w:val="-1"/>
          <w:sz w:val="24"/>
          <w:szCs w:val="24"/>
          <w:lang w:eastAsia="en-US"/>
        </w:rPr>
        <w:t>С</w:t>
      </w:r>
      <w:r w:rsidR="00124915" w:rsidRPr="00124915">
        <w:rPr>
          <w:spacing w:val="-1"/>
          <w:sz w:val="24"/>
          <w:szCs w:val="24"/>
          <w:lang w:eastAsia="en-US"/>
        </w:rPr>
        <w:t xml:space="preserve">оюза </w:t>
      </w:r>
      <w:r w:rsidR="0097084B" w:rsidRPr="00124915">
        <w:rPr>
          <w:spacing w:val="-1"/>
          <w:sz w:val="24"/>
          <w:szCs w:val="24"/>
          <w:lang w:eastAsia="en-US"/>
        </w:rPr>
        <w:t>ССР</w:t>
      </w:r>
      <w:r w:rsidR="0097084B">
        <w:rPr>
          <w:spacing w:val="-1"/>
          <w:sz w:val="24"/>
          <w:szCs w:val="24"/>
          <w:lang w:eastAsia="en-US"/>
        </w:rPr>
        <w:t xml:space="preserve"> </w:t>
      </w:r>
      <w:r>
        <w:rPr>
          <w:spacing w:val="-1"/>
          <w:sz w:val="24"/>
          <w:szCs w:val="24"/>
          <w:lang w:eastAsia="en-US"/>
        </w:rPr>
        <w:t>А.Е. Ферсмана</w:t>
      </w:r>
      <w:r w:rsidR="007925CD">
        <w:rPr>
          <w:spacing w:val="-1"/>
          <w:sz w:val="24"/>
          <w:szCs w:val="24"/>
          <w:lang w:eastAsia="en-US"/>
        </w:rPr>
        <w:t xml:space="preserve"> (1931)</w:t>
      </w:r>
    </w:p>
    <w:p w:rsidR="00DF6F47" w:rsidRDefault="00DF6F47" w:rsidP="00956CD1">
      <w:pPr>
        <w:spacing w:line="360" w:lineRule="auto"/>
        <w:jc w:val="center"/>
        <w:rPr>
          <w:spacing w:val="-1"/>
          <w:sz w:val="24"/>
          <w:szCs w:val="24"/>
          <w:lang w:eastAsia="en-US"/>
        </w:rPr>
      </w:pPr>
    </w:p>
    <w:p w:rsidR="00FC25FE" w:rsidRPr="003449D9" w:rsidRDefault="003E058B" w:rsidP="003449D9">
      <w:pPr>
        <w:spacing w:line="360" w:lineRule="auto"/>
        <w:ind w:firstLine="709"/>
        <w:jc w:val="both"/>
        <w:rPr>
          <w:spacing w:val="-1"/>
          <w:sz w:val="24"/>
          <w:szCs w:val="24"/>
          <w:lang w:eastAsia="en-US"/>
        </w:rPr>
      </w:pPr>
      <w:r w:rsidRPr="003449D9">
        <w:rPr>
          <w:spacing w:val="-1"/>
          <w:sz w:val="24"/>
          <w:szCs w:val="24"/>
          <w:lang w:eastAsia="en-US"/>
        </w:rPr>
        <w:t xml:space="preserve">Позднее на этом же принципе </w:t>
      </w:r>
      <w:r w:rsidR="00DD5F61" w:rsidRPr="003449D9">
        <w:rPr>
          <w:spacing w:val="-1"/>
          <w:sz w:val="24"/>
          <w:szCs w:val="24"/>
          <w:lang w:eastAsia="en-US"/>
        </w:rPr>
        <w:t xml:space="preserve">Дж. Милном </w:t>
      </w:r>
      <w:r w:rsidR="00A359B4" w:rsidRPr="00A359B4">
        <w:rPr>
          <w:spacing w:val="-1"/>
          <w:sz w:val="24"/>
          <w:szCs w:val="24"/>
          <w:lang w:eastAsia="en-US"/>
        </w:rPr>
        <w:t>[</w:t>
      </w:r>
      <w:r w:rsidR="005940B5">
        <w:rPr>
          <w:spacing w:val="-1"/>
          <w:sz w:val="24"/>
          <w:szCs w:val="24"/>
          <w:lang w:val="en-US" w:eastAsia="en-US"/>
        </w:rPr>
        <w:t>Milne</w:t>
      </w:r>
      <w:r w:rsidR="009B6768">
        <w:rPr>
          <w:spacing w:val="-1"/>
          <w:sz w:val="24"/>
          <w:szCs w:val="24"/>
          <w:lang w:eastAsia="en-US"/>
        </w:rPr>
        <w:t>,</w:t>
      </w:r>
      <w:r w:rsidR="00DD5F61" w:rsidRPr="003449D9">
        <w:rPr>
          <w:spacing w:val="-1"/>
          <w:sz w:val="24"/>
          <w:szCs w:val="24"/>
          <w:lang w:eastAsia="en-US"/>
        </w:rPr>
        <w:t xml:space="preserve"> 1935</w:t>
      </w:r>
      <w:r w:rsidR="00A359B4">
        <w:rPr>
          <w:spacing w:val="-1"/>
          <w:sz w:val="24"/>
          <w:szCs w:val="24"/>
          <w:lang w:eastAsia="en-US"/>
        </w:rPr>
        <w:t>]</w:t>
      </w:r>
      <w:r w:rsidRPr="003449D9">
        <w:rPr>
          <w:spacing w:val="-1"/>
          <w:sz w:val="24"/>
          <w:szCs w:val="24"/>
          <w:lang w:eastAsia="en-US"/>
        </w:rPr>
        <w:t xml:space="preserve"> была построена теория почвенной катены, в рамках которой то же сочетание элементарных ландшафтов рассматривалась </w:t>
      </w:r>
      <w:r w:rsidR="00866848">
        <w:rPr>
          <w:spacing w:val="-1"/>
          <w:sz w:val="24"/>
          <w:szCs w:val="24"/>
          <w:lang w:eastAsia="en-US"/>
        </w:rPr>
        <w:t xml:space="preserve">уже </w:t>
      </w:r>
      <w:r w:rsidRPr="003449D9">
        <w:rPr>
          <w:spacing w:val="-1"/>
          <w:sz w:val="24"/>
          <w:szCs w:val="24"/>
          <w:lang w:eastAsia="en-US"/>
        </w:rPr>
        <w:t>применительно к упорядоченной систем</w:t>
      </w:r>
      <w:r w:rsidR="004371C0" w:rsidRPr="003449D9">
        <w:rPr>
          <w:spacing w:val="-1"/>
          <w:sz w:val="24"/>
          <w:szCs w:val="24"/>
          <w:lang w:eastAsia="en-US"/>
        </w:rPr>
        <w:t>е</w:t>
      </w:r>
      <w:r w:rsidRPr="003449D9">
        <w:rPr>
          <w:spacing w:val="-1"/>
          <w:sz w:val="24"/>
          <w:szCs w:val="24"/>
          <w:lang w:eastAsia="en-US"/>
        </w:rPr>
        <w:t xml:space="preserve"> почвенных контуров, объединенных однонаправленным потоком латеральной миграции. </w:t>
      </w:r>
    </w:p>
    <w:p w:rsidR="003E058B" w:rsidRPr="003449D9" w:rsidRDefault="00FC25FE" w:rsidP="003449D9">
      <w:pPr>
        <w:spacing w:line="360" w:lineRule="auto"/>
        <w:ind w:firstLine="709"/>
        <w:jc w:val="both"/>
        <w:rPr>
          <w:spacing w:val="-1"/>
          <w:sz w:val="24"/>
          <w:szCs w:val="24"/>
          <w:lang w:eastAsia="en-US"/>
        </w:rPr>
      </w:pPr>
      <w:r w:rsidRPr="003449D9">
        <w:rPr>
          <w:spacing w:val="-1"/>
          <w:sz w:val="24"/>
          <w:szCs w:val="24"/>
          <w:lang w:eastAsia="en-US"/>
        </w:rPr>
        <w:t>Еще позже эта идея была развита М.А. Глазовской, которая расширила и детализировала предложенную схему, объединив ЛГС в более сложные каскадные и бассейновые системы</w:t>
      </w:r>
      <w:r w:rsidR="00866848">
        <w:rPr>
          <w:spacing w:val="-1"/>
          <w:sz w:val="24"/>
          <w:szCs w:val="24"/>
          <w:lang w:eastAsia="en-US"/>
        </w:rPr>
        <w:t>, названные ей аренами</w:t>
      </w:r>
      <w:r w:rsidR="009B6768">
        <w:rPr>
          <w:spacing w:val="-1"/>
          <w:sz w:val="24"/>
          <w:szCs w:val="24"/>
          <w:lang w:eastAsia="en-US"/>
        </w:rPr>
        <w:t xml:space="preserve"> </w:t>
      </w:r>
      <w:r w:rsidR="00A359B4" w:rsidRPr="00A359B4">
        <w:rPr>
          <w:spacing w:val="-1"/>
          <w:sz w:val="24"/>
          <w:szCs w:val="24"/>
          <w:lang w:eastAsia="en-US"/>
        </w:rPr>
        <w:t>[</w:t>
      </w:r>
      <w:r w:rsidR="00E21F65" w:rsidRPr="00E21F65">
        <w:rPr>
          <w:spacing w:val="-1"/>
          <w:sz w:val="24"/>
          <w:szCs w:val="24"/>
          <w:lang w:eastAsia="en-US"/>
        </w:rPr>
        <w:t>Глазовск</w:t>
      </w:r>
      <w:r w:rsidR="00E21F65">
        <w:rPr>
          <w:spacing w:val="-1"/>
          <w:sz w:val="24"/>
          <w:szCs w:val="24"/>
          <w:lang w:eastAsia="en-US"/>
        </w:rPr>
        <w:t xml:space="preserve">ая, </w:t>
      </w:r>
      <w:r w:rsidRPr="003449D9">
        <w:rPr>
          <w:spacing w:val="-1"/>
          <w:sz w:val="24"/>
          <w:szCs w:val="24"/>
          <w:lang w:eastAsia="en-US"/>
        </w:rPr>
        <w:t xml:space="preserve">1981, </w:t>
      </w:r>
      <w:r w:rsidR="00866848">
        <w:rPr>
          <w:spacing w:val="-1"/>
          <w:sz w:val="24"/>
          <w:szCs w:val="24"/>
          <w:lang w:eastAsia="en-US"/>
        </w:rPr>
        <w:t>1983</w:t>
      </w:r>
      <w:r w:rsidR="00A359B4">
        <w:rPr>
          <w:spacing w:val="-1"/>
          <w:sz w:val="24"/>
          <w:szCs w:val="24"/>
          <w:lang w:eastAsia="en-US"/>
        </w:rPr>
        <w:t>]</w:t>
      </w:r>
      <w:r w:rsidR="009B6768">
        <w:rPr>
          <w:spacing w:val="-1"/>
          <w:sz w:val="24"/>
          <w:szCs w:val="24"/>
          <w:lang w:eastAsia="en-US"/>
        </w:rPr>
        <w:t>.</w:t>
      </w:r>
    </w:p>
    <w:p w:rsidR="00B738A3" w:rsidRPr="003449D9" w:rsidRDefault="000A0E48" w:rsidP="003449D9">
      <w:pPr>
        <w:spacing w:line="360" w:lineRule="auto"/>
        <w:ind w:right="-1" w:firstLine="709"/>
        <w:jc w:val="both"/>
        <w:rPr>
          <w:spacing w:val="-5"/>
          <w:sz w:val="24"/>
          <w:szCs w:val="24"/>
        </w:rPr>
      </w:pPr>
      <w:r w:rsidRPr="003449D9">
        <w:rPr>
          <w:spacing w:val="-5"/>
          <w:sz w:val="24"/>
          <w:szCs w:val="24"/>
        </w:rPr>
        <w:t xml:space="preserve">Биогеохимическое районирование биосферы осуществляется с целью оценки качественных параметров той или иной территории и несет в себе важную экологическую информацию, отображающую не только </w:t>
      </w:r>
      <w:r w:rsidR="00E21F65">
        <w:rPr>
          <w:spacing w:val="-5"/>
          <w:sz w:val="24"/>
          <w:szCs w:val="24"/>
        </w:rPr>
        <w:t xml:space="preserve">наблюдаемый </w:t>
      </w:r>
      <w:r w:rsidRPr="003449D9">
        <w:rPr>
          <w:spacing w:val="-5"/>
          <w:sz w:val="24"/>
          <w:szCs w:val="24"/>
        </w:rPr>
        <w:t>результат функционирования биосферы, но и ее эволюцию. В этом отношении велико значение сравнительных исследований, осуществляемых применительно к территориям современных биогеохимических провинций</w:t>
      </w:r>
      <w:r w:rsidR="00DC26FB" w:rsidRPr="003449D9">
        <w:rPr>
          <w:spacing w:val="-5"/>
          <w:sz w:val="24"/>
          <w:szCs w:val="24"/>
        </w:rPr>
        <w:t xml:space="preserve">, поскольку фактическая информация </w:t>
      </w:r>
      <w:r w:rsidRPr="003449D9">
        <w:rPr>
          <w:spacing w:val="-5"/>
          <w:sz w:val="24"/>
          <w:szCs w:val="24"/>
        </w:rPr>
        <w:t>о палеобиогеохимических провинциях крайне скудн</w:t>
      </w:r>
      <w:r w:rsidR="00DC26FB" w:rsidRPr="003449D9">
        <w:rPr>
          <w:spacing w:val="-5"/>
          <w:sz w:val="24"/>
          <w:szCs w:val="24"/>
        </w:rPr>
        <w:t xml:space="preserve">а и ограничивается только </w:t>
      </w:r>
      <w:r w:rsidRPr="003449D9">
        <w:rPr>
          <w:spacing w:val="-5"/>
          <w:sz w:val="24"/>
          <w:szCs w:val="24"/>
        </w:rPr>
        <w:t xml:space="preserve">отрывочными сведениями о химическом составе ископаемых почв и предполагаемом влиянии </w:t>
      </w:r>
      <w:r w:rsidR="00DC26FB" w:rsidRPr="003449D9">
        <w:rPr>
          <w:spacing w:val="-5"/>
          <w:sz w:val="24"/>
          <w:szCs w:val="24"/>
        </w:rPr>
        <w:t xml:space="preserve">среды </w:t>
      </w:r>
      <w:r w:rsidRPr="003449D9">
        <w:rPr>
          <w:spacing w:val="-5"/>
          <w:sz w:val="24"/>
          <w:szCs w:val="24"/>
        </w:rPr>
        <w:t xml:space="preserve">на </w:t>
      </w:r>
      <w:r w:rsidR="00DC26FB" w:rsidRPr="003449D9">
        <w:rPr>
          <w:spacing w:val="-5"/>
          <w:sz w:val="24"/>
          <w:szCs w:val="24"/>
        </w:rPr>
        <w:t xml:space="preserve">местные биоценозы, как это </w:t>
      </w:r>
      <w:r w:rsidR="00BC2EC0" w:rsidRPr="003449D9">
        <w:rPr>
          <w:spacing w:val="-5"/>
          <w:sz w:val="24"/>
          <w:szCs w:val="24"/>
        </w:rPr>
        <w:t xml:space="preserve">было </w:t>
      </w:r>
      <w:r w:rsidR="00DC26FB" w:rsidRPr="003449D9">
        <w:rPr>
          <w:spacing w:val="-5"/>
          <w:sz w:val="24"/>
          <w:szCs w:val="24"/>
        </w:rPr>
        <w:t xml:space="preserve">сделано, например, в </w:t>
      </w:r>
      <w:r w:rsidRPr="003449D9">
        <w:rPr>
          <w:spacing w:val="-5"/>
          <w:sz w:val="24"/>
          <w:szCs w:val="24"/>
        </w:rPr>
        <w:t>работ</w:t>
      </w:r>
      <w:r w:rsidR="00DC26FB" w:rsidRPr="003449D9">
        <w:rPr>
          <w:spacing w:val="-5"/>
          <w:sz w:val="24"/>
          <w:szCs w:val="24"/>
        </w:rPr>
        <w:t>е</w:t>
      </w:r>
      <w:r w:rsidRPr="003449D9">
        <w:rPr>
          <w:spacing w:val="-5"/>
          <w:sz w:val="24"/>
          <w:szCs w:val="24"/>
        </w:rPr>
        <w:t xml:space="preserve"> А. И. Перельмана и Е.Н. Борисенко (1965) </w:t>
      </w:r>
      <w:r w:rsidR="00357D43">
        <w:rPr>
          <w:spacing w:val="-5"/>
          <w:sz w:val="24"/>
          <w:szCs w:val="24"/>
        </w:rPr>
        <w:t>касательно</w:t>
      </w:r>
      <w:r w:rsidRPr="003449D9">
        <w:rPr>
          <w:spacing w:val="-5"/>
          <w:sz w:val="24"/>
          <w:szCs w:val="24"/>
        </w:rPr>
        <w:t xml:space="preserve"> пермской палеобиогеохимической провинции.</w:t>
      </w:r>
      <w:r w:rsidR="00DC26FB" w:rsidRPr="003449D9">
        <w:rPr>
          <w:spacing w:val="-5"/>
          <w:sz w:val="24"/>
          <w:szCs w:val="24"/>
        </w:rPr>
        <w:t xml:space="preserve"> </w:t>
      </w:r>
      <w:r w:rsidR="00766164">
        <w:rPr>
          <w:spacing w:val="-5"/>
          <w:sz w:val="24"/>
          <w:szCs w:val="24"/>
        </w:rPr>
        <w:t>В этом отношении представляет особый интерес атлас палеогеографических карт, созданный под руководством А.Б. Ронова.</w:t>
      </w:r>
    </w:p>
    <w:p w:rsidR="00A375D1" w:rsidRPr="003449D9" w:rsidRDefault="00866848" w:rsidP="003449D9">
      <w:pPr>
        <w:spacing w:line="360" w:lineRule="auto"/>
        <w:ind w:right="-1" w:firstLine="709"/>
        <w:jc w:val="both"/>
        <w:rPr>
          <w:sz w:val="24"/>
          <w:szCs w:val="24"/>
        </w:rPr>
      </w:pPr>
      <w:r>
        <w:rPr>
          <w:color w:val="000000"/>
          <w:sz w:val="24"/>
          <w:szCs w:val="24"/>
          <w:lang w:eastAsia="en-US"/>
        </w:rPr>
        <w:t xml:space="preserve">Появление </w:t>
      </w:r>
      <w:r w:rsidR="008C6375" w:rsidRPr="003449D9">
        <w:rPr>
          <w:color w:val="000000"/>
          <w:sz w:val="24"/>
          <w:szCs w:val="24"/>
          <w:lang w:eastAsia="en-US"/>
        </w:rPr>
        <w:t xml:space="preserve">крупных зон техногенного загрязнения и обнаружение природных </w:t>
      </w:r>
      <w:r>
        <w:rPr>
          <w:color w:val="000000"/>
          <w:sz w:val="24"/>
          <w:szCs w:val="24"/>
          <w:lang w:eastAsia="en-US"/>
        </w:rPr>
        <w:t>очагов</w:t>
      </w:r>
      <w:r w:rsidR="008C6375" w:rsidRPr="003449D9">
        <w:rPr>
          <w:color w:val="000000"/>
          <w:sz w:val="24"/>
          <w:szCs w:val="24"/>
          <w:lang w:eastAsia="en-US"/>
        </w:rPr>
        <w:t xml:space="preserve"> эколого-геох</w:t>
      </w:r>
      <w:r w:rsidR="009F2B08" w:rsidRPr="003449D9">
        <w:rPr>
          <w:color w:val="000000"/>
          <w:sz w:val="24"/>
          <w:szCs w:val="24"/>
          <w:lang w:eastAsia="en-US"/>
        </w:rPr>
        <w:t>и</w:t>
      </w:r>
      <w:r w:rsidR="008C6375" w:rsidRPr="003449D9">
        <w:rPr>
          <w:color w:val="000000"/>
          <w:sz w:val="24"/>
          <w:szCs w:val="24"/>
          <w:lang w:eastAsia="en-US"/>
        </w:rPr>
        <w:t xml:space="preserve">мической </w:t>
      </w:r>
      <w:r>
        <w:rPr>
          <w:color w:val="000000"/>
          <w:sz w:val="24"/>
          <w:szCs w:val="24"/>
          <w:lang w:eastAsia="en-US"/>
        </w:rPr>
        <w:t xml:space="preserve">опасности, </w:t>
      </w:r>
      <w:r w:rsidR="008C6375" w:rsidRPr="003449D9">
        <w:rPr>
          <w:color w:val="000000"/>
          <w:sz w:val="24"/>
          <w:szCs w:val="24"/>
          <w:lang w:eastAsia="en-US"/>
        </w:rPr>
        <w:t xml:space="preserve">потребовало разработки специальной методики </w:t>
      </w:r>
      <w:r w:rsidR="009F2B08" w:rsidRPr="003449D9">
        <w:rPr>
          <w:color w:val="000000"/>
          <w:sz w:val="24"/>
          <w:szCs w:val="24"/>
          <w:lang w:eastAsia="en-US"/>
        </w:rPr>
        <w:t xml:space="preserve">для </w:t>
      </w:r>
      <w:r w:rsidR="008C6375" w:rsidRPr="003449D9">
        <w:rPr>
          <w:color w:val="000000"/>
          <w:sz w:val="24"/>
          <w:szCs w:val="24"/>
          <w:lang w:eastAsia="en-US"/>
        </w:rPr>
        <w:t>р</w:t>
      </w:r>
      <w:r w:rsidR="00A3370E" w:rsidRPr="003449D9">
        <w:rPr>
          <w:color w:val="000000"/>
          <w:sz w:val="24"/>
          <w:szCs w:val="24"/>
          <w:lang w:eastAsia="en-US"/>
        </w:rPr>
        <w:t>ешени</w:t>
      </w:r>
      <w:r w:rsidR="009F2B08" w:rsidRPr="003449D9">
        <w:rPr>
          <w:color w:val="000000"/>
          <w:sz w:val="24"/>
          <w:szCs w:val="24"/>
          <w:lang w:eastAsia="en-US"/>
        </w:rPr>
        <w:t>я</w:t>
      </w:r>
      <w:r w:rsidR="00A3370E" w:rsidRPr="003449D9">
        <w:rPr>
          <w:color w:val="000000"/>
          <w:sz w:val="24"/>
          <w:szCs w:val="24"/>
          <w:lang w:eastAsia="en-US"/>
        </w:rPr>
        <w:t xml:space="preserve"> задач </w:t>
      </w:r>
      <w:r w:rsidR="009F2B08" w:rsidRPr="003449D9">
        <w:rPr>
          <w:color w:val="000000"/>
          <w:sz w:val="24"/>
          <w:szCs w:val="24"/>
          <w:lang w:eastAsia="en-US"/>
        </w:rPr>
        <w:t xml:space="preserve">картирования и районирования </w:t>
      </w:r>
      <w:r w:rsidR="00A3370E" w:rsidRPr="00866848">
        <w:rPr>
          <w:color w:val="000000"/>
          <w:sz w:val="24"/>
          <w:szCs w:val="24"/>
          <w:lang w:eastAsia="en-US"/>
        </w:rPr>
        <w:t>геохимическ</w:t>
      </w:r>
      <w:r>
        <w:rPr>
          <w:color w:val="000000"/>
          <w:sz w:val="24"/>
          <w:szCs w:val="24"/>
          <w:lang w:eastAsia="en-US"/>
        </w:rPr>
        <w:t>и неоднородных территорий</w:t>
      </w:r>
      <w:r w:rsidR="001A1235" w:rsidRPr="00866848">
        <w:rPr>
          <w:color w:val="000000"/>
          <w:sz w:val="24"/>
          <w:szCs w:val="24"/>
          <w:lang w:eastAsia="en-US"/>
        </w:rPr>
        <w:t xml:space="preserve">. </w:t>
      </w:r>
      <w:r>
        <w:rPr>
          <w:color w:val="000000"/>
          <w:sz w:val="24"/>
          <w:szCs w:val="24"/>
          <w:lang w:eastAsia="en-US"/>
        </w:rPr>
        <w:t>Решение э</w:t>
      </w:r>
      <w:r w:rsidR="008C6375" w:rsidRPr="00866848">
        <w:rPr>
          <w:color w:val="000000"/>
          <w:sz w:val="24"/>
          <w:szCs w:val="24"/>
          <w:lang w:eastAsia="en-US"/>
        </w:rPr>
        <w:t>то</w:t>
      </w:r>
      <w:r>
        <w:rPr>
          <w:color w:val="000000"/>
          <w:sz w:val="24"/>
          <w:szCs w:val="24"/>
          <w:lang w:eastAsia="en-US"/>
        </w:rPr>
        <w:t>й</w:t>
      </w:r>
      <w:r w:rsidR="008C6375" w:rsidRPr="00866848">
        <w:rPr>
          <w:color w:val="000000"/>
          <w:sz w:val="24"/>
          <w:szCs w:val="24"/>
          <w:lang w:eastAsia="en-US"/>
        </w:rPr>
        <w:t xml:space="preserve"> </w:t>
      </w:r>
      <w:r>
        <w:rPr>
          <w:color w:val="000000"/>
          <w:sz w:val="24"/>
          <w:szCs w:val="24"/>
          <w:lang w:eastAsia="en-US"/>
        </w:rPr>
        <w:t xml:space="preserve">задачи </w:t>
      </w:r>
      <w:r w:rsidR="008C6375" w:rsidRPr="00866848">
        <w:rPr>
          <w:color w:val="000000"/>
          <w:sz w:val="24"/>
          <w:szCs w:val="24"/>
          <w:lang w:eastAsia="en-US"/>
        </w:rPr>
        <w:t>скоро привело</w:t>
      </w:r>
      <w:r w:rsidR="008C6375" w:rsidRPr="003449D9">
        <w:rPr>
          <w:color w:val="000000"/>
          <w:sz w:val="24"/>
          <w:szCs w:val="24"/>
          <w:lang w:eastAsia="en-US"/>
        </w:rPr>
        <w:t xml:space="preserve"> к </w:t>
      </w:r>
      <w:r w:rsidR="009F2B08" w:rsidRPr="003449D9">
        <w:rPr>
          <w:color w:val="000000"/>
          <w:sz w:val="24"/>
          <w:szCs w:val="24"/>
          <w:lang w:eastAsia="en-US"/>
        </w:rPr>
        <w:t xml:space="preserve">формированию </w:t>
      </w:r>
      <w:r w:rsidR="00A3370E" w:rsidRPr="003449D9">
        <w:rPr>
          <w:color w:val="000000"/>
          <w:sz w:val="24"/>
          <w:szCs w:val="24"/>
          <w:lang w:eastAsia="en-US"/>
        </w:rPr>
        <w:t>двух разных подходов. В первом случае</w:t>
      </w:r>
      <w:r>
        <w:rPr>
          <w:color w:val="000000"/>
          <w:sz w:val="24"/>
          <w:szCs w:val="24"/>
          <w:lang w:eastAsia="en-US"/>
        </w:rPr>
        <w:t>,</w:t>
      </w:r>
      <w:r w:rsidR="00A3370E" w:rsidRPr="003449D9">
        <w:rPr>
          <w:color w:val="000000"/>
          <w:sz w:val="24"/>
          <w:szCs w:val="24"/>
          <w:lang w:eastAsia="en-US"/>
        </w:rPr>
        <w:t xml:space="preserve"> критерием </w:t>
      </w:r>
      <w:r w:rsidR="00A3370E" w:rsidRPr="003449D9">
        <w:rPr>
          <w:sz w:val="24"/>
          <w:szCs w:val="24"/>
        </w:rPr>
        <w:t>пространственного размежевания выступа</w:t>
      </w:r>
      <w:r w:rsidR="007D414E" w:rsidRPr="003449D9">
        <w:rPr>
          <w:sz w:val="24"/>
          <w:szCs w:val="24"/>
        </w:rPr>
        <w:t>л</w:t>
      </w:r>
      <w:r w:rsidR="008C6375" w:rsidRPr="003449D9">
        <w:rPr>
          <w:sz w:val="24"/>
          <w:szCs w:val="24"/>
        </w:rPr>
        <w:t xml:space="preserve"> </w:t>
      </w:r>
      <w:r>
        <w:rPr>
          <w:sz w:val="24"/>
          <w:szCs w:val="24"/>
        </w:rPr>
        <w:t xml:space="preserve">сам </w:t>
      </w:r>
      <w:r w:rsidR="008C6375" w:rsidRPr="003449D9">
        <w:rPr>
          <w:sz w:val="24"/>
          <w:szCs w:val="24"/>
        </w:rPr>
        <w:t xml:space="preserve">факт наличия </w:t>
      </w:r>
      <w:r w:rsidR="00A3370E" w:rsidRPr="003449D9">
        <w:rPr>
          <w:sz w:val="24"/>
          <w:szCs w:val="24"/>
        </w:rPr>
        <w:t>геохимическ</w:t>
      </w:r>
      <w:r w:rsidR="008C6375" w:rsidRPr="003449D9">
        <w:rPr>
          <w:sz w:val="24"/>
          <w:szCs w:val="24"/>
        </w:rPr>
        <w:t>ой</w:t>
      </w:r>
      <w:r w:rsidR="00A3370E" w:rsidRPr="003449D9">
        <w:rPr>
          <w:sz w:val="24"/>
          <w:szCs w:val="24"/>
        </w:rPr>
        <w:t xml:space="preserve"> неоднородност</w:t>
      </w:r>
      <w:r w:rsidR="008C6375" w:rsidRPr="003449D9">
        <w:rPr>
          <w:sz w:val="24"/>
          <w:szCs w:val="24"/>
        </w:rPr>
        <w:t>и</w:t>
      </w:r>
      <w:r w:rsidR="009F2B08" w:rsidRPr="003449D9">
        <w:rPr>
          <w:sz w:val="24"/>
          <w:szCs w:val="24"/>
        </w:rPr>
        <w:t xml:space="preserve">, а </w:t>
      </w:r>
      <w:r w:rsidR="007D414E" w:rsidRPr="003449D9">
        <w:rPr>
          <w:sz w:val="24"/>
          <w:szCs w:val="24"/>
        </w:rPr>
        <w:t>картированию подлежала вся исследуемая территория</w:t>
      </w:r>
      <w:r w:rsidR="00766164">
        <w:rPr>
          <w:sz w:val="24"/>
          <w:szCs w:val="24"/>
        </w:rPr>
        <w:t>,</w:t>
      </w:r>
      <w:r w:rsidR="00A3370E" w:rsidRPr="003449D9">
        <w:rPr>
          <w:sz w:val="24"/>
          <w:szCs w:val="24"/>
        </w:rPr>
        <w:t xml:space="preserve"> а во втором </w:t>
      </w:r>
      <w:r w:rsidR="008C6375" w:rsidRPr="003449D9">
        <w:rPr>
          <w:sz w:val="24"/>
          <w:szCs w:val="24"/>
        </w:rPr>
        <w:t>случае</w:t>
      </w:r>
      <w:r>
        <w:rPr>
          <w:sz w:val="24"/>
          <w:szCs w:val="24"/>
        </w:rPr>
        <w:t>,</w:t>
      </w:r>
      <w:r w:rsidR="008C6375" w:rsidRPr="003449D9">
        <w:rPr>
          <w:sz w:val="24"/>
          <w:szCs w:val="24"/>
        </w:rPr>
        <w:t xml:space="preserve"> оконтуривались только участки</w:t>
      </w:r>
      <w:r w:rsidR="00247CEB" w:rsidRPr="003449D9">
        <w:rPr>
          <w:sz w:val="24"/>
          <w:szCs w:val="24"/>
        </w:rPr>
        <w:t>,</w:t>
      </w:r>
      <w:r w:rsidR="008C6375" w:rsidRPr="003449D9">
        <w:rPr>
          <w:sz w:val="24"/>
          <w:szCs w:val="24"/>
        </w:rPr>
        <w:t xml:space="preserve"> в пределах которых </w:t>
      </w:r>
      <w:r w:rsidR="00B22B21">
        <w:rPr>
          <w:sz w:val="24"/>
          <w:szCs w:val="24"/>
        </w:rPr>
        <w:t xml:space="preserve">отчетливо </w:t>
      </w:r>
      <w:r w:rsidR="008C6375" w:rsidRPr="003449D9">
        <w:rPr>
          <w:sz w:val="24"/>
          <w:szCs w:val="24"/>
        </w:rPr>
        <w:t xml:space="preserve">наблюдалась </w:t>
      </w:r>
      <w:r w:rsidR="009F2B08" w:rsidRPr="003449D9">
        <w:rPr>
          <w:sz w:val="24"/>
          <w:szCs w:val="24"/>
        </w:rPr>
        <w:t>отрицательная</w:t>
      </w:r>
      <w:r w:rsidR="00357D43">
        <w:rPr>
          <w:sz w:val="24"/>
          <w:szCs w:val="24"/>
        </w:rPr>
        <w:t xml:space="preserve"> биологическая </w:t>
      </w:r>
      <w:r w:rsidR="00A3370E" w:rsidRPr="003449D9">
        <w:rPr>
          <w:sz w:val="24"/>
          <w:szCs w:val="24"/>
        </w:rPr>
        <w:t xml:space="preserve">реакция отдельных </w:t>
      </w:r>
      <w:r w:rsidR="007D414E" w:rsidRPr="003449D9">
        <w:rPr>
          <w:sz w:val="24"/>
          <w:szCs w:val="24"/>
        </w:rPr>
        <w:t xml:space="preserve">видов </w:t>
      </w:r>
      <w:r w:rsidR="009F2B08" w:rsidRPr="003449D9">
        <w:rPr>
          <w:sz w:val="24"/>
          <w:szCs w:val="24"/>
        </w:rPr>
        <w:t xml:space="preserve">и </w:t>
      </w:r>
      <w:r w:rsidR="00A3370E" w:rsidRPr="003449D9">
        <w:rPr>
          <w:sz w:val="24"/>
          <w:szCs w:val="24"/>
        </w:rPr>
        <w:t>популяций на эту неоднородность.</w:t>
      </w:r>
      <w:r w:rsidR="008C6375" w:rsidRPr="003449D9">
        <w:rPr>
          <w:sz w:val="24"/>
          <w:szCs w:val="24"/>
        </w:rPr>
        <w:t xml:space="preserve"> </w:t>
      </w:r>
      <w:r w:rsidR="00A3475C" w:rsidRPr="003449D9">
        <w:rPr>
          <w:sz w:val="24"/>
          <w:szCs w:val="24"/>
        </w:rPr>
        <w:t xml:space="preserve">Таким образом, </w:t>
      </w:r>
      <w:r w:rsidR="00B22B21">
        <w:rPr>
          <w:sz w:val="24"/>
          <w:szCs w:val="24"/>
        </w:rPr>
        <w:t xml:space="preserve">возникли и </w:t>
      </w:r>
      <w:r w:rsidR="00A3475C" w:rsidRPr="003449D9">
        <w:rPr>
          <w:sz w:val="24"/>
          <w:szCs w:val="24"/>
        </w:rPr>
        <w:t xml:space="preserve">два </w:t>
      </w:r>
      <w:r w:rsidR="00B22B21">
        <w:rPr>
          <w:sz w:val="24"/>
          <w:szCs w:val="24"/>
        </w:rPr>
        <w:t xml:space="preserve">подхода к </w:t>
      </w:r>
      <w:r w:rsidR="00A3475C" w:rsidRPr="003449D9">
        <w:rPr>
          <w:sz w:val="24"/>
          <w:szCs w:val="24"/>
        </w:rPr>
        <w:t>поняти</w:t>
      </w:r>
      <w:r w:rsidR="00B22B21">
        <w:rPr>
          <w:sz w:val="24"/>
          <w:szCs w:val="24"/>
        </w:rPr>
        <w:t>ю</w:t>
      </w:r>
      <w:r w:rsidR="00A3475C" w:rsidRPr="003449D9">
        <w:rPr>
          <w:sz w:val="24"/>
          <w:szCs w:val="24"/>
        </w:rPr>
        <w:t xml:space="preserve"> </w:t>
      </w:r>
      <w:r w:rsidR="001A1235">
        <w:rPr>
          <w:sz w:val="24"/>
          <w:szCs w:val="24"/>
        </w:rPr>
        <w:t>«</w:t>
      </w:r>
      <w:r w:rsidR="00A3475C" w:rsidRPr="003449D9">
        <w:rPr>
          <w:sz w:val="24"/>
          <w:szCs w:val="24"/>
        </w:rPr>
        <w:t>биогеохимическ</w:t>
      </w:r>
      <w:r w:rsidR="001A34A7" w:rsidRPr="003449D9">
        <w:rPr>
          <w:sz w:val="24"/>
          <w:szCs w:val="24"/>
        </w:rPr>
        <w:t>ая</w:t>
      </w:r>
      <w:r w:rsidR="00A3475C" w:rsidRPr="003449D9">
        <w:rPr>
          <w:sz w:val="24"/>
          <w:szCs w:val="24"/>
        </w:rPr>
        <w:t xml:space="preserve"> провинци</w:t>
      </w:r>
      <w:r w:rsidR="001A34A7" w:rsidRPr="003449D9">
        <w:rPr>
          <w:sz w:val="24"/>
          <w:szCs w:val="24"/>
        </w:rPr>
        <w:t>я</w:t>
      </w:r>
      <w:r w:rsidR="001A1235">
        <w:rPr>
          <w:sz w:val="24"/>
          <w:szCs w:val="24"/>
        </w:rPr>
        <w:t>»</w:t>
      </w:r>
      <w:r w:rsidR="00B22B21">
        <w:rPr>
          <w:sz w:val="24"/>
          <w:szCs w:val="24"/>
        </w:rPr>
        <w:t xml:space="preserve">. Это: </w:t>
      </w:r>
      <w:r w:rsidR="001A1235">
        <w:rPr>
          <w:sz w:val="24"/>
          <w:szCs w:val="24"/>
        </w:rPr>
        <w:t>геохимический</w:t>
      </w:r>
      <w:r w:rsidR="00B22B21">
        <w:rPr>
          <w:sz w:val="24"/>
          <w:szCs w:val="24"/>
        </w:rPr>
        <w:t xml:space="preserve"> подход</w:t>
      </w:r>
      <w:r w:rsidR="001A1235">
        <w:rPr>
          <w:sz w:val="24"/>
          <w:szCs w:val="24"/>
        </w:rPr>
        <w:t>, основанный на</w:t>
      </w:r>
      <w:r w:rsidR="00A3475C" w:rsidRPr="003449D9">
        <w:rPr>
          <w:sz w:val="24"/>
          <w:szCs w:val="24"/>
        </w:rPr>
        <w:t xml:space="preserve"> идеях общепланетарной и региональной дифференциации взаимодействия живого и косного вещества (химико-географический в терминах А.Е. Ферсмана) и эколого-геохимический, акцентирующий внимание на выявлении химически неблагоприятных для живых организмов условий существования. </w:t>
      </w:r>
      <w:r w:rsidR="00A3370E" w:rsidRPr="003449D9">
        <w:rPr>
          <w:color w:val="000000"/>
          <w:sz w:val="24"/>
          <w:szCs w:val="24"/>
        </w:rPr>
        <w:t>Практическ</w:t>
      </w:r>
      <w:r w:rsidR="00247CEB" w:rsidRPr="003449D9">
        <w:rPr>
          <w:color w:val="000000"/>
          <w:sz w:val="24"/>
          <w:szCs w:val="24"/>
        </w:rPr>
        <w:t xml:space="preserve">ая реализация обоих этих подходов </w:t>
      </w:r>
      <w:r w:rsidR="00A3370E" w:rsidRPr="003449D9">
        <w:rPr>
          <w:color w:val="000000"/>
          <w:sz w:val="24"/>
          <w:szCs w:val="24"/>
        </w:rPr>
        <w:t>был</w:t>
      </w:r>
      <w:r w:rsidR="00247CEB" w:rsidRPr="003449D9">
        <w:rPr>
          <w:color w:val="000000"/>
          <w:sz w:val="24"/>
          <w:szCs w:val="24"/>
        </w:rPr>
        <w:t>а</w:t>
      </w:r>
      <w:r w:rsidR="00A3370E" w:rsidRPr="003449D9">
        <w:rPr>
          <w:color w:val="000000"/>
          <w:sz w:val="24"/>
          <w:szCs w:val="24"/>
        </w:rPr>
        <w:t xml:space="preserve"> осуществлен</w:t>
      </w:r>
      <w:r w:rsidR="00247CEB" w:rsidRPr="003449D9">
        <w:rPr>
          <w:color w:val="000000"/>
          <w:sz w:val="24"/>
          <w:szCs w:val="24"/>
        </w:rPr>
        <w:t>а</w:t>
      </w:r>
      <w:r w:rsidR="00A3370E" w:rsidRPr="003449D9">
        <w:rPr>
          <w:color w:val="000000"/>
          <w:sz w:val="24"/>
          <w:szCs w:val="24"/>
        </w:rPr>
        <w:t xml:space="preserve"> под руководством В.В.</w:t>
      </w:r>
      <w:r w:rsidR="005E1DC2" w:rsidRPr="003449D9">
        <w:rPr>
          <w:color w:val="000000"/>
          <w:sz w:val="24"/>
          <w:szCs w:val="24"/>
        </w:rPr>
        <w:t xml:space="preserve"> </w:t>
      </w:r>
      <w:r w:rsidR="00A3370E" w:rsidRPr="003449D9">
        <w:rPr>
          <w:color w:val="000000"/>
          <w:sz w:val="24"/>
          <w:szCs w:val="24"/>
        </w:rPr>
        <w:t>Ковальского, который на зонально-климатической и эколого-геохимической основе выдел</w:t>
      </w:r>
      <w:r w:rsidR="009F2B08" w:rsidRPr="003449D9">
        <w:rPr>
          <w:color w:val="000000"/>
          <w:sz w:val="24"/>
          <w:szCs w:val="24"/>
        </w:rPr>
        <w:t xml:space="preserve">ил </w:t>
      </w:r>
      <w:r w:rsidR="00A3370E" w:rsidRPr="003449D9">
        <w:rPr>
          <w:color w:val="000000"/>
          <w:sz w:val="24"/>
          <w:szCs w:val="24"/>
        </w:rPr>
        <w:t>четыре биогеохимические зоны</w:t>
      </w:r>
      <w:r w:rsidR="009F2B08" w:rsidRPr="003449D9">
        <w:rPr>
          <w:color w:val="000000"/>
          <w:sz w:val="24"/>
          <w:szCs w:val="24"/>
        </w:rPr>
        <w:t xml:space="preserve">, внутри которых выделялись </w:t>
      </w:r>
      <w:r w:rsidR="00A3370E" w:rsidRPr="003449D9">
        <w:rPr>
          <w:color w:val="000000"/>
          <w:sz w:val="24"/>
          <w:szCs w:val="24"/>
        </w:rPr>
        <w:t>ареалы зональных и азональных провинций</w:t>
      </w:r>
      <w:r w:rsidR="009F2B08" w:rsidRPr="003449D9">
        <w:rPr>
          <w:color w:val="000000"/>
          <w:sz w:val="24"/>
          <w:szCs w:val="24"/>
        </w:rPr>
        <w:t xml:space="preserve">, характеризующихся </w:t>
      </w:r>
      <w:r w:rsidR="00A3370E" w:rsidRPr="003449D9">
        <w:rPr>
          <w:color w:val="000000"/>
          <w:sz w:val="24"/>
          <w:szCs w:val="24"/>
        </w:rPr>
        <w:t>избытком или недостатком определенного набора химических элементов</w:t>
      </w:r>
      <w:r w:rsidR="009B6768">
        <w:rPr>
          <w:color w:val="000000"/>
          <w:sz w:val="24"/>
          <w:szCs w:val="24"/>
        </w:rPr>
        <w:t xml:space="preserve"> В.В. Ковальский, 1982, рисунок 3)</w:t>
      </w:r>
      <w:r w:rsidR="00A3370E" w:rsidRPr="003449D9">
        <w:rPr>
          <w:color w:val="000000"/>
          <w:sz w:val="24"/>
          <w:szCs w:val="24"/>
        </w:rPr>
        <w:t xml:space="preserve">. </w:t>
      </w:r>
      <w:r w:rsidR="00766164">
        <w:rPr>
          <w:color w:val="000000"/>
          <w:sz w:val="24"/>
          <w:szCs w:val="24"/>
        </w:rPr>
        <w:t>Им</w:t>
      </w:r>
      <w:r w:rsidR="00A359B4">
        <w:rPr>
          <w:color w:val="000000"/>
          <w:sz w:val="24"/>
          <w:szCs w:val="24"/>
        </w:rPr>
        <w:t>,</w:t>
      </w:r>
      <w:r w:rsidR="00A359B4" w:rsidRPr="00A359B4">
        <w:rPr>
          <w:color w:val="000000"/>
          <w:sz w:val="24"/>
          <w:szCs w:val="24"/>
        </w:rPr>
        <w:t xml:space="preserve"> </w:t>
      </w:r>
      <w:r w:rsidR="00766164">
        <w:rPr>
          <w:color w:val="000000"/>
          <w:sz w:val="24"/>
          <w:szCs w:val="24"/>
        </w:rPr>
        <w:t xml:space="preserve">его учениками и последователями </w:t>
      </w:r>
      <w:r w:rsidR="00247CEB" w:rsidRPr="003449D9">
        <w:rPr>
          <w:color w:val="000000"/>
          <w:sz w:val="24"/>
          <w:szCs w:val="24"/>
        </w:rPr>
        <w:t>были картированы и многие н</w:t>
      </w:r>
      <w:r w:rsidR="00A3370E" w:rsidRPr="003449D9">
        <w:rPr>
          <w:color w:val="000000"/>
          <w:sz w:val="24"/>
          <w:szCs w:val="24"/>
        </w:rPr>
        <w:t xml:space="preserve">овые </w:t>
      </w:r>
      <w:r w:rsidR="009F2B08" w:rsidRPr="003449D9">
        <w:rPr>
          <w:color w:val="000000"/>
          <w:sz w:val="24"/>
          <w:szCs w:val="24"/>
        </w:rPr>
        <w:t xml:space="preserve">области проявления </w:t>
      </w:r>
      <w:r w:rsidR="00A3370E" w:rsidRPr="003449D9">
        <w:rPr>
          <w:color w:val="000000"/>
          <w:sz w:val="24"/>
          <w:szCs w:val="24"/>
        </w:rPr>
        <w:t>эндемически</w:t>
      </w:r>
      <w:r w:rsidR="009F2B08" w:rsidRPr="003449D9">
        <w:rPr>
          <w:color w:val="000000"/>
          <w:sz w:val="24"/>
          <w:szCs w:val="24"/>
        </w:rPr>
        <w:t>х</w:t>
      </w:r>
      <w:r w:rsidR="00A3370E" w:rsidRPr="003449D9">
        <w:rPr>
          <w:color w:val="000000"/>
          <w:sz w:val="24"/>
          <w:szCs w:val="24"/>
        </w:rPr>
        <w:t xml:space="preserve"> болезн</w:t>
      </w:r>
      <w:r w:rsidR="009F2B08" w:rsidRPr="003449D9">
        <w:rPr>
          <w:color w:val="000000"/>
          <w:sz w:val="24"/>
          <w:szCs w:val="24"/>
        </w:rPr>
        <w:t>ей</w:t>
      </w:r>
      <w:r w:rsidR="00F21D27">
        <w:rPr>
          <w:color w:val="000000"/>
          <w:sz w:val="24"/>
          <w:szCs w:val="24"/>
        </w:rPr>
        <w:t>,</w:t>
      </w:r>
      <w:r w:rsidR="00A3370E" w:rsidRPr="003449D9">
        <w:rPr>
          <w:color w:val="000000"/>
          <w:sz w:val="24"/>
          <w:szCs w:val="24"/>
        </w:rPr>
        <w:t xml:space="preserve"> </w:t>
      </w:r>
      <w:r w:rsidR="00B22B21">
        <w:rPr>
          <w:color w:val="000000"/>
          <w:sz w:val="24"/>
          <w:szCs w:val="24"/>
        </w:rPr>
        <w:t xml:space="preserve">обусловленных </w:t>
      </w:r>
      <w:r w:rsidR="00A3370E" w:rsidRPr="003449D9">
        <w:rPr>
          <w:color w:val="000000"/>
          <w:spacing w:val="-4"/>
          <w:sz w:val="24"/>
          <w:szCs w:val="24"/>
        </w:rPr>
        <w:t xml:space="preserve">содержанием </w:t>
      </w:r>
      <w:r w:rsidR="00B22B21">
        <w:rPr>
          <w:color w:val="000000"/>
          <w:spacing w:val="-4"/>
          <w:sz w:val="24"/>
          <w:szCs w:val="24"/>
        </w:rPr>
        <w:t>определенных</w:t>
      </w:r>
      <w:r w:rsidR="00543624" w:rsidRPr="003449D9">
        <w:rPr>
          <w:color w:val="000000"/>
          <w:spacing w:val="-4"/>
          <w:sz w:val="24"/>
          <w:szCs w:val="24"/>
        </w:rPr>
        <w:t xml:space="preserve"> </w:t>
      </w:r>
      <w:r w:rsidR="00A3370E" w:rsidRPr="003449D9">
        <w:rPr>
          <w:color w:val="000000"/>
          <w:spacing w:val="-4"/>
          <w:sz w:val="24"/>
          <w:szCs w:val="24"/>
        </w:rPr>
        <w:t xml:space="preserve">элементов </w:t>
      </w:r>
      <w:r w:rsidR="00B22B21">
        <w:rPr>
          <w:color w:val="000000"/>
          <w:spacing w:val="-4"/>
          <w:sz w:val="24"/>
          <w:szCs w:val="24"/>
        </w:rPr>
        <w:t xml:space="preserve">и соединений </w:t>
      </w:r>
      <w:r w:rsidR="00A3370E" w:rsidRPr="003449D9">
        <w:rPr>
          <w:color w:val="000000"/>
          <w:spacing w:val="-4"/>
          <w:sz w:val="24"/>
          <w:szCs w:val="24"/>
        </w:rPr>
        <w:t xml:space="preserve">в </w:t>
      </w:r>
      <w:r w:rsidR="008D627B">
        <w:rPr>
          <w:color w:val="000000"/>
          <w:spacing w:val="-4"/>
          <w:sz w:val="24"/>
          <w:szCs w:val="24"/>
        </w:rPr>
        <w:t>компонентах биогеохимической пищевой цепи (</w:t>
      </w:r>
      <w:r w:rsidR="00247CEB" w:rsidRPr="003449D9">
        <w:rPr>
          <w:color w:val="000000"/>
          <w:spacing w:val="-4"/>
          <w:sz w:val="24"/>
          <w:szCs w:val="24"/>
        </w:rPr>
        <w:t>почвах</w:t>
      </w:r>
      <w:r w:rsidR="008D627B">
        <w:rPr>
          <w:color w:val="000000"/>
          <w:spacing w:val="-4"/>
          <w:sz w:val="24"/>
          <w:szCs w:val="24"/>
        </w:rPr>
        <w:t>,</w:t>
      </w:r>
      <w:r w:rsidR="00247CEB" w:rsidRPr="003449D9">
        <w:rPr>
          <w:color w:val="000000"/>
          <w:spacing w:val="-4"/>
          <w:sz w:val="24"/>
          <w:szCs w:val="24"/>
        </w:rPr>
        <w:t xml:space="preserve"> водах и растительности</w:t>
      </w:r>
      <w:r w:rsidR="008D627B">
        <w:rPr>
          <w:color w:val="000000"/>
          <w:spacing w:val="-4"/>
          <w:sz w:val="24"/>
          <w:szCs w:val="24"/>
        </w:rPr>
        <w:t>)</w:t>
      </w:r>
      <w:r w:rsidR="00A375D1" w:rsidRPr="003449D9">
        <w:rPr>
          <w:sz w:val="24"/>
          <w:szCs w:val="24"/>
        </w:rPr>
        <w:t>.</w:t>
      </w:r>
    </w:p>
    <w:p w:rsidR="006271D2" w:rsidRPr="003449D9" w:rsidRDefault="0052053F" w:rsidP="0052053F">
      <w:pPr>
        <w:spacing w:line="360" w:lineRule="auto"/>
        <w:ind w:left="1843" w:right="-1"/>
        <w:jc w:val="both"/>
        <w:rPr>
          <w:color w:val="000000"/>
          <w:sz w:val="24"/>
          <w:szCs w:val="24"/>
        </w:rPr>
      </w:pPr>
      <w:r>
        <w:rPr>
          <w:sz w:val="24"/>
          <w:szCs w:val="24"/>
        </w:rPr>
        <w:t xml:space="preserve"> </w:t>
      </w:r>
      <w:r w:rsidR="00C81C3C">
        <w:rPr>
          <w:noProof/>
          <w:sz w:val="24"/>
          <w:szCs w:val="24"/>
        </w:rPr>
        <w:drawing>
          <wp:inline distT="0" distB="0" distL="0" distR="0" wp14:anchorId="6F860879" wp14:editId="04000152">
            <wp:extent cx="4264025" cy="2421255"/>
            <wp:effectExtent l="19050" t="0" r="3175" b="0"/>
            <wp:docPr id="226" name="Рисунок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16" cstate="print"/>
                    <a:srcRect/>
                    <a:stretch>
                      <a:fillRect/>
                    </a:stretch>
                  </pic:blipFill>
                  <pic:spPr bwMode="auto">
                    <a:xfrm>
                      <a:off x="0" y="0"/>
                      <a:ext cx="4264025" cy="2421255"/>
                    </a:xfrm>
                    <a:prstGeom prst="rect">
                      <a:avLst/>
                    </a:prstGeom>
                    <a:noFill/>
                  </pic:spPr>
                </pic:pic>
              </a:graphicData>
            </a:graphic>
          </wp:inline>
        </w:drawing>
      </w:r>
    </w:p>
    <w:p w:rsidR="00A3475C" w:rsidRPr="003449D9" w:rsidRDefault="0052053F" w:rsidP="0052053F">
      <w:pPr>
        <w:spacing w:line="360" w:lineRule="auto"/>
        <w:jc w:val="center"/>
        <w:rPr>
          <w:color w:val="000000"/>
          <w:sz w:val="24"/>
          <w:szCs w:val="24"/>
        </w:rPr>
      </w:pPr>
      <w:r>
        <w:rPr>
          <w:color w:val="000000"/>
          <w:sz w:val="24"/>
          <w:szCs w:val="24"/>
        </w:rPr>
        <w:t>Рисунок 3</w:t>
      </w:r>
      <w:r w:rsidR="00507037" w:rsidRPr="00507037">
        <w:rPr>
          <w:color w:val="000000"/>
          <w:sz w:val="24"/>
          <w:szCs w:val="24"/>
        </w:rPr>
        <w:t>.</w:t>
      </w:r>
      <w:r>
        <w:rPr>
          <w:color w:val="000000"/>
          <w:sz w:val="24"/>
          <w:szCs w:val="24"/>
        </w:rPr>
        <w:t xml:space="preserve"> </w:t>
      </w:r>
      <w:r w:rsidR="00A3475C" w:rsidRPr="003449D9">
        <w:rPr>
          <w:color w:val="000000"/>
          <w:sz w:val="24"/>
          <w:szCs w:val="24"/>
        </w:rPr>
        <w:t xml:space="preserve">Биогеохимическое районирование территории бывшего СССР </w:t>
      </w:r>
      <w:r w:rsidR="00A359B4" w:rsidRPr="00A359B4">
        <w:rPr>
          <w:color w:val="000000"/>
          <w:sz w:val="24"/>
          <w:szCs w:val="24"/>
        </w:rPr>
        <w:t>[</w:t>
      </w:r>
      <w:r w:rsidR="00A3475C" w:rsidRPr="003449D9">
        <w:rPr>
          <w:color w:val="000000"/>
          <w:sz w:val="24"/>
          <w:szCs w:val="24"/>
        </w:rPr>
        <w:t>Ковальский, 19</w:t>
      </w:r>
      <w:r w:rsidR="006E7618">
        <w:rPr>
          <w:color w:val="000000"/>
          <w:sz w:val="24"/>
          <w:szCs w:val="24"/>
        </w:rPr>
        <w:t>82</w:t>
      </w:r>
      <w:r w:rsidR="00A359B4" w:rsidRPr="00A359B4">
        <w:rPr>
          <w:color w:val="000000"/>
          <w:sz w:val="24"/>
          <w:szCs w:val="24"/>
        </w:rPr>
        <w:t>]</w:t>
      </w:r>
      <w:r w:rsidR="004F119C">
        <w:rPr>
          <w:color w:val="000000"/>
          <w:sz w:val="24"/>
          <w:szCs w:val="24"/>
        </w:rPr>
        <w:t>, легенда предст</w:t>
      </w:r>
      <w:r w:rsidR="009B6768">
        <w:rPr>
          <w:color w:val="000000"/>
          <w:sz w:val="24"/>
          <w:szCs w:val="24"/>
        </w:rPr>
        <w:t>авлена в табличном виде в таблице 2</w:t>
      </w:r>
      <w:r w:rsidR="00F7271D">
        <w:rPr>
          <w:color w:val="000000"/>
          <w:sz w:val="24"/>
          <w:szCs w:val="24"/>
        </w:rPr>
        <w:t>)</w:t>
      </w:r>
    </w:p>
    <w:p w:rsidR="00A375D1" w:rsidRPr="0097084B" w:rsidRDefault="00A375D1" w:rsidP="0052053F">
      <w:pPr>
        <w:spacing w:line="360" w:lineRule="auto"/>
        <w:jc w:val="center"/>
        <w:rPr>
          <w:color w:val="000000"/>
          <w:sz w:val="16"/>
          <w:szCs w:val="16"/>
        </w:rPr>
      </w:pPr>
    </w:p>
    <w:p w:rsidR="00153613" w:rsidRPr="003449D9" w:rsidRDefault="006271D2" w:rsidP="003449D9">
      <w:pPr>
        <w:spacing w:line="360" w:lineRule="auto"/>
        <w:ind w:firstLine="709"/>
        <w:jc w:val="both"/>
        <w:rPr>
          <w:color w:val="000000"/>
          <w:sz w:val="24"/>
          <w:szCs w:val="24"/>
        </w:rPr>
      </w:pPr>
      <w:r w:rsidRPr="003449D9">
        <w:rPr>
          <w:color w:val="000000"/>
          <w:sz w:val="24"/>
          <w:szCs w:val="24"/>
        </w:rPr>
        <w:t>П</w:t>
      </w:r>
      <w:r w:rsidR="00A3475C" w:rsidRPr="003449D9">
        <w:rPr>
          <w:color w:val="000000"/>
          <w:sz w:val="24"/>
          <w:szCs w:val="24"/>
        </w:rPr>
        <w:t>остоянно п</w:t>
      </w:r>
      <w:r w:rsidRPr="003449D9">
        <w:rPr>
          <w:color w:val="000000"/>
          <w:sz w:val="24"/>
          <w:szCs w:val="24"/>
        </w:rPr>
        <w:t xml:space="preserve">одчеркивая, что биогеохимическое районирование объединяет понятия почвенных зон </w:t>
      </w:r>
      <w:r w:rsidR="006A6A6D" w:rsidRPr="003449D9">
        <w:rPr>
          <w:color w:val="000000"/>
          <w:sz w:val="24"/>
          <w:szCs w:val="24"/>
        </w:rPr>
        <w:t>В.В.</w:t>
      </w:r>
      <w:r w:rsidR="00DD5F61" w:rsidRPr="003449D9">
        <w:rPr>
          <w:color w:val="000000"/>
          <w:sz w:val="24"/>
          <w:szCs w:val="24"/>
        </w:rPr>
        <w:t xml:space="preserve"> </w:t>
      </w:r>
      <w:r w:rsidRPr="003449D9">
        <w:rPr>
          <w:color w:val="000000"/>
          <w:sz w:val="24"/>
          <w:szCs w:val="24"/>
        </w:rPr>
        <w:t xml:space="preserve">Докучаева (1899, 1900), геохимических провинций </w:t>
      </w:r>
      <w:r w:rsidR="00DD5F61" w:rsidRPr="003449D9">
        <w:rPr>
          <w:color w:val="000000"/>
          <w:sz w:val="24"/>
          <w:szCs w:val="24"/>
        </w:rPr>
        <w:t>А</w:t>
      </w:r>
      <w:r w:rsidR="006A6A6D" w:rsidRPr="003449D9">
        <w:rPr>
          <w:color w:val="000000"/>
          <w:sz w:val="24"/>
          <w:szCs w:val="24"/>
        </w:rPr>
        <w:t>.Е.</w:t>
      </w:r>
      <w:r w:rsidR="00DD5F61" w:rsidRPr="003449D9">
        <w:rPr>
          <w:color w:val="000000"/>
          <w:sz w:val="24"/>
          <w:szCs w:val="24"/>
        </w:rPr>
        <w:t xml:space="preserve"> </w:t>
      </w:r>
      <w:r w:rsidRPr="003449D9">
        <w:rPr>
          <w:color w:val="000000"/>
          <w:sz w:val="24"/>
          <w:szCs w:val="24"/>
        </w:rPr>
        <w:t xml:space="preserve">Ферсмана (1931), климатических зон </w:t>
      </w:r>
      <w:r w:rsidR="00F875B3" w:rsidRPr="003449D9">
        <w:rPr>
          <w:color w:val="000000"/>
          <w:sz w:val="24"/>
          <w:szCs w:val="24"/>
        </w:rPr>
        <w:t>Л.М.</w:t>
      </w:r>
      <w:r w:rsidR="00DD5F61" w:rsidRPr="003449D9">
        <w:rPr>
          <w:color w:val="000000"/>
          <w:sz w:val="24"/>
          <w:szCs w:val="24"/>
        </w:rPr>
        <w:t xml:space="preserve"> </w:t>
      </w:r>
      <w:r w:rsidRPr="003449D9">
        <w:rPr>
          <w:color w:val="000000"/>
          <w:sz w:val="24"/>
          <w:szCs w:val="24"/>
        </w:rPr>
        <w:t>Берга (1938), почвенных провинций</w:t>
      </w:r>
      <w:r w:rsidR="00EF583B" w:rsidRPr="003449D9">
        <w:rPr>
          <w:color w:val="000000"/>
          <w:sz w:val="24"/>
          <w:szCs w:val="24"/>
        </w:rPr>
        <w:t xml:space="preserve"> Л.И.</w:t>
      </w:r>
      <w:r w:rsidRPr="003449D9">
        <w:rPr>
          <w:color w:val="000000"/>
          <w:sz w:val="24"/>
          <w:szCs w:val="24"/>
        </w:rPr>
        <w:t xml:space="preserve"> Прасолова (1938), биогеохимических провинций </w:t>
      </w:r>
      <w:r w:rsidR="00F875B3" w:rsidRPr="003449D9">
        <w:rPr>
          <w:color w:val="000000"/>
          <w:sz w:val="24"/>
          <w:szCs w:val="24"/>
        </w:rPr>
        <w:t xml:space="preserve">А.П. </w:t>
      </w:r>
      <w:r w:rsidRPr="003449D9">
        <w:rPr>
          <w:color w:val="000000"/>
          <w:sz w:val="24"/>
          <w:szCs w:val="24"/>
        </w:rPr>
        <w:t xml:space="preserve">Виноградова (1938), геохимических ландшафтов </w:t>
      </w:r>
      <w:r w:rsidR="00F875B3" w:rsidRPr="003449D9">
        <w:rPr>
          <w:color w:val="000000"/>
          <w:sz w:val="24"/>
          <w:szCs w:val="24"/>
        </w:rPr>
        <w:t>Б.</w:t>
      </w:r>
      <w:r w:rsidR="00DD5F61" w:rsidRPr="003449D9">
        <w:rPr>
          <w:color w:val="000000"/>
          <w:sz w:val="24"/>
          <w:szCs w:val="24"/>
        </w:rPr>
        <w:t xml:space="preserve">Б </w:t>
      </w:r>
      <w:r w:rsidRPr="003449D9">
        <w:rPr>
          <w:color w:val="000000"/>
          <w:sz w:val="24"/>
          <w:szCs w:val="24"/>
        </w:rPr>
        <w:t xml:space="preserve">Полынова (1946), биогеоценозов </w:t>
      </w:r>
      <w:r w:rsidR="00DD5F61" w:rsidRPr="003449D9">
        <w:rPr>
          <w:color w:val="000000"/>
          <w:sz w:val="24"/>
          <w:szCs w:val="24"/>
        </w:rPr>
        <w:t xml:space="preserve">В.Н. </w:t>
      </w:r>
      <w:r w:rsidRPr="003449D9">
        <w:rPr>
          <w:color w:val="000000"/>
          <w:sz w:val="24"/>
          <w:szCs w:val="24"/>
        </w:rPr>
        <w:t xml:space="preserve">Сукачева (1942, 1964), В.В. Ковальский предложил делить биосферу на таксоны разного ранга </w:t>
      </w:r>
      <w:r w:rsidR="00A359B4" w:rsidRPr="00A359B4">
        <w:rPr>
          <w:color w:val="000000"/>
          <w:sz w:val="24"/>
          <w:szCs w:val="24"/>
        </w:rPr>
        <w:t>[</w:t>
      </w:r>
      <w:r w:rsidR="00A359B4">
        <w:rPr>
          <w:color w:val="000000"/>
          <w:sz w:val="24"/>
          <w:szCs w:val="24"/>
        </w:rPr>
        <w:t>Ковальский, 1978, с. 3-21]</w:t>
      </w:r>
      <w:r w:rsidRPr="003449D9">
        <w:rPr>
          <w:color w:val="000000"/>
          <w:sz w:val="24"/>
          <w:szCs w:val="24"/>
        </w:rPr>
        <w:t xml:space="preserve">. </w:t>
      </w:r>
      <w:r w:rsidR="00BF0B63" w:rsidRPr="003449D9">
        <w:rPr>
          <w:color w:val="000000"/>
          <w:sz w:val="24"/>
          <w:szCs w:val="24"/>
        </w:rPr>
        <w:t xml:space="preserve">В </w:t>
      </w:r>
      <w:r w:rsidR="00B22B21">
        <w:rPr>
          <w:color w:val="000000"/>
          <w:sz w:val="24"/>
          <w:szCs w:val="24"/>
        </w:rPr>
        <w:t xml:space="preserve">рамках </w:t>
      </w:r>
      <w:r w:rsidR="00BF0B63" w:rsidRPr="003449D9">
        <w:rPr>
          <w:color w:val="000000"/>
          <w:sz w:val="24"/>
          <w:szCs w:val="24"/>
        </w:rPr>
        <w:t>данной классификации р</w:t>
      </w:r>
      <w:r w:rsidRPr="003449D9">
        <w:rPr>
          <w:color w:val="000000"/>
          <w:sz w:val="24"/>
          <w:szCs w:val="24"/>
        </w:rPr>
        <w:t>егион</w:t>
      </w:r>
      <w:r w:rsidR="00B22B21">
        <w:rPr>
          <w:color w:val="000000"/>
          <w:sz w:val="24"/>
          <w:szCs w:val="24"/>
        </w:rPr>
        <w:t>,</w:t>
      </w:r>
      <w:r w:rsidRPr="003449D9">
        <w:rPr>
          <w:color w:val="000000"/>
          <w:sz w:val="24"/>
          <w:szCs w:val="24"/>
        </w:rPr>
        <w:t xml:space="preserve"> как таксон первого порядка</w:t>
      </w:r>
      <w:r w:rsidR="00B22B21">
        <w:rPr>
          <w:color w:val="000000"/>
          <w:sz w:val="24"/>
          <w:szCs w:val="24"/>
        </w:rPr>
        <w:t>,</w:t>
      </w:r>
      <w:r w:rsidRPr="003449D9">
        <w:rPr>
          <w:color w:val="000000"/>
          <w:sz w:val="24"/>
          <w:szCs w:val="24"/>
        </w:rPr>
        <w:t xml:space="preserve"> отвечает почвенно-климатическим зонам или их сочетаниям с учетом качественных и количественных характеристик биогеохимической пищевой цепи. </w:t>
      </w:r>
      <w:r w:rsidR="00BF0B63" w:rsidRPr="003449D9">
        <w:rPr>
          <w:color w:val="000000"/>
          <w:sz w:val="24"/>
          <w:szCs w:val="24"/>
        </w:rPr>
        <w:t>Регион</w:t>
      </w:r>
      <w:r w:rsidRPr="003449D9">
        <w:rPr>
          <w:color w:val="000000"/>
          <w:sz w:val="24"/>
          <w:szCs w:val="24"/>
        </w:rPr>
        <w:t xml:space="preserve"> маркируется содержанием химических элементов и преобладающими биологическими реакциями на химический состав среды, к которым В.В. Ковальский отнес изменение химического состава организмов, </w:t>
      </w:r>
      <w:r w:rsidR="00BF0B63" w:rsidRPr="003449D9">
        <w:rPr>
          <w:color w:val="000000"/>
          <w:sz w:val="24"/>
          <w:szCs w:val="24"/>
        </w:rPr>
        <w:t xml:space="preserve">изменения </w:t>
      </w:r>
      <w:r w:rsidRPr="003449D9">
        <w:rPr>
          <w:color w:val="000000"/>
          <w:sz w:val="24"/>
          <w:szCs w:val="24"/>
        </w:rPr>
        <w:t xml:space="preserve">обмена веществ, </w:t>
      </w:r>
      <w:r w:rsidR="00BF0B63" w:rsidRPr="003449D9">
        <w:rPr>
          <w:color w:val="000000"/>
          <w:sz w:val="24"/>
          <w:szCs w:val="24"/>
        </w:rPr>
        <w:t xml:space="preserve">изменение </w:t>
      </w:r>
      <w:r w:rsidRPr="003449D9">
        <w:rPr>
          <w:color w:val="000000"/>
          <w:sz w:val="24"/>
          <w:szCs w:val="24"/>
        </w:rPr>
        <w:t>пороговой чувствительности, реакци</w:t>
      </w:r>
      <w:r w:rsidR="00BF0B63" w:rsidRPr="003449D9">
        <w:rPr>
          <w:color w:val="000000"/>
          <w:sz w:val="24"/>
          <w:szCs w:val="24"/>
        </w:rPr>
        <w:t>и</w:t>
      </w:r>
      <w:r w:rsidRPr="003449D9">
        <w:rPr>
          <w:color w:val="000000"/>
          <w:sz w:val="24"/>
          <w:szCs w:val="24"/>
        </w:rPr>
        <w:t xml:space="preserve"> в виде эндемических заболеваний и пр</w:t>
      </w:r>
      <w:r w:rsidR="00766164">
        <w:rPr>
          <w:color w:val="000000"/>
          <w:sz w:val="24"/>
          <w:szCs w:val="24"/>
        </w:rPr>
        <w:t>.</w:t>
      </w:r>
      <w:r w:rsidR="00E83492" w:rsidRPr="003449D9">
        <w:rPr>
          <w:color w:val="000000"/>
          <w:sz w:val="24"/>
          <w:szCs w:val="24"/>
        </w:rPr>
        <w:t xml:space="preserve"> Позже В.В. Ковальский </w:t>
      </w:r>
      <w:r w:rsidR="00BF0B63" w:rsidRPr="003449D9">
        <w:rPr>
          <w:color w:val="000000"/>
          <w:sz w:val="24"/>
          <w:szCs w:val="24"/>
        </w:rPr>
        <w:t>усовершенствовал</w:t>
      </w:r>
      <w:r w:rsidR="00E83492" w:rsidRPr="003449D9">
        <w:rPr>
          <w:color w:val="000000"/>
          <w:sz w:val="24"/>
          <w:szCs w:val="24"/>
        </w:rPr>
        <w:t xml:space="preserve"> классификационн</w:t>
      </w:r>
      <w:r w:rsidR="00BF0B63" w:rsidRPr="003449D9">
        <w:rPr>
          <w:color w:val="000000"/>
          <w:sz w:val="24"/>
          <w:szCs w:val="24"/>
        </w:rPr>
        <w:t>ую</w:t>
      </w:r>
      <w:r w:rsidR="00E83492" w:rsidRPr="003449D9">
        <w:rPr>
          <w:color w:val="000000"/>
          <w:sz w:val="24"/>
          <w:szCs w:val="24"/>
        </w:rPr>
        <w:t xml:space="preserve"> схем</w:t>
      </w:r>
      <w:r w:rsidR="00BF0B63" w:rsidRPr="003449D9">
        <w:rPr>
          <w:color w:val="000000"/>
          <w:sz w:val="24"/>
          <w:szCs w:val="24"/>
        </w:rPr>
        <w:t>у</w:t>
      </w:r>
      <w:r w:rsidR="00E83492" w:rsidRPr="003449D9">
        <w:rPr>
          <w:color w:val="000000"/>
          <w:sz w:val="24"/>
          <w:szCs w:val="24"/>
        </w:rPr>
        <w:t xml:space="preserve"> объектов геохимической экологии и разработал систему биогеохимического районирования биосферы со следующими иерархическими таксонами: биосфера – регион – субрегион – биогеохимическая провинция (фоновая, потенциальная, типичная). </w:t>
      </w:r>
      <w:r w:rsidR="00D35C09" w:rsidRPr="003449D9">
        <w:rPr>
          <w:color w:val="000000"/>
          <w:sz w:val="24"/>
          <w:szCs w:val="24"/>
        </w:rPr>
        <w:t>В пределах р</w:t>
      </w:r>
      <w:r w:rsidRPr="003449D9">
        <w:rPr>
          <w:color w:val="000000"/>
          <w:sz w:val="24"/>
          <w:szCs w:val="24"/>
        </w:rPr>
        <w:t>егион</w:t>
      </w:r>
      <w:r w:rsidR="00D35C09" w:rsidRPr="003449D9">
        <w:rPr>
          <w:color w:val="000000"/>
          <w:sz w:val="24"/>
          <w:szCs w:val="24"/>
        </w:rPr>
        <w:t>а</w:t>
      </w:r>
      <w:r w:rsidRPr="003449D9">
        <w:rPr>
          <w:color w:val="000000"/>
          <w:sz w:val="24"/>
          <w:szCs w:val="24"/>
        </w:rPr>
        <w:t xml:space="preserve"> </w:t>
      </w:r>
      <w:r w:rsidR="00BF0B63" w:rsidRPr="003449D9">
        <w:rPr>
          <w:color w:val="000000"/>
          <w:sz w:val="24"/>
          <w:szCs w:val="24"/>
        </w:rPr>
        <w:t xml:space="preserve">при этом </w:t>
      </w:r>
      <w:r w:rsidR="00D35C09" w:rsidRPr="003449D9">
        <w:rPr>
          <w:color w:val="000000"/>
          <w:sz w:val="24"/>
          <w:szCs w:val="24"/>
        </w:rPr>
        <w:t>вы</w:t>
      </w:r>
      <w:r w:rsidRPr="003449D9">
        <w:rPr>
          <w:color w:val="000000"/>
          <w:sz w:val="24"/>
          <w:szCs w:val="24"/>
        </w:rPr>
        <w:t>дел</w:t>
      </w:r>
      <w:r w:rsidR="00D35C09" w:rsidRPr="003449D9">
        <w:rPr>
          <w:color w:val="000000"/>
          <w:sz w:val="24"/>
          <w:szCs w:val="24"/>
        </w:rPr>
        <w:t>я</w:t>
      </w:r>
      <w:r w:rsidRPr="003449D9">
        <w:rPr>
          <w:color w:val="000000"/>
          <w:sz w:val="24"/>
          <w:szCs w:val="24"/>
        </w:rPr>
        <w:t>л</w:t>
      </w:r>
      <w:r w:rsidR="00D35C09" w:rsidRPr="003449D9">
        <w:rPr>
          <w:color w:val="000000"/>
          <w:sz w:val="24"/>
          <w:szCs w:val="24"/>
        </w:rPr>
        <w:t>и</w:t>
      </w:r>
      <w:r w:rsidRPr="003449D9">
        <w:rPr>
          <w:color w:val="000000"/>
          <w:sz w:val="24"/>
          <w:szCs w:val="24"/>
        </w:rPr>
        <w:t>с</w:t>
      </w:r>
      <w:r w:rsidR="00D35C09" w:rsidRPr="003449D9">
        <w:rPr>
          <w:color w:val="000000"/>
          <w:sz w:val="24"/>
          <w:szCs w:val="24"/>
        </w:rPr>
        <w:t>ь</w:t>
      </w:r>
      <w:r w:rsidR="00A36D47">
        <w:rPr>
          <w:color w:val="000000"/>
          <w:sz w:val="24"/>
          <w:szCs w:val="24"/>
        </w:rPr>
        <w:t xml:space="preserve"> субрегионы</w:t>
      </w:r>
      <w:r w:rsidRPr="003449D9">
        <w:rPr>
          <w:color w:val="000000"/>
          <w:sz w:val="24"/>
          <w:szCs w:val="24"/>
        </w:rPr>
        <w:t xml:space="preserve"> </w:t>
      </w:r>
      <w:r w:rsidR="00AE4868" w:rsidRPr="003449D9">
        <w:rPr>
          <w:color w:val="000000"/>
          <w:sz w:val="24"/>
          <w:szCs w:val="24"/>
        </w:rPr>
        <w:t>как объекты</w:t>
      </w:r>
      <w:r w:rsidR="005940B5">
        <w:rPr>
          <w:color w:val="000000"/>
          <w:sz w:val="24"/>
          <w:szCs w:val="24"/>
        </w:rPr>
        <w:t>,</w:t>
      </w:r>
      <w:r w:rsidR="00AE4868" w:rsidRPr="003449D9">
        <w:rPr>
          <w:color w:val="000000"/>
          <w:sz w:val="24"/>
          <w:szCs w:val="24"/>
        </w:rPr>
        <w:t xml:space="preserve"> находящиеся на территории </w:t>
      </w:r>
      <w:r w:rsidRPr="003449D9">
        <w:rPr>
          <w:color w:val="000000"/>
          <w:sz w:val="24"/>
          <w:szCs w:val="24"/>
        </w:rPr>
        <w:t>регион</w:t>
      </w:r>
      <w:r w:rsidR="00AE4868" w:rsidRPr="003449D9">
        <w:rPr>
          <w:color w:val="000000"/>
          <w:sz w:val="24"/>
          <w:szCs w:val="24"/>
        </w:rPr>
        <w:t>а,</w:t>
      </w:r>
      <w:r w:rsidRPr="003449D9">
        <w:rPr>
          <w:color w:val="000000"/>
          <w:sz w:val="24"/>
          <w:szCs w:val="24"/>
        </w:rPr>
        <w:t xml:space="preserve"> </w:t>
      </w:r>
      <w:r w:rsidR="00AE4868" w:rsidRPr="003449D9">
        <w:rPr>
          <w:color w:val="000000"/>
          <w:sz w:val="24"/>
          <w:szCs w:val="24"/>
        </w:rPr>
        <w:t xml:space="preserve">но </w:t>
      </w:r>
      <w:r w:rsidR="005940B5">
        <w:rPr>
          <w:color w:val="000000"/>
          <w:sz w:val="24"/>
          <w:szCs w:val="24"/>
        </w:rPr>
        <w:t xml:space="preserve">геохимически </w:t>
      </w:r>
      <w:r w:rsidR="00AE4868" w:rsidRPr="003449D9">
        <w:rPr>
          <w:color w:val="000000"/>
          <w:sz w:val="24"/>
          <w:szCs w:val="24"/>
        </w:rPr>
        <w:t>различ</w:t>
      </w:r>
      <w:r w:rsidR="005940B5">
        <w:rPr>
          <w:color w:val="000000"/>
          <w:sz w:val="24"/>
          <w:szCs w:val="24"/>
        </w:rPr>
        <w:t xml:space="preserve">ающиеся между собой на </w:t>
      </w:r>
      <w:r w:rsidR="005940B5" w:rsidRPr="005940B5">
        <w:rPr>
          <w:color w:val="000000"/>
          <w:sz w:val="24"/>
          <w:szCs w:val="24"/>
        </w:rPr>
        <w:t xml:space="preserve">уровне </w:t>
      </w:r>
      <w:r w:rsidR="00575BCE" w:rsidRPr="005940B5">
        <w:rPr>
          <w:color w:val="000000"/>
          <w:sz w:val="24"/>
          <w:szCs w:val="24"/>
        </w:rPr>
        <w:t>пороговых величин</w:t>
      </w:r>
      <w:r w:rsidR="005940B5">
        <w:rPr>
          <w:color w:val="000000"/>
          <w:sz w:val="24"/>
          <w:szCs w:val="24"/>
        </w:rPr>
        <w:t>,</w:t>
      </w:r>
      <w:r w:rsidR="00575BCE" w:rsidRPr="005940B5">
        <w:rPr>
          <w:color w:val="000000"/>
          <w:sz w:val="24"/>
          <w:szCs w:val="24"/>
        </w:rPr>
        <w:t xml:space="preserve"> </w:t>
      </w:r>
      <w:r w:rsidRPr="003449D9">
        <w:rPr>
          <w:color w:val="000000"/>
          <w:sz w:val="24"/>
          <w:szCs w:val="24"/>
        </w:rPr>
        <w:t>благодаря наличию рудных тел, вулканов, бессточных районов, техноген</w:t>
      </w:r>
      <w:r w:rsidR="00270F2D" w:rsidRPr="003449D9">
        <w:rPr>
          <w:color w:val="000000"/>
          <w:sz w:val="24"/>
          <w:szCs w:val="24"/>
        </w:rPr>
        <w:t>ному загрязнению и т</w:t>
      </w:r>
      <w:r w:rsidRPr="003449D9">
        <w:rPr>
          <w:color w:val="000000"/>
          <w:sz w:val="24"/>
          <w:szCs w:val="24"/>
        </w:rPr>
        <w:t>.</w:t>
      </w:r>
      <w:r w:rsidR="00270F2D" w:rsidRPr="003449D9">
        <w:rPr>
          <w:color w:val="000000"/>
          <w:sz w:val="24"/>
          <w:szCs w:val="24"/>
        </w:rPr>
        <w:t>п.</w:t>
      </w:r>
      <w:r w:rsidR="00575BCE">
        <w:rPr>
          <w:color w:val="000000"/>
          <w:sz w:val="24"/>
          <w:szCs w:val="24"/>
        </w:rPr>
        <w:t>).</w:t>
      </w:r>
      <w:r w:rsidRPr="003449D9">
        <w:rPr>
          <w:color w:val="000000"/>
          <w:sz w:val="24"/>
          <w:szCs w:val="24"/>
        </w:rPr>
        <w:t xml:space="preserve"> Биогеохимические провинции было предложено рассматривать как таксоны третьего порядка в составе субрегионов</w:t>
      </w:r>
      <w:r w:rsidR="00AE4868" w:rsidRPr="003449D9">
        <w:rPr>
          <w:color w:val="000000"/>
          <w:sz w:val="24"/>
          <w:szCs w:val="24"/>
        </w:rPr>
        <w:t xml:space="preserve">, выделяемые по </w:t>
      </w:r>
      <w:r w:rsidR="005940B5">
        <w:rPr>
          <w:color w:val="000000"/>
          <w:sz w:val="24"/>
          <w:szCs w:val="24"/>
        </w:rPr>
        <w:t xml:space="preserve">признаку </w:t>
      </w:r>
      <w:r w:rsidRPr="003449D9">
        <w:rPr>
          <w:color w:val="000000"/>
          <w:sz w:val="24"/>
          <w:szCs w:val="24"/>
        </w:rPr>
        <w:t>постоянны</w:t>
      </w:r>
      <w:r w:rsidR="005940B5">
        <w:rPr>
          <w:color w:val="000000"/>
          <w:sz w:val="24"/>
          <w:szCs w:val="24"/>
        </w:rPr>
        <w:t>х</w:t>
      </w:r>
      <w:r w:rsidRPr="003449D9">
        <w:rPr>
          <w:color w:val="000000"/>
          <w:sz w:val="24"/>
          <w:szCs w:val="24"/>
        </w:rPr>
        <w:t xml:space="preserve"> </w:t>
      </w:r>
      <w:r w:rsidR="00AE4868" w:rsidRPr="003449D9">
        <w:rPr>
          <w:color w:val="000000"/>
          <w:sz w:val="24"/>
          <w:szCs w:val="24"/>
        </w:rPr>
        <w:t>отрицательны</w:t>
      </w:r>
      <w:r w:rsidR="005940B5">
        <w:rPr>
          <w:color w:val="000000"/>
          <w:sz w:val="24"/>
          <w:szCs w:val="24"/>
        </w:rPr>
        <w:t>х</w:t>
      </w:r>
      <w:r w:rsidR="00AE4868" w:rsidRPr="003449D9">
        <w:rPr>
          <w:color w:val="000000"/>
          <w:sz w:val="24"/>
          <w:szCs w:val="24"/>
        </w:rPr>
        <w:t xml:space="preserve"> </w:t>
      </w:r>
      <w:r w:rsidR="00A36D47">
        <w:rPr>
          <w:color w:val="000000"/>
          <w:sz w:val="24"/>
          <w:szCs w:val="24"/>
        </w:rPr>
        <w:t xml:space="preserve">биологических </w:t>
      </w:r>
      <w:r w:rsidRPr="003449D9">
        <w:rPr>
          <w:color w:val="000000"/>
          <w:sz w:val="24"/>
          <w:szCs w:val="24"/>
        </w:rPr>
        <w:t>реакци</w:t>
      </w:r>
      <w:r w:rsidR="005940B5">
        <w:rPr>
          <w:color w:val="000000"/>
          <w:sz w:val="24"/>
          <w:szCs w:val="24"/>
        </w:rPr>
        <w:t>й</w:t>
      </w:r>
      <w:r w:rsidRPr="003449D9">
        <w:rPr>
          <w:color w:val="000000"/>
          <w:sz w:val="24"/>
          <w:szCs w:val="24"/>
        </w:rPr>
        <w:t xml:space="preserve"> </w:t>
      </w:r>
      <w:r w:rsidR="00AE4868" w:rsidRPr="003449D9">
        <w:rPr>
          <w:color w:val="000000"/>
          <w:sz w:val="24"/>
          <w:szCs w:val="24"/>
        </w:rPr>
        <w:t>на химический состав любого их компонентов среды обитания</w:t>
      </w:r>
      <w:r w:rsidRPr="003449D9">
        <w:rPr>
          <w:color w:val="000000"/>
          <w:sz w:val="24"/>
          <w:szCs w:val="24"/>
        </w:rPr>
        <w:t>. При этом В.В. Ковальский разделял естественные и техногенные биогеохимические провинции, возникающие в зонах воздействия промышленности, применения удобрений и пр.</w:t>
      </w:r>
      <w:r w:rsidR="00E83492" w:rsidRPr="003449D9">
        <w:rPr>
          <w:color w:val="000000"/>
          <w:spacing w:val="4"/>
          <w:sz w:val="24"/>
          <w:szCs w:val="24"/>
        </w:rPr>
        <w:t xml:space="preserve"> </w:t>
      </w:r>
      <w:r w:rsidR="00E83492" w:rsidRPr="003449D9">
        <w:rPr>
          <w:color w:val="000000"/>
          <w:sz w:val="24"/>
          <w:szCs w:val="24"/>
        </w:rPr>
        <w:t>Однако вопрос</w:t>
      </w:r>
      <w:r w:rsidR="001A34A7" w:rsidRPr="003449D9">
        <w:rPr>
          <w:color w:val="000000"/>
          <w:sz w:val="24"/>
          <w:szCs w:val="24"/>
        </w:rPr>
        <w:t xml:space="preserve"> о </w:t>
      </w:r>
      <w:r w:rsidR="00E21F65">
        <w:rPr>
          <w:color w:val="000000"/>
          <w:sz w:val="24"/>
          <w:szCs w:val="24"/>
        </w:rPr>
        <w:t xml:space="preserve">закономерностях </w:t>
      </w:r>
      <w:r w:rsidR="00E83492" w:rsidRPr="003449D9">
        <w:rPr>
          <w:color w:val="000000"/>
          <w:sz w:val="24"/>
          <w:szCs w:val="24"/>
        </w:rPr>
        <w:t>структур</w:t>
      </w:r>
      <w:r w:rsidR="00E21F65">
        <w:rPr>
          <w:color w:val="000000"/>
          <w:sz w:val="24"/>
          <w:szCs w:val="24"/>
        </w:rPr>
        <w:t xml:space="preserve">ной организации </w:t>
      </w:r>
      <w:r w:rsidR="00E83492" w:rsidRPr="003449D9">
        <w:rPr>
          <w:color w:val="000000"/>
          <w:sz w:val="24"/>
          <w:szCs w:val="24"/>
        </w:rPr>
        <w:t xml:space="preserve">биогеохимических провинций </w:t>
      </w:r>
      <w:r w:rsidR="001A34A7" w:rsidRPr="003449D9">
        <w:rPr>
          <w:color w:val="000000"/>
          <w:sz w:val="24"/>
          <w:szCs w:val="24"/>
        </w:rPr>
        <w:t>не рассматривалс</w:t>
      </w:r>
      <w:r w:rsidR="00270F2D" w:rsidRPr="003449D9">
        <w:rPr>
          <w:color w:val="000000"/>
          <w:sz w:val="24"/>
          <w:szCs w:val="24"/>
        </w:rPr>
        <w:t>я</w:t>
      </w:r>
      <w:r w:rsidR="001A34A7" w:rsidRPr="003449D9">
        <w:rPr>
          <w:color w:val="000000"/>
          <w:sz w:val="24"/>
          <w:szCs w:val="24"/>
        </w:rPr>
        <w:t xml:space="preserve"> им как </w:t>
      </w:r>
      <w:r w:rsidR="00E83492" w:rsidRPr="003449D9">
        <w:rPr>
          <w:color w:val="000000"/>
          <w:sz w:val="24"/>
          <w:szCs w:val="24"/>
        </w:rPr>
        <w:t>самостоятельная проблема.</w:t>
      </w:r>
    </w:p>
    <w:p w:rsidR="007F3E82" w:rsidRPr="001F0CB6" w:rsidRDefault="007F3E82" w:rsidP="003449D9">
      <w:pPr>
        <w:spacing w:line="360" w:lineRule="auto"/>
        <w:ind w:firstLine="709"/>
        <w:jc w:val="both"/>
        <w:rPr>
          <w:color w:val="FF0000"/>
          <w:spacing w:val="-5"/>
          <w:sz w:val="24"/>
          <w:szCs w:val="24"/>
        </w:rPr>
      </w:pPr>
      <w:r w:rsidRPr="003449D9">
        <w:rPr>
          <w:spacing w:val="-5"/>
          <w:sz w:val="24"/>
          <w:szCs w:val="24"/>
        </w:rPr>
        <w:t>Иной способ ландшафтно-геохимического районирования был сформулирован</w:t>
      </w:r>
      <w:r w:rsidR="009B6768">
        <w:rPr>
          <w:spacing w:val="-5"/>
          <w:sz w:val="24"/>
          <w:szCs w:val="24"/>
        </w:rPr>
        <w:t xml:space="preserve"> А.И Перельманом (1964, 1965</w:t>
      </w:r>
      <w:r w:rsidRPr="003449D9">
        <w:rPr>
          <w:spacing w:val="-5"/>
          <w:sz w:val="24"/>
          <w:szCs w:val="24"/>
        </w:rPr>
        <w:t xml:space="preserve">). Созданная </w:t>
      </w:r>
      <w:r w:rsidR="00E21F65">
        <w:rPr>
          <w:spacing w:val="-5"/>
          <w:sz w:val="24"/>
          <w:szCs w:val="24"/>
        </w:rPr>
        <w:t>им</w:t>
      </w:r>
      <w:r w:rsidR="00270F2D" w:rsidRPr="003449D9">
        <w:rPr>
          <w:spacing w:val="-5"/>
          <w:sz w:val="24"/>
          <w:szCs w:val="24"/>
        </w:rPr>
        <w:t xml:space="preserve"> </w:t>
      </w:r>
      <w:r w:rsidRPr="003449D9">
        <w:rPr>
          <w:spacing w:val="-5"/>
          <w:sz w:val="24"/>
          <w:szCs w:val="24"/>
        </w:rPr>
        <w:t>ландш</w:t>
      </w:r>
      <w:r w:rsidR="00A359B4">
        <w:rPr>
          <w:spacing w:val="-5"/>
          <w:sz w:val="24"/>
          <w:szCs w:val="24"/>
        </w:rPr>
        <w:t>афтно-геохимическая карта СССР [</w:t>
      </w:r>
      <w:r w:rsidRPr="003449D9">
        <w:rPr>
          <w:spacing w:val="-5"/>
          <w:sz w:val="24"/>
          <w:szCs w:val="24"/>
        </w:rPr>
        <w:t>Физико-географический атлас мира</w:t>
      </w:r>
      <w:r w:rsidR="00A359B4">
        <w:rPr>
          <w:spacing w:val="-5"/>
          <w:sz w:val="24"/>
          <w:szCs w:val="24"/>
        </w:rPr>
        <w:t>, 1964, с. 238]</w:t>
      </w:r>
      <w:r w:rsidRPr="003449D9">
        <w:rPr>
          <w:spacing w:val="-5"/>
          <w:sz w:val="24"/>
          <w:szCs w:val="24"/>
        </w:rPr>
        <w:t xml:space="preserve"> рассматрива</w:t>
      </w:r>
      <w:r w:rsidR="00270F2D" w:rsidRPr="003449D9">
        <w:rPr>
          <w:spacing w:val="-5"/>
          <w:sz w:val="24"/>
          <w:szCs w:val="24"/>
        </w:rPr>
        <w:t>л</w:t>
      </w:r>
      <w:r w:rsidR="003976F3">
        <w:rPr>
          <w:spacing w:val="-5"/>
          <w:sz w:val="24"/>
          <w:szCs w:val="24"/>
        </w:rPr>
        <w:t>а</w:t>
      </w:r>
      <w:r w:rsidR="00270F2D" w:rsidRPr="003449D9">
        <w:rPr>
          <w:spacing w:val="-5"/>
          <w:sz w:val="24"/>
          <w:szCs w:val="24"/>
        </w:rPr>
        <w:t xml:space="preserve">сь </w:t>
      </w:r>
      <w:r w:rsidRPr="003449D9">
        <w:rPr>
          <w:spacing w:val="-5"/>
          <w:sz w:val="24"/>
          <w:szCs w:val="24"/>
        </w:rPr>
        <w:t xml:space="preserve">как </w:t>
      </w:r>
      <w:r w:rsidR="00E21F65">
        <w:rPr>
          <w:spacing w:val="-5"/>
          <w:sz w:val="24"/>
          <w:szCs w:val="24"/>
        </w:rPr>
        <w:t xml:space="preserve">природная </w:t>
      </w:r>
      <w:r w:rsidR="00270F2D" w:rsidRPr="003449D9">
        <w:rPr>
          <w:spacing w:val="-5"/>
          <w:sz w:val="24"/>
          <w:szCs w:val="24"/>
        </w:rPr>
        <w:t xml:space="preserve">основа для выделения специфических </w:t>
      </w:r>
      <w:r w:rsidRPr="003449D9">
        <w:rPr>
          <w:spacing w:val="-5"/>
          <w:sz w:val="24"/>
          <w:szCs w:val="24"/>
        </w:rPr>
        <w:t>биогеохимических районов</w:t>
      </w:r>
      <w:r w:rsidR="00270F2D" w:rsidRPr="003449D9">
        <w:rPr>
          <w:spacing w:val="-5"/>
          <w:sz w:val="24"/>
          <w:szCs w:val="24"/>
        </w:rPr>
        <w:t>, а</w:t>
      </w:r>
      <w:r w:rsidR="003976F3">
        <w:rPr>
          <w:spacing w:val="-5"/>
          <w:sz w:val="24"/>
          <w:szCs w:val="24"/>
        </w:rPr>
        <w:t>,</w:t>
      </w:r>
      <w:r w:rsidR="00270F2D" w:rsidRPr="003449D9">
        <w:rPr>
          <w:spacing w:val="-5"/>
          <w:sz w:val="24"/>
          <w:szCs w:val="24"/>
        </w:rPr>
        <w:t xml:space="preserve"> поскольку при ее составлении учитывались господствующие геологические формации, характер биологического круговорота, класс водной миграции и теснота связи между автономными и подчиненными ландшафтами </w:t>
      </w:r>
      <w:r w:rsidR="00A359B4">
        <w:rPr>
          <w:spacing w:val="-5"/>
          <w:sz w:val="24"/>
          <w:szCs w:val="24"/>
        </w:rPr>
        <w:t>[</w:t>
      </w:r>
      <w:r w:rsidRPr="003449D9">
        <w:rPr>
          <w:spacing w:val="-5"/>
          <w:sz w:val="24"/>
          <w:szCs w:val="24"/>
        </w:rPr>
        <w:t>Ландшафтно-геохимическо</w:t>
      </w:r>
      <w:r w:rsidR="00AB57D1">
        <w:rPr>
          <w:spacing w:val="-5"/>
          <w:sz w:val="24"/>
          <w:szCs w:val="24"/>
        </w:rPr>
        <w:t xml:space="preserve">е районирование и охрана среды, </w:t>
      </w:r>
      <w:r w:rsidRPr="003449D9">
        <w:rPr>
          <w:spacing w:val="-5"/>
          <w:sz w:val="24"/>
          <w:szCs w:val="24"/>
        </w:rPr>
        <w:t>1983</w:t>
      </w:r>
      <w:r w:rsidR="00A359B4">
        <w:rPr>
          <w:spacing w:val="-5"/>
          <w:sz w:val="24"/>
          <w:szCs w:val="24"/>
        </w:rPr>
        <w:t>]</w:t>
      </w:r>
      <w:r w:rsidRPr="003449D9">
        <w:rPr>
          <w:spacing w:val="-5"/>
          <w:sz w:val="24"/>
          <w:szCs w:val="24"/>
        </w:rPr>
        <w:t xml:space="preserve">, </w:t>
      </w:r>
      <w:r w:rsidR="00120B7E" w:rsidRPr="003449D9">
        <w:rPr>
          <w:spacing w:val="-5"/>
          <w:sz w:val="24"/>
          <w:szCs w:val="24"/>
        </w:rPr>
        <w:t xml:space="preserve">такое </w:t>
      </w:r>
      <w:r w:rsidR="00270F2D" w:rsidRPr="003449D9">
        <w:rPr>
          <w:spacing w:val="-5"/>
          <w:sz w:val="24"/>
          <w:szCs w:val="24"/>
        </w:rPr>
        <w:t>с</w:t>
      </w:r>
      <w:r w:rsidRPr="003449D9">
        <w:rPr>
          <w:spacing w:val="-5"/>
          <w:sz w:val="24"/>
          <w:szCs w:val="24"/>
        </w:rPr>
        <w:t xml:space="preserve">очетание параметров позволило построить карту, на которой каждый таксон получил характеристику в виде геохимической формулы, с помощью которой стал возможным учет </w:t>
      </w:r>
      <w:r w:rsidR="00E21F65">
        <w:rPr>
          <w:spacing w:val="-5"/>
          <w:sz w:val="24"/>
          <w:szCs w:val="24"/>
        </w:rPr>
        <w:t xml:space="preserve">средней </w:t>
      </w:r>
      <w:r w:rsidRPr="003449D9">
        <w:rPr>
          <w:spacing w:val="-5"/>
          <w:sz w:val="24"/>
          <w:szCs w:val="24"/>
        </w:rPr>
        <w:t xml:space="preserve">обеспеченности живых организмов важнейшими элементами минерального питания </w:t>
      </w:r>
      <w:r w:rsidR="00A359B4" w:rsidRPr="00A359B4">
        <w:rPr>
          <w:spacing w:val="-5"/>
          <w:sz w:val="24"/>
          <w:szCs w:val="24"/>
        </w:rPr>
        <w:t>[</w:t>
      </w:r>
      <w:r w:rsidRPr="003449D9">
        <w:rPr>
          <w:spacing w:val="-5"/>
          <w:sz w:val="24"/>
          <w:szCs w:val="24"/>
        </w:rPr>
        <w:t>Перельман, 1975</w:t>
      </w:r>
      <w:r w:rsidR="00A359B4">
        <w:rPr>
          <w:spacing w:val="-5"/>
          <w:sz w:val="24"/>
          <w:szCs w:val="24"/>
        </w:rPr>
        <w:t>]</w:t>
      </w:r>
      <w:r w:rsidRPr="003449D9">
        <w:rPr>
          <w:spacing w:val="-5"/>
          <w:sz w:val="24"/>
          <w:szCs w:val="24"/>
        </w:rPr>
        <w:t>.</w:t>
      </w:r>
      <w:r w:rsidR="001F0CB6">
        <w:rPr>
          <w:spacing w:val="-5"/>
          <w:sz w:val="24"/>
          <w:szCs w:val="24"/>
        </w:rPr>
        <w:t xml:space="preserve"> </w:t>
      </w:r>
    </w:p>
    <w:p w:rsidR="00261E8D" w:rsidRPr="003449D9" w:rsidRDefault="00261E8D" w:rsidP="003449D9">
      <w:pPr>
        <w:spacing w:line="360" w:lineRule="auto"/>
        <w:ind w:firstLine="709"/>
        <w:jc w:val="both"/>
        <w:rPr>
          <w:spacing w:val="-5"/>
          <w:sz w:val="24"/>
          <w:szCs w:val="24"/>
        </w:rPr>
      </w:pPr>
      <w:r w:rsidRPr="003449D9">
        <w:rPr>
          <w:spacing w:val="-5"/>
          <w:sz w:val="24"/>
          <w:szCs w:val="24"/>
        </w:rPr>
        <w:t xml:space="preserve">Изучение </w:t>
      </w:r>
      <w:r w:rsidR="00E21F65">
        <w:rPr>
          <w:spacing w:val="-5"/>
          <w:sz w:val="24"/>
          <w:szCs w:val="24"/>
        </w:rPr>
        <w:t xml:space="preserve">пространственных параметров </w:t>
      </w:r>
      <w:r w:rsidRPr="003449D9">
        <w:rPr>
          <w:spacing w:val="-5"/>
          <w:sz w:val="24"/>
          <w:szCs w:val="24"/>
        </w:rPr>
        <w:t xml:space="preserve">химического загрязнения биосферы в областях развития современных промышленных производств и связи геохимических аномалий с заболеваниями населения в </w:t>
      </w:r>
      <w:r w:rsidR="00BC63D5" w:rsidRPr="003449D9">
        <w:rPr>
          <w:spacing w:val="-5"/>
          <w:sz w:val="24"/>
          <w:szCs w:val="24"/>
        </w:rPr>
        <w:t xml:space="preserve">них </w:t>
      </w:r>
      <w:r w:rsidRPr="003449D9">
        <w:rPr>
          <w:spacing w:val="-5"/>
          <w:sz w:val="24"/>
          <w:szCs w:val="24"/>
        </w:rPr>
        <w:t xml:space="preserve">привело </w:t>
      </w:r>
      <w:r w:rsidR="00BC63D5" w:rsidRPr="003449D9">
        <w:rPr>
          <w:spacing w:val="-5"/>
          <w:sz w:val="24"/>
          <w:szCs w:val="24"/>
        </w:rPr>
        <w:t xml:space="preserve">к </w:t>
      </w:r>
      <w:r w:rsidRPr="003449D9">
        <w:rPr>
          <w:spacing w:val="-5"/>
          <w:sz w:val="24"/>
          <w:szCs w:val="24"/>
        </w:rPr>
        <w:t xml:space="preserve">значительной </w:t>
      </w:r>
      <w:r w:rsidR="00BC63D5" w:rsidRPr="003449D9">
        <w:rPr>
          <w:spacing w:val="-5"/>
          <w:sz w:val="24"/>
          <w:szCs w:val="24"/>
        </w:rPr>
        <w:t>интенсификации</w:t>
      </w:r>
      <w:r w:rsidRPr="003449D9">
        <w:rPr>
          <w:spacing w:val="-5"/>
          <w:sz w:val="24"/>
          <w:szCs w:val="24"/>
        </w:rPr>
        <w:t xml:space="preserve"> исследований, </w:t>
      </w:r>
      <w:r w:rsidR="00BC63D5" w:rsidRPr="003449D9">
        <w:rPr>
          <w:spacing w:val="-5"/>
          <w:sz w:val="24"/>
          <w:szCs w:val="24"/>
        </w:rPr>
        <w:t>посвящённых</w:t>
      </w:r>
      <w:r w:rsidRPr="003449D9">
        <w:rPr>
          <w:spacing w:val="-5"/>
          <w:sz w:val="24"/>
          <w:szCs w:val="24"/>
        </w:rPr>
        <w:t xml:space="preserve"> эволюции </w:t>
      </w:r>
      <w:r w:rsidR="005A20D1" w:rsidRPr="003449D9">
        <w:rPr>
          <w:spacing w:val="-5"/>
          <w:sz w:val="24"/>
          <w:szCs w:val="24"/>
        </w:rPr>
        <w:t xml:space="preserve">и картированию </w:t>
      </w:r>
      <w:r w:rsidRPr="003449D9">
        <w:rPr>
          <w:spacing w:val="-5"/>
          <w:sz w:val="24"/>
          <w:szCs w:val="24"/>
        </w:rPr>
        <w:t>биогеохимических провинци</w:t>
      </w:r>
      <w:r w:rsidR="005A5214" w:rsidRPr="003449D9">
        <w:rPr>
          <w:spacing w:val="-5"/>
          <w:sz w:val="24"/>
          <w:szCs w:val="24"/>
        </w:rPr>
        <w:t>й</w:t>
      </w:r>
      <w:r w:rsidR="00270F2D" w:rsidRPr="003449D9">
        <w:rPr>
          <w:sz w:val="24"/>
          <w:szCs w:val="24"/>
        </w:rPr>
        <w:t xml:space="preserve"> </w:t>
      </w:r>
      <w:r w:rsidR="00270F2D" w:rsidRPr="003449D9">
        <w:rPr>
          <w:spacing w:val="-5"/>
          <w:sz w:val="24"/>
          <w:szCs w:val="24"/>
        </w:rPr>
        <w:t xml:space="preserve">антропогенного </w:t>
      </w:r>
      <w:r w:rsidR="00D71FE1" w:rsidRPr="003449D9">
        <w:rPr>
          <w:spacing w:val="-5"/>
          <w:sz w:val="24"/>
          <w:szCs w:val="24"/>
        </w:rPr>
        <w:t>происхождения</w:t>
      </w:r>
      <w:r w:rsidR="00AB57D1">
        <w:rPr>
          <w:spacing w:val="-5"/>
          <w:sz w:val="24"/>
          <w:szCs w:val="24"/>
        </w:rPr>
        <w:t xml:space="preserve"> </w:t>
      </w:r>
      <w:r w:rsidR="00A359B4">
        <w:rPr>
          <w:spacing w:val="-5"/>
          <w:sz w:val="24"/>
          <w:szCs w:val="24"/>
        </w:rPr>
        <w:t>[</w:t>
      </w:r>
      <w:r w:rsidRPr="003449D9">
        <w:rPr>
          <w:spacing w:val="-5"/>
          <w:sz w:val="24"/>
          <w:szCs w:val="24"/>
        </w:rPr>
        <w:t>Геохимическое картографирование почв</w:t>
      </w:r>
      <w:r w:rsidR="00E21F65">
        <w:rPr>
          <w:spacing w:val="-5"/>
          <w:sz w:val="24"/>
          <w:szCs w:val="24"/>
        </w:rPr>
        <w:t>,</w:t>
      </w:r>
      <w:r w:rsidRPr="003449D9">
        <w:rPr>
          <w:spacing w:val="-5"/>
          <w:sz w:val="24"/>
          <w:szCs w:val="24"/>
        </w:rPr>
        <w:t xml:space="preserve"> как метод оценки з</w:t>
      </w:r>
      <w:r w:rsidR="00E21F65">
        <w:rPr>
          <w:spacing w:val="-5"/>
          <w:sz w:val="24"/>
          <w:szCs w:val="24"/>
        </w:rPr>
        <w:t>агрязнения городских территорий</w:t>
      </w:r>
      <w:r w:rsidRPr="003449D9">
        <w:rPr>
          <w:spacing w:val="-5"/>
          <w:sz w:val="24"/>
          <w:szCs w:val="24"/>
        </w:rPr>
        <w:t>, 1983, вып. 35, с. 37-40</w:t>
      </w:r>
      <w:r w:rsidR="00AB57D1">
        <w:rPr>
          <w:spacing w:val="-5"/>
          <w:sz w:val="24"/>
          <w:szCs w:val="24"/>
        </w:rPr>
        <w:t xml:space="preserve">; </w:t>
      </w:r>
      <w:r w:rsidRPr="003449D9">
        <w:rPr>
          <w:spacing w:val="-5"/>
          <w:sz w:val="24"/>
          <w:szCs w:val="24"/>
        </w:rPr>
        <w:t xml:space="preserve">Сает, </w:t>
      </w:r>
      <w:r w:rsidR="00A359B4">
        <w:rPr>
          <w:spacing w:val="-5"/>
          <w:sz w:val="24"/>
          <w:szCs w:val="24"/>
        </w:rPr>
        <w:t>Ревич, 1985, с. 33-42]</w:t>
      </w:r>
      <w:r w:rsidRPr="003449D9">
        <w:rPr>
          <w:spacing w:val="-5"/>
          <w:sz w:val="24"/>
          <w:szCs w:val="24"/>
        </w:rPr>
        <w:t xml:space="preserve">. При этом характерно, что уровень загрязнения окружающей среды в большинстве случаев было предложено оценивать </w:t>
      </w:r>
      <w:r w:rsidR="00357D43">
        <w:rPr>
          <w:spacing w:val="-5"/>
          <w:sz w:val="24"/>
          <w:szCs w:val="24"/>
        </w:rPr>
        <w:t xml:space="preserve">путем сравнения полученных средних значений с величиной </w:t>
      </w:r>
      <w:r w:rsidRPr="003449D9">
        <w:rPr>
          <w:spacing w:val="-5"/>
          <w:sz w:val="24"/>
          <w:szCs w:val="24"/>
        </w:rPr>
        <w:t>гло</w:t>
      </w:r>
      <w:r w:rsidR="00FB33E7">
        <w:rPr>
          <w:spacing w:val="-5"/>
          <w:sz w:val="24"/>
          <w:szCs w:val="24"/>
        </w:rPr>
        <w:t xml:space="preserve">бального или регионального кларка </w:t>
      </w:r>
      <w:r w:rsidR="00A359B4" w:rsidRPr="00A359B4">
        <w:rPr>
          <w:spacing w:val="-5"/>
          <w:sz w:val="24"/>
          <w:szCs w:val="24"/>
        </w:rPr>
        <w:t>[</w:t>
      </w:r>
      <w:r w:rsidRPr="003449D9">
        <w:rPr>
          <w:spacing w:val="-5"/>
          <w:sz w:val="24"/>
          <w:szCs w:val="24"/>
        </w:rPr>
        <w:t xml:space="preserve">Ревич, </w:t>
      </w:r>
      <w:r w:rsidR="00D71FE1" w:rsidRPr="003449D9">
        <w:rPr>
          <w:spacing w:val="-5"/>
          <w:sz w:val="24"/>
          <w:szCs w:val="24"/>
        </w:rPr>
        <w:t xml:space="preserve">Касимов, </w:t>
      </w:r>
      <w:r w:rsidRPr="003449D9">
        <w:rPr>
          <w:spacing w:val="-5"/>
          <w:sz w:val="24"/>
          <w:szCs w:val="24"/>
        </w:rPr>
        <w:t>Сает и др., 1982</w:t>
      </w:r>
      <w:r w:rsidR="00AB57D1">
        <w:rPr>
          <w:spacing w:val="-5"/>
          <w:sz w:val="24"/>
          <w:szCs w:val="24"/>
        </w:rPr>
        <w:t xml:space="preserve">; </w:t>
      </w:r>
      <w:r w:rsidR="00B0265C" w:rsidRPr="00B0265C">
        <w:rPr>
          <w:spacing w:val="-5"/>
          <w:sz w:val="24"/>
          <w:szCs w:val="24"/>
        </w:rPr>
        <w:t>Ревич, Сает, Смирно</w:t>
      </w:r>
      <w:r w:rsidR="00E44C7D">
        <w:rPr>
          <w:spacing w:val="-5"/>
          <w:sz w:val="24"/>
          <w:szCs w:val="24"/>
        </w:rPr>
        <w:t>ва, Сорокина</w:t>
      </w:r>
      <w:r w:rsidR="00B0265C" w:rsidRPr="00B0265C">
        <w:rPr>
          <w:spacing w:val="-5"/>
          <w:sz w:val="24"/>
          <w:szCs w:val="24"/>
        </w:rPr>
        <w:t>, 1982</w:t>
      </w:r>
      <w:r w:rsidR="005A5214" w:rsidRPr="003449D9">
        <w:rPr>
          <w:spacing w:val="-5"/>
          <w:sz w:val="24"/>
          <w:szCs w:val="24"/>
        </w:rPr>
        <w:t>; Касимов</w:t>
      </w:r>
      <w:r w:rsidR="00A359B4">
        <w:rPr>
          <w:spacing w:val="-5"/>
          <w:sz w:val="24"/>
          <w:szCs w:val="24"/>
        </w:rPr>
        <w:t>, 2006]</w:t>
      </w:r>
      <w:r w:rsidR="005A5214" w:rsidRPr="003449D9">
        <w:rPr>
          <w:spacing w:val="-5"/>
          <w:sz w:val="24"/>
          <w:szCs w:val="24"/>
        </w:rPr>
        <w:t>.</w:t>
      </w:r>
      <w:r w:rsidRPr="003449D9">
        <w:rPr>
          <w:spacing w:val="-5"/>
          <w:sz w:val="24"/>
          <w:szCs w:val="24"/>
        </w:rPr>
        <w:t xml:space="preserve"> </w:t>
      </w:r>
    </w:p>
    <w:p w:rsidR="00512D40" w:rsidRPr="00FB33E7" w:rsidRDefault="00D71FE1" w:rsidP="003449D9">
      <w:pPr>
        <w:spacing w:line="360" w:lineRule="auto"/>
        <w:ind w:firstLine="709"/>
        <w:jc w:val="both"/>
        <w:rPr>
          <w:spacing w:val="-5"/>
          <w:sz w:val="24"/>
          <w:szCs w:val="24"/>
        </w:rPr>
      </w:pPr>
      <w:r w:rsidRPr="003449D9">
        <w:rPr>
          <w:spacing w:val="-5"/>
          <w:sz w:val="24"/>
          <w:szCs w:val="24"/>
        </w:rPr>
        <w:t>Начиная с последних десятилетий ХХ века б</w:t>
      </w:r>
      <w:r w:rsidR="00512D40" w:rsidRPr="003449D9">
        <w:rPr>
          <w:spacing w:val="-5"/>
          <w:sz w:val="24"/>
          <w:szCs w:val="24"/>
        </w:rPr>
        <w:t>урное развитие массовых методов химического анализа</w:t>
      </w:r>
      <w:r w:rsidR="00FB33E7">
        <w:rPr>
          <w:spacing w:val="-5"/>
          <w:sz w:val="24"/>
          <w:szCs w:val="24"/>
        </w:rPr>
        <w:t xml:space="preserve">, формирование обширных баз данных </w:t>
      </w:r>
      <w:r w:rsidR="00512D40" w:rsidRPr="003449D9">
        <w:rPr>
          <w:spacing w:val="-5"/>
          <w:sz w:val="24"/>
          <w:szCs w:val="24"/>
        </w:rPr>
        <w:t xml:space="preserve">и </w:t>
      </w:r>
      <w:r w:rsidR="00FB33E7">
        <w:rPr>
          <w:spacing w:val="-5"/>
          <w:sz w:val="24"/>
          <w:szCs w:val="24"/>
        </w:rPr>
        <w:t xml:space="preserve">широкое внедрение разнообразных </w:t>
      </w:r>
      <w:r w:rsidR="00512D40" w:rsidRPr="003449D9">
        <w:rPr>
          <w:spacing w:val="-5"/>
          <w:sz w:val="24"/>
          <w:szCs w:val="24"/>
        </w:rPr>
        <w:t>ГИС-технологий</w:t>
      </w:r>
      <w:r w:rsidR="00FB33E7">
        <w:rPr>
          <w:spacing w:val="-5"/>
          <w:sz w:val="24"/>
          <w:szCs w:val="24"/>
        </w:rPr>
        <w:t>,</w:t>
      </w:r>
      <w:r w:rsidR="00512D40" w:rsidRPr="003449D9">
        <w:rPr>
          <w:spacing w:val="-5"/>
          <w:sz w:val="24"/>
          <w:szCs w:val="24"/>
        </w:rPr>
        <w:t xml:space="preserve"> позволил</w:t>
      </w:r>
      <w:r w:rsidRPr="003449D9">
        <w:rPr>
          <w:spacing w:val="-5"/>
          <w:sz w:val="24"/>
          <w:szCs w:val="24"/>
        </w:rPr>
        <w:t>о</w:t>
      </w:r>
      <w:r w:rsidR="00512D40" w:rsidRPr="003449D9">
        <w:rPr>
          <w:spacing w:val="-5"/>
          <w:sz w:val="24"/>
          <w:szCs w:val="24"/>
        </w:rPr>
        <w:t xml:space="preserve"> существенно </w:t>
      </w:r>
      <w:r w:rsidRPr="003449D9">
        <w:rPr>
          <w:spacing w:val="-5"/>
          <w:sz w:val="24"/>
          <w:szCs w:val="24"/>
        </w:rPr>
        <w:t xml:space="preserve">расширить возможности исследования </w:t>
      </w:r>
      <w:r w:rsidR="00512D40" w:rsidRPr="003449D9">
        <w:rPr>
          <w:spacing w:val="-5"/>
          <w:sz w:val="24"/>
          <w:szCs w:val="24"/>
        </w:rPr>
        <w:t xml:space="preserve">в области геохимического картирования. Были выпущены новые геохимические и биогеохимические атласы, дающие представление о региональной и локальной специфике распределения отдельных химических элементов в породах, почвах, отдельных почвенных горизонтах, разных видах растений </w:t>
      </w:r>
      <w:r w:rsidR="00A359B4" w:rsidRPr="00A359B4">
        <w:rPr>
          <w:spacing w:val="-5"/>
          <w:sz w:val="24"/>
          <w:szCs w:val="24"/>
        </w:rPr>
        <w:t>[</w:t>
      </w:r>
      <w:r w:rsidR="00512D40" w:rsidRPr="003449D9">
        <w:rPr>
          <w:spacing w:val="-5"/>
          <w:sz w:val="24"/>
          <w:szCs w:val="24"/>
        </w:rPr>
        <w:t>Environmental Geochemical Atlas of the Central Barents Region, Kola Ecogeochemistry Project, 1998; Geochemical Atlas of Scottish soils, 2011; Geochemical Atlas of Australia, 2011</w:t>
      </w:r>
      <w:r w:rsidR="00B0265C" w:rsidRPr="00B0265C">
        <w:rPr>
          <w:spacing w:val="-5"/>
          <w:sz w:val="24"/>
          <w:szCs w:val="24"/>
        </w:rPr>
        <w:t xml:space="preserve">; </w:t>
      </w:r>
      <w:r w:rsidR="00B0265C">
        <w:rPr>
          <w:spacing w:val="-5"/>
          <w:sz w:val="24"/>
          <w:szCs w:val="24"/>
          <w:lang w:val="en-US"/>
        </w:rPr>
        <w:t>Geochemical</w:t>
      </w:r>
      <w:r w:rsidR="00B0265C" w:rsidRPr="00B0265C">
        <w:rPr>
          <w:spacing w:val="-5"/>
          <w:sz w:val="24"/>
          <w:szCs w:val="24"/>
        </w:rPr>
        <w:t xml:space="preserve"> </w:t>
      </w:r>
      <w:r w:rsidR="00B0265C">
        <w:rPr>
          <w:spacing w:val="-5"/>
          <w:sz w:val="24"/>
          <w:szCs w:val="24"/>
          <w:lang w:val="en-US"/>
        </w:rPr>
        <w:t>Atlas</w:t>
      </w:r>
      <w:r w:rsidR="00B0265C" w:rsidRPr="00B0265C">
        <w:rPr>
          <w:spacing w:val="-5"/>
          <w:sz w:val="24"/>
          <w:szCs w:val="24"/>
        </w:rPr>
        <w:t xml:space="preserve"> </w:t>
      </w:r>
      <w:r w:rsidR="00B0265C">
        <w:rPr>
          <w:spacing w:val="-5"/>
          <w:sz w:val="24"/>
          <w:szCs w:val="24"/>
          <w:lang w:val="en-US"/>
        </w:rPr>
        <w:t>of</w:t>
      </w:r>
      <w:r w:rsidR="00B0265C" w:rsidRPr="00B0265C">
        <w:rPr>
          <w:spacing w:val="-5"/>
          <w:sz w:val="24"/>
          <w:szCs w:val="24"/>
        </w:rPr>
        <w:t xml:space="preserve"> </w:t>
      </w:r>
      <w:r w:rsidR="00B0265C">
        <w:rPr>
          <w:spacing w:val="-5"/>
          <w:sz w:val="24"/>
          <w:szCs w:val="24"/>
          <w:lang w:val="en-US"/>
        </w:rPr>
        <w:t>Sweden</w:t>
      </w:r>
      <w:r w:rsidR="00B0265C" w:rsidRPr="00B0265C">
        <w:rPr>
          <w:spacing w:val="-5"/>
          <w:sz w:val="24"/>
          <w:szCs w:val="24"/>
        </w:rPr>
        <w:t xml:space="preserve">, </w:t>
      </w:r>
      <w:r w:rsidR="005D66F7" w:rsidRPr="005D66F7">
        <w:rPr>
          <w:spacing w:val="-5"/>
          <w:sz w:val="24"/>
          <w:szCs w:val="24"/>
        </w:rPr>
        <w:t>2014</w:t>
      </w:r>
      <w:r w:rsidR="00A359B4">
        <w:rPr>
          <w:spacing w:val="-5"/>
          <w:sz w:val="24"/>
          <w:szCs w:val="24"/>
        </w:rPr>
        <w:t>]</w:t>
      </w:r>
      <w:r w:rsidR="00512D40" w:rsidRPr="003449D9">
        <w:rPr>
          <w:spacing w:val="-5"/>
          <w:sz w:val="24"/>
          <w:szCs w:val="24"/>
        </w:rPr>
        <w:t xml:space="preserve"> и подтвердившие связь распространенности некоторых заболеваний с </w:t>
      </w:r>
      <w:r w:rsidR="00A359B4">
        <w:rPr>
          <w:spacing w:val="-5"/>
          <w:sz w:val="24"/>
          <w:szCs w:val="24"/>
        </w:rPr>
        <w:t>геохимическими условиями среды [</w:t>
      </w:r>
      <w:r w:rsidR="00AB57D1" w:rsidRPr="003449D9">
        <w:rPr>
          <w:spacing w:val="-5"/>
          <w:sz w:val="24"/>
          <w:szCs w:val="24"/>
          <w:lang w:val="en-US"/>
        </w:rPr>
        <w:t>The</w:t>
      </w:r>
      <w:r w:rsidR="00AB57D1" w:rsidRPr="003449D9">
        <w:rPr>
          <w:spacing w:val="-5"/>
          <w:sz w:val="24"/>
          <w:szCs w:val="24"/>
        </w:rPr>
        <w:t xml:space="preserve"> </w:t>
      </w:r>
      <w:r w:rsidR="00AB57D1" w:rsidRPr="003449D9">
        <w:rPr>
          <w:spacing w:val="-5"/>
          <w:sz w:val="24"/>
          <w:szCs w:val="24"/>
          <w:lang w:val="en-US"/>
        </w:rPr>
        <w:t>Atlas</w:t>
      </w:r>
      <w:r w:rsidR="00AB57D1" w:rsidRPr="003449D9">
        <w:rPr>
          <w:spacing w:val="-5"/>
          <w:sz w:val="24"/>
          <w:szCs w:val="24"/>
        </w:rPr>
        <w:t xml:space="preserve"> </w:t>
      </w:r>
      <w:r w:rsidR="00AB57D1" w:rsidRPr="003449D9">
        <w:rPr>
          <w:spacing w:val="-5"/>
          <w:sz w:val="24"/>
          <w:szCs w:val="24"/>
          <w:lang w:val="en-US"/>
        </w:rPr>
        <w:t>of</w:t>
      </w:r>
      <w:r w:rsidR="00AB57D1" w:rsidRPr="003449D9">
        <w:rPr>
          <w:spacing w:val="-5"/>
          <w:sz w:val="24"/>
          <w:szCs w:val="24"/>
        </w:rPr>
        <w:t xml:space="preserve"> </w:t>
      </w:r>
      <w:r w:rsidR="00AB57D1" w:rsidRPr="003449D9">
        <w:rPr>
          <w:spacing w:val="-5"/>
          <w:sz w:val="24"/>
          <w:szCs w:val="24"/>
          <w:lang w:val="en-US"/>
        </w:rPr>
        <w:t>Soil</w:t>
      </w:r>
      <w:r w:rsidR="00AB57D1" w:rsidRPr="003449D9">
        <w:rPr>
          <w:spacing w:val="-5"/>
          <w:sz w:val="24"/>
          <w:szCs w:val="24"/>
        </w:rPr>
        <w:t xml:space="preserve"> </w:t>
      </w:r>
      <w:r w:rsidR="00AB57D1" w:rsidRPr="003449D9">
        <w:rPr>
          <w:spacing w:val="-5"/>
          <w:sz w:val="24"/>
          <w:szCs w:val="24"/>
          <w:lang w:val="en-US"/>
        </w:rPr>
        <w:t>Environmental</w:t>
      </w:r>
      <w:r w:rsidR="00AB57D1" w:rsidRPr="003449D9">
        <w:rPr>
          <w:spacing w:val="-5"/>
          <w:sz w:val="24"/>
          <w:szCs w:val="24"/>
        </w:rPr>
        <w:t xml:space="preserve"> </w:t>
      </w:r>
      <w:r w:rsidR="00AB57D1" w:rsidRPr="003449D9">
        <w:rPr>
          <w:spacing w:val="-5"/>
          <w:sz w:val="24"/>
          <w:szCs w:val="24"/>
          <w:lang w:val="en-US"/>
        </w:rPr>
        <w:t>Background</w:t>
      </w:r>
      <w:r w:rsidR="00AB57D1" w:rsidRPr="003449D9">
        <w:rPr>
          <w:spacing w:val="-5"/>
          <w:sz w:val="24"/>
          <w:szCs w:val="24"/>
        </w:rPr>
        <w:t xml:space="preserve"> </w:t>
      </w:r>
      <w:r w:rsidR="00AB57D1" w:rsidRPr="003449D9">
        <w:rPr>
          <w:spacing w:val="-5"/>
          <w:sz w:val="24"/>
          <w:szCs w:val="24"/>
          <w:lang w:val="en-US"/>
        </w:rPr>
        <w:t>Value</w:t>
      </w:r>
      <w:r w:rsidR="00AB57D1" w:rsidRPr="003449D9">
        <w:rPr>
          <w:spacing w:val="-5"/>
          <w:sz w:val="24"/>
          <w:szCs w:val="24"/>
        </w:rPr>
        <w:t xml:space="preserve"> </w:t>
      </w:r>
      <w:r w:rsidR="00AB57D1" w:rsidRPr="003449D9">
        <w:rPr>
          <w:spacing w:val="-5"/>
          <w:sz w:val="24"/>
          <w:szCs w:val="24"/>
          <w:lang w:val="en-US"/>
        </w:rPr>
        <w:t>in</w:t>
      </w:r>
      <w:r w:rsidR="00AB57D1" w:rsidRPr="003449D9">
        <w:rPr>
          <w:spacing w:val="-5"/>
          <w:sz w:val="24"/>
          <w:szCs w:val="24"/>
        </w:rPr>
        <w:t xml:space="preserve"> </w:t>
      </w:r>
      <w:r w:rsidR="00AB57D1" w:rsidRPr="003449D9">
        <w:rPr>
          <w:spacing w:val="-5"/>
          <w:sz w:val="24"/>
          <w:szCs w:val="24"/>
          <w:lang w:val="en-US"/>
        </w:rPr>
        <w:t>the</w:t>
      </w:r>
      <w:r w:rsidR="00AB57D1" w:rsidRPr="003449D9">
        <w:rPr>
          <w:spacing w:val="-5"/>
          <w:sz w:val="24"/>
          <w:szCs w:val="24"/>
        </w:rPr>
        <w:t xml:space="preserve"> </w:t>
      </w:r>
      <w:r w:rsidR="00AB57D1" w:rsidRPr="003449D9">
        <w:rPr>
          <w:spacing w:val="-5"/>
          <w:sz w:val="24"/>
          <w:szCs w:val="24"/>
          <w:lang w:val="en-US"/>
        </w:rPr>
        <w:t>People</w:t>
      </w:r>
      <w:r w:rsidR="00AB57D1" w:rsidRPr="003449D9">
        <w:rPr>
          <w:spacing w:val="-5"/>
          <w:sz w:val="24"/>
          <w:szCs w:val="24"/>
        </w:rPr>
        <w:t>'</w:t>
      </w:r>
      <w:r w:rsidR="00AB57D1" w:rsidRPr="003449D9">
        <w:rPr>
          <w:spacing w:val="-5"/>
          <w:sz w:val="24"/>
          <w:szCs w:val="24"/>
          <w:lang w:val="en-US"/>
        </w:rPr>
        <w:t>s</w:t>
      </w:r>
      <w:r w:rsidR="00AB57D1" w:rsidRPr="003449D9">
        <w:rPr>
          <w:spacing w:val="-5"/>
          <w:sz w:val="24"/>
          <w:szCs w:val="24"/>
        </w:rPr>
        <w:t xml:space="preserve"> </w:t>
      </w:r>
      <w:r w:rsidR="00AB57D1" w:rsidRPr="003449D9">
        <w:rPr>
          <w:spacing w:val="-5"/>
          <w:sz w:val="24"/>
          <w:szCs w:val="24"/>
          <w:lang w:val="en-US"/>
        </w:rPr>
        <w:t>Republic</w:t>
      </w:r>
      <w:r w:rsidR="00AB57D1" w:rsidRPr="003449D9">
        <w:rPr>
          <w:spacing w:val="-5"/>
          <w:sz w:val="24"/>
          <w:szCs w:val="24"/>
        </w:rPr>
        <w:t xml:space="preserve"> </w:t>
      </w:r>
      <w:r w:rsidR="00AB57D1" w:rsidRPr="003449D9">
        <w:rPr>
          <w:spacing w:val="-5"/>
          <w:sz w:val="24"/>
          <w:szCs w:val="24"/>
          <w:lang w:val="en-US"/>
        </w:rPr>
        <w:t>of</w:t>
      </w:r>
      <w:r w:rsidR="00AB57D1" w:rsidRPr="003449D9">
        <w:rPr>
          <w:spacing w:val="-5"/>
          <w:sz w:val="24"/>
          <w:szCs w:val="24"/>
        </w:rPr>
        <w:t xml:space="preserve"> </w:t>
      </w:r>
      <w:r w:rsidR="00AB57D1" w:rsidRPr="003449D9">
        <w:rPr>
          <w:spacing w:val="-5"/>
          <w:sz w:val="24"/>
          <w:szCs w:val="24"/>
          <w:lang w:val="en-US"/>
        </w:rPr>
        <w:t>China</w:t>
      </w:r>
      <w:r w:rsidR="00AB57D1">
        <w:rPr>
          <w:spacing w:val="-5"/>
          <w:sz w:val="24"/>
          <w:szCs w:val="24"/>
        </w:rPr>
        <w:t>.</w:t>
      </w:r>
      <w:r w:rsidR="00AB57D1" w:rsidRPr="003449D9">
        <w:rPr>
          <w:spacing w:val="-5"/>
          <w:sz w:val="24"/>
          <w:szCs w:val="24"/>
        </w:rPr>
        <w:t xml:space="preserve"> </w:t>
      </w:r>
      <w:r w:rsidR="00512D40" w:rsidRPr="003449D9">
        <w:rPr>
          <w:spacing w:val="-5"/>
          <w:sz w:val="24"/>
          <w:szCs w:val="24"/>
        </w:rPr>
        <w:t>Chinese Environmental Science Press</w:t>
      </w:r>
      <w:r w:rsidR="00AB57D1">
        <w:rPr>
          <w:spacing w:val="-5"/>
          <w:sz w:val="24"/>
          <w:szCs w:val="24"/>
        </w:rPr>
        <w:t>,</w:t>
      </w:r>
      <w:r w:rsidR="00C053CE" w:rsidRPr="003449D9">
        <w:rPr>
          <w:spacing w:val="-5"/>
          <w:sz w:val="24"/>
          <w:szCs w:val="24"/>
        </w:rPr>
        <w:t xml:space="preserve"> </w:t>
      </w:r>
      <w:r w:rsidR="00512D40" w:rsidRPr="003449D9">
        <w:rPr>
          <w:spacing w:val="-5"/>
          <w:sz w:val="24"/>
          <w:szCs w:val="24"/>
        </w:rPr>
        <w:t>1994</w:t>
      </w:r>
      <w:r w:rsidR="00A359B4">
        <w:rPr>
          <w:spacing w:val="-5"/>
          <w:sz w:val="24"/>
          <w:szCs w:val="24"/>
        </w:rPr>
        <w:t>]</w:t>
      </w:r>
      <w:r w:rsidRPr="003449D9">
        <w:rPr>
          <w:spacing w:val="-5"/>
          <w:sz w:val="24"/>
          <w:szCs w:val="24"/>
        </w:rPr>
        <w:t>.</w:t>
      </w:r>
      <w:r w:rsidR="008E5B16" w:rsidRPr="003449D9">
        <w:rPr>
          <w:sz w:val="24"/>
          <w:szCs w:val="24"/>
        </w:rPr>
        <w:t xml:space="preserve"> </w:t>
      </w:r>
      <w:r w:rsidR="008E5B16" w:rsidRPr="003449D9">
        <w:rPr>
          <w:spacing w:val="-5"/>
          <w:sz w:val="24"/>
          <w:szCs w:val="24"/>
        </w:rPr>
        <w:t xml:space="preserve">При этом отдельные эколого-геохимические задачи, такие как, например, выявление природных и техногенных очагов микроэлементозов, решались и в рамках таких </w:t>
      </w:r>
      <w:r w:rsidR="00FB33E7">
        <w:rPr>
          <w:spacing w:val="-5"/>
          <w:sz w:val="24"/>
          <w:szCs w:val="24"/>
        </w:rPr>
        <w:t xml:space="preserve">новых </w:t>
      </w:r>
      <w:r w:rsidR="008E5B16" w:rsidRPr="003449D9">
        <w:rPr>
          <w:spacing w:val="-5"/>
          <w:sz w:val="24"/>
          <w:szCs w:val="24"/>
        </w:rPr>
        <w:t xml:space="preserve">научных направлений как медицинская </w:t>
      </w:r>
      <w:r w:rsidR="008E5B16" w:rsidRPr="00FB33E7">
        <w:rPr>
          <w:spacing w:val="-5"/>
          <w:sz w:val="24"/>
          <w:szCs w:val="24"/>
        </w:rPr>
        <w:t xml:space="preserve">география </w:t>
      </w:r>
      <w:r w:rsidR="00A359B4" w:rsidRPr="00A359B4">
        <w:rPr>
          <w:spacing w:val="-5"/>
          <w:sz w:val="24"/>
          <w:szCs w:val="24"/>
        </w:rPr>
        <w:t>[</w:t>
      </w:r>
      <w:hyperlink r:id="rId17" w:tooltip="Шошин, Алексей Алексеевич (страница отсутствует)" w:history="1">
        <w:r w:rsidR="006E7618" w:rsidRPr="00124915">
          <w:rPr>
            <w:rStyle w:val="af2"/>
            <w:color w:val="auto"/>
            <w:spacing w:val="-5"/>
            <w:sz w:val="24"/>
            <w:szCs w:val="24"/>
            <w:u w:val="none"/>
          </w:rPr>
          <w:t>Шошин</w:t>
        </w:r>
      </w:hyperlink>
      <w:r w:rsidR="006E7618" w:rsidRPr="00124915">
        <w:rPr>
          <w:rStyle w:val="af2"/>
          <w:color w:val="auto"/>
          <w:spacing w:val="-5"/>
          <w:sz w:val="24"/>
          <w:szCs w:val="24"/>
          <w:u w:val="none"/>
        </w:rPr>
        <w:t xml:space="preserve">, 1962; </w:t>
      </w:r>
      <w:r w:rsidR="006E7618" w:rsidRPr="00124915">
        <w:rPr>
          <w:spacing w:val="-5"/>
          <w:sz w:val="24"/>
          <w:szCs w:val="24"/>
        </w:rPr>
        <w:t>Жаворонков, 1999</w:t>
      </w:r>
      <w:r w:rsidR="006E7618" w:rsidRPr="00124915">
        <w:t xml:space="preserve"> </w:t>
      </w:r>
      <w:r w:rsidR="006E7618" w:rsidRPr="00124915">
        <w:rPr>
          <w:sz w:val="24"/>
          <w:szCs w:val="24"/>
        </w:rPr>
        <w:t>и др</w:t>
      </w:r>
      <w:r w:rsidR="00A359B4" w:rsidRPr="00A359B4">
        <w:rPr>
          <w:sz w:val="24"/>
          <w:szCs w:val="24"/>
        </w:rPr>
        <w:t>.]</w:t>
      </w:r>
      <w:r w:rsidR="00E65953" w:rsidRPr="00124915">
        <w:rPr>
          <w:spacing w:val="-5"/>
          <w:sz w:val="24"/>
          <w:szCs w:val="24"/>
        </w:rPr>
        <w:t>,</w:t>
      </w:r>
      <w:r w:rsidR="00E65953" w:rsidRPr="00FB33E7">
        <w:rPr>
          <w:spacing w:val="-5"/>
          <w:sz w:val="24"/>
          <w:szCs w:val="24"/>
        </w:rPr>
        <w:t xml:space="preserve"> географическ</w:t>
      </w:r>
      <w:r w:rsidR="006E7618">
        <w:rPr>
          <w:spacing w:val="-5"/>
          <w:sz w:val="24"/>
          <w:szCs w:val="24"/>
        </w:rPr>
        <w:t>ая</w:t>
      </w:r>
      <w:r w:rsidR="00E65953" w:rsidRPr="00FB33E7">
        <w:rPr>
          <w:spacing w:val="-5"/>
          <w:sz w:val="24"/>
          <w:szCs w:val="24"/>
        </w:rPr>
        <w:t xml:space="preserve"> патологи</w:t>
      </w:r>
      <w:r w:rsidR="006E7618">
        <w:rPr>
          <w:spacing w:val="-5"/>
          <w:sz w:val="24"/>
          <w:szCs w:val="24"/>
        </w:rPr>
        <w:t>я</w:t>
      </w:r>
      <w:r w:rsidR="00E65953" w:rsidRPr="00FB33E7">
        <w:rPr>
          <w:spacing w:val="-5"/>
          <w:sz w:val="24"/>
          <w:szCs w:val="24"/>
        </w:rPr>
        <w:t xml:space="preserve"> </w:t>
      </w:r>
      <w:r w:rsidR="006E7618">
        <w:rPr>
          <w:spacing w:val="-5"/>
          <w:sz w:val="24"/>
          <w:szCs w:val="24"/>
        </w:rPr>
        <w:t xml:space="preserve">и микроэлементозы человека </w:t>
      </w:r>
      <w:r w:rsidR="00A359B4" w:rsidRPr="00A359B4">
        <w:rPr>
          <w:spacing w:val="-5"/>
          <w:sz w:val="24"/>
          <w:szCs w:val="24"/>
        </w:rPr>
        <w:t>[</w:t>
      </w:r>
      <w:hyperlink r:id="rId18" w:tooltip="Авцын, Александр Павлович" w:history="1">
        <w:r w:rsidR="00E65953" w:rsidRPr="00124915">
          <w:rPr>
            <w:rStyle w:val="af2"/>
            <w:color w:val="auto"/>
            <w:spacing w:val="-5"/>
            <w:sz w:val="24"/>
            <w:szCs w:val="24"/>
            <w:u w:val="none"/>
          </w:rPr>
          <w:t>Авцын</w:t>
        </w:r>
      </w:hyperlink>
      <w:r w:rsidR="006E7618" w:rsidRPr="00124915">
        <w:rPr>
          <w:rStyle w:val="af2"/>
          <w:color w:val="auto"/>
          <w:spacing w:val="-5"/>
          <w:sz w:val="24"/>
          <w:szCs w:val="24"/>
          <w:u w:val="none"/>
        </w:rPr>
        <w:t>, 1972, 1991</w:t>
      </w:r>
      <w:r w:rsidR="00A359B4">
        <w:rPr>
          <w:spacing w:val="-5"/>
          <w:sz w:val="24"/>
          <w:szCs w:val="24"/>
        </w:rPr>
        <w:t>]</w:t>
      </w:r>
      <w:r w:rsidR="006E7618" w:rsidRPr="00FB33E7">
        <w:rPr>
          <w:spacing w:val="-5"/>
          <w:sz w:val="24"/>
          <w:szCs w:val="24"/>
        </w:rPr>
        <w:t xml:space="preserve"> </w:t>
      </w:r>
      <w:r w:rsidR="00A359B4">
        <w:rPr>
          <w:spacing w:val="-5"/>
          <w:sz w:val="24"/>
          <w:szCs w:val="24"/>
        </w:rPr>
        <w:t>или медицинская геохимия [Censi, Darrah, Erel, 2013]</w:t>
      </w:r>
      <w:r w:rsidR="008E5B16" w:rsidRPr="00FB33E7">
        <w:rPr>
          <w:spacing w:val="-5"/>
          <w:sz w:val="24"/>
          <w:szCs w:val="24"/>
        </w:rPr>
        <w:t>.</w:t>
      </w:r>
    </w:p>
    <w:p w:rsidR="00C053CE" w:rsidRPr="003449D9" w:rsidRDefault="0048289B" w:rsidP="003449D9">
      <w:pPr>
        <w:spacing w:line="360" w:lineRule="auto"/>
        <w:ind w:firstLine="708"/>
        <w:jc w:val="both"/>
        <w:rPr>
          <w:spacing w:val="-5"/>
          <w:sz w:val="24"/>
          <w:szCs w:val="24"/>
        </w:rPr>
      </w:pPr>
      <w:r w:rsidRPr="003449D9">
        <w:rPr>
          <w:spacing w:val="-5"/>
          <w:sz w:val="24"/>
          <w:szCs w:val="24"/>
        </w:rPr>
        <w:t xml:space="preserve">Анализ </w:t>
      </w:r>
      <w:r w:rsidR="00FB33E7">
        <w:rPr>
          <w:spacing w:val="-5"/>
          <w:sz w:val="24"/>
          <w:szCs w:val="24"/>
        </w:rPr>
        <w:t xml:space="preserve">наблюдаемых </w:t>
      </w:r>
      <w:r w:rsidRPr="003449D9">
        <w:rPr>
          <w:spacing w:val="-5"/>
          <w:sz w:val="24"/>
          <w:szCs w:val="24"/>
        </w:rPr>
        <w:t>мировых тенденции</w:t>
      </w:r>
      <w:r w:rsidR="00A05799">
        <w:rPr>
          <w:spacing w:val="-5"/>
          <w:sz w:val="24"/>
          <w:szCs w:val="24"/>
        </w:rPr>
        <w:t xml:space="preserve"> </w:t>
      </w:r>
      <w:r w:rsidRPr="003449D9">
        <w:rPr>
          <w:spacing w:val="-5"/>
          <w:sz w:val="24"/>
          <w:szCs w:val="24"/>
        </w:rPr>
        <w:t>биогеохимическ</w:t>
      </w:r>
      <w:r w:rsidR="00FB33E7">
        <w:rPr>
          <w:spacing w:val="-5"/>
          <w:sz w:val="24"/>
          <w:szCs w:val="24"/>
        </w:rPr>
        <w:t xml:space="preserve">ого </w:t>
      </w:r>
      <w:r w:rsidR="00FB33E7" w:rsidRPr="00FB33E7">
        <w:rPr>
          <w:spacing w:val="-5"/>
          <w:sz w:val="24"/>
          <w:szCs w:val="24"/>
        </w:rPr>
        <w:t xml:space="preserve">изучения </w:t>
      </w:r>
      <w:r w:rsidRPr="003449D9">
        <w:rPr>
          <w:spacing w:val="-5"/>
          <w:sz w:val="24"/>
          <w:szCs w:val="24"/>
        </w:rPr>
        <w:t>ноосферы указывает</w:t>
      </w:r>
      <w:r w:rsidR="00244108">
        <w:rPr>
          <w:spacing w:val="-5"/>
          <w:sz w:val="24"/>
          <w:szCs w:val="24"/>
        </w:rPr>
        <w:t xml:space="preserve"> </w:t>
      </w:r>
      <w:r w:rsidRPr="003449D9">
        <w:rPr>
          <w:spacing w:val="-5"/>
          <w:sz w:val="24"/>
          <w:szCs w:val="24"/>
        </w:rPr>
        <w:t xml:space="preserve">на очевидный рост научного интереса к данной проблеме. </w:t>
      </w:r>
      <w:r w:rsidR="00D71FE1" w:rsidRPr="003449D9">
        <w:rPr>
          <w:spacing w:val="-5"/>
          <w:sz w:val="24"/>
          <w:szCs w:val="24"/>
        </w:rPr>
        <w:t xml:space="preserve">Следует отметить, что </w:t>
      </w:r>
      <w:r w:rsidR="00C053CE" w:rsidRPr="003449D9">
        <w:rPr>
          <w:spacing w:val="-5"/>
          <w:sz w:val="24"/>
          <w:szCs w:val="24"/>
        </w:rPr>
        <w:t xml:space="preserve">из-за отсутствия </w:t>
      </w:r>
      <w:r w:rsidR="00244108">
        <w:rPr>
          <w:spacing w:val="-5"/>
          <w:sz w:val="24"/>
          <w:szCs w:val="24"/>
        </w:rPr>
        <w:t xml:space="preserve">соответствующих </w:t>
      </w:r>
      <w:r w:rsidR="00C053CE" w:rsidRPr="003449D9">
        <w:rPr>
          <w:spacing w:val="-5"/>
          <w:sz w:val="24"/>
          <w:szCs w:val="24"/>
        </w:rPr>
        <w:t>научных школ</w:t>
      </w:r>
      <w:r w:rsidR="00A05799">
        <w:rPr>
          <w:spacing w:val="-5"/>
          <w:sz w:val="24"/>
          <w:szCs w:val="24"/>
        </w:rPr>
        <w:t xml:space="preserve">, </w:t>
      </w:r>
      <w:r w:rsidR="00C053CE" w:rsidRPr="003449D9">
        <w:rPr>
          <w:spacing w:val="-5"/>
          <w:sz w:val="24"/>
          <w:szCs w:val="24"/>
        </w:rPr>
        <w:t xml:space="preserve">данное направление развивалось в основном в СССР – России, </w:t>
      </w:r>
      <w:r w:rsidR="00D71FE1" w:rsidRPr="003449D9">
        <w:rPr>
          <w:spacing w:val="-5"/>
          <w:sz w:val="24"/>
          <w:szCs w:val="24"/>
        </w:rPr>
        <w:t xml:space="preserve">хотя </w:t>
      </w:r>
      <w:r w:rsidR="00C053CE" w:rsidRPr="003449D9">
        <w:rPr>
          <w:spacing w:val="-5"/>
          <w:sz w:val="24"/>
          <w:szCs w:val="24"/>
        </w:rPr>
        <w:t xml:space="preserve">в последнее время </w:t>
      </w:r>
      <w:r w:rsidR="00D71FE1" w:rsidRPr="003449D9">
        <w:rPr>
          <w:spacing w:val="-5"/>
          <w:sz w:val="24"/>
          <w:szCs w:val="24"/>
        </w:rPr>
        <w:t xml:space="preserve">эколого-геохимические </w:t>
      </w:r>
      <w:r w:rsidR="00244108">
        <w:rPr>
          <w:spacing w:val="-5"/>
          <w:sz w:val="24"/>
          <w:szCs w:val="24"/>
        </w:rPr>
        <w:t xml:space="preserve">исследования </w:t>
      </w:r>
      <w:r w:rsidR="00D71FE1" w:rsidRPr="003449D9">
        <w:rPr>
          <w:spacing w:val="-5"/>
          <w:sz w:val="24"/>
          <w:szCs w:val="24"/>
        </w:rPr>
        <w:t xml:space="preserve">начали </w:t>
      </w:r>
      <w:r w:rsidR="00244108">
        <w:rPr>
          <w:spacing w:val="-5"/>
          <w:sz w:val="24"/>
          <w:szCs w:val="24"/>
        </w:rPr>
        <w:t xml:space="preserve">проводиться </w:t>
      </w:r>
      <w:r w:rsidR="001559A7" w:rsidRPr="003449D9">
        <w:rPr>
          <w:spacing w:val="-5"/>
          <w:sz w:val="24"/>
          <w:szCs w:val="24"/>
        </w:rPr>
        <w:t xml:space="preserve">в Европе </w:t>
      </w:r>
      <w:r w:rsidR="00AA264C">
        <w:rPr>
          <w:spacing w:val="-5"/>
          <w:sz w:val="24"/>
          <w:szCs w:val="24"/>
        </w:rPr>
        <w:t xml:space="preserve">Дж. Боррасом (Барселонский университет, </w:t>
      </w:r>
      <w:r w:rsidR="00EF583B" w:rsidRPr="003449D9">
        <w:rPr>
          <w:spacing w:val="-5"/>
          <w:sz w:val="24"/>
          <w:szCs w:val="24"/>
        </w:rPr>
        <w:t>Испания),</w:t>
      </w:r>
      <w:r w:rsidR="00120B7E" w:rsidRPr="003449D9">
        <w:rPr>
          <w:spacing w:val="-5"/>
          <w:sz w:val="24"/>
          <w:szCs w:val="24"/>
        </w:rPr>
        <w:t xml:space="preserve"> </w:t>
      </w:r>
      <w:r w:rsidR="00AA264C">
        <w:rPr>
          <w:spacing w:val="-5"/>
          <w:sz w:val="24"/>
          <w:szCs w:val="24"/>
        </w:rPr>
        <w:t xml:space="preserve">А. Кабата-Пендиас </w:t>
      </w:r>
      <w:r w:rsidR="00C053CE" w:rsidRPr="003449D9">
        <w:rPr>
          <w:spacing w:val="-5"/>
          <w:sz w:val="24"/>
          <w:szCs w:val="24"/>
        </w:rPr>
        <w:t xml:space="preserve">(Польша), </w:t>
      </w:r>
      <w:r w:rsidR="00AA264C">
        <w:rPr>
          <w:spacing w:val="-5"/>
          <w:sz w:val="24"/>
          <w:szCs w:val="24"/>
        </w:rPr>
        <w:t>А.Б. Макерьи</w:t>
      </w:r>
      <w:r w:rsidR="00AA264C" w:rsidRPr="003449D9">
        <w:rPr>
          <w:spacing w:val="-5"/>
          <w:sz w:val="24"/>
          <w:szCs w:val="24"/>
        </w:rPr>
        <w:t xml:space="preserve"> </w:t>
      </w:r>
      <w:r w:rsidR="00C053CE" w:rsidRPr="003449D9">
        <w:rPr>
          <w:spacing w:val="-5"/>
          <w:sz w:val="24"/>
          <w:szCs w:val="24"/>
        </w:rPr>
        <w:t>(Финляндия)</w:t>
      </w:r>
      <w:r w:rsidR="001559A7" w:rsidRPr="003449D9">
        <w:rPr>
          <w:spacing w:val="-5"/>
          <w:sz w:val="24"/>
          <w:szCs w:val="24"/>
        </w:rPr>
        <w:t>,</w:t>
      </w:r>
      <w:r w:rsidR="001559A7" w:rsidRPr="003449D9">
        <w:rPr>
          <w:sz w:val="24"/>
          <w:szCs w:val="24"/>
        </w:rPr>
        <w:t xml:space="preserve"> </w:t>
      </w:r>
      <w:r w:rsidR="00AA264C">
        <w:rPr>
          <w:sz w:val="24"/>
          <w:szCs w:val="24"/>
        </w:rPr>
        <w:t xml:space="preserve">А. Виоланте и </w:t>
      </w:r>
      <w:r w:rsidR="00AA264C">
        <w:rPr>
          <w:spacing w:val="-5"/>
          <w:sz w:val="24"/>
          <w:szCs w:val="24"/>
        </w:rPr>
        <w:t xml:space="preserve">Б. де Виво (Университет Неаполя, </w:t>
      </w:r>
      <w:r w:rsidR="001559A7" w:rsidRPr="003449D9">
        <w:rPr>
          <w:spacing w:val="-5"/>
          <w:sz w:val="24"/>
          <w:szCs w:val="24"/>
        </w:rPr>
        <w:t>Италия)</w:t>
      </w:r>
      <w:r w:rsidR="00244108">
        <w:rPr>
          <w:spacing w:val="-5"/>
          <w:sz w:val="24"/>
          <w:szCs w:val="24"/>
        </w:rPr>
        <w:t xml:space="preserve">. </w:t>
      </w:r>
      <w:r w:rsidR="002A7E98">
        <w:rPr>
          <w:spacing w:val="-5"/>
          <w:sz w:val="24"/>
          <w:szCs w:val="24"/>
        </w:rPr>
        <w:t>И</w:t>
      </w:r>
      <w:r w:rsidR="00244108">
        <w:rPr>
          <w:spacing w:val="-5"/>
          <w:sz w:val="24"/>
          <w:szCs w:val="24"/>
        </w:rPr>
        <w:t xml:space="preserve">нтерес к проблеме проявляется </w:t>
      </w:r>
      <w:r w:rsidR="001559A7" w:rsidRPr="003449D9">
        <w:rPr>
          <w:spacing w:val="-5"/>
          <w:sz w:val="24"/>
          <w:szCs w:val="24"/>
        </w:rPr>
        <w:t xml:space="preserve">также </w:t>
      </w:r>
      <w:r w:rsidR="00244108">
        <w:rPr>
          <w:spacing w:val="-5"/>
          <w:sz w:val="24"/>
          <w:szCs w:val="24"/>
        </w:rPr>
        <w:t>в</w:t>
      </w:r>
      <w:r w:rsidR="00C053CE" w:rsidRPr="003449D9">
        <w:rPr>
          <w:spacing w:val="-5"/>
          <w:sz w:val="24"/>
          <w:szCs w:val="24"/>
        </w:rPr>
        <w:t xml:space="preserve"> </w:t>
      </w:r>
      <w:r w:rsidR="00AA264C">
        <w:rPr>
          <w:spacing w:val="-5"/>
          <w:sz w:val="24"/>
          <w:szCs w:val="24"/>
        </w:rPr>
        <w:t xml:space="preserve">Германии (Манфред Анке), </w:t>
      </w:r>
      <w:r w:rsidR="00386FDD" w:rsidRPr="003449D9">
        <w:rPr>
          <w:spacing w:val="-5"/>
          <w:sz w:val="24"/>
          <w:szCs w:val="24"/>
        </w:rPr>
        <w:t>США (</w:t>
      </w:r>
      <w:r w:rsidR="00AA264C">
        <w:rPr>
          <w:spacing w:val="-5"/>
          <w:sz w:val="24"/>
          <w:szCs w:val="24"/>
        </w:rPr>
        <w:t>Д.С. Адриано)</w:t>
      </w:r>
      <w:r w:rsidR="00C053CE" w:rsidRPr="003449D9">
        <w:rPr>
          <w:spacing w:val="-5"/>
          <w:sz w:val="24"/>
          <w:szCs w:val="24"/>
        </w:rPr>
        <w:t xml:space="preserve"> </w:t>
      </w:r>
      <w:r w:rsidR="00244108">
        <w:rPr>
          <w:spacing w:val="-5"/>
          <w:sz w:val="24"/>
          <w:szCs w:val="24"/>
        </w:rPr>
        <w:t>и Китае</w:t>
      </w:r>
      <w:r w:rsidR="00D710DB" w:rsidRPr="00D710DB">
        <w:t xml:space="preserve"> </w:t>
      </w:r>
      <w:r w:rsidR="00D710DB">
        <w:t>(</w:t>
      </w:r>
      <w:r w:rsidR="00AA264C">
        <w:rPr>
          <w:sz w:val="24"/>
          <w:szCs w:val="24"/>
        </w:rPr>
        <w:t>Л.Х. Ванг и др.)</w:t>
      </w:r>
      <w:r w:rsidR="00C053CE" w:rsidRPr="003449D9">
        <w:rPr>
          <w:spacing w:val="-5"/>
          <w:sz w:val="24"/>
          <w:szCs w:val="24"/>
        </w:rPr>
        <w:t>.</w:t>
      </w:r>
    </w:p>
    <w:p w:rsidR="005A5214" w:rsidRPr="003449D9" w:rsidRDefault="005A5214" w:rsidP="003449D9">
      <w:pPr>
        <w:spacing w:line="360" w:lineRule="auto"/>
        <w:ind w:firstLine="709"/>
        <w:jc w:val="both"/>
        <w:rPr>
          <w:spacing w:val="-5"/>
          <w:sz w:val="24"/>
          <w:szCs w:val="24"/>
        </w:rPr>
      </w:pPr>
      <w:r w:rsidRPr="003449D9">
        <w:rPr>
          <w:spacing w:val="-5"/>
          <w:sz w:val="24"/>
          <w:szCs w:val="24"/>
        </w:rPr>
        <w:t xml:space="preserve">Однако, несмотря на наличие </w:t>
      </w:r>
      <w:r w:rsidR="00AC369D">
        <w:rPr>
          <w:spacing w:val="-5"/>
          <w:sz w:val="24"/>
          <w:szCs w:val="24"/>
        </w:rPr>
        <w:t xml:space="preserve">значительного </w:t>
      </w:r>
      <w:r w:rsidRPr="003449D9">
        <w:rPr>
          <w:spacing w:val="-5"/>
          <w:sz w:val="24"/>
          <w:szCs w:val="24"/>
        </w:rPr>
        <w:t xml:space="preserve">числа публикаций, посвященных </w:t>
      </w:r>
      <w:r w:rsidR="00AC369D">
        <w:rPr>
          <w:spacing w:val="-5"/>
          <w:sz w:val="24"/>
          <w:szCs w:val="24"/>
        </w:rPr>
        <w:t xml:space="preserve">частным задачам </w:t>
      </w:r>
      <w:r w:rsidRPr="003449D9">
        <w:rPr>
          <w:spacing w:val="-5"/>
          <w:sz w:val="24"/>
          <w:szCs w:val="24"/>
        </w:rPr>
        <w:t xml:space="preserve">биогеохимического районирования, </w:t>
      </w:r>
      <w:r w:rsidR="00AC369D">
        <w:rPr>
          <w:spacing w:val="-5"/>
          <w:sz w:val="24"/>
          <w:szCs w:val="24"/>
        </w:rPr>
        <w:t xml:space="preserve">следует признать, что </w:t>
      </w:r>
      <w:r w:rsidR="003F4AA3">
        <w:rPr>
          <w:spacing w:val="-5"/>
          <w:sz w:val="24"/>
          <w:szCs w:val="24"/>
        </w:rPr>
        <w:t>как в</w:t>
      </w:r>
      <w:r w:rsidR="003F4AA3" w:rsidRPr="003F4AA3">
        <w:rPr>
          <w:spacing w:val="-5"/>
          <w:sz w:val="24"/>
          <w:szCs w:val="24"/>
        </w:rPr>
        <w:t xml:space="preserve"> теоретическ</w:t>
      </w:r>
      <w:r w:rsidR="003F4AA3">
        <w:rPr>
          <w:spacing w:val="-5"/>
          <w:sz w:val="24"/>
          <w:szCs w:val="24"/>
        </w:rPr>
        <w:t xml:space="preserve">ом, так и в </w:t>
      </w:r>
      <w:r w:rsidR="003F4AA3" w:rsidRPr="003F4AA3">
        <w:rPr>
          <w:spacing w:val="-5"/>
          <w:sz w:val="24"/>
          <w:szCs w:val="24"/>
        </w:rPr>
        <w:t>методическ</w:t>
      </w:r>
      <w:r w:rsidR="003F4AA3">
        <w:rPr>
          <w:spacing w:val="-5"/>
          <w:sz w:val="24"/>
          <w:szCs w:val="24"/>
        </w:rPr>
        <w:t xml:space="preserve">ом отношении </w:t>
      </w:r>
      <w:r w:rsidR="00AC369D">
        <w:rPr>
          <w:spacing w:val="-5"/>
          <w:sz w:val="24"/>
          <w:szCs w:val="24"/>
        </w:rPr>
        <w:t xml:space="preserve">общие подходы к решению </w:t>
      </w:r>
      <w:r w:rsidR="003F4AA3">
        <w:rPr>
          <w:spacing w:val="-5"/>
          <w:sz w:val="24"/>
          <w:szCs w:val="24"/>
        </w:rPr>
        <w:t xml:space="preserve">базовых </w:t>
      </w:r>
      <w:r w:rsidR="00AC369D" w:rsidRPr="00AC369D">
        <w:rPr>
          <w:spacing w:val="-5"/>
          <w:sz w:val="24"/>
          <w:szCs w:val="24"/>
        </w:rPr>
        <w:t>проблем геохимической экологии</w:t>
      </w:r>
      <w:r w:rsidR="00AC369D">
        <w:rPr>
          <w:spacing w:val="-5"/>
          <w:sz w:val="24"/>
          <w:szCs w:val="24"/>
        </w:rPr>
        <w:t xml:space="preserve"> </w:t>
      </w:r>
      <w:r w:rsidR="00A05799">
        <w:rPr>
          <w:spacing w:val="-5"/>
          <w:sz w:val="24"/>
          <w:szCs w:val="24"/>
        </w:rPr>
        <w:t xml:space="preserve">в </w:t>
      </w:r>
      <w:r w:rsidRPr="003449D9">
        <w:rPr>
          <w:spacing w:val="-5"/>
          <w:sz w:val="24"/>
          <w:szCs w:val="24"/>
        </w:rPr>
        <w:t xml:space="preserve">мире </w:t>
      </w:r>
      <w:r w:rsidR="003F4AA3">
        <w:rPr>
          <w:spacing w:val="-5"/>
          <w:sz w:val="24"/>
          <w:szCs w:val="24"/>
        </w:rPr>
        <w:t xml:space="preserve">на данный момент </w:t>
      </w:r>
      <w:r w:rsidR="0078746B">
        <w:rPr>
          <w:spacing w:val="-5"/>
          <w:sz w:val="24"/>
          <w:szCs w:val="24"/>
        </w:rPr>
        <w:t xml:space="preserve">отсутствуют. </w:t>
      </w:r>
    </w:p>
    <w:p w:rsidR="005A5214" w:rsidRPr="003449D9" w:rsidRDefault="00650769" w:rsidP="003449D9">
      <w:pPr>
        <w:spacing w:line="360" w:lineRule="auto"/>
        <w:ind w:firstLine="709"/>
        <w:jc w:val="both"/>
        <w:rPr>
          <w:spacing w:val="-5"/>
          <w:sz w:val="24"/>
          <w:szCs w:val="24"/>
        </w:rPr>
      </w:pPr>
      <w:r w:rsidRPr="003449D9">
        <w:rPr>
          <w:spacing w:val="-5"/>
          <w:sz w:val="24"/>
          <w:szCs w:val="24"/>
        </w:rPr>
        <w:t>Исходя из всего вышесказанного</w:t>
      </w:r>
      <w:r w:rsidR="005A5214" w:rsidRPr="003449D9">
        <w:rPr>
          <w:spacing w:val="-5"/>
          <w:sz w:val="24"/>
          <w:szCs w:val="24"/>
        </w:rPr>
        <w:t xml:space="preserve">, можно констатировать, что изучение </w:t>
      </w:r>
      <w:r w:rsidR="0078746B">
        <w:rPr>
          <w:spacing w:val="-5"/>
          <w:sz w:val="24"/>
          <w:szCs w:val="24"/>
        </w:rPr>
        <w:t xml:space="preserve">пространственно-структурных </w:t>
      </w:r>
      <w:r w:rsidR="001C3A35">
        <w:rPr>
          <w:spacing w:val="-5"/>
          <w:sz w:val="24"/>
          <w:szCs w:val="24"/>
        </w:rPr>
        <w:t xml:space="preserve">особенностей </w:t>
      </w:r>
      <w:r w:rsidR="005A5214" w:rsidRPr="003449D9">
        <w:rPr>
          <w:spacing w:val="-5"/>
          <w:sz w:val="24"/>
          <w:szCs w:val="24"/>
        </w:rPr>
        <w:t>современн</w:t>
      </w:r>
      <w:r w:rsidR="001C3A35">
        <w:rPr>
          <w:spacing w:val="-5"/>
          <w:sz w:val="24"/>
          <w:szCs w:val="24"/>
        </w:rPr>
        <w:t xml:space="preserve">ой ноосферы </w:t>
      </w:r>
      <w:r w:rsidR="005A5214" w:rsidRPr="003449D9">
        <w:rPr>
          <w:spacing w:val="-5"/>
          <w:sz w:val="24"/>
          <w:szCs w:val="24"/>
        </w:rPr>
        <w:t xml:space="preserve">является фундаментальной </w:t>
      </w:r>
      <w:r w:rsidR="00C925BE" w:rsidRPr="003449D9">
        <w:rPr>
          <w:spacing w:val="-5"/>
          <w:sz w:val="24"/>
          <w:szCs w:val="24"/>
        </w:rPr>
        <w:t xml:space="preserve">проблемой </w:t>
      </w:r>
      <w:r w:rsidR="005A5214" w:rsidRPr="003449D9">
        <w:rPr>
          <w:spacing w:val="-5"/>
          <w:sz w:val="24"/>
          <w:szCs w:val="24"/>
        </w:rPr>
        <w:t>геохимической экологии</w:t>
      </w:r>
      <w:r w:rsidR="00C925BE" w:rsidRPr="003449D9">
        <w:rPr>
          <w:spacing w:val="-5"/>
          <w:sz w:val="24"/>
          <w:szCs w:val="24"/>
        </w:rPr>
        <w:t>, которая имеет комплексный характер и длительную историю</w:t>
      </w:r>
      <w:r w:rsidR="005A5214" w:rsidRPr="003449D9">
        <w:rPr>
          <w:spacing w:val="-5"/>
          <w:sz w:val="24"/>
          <w:szCs w:val="24"/>
        </w:rPr>
        <w:t xml:space="preserve">. </w:t>
      </w:r>
      <w:r w:rsidR="003F4AA3">
        <w:rPr>
          <w:spacing w:val="-5"/>
          <w:sz w:val="24"/>
          <w:szCs w:val="24"/>
        </w:rPr>
        <w:t>М</w:t>
      </w:r>
      <w:r w:rsidRPr="003449D9">
        <w:rPr>
          <w:spacing w:val="-5"/>
          <w:sz w:val="24"/>
          <w:szCs w:val="24"/>
        </w:rPr>
        <w:t xml:space="preserve">ожно уверенно </w:t>
      </w:r>
      <w:r w:rsidR="001559A7" w:rsidRPr="003449D9">
        <w:rPr>
          <w:spacing w:val="-5"/>
          <w:sz w:val="24"/>
          <w:szCs w:val="24"/>
        </w:rPr>
        <w:t xml:space="preserve">говорить о том, </w:t>
      </w:r>
      <w:r w:rsidRPr="003449D9">
        <w:rPr>
          <w:spacing w:val="-5"/>
          <w:sz w:val="24"/>
          <w:szCs w:val="24"/>
        </w:rPr>
        <w:t xml:space="preserve">что </w:t>
      </w:r>
      <w:r w:rsidR="003F4AA3">
        <w:rPr>
          <w:spacing w:val="-5"/>
          <w:sz w:val="24"/>
          <w:szCs w:val="24"/>
        </w:rPr>
        <w:t xml:space="preserve">разработанные </w:t>
      </w:r>
      <w:r w:rsidRPr="003449D9">
        <w:rPr>
          <w:spacing w:val="-5"/>
          <w:sz w:val="24"/>
          <w:szCs w:val="24"/>
        </w:rPr>
        <w:t>главным образом советскими учеными научные положения о специфике геохимической неоднородности не только имеют большое значение для понимания закономерностей биогеохимической эволюции видов, но и позволяют сделать новые шаги в понимании общих механизмов геохимической эволюции биосферы</w:t>
      </w:r>
      <w:r w:rsidR="00407C7F">
        <w:rPr>
          <w:spacing w:val="-5"/>
          <w:sz w:val="24"/>
          <w:szCs w:val="24"/>
        </w:rPr>
        <w:t xml:space="preserve">. </w:t>
      </w:r>
    </w:p>
    <w:p w:rsidR="005A5214" w:rsidRPr="003449D9" w:rsidRDefault="00384D9E" w:rsidP="003449D9">
      <w:pPr>
        <w:spacing w:line="360" w:lineRule="auto"/>
        <w:ind w:firstLine="709"/>
        <w:jc w:val="both"/>
        <w:rPr>
          <w:spacing w:val="-5"/>
          <w:sz w:val="24"/>
          <w:szCs w:val="24"/>
        </w:rPr>
      </w:pPr>
      <w:r>
        <w:rPr>
          <w:spacing w:val="-5"/>
          <w:sz w:val="24"/>
          <w:szCs w:val="24"/>
        </w:rPr>
        <w:t>И</w:t>
      </w:r>
      <w:r w:rsidR="005A5214" w:rsidRPr="003449D9">
        <w:rPr>
          <w:spacing w:val="-5"/>
          <w:sz w:val="24"/>
          <w:szCs w:val="24"/>
        </w:rPr>
        <w:t xml:space="preserve">зучение </w:t>
      </w:r>
      <w:r w:rsidR="00C925BE" w:rsidRPr="003449D9">
        <w:rPr>
          <w:spacing w:val="-5"/>
          <w:sz w:val="24"/>
          <w:szCs w:val="24"/>
        </w:rPr>
        <w:t xml:space="preserve">имеющихся </w:t>
      </w:r>
      <w:r w:rsidR="005A5214" w:rsidRPr="003449D9">
        <w:rPr>
          <w:spacing w:val="-5"/>
          <w:sz w:val="24"/>
          <w:szCs w:val="24"/>
        </w:rPr>
        <w:t>теор</w:t>
      </w:r>
      <w:r w:rsidR="00C925BE" w:rsidRPr="003449D9">
        <w:rPr>
          <w:spacing w:val="-5"/>
          <w:sz w:val="24"/>
          <w:szCs w:val="24"/>
        </w:rPr>
        <w:t xml:space="preserve">етических подходов к </w:t>
      </w:r>
      <w:r w:rsidR="005A5214" w:rsidRPr="003449D9">
        <w:rPr>
          <w:spacing w:val="-5"/>
          <w:sz w:val="24"/>
          <w:szCs w:val="24"/>
        </w:rPr>
        <w:t>вопрос</w:t>
      </w:r>
      <w:r w:rsidR="00C925BE" w:rsidRPr="003449D9">
        <w:rPr>
          <w:spacing w:val="-5"/>
          <w:sz w:val="24"/>
          <w:szCs w:val="24"/>
        </w:rPr>
        <w:t>у</w:t>
      </w:r>
      <w:r w:rsidR="005A5214" w:rsidRPr="003449D9">
        <w:rPr>
          <w:spacing w:val="-5"/>
          <w:sz w:val="24"/>
          <w:szCs w:val="24"/>
        </w:rPr>
        <w:t xml:space="preserve">, большой объем накопленного материала и опыт, полученный при </w:t>
      </w:r>
      <w:r w:rsidR="005A5214" w:rsidRPr="00407C7F">
        <w:rPr>
          <w:spacing w:val="-5"/>
          <w:sz w:val="24"/>
          <w:szCs w:val="24"/>
        </w:rPr>
        <w:t>работе с самыми разными</w:t>
      </w:r>
      <w:r w:rsidR="005A5214" w:rsidRPr="003449D9">
        <w:rPr>
          <w:spacing w:val="-5"/>
          <w:sz w:val="24"/>
          <w:szCs w:val="24"/>
        </w:rPr>
        <w:t xml:space="preserve"> </w:t>
      </w:r>
      <w:r w:rsidR="00407C7F">
        <w:rPr>
          <w:spacing w:val="-5"/>
          <w:sz w:val="24"/>
          <w:szCs w:val="24"/>
        </w:rPr>
        <w:t xml:space="preserve">природными </w:t>
      </w:r>
      <w:r w:rsidR="005A5214" w:rsidRPr="003449D9">
        <w:rPr>
          <w:spacing w:val="-5"/>
          <w:sz w:val="24"/>
          <w:szCs w:val="24"/>
        </w:rPr>
        <w:t xml:space="preserve">объектами, позволили </w:t>
      </w:r>
      <w:r w:rsidR="009946F1" w:rsidRPr="003449D9">
        <w:rPr>
          <w:spacing w:val="-5"/>
          <w:sz w:val="24"/>
          <w:szCs w:val="24"/>
        </w:rPr>
        <w:t xml:space="preserve">автору </w:t>
      </w:r>
      <w:r w:rsidR="005A5214" w:rsidRPr="003449D9">
        <w:rPr>
          <w:spacing w:val="-5"/>
          <w:sz w:val="24"/>
          <w:szCs w:val="24"/>
        </w:rPr>
        <w:t xml:space="preserve">сначала </w:t>
      </w:r>
      <w:r w:rsidR="00407C7F">
        <w:rPr>
          <w:spacing w:val="-5"/>
          <w:sz w:val="24"/>
          <w:szCs w:val="24"/>
        </w:rPr>
        <w:t xml:space="preserve">выдвинуть </w:t>
      </w:r>
      <w:r w:rsidR="005A5214" w:rsidRPr="003449D9">
        <w:rPr>
          <w:spacing w:val="-5"/>
          <w:sz w:val="24"/>
          <w:szCs w:val="24"/>
        </w:rPr>
        <w:t xml:space="preserve">и проверить ряд гипотез, подтвердивших принципиальную возможность дедуктивного решения проблемы, </w:t>
      </w:r>
      <w:r w:rsidR="00407C7F">
        <w:rPr>
          <w:spacing w:val="-5"/>
          <w:sz w:val="24"/>
          <w:szCs w:val="24"/>
        </w:rPr>
        <w:t xml:space="preserve">затем </w:t>
      </w:r>
      <w:r w:rsidRPr="00407C7F">
        <w:rPr>
          <w:spacing w:val="-5"/>
          <w:sz w:val="24"/>
          <w:szCs w:val="24"/>
        </w:rPr>
        <w:t xml:space="preserve">сформулировать </w:t>
      </w:r>
      <w:r w:rsidR="00407C7F">
        <w:rPr>
          <w:spacing w:val="-5"/>
          <w:sz w:val="24"/>
          <w:szCs w:val="24"/>
        </w:rPr>
        <w:t xml:space="preserve">базовые </w:t>
      </w:r>
      <w:r w:rsidR="005A5214" w:rsidRPr="003449D9">
        <w:rPr>
          <w:spacing w:val="-5"/>
          <w:sz w:val="24"/>
          <w:szCs w:val="24"/>
        </w:rPr>
        <w:t xml:space="preserve">теоретические </w:t>
      </w:r>
      <w:r w:rsidR="00407C7F">
        <w:rPr>
          <w:spacing w:val="-5"/>
          <w:sz w:val="24"/>
          <w:szCs w:val="24"/>
        </w:rPr>
        <w:t>положения, а</w:t>
      </w:r>
      <w:r w:rsidR="005A5214" w:rsidRPr="003449D9">
        <w:rPr>
          <w:spacing w:val="-5"/>
          <w:sz w:val="24"/>
          <w:szCs w:val="24"/>
        </w:rPr>
        <w:t xml:space="preserve"> позже выстроить методически обоснованную последовательность операций</w:t>
      </w:r>
      <w:r w:rsidR="00407C7F">
        <w:rPr>
          <w:spacing w:val="-5"/>
          <w:sz w:val="24"/>
          <w:szCs w:val="24"/>
        </w:rPr>
        <w:t xml:space="preserve"> по выделению </w:t>
      </w:r>
      <w:r>
        <w:rPr>
          <w:spacing w:val="-5"/>
          <w:sz w:val="24"/>
          <w:szCs w:val="24"/>
        </w:rPr>
        <w:t>биогеохимических провинций</w:t>
      </w:r>
      <w:r w:rsidR="00407C7F">
        <w:rPr>
          <w:spacing w:val="-5"/>
          <w:sz w:val="24"/>
          <w:szCs w:val="24"/>
        </w:rPr>
        <w:t>, трактуемых как</w:t>
      </w:r>
      <w:r>
        <w:rPr>
          <w:spacing w:val="-5"/>
          <w:sz w:val="24"/>
          <w:szCs w:val="24"/>
        </w:rPr>
        <w:t xml:space="preserve"> зон</w:t>
      </w:r>
      <w:r w:rsidR="00407C7F">
        <w:rPr>
          <w:spacing w:val="-5"/>
          <w:sz w:val="24"/>
          <w:szCs w:val="24"/>
        </w:rPr>
        <w:t>ы</w:t>
      </w:r>
      <w:r>
        <w:rPr>
          <w:spacing w:val="-5"/>
          <w:sz w:val="24"/>
          <w:szCs w:val="24"/>
        </w:rPr>
        <w:t xml:space="preserve"> риска</w:t>
      </w:r>
      <w:r w:rsidR="00323886">
        <w:rPr>
          <w:spacing w:val="-5"/>
          <w:sz w:val="24"/>
          <w:szCs w:val="24"/>
        </w:rPr>
        <w:t xml:space="preserve"> </w:t>
      </w:r>
      <w:r w:rsidR="00407C7F">
        <w:rPr>
          <w:spacing w:val="-5"/>
          <w:sz w:val="24"/>
          <w:szCs w:val="24"/>
        </w:rPr>
        <w:t>возникновения того или иного заболевания геохимической природы</w:t>
      </w:r>
      <w:r w:rsidR="005A5214" w:rsidRPr="003449D9">
        <w:rPr>
          <w:spacing w:val="-5"/>
          <w:sz w:val="24"/>
          <w:szCs w:val="24"/>
        </w:rPr>
        <w:t xml:space="preserve">. </w:t>
      </w:r>
    </w:p>
    <w:p w:rsidR="00CF2DC6" w:rsidRPr="003449D9" w:rsidRDefault="00CF2DC6" w:rsidP="003449D9">
      <w:pPr>
        <w:spacing w:line="360" w:lineRule="auto"/>
        <w:ind w:firstLine="709"/>
        <w:jc w:val="both"/>
        <w:rPr>
          <w:spacing w:val="-5"/>
          <w:sz w:val="24"/>
          <w:szCs w:val="24"/>
        </w:rPr>
      </w:pPr>
    </w:p>
    <w:p w:rsidR="00527E15" w:rsidRPr="006A0DA7" w:rsidRDefault="00527E15" w:rsidP="003449D9">
      <w:pPr>
        <w:spacing w:line="360" w:lineRule="auto"/>
        <w:ind w:firstLine="709"/>
        <w:jc w:val="both"/>
        <w:rPr>
          <w:b/>
          <w:i/>
          <w:spacing w:val="-5"/>
          <w:sz w:val="24"/>
          <w:szCs w:val="24"/>
        </w:rPr>
      </w:pPr>
      <w:r w:rsidRPr="006A0DA7">
        <w:rPr>
          <w:b/>
          <w:i/>
          <w:spacing w:val="-5"/>
          <w:sz w:val="24"/>
          <w:szCs w:val="24"/>
        </w:rPr>
        <w:t>Используемая методология</w:t>
      </w:r>
      <w:r w:rsidR="0019215D">
        <w:rPr>
          <w:b/>
          <w:i/>
          <w:spacing w:val="-5"/>
          <w:sz w:val="24"/>
          <w:szCs w:val="24"/>
        </w:rPr>
        <w:t xml:space="preserve"> и объем работ</w:t>
      </w:r>
      <w:r w:rsidRPr="006A0DA7">
        <w:rPr>
          <w:b/>
          <w:i/>
          <w:spacing w:val="-5"/>
          <w:sz w:val="24"/>
          <w:szCs w:val="24"/>
        </w:rPr>
        <w:t xml:space="preserve"> </w:t>
      </w:r>
    </w:p>
    <w:p w:rsidR="0019215D" w:rsidRPr="0019215D" w:rsidRDefault="0019215D" w:rsidP="0019215D">
      <w:pPr>
        <w:spacing w:line="360" w:lineRule="auto"/>
        <w:ind w:firstLine="709"/>
        <w:jc w:val="both"/>
        <w:rPr>
          <w:spacing w:val="-5"/>
          <w:sz w:val="24"/>
          <w:szCs w:val="24"/>
        </w:rPr>
      </w:pPr>
      <w:r w:rsidRPr="0019215D">
        <w:rPr>
          <w:spacing w:val="-5"/>
          <w:sz w:val="24"/>
          <w:szCs w:val="24"/>
        </w:rPr>
        <w:t>Концептуальной основой исследований явились фундаментальные положения теоретической геохимии и биогеохимии, а непосредственно исследование основано на:</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 теоретических и методических подходах, сформулированных В.И. Вернадским, А.Е. Ферсманом, А.П. Виноградовым, Б.Б. Полыновым, В.А. Ковдой, Н.Г. Зыриным, Г.В. Мотузовой, В.В. Ковальским, В.В. Ермаковым, С.В. Летуновой, А.И. Перельманом, М.А. Глазовской, В.В. Добровольским, Л.Г. Раменским, Н.И. Базилевич, А.А. Титляновой, Э.Б. Тюрюкановой, Ф.И. Павлоцкой, Р.М. Алексахиным, Э.М. Галимовым, Т.И. Моисеенко и др.; </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 анализе мировых литературных данных, характеризующих специфику пространственного распределения химических элементов в разномасштабных объектах окружающей среды (список литературных ссылок в тексте диссертации); </w:t>
      </w:r>
    </w:p>
    <w:p w:rsidR="0019215D" w:rsidRPr="0019215D" w:rsidRDefault="0019215D" w:rsidP="0019215D">
      <w:pPr>
        <w:spacing w:line="360" w:lineRule="auto"/>
        <w:ind w:firstLine="709"/>
        <w:jc w:val="both"/>
        <w:rPr>
          <w:spacing w:val="-5"/>
          <w:sz w:val="24"/>
          <w:szCs w:val="24"/>
        </w:rPr>
      </w:pPr>
      <w:r w:rsidRPr="0019215D">
        <w:rPr>
          <w:spacing w:val="-5"/>
          <w:sz w:val="24"/>
          <w:szCs w:val="24"/>
        </w:rPr>
        <w:t>- методологических подходах, разработанных автором для анализа параметров пространственной геохимической неоднородности в условиях современной ноосферы.</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Представленные в диссертации экспериментальные данные получены автором в ходе тридцатилетнего изучения особенностей распределения таких биологически важных микроэлементов как бор, медь, кобальт, йод, никель и ряда искусственных радиоактивных изотопов. Их поведение изучалось в разных природных зонах с различными условиями миграции химических элементов при выполнении плановой научно-исследовательской работы в ГЕОХИ РАН и исследований по грантам РФФИ и международным проектам. </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Выбор ключевых участков осуществлялся, исходя из специфики ландшафтно-геохимических условий, максимально характеризующих параметры пространственного распределения химических элементов на уровне как региональных, так и локальных особенностей исследуемой территории. Отбор проб и предварительная подготовка образцов почв, почвообразующих пород, природных вод, растений, сельскохозяйственной продукции, молока и волоса животных осуществлялся в соответствии со стандартными (в отдельных случаях модифицированных) методиками, принятыми в геохимии и биогеохимии. </w:t>
      </w:r>
    </w:p>
    <w:p w:rsidR="0019215D" w:rsidRPr="0019215D" w:rsidRDefault="0019215D" w:rsidP="0019215D">
      <w:pPr>
        <w:spacing w:line="360" w:lineRule="auto"/>
        <w:ind w:firstLine="709"/>
        <w:jc w:val="both"/>
        <w:rPr>
          <w:spacing w:val="-5"/>
          <w:sz w:val="24"/>
          <w:szCs w:val="24"/>
        </w:rPr>
      </w:pPr>
      <w:r w:rsidRPr="0019215D">
        <w:rPr>
          <w:spacing w:val="-5"/>
          <w:sz w:val="24"/>
          <w:szCs w:val="24"/>
        </w:rPr>
        <w:t>В 1975-1976 гг. под руководством В.В. Ковальского автор принимала участие в работе по картографированию и районированию борной биогеохимической провинции (с природным повышенным содержанием бора в породах), в результате которой по экспериментальным данным, полученным сотрудниками лаборатории, было разработано и проведено ее районирование.</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Исследования Нечерноземной зоны (НЗ) осуществлялись с 1977 г. по 1982 г. с целью ее районирования по обеспеченности дефицитными микроэлементами (медью, кобальтом и йодом) путем маршрутных исследований с использованием ландшафтно-геохимического профилирования и проходили в 8 областях РФ на 32 профилях с 214 тестовыми площадками, на которых автором было отобрано и проанализировано 1196 образцов растений, 770 проб почв, 94 образца природных вод, 88 образцов молока и волоса крупного рогатого скота, а также 120 проб биомассы почвенных микроорганизмов, полученных из нативных образцов почв. Всего было осуществлено 4500 элемент-определений на </w:t>
      </w:r>
      <w:r w:rsidRPr="0019215D">
        <w:rPr>
          <w:spacing w:val="-5"/>
          <w:sz w:val="24"/>
          <w:szCs w:val="24"/>
          <w:lang w:val="en-US"/>
        </w:rPr>
        <w:t>Cu</w:t>
      </w:r>
      <w:r w:rsidRPr="0019215D">
        <w:rPr>
          <w:spacing w:val="-5"/>
          <w:sz w:val="24"/>
          <w:szCs w:val="24"/>
        </w:rPr>
        <w:t xml:space="preserve">, </w:t>
      </w:r>
      <w:r w:rsidRPr="0019215D">
        <w:rPr>
          <w:spacing w:val="-5"/>
          <w:sz w:val="24"/>
          <w:szCs w:val="24"/>
          <w:lang w:val="en-US"/>
        </w:rPr>
        <w:t>Co</w:t>
      </w:r>
      <w:r w:rsidRPr="0019215D">
        <w:rPr>
          <w:spacing w:val="-5"/>
          <w:sz w:val="24"/>
          <w:szCs w:val="24"/>
        </w:rPr>
        <w:t xml:space="preserve">, </w:t>
      </w:r>
      <w:r w:rsidRPr="0019215D">
        <w:rPr>
          <w:spacing w:val="-5"/>
          <w:sz w:val="24"/>
          <w:szCs w:val="24"/>
          <w:lang w:val="en-US"/>
        </w:rPr>
        <w:t>I</w:t>
      </w:r>
      <w:r w:rsidRPr="0019215D">
        <w:rPr>
          <w:spacing w:val="-5"/>
          <w:sz w:val="24"/>
          <w:szCs w:val="24"/>
        </w:rPr>
        <w:t xml:space="preserve">. </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Закономерности вертикального и латерального распределения техногенных радионуклидов (РН) в ландшафтно-геохимических системах разного ранга изучались в зоне аварии на ЧАЭС с 1986 г., а с 2005 г. методом ландшафтного профилирования и регулярной полевой гамма-спектрометрии с шагом 5, 2, 1, 0,5 и 0,2 м проводились детальные исследования структуры геохимического поля в пределах ландшафтно-геохимических систем (ЛГС) с параллельным отбором проб и образцов в почвенных разрезах и кернах с шагом через 1, 2, 5 и 10 см для изучения характера вертикального распределения </w:t>
      </w:r>
      <w:r w:rsidRPr="0019215D">
        <w:rPr>
          <w:spacing w:val="-5"/>
          <w:sz w:val="24"/>
          <w:szCs w:val="24"/>
          <w:vertAlign w:val="superscript"/>
        </w:rPr>
        <w:t>137</w:t>
      </w:r>
      <w:r w:rsidRPr="0019215D">
        <w:rPr>
          <w:spacing w:val="-5"/>
          <w:sz w:val="24"/>
          <w:szCs w:val="24"/>
          <w:lang w:val="en-US"/>
        </w:rPr>
        <w:t>Cs</w:t>
      </w:r>
      <w:r w:rsidRPr="0019215D">
        <w:rPr>
          <w:spacing w:val="-5"/>
          <w:sz w:val="24"/>
          <w:szCs w:val="24"/>
        </w:rPr>
        <w:t>. В рамках этой работы было осуществлено 1620 полевых и 977 лабораторных гамма-спектрометрических измерений.</w:t>
      </w:r>
    </w:p>
    <w:p w:rsidR="0019215D" w:rsidRPr="0019215D" w:rsidRDefault="0019215D" w:rsidP="0019215D">
      <w:pPr>
        <w:spacing w:line="360" w:lineRule="auto"/>
        <w:ind w:firstLine="709"/>
        <w:jc w:val="both"/>
        <w:rPr>
          <w:spacing w:val="-5"/>
          <w:sz w:val="24"/>
          <w:szCs w:val="24"/>
        </w:rPr>
      </w:pPr>
      <w:r w:rsidRPr="0019215D">
        <w:rPr>
          <w:spacing w:val="-5"/>
          <w:sz w:val="24"/>
          <w:szCs w:val="24"/>
        </w:rPr>
        <w:t>В Брянской области, в рамках трех проектов РФФИ исследована ситуация сочетанного воздействия «йодного удара» (загрязнения среды радиоактивным</w:t>
      </w:r>
      <w:r w:rsidR="002A213A">
        <w:rPr>
          <w:spacing w:val="-5"/>
          <w:sz w:val="24"/>
          <w:szCs w:val="24"/>
        </w:rPr>
        <w:t xml:space="preserve"> </w:t>
      </w:r>
      <w:r w:rsidRPr="0019215D">
        <w:rPr>
          <w:spacing w:val="-5"/>
          <w:sz w:val="24"/>
          <w:szCs w:val="24"/>
        </w:rPr>
        <w:t>йод</w:t>
      </w:r>
      <w:r w:rsidR="002A213A">
        <w:rPr>
          <w:spacing w:val="-5"/>
          <w:sz w:val="24"/>
          <w:szCs w:val="24"/>
        </w:rPr>
        <w:t>ом</w:t>
      </w:r>
      <w:r w:rsidRPr="0019215D">
        <w:rPr>
          <w:spacing w:val="-5"/>
          <w:sz w:val="24"/>
          <w:szCs w:val="24"/>
        </w:rPr>
        <w:t xml:space="preserve">-131) на фоне выраженного йододефицита. Отбор образцов производился в сельских населенных пунктах в каждом из 27 районов Брянской области. Отбор проб почв, картофеля, питьевых вод и молока производился в личных подсобных хозяйствах, а кормовые травы отбирались на естественных и окультуренных выпасах, прилегающих к данному населенному пункту. Всего обследовано 347 личных подсобных хозяйств (ЛПХ) в 117 населенных пунктах. На содержание йода проанализировано 547 образцов природных вод, 146 проб молока, 149 образцов картофеля, 266 проб почв пахотных и естественных угодий, 65 проб пастбищных растений. </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Исследования структуры техногенных геохимических аномалий осуществлялись на протяжении сезонов 2001-2004 гг. в бассейнах рек Енисея (в рамках международного проекта </w:t>
      </w:r>
      <w:r w:rsidRPr="0019215D">
        <w:rPr>
          <w:spacing w:val="-5"/>
          <w:sz w:val="24"/>
          <w:szCs w:val="24"/>
          <w:lang w:val="en-US"/>
        </w:rPr>
        <w:t>INCO</w:t>
      </w:r>
      <w:r w:rsidRPr="0019215D">
        <w:rPr>
          <w:spacing w:val="-5"/>
          <w:sz w:val="24"/>
          <w:szCs w:val="24"/>
        </w:rPr>
        <w:t>-</w:t>
      </w:r>
      <w:r w:rsidRPr="0019215D">
        <w:rPr>
          <w:spacing w:val="-5"/>
          <w:sz w:val="24"/>
          <w:szCs w:val="24"/>
          <w:lang w:val="en-US"/>
        </w:rPr>
        <w:t>COPERNICUS</w:t>
      </w:r>
      <w:r w:rsidRPr="0019215D">
        <w:rPr>
          <w:spacing w:val="-5"/>
          <w:sz w:val="24"/>
          <w:szCs w:val="24"/>
        </w:rPr>
        <w:t xml:space="preserve"> </w:t>
      </w:r>
      <w:r w:rsidRPr="0019215D">
        <w:rPr>
          <w:spacing w:val="-5"/>
          <w:sz w:val="24"/>
          <w:szCs w:val="24"/>
          <w:lang w:val="en-US"/>
        </w:rPr>
        <w:t>ESTABLISH</w:t>
      </w:r>
      <w:r w:rsidRPr="0019215D">
        <w:rPr>
          <w:spacing w:val="-5"/>
          <w:sz w:val="24"/>
          <w:szCs w:val="24"/>
        </w:rPr>
        <w:t xml:space="preserve">) и Печоры (по инициативной теме), в ходе которых было отобрано и обработано 576 проб почвы и растительности и 27 образцов вод. Была проведена работа по определению специфики техногенного загрязнения радионуклидами и тяжелыми металлами участков поймы значительно удаленных от техногенных источников выброса. </w:t>
      </w:r>
    </w:p>
    <w:p w:rsidR="0019215D" w:rsidRPr="0019215D" w:rsidRDefault="0019215D" w:rsidP="0019215D">
      <w:pPr>
        <w:spacing w:line="360" w:lineRule="auto"/>
        <w:ind w:firstLine="709"/>
        <w:jc w:val="both"/>
        <w:rPr>
          <w:spacing w:val="-5"/>
          <w:sz w:val="24"/>
          <w:szCs w:val="24"/>
        </w:rPr>
      </w:pPr>
      <w:r w:rsidRPr="0019215D">
        <w:rPr>
          <w:spacing w:val="-5"/>
          <w:sz w:val="24"/>
          <w:szCs w:val="24"/>
        </w:rPr>
        <w:t>Определение металлов в образцах выполнялось методами атомно-эмиссионной (АЭС) и атомно адсорбционной спектроскопии (ААС) в ГЕОХИ РАН, Почвенном институте им. В.В. Докучаева и Бронницкой лаборатории ИМГРЭ. Определение йода проводилось кинетическ</w:t>
      </w:r>
      <w:r w:rsidR="00A359B4">
        <w:rPr>
          <w:spacing w:val="-5"/>
          <w:sz w:val="24"/>
          <w:szCs w:val="24"/>
        </w:rPr>
        <w:t>им роданидно-нитритным методом [Проскурякова, Никитина, 1976]</w:t>
      </w:r>
      <w:r w:rsidRPr="0019215D">
        <w:rPr>
          <w:spacing w:val="-5"/>
          <w:sz w:val="24"/>
          <w:szCs w:val="24"/>
        </w:rPr>
        <w:t>, адаптированным к более широкому кругу объектов (почвенные микроорганизмы, молоко, картофель). Чувствительность метода составляла 1 мкг/л, а воспроизводимость варьировала от 2-4% (природные воды), до 20-24% (картофель). Правильность определения контролировалась по стандартным растворам иодида калия и стандартным образцам состава (картофель, злаковая смесь). Ионный и элементный анализ образцов природных вод и их фракций проведен в ГЕОХИ по стандартным методикам.</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Камеральное определение содержания радионуклидов было выполнено на гамма-спектрометрах </w:t>
      </w:r>
      <w:r w:rsidRPr="0019215D">
        <w:rPr>
          <w:spacing w:val="-5"/>
          <w:sz w:val="24"/>
          <w:szCs w:val="24"/>
          <w:lang w:val="en-US"/>
        </w:rPr>
        <w:t>Canberra</w:t>
      </w:r>
      <w:r w:rsidRPr="0019215D">
        <w:rPr>
          <w:spacing w:val="-5"/>
          <w:sz w:val="24"/>
          <w:szCs w:val="24"/>
        </w:rPr>
        <w:t xml:space="preserve"> (США) и </w:t>
      </w:r>
      <w:r w:rsidRPr="0019215D">
        <w:rPr>
          <w:spacing w:val="-5"/>
          <w:sz w:val="24"/>
          <w:szCs w:val="24"/>
          <w:lang w:val="en-US"/>
        </w:rPr>
        <w:t>Nokia</w:t>
      </w:r>
      <w:r w:rsidRPr="0019215D">
        <w:rPr>
          <w:spacing w:val="-5"/>
          <w:sz w:val="24"/>
          <w:szCs w:val="24"/>
        </w:rPr>
        <w:t xml:space="preserve"> (Финляндия). </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Экспериментальные данные обработаны методами современной математической статистики, включающими вариабельность и достоверность различия средних величин, оценку уровней значимости коэффициентов корреляции и т.п. с использованием стандартных программ </w:t>
      </w:r>
      <w:r w:rsidRPr="0019215D">
        <w:rPr>
          <w:spacing w:val="-5"/>
          <w:sz w:val="24"/>
          <w:szCs w:val="24"/>
          <w:lang w:val="en-US"/>
        </w:rPr>
        <w:t>MS</w:t>
      </w:r>
      <w:r w:rsidRPr="0019215D">
        <w:rPr>
          <w:spacing w:val="-5"/>
          <w:sz w:val="24"/>
          <w:szCs w:val="24"/>
        </w:rPr>
        <w:t xml:space="preserve"> </w:t>
      </w:r>
      <w:r w:rsidRPr="0019215D">
        <w:rPr>
          <w:spacing w:val="-5"/>
          <w:sz w:val="24"/>
          <w:szCs w:val="24"/>
          <w:lang w:val="en-US"/>
        </w:rPr>
        <w:t>EXCEL</w:t>
      </w:r>
      <w:r w:rsidRPr="0019215D">
        <w:rPr>
          <w:spacing w:val="-5"/>
          <w:sz w:val="24"/>
          <w:szCs w:val="24"/>
        </w:rPr>
        <w:t xml:space="preserve">, </w:t>
      </w:r>
      <w:r w:rsidRPr="0019215D">
        <w:rPr>
          <w:spacing w:val="-5"/>
          <w:sz w:val="24"/>
          <w:szCs w:val="24"/>
          <w:lang w:val="en-US"/>
        </w:rPr>
        <w:t>Statgraph</w:t>
      </w:r>
      <w:r w:rsidRPr="0019215D">
        <w:rPr>
          <w:spacing w:val="-5"/>
          <w:sz w:val="24"/>
          <w:szCs w:val="24"/>
        </w:rPr>
        <w:t xml:space="preserve"> и </w:t>
      </w:r>
      <w:r w:rsidRPr="0019215D">
        <w:rPr>
          <w:spacing w:val="-5"/>
          <w:sz w:val="24"/>
          <w:szCs w:val="24"/>
          <w:lang w:val="en-US"/>
        </w:rPr>
        <w:t>STATISTICA</w:t>
      </w:r>
      <w:r w:rsidRPr="0019215D">
        <w:rPr>
          <w:spacing w:val="-5"/>
          <w:sz w:val="24"/>
          <w:szCs w:val="24"/>
        </w:rPr>
        <w:t xml:space="preserve">. </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Массив данных по Брянской области организован в виде базы данных (БД) в рамках специализированной ГИС «Брянск-Йод». Это позволило пространственно упорядочить, автоматизировано обработать и представить полученные результаты в картографической форме. Карты и топопланы йододефицита и распределения активности </w:t>
      </w:r>
      <w:r w:rsidRPr="0019215D">
        <w:rPr>
          <w:spacing w:val="-5"/>
          <w:sz w:val="24"/>
          <w:szCs w:val="24"/>
          <w:vertAlign w:val="superscript"/>
        </w:rPr>
        <w:t>137</w:t>
      </w:r>
      <w:r w:rsidRPr="0019215D">
        <w:rPr>
          <w:spacing w:val="-5"/>
          <w:sz w:val="24"/>
          <w:szCs w:val="24"/>
          <w:lang w:val="en-US"/>
        </w:rPr>
        <w:t>Cs</w:t>
      </w:r>
      <w:r w:rsidRPr="0019215D">
        <w:rPr>
          <w:spacing w:val="-5"/>
          <w:sz w:val="24"/>
          <w:szCs w:val="24"/>
        </w:rPr>
        <w:t xml:space="preserve">, строились с помощью специализированных программ </w:t>
      </w:r>
      <w:r w:rsidRPr="0019215D">
        <w:rPr>
          <w:spacing w:val="-5"/>
          <w:sz w:val="24"/>
          <w:szCs w:val="24"/>
          <w:lang w:val="en-US"/>
        </w:rPr>
        <w:t>ArcGIS</w:t>
      </w:r>
      <w:r w:rsidRPr="0019215D">
        <w:rPr>
          <w:spacing w:val="-5"/>
          <w:sz w:val="24"/>
          <w:szCs w:val="24"/>
        </w:rPr>
        <w:t xml:space="preserve"> (версии 7.0 и 10.0) и </w:t>
      </w:r>
      <w:r w:rsidRPr="0019215D">
        <w:rPr>
          <w:spacing w:val="-5"/>
          <w:sz w:val="24"/>
          <w:szCs w:val="24"/>
          <w:lang w:val="en-US"/>
        </w:rPr>
        <w:t>Surfer</w:t>
      </w:r>
      <w:r w:rsidRPr="0019215D">
        <w:rPr>
          <w:spacing w:val="-5"/>
          <w:sz w:val="24"/>
          <w:szCs w:val="24"/>
        </w:rPr>
        <w:t xml:space="preserve"> 7.0 и 11.0.</w:t>
      </w:r>
    </w:p>
    <w:p w:rsidR="005A5214" w:rsidRPr="003449D9" w:rsidRDefault="005A5214" w:rsidP="003449D9">
      <w:pPr>
        <w:spacing w:line="360" w:lineRule="auto"/>
        <w:ind w:firstLine="709"/>
        <w:jc w:val="both"/>
        <w:rPr>
          <w:spacing w:val="-5"/>
          <w:sz w:val="24"/>
          <w:szCs w:val="24"/>
        </w:rPr>
      </w:pPr>
      <w:r w:rsidRPr="003449D9">
        <w:rPr>
          <w:spacing w:val="-5"/>
          <w:sz w:val="24"/>
          <w:szCs w:val="24"/>
        </w:rPr>
        <w:t xml:space="preserve">Разработка методов оцифровки </w:t>
      </w:r>
      <w:r w:rsidR="00261E8D" w:rsidRPr="003449D9">
        <w:rPr>
          <w:spacing w:val="-5"/>
          <w:sz w:val="24"/>
          <w:szCs w:val="24"/>
        </w:rPr>
        <w:t xml:space="preserve">почвенных карт и </w:t>
      </w:r>
      <w:r w:rsidRPr="003449D9">
        <w:rPr>
          <w:spacing w:val="-5"/>
          <w:sz w:val="24"/>
          <w:szCs w:val="24"/>
        </w:rPr>
        <w:t xml:space="preserve">создания </w:t>
      </w:r>
      <w:r w:rsidR="00261E8D" w:rsidRPr="003449D9">
        <w:rPr>
          <w:spacing w:val="-5"/>
          <w:sz w:val="24"/>
          <w:szCs w:val="24"/>
        </w:rPr>
        <w:t>картографических</w:t>
      </w:r>
      <w:r w:rsidRPr="003449D9">
        <w:rPr>
          <w:spacing w:val="-5"/>
          <w:sz w:val="24"/>
          <w:szCs w:val="24"/>
        </w:rPr>
        <w:t xml:space="preserve"> и статистических БД</w:t>
      </w:r>
      <w:r w:rsidR="00261E8D" w:rsidRPr="003449D9">
        <w:rPr>
          <w:spacing w:val="-5"/>
          <w:sz w:val="24"/>
          <w:szCs w:val="24"/>
        </w:rPr>
        <w:t>, медицинск</w:t>
      </w:r>
      <w:r w:rsidRPr="003449D9">
        <w:rPr>
          <w:spacing w:val="-5"/>
          <w:sz w:val="24"/>
          <w:szCs w:val="24"/>
        </w:rPr>
        <w:t xml:space="preserve">ой, </w:t>
      </w:r>
      <w:r w:rsidR="00261E8D" w:rsidRPr="003449D9">
        <w:rPr>
          <w:spacing w:val="-5"/>
          <w:sz w:val="24"/>
          <w:szCs w:val="24"/>
        </w:rPr>
        <w:t>геохимическ</w:t>
      </w:r>
      <w:r w:rsidRPr="003449D9">
        <w:rPr>
          <w:spacing w:val="-5"/>
          <w:sz w:val="24"/>
          <w:szCs w:val="24"/>
        </w:rPr>
        <w:t xml:space="preserve">ой и сопутствующей информации </w:t>
      </w:r>
      <w:r w:rsidR="00C909BF">
        <w:rPr>
          <w:spacing w:val="-5"/>
          <w:sz w:val="24"/>
          <w:szCs w:val="24"/>
        </w:rPr>
        <w:t xml:space="preserve">была </w:t>
      </w:r>
      <w:r w:rsidR="005D54BD" w:rsidRPr="003449D9">
        <w:rPr>
          <w:spacing w:val="-5"/>
          <w:sz w:val="24"/>
          <w:szCs w:val="24"/>
        </w:rPr>
        <w:t>выполнен</w:t>
      </w:r>
      <w:r w:rsidR="00C909BF">
        <w:rPr>
          <w:spacing w:val="-5"/>
          <w:sz w:val="24"/>
          <w:szCs w:val="24"/>
        </w:rPr>
        <w:t>а</w:t>
      </w:r>
      <w:r w:rsidR="005D54BD" w:rsidRPr="003449D9">
        <w:rPr>
          <w:spacing w:val="-5"/>
          <w:sz w:val="24"/>
          <w:szCs w:val="24"/>
        </w:rPr>
        <w:t xml:space="preserve"> </w:t>
      </w:r>
      <w:r w:rsidR="006F0838">
        <w:rPr>
          <w:spacing w:val="-5"/>
          <w:sz w:val="24"/>
          <w:szCs w:val="24"/>
        </w:rPr>
        <w:t>А.И. Кувылиным</w:t>
      </w:r>
      <w:r w:rsidR="00A36D47">
        <w:rPr>
          <w:spacing w:val="-5"/>
          <w:sz w:val="24"/>
          <w:szCs w:val="24"/>
        </w:rPr>
        <w:t xml:space="preserve"> в оригинальной ГИС</w:t>
      </w:r>
      <w:r w:rsidR="006F0838">
        <w:rPr>
          <w:spacing w:val="-5"/>
          <w:sz w:val="24"/>
          <w:szCs w:val="24"/>
        </w:rPr>
        <w:t xml:space="preserve">, </w:t>
      </w:r>
      <w:r w:rsidR="00A36D47">
        <w:rPr>
          <w:spacing w:val="-5"/>
          <w:sz w:val="24"/>
          <w:szCs w:val="24"/>
        </w:rPr>
        <w:t xml:space="preserve">данные которой впоследствии были перенесены и обработаны в </w:t>
      </w:r>
      <w:r w:rsidR="00A36D47">
        <w:rPr>
          <w:spacing w:val="-5"/>
          <w:sz w:val="24"/>
          <w:szCs w:val="24"/>
          <w:lang w:val="en-US"/>
        </w:rPr>
        <w:t>ArcGIS</w:t>
      </w:r>
      <w:r w:rsidR="00A36D47" w:rsidRPr="00A36D47">
        <w:rPr>
          <w:spacing w:val="-5"/>
          <w:sz w:val="24"/>
          <w:szCs w:val="24"/>
        </w:rPr>
        <w:t xml:space="preserve"> </w:t>
      </w:r>
      <w:r w:rsidR="00A36D47">
        <w:rPr>
          <w:spacing w:val="-5"/>
          <w:sz w:val="24"/>
          <w:szCs w:val="24"/>
        </w:rPr>
        <w:t>7.</w:t>
      </w:r>
      <w:r w:rsidR="00A36D47" w:rsidRPr="00A36D47">
        <w:rPr>
          <w:spacing w:val="-5"/>
          <w:sz w:val="24"/>
          <w:szCs w:val="24"/>
        </w:rPr>
        <w:t xml:space="preserve">0 </w:t>
      </w:r>
      <w:r w:rsidR="00A36D47">
        <w:rPr>
          <w:spacing w:val="-5"/>
          <w:sz w:val="24"/>
          <w:szCs w:val="24"/>
        </w:rPr>
        <w:t xml:space="preserve">и 10.0 </w:t>
      </w:r>
      <w:r w:rsidR="00A36D47" w:rsidRPr="003449D9">
        <w:rPr>
          <w:spacing w:val="-5"/>
          <w:sz w:val="24"/>
          <w:szCs w:val="24"/>
        </w:rPr>
        <w:t>Е.И. Чесаловой</w:t>
      </w:r>
      <w:r w:rsidR="00A36D47">
        <w:rPr>
          <w:spacing w:val="-5"/>
          <w:sz w:val="24"/>
          <w:szCs w:val="24"/>
        </w:rPr>
        <w:t xml:space="preserve"> и </w:t>
      </w:r>
      <w:r w:rsidR="006F0838">
        <w:rPr>
          <w:spacing w:val="-5"/>
          <w:sz w:val="24"/>
          <w:szCs w:val="24"/>
        </w:rPr>
        <w:t>В.В. Баранчуковым</w:t>
      </w:r>
      <w:r w:rsidR="00261E8D" w:rsidRPr="003449D9">
        <w:rPr>
          <w:spacing w:val="-5"/>
          <w:sz w:val="24"/>
          <w:szCs w:val="24"/>
        </w:rPr>
        <w:t xml:space="preserve">. </w:t>
      </w:r>
      <w:r w:rsidR="00C909BF">
        <w:rPr>
          <w:spacing w:val="-5"/>
          <w:sz w:val="24"/>
          <w:szCs w:val="24"/>
        </w:rPr>
        <w:t>С</w:t>
      </w:r>
      <w:r w:rsidR="00261E8D" w:rsidRPr="003449D9">
        <w:rPr>
          <w:spacing w:val="-5"/>
          <w:sz w:val="24"/>
          <w:szCs w:val="24"/>
        </w:rPr>
        <w:t xml:space="preserve"> помощью </w:t>
      </w:r>
      <w:r w:rsidR="004D372C">
        <w:rPr>
          <w:spacing w:val="-5"/>
          <w:sz w:val="24"/>
          <w:szCs w:val="24"/>
        </w:rPr>
        <w:t xml:space="preserve">разработанной </w:t>
      </w:r>
      <w:r w:rsidRPr="003449D9">
        <w:rPr>
          <w:spacing w:val="-5"/>
          <w:sz w:val="24"/>
          <w:szCs w:val="24"/>
        </w:rPr>
        <w:t xml:space="preserve">автором </w:t>
      </w:r>
      <w:r w:rsidR="004D372C" w:rsidRPr="004D372C">
        <w:rPr>
          <w:spacing w:val="-5"/>
          <w:sz w:val="24"/>
          <w:szCs w:val="24"/>
        </w:rPr>
        <w:t xml:space="preserve">методики </w:t>
      </w:r>
      <w:r w:rsidR="00A36D47" w:rsidRPr="003449D9">
        <w:rPr>
          <w:spacing w:val="-5"/>
          <w:sz w:val="24"/>
          <w:szCs w:val="24"/>
        </w:rPr>
        <w:t xml:space="preserve">были </w:t>
      </w:r>
      <w:r w:rsidR="00A36D47">
        <w:rPr>
          <w:spacing w:val="-5"/>
          <w:sz w:val="24"/>
          <w:szCs w:val="24"/>
        </w:rPr>
        <w:t xml:space="preserve">проведены детальные измерения поверхностной активности </w:t>
      </w:r>
      <w:r w:rsidR="00A36D47" w:rsidRPr="00A36D47">
        <w:rPr>
          <w:spacing w:val="-5"/>
          <w:sz w:val="24"/>
          <w:szCs w:val="24"/>
          <w:vertAlign w:val="superscript"/>
        </w:rPr>
        <w:t>137</w:t>
      </w:r>
      <w:r w:rsidR="00A36D47">
        <w:rPr>
          <w:spacing w:val="-5"/>
          <w:sz w:val="24"/>
          <w:szCs w:val="24"/>
          <w:lang w:val="en-US"/>
        </w:rPr>
        <w:t>Cs</w:t>
      </w:r>
      <w:r w:rsidR="00A36D47">
        <w:rPr>
          <w:spacing w:val="-5"/>
          <w:sz w:val="24"/>
          <w:szCs w:val="24"/>
        </w:rPr>
        <w:t xml:space="preserve"> </w:t>
      </w:r>
      <w:r w:rsidR="004D372C">
        <w:rPr>
          <w:spacing w:val="-5"/>
          <w:sz w:val="24"/>
          <w:szCs w:val="24"/>
        </w:rPr>
        <w:t xml:space="preserve">с использованием </w:t>
      </w:r>
      <w:r w:rsidR="00261E8D" w:rsidRPr="003449D9">
        <w:rPr>
          <w:spacing w:val="-5"/>
          <w:sz w:val="24"/>
          <w:szCs w:val="24"/>
        </w:rPr>
        <w:t xml:space="preserve">специализированной программы Surfer </w:t>
      </w:r>
      <w:r w:rsidR="004D372C">
        <w:rPr>
          <w:spacing w:val="-5"/>
          <w:sz w:val="24"/>
          <w:szCs w:val="24"/>
        </w:rPr>
        <w:t>10</w:t>
      </w:r>
      <w:r w:rsidR="00261E8D" w:rsidRPr="003449D9">
        <w:rPr>
          <w:spacing w:val="-5"/>
          <w:sz w:val="24"/>
          <w:szCs w:val="24"/>
        </w:rPr>
        <w:t xml:space="preserve">.0. </w:t>
      </w:r>
      <w:r w:rsidR="00A36D47">
        <w:rPr>
          <w:spacing w:val="-5"/>
          <w:sz w:val="24"/>
          <w:szCs w:val="24"/>
        </w:rPr>
        <w:t xml:space="preserve">и </w:t>
      </w:r>
      <w:r w:rsidRPr="003449D9">
        <w:rPr>
          <w:spacing w:val="-5"/>
          <w:sz w:val="24"/>
          <w:szCs w:val="24"/>
        </w:rPr>
        <w:t>по</w:t>
      </w:r>
      <w:r w:rsidR="00261E8D" w:rsidRPr="003449D9">
        <w:rPr>
          <w:spacing w:val="-5"/>
          <w:sz w:val="24"/>
          <w:szCs w:val="24"/>
        </w:rPr>
        <w:t>стро</w:t>
      </w:r>
      <w:r w:rsidRPr="003449D9">
        <w:rPr>
          <w:spacing w:val="-5"/>
          <w:sz w:val="24"/>
          <w:szCs w:val="24"/>
        </w:rPr>
        <w:t>ены</w:t>
      </w:r>
      <w:r w:rsidR="00261E8D" w:rsidRPr="003449D9">
        <w:rPr>
          <w:spacing w:val="-5"/>
          <w:sz w:val="24"/>
          <w:szCs w:val="24"/>
        </w:rPr>
        <w:t xml:space="preserve"> </w:t>
      </w:r>
      <w:r w:rsidR="004D372C">
        <w:rPr>
          <w:spacing w:val="-5"/>
          <w:sz w:val="24"/>
          <w:szCs w:val="24"/>
        </w:rPr>
        <w:t xml:space="preserve">многослойные </w:t>
      </w:r>
      <w:r w:rsidR="00261E8D" w:rsidRPr="003449D9">
        <w:rPr>
          <w:spacing w:val="-5"/>
          <w:sz w:val="24"/>
          <w:szCs w:val="24"/>
        </w:rPr>
        <w:t>карты</w:t>
      </w:r>
      <w:r w:rsidRPr="003449D9">
        <w:rPr>
          <w:spacing w:val="-5"/>
          <w:sz w:val="24"/>
          <w:szCs w:val="24"/>
        </w:rPr>
        <w:t xml:space="preserve"> </w:t>
      </w:r>
      <w:r w:rsidR="00261E8D" w:rsidRPr="003449D9">
        <w:rPr>
          <w:spacing w:val="-5"/>
          <w:sz w:val="24"/>
          <w:szCs w:val="24"/>
        </w:rPr>
        <w:t>и 3-D модели</w:t>
      </w:r>
      <w:r w:rsidR="004D372C" w:rsidRPr="004D372C">
        <w:t xml:space="preserve"> </w:t>
      </w:r>
      <w:r w:rsidR="004D372C" w:rsidRPr="004D372C">
        <w:rPr>
          <w:sz w:val="24"/>
          <w:szCs w:val="24"/>
        </w:rPr>
        <w:t>исследуемых</w:t>
      </w:r>
      <w:r w:rsidR="004D372C">
        <w:t xml:space="preserve"> </w:t>
      </w:r>
      <w:r w:rsidR="004D372C" w:rsidRPr="004D372C">
        <w:rPr>
          <w:spacing w:val="-5"/>
          <w:sz w:val="24"/>
          <w:szCs w:val="24"/>
        </w:rPr>
        <w:t>ключевых участков</w:t>
      </w:r>
      <w:r w:rsidRPr="003449D9">
        <w:rPr>
          <w:spacing w:val="-5"/>
          <w:sz w:val="24"/>
          <w:szCs w:val="24"/>
        </w:rPr>
        <w:t>,</w:t>
      </w:r>
      <w:r w:rsidR="00261E8D" w:rsidRPr="003449D9">
        <w:rPr>
          <w:spacing w:val="-5"/>
          <w:sz w:val="24"/>
          <w:szCs w:val="24"/>
        </w:rPr>
        <w:t xml:space="preserve"> иллюстрирующие рас</w:t>
      </w:r>
      <w:r w:rsidR="00871A31" w:rsidRPr="003449D9">
        <w:rPr>
          <w:spacing w:val="-5"/>
          <w:sz w:val="24"/>
          <w:szCs w:val="24"/>
        </w:rPr>
        <w:t>пределени</w:t>
      </w:r>
      <w:r w:rsidR="004D372C">
        <w:rPr>
          <w:spacing w:val="-5"/>
          <w:sz w:val="24"/>
          <w:szCs w:val="24"/>
        </w:rPr>
        <w:t>е</w:t>
      </w:r>
      <w:r w:rsidR="00871A31" w:rsidRPr="003449D9">
        <w:rPr>
          <w:spacing w:val="-5"/>
          <w:sz w:val="24"/>
          <w:szCs w:val="24"/>
        </w:rPr>
        <w:t xml:space="preserve"> активности </w:t>
      </w:r>
      <w:r w:rsidR="00A36D47" w:rsidRPr="00A36D47">
        <w:rPr>
          <w:spacing w:val="-5"/>
          <w:sz w:val="24"/>
          <w:szCs w:val="24"/>
          <w:vertAlign w:val="superscript"/>
        </w:rPr>
        <w:t>137</w:t>
      </w:r>
      <w:r w:rsidR="00A36D47">
        <w:rPr>
          <w:spacing w:val="-5"/>
          <w:sz w:val="24"/>
          <w:szCs w:val="24"/>
          <w:lang w:val="en-US"/>
        </w:rPr>
        <w:t>Cs</w:t>
      </w:r>
      <w:r w:rsidR="004D372C">
        <w:rPr>
          <w:spacing w:val="-5"/>
          <w:sz w:val="24"/>
          <w:szCs w:val="24"/>
        </w:rPr>
        <w:t xml:space="preserve">, </w:t>
      </w:r>
      <w:r w:rsidR="00A36D47" w:rsidRPr="00A36D47">
        <w:rPr>
          <w:spacing w:val="-5"/>
          <w:sz w:val="24"/>
          <w:szCs w:val="24"/>
          <w:vertAlign w:val="superscript"/>
        </w:rPr>
        <w:t>40</w:t>
      </w:r>
      <w:r w:rsidR="00A36D47">
        <w:rPr>
          <w:spacing w:val="-5"/>
          <w:sz w:val="24"/>
          <w:szCs w:val="24"/>
        </w:rPr>
        <w:t>К</w:t>
      </w:r>
      <w:r w:rsidR="004D372C">
        <w:rPr>
          <w:spacing w:val="-5"/>
          <w:sz w:val="24"/>
          <w:szCs w:val="24"/>
        </w:rPr>
        <w:t xml:space="preserve"> и стабильного йода </w:t>
      </w:r>
      <w:r w:rsidRPr="003449D9">
        <w:rPr>
          <w:spacing w:val="-5"/>
          <w:sz w:val="24"/>
          <w:szCs w:val="24"/>
        </w:rPr>
        <w:t>в почвах и растительности</w:t>
      </w:r>
      <w:r w:rsidR="00261E8D" w:rsidRPr="003449D9">
        <w:rPr>
          <w:spacing w:val="-5"/>
          <w:sz w:val="24"/>
          <w:szCs w:val="24"/>
        </w:rPr>
        <w:t xml:space="preserve">. </w:t>
      </w:r>
    </w:p>
    <w:p w:rsidR="00261E8D" w:rsidRPr="003449D9" w:rsidRDefault="005A5214" w:rsidP="003449D9">
      <w:pPr>
        <w:spacing w:line="360" w:lineRule="auto"/>
        <w:ind w:firstLine="709"/>
        <w:jc w:val="both"/>
        <w:rPr>
          <w:spacing w:val="-5"/>
          <w:sz w:val="24"/>
          <w:szCs w:val="24"/>
        </w:rPr>
      </w:pPr>
      <w:r w:rsidRPr="003449D9">
        <w:rPr>
          <w:spacing w:val="-5"/>
          <w:sz w:val="24"/>
          <w:szCs w:val="24"/>
        </w:rPr>
        <w:t>Отдельно был разработан и программно реализован</w:t>
      </w:r>
      <w:r w:rsidRPr="003449D9">
        <w:rPr>
          <w:sz w:val="24"/>
          <w:szCs w:val="24"/>
        </w:rPr>
        <w:t xml:space="preserve"> </w:t>
      </w:r>
      <w:r w:rsidRPr="003449D9">
        <w:rPr>
          <w:spacing w:val="-5"/>
          <w:sz w:val="24"/>
          <w:szCs w:val="24"/>
        </w:rPr>
        <w:t xml:space="preserve">метод анализа пространственной структуры </w:t>
      </w:r>
      <w:r w:rsidR="00F3077C">
        <w:rPr>
          <w:spacing w:val="-5"/>
          <w:sz w:val="24"/>
          <w:szCs w:val="24"/>
        </w:rPr>
        <w:t xml:space="preserve">геохимических аномалий, позволяющий выполнять операции </w:t>
      </w:r>
      <w:r w:rsidRPr="003449D9">
        <w:rPr>
          <w:spacing w:val="-5"/>
          <w:sz w:val="24"/>
          <w:szCs w:val="24"/>
        </w:rPr>
        <w:t xml:space="preserve">трехмерного моделирования </w:t>
      </w:r>
      <w:r w:rsidR="00F3077C">
        <w:rPr>
          <w:spacing w:val="-5"/>
          <w:sz w:val="24"/>
          <w:szCs w:val="24"/>
        </w:rPr>
        <w:t xml:space="preserve">структур </w:t>
      </w:r>
      <w:r w:rsidRPr="003449D9">
        <w:rPr>
          <w:spacing w:val="-5"/>
          <w:sz w:val="24"/>
          <w:szCs w:val="24"/>
        </w:rPr>
        <w:t>поли- и моноцентрического типа</w:t>
      </w:r>
      <w:r w:rsidR="00F3077C">
        <w:rPr>
          <w:spacing w:val="-5"/>
          <w:sz w:val="24"/>
          <w:szCs w:val="24"/>
        </w:rPr>
        <w:t xml:space="preserve"> с</w:t>
      </w:r>
      <w:r w:rsidRPr="003449D9">
        <w:rPr>
          <w:spacing w:val="-5"/>
          <w:sz w:val="24"/>
          <w:szCs w:val="24"/>
        </w:rPr>
        <w:t xml:space="preserve"> одновременн</w:t>
      </w:r>
      <w:r w:rsidR="00F3077C">
        <w:rPr>
          <w:spacing w:val="-5"/>
          <w:sz w:val="24"/>
          <w:szCs w:val="24"/>
        </w:rPr>
        <w:t>ым</w:t>
      </w:r>
      <w:r w:rsidRPr="003449D9">
        <w:rPr>
          <w:spacing w:val="-5"/>
          <w:sz w:val="24"/>
          <w:szCs w:val="24"/>
        </w:rPr>
        <w:t xml:space="preserve"> анализ</w:t>
      </w:r>
      <w:r w:rsidR="00F3077C">
        <w:rPr>
          <w:spacing w:val="-5"/>
          <w:sz w:val="24"/>
          <w:szCs w:val="24"/>
        </w:rPr>
        <w:t>ом</w:t>
      </w:r>
      <w:r w:rsidRPr="003449D9">
        <w:rPr>
          <w:spacing w:val="-5"/>
          <w:sz w:val="24"/>
          <w:szCs w:val="24"/>
        </w:rPr>
        <w:t xml:space="preserve"> параметров частотн</w:t>
      </w:r>
      <w:r w:rsidR="00F3077C">
        <w:rPr>
          <w:spacing w:val="-5"/>
          <w:sz w:val="24"/>
          <w:szCs w:val="24"/>
        </w:rPr>
        <w:t>ой</w:t>
      </w:r>
      <w:r w:rsidRPr="003449D9">
        <w:rPr>
          <w:spacing w:val="-5"/>
          <w:sz w:val="24"/>
          <w:szCs w:val="24"/>
        </w:rPr>
        <w:t xml:space="preserve"> гистограмм</w:t>
      </w:r>
      <w:r w:rsidR="00F3077C">
        <w:rPr>
          <w:spacing w:val="-5"/>
          <w:sz w:val="24"/>
          <w:szCs w:val="24"/>
        </w:rPr>
        <w:t>ы</w:t>
      </w:r>
      <w:r w:rsidRPr="003449D9">
        <w:rPr>
          <w:spacing w:val="-5"/>
          <w:sz w:val="24"/>
          <w:szCs w:val="24"/>
        </w:rPr>
        <w:t>.</w:t>
      </w:r>
    </w:p>
    <w:p w:rsidR="00261E8D" w:rsidRPr="003449D9" w:rsidRDefault="00261E8D" w:rsidP="003449D9">
      <w:pPr>
        <w:spacing w:line="360" w:lineRule="auto"/>
        <w:ind w:firstLine="709"/>
        <w:jc w:val="both"/>
        <w:rPr>
          <w:spacing w:val="-5"/>
          <w:sz w:val="24"/>
          <w:szCs w:val="24"/>
        </w:rPr>
      </w:pPr>
      <w:r w:rsidRPr="003449D9">
        <w:rPr>
          <w:spacing w:val="-5"/>
          <w:sz w:val="24"/>
          <w:szCs w:val="24"/>
        </w:rPr>
        <w:t xml:space="preserve">На </w:t>
      </w:r>
      <w:r w:rsidR="005A5214" w:rsidRPr="003449D9">
        <w:rPr>
          <w:spacing w:val="-5"/>
          <w:sz w:val="24"/>
          <w:szCs w:val="24"/>
        </w:rPr>
        <w:t xml:space="preserve">завершающем этапе </w:t>
      </w:r>
      <w:r w:rsidRPr="003449D9">
        <w:rPr>
          <w:spacing w:val="-5"/>
          <w:sz w:val="24"/>
          <w:szCs w:val="24"/>
        </w:rPr>
        <w:t>автором был</w:t>
      </w:r>
      <w:r w:rsidR="004D372C">
        <w:rPr>
          <w:spacing w:val="-5"/>
          <w:sz w:val="24"/>
          <w:szCs w:val="24"/>
        </w:rPr>
        <w:t xml:space="preserve">а </w:t>
      </w:r>
      <w:r w:rsidR="005A5214" w:rsidRPr="003449D9">
        <w:rPr>
          <w:spacing w:val="-5"/>
          <w:sz w:val="24"/>
          <w:szCs w:val="24"/>
        </w:rPr>
        <w:t xml:space="preserve">сформулирована методическая процедура решения главной задачи геохимической экологии, а также </w:t>
      </w:r>
      <w:r w:rsidRPr="003449D9">
        <w:rPr>
          <w:spacing w:val="-5"/>
          <w:sz w:val="24"/>
          <w:szCs w:val="24"/>
        </w:rPr>
        <w:t xml:space="preserve">разработаны и опробованы оригинальные методы картометрической оценки экологического статуса </w:t>
      </w:r>
      <w:r w:rsidR="004D372C">
        <w:rPr>
          <w:spacing w:val="-5"/>
          <w:sz w:val="24"/>
          <w:szCs w:val="24"/>
        </w:rPr>
        <w:t xml:space="preserve">территории </w:t>
      </w:r>
      <w:r w:rsidR="00A36D47">
        <w:rPr>
          <w:spacing w:val="-5"/>
          <w:sz w:val="24"/>
          <w:szCs w:val="24"/>
        </w:rPr>
        <w:t>в виде карт</w:t>
      </w:r>
      <w:r w:rsidR="003A0E1E">
        <w:rPr>
          <w:spacing w:val="-5"/>
          <w:sz w:val="24"/>
          <w:szCs w:val="24"/>
        </w:rPr>
        <w:t xml:space="preserve"> </w:t>
      </w:r>
      <w:r w:rsidRPr="003449D9">
        <w:rPr>
          <w:spacing w:val="-5"/>
          <w:sz w:val="24"/>
          <w:szCs w:val="24"/>
        </w:rPr>
        <w:t>риска заболеваемости</w:t>
      </w:r>
      <w:r w:rsidR="00A36D47">
        <w:rPr>
          <w:spacing w:val="-5"/>
          <w:sz w:val="24"/>
          <w:szCs w:val="24"/>
        </w:rPr>
        <w:t xml:space="preserve"> щитовидн</w:t>
      </w:r>
      <w:r w:rsidR="000113CD">
        <w:rPr>
          <w:spacing w:val="-5"/>
          <w:sz w:val="24"/>
          <w:szCs w:val="24"/>
        </w:rPr>
        <w:t>ой железы естественно-геохимической и техногенной природы</w:t>
      </w:r>
      <w:r w:rsidRPr="003449D9">
        <w:rPr>
          <w:spacing w:val="-5"/>
          <w:sz w:val="24"/>
          <w:szCs w:val="24"/>
        </w:rPr>
        <w:t>.</w:t>
      </w:r>
    </w:p>
    <w:p w:rsidR="003636FC" w:rsidRDefault="003636FC" w:rsidP="003449D9">
      <w:pPr>
        <w:spacing w:line="360" w:lineRule="auto"/>
        <w:ind w:firstLine="709"/>
        <w:jc w:val="both"/>
        <w:rPr>
          <w:b/>
          <w:i/>
          <w:spacing w:val="-5"/>
          <w:sz w:val="24"/>
          <w:szCs w:val="24"/>
        </w:rPr>
      </w:pPr>
    </w:p>
    <w:p w:rsidR="00A3370E" w:rsidRPr="006A0DA7" w:rsidRDefault="003636FC" w:rsidP="003449D9">
      <w:pPr>
        <w:spacing w:line="360" w:lineRule="auto"/>
        <w:ind w:firstLine="709"/>
        <w:jc w:val="both"/>
        <w:rPr>
          <w:b/>
          <w:i/>
          <w:spacing w:val="-5"/>
          <w:sz w:val="24"/>
          <w:szCs w:val="24"/>
        </w:rPr>
      </w:pPr>
      <w:r>
        <w:rPr>
          <w:b/>
          <w:i/>
          <w:spacing w:val="-5"/>
          <w:sz w:val="24"/>
          <w:szCs w:val="24"/>
        </w:rPr>
        <w:t>Апробация работы и публикации</w:t>
      </w:r>
    </w:p>
    <w:p w:rsidR="00A3370E" w:rsidRPr="003449D9" w:rsidRDefault="004D372C" w:rsidP="003449D9">
      <w:pPr>
        <w:spacing w:line="360" w:lineRule="auto"/>
        <w:ind w:firstLine="709"/>
        <w:jc w:val="both"/>
        <w:rPr>
          <w:spacing w:val="-5"/>
          <w:sz w:val="24"/>
          <w:szCs w:val="24"/>
        </w:rPr>
      </w:pPr>
      <w:r>
        <w:rPr>
          <w:spacing w:val="-5"/>
          <w:sz w:val="24"/>
          <w:szCs w:val="24"/>
        </w:rPr>
        <w:t>П</w:t>
      </w:r>
      <w:r w:rsidR="00A3370E" w:rsidRPr="003449D9">
        <w:rPr>
          <w:spacing w:val="-5"/>
          <w:sz w:val="24"/>
          <w:szCs w:val="24"/>
        </w:rPr>
        <w:t>олуче</w:t>
      </w:r>
      <w:r>
        <w:rPr>
          <w:spacing w:val="-5"/>
          <w:sz w:val="24"/>
          <w:szCs w:val="24"/>
        </w:rPr>
        <w:t xml:space="preserve">нные </w:t>
      </w:r>
      <w:r w:rsidR="00A3370E" w:rsidRPr="003449D9">
        <w:rPr>
          <w:spacing w:val="-5"/>
          <w:sz w:val="24"/>
          <w:szCs w:val="24"/>
        </w:rPr>
        <w:t>данны</w:t>
      </w:r>
      <w:r>
        <w:rPr>
          <w:spacing w:val="-5"/>
          <w:sz w:val="24"/>
          <w:szCs w:val="24"/>
        </w:rPr>
        <w:t>е</w:t>
      </w:r>
      <w:r w:rsidR="00A3370E" w:rsidRPr="003449D9">
        <w:rPr>
          <w:spacing w:val="-5"/>
          <w:sz w:val="24"/>
          <w:szCs w:val="24"/>
        </w:rPr>
        <w:t xml:space="preserve"> неоднократно докладывал</w:t>
      </w:r>
      <w:r>
        <w:rPr>
          <w:spacing w:val="-5"/>
          <w:sz w:val="24"/>
          <w:szCs w:val="24"/>
        </w:rPr>
        <w:t>и</w:t>
      </w:r>
      <w:r w:rsidR="00A3370E" w:rsidRPr="003449D9">
        <w:rPr>
          <w:spacing w:val="-5"/>
          <w:sz w:val="24"/>
          <w:szCs w:val="24"/>
        </w:rPr>
        <w:t>с</w:t>
      </w:r>
      <w:r>
        <w:rPr>
          <w:spacing w:val="-5"/>
          <w:sz w:val="24"/>
          <w:szCs w:val="24"/>
        </w:rPr>
        <w:t>ь</w:t>
      </w:r>
      <w:r w:rsidR="00A3370E" w:rsidRPr="003449D9">
        <w:rPr>
          <w:spacing w:val="-5"/>
          <w:sz w:val="24"/>
          <w:szCs w:val="24"/>
        </w:rPr>
        <w:t xml:space="preserve"> на регулярно проводимой с 2000 г. школе по биогеохимии, проходившей в городах Москве (2000, 2001, 2002, 2003, 2004, 2006, 2007, 2009, 2010), Семипалатинске (2005), Астрахани (2008, 2012), Гродно (2013), </w:t>
      </w:r>
      <w:r w:rsidR="001E5F36">
        <w:rPr>
          <w:spacing w:val="-5"/>
          <w:sz w:val="24"/>
          <w:szCs w:val="24"/>
        </w:rPr>
        <w:t>Барнауле</w:t>
      </w:r>
      <w:r w:rsidR="001E5F36" w:rsidRPr="001E5F36">
        <w:rPr>
          <w:spacing w:val="-5"/>
          <w:sz w:val="24"/>
          <w:szCs w:val="24"/>
        </w:rPr>
        <w:t xml:space="preserve"> (2015)</w:t>
      </w:r>
      <w:r w:rsidR="001E5F36">
        <w:rPr>
          <w:spacing w:val="-5"/>
          <w:sz w:val="24"/>
          <w:szCs w:val="24"/>
        </w:rPr>
        <w:t xml:space="preserve">, </w:t>
      </w:r>
      <w:r w:rsidR="00A3370E" w:rsidRPr="003449D9">
        <w:rPr>
          <w:spacing w:val="-5"/>
          <w:sz w:val="24"/>
          <w:szCs w:val="24"/>
        </w:rPr>
        <w:t>а также на следующих российских конференциях: Всероссийской конференции с международным участием по экспериментальной геохимии, Москва, ГЕОХИ РАН (2010, 2011); Сергеевских чтениях, Москва, МГУ-РАН (2002, 2004, 2009), международной научно-практической конференции «Научные аспекты экологических проблем России», 13-16 июня 2001 г., «Экология речных бассейнов», 10-12 октября 2002. Владимир; II Международной конференции «Радиоактивность и радиоактивные элементы в среде обитания», Томск, 2004; Всероссийской конференции «Экспериментальная информация в почвоведении: теория, методы получения и пути стандартизации», Москва, МГУ, 20-22 декабря 2005 г.; Международной конференции «Радиоактивность после ядерных взрывов и аварий»,. Москва, 5-6 декабря 2005 г.; II Всероссийская конференция «Научные аспекты экологических проблем России», Москва,  29-31 мая 2006 г.; IV Международной научно-практической конференции «Тяжелые металлы и радионуклиды в окружающей среде», Семипалатинск, Казахстан, 2006; Международной научной конференции «Геохимия биосферы (к 90-летию А.И. Перельмана)», Москва, 2006; VIII Всероссийской конференции по анализу объектов окружающей среды «Экоаналитика-2011» и Школе молодых ученых, посвященных 300-летию со дня рождения М.В. Ломоносова, 26 июня-2 июля 2011 г., Архангельск; научной конференции молодых ученых «Актуальные проблемы экологии и природопользования», Москва, РУДН, 2010; 2012; межведомственной конференции «50 лет общегосударственной радиометрической службе», Обнинск, НПО «Тайфун», 2011 г.; Международная конференция «Чернобыль: опыт международного сотрудничества при ликвидации последствий аварии» Россия. Москва-Обнинск, ВНИИСХРАЭ, 23-25 ноября 2011 г.; Молодежной конференции с элементами научной школы (к 25-летию аварии на ЧАЭС) «Современные проблемы радиохимии и радиоэкологии». Москва, ГЕОХИ РАН, 7-8 июня 2011 г.; Всероссийской научной конференции «Геохимия ландшафтов и география почв (к 100-летию М.А. Глазовской)</w:t>
      </w:r>
      <w:r w:rsidR="00A04E56">
        <w:rPr>
          <w:spacing w:val="-5"/>
          <w:sz w:val="24"/>
          <w:szCs w:val="24"/>
        </w:rPr>
        <w:t>»</w:t>
      </w:r>
      <w:r w:rsidR="00A3370E" w:rsidRPr="003449D9">
        <w:rPr>
          <w:spacing w:val="-5"/>
          <w:sz w:val="24"/>
          <w:szCs w:val="24"/>
        </w:rPr>
        <w:t>, Москва, 4-6 апреля 2012 г.</w:t>
      </w:r>
      <w:r w:rsidR="001E5F36" w:rsidRPr="001E5F36">
        <w:rPr>
          <w:spacing w:val="-5"/>
          <w:sz w:val="24"/>
          <w:szCs w:val="24"/>
        </w:rPr>
        <w:t xml:space="preserve"> </w:t>
      </w:r>
    </w:p>
    <w:p w:rsidR="00A3370E" w:rsidRPr="003449D9" w:rsidRDefault="00A3370E" w:rsidP="003449D9">
      <w:pPr>
        <w:spacing w:line="360" w:lineRule="auto"/>
        <w:ind w:firstLine="709"/>
        <w:jc w:val="both"/>
        <w:rPr>
          <w:spacing w:val="-5"/>
          <w:sz w:val="24"/>
          <w:szCs w:val="24"/>
          <w:lang w:val="en-US"/>
        </w:rPr>
      </w:pPr>
      <w:r w:rsidRPr="003449D9">
        <w:rPr>
          <w:spacing w:val="-5"/>
          <w:sz w:val="24"/>
          <w:szCs w:val="24"/>
        </w:rPr>
        <w:t>Материалы</w:t>
      </w:r>
      <w:r w:rsidRPr="00DF6F47">
        <w:rPr>
          <w:spacing w:val="-5"/>
          <w:sz w:val="24"/>
          <w:szCs w:val="24"/>
          <w:lang w:val="en-US"/>
        </w:rPr>
        <w:t xml:space="preserve"> </w:t>
      </w:r>
      <w:r w:rsidRPr="003449D9">
        <w:rPr>
          <w:spacing w:val="-5"/>
          <w:sz w:val="24"/>
          <w:szCs w:val="24"/>
        </w:rPr>
        <w:t>докладывались</w:t>
      </w:r>
      <w:r w:rsidRPr="00DF6F47">
        <w:rPr>
          <w:spacing w:val="-5"/>
          <w:sz w:val="24"/>
          <w:szCs w:val="24"/>
          <w:lang w:val="en-US"/>
        </w:rPr>
        <w:t xml:space="preserve"> </w:t>
      </w:r>
      <w:r w:rsidRPr="003449D9">
        <w:rPr>
          <w:spacing w:val="-5"/>
          <w:sz w:val="24"/>
          <w:szCs w:val="24"/>
        </w:rPr>
        <w:t>на</w:t>
      </w:r>
      <w:r w:rsidRPr="00DF6F47">
        <w:rPr>
          <w:spacing w:val="-5"/>
          <w:sz w:val="24"/>
          <w:szCs w:val="24"/>
          <w:lang w:val="en-US"/>
        </w:rPr>
        <w:t xml:space="preserve"> </w:t>
      </w:r>
      <w:r w:rsidRPr="003449D9">
        <w:rPr>
          <w:spacing w:val="-5"/>
          <w:sz w:val="24"/>
          <w:szCs w:val="24"/>
        </w:rPr>
        <w:t>следующих</w:t>
      </w:r>
      <w:r w:rsidRPr="00DF6F47">
        <w:rPr>
          <w:spacing w:val="-5"/>
          <w:sz w:val="24"/>
          <w:szCs w:val="24"/>
          <w:lang w:val="en-US"/>
        </w:rPr>
        <w:t xml:space="preserve"> </w:t>
      </w:r>
      <w:r w:rsidRPr="003449D9">
        <w:rPr>
          <w:spacing w:val="-5"/>
          <w:sz w:val="24"/>
          <w:szCs w:val="24"/>
        </w:rPr>
        <w:t>международных</w:t>
      </w:r>
      <w:r w:rsidRPr="00DF6F47">
        <w:rPr>
          <w:spacing w:val="-5"/>
          <w:sz w:val="24"/>
          <w:szCs w:val="24"/>
          <w:lang w:val="en-US"/>
        </w:rPr>
        <w:t xml:space="preserve"> </w:t>
      </w:r>
      <w:r w:rsidRPr="003449D9">
        <w:rPr>
          <w:spacing w:val="-5"/>
          <w:sz w:val="24"/>
          <w:szCs w:val="24"/>
        </w:rPr>
        <w:t>конференциях</w:t>
      </w:r>
      <w:r w:rsidRPr="00DF6F47">
        <w:rPr>
          <w:spacing w:val="-5"/>
          <w:sz w:val="24"/>
          <w:szCs w:val="24"/>
          <w:lang w:val="en-US"/>
        </w:rPr>
        <w:t xml:space="preserve">: </w:t>
      </w:r>
      <w:r w:rsidRPr="003449D9">
        <w:rPr>
          <w:spacing w:val="-5"/>
          <w:sz w:val="24"/>
          <w:szCs w:val="24"/>
          <w:lang w:val="en-US"/>
        </w:rPr>
        <w:t>Congress</w:t>
      </w:r>
      <w:r w:rsidRPr="00DF6F47">
        <w:rPr>
          <w:spacing w:val="-5"/>
          <w:sz w:val="24"/>
          <w:szCs w:val="24"/>
          <w:lang w:val="en-US"/>
        </w:rPr>
        <w:t xml:space="preserve"> </w:t>
      </w:r>
      <w:r w:rsidRPr="003449D9">
        <w:rPr>
          <w:spacing w:val="-5"/>
          <w:sz w:val="24"/>
          <w:szCs w:val="24"/>
          <w:lang w:val="en-US"/>
        </w:rPr>
        <w:t>on</w:t>
      </w:r>
      <w:r w:rsidRPr="00DF6F47">
        <w:rPr>
          <w:spacing w:val="-5"/>
          <w:sz w:val="24"/>
          <w:szCs w:val="24"/>
          <w:lang w:val="en-US"/>
        </w:rPr>
        <w:t xml:space="preserve"> </w:t>
      </w:r>
      <w:r w:rsidRPr="003449D9">
        <w:rPr>
          <w:spacing w:val="-5"/>
          <w:sz w:val="24"/>
          <w:szCs w:val="24"/>
          <w:lang w:val="en-US"/>
        </w:rPr>
        <w:t>Agriculture</w:t>
      </w:r>
      <w:r w:rsidRPr="00DF6F47">
        <w:rPr>
          <w:spacing w:val="-5"/>
          <w:sz w:val="24"/>
          <w:szCs w:val="24"/>
          <w:lang w:val="en-US"/>
        </w:rPr>
        <w:t xml:space="preserve"> &amp; </w:t>
      </w:r>
      <w:r w:rsidRPr="003449D9">
        <w:rPr>
          <w:spacing w:val="-5"/>
          <w:sz w:val="24"/>
          <w:szCs w:val="24"/>
          <w:lang w:val="en-US"/>
        </w:rPr>
        <w:t>Environment</w:t>
      </w:r>
      <w:r w:rsidRPr="00DF6F47">
        <w:rPr>
          <w:spacing w:val="-5"/>
          <w:sz w:val="24"/>
          <w:szCs w:val="24"/>
          <w:lang w:val="en-US"/>
        </w:rPr>
        <w:t xml:space="preserve"> </w:t>
      </w:r>
      <w:r w:rsidRPr="003449D9">
        <w:rPr>
          <w:spacing w:val="-5"/>
          <w:sz w:val="24"/>
          <w:szCs w:val="24"/>
          <w:lang w:val="en-US"/>
        </w:rPr>
        <w:t>in</w:t>
      </w:r>
      <w:r w:rsidRPr="00DF6F47">
        <w:rPr>
          <w:spacing w:val="-5"/>
          <w:sz w:val="24"/>
          <w:szCs w:val="24"/>
          <w:lang w:val="en-US"/>
        </w:rPr>
        <w:t xml:space="preserve"> </w:t>
      </w:r>
      <w:r w:rsidRPr="003449D9">
        <w:rPr>
          <w:spacing w:val="-5"/>
          <w:sz w:val="24"/>
          <w:szCs w:val="24"/>
          <w:lang w:val="en-US"/>
        </w:rPr>
        <w:t>Eastern</w:t>
      </w:r>
      <w:r w:rsidRPr="00DF6F47">
        <w:rPr>
          <w:spacing w:val="-5"/>
          <w:sz w:val="24"/>
          <w:szCs w:val="24"/>
          <w:lang w:val="en-US"/>
        </w:rPr>
        <w:t xml:space="preserve"> </w:t>
      </w:r>
      <w:r w:rsidRPr="003449D9">
        <w:rPr>
          <w:spacing w:val="-5"/>
          <w:sz w:val="24"/>
          <w:szCs w:val="24"/>
          <w:lang w:val="en-US"/>
        </w:rPr>
        <w:t>Europe</w:t>
      </w:r>
      <w:r w:rsidRPr="00DF6F47">
        <w:rPr>
          <w:spacing w:val="-5"/>
          <w:sz w:val="24"/>
          <w:szCs w:val="24"/>
          <w:lang w:val="en-US"/>
        </w:rPr>
        <w:t xml:space="preserve"> </w:t>
      </w:r>
      <w:r w:rsidRPr="003449D9">
        <w:rPr>
          <w:spacing w:val="-5"/>
          <w:sz w:val="24"/>
          <w:szCs w:val="24"/>
          <w:lang w:val="en-US"/>
        </w:rPr>
        <w:t>and</w:t>
      </w:r>
      <w:r w:rsidRPr="00DF6F47">
        <w:rPr>
          <w:spacing w:val="-5"/>
          <w:sz w:val="24"/>
          <w:szCs w:val="24"/>
          <w:lang w:val="en-US"/>
        </w:rPr>
        <w:t xml:space="preserve"> </w:t>
      </w:r>
      <w:r w:rsidRPr="003449D9">
        <w:rPr>
          <w:spacing w:val="-5"/>
          <w:sz w:val="24"/>
          <w:szCs w:val="24"/>
          <w:lang w:val="en-US"/>
        </w:rPr>
        <w:t>the</w:t>
      </w:r>
      <w:r w:rsidRPr="00DF6F47">
        <w:rPr>
          <w:spacing w:val="-5"/>
          <w:sz w:val="24"/>
          <w:szCs w:val="24"/>
          <w:lang w:val="en-US"/>
        </w:rPr>
        <w:t xml:space="preserve"> </w:t>
      </w:r>
      <w:r w:rsidRPr="003449D9">
        <w:rPr>
          <w:spacing w:val="-5"/>
          <w:sz w:val="24"/>
          <w:szCs w:val="24"/>
          <w:lang w:val="en-US"/>
        </w:rPr>
        <w:t>Netherlands</w:t>
      </w:r>
      <w:r w:rsidRPr="00DF6F47">
        <w:rPr>
          <w:spacing w:val="-5"/>
          <w:sz w:val="24"/>
          <w:szCs w:val="24"/>
          <w:lang w:val="en-US"/>
        </w:rPr>
        <w:t xml:space="preserve">. </w:t>
      </w:r>
      <w:r w:rsidR="002A7E98">
        <w:rPr>
          <w:spacing w:val="-5"/>
          <w:sz w:val="24"/>
          <w:szCs w:val="24"/>
          <w:lang w:val="en-US"/>
        </w:rPr>
        <w:t>Sept. 5&amp;6 1990</w:t>
      </w:r>
      <w:r w:rsidR="002A7E98" w:rsidRPr="002A7E98">
        <w:rPr>
          <w:spacing w:val="-5"/>
          <w:sz w:val="24"/>
          <w:szCs w:val="24"/>
          <w:lang w:val="en-US"/>
        </w:rPr>
        <w:t>,</w:t>
      </w:r>
      <w:r w:rsidR="002A7E98">
        <w:rPr>
          <w:spacing w:val="-5"/>
          <w:sz w:val="24"/>
          <w:szCs w:val="24"/>
          <w:lang w:val="en-US"/>
        </w:rPr>
        <w:t xml:space="preserve"> Wageningen, 1992</w:t>
      </w:r>
      <w:r w:rsidR="002A7E98" w:rsidRPr="002A7E98">
        <w:rPr>
          <w:spacing w:val="-5"/>
          <w:sz w:val="24"/>
          <w:szCs w:val="24"/>
          <w:lang w:val="en-US"/>
        </w:rPr>
        <w:t>;</w:t>
      </w:r>
      <w:r w:rsidRPr="003449D9">
        <w:rPr>
          <w:spacing w:val="-5"/>
          <w:sz w:val="24"/>
          <w:szCs w:val="24"/>
          <w:lang w:val="en-US"/>
        </w:rPr>
        <w:t xml:space="preserve"> Conference</w:t>
      </w:r>
      <w:r w:rsidR="002A7E98">
        <w:rPr>
          <w:spacing w:val="-5"/>
          <w:sz w:val="24"/>
          <w:szCs w:val="24"/>
          <w:lang w:val="en-US"/>
        </w:rPr>
        <w:t>s</w:t>
      </w:r>
      <w:r w:rsidRPr="003449D9">
        <w:rPr>
          <w:spacing w:val="-5"/>
          <w:sz w:val="24"/>
          <w:szCs w:val="24"/>
          <w:lang w:val="en-US"/>
        </w:rPr>
        <w:t xml:space="preserve"> on Permafrost</w:t>
      </w:r>
      <w:r w:rsidR="002A7E98" w:rsidRPr="002A7E98">
        <w:rPr>
          <w:spacing w:val="-5"/>
          <w:sz w:val="24"/>
          <w:szCs w:val="24"/>
          <w:lang w:val="en-US"/>
        </w:rPr>
        <w:t>:</w:t>
      </w:r>
      <w:r w:rsidR="002A7E98">
        <w:rPr>
          <w:spacing w:val="-5"/>
          <w:sz w:val="24"/>
          <w:szCs w:val="24"/>
          <w:lang w:val="en-US"/>
        </w:rPr>
        <w:t xml:space="preserve"> Zurich</w:t>
      </w:r>
      <w:r w:rsidR="002A7E98" w:rsidRPr="002A7E98">
        <w:rPr>
          <w:spacing w:val="-5"/>
          <w:sz w:val="24"/>
          <w:szCs w:val="24"/>
          <w:lang w:val="en-US"/>
        </w:rPr>
        <w:t xml:space="preserve">, </w:t>
      </w:r>
      <w:r w:rsidRPr="003449D9">
        <w:rPr>
          <w:spacing w:val="-5"/>
          <w:sz w:val="24"/>
          <w:szCs w:val="24"/>
          <w:lang w:val="en-US"/>
        </w:rPr>
        <w:t>Swit</w:t>
      </w:r>
      <w:r w:rsidR="002A7E98">
        <w:rPr>
          <w:spacing w:val="-5"/>
          <w:sz w:val="24"/>
          <w:szCs w:val="24"/>
          <w:lang w:val="en-US"/>
        </w:rPr>
        <w:t>zerland</w:t>
      </w:r>
      <w:r w:rsidR="002A7E98" w:rsidRPr="002A7E98">
        <w:rPr>
          <w:spacing w:val="-5"/>
          <w:sz w:val="24"/>
          <w:szCs w:val="24"/>
          <w:lang w:val="en-US"/>
        </w:rPr>
        <w:t xml:space="preserve">, </w:t>
      </w:r>
      <w:r w:rsidR="002A7E98">
        <w:rPr>
          <w:spacing w:val="-5"/>
          <w:sz w:val="24"/>
          <w:szCs w:val="24"/>
          <w:lang w:val="en-US"/>
        </w:rPr>
        <w:t>2003; Potsdam, Germany</w:t>
      </w:r>
      <w:r w:rsidR="002A7E98" w:rsidRPr="002A7E98">
        <w:rPr>
          <w:spacing w:val="-5"/>
          <w:sz w:val="24"/>
          <w:szCs w:val="24"/>
          <w:lang w:val="en-US"/>
        </w:rPr>
        <w:t xml:space="preserve">, </w:t>
      </w:r>
      <w:r w:rsidR="002A7E98">
        <w:rPr>
          <w:spacing w:val="-5"/>
          <w:sz w:val="24"/>
          <w:szCs w:val="24"/>
          <w:lang w:val="en-US"/>
        </w:rPr>
        <w:t>2005</w:t>
      </w:r>
      <w:r w:rsidR="002A7E98" w:rsidRPr="002A7E98">
        <w:rPr>
          <w:spacing w:val="-5"/>
          <w:sz w:val="24"/>
          <w:szCs w:val="24"/>
          <w:lang w:val="en-US"/>
        </w:rPr>
        <w:t>;</w:t>
      </w:r>
      <w:r w:rsidRPr="003449D9">
        <w:rPr>
          <w:spacing w:val="-5"/>
          <w:sz w:val="24"/>
          <w:szCs w:val="24"/>
          <w:lang w:val="en-US"/>
        </w:rPr>
        <w:t xml:space="preserve"> Fairbanks, USA, 2008</w:t>
      </w:r>
      <w:r w:rsidR="002A7E98" w:rsidRPr="002A7E98">
        <w:rPr>
          <w:spacing w:val="-5"/>
          <w:sz w:val="24"/>
          <w:szCs w:val="24"/>
          <w:lang w:val="en-US"/>
        </w:rPr>
        <w:t>;</w:t>
      </w:r>
      <w:r w:rsidRPr="003449D9">
        <w:rPr>
          <w:spacing w:val="-5"/>
          <w:sz w:val="24"/>
          <w:szCs w:val="24"/>
          <w:lang w:val="en-US"/>
        </w:rPr>
        <w:t xml:space="preserve"> Environmental Radioactivi</w:t>
      </w:r>
      <w:r w:rsidR="002A7E98">
        <w:rPr>
          <w:spacing w:val="-5"/>
          <w:sz w:val="24"/>
          <w:szCs w:val="24"/>
          <w:lang w:val="en-US"/>
        </w:rPr>
        <w:t xml:space="preserve">ty in the Arctic and Antarctic, </w:t>
      </w:r>
      <w:r w:rsidRPr="003449D9">
        <w:rPr>
          <w:spacing w:val="-5"/>
          <w:sz w:val="24"/>
          <w:szCs w:val="24"/>
          <w:lang w:val="en-US"/>
        </w:rPr>
        <w:t>Nice, France</w:t>
      </w:r>
      <w:r w:rsidR="002A7E98">
        <w:rPr>
          <w:spacing w:val="-5"/>
          <w:sz w:val="24"/>
          <w:szCs w:val="24"/>
          <w:lang w:val="en-US"/>
        </w:rPr>
        <w:t>, 2005</w:t>
      </w:r>
      <w:r w:rsidRPr="003449D9">
        <w:rPr>
          <w:spacing w:val="-5"/>
          <w:sz w:val="24"/>
          <w:szCs w:val="24"/>
          <w:lang w:val="en-US"/>
        </w:rPr>
        <w:t xml:space="preserve">; XXXVIIth Annual ESNA Meeting, JINR, Dubna, Russia, </w:t>
      </w:r>
      <w:r w:rsidR="002A7E98">
        <w:rPr>
          <w:spacing w:val="-5"/>
          <w:sz w:val="24"/>
          <w:szCs w:val="24"/>
          <w:lang w:val="en-US"/>
        </w:rPr>
        <w:t xml:space="preserve">2007; </w:t>
      </w:r>
      <w:r w:rsidRPr="003449D9">
        <w:rPr>
          <w:spacing w:val="-5"/>
          <w:sz w:val="24"/>
          <w:szCs w:val="24"/>
          <w:lang w:val="en-US"/>
        </w:rPr>
        <w:t>Goldschmidt confe</w:t>
      </w:r>
      <w:r w:rsidR="002A7E98">
        <w:rPr>
          <w:spacing w:val="-5"/>
          <w:sz w:val="24"/>
          <w:szCs w:val="24"/>
          <w:lang w:val="en-US"/>
        </w:rPr>
        <w:t>rences:</w:t>
      </w:r>
      <w:r w:rsidRPr="003449D9">
        <w:rPr>
          <w:spacing w:val="-5"/>
          <w:sz w:val="24"/>
          <w:szCs w:val="24"/>
          <w:lang w:val="en-US"/>
        </w:rPr>
        <w:t xml:space="preserve">  Davos, Switzerland</w:t>
      </w:r>
      <w:r w:rsidR="002A7E98">
        <w:rPr>
          <w:spacing w:val="-5"/>
          <w:sz w:val="24"/>
          <w:szCs w:val="24"/>
          <w:lang w:val="en-US"/>
        </w:rPr>
        <w:t>, 2009</w:t>
      </w:r>
      <w:r w:rsidRPr="003449D9">
        <w:rPr>
          <w:spacing w:val="-5"/>
          <w:sz w:val="24"/>
          <w:szCs w:val="24"/>
          <w:lang w:val="en-US"/>
        </w:rPr>
        <w:t xml:space="preserve">; Prague, 2011; </w:t>
      </w:r>
      <w:r w:rsidR="001E5F36" w:rsidRPr="003449D9">
        <w:rPr>
          <w:spacing w:val="-5"/>
          <w:sz w:val="24"/>
          <w:szCs w:val="24"/>
          <w:lang w:val="en-US"/>
        </w:rPr>
        <w:t>201</w:t>
      </w:r>
      <w:r w:rsidR="001E5F36">
        <w:rPr>
          <w:spacing w:val="-5"/>
          <w:sz w:val="24"/>
          <w:szCs w:val="24"/>
          <w:lang w:val="en-US"/>
        </w:rPr>
        <w:t>5</w:t>
      </w:r>
      <w:r w:rsidR="001E5F36" w:rsidRPr="003449D9">
        <w:rPr>
          <w:spacing w:val="-5"/>
          <w:sz w:val="24"/>
          <w:szCs w:val="24"/>
          <w:lang w:val="en-US"/>
        </w:rPr>
        <w:t xml:space="preserve">; </w:t>
      </w:r>
      <w:r w:rsidRPr="003449D9">
        <w:rPr>
          <w:spacing w:val="-5"/>
          <w:sz w:val="24"/>
          <w:szCs w:val="24"/>
          <w:lang w:val="en-US"/>
        </w:rPr>
        <w:t>GEOMED2010, The 2nd In</w:t>
      </w:r>
      <w:r w:rsidR="002A7E98">
        <w:rPr>
          <w:spacing w:val="-5"/>
          <w:sz w:val="24"/>
          <w:szCs w:val="24"/>
          <w:lang w:val="en-US"/>
        </w:rPr>
        <w:t>ternational Geography Symposium on Mediterranean Environment,</w:t>
      </w:r>
      <w:r w:rsidRPr="003449D9">
        <w:rPr>
          <w:spacing w:val="-5"/>
          <w:sz w:val="24"/>
          <w:szCs w:val="24"/>
          <w:lang w:val="en-US"/>
        </w:rPr>
        <w:t xml:space="preserve"> Antalia, Turkey, 2010; International Scientific conference on Sustainable development in the function of environmental protection</w:t>
      </w:r>
      <w:r w:rsidR="002A7E98">
        <w:rPr>
          <w:spacing w:val="-5"/>
          <w:sz w:val="24"/>
          <w:szCs w:val="24"/>
          <w:lang w:val="en-US"/>
        </w:rPr>
        <w:t>,</w:t>
      </w:r>
      <w:r w:rsidRPr="003449D9">
        <w:rPr>
          <w:spacing w:val="-5"/>
          <w:sz w:val="24"/>
          <w:szCs w:val="24"/>
          <w:lang w:val="en-US"/>
        </w:rPr>
        <w:t xml:space="preserve"> Beograd, 2011; Third International Conference “Reasearch People and Actual Tasks on Multidisciplinary Sciences”, Lozenec, Bulgaria</w:t>
      </w:r>
      <w:r w:rsidR="002A7E98">
        <w:rPr>
          <w:spacing w:val="-5"/>
          <w:sz w:val="24"/>
          <w:szCs w:val="24"/>
          <w:lang w:val="en-US"/>
        </w:rPr>
        <w:t xml:space="preserve"> 2011; EGU General Assembly of </w:t>
      </w:r>
      <w:r w:rsidRPr="003449D9">
        <w:rPr>
          <w:spacing w:val="-5"/>
          <w:sz w:val="24"/>
          <w:szCs w:val="24"/>
          <w:lang w:val="en-US"/>
        </w:rPr>
        <w:t>2008, 2010, 2011</w:t>
      </w:r>
      <w:r w:rsidR="001E5F36" w:rsidRPr="001E5F36">
        <w:rPr>
          <w:spacing w:val="-5"/>
          <w:sz w:val="24"/>
          <w:szCs w:val="24"/>
          <w:lang w:val="en-US"/>
        </w:rPr>
        <w:t>-</w:t>
      </w:r>
      <w:r w:rsidR="001E5F36">
        <w:rPr>
          <w:spacing w:val="-5"/>
          <w:sz w:val="24"/>
          <w:szCs w:val="24"/>
          <w:lang w:val="en-US"/>
        </w:rPr>
        <w:t>201</w:t>
      </w:r>
      <w:r w:rsidR="000113CD">
        <w:rPr>
          <w:spacing w:val="-5"/>
          <w:sz w:val="24"/>
          <w:szCs w:val="24"/>
          <w:lang w:val="en-US"/>
        </w:rPr>
        <w:t>6</w:t>
      </w:r>
      <w:r w:rsidR="007F119B" w:rsidRPr="003449D9">
        <w:rPr>
          <w:spacing w:val="-5"/>
          <w:sz w:val="24"/>
          <w:szCs w:val="24"/>
          <w:lang w:val="en-US"/>
        </w:rPr>
        <w:t xml:space="preserve">. </w:t>
      </w:r>
    </w:p>
    <w:p w:rsidR="00F253C2" w:rsidRPr="003449D9" w:rsidRDefault="00A3370E" w:rsidP="003449D9">
      <w:pPr>
        <w:spacing w:line="360" w:lineRule="auto"/>
        <w:ind w:firstLine="709"/>
        <w:jc w:val="both"/>
        <w:rPr>
          <w:spacing w:val="-5"/>
          <w:sz w:val="24"/>
          <w:szCs w:val="24"/>
        </w:rPr>
      </w:pPr>
      <w:r w:rsidRPr="003449D9">
        <w:rPr>
          <w:spacing w:val="-5"/>
          <w:sz w:val="24"/>
          <w:szCs w:val="24"/>
        </w:rPr>
        <w:t xml:space="preserve">Основные материалы и положения диссертации опубликованы в </w:t>
      </w:r>
      <w:r w:rsidR="00A94134">
        <w:rPr>
          <w:spacing w:val="-5"/>
          <w:sz w:val="24"/>
          <w:szCs w:val="24"/>
        </w:rPr>
        <w:t>4</w:t>
      </w:r>
      <w:r w:rsidRPr="003449D9">
        <w:rPr>
          <w:spacing w:val="-5"/>
          <w:sz w:val="24"/>
          <w:szCs w:val="24"/>
        </w:rPr>
        <w:t xml:space="preserve"> монографических сборниках, в </w:t>
      </w:r>
      <w:r w:rsidR="00B838A6">
        <w:rPr>
          <w:spacing w:val="-5"/>
          <w:sz w:val="24"/>
          <w:szCs w:val="24"/>
        </w:rPr>
        <w:t>38</w:t>
      </w:r>
      <w:r w:rsidRPr="003449D9">
        <w:rPr>
          <w:spacing w:val="-5"/>
          <w:sz w:val="24"/>
          <w:szCs w:val="24"/>
        </w:rPr>
        <w:t xml:space="preserve"> стат</w:t>
      </w:r>
      <w:r w:rsidR="00A94134">
        <w:rPr>
          <w:spacing w:val="-5"/>
          <w:sz w:val="24"/>
          <w:szCs w:val="24"/>
        </w:rPr>
        <w:t xml:space="preserve">ьях </w:t>
      </w:r>
      <w:r w:rsidRPr="003449D9">
        <w:rPr>
          <w:spacing w:val="-5"/>
          <w:sz w:val="24"/>
          <w:szCs w:val="24"/>
        </w:rPr>
        <w:t xml:space="preserve">в рецензируемых отечественных и зарубежных журналах. </w:t>
      </w:r>
      <w:r w:rsidR="00A94134">
        <w:rPr>
          <w:spacing w:val="-5"/>
          <w:sz w:val="24"/>
          <w:szCs w:val="24"/>
        </w:rPr>
        <w:t>11</w:t>
      </w:r>
      <w:r w:rsidRPr="003449D9">
        <w:rPr>
          <w:spacing w:val="-5"/>
          <w:sz w:val="24"/>
          <w:szCs w:val="24"/>
        </w:rPr>
        <w:t xml:space="preserve"> статей опубликованы в сборниках и периодических изданиях (в т.ч. в Трудах Биогеохимической лаборатории), 45 – в виде материалов отечественных и зарубежных конференций.</w:t>
      </w:r>
    </w:p>
    <w:p w:rsidR="003636FC" w:rsidRDefault="003636FC" w:rsidP="003449D9">
      <w:pPr>
        <w:spacing w:line="360" w:lineRule="auto"/>
        <w:ind w:firstLine="709"/>
        <w:jc w:val="both"/>
        <w:rPr>
          <w:b/>
          <w:spacing w:val="-5"/>
          <w:sz w:val="24"/>
          <w:szCs w:val="24"/>
        </w:rPr>
      </w:pPr>
    </w:p>
    <w:p w:rsidR="00F253C2" w:rsidRPr="003449D9" w:rsidRDefault="0019215D" w:rsidP="003449D9">
      <w:pPr>
        <w:spacing w:line="360" w:lineRule="auto"/>
        <w:ind w:firstLine="709"/>
        <w:jc w:val="both"/>
        <w:rPr>
          <w:b/>
          <w:spacing w:val="-5"/>
          <w:sz w:val="24"/>
          <w:szCs w:val="24"/>
        </w:rPr>
      </w:pPr>
      <w:r>
        <w:rPr>
          <w:b/>
          <w:spacing w:val="-5"/>
          <w:sz w:val="24"/>
          <w:szCs w:val="24"/>
        </w:rPr>
        <w:t>Л</w:t>
      </w:r>
      <w:r w:rsidR="003636FC">
        <w:rPr>
          <w:b/>
          <w:spacing w:val="-5"/>
          <w:sz w:val="24"/>
          <w:szCs w:val="24"/>
        </w:rPr>
        <w:t>ичный вклад автора</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Работы по рассматриваемой тематике проводились автором на протяжении почти 40 лет, в ходе которых лично автором организовывались и проводились полевые ландшафтно-геохимические и биогеохимические исследования распределения ряда микроэлементов (меди, кобальта, йода), а также техногенных радионуклидов в различных регионах СССР-России от Нечерноземной зоны Европейской территории РФ (1977-1982, 1986-1990, 2005-2015), зоны аварии на ЧАЭС 1986 г., до тундровой зоны Восточной Сибири (низовья рек Енисей (2001-2002) и Печора (2004). В ходе исследований отрабатывались методы выявления пространственных закономерностей распределения микроэлементов путем профилирования и определения параметров структуры поля загрязнения радиоцезием почвенно-растительного покрова сопряженных ландшафтов по регулярной сети. С этой целью автором был организован и проведен сбор экспериментальных геохимических данных, а также сбор необходимой медицинской информации. Лично автором или под его руководством проводился отбор образцов почв, растений, природных вод. Большинство полевых спектрометрических определений активности </w:t>
      </w:r>
      <w:r w:rsidRPr="0019215D">
        <w:rPr>
          <w:spacing w:val="-5"/>
          <w:sz w:val="24"/>
          <w:szCs w:val="24"/>
          <w:vertAlign w:val="superscript"/>
        </w:rPr>
        <w:t>137</w:t>
      </w:r>
      <w:r w:rsidRPr="0019215D">
        <w:rPr>
          <w:spacing w:val="-5"/>
          <w:sz w:val="24"/>
          <w:szCs w:val="24"/>
          <w:lang w:val="en-US"/>
        </w:rPr>
        <w:t>Cs</w:t>
      </w:r>
      <w:r w:rsidRPr="0019215D">
        <w:rPr>
          <w:spacing w:val="-5"/>
          <w:sz w:val="24"/>
          <w:szCs w:val="24"/>
        </w:rPr>
        <w:t xml:space="preserve"> и определений йода (а также меди и кобальта в период 1977-1992 гг.) в различных объектах биосферы также выполнено непосредственно автором. </w:t>
      </w:r>
    </w:p>
    <w:p w:rsidR="0019215D" w:rsidRPr="0019215D" w:rsidRDefault="0019215D" w:rsidP="0019215D">
      <w:pPr>
        <w:spacing w:line="360" w:lineRule="auto"/>
        <w:ind w:firstLine="709"/>
        <w:jc w:val="both"/>
        <w:rPr>
          <w:spacing w:val="-5"/>
          <w:sz w:val="24"/>
          <w:szCs w:val="24"/>
        </w:rPr>
      </w:pPr>
      <w:r w:rsidRPr="0019215D">
        <w:rPr>
          <w:spacing w:val="-5"/>
          <w:sz w:val="24"/>
          <w:szCs w:val="24"/>
        </w:rPr>
        <w:t>На основе полученной информации автором были разработаны и опробованы оригинальные методы картометрической оценки экологического статуса и риска заболеваемости раком щитовидной железы (РЩЖ).</w:t>
      </w:r>
    </w:p>
    <w:p w:rsidR="0019215D" w:rsidRPr="0019215D" w:rsidRDefault="0019215D" w:rsidP="0019215D">
      <w:pPr>
        <w:spacing w:line="360" w:lineRule="auto"/>
        <w:ind w:firstLine="709"/>
        <w:jc w:val="both"/>
        <w:rPr>
          <w:spacing w:val="-5"/>
          <w:sz w:val="24"/>
          <w:szCs w:val="24"/>
        </w:rPr>
      </w:pPr>
      <w:r w:rsidRPr="0019215D">
        <w:rPr>
          <w:spacing w:val="-5"/>
          <w:sz w:val="24"/>
          <w:szCs w:val="24"/>
        </w:rPr>
        <w:t xml:space="preserve">Автором также были выполнены работы по статистической обработке данных, построены карты активности </w:t>
      </w:r>
      <w:r w:rsidRPr="0019215D">
        <w:rPr>
          <w:spacing w:val="-5"/>
          <w:sz w:val="24"/>
          <w:szCs w:val="24"/>
          <w:vertAlign w:val="superscript"/>
        </w:rPr>
        <w:t>137</w:t>
      </w:r>
      <w:r w:rsidRPr="0019215D">
        <w:rPr>
          <w:spacing w:val="-5"/>
          <w:sz w:val="24"/>
          <w:szCs w:val="24"/>
          <w:lang w:val="en-US"/>
        </w:rPr>
        <w:t>Cs</w:t>
      </w:r>
      <w:r w:rsidRPr="0019215D">
        <w:rPr>
          <w:spacing w:val="-5"/>
          <w:sz w:val="24"/>
          <w:szCs w:val="24"/>
        </w:rPr>
        <w:t xml:space="preserve"> и проведены исследования в части математического моделирования пространственной структуры геохимических аномалий поли- и моноцентрического типа. </w:t>
      </w:r>
    </w:p>
    <w:p w:rsidR="004C28A9" w:rsidRDefault="004C28A9" w:rsidP="003449D9">
      <w:pPr>
        <w:spacing w:line="360" w:lineRule="auto"/>
        <w:ind w:firstLine="709"/>
        <w:jc w:val="both"/>
        <w:rPr>
          <w:b/>
          <w:i/>
          <w:spacing w:val="-5"/>
          <w:sz w:val="24"/>
          <w:szCs w:val="24"/>
        </w:rPr>
      </w:pPr>
    </w:p>
    <w:p w:rsidR="00527E15" w:rsidRPr="006A0DA7" w:rsidRDefault="00527E15" w:rsidP="003449D9">
      <w:pPr>
        <w:spacing w:line="360" w:lineRule="auto"/>
        <w:ind w:firstLine="709"/>
        <w:jc w:val="both"/>
        <w:rPr>
          <w:b/>
          <w:i/>
          <w:spacing w:val="-5"/>
          <w:sz w:val="24"/>
          <w:szCs w:val="24"/>
        </w:rPr>
      </w:pPr>
      <w:r w:rsidRPr="006A0DA7">
        <w:rPr>
          <w:b/>
          <w:i/>
          <w:spacing w:val="-5"/>
          <w:sz w:val="24"/>
          <w:szCs w:val="24"/>
        </w:rPr>
        <w:t>Практическая значимость работы</w:t>
      </w:r>
    </w:p>
    <w:p w:rsidR="00527E15" w:rsidRPr="003449D9" w:rsidRDefault="00A94134" w:rsidP="003449D9">
      <w:pPr>
        <w:spacing w:line="360" w:lineRule="auto"/>
        <w:ind w:firstLine="709"/>
        <w:jc w:val="both"/>
        <w:rPr>
          <w:spacing w:val="-5"/>
          <w:sz w:val="24"/>
          <w:szCs w:val="24"/>
        </w:rPr>
      </w:pPr>
      <w:r>
        <w:rPr>
          <w:spacing w:val="-5"/>
          <w:sz w:val="24"/>
          <w:szCs w:val="24"/>
        </w:rPr>
        <w:t>П</w:t>
      </w:r>
      <w:r w:rsidRPr="00A94134">
        <w:rPr>
          <w:spacing w:val="-5"/>
          <w:sz w:val="24"/>
          <w:szCs w:val="24"/>
        </w:rPr>
        <w:t xml:space="preserve">роведенные </w:t>
      </w:r>
      <w:r>
        <w:rPr>
          <w:spacing w:val="-5"/>
          <w:sz w:val="24"/>
          <w:szCs w:val="24"/>
        </w:rPr>
        <w:t xml:space="preserve">исследования имеют большую </w:t>
      </w:r>
      <w:r w:rsidR="00527E15" w:rsidRPr="003449D9">
        <w:rPr>
          <w:spacing w:val="-5"/>
          <w:sz w:val="24"/>
          <w:szCs w:val="24"/>
        </w:rPr>
        <w:t xml:space="preserve">практическую </w:t>
      </w:r>
      <w:r>
        <w:rPr>
          <w:spacing w:val="-5"/>
          <w:sz w:val="24"/>
          <w:szCs w:val="24"/>
        </w:rPr>
        <w:t xml:space="preserve">значимость </w:t>
      </w:r>
      <w:r w:rsidR="00527E15" w:rsidRPr="003449D9">
        <w:rPr>
          <w:spacing w:val="-5"/>
          <w:sz w:val="24"/>
          <w:szCs w:val="24"/>
        </w:rPr>
        <w:t xml:space="preserve">в </w:t>
      </w:r>
      <w:r w:rsidR="000F43F3" w:rsidRPr="003449D9">
        <w:rPr>
          <w:spacing w:val="-5"/>
          <w:sz w:val="24"/>
          <w:szCs w:val="24"/>
        </w:rPr>
        <w:t xml:space="preserve">рамках сразу </w:t>
      </w:r>
      <w:r w:rsidR="00527E15" w:rsidRPr="003449D9">
        <w:rPr>
          <w:spacing w:val="-5"/>
          <w:sz w:val="24"/>
          <w:szCs w:val="24"/>
        </w:rPr>
        <w:t xml:space="preserve">нескольких </w:t>
      </w:r>
      <w:r w:rsidR="000F43F3" w:rsidRPr="003449D9">
        <w:rPr>
          <w:spacing w:val="-5"/>
          <w:sz w:val="24"/>
          <w:szCs w:val="24"/>
        </w:rPr>
        <w:t xml:space="preserve">научных </w:t>
      </w:r>
      <w:r w:rsidR="00527E15" w:rsidRPr="003449D9">
        <w:rPr>
          <w:spacing w:val="-5"/>
          <w:sz w:val="24"/>
          <w:szCs w:val="24"/>
        </w:rPr>
        <w:t>направлени</w:t>
      </w:r>
      <w:r w:rsidR="000F43F3" w:rsidRPr="003449D9">
        <w:rPr>
          <w:spacing w:val="-5"/>
          <w:sz w:val="24"/>
          <w:szCs w:val="24"/>
        </w:rPr>
        <w:t>й</w:t>
      </w:r>
      <w:r w:rsidR="00527E15" w:rsidRPr="003449D9">
        <w:rPr>
          <w:spacing w:val="-5"/>
          <w:sz w:val="24"/>
          <w:szCs w:val="24"/>
        </w:rPr>
        <w:t>, важных для целей дальнейшего развития биогеохимии</w:t>
      </w:r>
      <w:r w:rsidR="005043F5" w:rsidRPr="003449D9">
        <w:rPr>
          <w:spacing w:val="-5"/>
          <w:sz w:val="24"/>
          <w:szCs w:val="24"/>
        </w:rPr>
        <w:t>,</w:t>
      </w:r>
      <w:r w:rsidR="00527E15" w:rsidRPr="003449D9">
        <w:rPr>
          <w:spacing w:val="-5"/>
          <w:sz w:val="24"/>
          <w:szCs w:val="24"/>
        </w:rPr>
        <w:t xml:space="preserve"> геохимической экологии</w:t>
      </w:r>
      <w:r w:rsidR="005043F5" w:rsidRPr="003449D9">
        <w:rPr>
          <w:spacing w:val="-5"/>
          <w:sz w:val="24"/>
          <w:szCs w:val="24"/>
        </w:rPr>
        <w:t xml:space="preserve"> и</w:t>
      </w:r>
      <w:r w:rsidR="00A939BA" w:rsidRPr="003449D9">
        <w:rPr>
          <w:spacing w:val="-5"/>
          <w:sz w:val="24"/>
          <w:szCs w:val="24"/>
        </w:rPr>
        <w:t xml:space="preserve"> медицины, </w:t>
      </w:r>
      <w:r w:rsidR="00527E15" w:rsidRPr="003449D9">
        <w:rPr>
          <w:spacing w:val="-5"/>
          <w:sz w:val="24"/>
          <w:szCs w:val="24"/>
        </w:rPr>
        <w:t>поскольку они позволяют:</w:t>
      </w:r>
    </w:p>
    <w:p w:rsidR="00A1050B" w:rsidRPr="003449D9" w:rsidRDefault="000D5601" w:rsidP="003449D9">
      <w:pPr>
        <w:spacing w:line="360" w:lineRule="auto"/>
        <w:ind w:firstLine="709"/>
        <w:jc w:val="both"/>
        <w:rPr>
          <w:spacing w:val="-5"/>
          <w:sz w:val="24"/>
          <w:szCs w:val="24"/>
        </w:rPr>
      </w:pPr>
      <w:r w:rsidRPr="003449D9">
        <w:rPr>
          <w:spacing w:val="-5"/>
          <w:sz w:val="24"/>
          <w:szCs w:val="24"/>
        </w:rPr>
        <w:t xml:space="preserve">- </w:t>
      </w:r>
      <w:r w:rsidR="00A1050B" w:rsidRPr="003449D9">
        <w:rPr>
          <w:spacing w:val="-5"/>
          <w:sz w:val="24"/>
          <w:szCs w:val="24"/>
        </w:rPr>
        <w:t>осуществлять решение широкого класса задач геохимической экологии</w:t>
      </w:r>
      <w:r w:rsidR="00A939BA" w:rsidRPr="003449D9">
        <w:rPr>
          <w:spacing w:val="-5"/>
          <w:sz w:val="24"/>
          <w:szCs w:val="24"/>
        </w:rPr>
        <w:t>,</w:t>
      </w:r>
      <w:r w:rsidR="00A1050B" w:rsidRPr="003449D9">
        <w:rPr>
          <w:spacing w:val="-5"/>
          <w:sz w:val="24"/>
          <w:szCs w:val="24"/>
        </w:rPr>
        <w:t xml:space="preserve"> связанных, как с избытком, так и с недостатком любых элементов минерального питания;</w:t>
      </w:r>
    </w:p>
    <w:p w:rsidR="00527E15" w:rsidRPr="003449D9" w:rsidRDefault="00527E15" w:rsidP="003449D9">
      <w:pPr>
        <w:spacing w:line="360" w:lineRule="auto"/>
        <w:ind w:firstLine="709"/>
        <w:jc w:val="both"/>
        <w:rPr>
          <w:spacing w:val="-5"/>
          <w:sz w:val="24"/>
          <w:szCs w:val="24"/>
        </w:rPr>
      </w:pPr>
      <w:r w:rsidRPr="003449D9">
        <w:rPr>
          <w:spacing w:val="-5"/>
          <w:sz w:val="24"/>
          <w:szCs w:val="24"/>
        </w:rPr>
        <w:t>- упростить процессы полевого изучения и сбора материалов, ограничившись объемами выборки, достаточными для оценки структурных параметров аномалии установленного типа;</w:t>
      </w:r>
    </w:p>
    <w:p w:rsidR="00527E15" w:rsidRPr="003449D9" w:rsidRDefault="00527E15" w:rsidP="003449D9">
      <w:pPr>
        <w:spacing w:line="360" w:lineRule="auto"/>
        <w:ind w:firstLine="709"/>
        <w:jc w:val="both"/>
        <w:rPr>
          <w:spacing w:val="-5"/>
          <w:sz w:val="24"/>
          <w:szCs w:val="24"/>
        </w:rPr>
      </w:pPr>
      <w:r w:rsidRPr="003449D9">
        <w:rPr>
          <w:spacing w:val="-5"/>
          <w:sz w:val="24"/>
          <w:szCs w:val="24"/>
        </w:rPr>
        <w:t xml:space="preserve">- </w:t>
      </w:r>
      <w:r w:rsidR="00A1050B" w:rsidRPr="003449D9">
        <w:rPr>
          <w:spacing w:val="-5"/>
          <w:sz w:val="24"/>
          <w:szCs w:val="24"/>
        </w:rPr>
        <w:t xml:space="preserve">с высокой точностью математически </w:t>
      </w:r>
      <w:r w:rsidRPr="003449D9">
        <w:rPr>
          <w:spacing w:val="-5"/>
          <w:sz w:val="24"/>
          <w:szCs w:val="24"/>
        </w:rPr>
        <w:t xml:space="preserve">моделировать структуру </w:t>
      </w:r>
      <w:r w:rsidR="00A1050B" w:rsidRPr="003449D9">
        <w:rPr>
          <w:spacing w:val="-5"/>
          <w:sz w:val="24"/>
          <w:szCs w:val="24"/>
        </w:rPr>
        <w:t xml:space="preserve">геохимических </w:t>
      </w:r>
      <w:r w:rsidRPr="003449D9">
        <w:rPr>
          <w:spacing w:val="-5"/>
          <w:sz w:val="24"/>
          <w:szCs w:val="24"/>
        </w:rPr>
        <w:t>аномалий</w:t>
      </w:r>
      <w:r w:rsidR="00F25FA3" w:rsidRPr="003449D9">
        <w:rPr>
          <w:spacing w:val="-5"/>
          <w:sz w:val="24"/>
          <w:szCs w:val="24"/>
        </w:rPr>
        <w:t xml:space="preserve"> на разных уровнях организации</w:t>
      </w:r>
      <w:r w:rsidRPr="003449D9">
        <w:rPr>
          <w:spacing w:val="-5"/>
          <w:sz w:val="24"/>
          <w:szCs w:val="24"/>
        </w:rPr>
        <w:t>;</w:t>
      </w:r>
    </w:p>
    <w:p w:rsidR="00527E15" w:rsidRPr="003449D9" w:rsidRDefault="00527E15" w:rsidP="003449D9">
      <w:pPr>
        <w:spacing w:line="360" w:lineRule="auto"/>
        <w:ind w:firstLine="709"/>
        <w:jc w:val="both"/>
        <w:rPr>
          <w:spacing w:val="-5"/>
          <w:sz w:val="24"/>
          <w:szCs w:val="24"/>
        </w:rPr>
      </w:pPr>
      <w:r w:rsidRPr="003449D9">
        <w:rPr>
          <w:spacing w:val="-5"/>
          <w:sz w:val="24"/>
          <w:szCs w:val="24"/>
        </w:rPr>
        <w:t>-</w:t>
      </w:r>
      <w:r w:rsidR="00A1050B" w:rsidRPr="003449D9">
        <w:rPr>
          <w:spacing w:val="-5"/>
          <w:sz w:val="24"/>
          <w:szCs w:val="24"/>
        </w:rPr>
        <w:t xml:space="preserve"> </w:t>
      </w:r>
      <w:r w:rsidRPr="003449D9">
        <w:rPr>
          <w:spacing w:val="-5"/>
          <w:sz w:val="24"/>
          <w:szCs w:val="24"/>
        </w:rPr>
        <w:t>решать практические задачи, связанные с изучением структуры и оценк</w:t>
      </w:r>
      <w:r w:rsidR="005043F5" w:rsidRPr="003449D9">
        <w:rPr>
          <w:spacing w:val="-5"/>
          <w:sz w:val="24"/>
          <w:szCs w:val="24"/>
        </w:rPr>
        <w:t>и</w:t>
      </w:r>
      <w:r w:rsidRPr="003449D9">
        <w:rPr>
          <w:spacing w:val="-5"/>
          <w:sz w:val="24"/>
          <w:szCs w:val="24"/>
        </w:rPr>
        <w:t xml:space="preserve"> параметров пространственной геохимической неоднородности;</w:t>
      </w:r>
    </w:p>
    <w:p w:rsidR="00A939BA" w:rsidRPr="003449D9" w:rsidRDefault="00A939BA" w:rsidP="003449D9">
      <w:pPr>
        <w:spacing w:line="360" w:lineRule="auto"/>
        <w:ind w:firstLine="709"/>
        <w:jc w:val="both"/>
        <w:rPr>
          <w:spacing w:val="-5"/>
          <w:sz w:val="24"/>
          <w:szCs w:val="24"/>
        </w:rPr>
      </w:pPr>
      <w:r w:rsidRPr="003449D9">
        <w:rPr>
          <w:spacing w:val="-5"/>
          <w:sz w:val="24"/>
          <w:szCs w:val="24"/>
        </w:rPr>
        <w:t xml:space="preserve">- значительно повысить точность </w:t>
      </w:r>
      <w:r w:rsidR="00F25FA3" w:rsidRPr="003449D9">
        <w:rPr>
          <w:spacing w:val="-5"/>
          <w:sz w:val="24"/>
          <w:szCs w:val="24"/>
        </w:rPr>
        <w:t xml:space="preserve">и детальность </w:t>
      </w:r>
      <w:r w:rsidRPr="003449D9">
        <w:rPr>
          <w:spacing w:val="-5"/>
          <w:sz w:val="24"/>
          <w:szCs w:val="24"/>
        </w:rPr>
        <w:t xml:space="preserve">решения задач геохимического картирования и районирования; </w:t>
      </w:r>
    </w:p>
    <w:p w:rsidR="00527E15" w:rsidRPr="003449D9" w:rsidRDefault="00527E15" w:rsidP="003449D9">
      <w:pPr>
        <w:spacing w:line="360" w:lineRule="auto"/>
        <w:ind w:firstLine="709"/>
        <w:jc w:val="both"/>
        <w:rPr>
          <w:spacing w:val="-5"/>
          <w:sz w:val="24"/>
          <w:szCs w:val="24"/>
        </w:rPr>
      </w:pPr>
      <w:r w:rsidRPr="003449D9">
        <w:rPr>
          <w:spacing w:val="-5"/>
          <w:sz w:val="24"/>
          <w:szCs w:val="24"/>
        </w:rPr>
        <w:t xml:space="preserve">- обеспечивать дальнейшее совершенствование теоретических и методических подходов к </w:t>
      </w:r>
      <w:r w:rsidR="0001206C" w:rsidRPr="003449D9">
        <w:rPr>
          <w:spacing w:val="-5"/>
          <w:sz w:val="24"/>
          <w:szCs w:val="24"/>
        </w:rPr>
        <w:t>геохимическо</w:t>
      </w:r>
      <w:r w:rsidR="0001206C">
        <w:rPr>
          <w:spacing w:val="-5"/>
          <w:sz w:val="24"/>
          <w:szCs w:val="24"/>
        </w:rPr>
        <w:t>му</w:t>
      </w:r>
      <w:r w:rsidR="0001206C" w:rsidRPr="003449D9">
        <w:rPr>
          <w:spacing w:val="-5"/>
          <w:sz w:val="24"/>
          <w:szCs w:val="24"/>
        </w:rPr>
        <w:t xml:space="preserve"> </w:t>
      </w:r>
      <w:r w:rsidRPr="003449D9">
        <w:rPr>
          <w:spacing w:val="-5"/>
          <w:sz w:val="24"/>
          <w:szCs w:val="24"/>
        </w:rPr>
        <w:t xml:space="preserve">изучению </w:t>
      </w:r>
      <w:r w:rsidRPr="007A7360">
        <w:rPr>
          <w:spacing w:val="-5"/>
          <w:sz w:val="24"/>
          <w:szCs w:val="24"/>
        </w:rPr>
        <w:t>ноосферы.</w:t>
      </w:r>
    </w:p>
    <w:p w:rsidR="003636FC" w:rsidRDefault="003636FC" w:rsidP="003449D9">
      <w:pPr>
        <w:widowControl/>
        <w:autoSpaceDE/>
        <w:autoSpaceDN/>
        <w:adjustRightInd/>
        <w:spacing w:line="360" w:lineRule="auto"/>
        <w:jc w:val="both"/>
        <w:rPr>
          <w:b/>
          <w:bCs/>
          <w:i/>
          <w:sz w:val="24"/>
          <w:szCs w:val="24"/>
        </w:rPr>
      </w:pPr>
      <w:bookmarkStart w:id="8" w:name="_Toc323578122"/>
    </w:p>
    <w:p w:rsidR="00527E15" w:rsidRPr="006A0DA7" w:rsidRDefault="00527E15" w:rsidP="003449D9">
      <w:pPr>
        <w:widowControl/>
        <w:autoSpaceDE/>
        <w:autoSpaceDN/>
        <w:adjustRightInd/>
        <w:spacing w:line="360" w:lineRule="auto"/>
        <w:jc w:val="both"/>
        <w:rPr>
          <w:b/>
          <w:bCs/>
          <w:i/>
          <w:sz w:val="24"/>
          <w:szCs w:val="24"/>
        </w:rPr>
      </w:pPr>
      <w:r w:rsidRPr="006A0DA7">
        <w:rPr>
          <w:b/>
          <w:bCs/>
          <w:i/>
          <w:sz w:val="24"/>
          <w:szCs w:val="24"/>
        </w:rPr>
        <w:t>Структура диссертации</w:t>
      </w:r>
      <w:bookmarkEnd w:id="8"/>
    </w:p>
    <w:p w:rsidR="00CD4770" w:rsidRPr="008574A0" w:rsidRDefault="00527E15" w:rsidP="00A94F02">
      <w:pPr>
        <w:widowControl/>
        <w:autoSpaceDE/>
        <w:autoSpaceDN/>
        <w:adjustRightInd/>
        <w:spacing w:line="360" w:lineRule="auto"/>
        <w:jc w:val="center"/>
        <w:rPr>
          <w:sz w:val="24"/>
          <w:szCs w:val="24"/>
        </w:rPr>
      </w:pPr>
      <w:r w:rsidRPr="003449D9">
        <w:rPr>
          <w:sz w:val="24"/>
          <w:szCs w:val="24"/>
        </w:rPr>
        <w:t>Ди</w:t>
      </w:r>
      <w:r w:rsidR="00203805">
        <w:rPr>
          <w:sz w:val="24"/>
          <w:szCs w:val="24"/>
        </w:rPr>
        <w:t>ссертация состоит из введения,</w:t>
      </w:r>
      <w:r w:rsidR="00203805" w:rsidRPr="008574A0">
        <w:rPr>
          <w:sz w:val="24"/>
          <w:szCs w:val="24"/>
        </w:rPr>
        <w:t xml:space="preserve"> 5</w:t>
      </w:r>
      <w:r w:rsidRPr="008574A0">
        <w:rPr>
          <w:sz w:val="24"/>
          <w:szCs w:val="24"/>
        </w:rPr>
        <w:t xml:space="preserve"> глав, выводов</w:t>
      </w:r>
      <w:r w:rsidR="0034002F" w:rsidRPr="008574A0">
        <w:rPr>
          <w:sz w:val="24"/>
          <w:szCs w:val="24"/>
        </w:rPr>
        <w:t>,</w:t>
      </w:r>
      <w:r w:rsidRPr="008574A0">
        <w:rPr>
          <w:sz w:val="24"/>
          <w:szCs w:val="24"/>
        </w:rPr>
        <w:t xml:space="preserve"> заключения и спис</w:t>
      </w:r>
      <w:r w:rsidR="00203805" w:rsidRPr="008574A0">
        <w:rPr>
          <w:sz w:val="24"/>
          <w:szCs w:val="24"/>
        </w:rPr>
        <w:t>ка литературы</w:t>
      </w:r>
      <w:r w:rsidR="0034002F" w:rsidRPr="008574A0">
        <w:rPr>
          <w:sz w:val="24"/>
          <w:szCs w:val="24"/>
        </w:rPr>
        <w:t xml:space="preserve">, содержащего </w:t>
      </w:r>
      <w:r w:rsidR="008574A0" w:rsidRPr="008574A0">
        <w:rPr>
          <w:sz w:val="24"/>
          <w:szCs w:val="24"/>
        </w:rPr>
        <w:t>1027</w:t>
      </w:r>
      <w:r w:rsidR="00203805" w:rsidRPr="008574A0">
        <w:rPr>
          <w:sz w:val="24"/>
          <w:szCs w:val="24"/>
        </w:rPr>
        <w:t xml:space="preserve"> </w:t>
      </w:r>
      <w:r w:rsidRPr="008574A0">
        <w:rPr>
          <w:sz w:val="24"/>
          <w:szCs w:val="24"/>
        </w:rPr>
        <w:t>наименований</w:t>
      </w:r>
      <w:r w:rsidR="0034002F" w:rsidRPr="008574A0">
        <w:rPr>
          <w:sz w:val="24"/>
          <w:szCs w:val="24"/>
        </w:rPr>
        <w:t xml:space="preserve">. Работа </w:t>
      </w:r>
      <w:r w:rsidRPr="008574A0">
        <w:rPr>
          <w:sz w:val="24"/>
          <w:szCs w:val="24"/>
        </w:rPr>
        <w:t xml:space="preserve">содержит </w:t>
      </w:r>
      <w:r w:rsidR="00AF71F4" w:rsidRPr="008574A0">
        <w:rPr>
          <w:sz w:val="24"/>
          <w:szCs w:val="24"/>
        </w:rPr>
        <w:t>1</w:t>
      </w:r>
      <w:r w:rsidR="00EB0FAA">
        <w:rPr>
          <w:sz w:val="24"/>
          <w:szCs w:val="24"/>
        </w:rPr>
        <w:t>29</w:t>
      </w:r>
      <w:r w:rsidRPr="008574A0">
        <w:rPr>
          <w:sz w:val="24"/>
          <w:szCs w:val="24"/>
        </w:rPr>
        <w:t xml:space="preserve"> рисун</w:t>
      </w:r>
      <w:r w:rsidR="00AF71F4" w:rsidRPr="008574A0">
        <w:rPr>
          <w:sz w:val="24"/>
          <w:szCs w:val="24"/>
        </w:rPr>
        <w:t>к</w:t>
      </w:r>
      <w:r w:rsidR="005848D7" w:rsidRPr="008574A0">
        <w:rPr>
          <w:sz w:val="24"/>
          <w:szCs w:val="24"/>
        </w:rPr>
        <w:t>ов</w:t>
      </w:r>
      <w:r w:rsidRPr="008574A0">
        <w:rPr>
          <w:sz w:val="24"/>
          <w:szCs w:val="24"/>
        </w:rPr>
        <w:t xml:space="preserve">, </w:t>
      </w:r>
      <w:r w:rsidR="009E4EA6" w:rsidRPr="008574A0">
        <w:rPr>
          <w:sz w:val="24"/>
          <w:szCs w:val="24"/>
        </w:rPr>
        <w:t>5</w:t>
      </w:r>
      <w:r w:rsidR="00EB0FAA">
        <w:rPr>
          <w:sz w:val="24"/>
          <w:szCs w:val="24"/>
        </w:rPr>
        <w:t>5</w:t>
      </w:r>
      <w:r w:rsidRPr="008574A0">
        <w:rPr>
          <w:sz w:val="24"/>
          <w:szCs w:val="24"/>
        </w:rPr>
        <w:t xml:space="preserve"> таблиц, всего </w:t>
      </w:r>
      <w:r w:rsidR="00BE0DB9" w:rsidRPr="008574A0">
        <w:rPr>
          <w:sz w:val="24"/>
          <w:szCs w:val="24"/>
        </w:rPr>
        <w:t>3</w:t>
      </w:r>
      <w:r w:rsidR="00567CE5">
        <w:rPr>
          <w:sz w:val="24"/>
          <w:szCs w:val="24"/>
        </w:rPr>
        <w:t>29</w:t>
      </w:r>
      <w:r w:rsidR="00AF71F4" w:rsidRPr="008574A0">
        <w:rPr>
          <w:sz w:val="24"/>
          <w:szCs w:val="24"/>
        </w:rPr>
        <w:t xml:space="preserve"> </w:t>
      </w:r>
      <w:r w:rsidRPr="008574A0">
        <w:rPr>
          <w:sz w:val="24"/>
          <w:szCs w:val="24"/>
        </w:rPr>
        <w:t>страниц.</w:t>
      </w:r>
    </w:p>
    <w:p w:rsidR="00DE0AA0" w:rsidRPr="008574A0" w:rsidRDefault="00960F51" w:rsidP="00A94F02">
      <w:pPr>
        <w:widowControl/>
        <w:autoSpaceDE/>
        <w:autoSpaceDN/>
        <w:adjustRightInd/>
        <w:spacing w:line="360" w:lineRule="auto"/>
        <w:jc w:val="center"/>
      </w:pPr>
      <w:r w:rsidRPr="008574A0">
        <w:br w:type="page"/>
      </w:r>
      <w:bookmarkStart w:id="9" w:name="_Toc452517037"/>
    </w:p>
    <w:p w:rsidR="00DE0AA0" w:rsidRDefault="00DE0AA0" w:rsidP="00A94F02">
      <w:pPr>
        <w:widowControl/>
        <w:autoSpaceDE/>
        <w:autoSpaceDN/>
        <w:adjustRightInd/>
        <w:spacing w:line="360" w:lineRule="auto"/>
        <w:jc w:val="center"/>
      </w:pPr>
    </w:p>
    <w:p w:rsidR="00465124" w:rsidRPr="009A51BF" w:rsidRDefault="00F253C2" w:rsidP="00DE0AA0">
      <w:pPr>
        <w:pStyle w:val="11"/>
        <w:rPr>
          <w:rStyle w:val="12"/>
        </w:rPr>
      </w:pPr>
      <w:bookmarkStart w:id="10" w:name="_Toc454567463"/>
      <w:r w:rsidRPr="009A51BF">
        <w:rPr>
          <w:rStyle w:val="12"/>
        </w:rPr>
        <w:t>Глава 1</w:t>
      </w:r>
      <w:r w:rsidR="0028170D" w:rsidRPr="009A51BF">
        <w:rPr>
          <w:rStyle w:val="12"/>
        </w:rPr>
        <w:t xml:space="preserve">. </w:t>
      </w:r>
      <w:r w:rsidR="00E93FF4" w:rsidRPr="009A51BF">
        <w:rPr>
          <w:rStyle w:val="12"/>
        </w:rPr>
        <w:t>КОНЦЕПЦИЯ УСТОЙЧИВОЙ БИОСФЕРЫ</w:t>
      </w:r>
      <w:r w:rsidR="0028170D" w:rsidRPr="009A51BF">
        <w:rPr>
          <w:rStyle w:val="12"/>
        </w:rPr>
        <w:t xml:space="preserve"> КАК САМОГУЛИРУЕМОЙ СИСТЕМЫ</w:t>
      </w:r>
      <w:bookmarkEnd w:id="9"/>
      <w:bookmarkEnd w:id="10"/>
    </w:p>
    <w:p w:rsidR="0057617E" w:rsidRPr="0057617E" w:rsidRDefault="0057617E" w:rsidP="0057617E">
      <w:pPr>
        <w:rPr>
          <w:sz w:val="24"/>
          <w:szCs w:val="24"/>
        </w:rPr>
      </w:pPr>
    </w:p>
    <w:p w:rsidR="00135BFA" w:rsidRPr="00960F51" w:rsidRDefault="00135BFA" w:rsidP="003449D9">
      <w:pPr>
        <w:widowControl/>
        <w:autoSpaceDE/>
        <w:autoSpaceDN/>
        <w:adjustRightInd/>
        <w:spacing w:line="360" w:lineRule="auto"/>
        <w:ind w:firstLine="709"/>
        <w:jc w:val="both"/>
        <w:rPr>
          <w:spacing w:val="-5"/>
          <w:sz w:val="24"/>
          <w:szCs w:val="24"/>
        </w:rPr>
      </w:pPr>
      <w:r w:rsidRPr="00960F51">
        <w:rPr>
          <w:spacing w:val="-5"/>
          <w:sz w:val="24"/>
          <w:szCs w:val="24"/>
        </w:rPr>
        <w:t xml:space="preserve">Сформулированные Вернадским и многократно подтвержденные его последователями биогеохимические принципы </w:t>
      </w:r>
      <w:r w:rsidR="007A5EAB" w:rsidRPr="00960F51">
        <w:rPr>
          <w:spacing w:val="-5"/>
          <w:sz w:val="24"/>
          <w:szCs w:val="24"/>
        </w:rPr>
        <w:t xml:space="preserve">свидетельствуют </w:t>
      </w:r>
      <w:r w:rsidR="0085081E">
        <w:rPr>
          <w:spacing w:val="-5"/>
          <w:sz w:val="24"/>
          <w:szCs w:val="24"/>
        </w:rPr>
        <w:t xml:space="preserve">о </w:t>
      </w:r>
      <w:r w:rsidR="00185BE4" w:rsidRPr="00960F51">
        <w:rPr>
          <w:spacing w:val="-5"/>
          <w:sz w:val="24"/>
          <w:szCs w:val="24"/>
        </w:rPr>
        <w:t>то</w:t>
      </w:r>
      <w:r w:rsidR="007A5EAB" w:rsidRPr="00960F51">
        <w:rPr>
          <w:spacing w:val="-5"/>
          <w:sz w:val="24"/>
          <w:szCs w:val="24"/>
        </w:rPr>
        <w:t>м</w:t>
      </w:r>
      <w:r w:rsidR="00185BE4" w:rsidRPr="00960F51">
        <w:rPr>
          <w:spacing w:val="-5"/>
          <w:sz w:val="24"/>
          <w:szCs w:val="24"/>
        </w:rPr>
        <w:t xml:space="preserve">, что </w:t>
      </w:r>
      <w:r w:rsidR="00861575" w:rsidRPr="00960F51">
        <w:rPr>
          <w:spacing w:val="-5"/>
          <w:sz w:val="24"/>
          <w:szCs w:val="24"/>
        </w:rPr>
        <w:t xml:space="preserve">направленная </w:t>
      </w:r>
      <w:r w:rsidR="00185BE4" w:rsidRPr="00960F51">
        <w:rPr>
          <w:spacing w:val="-5"/>
          <w:sz w:val="24"/>
          <w:szCs w:val="24"/>
        </w:rPr>
        <w:t>эв</w:t>
      </w:r>
      <w:r w:rsidR="00C75D10" w:rsidRPr="00960F51">
        <w:rPr>
          <w:spacing w:val="-5"/>
          <w:sz w:val="24"/>
          <w:szCs w:val="24"/>
        </w:rPr>
        <w:t>олюция видов</w:t>
      </w:r>
      <w:r w:rsidR="00185BE4" w:rsidRPr="00960F51">
        <w:rPr>
          <w:spacing w:val="-5"/>
          <w:sz w:val="24"/>
          <w:szCs w:val="24"/>
        </w:rPr>
        <w:t xml:space="preserve"> населяющих биосферу</w:t>
      </w:r>
      <w:r w:rsidR="0001206C">
        <w:rPr>
          <w:spacing w:val="-5"/>
          <w:sz w:val="24"/>
          <w:szCs w:val="24"/>
        </w:rPr>
        <w:t>,</w:t>
      </w:r>
      <w:r w:rsidR="00185BE4" w:rsidRPr="00960F51">
        <w:rPr>
          <w:spacing w:val="-5"/>
          <w:sz w:val="24"/>
          <w:szCs w:val="24"/>
        </w:rPr>
        <w:t xml:space="preserve"> </w:t>
      </w:r>
      <w:r w:rsidR="0085081E">
        <w:rPr>
          <w:spacing w:val="-5"/>
          <w:sz w:val="24"/>
          <w:szCs w:val="24"/>
        </w:rPr>
        <w:t xml:space="preserve">одновременно </w:t>
      </w:r>
      <w:r w:rsidR="00C75D10" w:rsidRPr="00960F51">
        <w:rPr>
          <w:spacing w:val="-5"/>
          <w:sz w:val="24"/>
          <w:szCs w:val="24"/>
        </w:rPr>
        <w:t xml:space="preserve">является </w:t>
      </w:r>
      <w:r w:rsidR="0085081E">
        <w:rPr>
          <w:spacing w:val="-5"/>
          <w:sz w:val="24"/>
          <w:szCs w:val="24"/>
        </w:rPr>
        <w:t xml:space="preserve">и </w:t>
      </w:r>
      <w:r w:rsidR="00C75D10" w:rsidRPr="00960F51">
        <w:rPr>
          <w:spacing w:val="-5"/>
          <w:sz w:val="24"/>
          <w:szCs w:val="24"/>
        </w:rPr>
        <w:t>фактором</w:t>
      </w:r>
      <w:r w:rsidR="00185BE4" w:rsidRPr="00960F51">
        <w:rPr>
          <w:spacing w:val="-5"/>
          <w:sz w:val="24"/>
          <w:szCs w:val="24"/>
        </w:rPr>
        <w:t xml:space="preserve">, определяющим </w:t>
      </w:r>
      <w:r w:rsidR="00C75D10" w:rsidRPr="00960F51">
        <w:rPr>
          <w:spacing w:val="-5"/>
          <w:sz w:val="24"/>
          <w:szCs w:val="24"/>
        </w:rPr>
        <w:t xml:space="preserve">ее </w:t>
      </w:r>
      <w:r w:rsidR="00185BE4" w:rsidRPr="00960F51">
        <w:rPr>
          <w:spacing w:val="-5"/>
          <w:sz w:val="24"/>
          <w:szCs w:val="24"/>
        </w:rPr>
        <w:t xml:space="preserve">геохимическую </w:t>
      </w:r>
      <w:r w:rsidR="00C75D10" w:rsidRPr="00960F51">
        <w:rPr>
          <w:spacing w:val="-5"/>
          <w:sz w:val="24"/>
          <w:szCs w:val="24"/>
        </w:rPr>
        <w:t>эволюци</w:t>
      </w:r>
      <w:r w:rsidR="00185BE4" w:rsidRPr="00960F51">
        <w:rPr>
          <w:spacing w:val="-5"/>
          <w:sz w:val="24"/>
          <w:szCs w:val="24"/>
        </w:rPr>
        <w:t>ю</w:t>
      </w:r>
      <w:r w:rsidR="00C75D10" w:rsidRPr="00960F51">
        <w:rPr>
          <w:spacing w:val="-5"/>
          <w:sz w:val="24"/>
          <w:szCs w:val="24"/>
        </w:rPr>
        <w:t xml:space="preserve">. </w:t>
      </w:r>
    </w:p>
    <w:p w:rsidR="001929B3" w:rsidRPr="00960F51" w:rsidRDefault="0085081E" w:rsidP="003449D9">
      <w:pPr>
        <w:spacing w:line="360" w:lineRule="auto"/>
        <w:ind w:firstLine="709"/>
        <w:jc w:val="both"/>
        <w:rPr>
          <w:spacing w:val="-5"/>
          <w:sz w:val="24"/>
          <w:szCs w:val="24"/>
        </w:rPr>
      </w:pPr>
      <w:r>
        <w:rPr>
          <w:spacing w:val="-5"/>
          <w:sz w:val="24"/>
          <w:szCs w:val="24"/>
        </w:rPr>
        <w:t>Н</w:t>
      </w:r>
      <w:r w:rsidR="0026483E" w:rsidRPr="00960F51">
        <w:rPr>
          <w:spacing w:val="-5"/>
          <w:sz w:val="24"/>
          <w:szCs w:val="24"/>
        </w:rPr>
        <w:t xml:space="preserve">акопленная </w:t>
      </w:r>
      <w:r w:rsidR="00861575" w:rsidRPr="00960F51">
        <w:rPr>
          <w:spacing w:val="-5"/>
          <w:sz w:val="24"/>
          <w:szCs w:val="24"/>
        </w:rPr>
        <w:t xml:space="preserve">информация о характере </w:t>
      </w:r>
      <w:r w:rsidR="00A95B51" w:rsidRPr="00960F51">
        <w:rPr>
          <w:spacing w:val="-5"/>
          <w:sz w:val="24"/>
          <w:szCs w:val="24"/>
        </w:rPr>
        <w:t xml:space="preserve">видообразования и </w:t>
      </w:r>
      <w:r w:rsidR="007A5EAB" w:rsidRPr="00960F51">
        <w:rPr>
          <w:spacing w:val="-5"/>
          <w:sz w:val="24"/>
          <w:szCs w:val="24"/>
        </w:rPr>
        <w:t>процесс</w:t>
      </w:r>
      <w:r w:rsidR="00A95B51" w:rsidRPr="00960F51">
        <w:rPr>
          <w:spacing w:val="-5"/>
          <w:sz w:val="24"/>
          <w:szCs w:val="24"/>
        </w:rPr>
        <w:t>ах</w:t>
      </w:r>
      <w:r w:rsidR="007A5EAB" w:rsidRPr="00960F51">
        <w:rPr>
          <w:spacing w:val="-5"/>
          <w:sz w:val="24"/>
          <w:szCs w:val="24"/>
        </w:rPr>
        <w:t xml:space="preserve"> </w:t>
      </w:r>
      <w:r w:rsidR="00861575" w:rsidRPr="00960F51">
        <w:rPr>
          <w:spacing w:val="-5"/>
          <w:sz w:val="24"/>
          <w:szCs w:val="24"/>
        </w:rPr>
        <w:t xml:space="preserve">естественной </w:t>
      </w:r>
      <w:r w:rsidR="00586991" w:rsidRPr="00960F51">
        <w:rPr>
          <w:spacing w:val="-5"/>
          <w:sz w:val="24"/>
          <w:szCs w:val="24"/>
        </w:rPr>
        <w:t xml:space="preserve">геохимической </w:t>
      </w:r>
      <w:r w:rsidR="00824021" w:rsidRPr="00960F51">
        <w:rPr>
          <w:spacing w:val="-5"/>
          <w:sz w:val="24"/>
          <w:szCs w:val="24"/>
        </w:rPr>
        <w:t xml:space="preserve">эволюции </w:t>
      </w:r>
      <w:r w:rsidR="00861575" w:rsidRPr="00960F51">
        <w:rPr>
          <w:spacing w:val="-5"/>
          <w:sz w:val="24"/>
          <w:szCs w:val="24"/>
        </w:rPr>
        <w:t xml:space="preserve">окружающей среды позволяет </w:t>
      </w:r>
      <w:r w:rsidR="00F0040E" w:rsidRPr="00960F51">
        <w:rPr>
          <w:spacing w:val="-5"/>
          <w:sz w:val="24"/>
          <w:szCs w:val="24"/>
        </w:rPr>
        <w:t xml:space="preserve">сформулировать поддающуюся проверке </w:t>
      </w:r>
      <w:r w:rsidR="00F0040E" w:rsidRPr="001012D4">
        <w:rPr>
          <w:spacing w:val="-5"/>
          <w:sz w:val="24"/>
          <w:szCs w:val="24"/>
        </w:rPr>
        <w:t>гипотезу</w:t>
      </w:r>
      <w:r w:rsidR="00F0040E" w:rsidRPr="00960F51">
        <w:rPr>
          <w:spacing w:val="-5"/>
          <w:sz w:val="24"/>
          <w:szCs w:val="24"/>
        </w:rPr>
        <w:t xml:space="preserve"> о том, что </w:t>
      </w:r>
      <w:r w:rsidR="000F7ABE" w:rsidRPr="00960F51">
        <w:rPr>
          <w:spacing w:val="-5"/>
          <w:sz w:val="24"/>
          <w:szCs w:val="24"/>
        </w:rPr>
        <w:t xml:space="preserve">на протяжении </w:t>
      </w:r>
      <w:r w:rsidR="0026483E" w:rsidRPr="00960F51">
        <w:rPr>
          <w:spacing w:val="-5"/>
          <w:sz w:val="24"/>
          <w:szCs w:val="24"/>
        </w:rPr>
        <w:t xml:space="preserve">всей </w:t>
      </w:r>
      <w:r w:rsidR="000F7ABE" w:rsidRPr="00960F51">
        <w:rPr>
          <w:spacing w:val="-5"/>
          <w:sz w:val="24"/>
          <w:szCs w:val="24"/>
        </w:rPr>
        <w:t>геологической истории</w:t>
      </w:r>
      <w:r w:rsidR="00E62FB5" w:rsidRPr="00960F51">
        <w:rPr>
          <w:spacing w:val="-5"/>
          <w:sz w:val="24"/>
          <w:szCs w:val="24"/>
        </w:rPr>
        <w:t xml:space="preserve"> эволюци</w:t>
      </w:r>
      <w:r w:rsidR="000F7ABE" w:rsidRPr="00960F51">
        <w:rPr>
          <w:spacing w:val="-5"/>
          <w:sz w:val="24"/>
          <w:szCs w:val="24"/>
        </w:rPr>
        <w:t>я</w:t>
      </w:r>
      <w:r w:rsidR="00E62FB5" w:rsidRPr="00960F51">
        <w:rPr>
          <w:spacing w:val="-5"/>
          <w:sz w:val="24"/>
          <w:szCs w:val="24"/>
        </w:rPr>
        <w:t xml:space="preserve"> видов был</w:t>
      </w:r>
      <w:r w:rsidR="000F7ABE" w:rsidRPr="00960F51">
        <w:rPr>
          <w:spacing w:val="-5"/>
          <w:sz w:val="24"/>
          <w:szCs w:val="24"/>
        </w:rPr>
        <w:t>а</w:t>
      </w:r>
      <w:r w:rsidR="00E62FB5" w:rsidRPr="00960F51">
        <w:rPr>
          <w:spacing w:val="-5"/>
          <w:sz w:val="24"/>
          <w:szCs w:val="24"/>
        </w:rPr>
        <w:t xml:space="preserve"> направлен</w:t>
      </w:r>
      <w:r w:rsidR="000F7ABE" w:rsidRPr="00960F51">
        <w:rPr>
          <w:spacing w:val="-5"/>
          <w:sz w:val="24"/>
          <w:szCs w:val="24"/>
        </w:rPr>
        <w:t>а</w:t>
      </w:r>
      <w:r w:rsidR="00E62FB5" w:rsidRPr="00960F51">
        <w:rPr>
          <w:spacing w:val="-5"/>
          <w:sz w:val="24"/>
          <w:szCs w:val="24"/>
        </w:rPr>
        <w:t xml:space="preserve"> в сторону максимального овладения </w:t>
      </w:r>
      <w:r>
        <w:rPr>
          <w:spacing w:val="-5"/>
          <w:sz w:val="24"/>
          <w:szCs w:val="24"/>
        </w:rPr>
        <w:t xml:space="preserve">всем </w:t>
      </w:r>
      <w:r w:rsidR="000F7ABE" w:rsidRPr="00960F51">
        <w:rPr>
          <w:spacing w:val="-5"/>
          <w:sz w:val="24"/>
          <w:szCs w:val="24"/>
        </w:rPr>
        <w:t xml:space="preserve">доступным ресурсным потенциалом, а эволюция </w:t>
      </w:r>
      <w:r w:rsidR="00861575" w:rsidRPr="00960F51">
        <w:rPr>
          <w:spacing w:val="-5"/>
          <w:sz w:val="24"/>
          <w:szCs w:val="24"/>
        </w:rPr>
        <w:t xml:space="preserve">биосферы </w:t>
      </w:r>
      <w:r w:rsidR="000F7ABE" w:rsidRPr="00960F51">
        <w:rPr>
          <w:spacing w:val="-5"/>
          <w:sz w:val="24"/>
          <w:szCs w:val="24"/>
        </w:rPr>
        <w:t xml:space="preserve">последовательно осуществлялась в сторону </w:t>
      </w:r>
      <w:r w:rsidR="00E62FB5" w:rsidRPr="00960F51">
        <w:rPr>
          <w:spacing w:val="-5"/>
          <w:sz w:val="24"/>
          <w:szCs w:val="24"/>
        </w:rPr>
        <w:t>улучшени</w:t>
      </w:r>
      <w:r w:rsidR="000F7ABE" w:rsidRPr="00960F51">
        <w:rPr>
          <w:spacing w:val="-5"/>
          <w:sz w:val="24"/>
          <w:szCs w:val="24"/>
        </w:rPr>
        <w:t>я</w:t>
      </w:r>
      <w:r w:rsidR="0001206C">
        <w:rPr>
          <w:spacing w:val="-5"/>
          <w:sz w:val="24"/>
          <w:szCs w:val="24"/>
        </w:rPr>
        <w:t>,</w:t>
      </w:r>
      <w:r w:rsidR="00E62FB5" w:rsidRPr="00960F51">
        <w:rPr>
          <w:spacing w:val="-5"/>
          <w:sz w:val="24"/>
          <w:szCs w:val="24"/>
        </w:rPr>
        <w:t xml:space="preserve"> </w:t>
      </w:r>
      <w:r w:rsidR="000F7ABE" w:rsidRPr="00960F51">
        <w:rPr>
          <w:spacing w:val="-5"/>
          <w:sz w:val="24"/>
          <w:szCs w:val="24"/>
        </w:rPr>
        <w:t>в том числе и геохимических</w:t>
      </w:r>
      <w:r w:rsidR="0001206C">
        <w:rPr>
          <w:spacing w:val="-5"/>
          <w:sz w:val="24"/>
          <w:szCs w:val="24"/>
        </w:rPr>
        <w:t>,</w:t>
      </w:r>
      <w:r w:rsidR="000F7ABE" w:rsidRPr="00960F51">
        <w:rPr>
          <w:spacing w:val="-5"/>
          <w:sz w:val="24"/>
          <w:szCs w:val="24"/>
        </w:rPr>
        <w:t xml:space="preserve"> </w:t>
      </w:r>
      <w:r w:rsidR="00E62FB5" w:rsidRPr="00960F51">
        <w:rPr>
          <w:spacing w:val="-5"/>
          <w:sz w:val="24"/>
          <w:szCs w:val="24"/>
        </w:rPr>
        <w:t>у</w:t>
      </w:r>
      <w:r w:rsidR="000F7ABE" w:rsidRPr="00960F51">
        <w:rPr>
          <w:spacing w:val="-5"/>
          <w:sz w:val="24"/>
          <w:szCs w:val="24"/>
        </w:rPr>
        <w:t>с</w:t>
      </w:r>
      <w:r w:rsidR="00E62FB5" w:rsidRPr="00960F51">
        <w:rPr>
          <w:spacing w:val="-5"/>
          <w:sz w:val="24"/>
          <w:szCs w:val="24"/>
        </w:rPr>
        <w:t>л</w:t>
      </w:r>
      <w:r w:rsidR="000F7ABE" w:rsidRPr="00960F51">
        <w:rPr>
          <w:spacing w:val="-5"/>
          <w:sz w:val="24"/>
          <w:szCs w:val="24"/>
        </w:rPr>
        <w:t>овий</w:t>
      </w:r>
      <w:r w:rsidR="00E62FB5" w:rsidRPr="00960F51">
        <w:rPr>
          <w:spacing w:val="-5"/>
          <w:sz w:val="24"/>
          <w:szCs w:val="24"/>
        </w:rPr>
        <w:t xml:space="preserve"> </w:t>
      </w:r>
      <w:r w:rsidR="000F7ABE" w:rsidRPr="00960F51">
        <w:rPr>
          <w:spacing w:val="-5"/>
          <w:sz w:val="24"/>
          <w:szCs w:val="24"/>
        </w:rPr>
        <w:t xml:space="preserve">существования </w:t>
      </w:r>
      <w:r w:rsidR="001F408D" w:rsidRPr="00960F51">
        <w:rPr>
          <w:spacing w:val="-5"/>
          <w:sz w:val="24"/>
          <w:szCs w:val="24"/>
        </w:rPr>
        <w:t xml:space="preserve">этих видов. </w:t>
      </w:r>
      <w:r w:rsidR="008A584C" w:rsidRPr="00960F51">
        <w:rPr>
          <w:spacing w:val="-5"/>
          <w:sz w:val="24"/>
          <w:szCs w:val="24"/>
        </w:rPr>
        <w:t xml:space="preserve">При этом </w:t>
      </w:r>
      <w:r w:rsidR="00F2140F" w:rsidRPr="00960F51">
        <w:rPr>
          <w:spacing w:val="-5"/>
          <w:sz w:val="24"/>
          <w:szCs w:val="24"/>
        </w:rPr>
        <w:t xml:space="preserve">система первичной </w:t>
      </w:r>
      <w:r w:rsidR="00807754">
        <w:rPr>
          <w:spacing w:val="-5"/>
          <w:sz w:val="24"/>
          <w:szCs w:val="24"/>
        </w:rPr>
        <w:t xml:space="preserve">(стихийно развивающейся и неподверженной </w:t>
      </w:r>
      <w:r w:rsidR="00463290">
        <w:rPr>
          <w:spacing w:val="-5"/>
          <w:sz w:val="24"/>
          <w:szCs w:val="24"/>
        </w:rPr>
        <w:t xml:space="preserve">никакому </w:t>
      </w:r>
      <w:r w:rsidR="00807754">
        <w:rPr>
          <w:spacing w:val="-5"/>
          <w:sz w:val="24"/>
          <w:szCs w:val="24"/>
        </w:rPr>
        <w:t xml:space="preserve">сознательному воздействию) </w:t>
      </w:r>
      <w:r w:rsidR="008A584C" w:rsidRPr="00960F51">
        <w:rPr>
          <w:spacing w:val="-5"/>
          <w:sz w:val="24"/>
          <w:szCs w:val="24"/>
        </w:rPr>
        <w:t>биосфер</w:t>
      </w:r>
      <w:r w:rsidR="00F2140F" w:rsidRPr="00960F51">
        <w:rPr>
          <w:spacing w:val="-5"/>
          <w:sz w:val="24"/>
          <w:szCs w:val="24"/>
        </w:rPr>
        <w:t>ы</w:t>
      </w:r>
      <w:r w:rsidR="00463290">
        <w:rPr>
          <w:spacing w:val="-5"/>
          <w:sz w:val="24"/>
          <w:szCs w:val="24"/>
        </w:rPr>
        <w:t xml:space="preserve"> несла в себе эффективно работающий механизм саморегуляции и самоорганизации. Д</w:t>
      </w:r>
      <w:r w:rsidR="00F2140F" w:rsidRPr="00960F51">
        <w:rPr>
          <w:spacing w:val="-5"/>
          <w:sz w:val="24"/>
          <w:szCs w:val="24"/>
        </w:rPr>
        <w:t>ействи</w:t>
      </w:r>
      <w:r w:rsidR="00463290">
        <w:rPr>
          <w:spacing w:val="-5"/>
          <w:sz w:val="24"/>
          <w:szCs w:val="24"/>
        </w:rPr>
        <w:t>ем</w:t>
      </w:r>
      <w:r w:rsidR="00F2140F" w:rsidRPr="00960F51">
        <w:rPr>
          <w:spacing w:val="-5"/>
          <w:sz w:val="24"/>
          <w:szCs w:val="24"/>
        </w:rPr>
        <w:t xml:space="preserve"> </w:t>
      </w:r>
      <w:r w:rsidR="00463290">
        <w:rPr>
          <w:spacing w:val="-5"/>
          <w:sz w:val="24"/>
          <w:szCs w:val="24"/>
        </w:rPr>
        <w:t xml:space="preserve">этого </w:t>
      </w:r>
      <w:r w:rsidR="00F2140F" w:rsidRPr="00960F51">
        <w:rPr>
          <w:spacing w:val="-5"/>
          <w:sz w:val="24"/>
          <w:szCs w:val="24"/>
        </w:rPr>
        <w:t xml:space="preserve">механизма </w:t>
      </w:r>
      <w:r w:rsidR="00463290">
        <w:rPr>
          <w:spacing w:val="-5"/>
          <w:sz w:val="24"/>
          <w:szCs w:val="24"/>
        </w:rPr>
        <w:t xml:space="preserve">позволяло ей </w:t>
      </w:r>
      <w:r w:rsidR="0026483E" w:rsidRPr="00960F51">
        <w:rPr>
          <w:spacing w:val="-5"/>
          <w:sz w:val="24"/>
          <w:szCs w:val="24"/>
        </w:rPr>
        <w:t xml:space="preserve">постоянно </w:t>
      </w:r>
      <w:r w:rsidR="0028499C" w:rsidRPr="00960F51">
        <w:rPr>
          <w:spacing w:val="-5"/>
          <w:sz w:val="24"/>
          <w:szCs w:val="24"/>
        </w:rPr>
        <w:t>находи</w:t>
      </w:r>
      <w:r w:rsidR="00463290">
        <w:rPr>
          <w:spacing w:val="-5"/>
          <w:sz w:val="24"/>
          <w:szCs w:val="24"/>
        </w:rPr>
        <w:t>т</w:t>
      </w:r>
      <w:r w:rsidR="009E382E">
        <w:rPr>
          <w:spacing w:val="-5"/>
          <w:sz w:val="24"/>
          <w:szCs w:val="24"/>
        </w:rPr>
        <w:t>ь</w:t>
      </w:r>
      <w:r w:rsidR="00463290">
        <w:rPr>
          <w:spacing w:val="-5"/>
          <w:sz w:val="24"/>
          <w:szCs w:val="24"/>
        </w:rPr>
        <w:t>ся</w:t>
      </w:r>
      <w:r w:rsidR="0029538A" w:rsidRPr="00960F51">
        <w:rPr>
          <w:spacing w:val="-5"/>
          <w:sz w:val="24"/>
          <w:szCs w:val="24"/>
        </w:rPr>
        <w:t xml:space="preserve"> в </w:t>
      </w:r>
      <w:r w:rsidR="00824021" w:rsidRPr="00960F51">
        <w:rPr>
          <w:spacing w:val="-5"/>
          <w:sz w:val="24"/>
          <w:szCs w:val="24"/>
        </w:rPr>
        <w:t>с</w:t>
      </w:r>
      <w:r w:rsidR="0029538A" w:rsidRPr="00960F51">
        <w:rPr>
          <w:spacing w:val="-5"/>
          <w:sz w:val="24"/>
          <w:szCs w:val="24"/>
        </w:rPr>
        <w:t>остоянии</w:t>
      </w:r>
      <w:r w:rsidR="005958B1">
        <w:rPr>
          <w:spacing w:val="-5"/>
          <w:sz w:val="24"/>
          <w:szCs w:val="24"/>
        </w:rPr>
        <w:t>,</w:t>
      </w:r>
      <w:r w:rsidR="0029538A" w:rsidRPr="00960F51">
        <w:rPr>
          <w:spacing w:val="-5"/>
          <w:sz w:val="24"/>
          <w:szCs w:val="24"/>
        </w:rPr>
        <w:t xml:space="preserve"> </w:t>
      </w:r>
      <w:r w:rsidRPr="0085081E">
        <w:rPr>
          <w:spacing w:val="-5"/>
          <w:sz w:val="24"/>
          <w:szCs w:val="24"/>
        </w:rPr>
        <w:t>близко</w:t>
      </w:r>
      <w:r w:rsidR="005958B1">
        <w:rPr>
          <w:spacing w:val="-5"/>
          <w:sz w:val="24"/>
          <w:szCs w:val="24"/>
        </w:rPr>
        <w:t>му</w:t>
      </w:r>
      <w:r w:rsidRPr="0085081E">
        <w:rPr>
          <w:spacing w:val="-5"/>
          <w:sz w:val="24"/>
          <w:szCs w:val="24"/>
        </w:rPr>
        <w:t xml:space="preserve"> к </w:t>
      </w:r>
      <w:r w:rsidRPr="00807754">
        <w:rPr>
          <w:spacing w:val="-5"/>
          <w:sz w:val="24"/>
          <w:szCs w:val="24"/>
        </w:rPr>
        <w:t xml:space="preserve">нулевому </w:t>
      </w:r>
      <w:r w:rsidR="005958B1">
        <w:rPr>
          <w:spacing w:val="-5"/>
          <w:sz w:val="24"/>
          <w:szCs w:val="24"/>
        </w:rPr>
        <w:t>балансу</w:t>
      </w:r>
      <w:r w:rsidR="00695D1B" w:rsidRPr="00807754">
        <w:rPr>
          <w:spacing w:val="-5"/>
          <w:sz w:val="24"/>
          <w:szCs w:val="24"/>
        </w:rPr>
        <w:t xml:space="preserve"> приходной и расходной частей биологического круговорота</w:t>
      </w:r>
      <w:r w:rsidRPr="00807754">
        <w:rPr>
          <w:spacing w:val="-5"/>
          <w:sz w:val="24"/>
          <w:szCs w:val="24"/>
        </w:rPr>
        <w:t>,</w:t>
      </w:r>
      <w:r w:rsidR="00695D1B" w:rsidRPr="00807754">
        <w:rPr>
          <w:spacing w:val="-5"/>
          <w:sz w:val="24"/>
          <w:szCs w:val="24"/>
        </w:rPr>
        <w:t xml:space="preserve"> </w:t>
      </w:r>
      <w:r w:rsidR="00807754">
        <w:rPr>
          <w:spacing w:val="-5"/>
          <w:sz w:val="24"/>
          <w:szCs w:val="24"/>
        </w:rPr>
        <w:t xml:space="preserve">повсеместно </w:t>
      </w:r>
      <w:r w:rsidR="00586991" w:rsidRPr="00960F51">
        <w:rPr>
          <w:spacing w:val="-5"/>
          <w:sz w:val="24"/>
          <w:szCs w:val="24"/>
        </w:rPr>
        <w:t>поддержива</w:t>
      </w:r>
      <w:r w:rsidR="00463290">
        <w:rPr>
          <w:spacing w:val="-5"/>
          <w:sz w:val="24"/>
          <w:szCs w:val="24"/>
        </w:rPr>
        <w:t>я</w:t>
      </w:r>
      <w:r w:rsidR="00F2140F" w:rsidRPr="00960F51">
        <w:rPr>
          <w:spacing w:val="-5"/>
          <w:sz w:val="24"/>
          <w:szCs w:val="24"/>
        </w:rPr>
        <w:t xml:space="preserve"> </w:t>
      </w:r>
      <w:r w:rsidR="00463290">
        <w:rPr>
          <w:spacing w:val="-5"/>
          <w:sz w:val="24"/>
          <w:szCs w:val="24"/>
        </w:rPr>
        <w:t xml:space="preserve">это </w:t>
      </w:r>
      <w:r w:rsidR="00994B7F" w:rsidRPr="00960F51">
        <w:rPr>
          <w:spacing w:val="-5"/>
          <w:sz w:val="24"/>
          <w:szCs w:val="24"/>
        </w:rPr>
        <w:t xml:space="preserve">динамическое равновесие </w:t>
      </w:r>
      <w:r w:rsidR="00586991" w:rsidRPr="00960F51">
        <w:rPr>
          <w:spacing w:val="-5"/>
          <w:sz w:val="24"/>
          <w:szCs w:val="24"/>
        </w:rPr>
        <w:t>на уровне значений</w:t>
      </w:r>
      <w:r w:rsidR="00E931AC" w:rsidRPr="00960F51">
        <w:rPr>
          <w:spacing w:val="-5"/>
          <w:sz w:val="24"/>
          <w:szCs w:val="24"/>
        </w:rPr>
        <w:t>,</w:t>
      </w:r>
      <w:r w:rsidR="006B5347" w:rsidRPr="00960F51">
        <w:rPr>
          <w:spacing w:val="-5"/>
          <w:sz w:val="24"/>
          <w:szCs w:val="24"/>
        </w:rPr>
        <w:t xml:space="preserve"> </w:t>
      </w:r>
      <w:r w:rsidR="0028499C" w:rsidRPr="00960F51">
        <w:rPr>
          <w:spacing w:val="-5"/>
          <w:sz w:val="24"/>
          <w:szCs w:val="24"/>
        </w:rPr>
        <w:t>обеспечивающ</w:t>
      </w:r>
      <w:r w:rsidR="006B5347" w:rsidRPr="00960F51">
        <w:rPr>
          <w:spacing w:val="-5"/>
          <w:sz w:val="24"/>
          <w:szCs w:val="24"/>
        </w:rPr>
        <w:t>их</w:t>
      </w:r>
      <w:r w:rsidR="0028499C" w:rsidRPr="00960F51">
        <w:rPr>
          <w:spacing w:val="-5"/>
          <w:sz w:val="24"/>
          <w:szCs w:val="24"/>
        </w:rPr>
        <w:t xml:space="preserve"> максимально комфортное существование и развитие</w:t>
      </w:r>
      <w:r w:rsidR="00437AC8" w:rsidRPr="00960F51">
        <w:rPr>
          <w:spacing w:val="-5"/>
          <w:sz w:val="24"/>
          <w:szCs w:val="24"/>
        </w:rPr>
        <w:t xml:space="preserve"> </w:t>
      </w:r>
      <w:r w:rsidR="00586991" w:rsidRPr="00960F51">
        <w:rPr>
          <w:spacing w:val="-5"/>
          <w:sz w:val="24"/>
          <w:szCs w:val="24"/>
        </w:rPr>
        <w:t xml:space="preserve">абсолютно </w:t>
      </w:r>
      <w:r w:rsidR="00437AC8" w:rsidRPr="00960F51">
        <w:rPr>
          <w:spacing w:val="-5"/>
          <w:sz w:val="24"/>
          <w:szCs w:val="24"/>
        </w:rPr>
        <w:t xml:space="preserve">всех </w:t>
      </w:r>
      <w:r w:rsidR="00F67F96" w:rsidRPr="00960F51">
        <w:rPr>
          <w:spacing w:val="-5"/>
          <w:sz w:val="24"/>
          <w:szCs w:val="24"/>
        </w:rPr>
        <w:t>видов</w:t>
      </w:r>
      <w:r w:rsidR="007B32E5" w:rsidRPr="00960F51">
        <w:rPr>
          <w:spacing w:val="-5"/>
          <w:sz w:val="24"/>
          <w:szCs w:val="24"/>
        </w:rPr>
        <w:t>,</w:t>
      </w:r>
      <w:r w:rsidR="006B5347" w:rsidRPr="00960F51">
        <w:rPr>
          <w:spacing w:val="-5"/>
          <w:sz w:val="24"/>
          <w:szCs w:val="24"/>
        </w:rPr>
        <w:t xml:space="preserve"> </w:t>
      </w:r>
      <w:r w:rsidR="0026483E" w:rsidRPr="00960F51">
        <w:rPr>
          <w:spacing w:val="-5"/>
          <w:sz w:val="24"/>
          <w:szCs w:val="24"/>
        </w:rPr>
        <w:t>входящих в</w:t>
      </w:r>
      <w:r w:rsidR="00586991" w:rsidRPr="00960F51">
        <w:rPr>
          <w:spacing w:val="-5"/>
          <w:sz w:val="24"/>
          <w:szCs w:val="24"/>
        </w:rPr>
        <w:t xml:space="preserve"> </w:t>
      </w:r>
      <w:r w:rsidR="00994B7F" w:rsidRPr="00960F51">
        <w:rPr>
          <w:spacing w:val="-5"/>
          <w:sz w:val="24"/>
          <w:szCs w:val="24"/>
        </w:rPr>
        <w:t>то</w:t>
      </w:r>
      <w:r w:rsidR="00807754">
        <w:rPr>
          <w:spacing w:val="-5"/>
          <w:sz w:val="24"/>
          <w:szCs w:val="24"/>
        </w:rPr>
        <w:t xml:space="preserve">т </w:t>
      </w:r>
      <w:r w:rsidR="00994B7F" w:rsidRPr="00960F51">
        <w:rPr>
          <w:spacing w:val="-5"/>
          <w:sz w:val="24"/>
          <w:szCs w:val="24"/>
        </w:rPr>
        <w:t xml:space="preserve">или иной </w:t>
      </w:r>
      <w:r w:rsidR="00463290">
        <w:rPr>
          <w:spacing w:val="-5"/>
          <w:sz w:val="24"/>
          <w:szCs w:val="24"/>
        </w:rPr>
        <w:t xml:space="preserve">зональный, региональный или локальный </w:t>
      </w:r>
      <w:r w:rsidR="00586991" w:rsidRPr="00960F51">
        <w:rPr>
          <w:spacing w:val="-5"/>
          <w:sz w:val="24"/>
          <w:szCs w:val="24"/>
        </w:rPr>
        <w:t xml:space="preserve">биоценоз. </w:t>
      </w:r>
      <w:r w:rsidR="002E753F" w:rsidRPr="00960F51">
        <w:rPr>
          <w:spacing w:val="-5"/>
          <w:sz w:val="24"/>
          <w:szCs w:val="24"/>
        </w:rPr>
        <w:t>Реакцией на внешн</w:t>
      </w:r>
      <w:r w:rsidR="00A259B7" w:rsidRPr="00960F51">
        <w:rPr>
          <w:spacing w:val="-5"/>
          <w:sz w:val="24"/>
          <w:szCs w:val="24"/>
        </w:rPr>
        <w:t>е</w:t>
      </w:r>
      <w:r w:rsidR="002E753F" w:rsidRPr="00960F51">
        <w:rPr>
          <w:spacing w:val="-5"/>
          <w:sz w:val="24"/>
          <w:szCs w:val="24"/>
        </w:rPr>
        <w:t>е воздействи</w:t>
      </w:r>
      <w:r w:rsidR="001929B3" w:rsidRPr="00960F51">
        <w:rPr>
          <w:spacing w:val="-5"/>
          <w:sz w:val="24"/>
          <w:szCs w:val="24"/>
        </w:rPr>
        <w:t>е</w:t>
      </w:r>
      <w:r w:rsidR="002E753F" w:rsidRPr="00960F51">
        <w:rPr>
          <w:spacing w:val="-5"/>
          <w:sz w:val="24"/>
          <w:szCs w:val="24"/>
        </w:rPr>
        <w:t xml:space="preserve"> являлось максимально </w:t>
      </w:r>
      <w:r w:rsidR="00FA4800" w:rsidRPr="00960F51">
        <w:rPr>
          <w:spacing w:val="-5"/>
          <w:sz w:val="24"/>
          <w:szCs w:val="24"/>
        </w:rPr>
        <w:t>быстро</w:t>
      </w:r>
      <w:r w:rsidR="002E753F" w:rsidRPr="00960F51">
        <w:rPr>
          <w:spacing w:val="-5"/>
          <w:sz w:val="24"/>
          <w:szCs w:val="24"/>
        </w:rPr>
        <w:t>е</w:t>
      </w:r>
      <w:r w:rsidR="00FA4800" w:rsidRPr="00960F51">
        <w:rPr>
          <w:spacing w:val="-5"/>
          <w:sz w:val="24"/>
          <w:szCs w:val="24"/>
        </w:rPr>
        <w:t xml:space="preserve"> восста</w:t>
      </w:r>
      <w:r w:rsidR="00E931AC" w:rsidRPr="00960F51">
        <w:rPr>
          <w:spacing w:val="-5"/>
          <w:sz w:val="24"/>
          <w:szCs w:val="24"/>
        </w:rPr>
        <w:t>н</w:t>
      </w:r>
      <w:r w:rsidR="00FA4800" w:rsidRPr="00960F51">
        <w:rPr>
          <w:spacing w:val="-5"/>
          <w:sz w:val="24"/>
          <w:szCs w:val="24"/>
        </w:rPr>
        <w:t>овлени</w:t>
      </w:r>
      <w:r w:rsidR="002E753F" w:rsidRPr="00960F51">
        <w:rPr>
          <w:spacing w:val="-5"/>
          <w:sz w:val="24"/>
          <w:szCs w:val="24"/>
        </w:rPr>
        <w:t xml:space="preserve">е </w:t>
      </w:r>
      <w:r w:rsidR="00A259B7" w:rsidRPr="00960F51">
        <w:rPr>
          <w:spacing w:val="-5"/>
          <w:sz w:val="24"/>
          <w:szCs w:val="24"/>
        </w:rPr>
        <w:t>равновесия</w:t>
      </w:r>
      <w:r w:rsidR="001929B3" w:rsidRPr="00960F51">
        <w:rPr>
          <w:spacing w:val="-5"/>
          <w:sz w:val="24"/>
          <w:szCs w:val="24"/>
        </w:rPr>
        <w:t xml:space="preserve">, </w:t>
      </w:r>
      <w:r w:rsidR="002E753F" w:rsidRPr="00960F51">
        <w:rPr>
          <w:spacing w:val="-5"/>
          <w:sz w:val="24"/>
          <w:szCs w:val="24"/>
        </w:rPr>
        <w:t xml:space="preserve">а </w:t>
      </w:r>
      <w:r w:rsidR="003570A9" w:rsidRPr="00960F51">
        <w:rPr>
          <w:spacing w:val="-5"/>
          <w:sz w:val="24"/>
          <w:szCs w:val="24"/>
        </w:rPr>
        <w:t xml:space="preserve">процесс геохимической </w:t>
      </w:r>
      <w:r w:rsidR="002E753F" w:rsidRPr="00960F51">
        <w:rPr>
          <w:spacing w:val="-5"/>
          <w:sz w:val="24"/>
          <w:szCs w:val="24"/>
        </w:rPr>
        <w:t xml:space="preserve">эволюции </w:t>
      </w:r>
      <w:r w:rsidR="003570A9" w:rsidRPr="00960F51">
        <w:rPr>
          <w:spacing w:val="-5"/>
          <w:sz w:val="24"/>
          <w:szCs w:val="24"/>
        </w:rPr>
        <w:t xml:space="preserve">биосферы </w:t>
      </w:r>
      <w:r w:rsidR="001929B3" w:rsidRPr="00960F51">
        <w:rPr>
          <w:spacing w:val="-5"/>
          <w:sz w:val="24"/>
          <w:szCs w:val="24"/>
        </w:rPr>
        <w:t xml:space="preserve">осуществлялся </w:t>
      </w:r>
      <w:r w:rsidR="00A259B7" w:rsidRPr="00960F51">
        <w:rPr>
          <w:spacing w:val="-5"/>
          <w:sz w:val="24"/>
          <w:szCs w:val="24"/>
        </w:rPr>
        <w:t>двусторонне</w:t>
      </w:r>
      <w:r w:rsidR="003570A9" w:rsidRPr="00960F51">
        <w:rPr>
          <w:spacing w:val="-5"/>
          <w:sz w:val="24"/>
          <w:szCs w:val="24"/>
        </w:rPr>
        <w:t xml:space="preserve">. </w:t>
      </w:r>
      <w:r w:rsidR="008B0CF7" w:rsidRPr="00960F51">
        <w:rPr>
          <w:spacing w:val="-5"/>
          <w:sz w:val="24"/>
          <w:szCs w:val="24"/>
        </w:rPr>
        <w:t>Ж</w:t>
      </w:r>
      <w:r w:rsidR="003570A9" w:rsidRPr="00960F51">
        <w:rPr>
          <w:spacing w:val="-5"/>
          <w:sz w:val="24"/>
          <w:szCs w:val="24"/>
        </w:rPr>
        <w:t xml:space="preserve">ивое вещество развивалось путем </w:t>
      </w:r>
      <w:r w:rsidR="00CE6A63">
        <w:rPr>
          <w:spacing w:val="-5"/>
          <w:sz w:val="24"/>
          <w:szCs w:val="24"/>
        </w:rPr>
        <w:t xml:space="preserve">постепенного увеличения числа видов и </w:t>
      </w:r>
      <w:r w:rsidR="00A259B7" w:rsidRPr="00960F51">
        <w:rPr>
          <w:spacing w:val="-5"/>
          <w:sz w:val="24"/>
          <w:szCs w:val="24"/>
        </w:rPr>
        <w:t>формирования</w:t>
      </w:r>
      <w:r w:rsidR="00FF7144" w:rsidRPr="00960F51">
        <w:rPr>
          <w:spacing w:val="-5"/>
          <w:sz w:val="24"/>
          <w:szCs w:val="24"/>
        </w:rPr>
        <w:t xml:space="preserve"> биоценозов</w:t>
      </w:r>
      <w:r w:rsidR="00994B7F" w:rsidRPr="00960F51">
        <w:rPr>
          <w:spacing w:val="-5"/>
          <w:sz w:val="24"/>
          <w:szCs w:val="24"/>
        </w:rPr>
        <w:t>,</w:t>
      </w:r>
      <w:r w:rsidR="00FF7144" w:rsidRPr="00960F51">
        <w:rPr>
          <w:spacing w:val="-5"/>
          <w:sz w:val="24"/>
          <w:szCs w:val="24"/>
        </w:rPr>
        <w:t xml:space="preserve"> </w:t>
      </w:r>
      <w:r w:rsidR="003570A9" w:rsidRPr="00960F51">
        <w:rPr>
          <w:spacing w:val="-5"/>
          <w:sz w:val="24"/>
          <w:szCs w:val="24"/>
        </w:rPr>
        <w:t>все более</w:t>
      </w:r>
      <w:r w:rsidR="00CE6A63">
        <w:rPr>
          <w:spacing w:val="-5"/>
          <w:sz w:val="24"/>
          <w:szCs w:val="24"/>
        </w:rPr>
        <w:t xml:space="preserve"> и более</w:t>
      </w:r>
      <w:r w:rsidR="003570A9" w:rsidRPr="00960F51">
        <w:rPr>
          <w:spacing w:val="-5"/>
          <w:sz w:val="24"/>
          <w:szCs w:val="24"/>
        </w:rPr>
        <w:t xml:space="preserve"> адаптированных</w:t>
      </w:r>
      <w:r w:rsidR="00FF7144" w:rsidRPr="00960F51">
        <w:rPr>
          <w:spacing w:val="-5"/>
          <w:sz w:val="24"/>
          <w:szCs w:val="24"/>
        </w:rPr>
        <w:t xml:space="preserve"> </w:t>
      </w:r>
      <w:r w:rsidR="003570A9" w:rsidRPr="00960F51">
        <w:rPr>
          <w:spacing w:val="-5"/>
          <w:sz w:val="24"/>
          <w:szCs w:val="24"/>
        </w:rPr>
        <w:t xml:space="preserve">к условиям </w:t>
      </w:r>
      <w:r w:rsidR="00FF7144" w:rsidRPr="00960F51">
        <w:rPr>
          <w:spacing w:val="-5"/>
          <w:sz w:val="24"/>
          <w:szCs w:val="24"/>
        </w:rPr>
        <w:t xml:space="preserve">своего обитания, </w:t>
      </w:r>
      <w:r w:rsidR="008B0CF7" w:rsidRPr="00960F51">
        <w:rPr>
          <w:spacing w:val="-5"/>
          <w:sz w:val="24"/>
          <w:szCs w:val="24"/>
        </w:rPr>
        <w:t xml:space="preserve">а окружающая среда в виде атмосферы, гидросферы и педосферы </w:t>
      </w:r>
      <w:r w:rsidR="00B93FC5" w:rsidRPr="00960F51">
        <w:rPr>
          <w:spacing w:val="-5"/>
          <w:sz w:val="24"/>
          <w:szCs w:val="24"/>
        </w:rPr>
        <w:t xml:space="preserve">направленно </w:t>
      </w:r>
      <w:r w:rsidR="008B0CF7" w:rsidRPr="00960F51">
        <w:rPr>
          <w:spacing w:val="-5"/>
          <w:sz w:val="24"/>
          <w:szCs w:val="24"/>
        </w:rPr>
        <w:t xml:space="preserve">эволюционировала в сторону </w:t>
      </w:r>
      <w:r w:rsidR="00994B7F" w:rsidRPr="00960F51">
        <w:rPr>
          <w:spacing w:val="-5"/>
          <w:sz w:val="24"/>
          <w:szCs w:val="24"/>
        </w:rPr>
        <w:t>максимально полного обеспечения потребностей этих биоценозов</w:t>
      </w:r>
      <w:r w:rsidR="001929B3" w:rsidRPr="00960F51">
        <w:rPr>
          <w:spacing w:val="-5"/>
          <w:sz w:val="24"/>
          <w:szCs w:val="24"/>
        </w:rPr>
        <w:t xml:space="preserve">. </w:t>
      </w:r>
    </w:p>
    <w:p w:rsidR="002D0498" w:rsidRPr="00960F51" w:rsidRDefault="00E931AC" w:rsidP="003449D9">
      <w:pPr>
        <w:spacing w:line="360" w:lineRule="auto"/>
        <w:ind w:firstLine="709"/>
        <w:jc w:val="both"/>
        <w:rPr>
          <w:spacing w:val="-5"/>
          <w:sz w:val="24"/>
          <w:szCs w:val="24"/>
        </w:rPr>
      </w:pPr>
      <w:r w:rsidRPr="00960F51">
        <w:rPr>
          <w:spacing w:val="-5"/>
          <w:sz w:val="24"/>
          <w:szCs w:val="24"/>
        </w:rPr>
        <w:t>Если данная гипотеза верна</w:t>
      </w:r>
      <w:r w:rsidR="00F2140F" w:rsidRPr="00960F51">
        <w:rPr>
          <w:spacing w:val="-5"/>
          <w:sz w:val="24"/>
          <w:szCs w:val="24"/>
        </w:rPr>
        <w:t>,</w:t>
      </w:r>
      <w:r w:rsidRPr="00960F51">
        <w:rPr>
          <w:spacing w:val="-5"/>
          <w:sz w:val="24"/>
          <w:szCs w:val="24"/>
        </w:rPr>
        <w:t xml:space="preserve"> </w:t>
      </w:r>
      <w:r w:rsidR="009F4672" w:rsidRPr="00960F51">
        <w:rPr>
          <w:spacing w:val="-5"/>
          <w:sz w:val="24"/>
          <w:szCs w:val="24"/>
        </w:rPr>
        <w:t xml:space="preserve">и это будет доказано, </w:t>
      </w:r>
      <w:r w:rsidRPr="00960F51">
        <w:rPr>
          <w:spacing w:val="-5"/>
          <w:sz w:val="24"/>
          <w:szCs w:val="24"/>
        </w:rPr>
        <w:t xml:space="preserve">то </w:t>
      </w:r>
      <w:r w:rsidR="006B5347" w:rsidRPr="00960F51">
        <w:rPr>
          <w:spacing w:val="-5"/>
          <w:sz w:val="24"/>
          <w:szCs w:val="24"/>
        </w:rPr>
        <w:t xml:space="preserve">должно быть </w:t>
      </w:r>
      <w:r w:rsidR="00C8343D" w:rsidRPr="00960F51">
        <w:rPr>
          <w:spacing w:val="-5"/>
          <w:sz w:val="24"/>
          <w:szCs w:val="24"/>
        </w:rPr>
        <w:t xml:space="preserve">верно и обратное утверждение </w:t>
      </w:r>
      <w:r w:rsidRPr="00960F51">
        <w:rPr>
          <w:spacing w:val="-5"/>
          <w:sz w:val="24"/>
          <w:szCs w:val="24"/>
        </w:rPr>
        <w:t>–</w:t>
      </w:r>
      <w:r w:rsidR="00C8343D" w:rsidRPr="00960F51">
        <w:rPr>
          <w:spacing w:val="-5"/>
          <w:sz w:val="24"/>
          <w:szCs w:val="24"/>
        </w:rPr>
        <w:t xml:space="preserve"> присутстви</w:t>
      </w:r>
      <w:r w:rsidRPr="00960F51">
        <w:rPr>
          <w:spacing w:val="-5"/>
          <w:sz w:val="24"/>
          <w:szCs w:val="24"/>
        </w:rPr>
        <w:t xml:space="preserve">е </w:t>
      </w:r>
      <w:r w:rsidR="000C3220" w:rsidRPr="00960F51">
        <w:rPr>
          <w:spacing w:val="-5"/>
          <w:sz w:val="24"/>
          <w:szCs w:val="24"/>
        </w:rPr>
        <w:t xml:space="preserve">аборигенных </w:t>
      </w:r>
      <w:r w:rsidR="00C8343D" w:rsidRPr="00960F51">
        <w:rPr>
          <w:spacing w:val="-5"/>
          <w:sz w:val="24"/>
          <w:szCs w:val="24"/>
        </w:rPr>
        <w:t xml:space="preserve">биоценотических сообществ </w:t>
      </w:r>
      <w:r w:rsidR="00CE6A63">
        <w:rPr>
          <w:spacing w:val="-5"/>
          <w:sz w:val="24"/>
          <w:szCs w:val="24"/>
        </w:rPr>
        <w:t xml:space="preserve">способно </w:t>
      </w:r>
      <w:r w:rsidR="00C8343D" w:rsidRPr="00960F51">
        <w:rPr>
          <w:spacing w:val="-5"/>
          <w:sz w:val="24"/>
          <w:szCs w:val="24"/>
        </w:rPr>
        <w:t>маркир</w:t>
      </w:r>
      <w:r w:rsidR="00CE6A63">
        <w:rPr>
          <w:spacing w:val="-5"/>
          <w:sz w:val="24"/>
          <w:szCs w:val="24"/>
        </w:rPr>
        <w:t>овать</w:t>
      </w:r>
      <w:r w:rsidR="00C8343D" w:rsidRPr="00960F51">
        <w:rPr>
          <w:spacing w:val="-5"/>
          <w:sz w:val="24"/>
          <w:szCs w:val="24"/>
        </w:rPr>
        <w:t xml:space="preserve"> област</w:t>
      </w:r>
      <w:r w:rsidR="00CE6A63">
        <w:rPr>
          <w:spacing w:val="-5"/>
          <w:sz w:val="24"/>
          <w:szCs w:val="24"/>
        </w:rPr>
        <w:t>и</w:t>
      </w:r>
      <w:r w:rsidR="00C8343D" w:rsidRPr="00960F51">
        <w:rPr>
          <w:spacing w:val="-5"/>
          <w:sz w:val="24"/>
          <w:szCs w:val="24"/>
        </w:rPr>
        <w:t xml:space="preserve"> распространения именно тех геохимических условий, которые </w:t>
      </w:r>
      <w:r w:rsidR="007B32E5" w:rsidRPr="00960F51">
        <w:rPr>
          <w:spacing w:val="-5"/>
          <w:sz w:val="24"/>
          <w:szCs w:val="24"/>
        </w:rPr>
        <w:t xml:space="preserve">являлись </w:t>
      </w:r>
      <w:r w:rsidR="00FA4800" w:rsidRPr="00960F51">
        <w:rPr>
          <w:spacing w:val="-5"/>
          <w:sz w:val="24"/>
          <w:szCs w:val="24"/>
        </w:rPr>
        <w:t>идеальн</w:t>
      </w:r>
      <w:r w:rsidR="007B32E5" w:rsidRPr="00960F51">
        <w:rPr>
          <w:spacing w:val="-5"/>
          <w:sz w:val="24"/>
          <w:szCs w:val="24"/>
        </w:rPr>
        <w:t>ыми</w:t>
      </w:r>
      <w:r w:rsidR="00FA4800" w:rsidRPr="00960F51">
        <w:rPr>
          <w:spacing w:val="-5"/>
          <w:sz w:val="24"/>
          <w:szCs w:val="24"/>
        </w:rPr>
        <w:t xml:space="preserve"> </w:t>
      </w:r>
      <w:r w:rsidR="007B32E5" w:rsidRPr="00960F51">
        <w:rPr>
          <w:spacing w:val="-5"/>
          <w:sz w:val="24"/>
          <w:szCs w:val="24"/>
        </w:rPr>
        <w:t>д</w:t>
      </w:r>
      <w:r w:rsidR="00C8343D" w:rsidRPr="00960F51">
        <w:rPr>
          <w:spacing w:val="-5"/>
          <w:sz w:val="24"/>
          <w:szCs w:val="24"/>
        </w:rPr>
        <w:t>ля длительного существования</w:t>
      </w:r>
      <w:r w:rsidR="00437AC8" w:rsidRPr="00960F51">
        <w:rPr>
          <w:spacing w:val="-5"/>
          <w:sz w:val="24"/>
          <w:szCs w:val="24"/>
        </w:rPr>
        <w:t xml:space="preserve"> именно этих сообществ</w:t>
      </w:r>
      <w:r w:rsidR="00C8343D" w:rsidRPr="00960F51">
        <w:rPr>
          <w:spacing w:val="-5"/>
          <w:sz w:val="24"/>
          <w:szCs w:val="24"/>
        </w:rPr>
        <w:t>.</w:t>
      </w:r>
    </w:p>
    <w:p w:rsidR="008940F0" w:rsidRPr="00960F51" w:rsidRDefault="00E931AC" w:rsidP="003449D9">
      <w:pPr>
        <w:spacing w:line="360" w:lineRule="auto"/>
        <w:ind w:firstLine="709"/>
        <w:jc w:val="both"/>
        <w:rPr>
          <w:spacing w:val="-5"/>
          <w:sz w:val="24"/>
          <w:szCs w:val="24"/>
        </w:rPr>
      </w:pPr>
      <w:r w:rsidRPr="00960F51">
        <w:rPr>
          <w:spacing w:val="-5"/>
          <w:sz w:val="24"/>
          <w:szCs w:val="24"/>
        </w:rPr>
        <w:t xml:space="preserve">Подтверждение данной гипотезы </w:t>
      </w:r>
      <w:r w:rsidR="005D54BD" w:rsidRPr="00960F51">
        <w:rPr>
          <w:spacing w:val="-5"/>
          <w:sz w:val="24"/>
          <w:szCs w:val="24"/>
        </w:rPr>
        <w:t xml:space="preserve">влечет за собой </w:t>
      </w:r>
      <w:r w:rsidR="008940F0" w:rsidRPr="00960F51">
        <w:rPr>
          <w:spacing w:val="-5"/>
          <w:sz w:val="24"/>
          <w:szCs w:val="24"/>
        </w:rPr>
        <w:t>два важных следствия.</w:t>
      </w:r>
    </w:p>
    <w:p w:rsidR="008940F0" w:rsidRPr="00960F51" w:rsidRDefault="007B32E5" w:rsidP="00515AED">
      <w:pPr>
        <w:numPr>
          <w:ilvl w:val="0"/>
          <w:numId w:val="2"/>
        </w:numPr>
        <w:spacing w:line="360" w:lineRule="auto"/>
        <w:jc w:val="both"/>
        <w:rPr>
          <w:spacing w:val="-5"/>
          <w:sz w:val="24"/>
          <w:szCs w:val="24"/>
        </w:rPr>
      </w:pPr>
      <w:r w:rsidRPr="00960F51">
        <w:rPr>
          <w:spacing w:val="-5"/>
          <w:sz w:val="24"/>
          <w:szCs w:val="24"/>
        </w:rPr>
        <w:t>Геохимическое и</w:t>
      </w:r>
      <w:r w:rsidR="008940F0" w:rsidRPr="00960F51">
        <w:rPr>
          <w:spacing w:val="-5"/>
          <w:sz w:val="24"/>
          <w:szCs w:val="24"/>
        </w:rPr>
        <w:t>зучение тех частей планеты, в которых сохрани</w:t>
      </w:r>
      <w:r w:rsidR="005D54BD" w:rsidRPr="00960F51">
        <w:rPr>
          <w:spacing w:val="-5"/>
          <w:sz w:val="24"/>
          <w:szCs w:val="24"/>
        </w:rPr>
        <w:t xml:space="preserve">лись </w:t>
      </w:r>
      <w:r w:rsidR="008940F0" w:rsidRPr="00960F51">
        <w:rPr>
          <w:spacing w:val="-5"/>
          <w:sz w:val="24"/>
          <w:szCs w:val="24"/>
        </w:rPr>
        <w:t>условия ненарушенной биосферы</w:t>
      </w:r>
      <w:r w:rsidRPr="00960F51">
        <w:rPr>
          <w:spacing w:val="-5"/>
          <w:sz w:val="24"/>
          <w:szCs w:val="24"/>
        </w:rPr>
        <w:t>,</w:t>
      </w:r>
      <w:r w:rsidR="008940F0" w:rsidRPr="00960F51">
        <w:rPr>
          <w:spacing w:val="-5"/>
          <w:sz w:val="24"/>
          <w:szCs w:val="24"/>
        </w:rPr>
        <w:t xml:space="preserve"> позволяет выявить </w:t>
      </w:r>
      <w:r w:rsidR="00F178FA" w:rsidRPr="00960F51">
        <w:rPr>
          <w:spacing w:val="-5"/>
          <w:sz w:val="24"/>
          <w:szCs w:val="24"/>
        </w:rPr>
        <w:t>такой набор параметров</w:t>
      </w:r>
      <w:r w:rsidR="00DB2AB6" w:rsidRPr="00960F51">
        <w:rPr>
          <w:spacing w:val="-5"/>
          <w:sz w:val="24"/>
          <w:szCs w:val="24"/>
        </w:rPr>
        <w:t>,</w:t>
      </w:r>
      <w:r w:rsidR="00F178FA" w:rsidRPr="00960F51">
        <w:rPr>
          <w:spacing w:val="-5"/>
          <w:sz w:val="24"/>
          <w:szCs w:val="24"/>
        </w:rPr>
        <w:t xml:space="preserve"> который, является идеальной средой обитания </w:t>
      </w:r>
      <w:r w:rsidR="00DB2AB6" w:rsidRPr="00960F51">
        <w:rPr>
          <w:spacing w:val="-5"/>
          <w:sz w:val="24"/>
          <w:szCs w:val="24"/>
        </w:rPr>
        <w:t>для вс</w:t>
      </w:r>
      <w:r w:rsidR="00CE6A63">
        <w:rPr>
          <w:spacing w:val="-5"/>
          <w:sz w:val="24"/>
          <w:szCs w:val="24"/>
        </w:rPr>
        <w:t xml:space="preserve">ех ныне обитающих </w:t>
      </w:r>
      <w:r w:rsidR="00F178FA" w:rsidRPr="00960F51">
        <w:rPr>
          <w:spacing w:val="-5"/>
          <w:sz w:val="24"/>
          <w:szCs w:val="24"/>
        </w:rPr>
        <w:t>видов ж</w:t>
      </w:r>
      <w:r w:rsidR="00DB2AB6" w:rsidRPr="00960F51">
        <w:rPr>
          <w:spacing w:val="-5"/>
          <w:sz w:val="24"/>
          <w:szCs w:val="24"/>
        </w:rPr>
        <w:t xml:space="preserve">ивотных и растений. </w:t>
      </w:r>
    </w:p>
    <w:p w:rsidR="008940F0" w:rsidRPr="00960F51" w:rsidRDefault="005D54BD" w:rsidP="00515AED">
      <w:pPr>
        <w:numPr>
          <w:ilvl w:val="0"/>
          <w:numId w:val="2"/>
        </w:numPr>
        <w:spacing w:line="360" w:lineRule="auto"/>
        <w:jc w:val="both"/>
        <w:rPr>
          <w:spacing w:val="-5"/>
          <w:sz w:val="24"/>
          <w:szCs w:val="24"/>
        </w:rPr>
      </w:pPr>
      <w:r w:rsidRPr="00960F51">
        <w:rPr>
          <w:spacing w:val="-5"/>
          <w:sz w:val="24"/>
          <w:szCs w:val="24"/>
        </w:rPr>
        <w:t xml:space="preserve">Использование идеальных значений обеспеченности в качестве нулевой точки отсчета позволяет </w:t>
      </w:r>
      <w:r w:rsidR="00DB2AB6" w:rsidRPr="00960F51">
        <w:rPr>
          <w:spacing w:val="-5"/>
          <w:sz w:val="24"/>
          <w:szCs w:val="24"/>
        </w:rPr>
        <w:t>све</w:t>
      </w:r>
      <w:r w:rsidRPr="00960F51">
        <w:rPr>
          <w:spacing w:val="-5"/>
          <w:sz w:val="24"/>
          <w:szCs w:val="24"/>
        </w:rPr>
        <w:t>сти</w:t>
      </w:r>
      <w:r w:rsidR="00DB2AB6" w:rsidRPr="00960F51">
        <w:rPr>
          <w:spacing w:val="-5"/>
          <w:sz w:val="24"/>
          <w:szCs w:val="24"/>
        </w:rPr>
        <w:t xml:space="preserve"> </w:t>
      </w:r>
      <w:r w:rsidRPr="00960F51">
        <w:rPr>
          <w:spacing w:val="-5"/>
          <w:sz w:val="24"/>
          <w:szCs w:val="24"/>
        </w:rPr>
        <w:t xml:space="preserve">решение главной задачи геохимической экологии </w:t>
      </w:r>
      <w:r w:rsidR="00DB2AB6" w:rsidRPr="00960F51">
        <w:rPr>
          <w:spacing w:val="-5"/>
          <w:sz w:val="24"/>
          <w:szCs w:val="24"/>
        </w:rPr>
        <w:t>к осуществлению трех последовательных операций</w:t>
      </w:r>
      <w:r w:rsidR="008940F0" w:rsidRPr="00960F51">
        <w:rPr>
          <w:spacing w:val="-5"/>
          <w:sz w:val="24"/>
          <w:szCs w:val="24"/>
        </w:rPr>
        <w:t>:</w:t>
      </w:r>
    </w:p>
    <w:p w:rsidR="00F178FA" w:rsidRPr="00960F51" w:rsidRDefault="00D212AA" w:rsidP="00515AED">
      <w:pPr>
        <w:numPr>
          <w:ilvl w:val="0"/>
          <w:numId w:val="8"/>
        </w:numPr>
        <w:spacing w:line="360" w:lineRule="auto"/>
        <w:jc w:val="both"/>
        <w:rPr>
          <w:spacing w:val="-5"/>
          <w:sz w:val="24"/>
          <w:szCs w:val="24"/>
        </w:rPr>
      </w:pPr>
      <w:r>
        <w:rPr>
          <w:spacing w:val="-5"/>
          <w:sz w:val="24"/>
          <w:szCs w:val="24"/>
        </w:rPr>
        <w:t>о</w:t>
      </w:r>
      <w:r w:rsidR="00DB2AB6" w:rsidRPr="00960F51">
        <w:rPr>
          <w:spacing w:val="-5"/>
          <w:sz w:val="24"/>
          <w:szCs w:val="24"/>
        </w:rPr>
        <w:t xml:space="preserve">пределение </w:t>
      </w:r>
      <w:r w:rsidR="004E639B" w:rsidRPr="00960F51">
        <w:rPr>
          <w:spacing w:val="-5"/>
          <w:sz w:val="24"/>
          <w:szCs w:val="24"/>
        </w:rPr>
        <w:t xml:space="preserve">геохимических </w:t>
      </w:r>
      <w:r w:rsidR="008940F0" w:rsidRPr="00960F51">
        <w:rPr>
          <w:spacing w:val="-5"/>
          <w:sz w:val="24"/>
          <w:szCs w:val="24"/>
        </w:rPr>
        <w:t>п</w:t>
      </w:r>
      <w:r w:rsidR="00B86DB0" w:rsidRPr="00960F51">
        <w:rPr>
          <w:spacing w:val="-5"/>
          <w:sz w:val="24"/>
          <w:szCs w:val="24"/>
        </w:rPr>
        <w:t>араметров</w:t>
      </w:r>
      <w:r w:rsidR="00267065" w:rsidRPr="00960F51">
        <w:rPr>
          <w:spacing w:val="-5"/>
          <w:sz w:val="24"/>
          <w:szCs w:val="24"/>
        </w:rPr>
        <w:t>,</w:t>
      </w:r>
      <w:r w:rsidR="00267065" w:rsidRPr="00960F51">
        <w:rPr>
          <w:sz w:val="24"/>
          <w:szCs w:val="24"/>
        </w:rPr>
        <w:t xml:space="preserve"> </w:t>
      </w:r>
      <w:r w:rsidR="00267065" w:rsidRPr="00960F51">
        <w:rPr>
          <w:spacing w:val="-5"/>
          <w:sz w:val="24"/>
          <w:szCs w:val="24"/>
        </w:rPr>
        <w:t>оптимальных для аборигенных видов исследуемой территории</w:t>
      </w:r>
      <w:r>
        <w:rPr>
          <w:spacing w:val="-5"/>
          <w:sz w:val="24"/>
          <w:szCs w:val="24"/>
        </w:rPr>
        <w:t>;</w:t>
      </w:r>
    </w:p>
    <w:p w:rsidR="00B86DB0" w:rsidRPr="00960F51" w:rsidRDefault="00D212AA" w:rsidP="00515AED">
      <w:pPr>
        <w:numPr>
          <w:ilvl w:val="0"/>
          <w:numId w:val="8"/>
        </w:numPr>
        <w:spacing w:line="360" w:lineRule="auto"/>
        <w:jc w:val="both"/>
        <w:rPr>
          <w:spacing w:val="-5"/>
          <w:sz w:val="24"/>
          <w:szCs w:val="24"/>
        </w:rPr>
      </w:pPr>
      <w:r>
        <w:rPr>
          <w:spacing w:val="-5"/>
          <w:sz w:val="24"/>
          <w:szCs w:val="24"/>
        </w:rPr>
        <w:t>о</w:t>
      </w:r>
      <w:r w:rsidR="00B86DB0" w:rsidRPr="00960F51">
        <w:rPr>
          <w:spacing w:val="-5"/>
          <w:sz w:val="24"/>
          <w:szCs w:val="24"/>
        </w:rPr>
        <w:t xml:space="preserve">пределение наблюдаемых параметров содержания </w:t>
      </w:r>
      <w:r w:rsidR="00267065" w:rsidRPr="00960F51">
        <w:rPr>
          <w:spacing w:val="-5"/>
          <w:sz w:val="24"/>
          <w:szCs w:val="24"/>
        </w:rPr>
        <w:t>исследуемого элемента или соединения</w:t>
      </w:r>
      <w:r>
        <w:rPr>
          <w:spacing w:val="-5"/>
          <w:sz w:val="24"/>
          <w:szCs w:val="24"/>
        </w:rPr>
        <w:t>;</w:t>
      </w:r>
    </w:p>
    <w:p w:rsidR="00B86DB0" w:rsidRPr="00960F51" w:rsidRDefault="00D212AA" w:rsidP="00515AED">
      <w:pPr>
        <w:numPr>
          <w:ilvl w:val="0"/>
          <w:numId w:val="8"/>
        </w:numPr>
        <w:spacing w:line="360" w:lineRule="auto"/>
        <w:jc w:val="both"/>
        <w:rPr>
          <w:spacing w:val="-5"/>
          <w:sz w:val="24"/>
          <w:szCs w:val="24"/>
        </w:rPr>
      </w:pPr>
      <w:r>
        <w:rPr>
          <w:spacing w:val="-5"/>
          <w:sz w:val="24"/>
          <w:szCs w:val="24"/>
        </w:rPr>
        <w:t>р</w:t>
      </w:r>
      <w:r w:rsidR="00B86DB0" w:rsidRPr="00960F51">
        <w:rPr>
          <w:spacing w:val="-5"/>
          <w:sz w:val="24"/>
          <w:szCs w:val="24"/>
        </w:rPr>
        <w:t xml:space="preserve">асчет разницы и составление карты риска, характеризующей вероятные последствия пребывания того или иного организма на контролируемой территории. </w:t>
      </w:r>
    </w:p>
    <w:p w:rsidR="004301EF" w:rsidRPr="003449D9" w:rsidRDefault="00D16DF1" w:rsidP="003449D9">
      <w:pPr>
        <w:spacing w:line="360" w:lineRule="auto"/>
        <w:ind w:firstLine="709"/>
        <w:jc w:val="both"/>
        <w:rPr>
          <w:spacing w:val="-5"/>
          <w:sz w:val="24"/>
          <w:szCs w:val="24"/>
        </w:rPr>
      </w:pPr>
      <w:r w:rsidRPr="003449D9">
        <w:rPr>
          <w:spacing w:val="-5"/>
          <w:sz w:val="24"/>
          <w:szCs w:val="24"/>
        </w:rPr>
        <w:t xml:space="preserve">Таким образом, </w:t>
      </w:r>
      <w:r w:rsidR="00B93FC5" w:rsidRPr="003449D9">
        <w:rPr>
          <w:spacing w:val="-5"/>
          <w:sz w:val="24"/>
          <w:szCs w:val="24"/>
        </w:rPr>
        <w:t xml:space="preserve">доказательство справедливости выдвинутой </w:t>
      </w:r>
      <w:r w:rsidR="00363CCA" w:rsidRPr="003449D9">
        <w:rPr>
          <w:spacing w:val="-5"/>
          <w:sz w:val="24"/>
          <w:szCs w:val="24"/>
        </w:rPr>
        <w:t xml:space="preserve">гипотезы </w:t>
      </w:r>
      <w:r w:rsidR="000C3220" w:rsidRPr="003449D9">
        <w:rPr>
          <w:spacing w:val="-5"/>
          <w:sz w:val="24"/>
          <w:szCs w:val="24"/>
        </w:rPr>
        <w:t xml:space="preserve">дает </w:t>
      </w:r>
      <w:r w:rsidR="007F753B" w:rsidRPr="003449D9">
        <w:rPr>
          <w:spacing w:val="-5"/>
          <w:sz w:val="24"/>
          <w:szCs w:val="24"/>
        </w:rPr>
        <w:t>теоретическ</w:t>
      </w:r>
      <w:r w:rsidR="00B93FC5" w:rsidRPr="003449D9">
        <w:rPr>
          <w:spacing w:val="-5"/>
          <w:sz w:val="24"/>
          <w:szCs w:val="24"/>
        </w:rPr>
        <w:t xml:space="preserve">ую основу </w:t>
      </w:r>
      <w:r w:rsidR="007F753B" w:rsidRPr="003449D9">
        <w:rPr>
          <w:spacing w:val="-5"/>
          <w:sz w:val="24"/>
          <w:szCs w:val="24"/>
        </w:rPr>
        <w:t xml:space="preserve">к </w:t>
      </w:r>
      <w:r w:rsidR="00B93FC5" w:rsidRPr="003449D9">
        <w:rPr>
          <w:spacing w:val="-5"/>
          <w:sz w:val="24"/>
          <w:szCs w:val="24"/>
        </w:rPr>
        <w:t>созданию</w:t>
      </w:r>
      <w:r w:rsidR="007F753B" w:rsidRPr="003449D9">
        <w:rPr>
          <w:spacing w:val="-5"/>
          <w:sz w:val="24"/>
          <w:szCs w:val="24"/>
        </w:rPr>
        <w:t xml:space="preserve"> </w:t>
      </w:r>
      <w:r w:rsidR="00895048" w:rsidRPr="003449D9">
        <w:rPr>
          <w:spacing w:val="-5"/>
          <w:sz w:val="24"/>
          <w:szCs w:val="24"/>
        </w:rPr>
        <w:t xml:space="preserve">методического </w:t>
      </w:r>
      <w:r w:rsidR="00363CCA" w:rsidRPr="003449D9">
        <w:rPr>
          <w:spacing w:val="-5"/>
          <w:sz w:val="24"/>
          <w:szCs w:val="24"/>
        </w:rPr>
        <w:t>подхода</w:t>
      </w:r>
      <w:r w:rsidR="00B93FC5" w:rsidRPr="003449D9">
        <w:rPr>
          <w:spacing w:val="-5"/>
          <w:sz w:val="24"/>
          <w:szCs w:val="24"/>
        </w:rPr>
        <w:t xml:space="preserve"> </w:t>
      </w:r>
      <w:r w:rsidR="00DE5E25">
        <w:rPr>
          <w:spacing w:val="-5"/>
          <w:sz w:val="24"/>
          <w:szCs w:val="24"/>
        </w:rPr>
        <w:t>к</w:t>
      </w:r>
      <w:r w:rsidR="00B93FC5" w:rsidRPr="003449D9">
        <w:rPr>
          <w:spacing w:val="-5"/>
          <w:sz w:val="24"/>
          <w:szCs w:val="24"/>
        </w:rPr>
        <w:t xml:space="preserve"> </w:t>
      </w:r>
      <w:r w:rsidR="00363CCA" w:rsidRPr="003449D9">
        <w:rPr>
          <w:spacing w:val="-5"/>
          <w:sz w:val="24"/>
          <w:szCs w:val="24"/>
        </w:rPr>
        <w:t>решени</w:t>
      </w:r>
      <w:r w:rsidR="00DE5E25">
        <w:rPr>
          <w:spacing w:val="-5"/>
          <w:sz w:val="24"/>
          <w:szCs w:val="24"/>
        </w:rPr>
        <w:t>ю</w:t>
      </w:r>
      <w:r w:rsidR="00363CCA" w:rsidRPr="003449D9">
        <w:rPr>
          <w:spacing w:val="-5"/>
          <w:sz w:val="24"/>
          <w:szCs w:val="24"/>
        </w:rPr>
        <w:t xml:space="preserve"> главной </w:t>
      </w:r>
      <w:r w:rsidRPr="003449D9">
        <w:rPr>
          <w:spacing w:val="-5"/>
          <w:sz w:val="24"/>
          <w:szCs w:val="24"/>
        </w:rPr>
        <w:t>задачи геохимической экологии</w:t>
      </w:r>
      <w:r w:rsidR="00463488" w:rsidRPr="003449D9">
        <w:rPr>
          <w:spacing w:val="-5"/>
          <w:sz w:val="24"/>
          <w:szCs w:val="24"/>
        </w:rPr>
        <w:t>.</w:t>
      </w:r>
      <w:r w:rsidRPr="003449D9">
        <w:rPr>
          <w:spacing w:val="-5"/>
          <w:sz w:val="24"/>
          <w:szCs w:val="24"/>
        </w:rPr>
        <w:t xml:space="preserve"> </w:t>
      </w:r>
      <w:r w:rsidR="00463488" w:rsidRPr="003449D9">
        <w:rPr>
          <w:spacing w:val="-5"/>
          <w:sz w:val="24"/>
          <w:szCs w:val="24"/>
        </w:rPr>
        <w:t>О</w:t>
      </w:r>
      <w:r w:rsidR="00363CCA" w:rsidRPr="003449D9">
        <w:rPr>
          <w:spacing w:val="-5"/>
          <w:sz w:val="24"/>
          <w:szCs w:val="24"/>
        </w:rPr>
        <w:t>днако</w:t>
      </w:r>
      <w:r w:rsidR="00463488" w:rsidRPr="003449D9">
        <w:rPr>
          <w:spacing w:val="-5"/>
          <w:sz w:val="24"/>
          <w:szCs w:val="24"/>
        </w:rPr>
        <w:t>,</w:t>
      </w:r>
      <w:r w:rsidR="00363CCA" w:rsidRPr="003449D9">
        <w:rPr>
          <w:spacing w:val="-5"/>
          <w:sz w:val="24"/>
          <w:szCs w:val="24"/>
        </w:rPr>
        <w:t xml:space="preserve"> </w:t>
      </w:r>
      <w:r w:rsidR="00463488" w:rsidRPr="003449D9">
        <w:rPr>
          <w:spacing w:val="-5"/>
          <w:sz w:val="24"/>
          <w:szCs w:val="24"/>
        </w:rPr>
        <w:t>доказат</w:t>
      </w:r>
      <w:r w:rsidR="00D61DF8" w:rsidRPr="003449D9">
        <w:rPr>
          <w:spacing w:val="-5"/>
          <w:sz w:val="24"/>
          <w:szCs w:val="24"/>
        </w:rPr>
        <w:t xml:space="preserve">ельство </w:t>
      </w:r>
      <w:r w:rsidR="00463488" w:rsidRPr="003449D9">
        <w:rPr>
          <w:spacing w:val="-5"/>
          <w:sz w:val="24"/>
          <w:szCs w:val="24"/>
        </w:rPr>
        <w:t>справедливост</w:t>
      </w:r>
      <w:r w:rsidR="00D61DF8" w:rsidRPr="003449D9">
        <w:rPr>
          <w:spacing w:val="-5"/>
          <w:sz w:val="24"/>
          <w:szCs w:val="24"/>
        </w:rPr>
        <w:t>и</w:t>
      </w:r>
      <w:r w:rsidR="00463488" w:rsidRPr="003449D9">
        <w:rPr>
          <w:spacing w:val="-5"/>
          <w:sz w:val="24"/>
          <w:szCs w:val="24"/>
        </w:rPr>
        <w:t xml:space="preserve"> выдвигаемых гипотетических предположений, </w:t>
      </w:r>
      <w:r w:rsidR="00363CCA" w:rsidRPr="003449D9">
        <w:rPr>
          <w:spacing w:val="-5"/>
          <w:sz w:val="24"/>
          <w:szCs w:val="24"/>
        </w:rPr>
        <w:t>требует</w:t>
      </w:r>
      <w:r w:rsidR="00D61DF8" w:rsidRPr="003449D9">
        <w:rPr>
          <w:spacing w:val="-5"/>
          <w:sz w:val="24"/>
          <w:szCs w:val="24"/>
        </w:rPr>
        <w:t xml:space="preserve"> наличия неоспоримых аргументов</w:t>
      </w:r>
      <w:r w:rsidR="007F753B" w:rsidRPr="003449D9">
        <w:rPr>
          <w:spacing w:val="-5"/>
          <w:sz w:val="24"/>
          <w:szCs w:val="24"/>
        </w:rPr>
        <w:t xml:space="preserve">, </w:t>
      </w:r>
      <w:r w:rsidR="00363CCA" w:rsidRPr="003449D9">
        <w:rPr>
          <w:spacing w:val="-5"/>
          <w:sz w:val="24"/>
          <w:szCs w:val="24"/>
        </w:rPr>
        <w:t xml:space="preserve">касающихся </w:t>
      </w:r>
      <w:r w:rsidR="00895048" w:rsidRPr="003449D9">
        <w:rPr>
          <w:spacing w:val="-5"/>
          <w:sz w:val="24"/>
          <w:szCs w:val="24"/>
        </w:rPr>
        <w:t xml:space="preserve">как </w:t>
      </w:r>
      <w:r w:rsidR="004301EF" w:rsidRPr="003449D9">
        <w:rPr>
          <w:spacing w:val="-5"/>
          <w:sz w:val="24"/>
          <w:szCs w:val="24"/>
        </w:rPr>
        <w:t xml:space="preserve">свойств </w:t>
      </w:r>
      <w:r w:rsidR="00463488" w:rsidRPr="003449D9">
        <w:rPr>
          <w:spacing w:val="-5"/>
          <w:sz w:val="24"/>
          <w:szCs w:val="24"/>
        </w:rPr>
        <w:t>первичной биосферы, так и изменений</w:t>
      </w:r>
      <w:r w:rsidR="007A05DB" w:rsidRPr="003449D9">
        <w:rPr>
          <w:spacing w:val="-5"/>
          <w:sz w:val="24"/>
          <w:szCs w:val="24"/>
        </w:rPr>
        <w:t>,</w:t>
      </w:r>
      <w:r w:rsidR="00463488" w:rsidRPr="003449D9">
        <w:rPr>
          <w:spacing w:val="-5"/>
          <w:sz w:val="24"/>
          <w:szCs w:val="24"/>
        </w:rPr>
        <w:t xml:space="preserve"> происходящих с </w:t>
      </w:r>
      <w:r w:rsidR="004301EF" w:rsidRPr="003449D9">
        <w:rPr>
          <w:spacing w:val="-5"/>
          <w:sz w:val="24"/>
          <w:szCs w:val="24"/>
        </w:rPr>
        <w:t xml:space="preserve">этой экосистемой </w:t>
      </w:r>
      <w:r w:rsidR="00463488" w:rsidRPr="003449D9">
        <w:rPr>
          <w:spacing w:val="-5"/>
          <w:sz w:val="24"/>
          <w:szCs w:val="24"/>
        </w:rPr>
        <w:t>по мере ее перехода в новое качество – ноосферу</w:t>
      </w:r>
      <w:r w:rsidR="003127E0" w:rsidRPr="003449D9">
        <w:rPr>
          <w:spacing w:val="-5"/>
          <w:sz w:val="24"/>
          <w:szCs w:val="24"/>
        </w:rPr>
        <w:t>.</w:t>
      </w:r>
      <w:r w:rsidR="00895048" w:rsidRPr="003449D9">
        <w:rPr>
          <w:spacing w:val="-5"/>
          <w:sz w:val="24"/>
          <w:szCs w:val="24"/>
        </w:rPr>
        <w:t xml:space="preserve"> </w:t>
      </w:r>
    </w:p>
    <w:p w:rsidR="00BF455C" w:rsidRPr="003449D9" w:rsidRDefault="00DE5E25" w:rsidP="003449D9">
      <w:pPr>
        <w:spacing w:line="360" w:lineRule="auto"/>
        <w:ind w:firstLine="709"/>
        <w:jc w:val="both"/>
        <w:rPr>
          <w:spacing w:val="-5"/>
          <w:sz w:val="24"/>
          <w:szCs w:val="24"/>
        </w:rPr>
      </w:pPr>
      <w:r>
        <w:rPr>
          <w:spacing w:val="-5"/>
          <w:sz w:val="24"/>
          <w:szCs w:val="24"/>
        </w:rPr>
        <w:t>Такими а</w:t>
      </w:r>
      <w:r w:rsidR="00D61DF8" w:rsidRPr="003449D9">
        <w:rPr>
          <w:spacing w:val="-5"/>
          <w:sz w:val="24"/>
          <w:szCs w:val="24"/>
        </w:rPr>
        <w:t>ргументами</w:t>
      </w:r>
      <w:r>
        <w:rPr>
          <w:spacing w:val="-5"/>
          <w:sz w:val="24"/>
          <w:szCs w:val="24"/>
        </w:rPr>
        <w:t>,</w:t>
      </w:r>
      <w:r w:rsidR="000446C7" w:rsidRPr="003449D9">
        <w:rPr>
          <w:spacing w:val="-5"/>
          <w:sz w:val="24"/>
          <w:szCs w:val="24"/>
        </w:rPr>
        <w:t xml:space="preserve"> </w:t>
      </w:r>
      <w:r>
        <w:rPr>
          <w:spacing w:val="-5"/>
          <w:sz w:val="24"/>
          <w:szCs w:val="24"/>
        </w:rPr>
        <w:t>свидетельствующими о</w:t>
      </w:r>
      <w:r w:rsidR="000446C7" w:rsidRPr="003449D9">
        <w:rPr>
          <w:spacing w:val="-5"/>
          <w:sz w:val="24"/>
          <w:szCs w:val="24"/>
        </w:rPr>
        <w:t xml:space="preserve"> справедливости выдвинутой </w:t>
      </w:r>
      <w:r w:rsidR="00BF455C" w:rsidRPr="003449D9">
        <w:rPr>
          <w:spacing w:val="-5"/>
          <w:sz w:val="24"/>
          <w:szCs w:val="24"/>
        </w:rPr>
        <w:t xml:space="preserve">гипотезы </w:t>
      </w:r>
      <w:r>
        <w:rPr>
          <w:spacing w:val="-5"/>
          <w:sz w:val="24"/>
          <w:szCs w:val="24"/>
        </w:rPr>
        <w:t xml:space="preserve">должны </w:t>
      </w:r>
      <w:r w:rsidR="000446C7" w:rsidRPr="003449D9">
        <w:rPr>
          <w:spacing w:val="-5"/>
          <w:sz w:val="24"/>
          <w:szCs w:val="24"/>
        </w:rPr>
        <w:t>являт</w:t>
      </w:r>
      <w:r w:rsidR="00334315" w:rsidRPr="003449D9">
        <w:rPr>
          <w:spacing w:val="-5"/>
          <w:sz w:val="24"/>
          <w:szCs w:val="24"/>
        </w:rPr>
        <w:t>ь</w:t>
      </w:r>
      <w:r w:rsidR="000446C7" w:rsidRPr="003449D9">
        <w:rPr>
          <w:spacing w:val="-5"/>
          <w:sz w:val="24"/>
          <w:szCs w:val="24"/>
        </w:rPr>
        <w:t>ся</w:t>
      </w:r>
      <w:r w:rsidR="00334315" w:rsidRPr="003449D9">
        <w:rPr>
          <w:spacing w:val="-5"/>
          <w:sz w:val="24"/>
          <w:szCs w:val="24"/>
        </w:rPr>
        <w:t>:</w:t>
      </w:r>
    </w:p>
    <w:p w:rsidR="007A05DB" w:rsidRPr="003449D9" w:rsidRDefault="000446C7" w:rsidP="00515AED">
      <w:pPr>
        <w:numPr>
          <w:ilvl w:val="0"/>
          <w:numId w:val="4"/>
        </w:numPr>
        <w:spacing w:line="360" w:lineRule="auto"/>
        <w:ind w:left="709" w:hanging="425"/>
        <w:jc w:val="both"/>
        <w:rPr>
          <w:spacing w:val="-5"/>
          <w:sz w:val="24"/>
          <w:szCs w:val="24"/>
        </w:rPr>
      </w:pPr>
      <w:r w:rsidRPr="003449D9">
        <w:rPr>
          <w:spacing w:val="-5"/>
          <w:sz w:val="24"/>
          <w:szCs w:val="24"/>
        </w:rPr>
        <w:t xml:space="preserve">Наличие </w:t>
      </w:r>
      <w:r w:rsidR="00514B38" w:rsidRPr="003449D9">
        <w:rPr>
          <w:spacing w:val="-5"/>
          <w:sz w:val="24"/>
          <w:szCs w:val="24"/>
        </w:rPr>
        <w:t xml:space="preserve">перманентной </w:t>
      </w:r>
      <w:r w:rsidR="00BF455C" w:rsidRPr="003449D9">
        <w:rPr>
          <w:spacing w:val="-5"/>
          <w:sz w:val="24"/>
          <w:szCs w:val="24"/>
        </w:rPr>
        <w:t>геохимическо</w:t>
      </w:r>
      <w:r w:rsidR="00514B38" w:rsidRPr="003449D9">
        <w:rPr>
          <w:spacing w:val="-5"/>
          <w:sz w:val="24"/>
          <w:szCs w:val="24"/>
        </w:rPr>
        <w:t>й у</w:t>
      </w:r>
      <w:r w:rsidR="00BF455C" w:rsidRPr="003449D9">
        <w:rPr>
          <w:spacing w:val="-5"/>
          <w:sz w:val="24"/>
          <w:szCs w:val="24"/>
        </w:rPr>
        <w:t>равнове</w:t>
      </w:r>
      <w:r w:rsidR="00514B38" w:rsidRPr="003449D9">
        <w:rPr>
          <w:spacing w:val="-5"/>
          <w:sz w:val="24"/>
          <w:szCs w:val="24"/>
        </w:rPr>
        <w:t xml:space="preserve">шенности </w:t>
      </w:r>
      <w:r w:rsidRPr="003449D9">
        <w:rPr>
          <w:spacing w:val="-5"/>
          <w:sz w:val="24"/>
          <w:szCs w:val="24"/>
        </w:rPr>
        <w:t xml:space="preserve">приходно-расходной части </w:t>
      </w:r>
      <w:r w:rsidR="002C2C6C" w:rsidRPr="003449D9">
        <w:rPr>
          <w:spacing w:val="-5"/>
          <w:sz w:val="24"/>
          <w:szCs w:val="24"/>
        </w:rPr>
        <w:t>БИК в</w:t>
      </w:r>
      <w:r w:rsidR="00DE5E25">
        <w:rPr>
          <w:spacing w:val="-5"/>
          <w:sz w:val="24"/>
          <w:szCs w:val="24"/>
        </w:rPr>
        <w:t xml:space="preserve">о всей </w:t>
      </w:r>
      <w:r w:rsidR="00BF455C" w:rsidRPr="003449D9">
        <w:rPr>
          <w:spacing w:val="-5"/>
          <w:sz w:val="24"/>
          <w:szCs w:val="24"/>
        </w:rPr>
        <w:t>си</w:t>
      </w:r>
      <w:r w:rsidR="00514B38" w:rsidRPr="003449D9">
        <w:rPr>
          <w:spacing w:val="-5"/>
          <w:sz w:val="24"/>
          <w:szCs w:val="24"/>
        </w:rPr>
        <w:t>стем</w:t>
      </w:r>
      <w:r w:rsidR="002C2C6C" w:rsidRPr="003449D9">
        <w:rPr>
          <w:spacing w:val="-5"/>
          <w:sz w:val="24"/>
          <w:szCs w:val="24"/>
        </w:rPr>
        <w:t>е</w:t>
      </w:r>
      <w:r w:rsidR="00514B38" w:rsidRPr="003449D9">
        <w:rPr>
          <w:spacing w:val="-5"/>
          <w:sz w:val="24"/>
          <w:szCs w:val="24"/>
        </w:rPr>
        <w:t xml:space="preserve"> </w:t>
      </w:r>
      <w:r w:rsidR="001442A7" w:rsidRPr="003449D9">
        <w:rPr>
          <w:spacing w:val="-5"/>
          <w:sz w:val="24"/>
          <w:szCs w:val="24"/>
        </w:rPr>
        <w:t xml:space="preserve">первичной </w:t>
      </w:r>
      <w:r w:rsidR="00514B38" w:rsidRPr="003449D9">
        <w:rPr>
          <w:spacing w:val="-5"/>
          <w:sz w:val="24"/>
          <w:szCs w:val="24"/>
        </w:rPr>
        <w:t xml:space="preserve">биосферы. </w:t>
      </w:r>
    </w:p>
    <w:p w:rsidR="001442A7" w:rsidRPr="003449D9" w:rsidRDefault="00334315" w:rsidP="00515AED">
      <w:pPr>
        <w:numPr>
          <w:ilvl w:val="0"/>
          <w:numId w:val="4"/>
        </w:numPr>
        <w:spacing w:line="360" w:lineRule="auto"/>
        <w:ind w:left="709" w:hanging="425"/>
        <w:jc w:val="both"/>
        <w:rPr>
          <w:spacing w:val="-5"/>
          <w:sz w:val="24"/>
          <w:szCs w:val="24"/>
        </w:rPr>
      </w:pPr>
      <w:r w:rsidRPr="003449D9">
        <w:rPr>
          <w:spacing w:val="-5"/>
          <w:sz w:val="24"/>
          <w:szCs w:val="24"/>
        </w:rPr>
        <w:t xml:space="preserve">Перманентное </w:t>
      </w:r>
      <w:r w:rsidR="003E4C01" w:rsidRPr="003449D9">
        <w:rPr>
          <w:spacing w:val="-5"/>
          <w:sz w:val="24"/>
          <w:szCs w:val="24"/>
        </w:rPr>
        <w:t>улучшени</w:t>
      </w:r>
      <w:r w:rsidRPr="003449D9">
        <w:rPr>
          <w:spacing w:val="-5"/>
          <w:sz w:val="24"/>
          <w:szCs w:val="24"/>
        </w:rPr>
        <w:t>е</w:t>
      </w:r>
      <w:r w:rsidR="003E4C01" w:rsidRPr="003449D9">
        <w:rPr>
          <w:spacing w:val="-5"/>
          <w:sz w:val="24"/>
          <w:szCs w:val="24"/>
        </w:rPr>
        <w:t xml:space="preserve"> условий геохимической комфортности </w:t>
      </w:r>
      <w:r w:rsidR="001442A7" w:rsidRPr="003449D9">
        <w:rPr>
          <w:spacing w:val="-5"/>
          <w:sz w:val="24"/>
          <w:szCs w:val="24"/>
        </w:rPr>
        <w:t xml:space="preserve">в </w:t>
      </w:r>
      <w:r w:rsidR="001F0965" w:rsidRPr="003449D9">
        <w:rPr>
          <w:spacing w:val="-5"/>
          <w:sz w:val="24"/>
          <w:szCs w:val="24"/>
        </w:rPr>
        <w:t xml:space="preserve">процессе филогенеза (эволюции видов) </w:t>
      </w:r>
      <w:r w:rsidR="001442A7" w:rsidRPr="003449D9">
        <w:rPr>
          <w:spacing w:val="-5"/>
          <w:sz w:val="24"/>
          <w:szCs w:val="24"/>
        </w:rPr>
        <w:t>первичной биосферы.</w:t>
      </w:r>
    </w:p>
    <w:p w:rsidR="00086F8C" w:rsidRPr="003449D9" w:rsidRDefault="00334315" w:rsidP="00515AED">
      <w:pPr>
        <w:numPr>
          <w:ilvl w:val="0"/>
          <w:numId w:val="4"/>
        </w:numPr>
        <w:spacing w:line="360" w:lineRule="auto"/>
        <w:ind w:left="709" w:hanging="425"/>
        <w:jc w:val="both"/>
        <w:rPr>
          <w:spacing w:val="-5"/>
          <w:sz w:val="24"/>
          <w:szCs w:val="24"/>
        </w:rPr>
      </w:pPr>
      <w:r w:rsidRPr="003449D9">
        <w:rPr>
          <w:spacing w:val="-5"/>
          <w:sz w:val="24"/>
          <w:szCs w:val="24"/>
        </w:rPr>
        <w:t>Н</w:t>
      </w:r>
      <w:r w:rsidR="001442A7" w:rsidRPr="003449D9">
        <w:rPr>
          <w:spacing w:val="-5"/>
          <w:sz w:val="24"/>
          <w:szCs w:val="24"/>
        </w:rPr>
        <w:t>аличие идеального соответствия между геохимически</w:t>
      </w:r>
      <w:r w:rsidR="009E382E">
        <w:rPr>
          <w:spacing w:val="-5"/>
          <w:sz w:val="24"/>
          <w:szCs w:val="24"/>
        </w:rPr>
        <w:t>ми</w:t>
      </w:r>
      <w:r w:rsidRPr="003449D9">
        <w:rPr>
          <w:spacing w:val="-5"/>
          <w:sz w:val="24"/>
          <w:szCs w:val="24"/>
        </w:rPr>
        <w:t xml:space="preserve"> </w:t>
      </w:r>
      <w:r w:rsidR="001442A7" w:rsidRPr="003449D9">
        <w:rPr>
          <w:spacing w:val="-5"/>
          <w:sz w:val="24"/>
          <w:szCs w:val="24"/>
        </w:rPr>
        <w:t>параметр</w:t>
      </w:r>
      <w:r w:rsidR="00086F8C" w:rsidRPr="003449D9">
        <w:rPr>
          <w:spacing w:val="-5"/>
          <w:sz w:val="24"/>
          <w:szCs w:val="24"/>
        </w:rPr>
        <w:t xml:space="preserve">ами </w:t>
      </w:r>
      <w:r w:rsidR="001442A7" w:rsidRPr="003449D9">
        <w:rPr>
          <w:spacing w:val="-5"/>
          <w:sz w:val="24"/>
          <w:szCs w:val="24"/>
        </w:rPr>
        <w:t xml:space="preserve">среды обитания </w:t>
      </w:r>
      <w:r w:rsidR="005D54BD" w:rsidRPr="003449D9">
        <w:rPr>
          <w:spacing w:val="-5"/>
          <w:sz w:val="24"/>
          <w:szCs w:val="24"/>
        </w:rPr>
        <w:t xml:space="preserve">и </w:t>
      </w:r>
      <w:r w:rsidR="00086F8C" w:rsidRPr="003449D9">
        <w:rPr>
          <w:spacing w:val="-5"/>
          <w:sz w:val="24"/>
          <w:szCs w:val="24"/>
        </w:rPr>
        <w:t xml:space="preserve">физиологическими потребностями всех членов </w:t>
      </w:r>
      <w:r w:rsidR="001F0965" w:rsidRPr="003449D9">
        <w:rPr>
          <w:spacing w:val="-5"/>
          <w:sz w:val="24"/>
          <w:szCs w:val="24"/>
        </w:rPr>
        <w:t>аборигенного</w:t>
      </w:r>
      <w:r w:rsidR="001442A7" w:rsidRPr="003449D9">
        <w:rPr>
          <w:spacing w:val="-5"/>
          <w:sz w:val="24"/>
          <w:szCs w:val="24"/>
        </w:rPr>
        <w:t xml:space="preserve"> биоценоза</w:t>
      </w:r>
      <w:r w:rsidR="006D04FD" w:rsidRPr="003449D9">
        <w:rPr>
          <w:spacing w:val="-5"/>
          <w:sz w:val="24"/>
          <w:szCs w:val="24"/>
        </w:rPr>
        <w:t xml:space="preserve"> в условиях первичной биосферы</w:t>
      </w:r>
      <w:r w:rsidR="00086F8C" w:rsidRPr="003449D9">
        <w:rPr>
          <w:spacing w:val="-5"/>
          <w:sz w:val="24"/>
          <w:szCs w:val="24"/>
        </w:rPr>
        <w:t xml:space="preserve">. </w:t>
      </w:r>
    </w:p>
    <w:p w:rsidR="00514B38" w:rsidRPr="003449D9" w:rsidRDefault="00086F8C" w:rsidP="0057617E">
      <w:pPr>
        <w:numPr>
          <w:ilvl w:val="0"/>
          <w:numId w:val="4"/>
        </w:numPr>
        <w:spacing w:line="360" w:lineRule="auto"/>
        <w:ind w:left="709" w:hanging="425"/>
        <w:jc w:val="both"/>
        <w:rPr>
          <w:spacing w:val="-5"/>
          <w:sz w:val="24"/>
          <w:szCs w:val="24"/>
        </w:rPr>
      </w:pPr>
      <w:r w:rsidRPr="003449D9">
        <w:rPr>
          <w:spacing w:val="-5"/>
          <w:sz w:val="24"/>
          <w:szCs w:val="24"/>
        </w:rPr>
        <w:t>С</w:t>
      </w:r>
      <w:r w:rsidR="00D61DF8" w:rsidRPr="003449D9">
        <w:rPr>
          <w:spacing w:val="-5"/>
          <w:sz w:val="24"/>
          <w:szCs w:val="24"/>
        </w:rPr>
        <w:t xml:space="preserve">пособность </w:t>
      </w:r>
      <w:r w:rsidRPr="003449D9">
        <w:rPr>
          <w:spacing w:val="-5"/>
          <w:sz w:val="24"/>
          <w:szCs w:val="24"/>
        </w:rPr>
        <w:t xml:space="preserve">длительно </w:t>
      </w:r>
      <w:r w:rsidR="00D61DF8" w:rsidRPr="003449D9">
        <w:rPr>
          <w:spacing w:val="-5"/>
          <w:sz w:val="24"/>
          <w:szCs w:val="24"/>
        </w:rPr>
        <w:t>существующ</w:t>
      </w:r>
      <w:r w:rsidRPr="003449D9">
        <w:rPr>
          <w:spacing w:val="-5"/>
          <w:sz w:val="24"/>
          <w:szCs w:val="24"/>
        </w:rPr>
        <w:t xml:space="preserve">их биоценозов </w:t>
      </w:r>
      <w:r w:rsidR="00D61DF8" w:rsidRPr="003449D9">
        <w:rPr>
          <w:spacing w:val="-5"/>
          <w:sz w:val="24"/>
          <w:szCs w:val="24"/>
        </w:rPr>
        <w:t xml:space="preserve">маркировать </w:t>
      </w:r>
      <w:r w:rsidRPr="003449D9">
        <w:rPr>
          <w:spacing w:val="-5"/>
          <w:sz w:val="24"/>
          <w:szCs w:val="24"/>
        </w:rPr>
        <w:t xml:space="preserve">геохимически </w:t>
      </w:r>
      <w:r w:rsidR="00D61DF8" w:rsidRPr="003449D9">
        <w:rPr>
          <w:spacing w:val="-5"/>
          <w:sz w:val="24"/>
          <w:szCs w:val="24"/>
        </w:rPr>
        <w:t xml:space="preserve">однородные </w:t>
      </w:r>
      <w:r w:rsidRPr="003449D9">
        <w:rPr>
          <w:spacing w:val="-5"/>
          <w:sz w:val="24"/>
          <w:szCs w:val="24"/>
        </w:rPr>
        <w:t xml:space="preserve">территории </w:t>
      </w:r>
      <w:r w:rsidR="00B7470B" w:rsidRPr="00B7470B">
        <w:rPr>
          <w:spacing w:val="-5"/>
          <w:sz w:val="24"/>
          <w:szCs w:val="24"/>
        </w:rPr>
        <w:t xml:space="preserve">морфометрически </w:t>
      </w:r>
      <w:r w:rsidR="00B7470B">
        <w:rPr>
          <w:spacing w:val="-5"/>
          <w:sz w:val="24"/>
          <w:szCs w:val="24"/>
        </w:rPr>
        <w:t xml:space="preserve">выраженными и однозначно читаемыми </w:t>
      </w:r>
      <w:r w:rsidRPr="003449D9">
        <w:rPr>
          <w:spacing w:val="-5"/>
          <w:sz w:val="24"/>
          <w:szCs w:val="24"/>
        </w:rPr>
        <w:t>границами</w:t>
      </w:r>
      <w:r w:rsidR="001442A7" w:rsidRPr="003449D9">
        <w:rPr>
          <w:spacing w:val="-5"/>
          <w:sz w:val="24"/>
          <w:szCs w:val="24"/>
        </w:rPr>
        <w:t xml:space="preserve">. </w:t>
      </w:r>
    </w:p>
    <w:p w:rsidR="00812A0C" w:rsidRPr="003449D9" w:rsidRDefault="00B7470B" w:rsidP="003449D9">
      <w:pPr>
        <w:spacing w:line="360" w:lineRule="auto"/>
        <w:ind w:firstLine="709"/>
        <w:jc w:val="both"/>
        <w:rPr>
          <w:spacing w:val="-5"/>
          <w:sz w:val="24"/>
          <w:szCs w:val="24"/>
        </w:rPr>
      </w:pPr>
      <w:r>
        <w:rPr>
          <w:spacing w:val="-5"/>
          <w:sz w:val="24"/>
          <w:szCs w:val="24"/>
        </w:rPr>
        <w:t>Р</w:t>
      </w:r>
      <w:r w:rsidR="00812A0C" w:rsidRPr="003449D9">
        <w:rPr>
          <w:spacing w:val="-5"/>
          <w:sz w:val="24"/>
          <w:szCs w:val="24"/>
        </w:rPr>
        <w:t>ешение поставленн</w:t>
      </w:r>
      <w:r w:rsidR="00C256FD">
        <w:rPr>
          <w:spacing w:val="-5"/>
          <w:sz w:val="24"/>
          <w:szCs w:val="24"/>
        </w:rPr>
        <w:t xml:space="preserve">ой </w:t>
      </w:r>
      <w:r w:rsidR="00812A0C" w:rsidRPr="003449D9">
        <w:rPr>
          <w:spacing w:val="-5"/>
          <w:sz w:val="24"/>
          <w:szCs w:val="24"/>
        </w:rPr>
        <w:t>задач</w:t>
      </w:r>
      <w:r w:rsidR="00C256FD">
        <w:rPr>
          <w:spacing w:val="-5"/>
          <w:sz w:val="24"/>
          <w:szCs w:val="24"/>
        </w:rPr>
        <w:t>и</w:t>
      </w:r>
      <w:r w:rsidR="00812A0C" w:rsidRPr="003449D9">
        <w:rPr>
          <w:spacing w:val="-5"/>
          <w:sz w:val="24"/>
          <w:szCs w:val="24"/>
        </w:rPr>
        <w:t xml:space="preserve"> напрямую касается изучения фундаментальных основ биогеохимической эволюции биосферы, благодаря чему </w:t>
      </w:r>
      <w:r w:rsidR="00C256FD">
        <w:rPr>
          <w:spacing w:val="-5"/>
          <w:sz w:val="24"/>
          <w:szCs w:val="24"/>
        </w:rPr>
        <w:t xml:space="preserve">данная </w:t>
      </w:r>
      <w:r w:rsidR="00812A0C" w:rsidRPr="003449D9">
        <w:rPr>
          <w:spacing w:val="-5"/>
          <w:sz w:val="24"/>
          <w:szCs w:val="24"/>
        </w:rPr>
        <w:t xml:space="preserve">проблема хорошо обеспечена исследовательским материалом и во многих аспектах глубоко изучена трудами В.И. Вернадского, А.П. Виноградова, А.Е. Ферсмана, В.В. Ковальского, </w:t>
      </w:r>
      <w:r w:rsidR="00810230" w:rsidRPr="00B7470B">
        <w:rPr>
          <w:spacing w:val="-5"/>
          <w:sz w:val="24"/>
          <w:szCs w:val="24"/>
        </w:rPr>
        <w:t xml:space="preserve">А.И. Перельмана, </w:t>
      </w:r>
      <w:r w:rsidR="00812A0C" w:rsidRPr="00B7470B">
        <w:rPr>
          <w:spacing w:val="-5"/>
          <w:sz w:val="24"/>
          <w:szCs w:val="24"/>
        </w:rPr>
        <w:t>В.</w:t>
      </w:r>
      <w:r w:rsidR="00812A0C" w:rsidRPr="003449D9">
        <w:rPr>
          <w:spacing w:val="-5"/>
          <w:sz w:val="24"/>
          <w:szCs w:val="24"/>
        </w:rPr>
        <w:t>В. Добровольского, Э.И Колчинского, О</w:t>
      </w:r>
      <w:r w:rsidR="00BB3979">
        <w:rPr>
          <w:spacing w:val="-5"/>
          <w:sz w:val="24"/>
          <w:szCs w:val="24"/>
        </w:rPr>
        <w:t>.</w:t>
      </w:r>
      <w:r w:rsidR="00812A0C" w:rsidRPr="003449D9">
        <w:rPr>
          <w:spacing w:val="-5"/>
          <w:sz w:val="24"/>
          <w:szCs w:val="24"/>
        </w:rPr>
        <w:t xml:space="preserve"> Шиндевольфа, Ю</w:t>
      </w:r>
      <w:r w:rsidR="00BB3979">
        <w:rPr>
          <w:spacing w:val="-5"/>
          <w:sz w:val="24"/>
          <w:szCs w:val="24"/>
        </w:rPr>
        <w:t>.</w:t>
      </w:r>
      <w:r w:rsidR="00812A0C" w:rsidRPr="003449D9">
        <w:rPr>
          <w:spacing w:val="-5"/>
          <w:sz w:val="24"/>
          <w:szCs w:val="24"/>
        </w:rPr>
        <w:t xml:space="preserve"> Одума, </w:t>
      </w:r>
      <w:r w:rsidR="009946F1" w:rsidRPr="003449D9">
        <w:rPr>
          <w:spacing w:val="-5"/>
          <w:sz w:val="24"/>
          <w:szCs w:val="24"/>
        </w:rPr>
        <w:t>Г</w:t>
      </w:r>
      <w:r w:rsidR="00BB3979">
        <w:rPr>
          <w:spacing w:val="-5"/>
          <w:sz w:val="24"/>
          <w:szCs w:val="24"/>
        </w:rPr>
        <w:t>.</w:t>
      </w:r>
      <w:r w:rsidR="009946F1" w:rsidRPr="003449D9">
        <w:rPr>
          <w:spacing w:val="-5"/>
          <w:sz w:val="24"/>
          <w:szCs w:val="24"/>
        </w:rPr>
        <w:t xml:space="preserve"> Вальтера, </w:t>
      </w:r>
      <w:r w:rsidR="00812A0C" w:rsidRPr="003449D9">
        <w:rPr>
          <w:spacing w:val="-5"/>
          <w:sz w:val="24"/>
          <w:szCs w:val="24"/>
        </w:rPr>
        <w:t xml:space="preserve">Э.М. Галимова, </w:t>
      </w:r>
      <w:r w:rsidR="00C57282">
        <w:rPr>
          <w:spacing w:val="-5"/>
          <w:sz w:val="24"/>
          <w:szCs w:val="24"/>
        </w:rPr>
        <w:t>В.Н.</w:t>
      </w:r>
      <w:r w:rsidR="00A95B51" w:rsidRPr="003449D9">
        <w:rPr>
          <w:spacing w:val="-5"/>
          <w:sz w:val="24"/>
          <w:szCs w:val="24"/>
        </w:rPr>
        <w:t xml:space="preserve"> Сукачева, </w:t>
      </w:r>
      <w:r w:rsidR="00812A0C" w:rsidRPr="003449D9">
        <w:rPr>
          <w:spacing w:val="-5"/>
          <w:sz w:val="24"/>
          <w:szCs w:val="24"/>
        </w:rPr>
        <w:t xml:space="preserve">М.А. Федонкина, Б.С. Соколова, Э.С Шноля, </w:t>
      </w:r>
      <w:r w:rsidR="00575B91" w:rsidRPr="003449D9">
        <w:rPr>
          <w:spacing w:val="-5"/>
          <w:sz w:val="24"/>
          <w:szCs w:val="24"/>
        </w:rPr>
        <w:t xml:space="preserve">И.И. </w:t>
      </w:r>
      <w:r w:rsidR="00812A0C" w:rsidRPr="003449D9">
        <w:rPr>
          <w:spacing w:val="-5"/>
          <w:sz w:val="24"/>
          <w:szCs w:val="24"/>
        </w:rPr>
        <w:t>Шмальгаузена, С.С. Шварца и многих других крупных ученых</w:t>
      </w:r>
      <w:r w:rsidR="00AB56A9">
        <w:rPr>
          <w:spacing w:val="-5"/>
          <w:sz w:val="24"/>
          <w:szCs w:val="24"/>
        </w:rPr>
        <w:t xml:space="preserve">. </w:t>
      </w:r>
      <w:r w:rsidR="00C256FD">
        <w:rPr>
          <w:spacing w:val="-5"/>
          <w:sz w:val="24"/>
          <w:szCs w:val="24"/>
        </w:rPr>
        <w:t xml:space="preserve">Однако вопрос </w:t>
      </w:r>
      <w:r w:rsidR="00C256FD" w:rsidRPr="001B2764">
        <w:rPr>
          <w:spacing w:val="-5"/>
          <w:sz w:val="24"/>
          <w:szCs w:val="24"/>
        </w:rPr>
        <w:t xml:space="preserve">о </w:t>
      </w:r>
      <w:r w:rsidR="009946F1" w:rsidRPr="001B2764">
        <w:rPr>
          <w:spacing w:val="-5"/>
          <w:sz w:val="24"/>
          <w:szCs w:val="24"/>
        </w:rPr>
        <w:t>характер</w:t>
      </w:r>
      <w:r w:rsidR="00C256FD" w:rsidRPr="001B2764">
        <w:rPr>
          <w:spacing w:val="-5"/>
          <w:sz w:val="24"/>
          <w:szCs w:val="24"/>
        </w:rPr>
        <w:t>е</w:t>
      </w:r>
      <w:r w:rsidR="009946F1" w:rsidRPr="001B2764">
        <w:rPr>
          <w:spacing w:val="-5"/>
          <w:sz w:val="24"/>
          <w:szCs w:val="24"/>
        </w:rPr>
        <w:t xml:space="preserve"> </w:t>
      </w:r>
      <w:r w:rsidR="005032D7" w:rsidRPr="001B2764">
        <w:rPr>
          <w:spacing w:val="-5"/>
          <w:sz w:val="24"/>
          <w:szCs w:val="24"/>
        </w:rPr>
        <w:t>изменени</w:t>
      </w:r>
      <w:r w:rsidR="00C256FD" w:rsidRPr="001B2764">
        <w:rPr>
          <w:spacing w:val="-5"/>
          <w:sz w:val="24"/>
          <w:szCs w:val="24"/>
        </w:rPr>
        <w:t xml:space="preserve">й </w:t>
      </w:r>
      <w:r w:rsidR="009946F1" w:rsidRPr="001B2764">
        <w:rPr>
          <w:spacing w:val="-5"/>
          <w:sz w:val="24"/>
          <w:szCs w:val="24"/>
        </w:rPr>
        <w:t xml:space="preserve">качества </w:t>
      </w:r>
      <w:r w:rsidR="00812A0C" w:rsidRPr="001B2764">
        <w:rPr>
          <w:spacing w:val="-5"/>
          <w:sz w:val="24"/>
          <w:szCs w:val="24"/>
        </w:rPr>
        <w:t>эколого-геохимическо</w:t>
      </w:r>
      <w:r w:rsidR="005032D7" w:rsidRPr="001B2764">
        <w:rPr>
          <w:spacing w:val="-5"/>
          <w:sz w:val="24"/>
          <w:szCs w:val="24"/>
        </w:rPr>
        <w:t>й обстановки</w:t>
      </w:r>
      <w:r w:rsidR="001B2764">
        <w:rPr>
          <w:spacing w:val="-5"/>
          <w:sz w:val="24"/>
          <w:szCs w:val="24"/>
        </w:rPr>
        <w:t>, имевших место</w:t>
      </w:r>
      <w:r w:rsidR="005032D7" w:rsidRPr="001B2764">
        <w:rPr>
          <w:spacing w:val="-5"/>
          <w:sz w:val="24"/>
          <w:szCs w:val="24"/>
        </w:rPr>
        <w:t xml:space="preserve"> </w:t>
      </w:r>
      <w:r w:rsidR="005C4697" w:rsidRPr="001B2764">
        <w:rPr>
          <w:spacing w:val="-5"/>
          <w:sz w:val="24"/>
          <w:szCs w:val="24"/>
        </w:rPr>
        <w:t xml:space="preserve">в </w:t>
      </w:r>
      <w:r w:rsidR="00AB56A9" w:rsidRPr="001B2764">
        <w:rPr>
          <w:spacing w:val="-5"/>
          <w:sz w:val="24"/>
          <w:szCs w:val="24"/>
        </w:rPr>
        <w:t>ходе</w:t>
      </w:r>
      <w:r w:rsidR="005C4697" w:rsidRPr="001B2764">
        <w:rPr>
          <w:spacing w:val="-5"/>
          <w:sz w:val="24"/>
          <w:szCs w:val="24"/>
        </w:rPr>
        <w:t xml:space="preserve"> эволюции</w:t>
      </w:r>
      <w:r w:rsidR="005032D7" w:rsidRPr="001B2764">
        <w:rPr>
          <w:spacing w:val="-5"/>
          <w:sz w:val="24"/>
          <w:szCs w:val="24"/>
        </w:rPr>
        <w:t xml:space="preserve"> биосферы,</w:t>
      </w:r>
      <w:r w:rsidR="00812A0C" w:rsidRPr="001B2764">
        <w:rPr>
          <w:spacing w:val="-5"/>
          <w:sz w:val="24"/>
          <w:szCs w:val="24"/>
        </w:rPr>
        <w:t xml:space="preserve"> в этих работах</w:t>
      </w:r>
      <w:r w:rsidR="00810230" w:rsidRPr="001B2764">
        <w:rPr>
          <w:spacing w:val="-5"/>
          <w:sz w:val="24"/>
          <w:szCs w:val="24"/>
        </w:rPr>
        <w:t xml:space="preserve"> </w:t>
      </w:r>
      <w:r w:rsidR="00C256FD" w:rsidRPr="001B2764">
        <w:rPr>
          <w:spacing w:val="-5"/>
          <w:sz w:val="24"/>
          <w:szCs w:val="24"/>
        </w:rPr>
        <w:t xml:space="preserve">никак </w:t>
      </w:r>
      <w:r w:rsidR="00812A0C" w:rsidRPr="001B2764">
        <w:rPr>
          <w:spacing w:val="-5"/>
          <w:sz w:val="24"/>
          <w:szCs w:val="24"/>
        </w:rPr>
        <w:t>не</w:t>
      </w:r>
      <w:r w:rsidR="00C256FD" w:rsidRPr="001B2764">
        <w:rPr>
          <w:spacing w:val="-5"/>
          <w:sz w:val="24"/>
          <w:szCs w:val="24"/>
        </w:rPr>
        <w:t xml:space="preserve"> отражен</w:t>
      </w:r>
      <w:r w:rsidR="001B2764" w:rsidRPr="001B2764">
        <w:rPr>
          <w:spacing w:val="-5"/>
          <w:sz w:val="24"/>
          <w:szCs w:val="24"/>
        </w:rPr>
        <w:t xml:space="preserve"> и требует решения</w:t>
      </w:r>
      <w:r w:rsidR="00C256FD" w:rsidRPr="001B2764">
        <w:rPr>
          <w:spacing w:val="-5"/>
          <w:sz w:val="24"/>
          <w:szCs w:val="24"/>
        </w:rPr>
        <w:t>.</w:t>
      </w:r>
      <w:r w:rsidR="00C256FD" w:rsidRPr="001B2764">
        <w:rPr>
          <w:b/>
          <w:i/>
          <w:spacing w:val="-5"/>
          <w:sz w:val="24"/>
          <w:szCs w:val="24"/>
        </w:rPr>
        <w:t xml:space="preserve"> </w:t>
      </w:r>
    </w:p>
    <w:p w:rsidR="00B26B2C" w:rsidRDefault="00B26B2C" w:rsidP="003449D9">
      <w:pPr>
        <w:spacing w:line="360" w:lineRule="auto"/>
        <w:ind w:left="709"/>
        <w:jc w:val="both"/>
        <w:rPr>
          <w:spacing w:val="-5"/>
          <w:sz w:val="24"/>
          <w:szCs w:val="24"/>
        </w:rPr>
      </w:pPr>
    </w:p>
    <w:p w:rsidR="00F03082" w:rsidRPr="009A51BF" w:rsidRDefault="00602692" w:rsidP="009A51BF">
      <w:pPr>
        <w:pStyle w:val="2"/>
      </w:pPr>
      <w:bookmarkStart w:id="11" w:name="_Toc452517038"/>
      <w:bookmarkStart w:id="12" w:name="_Toc454567464"/>
      <w:r w:rsidRPr="009A51BF">
        <w:t xml:space="preserve">1.1 </w:t>
      </w:r>
      <w:r w:rsidR="00F03082" w:rsidRPr="009A51BF">
        <w:t xml:space="preserve">Первичная биосфера </w:t>
      </w:r>
      <w:r w:rsidR="00D80035" w:rsidRPr="009A51BF">
        <w:t xml:space="preserve">как </w:t>
      </w:r>
      <w:r w:rsidR="004A5807" w:rsidRPr="009A51BF">
        <w:t xml:space="preserve">уравновешенная </w:t>
      </w:r>
      <w:r w:rsidR="006A0DA7" w:rsidRPr="009A51BF">
        <w:t xml:space="preserve">биогеохимическая </w:t>
      </w:r>
      <w:r w:rsidR="004A5807" w:rsidRPr="009A51BF">
        <w:t>система</w:t>
      </w:r>
      <w:bookmarkEnd w:id="11"/>
      <w:bookmarkEnd w:id="12"/>
    </w:p>
    <w:p w:rsidR="00425B6D" w:rsidRPr="00425B6D" w:rsidRDefault="00425B6D" w:rsidP="00425B6D">
      <w:pPr>
        <w:spacing w:line="360" w:lineRule="auto"/>
        <w:ind w:left="1069"/>
        <w:jc w:val="both"/>
        <w:rPr>
          <w:b/>
          <w:spacing w:val="-5"/>
          <w:sz w:val="24"/>
          <w:szCs w:val="24"/>
        </w:rPr>
      </w:pPr>
    </w:p>
    <w:p w:rsidR="005A5214" w:rsidRDefault="00B851FF" w:rsidP="003449D9">
      <w:pPr>
        <w:spacing w:line="360" w:lineRule="auto"/>
        <w:ind w:firstLine="709"/>
        <w:jc w:val="both"/>
        <w:rPr>
          <w:spacing w:val="-5"/>
          <w:sz w:val="24"/>
          <w:szCs w:val="24"/>
        </w:rPr>
      </w:pPr>
      <w:r w:rsidRPr="003449D9">
        <w:rPr>
          <w:spacing w:val="-5"/>
          <w:sz w:val="24"/>
          <w:szCs w:val="24"/>
        </w:rPr>
        <w:t xml:space="preserve">В.И. </w:t>
      </w:r>
      <w:r w:rsidR="00AF0FBC" w:rsidRPr="003449D9">
        <w:rPr>
          <w:spacing w:val="-5"/>
          <w:sz w:val="24"/>
          <w:szCs w:val="24"/>
        </w:rPr>
        <w:t xml:space="preserve">Вернадский не только был первым ученым, который начал рассматривать всю биосферу в качестве самостоятельного объекта геохимического изучения, но он же был первым, кто непосредственно преступил к системному изучению процессов ее </w:t>
      </w:r>
      <w:r w:rsidR="001B2764">
        <w:rPr>
          <w:spacing w:val="-5"/>
          <w:sz w:val="24"/>
          <w:szCs w:val="24"/>
        </w:rPr>
        <w:t>геохимической эволюции</w:t>
      </w:r>
      <w:r w:rsidRPr="003449D9">
        <w:rPr>
          <w:spacing w:val="-5"/>
          <w:sz w:val="24"/>
          <w:szCs w:val="24"/>
        </w:rPr>
        <w:t xml:space="preserve">. </w:t>
      </w:r>
      <w:r w:rsidR="00AF0FBC" w:rsidRPr="003449D9">
        <w:rPr>
          <w:spacing w:val="-5"/>
          <w:sz w:val="24"/>
          <w:szCs w:val="24"/>
        </w:rPr>
        <w:t>Так</w:t>
      </w:r>
      <w:r w:rsidR="00810230">
        <w:rPr>
          <w:spacing w:val="-5"/>
          <w:sz w:val="24"/>
          <w:szCs w:val="24"/>
        </w:rPr>
        <w:t>,</w:t>
      </w:r>
      <w:r w:rsidR="00AF0FBC" w:rsidRPr="003449D9">
        <w:rPr>
          <w:spacing w:val="-5"/>
          <w:sz w:val="24"/>
          <w:szCs w:val="24"/>
        </w:rPr>
        <w:t xml:space="preserve"> </w:t>
      </w:r>
      <w:r w:rsidR="00367D80" w:rsidRPr="003449D9">
        <w:rPr>
          <w:spacing w:val="-5"/>
          <w:sz w:val="24"/>
          <w:szCs w:val="24"/>
        </w:rPr>
        <w:t xml:space="preserve">В.И. </w:t>
      </w:r>
      <w:r w:rsidR="00437AC8" w:rsidRPr="003449D9">
        <w:rPr>
          <w:spacing w:val="-5"/>
          <w:sz w:val="24"/>
          <w:szCs w:val="24"/>
        </w:rPr>
        <w:t>Вернадский</w:t>
      </w:r>
      <w:r w:rsidR="00343ADB" w:rsidRPr="003449D9">
        <w:rPr>
          <w:spacing w:val="-5"/>
          <w:sz w:val="24"/>
          <w:szCs w:val="24"/>
        </w:rPr>
        <w:t>, а затем</w:t>
      </w:r>
      <w:r w:rsidR="00437AC8" w:rsidRPr="003449D9">
        <w:rPr>
          <w:spacing w:val="-5"/>
          <w:sz w:val="24"/>
          <w:szCs w:val="24"/>
        </w:rPr>
        <w:t xml:space="preserve"> и </w:t>
      </w:r>
      <w:r w:rsidR="001B2764">
        <w:rPr>
          <w:spacing w:val="-5"/>
          <w:sz w:val="24"/>
          <w:szCs w:val="24"/>
        </w:rPr>
        <w:t xml:space="preserve">его </w:t>
      </w:r>
      <w:r w:rsidR="00BB3979">
        <w:rPr>
          <w:spacing w:val="-5"/>
          <w:sz w:val="24"/>
          <w:szCs w:val="24"/>
        </w:rPr>
        <w:t xml:space="preserve">ученик и </w:t>
      </w:r>
      <w:r w:rsidR="001B2764">
        <w:rPr>
          <w:spacing w:val="-5"/>
          <w:sz w:val="24"/>
          <w:szCs w:val="24"/>
        </w:rPr>
        <w:t xml:space="preserve">последователь </w:t>
      </w:r>
      <w:r w:rsidR="00367D80" w:rsidRPr="003449D9">
        <w:rPr>
          <w:spacing w:val="-5"/>
          <w:sz w:val="24"/>
          <w:szCs w:val="24"/>
        </w:rPr>
        <w:t xml:space="preserve">А.П. </w:t>
      </w:r>
      <w:r w:rsidR="00437AC8" w:rsidRPr="003449D9">
        <w:rPr>
          <w:spacing w:val="-5"/>
          <w:sz w:val="24"/>
          <w:szCs w:val="24"/>
        </w:rPr>
        <w:t>Виноградов</w:t>
      </w:r>
      <w:r w:rsidR="00810230">
        <w:rPr>
          <w:spacing w:val="-5"/>
          <w:sz w:val="24"/>
          <w:szCs w:val="24"/>
        </w:rPr>
        <w:t>,</w:t>
      </w:r>
      <w:r w:rsidR="00437AC8" w:rsidRPr="003449D9">
        <w:rPr>
          <w:spacing w:val="-5"/>
          <w:sz w:val="24"/>
          <w:szCs w:val="24"/>
        </w:rPr>
        <w:t xml:space="preserve"> смогли убедительно доказать справедливость утверждения о том</w:t>
      </w:r>
      <w:r w:rsidR="00C8343D" w:rsidRPr="003449D9">
        <w:rPr>
          <w:spacing w:val="-5"/>
          <w:sz w:val="24"/>
          <w:szCs w:val="24"/>
        </w:rPr>
        <w:t>, что</w:t>
      </w:r>
      <w:r w:rsidR="00810230">
        <w:rPr>
          <w:spacing w:val="-5"/>
          <w:sz w:val="24"/>
          <w:szCs w:val="24"/>
        </w:rPr>
        <w:t>,</w:t>
      </w:r>
      <w:r w:rsidR="00C8343D" w:rsidRPr="003449D9">
        <w:rPr>
          <w:spacing w:val="-5"/>
          <w:sz w:val="24"/>
          <w:szCs w:val="24"/>
        </w:rPr>
        <w:t xml:space="preserve"> являясь результатом длительного взаимодействия со средой обитания, любой из существующих видов животных и растений не только имеет геохимическое сродство с этой средой, но </w:t>
      </w:r>
      <w:r w:rsidR="00037481" w:rsidRPr="003449D9">
        <w:rPr>
          <w:spacing w:val="-5"/>
          <w:sz w:val="24"/>
          <w:szCs w:val="24"/>
        </w:rPr>
        <w:t xml:space="preserve">и </w:t>
      </w:r>
      <w:r w:rsidR="00C8343D" w:rsidRPr="003449D9">
        <w:rPr>
          <w:spacing w:val="-5"/>
          <w:sz w:val="24"/>
          <w:szCs w:val="24"/>
        </w:rPr>
        <w:t>должен быть</w:t>
      </w:r>
      <w:r w:rsidR="00A16651" w:rsidRPr="003449D9">
        <w:rPr>
          <w:spacing w:val="-5"/>
          <w:sz w:val="24"/>
          <w:szCs w:val="24"/>
        </w:rPr>
        <w:t xml:space="preserve"> </w:t>
      </w:r>
      <w:r w:rsidR="00343ADB" w:rsidRPr="003449D9">
        <w:rPr>
          <w:spacing w:val="-5"/>
          <w:sz w:val="24"/>
          <w:szCs w:val="24"/>
        </w:rPr>
        <w:t>максимально</w:t>
      </w:r>
      <w:r w:rsidR="00C8343D" w:rsidRPr="003449D9">
        <w:rPr>
          <w:spacing w:val="-5"/>
          <w:sz w:val="24"/>
          <w:szCs w:val="24"/>
        </w:rPr>
        <w:t xml:space="preserve"> адаптирован</w:t>
      </w:r>
      <w:r w:rsidR="00810230">
        <w:rPr>
          <w:spacing w:val="-5"/>
          <w:sz w:val="24"/>
          <w:szCs w:val="24"/>
        </w:rPr>
        <w:t>,</w:t>
      </w:r>
      <w:r w:rsidR="00C8343D" w:rsidRPr="003449D9">
        <w:rPr>
          <w:spacing w:val="-5"/>
          <w:sz w:val="24"/>
          <w:szCs w:val="24"/>
        </w:rPr>
        <w:t xml:space="preserve"> </w:t>
      </w:r>
      <w:r w:rsidR="005A5214" w:rsidRPr="003449D9">
        <w:rPr>
          <w:spacing w:val="-5"/>
          <w:sz w:val="24"/>
          <w:szCs w:val="24"/>
        </w:rPr>
        <w:t xml:space="preserve">в том числе и к </w:t>
      </w:r>
      <w:r w:rsidR="00C8343D" w:rsidRPr="003449D9">
        <w:rPr>
          <w:spacing w:val="-5"/>
          <w:sz w:val="24"/>
          <w:szCs w:val="24"/>
        </w:rPr>
        <w:t xml:space="preserve">геохимическим условиям </w:t>
      </w:r>
      <w:r w:rsidR="00C8343D" w:rsidRPr="001B2764">
        <w:rPr>
          <w:spacing w:val="-5"/>
          <w:sz w:val="24"/>
          <w:szCs w:val="24"/>
        </w:rPr>
        <w:t xml:space="preserve">этой среды. </w:t>
      </w:r>
      <w:r w:rsidR="00BB3979">
        <w:rPr>
          <w:spacing w:val="-5"/>
          <w:sz w:val="24"/>
          <w:szCs w:val="24"/>
        </w:rPr>
        <w:t>Такая</w:t>
      </w:r>
      <w:r w:rsidR="001B2764" w:rsidRPr="001B2764">
        <w:rPr>
          <w:spacing w:val="-5"/>
          <w:sz w:val="24"/>
          <w:szCs w:val="24"/>
        </w:rPr>
        <w:t xml:space="preserve"> </w:t>
      </w:r>
      <w:r w:rsidR="00810230" w:rsidRPr="001B2764">
        <w:rPr>
          <w:spacing w:val="-5"/>
          <w:sz w:val="24"/>
          <w:szCs w:val="24"/>
        </w:rPr>
        <w:t xml:space="preserve">ситуация </w:t>
      </w:r>
      <w:r w:rsidR="001B2764" w:rsidRPr="001B2764">
        <w:rPr>
          <w:spacing w:val="-5"/>
          <w:sz w:val="24"/>
          <w:szCs w:val="24"/>
        </w:rPr>
        <w:t>выглядит не только логичной</w:t>
      </w:r>
      <w:r w:rsidR="001B2764">
        <w:rPr>
          <w:spacing w:val="-5"/>
          <w:sz w:val="24"/>
          <w:szCs w:val="24"/>
        </w:rPr>
        <w:t xml:space="preserve">, но и </w:t>
      </w:r>
      <w:r w:rsidR="00037481" w:rsidRPr="003449D9">
        <w:rPr>
          <w:spacing w:val="-5"/>
          <w:sz w:val="24"/>
          <w:szCs w:val="24"/>
        </w:rPr>
        <w:t xml:space="preserve">представляется </w:t>
      </w:r>
      <w:r w:rsidR="005A5214" w:rsidRPr="003449D9">
        <w:rPr>
          <w:spacing w:val="-5"/>
          <w:sz w:val="24"/>
          <w:szCs w:val="24"/>
        </w:rPr>
        <w:t>единственно возможн</w:t>
      </w:r>
      <w:r w:rsidR="00810230">
        <w:rPr>
          <w:spacing w:val="-5"/>
          <w:sz w:val="24"/>
          <w:szCs w:val="24"/>
        </w:rPr>
        <w:t>ой</w:t>
      </w:r>
      <w:r w:rsidR="005A5214" w:rsidRPr="003449D9">
        <w:rPr>
          <w:spacing w:val="-5"/>
          <w:sz w:val="24"/>
          <w:szCs w:val="24"/>
        </w:rPr>
        <w:t xml:space="preserve">, </w:t>
      </w:r>
      <w:r w:rsidR="00D130A5" w:rsidRPr="003449D9">
        <w:rPr>
          <w:spacing w:val="-5"/>
          <w:sz w:val="24"/>
          <w:szCs w:val="24"/>
        </w:rPr>
        <w:t xml:space="preserve">поскольку </w:t>
      </w:r>
      <w:r w:rsidR="005A5214" w:rsidRPr="003449D9">
        <w:rPr>
          <w:spacing w:val="-5"/>
          <w:sz w:val="24"/>
          <w:szCs w:val="24"/>
        </w:rPr>
        <w:t>жизнь</w:t>
      </w:r>
      <w:r w:rsidR="008945D9" w:rsidRPr="003449D9">
        <w:rPr>
          <w:spacing w:val="-5"/>
          <w:sz w:val="24"/>
          <w:szCs w:val="24"/>
        </w:rPr>
        <w:t>,</w:t>
      </w:r>
      <w:r w:rsidR="005A5214" w:rsidRPr="003449D9">
        <w:rPr>
          <w:spacing w:val="-5"/>
          <w:sz w:val="24"/>
          <w:szCs w:val="24"/>
        </w:rPr>
        <w:t xml:space="preserve"> </w:t>
      </w:r>
      <w:r w:rsidR="008945D9" w:rsidRPr="003449D9">
        <w:rPr>
          <w:spacing w:val="-5"/>
          <w:sz w:val="24"/>
          <w:szCs w:val="24"/>
        </w:rPr>
        <w:t>которая</w:t>
      </w:r>
      <w:r w:rsidR="001834AB">
        <w:rPr>
          <w:spacing w:val="-5"/>
          <w:sz w:val="24"/>
          <w:szCs w:val="24"/>
        </w:rPr>
        <w:t>,</w:t>
      </w:r>
      <w:r w:rsidR="008945D9" w:rsidRPr="003449D9">
        <w:rPr>
          <w:spacing w:val="-5"/>
          <w:sz w:val="24"/>
          <w:szCs w:val="24"/>
        </w:rPr>
        <w:t xml:space="preserve"> </w:t>
      </w:r>
      <w:r w:rsidR="005A5214" w:rsidRPr="003449D9">
        <w:rPr>
          <w:spacing w:val="-5"/>
          <w:sz w:val="24"/>
          <w:szCs w:val="24"/>
        </w:rPr>
        <w:t>по выражению Ф. Энгельса</w:t>
      </w:r>
      <w:r w:rsidR="001834AB">
        <w:rPr>
          <w:spacing w:val="-5"/>
          <w:sz w:val="24"/>
          <w:szCs w:val="24"/>
        </w:rPr>
        <w:t>,</w:t>
      </w:r>
      <w:r w:rsidR="005A5214" w:rsidRPr="003449D9">
        <w:rPr>
          <w:spacing w:val="-5"/>
          <w:sz w:val="24"/>
          <w:szCs w:val="24"/>
        </w:rPr>
        <w:t xml:space="preserve"> «есть спос</w:t>
      </w:r>
      <w:r w:rsidR="00BB3979">
        <w:rPr>
          <w:spacing w:val="-5"/>
          <w:sz w:val="24"/>
          <w:szCs w:val="24"/>
        </w:rPr>
        <w:t xml:space="preserve">об существования белковых тел» </w:t>
      </w:r>
      <w:r w:rsidR="00A359B4" w:rsidRPr="00A359B4">
        <w:rPr>
          <w:spacing w:val="-5"/>
          <w:sz w:val="24"/>
          <w:szCs w:val="24"/>
        </w:rPr>
        <w:t>[</w:t>
      </w:r>
      <w:r w:rsidR="000A69AD" w:rsidRPr="00124915">
        <w:rPr>
          <w:spacing w:val="-5"/>
          <w:sz w:val="24"/>
          <w:szCs w:val="24"/>
        </w:rPr>
        <w:t>Энгельс</w:t>
      </w:r>
      <w:r w:rsidR="006E64FF" w:rsidRPr="00124915">
        <w:rPr>
          <w:spacing w:val="-5"/>
          <w:sz w:val="24"/>
          <w:szCs w:val="24"/>
        </w:rPr>
        <w:t>,</w:t>
      </w:r>
      <w:r w:rsidR="000A69AD" w:rsidRPr="00124915">
        <w:rPr>
          <w:spacing w:val="-5"/>
          <w:sz w:val="24"/>
          <w:szCs w:val="24"/>
        </w:rPr>
        <w:t xml:space="preserve"> </w:t>
      </w:r>
      <w:r w:rsidR="00C07212" w:rsidRPr="00124915">
        <w:rPr>
          <w:spacing w:val="-5"/>
          <w:sz w:val="24"/>
          <w:szCs w:val="24"/>
        </w:rPr>
        <w:t>1961</w:t>
      </w:r>
      <w:r w:rsidR="00A359B4" w:rsidRPr="00A359B4">
        <w:rPr>
          <w:spacing w:val="-5"/>
          <w:sz w:val="24"/>
          <w:szCs w:val="24"/>
        </w:rPr>
        <w:t>]</w:t>
      </w:r>
      <w:r w:rsidR="000A69AD" w:rsidRPr="00124915">
        <w:rPr>
          <w:spacing w:val="-5"/>
          <w:sz w:val="24"/>
          <w:szCs w:val="24"/>
        </w:rPr>
        <w:t xml:space="preserve"> </w:t>
      </w:r>
      <w:r w:rsidR="00BE6AB0" w:rsidRPr="003449D9">
        <w:rPr>
          <w:spacing w:val="-5"/>
          <w:sz w:val="24"/>
          <w:szCs w:val="24"/>
        </w:rPr>
        <w:t xml:space="preserve">может существовать </w:t>
      </w:r>
      <w:r w:rsidR="00D130A5" w:rsidRPr="003449D9">
        <w:rPr>
          <w:spacing w:val="-5"/>
          <w:sz w:val="24"/>
          <w:szCs w:val="24"/>
        </w:rPr>
        <w:t xml:space="preserve">только </w:t>
      </w:r>
      <w:r w:rsidR="004C6334" w:rsidRPr="003449D9">
        <w:rPr>
          <w:spacing w:val="-5"/>
          <w:sz w:val="24"/>
          <w:szCs w:val="24"/>
        </w:rPr>
        <w:t>в ничтожно узком</w:t>
      </w:r>
      <w:r w:rsidR="00C56F24" w:rsidRPr="003449D9">
        <w:rPr>
          <w:spacing w:val="-5"/>
          <w:sz w:val="24"/>
          <w:szCs w:val="24"/>
        </w:rPr>
        <w:t>,</w:t>
      </w:r>
      <w:r w:rsidR="008945D9" w:rsidRPr="003449D9">
        <w:rPr>
          <w:spacing w:val="-5"/>
          <w:sz w:val="24"/>
          <w:szCs w:val="24"/>
        </w:rPr>
        <w:t xml:space="preserve"> </w:t>
      </w:r>
      <w:r w:rsidR="00BE6AB0" w:rsidRPr="003449D9">
        <w:rPr>
          <w:spacing w:val="-5"/>
          <w:sz w:val="24"/>
          <w:szCs w:val="24"/>
        </w:rPr>
        <w:t>по космическим меркам</w:t>
      </w:r>
      <w:r w:rsidR="00C56F24" w:rsidRPr="003449D9">
        <w:rPr>
          <w:spacing w:val="-5"/>
          <w:sz w:val="24"/>
          <w:szCs w:val="24"/>
        </w:rPr>
        <w:t>,</w:t>
      </w:r>
      <w:r w:rsidR="00BE6AB0" w:rsidRPr="003449D9">
        <w:rPr>
          <w:spacing w:val="-5"/>
          <w:sz w:val="24"/>
          <w:szCs w:val="24"/>
        </w:rPr>
        <w:t xml:space="preserve"> </w:t>
      </w:r>
      <w:r w:rsidR="004C6334" w:rsidRPr="003449D9">
        <w:rPr>
          <w:spacing w:val="-5"/>
          <w:sz w:val="24"/>
          <w:szCs w:val="24"/>
        </w:rPr>
        <w:t>диапазоне физ</w:t>
      </w:r>
      <w:r w:rsidR="008945D9" w:rsidRPr="003449D9">
        <w:rPr>
          <w:spacing w:val="-5"/>
          <w:sz w:val="24"/>
          <w:szCs w:val="24"/>
        </w:rPr>
        <w:t xml:space="preserve">ических и химических </w:t>
      </w:r>
      <w:r w:rsidR="00037481" w:rsidRPr="003449D9">
        <w:rPr>
          <w:spacing w:val="-5"/>
          <w:sz w:val="24"/>
          <w:szCs w:val="24"/>
        </w:rPr>
        <w:t>параметров</w:t>
      </w:r>
      <w:r w:rsidR="00BE6AB0" w:rsidRPr="003449D9">
        <w:rPr>
          <w:spacing w:val="-5"/>
          <w:sz w:val="24"/>
          <w:szCs w:val="24"/>
        </w:rPr>
        <w:t xml:space="preserve">, </w:t>
      </w:r>
      <w:r w:rsidR="001834AB">
        <w:rPr>
          <w:spacing w:val="-5"/>
          <w:sz w:val="24"/>
          <w:szCs w:val="24"/>
        </w:rPr>
        <w:t>причем</w:t>
      </w:r>
      <w:r w:rsidR="00C56F24" w:rsidRPr="003449D9">
        <w:rPr>
          <w:spacing w:val="-5"/>
          <w:sz w:val="24"/>
          <w:szCs w:val="24"/>
        </w:rPr>
        <w:t xml:space="preserve"> </w:t>
      </w:r>
      <w:r w:rsidR="00037481" w:rsidRPr="003449D9">
        <w:rPr>
          <w:spacing w:val="-5"/>
          <w:sz w:val="24"/>
          <w:szCs w:val="24"/>
        </w:rPr>
        <w:t xml:space="preserve">постоянно </w:t>
      </w:r>
      <w:r w:rsidR="00D130A5" w:rsidRPr="003449D9">
        <w:rPr>
          <w:spacing w:val="-5"/>
          <w:sz w:val="24"/>
          <w:szCs w:val="24"/>
        </w:rPr>
        <w:t xml:space="preserve">потребляя из окружающей среды </w:t>
      </w:r>
      <w:r w:rsidR="008945D9" w:rsidRPr="003449D9">
        <w:rPr>
          <w:spacing w:val="-5"/>
          <w:sz w:val="24"/>
          <w:szCs w:val="24"/>
        </w:rPr>
        <w:t xml:space="preserve">жестко </w:t>
      </w:r>
      <w:r w:rsidR="00D130A5" w:rsidRPr="003449D9">
        <w:rPr>
          <w:spacing w:val="-5"/>
          <w:sz w:val="24"/>
          <w:szCs w:val="24"/>
        </w:rPr>
        <w:t xml:space="preserve">определенный набор </w:t>
      </w:r>
      <w:r w:rsidR="003B2C2E" w:rsidRPr="003449D9">
        <w:rPr>
          <w:spacing w:val="-5"/>
          <w:sz w:val="24"/>
          <w:szCs w:val="24"/>
        </w:rPr>
        <w:t xml:space="preserve">химических </w:t>
      </w:r>
      <w:r w:rsidR="00D130A5" w:rsidRPr="003449D9">
        <w:rPr>
          <w:spacing w:val="-5"/>
          <w:sz w:val="24"/>
          <w:szCs w:val="24"/>
        </w:rPr>
        <w:t>элементов и соединений.</w:t>
      </w:r>
      <w:r w:rsidR="004C6334" w:rsidRPr="003449D9">
        <w:rPr>
          <w:spacing w:val="-5"/>
          <w:sz w:val="24"/>
          <w:szCs w:val="24"/>
        </w:rPr>
        <w:t xml:space="preserve"> В </w:t>
      </w:r>
      <w:r w:rsidR="001834AB">
        <w:rPr>
          <w:spacing w:val="-5"/>
          <w:sz w:val="24"/>
          <w:szCs w:val="24"/>
        </w:rPr>
        <w:t xml:space="preserve">таких </w:t>
      </w:r>
      <w:r w:rsidR="004C6334" w:rsidRPr="003449D9">
        <w:rPr>
          <w:spacing w:val="-5"/>
          <w:sz w:val="24"/>
          <w:szCs w:val="24"/>
        </w:rPr>
        <w:t xml:space="preserve">условиях, </w:t>
      </w:r>
      <w:r w:rsidR="00434C56" w:rsidRPr="003449D9">
        <w:rPr>
          <w:spacing w:val="-5"/>
          <w:sz w:val="24"/>
          <w:szCs w:val="24"/>
        </w:rPr>
        <w:t xml:space="preserve">как сказал </w:t>
      </w:r>
      <w:r w:rsidR="003D01A4" w:rsidRPr="003449D9">
        <w:rPr>
          <w:spacing w:val="-5"/>
          <w:sz w:val="24"/>
          <w:szCs w:val="24"/>
        </w:rPr>
        <w:t xml:space="preserve">об этом </w:t>
      </w:r>
      <w:r w:rsidR="004C6334" w:rsidRPr="003449D9">
        <w:rPr>
          <w:spacing w:val="-5"/>
          <w:sz w:val="24"/>
          <w:szCs w:val="24"/>
        </w:rPr>
        <w:t>академик Б.С. Соколов</w:t>
      </w:r>
      <w:r w:rsidR="00434C56" w:rsidRPr="003449D9">
        <w:rPr>
          <w:spacing w:val="-5"/>
          <w:sz w:val="24"/>
          <w:szCs w:val="24"/>
        </w:rPr>
        <w:t>,</w:t>
      </w:r>
      <w:r w:rsidR="004C6334" w:rsidRPr="003449D9">
        <w:rPr>
          <w:spacing w:val="-5"/>
          <w:sz w:val="24"/>
          <w:szCs w:val="24"/>
        </w:rPr>
        <w:t xml:space="preserve"> «наиболее удивительным является не сам факт возникновения [жизни], а факт неуничтожения возникшего» </w:t>
      </w:r>
      <w:r w:rsidR="00A359B4" w:rsidRPr="00A359B4">
        <w:rPr>
          <w:spacing w:val="-5"/>
          <w:sz w:val="24"/>
          <w:szCs w:val="24"/>
        </w:rPr>
        <w:t>[</w:t>
      </w:r>
      <w:r w:rsidR="004C6334" w:rsidRPr="003449D9">
        <w:rPr>
          <w:spacing w:val="-5"/>
          <w:sz w:val="24"/>
          <w:szCs w:val="24"/>
        </w:rPr>
        <w:t>Соколов</w:t>
      </w:r>
      <w:r w:rsidR="00C07212">
        <w:rPr>
          <w:spacing w:val="-5"/>
          <w:sz w:val="24"/>
          <w:szCs w:val="24"/>
        </w:rPr>
        <w:t>,</w:t>
      </w:r>
      <w:r w:rsidR="008945D9" w:rsidRPr="003449D9">
        <w:rPr>
          <w:spacing w:val="-5"/>
          <w:sz w:val="24"/>
          <w:szCs w:val="24"/>
        </w:rPr>
        <w:t xml:space="preserve"> 1983</w:t>
      </w:r>
      <w:r w:rsidR="00C07212">
        <w:rPr>
          <w:spacing w:val="-5"/>
          <w:sz w:val="24"/>
          <w:szCs w:val="24"/>
        </w:rPr>
        <w:t>, с. 4-17</w:t>
      </w:r>
      <w:r w:rsidR="00A359B4">
        <w:rPr>
          <w:spacing w:val="-5"/>
          <w:sz w:val="24"/>
          <w:szCs w:val="24"/>
        </w:rPr>
        <w:t>]</w:t>
      </w:r>
      <w:r w:rsidR="00D130A5" w:rsidRPr="003449D9">
        <w:rPr>
          <w:spacing w:val="-5"/>
          <w:sz w:val="24"/>
          <w:szCs w:val="24"/>
        </w:rPr>
        <w:t>.</w:t>
      </w:r>
      <w:r w:rsidR="00313A76" w:rsidRPr="003449D9">
        <w:rPr>
          <w:spacing w:val="-5"/>
          <w:sz w:val="24"/>
          <w:szCs w:val="24"/>
        </w:rPr>
        <w:t xml:space="preserve"> </w:t>
      </w:r>
      <w:r w:rsidR="00D14A77" w:rsidRPr="003449D9">
        <w:rPr>
          <w:spacing w:val="-5"/>
          <w:sz w:val="24"/>
          <w:szCs w:val="24"/>
        </w:rPr>
        <w:t xml:space="preserve">Вероятность того, что жизнь, однажды возникнув, </w:t>
      </w:r>
      <w:r w:rsidR="00C07212">
        <w:rPr>
          <w:spacing w:val="-5"/>
          <w:sz w:val="24"/>
          <w:szCs w:val="24"/>
        </w:rPr>
        <w:t>могла случайным образом сохраня</w:t>
      </w:r>
      <w:r w:rsidR="00D14A77" w:rsidRPr="003449D9">
        <w:rPr>
          <w:spacing w:val="-5"/>
          <w:sz w:val="24"/>
          <w:szCs w:val="24"/>
        </w:rPr>
        <w:t>т</w:t>
      </w:r>
      <w:r w:rsidR="00C07212">
        <w:rPr>
          <w:spacing w:val="-5"/>
          <w:sz w:val="24"/>
          <w:szCs w:val="24"/>
        </w:rPr>
        <w:t>ь</w:t>
      </w:r>
      <w:r w:rsidR="00D14A77" w:rsidRPr="003449D9">
        <w:rPr>
          <w:spacing w:val="-5"/>
          <w:sz w:val="24"/>
          <w:szCs w:val="24"/>
        </w:rPr>
        <w:t>ся в течение длительного времени практически равна нулю</w:t>
      </w:r>
      <w:r w:rsidR="005A5214" w:rsidRPr="003449D9">
        <w:rPr>
          <w:spacing w:val="-5"/>
          <w:sz w:val="24"/>
          <w:szCs w:val="24"/>
        </w:rPr>
        <w:t>, во-первых, потому</w:t>
      </w:r>
      <w:r w:rsidR="006B5105" w:rsidRPr="003449D9">
        <w:rPr>
          <w:spacing w:val="-5"/>
          <w:sz w:val="24"/>
          <w:szCs w:val="24"/>
        </w:rPr>
        <w:t>,</w:t>
      </w:r>
      <w:r w:rsidR="00313A76" w:rsidRPr="003449D9">
        <w:rPr>
          <w:spacing w:val="-5"/>
          <w:sz w:val="24"/>
          <w:szCs w:val="24"/>
        </w:rPr>
        <w:t xml:space="preserve"> что </w:t>
      </w:r>
      <w:r w:rsidR="00D14A77" w:rsidRPr="003449D9">
        <w:rPr>
          <w:spacing w:val="-5"/>
          <w:sz w:val="24"/>
          <w:szCs w:val="24"/>
        </w:rPr>
        <w:t xml:space="preserve">в замкнутой системе </w:t>
      </w:r>
      <w:r w:rsidR="001834AB">
        <w:rPr>
          <w:spacing w:val="-5"/>
          <w:sz w:val="24"/>
          <w:szCs w:val="24"/>
        </w:rPr>
        <w:t xml:space="preserve">отдельной </w:t>
      </w:r>
      <w:r w:rsidR="00D14A77" w:rsidRPr="003449D9">
        <w:rPr>
          <w:spacing w:val="-5"/>
          <w:sz w:val="24"/>
          <w:szCs w:val="24"/>
        </w:rPr>
        <w:t xml:space="preserve">планеты </w:t>
      </w:r>
      <w:r w:rsidR="00313A76" w:rsidRPr="003449D9">
        <w:rPr>
          <w:spacing w:val="-5"/>
          <w:sz w:val="24"/>
          <w:szCs w:val="24"/>
        </w:rPr>
        <w:t xml:space="preserve">ресурсы элементов </w:t>
      </w:r>
      <w:r w:rsidR="00D14A77" w:rsidRPr="003449D9">
        <w:rPr>
          <w:spacing w:val="-5"/>
          <w:sz w:val="24"/>
          <w:szCs w:val="24"/>
        </w:rPr>
        <w:t xml:space="preserve">минерального </w:t>
      </w:r>
      <w:r w:rsidR="00313A76" w:rsidRPr="003449D9">
        <w:rPr>
          <w:spacing w:val="-5"/>
          <w:sz w:val="24"/>
          <w:szCs w:val="24"/>
        </w:rPr>
        <w:t xml:space="preserve">питания конечны при любом их </w:t>
      </w:r>
      <w:r w:rsidR="00804CA6" w:rsidRPr="003449D9">
        <w:rPr>
          <w:spacing w:val="-5"/>
          <w:sz w:val="24"/>
          <w:szCs w:val="24"/>
        </w:rPr>
        <w:t xml:space="preserve">начальном </w:t>
      </w:r>
      <w:r w:rsidR="00313A76" w:rsidRPr="003449D9">
        <w:rPr>
          <w:spacing w:val="-5"/>
          <w:sz w:val="24"/>
          <w:szCs w:val="24"/>
        </w:rPr>
        <w:t>количестве</w:t>
      </w:r>
      <w:r w:rsidR="005A5214" w:rsidRPr="003449D9">
        <w:rPr>
          <w:spacing w:val="-5"/>
          <w:sz w:val="24"/>
          <w:szCs w:val="24"/>
        </w:rPr>
        <w:t>, а</w:t>
      </w:r>
      <w:r w:rsidR="00313A76" w:rsidRPr="003449D9">
        <w:rPr>
          <w:spacing w:val="-5"/>
          <w:sz w:val="24"/>
          <w:szCs w:val="24"/>
        </w:rPr>
        <w:t>,</w:t>
      </w:r>
      <w:r w:rsidR="005A5214" w:rsidRPr="003449D9">
        <w:rPr>
          <w:spacing w:val="-5"/>
          <w:sz w:val="24"/>
          <w:szCs w:val="24"/>
        </w:rPr>
        <w:t xml:space="preserve"> во-вторых, </w:t>
      </w:r>
      <w:r w:rsidR="006B5105" w:rsidRPr="003449D9">
        <w:rPr>
          <w:spacing w:val="-5"/>
          <w:sz w:val="24"/>
          <w:szCs w:val="24"/>
        </w:rPr>
        <w:t xml:space="preserve">потому, что </w:t>
      </w:r>
      <w:r w:rsidR="006E64FF" w:rsidRPr="003449D9">
        <w:rPr>
          <w:spacing w:val="-5"/>
          <w:sz w:val="24"/>
          <w:szCs w:val="24"/>
        </w:rPr>
        <w:t xml:space="preserve">физико-химические </w:t>
      </w:r>
      <w:r w:rsidR="005A5214" w:rsidRPr="003449D9">
        <w:rPr>
          <w:spacing w:val="-5"/>
          <w:sz w:val="24"/>
          <w:szCs w:val="24"/>
        </w:rPr>
        <w:t>параметры окружающей среды</w:t>
      </w:r>
      <w:r w:rsidR="004E3ABD" w:rsidRPr="003449D9">
        <w:rPr>
          <w:spacing w:val="-5"/>
          <w:sz w:val="24"/>
          <w:szCs w:val="24"/>
        </w:rPr>
        <w:t xml:space="preserve"> изначально </w:t>
      </w:r>
      <w:r w:rsidR="005A5214" w:rsidRPr="003449D9">
        <w:rPr>
          <w:spacing w:val="-5"/>
          <w:sz w:val="24"/>
          <w:szCs w:val="24"/>
        </w:rPr>
        <w:t xml:space="preserve">не только </w:t>
      </w:r>
      <w:r w:rsidR="001834AB">
        <w:rPr>
          <w:spacing w:val="-5"/>
          <w:sz w:val="24"/>
          <w:szCs w:val="24"/>
        </w:rPr>
        <w:t xml:space="preserve">не </w:t>
      </w:r>
      <w:r w:rsidR="001834AB" w:rsidRPr="001834AB">
        <w:rPr>
          <w:spacing w:val="-5"/>
          <w:sz w:val="24"/>
          <w:szCs w:val="24"/>
        </w:rPr>
        <w:t xml:space="preserve">были </w:t>
      </w:r>
      <w:r w:rsidR="003D01A4" w:rsidRPr="003449D9">
        <w:rPr>
          <w:spacing w:val="-5"/>
          <w:sz w:val="24"/>
          <w:szCs w:val="24"/>
        </w:rPr>
        <w:t>пространственно</w:t>
      </w:r>
      <w:r w:rsidR="00F55035" w:rsidRPr="003449D9">
        <w:rPr>
          <w:sz w:val="24"/>
          <w:szCs w:val="24"/>
        </w:rPr>
        <w:t xml:space="preserve"> </w:t>
      </w:r>
      <w:r w:rsidR="00F55035" w:rsidRPr="003449D9">
        <w:rPr>
          <w:spacing w:val="-5"/>
          <w:sz w:val="24"/>
          <w:szCs w:val="24"/>
        </w:rPr>
        <w:t>однородны</w:t>
      </w:r>
      <w:r w:rsidR="005A5214" w:rsidRPr="003449D9">
        <w:rPr>
          <w:spacing w:val="-5"/>
          <w:sz w:val="24"/>
          <w:szCs w:val="24"/>
        </w:rPr>
        <w:t xml:space="preserve">, но и </w:t>
      </w:r>
      <w:r w:rsidR="001834AB">
        <w:rPr>
          <w:spacing w:val="-5"/>
          <w:sz w:val="24"/>
          <w:szCs w:val="24"/>
        </w:rPr>
        <w:t xml:space="preserve">регулярно </w:t>
      </w:r>
      <w:r w:rsidR="005A5214" w:rsidRPr="003449D9">
        <w:rPr>
          <w:spacing w:val="-5"/>
          <w:sz w:val="24"/>
          <w:szCs w:val="24"/>
        </w:rPr>
        <w:t>подвер</w:t>
      </w:r>
      <w:r w:rsidR="001834AB">
        <w:rPr>
          <w:spacing w:val="-5"/>
          <w:sz w:val="24"/>
          <w:szCs w:val="24"/>
        </w:rPr>
        <w:t xml:space="preserve">гались </w:t>
      </w:r>
      <w:r w:rsidR="005A5214" w:rsidRPr="003449D9">
        <w:rPr>
          <w:spacing w:val="-5"/>
          <w:sz w:val="24"/>
          <w:szCs w:val="24"/>
        </w:rPr>
        <w:t>существенным изменениям</w:t>
      </w:r>
      <w:r w:rsidR="004D6FC7" w:rsidRPr="003449D9">
        <w:rPr>
          <w:spacing w:val="-5"/>
          <w:sz w:val="24"/>
          <w:szCs w:val="24"/>
        </w:rPr>
        <w:t xml:space="preserve"> в силу причин </w:t>
      </w:r>
      <w:r w:rsidR="003D01A4" w:rsidRPr="003449D9">
        <w:rPr>
          <w:spacing w:val="-5"/>
          <w:sz w:val="24"/>
          <w:szCs w:val="24"/>
        </w:rPr>
        <w:t xml:space="preserve">как </w:t>
      </w:r>
      <w:r w:rsidR="004D6FC7" w:rsidRPr="003449D9">
        <w:rPr>
          <w:spacing w:val="-5"/>
          <w:sz w:val="24"/>
          <w:szCs w:val="24"/>
        </w:rPr>
        <w:t>космического</w:t>
      </w:r>
      <w:r w:rsidR="003D01A4" w:rsidRPr="003449D9">
        <w:rPr>
          <w:spacing w:val="-5"/>
          <w:sz w:val="24"/>
          <w:szCs w:val="24"/>
        </w:rPr>
        <w:t>, так и</w:t>
      </w:r>
      <w:r w:rsidR="004D6FC7" w:rsidRPr="003449D9">
        <w:rPr>
          <w:spacing w:val="-5"/>
          <w:sz w:val="24"/>
          <w:szCs w:val="24"/>
        </w:rPr>
        <w:t xml:space="preserve"> тектонического </w:t>
      </w:r>
      <w:r w:rsidR="003D01A4" w:rsidRPr="003449D9">
        <w:rPr>
          <w:spacing w:val="-5"/>
          <w:sz w:val="24"/>
          <w:szCs w:val="24"/>
        </w:rPr>
        <w:t>характера</w:t>
      </w:r>
      <w:r w:rsidR="00313A76" w:rsidRPr="003449D9">
        <w:rPr>
          <w:spacing w:val="-5"/>
          <w:sz w:val="24"/>
          <w:szCs w:val="24"/>
        </w:rPr>
        <w:t xml:space="preserve">. </w:t>
      </w:r>
    </w:p>
    <w:p w:rsidR="00AF4A97" w:rsidRPr="003449D9" w:rsidRDefault="00AF4A97" w:rsidP="003449D9">
      <w:pPr>
        <w:spacing w:line="360" w:lineRule="auto"/>
        <w:ind w:firstLine="709"/>
        <w:jc w:val="both"/>
        <w:rPr>
          <w:spacing w:val="-5"/>
          <w:sz w:val="24"/>
          <w:szCs w:val="24"/>
        </w:rPr>
      </w:pPr>
      <w:r w:rsidRPr="00AF4A97">
        <w:rPr>
          <w:spacing w:val="-5"/>
          <w:sz w:val="24"/>
          <w:szCs w:val="24"/>
        </w:rPr>
        <w:t xml:space="preserve">Трудами А.Е. Ферсмана, А.П. Виноградова, В.Р. Вильямса, </w:t>
      </w:r>
      <w:r w:rsidR="00C07212">
        <w:rPr>
          <w:spacing w:val="-5"/>
          <w:sz w:val="24"/>
          <w:szCs w:val="24"/>
        </w:rPr>
        <w:t xml:space="preserve">В.В. Ковальского, </w:t>
      </w:r>
      <w:r w:rsidRPr="00AF4A97">
        <w:rPr>
          <w:spacing w:val="-5"/>
          <w:sz w:val="24"/>
          <w:szCs w:val="24"/>
        </w:rPr>
        <w:t xml:space="preserve">А Войнара, </w:t>
      </w:r>
      <w:r w:rsidR="00C07212">
        <w:rPr>
          <w:spacing w:val="-5"/>
          <w:sz w:val="24"/>
          <w:szCs w:val="24"/>
        </w:rPr>
        <w:t xml:space="preserve">В.В. </w:t>
      </w:r>
      <w:r w:rsidRPr="00AF4A97">
        <w:rPr>
          <w:spacing w:val="-5"/>
          <w:sz w:val="24"/>
          <w:szCs w:val="24"/>
        </w:rPr>
        <w:t>Ермакова, Э.М. Галимова, А.А. Ляпунова, А.А. Титляновой, Н.С. Касимова, Н.С. Пе</w:t>
      </w:r>
      <w:r w:rsidR="00C07212">
        <w:rPr>
          <w:spacing w:val="-5"/>
          <w:sz w:val="24"/>
          <w:szCs w:val="24"/>
        </w:rPr>
        <w:t>т</w:t>
      </w:r>
      <w:r w:rsidRPr="00AF4A97">
        <w:rPr>
          <w:spacing w:val="-5"/>
          <w:sz w:val="24"/>
          <w:szCs w:val="24"/>
        </w:rPr>
        <w:t>руниной, С.В. Летуновой, А.Б. Ронова, Н.И. Базилевич, А.А. Киста и др. на данный момент доказано, что в состав любого из живых организмов в той или иной мере входят практически все элементы таблицы Менделеева, но</w:t>
      </w:r>
      <w:r w:rsidR="00C07212">
        <w:rPr>
          <w:spacing w:val="-5"/>
          <w:sz w:val="24"/>
          <w:szCs w:val="24"/>
        </w:rPr>
        <w:t>,</w:t>
      </w:r>
      <w:r w:rsidRPr="00AF4A97">
        <w:rPr>
          <w:spacing w:val="-5"/>
          <w:sz w:val="24"/>
          <w:szCs w:val="24"/>
        </w:rPr>
        <w:t xml:space="preserve"> поскольку потребность в разных элементах неодинакова, соответственно, неодинаковы объемы и вклады отдельных элементов в общую структуру БИК. В составе живого вещества одновременно находится только небольшая часть имеющихся планетных запасов, например, азота, кальция или углерода, перерабатываемых БИКом в ходе постоянного их потребления и последующего захоронения. Благодаря этому, в природе имеет место постоянное перемещение и сепарация огромных масс химических элементов, участвующих в формировании новых геологических формаций и создании новых геохимических условий, обеспечивающих существование все более сложных и развитых форм жизни.</w:t>
      </w:r>
    </w:p>
    <w:p w:rsidR="00F661F9" w:rsidRDefault="005370BC" w:rsidP="003449D9">
      <w:pPr>
        <w:spacing w:line="360" w:lineRule="auto"/>
        <w:ind w:firstLine="709"/>
        <w:jc w:val="both"/>
        <w:rPr>
          <w:spacing w:val="-5"/>
          <w:sz w:val="24"/>
          <w:szCs w:val="24"/>
        </w:rPr>
      </w:pPr>
      <w:r w:rsidRPr="000A1EB5">
        <w:rPr>
          <w:spacing w:val="-5"/>
          <w:sz w:val="24"/>
          <w:szCs w:val="24"/>
        </w:rPr>
        <w:t>Устойчиво</w:t>
      </w:r>
      <w:r w:rsidR="001834AB" w:rsidRPr="000A1EB5">
        <w:rPr>
          <w:spacing w:val="-5"/>
          <w:sz w:val="24"/>
          <w:szCs w:val="24"/>
        </w:rPr>
        <w:t>е</w:t>
      </w:r>
      <w:r w:rsidRPr="000A1EB5">
        <w:rPr>
          <w:spacing w:val="-5"/>
          <w:sz w:val="24"/>
          <w:szCs w:val="24"/>
        </w:rPr>
        <w:t xml:space="preserve"> существовани</w:t>
      </w:r>
      <w:r w:rsidR="001834AB" w:rsidRPr="000A1EB5">
        <w:rPr>
          <w:spacing w:val="-5"/>
          <w:sz w:val="24"/>
          <w:szCs w:val="24"/>
        </w:rPr>
        <w:t>е</w:t>
      </w:r>
      <w:r w:rsidRPr="000A1EB5">
        <w:rPr>
          <w:spacing w:val="-5"/>
          <w:sz w:val="24"/>
          <w:szCs w:val="24"/>
        </w:rPr>
        <w:t xml:space="preserve"> жизни возможн</w:t>
      </w:r>
      <w:r w:rsidR="001834AB" w:rsidRPr="000A1EB5">
        <w:rPr>
          <w:spacing w:val="-5"/>
          <w:sz w:val="24"/>
          <w:szCs w:val="24"/>
        </w:rPr>
        <w:t>о</w:t>
      </w:r>
      <w:r w:rsidRPr="000A1EB5">
        <w:rPr>
          <w:spacing w:val="-5"/>
          <w:sz w:val="24"/>
          <w:szCs w:val="24"/>
        </w:rPr>
        <w:t xml:space="preserve"> </w:t>
      </w:r>
      <w:r w:rsidR="009F3B99" w:rsidRPr="000A1EB5">
        <w:rPr>
          <w:spacing w:val="-5"/>
          <w:sz w:val="24"/>
          <w:szCs w:val="24"/>
        </w:rPr>
        <w:t>только</w:t>
      </w:r>
      <w:r w:rsidR="00D109C4" w:rsidRPr="000A1EB5">
        <w:rPr>
          <w:spacing w:val="-5"/>
          <w:sz w:val="24"/>
          <w:szCs w:val="24"/>
        </w:rPr>
        <w:t xml:space="preserve"> в том случае если </w:t>
      </w:r>
      <w:r w:rsidRPr="000A1EB5">
        <w:rPr>
          <w:spacing w:val="-5"/>
          <w:sz w:val="24"/>
          <w:szCs w:val="24"/>
        </w:rPr>
        <w:t>живое вещество</w:t>
      </w:r>
      <w:r w:rsidR="001834AB" w:rsidRPr="000A1EB5">
        <w:rPr>
          <w:spacing w:val="-5"/>
          <w:sz w:val="24"/>
          <w:szCs w:val="24"/>
        </w:rPr>
        <w:t>,</w:t>
      </w:r>
      <w:r>
        <w:rPr>
          <w:spacing w:val="-5"/>
          <w:sz w:val="24"/>
          <w:szCs w:val="24"/>
        </w:rPr>
        <w:t xml:space="preserve"> </w:t>
      </w:r>
      <w:r w:rsidR="003D01A4" w:rsidRPr="003449D9">
        <w:rPr>
          <w:spacing w:val="-5"/>
          <w:sz w:val="24"/>
          <w:szCs w:val="24"/>
        </w:rPr>
        <w:t>независимо от способа его возникновения,</w:t>
      </w:r>
      <w:r w:rsidR="00C56F24" w:rsidRPr="003449D9">
        <w:rPr>
          <w:spacing w:val="-5"/>
          <w:sz w:val="24"/>
          <w:szCs w:val="24"/>
        </w:rPr>
        <w:t xml:space="preserve"> окажется способным так противостоять внешним воздействиям, что</w:t>
      </w:r>
      <w:r w:rsidR="00AD2625" w:rsidRPr="003449D9">
        <w:rPr>
          <w:spacing w:val="-5"/>
          <w:sz w:val="24"/>
          <w:szCs w:val="24"/>
        </w:rPr>
        <w:t xml:space="preserve"> обра</w:t>
      </w:r>
      <w:r w:rsidR="00C7495F" w:rsidRPr="003449D9">
        <w:rPr>
          <w:spacing w:val="-5"/>
          <w:sz w:val="24"/>
          <w:szCs w:val="24"/>
        </w:rPr>
        <w:t>з</w:t>
      </w:r>
      <w:r w:rsidR="0068563C" w:rsidRPr="003449D9">
        <w:rPr>
          <w:spacing w:val="-5"/>
          <w:sz w:val="24"/>
          <w:szCs w:val="24"/>
        </w:rPr>
        <w:t xml:space="preserve">ует </w:t>
      </w:r>
      <w:r w:rsidR="00B63227" w:rsidRPr="003449D9">
        <w:rPr>
          <w:spacing w:val="-5"/>
          <w:sz w:val="24"/>
          <w:szCs w:val="24"/>
        </w:rPr>
        <w:t xml:space="preserve">со своим субстратом </w:t>
      </w:r>
      <w:r w:rsidR="00C7495F" w:rsidRPr="003449D9">
        <w:rPr>
          <w:spacing w:val="-5"/>
          <w:sz w:val="24"/>
          <w:szCs w:val="24"/>
        </w:rPr>
        <w:t xml:space="preserve">специфическую систему, </w:t>
      </w:r>
      <w:r w:rsidR="00B833FC" w:rsidRPr="003449D9">
        <w:rPr>
          <w:spacing w:val="-5"/>
          <w:sz w:val="24"/>
          <w:szCs w:val="24"/>
        </w:rPr>
        <w:t>способн</w:t>
      </w:r>
      <w:r w:rsidR="00F55035" w:rsidRPr="003449D9">
        <w:rPr>
          <w:spacing w:val="-5"/>
          <w:sz w:val="24"/>
          <w:szCs w:val="24"/>
        </w:rPr>
        <w:t>ую</w:t>
      </w:r>
      <w:r w:rsidR="0010572B" w:rsidRPr="003449D9">
        <w:rPr>
          <w:spacing w:val="-5"/>
          <w:sz w:val="24"/>
          <w:szCs w:val="24"/>
        </w:rPr>
        <w:t xml:space="preserve"> постоянно </w:t>
      </w:r>
      <w:r w:rsidR="00C7495F" w:rsidRPr="003449D9">
        <w:rPr>
          <w:spacing w:val="-5"/>
          <w:sz w:val="24"/>
          <w:szCs w:val="24"/>
        </w:rPr>
        <w:t xml:space="preserve">функционировать в </w:t>
      </w:r>
      <w:r w:rsidR="00B833FC" w:rsidRPr="003449D9">
        <w:rPr>
          <w:spacing w:val="-5"/>
          <w:sz w:val="24"/>
          <w:szCs w:val="24"/>
        </w:rPr>
        <w:t>соответствии с принципом Ле-Шателье</w:t>
      </w:r>
      <w:r w:rsidR="000A1EB5">
        <w:rPr>
          <w:spacing w:val="-5"/>
          <w:sz w:val="24"/>
          <w:szCs w:val="24"/>
        </w:rPr>
        <w:t>. В</w:t>
      </w:r>
      <w:r w:rsidR="007D4C1C" w:rsidRPr="003449D9">
        <w:rPr>
          <w:spacing w:val="-5"/>
          <w:sz w:val="24"/>
          <w:szCs w:val="24"/>
        </w:rPr>
        <w:t xml:space="preserve"> соответствии с </w:t>
      </w:r>
      <w:r w:rsidR="000A1EB5">
        <w:rPr>
          <w:spacing w:val="-5"/>
          <w:sz w:val="24"/>
          <w:szCs w:val="24"/>
        </w:rPr>
        <w:t xml:space="preserve">этим принципом </w:t>
      </w:r>
      <w:r w:rsidR="0010572B" w:rsidRPr="003449D9">
        <w:rPr>
          <w:spacing w:val="-5"/>
          <w:sz w:val="24"/>
          <w:szCs w:val="24"/>
        </w:rPr>
        <w:t xml:space="preserve">любое </w:t>
      </w:r>
      <w:r w:rsidR="00E6281A" w:rsidRPr="003449D9">
        <w:rPr>
          <w:spacing w:val="-5"/>
          <w:sz w:val="24"/>
          <w:szCs w:val="24"/>
        </w:rPr>
        <w:t xml:space="preserve">внешнее </w:t>
      </w:r>
      <w:r w:rsidR="00804CA6" w:rsidRPr="003449D9">
        <w:rPr>
          <w:spacing w:val="-5"/>
          <w:sz w:val="24"/>
          <w:szCs w:val="24"/>
        </w:rPr>
        <w:t>воздействие</w:t>
      </w:r>
      <w:r w:rsidR="0010572B" w:rsidRPr="003449D9">
        <w:rPr>
          <w:spacing w:val="-5"/>
          <w:sz w:val="24"/>
          <w:szCs w:val="24"/>
        </w:rPr>
        <w:t xml:space="preserve"> на уравновешенную систему</w:t>
      </w:r>
      <w:r w:rsidR="00A82C1A" w:rsidRPr="003449D9">
        <w:rPr>
          <w:spacing w:val="-5"/>
          <w:sz w:val="24"/>
          <w:szCs w:val="24"/>
        </w:rPr>
        <w:t>,</w:t>
      </w:r>
      <w:r w:rsidR="00B833FC" w:rsidRPr="003449D9">
        <w:rPr>
          <w:spacing w:val="-5"/>
          <w:sz w:val="24"/>
          <w:szCs w:val="24"/>
        </w:rPr>
        <w:t xml:space="preserve"> </w:t>
      </w:r>
      <w:r w:rsidR="000A1EB5">
        <w:rPr>
          <w:spacing w:val="-5"/>
          <w:sz w:val="24"/>
          <w:szCs w:val="24"/>
        </w:rPr>
        <w:t xml:space="preserve">должно вызывать </w:t>
      </w:r>
      <w:r w:rsidR="004B030E" w:rsidRPr="003449D9">
        <w:rPr>
          <w:spacing w:val="-5"/>
          <w:sz w:val="24"/>
          <w:szCs w:val="24"/>
        </w:rPr>
        <w:t>в ней такую внутреннюю</w:t>
      </w:r>
      <w:r w:rsidR="00B833FC" w:rsidRPr="003449D9">
        <w:rPr>
          <w:spacing w:val="-5"/>
          <w:sz w:val="24"/>
          <w:szCs w:val="24"/>
        </w:rPr>
        <w:t xml:space="preserve"> </w:t>
      </w:r>
      <w:r w:rsidR="009F3B99" w:rsidRPr="003449D9">
        <w:rPr>
          <w:spacing w:val="-5"/>
          <w:sz w:val="24"/>
          <w:szCs w:val="24"/>
        </w:rPr>
        <w:t>трансформаци</w:t>
      </w:r>
      <w:r w:rsidR="004B030E" w:rsidRPr="003449D9">
        <w:rPr>
          <w:spacing w:val="-5"/>
          <w:sz w:val="24"/>
          <w:szCs w:val="24"/>
        </w:rPr>
        <w:t>ю</w:t>
      </w:r>
      <w:r w:rsidR="0010572B" w:rsidRPr="003449D9">
        <w:rPr>
          <w:spacing w:val="-5"/>
          <w:sz w:val="24"/>
          <w:szCs w:val="24"/>
        </w:rPr>
        <w:t xml:space="preserve">, </w:t>
      </w:r>
      <w:r w:rsidR="007D1140" w:rsidRPr="003449D9">
        <w:rPr>
          <w:spacing w:val="-5"/>
          <w:sz w:val="24"/>
          <w:szCs w:val="24"/>
        </w:rPr>
        <w:t>котор</w:t>
      </w:r>
      <w:r w:rsidR="00A82C1A" w:rsidRPr="003449D9">
        <w:rPr>
          <w:spacing w:val="-5"/>
          <w:sz w:val="24"/>
          <w:szCs w:val="24"/>
        </w:rPr>
        <w:t>ая</w:t>
      </w:r>
      <w:r w:rsidR="007D1140" w:rsidRPr="003449D9">
        <w:rPr>
          <w:spacing w:val="-5"/>
          <w:sz w:val="24"/>
          <w:szCs w:val="24"/>
        </w:rPr>
        <w:t xml:space="preserve"> </w:t>
      </w:r>
      <w:r w:rsidR="00C44774" w:rsidRPr="003449D9">
        <w:rPr>
          <w:spacing w:val="-5"/>
          <w:sz w:val="24"/>
          <w:szCs w:val="24"/>
        </w:rPr>
        <w:t>обеспечи</w:t>
      </w:r>
      <w:r w:rsidR="007D1140" w:rsidRPr="003449D9">
        <w:rPr>
          <w:spacing w:val="-5"/>
          <w:sz w:val="24"/>
          <w:szCs w:val="24"/>
        </w:rPr>
        <w:t>ва</w:t>
      </w:r>
      <w:r w:rsidR="00A82C1A" w:rsidRPr="003449D9">
        <w:rPr>
          <w:spacing w:val="-5"/>
          <w:sz w:val="24"/>
          <w:szCs w:val="24"/>
        </w:rPr>
        <w:t>ет</w:t>
      </w:r>
      <w:r w:rsidR="00B833FC" w:rsidRPr="003449D9">
        <w:rPr>
          <w:spacing w:val="-5"/>
          <w:sz w:val="24"/>
          <w:szCs w:val="24"/>
        </w:rPr>
        <w:t xml:space="preserve"> </w:t>
      </w:r>
      <w:r w:rsidR="00C44774" w:rsidRPr="003449D9">
        <w:rPr>
          <w:spacing w:val="-5"/>
          <w:sz w:val="24"/>
          <w:szCs w:val="24"/>
        </w:rPr>
        <w:t xml:space="preserve">максимально </w:t>
      </w:r>
      <w:r w:rsidR="00E6281A" w:rsidRPr="003449D9">
        <w:rPr>
          <w:spacing w:val="-5"/>
          <w:sz w:val="24"/>
          <w:szCs w:val="24"/>
        </w:rPr>
        <w:t>быстро</w:t>
      </w:r>
      <w:r w:rsidR="00C44774" w:rsidRPr="003449D9">
        <w:rPr>
          <w:spacing w:val="-5"/>
          <w:sz w:val="24"/>
          <w:szCs w:val="24"/>
        </w:rPr>
        <w:t xml:space="preserve">е </w:t>
      </w:r>
      <w:r w:rsidR="009F3B99" w:rsidRPr="003449D9">
        <w:rPr>
          <w:spacing w:val="-5"/>
          <w:sz w:val="24"/>
          <w:szCs w:val="24"/>
        </w:rPr>
        <w:t>восстановлени</w:t>
      </w:r>
      <w:r w:rsidR="00C44774" w:rsidRPr="003449D9">
        <w:rPr>
          <w:spacing w:val="-5"/>
          <w:sz w:val="24"/>
          <w:szCs w:val="24"/>
        </w:rPr>
        <w:t>е</w:t>
      </w:r>
      <w:r w:rsidR="009F3B99" w:rsidRPr="003449D9">
        <w:rPr>
          <w:spacing w:val="-5"/>
          <w:sz w:val="24"/>
          <w:szCs w:val="24"/>
        </w:rPr>
        <w:t xml:space="preserve"> нарушенного равновесия</w:t>
      </w:r>
      <w:r w:rsidR="00B833FC" w:rsidRPr="003449D9">
        <w:rPr>
          <w:spacing w:val="-5"/>
          <w:sz w:val="24"/>
          <w:szCs w:val="24"/>
        </w:rPr>
        <w:t>.</w:t>
      </w:r>
      <w:r w:rsidR="0068563C" w:rsidRPr="003449D9">
        <w:rPr>
          <w:spacing w:val="-5"/>
          <w:sz w:val="24"/>
          <w:szCs w:val="24"/>
        </w:rPr>
        <w:t xml:space="preserve"> Именно такую систему имел в виду В</w:t>
      </w:r>
      <w:r w:rsidR="00A75BA1" w:rsidRPr="003449D9">
        <w:rPr>
          <w:spacing w:val="-5"/>
          <w:sz w:val="24"/>
          <w:szCs w:val="24"/>
        </w:rPr>
        <w:t>.А. Ковд</w:t>
      </w:r>
      <w:r w:rsidR="0068563C" w:rsidRPr="003449D9">
        <w:rPr>
          <w:spacing w:val="-5"/>
          <w:sz w:val="24"/>
          <w:szCs w:val="24"/>
        </w:rPr>
        <w:t>а</w:t>
      </w:r>
      <w:r w:rsidR="00A75BA1" w:rsidRPr="003449D9">
        <w:rPr>
          <w:spacing w:val="-5"/>
          <w:sz w:val="24"/>
          <w:szCs w:val="24"/>
        </w:rPr>
        <w:t xml:space="preserve"> (1969), ко</w:t>
      </w:r>
      <w:r w:rsidR="0068563C" w:rsidRPr="003449D9">
        <w:rPr>
          <w:spacing w:val="-5"/>
          <w:sz w:val="24"/>
          <w:szCs w:val="24"/>
        </w:rPr>
        <w:t xml:space="preserve">гда </w:t>
      </w:r>
      <w:r w:rsidR="00A75BA1" w:rsidRPr="003449D9">
        <w:rPr>
          <w:spacing w:val="-5"/>
          <w:sz w:val="24"/>
          <w:szCs w:val="24"/>
        </w:rPr>
        <w:t>пи</w:t>
      </w:r>
      <w:r w:rsidR="0068563C" w:rsidRPr="003449D9">
        <w:rPr>
          <w:spacing w:val="-5"/>
          <w:sz w:val="24"/>
          <w:szCs w:val="24"/>
        </w:rPr>
        <w:t xml:space="preserve">сал, о том нужно </w:t>
      </w:r>
      <w:r w:rsidR="00A75BA1" w:rsidRPr="003449D9">
        <w:rPr>
          <w:spacing w:val="-5"/>
          <w:sz w:val="24"/>
          <w:szCs w:val="24"/>
        </w:rPr>
        <w:t>«понимать биосферу Земли как крайне сложную, многокомпонентную</w:t>
      </w:r>
      <w:r w:rsidR="0068563C" w:rsidRPr="003449D9">
        <w:rPr>
          <w:spacing w:val="-5"/>
          <w:sz w:val="24"/>
          <w:szCs w:val="24"/>
        </w:rPr>
        <w:t>,</w:t>
      </w:r>
      <w:r w:rsidR="00A75BA1" w:rsidRPr="003449D9">
        <w:rPr>
          <w:spacing w:val="-5"/>
          <w:sz w:val="24"/>
          <w:szCs w:val="24"/>
        </w:rPr>
        <w:t xml:space="preserve"> общепланетарную</w:t>
      </w:r>
      <w:r w:rsidR="0068563C" w:rsidRPr="003449D9">
        <w:rPr>
          <w:spacing w:val="-5"/>
          <w:sz w:val="24"/>
          <w:szCs w:val="24"/>
        </w:rPr>
        <w:t>,</w:t>
      </w:r>
      <w:r w:rsidR="00A75BA1" w:rsidRPr="003449D9">
        <w:rPr>
          <w:spacing w:val="-5"/>
          <w:sz w:val="24"/>
          <w:szCs w:val="24"/>
        </w:rPr>
        <w:t xml:space="preserve"> термодинамически открытую, саморегулирующуюся систему живого вещества и неживой материи, аккумулирующ</w:t>
      </w:r>
      <w:r w:rsidR="0068563C" w:rsidRPr="003449D9">
        <w:rPr>
          <w:spacing w:val="-5"/>
          <w:sz w:val="24"/>
          <w:szCs w:val="24"/>
        </w:rPr>
        <w:t>ую</w:t>
      </w:r>
      <w:r w:rsidR="00A75BA1" w:rsidRPr="003449D9">
        <w:rPr>
          <w:spacing w:val="-5"/>
          <w:sz w:val="24"/>
          <w:szCs w:val="24"/>
        </w:rPr>
        <w:t xml:space="preserve"> состав и динамику земной коры, атмосферы и гидросферы»</w:t>
      </w:r>
      <w:r w:rsidR="00F0297D">
        <w:rPr>
          <w:spacing w:val="-5"/>
          <w:sz w:val="24"/>
          <w:szCs w:val="24"/>
        </w:rPr>
        <w:t xml:space="preserve"> или </w:t>
      </w:r>
      <w:r w:rsidR="00F661F9">
        <w:rPr>
          <w:spacing w:val="-5"/>
          <w:sz w:val="24"/>
          <w:szCs w:val="24"/>
        </w:rPr>
        <w:t xml:space="preserve">Э.М. Галимов </w:t>
      </w:r>
      <w:r w:rsidR="00F661F9" w:rsidRPr="00F661F9">
        <w:rPr>
          <w:spacing w:val="-5"/>
          <w:sz w:val="24"/>
          <w:szCs w:val="24"/>
        </w:rPr>
        <w:t>когда писал</w:t>
      </w:r>
      <w:r w:rsidR="00F661F9">
        <w:rPr>
          <w:spacing w:val="-5"/>
          <w:sz w:val="24"/>
          <w:szCs w:val="24"/>
        </w:rPr>
        <w:t>,</w:t>
      </w:r>
      <w:r w:rsidR="00F661F9" w:rsidRPr="00F661F9">
        <w:rPr>
          <w:spacing w:val="-5"/>
          <w:sz w:val="24"/>
          <w:szCs w:val="24"/>
        </w:rPr>
        <w:t xml:space="preserve"> </w:t>
      </w:r>
      <w:r w:rsidR="0035459E" w:rsidRPr="003449D9">
        <w:rPr>
          <w:spacing w:val="-5"/>
          <w:sz w:val="24"/>
          <w:szCs w:val="24"/>
        </w:rPr>
        <w:t>«</w:t>
      </w:r>
      <w:r w:rsidR="00F661F9">
        <w:rPr>
          <w:spacing w:val="-5"/>
          <w:sz w:val="24"/>
          <w:szCs w:val="24"/>
        </w:rPr>
        <w:t>с</w:t>
      </w:r>
      <w:r w:rsidR="0035459E" w:rsidRPr="003449D9">
        <w:rPr>
          <w:spacing w:val="-5"/>
          <w:sz w:val="24"/>
          <w:szCs w:val="24"/>
        </w:rPr>
        <w:t>обственно биосфера – не просто геологическая оболочка, являющаяся вместилищем жизни. Биосфера преобразует геологическую среду таким образом, что она приобретает свойства, которые она не имела бы в отсутствии жизни. Живое вещество порождает процессы, которые идут с необычайно высокой скоро</w:t>
      </w:r>
      <w:r>
        <w:rPr>
          <w:spacing w:val="-5"/>
          <w:sz w:val="24"/>
          <w:szCs w:val="24"/>
        </w:rPr>
        <w:t>стью, в необычном направлении»</w:t>
      </w:r>
      <w:r w:rsidR="00C07212">
        <w:rPr>
          <w:spacing w:val="-5"/>
          <w:sz w:val="24"/>
          <w:szCs w:val="24"/>
        </w:rPr>
        <w:t xml:space="preserve"> </w:t>
      </w:r>
      <w:r w:rsidR="00A359B4" w:rsidRPr="00A359B4">
        <w:rPr>
          <w:spacing w:val="-5"/>
          <w:sz w:val="24"/>
          <w:szCs w:val="24"/>
        </w:rPr>
        <w:t>[</w:t>
      </w:r>
      <w:r w:rsidR="00C07212">
        <w:rPr>
          <w:spacing w:val="-5"/>
          <w:sz w:val="24"/>
          <w:szCs w:val="24"/>
        </w:rPr>
        <w:t xml:space="preserve">Галимов, </w:t>
      </w:r>
      <w:r w:rsidR="00A359B4">
        <w:rPr>
          <w:spacing w:val="-5"/>
          <w:sz w:val="24"/>
          <w:szCs w:val="24"/>
        </w:rPr>
        <w:t>2007]</w:t>
      </w:r>
      <w:r w:rsidR="004F7A67">
        <w:rPr>
          <w:spacing w:val="-5"/>
          <w:sz w:val="24"/>
          <w:szCs w:val="24"/>
        </w:rPr>
        <w:t>.</w:t>
      </w:r>
    </w:p>
    <w:p w:rsidR="00B97C7B" w:rsidRPr="003449D9" w:rsidRDefault="005E7171" w:rsidP="003449D9">
      <w:pPr>
        <w:spacing w:line="360" w:lineRule="auto"/>
        <w:ind w:firstLine="709"/>
        <w:jc w:val="both"/>
        <w:rPr>
          <w:spacing w:val="-5"/>
          <w:sz w:val="24"/>
          <w:szCs w:val="24"/>
        </w:rPr>
      </w:pPr>
      <w:r w:rsidRPr="003449D9">
        <w:rPr>
          <w:spacing w:val="-5"/>
          <w:sz w:val="24"/>
          <w:szCs w:val="24"/>
        </w:rPr>
        <w:t xml:space="preserve">Подчеркивая наличие системы круговоротов и важность сохранения баланса вещества в системе, </w:t>
      </w:r>
      <w:r w:rsidR="00B851FF" w:rsidRPr="003449D9">
        <w:rPr>
          <w:spacing w:val="-5"/>
          <w:sz w:val="24"/>
          <w:szCs w:val="24"/>
        </w:rPr>
        <w:t>В.И</w:t>
      </w:r>
      <w:r w:rsidR="004E3ABD" w:rsidRPr="003449D9">
        <w:rPr>
          <w:spacing w:val="-5"/>
          <w:sz w:val="24"/>
          <w:szCs w:val="24"/>
        </w:rPr>
        <w:t>.</w:t>
      </w:r>
      <w:r w:rsidR="00B851FF" w:rsidRPr="003449D9">
        <w:rPr>
          <w:spacing w:val="-5"/>
          <w:sz w:val="24"/>
          <w:szCs w:val="24"/>
        </w:rPr>
        <w:t xml:space="preserve"> Вернадский так характериз</w:t>
      </w:r>
      <w:r w:rsidR="00B97C7B" w:rsidRPr="003449D9">
        <w:rPr>
          <w:spacing w:val="-5"/>
          <w:sz w:val="24"/>
          <w:szCs w:val="24"/>
        </w:rPr>
        <w:t xml:space="preserve">овал </w:t>
      </w:r>
      <w:r w:rsidR="00B851FF" w:rsidRPr="003449D9">
        <w:rPr>
          <w:spacing w:val="-5"/>
          <w:sz w:val="24"/>
          <w:szCs w:val="24"/>
        </w:rPr>
        <w:t xml:space="preserve">параметры этого </w:t>
      </w:r>
      <w:r w:rsidR="00B97C7B" w:rsidRPr="003449D9">
        <w:rPr>
          <w:spacing w:val="-5"/>
          <w:sz w:val="24"/>
          <w:szCs w:val="24"/>
        </w:rPr>
        <w:t>процесса «</w:t>
      </w:r>
      <w:r w:rsidR="00B851FF" w:rsidRPr="003449D9">
        <w:rPr>
          <w:spacing w:val="-5"/>
          <w:sz w:val="24"/>
          <w:szCs w:val="24"/>
        </w:rPr>
        <w:t>в каждый момент в биосфере существует n • 10</w:t>
      </w:r>
      <w:r w:rsidR="00B851FF" w:rsidRPr="003449D9">
        <w:rPr>
          <w:spacing w:val="-5"/>
          <w:sz w:val="24"/>
          <w:szCs w:val="24"/>
          <w:vertAlign w:val="superscript"/>
        </w:rPr>
        <w:t>20</w:t>
      </w:r>
      <w:r w:rsidR="00B851FF" w:rsidRPr="003449D9">
        <w:rPr>
          <w:spacing w:val="-5"/>
          <w:sz w:val="24"/>
          <w:szCs w:val="24"/>
        </w:rPr>
        <w:t xml:space="preserve"> — n • 10</w:t>
      </w:r>
      <w:r w:rsidR="00B851FF" w:rsidRPr="003449D9">
        <w:rPr>
          <w:spacing w:val="-5"/>
          <w:sz w:val="24"/>
          <w:szCs w:val="24"/>
          <w:vertAlign w:val="superscript"/>
        </w:rPr>
        <w:t>21</w:t>
      </w:r>
      <w:r w:rsidR="00B851FF" w:rsidRPr="003449D9">
        <w:rPr>
          <w:spacing w:val="-5"/>
          <w:sz w:val="24"/>
          <w:szCs w:val="24"/>
        </w:rPr>
        <w:t xml:space="preserve"> г живого вещества. Это вещество вечно разрушается и создается главным образом не ростом, а размножением. Поколения создаются в промежутках от десятков минут до сотен лет. Ими обновляется вещество, охваченное жизнью. То, которое находится в каждую минуту в наличности, составляет ничтожную долю созданного в году, так как колоссальные количества создаются и разрушаются даже в течение суток.</w:t>
      </w:r>
      <w:r w:rsidR="00B97C7B" w:rsidRPr="003449D9">
        <w:rPr>
          <w:spacing w:val="-5"/>
          <w:sz w:val="24"/>
          <w:szCs w:val="24"/>
        </w:rPr>
        <w:t xml:space="preserve"> </w:t>
      </w:r>
      <w:r w:rsidR="00B851FF" w:rsidRPr="003449D9">
        <w:rPr>
          <w:spacing w:val="-5"/>
          <w:sz w:val="24"/>
          <w:szCs w:val="24"/>
        </w:rPr>
        <w:t xml:space="preserve">Перед нами </w:t>
      </w:r>
      <w:r w:rsidR="00B851FF" w:rsidRPr="003449D9">
        <w:rPr>
          <w:i/>
          <w:spacing w:val="-5"/>
          <w:sz w:val="24"/>
          <w:szCs w:val="24"/>
        </w:rPr>
        <w:t>динамическое равновесие</w:t>
      </w:r>
      <w:r w:rsidR="00B851FF" w:rsidRPr="003449D9">
        <w:rPr>
          <w:spacing w:val="-5"/>
          <w:sz w:val="24"/>
          <w:szCs w:val="24"/>
        </w:rPr>
        <w:t>. Оно поддерживается трудно охватываемым мыслью количеством вещества. Очевидно, что даже в сутки создаются и разрушаются смертью, рождением, метаболизмом, ростом кол</w:t>
      </w:r>
      <w:r w:rsidR="00531FE9" w:rsidRPr="003449D9">
        <w:rPr>
          <w:spacing w:val="-5"/>
          <w:sz w:val="24"/>
          <w:szCs w:val="24"/>
        </w:rPr>
        <w:t>оссальные массы живого вещества</w:t>
      </w:r>
      <w:r w:rsidR="0063630D" w:rsidRPr="003449D9">
        <w:rPr>
          <w:spacing w:val="-5"/>
          <w:sz w:val="24"/>
          <w:szCs w:val="24"/>
        </w:rPr>
        <w:t>»</w:t>
      </w:r>
      <w:r w:rsidR="005370BC">
        <w:rPr>
          <w:spacing w:val="-5"/>
          <w:sz w:val="24"/>
          <w:szCs w:val="24"/>
        </w:rPr>
        <w:t xml:space="preserve"> </w:t>
      </w:r>
      <w:r w:rsidR="00A359B4" w:rsidRPr="00A359B4">
        <w:rPr>
          <w:spacing w:val="-5"/>
          <w:sz w:val="24"/>
          <w:szCs w:val="24"/>
        </w:rPr>
        <w:t>[</w:t>
      </w:r>
      <w:r w:rsidR="00C07212">
        <w:rPr>
          <w:spacing w:val="-5"/>
          <w:sz w:val="24"/>
          <w:szCs w:val="24"/>
        </w:rPr>
        <w:t xml:space="preserve">Вернадский, </w:t>
      </w:r>
      <w:r w:rsidR="00B97C7B" w:rsidRPr="003449D9">
        <w:rPr>
          <w:spacing w:val="-5"/>
          <w:sz w:val="24"/>
          <w:szCs w:val="24"/>
        </w:rPr>
        <w:t>1926</w:t>
      </w:r>
      <w:r w:rsidR="00A359B4">
        <w:rPr>
          <w:spacing w:val="-5"/>
          <w:sz w:val="24"/>
          <w:szCs w:val="24"/>
        </w:rPr>
        <w:t>]</w:t>
      </w:r>
      <w:r w:rsidR="00B97C7B" w:rsidRPr="003449D9">
        <w:rPr>
          <w:spacing w:val="-5"/>
          <w:sz w:val="24"/>
          <w:szCs w:val="24"/>
        </w:rPr>
        <w:t xml:space="preserve">. </w:t>
      </w:r>
    </w:p>
    <w:p w:rsidR="00E86DAE" w:rsidRPr="00E86DAE" w:rsidRDefault="00E86DAE" w:rsidP="00E86DAE">
      <w:pPr>
        <w:spacing w:line="360" w:lineRule="auto"/>
        <w:ind w:firstLine="709"/>
        <w:jc w:val="both"/>
        <w:rPr>
          <w:sz w:val="24"/>
          <w:szCs w:val="24"/>
        </w:rPr>
      </w:pPr>
      <w:r w:rsidRPr="00E86DAE">
        <w:rPr>
          <w:sz w:val="24"/>
          <w:szCs w:val="24"/>
        </w:rPr>
        <w:t xml:space="preserve">Характерно, что утверждение о наличии именно динамического равновесия справедливо не только применительно ко всей массе вещества, участвующего в БИКе, но и к объемам каждого из необходимо участвующих в БИК биогенов и микроэлементов. Поскольку в любом местном биоценозе автоматически осуществлялся отбор и взаимная адаптация только тех видов, которые способствовали сохранению в круговороте достаточного количества всех необходимых биогенов. А.П. Виноградов (1931), </w:t>
      </w:r>
      <w:r w:rsidR="0029386E">
        <w:rPr>
          <w:sz w:val="24"/>
          <w:szCs w:val="24"/>
        </w:rPr>
        <w:t xml:space="preserve">Н.П. </w:t>
      </w:r>
      <w:r w:rsidR="00A04E56">
        <w:rPr>
          <w:sz w:val="24"/>
          <w:szCs w:val="24"/>
        </w:rPr>
        <w:t xml:space="preserve">Наумов </w:t>
      </w:r>
      <w:r w:rsidR="00A04E56" w:rsidRPr="00A04E56">
        <w:rPr>
          <w:sz w:val="24"/>
          <w:szCs w:val="24"/>
        </w:rPr>
        <w:t>[</w:t>
      </w:r>
      <w:r w:rsidR="00A04E56">
        <w:rPr>
          <w:sz w:val="24"/>
          <w:szCs w:val="24"/>
        </w:rPr>
        <w:t>Наумов, 1964, с. 138</w:t>
      </w:r>
      <w:r w:rsidR="00A04E56" w:rsidRPr="00A04E56">
        <w:rPr>
          <w:sz w:val="24"/>
          <w:szCs w:val="24"/>
        </w:rPr>
        <w:t>]</w:t>
      </w:r>
      <w:r w:rsidRPr="00E86DAE">
        <w:rPr>
          <w:sz w:val="24"/>
          <w:szCs w:val="24"/>
        </w:rPr>
        <w:t xml:space="preserve">, </w:t>
      </w:r>
      <w:r w:rsidR="00753B33">
        <w:rPr>
          <w:sz w:val="24"/>
          <w:szCs w:val="24"/>
        </w:rPr>
        <w:t xml:space="preserve">Д.Ж. </w:t>
      </w:r>
      <w:r w:rsidRPr="00E86DAE">
        <w:rPr>
          <w:sz w:val="24"/>
          <w:szCs w:val="24"/>
        </w:rPr>
        <w:t xml:space="preserve">Вудвел (1972) и др. писали, что </w:t>
      </w:r>
      <w:r w:rsidR="00AF4A97">
        <w:rPr>
          <w:sz w:val="24"/>
          <w:szCs w:val="24"/>
        </w:rPr>
        <w:t xml:space="preserve">любое </w:t>
      </w:r>
      <w:r w:rsidRPr="00E86DAE">
        <w:rPr>
          <w:sz w:val="24"/>
          <w:szCs w:val="24"/>
        </w:rPr>
        <w:t xml:space="preserve">нарушение этого правила должно было </w:t>
      </w:r>
      <w:r>
        <w:rPr>
          <w:sz w:val="24"/>
          <w:szCs w:val="24"/>
        </w:rPr>
        <w:t xml:space="preserve">немедленно </w:t>
      </w:r>
      <w:r w:rsidRPr="00E86DAE">
        <w:rPr>
          <w:sz w:val="24"/>
          <w:szCs w:val="24"/>
        </w:rPr>
        <w:t xml:space="preserve">сказаться на численности и состоянии отдельных видов, что приводило к изменению структуры </w:t>
      </w:r>
      <w:r w:rsidR="00AF4A97">
        <w:rPr>
          <w:sz w:val="24"/>
          <w:szCs w:val="24"/>
        </w:rPr>
        <w:t xml:space="preserve">местного </w:t>
      </w:r>
      <w:r w:rsidRPr="00E86DAE">
        <w:rPr>
          <w:sz w:val="24"/>
          <w:szCs w:val="24"/>
        </w:rPr>
        <w:t xml:space="preserve">биоценоза и быстрому восстановлению </w:t>
      </w:r>
      <w:r>
        <w:rPr>
          <w:sz w:val="24"/>
          <w:szCs w:val="24"/>
        </w:rPr>
        <w:t xml:space="preserve">равновесия </w:t>
      </w:r>
      <w:r w:rsidR="00AF4A97">
        <w:rPr>
          <w:sz w:val="24"/>
          <w:szCs w:val="24"/>
        </w:rPr>
        <w:t>в соответствии с новым набором параметров БИК</w:t>
      </w:r>
      <w:r w:rsidRPr="00E86DAE">
        <w:rPr>
          <w:sz w:val="24"/>
          <w:szCs w:val="24"/>
        </w:rPr>
        <w:t xml:space="preserve">. </w:t>
      </w:r>
    </w:p>
    <w:p w:rsidR="00C02407" w:rsidRDefault="00C02407" w:rsidP="003449D9">
      <w:pPr>
        <w:spacing w:line="360" w:lineRule="auto"/>
        <w:ind w:firstLine="709"/>
        <w:jc w:val="both"/>
        <w:rPr>
          <w:spacing w:val="-5"/>
          <w:sz w:val="24"/>
          <w:szCs w:val="24"/>
        </w:rPr>
      </w:pPr>
      <w:r w:rsidRPr="003449D9">
        <w:rPr>
          <w:spacing w:val="-5"/>
          <w:sz w:val="24"/>
          <w:szCs w:val="24"/>
        </w:rPr>
        <w:t xml:space="preserve">«Земная оболочка, биосфера, обнимающая весь земной шар, имеет резко обособленные размеры, в значительной мере она обусловливается существованием в ней живого вещества - им заселена. Между ее косной безжизненной частью, ее косными природными телами и живыми веществами, ее населяющими, идет непрерывный материальный и энергетический обмен, материально выражающийся в движении атомов, вызванном живым веществом. Этот обмен в ходе времени выражается закономерно меняющимся, непрерывно стремящимся к устойчивости равновесием. Оно проникает всю биосферу, и этот биогенный ток атомов в </w:t>
      </w:r>
      <w:r w:rsidR="00C814CF">
        <w:rPr>
          <w:spacing w:val="-5"/>
          <w:sz w:val="24"/>
          <w:szCs w:val="24"/>
        </w:rPr>
        <w:t>значительной степени ее создает</w:t>
      </w:r>
      <w:r w:rsidRPr="003449D9">
        <w:rPr>
          <w:spacing w:val="-5"/>
          <w:sz w:val="24"/>
          <w:szCs w:val="24"/>
        </w:rPr>
        <w:t xml:space="preserve">» </w:t>
      </w:r>
      <w:r w:rsidR="00A359B4" w:rsidRPr="00A359B4">
        <w:rPr>
          <w:spacing w:val="-5"/>
          <w:sz w:val="24"/>
          <w:szCs w:val="24"/>
        </w:rPr>
        <w:t>[</w:t>
      </w:r>
      <w:r w:rsidR="00C814CF">
        <w:rPr>
          <w:spacing w:val="-5"/>
          <w:sz w:val="24"/>
          <w:szCs w:val="24"/>
        </w:rPr>
        <w:t>Вернадский</w:t>
      </w:r>
      <w:r w:rsidR="00AF5997">
        <w:rPr>
          <w:spacing w:val="-5"/>
          <w:sz w:val="24"/>
          <w:szCs w:val="24"/>
        </w:rPr>
        <w:t>, 1991, с. 15</w:t>
      </w:r>
      <w:r w:rsidR="00A359B4">
        <w:rPr>
          <w:spacing w:val="-5"/>
          <w:sz w:val="24"/>
          <w:szCs w:val="24"/>
        </w:rPr>
        <w:t>]</w:t>
      </w:r>
      <w:r w:rsidR="00AF5997">
        <w:rPr>
          <w:spacing w:val="-5"/>
          <w:sz w:val="24"/>
          <w:szCs w:val="24"/>
        </w:rPr>
        <w:t>.</w:t>
      </w:r>
    </w:p>
    <w:p w:rsidR="00AF4A97" w:rsidRPr="003449D9" w:rsidRDefault="00AF4A97" w:rsidP="003449D9">
      <w:pPr>
        <w:spacing w:line="360" w:lineRule="auto"/>
        <w:ind w:firstLine="709"/>
        <w:jc w:val="both"/>
        <w:rPr>
          <w:spacing w:val="-5"/>
          <w:sz w:val="24"/>
          <w:szCs w:val="24"/>
        </w:rPr>
      </w:pPr>
      <w:r>
        <w:rPr>
          <w:spacing w:val="-5"/>
          <w:sz w:val="24"/>
          <w:szCs w:val="24"/>
        </w:rPr>
        <w:t>Можно т.о. констатировать, что у</w:t>
      </w:r>
      <w:r w:rsidRPr="00AF4A97">
        <w:rPr>
          <w:spacing w:val="-5"/>
          <w:sz w:val="24"/>
          <w:szCs w:val="24"/>
        </w:rPr>
        <w:t>равновешенное состояние такой системы как биосфера Земли, является абсолютным условием ее стабильного существования, а физически обеспечивается наличием биологического круговорота воды, энергии и химических элементов действующего в каждой точке пространства и обеспечивающего живому веществу непрерывное возобновление всего комплекса необходимых ему ресурсов.</w:t>
      </w:r>
    </w:p>
    <w:p w:rsidR="00D347CD" w:rsidRDefault="00D3594E" w:rsidP="003449D9">
      <w:pPr>
        <w:spacing w:line="360" w:lineRule="auto"/>
        <w:ind w:firstLine="709"/>
        <w:jc w:val="both"/>
        <w:rPr>
          <w:spacing w:val="-2"/>
          <w:sz w:val="24"/>
          <w:szCs w:val="24"/>
        </w:rPr>
      </w:pPr>
      <w:r w:rsidRPr="003449D9">
        <w:rPr>
          <w:spacing w:val="-2"/>
          <w:sz w:val="24"/>
          <w:szCs w:val="24"/>
        </w:rPr>
        <w:t>В</w:t>
      </w:r>
      <w:r w:rsidR="00471053" w:rsidRPr="003449D9">
        <w:rPr>
          <w:spacing w:val="-2"/>
          <w:sz w:val="24"/>
          <w:szCs w:val="24"/>
        </w:rPr>
        <w:t xml:space="preserve">ывод </w:t>
      </w:r>
      <w:r w:rsidR="002F05DE" w:rsidRPr="003449D9">
        <w:rPr>
          <w:spacing w:val="-2"/>
          <w:sz w:val="24"/>
          <w:szCs w:val="24"/>
        </w:rPr>
        <w:t xml:space="preserve">о </w:t>
      </w:r>
      <w:r w:rsidRPr="003449D9">
        <w:rPr>
          <w:spacing w:val="-2"/>
          <w:sz w:val="24"/>
          <w:szCs w:val="24"/>
        </w:rPr>
        <w:t xml:space="preserve">наличии близкого к нулевому баланса вещества </w:t>
      </w:r>
      <w:r w:rsidR="00C26F2E" w:rsidRPr="003449D9">
        <w:rPr>
          <w:spacing w:val="-2"/>
          <w:sz w:val="24"/>
          <w:szCs w:val="24"/>
        </w:rPr>
        <w:t xml:space="preserve">в биосфере </w:t>
      </w:r>
      <w:r w:rsidRPr="003449D9">
        <w:rPr>
          <w:spacing w:val="-2"/>
          <w:sz w:val="24"/>
          <w:szCs w:val="24"/>
        </w:rPr>
        <w:t xml:space="preserve">должен быть справедлив и применительно к отдельным </w:t>
      </w:r>
      <w:r w:rsidR="00C26F2E" w:rsidRPr="003449D9">
        <w:rPr>
          <w:spacing w:val="-2"/>
          <w:sz w:val="24"/>
          <w:szCs w:val="24"/>
        </w:rPr>
        <w:t xml:space="preserve">ее </w:t>
      </w:r>
      <w:r w:rsidRPr="003449D9">
        <w:rPr>
          <w:spacing w:val="-2"/>
          <w:sz w:val="24"/>
          <w:szCs w:val="24"/>
        </w:rPr>
        <w:t xml:space="preserve">частям и даже биоценозам, поскольку он </w:t>
      </w:r>
      <w:r w:rsidR="00343ADB" w:rsidRPr="003449D9">
        <w:rPr>
          <w:spacing w:val="-2"/>
          <w:sz w:val="24"/>
          <w:szCs w:val="24"/>
        </w:rPr>
        <w:t xml:space="preserve">однозначно следует </w:t>
      </w:r>
      <w:r w:rsidR="00471053" w:rsidRPr="003449D9">
        <w:rPr>
          <w:spacing w:val="-2"/>
          <w:sz w:val="24"/>
          <w:szCs w:val="24"/>
        </w:rPr>
        <w:t xml:space="preserve">из предпосылки о том, что </w:t>
      </w:r>
      <w:r w:rsidR="001E116D" w:rsidRPr="003449D9">
        <w:rPr>
          <w:spacing w:val="-2"/>
          <w:sz w:val="24"/>
          <w:szCs w:val="24"/>
        </w:rPr>
        <w:t xml:space="preserve">условно </w:t>
      </w:r>
      <w:r w:rsidR="0045192A" w:rsidRPr="003449D9">
        <w:rPr>
          <w:spacing w:val="-2"/>
          <w:sz w:val="24"/>
          <w:szCs w:val="24"/>
        </w:rPr>
        <w:t xml:space="preserve">равновесное состояние </w:t>
      </w:r>
      <w:r w:rsidR="00437AC8" w:rsidRPr="003449D9">
        <w:rPr>
          <w:spacing w:val="-2"/>
          <w:sz w:val="24"/>
          <w:szCs w:val="24"/>
        </w:rPr>
        <w:t xml:space="preserve">является </w:t>
      </w:r>
      <w:r w:rsidR="0045192A" w:rsidRPr="003449D9">
        <w:rPr>
          <w:spacing w:val="-2"/>
          <w:sz w:val="24"/>
          <w:szCs w:val="24"/>
        </w:rPr>
        <w:t xml:space="preserve">единственно возможным </w:t>
      </w:r>
      <w:r w:rsidR="008B01FA" w:rsidRPr="003449D9">
        <w:rPr>
          <w:spacing w:val="-2"/>
          <w:sz w:val="24"/>
          <w:szCs w:val="24"/>
        </w:rPr>
        <w:t xml:space="preserve">следствием </w:t>
      </w:r>
      <w:r w:rsidR="00E82CAC" w:rsidRPr="003449D9">
        <w:rPr>
          <w:spacing w:val="-2"/>
          <w:sz w:val="24"/>
          <w:szCs w:val="24"/>
        </w:rPr>
        <w:t>закон</w:t>
      </w:r>
      <w:r w:rsidR="008B01FA" w:rsidRPr="003449D9">
        <w:rPr>
          <w:spacing w:val="-2"/>
          <w:sz w:val="24"/>
          <w:szCs w:val="24"/>
        </w:rPr>
        <w:t>а</w:t>
      </w:r>
      <w:r w:rsidR="00E82CAC" w:rsidRPr="003449D9">
        <w:rPr>
          <w:spacing w:val="-2"/>
          <w:sz w:val="24"/>
          <w:szCs w:val="24"/>
        </w:rPr>
        <w:t xml:space="preserve"> Вернадского - Бауера о</w:t>
      </w:r>
      <w:r w:rsidR="00C53531" w:rsidRPr="003449D9">
        <w:rPr>
          <w:spacing w:val="-2"/>
          <w:sz w:val="24"/>
          <w:szCs w:val="24"/>
        </w:rPr>
        <w:t xml:space="preserve"> «всюдности» </w:t>
      </w:r>
      <w:r w:rsidR="00904F90" w:rsidRPr="003449D9">
        <w:rPr>
          <w:spacing w:val="-2"/>
          <w:sz w:val="24"/>
          <w:szCs w:val="24"/>
        </w:rPr>
        <w:t>и максимальной плотности жизни</w:t>
      </w:r>
      <w:r w:rsidR="00437AC8" w:rsidRPr="003449D9">
        <w:rPr>
          <w:spacing w:val="-2"/>
          <w:sz w:val="24"/>
          <w:szCs w:val="24"/>
        </w:rPr>
        <w:t>, что</w:t>
      </w:r>
      <w:r w:rsidR="00C814CF">
        <w:rPr>
          <w:spacing w:val="-2"/>
          <w:sz w:val="24"/>
          <w:szCs w:val="24"/>
        </w:rPr>
        <w:t>,</w:t>
      </w:r>
      <w:r w:rsidR="00437AC8" w:rsidRPr="003449D9">
        <w:rPr>
          <w:spacing w:val="-2"/>
          <w:sz w:val="24"/>
          <w:szCs w:val="24"/>
        </w:rPr>
        <w:t xml:space="preserve"> безусловно</w:t>
      </w:r>
      <w:r w:rsidR="00C814CF">
        <w:rPr>
          <w:spacing w:val="-2"/>
          <w:sz w:val="24"/>
          <w:szCs w:val="24"/>
        </w:rPr>
        <w:t>,</w:t>
      </w:r>
      <w:r w:rsidR="00437AC8" w:rsidRPr="003449D9">
        <w:rPr>
          <w:spacing w:val="-2"/>
          <w:sz w:val="24"/>
          <w:szCs w:val="24"/>
        </w:rPr>
        <w:t xml:space="preserve"> гарантировало</w:t>
      </w:r>
      <w:r w:rsidR="008B01FA" w:rsidRPr="003449D9">
        <w:rPr>
          <w:spacing w:val="-2"/>
          <w:sz w:val="24"/>
          <w:szCs w:val="24"/>
        </w:rPr>
        <w:t xml:space="preserve"> наличие предельно жесткой конкуренции всех существующих видов за </w:t>
      </w:r>
      <w:r w:rsidR="0045192A" w:rsidRPr="003449D9">
        <w:rPr>
          <w:spacing w:val="-2"/>
          <w:sz w:val="24"/>
          <w:szCs w:val="24"/>
        </w:rPr>
        <w:t xml:space="preserve">ограниченные </w:t>
      </w:r>
      <w:r w:rsidR="008B01FA" w:rsidRPr="003449D9">
        <w:rPr>
          <w:spacing w:val="-2"/>
          <w:sz w:val="24"/>
          <w:szCs w:val="24"/>
        </w:rPr>
        <w:t xml:space="preserve">ресурсы </w:t>
      </w:r>
      <w:r w:rsidR="0045192A" w:rsidRPr="003449D9">
        <w:rPr>
          <w:spacing w:val="-2"/>
          <w:sz w:val="24"/>
          <w:szCs w:val="24"/>
        </w:rPr>
        <w:t>питания</w:t>
      </w:r>
      <w:r w:rsidR="00122E9C">
        <w:rPr>
          <w:spacing w:val="-2"/>
          <w:sz w:val="24"/>
          <w:szCs w:val="24"/>
        </w:rPr>
        <w:t xml:space="preserve"> и</w:t>
      </w:r>
      <w:r w:rsidR="0045192A" w:rsidRPr="003449D9">
        <w:rPr>
          <w:spacing w:val="-2"/>
          <w:sz w:val="24"/>
          <w:szCs w:val="24"/>
        </w:rPr>
        <w:t xml:space="preserve"> свет </w:t>
      </w:r>
      <w:r w:rsidR="00471053" w:rsidRPr="003449D9">
        <w:rPr>
          <w:spacing w:val="-2"/>
          <w:sz w:val="24"/>
          <w:szCs w:val="24"/>
        </w:rPr>
        <w:t>на всей обитаемой поверхности планеты</w:t>
      </w:r>
      <w:r w:rsidR="006F7953" w:rsidRPr="003449D9">
        <w:rPr>
          <w:spacing w:val="-2"/>
          <w:sz w:val="24"/>
          <w:szCs w:val="24"/>
        </w:rPr>
        <w:t xml:space="preserve"> </w:t>
      </w:r>
      <w:r w:rsidR="00A359B4" w:rsidRPr="00A359B4">
        <w:rPr>
          <w:spacing w:val="-2"/>
          <w:sz w:val="24"/>
          <w:szCs w:val="24"/>
        </w:rPr>
        <w:t>[</w:t>
      </w:r>
      <w:r w:rsidR="002C4FEB" w:rsidRPr="003449D9">
        <w:rPr>
          <w:spacing w:val="-2"/>
          <w:sz w:val="24"/>
          <w:szCs w:val="24"/>
        </w:rPr>
        <w:t>Вернадский</w:t>
      </w:r>
      <w:r w:rsidR="00995DFF" w:rsidRPr="003449D9">
        <w:rPr>
          <w:spacing w:val="-2"/>
          <w:sz w:val="24"/>
          <w:szCs w:val="24"/>
        </w:rPr>
        <w:t>, 1</w:t>
      </w:r>
      <w:r w:rsidR="00A359B4">
        <w:rPr>
          <w:spacing w:val="-2"/>
          <w:sz w:val="24"/>
          <w:szCs w:val="24"/>
        </w:rPr>
        <w:t>926]</w:t>
      </w:r>
      <w:r w:rsidR="00995DFF" w:rsidRPr="003449D9">
        <w:rPr>
          <w:spacing w:val="-2"/>
          <w:sz w:val="24"/>
          <w:szCs w:val="24"/>
        </w:rPr>
        <w:t>.</w:t>
      </w:r>
      <w:r w:rsidR="002C4FEB" w:rsidRPr="003449D9">
        <w:rPr>
          <w:spacing w:val="-2"/>
          <w:sz w:val="24"/>
          <w:szCs w:val="24"/>
        </w:rPr>
        <w:t xml:space="preserve"> </w:t>
      </w:r>
    </w:p>
    <w:p w:rsidR="00052D99" w:rsidRDefault="00122E9C" w:rsidP="00052D99">
      <w:pPr>
        <w:spacing w:line="360" w:lineRule="auto"/>
        <w:ind w:firstLine="709"/>
        <w:jc w:val="both"/>
        <w:rPr>
          <w:spacing w:val="-2"/>
          <w:sz w:val="24"/>
          <w:szCs w:val="24"/>
        </w:rPr>
      </w:pPr>
      <w:r w:rsidRPr="00122E9C">
        <w:rPr>
          <w:spacing w:val="-2"/>
          <w:sz w:val="24"/>
          <w:szCs w:val="24"/>
        </w:rPr>
        <w:t xml:space="preserve">При этом и вся система биосферы, и каждая из отдельные ее составляющих никогда не переставали испытывать внешних, например, космических </w:t>
      </w:r>
      <w:r w:rsidR="00AF5997">
        <w:rPr>
          <w:spacing w:val="-2"/>
          <w:sz w:val="24"/>
          <w:szCs w:val="24"/>
        </w:rPr>
        <w:t>и тектонических воздействий, из-</w:t>
      </w:r>
      <w:r w:rsidRPr="00122E9C">
        <w:rPr>
          <w:spacing w:val="-2"/>
          <w:sz w:val="24"/>
          <w:szCs w:val="24"/>
        </w:rPr>
        <w:t xml:space="preserve">за чего вся система никогда не могла пребывать в состоянии абсолютного равновесия, к которому постоянно стремилась. Биосфера энергетически была всегда связана с окружающим ее космосом и т.о. функционирование механизма перемещения и превращения вещества в БИК обеспечивалось действием огромных потоков внутренней (тектоника) и внешней (Солнце) энергии. При этом любое изменение направления или объема этих потоков немедленно вызывало соответствующее изменение параметров БИК. В результате вся система круговорота имела способность либо медленно (при эволюционном характере изменений), либо быстро (в случае катастрофических трансформаций) смещаться в сторону новой точки равновесия. </w:t>
      </w:r>
      <w:r w:rsidR="00A359B4" w:rsidRPr="00A359B4">
        <w:rPr>
          <w:spacing w:val="-2"/>
          <w:sz w:val="24"/>
          <w:szCs w:val="24"/>
        </w:rPr>
        <w:t>[</w:t>
      </w:r>
      <w:r w:rsidRPr="00122E9C">
        <w:rPr>
          <w:spacing w:val="-2"/>
          <w:sz w:val="24"/>
          <w:szCs w:val="24"/>
        </w:rPr>
        <w:t xml:space="preserve">Шноль. </w:t>
      </w:r>
      <w:r w:rsidR="00AF5997">
        <w:rPr>
          <w:spacing w:val="-2"/>
          <w:sz w:val="24"/>
          <w:szCs w:val="24"/>
        </w:rPr>
        <w:t>1979;</w:t>
      </w:r>
      <w:r w:rsidRPr="00122E9C">
        <w:rPr>
          <w:spacing w:val="-2"/>
          <w:sz w:val="24"/>
          <w:szCs w:val="24"/>
        </w:rPr>
        <w:t xml:space="preserve"> Титов</w:t>
      </w:r>
      <w:r w:rsidR="00AF5997">
        <w:rPr>
          <w:spacing w:val="-2"/>
          <w:sz w:val="24"/>
          <w:szCs w:val="24"/>
        </w:rPr>
        <w:t xml:space="preserve">, </w:t>
      </w:r>
      <w:r w:rsidR="00A359B4">
        <w:rPr>
          <w:spacing w:val="-2"/>
          <w:sz w:val="24"/>
          <w:szCs w:val="24"/>
        </w:rPr>
        <w:t>1961]</w:t>
      </w:r>
      <w:r w:rsidR="00052D99">
        <w:rPr>
          <w:spacing w:val="-2"/>
          <w:sz w:val="24"/>
          <w:szCs w:val="24"/>
        </w:rPr>
        <w:t>.</w:t>
      </w:r>
      <w:r w:rsidRPr="00122E9C">
        <w:rPr>
          <w:spacing w:val="-2"/>
          <w:sz w:val="24"/>
          <w:szCs w:val="24"/>
        </w:rPr>
        <w:t xml:space="preserve"> При этом трансформации подвергалось не только само живое вещество, но и все связанные с ним элементы окружающей среды, включая климат и геохимические х</w:t>
      </w:r>
      <w:r w:rsidR="00A359B4">
        <w:rPr>
          <w:spacing w:val="-2"/>
          <w:sz w:val="24"/>
          <w:szCs w:val="24"/>
        </w:rPr>
        <w:t xml:space="preserve">арактеристики коры выветривания </w:t>
      </w:r>
      <w:r w:rsidR="00A359B4" w:rsidRPr="00A359B4">
        <w:rPr>
          <w:spacing w:val="-2"/>
          <w:sz w:val="24"/>
          <w:szCs w:val="24"/>
        </w:rPr>
        <w:t>[</w:t>
      </w:r>
      <w:r w:rsidRPr="00122E9C">
        <w:rPr>
          <w:spacing w:val="-2"/>
          <w:sz w:val="24"/>
          <w:szCs w:val="24"/>
        </w:rPr>
        <w:t>Страхов</w:t>
      </w:r>
      <w:r w:rsidR="00052D99">
        <w:rPr>
          <w:spacing w:val="-2"/>
          <w:sz w:val="24"/>
          <w:szCs w:val="24"/>
        </w:rPr>
        <w:t>, 1938;</w:t>
      </w:r>
      <w:r w:rsidRPr="00122E9C">
        <w:rPr>
          <w:spacing w:val="-2"/>
          <w:sz w:val="24"/>
          <w:szCs w:val="24"/>
        </w:rPr>
        <w:t xml:space="preserve"> Полынов</w:t>
      </w:r>
      <w:r w:rsidR="00A359B4">
        <w:rPr>
          <w:spacing w:val="-2"/>
          <w:sz w:val="24"/>
          <w:szCs w:val="24"/>
        </w:rPr>
        <w:t>, 1934]</w:t>
      </w:r>
      <w:r w:rsidR="00052D99">
        <w:rPr>
          <w:spacing w:val="-2"/>
          <w:sz w:val="24"/>
          <w:szCs w:val="24"/>
        </w:rPr>
        <w:t>.</w:t>
      </w:r>
    </w:p>
    <w:p w:rsidR="001A62A1" w:rsidRPr="003449D9" w:rsidRDefault="00B20900" w:rsidP="00052D99">
      <w:pPr>
        <w:spacing w:line="360" w:lineRule="auto"/>
        <w:ind w:firstLine="709"/>
        <w:jc w:val="both"/>
        <w:rPr>
          <w:sz w:val="24"/>
          <w:szCs w:val="24"/>
        </w:rPr>
      </w:pPr>
      <w:r w:rsidRPr="003449D9">
        <w:rPr>
          <w:sz w:val="24"/>
          <w:szCs w:val="24"/>
        </w:rPr>
        <w:t>Говоря о динамическом характере равновесия, наблюдаемого между живой и биокосной частями биосферы</w:t>
      </w:r>
      <w:r w:rsidR="00584E33" w:rsidRPr="003449D9">
        <w:rPr>
          <w:sz w:val="24"/>
          <w:szCs w:val="24"/>
        </w:rPr>
        <w:t>,</w:t>
      </w:r>
      <w:r w:rsidRPr="003449D9">
        <w:rPr>
          <w:sz w:val="24"/>
          <w:szCs w:val="24"/>
        </w:rPr>
        <w:t xml:space="preserve"> </w:t>
      </w:r>
      <w:r w:rsidR="003A10C0" w:rsidRPr="003449D9">
        <w:rPr>
          <w:sz w:val="24"/>
          <w:szCs w:val="24"/>
        </w:rPr>
        <w:t xml:space="preserve">В.И. </w:t>
      </w:r>
      <w:r w:rsidRPr="003449D9">
        <w:rPr>
          <w:sz w:val="24"/>
          <w:szCs w:val="24"/>
        </w:rPr>
        <w:t>Вернадский имел в виду</w:t>
      </w:r>
      <w:r w:rsidR="008137D7" w:rsidRPr="003449D9">
        <w:rPr>
          <w:sz w:val="24"/>
          <w:szCs w:val="24"/>
        </w:rPr>
        <w:t xml:space="preserve"> тот факт</w:t>
      </w:r>
      <w:r w:rsidRPr="003449D9">
        <w:rPr>
          <w:sz w:val="24"/>
          <w:szCs w:val="24"/>
        </w:rPr>
        <w:t>, что</w:t>
      </w:r>
      <w:r w:rsidR="008137D7" w:rsidRPr="003449D9">
        <w:rPr>
          <w:sz w:val="24"/>
          <w:szCs w:val="24"/>
        </w:rPr>
        <w:t xml:space="preserve"> в масштабах исторического времени</w:t>
      </w:r>
      <w:r w:rsidRPr="003449D9">
        <w:rPr>
          <w:sz w:val="24"/>
          <w:szCs w:val="24"/>
        </w:rPr>
        <w:t xml:space="preserve"> параметры приходной и расходной части БИКа от цикла к циклу </w:t>
      </w:r>
      <w:r w:rsidR="008137D7" w:rsidRPr="003449D9">
        <w:rPr>
          <w:sz w:val="24"/>
          <w:szCs w:val="24"/>
        </w:rPr>
        <w:t xml:space="preserve">могли </w:t>
      </w:r>
      <w:r w:rsidRPr="003449D9">
        <w:rPr>
          <w:sz w:val="24"/>
          <w:szCs w:val="24"/>
        </w:rPr>
        <w:t xml:space="preserve">колебаться </w:t>
      </w:r>
      <w:r w:rsidR="008137D7" w:rsidRPr="003449D9">
        <w:rPr>
          <w:sz w:val="24"/>
          <w:szCs w:val="24"/>
        </w:rPr>
        <w:t xml:space="preserve">только </w:t>
      </w:r>
      <w:r w:rsidRPr="003449D9">
        <w:rPr>
          <w:sz w:val="24"/>
          <w:szCs w:val="24"/>
        </w:rPr>
        <w:t xml:space="preserve">вокруг точки равновесия, </w:t>
      </w:r>
      <w:r w:rsidR="008137D7" w:rsidRPr="003449D9">
        <w:rPr>
          <w:sz w:val="24"/>
          <w:szCs w:val="24"/>
        </w:rPr>
        <w:t xml:space="preserve">тогда как в геологическом масштабе времени </w:t>
      </w:r>
      <w:r w:rsidRPr="003449D9">
        <w:rPr>
          <w:sz w:val="24"/>
          <w:szCs w:val="24"/>
        </w:rPr>
        <w:t>направленно меняться</w:t>
      </w:r>
      <w:r w:rsidR="008137D7" w:rsidRPr="003449D9">
        <w:rPr>
          <w:sz w:val="24"/>
          <w:szCs w:val="24"/>
        </w:rPr>
        <w:t xml:space="preserve"> могло </w:t>
      </w:r>
      <w:r w:rsidR="00584E33" w:rsidRPr="003449D9">
        <w:rPr>
          <w:sz w:val="24"/>
          <w:szCs w:val="24"/>
        </w:rPr>
        <w:t xml:space="preserve">уже и </w:t>
      </w:r>
      <w:r w:rsidR="008137D7" w:rsidRPr="003449D9">
        <w:rPr>
          <w:sz w:val="24"/>
          <w:szCs w:val="24"/>
        </w:rPr>
        <w:t>само положение этой точки. Б</w:t>
      </w:r>
      <w:r w:rsidRPr="003449D9">
        <w:rPr>
          <w:sz w:val="24"/>
          <w:szCs w:val="24"/>
        </w:rPr>
        <w:t xml:space="preserve">лагодаря </w:t>
      </w:r>
      <w:r w:rsidR="008137D7" w:rsidRPr="003449D9">
        <w:rPr>
          <w:sz w:val="24"/>
          <w:szCs w:val="24"/>
        </w:rPr>
        <w:t>это</w:t>
      </w:r>
      <w:r w:rsidRPr="003449D9">
        <w:rPr>
          <w:sz w:val="24"/>
          <w:szCs w:val="24"/>
        </w:rPr>
        <w:t xml:space="preserve">му любой круговорот всегда оказывается в той или иной степени незамкнутым, а динамическая система биосферы, оставаясь </w:t>
      </w:r>
      <w:r w:rsidR="008137D7" w:rsidRPr="003449D9">
        <w:rPr>
          <w:sz w:val="24"/>
          <w:szCs w:val="24"/>
        </w:rPr>
        <w:t xml:space="preserve">перманентно </w:t>
      </w:r>
      <w:r w:rsidRPr="003449D9">
        <w:rPr>
          <w:sz w:val="24"/>
          <w:szCs w:val="24"/>
        </w:rPr>
        <w:t>стабильной, в тоже время может испытывать определенный тренд, обеспечивающий</w:t>
      </w:r>
      <w:r w:rsidR="00F01045" w:rsidRPr="003449D9">
        <w:rPr>
          <w:sz w:val="24"/>
          <w:szCs w:val="24"/>
        </w:rPr>
        <w:t>,</w:t>
      </w:r>
      <w:r w:rsidRPr="003449D9">
        <w:rPr>
          <w:sz w:val="24"/>
          <w:szCs w:val="24"/>
        </w:rPr>
        <w:t xml:space="preserve"> в том числе и геохимическую, эволюцию планетной системы.</w:t>
      </w:r>
      <w:r w:rsidR="00052D99">
        <w:rPr>
          <w:sz w:val="24"/>
          <w:szCs w:val="24"/>
        </w:rPr>
        <w:t xml:space="preserve"> «</w:t>
      </w:r>
      <w:r w:rsidR="003A10C0" w:rsidRPr="003449D9">
        <w:rPr>
          <w:sz w:val="24"/>
          <w:szCs w:val="24"/>
        </w:rPr>
        <w:t>Непрерывный обмен атомов в ходе геологического времени стремится к динамическому равновесию. Но это равновесие постоянно смещается по мере насыщения биосферы живым веществом, захвата им новых зон, общего усложнения биотического круговорота. В своем развитии биосфера „никогда не возвращается п</w:t>
      </w:r>
      <w:r w:rsidR="00052D99">
        <w:rPr>
          <w:sz w:val="24"/>
          <w:szCs w:val="24"/>
        </w:rPr>
        <w:t>о существу к прежнему состоянию»</w:t>
      </w:r>
      <w:r w:rsidR="003A10C0" w:rsidRPr="003449D9">
        <w:rPr>
          <w:sz w:val="24"/>
          <w:szCs w:val="24"/>
        </w:rPr>
        <w:t xml:space="preserve"> </w:t>
      </w:r>
      <w:r w:rsidR="00A359B4" w:rsidRPr="00A359B4">
        <w:rPr>
          <w:sz w:val="24"/>
          <w:szCs w:val="24"/>
        </w:rPr>
        <w:t>[</w:t>
      </w:r>
      <w:r w:rsidR="00584E33" w:rsidRPr="003449D9">
        <w:rPr>
          <w:sz w:val="24"/>
          <w:szCs w:val="24"/>
        </w:rPr>
        <w:t xml:space="preserve">Вернадский, </w:t>
      </w:r>
      <w:r w:rsidR="00A359B4">
        <w:rPr>
          <w:sz w:val="24"/>
          <w:szCs w:val="24"/>
        </w:rPr>
        <w:t>1937, с. 11]</w:t>
      </w:r>
      <w:r w:rsidR="003A10C0" w:rsidRPr="003449D9">
        <w:rPr>
          <w:sz w:val="24"/>
          <w:szCs w:val="24"/>
        </w:rPr>
        <w:t xml:space="preserve">. </w:t>
      </w:r>
      <w:r w:rsidR="006917AC" w:rsidRPr="003449D9">
        <w:rPr>
          <w:sz w:val="24"/>
          <w:szCs w:val="24"/>
        </w:rPr>
        <w:t xml:space="preserve">Развивая эту мысль В.В. Ковальский писал, что «Единство процессов жизни и геохимической среды является важнейшим условием, определяющим развитие, строение и функции биосферы - динамическое равновесие, многолетних параметров приходной и расходной части БИК устанавливается применительно ко всем частям биосферы, несмотря на то, что абсолютные величины концентраций, относительно которых устанавливается данное равновесие могут различаться в десятки даже сотни раз </w:t>
      </w:r>
      <w:r w:rsidR="00A359B4" w:rsidRPr="00A359B4">
        <w:rPr>
          <w:sz w:val="24"/>
          <w:szCs w:val="24"/>
        </w:rPr>
        <w:t>[</w:t>
      </w:r>
      <w:r w:rsidR="006917AC" w:rsidRPr="003449D9">
        <w:rPr>
          <w:sz w:val="24"/>
          <w:szCs w:val="24"/>
        </w:rPr>
        <w:t>Ковальский, 1979, с. 33</w:t>
      </w:r>
      <w:r w:rsidR="00A359B4" w:rsidRPr="00A359B4">
        <w:rPr>
          <w:sz w:val="24"/>
          <w:szCs w:val="24"/>
        </w:rPr>
        <w:t>]</w:t>
      </w:r>
      <w:r w:rsidR="006917AC" w:rsidRPr="003449D9">
        <w:rPr>
          <w:sz w:val="24"/>
          <w:szCs w:val="24"/>
        </w:rPr>
        <w:t>.</w:t>
      </w:r>
      <w:r w:rsidR="001A62A1" w:rsidRPr="003449D9">
        <w:rPr>
          <w:sz w:val="24"/>
          <w:szCs w:val="24"/>
        </w:rPr>
        <w:t xml:space="preserve"> Организмы по </w:t>
      </w:r>
      <w:r w:rsidR="00584E33" w:rsidRPr="003449D9">
        <w:rPr>
          <w:sz w:val="24"/>
          <w:szCs w:val="24"/>
        </w:rPr>
        <w:t xml:space="preserve">В.В. </w:t>
      </w:r>
      <w:r w:rsidR="001A62A1" w:rsidRPr="003449D9">
        <w:rPr>
          <w:sz w:val="24"/>
          <w:szCs w:val="24"/>
        </w:rPr>
        <w:t>Ковальскому сохраняют нормальную жизнеспособность и сбалансированность всех физиологических и биохимических процессов в пределах определенного диапазона геохимических условий. Такая сбалансированность обеспечивается регуля</w:t>
      </w:r>
      <w:r w:rsidR="004D1A5D">
        <w:rPr>
          <w:sz w:val="24"/>
          <w:szCs w:val="24"/>
        </w:rPr>
        <w:t xml:space="preserve">торными </w:t>
      </w:r>
      <w:r w:rsidR="001A62A1" w:rsidRPr="003449D9">
        <w:rPr>
          <w:sz w:val="24"/>
          <w:szCs w:val="24"/>
        </w:rPr>
        <w:t xml:space="preserve">механизмами, закрепленными генетически. </w:t>
      </w:r>
    </w:p>
    <w:p w:rsidR="00C02407" w:rsidRPr="003449D9" w:rsidRDefault="00C02407" w:rsidP="003449D9">
      <w:pPr>
        <w:widowControl/>
        <w:autoSpaceDE/>
        <w:autoSpaceDN/>
        <w:adjustRightInd/>
        <w:spacing w:line="360" w:lineRule="auto"/>
        <w:ind w:firstLine="709"/>
        <w:jc w:val="both"/>
        <w:rPr>
          <w:sz w:val="24"/>
          <w:szCs w:val="24"/>
        </w:rPr>
      </w:pPr>
      <w:r w:rsidRPr="003449D9">
        <w:rPr>
          <w:sz w:val="24"/>
          <w:szCs w:val="24"/>
        </w:rPr>
        <w:t xml:space="preserve">«Организованность биосферы </w:t>
      </w:r>
      <w:r w:rsidR="004D1A5D">
        <w:rPr>
          <w:sz w:val="24"/>
          <w:szCs w:val="24"/>
        </w:rPr>
        <w:t>(</w:t>
      </w:r>
      <w:r w:rsidRPr="003449D9">
        <w:rPr>
          <w:sz w:val="24"/>
          <w:szCs w:val="24"/>
        </w:rPr>
        <w:t>организованность живого вещества</w:t>
      </w:r>
      <w:r w:rsidR="004D1A5D">
        <w:rPr>
          <w:sz w:val="24"/>
          <w:szCs w:val="24"/>
        </w:rPr>
        <w:t xml:space="preserve">) </w:t>
      </w:r>
      <w:r w:rsidRPr="003449D9">
        <w:rPr>
          <w:sz w:val="24"/>
          <w:szCs w:val="24"/>
        </w:rPr>
        <w:t>должна рассматриваться как равновесия, подвижные, все время колеблющиеся в историческом и в геологическом времени около точно выражаемого среднего. Смещения или колебания этого среднего непрерывно проявляются не в историческом, а в геологическом времени. В течение геологического времени в круговых процессах, которые характерны для биогеохимической организованности, никогда какая-нибудь точка (например, атом или химический элемент) не возвращается в эоны веков то</w:t>
      </w:r>
      <w:r w:rsidR="00A359B4">
        <w:rPr>
          <w:sz w:val="24"/>
          <w:szCs w:val="24"/>
        </w:rPr>
        <w:t>ждественно к прежним положениям</w:t>
      </w:r>
      <w:r w:rsidRPr="003449D9">
        <w:rPr>
          <w:sz w:val="24"/>
          <w:szCs w:val="24"/>
        </w:rPr>
        <w:t xml:space="preserve">» </w:t>
      </w:r>
      <w:r w:rsidR="00A359B4" w:rsidRPr="00A359B4">
        <w:rPr>
          <w:sz w:val="24"/>
          <w:szCs w:val="24"/>
        </w:rPr>
        <w:t>[</w:t>
      </w:r>
      <w:r w:rsidR="004D1A5D" w:rsidRPr="004D1A5D">
        <w:rPr>
          <w:sz w:val="24"/>
          <w:szCs w:val="24"/>
        </w:rPr>
        <w:t>Вернадский,</w:t>
      </w:r>
      <w:r w:rsidR="004D1A5D">
        <w:rPr>
          <w:sz w:val="24"/>
          <w:szCs w:val="24"/>
        </w:rPr>
        <w:t xml:space="preserve"> </w:t>
      </w:r>
      <w:r w:rsidR="00052D99">
        <w:rPr>
          <w:sz w:val="24"/>
          <w:szCs w:val="24"/>
        </w:rPr>
        <w:t>1991 ,с. 16</w:t>
      </w:r>
      <w:r w:rsidR="00A359B4">
        <w:rPr>
          <w:sz w:val="24"/>
          <w:szCs w:val="24"/>
        </w:rPr>
        <w:t>].</w:t>
      </w:r>
    </w:p>
    <w:p w:rsidR="00773B6A" w:rsidRPr="003449D9" w:rsidRDefault="00773B6A" w:rsidP="003449D9">
      <w:pPr>
        <w:spacing w:line="360" w:lineRule="auto"/>
        <w:ind w:firstLine="709"/>
        <w:jc w:val="both"/>
        <w:rPr>
          <w:sz w:val="24"/>
          <w:szCs w:val="24"/>
        </w:rPr>
      </w:pPr>
      <w:r w:rsidRPr="003449D9">
        <w:rPr>
          <w:sz w:val="24"/>
          <w:szCs w:val="24"/>
        </w:rPr>
        <w:t xml:space="preserve">То есть гармонизированное динамическое равновесие, колеблющееся вокруг идеала есть естественное состояние любой из природно оптимизированных систем биосферы. В результате внешних воздействий отдельные части биосферы могли выходить из состояния равновесия только на исторически ничтожный срок, причем </w:t>
      </w:r>
      <w:r w:rsidR="00584E33" w:rsidRPr="003449D9">
        <w:rPr>
          <w:sz w:val="24"/>
          <w:szCs w:val="24"/>
        </w:rPr>
        <w:t xml:space="preserve">даже в тех </w:t>
      </w:r>
      <w:r w:rsidRPr="003449D9">
        <w:rPr>
          <w:sz w:val="24"/>
          <w:szCs w:val="24"/>
        </w:rPr>
        <w:t>случа</w:t>
      </w:r>
      <w:r w:rsidR="00584E33" w:rsidRPr="003449D9">
        <w:rPr>
          <w:sz w:val="24"/>
          <w:szCs w:val="24"/>
        </w:rPr>
        <w:t>ях,</w:t>
      </w:r>
      <w:r w:rsidRPr="003449D9">
        <w:rPr>
          <w:sz w:val="24"/>
          <w:szCs w:val="24"/>
        </w:rPr>
        <w:t xml:space="preserve"> когда речь шла о глобальных климатических изменениях и связанных с ними</w:t>
      </w:r>
      <w:r w:rsidR="00584E33" w:rsidRPr="003449D9">
        <w:rPr>
          <w:sz w:val="24"/>
          <w:szCs w:val="24"/>
        </w:rPr>
        <w:t>, например,</w:t>
      </w:r>
      <w:r w:rsidRPr="003449D9">
        <w:rPr>
          <w:sz w:val="24"/>
          <w:szCs w:val="24"/>
        </w:rPr>
        <w:t xml:space="preserve"> оледенениях, скорость </w:t>
      </w:r>
      <w:r w:rsidR="00584E33" w:rsidRPr="003449D9">
        <w:rPr>
          <w:sz w:val="24"/>
          <w:szCs w:val="24"/>
        </w:rPr>
        <w:t>трансформации</w:t>
      </w:r>
      <w:r w:rsidRPr="003449D9">
        <w:rPr>
          <w:sz w:val="24"/>
          <w:szCs w:val="24"/>
        </w:rPr>
        <w:t xml:space="preserve"> была соразмерна скорости восстановления нарушенного равновесия.</w:t>
      </w:r>
    </w:p>
    <w:p w:rsidR="00514B38" w:rsidRPr="003449D9" w:rsidRDefault="00995DFF" w:rsidP="003449D9">
      <w:pPr>
        <w:spacing w:line="360" w:lineRule="auto"/>
        <w:ind w:firstLine="709"/>
        <w:jc w:val="both"/>
        <w:rPr>
          <w:b/>
          <w:i/>
          <w:spacing w:val="-5"/>
          <w:sz w:val="24"/>
          <w:szCs w:val="24"/>
        </w:rPr>
      </w:pPr>
      <w:r w:rsidRPr="003449D9">
        <w:rPr>
          <w:spacing w:val="-5"/>
          <w:sz w:val="24"/>
          <w:szCs w:val="24"/>
        </w:rPr>
        <w:t xml:space="preserve">Таким образом, </w:t>
      </w:r>
      <w:r w:rsidR="003C3C62" w:rsidRPr="003449D9">
        <w:rPr>
          <w:b/>
          <w:i/>
          <w:spacing w:val="-5"/>
          <w:sz w:val="24"/>
          <w:szCs w:val="24"/>
        </w:rPr>
        <w:t xml:space="preserve">планетная </w:t>
      </w:r>
      <w:r w:rsidRPr="003449D9">
        <w:rPr>
          <w:b/>
          <w:i/>
          <w:spacing w:val="-5"/>
          <w:sz w:val="24"/>
          <w:szCs w:val="24"/>
        </w:rPr>
        <w:t>система</w:t>
      </w:r>
      <w:r w:rsidR="004D1A5D">
        <w:rPr>
          <w:b/>
          <w:i/>
          <w:spacing w:val="-5"/>
          <w:sz w:val="24"/>
          <w:szCs w:val="24"/>
        </w:rPr>
        <w:t xml:space="preserve"> первичной </w:t>
      </w:r>
      <w:r w:rsidRPr="003449D9">
        <w:rPr>
          <w:b/>
          <w:i/>
          <w:spacing w:val="-5"/>
          <w:sz w:val="24"/>
          <w:szCs w:val="24"/>
        </w:rPr>
        <w:t xml:space="preserve">биосферы, будучи саморегулируемой и сбалансированной в целом, </w:t>
      </w:r>
      <w:r w:rsidR="00FF3495" w:rsidRPr="003449D9">
        <w:rPr>
          <w:b/>
          <w:i/>
          <w:spacing w:val="-5"/>
          <w:sz w:val="24"/>
          <w:szCs w:val="24"/>
        </w:rPr>
        <w:t xml:space="preserve">одновременно должна </w:t>
      </w:r>
      <w:r w:rsidR="004D1A5D">
        <w:rPr>
          <w:b/>
          <w:i/>
          <w:spacing w:val="-5"/>
          <w:sz w:val="24"/>
          <w:szCs w:val="24"/>
        </w:rPr>
        <w:t xml:space="preserve">была </w:t>
      </w:r>
      <w:r w:rsidR="00FF3495" w:rsidRPr="003449D9">
        <w:rPr>
          <w:b/>
          <w:i/>
          <w:spacing w:val="-5"/>
          <w:sz w:val="24"/>
          <w:szCs w:val="24"/>
        </w:rPr>
        <w:t>быть сбалансирована и в отдельных ее частях</w:t>
      </w:r>
      <w:r w:rsidR="000A054F" w:rsidRPr="003449D9">
        <w:rPr>
          <w:b/>
          <w:i/>
          <w:spacing w:val="-5"/>
          <w:sz w:val="24"/>
          <w:szCs w:val="24"/>
        </w:rPr>
        <w:t>, причем</w:t>
      </w:r>
      <w:r w:rsidR="003C3C62" w:rsidRPr="003449D9">
        <w:rPr>
          <w:b/>
          <w:i/>
          <w:spacing w:val="-5"/>
          <w:sz w:val="24"/>
          <w:szCs w:val="24"/>
        </w:rPr>
        <w:t xml:space="preserve"> применительно </w:t>
      </w:r>
      <w:r w:rsidR="000A054F" w:rsidRPr="003449D9">
        <w:rPr>
          <w:b/>
          <w:i/>
          <w:spacing w:val="-5"/>
          <w:sz w:val="24"/>
          <w:szCs w:val="24"/>
        </w:rPr>
        <w:t>к</w:t>
      </w:r>
      <w:r w:rsidR="003C3C62" w:rsidRPr="003449D9">
        <w:rPr>
          <w:b/>
          <w:i/>
          <w:spacing w:val="-5"/>
          <w:sz w:val="24"/>
          <w:szCs w:val="24"/>
        </w:rPr>
        <w:t xml:space="preserve"> </w:t>
      </w:r>
      <w:r w:rsidR="000A054F" w:rsidRPr="003449D9">
        <w:rPr>
          <w:b/>
          <w:i/>
          <w:spacing w:val="-5"/>
          <w:sz w:val="24"/>
          <w:szCs w:val="24"/>
        </w:rPr>
        <w:t xml:space="preserve">любому </w:t>
      </w:r>
      <w:r w:rsidR="003C3C62" w:rsidRPr="003449D9">
        <w:rPr>
          <w:b/>
          <w:i/>
          <w:spacing w:val="-5"/>
          <w:sz w:val="24"/>
          <w:szCs w:val="24"/>
        </w:rPr>
        <w:t xml:space="preserve">из </w:t>
      </w:r>
      <w:r w:rsidR="000A054F" w:rsidRPr="003449D9">
        <w:rPr>
          <w:b/>
          <w:i/>
          <w:spacing w:val="-5"/>
          <w:sz w:val="24"/>
          <w:szCs w:val="24"/>
        </w:rPr>
        <w:t xml:space="preserve">элементов так или иначе участвующих </w:t>
      </w:r>
      <w:r w:rsidR="005A521C">
        <w:rPr>
          <w:b/>
          <w:i/>
          <w:spacing w:val="-5"/>
          <w:sz w:val="24"/>
          <w:szCs w:val="24"/>
        </w:rPr>
        <w:t xml:space="preserve">в </w:t>
      </w:r>
      <w:r w:rsidR="000A054F" w:rsidRPr="003449D9">
        <w:rPr>
          <w:b/>
          <w:i/>
          <w:spacing w:val="-5"/>
          <w:sz w:val="24"/>
          <w:szCs w:val="24"/>
        </w:rPr>
        <w:t>синтезе и круговороте живого вещества</w:t>
      </w:r>
      <w:r w:rsidR="00FF3495" w:rsidRPr="003449D9">
        <w:rPr>
          <w:b/>
          <w:i/>
          <w:spacing w:val="-5"/>
          <w:sz w:val="24"/>
          <w:szCs w:val="24"/>
        </w:rPr>
        <w:t>.</w:t>
      </w:r>
    </w:p>
    <w:p w:rsidR="00425B6D" w:rsidRDefault="00425B6D" w:rsidP="003449D9">
      <w:pPr>
        <w:spacing w:line="360" w:lineRule="auto"/>
        <w:ind w:firstLine="709"/>
        <w:jc w:val="both"/>
        <w:rPr>
          <w:b/>
          <w:i/>
          <w:spacing w:val="-5"/>
          <w:sz w:val="24"/>
          <w:szCs w:val="24"/>
        </w:rPr>
      </w:pPr>
    </w:p>
    <w:p w:rsidR="00EA206C" w:rsidRPr="00FF61C4" w:rsidRDefault="00425B6D" w:rsidP="00FF61C4">
      <w:pPr>
        <w:pStyle w:val="2"/>
      </w:pPr>
      <w:bookmarkStart w:id="13" w:name="_Toc454567465"/>
      <w:r w:rsidRPr="00FF61C4">
        <w:t xml:space="preserve">1.2 </w:t>
      </w:r>
      <w:r w:rsidR="00C10091" w:rsidRPr="00FF61C4">
        <w:t>Пространственная б</w:t>
      </w:r>
      <w:r w:rsidR="006F7953" w:rsidRPr="00FF61C4">
        <w:t>ио</w:t>
      </w:r>
      <w:r w:rsidR="00EA206C" w:rsidRPr="00FF61C4">
        <w:t>геохимическ</w:t>
      </w:r>
      <w:r w:rsidR="00D33A5D" w:rsidRPr="00FF61C4">
        <w:t xml:space="preserve">ая дифференциация </w:t>
      </w:r>
      <w:r w:rsidR="006F7953" w:rsidRPr="00FF61C4">
        <w:t xml:space="preserve">первичной </w:t>
      </w:r>
      <w:r w:rsidR="00EA206C" w:rsidRPr="00FF61C4">
        <w:t>биосферы</w:t>
      </w:r>
      <w:bookmarkEnd w:id="13"/>
    </w:p>
    <w:p w:rsidR="00425B6D" w:rsidRDefault="00425B6D" w:rsidP="003449D9">
      <w:pPr>
        <w:widowControl/>
        <w:autoSpaceDE/>
        <w:autoSpaceDN/>
        <w:adjustRightInd/>
        <w:spacing w:line="360" w:lineRule="auto"/>
        <w:ind w:firstLine="709"/>
        <w:jc w:val="both"/>
        <w:rPr>
          <w:sz w:val="24"/>
          <w:szCs w:val="24"/>
        </w:rPr>
      </w:pPr>
    </w:p>
    <w:p w:rsidR="001D11C8" w:rsidRPr="003449D9" w:rsidRDefault="005D54BD" w:rsidP="003449D9">
      <w:pPr>
        <w:widowControl/>
        <w:autoSpaceDE/>
        <w:autoSpaceDN/>
        <w:adjustRightInd/>
        <w:spacing w:line="360" w:lineRule="auto"/>
        <w:ind w:firstLine="709"/>
        <w:jc w:val="both"/>
        <w:rPr>
          <w:sz w:val="24"/>
          <w:szCs w:val="24"/>
        </w:rPr>
      </w:pPr>
      <w:r w:rsidRPr="003449D9">
        <w:rPr>
          <w:sz w:val="24"/>
          <w:szCs w:val="24"/>
        </w:rPr>
        <w:t>С самого начала своих исследований В.И. Вернадский рассматривал биосферу как материальный объект</w:t>
      </w:r>
      <w:r w:rsidR="001D11C8" w:rsidRPr="003449D9">
        <w:rPr>
          <w:sz w:val="24"/>
          <w:szCs w:val="24"/>
        </w:rPr>
        <w:t>,</w:t>
      </w:r>
      <w:r w:rsidRPr="003449D9">
        <w:rPr>
          <w:sz w:val="24"/>
          <w:szCs w:val="24"/>
        </w:rPr>
        <w:t xml:space="preserve"> представляющий собой «особое геологическое тело», строение и функции которого определяются особенностями </w:t>
      </w:r>
      <w:r w:rsidR="00A42E33">
        <w:rPr>
          <w:sz w:val="24"/>
          <w:szCs w:val="24"/>
        </w:rPr>
        <w:t>нашей планеты</w:t>
      </w:r>
      <w:r w:rsidRPr="003449D9">
        <w:rPr>
          <w:sz w:val="24"/>
          <w:szCs w:val="24"/>
        </w:rPr>
        <w:t>, которая</w:t>
      </w:r>
      <w:r w:rsidR="00A42E33">
        <w:rPr>
          <w:sz w:val="24"/>
          <w:szCs w:val="24"/>
        </w:rPr>
        <w:t>,</w:t>
      </w:r>
      <w:r w:rsidRPr="003449D9">
        <w:rPr>
          <w:sz w:val="24"/>
          <w:szCs w:val="24"/>
        </w:rPr>
        <w:t xml:space="preserve"> в свою очередь, так же представл</w:t>
      </w:r>
      <w:r w:rsidR="00A42E33">
        <w:rPr>
          <w:sz w:val="24"/>
          <w:szCs w:val="24"/>
        </w:rPr>
        <w:t>яют</w:t>
      </w:r>
      <w:r w:rsidRPr="003449D9">
        <w:rPr>
          <w:sz w:val="24"/>
          <w:szCs w:val="24"/>
        </w:rPr>
        <w:t xml:space="preserve"> собой только часть окружающего космоса. Отличие Земли от остальных известных космических </w:t>
      </w:r>
      <w:r w:rsidR="00A42E33">
        <w:rPr>
          <w:sz w:val="24"/>
          <w:szCs w:val="24"/>
        </w:rPr>
        <w:t>тел</w:t>
      </w:r>
      <w:r w:rsidRPr="003449D9">
        <w:rPr>
          <w:sz w:val="24"/>
          <w:szCs w:val="24"/>
        </w:rPr>
        <w:t xml:space="preserve"> состо</w:t>
      </w:r>
      <w:r w:rsidR="00A42E33">
        <w:rPr>
          <w:sz w:val="24"/>
          <w:szCs w:val="24"/>
        </w:rPr>
        <w:t xml:space="preserve">ит </w:t>
      </w:r>
      <w:r w:rsidRPr="003449D9">
        <w:rPr>
          <w:sz w:val="24"/>
          <w:szCs w:val="24"/>
        </w:rPr>
        <w:t>именно в присутствии жизни,</w:t>
      </w:r>
      <w:r w:rsidR="00A42E33">
        <w:rPr>
          <w:sz w:val="24"/>
          <w:szCs w:val="24"/>
        </w:rPr>
        <w:t xml:space="preserve"> постепенно сформировавшей биосферу, </w:t>
      </w:r>
      <w:r w:rsidRPr="003449D9">
        <w:rPr>
          <w:sz w:val="24"/>
          <w:szCs w:val="24"/>
        </w:rPr>
        <w:t xml:space="preserve">благодаря деятельности которой планета приобрела свой современный облик. </w:t>
      </w:r>
      <w:r w:rsidR="00A317DF" w:rsidRPr="003449D9">
        <w:rPr>
          <w:sz w:val="24"/>
          <w:szCs w:val="24"/>
        </w:rPr>
        <w:t xml:space="preserve">В 1928 году В.И. Вернадский писал: „Жизнь неразрывно связана с биосферой, и ее эволюция в значительной степени определяется ее строением” </w:t>
      </w:r>
      <w:r w:rsidR="00A359B4" w:rsidRPr="00A359B4">
        <w:rPr>
          <w:sz w:val="24"/>
          <w:szCs w:val="24"/>
        </w:rPr>
        <w:t>[</w:t>
      </w:r>
      <w:r w:rsidR="0029386E">
        <w:rPr>
          <w:sz w:val="24"/>
          <w:szCs w:val="24"/>
        </w:rPr>
        <w:t xml:space="preserve">Вернадский, </w:t>
      </w:r>
      <w:r w:rsidR="00A359B4">
        <w:rPr>
          <w:sz w:val="24"/>
          <w:szCs w:val="24"/>
        </w:rPr>
        <w:t>1928, с. 242]</w:t>
      </w:r>
      <w:r w:rsidR="00A317DF" w:rsidRPr="003449D9">
        <w:rPr>
          <w:sz w:val="24"/>
          <w:szCs w:val="24"/>
        </w:rPr>
        <w:t>.</w:t>
      </w:r>
      <w:r w:rsidR="001D11C8" w:rsidRPr="003449D9">
        <w:rPr>
          <w:sz w:val="24"/>
          <w:szCs w:val="24"/>
        </w:rPr>
        <w:t xml:space="preserve"> В „Очерках геохимии” он </w:t>
      </w:r>
      <w:r w:rsidR="00A42E33">
        <w:rPr>
          <w:sz w:val="24"/>
          <w:szCs w:val="24"/>
        </w:rPr>
        <w:t xml:space="preserve">писал </w:t>
      </w:r>
      <w:r w:rsidR="001D11C8" w:rsidRPr="003449D9">
        <w:rPr>
          <w:sz w:val="24"/>
          <w:szCs w:val="24"/>
        </w:rPr>
        <w:t>о том, что биогенные циклы атомов „привели к выявлению организованности биосферы, приспособленной к жизни и жизнью воссоздаваемой”, отмечая при этом неуклонное усиление ее стабильности, способности к саморегуляции и независимости от других земных оболочек.</w:t>
      </w:r>
    </w:p>
    <w:p w:rsidR="001646F7" w:rsidRDefault="001646F7" w:rsidP="001646F7">
      <w:pPr>
        <w:widowControl/>
        <w:autoSpaceDE/>
        <w:autoSpaceDN/>
        <w:adjustRightInd/>
        <w:spacing w:line="360" w:lineRule="auto"/>
        <w:ind w:firstLine="709"/>
        <w:jc w:val="both"/>
        <w:rPr>
          <w:sz w:val="24"/>
          <w:szCs w:val="24"/>
        </w:rPr>
      </w:pPr>
      <w:r w:rsidRPr="003449D9">
        <w:rPr>
          <w:sz w:val="24"/>
          <w:szCs w:val="24"/>
        </w:rPr>
        <w:t>В.И. Вернадский, А.Е. Ферсман, А.П. Вин</w:t>
      </w:r>
      <w:r>
        <w:rPr>
          <w:sz w:val="24"/>
          <w:szCs w:val="24"/>
        </w:rPr>
        <w:t>о</w:t>
      </w:r>
      <w:r w:rsidRPr="003449D9">
        <w:rPr>
          <w:sz w:val="24"/>
          <w:szCs w:val="24"/>
        </w:rPr>
        <w:t>градов, В.М. Гол</w:t>
      </w:r>
      <w:r>
        <w:rPr>
          <w:sz w:val="24"/>
          <w:szCs w:val="24"/>
        </w:rPr>
        <w:t>ь</w:t>
      </w:r>
      <w:r w:rsidRPr="003449D9">
        <w:rPr>
          <w:sz w:val="24"/>
          <w:szCs w:val="24"/>
        </w:rPr>
        <w:t>дшмидт и М.А. Глазовская, Г.В. Добровольский и др</w:t>
      </w:r>
      <w:r w:rsidR="00A06AC2">
        <w:rPr>
          <w:sz w:val="24"/>
          <w:szCs w:val="24"/>
        </w:rPr>
        <w:t>.</w:t>
      </w:r>
      <w:r w:rsidRPr="003449D9">
        <w:rPr>
          <w:sz w:val="24"/>
          <w:szCs w:val="24"/>
        </w:rPr>
        <w:t xml:space="preserve"> убедительно доказали</w:t>
      </w:r>
      <w:r>
        <w:rPr>
          <w:sz w:val="24"/>
          <w:szCs w:val="24"/>
        </w:rPr>
        <w:t xml:space="preserve"> и то</w:t>
      </w:r>
      <w:r w:rsidRPr="003449D9">
        <w:rPr>
          <w:sz w:val="24"/>
          <w:szCs w:val="24"/>
        </w:rPr>
        <w:t>, что живое вещество активно участвовало в формировании геохимической неоднородности</w:t>
      </w:r>
      <w:r w:rsidRPr="00DA7554">
        <w:t xml:space="preserve"> </w:t>
      </w:r>
      <w:r w:rsidRPr="00DA7554">
        <w:rPr>
          <w:sz w:val="24"/>
          <w:szCs w:val="24"/>
        </w:rPr>
        <w:t>на всех уровнях организации биосферы</w:t>
      </w:r>
      <w:r w:rsidRPr="003449D9">
        <w:rPr>
          <w:sz w:val="24"/>
          <w:szCs w:val="24"/>
        </w:rPr>
        <w:t xml:space="preserve">, </w:t>
      </w:r>
      <w:r>
        <w:rPr>
          <w:sz w:val="24"/>
          <w:szCs w:val="24"/>
        </w:rPr>
        <w:t xml:space="preserve">но </w:t>
      </w:r>
      <w:r w:rsidRPr="003449D9">
        <w:rPr>
          <w:sz w:val="24"/>
          <w:szCs w:val="24"/>
        </w:rPr>
        <w:t>одн</w:t>
      </w:r>
      <w:r>
        <w:rPr>
          <w:sz w:val="24"/>
          <w:szCs w:val="24"/>
        </w:rPr>
        <w:t>овременно</w:t>
      </w:r>
      <w:r w:rsidRPr="003449D9">
        <w:rPr>
          <w:sz w:val="24"/>
          <w:szCs w:val="24"/>
        </w:rPr>
        <w:t>, обладая высокой физиологической пластичностью, оно игра</w:t>
      </w:r>
      <w:r>
        <w:rPr>
          <w:sz w:val="24"/>
          <w:szCs w:val="24"/>
        </w:rPr>
        <w:t>ет</w:t>
      </w:r>
      <w:r w:rsidRPr="003449D9">
        <w:rPr>
          <w:sz w:val="24"/>
          <w:szCs w:val="24"/>
        </w:rPr>
        <w:t xml:space="preserve"> совершенно специфическую роль в функционировании всей </w:t>
      </w:r>
      <w:r>
        <w:rPr>
          <w:sz w:val="24"/>
          <w:szCs w:val="24"/>
        </w:rPr>
        <w:t xml:space="preserve">этой системы </w:t>
      </w:r>
      <w:r w:rsidRPr="003449D9">
        <w:rPr>
          <w:sz w:val="24"/>
          <w:szCs w:val="24"/>
        </w:rPr>
        <w:t>в целом</w:t>
      </w:r>
      <w:r>
        <w:rPr>
          <w:sz w:val="24"/>
          <w:szCs w:val="24"/>
        </w:rPr>
        <w:t>,</w:t>
      </w:r>
      <w:r w:rsidRPr="003449D9">
        <w:rPr>
          <w:sz w:val="24"/>
          <w:szCs w:val="24"/>
        </w:rPr>
        <w:t xml:space="preserve"> одновременно выполня</w:t>
      </w:r>
      <w:r>
        <w:rPr>
          <w:sz w:val="24"/>
          <w:szCs w:val="24"/>
        </w:rPr>
        <w:t>я</w:t>
      </w:r>
      <w:r w:rsidRPr="003449D9">
        <w:rPr>
          <w:sz w:val="24"/>
          <w:szCs w:val="24"/>
        </w:rPr>
        <w:t xml:space="preserve"> в ней и функцию действующего агента, и функцию чувствительного регулирующего элемента, способного, за счет </w:t>
      </w:r>
      <w:r>
        <w:rPr>
          <w:sz w:val="24"/>
          <w:szCs w:val="24"/>
        </w:rPr>
        <w:t xml:space="preserve">развитой системы </w:t>
      </w:r>
      <w:r w:rsidRPr="003449D9">
        <w:rPr>
          <w:sz w:val="24"/>
          <w:szCs w:val="24"/>
        </w:rPr>
        <w:t>обратных связей, существенно воздействовать на функционировани</w:t>
      </w:r>
      <w:r>
        <w:rPr>
          <w:sz w:val="24"/>
          <w:szCs w:val="24"/>
        </w:rPr>
        <w:t>е</w:t>
      </w:r>
      <w:r w:rsidRPr="003449D9">
        <w:rPr>
          <w:sz w:val="24"/>
          <w:szCs w:val="24"/>
        </w:rPr>
        <w:t xml:space="preserve"> </w:t>
      </w:r>
      <w:r>
        <w:rPr>
          <w:sz w:val="24"/>
          <w:szCs w:val="24"/>
        </w:rPr>
        <w:t xml:space="preserve">общего </w:t>
      </w:r>
      <w:r w:rsidRPr="003449D9">
        <w:rPr>
          <w:sz w:val="24"/>
          <w:szCs w:val="24"/>
        </w:rPr>
        <w:t>механизма миграции. Так</w:t>
      </w:r>
      <w:r>
        <w:rPr>
          <w:sz w:val="24"/>
          <w:szCs w:val="24"/>
        </w:rPr>
        <w:t>, например,</w:t>
      </w:r>
      <w:r w:rsidRPr="003449D9">
        <w:rPr>
          <w:sz w:val="24"/>
          <w:szCs w:val="24"/>
        </w:rPr>
        <w:t xml:space="preserve"> 90%-ное поглощение длинноволнового солнечного излучения хлорофиллом зеленых растений существенно изменило планетное альбедо </w:t>
      </w:r>
      <w:r>
        <w:rPr>
          <w:sz w:val="24"/>
          <w:szCs w:val="24"/>
        </w:rPr>
        <w:t xml:space="preserve">планеты </w:t>
      </w:r>
      <w:r w:rsidRPr="003449D9">
        <w:rPr>
          <w:sz w:val="24"/>
          <w:szCs w:val="24"/>
        </w:rPr>
        <w:t xml:space="preserve">в красной и инфракрасной области спектра, трансформировав таким образом </w:t>
      </w:r>
      <w:r>
        <w:rPr>
          <w:sz w:val="24"/>
          <w:szCs w:val="24"/>
        </w:rPr>
        <w:t xml:space="preserve">и ее </w:t>
      </w:r>
      <w:r w:rsidRPr="003449D9">
        <w:rPr>
          <w:sz w:val="24"/>
          <w:szCs w:val="24"/>
        </w:rPr>
        <w:t>температурный режим, и такие связанные с ним показатели, как коэффициент испарения</w:t>
      </w:r>
      <w:r>
        <w:rPr>
          <w:sz w:val="24"/>
          <w:szCs w:val="24"/>
        </w:rPr>
        <w:t>,</w:t>
      </w:r>
      <w:r w:rsidRPr="003449D9">
        <w:rPr>
          <w:sz w:val="24"/>
          <w:szCs w:val="24"/>
        </w:rPr>
        <w:t xml:space="preserve"> химические характеристики почвенного покрова</w:t>
      </w:r>
      <w:r>
        <w:rPr>
          <w:sz w:val="24"/>
          <w:szCs w:val="24"/>
        </w:rPr>
        <w:t xml:space="preserve"> и общее содержание СО</w:t>
      </w:r>
      <w:r w:rsidRPr="00DA7554">
        <w:rPr>
          <w:sz w:val="24"/>
          <w:szCs w:val="24"/>
          <w:vertAlign w:val="subscript"/>
        </w:rPr>
        <w:t>2</w:t>
      </w:r>
      <w:r>
        <w:rPr>
          <w:sz w:val="24"/>
          <w:szCs w:val="24"/>
          <w:vertAlign w:val="subscript"/>
        </w:rPr>
        <w:t xml:space="preserve"> </w:t>
      </w:r>
      <w:r w:rsidRPr="001646F7">
        <w:rPr>
          <w:sz w:val="24"/>
          <w:szCs w:val="24"/>
        </w:rPr>
        <w:t>в атмосфере,</w:t>
      </w:r>
      <w:r>
        <w:rPr>
          <w:sz w:val="24"/>
          <w:szCs w:val="24"/>
          <w:vertAlign w:val="subscript"/>
        </w:rPr>
        <w:t xml:space="preserve"> </w:t>
      </w:r>
      <w:r>
        <w:rPr>
          <w:sz w:val="24"/>
          <w:szCs w:val="24"/>
        </w:rPr>
        <w:t xml:space="preserve">что теоретически могло привести к общему снижению среднемноголетней температуры и запуску циклического механизма </w:t>
      </w:r>
      <w:r w:rsidR="001012D4">
        <w:rPr>
          <w:sz w:val="24"/>
          <w:szCs w:val="24"/>
        </w:rPr>
        <w:t>трансгрессии</w:t>
      </w:r>
      <w:r>
        <w:rPr>
          <w:sz w:val="24"/>
          <w:szCs w:val="24"/>
        </w:rPr>
        <w:t xml:space="preserve"> материковых оледенений</w:t>
      </w:r>
      <w:r w:rsidRPr="003449D9">
        <w:rPr>
          <w:sz w:val="24"/>
          <w:szCs w:val="24"/>
        </w:rPr>
        <w:t xml:space="preserve">. </w:t>
      </w:r>
    </w:p>
    <w:p w:rsidR="002737AB" w:rsidRPr="003449D9" w:rsidRDefault="005D54BD" w:rsidP="003449D9">
      <w:pPr>
        <w:widowControl/>
        <w:autoSpaceDE/>
        <w:autoSpaceDN/>
        <w:adjustRightInd/>
        <w:spacing w:line="360" w:lineRule="auto"/>
        <w:ind w:firstLine="709"/>
        <w:jc w:val="both"/>
        <w:rPr>
          <w:color w:val="000000"/>
          <w:sz w:val="24"/>
          <w:szCs w:val="24"/>
        </w:rPr>
      </w:pPr>
      <w:r w:rsidRPr="003449D9">
        <w:rPr>
          <w:sz w:val="24"/>
          <w:szCs w:val="24"/>
        </w:rPr>
        <w:t xml:space="preserve">Очевидно, что по ряду объективных причин строение </w:t>
      </w:r>
      <w:r w:rsidR="001D11C8" w:rsidRPr="003449D9">
        <w:rPr>
          <w:sz w:val="24"/>
          <w:szCs w:val="24"/>
        </w:rPr>
        <w:t xml:space="preserve">биосферы </w:t>
      </w:r>
      <w:r w:rsidRPr="003449D9">
        <w:rPr>
          <w:sz w:val="24"/>
          <w:szCs w:val="24"/>
        </w:rPr>
        <w:t>изначально не могло быть пространственно однородным</w:t>
      </w:r>
      <w:r w:rsidR="00FC1EA6">
        <w:rPr>
          <w:sz w:val="24"/>
          <w:szCs w:val="24"/>
        </w:rPr>
        <w:t>, п</w:t>
      </w:r>
      <w:r w:rsidRPr="003449D9">
        <w:rPr>
          <w:sz w:val="24"/>
          <w:szCs w:val="24"/>
        </w:rPr>
        <w:t xml:space="preserve">оскольку резко неоднородными являлись практически </w:t>
      </w:r>
      <w:r w:rsidR="004B6A7B" w:rsidRPr="003449D9">
        <w:rPr>
          <w:sz w:val="24"/>
          <w:szCs w:val="24"/>
        </w:rPr>
        <w:t xml:space="preserve">все </w:t>
      </w:r>
      <w:r w:rsidRPr="003449D9">
        <w:rPr>
          <w:sz w:val="24"/>
          <w:szCs w:val="24"/>
        </w:rPr>
        <w:t>исходные условия существования живого вещества на планете,</w:t>
      </w:r>
      <w:r w:rsidR="00F0416F" w:rsidRPr="003449D9">
        <w:rPr>
          <w:sz w:val="24"/>
          <w:szCs w:val="24"/>
        </w:rPr>
        <w:t xml:space="preserve"> </w:t>
      </w:r>
      <w:r w:rsidRPr="003449D9">
        <w:rPr>
          <w:sz w:val="24"/>
          <w:szCs w:val="24"/>
        </w:rPr>
        <w:t xml:space="preserve">в том числе условия </w:t>
      </w:r>
      <w:r w:rsidR="00FC1EA6">
        <w:rPr>
          <w:sz w:val="24"/>
          <w:szCs w:val="24"/>
        </w:rPr>
        <w:t>миграции</w:t>
      </w:r>
      <w:r w:rsidRPr="003449D9">
        <w:rPr>
          <w:sz w:val="24"/>
          <w:szCs w:val="24"/>
        </w:rPr>
        <w:t xml:space="preserve"> </w:t>
      </w:r>
      <w:r w:rsidR="00F0416F" w:rsidRPr="003449D9">
        <w:rPr>
          <w:sz w:val="24"/>
          <w:szCs w:val="24"/>
        </w:rPr>
        <w:t xml:space="preserve">химических элементов. </w:t>
      </w:r>
      <w:r w:rsidR="00FC1EA6">
        <w:rPr>
          <w:sz w:val="24"/>
          <w:szCs w:val="24"/>
        </w:rPr>
        <w:t xml:space="preserve">Характерно, что, несмотря на наличие </w:t>
      </w:r>
      <w:r w:rsidR="00F0416F" w:rsidRPr="003449D9">
        <w:rPr>
          <w:sz w:val="24"/>
          <w:szCs w:val="24"/>
        </w:rPr>
        <w:t>множеств</w:t>
      </w:r>
      <w:r w:rsidR="00FC1EA6">
        <w:rPr>
          <w:sz w:val="24"/>
          <w:szCs w:val="24"/>
        </w:rPr>
        <w:t>а</w:t>
      </w:r>
      <w:r w:rsidR="00F0416F" w:rsidRPr="003449D9">
        <w:rPr>
          <w:sz w:val="24"/>
          <w:szCs w:val="24"/>
        </w:rPr>
        <w:t xml:space="preserve"> форм миграции</w:t>
      </w:r>
      <w:r w:rsidR="00FC1EA6">
        <w:rPr>
          <w:sz w:val="24"/>
          <w:szCs w:val="24"/>
        </w:rPr>
        <w:t>,</w:t>
      </w:r>
      <w:r w:rsidR="00F0416F" w:rsidRPr="003449D9">
        <w:rPr>
          <w:sz w:val="24"/>
          <w:szCs w:val="24"/>
        </w:rPr>
        <w:t xml:space="preserve"> все они</w:t>
      </w:r>
      <w:r w:rsidR="00FC1EA6">
        <w:rPr>
          <w:sz w:val="24"/>
          <w:szCs w:val="24"/>
        </w:rPr>
        <w:t xml:space="preserve"> </w:t>
      </w:r>
      <w:r w:rsidR="009B0846" w:rsidRPr="003449D9">
        <w:rPr>
          <w:sz w:val="24"/>
          <w:szCs w:val="24"/>
        </w:rPr>
        <w:t xml:space="preserve">осуществляются под действием </w:t>
      </w:r>
      <w:r w:rsidR="00FC1EA6">
        <w:rPr>
          <w:sz w:val="24"/>
          <w:szCs w:val="24"/>
        </w:rPr>
        <w:t xml:space="preserve">только </w:t>
      </w:r>
      <w:r w:rsidR="005A521C">
        <w:rPr>
          <w:sz w:val="24"/>
          <w:szCs w:val="24"/>
        </w:rPr>
        <w:t>трех</w:t>
      </w:r>
      <w:r w:rsidR="00482FFE" w:rsidRPr="003449D9">
        <w:rPr>
          <w:sz w:val="24"/>
          <w:szCs w:val="24"/>
        </w:rPr>
        <w:t xml:space="preserve"> </w:t>
      </w:r>
      <w:r w:rsidRPr="003449D9">
        <w:rPr>
          <w:sz w:val="24"/>
          <w:szCs w:val="24"/>
        </w:rPr>
        <w:t>основных</w:t>
      </w:r>
      <w:r w:rsidR="00D27E92">
        <w:rPr>
          <w:sz w:val="24"/>
          <w:szCs w:val="24"/>
        </w:rPr>
        <w:t xml:space="preserve">, но постоянно действующих </w:t>
      </w:r>
      <w:r w:rsidR="008D4CED" w:rsidRPr="003449D9">
        <w:rPr>
          <w:sz w:val="24"/>
          <w:szCs w:val="24"/>
        </w:rPr>
        <w:t>фактор</w:t>
      </w:r>
      <w:r w:rsidR="009B0846" w:rsidRPr="003449D9">
        <w:rPr>
          <w:sz w:val="24"/>
          <w:szCs w:val="24"/>
        </w:rPr>
        <w:t>ов</w:t>
      </w:r>
      <w:r w:rsidR="008D4CED" w:rsidRPr="003449D9">
        <w:rPr>
          <w:sz w:val="24"/>
          <w:szCs w:val="24"/>
        </w:rPr>
        <w:t>, определяющи</w:t>
      </w:r>
      <w:r w:rsidR="009B0846" w:rsidRPr="003449D9">
        <w:rPr>
          <w:sz w:val="24"/>
          <w:szCs w:val="24"/>
        </w:rPr>
        <w:t>х</w:t>
      </w:r>
      <w:r w:rsidR="00E136C1" w:rsidRPr="003449D9">
        <w:rPr>
          <w:sz w:val="24"/>
          <w:szCs w:val="24"/>
        </w:rPr>
        <w:t xml:space="preserve"> </w:t>
      </w:r>
      <w:r w:rsidR="008D4CED" w:rsidRPr="003449D9">
        <w:rPr>
          <w:color w:val="000000"/>
          <w:sz w:val="24"/>
          <w:szCs w:val="24"/>
        </w:rPr>
        <w:t>иерархическую организацию</w:t>
      </w:r>
      <w:r w:rsidR="00E136C1" w:rsidRPr="003449D9">
        <w:rPr>
          <w:color w:val="000000"/>
          <w:sz w:val="24"/>
          <w:szCs w:val="24"/>
        </w:rPr>
        <w:t xml:space="preserve"> </w:t>
      </w:r>
      <w:r w:rsidR="00A35D0D" w:rsidRPr="003449D9">
        <w:rPr>
          <w:color w:val="000000"/>
          <w:sz w:val="24"/>
          <w:szCs w:val="24"/>
        </w:rPr>
        <w:t xml:space="preserve">всех </w:t>
      </w:r>
      <w:r w:rsidR="00E136C1" w:rsidRPr="003449D9">
        <w:rPr>
          <w:color w:val="000000"/>
          <w:sz w:val="24"/>
          <w:szCs w:val="24"/>
        </w:rPr>
        <w:t xml:space="preserve">геохимических систем </w:t>
      </w:r>
      <w:r w:rsidR="008D4CED" w:rsidRPr="003449D9">
        <w:rPr>
          <w:color w:val="000000"/>
          <w:sz w:val="24"/>
          <w:szCs w:val="24"/>
        </w:rPr>
        <w:t>биосферы</w:t>
      </w:r>
      <w:r w:rsidR="00892B21" w:rsidRPr="003449D9">
        <w:rPr>
          <w:color w:val="000000"/>
          <w:sz w:val="24"/>
          <w:szCs w:val="24"/>
        </w:rPr>
        <w:t xml:space="preserve">. </w:t>
      </w:r>
      <w:r w:rsidR="00B3711E" w:rsidRPr="003449D9">
        <w:rPr>
          <w:color w:val="000000"/>
          <w:sz w:val="24"/>
          <w:szCs w:val="24"/>
        </w:rPr>
        <w:t>И хотя</w:t>
      </w:r>
      <w:r w:rsidR="00892B21" w:rsidRPr="003449D9">
        <w:rPr>
          <w:color w:val="000000"/>
          <w:sz w:val="24"/>
          <w:szCs w:val="24"/>
        </w:rPr>
        <w:t xml:space="preserve"> по отношению к </w:t>
      </w:r>
      <w:r w:rsidR="005F4331" w:rsidRPr="003449D9">
        <w:rPr>
          <w:color w:val="000000"/>
          <w:sz w:val="24"/>
          <w:szCs w:val="24"/>
        </w:rPr>
        <w:t xml:space="preserve">живому веществу </w:t>
      </w:r>
      <w:r w:rsidR="00FC1EA6">
        <w:rPr>
          <w:color w:val="000000"/>
          <w:sz w:val="24"/>
          <w:szCs w:val="24"/>
        </w:rPr>
        <w:t>эти факторы являются внешними</w:t>
      </w:r>
      <w:r w:rsidR="00892B21" w:rsidRPr="003449D9">
        <w:rPr>
          <w:color w:val="000000"/>
          <w:sz w:val="24"/>
          <w:szCs w:val="24"/>
        </w:rPr>
        <w:t xml:space="preserve">, </w:t>
      </w:r>
      <w:r w:rsidR="00B3711E" w:rsidRPr="003449D9">
        <w:rPr>
          <w:color w:val="000000"/>
          <w:sz w:val="24"/>
          <w:szCs w:val="24"/>
        </w:rPr>
        <w:t xml:space="preserve">их </w:t>
      </w:r>
      <w:r w:rsidR="00C93084" w:rsidRPr="003449D9">
        <w:rPr>
          <w:color w:val="000000"/>
          <w:sz w:val="24"/>
          <w:szCs w:val="24"/>
        </w:rPr>
        <w:t xml:space="preserve">одновременное воздействие </w:t>
      </w:r>
      <w:r w:rsidR="00B3711E" w:rsidRPr="003449D9">
        <w:rPr>
          <w:color w:val="000000"/>
          <w:sz w:val="24"/>
          <w:szCs w:val="24"/>
        </w:rPr>
        <w:t>имеет настолько специфическое пространственное простирание</w:t>
      </w:r>
      <w:r w:rsidR="00C93084" w:rsidRPr="003449D9">
        <w:rPr>
          <w:color w:val="000000"/>
          <w:sz w:val="24"/>
          <w:szCs w:val="24"/>
        </w:rPr>
        <w:t>,</w:t>
      </w:r>
      <w:r w:rsidR="00B3711E" w:rsidRPr="003449D9">
        <w:rPr>
          <w:color w:val="000000"/>
          <w:sz w:val="24"/>
          <w:szCs w:val="24"/>
        </w:rPr>
        <w:t xml:space="preserve"> </w:t>
      </w:r>
      <w:r w:rsidR="00C93084" w:rsidRPr="003449D9">
        <w:rPr>
          <w:color w:val="000000"/>
          <w:sz w:val="24"/>
          <w:szCs w:val="24"/>
        </w:rPr>
        <w:t xml:space="preserve">что позволяет </w:t>
      </w:r>
      <w:r w:rsidRPr="003449D9">
        <w:rPr>
          <w:color w:val="000000"/>
          <w:sz w:val="24"/>
          <w:szCs w:val="24"/>
        </w:rPr>
        <w:t xml:space="preserve">оконтуривать условно однородные участки </w:t>
      </w:r>
      <w:r w:rsidR="005F4331" w:rsidRPr="003449D9">
        <w:rPr>
          <w:color w:val="000000"/>
          <w:sz w:val="24"/>
          <w:szCs w:val="24"/>
        </w:rPr>
        <w:t>биосферы</w:t>
      </w:r>
      <w:r w:rsidRPr="003449D9">
        <w:rPr>
          <w:color w:val="000000"/>
          <w:sz w:val="24"/>
          <w:szCs w:val="24"/>
        </w:rPr>
        <w:t>,</w:t>
      </w:r>
      <w:r w:rsidR="005F4331" w:rsidRPr="003449D9">
        <w:rPr>
          <w:color w:val="000000"/>
          <w:sz w:val="24"/>
          <w:szCs w:val="24"/>
        </w:rPr>
        <w:t xml:space="preserve"> </w:t>
      </w:r>
      <w:r w:rsidR="00C93084" w:rsidRPr="003449D9">
        <w:rPr>
          <w:color w:val="000000"/>
          <w:sz w:val="24"/>
          <w:szCs w:val="24"/>
        </w:rPr>
        <w:t xml:space="preserve">как </w:t>
      </w:r>
      <w:r w:rsidR="005F4331" w:rsidRPr="003449D9">
        <w:rPr>
          <w:color w:val="000000"/>
          <w:sz w:val="24"/>
          <w:szCs w:val="24"/>
        </w:rPr>
        <w:t xml:space="preserve">на </w:t>
      </w:r>
      <w:r w:rsidR="00C93084" w:rsidRPr="003449D9">
        <w:rPr>
          <w:color w:val="000000"/>
          <w:sz w:val="24"/>
          <w:szCs w:val="24"/>
        </w:rPr>
        <w:t>локальн</w:t>
      </w:r>
      <w:r w:rsidR="005F4331" w:rsidRPr="003449D9">
        <w:rPr>
          <w:color w:val="000000"/>
          <w:sz w:val="24"/>
          <w:szCs w:val="24"/>
        </w:rPr>
        <w:t>ом</w:t>
      </w:r>
      <w:r w:rsidR="00C93084" w:rsidRPr="003449D9">
        <w:rPr>
          <w:color w:val="000000"/>
          <w:sz w:val="24"/>
          <w:szCs w:val="24"/>
        </w:rPr>
        <w:t xml:space="preserve">, так и </w:t>
      </w:r>
      <w:r w:rsidR="005F4331" w:rsidRPr="003449D9">
        <w:rPr>
          <w:color w:val="000000"/>
          <w:sz w:val="24"/>
          <w:szCs w:val="24"/>
        </w:rPr>
        <w:t xml:space="preserve">на </w:t>
      </w:r>
      <w:r w:rsidR="00C93084" w:rsidRPr="003449D9">
        <w:rPr>
          <w:color w:val="000000"/>
          <w:sz w:val="24"/>
          <w:szCs w:val="24"/>
        </w:rPr>
        <w:t>глобальн</w:t>
      </w:r>
      <w:r w:rsidR="005F4331" w:rsidRPr="003449D9">
        <w:rPr>
          <w:color w:val="000000"/>
          <w:sz w:val="24"/>
          <w:szCs w:val="24"/>
        </w:rPr>
        <w:t>ом уровне организации</w:t>
      </w:r>
      <w:r w:rsidR="004B6A7B" w:rsidRPr="003449D9">
        <w:rPr>
          <w:color w:val="000000"/>
          <w:sz w:val="24"/>
          <w:szCs w:val="24"/>
        </w:rPr>
        <w:t xml:space="preserve"> отдельных геосистем</w:t>
      </w:r>
      <w:r w:rsidR="00C93084" w:rsidRPr="003449D9">
        <w:rPr>
          <w:color w:val="000000"/>
          <w:sz w:val="24"/>
          <w:szCs w:val="24"/>
        </w:rPr>
        <w:t xml:space="preserve">. </w:t>
      </w:r>
    </w:p>
    <w:p w:rsidR="00482FFE" w:rsidRPr="003449D9" w:rsidRDefault="00E136C1" w:rsidP="003449D9">
      <w:pPr>
        <w:widowControl/>
        <w:autoSpaceDE/>
        <w:autoSpaceDN/>
        <w:adjustRightInd/>
        <w:spacing w:line="360" w:lineRule="auto"/>
        <w:ind w:firstLine="709"/>
        <w:jc w:val="both"/>
        <w:rPr>
          <w:color w:val="000000"/>
          <w:sz w:val="24"/>
          <w:szCs w:val="24"/>
        </w:rPr>
      </w:pPr>
      <w:r w:rsidRPr="003A0DA6">
        <w:rPr>
          <w:b/>
          <w:color w:val="000000"/>
          <w:sz w:val="24"/>
          <w:szCs w:val="24"/>
        </w:rPr>
        <w:t>Первы</w:t>
      </w:r>
      <w:r w:rsidR="003B737A" w:rsidRPr="003A0DA6">
        <w:rPr>
          <w:b/>
          <w:color w:val="000000"/>
          <w:sz w:val="24"/>
          <w:szCs w:val="24"/>
        </w:rPr>
        <w:t>м</w:t>
      </w:r>
      <w:r w:rsidRPr="003A0DA6">
        <w:rPr>
          <w:b/>
          <w:color w:val="000000"/>
          <w:sz w:val="24"/>
          <w:szCs w:val="24"/>
        </w:rPr>
        <w:t xml:space="preserve"> </w:t>
      </w:r>
      <w:r w:rsidRPr="003449D9">
        <w:rPr>
          <w:color w:val="000000"/>
          <w:sz w:val="24"/>
          <w:szCs w:val="24"/>
        </w:rPr>
        <w:t>и главенствующи</w:t>
      </w:r>
      <w:r w:rsidR="003B737A">
        <w:rPr>
          <w:color w:val="000000"/>
          <w:sz w:val="24"/>
          <w:szCs w:val="24"/>
        </w:rPr>
        <w:t>м является</w:t>
      </w:r>
      <w:r w:rsidR="00482FFE" w:rsidRPr="003449D9">
        <w:rPr>
          <w:color w:val="000000"/>
          <w:sz w:val="24"/>
          <w:szCs w:val="24"/>
        </w:rPr>
        <w:t xml:space="preserve">, </w:t>
      </w:r>
      <w:r w:rsidR="00482FFE" w:rsidRPr="003449D9">
        <w:rPr>
          <w:i/>
          <w:color w:val="000000"/>
          <w:sz w:val="24"/>
          <w:szCs w:val="24"/>
        </w:rPr>
        <w:t xml:space="preserve">астрономический </w:t>
      </w:r>
      <w:r w:rsidR="005A521C">
        <w:rPr>
          <w:i/>
          <w:color w:val="000000"/>
          <w:sz w:val="24"/>
          <w:szCs w:val="24"/>
        </w:rPr>
        <w:t xml:space="preserve">(энергетический) </w:t>
      </w:r>
      <w:r w:rsidR="00482FFE" w:rsidRPr="003449D9">
        <w:rPr>
          <w:i/>
          <w:color w:val="000000"/>
          <w:sz w:val="24"/>
          <w:szCs w:val="24"/>
        </w:rPr>
        <w:t>фактор</w:t>
      </w:r>
      <w:r w:rsidR="00482FFE" w:rsidRPr="003449D9">
        <w:rPr>
          <w:color w:val="000000"/>
          <w:sz w:val="24"/>
          <w:szCs w:val="24"/>
        </w:rPr>
        <w:t>, определя</w:t>
      </w:r>
      <w:r w:rsidR="003B737A">
        <w:rPr>
          <w:color w:val="000000"/>
          <w:sz w:val="24"/>
          <w:szCs w:val="24"/>
        </w:rPr>
        <w:t xml:space="preserve">ющий </w:t>
      </w:r>
      <w:r w:rsidR="00482FFE" w:rsidRPr="003449D9">
        <w:rPr>
          <w:color w:val="000000"/>
          <w:sz w:val="24"/>
          <w:szCs w:val="24"/>
        </w:rPr>
        <w:t>специфику взаимодействия внешнего источника энергии (Солнца) с поверхностью Земли</w:t>
      </w:r>
      <w:r w:rsidR="003B09F5" w:rsidRPr="003449D9">
        <w:rPr>
          <w:color w:val="000000"/>
          <w:sz w:val="24"/>
          <w:szCs w:val="24"/>
        </w:rPr>
        <w:t xml:space="preserve"> и </w:t>
      </w:r>
      <w:r w:rsidRPr="003449D9">
        <w:rPr>
          <w:color w:val="000000"/>
          <w:sz w:val="24"/>
          <w:szCs w:val="24"/>
        </w:rPr>
        <w:t xml:space="preserve">соответственно </w:t>
      </w:r>
      <w:r w:rsidR="003B09F5" w:rsidRPr="003449D9">
        <w:rPr>
          <w:color w:val="000000"/>
          <w:sz w:val="24"/>
          <w:szCs w:val="24"/>
        </w:rPr>
        <w:t>конфигурацию климатических зон</w:t>
      </w:r>
      <w:r w:rsidR="00482FFE" w:rsidRPr="003449D9">
        <w:rPr>
          <w:color w:val="000000"/>
          <w:sz w:val="24"/>
          <w:szCs w:val="24"/>
        </w:rPr>
        <w:t xml:space="preserve">. Под действием этого фактора </w:t>
      </w:r>
      <w:r w:rsidR="003B09F5" w:rsidRPr="003449D9">
        <w:rPr>
          <w:color w:val="000000"/>
          <w:sz w:val="24"/>
          <w:szCs w:val="24"/>
        </w:rPr>
        <w:t xml:space="preserve">на планете </w:t>
      </w:r>
      <w:r w:rsidR="00482FFE" w:rsidRPr="003449D9">
        <w:rPr>
          <w:color w:val="000000"/>
          <w:sz w:val="24"/>
          <w:szCs w:val="24"/>
        </w:rPr>
        <w:t>циклически осуществляются колоссальные по объему перемещения вещества и энергии, формирующие природные зоны с условно однородными (в рамках ш</w:t>
      </w:r>
      <w:r w:rsidR="00482FFE" w:rsidRPr="003449D9">
        <w:rPr>
          <w:sz w:val="24"/>
          <w:szCs w:val="24"/>
        </w:rPr>
        <w:t>иротной и высотной зональности)</w:t>
      </w:r>
      <w:r w:rsidR="00482FFE" w:rsidRPr="003449D9">
        <w:rPr>
          <w:color w:val="000000"/>
          <w:sz w:val="24"/>
          <w:szCs w:val="24"/>
        </w:rPr>
        <w:t xml:space="preserve"> условиями миграции химических элементов. В результате чего </w:t>
      </w:r>
      <w:r w:rsidR="003B09F5" w:rsidRPr="003449D9">
        <w:rPr>
          <w:color w:val="000000"/>
          <w:sz w:val="24"/>
          <w:szCs w:val="24"/>
        </w:rPr>
        <w:t xml:space="preserve">в </w:t>
      </w:r>
      <w:r w:rsidRPr="003449D9">
        <w:rPr>
          <w:color w:val="000000"/>
          <w:sz w:val="24"/>
          <w:szCs w:val="24"/>
        </w:rPr>
        <w:t>разных част</w:t>
      </w:r>
      <w:r w:rsidR="003B737A">
        <w:rPr>
          <w:color w:val="000000"/>
          <w:sz w:val="24"/>
          <w:szCs w:val="24"/>
        </w:rPr>
        <w:t>ях</w:t>
      </w:r>
      <w:r w:rsidRPr="003449D9">
        <w:rPr>
          <w:color w:val="000000"/>
          <w:sz w:val="24"/>
          <w:szCs w:val="24"/>
        </w:rPr>
        <w:t xml:space="preserve"> планеты </w:t>
      </w:r>
      <w:r w:rsidR="003B737A">
        <w:rPr>
          <w:color w:val="000000"/>
          <w:sz w:val="24"/>
          <w:szCs w:val="24"/>
        </w:rPr>
        <w:t>с</w:t>
      </w:r>
      <w:r w:rsidR="00482FFE" w:rsidRPr="003449D9">
        <w:rPr>
          <w:color w:val="000000"/>
          <w:sz w:val="24"/>
          <w:szCs w:val="24"/>
        </w:rPr>
        <w:t>формир</w:t>
      </w:r>
      <w:r w:rsidR="003B737A">
        <w:rPr>
          <w:color w:val="000000"/>
          <w:sz w:val="24"/>
          <w:szCs w:val="24"/>
        </w:rPr>
        <w:t xml:space="preserve">овались </w:t>
      </w:r>
      <w:r w:rsidR="00482FFE" w:rsidRPr="003449D9">
        <w:rPr>
          <w:color w:val="000000"/>
          <w:sz w:val="24"/>
          <w:szCs w:val="24"/>
        </w:rPr>
        <w:t>схожие коры выветривания, схож</w:t>
      </w:r>
      <w:r w:rsidRPr="003449D9">
        <w:rPr>
          <w:color w:val="000000"/>
          <w:sz w:val="24"/>
          <w:szCs w:val="24"/>
        </w:rPr>
        <w:t>ий</w:t>
      </w:r>
      <w:r w:rsidR="003B09F5" w:rsidRPr="003449D9">
        <w:rPr>
          <w:color w:val="000000"/>
          <w:sz w:val="24"/>
          <w:szCs w:val="24"/>
        </w:rPr>
        <w:t xml:space="preserve"> </w:t>
      </w:r>
      <w:r w:rsidRPr="003449D9">
        <w:rPr>
          <w:color w:val="000000"/>
          <w:sz w:val="24"/>
          <w:szCs w:val="24"/>
        </w:rPr>
        <w:t>набор зональных почв</w:t>
      </w:r>
      <w:r w:rsidR="003B09F5" w:rsidRPr="003449D9">
        <w:rPr>
          <w:color w:val="000000"/>
          <w:sz w:val="24"/>
          <w:szCs w:val="24"/>
        </w:rPr>
        <w:t xml:space="preserve"> </w:t>
      </w:r>
      <w:r w:rsidR="00482FFE" w:rsidRPr="003449D9">
        <w:rPr>
          <w:color w:val="000000"/>
          <w:sz w:val="24"/>
          <w:szCs w:val="24"/>
        </w:rPr>
        <w:t xml:space="preserve">и </w:t>
      </w:r>
      <w:r w:rsidR="003B09F5" w:rsidRPr="003449D9">
        <w:rPr>
          <w:color w:val="000000"/>
          <w:sz w:val="24"/>
          <w:szCs w:val="24"/>
        </w:rPr>
        <w:t>схожие комбинации р</w:t>
      </w:r>
      <w:r w:rsidR="00482FFE" w:rsidRPr="003449D9">
        <w:rPr>
          <w:color w:val="000000"/>
          <w:sz w:val="24"/>
          <w:szCs w:val="24"/>
        </w:rPr>
        <w:t>астительны</w:t>
      </w:r>
      <w:r w:rsidR="003B09F5" w:rsidRPr="003449D9">
        <w:rPr>
          <w:color w:val="000000"/>
          <w:sz w:val="24"/>
          <w:szCs w:val="24"/>
        </w:rPr>
        <w:t>х</w:t>
      </w:r>
      <w:r w:rsidR="00482FFE" w:rsidRPr="003449D9">
        <w:rPr>
          <w:color w:val="000000"/>
          <w:sz w:val="24"/>
          <w:szCs w:val="24"/>
        </w:rPr>
        <w:t xml:space="preserve"> </w:t>
      </w:r>
      <w:r w:rsidR="003B09F5" w:rsidRPr="003449D9">
        <w:rPr>
          <w:color w:val="000000"/>
          <w:sz w:val="24"/>
          <w:szCs w:val="24"/>
        </w:rPr>
        <w:t>сообществ (степи, леса, тундры</w:t>
      </w:r>
      <w:r w:rsidR="003B737A">
        <w:rPr>
          <w:color w:val="000000"/>
          <w:sz w:val="24"/>
          <w:szCs w:val="24"/>
        </w:rPr>
        <w:t xml:space="preserve"> и т.д.</w:t>
      </w:r>
      <w:r w:rsidR="003B09F5" w:rsidRPr="003449D9">
        <w:rPr>
          <w:color w:val="000000"/>
          <w:sz w:val="24"/>
          <w:szCs w:val="24"/>
        </w:rPr>
        <w:t>)</w:t>
      </w:r>
      <w:r w:rsidR="00482FFE" w:rsidRPr="003449D9">
        <w:rPr>
          <w:color w:val="000000"/>
          <w:sz w:val="24"/>
          <w:szCs w:val="24"/>
        </w:rPr>
        <w:t xml:space="preserve">. </w:t>
      </w:r>
    </w:p>
    <w:p w:rsidR="00482FFE" w:rsidRPr="003449D9" w:rsidRDefault="00482FFE" w:rsidP="003449D9">
      <w:pPr>
        <w:widowControl/>
        <w:autoSpaceDE/>
        <w:autoSpaceDN/>
        <w:adjustRightInd/>
        <w:spacing w:line="360" w:lineRule="auto"/>
        <w:ind w:firstLine="709"/>
        <w:jc w:val="both"/>
        <w:rPr>
          <w:color w:val="000000"/>
          <w:sz w:val="24"/>
          <w:szCs w:val="24"/>
        </w:rPr>
      </w:pPr>
      <w:r w:rsidRPr="003A0DA6">
        <w:rPr>
          <w:b/>
          <w:color w:val="000000"/>
          <w:sz w:val="24"/>
          <w:szCs w:val="24"/>
        </w:rPr>
        <w:t>Вторым</w:t>
      </w:r>
      <w:r w:rsidRPr="003449D9">
        <w:rPr>
          <w:color w:val="000000"/>
          <w:sz w:val="24"/>
          <w:szCs w:val="24"/>
        </w:rPr>
        <w:t xml:space="preserve">, независимо существующим и тоже всеобъемлющим фактором, способным определять геохимическую неоднородность территории, является ее </w:t>
      </w:r>
      <w:r w:rsidRPr="003449D9">
        <w:rPr>
          <w:i/>
          <w:color w:val="000000"/>
          <w:sz w:val="24"/>
          <w:szCs w:val="24"/>
        </w:rPr>
        <w:t>геологическая история</w:t>
      </w:r>
      <w:r w:rsidR="002B71CC" w:rsidRPr="0029386E">
        <w:rPr>
          <w:i/>
          <w:color w:val="000000"/>
          <w:sz w:val="24"/>
          <w:szCs w:val="24"/>
        </w:rPr>
        <w:t>,</w:t>
      </w:r>
      <w:r w:rsidR="001A1077">
        <w:rPr>
          <w:i/>
          <w:color w:val="000000"/>
          <w:sz w:val="24"/>
          <w:szCs w:val="24"/>
        </w:rPr>
        <w:t xml:space="preserve"> </w:t>
      </w:r>
      <w:r w:rsidR="00CA2D5A" w:rsidRPr="003449D9">
        <w:rPr>
          <w:color w:val="000000"/>
          <w:sz w:val="24"/>
          <w:szCs w:val="24"/>
        </w:rPr>
        <w:t>трактуемая как</w:t>
      </w:r>
      <w:r w:rsidRPr="003449D9">
        <w:rPr>
          <w:color w:val="000000"/>
          <w:sz w:val="24"/>
          <w:szCs w:val="24"/>
        </w:rPr>
        <w:t xml:space="preserve"> </w:t>
      </w:r>
      <w:r w:rsidR="00CA2D5A" w:rsidRPr="003449D9">
        <w:rPr>
          <w:color w:val="000000"/>
          <w:sz w:val="24"/>
          <w:szCs w:val="24"/>
        </w:rPr>
        <w:t>последовательность тектонических событий, и</w:t>
      </w:r>
      <w:r w:rsidR="003B737A">
        <w:rPr>
          <w:color w:val="000000"/>
          <w:sz w:val="24"/>
          <w:szCs w:val="24"/>
        </w:rPr>
        <w:t xml:space="preserve">мевших место в развитии планеты. Речь идет об </w:t>
      </w:r>
      <w:r w:rsidR="00CA2D5A" w:rsidRPr="003449D9">
        <w:rPr>
          <w:color w:val="000000"/>
          <w:sz w:val="24"/>
          <w:szCs w:val="24"/>
        </w:rPr>
        <w:t>исчезнове</w:t>
      </w:r>
      <w:r w:rsidR="006263A6">
        <w:rPr>
          <w:color w:val="000000"/>
          <w:sz w:val="24"/>
          <w:szCs w:val="24"/>
        </w:rPr>
        <w:t>ние и образование горных систем</w:t>
      </w:r>
      <w:r w:rsidR="003B737A">
        <w:rPr>
          <w:color w:val="000000"/>
          <w:sz w:val="24"/>
          <w:szCs w:val="24"/>
        </w:rPr>
        <w:t>,</w:t>
      </w:r>
      <w:r w:rsidR="00CA2D5A" w:rsidRPr="003449D9">
        <w:rPr>
          <w:color w:val="000000"/>
          <w:sz w:val="24"/>
          <w:szCs w:val="24"/>
        </w:rPr>
        <w:t xml:space="preserve"> тр</w:t>
      </w:r>
      <w:r w:rsidR="006263A6">
        <w:rPr>
          <w:color w:val="000000"/>
          <w:sz w:val="24"/>
          <w:szCs w:val="24"/>
        </w:rPr>
        <w:t>ансгрессии океанов и оледенений</w:t>
      </w:r>
      <w:r w:rsidR="003B737A">
        <w:rPr>
          <w:color w:val="000000"/>
          <w:sz w:val="24"/>
          <w:szCs w:val="24"/>
        </w:rPr>
        <w:t xml:space="preserve">, крупных </w:t>
      </w:r>
      <w:r w:rsidR="00CA2D5A" w:rsidRPr="003449D9">
        <w:rPr>
          <w:color w:val="000000"/>
          <w:sz w:val="24"/>
          <w:szCs w:val="24"/>
        </w:rPr>
        <w:t>вулканически</w:t>
      </w:r>
      <w:r w:rsidR="003B737A">
        <w:rPr>
          <w:color w:val="000000"/>
          <w:sz w:val="24"/>
          <w:szCs w:val="24"/>
        </w:rPr>
        <w:t>х</w:t>
      </w:r>
      <w:r w:rsidR="00CA2D5A" w:rsidRPr="003449D9">
        <w:rPr>
          <w:color w:val="000000"/>
          <w:sz w:val="24"/>
          <w:szCs w:val="24"/>
        </w:rPr>
        <w:t xml:space="preserve"> извержения</w:t>
      </w:r>
      <w:r w:rsidR="003B737A">
        <w:rPr>
          <w:color w:val="000000"/>
          <w:sz w:val="24"/>
          <w:szCs w:val="24"/>
        </w:rPr>
        <w:t>х</w:t>
      </w:r>
      <w:r w:rsidR="00CA2D5A" w:rsidRPr="003449D9">
        <w:rPr>
          <w:color w:val="000000"/>
          <w:sz w:val="24"/>
          <w:szCs w:val="24"/>
        </w:rPr>
        <w:t xml:space="preserve"> и т.п. Результатом действия этих процессов является </w:t>
      </w:r>
      <w:r w:rsidR="00C34820" w:rsidRPr="003449D9">
        <w:rPr>
          <w:color w:val="000000"/>
          <w:sz w:val="24"/>
          <w:szCs w:val="24"/>
        </w:rPr>
        <w:t xml:space="preserve">наличие вертикальной зональности, </w:t>
      </w:r>
      <w:r w:rsidRPr="003449D9">
        <w:rPr>
          <w:sz w:val="24"/>
          <w:szCs w:val="24"/>
        </w:rPr>
        <w:t>конфигурация границ</w:t>
      </w:r>
      <w:r w:rsidR="00C34820" w:rsidRPr="003449D9">
        <w:rPr>
          <w:sz w:val="24"/>
          <w:szCs w:val="24"/>
        </w:rPr>
        <w:t xml:space="preserve">, минералогических и </w:t>
      </w:r>
      <w:r w:rsidRPr="003449D9">
        <w:rPr>
          <w:color w:val="000000"/>
          <w:sz w:val="24"/>
          <w:szCs w:val="24"/>
        </w:rPr>
        <w:t>биогеохимически</w:t>
      </w:r>
      <w:r w:rsidR="00CA2D5A" w:rsidRPr="003449D9">
        <w:rPr>
          <w:color w:val="000000"/>
          <w:sz w:val="24"/>
          <w:szCs w:val="24"/>
        </w:rPr>
        <w:t>х</w:t>
      </w:r>
      <w:r w:rsidRPr="003449D9">
        <w:rPr>
          <w:color w:val="000000"/>
          <w:sz w:val="24"/>
          <w:szCs w:val="24"/>
        </w:rPr>
        <w:t xml:space="preserve"> провинций</w:t>
      </w:r>
      <w:r w:rsidR="00CA2D5A" w:rsidRPr="003449D9">
        <w:rPr>
          <w:color w:val="000000"/>
          <w:sz w:val="24"/>
          <w:szCs w:val="24"/>
        </w:rPr>
        <w:t xml:space="preserve">, часто </w:t>
      </w:r>
      <w:r w:rsidRPr="003449D9">
        <w:rPr>
          <w:sz w:val="24"/>
          <w:szCs w:val="24"/>
        </w:rPr>
        <w:t>соответству</w:t>
      </w:r>
      <w:r w:rsidR="00CA2D5A" w:rsidRPr="003449D9">
        <w:rPr>
          <w:sz w:val="24"/>
          <w:szCs w:val="24"/>
        </w:rPr>
        <w:t xml:space="preserve">ющих </w:t>
      </w:r>
      <w:r w:rsidRPr="003449D9">
        <w:rPr>
          <w:sz w:val="24"/>
          <w:szCs w:val="24"/>
        </w:rPr>
        <w:t xml:space="preserve">ареалам </w:t>
      </w:r>
      <w:r w:rsidR="00CA2D5A" w:rsidRPr="003449D9">
        <w:rPr>
          <w:sz w:val="24"/>
          <w:szCs w:val="24"/>
        </w:rPr>
        <w:t xml:space="preserve">распространения, например, таких литофильных </w:t>
      </w:r>
      <w:r w:rsidR="00E136C1" w:rsidRPr="003449D9">
        <w:rPr>
          <w:sz w:val="24"/>
          <w:szCs w:val="24"/>
        </w:rPr>
        <w:t xml:space="preserve">(по </w:t>
      </w:r>
      <w:r w:rsidR="005D54BD" w:rsidRPr="003449D9">
        <w:rPr>
          <w:sz w:val="24"/>
          <w:szCs w:val="24"/>
        </w:rPr>
        <w:t xml:space="preserve">В-М. </w:t>
      </w:r>
      <w:r w:rsidR="00E136C1" w:rsidRPr="003449D9">
        <w:rPr>
          <w:sz w:val="24"/>
          <w:szCs w:val="24"/>
        </w:rPr>
        <w:t>Гол</w:t>
      </w:r>
      <w:r w:rsidR="001A1077">
        <w:rPr>
          <w:sz w:val="24"/>
          <w:szCs w:val="24"/>
        </w:rPr>
        <w:t>ь</w:t>
      </w:r>
      <w:r w:rsidR="00E136C1" w:rsidRPr="003449D9">
        <w:rPr>
          <w:sz w:val="24"/>
          <w:szCs w:val="24"/>
        </w:rPr>
        <w:t xml:space="preserve">дшмидту) </w:t>
      </w:r>
      <w:r w:rsidRPr="003449D9">
        <w:rPr>
          <w:sz w:val="24"/>
          <w:szCs w:val="24"/>
        </w:rPr>
        <w:t>химических элементов,</w:t>
      </w:r>
      <w:r w:rsidR="00C56631" w:rsidRPr="003449D9">
        <w:rPr>
          <w:sz w:val="24"/>
          <w:szCs w:val="24"/>
        </w:rPr>
        <w:t xml:space="preserve"> как </w:t>
      </w:r>
      <w:r w:rsidR="00221FFF" w:rsidRPr="003449D9">
        <w:rPr>
          <w:sz w:val="24"/>
          <w:szCs w:val="24"/>
        </w:rPr>
        <w:t>цинк</w:t>
      </w:r>
      <w:r w:rsidR="00E136C1" w:rsidRPr="003449D9">
        <w:rPr>
          <w:sz w:val="24"/>
          <w:szCs w:val="24"/>
        </w:rPr>
        <w:t>,</w:t>
      </w:r>
      <w:r w:rsidR="00221FFF" w:rsidRPr="003449D9">
        <w:rPr>
          <w:sz w:val="24"/>
          <w:szCs w:val="24"/>
        </w:rPr>
        <w:t xml:space="preserve"> железо, </w:t>
      </w:r>
      <w:r w:rsidR="00C56631" w:rsidRPr="003449D9">
        <w:rPr>
          <w:sz w:val="24"/>
          <w:szCs w:val="24"/>
        </w:rPr>
        <w:t xml:space="preserve">молибден, </w:t>
      </w:r>
      <w:r w:rsidR="00221FFF" w:rsidRPr="003449D9">
        <w:rPr>
          <w:sz w:val="24"/>
          <w:szCs w:val="24"/>
        </w:rPr>
        <w:t>мышьяк и др</w:t>
      </w:r>
      <w:r w:rsidRPr="003449D9">
        <w:rPr>
          <w:sz w:val="24"/>
          <w:szCs w:val="24"/>
        </w:rPr>
        <w:t>.</w:t>
      </w:r>
      <w:r w:rsidRPr="003449D9">
        <w:rPr>
          <w:color w:val="000000"/>
          <w:sz w:val="24"/>
          <w:szCs w:val="24"/>
        </w:rPr>
        <w:t xml:space="preserve"> </w:t>
      </w:r>
    </w:p>
    <w:p w:rsidR="00482FFE" w:rsidRDefault="00482FFE" w:rsidP="003449D9">
      <w:pPr>
        <w:widowControl/>
        <w:autoSpaceDE/>
        <w:autoSpaceDN/>
        <w:adjustRightInd/>
        <w:spacing w:line="360" w:lineRule="auto"/>
        <w:ind w:firstLine="709"/>
        <w:jc w:val="both"/>
        <w:rPr>
          <w:color w:val="000000"/>
          <w:sz w:val="24"/>
          <w:szCs w:val="24"/>
        </w:rPr>
      </w:pPr>
      <w:r w:rsidRPr="003A0DA6">
        <w:rPr>
          <w:b/>
          <w:color w:val="000000"/>
          <w:sz w:val="24"/>
          <w:szCs w:val="24"/>
        </w:rPr>
        <w:t>Третьим</w:t>
      </w:r>
      <w:r w:rsidR="00EA206C" w:rsidRPr="003A0DA6">
        <w:rPr>
          <w:b/>
          <w:color w:val="000000"/>
          <w:sz w:val="24"/>
          <w:szCs w:val="24"/>
        </w:rPr>
        <w:t>,</w:t>
      </w:r>
      <w:r w:rsidRPr="003449D9">
        <w:rPr>
          <w:color w:val="000000"/>
          <w:sz w:val="24"/>
          <w:szCs w:val="24"/>
        </w:rPr>
        <w:t xml:space="preserve"> также общепланетарным фактором геохимической дифференциации компонентов биосферы</w:t>
      </w:r>
      <w:r w:rsidR="00EA206C" w:rsidRPr="003449D9">
        <w:rPr>
          <w:color w:val="000000"/>
          <w:sz w:val="24"/>
          <w:szCs w:val="24"/>
        </w:rPr>
        <w:t>,</w:t>
      </w:r>
      <w:r w:rsidRPr="003449D9">
        <w:rPr>
          <w:color w:val="000000"/>
          <w:sz w:val="24"/>
          <w:szCs w:val="24"/>
        </w:rPr>
        <w:t xml:space="preserve"> является </w:t>
      </w:r>
      <w:r w:rsidRPr="003449D9">
        <w:rPr>
          <w:i/>
          <w:color w:val="000000"/>
          <w:sz w:val="24"/>
          <w:szCs w:val="24"/>
        </w:rPr>
        <w:t>гравитация</w:t>
      </w:r>
      <w:r w:rsidRPr="003449D9">
        <w:rPr>
          <w:color w:val="000000"/>
          <w:sz w:val="24"/>
          <w:szCs w:val="24"/>
        </w:rPr>
        <w:t xml:space="preserve">, под действием которой, </w:t>
      </w:r>
      <w:r w:rsidR="00221FFF" w:rsidRPr="003449D9">
        <w:rPr>
          <w:color w:val="000000"/>
          <w:sz w:val="24"/>
          <w:szCs w:val="24"/>
        </w:rPr>
        <w:t xml:space="preserve">осуществляется </w:t>
      </w:r>
      <w:r w:rsidRPr="003449D9">
        <w:rPr>
          <w:color w:val="000000"/>
          <w:sz w:val="24"/>
          <w:szCs w:val="24"/>
        </w:rPr>
        <w:t xml:space="preserve">процесс вертикального </w:t>
      </w:r>
      <w:r w:rsidR="005A521C">
        <w:rPr>
          <w:color w:val="000000"/>
          <w:sz w:val="24"/>
          <w:szCs w:val="24"/>
        </w:rPr>
        <w:t>и латерального перераспределения</w:t>
      </w:r>
      <w:r w:rsidRPr="003449D9">
        <w:rPr>
          <w:color w:val="000000"/>
          <w:sz w:val="24"/>
          <w:szCs w:val="24"/>
        </w:rPr>
        <w:t xml:space="preserve"> воды </w:t>
      </w:r>
      <w:r w:rsidR="005A521C">
        <w:rPr>
          <w:color w:val="000000"/>
          <w:sz w:val="24"/>
          <w:szCs w:val="24"/>
        </w:rPr>
        <w:t xml:space="preserve">в </w:t>
      </w:r>
      <w:r w:rsidRPr="003449D9">
        <w:rPr>
          <w:color w:val="000000"/>
          <w:sz w:val="24"/>
          <w:szCs w:val="24"/>
        </w:rPr>
        <w:t>биосфер</w:t>
      </w:r>
      <w:r w:rsidR="00221FFF" w:rsidRPr="003449D9">
        <w:rPr>
          <w:color w:val="000000"/>
          <w:sz w:val="24"/>
          <w:szCs w:val="24"/>
        </w:rPr>
        <w:t>е. Являясь одновременно и универсальным растворителем</w:t>
      </w:r>
      <w:r w:rsidR="005A521C">
        <w:rPr>
          <w:color w:val="000000"/>
          <w:sz w:val="24"/>
          <w:szCs w:val="24"/>
        </w:rPr>
        <w:t>,</w:t>
      </w:r>
      <w:r w:rsidR="00221FFF" w:rsidRPr="003449D9">
        <w:rPr>
          <w:color w:val="000000"/>
          <w:sz w:val="24"/>
          <w:szCs w:val="24"/>
        </w:rPr>
        <w:t xml:space="preserve"> и главным рабочим телом механизма миграции</w:t>
      </w:r>
      <w:r w:rsidR="00B7045A" w:rsidRPr="003449D9">
        <w:rPr>
          <w:color w:val="000000"/>
          <w:sz w:val="24"/>
          <w:szCs w:val="24"/>
        </w:rPr>
        <w:t>,</w:t>
      </w:r>
      <w:r w:rsidR="00221FFF" w:rsidRPr="003449D9">
        <w:rPr>
          <w:color w:val="000000"/>
          <w:sz w:val="24"/>
          <w:szCs w:val="24"/>
        </w:rPr>
        <w:t xml:space="preserve"> вода </w:t>
      </w:r>
      <w:r w:rsidR="003B737A">
        <w:rPr>
          <w:color w:val="000000"/>
          <w:sz w:val="24"/>
          <w:szCs w:val="24"/>
        </w:rPr>
        <w:t xml:space="preserve">непрерывно </w:t>
      </w:r>
      <w:r w:rsidR="00221FFF" w:rsidRPr="003449D9">
        <w:rPr>
          <w:color w:val="000000"/>
          <w:sz w:val="24"/>
          <w:szCs w:val="24"/>
        </w:rPr>
        <w:t xml:space="preserve">осуществляет </w:t>
      </w:r>
      <w:r w:rsidR="00B7045A" w:rsidRPr="003449D9">
        <w:rPr>
          <w:color w:val="000000"/>
          <w:sz w:val="24"/>
          <w:szCs w:val="24"/>
        </w:rPr>
        <w:t xml:space="preserve">на всей поверхности суши </w:t>
      </w:r>
      <w:r w:rsidR="003B737A">
        <w:rPr>
          <w:color w:val="000000"/>
          <w:sz w:val="24"/>
          <w:szCs w:val="24"/>
        </w:rPr>
        <w:t xml:space="preserve">колоссальную работу по </w:t>
      </w:r>
      <w:r w:rsidR="00221FFF" w:rsidRPr="003449D9">
        <w:rPr>
          <w:color w:val="000000"/>
          <w:sz w:val="24"/>
          <w:szCs w:val="24"/>
        </w:rPr>
        <w:t>перенос</w:t>
      </w:r>
      <w:r w:rsidR="003B737A">
        <w:rPr>
          <w:color w:val="000000"/>
          <w:sz w:val="24"/>
          <w:szCs w:val="24"/>
        </w:rPr>
        <w:t xml:space="preserve">у </w:t>
      </w:r>
      <w:r w:rsidR="00221FFF" w:rsidRPr="003449D9">
        <w:rPr>
          <w:color w:val="000000"/>
          <w:sz w:val="24"/>
          <w:szCs w:val="24"/>
        </w:rPr>
        <w:t xml:space="preserve">вещества </w:t>
      </w:r>
      <w:r w:rsidRPr="003449D9">
        <w:rPr>
          <w:color w:val="000000"/>
          <w:sz w:val="24"/>
          <w:szCs w:val="24"/>
        </w:rPr>
        <w:t xml:space="preserve">в элементарных ландшафтно-геохимических системах типа: вершина-склон-замыкающее понижение. Под действием этого </w:t>
      </w:r>
      <w:r w:rsidR="00B5524C" w:rsidRPr="00B5524C">
        <w:rPr>
          <w:color w:val="000000"/>
          <w:sz w:val="24"/>
          <w:szCs w:val="24"/>
        </w:rPr>
        <w:t xml:space="preserve">локально </w:t>
      </w:r>
      <w:r w:rsidR="00B5524C">
        <w:rPr>
          <w:color w:val="000000"/>
          <w:sz w:val="24"/>
          <w:szCs w:val="24"/>
        </w:rPr>
        <w:t xml:space="preserve">действующего </w:t>
      </w:r>
      <w:r w:rsidRPr="003449D9">
        <w:rPr>
          <w:color w:val="000000"/>
          <w:sz w:val="24"/>
          <w:szCs w:val="24"/>
        </w:rPr>
        <w:t xml:space="preserve">фактора в пределах всех зон и провинций </w:t>
      </w:r>
      <w:r w:rsidR="00B7045A" w:rsidRPr="003449D9">
        <w:rPr>
          <w:color w:val="000000"/>
          <w:sz w:val="24"/>
          <w:szCs w:val="24"/>
        </w:rPr>
        <w:t xml:space="preserve">формируется </w:t>
      </w:r>
      <w:r w:rsidR="00B5524C">
        <w:rPr>
          <w:color w:val="000000"/>
          <w:sz w:val="24"/>
          <w:szCs w:val="24"/>
        </w:rPr>
        <w:t>повторяющаяся в прос</w:t>
      </w:r>
      <w:r w:rsidR="00B7045A" w:rsidRPr="003449D9">
        <w:rPr>
          <w:color w:val="000000"/>
          <w:sz w:val="24"/>
          <w:szCs w:val="24"/>
        </w:rPr>
        <w:t>транстве</w:t>
      </w:r>
      <w:r w:rsidR="00B5524C">
        <w:rPr>
          <w:color w:val="000000"/>
          <w:sz w:val="24"/>
          <w:szCs w:val="24"/>
        </w:rPr>
        <w:t>,</w:t>
      </w:r>
      <w:r w:rsidR="00B7045A" w:rsidRPr="003449D9">
        <w:rPr>
          <w:color w:val="000000"/>
          <w:sz w:val="24"/>
          <w:szCs w:val="24"/>
        </w:rPr>
        <w:t xml:space="preserve"> </w:t>
      </w:r>
      <w:r w:rsidRPr="003449D9">
        <w:rPr>
          <w:color w:val="000000"/>
          <w:sz w:val="24"/>
          <w:szCs w:val="24"/>
        </w:rPr>
        <w:t xml:space="preserve">упорядоченная структура почвенного </w:t>
      </w:r>
      <w:r w:rsidR="00B5524C">
        <w:rPr>
          <w:color w:val="000000"/>
          <w:sz w:val="24"/>
          <w:szCs w:val="24"/>
        </w:rPr>
        <w:t xml:space="preserve">и растительного </w:t>
      </w:r>
      <w:r w:rsidRPr="003449D9">
        <w:rPr>
          <w:color w:val="000000"/>
          <w:sz w:val="24"/>
          <w:szCs w:val="24"/>
        </w:rPr>
        <w:t>покрова</w:t>
      </w:r>
      <w:r w:rsidR="00B7045A" w:rsidRPr="003449D9">
        <w:rPr>
          <w:color w:val="000000"/>
          <w:sz w:val="24"/>
          <w:szCs w:val="24"/>
        </w:rPr>
        <w:t xml:space="preserve">, </w:t>
      </w:r>
      <w:r w:rsidR="00B5524C">
        <w:rPr>
          <w:color w:val="000000"/>
          <w:sz w:val="24"/>
          <w:szCs w:val="24"/>
        </w:rPr>
        <w:t xml:space="preserve">также обладающая специфической </w:t>
      </w:r>
      <w:r w:rsidRPr="003449D9">
        <w:rPr>
          <w:color w:val="000000"/>
          <w:sz w:val="24"/>
          <w:szCs w:val="24"/>
        </w:rPr>
        <w:t>геохимической неоднородност</w:t>
      </w:r>
      <w:r w:rsidR="00B5524C">
        <w:rPr>
          <w:color w:val="000000"/>
          <w:sz w:val="24"/>
          <w:szCs w:val="24"/>
        </w:rPr>
        <w:t>ью</w:t>
      </w:r>
      <w:r w:rsidRPr="003449D9">
        <w:rPr>
          <w:color w:val="000000"/>
          <w:sz w:val="24"/>
          <w:szCs w:val="24"/>
        </w:rPr>
        <w:t>.</w:t>
      </w:r>
      <w:r w:rsidR="00B7045A" w:rsidRPr="003449D9">
        <w:rPr>
          <w:color w:val="000000"/>
          <w:sz w:val="24"/>
          <w:szCs w:val="24"/>
        </w:rPr>
        <w:t xml:space="preserve"> </w:t>
      </w:r>
    </w:p>
    <w:p w:rsidR="00C46871" w:rsidRDefault="002230F0" w:rsidP="00147B1A">
      <w:pPr>
        <w:widowControl/>
        <w:autoSpaceDE/>
        <w:autoSpaceDN/>
        <w:adjustRightInd/>
        <w:spacing w:line="360" w:lineRule="auto"/>
        <w:ind w:firstLine="709"/>
        <w:jc w:val="both"/>
        <w:rPr>
          <w:sz w:val="24"/>
          <w:szCs w:val="24"/>
        </w:rPr>
      </w:pPr>
      <w:r>
        <w:rPr>
          <w:sz w:val="24"/>
          <w:szCs w:val="24"/>
        </w:rPr>
        <w:t>Объект</w:t>
      </w:r>
      <w:r w:rsidR="002E5402">
        <w:rPr>
          <w:sz w:val="24"/>
          <w:szCs w:val="24"/>
        </w:rPr>
        <w:t>,</w:t>
      </w:r>
      <w:r>
        <w:rPr>
          <w:sz w:val="24"/>
          <w:szCs w:val="24"/>
        </w:rPr>
        <w:t xml:space="preserve"> сформированный под во</w:t>
      </w:r>
      <w:r w:rsidR="00D80035" w:rsidRPr="003449D9">
        <w:rPr>
          <w:sz w:val="24"/>
          <w:szCs w:val="24"/>
        </w:rPr>
        <w:t>з</w:t>
      </w:r>
      <w:r>
        <w:rPr>
          <w:sz w:val="24"/>
          <w:szCs w:val="24"/>
        </w:rPr>
        <w:t xml:space="preserve">действием </w:t>
      </w:r>
      <w:r w:rsidR="00D80035" w:rsidRPr="003449D9">
        <w:rPr>
          <w:sz w:val="24"/>
          <w:szCs w:val="24"/>
        </w:rPr>
        <w:t>сочетани</w:t>
      </w:r>
      <w:r>
        <w:rPr>
          <w:sz w:val="24"/>
          <w:szCs w:val="24"/>
        </w:rPr>
        <w:t>я</w:t>
      </w:r>
      <w:r w:rsidR="00D80035" w:rsidRPr="003449D9">
        <w:rPr>
          <w:sz w:val="24"/>
          <w:szCs w:val="24"/>
        </w:rPr>
        <w:t xml:space="preserve"> всех указанных факторов</w:t>
      </w:r>
      <w:r w:rsidR="002E5402">
        <w:rPr>
          <w:sz w:val="24"/>
          <w:szCs w:val="24"/>
        </w:rPr>
        <w:t>,</w:t>
      </w:r>
      <w:r w:rsidR="00D80035" w:rsidRPr="003449D9">
        <w:rPr>
          <w:sz w:val="24"/>
          <w:szCs w:val="24"/>
        </w:rPr>
        <w:t xml:space="preserve"> обладает свойством пространственно упорядоченного фрактала</w:t>
      </w:r>
      <w:r w:rsidR="002E5402">
        <w:rPr>
          <w:sz w:val="24"/>
          <w:szCs w:val="24"/>
        </w:rPr>
        <w:t>,</w:t>
      </w:r>
      <w:r w:rsidR="00D80035" w:rsidRPr="003449D9">
        <w:rPr>
          <w:sz w:val="24"/>
          <w:szCs w:val="24"/>
        </w:rPr>
        <w:t xml:space="preserve"> </w:t>
      </w:r>
      <w:r>
        <w:rPr>
          <w:sz w:val="24"/>
          <w:szCs w:val="24"/>
        </w:rPr>
        <w:t xml:space="preserve">читающегося на уровне </w:t>
      </w:r>
      <w:r w:rsidR="00D80035" w:rsidRPr="003449D9">
        <w:rPr>
          <w:sz w:val="24"/>
          <w:szCs w:val="24"/>
        </w:rPr>
        <w:t>зональн</w:t>
      </w:r>
      <w:r>
        <w:rPr>
          <w:sz w:val="24"/>
          <w:szCs w:val="24"/>
        </w:rPr>
        <w:t>ой</w:t>
      </w:r>
      <w:r w:rsidR="00D80035" w:rsidRPr="003449D9">
        <w:rPr>
          <w:sz w:val="24"/>
          <w:szCs w:val="24"/>
        </w:rPr>
        <w:t>, провинциальн</w:t>
      </w:r>
      <w:r>
        <w:rPr>
          <w:sz w:val="24"/>
          <w:szCs w:val="24"/>
        </w:rPr>
        <w:t>ой</w:t>
      </w:r>
      <w:r w:rsidR="00D80035" w:rsidRPr="003449D9">
        <w:rPr>
          <w:sz w:val="24"/>
          <w:szCs w:val="24"/>
        </w:rPr>
        <w:t xml:space="preserve"> и локальн</w:t>
      </w:r>
      <w:r>
        <w:rPr>
          <w:sz w:val="24"/>
          <w:szCs w:val="24"/>
        </w:rPr>
        <w:t>ой</w:t>
      </w:r>
      <w:r w:rsidR="00D80035" w:rsidRPr="003449D9">
        <w:rPr>
          <w:sz w:val="24"/>
          <w:szCs w:val="24"/>
        </w:rPr>
        <w:t xml:space="preserve"> структур биосферы, причем все</w:t>
      </w:r>
      <w:r w:rsidR="00E47FA8">
        <w:rPr>
          <w:sz w:val="24"/>
          <w:szCs w:val="24"/>
        </w:rPr>
        <w:t xml:space="preserve"> эти </w:t>
      </w:r>
      <w:r w:rsidR="003A0DA6">
        <w:rPr>
          <w:sz w:val="24"/>
          <w:szCs w:val="24"/>
        </w:rPr>
        <w:t xml:space="preserve">иерархически упорядоченные </w:t>
      </w:r>
      <w:r w:rsidR="00D80035" w:rsidRPr="003449D9">
        <w:rPr>
          <w:sz w:val="24"/>
          <w:szCs w:val="24"/>
        </w:rPr>
        <w:t>уровни организации</w:t>
      </w:r>
      <w:r w:rsidR="002E5402">
        <w:rPr>
          <w:sz w:val="24"/>
          <w:szCs w:val="24"/>
        </w:rPr>
        <w:t>,</w:t>
      </w:r>
      <w:r w:rsidR="00D80035" w:rsidRPr="003449D9">
        <w:rPr>
          <w:sz w:val="24"/>
          <w:szCs w:val="24"/>
        </w:rPr>
        <w:t xml:space="preserve"> </w:t>
      </w:r>
      <w:r w:rsidR="00E47FA8">
        <w:rPr>
          <w:sz w:val="24"/>
          <w:szCs w:val="24"/>
        </w:rPr>
        <w:t xml:space="preserve">отчетливо </w:t>
      </w:r>
      <w:r w:rsidR="00D80035" w:rsidRPr="003449D9">
        <w:rPr>
          <w:sz w:val="24"/>
          <w:szCs w:val="24"/>
        </w:rPr>
        <w:t>от</w:t>
      </w:r>
      <w:r w:rsidR="00E47FA8">
        <w:rPr>
          <w:sz w:val="24"/>
          <w:szCs w:val="24"/>
        </w:rPr>
        <w:t xml:space="preserve">ображаемые </w:t>
      </w:r>
      <w:r w:rsidR="00D80035" w:rsidRPr="003449D9">
        <w:rPr>
          <w:sz w:val="24"/>
          <w:szCs w:val="24"/>
        </w:rPr>
        <w:t xml:space="preserve">на </w:t>
      </w:r>
      <w:r w:rsidR="003A0DA6">
        <w:rPr>
          <w:sz w:val="24"/>
          <w:szCs w:val="24"/>
        </w:rPr>
        <w:t>тематических (</w:t>
      </w:r>
      <w:r w:rsidR="00656024" w:rsidRPr="003449D9">
        <w:rPr>
          <w:sz w:val="24"/>
          <w:szCs w:val="24"/>
        </w:rPr>
        <w:t>геологическ</w:t>
      </w:r>
      <w:r w:rsidR="003A0DA6">
        <w:rPr>
          <w:sz w:val="24"/>
          <w:szCs w:val="24"/>
        </w:rPr>
        <w:t>их</w:t>
      </w:r>
      <w:r w:rsidR="00656024">
        <w:rPr>
          <w:sz w:val="24"/>
          <w:szCs w:val="24"/>
        </w:rPr>
        <w:t>,</w:t>
      </w:r>
      <w:r w:rsidR="00656024" w:rsidRPr="003449D9">
        <w:rPr>
          <w:sz w:val="24"/>
          <w:szCs w:val="24"/>
        </w:rPr>
        <w:t xml:space="preserve"> </w:t>
      </w:r>
      <w:r w:rsidR="00D80035" w:rsidRPr="003449D9">
        <w:rPr>
          <w:sz w:val="24"/>
          <w:szCs w:val="24"/>
        </w:rPr>
        <w:t>почвенн</w:t>
      </w:r>
      <w:r w:rsidR="003A0DA6">
        <w:rPr>
          <w:sz w:val="24"/>
          <w:szCs w:val="24"/>
        </w:rPr>
        <w:t>ых</w:t>
      </w:r>
      <w:r w:rsidR="00E47FA8">
        <w:rPr>
          <w:sz w:val="24"/>
          <w:szCs w:val="24"/>
        </w:rPr>
        <w:t xml:space="preserve"> и др.</w:t>
      </w:r>
      <w:r w:rsidR="003A0DA6">
        <w:rPr>
          <w:sz w:val="24"/>
          <w:szCs w:val="24"/>
        </w:rPr>
        <w:t>)</w:t>
      </w:r>
      <w:r w:rsidR="00C34820" w:rsidRPr="003449D9">
        <w:rPr>
          <w:sz w:val="24"/>
          <w:szCs w:val="24"/>
        </w:rPr>
        <w:t xml:space="preserve"> </w:t>
      </w:r>
      <w:r w:rsidR="00D80035" w:rsidRPr="003449D9">
        <w:rPr>
          <w:sz w:val="24"/>
          <w:szCs w:val="24"/>
        </w:rPr>
        <w:t>карт</w:t>
      </w:r>
      <w:r w:rsidR="003A0DA6">
        <w:rPr>
          <w:sz w:val="24"/>
          <w:szCs w:val="24"/>
        </w:rPr>
        <w:t>ах,</w:t>
      </w:r>
      <w:r w:rsidR="00E47FA8">
        <w:rPr>
          <w:sz w:val="24"/>
          <w:szCs w:val="24"/>
        </w:rPr>
        <w:t xml:space="preserve"> </w:t>
      </w:r>
      <w:r w:rsidR="002E5402">
        <w:rPr>
          <w:sz w:val="24"/>
          <w:szCs w:val="24"/>
        </w:rPr>
        <w:t xml:space="preserve">характеризуются еще и </w:t>
      </w:r>
      <w:r w:rsidR="00E47FA8">
        <w:rPr>
          <w:sz w:val="24"/>
          <w:szCs w:val="24"/>
        </w:rPr>
        <w:t>выраженн</w:t>
      </w:r>
      <w:r w:rsidR="002E5402">
        <w:rPr>
          <w:sz w:val="24"/>
          <w:szCs w:val="24"/>
        </w:rPr>
        <w:t>ой</w:t>
      </w:r>
      <w:r w:rsidR="00E47FA8">
        <w:rPr>
          <w:sz w:val="24"/>
          <w:szCs w:val="24"/>
        </w:rPr>
        <w:t xml:space="preserve"> геохимическ</w:t>
      </w:r>
      <w:r w:rsidR="002E5402">
        <w:rPr>
          <w:sz w:val="24"/>
          <w:szCs w:val="24"/>
        </w:rPr>
        <w:t>ой</w:t>
      </w:r>
      <w:r w:rsidR="00E47FA8">
        <w:rPr>
          <w:sz w:val="24"/>
          <w:szCs w:val="24"/>
        </w:rPr>
        <w:t xml:space="preserve"> </w:t>
      </w:r>
      <w:r w:rsidR="002E5402">
        <w:rPr>
          <w:sz w:val="24"/>
          <w:szCs w:val="24"/>
        </w:rPr>
        <w:t>неоднородностью.</w:t>
      </w:r>
      <w:r w:rsidR="00D80035" w:rsidRPr="003449D9">
        <w:rPr>
          <w:sz w:val="24"/>
          <w:szCs w:val="24"/>
        </w:rPr>
        <w:t xml:space="preserve"> </w:t>
      </w:r>
      <w:r w:rsidR="002E5402">
        <w:rPr>
          <w:sz w:val="24"/>
          <w:szCs w:val="24"/>
        </w:rPr>
        <w:t>Так с</w:t>
      </w:r>
      <w:r w:rsidR="001E612F" w:rsidRPr="00147B1A">
        <w:rPr>
          <w:sz w:val="24"/>
          <w:szCs w:val="24"/>
        </w:rPr>
        <w:t xml:space="preserve">пецифическое </w:t>
      </w:r>
      <w:r w:rsidR="00D26F0D" w:rsidRPr="00147B1A">
        <w:rPr>
          <w:sz w:val="24"/>
          <w:szCs w:val="24"/>
        </w:rPr>
        <w:t xml:space="preserve">соотношение тепла и влаги </w:t>
      </w:r>
      <w:r w:rsidR="00147B1A">
        <w:rPr>
          <w:sz w:val="24"/>
          <w:szCs w:val="24"/>
        </w:rPr>
        <w:t xml:space="preserve">объективно </w:t>
      </w:r>
      <w:r w:rsidR="00D26F0D" w:rsidRPr="00147B1A">
        <w:rPr>
          <w:sz w:val="24"/>
          <w:szCs w:val="24"/>
        </w:rPr>
        <w:t>способств</w:t>
      </w:r>
      <w:r w:rsidR="00147B1A">
        <w:rPr>
          <w:sz w:val="24"/>
          <w:szCs w:val="24"/>
        </w:rPr>
        <w:t>ует</w:t>
      </w:r>
      <w:r w:rsidR="00D26F0D" w:rsidRPr="00147B1A">
        <w:rPr>
          <w:sz w:val="24"/>
          <w:szCs w:val="24"/>
        </w:rPr>
        <w:t xml:space="preserve"> </w:t>
      </w:r>
      <w:r w:rsidR="002E5402">
        <w:rPr>
          <w:sz w:val="24"/>
          <w:szCs w:val="24"/>
        </w:rPr>
        <w:t xml:space="preserve">аккумуляции </w:t>
      </w:r>
      <w:r w:rsidR="00D26F0D" w:rsidRPr="00147B1A">
        <w:rPr>
          <w:sz w:val="24"/>
          <w:szCs w:val="24"/>
        </w:rPr>
        <w:t xml:space="preserve">хлоридов и карбонатов в </w:t>
      </w:r>
      <w:r w:rsidR="00DA7554">
        <w:rPr>
          <w:sz w:val="24"/>
          <w:szCs w:val="24"/>
        </w:rPr>
        <w:t xml:space="preserve">почвах </w:t>
      </w:r>
      <w:r w:rsidR="00D26F0D" w:rsidRPr="00147B1A">
        <w:rPr>
          <w:sz w:val="24"/>
          <w:szCs w:val="24"/>
        </w:rPr>
        <w:t>тропических област</w:t>
      </w:r>
      <w:r w:rsidR="00DA7554">
        <w:rPr>
          <w:sz w:val="24"/>
          <w:szCs w:val="24"/>
        </w:rPr>
        <w:t>ей</w:t>
      </w:r>
      <w:r w:rsidR="00D26F0D" w:rsidRPr="00147B1A">
        <w:rPr>
          <w:sz w:val="24"/>
          <w:szCs w:val="24"/>
        </w:rPr>
        <w:t xml:space="preserve"> </w:t>
      </w:r>
      <w:r w:rsidR="00DA7554">
        <w:rPr>
          <w:sz w:val="24"/>
          <w:szCs w:val="24"/>
        </w:rPr>
        <w:t xml:space="preserve">Земли </w:t>
      </w:r>
      <w:r w:rsidR="00D26F0D" w:rsidRPr="00147B1A">
        <w:rPr>
          <w:sz w:val="24"/>
          <w:szCs w:val="24"/>
        </w:rPr>
        <w:t xml:space="preserve">и наоборот </w:t>
      </w:r>
      <w:r w:rsidR="001E612F" w:rsidRPr="00147B1A">
        <w:rPr>
          <w:sz w:val="24"/>
          <w:szCs w:val="24"/>
        </w:rPr>
        <w:t xml:space="preserve">- их </w:t>
      </w:r>
      <w:r w:rsidR="00D26F0D" w:rsidRPr="00147B1A">
        <w:rPr>
          <w:sz w:val="24"/>
          <w:szCs w:val="24"/>
        </w:rPr>
        <w:t xml:space="preserve">выносу в приполярных районах, </w:t>
      </w:r>
      <w:r w:rsidR="006971ED" w:rsidRPr="00147B1A">
        <w:rPr>
          <w:sz w:val="24"/>
          <w:szCs w:val="24"/>
        </w:rPr>
        <w:t>что закономерно прив</w:t>
      </w:r>
      <w:r w:rsidR="00D26F0D" w:rsidRPr="00147B1A">
        <w:rPr>
          <w:sz w:val="24"/>
          <w:szCs w:val="24"/>
        </w:rPr>
        <w:t>оди</w:t>
      </w:r>
      <w:r w:rsidR="00147B1A">
        <w:rPr>
          <w:sz w:val="24"/>
          <w:szCs w:val="24"/>
        </w:rPr>
        <w:t>т</w:t>
      </w:r>
      <w:r w:rsidR="00D26F0D" w:rsidRPr="00147B1A">
        <w:rPr>
          <w:sz w:val="24"/>
          <w:szCs w:val="24"/>
        </w:rPr>
        <w:t xml:space="preserve"> к формированию </w:t>
      </w:r>
      <w:r w:rsidR="006971ED" w:rsidRPr="00147B1A">
        <w:rPr>
          <w:sz w:val="24"/>
          <w:szCs w:val="24"/>
        </w:rPr>
        <w:t>разны</w:t>
      </w:r>
      <w:r w:rsidR="00147B1A">
        <w:rPr>
          <w:sz w:val="24"/>
          <w:szCs w:val="24"/>
        </w:rPr>
        <w:t>х</w:t>
      </w:r>
      <w:r w:rsidR="006971ED" w:rsidRPr="00147B1A">
        <w:rPr>
          <w:sz w:val="24"/>
          <w:szCs w:val="24"/>
        </w:rPr>
        <w:t xml:space="preserve"> </w:t>
      </w:r>
      <w:r w:rsidR="00E44B06" w:rsidRPr="00147B1A">
        <w:rPr>
          <w:sz w:val="24"/>
          <w:szCs w:val="24"/>
        </w:rPr>
        <w:t>приходно-расходны</w:t>
      </w:r>
      <w:r w:rsidR="00147B1A">
        <w:rPr>
          <w:sz w:val="24"/>
          <w:szCs w:val="24"/>
        </w:rPr>
        <w:t>х</w:t>
      </w:r>
      <w:r w:rsidR="00E44B06" w:rsidRPr="00147B1A">
        <w:rPr>
          <w:sz w:val="24"/>
          <w:szCs w:val="24"/>
        </w:rPr>
        <w:t xml:space="preserve"> </w:t>
      </w:r>
      <w:r w:rsidR="00D26F0D" w:rsidRPr="00147B1A">
        <w:rPr>
          <w:sz w:val="24"/>
          <w:szCs w:val="24"/>
        </w:rPr>
        <w:t>параметр</w:t>
      </w:r>
      <w:r w:rsidR="00147B1A">
        <w:rPr>
          <w:sz w:val="24"/>
          <w:szCs w:val="24"/>
        </w:rPr>
        <w:t>ов</w:t>
      </w:r>
      <w:r w:rsidR="00D26F0D" w:rsidRPr="00147B1A">
        <w:rPr>
          <w:sz w:val="24"/>
          <w:szCs w:val="24"/>
        </w:rPr>
        <w:t xml:space="preserve"> БИК</w:t>
      </w:r>
      <w:r w:rsidR="00147B1A">
        <w:rPr>
          <w:sz w:val="24"/>
          <w:szCs w:val="24"/>
        </w:rPr>
        <w:t xml:space="preserve"> </w:t>
      </w:r>
      <w:r w:rsidR="00147B1A" w:rsidRPr="00147B1A">
        <w:rPr>
          <w:sz w:val="24"/>
          <w:szCs w:val="24"/>
        </w:rPr>
        <w:t>и, соответственно,</w:t>
      </w:r>
      <w:r w:rsidR="002E5402">
        <w:rPr>
          <w:sz w:val="24"/>
          <w:szCs w:val="24"/>
        </w:rPr>
        <w:t xml:space="preserve"> </w:t>
      </w:r>
      <w:r w:rsidR="00147B1A" w:rsidRPr="00147B1A">
        <w:rPr>
          <w:sz w:val="24"/>
          <w:szCs w:val="24"/>
        </w:rPr>
        <w:t>разных типов биоценозов</w:t>
      </w:r>
      <w:r w:rsidR="002E5402">
        <w:rPr>
          <w:sz w:val="24"/>
          <w:szCs w:val="24"/>
        </w:rPr>
        <w:t xml:space="preserve">, поскольку </w:t>
      </w:r>
      <w:r w:rsidR="00E44B06" w:rsidRPr="00147B1A">
        <w:rPr>
          <w:sz w:val="24"/>
          <w:szCs w:val="24"/>
        </w:rPr>
        <w:t xml:space="preserve">равновесное состояние системы </w:t>
      </w:r>
      <w:r w:rsidR="00147B1A">
        <w:rPr>
          <w:sz w:val="24"/>
          <w:szCs w:val="24"/>
        </w:rPr>
        <w:t xml:space="preserve">закономерно </w:t>
      </w:r>
      <w:r w:rsidR="00E44B06" w:rsidRPr="00147B1A">
        <w:rPr>
          <w:sz w:val="24"/>
          <w:szCs w:val="24"/>
        </w:rPr>
        <w:t>соответствова</w:t>
      </w:r>
      <w:r w:rsidR="00147B1A" w:rsidRPr="00147B1A">
        <w:rPr>
          <w:sz w:val="24"/>
          <w:szCs w:val="24"/>
        </w:rPr>
        <w:t>ло</w:t>
      </w:r>
      <w:r w:rsidR="00E44B06" w:rsidRPr="00147B1A">
        <w:rPr>
          <w:sz w:val="24"/>
          <w:szCs w:val="24"/>
        </w:rPr>
        <w:t xml:space="preserve"> разным </w:t>
      </w:r>
      <w:r w:rsidR="006971ED" w:rsidRPr="00147B1A">
        <w:rPr>
          <w:sz w:val="24"/>
          <w:szCs w:val="24"/>
        </w:rPr>
        <w:t>абсолютн</w:t>
      </w:r>
      <w:r w:rsidR="00E44B06" w:rsidRPr="00147B1A">
        <w:rPr>
          <w:sz w:val="24"/>
          <w:szCs w:val="24"/>
        </w:rPr>
        <w:t>ым</w:t>
      </w:r>
      <w:r w:rsidR="00C63105" w:rsidRPr="00147B1A">
        <w:rPr>
          <w:sz w:val="24"/>
          <w:szCs w:val="24"/>
        </w:rPr>
        <w:t xml:space="preserve"> </w:t>
      </w:r>
      <w:r w:rsidR="006971ED" w:rsidRPr="00147B1A">
        <w:rPr>
          <w:sz w:val="24"/>
          <w:szCs w:val="24"/>
        </w:rPr>
        <w:t>содержани</w:t>
      </w:r>
      <w:r w:rsidR="00E44B06" w:rsidRPr="00147B1A">
        <w:rPr>
          <w:sz w:val="24"/>
          <w:szCs w:val="24"/>
        </w:rPr>
        <w:t>ям</w:t>
      </w:r>
      <w:r w:rsidR="006971ED" w:rsidRPr="00147B1A">
        <w:rPr>
          <w:sz w:val="24"/>
          <w:szCs w:val="24"/>
        </w:rPr>
        <w:t xml:space="preserve"> того или иного биогена.</w:t>
      </w:r>
    </w:p>
    <w:p w:rsidR="00CA66D8" w:rsidRDefault="00E86FF1" w:rsidP="003449D9">
      <w:pPr>
        <w:widowControl/>
        <w:autoSpaceDE/>
        <w:autoSpaceDN/>
        <w:adjustRightInd/>
        <w:spacing w:line="360" w:lineRule="auto"/>
        <w:ind w:firstLine="709"/>
        <w:jc w:val="both"/>
        <w:rPr>
          <w:sz w:val="24"/>
          <w:szCs w:val="24"/>
        </w:rPr>
      </w:pPr>
      <w:r w:rsidRPr="003449D9">
        <w:rPr>
          <w:sz w:val="24"/>
          <w:szCs w:val="24"/>
        </w:rPr>
        <w:t>О</w:t>
      </w:r>
      <w:r w:rsidR="00C75D10" w:rsidRPr="003449D9">
        <w:rPr>
          <w:sz w:val="24"/>
          <w:szCs w:val="24"/>
        </w:rPr>
        <w:t xml:space="preserve"> размахе химической гетерогенности свидетельствуют данные В.В. Ковальского </w:t>
      </w:r>
      <w:r w:rsidR="005A521C">
        <w:rPr>
          <w:sz w:val="24"/>
          <w:szCs w:val="24"/>
        </w:rPr>
        <w:t xml:space="preserve">В.В. Ковальский, </w:t>
      </w:r>
      <w:r w:rsidR="00C75D10" w:rsidRPr="003449D9">
        <w:rPr>
          <w:sz w:val="24"/>
          <w:szCs w:val="24"/>
        </w:rPr>
        <w:t>1982). Так, содержание меди в почв</w:t>
      </w:r>
      <w:r w:rsidR="004C282C" w:rsidRPr="003449D9">
        <w:rPr>
          <w:sz w:val="24"/>
          <w:szCs w:val="24"/>
        </w:rPr>
        <w:t xml:space="preserve">ах мира изменяется </w:t>
      </w:r>
      <w:r w:rsidR="00C75D10" w:rsidRPr="003449D9">
        <w:rPr>
          <w:sz w:val="24"/>
          <w:szCs w:val="24"/>
        </w:rPr>
        <w:t>в 1500 раз,</w:t>
      </w:r>
      <w:r w:rsidR="004C282C" w:rsidRPr="003449D9">
        <w:rPr>
          <w:sz w:val="24"/>
          <w:szCs w:val="24"/>
        </w:rPr>
        <w:t xml:space="preserve"> а</w:t>
      </w:r>
      <w:r w:rsidR="00C75D10" w:rsidRPr="003449D9">
        <w:rPr>
          <w:sz w:val="24"/>
          <w:szCs w:val="24"/>
        </w:rPr>
        <w:t xml:space="preserve"> цинка в 1000 раз</w:t>
      </w:r>
      <w:r w:rsidR="004C282C" w:rsidRPr="003449D9">
        <w:rPr>
          <w:sz w:val="24"/>
          <w:szCs w:val="24"/>
        </w:rPr>
        <w:t xml:space="preserve">, в сотни раз меняется </w:t>
      </w:r>
      <w:r w:rsidR="00C75D10" w:rsidRPr="003449D9">
        <w:rPr>
          <w:sz w:val="24"/>
          <w:szCs w:val="24"/>
        </w:rPr>
        <w:t>содержани</w:t>
      </w:r>
      <w:r w:rsidR="004C282C" w:rsidRPr="003449D9">
        <w:rPr>
          <w:sz w:val="24"/>
          <w:szCs w:val="24"/>
        </w:rPr>
        <w:t>е</w:t>
      </w:r>
      <w:r w:rsidR="00C75D10" w:rsidRPr="003449D9">
        <w:rPr>
          <w:sz w:val="24"/>
          <w:szCs w:val="24"/>
        </w:rPr>
        <w:t xml:space="preserve"> кобальта, марганца, стронция</w:t>
      </w:r>
      <w:r w:rsidR="004C282C" w:rsidRPr="003449D9">
        <w:rPr>
          <w:sz w:val="24"/>
          <w:szCs w:val="24"/>
        </w:rPr>
        <w:t>,</w:t>
      </w:r>
      <w:r w:rsidR="00C75D10" w:rsidRPr="003449D9">
        <w:rPr>
          <w:sz w:val="24"/>
          <w:szCs w:val="24"/>
        </w:rPr>
        <w:t xml:space="preserve"> </w:t>
      </w:r>
      <w:r w:rsidR="004C282C" w:rsidRPr="003449D9">
        <w:rPr>
          <w:sz w:val="24"/>
          <w:szCs w:val="24"/>
        </w:rPr>
        <w:t xml:space="preserve">железа </w:t>
      </w:r>
      <w:r w:rsidR="00C75D10" w:rsidRPr="003449D9">
        <w:rPr>
          <w:sz w:val="24"/>
          <w:szCs w:val="24"/>
        </w:rPr>
        <w:t xml:space="preserve">др. </w:t>
      </w:r>
      <w:r w:rsidR="004C282C" w:rsidRPr="003449D9">
        <w:rPr>
          <w:sz w:val="24"/>
          <w:szCs w:val="24"/>
        </w:rPr>
        <w:t xml:space="preserve">Поверхностные воды </w:t>
      </w:r>
      <w:r w:rsidR="00D508FD" w:rsidRPr="003449D9">
        <w:rPr>
          <w:sz w:val="24"/>
          <w:szCs w:val="24"/>
        </w:rPr>
        <w:t xml:space="preserve">помимо хлоридов, сульфатов и карбонатов </w:t>
      </w:r>
      <w:r w:rsidR="00C75D10" w:rsidRPr="003449D9">
        <w:rPr>
          <w:sz w:val="24"/>
          <w:szCs w:val="24"/>
        </w:rPr>
        <w:t xml:space="preserve">могут различаться </w:t>
      </w:r>
      <w:r w:rsidR="007661E0" w:rsidRPr="007661E0">
        <w:rPr>
          <w:sz w:val="24"/>
          <w:szCs w:val="24"/>
        </w:rPr>
        <w:t xml:space="preserve">в 330 раз </w:t>
      </w:r>
      <w:r w:rsidR="00C75D10" w:rsidRPr="003449D9">
        <w:rPr>
          <w:sz w:val="24"/>
          <w:szCs w:val="24"/>
        </w:rPr>
        <w:t>по содержанию кобальта, бора – в 33</w:t>
      </w:r>
      <w:r w:rsidR="00D508FD" w:rsidRPr="003449D9">
        <w:rPr>
          <w:sz w:val="24"/>
          <w:szCs w:val="24"/>
        </w:rPr>
        <w:t xml:space="preserve"> раза</w:t>
      </w:r>
      <w:r w:rsidR="00C75D10" w:rsidRPr="003449D9">
        <w:rPr>
          <w:sz w:val="24"/>
          <w:szCs w:val="24"/>
        </w:rPr>
        <w:t>, меди – в 40</w:t>
      </w:r>
      <w:r w:rsidR="00D508FD" w:rsidRPr="003449D9">
        <w:rPr>
          <w:sz w:val="24"/>
          <w:szCs w:val="24"/>
        </w:rPr>
        <w:t xml:space="preserve"> раз и цинка</w:t>
      </w:r>
      <w:r w:rsidR="001568ED" w:rsidRPr="003449D9">
        <w:rPr>
          <w:sz w:val="24"/>
          <w:szCs w:val="24"/>
        </w:rPr>
        <w:t xml:space="preserve"> </w:t>
      </w:r>
      <w:r w:rsidR="005A521C">
        <w:rPr>
          <w:sz w:val="24"/>
          <w:szCs w:val="24"/>
        </w:rPr>
        <w:t xml:space="preserve">- </w:t>
      </w:r>
      <w:r w:rsidR="001568ED" w:rsidRPr="003449D9">
        <w:rPr>
          <w:sz w:val="24"/>
          <w:szCs w:val="24"/>
        </w:rPr>
        <w:t>в</w:t>
      </w:r>
      <w:r w:rsidR="00005FE2" w:rsidRPr="003449D9">
        <w:rPr>
          <w:sz w:val="24"/>
          <w:szCs w:val="24"/>
        </w:rPr>
        <w:t xml:space="preserve"> </w:t>
      </w:r>
      <w:r w:rsidR="001568ED" w:rsidRPr="003449D9">
        <w:rPr>
          <w:sz w:val="24"/>
          <w:szCs w:val="24"/>
        </w:rPr>
        <w:t>220 раз</w:t>
      </w:r>
      <w:r w:rsidR="00C75D10" w:rsidRPr="003449D9">
        <w:rPr>
          <w:sz w:val="24"/>
          <w:szCs w:val="24"/>
        </w:rPr>
        <w:t>.</w:t>
      </w:r>
      <w:r w:rsidR="00CA66D8">
        <w:rPr>
          <w:sz w:val="24"/>
          <w:szCs w:val="24"/>
        </w:rPr>
        <w:t xml:space="preserve"> </w:t>
      </w:r>
    </w:p>
    <w:p w:rsidR="00D508FD" w:rsidRPr="003449D9" w:rsidRDefault="00CA66D8" w:rsidP="003449D9">
      <w:pPr>
        <w:widowControl/>
        <w:autoSpaceDE/>
        <w:autoSpaceDN/>
        <w:adjustRightInd/>
        <w:spacing w:line="360" w:lineRule="auto"/>
        <w:ind w:firstLine="709"/>
        <w:jc w:val="both"/>
        <w:rPr>
          <w:sz w:val="24"/>
          <w:szCs w:val="24"/>
        </w:rPr>
      </w:pPr>
      <w:r>
        <w:rPr>
          <w:sz w:val="24"/>
          <w:szCs w:val="24"/>
        </w:rPr>
        <w:t xml:space="preserve">Такая неоднородность не могла не иметь биологических следствий и </w:t>
      </w:r>
      <w:r w:rsidR="005A521C">
        <w:rPr>
          <w:sz w:val="24"/>
          <w:szCs w:val="24"/>
        </w:rPr>
        <w:t>у</w:t>
      </w:r>
      <w:r w:rsidR="005F4331" w:rsidRPr="003449D9">
        <w:rPr>
          <w:sz w:val="24"/>
          <w:szCs w:val="24"/>
        </w:rPr>
        <w:t xml:space="preserve">же в конце </w:t>
      </w:r>
      <w:r w:rsidR="005F4331" w:rsidRPr="003449D9">
        <w:rPr>
          <w:sz w:val="24"/>
          <w:szCs w:val="24"/>
          <w:lang w:val="en-US"/>
        </w:rPr>
        <w:t>XIX</w:t>
      </w:r>
      <w:r w:rsidR="005F4331" w:rsidRPr="003449D9">
        <w:rPr>
          <w:sz w:val="24"/>
          <w:szCs w:val="24"/>
        </w:rPr>
        <w:t xml:space="preserve"> века было установлено, что </w:t>
      </w:r>
      <w:r w:rsidR="00D90738" w:rsidRPr="003449D9">
        <w:rPr>
          <w:sz w:val="24"/>
          <w:szCs w:val="24"/>
        </w:rPr>
        <w:t xml:space="preserve">длительное пребывание людей и животных </w:t>
      </w:r>
      <w:r w:rsidR="0034677C" w:rsidRPr="003449D9">
        <w:rPr>
          <w:sz w:val="24"/>
          <w:szCs w:val="24"/>
        </w:rPr>
        <w:t xml:space="preserve">в </w:t>
      </w:r>
      <w:r w:rsidR="00D90738" w:rsidRPr="003449D9">
        <w:rPr>
          <w:sz w:val="24"/>
          <w:szCs w:val="24"/>
        </w:rPr>
        <w:t>не</w:t>
      </w:r>
      <w:r w:rsidR="005A521C">
        <w:rPr>
          <w:sz w:val="24"/>
          <w:szCs w:val="24"/>
        </w:rPr>
        <w:t xml:space="preserve"> </w:t>
      </w:r>
      <w:r w:rsidR="00D90738" w:rsidRPr="003449D9">
        <w:rPr>
          <w:sz w:val="24"/>
          <w:szCs w:val="24"/>
        </w:rPr>
        <w:t xml:space="preserve">свойственной им геохимической обстановке </w:t>
      </w:r>
      <w:r w:rsidR="007661E0">
        <w:rPr>
          <w:sz w:val="24"/>
          <w:szCs w:val="24"/>
        </w:rPr>
        <w:t xml:space="preserve">было </w:t>
      </w:r>
      <w:r w:rsidR="00D90738" w:rsidRPr="003449D9">
        <w:rPr>
          <w:sz w:val="24"/>
          <w:szCs w:val="24"/>
        </w:rPr>
        <w:t xml:space="preserve">способно вызывать отрицательные биологические реакции в </w:t>
      </w:r>
      <w:r>
        <w:rPr>
          <w:sz w:val="24"/>
          <w:szCs w:val="24"/>
        </w:rPr>
        <w:t xml:space="preserve">виде </w:t>
      </w:r>
      <w:r w:rsidR="00D90738" w:rsidRPr="003449D9">
        <w:rPr>
          <w:sz w:val="24"/>
          <w:szCs w:val="24"/>
        </w:rPr>
        <w:t>специфических и часто ранее неизвестных забо</w:t>
      </w:r>
      <w:r w:rsidR="005A521C">
        <w:rPr>
          <w:sz w:val="24"/>
          <w:szCs w:val="24"/>
        </w:rPr>
        <w:t>леваний, проявление которых так</w:t>
      </w:r>
      <w:r w:rsidR="00D90738" w:rsidRPr="003449D9">
        <w:rPr>
          <w:sz w:val="24"/>
          <w:szCs w:val="24"/>
        </w:rPr>
        <w:t>же им</w:t>
      </w:r>
      <w:r w:rsidR="007661E0">
        <w:rPr>
          <w:sz w:val="24"/>
          <w:szCs w:val="24"/>
        </w:rPr>
        <w:t>ело</w:t>
      </w:r>
      <w:r>
        <w:rPr>
          <w:sz w:val="24"/>
          <w:szCs w:val="24"/>
        </w:rPr>
        <w:t xml:space="preserve"> </w:t>
      </w:r>
      <w:r w:rsidR="00D90738" w:rsidRPr="003449D9">
        <w:rPr>
          <w:sz w:val="24"/>
          <w:szCs w:val="24"/>
        </w:rPr>
        <w:t>специфическ</w:t>
      </w:r>
      <w:r>
        <w:rPr>
          <w:sz w:val="24"/>
          <w:szCs w:val="24"/>
        </w:rPr>
        <w:t>ое пространственное простирание.</w:t>
      </w:r>
      <w:r w:rsidR="005F4331" w:rsidRPr="003449D9">
        <w:rPr>
          <w:sz w:val="24"/>
          <w:szCs w:val="24"/>
        </w:rPr>
        <w:t xml:space="preserve"> </w:t>
      </w:r>
    </w:p>
    <w:p w:rsidR="00D03286" w:rsidRPr="003449D9" w:rsidRDefault="00420001" w:rsidP="003449D9">
      <w:pPr>
        <w:widowControl/>
        <w:autoSpaceDE/>
        <w:autoSpaceDN/>
        <w:adjustRightInd/>
        <w:spacing w:line="360" w:lineRule="auto"/>
        <w:ind w:firstLine="709"/>
        <w:jc w:val="both"/>
        <w:rPr>
          <w:b/>
          <w:i/>
          <w:sz w:val="24"/>
          <w:szCs w:val="24"/>
        </w:rPr>
      </w:pPr>
      <w:r w:rsidRPr="003449D9">
        <w:rPr>
          <w:sz w:val="24"/>
          <w:szCs w:val="24"/>
        </w:rPr>
        <w:t>Таким образом,</w:t>
      </w:r>
      <w:r w:rsidR="00D03286" w:rsidRPr="003449D9">
        <w:rPr>
          <w:sz w:val="24"/>
          <w:szCs w:val="24"/>
        </w:rPr>
        <w:t xml:space="preserve"> </w:t>
      </w:r>
      <w:r w:rsidR="00D03286" w:rsidRPr="003449D9">
        <w:rPr>
          <w:b/>
          <w:i/>
          <w:sz w:val="24"/>
          <w:szCs w:val="24"/>
        </w:rPr>
        <w:t xml:space="preserve">геохимические различия биосферы </w:t>
      </w:r>
      <w:r w:rsidR="007661E0">
        <w:rPr>
          <w:b/>
          <w:i/>
          <w:sz w:val="24"/>
          <w:szCs w:val="24"/>
        </w:rPr>
        <w:t xml:space="preserve">пространственно упорядочены, </w:t>
      </w:r>
      <w:r w:rsidR="00D03286" w:rsidRPr="003449D9">
        <w:rPr>
          <w:b/>
          <w:i/>
          <w:sz w:val="24"/>
          <w:szCs w:val="24"/>
        </w:rPr>
        <w:t xml:space="preserve">имеют признаки фрактальной организации и являются как результатом, так и причиной эволюции зональных биоценозов, при этом химические изменения биосферы в пространстве одновременно отражают изменения, произошедшие с ней во времени, </w:t>
      </w:r>
    </w:p>
    <w:p w:rsidR="00425B6D" w:rsidRDefault="00425B6D" w:rsidP="00425B6D">
      <w:pPr>
        <w:widowControl/>
        <w:autoSpaceDE/>
        <w:autoSpaceDN/>
        <w:adjustRightInd/>
        <w:spacing w:line="360" w:lineRule="auto"/>
        <w:jc w:val="center"/>
        <w:rPr>
          <w:b/>
          <w:sz w:val="24"/>
          <w:szCs w:val="24"/>
        </w:rPr>
      </w:pPr>
    </w:p>
    <w:p w:rsidR="00FA41AC" w:rsidRPr="00FF61C4" w:rsidRDefault="00425B6D" w:rsidP="00FF61C4">
      <w:pPr>
        <w:pStyle w:val="2"/>
      </w:pPr>
      <w:bookmarkStart w:id="14" w:name="_Toc454567466"/>
      <w:r w:rsidRPr="00FF61C4">
        <w:t xml:space="preserve">1.3 </w:t>
      </w:r>
      <w:r w:rsidR="00FA41AC" w:rsidRPr="00FF61C4">
        <w:t>Общие принципы эволюции биосферы</w:t>
      </w:r>
      <w:bookmarkEnd w:id="14"/>
    </w:p>
    <w:p w:rsidR="00425B6D" w:rsidRPr="003449D9" w:rsidRDefault="00425B6D" w:rsidP="00425B6D">
      <w:pPr>
        <w:widowControl/>
        <w:autoSpaceDE/>
        <w:autoSpaceDN/>
        <w:adjustRightInd/>
        <w:spacing w:line="360" w:lineRule="auto"/>
        <w:ind w:left="1069"/>
        <w:rPr>
          <w:b/>
          <w:sz w:val="24"/>
          <w:szCs w:val="24"/>
        </w:rPr>
      </w:pPr>
    </w:p>
    <w:p w:rsidR="00D056AC" w:rsidRPr="003449D9" w:rsidRDefault="00490598" w:rsidP="003449D9">
      <w:pPr>
        <w:widowControl/>
        <w:autoSpaceDE/>
        <w:autoSpaceDN/>
        <w:adjustRightInd/>
        <w:spacing w:line="360" w:lineRule="auto"/>
        <w:ind w:firstLine="709"/>
        <w:jc w:val="both"/>
        <w:rPr>
          <w:sz w:val="24"/>
          <w:szCs w:val="24"/>
        </w:rPr>
      </w:pPr>
      <w:r w:rsidRPr="003449D9">
        <w:rPr>
          <w:sz w:val="24"/>
          <w:szCs w:val="24"/>
        </w:rPr>
        <w:t xml:space="preserve">Явившись с самого </w:t>
      </w:r>
      <w:r w:rsidR="006129F1" w:rsidRPr="003449D9">
        <w:rPr>
          <w:sz w:val="24"/>
          <w:szCs w:val="24"/>
        </w:rPr>
        <w:t xml:space="preserve">начала </w:t>
      </w:r>
      <w:r w:rsidRPr="003449D9">
        <w:rPr>
          <w:sz w:val="24"/>
          <w:szCs w:val="24"/>
        </w:rPr>
        <w:t>объектом</w:t>
      </w:r>
      <w:r w:rsidR="0029386E">
        <w:rPr>
          <w:sz w:val="24"/>
          <w:szCs w:val="24"/>
        </w:rPr>
        <w:t>,</w:t>
      </w:r>
      <w:r w:rsidRPr="003449D9">
        <w:rPr>
          <w:sz w:val="24"/>
          <w:szCs w:val="24"/>
        </w:rPr>
        <w:t xml:space="preserve"> заведомо пригодным для существования</w:t>
      </w:r>
      <w:r w:rsidR="00511D1C" w:rsidRPr="003449D9">
        <w:rPr>
          <w:sz w:val="24"/>
          <w:szCs w:val="24"/>
        </w:rPr>
        <w:t xml:space="preserve"> жизни</w:t>
      </w:r>
      <w:r w:rsidR="006129F1" w:rsidRPr="003449D9">
        <w:rPr>
          <w:sz w:val="24"/>
          <w:szCs w:val="24"/>
        </w:rPr>
        <w:t>, планета с момента ее появления приобрела новое качество и вместе с ним возможность направленной эволюции</w:t>
      </w:r>
      <w:r w:rsidR="00806081">
        <w:rPr>
          <w:sz w:val="24"/>
          <w:szCs w:val="24"/>
        </w:rPr>
        <w:t>. С самого начала представляя собой систему, отдельны</w:t>
      </w:r>
      <w:r w:rsidR="005A521C">
        <w:rPr>
          <w:sz w:val="24"/>
          <w:szCs w:val="24"/>
        </w:rPr>
        <w:t>е</w:t>
      </w:r>
      <w:r w:rsidR="00806081">
        <w:rPr>
          <w:sz w:val="24"/>
          <w:szCs w:val="24"/>
        </w:rPr>
        <w:t xml:space="preserve"> части которой по условию не могли развиваться автономно, </w:t>
      </w:r>
      <w:r w:rsidRPr="003449D9">
        <w:rPr>
          <w:sz w:val="24"/>
          <w:szCs w:val="24"/>
        </w:rPr>
        <w:t>биосфер</w:t>
      </w:r>
      <w:r w:rsidR="00806081">
        <w:rPr>
          <w:sz w:val="24"/>
          <w:szCs w:val="24"/>
        </w:rPr>
        <w:t>а</w:t>
      </w:r>
      <w:r w:rsidR="00511D1C" w:rsidRPr="003449D9">
        <w:rPr>
          <w:sz w:val="24"/>
          <w:szCs w:val="24"/>
        </w:rPr>
        <w:t xml:space="preserve"> </w:t>
      </w:r>
      <w:r w:rsidR="00917258" w:rsidRPr="003449D9">
        <w:rPr>
          <w:sz w:val="24"/>
          <w:szCs w:val="24"/>
        </w:rPr>
        <w:t xml:space="preserve">сразу начала </w:t>
      </w:r>
      <w:r w:rsidR="00511D1C" w:rsidRPr="003449D9">
        <w:rPr>
          <w:sz w:val="24"/>
          <w:szCs w:val="24"/>
        </w:rPr>
        <w:t>функционирова</w:t>
      </w:r>
      <w:r w:rsidR="00806081">
        <w:rPr>
          <w:sz w:val="24"/>
          <w:szCs w:val="24"/>
        </w:rPr>
        <w:t>ть</w:t>
      </w:r>
      <w:r w:rsidR="00511D1C" w:rsidRPr="003449D9">
        <w:rPr>
          <w:sz w:val="24"/>
          <w:szCs w:val="24"/>
        </w:rPr>
        <w:t xml:space="preserve"> как единый механизм, </w:t>
      </w:r>
      <w:r w:rsidR="00806081">
        <w:rPr>
          <w:sz w:val="24"/>
          <w:szCs w:val="24"/>
        </w:rPr>
        <w:t xml:space="preserve">одновременно </w:t>
      </w:r>
      <w:r w:rsidR="00511D1C" w:rsidRPr="003449D9">
        <w:rPr>
          <w:sz w:val="24"/>
          <w:szCs w:val="24"/>
        </w:rPr>
        <w:t xml:space="preserve">формирующий </w:t>
      </w:r>
      <w:r w:rsidR="00E63BA3">
        <w:rPr>
          <w:sz w:val="24"/>
          <w:szCs w:val="24"/>
        </w:rPr>
        <w:t xml:space="preserve">и </w:t>
      </w:r>
      <w:r w:rsidR="00511D1C" w:rsidRPr="003449D9">
        <w:rPr>
          <w:sz w:val="24"/>
          <w:szCs w:val="24"/>
        </w:rPr>
        <w:t>геологическое</w:t>
      </w:r>
      <w:r w:rsidR="00E63BA3">
        <w:rPr>
          <w:sz w:val="24"/>
          <w:szCs w:val="24"/>
        </w:rPr>
        <w:t>,</w:t>
      </w:r>
      <w:r w:rsidR="00511D1C" w:rsidRPr="003449D9">
        <w:rPr>
          <w:sz w:val="24"/>
          <w:szCs w:val="24"/>
        </w:rPr>
        <w:t xml:space="preserve"> и геохимическое</w:t>
      </w:r>
      <w:r w:rsidR="00E63BA3">
        <w:rPr>
          <w:sz w:val="24"/>
          <w:szCs w:val="24"/>
        </w:rPr>
        <w:t xml:space="preserve">, и </w:t>
      </w:r>
      <w:r w:rsidR="00806081">
        <w:rPr>
          <w:sz w:val="24"/>
          <w:szCs w:val="24"/>
        </w:rPr>
        <w:t>биологи</w:t>
      </w:r>
      <w:r w:rsidR="00E63BA3">
        <w:rPr>
          <w:sz w:val="24"/>
          <w:szCs w:val="24"/>
        </w:rPr>
        <w:t xml:space="preserve">ческое </w:t>
      </w:r>
      <w:r w:rsidR="00E63BA3" w:rsidRPr="00E63BA3">
        <w:rPr>
          <w:sz w:val="24"/>
          <w:szCs w:val="24"/>
        </w:rPr>
        <w:t>строение планеты</w:t>
      </w:r>
      <w:r w:rsidR="004C65A6" w:rsidRPr="003449D9">
        <w:rPr>
          <w:sz w:val="24"/>
          <w:szCs w:val="24"/>
        </w:rPr>
        <w:t>. П</w:t>
      </w:r>
      <w:r w:rsidR="00511D1C" w:rsidRPr="003449D9">
        <w:rPr>
          <w:sz w:val="24"/>
          <w:szCs w:val="24"/>
        </w:rPr>
        <w:t xml:space="preserve">од действием </w:t>
      </w:r>
      <w:r w:rsidR="004C65A6" w:rsidRPr="003449D9">
        <w:rPr>
          <w:sz w:val="24"/>
          <w:szCs w:val="24"/>
        </w:rPr>
        <w:t xml:space="preserve">этого механизма </w:t>
      </w:r>
      <w:r w:rsidR="00511D1C" w:rsidRPr="003449D9">
        <w:rPr>
          <w:sz w:val="24"/>
          <w:szCs w:val="24"/>
        </w:rPr>
        <w:t xml:space="preserve">Земля </w:t>
      </w:r>
      <w:r w:rsidR="004C65A6" w:rsidRPr="003449D9">
        <w:rPr>
          <w:sz w:val="24"/>
          <w:szCs w:val="24"/>
        </w:rPr>
        <w:t xml:space="preserve">направленно </w:t>
      </w:r>
      <w:r w:rsidR="003C006C" w:rsidRPr="003449D9">
        <w:rPr>
          <w:sz w:val="24"/>
          <w:szCs w:val="24"/>
        </w:rPr>
        <w:t xml:space="preserve">эволюционировала, создавая все более совершенные </w:t>
      </w:r>
      <w:r w:rsidR="004C65A6" w:rsidRPr="003449D9">
        <w:rPr>
          <w:sz w:val="24"/>
          <w:szCs w:val="24"/>
        </w:rPr>
        <w:t xml:space="preserve">и адаптированные </w:t>
      </w:r>
      <w:r w:rsidR="003C006C" w:rsidRPr="003449D9">
        <w:rPr>
          <w:sz w:val="24"/>
          <w:szCs w:val="24"/>
        </w:rPr>
        <w:t>формы жизни</w:t>
      </w:r>
      <w:r w:rsidR="00323A09">
        <w:rPr>
          <w:sz w:val="24"/>
          <w:szCs w:val="24"/>
        </w:rPr>
        <w:t xml:space="preserve">, последовательно </w:t>
      </w:r>
      <w:r w:rsidR="004C65A6" w:rsidRPr="003449D9">
        <w:rPr>
          <w:sz w:val="24"/>
          <w:szCs w:val="24"/>
        </w:rPr>
        <w:t xml:space="preserve">формируя все более комфортную для </w:t>
      </w:r>
      <w:r w:rsidR="00CA74C8" w:rsidRPr="003449D9">
        <w:rPr>
          <w:sz w:val="24"/>
          <w:szCs w:val="24"/>
        </w:rPr>
        <w:t xml:space="preserve">появляющихся видов </w:t>
      </w:r>
      <w:r w:rsidR="004C65A6" w:rsidRPr="003449D9">
        <w:rPr>
          <w:sz w:val="24"/>
          <w:szCs w:val="24"/>
        </w:rPr>
        <w:t>биогеохимическую среду обитания</w:t>
      </w:r>
      <w:r w:rsidRPr="003449D9">
        <w:rPr>
          <w:sz w:val="24"/>
          <w:szCs w:val="24"/>
        </w:rPr>
        <w:t>.</w:t>
      </w:r>
      <w:r w:rsidR="00701AB4" w:rsidRPr="003449D9">
        <w:rPr>
          <w:color w:val="231F20"/>
          <w:sz w:val="24"/>
          <w:szCs w:val="24"/>
        </w:rPr>
        <w:t xml:space="preserve"> </w:t>
      </w:r>
      <w:r w:rsidR="00D056AC" w:rsidRPr="003449D9">
        <w:rPr>
          <w:color w:val="231F20"/>
          <w:sz w:val="24"/>
          <w:szCs w:val="24"/>
        </w:rPr>
        <w:t xml:space="preserve">Подчеркивая уникальность земной биосферы, В.И. Вернадский указывал на тот факт, что все изменения, произошедшие на планете под воздействием живого вещества необратимы, будь-то изменение хим. состава </w:t>
      </w:r>
      <w:r w:rsidR="00F5276A" w:rsidRPr="003449D9">
        <w:rPr>
          <w:color w:val="231F20"/>
          <w:sz w:val="24"/>
          <w:szCs w:val="24"/>
        </w:rPr>
        <w:t>геосфер</w:t>
      </w:r>
      <w:r w:rsidR="00D056AC" w:rsidRPr="003449D9">
        <w:rPr>
          <w:color w:val="231F20"/>
          <w:sz w:val="24"/>
          <w:szCs w:val="24"/>
        </w:rPr>
        <w:t>, образование почв или формирование цивилизации. «Необратимость эволюционного процесса является проявлением характерного отличия живого вещества в геологической истории планеты от ее косных естественных тел и процессов</w:t>
      </w:r>
      <w:r w:rsidR="00FA41AC" w:rsidRPr="003449D9">
        <w:rPr>
          <w:color w:val="231F20"/>
          <w:sz w:val="24"/>
          <w:szCs w:val="24"/>
        </w:rPr>
        <w:t xml:space="preserve">… </w:t>
      </w:r>
      <w:r w:rsidR="00D056AC" w:rsidRPr="003449D9">
        <w:rPr>
          <w:color w:val="231F20"/>
          <w:sz w:val="24"/>
          <w:szCs w:val="24"/>
        </w:rPr>
        <w:t>В косной среде биосферы нет необратимости»</w:t>
      </w:r>
      <w:r w:rsidR="005A521C">
        <w:rPr>
          <w:color w:val="231F20"/>
          <w:sz w:val="24"/>
          <w:szCs w:val="24"/>
        </w:rPr>
        <w:t xml:space="preserve"> </w:t>
      </w:r>
      <w:r w:rsidR="00A359B4" w:rsidRPr="00A359B4">
        <w:rPr>
          <w:color w:val="231F20"/>
          <w:sz w:val="24"/>
          <w:szCs w:val="24"/>
        </w:rPr>
        <w:t>[</w:t>
      </w:r>
      <w:r w:rsidR="005A521C">
        <w:rPr>
          <w:color w:val="231F20"/>
          <w:sz w:val="24"/>
          <w:szCs w:val="24"/>
        </w:rPr>
        <w:t>В</w:t>
      </w:r>
      <w:r w:rsidR="00D056AC" w:rsidRPr="003449D9">
        <w:rPr>
          <w:sz w:val="24"/>
          <w:szCs w:val="24"/>
        </w:rPr>
        <w:t>ернадский</w:t>
      </w:r>
      <w:r w:rsidR="005A521C">
        <w:rPr>
          <w:sz w:val="24"/>
          <w:szCs w:val="24"/>
        </w:rPr>
        <w:t xml:space="preserve">, 1991, </w:t>
      </w:r>
      <w:r w:rsidR="00D056AC" w:rsidRPr="003449D9">
        <w:rPr>
          <w:sz w:val="24"/>
          <w:szCs w:val="24"/>
        </w:rPr>
        <w:t>с</w:t>
      </w:r>
      <w:r w:rsidR="00D10D37" w:rsidRPr="003449D9">
        <w:rPr>
          <w:sz w:val="24"/>
          <w:szCs w:val="24"/>
        </w:rPr>
        <w:t>.</w:t>
      </w:r>
      <w:r w:rsidR="00A359B4">
        <w:rPr>
          <w:sz w:val="24"/>
          <w:szCs w:val="24"/>
        </w:rPr>
        <w:t xml:space="preserve"> 24-25]</w:t>
      </w:r>
      <w:r w:rsidR="005A521C">
        <w:rPr>
          <w:sz w:val="24"/>
          <w:szCs w:val="24"/>
        </w:rPr>
        <w:t>.</w:t>
      </w:r>
    </w:p>
    <w:p w:rsidR="005D54BD" w:rsidRPr="003449D9" w:rsidRDefault="005D54BD" w:rsidP="003449D9">
      <w:pPr>
        <w:widowControl/>
        <w:autoSpaceDE/>
        <w:autoSpaceDN/>
        <w:adjustRightInd/>
        <w:spacing w:line="360" w:lineRule="auto"/>
        <w:ind w:firstLine="709"/>
        <w:jc w:val="both"/>
        <w:rPr>
          <w:sz w:val="24"/>
          <w:szCs w:val="24"/>
        </w:rPr>
      </w:pPr>
      <w:r w:rsidRPr="003449D9">
        <w:rPr>
          <w:sz w:val="24"/>
          <w:szCs w:val="24"/>
        </w:rPr>
        <w:t>Анализируя этапы развития биосферы</w:t>
      </w:r>
      <w:r w:rsidR="00F25610" w:rsidRPr="003449D9">
        <w:rPr>
          <w:sz w:val="24"/>
          <w:szCs w:val="24"/>
        </w:rPr>
        <w:t xml:space="preserve">, </w:t>
      </w:r>
      <w:r w:rsidRPr="003449D9">
        <w:rPr>
          <w:sz w:val="24"/>
          <w:szCs w:val="24"/>
        </w:rPr>
        <w:t>В.И. Вернадский в 1928 г</w:t>
      </w:r>
      <w:r w:rsidR="00A359B4" w:rsidRPr="00A359B4">
        <w:rPr>
          <w:sz w:val="24"/>
          <w:szCs w:val="24"/>
        </w:rPr>
        <w:t>.</w:t>
      </w:r>
      <w:r w:rsidRPr="003449D9">
        <w:rPr>
          <w:sz w:val="24"/>
          <w:szCs w:val="24"/>
        </w:rPr>
        <w:t xml:space="preserve"> отметил </w:t>
      </w:r>
      <w:r w:rsidR="00323A09">
        <w:rPr>
          <w:sz w:val="24"/>
          <w:szCs w:val="24"/>
        </w:rPr>
        <w:t xml:space="preserve">и </w:t>
      </w:r>
      <w:r w:rsidRPr="003449D9">
        <w:rPr>
          <w:sz w:val="24"/>
          <w:szCs w:val="24"/>
        </w:rPr>
        <w:t>противоречи</w:t>
      </w:r>
      <w:r w:rsidR="004C7B69">
        <w:rPr>
          <w:sz w:val="24"/>
          <w:szCs w:val="24"/>
        </w:rPr>
        <w:t>е</w:t>
      </w:r>
      <w:r w:rsidR="0029386E">
        <w:rPr>
          <w:sz w:val="24"/>
          <w:szCs w:val="24"/>
        </w:rPr>
        <w:t>, возникающего между «</w:t>
      </w:r>
      <w:r w:rsidRPr="003449D9">
        <w:rPr>
          <w:sz w:val="24"/>
          <w:szCs w:val="24"/>
        </w:rPr>
        <w:t>материально-энергетической устойчивостью</w:t>
      </w:r>
      <w:r w:rsidR="0029386E">
        <w:rPr>
          <w:sz w:val="24"/>
          <w:szCs w:val="24"/>
        </w:rPr>
        <w:t>»</w:t>
      </w:r>
      <w:r w:rsidRPr="003449D9">
        <w:rPr>
          <w:sz w:val="24"/>
          <w:szCs w:val="24"/>
        </w:rPr>
        <w:t xml:space="preserve"> биосферы и </w:t>
      </w:r>
      <w:r w:rsidR="00610BBE" w:rsidRPr="003449D9">
        <w:rPr>
          <w:sz w:val="24"/>
          <w:szCs w:val="24"/>
        </w:rPr>
        <w:t xml:space="preserve">направленной </w:t>
      </w:r>
      <w:r w:rsidRPr="003449D9">
        <w:rPr>
          <w:sz w:val="24"/>
          <w:szCs w:val="24"/>
        </w:rPr>
        <w:t>эволюцией живого вещества</w:t>
      </w:r>
      <w:r w:rsidR="0029386E">
        <w:rPr>
          <w:sz w:val="24"/>
          <w:szCs w:val="24"/>
        </w:rPr>
        <w:t>,</w:t>
      </w:r>
      <w:r w:rsidRPr="003449D9">
        <w:rPr>
          <w:sz w:val="24"/>
          <w:szCs w:val="24"/>
        </w:rPr>
        <w:t xml:space="preserve"> постоянно осуществляющейся в рамках этой системы. Разрешение данного противоречия, позволило ему сделать ряд выводов, имеющих важнейшее значение для понимания </w:t>
      </w:r>
      <w:r w:rsidR="00610BBE" w:rsidRPr="003449D9">
        <w:rPr>
          <w:sz w:val="24"/>
          <w:szCs w:val="24"/>
        </w:rPr>
        <w:t>сущности эволюционного процесса</w:t>
      </w:r>
      <w:r w:rsidRPr="003449D9">
        <w:rPr>
          <w:sz w:val="24"/>
          <w:szCs w:val="24"/>
        </w:rPr>
        <w:t>.</w:t>
      </w:r>
    </w:p>
    <w:p w:rsidR="005D54BD" w:rsidRPr="003449D9" w:rsidRDefault="00C761A3" w:rsidP="003449D9">
      <w:pPr>
        <w:widowControl/>
        <w:autoSpaceDE/>
        <w:autoSpaceDN/>
        <w:adjustRightInd/>
        <w:spacing w:line="360" w:lineRule="auto"/>
        <w:ind w:firstLine="709"/>
        <w:jc w:val="both"/>
        <w:rPr>
          <w:sz w:val="24"/>
          <w:szCs w:val="24"/>
        </w:rPr>
      </w:pPr>
      <w:r w:rsidRPr="003449D9">
        <w:rPr>
          <w:sz w:val="24"/>
          <w:szCs w:val="24"/>
        </w:rPr>
        <w:t>В.И. Вернадский писал</w:t>
      </w:r>
      <w:r w:rsidR="005D54BD" w:rsidRPr="003449D9">
        <w:rPr>
          <w:sz w:val="24"/>
          <w:szCs w:val="24"/>
        </w:rPr>
        <w:t xml:space="preserve"> по этому поводу</w:t>
      </w:r>
      <w:r w:rsidRPr="003449D9">
        <w:rPr>
          <w:sz w:val="24"/>
          <w:szCs w:val="24"/>
        </w:rPr>
        <w:t xml:space="preserve">: </w:t>
      </w:r>
      <w:r w:rsidR="006F0857" w:rsidRPr="003449D9">
        <w:rPr>
          <w:sz w:val="24"/>
          <w:szCs w:val="24"/>
        </w:rPr>
        <w:t xml:space="preserve">„Живое вещество охватывает и перестраивает все химические процессы биосферы, действенная его энергия по сравнению с энергией косного вещества... огромна. Живое вещество есть самая мощная геологическая сила, </w:t>
      </w:r>
      <w:r w:rsidR="006F0857" w:rsidRPr="003449D9">
        <w:rPr>
          <w:i/>
          <w:sz w:val="24"/>
          <w:szCs w:val="24"/>
        </w:rPr>
        <w:t>растущая с ходом времени</w:t>
      </w:r>
      <w:r w:rsidR="006F0857" w:rsidRPr="003449D9">
        <w:rPr>
          <w:sz w:val="24"/>
          <w:szCs w:val="24"/>
        </w:rPr>
        <w:t xml:space="preserve">” </w:t>
      </w:r>
      <w:r w:rsidR="00A359B4" w:rsidRPr="00A359B4">
        <w:rPr>
          <w:sz w:val="24"/>
          <w:szCs w:val="24"/>
        </w:rPr>
        <w:t>[</w:t>
      </w:r>
      <w:r w:rsidR="00A7446C">
        <w:rPr>
          <w:sz w:val="24"/>
          <w:szCs w:val="24"/>
        </w:rPr>
        <w:t xml:space="preserve">Вернадский, </w:t>
      </w:r>
      <w:r w:rsidR="006F0857" w:rsidRPr="003449D9">
        <w:rPr>
          <w:sz w:val="24"/>
          <w:szCs w:val="24"/>
        </w:rPr>
        <w:t>1965, с. 12</w:t>
      </w:r>
      <w:r w:rsidR="00A359B4">
        <w:rPr>
          <w:sz w:val="24"/>
          <w:szCs w:val="24"/>
        </w:rPr>
        <w:t>7]</w:t>
      </w:r>
      <w:r w:rsidRPr="003449D9">
        <w:rPr>
          <w:sz w:val="24"/>
          <w:szCs w:val="24"/>
        </w:rPr>
        <w:t xml:space="preserve">. </w:t>
      </w:r>
      <w:r w:rsidR="005D54BD" w:rsidRPr="003449D9">
        <w:rPr>
          <w:sz w:val="24"/>
          <w:szCs w:val="24"/>
        </w:rPr>
        <w:t xml:space="preserve">При этом </w:t>
      </w:r>
      <w:r w:rsidR="00702CC2" w:rsidRPr="003449D9">
        <w:rPr>
          <w:sz w:val="24"/>
          <w:szCs w:val="24"/>
        </w:rPr>
        <w:t xml:space="preserve">В.И. </w:t>
      </w:r>
      <w:r w:rsidR="005D54BD" w:rsidRPr="003449D9">
        <w:rPr>
          <w:sz w:val="24"/>
          <w:szCs w:val="24"/>
        </w:rPr>
        <w:t xml:space="preserve">Вернадский </w:t>
      </w:r>
      <w:r w:rsidR="00702CC2" w:rsidRPr="003449D9">
        <w:rPr>
          <w:sz w:val="24"/>
          <w:szCs w:val="24"/>
        </w:rPr>
        <w:t xml:space="preserve">постоянно </w:t>
      </w:r>
      <w:r w:rsidR="005D54BD" w:rsidRPr="003449D9">
        <w:rPr>
          <w:sz w:val="24"/>
          <w:szCs w:val="24"/>
        </w:rPr>
        <w:t>настаивал именно на статистическом характере действия биогеохимических процессов в биосфере</w:t>
      </w:r>
      <w:r w:rsidR="006A2AEC" w:rsidRPr="003449D9">
        <w:rPr>
          <w:sz w:val="24"/>
          <w:szCs w:val="24"/>
        </w:rPr>
        <w:t>,</w:t>
      </w:r>
      <w:r w:rsidR="005D54BD" w:rsidRPr="003449D9">
        <w:rPr>
          <w:sz w:val="24"/>
          <w:szCs w:val="24"/>
        </w:rPr>
        <w:t xml:space="preserve"> когда писал </w:t>
      </w:r>
      <w:r w:rsidR="00702CC2" w:rsidRPr="003449D9">
        <w:rPr>
          <w:sz w:val="24"/>
          <w:szCs w:val="24"/>
        </w:rPr>
        <w:t xml:space="preserve">в книге „Живое вещество” </w:t>
      </w:r>
      <w:r w:rsidR="005D54BD" w:rsidRPr="003449D9">
        <w:rPr>
          <w:sz w:val="24"/>
          <w:szCs w:val="24"/>
        </w:rPr>
        <w:t>„жизнь выражается совместным действием отдельных организмов, их совокупностью. Мы в ней изучаем лишь статистические законы и обобщения</w:t>
      </w:r>
      <w:r w:rsidR="00702CC2" w:rsidRPr="003449D9">
        <w:rPr>
          <w:sz w:val="24"/>
          <w:szCs w:val="24"/>
        </w:rPr>
        <w:t xml:space="preserve"> </w:t>
      </w:r>
      <w:r w:rsidR="005D54BD" w:rsidRPr="003449D9">
        <w:rPr>
          <w:sz w:val="24"/>
          <w:szCs w:val="24"/>
        </w:rPr>
        <w:t>связанные с жизнью</w:t>
      </w:r>
      <w:r w:rsidR="00702CC2" w:rsidRPr="003449D9">
        <w:rPr>
          <w:sz w:val="24"/>
          <w:szCs w:val="24"/>
        </w:rPr>
        <w:t xml:space="preserve">, а элементарным носителем эволюции выступает не </w:t>
      </w:r>
      <w:r w:rsidR="00FA41AC" w:rsidRPr="003449D9">
        <w:rPr>
          <w:sz w:val="24"/>
          <w:szCs w:val="24"/>
        </w:rPr>
        <w:t>особь, а сообщество организмов</w:t>
      </w:r>
      <w:r w:rsidR="00F25610" w:rsidRPr="003449D9">
        <w:rPr>
          <w:sz w:val="24"/>
          <w:szCs w:val="24"/>
        </w:rPr>
        <w:t>” и далее „</w:t>
      </w:r>
      <w:r w:rsidR="00702CC2" w:rsidRPr="003449D9">
        <w:rPr>
          <w:sz w:val="24"/>
          <w:szCs w:val="24"/>
        </w:rPr>
        <w:t xml:space="preserve">Статистическое представление о живом... проникает в дарвинизм и эволюционное мировоззрение. Это то значение, какое в них получает вид, заменяющий индивид” </w:t>
      </w:r>
      <w:r w:rsidR="00813331" w:rsidRPr="00813331">
        <w:rPr>
          <w:sz w:val="24"/>
          <w:szCs w:val="24"/>
        </w:rPr>
        <w:t>[</w:t>
      </w:r>
      <w:r w:rsidR="00961B0C">
        <w:rPr>
          <w:sz w:val="24"/>
          <w:szCs w:val="24"/>
        </w:rPr>
        <w:t>Вернадский, 1927</w:t>
      </w:r>
      <w:r w:rsidR="00813331">
        <w:rPr>
          <w:sz w:val="24"/>
          <w:szCs w:val="24"/>
        </w:rPr>
        <w:t>, с. 47]</w:t>
      </w:r>
      <w:r w:rsidR="005D54BD" w:rsidRPr="003449D9">
        <w:rPr>
          <w:sz w:val="24"/>
          <w:szCs w:val="24"/>
        </w:rPr>
        <w:t xml:space="preserve">. Такой подход позволил </w:t>
      </w:r>
      <w:r w:rsidR="00323A09">
        <w:rPr>
          <w:sz w:val="24"/>
          <w:szCs w:val="24"/>
        </w:rPr>
        <w:t xml:space="preserve">ему </w:t>
      </w:r>
      <w:r w:rsidR="005D54BD" w:rsidRPr="003449D9">
        <w:rPr>
          <w:sz w:val="24"/>
          <w:szCs w:val="24"/>
        </w:rPr>
        <w:t>сделать определяющий вывод</w:t>
      </w:r>
      <w:r w:rsidR="00314BA8" w:rsidRPr="003449D9">
        <w:rPr>
          <w:sz w:val="24"/>
          <w:szCs w:val="24"/>
        </w:rPr>
        <w:t xml:space="preserve"> о том, что </w:t>
      </w:r>
      <w:r w:rsidR="005D54BD" w:rsidRPr="003449D9">
        <w:rPr>
          <w:sz w:val="24"/>
          <w:szCs w:val="24"/>
        </w:rPr>
        <w:t>„биогенная миграция эволюционного процесса, в масштабе исторического времени не меня</w:t>
      </w:r>
      <w:r w:rsidR="008E6B7F" w:rsidRPr="003449D9">
        <w:rPr>
          <w:sz w:val="24"/>
          <w:szCs w:val="24"/>
        </w:rPr>
        <w:t>[ет</w:t>
      </w:r>
      <w:r w:rsidR="005D54BD" w:rsidRPr="003449D9">
        <w:rPr>
          <w:sz w:val="24"/>
          <w:szCs w:val="24"/>
        </w:rPr>
        <w:t>ся</w:t>
      </w:r>
      <w:r w:rsidR="008E6B7F" w:rsidRPr="003449D9">
        <w:rPr>
          <w:sz w:val="24"/>
          <w:szCs w:val="24"/>
        </w:rPr>
        <w:t>]</w:t>
      </w:r>
      <w:r w:rsidR="005D54BD" w:rsidRPr="003449D9">
        <w:rPr>
          <w:sz w:val="24"/>
          <w:szCs w:val="24"/>
        </w:rPr>
        <w:t>, но резко меня</w:t>
      </w:r>
      <w:r w:rsidR="00813331">
        <w:rPr>
          <w:sz w:val="24"/>
          <w:szCs w:val="24"/>
        </w:rPr>
        <w:t>[ет</w:t>
      </w:r>
      <w:r w:rsidR="008E6B7F" w:rsidRPr="003449D9">
        <w:rPr>
          <w:sz w:val="24"/>
          <w:szCs w:val="24"/>
        </w:rPr>
        <w:t>ся]</w:t>
      </w:r>
      <w:r w:rsidR="005D54BD" w:rsidRPr="003449D9">
        <w:rPr>
          <w:sz w:val="24"/>
          <w:szCs w:val="24"/>
        </w:rPr>
        <w:t xml:space="preserve"> в аспекте геологического времени” </w:t>
      </w:r>
      <w:r w:rsidR="00813331" w:rsidRPr="00813331">
        <w:rPr>
          <w:sz w:val="24"/>
          <w:szCs w:val="24"/>
        </w:rPr>
        <w:t>[</w:t>
      </w:r>
      <w:r w:rsidR="007B6174" w:rsidRPr="003449D9">
        <w:rPr>
          <w:sz w:val="24"/>
          <w:szCs w:val="24"/>
        </w:rPr>
        <w:t xml:space="preserve">Вернадский </w:t>
      </w:r>
      <w:r w:rsidR="005D54BD" w:rsidRPr="003449D9">
        <w:rPr>
          <w:sz w:val="24"/>
          <w:szCs w:val="24"/>
        </w:rPr>
        <w:t>1965, с.</w:t>
      </w:r>
      <w:r w:rsidR="00813331" w:rsidRPr="00813331">
        <w:rPr>
          <w:sz w:val="24"/>
          <w:szCs w:val="24"/>
        </w:rPr>
        <w:t xml:space="preserve"> </w:t>
      </w:r>
      <w:r w:rsidR="00813331">
        <w:rPr>
          <w:sz w:val="24"/>
          <w:szCs w:val="24"/>
        </w:rPr>
        <w:t>285]</w:t>
      </w:r>
      <w:r w:rsidR="00F25610" w:rsidRPr="003449D9">
        <w:rPr>
          <w:sz w:val="24"/>
          <w:szCs w:val="24"/>
        </w:rPr>
        <w:t xml:space="preserve"> </w:t>
      </w:r>
      <w:r w:rsidR="00B94B27" w:rsidRPr="003449D9">
        <w:rPr>
          <w:sz w:val="24"/>
          <w:szCs w:val="24"/>
        </w:rPr>
        <w:t xml:space="preserve">и </w:t>
      </w:r>
      <w:r w:rsidR="00F25610" w:rsidRPr="003449D9">
        <w:rPr>
          <w:sz w:val="24"/>
          <w:szCs w:val="24"/>
        </w:rPr>
        <w:t>устранить возникшее противоречие</w:t>
      </w:r>
      <w:r w:rsidR="00B94B27" w:rsidRPr="003449D9">
        <w:rPr>
          <w:sz w:val="24"/>
          <w:szCs w:val="24"/>
        </w:rPr>
        <w:t xml:space="preserve">. </w:t>
      </w:r>
      <w:r w:rsidR="005D54BD" w:rsidRPr="003449D9">
        <w:rPr>
          <w:sz w:val="24"/>
          <w:szCs w:val="24"/>
        </w:rPr>
        <w:t xml:space="preserve">То есть, </w:t>
      </w:r>
      <w:r w:rsidR="005D54BD" w:rsidRPr="003449D9">
        <w:rPr>
          <w:b/>
          <w:i/>
          <w:sz w:val="24"/>
          <w:szCs w:val="24"/>
        </w:rPr>
        <w:t xml:space="preserve">оставаясь стабильной и уравновешенной в историческом масштабе времени, </w:t>
      </w:r>
      <w:r w:rsidR="00FF53AE" w:rsidRPr="003449D9">
        <w:rPr>
          <w:b/>
          <w:i/>
          <w:sz w:val="24"/>
          <w:szCs w:val="24"/>
        </w:rPr>
        <w:t xml:space="preserve">иерархически организованная </w:t>
      </w:r>
      <w:r w:rsidR="005D54BD" w:rsidRPr="003449D9">
        <w:rPr>
          <w:b/>
          <w:i/>
          <w:sz w:val="24"/>
          <w:szCs w:val="24"/>
        </w:rPr>
        <w:t xml:space="preserve">система </w:t>
      </w:r>
      <w:r w:rsidR="00B94B27" w:rsidRPr="003449D9">
        <w:rPr>
          <w:b/>
          <w:i/>
          <w:sz w:val="24"/>
          <w:szCs w:val="24"/>
        </w:rPr>
        <w:t xml:space="preserve">первичной </w:t>
      </w:r>
      <w:r w:rsidR="005D54BD" w:rsidRPr="003449D9">
        <w:rPr>
          <w:b/>
          <w:i/>
          <w:sz w:val="24"/>
          <w:szCs w:val="24"/>
        </w:rPr>
        <w:t>биосферы</w:t>
      </w:r>
      <w:r w:rsidR="00B94B27" w:rsidRPr="003449D9">
        <w:rPr>
          <w:b/>
          <w:i/>
          <w:sz w:val="24"/>
          <w:szCs w:val="24"/>
        </w:rPr>
        <w:t>,</w:t>
      </w:r>
      <w:r w:rsidR="005D54BD" w:rsidRPr="003449D9">
        <w:rPr>
          <w:b/>
          <w:i/>
          <w:sz w:val="24"/>
          <w:szCs w:val="24"/>
        </w:rPr>
        <w:t xml:space="preserve"> как в целом, так и в отдельных своих частях, постоянно </w:t>
      </w:r>
      <w:r w:rsidR="00FF53AE" w:rsidRPr="003449D9">
        <w:rPr>
          <w:b/>
          <w:i/>
          <w:sz w:val="24"/>
          <w:szCs w:val="24"/>
        </w:rPr>
        <w:t>направленно</w:t>
      </w:r>
      <w:r w:rsidR="005D54BD" w:rsidRPr="003449D9">
        <w:rPr>
          <w:b/>
          <w:i/>
          <w:sz w:val="24"/>
          <w:szCs w:val="24"/>
        </w:rPr>
        <w:t xml:space="preserve"> трансформ</w:t>
      </w:r>
      <w:r w:rsidR="00D10D37" w:rsidRPr="003449D9">
        <w:rPr>
          <w:b/>
          <w:i/>
          <w:sz w:val="24"/>
          <w:szCs w:val="24"/>
        </w:rPr>
        <w:t xml:space="preserve">ировалась </w:t>
      </w:r>
      <w:r w:rsidR="005D54BD" w:rsidRPr="003449D9">
        <w:rPr>
          <w:b/>
          <w:i/>
          <w:sz w:val="24"/>
          <w:szCs w:val="24"/>
        </w:rPr>
        <w:t>как «геологическое тело»</w:t>
      </w:r>
      <w:r w:rsidR="005D54BD" w:rsidRPr="003449D9">
        <w:rPr>
          <w:sz w:val="24"/>
          <w:szCs w:val="24"/>
        </w:rPr>
        <w:t>.</w:t>
      </w:r>
    </w:p>
    <w:p w:rsidR="005D54BD" w:rsidRPr="003449D9" w:rsidRDefault="005D54BD" w:rsidP="003449D9">
      <w:pPr>
        <w:widowControl/>
        <w:autoSpaceDE/>
        <w:autoSpaceDN/>
        <w:adjustRightInd/>
        <w:spacing w:line="360" w:lineRule="auto"/>
        <w:ind w:firstLine="709"/>
        <w:jc w:val="both"/>
        <w:rPr>
          <w:sz w:val="24"/>
          <w:szCs w:val="24"/>
        </w:rPr>
      </w:pPr>
      <w:r w:rsidRPr="003449D9">
        <w:rPr>
          <w:sz w:val="24"/>
          <w:szCs w:val="24"/>
        </w:rPr>
        <w:t>В основе этого вывода лежат</w:t>
      </w:r>
      <w:r w:rsidRPr="003449D9">
        <w:rPr>
          <w:b/>
          <w:sz w:val="24"/>
          <w:szCs w:val="24"/>
        </w:rPr>
        <w:t xml:space="preserve"> </w:t>
      </w:r>
      <w:r w:rsidRPr="003449D9">
        <w:rPr>
          <w:sz w:val="24"/>
          <w:szCs w:val="24"/>
        </w:rPr>
        <w:t xml:space="preserve">три сформулированных Вернадским биогеохимических принципа, отражающих </w:t>
      </w:r>
      <w:r w:rsidR="00917258" w:rsidRPr="003449D9">
        <w:rPr>
          <w:sz w:val="24"/>
          <w:szCs w:val="24"/>
        </w:rPr>
        <w:t xml:space="preserve">не только </w:t>
      </w:r>
      <w:r w:rsidRPr="003449D9">
        <w:rPr>
          <w:sz w:val="24"/>
          <w:szCs w:val="24"/>
        </w:rPr>
        <w:t xml:space="preserve">фундаментальные </w:t>
      </w:r>
      <w:r w:rsidR="00917258" w:rsidRPr="003449D9">
        <w:rPr>
          <w:sz w:val="24"/>
          <w:szCs w:val="24"/>
        </w:rPr>
        <w:t xml:space="preserve">свойства живого вещества, но и </w:t>
      </w:r>
      <w:r w:rsidRPr="003449D9">
        <w:rPr>
          <w:sz w:val="24"/>
          <w:szCs w:val="24"/>
        </w:rPr>
        <w:t xml:space="preserve">законы </w:t>
      </w:r>
      <w:r w:rsidR="00917258" w:rsidRPr="003449D9">
        <w:rPr>
          <w:sz w:val="24"/>
          <w:szCs w:val="24"/>
        </w:rPr>
        <w:t xml:space="preserve">его </w:t>
      </w:r>
      <w:r w:rsidRPr="003449D9">
        <w:rPr>
          <w:sz w:val="24"/>
          <w:szCs w:val="24"/>
        </w:rPr>
        <w:t xml:space="preserve">эволюции. </w:t>
      </w:r>
    </w:p>
    <w:p w:rsidR="005D54BD" w:rsidRPr="003449D9" w:rsidRDefault="005D54BD" w:rsidP="003636FC">
      <w:pPr>
        <w:widowControl/>
        <w:numPr>
          <w:ilvl w:val="0"/>
          <w:numId w:val="5"/>
        </w:numPr>
        <w:autoSpaceDE/>
        <w:autoSpaceDN/>
        <w:adjustRightInd/>
        <w:spacing w:line="360" w:lineRule="auto"/>
        <w:ind w:left="0" w:firstLine="709"/>
        <w:jc w:val="both"/>
        <w:rPr>
          <w:sz w:val="24"/>
          <w:szCs w:val="24"/>
        </w:rPr>
      </w:pPr>
      <w:r w:rsidRPr="003449D9">
        <w:rPr>
          <w:sz w:val="24"/>
          <w:szCs w:val="24"/>
        </w:rPr>
        <w:t xml:space="preserve">Биогенная миграция атомов биосфере постоянно стремится к </w:t>
      </w:r>
      <w:r w:rsidR="00961B0C">
        <w:rPr>
          <w:sz w:val="24"/>
          <w:szCs w:val="24"/>
        </w:rPr>
        <w:t>своему максимальному проявлению</w:t>
      </w:r>
      <w:r w:rsidRPr="003449D9">
        <w:rPr>
          <w:sz w:val="24"/>
          <w:szCs w:val="24"/>
        </w:rPr>
        <w:t>.</w:t>
      </w:r>
    </w:p>
    <w:p w:rsidR="005D54BD" w:rsidRPr="003449D9" w:rsidRDefault="005D54BD" w:rsidP="003636FC">
      <w:pPr>
        <w:widowControl/>
        <w:numPr>
          <w:ilvl w:val="0"/>
          <w:numId w:val="5"/>
        </w:numPr>
        <w:autoSpaceDE/>
        <w:autoSpaceDN/>
        <w:adjustRightInd/>
        <w:spacing w:line="360" w:lineRule="auto"/>
        <w:ind w:left="0" w:firstLine="709"/>
        <w:jc w:val="both"/>
        <w:rPr>
          <w:sz w:val="24"/>
          <w:szCs w:val="24"/>
        </w:rPr>
      </w:pPr>
      <w:r w:rsidRPr="003449D9">
        <w:rPr>
          <w:sz w:val="24"/>
          <w:szCs w:val="24"/>
        </w:rPr>
        <w:t xml:space="preserve">Эволюция видов приводит к созданию все более </w:t>
      </w:r>
      <w:r w:rsidR="00BB0BD6">
        <w:rPr>
          <w:sz w:val="24"/>
          <w:szCs w:val="24"/>
        </w:rPr>
        <w:t xml:space="preserve">геохимически активных </w:t>
      </w:r>
      <w:r w:rsidRPr="003449D9">
        <w:rPr>
          <w:sz w:val="24"/>
          <w:szCs w:val="24"/>
        </w:rPr>
        <w:t>форм жизни и идет в направлении, увеличивающем проявление биогенной миграции</w:t>
      </w:r>
      <w:r w:rsidR="00122980" w:rsidRPr="003449D9">
        <w:rPr>
          <w:sz w:val="24"/>
          <w:szCs w:val="24"/>
        </w:rPr>
        <w:t xml:space="preserve"> элементов</w:t>
      </w:r>
      <w:r w:rsidRPr="003449D9">
        <w:rPr>
          <w:sz w:val="24"/>
          <w:szCs w:val="24"/>
        </w:rPr>
        <w:t xml:space="preserve">. </w:t>
      </w:r>
    </w:p>
    <w:p w:rsidR="005D54BD" w:rsidRPr="003449D9" w:rsidRDefault="005D54BD" w:rsidP="003636FC">
      <w:pPr>
        <w:widowControl/>
        <w:numPr>
          <w:ilvl w:val="0"/>
          <w:numId w:val="5"/>
        </w:numPr>
        <w:autoSpaceDE/>
        <w:autoSpaceDN/>
        <w:adjustRightInd/>
        <w:spacing w:line="360" w:lineRule="auto"/>
        <w:ind w:left="0" w:firstLine="709"/>
        <w:jc w:val="both"/>
        <w:rPr>
          <w:sz w:val="24"/>
          <w:szCs w:val="24"/>
        </w:rPr>
      </w:pPr>
      <w:r w:rsidRPr="003449D9">
        <w:rPr>
          <w:sz w:val="24"/>
          <w:szCs w:val="24"/>
        </w:rPr>
        <w:t xml:space="preserve">В каждый период </w:t>
      </w:r>
      <w:r w:rsidRPr="003449D9">
        <w:rPr>
          <w:i/>
          <w:sz w:val="24"/>
          <w:szCs w:val="24"/>
        </w:rPr>
        <w:t>именно геологического</w:t>
      </w:r>
      <w:r w:rsidRPr="003449D9">
        <w:rPr>
          <w:sz w:val="24"/>
          <w:szCs w:val="24"/>
        </w:rPr>
        <w:t xml:space="preserve"> времени </w:t>
      </w:r>
      <w:r w:rsidR="00961B0C">
        <w:rPr>
          <w:sz w:val="24"/>
          <w:szCs w:val="24"/>
        </w:rPr>
        <w:t>«</w:t>
      </w:r>
      <w:r w:rsidRPr="003449D9">
        <w:rPr>
          <w:sz w:val="24"/>
          <w:szCs w:val="24"/>
        </w:rPr>
        <w:t xml:space="preserve">заселение планеты </w:t>
      </w:r>
      <w:r w:rsidR="00961B0C">
        <w:rPr>
          <w:sz w:val="24"/>
          <w:szCs w:val="24"/>
        </w:rPr>
        <w:t xml:space="preserve">должно </w:t>
      </w:r>
      <w:r w:rsidRPr="003449D9">
        <w:rPr>
          <w:sz w:val="24"/>
          <w:szCs w:val="24"/>
        </w:rPr>
        <w:t xml:space="preserve">было </w:t>
      </w:r>
      <w:r w:rsidR="00961B0C">
        <w:rPr>
          <w:sz w:val="24"/>
          <w:szCs w:val="24"/>
        </w:rPr>
        <w:t xml:space="preserve">быть </w:t>
      </w:r>
      <w:r w:rsidRPr="003449D9">
        <w:rPr>
          <w:sz w:val="24"/>
          <w:szCs w:val="24"/>
        </w:rPr>
        <w:t>максимально возможн</w:t>
      </w:r>
      <w:r w:rsidR="00961B0C">
        <w:rPr>
          <w:sz w:val="24"/>
          <w:szCs w:val="24"/>
        </w:rPr>
        <w:t>ое</w:t>
      </w:r>
      <w:r w:rsidRPr="003449D9">
        <w:rPr>
          <w:sz w:val="24"/>
          <w:szCs w:val="24"/>
        </w:rPr>
        <w:t xml:space="preserve"> для всего живого вещес</w:t>
      </w:r>
      <w:r w:rsidR="00961B0C">
        <w:rPr>
          <w:sz w:val="24"/>
          <w:szCs w:val="24"/>
        </w:rPr>
        <w:t xml:space="preserve">тва, которое тогда существовало» </w:t>
      </w:r>
      <w:r w:rsidR="00813331" w:rsidRPr="00813331">
        <w:rPr>
          <w:sz w:val="24"/>
          <w:szCs w:val="24"/>
        </w:rPr>
        <w:t>[</w:t>
      </w:r>
      <w:r w:rsidR="00961B0C">
        <w:rPr>
          <w:sz w:val="24"/>
          <w:szCs w:val="24"/>
        </w:rPr>
        <w:t>Вернадский, 2013, т. 9, с. 303</w:t>
      </w:r>
      <w:r w:rsidR="00813331">
        <w:rPr>
          <w:sz w:val="24"/>
          <w:szCs w:val="24"/>
        </w:rPr>
        <w:t>]</w:t>
      </w:r>
      <w:r w:rsidRPr="003449D9">
        <w:rPr>
          <w:sz w:val="24"/>
          <w:szCs w:val="24"/>
        </w:rPr>
        <w:t>.</w:t>
      </w:r>
    </w:p>
    <w:p w:rsidR="00C13845" w:rsidRPr="003449D9" w:rsidRDefault="00632D2C" w:rsidP="003449D9">
      <w:pPr>
        <w:widowControl/>
        <w:autoSpaceDE/>
        <w:autoSpaceDN/>
        <w:adjustRightInd/>
        <w:spacing w:line="360" w:lineRule="auto"/>
        <w:ind w:firstLine="709"/>
        <w:jc w:val="both"/>
        <w:rPr>
          <w:sz w:val="24"/>
          <w:szCs w:val="24"/>
        </w:rPr>
      </w:pPr>
      <w:r w:rsidRPr="003449D9">
        <w:rPr>
          <w:sz w:val="24"/>
          <w:szCs w:val="24"/>
        </w:rPr>
        <w:t>Р</w:t>
      </w:r>
      <w:r w:rsidR="00122980" w:rsidRPr="003449D9">
        <w:rPr>
          <w:sz w:val="24"/>
          <w:szCs w:val="24"/>
        </w:rPr>
        <w:t>азлича</w:t>
      </w:r>
      <w:r w:rsidRPr="003449D9">
        <w:rPr>
          <w:sz w:val="24"/>
          <w:szCs w:val="24"/>
        </w:rPr>
        <w:t>я</w:t>
      </w:r>
      <w:r w:rsidR="00122980" w:rsidRPr="003449D9">
        <w:rPr>
          <w:sz w:val="24"/>
          <w:szCs w:val="24"/>
        </w:rPr>
        <w:t xml:space="preserve"> несколько направлений (областей проявления) эволюции биосферы</w:t>
      </w:r>
      <w:r w:rsidRPr="003449D9">
        <w:rPr>
          <w:sz w:val="24"/>
          <w:szCs w:val="24"/>
        </w:rPr>
        <w:t>,</w:t>
      </w:r>
      <w:r w:rsidR="00122980" w:rsidRPr="003449D9">
        <w:rPr>
          <w:sz w:val="24"/>
          <w:szCs w:val="24"/>
        </w:rPr>
        <w:t xml:space="preserve"> </w:t>
      </w:r>
      <w:r w:rsidR="0029386E">
        <w:rPr>
          <w:sz w:val="24"/>
          <w:szCs w:val="24"/>
        </w:rPr>
        <w:t>В.</w:t>
      </w:r>
      <w:r w:rsidR="00F5276A" w:rsidRPr="003449D9">
        <w:rPr>
          <w:sz w:val="24"/>
          <w:szCs w:val="24"/>
        </w:rPr>
        <w:t xml:space="preserve">И. Вернадский указывал на то, что этот процесс неизменно сопровождается: </w:t>
      </w:r>
    </w:p>
    <w:p w:rsidR="00C13845" w:rsidRPr="003449D9" w:rsidRDefault="00C13845" w:rsidP="003636FC">
      <w:pPr>
        <w:widowControl/>
        <w:autoSpaceDE/>
        <w:autoSpaceDN/>
        <w:adjustRightInd/>
        <w:spacing w:line="360" w:lineRule="auto"/>
        <w:ind w:firstLine="567"/>
        <w:jc w:val="both"/>
        <w:rPr>
          <w:sz w:val="24"/>
          <w:szCs w:val="24"/>
        </w:rPr>
      </w:pPr>
      <w:r w:rsidRPr="003449D9">
        <w:rPr>
          <w:sz w:val="24"/>
          <w:szCs w:val="24"/>
        </w:rPr>
        <w:t>1. Освоение</w:t>
      </w:r>
      <w:r w:rsidR="00F5276A" w:rsidRPr="003449D9">
        <w:rPr>
          <w:sz w:val="24"/>
          <w:szCs w:val="24"/>
        </w:rPr>
        <w:t>м</w:t>
      </w:r>
      <w:r w:rsidRPr="003449D9">
        <w:rPr>
          <w:sz w:val="24"/>
          <w:szCs w:val="24"/>
        </w:rPr>
        <w:t xml:space="preserve"> </w:t>
      </w:r>
      <w:r w:rsidR="00122980" w:rsidRPr="003449D9">
        <w:rPr>
          <w:sz w:val="24"/>
          <w:szCs w:val="24"/>
        </w:rPr>
        <w:t>новых зон обитания</w:t>
      </w:r>
      <w:r w:rsidR="00063AC7" w:rsidRPr="003449D9">
        <w:rPr>
          <w:sz w:val="24"/>
          <w:szCs w:val="24"/>
        </w:rPr>
        <w:t>.</w:t>
      </w:r>
      <w:r w:rsidR="00122980" w:rsidRPr="003449D9">
        <w:rPr>
          <w:sz w:val="24"/>
          <w:szCs w:val="24"/>
        </w:rPr>
        <w:t xml:space="preserve"> </w:t>
      </w:r>
    </w:p>
    <w:p w:rsidR="00C13845" w:rsidRPr="003449D9" w:rsidRDefault="00C13845" w:rsidP="003636FC">
      <w:pPr>
        <w:widowControl/>
        <w:autoSpaceDE/>
        <w:autoSpaceDN/>
        <w:adjustRightInd/>
        <w:spacing w:line="360" w:lineRule="auto"/>
        <w:ind w:firstLine="567"/>
        <w:jc w:val="both"/>
        <w:rPr>
          <w:sz w:val="24"/>
          <w:szCs w:val="24"/>
        </w:rPr>
      </w:pPr>
      <w:r w:rsidRPr="003449D9">
        <w:rPr>
          <w:sz w:val="24"/>
          <w:szCs w:val="24"/>
        </w:rPr>
        <w:t>2. У</w:t>
      </w:r>
      <w:r w:rsidR="00122980" w:rsidRPr="003449D9">
        <w:rPr>
          <w:sz w:val="24"/>
          <w:szCs w:val="24"/>
        </w:rPr>
        <w:t>силение</w:t>
      </w:r>
      <w:r w:rsidR="00F5276A" w:rsidRPr="003449D9">
        <w:rPr>
          <w:sz w:val="24"/>
          <w:szCs w:val="24"/>
        </w:rPr>
        <w:t>м</w:t>
      </w:r>
      <w:r w:rsidR="00122980" w:rsidRPr="003449D9">
        <w:rPr>
          <w:sz w:val="24"/>
          <w:szCs w:val="24"/>
        </w:rPr>
        <w:t xml:space="preserve"> </w:t>
      </w:r>
      <w:r w:rsidRPr="003449D9">
        <w:rPr>
          <w:sz w:val="24"/>
          <w:szCs w:val="24"/>
        </w:rPr>
        <w:t xml:space="preserve">биогенного воздействия </w:t>
      </w:r>
      <w:r w:rsidR="00122980" w:rsidRPr="003449D9">
        <w:rPr>
          <w:sz w:val="24"/>
          <w:szCs w:val="24"/>
        </w:rPr>
        <w:t>на</w:t>
      </w:r>
      <w:r w:rsidRPr="003449D9">
        <w:rPr>
          <w:sz w:val="24"/>
          <w:szCs w:val="24"/>
        </w:rPr>
        <w:t xml:space="preserve"> неорганические компоненты биосферы.</w:t>
      </w:r>
    </w:p>
    <w:p w:rsidR="00C13845" w:rsidRPr="003449D9" w:rsidRDefault="00C13845" w:rsidP="003636FC">
      <w:pPr>
        <w:widowControl/>
        <w:autoSpaceDE/>
        <w:autoSpaceDN/>
        <w:adjustRightInd/>
        <w:spacing w:line="360" w:lineRule="auto"/>
        <w:ind w:firstLine="567"/>
        <w:jc w:val="both"/>
        <w:rPr>
          <w:sz w:val="24"/>
          <w:szCs w:val="24"/>
        </w:rPr>
      </w:pPr>
      <w:r w:rsidRPr="003449D9">
        <w:rPr>
          <w:sz w:val="24"/>
          <w:szCs w:val="24"/>
        </w:rPr>
        <w:t>3. О</w:t>
      </w:r>
      <w:r w:rsidR="00122980" w:rsidRPr="003449D9">
        <w:rPr>
          <w:sz w:val="24"/>
          <w:szCs w:val="24"/>
        </w:rPr>
        <w:t>бщ</w:t>
      </w:r>
      <w:r w:rsidR="00F5276A" w:rsidRPr="003449D9">
        <w:rPr>
          <w:sz w:val="24"/>
          <w:szCs w:val="24"/>
        </w:rPr>
        <w:t>им</w:t>
      </w:r>
      <w:r w:rsidR="00122980" w:rsidRPr="003449D9">
        <w:rPr>
          <w:sz w:val="24"/>
          <w:szCs w:val="24"/>
        </w:rPr>
        <w:t xml:space="preserve"> ускорение</w:t>
      </w:r>
      <w:r w:rsidR="00F5276A" w:rsidRPr="003449D9">
        <w:rPr>
          <w:sz w:val="24"/>
          <w:szCs w:val="24"/>
        </w:rPr>
        <w:t>м</w:t>
      </w:r>
      <w:r w:rsidR="00122980" w:rsidRPr="003449D9">
        <w:rPr>
          <w:sz w:val="24"/>
          <w:szCs w:val="24"/>
        </w:rPr>
        <w:t xml:space="preserve"> темпов миграции элементов</w:t>
      </w:r>
      <w:r w:rsidR="00063AC7" w:rsidRPr="003449D9">
        <w:rPr>
          <w:sz w:val="24"/>
          <w:szCs w:val="24"/>
        </w:rPr>
        <w:t>.</w:t>
      </w:r>
    </w:p>
    <w:p w:rsidR="00C13845" w:rsidRPr="003449D9" w:rsidRDefault="00C13845" w:rsidP="003636FC">
      <w:pPr>
        <w:widowControl/>
        <w:autoSpaceDE/>
        <w:autoSpaceDN/>
        <w:adjustRightInd/>
        <w:spacing w:line="360" w:lineRule="auto"/>
        <w:ind w:firstLine="567"/>
        <w:jc w:val="both"/>
        <w:rPr>
          <w:sz w:val="24"/>
          <w:szCs w:val="24"/>
        </w:rPr>
      </w:pPr>
      <w:r w:rsidRPr="003449D9">
        <w:rPr>
          <w:sz w:val="24"/>
          <w:szCs w:val="24"/>
        </w:rPr>
        <w:t xml:space="preserve">4. </w:t>
      </w:r>
      <w:r w:rsidRPr="00030C88">
        <w:rPr>
          <w:spacing w:val="-4"/>
          <w:sz w:val="24"/>
          <w:szCs w:val="24"/>
        </w:rPr>
        <w:t>П</w:t>
      </w:r>
      <w:r w:rsidR="00122980" w:rsidRPr="00030C88">
        <w:rPr>
          <w:spacing w:val="-4"/>
          <w:sz w:val="24"/>
          <w:szCs w:val="24"/>
        </w:rPr>
        <w:t>оявление</w:t>
      </w:r>
      <w:r w:rsidR="00F5276A" w:rsidRPr="00030C88">
        <w:rPr>
          <w:spacing w:val="-4"/>
          <w:sz w:val="24"/>
          <w:szCs w:val="24"/>
        </w:rPr>
        <w:t>м</w:t>
      </w:r>
      <w:r w:rsidR="00122980" w:rsidRPr="00030C88">
        <w:rPr>
          <w:spacing w:val="-4"/>
          <w:sz w:val="24"/>
          <w:szCs w:val="24"/>
        </w:rPr>
        <w:t xml:space="preserve"> качественно новых форм миграции</w:t>
      </w:r>
      <w:r w:rsidR="00030C88" w:rsidRPr="00030C88">
        <w:rPr>
          <w:spacing w:val="-4"/>
        </w:rPr>
        <w:t xml:space="preserve"> </w:t>
      </w:r>
      <w:r w:rsidR="00030C88" w:rsidRPr="00030C88">
        <w:rPr>
          <w:spacing w:val="-4"/>
          <w:sz w:val="24"/>
          <w:szCs w:val="24"/>
        </w:rPr>
        <w:t>и усложнением общей структуры БИК</w:t>
      </w:r>
      <w:r w:rsidR="00063AC7" w:rsidRPr="00030C88">
        <w:rPr>
          <w:spacing w:val="-4"/>
          <w:sz w:val="24"/>
          <w:szCs w:val="24"/>
        </w:rPr>
        <w:t>.</w:t>
      </w:r>
    </w:p>
    <w:p w:rsidR="00063AC7" w:rsidRPr="003449D9" w:rsidRDefault="00C13845" w:rsidP="003636FC">
      <w:pPr>
        <w:widowControl/>
        <w:autoSpaceDE/>
        <w:autoSpaceDN/>
        <w:adjustRightInd/>
        <w:spacing w:line="360" w:lineRule="auto"/>
        <w:ind w:firstLine="567"/>
        <w:jc w:val="both"/>
        <w:rPr>
          <w:sz w:val="24"/>
          <w:szCs w:val="24"/>
        </w:rPr>
      </w:pPr>
      <w:r w:rsidRPr="003449D9">
        <w:rPr>
          <w:sz w:val="24"/>
          <w:szCs w:val="24"/>
        </w:rPr>
        <w:t>5.</w:t>
      </w:r>
      <w:r w:rsidR="00063AC7" w:rsidRPr="003449D9">
        <w:rPr>
          <w:sz w:val="24"/>
          <w:szCs w:val="24"/>
        </w:rPr>
        <w:t xml:space="preserve"> Значительн</w:t>
      </w:r>
      <w:r w:rsidR="00F5276A" w:rsidRPr="003449D9">
        <w:rPr>
          <w:sz w:val="24"/>
          <w:szCs w:val="24"/>
        </w:rPr>
        <w:t>ым</w:t>
      </w:r>
      <w:r w:rsidR="00063AC7" w:rsidRPr="003449D9">
        <w:rPr>
          <w:sz w:val="24"/>
          <w:szCs w:val="24"/>
        </w:rPr>
        <w:t xml:space="preserve"> </w:t>
      </w:r>
      <w:r w:rsidR="00122980" w:rsidRPr="003449D9">
        <w:rPr>
          <w:sz w:val="24"/>
          <w:szCs w:val="24"/>
        </w:rPr>
        <w:t>усиление</w:t>
      </w:r>
      <w:r w:rsidR="00F5276A" w:rsidRPr="003449D9">
        <w:rPr>
          <w:sz w:val="24"/>
          <w:szCs w:val="24"/>
        </w:rPr>
        <w:t>м</w:t>
      </w:r>
      <w:r w:rsidR="00122980" w:rsidRPr="003449D9">
        <w:rPr>
          <w:sz w:val="24"/>
          <w:szCs w:val="24"/>
        </w:rPr>
        <w:t xml:space="preserve"> биогеохимических функций биосферы</w:t>
      </w:r>
      <w:r w:rsidR="00063AC7" w:rsidRPr="003449D9">
        <w:rPr>
          <w:sz w:val="24"/>
          <w:szCs w:val="24"/>
        </w:rPr>
        <w:t>.</w:t>
      </w:r>
      <w:r w:rsidR="00122980" w:rsidRPr="003449D9">
        <w:rPr>
          <w:sz w:val="24"/>
          <w:szCs w:val="24"/>
        </w:rPr>
        <w:t xml:space="preserve"> </w:t>
      </w:r>
    </w:p>
    <w:p w:rsidR="009E1C4D" w:rsidRDefault="00063AC7" w:rsidP="003636FC">
      <w:pPr>
        <w:widowControl/>
        <w:autoSpaceDE/>
        <w:autoSpaceDN/>
        <w:adjustRightInd/>
        <w:spacing w:line="360" w:lineRule="auto"/>
        <w:ind w:firstLine="567"/>
        <w:jc w:val="both"/>
        <w:rPr>
          <w:sz w:val="24"/>
          <w:szCs w:val="24"/>
        </w:rPr>
      </w:pPr>
      <w:r w:rsidRPr="003449D9">
        <w:rPr>
          <w:sz w:val="24"/>
          <w:szCs w:val="24"/>
        </w:rPr>
        <w:t>6. К</w:t>
      </w:r>
      <w:r w:rsidR="00122980" w:rsidRPr="003449D9">
        <w:rPr>
          <w:sz w:val="24"/>
          <w:szCs w:val="24"/>
        </w:rPr>
        <w:t>онцентр</w:t>
      </w:r>
      <w:r w:rsidR="00BB0BD6">
        <w:rPr>
          <w:sz w:val="24"/>
          <w:szCs w:val="24"/>
        </w:rPr>
        <w:t xml:space="preserve">ацией </w:t>
      </w:r>
      <w:r w:rsidRPr="003449D9">
        <w:rPr>
          <w:sz w:val="24"/>
          <w:szCs w:val="24"/>
        </w:rPr>
        <w:t xml:space="preserve">биогенных </w:t>
      </w:r>
      <w:r w:rsidR="00122980" w:rsidRPr="003449D9">
        <w:rPr>
          <w:sz w:val="24"/>
          <w:szCs w:val="24"/>
        </w:rPr>
        <w:t>энерг</w:t>
      </w:r>
      <w:r w:rsidRPr="003449D9">
        <w:rPr>
          <w:sz w:val="24"/>
          <w:szCs w:val="24"/>
        </w:rPr>
        <w:t xml:space="preserve">оносителей </w:t>
      </w:r>
      <w:r w:rsidR="00122980" w:rsidRPr="003449D9">
        <w:rPr>
          <w:sz w:val="24"/>
          <w:szCs w:val="24"/>
        </w:rPr>
        <w:t>в поверхностной оболочке Земли</w:t>
      </w:r>
      <w:r w:rsidR="009E1C4D">
        <w:rPr>
          <w:sz w:val="24"/>
          <w:szCs w:val="24"/>
        </w:rPr>
        <w:t>.</w:t>
      </w:r>
    </w:p>
    <w:p w:rsidR="00122980" w:rsidRPr="003449D9" w:rsidRDefault="009E1C4D" w:rsidP="003636FC">
      <w:pPr>
        <w:widowControl/>
        <w:autoSpaceDE/>
        <w:autoSpaceDN/>
        <w:adjustRightInd/>
        <w:spacing w:line="360" w:lineRule="auto"/>
        <w:ind w:firstLine="567"/>
        <w:jc w:val="both"/>
        <w:rPr>
          <w:sz w:val="24"/>
          <w:szCs w:val="24"/>
        </w:rPr>
      </w:pPr>
      <w:r>
        <w:rPr>
          <w:sz w:val="24"/>
          <w:szCs w:val="24"/>
        </w:rPr>
        <w:t>7. П</w:t>
      </w:r>
      <w:r w:rsidR="00122980" w:rsidRPr="003449D9">
        <w:rPr>
          <w:sz w:val="24"/>
          <w:szCs w:val="24"/>
        </w:rPr>
        <w:t xml:space="preserve">оявление новых </w:t>
      </w:r>
      <w:r w:rsidR="00BB0BD6">
        <w:rPr>
          <w:sz w:val="24"/>
          <w:szCs w:val="24"/>
        </w:rPr>
        <w:t xml:space="preserve">направлений </w:t>
      </w:r>
      <w:r w:rsidR="00122980" w:rsidRPr="003449D9">
        <w:rPr>
          <w:sz w:val="24"/>
          <w:szCs w:val="24"/>
        </w:rPr>
        <w:t xml:space="preserve">миграции элементов. </w:t>
      </w:r>
    </w:p>
    <w:p w:rsidR="00BA39C9" w:rsidRPr="003449D9" w:rsidRDefault="00434BFC" w:rsidP="00030C88">
      <w:pPr>
        <w:widowControl/>
        <w:autoSpaceDE/>
        <w:autoSpaceDN/>
        <w:adjustRightInd/>
        <w:spacing w:line="360" w:lineRule="auto"/>
        <w:ind w:firstLine="709"/>
        <w:jc w:val="both"/>
        <w:rPr>
          <w:sz w:val="24"/>
          <w:szCs w:val="24"/>
        </w:rPr>
      </w:pPr>
      <w:r w:rsidRPr="003449D9">
        <w:rPr>
          <w:sz w:val="24"/>
          <w:szCs w:val="24"/>
        </w:rPr>
        <w:t>О</w:t>
      </w:r>
      <w:r w:rsidR="00BA39C9" w:rsidRPr="003449D9">
        <w:rPr>
          <w:sz w:val="24"/>
          <w:szCs w:val="24"/>
        </w:rPr>
        <w:t xml:space="preserve"> </w:t>
      </w:r>
      <w:r w:rsidR="00BF755E" w:rsidRPr="003449D9">
        <w:rPr>
          <w:sz w:val="24"/>
          <w:szCs w:val="24"/>
        </w:rPr>
        <w:t>том</w:t>
      </w:r>
      <w:r w:rsidRPr="003449D9">
        <w:rPr>
          <w:sz w:val="24"/>
          <w:szCs w:val="24"/>
        </w:rPr>
        <w:t>, что экогенез как исторический процесс внутренней дифференциации и развития биосферы, осуществлялся поступательно</w:t>
      </w:r>
      <w:r w:rsidR="00796F3A" w:rsidRPr="003449D9">
        <w:rPr>
          <w:sz w:val="24"/>
          <w:szCs w:val="24"/>
        </w:rPr>
        <w:t>,</w:t>
      </w:r>
      <w:r w:rsidRPr="003449D9">
        <w:rPr>
          <w:sz w:val="24"/>
          <w:szCs w:val="24"/>
        </w:rPr>
        <w:t xml:space="preserve"> </w:t>
      </w:r>
      <w:r w:rsidR="00C41D16" w:rsidRPr="003449D9">
        <w:rPr>
          <w:sz w:val="24"/>
          <w:szCs w:val="24"/>
        </w:rPr>
        <w:t xml:space="preserve">со всей очевидностью </w:t>
      </w:r>
      <w:r w:rsidR="00BF755E" w:rsidRPr="003449D9">
        <w:rPr>
          <w:sz w:val="24"/>
          <w:szCs w:val="24"/>
        </w:rPr>
        <w:t xml:space="preserve">свидетельствует изменение протяженности </w:t>
      </w:r>
      <w:r w:rsidR="00BA39C9" w:rsidRPr="003449D9">
        <w:rPr>
          <w:sz w:val="24"/>
          <w:szCs w:val="24"/>
        </w:rPr>
        <w:t xml:space="preserve">геологических </w:t>
      </w:r>
      <w:r w:rsidR="00352208" w:rsidRPr="003449D9">
        <w:rPr>
          <w:sz w:val="24"/>
          <w:szCs w:val="24"/>
        </w:rPr>
        <w:t xml:space="preserve">эпох </w:t>
      </w:r>
      <w:r w:rsidR="00C41D16" w:rsidRPr="003449D9">
        <w:rPr>
          <w:sz w:val="24"/>
          <w:szCs w:val="24"/>
        </w:rPr>
        <w:t>в фанерозое</w:t>
      </w:r>
      <w:r w:rsidR="00796F3A" w:rsidRPr="003449D9">
        <w:rPr>
          <w:sz w:val="24"/>
          <w:szCs w:val="24"/>
        </w:rPr>
        <w:t>, трактуемых как этапы развития органической жизни</w:t>
      </w:r>
      <w:r w:rsidRPr="003449D9">
        <w:rPr>
          <w:sz w:val="24"/>
          <w:szCs w:val="24"/>
        </w:rPr>
        <w:t>.</w:t>
      </w:r>
      <w:r w:rsidR="00BF755E" w:rsidRPr="003449D9">
        <w:rPr>
          <w:sz w:val="24"/>
          <w:szCs w:val="24"/>
        </w:rPr>
        <w:t xml:space="preserve"> </w:t>
      </w:r>
      <w:r w:rsidR="00323A09">
        <w:rPr>
          <w:sz w:val="24"/>
          <w:szCs w:val="24"/>
        </w:rPr>
        <w:t>Е</w:t>
      </w:r>
      <w:r w:rsidR="00BF755E" w:rsidRPr="003449D9">
        <w:rPr>
          <w:sz w:val="24"/>
          <w:szCs w:val="24"/>
        </w:rPr>
        <w:t xml:space="preserve">сли протерозой </w:t>
      </w:r>
      <w:r w:rsidR="00BA39C9" w:rsidRPr="003449D9">
        <w:rPr>
          <w:sz w:val="24"/>
          <w:szCs w:val="24"/>
        </w:rPr>
        <w:t xml:space="preserve">охватывает период </w:t>
      </w:r>
      <w:r w:rsidR="00352208" w:rsidRPr="003449D9">
        <w:rPr>
          <w:sz w:val="24"/>
          <w:szCs w:val="24"/>
        </w:rPr>
        <w:t>1</w:t>
      </w:r>
      <w:r w:rsidR="00BA39C9" w:rsidRPr="003449D9">
        <w:rPr>
          <w:sz w:val="24"/>
          <w:szCs w:val="24"/>
        </w:rPr>
        <w:t>600–</w:t>
      </w:r>
      <w:r w:rsidR="00352208" w:rsidRPr="003449D9">
        <w:rPr>
          <w:sz w:val="24"/>
          <w:szCs w:val="24"/>
        </w:rPr>
        <w:t>20</w:t>
      </w:r>
      <w:r w:rsidR="00BA39C9" w:rsidRPr="003449D9">
        <w:rPr>
          <w:sz w:val="24"/>
          <w:szCs w:val="24"/>
        </w:rPr>
        <w:t>00 млн</w:t>
      </w:r>
      <w:r w:rsidR="00BF755E" w:rsidRPr="003449D9">
        <w:rPr>
          <w:sz w:val="24"/>
          <w:szCs w:val="24"/>
        </w:rPr>
        <w:t>.</w:t>
      </w:r>
      <w:r w:rsidR="00BA39C9" w:rsidRPr="003449D9">
        <w:rPr>
          <w:sz w:val="24"/>
          <w:szCs w:val="24"/>
        </w:rPr>
        <w:t xml:space="preserve"> лет, то</w:t>
      </w:r>
      <w:r w:rsidRPr="003449D9">
        <w:rPr>
          <w:sz w:val="24"/>
          <w:szCs w:val="24"/>
        </w:rPr>
        <w:t xml:space="preserve"> палеозой </w:t>
      </w:r>
      <w:r w:rsidR="00352208" w:rsidRPr="003449D9">
        <w:rPr>
          <w:sz w:val="24"/>
          <w:szCs w:val="24"/>
        </w:rPr>
        <w:t xml:space="preserve">уже </w:t>
      </w:r>
      <w:r w:rsidRPr="003449D9">
        <w:rPr>
          <w:sz w:val="24"/>
          <w:szCs w:val="24"/>
        </w:rPr>
        <w:t>289 млн,</w:t>
      </w:r>
      <w:r w:rsidR="00BF755E" w:rsidRPr="003449D9">
        <w:rPr>
          <w:sz w:val="24"/>
          <w:szCs w:val="24"/>
        </w:rPr>
        <w:t xml:space="preserve"> мезозой 186 млн</w:t>
      </w:r>
      <w:r w:rsidRPr="003449D9">
        <w:rPr>
          <w:sz w:val="24"/>
          <w:szCs w:val="24"/>
        </w:rPr>
        <w:t>,</w:t>
      </w:r>
      <w:r w:rsidR="00BF755E" w:rsidRPr="003449D9">
        <w:rPr>
          <w:sz w:val="24"/>
          <w:szCs w:val="24"/>
        </w:rPr>
        <w:t xml:space="preserve"> </w:t>
      </w:r>
      <w:r w:rsidR="00352208" w:rsidRPr="003449D9">
        <w:rPr>
          <w:sz w:val="24"/>
          <w:szCs w:val="24"/>
        </w:rPr>
        <w:t xml:space="preserve">а </w:t>
      </w:r>
      <w:r w:rsidR="00BA39C9" w:rsidRPr="003449D9">
        <w:rPr>
          <w:sz w:val="24"/>
          <w:szCs w:val="24"/>
        </w:rPr>
        <w:t xml:space="preserve">кайнозой </w:t>
      </w:r>
      <w:r w:rsidR="00352208" w:rsidRPr="003449D9">
        <w:rPr>
          <w:sz w:val="24"/>
          <w:szCs w:val="24"/>
        </w:rPr>
        <w:t xml:space="preserve">всего </w:t>
      </w:r>
      <w:r w:rsidR="00BA39C9" w:rsidRPr="003449D9">
        <w:rPr>
          <w:sz w:val="24"/>
          <w:szCs w:val="24"/>
        </w:rPr>
        <w:t>56–66 млн</w:t>
      </w:r>
      <w:r w:rsidRPr="003449D9">
        <w:rPr>
          <w:sz w:val="24"/>
          <w:szCs w:val="24"/>
        </w:rPr>
        <w:t xml:space="preserve"> лет</w:t>
      </w:r>
      <w:r w:rsidR="00030C88">
        <w:rPr>
          <w:sz w:val="24"/>
          <w:szCs w:val="24"/>
        </w:rPr>
        <w:t xml:space="preserve"> </w:t>
      </w:r>
      <w:r w:rsidR="00813331" w:rsidRPr="00813331">
        <w:rPr>
          <w:sz w:val="24"/>
          <w:szCs w:val="24"/>
        </w:rPr>
        <w:t>[</w:t>
      </w:r>
      <w:r w:rsidR="00813331">
        <w:rPr>
          <w:sz w:val="24"/>
          <w:szCs w:val="24"/>
        </w:rPr>
        <w:t>Давиташвили, 1948]</w:t>
      </w:r>
      <w:r w:rsidR="00BA39C9" w:rsidRPr="003449D9">
        <w:rPr>
          <w:sz w:val="24"/>
          <w:szCs w:val="24"/>
        </w:rPr>
        <w:t>.</w:t>
      </w:r>
    </w:p>
    <w:p w:rsidR="00CD4794" w:rsidRPr="003449D9" w:rsidRDefault="0052196A" w:rsidP="003449D9">
      <w:pPr>
        <w:widowControl/>
        <w:autoSpaceDE/>
        <w:autoSpaceDN/>
        <w:adjustRightInd/>
        <w:spacing w:line="360" w:lineRule="auto"/>
        <w:ind w:firstLine="709"/>
        <w:jc w:val="both"/>
        <w:rPr>
          <w:sz w:val="24"/>
          <w:szCs w:val="24"/>
        </w:rPr>
      </w:pPr>
      <w:r>
        <w:rPr>
          <w:sz w:val="24"/>
          <w:szCs w:val="24"/>
        </w:rPr>
        <w:t>Одновременно д</w:t>
      </w:r>
      <w:r w:rsidR="00352208" w:rsidRPr="003449D9">
        <w:rPr>
          <w:sz w:val="24"/>
          <w:szCs w:val="24"/>
        </w:rPr>
        <w:t xml:space="preserve">анные палеонтологии </w:t>
      </w:r>
      <w:r w:rsidR="00030C88">
        <w:rPr>
          <w:sz w:val="24"/>
          <w:szCs w:val="24"/>
        </w:rPr>
        <w:t xml:space="preserve">с каждым годом все больше и больше </w:t>
      </w:r>
      <w:r w:rsidR="00E1486D" w:rsidRPr="003449D9">
        <w:rPr>
          <w:sz w:val="24"/>
          <w:szCs w:val="24"/>
        </w:rPr>
        <w:t xml:space="preserve">подтверждают </w:t>
      </w:r>
      <w:r w:rsidR="00323A09">
        <w:rPr>
          <w:sz w:val="24"/>
          <w:szCs w:val="24"/>
        </w:rPr>
        <w:t xml:space="preserve">и </w:t>
      </w:r>
      <w:r w:rsidR="00E1486D" w:rsidRPr="003449D9">
        <w:rPr>
          <w:sz w:val="24"/>
          <w:szCs w:val="24"/>
        </w:rPr>
        <w:t>теоретические выводы О</w:t>
      </w:r>
      <w:r w:rsidR="00B4238D">
        <w:rPr>
          <w:sz w:val="24"/>
          <w:szCs w:val="24"/>
        </w:rPr>
        <w:t>.</w:t>
      </w:r>
      <w:r w:rsidR="00E1486D" w:rsidRPr="003449D9">
        <w:rPr>
          <w:sz w:val="24"/>
          <w:szCs w:val="24"/>
        </w:rPr>
        <w:t xml:space="preserve"> Шиндевольфа</w:t>
      </w:r>
      <w:r w:rsidR="00B2559A" w:rsidRPr="003449D9">
        <w:rPr>
          <w:sz w:val="24"/>
          <w:szCs w:val="24"/>
        </w:rPr>
        <w:t xml:space="preserve"> </w:t>
      </w:r>
      <w:r w:rsidR="00B6388C">
        <w:rPr>
          <w:sz w:val="24"/>
          <w:szCs w:val="24"/>
        </w:rPr>
        <w:t xml:space="preserve">(1950) </w:t>
      </w:r>
      <w:r w:rsidR="00E1486D" w:rsidRPr="003449D9">
        <w:rPr>
          <w:sz w:val="24"/>
          <w:szCs w:val="24"/>
        </w:rPr>
        <w:t xml:space="preserve">о циклическом характере </w:t>
      </w:r>
      <w:r w:rsidR="008C5E55" w:rsidRPr="003449D9">
        <w:rPr>
          <w:sz w:val="24"/>
          <w:szCs w:val="24"/>
        </w:rPr>
        <w:t>филогенеза</w:t>
      </w:r>
      <w:r w:rsidR="00E1486D" w:rsidRPr="003449D9">
        <w:rPr>
          <w:sz w:val="24"/>
          <w:szCs w:val="24"/>
        </w:rPr>
        <w:t xml:space="preserve">, </w:t>
      </w:r>
      <w:r w:rsidR="00030C88">
        <w:rPr>
          <w:sz w:val="24"/>
          <w:szCs w:val="24"/>
        </w:rPr>
        <w:t>что</w:t>
      </w:r>
      <w:r w:rsidR="00B4238D">
        <w:rPr>
          <w:sz w:val="24"/>
          <w:szCs w:val="24"/>
        </w:rPr>
        <w:t>,</w:t>
      </w:r>
      <w:r w:rsidR="00030C88">
        <w:rPr>
          <w:sz w:val="24"/>
          <w:szCs w:val="24"/>
        </w:rPr>
        <w:t xml:space="preserve"> </w:t>
      </w:r>
      <w:r w:rsidR="008C5E55" w:rsidRPr="003449D9">
        <w:rPr>
          <w:sz w:val="24"/>
          <w:szCs w:val="24"/>
        </w:rPr>
        <w:t xml:space="preserve">по </w:t>
      </w:r>
      <w:r w:rsidR="005C7A35" w:rsidRPr="003449D9">
        <w:rPr>
          <w:sz w:val="24"/>
          <w:szCs w:val="24"/>
        </w:rPr>
        <w:t xml:space="preserve">его </w:t>
      </w:r>
      <w:r w:rsidR="008C5E55" w:rsidRPr="003449D9">
        <w:rPr>
          <w:sz w:val="24"/>
          <w:szCs w:val="24"/>
        </w:rPr>
        <w:t>мнению</w:t>
      </w:r>
      <w:r w:rsidR="00B4238D">
        <w:rPr>
          <w:sz w:val="24"/>
          <w:szCs w:val="24"/>
        </w:rPr>
        <w:t>,</w:t>
      </w:r>
      <w:r w:rsidR="008C5E55" w:rsidRPr="003449D9">
        <w:rPr>
          <w:sz w:val="24"/>
          <w:szCs w:val="24"/>
        </w:rPr>
        <w:t xml:space="preserve"> </w:t>
      </w:r>
      <w:r w:rsidR="00030C88">
        <w:rPr>
          <w:sz w:val="24"/>
          <w:szCs w:val="24"/>
        </w:rPr>
        <w:t xml:space="preserve">было </w:t>
      </w:r>
      <w:r w:rsidR="00030C88" w:rsidRPr="00030C88">
        <w:rPr>
          <w:sz w:val="24"/>
          <w:szCs w:val="24"/>
        </w:rPr>
        <w:t xml:space="preserve">обусловлено </w:t>
      </w:r>
      <w:r w:rsidR="00E1486D" w:rsidRPr="003449D9">
        <w:rPr>
          <w:sz w:val="24"/>
          <w:szCs w:val="24"/>
        </w:rPr>
        <w:t>возрастными изменениями зональных биоценотических сообществ. Так н</w:t>
      </w:r>
      <w:r w:rsidR="00352208" w:rsidRPr="003449D9">
        <w:rPr>
          <w:sz w:val="24"/>
          <w:szCs w:val="24"/>
        </w:rPr>
        <w:t xml:space="preserve">а протяжении фанерозоя </w:t>
      </w:r>
      <w:r w:rsidR="00E1486D" w:rsidRPr="003449D9">
        <w:rPr>
          <w:sz w:val="24"/>
          <w:szCs w:val="24"/>
        </w:rPr>
        <w:t>разные</w:t>
      </w:r>
      <w:r w:rsidR="00083413" w:rsidRPr="003449D9">
        <w:rPr>
          <w:sz w:val="24"/>
          <w:szCs w:val="24"/>
        </w:rPr>
        <w:t xml:space="preserve"> исследователи </w:t>
      </w:r>
      <w:r w:rsidR="00813331" w:rsidRPr="00813331">
        <w:rPr>
          <w:sz w:val="24"/>
          <w:szCs w:val="24"/>
        </w:rPr>
        <w:t>[</w:t>
      </w:r>
      <w:r w:rsidR="00864C12">
        <w:rPr>
          <w:sz w:val="24"/>
          <w:szCs w:val="24"/>
        </w:rPr>
        <w:t>Красилов</w:t>
      </w:r>
      <w:r w:rsidR="00813331">
        <w:rPr>
          <w:sz w:val="24"/>
          <w:szCs w:val="24"/>
        </w:rPr>
        <w:t>, 2001, c</w:t>
      </w:r>
      <w:r w:rsidR="006A04A9">
        <w:rPr>
          <w:sz w:val="24"/>
          <w:szCs w:val="24"/>
        </w:rPr>
        <w:t>. 9-16;</w:t>
      </w:r>
      <w:r w:rsidR="00B2559A" w:rsidRPr="003449D9">
        <w:rPr>
          <w:sz w:val="24"/>
          <w:szCs w:val="24"/>
        </w:rPr>
        <w:t xml:space="preserve"> </w:t>
      </w:r>
      <w:r w:rsidR="006A04A9" w:rsidRPr="006A04A9">
        <w:rPr>
          <w:sz w:val="24"/>
          <w:szCs w:val="24"/>
        </w:rPr>
        <w:t>Веймарн, Найдин, Копаевич,</w:t>
      </w:r>
      <w:r w:rsidR="006A04A9">
        <w:rPr>
          <w:sz w:val="24"/>
          <w:szCs w:val="24"/>
        </w:rPr>
        <w:t xml:space="preserve"> и др., </w:t>
      </w:r>
      <w:r w:rsidR="006A04A9" w:rsidRPr="006A04A9">
        <w:rPr>
          <w:sz w:val="24"/>
          <w:szCs w:val="24"/>
        </w:rPr>
        <w:t>1998</w:t>
      </w:r>
      <w:r w:rsidR="006A04A9">
        <w:rPr>
          <w:sz w:val="24"/>
          <w:szCs w:val="24"/>
        </w:rPr>
        <w:t>;</w:t>
      </w:r>
      <w:r w:rsidR="00B2559A" w:rsidRPr="003449D9">
        <w:rPr>
          <w:sz w:val="24"/>
          <w:szCs w:val="24"/>
        </w:rPr>
        <w:t xml:space="preserve"> Татаринов</w:t>
      </w:r>
      <w:r w:rsidR="006A04A9">
        <w:rPr>
          <w:sz w:val="24"/>
          <w:szCs w:val="24"/>
        </w:rPr>
        <w:t>, 1987;</w:t>
      </w:r>
      <w:r w:rsidR="004B3C59" w:rsidRPr="003449D9">
        <w:rPr>
          <w:sz w:val="24"/>
          <w:szCs w:val="24"/>
        </w:rPr>
        <w:t xml:space="preserve"> Пономаренко</w:t>
      </w:r>
      <w:r w:rsidR="00864C12">
        <w:rPr>
          <w:sz w:val="24"/>
          <w:szCs w:val="24"/>
        </w:rPr>
        <w:t xml:space="preserve">, </w:t>
      </w:r>
      <w:r w:rsidR="004B3C59" w:rsidRPr="003449D9">
        <w:rPr>
          <w:sz w:val="24"/>
          <w:szCs w:val="24"/>
        </w:rPr>
        <w:t>1984</w:t>
      </w:r>
      <w:r w:rsidR="00864C12">
        <w:rPr>
          <w:sz w:val="24"/>
          <w:szCs w:val="24"/>
        </w:rPr>
        <w:t>, с. 71-74</w:t>
      </w:r>
      <w:r w:rsidR="00813331">
        <w:rPr>
          <w:sz w:val="24"/>
          <w:szCs w:val="24"/>
        </w:rPr>
        <w:t>]</w:t>
      </w:r>
      <w:r w:rsidR="008C5E55" w:rsidRPr="003449D9">
        <w:rPr>
          <w:sz w:val="24"/>
          <w:szCs w:val="24"/>
        </w:rPr>
        <w:t xml:space="preserve"> и др.</w:t>
      </w:r>
      <w:r w:rsidR="00B2559A" w:rsidRPr="003449D9">
        <w:rPr>
          <w:sz w:val="24"/>
          <w:szCs w:val="24"/>
        </w:rPr>
        <w:t xml:space="preserve"> </w:t>
      </w:r>
      <w:r w:rsidR="00352208" w:rsidRPr="003449D9">
        <w:rPr>
          <w:sz w:val="24"/>
          <w:szCs w:val="24"/>
        </w:rPr>
        <w:t>выделяют</w:t>
      </w:r>
      <w:r w:rsidR="008C5E55" w:rsidRPr="003449D9">
        <w:rPr>
          <w:sz w:val="24"/>
          <w:szCs w:val="24"/>
        </w:rPr>
        <w:t>,</w:t>
      </w:r>
      <w:r w:rsidR="00352208" w:rsidRPr="003449D9">
        <w:rPr>
          <w:sz w:val="24"/>
          <w:szCs w:val="24"/>
        </w:rPr>
        <w:t xml:space="preserve"> </w:t>
      </w:r>
      <w:r w:rsidR="002014FE" w:rsidRPr="003449D9">
        <w:rPr>
          <w:sz w:val="24"/>
          <w:szCs w:val="24"/>
        </w:rPr>
        <w:t>(называя разные причины)</w:t>
      </w:r>
      <w:r w:rsidR="008C5E55" w:rsidRPr="003449D9">
        <w:rPr>
          <w:sz w:val="24"/>
          <w:szCs w:val="24"/>
        </w:rPr>
        <w:t xml:space="preserve"> </w:t>
      </w:r>
      <w:r w:rsidR="004B3C59" w:rsidRPr="003449D9">
        <w:rPr>
          <w:sz w:val="24"/>
          <w:szCs w:val="24"/>
        </w:rPr>
        <w:t xml:space="preserve">до </w:t>
      </w:r>
      <w:r w:rsidR="00352208" w:rsidRPr="003449D9">
        <w:rPr>
          <w:sz w:val="24"/>
          <w:szCs w:val="24"/>
        </w:rPr>
        <w:t xml:space="preserve">6 </w:t>
      </w:r>
      <w:r w:rsidR="008C5E55" w:rsidRPr="003449D9">
        <w:rPr>
          <w:i/>
          <w:iCs/>
          <w:sz w:val="24"/>
          <w:szCs w:val="24"/>
        </w:rPr>
        <w:t>массовых</w:t>
      </w:r>
      <w:r w:rsidR="00352208" w:rsidRPr="003449D9">
        <w:rPr>
          <w:i/>
          <w:iCs/>
          <w:sz w:val="24"/>
          <w:szCs w:val="24"/>
        </w:rPr>
        <w:t xml:space="preserve"> вымираний</w:t>
      </w:r>
      <w:r w:rsidR="00B2559A" w:rsidRPr="003449D9">
        <w:rPr>
          <w:sz w:val="24"/>
          <w:szCs w:val="24"/>
        </w:rPr>
        <w:t xml:space="preserve">, во время которых </w:t>
      </w:r>
      <w:r w:rsidR="002014FE" w:rsidRPr="003449D9">
        <w:rPr>
          <w:sz w:val="24"/>
          <w:szCs w:val="24"/>
        </w:rPr>
        <w:t xml:space="preserve">число видов растений и животных, обитающих </w:t>
      </w:r>
      <w:r w:rsidR="00B2559A" w:rsidRPr="003449D9">
        <w:rPr>
          <w:sz w:val="24"/>
          <w:szCs w:val="24"/>
        </w:rPr>
        <w:t>на Зем</w:t>
      </w:r>
      <w:r w:rsidR="00352208" w:rsidRPr="003449D9">
        <w:rPr>
          <w:sz w:val="24"/>
          <w:szCs w:val="24"/>
        </w:rPr>
        <w:t>ле резко снижалось</w:t>
      </w:r>
      <w:r w:rsidR="008C5E55" w:rsidRPr="003449D9">
        <w:rPr>
          <w:sz w:val="24"/>
          <w:szCs w:val="24"/>
        </w:rPr>
        <w:t xml:space="preserve">, теряя от 30 до 70% </w:t>
      </w:r>
      <w:r w:rsidR="00030C88">
        <w:rPr>
          <w:sz w:val="24"/>
          <w:szCs w:val="24"/>
        </w:rPr>
        <w:t xml:space="preserve">своего </w:t>
      </w:r>
      <w:r w:rsidR="008C5E55" w:rsidRPr="003449D9">
        <w:rPr>
          <w:sz w:val="24"/>
          <w:szCs w:val="24"/>
        </w:rPr>
        <w:t>видового разнообразия</w:t>
      </w:r>
      <w:r w:rsidR="00030C88">
        <w:rPr>
          <w:sz w:val="24"/>
          <w:szCs w:val="24"/>
        </w:rPr>
        <w:t xml:space="preserve">, </w:t>
      </w:r>
      <w:r w:rsidR="008C5E55" w:rsidRPr="003449D9">
        <w:rPr>
          <w:sz w:val="24"/>
          <w:szCs w:val="24"/>
        </w:rPr>
        <w:t xml:space="preserve">после чего </w:t>
      </w:r>
      <w:r w:rsidR="0021323A">
        <w:rPr>
          <w:sz w:val="24"/>
          <w:szCs w:val="24"/>
        </w:rPr>
        <w:t xml:space="preserve">это разнообразие </w:t>
      </w:r>
      <w:r w:rsidR="002014FE" w:rsidRPr="003449D9">
        <w:rPr>
          <w:sz w:val="24"/>
          <w:szCs w:val="24"/>
        </w:rPr>
        <w:t xml:space="preserve">не менее </w:t>
      </w:r>
      <w:r w:rsidR="008C5E55" w:rsidRPr="003449D9">
        <w:rPr>
          <w:sz w:val="24"/>
          <w:szCs w:val="24"/>
        </w:rPr>
        <w:t xml:space="preserve">быстро </w:t>
      </w:r>
      <w:r w:rsidR="00352208" w:rsidRPr="003449D9">
        <w:rPr>
          <w:sz w:val="24"/>
          <w:szCs w:val="24"/>
        </w:rPr>
        <w:t>восстанавливалось</w:t>
      </w:r>
      <w:r w:rsidR="00D07A98" w:rsidRPr="003449D9">
        <w:rPr>
          <w:sz w:val="24"/>
          <w:szCs w:val="24"/>
        </w:rPr>
        <w:t>, но уже</w:t>
      </w:r>
      <w:r w:rsidR="00352208" w:rsidRPr="003449D9">
        <w:rPr>
          <w:sz w:val="24"/>
          <w:szCs w:val="24"/>
        </w:rPr>
        <w:t xml:space="preserve"> </w:t>
      </w:r>
      <w:r w:rsidR="008C5E55" w:rsidRPr="003449D9">
        <w:rPr>
          <w:sz w:val="24"/>
          <w:szCs w:val="24"/>
        </w:rPr>
        <w:t>на более прогрессивном уровне организации</w:t>
      </w:r>
      <w:r w:rsidR="00464DCF" w:rsidRPr="003449D9">
        <w:rPr>
          <w:sz w:val="24"/>
          <w:szCs w:val="24"/>
        </w:rPr>
        <w:t xml:space="preserve">. </w:t>
      </w:r>
      <w:r w:rsidR="002014FE" w:rsidRPr="003449D9">
        <w:rPr>
          <w:sz w:val="24"/>
          <w:szCs w:val="24"/>
        </w:rPr>
        <w:t xml:space="preserve">Отмечено, что </w:t>
      </w:r>
      <w:r w:rsidR="0021323A" w:rsidRPr="003449D9">
        <w:rPr>
          <w:sz w:val="24"/>
          <w:szCs w:val="24"/>
        </w:rPr>
        <w:t xml:space="preserve">при этом </w:t>
      </w:r>
      <w:r w:rsidR="0021323A">
        <w:rPr>
          <w:sz w:val="24"/>
          <w:szCs w:val="24"/>
        </w:rPr>
        <w:t xml:space="preserve">первыми </w:t>
      </w:r>
      <w:r w:rsidR="002014FE" w:rsidRPr="003449D9">
        <w:rPr>
          <w:sz w:val="24"/>
          <w:szCs w:val="24"/>
        </w:rPr>
        <w:t>и</w:t>
      </w:r>
      <w:r w:rsidR="00252C49" w:rsidRPr="003449D9">
        <w:rPr>
          <w:sz w:val="24"/>
          <w:szCs w:val="24"/>
        </w:rPr>
        <w:t xml:space="preserve">счезали </w:t>
      </w:r>
      <w:r w:rsidR="0021323A" w:rsidRPr="0021323A">
        <w:rPr>
          <w:sz w:val="24"/>
          <w:szCs w:val="24"/>
        </w:rPr>
        <w:t xml:space="preserve">виды </w:t>
      </w:r>
      <w:r w:rsidR="00252C49" w:rsidRPr="003449D9">
        <w:rPr>
          <w:sz w:val="24"/>
          <w:szCs w:val="24"/>
        </w:rPr>
        <w:t>наиболее крупны</w:t>
      </w:r>
      <w:r w:rsidR="0021323A">
        <w:rPr>
          <w:sz w:val="24"/>
          <w:szCs w:val="24"/>
        </w:rPr>
        <w:t>х</w:t>
      </w:r>
      <w:r w:rsidR="00252C49" w:rsidRPr="003449D9">
        <w:rPr>
          <w:sz w:val="24"/>
          <w:szCs w:val="24"/>
        </w:rPr>
        <w:t xml:space="preserve"> и узкоспециализированны</w:t>
      </w:r>
      <w:r w:rsidR="0021323A">
        <w:rPr>
          <w:sz w:val="24"/>
          <w:szCs w:val="24"/>
        </w:rPr>
        <w:t>х животных</w:t>
      </w:r>
      <w:r w:rsidR="00252C49" w:rsidRPr="003449D9">
        <w:rPr>
          <w:sz w:val="24"/>
          <w:szCs w:val="24"/>
        </w:rPr>
        <w:t>, а п</w:t>
      </w:r>
      <w:r w:rsidR="00464DCF" w:rsidRPr="003449D9">
        <w:rPr>
          <w:sz w:val="24"/>
          <w:szCs w:val="24"/>
        </w:rPr>
        <w:t>родолжение эволюции</w:t>
      </w:r>
      <w:r w:rsidR="008C5E55" w:rsidRPr="003449D9">
        <w:rPr>
          <w:sz w:val="24"/>
          <w:szCs w:val="24"/>
        </w:rPr>
        <w:t xml:space="preserve"> </w:t>
      </w:r>
      <w:r w:rsidR="00464DCF" w:rsidRPr="003449D9">
        <w:rPr>
          <w:sz w:val="24"/>
          <w:szCs w:val="24"/>
        </w:rPr>
        <w:t xml:space="preserve">практически всегда обеспечивалось видами, имевшими </w:t>
      </w:r>
      <w:r w:rsidR="0021323A">
        <w:rPr>
          <w:sz w:val="24"/>
          <w:szCs w:val="24"/>
        </w:rPr>
        <w:t xml:space="preserve">на начальном этапе </w:t>
      </w:r>
      <w:r w:rsidR="00EC3504" w:rsidRPr="003449D9">
        <w:rPr>
          <w:sz w:val="24"/>
          <w:szCs w:val="24"/>
        </w:rPr>
        <w:t>меньшие размеры</w:t>
      </w:r>
      <w:r w:rsidR="0021323A">
        <w:rPr>
          <w:sz w:val="24"/>
          <w:szCs w:val="24"/>
        </w:rPr>
        <w:t xml:space="preserve">, но </w:t>
      </w:r>
      <w:r w:rsidR="00464DCF" w:rsidRPr="003449D9">
        <w:rPr>
          <w:sz w:val="24"/>
          <w:szCs w:val="24"/>
        </w:rPr>
        <w:t>более</w:t>
      </w:r>
      <w:r w:rsidR="00EC3504" w:rsidRPr="003449D9">
        <w:rPr>
          <w:sz w:val="24"/>
          <w:szCs w:val="24"/>
        </w:rPr>
        <w:t xml:space="preserve"> универсальную специализацию</w:t>
      </w:r>
      <w:r w:rsidR="009046FE" w:rsidRPr="003449D9">
        <w:rPr>
          <w:sz w:val="24"/>
          <w:szCs w:val="24"/>
        </w:rPr>
        <w:t>, ч</w:t>
      </w:r>
      <w:r w:rsidR="00EC3504" w:rsidRPr="003449D9">
        <w:rPr>
          <w:sz w:val="24"/>
          <w:szCs w:val="24"/>
        </w:rPr>
        <w:t xml:space="preserve">то среди эволюционистов </w:t>
      </w:r>
      <w:r w:rsidR="009046FE" w:rsidRPr="003449D9">
        <w:rPr>
          <w:sz w:val="24"/>
          <w:szCs w:val="24"/>
        </w:rPr>
        <w:t xml:space="preserve">и палеонтологов </w:t>
      </w:r>
      <w:r w:rsidR="0021323A" w:rsidRPr="0021323A">
        <w:rPr>
          <w:sz w:val="24"/>
          <w:szCs w:val="24"/>
        </w:rPr>
        <w:t xml:space="preserve">получило </w:t>
      </w:r>
      <w:r w:rsidR="00EC3504" w:rsidRPr="003449D9">
        <w:rPr>
          <w:sz w:val="24"/>
          <w:szCs w:val="24"/>
        </w:rPr>
        <w:t xml:space="preserve">название правила (закона) Копа – Дюпре. </w:t>
      </w:r>
    </w:p>
    <w:tbl>
      <w:tblPr>
        <w:tblW w:w="0" w:type="auto"/>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ook w:val="04A0" w:firstRow="1" w:lastRow="0" w:firstColumn="1" w:lastColumn="0" w:noHBand="0" w:noVBand="1"/>
      </w:tblPr>
      <w:tblGrid>
        <w:gridCol w:w="9385"/>
      </w:tblGrid>
      <w:tr w:rsidR="00CD4794" w:rsidRPr="009F64BD" w:rsidTr="009F64BD">
        <w:trPr>
          <w:trHeight w:val="5213"/>
        </w:trPr>
        <w:tc>
          <w:tcPr>
            <w:tcW w:w="9385" w:type="dxa"/>
            <w:shd w:val="clear" w:color="auto" w:fill="auto"/>
          </w:tcPr>
          <w:p w:rsidR="00CD4794" w:rsidRPr="009F64BD" w:rsidRDefault="0029386E" w:rsidP="00D207F9">
            <w:pPr>
              <w:widowControl/>
              <w:autoSpaceDE/>
              <w:autoSpaceDN/>
              <w:adjustRightInd/>
              <w:spacing w:line="360" w:lineRule="auto"/>
              <w:jc w:val="center"/>
              <w:rPr>
                <w:rFonts w:ascii="Calibri" w:hAnsi="Calibri"/>
                <w:sz w:val="24"/>
                <w:szCs w:val="24"/>
              </w:rPr>
            </w:pPr>
            <w:r>
              <w:rPr>
                <w:rFonts w:ascii="Calibri" w:hAnsi="Calibri"/>
                <w:noProof/>
                <w:sz w:val="24"/>
                <w:szCs w:val="24"/>
              </w:rPr>
              <w:drawing>
                <wp:inline distT="0" distB="0" distL="0" distR="0" wp14:anchorId="0F3F67E8" wp14:editId="0E81DCD7">
                  <wp:extent cx="4285598" cy="3070860"/>
                  <wp:effectExtent l="0" t="0" r="0" b="0"/>
                  <wp:docPr id="227" name="Рисунок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Schindevolf_scheme.png"/>
                          <pic:cNvPicPr/>
                        </pic:nvPicPr>
                        <pic:blipFill>
                          <a:blip r:embed="rId19">
                            <a:extLst>
                              <a:ext uri="{28A0092B-C50C-407E-A947-70E740481C1C}">
                                <a14:useLocalDpi xmlns:a14="http://schemas.microsoft.com/office/drawing/2010/main" val="0"/>
                              </a:ext>
                            </a:extLst>
                          </a:blip>
                          <a:stretch>
                            <a:fillRect/>
                          </a:stretch>
                        </pic:blipFill>
                        <pic:spPr>
                          <a:xfrm>
                            <a:off x="0" y="0"/>
                            <a:ext cx="4296431" cy="3078622"/>
                          </a:xfrm>
                          <a:prstGeom prst="rect">
                            <a:avLst/>
                          </a:prstGeom>
                        </pic:spPr>
                      </pic:pic>
                    </a:graphicData>
                  </a:graphic>
                </wp:inline>
              </w:drawing>
            </w:r>
          </w:p>
        </w:tc>
      </w:tr>
    </w:tbl>
    <w:p w:rsidR="00D07A98" w:rsidRPr="007925CD" w:rsidRDefault="00D07A98" w:rsidP="00EC1A34">
      <w:pPr>
        <w:widowControl/>
        <w:autoSpaceDE/>
        <w:autoSpaceDN/>
        <w:adjustRightInd/>
        <w:spacing w:line="360" w:lineRule="auto"/>
        <w:jc w:val="center"/>
        <w:rPr>
          <w:sz w:val="24"/>
          <w:szCs w:val="24"/>
        </w:rPr>
      </w:pPr>
      <w:r w:rsidRPr="003449D9">
        <w:rPr>
          <w:sz w:val="24"/>
          <w:szCs w:val="24"/>
        </w:rPr>
        <w:t>Рис</w:t>
      </w:r>
      <w:r w:rsidR="00F85EAA">
        <w:rPr>
          <w:sz w:val="24"/>
          <w:szCs w:val="24"/>
        </w:rPr>
        <w:t>унок</w:t>
      </w:r>
      <w:r w:rsidRPr="003449D9">
        <w:rPr>
          <w:sz w:val="24"/>
          <w:szCs w:val="24"/>
        </w:rPr>
        <w:t xml:space="preserve"> </w:t>
      </w:r>
      <w:r w:rsidR="00F85EAA">
        <w:rPr>
          <w:sz w:val="24"/>
          <w:szCs w:val="24"/>
        </w:rPr>
        <w:t>1.1</w:t>
      </w:r>
      <w:r w:rsidR="00187DF1">
        <w:rPr>
          <w:sz w:val="24"/>
          <w:szCs w:val="24"/>
        </w:rPr>
        <w:t xml:space="preserve"> -</w:t>
      </w:r>
      <w:r w:rsidRPr="003449D9">
        <w:rPr>
          <w:sz w:val="24"/>
          <w:szCs w:val="24"/>
        </w:rPr>
        <w:t xml:space="preserve"> Схема </w:t>
      </w:r>
      <w:r w:rsidR="00AD3FC9" w:rsidRPr="00AD3FC9">
        <w:rPr>
          <w:sz w:val="24"/>
          <w:szCs w:val="24"/>
        </w:rPr>
        <w:t>филог</w:t>
      </w:r>
      <w:r w:rsidR="00F7271D">
        <w:rPr>
          <w:sz w:val="24"/>
          <w:szCs w:val="24"/>
        </w:rPr>
        <w:t>енетического разделения на фазы, п</w:t>
      </w:r>
      <w:r w:rsidR="00F7271D" w:rsidRPr="00AD3FC9">
        <w:rPr>
          <w:sz w:val="24"/>
          <w:szCs w:val="24"/>
        </w:rPr>
        <w:t>равый ряд - фазы развития низшего порядка</w:t>
      </w:r>
      <w:r w:rsidR="00AD3FC9" w:rsidRPr="00AD3FC9">
        <w:rPr>
          <w:sz w:val="24"/>
          <w:szCs w:val="24"/>
        </w:rPr>
        <w:t xml:space="preserve"> </w:t>
      </w:r>
      <w:r w:rsidR="00EC1A34" w:rsidRPr="003449D9">
        <w:rPr>
          <w:sz w:val="24"/>
          <w:szCs w:val="24"/>
        </w:rPr>
        <w:t xml:space="preserve">(по </w:t>
      </w:r>
      <w:r w:rsidR="00EC1A34">
        <w:rPr>
          <w:sz w:val="24"/>
          <w:szCs w:val="24"/>
        </w:rPr>
        <w:t xml:space="preserve">О. </w:t>
      </w:r>
      <w:r w:rsidR="00F7271D">
        <w:rPr>
          <w:sz w:val="24"/>
          <w:szCs w:val="24"/>
        </w:rPr>
        <w:t>Шиндевольфу</w:t>
      </w:r>
      <w:r w:rsidR="00EC1A34">
        <w:rPr>
          <w:sz w:val="24"/>
          <w:szCs w:val="24"/>
        </w:rPr>
        <w:t xml:space="preserve"> </w:t>
      </w:r>
      <w:r w:rsidR="00EC1A34" w:rsidRPr="00813331">
        <w:rPr>
          <w:sz w:val="24"/>
          <w:szCs w:val="24"/>
        </w:rPr>
        <w:t>[</w:t>
      </w:r>
      <w:r w:rsidR="00EC1A34">
        <w:rPr>
          <w:sz w:val="24"/>
          <w:szCs w:val="24"/>
          <w:lang w:val="en-US"/>
        </w:rPr>
        <w:t>Schindewolf</w:t>
      </w:r>
      <w:r w:rsidR="00F7271D">
        <w:rPr>
          <w:sz w:val="24"/>
          <w:szCs w:val="24"/>
        </w:rPr>
        <w:t>, 1950])</w:t>
      </w:r>
      <w:r w:rsidR="00EC1A34">
        <w:rPr>
          <w:sz w:val="24"/>
          <w:szCs w:val="24"/>
        </w:rPr>
        <w:t xml:space="preserve"> </w:t>
      </w:r>
    </w:p>
    <w:p w:rsidR="00766ADE" w:rsidRDefault="00076EA3" w:rsidP="00076EA3">
      <w:pPr>
        <w:widowControl/>
        <w:autoSpaceDE/>
        <w:autoSpaceDN/>
        <w:adjustRightInd/>
        <w:spacing w:line="360" w:lineRule="auto"/>
        <w:ind w:firstLine="709"/>
        <w:jc w:val="both"/>
        <w:rPr>
          <w:sz w:val="24"/>
          <w:szCs w:val="24"/>
        </w:rPr>
      </w:pPr>
      <w:r>
        <w:rPr>
          <w:sz w:val="24"/>
          <w:szCs w:val="24"/>
        </w:rPr>
        <w:t>Специфичны и</w:t>
      </w:r>
      <w:r w:rsidRPr="003449D9">
        <w:rPr>
          <w:sz w:val="24"/>
          <w:szCs w:val="24"/>
        </w:rPr>
        <w:t xml:space="preserve"> временные параметры эволюции, </w:t>
      </w:r>
      <w:r>
        <w:rPr>
          <w:sz w:val="24"/>
          <w:szCs w:val="24"/>
        </w:rPr>
        <w:t>где</w:t>
      </w:r>
      <w:r w:rsidRPr="003449D9">
        <w:rPr>
          <w:sz w:val="24"/>
          <w:szCs w:val="24"/>
        </w:rPr>
        <w:t xml:space="preserve"> действует правило циклического ускорения, в соответствии с которым по мере роста сложности и организации биосистем продолжительность существования отдельного вида в среднем сокращается, а темпы эволюции возрастают. </w:t>
      </w:r>
      <w:r w:rsidR="00766ADE" w:rsidRPr="00766ADE">
        <w:rPr>
          <w:sz w:val="24"/>
          <w:szCs w:val="24"/>
        </w:rPr>
        <w:t>Данное утверждение получило вполне убедительное подтверждение в работах современных палеоботаников, констатировавши</w:t>
      </w:r>
      <w:r w:rsidR="00864C12">
        <w:rPr>
          <w:sz w:val="24"/>
          <w:szCs w:val="24"/>
        </w:rPr>
        <w:t>х существование в девоне 12 тысяч</w:t>
      </w:r>
      <w:r w:rsidR="00766ADE" w:rsidRPr="00766ADE">
        <w:rPr>
          <w:sz w:val="24"/>
          <w:szCs w:val="24"/>
        </w:rPr>
        <w:t xml:space="preserve"> видов растений, в пермо-триасе </w:t>
      </w:r>
      <w:r w:rsidR="00864C12">
        <w:rPr>
          <w:sz w:val="24"/>
          <w:szCs w:val="24"/>
        </w:rPr>
        <w:t xml:space="preserve">– </w:t>
      </w:r>
      <w:r w:rsidR="00766ADE" w:rsidRPr="00766ADE">
        <w:rPr>
          <w:sz w:val="24"/>
          <w:szCs w:val="24"/>
        </w:rPr>
        <w:t>43</w:t>
      </w:r>
      <w:r w:rsidR="00864C12">
        <w:rPr>
          <w:sz w:val="24"/>
          <w:szCs w:val="24"/>
        </w:rPr>
        <w:t xml:space="preserve"> </w:t>
      </w:r>
      <w:r w:rsidR="00766ADE" w:rsidRPr="00766ADE">
        <w:rPr>
          <w:sz w:val="24"/>
          <w:szCs w:val="24"/>
        </w:rPr>
        <w:t>тыс</w:t>
      </w:r>
      <w:r w:rsidR="00864C12">
        <w:rPr>
          <w:sz w:val="24"/>
          <w:szCs w:val="24"/>
        </w:rPr>
        <w:t>яч</w:t>
      </w:r>
      <w:r w:rsidR="00766ADE" w:rsidRPr="00766ADE">
        <w:rPr>
          <w:sz w:val="24"/>
          <w:szCs w:val="24"/>
        </w:rPr>
        <w:t>, 60</w:t>
      </w:r>
      <w:r w:rsidR="00864C12">
        <w:rPr>
          <w:sz w:val="24"/>
          <w:szCs w:val="24"/>
        </w:rPr>
        <w:t xml:space="preserve"> </w:t>
      </w:r>
      <w:r w:rsidR="00766ADE" w:rsidRPr="00766ADE">
        <w:rPr>
          <w:sz w:val="24"/>
          <w:szCs w:val="24"/>
        </w:rPr>
        <w:t>тыс</w:t>
      </w:r>
      <w:r w:rsidR="00864C12">
        <w:rPr>
          <w:sz w:val="24"/>
          <w:szCs w:val="24"/>
        </w:rPr>
        <w:t>яч в юре и 300 тысяч</w:t>
      </w:r>
      <w:r w:rsidR="00766ADE" w:rsidRPr="00766ADE">
        <w:rPr>
          <w:sz w:val="24"/>
          <w:szCs w:val="24"/>
        </w:rPr>
        <w:t xml:space="preserve"> в современной флоре </w:t>
      </w:r>
      <w:r w:rsidR="00813331" w:rsidRPr="00813331">
        <w:rPr>
          <w:sz w:val="24"/>
          <w:szCs w:val="24"/>
        </w:rPr>
        <w:t>[</w:t>
      </w:r>
      <w:r w:rsidR="00813331">
        <w:rPr>
          <w:sz w:val="24"/>
          <w:szCs w:val="24"/>
        </w:rPr>
        <w:t>Успенский, 1956]</w:t>
      </w:r>
      <w:r w:rsidR="00766ADE" w:rsidRPr="00766ADE">
        <w:rPr>
          <w:sz w:val="24"/>
          <w:szCs w:val="24"/>
        </w:rPr>
        <w:t>.</w:t>
      </w:r>
    </w:p>
    <w:p w:rsidR="00766ADE" w:rsidRDefault="00864C12" w:rsidP="003449D9">
      <w:pPr>
        <w:widowControl/>
        <w:autoSpaceDE/>
        <w:autoSpaceDN/>
        <w:adjustRightInd/>
        <w:spacing w:line="360" w:lineRule="auto"/>
        <w:ind w:firstLine="709"/>
        <w:jc w:val="both"/>
        <w:rPr>
          <w:sz w:val="24"/>
          <w:szCs w:val="24"/>
        </w:rPr>
      </w:pPr>
      <w:r>
        <w:rPr>
          <w:sz w:val="24"/>
          <w:szCs w:val="24"/>
        </w:rPr>
        <w:t>В.</w:t>
      </w:r>
      <w:r w:rsidR="00A373DB" w:rsidRPr="00A373DB">
        <w:rPr>
          <w:sz w:val="24"/>
          <w:szCs w:val="24"/>
        </w:rPr>
        <w:t xml:space="preserve">И. Вернадский </w:t>
      </w:r>
      <w:r w:rsidR="00A373DB" w:rsidRPr="00191A0C">
        <w:rPr>
          <w:sz w:val="24"/>
          <w:szCs w:val="24"/>
        </w:rPr>
        <w:t xml:space="preserve">связывал </w:t>
      </w:r>
      <w:r w:rsidRPr="00191A0C">
        <w:rPr>
          <w:sz w:val="24"/>
          <w:szCs w:val="24"/>
        </w:rPr>
        <w:t xml:space="preserve">эволюционный процесс </w:t>
      </w:r>
      <w:r w:rsidR="00A373DB" w:rsidRPr="00191A0C">
        <w:rPr>
          <w:sz w:val="24"/>
          <w:szCs w:val="24"/>
        </w:rPr>
        <w:t>со спецификой</w:t>
      </w:r>
      <w:r w:rsidR="00A373DB" w:rsidRPr="00A373DB">
        <w:rPr>
          <w:sz w:val="24"/>
          <w:szCs w:val="24"/>
        </w:rPr>
        <w:t xml:space="preserve"> преодоления фундаментального противоречия, существующего между стремлением организмов к неограниченному размножению и недостатком </w:t>
      </w:r>
      <w:r w:rsidR="004635DC">
        <w:rPr>
          <w:sz w:val="24"/>
          <w:szCs w:val="24"/>
        </w:rPr>
        <w:t xml:space="preserve">возобновляемых </w:t>
      </w:r>
      <w:r w:rsidR="00A373DB" w:rsidRPr="00A373DB">
        <w:rPr>
          <w:sz w:val="24"/>
          <w:szCs w:val="24"/>
        </w:rPr>
        <w:t xml:space="preserve">материально-энергетических ресурсов, блокирующих это размножение. </w:t>
      </w:r>
      <w:r w:rsidR="004635DC">
        <w:rPr>
          <w:sz w:val="24"/>
          <w:szCs w:val="24"/>
        </w:rPr>
        <w:t xml:space="preserve">Противодействие этих двух тенденций </w:t>
      </w:r>
      <w:r w:rsidR="00B94B27" w:rsidRPr="003449D9">
        <w:rPr>
          <w:sz w:val="24"/>
          <w:szCs w:val="24"/>
        </w:rPr>
        <w:t xml:space="preserve">констатировал </w:t>
      </w:r>
      <w:r w:rsidR="004635DC">
        <w:rPr>
          <w:sz w:val="24"/>
          <w:szCs w:val="24"/>
        </w:rPr>
        <w:t>е</w:t>
      </w:r>
      <w:r w:rsidR="004635DC" w:rsidRPr="004635DC">
        <w:rPr>
          <w:sz w:val="24"/>
          <w:szCs w:val="24"/>
        </w:rPr>
        <w:t>ще Ч</w:t>
      </w:r>
      <w:r>
        <w:rPr>
          <w:sz w:val="24"/>
          <w:szCs w:val="24"/>
        </w:rPr>
        <w:t>.</w:t>
      </w:r>
      <w:r w:rsidR="004635DC" w:rsidRPr="004635DC">
        <w:rPr>
          <w:sz w:val="24"/>
          <w:szCs w:val="24"/>
        </w:rPr>
        <w:t xml:space="preserve"> Дарвин</w:t>
      </w:r>
      <w:r w:rsidR="004635DC">
        <w:rPr>
          <w:sz w:val="24"/>
          <w:szCs w:val="24"/>
        </w:rPr>
        <w:t>,</w:t>
      </w:r>
      <w:r w:rsidR="004635DC" w:rsidRPr="004635DC">
        <w:rPr>
          <w:sz w:val="24"/>
          <w:szCs w:val="24"/>
        </w:rPr>
        <w:t xml:space="preserve"> </w:t>
      </w:r>
      <w:r w:rsidR="00B94B27" w:rsidRPr="003449D9">
        <w:rPr>
          <w:sz w:val="24"/>
          <w:szCs w:val="24"/>
        </w:rPr>
        <w:t>котор</w:t>
      </w:r>
      <w:r w:rsidR="004635DC">
        <w:rPr>
          <w:sz w:val="24"/>
          <w:szCs w:val="24"/>
        </w:rPr>
        <w:t xml:space="preserve">ый указывал, что такого рода постоянная «битва за пропитание» </w:t>
      </w:r>
      <w:r w:rsidR="007D4B91" w:rsidRPr="003449D9">
        <w:rPr>
          <w:sz w:val="24"/>
          <w:szCs w:val="24"/>
        </w:rPr>
        <w:t>создавал</w:t>
      </w:r>
      <w:r w:rsidR="004635DC">
        <w:rPr>
          <w:sz w:val="24"/>
          <w:szCs w:val="24"/>
        </w:rPr>
        <w:t>а</w:t>
      </w:r>
      <w:r w:rsidR="007D4B91" w:rsidRPr="003449D9">
        <w:rPr>
          <w:sz w:val="24"/>
          <w:szCs w:val="24"/>
        </w:rPr>
        <w:t xml:space="preserve"> во всех частях </w:t>
      </w:r>
      <w:r w:rsidR="004635DC">
        <w:rPr>
          <w:sz w:val="24"/>
          <w:szCs w:val="24"/>
        </w:rPr>
        <w:t xml:space="preserve">планеты </w:t>
      </w:r>
      <w:r w:rsidR="007D4B91" w:rsidRPr="003449D9">
        <w:rPr>
          <w:sz w:val="24"/>
          <w:szCs w:val="24"/>
        </w:rPr>
        <w:t xml:space="preserve">обстановку предельно </w:t>
      </w:r>
      <w:r w:rsidR="00B2027C" w:rsidRPr="003449D9">
        <w:rPr>
          <w:sz w:val="24"/>
          <w:szCs w:val="24"/>
        </w:rPr>
        <w:t xml:space="preserve">жесткой межвидовой и внутривидовой конкуренции, </w:t>
      </w:r>
      <w:r w:rsidR="004635DC">
        <w:rPr>
          <w:sz w:val="24"/>
          <w:szCs w:val="24"/>
        </w:rPr>
        <w:t xml:space="preserve">в свою очередь </w:t>
      </w:r>
      <w:r w:rsidR="00B2027C" w:rsidRPr="003449D9">
        <w:rPr>
          <w:sz w:val="24"/>
          <w:szCs w:val="24"/>
        </w:rPr>
        <w:t xml:space="preserve">запускающей механизм </w:t>
      </w:r>
      <w:r w:rsidR="00653B7E" w:rsidRPr="003449D9">
        <w:rPr>
          <w:sz w:val="24"/>
          <w:szCs w:val="24"/>
        </w:rPr>
        <w:t>естественного отбора, в ходе которого происходило генетическое закрепление все более</w:t>
      </w:r>
      <w:r w:rsidR="005D54BD" w:rsidRPr="003449D9">
        <w:rPr>
          <w:sz w:val="24"/>
          <w:szCs w:val="24"/>
        </w:rPr>
        <w:t xml:space="preserve"> прогрессивных форм жизни</w:t>
      </w:r>
      <w:r w:rsidR="004635DC">
        <w:rPr>
          <w:sz w:val="24"/>
          <w:szCs w:val="24"/>
        </w:rPr>
        <w:t>, сопряженное с формированием видов</w:t>
      </w:r>
      <w:r>
        <w:rPr>
          <w:sz w:val="24"/>
          <w:szCs w:val="24"/>
        </w:rPr>
        <w:t>,</w:t>
      </w:r>
      <w:r w:rsidR="004635DC">
        <w:rPr>
          <w:sz w:val="24"/>
          <w:szCs w:val="24"/>
        </w:rPr>
        <w:t xml:space="preserve"> </w:t>
      </w:r>
      <w:r w:rsidR="005D54BD" w:rsidRPr="003449D9">
        <w:rPr>
          <w:sz w:val="24"/>
          <w:szCs w:val="24"/>
        </w:rPr>
        <w:t xml:space="preserve">способных к завоеванию новых </w:t>
      </w:r>
      <w:r w:rsidR="00A90D02" w:rsidRPr="003449D9">
        <w:rPr>
          <w:sz w:val="24"/>
          <w:szCs w:val="24"/>
        </w:rPr>
        <w:t xml:space="preserve">территорий и использованию </w:t>
      </w:r>
      <w:r w:rsidR="005D54BD" w:rsidRPr="003449D9">
        <w:rPr>
          <w:sz w:val="24"/>
          <w:szCs w:val="24"/>
        </w:rPr>
        <w:t>новы</w:t>
      </w:r>
      <w:r w:rsidR="00A90D02" w:rsidRPr="003449D9">
        <w:rPr>
          <w:sz w:val="24"/>
          <w:szCs w:val="24"/>
        </w:rPr>
        <w:t>х ресурсных возможностей</w:t>
      </w:r>
      <w:r w:rsidR="00813331" w:rsidRPr="00813331">
        <w:rPr>
          <w:sz w:val="24"/>
          <w:szCs w:val="24"/>
        </w:rPr>
        <w:t xml:space="preserve"> [</w:t>
      </w:r>
      <w:r w:rsidR="00A04E56">
        <w:rPr>
          <w:sz w:val="24"/>
          <w:szCs w:val="24"/>
        </w:rPr>
        <w:t xml:space="preserve">Ч. </w:t>
      </w:r>
      <w:r w:rsidR="00813331">
        <w:rPr>
          <w:sz w:val="24"/>
          <w:szCs w:val="24"/>
        </w:rPr>
        <w:t>Дарвин, 1991]</w:t>
      </w:r>
      <w:r w:rsidR="00766ADE">
        <w:rPr>
          <w:sz w:val="24"/>
          <w:szCs w:val="24"/>
        </w:rPr>
        <w:t xml:space="preserve">. </w:t>
      </w:r>
    </w:p>
    <w:p w:rsidR="0052196A" w:rsidRDefault="00237CB8" w:rsidP="003449D9">
      <w:pPr>
        <w:widowControl/>
        <w:autoSpaceDE/>
        <w:autoSpaceDN/>
        <w:adjustRightInd/>
        <w:spacing w:line="360" w:lineRule="auto"/>
        <w:ind w:firstLine="709"/>
        <w:jc w:val="both"/>
        <w:rPr>
          <w:sz w:val="24"/>
          <w:szCs w:val="24"/>
        </w:rPr>
      </w:pPr>
      <w:r w:rsidRPr="003449D9">
        <w:rPr>
          <w:sz w:val="24"/>
          <w:szCs w:val="24"/>
        </w:rPr>
        <w:t>В.И. Вернадский, р</w:t>
      </w:r>
      <w:r w:rsidR="000E14EE" w:rsidRPr="003449D9">
        <w:rPr>
          <w:sz w:val="24"/>
          <w:szCs w:val="24"/>
        </w:rPr>
        <w:t>ассматривая межвидовую и внутривидовую конкуренцию уже как важный геохимический процесс биосферы, существенно усовершенствовал и расширил представления Ч</w:t>
      </w:r>
      <w:r w:rsidR="00B15985">
        <w:rPr>
          <w:sz w:val="24"/>
          <w:szCs w:val="24"/>
        </w:rPr>
        <w:t>.</w:t>
      </w:r>
      <w:r w:rsidR="000E14EE" w:rsidRPr="003449D9">
        <w:rPr>
          <w:sz w:val="24"/>
          <w:szCs w:val="24"/>
        </w:rPr>
        <w:t xml:space="preserve"> Дарвина о борьбе за существование. </w:t>
      </w:r>
      <w:r w:rsidR="00B15985">
        <w:rPr>
          <w:sz w:val="24"/>
          <w:szCs w:val="24"/>
        </w:rPr>
        <w:t>«</w:t>
      </w:r>
      <w:r w:rsidRPr="003449D9">
        <w:rPr>
          <w:sz w:val="24"/>
          <w:szCs w:val="24"/>
        </w:rPr>
        <w:t xml:space="preserve">В природе, - писал </w:t>
      </w:r>
      <w:r w:rsidR="00191A0C">
        <w:rPr>
          <w:sz w:val="24"/>
          <w:szCs w:val="24"/>
        </w:rPr>
        <w:t xml:space="preserve">В.И. </w:t>
      </w:r>
      <w:r w:rsidRPr="003449D9">
        <w:rPr>
          <w:sz w:val="24"/>
          <w:szCs w:val="24"/>
        </w:rPr>
        <w:t>Вернадский, — мы всегда имели биоценозы, сообщества, качественный состав которых и количество организмов регулируются борьбой за существование, приспособлением, явлениями солидарности и цепями жизни</w:t>
      </w:r>
      <w:r w:rsidR="00B15985">
        <w:rPr>
          <w:sz w:val="24"/>
          <w:szCs w:val="24"/>
        </w:rPr>
        <w:t>»</w:t>
      </w:r>
      <w:r w:rsidR="00813331">
        <w:rPr>
          <w:sz w:val="24"/>
          <w:szCs w:val="24"/>
        </w:rPr>
        <w:t xml:space="preserve"> [</w:t>
      </w:r>
      <w:r w:rsidR="00C732E8">
        <w:rPr>
          <w:sz w:val="24"/>
          <w:szCs w:val="24"/>
        </w:rPr>
        <w:t xml:space="preserve">Вернадский, </w:t>
      </w:r>
      <w:r w:rsidRPr="003449D9">
        <w:rPr>
          <w:sz w:val="24"/>
          <w:szCs w:val="24"/>
        </w:rPr>
        <w:t>1965, с. 306—307</w:t>
      </w:r>
      <w:r w:rsidR="00813331">
        <w:rPr>
          <w:sz w:val="24"/>
          <w:szCs w:val="24"/>
        </w:rPr>
        <w:t>]</w:t>
      </w:r>
      <w:r w:rsidRPr="003449D9">
        <w:rPr>
          <w:sz w:val="24"/>
          <w:szCs w:val="24"/>
        </w:rPr>
        <w:t>.</w:t>
      </w:r>
      <w:r w:rsidR="0084177E" w:rsidRPr="003449D9">
        <w:rPr>
          <w:sz w:val="24"/>
          <w:szCs w:val="24"/>
        </w:rPr>
        <w:t xml:space="preserve"> </w:t>
      </w:r>
      <w:r w:rsidR="003C006C" w:rsidRPr="003449D9">
        <w:rPr>
          <w:sz w:val="24"/>
          <w:szCs w:val="24"/>
        </w:rPr>
        <w:t>Таким образом способность того или иного вида любым образом интенсифицировать биогенную миграцию стала важнейшим критерием естественного отбора.</w:t>
      </w:r>
      <w:r w:rsidR="00476B9A" w:rsidRPr="003449D9">
        <w:rPr>
          <w:sz w:val="24"/>
          <w:szCs w:val="24"/>
        </w:rPr>
        <w:t xml:space="preserve"> </w:t>
      </w:r>
    </w:p>
    <w:p w:rsidR="00766ADE" w:rsidRPr="00E12DD5" w:rsidRDefault="003F1EDF" w:rsidP="003449D9">
      <w:pPr>
        <w:widowControl/>
        <w:autoSpaceDE/>
        <w:autoSpaceDN/>
        <w:adjustRightInd/>
        <w:spacing w:line="360" w:lineRule="auto"/>
        <w:ind w:firstLine="709"/>
        <w:jc w:val="both"/>
        <w:rPr>
          <w:b/>
          <w:i/>
          <w:sz w:val="24"/>
          <w:szCs w:val="24"/>
        </w:rPr>
      </w:pPr>
      <w:r w:rsidRPr="003449D9">
        <w:rPr>
          <w:sz w:val="24"/>
          <w:szCs w:val="24"/>
        </w:rPr>
        <w:t xml:space="preserve">Более чем через 40 лет </w:t>
      </w:r>
      <w:r w:rsidR="00864C12">
        <w:rPr>
          <w:sz w:val="24"/>
          <w:szCs w:val="24"/>
        </w:rPr>
        <w:t xml:space="preserve">назад </w:t>
      </w:r>
      <w:r w:rsidR="0025737B" w:rsidRPr="003449D9">
        <w:rPr>
          <w:sz w:val="24"/>
          <w:szCs w:val="24"/>
        </w:rPr>
        <w:t xml:space="preserve">крупнейший </w:t>
      </w:r>
      <w:r w:rsidRPr="003449D9">
        <w:rPr>
          <w:sz w:val="24"/>
          <w:szCs w:val="24"/>
        </w:rPr>
        <w:t xml:space="preserve">американский эколог </w:t>
      </w:r>
      <w:r w:rsidR="00476B9A" w:rsidRPr="003449D9">
        <w:rPr>
          <w:sz w:val="24"/>
          <w:szCs w:val="24"/>
        </w:rPr>
        <w:t>Барри Коммонер</w:t>
      </w:r>
      <w:r w:rsidRPr="003449D9">
        <w:rPr>
          <w:sz w:val="24"/>
          <w:szCs w:val="24"/>
        </w:rPr>
        <w:t>,</w:t>
      </w:r>
      <w:r w:rsidR="00476B9A" w:rsidRPr="003449D9">
        <w:rPr>
          <w:sz w:val="24"/>
          <w:szCs w:val="24"/>
        </w:rPr>
        <w:t xml:space="preserve"> излагая</w:t>
      </w:r>
      <w:r w:rsidR="00866C38" w:rsidRPr="003449D9">
        <w:rPr>
          <w:sz w:val="24"/>
          <w:szCs w:val="24"/>
        </w:rPr>
        <w:t xml:space="preserve"> </w:t>
      </w:r>
      <w:r w:rsidR="00476B9A" w:rsidRPr="003449D9">
        <w:rPr>
          <w:sz w:val="24"/>
          <w:szCs w:val="24"/>
        </w:rPr>
        <w:t xml:space="preserve">свои полушутливые </w:t>
      </w:r>
      <w:r w:rsidRPr="003449D9">
        <w:rPr>
          <w:sz w:val="24"/>
          <w:szCs w:val="24"/>
        </w:rPr>
        <w:t>«законы экологии», подтвердил эту мысль в своей книге «</w:t>
      </w:r>
      <w:r w:rsidR="00476B9A" w:rsidRPr="003449D9">
        <w:rPr>
          <w:sz w:val="24"/>
          <w:szCs w:val="24"/>
        </w:rPr>
        <w:t>Замыкающийся круг</w:t>
      </w:r>
      <w:r w:rsidR="00C41D16" w:rsidRPr="003449D9">
        <w:rPr>
          <w:sz w:val="24"/>
          <w:szCs w:val="24"/>
        </w:rPr>
        <w:t>»</w:t>
      </w:r>
      <w:r w:rsidRPr="003449D9">
        <w:rPr>
          <w:sz w:val="24"/>
          <w:szCs w:val="24"/>
        </w:rPr>
        <w:t xml:space="preserve"> </w:t>
      </w:r>
      <w:r w:rsidR="00813331" w:rsidRPr="00813331">
        <w:rPr>
          <w:sz w:val="24"/>
          <w:szCs w:val="24"/>
        </w:rPr>
        <w:t>[</w:t>
      </w:r>
      <w:r w:rsidR="00193F3D">
        <w:rPr>
          <w:sz w:val="24"/>
          <w:szCs w:val="24"/>
        </w:rPr>
        <w:t>Коммонер</w:t>
      </w:r>
      <w:r w:rsidR="00864C12">
        <w:rPr>
          <w:sz w:val="24"/>
          <w:szCs w:val="24"/>
        </w:rPr>
        <w:t>, 1</w:t>
      </w:r>
      <w:r w:rsidR="00193F3D">
        <w:rPr>
          <w:sz w:val="24"/>
          <w:szCs w:val="24"/>
        </w:rPr>
        <w:t>974</w:t>
      </w:r>
      <w:r w:rsidR="00813331">
        <w:rPr>
          <w:sz w:val="24"/>
          <w:szCs w:val="24"/>
        </w:rPr>
        <w:t>]</w:t>
      </w:r>
      <w:r w:rsidR="00864C12">
        <w:rPr>
          <w:sz w:val="24"/>
          <w:szCs w:val="24"/>
        </w:rPr>
        <w:t>:</w:t>
      </w:r>
      <w:r w:rsidRPr="003449D9">
        <w:rPr>
          <w:sz w:val="24"/>
          <w:szCs w:val="24"/>
        </w:rPr>
        <w:t xml:space="preserve"> «</w:t>
      </w:r>
      <w:r w:rsidR="00476B9A" w:rsidRPr="003449D9">
        <w:rPr>
          <w:sz w:val="24"/>
          <w:szCs w:val="24"/>
        </w:rPr>
        <w:t xml:space="preserve">Все в природе — от простых молекул до человека — прошло жесточайший конкурс на право существования. В настоящее время планету населяет лишь 1/1000 испытанных эволюцией видов растений и животных. Главный критерий этого эволюционного отбора </w:t>
      </w:r>
      <w:r w:rsidR="00864C12">
        <w:rPr>
          <w:sz w:val="24"/>
          <w:szCs w:val="24"/>
        </w:rPr>
        <w:t xml:space="preserve">- </w:t>
      </w:r>
      <w:r w:rsidRPr="003449D9">
        <w:rPr>
          <w:sz w:val="24"/>
          <w:szCs w:val="24"/>
        </w:rPr>
        <w:t xml:space="preserve">это </w:t>
      </w:r>
      <w:r w:rsidR="00476B9A" w:rsidRPr="003449D9">
        <w:rPr>
          <w:sz w:val="24"/>
          <w:szCs w:val="24"/>
        </w:rPr>
        <w:t xml:space="preserve">вписанность в глобальный биотический круговорот </w:t>
      </w:r>
      <w:r w:rsidRPr="003449D9">
        <w:rPr>
          <w:sz w:val="24"/>
          <w:szCs w:val="24"/>
        </w:rPr>
        <w:t xml:space="preserve">и </w:t>
      </w:r>
      <w:r w:rsidR="00476B9A" w:rsidRPr="003449D9">
        <w:rPr>
          <w:sz w:val="24"/>
          <w:szCs w:val="24"/>
        </w:rPr>
        <w:t>заполненность всех экологических ниш. У любого вещества, выработанного организмами, должен существовать разлагающий его фермент и все продукты распада должны вновь вовлекаться в</w:t>
      </w:r>
      <w:r w:rsidRPr="003449D9">
        <w:rPr>
          <w:sz w:val="24"/>
          <w:szCs w:val="24"/>
        </w:rPr>
        <w:t xml:space="preserve"> БИК»</w:t>
      </w:r>
      <w:r w:rsidR="00FF53AE" w:rsidRPr="003449D9">
        <w:rPr>
          <w:sz w:val="24"/>
          <w:szCs w:val="24"/>
        </w:rPr>
        <w:t>.</w:t>
      </w:r>
      <w:r w:rsidR="0052196A">
        <w:rPr>
          <w:sz w:val="24"/>
          <w:szCs w:val="24"/>
        </w:rPr>
        <w:t xml:space="preserve"> </w:t>
      </w:r>
      <w:r w:rsidR="0052196A">
        <w:rPr>
          <w:b/>
          <w:i/>
          <w:sz w:val="24"/>
          <w:szCs w:val="24"/>
        </w:rPr>
        <w:t>Таким образом, д</w:t>
      </w:r>
      <w:r w:rsidR="00766ADE" w:rsidRPr="00E12DD5">
        <w:rPr>
          <w:b/>
          <w:i/>
          <w:sz w:val="24"/>
          <w:szCs w:val="24"/>
        </w:rPr>
        <w:t>вижущей силой эволюции живого вещества</w:t>
      </w:r>
      <w:r w:rsidR="00E12DD5" w:rsidRPr="00E12DD5">
        <w:rPr>
          <w:b/>
          <w:i/>
          <w:sz w:val="24"/>
          <w:szCs w:val="24"/>
        </w:rPr>
        <w:t xml:space="preserve"> </w:t>
      </w:r>
      <w:r w:rsidR="00766ADE" w:rsidRPr="00E12DD5">
        <w:rPr>
          <w:b/>
          <w:i/>
          <w:sz w:val="24"/>
          <w:szCs w:val="24"/>
        </w:rPr>
        <w:t>выступает «постоянное давление жизни», а его следствием является направленная трансформация биосферы</w:t>
      </w:r>
      <w:r w:rsidR="00E12DD5">
        <w:rPr>
          <w:b/>
          <w:i/>
          <w:sz w:val="24"/>
          <w:szCs w:val="24"/>
        </w:rPr>
        <w:t>.</w:t>
      </w:r>
    </w:p>
    <w:p w:rsidR="002A5658" w:rsidRPr="003449D9" w:rsidRDefault="008A1608" w:rsidP="003449D9">
      <w:pPr>
        <w:widowControl/>
        <w:autoSpaceDE/>
        <w:autoSpaceDN/>
        <w:adjustRightInd/>
        <w:spacing w:line="360" w:lineRule="auto"/>
        <w:ind w:firstLine="709"/>
        <w:jc w:val="both"/>
        <w:rPr>
          <w:sz w:val="24"/>
          <w:szCs w:val="24"/>
        </w:rPr>
      </w:pPr>
      <w:r w:rsidRPr="003449D9">
        <w:rPr>
          <w:sz w:val="24"/>
          <w:szCs w:val="24"/>
        </w:rPr>
        <w:t xml:space="preserve">Из </w:t>
      </w:r>
      <w:r w:rsidR="000E1ABA" w:rsidRPr="003449D9">
        <w:rPr>
          <w:sz w:val="24"/>
          <w:szCs w:val="24"/>
        </w:rPr>
        <w:t>вышеприведенн</w:t>
      </w:r>
      <w:r w:rsidRPr="003449D9">
        <w:rPr>
          <w:sz w:val="24"/>
          <w:szCs w:val="24"/>
        </w:rPr>
        <w:t xml:space="preserve">ого </w:t>
      </w:r>
      <w:r w:rsidR="00BC2B74" w:rsidRPr="003449D9">
        <w:rPr>
          <w:sz w:val="24"/>
          <w:szCs w:val="24"/>
        </w:rPr>
        <w:t>следует вывод о</w:t>
      </w:r>
      <w:r w:rsidR="00B15985">
        <w:rPr>
          <w:sz w:val="24"/>
          <w:szCs w:val="24"/>
        </w:rPr>
        <w:t xml:space="preserve"> том, что вся, продолжающаяся 3,</w:t>
      </w:r>
      <w:r w:rsidR="00BC2B74" w:rsidRPr="003449D9">
        <w:rPr>
          <w:sz w:val="24"/>
          <w:szCs w:val="24"/>
        </w:rPr>
        <w:t xml:space="preserve">7 миллиарда лет история эволюции биосферы, </w:t>
      </w:r>
      <w:r w:rsidRPr="003449D9">
        <w:rPr>
          <w:sz w:val="24"/>
          <w:szCs w:val="24"/>
        </w:rPr>
        <w:t xml:space="preserve">представляла собой процесс направленной трансформации </w:t>
      </w:r>
      <w:r w:rsidR="00BC2B74" w:rsidRPr="003449D9">
        <w:rPr>
          <w:sz w:val="24"/>
          <w:szCs w:val="24"/>
        </w:rPr>
        <w:t>динамически устойчив</w:t>
      </w:r>
      <w:r w:rsidRPr="003449D9">
        <w:rPr>
          <w:sz w:val="24"/>
          <w:szCs w:val="24"/>
        </w:rPr>
        <w:t>ой</w:t>
      </w:r>
      <w:r w:rsidR="00BC2B74" w:rsidRPr="003449D9">
        <w:rPr>
          <w:sz w:val="24"/>
          <w:szCs w:val="24"/>
        </w:rPr>
        <w:t xml:space="preserve"> систем</w:t>
      </w:r>
      <w:r w:rsidRPr="003449D9">
        <w:rPr>
          <w:sz w:val="24"/>
          <w:szCs w:val="24"/>
        </w:rPr>
        <w:t>ы</w:t>
      </w:r>
      <w:r w:rsidR="00BC2B74" w:rsidRPr="003449D9">
        <w:rPr>
          <w:sz w:val="24"/>
          <w:szCs w:val="24"/>
        </w:rPr>
        <w:t>, построенн</w:t>
      </w:r>
      <w:r w:rsidR="00932887" w:rsidRPr="003449D9">
        <w:rPr>
          <w:sz w:val="24"/>
          <w:szCs w:val="24"/>
        </w:rPr>
        <w:t>ой</w:t>
      </w:r>
      <w:r w:rsidR="00BC2B74" w:rsidRPr="003449D9">
        <w:rPr>
          <w:sz w:val="24"/>
          <w:szCs w:val="24"/>
        </w:rPr>
        <w:t xml:space="preserve"> на </w:t>
      </w:r>
      <w:r w:rsidR="00C15EC4">
        <w:rPr>
          <w:sz w:val="24"/>
          <w:szCs w:val="24"/>
        </w:rPr>
        <w:t xml:space="preserve">условно </w:t>
      </w:r>
      <w:r w:rsidR="00BC2B74" w:rsidRPr="003449D9">
        <w:rPr>
          <w:sz w:val="24"/>
          <w:szCs w:val="24"/>
        </w:rPr>
        <w:t>равновесном взаимодействии живого вещества с биокосным субстратом</w:t>
      </w:r>
      <w:r w:rsidR="00932887" w:rsidRPr="003449D9">
        <w:rPr>
          <w:sz w:val="24"/>
          <w:szCs w:val="24"/>
        </w:rPr>
        <w:t>. Причем в рамках данной системы субстрат выполнял пассивную средообразующую функцию</w:t>
      </w:r>
      <w:r w:rsidR="00B951C0" w:rsidRPr="003449D9">
        <w:rPr>
          <w:sz w:val="24"/>
          <w:szCs w:val="24"/>
        </w:rPr>
        <w:t>, относительно медленно изменяя</w:t>
      </w:r>
      <w:r w:rsidR="00DA3C78" w:rsidRPr="003449D9">
        <w:rPr>
          <w:sz w:val="24"/>
          <w:szCs w:val="24"/>
        </w:rPr>
        <w:t xml:space="preserve"> свой состав и структуру,</w:t>
      </w:r>
      <w:r w:rsidR="00B951C0" w:rsidRPr="003449D9">
        <w:rPr>
          <w:sz w:val="24"/>
          <w:szCs w:val="24"/>
        </w:rPr>
        <w:t xml:space="preserve"> тогда как </w:t>
      </w:r>
      <w:r w:rsidR="00DA3C78" w:rsidRPr="003449D9">
        <w:rPr>
          <w:sz w:val="24"/>
          <w:szCs w:val="24"/>
        </w:rPr>
        <w:t>живое вещество</w:t>
      </w:r>
      <w:r w:rsidR="007F556E" w:rsidRPr="003449D9">
        <w:rPr>
          <w:sz w:val="24"/>
          <w:szCs w:val="24"/>
        </w:rPr>
        <w:t>,</w:t>
      </w:r>
      <w:r w:rsidR="00DA3C78" w:rsidRPr="003449D9">
        <w:rPr>
          <w:sz w:val="24"/>
          <w:szCs w:val="24"/>
        </w:rPr>
        <w:t xml:space="preserve"> </w:t>
      </w:r>
      <w:r w:rsidR="007F556E" w:rsidRPr="003449D9">
        <w:rPr>
          <w:sz w:val="24"/>
          <w:szCs w:val="24"/>
        </w:rPr>
        <w:t xml:space="preserve">в соответствии с теорией организации систем </w:t>
      </w:r>
      <w:r w:rsidR="00813331" w:rsidRPr="00813331">
        <w:rPr>
          <w:sz w:val="24"/>
          <w:szCs w:val="24"/>
        </w:rPr>
        <w:t>[</w:t>
      </w:r>
      <w:r w:rsidR="00386621" w:rsidRPr="003449D9">
        <w:rPr>
          <w:sz w:val="24"/>
          <w:szCs w:val="24"/>
        </w:rPr>
        <w:t>Берталанфи</w:t>
      </w:r>
      <w:r w:rsidR="00C732E8">
        <w:rPr>
          <w:sz w:val="24"/>
          <w:szCs w:val="24"/>
        </w:rPr>
        <w:t>, 1969, с</w:t>
      </w:r>
      <w:r w:rsidR="00B15985">
        <w:rPr>
          <w:sz w:val="24"/>
          <w:szCs w:val="24"/>
        </w:rPr>
        <w:t>. 23–82</w:t>
      </w:r>
      <w:r w:rsidR="00813331">
        <w:rPr>
          <w:sz w:val="24"/>
          <w:szCs w:val="24"/>
        </w:rPr>
        <w:t>]</w:t>
      </w:r>
      <w:r w:rsidR="007F556E" w:rsidRPr="003449D9">
        <w:rPr>
          <w:sz w:val="24"/>
          <w:szCs w:val="24"/>
        </w:rPr>
        <w:t>, выполняло функцию активного компонента и</w:t>
      </w:r>
      <w:r w:rsidR="00B15985">
        <w:rPr>
          <w:sz w:val="24"/>
          <w:szCs w:val="24"/>
        </w:rPr>
        <w:t>,</w:t>
      </w:r>
      <w:r w:rsidR="007F556E" w:rsidRPr="003449D9">
        <w:rPr>
          <w:sz w:val="24"/>
          <w:szCs w:val="24"/>
        </w:rPr>
        <w:t xml:space="preserve"> с</w:t>
      </w:r>
      <w:r w:rsidR="00E210B5" w:rsidRPr="003449D9">
        <w:rPr>
          <w:sz w:val="24"/>
          <w:szCs w:val="24"/>
        </w:rPr>
        <w:t>огласно закону самосохранения</w:t>
      </w:r>
      <w:r w:rsidR="00B15985">
        <w:rPr>
          <w:sz w:val="24"/>
          <w:szCs w:val="24"/>
        </w:rPr>
        <w:t>,</w:t>
      </w:r>
      <w:r w:rsidR="00E210B5" w:rsidRPr="003449D9">
        <w:rPr>
          <w:sz w:val="24"/>
          <w:szCs w:val="24"/>
        </w:rPr>
        <w:t xml:space="preserve"> стрем</w:t>
      </w:r>
      <w:r w:rsidR="00386621" w:rsidRPr="003449D9">
        <w:rPr>
          <w:sz w:val="24"/>
          <w:szCs w:val="24"/>
        </w:rPr>
        <w:t>илось</w:t>
      </w:r>
      <w:r w:rsidR="002B2724" w:rsidRPr="003449D9">
        <w:rPr>
          <w:sz w:val="24"/>
          <w:szCs w:val="24"/>
        </w:rPr>
        <w:t xml:space="preserve"> </w:t>
      </w:r>
      <w:r w:rsidR="00386621" w:rsidRPr="003449D9">
        <w:rPr>
          <w:sz w:val="24"/>
          <w:szCs w:val="24"/>
        </w:rPr>
        <w:t xml:space="preserve">всеми доступными </w:t>
      </w:r>
      <w:r w:rsidR="002B2724" w:rsidRPr="003449D9">
        <w:rPr>
          <w:sz w:val="24"/>
          <w:szCs w:val="24"/>
        </w:rPr>
        <w:t>средствами</w:t>
      </w:r>
      <w:r w:rsidR="00E210B5" w:rsidRPr="003449D9">
        <w:rPr>
          <w:sz w:val="24"/>
          <w:szCs w:val="24"/>
        </w:rPr>
        <w:t xml:space="preserve"> </w:t>
      </w:r>
      <w:r w:rsidR="002B2724" w:rsidRPr="003449D9">
        <w:rPr>
          <w:sz w:val="24"/>
          <w:szCs w:val="24"/>
        </w:rPr>
        <w:t>так противостоять внешнему воздействию</w:t>
      </w:r>
      <w:r w:rsidR="00B4705D" w:rsidRPr="003449D9">
        <w:rPr>
          <w:sz w:val="24"/>
          <w:szCs w:val="24"/>
        </w:rPr>
        <w:t>,</w:t>
      </w:r>
      <w:r w:rsidR="002B2724" w:rsidRPr="003449D9">
        <w:rPr>
          <w:sz w:val="24"/>
          <w:szCs w:val="24"/>
        </w:rPr>
        <w:t xml:space="preserve"> что</w:t>
      </w:r>
      <w:r w:rsidR="00B4705D" w:rsidRPr="003449D9">
        <w:rPr>
          <w:sz w:val="24"/>
          <w:szCs w:val="24"/>
        </w:rPr>
        <w:t xml:space="preserve"> </w:t>
      </w:r>
      <w:r w:rsidR="002B2724" w:rsidRPr="003449D9">
        <w:rPr>
          <w:sz w:val="24"/>
          <w:szCs w:val="24"/>
        </w:rPr>
        <w:t xml:space="preserve">бы </w:t>
      </w:r>
      <w:r w:rsidR="00E210B5" w:rsidRPr="003449D9">
        <w:rPr>
          <w:sz w:val="24"/>
          <w:szCs w:val="24"/>
        </w:rPr>
        <w:t xml:space="preserve">сохранить </w:t>
      </w:r>
      <w:r w:rsidR="00386621" w:rsidRPr="003449D9">
        <w:rPr>
          <w:sz w:val="24"/>
          <w:szCs w:val="24"/>
        </w:rPr>
        <w:t xml:space="preserve">систему </w:t>
      </w:r>
      <w:r w:rsidR="00E210B5" w:rsidRPr="003449D9">
        <w:rPr>
          <w:sz w:val="24"/>
          <w:szCs w:val="24"/>
        </w:rPr>
        <w:t>как целое</w:t>
      </w:r>
      <w:r w:rsidR="002B2724" w:rsidRPr="003449D9">
        <w:rPr>
          <w:sz w:val="24"/>
          <w:szCs w:val="24"/>
        </w:rPr>
        <w:t>. Физически данн</w:t>
      </w:r>
      <w:r w:rsidR="00B15985">
        <w:rPr>
          <w:sz w:val="24"/>
          <w:szCs w:val="24"/>
        </w:rPr>
        <w:t>ый процесс реализовался в виде трех</w:t>
      </w:r>
      <w:r w:rsidR="002B2724" w:rsidRPr="003449D9">
        <w:rPr>
          <w:sz w:val="24"/>
          <w:szCs w:val="24"/>
        </w:rPr>
        <w:t xml:space="preserve"> </w:t>
      </w:r>
      <w:r w:rsidR="009549B5" w:rsidRPr="003449D9">
        <w:rPr>
          <w:sz w:val="24"/>
          <w:szCs w:val="24"/>
        </w:rPr>
        <w:t xml:space="preserve">уже упоминавшихся </w:t>
      </w:r>
      <w:r w:rsidR="00146D37" w:rsidRPr="003449D9">
        <w:rPr>
          <w:sz w:val="24"/>
          <w:szCs w:val="24"/>
        </w:rPr>
        <w:t>биогеохимически</w:t>
      </w:r>
      <w:r w:rsidR="002B2724" w:rsidRPr="003449D9">
        <w:rPr>
          <w:sz w:val="24"/>
          <w:szCs w:val="24"/>
        </w:rPr>
        <w:t>х</w:t>
      </w:r>
      <w:r w:rsidR="00146D37" w:rsidRPr="003449D9">
        <w:rPr>
          <w:sz w:val="24"/>
          <w:szCs w:val="24"/>
        </w:rPr>
        <w:t xml:space="preserve"> принцип</w:t>
      </w:r>
      <w:r w:rsidR="002B2724" w:rsidRPr="003449D9">
        <w:rPr>
          <w:sz w:val="24"/>
          <w:szCs w:val="24"/>
        </w:rPr>
        <w:t xml:space="preserve">ов </w:t>
      </w:r>
      <w:r w:rsidR="0016686A" w:rsidRPr="003449D9">
        <w:rPr>
          <w:sz w:val="24"/>
          <w:szCs w:val="24"/>
        </w:rPr>
        <w:t xml:space="preserve">В.И. </w:t>
      </w:r>
      <w:r w:rsidR="00146D37" w:rsidRPr="003449D9">
        <w:rPr>
          <w:sz w:val="24"/>
          <w:szCs w:val="24"/>
        </w:rPr>
        <w:t>Вернадского</w:t>
      </w:r>
      <w:r w:rsidR="00907342" w:rsidRPr="003449D9">
        <w:rPr>
          <w:sz w:val="24"/>
          <w:szCs w:val="24"/>
        </w:rPr>
        <w:t>,</w:t>
      </w:r>
      <w:r w:rsidR="002B2724" w:rsidRPr="003449D9">
        <w:rPr>
          <w:sz w:val="24"/>
          <w:szCs w:val="24"/>
        </w:rPr>
        <w:t xml:space="preserve"> в соответствии с которыми живо</w:t>
      </w:r>
      <w:r w:rsidR="009549B5" w:rsidRPr="003449D9">
        <w:rPr>
          <w:sz w:val="24"/>
          <w:szCs w:val="24"/>
        </w:rPr>
        <w:t xml:space="preserve">му веществу генетически присуще </w:t>
      </w:r>
      <w:r w:rsidR="00146D37" w:rsidRPr="003449D9">
        <w:rPr>
          <w:sz w:val="24"/>
          <w:szCs w:val="24"/>
        </w:rPr>
        <w:t>стрем</w:t>
      </w:r>
      <w:r w:rsidR="00D676EC" w:rsidRPr="003449D9">
        <w:rPr>
          <w:sz w:val="24"/>
          <w:szCs w:val="24"/>
        </w:rPr>
        <w:t>л</w:t>
      </w:r>
      <w:r w:rsidR="009549B5" w:rsidRPr="003449D9">
        <w:rPr>
          <w:sz w:val="24"/>
          <w:szCs w:val="24"/>
        </w:rPr>
        <w:t>ение</w:t>
      </w:r>
      <w:r w:rsidR="00D676EC" w:rsidRPr="003449D9">
        <w:rPr>
          <w:sz w:val="24"/>
          <w:szCs w:val="24"/>
        </w:rPr>
        <w:t xml:space="preserve"> захватить максимально доступное пространство, приобрести </w:t>
      </w:r>
      <w:r w:rsidR="00146D37" w:rsidRPr="003449D9">
        <w:rPr>
          <w:sz w:val="24"/>
          <w:szCs w:val="24"/>
        </w:rPr>
        <w:t>максим</w:t>
      </w:r>
      <w:r w:rsidR="00D676EC" w:rsidRPr="003449D9">
        <w:rPr>
          <w:sz w:val="24"/>
          <w:szCs w:val="24"/>
        </w:rPr>
        <w:t>альн</w:t>
      </w:r>
      <w:r w:rsidR="00907342" w:rsidRPr="003449D9">
        <w:rPr>
          <w:sz w:val="24"/>
          <w:szCs w:val="24"/>
        </w:rPr>
        <w:t xml:space="preserve">ую массу и обеспечить максимальное </w:t>
      </w:r>
      <w:r w:rsidR="00146D37" w:rsidRPr="003449D9">
        <w:rPr>
          <w:sz w:val="24"/>
          <w:szCs w:val="24"/>
        </w:rPr>
        <w:t xml:space="preserve">проявление биогенной миграции </w:t>
      </w:r>
      <w:r w:rsidR="00907342" w:rsidRPr="003449D9">
        <w:rPr>
          <w:sz w:val="24"/>
          <w:szCs w:val="24"/>
        </w:rPr>
        <w:t xml:space="preserve">химических </w:t>
      </w:r>
      <w:r w:rsidR="009549B5" w:rsidRPr="003449D9">
        <w:rPr>
          <w:sz w:val="24"/>
          <w:szCs w:val="24"/>
        </w:rPr>
        <w:t>элементов</w:t>
      </w:r>
      <w:r w:rsidR="00B4705D" w:rsidRPr="003449D9">
        <w:rPr>
          <w:sz w:val="24"/>
          <w:szCs w:val="24"/>
        </w:rPr>
        <w:t xml:space="preserve">. При этом </w:t>
      </w:r>
      <w:r w:rsidR="00907342" w:rsidRPr="003449D9">
        <w:rPr>
          <w:sz w:val="24"/>
          <w:szCs w:val="24"/>
        </w:rPr>
        <w:t xml:space="preserve">наличие </w:t>
      </w:r>
      <w:r w:rsidR="00BA5C9C" w:rsidRPr="003449D9">
        <w:rPr>
          <w:sz w:val="24"/>
          <w:szCs w:val="24"/>
        </w:rPr>
        <w:t xml:space="preserve">пространственной </w:t>
      </w:r>
      <w:r w:rsidR="00907342" w:rsidRPr="003449D9">
        <w:rPr>
          <w:sz w:val="24"/>
          <w:szCs w:val="24"/>
        </w:rPr>
        <w:t>неоднородн</w:t>
      </w:r>
      <w:r w:rsidR="00BA5C9C" w:rsidRPr="003449D9">
        <w:rPr>
          <w:sz w:val="24"/>
          <w:szCs w:val="24"/>
        </w:rPr>
        <w:t>ости</w:t>
      </w:r>
      <w:r w:rsidR="00907342" w:rsidRPr="003449D9">
        <w:rPr>
          <w:sz w:val="24"/>
          <w:szCs w:val="24"/>
        </w:rPr>
        <w:t xml:space="preserve"> физическо-химических условий</w:t>
      </w:r>
      <w:r w:rsidR="009549B5" w:rsidRPr="003449D9">
        <w:rPr>
          <w:sz w:val="24"/>
          <w:szCs w:val="24"/>
        </w:rPr>
        <w:t xml:space="preserve"> </w:t>
      </w:r>
      <w:r w:rsidR="00BA5C9C" w:rsidRPr="003449D9">
        <w:rPr>
          <w:sz w:val="24"/>
          <w:szCs w:val="24"/>
        </w:rPr>
        <w:t>объективно способствовало запуску механизма эволюции и избирательной адаптации</w:t>
      </w:r>
      <w:r w:rsidR="009549B5" w:rsidRPr="003449D9">
        <w:rPr>
          <w:sz w:val="24"/>
          <w:szCs w:val="24"/>
        </w:rPr>
        <w:t>, позволяющим ему напра</w:t>
      </w:r>
      <w:r w:rsidR="00B15985">
        <w:rPr>
          <w:sz w:val="24"/>
          <w:szCs w:val="24"/>
        </w:rPr>
        <w:t xml:space="preserve">вленно трансформироваться таким </w:t>
      </w:r>
      <w:r w:rsidR="009549B5" w:rsidRPr="003449D9">
        <w:rPr>
          <w:sz w:val="24"/>
          <w:szCs w:val="24"/>
        </w:rPr>
        <w:t xml:space="preserve">образом, чтобы обеспечить </w:t>
      </w:r>
      <w:r w:rsidR="00B4705D" w:rsidRPr="003449D9">
        <w:rPr>
          <w:sz w:val="24"/>
          <w:szCs w:val="24"/>
        </w:rPr>
        <w:t xml:space="preserve">максимально быструю экспансию и </w:t>
      </w:r>
      <w:r w:rsidR="009549B5" w:rsidRPr="003449D9">
        <w:rPr>
          <w:sz w:val="24"/>
          <w:szCs w:val="24"/>
        </w:rPr>
        <w:t>реализацию этих принципов в любой точке</w:t>
      </w:r>
      <w:r w:rsidR="00B4705D" w:rsidRPr="003449D9">
        <w:rPr>
          <w:sz w:val="24"/>
          <w:szCs w:val="24"/>
        </w:rPr>
        <w:t xml:space="preserve"> ставшего доступным </w:t>
      </w:r>
      <w:r w:rsidR="009549B5" w:rsidRPr="003449D9">
        <w:rPr>
          <w:sz w:val="24"/>
          <w:szCs w:val="24"/>
        </w:rPr>
        <w:t>пространства</w:t>
      </w:r>
      <w:r w:rsidR="00BA5C9C" w:rsidRPr="003449D9">
        <w:rPr>
          <w:sz w:val="24"/>
          <w:szCs w:val="24"/>
        </w:rPr>
        <w:t>.</w:t>
      </w:r>
      <w:r w:rsidR="00DB4D4E" w:rsidRPr="003449D9">
        <w:rPr>
          <w:sz w:val="24"/>
          <w:szCs w:val="24"/>
        </w:rPr>
        <w:t xml:space="preserve"> </w:t>
      </w:r>
      <w:r w:rsidR="00C15EC4">
        <w:rPr>
          <w:sz w:val="24"/>
          <w:szCs w:val="24"/>
        </w:rPr>
        <w:t>Н</w:t>
      </w:r>
      <w:r w:rsidR="00DB4D4E" w:rsidRPr="003449D9">
        <w:rPr>
          <w:sz w:val="24"/>
          <w:szCs w:val="24"/>
        </w:rPr>
        <w:t xml:space="preserve">а практике </w:t>
      </w:r>
      <w:r w:rsidR="00C15EC4">
        <w:rPr>
          <w:sz w:val="24"/>
          <w:szCs w:val="24"/>
        </w:rPr>
        <w:t xml:space="preserve">эти принципы реализовались </w:t>
      </w:r>
      <w:r w:rsidR="00DB4D4E" w:rsidRPr="003449D9">
        <w:rPr>
          <w:sz w:val="24"/>
          <w:szCs w:val="24"/>
        </w:rPr>
        <w:t>п</w:t>
      </w:r>
      <w:r w:rsidR="00C15EC4">
        <w:rPr>
          <w:sz w:val="24"/>
          <w:szCs w:val="24"/>
        </w:rPr>
        <w:t>утем</w:t>
      </w:r>
      <w:r w:rsidR="00DB4D4E" w:rsidRPr="003449D9">
        <w:rPr>
          <w:sz w:val="24"/>
          <w:szCs w:val="24"/>
        </w:rPr>
        <w:t xml:space="preserve"> формирования все новых и все более специализированных видов, способных в больших объемах и с большей интенсивностью потреблять и преобразовывать вещество и энергию в биосфере.</w:t>
      </w:r>
    </w:p>
    <w:p w:rsidR="002A5658" w:rsidRPr="003449D9" w:rsidRDefault="002A5658" w:rsidP="003449D9">
      <w:pPr>
        <w:widowControl/>
        <w:autoSpaceDE/>
        <w:autoSpaceDN/>
        <w:adjustRightInd/>
        <w:spacing w:line="360" w:lineRule="auto"/>
        <w:ind w:firstLine="709"/>
        <w:jc w:val="both"/>
        <w:rPr>
          <w:sz w:val="24"/>
          <w:szCs w:val="24"/>
        </w:rPr>
      </w:pPr>
      <w:r w:rsidRPr="003449D9">
        <w:rPr>
          <w:sz w:val="24"/>
          <w:szCs w:val="24"/>
        </w:rPr>
        <w:t xml:space="preserve">Тот факт, что эволюция сопровождается ростом разнообразия в биологическом сообществе </w:t>
      </w:r>
      <w:r w:rsidR="00C15EC4">
        <w:rPr>
          <w:sz w:val="24"/>
          <w:szCs w:val="24"/>
        </w:rPr>
        <w:t xml:space="preserve">и </w:t>
      </w:r>
      <w:r w:rsidRPr="003449D9">
        <w:rPr>
          <w:sz w:val="24"/>
          <w:szCs w:val="24"/>
        </w:rPr>
        <w:t>усложнение</w:t>
      </w:r>
      <w:r w:rsidR="00C15EC4">
        <w:rPr>
          <w:sz w:val="24"/>
          <w:szCs w:val="24"/>
        </w:rPr>
        <w:t>м</w:t>
      </w:r>
      <w:r w:rsidRPr="003449D9">
        <w:rPr>
          <w:sz w:val="24"/>
          <w:szCs w:val="24"/>
        </w:rPr>
        <w:t xml:space="preserve"> структурной организации биосферы,</w:t>
      </w:r>
      <w:r w:rsidR="00C15EC4" w:rsidRPr="00C15EC4">
        <w:t xml:space="preserve"> </w:t>
      </w:r>
      <w:r w:rsidR="00C15EC4" w:rsidRPr="00C15EC4">
        <w:rPr>
          <w:sz w:val="24"/>
          <w:szCs w:val="24"/>
        </w:rPr>
        <w:t>В.И. Вернадский трактовал</w:t>
      </w:r>
      <w:r w:rsidRPr="003449D9">
        <w:rPr>
          <w:sz w:val="24"/>
          <w:szCs w:val="24"/>
        </w:rPr>
        <w:t xml:space="preserve"> как «необходимое условие эволюции, повышающее ее целостность и степень автономности от космоса и от других геологических оболочек Земли». Характерно, что при этом он подчеркивал</w:t>
      </w:r>
      <w:r w:rsidR="00C15EC4">
        <w:rPr>
          <w:sz w:val="24"/>
          <w:szCs w:val="24"/>
        </w:rPr>
        <w:t>,</w:t>
      </w:r>
      <w:r w:rsidRPr="003449D9">
        <w:rPr>
          <w:sz w:val="24"/>
          <w:szCs w:val="24"/>
        </w:rPr>
        <w:t xml:space="preserve"> что на организменном уровне далеко не каждый вид живого вещества развивается </w:t>
      </w:r>
      <w:r w:rsidR="00C15EC4">
        <w:rPr>
          <w:sz w:val="24"/>
          <w:szCs w:val="24"/>
        </w:rPr>
        <w:t xml:space="preserve">именно </w:t>
      </w:r>
      <w:r w:rsidRPr="003449D9">
        <w:rPr>
          <w:sz w:val="24"/>
          <w:szCs w:val="24"/>
        </w:rPr>
        <w:t xml:space="preserve">в сторону ускорения </w:t>
      </w:r>
      <w:r w:rsidR="00766ADE">
        <w:rPr>
          <w:sz w:val="24"/>
          <w:szCs w:val="24"/>
        </w:rPr>
        <w:t>метаболизма</w:t>
      </w:r>
      <w:r w:rsidRPr="003449D9">
        <w:rPr>
          <w:sz w:val="24"/>
          <w:szCs w:val="24"/>
        </w:rPr>
        <w:t>. Многие виды, например</w:t>
      </w:r>
      <w:r w:rsidR="00766ADE">
        <w:rPr>
          <w:sz w:val="24"/>
          <w:szCs w:val="24"/>
        </w:rPr>
        <w:t>,</w:t>
      </w:r>
      <w:r w:rsidRPr="003449D9">
        <w:rPr>
          <w:sz w:val="24"/>
          <w:szCs w:val="24"/>
        </w:rPr>
        <w:t xml:space="preserve"> бактерий и простейши</w:t>
      </w:r>
      <w:r w:rsidR="00766ADE">
        <w:rPr>
          <w:sz w:val="24"/>
          <w:szCs w:val="24"/>
        </w:rPr>
        <w:t xml:space="preserve">е </w:t>
      </w:r>
      <w:r w:rsidRPr="003449D9">
        <w:rPr>
          <w:sz w:val="24"/>
          <w:szCs w:val="24"/>
        </w:rPr>
        <w:t xml:space="preserve">оказались способными оставаться качественно неизменными в течение десятков миллионов лет, однако, даже в ходе регрессивной эволюции того или иного вида, эти изменения всегда сопровождались значительным увеличением скорости размножения, увеличивая таким образом биогенную миграцию и усиливая их положение </w:t>
      </w:r>
      <w:r w:rsidR="00766ADE">
        <w:rPr>
          <w:sz w:val="24"/>
          <w:szCs w:val="24"/>
        </w:rPr>
        <w:t xml:space="preserve">этих видов </w:t>
      </w:r>
      <w:r w:rsidRPr="003449D9">
        <w:rPr>
          <w:sz w:val="24"/>
          <w:szCs w:val="24"/>
        </w:rPr>
        <w:t xml:space="preserve">в борьбе за существование. </w:t>
      </w:r>
      <w:r w:rsidR="00766ADE">
        <w:rPr>
          <w:sz w:val="24"/>
          <w:szCs w:val="24"/>
        </w:rPr>
        <w:t xml:space="preserve">Тем более, что </w:t>
      </w:r>
      <w:r w:rsidR="00766ADE" w:rsidRPr="00766ADE">
        <w:rPr>
          <w:sz w:val="24"/>
          <w:szCs w:val="24"/>
        </w:rPr>
        <w:t xml:space="preserve">в соответствии с законом Гаузе, </w:t>
      </w:r>
      <w:r w:rsidR="00766ADE">
        <w:rPr>
          <w:sz w:val="24"/>
          <w:szCs w:val="24"/>
        </w:rPr>
        <w:t>н</w:t>
      </w:r>
      <w:r w:rsidRPr="003449D9">
        <w:rPr>
          <w:sz w:val="24"/>
          <w:szCs w:val="24"/>
        </w:rPr>
        <w:t xml:space="preserve">еизбежная гибель отдельных видов и даже </w:t>
      </w:r>
      <w:r w:rsidR="00766ADE">
        <w:rPr>
          <w:sz w:val="24"/>
          <w:szCs w:val="24"/>
        </w:rPr>
        <w:t xml:space="preserve">видовых </w:t>
      </w:r>
      <w:r w:rsidRPr="003449D9">
        <w:rPr>
          <w:sz w:val="24"/>
          <w:szCs w:val="24"/>
        </w:rPr>
        <w:t>сообществ, представляет собой не боле</w:t>
      </w:r>
      <w:r w:rsidR="00B15985">
        <w:rPr>
          <w:sz w:val="24"/>
          <w:szCs w:val="24"/>
        </w:rPr>
        <w:t>е, чем процесс освобождения</w:t>
      </w:r>
      <w:r w:rsidRPr="003449D9">
        <w:rPr>
          <w:sz w:val="24"/>
          <w:szCs w:val="24"/>
        </w:rPr>
        <w:t xml:space="preserve"> экологической ниши, которая в обязательном порядке должна быть максимально быстро заполнена. </w:t>
      </w:r>
    </w:p>
    <w:p w:rsidR="00922459" w:rsidRPr="003449D9" w:rsidRDefault="00A74585" w:rsidP="003449D9">
      <w:pPr>
        <w:widowControl/>
        <w:autoSpaceDE/>
        <w:autoSpaceDN/>
        <w:adjustRightInd/>
        <w:spacing w:line="360" w:lineRule="auto"/>
        <w:ind w:firstLine="709"/>
        <w:jc w:val="both"/>
        <w:rPr>
          <w:sz w:val="24"/>
          <w:szCs w:val="24"/>
        </w:rPr>
      </w:pPr>
      <w:r w:rsidRPr="003449D9">
        <w:rPr>
          <w:sz w:val="24"/>
          <w:szCs w:val="24"/>
        </w:rPr>
        <w:t>Геохимическая эволюция биосферы</w:t>
      </w:r>
      <w:r w:rsidR="001F70CE" w:rsidRPr="003449D9">
        <w:rPr>
          <w:sz w:val="24"/>
          <w:szCs w:val="24"/>
        </w:rPr>
        <w:t>,</w:t>
      </w:r>
      <w:r w:rsidRPr="003449D9">
        <w:rPr>
          <w:sz w:val="24"/>
          <w:szCs w:val="24"/>
        </w:rPr>
        <w:t xml:space="preserve"> таким образом</w:t>
      </w:r>
      <w:r w:rsidR="001F70CE" w:rsidRPr="003449D9">
        <w:rPr>
          <w:sz w:val="24"/>
          <w:szCs w:val="24"/>
        </w:rPr>
        <w:t>,</w:t>
      </w:r>
      <w:r w:rsidRPr="003449D9">
        <w:rPr>
          <w:sz w:val="24"/>
          <w:szCs w:val="24"/>
        </w:rPr>
        <w:t xml:space="preserve"> предполагала </w:t>
      </w:r>
      <w:r w:rsidR="003D7480" w:rsidRPr="003449D9">
        <w:rPr>
          <w:sz w:val="24"/>
          <w:szCs w:val="24"/>
        </w:rPr>
        <w:t>параллельно</w:t>
      </w:r>
      <w:r w:rsidRPr="003449D9">
        <w:rPr>
          <w:sz w:val="24"/>
          <w:szCs w:val="24"/>
        </w:rPr>
        <w:t>е</w:t>
      </w:r>
      <w:r w:rsidR="003D7480" w:rsidRPr="003449D9">
        <w:rPr>
          <w:sz w:val="24"/>
          <w:szCs w:val="24"/>
        </w:rPr>
        <w:t xml:space="preserve"> осуществл</w:t>
      </w:r>
      <w:r w:rsidRPr="003449D9">
        <w:rPr>
          <w:sz w:val="24"/>
          <w:szCs w:val="24"/>
        </w:rPr>
        <w:t>ение</w:t>
      </w:r>
      <w:r w:rsidR="003D7480" w:rsidRPr="003449D9">
        <w:rPr>
          <w:sz w:val="24"/>
          <w:szCs w:val="24"/>
        </w:rPr>
        <w:t xml:space="preserve"> 2</w:t>
      </w:r>
      <w:r w:rsidR="001F70CE" w:rsidRPr="003449D9">
        <w:rPr>
          <w:sz w:val="24"/>
          <w:szCs w:val="24"/>
        </w:rPr>
        <w:t>-х</w:t>
      </w:r>
      <w:r w:rsidR="003D7480" w:rsidRPr="003449D9">
        <w:rPr>
          <w:sz w:val="24"/>
          <w:szCs w:val="24"/>
        </w:rPr>
        <w:t xml:space="preserve"> </w:t>
      </w:r>
      <w:r w:rsidRPr="003449D9">
        <w:rPr>
          <w:sz w:val="24"/>
          <w:szCs w:val="24"/>
        </w:rPr>
        <w:t xml:space="preserve">разноскоростных </w:t>
      </w:r>
      <w:r w:rsidR="003D7480" w:rsidRPr="003449D9">
        <w:rPr>
          <w:sz w:val="24"/>
          <w:szCs w:val="24"/>
        </w:rPr>
        <w:t>процесс</w:t>
      </w:r>
      <w:r w:rsidRPr="003449D9">
        <w:rPr>
          <w:sz w:val="24"/>
          <w:szCs w:val="24"/>
        </w:rPr>
        <w:t>ов</w:t>
      </w:r>
      <w:r w:rsidR="003D7480" w:rsidRPr="003449D9">
        <w:rPr>
          <w:sz w:val="24"/>
          <w:szCs w:val="24"/>
        </w:rPr>
        <w:t xml:space="preserve"> - трансформаци</w:t>
      </w:r>
      <w:r w:rsidRPr="003449D9">
        <w:rPr>
          <w:sz w:val="24"/>
          <w:szCs w:val="24"/>
        </w:rPr>
        <w:t>ю</w:t>
      </w:r>
      <w:r w:rsidR="003D7480" w:rsidRPr="003449D9">
        <w:rPr>
          <w:sz w:val="24"/>
          <w:szCs w:val="24"/>
        </w:rPr>
        <w:t xml:space="preserve"> </w:t>
      </w:r>
      <w:r w:rsidR="004A72AF" w:rsidRPr="003449D9">
        <w:rPr>
          <w:sz w:val="24"/>
          <w:szCs w:val="24"/>
        </w:rPr>
        <w:t>химического состава</w:t>
      </w:r>
      <w:r w:rsidR="003D7480" w:rsidRPr="003449D9">
        <w:rPr>
          <w:sz w:val="24"/>
          <w:szCs w:val="24"/>
        </w:rPr>
        <w:t xml:space="preserve"> </w:t>
      </w:r>
      <w:r w:rsidRPr="003449D9">
        <w:rPr>
          <w:sz w:val="24"/>
          <w:szCs w:val="24"/>
        </w:rPr>
        <w:t xml:space="preserve">окружающей среды </w:t>
      </w:r>
      <w:r w:rsidR="004A72AF" w:rsidRPr="003449D9">
        <w:rPr>
          <w:sz w:val="24"/>
          <w:szCs w:val="24"/>
        </w:rPr>
        <w:t xml:space="preserve">и </w:t>
      </w:r>
      <w:r w:rsidRPr="003449D9">
        <w:rPr>
          <w:sz w:val="24"/>
          <w:szCs w:val="24"/>
        </w:rPr>
        <w:t xml:space="preserve">неуклонный </w:t>
      </w:r>
      <w:r w:rsidR="003D7480" w:rsidRPr="003449D9">
        <w:rPr>
          <w:sz w:val="24"/>
          <w:szCs w:val="24"/>
        </w:rPr>
        <w:t xml:space="preserve">рост </w:t>
      </w:r>
      <w:r w:rsidR="004A72AF" w:rsidRPr="003449D9">
        <w:rPr>
          <w:sz w:val="24"/>
          <w:szCs w:val="24"/>
        </w:rPr>
        <w:t xml:space="preserve">геохимической энергии </w:t>
      </w:r>
      <w:r w:rsidR="00482D98" w:rsidRPr="003449D9">
        <w:rPr>
          <w:sz w:val="24"/>
          <w:szCs w:val="24"/>
        </w:rPr>
        <w:t xml:space="preserve">постоянно увеличивающегося числа </w:t>
      </w:r>
      <w:r w:rsidR="004A72AF" w:rsidRPr="003449D9">
        <w:rPr>
          <w:sz w:val="24"/>
          <w:szCs w:val="24"/>
        </w:rPr>
        <w:t xml:space="preserve">популяции. </w:t>
      </w:r>
      <w:r w:rsidRPr="003449D9">
        <w:rPr>
          <w:sz w:val="24"/>
          <w:szCs w:val="24"/>
        </w:rPr>
        <w:t>В этом отношении появление каждого нового вида представляло собой этап</w:t>
      </w:r>
      <w:r w:rsidR="004A72AF" w:rsidRPr="003449D9">
        <w:rPr>
          <w:sz w:val="24"/>
          <w:szCs w:val="24"/>
        </w:rPr>
        <w:t xml:space="preserve"> </w:t>
      </w:r>
      <w:r w:rsidR="008A64D8" w:rsidRPr="003449D9">
        <w:rPr>
          <w:sz w:val="24"/>
          <w:szCs w:val="24"/>
        </w:rPr>
        <w:t xml:space="preserve">в неуклонном поступательном </w:t>
      </w:r>
      <w:r w:rsidR="004A72AF" w:rsidRPr="003449D9">
        <w:rPr>
          <w:sz w:val="24"/>
          <w:szCs w:val="24"/>
        </w:rPr>
        <w:t>освоении биосферы</w:t>
      </w:r>
      <w:r w:rsidR="00922459" w:rsidRPr="003449D9">
        <w:rPr>
          <w:sz w:val="24"/>
          <w:szCs w:val="24"/>
        </w:rPr>
        <w:t>,</w:t>
      </w:r>
      <w:r w:rsidR="008A64D8" w:rsidRPr="003449D9">
        <w:rPr>
          <w:sz w:val="24"/>
          <w:szCs w:val="24"/>
        </w:rPr>
        <w:t xml:space="preserve"> так как д</w:t>
      </w:r>
      <w:r w:rsidR="004A72AF" w:rsidRPr="003449D9">
        <w:rPr>
          <w:sz w:val="24"/>
          <w:szCs w:val="24"/>
        </w:rPr>
        <w:t>иверси</w:t>
      </w:r>
      <w:r w:rsidR="00B15985">
        <w:rPr>
          <w:sz w:val="24"/>
          <w:szCs w:val="24"/>
        </w:rPr>
        <w:t>фи</w:t>
      </w:r>
      <w:r w:rsidR="004A72AF" w:rsidRPr="003449D9">
        <w:rPr>
          <w:sz w:val="24"/>
          <w:szCs w:val="24"/>
        </w:rPr>
        <w:t xml:space="preserve">кационные процессы видообразования </w:t>
      </w:r>
      <w:r w:rsidR="008A64D8" w:rsidRPr="003449D9">
        <w:rPr>
          <w:sz w:val="24"/>
          <w:szCs w:val="24"/>
        </w:rPr>
        <w:t xml:space="preserve">объективно </w:t>
      </w:r>
      <w:r w:rsidR="004A72AF" w:rsidRPr="003449D9">
        <w:rPr>
          <w:sz w:val="24"/>
          <w:szCs w:val="24"/>
        </w:rPr>
        <w:t>повыш</w:t>
      </w:r>
      <w:r w:rsidR="008A64D8" w:rsidRPr="003449D9">
        <w:rPr>
          <w:sz w:val="24"/>
          <w:szCs w:val="24"/>
        </w:rPr>
        <w:t xml:space="preserve">али и </w:t>
      </w:r>
      <w:r w:rsidR="004A72AF" w:rsidRPr="003449D9">
        <w:rPr>
          <w:sz w:val="24"/>
          <w:szCs w:val="24"/>
        </w:rPr>
        <w:t>общую адапт</w:t>
      </w:r>
      <w:r w:rsidR="008A64D8" w:rsidRPr="003449D9">
        <w:rPr>
          <w:sz w:val="24"/>
          <w:szCs w:val="24"/>
        </w:rPr>
        <w:t>ацию</w:t>
      </w:r>
      <w:r w:rsidR="00B15985">
        <w:rPr>
          <w:sz w:val="24"/>
          <w:szCs w:val="24"/>
        </w:rPr>
        <w:t>,</w:t>
      </w:r>
      <w:r w:rsidR="008A64D8" w:rsidRPr="003449D9">
        <w:rPr>
          <w:sz w:val="24"/>
          <w:szCs w:val="24"/>
        </w:rPr>
        <w:t xml:space="preserve"> и стойкость живого вещества к внешним воздействиям</w:t>
      </w:r>
      <w:r w:rsidR="005E2706" w:rsidRPr="003449D9">
        <w:rPr>
          <w:sz w:val="24"/>
          <w:szCs w:val="24"/>
        </w:rPr>
        <w:t>,</w:t>
      </w:r>
      <w:r w:rsidR="008A64D8" w:rsidRPr="003449D9">
        <w:rPr>
          <w:sz w:val="24"/>
          <w:szCs w:val="24"/>
        </w:rPr>
        <w:t xml:space="preserve"> </w:t>
      </w:r>
      <w:r w:rsidR="004A72AF" w:rsidRPr="003449D9">
        <w:rPr>
          <w:sz w:val="24"/>
          <w:szCs w:val="24"/>
        </w:rPr>
        <w:t>увеличива</w:t>
      </w:r>
      <w:r w:rsidR="005E2706" w:rsidRPr="003449D9">
        <w:rPr>
          <w:sz w:val="24"/>
          <w:szCs w:val="24"/>
        </w:rPr>
        <w:t>я</w:t>
      </w:r>
      <w:r w:rsidR="004A72AF" w:rsidRPr="003449D9">
        <w:rPr>
          <w:sz w:val="24"/>
          <w:szCs w:val="24"/>
        </w:rPr>
        <w:t xml:space="preserve"> </w:t>
      </w:r>
      <w:r w:rsidR="005E2706" w:rsidRPr="003449D9">
        <w:rPr>
          <w:sz w:val="24"/>
          <w:szCs w:val="24"/>
        </w:rPr>
        <w:t>при этом</w:t>
      </w:r>
      <w:r w:rsidR="004A72AF" w:rsidRPr="003449D9">
        <w:rPr>
          <w:sz w:val="24"/>
          <w:szCs w:val="24"/>
        </w:rPr>
        <w:t xml:space="preserve"> интенсивность использования организмами </w:t>
      </w:r>
      <w:r w:rsidR="005E2706" w:rsidRPr="003449D9">
        <w:rPr>
          <w:sz w:val="24"/>
          <w:szCs w:val="24"/>
        </w:rPr>
        <w:t xml:space="preserve">доступных ресурсов </w:t>
      </w:r>
      <w:r w:rsidR="00B15985">
        <w:rPr>
          <w:sz w:val="24"/>
          <w:szCs w:val="24"/>
        </w:rPr>
        <w:t xml:space="preserve">и </w:t>
      </w:r>
      <w:r w:rsidR="004A72AF" w:rsidRPr="003449D9">
        <w:rPr>
          <w:sz w:val="24"/>
          <w:szCs w:val="24"/>
        </w:rPr>
        <w:t xml:space="preserve">повышая </w:t>
      </w:r>
      <w:r w:rsidR="00922459" w:rsidRPr="003449D9">
        <w:rPr>
          <w:sz w:val="24"/>
          <w:szCs w:val="24"/>
        </w:rPr>
        <w:t xml:space="preserve">геохимическое разнообразие окружающей среды. </w:t>
      </w:r>
    </w:p>
    <w:p w:rsidR="002641BE" w:rsidRPr="002641BE" w:rsidRDefault="002641BE" w:rsidP="002641BE">
      <w:pPr>
        <w:widowControl/>
        <w:autoSpaceDE/>
        <w:autoSpaceDN/>
        <w:adjustRightInd/>
        <w:spacing w:line="360" w:lineRule="auto"/>
        <w:ind w:firstLine="709"/>
        <w:jc w:val="both"/>
        <w:rPr>
          <w:sz w:val="24"/>
          <w:szCs w:val="24"/>
        </w:rPr>
      </w:pPr>
      <w:r w:rsidRPr="002641BE">
        <w:rPr>
          <w:sz w:val="24"/>
          <w:szCs w:val="24"/>
        </w:rPr>
        <w:t xml:space="preserve">Доказательством существования таких процессов могут служить достоверные различия по элементному составу даже близких подвидов. Например, «у четырех подвидов скальной ящерицы </w:t>
      </w:r>
      <w:r w:rsidRPr="00DD27D7">
        <w:rPr>
          <w:i/>
          <w:sz w:val="24"/>
          <w:szCs w:val="24"/>
        </w:rPr>
        <w:t xml:space="preserve">(Lacerta saxicola) </w:t>
      </w:r>
      <w:r w:rsidRPr="002641BE">
        <w:rPr>
          <w:sz w:val="24"/>
          <w:szCs w:val="24"/>
        </w:rPr>
        <w:t>различия по некоторым элементам больше видовых и даже родовых. Крымский подвид (</w:t>
      </w:r>
      <w:r w:rsidRPr="00DD27D7">
        <w:rPr>
          <w:i/>
          <w:sz w:val="24"/>
          <w:szCs w:val="24"/>
        </w:rPr>
        <w:t>L. saxicola lindcholmi</w:t>
      </w:r>
      <w:r w:rsidRPr="002641BE">
        <w:rPr>
          <w:sz w:val="24"/>
          <w:szCs w:val="24"/>
        </w:rPr>
        <w:t>) и нормальный подвид (</w:t>
      </w:r>
      <w:r w:rsidRPr="00DD27D7">
        <w:rPr>
          <w:i/>
          <w:sz w:val="24"/>
          <w:szCs w:val="24"/>
        </w:rPr>
        <w:t>L. saxicola saxicola</w:t>
      </w:r>
      <w:r w:rsidRPr="002641BE">
        <w:rPr>
          <w:sz w:val="24"/>
          <w:szCs w:val="24"/>
        </w:rPr>
        <w:t xml:space="preserve">) различаются по 11 элементам, крымский и западно-северокавказский (L. saxicola darevskii) — по 9 </w:t>
      </w:r>
      <w:r w:rsidRPr="00DD27D7">
        <w:rPr>
          <w:sz w:val="24"/>
          <w:szCs w:val="24"/>
        </w:rPr>
        <w:t>элементам. Сопоставление химического состава двух внутривидовых форм остромордой лягушки (</w:t>
      </w:r>
      <w:r w:rsidRPr="00DD27D7">
        <w:rPr>
          <w:i/>
          <w:sz w:val="24"/>
          <w:szCs w:val="24"/>
        </w:rPr>
        <w:t>Rana arvalis</w:t>
      </w:r>
      <w:r w:rsidRPr="00DD27D7">
        <w:rPr>
          <w:sz w:val="24"/>
          <w:szCs w:val="24"/>
        </w:rPr>
        <w:t>)</w:t>
      </w:r>
      <w:r w:rsidRPr="002641BE">
        <w:rPr>
          <w:sz w:val="24"/>
          <w:szCs w:val="24"/>
        </w:rPr>
        <w:t xml:space="preserve"> — полосатой и пятнистой — показало, что первая форма содержит марганца в 3.5, хрома — в 5, никеля — в 4, цинка — в 6, стронция — в 2 раза меньше, чем вторая. Железа, однако, в 2 раза меньше у последней формы. По мнению </w:t>
      </w:r>
      <w:r w:rsidR="00B15985">
        <w:rPr>
          <w:sz w:val="24"/>
          <w:szCs w:val="24"/>
        </w:rPr>
        <w:t xml:space="preserve">С.А. </w:t>
      </w:r>
      <w:r w:rsidRPr="002641BE">
        <w:rPr>
          <w:sz w:val="24"/>
          <w:szCs w:val="24"/>
        </w:rPr>
        <w:t xml:space="preserve">Шарыгина, повышенное содержание микроэлементов у пятнистой формы обеспечивает ее лучшую приспособленность к горным условиям» </w:t>
      </w:r>
      <w:r w:rsidR="00813331" w:rsidRPr="00813331">
        <w:rPr>
          <w:sz w:val="24"/>
          <w:szCs w:val="24"/>
        </w:rPr>
        <w:t>[</w:t>
      </w:r>
      <w:r w:rsidRPr="002641BE">
        <w:rPr>
          <w:sz w:val="24"/>
          <w:szCs w:val="24"/>
        </w:rPr>
        <w:t>цит</w:t>
      </w:r>
      <w:r w:rsidR="00B15985">
        <w:rPr>
          <w:sz w:val="24"/>
          <w:szCs w:val="24"/>
        </w:rPr>
        <w:t>.</w:t>
      </w:r>
      <w:r w:rsidR="00E4562B">
        <w:rPr>
          <w:sz w:val="24"/>
          <w:szCs w:val="24"/>
        </w:rPr>
        <w:t xml:space="preserve"> по Кол</w:t>
      </w:r>
      <w:r w:rsidRPr="002641BE">
        <w:rPr>
          <w:sz w:val="24"/>
          <w:szCs w:val="24"/>
        </w:rPr>
        <w:t>чинскому</w:t>
      </w:r>
      <w:r w:rsidR="00B15985">
        <w:rPr>
          <w:sz w:val="24"/>
          <w:szCs w:val="24"/>
        </w:rPr>
        <w:t>, 1990</w:t>
      </w:r>
      <w:r w:rsidR="00813331">
        <w:rPr>
          <w:sz w:val="24"/>
          <w:szCs w:val="24"/>
        </w:rPr>
        <w:t>]</w:t>
      </w:r>
      <w:r w:rsidRPr="002641BE">
        <w:rPr>
          <w:sz w:val="24"/>
          <w:szCs w:val="24"/>
        </w:rPr>
        <w:t>.</w:t>
      </w:r>
    </w:p>
    <w:p w:rsidR="002641BE" w:rsidRDefault="002641BE" w:rsidP="003449D9">
      <w:pPr>
        <w:widowControl/>
        <w:autoSpaceDE/>
        <w:autoSpaceDN/>
        <w:adjustRightInd/>
        <w:spacing w:line="360" w:lineRule="auto"/>
        <w:ind w:firstLine="709"/>
        <w:jc w:val="both"/>
        <w:rPr>
          <w:sz w:val="24"/>
          <w:szCs w:val="24"/>
        </w:rPr>
      </w:pPr>
      <w:r>
        <w:rPr>
          <w:sz w:val="24"/>
          <w:szCs w:val="24"/>
        </w:rPr>
        <w:t xml:space="preserve">А.П. </w:t>
      </w:r>
      <w:r w:rsidR="008913CB" w:rsidRPr="003449D9">
        <w:rPr>
          <w:sz w:val="24"/>
          <w:szCs w:val="24"/>
        </w:rPr>
        <w:t>Виноградов</w:t>
      </w:r>
      <w:r w:rsidR="007B6092" w:rsidRPr="003449D9">
        <w:rPr>
          <w:sz w:val="24"/>
          <w:szCs w:val="24"/>
        </w:rPr>
        <w:t xml:space="preserve"> (1945)</w:t>
      </w:r>
      <w:r w:rsidR="008913CB" w:rsidRPr="003449D9">
        <w:rPr>
          <w:sz w:val="24"/>
          <w:szCs w:val="24"/>
        </w:rPr>
        <w:t xml:space="preserve">, анализируя реакцию живых организмов на изменение геохимической обстановки </w:t>
      </w:r>
      <w:r w:rsidR="00684BF4" w:rsidRPr="003449D9">
        <w:rPr>
          <w:sz w:val="24"/>
          <w:szCs w:val="24"/>
        </w:rPr>
        <w:t>обнаружил</w:t>
      </w:r>
      <w:r w:rsidR="008913CB" w:rsidRPr="003449D9">
        <w:rPr>
          <w:sz w:val="24"/>
          <w:szCs w:val="24"/>
        </w:rPr>
        <w:t>,</w:t>
      </w:r>
      <w:r w:rsidR="00684BF4" w:rsidRPr="003449D9">
        <w:rPr>
          <w:sz w:val="24"/>
          <w:szCs w:val="24"/>
        </w:rPr>
        <w:t xml:space="preserve"> что </w:t>
      </w:r>
      <w:r w:rsidR="008913CB" w:rsidRPr="003449D9">
        <w:rPr>
          <w:sz w:val="24"/>
          <w:szCs w:val="24"/>
        </w:rPr>
        <w:t>не только разные виды по-разному переносят изменения</w:t>
      </w:r>
      <w:r w:rsidR="007B6092" w:rsidRPr="003449D9">
        <w:rPr>
          <w:sz w:val="24"/>
          <w:szCs w:val="24"/>
        </w:rPr>
        <w:t xml:space="preserve"> химического состава почвы</w:t>
      </w:r>
      <w:r w:rsidR="008913CB" w:rsidRPr="003449D9">
        <w:rPr>
          <w:sz w:val="24"/>
          <w:szCs w:val="24"/>
        </w:rPr>
        <w:t xml:space="preserve">, но и представители одного вида обладают разным уровнем толерантности </w:t>
      </w:r>
      <w:r w:rsidR="007B6092" w:rsidRPr="003449D9">
        <w:rPr>
          <w:sz w:val="24"/>
          <w:szCs w:val="24"/>
        </w:rPr>
        <w:t>к такого рода воздействиям. Продолжая эту работу</w:t>
      </w:r>
      <w:r w:rsidR="00B15985">
        <w:rPr>
          <w:sz w:val="24"/>
          <w:szCs w:val="24"/>
        </w:rPr>
        <w:t>,</w:t>
      </w:r>
      <w:r w:rsidR="007B6092" w:rsidRPr="003449D9">
        <w:rPr>
          <w:sz w:val="24"/>
          <w:szCs w:val="24"/>
        </w:rPr>
        <w:t xml:space="preserve"> он обнаружил, что внутри вида уровень стойкости </w:t>
      </w:r>
      <w:r w:rsidR="008913CB" w:rsidRPr="003449D9">
        <w:rPr>
          <w:sz w:val="24"/>
          <w:szCs w:val="24"/>
        </w:rPr>
        <w:t>зависит</w:t>
      </w:r>
      <w:r w:rsidR="007B6092" w:rsidRPr="003449D9">
        <w:rPr>
          <w:sz w:val="24"/>
          <w:szCs w:val="24"/>
        </w:rPr>
        <w:t xml:space="preserve"> </w:t>
      </w:r>
      <w:r w:rsidR="008913CB" w:rsidRPr="003449D9">
        <w:rPr>
          <w:sz w:val="24"/>
          <w:szCs w:val="24"/>
        </w:rPr>
        <w:t xml:space="preserve">от </w:t>
      </w:r>
      <w:r w:rsidR="00684BF4" w:rsidRPr="003449D9">
        <w:rPr>
          <w:sz w:val="24"/>
          <w:szCs w:val="24"/>
        </w:rPr>
        <w:t xml:space="preserve">того из каких мест была заимствована та или иная популяция. </w:t>
      </w:r>
      <w:r w:rsidR="00B15985">
        <w:rPr>
          <w:sz w:val="24"/>
          <w:szCs w:val="24"/>
        </w:rPr>
        <w:t>От</w:t>
      </w:r>
      <w:r w:rsidR="007B6092" w:rsidRPr="003449D9">
        <w:rPr>
          <w:sz w:val="24"/>
          <w:szCs w:val="24"/>
        </w:rPr>
        <w:t xml:space="preserve">сюда </w:t>
      </w:r>
      <w:r w:rsidR="0016686A" w:rsidRPr="003449D9">
        <w:rPr>
          <w:sz w:val="24"/>
          <w:szCs w:val="24"/>
        </w:rPr>
        <w:t xml:space="preserve">А.П. </w:t>
      </w:r>
      <w:r w:rsidR="007B6092" w:rsidRPr="003449D9">
        <w:rPr>
          <w:sz w:val="24"/>
          <w:szCs w:val="24"/>
        </w:rPr>
        <w:t>Виноградов сделал вывод о том, что внутри видов существуют и наследственно закрепленные расы, несущие на себе отпечаток предшествующей геохимической истории</w:t>
      </w:r>
      <w:r w:rsidR="00F656C8" w:rsidRPr="003449D9">
        <w:rPr>
          <w:sz w:val="24"/>
          <w:szCs w:val="24"/>
        </w:rPr>
        <w:t xml:space="preserve">, в результате чего </w:t>
      </w:r>
      <w:r w:rsidR="008913CB" w:rsidRPr="003449D9">
        <w:rPr>
          <w:sz w:val="24"/>
          <w:szCs w:val="24"/>
        </w:rPr>
        <w:t>наследственно закрепленной становится и потребность организмов в тех или иных концентрациях химических элементов.</w:t>
      </w:r>
      <w:r w:rsidR="00F656C8" w:rsidRPr="003449D9">
        <w:rPr>
          <w:sz w:val="24"/>
          <w:szCs w:val="24"/>
        </w:rPr>
        <w:t xml:space="preserve"> </w:t>
      </w:r>
      <w:r w:rsidR="00B15985">
        <w:rPr>
          <w:sz w:val="24"/>
          <w:szCs w:val="24"/>
        </w:rPr>
        <w:t>Э</w:t>
      </w:r>
      <w:r w:rsidR="00F656C8" w:rsidRPr="003449D9">
        <w:rPr>
          <w:sz w:val="24"/>
          <w:szCs w:val="24"/>
        </w:rPr>
        <w:t xml:space="preserve">то можно наблюдать на примере большинства высших животных умеренной зоны, вполне способных безболезненно обходиться местным рационом, но сохранившим рудиментарную потребность в соли. </w:t>
      </w:r>
    </w:p>
    <w:p w:rsidR="008B2C16" w:rsidRPr="003449D9" w:rsidRDefault="008B2C16" w:rsidP="003449D9">
      <w:pPr>
        <w:widowControl/>
        <w:autoSpaceDE/>
        <w:autoSpaceDN/>
        <w:adjustRightInd/>
        <w:spacing w:line="360" w:lineRule="auto"/>
        <w:ind w:firstLine="709"/>
        <w:jc w:val="both"/>
        <w:rPr>
          <w:sz w:val="24"/>
          <w:szCs w:val="24"/>
        </w:rPr>
      </w:pPr>
      <w:r w:rsidRPr="002641BE">
        <w:rPr>
          <w:sz w:val="24"/>
          <w:szCs w:val="24"/>
        </w:rPr>
        <w:t>Потенциал развития взрослых особей каждого биологического вида по всем качествам особи генетически обусловлен, хотя он может и не раскрыться, не наполниться реальным содержанием, если условия среды обитания к этому не располагают. По отношению к популяции генетическая обусловленность и потенциал её освоения подчинены вероятностным предопределенностям, отраженным в статистических закономерностях свершившегося. Это в полной мере касается и человека - биологического вида, несущего наибольший абсолютный и относительный объем (по сравнению с другими видами живых организмов биосферы Земли) внегенетически обусловленной поведенческой информации, обеспечивающей наибольшую гибкость поведения в быстро меняющейся обстановке</w:t>
      </w:r>
      <w:r w:rsidR="008A22B4" w:rsidRPr="002641BE">
        <w:t xml:space="preserve"> </w:t>
      </w:r>
      <w:r w:rsidR="00813331" w:rsidRPr="00813331">
        <w:t>[</w:t>
      </w:r>
      <w:r w:rsidR="00105700">
        <w:rPr>
          <w:sz w:val="24"/>
          <w:szCs w:val="24"/>
        </w:rPr>
        <w:t>Алексеева</w:t>
      </w:r>
      <w:r w:rsidR="00813331">
        <w:rPr>
          <w:sz w:val="24"/>
          <w:szCs w:val="24"/>
        </w:rPr>
        <w:t>, 1977]</w:t>
      </w:r>
      <w:r w:rsidR="00B15985">
        <w:rPr>
          <w:sz w:val="24"/>
          <w:szCs w:val="24"/>
        </w:rPr>
        <w:t>.</w:t>
      </w:r>
    </w:p>
    <w:p w:rsidR="008913CB" w:rsidRPr="003449D9" w:rsidRDefault="00F77E94" w:rsidP="003449D9">
      <w:pPr>
        <w:widowControl/>
        <w:autoSpaceDE/>
        <w:autoSpaceDN/>
        <w:adjustRightInd/>
        <w:spacing w:line="360" w:lineRule="auto"/>
        <w:ind w:firstLine="709"/>
        <w:jc w:val="both"/>
        <w:rPr>
          <w:sz w:val="24"/>
          <w:szCs w:val="24"/>
        </w:rPr>
      </w:pPr>
      <w:r w:rsidRPr="003449D9">
        <w:rPr>
          <w:sz w:val="24"/>
          <w:szCs w:val="24"/>
        </w:rPr>
        <w:t>Несомненно, что живое вещество постоянно испытывало и внешнее физическое воздействие в виде колебаний активности солнечного излучения, тектоники, вулканизма, появления крупных оледенений</w:t>
      </w:r>
      <w:r w:rsidR="00FF348E" w:rsidRPr="003449D9">
        <w:rPr>
          <w:sz w:val="24"/>
          <w:szCs w:val="24"/>
        </w:rPr>
        <w:t xml:space="preserve"> и т.п.</w:t>
      </w:r>
      <w:r w:rsidRPr="003449D9">
        <w:rPr>
          <w:sz w:val="24"/>
          <w:szCs w:val="24"/>
        </w:rPr>
        <w:t xml:space="preserve"> Все эти факторы, на ряду с падением крупных метеоритов и возможными изменениями радиоактивности поверхностных оболочек Земли, непрерывно воздействовали на темпы и направленность эволюции биосферы, способствуя т.о. усложнению видового состава и увеличению темпов ее поступательного развития </w:t>
      </w:r>
      <w:r w:rsidR="00813331" w:rsidRPr="00813331">
        <w:rPr>
          <w:sz w:val="24"/>
          <w:szCs w:val="24"/>
        </w:rPr>
        <w:t>[</w:t>
      </w:r>
      <w:r w:rsidRPr="003449D9">
        <w:rPr>
          <w:sz w:val="24"/>
          <w:szCs w:val="24"/>
        </w:rPr>
        <w:t xml:space="preserve">Виноградов, </w:t>
      </w:r>
      <w:r w:rsidR="00B15985">
        <w:rPr>
          <w:sz w:val="24"/>
          <w:szCs w:val="24"/>
        </w:rPr>
        <w:t xml:space="preserve">1963; </w:t>
      </w:r>
      <w:r w:rsidR="00813331" w:rsidRPr="00813331">
        <w:rPr>
          <w:sz w:val="24"/>
          <w:szCs w:val="24"/>
        </w:rPr>
        <w:t>[</w:t>
      </w:r>
      <w:r w:rsidRPr="003449D9">
        <w:rPr>
          <w:sz w:val="24"/>
          <w:szCs w:val="24"/>
        </w:rPr>
        <w:t xml:space="preserve">Колчинский, </w:t>
      </w:r>
      <w:r w:rsidR="00B15985">
        <w:rPr>
          <w:sz w:val="24"/>
          <w:szCs w:val="24"/>
        </w:rPr>
        <w:t>1990; Будыко, 1975;</w:t>
      </w:r>
      <w:r w:rsidR="00BE2196">
        <w:rPr>
          <w:sz w:val="24"/>
          <w:szCs w:val="24"/>
        </w:rPr>
        <w:t xml:space="preserve"> </w:t>
      </w:r>
      <w:r w:rsidRPr="003449D9">
        <w:rPr>
          <w:sz w:val="24"/>
          <w:szCs w:val="24"/>
        </w:rPr>
        <w:t>Пресман, 1976; Красилов, 1977, Alvarez, 1979;</w:t>
      </w:r>
      <w:r w:rsidR="00B15985">
        <w:rPr>
          <w:sz w:val="24"/>
          <w:szCs w:val="24"/>
        </w:rPr>
        <w:t xml:space="preserve"> Хохряков, 1981, Алексеева, </w:t>
      </w:r>
      <w:r w:rsidRPr="003449D9">
        <w:rPr>
          <w:sz w:val="24"/>
          <w:szCs w:val="24"/>
        </w:rPr>
        <w:t>1977</w:t>
      </w:r>
      <w:r w:rsidR="00B15985">
        <w:rPr>
          <w:sz w:val="24"/>
          <w:szCs w:val="24"/>
        </w:rPr>
        <w:t xml:space="preserve"> </w:t>
      </w:r>
      <w:r w:rsidR="00813331">
        <w:rPr>
          <w:sz w:val="24"/>
          <w:szCs w:val="24"/>
        </w:rPr>
        <w:t>и др.]</w:t>
      </w:r>
      <w:r w:rsidR="00165FB7" w:rsidRPr="003449D9">
        <w:rPr>
          <w:sz w:val="24"/>
          <w:szCs w:val="24"/>
        </w:rPr>
        <w:t>.</w:t>
      </w:r>
    </w:p>
    <w:p w:rsidR="00163011" w:rsidRPr="003449D9" w:rsidRDefault="00F77E94" w:rsidP="003449D9">
      <w:pPr>
        <w:widowControl/>
        <w:autoSpaceDE/>
        <w:autoSpaceDN/>
        <w:adjustRightInd/>
        <w:spacing w:line="360" w:lineRule="auto"/>
        <w:ind w:firstLine="709"/>
        <w:jc w:val="both"/>
        <w:rPr>
          <w:sz w:val="24"/>
          <w:szCs w:val="24"/>
        </w:rPr>
      </w:pPr>
      <w:r w:rsidRPr="003449D9">
        <w:rPr>
          <w:sz w:val="24"/>
          <w:szCs w:val="24"/>
        </w:rPr>
        <w:t xml:space="preserve">В этом отношении </w:t>
      </w:r>
      <w:r w:rsidR="00BC2B74" w:rsidRPr="003449D9">
        <w:rPr>
          <w:sz w:val="24"/>
          <w:szCs w:val="24"/>
        </w:rPr>
        <w:t xml:space="preserve">эволюция живого вещества </w:t>
      </w:r>
      <w:r w:rsidRPr="003449D9">
        <w:rPr>
          <w:sz w:val="24"/>
          <w:szCs w:val="24"/>
        </w:rPr>
        <w:t xml:space="preserve">являлась </w:t>
      </w:r>
      <w:r w:rsidR="00156FF0" w:rsidRPr="003449D9">
        <w:rPr>
          <w:sz w:val="24"/>
          <w:szCs w:val="24"/>
        </w:rPr>
        <w:t xml:space="preserve">неотъемлемой </w:t>
      </w:r>
      <w:r w:rsidR="00BC2B74" w:rsidRPr="003449D9">
        <w:rPr>
          <w:sz w:val="24"/>
          <w:szCs w:val="24"/>
        </w:rPr>
        <w:t>частью борьбы за существование, поскольку развити</w:t>
      </w:r>
      <w:r w:rsidR="002641BE">
        <w:rPr>
          <w:sz w:val="24"/>
          <w:szCs w:val="24"/>
        </w:rPr>
        <w:t>е</w:t>
      </w:r>
      <w:r w:rsidR="00BC2B74" w:rsidRPr="003449D9">
        <w:rPr>
          <w:sz w:val="24"/>
          <w:szCs w:val="24"/>
        </w:rPr>
        <w:t xml:space="preserve"> </w:t>
      </w:r>
      <w:r w:rsidR="00156FF0" w:rsidRPr="003449D9">
        <w:rPr>
          <w:sz w:val="24"/>
          <w:szCs w:val="24"/>
        </w:rPr>
        <w:t xml:space="preserve">предполагало </w:t>
      </w:r>
      <w:r w:rsidR="00BC2B74" w:rsidRPr="003449D9">
        <w:rPr>
          <w:sz w:val="24"/>
          <w:szCs w:val="24"/>
        </w:rPr>
        <w:t>непрерывно</w:t>
      </w:r>
      <w:r w:rsidR="00156FF0" w:rsidRPr="003449D9">
        <w:rPr>
          <w:sz w:val="24"/>
          <w:szCs w:val="24"/>
        </w:rPr>
        <w:t>е</w:t>
      </w:r>
      <w:r w:rsidR="00BC2B74" w:rsidRPr="003449D9">
        <w:rPr>
          <w:sz w:val="24"/>
          <w:szCs w:val="24"/>
        </w:rPr>
        <w:t xml:space="preserve"> формирова</w:t>
      </w:r>
      <w:r w:rsidR="00156FF0" w:rsidRPr="003449D9">
        <w:rPr>
          <w:sz w:val="24"/>
          <w:szCs w:val="24"/>
        </w:rPr>
        <w:t xml:space="preserve">ние </w:t>
      </w:r>
      <w:r w:rsidR="00BC2B74" w:rsidRPr="003449D9">
        <w:rPr>
          <w:sz w:val="24"/>
          <w:szCs w:val="24"/>
        </w:rPr>
        <w:t>вид</w:t>
      </w:r>
      <w:r w:rsidR="00156FF0" w:rsidRPr="003449D9">
        <w:rPr>
          <w:sz w:val="24"/>
          <w:szCs w:val="24"/>
        </w:rPr>
        <w:t>ов</w:t>
      </w:r>
      <w:r w:rsidR="00BC2B74" w:rsidRPr="003449D9">
        <w:rPr>
          <w:sz w:val="24"/>
          <w:szCs w:val="24"/>
        </w:rPr>
        <w:t>, обладающи</w:t>
      </w:r>
      <w:r w:rsidR="00156FF0" w:rsidRPr="003449D9">
        <w:rPr>
          <w:sz w:val="24"/>
          <w:szCs w:val="24"/>
        </w:rPr>
        <w:t>х</w:t>
      </w:r>
      <w:r w:rsidR="00BC2B74" w:rsidRPr="003449D9">
        <w:rPr>
          <w:sz w:val="24"/>
          <w:szCs w:val="24"/>
        </w:rPr>
        <w:t xml:space="preserve"> все большей и большей универсальностью и генетической пластичность</w:t>
      </w:r>
      <w:r w:rsidR="00156FF0" w:rsidRPr="003449D9">
        <w:rPr>
          <w:sz w:val="24"/>
          <w:szCs w:val="24"/>
        </w:rPr>
        <w:t>ю</w:t>
      </w:r>
      <w:r w:rsidR="00BC2B74" w:rsidRPr="003449D9">
        <w:rPr>
          <w:sz w:val="24"/>
          <w:szCs w:val="24"/>
        </w:rPr>
        <w:t xml:space="preserve">, способной обеспечить </w:t>
      </w:r>
      <w:r w:rsidR="00756E55" w:rsidRPr="003449D9">
        <w:rPr>
          <w:sz w:val="24"/>
          <w:szCs w:val="24"/>
        </w:rPr>
        <w:t xml:space="preserve">каждый конкретный организм и биоценоз максимально полным </w:t>
      </w:r>
      <w:r w:rsidR="00BC2B74" w:rsidRPr="003449D9">
        <w:rPr>
          <w:sz w:val="24"/>
          <w:szCs w:val="24"/>
        </w:rPr>
        <w:t>набором конкурентных преимуществ</w:t>
      </w:r>
      <w:r w:rsidR="002641BE">
        <w:rPr>
          <w:sz w:val="24"/>
          <w:szCs w:val="24"/>
        </w:rPr>
        <w:t xml:space="preserve"> в реализации </w:t>
      </w:r>
      <w:r w:rsidR="00756E55" w:rsidRPr="003449D9">
        <w:rPr>
          <w:sz w:val="24"/>
          <w:szCs w:val="24"/>
        </w:rPr>
        <w:t>стратегии взаимодействия вида с внешней средой</w:t>
      </w:r>
      <w:r w:rsidR="001B049F" w:rsidRPr="003449D9">
        <w:rPr>
          <w:sz w:val="24"/>
          <w:szCs w:val="24"/>
        </w:rPr>
        <w:t xml:space="preserve">. Такое взаимодействие </w:t>
      </w:r>
      <w:r w:rsidR="00BC2B74" w:rsidRPr="003449D9">
        <w:rPr>
          <w:sz w:val="24"/>
          <w:szCs w:val="24"/>
        </w:rPr>
        <w:t>могл</w:t>
      </w:r>
      <w:r w:rsidR="001B049F" w:rsidRPr="003449D9">
        <w:rPr>
          <w:sz w:val="24"/>
          <w:szCs w:val="24"/>
        </w:rPr>
        <w:t>о</w:t>
      </w:r>
      <w:r w:rsidR="00BC2B74" w:rsidRPr="003449D9">
        <w:rPr>
          <w:sz w:val="24"/>
          <w:szCs w:val="24"/>
        </w:rPr>
        <w:t xml:space="preserve"> осуществляться либо путем постепенной адаптации существующих видов к изменяющейся ситуации (при медленном изменении условий существования), либо путем замещения этих видов более толерантны</w:t>
      </w:r>
      <w:r w:rsidR="00076EA3">
        <w:rPr>
          <w:sz w:val="24"/>
          <w:szCs w:val="24"/>
        </w:rPr>
        <w:t xml:space="preserve">ми (в случае быстрых изменений), о чем </w:t>
      </w:r>
      <w:r w:rsidR="00BE2196">
        <w:rPr>
          <w:sz w:val="24"/>
          <w:szCs w:val="24"/>
        </w:rPr>
        <w:t xml:space="preserve">свидетельствуют </w:t>
      </w:r>
      <w:r w:rsidR="00076EA3">
        <w:rPr>
          <w:sz w:val="24"/>
          <w:szCs w:val="24"/>
        </w:rPr>
        <w:t xml:space="preserve">не только факты </w:t>
      </w:r>
      <w:r w:rsidR="00076EA3" w:rsidRPr="00076EA3">
        <w:rPr>
          <w:sz w:val="24"/>
          <w:szCs w:val="24"/>
        </w:rPr>
        <w:t>параллельной эволюции биоценозов</w:t>
      </w:r>
      <w:r w:rsidR="00BE2196">
        <w:rPr>
          <w:sz w:val="24"/>
          <w:szCs w:val="24"/>
        </w:rPr>
        <w:t>,</w:t>
      </w:r>
      <w:r w:rsidR="00076EA3" w:rsidRPr="00076EA3">
        <w:rPr>
          <w:sz w:val="24"/>
          <w:szCs w:val="24"/>
        </w:rPr>
        <w:t xml:space="preserve"> зафиксированных в сходных условиях на разных континентах, </w:t>
      </w:r>
      <w:r w:rsidR="00076EA3">
        <w:rPr>
          <w:sz w:val="24"/>
          <w:szCs w:val="24"/>
        </w:rPr>
        <w:t>но и</w:t>
      </w:r>
      <w:r w:rsidR="00076EA3" w:rsidRPr="00076EA3">
        <w:rPr>
          <w:sz w:val="24"/>
          <w:szCs w:val="24"/>
        </w:rPr>
        <w:t xml:space="preserve"> результаты моделирования филогенеза позвоночных на ЭВМ </w:t>
      </w:r>
      <w:r w:rsidR="00813331" w:rsidRPr="00813331">
        <w:rPr>
          <w:sz w:val="24"/>
          <w:szCs w:val="24"/>
        </w:rPr>
        <w:t>[</w:t>
      </w:r>
      <w:r w:rsidR="00076EA3" w:rsidRPr="00076EA3">
        <w:rPr>
          <w:sz w:val="24"/>
          <w:szCs w:val="24"/>
        </w:rPr>
        <w:t>Меншуткин, 1977</w:t>
      </w:r>
      <w:r w:rsidR="00076EA3">
        <w:rPr>
          <w:sz w:val="24"/>
          <w:szCs w:val="24"/>
        </w:rPr>
        <w:t xml:space="preserve">, </w:t>
      </w:r>
      <w:r w:rsidR="00BC2B74" w:rsidRPr="003449D9">
        <w:rPr>
          <w:sz w:val="24"/>
          <w:szCs w:val="24"/>
          <w:lang w:val="en-US"/>
        </w:rPr>
        <w:t>Cavalli</w:t>
      </w:r>
      <w:r w:rsidR="00BC2B74" w:rsidRPr="00076EA3">
        <w:rPr>
          <w:sz w:val="24"/>
          <w:szCs w:val="24"/>
        </w:rPr>
        <w:t>-</w:t>
      </w:r>
      <w:r w:rsidR="00BC2B74" w:rsidRPr="003449D9">
        <w:rPr>
          <w:sz w:val="24"/>
          <w:szCs w:val="24"/>
          <w:lang w:val="en-US"/>
        </w:rPr>
        <w:t>Sforca</w:t>
      </w:r>
      <w:r w:rsidR="00BC2B74" w:rsidRPr="00076EA3">
        <w:rPr>
          <w:sz w:val="24"/>
          <w:szCs w:val="24"/>
        </w:rPr>
        <w:t xml:space="preserve">, </w:t>
      </w:r>
      <w:r w:rsidR="00BC2B74" w:rsidRPr="003449D9">
        <w:rPr>
          <w:sz w:val="24"/>
          <w:szCs w:val="24"/>
          <w:lang w:val="en-US"/>
        </w:rPr>
        <w:t>Menozzi</w:t>
      </w:r>
      <w:r w:rsidR="00BC2B74" w:rsidRPr="00076EA3">
        <w:rPr>
          <w:sz w:val="24"/>
          <w:szCs w:val="24"/>
        </w:rPr>
        <w:t xml:space="preserve">, </w:t>
      </w:r>
      <w:r w:rsidR="00BC2B74" w:rsidRPr="003449D9">
        <w:rPr>
          <w:sz w:val="24"/>
          <w:szCs w:val="24"/>
          <w:lang w:val="en-US"/>
        </w:rPr>
        <w:t>Plazza</w:t>
      </w:r>
      <w:r w:rsidR="006813C3">
        <w:rPr>
          <w:sz w:val="24"/>
          <w:szCs w:val="24"/>
        </w:rPr>
        <w:t>, 1994;</w:t>
      </w:r>
      <w:r w:rsidR="00BC2B74" w:rsidRPr="003449D9">
        <w:rPr>
          <w:sz w:val="24"/>
          <w:szCs w:val="24"/>
        </w:rPr>
        <w:t xml:space="preserve"> Haldane</w:t>
      </w:r>
      <w:r w:rsidR="006813C3">
        <w:rPr>
          <w:sz w:val="24"/>
          <w:szCs w:val="24"/>
        </w:rPr>
        <w:t>, 1932;</w:t>
      </w:r>
      <w:r w:rsidR="00BC2B74" w:rsidRPr="003449D9">
        <w:rPr>
          <w:sz w:val="24"/>
          <w:szCs w:val="24"/>
        </w:rPr>
        <w:t xml:space="preserve"> Иорданский, 2001; Яблоков</w:t>
      </w:r>
      <w:r w:rsidR="00C732E8">
        <w:rPr>
          <w:sz w:val="24"/>
          <w:szCs w:val="24"/>
        </w:rPr>
        <w:t xml:space="preserve">, </w:t>
      </w:r>
      <w:r w:rsidR="00BC2B74" w:rsidRPr="003449D9">
        <w:rPr>
          <w:sz w:val="24"/>
          <w:szCs w:val="24"/>
        </w:rPr>
        <w:t>Юсуфов, 2006</w:t>
      </w:r>
      <w:r w:rsidR="00813331" w:rsidRPr="00813331">
        <w:rPr>
          <w:sz w:val="24"/>
          <w:szCs w:val="24"/>
        </w:rPr>
        <w:t>]</w:t>
      </w:r>
      <w:r w:rsidR="00BC2B74" w:rsidRPr="003449D9">
        <w:rPr>
          <w:sz w:val="24"/>
          <w:szCs w:val="24"/>
        </w:rPr>
        <w:t>.</w:t>
      </w:r>
    </w:p>
    <w:p w:rsidR="005B34EF" w:rsidRPr="003449D9" w:rsidRDefault="00E918B2" w:rsidP="003449D9">
      <w:pPr>
        <w:widowControl/>
        <w:autoSpaceDE/>
        <w:autoSpaceDN/>
        <w:adjustRightInd/>
        <w:spacing w:line="360" w:lineRule="auto"/>
        <w:ind w:firstLine="709"/>
        <w:jc w:val="both"/>
        <w:rPr>
          <w:b/>
          <w:i/>
          <w:sz w:val="24"/>
          <w:szCs w:val="24"/>
        </w:rPr>
      </w:pPr>
      <w:r>
        <w:rPr>
          <w:b/>
          <w:i/>
          <w:sz w:val="24"/>
          <w:szCs w:val="24"/>
        </w:rPr>
        <w:t>Н</w:t>
      </w:r>
      <w:r w:rsidR="00C41D16" w:rsidRPr="003449D9">
        <w:rPr>
          <w:b/>
          <w:i/>
          <w:sz w:val="24"/>
          <w:szCs w:val="24"/>
        </w:rPr>
        <w:t xml:space="preserve">аправленная и </w:t>
      </w:r>
      <w:r w:rsidR="00685228">
        <w:rPr>
          <w:b/>
          <w:i/>
          <w:sz w:val="24"/>
          <w:szCs w:val="24"/>
        </w:rPr>
        <w:t xml:space="preserve">непрерывно </w:t>
      </w:r>
      <w:r w:rsidR="00C41D16" w:rsidRPr="003449D9">
        <w:rPr>
          <w:b/>
          <w:i/>
          <w:sz w:val="24"/>
          <w:szCs w:val="24"/>
        </w:rPr>
        <w:t xml:space="preserve">ускоряющаяся эволюция есть неотъемлемое свойство живого вещества, </w:t>
      </w:r>
      <w:r w:rsidR="00FF348E" w:rsidRPr="003449D9">
        <w:rPr>
          <w:b/>
          <w:i/>
          <w:sz w:val="24"/>
          <w:szCs w:val="24"/>
        </w:rPr>
        <w:t xml:space="preserve">которое </w:t>
      </w:r>
      <w:r w:rsidR="00C41D16" w:rsidRPr="003449D9">
        <w:rPr>
          <w:b/>
          <w:i/>
          <w:sz w:val="24"/>
          <w:szCs w:val="24"/>
        </w:rPr>
        <w:t>на протяжении всей своей истории функционир</w:t>
      </w:r>
      <w:r w:rsidR="00FF348E" w:rsidRPr="003449D9">
        <w:rPr>
          <w:b/>
          <w:i/>
          <w:sz w:val="24"/>
          <w:szCs w:val="24"/>
        </w:rPr>
        <w:t xml:space="preserve">овало в </w:t>
      </w:r>
      <w:r w:rsidR="00FF348E" w:rsidRPr="00EE5A42">
        <w:rPr>
          <w:b/>
          <w:i/>
          <w:sz w:val="24"/>
          <w:szCs w:val="24"/>
        </w:rPr>
        <w:t xml:space="preserve">качестве </w:t>
      </w:r>
      <w:r w:rsidR="00685228" w:rsidRPr="00EE5A42">
        <w:rPr>
          <w:b/>
          <w:i/>
          <w:sz w:val="24"/>
          <w:szCs w:val="24"/>
        </w:rPr>
        <w:t xml:space="preserve">чувствительного элемента и </w:t>
      </w:r>
      <w:r w:rsidR="00C41D16" w:rsidRPr="00EE5A42">
        <w:rPr>
          <w:b/>
          <w:i/>
          <w:sz w:val="24"/>
          <w:szCs w:val="24"/>
        </w:rPr>
        <w:t>системообразующ</w:t>
      </w:r>
      <w:r w:rsidR="00FF348E" w:rsidRPr="00EE5A42">
        <w:rPr>
          <w:b/>
          <w:i/>
          <w:sz w:val="24"/>
          <w:szCs w:val="24"/>
        </w:rPr>
        <w:t>его</w:t>
      </w:r>
      <w:r w:rsidR="00C41D16" w:rsidRPr="00EE5A42">
        <w:rPr>
          <w:b/>
          <w:i/>
          <w:sz w:val="24"/>
          <w:szCs w:val="24"/>
        </w:rPr>
        <w:t xml:space="preserve"> компонент</w:t>
      </w:r>
      <w:r w:rsidR="00FF348E" w:rsidRPr="00EE5A42">
        <w:rPr>
          <w:b/>
          <w:i/>
          <w:sz w:val="24"/>
          <w:szCs w:val="24"/>
        </w:rPr>
        <w:t>а</w:t>
      </w:r>
      <w:r w:rsidR="00C41D16" w:rsidRPr="00EE5A42">
        <w:rPr>
          <w:b/>
          <w:i/>
          <w:sz w:val="24"/>
          <w:szCs w:val="24"/>
        </w:rPr>
        <w:t xml:space="preserve"> биосферы.</w:t>
      </w:r>
    </w:p>
    <w:p w:rsidR="00C41D16" w:rsidRPr="003449D9" w:rsidRDefault="00C41D16" w:rsidP="003449D9">
      <w:pPr>
        <w:widowControl/>
        <w:autoSpaceDE/>
        <w:autoSpaceDN/>
        <w:adjustRightInd/>
        <w:spacing w:line="360" w:lineRule="auto"/>
        <w:ind w:firstLine="709"/>
        <w:jc w:val="both"/>
        <w:rPr>
          <w:b/>
          <w:i/>
          <w:sz w:val="24"/>
          <w:szCs w:val="24"/>
        </w:rPr>
      </w:pPr>
    </w:p>
    <w:p w:rsidR="00C41D16" w:rsidRPr="00FF61C4" w:rsidRDefault="00105700" w:rsidP="00FF61C4">
      <w:pPr>
        <w:pStyle w:val="2"/>
      </w:pPr>
      <w:bookmarkStart w:id="15" w:name="_Toc454567467"/>
      <w:r w:rsidRPr="00FF61C4">
        <w:t xml:space="preserve">1.4 </w:t>
      </w:r>
      <w:r w:rsidR="00C41D16" w:rsidRPr="00FF61C4">
        <w:t xml:space="preserve">Эволюция </w:t>
      </w:r>
      <w:r w:rsidR="004C12EF" w:rsidRPr="00FF61C4">
        <w:t xml:space="preserve">природной </w:t>
      </w:r>
      <w:r w:rsidR="00C41D16" w:rsidRPr="00FF61C4">
        <w:t>среды в условиях первичной биосферы</w:t>
      </w:r>
      <w:bookmarkEnd w:id="15"/>
      <w:r w:rsidR="00C41D16" w:rsidRPr="00FF61C4">
        <w:t xml:space="preserve"> </w:t>
      </w:r>
    </w:p>
    <w:p w:rsidR="0057617E" w:rsidRPr="0057617E" w:rsidRDefault="0057617E" w:rsidP="003449D9">
      <w:pPr>
        <w:widowControl/>
        <w:autoSpaceDE/>
        <w:autoSpaceDN/>
        <w:adjustRightInd/>
        <w:spacing w:line="360" w:lineRule="auto"/>
        <w:ind w:firstLine="709"/>
        <w:jc w:val="both"/>
        <w:rPr>
          <w:b/>
          <w:i/>
          <w:sz w:val="24"/>
          <w:szCs w:val="24"/>
        </w:rPr>
      </w:pPr>
    </w:p>
    <w:p w:rsidR="00AD3D50" w:rsidRPr="003449D9" w:rsidRDefault="00C41D16" w:rsidP="003449D9">
      <w:pPr>
        <w:widowControl/>
        <w:autoSpaceDE/>
        <w:autoSpaceDN/>
        <w:adjustRightInd/>
        <w:spacing w:line="360" w:lineRule="auto"/>
        <w:ind w:firstLine="709"/>
        <w:jc w:val="both"/>
        <w:rPr>
          <w:sz w:val="24"/>
          <w:szCs w:val="24"/>
        </w:rPr>
      </w:pPr>
      <w:r w:rsidRPr="009502D1">
        <w:rPr>
          <w:sz w:val="24"/>
          <w:szCs w:val="24"/>
        </w:rPr>
        <w:t>В.И. Вернадский</w:t>
      </w:r>
      <w:r w:rsidR="000E06DA">
        <w:rPr>
          <w:sz w:val="24"/>
          <w:szCs w:val="24"/>
        </w:rPr>
        <w:t xml:space="preserve"> и А.П. Виноградов</w:t>
      </w:r>
      <w:r w:rsidRPr="009502D1">
        <w:rPr>
          <w:sz w:val="24"/>
          <w:szCs w:val="24"/>
        </w:rPr>
        <w:t xml:space="preserve"> так характеризовал</w:t>
      </w:r>
      <w:r w:rsidR="000E06DA">
        <w:rPr>
          <w:sz w:val="24"/>
          <w:szCs w:val="24"/>
        </w:rPr>
        <w:t>и</w:t>
      </w:r>
      <w:r w:rsidRPr="009502D1">
        <w:rPr>
          <w:sz w:val="24"/>
          <w:szCs w:val="24"/>
        </w:rPr>
        <w:t xml:space="preserve"> механизм взаимодействия жизн</w:t>
      </w:r>
      <w:r w:rsidR="00C732E8">
        <w:rPr>
          <w:sz w:val="24"/>
          <w:szCs w:val="24"/>
        </w:rPr>
        <w:t>и с неорганическим субстратом: «</w:t>
      </w:r>
      <w:r w:rsidRPr="009502D1">
        <w:rPr>
          <w:sz w:val="24"/>
          <w:szCs w:val="24"/>
        </w:rPr>
        <w:t>Как химический состав организмов определяет генетически свя</w:t>
      </w:r>
      <w:r w:rsidRPr="003449D9">
        <w:rPr>
          <w:sz w:val="24"/>
          <w:szCs w:val="24"/>
        </w:rPr>
        <w:t>занные с ним породы и минералы, так и обратно общие законы распространения и сочетания атомов в мертвой природе закономерным образом обусловливают состав живого вещества</w:t>
      </w:r>
      <w:r w:rsidR="00C732E8">
        <w:rPr>
          <w:sz w:val="24"/>
          <w:szCs w:val="24"/>
        </w:rPr>
        <w:t>»</w:t>
      </w:r>
      <w:r w:rsidRPr="003449D9">
        <w:rPr>
          <w:sz w:val="24"/>
          <w:szCs w:val="24"/>
        </w:rPr>
        <w:t xml:space="preserve"> </w:t>
      </w:r>
      <w:r w:rsidR="00813331" w:rsidRPr="00E0199D">
        <w:rPr>
          <w:sz w:val="24"/>
          <w:szCs w:val="24"/>
        </w:rPr>
        <w:t>[</w:t>
      </w:r>
      <w:r w:rsidRPr="003449D9">
        <w:rPr>
          <w:sz w:val="24"/>
          <w:szCs w:val="24"/>
        </w:rPr>
        <w:t>Вернадский, Виноградов, 1931, с. 149</w:t>
      </w:r>
      <w:r w:rsidR="00813331" w:rsidRPr="00E0199D">
        <w:rPr>
          <w:sz w:val="24"/>
          <w:szCs w:val="24"/>
        </w:rPr>
        <w:t>]</w:t>
      </w:r>
      <w:r w:rsidRPr="003449D9">
        <w:rPr>
          <w:sz w:val="24"/>
          <w:szCs w:val="24"/>
        </w:rPr>
        <w:t>.</w:t>
      </w:r>
      <w:r w:rsidR="00AD3D50" w:rsidRPr="003449D9">
        <w:rPr>
          <w:sz w:val="24"/>
          <w:szCs w:val="24"/>
        </w:rPr>
        <w:t xml:space="preserve"> </w:t>
      </w:r>
      <w:r w:rsidR="002A5658" w:rsidRPr="003449D9">
        <w:rPr>
          <w:sz w:val="24"/>
          <w:szCs w:val="24"/>
        </w:rPr>
        <w:t>Поэтому,</w:t>
      </w:r>
      <w:r w:rsidR="00796F3A" w:rsidRPr="003449D9">
        <w:rPr>
          <w:sz w:val="24"/>
          <w:szCs w:val="24"/>
        </w:rPr>
        <w:t xml:space="preserve"> указывая на наличие генетически закреплённых различий на уровне отдельных подвидов рас и даже морф</w:t>
      </w:r>
      <w:r w:rsidR="000B3B69">
        <w:rPr>
          <w:sz w:val="24"/>
          <w:szCs w:val="24"/>
        </w:rPr>
        <w:t>,</w:t>
      </w:r>
      <w:r w:rsidR="00796F3A" w:rsidRPr="003449D9">
        <w:rPr>
          <w:sz w:val="24"/>
          <w:szCs w:val="24"/>
        </w:rPr>
        <w:t xml:space="preserve"> </w:t>
      </w:r>
      <w:r w:rsidR="00B11A41" w:rsidRPr="003449D9">
        <w:rPr>
          <w:sz w:val="24"/>
          <w:szCs w:val="24"/>
        </w:rPr>
        <w:t xml:space="preserve">В.И. Вернадский </w:t>
      </w:r>
      <w:r w:rsidR="00796F3A" w:rsidRPr="003449D9">
        <w:rPr>
          <w:sz w:val="24"/>
          <w:szCs w:val="24"/>
        </w:rPr>
        <w:t xml:space="preserve">считал невозможным ограничиться исследованиями химического состава именно вида. Он писал о том, что необходимо „идти дальше вида и принимать во внимание меньшие, чем вид или раса, группы организмов”, поскольку считал, что геохимическое воздействие вида на биосферу зависит также от его половой и возрастной неоднородности, так как „по своему химическому составу, размеру, массе, геохимическим функциям и скорости размножения внутривидовые группы сильно различаются, и это не проходит бесследно в геохимическом отношении”. </w:t>
      </w:r>
      <w:r w:rsidR="00AD3D50" w:rsidRPr="003449D9">
        <w:rPr>
          <w:sz w:val="24"/>
          <w:szCs w:val="24"/>
        </w:rPr>
        <w:t>Развивая эту мысль</w:t>
      </w:r>
      <w:r w:rsidR="009502D1">
        <w:rPr>
          <w:sz w:val="24"/>
          <w:szCs w:val="24"/>
        </w:rPr>
        <w:t>,</w:t>
      </w:r>
      <w:r w:rsidR="00AD3D50" w:rsidRPr="003449D9">
        <w:rPr>
          <w:sz w:val="24"/>
          <w:szCs w:val="24"/>
        </w:rPr>
        <w:t xml:space="preserve"> А.П. Виноградов в 1944 году </w:t>
      </w:r>
      <w:r w:rsidR="001512A0" w:rsidRPr="003449D9">
        <w:rPr>
          <w:sz w:val="24"/>
          <w:szCs w:val="24"/>
        </w:rPr>
        <w:t>писал</w:t>
      </w:r>
      <w:r w:rsidR="009502D1">
        <w:rPr>
          <w:sz w:val="24"/>
          <w:szCs w:val="24"/>
        </w:rPr>
        <w:t>:</w:t>
      </w:r>
      <w:r w:rsidR="001512A0" w:rsidRPr="003449D9">
        <w:rPr>
          <w:sz w:val="24"/>
          <w:szCs w:val="24"/>
        </w:rPr>
        <w:t xml:space="preserve"> </w:t>
      </w:r>
      <w:r w:rsidR="00AD3D50" w:rsidRPr="003449D9">
        <w:rPr>
          <w:sz w:val="24"/>
          <w:szCs w:val="24"/>
        </w:rPr>
        <w:t>«Химический состав биосферы складывается в длительных эволюционных преобразованиях, обусловленных взаимодействиями орг</w:t>
      </w:r>
      <w:r w:rsidR="000E06DA">
        <w:rPr>
          <w:sz w:val="24"/>
          <w:szCs w:val="24"/>
        </w:rPr>
        <w:t xml:space="preserve">анизмов с внешними факторами», - </w:t>
      </w:r>
      <w:r w:rsidR="00AD3D50" w:rsidRPr="003449D9">
        <w:rPr>
          <w:sz w:val="24"/>
          <w:szCs w:val="24"/>
        </w:rPr>
        <w:t xml:space="preserve">а </w:t>
      </w:r>
      <w:r w:rsidR="000E06DA">
        <w:rPr>
          <w:sz w:val="24"/>
          <w:szCs w:val="24"/>
        </w:rPr>
        <w:t xml:space="preserve">- </w:t>
      </w:r>
      <w:r w:rsidR="00AD3D50" w:rsidRPr="003449D9">
        <w:rPr>
          <w:sz w:val="24"/>
          <w:szCs w:val="24"/>
        </w:rPr>
        <w:t>«естественный отбор является главной причиной приспособления организмов к химическим особенностям среды»</w:t>
      </w:r>
      <w:r w:rsidR="001512A0" w:rsidRPr="003449D9">
        <w:rPr>
          <w:sz w:val="24"/>
          <w:szCs w:val="24"/>
        </w:rPr>
        <w:t xml:space="preserve"> </w:t>
      </w:r>
      <w:r w:rsidR="00813331" w:rsidRPr="00813331">
        <w:rPr>
          <w:sz w:val="24"/>
          <w:szCs w:val="24"/>
        </w:rPr>
        <w:t>[</w:t>
      </w:r>
      <w:r w:rsidR="00813331">
        <w:rPr>
          <w:sz w:val="24"/>
          <w:szCs w:val="24"/>
        </w:rPr>
        <w:t>Виноградов, 1944, с. 188]</w:t>
      </w:r>
      <w:r w:rsidR="00AD3D50" w:rsidRPr="003449D9">
        <w:rPr>
          <w:sz w:val="24"/>
          <w:szCs w:val="24"/>
        </w:rPr>
        <w:t>, таким образом, процесс пространственной геохимической дифференциации биосферы является закономерным результатом ее эволюции, что целиком подтверждается результатами более поздних работ А.П. Виноградова</w:t>
      </w:r>
      <w:r w:rsidR="000E06DA">
        <w:rPr>
          <w:sz w:val="24"/>
          <w:szCs w:val="24"/>
        </w:rPr>
        <w:t xml:space="preserve"> (1960, 1963)</w:t>
      </w:r>
      <w:r w:rsidR="00AD3D50" w:rsidRPr="003449D9">
        <w:rPr>
          <w:sz w:val="24"/>
          <w:szCs w:val="24"/>
        </w:rPr>
        <w:t>, В.В. Ковальского</w:t>
      </w:r>
      <w:r w:rsidR="000E06DA">
        <w:rPr>
          <w:sz w:val="24"/>
          <w:szCs w:val="24"/>
        </w:rPr>
        <w:t xml:space="preserve"> (1974)</w:t>
      </w:r>
      <w:r w:rsidR="00AD3D50" w:rsidRPr="003449D9">
        <w:rPr>
          <w:sz w:val="24"/>
          <w:szCs w:val="24"/>
        </w:rPr>
        <w:t>, И.И. Шмальгаузена</w:t>
      </w:r>
      <w:r w:rsidR="000E06DA">
        <w:rPr>
          <w:sz w:val="24"/>
          <w:szCs w:val="24"/>
        </w:rPr>
        <w:t xml:space="preserve"> (</w:t>
      </w:r>
      <w:r w:rsidR="00A571D7">
        <w:rPr>
          <w:sz w:val="24"/>
          <w:szCs w:val="24"/>
        </w:rPr>
        <w:t>1972)</w:t>
      </w:r>
      <w:r w:rsidR="00AD3D50" w:rsidRPr="003449D9">
        <w:rPr>
          <w:sz w:val="24"/>
          <w:szCs w:val="24"/>
        </w:rPr>
        <w:t xml:space="preserve">, </w:t>
      </w:r>
      <w:r w:rsidR="006D074C">
        <w:rPr>
          <w:sz w:val="24"/>
          <w:szCs w:val="24"/>
        </w:rPr>
        <w:t xml:space="preserve">М.М. </w:t>
      </w:r>
      <w:r w:rsidR="00A571D7">
        <w:rPr>
          <w:sz w:val="24"/>
          <w:szCs w:val="24"/>
        </w:rPr>
        <w:t>Камшилова (</w:t>
      </w:r>
      <w:r w:rsidR="00AD3D50" w:rsidRPr="003449D9">
        <w:rPr>
          <w:sz w:val="24"/>
          <w:szCs w:val="24"/>
        </w:rPr>
        <w:t>1974</w:t>
      </w:r>
      <w:r w:rsidR="00A571D7">
        <w:rPr>
          <w:sz w:val="24"/>
          <w:szCs w:val="24"/>
        </w:rPr>
        <w:t>)</w:t>
      </w:r>
      <w:r w:rsidR="00AD3D50" w:rsidRPr="003449D9">
        <w:rPr>
          <w:sz w:val="24"/>
          <w:szCs w:val="24"/>
        </w:rPr>
        <w:t xml:space="preserve">; С.С. Шварца, </w:t>
      </w:r>
      <w:r w:rsidR="00A571D7">
        <w:rPr>
          <w:sz w:val="24"/>
          <w:szCs w:val="24"/>
        </w:rPr>
        <w:t>(</w:t>
      </w:r>
      <w:r w:rsidR="00AD3D50" w:rsidRPr="003449D9">
        <w:rPr>
          <w:sz w:val="24"/>
          <w:szCs w:val="24"/>
        </w:rPr>
        <w:t>1976</w:t>
      </w:r>
      <w:r w:rsidR="00A571D7">
        <w:rPr>
          <w:sz w:val="24"/>
          <w:szCs w:val="24"/>
        </w:rPr>
        <w:t>); А.В. Яблокова, А.Г. Юсуфова (</w:t>
      </w:r>
      <w:r w:rsidR="00AD3D50" w:rsidRPr="003449D9">
        <w:rPr>
          <w:sz w:val="24"/>
          <w:szCs w:val="24"/>
        </w:rPr>
        <w:t>1981</w:t>
      </w:r>
      <w:r w:rsidR="00A571D7">
        <w:rPr>
          <w:sz w:val="24"/>
          <w:szCs w:val="24"/>
        </w:rPr>
        <w:t>)</w:t>
      </w:r>
      <w:r w:rsidR="00AD3D50" w:rsidRPr="003449D9">
        <w:rPr>
          <w:sz w:val="24"/>
          <w:szCs w:val="24"/>
        </w:rPr>
        <w:t xml:space="preserve">; Э.И. Колчинского </w:t>
      </w:r>
      <w:r w:rsidR="00A571D7">
        <w:rPr>
          <w:sz w:val="24"/>
          <w:szCs w:val="24"/>
        </w:rPr>
        <w:t>(</w:t>
      </w:r>
      <w:r w:rsidR="00AD3D50" w:rsidRPr="003449D9">
        <w:rPr>
          <w:sz w:val="24"/>
          <w:szCs w:val="24"/>
        </w:rPr>
        <w:t>1990</w:t>
      </w:r>
      <w:r w:rsidR="00A571D7">
        <w:rPr>
          <w:sz w:val="24"/>
          <w:szCs w:val="24"/>
        </w:rPr>
        <w:t>)</w:t>
      </w:r>
      <w:r w:rsidR="00AD3D50" w:rsidRPr="003449D9">
        <w:rPr>
          <w:sz w:val="24"/>
          <w:szCs w:val="24"/>
        </w:rPr>
        <w:t xml:space="preserve">; </w:t>
      </w:r>
      <w:r w:rsidR="00A571D7">
        <w:rPr>
          <w:sz w:val="24"/>
          <w:szCs w:val="24"/>
        </w:rPr>
        <w:t>Б.С. Соколова и</w:t>
      </w:r>
      <w:r w:rsidR="00AD3D50" w:rsidRPr="003449D9">
        <w:rPr>
          <w:sz w:val="24"/>
          <w:szCs w:val="24"/>
        </w:rPr>
        <w:t xml:space="preserve"> </w:t>
      </w:r>
      <w:r w:rsidR="00A571D7">
        <w:rPr>
          <w:sz w:val="24"/>
          <w:szCs w:val="24"/>
        </w:rPr>
        <w:t>И.С. Барскова (</w:t>
      </w:r>
      <w:r w:rsidR="00AD3D50" w:rsidRPr="003449D9">
        <w:rPr>
          <w:sz w:val="24"/>
          <w:szCs w:val="24"/>
        </w:rPr>
        <w:t>1988</w:t>
      </w:r>
      <w:r w:rsidR="00A571D7">
        <w:rPr>
          <w:sz w:val="24"/>
          <w:szCs w:val="24"/>
        </w:rPr>
        <w:t>)</w:t>
      </w:r>
      <w:r w:rsidR="00AD3D50" w:rsidRPr="003449D9">
        <w:rPr>
          <w:sz w:val="24"/>
          <w:szCs w:val="24"/>
        </w:rPr>
        <w:t xml:space="preserve"> и многих других.</w:t>
      </w:r>
    </w:p>
    <w:p w:rsidR="001D11C8" w:rsidRPr="003449D9" w:rsidRDefault="00AD3D50" w:rsidP="00C0452D">
      <w:pPr>
        <w:widowControl/>
        <w:autoSpaceDE/>
        <w:autoSpaceDN/>
        <w:adjustRightInd/>
        <w:spacing w:line="360" w:lineRule="auto"/>
        <w:ind w:firstLine="709"/>
        <w:jc w:val="both"/>
        <w:rPr>
          <w:sz w:val="24"/>
          <w:szCs w:val="24"/>
        </w:rPr>
      </w:pPr>
      <w:r w:rsidRPr="003449D9">
        <w:rPr>
          <w:sz w:val="24"/>
          <w:szCs w:val="24"/>
        </w:rPr>
        <w:t>Из этих работ следует</w:t>
      </w:r>
      <w:r w:rsidR="000B3B69">
        <w:rPr>
          <w:sz w:val="24"/>
          <w:szCs w:val="24"/>
        </w:rPr>
        <w:t xml:space="preserve"> и то</w:t>
      </w:r>
      <w:r w:rsidR="00146D37" w:rsidRPr="003449D9">
        <w:rPr>
          <w:sz w:val="24"/>
          <w:szCs w:val="24"/>
        </w:rPr>
        <w:t xml:space="preserve">, </w:t>
      </w:r>
      <w:r w:rsidRPr="003449D9">
        <w:rPr>
          <w:sz w:val="24"/>
          <w:szCs w:val="24"/>
        </w:rPr>
        <w:t>что</w:t>
      </w:r>
      <w:r w:rsidR="00A571D7">
        <w:rPr>
          <w:sz w:val="24"/>
          <w:szCs w:val="24"/>
        </w:rPr>
        <w:t>,</w:t>
      </w:r>
      <w:r w:rsidRPr="003449D9">
        <w:rPr>
          <w:sz w:val="24"/>
          <w:szCs w:val="24"/>
        </w:rPr>
        <w:t xml:space="preserve"> </w:t>
      </w:r>
      <w:r w:rsidR="00146D37" w:rsidRPr="003449D9">
        <w:rPr>
          <w:sz w:val="24"/>
          <w:szCs w:val="24"/>
        </w:rPr>
        <w:t>не</w:t>
      </w:r>
      <w:r w:rsidRPr="003449D9">
        <w:rPr>
          <w:sz w:val="24"/>
          <w:szCs w:val="24"/>
        </w:rPr>
        <w:t xml:space="preserve">зависимо от различия как зональных, так и локальных параметров миграции, эколого-геохимическая обстановка </w:t>
      </w:r>
      <w:r w:rsidR="00146D37" w:rsidRPr="003449D9">
        <w:rPr>
          <w:sz w:val="24"/>
          <w:szCs w:val="24"/>
        </w:rPr>
        <w:t>в любой части биосферы, во-первых, всегда представля</w:t>
      </w:r>
      <w:r w:rsidRPr="003449D9">
        <w:rPr>
          <w:sz w:val="24"/>
          <w:szCs w:val="24"/>
        </w:rPr>
        <w:t>е</w:t>
      </w:r>
      <w:r w:rsidR="00146D37" w:rsidRPr="003449D9">
        <w:rPr>
          <w:sz w:val="24"/>
          <w:szCs w:val="24"/>
        </w:rPr>
        <w:t xml:space="preserve">т собой </w:t>
      </w:r>
      <w:r w:rsidR="00C41D16" w:rsidRPr="003449D9">
        <w:rPr>
          <w:sz w:val="24"/>
          <w:szCs w:val="24"/>
        </w:rPr>
        <w:t xml:space="preserve">исторически зафиксированный </w:t>
      </w:r>
      <w:r w:rsidR="00146D37" w:rsidRPr="003449D9">
        <w:rPr>
          <w:sz w:val="24"/>
          <w:szCs w:val="24"/>
        </w:rPr>
        <w:t xml:space="preserve">результат жизнедеятельности местного биоценоза, а, во-вторых, </w:t>
      </w:r>
      <w:r w:rsidRPr="003449D9">
        <w:rPr>
          <w:sz w:val="24"/>
          <w:szCs w:val="24"/>
        </w:rPr>
        <w:t xml:space="preserve">исторически </w:t>
      </w:r>
      <w:r w:rsidR="00146D37" w:rsidRPr="003449D9">
        <w:rPr>
          <w:sz w:val="24"/>
          <w:szCs w:val="24"/>
        </w:rPr>
        <w:t>направленно эволюциониру</w:t>
      </w:r>
      <w:r w:rsidRPr="003449D9">
        <w:rPr>
          <w:sz w:val="24"/>
          <w:szCs w:val="24"/>
        </w:rPr>
        <w:t>ет</w:t>
      </w:r>
      <w:r w:rsidR="00146D37" w:rsidRPr="003449D9">
        <w:rPr>
          <w:sz w:val="24"/>
          <w:szCs w:val="24"/>
        </w:rPr>
        <w:t xml:space="preserve"> в ст</w:t>
      </w:r>
      <w:r w:rsidR="00796F3A" w:rsidRPr="003449D9">
        <w:rPr>
          <w:sz w:val="24"/>
          <w:szCs w:val="24"/>
        </w:rPr>
        <w:t>о</w:t>
      </w:r>
      <w:r w:rsidR="00146D37" w:rsidRPr="003449D9">
        <w:rPr>
          <w:sz w:val="24"/>
          <w:szCs w:val="24"/>
        </w:rPr>
        <w:t>рону улучшения условий существования именно этого биоценоза</w:t>
      </w:r>
      <w:r w:rsidRPr="003449D9">
        <w:rPr>
          <w:sz w:val="24"/>
          <w:szCs w:val="24"/>
        </w:rPr>
        <w:t>.</w:t>
      </w:r>
      <w:r w:rsidR="00146D37" w:rsidRPr="003449D9">
        <w:rPr>
          <w:sz w:val="24"/>
          <w:szCs w:val="24"/>
        </w:rPr>
        <w:t xml:space="preserve"> В частности</w:t>
      </w:r>
      <w:r w:rsidR="00A571D7">
        <w:rPr>
          <w:sz w:val="24"/>
          <w:szCs w:val="24"/>
        </w:rPr>
        <w:t>,</w:t>
      </w:r>
      <w:r w:rsidR="00146D37" w:rsidRPr="003449D9">
        <w:rPr>
          <w:sz w:val="24"/>
          <w:szCs w:val="24"/>
        </w:rPr>
        <w:t xml:space="preserve"> </w:t>
      </w:r>
      <w:r w:rsidR="00A571D7">
        <w:rPr>
          <w:sz w:val="24"/>
          <w:szCs w:val="24"/>
        </w:rPr>
        <w:t xml:space="preserve">Н.П. Наумов </w:t>
      </w:r>
      <w:r w:rsidR="00146D37" w:rsidRPr="003449D9">
        <w:rPr>
          <w:sz w:val="24"/>
          <w:szCs w:val="24"/>
        </w:rPr>
        <w:t>пи</w:t>
      </w:r>
      <w:r w:rsidR="00B11A41" w:rsidRPr="003449D9">
        <w:rPr>
          <w:sz w:val="24"/>
          <w:szCs w:val="24"/>
        </w:rPr>
        <w:t xml:space="preserve">сал </w:t>
      </w:r>
      <w:r w:rsidR="00146D37" w:rsidRPr="003449D9">
        <w:rPr>
          <w:sz w:val="24"/>
          <w:szCs w:val="24"/>
        </w:rPr>
        <w:t xml:space="preserve">о том, что </w:t>
      </w:r>
      <w:r w:rsidR="009E1C4D">
        <w:rPr>
          <w:sz w:val="24"/>
          <w:szCs w:val="24"/>
        </w:rPr>
        <w:t>э</w:t>
      </w:r>
      <w:r w:rsidR="00146D37" w:rsidRPr="003449D9">
        <w:rPr>
          <w:sz w:val="24"/>
          <w:szCs w:val="24"/>
        </w:rPr>
        <w:t>волюция биосферы представляет собой прежде всего процесс „расширения, углубления и интенсификации биотического круговорота веществ”, и поэтому „особенности биологических явлений на разных уровнях, различия отдельных особей, видов и групп организмов прежде всего следует рассматривать как приспособление,</w:t>
      </w:r>
      <w:r w:rsidR="00C41D16" w:rsidRPr="003449D9">
        <w:rPr>
          <w:sz w:val="24"/>
          <w:szCs w:val="24"/>
        </w:rPr>
        <w:t xml:space="preserve"> обеспечивающее этот круговорот”</w:t>
      </w:r>
      <w:r w:rsidR="00A571D7">
        <w:rPr>
          <w:sz w:val="24"/>
          <w:szCs w:val="24"/>
        </w:rPr>
        <w:t xml:space="preserve"> </w:t>
      </w:r>
      <w:r w:rsidR="00813331" w:rsidRPr="00813331">
        <w:rPr>
          <w:sz w:val="24"/>
          <w:szCs w:val="24"/>
        </w:rPr>
        <w:t>[</w:t>
      </w:r>
      <w:r w:rsidR="00A571D7" w:rsidRPr="003449D9">
        <w:rPr>
          <w:sz w:val="24"/>
          <w:szCs w:val="24"/>
        </w:rPr>
        <w:t>Наумов, 1964, с. 138</w:t>
      </w:r>
      <w:r w:rsidR="00813331" w:rsidRPr="00813331">
        <w:rPr>
          <w:sz w:val="24"/>
          <w:szCs w:val="24"/>
        </w:rPr>
        <w:t>]</w:t>
      </w:r>
      <w:r w:rsidR="00AF4C66">
        <w:rPr>
          <w:sz w:val="24"/>
          <w:szCs w:val="24"/>
        </w:rPr>
        <w:t>.</w:t>
      </w:r>
      <w:r w:rsidR="00C0452D">
        <w:rPr>
          <w:sz w:val="24"/>
          <w:szCs w:val="24"/>
        </w:rPr>
        <w:t xml:space="preserve"> Характерно, что аналогичными по смыслу оказались и результаты чисто биологических исследований </w:t>
      </w:r>
      <w:r w:rsidR="00813331" w:rsidRPr="00813331">
        <w:rPr>
          <w:sz w:val="24"/>
          <w:szCs w:val="24"/>
        </w:rPr>
        <w:t>[</w:t>
      </w:r>
      <w:r w:rsidR="00813331">
        <w:rPr>
          <w:sz w:val="24"/>
          <w:szCs w:val="24"/>
        </w:rPr>
        <w:t>Бей-Биенко, 1972;</w:t>
      </w:r>
      <w:r w:rsidR="00A571D7">
        <w:rPr>
          <w:sz w:val="24"/>
          <w:szCs w:val="24"/>
        </w:rPr>
        <w:t xml:space="preserve"> Ничипорович, 1973,</w:t>
      </w:r>
      <w:r w:rsidR="00C0452D" w:rsidRPr="00C0452D">
        <w:rPr>
          <w:sz w:val="24"/>
          <w:szCs w:val="24"/>
        </w:rPr>
        <w:t xml:space="preserve"> 1974; Paulus, 1978; Wahlert, 1978; </w:t>
      </w:r>
      <w:r w:rsidR="009E11B7">
        <w:rPr>
          <w:sz w:val="24"/>
          <w:szCs w:val="24"/>
        </w:rPr>
        <w:t>Вольскис</w:t>
      </w:r>
      <w:r w:rsidR="00813331">
        <w:rPr>
          <w:sz w:val="24"/>
          <w:szCs w:val="24"/>
        </w:rPr>
        <w:t>, 1986 и др.</w:t>
      </w:r>
      <w:r w:rsidR="00813331" w:rsidRPr="00813331">
        <w:rPr>
          <w:sz w:val="24"/>
          <w:szCs w:val="24"/>
        </w:rPr>
        <w:t>]</w:t>
      </w:r>
      <w:r w:rsidR="00C0452D" w:rsidRPr="00C0452D">
        <w:rPr>
          <w:sz w:val="24"/>
          <w:szCs w:val="24"/>
        </w:rPr>
        <w:t>, свидетельствующие о том</w:t>
      </w:r>
      <w:r w:rsidR="0028716B" w:rsidRPr="00C0452D">
        <w:rPr>
          <w:sz w:val="24"/>
          <w:szCs w:val="24"/>
        </w:rPr>
        <w:t xml:space="preserve">, что </w:t>
      </w:r>
      <w:r w:rsidR="001D11C8" w:rsidRPr="00C0452D">
        <w:rPr>
          <w:sz w:val="24"/>
          <w:szCs w:val="24"/>
        </w:rPr>
        <w:t xml:space="preserve">появление новой группы растений </w:t>
      </w:r>
      <w:r w:rsidR="009E11B7">
        <w:rPr>
          <w:sz w:val="24"/>
          <w:szCs w:val="24"/>
        </w:rPr>
        <w:t xml:space="preserve">- </w:t>
      </w:r>
      <w:r w:rsidR="00D85E5F" w:rsidRPr="00C0452D">
        <w:rPr>
          <w:sz w:val="24"/>
          <w:szCs w:val="24"/>
        </w:rPr>
        <w:t xml:space="preserve">это </w:t>
      </w:r>
      <w:r w:rsidR="00EC2D4A">
        <w:rPr>
          <w:sz w:val="24"/>
          <w:szCs w:val="24"/>
        </w:rPr>
        <w:t xml:space="preserve">очередной </w:t>
      </w:r>
      <w:r w:rsidR="00D85E5F" w:rsidRPr="00C0452D">
        <w:rPr>
          <w:sz w:val="24"/>
          <w:szCs w:val="24"/>
        </w:rPr>
        <w:t xml:space="preserve">шаг к </w:t>
      </w:r>
      <w:r w:rsidR="001D11C8" w:rsidRPr="00C0452D">
        <w:rPr>
          <w:sz w:val="24"/>
          <w:szCs w:val="24"/>
        </w:rPr>
        <w:t>усовершенствовани</w:t>
      </w:r>
      <w:r w:rsidR="00D85E5F" w:rsidRPr="00C0452D">
        <w:rPr>
          <w:sz w:val="24"/>
          <w:szCs w:val="24"/>
        </w:rPr>
        <w:t>ю</w:t>
      </w:r>
      <w:r w:rsidR="001D11C8" w:rsidRPr="00C0452D">
        <w:rPr>
          <w:sz w:val="24"/>
          <w:szCs w:val="24"/>
        </w:rPr>
        <w:t xml:space="preserve"> использова</w:t>
      </w:r>
      <w:r w:rsidR="00D85E5F" w:rsidRPr="00C0452D">
        <w:rPr>
          <w:sz w:val="24"/>
          <w:szCs w:val="24"/>
        </w:rPr>
        <w:t>ния</w:t>
      </w:r>
      <w:r w:rsidR="001D11C8" w:rsidRPr="00C0452D">
        <w:rPr>
          <w:sz w:val="24"/>
          <w:szCs w:val="24"/>
        </w:rPr>
        <w:t xml:space="preserve"> солн</w:t>
      </w:r>
      <w:r w:rsidR="00D85E5F" w:rsidRPr="00C0452D">
        <w:rPr>
          <w:sz w:val="24"/>
          <w:szCs w:val="24"/>
        </w:rPr>
        <w:t>ечной энергии</w:t>
      </w:r>
      <w:r w:rsidR="001D11C8" w:rsidRPr="00C0452D">
        <w:rPr>
          <w:sz w:val="24"/>
          <w:szCs w:val="24"/>
        </w:rPr>
        <w:t xml:space="preserve">, а </w:t>
      </w:r>
      <w:r w:rsidR="00D85E5F" w:rsidRPr="00C0452D">
        <w:rPr>
          <w:sz w:val="24"/>
          <w:szCs w:val="24"/>
        </w:rPr>
        <w:t xml:space="preserve">параллельное </w:t>
      </w:r>
      <w:r w:rsidR="001D11C8" w:rsidRPr="00C0452D">
        <w:rPr>
          <w:sz w:val="24"/>
          <w:szCs w:val="24"/>
        </w:rPr>
        <w:t xml:space="preserve">появление новых групп животных связано с </w:t>
      </w:r>
      <w:r w:rsidR="00D85E5F" w:rsidRPr="00C0452D">
        <w:rPr>
          <w:sz w:val="24"/>
          <w:szCs w:val="24"/>
        </w:rPr>
        <w:t xml:space="preserve">совершенствованием </w:t>
      </w:r>
      <w:r w:rsidR="001D11C8" w:rsidRPr="00C0452D">
        <w:rPr>
          <w:sz w:val="24"/>
          <w:szCs w:val="24"/>
        </w:rPr>
        <w:t>механизм</w:t>
      </w:r>
      <w:r w:rsidR="00D85E5F" w:rsidRPr="00C0452D">
        <w:rPr>
          <w:sz w:val="24"/>
          <w:szCs w:val="24"/>
        </w:rPr>
        <w:t>а</w:t>
      </w:r>
      <w:r w:rsidR="001D11C8" w:rsidRPr="00C0452D">
        <w:rPr>
          <w:sz w:val="24"/>
          <w:szCs w:val="24"/>
        </w:rPr>
        <w:t xml:space="preserve"> утилизации этой энергии</w:t>
      </w:r>
      <w:r w:rsidR="00C0452D" w:rsidRPr="00C0452D">
        <w:rPr>
          <w:sz w:val="24"/>
          <w:szCs w:val="24"/>
        </w:rPr>
        <w:t>.</w:t>
      </w:r>
      <w:r w:rsidR="001D11C8" w:rsidRPr="00C0452D">
        <w:rPr>
          <w:sz w:val="24"/>
          <w:szCs w:val="24"/>
        </w:rPr>
        <w:t xml:space="preserve"> </w:t>
      </w:r>
    </w:p>
    <w:p w:rsidR="009502D1" w:rsidRDefault="00AF4C66" w:rsidP="003449D9">
      <w:pPr>
        <w:widowControl/>
        <w:autoSpaceDE/>
        <w:autoSpaceDN/>
        <w:adjustRightInd/>
        <w:spacing w:line="360" w:lineRule="auto"/>
        <w:ind w:firstLine="709"/>
        <w:jc w:val="both"/>
        <w:rPr>
          <w:color w:val="000000"/>
          <w:sz w:val="24"/>
          <w:szCs w:val="24"/>
        </w:rPr>
      </w:pPr>
      <w:r>
        <w:rPr>
          <w:sz w:val="24"/>
          <w:szCs w:val="24"/>
        </w:rPr>
        <w:t>Т</w:t>
      </w:r>
      <w:r w:rsidR="00B11A41" w:rsidRPr="000B3B69">
        <w:rPr>
          <w:sz w:val="24"/>
          <w:szCs w:val="24"/>
        </w:rPr>
        <w:t>езис</w:t>
      </w:r>
      <w:r w:rsidR="00B11A41" w:rsidRPr="003449D9">
        <w:rPr>
          <w:sz w:val="24"/>
          <w:szCs w:val="24"/>
        </w:rPr>
        <w:t xml:space="preserve"> о наличии закономерной взаимообусловленности химического состава субстрата и существующего </w:t>
      </w:r>
      <w:r w:rsidR="005B1542">
        <w:rPr>
          <w:sz w:val="24"/>
          <w:szCs w:val="24"/>
        </w:rPr>
        <w:t xml:space="preserve">природного </w:t>
      </w:r>
      <w:r w:rsidR="00B11A41" w:rsidRPr="003449D9">
        <w:rPr>
          <w:sz w:val="24"/>
          <w:szCs w:val="24"/>
        </w:rPr>
        <w:t xml:space="preserve">биоценоза </w:t>
      </w:r>
      <w:r w:rsidR="00EC2D4A">
        <w:rPr>
          <w:sz w:val="24"/>
          <w:szCs w:val="24"/>
        </w:rPr>
        <w:t xml:space="preserve">в настоящее время </w:t>
      </w:r>
      <w:r w:rsidR="00EC2D4A" w:rsidRPr="00EC2D4A">
        <w:rPr>
          <w:sz w:val="24"/>
          <w:szCs w:val="24"/>
        </w:rPr>
        <w:t xml:space="preserve">не оспаривался </w:t>
      </w:r>
      <w:r w:rsidR="00B11A41" w:rsidRPr="003449D9">
        <w:rPr>
          <w:sz w:val="24"/>
          <w:szCs w:val="24"/>
        </w:rPr>
        <w:t xml:space="preserve">никем из крупных геохимиков. </w:t>
      </w:r>
      <w:r w:rsidR="00C850F7" w:rsidRPr="003449D9">
        <w:rPr>
          <w:sz w:val="24"/>
          <w:szCs w:val="24"/>
        </w:rPr>
        <w:t>Более того, в</w:t>
      </w:r>
      <w:r w:rsidR="00146D37" w:rsidRPr="003449D9">
        <w:rPr>
          <w:color w:val="000000"/>
          <w:sz w:val="24"/>
          <w:szCs w:val="24"/>
        </w:rPr>
        <w:t xml:space="preserve"> последние годы все чаще появляются статьи и книги, в которых </w:t>
      </w:r>
      <w:r w:rsidR="005B1542">
        <w:rPr>
          <w:color w:val="000000"/>
          <w:sz w:val="24"/>
          <w:szCs w:val="24"/>
        </w:rPr>
        <w:t xml:space="preserve">напрямую </w:t>
      </w:r>
      <w:r w:rsidR="000B3B69">
        <w:rPr>
          <w:color w:val="000000"/>
          <w:sz w:val="24"/>
          <w:szCs w:val="24"/>
        </w:rPr>
        <w:t>анализир</w:t>
      </w:r>
      <w:r w:rsidR="005B1542">
        <w:rPr>
          <w:color w:val="000000"/>
          <w:sz w:val="24"/>
          <w:szCs w:val="24"/>
        </w:rPr>
        <w:t>уется</w:t>
      </w:r>
      <w:r w:rsidR="000B3B69">
        <w:rPr>
          <w:color w:val="000000"/>
          <w:sz w:val="24"/>
          <w:szCs w:val="24"/>
        </w:rPr>
        <w:t xml:space="preserve"> связь процессов </w:t>
      </w:r>
      <w:r w:rsidR="00146D37" w:rsidRPr="003449D9">
        <w:rPr>
          <w:color w:val="000000"/>
          <w:sz w:val="24"/>
          <w:szCs w:val="24"/>
        </w:rPr>
        <w:t xml:space="preserve">эволюции </w:t>
      </w:r>
      <w:r w:rsidR="001512A0" w:rsidRPr="003449D9">
        <w:rPr>
          <w:color w:val="000000"/>
          <w:sz w:val="24"/>
          <w:szCs w:val="24"/>
        </w:rPr>
        <w:t>не</w:t>
      </w:r>
      <w:r w:rsidR="00146D37" w:rsidRPr="003449D9">
        <w:rPr>
          <w:color w:val="000000"/>
          <w:sz w:val="24"/>
          <w:szCs w:val="24"/>
        </w:rPr>
        <w:t>органического мира с эвол</w:t>
      </w:r>
      <w:r w:rsidR="001512A0" w:rsidRPr="003449D9">
        <w:rPr>
          <w:color w:val="000000"/>
          <w:sz w:val="24"/>
          <w:szCs w:val="24"/>
        </w:rPr>
        <w:t xml:space="preserve">юцией видового состава биосферы. </w:t>
      </w:r>
      <w:r w:rsidR="00D85E5F" w:rsidRPr="003449D9">
        <w:rPr>
          <w:color w:val="000000"/>
          <w:sz w:val="24"/>
          <w:szCs w:val="24"/>
        </w:rPr>
        <w:t>В частности</w:t>
      </w:r>
      <w:r w:rsidR="00105700">
        <w:rPr>
          <w:color w:val="000000"/>
          <w:sz w:val="24"/>
          <w:szCs w:val="24"/>
        </w:rPr>
        <w:t>,</w:t>
      </w:r>
      <w:r w:rsidR="00D85E5F" w:rsidRPr="003449D9">
        <w:rPr>
          <w:color w:val="000000"/>
          <w:sz w:val="24"/>
          <w:szCs w:val="24"/>
        </w:rPr>
        <w:t xml:space="preserve"> прив</w:t>
      </w:r>
      <w:r w:rsidR="00FB22DC" w:rsidRPr="003449D9">
        <w:rPr>
          <w:color w:val="000000"/>
          <w:sz w:val="24"/>
          <w:szCs w:val="24"/>
        </w:rPr>
        <w:t>о</w:t>
      </w:r>
      <w:r w:rsidR="00D85E5F" w:rsidRPr="003449D9">
        <w:rPr>
          <w:color w:val="000000"/>
          <w:sz w:val="24"/>
          <w:szCs w:val="24"/>
        </w:rPr>
        <w:t>д</w:t>
      </w:r>
      <w:r w:rsidR="00FB22DC" w:rsidRPr="003449D9">
        <w:rPr>
          <w:color w:val="000000"/>
          <w:sz w:val="24"/>
          <w:szCs w:val="24"/>
        </w:rPr>
        <w:t xml:space="preserve">ится </w:t>
      </w:r>
      <w:r w:rsidR="005B1542">
        <w:rPr>
          <w:color w:val="000000"/>
          <w:sz w:val="24"/>
          <w:szCs w:val="24"/>
        </w:rPr>
        <w:t xml:space="preserve">такое </w:t>
      </w:r>
      <w:r w:rsidR="00D85E5F" w:rsidRPr="003449D9">
        <w:rPr>
          <w:color w:val="000000"/>
          <w:sz w:val="24"/>
          <w:szCs w:val="24"/>
        </w:rPr>
        <w:t>доказа</w:t>
      </w:r>
      <w:r w:rsidR="00FB22DC" w:rsidRPr="003449D9">
        <w:rPr>
          <w:color w:val="000000"/>
          <w:sz w:val="24"/>
          <w:szCs w:val="24"/>
        </w:rPr>
        <w:t>тельство тезиса о том, что степень</w:t>
      </w:r>
      <w:r w:rsidR="005B1542">
        <w:rPr>
          <w:color w:val="000000"/>
          <w:sz w:val="24"/>
          <w:szCs w:val="24"/>
        </w:rPr>
        <w:t>ю</w:t>
      </w:r>
      <w:r w:rsidR="00FB22DC" w:rsidRPr="003449D9">
        <w:rPr>
          <w:color w:val="000000"/>
          <w:sz w:val="24"/>
          <w:szCs w:val="24"/>
        </w:rPr>
        <w:t xml:space="preserve"> </w:t>
      </w:r>
      <w:r w:rsidR="00D85E5F" w:rsidRPr="003449D9">
        <w:rPr>
          <w:color w:val="000000"/>
          <w:sz w:val="24"/>
          <w:szCs w:val="24"/>
        </w:rPr>
        <w:t>адапт</w:t>
      </w:r>
      <w:r w:rsidR="00FB22DC" w:rsidRPr="003449D9">
        <w:rPr>
          <w:color w:val="000000"/>
          <w:sz w:val="24"/>
          <w:szCs w:val="24"/>
        </w:rPr>
        <w:t xml:space="preserve">ации </w:t>
      </w:r>
      <w:r w:rsidR="00D85E5F" w:rsidRPr="003449D9">
        <w:rPr>
          <w:color w:val="000000"/>
          <w:sz w:val="24"/>
          <w:szCs w:val="24"/>
        </w:rPr>
        <w:t>организмов к геохимической среде определяет</w:t>
      </w:r>
      <w:r w:rsidR="005B1542">
        <w:rPr>
          <w:color w:val="000000"/>
          <w:sz w:val="24"/>
          <w:szCs w:val="24"/>
        </w:rPr>
        <w:t>ся</w:t>
      </w:r>
      <w:r w:rsidR="00D85E5F" w:rsidRPr="003449D9">
        <w:rPr>
          <w:color w:val="000000"/>
          <w:sz w:val="24"/>
          <w:szCs w:val="24"/>
        </w:rPr>
        <w:t xml:space="preserve"> интенсивность выполнения ими биогеохимических функций. </w:t>
      </w:r>
      <w:r w:rsidR="00FB22DC" w:rsidRPr="003449D9">
        <w:rPr>
          <w:color w:val="000000"/>
          <w:sz w:val="24"/>
          <w:szCs w:val="24"/>
        </w:rPr>
        <w:t>«</w:t>
      </w:r>
      <w:r w:rsidR="00D85E5F" w:rsidRPr="003449D9">
        <w:rPr>
          <w:color w:val="000000"/>
          <w:sz w:val="24"/>
          <w:szCs w:val="24"/>
        </w:rPr>
        <w:t>От степени приспособленности организмов зависит скорость роста и</w:t>
      </w:r>
      <w:r w:rsidR="00FB22DC" w:rsidRPr="003449D9">
        <w:rPr>
          <w:color w:val="000000"/>
          <w:sz w:val="24"/>
          <w:szCs w:val="24"/>
        </w:rPr>
        <w:t xml:space="preserve"> объем </w:t>
      </w:r>
      <w:r w:rsidR="00D85E5F" w:rsidRPr="003449D9">
        <w:rPr>
          <w:color w:val="000000"/>
          <w:sz w:val="24"/>
          <w:szCs w:val="24"/>
        </w:rPr>
        <w:t>биомассы, а</w:t>
      </w:r>
      <w:r w:rsidR="00EC2D4A">
        <w:rPr>
          <w:color w:val="000000"/>
          <w:sz w:val="24"/>
          <w:szCs w:val="24"/>
        </w:rPr>
        <w:t>,</w:t>
      </w:r>
      <w:r w:rsidR="00D85E5F" w:rsidRPr="003449D9">
        <w:rPr>
          <w:color w:val="000000"/>
          <w:sz w:val="24"/>
          <w:szCs w:val="24"/>
        </w:rPr>
        <w:t xml:space="preserve"> следовательно, и объем химических элементов, вовлекаемых ими в биотический круговорот. П</w:t>
      </w:r>
      <w:r w:rsidR="00FB22DC" w:rsidRPr="003449D9">
        <w:rPr>
          <w:color w:val="000000"/>
          <w:sz w:val="24"/>
          <w:szCs w:val="24"/>
        </w:rPr>
        <w:t xml:space="preserve">оэтому наиболее </w:t>
      </w:r>
      <w:r w:rsidR="00D85E5F" w:rsidRPr="003449D9">
        <w:rPr>
          <w:color w:val="000000"/>
          <w:sz w:val="24"/>
          <w:szCs w:val="24"/>
        </w:rPr>
        <w:t>адаптированные организмы, как обладаю</w:t>
      </w:r>
      <w:r w:rsidR="00FB22DC" w:rsidRPr="003449D9">
        <w:rPr>
          <w:color w:val="000000"/>
          <w:sz w:val="24"/>
          <w:szCs w:val="24"/>
        </w:rPr>
        <w:t xml:space="preserve">щие </w:t>
      </w:r>
      <w:r w:rsidR="00D85E5F" w:rsidRPr="003449D9">
        <w:rPr>
          <w:color w:val="000000"/>
          <w:sz w:val="24"/>
          <w:szCs w:val="24"/>
        </w:rPr>
        <w:t xml:space="preserve">большей геохимической энергией играют </w:t>
      </w:r>
      <w:r w:rsidR="00FB22DC" w:rsidRPr="003449D9">
        <w:rPr>
          <w:color w:val="000000"/>
          <w:sz w:val="24"/>
          <w:szCs w:val="24"/>
        </w:rPr>
        <w:t xml:space="preserve">и </w:t>
      </w:r>
      <w:r w:rsidR="00D85E5F" w:rsidRPr="003449D9">
        <w:rPr>
          <w:color w:val="000000"/>
          <w:sz w:val="24"/>
          <w:szCs w:val="24"/>
        </w:rPr>
        <w:t>более важную роль в биогеохимических процессах биосферы</w:t>
      </w:r>
      <w:r w:rsidR="00FB22DC" w:rsidRPr="003449D9">
        <w:rPr>
          <w:color w:val="000000"/>
          <w:sz w:val="24"/>
          <w:szCs w:val="24"/>
        </w:rPr>
        <w:t>»</w:t>
      </w:r>
      <w:r w:rsidR="005B1542" w:rsidRPr="005B1542">
        <w:t xml:space="preserve"> </w:t>
      </w:r>
      <w:r w:rsidR="00813331" w:rsidRPr="00813331">
        <w:t>[</w:t>
      </w:r>
      <w:r w:rsidR="005B1542" w:rsidRPr="005B1542">
        <w:rPr>
          <w:color w:val="000000"/>
          <w:sz w:val="24"/>
          <w:szCs w:val="24"/>
        </w:rPr>
        <w:t>Колчинский</w:t>
      </w:r>
      <w:r w:rsidR="009502D1" w:rsidRPr="009502D1">
        <w:rPr>
          <w:color w:val="000000"/>
          <w:sz w:val="24"/>
          <w:szCs w:val="24"/>
        </w:rPr>
        <w:t>, 1990</w:t>
      </w:r>
      <w:r w:rsidR="00813331">
        <w:rPr>
          <w:color w:val="000000"/>
          <w:sz w:val="24"/>
          <w:szCs w:val="24"/>
        </w:rPr>
        <w:t>]</w:t>
      </w:r>
      <w:r w:rsidR="009502D1">
        <w:rPr>
          <w:color w:val="000000"/>
          <w:sz w:val="24"/>
          <w:szCs w:val="24"/>
        </w:rPr>
        <w:t>.</w:t>
      </w:r>
      <w:r w:rsidR="00D85E5F" w:rsidRPr="003449D9">
        <w:rPr>
          <w:color w:val="000000"/>
          <w:sz w:val="24"/>
          <w:szCs w:val="24"/>
        </w:rPr>
        <w:t xml:space="preserve"> </w:t>
      </w:r>
    </w:p>
    <w:p w:rsidR="00C850F7" w:rsidRPr="003449D9" w:rsidRDefault="009502D1" w:rsidP="003449D9">
      <w:pPr>
        <w:widowControl/>
        <w:autoSpaceDE/>
        <w:autoSpaceDN/>
        <w:adjustRightInd/>
        <w:spacing w:line="360" w:lineRule="auto"/>
        <w:ind w:firstLine="709"/>
        <w:jc w:val="both"/>
        <w:rPr>
          <w:sz w:val="24"/>
          <w:szCs w:val="24"/>
        </w:rPr>
      </w:pPr>
      <w:r>
        <w:rPr>
          <w:color w:val="000000"/>
          <w:sz w:val="24"/>
          <w:szCs w:val="24"/>
        </w:rPr>
        <w:t>М</w:t>
      </w:r>
      <w:r w:rsidRPr="009502D1">
        <w:rPr>
          <w:color w:val="000000"/>
          <w:sz w:val="24"/>
          <w:szCs w:val="24"/>
        </w:rPr>
        <w:t xml:space="preserve">ного нового в понимании связи процессов видообразования с общей эволюцией биосферы дали </w:t>
      </w:r>
      <w:r>
        <w:rPr>
          <w:color w:val="000000"/>
          <w:sz w:val="24"/>
          <w:szCs w:val="24"/>
        </w:rPr>
        <w:t>и</w:t>
      </w:r>
      <w:r w:rsidR="00D85E5F" w:rsidRPr="003449D9">
        <w:rPr>
          <w:color w:val="000000"/>
          <w:sz w:val="24"/>
          <w:szCs w:val="24"/>
        </w:rPr>
        <w:t xml:space="preserve">сследования </w:t>
      </w:r>
      <w:r w:rsidR="00FB22DC" w:rsidRPr="003449D9">
        <w:rPr>
          <w:color w:val="000000"/>
          <w:sz w:val="24"/>
          <w:szCs w:val="24"/>
        </w:rPr>
        <w:t xml:space="preserve">в сфере </w:t>
      </w:r>
      <w:r w:rsidR="00D85E5F" w:rsidRPr="003449D9">
        <w:rPr>
          <w:color w:val="000000"/>
          <w:sz w:val="24"/>
          <w:szCs w:val="24"/>
        </w:rPr>
        <w:t>геохимической экологии.</w:t>
      </w:r>
      <w:r w:rsidR="00FB22DC" w:rsidRPr="003449D9">
        <w:rPr>
          <w:color w:val="000000"/>
          <w:sz w:val="24"/>
          <w:szCs w:val="24"/>
        </w:rPr>
        <w:t xml:space="preserve"> </w:t>
      </w:r>
      <w:r w:rsidR="001512A0" w:rsidRPr="003449D9">
        <w:rPr>
          <w:color w:val="000000"/>
          <w:sz w:val="24"/>
          <w:szCs w:val="24"/>
        </w:rPr>
        <w:t>В</w:t>
      </w:r>
      <w:r w:rsidR="00146D37" w:rsidRPr="003449D9">
        <w:rPr>
          <w:sz w:val="24"/>
          <w:szCs w:val="24"/>
        </w:rPr>
        <w:t xml:space="preserve"> частности</w:t>
      </w:r>
      <w:r w:rsidR="00105700">
        <w:rPr>
          <w:sz w:val="24"/>
          <w:szCs w:val="24"/>
        </w:rPr>
        <w:t>,</w:t>
      </w:r>
      <w:r w:rsidR="00146D37" w:rsidRPr="003449D9">
        <w:rPr>
          <w:sz w:val="24"/>
          <w:szCs w:val="24"/>
        </w:rPr>
        <w:t xml:space="preserve"> С.С. Шварц, анализируя двустороннюю связь организмов со средой обитания</w:t>
      </w:r>
      <w:r>
        <w:rPr>
          <w:sz w:val="24"/>
          <w:szCs w:val="24"/>
        </w:rPr>
        <w:t>,</w:t>
      </w:r>
      <w:r w:rsidR="00146D37" w:rsidRPr="003449D9">
        <w:rPr>
          <w:sz w:val="24"/>
          <w:szCs w:val="24"/>
        </w:rPr>
        <w:t xml:space="preserve"> писал</w:t>
      </w:r>
      <w:r>
        <w:rPr>
          <w:sz w:val="24"/>
          <w:szCs w:val="24"/>
        </w:rPr>
        <w:t>:</w:t>
      </w:r>
      <w:r w:rsidR="00146D37" w:rsidRPr="003449D9">
        <w:rPr>
          <w:sz w:val="24"/>
          <w:szCs w:val="24"/>
        </w:rPr>
        <w:t xml:space="preserve"> «эволюция организмов приводит к изменению структуры биогеоценозов, а в конечном итоге и биосферы, так как свойства последней в значительной степени определяются слагающими ее биогеоценозами. Освоение новых зон жизни и овладение новыми ресурсами вещества и энергии всегда были следствием эрогенных преобразований организмов. Появление полиареальных видов и широкие миграции млекопитающих, птиц, насекомых, рыб, головоногих обеспечивали усиление обмена веществом и энергией между различными биогеоценозами. Тем самым первооснова глобального по своей сути процесса эволюции биосферы заключается в прогрессивн</w:t>
      </w:r>
      <w:r w:rsidR="00B4238D">
        <w:rPr>
          <w:sz w:val="24"/>
          <w:szCs w:val="24"/>
        </w:rPr>
        <w:t xml:space="preserve">ых преобразованиях организмов» </w:t>
      </w:r>
      <w:r w:rsidR="00813331" w:rsidRPr="00813331">
        <w:rPr>
          <w:sz w:val="24"/>
          <w:szCs w:val="24"/>
        </w:rPr>
        <w:t>[</w:t>
      </w:r>
      <w:r w:rsidR="00B4238D">
        <w:rPr>
          <w:sz w:val="24"/>
          <w:szCs w:val="24"/>
        </w:rPr>
        <w:t>Шварц</w:t>
      </w:r>
      <w:r w:rsidR="00485ED3">
        <w:rPr>
          <w:sz w:val="24"/>
          <w:szCs w:val="24"/>
        </w:rPr>
        <w:t>,</w:t>
      </w:r>
      <w:r w:rsidR="008A2C06">
        <w:rPr>
          <w:sz w:val="24"/>
          <w:szCs w:val="24"/>
        </w:rPr>
        <w:t xml:space="preserve"> 19</w:t>
      </w:r>
      <w:r w:rsidR="00813331">
        <w:rPr>
          <w:sz w:val="24"/>
          <w:szCs w:val="24"/>
        </w:rPr>
        <w:t>76]</w:t>
      </w:r>
      <w:r w:rsidR="008A2C06">
        <w:rPr>
          <w:sz w:val="24"/>
          <w:szCs w:val="24"/>
        </w:rPr>
        <w:t>.</w:t>
      </w:r>
    </w:p>
    <w:p w:rsidR="000D0610" w:rsidRPr="00CA302D" w:rsidRDefault="000D0610" w:rsidP="003449D9">
      <w:pPr>
        <w:widowControl/>
        <w:autoSpaceDE/>
        <w:autoSpaceDN/>
        <w:adjustRightInd/>
        <w:spacing w:line="360" w:lineRule="auto"/>
        <w:ind w:firstLine="709"/>
        <w:jc w:val="both"/>
        <w:rPr>
          <w:sz w:val="24"/>
          <w:szCs w:val="24"/>
        </w:rPr>
      </w:pPr>
      <w:r w:rsidRPr="003449D9">
        <w:rPr>
          <w:sz w:val="24"/>
          <w:szCs w:val="24"/>
        </w:rPr>
        <w:t xml:space="preserve">Изучение характера взаимосвязи эволюции видов с эволюцией биосферы свидетельствует и о том, что на всех этапах эволюции отдельный вид, являющийся частью одного или нескольких биоценозов, в геохимическом отношении представлял собой элементарную единицу эволюционного процесса всей биосферы </w:t>
      </w:r>
      <w:r w:rsidR="00813331" w:rsidRPr="00813331">
        <w:rPr>
          <w:sz w:val="24"/>
          <w:szCs w:val="24"/>
        </w:rPr>
        <w:t>[</w:t>
      </w:r>
      <w:r w:rsidRPr="003449D9">
        <w:rPr>
          <w:sz w:val="24"/>
          <w:szCs w:val="24"/>
        </w:rPr>
        <w:t>Наумов, 1964, 1967, 1972</w:t>
      </w:r>
      <w:r w:rsidR="00813331" w:rsidRPr="00813331">
        <w:rPr>
          <w:sz w:val="24"/>
          <w:szCs w:val="24"/>
        </w:rPr>
        <w:t>]</w:t>
      </w:r>
      <w:r w:rsidRPr="003449D9">
        <w:rPr>
          <w:sz w:val="24"/>
          <w:szCs w:val="24"/>
        </w:rPr>
        <w:t>. Более того, являясь, вследствие действия экологических законов, единственно возможным результатом естественного отбора, каждый вид автоматически становится уникальным исполнителем определенного комплекса экологических и биогеохимических функций в экосистеме, из за чего изъятие любого из них влекло за собой перестройку структуры (и иногда кардинальную) всего биоценоза</w:t>
      </w:r>
      <w:r w:rsidR="006D31C9">
        <w:rPr>
          <w:sz w:val="24"/>
          <w:szCs w:val="24"/>
        </w:rPr>
        <w:t xml:space="preserve"> </w:t>
      </w:r>
      <w:r w:rsidR="008A2C06">
        <w:rPr>
          <w:spacing w:val="-5"/>
          <w:sz w:val="24"/>
          <w:szCs w:val="24"/>
        </w:rPr>
        <w:t>«</w:t>
      </w:r>
      <w:r w:rsidR="006D31C9" w:rsidRPr="003449D9">
        <w:rPr>
          <w:spacing w:val="-5"/>
          <w:sz w:val="24"/>
          <w:szCs w:val="24"/>
        </w:rPr>
        <w:t>Суммарная жизнедеятельность развивающихся видов организмов определяет особенности биосферы, которая в свою очередь обусловливает возможности выживания и направления эволюционных преобразований отдельных видов. Короче, направление эволюционных преобразований отдельных видов представляет собой функцию их положе</w:t>
      </w:r>
      <w:r w:rsidR="008A2C06">
        <w:rPr>
          <w:spacing w:val="-5"/>
          <w:sz w:val="24"/>
          <w:szCs w:val="24"/>
        </w:rPr>
        <w:t>ния в эволюционирующей биосфере»</w:t>
      </w:r>
      <w:r w:rsidR="006D074C" w:rsidRPr="006D074C">
        <w:t xml:space="preserve"> </w:t>
      </w:r>
      <w:r w:rsidR="00813331">
        <w:t>[</w:t>
      </w:r>
      <w:r w:rsidR="006D074C" w:rsidRPr="006D074C">
        <w:rPr>
          <w:sz w:val="24"/>
          <w:szCs w:val="24"/>
        </w:rPr>
        <w:t>Камшилов, 197</w:t>
      </w:r>
      <w:r w:rsidR="006D074C">
        <w:rPr>
          <w:sz w:val="24"/>
          <w:szCs w:val="24"/>
        </w:rPr>
        <w:t>2</w:t>
      </w:r>
      <w:r w:rsidR="00105700">
        <w:rPr>
          <w:sz w:val="24"/>
          <w:szCs w:val="24"/>
        </w:rPr>
        <w:t xml:space="preserve">, </w:t>
      </w:r>
      <w:r w:rsidR="00105700" w:rsidRPr="00CA302D">
        <w:rPr>
          <w:sz w:val="24"/>
          <w:szCs w:val="24"/>
        </w:rPr>
        <w:t>с. 152</w:t>
      </w:r>
      <w:r w:rsidR="000E03B5" w:rsidRPr="00CA302D">
        <w:rPr>
          <w:sz w:val="24"/>
          <w:szCs w:val="24"/>
        </w:rPr>
        <w:t>]</w:t>
      </w:r>
      <w:r w:rsidR="008A2C06" w:rsidRPr="00CA302D">
        <w:rPr>
          <w:sz w:val="24"/>
          <w:szCs w:val="24"/>
        </w:rPr>
        <w:t>.</w:t>
      </w:r>
    </w:p>
    <w:p w:rsidR="00C850F7" w:rsidRDefault="00146D37" w:rsidP="003449D9">
      <w:pPr>
        <w:widowControl/>
        <w:autoSpaceDE/>
        <w:autoSpaceDN/>
        <w:adjustRightInd/>
        <w:spacing w:line="360" w:lineRule="auto"/>
        <w:ind w:firstLine="709"/>
        <w:jc w:val="both"/>
        <w:rPr>
          <w:sz w:val="24"/>
          <w:szCs w:val="24"/>
        </w:rPr>
      </w:pPr>
      <w:r w:rsidRPr="003449D9">
        <w:rPr>
          <w:spacing w:val="-5"/>
          <w:sz w:val="24"/>
          <w:szCs w:val="24"/>
        </w:rPr>
        <w:t>Данная мысль подтверждается и более поздними исследованиями Герда</w:t>
      </w:r>
      <w:r w:rsidR="0050564F" w:rsidRPr="003449D9">
        <w:rPr>
          <w:spacing w:val="-5"/>
          <w:sz w:val="24"/>
          <w:szCs w:val="24"/>
        </w:rPr>
        <w:t>-</w:t>
      </w:r>
      <w:r w:rsidRPr="003449D9">
        <w:rPr>
          <w:spacing w:val="-5"/>
          <w:sz w:val="24"/>
          <w:szCs w:val="24"/>
        </w:rPr>
        <w:t>фон</w:t>
      </w:r>
      <w:r w:rsidR="00076191" w:rsidRPr="003449D9">
        <w:rPr>
          <w:spacing w:val="-5"/>
          <w:sz w:val="24"/>
          <w:szCs w:val="24"/>
        </w:rPr>
        <w:t>-</w:t>
      </w:r>
      <w:r w:rsidR="00C97CF7">
        <w:rPr>
          <w:spacing w:val="-5"/>
          <w:sz w:val="24"/>
          <w:szCs w:val="24"/>
        </w:rPr>
        <w:t>Ва</w:t>
      </w:r>
      <w:r w:rsidRPr="003449D9">
        <w:rPr>
          <w:spacing w:val="-5"/>
          <w:sz w:val="24"/>
          <w:szCs w:val="24"/>
        </w:rPr>
        <w:t>лерта</w:t>
      </w:r>
      <w:r w:rsidR="00C97CF7">
        <w:rPr>
          <w:spacing w:val="-5"/>
          <w:sz w:val="24"/>
          <w:szCs w:val="24"/>
        </w:rPr>
        <w:t xml:space="preserve"> </w:t>
      </w:r>
      <w:r w:rsidR="000E03B5" w:rsidRPr="000E03B5">
        <w:rPr>
          <w:spacing w:val="-5"/>
          <w:sz w:val="24"/>
          <w:szCs w:val="24"/>
        </w:rPr>
        <w:t>[</w:t>
      </w:r>
      <w:r w:rsidR="00C97CF7" w:rsidRPr="00C97CF7">
        <w:rPr>
          <w:iCs/>
          <w:spacing w:val="-5"/>
          <w:sz w:val="24"/>
          <w:szCs w:val="24"/>
          <w:lang w:val="en-US"/>
        </w:rPr>
        <w:t>Wahlert</w:t>
      </w:r>
      <w:r w:rsidR="000E03B5">
        <w:rPr>
          <w:iCs/>
          <w:spacing w:val="-5"/>
          <w:sz w:val="24"/>
          <w:szCs w:val="24"/>
        </w:rPr>
        <w:t>, 1973, 1978]</w:t>
      </w:r>
      <w:r w:rsidRPr="003449D9">
        <w:rPr>
          <w:spacing w:val="-5"/>
          <w:sz w:val="24"/>
          <w:szCs w:val="24"/>
        </w:rPr>
        <w:t>, который</w:t>
      </w:r>
      <w:r w:rsidR="00C850F7" w:rsidRPr="003449D9">
        <w:rPr>
          <w:spacing w:val="-5"/>
          <w:sz w:val="24"/>
          <w:szCs w:val="24"/>
        </w:rPr>
        <w:t>,</w:t>
      </w:r>
      <w:r w:rsidRPr="003449D9">
        <w:rPr>
          <w:spacing w:val="-5"/>
          <w:sz w:val="24"/>
          <w:szCs w:val="24"/>
        </w:rPr>
        <w:t xml:space="preserve"> </w:t>
      </w:r>
      <w:r w:rsidR="00C850F7" w:rsidRPr="003449D9">
        <w:rPr>
          <w:spacing w:val="-5"/>
          <w:sz w:val="24"/>
          <w:szCs w:val="24"/>
        </w:rPr>
        <w:t xml:space="preserve">будучи профессиональным экологом, </w:t>
      </w:r>
      <w:r w:rsidR="00C97CF7">
        <w:rPr>
          <w:spacing w:val="-5"/>
          <w:sz w:val="24"/>
          <w:szCs w:val="24"/>
        </w:rPr>
        <w:t>пишет что «</w:t>
      </w:r>
      <w:r w:rsidRPr="003449D9">
        <w:rPr>
          <w:spacing w:val="-5"/>
          <w:sz w:val="24"/>
          <w:szCs w:val="24"/>
        </w:rPr>
        <w:t>органическая эволюция — это</w:t>
      </w:r>
      <w:r w:rsidR="007958C5">
        <w:rPr>
          <w:spacing w:val="-5"/>
          <w:sz w:val="24"/>
          <w:szCs w:val="24"/>
        </w:rPr>
        <w:t>,</w:t>
      </w:r>
      <w:r w:rsidRPr="003449D9">
        <w:rPr>
          <w:spacing w:val="-5"/>
          <w:sz w:val="24"/>
          <w:szCs w:val="24"/>
        </w:rPr>
        <w:t xml:space="preserve"> прежде всего</w:t>
      </w:r>
      <w:r w:rsidR="007958C5">
        <w:rPr>
          <w:spacing w:val="-5"/>
          <w:sz w:val="24"/>
          <w:szCs w:val="24"/>
        </w:rPr>
        <w:t>,</w:t>
      </w:r>
      <w:r w:rsidRPr="003449D9">
        <w:rPr>
          <w:spacing w:val="-5"/>
          <w:sz w:val="24"/>
          <w:szCs w:val="24"/>
        </w:rPr>
        <w:t xml:space="preserve"> эволюция всей биосферы, в которую каждый вид в</w:t>
      </w:r>
      <w:r w:rsidR="00C97CF7">
        <w:rPr>
          <w:spacing w:val="-5"/>
          <w:sz w:val="24"/>
          <w:szCs w:val="24"/>
        </w:rPr>
        <w:t>носит свой специфический вклад».</w:t>
      </w:r>
      <w:r w:rsidRPr="003449D9">
        <w:rPr>
          <w:spacing w:val="-5"/>
          <w:sz w:val="24"/>
          <w:szCs w:val="24"/>
        </w:rPr>
        <w:t xml:space="preserve"> Изучение преобразований таких параметров биосферы, как продуктивность, „энерговооруженность”, доступность минеральных веществ и их оборачиваемость в биогеохимических циклах, позволяет объяснить прогрессивную эволюцию одних организмов и сохранение на более низком уровне других. </w:t>
      </w:r>
      <w:r w:rsidR="000E03B5" w:rsidRPr="00E0199D">
        <w:rPr>
          <w:spacing w:val="-5"/>
          <w:sz w:val="24"/>
          <w:szCs w:val="24"/>
        </w:rPr>
        <w:t>[</w:t>
      </w:r>
      <w:r w:rsidR="00541439">
        <w:rPr>
          <w:spacing w:val="-5"/>
          <w:sz w:val="24"/>
          <w:szCs w:val="24"/>
        </w:rPr>
        <w:t xml:space="preserve">Wahlert, 1978, </w:t>
      </w:r>
      <w:r w:rsidR="00541439">
        <w:rPr>
          <w:spacing w:val="-5"/>
          <w:sz w:val="24"/>
          <w:szCs w:val="24"/>
          <w:lang w:val="en-US"/>
        </w:rPr>
        <w:t>c</w:t>
      </w:r>
      <w:r w:rsidR="000E03B5">
        <w:rPr>
          <w:spacing w:val="-5"/>
          <w:sz w:val="24"/>
          <w:szCs w:val="24"/>
        </w:rPr>
        <w:t>. 116]</w:t>
      </w:r>
      <w:r w:rsidRPr="003449D9">
        <w:rPr>
          <w:spacing w:val="-5"/>
          <w:sz w:val="24"/>
          <w:szCs w:val="24"/>
        </w:rPr>
        <w:t xml:space="preserve">. Аналогичным образом на наличие </w:t>
      </w:r>
      <w:r w:rsidR="000D33A3" w:rsidRPr="003449D9">
        <w:rPr>
          <w:spacing w:val="-5"/>
          <w:sz w:val="24"/>
          <w:szCs w:val="24"/>
        </w:rPr>
        <w:t xml:space="preserve">такой </w:t>
      </w:r>
      <w:r w:rsidRPr="003449D9">
        <w:rPr>
          <w:spacing w:val="-5"/>
          <w:sz w:val="24"/>
          <w:szCs w:val="24"/>
        </w:rPr>
        <w:t xml:space="preserve">связи химического состава почв с типом зонального биоценоза указывает и </w:t>
      </w:r>
      <w:r w:rsidR="008574A0">
        <w:rPr>
          <w:spacing w:val="-5"/>
          <w:sz w:val="24"/>
          <w:szCs w:val="24"/>
        </w:rPr>
        <w:t>Н.П</w:t>
      </w:r>
      <w:r w:rsidR="00105700">
        <w:rPr>
          <w:spacing w:val="-5"/>
          <w:sz w:val="24"/>
          <w:szCs w:val="24"/>
        </w:rPr>
        <w:t>.</w:t>
      </w:r>
      <w:r w:rsidR="00C850F7" w:rsidRPr="003449D9">
        <w:rPr>
          <w:spacing w:val="-5"/>
          <w:sz w:val="24"/>
          <w:szCs w:val="24"/>
        </w:rPr>
        <w:t xml:space="preserve"> </w:t>
      </w:r>
      <w:r w:rsidRPr="003449D9">
        <w:rPr>
          <w:spacing w:val="-5"/>
          <w:sz w:val="24"/>
          <w:szCs w:val="24"/>
        </w:rPr>
        <w:t xml:space="preserve">Наумов, который </w:t>
      </w:r>
      <w:r w:rsidR="00C850F7" w:rsidRPr="003449D9">
        <w:rPr>
          <w:spacing w:val="-5"/>
          <w:sz w:val="24"/>
          <w:szCs w:val="24"/>
        </w:rPr>
        <w:t>анализируя фактор</w:t>
      </w:r>
      <w:r w:rsidR="00E36275" w:rsidRPr="003449D9">
        <w:rPr>
          <w:spacing w:val="-5"/>
          <w:sz w:val="24"/>
          <w:szCs w:val="24"/>
        </w:rPr>
        <w:t xml:space="preserve"> геохимической неоднородности </w:t>
      </w:r>
      <w:r w:rsidR="00C850F7" w:rsidRPr="003449D9">
        <w:rPr>
          <w:spacing w:val="-5"/>
          <w:sz w:val="24"/>
          <w:szCs w:val="24"/>
        </w:rPr>
        <w:t>с экологических позиций пишет</w:t>
      </w:r>
      <w:r w:rsidRPr="003449D9">
        <w:rPr>
          <w:spacing w:val="-5"/>
          <w:sz w:val="24"/>
          <w:szCs w:val="24"/>
        </w:rPr>
        <w:t>, что: «Даже в пределах биогеохимической провинции специфическое направление естественного отбора захватывает не отдельные популяции, а целые флоры и фауны данного региона. Необратимые изменения популяции</w:t>
      </w:r>
      <w:r w:rsidR="007958C5">
        <w:rPr>
          <w:spacing w:val="-5"/>
          <w:sz w:val="24"/>
          <w:szCs w:val="24"/>
        </w:rPr>
        <w:t>,</w:t>
      </w:r>
      <w:r w:rsidRPr="003449D9">
        <w:rPr>
          <w:spacing w:val="-5"/>
          <w:sz w:val="24"/>
          <w:szCs w:val="24"/>
        </w:rPr>
        <w:t xml:space="preserve"> так или иначе</w:t>
      </w:r>
      <w:r w:rsidR="007958C5">
        <w:rPr>
          <w:spacing w:val="-5"/>
          <w:sz w:val="24"/>
          <w:szCs w:val="24"/>
        </w:rPr>
        <w:t>,</w:t>
      </w:r>
      <w:r w:rsidRPr="003449D9">
        <w:rPr>
          <w:spacing w:val="-5"/>
          <w:sz w:val="24"/>
          <w:szCs w:val="24"/>
        </w:rPr>
        <w:t xml:space="preserve"> скажутся на биогеохимическом функционировании всего биогеоценоза. Поэтому изменение в химическом составе какого-либо вида представляет собой элемент общей биог</w:t>
      </w:r>
      <w:r w:rsidR="00C97CF7">
        <w:rPr>
          <w:spacing w:val="-5"/>
          <w:sz w:val="24"/>
          <w:szCs w:val="24"/>
        </w:rPr>
        <w:t>еохимической эволюции биосферы»</w:t>
      </w:r>
      <w:r w:rsidRPr="00C732E8">
        <w:rPr>
          <w:spacing w:val="-5"/>
          <w:sz w:val="24"/>
          <w:szCs w:val="24"/>
        </w:rPr>
        <w:t xml:space="preserve"> </w:t>
      </w:r>
      <w:r w:rsidR="000E03B5" w:rsidRPr="00C732E8">
        <w:rPr>
          <w:spacing w:val="-5"/>
          <w:sz w:val="24"/>
          <w:szCs w:val="24"/>
        </w:rPr>
        <w:t>[</w:t>
      </w:r>
      <w:r w:rsidRPr="00C732E8">
        <w:rPr>
          <w:spacing w:val="-5"/>
          <w:sz w:val="24"/>
          <w:szCs w:val="24"/>
        </w:rPr>
        <w:t>Наумов,</w:t>
      </w:r>
      <w:r w:rsidR="00105700" w:rsidRPr="00C732E8">
        <w:rPr>
          <w:sz w:val="24"/>
          <w:szCs w:val="24"/>
        </w:rPr>
        <w:t xml:space="preserve"> 1967</w:t>
      </w:r>
      <w:r w:rsidR="000E03B5" w:rsidRPr="00C732E8">
        <w:rPr>
          <w:sz w:val="24"/>
          <w:szCs w:val="24"/>
        </w:rPr>
        <w:t>].</w:t>
      </w:r>
      <w:r w:rsidR="00C850F7" w:rsidRPr="00C732E8">
        <w:rPr>
          <w:sz w:val="24"/>
          <w:szCs w:val="24"/>
        </w:rPr>
        <w:t xml:space="preserve"> </w:t>
      </w:r>
      <w:r w:rsidR="00706835">
        <w:rPr>
          <w:sz w:val="24"/>
          <w:szCs w:val="24"/>
        </w:rPr>
        <w:t xml:space="preserve">Этот вывод подтверждает </w:t>
      </w:r>
      <w:r w:rsidR="00706835" w:rsidRPr="00706835">
        <w:rPr>
          <w:sz w:val="24"/>
          <w:szCs w:val="24"/>
        </w:rPr>
        <w:t xml:space="preserve">Э.И. Колчинский, </w:t>
      </w:r>
      <w:r w:rsidR="00706835">
        <w:rPr>
          <w:sz w:val="24"/>
          <w:szCs w:val="24"/>
        </w:rPr>
        <w:t xml:space="preserve">который </w:t>
      </w:r>
      <w:r w:rsidR="00706835" w:rsidRPr="00706835">
        <w:rPr>
          <w:sz w:val="24"/>
          <w:szCs w:val="24"/>
        </w:rPr>
        <w:t>анализируя результат геохимической эволюции биосферы, писал о том, что живое вещество «не только смогло приобрести способность управлять обменом химических элементов со средой обитания, но и получило возможность постоянно поддерживать оптимальный для данного биоценоза баланс всех необходимых элементов минерального питания»</w:t>
      </w:r>
      <w:r w:rsidR="00706835" w:rsidRPr="00706835">
        <w:rPr>
          <w:color w:val="000000"/>
          <w:sz w:val="24"/>
          <w:szCs w:val="24"/>
        </w:rPr>
        <w:t xml:space="preserve"> </w:t>
      </w:r>
      <w:r w:rsidR="000E03B5" w:rsidRPr="000E03B5">
        <w:rPr>
          <w:color w:val="000000"/>
          <w:sz w:val="24"/>
          <w:szCs w:val="24"/>
        </w:rPr>
        <w:t>[</w:t>
      </w:r>
      <w:r w:rsidR="00706835" w:rsidRPr="00706835">
        <w:rPr>
          <w:color w:val="000000"/>
          <w:sz w:val="24"/>
          <w:szCs w:val="24"/>
        </w:rPr>
        <w:t>Колчинский</w:t>
      </w:r>
      <w:r w:rsidR="00706835">
        <w:rPr>
          <w:color w:val="000000"/>
          <w:sz w:val="24"/>
          <w:szCs w:val="24"/>
        </w:rPr>
        <w:t>,</w:t>
      </w:r>
      <w:r w:rsidR="00706835" w:rsidRPr="00706835">
        <w:rPr>
          <w:color w:val="000000"/>
          <w:sz w:val="24"/>
          <w:szCs w:val="24"/>
        </w:rPr>
        <w:t xml:space="preserve"> </w:t>
      </w:r>
      <w:r w:rsidR="00C97CF7">
        <w:rPr>
          <w:sz w:val="24"/>
          <w:szCs w:val="24"/>
        </w:rPr>
        <w:t>1990</w:t>
      </w:r>
      <w:r w:rsidR="000E03B5">
        <w:rPr>
          <w:sz w:val="24"/>
          <w:szCs w:val="24"/>
        </w:rPr>
        <w:t>]</w:t>
      </w:r>
      <w:r w:rsidR="00C97CF7">
        <w:rPr>
          <w:sz w:val="24"/>
          <w:szCs w:val="24"/>
        </w:rPr>
        <w:t>.</w:t>
      </w:r>
    </w:p>
    <w:p w:rsidR="00E918B2" w:rsidRPr="00E918B2" w:rsidRDefault="00E918B2" w:rsidP="00E918B2">
      <w:pPr>
        <w:widowControl/>
        <w:autoSpaceDE/>
        <w:autoSpaceDN/>
        <w:adjustRightInd/>
        <w:spacing w:line="360" w:lineRule="auto"/>
        <w:ind w:firstLine="709"/>
        <w:jc w:val="both"/>
        <w:rPr>
          <w:spacing w:val="-5"/>
          <w:sz w:val="24"/>
          <w:szCs w:val="24"/>
        </w:rPr>
      </w:pPr>
      <w:r w:rsidRPr="00E918B2">
        <w:rPr>
          <w:spacing w:val="-5"/>
          <w:sz w:val="24"/>
          <w:szCs w:val="24"/>
        </w:rPr>
        <w:t>В целом значимость этой палеогеохимической информации применительно к решению главной задачи геохимической экологии очень велика, поскольку есть все основания считать, что ситуация всегда существовавшая в той или иной автономной провинции должна являться идеальной средой обитания для всех формирующихся на данной территории биоценозов, включая первичные человеческие сообщества.</w:t>
      </w:r>
      <w:r w:rsidR="00814E4F" w:rsidRPr="00814E4F">
        <w:t xml:space="preserve"> </w:t>
      </w:r>
    </w:p>
    <w:p w:rsidR="00844F4A" w:rsidRPr="009F43D0" w:rsidRDefault="00844F4A" w:rsidP="003449D9">
      <w:pPr>
        <w:widowControl/>
        <w:autoSpaceDE/>
        <w:autoSpaceDN/>
        <w:adjustRightInd/>
        <w:spacing w:line="360" w:lineRule="auto"/>
        <w:ind w:firstLine="709"/>
        <w:jc w:val="both"/>
        <w:rPr>
          <w:b/>
          <w:i/>
          <w:spacing w:val="-5"/>
          <w:sz w:val="24"/>
          <w:szCs w:val="24"/>
        </w:rPr>
      </w:pPr>
      <w:r w:rsidRPr="009F43D0">
        <w:rPr>
          <w:b/>
          <w:i/>
          <w:spacing w:val="-5"/>
          <w:sz w:val="24"/>
          <w:szCs w:val="24"/>
        </w:rPr>
        <w:t xml:space="preserve">Пространственная геохимическая дифференциация </w:t>
      </w:r>
      <w:r w:rsidR="007958C5">
        <w:rPr>
          <w:b/>
          <w:i/>
          <w:spacing w:val="-5"/>
          <w:sz w:val="24"/>
          <w:szCs w:val="24"/>
        </w:rPr>
        <w:t xml:space="preserve">первичной </w:t>
      </w:r>
      <w:r w:rsidRPr="009F43D0">
        <w:rPr>
          <w:b/>
          <w:i/>
          <w:spacing w:val="-5"/>
          <w:sz w:val="24"/>
          <w:szCs w:val="24"/>
        </w:rPr>
        <w:t xml:space="preserve">биосферы, </w:t>
      </w:r>
      <w:r w:rsidR="00B07565" w:rsidRPr="009F43D0">
        <w:rPr>
          <w:b/>
          <w:i/>
          <w:spacing w:val="-5"/>
          <w:sz w:val="24"/>
          <w:szCs w:val="24"/>
        </w:rPr>
        <w:t xml:space="preserve">на всем </w:t>
      </w:r>
      <w:r w:rsidRPr="009F43D0">
        <w:rPr>
          <w:b/>
          <w:i/>
          <w:spacing w:val="-5"/>
          <w:sz w:val="24"/>
          <w:szCs w:val="24"/>
        </w:rPr>
        <w:t xml:space="preserve">своем </w:t>
      </w:r>
      <w:r w:rsidR="00B07565" w:rsidRPr="009F43D0">
        <w:rPr>
          <w:b/>
          <w:i/>
          <w:spacing w:val="-5"/>
          <w:sz w:val="24"/>
          <w:szCs w:val="24"/>
        </w:rPr>
        <w:t xml:space="preserve">протяжении </w:t>
      </w:r>
      <w:r w:rsidRPr="009F43D0">
        <w:rPr>
          <w:b/>
          <w:i/>
          <w:spacing w:val="-5"/>
          <w:sz w:val="24"/>
          <w:szCs w:val="24"/>
        </w:rPr>
        <w:t xml:space="preserve">и на всех уровнях организации представляет собой закономерный </w:t>
      </w:r>
      <w:r w:rsidR="00B07565" w:rsidRPr="009F43D0">
        <w:rPr>
          <w:b/>
          <w:i/>
          <w:spacing w:val="-5"/>
          <w:sz w:val="24"/>
          <w:szCs w:val="24"/>
        </w:rPr>
        <w:t>результат</w:t>
      </w:r>
      <w:r w:rsidRPr="009F43D0">
        <w:rPr>
          <w:b/>
          <w:i/>
          <w:spacing w:val="-5"/>
          <w:sz w:val="24"/>
          <w:szCs w:val="24"/>
        </w:rPr>
        <w:t xml:space="preserve"> </w:t>
      </w:r>
      <w:r w:rsidR="00B07565" w:rsidRPr="009F43D0">
        <w:rPr>
          <w:b/>
          <w:i/>
          <w:spacing w:val="-5"/>
          <w:sz w:val="24"/>
          <w:szCs w:val="24"/>
        </w:rPr>
        <w:t>направленно</w:t>
      </w:r>
      <w:r w:rsidRPr="009F43D0">
        <w:rPr>
          <w:b/>
          <w:i/>
          <w:spacing w:val="-5"/>
          <w:sz w:val="24"/>
          <w:szCs w:val="24"/>
        </w:rPr>
        <w:t>й</w:t>
      </w:r>
      <w:r w:rsidR="00B07565" w:rsidRPr="009F43D0">
        <w:rPr>
          <w:b/>
          <w:i/>
          <w:spacing w:val="-5"/>
          <w:sz w:val="24"/>
          <w:szCs w:val="24"/>
        </w:rPr>
        <w:t xml:space="preserve"> эволюции </w:t>
      </w:r>
      <w:r w:rsidRPr="009F43D0">
        <w:rPr>
          <w:b/>
          <w:i/>
          <w:spacing w:val="-5"/>
          <w:sz w:val="24"/>
          <w:szCs w:val="24"/>
        </w:rPr>
        <w:t>зональных и местных биоценозов</w:t>
      </w:r>
      <w:r w:rsidR="00A80505" w:rsidRPr="009F43D0">
        <w:rPr>
          <w:b/>
          <w:i/>
          <w:spacing w:val="-5"/>
          <w:sz w:val="24"/>
          <w:szCs w:val="24"/>
        </w:rPr>
        <w:t>, смысл которой состоял в увеличении разнообразия и</w:t>
      </w:r>
      <w:r w:rsidR="00A80505" w:rsidRPr="009F43D0">
        <w:rPr>
          <w:b/>
          <w:sz w:val="24"/>
          <w:szCs w:val="24"/>
        </w:rPr>
        <w:t xml:space="preserve"> </w:t>
      </w:r>
      <w:r w:rsidR="00A80505" w:rsidRPr="009F43D0">
        <w:rPr>
          <w:b/>
          <w:i/>
          <w:spacing w:val="-5"/>
          <w:sz w:val="24"/>
          <w:szCs w:val="24"/>
        </w:rPr>
        <w:t>н</w:t>
      </w:r>
      <w:r w:rsidR="0050564F" w:rsidRPr="009F43D0">
        <w:rPr>
          <w:b/>
          <w:i/>
          <w:spacing w:val="-5"/>
          <w:sz w:val="24"/>
          <w:szCs w:val="24"/>
        </w:rPr>
        <w:t>е</w:t>
      </w:r>
      <w:r w:rsidR="00A80505" w:rsidRPr="009F43D0">
        <w:rPr>
          <w:b/>
          <w:i/>
          <w:spacing w:val="-5"/>
          <w:sz w:val="24"/>
          <w:szCs w:val="24"/>
        </w:rPr>
        <w:t xml:space="preserve">уклонном улучшении эколого-геохимических условий существования </w:t>
      </w:r>
      <w:r w:rsidR="00164CA7" w:rsidRPr="009F43D0">
        <w:rPr>
          <w:b/>
          <w:i/>
          <w:spacing w:val="-5"/>
          <w:sz w:val="24"/>
          <w:szCs w:val="24"/>
        </w:rPr>
        <w:t>возрастающего</w:t>
      </w:r>
      <w:r w:rsidR="006D31C9" w:rsidRPr="009F43D0">
        <w:rPr>
          <w:b/>
          <w:i/>
          <w:spacing w:val="-5"/>
          <w:sz w:val="24"/>
          <w:szCs w:val="24"/>
        </w:rPr>
        <w:t xml:space="preserve"> числа биоценозов.</w:t>
      </w:r>
      <w:r w:rsidR="00A80505" w:rsidRPr="009F43D0">
        <w:rPr>
          <w:b/>
          <w:i/>
          <w:spacing w:val="-5"/>
          <w:sz w:val="24"/>
          <w:szCs w:val="24"/>
        </w:rPr>
        <w:t xml:space="preserve"> </w:t>
      </w:r>
    </w:p>
    <w:p w:rsidR="0005037C" w:rsidRPr="003449D9" w:rsidRDefault="0005037C" w:rsidP="003449D9">
      <w:pPr>
        <w:widowControl/>
        <w:autoSpaceDE/>
        <w:autoSpaceDN/>
        <w:adjustRightInd/>
        <w:spacing w:line="360" w:lineRule="auto"/>
        <w:ind w:firstLine="709"/>
        <w:jc w:val="both"/>
        <w:rPr>
          <w:b/>
          <w:i/>
          <w:spacing w:val="-5"/>
          <w:sz w:val="24"/>
          <w:szCs w:val="24"/>
        </w:rPr>
      </w:pPr>
    </w:p>
    <w:p w:rsidR="00B07565" w:rsidRPr="00FF61C4" w:rsidRDefault="00602692" w:rsidP="00FF61C4">
      <w:pPr>
        <w:pStyle w:val="2"/>
      </w:pPr>
      <w:bookmarkStart w:id="16" w:name="_Toc454567468"/>
      <w:r w:rsidRPr="00FF61C4">
        <w:t>1.5</w:t>
      </w:r>
      <w:r w:rsidR="00761E56" w:rsidRPr="00FF61C4">
        <w:t xml:space="preserve">. </w:t>
      </w:r>
      <w:r w:rsidR="005976C7" w:rsidRPr="00FF61C4">
        <w:t xml:space="preserve">Структура почвенного покрова </w:t>
      </w:r>
      <w:r w:rsidR="00F3226A" w:rsidRPr="00FF61C4">
        <w:t xml:space="preserve">как </w:t>
      </w:r>
      <w:r w:rsidR="0005037C" w:rsidRPr="00FF61C4">
        <w:t>результат эволюции биосферы</w:t>
      </w:r>
      <w:bookmarkEnd w:id="16"/>
    </w:p>
    <w:p w:rsidR="00761E56" w:rsidRPr="00761E56" w:rsidRDefault="00761E56" w:rsidP="00761E56">
      <w:pPr>
        <w:widowControl/>
        <w:autoSpaceDE/>
        <w:autoSpaceDN/>
        <w:adjustRightInd/>
        <w:spacing w:line="360" w:lineRule="auto"/>
        <w:jc w:val="center"/>
        <w:rPr>
          <w:b/>
          <w:spacing w:val="-5"/>
          <w:sz w:val="24"/>
          <w:szCs w:val="24"/>
        </w:rPr>
      </w:pPr>
    </w:p>
    <w:p w:rsidR="00814E4F" w:rsidRPr="00191A0C" w:rsidRDefault="00814E4F" w:rsidP="00814E4F">
      <w:pPr>
        <w:widowControl/>
        <w:autoSpaceDE/>
        <w:autoSpaceDN/>
        <w:adjustRightInd/>
        <w:spacing w:line="360" w:lineRule="auto"/>
        <w:ind w:firstLine="709"/>
        <w:jc w:val="both"/>
        <w:rPr>
          <w:spacing w:val="-5"/>
          <w:sz w:val="24"/>
          <w:szCs w:val="24"/>
        </w:rPr>
      </w:pPr>
      <w:r w:rsidRPr="00191A0C">
        <w:rPr>
          <w:spacing w:val="-5"/>
          <w:sz w:val="24"/>
          <w:szCs w:val="24"/>
        </w:rPr>
        <w:t>М.М. Камшилов так характеризовал общий процесс эволюции биосферы: «Наличие исходной пространственной неоднородности не только привело к формированию специфических эколого-геохимических зон и провинций, но и к формированию специфически адаптированных к этим условиям биоценозов, образующих на поверхности Земли единую мозаику почвенных разновидностей, представляющих для них экологически оптимизированный субстрат</w:t>
      </w:r>
      <w:r w:rsidR="00C97CF7" w:rsidRPr="00191A0C">
        <w:rPr>
          <w:spacing w:val="-5"/>
          <w:sz w:val="24"/>
          <w:szCs w:val="24"/>
        </w:rPr>
        <w:t>»</w:t>
      </w:r>
      <w:r w:rsidR="009F43D0">
        <w:rPr>
          <w:spacing w:val="-5"/>
          <w:sz w:val="24"/>
          <w:szCs w:val="24"/>
        </w:rPr>
        <w:t xml:space="preserve"> </w:t>
      </w:r>
      <w:r w:rsidR="009F43D0" w:rsidRPr="009F43D0">
        <w:rPr>
          <w:spacing w:val="-5"/>
          <w:sz w:val="24"/>
          <w:szCs w:val="24"/>
        </w:rPr>
        <w:t>[</w:t>
      </w:r>
      <w:r w:rsidR="009F43D0">
        <w:rPr>
          <w:spacing w:val="-5"/>
          <w:sz w:val="24"/>
          <w:szCs w:val="24"/>
        </w:rPr>
        <w:t xml:space="preserve">Камшилов, 1974, </w:t>
      </w:r>
      <w:r w:rsidR="009F43D0">
        <w:rPr>
          <w:spacing w:val="-5"/>
          <w:sz w:val="24"/>
          <w:szCs w:val="24"/>
          <w:lang w:val="en-US"/>
        </w:rPr>
        <w:t>c</w:t>
      </w:r>
      <w:r w:rsidR="009F43D0" w:rsidRPr="009F43D0">
        <w:rPr>
          <w:spacing w:val="-5"/>
          <w:sz w:val="24"/>
          <w:szCs w:val="24"/>
        </w:rPr>
        <w:t xml:space="preserve">. </w:t>
      </w:r>
      <w:r w:rsidR="00342F41" w:rsidRPr="00342F41">
        <w:rPr>
          <w:spacing w:val="-5"/>
          <w:sz w:val="24"/>
          <w:szCs w:val="24"/>
        </w:rPr>
        <w:t>1</w:t>
      </w:r>
      <w:r w:rsidR="009F43D0">
        <w:rPr>
          <w:spacing w:val="-5"/>
          <w:sz w:val="24"/>
          <w:szCs w:val="24"/>
        </w:rPr>
        <w:t>52</w:t>
      </w:r>
      <w:r w:rsidR="009F43D0" w:rsidRPr="009F43D0">
        <w:rPr>
          <w:spacing w:val="-5"/>
          <w:sz w:val="24"/>
          <w:szCs w:val="24"/>
        </w:rPr>
        <w:t>]</w:t>
      </w:r>
      <w:r w:rsidR="00191A0C" w:rsidRPr="00191A0C">
        <w:rPr>
          <w:spacing w:val="-5"/>
          <w:sz w:val="24"/>
          <w:szCs w:val="24"/>
        </w:rPr>
        <w:t xml:space="preserve">. </w:t>
      </w:r>
    </w:p>
    <w:p w:rsidR="00CA66D8" w:rsidRPr="00CA66D8" w:rsidRDefault="00CA66D8" w:rsidP="00CA66D8">
      <w:pPr>
        <w:widowControl/>
        <w:autoSpaceDE/>
        <w:autoSpaceDN/>
        <w:adjustRightInd/>
        <w:spacing w:line="360" w:lineRule="auto"/>
        <w:ind w:firstLine="709"/>
        <w:jc w:val="both"/>
        <w:rPr>
          <w:spacing w:val="-5"/>
          <w:sz w:val="24"/>
          <w:szCs w:val="24"/>
        </w:rPr>
      </w:pPr>
      <w:r w:rsidRPr="00CA66D8">
        <w:rPr>
          <w:spacing w:val="-5"/>
          <w:sz w:val="24"/>
          <w:szCs w:val="24"/>
        </w:rPr>
        <w:t xml:space="preserve">Еще трудами Ж.Б. Буссенго, В.В. Докучаева, П.С. Коссовича, Д.Н. Прянишникова и др. было выяснено, что „химический состав элементов биосферы — почв, природных вод, организмов - обнаруживает географическую неоднородность и носит мозаичный характер” </w:t>
      </w:r>
      <w:r w:rsidR="000E03B5" w:rsidRPr="000E03B5">
        <w:rPr>
          <w:spacing w:val="-5"/>
          <w:sz w:val="24"/>
          <w:szCs w:val="24"/>
        </w:rPr>
        <w:t>[</w:t>
      </w:r>
      <w:r w:rsidRPr="00CA66D8">
        <w:rPr>
          <w:spacing w:val="-5"/>
          <w:sz w:val="24"/>
          <w:szCs w:val="24"/>
        </w:rPr>
        <w:t xml:space="preserve">Ковальский, </w:t>
      </w:r>
      <w:r w:rsidR="005E675A">
        <w:rPr>
          <w:spacing w:val="-5"/>
          <w:sz w:val="24"/>
          <w:szCs w:val="24"/>
        </w:rPr>
        <w:t>1963</w:t>
      </w:r>
      <w:r w:rsidR="000E03B5">
        <w:rPr>
          <w:spacing w:val="-5"/>
          <w:sz w:val="24"/>
          <w:szCs w:val="24"/>
        </w:rPr>
        <w:t>, с. 830]</w:t>
      </w:r>
      <w:r w:rsidRPr="00CA66D8">
        <w:rPr>
          <w:spacing w:val="-5"/>
          <w:sz w:val="24"/>
          <w:szCs w:val="24"/>
        </w:rPr>
        <w:t xml:space="preserve">. Причем, по мнению В.Н. Сукачева, подобная „мозаичность биосферы и есть следствие того, что химизм природных явлений, связанных с ней, отражает ее сложение из различных биогеоценозов” </w:t>
      </w:r>
      <w:r w:rsidR="000E03B5" w:rsidRPr="000E03B5">
        <w:rPr>
          <w:spacing w:val="-5"/>
          <w:sz w:val="24"/>
          <w:szCs w:val="24"/>
        </w:rPr>
        <w:t>[</w:t>
      </w:r>
      <w:r w:rsidR="005E675A">
        <w:rPr>
          <w:spacing w:val="-5"/>
          <w:sz w:val="24"/>
          <w:szCs w:val="24"/>
        </w:rPr>
        <w:t xml:space="preserve">Сукачев, </w:t>
      </w:r>
      <w:r w:rsidRPr="00CA66D8">
        <w:rPr>
          <w:spacing w:val="-5"/>
          <w:sz w:val="24"/>
          <w:szCs w:val="24"/>
        </w:rPr>
        <w:t>1964, с. 30</w:t>
      </w:r>
      <w:r w:rsidR="000E03B5" w:rsidRPr="000E03B5">
        <w:rPr>
          <w:spacing w:val="-5"/>
          <w:sz w:val="24"/>
          <w:szCs w:val="24"/>
        </w:rPr>
        <w:t>]</w:t>
      </w:r>
      <w:r w:rsidRPr="00CA66D8">
        <w:rPr>
          <w:spacing w:val="-5"/>
          <w:sz w:val="24"/>
          <w:szCs w:val="24"/>
        </w:rPr>
        <w:t>.</w:t>
      </w:r>
    </w:p>
    <w:p w:rsidR="00CA66D8" w:rsidRDefault="00CA66D8" w:rsidP="00CA66D8">
      <w:pPr>
        <w:widowControl/>
        <w:autoSpaceDE/>
        <w:autoSpaceDN/>
        <w:adjustRightInd/>
        <w:spacing w:line="360" w:lineRule="auto"/>
        <w:ind w:firstLine="709"/>
        <w:jc w:val="both"/>
        <w:rPr>
          <w:spacing w:val="-5"/>
          <w:sz w:val="24"/>
          <w:szCs w:val="24"/>
        </w:rPr>
      </w:pPr>
      <w:r w:rsidRPr="00CA66D8">
        <w:rPr>
          <w:spacing w:val="-5"/>
          <w:sz w:val="24"/>
          <w:szCs w:val="24"/>
        </w:rPr>
        <w:t>В геохимическом отношении наблюдаемая структура почвенного покрова является прямым результатом длительного взаимодействия БИК с подстилающим субстратом и</w:t>
      </w:r>
      <w:r w:rsidR="005E675A">
        <w:rPr>
          <w:spacing w:val="-5"/>
          <w:sz w:val="24"/>
          <w:szCs w:val="24"/>
        </w:rPr>
        <w:t>,</w:t>
      </w:r>
      <w:r w:rsidRPr="00CA66D8">
        <w:rPr>
          <w:spacing w:val="-5"/>
          <w:sz w:val="24"/>
          <w:szCs w:val="24"/>
        </w:rPr>
        <w:t xml:space="preserve"> благодаря зафиксированной многими исследователями (В.В. Докучаев, Н.М. Сибирцев, Г.Н. Высоцкий, С.С. Неуструев, М.А. Глазовская, А.И. Перельман, Г.В. Добровольский, В.М. Фридланд, В.А. Ковда, Т.А. Романова, А.Н. Геннадьев, Ф.Я. Сапрыкин и др.) историко-генетической обусловленности своих морфометрических характеристик и способности длительное время в неизменности сохранять эти характеристики</w:t>
      </w:r>
      <w:r w:rsidR="005E675A">
        <w:rPr>
          <w:spacing w:val="-5"/>
          <w:sz w:val="24"/>
          <w:szCs w:val="24"/>
        </w:rPr>
        <w:t>,</w:t>
      </w:r>
      <w:r w:rsidRPr="00CA66D8">
        <w:rPr>
          <w:spacing w:val="-5"/>
          <w:sz w:val="24"/>
          <w:szCs w:val="24"/>
        </w:rPr>
        <w:t xml:space="preserve"> представляет собой исторический «отпечаток» биоценозов первичной биосферы устойчиво существовавших на территории с однородными условиями миграции основных биогенов. Справедливость данного утверждения следует как минимум из трех соображений. Во-первых, все </w:t>
      </w:r>
      <w:r w:rsidRPr="00191A0C">
        <w:rPr>
          <w:spacing w:val="-5"/>
          <w:sz w:val="24"/>
          <w:szCs w:val="24"/>
        </w:rPr>
        <w:t>перечисленные</w:t>
      </w:r>
      <w:r w:rsidRPr="005E675A">
        <w:rPr>
          <w:color w:val="FF0000"/>
          <w:spacing w:val="-5"/>
          <w:sz w:val="24"/>
          <w:szCs w:val="24"/>
        </w:rPr>
        <w:t xml:space="preserve"> </w:t>
      </w:r>
      <w:r w:rsidRPr="00CA66D8">
        <w:rPr>
          <w:spacing w:val="-5"/>
          <w:sz w:val="24"/>
          <w:szCs w:val="24"/>
        </w:rPr>
        <w:t xml:space="preserve">факторы миграции играют определяющую роль в формировании иерархической структуры почвенного покрова, во-вторых, только при этом условии может быть реально соблюден принцип единства биологической и геохимической составляющих биосферы, и ,в-третьих, время, в течении которого на территории Русской равнины может быть полностью сформирован или замещен полный профиль автоморфной почвы определенного типа, составляет по данным А.Н. Геннадьева </w:t>
      </w:r>
      <w:r w:rsidR="000E03B5" w:rsidRPr="000E03B5">
        <w:rPr>
          <w:spacing w:val="-5"/>
          <w:sz w:val="24"/>
          <w:szCs w:val="24"/>
        </w:rPr>
        <w:t>[</w:t>
      </w:r>
      <w:r w:rsidR="005E675A">
        <w:rPr>
          <w:spacing w:val="-5"/>
          <w:sz w:val="24"/>
          <w:szCs w:val="24"/>
        </w:rPr>
        <w:t>Геннадьев</w:t>
      </w:r>
      <w:r w:rsidR="000E03B5">
        <w:rPr>
          <w:spacing w:val="-5"/>
          <w:sz w:val="24"/>
          <w:szCs w:val="24"/>
        </w:rPr>
        <w:t>, 1990]</w:t>
      </w:r>
      <w:r w:rsidRPr="00CA66D8">
        <w:rPr>
          <w:spacing w:val="-5"/>
          <w:sz w:val="24"/>
          <w:szCs w:val="24"/>
        </w:rPr>
        <w:t xml:space="preserve"> минимум 800-1000 лет, при среднем возрасте существующей структуры почвенного покрова не менее 3000лет.</w:t>
      </w:r>
    </w:p>
    <w:p w:rsidR="005976C7" w:rsidRPr="003449D9" w:rsidRDefault="00DF2E3D" w:rsidP="003449D9">
      <w:pPr>
        <w:widowControl/>
        <w:autoSpaceDE/>
        <w:autoSpaceDN/>
        <w:adjustRightInd/>
        <w:spacing w:line="360" w:lineRule="auto"/>
        <w:ind w:firstLine="709"/>
        <w:jc w:val="both"/>
        <w:rPr>
          <w:spacing w:val="-5"/>
          <w:sz w:val="24"/>
          <w:szCs w:val="24"/>
        </w:rPr>
      </w:pPr>
      <w:r w:rsidRPr="003449D9">
        <w:rPr>
          <w:spacing w:val="-5"/>
          <w:sz w:val="24"/>
          <w:szCs w:val="24"/>
        </w:rPr>
        <w:t>Еще в конце Х</w:t>
      </w:r>
      <w:r w:rsidRPr="003449D9">
        <w:rPr>
          <w:spacing w:val="-5"/>
          <w:sz w:val="24"/>
          <w:szCs w:val="24"/>
          <w:lang w:val="en-US"/>
        </w:rPr>
        <w:t>I</w:t>
      </w:r>
      <w:r w:rsidRPr="003449D9">
        <w:rPr>
          <w:spacing w:val="-5"/>
          <w:sz w:val="24"/>
          <w:szCs w:val="24"/>
        </w:rPr>
        <w:t xml:space="preserve">Х </w:t>
      </w:r>
      <w:r w:rsidR="0056311D" w:rsidRPr="003449D9">
        <w:rPr>
          <w:spacing w:val="-5"/>
          <w:sz w:val="24"/>
          <w:szCs w:val="24"/>
        </w:rPr>
        <w:t xml:space="preserve">В.В. </w:t>
      </w:r>
      <w:r w:rsidR="00C01287" w:rsidRPr="003449D9">
        <w:rPr>
          <w:spacing w:val="-5"/>
          <w:sz w:val="24"/>
          <w:szCs w:val="24"/>
        </w:rPr>
        <w:t>Докучаев</w:t>
      </w:r>
      <w:r w:rsidR="0056311D" w:rsidRPr="003449D9">
        <w:rPr>
          <w:spacing w:val="-5"/>
          <w:sz w:val="24"/>
          <w:szCs w:val="24"/>
        </w:rPr>
        <w:t xml:space="preserve">, иллюстрируя сущность генетического почвоведения, </w:t>
      </w:r>
      <w:r w:rsidRPr="003449D9">
        <w:rPr>
          <w:spacing w:val="-5"/>
          <w:sz w:val="24"/>
          <w:szCs w:val="24"/>
        </w:rPr>
        <w:t xml:space="preserve">сформулировал тезис </w:t>
      </w:r>
      <w:r w:rsidR="003A3968" w:rsidRPr="003449D9">
        <w:rPr>
          <w:spacing w:val="-5"/>
          <w:sz w:val="24"/>
          <w:szCs w:val="24"/>
        </w:rPr>
        <w:t xml:space="preserve">о том, что почва </w:t>
      </w:r>
      <w:r w:rsidR="0056311D" w:rsidRPr="003449D9">
        <w:rPr>
          <w:spacing w:val="-5"/>
          <w:sz w:val="24"/>
          <w:szCs w:val="24"/>
        </w:rPr>
        <w:t xml:space="preserve">– «есть </w:t>
      </w:r>
      <w:r w:rsidR="00C01287" w:rsidRPr="003449D9">
        <w:rPr>
          <w:spacing w:val="-5"/>
          <w:sz w:val="24"/>
          <w:szCs w:val="24"/>
        </w:rPr>
        <w:t>зеркало природы»</w:t>
      </w:r>
      <w:r w:rsidR="003D3BCD" w:rsidRPr="003449D9">
        <w:rPr>
          <w:sz w:val="24"/>
          <w:szCs w:val="24"/>
        </w:rPr>
        <w:t xml:space="preserve"> </w:t>
      </w:r>
      <w:r w:rsidR="000E03B5" w:rsidRPr="000E03B5">
        <w:rPr>
          <w:spacing w:val="-5"/>
          <w:sz w:val="24"/>
          <w:szCs w:val="24"/>
        </w:rPr>
        <w:t>[</w:t>
      </w:r>
      <w:r w:rsidR="000E03B5">
        <w:rPr>
          <w:spacing w:val="-5"/>
          <w:sz w:val="24"/>
          <w:szCs w:val="24"/>
        </w:rPr>
        <w:t>Докучаев, 1994]</w:t>
      </w:r>
      <w:r w:rsidR="003D3BCD" w:rsidRPr="003449D9">
        <w:rPr>
          <w:spacing w:val="-5"/>
          <w:sz w:val="24"/>
          <w:szCs w:val="24"/>
        </w:rPr>
        <w:t>.</w:t>
      </w:r>
      <w:r w:rsidR="003A3968" w:rsidRPr="003449D9">
        <w:rPr>
          <w:spacing w:val="-5"/>
          <w:sz w:val="24"/>
          <w:szCs w:val="24"/>
        </w:rPr>
        <w:t xml:space="preserve"> </w:t>
      </w:r>
      <w:r w:rsidR="0056311D" w:rsidRPr="003449D9">
        <w:rPr>
          <w:spacing w:val="-5"/>
          <w:sz w:val="24"/>
          <w:szCs w:val="24"/>
        </w:rPr>
        <w:t>П</w:t>
      </w:r>
      <w:r w:rsidR="005976C7" w:rsidRPr="003449D9">
        <w:rPr>
          <w:spacing w:val="-5"/>
          <w:sz w:val="24"/>
          <w:szCs w:val="24"/>
        </w:rPr>
        <w:t>о</w:t>
      </w:r>
      <w:r w:rsidR="0056311D" w:rsidRPr="003449D9">
        <w:rPr>
          <w:spacing w:val="-5"/>
          <w:sz w:val="24"/>
          <w:szCs w:val="24"/>
        </w:rPr>
        <w:t>зже</w:t>
      </w:r>
      <w:r w:rsidR="001E41BC" w:rsidRPr="003449D9">
        <w:rPr>
          <w:spacing w:val="-5"/>
          <w:sz w:val="24"/>
          <w:szCs w:val="24"/>
        </w:rPr>
        <w:t xml:space="preserve"> вслед за Л.С Бергом и С.В. Калесником и </w:t>
      </w:r>
      <w:r w:rsidR="003A3968" w:rsidRPr="003449D9">
        <w:rPr>
          <w:spacing w:val="-5"/>
          <w:sz w:val="24"/>
          <w:szCs w:val="24"/>
        </w:rPr>
        <w:t>Л.О. Карпачевский</w:t>
      </w:r>
      <w:r w:rsidR="001E41BC" w:rsidRPr="003449D9">
        <w:rPr>
          <w:spacing w:val="-5"/>
          <w:sz w:val="24"/>
          <w:szCs w:val="24"/>
        </w:rPr>
        <w:t xml:space="preserve">, </w:t>
      </w:r>
      <w:r w:rsidRPr="003449D9">
        <w:rPr>
          <w:spacing w:val="-5"/>
          <w:sz w:val="24"/>
          <w:szCs w:val="24"/>
        </w:rPr>
        <w:t>назва</w:t>
      </w:r>
      <w:r w:rsidR="001E41BC" w:rsidRPr="003449D9">
        <w:rPr>
          <w:spacing w:val="-5"/>
          <w:sz w:val="24"/>
          <w:szCs w:val="24"/>
        </w:rPr>
        <w:t>л</w:t>
      </w:r>
      <w:r w:rsidRPr="003449D9">
        <w:rPr>
          <w:spacing w:val="-5"/>
          <w:sz w:val="24"/>
          <w:szCs w:val="24"/>
        </w:rPr>
        <w:t xml:space="preserve"> </w:t>
      </w:r>
      <w:r w:rsidR="0056311D" w:rsidRPr="003449D9">
        <w:rPr>
          <w:spacing w:val="-5"/>
          <w:sz w:val="24"/>
          <w:szCs w:val="24"/>
        </w:rPr>
        <w:t xml:space="preserve">педосферу </w:t>
      </w:r>
      <w:r w:rsidR="003A3968" w:rsidRPr="003449D9">
        <w:rPr>
          <w:spacing w:val="-5"/>
          <w:sz w:val="24"/>
          <w:szCs w:val="24"/>
        </w:rPr>
        <w:t>«зеркало</w:t>
      </w:r>
      <w:r w:rsidRPr="003449D9">
        <w:rPr>
          <w:spacing w:val="-5"/>
          <w:sz w:val="24"/>
          <w:szCs w:val="24"/>
        </w:rPr>
        <w:t>м</w:t>
      </w:r>
      <w:r w:rsidR="003A3968" w:rsidRPr="003449D9">
        <w:rPr>
          <w:spacing w:val="-5"/>
          <w:sz w:val="24"/>
          <w:szCs w:val="24"/>
        </w:rPr>
        <w:t xml:space="preserve"> ландшафта» </w:t>
      </w:r>
      <w:r w:rsidR="000E03B5" w:rsidRPr="000E03B5">
        <w:rPr>
          <w:spacing w:val="-5"/>
          <w:sz w:val="24"/>
          <w:szCs w:val="24"/>
        </w:rPr>
        <w:t>[</w:t>
      </w:r>
      <w:r w:rsidR="003A3968" w:rsidRPr="003449D9">
        <w:rPr>
          <w:spacing w:val="-5"/>
          <w:sz w:val="24"/>
          <w:szCs w:val="24"/>
        </w:rPr>
        <w:t>Карпачевский, 1983</w:t>
      </w:r>
      <w:r w:rsidR="000E03B5" w:rsidRPr="000E03B5">
        <w:rPr>
          <w:spacing w:val="-5"/>
          <w:sz w:val="24"/>
          <w:szCs w:val="24"/>
        </w:rPr>
        <w:t>]</w:t>
      </w:r>
      <w:r w:rsidRPr="003449D9">
        <w:rPr>
          <w:spacing w:val="-5"/>
          <w:sz w:val="24"/>
          <w:szCs w:val="24"/>
        </w:rPr>
        <w:t xml:space="preserve">, </w:t>
      </w:r>
      <w:r w:rsidR="00B32565" w:rsidRPr="003449D9">
        <w:rPr>
          <w:spacing w:val="-5"/>
          <w:sz w:val="24"/>
          <w:szCs w:val="24"/>
        </w:rPr>
        <w:t xml:space="preserve">геоботаник В.Н. Сукачев результатом «совокупности на определенном участке земной поверхности однородных явлений (атмосферы, горной породы, растительности, животного мира, мира микроорганизмов, грунтов и гидрологических условий), которые характеризуются особенной спецификой взаимодействия этих компонентов и определенным типом обмена веществом и энергией между собой и другими явлениями природы», а </w:t>
      </w:r>
      <w:r w:rsidR="005976C7" w:rsidRPr="003449D9">
        <w:rPr>
          <w:spacing w:val="-5"/>
          <w:sz w:val="24"/>
          <w:szCs w:val="24"/>
        </w:rPr>
        <w:t xml:space="preserve">эколог </w:t>
      </w:r>
      <w:r w:rsidR="00C01287" w:rsidRPr="003449D9">
        <w:rPr>
          <w:spacing w:val="-5"/>
          <w:sz w:val="24"/>
          <w:szCs w:val="24"/>
        </w:rPr>
        <w:t>Г.В. Добровольский «связующ</w:t>
      </w:r>
      <w:r w:rsidRPr="003449D9">
        <w:rPr>
          <w:spacing w:val="-5"/>
          <w:sz w:val="24"/>
          <w:szCs w:val="24"/>
        </w:rPr>
        <w:t>им</w:t>
      </w:r>
      <w:r w:rsidR="00C01287" w:rsidRPr="003449D9">
        <w:rPr>
          <w:spacing w:val="-5"/>
          <w:sz w:val="24"/>
          <w:szCs w:val="24"/>
        </w:rPr>
        <w:t xml:space="preserve"> звено</w:t>
      </w:r>
      <w:r w:rsidRPr="003449D9">
        <w:rPr>
          <w:spacing w:val="-5"/>
          <w:sz w:val="24"/>
          <w:szCs w:val="24"/>
        </w:rPr>
        <w:t>м</w:t>
      </w:r>
      <w:r w:rsidR="00C01287" w:rsidRPr="003449D9">
        <w:rPr>
          <w:spacing w:val="-5"/>
          <w:sz w:val="24"/>
          <w:szCs w:val="24"/>
        </w:rPr>
        <w:t xml:space="preserve"> биологического и геологического круговорота вещества в наземных биоценозах»</w:t>
      </w:r>
      <w:r w:rsidR="00B32565" w:rsidRPr="003449D9">
        <w:rPr>
          <w:spacing w:val="-5"/>
          <w:sz w:val="24"/>
          <w:szCs w:val="24"/>
        </w:rPr>
        <w:t xml:space="preserve">. </w:t>
      </w:r>
      <w:r w:rsidR="00011415" w:rsidRPr="003449D9">
        <w:rPr>
          <w:spacing w:val="-5"/>
          <w:sz w:val="24"/>
          <w:szCs w:val="24"/>
        </w:rPr>
        <w:t xml:space="preserve">Таким образом, представители разных научных направлений практически единогласно констатировали один и то же факт о том, что в любой точке суши почва представляет собой интегральный результат </w:t>
      </w:r>
      <w:r w:rsidR="00974EDA" w:rsidRPr="003449D9">
        <w:rPr>
          <w:spacing w:val="-5"/>
          <w:sz w:val="24"/>
          <w:szCs w:val="24"/>
        </w:rPr>
        <w:t>в</w:t>
      </w:r>
      <w:r w:rsidR="00011415" w:rsidRPr="003449D9">
        <w:rPr>
          <w:spacing w:val="-5"/>
          <w:sz w:val="24"/>
          <w:szCs w:val="24"/>
        </w:rPr>
        <w:t>з</w:t>
      </w:r>
      <w:r w:rsidR="00974EDA" w:rsidRPr="003449D9">
        <w:rPr>
          <w:spacing w:val="-5"/>
          <w:sz w:val="24"/>
          <w:szCs w:val="24"/>
        </w:rPr>
        <w:t>аимо</w:t>
      </w:r>
      <w:r w:rsidR="00011415" w:rsidRPr="003449D9">
        <w:rPr>
          <w:spacing w:val="-5"/>
          <w:sz w:val="24"/>
          <w:szCs w:val="24"/>
        </w:rPr>
        <w:t xml:space="preserve">действия всего комплекса природных условий, </w:t>
      </w:r>
      <w:r w:rsidR="00135B50" w:rsidRPr="003449D9">
        <w:rPr>
          <w:spacing w:val="-5"/>
          <w:sz w:val="24"/>
          <w:szCs w:val="24"/>
        </w:rPr>
        <w:t xml:space="preserve">а наблюдаемая неоднородность структуры почвенного покрова </w:t>
      </w:r>
      <w:r w:rsidR="0050564F" w:rsidRPr="003449D9">
        <w:rPr>
          <w:spacing w:val="-5"/>
          <w:sz w:val="24"/>
          <w:szCs w:val="24"/>
        </w:rPr>
        <w:t xml:space="preserve">и </w:t>
      </w:r>
      <w:r w:rsidR="00135B50" w:rsidRPr="003449D9">
        <w:rPr>
          <w:spacing w:val="-5"/>
          <w:sz w:val="24"/>
          <w:szCs w:val="24"/>
        </w:rPr>
        <w:t>есть закономерный результат неоднородности этих условий</w:t>
      </w:r>
      <w:r w:rsidR="00974EDA" w:rsidRPr="003449D9">
        <w:rPr>
          <w:spacing w:val="-5"/>
          <w:sz w:val="24"/>
          <w:szCs w:val="24"/>
        </w:rPr>
        <w:t>,</w:t>
      </w:r>
      <w:r w:rsidR="00135B50" w:rsidRPr="003449D9">
        <w:rPr>
          <w:spacing w:val="-5"/>
          <w:sz w:val="24"/>
          <w:szCs w:val="24"/>
        </w:rPr>
        <w:t xml:space="preserve"> трактуемых как факторы почвообразования. </w:t>
      </w:r>
    </w:p>
    <w:p w:rsidR="004A159F" w:rsidRPr="003449D9" w:rsidRDefault="003D3BCD" w:rsidP="003449D9">
      <w:pPr>
        <w:widowControl/>
        <w:autoSpaceDE/>
        <w:autoSpaceDN/>
        <w:adjustRightInd/>
        <w:spacing w:line="360" w:lineRule="auto"/>
        <w:ind w:firstLine="709"/>
        <w:jc w:val="both"/>
        <w:rPr>
          <w:spacing w:val="-5"/>
          <w:sz w:val="24"/>
          <w:szCs w:val="24"/>
        </w:rPr>
      </w:pPr>
      <w:r w:rsidRPr="003449D9">
        <w:rPr>
          <w:spacing w:val="-5"/>
          <w:sz w:val="24"/>
          <w:szCs w:val="24"/>
        </w:rPr>
        <w:t xml:space="preserve">В.В. Докучаев в 1883 году выделил 5 </w:t>
      </w:r>
      <w:r w:rsidR="00135B50" w:rsidRPr="003449D9">
        <w:rPr>
          <w:spacing w:val="-5"/>
          <w:sz w:val="24"/>
          <w:szCs w:val="24"/>
        </w:rPr>
        <w:t xml:space="preserve">таких </w:t>
      </w:r>
      <w:r w:rsidRPr="003449D9">
        <w:rPr>
          <w:spacing w:val="-5"/>
          <w:sz w:val="24"/>
          <w:szCs w:val="24"/>
        </w:rPr>
        <w:t xml:space="preserve">факторов: климат, подстилающие горные породы (материнская порода), организмы, рельеф и время, а </w:t>
      </w:r>
      <w:r w:rsidR="00D16C85" w:rsidRPr="003449D9">
        <w:rPr>
          <w:spacing w:val="-5"/>
          <w:sz w:val="24"/>
          <w:szCs w:val="24"/>
        </w:rPr>
        <w:t xml:space="preserve">в 1910 году </w:t>
      </w:r>
      <w:r w:rsidR="00512A2A" w:rsidRPr="003449D9">
        <w:rPr>
          <w:spacing w:val="-5"/>
          <w:sz w:val="24"/>
          <w:szCs w:val="24"/>
        </w:rPr>
        <w:t xml:space="preserve">его ученик </w:t>
      </w:r>
      <w:r w:rsidR="00D16C85" w:rsidRPr="003449D9">
        <w:rPr>
          <w:spacing w:val="-5"/>
          <w:sz w:val="24"/>
          <w:szCs w:val="24"/>
        </w:rPr>
        <w:t xml:space="preserve">С.С. Неуструев, </w:t>
      </w:r>
      <w:r w:rsidR="00974EDA" w:rsidRPr="003449D9">
        <w:rPr>
          <w:spacing w:val="-5"/>
          <w:sz w:val="24"/>
          <w:szCs w:val="24"/>
        </w:rPr>
        <w:t xml:space="preserve">пытаясь объяснить </w:t>
      </w:r>
      <w:r w:rsidRPr="003449D9">
        <w:rPr>
          <w:spacing w:val="-5"/>
          <w:sz w:val="24"/>
          <w:szCs w:val="24"/>
        </w:rPr>
        <w:t xml:space="preserve">высокую </w:t>
      </w:r>
      <w:r w:rsidR="00D16C85" w:rsidRPr="003449D9">
        <w:rPr>
          <w:spacing w:val="-5"/>
          <w:sz w:val="24"/>
          <w:szCs w:val="24"/>
        </w:rPr>
        <w:t>сложность пространственной организации почвенного покрова</w:t>
      </w:r>
      <w:r w:rsidR="00096DCD" w:rsidRPr="003449D9">
        <w:rPr>
          <w:spacing w:val="-5"/>
          <w:sz w:val="24"/>
          <w:szCs w:val="24"/>
        </w:rPr>
        <w:t xml:space="preserve"> степей и полупустынь</w:t>
      </w:r>
      <w:r w:rsidR="00D16C85" w:rsidRPr="003449D9">
        <w:rPr>
          <w:spacing w:val="-5"/>
          <w:sz w:val="24"/>
          <w:szCs w:val="24"/>
        </w:rPr>
        <w:t>, обратил внимание на неодинаковый уровень контрастности наблюдаемых различий</w:t>
      </w:r>
      <w:r w:rsidR="00096DCD" w:rsidRPr="003449D9">
        <w:rPr>
          <w:spacing w:val="-5"/>
          <w:sz w:val="24"/>
          <w:szCs w:val="24"/>
        </w:rPr>
        <w:t>.</w:t>
      </w:r>
      <w:r w:rsidR="00D16C85" w:rsidRPr="003449D9">
        <w:rPr>
          <w:spacing w:val="-5"/>
          <w:sz w:val="24"/>
          <w:szCs w:val="24"/>
        </w:rPr>
        <w:t xml:space="preserve"> </w:t>
      </w:r>
      <w:r w:rsidR="00096DCD" w:rsidRPr="003449D9">
        <w:rPr>
          <w:spacing w:val="-5"/>
          <w:sz w:val="24"/>
          <w:szCs w:val="24"/>
        </w:rPr>
        <w:t>И</w:t>
      </w:r>
      <w:r w:rsidR="00D16C85" w:rsidRPr="003449D9">
        <w:rPr>
          <w:spacing w:val="-5"/>
          <w:sz w:val="24"/>
          <w:szCs w:val="24"/>
        </w:rPr>
        <w:t xml:space="preserve">з </w:t>
      </w:r>
      <w:r w:rsidR="00096DCD" w:rsidRPr="003449D9">
        <w:rPr>
          <w:spacing w:val="-5"/>
          <w:sz w:val="24"/>
          <w:szCs w:val="24"/>
        </w:rPr>
        <w:t>это</w:t>
      </w:r>
      <w:r w:rsidR="00D16C85" w:rsidRPr="003449D9">
        <w:rPr>
          <w:spacing w:val="-5"/>
          <w:sz w:val="24"/>
          <w:szCs w:val="24"/>
        </w:rPr>
        <w:t>го он сделал вывод о том, что главным фактором дифференциации является рельеф, в меньшей мере, породы и еще в меньшей климат</w:t>
      </w:r>
      <w:r w:rsidR="00512A2A" w:rsidRPr="003449D9">
        <w:rPr>
          <w:spacing w:val="-5"/>
          <w:sz w:val="24"/>
          <w:szCs w:val="24"/>
        </w:rPr>
        <w:t xml:space="preserve">, обращая </w:t>
      </w:r>
      <w:r w:rsidR="00135B50" w:rsidRPr="003449D9">
        <w:rPr>
          <w:spacing w:val="-5"/>
          <w:sz w:val="24"/>
          <w:szCs w:val="24"/>
        </w:rPr>
        <w:t xml:space="preserve">при этом внимание </w:t>
      </w:r>
      <w:r w:rsidR="00512A2A" w:rsidRPr="003449D9">
        <w:rPr>
          <w:spacing w:val="-5"/>
          <w:sz w:val="24"/>
          <w:szCs w:val="24"/>
        </w:rPr>
        <w:t xml:space="preserve">на специфическую </w:t>
      </w:r>
      <w:r w:rsidR="00C101E6" w:rsidRPr="003449D9">
        <w:rPr>
          <w:spacing w:val="-5"/>
          <w:sz w:val="24"/>
          <w:szCs w:val="24"/>
        </w:rPr>
        <w:t xml:space="preserve">«подчиненность» </w:t>
      </w:r>
      <w:r w:rsidR="00135B50" w:rsidRPr="003449D9">
        <w:rPr>
          <w:spacing w:val="-5"/>
          <w:sz w:val="24"/>
          <w:szCs w:val="24"/>
        </w:rPr>
        <w:t xml:space="preserve">отдельных групп </w:t>
      </w:r>
      <w:r w:rsidR="00C101E6" w:rsidRPr="003449D9">
        <w:rPr>
          <w:spacing w:val="-5"/>
          <w:sz w:val="24"/>
          <w:szCs w:val="24"/>
        </w:rPr>
        <w:t>факторов</w:t>
      </w:r>
      <w:r w:rsidR="00512A2A" w:rsidRPr="003449D9">
        <w:rPr>
          <w:spacing w:val="-5"/>
          <w:sz w:val="24"/>
          <w:szCs w:val="24"/>
        </w:rPr>
        <w:t xml:space="preserve"> </w:t>
      </w:r>
      <w:r w:rsidR="000E03B5" w:rsidRPr="000E03B5">
        <w:rPr>
          <w:spacing w:val="-5"/>
          <w:sz w:val="24"/>
          <w:szCs w:val="24"/>
        </w:rPr>
        <w:t>[</w:t>
      </w:r>
      <w:r w:rsidR="00096DCD" w:rsidRPr="003449D9">
        <w:rPr>
          <w:spacing w:val="-5"/>
          <w:sz w:val="24"/>
          <w:szCs w:val="24"/>
        </w:rPr>
        <w:t>Неуструев</w:t>
      </w:r>
      <w:r w:rsidR="0030703E">
        <w:rPr>
          <w:spacing w:val="-5"/>
          <w:sz w:val="24"/>
          <w:szCs w:val="24"/>
        </w:rPr>
        <w:t>,</w:t>
      </w:r>
      <w:r w:rsidR="00096DCD" w:rsidRPr="003449D9">
        <w:rPr>
          <w:spacing w:val="-5"/>
          <w:sz w:val="24"/>
          <w:szCs w:val="24"/>
        </w:rPr>
        <w:t xml:space="preserve"> 1910, </w:t>
      </w:r>
      <w:r w:rsidR="00782749" w:rsidRPr="003449D9">
        <w:rPr>
          <w:spacing w:val="-5"/>
          <w:sz w:val="24"/>
          <w:szCs w:val="24"/>
        </w:rPr>
        <w:t>1977</w:t>
      </w:r>
      <w:r w:rsidR="000E03B5">
        <w:rPr>
          <w:spacing w:val="-5"/>
          <w:sz w:val="24"/>
          <w:szCs w:val="24"/>
        </w:rPr>
        <w:t>]</w:t>
      </w:r>
      <w:r w:rsidR="00096DCD" w:rsidRPr="003449D9">
        <w:rPr>
          <w:spacing w:val="-5"/>
          <w:sz w:val="24"/>
          <w:szCs w:val="24"/>
        </w:rPr>
        <w:t xml:space="preserve">. Продолжая эту работу </w:t>
      </w:r>
      <w:r w:rsidR="00651ACC" w:rsidRPr="003449D9">
        <w:rPr>
          <w:spacing w:val="-5"/>
          <w:sz w:val="24"/>
          <w:szCs w:val="24"/>
        </w:rPr>
        <w:t>А.Н. Розанов в 1951 году, констатирова</w:t>
      </w:r>
      <w:r w:rsidR="008330BE" w:rsidRPr="003449D9">
        <w:rPr>
          <w:spacing w:val="-5"/>
          <w:sz w:val="24"/>
          <w:szCs w:val="24"/>
        </w:rPr>
        <w:t>в</w:t>
      </w:r>
      <w:r w:rsidR="00651ACC" w:rsidRPr="003449D9">
        <w:rPr>
          <w:spacing w:val="-5"/>
          <w:sz w:val="24"/>
          <w:szCs w:val="24"/>
        </w:rPr>
        <w:t xml:space="preserve"> наличие </w:t>
      </w:r>
      <w:r w:rsidR="00DF2E3D" w:rsidRPr="003449D9">
        <w:rPr>
          <w:spacing w:val="-5"/>
          <w:sz w:val="24"/>
          <w:szCs w:val="24"/>
        </w:rPr>
        <w:t xml:space="preserve">иерархической (по сути </w:t>
      </w:r>
      <w:r w:rsidR="00651ACC" w:rsidRPr="003449D9">
        <w:rPr>
          <w:spacing w:val="-5"/>
          <w:sz w:val="24"/>
          <w:szCs w:val="24"/>
        </w:rPr>
        <w:t>фрактальной</w:t>
      </w:r>
      <w:r w:rsidR="00DF2E3D" w:rsidRPr="003449D9">
        <w:rPr>
          <w:spacing w:val="-5"/>
          <w:sz w:val="24"/>
          <w:szCs w:val="24"/>
        </w:rPr>
        <w:t>)</w:t>
      </w:r>
      <w:r w:rsidR="00651ACC" w:rsidRPr="003449D9">
        <w:rPr>
          <w:spacing w:val="-5"/>
          <w:sz w:val="24"/>
          <w:szCs w:val="24"/>
        </w:rPr>
        <w:t xml:space="preserve"> пространственной организации</w:t>
      </w:r>
      <w:r w:rsidR="00096DCD" w:rsidRPr="003449D9">
        <w:rPr>
          <w:spacing w:val="-5"/>
          <w:sz w:val="24"/>
          <w:szCs w:val="24"/>
        </w:rPr>
        <w:t xml:space="preserve"> в структуре почвенного покрова</w:t>
      </w:r>
      <w:r w:rsidR="008330BE" w:rsidRPr="003449D9">
        <w:rPr>
          <w:spacing w:val="-5"/>
          <w:sz w:val="24"/>
          <w:szCs w:val="24"/>
        </w:rPr>
        <w:t>,</w:t>
      </w:r>
      <w:r w:rsidR="00096DCD" w:rsidRPr="003449D9">
        <w:rPr>
          <w:spacing w:val="-5"/>
          <w:sz w:val="24"/>
          <w:szCs w:val="24"/>
        </w:rPr>
        <w:t xml:space="preserve"> </w:t>
      </w:r>
      <w:r w:rsidRPr="003449D9">
        <w:rPr>
          <w:spacing w:val="-5"/>
          <w:sz w:val="24"/>
          <w:szCs w:val="24"/>
        </w:rPr>
        <w:t xml:space="preserve">особо выделил </w:t>
      </w:r>
      <w:r w:rsidR="00DF2E3D" w:rsidRPr="003449D9">
        <w:rPr>
          <w:spacing w:val="-5"/>
          <w:sz w:val="24"/>
          <w:szCs w:val="24"/>
        </w:rPr>
        <w:t xml:space="preserve">тот факт, что </w:t>
      </w:r>
      <w:r w:rsidR="00651ACC" w:rsidRPr="003449D9">
        <w:rPr>
          <w:spacing w:val="-5"/>
          <w:sz w:val="24"/>
          <w:szCs w:val="24"/>
        </w:rPr>
        <w:t xml:space="preserve">признаки аналогичной пространственно-временной организации </w:t>
      </w:r>
      <w:r w:rsidR="00DF2E3D" w:rsidRPr="003449D9">
        <w:rPr>
          <w:spacing w:val="-5"/>
          <w:sz w:val="24"/>
          <w:szCs w:val="24"/>
        </w:rPr>
        <w:t xml:space="preserve">присущи </w:t>
      </w:r>
      <w:r w:rsidR="00651ACC" w:rsidRPr="003449D9">
        <w:rPr>
          <w:spacing w:val="-5"/>
          <w:sz w:val="24"/>
          <w:szCs w:val="24"/>
        </w:rPr>
        <w:t>и факторам, определяющим эволюцию</w:t>
      </w:r>
      <w:r w:rsidR="00DF2E3D" w:rsidRPr="003449D9">
        <w:rPr>
          <w:spacing w:val="-5"/>
          <w:sz w:val="24"/>
          <w:szCs w:val="24"/>
        </w:rPr>
        <w:t xml:space="preserve"> этой структуры</w:t>
      </w:r>
      <w:r w:rsidR="00651ACC" w:rsidRPr="003449D9">
        <w:rPr>
          <w:spacing w:val="-5"/>
          <w:sz w:val="24"/>
          <w:szCs w:val="24"/>
        </w:rPr>
        <w:t xml:space="preserve">, которую он предлагал рассматривать применительно к </w:t>
      </w:r>
      <w:r w:rsidR="00135B50" w:rsidRPr="003449D9">
        <w:rPr>
          <w:spacing w:val="-5"/>
          <w:sz w:val="24"/>
          <w:szCs w:val="24"/>
        </w:rPr>
        <w:t xml:space="preserve">трем одновременно осуществляемым циклам почвообразования: </w:t>
      </w:r>
      <w:r w:rsidR="00651ACC" w:rsidRPr="003449D9">
        <w:rPr>
          <w:spacing w:val="-5"/>
          <w:sz w:val="24"/>
          <w:szCs w:val="24"/>
        </w:rPr>
        <w:t>ге</w:t>
      </w:r>
      <w:r w:rsidR="0030703E">
        <w:rPr>
          <w:spacing w:val="-5"/>
          <w:sz w:val="24"/>
          <w:szCs w:val="24"/>
        </w:rPr>
        <w:t>ологическому, большому и малому</w:t>
      </w:r>
      <w:r w:rsidR="00651ACC" w:rsidRPr="003449D9">
        <w:rPr>
          <w:spacing w:val="-5"/>
          <w:sz w:val="24"/>
          <w:szCs w:val="24"/>
        </w:rPr>
        <w:t xml:space="preserve"> </w:t>
      </w:r>
      <w:r w:rsidR="000E03B5" w:rsidRPr="000E03B5">
        <w:rPr>
          <w:spacing w:val="-5"/>
          <w:sz w:val="24"/>
          <w:szCs w:val="24"/>
        </w:rPr>
        <w:t>[</w:t>
      </w:r>
      <w:r w:rsidR="000E03B5">
        <w:rPr>
          <w:spacing w:val="-5"/>
          <w:sz w:val="24"/>
          <w:szCs w:val="24"/>
        </w:rPr>
        <w:t>Розанов, 1951]</w:t>
      </w:r>
      <w:r w:rsidR="00096DCD" w:rsidRPr="003449D9">
        <w:rPr>
          <w:spacing w:val="-5"/>
          <w:sz w:val="24"/>
          <w:szCs w:val="24"/>
        </w:rPr>
        <w:t>.</w:t>
      </w:r>
      <w:r w:rsidR="00651ACC" w:rsidRPr="003449D9">
        <w:rPr>
          <w:spacing w:val="-5"/>
          <w:sz w:val="24"/>
          <w:szCs w:val="24"/>
        </w:rPr>
        <w:t xml:space="preserve"> Несколько </w:t>
      </w:r>
      <w:r w:rsidR="0050564F" w:rsidRPr="003449D9">
        <w:rPr>
          <w:spacing w:val="-5"/>
          <w:sz w:val="24"/>
          <w:szCs w:val="24"/>
        </w:rPr>
        <w:t>позже э</w:t>
      </w:r>
      <w:r w:rsidR="004A159F" w:rsidRPr="003449D9">
        <w:rPr>
          <w:spacing w:val="-5"/>
          <w:sz w:val="24"/>
          <w:szCs w:val="24"/>
        </w:rPr>
        <w:t>ту же</w:t>
      </w:r>
      <w:r w:rsidR="00651ACC" w:rsidRPr="003449D9">
        <w:rPr>
          <w:spacing w:val="-5"/>
          <w:sz w:val="24"/>
          <w:szCs w:val="24"/>
        </w:rPr>
        <w:t xml:space="preserve"> идею</w:t>
      </w:r>
      <w:r w:rsidR="00DF2E3D" w:rsidRPr="003449D9">
        <w:rPr>
          <w:spacing w:val="-5"/>
          <w:sz w:val="24"/>
          <w:szCs w:val="24"/>
        </w:rPr>
        <w:t xml:space="preserve"> развил И.П. Герасимов</w:t>
      </w:r>
      <w:r w:rsidR="00651ACC" w:rsidRPr="003449D9">
        <w:rPr>
          <w:spacing w:val="-5"/>
          <w:sz w:val="24"/>
          <w:szCs w:val="24"/>
        </w:rPr>
        <w:t>, выделив 3 группы факторов почвообразования: автометаморфоз (постоянно наблюдаемое саморазвитие отдельных почвенных контуров в рамках местного комплекса условий миграции), параметаморфоз (внешние изменения, способные оказать воздействие на осуществление всего комплекса местных процессов, участвующих в автометаморфозе</w:t>
      </w:r>
      <w:r w:rsidR="004A159F" w:rsidRPr="003449D9">
        <w:rPr>
          <w:spacing w:val="-5"/>
          <w:sz w:val="24"/>
          <w:szCs w:val="24"/>
        </w:rPr>
        <w:t>)</w:t>
      </w:r>
      <w:r w:rsidR="0035301E">
        <w:rPr>
          <w:spacing w:val="-5"/>
          <w:sz w:val="24"/>
          <w:szCs w:val="24"/>
        </w:rPr>
        <w:t xml:space="preserve"> </w:t>
      </w:r>
      <w:r w:rsidR="00651ACC" w:rsidRPr="003449D9">
        <w:rPr>
          <w:spacing w:val="-5"/>
          <w:sz w:val="24"/>
          <w:szCs w:val="24"/>
        </w:rPr>
        <w:t>и геологическ</w:t>
      </w:r>
      <w:r w:rsidR="004A159F" w:rsidRPr="003449D9">
        <w:rPr>
          <w:spacing w:val="-5"/>
          <w:sz w:val="24"/>
          <w:szCs w:val="24"/>
        </w:rPr>
        <w:t xml:space="preserve">ую </w:t>
      </w:r>
      <w:r w:rsidR="00651ACC" w:rsidRPr="003449D9">
        <w:rPr>
          <w:spacing w:val="-5"/>
          <w:sz w:val="24"/>
          <w:szCs w:val="24"/>
        </w:rPr>
        <w:t>истори</w:t>
      </w:r>
      <w:r w:rsidR="004A159F" w:rsidRPr="003449D9">
        <w:rPr>
          <w:spacing w:val="-5"/>
          <w:sz w:val="24"/>
          <w:szCs w:val="24"/>
        </w:rPr>
        <w:t>ю</w:t>
      </w:r>
      <w:r w:rsidR="007664CF">
        <w:rPr>
          <w:spacing w:val="-5"/>
          <w:sz w:val="24"/>
          <w:szCs w:val="24"/>
        </w:rPr>
        <w:t xml:space="preserve"> Земли</w:t>
      </w:r>
      <w:r w:rsidR="00651ACC" w:rsidRPr="003449D9">
        <w:rPr>
          <w:spacing w:val="-5"/>
          <w:sz w:val="24"/>
          <w:szCs w:val="24"/>
        </w:rPr>
        <w:t xml:space="preserve"> </w:t>
      </w:r>
      <w:r w:rsidR="000E03B5" w:rsidRPr="00E0199D">
        <w:rPr>
          <w:spacing w:val="-5"/>
          <w:sz w:val="24"/>
          <w:szCs w:val="24"/>
        </w:rPr>
        <w:t>[</w:t>
      </w:r>
      <w:r w:rsidR="00651ACC" w:rsidRPr="003449D9">
        <w:rPr>
          <w:spacing w:val="-5"/>
          <w:sz w:val="24"/>
          <w:szCs w:val="24"/>
        </w:rPr>
        <w:t>Герасимов</w:t>
      </w:r>
      <w:r w:rsidR="0030703E">
        <w:rPr>
          <w:spacing w:val="-5"/>
          <w:sz w:val="24"/>
          <w:szCs w:val="24"/>
        </w:rPr>
        <w:t>, 1968</w:t>
      </w:r>
      <w:r w:rsidR="000E03B5" w:rsidRPr="00E0199D">
        <w:rPr>
          <w:spacing w:val="-5"/>
          <w:sz w:val="24"/>
          <w:szCs w:val="24"/>
        </w:rPr>
        <w:t>]</w:t>
      </w:r>
      <w:r w:rsidR="00E0374C" w:rsidRPr="003449D9">
        <w:rPr>
          <w:spacing w:val="-5"/>
          <w:sz w:val="24"/>
          <w:szCs w:val="24"/>
        </w:rPr>
        <w:t xml:space="preserve">. </w:t>
      </w:r>
      <w:r w:rsidR="00A9032E" w:rsidRPr="003449D9">
        <w:rPr>
          <w:spacing w:val="-5"/>
          <w:sz w:val="24"/>
          <w:szCs w:val="24"/>
        </w:rPr>
        <w:t xml:space="preserve">Следствием </w:t>
      </w:r>
      <w:r w:rsidR="0035301E">
        <w:rPr>
          <w:spacing w:val="-5"/>
          <w:sz w:val="24"/>
          <w:szCs w:val="24"/>
        </w:rPr>
        <w:t xml:space="preserve">одновременного воздействия </w:t>
      </w:r>
      <w:r w:rsidR="00A9032E" w:rsidRPr="003449D9">
        <w:rPr>
          <w:spacing w:val="-5"/>
          <w:sz w:val="24"/>
          <w:szCs w:val="24"/>
        </w:rPr>
        <w:t xml:space="preserve">разных </w:t>
      </w:r>
      <w:r w:rsidR="00CE2263" w:rsidRPr="003449D9">
        <w:rPr>
          <w:spacing w:val="-5"/>
          <w:sz w:val="24"/>
          <w:szCs w:val="24"/>
        </w:rPr>
        <w:t>групп факторов</w:t>
      </w:r>
      <w:r w:rsidR="00A9032E" w:rsidRPr="003449D9">
        <w:rPr>
          <w:spacing w:val="-5"/>
          <w:sz w:val="24"/>
          <w:szCs w:val="24"/>
        </w:rPr>
        <w:t xml:space="preserve"> является </w:t>
      </w:r>
      <w:r w:rsidR="00C036B5" w:rsidRPr="003449D9">
        <w:rPr>
          <w:spacing w:val="-5"/>
          <w:sz w:val="24"/>
          <w:szCs w:val="24"/>
        </w:rPr>
        <w:t xml:space="preserve">наблюдаемая </w:t>
      </w:r>
      <w:r w:rsidR="006A0801" w:rsidRPr="003449D9">
        <w:rPr>
          <w:spacing w:val="-5"/>
          <w:sz w:val="24"/>
          <w:szCs w:val="24"/>
        </w:rPr>
        <w:t xml:space="preserve">неоднородность </w:t>
      </w:r>
      <w:r w:rsidR="00C036B5" w:rsidRPr="003449D9">
        <w:rPr>
          <w:spacing w:val="-5"/>
          <w:sz w:val="24"/>
          <w:szCs w:val="24"/>
        </w:rPr>
        <w:t>структур</w:t>
      </w:r>
      <w:r w:rsidR="006A0801" w:rsidRPr="003449D9">
        <w:rPr>
          <w:spacing w:val="-5"/>
          <w:sz w:val="24"/>
          <w:szCs w:val="24"/>
        </w:rPr>
        <w:t>ы</w:t>
      </w:r>
      <w:r w:rsidR="00C036B5" w:rsidRPr="003449D9">
        <w:rPr>
          <w:spacing w:val="-5"/>
          <w:sz w:val="24"/>
          <w:szCs w:val="24"/>
        </w:rPr>
        <w:t xml:space="preserve"> почвенного покрова</w:t>
      </w:r>
      <w:r w:rsidR="00A9032E" w:rsidRPr="003449D9">
        <w:rPr>
          <w:spacing w:val="-5"/>
          <w:sz w:val="24"/>
          <w:szCs w:val="24"/>
        </w:rPr>
        <w:t>, которая</w:t>
      </w:r>
      <w:r w:rsidR="006A0801" w:rsidRPr="003449D9">
        <w:rPr>
          <w:spacing w:val="-5"/>
          <w:sz w:val="24"/>
          <w:szCs w:val="24"/>
        </w:rPr>
        <w:t xml:space="preserve"> на локальном уровне организации </w:t>
      </w:r>
      <w:r w:rsidR="00C036B5" w:rsidRPr="003449D9">
        <w:rPr>
          <w:spacing w:val="-5"/>
          <w:sz w:val="24"/>
          <w:szCs w:val="24"/>
        </w:rPr>
        <w:t xml:space="preserve">представляет собой </w:t>
      </w:r>
      <w:r w:rsidR="00872E08" w:rsidRPr="003449D9">
        <w:rPr>
          <w:spacing w:val="-5"/>
          <w:sz w:val="24"/>
          <w:szCs w:val="24"/>
        </w:rPr>
        <w:t xml:space="preserve">относительно стабильный во времени </w:t>
      </w:r>
      <w:r w:rsidR="00C036B5" w:rsidRPr="003449D9">
        <w:rPr>
          <w:spacing w:val="-5"/>
          <w:sz w:val="24"/>
          <w:szCs w:val="24"/>
        </w:rPr>
        <w:t xml:space="preserve">и закономерно </w:t>
      </w:r>
      <w:r w:rsidR="006A0801" w:rsidRPr="003449D9">
        <w:rPr>
          <w:spacing w:val="-5"/>
          <w:sz w:val="24"/>
          <w:szCs w:val="24"/>
        </w:rPr>
        <w:t xml:space="preserve">повторяющийся в пространстве </w:t>
      </w:r>
      <w:r w:rsidR="00C036B5" w:rsidRPr="003449D9">
        <w:rPr>
          <w:spacing w:val="-5"/>
          <w:sz w:val="24"/>
          <w:szCs w:val="24"/>
        </w:rPr>
        <w:t xml:space="preserve">результат действия </w:t>
      </w:r>
      <w:r w:rsidR="006A0801" w:rsidRPr="003449D9">
        <w:rPr>
          <w:spacing w:val="-5"/>
          <w:sz w:val="24"/>
          <w:szCs w:val="24"/>
        </w:rPr>
        <w:t xml:space="preserve">однотипного набора </w:t>
      </w:r>
      <w:r w:rsidR="00C036B5" w:rsidRPr="003449D9">
        <w:rPr>
          <w:spacing w:val="-5"/>
          <w:sz w:val="24"/>
          <w:szCs w:val="24"/>
        </w:rPr>
        <w:t>факторов автометаморфоза</w:t>
      </w:r>
      <w:r w:rsidR="006A0801" w:rsidRPr="003449D9">
        <w:rPr>
          <w:spacing w:val="-5"/>
          <w:sz w:val="24"/>
          <w:szCs w:val="24"/>
        </w:rPr>
        <w:t>, осложненного</w:t>
      </w:r>
      <w:r w:rsidR="0035301E">
        <w:rPr>
          <w:spacing w:val="-5"/>
          <w:sz w:val="24"/>
          <w:szCs w:val="24"/>
        </w:rPr>
        <w:t>,</w:t>
      </w:r>
      <w:r w:rsidR="006A0801" w:rsidRPr="003449D9">
        <w:rPr>
          <w:spacing w:val="-5"/>
          <w:sz w:val="24"/>
          <w:szCs w:val="24"/>
        </w:rPr>
        <w:t xml:space="preserve"> </w:t>
      </w:r>
      <w:r w:rsidR="00204AE7" w:rsidRPr="003449D9">
        <w:rPr>
          <w:spacing w:val="-5"/>
          <w:sz w:val="24"/>
          <w:szCs w:val="24"/>
        </w:rPr>
        <w:t>в свою очередь</w:t>
      </w:r>
      <w:r w:rsidR="0035301E">
        <w:rPr>
          <w:spacing w:val="-5"/>
          <w:sz w:val="24"/>
          <w:szCs w:val="24"/>
        </w:rPr>
        <w:t>,</w:t>
      </w:r>
      <w:r w:rsidR="00204AE7" w:rsidRPr="003449D9">
        <w:rPr>
          <w:spacing w:val="-5"/>
          <w:sz w:val="24"/>
          <w:szCs w:val="24"/>
        </w:rPr>
        <w:t xml:space="preserve"> </w:t>
      </w:r>
      <w:r w:rsidR="007446B8" w:rsidRPr="003449D9">
        <w:rPr>
          <w:spacing w:val="-5"/>
          <w:sz w:val="24"/>
          <w:szCs w:val="24"/>
        </w:rPr>
        <w:t>воздействи</w:t>
      </w:r>
      <w:r w:rsidR="00064DB0" w:rsidRPr="003449D9">
        <w:rPr>
          <w:spacing w:val="-5"/>
          <w:sz w:val="24"/>
          <w:szCs w:val="24"/>
        </w:rPr>
        <w:t>ем</w:t>
      </w:r>
      <w:r w:rsidR="007446B8" w:rsidRPr="003449D9">
        <w:rPr>
          <w:spacing w:val="-5"/>
          <w:sz w:val="24"/>
          <w:szCs w:val="24"/>
        </w:rPr>
        <w:t xml:space="preserve"> </w:t>
      </w:r>
      <w:r w:rsidR="006A0801" w:rsidRPr="003449D9">
        <w:rPr>
          <w:spacing w:val="-5"/>
          <w:sz w:val="24"/>
          <w:szCs w:val="24"/>
        </w:rPr>
        <w:t xml:space="preserve">таких </w:t>
      </w:r>
      <w:r w:rsidR="00872E08" w:rsidRPr="003449D9">
        <w:rPr>
          <w:spacing w:val="-5"/>
          <w:sz w:val="24"/>
          <w:szCs w:val="24"/>
        </w:rPr>
        <w:t>фак</w:t>
      </w:r>
      <w:r w:rsidR="006A0801" w:rsidRPr="003449D9">
        <w:rPr>
          <w:spacing w:val="-5"/>
          <w:sz w:val="24"/>
          <w:szCs w:val="24"/>
        </w:rPr>
        <w:t>торов</w:t>
      </w:r>
      <w:r w:rsidR="00872E08" w:rsidRPr="003449D9">
        <w:rPr>
          <w:spacing w:val="-5"/>
          <w:sz w:val="24"/>
          <w:szCs w:val="24"/>
        </w:rPr>
        <w:t xml:space="preserve"> </w:t>
      </w:r>
      <w:r w:rsidR="00C036B5" w:rsidRPr="003449D9">
        <w:rPr>
          <w:spacing w:val="-5"/>
          <w:sz w:val="24"/>
          <w:szCs w:val="24"/>
        </w:rPr>
        <w:t>параметаморфоза</w:t>
      </w:r>
      <w:r w:rsidR="0035301E">
        <w:rPr>
          <w:spacing w:val="-5"/>
          <w:sz w:val="24"/>
          <w:szCs w:val="24"/>
        </w:rPr>
        <w:t>,</w:t>
      </w:r>
      <w:r w:rsidR="006A0801" w:rsidRPr="003449D9">
        <w:rPr>
          <w:spacing w:val="-5"/>
          <w:sz w:val="24"/>
          <w:szCs w:val="24"/>
        </w:rPr>
        <w:t xml:space="preserve"> как специфика геологического субстрата </w:t>
      </w:r>
      <w:r w:rsidR="00204AE7" w:rsidRPr="003449D9">
        <w:rPr>
          <w:spacing w:val="-5"/>
          <w:sz w:val="24"/>
          <w:szCs w:val="24"/>
        </w:rPr>
        <w:t>(</w:t>
      </w:r>
      <w:r w:rsidR="006A0801" w:rsidRPr="003449D9">
        <w:rPr>
          <w:spacing w:val="-5"/>
          <w:sz w:val="24"/>
          <w:szCs w:val="24"/>
        </w:rPr>
        <w:t>на уровне региона</w:t>
      </w:r>
      <w:r w:rsidR="00204AE7" w:rsidRPr="003449D9">
        <w:rPr>
          <w:spacing w:val="-5"/>
          <w:sz w:val="24"/>
          <w:szCs w:val="24"/>
        </w:rPr>
        <w:t>)</w:t>
      </w:r>
      <w:r w:rsidR="006A0801" w:rsidRPr="003449D9">
        <w:rPr>
          <w:spacing w:val="-5"/>
          <w:sz w:val="24"/>
          <w:szCs w:val="24"/>
        </w:rPr>
        <w:t xml:space="preserve"> и климата </w:t>
      </w:r>
      <w:r w:rsidR="00204AE7" w:rsidRPr="003449D9">
        <w:rPr>
          <w:spacing w:val="-5"/>
          <w:sz w:val="24"/>
          <w:szCs w:val="24"/>
        </w:rPr>
        <w:t>(</w:t>
      </w:r>
      <w:r w:rsidR="006A0801" w:rsidRPr="003449D9">
        <w:rPr>
          <w:spacing w:val="-5"/>
          <w:sz w:val="24"/>
          <w:szCs w:val="24"/>
        </w:rPr>
        <w:t>на уровне природной зоны</w:t>
      </w:r>
      <w:r w:rsidR="00204AE7" w:rsidRPr="003449D9">
        <w:rPr>
          <w:spacing w:val="-5"/>
          <w:sz w:val="24"/>
          <w:szCs w:val="24"/>
        </w:rPr>
        <w:t>)</w:t>
      </w:r>
      <w:r w:rsidR="006A0801" w:rsidRPr="003449D9">
        <w:rPr>
          <w:spacing w:val="-5"/>
          <w:sz w:val="24"/>
          <w:szCs w:val="24"/>
        </w:rPr>
        <w:t xml:space="preserve">. </w:t>
      </w:r>
    </w:p>
    <w:p w:rsidR="00C43CBA" w:rsidRPr="003449D9" w:rsidRDefault="001954D3" w:rsidP="003449D9">
      <w:pPr>
        <w:widowControl/>
        <w:autoSpaceDE/>
        <w:autoSpaceDN/>
        <w:adjustRightInd/>
        <w:spacing w:line="360" w:lineRule="auto"/>
        <w:ind w:firstLine="709"/>
        <w:jc w:val="both"/>
        <w:rPr>
          <w:spacing w:val="-5"/>
          <w:sz w:val="24"/>
          <w:szCs w:val="24"/>
        </w:rPr>
      </w:pPr>
      <w:r w:rsidRPr="003449D9">
        <w:rPr>
          <w:spacing w:val="-5"/>
          <w:sz w:val="24"/>
          <w:szCs w:val="24"/>
        </w:rPr>
        <w:t xml:space="preserve">Несмотря на то, что </w:t>
      </w:r>
      <w:r w:rsidR="004A159F" w:rsidRPr="003449D9">
        <w:rPr>
          <w:spacing w:val="-5"/>
          <w:sz w:val="24"/>
          <w:szCs w:val="24"/>
        </w:rPr>
        <w:t xml:space="preserve">в </w:t>
      </w:r>
      <w:r w:rsidRPr="003449D9">
        <w:rPr>
          <w:spacing w:val="-5"/>
          <w:sz w:val="24"/>
          <w:szCs w:val="24"/>
        </w:rPr>
        <w:t xml:space="preserve">мире </w:t>
      </w:r>
      <w:r w:rsidR="0050564F" w:rsidRPr="003449D9">
        <w:rPr>
          <w:spacing w:val="-5"/>
          <w:sz w:val="24"/>
          <w:szCs w:val="24"/>
        </w:rPr>
        <w:t xml:space="preserve">сейчас </w:t>
      </w:r>
      <w:r w:rsidR="004A159F" w:rsidRPr="003449D9">
        <w:rPr>
          <w:spacing w:val="-5"/>
          <w:sz w:val="24"/>
          <w:szCs w:val="24"/>
        </w:rPr>
        <w:t>насчитыва</w:t>
      </w:r>
      <w:r w:rsidR="0050564F" w:rsidRPr="003449D9">
        <w:rPr>
          <w:spacing w:val="-5"/>
          <w:sz w:val="24"/>
          <w:szCs w:val="24"/>
        </w:rPr>
        <w:t xml:space="preserve">ется </w:t>
      </w:r>
      <w:r w:rsidR="004A159F" w:rsidRPr="003449D9">
        <w:rPr>
          <w:spacing w:val="-5"/>
          <w:sz w:val="24"/>
          <w:szCs w:val="24"/>
        </w:rPr>
        <w:t xml:space="preserve">не менее полутора десятков различных почвенных классификаций, подавляющее большинство из </w:t>
      </w:r>
      <w:r w:rsidR="002A15D6" w:rsidRPr="003449D9">
        <w:rPr>
          <w:spacing w:val="-5"/>
          <w:sz w:val="24"/>
          <w:szCs w:val="24"/>
        </w:rPr>
        <w:t xml:space="preserve">реально применяемых и разработанных является </w:t>
      </w:r>
      <w:r w:rsidR="0050564F" w:rsidRPr="003449D9">
        <w:rPr>
          <w:spacing w:val="-5"/>
          <w:sz w:val="24"/>
          <w:szCs w:val="24"/>
        </w:rPr>
        <w:t xml:space="preserve">именно </w:t>
      </w:r>
      <w:r w:rsidR="002A15D6" w:rsidRPr="003449D9">
        <w:rPr>
          <w:spacing w:val="-5"/>
          <w:sz w:val="24"/>
          <w:szCs w:val="24"/>
        </w:rPr>
        <w:t>генетическими</w:t>
      </w:r>
      <w:r w:rsidR="0050564F" w:rsidRPr="003449D9">
        <w:rPr>
          <w:spacing w:val="-5"/>
          <w:sz w:val="24"/>
          <w:szCs w:val="24"/>
        </w:rPr>
        <w:t xml:space="preserve">. </w:t>
      </w:r>
      <w:r w:rsidR="0005168A">
        <w:rPr>
          <w:spacing w:val="-5"/>
          <w:sz w:val="24"/>
          <w:szCs w:val="24"/>
        </w:rPr>
        <w:t xml:space="preserve">Результаты работ </w:t>
      </w:r>
      <w:r w:rsidR="0005168A" w:rsidRPr="0005168A">
        <w:rPr>
          <w:spacing w:val="-5"/>
          <w:sz w:val="24"/>
          <w:szCs w:val="24"/>
        </w:rPr>
        <w:t>В.Р. Вильямса, С.С. Неуструева, П.С. Коссовича, В.А. Ковды, Т.А. Романовой, М.А. Глазовской, В.М. Фридланда и др.</w:t>
      </w:r>
      <w:r w:rsidR="0005168A">
        <w:rPr>
          <w:spacing w:val="-5"/>
          <w:sz w:val="24"/>
          <w:szCs w:val="24"/>
        </w:rPr>
        <w:t>,</w:t>
      </w:r>
      <w:r w:rsidR="0005168A" w:rsidRPr="0005168A">
        <w:rPr>
          <w:spacing w:val="-5"/>
          <w:sz w:val="24"/>
          <w:szCs w:val="24"/>
        </w:rPr>
        <w:t xml:space="preserve"> </w:t>
      </w:r>
      <w:r w:rsidR="0005168A">
        <w:rPr>
          <w:spacing w:val="-5"/>
          <w:sz w:val="24"/>
          <w:szCs w:val="24"/>
        </w:rPr>
        <w:t xml:space="preserve">полученные в рамках именно таких классификаций показывают, что </w:t>
      </w:r>
      <w:r w:rsidR="002A15D6" w:rsidRPr="003449D9">
        <w:rPr>
          <w:spacing w:val="-5"/>
          <w:sz w:val="24"/>
          <w:szCs w:val="24"/>
        </w:rPr>
        <w:t xml:space="preserve">наблюдаемая структура </w:t>
      </w:r>
      <w:r w:rsidR="004A159F" w:rsidRPr="003449D9">
        <w:rPr>
          <w:spacing w:val="-5"/>
          <w:sz w:val="24"/>
          <w:szCs w:val="24"/>
        </w:rPr>
        <w:t xml:space="preserve">почвенного покрова на уровне </w:t>
      </w:r>
      <w:r w:rsidR="000B49B1" w:rsidRPr="003449D9">
        <w:rPr>
          <w:spacing w:val="-5"/>
          <w:sz w:val="24"/>
          <w:szCs w:val="24"/>
        </w:rPr>
        <w:t xml:space="preserve">типа </w:t>
      </w:r>
      <w:r w:rsidR="004A159F" w:rsidRPr="003449D9">
        <w:rPr>
          <w:spacing w:val="-5"/>
          <w:sz w:val="24"/>
          <w:szCs w:val="24"/>
        </w:rPr>
        <w:t xml:space="preserve">обусловлена спецификой проявления гидроморфизма в рельефе, разнообразие почвенных комбинаций на уровне рода увеличивается </w:t>
      </w:r>
      <w:r w:rsidR="000B49B1" w:rsidRPr="003449D9">
        <w:rPr>
          <w:spacing w:val="-5"/>
          <w:sz w:val="24"/>
          <w:szCs w:val="24"/>
        </w:rPr>
        <w:t xml:space="preserve">за счет </w:t>
      </w:r>
      <w:r w:rsidR="004A159F" w:rsidRPr="003449D9">
        <w:rPr>
          <w:spacing w:val="-5"/>
          <w:sz w:val="24"/>
          <w:szCs w:val="24"/>
        </w:rPr>
        <w:t xml:space="preserve">разнообразия почвообразующих пород, а на уровне </w:t>
      </w:r>
      <w:r w:rsidR="000B49B1" w:rsidRPr="003449D9">
        <w:rPr>
          <w:spacing w:val="-5"/>
          <w:sz w:val="24"/>
          <w:szCs w:val="24"/>
        </w:rPr>
        <w:t xml:space="preserve">зоны дифференциация осуществляется </w:t>
      </w:r>
      <w:r w:rsidR="004A159F" w:rsidRPr="003449D9">
        <w:rPr>
          <w:spacing w:val="-5"/>
          <w:sz w:val="24"/>
          <w:szCs w:val="24"/>
        </w:rPr>
        <w:t>по мере изменения таких базовых параметров климата, как среднегодовая температура или количество осадков</w:t>
      </w:r>
      <w:r w:rsidR="000B49B1" w:rsidRPr="003449D9">
        <w:rPr>
          <w:spacing w:val="-5"/>
          <w:sz w:val="24"/>
          <w:szCs w:val="24"/>
        </w:rPr>
        <w:t xml:space="preserve">. </w:t>
      </w:r>
      <w:r w:rsidR="006A0801" w:rsidRPr="003449D9">
        <w:rPr>
          <w:spacing w:val="-5"/>
          <w:sz w:val="24"/>
          <w:szCs w:val="24"/>
        </w:rPr>
        <w:t xml:space="preserve">То есть - в предельно упрощенном виде </w:t>
      </w:r>
      <w:r w:rsidR="00204AE7" w:rsidRPr="003449D9">
        <w:rPr>
          <w:i/>
          <w:spacing w:val="-5"/>
          <w:sz w:val="24"/>
          <w:szCs w:val="24"/>
        </w:rPr>
        <w:t xml:space="preserve">ненарушенную структуру почвенного покрова можно интерпретировать как </w:t>
      </w:r>
      <w:r w:rsidR="006A0801" w:rsidRPr="003449D9">
        <w:rPr>
          <w:i/>
          <w:sz w:val="24"/>
          <w:szCs w:val="24"/>
        </w:rPr>
        <w:t xml:space="preserve">результат функционирования однотипного механизма перераспределения </w:t>
      </w:r>
      <w:r w:rsidR="006A0801" w:rsidRPr="003449D9">
        <w:rPr>
          <w:i/>
          <w:spacing w:val="-5"/>
          <w:sz w:val="24"/>
          <w:szCs w:val="24"/>
        </w:rPr>
        <w:t>воды в системе вершина-склон-замыкающее-понижение, осложняе</w:t>
      </w:r>
      <w:r w:rsidR="00204AE7" w:rsidRPr="003449D9">
        <w:rPr>
          <w:i/>
          <w:spacing w:val="-5"/>
          <w:sz w:val="24"/>
          <w:szCs w:val="24"/>
        </w:rPr>
        <w:t>мый</w:t>
      </w:r>
      <w:r w:rsidR="006A0801" w:rsidRPr="003449D9">
        <w:rPr>
          <w:i/>
          <w:spacing w:val="-5"/>
          <w:sz w:val="24"/>
          <w:szCs w:val="24"/>
        </w:rPr>
        <w:t xml:space="preserve"> воздействием комплекса внешних факторов, имеющих не только специфическое </w:t>
      </w:r>
      <w:r w:rsidR="007446B8" w:rsidRPr="003449D9">
        <w:rPr>
          <w:i/>
          <w:spacing w:val="-5"/>
          <w:sz w:val="24"/>
          <w:szCs w:val="24"/>
        </w:rPr>
        <w:t>региональное простирание</w:t>
      </w:r>
      <w:r w:rsidR="000B49B1" w:rsidRPr="003449D9">
        <w:rPr>
          <w:i/>
          <w:spacing w:val="-5"/>
          <w:sz w:val="24"/>
          <w:szCs w:val="24"/>
        </w:rPr>
        <w:t>, но</w:t>
      </w:r>
      <w:r w:rsidR="00064DB0" w:rsidRPr="003449D9">
        <w:rPr>
          <w:i/>
          <w:spacing w:val="-5"/>
          <w:sz w:val="24"/>
          <w:szCs w:val="24"/>
        </w:rPr>
        <w:t xml:space="preserve"> </w:t>
      </w:r>
      <w:r w:rsidR="00642A3C" w:rsidRPr="003449D9">
        <w:rPr>
          <w:i/>
          <w:spacing w:val="-5"/>
          <w:sz w:val="24"/>
          <w:szCs w:val="24"/>
        </w:rPr>
        <w:t xml:space="preserve">и специфическую пространственно-временную </w:t>
      </w:r>
      <w:r w:rsidR="00642A3C" w:rsidRPr="0005168A">
        <w:rPr>
          <w:i/>
          <w:spacing w:val="-5"/>
          <w:sz w:val="24"/>
          <w:szCs w:val="24"/>
        </w:rPr>
        <w:t>динамику</w:t>
      </w:r>
      <w:r w:rsidR="00307BCD" w:rsidRPr="0005168A">
        <w:rPr>
          <w:spacing w:val="-5"/>
          <w:sz w:val="24"/>
          <w:szCs w:val="24"/>
        </w:rPr>
        <w:t>.</w:t>
      </w:r>
      <w:r w:rsidR="00307BCD" w:rsidRPr="003449D9">
        <w:rPr>
          <w:spacing w:val="-5"/>
          <w:sz w:val="24"/>
          <w:szCs w:val="24"/>
        </w:rPr>
        <w:t xml:space="preserve"> </w:t>
      </w:r>
    </w:p>
    <w:p w:rsidR="001F1A16" w:rsidRPr="003449D9" w:rsidRDefault="00217878" w:rsidP="003449D9">
      <w:pPr>
        <w:widowControl/>
        <w:autoSpaceDE/>
        <w:autoSpaceDN/>
        <w:adjustRightInd/>
        <w:spacing w:line="360" w:lineRule="auto"/>
        <w:ind w:firstLine="709"/>
        <w:jc w:val="both"/>
        <w:rPr>
          <w:spacing w:val="-5"/>
          <w:sz w:val="24"/>
          <w:szCs w:val="24"/>
        </w:rPr>
      </w:pPr>
      <w:r w:rsidRPr="003449D9">
        <w:rPr>
          <w:spacing w:val="-5"/>
          <w:sz w:val="24"/>
          <w:szCs w:val="24"/>
        </w:rPr>
        <w:t xml:space="preserve">В этих условиях важнейшее значение имеет действие </w:t>
      </w:r>
      <w:r w:rsidR="00785C66" w:rsidRPr="003449D9">
        <w:rPr>
          <w:spacing w:val="-5"/>
          <w:sz w:val="24"/>
          <w:szCs w:val="24"/>
        </w:rPr>
        <w:t xml:space="preserve">биогенного </w:t>
      </w:r>
      <w:r w:rsidRPr="003449D9">
        <w:rPr>
          <w:spacing w:val="-5"/>
          <w:sz w:val="24"/>
          <w:szCs w:val="24"/>
        </w:rPr>
        <w:t>фактора автометаморфоза</w:t>
      </w:r>
      <w:r w:rsidR="00785C66" w:rsidRPr="003449D9">
        <w:rPr>
          <w:spacing w:val="-5"/>
          <w:sz w:val="24"/>
          <w:szCs w:val="24"/>
        </w:rPr>
        <w:t xml:space="preserve">, проявляющегося в форме адекватного </w:t>
      </w:r>
      <w:r w:rsidRPr="003449D9">
        <w:rPr>
          <w:spacing w:val="-5"/>
          <w:sz w:val="24"/>
          <w:szCs w:val="24"/>
        </w:rPr>
        <w:t>биоценоза и соответств</w:t>
      </w:r>
      <w:r w:rsidR="00CB02E5" w:rsidRPr="003449D9">
        <w:rPr>
          <w:spacing w:val="-5"/>
          <w:sz w:val="24"/>
          <w:szCs w:val="24"/>
        </w:rPr>
        <w:t xml:space="preserve">ующего </w:t>
      </w:r>
      <w:r w:rsidRPr="003449D9">
        <w:rPr>
          <w:spacing w:val="-5"/>
          <w:sz w:val="24"/>
          <w:szCs w:val="24"/>
        </w:rPr>
        <w:t xml:space="preserve">биологического круговорота, </w:t>
      </w:r>
      <w:r w:rsidR="00512DC4" w:rsidRPr="003449D9">
        <w:rPr>
          <w:spacing w:val="-5"/>
          <w:sz w:val="24"/>
          <w:szCs w:val="24"/>
        </w:rPr>
        <w:t xml:space="preserve">параметры которого должны быть </w:t>
      </w:r>
      <w:r w:rsidRPr="003449D9">
        <w:rPr>
          <w:spacing w:val="-5"/>
          <w:sz w:val="24"/>
          <w:szCs w:val="24"/>
        </w:rPr>
        <w:t xml:space="preserve">идеально адаптированы к </w:t>
      </w:r>
      <w:r w:rsidR="00CB02E5" w:rsidRPr="003449D9">
        <w:rPr>
          <w:spacing w:val="-5"/>
          <w:sz w:val="24"/>
          <w:szCs w:val="24"/>
        </w:rPr>
        <w:t xml:space="preserve">физико-химическим </w:t>
      </w:r>
      <w:r w:rsidRPr="003449D9">
        <w:rPr>
          <w:spacing w:val="-5"/>
          <w:sz w:val="24"/>
          <w:szCs w:val="24"/>
        </w:rPr>
        <w:t xml:space="preserve">условиям </w:t>
      </w:r>
      <w:r w:rsidR="00785C66" w:rsidRPr="003449D9">
        <w:rPr>
          <w:spacing w:val="-5"/>
          <w:sz w:val="24"/>
          <w:szCs w:val="24"/>
        </w:rPr>
        <w:t>миграции</w:t>
      </w:r>
      <w:r w:rsidR="00CB02E5" w:rsidRPr="003449D9">
        <w:rPr>
          <w:spacing w:val="-5"/>
          <w:sz w:val="24"/>
          <w:szCs w:val="24"/>
        </w:rPr>
        <w:t xml:space="preserve"> биогенов</w:t>
      </w:r>
      <w:r w:rsidRPr="003449D9">
        <w:rPr>
          <w:spacing w:val="-5"/>
          <w:sz w:val="24"/>
          <w:szCs w:val="24"/>
        </w:rPr>
        <w:t xml:space="preserve">. </w:t>
      </w:r>
      <w:r w:rsidR="00D470C1" w:rsidRPr="003449D9">
        <w:rPr>
          <w:spacing w:val="-5"/>
          <w:sz w:val="24"/>
          <w:szCs w:val="24"/>
        </w:rPr>
        <w:t xml:space="preserve">Специфичность данного фактора состоит в том, что </w:t>
      </w:r>
      <w:r w:rsidRPr="003449D9">
        <w:rPr>
          <w:spacing w:val="-5"/>
          <w:sz w:val="24"/>
          <w:szCs w:val="24"/>
        </w:rPr>
        <w:t>явля</w:t>
      </w:r>
      <w:r w:rsidR="00D470C1" w:rsidRPr="003449D9">
        <w:rPr>
          <w:spacing w:val="-5"/>
          <w:sz w:val="24"/>
          <w:szCs w:val="24"/>
        </w:rPr>
        <w:t>ясь</w:t>
      </w:r>
      <w:r w:rsidRPr="003449D9">
        <w:rPr>
          <w:spacing w:val="-5"/>
          <w:sz w:val="24"/>
          <w:szCs w:val="24"/>
        </w:rPr>
        <w:t xml:space="preserve"> наиболее динамичным</w:t>
      </w:r>
      <w:r w:rsidR="00D470C1" w:rsidRPr="003449D9">
        <w:rPr>
          <w:spacing w:val="-5"/>
          <w:sz w:val="24"/>
          <w:szCs w:val="24"/>
        </w:rPr>
        <w:t xml:space="preserve"> и зависимым элементом системы педогенеза</w:t>
      </w:r>
      <w:r w:rsidRPr="003449D9">
        <w:rPr>
          <w:spacing w:val="-5"/>
          <w:sz w:val="24"/>
          <w:szCs w:val="24"/>
        </w:rPr>
        <w:t xml:space="preserve">, </w:t>
      </w:r>
      <w:r w:rsidR="00D470C1" w:rsidRPr="003449D9">
        <w:rPr>
          <w:spacing w:val="-5"/>
          <w:sz w:val="24"/>
          <w:szCs w:val="24"/>
        </w:rPr>
        <w:t>он игра</w:t>
      </w:r>
      <w:r w:rsidR="009D2B36" w:rsidRPr="003449D9">
        <w:rPr>
          <w:spacing w:val="-5"/>
          <w:sz w:val="24"/>
          <w:szCs w:val="24"/>
        </w:rPr>
        <w:t>ет</w:t>
      </w:r>
      <w:r w:rsidR="00D470C1" w:rsidRPr="003449D9">
        <w:rPr>
          <w:spacing w:val="-5"/>
          <w:sz w:val="24"/>
          <w:szCs w:val="24"/>
        </w:rPr>
        <w:t xml:space="preserve"> в ней роль чувствительного элемента</w:t>
      </w:r>
      <w:r w:rsidR="009D2B36" w:rsidRPr="003449D9">
        <w:rPr>
          <w:spacing w:val="-5"/>
          <w:sz w:val="24"/>
          <w:szCs w:val="24"/>
        </w:rPr>
        <w:t>, который меняясь в ходе эволюции,</w:t>
      </w:r>
      <w:r w:rsidR="00D470C1" w:rsidRPr="003449D9">
        <w:rPr>
          <w:spacing w:val="-5"/>
          <w:sz w:val="24"/>
          <w:szCs w:val="24"/>
        </w:rPr>
        <w:t xml:space="preserve"> способ</w:t>
      </w:r>
      <w:r w:rsidR="009D2B36" w:rsidRPr="003449D9">
        <w:rPr>
          <w:spacing w:val="-5"/>
          <w:sz w:val="24"/>
          <w:szCs w:val="24"/>
        </w:rPr>
        <w:t>е</w:t>
      </w:r>
      <w:r w:rsidR="00D470C1" w:rsidRPr="003449D9">
        <w:rPr>
          <w:spacing w:val="-5"/>
          <w:sz w:val="24"/>
          <w:szCs w:val="24"/>
        </w:rPr>
        <w:t xml:space="preserve">н </w:t>
      </w:r>
      <w:r w:rsidR="009D2B36" w:rsidRPr="003449D9">
        <w:rPr>
          <w:spacing w:val="-5"/>
          <w:sz w:val="24"/>
          <w:szCs w:val="24"/>
        </w:rPr>
        <w:t>постоянно поддерживать всю систему в состоянии динамического равновесия с окружающей средой.</w:t>
      </w:r>
    </w:p>
    <w:p w:rsidR="001F1A16" w:rsidRPr="003449D9" w:rsidRDefault="00ED1EC2" w:rsidP="003449D9">
      <w:pPr>
        <w:widowControl/>
        <w:autoSpaceDE/>
        <w:autoSpaceDN/>
        <w:adjustRightInd/>
        <w:spacing w:line="360" w:lineRule="auto"/>
        <w:ind w:firstLine="709"/>
        <w:jc w:val="both"/>
        <w:rPr>
          <w:spacing w:val="-5"/>
          <w:sz w:val="24"/>
          <w:szCs w:val="24"/>
        </w:rPr>
      </w:pPr>
      <w:r w:rsidRPr="003449D9">
        <w:rPr>
          <w:spacing w:val="-5"/>
          <w:sz w:val="24"/>
          <w:szCs w:val="24"/>
        </w:rPr>
        <w:t>К</w:t>
      </w:r>
      <w:r w:rsidR="00586D62" w:rsidRPr="003449D9">
        <w:rPr>
          <w:spacing w:val="-5"/>
          <w:sz w:val="24"/>
          <w:szCs w:val="24"/>
        </w:rPr>
        <w:t>ак уже подчеркивалось</w:t>
      </w:r>
      <w:r w:rsidRPr="003449D9">
        <w:rPr>
          <w:spacing w:val="-5"/>
          <w:sz w:val="24"/>
          <w:szCs w:val="24"/>
        </w:rPr>
        <w:t xml:space="preserve"> ранее</w:t>
      </w:r>
      <w:r w:rsidR="00586D62" w:rsidRPr="003449D9">
        <w:rPr>
          <w:spacing w:val="-5"/>
          <w:sz w:val="24"/>
          <w:szCs w:val="24"/>
        </w:rPr>
        <w:t xml:space="preserve">, </w:t>
      </w:r>
      <w:r w:rsidRPr="003449D9">
        <w:rPr>
          <w:spacing w:val="-5"/>
          <w:sz w:val="24"/>
          <w:szCs w:val="24"/>
        </w:rPr>
        <w:t>живое вещество действует в биосфере</w:t>
      </w:r>
      <w:r w:rsidR="0030703E" w:rsidRPr="0030703E">
        <w:rPr>
          <w:spacing w:val="-5"/>
          <w:sz w:val="24"/>
          <w:szCs w:val="24"/>
        </w:rPr>
        <w:t xml:space="preserve"> </w:t>
      </w:r>
      <w:r w:rsidR="0030703E" w:rsidRPr="003449D9">
        <w:rPr>
          <w:spacing w:val="-5"/>
          <w:sz w:val="24"/>
          <w:szCs w:val="24"/>
        </w:rPr>
        <w:t>двунаправленно</w:t>
      </w:r>
      <w:r w:rsidR="001F1A16" w:rsidRPr="003449D9">
        <w:rPr>
          <w:spacing w:val="-5"/>
          <w:sz w:val="24"/>
          <w:szCs w:val="24"/>
        </w:rPr>
        <w:t>. С одной стороны</w:t>
      </w:r>
      <w:r w:rsidRPr="003449D9">
        <w:rPr>
          <w:spacing w:val="-5"/>
          <w:sz w:val="24"/>
          <w:szCs w:val="24"/>
        </w:rPr>
        <w:t xml:space="preserve">, </w:t>
      </w:r>
      <w:r w:rsidR="001F1A16" w:rsidRPr="003449D9">
        <w:rPr>
          <w:spacing w:val="-5"/>
          <w:sz w:val="24"/>
          <w:szCs w:val="24"/>
        </w:rPr>
        <w:t xml:space="preserve">оно способно быстро </w:t>
      </w:r>
      <w:r w:rsidR="00586D62" w:rsidRPr="003449D9">
        <w:rPr>
          <w:spacing w:val="-5"/>
          <w:sz w:val="24"/>
          <w:szCs w:val="24"/>
        </w:rPr>
        <w:t>приспосаблива</w:t>
      </w:r>
      <w:r w:rsidR="001F1A16" w:rsidRPr="003449D9">
        <w:rPr>
          <w:spacing w:val="-5"/>
          <w:sz w:val="24"/>
          <w:szCs w:val="24"/>
        </w:rPr>
        <w:t>ться</w:t>
      </w:r>
      <w:r w:rsidRPr="003449D9">
        <w:rPr>
          <w:spacing w:val="-5"/>
          <w:sz w:val="24"/>
          <w:szCs w:val="24"/>
        </w:rPr>
        <w:t xml:space="preserve"> к </w:t>
      </w:r>
      <w:r w:rsidR="001F1A16" w:rsidRPr="003449D9">
        <w:rPr>
          <w:spacing w:val="-5"/>
          <w:sz w:val="24"/>
          <w:szCs w:val="24"/>
        </w:rPr>
        <w:t xml:space="preserve">существующим </w:t>
      </w:r>
      <w:r w:rsidRPr="003449D9">
        <w:rPr>
          <w:spacing w:val="-5"/>
          <w:sz w:val="24"/>
          <w:szCs w:val="24"/>
        </w:rPr>
        <w:t>условиям среды</w:t>
      </w:r>
      <w:r w:rsidR="009E581A" w:rsidRPr="003449D9">
        <w:rPr>
          <w:spacing w:val="-5"/>
          <w:sz w:val="24"/>
          <w:szCs w:val="24"/>
        </w:rPr>
        <w:t>,</w:t>
      </w:r>
      <w:r w:rsidRPr="003449D9">
        <w:rPr>
          <w:spacing w:val="-5"/>
          <w:sz w:val="24"/>
          <w:szCs w:val="24"/>
        </w:rPr>
        <w:t xml:space="preserve"> </w:t>
      </w:r>
      <w:r w:rsidR="001F1A16" w:rsidRPr="003449D9">
        <w:rPr>
          <w:spacing w:val="-5"/>
          <w:sz w:val="24"/>
          <w:szCs w:val="24"/>
        </w:rPr>
        <w:t xml:space="preserve">но, с другой стороны, </w:t>
      </w:r>
      <w:r w:rsidRPr="003449D9">
        <w:rPr>
          <w:spacing w:val="-5"/>
          <w:sz w:val="24"/>
          <w:szCs w:val="24"/>
        </w:rPr>
        <w:t>он</w:t>
      </w:r>
      <w:r w:rsidR="009E581A" w:rsidRPr="003449D9">
        <w:rPr>
          <w:spacing w:val="-5"/>
          <w:sz w:val="24"/>
          <w:szCs w:val="24"/>
        </w:rPr>
        <w:t>о</w:t>
      </w:r>
      <w:r w:rsidRPr="003449D9">
        <w:rPr>
          <w:spacing w:val="-5"/>
          <w:sz w:val="24"/>
          <w:szCs w:val="24"/>
        </w:rPr>
        <w:t xml:space="preserve"> </w:t>
      </w:r>
      <w:r w:rsidR="001F1A16" w:rsidRPr="003449D9">
        <w:rPr>
          <w:spacing w:val="-5"/>
          <w:sz w:val="24"/>
          <w:szCs w:val="24"/>
        </w:rPr>
        <w:t xml:space="preserve">само способно </w:t>
      </w:r>
      <w:r w:rsidR="00586D62" w:rsidRPr="003449D9">
        <w:rPr>
          <w:spacing w:val="-5"/>
          <w:sz w:val="24"/>
          <w:szCs w:val="24"/>
        </w:rPr>
        <w:t>измен</w:t>
      </w:r>
      <w:r w:rsidR="001F1A16" w:rsidRPr="003449D9">
        <w:rPr>
          <w:spacing w:val="-5"/>
          <w:sz w:val="24"/>
          <w:szCs w:val="24"/>
        </w:rPr>
        <w:t>я</w:t>
      </w:r>
      <w:r w:rsidR="009E581A" w:rsidRPr="003449D9">
        <w:rPr>
          <w:spacing w:val="-5"/>
          <w:sz w:val="24"/>
          <w:szCs w:val="24"/>
        </w:rPr>
        <w:t>т</w:t>
      </w:r>
      <w:r w:rsidR="001F1A16" w:rsidRPr="003449D9">
        <w:rPr>
          <w:spacing w:val="-5"/>
          <w:sz w:val="24"/>
          <w:szCs w:val="24"/>
        </w:rPr>
        <w:t>ь</w:t>
      </w:r>
      <w:r w:rsidR="00586D62" w:rsidRPr="003449D9">
        <w:rPr>
          <w:spacing w:val="-5"/>
          <w:sz w:val="24"/>
          <w:szCs w:val="24"/>
        </w:rPr>
        <w:t xml:space="preserve"> </w:t>
      </w:r>
      <w:r w:rsidRPr="003449D9">
        <w:rPr>
          <w:spacing w:val="-5"/>
          <w:sz w:val="24"/>
          <w:szCs w:val="24"/>
        </w:rPr>
        <w:t xml:space="preserve">их </w:t>
      </w:r>
      <w:r w:rsidR="00586D62" w:rsidRPr="003449D9">
        <w:rPr>
          <w:spacing w:val="-5"/>
          <w:sz w:val="24"/>
          <w:szCs w:val="24"/>
        </w:rPr>
        <w:t xml:space="preserve">так, чтобы </w:t>
      </w:r>
      <w:r w:rsidRPr="003449D9">
        <w:rPr>
          <w:spacing w:val="-5"/>
          <w:sz w:val="24"/>
          <w:szCs w:val="24"/>
        </w:rPr>
        <w:t xml:space="preserve">максимально </w:t>
      </w:r>
      <w:r w:rsidR="00586D62" w:rsidRPr="003449D9">
        <w:rPr>
          <w:spacing w:val="-5"/>
          <w:sz w:val="24"/>
          <w:szCs w:val="24"/>
        </w:rPr>
        <w:t xml:space="preserve">ослабить </w:t>
      </w:r>
      <w:r w:rsidRPr="003449D9">
        <w:rPr>
          <w:spacing w:val="-5"/>
          <w:sz w:val="24"/>
          <w:szCs w:val="24"/>
        </w:rPr>
        <w:t xml:space="preserve">действие </w:t>
      </w:r>
      <w:r w:rsidR="001F1A16" w:rsidRPr="003449D9">
        <w:rPr>
          <w:spacing w:val="-5"/>
          <w:sz w:val="24"/>
          <w:szCs w:val="24"/>
        </w:rPr>
        <w:t xml:space="preserve">таких </w:t>
      </w:r>
      <w:r w:rsidR="00586D62" w:rsidRPr="003449D9">
        <w:rPr>
          <w:spacing w:val="-5"/>
          <w:sz w:val="24"/>
          <w:szCs w:val="24"/>
        </w:rPr>
        <w:t>лимитирующ</w:t>
      </w:r>
      <w:r w:rsidRPr="003449D9">
        <w:rPr>
          <w:spacing w:val="-5"/>
          <w:sz w:val="24"/>
          <w:szCs w:val="24"/>
        </w:rPr>
        <w:t>их</w:t>
      </w:r>
      <w:r w:rsidR="00586D62" w:rsidRPr="003449D9">
        <w:rPr>
          <w:spacing w:val="-5"/>
          <w:sz w:val="24"/>
          <w:szCs w:val="24"/>
        </w:rPr>
        <w:t xml:space="preserve"> </w:t>
      </w:r>
      <w:r w:rsidRPr="003449D9">
        <w:rPr>
          <w:spacing w:val="-5"/>
          <w:sz w:val="24"/>
          <w:szCs w:val="24"/>
        </w:rPr>
        <w:t xml:space="preserve">факторов </w:t>
      </w:r>
      <w:r w:rsidR="001F1A16" w:rsidRPr="003449D9">
        <w:rPr>
          <w:spacing w:val="-5"/>
          <w:sz w:val="24"/>
          <w:szCs w:val="24"/>
        </w:rPr>
        <w:t xml:space="preserve">среды как </w:t>
      </w:r>
      <w:r w:rsidR="00586D62" w:rsidRPr="003449D9">
        <w:rPr>
          <w:spacing w:val="-5"/>
          <w:sz w:val="24"/>
          <w:szCs w:val="24"/>
        </w:rPr>
        <w:t>температур</w:t>
      </w:r>
      <w:r w:rsidR="001F1A16" w:rsidRPr="003449D9">
        <w:rPr>
          <w:spacing w:val="-5"/>
          <w:sz w:val="24"/>
          <w:szCs w:val="24"/>
        </w:rPr>
        <w:t>а</w:t>
      </w:r>
      <w:r w:rsidR="00586D62" w:rsidRPr="003449D9">
        <w:rPr>
          <w:spacing w:val="-5"/>
          <w:sz w:val="24"/>
          <w:szCs w:val="24"/>
        </w:rPr>
        <w:t xml:space="preserve">, </w:t>
      </w:r>
      <w:r w:rsidRPr="003449D9">
        <w:rPr>
          <w:spacing w:val="-5"/>
          <w:sz w:val="24"/>
          <w:szCs w:val="24"/>
        </w:rPr>
        <w:t>увлажненност</w:t>
      </w:r>
      <w:r w:rsidR="001F1A16" w:rsidRPr="003449D9">
        <w:rPr>
          <w:spacing w:val="-5"/>
          <w:sz w:val="24"/>
          <w:szCs w:val="24"/>
        </w:rPr>
        <w:t>ь</w:t>
      </w:r>
      <w:r w:rsidRPr="003449D9">
        <w:rPr>
          <w:spacing w:val="-5"/>
          <w:sz w:val="24"/>
          <w:szCs w:val="24"/>
        </w:rPr>
        <w:t>, освещенност</w:t>
      </w:r>
      <w:r w:rsidR="001F1A16" w:rsidRPr="003449D9">
        <w:rPr>
          <w:spacing w:val="-5"/>
          <w:sz w:val="24"/>
          <w:szCs w:val="24"/>
        </w:rPr>
        <w:t>ь</w:t>
      </w:r>
      <w:r w:rsidRPr="003449D9">
        <w:rPr>
          <w:spacing w:val="-5"/>
          <w:sz w:val="24"/>
          <w:szCs w:val="24"/>
        </w:rPr>
        <w:t xml:space="preserve"> и обеспеченност</w:t>
      </w:r>
      <w:r w:rsidR="001F1A16" w:rsidRPr="003449D9">
        <w:rPr>
          <w:spacing w:val="-5"/>
          <w:sz w:val="24"/>
          <w:szCs w:val="24"/>
        </w:rPr>
        <w:t>ь</w:t>
      </w:r>
      <w:r w:rsidRPr="003449D9">
        <w:rPr>
          <w:spacing w:val="-5"/>
          <w:sz w:val="24"/>
          <w:szCs w:val="24"/>
        </w:rPr>
        <w:t xml:space="preserve"> элементами минерального питания</w:t>
      </w:r>
      <w:r w:rsidR="001F1A16" w:rsidRPr="003449D9">
        <w:rPr>
          <w:spacing w:val="-5"/>
          <w:sz w:val="24"/>
          <w:szCs w:val="24"/>
        </w:rPr>
        <w:t xml:space="preserve">. </w:t>
      </w:r>
    </w:p>
    <w:p w:rsidR="00EF428F" w:rsidRPr="00404022" w:rsidRDefault="001F1A16" w:rsidP="003449D9">
      <w:pPr>
        <w:widowControl/>
        <w:autoSpaceDE/>
        <w:autoSpaceDN/>
        <w:adjustRightInd/>
        <w:spacing w:line="360" w:lineRule="auto"/>
        <w:ind w:firstLine="709"/>
        <w:jc w:val="both"/>
        <w:rPr>
          <w:spacing w:val="4"/>
          <w:sz w:val="24"/>
          <w:szCs w:val="24"/>
        </w:rPr>
      </w:pPr>
      <w:r w:rsidRPr="00404022">
        <w:rPr>
          <w:spacing w:val="4"/>
          <w:sz w:val="24"/>
          <w:szCs w:val="24"/>
        </w:rPr>
        <w:t>П</w:t>
      </w:r>
      <w:r w:rsidR="00ED1EC2" w:rsidRPr="00404022">
        <w:rPr>
          <w:spacing w:val="4"/>
          <w:sz w:val="24"/>
          <w:szCs w:val="24"/>
        </w:rPr>
        <w:t xml:space="preserve">о мнению </w:t>
      </w:r>
      <w:r w:rsidRPr="00404022">
        <w:rPr>
          <w:spacing w:val="4"/>
          <w:sz w:val="24"/>
          <w:szCs w:val="24"/>
        </w:rPr>
        <w:t xml:space="preserve">В.Н. </w:t>
      </w:r>
      <w:r w:rsidR="00ED1EC2" w:rsidRPr="00404022">
        <w:rPr>
          <w:spacing w:val="4"/>
          <w:sz w:val="24"/>
          <w:szCs w:val="24"/>
        </w:rPr>
        <w:t>Сукачева</w:t>
      </w:r>
      <w:r w:rsidR="0030703E" w:rsidRPr="00404022">
        <w:rPr>
          <w:spacing w:val="4"/>
          <w:sz w:val="24"/>
          <w:szCs w:val="24"/>
        </w:rPr>
        <w:t xml:space="preserve"> (1947, 1964)</w:t>
      </w:r>
      <w:r w:rsidR="0005168A" w:rsidRPr="00404022">
        <w:rPr>
          <w:spacing w:val="4"/>
          <w:sz w:val="24"/>
          <w:szCs w:val="24"/>
        </w:rPr>
        <w:t>,</w:t>
      </w:r>
      <w:r w:rsidRPr="00404022">
        <w:rPr>
          <w:spacing w:val="4"/>
          <w:sz w:val="24"/>
          <w:szCs w:val="24"/>
        </w:rPr>
        <w:t xml:space="preserve"> этот процесс </w:t>
      </w:r>
      <w:r w:rsidR="00ED1EC2" w:rsidRPr="00404022">
        <w:rPr>
          <w:spacing w:val="4"/>
          <w:sz w:val="24"/>
          <w:szCs w:val="24"/>
        </w:rPr>
        <w:t xml:space="preserve">приобретает </w:t>
      </w:r>
      <w:r w:rsidR="00586D62" w:rsidRPr="00404022">
        <w:rPr>
          <w:spacing w:val="4"/>
          <w:sz w:val="24"/>
          <w:szCs w:val="24"/>
        </w:rPr>
        <w:t>особ</w:t>
      </w:r>
      <w:r w:rsidR="00ED1EC2" w:rsidRPr="00404022">
        <w:rPr>
          <w:spacing w:val="4"/>
          <w:sz w:val="24"/>
          <w:szCs w:val="24"/>
        </w:rPr>
        <w:t>ую</w:t>
      </w:r>
      <w:r w:rsidR="00586D62" w:rsidRPr="00404022">
        <w:rPr>
          <w:spacing w:val="4"/>
          <w:sz w:val="24"/>
          <w:szCs w:val="24"/>
        </w:rPr>
        <w:t xml:space="preserve"> эффективн</w:t>
      </w:r>
      <w:r w:rsidR="00ED1EC2" w:rsidRPr="00404022">
        <w:rPr>
          <w:spacing w:val="4"/>
          <w:sz w:val="24"/>
          <w:szCs w:val="24"/>
        </w:rPr>
        <w:t xml:space="preserve">ость </w:t>
      </w:r>
      <w:r w:rsidR="00586D62" w:rsidRPr="00404022">
        <w:rPr>
          <w:spacing w:val="4"/>
          <w:sz w:val="24"/>
          <w:szCs w:val="24"/>
        </w:rPr>
        <w:t xml:space="preserve">на уровне </w:t>
      </w:r>
      <w:r w:rsidR="00ED1EC2" w:rsidRPr="00404022">
        <w:rPr>
          <w:spacing w:val="4"/>
          <w:sz w:val="24"/>
          <w:szCs w:val="24"/>
        </w:rPr>
        <w:t xml:space="preserve">крупных </w:t>
      </w:r>
      <w:r w:rsidR="00EF428F" w:rsidRPr="00404022">
        <w:rPr>
          <w:spacing w:val="4"/>
          <w:sz w:val="24"/>
          <w:szCs w:val="24"/>
        </w:rPr>
        <w:t xml:space="preserve">растительных </w:t>
      </w:r>
      <w:r w:rsidR="00586D62" w:rsidRPr="00404022">
        <w:rPr>
          <w:spacing w:val="4"/>
          <w:sz w:val="24"/>
          <w:szCs w:val="24"/>
        </w:rPr>
        <w:t>сообществ</w:t>
      </w:r>
      <w:r w:rsidR="009E581A" w:rsidRPr="00404022">
        <w:rPr>
          <w:spacing w:val="4"/>
          <w:sz w:val="24"/>
          <w:szCs w:val="24"/>
        </w:rPr>
        <w:t xml:space="preserve">, группирующихся вокруг тероморфного вида, такого как, например, ельники, сосняки или ольшаники, </w:t>
      </w:r>
      <w:r w:rsidR="00586D62" w:rsidRPr="00404022">
        <w:rPr>
          <w:spacing w:val="4"/>
          <w:sz w:val="24"/>
          <w:szCs w:val="24"/>
        </w:rPr>
        <w:t>образу</w:t>
      </w:r>
      <w:r w:rsidR="009E581A" w:rsidRPr="00404022">
        <w:rPr>
          <w:spacing w:val="4"/>
          <w:sz w:val="24"/>
          <w:szCs w:val="24"/>
        </w:rPr>
        <w:t>я</w:t>
      </w:r>
      <w:r w:rsidRPr="00404022">
        <w:rPr>
          <w:spacing w:val="4"/>
          <w:sz w:val="24"/>
          <w:szCs w:val="24"/>
        </w:rPr>
        <w:t xml:space="preserve">, </w:t>
      </w:r>
      <w:r w:rsidR="00586D62" w:rsidRPr="00404022">
        <w:rPr>
          <w:spacing w:val="4"/>
          <w:sz w:val="24"/>
          <w:szCs w:val="24"/>
        </w:rPr>
        <w:t>популяции</w:t>
      </w:r>
      <w:r w:rsidR="009E581A" w:rsidRPr="00404022">
        <w:rPr>
          <w:spacing w:val="4"/>
          <w:sz w:val="24"/>
          <w:szCs w:val="24"/>
        </w:rPr>
        <w:t>,</w:t>
      </w:r>
      <w:r w:rsidR="00586D62" w:rsidRPr="00404022">
        <w:rPr>
          <w:spacing w:val="4"/>
          <w:sz w:val="24"/>
          <w:szCs w:val="24"/>
        </w:rPr>
        <w:t xml:space="preserve"> </w:t>
      </w:r>
      <w:r w:rsidR="00EF428F" w:rsidRPr="00404022">
        <w:rPr>
          <w:spacing w:val="4"/>
          <w:sz w:val="24"/>
          <w:szCs w:val="24"/>
        </w:rPr>
        <w:t xml:space="preserve">применительно к которым </w:t>
      </w:r>
      <w:r w:rsidR="00D16E69" w:rsidRPr="00404022">
        <w:rPr>
          <w:spacing w:val="4"/>
          <w:sz w:val="24"/>
          <w:szCs w:val="24"/>
        </w:rPr>
        <w:t xml:space="preserve">значения </w:t>
      </w:r>
      <w:r w:rsidR="00586D62" w:rsidRPr="00404022">
        <w:rPr>
          <w:spacing w:val="4"/>
          <w:sz w:val="24"/>
          <w:szCs w:val="24"/>
        </w:rPr>
        <w:t>предел</w:t>
      </w:r>
      <w:r w:rsidR="00D16E69" w:rsidRPr="00404022">
        <w:rPr>
          <w:spacing w:val="4"/>
          <w:sz w:val="24"/>
          <w:szCs w:val="24"/>
        </w:rPr>
        <w:t>ов</w:t>
      </w:r>
      <w:r w:rsidR="00586D62" w:rsidRPr="00404022">
        <w:rPr>
          <w:spacing w:val="4"/>
          <w:sz w:val="24"/>
          <w:szCs w:val="24"/>
        </w:rPr>
        <w:t xml:space="preserve"> толерантности </w:t>
      </w:r>
      <w:r w:rsidR="009E581A" w:rsidRPr="00404022">
        <w:rPr>
          <w:spacing w:val="4"/>
          <w:sz w:val="24"/>
          <w:szCs w:val="24"/>
        </w:rPr>
        <w:t>достаточно длительное время (</w:t>
      </w:r>
      <w:r w:rsidR="00981F48" w:rsidRPr="00404022">
        <w:rPr>
          <w:spacing w:val="4"/>
          <w:sz w:val="24"/>
          <w:szCs w:val="24"/>
        </w:rPr>
        <w:t>достаточное для формирования полного почвенного профиля</w:t>
      </w:r>
      <w:r w:rsidR="009E581A" w:rsidRPr="00404022">
        <w:rPr>
          <w:spacing w:val="4"/>
          <w:sz w:val="24"/>
          <w:szCs w:val="24"/>
        </w:rPr>
        <w:t xml:space="preserve">) </w:t>
      </w:r>
      <w:r w:rsidR="00586D62" w:rsidRPr="00404022">
        <w:rPr>
          <w:spacing w:val="4"/>
          <w:sz w:val="24"/>
          <w:szCs w:val="24"/>
        </w:rPr>
        <w:t>соответствуют местным условиям</w:t>
      </w:r>
      <w:r w:rsidR="005800D3" w:rsidRPr="00404022">
        <w:rPr>
          <w:spacing w:val="4"/>
          <w:sz w:val="24"/>
          <w:szCs w:val="24"/>
        </w:rPr>
        <w:t xml:space="preserve"> </w:t>
      </w:r>
      <w:r w:rsidR="00D16E69" w:rsidRPr="00404022">
        <w:rPr>
          <w:spacing w:val="4"/>
          <w:sz w:val="24"/>
          <w:szCs w:val="24"/>
        </w:rPr>
        <w:t>окружающей среды</w:t>
      </w:r>
      <w:r w:rsidR="00586D62" w:rsidRPr="00404022">
        <w:rPr>
          <w:spacing w:val="4"/>
          <w:sz w:val="24"/>
          <w:szCs w:val="24"/>
        </w:rPr>
        <w:t>.</w:t>
      </w:r>
      <w:r w:rsidR="009E581A" w:rsidRPr="00404022">
        <w:rPr>
          <w:spacing w:val="4"/>
          <w:sz w:val="24"/>
          <w:szCs w:val="24"/>
        </w:rPr>
        <w:t xml:space="preserve"> </w:t>
      </w:r>
    </w:p>
    <w:p w:rsidR="00814726" w:rsidRPr="00404022" w:rsidRDefault="00EF428F" w:rsidP="003449D9">
      <w:pPr>
        <w:widowControl/>
        <w:autoSpaceDE/>
        <w:autoSpaceDN/>
        <w:adjustRightInd/>
        <w:spacing w:line="360" w:lineRule="auto"/>
        <w:ind w:firstLine="709"/>
        <w:jc w:val="both"/>
        <w:rPr>
          <w:spacing w:val="4"/>
          <w:sz w:val="24"/>
          <w:szCs w:val="24"/>
        </w:rPr>
      </w:pPr>
      <w:r w:rsidRPr="00404022">
        <w:rPr>
          <w:spacing w:val="4"/>
          <w:sz w:val="24"/>
          <w:szCs w:val="24"/>
        </w:rPr>
        <w:t xml:space="preserve">В </w:t>
      </w:r>
      <w:r w:rsidR="00D16E69" w:rsidRPr="00404022">
        <w:rPr>
          <w:spacing w:val="4"/>
          <w:sz w:val="24"/>
          <w:szCs w:val="24"/>
        </w:rPr>
        <w:t xml:space="preserve">этом отношении </w:t>
      </w:r>
      <w:r w:rsidR="00814726" w:rsidRPr="00404022">
        <w:rPr>
          <w:spacing w:val="4"/>
          <w:sz w:val="24"/>
          <w:szCs w:val="24"/>
        </w:rPr>
        <w:t xml:space="preserve">предположения об обязательном соответствии типа естественного биоценоза местным условиям почвообразования подтверждается не только полным совпадением контуров почвенных и растительных зон, где тип растительности соответствует типу зонального почвообразования, но </w:t>
      </w:r>
      <w:r w:rsidR="00D16E69" w:rsidRPr="00404022">
        <w:rPr>
          <w:spacing w:val="4"/>
          <w:sz w:val="24"/>
          <w:szCs w:val="24"/>
        </w:rPr>
        <w:t xml:space="preserve">и </w:t>
      </w:r>
      <w:r w:rsidR="00814726" w:rsidRPr="00404022">
        <w:rPr>
          <w:spacing w:val="4"/>
          <w:sz w:val="24"/>
          <w:szCs w:val="24"/>
        </w:rPr>
        <w:t xml:space="preserve">специфически повторяющейся упорядоченностью эдафических рядов растительности в пределах элементарных ЛГС. Причем дополнительным подтверждением этого тезиса служит </w:t>
      </w:r>
      <w:r w:rsidR="00981F48" w:rsidRPr="00404022">
        <w:rPr>
          <w:spacing w:val="4"/>
          <w:sz w:val="24"/>
          <w:szCs w:val="24"/>
        </w:rPr>
        <w:t xml:space="preserve">и </w:t>
      </w:r>
      <w:r w:rsidR="00814726" w:rsidRPr="00404022">
        <w:rPr>
          <w:spacing w:val="4"/>
          <w:sz w:val="24"/>
          <w:szCs w:val="24"/>
        </w:rPr>
        <w:t xml:space="preserve">теория А.Л. Бельгардта о экологическом соответствии почв типу зонального биогеоценоза, в соответствии с которой повсеместно отмечается отсутствие самовозобновимости искусственных фитоценозов в условиях несоответствия почвенных обстановок. </w:t>
      </w:r>
      <w:r w:rsidR="00510C08" w:rsidRPr="00404022">
        <w:rPr>
          <w:spacing w:val="4"/>
          <w:sz w:val="24"/>
          <w:szCs w:val="24"/>
        </w:rPr>
        <w:t xml:space="preserve">Так </w:t>
      </w:r>
      <w:r w:rsidR="00981F48" w:rsidRPr="00404022">
        <w:rPr>
          <w:spacing w:val="4"/>
          <w:sz w:val="24"/>
          <w:szCs w:val="24"/>
        </w:rPr>
        <w:t xml:space="preserve">в случае антропогенной интродукции </w:t>
      </w:r>
      <w:r w:rsidR="00510C08" w:rsidRPr="00404022">
        <w:rPr>
          <w:spacing w:val="4"/>
          <w:sz w:val="24"/>
          <w:szCs w:val="24"/>
        </w:rPr>
        <w:t>п</w:t>
      </w:r>
      <w:r w:rsidR="00814726" w:rsidRPr="00404022">
        <w:rPr>
          <w:spacing w:val="4"/>
          <w:sz w:val="24"/>
          <w:szCs w:val="24"/>
        </w:rPr>
        <w:t xml:space="preserve">осадки ели </w:t>
      </w:r>
      <w:r w:rsidR="00D16E69" w:rsidRPr="00404022">
        <w:rPr>
          <w:spacing w:val="4"/>
          <w:sz w:val="24"/>
          <w:szCs w:val="24"/>
        </w:rPr>
        <w:t xml:space="preserve">дают </w:t>
      </w:r>
      <w:r w:rsidR="00814726" w:rsidRPr="00404022">
        <w:rPr>
          <w:spacing w:val="4"/>
          <w:sz w:val="24"/>
          <w:szCs w:val="24"/>
        </w:rPr>
        <w:t>хорош</w:t>
      </w:r>
      <w:r w:rsidR="00D16E69" w:rsidRPr="00404022">
        <w:rPr>
          <w:spacing w:val="4"/>
          <w:sz w:val="24"/>
          <w:szCs w:val="24"/>
        </w:rPr>
        <w:t xml:space="preserve">ие приросты </w:t>
      </w:r>
      <w:r w:rsidR="00814726" w:rsidRPr="00404022">
        <w:rPr>
          <w:spacing w:val="4"/>
          <w:sz w:val="24"/>
          <w:szCs w:val="24"/>
        </w:rPr>
        <w:t>на черноземе, но жизнеспособного подроста</w:t>
      </w:r>
      <w:r w:rsidR="007661E0" w:rsidRPr="00404022">
        <w:rPr>
          <w:spacing w:val="4"/>
        </w:rPr>
        <w:t xml:space="preserve"> </w:t>
      </w:r>
      <w:r w:rsidR="007661E0" w:rsidRPr="00404022">
        <w:rPr>
          <w:spacing w:val="4"/>
          <w:sz w:val="24"/>
          <w:szCs w:val="24"/>
        </w:rPr>
        <w:t>не дают никогда</w:t>
      </w:r>
      <w:r w:rsidR="00814726" w:rsidRPr="00404022">
        <w:rPr>
          <w:spacing w:val="4"/>
          <w:sz w:val="24"/>
          <w:szCs w:val="24"/>
        </w:rPr>
        <w:t xml:space="preserve">. </w:t>
      </w:r>
      <w:r w:rsidR="000E03B5" w:rsidRPr="00404022">
        <w:rPr>
          <w:spacing w:val="4"/>
          <w:sz w:val="24"/>
          <w:szCs w:val="24"/>
        </w:rPr>
        <w:t>[</w:t>
      </w:r>
      <w:r w:rsidR="0030703E" w:rsidRPr="00404022">
        <w:rPr>
          <w:spacing w:val="4"/>
          <w:sz w:val="24"/>
          <w:szCs w:val="24"/>
        </w:rPr>
        <w:t>Бельгард,</w:t>
      </w:r>
      <w:r w:rsidR="00814726" w:rsidRPr="00404022">
        <w:rPr>
          <w:spacing w:val="4"/>
          <w:sz w:val="24"/>
          <w:szCs w:val="24"/>
        </w:rPr>
        <w:t>1980</w:t>
      </w:r>
      <w:r w:rsidR="000E03B5" w:rsidRPr="00404022">
        <w:rPr>
          <w:spacing w:val="4"/>
          <w:sz w:val="24"/>
          <w:szCs w:val="24"/>
        </w:rPr>
        <w:t>б]</w:t>
      </w:r>
      <w:r w:rsidR="00814726" w:rsidRPr="00404022">
        <w:rPr>
          <w:spacing w:val="4"/>
          <w:sz w:val="24"/>
          <w:szCs w:val="24"/>
        </w:rPr>
        <w:t>.</w:t>
      </w:r>
    </w:p>
    <w:p w:rsidR="0068346D" w:rsidRPr="00404022" w:rsidRDefault="0068346D" w:rsidP="003449D9">
      <w:pPr>
        <w:widowControl/>
        <w:autoSpaceDE/>
        <w:autoSpaceDN/>
        <w:adjustRightInd/>
        <w:spacing w:line="360" w:lineRule="auto"/>
        <w:ind w:firstLine="709"/>
        <w:jc w:val="both"/>
        <w:rPr>
          <w:b/>
          <w:spacing w:val="4"/>
          <w:sz w:val="24"/>
          <w:szCs w:val="24"/>
        </w:rPr>
      </w:pPr>
      <w:r w:rsidRPr="00404022">
        <w:rPr>
          <w:spacing w:val="4"/>
          <w:sz w:val="24"/>
          <w:szCs w:val="24"/>
        </w:rPr>
        <w:t>Из всего выше сказанного следует неизбежный вывод о том, что</w:t>
      </w:r>
      <w:r w:rsidRPr="00404022">
        <w:rPr>
          <w:b/>
          <w:spacing w:val="4"/>
          <w:sz w:val="24"/>
          <w:szCs w:val="24"/>
        </w:rPr>
        <w:t xml:space="preserve"> </w:t>
      </w:r>
      <w:r w:rsidRPr="00404022">
        <w:rPr>
          <w:b/>
          <w:i/>
          <w:spacing w:val="4"/>
          <w:sz w:val="24"/>
          <w:szCs w:val="24"/>
        </w:rPr>
        <w:t>факт формирования полного профиля почв определенного вида в разных частях пространства однозначно свидетельствует о продолжительном присутствии одинакового</w:t>
      </w:r>
      <w:r w:rsidR="00981F48" w:rsidRPr="00404022">
        <w:rPr>
          <w:b/>
          <w:i/>
          <w:spacing w:val="4"/>
          <w:sz w:val="24"/>
          <w:szCs w:val="24"/>
        </w:rPr>
        <w:t xml:space="preserve"> набора условий миграции,</w:t>
      </w:r>
      <w:r w:rsidRPr="00404022">
        <w:rPr>
          <w:b/>
          <w:i/>
          <w:spacing w:val="4"/>
          <w:sz w:val="24"/>
          <w:szCs w:val="24"/>
        </w:rPr>
        <w:t xml:space="preserve"> </w:t>
      </w:r>
      <w:r w:rsidR="00981F48" w:rsidRPr="00404022">
        <w:rPr>
          <w:b/>
          <w:i/>
          <w:spacing w:val="4"/>
          <w:sz w:val="24"/>
          <w:szCs w:val="24"/>
        </w:rPr>
        <w:t xml:space="preserve">трактуемого как </w:t>
      </w:r>
      <w:r w:rsidRPr="00404022">
        <w:rPr>
          <w:b/>
          <w:i/>
          <w:spacing w:val="4"/>
          <w:sz w:val="24"/>
          <w:szCs w:val="24"/>
        </w:rPr>
        <w:t>комплекс факторов почвообразования в данных частях пространства</w:t>
      </w:r>
      <w:r w:rsidRPr="00404022">
        <w:rPr>
          <w:b/>
          <w:spacing w:val="4"/>
          <w:sz w:val="24"/>
          <w:szCs w:val="24"/>
        </w:rPr>
        <w:t xml:space="preserve">, </w:t>
      </w:r>
      <w:r w:rsidRPr="00404022">
        <w:rPr>
          <w:b/>
          <w:i/>
          <w:spacing w:val="4"/>
          <w:sz w:val="24"/>
          <w:szCs w:val="24"/>
        </w:rPr>
        <w:t xml:space="preserve">хотя обратное утверждение о том, что наличие определенного комплекса факторов автоматически свидетельствует о наличии почвы определенного вида не верно, из–за возможных различий в продолжительности </w:t>
      </w:r>
      <w:r w:rsidR="00C30218" w:rsidRPr="00404022">
        <w:rPr>
          <w:b/>
          <w:i/>
          <w:spacing w:val="4"/>
          <w:sz w:val="24"/>
          <w:szCs w:val="24"/>
        </w:rPr>
        <w:t xml:space="preserve">этого </w:t>
      </w:r>
      <w:r w:rsidRPr="00404022">
        <w:rPr>
          <w:b/>
          <w:i/>
          <w:spacing w:val="4"/>
          <w:sz w:val="24"/>
          <w:szCs w:val="24"/>
        </w:rPr>
        <w:t>воздействия</w:t>
      </w:r>
      <w:r w:rsidRPr="00404022">
        <w:rPr>
          <w:b/>
          <w:spacing w:val="4"/>
          <w:sz w:val="24"/>
          <w:szCs w:val="24"/>
        </w:rPr>
        <w:t>.</w:t>
      </w:r>
    </w:p>
    <w:p w:rsidR="00981F48" w:rsidRPr="00404022" w:rsidRDefault="00814726" w:rsidP="003449D9">
      <w:pPr>
        <w:widowControl/>
        <w:autoSpaceDE/>
        <w:autoSpaceDN/>
        <w:adjustRightInd/>
        <w:spacing w:line="360" w:lineRule="auto"/>
        <w:ind w:firstLine="709"/>
        <w:jc w:val="both"/>
        <w:rPr>
          <w:color w:val="000000"/>
          <w:spacing w:val="4"/>
          <w:sz w:val="24"/>
          <w:szCs w:val="24"/>
        </w:rPr>
      </w:pPr>
      <w:r w:rsidRPr="00404022">
        <w:rPr>
          <w:spacing w:val="4"/>
          <w:sz w:val="24"/>
          <w:szCs w:val="24"/>
        </w:rPr>
        <w:t>В.М. Фридланд, анализируя вслед Н.М. Страховым воздействие фактора времени на формирование структуры почвенного покрова</w:t>
      </w:r>
      <w:r w:rsidR="00510C08" w:rsidRPr="00404022">
        <w:rPr>
          <w:spacing w:val="4"/>
          <w:sz w:val="24"/>
          <w:szCs w:val="24"/>
        </w:rPr>
        <w:t>,</w:t>
      </w:r>
      <w:r w:rsidRPr="00404022">
        <w:rPr>
          <w:spacing w:val="4"/>
          <w:sz w:val="24"/>
          <w:szCs w:val="24"/>
        </w:rPr>
        <w:t xml:space="preserve"> сделал вывод о том, что процессы автометаморфоза в изменяющихся условиях среды могут не только развиваться с разной скоростью, но и иметь свои возрастные фазы</w:t>
      </w:r>
      <w:r w:rsidR="00510C08" w:rsidRPr="00404022">
        <w:rPr>
          <w:spacing w:val="4"/>
          <w:sz w:val="24"/>
          <w:szCs w:val="24"/>
        </w:rPr>
        <w:t xml:space="preserve">. </w:t>
      </w:r>
      <w:r w:rsidRPr="00404022">
        <w:rPr>
          <w:color w:val="000000"/>
          <w:spacing w:val="4"/>
          <w:sz w:val="24"/>
          <w:szCs w:val="24"/>
        </w:rPr>
        <w:t xml:space="preserve">Более того, в процессе исторического развития на значительных территориях может иметь место полное уничтожение и последующее замещение всего почвенного покрова, как это, </w:t>
      </w:r>
      <w:r w:rsidR="00981F48" w:rsidRPr="00404022">
        <w:rPr>
          <w:color w:val="000000"/>
          <w:spacing w:val="4"/>
          <w:sz w:val="24"/>
          <w:szCs w:val="24"/>
        </w:rPr>
        <w:t xml:space="preserve">имело место </w:t>
      </w:r>
      <w:r w:rsidRPr="00404022">
        <w:rPr>
          <w:color w:val="000000"/>
          <w:spacing w:val="4"/>
          <w:sz w:val="24"/>
          <w:szCs w:val="24"/>
        </w:rPr>
        <w:t xml:space="preserve">в </w:t>
      </w:r>
      <w:r w:rsidR="00981F48" w:rsidRPr="00404022">
        <w:rPr>
          <w:color w:val="000000"/>
          <w:spacing w:val="4"/>
          <w:sz w:val="24"/>
          <w:szCs w:val="24"/>
        </w:rPr>
        <w:t xml:space="preserve">результате </w:t>
      </w:r>
      <w:r w:rsidRPr="00404022">
        <w:rPr>
          <w:color w:val="000000"/>
          <w:spacing w:val="4"/>
          <w:sz w:val="24"/>
          <w:szCs w:val="24"/>
        </w:rPr>
        <w:t>крупных материковых оледенений.</w:t>
      </w:r>
    </w:p>
    <w:p w:rsidR="00814726" w:rsidRPr="00404022" w:rsidRDefault="00510C08" w:rsidP="003449D9">
      <w:pPr>
        <w:widowControl/>
        <w:autoSpaceDE/>
        <w:autoSpaceDN/>
        <w:adjustRightInd/>
        <w:spacing w:line="360" w:lineRule="auto"/>
        <w:ind w:firstLine="709"/>
        <w:jc w:val="both"/>
        <w:rPr>
          <w:color w:val="000000"/>
          <w:spacing w:val="4"/>
          <w:sz w:val="24"/>
          <w:szCs w:val="24"/>
        </w:rPr>
      </w:pPr>
      <w:r w:rsidRPr="00404022">
        <w:rPr>
          <w:color w:val="000000"/>
          <w:spacing w:val="4"/>
          <w:sz w:val="24"/>
          <w:szCs w:val="24"/>
        </w:rPr>
        <w:t>П</w:t>
      </w:r>
      <w:r w:rsidR="00814726" w:rsidRPr="00404022">
        <w:rPr>
          <w:color w:val="000000"/>
          <w:spacing w:val="4"/>
          <w:sz w:val="24"/>
          <w:szCs w:val="24"/>
        </w:rPr>
        <w:t>озже И.А. Соколов, В.О. Таргульян (1978) и др., указав на недостаточность моногенетической модели почвообразования, ввели представление о том, что в структуре каждого почвенного профиля одновременно присутствуют: профиль «почвы-памяти» состоящий из устойчивых реликтовых признаков, профиль «почвы-отражения», образованный устойчивыми современными признаками и профиль «почвы-жизни», образованный динамическими свойствами, отражающими современные условия, вн</w:t>
      </w:r>
      <w:r w:rsidRPr="00404022">
        <w:rPr>
          <w:color w:val="000000"/>
          <w:spacing w:val="4"/>
          <w:sz w:val="24"/>
          <w:szCs w:val="24"/>
        </w:rPr>
        <w:t>о</w:t>
      </w:r>
      <w:r w:rsidR="00814726" w:rsidRPr="00404022">
        <w:rPr>
          <w:color w:val="000000"/>
          <w:spacing w:val="4"/>
          <w:sz w:val="24"/>
          <w:szCs w:val="24"/>
        </w:rPr>
        <w:t>ся, таким образом, дополнительное разнообразие в наблюдаемую картину структуры почвенного покрова.</w:t>
      </w:r>
    </w:p>
    <w:p w:rsidR="000201FA" w:rsidRPr="00404022" w:rsidRDefault="000201FA" w:rsidP="003449D9">
      <w:pPr>
        <w:widowControl/>
        <w:autoSpaceDE/>
        <w:autoSpaceDN/>
        <w:adjustRightInd/>
        <w:spacing w:line="360" w:lineRule="auto"/>
        <w:ind w:firstLine="709"/>
        <w:jc w:val="both"/>
        <w:rPr>
          <w:color w:val="000000"/>
          <w:spacing w:val="4"/>
          <w:sz w:val="24"/>
          <w:szCs w:val="24"/>
        </w:rPr>
      </w:pPr>
      <w:r w:rsidRPr="00404022">
        <w:rPr>
          <w:color w:val="000000"/>
          <w:spacing w:val="4"/>
          <w:sz w:val="24"/>
          <w:szCs w:val="24"/>
        </w:rPr>
        <w:t>Стоит отметить и тот факт, что общая схема формирования структуры педосферы достаточно сложна в силу того, что интенсивность процессов автоморфоза, неодинакова в пределах катены и может меняться по мере изменения уровня гидроморфизма (увлажненности). В результате, время, необходимое и для формирования устойчивого профиля торфяно-болотной, дерновой и дерново-подзолистой почвы, может на 2 порядка различаться в пределах одной катены. Аналогичная асинхронность трансформации может иметь место и в случае локального воздействия внешних факторов параметаморфоза. Например, изменение УГВ в результате снижения местного базиса эрозии, способно быстро и значительно трансформировать все почвы супераквального ряда в пре</w:t>
      </w:r>
      <w:r w:rsidR="00F64215" w:rsidRPr="00404022">
        <w:rPr>
          <w:color w:val="000000"/>
          <w:spacing w:val="4"/>
          <w:sz w:val="24"/>
          <w:szCs w:val="24"/>
        </w:rPr>
        <w:t>делах крупного речного бассейна, т</w:t>
      </w:r>
      <w:r w:rsidR="00342F41" w:rsidRPr="00404022">
        <w:rPr>
          <w:color w:val="000000"/>
          <w:spacing w:val="4"/>
          <w:sz w:val="24"/>
          <w:szCs w:val="24"/>
        </w:rPr>
        <w:t>огда как транс</w:t>
      </w:r>
      <w:r w:rsidRPr="00404022">
        <w:rPr>
          <w:color w:val="000000"/>
          <w:spacing w:val="4"/>
          <w:sz w:val="24"/>
          <w:szCs w:val="24"/>
        </w:rPr>
        <w:t>элювиальные почвы трансформируются в значительно меньшей мере, а элювиальные почвы водоразделов, могут вообще не претерпеть выраженных изменений. Аналогичным образом специфической скорост</w:t>
      </w:r>
      <w:r w:rsidR="00457DD3" w:rsidRPr="00404022">
        <w:rPr>
          <w:color w:val="000000"/>
          <w:spacing w:val="4"/>
          <w:sz w:val="24"/>
          <w:szCs w:val="24"/>
        </w:rPr>
        <w:t>ью формирования обладают и интра</w:t>
      </w:r>
      <w:r w:rsidRPr="00404022">
        <w:rPr>
          <w:color w:val="000000"/>
          <w:spacing w:val="4"/>
          <w:sz w:val="24"/>
          <w:szCs w:val="24"/>
        </w:rPr>
        <w:t xml:space="preserve">зональные, главным образом пойменные почвы, скорость формирования которых определяется скоростью водно-эрозионных и седиментационных процессов, осуществляемых уже непосредственно водными потоками. </w:t>
      </w:r>
    </w:p>
    <w:p w:rsidR="000201FA" w:rsidRPr="00404022" w:rsidRDefault="000201FA" w:rsidP="003449D9">
      <w:pPr>
        <w:widowControl/>
        <w:autoSpaceDE/>
        <w:autoSpaceDN/>
        <w:adjustRightInd/>
        <w:spacing w:line="360" w:lineRule="auto"/>
        <w:ind w:firstLine="709"/>
        <w:jc w:val="both"/>
        <w:rPr>
          <w:color w:val="000000"/>
          <w:spacing w:val="4"/>
          <w:sz w:val="24"/>
          <w:szCs w:val="24"/>
        </w:rPr>
      </w:pPr>
      <w:r w:rsidRPr="00404022">
        <w:rPr>
          <w:color w:val="000000"/>
          <w:spacing w:val="4"/>
          <w:sz w:val="24"/>
          <w:szCs w:val="24"/>
        </w:rPr>
        <w:t>Благодаря этому обстоятельству почвы, возраст которых различа</w:t>
      </w:r>
      <w:r w:rsidR="00F64215" w:rsidRPr="00404022">
        <w:rPr>
          <w:color w:val="000000"/>
          <w:spacing w:val="4"/>
          <w:sz w:val="24"/>
          <w:szCs w:val="24"/>
        </w:rPr>
        <w:t>е</w:t>
      </w:r>
      <w:r w:rsidRPr="00404022">
        <w:rPr>
          <w:color w:val="000000"/>
          <w:spacing w:val="4"/>
          <w:sz w:val="24"/>
          <w:szCs w:val="24"/>
        </w:rPr>
        <w:t xml:space="preserve">тся на сотни тысяч лет, могут не иметь морфометрических различий на уровне не только типа и рода, но даже вида и разновидности. </w:t>
      </w:r>
      <w:r w:rsidR="00F7271D" w:rsidRPr="00404022">
        <w:rPr>
          <w:color w:val="000000"/>
          <w:spacing w:val="4"/>
          <w:sz w:val="24"/>
          <w:szCs w:val="24"/>
        </w:rPr>
        <w:t>Однако, и в этом случае почвенный покров в целом, во-первых, остается относительно консервативным элементом ландшафта, во-вторых, на всем своем протяжении сохраняет выраженные признаки закономерной пространственной организации, фиксируемой на уровне типа и вида. Более того, А.Н. Геннадьев (1990), анализируя временную эволюцию почв, отметил важный для понимания биогеохимической эволюции нюанс, состоящий в том, что даже при большой (250 – 600 тысяч лет) разнице возраста почвообразующих пород средний возраст зрелого профиля в случае дерново-подзолистых почв составляет 3 500-4 000 лет, при максимально зафиксированном возрасте нижних горизонтов – 20 000 лет.</w:t>
      </w:r>
    </w:p>
    <w:p w:rsidR="00814726" w:rsidRPr="003449D9" w:rsidRDefault="00C81C3C" w:rsidP="00342F41">
      <w:pPr>
        <w:widowControl/>
        <w:autoSpaceDE/>
        <w:autoSpaceDN/>
        <w:adjustRightInd/>
        <w:spacing w:line="360" w:lineRule="auto"/>
        <w:jc w:val="center"/>
        <w:rPr>
          <w:color w:val="000000"/>
          <w:sz w:val="24"/>
          <w:szCs w:val="24"/>
        </w:rPr>
      </w:pPr>
      <w:r>
        <w:rPr>
          <w:noProof/>
          <w:color w:val="000000"/>
          <w:sz w:val="24"/>
          <w:szCs w:val="24"/>
        </w:rPr>
        <w:drawing>
          <wp:inline distT="0" distB="0" distL="0" distR="0" wp14:anchorId="2701E85E" wp14:editId="0F3C23D6">
            <wp:extent cx="5450773" cy="3942607"/>
            <wp:effectExtent l="0" t="0" r="0" b="0"/>
            <wp:docPr id="228" name="Рисунок 228" descr="Soil-memo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5" descr="Soil-memory"/>
                    <pic:cNvPicPr>
                      <a:picLocks noChangeAspect="1" noChangeArrowheads="1"/>
                    </pic:cNvPicPr>
                  </pic:nvPicPr>
                  <pic:blipFill>
                    <a:blip r:embed="rId20" cstate="print"/>
                    <a:srcRect/>
                    <a:stretch>
                      <a:fillRect/>
                    </a:stretch>
                  </pic:blipFill>
                  <pic:spPr bwMode="auto">
                    <a:xfrm>
                      <a:off x="0" y="0"/>
                      <a:ext cx="5448300" cy="3940818"/>
                    </a:xfrm>
                    <a:prstGeom prst="rect">
                      <a:avLst/>
                    </a:prstGeom>
                    <a:noFill/>
                    <a:ln w="9525">
                      <a:noFill/>
                      <a:miter lim="800000"/>
                      <a:headEnd/>
                      <a:tailEnd/>
                    </a:ln>
                  </pic:spPr>
                </pic:pic>
              </a:graphicData>
            </a:graphic>
          </wp:inline>
        </w:drawing>
      </w:r>
    </w:p>
    <w:p w:rsidR="00814726" w:rsidRDefault="00814726" w:rsidP="00342F41">
      <w:pPr>
        <w:widowControl/>
        <w:autoSpaceDE/>
        <w:autoSpaceDN/>
        <w:adjustRightInd/>
        <w:spacing w:line="360" w:lineRule="auto"/>
        <w:jc w:val="center"/>
        <w:rPr>
          <w:color w:val="000000"/>
          <w:sz w:val="24"/>
          <w:szCs w:val="24"/>
        </w:rPr>
      </w:pPr>
      <w:r w:rsidRPr="003449D9">
        <w:rPr>
          <w:color w:val="000000"/>
          <w:sz w:val="24"/>
          <w:szCs w:val="24"/>
        </w:rPr>
        <w:t>Рис</w:t>
      </w:r>
      <w:r w:rsidR="00457DD3">
        <w:rPr>
          <w:color w:val="000000"/>
          <w:sz w:val="24"/>
          <w:szCs w:val="24"/>
        </w:rPr>
        <w:t>унок</w:t>
      </w:r>
      <w:r w:rsidRPr="003449D9">
        <w:rPr>
          <w:color w:val="000000"/>
          <w:sz w:val="24"/>
          <w:szCs w:val="24"/>
        </w:rPr>
        <w:t xml:space="preserve"> </w:t>
      </w:r>
      <w:r w:rsidR="00F85EAA">
        <w:rPr>
          <w:color w:val="000000"/>
          <w:sz w:val="24"/>
          <w:szCs w:val="24"/>
        </w:rPr>
        <w:t>1</w:t>
      </w:r>
      <w:r w:rsidR="00D26B1E">
        <w:rPr>
          <w:color w:val="000000"/>
          <w:sz w:val="24"/>
          <w:szCs w:val="24"/>
        </w:rPr>
        <w:t>.</w:t>
      </w:r>
      <w:r w:rsidR="00342F41">
        <w:rPr>
          <w:color w:val="000000"/>
          <w:sz w:val="24"/>
          <w:szCs w:val="24"/>
        </w:rPr>
        <w:t>2</w:t>
      </w:r>
      <w:r w:rsidR="006717FF" w:rsidRPr="006717FF">
        <w:rPr>
          <w:color w:val="000000"/>
          <w:sz w:val="24"/>
          <w:szCs w:val="24"/>
        </w:rPr>
        <w:t>.</w:t>
      </w:r>
      <w:r w:rsidR="00F85EAA">
        <w:rPr>
          <w:color w:val="000000"/>
          <w:sz w:val="24"/>
          <w:szCs w:val="24"/>
        </w:rPr>
        <w:t xml:space="preserve"> </w:t>
      </w:r>
      <w:r w:rsidR="00EF421A">
        <w:rPr>
          <w:color w:val="000000"/>
          <w:sz w:val="24"/>
          <w:szCs w:val="24"/>
        </w:rPr>
        <w:t>Виды процес</w:t>
      </w:r>
      <w:r w:rsidR="007664CF">
        <w:rPr>
          <w:color w:val="000000"/>
          <w:sz w:val="24"/>
          <w:szCs w:val="24"/>
        </w:rPr>
        <w:t xml:space="preserve">сов формирующих «память почвы» </w:t>
      </w:r>
      <w:r w:rsidR="000E03B5" w:rsidRPr="000E03B5">
        <w:rPr>
          <w:color w:val="000000"/>
          <w:sz w:val="24"/>
          <w:szCs w:val="24"/>
        </w:rPr>
        <w:t>[</w:t>
      </w:r>
      <w:r w:rsidR="007925CD" w:rsidRPr="007925CD">
        <w:rPr>
          <w:color w:val="000000"/>
          <w:sz w:val="24"/>
          <w:szCs w:val="24"/>
        </w:rPr>
        <w:t>Геннадьев</w:t>
      </w:r>
      <w:r w:rsidR="007664CF">
        <w:rPr>
          <w:color w:val="000000"/>
          <w:sz w:val="24"/>
          <w:szCs w:val="24"/>
        </w:rPr>
        <w:t xml:space="preserve">, </w:t>
      </w:r>
      <w:r w:rsidR="007925CD">
        <w:rPr>
          <w:color w:val="000000"/>
          <w:sz w:val="24"/>
          <w:szCs w:val="24"/>
        </w:rPr>
        <w:t>1990</w:t>
      </w:r>
      <w:r w:rsidR="000E03B5">
        <w:rPr>
          <w:color w:val="000000"/>
          <w:sz w:val="24"/>
          <w:szCs w:val="24"/>
        </w:rPr>
        <w:t>]</w:t>
      </w:r>
    </w:p>
    <w:p w:rsidR="00CA302D" w:rsidRPr="003449D9" w:rsidRDefault="00CA302D" w:rsidP="00342F41">
      <w:pPr>
        <w:widowControl/>
        <w:autoSpaceDE/>
        <w:autoSpaceDN/>
        <w:adjustRightInd/>
        <w:spacing w:line="360" w:lineRule="auto"/>
        <w:jc w:val="center"/>
        <w:rPr>
          <w:color w:val="000000"/>
          <w:sz w:val="24"/>
          <w:szCs w:val="24"/>
        </w:rPr>
      </w:pPr>
    </w:p>
    <w:p w:rsidR="00A34C52" w:rsidRPr="003449D9" w:rsidRDefault="00F7271D" w:rsidP="003449D9">
      <w:pPr>
        <w:widowControl/>
        <w:autoSpaceDE/>
        <w:autoSpaceDN/>
        <w:adjustRightInd/>
        <w:spacing w:line="360" w:lineRule="auto"/>
        <w:ind w:firstLine="709"/>
        <w:jc w:val="both"/>
        <w:rPr>
          <w:spacing w:val="-5"/>
          <w:sz w:val="24"/>
          <w:szCs w:val="24"/>
        </w:rPr>
      </w:pPr>
      <w:r>
        <w:rPr>
          <w:spacing w:val="-5"/>
          <w:sz w:val="24"/>
          <w:szCs w:val="24"/>
        </w:rPr>
        <w:t>Э</w:t>
      </w:r>
      <w:r w:rsidR="00B4419B" w:rsidRPr="003449D9">
        <w:rPr>
          <w:spacing w:val="-5"/>
          <w:sz w:val="24"/>
          <w:szCs w:val="24"/>
        </w:rPr>
        <w:t xml:space="preserve">то подтверждается и данными </w:t>
      </w:r>
      <w:r w:rsidR="003F3CB5" w:rsidRPr="003449D9">
        <w:rPr>
          <w:spacing w:val="-5"/>
          <w:sz w:val="24"/>
          <w:szCs w:val="24"/>
        </w:rPr>
        <w:t>Б.Ф. Апарина, Е.В. Рубилин</w:t>
      </w:r>
      <w:r w:rsidR="00457DD3">
        <w:rPr>
          <w:spacing w:val="-5"/>
          <w:sz w:val="24"/>
          <w:szCs w:val="24"/>
        </w:rPr>
        <w:t>а</w:t>
      </w:r>
      <w:r w:rsidR="003F3CB5" w:rsidRPr="003449D9">
        <w:rPr>
          <w:spacing w:val="-5"/>
          <w:sz w:val="24"/>
          <w:szCs w:val="24"/>
        </w:rPr>
        <w:t xml:space="preserve"> (1975) и Т.А. Романовой (</w:t>
      </w:r>
      <w:r w:rsidR="00457DD3">
        <w:rPr>
          <w:spacing w:val="-5"/>
          <w:sz w:val="24"/>
          <w:szCs w:val="24"/>
        </w:rPr>
        <w:t>2004</w:t>
      </w:r>
      <w:r w:rsidR="003F3CB5" w:rsidRPr="003449D9">
        <w:rPr>
          <w:spacing w:val="-5"/>
          <w:sz w:val="24"/>
          <w:szCs w:val="24"/>
        </w:rPr>
        <w:t xml:space="preserve">) о практически полной морфометрической идентичности профилей подзолистых почв </w:t>
      </w:r>
      <w:r w:rsidR="00BE76D5" w:rsidRPr="003449D9">
        <w:rPr>
          <w:spacing w:val="-5"/>
          <w:sz w:val="24"/>
          <w:szCs w:val="24"/>
        </w:rPr>
        <w:t>по всем элементам катен</w:t>
      </w:r>
      <w:r w:rsidR="00247C24" w:rsidRPr="003449D9">
        <w:rPr>
          <w:spacing w:val="-5"/>
          <w:sz w:val="24"/>
          <w:szCs w:val="24"/>
        </w:rPr>
        <w:t>,</w:t>
      </w:r>
      <w:r w:rsidR="00BE76D5" w:rsidRPr="003449D9">
        <w:rPr>
          <w:spacing w:val="-5"/>
          <w:sz w:val="24"/>
          <w:szCs w:val="24"/>
        </w:rPr>
        <w:t xml:space="preserve"> вскрыт</w:t>
      </w:r>
      <w:r w:rsidR="00033887" w:rsidRPr="003449D9">
        <w:rPr>
          <w:spacing w:val="-5"/>
          <w:sz w:val="24"/>
          <w:szCs w:val="24"/>
        </w:rPr>
        <w:t>ых</w:t>
      </w:r>
      <w:r w:rsidR="00BE76D5" w:rsidRPr="003449D9">
        <w:rPr>
          <w:spacing w:val="-5"/>
          <w:sz w:val="24"/>
          <w:szCs w:val="24"/>
        </w:rPr>
        <w:t xml:space="preserve"> под </w:t>
      </w:r>
      <w:r w:rsidR="003F3CB5" w:rsidRPr="003449D9">
        <w:rPr>
          <w:spacing w:val="-5"/>
          <w:sz w:val="24"/>
          <w:szCs w:val="24"/>
        </w:rPr>
        <w:t xml:space="preserve">сосняками </w:t>
      </w:r>
      <w:r w:rsidR="00C30218" w:rsidRPr="003449D9">
        <w:rPr>
          <w:spacing w:val="-5"/>
          <w:sz w:val="24"/>
          <w:szCs w:val="24"/>
        </w:rPr>
        <w:t>Полесья</w:t>
      </w:r>
      <w:r w:rsidR="00F64215">
        <w:rPr>
          <w:spacing w:val="-5"/>
          <w:sz w:val="24"/>
          <w:szCs w:val="24"/>
        </w:rPr>
        <w:t xml:space="preserve"> </w:t>
      </w:r>
      <w:r w:rsidR="00C30218" w:rsidRPr="003449D9">
        <w:rPr>
          <w:spacing w:val="-5"/>
          <w:sz w:val="24"/>
          <w:szCs w:val="24"/>
        </w:rPr>
        <w:t>с возрастом пород 500 тыс. лет</w:t>
      </w:r>
      <w:r w:rsidR="00BE76D5" w:rsidRPr="003449D9">
        <w:rPr>
          <w:spacing w:val="-5"/>
          <w:sz w:val="24"/>
          <w:szCs w:val="24"/>
        </w:rPr>
        <w:t>, Белорусском Поозерье</w:t>
      </w:r>
      <w:r w:rsidR="00247C24" w:rsidRPr="003449D9">
        <w:rPr>
          <w:spacing w:val="-5"/>
          <w:sz w:val="24"/>
          <w:szCs w:val="24"/>
        </w:rPr>
        <w:t>,</w:t>
      </w:r>
      <w:r w:rsidR="00C30218" w:rsidRPr="003449D9">
        <w:rPr>
          <w:spacing w:val="-5"/>
          <w:sz w:val="24"/>
          <w:szCs w:val="24"/>
        </w:rPr>
        <w:t xml:space="preserve"> освободившимся от оледенения 10-12 тыс. лет назад</w:t>
      </w:r>
      <w:r w:rsidR="00BE76D5" w:rsidRPr="003449D9">
        <w:rPr>
          <w:spacing w:val="-5"/>
          <w:sz w:val="24"/>
          <w:szCs w:val="24"/>
        </w:rPr>
        <w:t>, а так</w:t>
      </w:r>
      <w:r w:rsidR="00462A79" w:rsidRPr="003449D9">
        <w:rPr>
          <w:spacing w:val="-5"/>
          <w:sz w:val="24"/>
          <w:szCs w:val="24"/>
        </w:rPr>
        <w:t xml:space="preserve"> </w:t>
      </w:r>
      <w:r w:rsidR="00BE76D5" w:rsidRPr="003449D9">
        <w:rPr>
          <w:spacing w:val="-5"/>
          <w:sz w:val="24"/>
          <w:szCs w:val="24"/>
        </w:rPr>
        <w:t xml:space="preserve">же </w:t>
      </w:r>
      <w:r w:rsidR="00F64215">
        <w:rPr>
          <w:spacing w:val="-5"/>
          <w:sz w:val="24"/>
          <w:szCs w:val="24"/>
        </w:rPr>
        <w:t xml:space="preserve">в </w:t>
      </w:r>
      <w:r w:rsidR="00BE76D5" w:rsidRPr="003449D9">
        <w:rPr>
          <w:spacing w:val="-5"/>
          <w:sz w:val="24"/>
          <w:szCs w:val="24"/>
        </w:rPr>
        <w:t>Эстонии и Ленинградской области</w:t>
      </w:r>
      <w:r w:rsidR="00F64215">
        <w:rPr>
          <w:spacing w:val="-5"/>
          <w:sz w:val="24"/>
          <w:szCs w:val="24"/>
        </w:rPr>
        <w:t>,</w:t>
      </w:r>
      <w:r w:rsidR="00462A79" w:rsidRPr="003449D9">
        <w:rPr>
          <w:sz w:val="24"/>
          <w:szCs w:val="24"/>
        </w:rPr>
        <w:t xml:space="preserve"> с </w:t>
      </w:r>
      <w:r w:rsidR="00462A79" w:rsidRPr="003449D9">
        <w:rPr>
          <w:spacing w:val="-5"/>
          <w:sz w:val="24"/>
          <w:szCs w:val="24"/>
        </w:rPr>
        <w:t>еще более молодыми почвами</w:t>
      </w:r>
      <w:r w:rsidR="00BE76D5" w:rsidRPr="003449D9">
        <w:rPr>
          <w:spacing w:val="-5"/>
          <w:sz w:val="24"/>
          <w:szCs w:val="24"/>
        </w:rPr>
        <w:t xml:space="preserve">. </w:t>
      </w:r>
      <w:r w:rsidR="00A4541F" w:rsidRPr="003449D9">
        <w:rPr>
          <w:spacing w:val="-5"/>
          <w:sz w:val="24"/>
          <w:szCs w:val="24"/>
        </w:rPr>
        <w:t>Это позволило сделать важный вывод о том</w:t>
      </w:r>
      <w:r w:rsidR="00D750D3" w:rsidRPr="003449D9">
        <w:rPr>
          <w:spacing w:val="-5"/>
          <w:sz w:val="24"/>
          <w:szCs w:val="24"/>
        </w:rPr>
        <w:t>,</w:t>
      </w:r>
      <w:r w:rsidR="00A4541F" w:rsidRPr="003449D9">
        <w:rPr>
          <w:spacing w:val="-5"/>
          <w:sz w:val="24"/>
          <w:szCs w:val="24"/>
        </w:rPr>
        <w:t xml:space="preserve"> </w:t>
      </w:r>
      <w:r w:rsidR="00033887" w:rsidRPr="003449D9">
        <w:rPr>
          <w:spacing w:val="-5"/>
          <w:sz w:val="24"/>
          <w:szCs w:val="24"/>
        </w:rPr>
        <w:t xml:space="preserve">что </w:t>
      </w:r>
      <w:r w:rsidR="00814726" w:rsidRPr="003449D9">
        <w:rPr>
          <w:spacing w:val="-5"/>
          <w:sz w:val="24"/>
          <w:szCs w:val="24"/>
        </w:rPr>
        <w:t xml:space="preserve">практически все экзогенные </w:t>
      </w:r>
      <w:r w:rsidR="008F0D75" w:rsidRPr="003449D9">
        <w:rPr>
          <w:spacing w:val="-5"/>
          <w:sz w:val="24"/>
          <w:szCs w:val="24"/>
        </w:rPr>
        <w:t>климатические</w:t>
      </w:r>
      <w:r w:rsidR="00D07C33" w:rsidRPr="003449D9">
        <w:rPr>
          <w:spacing w:val="-5"/>
          <w:sz w:val="24"/>
          <w:szCs w:val="24"/>
        </w:rPr>
        <w:t xml:space="preserve">, тектонические </w:t>
      </w:r>
      <w:r w:rsidR="00814726" w:rsidRPr="003449D9">
        <w:rPr>
          <w:spacing w:val="-5"/>
          <w:sz w:val="24"/>
          <w:szCs w:val="24"/>
        </w:rPr>
        <w:t xml:space="preserve">и </w:t>
      </w:r>
      <w:r w:rsidR="00D07C33" w:rsidRPr="003449D9">
        <w:rPr>
          <w:spacing w:val="-5"/>
          <w:sz w:val="24"/>
          <w:szCs w:val="24"/>
        </w:rPr>
        <w:t xml:space="preserve">связанные с ними </w:t>
      </w:r>
      <w:r w:rsidR="00814726" w:rsidRPr="003449D9">
        <w:rPr>
          <w:spacing w:val="-5"/>
          <w:sz w:val="24"/>
          <w:szCs w:val="24"/>
        </w:rPr>
        <w:t>геоморфологические процессы</w:t>
      </w:r>
      <w:r w:rsidR="008F0D75" w:rsidRPr="003449D9">
        <w:rPr>
          <w:spacing w:val="-5"/>
          <w:sz w:val="24"/>
          <w:szCs w:val="24"/>
        </w:rPr>
        <w:t xml:space="preserve">, </w:t>
      </w:r>
      <w:r w:rsidR="00D07C33" w:rsidRPr="003449D9">
        <w:rPr>
          <w:spacing w:val="-5"/>
          <w:sz w:val="24"/>
          <w:szCs w:val="24"/>
        </w:rPr>
        <w:t>способные из</w:t>
      </w:r>
      <w:r w:rsidR="00033887" w:rsidRPr="003449D9">
        <w:rPr>
          <w:spacing w:val="-5"/>
          <w:sz w:val="24"/>
          <w:szCs w:val="24"/>
        </w:rPr>
        <w:t>меня</w:t>
      </w:r>
      <w:r w:rsidR="00D07C33" w:rsidRPr="003449D9">
        <w:rPr>
          <w:spacing w:val="-5"/>
          <w:sz w:val="24"/>
          <w:szCs w:val="24"/>
        </w:rPr>
        <w:t>ть</w:t>
      </w:r>
      <w:r w:rsidR="008F0D75" w:rsidRPr="003449D9">
        <w:rPr>
          <w:spacing w:val="-5"/>
          <w:sz w:val="24"/>
          <w:szCs w:val="24"/>
        </w:rPr>
        <w:t xml:space="preserve"> </w:t>
      </w:r>
      <w:r w:rsidR="00D07C33" w:rsidRPr="003449D9">
        <w:rPr>
          <w:spacing w:val="-5"/>
          <w:sz w:val="24"/>
          <w:szCs w:val="24"/>
        </w:rPr>
        <w:t xml:space="preserve">условия, а иногда и направление </w:t>
      </w:r>
      <w:r w:rsidR="00814726" w:rsidRPr="003449D9">
        <w:rPr>
          <w:spacing w:val="-5"/>
          <w:sz w:val="24"/>
          <w:szCs w:val="24"/>
        </w:rPr>
        <w:t>формирования профиля почв</w:t>
      </w:r>
      <w:r w:rsidR="00033887" w:rsidRPr="003449D9">
        <w:rPr>
          <w:spacing w:val="-5"/>
          <w:sz w:val="24"/>
          <w:szCs w:val="24"/>
        </w:rPr>
        <w:t>ы</w:t>
      </w:r>
      <w:r w:rsidR="00D07C33" w:rsidRPr="003449D9">
        <w:rPr>
          <w:spacing w:val="-5"/>
          <w:sz w:val="24"/>
          <w:szCs w:val="24"/>
        </w:rPr>
        <w:t>,</w:t>
      </w:r>
      <w:r w:rsidR="00033887" w:rsidRPr="003449D9">
        <w:rPr>
          <w:spacing w:val="-5"/>
          <w:sz w:val="24"/>
          <w:szCs w:val="24"/>
        </w:rPr>
        <w:t xml:space="preserve"> </w:t>
      </w:r>
      <w:r w:rsidR="00814726" w:rsidRPr="003449D9">
        <w:rPr>
          <w:spacing w:val="-5"/>
          <w:sz w:val="24"/>
          <w:szCs w:val="24"/>
        </w:rPr>
        <w:t>име</w:t>
      </w:r>
      <w:r w:rsidR="00A4541F" w:rsidRPr="003449D9">
        <w:rPr>
          <w:spacing w:val="-5"/>
          <w:sz w:val="24"/>
          <w:szCs w:val="24"/>
        </w:rPr>
        <w:t xml:space="preserve">ют </w:t>
      </w:r>
      <w:r w:rsidR="001F554E" w:rsidRPr="003449D9">
        <w:rPr>
          <w:spacing w:val="-5"/>
          <w:sz w:val="24"/>
          <w:szCs w:val="24"/>
        </w:rPr>
        <w:t xml:space="preserve">соразмерное </w:t>
      </w:r>
      <w:r w:rsidR="008F0D75" w:rsidRPr="003449D9">
        <w:rPr>
          <w:spacing w:val="-5"/>
          <w:sz w:val="24"/>
          <w:szCs w:val="24"/>
        </w:rPr>
        <w:t xml:space="preserve">с почвенными зонами </w:t>
      </w:r>
      <w:r w:rsidR="00814726" w:rsidRPr="003449D9">
        <w:rPr>
          <w:i/>
          <w:spacing w:val="-5"/>
          <w:sz w:val="24"/>
          <w:szCs w:val="24"/>
          <w:u w:val="single"/>
        </w:rPr>
        <w:t>пространственное</w:t>
      </w:r>
      <w:r w:rsidR="00A4541F" w:rsidRPr="003449D9">
        <w:rPr>
          <w:spacing w:val="-5"/>
          <w:sz w:val="24"/>
          <w:szCs w:val="24"/>
        </w:rPr>
        <w:t>,</w:t>
      </w:r>
      <w:r w:rsidR="00814726" w:rsidRPr="003449D9">
        <w:rPr>
          <w:spacing w:val="-5"/>
          <w:sz w:val="24"/>
          <w:szCs w:val="24"/>
        </w:rPr>
        <w:t xml:space="preserve"> </w:t>
      </w:r>
      <w:r w:rsidR="00A4541F" w:rsidRPr="003449D9">
        <w:rPr>
          <w:spacing w:val="-5"/>
          <w:sz w:val="24"/>
          <w:szCs w:val="24"/>
        </w:rPr>
        <w:t xml:space="preserve">но </w:t>
      </w:r>
      <w:r w:rsidR="008F0D75" w:rsidRPr="003449D9">
        <w:rPr>
          <w:spacing w:val="-5"/>
          <w:sz w:val="24"/>
          <w:szCs w:val="24"/>
        </w:rPr>
        <w:t>совер</w:t>
      </w:r>
      <w:r w:rsidR="001F554E" w:rsidRPr="003449D9">
        <w:rPr>
          <w:spacing w:val="-5"/>
          <w:sz w:val="24"/>
          <w:szCs w:val="24"/>
        </w:rPr>
        <w:t>шенно ин</w:t>
      </w:r>
      <w:r w:rsidR="001243B4" w:rsidRPr="003449D9">
        <w:rPr>
          <w:spacing w:val="-5"/>
          <w:sz w:val="24"/>
          <w:szCs w:val="24"/>
        </w:rPr>
        <w:t xml:space="preserve">ое </w:t>
      </w:r>
      <w:r w:rsidR="001F554E" w:rsidRPr="003449D9">
        <w:rPr>
          <w:i/>
          <w:spacing w:val="-5"/>
          <w:sz w:val="24"/>
          <w:szCs w:val="24"/>
          <w:u w:val="single"/>
        </w:rPr>
        <w:t>временн</w:t>
      </w:r>
      <w:r w:rsidR="001243B4" w:rsidRPr="003449D9">
        <w:rPr>
          <w:i/>
          <w:spacing w:val="-5"/>
          <w:sz w:val="24"/>
          <w:szCs w:val="24"/>
          <w:u w:val="single"/>
        </w:rPr>
        <w:t>ое</w:t>
      </w:r>
      <w:r w:rsidR="001243B4" w:rsidRPr="003449D9">
        <w:rPr>
          <w:spacing w:val="-5"/>
          <w:sz w:val="24"/>
          <w:szCs w:val="24"/>
        </w:rPr>
        <w:t xml:space="preserve"> разрешение. Т</w:t>
      </w:r>
      <w:r w:rsidR="00337263" w:rsidRPr="003449D9">
        <w:rPr>
          <w:spacing w:val="-5"/>
          <w:sz w:val="24"/>
          <w:szCs w:val="24"/>
        </w:rPr>
        <w:t>о есть</w:t>
      </w:r>
      <w:r w:rsidR="00462A79" w:rsidRPr="003449D9">
        <w:rPr>
          <w:spacing w:val="-5"/>
          <w:sz w:val="24"/>
          <w:szCs w:val="24"/>
        </w:rPr>
        <w:t>,</w:t>
      </w:r>
      <w:r w:rsidR="00337263" w:rsidRPr="003449D9">
        <w:rPr>
          <w:spacing w:val="-5"/>
          <w:sz w:val="24"/>
          <w:szCs w:val="24"/>
        </w:rPr>
        <w:t xml:space="preserve"> </w:t>
      </w:r>
      <w:r w:rsidR="001243B4" w:rsidRPr="003449D9">
        <w:rPr>
          <w:spacing w:val="-5"/>
          <w:sz w:val="24"/>
          <w:szCs w:val="24"/>
        </w:rPr>
        <w:t xml:space="preserve">значимые изменения литологических и климатических факторов почвообразования </w:t>
      </w:r>
      <w:r w:rsidR="00462A79" w:rsidRPr="003449D9">
        <w:rPr>
          <w:spacing w:val="-5"/>
          <w:sz w:val="24"/>
          <w:szCs w:val="24"/>
        </w:rPr>
        <w:t xml:space="preserve">происходили </w:t>
      </w:r>
      <w:r w:rsidR="00337263" w:rsidRPr="003449D9">
        <w:rPr>
          <w:spacing w:val="-5"/>
          <w:sz w:val="24"/>
          <w:szCs w:val="24"/>
        </w:rPr>
        <w:t>со скорост</w:t>
      </w:r>
      <w:r w:rsidR="001243B4" w:rsidRPr="003449D9">
        <w:rPr>
          <w:spacing w:val="-5"/>
          <w:sz w:val="24"/>
          <w:szCs w:val="24"/>
        </w:rPr>
        <w:t>ями</w:t>
      </w:r>
      <w:r w:rsidR="00337263" w:rsidRPr="003449D9">
        <w:rPr>
          <w:spacing w:val="-5"/>
          <w:sz w:val="24"/>
          <w:szCs w:val="24"/>
        </w:rPr>
        <w:t xml:space="preserve"> </w:t>
      </w:r>
      <w:r w:rsidR="00033887" w:rsidRPr="003449D9">
        <w:rPr>
          <w:spacing w:val="-5"/>
          <w:sz w:val="24"/>
          <w:szCs w:val="24"/>
        </w:rPr>
        <w:t xml:space="preserve">значительно </w:t>
      </w:r>
      <w:r w:rsidR="00033887" w:rsidRPr="00F64215">
        <w:rPr>
          <w:i/>
          <w:spacing w:val="-5"/>
          <w:sz w:val="24"/>
          <w:szCs w:val="24"/>
          <w:u w:val="single"/>
        </w:rPr>
        <w:t>меньш</w:t>
      </w:r>
      <w:r w:rsidR="001243B4" w:rsidRPr="00F64215">
        <w:rPr>
          <w:i/>
          <w:spacing w:val="-5"/>
          <w:sz w:val="24"/>
          <w:szCs w:val="24"/>
          <w:u w:val="single"/>
        </w:rPr>
        <w:t>ими</w:t>
      </w:r>
      <w:r w:rsidR="00F16C77" w:rsidRPr="00F64215">
        <w:rPr>
          <w:i/>
          <w:spacing w:val="-5"/>
          <w:sz w:val="24"/>
          <w:szCs w:val="24"/>
          <w:u w:val="single"/>
        </w:rPr>
        <w:t>,</w:t>
      </w:r>
      <w:r w:rsidR="00F16C77" w:rsidRPr="003449D9">
        <w:rPr>
          <w:spacing w:val="-5"/>
          <w:sz w:val="24"/>
          <w:szCs w:val="24"/>
        </w:rPr>
        <w:t xml:space="preserve"> чем </w:t>
      </w:r>
      <w:r w:rsidR="001243B4" w:rsidRPr="003449D9">
        <w:rPr>
          <w:spacing w:val="-5"/>
          <w:sz w:val="24"/>
          <w:szCs w:val="24"/>
        </w:rPr>
        <w:t xml:space="preserve">это </w:t>
      </w:r>
      <w:r w:rsidR="00F16C77" w:rsidRPr="003449D9">
        <w:rPr>
          <w:spacing w:val="-5"/>
          <w:sz w:val="24"/>
          <w:szCs w:val="24"/>
        </w:rPr>
        <w:t>требовалась для осуществления</w:t>
      </w:r>
      <w:r w:rsidR="00814726" w:rsidRPr="003449D9">
        <w:rPr>
          <w:spacing w:val="-5"/>
          <w:sz w:val="24"/>
          <w:szCs w:val="24"/>
        </w:rPr>
        <w:t xml:space="preserve"> процессов почвоо</w:t>
      </w:r>
      <w:r w:rsidR="00D46B9C" w:rsidRPr="003449D9">
        <w:rPr>
          <w:spacing w:val="-5"/>
          <w:sz w:val="24"/>
          <w:szCs w:val="24"/>
        </w:rPr>
        <w:t>бразования</w:t>
      </w:r>
      <w:r w:rsidR="00462A79" w:rsidRPr="003449D9">
        <w:rPr>
          <w:spacing w:val="-5"/>
          <w:sz w:val="24"/>
          <w:szCs w:val="24"/>
        </w:rPr>
        <w:t>. Таким образом</w:t>
      </w:r>
      <w:r w:rsidR="00910686" w:rsidRPr="003449D9">
        <w:rPr>
          <w:spacing w:val="-5"/>
          <w:sz w:val="24"/>
          <w:szCs w:val="24"/>
        </w:rPr>
        <w:t>,</w:t>
      </w:r>
      <w:r w:rsidR="00462A79" w:rsidRPr="003449D9">
        <w:rPr>
          <w:spacing w:val="-5"/>
          <w:sz w:val="24"/>
          <w:szCs w:val="24"/>
        </w:rPr>
        <w:t xml:space="preserve"> </w:t>
      </w:r>
      <w:r w:rsidR="00512DC4" w:rsidRPr="003449D9">
        <w:rPr>
          <w:spacing w:val="-5"/>
          <w:sz w:val="24"/>
          <w:szCs w:val="24"/>
        </w:rPr>
        <w:t>педосфера</w:t>
      </w:r>
      <w:r w:rsidR="00BC64E1">
        <w:rPr>
          <w:spacing w:val="-5"/>
          <w:sz w:val="24"/>
          <w:szCs w:val="24"/>
        </w:rPr>
        <w:t>,</w:t>
      </w:r>
      <w:r w:rsidR="00910686" w:rsidRPr="003449D9">
        <w:rPr>
          <w:spacing w:val="-5"/>
          <w:sz w:val="24"/>
          <w:szCs w:val="24"/>
        </w:rPr>
        <w:t xml:space="preserve"> постоянно </w:t>
      </w:r>
      <w:r w:rsidR="00512DC4" w:rsidRPr="003449D9">
        <w:rPr>
          <w:spacing w:val="-5"/>
          <w:sz w:val="24"/>
          <w:szCs w:val="24"/>
        </w:rPr>
        <w:t xml:space="preserve">оставаясь </w:t>
      </w:r>
      <w:r w:rsidR="00781FBA" w:rsidRPr="003449D9">
        <w:rPr>
          <w:spacing w:val="-5"/>
          <w:sz w:val="24"/>
          <w:szCs w:val="24"/>
        </w:rPr>
        <w:t xml:space="preserve">относительно </w:t>
      </w:r>
      <w:r w:rsidR="00512DC4" w:rsidRPr="003449D9">
        <w:rPr>
          <w:spacing w:val="-5"/>
          <w:sz w:val="24"/>
          <w:szCs w:val="24"/>
        </w:rPr>
        <w:t>консервативн</w:t>
      </w:r>
      <w:r w:rsidR="00781FBA" w:rsidRPr="003449D9">
        <w:rPr>
          <w:spacing w:val="-5"/>
          <w:sz w:val="24"/>
          <w:szCs w:val="24"/>
        </w:rPr>
        <w:t xml:space="preserve">ой основой </w:t>
      </w:r>
      <w:r w:rsidR="00512DC4" w:rsidRPr="003449D9">
        <w:rPr>
          <w:spacing w:val="-5"/>
          <w:sz w:val="24"/>
          <w:szCs w:val="24"/>
        </w:rPr>
        <w:t xml:space="preserve">существования живого вещества суши, в тоже время </w:t>
      </w:r>
      <w:r w:rsidR="0068346D" w:rsidRPr="003449D9">
        <w:rPr>
          <w:spacing w:val="-5"/>
          <w:sz w:val="24"/>
          <w:szCs w:val="24"/>
        </w:rPr>
        <w:t xml:space="preserve">всегда </w:t>
      </w:r>
      <w:r w:rsidR="00781FBA" w:rsidRPr="003449D9">
        <w:rPr>
          <w:spacing w:val="-5"/>
          <w:sz w:val="24"/>
          <w:szCs w:val="24"/>
        </w:rPr>
        <w:t xml:space="preserve">обладала </w:t>
      </w:r>
      <w:r w:rsidR="00337263" w:rsidRPr="003449D9">
        <w:rPr>
          <w:spacing w:val="-5"/>
          <w:sz w:val="24"/>
          <w:szCs w:val="24"/>
        </w:rPr>
        <w:t>достаточн</w:t>
      </w:r>
      <w:r w:rsidR="00D46B9C" w:rsidRPr="003449D9">
        <w:rPr>
          <w:spacing w:val="-5"/>
          <w:sz w:val="24"/>
          <w:szCs w:val="24"/>
        </w:rPr>
        <w:t xml:space="preserve">ым ресурсом </w:t>
      </w:r>
      <w:r w:rsidR="00512DC4" w:rsidRPr="003449D9">
        <w:rPr>
          <w:spacing w:val="-5"/>
          <w:sz w:val="24"/>
          <w:szCs w:val="24"/>
        </w:rPr>
        <w:t>времен</w:t>
      </w:r>
      <w:r w:rsidR="00D46B9C" w:rsidRPr="003449D9">
        <w:rPr>
          <w:spacing w:val="-5"/>
          <w:sz w:val="24"/>
          <w:szCs w:val="24"/>
        </w:rPr>
        <w:t>и</w:t>
      </w:r>
      <w:r w:rsidR="00512DC4" w:rsidRPr="003449D9">
        <w:rPr>
          <w:spacing w:val="-5"/>
          <w:sz w:val="24"/>
          <w:szCs w:val="24"/>
        </w:rPr>
        <w:t xml:space="preserve">, </w:t>
      </w:r>
      <w:r w:rsidR="0068346D" w:rsidRPr="003449D9">
        <w:rPr>
          <w:spacing w:val="-5"/>
          <w:sz w:val="24"/>
          <w:szCs w:val="24"/>
        </w:rPr>
        <w:t>позволяющ</w:t>
      </w:r>
      <w:r w:rsidR="00D46B9C" w:rsidRPr="003449D9">
        <w:rPr>
          <w:spacing w:val="-5"/>
          <w:sz w:val="24"/>
          <w:szCs w:val="24"/>
        </w:rPr>
        <w:t xml:space="preserve">им ей целиком </w:t>
      </w:r>
      <w:r w:rsidR="0068346D" w:rsidRPr="003449D9">
        <w:rPr>
          <w:spacing w:val="-5"/>
          <w:sz w:val="24"/>
          <w:szCs w:val="24"/>
        </w:rPr>
        <w:t>адаптироваться к</w:t>
      </w:r>
      <w:r w:rsidR="00910686" w:rsidRPr="003449D9">
        <w:rPr>
          <w:spacing w:val="-5"/>
          <w:sz w:val="24"/>
          <w:szCs w:val="24"/>
        </w:rPr>
        <w:t xml:space="preserve"> </w:t>
      </w:r>
      <w:r w:rsidR="00D46B9C" w:rsidRPr="003449D9">
        <w:rPr>
          <w:spacing w:val="-5"/>
          <w:sz w:val="24"/>
          <w:szCs w:val="24"/>
        </w:rPr>
        <w:t xml:space="preserve">внешним </w:t>
      </w:r>
      <w:r w:rsidR="0068346D" w:rsidRPr="003449D9">
        <w:rPr>
          <w:spacing w:val="-5"/>
          <w:sz w:val="24"/>
          <w:szCs w:val="24"/>
        </w:rPr>
        <w:t>изменениям</w:t>
      </w:r>
      <w:r w:rsidR="00512DC4" w:rsidRPr="003449D9">
        <w:rPr>
          <w:spacing w:val="-5"/>
          <w:sz w:val="24"/>
          <w:szCs w:val="24"/>
        </w:rPr>
        <w:t xml:space="preserve">, </w:t>
      </w:r>
      <w:r w:rsidR="00BC64E1">
        <w:rPr>
          <w:spacing w:val="-5"/>
          <w:sz w:val="24"/>
          <w:szCs w:val="24"/>
        </w:rPr>
        <w:t xml:space="preserve">одновременно </w:t>
      </w:r>
      <w:r w:rsidR="00910686" w:rsidRPr="003449D9">
        <w:rPr>
          <w:spacing w:val="-5"/>
          <w:sz w:val="24"/>
          <w:szCs w:val="24"/>
        </w:rPr>
        <w:t xml:space="preserve">постоянно находясь в </w:t>
      </w:r>
      <w:r w:rsidR="00512DC4" w:rsidRPr="003449D9">
        <w:rPr>
          <w:spacing w:val="-5"/>
          <w:sz w:val="24"/>
          <w:szCs w:val="24"/>
        </w:rPr>
        <w:t>состояни</w:t>
      </w:r>
      <w:r w:rsidR="00910686" w:rsidRPr="003449D9">
        <w:rPr>
          <w:spacing w:val="-5"/>
          <w:sz w:val="24"/>
          <w:szCs w:val="24"/>
        </w:rPr>
        <w:t>и</w:t>
      </w:r>
      <w:r w:rsidR="00512DC4" w:rsidRPr="003449D9">
        <w:rPr>
          <w:spacing w:val="-5"/>
          <w:sz w:val="24"/>
          <w:szCs w:val="24"/>
        </w:rPr>
        <w:t xml:space="preserve"> динамического равновесия с</w:t>
      </w:r>
      <w:r w:rsidR="00781FBA" w:rsidRPr="003449D9">
        <w:rPr>
          <w:spacing w:val="-5"/>
          <w:sz w:val="24"/>
          <w:szCs w:val="24"/>
        </w:rPr>
        <w:t xml:space="preserve"> еще более </w:t>
      </w:r>
      <w:r w:rsidR="00D46B9C" w:rsidRPr="003449D9">
        <w:rPr>
          <w:spacing w:val="-5"/>
          <w:sz w:val="24"/>
          <w:szCs w:val="24"/>
        </w:rPr>
        <w:t xml:space="preserve">динамично </w:t>
      </w:r>
      <w:r w:rsidR="00512DC4" w:rsidRPr="003449D9">
        <w:rPr>
          <w:spacing w:val="-5"/>
          <w:sz w:val="24"/>
          <w:szCs w:val="24"/>
        </w:rPr>
        <w:t>изменяющимся биоценозом.</w:t>
      </w:r>
      <w:r w:rsidR="00D750D3" w:rsidRPr="003449D9">
        <w:rPr>
          <w:spacing w:val="-5"/>
          <w:sz w:val="24"/>
          <w:szCs w:val="24"/>
        </w:rPr>
        <w:t xml:space="preserve"> </w:t>
      </w:r>
    </w:p>
    <w:p w:rsidR="00C74774" w:rsidRPr="007958C5" w:rsidRDefault="00153341" w:rsidP="003449D9">
      <w:pPr>
        <w:widowControl/>
        <w:autoSpaceDE/>
        <w:autoSpaceDN/>
        <w:adjustRightInd/>
        <w:spacing w:line="360" w:lineRule="auto"/>
        <w:ind w:firstLine="709"/>
        <w:jc w:val="both"/>
        <w:rPr>
          <w:b/>
          <w:spacing w:val="-5"/>
          <w:sz w:val="24"/>
          <w:szCs w:val="24"/>
        </w:rPr>
      </w:pPr>
      <w:r w:rsidRPr="003449D9">
        <w:rPr>
          <w:spacing w:val="-5"/>
          <w:sz w:val="24"/>
          <w:szCs w:val="24"/>
        </w:rPr>
        <w:t>Таким образом</w:t>
      </w:r>
      <w:r w:rsidR="002F738D" w:rsidRPr="003449D9">
        <w:rPr>
          <w:spacing w:val="-5"/>
          <w:sz w:val="24"/>
          <w:szCs w:val="24"/>
        </w:rPr>
        <w:t>,</w:t>
      </w:r>
      <w:r w:rsidRPr="007958C5">
        <w:rPr>
          <w:b/>
          <w:spacing w:val="-5"/>
          <w:sz w:val="24"/>
          <w:szCs w:val="24"/>
        </w:rPr>
        <w:t xml:space="preserve"> </w:t>
      </w:r>
      <w:r w:rsidR="002F738D" w:rsidRPr="007958C5">
        <w:rPr>
          <w:b/>
          <w:i/>
          <w:spacing w:val="-5"/>
          <w:sz w:val="24"/>
          <w:szCs w:val="24"/>
        </w:rPr>
        <w:t xml:space="preserve">педосфера </w:t>
      </w:r>
      <w:r w:rsidR="008139B5" w:rsidRPr="007958C5">
        <w:rPr>
          <w:b/>
          <w:i/>
          <w:spacing w:val="-5"/>
          <w:sz w:val="24"/>
          <w:szCs w:val="24"/>
        </w:rPr>
        <w:t xml:space="preserve">представляет собой </w:t>
      </w:r>
      <w:r w:rsidR="002F738D" w:rsidRPr="007958C5">
        <w:rPr>
          <w:b/>
          <w:i/>
          <w:spacing w:val="-5"/>
          <w:sz w:val="24"/>
          <w:szCs w:val="24"/>
        </w:rPr>
        <w:t>чувствительн</w:t>
      </w:r>
      <w:r w:rsidR="008139B5" w:rsidRPr="007958C5">
        <w:rPr>
          <w:b/>
          <w:i/>
          <w:spacing w:val="-5"/>
          <w:sz w:val="24"/>
          <w:szCs w:val="24"/>
        </w:rPr>
        <w:t>ую</w:t>
      </w:r>
      <w:r w:rsidR="002F738D" w:rsidRPr="007958C5">
        <w:rPr>
          <w:b/>
          <w:i/>
          <w:spacing w:val="-5"/>
          <w:sz w:val="24"/>
          <w:szCs w:val="24"/>
        </w:rPr>
        <w:t xml:space="preserve"> подсистем</w:t>
      </w:r>
      <w:r w:rsidR="008139B5" w:rsidRPr="007958C5">
        <w:rPr>
          <w:b/>
          <w:i/>
          <w:spacing w:val="-5"/>
          <w:sz w:val="24"/>
          <w:szCs w:val="24"/>
        </w:rPr>
        <w:t>у</w:t>
      </w:r>
      <w:r w:rsidR="002F738D" w:rsidRPr="007958C5">
        <w:rPr>
          <w:b/>
          <w:i/>
          <w:spacing w:val="-5"/>
          <w:sz w:val="24"/>
          <w:szCs w:val="24"/>
        </w:rPr>
        <w:t xml:space="preserve"> биосферы, </w:t>
      </w:r>
      <w:r w:rsidR="008139B5" w:rsidRPr="007958C5">
        <w:rPr>
          <w:b/>
          <w:i/>
          <w:spacing w:val="-5"/>
          <w:sz w:val="24"/>
          <w:szCs w:val="24"/>
        </w:rPr>
        <w:t>с</w:t>
      </w:r>
      <w:r w:rsidR="002F738D" w:rsidRPr="007958C5">
        <w:rPr>
          <w:b/>
          <w:i/>
          <w:spacing w:val="-5"/>
          <w:sz w:val="24"/>
          <w:szCs w:val="24"/>
        </w:rPr>
        <w:t>формир</w:t>
      </w:r>
      <w:r w:rsidR="008139B5" w:rsidRPr="007958C5">
        <w:rPr>
          <w:b/>
          <w:i/>
          <w:spacing w:val="-5"/>
          <w:sz w:val="24"/>
          <w:szCs w:val="24"/>
        </w:rPr>
        <w:t xml:space="preserve">овавшуюся </w:t>
      </w:r>
      <w:r w:rsidR="002F738D" w:rsidRPr="007958C5">
        <w:rPr>
          <w:b/>
          <w:i/>
          <w:spacing w:val="-5"/>
          <w:sz w:val="24"/>
          <w:szCs w:val="24"/>
        </w:rPr>
        <w:t>под воздействием специфического комплекса разновозрастных и пространственно упорядоченных факторов</w:t>
      </w:r>
      <w:r w:rsidR="0013429B" w:rsidRPr="007958C5">
        <w:rPr>
          <w:b/>
          <w:i/>
          <w:spacing w:val="-5"/>
          <w:sz w:val="24"/>
          <w:szCs w:val="24"/>
        </w:rPr>
        <w:t>,</w:t>
      </w:r>
      <w:r w:rsidR="002F738D" w:rsidRPr="007958C5">
        <w:rPr>
          <w:b/>
          <w:i/>
          <w:spacing w:val="-5"/>
          <w:sz w:val="24"/>
          <w:szCs w:val="24"/>
        </w:rPr>
        <w:t xml:space="preserve"> эволюционирую</w:t>
      </w:r>
      <w:r w:rsidR="008139B5" w:rsidRPr="007958C5">
        <w:rPr>
          <w:b/>
          <w:i/>
          <w:spacing w:val="-5"/>
          <w:sz w:val="24"/>
          <w:szCs w:val="24"/>
        </w:rPr>
        <w:t xml:space="preserve">щую </w:t>
      </w:r>
      <w:r w:rsidR="002F738D" w:rsidRPr="007958C5">
        <w:rPr>
          <w:b/>
          <w:i/>
          <w:spacing w:val="-5"/>
          <w:sz w:val="24"/>
          <w:szCs w:val="24"/>
        </w:rPr>
        <w:t xml:space="preserve">в соответствии с моделью иерархической организации </w:t>
      </w:r>
      <w:r w:rsidR="003828E2" w:rsidRPr="007958C5">
        <w:rPr>
          <w:b/>
          <w:i/>
          <w:spacing w:val="-5"/>
          <w:sz w:val="24"/>
          <w:szCs w:val="24"/>
        </w:rPr>
        <w:t>биосферы</w:t>
      </w:r>
      <w:r w:rsidR="002F738D" w:rsidRPr="007958C5">
        <w:rPr>
          <w:b/>
          <w:i/>
          <w:spacing w:val="-5"/>
          <w:sz w:val="24"/>
          <w:szCs w:val="24"/>
        </w:rPr>
        <w:t xml:space="preserve">. </w:t>
      </w:r>
      <w:r w:rsidR="009155EE" w:rsidRPr="007958C5">
        <w:rPr>
          <w:b/>
          <w:i/>
          <w:spacing w:val="-5"/>
          <w:sz w:val="24"/>
          <w:szCs w:val="24"/>
        </w:rPr>
        <w:t>При этом</w:t>
      </w:r>
      <w:r w:rsidR="002F738D" w:rsidRPr="007958C5">
        <w:rPr>
          <w:b/>
          <w:i/>
          <w:spacing w:val="-5"/>
          <w:sz w:val="24"/>
          <w:szCs w:val="24"/>
        </w:rPr>
        <w:t xml:space="preserve"> </w:t>
      </w:r>
      <w:r w:rsidR="009155EE" w:rsidRPr="007958C5">
        <w:rPr>
          <w:b/>
          <w:i/>
          <w:spacing w:val="-5"/>
          <w:sz w:val="24"/>
          <w:szCs w:val="24"/>
        </w:rPr>
        <w:t xml:space="preserve">процесс </w:t>
      </w:r>
      <w:r w:rsidRPr="007958C5">
        <w:rPr>
          <w:b/>
          <w:i/>
          <w:spacing w:val="-5"/>
          <w:sz w:val="24"/>
          <w:szCs w:val="24"/>
        </w:rPr>
        <w:t>почвообразовани</w:t>
      </w:r>
      <w:r w:rsidR="009155EE" w:rsidRPr="007958C5">
        <w:rPr>
          <w:b/>
          <w:i/>
          <w:spacing w:val="-5"/>
          <w:sz w:val="24"/>
          <w:szCs w:val="24"/>
        </w:rPr>
        <w:t>я</w:t>
      </w:r>
      <w:r w:rsidRPr="007958C5">
        <w:rPr>
          <w:b/>
          <w:i/>
          <w:spacing w:val="-5"/>
          <w:sz w:val="24"/>
          <w:szCs w:val="24"/>
        </w:rPr>
        <w:t xml:space="preserve"> в целом может трактоваться как установлени</w:t>
      </w:r>
      <w:r w:rsidR="009155EE" w:rsidRPr="007958C5">
        <w:rPr>
          <w:b/>
          <w:i/>
          <w:spacing w:val="-5"/>
          <w:sz w:val="24"/>
          <w:szCs w:val="24"/>
        </w:rPr>
        <w:t xml:space="preserve">е равновесного состояния между зональным биоценозом и </w:t>
      </w:r>
      <w:r w:rsidR="00FE225C" w:rsidRPr="007958C5">
        <w:rPr>
          <w:b/>
          <w:i/>
          <w:spacing w:val="-5"/>
          <w:sz w:val="24"/>
          <w:szCs w:val="24"/>
        </w:rPr>
        <w:t>таки</w:t>
      </w:r>
      <w:r w:rsidR="009155EE" w:rsidRPr="007958C5">
        <w:rPr>
          <w:b/>
          <w:i/>
          <w:spacing w:val="-5"/>
          <w:sz w:val="24"/>
          <w:szCs w:val="24"/>
        </w:rPr>
        <w:t>ми</w:t>
      </w:r>
      <w:r w:rsidR="00FE225C" w:rsidRPr="007958C5">
        <w:rPr>
          <w:b/>
          <w:i/>
          <w:spacing w:val="-5"/>
          <w:sz w:val="24"/>
          <w:szCs w:val="24"/>
        </w:rPr>
        <w:t xml:space="preserve"> фактор</w:t>
      </w:r>
      <w:r w:rsidR="009155EE" w:rsidRPr="007958C5">
        <w:rPr>
          <w:b/>
          <w:i/>
          <w:spacing w:val="-5"/>
          <w:sz w:val="24"/>
          <w:szCs w:val="24"/>
        </w:rPr>
        <w:t>ами</w:t>
      </w:r>
      <w:r w:rsidR="00FE225C" w:rsidRPr="007958C5">
        <w:rPr>
          <w:b/>
          <w:i/>
          <w:spacing w:val="-5"/>
          <w:sz w:val="24"/>
          <w:szCs w:val="24"/>
        </w:rPr>
        <w:t xml:space="preserve"> почвообразования как </w:t>
      </w:r>
      <w:r w:rsidR="009155EE" w:rsidRPr="007958C5">
        <w:rPr>
          <w:b/>
          <w:i/>
          <w:spacing w:val="-5"/>
          <w:sz w:val="24"/>
          <w:szCs w:val="24"/>
        </w:rPr>
        <w:t xml:space="preserve">климат, </w:t>
      </w:r>
      <w:r w:rsidR="00FE225C" w:rsidRPr="007958C5">
        <w:rPr>
          <w:b/>
          <w:i/>
          <w:spacing w:val="-5"/>
          <w:sz w:val="24"/>
          <w:szCs w:val="24"/>
        </w:rPr>
        <w:t>рельеф</w:t>
      </w:r>
      <w:r w:rsidR="009155EE" w:rsidRPr="007958C5">
        <w:rPr>
          <w:b/>
          <w:i/>
          <w:spacing w:val="-5"/>
          <w:sz w:val="24"/>
          <w:szCs w:val="24"/>
        </w:rPr>
        <w:t xml:space="preserve"> и </w:t>
      </w:r>
      <w:r w:rsidR="00FE225C" w:rsidRPr="007958C5">
        <w:rPr>
          <w:b/>
          <w:i/>
          <w:spacing w:val="-5"/>
          <w:sz w:val="24"/>
          <w:szCs w:val="24"/>
        </w:rPr>
        <w:t>степень эрозионной переработки неорганического субстрата (коры выветривания)</w:t>
      </w:r>
      <w:r w:rsidR="00925251" w:rsidRPr="007958C5">
        <w:rPr>
          <w:b/>
          <w:spacing w:val="-5"/>
          <w:sz w:val="24"/>
          <w:szCs w:val="24"/>
        </w:rPr>
        <w:t xml:space="preserve"> </w:t>
      </w:r>
      <w:r w:rsidR="000E03B5" w:rsidRPr="007958C5">
        <w:rPr>
          <w:b/>
          <w:spacing w:val="-5"/>
          <w:sz w:val="24"/>
          <w:szCs w:val="24"/>
        </w:rPr>
        <w:t>[</w:t>
      </w:r>
      <w:r w:rsidR="000C6C01" w:rsidRPr="007958C5">
        <w:rPr>
          <w:b/>
          <w:spacing w:val="-5"/>
          <w:sz w:val="24"/>
          <w:szCs w:val="24"/>
        </w:rPr>
        <w:t>Соколов,</w:t>
      </w:r>
      <w:r w:rsidR="000201FA" w:rsidRPr="007958C5">
        <w:rPr>
          <w:b/>
          <w:spacing w:val="-5"/>
          <w:sz w:val="24"/>
          <w:szCs w:val="24"/>
        </w:rPr>
        <w:t xml:space="preserve"> 2004</w:t>
      </w:r>
      <w:r w:rsidR="00706835" w:rsidRPr="007958C5">
        <w:rPr>
          <w:b/>
          <w:spacing w:val="-5"/>
          <w:sz w:val="24"/>
          <w:szCs w:val="24"/>
        </w:rPr>
        <w:t>;</w:t>
      </w:r>
      <w:r w:rsidR="002C4DA2" w:rsidRPr="007958C5">
        <w:rPr>
          <w:b/>
          <w:spacing w:val="-5"/>
          <w:sz w:val="24"/>
          <w:szCs w:val="24"/>
        </w:rPr>
        <w:t xml:space="preserve"> </w:t>
      </w:r>
      <w:r w:rsidR="000C6C01" w:rsidRPr="007958C5">
        <w:rPr>
          <w:b/>
          <w:spacing w:val="-5"/>
          <w:sz w:val="24"/>
          <w:szCs w:val="24"/>
        </w:rPr>
        <w:t>Таргульян</w:t>
      </w:r>
      <w:r w:rsidR="007958C5">
        <w:rPr>
          <w:b/>
          <w:spacing w:val="-5"/>
          <w:sz w:val="24"/>
          <w:szCs w:val="24"/>
        </w:rPr>
        <w:t>,</w:t>
      </w:r>
      <w:r w:rsidR="00925251" w:rsidRPr="007958C5">
        <w:rPr>
          <w:b/>
          <w:spacing w:val="-5"/>
          <w:sz w:val="24"/>
          <w:szCs w:val="24"/>
        </w:rPr>
        <w:t xml:space="preserve"> </w:t>
      </w:r>
      <w:r w:rsidR="000C6C01" w:rsidRPr="007958C5">
        <w:rPr>
          <w:b/>
          <w:spacing w:val="-5"/>
          <w:sz w:val="24"/>
          <w:szCs w:val="24"/>
        </w:rPr>
        <w:t>1978;</w:t>
      </w:r>
      <w:r w:rsidR="00925251" w:rsidRPr="007958C5">
        <w:rPr>
          <w:b/>
          <w:spacing w:val="-5"/>
          <w:sz w:val="24"/>
          <w:szCs w:val="24"/>
        </w:rPr>
        <w:t xml:space="preserve"> </w:t>
      </w:r>
      <w:r w:rsidR="000C6C01" w:rsidRPr="007958C5">
        <w:rPr>
          <w:b/>
          <w:spacing w:val="-5"/>
          <w:sz w:val="24"/>
          <w:szCs w:val="24"/>
        </w:rPr>
        <w:t>Дылис</w:t>
      </w:r>
      <w:r w:rsidR="000E03B5" w:rsidRPr="007958C5">
        <w:rPr>
          <w:b/>
          <w:spacing w:val="-5"/>
          <w:sz w:val="24"/>
          <w:szCs w:val="24"/>
        </w:rPr>
        <w:t>, 1968]</w:t>
      </w:r>
      <w:r w:rsidR="00781FBA" w:rsidRPr="007958C5">
        <w:rPr>
          <w:b/>
          <w:spacing w:val="-5"/>
          <w:sz w:val="24"/>
          <w:szCs w:val="24"/>
        </w:rPr>
        <w:t>.</w:t>
      </w:r>
    </w:p>
    <w:p w:rsidR="006B0088" w:rsidRPr="003449D9" w:rsidRDefault="006B0088" w:rsidP="003449D9">
      <w:pPr>
        <w:widowControl/>
        <w:autoSpaceDE/>
        <w:autoSpaceDN/>
        <w:adjustRightInd/>
        <w:spacing w:line="360" w:lineRule="auto"/>
        <w:ind w:firstLine="709"/>
        <w:jc w:val="both"/>
        <w:rPr>
          <w:spacing w:val="-5"/>
          <w:sz w:val="24"/>
          <w:szCs w:val="24"/>
        </w:rPr>
      </w:pPr>
      <w:r w:rsidRPr="003449D9">
        <w:rPr>
          <w:spacing w:val="-5"/>
          <w:sz w:val="24"/>
          <w:szCs w:val="24"/>
        </w:rPr>
        <w:t xml:space="preserve">Важность </w:t>
      </w:r>
      <w:r w:rsidR="0013429B">
        <w:rPr>
          <w:spacing w:val="-5"/>
          <w:sz w:val="24"/>
          <w:szCs w:val="24"/>
        </w:rPr>
        <w:t xml:space="preserve">рассмотрения данного </w:t>
      </w:r>
      <w:r w:rsidRPr="003449D9">
        <w:rPr>
          <w:spacing w:val="-5"/>
          <w:sz w:val="24"/>
          <w:szCs w:val="24"/>
        </w:rPr>
        <w:t xml:space="preserve">вопроса </w:t>
      </w:r>
      <w:r w:rsidR="00910686" w:rsidRPr="003449D9">
        <w:rPr>
          <w:spacing w:val="-5"/>
          <w:sz w:val="24"/>
          <w:szCs w:val="24"/>
        </w:rPr>
        <w:t xml:space="preserve">именно </w:t>
      </w:r>
      <w:r w:rsidR="0013429B">
        <w:rPr>
          <w:spacing w:val="-5"/>
          <w:sz w:val="24"/>
          <w:szCs w:val="24"/>
        </w:rPr>
        <w:t xml:space="preserve">с точки зрения </w:t>
      </w:r>
      <w:r w:rsidRPr="003449D9">
        <w:rPr>
          <w:spacing w:val="-5"/>
          <w:sz w:val="24"/>
          <w:szCs w:val="24"/>
        </w:rPr>
        <w:t xml:space="preserve">палеогеохимической эволюции почвенного покрова объясняется тем, что </w:t>
      </w:r>
      <w:r w:rsidR="004667F3">
        <w:rPr>
          <w:spacing w:val="-5"/>
          <w:sz w:val="24"/>
          <w:szCs w:val="24"/>
        </w:rPr>
        <w:t xml:space="preserve">такой подход теоретически позволяет получить информацию о </w:t>
      </w:r>
      <w:r w:rsidRPr="003449D9">
        <w:rPr>
          <w:spacing w:val="-5"/>
          <w:sz w:val="24"/>
          <w:szCs w:val="24"/>
        </w:rPr>
        <w:t>параметр</w:t>
      </w:r>
      <w:r w:rsidR="004667F3">
        <w:rPr>
          <w:spacing w:val="-5"/>
          <w:sz w:val="24"/>
          <w:szCs w:val="24"/>
        </w:rPr>
        <w:t>ах</w:t>
      </w:r>
      <w:r w:rsidRPr="003449D9">
        <w:rPr>
          <w:spacing w:val="-5"/>
          <w:sz w:val="24"/>
          <w:szCs w:val="24"/>
        </w:rPr>
        <w:t xml:space="preserve"> </w:t>
      </w:r>
      <w:r w:rsidR="004667F3">
        <w:rPr>
          <w:spacing w:val="-5"/>
          <w:sz w:val="24"/>
          <w:szCs w:val="24"/>
        </w:rPr>
        <w:t xml:space="preserve">первичной биосферы и таким образом </w:t>
      </w:r>
      <w:r w:rsidRPr="003449D9">
        <w:rPr>
          <w:spacing w:val="-5"/>
          <w:sz w:val="24"/>
          <w:szCs w:val="24"/>
        </w:rPr>
        <w:t xml:space="preserve">дает возможность делать заключения о </w:t>
      </w:r>
      <w:r w:rsidR="004667F3">
        <w:rPr>
          <w:spacing w:val="-5"/>
          <w:sz w:val="24"/>
          <w:szCs w:val="24"/>
        </w:rPr>
        <w:t>специфике наблюдаемых</w:t>
      </w:r>
      <w:r w:rsidRPr="003449D9">
        <w:rPr>
          <w:spacing w:val="-5"/>
          <w:sz w:val="24"/>
          <w:szCs w:val="24"/>
        </w:rPr>
        <w:t xml:space="preserve"> антропогенных трансформаций. То есть</w:t>
      </w:r>
      <w:r w:rsidR="00BC64E1">
        <w:rPr>
          <w:spacing w:val="-5"/>
          <w:sz w:val="24"/>
          <w:szCs w:val="24"/>
        </w:rPr>
        <w:t>,</w:t>
      </w:r>
      <w:r w:rsidRPr="003449D9">
        <w:rPr>
          <w:spacing w:val="-5"/>
          <w:sz w:val="24"/>
          <w:szCs w:val="24"/>
        </w:rPr>
        <w:t xml:space="preserve"> </w:t>
      </w:r>
      <w:r w:rsidR="004667F3">
        <w:rPr>
          <w:spacing w:val="-5"/>
          <w:sz w:val="24"/>
          <w:szCs w:val="24"/>
        </w:rPr>
        <w:t xml:space="preserve">он </w:t>
      </w:r>
      <w:r w:rsidRPr="003449D9">
        <w:rPr>
          <w:spacing w:val="-5"/>
          <w:sz w:val="24"/>
          <w:szCs w:val="24"/>
        </w:rPr>
        <w:t>позволя</w:t>
      </w:r>
      <w:r w:rsidR="004667F3">
        <w:rPr>
          <w:spacing w:val="-5"/>
          <w:sz w:val="24"/>
          <w:szCs w:val="24"/>
        </w:rPr>
        <w:t>е</w:t>
      </w:r>
      <w:r w:rsidRPr="003449D9">
        <w:rPr>
          <w:spacing w:val="-5"/>
          <w:sz w:val="24"/>
          <w:szCs w:val="24"/>
        </w:rPr>
        <w:t xml:space="preserve">т получить ту базисную точку отсчета, по отношению к которой можно отслеживать последующие изменения антропогенного характера. </w:t>
      </w:r>
    </w:p>
    <w:p w:rsidR="00481A44" w:rsidRPr="003449D9" w:rsidRDefault="00842581" w:rsidP="003449D9">
      <w:pPr>
        <w:widowControl/>
        <w:autoSpaceDE/>
        <w:autoSpaceDN/>
        <w:adjustRightInd/>
        <w:spacing w:line="360" w:lineRule="auto"/>
        <w:ind w:firstLine="709"/>
        <w:jc w:val="both"/>
        <w:rPr>
          <w:spacing w:val="-5"/>
          <w:sz w:val="24"/>
          <w:szCs w:val="24"/>
        </w:rPr>
      </w:pPr>
      <w:r w:rsidRPr="003449D9">
        <w:rPr>
          <w:spacing w:val="-5"/>
          <w:sz w:val="24"/>
          <w:szCs w:val="24"/>
        </w:rPr>
        <w:t xml:space="preserve">Соглашаясь с тем, что </w:t>
      </w:r>
      <w:r w:rsidR="007075CB" w:rsidRPr="003449D9">
        <w:rPr>
          <w:spacing w:val="-5"/>
          <w:sz w:val="24"/>
          <w:szCs w:val="24"/>
        </w:rPr>
        <w:t>практически все почвообразовательные процесс</w:t>
      </w:r>
      <w:r w:rsidRPr="003449D9">
        <w:rPr>
          <w:spacing w:val="-5"/>
          <w:sz w:val="24"/>
          <w:szCs w:val="24"/>
        </w:rPr>
        <w:t>ы</w:t>
      </w:r>
      <w:r w:rsidR="007075CB" w:rsidRPr="003449D9">
        <w:rPr>
          <w:spacing w:val="-5"/>
          <w:sz w:val="24"/>
          <w:szCs w:val="24"/>
        </w:rPr>
        <w:t xml:space="preserve"> по существу представляют собой процессы миграции</w:t>
      </w:r>
      <w:r w:rsidRPr="003449D9">
        <w:rPr>
          <w:spacing w:val="-5"/>
          <w:sz w:val="24"/>
          <w:szCs w:val="24"/>
        </w:rPr>
        <w:t xml:space="preserve"> химических элементов</w:t>
      </w:r>
      <w:r w:rsidR="007075CB" w:rsidRPr="003449D9">
        <w:rPr>
          <w:spacing w:val="-5"/>
          <w:sz w:val="24"/>
          <w:szCs w:val="24"/>
        </w:rPr>
        <w:t xml:space="preserve"> и могу</w:t>
      </w:r>
      <w:r w:rsidR="000C6C01">
        <w:rPr>
          <w:spacing w:val="-5"/>
          <w:sz w:val="24"/>
          <w:szCs w:val="24"/>
        </w:rPr>
        <w:t>т</w:t>
      </w:r>
      <w:r w:rsidR="007075CB" w:rsidRPr="003449D9">
        <w:rPr>
          <w:spacing w:val="-5"/>
          <w:sz w:val="24"/>
          <w:szCs w:val="24"/>
        </w:rPr>
        <w:t xml:space="preserve"> быть интерпретированы в рамках теоретических положений геохимии ландшафта</w:t>
      </w:r>
      <w:r w:rsidRPr="003449D9">
        <w:rPr>
          <w:spacing w:val="-5"/>
          <w:sz w:val="24"/>
          <w:szCs w:val="24"/>
        </w:rPr>
        <w:t xml:space="preserve">, </w:t>
      </w:r>
      <w:r w:rsidR="00064DB0" w:rsidRPr="003449D9">
        <w:rPr>
          <w:spacing w:val="-5"/>
          <w:sz w:val="24"/>
          <w:szCs w:val="24"/>
        </w:rPr>
        <w:t xml:space="preserve">В.М. Фридланд </w:t>
      </w:r>
      <w:r w:rsidR="005D0CF2" w:rsidRPr="003449D9">
        <w:rPr>
          <w:spacing w:val="-5"/>
          <w:sz w:val="24"/>
          <w:szCs w:val="24"/>
        </w:rPr>
        <w:t>счел нужным дополнить</w:t>
      </w:r>
      <w:r w:rsidR="00064DB0" w:rsidRPr="003449D9">
        <w:rPr>
          <w:spacing w:val="-5"/>
          <w:sz w:val="24"/>
          <w:szCs w:val="24"/>
        </w:rPr>
        <w:t xml:space="preserve">, что данные факторы «представляют собой геохимическое опосредование факторов возникновения почвенных комбинаций» </w:t>
      </w:r>
      <w:r w:rsidR="000E03B5" w:rsidRPr="000E03B5">
        <w:rPr>
          <w:spacing w:val="-5"/>
          <w:sz w:val="24"/>
          <w:szCs w:val="24"/>
        </w:rPr>
        <w:t>[</w:t>
      </w:r>
      <w:r w:rsidR="00064DB0" w:rsidRPr="003449D9">
        <w:rPr>
          <w:spacing w:val="-5"/>
          <w:sz w:val="24"/>
          <w:szCs w:val="24"/>
        </w:rPr>
        <w:t>Фридланд</w:t>
      </w:r>
      <w:r w:rsidR="000C6C01">
        <w:rPr>
          <w:spacing w:val="-5"/>
          <w:sz w:val="24"/>
          <w:szCs w:val="24"/>
        </w:rPr>
        <w:t xml:space="preserve">, </w:t>
      </w:r>
      <w:r w:rsidR="00064DB0" w:rsidRPr="003449D9">
        <w:rPr>
          <w:spacing w:val="-5"/>
          <w:sz w:val="24"/>
          <w:szCs w:val="24"/>
        </w:rPr>
        <w:t>1</w:t>
      </w:r>
      <w:r w:rsidR="000E03B5">
        <w:rPr>
          <w:spacing w:val="-5"/>
          <w:sz w:val="24"/>
          <w:szCs w:val="24"/>
        </w:rPr>
        <w:t>972]</w:t>
      </w:r>
      <w:r w:rsidR="00A8590F" w:rsidRPr="003449D9">
        <w:rPr>
          <w:spacing w:val="-5"/>
          <w:sz w:val="24"/>
          <w:szCs w:val="24"/>
        </w:rPr>
        <w:t>.</w:t>
      </w:r>
      <w:r w:rsidR="005D0CF2" w:rsidRPr="003449D9">
        <w:rPr>
          <w:spacing w:val="-5"/>
          <w:sz w:val="24"/>
          <w:szCs w:val="24"/>
        </w:rPr>
        <w:t xml:space="preserve"> </w:t>
      </w:r>
    </w:p>
    <w:p w:rsidR="00A8590F" w:rsidRPr="003449D9" w:rsidRDefault="00A8590F" w:rsidP="003449D9">
      <w:pPr>
        <w:widowControl/>
        <w:autoSpaceDE/>
        <w:autoSpaceDN/>
        <w:adjustRightInd/>
        <w:spacing w:line="360" w:lineRule="auto"/>
        <w:ind w:firstLine="709"/>
        <w:jc w:val="both"/>
        <w:rPr>
          <w:spacing w:val="-5"/>
          <w:sz w:val="24"/>
          <w:szCs w:val="24"/>
        </w:rPr>
      </w:pPr>
      <w:r w:rsidRPr="003449D9">
        <w:rPr>
          <w:spacing w:val="-5"/>
          <w:sz w:val="24"/>
          <w:szCs w:val="24"/>
        </w:rPr>
        <w:t xml:space="preserve">С этой точки зрения вопрос формирования структуры почвенного покрова рассмотрел Б.Б. Полынов </w:t>
      </w:r>
      <w:r w:rsidR="000C6C01" w:rsidRPr="003449D9">
        <w:rPr>
          <w:spacing w:val="-5"/>
          <w:sz w:val="24"/>
          <w:szCs w:val="24"/>
        </w:rPr>
        <w:t xml:space="preserve">еще </w:t>
      </w:r>
      <w:r w:rsidRPr="003449D9">
        <w:rPr>
          <w:spacing w:val="-5"/>
          <w:sz w:val="24"/>
          <w:szCs w:val="24"/>
        </w:rPr>
        <w:t>в 1925 г</w:t>
      </w:r>
      <w:r w:rsidR="000C6C01">
        <w:rPr>
          <w:spacing w:val="-5"/>
          <w:sz w:val="24"/>
          <w:szCs w:val="24"/>
        </w:rPr>
        <w:t>.</w:t>
      </w:r>
      <w:r w:rsidRPr="003449D9">
        <w:rPr>
          <w:spacing w:val="-5"/>
          <w:sz w:val="24"/>
          <w:szCs w:val="24"/>
        </w:rPr>
        <w:t>, используя в качестве факторов воздействия параметры миграции вещества в системе вершина-склон-замыкающее понижение, которую он назвал «геохимическим ландшафтом»</w:t>
      </w:r>
      <w:r w:rsidR="003828E2">
        <w:rPr>
          <w:spacing w:val="-5"/>
          <w:sz w:val="24"/>
          <w:szCs w:val="24"/>
        </w:rPr>
        <w:t xml:space="preserve"> (ЛГС)</w:t>
      </w:r>
      <w:r w:rsidRPr="003449D9">
        <w:rPr>
          <w:spacing w:val="-5"/>
          <w:sz w:val="24"/>
          <w:szCs w:val="24"/>
        </w:rPr>
        <w:t xml:space="preserve">. </w:t>
      </w:r>
      <w:r w:rsidR="008414E4">
        <w:rPr>
          <w:spacing w:val="-5"/>
          <w:sz w:val="24"/>
          <w:szCs w:val="24"/>
        </w:rPr>
        <w:t>М</w:t>
      </w:r>
      <w:r w:rsidRPr="003449D9">
        <w:rPr>
          <w:spacing w:val="-5"/>
          <w:sz w:val="24"/>
          <w:szCs w:val="24"/>
        </w:rPr>
        <w:t xml:space="preserve">еханизм почвообразования </w:t>
      </w:r>
      <w:r w:rsidR="003828E2" w:rsidRPr="003828E2">
        <w:rPr>
          <w:spacing w:val="-5"/>
          <w:sz w:val="24"/>
          <w:szCs w:val="24"/>
        </w:rPr>
        <w:t xml:space="preserve">Б.Б. Полынов </w:t>
      </w:r>
      <w:r w:rsidRPr="003449D9">
        <w:rPr>
          <w:spacing w:val="-5"/>
          <w:sz w:val="24"/>
          <w:szCs w:val="24"/>
        </w:rPr>
        <w:t>интерпретирова</w:t>
      </w:r>
      <w:r w:rsidR="003828E2">
        <w:rPr>
          <w:spacing w:val="-5"/>
          <w:sz w:val="24"/>
          <w:szCs w:val="24"/>
        </w:rPr>
        <w:t>л</w:t>
      </w:r>
      <w:r w:rsidRPr="003449D9">
        <w:rPr>
          <w:spacing w:val="-5"/>
          <w:sz w:val="24"/>
          <w:szCs w:val="24"/>
        </w:rPr>
        <w:t xml:space="preserve"> как систем</w:t>
      </w:r>
      <w:r w:rsidR="003828E2">
        <w:rPr>
          <w:spacing w:val="-5"/>
          <w:sz w:val="24"/>
          <w:szCs w:val="24"/>
        </w:rPr>
        <w:t>у</w:t>
      </w:r>
      <w:r w:rsidRPr="003449D9">
        <w:rPr>
          <w:spacing w:val="-5"/>
          <w:sz w:val="24"/>
          <w:szCs w:val="24"/>
        </w:rPr>
        <w:t xml:space="preserve"> миграционных потоков, осуществляющих как вертикальное, так и латеральное перераспределение вещества в элементарном геохимическом ландшафте и формирующих</w:t>
      </w:r>
      <w:r w:rsidR="002B0494">
        <w:rPr>
          <w:spacing w:val="-5"/>
          <w:sz w:val="24"/>
          <w:szCs w:val="24"/>
        </w:rPr>
        <w:t>,</w:t>
      </w:r>
      <w:r w:rsidRPr="003449D9">
        <w:rPr>
          <w:spacing w:val="-5"/>
          <w:sz w:val="24"/>
          <w:szCs w:val="24"/>
        </w:rPr>
        <w:t xml:space="preserve"> таким образом</w:t>
      </w:r>
      <w:r w:rsidR="002B0494">
        <w:rPr>
          <w:spacing w:val="-5"/>
          <w:sz w:val="24"/>
          <w:szCs w:val="24"/>
        </w:rPr>
        <w:t>,</w:t>
      </w:r>
      <w:r w:rsidRPr="003449D9">
        <w:rPr>
          <w:spacing w:val="-5"/>
          <w:sz w:val="24"/>
          <w:szCs w:val="24"/>
        </w:rPr>
        <w:t xml:space="preserve"> как структуру почвенных комбинаций в ЛГС (катену</w:t>
      </w:r>
      <w:r w:rsidR="000C6C01">
        <w:rPr>
          <w:spacing w:val="-5"/>
          <w:sz w:val="24"/>
          <w:szCs w:val="24"/>
        </w:rPr>
        <w:t xml:space="preserve"> по Милну, 1935</w:t>
      </w:r>
      <w:r w:rsidRPr="003449D9">
        <w:rPr>
          <w:spacing w:val="-5"/>
          <w:sz w:val="24"/>
          <w:szCs w:val="24"/>
        </w:rPr>
        <w:t>), так и конфигурацию почвенных горизонтов в отдельных ее частях. Данные потоки миграции различаются объемами и интенсивностью переноса вещества между взаим</w:t>
      </w:r>
      <w:r w:rsidR="008414E4">
        <w:rPr>
          <w:spacing w:val="-5"/>
          <w:sz w:val="24"/>
          <w:szCs w:val="24"/>
        </w:rPr>
        <w:t>о</w:t>
      </w:r>
      <w:r w:rsidRPr="003449D9">
        <w:rPr>
          <w:spacing w:val="-5"/>
          <w:sz w:val="24"/>
          <w:szCs w:val="24"/>
        </w:rPr>
        <w:t>связанными компонентами ЛГС. Именно они, взаимодействуя с субстратом, формируют наблюдаемую структуру почвенного покрова и обеспечивают функционирование геохимических барьеров, ограничивающих миграцию вещества</w:t>
      </w:r>
      <w:r w:rsidR="002B0494">
        <w:rPr>
          <w:spacing w:val="-5"/>
          <w:sz w:val="24"/>
          <w:szCs w:val="24"/>
        </w:rPr>
        <w:t>,</w:t>
      </w:r>
      <w:r w:rsidRPr="003449D9">
        <w:rPr>
          <w:spacing w:val="-5"/>
          <w:sz w:val="24"/>
          <w:szCs w:val="24"/>
        </w:rPr>
        <w:t xml:space="preserve"> способствующих формированию локальных геохимических аномалий и новообразований</w:t>
      </w:r>
      <w:r w:rsidR="002B0494">
        <w:rPr>
          <w:spacing w:val="-5"/>
          <w:sz w:val="24"/>
          <w:szCs w:val="24"/>
        </w:rPr>
        <w:t>,</w:t>
      </w:r>
      <w:r w:rsidRPr="003449D9">
        <w:rPr>
          <w:spacing w:val="-5"/>
          <w:sz w:val="24"/>
          <w:szCs w:val="24"/>
        </w:rPr>
        <w:t xml:space="preserve"> способных поглощать и прочно удерживать химические элементы, в том числе и поступившие в почву извне углерод, йод и азот</w:t>
      </w:r>
      <w:r w:rsidR="000C6C01">
        <w:rPr>
          <w:spacing w:val="-5"/>
          <w:sz w:val="24"/>
          <w:szCs w:val="24"/>
        </w:rPr>
        <w:t xml:space="preserve"> и другие элементы</w:t>
      </w:r>
      <w:r w:rsidRPr="003449D9">
        <w:rPr>
          <w:spacing w:val="-5"/>
          <w:sz w:val="24"/>
          <w:szCs w:val="24"/>
        </w:rPr>
        <w:t xml:space="preserve">. </w:t>
      </w:r>
      <w:r w:rsidR="008414E4">
        <w:rPr>
          <w:spacing w:val="-5"/>
          <w:sz w:val="24"/>
          <w:szCs w:val="24"/>
        </w:rPr>
        <w:t>Общая морфометрия</w:t>
      </w:r>
      <w:r w:rsidR="002B0494">
        <w:rPr>
          <w:spacing w:val="-5"/>
          <w:sz w:val="24"/>
          <w:szCs w:val="24"/>
        </w:rPr>
        <w:t xml:space="preserve"> образующегося почвенного профиля </w:t>
      </w:r>
      <w:r w:rsidRPr="003449D9">
        <w:rPr>
          <w:spacing w:val="-5"/>
          <w:sz w:val="24"/>
          <w:szCs w:val="24"/>
        </w:rPr>
        <w:t xml:space="preserve">предопределяется положением в системе природных зон, химическим составом, генезисом и сорбционными свойствами субстрата, а также параметрами рельефа, экспозицией </w:t>
      </w:r>
      <w:r w:rsidR="002B0494">
        <w:rPr>
          <w:spacing w:val="-5"/>
          <w:sz w:val="24"/>
          <w:szCs w:val="24"/>
        </w:rPr>
        <w:t xml:space="preserve">склона </w:t>
      </w:r>
      <w:r w:rsidRPr="003449D9">
        <w:rPr>
          <w:spacing w:val="-5"/>
          <w:sz w:val="24"/>
          <w:szCs w:val="24"/>
        </w:rPr>
        <w:t>и продолжительн</w:t>
      </w:r>
      <w:r w:rsidR="000C6C01">
        <w:rPr>
          <w:spacing w:val="-5"/>
          <w:sz w:val="24"/>
          <w:szCs w:val="24"/>
        </w:rPr>
        <w:t>остью процесса почвообразования</w:t>
      </w:r>
      <w:r w:rsidRPr="003449D9">
        <w:rPr>
          <w:sz w:val="24"/>
          <w:szCs w:val="24"/>
        </w:rPr>
        <w:t xml:space="preserve"> </w:t>
      </w:r>
      <w:r w:rsidR="000E03B5" w:rsidRPr="000E03B5">
        <w:rPr>
          <w:spacing w:val="-5"/>
          <w:sz w:val="24"/>
          <w:szCs w:val="24"/>
        </w:rPr>
        <w:t>[</w:t>
      </w:r>
      <w:r w:rsidRPr="003449D9">
        <w:rPr>
          <w:spacing w:val="-5"/>
          <w:sz w:val="24"/>
          <w:szCs w:val="24"/>
        </w:rPr>
        <w:t>Полынов, 1925</w:t>
      </w:r>
      <w:r w:rsidR="000C6C01">
        <w:rPr>
          <w:spacing w:val="-5"/>
          <w:sz w:val="24"/>
          <w:szCs w:val="24"/>
        </w:rPr>
        <w:t>; М</w:t>
      </w:r>
      <w:r w:rsidR="000E03B5">
        <w:rPr>
          <w:spacing w:val="-5"/>
          <w:sz w:val="24"/>
          <w:szCs w:val="24"/>
        </w:rPr>
        <w:t>отузова, 2012</w:t>
      </w:r>
      <w:r w:rsidR="000E03B5" w:rsidRPr="000E03B5">
        <w:rPr>
          <w:spacing w:val="-5"/>
          <w:sz w:val="24"/>
          <w:szCs w:val="24"/>
        </w:rPr>
        <w:t>;</w:t>
      </w:r>
      <w:r w:rsidR="007664CF">
        <w:rPr>
          <w:spacing w:val="-5"/>
          <w:sz w:val="24"/>
          <w:szCs w:val="24"/>
        </w:rPr>
        <w:t xml:space="preserve"> Мотузова и д</w:t>
      </w:r>
      <w:r w:rsidR="000C6C01">
        <w:rPr>
          <w:spacing w:val="-5"/>
          <w:sz w:val="24"/>
          <w:szCs w:val="24"/>
        </w:rPr>
        <w:t>р., 2015</w:t>
      </w:r>
      <w:r w:rsidR="000E03B5">
        <w:rPr>
          <w:spacing w:val="-5"/>
          <w:sz w:val="24"/>
          <w:szCs w:val="24"/>
        </w:rPr>
        <w:t>]</w:t>
      </w:r>
      <w:r w:rsidR="000C6C01">
        <w:rPr>
          <w:spacing w:val="-5"/>
          <w:sz w:val="24"/>
          <w:szCs w:val="24"/>
        </w:rPr>
        <w:t>.</w:t>
      </w:r>
    </w:p>
    <w:p w:rsidR="003D3BCD" w:rsidRPr="003449D9" w:rsidRDefault="003D3BCD" w:rsidP="003449D9">
      <w:pPr>
        <w:widowControl/>
        <w:autoSpaceDE/>
        <w:autoSpaceDN/>
        <w:adjustRightInd/>
        <w:spacing w:line="360" w:lineRule="auto"/>
        <w:ind w:firstLine="709"/>
        <w:jc w:val="both"/>
        <w:rPr>
          <w:spacing w:val="-5"/>
          <w:sz w:val="24"/>
          <w:szCs w:val="24"/>
        </w:rPr>
      </w:pPr>
      <w:r w:rsidRPr="003449D9">
        <w:rPr>
          <w:spacing w:val="-5"/>
          <w:sz w:val="24"/>
          <w:szCs w:val="24"/>
        </w:rPr>
        <w:t>М.А. Глазовская</w:t>
      </w:r>
      <w:r w:rsidR="005523D8">
        <w:rPr>
          <w:spacing w:val="-5"/>
          <w:sz w:val="24"/>
          <w:szCs w:val="24"/>
        </w:rPr>
        <w:t>,</w:t>
      </w:r>
      <w:r w:rsidRPr="003449D9">
        <w:rPr>
          <w:spacing w:val="-5"/>
          <w:sz w:val="24"/>
          <w:szCs w:val="24"/>
        </w:rPr>
        <w:t xml:space="preserve"> </w:t>
      </w:r>
      <w:r w:rsidR="00A8590F" w:rsidRPr="003449D9">
        <w:rPr>
          <w:spacing w:val="-5"/>
          <w:sz w:val="24"/>
          <w:szCs w:val="24"/>
        </w:rPr>
        <w:t xml:space="preserve">подробно </w:t>
      </w:r>
      <w:r w:rsidRPr="003449D9">
        <w:rPr>
          <w:spacing w:val="-5"/>
          <w:sz w:val="24"/>
          <w:szCs w:val="24"/>
        </w:rPr>
        <w:t>анализируя</w:t>
      </w:r>
      <w:r w:rsidR="008414E4" w:rsidRPr="008414E4">
        <w:rPr>
          <w:spacing w:val="-5"/>
          <w:sz w:val="24"/>
          <w:szCs w:val="24"/>
        </w:rPr>
        <w:t xml:space="preserve"> в 1969 г</w:t>
      </w:r>
      <w:r w:rsidR="005523D8">
        <w:rPr>
          <w:spacing w:val="-5"/>
          <w:sz w:val="24"/>
          <w:szCs w:val="24"/>
        </w:rPr>
        <w:t>.</w:t>
      </w:r>
      <w:r w:rsidRPr="003449D9">
        <w:rPr>
          <w:spacing w:val="-5"/>
          <w:sz w:val="24"/>
          <w:szCs w:val="24"/>
        </w:rPr>
        <w:t xml:space="preserve"> специфику возникающих </w:t>
      </w:r>
      <w:r w:rsidR="00547EF1" w:rsidRPr="003449D9">
        <w:rPr>
          <w:spacing w:val="-5"/>
          <w:sz w:val="24"/>
          <w:szCs w:val="24"/>
        </w:rPr>
        <w:t xml:space="preserve">элементарных </w:t>
      </w:r>
      <w:r w:rsidRPr="003449D9">
        <w:rPr>
          <w:spacing w:val="-5"/>
          <w:sz w:val="24"/>
          <w:szCs w:val="24"/>
        </w:rPr>
        <w:t>почвенно-геохимических сопряжений, пришла к выводу о том, что главными факторами формирования структуры п</w:t>
      </w:r>
      <w:r w:rsidR="005523D8">
        <w:rPr>
          <w:spacing w:val="-5"/>
          <w:sz w:val="24"/>
          <w:szCs w:val="24"/>
        </w:rPr>
        <w:t>очвенного покрова «являются: 1)</w:t>
      </w:r>
      <w:r w:rsidRPr="003449D9">
        <w:rPr>
          <w:spacing w:val="-5"/>
          <w:sz w:val="24"/>
          <w:szCs w:val="24"/>
        </w:rPr>
        <w:t>тип выветривания и превращения гумусовых веществ в элювиальных чл</w:t>
      </w:r>
      <w:r w:rsidR="005523D8">
        <w:rPr>
          <w:spacing w:val="-5"/>
          <w:sz w:val="24"/>
          <w:szCs w:val="24"/>
        </w:rPr>
        <w:t>енах сопряженного ряда; 2)</w:t>
      </w:r>
      <w:r w:rsidRPr="003449D9">
        <w:rPr>
          <w:spacing w:val="-5"/>
          <w:sz w:val="24"/>
          <w:szCs w:val="24"/>
        </w:rPr>
        <w:t>кислотно-щелочные и окислительно-восстановительные обстановки и ст</w:t>
      </w:r>
      <w:r w:rsidR="005523D8">
        <w:rPr>
          <w:spacing w:val="-5"/>
          <w:sz w:val="24"/>
          <w:szCs w:val="24"/>
        </w:rPr>
        <w:t>епень разбавления растворов; 3)</w:t>
      </w:r>
      <w:r w:rsidRPr="003449D9">
        <w:rPr>
          <w:spacing w:val="-5"/>
          <w:sz w:val="24"/>
          <w:szCs w:val="24"/>
        </w:rPr>
        <w:t>характер и последовательность геохимических барьеров (кислотно-щелочных, окислительно-восстановительных, испарительных, температурных, биологических и др) в геохмически подчиненных частях катены - трансакку</w:t>
      </w:r>
      <w:r w:rsidR="005523D8">
        <w:rPr>
          <w:spacing w:val="-5"/>
          <w:sz w:val="24"/>
          <w:szCs w:val="24"/>
        </w:rPr>
        <w:t>мулятивных и супераквальных; 4)</w:t>
      </w:r>
      <w:r w:rsidRPr="003449D9">
        <w:rPr>
          <w:spacing w:val="-5"/>
          <w:sz w:val="24"/>
          <w:szCs w:val="24"/>
        </w:rPr>
        <w:t xml:space="preserve">геохимическая история ландшафтов, связанная с развитием рельефа и сменой климатов» </w:t>
      </w:r>
      <w:r w:rsidR="000E03B5" w:rsidRPr="000E03B5">
        <w:rPr>
          <w:spacing w:val="-5"/>
          <w:sz w:val="24"/>
          <w:szCs w:val="24"/>
        </w:rPr>
        <w:t>[</w:t>
      </w:r>
      <w:r w:rsidR="000E03B5">
        <w:rPr>
          <w:spacing w:val="-5"/>
          <w:sz w:val="24"/>
          <w:szCs w:val="24"/>
        </w:rPr>
        <w:t>Глазовская, 1969]</w:t>
      </w:r>
      <w:r w:rsidRPr="003449D9">
        <w:rPr>
          <w:spacing w:val="-5"/>
          <w:sz w:val="24"/>
          <w:szCs w:val="24"/>
        </w:rPr>
        <w:t xml:space="preserve">. </w:t>
      </w:r>
    </w:p>
    <w:p w:rsidR="00A8590F" w:rsidRPr="003449D9" w:rsidRDefault="008414E4" w:rsidP="003449D9">
      <w:pPr>
        <w:widowControl/>
        <w:autoSpaceDE/>
        <w:autoSpaceDN/>
        <w:adjustRightInd/>
        <w:spacing w:line="360" w:lineRule="auto"/>
        <w:ind w:firstLine="709"/>
        <w:jc w:val="both"/>
        <w:rPr>
          <w:spacing w:val="-5"/>
          <w:sz w:val="24"/>
          <w:szCs w:val="24"/>
        </w:rPr>
      </w:pPr>
      <w:r>
        <w:rPr>
          <w:spacing w:val="-5"/>
          <w:sz w:val="24"/>
          <w:szCs w:val="24"/>
        </w:rPr>
        <w:t>В целом э</w:t>
      </w:r>
      <w:r w:rsidRPr="008414E4">
        <w:rPr>
          <w:spacing w:val="-5"/>
          <w:sz w:val="24"/>
          <w:szCs w:val="24"/>
        </w:rPr>
        <w:t xml:space="preserve">то означает, что </w:t>
      </w:r>
      <w:r>
        <w:rPr>
          <w:spacing w:val="-5"/>
          <w:sz w:val="24"/>
          <w:szCs w:val="24"/>
        </w:rPr>
        <w:t xml:space="preserve">в масштабах планеты </w:t>
      </w:r>
      <w:r w:rsidR="002F738D" w:rsidRPr="003449D9">
        <w:rPr>
          <w:spacing w:val="-5"/>
          <w:sz w:val="24"/>
          <w:szCs w:val="24"/>
        </w:rPr>
        <w:t xml:space="preserve">имеем дело с достаточно простым механизмом, в рамках которого </w:t>
      </w:r>
      <w:r w:rsidR="00BC64E1">
        <w:rPr>
          <w:spacing w:val="-5"/>
          <w:sz w:val="24"/>
          <w:szCs w:val="24"/>
        </w:rPr>
        <w:t xml:space="preserve">постоянно </w:t>
      </w:r>
      <w:r w:rsidR="002F738D" w:rsidRPr="003449D9">
        <w:rPr>
          <w:spacing w:val="-5"/>
          <w:sz w:val="24"/>
          <w:szCs w:val="24"/>
        </w:rPr>
        <w:t xml:space="preserve">воспроизводится </w:t>
      </w:r>
      <w:r w:rsidR="00A8590F" w:rsidRPr="003449D9">
        <w:rPr>
          <w:spacing w:val="-5"/>
          <w:sz w:val="24"/>
          <w:szCs w:val="24"/>
        </w:rPr>
        <w:t xml:space="preserve">однотипный </w:t>
      </w:r>
      <w:r w:rsidR="002F738D" w:rsidRPr="003449D9">
        <w:rPr>
          <w:spacing w:val="-5"/>
          <w:sz w:val="24"/>
          <w:szCs w:val="24"/>
        </w:rPr>
        <w:t xml:space="preserve">комплекс процессов миграции </w:t>
      </w:r>
      <w:r w:rsidR="00A8590F" w:rsidRPr="003449D9">
        <w:rPr>
          <w:spacing w:val="-5"/>
          <w:sz w:val="24"/>
          <w:szCs w:val="24"/>
        </w:rPr>
        <w:t xml:space="preserve">воды в условиях неоднородного рельефа </w:t>
      </w:r>
      <w:r w:rsidR="002F738D" w:rsidRPr="003449D9">
        <w:rPr>
          <w:spacing w:val="-5"/>
          <w:sz w:val="24"/>
          <w:szCs w:val="24"/>
        </w:rPr>
        <w:t xml:space="preserve">(автометаморфоз), </w:t>
      </w:r>
      <w:r w:rsidR="00BC64E1">
        <w:rPr>
          <w:spacing w:val="-5"/>
          <w:sz w:val="24"/>
          <w:szCs w:val="24"/>
        </w:rPr>
        <w:t xml:space="preserve">но </w:t>
      </w:r>
      <w:r w:rsidR="00A8590F" w:rsidRPr="003449D9">
        <w:rPr>
          <w:spacing w:val="-5"/>
          <w:sz w:val="24"/>
          <w:szCs w:val="24"/>
        </w:rPr>
        <w:t xml:space="preserve">функционирование этого механизма осуществляется </w:t>
      </w:r>
      <w:r w:rsidR="002F738D" w:rsidRPr="003449D9">
        <w:rPr>
          <w:spacing w:val="-5"/>
          <w:sz w:val="24"/>
          <w:szCs w:val="24"/>
        </w:rPr>
        <w:t xml:space="preserve">в </w:t>
      </w:r>
      <w:r w:rsidR="00A8590F" w:rsidRPr="003449D9">
        <w:rPr>
          <w:spacing w:val="-5"/>
          <w:sz w:val="24"/>
          <w:szCs w:val="24"/>
        </w:rPr>
        <w:t xml:space="preserve">разных </w:t>
      </w:r>
      <w:r w:rsidR="002F738D" w:rsidRPr="003449D9">
        <w:rPr>
          <w:spacing w:val="-5"/>
          <w:sz w:val="24"/>
          <w:szCs w:val="24"/>
        </w:rPr>
        <w:t>климатическ</w:t>
      </w:r>
      <w:r w:rsidR="00A8590F" w:rsidRPr="003449D9">
        <w:rPr>
          <w:spacing w:val="-5"/>
          <w:sz w:val="24"/>
          <w:szCs w:val="24"/>
        </w:rPr>
        <w:t xml:space="preserve">их </w:t>
      </w:r>
      <w:r w:rsidR="002F738D" w:rsidRPr="003449D9">
        <w:rPr>
          <w:spacing w:val="-5"/>
          <w:sz w:val="24"/>
          <w:szCs w:val="24"/>
        </w:rPr>
        <w:t>ситуаци</w:t>
      </w:r>
      <w:r w:rsidR="00A8590F" w:rsidRPr="003449D9">
        <w:rPr>
          <w:spacing w:val="-5"/>
          <w:sz w:val="24"/>
          <w:szCs w:val="24"/>
        </w:rPr>
        <w:t>ях</w:t>
      </w:r>
      <w:r w:rsidR="002F738D" w:rsidRPr="003449D9">
        <w:rPr>
          <w:spacing w:val="-5"/>
          <w:sz w:val="24"/>
          <w:szCs w:val="24"/>
        </w:rPr>
        <w:t xml:space="preserve"> и применительно к породам разного состава, генезиса и возраста (параметаморфоз).</w:t>
      </w:r>
      <w:r w:rsidR="00A8590F" w:rsidRPr="003449D9">
        <w:rPr>
          <w:spacing w:val="-5"/>
          <w:sz w:val="24"/>
          <w:szCs w:val="24"/>
        </w:rPr>
        <w:t xml:space="preserve"> </w:t>
      </w:r>
    </w:p>
    <w:p w:rsidR="008472FD" w:rsidRDefault="00A8590F" w:rsidP="00602692">
      <w:pPr>
        <w:widowControl/>
        <w:autoSpaceDE/>
        <w:autoSpaceDN/>
        <w:adjustRightInd/>
        <w:spacing w:line="360" w:lineRule="auto"/>
        <w:ind w:firstLine="709"/>
        <w:jc w:val="both"/>
        <w:rPr>
          <w:b/>
          <w:i/>
          <w:spacing w:val="-5"/>
          <w:sz w:val="24"/>
          <w:szCs w:val="24"/>
        </w:rPr>
      </w:pPr>
      <w:r w:rsidRPr="003449D9">
        <w:rPr>
          <w:spacing w:val="-5"/>
          <w:sz w:val="24"/>
          <w:szCs w:val="24"/>
        </w:rPr>
        <w:t>С</w:t>
      </w:r>
      <w:r w:rsidR="00676ED4">
        <w:rPr>
          <w:spacing w:val="-5"/>
          <w:sz w:val="24"/>
          <w:szCs w:val="24"/>
        </w:rPr>
        <w:t xml:space="preserve">уммируя все сказанное </w:t>
      </w:r>
      <w:r w:rsidR="00670D66">
        <w:rPr>
          <w:spacing w:val="-5"/>
          <w:sz w:val="24"/>
          <w:szCs w:val="24"/>
        </w:rPr>
        <w:t xml:space="preserve">по данному вопросу </w:t>
      </w:r>
      <w:r w:rsidR="00676ED4">
        <w:rPr>
          <w:spacing w:val="-5"/>
          <w:sz w:val="24"/>
          <w:szCs w:val="24"/>
        </w:rPr>
        <w:t xml:space="preserve">как геохимиками </w:t>
      </w:r>
      <w:r w:rsidRPr="003449D9">
        <w:rPr>
          <w:spacing w:val="-5"/>
          <w:sz w:val="24"/>
          <w:szCs w:val="24"/>
        </w:rPr>
        <w:t>В.И. Вернадским, А.П. Виноградовым, Ф.Я Сапрыкин</w:t>
      </w:r>
      <w:r w:rsidR="005523D8">
        <w:rPr>
          <w:spacing w:val="-5"/>
          <w:sz w:val="24"/>
          <w:szCs w:val="24"/>
        </w:rPr>
        <w:t>ым</w:t>
      </w:r>
      <w:r w:rsidRPr="003449D9">
        <w:rPr>
          <w:spacing w:val="-5"/>
          <w:sz w:val="24"/>
          <w:szCs w:val="24"/>
        </w:rPr>
        <w:t xml:space="preserve">, </w:t>
      </w:r>
      <w:r w:rsidR="00670D66" w:rsidRPr="00670D66">
        <w:rPr>
          <w:spacing w:val="-5"/>
          <w:sz w:val="24"/>
          <w:szCs w:val="24"/>
        </w:rPr>
        <w:t>Н.Н. Петуховой</w:t>
      </w:r>
      <w:r w:rsidR="00670D66">
        <w:rPr>
          <w:spacing w:val="-5"/>
          <w:sz w:val="24"/>
          <w:szCs w:val="24"/>
        </w:rPr>
        <w:t>,</w:t>
      </w:r>
      <w:r w:rsidR="00670D66" w:rsidRPr="00670D66">
        <w:rPr>
          <w:spacing w:val="-5"/>
          <w:sz w:val="24"/>
          <w:szCs w:val="24"/>
        </w:rPr>
        <w:t xml:space="preserve"> </w:t>
      </w:r>
      <w:r w:rsidR="00676ED4">
        <w:rPr>
          <w:spacing w:val="-5"/>
          <w:sz w:val="24"/>
          <w:szCs w:val="24"/>
        </w:rPr>
        <w:t xml:space="preserve">М.А. Глазовской, </w:t>
      </w:r>
      <w:r w:rsidRPr="003449D9">
        <w:rPr>
          <w:spacing w:val="-5"/>
          <w:sz w:val="24"/>
          <w:szCs w:val="24"/>
        </w:rPr>
        <w:t>К.И. Лукашев</w:t>
      </w:r>
      <w:r w:rsidR="00910686" w:rsidRPr="003449D9">
        <w:rPr>
          <w:spacing w:val="-5"/>
          <w:sz w:val="24"/>
          <w:szCs w:val="24"/>
        </w:rPr>
        <w:t>ым</w:t>
      </w:r>
      <w:r w:rsidRPr="003449D9">
        <w:rPr>
          <w:spacing w:val="-5"/>
          <w:sz w:val="24"/>
          <w:szCs w:val="24"/>
        </w:rPr>
        <w:t xml:space="preserve">, </w:t>
      </w:r>
      <w:r w:rsidR="00670D66" w:rsidRPr="00670D66">
        <w:rPr>
          <w:spacing w:val="-5"/>
          <w:sz w:val="24"/>
          <w:szCs w:val="24"/>
        </w:rPr>
        <w:t>А.И. Перельманом</w:t>
      </w:r>
      <w:r w:rsidR="00670D66">
        <w:rPr>
          <w:spacing w:val="-5"/>
          <w:sz w:val="24"/>
          <w:szCs w:val="24"/>
        </w:rPr>
        <w:t>, так и почвоведами</w:t>
      </w:r>
      <w:r w:rsidR="00670D66" w:rsidRPr="00670D66">
        <w:rPr>
          <w:spacing w:val="-5"/>
          <w:sz w:val="24"/>
          <w:szCs w:val="24"/>
        </w:rPr>
        <w:t xml:space="preserve"> </w:t>
      </w:r>
      <w:r w:rsidR="005523D8">
        <w:rPr>
          <w:spacing w:val="-5"/>
          <w:sz w:val="24"/>
          <w:szCs w:val="24"/>
        </w:rPr>
        <w:t>В.В. Поно</w:t>
      </w:r>
      <w:r w:rsidRPr="003449D9">
        <w:rPr>
          <w:spacing w:val="-5"/>
          <w:sz w:val="24"/>
          <w:szCs w:val="24"/>
        </w:rPr>
        <w:t xml:space="preserve">маревой, </w:t>
      </w:r>
      <w:r w:rsidR="00670D66" w:rsidRPr="00670D66">
        <w:rPr>
          <w:spacing w:val="-5"/>
          <w:sz w:val="24"/>
          <w:szCs w:val="24"/>
        </w:rPr>
        <w:t xml:space="preserve">Б.Б. Полыновым, В.А. Ковдой, </w:t>
      </w:r>
      <w:r w:rsidR="00670D66" w:rsidRPr="00670D66">
        <w:rPr>
          <w:sz w:val="24"/>
          <w:szCs w:val="24"/>
        </w:rPr>
        <w:t>В.М. Фридланд</w:t>
      </w:r>
      <w:r w:rsidR="00670D66">
        <w:rPr>
          <w:sz w:val="24"/>
          <w:szCs w:val="24"/>
        </w:rPr>
        <w:t>ом</w:t>
      </w:r>
      <w:r w:rsidR="00670D66" w:rsidRPr="00670D66">
        <w:rPr>
          <w:sz w:val="24"/>
          <w:szCs w:val="24"/>
        </w:rPr>
        <w:t xml:space="preserve">, </w:t>
      </w:r>
      <w:r w:rsidR="005523D8" w:rsidRPr="007A5515">
        <w:rPr>
          <w:spacing w:val="-5"/>
          <w:sz w:val="24"/>
          <w:szCs w:val="24"/>
        </w:rPr>
        <w:t>А.Н. Геннадьев</w:t>
      </w:r>
      <w:r w:rsidR="005523D8">
        <w:rPr>
          <w:spacing w:val="-5"/>
          <w:sz w:val="24"/>
          <w:szCs w:val="24"/>
        </w:rPr>
        <w:t xml:space="preserve">ым, </w:t>
      </w:r>
      <w:r w:rsidR="00910686" w:rsidRPr="003449D9">
        <w:rPr>
          <w:spacing w:val="-5"/>
          <w:sz w:val="24"/>
          <w:szCs w:val="24"/>
        </w:rPr>
        <w:t xml:space="preserve">можно сделать вывод о том, что </w:t>
      </w:r>
      <w:r w:rsidRPr="003449D9">
        <w:rPr>
          <w:spacing w:val="-5"/>
          <w:sz w:val="24"/>
          <w:szCs w:val="24"/>
        </w:rPr>
        <w:t>почва</w:t>
      </w:r>
      <w:r w:rsidR="00670D66">
        <w:rPr>
          <w:spacing w:val="-5"/>
          <w:sz w:val="24"/>
          <w:szCs w:val="24"/>
        </w:rPr>
        <w:t xml:space="preserve"> представляет собой </w:t>
      </w:r>
      <w:r w:rsidRPr="003449D9">
        <w:rPr>
          <w:spacing w:val="-5"/>
          <w:sz w:val="24"/>
          <w:szCs w:val="24"/>
        </w:rPr>
        <w:t>важнейш</w:t>
      </w:r>
      <w:r w:rsidR="00670D66">
        <w:rPr>
          <w:spacing w:val="-5"/>
          <w:sz w:val="24"/>
          <w:szCs w:val="24"/>
        </w:rPr>
        <w:t>ую</w:t>
      </w:r>
      <w:r w:rsidRPr="003449D9">
        <w:rPr>
          <w:spacing w:val="-5"/>
          <w:sz w:val="24"/>
          <w:szCs w:val="24"/>
        </w:rPr>
        <w:t xml:space="preserve"> </w:t>
      </w:r>
      <w:r w:rsidR="00670D66">
        <w:rPr>
          <w:spacing w:val="-5"/>
          <w:sz w:val="24"/>
          <w:szCs w:val="24"/>
        </w:rPr>
        <w:t xml:space="preserve">и достаточно консервативную </w:t>
      </w:r>
      <w:r w:rsidRPr="003449D9">
        <w:rPr>
          <w:spacing w:val="-5"/>
          <w:sz w:val="24"/>
          <w:szCs w:val="24"/>
        </w:rPr>
        <w:t>часть биосферы, наход</w:t>
      </w:r>
      <w:r w:rsidR="00670D66">
        <w:rPr>
          <w:spacing w:val="-5"/>
          <w:sz w:val="24"/>
          <w:szCs w:val="24"/>
        </w:rPr>
        <w:t xml:space="preserve">ящуюся </w:t>
      </w:r>
      <w:r w:rsidRPr="003449D9">
        <w:rPr>
          <w:spacing w:val="-5"/>
          <w:sz w:val="24"/>
          <w:szCs w:val="24"/>
        </w:rPr>
        <w:t xml:space="preserve">в состоянии динамического равновесия с </w:t>
      </w:r>
      <w:r w:rsidR="00670D66">
        <w:rPr>
          <w:spacing w:val="-5"/>
          <w:sz w:val="24"/>
          <w:szCs w:val="24"/>
        </w:rPr>
        <w:t xml:space="preserve">комплексом условий природной среды и </w:t>
      </w:r>
      <w:r w:rsidRPr="003449D9">
        <w:rPr>
          <w:spacing w:val="-5"/>
          <w:sz w:val="24"/>
          <w:szCs w:val="24"/>
        </w:rPr>
        <w:t xml:space="preserve">существующим </w:t>
      </w:r>
      <w:r w:rsidR="00DC5B85" w:rsidRPr="003449D9">
        <w:rPr>
          <w:spacing w:val="-5"/>
          <w:sz w:val="24"/>
          <w:szCs w:val="24"/>
        </w:rPr>
        <w:t xml:space="preserve">природным </w:t>
      </w:r>
      <w:r w:rsidRPr="003449D9">
        <w:rPr>
          <w:spacing w:val="-5"/>
          <w:sz w:val="24"/>
          <w:szCs w:val="24"/>
        </w:rPr>
        <w:t xml:space="preserve">биоценозом. </w:t>
      </w:r>
      <w:r w:rsidR="00530464">
        <w:rPr>
          <w:spacing w:val="-5"/>
          <w:sz w:val="24"/>
          <w:szCs w:val="24"/>
        </w:rPr>
        <w:t xml:space="preserve">Поэтому </w:t>
      </w:r>
      <w:r w:rsidR="00530464" w:rsidRPr="00530464">
        <w:rPr>
          <w:b/>
          <w:i/>
          <w:spacing w:val="-5"/>
          <w:sz w:val="24"/>
          <w:szCs w:val="24"/>
        </w:rPr>
        <w:t>ф</w:t>
      </w:r>
      <w:r w:rsidR="00B42187" w:rsidRPr="00530464">
        <w:rPr>
          <w:b/>
          <w:i/>
          <w:spacing w:val="-5"/>
          <w:sz w:val="24"/>
          <w:szCs w:val="24"/>
        </w:rPr>
        <w:t xml:space="preserve">акт </w:t>
      </w:r>
      <w:r w:rsidR="00530464">
        <w:rPr>
          <w:b/>
          <w:i/>
          <w:spacing w:val="-5"/>
          <w:sz w:val="24"/>
          <w:szCs w:val="24"/>
        </w:rPr>
        <w:t xml:space="preserve">присутствия в той или иной части биосферы </w:t>
      </w:r>
      <w:r w:rsidR="00342F41">
        <w:rPr>
          <w:b/>
          <w:i/>
          <w:spacing w:val="-5"/>
          <w:sz w:val="24"/>
          <w:szCs w:val="24"/>
        </w:rPr>
        <w:t>ненарушенной</w:t>
      </w:r>
      <w:r w:rsidR="00342F41" w:rsidRPr="00342F41">
        <w:rPr>
          <w:b/>
          <w:i/>
          <w:spacing w:val="-5"/>
          <w:sz w:val="24"/>
          <w:szCs w:val="24"/>
        </w:rPr>
        <w:t xml:space="preserve"> </w:t>
      </w:r>
      <w:r w:rsidR="00B42187" w:rsidRPr="003449D9">
        <w:rPr>
          <w:b/>
          <w:i/>
          <w:spacing w:val="-5"/>
          <w:sz w:val="24"/>
          <w:szCs w:val="24"/>
        </w:rPr>
        <w:t xml:space="preserve">почвы </w:t>
      </w:r>
      <w:r w:rsidR="00342F41">
        <w:rPr>
          <w:b/>
          <w:i/>
          <w:spacing w:val="-5"/>
          <w:sz w:val="24"/>
          <w:szCs w:val="24"/>
        </w:rPr>
        <w:t xml:space="preserve">полного профиля </w:t>
      </w:r>
      <w:r w:rsidR="00B42187" w:rsidRPr="003449D9">
        <w:rPr>
          <w:b/>
          <w:i/>
          <w:spacing w:val="-5"/>
          <w:sz w:val="24"/>
          <w:szCs w:val="24"/>
        </w:rPr>
        <w:t>свидетельствует о наличии уравно</w:t>
      </w:r>
      <w:r w:rsidR="00164CA7" w:rsidRPr="003449D9">
        <w:rPr>
          <w:b/>
          <w:i/>
          <w:spacing w:val="-5"/>
          <w:sz w:val="24"/>
          <w:szCs w:val="24"/>
        </w:rPr>
        <w:t>вешенного состояния</w:t>
      </w:r>
      <w:r w:rsidR="00342F41">
        <w:rPr>
          <w:b/>
          <w:i/>
          <w:spacing w:val="-5"/>
          <w:sz w:val="24"/>
          <w:szCs w:val="24"/>
        </w:rPr>
        <w:t>,</w:t>
      </w:r>
      <w:r w:rsidR="00164CA7" w:rsidRPr="003449D9">
        <w:rPr>
          <w:b/>
          <w:i/>
          <w:spacing w:val="-5"/>
          <w:sz w:val="24"/>
          <w:szCs w:val="24"/>
        </w:rPr>
        <w:t xml:space="preserve"> в котором ее</w:t>
      </w:r>
      <w:r w:rsidR="00B42187" w:rsidRPr="003449D9">
        <w:rPr>
          <w:b/>
          <w:i/>
          <w:spacing w:val="-5"/>
          <w:sz w:val="24"/>
          <w:szCs w:val="24"/>
        </w:rPr>
        <w:t xml:space="preserve"> ге</w:t>
      </w:r>
      <w:r w:rsidR="008A1E7A" w:rsidRPr="003449D9">
        <w:rPr>
          <w:b/>
          <w:i/>
          <w:spacing w:val="-5"/>
          <w:sz w:val="24"/>
          <w:szCs w:val="24"/>
        </w:rPr>
        <w:t>о</w:t>
      </w:r>
      <w:r w:rsidR="00B42187" w:rsidRPr="003449D9">
        <w:rPr>
          <w:b/>
          <w:i/>
          <w:spacing w:val="-5"/>
          <w:sz w:val="24"/>
          <w:szCs w:val="24"/>
        </w:rPr>
        <w:t>химические параметры находятся в точном соответствии с параметрами и потребностями существующего как зонального, так и интразонального биоценоза, спо</w:t>
      </w:r>
      <w:r w:rsidR="00EE442F">
        <w:rPr>
          <w:b/>
          <w:i/>
          <w:spacing w:val="-5"/>
          <w:sz w:val="24"/>
          <w:szCs w:val="24"/>
        </w:rPr>
        <w:t>собного в течении</w:t>
      </w:r>
      <w:r w:rsidR="00B42187" w:rsidRPr="003449D9">
        <w:rPr>
          <w:b/>
          <w:i/>
          <w:spacing w:val="-5"/>
          <w:sz w:val="24"/>
          <w:szCs w:val="24"/>
        </w:rPr>
        <w:t xml:space="preserve"> длительного времени обеспечивать</w:t>
      </w:r>
      <w:r w:rsidR="00602692">
        <w:rPr>
          <w:b/>
          <w:i/>
          <w:spacing w:val="-5"/>
          <w:sz w:val="24"/>
          <w:szCs w:val="24"/>
        </w:rPr>
        <w:t xml:space="preserve"> замкнутые параметры БИК.</w:t>
      </w:r>
    </w:p>
    <w:p w:rsidR="00602692" w:rsidRDefault="00602692" w:rsidP="00602692">
      <w:pPr>
        <w:widowControl/>
        <w:autoSpaceDE/>
        <w:autoSpaceDN/>
        <w:adjustRightInd/>
        <w:spacing w:line="360" w:lineRule="auto"/>
        <w:ind w:firstLine="709"/>
        <w:jc w:val="both"/>
        <w:rPr>
          <w:b/>
          <w:i/>
          <w:spacing w:val="-5"/>
          <w:sz w:val="24"/>
          <w:szCs w:val="24"/>
        </w:rPr>
      </w:pPr>
      <w:r>
        <w:rPr>
          <w:b/>
          <w:i/>
          <w:spacing w:val="-5"/>
          <w:sz w:val="24"/>
          <w:szCs w:val="24"/>
        </w:rPr>
        <w:t xml:space="preserve"> </w:t>
      </w:r>
    </w:p>
    <w:p w:rsidR="00761E56" w:rsidRPr="00FF61C4" w:rsidRDefault="00CC4754" w:rsidP="00FF61C4">
      <w:pPr>
        <w:pStyle w:val="2"/>
      </w:pPr>
      <w:bookmarkStart w:id="17" w:name="_Toc454567469"/>
      <w:r w:rsidRPr="00FF61C4">
        <w:t>1.</w:t>
      </w:r>
      <w:r w:rsidR="00602692" w:rsidRPr="00FF61C4">
        <w:t>6</w:t>
      </w:r>
      <w:r w:rsidR="00EF421A" w:rsidRPr="00FF61C4">
        <w:t xml:space="preserve"> </w:t>
      </w:r>
      <w:r w:rsidR="00076191" w:rsidRPr="00FF61C4">
        <w:t>Эколого-г</w:t>
      </w:r>
      <w:r w:rsidR="00B07565" w:rsidRPr="00FF61C4">
        <w:t>еохимическ</w:t>
      </w:r>
      <w:r w:rsidR="00076191" w:rsidRPr="00FF61C4">
        <w:t xml:space="preserve">ое состояние </w:t>
      </w:r>
      <w:r w:rsidR="00844F4A" w:rsidRPr="00FF61C4">
        <w:t>природной среды в условиях первичной биосферы</w:t>
      </w:r>
      <w:bookmarkEnd w:id="17"/>
    </w:p>
    <w:p w:rsidR="00761E56" w:rsidRDefault="00761E56" w:rsidP="003449D9">
      <w:pPr>
        <w:widowControl/>
        <w:autoSpaceDE/>
        <w:autoSpaceDN/>
        <w:adjustRightInd/>
        <w:spacing w:line="360" w:lineRule="auto"/>
        <w:ind w:firstLine="709"/>
        <w:jc w:val="both"/>
        <w:rPr>
          <w:b/>
          <w:spacing w:val="-5"/>
          <w:sz w:val="24"/>
          <w:szCs w:val="24"/>
        </w:rPr>
      </w:pPr>
    </w:p>
    <w:p w:rsidR="00530893" w:rsidRDefault="005E4976" w:rsidP="003449D9">
      <w:pPr>
        <w:widowControl/>
        <w:autoSpaceDE/>
        <w:autoSpaceDN/>
        <w:adjustRightInd/>
        <w:spacing w:line="360" w:lineRule="auto"/>
        <w:ind w:firstLine="709"/>
        <w:jc w:val="both"/>
        <w:rPr>
          <w:spacing w:val="-5"/>
          <w:sz w:val="24"/>
          <w:szCs w:val="24"/>
        </w:rPr>
      </w:pPr>
      <w:r>
        <w:rPr>
          <w:spacing w:val="-5"/>
          <w:sz w:val="24"/>
          <w:szCs w:val="24"/>
        </w:rPr>
        <w:t>П</w:t>
      </w:r>
      <w:r w:rsidR="00E36DD2" w:rsidRPr="003449D9">
        <w:rPr>
          <w:spacing w:val="-5"/>
          <w:sz w:val="24"/>
          <w:szCs w:val="24"/>
        </w:rPr>
        <w:t>рименительно к неорганическо</w:t>
      </w:r>
      <w:r w:rsidR="005523D8">
        <w:rPr>
          <w:spacing w:val="-5"/>
          <w:sz w:val="24"/>
          <w:szCs w:val="24"/>
        </w:rPr>
        <w:t>му субстрату, вся история фанеро</w:t>
      </w:r>
      <w:r w:rsidR="00E36DD2" w:rsidRPr="003449D9">
        <w:rPr>
          <w:spacing w:val="-5"/>
          <w:sz w:val="24"/>
          <w:szCs w:val="24"/>
        </w:rPr>
        <w:t>зоя однозначно указывает на то, что</w:t>
      </w:r>
      <w:r w:rsidR="005523D8">
        <w:rPr>
          <w:spacing w:val="-5"/>
          <w:sz w:val="24"/>
          <w:szCs w:val="24"/>
        </w:rPr>
        <w:t>,</w:t>
      </w:r>
      <w:r w:rsidR="00E36DD2" w:rsidRPr="003449D9">
        <w:rPr>
          <w:spacing w:val="-5"/>
          <w:sz w:val="24"/>
          <w:szCs w:val="24"/>
        </w:rPr>
        <w:t xml:space="preserve"> несмотря смену геологических эпох, характеризующихся существенными изменениями рельефа, климата и даже площади </w:t>
      </w:r>
      <w:r w:rsidR="00EC2458">
        <w:rPr>
          <w:spacing w:val="-5"/>
          <w:sz w:val="24"/>
          <w:szCs w:val="24"/>
        </w:rPr>
        <w:t>М</w:t>
      </w:r>
      <w:r w:rsidR="00E36DD2" w:rsidRPr="003449D9">
        <w:rPr>
          <w:spacing w:val="-5"/>
          <w:sz w:val="24"/>
          <w:szCs w:val="24"/>
        </w:rPr>
        <w:t>ирового океана, химический состав атмосферы, морской воды и структура почвенного покрова в целом меня</w:t>
      </w:r>
      <w:r w:rsidR="005523D8">
        <w:rPr>
          <w:spacing w:val="-5"/>
          <w:sz w:val="24"/>
          <w:szCs w:val="24"/>
        </w:rPr>
        <w:t>лась только в сторону улучшения</w:t>
      </w:r>
      <w:r w:rsidR="00E36DD2" w:rsidRPr="003449D9">
        <w:rPr>
          <w:spacing w:val="-5"/>
          <w:sz w:val="24"/>
          <w:szCs w:val="24"/>
        </w:rPr>
        <w:t xml:space="preserve"> условий миграции основных биогенов, совершенствуя таким образом гармонию между живым веществом и геохимическими </w:t>
      </w:r>
      <w:r w:rsidR="00E36DD2" w:rsidRPr="005E4976">
        <w:rPr>
          <w:spacing w:val="-5"/>
          <w:sz w:val="24"/>
          <w:szCs w:val="24"/>
        </w:rPr>
        <w:t>параметрами вмещающей его среды</w:t>
      </w:r>
      <w:r w:rsidR="00E36DD2" w:rsidRPr="003449D9">
        <w:rPr>
          <w:spacing w:val="-5"/>
          <w:sz w:val="24"/>
          <w:szCs w:val="24"/>
        </w:rPr>
        <w:t xml:space="preserve">. </w:t>
      </w:r>
      <w:r w:rsidR="003E43E5" w:rsidRPr="003449D9">
        <w:rPr>
          <w:sz w:val="24"/>
          <w:szCs w:val="24"/>
        </w:rPr>
        <w:t>Р</w:t>
      </w:r>
      <w:r w:rsidR="00DE45D0" w:rsidRPr="003449D9">
        <w:rPr>
          <w:sz w:val="24"/>
          <w:szCs w:val="24"/>
        </w:rPr>
        <w:t>езультатом такой эволюции явилось состояние смещающегося динамического равновесия между объемами существующей биомассы и имеющимися ресурсами пространства, энергии и минерального питания.</w:t>
      </w:r>
      <w:r w:rsidR="007265B3" w:rsidRPr="003449D9">
        <w:rPr>
          <w:sz w:val="24"/>
          <w:szCs w:val="24"/>
        </w:rPr>
        <w:t xml:space="preserve"> При этом н</w:t>
      </w:r>
      <w:r w:rsidR="00720D30" w:rsidRPr="003449D9">
        <w:rPr>
          <w:spacing w:val="-5"/>
          <w:sz w:val="24"/>
          <w:szCs w:val="24"/>
        </w:rPr>
        <w:t xml:space="preserve">акопленные палеонтологические данные подтверждают </w:t>
      </w:r>
      <w:r w:rsidR="00530893" w:rsidRPr="003449D9">
        <w:rPr>
          <w:spacing w:val="-5"/>
          <w:sz w:val="24"/>
          <w:szCs w:val="24"/>
        </w:rPr>
        <w:t xml:space="preserve">высказанную более 60 лет назад, </w:t>
      </w:r>
      <w:r w:rsidR="00720D30" w:rsidRPr="003449D9">
        <w:rPr>
          <w:spacing w:val="-5"/>
          <w:sz w:val="24"/>
          <w:szCs w:val="24"/>
        </w:rPr>
        <w:t>гипотезу о</w:t>
      </w:r>
      <w:r w:rsidR="002D22A1" w:rsidRPr="003449D9">
        <w:rPr>
          <w:spacing w:val="-5"/>
          <w:sz w:val="24"/>
          <w:szCs w:val="24"/>
        </w:rPr>
        <w:t xml:space="preserve"> том, что </w:t>
      </w:r>
      <w:r w:rsidR="00EC2458">
        <w:rPr>
          <w:spacing w:val="-5"/>
          <w:sz w:val="24"/>
          <w:szCs w:val="24"/>
        </w:rPr>
        <w:t xml:space="preserve">все </w:t>
      </w:r>
      <w:r w:rsidR="002D22A1" w:rsidRPr="003449D9">
        <w:rPr>
          <w:spacing w:val="-5"/>
          <w:sz w:val="24"/>
          <w:szCs w:val="24"/>
        </w:rPr>
        <w:t xml:space="preserve">существующие </w:t>
      </w:r>
      <w:r w:rsidR="005D5896" w:rsidRPr="003449D9">
        <w:rPr>
          <w:spacing w:val="-5"/>
          <w:sz w:val="24"/>
          <w:szCs w:val="24"/>
        </w:rPr>
        <w:t xml:space="preserve">биотопы </w:t>
      </w:r>
      <w:r w:rsidR="00441E88" w:rsidRPr="003449D9">
        <w:rPr>
          <w:spacing w:val="-5"/>
          <w:sz w:val="24"/>
          <w:szCs w:val="24"/>
        </w:rPr>
        <w:t xml:space="preserve">проходят </w:t>
      </w:r>
      <w:r w:rsidR="00863B6B" w:rsidRPr="003449D9">
        <w:rPr>
          <w:spacing w:val="-5"/>
          <w:sz w:val="24"/>
          <w:szCs w:val="24"/>
        </w:rPr>
        <w:t>в своем развитии возрастные фазы, включающие д</w:t>
      </w:r>
      <w:r w:rsidR="00441E88" w:rsidRPr="003449D9">
        <w:rPr>
          <w:spacing w:val="-5"/>
          <w:sz w:val="24"/>
          <w:szCs w:val="24"/>
        </w:rPr>
        <w:t>лительны</w:t>
      </w:r>
      <w:r w:rsidR="00863B6B" w:rsidRPr="003449D9">
        <w:rPr>
          <w:spacing w:val="-5"/>
          <w:sz w:val="24"/>
          <w:szCs w:val="24"/>
        </w:rPr>
        <w:t xml:space="preserve">й </w:t>
      </w:r>
      <w:r w:rsidR="00441E88" w:rsidRPr="003449D9">
        <w:rPr>
          <w:spacing w:val="-5"/>
          <w:sz w:val="24"/>
          <w:szCs w:val="24"/>
        </w:rPr>
        <w:t>этап зрелого существования</w:t>
      </w:r>
      <w:r w:rsidR="00204690" w:rsidRPr="003449D9">
        <w:rPr>
          <w:spacing w:val="-5"/>
          <w:sz w:val="24"/>
          <w:szCs w:val="24"/>
        </w:rPr>
        <w:t>,</w:t>
      </w:r>
      <w:r w:rsidR="00441E88" w:rsidRPr="003449D9">
        <w:rPr>
          <w:spacing w:val="-5"/>
          <w:sz w:val="24"/>
          <w:szCs w:val="24"/>
        </w:rPr>
        <w:t xml:space="preserve"> </w:t>
      </w:r>
      <w:r w:rsidR="00863B6B" w:rsidRPr="003449D9">
        <w:rPr>
          <w:spacing w:val="-5"/>
          <w:sz w:val="24"/>
          <w:szCs w:val="24"/>
        </w:rPr>
        <w:t>короткий</w:t>
      </w:r>
      <w:r w:rsidR="00530893" w:rsidRPr="003449D9">
        <w:rPr>
          <w:spacing w:val="-5"/>
          <w:sz w:val="24"/>
          <w:szCs w:val="24"/>
        </w:rPr>
        <w:t xml:space="preserve"> </w:t>
      </w:r>
      <w:r w:rsidR="00441E88" w:rsidRPr="003449D9">
        <w:rPr>
          <w:spacing w:val="-5"/>
          <w:sz w:val="24"/>
          <w:szCs w:val="24"/>
        </w:rPr>
        <w:t>этап</w:t>
      </w:r>
      <w:r w:rsidR="00863B6B" w:rsidRPr="003449D9">
        <w:rPr>
          <w:spacing w:val="-5"/>
          <w:sz w:val="24"/>
          <w:szCs w:val="24"/>
        </w:rPr>
        <w:t xml:space="preserve"> старости</w:t>
      </w:r>
      <w:r w:rsidR="00530893" w:rsidRPr="003449D9">
        <w:rPr>
          <w:spacing w:val="-5"/>
          <w:sz w:val="24"/>
          <w:szCs w:val="24"/>
        </w:rPr>
        <w:t>,</w:t>
      </w:r>
      <w:r w:rsidR="00863B6B" w:rsidRPr="003449D9">
        <w:rPr>
          <w:spacing w:val="-5"/>
          <w:sz w:val="24"/>
          <w:szCs w:val="24"/>
        </w:rPr>
        <w:t xml:space="preserve"> знаменуемый </w:t>
      </w:r>
      <w:r w:rsidR="00204690" w:rsidRPr="003449D9">
        <w:rPr>
          <w:spacing w:val="-5"/>
          <w:sz w:val="24"/>
          <w:szCs w:val="24"/>
        </w:rPr>
        <w:t>катастрофическим разрушением</w:t>
      </w:r>
      <w:r w:rsidR="005D5896" w:rsidRPr="003449D9">
        <w:rPr>
          <w:spacing w:val="-5"/>
          <w:sz w:val="24"/>
          <w:szCs w:val="24"/>
        </w:rPr>
        <w:t xml:space="preserve"> </w:t>
      </w:r>
      <w:r w:rsidR="00117F50" w:rsidRPr="003449D9">
        <w:rPr>
          <w:spacing w:val="-5"/>
          <w:sz w:val="24"/>
          <w:szCs w:val="24"/>
        </w:rPr>
        <w:t>доминирующих</w:t>
      </w:r>
      <w:r w:rsidR="005D5896" w:rsidRPr="003449D9">
        <w:rPr>
          <w:spacing w:val="-5"/>
          <w:sz w:val="24"/>
          <w:szCs w:val="24"/>
        </w:rPr>
        <w:t xml:space="preserve"> биоценозов</w:t>
      </w:r>
      <w:r w:rsidR="007421F3">
        <w:rPr>
          <w:spacing w:val="-5"/>
          <w:sz w:val="24"/>
          <w:szCs w:val="24"/>
        </w:rPr>
        <w:t>,</w:t>
      </w:r>
      <w:r w:rsidR="00204690" w:rsidRPr="003449D9">
        <w:rPr>
          <w:spacing w:val="-5"/>
          <w:sz w:val="24"/>
          <w:szCs w:val="24"/>
        </w:rPr>
        <w:t xml:space="preserve"> </w:t>
      </w:r>
      <w:r w:rsidR="00863B6B" w:rsidRPr="003449D9">
        <w:rPr>
          <w:spacing w:val="-5"/>
          <w:sz w:val="24"/>
          <w:szCs w:val="24"/>
        </w:rPr>
        <w:t xml:space="preserve">и </w:t>
      </w:r>
      <w:r w:rsidR="00204690" w:rsidRPr="003449D9">
        <w:rPr>
          <w:spacing w:val="-5"/>
          <w:sz w:val="24"/>
          <w:szCs w:val="24"/>
        </w:rPr>
        <w:t>относительно коротки</w:t>
      </w:r>
      <w:r w:rsidR="00530893" w:rsidRPr="003449D9">
        <w:rPr>
          <w:spacing w:val="-5"/>
          <w:sz w:val="24"/>
          <w:szCs w:val="24"/>
        </w:rPr>
        <w:t>й</w:t>
      </w:r>
      <w:r w:rsidR="00204690" w:rsidRPr="003449D9">
        <w:rPr>
          <w:spacing w:val="-5"/>
          <w:sz w:val="24"/>
          <w:szCs w:val="24"/>
        </w:rPr>
        <w:t xml:space="preserve"> </w:t>
      </w:r>
      <w:r w:rsidR="00530893" w:rsidRPr="003449D9">
        <w:rPr>
          <w:spacing w:val="-5"/>
          <w:sz w:val="24"/>
          <w:szCs w:val="24"/>
        </w:rPr>
        <w:t xml:space="preserve">этап </w:t>
      </w:r>
      <w:r w:rsidR="005D5896" w:rsidRPr="003449D9">
        <w:rPr>
          <w:spacing w:val="-5"/>
          <w:sz w:val="24"/>
          <w:szCs w:val="24"/>
        </w:rPr>
        <w:t>молодости</w:t>
      </w:r>
      <w:r w:rsidR="00204690" w:rsidRPr="003449D9">
        <w:rPr>
          <w:spacing w:val="-5"/>
          <w:sz w:val="24"/>
          <w:szCs w:val="24"/>
        </w:rPr>
        <w:t>,</w:t>
      </w:r>
      <w:r w:rsidR="00530893" w:rsidRPr="003449D9">
        <w:rPr>
          <w:spacing w:val="-5"/>
          <w:sz w:val="24"/>
          <w:szCs w:val="24"/>
        </w:rPr>
        <w:t xml:space="preserve"> </w:t>
      </w:r>
      <w:r w:rsidR="005D5896" w:rsidRPr="003449D9">
        <w:rPr>
          <w:spacing w:val="-5"/>
          <w:sz w:val="24"/>
          <w:szCs w:val="24"/>
        </w:rPr>
        <w:t>характеризуемый установлением нового равновесия применительно к</w:t>
      </w:r>
      <w:r w:rsidR="00EC2458">
        <w:rPr>
          <w:spacing w:val="-5"/>
          <w:sz w:val="24"/>
          <w:szCs w:val="24"/>
        </w:rPr>
        <w:t xml:space="preserve"> постоянно</w:t>
      </w:r>
      <w:r w:rsidR="005D5896" w:rsidRPr="003449D9">
        <w:rPr>
          <w:spacing w:val="-5"/>
          <w:sz w:val="24"/>
          <w:szCs w:val="24"/>
        </w:rPr>
        <w:t xml:space="preserve"> </w:t>
      </w:r>
      <w:r w:rsidR="00530893" w:rsidRPr="003449D9">
        <w:rPr>
          <w:spacing w:val="-5"/>
          <w:sz w:val="24"/>
          <w:szCs w:val="24"/>
        </w:rPr>
        <w:t>расширяющ</w:t>
      </w:r>
      <w:r w:rsidR="005D5896" w:rsidRPr="003449D9">
        <w:rPr>
          <w:spacing w:val="-5"/>
          <w:sz w:val="24"/>
          <w:szCs w:val="24"/>
        </w:rPr>
        <w:t>емуся</w:t>
      </w:r>
      <w:r w:rsidR="00530893" w:rsidRPr="003449D9">
        <w:rPr>
          <w:spacing w:val="-5"/>
          <w:sz w:val="24"/>
          <w:szCs w:val="24"/>
        </w:rPr>
        <w:t xml:space="preserve"> набор</w:t>
      </w:r>
      <w:r w:rsidR="005D5896" w:rsidRPr="003449D9">
        <w:rPr>
          <w:spacing w:val="-5"/>
          <w:sz w:val="24"/>
          <w:szCs w:val="24"/>
        </w:rPr>
        <w:t>у</w:t>
      </w:r>
      <w:r w:rsidR="00530893" w:rsidRPr="003449D9">
        <w:rPr>
          <w:spacing w:val="-5"/>
          <w:sz w:val="24"/>
          <w:szCs w:val="24"/>
        </w:rPr>
        <w:t xml:space="preserve"> </w:t>
      </w:r>
      <w:r w:rsidR="00B92B19" w:rsidRPr="003449D9">
        <w:rPr>
          <w:spacing w:val="-5"/>
          <w:sz w:val="24"/>
          <w:szCs w:val="24"/>
        </w:rPr>
        <w:t xml:space="preserve">продуцентов, консументов и редуцентов, </w:t>
      </w:r>
      <w:r w:rsidR="00E36DD2" w:rsidRPr="003449D9">
        <w:rPr>
          <w:spacing w:val="-5"/>
          <w:sz w:val="24"/>
          <w:szCs w:val="24"/>
        </w:rPr>
        <w:t>которые</w:t>
      </w:r>
      <w:r w:rsidR="005523D8">
        <w:rPr>
          <w:spacing w:val="-5"/>
          <w:sz w:val="24"/>
          <w:szCs w:val="24"/>
        </w:rPr>
        <w:t>,</w:t>
      </w:r>
      <w:r w:rsidR="00E36DD2" w:rsidRPr="003449D9">
        <w:rPr>
          <w:spacing w:val="-5"/>
          <w:sz w:val="24"/>
          <w:szCs w:val="24"/>
        </w:rPr>
        <w:t xml:space="preserve"> </w:t>
      </w:r>
      <w:r w:rsidR="00B005FA" w:rsidRPr="003449D9">
        <w:rPr>
          <w:spacing w:val="-5"/>
          <w:sz w:val="24"/>
          <w:szCs w:val="24"/>
        </w:rPr>
        <w:t>в соответствии с правилом Р</w:t>
      </w:r>
      <w:r w:rsidR="007421F3">
        <w:rPr>
          <w:spacing w:val="-5"/>
          <w:sz w:val="24"/>
          <w:szCs w:val="24"/>
        </w:rPr>
        <w:t>.</w:t>
      </w:r>
      <w:r w:rsidR="00B005FA" w:rsidRPr="003449D9">
        <w:rPr>
          <w:spacing w:val="-5"/>
          <w:sz w:val="24"/>
          <w:szCs w:val="24"/>
        </w:rPr>
        <w:t xml:space="preserve"> Линдемана</w:t>
      </w:r>
      <w:r w:rsidR="00EC2458">
        <w:rPr>
          <w:spacing w:val="-5"/>
          <w:sz w:val="24"/>
          <w:szCs w:val="24"/>
        </w:rPr>
        <w:t>,</w:t>
      </w:r>
      <w:r w:rsidR="00B005FA" w:rsidRPr="003449D9">
        <w:rPr>
          <w:spacing w:val="-5"/>
          <w:sz w:val="24"/>
          <w:szCs w:val="24"/>
        </w:rPr>
        <w:t xml:space="preserve"> </w:t>
      </w:r>
      <w:r w:rsidR="003F6040">
        <w:rPr>
          <w:spacing w:val="-5"/>
          <w:sz w:val="24"/>
          <w:szCs w:val="24"/>
        </w:rPr>
        <w:t xml:space="preserve">формируют новые экологические пирамиды и </w:t>
      </w:r>
      <w:r w:rsidR="00E36DD2" w:rsidRPr="003449D9">
        <w:rPr>
          <w:spacing w:val="-5"/>
          <w:sz w:val="24"/>
          <w:szCs w:val="24"/>
        </w:rPr>
        <w:t xml:space="preserve">обеспечивают </w:t>
      </w:r>
      <w:r w:rsidR="00B92B19" w:rsidRPr="003449D9">
        <w:rPr>
          <w:spacing w:val="-5"/>
          <w:sz w:val="24"/>
          <w:szCs w:val="24"/>
        </w:rPr>
        <w:t xml:space="preserve">сохранение оптимальных объемов биогенных элементов в </w:t>
      </w:r>
      <w:r w:rsidR="00E36DD2" w:rsidRPr="003449D9">
        <w:rPr>
          <w:spacing w:val="-5"/>
          <w:sz w:val="24"/>
          <w:szCs w:val="24"/>
        </w:rPr>
        <w:t>БИК</w:t>
      </w:r>
      <w:r w:rsidR="003E43E5" w:rsidRPr="003449D9">
        <w:rPr>
          <w:spacing w:val="-5"/>
          <w:sz w:val="24"/>
          <w:szCs w:val="24"/>
        </w:rPr>
        <w:t>е</w:t>
      </w:r>
      <w:r w:rsidR="00B92B19" w:rsidRPr="003449D9">
        <w:rPr>
          <w:spacing w:val="-5"/>
          <w:sz w:val="24"/>
          <w:szCs w:val="24"/>
        </w:rPr>
        <w:t xml:space="preserve"> </w:t>
      </w:r>
      <w:r w:rsidR="00117F50" w:rsidRPr="003449D9">
        <w:rPr>
          <w:spacing w:val="-5"/>
          <w:sz w:val="24"/>
          <w:szCs w:val="24"/>
        </w:rPr>
        <w:t>(</w:t>
      </w:r>
      <w:r w:rsidR="007421F3">
        <w:rPr>
          <w:spacing w:val="-5"/>
          <w:sz w:val="24"/>
          <w:szCs w:val="24"/>
        </w:rPr>
        <w:t>А.Н. Северцо</w:t>
      </w:r>
      <w:r w:rsidR="00DB4380" w:rsidRPr="003449D9">
        <w:rPr>
          <w:spacing w:val="-5"/>
          <w:sz w:val="24"/>
          <w:szCs w:val="24"/>
        </w:rPr>
        <w:t xml:space="preserve">в, </w:t>
      </w:r>
      <w:r w:rsidR="00530893" w:rsidRPr="003449D9">
        <w:rPr>
          <w:spacing w:val="-5"/>
          <w:sz w:val="24"/>
          <w:szCs w:val="24"/>
        </w:rPr>
        <w:t>О</w:t>
      </w:r>
      <w:r w:rsidR="007421F3">
        <w:rPr>
          <w:spacing w:val="-5"/>
          <w:sz w:val="24"/>
          <w:szCs w:val="24"/>
        </w:rPr>
        <w:t>.</w:t>
      </w:r>
      <w:r w:rsidR="00530893" w:rsidRPr="003449D9">
        <w:rPr>
          <w:spacing w:val="-5"/>
          <w:sz w:val="24"/>
          <w:szCs w:val="24"/>
        </w:rPr>
        <w:t xml:space="preserve"> Шиндевол</w:t>
      </w:r>
      <w:r w:rsidR="007421F3">
        <w:rPr>
          <w:spacing w:val="-5"/>
          <w:sz w:val="24"/>
          <w:szCs w:val="24"/>
        </w:rPr>
        <w:t>ь</w:t>
      </w:r>
      <w:r w:rsidR="00530893" w:rsidRPr="003449D9">
        <w:rPr>
          <w:spacing w:val="-5"/>
          <w:sz w:val="24"/>
          <w:szCs w:val="24"/>
        </w:rPr>
        <w:t>ф</w:t>
      </w:r>
      <w:r w:rsidR="00E36DD2" w:rsidRPr="003449D9">
        <w:rPr>
          <w:spacing w:val="-5"/>
          <w:sz w:val="24"/>
          <w:szCs w:val="24"/>
        </w:rPr>
        <w:t xml:space="preserve"> и др</w:t>
      </w:r>
      <w:r w:rsidR="00530893" w:rsidRPr="003449D9">
        <w:rPr>
          <w:spacing w:val="-5"/>
          <w:sz w:val="24"/>
          <w:szCs w:val="24"/>
        </w:rPr>
        <w:t>.</w:t>
      </w:r>
      <w:r w:rsidR="00B968B9" w:rsidRPr="003449D9">
        <w:rPr>
          <w:spacing w:val="-5"/>
          <w:sz w:val="24"/>
          <w:szCs w:val="24"/>
        </w:rPr>
        <w:t>)</w:t>
      </w:r>
    </w:p>
    <w:p w:rsidR="003F6040" w:rsidRPr="00F7271D" w:rsidRDefault="00C81C3C" w:rsidP="004C35B1">
      <w:pPr>
        <w:widowControl/>
        <w:autoSpaceDE/>
        <w:autoSpaceDN/>
        <w:adjustRightInd/>
        <w:spacing w:line="360" w:lineRule="auto"/>
        <w:jc w:val="center"/>
        <w:rPr>
          <w:noProof/>
          <w:sz w:val="24"/>
          <w:szCs w:val="24"/>
        </w:rPr>
      </w:pPr>
      <w:r w:rsidRPr="00F7271D">
        <w:rPr>
          <w:noProof/>
          <w:sz w:val="24"/>
          <w:szCs w:val="24"/>
        </w:rPr>
        <w:drawing>
          <wp:inline distT="0" distB="0" distL="0" distR="0" wp14:anchorId="11377960" wp14:editId="183806EF">
            <wp:extent cx="2999105" cy="2078990"/>
            <wp:effectExtent l="19050" t="0" r="0" b="0"/>
            <wp:docPr id="229"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
                    <pic:cNvPicPr>
                      <a:picLocks noChangeAspect="1" noChangeArrowheads="1"/>
                    </pic:cNvPicPr>
                  </pic:nvPicPr>
                  <pic:blipFill>
                    <a:blip r:embed="rId21" cstate="print"/>
                    <a:srcRect/>
                    <a:stretch>
                      <a:fillRect/>
                    </a:stretch>
                  </pic:blipFill>
                  <pic:spPr bwMode="auto">
                    <a:xfrm>
                      <a:off x="0" y="0"/>
                      <a:ext cx="2999105" cy="2078990"/>
                    </a:xfrm>
                    <a:prstGeom prst="rect">
                      <a:avLst/>
                    </a:prstGeom>
                    <a:noFill/>
                    <a:ln w="9525">
                      <a:noFill/>
                      <a:miter lim="800000"/>
                      <a:headEnd/>
                      <a:tailEnd/>
                    </a:ln>
                  </pic:spPr>
                </pic:pic>
              </a:graphicData>
            </a:graphic>
          </wp:inline>
        </w:drawing>
      </w:r>
    </w:p>
    <w:p w:rsidR="003F6040" w:rsidRPr="00F7271D" w:rsidRDefault="003F6040" w:rsidP="00EE442F">
      <w:pPr>
        <w:widowControl/>
        <w:autoSpaceDE/>
        <w:autoSpaceDN/>
        <w:adjustRightInd/>
        <w:spacing w:line="360" w:lineRule="auto"/>
        <w:jc w:val="center"/>
        <w:rPr>
          <w:spacing w:val="-5"/>
          <w:sz w:val="24"/>
          <w:szCs w:val="24"/>
        </w:rPr>
      </w:pPr>
      <w:r w:rsidRPr="00F7271D">
        <w:rPr>
          <w:noProof/>
          <w:sz w:val="24"/>
          <w:szCs w:val="24"/>
        </w:rPr>
        <w:t>Рис</w:t>
      </w:r>
      <w:r w:rsidR="00F7271D" w:rsidRPr="00F7271D">
        <w:rPr>
          <w:noProof/>
          <w:sz w:val="24"/>
          <w:szCs w:val="24"/>
        </w:rPr>
        <w:t>у</w:t>
      </w:r>
      <w:r w:rsidR="00187DF1" w:rsidRPr="00F7271D">
        <w:rPr>
          <w:noProof/>
          <w:sz w:val="24"/>
          <w:szCs w:val="24"/>
        </w:rPr>
        <w:t>нок</w:t>
      </w:r>
      <w:r w:rsidRPr="00F7271D">
        <w:rPr>
          <w:noProof/>
          <w:sz w:val="24"/>
          <w:szCs w:val="24"/>
        </w:rPr>
        <w:t xml:space="preserve"> </w:t>
      </w:r>
      <w:r w:rsidR="00EF421A" w:rsidRPr="00F7271D">
        <w:rPr>
          <w:noProof/>
          <w:sz w:val="24"/>
          <w:szCs w:val="24"/>
        </w:rPr>
        <w:t>1.3</w:t>
      </w:r>
      <w:r w:rsidR="006717FF" w:rsidRPr="006717FF">
        <w:rPr>
          <w:noProof/>
          <w:sz w:val="24"/>
          <w:szCs w:val="24"/>
        </w:rPr>
        <w:t>.</w:t>
      </w:r>
      <w:r w:rsidRPr="00F7271D">
        <w:rPr>
          <w:noProof/>
          <w:sz w:val="24"/>
          <w:szCs w:val="24"/>
        </w:rPr>
        <w:t xml:space="preserve"> </w:t>
      </w:r>
      <w:r w:rsidR="004C35B1" w:rsidRPr="00F7271D">
        <w:rPr>
          <w:noProof/>
          <w:sz w:val="24"/>
          <w:szCs w:val="24"/>
        </w:rPr>
        <w:t>Э</w:t>
      </w:r>
      <w:r w:rsidRPr="00F7271D">
        <w:rPr>
          <w:noProof/>
          <w:sz w:val="24"/>
          <w:szCs w:val="24"/>
        </w:rPr>
        <w:t>кологическ</w:t>
      </w:r>
      <w:r w:rsidR="004C35B1" w:rsidRPr="00F7271D">
        <w:rPr>
          <w:noProof/>
          <w:sz w:val="24"/>
          <w:szCs w:val="24"/>
        </w:rPr>
        <w:t>ая</w:t>
      </w:r>
      <w:r w:rsidRPr="00F7271D">
        <w:rPr>
          <w:noProof/>
          <w:sz w:val="24"/>
          <w:szCs w:val="24"/>
        </w:rPr>
        <w:t xml:space="preserve"> пирамид</w:t>
      </w:r>
      <w:r w:rsidR="004C35B1" w:rsidRPr="00F7271D">
        <w:rPr>
          <w:noProof/>
          <w:sz w:val="24"/>
          <w:szCs w:val="24"/>
        </w:rPr>
        <w:t>а</w:t>
      </w:r>
      <w:r w:rsidRPr="00F7271D">
        <w:rPr>
          <w:noProof/>
          <w:sz w:val="24"/>
          <w:szCs w:val="24"/>
        </w:rPr>
        <w:t xml:space="preserve"> Р</w:t>
      </w:r>
      <w:r w:rsidR="00EE442F" w:rsidRPr="00F7271D">
        <w:rPr>
          <w:noProof/>
          <w:sz w:val="24"/>
          <w:szCs w:val="24"/>
        </w:rPr>
        <w:t>.</w:t>
      </w:r>
      <w:r w:rsidRPr="00F7271D">
        <w:rPr>
          <w:noProof/>
          <w:sz w:val="24"/>
          <w:szCs w:val="24"/>
        </w:rPr>
        <w:t xml:space="preserve"> Линдермана</w:t>
      </w:r>
      <w:r w:rsidR="000E03B5" w:rsidRPr="00F7271D">
        <w:rPr>
          <w:noProof/>
          <w:sz w:val="24"/>
          <w:szCs w:val="24"/>
        </w:rPr>
        <w:t xml:space="preserve"> [по Г.А. Новикову, 1979]</w:t>
      </w:r>
    </w:p>
    <w:p w:rsidR="00F7271D" w:rsidRDefault="00F7271D" w:rsidP="00F7271D">
      <w:pPr>
        <w:widowControl/>
        <w:autoSpaceDE/>
        <w:autoSpaceDN/>
        <w:adjustRightInd/>
        <w:spacing w:line="360" w:lineRule="auto"/>
        <w:ind w:firstLine="708"/>
        <w:jc w:val="both"/>
        <w:rPr>
          <w:spacing w:val="-5"/>
          <w:sz w:val="24"/>
          <w:szCs w:val="24"/>
        </w:rPr>
      </w:pPr>
    </w:p>
    <w:p w:rsidR="00E46409" w:rsidRPr="003449D9" w:rsidRDefault="005E4976" w:rsidP="00F7271D">
      <w:pPr>
        <w:widowControl/>
        <w:autoSpaceDE/>
        <w:autoSpaceDN/>
        <w:adjustRightInd/>
        <w:spacing w:line="360" w:lineRule="auto"/>
        <w:ind w:firstLine="708"/>
        <w:jc w:val="both"/>
        <w:rPr>
          <w:spacing w:val="-5"/>
          <w:sz w:val="24"/>
          <w:szCs w:val="24"/>
        </w:rPr>
      </w:pPr>
      <w:r>
        <w:rPr>
          <w:spacing w:val="-5"/>
          <w:sz w:val="24"/>
          <w:szCs w:val="24"/>
        </w:rPr>
        <w:t>С</w:t>
      </w:r>
      <w:r w:rsidR="00F601FB" w:rsidRPr="003449D9">
        <w:rPr>
          <w:spacing w:val="-5"/>
          <w:sz w:val="24"/>
          <w:szCs w:val="24"/>
        </w:rPr>
        <w:t xml:space="preserve"> точки зрения </w:t>
      </w:r>
      <w:r w:rsidR="004760F7" w:rsidRPr="003449D9">
        <w:rPr>
          <w:spacing w:val="-5"/>
          <w:sz w:val="24"/>
          <w:szCs w:val="24"/>
        </w:rPr>
        <w:t xml:space="preserve">теоретической </w:t>
      </w:r>
      <w:r w:rsidR="00F601FB" w:rsidRPr="003449D9">
        <w:rPr>
          <w:spacing w:val="-5"/>
          <w:sz w:val="24"/>
          <w:szCs w:val="24"/>
        </w:rPr>
        <w:t xml:space="preserve">экологии поверхность Земли </w:t>
      </w:r>
      <w:r w:rsidR="00EC2458">
        <w:rPr>
          <w:spacing w:val="-5"/>
          <w:sz w:val="24"/>
          <w:szCs w:val="24"/>
        </w:rPr>
        <w:t>постоянно</w:t>
      </w:r>
      <w:r w:rsidR="004760F7" w:rsidRPr="003449D9">
        <w:rPr>
          <w:spacing w:val="-5"/>
          <w:sz w:val="24"/>
          <w:szCs w:val="24"/>
        </w:rPr>
        <w:t xml:space="preserve"> </w:t>
      </w:r>
      <w:r w:rsidR="00F601FB" w:rsidRPr="003449D9">
        <w:rPr>
          <w:spacing w:val="-5"/>
          <w:sz w:val="24"/>
          <w:szCs w:val="24"/>
        </w:rPr>
        <w:t>представляла собой систему взаимосвязанных экологических ниш, каждая из которых</w:t>
      </w:r>
      <w:r w:rsidR="00A63B6E" w:rsidRPr="003449D9">
        <w:rPr>
          <w:spacing w:val="-5"/>
          <w:sz w:val="24"/>
          <w:szCs w:val="24"/>
        </w:rPr>
        <w:t xml:space="preserve"> </w:t>
      </w:r>
      <w:r w:rsidR="00360557" w:rsidRPr="003449D9">
        <w:rPr>
          <w:spacing w:val="-5"/>
          <w:sz w:val="24"/>
          <w:szCs w:val="24"/>
        </w:rPr>
        <w:t xml:space="preserve">независимо от своих качественных особенностей </w:t>
      </w:r>
      <w:r w:rsidR="003E43E5" w:rsidRPr="003449D9">
        <w:rPr>
          <w:spacing w:val="-5"/>
          <w:sz w:val="24"/>
          <w:szCs w:val="24"/>
        </w:rPr>
        <w:t>должна была быть в обязательном порядке занята</w:t>
      </w:r>
      <w:r w:rsidR="00360557" w:rsidRPr="003449D9">
        <w:rPr>
          <w:sz w:val="24"/>
          <w:szCs w:val="24"/>
        </w:rPr>
        <w:t xml:space="preserve"> </w:t>
      </w:r>
      <w:r w:rsidR="00360557" w:rsidRPr="003449D9">
        <w:rPr>
          <w:spacing w:val="-5"/>
          <w:sz w:val="24"/>
          <w:szCs w:val="24"/>
        </w:rPr>
        <w:t>единственным конкурентно доминирующим видом</w:t>
      </w:r>
      <w:r w:rsidR="003E43E5" w:rsidRPr="003449D9">
        <w:rPr>
          <w:spacing w:val="-5"/>
          <w:sz w:val="24"/>
          <w:szCs w:val="24"/>
        </w:rPr>
        <w:t xml:space="preserve">, </w:t>
      </w:r>
      <w:r w:rsidR="00360557" w:rsidRPr="003449D9">
        <w:rPr>
          <w:spacing w:val="-5"/>
          <w:sz w:val="24"/>
          <w:szCs w:val="24"/>
        </w:rPr>
        <w:t>ч</w:t>
      </w:r>
      <w:r w:rsidR="003E43E5" w:rsidRPr="003449D9">
        <w:rPr>
          <w:spacing w:val="-5"/>
          <w:sz w:val="24"/>
          <w:szCs w:val="24"/>
        </w:rPr>
        <w:t xml:space="preserve">то жестко следует из </w:t>
      </w:r>
      <w:r w:rsidR="004760F7" w:rsidRPr="003449D9">
        <w:rPr>
          <w:spacing w:val="-5"/>
          <w:sz w:val="24"/>
          <w:szCs w:val="24"/>
        </w:rPr>
        <w:t>перв</w:t>
      </w:r>
      <w:r w:rsidR="003E43E5" w:rsidRPr="003449D9">
        <w:rPr>
          <w:spacing w:val="-5"/>
          <w:sz w:val="24"/>
          <w:szCs w:val="24"/>
        </w:rPr>
        <w:t xml:space="preserve">ого </w:t>
      </w:r>
      <w:r w:rsidR="004760F7" w:rsidRPr="003449D9">
        <w:rPr>
          <w:spacing w:val="-5"/>
          <w:sz w:val="24"/>
          <w:szCs w:val="24"/>
        </w:rPr>
        <w:t>закон</w:t>
      </w:r>
      <w:r w:rsidR="003E43E5" w:rsidRPr="003449D9">
        <w:rPr>
          <w:spacing w:val="-5"/>
          <w:sz w:val="24"/>
          <w:szCs w:val="24"/>
        </w:rPr>
        <w:t>а</w:t>
      </w:r>
      <w:r w:rsidR="004760F7" w:rsidRPr="003449D9">
        <w:rPr>
          <w:spacing w:val="-5"/>
          <w:sz w:val="24"/>
          <w:szCs w:val="24"/>
        </w:rPr>
        <w:t xml:space="preserve"> </w:t>
      </w:r>
      <w:r w:rsidR="00EC2458">
        <w:rPr>
          <w:spacing w:val="-5"/>
          <w:sz w:val="24"/>
          <w:szCs w:val="24"/>
        </w:rPr>
        <w:t xml:space="preserve">В.И. </w:t>
      </w:r>
      <w:r w:rsidR="004760F7" w:rsidRPr="003449D9">
        <w:rPr>
          <w:spacing w:val="-5"/>
          <w:sz w:val="24"/>
          <w:szCs w:val="24"/>
        </w:rPr>
        <w:t xml:space="preserve">Вернадского </w:t>
      </w:r>
      <w:r w:rsidR="00D85AD6" w:rsidRPr="003449D9">
        <w:rPr>
          <w:spacing w:val="-5"/>
          <w:sz w:val="24"/>
          <w:szCs w:val="24"/>
        </w:rPr>
        <w:t xml:space="preserve">о </w:t>
      </w:r>
      <w:r w:rsidR="004760F7" w:rsidRPr="003449D9">
        <w:rPr>
          <w:spacing w:val="-5"/>
          <w:sz w:val="24"/>
          <w:szCs w:val="24"/>
        </w:rPr>
        <w:t xml:space="preserve">максимальном проявлении биогенной миграции, </w:t>
      </w:r>
      <w:r w:rsidR="00A63B6E" w:rsidRPr="003449D9">
        <w:rPr>
          <w:spacing w:val="-5"/>
          <w:sz w:val="24"/>
          <w:szCs w:val="24"/>
        </w:rPr>
        <w:t>правил</w:t>
      </w:r>
      <w:r w:rsidR="003E43E5" w:rsidRPr="003449D9">
        <w:rPr>
          <w:spacing w:val="-5"/>
          <w:sz w:val="24"/>
          <w:szCs w:val="24"/>
        </w:rPr>
        <w:t>а</w:t>
      </w:r>
      <w:r w:rsidR="00A63B6E" w:rsidRPr="003449D9">
        <w:rPr>
          <w:spacing w:val="-5"/>
          <w:sz w:val="24"/>
          <w:szCs w:val="24"/>
        </w:rPr>
        <w:t xml:space="preserve"> </w:t>
      </w:r>
      <w:r w:rsidR="00E36DD2" w:rsidRPr="003449D9">
        <w:rPr>
          <w:spacing w:val="-5"/>
          <w:sz w:val="24"/>
          <w:szCs w:val="24"/>
        </w:rPr>
        <w:t xml:space="preserve">обязательного </w:t>
      </w:r>
      <w:r w:rsidR="00A63B6E" w:rsidRPr="003449D9">
        <w:rPr>
          <w:spacing w:val="-5"/>
          <w:sz w:val="24"/>
          <w:szCs w:val="24"/>
        </w:rPr>
        <w:t xml:space="preserve">заполнения </w:t>
      </w:r>
      <w:r w:rsidR="004760F7" w:rsidRPr="003449D9">
        <w:rPr>
          <w:spacing w:val="-5"/>
          <w:sz w:val="24"/>
          <w:szCs w:val="24"/>
        </w:rPr>
        <w:t xml:space="preserve">экологических ниш </w:t>
      </w:r>
      <w:r w:rsidR="00A63B6E" w:rsidRPr="003449D9">
        <w:rPr>
          <w:spacing w:val="-5"/>
          <w:sz w:val="24"/>
          <w:szCs w:val="24"/>
        </w:rPr>
        <w:t xml:space="preserve">и </w:t>
      </w:r>
      <w:r w:rsidR="00F601FB" w:rsidRPr="003449D9">
        <w:rPr>
          <w:spacing w:val="-5"/>
          <w:sz w:val="24"/>
          <w:szCs w:val="24"/>
        </w:rPr>
        <w:t>закон</w:t>
      </w:r>
      <w:r w:rsidR="003E43E5" w:rsidRPr="003449D9">
        <w:rPr>
          <w:spacing w:val="-5"/>
          <w:sz w:val="24"/>
          <w:szCs w:val="24"/>
        </w:rPr>
        <w:t xml:space="preserve">а </w:t>
      </w:r>
      <w:r w:rsidR="00F601FB" w:rsidRPr="003449D9">
        <w:rPr>
          <w:spacing w:val="-5"/>
          <w:sz w:val="24"/>
          <w:szCs w:val="24"/>
        </w:rPr>
        <w:t>Гаузе</w:t>
      </w:r>
      <w:r w:rsidR="00D85AD6" w:rsidRPr="003449D9">
        <w:rPr>
          <w:spacing w:val="-5"/>
          <w:sz w:val="24"/>
          <w:szCs w:val="24"/>
        </w:rPr>
        <w:t xml:space="preserve"> о неизбежном вытеснении </w:t>
      </w:r>
      <w:r w:rsidR="00B70E64" w:rsidRPr="003449D9">
        <w:rPr>
          <w:spacing w:val="-5"/>
          <w:sz w:val="24"/>
          <w:szCs w:val="24"/>
        </w:rPr>
        <w:t>более слабых конкурентов</w:t>
      </w:r>
      <w:r w:rsidR="003E43E5" w:rsidRPr="003449D9">
        <w:rPr>
          <w:spacing w:val="-5"/>
          <w:sz w:val="24"/>
          <w:szCs w:val="24"/>
        </w:rPr>
        <w:t>.</w:t>
      </w:r>
      <w:r w:rsidR="00360557" w:rsidRPr="003449D9">
        <w:rPr>
          <w:spacing w:val="-5"/>
          <w:sz w:val="24"/>
          <w:szCs w:val="24"/>
        </w:rPr>
        <w:t xml:space="preserve"> То </w:t>
      </w:r>
      <w:r w:rsidR="00916800" w:rsidRPr="003449D9">
        <w:rPr>
          <w:spacing w:val="-5"/>
          <w:sz w:val="24"/>
          <w:szCs w:val="24"/>
        </w:rPr>
        <w:t>есть</w:t>
      </w:r>
      <w:r w:rsidR="00CA7187">
        <w:rPr>
          <w:spacing w:val="-5"/>
          <w:sz w:val="24"/>
          <w:szCs w:val="24"/>
        </w:rPr>
        <w:t xml:space="preserve"> на протяжении всей геологической истории любая существующая </w:t>
      </w:r>
      <w:r w:rsidR="00360557" w:rsidRPr="003449D9">
        <w:rPr>
          <w:spacing w:val="-5"/>
          <w:sz w:val="24"/>
          <w:szCs w:val="24"/>
        </w:rPr>
        <w:t xml:space="preserve">ниша </w:t>
      </w:r>
      <w:r w:rsidR="00CA7187">
        <w:rPr>
          <w:spacing w:val="-5"/>
          <w:sz w:val="24"/>
          <w:szCs w:val="24"/>
        </w:rPr>
        <w:t xml:space="preserve">всегда </w:t>
      </w:r>
      <w:r w:rsidR="00360557" w:rsidRPr="003449D9">
        <w:rPr>
          <w:spacing w:val="-5"/>
          <w:sz w:val="24"/>
          <w:szCs w:val="24"/>
        </w:rPr>
        <w:t xml:space="preserve">занималась </w:t>
      </w:r>
      <w:r w:rsidR="00916800" w:rsidRPr="003449D9">
        <w:rPr>
          <w:spacing w:val="-5"/>
          <w:sz w:val="24"/>
          <w:szCs w:val="24"/>
        </w:rPr>
        <w:t>тем комплексом животных, растений и микроорганизмов, которые</w:t>
      </w:r>
      <w:r w:rsidR="007421F3">
        <w:rPr>
          <w:spacing w:val="-5"/>
          <w:sz w:val="24"/>
          <w:szCs w:val="24"/>
        </w:rPr>
        <w:t>,</w:t>
      </w:r>
      <w:r w:rsidR="00916800" w:rsidRPr="003449D9">
        <w:rPr>
          <w:spacing w:val="-5"/>
          <w:sz w:val="24"/>
          <w:szCs w:val="24"/>
        </w:rPr>
        <w:t xml:space="preserve"> </w:t>
      </w:r>
      <w:r w:rsidR="00CA7187">
        <w:rPr>
          <w:spacing w:val="-5"/>
          <w:sz w:val="24"/>
          <w:szCs w:val="24"/>
        </w:rPr>
        <w:t>исходя из спектра их экологических валентностей (по Ю</w:t>
      </w:r>
      <w:r w:rsidR="007421F3">
        <w:rPr>
          <w:spacing w:val="-5"/>
          <w:sz w:val="24"/>
          <w:szCs w:val="24"/>
        </w:rPr>
        <w:t>.</w:t>
      </w:r>
      <w:r w:rsidR="00CA7187">
        <w:rPr>
          <w:spacing w:val="-5"/>
          <w:sz w:val="24"/>
          <w:szCs w:val="24"/>
        </w:rPr>
        <w:t xml:space="preserve"> Одуму) </w:t>
      </w:r>
      <w:r w:rsidR="00916800" w:rsidRPr="003449D9">
        <w:rPr>
          <w:spacing w:val="-5"/>
          <w:sz w:val="24"/>
          <w:szCs w:val="24"/>
        </w:rPr>
        <w:t xml:space="preserve">оказались способными пройти естественный отбор. </w:t>
      </w:r>
      <w:r w:rsidR="00B70E64" w:rsidRPr="003449D9">
        <w:rPr>
          <w:spacing w:val="-5"/>
          <w:sz w:val="24"/>
          <w:szCs w:val="24"/>
        </w:rPr>
        <w:t>«Движущими силами, регулирующими структуру, а</w:t>
      </w:r>
      <w:r w:rsidR="007421F3">
        <w:rPr>
          <w:spacing w:val="-5"/>
          <w:sz w:val="24"/>
          <w:szCs w:val="24"/>
        </w:rPr>
        <w:t>,</w:t>
      </w:r>
      <w:r w:rsidR="00B70E64" w:rsidRPr="003449D9">
        <w:rPr>
          <w:spacing w:val="-5"/>
          <w:sz w:val="24"/>
          <w:szCs w:val="24"/>
        </w:rPr>
        <w:t xml:space="preserve"> следовательно</w:t>
      </w:r>
      <w:r w:rsidR="007421F3">
        <w:rPr>
          <w:spacing w:val="-5"/>
          <w:sz w:val="24"/>
          <w:szCs w:val="24"/>
        </w:rPr>
        <w:t>,</w:t>
      </w:r>
      <w:r w:rsidR="00B70E64" w:rsidRPr="003449D9">
        <w:rPr>
          <w:spacing w:val="-5"/>
          <w:sz w:val="24"/>
          <w:szCs w:val="24"/>
        </w:rPr>
        <w:t xml:space="preserve"> и эволюцию целых биоценозов, являются внутренние взаимоотношения между элементами биоценоза. В этом эволюционном процессе широкого масштаба перестраиваются постепенно флора и фауна... В основе всех этих преобразований лежит, однако, эволюция наиболее интегрированных систем…” </w:t>
      </w:r>
      <w:r w:rsidR="000E03B5" w:rsidRPr="00E0199D">
        <w:rPr>
          <w:spacing w:val="-5"/>
          <w:sz w:val="24"/>
          <w:szCs w:val="24"/>
        </w:rPr>
        <w:t>[</w:t>
      </w:r>
      <w:r w:rsidR="00B70E64" w:rsidRPr="003449D9">
        <w:rPr>
          <w:spacing w:val="-5"/>
          <w:sz w:val="24"/>
          <w:szCs w:val="24"/>
        </w:rPr>
        <w:t>Шмальгаузен, 1968, с. 175</w:t>
      </w:r>
      <w:r w:rsidR="000E03B5" w:rsidRPr="00E0199D">
        <w:rPr>
          <w:spacing w:val="-5"/>
          <w:sz w:val="24"/>
          <w:szCs w:val="24"/>
        </w:rPr>
        <w:t>]</w:t>
      </w:r>
      <w:r w:rsidR="00B70E64" w:rsidRPr="003449D9">
        <w:rPr>
          <w:spacing w:val="-5"/>
          <w:sz w:val="24"/>
          <w:szCs w:val="24"/>
        </w:rPr>
        <w:t>.</w:t>
      </w:r>
    </w:p>
    <w:p w:rsidR="006B0088" w:rsidRPr="003449D9" w:rsidRDefault="00B3709F" w:rsidP="003449D9">
      <w:pPr>
        <w:widowControl/>
        <w:autoSpaceDE/>
        <w:autoSpaceDN/>
        <w:adjustRightInd/>
        <w:spacing w:line="360" w:lineRule="auto"/>
        <w:ind w:firstLine="709"/>
        <w:jc w:val="both"/>
        <w:rPr>
          <w:sz w:val="24"/>
          <w:szCs w:val="24"/>
        </w:rPr>
      </w:pPr>
      <w:r>
        <w:rPr>
          <w:sz w:val="24"/>
          <w:szCs w:val="24"/>
        </w:rPr>
        <w:t>Р</w:t>
      </w:r>
      <w:r w:rsidR="004966AC" w:rsidRPr="003449D9">
        <w:rPr>
          <w:sz w:val="24"/>
          <w:szCs w:val="24"/>
        </w:rPr>
        <w:t>ассм</w:t>
      </w:r>
      <w:r>
        <w:rPr>
          <w:sz w:val="24"/>
          <w:szCs w:val="24"/>
        </w:rPr>
        <w:t xml:space="preserve">атривая </w:t>
      </w:r>
      <w:r w:rsidRPr="00B3709F">
        <w:rPr>
          <w:sz w:val="24"/>
          <w:szCs w:val="24"/>
        </w:rPr>
        <w:t xml:space="preserve">проблему эволюции </w:t>
      </w:r>
      <w:r>
        <w:rPr>
          <w:sz w:val="24"/>
          <w:szCs w:val="24"/>
        </w:rPr>
        <w:t>с</w:t>
      </w:r>
      <w:r w:rsidRPr="00B3709F">
        <w:rPr>
          <w:sz w:val="24"/>
          <w:szCs w:val="24"/>
        </w:rPr>
        <w:t xml:space="preserve"> геохимической точки зрения</w:t>
      </w:r>
      <w:r>
        <w:rPr>
          <w:sz w:val="24"/>
          <w:szCs w:val="24"/>
        </w:rPr>
        <w:t>,</w:t>
      </w:r>
      <w:r w:rsidRPr="00B3709F">
        <w:rPr>
          <w:sz w:val="24"/>
          <w:szCs w:val="24"/>
        </w:rPr>
        <w:t xml:space="preserve"> </w:t>
      </w:r>
      <w:r w:rsidR="004966AC" w:rsidRPr="003449D9">
        <w:rPr>
          <w:sz w:val="24"/>
          <w:szCs w:val="24"/>
        </w:rPr>
        <w:t xml:space="preserve">В.И. </w:t>
      </w:r>
      <w:r w:rsidR="003F6106" w:rsidRPr="003449D9">
        <w:rPr>
          <w:sz w:val="24"/>
          <w:szCs w:val="24"/>
        </w:rPr>
        <w:t>Вернадский</w:t>
      </w:r>
      <w:r w:rsidR="001A513A" w:rsidRPr="003449D9">
        <w:rPr>
          <w:sz w:val="24"/>
          <w:szCs w:val="24"/>
        </w:rPr>
        <w:t xml:space="preserve"> считал, что </w:t>
      </w:r>
      <w:r>
        <w:rPr>
          <w:sz w:val="24"/>
          <w:szCs w:val="24"/>
        </w:rPr>
        <w:t xml:space="preserve">отдельный </w:t>
      </w:r>
      <w:r w:rsidR="001A513A" w:rsidRPr="003449D9">
        <w:rPr>
          <w:sz w:val="24"/>
          <w:szCs w:val="24"/>
        </w:rPr>
        <w:t>вид должен иметь не только биологическое, но и геохимическое определение</w:t>
      </w:r>
      <w:r>
        <w:rPr>
          <w:sz w:val="24"/>
          <w:szCs w:val="24"/>
        </w:rPr>
        <w:t>, такое как с</w:t>
      </w:r>
      <w:r w:rsidR="001A513A" w:rsidRPr="003449D9">
        <w:rPr>
          <w:sz w:val="24"/>
          <w:szCs w:val="24"/>
        </w:rPr>
        <w:t>редний вес отдельных организмов</w:t>
      </w:r>
      <w:r>
        <w:rPr>
          <w:sz w:val="24"/>
          <w:szCs w:val="24"/>
        </w:rPr>
        <w:t xml:space="preserve">, </w:t>
      </w:r>
      <w:r w:rsidR="001A513A" w:rsidRPr="003449D9">
        <w:rPr>
          <w:sz w:val="24"/>
          <w:szCs w:val="24"/>
        </w:rPr>
        <w:t>общий вес их совокупностей, средний элементный химический состав и отвечающая ему средняя геохимическая энергия</w:t>
      </w:r>
      <w:r>
        <w:rPr>
          <w:sz w:val="24"/>
          <w:szCs w:val="24"/>
        </w:rPr>
        <w:t xml:space="preserve">. Этот показатель </w:t>
      </w:r>
      <w:r w:rsidR="001A513A" w:rsidRPr="003449D9">
        <w:rPr>
          <w:sz w:val="24"/>
          <w:szCs w:val="24"/>
        </w:rPr>
        <w:t xml:space="preserve">представляет собой способность </w:t>
      </w:r>
      <w:r>
        <w:rPr>
          <w:sz w:val="24"/>
          <w:szCs w:val="24"/>
        </w:rPr>
        <w:t>вида</w:t>
      </w:r>
      <w:r w:rsidR="001A513A" w:rsidRPr="003449D9">
        <w:rPr>
          <w:sz w:val="24"/>
          <w:szCs w:val="24"/>
        </w:rPr>
        <w:t xml:space="preserve"> к перемещению и превращению</w:t>
      </w:r>
      <w:r>
        <w:rPr>
          <w:sz w:val="24"/>
          <w:szCs w:val="24"/>
        </w:rPr>
        <w:t xml:space="preserve"> вещества в биосфере</w:t>
      </w:r>
      <w:r w:rsidR="001A513A" w:rsidRPr="003449D9">
        <w:rPr>
          <w:sz w:val="24"/>
          <w:szCs w:val="24"/>
        </w:rPr>
        <w:t>, то есть</w:t>
      </w:r>
      <w:r>
        <w:rPr>
          <w:sz w:val="24"/>
          <w:szCs w:val="24"/>
        </w:rPr>
        <w:t>,</w:t>
      </w:r>
      <w:r w:rsidR="001A513A" w:rsidRPr="003449D9">
        <w:rPr>
          <w:sz w:val="24"/>
          <w:szCs w:val="24"/>
        </w:rPr>
        <w:t xml:space="preserve"> к миграци</w:t>
      </w:r>
      <w:r w:rsidR="00AD264E">
        <w:rPr>
          <w:sz w:val="24"/>
          <w:szCs w:val="24"/>
        </w:rPr>
        <w:t>и</w:t>
      </w:r>
      <w:r w:rsidR="001A513A" w:rsidRPr="003449D9">
        <w:rPr>
          <w:sz w:val="24"/>
          <w:szCs w:val="24"/>
        </w:rPr>
        <w:t xml:space="preserve"> химических элементов в среде обитания.</w:t>
      </w:r>
      <w:r w:rsidR="003F6106" w:rsidRPr="003449D9">
        <w:rPr>
          <w:sz w:val="24"/>
          <w:szCs w:val="24"/>
        </w:rPr>
        <w:t xml:space="preserve"> </w:t>
      </w:r>
      <w:r w:rsidR="004966AC" w:rsidRPr="003449D9">
        <w:rPr>
          <w:sz w:val="24"/>
          <w:szCs w:val="24"/>
        </w:rPr>
        <w:t>Е</w:t>
      </w:r>
      <w:r w:rsidR="003F6106" w:rsidRPr="003449D9">
        <w:rPr>
          <w:sz w:val="24"/>
          <w:szCs w:val="24"/>
        </w:rPr>
        <w:t xml:space="preserve">ще в 1928 году </w:t>
      </w:r>
      <w:r w:rsidR="004966AC" w:rsidRPr="003449D9">
        <w:rPr>
          <w:sz w:val="24"/>
          <w:szCs w:val="24"/>
        </w:rPr>
        <w:t xml:space="preserve">он </w:t>
      </w:r>
      <w:r w:rsidR="003F6106" w:rsidRPr="003449D9">
        <w:rPr>
          <w:sz w:val="24"/>
          <w:szCs w:val="24"/>
        </w:rPr>
        <w:t>писал по этому поводу</w:t>
      </w:r>
      <w:r w:rsidR="004966AC" w:rsidRPr="003449D9">
        <w:rPr>
          <w:sz w:val="24"/>
          <w:szCs w:val="24"/>
        </w:rPr>
        <w:t>:</w:t>
      </w:r>
      <w:r w:rsidR="003F6106" w:rsidRPr="003449D9">
        <w:rPr>
          <w:sz w:val="24"/>
          <w:szCs w:val="24"/>
        </w:rPr>
        <w:t xml:space="preserve"> „</w:t>
      </w:r>
      <w:r w:rsidR="004966AC" w:rsidRPr="003449D9">
        <w:rPr>
          <w:sz w:val="24"/>
          <w:szCs w:val="24"/>
        </w:rPr>
        <w:t xml:space="preserve">Увеличение независимости от прежних условий существования, освоение новых, более разнообразных условий (новых, более широких адаптивных зон), более широкая степень автономизации развития, возникновение все более совершенных регуляторов, все более полное овладение средой – вот возможные критерии для сравнения групп по пути неограниченного прогресса…. </w:t>
      </w:r>
      <w:r w:rsidR="000E03B5" w:rsidRPr="000E03B5">
        <w:rPr>
          <w:sz w:val="24"/>
          <w:szCs w:val="24"/>
        </w:rPr>
        <w:t>[</w:t>
      </w:r>
      <w:r w:rsidR="004966AC" w:rsidRPr="003449D9">
        <w:rPr>
          <w:sz w:val="24"/>
          <w:szCs w:val="24"/>
        </w:rPr>
        <w:t>т</w:t>
      </w:r>
      <w:r w:rsidR="000E03B5">
        <w:rPr>
          <w:sz w:val="24"/>
          <w:szCs w:val="24"/>
        </w:rPr>
        <w:t>ам же].</w:t>
      </w:r>
      <w:r w:rsidR="004966AC" w:rsidRPr="003449D9">
        <w:rPr>
          <w:sz w:val="24"/>
          <w:szCs w:val="24"/>
        </w:rPr>
        <w:t xml:space="preserve"> </w:t>
      </w:r>
      <w:r w:rsidR="003F6106" w:rsidRPr="003449D9">
        <w:rPr>
          <w:sz w:val="24"/>
          <w:szCs w:val="24"/>
        </w:rPr>
        <w:t>Благодаря эволюции видов, непрерывно идущей и никогда не прекращающейся, резко меняется отражение живого вещества на окружающей среде. Благодаря этому процесс эволюции переносится в природные биокосные и биогенные тела, играющие основную роль в биосфере, в почвы, в наземные и подземные воды (в моря, в озера, реки и т.</w:t>
      </w:r>
      <w:r w:rsidR="000E03B5">
        <w:rPr>
          <w:sz w:val="24"/>
          <w:szCs w:val="24"/>
        </w:rPr>
        <w:t>д.)</w:t>
      </w:r>
      <w:r w:rsidR="000E03B5" w:rsidRPr="000E03B5">
        <w:rPr>
          <w:sz w:val="24"/>
          <w:szCs w:val="24"/>
        </w:rPr>
        <w:t>” [</w:t>
      </w:r>
      <w:r w:rsidR="003F6106" w:rsidRPr="003449D9">
        <w:rPr>
          <w:sz w:val="24"/>
          <w:szCs w:val="24"/>
        </w:rPr>
        <w:t>Вернадский, 1977, с. 18.</w:t>
      </w:r>
      <w:r w:rsidR="00CD41C6" w:rsidRPr="003449D9">
        <w:rPr>
          <w:sz w:val="24"/>
          <w:szCs w:val="24"/>
        </w:rPr>
        <w:t xml:space="preserve">, </w:t>
      </w:r>
      <w:r w:rsidR="000B64CA" w:rsidRPr="003449D9">
        <w:rPr>
          <w:sz w:val="24"/>
          <w:szCs w:val="24"/>
        </w:rPr>
        <w:t>Вернадский</w:t>
      </w:r>
      <w:r w:rsidR="007421F3">
        <w:rPr>
          <w:sz w:val="24"/>
          <w:szCs w:val="24"/>
        </w:rPr>
        <w:t xml:space="preserve">, </w:t>
      </w:r>
      <w:r w:rsidR="000B64CA" w:rsidRPr="003449D9">
        <w:rPr>
          <w:sz w:val="24"/>
          <w:szCs w:val="24"/>
        </w:rPr>
        <w:t>1928</w:t>
      </w:r>
      <w:r w:rsidR="000E03B5">
        <w:rPr>
          <w:sz w:val="24"/>
          <w:szCs w:val="24"/>
        </w:rPr>
        <w:t>]</w:t>
      </w:r>
      <w:r w:rsidR="007421F3">
        <w:rPr>
          <w:sz w:val="24"/>
          <w:szCs w:val="24"/>
        </w:rPr>
        <w:t>.</w:t>
      </w:r>
      <w:r w:rsidR="00CD41C6" w:rsidRPr="003449D9">
        <w:rPr>
          <w:sz w:val="24"/>
          <w:szCs w:val="24"/>
        </w:rPr>
        <w:t xml:space="preserve"> </w:t>
      </w:r>
    </w:p>
    <w:p w:rsidR="00123AE2" w:rsidRDefault="009A0C41" w:rsidP="003449D9">
      <w:pPr>
        <w:widowControl/>
        <w:autoSpaceDE/>
        <w:autoSpaceDN/>
        <w:adjustRightInd/>
        <w:spacing w:line="360" w:lineRule="auto"/>
        <w:ind w:firstLine="709"/>
        <w:jc w:val="both"/>
        <w:rPr>
          <w:sz w:val="24"/>
          <w:szCs w:val="24"/>
        </w:rPr>
      </w:pPr>
      <w:r>
        <w:rPr>
          <w:sz w:val="24"/>
          <w:szCs w:val="24"/>
        </w:rPr>
        <w:t>Приведенные</w:t>
      </w:r>
      <w:r w:rsidR="006B0088" w:rsidRPr="003449D9">
        <w:rPr>
          <w:sz w:val="24"/>
          <w:szCs w:val="24"/>
        </w:rPr>
        <w:t xml:space="preserve"> предпосылки позволяют однозначно утверждать</w:t>
      </w:r>
      <w:r w:rsidR="00D85AD6" w:rsidRPr="003449D9">
        <w:rPr>
          <w:sz w:val="24"/>
          <w:szCs w:val="24"/>
        </w:rPr>
        <w:t>,</w:t>
      </w:r>
      <w:r w:rsidR="00440CAC">
        <w:rPr>
          <w:sz w:val="24"/>
          <w:szCs w:val="24"/>
        </w:rPr>
        <w:t xml:space="preserve"> что за 3,</w:t>
      </w:r>
      <w:r w:rsidR="006B0088" w:rsidRPr="003449D9">
        <w:rPr>
          <w:sz w:val="24"/>
          <w:szCs w:val="24"/>
        </w:rPr>
        <w:t xml:space="preserve">7 миллиарда лет </w:t>
      </w:r>
      <w:r w:rsidR="00D85AD6" w:rsidRPr="003449D9">
        <w:rPr>
          <w:sz w:val="24"/>
          <w:szCs w:val="24"/>
        </w:rPr>
        <w:t>на планете</w:t>
      </w:r>
      <w:r w:rsidR="006B0088" w:rsidRPr="003449D9">
        <w:rPr>
          <w:sz w:val="24"/>
          <w:szCs w:val="24"/>
        </w:rPr>
        <w:t xml:space="preserve"> </w:t>
      </w:r>
      <w:r w:rsidR="00D85AD6" w:rsidRPr="003449D9">
        <w:rPr>
          <w:sz w:val="24"/>
          <w:szCs w:val="24"/>
        </w:rPr>
        <w:t xml:space="preserve">не </w:t>
      </w:r>
      <w:r w:rsidR="006B0088" w:rsidRPr="003449D9">
        <w:rPr>
          <w:sz w:val="24"/>
          <w:szCs w:val="24"/>
        </w:rPr>
        <w:t xml:space="preserve">могло </w:t>
      </w:r>
      <w:r w:rsidR="00D85AD6" w:rsidRPr="003449D9">
        <w:rPr>
          <w:sz w:val="24"/>
          <w:szCs w:val="24"/>
        </w:rPr>
        <w:t>остаться территорий</w:t>
      </w:r>
      <w:r w:rsidR="00916800" w:rsidRPr="003449D9">
        <w:rPr>
          <w:sz w:val="24"/>
          <w:szCs w:val="24"/>
        </w:rPr>
        <w:t>,</w:t>
      </w:r>
      <w:r w:rsidR="00D85AD6" w:rsidRPr="003449D9">
        <w:rPr>
          <w:sz w:val="24"/>
          <w:szCs w:val="24"/>
        </w:rPr>
        <w:t xml:space="preserve"> </w:t>
      </w:r>
      <w:r w:rsidR="00916800" w:rsidRPr="003449D9">
        <w:rPr>
          <w:sz w:val="24"/>
          <w:szCs w:val="24"/>
        </w:rPr>
        <w:t xml:space="preserve">не претерпевших </w:t>
      </w:r>
      <w:r w:rsidR="00FE7FE7">
        <w:rPr>
          <w:sz w:val="24"/>
          <w:szCs w:val="24"/>
        </w:rPr>
        <w:t xml:space="preserve">существенной </w:t>
      </w:r>
      <w:r w:rsidR="00440CAC" w:rsidRPr="00EE442F">
        <w:rPr>
          <w:sz w:val="24"/>
          <w:szCs w:val="24"/>
        </w:rPr>
        <w:t xml:space="preserve">биогенной </w:t>
      </w:r>
      <w:r w:rsidR="00916800" w:rsidRPr="003449D9">
        <w:rPr>
          <w:sz w:val="24"/>
          <w:szCs w:val="24"/>
        </w:rPr>
        <w:t>трансформации</w:t>
      </w:r>
      <w:r w:rsidR="006B0088" w:rsidRPr="003449D9">
        <w:rPr>
          <w:sz w:val="24"/>
          <w:szCs w:val="24"/>
        </w:rPr>
        <w:t>, в ходе которой</w:t>
      </w:r>
      <w:r w:rsidR="00916800" w:rsidRPr="003449D9">
        <w:rPr>
          <w:sz w:val="24"/>
          <w:szCs w:val="24"/>
        </w:rPr>
        <w:t xml:space="preserve"> </w:t>
      </w:r>
      <w:r w:rsidR="006B0088" w:rsidRPr="003449D9">
        <w:rPr>
          <w:sz w:val="24"/>
          <w:szCs w:val="24"/>
        </w:rPr>
        <w:t xml:space="preserve">каждая из них </w:t>
      </w:r>
      <w:r w:rsidR="00F42A92" w:rsidRPr="003449D9">
        <w:rPr>
          <w:sz w:val="24"/>
          <w:szCs w:val="24"/>
        </w:rPr>
        <w:t>не был</w:t>
      </w:r>
      <w:r w:rsidR="006B0088" w:rsidRPr="003449D9">
        <w:rPr>
          <w:sz w:val="24"/>
          <w:szCs w:val="24"/>
        </w:rPr>
        <w:t xml:space="preserve">а </w:t>
      </w:r>
      <w:r w:rsidR="00F42A92" w:rsidRPr="003449D9">
        <w:rPr>
          <w:sz w:val="24"/>
          <w:szCs w:val="24"/>
        </w:rPr>
        <w:t xml:space="preserve">бы </w:t>
      </w:r>
      <w:r w:rsidR="00916800" w:rsidRPr="003449D9">
        <w:rPr>
          <w:sz w:val="24"/>
          <w:szCs w:val="24"/>
        </w:rPr>
        <w:t>идеально адаптирован</w:t>
      </w:r>
      <w:r w:rsidR="006B0088" w:rsidRPr="003449D9">
        <w:rPr>
          <w:sz w:val="24"/>
          <w:szCs w:val="24"/>
        </w:rPr>
        <w:t>а</w:t>
      </w:r>
      <w:r w:rsidR="00916800" w:rsidRPr="003449D9">
        <w:rPr>
          <w:sz w:val="24"/>
          <w:szCs w:val="24"/>
        </w:rPr>
        <w:t xml:space="preserve"> </w:t>
      </w:r>
      <w:r w:rsidR="00F42A92" w:rsidRPr="003449D9">
        <w:rPr>
          <w:sz w:val="24"/>
          <w:szCs w:val="24"/>
        </w:rPr>
        <w:t xml:space="preserve">к существованию определённого </w:t>
      </w:r>
      <w:r w:rsidR="006B0088" w:rsidRPr="003449D9">
        <w:rPr>
          <w:sz w:val="24"/>
          <w:szCs w:val="24"/>
        </w:rPr>
        <w:t>(</w:t>
      </w:r>
      <w:r w:rsidR="00F42A92" w:rsidRPr="003449D9">
        <w:rPr>
          <w:sz w:val="24"/>
          <w:szCs w:val="24"/>
        </w:rPr>
        <w:t>в большинстве случаев зонального</w:t>
      </w:r>
      <w:r w:rsidR="006B0088" w:rsidRPr="003449D9">
        <w:rPr>
          <w:sz w:val="24"/>
          <w:szCs w:val="24"/>
        </w:rPr>
        <w:t>)</w:t>
      </w:r>
      <w:r w:rsidR="00F42A92" w:rsidRPr="003449D9">
        <w:rPr>
          <w:sz w:val="24"/>
          <w:szCs w:val="24"/>
        </w:rPr>
        <w:t xml:space="preserve"> биоценоза. При</w:t>
      </w:r>
      <w:r w:rsidR="006B0088" w:rsidRPr="003449D9">
        <w:rPr>
          <w:sz w:val="24"/>
          <w:szCs w:val="24"/>
        </w:rPr>
        <w:t xml:space="preserve"> этом </w:t>
      </w:r>
      <w:r w:rsidR="00F42A92" w:rsidRPr="003449D9">
        <w:rPr>
          <w:sz w:val="24"/>
          <w:szCs w:val="24"/>
        </w:rPr>
        <w:t>единственным исключением</w:t>
      </w:r>
      <w:r w:rsidR="006B0088" w:rsidRPr="003449D9">
        <w:rPr>
          <w:sz w:val="24"/>
          <w:szCs w:val="24"/>
        </w:rPr>
        <w:t xml:space="preserve">, подтверждающим справедливость данного </w:t>
      </w:r>
      <w:r w:rsidR="00F42A92" w:rsidRPr="003449D9">
        <w:rPr>
          <w:sz w:val="24"/>
          <w:szCs w:val="24"/>
        </w:rPr>
        <w:t xml:space="preserve">правила являются территории физически не пригодные для длительного существования </w:t>
      </w:r>
      <w:r w:rsidR="00123AE2">
        <w:rPr>
          <w:sz w:val="24"/>
          <w:szCs w:val="24"/>
        </w:rPr>
        <w:t xml:space="preserve">сложных форм </w:t>
      </w:r>
      <w:r w:rsidR="00F42A92" w:rsidRPr="003449D9">
        <w:rPr>
          <w:sz w:val="24"/>
          <w:szCs w:val="24"/>
        </w:rPr>
        <w:t>белка</w:t>
      </w:r>
      <w:r w:rsidR="00B70E64" w:rsidRPr="003449D9">
        <w:rPr>
          <w:sz w:val="24"/>
          <w:szCs w:val="24"/>
        </w:rPr>
        <w:t>, то есть, п</w:t>
      </w:r>
      <w:r w:rsidR="00F42A92" w:rsidRPr="003449D9">
        <w:rPr>
          <w:sz w:val="24"/>
          <w:szCs w:val="24"/>
        </w:rPr>
        <w:t>ереохлажденные территории центральной Гренландии и Антарктиды, вершины</w:t>
      </w:r>
      <w:r w:rsidR="006B0088" w:rsidRPr="003449D9">
        <w:rPr>
          <w:sz w:val="24"/>
          <w:szCs w:val="24"/>
        </w:rPr>
        <w:t xml:space="preserve">, достигающие высоты </w:t>
      </w:r>
      <w:r w:rsidR="00F42A92" w:rsidRPr="003449D9">
        <w:rPr>
          <w:sz w:val="24"/>
          <w:szCs w:val="24"/>
        </w:rPr>
        <w:t>свыше 6000 метров</w:t>
      </w:r>
      <w:r w:rsidR="006B0088" w:rsidRPr="003449D9">
        <w:rPr>
          <w:sz w:val="24"/>
          <w:szCs w:val="24"/>
        </w:rPr>
        <w:t>,</w:t>
      </w:r>
      <w:r w:rsidR="00F42A92" w:rsidRPr="003449D9">
        <w:rPr>
          <w:sz w:val="24"/>
          <w:szCs w:val="24"/>
        </w:rPr>
        <w:t xml:space="preserve"> кратеры действующих вулканов</w:t>
      </w:r>
      <w:r w:rsidR="006B0088" w:rsidRPr="003449D9">
        <w:rPr>
          <w:sz w:val="24"/>
          <w:szCs w:val="24"/>
        </w:rPr>
        <w:t xml:space="preserve"> и т.п.</w:t>
      </w:r>
      <w:r w:rsidR="00F42A92" w:rsidRPr="003449D9">
        <w:rPr>
          <w:sz w:val="24"/>
          <w:szCs w:val="24"/>
        </w:rPr>
        <w:t xml:space="preserve"> </w:t>
      </w:r>
      <w:r w:rsidR="002E2AAB" w:rsidRPr="003449D9">
        <w:rPr>
          <w:sz w:val="24"/>
          <w:szCs w:val="24"/>
        </w:rPr>
        <w:t>Вся остальная территория</w:t>
      </w:r>
      <w:r w:rsidR="00170813" w:rsidRPr="003449D9">
        <w:rPr>
          <w:sz w:val="24"/>
          <w:szCs w:val="24"/>
        </w:rPr>
        <w:t>,</w:t>
      </w:r>
      <w:r w:rsidR="002E2AAB" w:rsidRPr="003449D9">
        <w:rPr>
          <w:sz w:val="24"/>
          <w:szCs w:val="24"/>
        </w:rPr>
        <w:t xml:space="preserve"> </w:t>
      </w:r>
      <w:r w:rsidR="00B70E64" w:rsidRPr="003449D9">
        <w:rPr>
          <w:sz w:val="24"/>
          <w:szCs w:val="24"/>
        </w:rPr>
        <w:t>включающая арктическую тундру, термальные источники и глубоководные «черные курильщики»</w:t>
      </w:r>
      <w:r w:rsidR="006B0088" w:rsidRPr="003449D9">
        <w:rPr>
          <w:sz w:val="24"/>
          <w:szCs w:val="24"/>
        </w:rPr>
        <w:t>,</w:t>
      </w:r>
      <w:r w:rsidR="00B70E64" w:rsidRPr="003449D9">
        <w:rPr>
          <w:sz w:val="24"/>
          <w:szCs w:val="24"/>
        </w:rPr>
        <w:t xml:space="preserve"> </w:t>
      </w:r>
      <w:r w:rsidR="00906476" w:rsidRPr="003449D9">
        <w:rPr>
          <w:sz w:val="24"/>
          <w:szCs w:val="24"/>
        </w:rPr>
        <w:t xml:space="preserve">в условиях ненарушенной биосферы </w:t>
      </w:r>
      <w:r w:rsidR="002E2AAB" w:rsidRPr="003449D9">
        <w:rPr>
          <w:sz w:val="24"/>
          <w:szCs w:val="24"/>
        </w:rPr>
        <w:t>должн</w:t>
      </w:r>
      <w:r w:rsidR="00170813" w:rsidRPr="003449D9">
        <w:rPr>
          <w:sz w:val="24"/>
          <w:szCs w:val="24"/>
        </w:rPr>
        <w:t>а</w:t>
      </w:r>
      <w:r w:rsidR="002E2AAB" w:rsidRPr="003449D9">
        <w:rPr>
          <w:sz w:val="24"/>
          <w:szCs w:val="24"/>
        </w:rPr>
        <w:t xml:space="preserve"> был</w:t>
      </w:r>
      <w:r w:rsidR="00170813" w:rsidRPr="003449D9">
        <w:rPr>
          <w:sz w:val="24"/>
          <w:szCs w:val="24"/>
        </w:rPr>
        <w:t>а</w:t>
      </w:r>
      <w:r w:rsidR="002E2AAB" w:rsidRPr="003449D9">
        <w:rPr>
          <w:sz w:val="24"/>
          <w:szCs w:val="24"/>
        </w:rPr>
        <w:t xml:space="preserve"> </w:t>
      </w:r>
      <w:r w:rsidR="006B026C" w:rsidRPr="003449D9">
        <w:rPr>
          <w:sz w:val="24"/>
          <w:szCs w:val="24"/>
        </w:rPr>
        <w:t>представлять собой повторяющ</w:t>
      </w:r>
      <w:r w:rsidR="00B70E64" w:rsidRPr="003449D9">
        <w:rPr>
          <w:sz w:val="24"/>
          <w:szCs w:val="24"/>
        </w:rPr>
        <w:t xml:space="preserve">уюся </w:t>
      </w:r>
      <w:r w:rsidR="006B026C" w:rsidRPr="003449D9">
        <w:rPr>
          <w:sz w:val="24"/>
          <w:szCs w:val="24"/>
        </w:rPr>
        <w:t>в пространстве</w:t>
      </w:r>
      <w:r w:rsidR="00170813" w:rsidRPr="003449D9">
        <w:rPr>
          <w:sz w:val="24"/>
          <w:szCs w:val="24"/>
        </w:rPr>
        <w:t>,</w:t>
      </w:r>
      <w:r w:rsidR="006B026C" w:rsidRPr="003449D9">
        <w:rPr>
          <w:sz w:val="24"/>
          <w:szCs w:val="24"/>
        </w:rPr>
        <w:t xml:space="preserve"> </w:t>
      </w:r>
      <w:r w:rsidR="00906476" w:rsidRPr="003449D9">
        <w:rPr>
          <w:sz w:val="24"/>
          <w:szCs w:val="24"/>
        </w:rPr>
        <w:t xml:space="preserve">иерархически организованную </w:t>
      </w:r>
      <w:r w:rsidR="006B026C" w:rsidRPr="003449D9">
        <w:rPr>
          <w:sz w:val="24"/>
          <w:szCs w:val="24"/>
        </w:rPr>
        <w:t xml:space="preserve">мозаику </w:t>
      </w:r>
      <w:r w:rsidR="002E2AAB" w:rsidRPr="003449D9">
        <w:rPr>
          <w:sz w:val="24"/>
          <w:szCs w:val="24"/>
        </w:rPr>
        <w:t>биоценоз</w:t>
      </w:r>
      <w:r w:rsidR="006B026C" w:rsidRPr="003449D9">
        <w:rPr>
          <w:sz w:val="24"/>
          <w:szCs w:val="24"/>
        </w:rPr>
        <w:t>ов</w:t>
      </w:r>
      <w:r w:rsidR="00906476" w:rsidRPr="003449D9">
        <w:rPr>
          <w:sz w:val="24"/>
          <w:szCs w:val="24"/>
        </w:rPr>
        <w:t>,</w:t>
      </w:r>
      <w:r w:rsidR="006B026C" w:rsidRPr="003449D9">
        <w:rPr>
          <w:sz w:val="24"/>
          <w:szCs w:val="24"/>
        </w:rPr>
        <w:t xml:space="preserve"> приуроченных </w:t>
      </w:r>
      <w:r w:rsidR="00906476" w:rsidRPr="003449D9">
        <w:rPr>
          <w:sz w:val="24"/>
          <w:szCs w:val="24"/>
        </w:rPr>
        <w:t xml:space="preserve">к </w:t>
      </w:r>
      <w:r w:rsidR="006B026C" w:rsidRPr="003449D9">
        <w:rPr>
          <w:sz w:val="24"/>
          <w:szCs w:val="24"/>
        </w:rPr>
        <w:t xml:space="preserve">условно однородным территориям, характеризующимся одинаковыми условиями миграции химических элементов и </w:t>
      </w:r>
      <w:r w:rsidR="006B026C" w:rsidRPr="00440CAC">
        <w:rPr>
          <w:b/>
          <w:i/>
          <w:sz w:val="24"/>
          <w:szCs w:val="24"/>
        </w:rPr>
        <w:t>поэтому м</w:t>
      </w:r>
      <w:r w:rsidR="00906476" w:rsidRPr="00440CAC">
        <w:rPr>
          <w:b/>
          <w:i/>
          <w:sz w:val="24"/>
          <w:szCs w:val="24"/>
        </w:rPr>
        <w:t>а</w:t>
      </w:r>
      <w:r w:rsidR="006B026C" w:rsidRPr="00440CAC">
        <w:rPr>
          <w:b/>
          <w:i/>
          <w:sz w:val="24"/>
          <w:szCs w:val="24"/>
        </w:rPr>
        <w:t>ркируемы</w:t>
      </w:r>
      <w:r w:rsidR="00906476" w:rsidRPr="00440CAC">
        <w:rPr>
          <w:b/>
          <w:i/>
          <w:sz w:val="24"/>
          <w:szCs w:val="24"/>
        </w:rPr>
        <w:t>х наличием почв определенного типа и вида.</w:t>
      </w:r>
      <w:r w:rsidR="00F44AEC" w:rsidRPr="003449D9">
        <w:rPr>
          <w:sz w:val="24"/>
          <w:szCs w:val="24"/>
        </w:rPr>
        <w:t xml:space="preserve"> </w:t>
      </w:r>
    </w:p>
    <w:p w:rsidR="00FE7FE7" w:rsidRDefault="00FE7FE7" w:rsidP="003449D9">
      <w:pPr>
        <w:widowControl/>
        <w:autoSpaceDE/>
        <w:autoSpaceDN/>
        <w:adjustRightInd/>
        <w:spacing w:line="360" w:lineRule="auto"/>
        <w:ind w:firstLine="709"/>
        <w:jc w:val="both"/>
        <w:rPr>
          <w:b/>
          <w:i/>
          <w:sz w:val="24"/>
          <w:szCs w:val="24"/>
        </w:rPr>
      </w:pPr>
      <w:r>
        <w:rPr>
          <w:sz w:val="24"/>
          <w:szCs w:val="24"/>
        </w:rPr>
        <w:t xml:space="preserve">Все сказанное позволяет </w:t>
      </w:r>
      <w:r w:rsidRPr="00124915">
        <w:rPr>
          <w:sz w:val="24"/>
          <w:szCs w:val="24"/>
        </w:rPr>
        <w:t xml:space="preserve">сформулировать </w:t>
      </w:r>
      <w:r w:rsidR="00440CAC" w:rsidRPr="00124915">
        <w:rPr>
          <w:sz w:val="24"/>
          <w:szCs w:val="24"/>
        </w:rPr>
        <w:t xml:space="preserve">вывод о </w:t>
      </w:r>
      <w:r w:rsidR="002F41C1" w:rsidRPr="00124915">
        <w:rPr>
          <w:sz w:val="24"/>
          <w:szCs w:val="24"/>
        </w:rPr>
        <w:t>том,</w:t>
      </w:r>
      <w:r w:rsidR="002F41C1" w:rsidRPr="003449D9">
        <w:rPr>
          <w:sz w:val="24"/>
          <w:szCs w:val="24"/>
        </w:rPr>
        <w:t xml:space="preserve"> что </w:t>
      </w:r>
      <w:r w:rsidR="002962DF" w:rsidRPr="00FE7FE7">
        <w:rPr>
          <w:b/>
          <w:i/>
          <w:sz w:val="24"/>
          <w:szCs w:val="24"/>
        </w:rPr>
        <w:t xml:space="preserve">основой </w:t>
      </w:r>
      <w:r w:rsidR="006B0088" w:rsidRPr="00FE7FE7">
        <w:rPr>
          <w:b/>
          <w:i/>
          <w:sz w:val="24"/>
          <w:szCs w:val="24"/>
        </w:rPr>
        <w:t xml:space="preserve">внутренней </w:t>
      </w:r>
      <w:r w:rsidR="002962DF" w:rsidRPr="00FE7FE7">
        <w:rPr>
          <w:b/>
          <w:i/>
          <w:sz w:val="24"/>
          <w:szCs w:val="24"/>
        </w:rPr>
        <w:t>сбалансированности</w:t>
      </w:r>
      <w:r w:rsidR="006B0088" w:rsidRPr="00FE7FE7">
        <w:rPr>
          <w:b/>
          <w:i/>
          <w:sz w:val="24"/>
          <w:szCs w:val="24"/>
        </w:rPr>
        <w:t>,</w:t>
      </w:r>
      <w:r w:rsidR="002962DF" w:rsidRPr="00FE7FE7">
        <w:rPr>
          <w:b/>
          <w:i/>
          <w:sz w:val="24"/>
          <w:szCs w:val="24"/>
        </w:rPr>
        <w:t xml:space="preserve"> </w:t>
      </w:r>
      <w:r w:rsidR="006B0088" w:rsidRPr="00FE7FE7">
        <w:rPr>
          <w:b/>
          <w:i/>
          <w:sz w:val="24"/>
          <w:szCs w:val="24"/>
        </w:rPr>
        <w:t xml:space="preserve">гарантирующей устойчивость всех систем </w:t>
      </w:r>
      <w:r w:rsidR="002F41C1" w:rsidRPr="00FE7FE7">
        <w:rPr>
          <w:b/>
          <w:i/>
          <w:sz w:val="24"/>
          <w:szCs w:val="24"/>
        </w:rPr>
        <w:t>ненарушенной биосфер</w:t>
      </w:r>
      <w:r w:rsidR="002962DF" w:rsidRPr="00FE7FE7">
        <w:rPr>
          <w:b/>
          <w:i/>
          <w:sz w:val="24"/>
          <w:szCs w:val="24"/>
        </w:rPr>
        <w:t>ы</w:t>
      </w:r>
      <w:r w:rsidR="006B0088" w:rsidRPr="00FE7FE7">
        <w:rPr>
          <w:b/>
          <w:i/>
          <w:sz w:val="24"/>
          <w:szCs w:val="24"/>
        </w:rPr>
        <w:t>,</w:t>
      </w:r>
      <w:r w:rsidR="002F41C1" w:rsidRPr="00FE7FE7">
        <w:rPr>
          <w:b/>
          <w:i/>
          <w:sz w:val="24"/>
          <w:szCs w:val="24"/>
        </w:rPr>
        <w:t xml:space="preserve"> </w:t>
      </w:r>
      <w:r w:rsidR="002962DF" w:rsidRPr="00FE7FE7">
        <w:rPr>
          <w:b/>
          <w:i/>
          <w:sz w:val="24"/>
          <w:szCs w:val="24"/>
        </w:rPr>
        <w:t xml:space="preserve">являлось </w:t>
      </w:r>
      <w:r w:rsidR="00B464B9" w:rsidRPr="00FE7FE7">
        <w:rPr>
          <w:b/>
          <w:i/>
          <w:sz w:val="24"/>
          <w:szCs w:val="24"/>
        </w:rPr>
        <w:t>гармони</w:t>
      </w:r>
      <w:r w:rsidR="002962DF" w:rsidRPr="00FE7FE7">
        <w:rPr>
          <w:b/>
          <w:i/>
          <w:sz w:val="24"/>
          <w:szCs w:val="24"/>
        </w:rPr>
        <w:t xml:space="preserve">чное сочетание </w:t>
      </w:r>
      <w:r w:rsidR="006B0088" w:rsidRPr="00FE7FE7">
        <w:rPr>
          <w:b/>
          <w:i/>
          <w:sz w:val="24"/>
          <w:szCs w:val="24"/>
        </w:rPr>
        <w:t xml:space="preserve">зональных </w:t>
      </w:r>
      <w:r w:rsidR="00B572D4" w:rsidRPr="00FE7FE7">
        <w:rPr>
          <w:b/>
          <w:i/>
          <w:sz w:val="24"/>
          <w:szCs w:val="24"/>
        </w:rPr>
        <w:t xml:space="preserve">биоценозов с комплексом </w:t>
      </w:r>
      <w:r w:rsidR="002962DF" w:rsidRPr="00FE7FE7">
        <w:rPr>
          <w:b/>
          <w:i/>
          <w:sz w:val="24"/>
          <w:szCs w:val="24"/>
        </w:rPr>
        <w:t>эколого-геохимических условий</w:t>
      </w:r>
      <w:r w:rsidR="006B0088" w:rsidRPr="00FE7FE7">
        <w:rPr>
          <w:b/>
          <w:i/>
          <w:sz w:val="24"/>
          <w:szCs w:val="24"/>
        </w:rPr>
        <w:t>,</w:t>
      </w:r>
      <w:r w:rsidR="002962DF" w:rsidRPr="00FE7FE7">
        <w:rPr>
          <w:b/>
          <w:i/>
          <w:sz w:val="24"/>
          <w:szCs w:val="24"/>
        </w:rPr>
        <w:t xml:space="preserve"> </w:t>
      </w:r>
      <w:r w:rsidR="00B572D4" w:rsidRPr="00FE7FE7">
        <w:rPr>
          <w:b/>
          <w:i/>
          <w:sz w:val="24"/>
          <w:szCs w:val="24"/>
        </w:rPr>
        <w:t xml:space="preserve">идеально соответствующих длительному существованию </w:t>
      </w:r>
      <w:r w:rsidR="006B0088" w:rsidRPr="00FE7FE7">
        <w:rPr>
          <w:b/>
          <w:i/>
          <w:sz w:val="24"/>
          <w:szCs w:val="24"/>
        </w:rPr>
        <w:t xml:space="preserve">каждого </w:t>
      </w:r>
      <w:r>
        <w:rPr>
          <w:b/>
          <w:i/>
          <w:sz w:val="24"/>
          <w:szCs w:val="24"/>
        </w:rPr>
        <w:t xml:space="preserve">биоценоза. </w:t>
      </w:r>
    </w:p>
    <w:p w:rsidR="007F54B4" w:rsidRDefault="00FE7FE7" w:rsidP="003449D9">
      <w:pPr>
        <w:widowControl/>
        <w:autoSpaceDE/>
        <w:autoSpaceDN/>
        <w:adjustRightInd/>
        <w:spacing w:line="360" w:lineRule="auto"/>
        <w:ind w:firstLine="709"/>
        <w:jc w:val="both"/>
        <w:rPr>
          <w:sz w:val="24"/>
          <w:szCs w:val="24"/>
        </w:rPr>
      </w:pPr>
      <w:r w:rsidRPr="00FE7FE7">
        <w:rPr>
          <w:sz w:val="24"/>
          <w:szCs w:val="24"/>
        </w:rPr>
        <w:t>Данный тезис</w:t>
      </w:r>
      <w:r w:rsidR="00473F06">
        <w:rPr>
          <w:sz w:val="24"/>
          <w:szCs w:val="24"/>
        </w:rPr>
        <w:t>,</w:t>
      </w:r>
      <w:r w:rsidR="002F41C1" w:rsidRPr="00FE7FE7">
        <w:rPr>
          <w:sz w:val="24"/>
          <w:szCs w:val="24"/>
        </w:rPr>
        <w:t xml:space="preserve"> </w:t>
      </w:r>
      <w:r w:rsidR="00906476" w:rsidRPr="00FE7FE7">
        <w:rPr>
          <w:sz w:val="24"/>
          <w:szCs w:val="24"/>
        </w:rPr>
        <w:t>несомненно</w:t>
      </w:r>
      <w:r w:rsidR="00473F06">
        <w:rPr>
          <w:sz w:val="24"/>
          <w:szCs w:val="24"/>
        </w:rPr>
        <w:t>,</w:t>
      </w:r>
      <w:r w:rsidR="00906476" w:rsidRPr="00FE7FE7">
        <w:rPr>
          <w:sz w:val="24"/>
          <w:szCs w:val="24"/>
        </w:rPr>
        <w:t xml:space="preserve"> справедлив по отношению к крупным зональным образованиям</w:t>
      </w:r>
      <w:r w:rsidR="00360557" w:rsidRPr="00FE7FE7">
        <w:rPr>
          <w:sz w:val="24"/>
          <w:szCs w:val="24"/>
        </w:rPr>
        <w:t>,</w:t>
      </w:r>
      <w:r w:rsidR="009D1291" w:rsidRPr="00FE7FE7">
        <w:rPr>
          <w:sz w:val="24"/>
          <w:szCs w:val="24"/>
        </w:rPr>
        <w:t xml:space="preserve"> имеющим длительную геологическую</w:t>
      </w:r>
      <w:r w:rsidR="009D1291" w:rsidRPr="003449D9">
        <w:rPr>
          <w:sz w:val="24"/>
          <w:szCs w:val="24"/>
        </w:rPr>
        <w:t xml:space="preserve"> и биогеохимическую историю</w:t>
      </w:r>
      <w:r w:rsidR="00643043" w:rsidRPr="003449D9">
        <w:rPr>
          <w:sz w:val="24"/>
          <w:szCs w:val="24"/>
        </w:rPr>
        <w:t>. Однако</w:t>
      </w:r>
      <w:r>
        <w:rPr>
          <w:sz w:val="24"/>
          <w:szCs w:val="24"/>
        </w:rPr>
        <w:t>,</w:t>
      </w:r>
      <w:r w:rsidR="00643043" w:rsidRPr="003449D9">
        <w:rPr>
          <w:sz w:val="24"/>
          <w:szCs w:val="24"/>
        </w:rPr>
        <w:t xml:space="preserve"> </w:t>
      </w:r>
      <w:r w:rsidR="006B0088" w:rsidRPr="003449D9">
        <w:rPr>
          <w:sz w:val="24"/>
          <w:szCs w:val="24"/>
        </w:rPr>
        <w:t xml:space="preserve">утверждение </w:t>
      </w:r>
      <w:r w:rsidR="00643043" w:rsidRPr="003449D9">
        <w:rPr>
          <w:sz w:val="24"/>
          <w:szCs w:val="24"/>
        </w:rPr>
        <w:t>о том, что</w:t>
      </w:r>
      <w:r w:rsidR="009D1291" w:rsidRPr="003449D9">
        <w:rPr>
          <w:sz w:val="24"/>
          <w:szCs w:val="24"/>
        </w:rPr>
        <w:t xml:space="preserve"> </w:t>
      </w:r>
      <w:r>
        <w:rPr>
          <w:sz w:val="24"/>
          <w:szCs w:val="24"/>
        </w:rPr>
        <w:t xml:space="preserve">наблюдаемые геохимические условия </w:t>
      </w:r>
      <w:r w:rsidR="00643043" w:rsidRPr="003449D9">
        <w:rPr>
          <w:i/>
          <w:sz w:val="24"/>
          <w:szCs w:val="24"/>
        </w:rPr>
        <w:t>всегда и везде</w:t>
      </w:r>
      <w:r w:rsidR="00643043" w:rsidRPr="003449D9">
        <w:rPr>
          <w:sz w:val="24"/>
          <w:szCs w:val="24"/>
        </w:rPr>
        <w:t xml:space="preserve"> </w:t>
      </w:r>
      <w:r>
        <w:rPr>
          <w:sz w:val="24"/>
          <w:szCs w:val="24"/>
        </w:rPr>
        <w:t xml:space="preserve">должны </w:t>
      </w:r>
      <w:r w:rsidR="00643043" w:rsidRPr="003449D9">
        <w:rPr>
          <w:sz w:val="24"/>
          <w:szCs w:val="24"/>
        </w:rPr>
        <w:t>представля</w:t>
      </w:r>
      <w:r>
        <w:rPr>
          <w:sz w:val="24"/>
          <w:szCs w:val="24"/>
        </w:rPr>
        <w:t>ть</w:t>
      </w:r>
      <w:r w:rsidR="00643043" w:rsidRPr="003449D9">
        <w:rPr>
          <w:sz w:val="24"/>
          <w:szCs w:val="24"/>
        </w:rPr>
        <w:t xml:space="preserve"> собой именно </w:t>
      </w:r>
      <w:r w:rsidR="00643043" w:rsidRPr="003449D9">
        <w:rPr>
          <w:i/>
          <w:sz w:val="24"/>
          <w:szCs w:val="24"/>
        </w:rPr>
        <w:t xml:space="preserve">идеальный </w:t>
      </w:r>
      <w:r w:rsidR="009D1291" w:rsidRPr="003449D9">
        <w:rPr>
          <w:sz w:val="24"/>
          <w:szCs w:val="24"/>
        </w:rPr>
        <w:t>субстрат</w:t>
      </w:r>
      <w:r w:rsidR="00643043" w:rsidRPr="003449D9">
        <w:rPr>
          <w:sz w:val="24"/>
          <w:szCs w:val="24"/>
        </w:rPr>
        <w:t xml:space="preserve"> для существующего биоценоза нуждается в </w:t>
      </w:r>
      <w:r w:rsidR="006B48EA" w:rsidRPr="003449D9">
        <w:rPr>
          <w:sz w:val="24"/>
          <w:szCs w:val="24"/>
        </w:rPr>
        <w:t xml:space="preserve">более детальных </w:t>
      </w:r>
      <w:r w:rsidR="000125FA">
        <w:rPr>
          <w:sz w:val="24"/>
          <w:szCs w:val="24"/>
        </w:rPr>
        <w:t xml:space="preserve">и обоснованных </w:t>
      </w:r>
      <w:r w:rsidR="00643043" w:rsidRPr="003449D9">
        <w:rPr>
          <w:sz w:val="24"/>
          <w:szCs w:val="24"/>
        </w:rPr>
        <w:t>доказательств</w:t>
      </w:r>
      <w:r w:rsidR="00950432" w:rsidRPr="003449D9">
        <w:rPr>
          <w:sz w:val="24"/>
          <w:szCs w:val="24"/>
        </w:rPr>
        <w:t>ах</w:t>
      </w:r>
      <w:r>
        <w:rPr>
          <w:sz w:val="24"/>
          <w:szCs w:val="24"/>
        </w:rPr>
        <w:t xml:space="preserve">. </w:t>
      </w:r>
      <w:r w:rsidR="000125FA">
        <w:rPr>
          <w:sz w:val="24"/>
          <w:szCs w:val="24"/>
        </w:rPr>
        <w:t>Причина очевидна</w:t>
      </w:r>
      <w:r w:rsidR="00950432" w:rsidRPr="003449D9">
        <w:rPr>
          <w:sz w:val="24"/>
          <w:szCs w:val="24"/>
        </w:rPr>
        <w:t xml:space="preserve"> </w:t>
      </w:r>
      <w:r w:rsidR="000125FA">
        <w:rPr>
          <w:sz w:val="24"/>
          <w:szCs w:val="24"/>
        </w:rPr>
        <w:t>и состоит в том, что</w:t>
      </w:r>
      <w:r w:rsidR="00950432" w:rsidRPr="003449D9">
        <w:rPr>
          <w:sz w:val="24"/>
          <w:szCs w:val="24"/>
        </w:rPr>
        <w:t xml:space="preserve"> </w:t>
      </w:r>
      <w:r w:rsidR="009D1291" w:rsidRPr="003449D9">
        <w:rPr>
          <w:sz w:val="24"/>
          <w:szCs w:val="24"/>
        </w:rPr>
        <w:t>в условиях ненарушенной биосферы</w:t>
      </w:r>
      <w:r w:rsidR="00F44AEC" w:rsidRPr="003449D9">
        <w:rPr>
          <w:sz w:val="24"/>
          <w:szCs w:val="24"/>
        </w:rPr>
        <w:t>,</w:t>
      </w:r>
      <w:r w:rsidR="009D1291" w:rsidRPr="003449D9">
        <w:rPr>
          <w:sz w:val="24"/>
          <w:szCs w:val="24"/>
        </w:rPr>
        <w:t xml:space="preserve"> </w:t>
      </w:r>
      <w:r w:rsidR="009D1291" w:rsidRPr="00D27E92">
        <w:rPr>
          <w:b/>
          <w:sz w:val="24"/>
          <w:szCs w:val="24"/>
        </w:rPr>
        <w:t>во-первых</w:t>
      </w:r>
      <w:r w:rsidR="000C38B1" w:rsidRPr="001813C0">
        <w:rPr>
          <w:sz w:val="24"/>
          <w:szCs w:val="24"/>
        </w:rPr>
        <w:t>,</w:t>
      </w:r>
      <w:r w:rsidR="000C38B1" w:rsidRPr="000C38B1">
        <w:rPr>
          <w:sz w:val="24"/>
          <w:szCs w:val="24"/>
        </w:rPr>
        <w:t xml:space="preserve"> </w:t>
      </w:r>
      <w:r w:rsidR="0000369D">
        <w:rPr>
          <w:sz w:val="24"/>
          <w:szCs w:val="24"/>
        </w:rPr>
        <w:t xml:space="preserve">довольно часто </w:t>
      </w:r>
      <w:r w:rsidR="000C38B1" w:rsidRPr="000C38B1">
        <w:rPr>
          <w:sz w:val="24"/>
          <w:szCs w:val="24"/>
        </w:rPr>
        <w:t>име</w:t>
      </w:r>
      <w:r w:rsidR="000C38B1">
        <w:rPr>
          <w:sz w:val="24"/>
          <w:szCs w:val="24"/>
        </w:rPr>
        <w:t>ют</w:t>
      </w:r>
      <w:r w:rsidR="000C38B1" w:rsidRPr="000C38B1">
        <w:rPr>
          <w:sz w:val="24"/>
          <w:szCs w:val="24"/>
        </w:rPr>
        <w:t xml:space="preserve"> место </w:t>
      </w:r>
      <w:r w:rsidR="005B3ADF">
        <w:rPr>
          <w:sz w:val="24"/>
          <w:szCs w:val="24"/>
        </w:rPr>
        <w:t xml:space="preserve">повторяющиеся </w:t>
      </w:r>
      <w:r w:rsidR="009D1291" w:rsidRPr="003449D9">
        <w:rPr>
          <w:sz w:val="24"/>
          <w:szCs w:val="24"/>
        </w:rPr>
        <w:t xml:space="preserve">процессы, связанные с </w:t>
      </w:r>
      <w:r w:rsidR="005B3ADF">
        <w:rPr>
          <w:sz w:val="24"/>
          <w:szCs w:val="24"/>
        </w:rPr>
        <w:t xml:space="preserve">катастрофическим </w:t>
      </w:r>
      <w:r w:rsidR="000C38B1">
        <w:rPr>
          <w:sz w:val="24"/>
          <w:szCs w:val="24"/>
        </w:rPr>
        <w:t xml:space="preserve">уничтожением </w:t>
      </w:r>
      <w:r w:rsidR="005B3ADF">
        <w:rPr>
          <w:sz w:val="24"/>
          <w:szCs w:val="24"/>
        </w:rPr>
        <w:t xml:space="preserve">и восстановлением </w:t>
      </w:r>
      <w:r w:rsidR="00F44AEC" w:rsidRPr="003449D9">
        <w:rPr>
          <w:sz w:val="24"/>
          <w:szCs w:val="24"/>
        </w:rPr>
        <w:t>(</w:t>
      </w:r>
      <w:r w:rsidR="003713CA">
        <w:rPr>
          <w:sz w:val="24"/>
          <w:szCs w:val="24"/>
        </w:rPr>
        <w:t xml:space="preserve">ветровал, </w:t>
      </w:r>
      <w:r w:rsidR="00950432" w:rsidRPr="003449D9">
        <w:rPr>
          <w:sz w:val="24"/>
          <w:szCs w:val="24"/>
        </w:rPr>
        <w:t xml:space="preserve">торфяной </w:t>
      </w:r>
      <w:r w:rsidR="00F44AEC" w:rsidRPr="003449D9">
        <w:rPr>
          <w:sz w:val="24"/>
          <w:szCs w:val="24"/>
        </w:rPr>
        <w:t xml:space="preserve">пожар, </w:t>
      </w:r>
      <w:r w:rsidR="006B6458" w:rsidRPr="006B6458">
        <w:rPr>
          <w:sz w:val="24"/>
          <w:szCs w:val="24"/>
        </w:rPr>
        <w:t xml:space="preserve">затопление </w:t>
      </w:r>
      <w:r w:rsidR="006B6458">
        <w:rPr>
          <w:sz w:val="24"/>
          <w:szCs w:val="24"/>
        </w:rPr>
        <w:t xml:space="preserve">или </w:t>
      </w:r>
      <w:r w:rsidR="00F44AEC" w:rsidRPr="003449D9">
        <w:rPr>
          <w:sz w:val="24"/>
          <w:szCs w:val="24"/>
        </w:rPr>
        <w:t xml:space="preserve">вулканическое извержение) </w:t>
      </w:r>
      <w:r w:rsidR="00950432" w:rsidRPr="003449D9">
        <w:rPr>
          <w:sz w:val="24"/>
          <w:szCs w:val="24"/>
        </w:rPr>
        <w:t>не только</w:t>
      </w:r>
      <w:r w:rsidR="0000369D">
        <w:rPr>
          <w:sz w:val="24"/>
          <w:szCs w:val="24"/>
        </w:rPr>
        <w:t xml:space="preserve"> всего набора существовавших</w:t>
      </w:r>
      <w:r w:rsidR="00950432" w:rsidRPr="003449D9">
        <w:rPr>
          <w:sz w:val="24"/>
          <w:szCs w:val="24"/>
        </w:rPr>
        <w:t xml:space="preserve"> </w:t>
      </w:r>
      <w:r w:rsidR="009D1291" w:rsidRPr="003449D9">
        <w:rPr>
          <w:sz w:val="24"/>
          <w:szCs w:val="24"/>
        </w:rPr>
        <w:t>биоценоз</w:t>
      </w:r>
      <w:r w:rsidR="00AB73D6">
        <w:rPr>
          <w:sz w:val="24"/>
          <w:szCs w:val="24"/>
        </w:rPr>
        <w:t>ов</w:t>
      </w:r>
      <w:r w:rsidR="006B48EA" w:rsidRPr="003449D9">
        <w:rPr>
          <w:sz w:val="24"/>
          <w:szCs w:val="24"/>
        </w:rPr>
        <w:t>,</w:t>
      </w:r>
      <w:r w:rsidR="00950432" w:rsidRPr="003449D9">
        <w:rPr>
          <w:sz w:val="24"/>
          <w:szCs w:val="24"/>
        </w:rPr>
        <w:t xml:space="preserve"> но и п</w:t>
      </w:r>
      <w:r w:rsidR="006B48EA" w:rsidRPr="003449D9">
        <w:rPr>
          <w:sz w:val="24"/>
          <w:szCs w:val="24"/>
        </w:rPr>
        <w:t>о</w:t>
      </w:r>
      <w:r w:rsidR="00950432" w:rsidRPr="003449D9">
        <w:rPr>
          <w:sz w:val="24"/>
          <w:szCs w:val="24"/>
        </w:rPr>
        <w:t xml:space="preserve">чвенного </w:t>
      </w:r>
      <w:r w:rsidR="000C38B1">
        <w:rPr>
          <w:sz w:val="24"/>
          <w:szCs w:val="24"/>
        </w:rPr>
        <w:t>слоя</w:t>
      </w:r>
      <w:r w:rsidR="003C10FA" w:rsidRPr="003C10FA">
        <w:rPr>
          <w:sz w:val="24"/>
          <w:szCs w:val="24"/>
        </w:rPr>
        <w:t>;</w:t>
      </w:r>
      <w:r w:rsidR="009D1291" w:rsidRPr="003449D9">
        <w:rPr>
          <w:sz w:val="24"/>
          <w:szCs w:val="24"/>
        </w:rPr>
        <w:t xml:space="preserve"> </w:t>
      </w:r>
      <w:r w:rsidR="009D1291" w:rsidRPr="001813C0">
        <w:rPr>
          <w:sz w:val="24"/>
          <w:szCs w:val="24"/>
        </w:rPr>
        <w:t>а,</w:t>
      </w:r>
      <w:r w:rsidR="009D1291" w:rsidRPr="00D27E92">
        <w:rPr>
          <w:b/>
          <w:sz w:val="24"/>
          <w:szCs w:val="24"/>
        </w:rPr>
        <w:t xml:space="preserve"> во-вторых,</w:t>
      </w:r>
      <w:r w:rsidR="009D1291" w:rsidRPr="003449D9">
        <w:rPr>
          <w:sz w:val="24"/>
          <w:szCs w:val="24"/>
        </w:rPr>
        <w:t xml:space="preserve"> </w:t>
      </w:r>
      <w:r w:rsidR="003C10FA" w:rsidRPr="003C10FA">
        <w:rPr>
          <w:sz w:val="24"/>
          <w:szCs w:val="24"/>
        </w:rPr>
        <w:t xml:space="preserve">в ряде </w:t>
      </w:r>
      <w:r w:rsidR="003C10FA">
        <w:rPr>
          <w:sz w:val="24"/>
          <w:szCs w:val="24"/>
        </w:rPr>
        <w:t>мест</w:t>
      </w:r>
      <w:r w:rsidR="003C10FA" w:rsidRPr="003C10FA">
        <w:rPr>
          <w:sz w:val="24"/>
          <w:szCs w:val="24"/>
        </w:rPr>
        <w:t xml:space="preserve"> </w:t>
      </w:r>
      <w:r w:rsidR="008E53DB" w:rsidRPr="003449D9">
        <w:rPr>
          <w:sz w:val="24"/>
          <w:szCs w:val="24"/>
        </w:rPr>
        <w:t xml:space="preserve">наблюдаемое </w:t>
      </w:r>
      <w:r w:rsidR="009D1291" w:rsidRPr="003449D9">
        <w:rPr>
          <w:sz w:val="24"/>
          <w:szCs w:val="24"/>
        </w:rPr>
        <w:t xml:space="preserve">разнообразие </w:t>
      </w:r>
      <w:r w:rsidR="008E53DB" w:rsidRPr="003449D9">
        <w:rPr>
          <w:sz w:val="24"/>
          <w:szCs w:val="24"/>
        </w:rPr>
        <w:t>химического состава</w:t>
      </w:r>
      <w:r w:rsidR="0000369D">
        <w:rPr>
          <w:sz w:val="24"/>
          <w:szCs w:val="24"/>
        </w:rPr>
        <w:t xml:space="preserve">, не только </w:t>
      </w:r>
      <w:r w:rsidR="000127BF" w:rsidRPr="003449D9">
        <w:rPr>
          <w:sz w:val="24"/>
          <w:szCs w:val="24"/>
        </w:rPr>
        <w:t>почв</w:t>
      </w:r>
      <w:r w:rsidR="0000369D">
        <w:rPr>
          <w:sz w:val="24"/>
          <w:szCs w:val="24"/>
        </w:rPr>
        <w:t xml:space="preserve"> и </w:t>
      </w:r>
      <w:r w:rsidR="00950432" w:rsidRPr="003449D9">
        <w:rPr>
          <w:sz w:val="24"/>
          <w:szCs w:val="24"/>
        </w:rPr>
        <w:t>пород</w:t>
      </w:r>
      <w:r w:rsidR="0000369D">
        <w:rPr>
          <w:sz w:val="24"/>
          <w:szCs w:val="24"/>
        </w:rPr>
        <w:t xml:space="preserve">, но так же вод и растительности </w:t>
      </w:r>
      <w:r w:rsidR="006B0088" w:rsidRPr="003449D9">
        <w:rPr>
          <w:sz w:val="24"/>
          <w:szCs w:val="24"/>
        </w:rPr>
        <w:t xml:space="preserve">способно </w:t>
      </w:r>
      <w:r w:rsidR="008E53DB" w:rsidRPr="003449D9">
        <w:rPr>
          <w:sz w:val="24"/>
          <w:szCs w:val="24"/>
        </w:rPr>
        <w:t>выходит</w:t>
      </w:r>
      <w:r w:rsidR="006B0088" w:rsidRPr="003449D9">
        <w:rPr>
          <w:sz w:val="24"/>
          <w:szCs w:val="24"/>
        </w:rPr>
        <w:t>ь</w:t>
      </w:r>
      <w:r w:rsidR="008E53DB" w:rsidRPr="003449D9">
        <w:rPr>
          <w:sz w:val="24"/>
          <w:szCs w:val="24"/>
        </w:rPr>
        <w:t xml:space="preserve"> </w:t>
      </w:r>
      <w:r w:rsidR="000127BF" w:rsidRPr="003449D9">
        <w:rPr>
          <w:sz w:val="24"/>
          <w:szCs w:val="24"/>
        </w:rPr>
        <w:t xml:space="preserve">далеко </w:t>
      </w:r>
      <w:r w:rsidR="008E53DB" w:rsidRPr="003449D9">
        <w:rPr>
          <w:sz w:val="24"/>
          <w:szCs w:val="24"/>
        </w:rPr>
        <w:t>за пределы кларковых содержаний</w:t>
      </w:r>
      <w:r w:rsidR="000125FA">
        <w:rPr>
          <w:sz w:val="24"/>
          <w:szCs w:val="24"/>
        </w:rPr>
        <w:t xml:space="preserve"> отдельных элементов</w:t>
      </w:r>
      <w:r w:rsidR="008E53DB" w:rsidRPr="003449D9">
        <w:rPr>
          <w:sz w:val="24"/>
          <w:szCs w:val="24"/>
        </w:rPr>
        <w:t xml:space="preserve">, причем </w:t>
      </w:r>
      <w:r w:rsidR="0000369D">
        <w:rPr>
          <w:sz w:val="24"/>
          <w:szCs w:val="24"/>
        </w:rPr>
        <w:t>как в</w:t>
      </w:r>
      <w:r w:rsidR="008E53DB" w:rsidRPr="003449D9">
        <w:rPr>
          <w:sz w:val="24"/>
          <w:szCs w:val="24"/>
        </w:rPr>
        <w:t xml:space="preserve"> сторону недостатка</w:t>
      </w:r>
      <w:r w:rsidR="000125FA">
        <w:rPr>
          <w:sz w:val="24"/>
          <w:szCs w:val="24"/>
        </w:rPr>
        <w:t xml:space="preserve"> </w:t>
      </w:r>
      <w:r w:rsidR="0000369D">
        <w:rPr>
          <w:sz w:val="24"/>
          <w:szCs w:val="24"/>
        </w:rPr>
        <w:t xml:space="preserve">важных </w:t>
      </w:r>
      <w:r w:rsidR="000125FA">
        <w:rPr>
          <w:sz w:val="24"/>
          <w:szCs w:val="24"/>
        </w:rPr>
        <w:t>биогенов</w:t>
      </w:r>
      <w:r w:rsidR="008E53DB" w:rsidRPr="003449D9">
        <w:rPr>
          <w:sz w:val="24"/>
          <w:szCs w:val="24"/>
        </w:rPr>
        <w:t xml:space="preserve">, </w:t>
      </w:r>
      <w:r w:rsidR="0000369D">
        <w:rPr>
          <w:sz w:val="24"/>
          <w:szCs w:val="24"/>
        </w:rPr>
        <w:t xml:space="preserve">так </w:t>
      </w:r>
      <w:r w:rsidR="008E53DB" w:rsidRPr="003449D9">
        <w:rPr>
          <w:sz w:val="24"/>
          <w:szCs w:val="24"/>
        </w:rPr>
        <w:t xml:space="preserve">и в сторону </w:t>
      </w:r>
      <w:r w:rsidR="000127BF" w:rsidRPr="003449D9">
        <w:rPr>
          <w:sz w:val="24"/>
          <w:szCs w:val="24"/>
        </w:rPr>
        <w:t xml:space="preserve">явного </w:t>
      </w:r>
      <w:r w:rsidR="008E53DB" w:rsidRPr="003449D9">
        <w:rPr>
          <w:sz w:val="24"/>
          <w:szCs w:val="24"/>
        </w:rPr>
        <w:t>избытка таких токси</w:t>
      </w:r>
      <w:r w:rsidR="000127BF" w:rsidRPr="003449D9">
        <w:rPr>
          <w:sz w:val="24"/>
          <w:szCs w:val="24"/>
        </w:rPr>
        <w:t>кантов</w:t>
      </w:r>
      <w:r w:rsidR="0076361F">
        <w:rPr>
          <w:sz w:val="24"/>
          <w:szCs w:val="24"/>
        </w:rPr>
        <w:t>,</w:t>
      </w:r>
      <w:r w:rsidR="000127BF" w:rsidRPr="003449D9">
        <w:rPr>
          <w:sz w:val="24"/>
          <w:szCs w:val="24"/>
        </w:rPr>
        <w:t xml:space="preserve"> </w:t>
      </w:r>
      <w:r w:rsidR="008E53DB" w:rsidRPr="003449D9">
        <w:rPr>
          <w:sz w:val="24"/>
          <w:szCs w:val="24"/>
        </w:rPr>
        <w:t xml:space="preserve">как, например, ртуть, </w:t>
      </w:r>
      <w:r w:rsidR="006B0088" w:rsidRPr="00DD27D7">
        <w:rPr>
          <w:sz w:val="24"/>
          <w:szCs w:val="24"/>
        </w:rPr>
        <w:t xml:space="preserve">кадмий или </w:t>
      </w:r>
      <w:r w:rsidR="008E53DB" w:rsidRPr="00DD27D7">
        <w:rPr>
          <w:sz w:val="24"/>
          <w:szCs w:val="24"/>
        </w:rPr>
        <w:t>мышьяк</w:t>
      </w:r>
      <w:r w:rsidR="000127BF" w:rsidRPr="00DD27D7">
        <w:rPr>
          <w:sz w:val="24"/>
          <w:szCs w:val="24"/>
        </w:rPr>
        <w:t xml:space="preserve">. </w:t>
      </w:r>
    </w:p>
    <w:p w:rsidR="006B0088" w:rsidRDefault="00CB78EF" w:rsidP="003449D9">
      <w:pPr>
        <w:widowControl/>
        <w:autoSpaceDE/>
        <w:autoSpaceDN/>
        <w:adjustRightInd/>
        <w:spacing w:line="360" w:lineRule="auto"/>
        <w:ind w:firstLine="709"/>
        <w:jc w:val="both"/>
        <w:rPr>
          <w:sz w:val="24"/>
          <w:szCs w:val="24"/>
        </w:rPr>
      </w:pPr>
      <w:r w:rsidRPr="00CB78EF">
        <w:rPr>
          <w:sz w:val="24"/>
          <w:szCs w:val="24"/>
        </w:rPr>
        <w:t>Исследования</w:t>
      </w:r>
      <w:r w:rsidRPr="00C65635">
        <w:rPr>
          <w:sz w:val="24"/>
          <w:szCs w:val="24"/>
        </w:rPr>
        <w:t xml:space="preserve"> </w:t>
      </w:r>
      <w:r w:rsidRPr="00CB78EF">
        <w:rPr>
          <w:sz w:val="24"/>
          <w:szCs w:val="24"/>
        </w:rPr>
        <w:t>ряда</w:t>
      </w:r>
      <w:r w:rsidRPr="00C65635">
        <w:rPr>
          <w:sz w:val="24"/>
          <w:szCs w:val="24"/>
        </w:rPr>
        <w:t xml:space="preserve"> </w:t>
      </w:r>
      <w:r w:rsidRPr="00CB78EF">
        <w:rPr>
          <w:sz w:val="24"/>
          <w:szCs w:val="24"/>
        </w:rPr>
        <w:t>авторов</w:t>
      </w:r>
      <w:r w:rsidRPr="00C65635">
        <w:rPr>
          <w:sz w:val="24"/>
          <w:szCs w:val="24"/>
        </w:rPr>
        <w:t xml:space="preserve"> </w:t>
      </w:r>
      <w:r w:rsidR="000E03B5" w:rsidRPr="000E03B5">
        <w:rPr>
          <w:sz w:val="24"/>
          <w:szCs w:val="24"/>
        </w:rPr>
        <w:t>[</w:t>
      </w:r>
      <w:r w:rsidRPr="00CB78EF">
        <w:rPr>
          <w:sz w:val="24"/>
          <w:szCs w:val="24"/>
        </w:rPr>
        <w:t>Геннадьев</w:t>
      </w:r>
      <w:r w:rsidR="00C65635" w:rsidRPr="00C65635">
        <w:rPr>
          <w:sz w:val="24"/>
          <w:szCs w:val="24"/>
        </w:rPr>
        <w:t>,</w:t>
      </w:r>
      <w:r w:rsidRPr="00C65635">
        <w:rPr>
          <w:sz w:val="24"/>
          <w:szCs w:val="24"/>
        </w:rPr>
        <w:t>1990</w:t>
      </w:r>
      <w:r w:rsidR="00C65635" w:rsidRPr="00C65635">
        <w:rPr>
          <w:sz w:val="24"/>
          <w:szCs w:val="24"/>
        </w:rPr>
        <w:t>;</w:t>
      </w:r>
      <w:r w:rsidRPr="00C65635">
        <w:rPr>
          <w:sz w:val="24"/>
          <w:szCs w:val="24"/>
        </w:rPr>
        <w:t xml:space="preserve"> </w:t>
      </w:r>
      <w:r w:rsidR="00C65635">
        <w:rPr>
          <w:sz w:val="24"/>
          <w:szCs w:val="24"/>
        </w:rPr>
        <w:t>Сочава</w:t>
      </w:r>
      <w:r w:rsidR="00C65635" w:rsidRPr="00C65635">
        <w:rPr>
          <w:sz w:val="24"/>
          <w:szCs w:val="24"/>
        </w:rPr>
        <w:t xml:space="preserve">, </w:t>
      </w:r>
      <w:r w:rsidRPr="00C65635">
        <w:rPr>
          <w:sz w:val="24"/>
          <w:szCs w:val="24"/>
        </w:rPr>
        <w:t>1978</w:t>
      </w:r>
      <w:r w:rsidR="00C65635" w:rsidRPr="00C65635">
        <w:rPr>
          <w:sz w:val="24"/>
          <w:szCs w:val="24"/>
        </w:rPr>
        <w:t>;</w:t>
      </w:r>
      <w:r w:rsidRPr="00C65635">
        <w:rPr>
          <w:sz w:val="24"/>
          <w:szCs w:val="24"/>
        </w:rPr>
        <w:t xml:space="preserve"> </w:t>
      </w:r>
      <w:r w:rsidR="00C65635">
        <w:rPr>
          <w:sz w:val="24"/>
          <w:szCs w:val="24"/>
          <w:lang w:val="en-US"/>
        </w:rPr>
        <w:t>Huttl</w:t>
      </w:r>
      <w:r w:rsidR="00C65635" w:rsidRPr="00C65635">
        <w:rPr>
          <w:sz w:val="24"/>
          <w:szCs w:val="24"/>
        </w:rPr>
        <w:t xml:space="preserve">, </w:t>
      </w:r>
      <w:r w:rsidR="00C65635">
        <w:rPr>
          <w:sz w:val="24"/>
          <w:szCs w:val="24"/>
          <w:lang w:val="en-US"/>
        </w:rPr>
        <w:t>Weber</w:t>
      </w:r>
      <w:r w:rsidR="00C65635" w:rsidRPr="00C65635">
        <w:rPr>
          <w:sz w:val="24"/>
          <w:szCs w:val="24"/>
        </w:rPr>
        <w:t xml:space="preserve">, </w:t>
      </w:r>
      <w:r w:rsidRPr="00CB78EF">
        <w:rPr>
          <w:sz w:val="24"/>
          <w:szCs w:val="24"/>
        </w:rPr>
        <w:t>2001</w:t>
      </w:r>
      <w:r w:rsidR="00C65635" w:rsidRPr="00C65635">
        <w:rPr>
          <w:sz w:val="24"/>
          <w:szCs w:val="24"/>
        </w:rPr>
        <w:t>;</w:t>
      </w:r>
      <w:r w:rsidRPr="00CB78EF">
        <w:rPr>
          <w:sz w:val="24"/>
          <w:szCs w:val="24"/>
        </w:rPr>
        <w:t xml:space="preserve"> Мильков</w:t>
      </w:r>
      <w:r w:rsidR="00C65635">
        <w:rPr>
          <w:sz w:val="24"/>
          <w:szCs w:val="24"/>
        </w:rPr>
        <w:t>,</w:t>
      </w:r>
      <w:r w:rsidR="000E03B5">
        <w:rPr>
          <w:sz w:val="24"/>
          <w:szCs w:val="24"/>
        </w:rPr>
        <w:t>1973]</w:t>
      </w:r>
      <w:r w:rsidRPr="00CB78EF">
        <w:rPr>
          <w:sz w:val="24"/>
          <w:szCs w:val="24"/>
        </w:rPr>
        <w:t xml:space="preserve"> </w:t>
      </w:r>
      <w:r>
        <w:rPr>
          <w:sz w:val="24"/>
          <w:szCs w:val="24"/>
        </w:rPr>
        <w:t xml:space="preserve">показали, </w:t>
      </w:r>
      <w:r w:rsidR="005B3ADF">
        <w:rPr>
          <w:sz w:val="24"/>
          <w:szCs w:val="24"/>
        </w:rPr>
        <w:t>что д</w:t>
      </w:r>
      <w:r w:rsidR="006B0088" w:rsidRPr="003449D9">
        <w:rPr>
          <w:sz w:val="24"/>
          <w:szCs w:val="24"/>
        </w:rPr>
        <w:t xml:space="preserve">ействие естественных факторов </w:t>
      </w:r>
      <w:r w:rsidR="001C24D2" w:rsidRPr="003449D9">
        <w:rPr>
          <w:sz w:val="24"/>
          <w:szCs w:val="24"/>
        </w:rPr>
        <w:t>трансформаци</w:t>
      </w:r>
      <w:r w:rsidR="000361A4">
        <w:rPr>
          <w:sz w:val="24"/>
          <w:szCs w:val="24"/>
        </w:rPr>
        <w:t>и</w:t>
      </w:r>
      <w:r w:rsidR="001C24D2" w:rsidRPr="003449D9">
        <w:rPr>
          <w:sz w:val="24"/>
          <w:szCs w:val="24"/>
        </w:rPr>
        <w:t xml:space="preserve"> геохимических параметров субстрата </w:t>
      </w:r>
      <w:r w:rsidR="006B6458">
        <w:rPr>
          <w:sz w:val="24"/>
          <w:szCs w:val="24"/>
        </w:rPr>
        <w:t xml:space="preserve">в </w:t>
      </w:r>
      <w:r w:rsidR="006B6458" w:rsidRPr="006B6458">
        <w:rPr>
          <w:sz w:val="24"/>
          <w:szCs w:val="24"/>
        </w:rPr>
        <w:t xml:space="preserve">большинстве случаев </w:t>
      </w:r>
      <w:r w:rsidR="005B3ADF">
        <w:rPr>
          <w:sz w:val="24"/>
          <w:szCs w:val="24"/>
        </w:rPr>
        <w:t>представляет собой</w:t>
      </w:r>
      <w:r>
        <w:rPr>
          <w:sz w:val="24"/>
          <w:szCs w:val="24"/>
        </w:rPr>
        <w:t xml:space="preserve"> </w:t>
      </w:r>
      <w:r w:rsidR="00B02AE1">
        <w:rPr>
          <w:sz w:val="24"/>
          <w:szCs w:val="24"/>
        </w:rPr>
        <w:t xml:space="preserve">закономерную последовательность циклически </w:t>
      </w:r>
      <w:r>
        <w:rPr>
          <w:sz w:val="24"/>
          <w:szCs w:val="24"/>
        </w:rPr>
        <w:t>повторяющихся событий</w:t>
      </w:r>
      <w:r w:rsidR="006B6458">
        <w:rPr>
          <w:sz w:val="24"/>
          <w:szCs w:val="24"/>
        </w:rPr>
        <w:t xml:space="preserve">, которые </w:t>
      </w:r>
      <w:r w:rsidR="006B0088" w:rsidRPr="003449D9">
        <w:rPr>
          <w:sz w:val="24"/>
          <w:szCs w:val="24"/>
        </w:rPr>
        <w:t>д</w:t>
      </w:r>
      <w:r w:rsidR="00F5491F" w:rsidRPr="003449D9">
        <w:rPr>
          <w:sz w:val="24"/>
          <w:szCs w:val="24"/>
        </w:rPr>
        <w:t xml:space="preserve">ля </w:t>
      </w:r>
      <w:r w:rsidR="006B6458">
        <w:rPr>
          <w:sz w:val="24"/>
          <w:szCs w:val="24"/>
        </w:rPr>
        <w:t xml:space="preserve">большинства </w:t>
      </w:r>
      <w:r w:rsidR="006B0088" w:rsidRPr="003449D9">
        <w:rPr>
          <w:sz w:val="24"/>
          <w:szCs w:val="24"/>
        </w:rPr>
        <w:t xml:space="preserve">зональных биоценозов </w:t>
      </w:r>
      <w:r w:rsidR="006B6556">
        <w:rPr>
          <w:sz w:val="24"/>
          <w:szCs w:val="24"/>
        </w:rPr>
        <w:t xml:space="preserve">представляют собой не более чем </w:t>
      </w:r>
      <w:r w:rsidR="006B0088" w:rsidRPr="003449D9">
        <w:rPr>
          <w:sz w:val="24"/>
          <w:szCs w:val="24"/>
        </w:rPr>
        <w:t>нормальны</w:t>
      </w:r>
      <w:r w:rsidR="006B6556">
        <w:rPr>
          <w:sz w:val="24"/>
          <w:szCs w:val="24"/>
        </w:rPr>
        <w:t>е</w:t>
      </w:r>
      <w:r w:rsidR="006B0088" w:rsidRPr="003449D9">
        <w:rPr>
          <w:sz w:val="24"/>
          <w:szCs w:val="24"/>
        </w:rPr>
        <w:t xml:space="preserve"> </w:t>
      </w:r>
      <w:r w:rsidR="00B02AE1">
        <w:rPr>
          <w:sz w:val="24"/>
          <w:szCs w:val="24"/>
        </w:rPr>
        <w:t xml:space="preserve">проявления </w:t>
      </w:r>
      <w:r w:rsidR="00B02AE1" w:rsidRPr="00B02AE1">
        <w:rPr>
          <w:sz w:val="24"/>
          <w:szCs w:val="24"/>
        </w:rPr>
        <w:t>обратимы</w:t>
      </w:r>
      <w:r w:rsidR="00B02AE1">
        <w:rPr>
          <w:sz w:val="24"/>
          <w:szCs w:val="24"/>
        </w:rPr>
        <w:t>х</w:t>
      </w:r>
      <w:r w:rsidR="00B02AE1" w:rsidRPr="00B02AE1">
        <w:rPr>
          <w:sz w:val="24"/>
          <w:szCs w:val="24"/>
        </w:rPr>
        <w:t xml:space="preserve"> </w:t>
      </w:r>
      <w:r w:rsidR="006B6458">
        <w:rPr>
          <w:sz w:val="24"/>
          <w:szCs w:val="24"/>
        </w:rPr>
        <w:t xml:space="preserve">сукцессионных смен, приводящими </w:t>
      </w:r>
      <w:r w:rsidR="00182E40">
        <w:rPr>
          <w:sz w:val="24"/>
          <w:szCs w:val="24"/>
        </w:rPr>
        <w:t xml:space="preserve">к достаточно </w:t>
      </w:r>
      <w:r w:rsidR="006B0088" w:rsidRPr="003449D9">
        <w:rPr>
          <w:sz w:val="24"/>
          <w:szCs w:val="24"/>
        </w:rPr>
        <w:t>быстро</w:t>
      </w:r>
      <w:r w:rsidR="006B6458">
        <w:rPr>
          <w:sz w:val="24"/>
          <w:szCs w:val="24"/>
        </w:rPr>
        <w:t>му</w:t>
      </w:r>
      <w:r w:rsidR="006B0088" w:rsidRPr="003449D9">
        <w:rPr>
          <w:sz w:val="24"/>
          <w:szCs w:val="24"/>
        </w:rPr>
        <w:t xml:space="preserve"> во</w:t>
      </w:r>
      <w:r w:rsidR="006B6556">
        <w:rPr>
          <w:sz w:val="24"/>
          <w:szCs w:val="24"/>
        </w:rPr>
        <w:t>сстан</w:t>
      </w:r>
      <w:r w:rsidR="006B6458">
        <w:rPr>
          <w:sz w:val="24"/>
          <w:szCs w:val="24"/>
        </w:rPr>
        <w:t>о</w:t>
      </w:r>
      <w:r w:rsidR="006B6556">
        <w:rPr>
          <w:sz w:val="24"/>
          <w:szCs w:val="24"/>
        </w:rPr>
        <w:t>вл</w:t>
      </w:r>
      <w:r w:rsidR="006B6458">
        <w:rPr>
          <w:sz w:val="24"/>
          <w:szCs w:val="24"/>
        </w:rPr>
        <w:t xml:space="preserve">ению </w:t>
      </w:r>
      <w:r w:rsidR="00182E40">
        <w:rPr>
          <w:sz w:val="24"/>
          <w:szCs w:val="24"/>
        </w:rPr>
        <w:t xml:space="preserve">структуры </w:t>
      </w:r>
      <w:r w:rsidR="00B02AE1">
        <w:rPr>
          <w:sz w:val="24"/>
          <w:szCs w:val="24"/>
        </w:rPr>
        <w:t xml:space="preserve">ранее существовавших </w:t>
      </w:r>
      <w:r w:rsidR="006B6458">
        <w:rPr>
          <w:sz w:val="24"/>
          <w:szCs w:val="24"/>
        </w:rPr>
        <w:t>биоценоз</w:t>
      </w:r>
      <w:r w:rsidR="00182E40">
        <w:rPr>
          <w:sz w:val="24"/>
          <w:szCs w:val="24"/>
        </w:rPr>
        <w:t>ов</w:t>
      </w:r>
      <w:r w:rsidR="006B0088" w:rsidRPr="003449D9">
        <w:rPr>
          <w:sz w:val="24"/>
          <w:szCs w:val="24"/>
        </w:rPr>
        <w:t xml:space="preserve">. В случае полного уничтожения почвенного покрова (ледник, вулкан) этот процесс может занять несколько тысяч лет, в случае уничтожения только биоты (пожар, саранча, засуха) - несколько </w:t>
      </w:r>
      <w:r w:rsidR="00182E40">
        <w:rPr>
          <w:sz w:val="24"/>
          <w:szCs w:val="24"/>
        </w:rPr>
        <w:t xml:space="preserve">десятков </w:t>
      </w:r>
      <w:r w:rsidR="006B0088" w:rsidRPr="003449D9">
        <w:rPr>
          <w:sz w:val="24"/>
          <w:szCs w:val="24"/>
        </w:rPr>
        <w:t xml:space="preserve">лет. </w:t>
      </w:r>
      <w:r w:rsidR="00313A32" w:rsidRPr="003449D9">
        <w:rPr>
          <w:sz w:val="24"/>
          <w:szCs w:val="24"/>
        </w:rPr>
        <w:t xml:space="preserve">В </w:t>
      </w:r>
      <w:r w:rsidR="0003265D">
        <w:rPr>
          <w:sz w:val="24"/>
          <w:szCs w:val="24"/>
        </w:rPr>
        <w:t xml:space="preserve">степях и </w:t>
      </w:r>
      <w:r w:rsidR="00313A32" w:rsidRPr="003449D9">
        <w:rPr>
          <w:sz w:val="24"/>
          <w:szCs w:val="24"/>
        </w:rPr>
        <w:t xml:space="preserve">тропиках </w:t>
      </w:r>
      <w:r w:rsidR="0003265D">
        <w:rPr>
          <w:sz w:val="24"/>
          <w:szCs w:val="24"/>
        </w:rPr>
        <w:t xml:space="preserve">такое </w:t>
      </w:r>
      <w:r w:rsidR="00C77170">
        <w:rPr>
          <w:sz w:val="24"/>
          <w:szCs w:val="24"/>
        </w:rPr>
        <w:t>самовосстановлени</w:t>
      </w:r>
      <w:r w:rsidR="0003265D">
        <w:rPr>
          <w:sz w:val="24"/>
          <w:szCs w:val="24"/>
        </w:rPr>
        <w:t>е</w:t>
      </w:r>
      <w:r w:rsidR="00C77170">
        <w:rPr>
          <w:sz w:val="24"/>
          <w:szCs w:val="24"/>
        </w:rPr>
        <w:t xml:space="preserve"> </w:t>
      </w:r>
      <w:r w:rsidR="00313A32" w:rsidRPr="003449D9">
        <w:rPr>
          <w:sz w:val="24"/>
          <w:szCs w:val="24"/>
        </w:rPr>
        <w:t>по понятным причинам осуществля</w:t>
      </w:r>
      <w:r w:rsidR="006B0088" w:rsidRPr="003449D9">
        <w:rPr>
          <w:sz w:val="24"/>
          <w:szCs w:val="24"/>
        </w:rPr>
        <w:t>лся</w:t>
      </w:r>
      <w:r w:rsidR="00313A32" w:rsidRPr="003449D9">
        <w:rPr>
          <w:sz w:val="24"/>
          <w:szCs w:val="24"/>
        </w:rPr>
        <w:t xml:space="preserve"> быстрее, в полярных районах медленнее</w:t>
      </w:r>
      <w:r w:rsidR="00C77170">
        <w:rPr>
          <w:sz w:val="24"/>
          <w:szCs w:val="24"/>
        </w:rPr>
        <w:t xml:space="preserve">, но </w:t>
      </w:r>
      <w:r w:rsidR="00750B8C" w:rsidRPr="003449D9">
        <w:rPr>
          <w:sz w:val="24"/>
          <w:szCs w:val="24"/>
        </w:rPr>
        <w:t>процесс</w:t>
      </w:r>
      <w:r w:rsidR="003A7D4B" w:rsidRPr="003449D9">
        <w:rPr>
          <w:sz w:val="24"/>
          <w:szCs w:val="24"/>
        </w:rPr>
        <w:t xml:space="preserve"> </w:t>
      </w:r>
      <w:r w:rsidR="00750B8C" w:rsidRPr="003449D9">
        <w:rPr>
          <w:sz w:val="24"/>
          <w:szCs w:val="24"/>
        </w:rPr>
        <w:t>восстановления почв</w:t>
      </w:r>
      <w:r w:rsidR="003A7D4B" w:rsidRPr="003449D9">
        <w:rPr>
          <w:sz w:val="24"/>
          <w:szCs w:val="24"/>
        </w:rPr>
        <w:t xml:space="preserve">енного профиля </w:t>
      </w:r>
      <w:r w:rsidR="00C77170">
        <w:rPr>
          <w:sz w:val="24"/>
          <w:szCs w:val="24"/>
        </w:rPr>
        <w:t xml:space="preserve">идет </w:t>
      </w:r>
      <w:r w:rsidR="00750B8C" w:rsidRPr="003449D9">
        <w:rPr>
          <w:sz w:val="24"/>
          <w:szCs w:val="24"/>
        </w:rPr>
        <w:t>параллельно с</w:t>
      </w:r>
      <w:r w:rsidR="003A7D4B" w:rsidRPr="003449D9">
        <w:rPr>
          <w:sz w:val="24"/>
          <w:szCs w:val="24"/>
        </w:rPr>
        <w:t xml:space="preserve"> последовательной</w:t>
      </w:r>
      <w:r w:rsidR="00750B8C" w:rsidRPr="003449D9">
        <w:rPr>
          <w:sz w:val="24"/>
          <w:szCs w:val="24"/>
        </w:rPr>
        <w:t xml:space="preserve"> сменой биоценозов</w:t>
      </w:r>
      <w:r w:rsidR="001D4AA0">
        <w:rPr>
          <w:sz w:val="24"/>
          <w:szCs w:val="24"/>
        </w:rPr>
        <w:t xml:space="preserve"> и всегда </w:t>
      </w:r>
      <w:r w:rsidR="00A3028D">
        <w:rPr>
          <w:sz w:val="24"/>
          <w:szCs w:val="24"/>
        </w:rPr>
        <w:t xml:space="preserve">так же </w:t>
      </w:r>
      <w:r w:rsidR="001D4AA0">
        <w:rPr>
          <w:sz w:val="24"/>
          <w:szCs w:val="24"/>
        </w:rPr>
        <w:t>приводит к воспроизводству почв зонального типа</w:t>
      </w:r>
      <w:r w:rsidR="00A3028D">
        <w:rPr>
          <w:sz w:val="24"/>
          <w:szCs w:val="24"/>
        </w:rPr>
        <w:t xml:space="preserve">, </w:t>
      </w:r>
      <w:r w:rsidR="001D4AA0">
        <w:rPr>
          <w:sz w:val="24"/>
          <w:szCs w:val="24"/>
        </w:rPr>
        <w:t>аналогичных ранее существовавшим</w:t>
      </w:r>
      <w:r w:rsidR="006B0088" w:rsidRPr="003449D9">
        <w:rPr>
          <w:sz w:val="24"/>
          <w:szCs w:val="24"/>
        </w:rPr>
        <w:t xml:space="preserve"> </w:t>
      </w:r>
      <w:r w:rsidR="000E03B5" w:rsidRPr="000E03B5">
        <w:rPr>
          <w:sz w:val="24"/>
          <w:szCs w:val="24"/>
        </w:rPr>
        <w:t>[</w:t>
      </w:r>
      <w:r w:rsidR="006B0088" w:rsidRPr="003449D9">
        <w:rPr>
          <w:sz w:val="24"/>
          <w:szCs w:val="24"/>
        </w:rPr>
        <w:t>Грант, 1980</w:t>
      </w:r>
      <w:r w:rsidR="005B4DEF">
        <w:rPr>
          <w:sz w:val="24"/>
          <w:szCs w:val="24"/>
        </w:rPr>
        <w:t xml:space="preserve">; </w:t>
      </w:r>
      <w:r w:rsidR="00B02AE1" w:rsidRPr="00B02AE1">
        <w:rPr>
          <w:sz w:val="24"/>
          <w:szCs w:val="24"/>
        </w:rPr>
        <w:t>Геннадьев</w:t>
      </w:r>
      <w:r w:rsidR="00B02AE1">
        <w:rPr>
          <w:sz w:val="24"/>
          <w:szCs w:val="24"/>
        </w:rPr>
        <w:t>, 1990</w:t>
      </w:r>
      <w:r w:rsidR="000E03B5">
        <w:rPr>
          <w:sz w:val="24"/>
          <w:szCs w:val="24"/>
        </w:rPr>
        <w:t>]</w:t>
      </w:r>
      <w:r w:rsidR="006B0088" w:rsidRPr="003449D9">
        <w:rPr>
          <w:sz w:val="24"/>
          <w:szCs w:val="24"/>
        </w:rPr>
        <w:t xml:space="preserve">. </w:t>
      </w:r>
      <w:r w:rsidR="00A3028D">
        <w:rPr>
          <w:sz w:val="24"/>
          <w:szCs w:val="24"/>
        </w:rPr>
        <w:t>В любом случае</w:t>
      </w:r>
      <w:r w:rsidR="006B0088" w:rsidRPr="003449D9">
        <w:rPr>
          <w:sz w:val="24"/>
          <w:szCs w:val="24"/>
        </w:rPr>
        <w:t xml:space="preserve">, </w:t>
      </w:r>
      <w:r w:rsidR="00D83016">
        <w:rPr>
          <w:sz w:val="24"/>
          <w:szCs w:val="24"/>
        </w:rPr>
        <w:t xml:space="preserve">в условиях сохранения основных параметров миграции, такого рода события (за исключением ранее оговоренных </w:t>
      </w:r>
      <w:r w:rsidR="0023707B">
        <w:rPr>
          <w:sz w:val="24"/>
          <w:szCs w:val="24"/>
        </w:rPr>
        <w:t xml:space="preserve">долгосрочных </w:t>
      </w:r>
      <w:r w:rsidR="00D83016">
        <w:rPr>
          <w:sz w:val="24"/>
          <w:szCs w:val="24"/>
        </w:rPr>
        <w:t xml:space="preserve">климатических трансформаций) представляют собой </w:t>
      </w:r>
      <w:r w:rsidR="00A3028D">
        <w:rPr>
          <w:sz w:val="24"/>
          <w:szCs w:val="24"/>
        </w:rPr>
        <w:t>не более чем эпизод</w:t>
      </w:r>
      <w:r w:rsidR="00D83016">
        <w:rPr>
          <w:sz w:val="24"/>
          <w:szCs w:val="24"/>
        </w:rPr>
        <w:t>ы</w:t>
      </w:r>
      <w:r w:rsidR="0058217D">
        <w:rPr>
          <w:sz w:val="24"/>
          <w:szCs w:val="24"/>
        </w:rPr>
        <w:t xml:space="preserve">, связанные с восстановлением динамического </w:t>
      </w:r>
      <w:r w:rsidR="0058217D" w:rsidRPr="0058217D">
        <w:rPr>
          <w:sz w:val="24"/>
          <w:szCs w:val="24"/>
        </w:rPr>
        <w:t xml:space="preserve">равновесия </w:t>
      </w:r>
      <w:r w:rsidR="0058217D">
        <w:rPr>
          <w:sz w:val="24"/>
          <w:szCs w:val="24"/>
        </w:rPr>
        <w:t xml:space="preserve">в </w:t>
      </w:r>
      <w:r w:rsidR="00A3028D">
        <w:rPr>
          <w:sz w:val="24"/>
          <w:szCs w:val="24"/>
        </w:rPr>
        <w:t>отдельны</w:t>
      </w:r>
      <w:r w:rsidR="005B4DEF">
        <w:rPr>
          <w:sz w:val="24"/>
          <w:szCs w:val="24"/>
        </w:rPr>
        <w:t>х</w:t>
      </w:r>
      <w:r w:rsidR="00A3028D">
        <w:rPr>
          <w:sz w:val="24"/>
          <w:szCs w:val="24"/>
        </w:rPr>
        <w:t xml:space="preserve"> </w:t>
      </w:r>
      <w:r w:rsidR="0058217D">
        <w:rPr>
          <w:sz w:val="24"/>
          <w:szCs w:val="24"/>
        </w:rPr>
        <w:t xml:space="preserve">частях </w:t>
      </w:r>
      <w:r w:rsidR="00D83016">
        <w:rPr>
          <w:sz w:val="24"/>
          <w:szCs w:val="24"/>
        </w:rPr>
        <w:t>системы</w:t>
      </w:r>
      <w:r w:rsidR="006B0088" w:rsidRPr="003449D9">
        <w:rPr>
          <w:sz w:val="24"/>
          <w:szCs w:val="24"/>
        </w:rPr>
        <w:t xml:space="preserve">. При этом </w:t>
      </w:r>
      <w:r w:rsidR="006564B3" w:rsidRPr="003449D9">
        <w:rPr>
          <w:sz w:val="24"/>
          <w:szCs w:val="24"/>
        </w:rPr>
        <w:t xml:space="preserve">характерно, что все </w:t>
      </w:r>
      <w:r w:rsidR="0058217D" w:rsidRPr="0058217D">
        <w:rPr>
          <w:sz w:val="24"/>
          <w:szCs w:val="24"/>
        </w:rPr>
        <w:t xml:space="preserve">явления </w:t>
      </w:r>
      <w:r w:rsidR="00997223" w:rsidRPr="00997223">
        <w:rPr>
          <w:sz w:val="24"/>
          <w:szCs w:val="24"/>
        </w:rPr>
        <w:t xml:space="preserve">такого </w:t>
      </w:r>
      <w:r w:rsidR="00997223">
        <w:rPr>
          <w:sz w:val="24"/>
          <w:szCs w:val="24"/>
        </w:rPr>
        <w:t>типа</w:t>
      </w:r>
      <w:r w:rsidR="00997223" w:rsidRPr="00997223">
        <w:rPr>
          <w:sz w:val="24"/>
          <w:szCs w:val="24"/>
        </w:rPr>
        <w:t xml:space="preserve"> </w:t>
      </w:r>
      <w:r w:rsidR="006B0088" w:rsidRPr="003449D9">
        <w:rPr>
          <w:sz w:val="24"/>
          <w:szCs w:val="24"/>
        </w:rPr>
        <w:t xml:space="preserve">имеют </w:t>
      </w:r>
      <w:r w:rsidR="00461AD8" w:rsidRPr="003449D9">
        <w:rPr>
          <w:sz w:val="24"/>
          <w:szCs w:val="24"/>
        </w:rPr>
        <w:t xml:space="preserve">либо относительно </w:t>
      </w:r>
      <w:r w:rsidR="006B0088" w:rsidRPr="003449D9">
        <w:rPr>
          <w:sz w:val="24"/>
          <w:szCs w:val="24"/>
        </w:rPr>
        <w:t xml:space="preserve">малое </w:t>
      </w:r>
      <w:r w:rsidR="006B0088" w:rsidRPr="00997223">
        <w:rPr>
          <w:sz w:val="24"/>
          <w:szCs w:val="24"/>
        </w:rPr>
        <w:t>разрешение</w:t>
      </w:r>
      <w:r w:rsidR="00997223" w:rsidRPr="00997223">
        <w:rPr>
          <w:sz w:val="24"/>
          <w:szCs w:val="24"/>
        </w:rPr>
        <w:t xml:space="preserve"> в пространстве</w:t>
      </w:r>
      <w:r w:rsidR="006B0088" w:rsidRPr="003449D9">
        <w:rPr>
          <w:sz w:val="24"/>
          <w:szCs w:val="24"/>
        </w:rPr>
        <w:t xml:space="preserve">, </w:t>
      </w:r>
      <w:r w:rsidR="00461AD8" w:rsidRPr="003449D9">
        <w:rPr>
          <w:sz w:val="24"/>
          <w:szCs w:val="24"/>
        </w:rPr>
        <w:t xml:space="preserve">как в случае с </w:t>
      </w:r>
      <w:r w:rsidR="0058217D">
        <w:rPr>
          <w:sz w:val="24"/>
          <w:szCs w:val="24"/>
        </w:rPr>
        <w:t xml:space="preserve">пожаром или </w:t>
      </w:r>
      <w:r w:rsidR="00461AD8" w:rsidRPr="003449D9">
        <w:rPr>
          <w:sz w:val="24"/>
          <w:szCs w:val="24"/>
        </w:rPr>
        <w:t xml:space="preserve">вулканическим извержением, либо </w:t>
      </w:r>
      <w:r w:rsidR="0058217D">
        <w:rPr>
          <w:sz w:val="24"/>
          <w:szCs w:val="24"/>
        </w:rPr>
        <w:t xml:space="preserve">столь же малое разрешение </w:t>
      </w:r>
      <w:r w:rsidR="00461AD8" w:rsidRPr="003449D9">
        <w:rPr>
          <w:sz w:val="24"/>
          <w:szCs w:val="24"/>
        </w:rPr>
        <w:t>времен</w:t>
      </w:r>
      <w:r w:rsidR="0058217D">
        <w:rPr>
          <w:sz w:val="24"/>
          <w:szCs w:val="24"/>
        </w:rPr>
        <w:t>и</w:t>
      </w:r>
      <w:r w:rsidR="00461AD8" w:rsidRPr="003449D9">
        <w:rPr>
          <w:sz w:val="24"/>
          <w:szCs w:val="24"/>
        </w:rPr>
        <w:t xml:space="preserve">, как </w:t>
      </w:r>
      <w:r w:rsidR="0058217D">
        <w:rPr>
          <w:sz w:val="24"/>
          <w:szCs w:val="24"/>
        </w:rPr>
        <w:t xml:space="preserve">это бывает </w:t>
      </w:r>
      <w:r w:rsidR="00461AD8" w:rsidRPr="003449D9">
        <w:rPr>
          <w:sz w:val="24"/>
          <w:szCs w:val="24"/>
        </w:rPr>
        <w:t>в случае с засухой</w:t>
      </w:r>
      <w:r w:rsidR="0058217D">
        <w:rPr>
          <w:sz w:val="24"/>
          <w:szCs w:val="24"/>
        </w:rPr>
        <w:t xml:space="preserve"> или вымерзанием</w:t>
      </w:r>
      <w:r w:rsidR="00461AD8" w:rsidRPr="003449D9">
        <w:rPr>
          <w:sz w:val="24"/>
          <w:szCs w:val="24"/>
        </w:rPr>
        <w:t>.</w:t>
      </w:r>
      <w:r w:rsidR="006B0088" w:rsidRPr="003449D9">
        <w:rPr>
          <w:sz w:val="24"/>
          <w:szCs w:val="24"/>
        </w:rPr>
        <w:t xml:space="preserve"> </w:t>
      </w:r>
    </w:p>
    <w:p w:rsidR="0023707B" w:rsidRDefault="0023707B" w:rsidP="003449D9">
      <w:pPr>
        <w:widowControl/>
        <w:autoSpaceDE/>
        <w:autoSpaceDN/>
        <w:adjustRightInd/>
        <w:spacing w:line="360" w:lineRule="auto"/>
        <w:ind w:firstLine="709"/>
        <w:jc w:val="both"/>
        <w:rPr>
          <w:sz w:val="24"/>
          <w:szCs w:val="24"/>
        </w:rPr>
      </w:pPr>
      <w:r>
        <w:rPr>
          <w:sz w:val="24"/>
          <w:szCs w:val="24"/>
        </w:rPr>
        <w:t xml:space="preserve">Наличие локальных геохимических аномалий, </w:t>
      </w:r>
      <w:r w:rsidR="007643C5">
        <w:rPr>
          <w:sz w:val="24"/>
          <w:szCs w:val="24"/>
        </w:rPr>
        <w:t xml:space="preserve">существование которых в подавляющем большинстве случаев </w:t>
      </w:r>
      <w:r>
        <w:rPr>
          <w:sz w:val="24"/>
          <w:szCs w:val="24"/>
        </w:rPr>
        <w:t>обусловлен</w:t>
      </w:r>
      <w:r w:rsidR="007643C5">
        <w:rPr>
          <w:sz w:val="24"/>
          <w:szCs w:val="24"/>
        </w:rPr>
        <w:t>о</w:t>
      </w:r>
      <w:r>
        <w:rPr>
          <w:sz w:val="24"/>
          <w:szCs w:val="24"/>
        </w:rPr>
        <w:t xml:space="preserve"> </w:t>
      </w:r>
      <w:r w:rsidR="00473F06">
        <w:rPr>
          <w:sz w:val="24"/>
          <w:szCs w:val="24"/>
        </w:rPr>
        <w:t xml:space="preserve">составом </w:t>
      </w:r>
      <w:r w:rsidR="007643C5">
        <w:rPr>
          <w:sz w:val="24"/>
          <w:szCs w:val="24"/>
        </w:rPr>
        <w:t>вышедших на поверхность горных пород</w:t>
      </w:r>
      <w:r w:rsidR="005B4DEF">
        <w:rPr>
          <w:sz w:val="24"/>
          <w:szCs w:val="24"/>
        </w:rPr>
        <w:t>,</w:t>
      </w:r>
      <w:r w:rsidR="007643C5">
        <w:rPr>
          <w:sz w:val="24"/>
          <w:szCs w:val="24"/>
        </w:rPr>
        <w:t xml:space="preserve"> часто содержащих резко повышенные содержания, например, тяжелых </w:t>
      </w:r>
      <w:r w:rsidR="007643C5" w:rsidRPr="00191A0C">
        <w:rPr>
          <w:sz w:val="24"/>
          <w:szCs w:val="24"/>
        </w:rPr>
        <w:t xml:space="preserve">металлов, </w:t>
      </w:r>
      <w:r w:rsidR="005B4DEF" w:rsidRPr="00191A0C">
        <w:rPr>
          <w:sz w:val="24"/>
          <w:szCs w:val="24"/>
        </w:rPr>
        <w:t>неоспоримо, н</w:t>
      </w:r>
      <w:r w:rsidR="007643C5" w:rsidRPr="00191A0C">
        <w:rPr>
          <w:sz w:val="24"/>
          <w:szCs w:val="24"/>
        </w:rPr>
        <w:t>о</w:t>
      </w:r>
      <w:r w:rsidR="005B4DEF">
        <w:rPr>
          <w:sz w:val="24"/>
          <w:szCs w:val="24"/>
        </w:rPr>
        <w:t xml:space="preserve"> ряд убедительных примеров</w:t>
      </w:r>
      <w:r w:rsidR="007643C5">
        <w:rPr>
          <w:sz w:val="24"/>
          <w:szCs w:val="24"/>
        </w:rPr>
        <w:t xml:space="preserve"> показывает, что представление о тотальной токсичности </w:t>
      </w:r>
      <w:r w:rsidR="000971F9">
        <w:rPr>
          <w:sz w:val="24"/>
          <w:szCs w:val="24"/>
        </w:rPr>
        <w:t xml:space="preserve">химических </w:t>
      </w:r>
      <w:r w:rsidR="007643C5">
        <w:rPr>
          <w:sz w:val="24"/>
          <w:szCs w:val="24"/>
        </w:rPr>
        <w:t>элементов в значительной мере преувеличены</w:t>
      </w:r>
      <w:r w:rsidR="008B0201">
        <w:rPr>
          <w:sz w:val="24"/>
          <w:szCs w:val="24"/>
        </w:rPr>
        <w:t xml:space="preserve">. </w:t>
      </w:r>
      <w:r w:rsidR="008B0201" w:rsidRPr="008B0201">
        <w:rPr>
          <w:sz w:val="24"/>
          <w:szCs w:val="24"/>
        </w:rPr>
        <w:t>В статье «К химическому познанию биосферы», А.П. Виноградов отметил разные типы наследственно обусловленных реакций на изменения в концентрациях элементов. Одни организмы, при изменении концентрации отдельных элем</w:t>
      </w:r>
      <w:r w:rsidR="005B4DEF">
        <w:rPr>
          <w:sz w:val="24"/>
          <w:szCs w:val="24"/>
        </w:rPr>
        <w:t xml:space="preserve">ентов, нормально развиваются, </w:t>
      </w:r>
      <w:r w:rsidR="008B0201" w:rsidRPr="008B0201">
        <w:rPr>
          <w:sz w:val="24"/>
          <w:szCs w:val="24"/>
        </w:rPr>
        <w:t>тогда как другие популяции того же вида погибли.</w:t>
      </w:r>
      <w:r w:rsidR="008B0201">
        <w:rPr>
          <w:sz w:val="24"/>
          <w:szCs w:val="24"/>
        </w:rPr>
        <w:t xml:space="preserve"> Отсюда АП. </w:t>
      </w:r>
      <w:r w:rsidR="008B0201" w:rsidRPr="008B0201">
        <w:rPr>
          <w:sz w:val="24"/>
          <w:szCs w:val="24"/>
        </w:rPr>
        <w:t xml:space="preserve">Виноградов </w:t>
      </w:r>
      <w:r w:rsidR="008B0201">
        <w:rPr>
          <w:sz w:val="24"/>
          <w:szCs w:val="24"/>
        </w:rPr>
        <w:t xml:space="preserve">справедливо </w:t>
      </w:r>
      <w:r w:rsidR="008B0201" w:rsidRPr="008B0201">
        <w:rPr>
          <w:sz w:val="24"/>
          <w:szCs w:val="24"/>
        </w:rPr>
        <w:t xml:space="preserve">решил, что предшествующие изменения геохимических факторов способствуют формированию адаптивных популяции. „Флора и фауна, шествуя в геологическом времени через ряд биогеохимических провинций, должны были подвергнуться отбору и измениться, и в частности изменить свой химический состав” </w:t>
      </w:r>
      <w:r w:rsidR="000E03B5" w:rsidRPr="000E03B5">
        <w:rPr>
          <w:sz w:val="24"/>
          <w:szCs w:val="24"/>
        </w:rPr>
        <w:t>[</w:t>
      </w:r>
      <w:r w:rsidR="005B4DEF">
        <w:rPr>
          <w:sz w:val="24"/>
          <w:szCs w:val="24"/>
        </w:rPr>
        <w:t xml:space="preserve">Виноградов, </w:t>
      </w:r>
      <w:r w:rsidR="000E03B5">
        <w:rPr>
          <w:sz w:val="24"/>
          <w:szCs w:val="24"/>
        </w:rPr>
        <w:t>1945, с. 353]</w:t>
      </w:r>
      <w:r w:rsidR="008B0201" w:rsidRPr="008B0201">
        <w:rPr>
          <w:sz w:val="24"/>
          <w:szCs w:val="24"/>
        </w:rPr>
        <w:t>. Продолжая эту работу Виноградов (1963) выделил два типа биогеохимических провинций в современной биосфере: один для определенных почвенно-климатических зон и другой для мест повышенного содержания какого-либо элемента, вызванного геологическими причинами.</w:t>
      </w:r>
      <w:r w:rsidR="008B0201">
        <w:rPr>
          <w:sz w:val="24"/>
          <w:szCs w:val="24"/>
        </w:rPr>
        <w:t xml:space="preserve"> С</w:t>
      </w:r>
      <w:r w:rsidR="000971F9">
        <w:rPr>
          <w:sz w:val="24"/>
          <w:szCs w:val="24"/>
        </w:rPr>
        <w:t>уществование на так</w:t>
      </w:r>
      <w:r w:rsidR="008B0201">
        <w:rPr>
          <w:sz w:val="24"/>
          <w:szCs w:val="24"/>
        </w:rPr>
        <w:t xml:space="preserve">их </w:t>
      </w:r>
      <w:r w:rsidR="000971F9">
        <w:rPr>
          <w:sz w:val="24"/>
          <w:szCs w:val="24"/>
        </w:rPr>
        <w:t xml:space="preserve">территориях </w:t>
      </w:r>
      <w:r w:rsidR="0003647D">
        <w:rPr>
          <w:sz w:val="24"/>
          <w:szCs w:val="24"/>
        </w:rPr>
        <w:t xml:space="preserve">полноценных и </w:t>
      </w:r>
      <w:r w:rsidR="000971F9">
        <w:rPr>
          <w:sz w:val="24"/>
          <w:szCs w:val="24"/>
        </w:rPr>
        <w:t xml:space="preserve">густо заселенных биоценозов показывает, что </w:t>
      </w:r>
      <w:r w:rsidR="005B4DEF">
        <w:rPr>
          <w:sz w:val="24"/>
          <w:szCs w:val="24"/>
        </w:rPr>
        <w:t>постоянное «давление</w:t>
      </w:r>
      <w:r w:rsidR="0003647D">
        <w:rPr>
          <w:sz w:val="24"/>
          <w:szCs w:val="24"/>
        </w:rPr>
        <w:t xml:space="preserve"> жизни» в сочетании с генетической пластичностью </w:t>
      </w:r>
      <w:r w:rsidR="000971F9">
        <w:rPr>
          <w:sz w:val="24"/>
          <w:szCs w:val="24"/>
        </w:rPr>
        <w:t xml:space="preserve">большинства стенобионтных видов </w:t>
      </w:r>
      <w:r w:rsidR="0003647D">
        <w:rPr>
          <w:sz w:val="24"/>
          <w:szCs w:val="24"/>
        </w:rPr>
        <w:t xml:space="preserve">практически всегда позволяет сформировать устойчивые </w:t>
      </w:r>
      <w:r w:rsidR="00E2301E">
        <w:rPr>
          <w:sz w:val="24"/>
          <w:szCs w:val="24"/>
        </w:rPr>
        <w:t xml:space="preserve">зональные </w:t>
      </w:r>
      <w:r w:rsidR="0003647D">
        <w:rPr>
          <w:sz w:val="24"/>
          <w:szCs w:val="24"/>
        </w:rPr>
        <w:t xml:space="preserve">сообщества с </w:t>
      </w:r>
      <w:r w:rsidR="00E2301E">
        <w:rPr>
          <w:sz w:val="24"/>
          <w:szCs w:val="24"/>
        </w:rPr>
        <w:t xml:space="preserve">таким </w:t>
      </w:r>
      <w:r w:rsidR="0003647D">
        <w:rPr>
          <w:sz w:val="24"/>
          <w:szCs w:val="24"/>
        </w:rPr>
        <w:t>уровнем приемлемости</w:t>
      </w:r>
      <w:r w:rsidR="00E2301E">
        <w:rPr>
          <w:sz w:val="24"/>
          <w:szCs w:val="24"/>
        </w:rPr>
        <w:t>, который, в ряде случаев способен противостоять даже тысяче</w:t>
      </w:r>
      <w:r w:rsidR="005B4DEF">
        <w:rPr>
          <w:sz w:val="24"/>
          <w:szCs w:val="24"/>
        </w:rPr>
        <w:t>кратному превышению зонального к</w:t>
      </w:r>
      <w:r w:rsidR="00E2301E">
        <w:rPr>
          <w:sz w:val="24"/>
          <w:szCs w:val="24"/>
        </w:rPr>
        <w:t>ларка</w:t>
      </w:r>
      <w:r w:rsidR="005B4DEF">
        <w:rPr>
          <w:sz w:val="24"/>
          <w:szCs w:val="24"/>
        </w:rPr>
        <w:t xml:space="preserve"> (среднего содержания)</w:t>
      </w:r>
      <w:r w:rsidR="00E2301E">
        <w:rPr>
          <w:sz w:val="24"/>
          <w:szCs w:val="24"/>
        </w:rPr>
        <w:t>, например</w:t>
      </w:r>
      <w:r w:rsidR="005B4DEF">
        <w:rPr>
          <w:sz w:val="24"/>
          <w:szCs w:val="24"/>
        </w:rPr>
        <w:t>,</w:t>
      </w:r>
      <w:r w:rsidR="00E2301E">
        <w:rPr>
          <w:sz w:val="24"/>
          <w:szCs w:val="24"/>
        </w:rPr>
        <w:t xml:space="preserve"> по таким токсикантам мышьяк</w:t>
      </w:r>
      <w:r w:rsidR="005B4DEF">
        <w:rPr>
          <w:sz w:val="24"/>
          <w:szCs w:val="24"/>
        </w:rPr>
        <w:t xml:space="preserve"> (д</w:t>
      </w:r>
      <w:r w:rsidR="00E2301E" w:rsidRPr="00E2301E">
        <w:rPr>
          <w:sz w:val="24"/>
          <w:szCs w:val="24"/>
        </w:rPr>
        <w:t xml:space="preserve">алее </w:t>
      </w:r>
      <w:r w:rsidR="00E2301E">
        <w:rPr>
          <w:sz w:val="24"/>
          <w:szCs w:val="24"/>
        </w:rPr>
        <w:t>этот вопрос будет рассмотрен</w:t>
      </w:r>
      <w:r w:rsidR="00E2301E" w:rsidRPr="00E2301E">
        <w:t xml:space="preserve"> </w:t>
      </w:r>
      <w:r w:rsidR="00E2301E">
        <w:t>б</w:t>
      </w:r>
      <w:r w:rsidR="00E2301E" w:rsidRPr="00E2301E">
        <w:rPr>
          <w:sz w:val="24"/>
          <w:szCs w:val="24"/>
        </w:rPr>
        <w:t>олее подробно</w:t>
      </w:r>
      <w:r w:rsidR="00E2301E">
        <w:rPr>
          <w:sz w:val="24"/>
          <w:szCs w:val="24"/>
        </w:rPr>
        <w:t xml:space="preserve">.) </w:t>
      </w:r>
    </w:p>
    <w:p w:rsidR="00A53F5E" w:rsidRPr="00FC02BB" w:rsidRDefault="00E2301E" w:rsidP="00E2301E">
      <w:pPr>
        <w:widowControl/>
        <w:autoSpaceDE/>
        <w:autoSpaceDN/>
        <w:adjustRightInd/>
        <w:spacing w:line="360" w:lineRule="auto"/>
        <w:ind w:firstLine="709"/>
        <w:jc w:val="both"/>
        <w:rPr>
          <w:spacing w:val="-5"/>
          <w:sz w:val="24"/>
          <w:szCs w:val="24"/>
        </w:rPr>
      </w:pPr>
      <w:r>
        <w:rPr>
          <w:sz w:val="24"/>
          <w:szCs w:val="24"/>
        </w:rPr>
        <w:t>Таким образом</w:t>
      </w:r>
      <w:r w:rsidR="008B0201">
        <w:rPr>
          <w:sz w:val="24"/>
          <w:szCs w:val="24"/>
        </w:rPr>
        <w:t>,</w:t>
      </w:r>
      <w:r>
        <w:rPr>
          <w:sz w:val="24"/>
          <w:szCs w:val="24"/>
        </w:rPr>
        <w:t xml:space="preserve"> можно констатировать, что </w:t>
      </w:r>
      <w:r w:rsidR="00FC02BB">
        <w:rPr>
          <w:sz w:val="24"/>
          <w:szCs w:val="24"/>
        </w:rPr>
        <w:t xml:space="preserve">рассмотренные </w:t>
      </w:r>
      <w:r w:rsidR="008B0201">
        <w:rPr>
          <w:sz w:val="24"/>
          <w:szCs w:val="24"/>
        </w:rPr>
        <w:t>р</w:t>
      </w:r>
      <w:r w:rsidRPr="00E2301E">
        <w:rPr>
          <w:spacing w:val="-5"/>
          <w:sz w:val="24"/>
          <w:szCs w:val="24"/>
        </w:rPr>
        <w:t xml:space="preserve">езультаты фундаментальных работ </w:t>
      </w:r>
      <w:r w:rsidR="005217FE">
        <w:rPr>
          <w:spacing w:val="-5"/>
          <w:sz w:val="24"/>
          <w:szCs w:val="24"/>
        </w:rPr>
        <w:t xml:space="preserve">В.И. </w:t>
      </w:r>
      <w:r w:rsidRPr="00E2301E">
        <w:rPr>
          <w:spacing w:val="-5"/>
          <w:sz w:val="24"/>
          <w:szCs w:val="24"/>
        </w:rPr>
        <w:t xml:space="preserve">Вернадского, </w:t>
      </w:r>
      <w:r w:rsidR="005217FE">
        <w:rPr>
          <w:spacing w:val="-5"/>
          <w:sz w:val="24"/>
          <w:szCs w:val="24"/>
        </w:rPr>
        <w:t xml:space="preserve">А.П. </w:t>
      </w:r>
      <w:r w:rsidRPr="00E2301E">
        <w:rPr>
          <w:spacing w:val="-5"/>
          <w:sz w:val="24"/>
          <w:szCs w:val="24"/>
        </w:rPr>
        <w:t xml:space="preserve">Виноградова, </w:t>
      </w:r>
      <w:r w:rsidR="005217FE">
        <w:rPr>
          <w:spacing w:val="-5"/>
          <w:sz w:val="24"/>
          <w:szCs w:val="24"/>
        </w:rPr>
        <w:t xml:space="preserve">В.В. </w:t>
      </w:r>
      <w:r w:rsidRPr="00E2301E">
        <w:rPr>
          <w:spacing w:val="-5"/>
          <w:sz w:val="24"/>
          <w:szCs w:val="24"/>
        </w:rPr>
        <w:t xml:space="preserve">Ковальского, </w:t>
      </w:r>
      <w:r w:rsidR="005217FE">
        <w:rPr>
          <w:spacing w:val="-5"/>
          <w:sz w:val="24"/>
          <w:szCs w:val="24"/>
        </w:rPr>
        <w:t xml:space="preserve">И.И. </w:t>
      </w:r>
      <w:r w:rsidRPr="00E2301E">
        <w:rPr>
          <w:spacing w:val="-5"/>
          <w:sz w:val="24"/>
          <w:szCs w:val="24"/>
        </w:rPr>
        <w:t xml:space="preserve">Шмальгаузена, </w:t>
      </w:r>
      <w:r w:rsidR="005217FE">
        <w:rPr>
          <w:spacing w:val="-5"/>
          <w:sz w:val="24"/>
          <w:szCs w:val="24"/>
        </w:rPr>
        <w:t>И.Э.</w:t>
      </w:r>
      <w:r w:rsidRPr="00E2301E">
        <w:rPr>
          <w:spacing w:val="-5"/>
          <w:sz w:val="24"/>
          <w:szCs w:val="24"/>
        </w:rPr>
        <w:t xml:space="preserve">Колчинского, </w:t>
      </w:r>
      <w:r w:rsidR="005217FE">
        <w:rPr>
          <w:spacing w:val="-5"/>
          <w:sz w:val="24"/>
          <w:szCs w:val="24"/>
        </w:rPr>
        <w:t xml:space="preserve">С.С. </w:t>
      </w:r>
      <w:r w:rsidRPr="00E2301E">
        <w:rPr>
          <w:spacing w:val="-5"/>
          <w:sz w:val="24"/>
          <w:szCs w:val="24"/>
        </w:rPr>
        <w:t>Ш</w:t>
      </w:r>
      <w:r w:rsidR="00FC02BB">
        <w:rPr>
          <w:spacing w:val="-5"/>
          <w:sz w:val="24"/>
          <w:szCs w:val="24"/>
        </w:rPr>
        <w:t xml:space="preserve">варца, </w:t>
      </w:r>
      <w:r w:rsidR="005217FE">
        <w:rPr>
          <w:spacing w:val="-5"/>
          <w:sz w:val="24"/>
          <w:szCs w:val="24"/>
        </w:rPr>
        <w:t xml:space="preserve">О </w:t>
      </w:r>
      <w:r w:rsidR="00FC02BB">
        <w:rPr>
          <w:spacing w:val="-5"/>
          <w:sz w:val="24"/>
          <w:szCs w:val="24"/>
        </w:rPr>
        <w:t xml:space="preserve">Шиндевольфа и др. </w:t>
      </w:r>
      <w:r w:rsidRPr="00E2301E">
        <w:rPr>
          <w:spacing w:val="-5"/>
          <w:sz w:val="24"/>
          <w:szCs w:val="24"/>
        </w:rPr>
        <w:t xml:space="preserve">однозначно свидетельствуют о том, что </w:t>
      </w:r>
      <w:r w:rsidRPr="00404022">
        <w:rPr>
          <w:i/>
          <w:spacing w:val="-5"/>
          <w:sz w:val="24"/>
          <w:szCs w:val="24"/>
        </w:rPr>
        <w:t xml:space="preserve">процесс эволюции биосферы осуществлялся двумя взаимосвязанными путями. С одной стороны, неуклонно увеличивалось число специализированно адаптированных видов, а, с другой стороны, постоянное «давление жизни» способствовало такому изменению физических и химических параметров среды обитания, которое обеспечивало рост доступности необходимых ресурсов и формировало </w:t>
      </w:r>
      <w:r w:rsidR="00FC02BB" w:rsidRPr="00404022">
        <w:rPr>
          <w:i/>
          <w:spacing w:val="-5"/>
          <w:sz w:val="24"/>
          <w:szCs w:val="24"/>
        </w:rPr>
        <w:t xml:space="preserve">все более комфортные </w:t>
      </w:r>
      <w:r w:rsidRPr="00404022">
        <w:rPr>
          <w:i/>
          <w:spacing w:val="-5"/>
          <w:sz w:val="24"/>
          <w:szCs w:val="24"/>
        </w:rPr>
        <w:t>экологические ниши для каждого</w:t>
      </w:r>
      <w:r w:rsidR="00355F07" w:rsidRPr="00404022">
        <w:rPr>
          <w:i/>
          <w:spacing w:val="-5"/>
          <w:sz w:val="24"/>
          <w:szCs w:val="24"/>
        </w:rPr>
        <w:t xml:space="preserve"> из новообразованных видов</w:t>
      </w:r>
      <w:r w:rsidR="00461CB6" w:rsidRPr="00404022">
        <w:rPr>
          <w:i/>
          <w:spacing w:val="-5"/>
          <w:sz w:val="24"/>
          <w:szCs w:val="24"/>
        </w:rPr>
        <w:t>. В</w:t>
      </w:r>
      <w:r w:rsidR="00355F07" w:rsidRPr="00404022">
        <w:rPr>
          <w:i/>
          <w:spacing w:val="-5"/>
          <w:sz w:val="24"/>
          <w:szCs w:val="24"/>
        </w:rPr>
        <w:t xml:space="preserve"> результате имел место процесс неуклонного повышения эколого-геохимического качества природной среды</w:t>
      </w:r>
      <w:r w:rsidR="00461CB6" w:rsidRPr="00404022">
        <w:rPr>
          <w:i/>
          <w:spacing w:val="-5"/>
          <w:sz w:val="24"/>
          <w:szCs w:val="24"/>
        </w:rPr>
        <w:t xml:space="preserve">, в ходе которого </w:t>
      </w:r>
      <w:r w:rsidR="00A53F5E" w:rsidRPr="00404022">
        <w:rPr>
          <w:i/>
          <w:spacing w:val="-5"/>
          <w:sz w:val="24"/>
          <w:szCs w:val="24"/>
        </w:rPr>
        <w:t xml:space="preserve">каждый член практически любого из </w:t>
      </w:r>
      <w:r w:rsidR="00461CB6" w:rsidRPr="00404022">
        <w:rPr>
          <w:i/>
          <w:spacing w:val="-5"/>
          <w:sz w:val="24"/>
          <w:szCs w:val="24"/>
        </w:rPr>
        <w:t>существую</w:t>
      </w:r>
      <w:r w:rsidR="00A53F5E" w:rsidRPr="00404022">
        <w:rPr>
          <w:i/>
          <w:spacing w:val="-5"/>
          <w:sz w:val="24"/>
          <w:szCs w:val="24"/>
        </w:rPr>
        <w:t>щих</w:t>
      </w:r>
      <w:r w:rsidR="00461CB6" w:rsidRPr="00404022">
        <w:rPr>
          <w:i/>
          <w:spacing w:val="-5"/>
          <w:sz w:val="24"/>
          <w:szCs w:val="24"/>
        </w:rPr>
        <w:t xml:space="preserve"> </w:t>
      </w:r>
      <w:r w:rsidR="00A53F5E" w:rsidRPr="00404022">
        <w:rPr>
          <w:i/>
          <w:spacing w:val="-5"/>
          <w:sz w:val="24"/>
          <w:szCs w:val="24"/>
        </w:rPr>
        <w:t xml:space="preserve">биоценозов должен был </w:t>
      </w:r>
      <w:r w:rsidR="00461CB6" w:rsidRPr="00404022">
        <w:rPr>
          <w:i/>
          <w:spacing w:val="-5"/>
          <w:sz w:val="24"/>
          <w:szCs w:val="24"/>
        </w:rPr>
        <w:t>находи</w:t>
      </w:r>
      <w:r w:rsidR="005B4DEF" w:rsidRPr="00404022">
        <w:rPr>
          <w:i/>
          <w:spacing w:val="-5"/>
          <w:sz w:val="24"/>
          <w:szCs w:val="24"/>
        </w:rPr>
        <w:t>ть</w:t>
      </w:r>
      <w:r w:rsidR="00461CB6" w:rsidRPr="00404022">
        <w:rPr>
          <w:i/>
          <w:spacing w:val="-5"/>
          <w:sz w:val="24"/>
          <w:szCs w:val="24"/>
        </w:rPr>
        <w:t>с</w:t>
      </w:r>
      <w:r w:rsidR="00A53F5E" w:rsidRPr="00404022">
        <w:rPr>
          <w:i/>
          <w:spacing w:val="-5"/>
          <w:sz w:val="24"/>
          <w:szCs w:val="24"/>
        </w:rPr>
        <w:t>я</w:t>
      </w:r>
      <w:r w:rsidR="00461CB6" w:rsidRPr="00404022">
        <w:rPr>
          <w:i/>
          <w:spacing w:val="-5"/>
          <w:sz w:val="24"/>
          <w:szCs w:val="24"/>
        </w:rPr>
        <w:t xml:space="preserve"> в со</w:t>
      </w:r>
      <w:r w:rsidR="00A53F5E" w:rsidRPr="00404022">
        <w:rPr>
          <w:i/>
          <w:spacing w:val="-5"/>
          <w:sz w:val="24"/>
          <w:szCs w:val="24"/>
        </w:rPr>
        <w:t>с</w:t>
      </w:r>
      <w:r w:rsidR="00461CB6" w:rsidRPr="00404022">
        <w:rPr>
          <w:i/>
          <w:spacing w:val="-5"/>
          <w:sz w:val="24"/>
          <w:szCs w:val="24"/>
        </w:rPr>
        <w:t xml:space="preserve">тоянии </w:t>
      </w:r>
      <w:r w:rsidR="00A53F5E" w:rsidRPr="00404022">
        <w:rPr>
          <w:i/>
          <w:spacing w:val="-5"/>
          <w:sz w:val="24"/>
          <w:szCs w:val="24"/>
        </w:rPr>
        <w:t>максимально близком к идеальному для него экологическому оптимуму.</w:t>
      </w:r>
    </w:p>
    <w:p w:rsidR="00761E56" w:rsidRDefault="00761E56" w:rsidP="00E2301E">
      <w:pPr>
        <w:widowControl/>
        <w:autoSpaceDE/>
        <w:autoSpaceDN/>
        <w:adjustRightInd/>
        <w:spacing w:line="360" w:lineRule="auto"/>
        <w:ind w:firstLine="709"/>
        <w:jc w:val="both"/>
        <w:rPr>
          <w:b/>
          <w:i/>
          <w:spacing w:val="-5"/>
          <w:sz w:val="24"/>
          <w:szCs w:val="24"/>
        </w:rPr>
      </w:pPr>
    </w:p>
    <w:p w:rsidR="00E2301E" w:rsidRPr="00FF61C4" w:rsidRDefault="004C35B1" w:rsidP="00FF61C4">
      <w:pPr>
        <w:pStyle w:val="2"/>
      </w:pPr>
      <w:bookmarkStart w:id="18" w:name="_Toc454567470"/>
      <w:r w:rsidRPr="00FF61C4">
        <w:t>1.7</w:t>
      </w:r>
      <w:r w:rsidR="00761E56" w:rsidRPr="00FF61C4">
        <w:t xml:space="preserve"> </w:t>
      </w:r>
      <w:r w:rsidR="00FC02BB" w:rsidRPr="00FF61C4">
        <w:t>Биогеохимические провинции и проблема появления эндемических заболеваний</w:t>
      </w:r>
      <w:bookmarkEnd w:id="18"/>
    </w:p>
    <w:p w:rsidR="00761E56" w:rsidRDefault="00761E56" w:rsidP="005E4976">
      <w:pPr>
        <w:widowControl/>
        <w:autoSpaceDE/>
        <w:autoSpaceDN/>
        <w:adjustRightInd/>
        <w:spacing w:line="360" w:lineRule="auto"/>
        <w:ind w:firstLine="709"/>
        <w:jc w:val="both"/>
        <w:rPr>
          <w:spacing w:val="-5"/>
          <w:sz w:val="24"/>
          <w:szCs w:val="24"/>
        </w:rPr>
      </w:pPr>
    </w:p>
    <w:p w:rsidR="005E4976" w:rsidRPr="003449D9" w:rsidRDefault="005E4976" w:rsidP="005E4976">
      <w:pPr>
        <w:widowControl/>
        <w:autoSpaceDE/>
        <w:autoSpaceDN/>
        <w:adjustRightInd/>
        <w:spacing w:line="360" w:lineRule="auto"/>
        <w:ind w:firstLine="709"/>
        <w:jc w:val="both"/>
        <w:rPr>
          <w:spacing w:val="-5"/>
          <w:sz w:val="24"/>
          <w:szCs w:val="24"/>
        </w:rPr>
      </w:pPr>
      <w:r w:rsidRPr="00CA66D8">
        <w:rPr>
          <w:spacing w:val="-5"/>
          <w:sz w:val="24"/>
          <w:szCs w:val="24"/>
        </w:rPr>
        <w:t xml:space="preserve">Сформулированные А.П. Виноградовым </w:t>
      </w:r>
      <w:r>
        <w:rPr>
          <w:spacing w:val="-5"/>
          <w:sz w:val="24"/>
          <w:szCs w:val="24"/>
        </w:rPr>
        <w:t xml:space="preserve">базовые </w:t>
      </w:r>
      <w:r w:rsidRPr="00CA66D8">
        <w:rPr>
          <w:spacing w:val="-5"/>
          <w:sz w:val="24"/>
          <w:szCs w:val="24"/>
        </w:rPr>
        <w:t>представления о</w:t>
      </w:r>
      <w:r>
        <w:rPr>
          <w:spacing w:val="-5"/>
          <w:sz w:val="24"/>
          <w:szCs w:val="24"/>
        </w:rPr>
        <w:t xml:space="preserve">б эколого-геохимических параметрах качества окружающей среды в отдельных </w:t>
      </w:r>
      <w:r w:rsidRPr="00CA66D8">
        <w:rPr>
          <w:spacing w:val="-5"/>
          <w:sz w:val="24"/>
          <w:szCs w:val="24"/>
        </w:rPr>
        <w:t xml:space="preserve">биогеохимических провинциях </w:t>
      </w:r>
      <w:r>
        <w:rPr>
          <w:spacing w:val="-5"/>
          <w:sz w:val="24"/>
          <w:szCs w:val="24"/>
        </w:rPr>
        <w:t>были уточнены в</w:t>
      </w:r>
      <w:r w:rsidRPr="00CA66D8">
        <w:rPr>
          <w:spacing w:val="-5"/>
          <w:sz w:val="24"/>
          <w:szCs w:val="24"/>
        </w:rPr>
        <w:t xml:space="preserve"> многочисленных </w:t>
      </w:r>
      <w:r>
        <w:rPr>
          <w:spacing w:val="-5"/>
          <w:sz w:val="24"/>
          <w:szCs w:val="24"/>
        </w:rPr>
        <w:t xml:space="preserve">работах </w:t>
      </w:r>
      <w:r w:rsidRPr="00CA66D8">
        <w:rPr>
          <w:spacing w:val="-5"/>
          <w:sz w:val="24"/>
          <w:szCs w:val="24"/>
        </w:rPr>
        <w:t>(В.В. Ковальского, К.И. Лукашова, М.И. Густуна, В.С. Чебаевской, Ю.И. Раецк</w:t>
      </w:r>
      <w:r w:rsidR="005B4DEF">
        <w:rPr>
          <w:spacing w:val="-5"/>
          <w:sz w:val="24"/>
          <w:szCs w:val="24"/>
        </w:rPr>
        <w:t>ой, Р.И. Блохиной, Я.М. Берзиня, Ю.И. Раецкой</w:t>
      </w:r>
      <w:r>
        <w:rPr>
          <w:spacing w:val="-5"/>
          <w:sz w:val="24"/>
          <w:szCs w:val="24"/>
        </w:rPr>
        <w:t xml:space="preserve"> и </w:t>
      </w:r>
      <w:r w:rsidRPr="00CA66D8">
        <w:rPr>
          <w:spacing w:val="-5"/>
          <w:sz w:val="24"/>
          <w:szCs w:val="24"/>
        </w:rPr>
        <w:t>др.)</w:t>
      </w:r>
      <w:r w:rsidR="005B4DEF">
        <w:rPr>
          <w:spacing w:val="-5"/>
          <w:sz w:val="24"/>
          <w:szCs w:val="24"/>
        </w:rPr>
        <w:t>.</w:t>
      </w:r>
      <w:r w:rsidRPr="00CA66D8">
        <w:rPr>
          <w:spacing w:val="-5"/>
          <w:sz w:val="24"/>
          <w:szCs w:val="24"/>
        </w:rPr>
        <w:t xml:space="preserve"> Так</w:t>
      </w:r>
      <w:r>
        <w:rPr>
          <w:spacing w:val="-5"/>
          <w:sz w:val="24"/>
          <w:szCs w:val="24"/>
        </w:rPr>
        <w:t xml:space="preserve"> в рамках</w:t>
      </w:r>
      <w:r w:rsidRPr="00CA66D8">
        <w:rPr>
          <w:spacing w:val="-5"/>
          <w:sz w:val="24"/>
          <w:szCs w:val="24"/>
        </w:rPr>
        <w:t xml:space="preserve"> исследования биогеохимических провинций таежных и лесных </w:t>
      </w:r>
      <w:r>
        <w:rPr>
          <w:spacing w:val="-5"/>
          <w:sz w:val="24"/>
          <w:szCs w:val="24"/>
        </w:rPr>
        <w:t>нечерноземных областей биосферы, н</w:t>
      </w:r>
      <w:r w:rsidRPr="00CA66D8">
        <w:rPr>
          <w:spacing w:val="-5"/>
          <w:sz w:val="24"/>
          <w:szCs w:val="24"/>
        </w:rPr>
        <w:t>а территории СССР были выявлены провинции, характеризующиеся недостатком кобальта, провоцирующего у животных эндемичный авитаминоз-В12, провинции с недостатком меди, обусловливающей анемию, йод</w:t>
      </w:r>
      <w:r w:rsidR="005B4DEF">
        <w:rPr>
          <w:spacing w:val="-5"/>
          <w:sz w:val="24"/>
          <w:szCs w:val="24"/>
        </w:rPr>
        <w:t>-</w:t>
      </w:r>
      <w:r w:rsidRPr="00CA66D8">
        <w:rPr>
          <w:spacing w:val="-5"/>
          <w:sz w:val="24"/>
          <w:szCs w:val="24"/>
        </w:rPr>
        <w:t xml:space="preserve">дефицитные провинции, в которых существовала опасность появления эндемичного зоба, </w:t>
      </w:r>
      <w:r>
        <w:rPr>
          <w:spacing w:val="-5"/>
          <w:sz w:val="24"/>
          <w:szCs w:val="24"/>
        </w:rPr>
        <w:t xml:space="preserve">борные провинции </w:t>
      </w:r>
      <w:r w:rsidRPr="00CA66D8">
        <w:rPr>
          <w:spacing w:val="-5"/>
          <w:sz w:val="24"/>
          <w:szCs w:val="24"/>
        </w:rPr>
        <w:t>и др. Позднее были выявлены провинции, характеризующиеся недостатком двух и более элементов, а также провинции, в которых недостаток одного элемента</w:t>
      </w:r>
      <w:r>
        <w:rPr>
          <w:spacing w:val="-5"/>
          <w:sz w:val="24"/>
          <w:szCs w:val="24"/>
        </w:rPr>
        <w:t xml:space="preserve"> сочетается с избытком другого, однако и</w:t>
      </w:r>
      <w:r w:rsidRPr="003449D9">
        <w:rPr>
          <w:spacing w:val="-5"/>
          <w:sz w:val="24"/>
          <w:szCs w:val="24"/>
        </w:rPr>
        <w:t xml:space="preserve">з содержания предыдущих разделов однозначно следует тот </w:t>
      </w:r>
      <w:r>
        <w:rPr>
          <w:spacing w:val="-5"/>
          <w:sz w:val="24"/>
          <w:szCs w:val="24"/>
        </w:rPr>
        <w:t>вывод</w:t>
      </w:r>
      <w:r w:rsidRPr="003449D9">
        <w:rPr>
          <w:spacing w:val="-5"/>
          <w:sz w:val="24"/>
          <w:szCs w:val="24"/>
        </w:rPr>
        <w:t xml:space="preserve">, </w:t>
      </w:r>
      <w:r>
        <w:rPr>
          <w:spacing w:val="-5"/>
          <w:sz w:val="24"/>
          <w:szCs w:val="24"/>
        </w:rPr>
        <w:t xml:space="preserve">о том, </w:t>
      </w:r>
      <w:r w:rsidRPr="003449D9">
        <w:rPr>
          <w:i/>
          <w:spacing w:val="-5"/>
          <w:sz w:val="24"/>
          <w:szCs w:val="24"/>
        </w:rPr>
        <w:t xml:space="preserve">что </w:t>
      </w:r>
      <w:r w:rsidRPr="003449D9">
        <w:rPr>
          <w:b/>
          <w:i/>
          <w:spacing w:val="-5"/>
          <w:sz w:val="24"/>
          <w:szCs w:val="24"/>
        </w:rPr>
        <w:t>биосфера, на протяжении все</w:t>
      </w:r>
      <w:r>
        <w:rPr>
          <w:b/>
          <w:i/>
          <w:spacing w:val="-5"/>
          <w:sz w:val="24"/>
          <w:szCs w:val="24"/>
        </w:rPr>
        <w:t xml:space="preserve">го </w:t>
      </w:r>
      <w:r w:rsidRPr="003449D9">
        <w:rPr>
          <w:b/>
          <w:i/>
          <w:spacing w:val="-5"/>
          <w:sz w:val="24"/>
          <w:szCs w:val="24"/>
        </w:rPr>
        <w:t xml:space="preserve">своего существования направленно эволюционировала в сторону комплексного </w:t>
      </w:r>
      <w:r>
        <w:rPr>
          <w:b/>
          <w:i/>
          <w:spacing w:val="-5"/>
          <w:sz w:val="24"/>
          <w:szCs w:val="24"/>
        </w:rPr>
        <w:t xml:space="preserve">улучшения </w:t>
      </w:r>
      <w:r w:rsidRPr="003449D9">
        <w:rPr>
          <w:b/>
          <w:i/>
          <w:spacing w:val="-5"/>
          <w:sz w:val="24"/>
          <w:szCs w:val="24"/>
        </w:rPr>
        <w:t>тех параметров качества, которые способствовали дальнейшему развитию и максимальному воспроизводству живого вещества</w:t>
      </w:r>
      <w:r>
        <w:rPr>
          <w:b/>
          <w:spacing w:val="-5"/>
          <w:sz w:val="24"/>
          <w:szCs w:val="24"/>
        </w:rPr>
        <w:t xml:space="preserve">, </w:t>
      </w:r>
      <w:r w:rsidRPr="00FD4A9F">
        <w:rPr>
          <w:spacing w:val="-5"/>
          <w:sz w:val="24"/>
          <w:szCs w:val="24"/>
        </w:rPr>
        <w:t xml:space="preserve">что </w:t>
      </w:r>
      <w:r w:rsidR="00186AE4">
        <w:rPr>
          <w:spacing w:val="-5"/>
          <w:sz w:val="24"/>
          <w:szCs w:val="24"/>
        </w:rPr>
        <w:t xml:space="preserve">должно находиться </w:t>
      </w:r>
      <w:r w:rsidRPr="00FD4A9F">
        <w:rPr>
          <w:spacing w:val="-5"/>
          <w:sz w:val="24"/>
          <w:szCs w:val="24"/>
        </w:rPr>
        <w:t xml:space="preserve">в очевидном противоречии с </w:t>
      </w:r>
      <w:r w:rsidR="00186AE4">
        <w:rPr>
          <w:spacing w:val="-5"/>
          <w:sz w:val="24"/>
          <w:szCs w:val="24"/>
        </w:rPr>
        <w:t xml:space="preserve">непреложным </w:t>
      </w:r>
      <w:r w:rsidRPr="00FD4A9F">
        <w:rPr>
          <w:spacing w:val="-5"/>
          <w:sz w:val="24"/>
          <w:szCs w:val="24"/>
        </w:rPr>
        <w:t>фактом существования геохимических провинций</w:t>
      </w:r>
      <w:r w:rsidR="00186AE4">
        <w:rPr>
          <w:spacing w:val="-5"/>
          <w:sz w:val="24"/>
          <w:szCs w:val="24"/>
        </w:rPr>
        <w:t xml:space="preserve">, характеризующихся </w:t>
      </w:r>
      <w:r w:rsidRPr="00FD4A9F">
        <w:rPr>
          <w:spacing w:val="-5"/>
          <w:sz w:val="24"/>
          <w:szCs w:val="24"/>
        </w:rPr>
        <w:t>опасно неблагоприятной геохимической обстановкой</w:t>
      </w:r>
      <w:r w:rsidR="00186AE4">
        <w:rPr>
          <w:spacing w:val="-5"/>
          <w:sz w:val="24"/>
          <w:szCs w:val="24"/>
        </w:rPr>
        <w:t xml:space="preserve">. Таким образом, имеет место очевидное логическое противоречие, которое может быть преодолено либо </w:t>
      </w:r>
      <w:r w:rsidR="006B04C3">
        <w:rPr>
          <w:spacing w:val="-5"/>
          <w:sz w:val="24"/>
          <w:szCs w:val="24"/>
        </w:rPr>
        <w:t xml:space="preserve">путем </w:t>
      </w:r>
      <w:r w:rsidR="00186AE4">
        <w:rPr>
          <w:spacing w:val="-5"/>
          <w:sz w:val="24"/>
          <w:szCs w:val="24"/>
        </w:rPr>
        <w:t>введением широко</w:t>
      </w:r>
      <w:r w:rsidR="006B04C3">
        <w:rPr>
          <w:spacing w:val="-5"/>
          <w:sz w:val="24"/>
          <w:szCs w:val="24"/>
        </w:rPr>
        <w:t xml:space="preserve">го набора </w:t>
      </w:r>
      <w:r w:rsidR="00186AE4">
        <w:rPr>
          <w:spacing w:val="-5"/>
          <w:sz w:val="24"/>
          <w:szCs w:val="24"/>
        </w:rPr>
        <w:t>исключени</w:t>
      </w:r>
      <w:r w:rsidR="006B04C3">
        <w:rPr>
          <w:spacing w:val="-5"/>
          <w:sz w:val="24"/>
          <w:szCs w:val="24"/>
        </w:rPr>
        <w:t>й</w:t>
      </w:r>
      <w:r w:rsidR="00186AE4">
        <w:rPr>
          <w:spacing w:val="-5"/>
          <w:sz w:val="24"/>
          <w:szCs w:val="24"/>
        </w:rPr>
        <w:t xml:space="preserve"> из ранее сформулированных правил, либо </w:t>
      </w:r>
      <w:r w:rsidR="006B04C3">
        <w:rPr>
          <w:spacing w:val="-5"/>
          <w:sz w:val="24"/>
          <w:szCs w:val="24"/>
        </w:rPr>
        <w:t xml:space="preserve">путем доказательства </w:t>
      </w:r>
      <w:r w:rsidR="00186AE4">
        <w:rPr>
          <w:spacing w:val="-5"/>
          <w:sz w:val="24"/>
          <w:szCs w:val="24"/>
        </w:rPr>
        <w:t>ошибочности одно</w:t>
      </w:r>
      <w:r w:rsidR="006B04C3">
        <w:rPr>
          <w:spacing w:val="-5"/>
          <w:sz w:val="24"/>
          <w:szCs w:val="24"/>
        </w:rPr>
        <w:t>й</w:t>
      </w:r>
      <w:r w:rsidR="00186AE4">
        <w:rPr>
          <w:spacing w:val="-5"/>
          <w:sz w:val="24"/>
          <w:szCs w:val="24"/>
        </w:rPr>
        <w:t xml:space="preserve"> </w:t>
      </w:r>
      <w:r w:rsidR="006B04C3">
        <w:rPr>
          <w:spacing w:val="-5"/>
          <w:sz w:val="24"/>
          <w:szCs w:val="24"/>
        </w:rPr>
        <w:t xml:space="preserve">из хорошо аргументированных точек зрения. </w:t>
      </w:r>
    </w:p>
    <w:p w:rsidR="00274AD4" w:rsidRPr="003449D9" w:rsidRDefault="00274AD4" w:rsidP="003449D9">
      <w:pPr>
        <w:widowControl/>
        <w:autoSpaceDE/>
        <w:autoSpaceDN/>
        <w:adjustRightInd/>
        <w:spacing w:line="360" w:lineRule="auto"/>
        <w:ind w:firstLine="709"/>
        <w:jc w:val="both"/>
        <w:rPr>
          <w:sz w:val="24"/>
          <w:szCs w:val="24"/>
        </w:rPr>
      </w:pPr>
      <w:r w:rsidRPr="003449D9">
        <w:rPr>
          <w:sz w:val="24"/>
          <w:szCs w:val="24"/>
        </w:rPr>
        <w:t xml:space="preserve">А.П. Виноградов </w:t>
      </w:r>
      <w:r w:rsidR="006B04C3">
        <w:rPr>
          <w:sz w:val="24"/>
          <w:szCs w:val="24"/>
        </w:rPr>
        <w:t xml:space="preserve">в своей первой публикации, посвященной биогеохимическим провинциям </w:t>
      </w:r>
      <w:r w:rsidRPr="003449D9">
        <w:rPr>
          <w:sz w:val="24"/>
          <w:szCs w:val="24"/>
        </w:rPr>
        <w:t xml:space="preserve">предлагал рассматривать </w:t>
      </w:r>
      <w:r w:rsidR="006B04C3">
        <w:rPr>
          <w:sz w:val="24"/>
          <w:szCs w:val="24"/>
        </w:rPr>
        <w:t xml:space="preserve">их </w:t>
      </w:r>
      <w:r w:rsidRPr="003449D9">
        <w:rPr>
          <w:sz w:val="24"/>
          <w:szCs w:val="24"/>
        </w:rPr>
        <w:t>как «области на поверхности Земли, различающиеся по содержанию (в их почвах, водах и т.п.) элементов (или соединений), с которыми связаны определенные биологические реакции со стороны местной флоры и фаун</w:t>
      </w:r>
      <w:r w:rsidR="000E03B5">
        <w:rPr>
          <w:sz w:val="24"/>
          <w:szCs w:val="24"/>
        </w:rPr>
        <w:t>ы» [Виноградов</w:t>
      </w:r>
      <w:r w:rsidR="000E03B5" w:rsidRPr="000E03B5">
        <w:rPr>
          <w:sz w:val="24"/>
          <w:szCs w:val="24"/>
        </w:rPr>
        <w:t>,</w:t>
      </w:r>
      <w:r w:rsidR="00853C1F" w:rsidRPr="003449D9">
        <w:rPr>
          <w:sz w:val="24"/>
          <w:szCs w:val="24"/>
        </w:rPr>
        <w:t xml:space="preserve"> </w:t>
      </w:r>
      <w:r w:rsidR="005B4DEF" w:rsidRPr="003449D9">
        <w:rPr>
          <w:sz w:val="24"/>
          <w:szCs w:val="24"/>
        </w:rPr>
        <w:t>1938</w:t>
      </w:r>
      <w:r w:rsidR="005B4DEF">
        <w:rPr>
          <w:sz w:val="24"/>
          <w:szCs w:val="24"/>
        </w:rPr>
        <w:t xml:space="preserve">, с. </w:t>
      </w:r>
      <w:r w:rsidR="00F93519" w:rsidRPr="003449D9">
        <w:rPr>
          <w:sz w:val="24"/>
          <w:szCs w:val="24"/>
        </w:rPr>
        <w:t>283-286</w:t>
      </w:r>
      <w:r w:rsidR="000E03B5">
        <w:rPr>
          <w:sz w:val="24"/>
          <w:szCs w:val="24"/>
        </w:rPr>
        <w:t>]</w:t>
      </w:r>
      <w:r w:rsidR="005B4DEF">
        <w:rPr>
          <w:sz w:val="24"/>
          <w:szCs w:val="24"/>
        </w:rPr>
        <w:t>.</w:t>
      </w:r>
    </w:p>
    <w:p w:rsidR="00CB77DC" w:rsidRPr="003449D9" w:rsidRDefault="00853C1F" w:rsidP="003449D9">
      <w:pPr>
        <w:widowControl/>
        <w:autoSpaceDE/>
        <w:autoSpaceDN/>
        <w:adjustRightInd/>
        <w:spacing w:line="360" w:lineRule="auto"/>
        <w:ind w:firstLine="709"/>
        <w:jc w:val="both"/>
        <w:rPr>
          <w:sz w:val="24"/>
          <w:szCs w:val="24"/>
        </w:rPr>
      </w:pPr>
      <w:r w:rsidRPr="003449D9">
        <w:rPr>
          <w:sz w:val="24"/>
          <w:szCs w:val="24"/>
        </w:rPr>
        <w:t>Несмотря на широкое распространение данного определения</w:t>
      </w:r>
      <w:r w:rsidR="008712EC" w:rsidRPr="003449D9">
        <w:rPr>
          <w:sz w:val="24"/>
          <w:szCs w:val="24"/>
        </w:rPr>
        <w:t xml:space="preserve"> </w:t>
      </w:r>
      <w:r w:rsidR="0069371C" w:rsidRPr="003449D9">
        <w:rPr>
          <w:sz w:val="24"/>
          <w:szCs w:val="24"/>
        </w:rPr>
        <w:t>при ближайшем рассмотрении</w:t>
      </w:r>
      <w:r w:rsidR="00135731">
        <w:rPr>
          <w:sz w:val="24"/>
          <w:szCs w:val="24"/>
        </w:rPr>
        <w:t xml:space="preserve"> в нем можно заметить определенные логические противоречия</w:t>
      </w:r>
      <w:r w:rsidR="0069371C" w:rsidRPr="003449D9">
        <w:rPr>
          <w:sz w:val="24"/>
          <w:szCs w:val="24"/>
        </w:rPr>
        <w:t xml:space="preserve">. </w:t>
      </w:r>
      <w:r w:rsidR="00693E81" w:rsidRPr="003449D9">
        <w:rPr>
          <w:sz w:val="24"/>
          <w:szCs w:val="24"/>
        </w:rPr>
        <w:t>В</w:t>
      </w:r>
      <w:r w:rsidR="0069371C" w:rsidRPr="003449D9">
        <w:rPr>
          <w:sz w:val="24"/>
          <w:szCs w:val="24"/>
        </w:rPr>
        <w:t xml:space="preserve">о-первых, практически все «области на поверхности Земли» в силу совершенно естественных причин </w:t>
      </w:r>
      <w:r w:rsidR="00666686" w:rsidRPr="003449D9">
        <w:rPr>
          <w:sz w:val="24"/>
          <w:szCs w:val="24"/>
        </w:rPr>
        <w:t xml:space="preserve">заведомо </w:t>
      </w:r>
      <w:r w:rsidR="0069371C" w:rsidRPr="003449D9">
        <w:rPr>
          <w:sz w:val="24"/>
          <w:szCs w:val="24"/>
        </w:rPr>
        <w:t xml:space="preserve">различаются </w:t>
      </w:r>
      <w:r w:rsidR="00666686" w:rsidRPr="003449D9">
        <w:rPr>
          <w:sz w:val="24"/>
          <w:szCs w:val="24"/>
        </w:rPr>
        <w:t xml:space="preserve">между собой </w:t>
      </w:r>
      <w:r w:rsidR="0069371C" w:rsidRPr="003449D9">
        <w:rPr>
          <w:sz w:val="24"/>
          <w:szCs w:val="24"/>
        </w:rPr>
        <w:t>«по содержанию (в их почвах, водах и т.п.) элементов (или соединений)»</w:t>
      </w:r>
      <w:r w:rsidR="00CB77DC" w:rsidRPr="003449D9">
        <w:rPr>
          <w:sz w:val="24"/>
          <w:szCs w:val="24"/>
        </w:rPr>
        <w:t xml:space="preserve">; </w:t>
      </w:r>
      <w:r w:rsidR="00693E81" w:rsidRPr="003449D9">
        <w:rPr>
          <w:sz w:val="24"/>
          <w:szCs w:val="24"/>
        </w:rPr>
        <w:t>и</w:t>
      </w:r>
      <w:r w:rsidR="00CB77DC" w:rsidRPr="003449D9">
        <w:rPr>
          <w:sz w:val="24"/>
          <w:szCs w:val="24"/>
        </w:rPr>
        <w:t>, в</w:t>
      </w:r>
      <w:r w:rsidR="00666686" w:rsidRPr="003449D9">
        <w:rPr>
          <w:sz w:val="24"/>
          <w:szCs w:val="24"/>
        </w:rPr>
        <w:t xml:space="preserve">о-вторых, </w:t>
      </w:r>
      <w:r w:rsidR="003A5E38" w:rsidRPr="003449D9">
        <w:rPr>
          <w:sz w:val="24"/>
          <w:szCs w:val="24"/>
        </w:rPr>
        <w:t>наличие «</w:t>
      </w:r>
      <w:r w:rsidR="00666686" w:rsidRPr="003449D9">
        <w:rPr>
          <w:sz w:val="24"/>
          <w:szCs w:val="24"/>
        </w:rPr>
        <w:t>определенны</w:t>
      </w:r>
      <w:r w:rsidR="003A5E38" w:rsidRPr="003449D9">
        <w:rPr>
          <w:sz w:val="24"/>
          <w:szCs w:val="24"/>
        </w:rPr>
        <w:t>х</w:t>
      </w:r>
      <w:r w:rsidR="00666686" w:rsidRPr="003449D9">
        <w:rPr>
          <w:sz w:val="24"/>
          <w:szCs w:val="24"/>
        </w:rPr>
        <w:t xml:space="preserve"> биологически</w:t>
      </w:r>
      <w:r w:rsidR="003A5E38" w:rsidRPr="003449D9">
        <w:rPr>
          <w:sz w:val="24"/>
          <w:szCs w:val="24"/>
        </w:rPr>
        <w:t>х</w:t>
      </w:r>
      <w:r w:rsidR="00666686" w:rsidRPr="003449D9">
        <w:rPr>
          <w:sz w:val="24"/>
          <w:szCs w:val="24"/>
        </w:rPr>
        <w:t xml:space="preserve"> реакци</w:t>
      </w:r>
      <w:r w:rsidR="003A5E38" w:rsidRPr="003449D9">
        <w:rPr>
          <w:sz w:val="24"/>
          <w:szCs w:val="24"/>
        </w:rPr>
        <w:t>й»</w:t>
      </w:r>
      <w:r w:rsidR="00666686" w:rsidRPr="003449D9">
        <w:rPr>
          <w:sz w:val="24"/>
          <w:szCs w:val="24"/>
        </w:rPr>
        <w:t xml:space="preserve"> </w:t>
      </w:r>
      <w:r w:rsidR="003A5E38" w:rsidRPr="003449D9">
        <w:rPr>
          <w:sz w:val="24"/>
          <w:szCs w:val="24"/>
        </w:rPr>
        <w:t xml:space="preserve">на содержание тех или иных элементов (или соединений) </w:t>
      </w:r>
      <w:r w:rsidR="00666686" w:rsidRPr="003449D9">
        <w:rPr>
          <w:sz w:val="24"/>
          <w:szCs w:val="24"/>
        </w:rPr>
        <w:t xml:space="preserve">являются </w:t>
      </w:r>
      <w:r w:rsidR="003A5E38" w:rsidRPr="003449D9">
        <w:rPr>
          <w:sz w:val="24"/>
          <w:szCs w:val="24"/>
        </w:rPr>
        <w:t xml:space="preserve">естественным </w:t>
      </w:r>
      <w:r w:rsidR="0070336E" w:rsidRPr="003449D9">
        <w:rPr>
          <w:sz w:val="24"/>
          <w:szCs w:val="24"/>
        </w:rPr>
        <w:t xml:space="preserve">и неотъемлемым </w:t>
      </w:r>
      <w:r w:rsidR="003A5E38" w:rsidRPr="003449D9">
        <w:rPr>
          <w:sz w:val="24"/>
          <w:szCs w:val="24"/>
        </w:rPr>
        <w:t>свойством, абсолютно все</w:t>
      </w:r>
      <w:r w:rsidR="0080016F" w:rsidRPr="003449D9">
        <w:rPr>
          <w:sz w:val="24"/>
          <w:szCs w:val="24"/>
        </w:rPr>
        <w:t>х</w:t>
      </w:r>
      <w:r w:rsidR="003A5E38" w:rsidRPr="003449D9">
        <w:rPr>
          <w:sz w:val="24"/>
          <w:szCs w:val="24"/>
        </w:rPr>
        <w:t xml:space="preserve"> живы</w:t>
      </w:r>
      <w:r w:rsidR="00CB77DC" w:rsidRPr="003449D9">
        <w:rPr>
          <w:sz w:val="24"/>
          <w:szCs w:val="24"/>
        </w:rPr>
        <w:t>х</w:t>
      </w:r>
      <w:r w:rsidR="003A5E38" w:rsidRPr="003449D9">
        <w:rPr>
          <w:sz w:val="24"/>
          <w:szCs w:val="24"/>
        </w:rPr>
        <w:t xml:space="preserve"> организм</w:t>
      </w:r>
      <w:r w:rsidR="00CB77DC" w:rsidRPr="003449D9">
        <w:rPr>
          <w:sz w:val="24"/>
          <w:szCs w:val="24"/>
        </w:rPr>
        <w:t>ов</w:t>
      </w:r>
      <w:r w:rsidR="0080016F" w:rsidRPr="003449D9">
        <w:rPr>
          <w:sz w:val="24"/>
          <w:szCs w:val="24"/>
        </w:rPr>
        <w:t xml:space="preserve">, причем обитающих </w:t>
      </w:r>
      <w:r w:rsidR="003A5E38" w:rsidRPr="003449D9">
        <w:rPr>
          <w:sz w:val="24"/>
          <w:szCs w:val="24"/>
        </w:rPr>
        <w:t>не только «на поверхности Земли</w:t>
      </w:r>
      <w:r w:rsidR="00CB77DC" w:rsidRPr="003449D9">
        <w:rPr>
          <w:sz w:val="24"/>
          <w:szCs w:val="24"/>
        </w:rPr>
        <w:t xml:space="preserve">», но </w:t>
      </w:r>
      <w:r w:rsidR="0080016F" w:rsidRPr="003449D9">
        <w:rPr>
          <w:sz w:val="24"/>
          <w:szCs w:val="24"/>
        </w:rPr>
        <w:t>и</w:t>
      </w:r>
      <w:r w:rsidR="00F93519" w:rsidRPr="003449D9">
        <w:rPr>
          <w:sz w:val="24"/>
          <w:szCs w:val="24"/>
        </w:rPr>
        <w:t>, например, в гидросфере</w:t>
      </w:r>
      <w:r w:rsidR="0080016F" w:rsidRPr="003449D9">
        <w:rPr>
          <w:sz w:val="24"/>
          <w:szCs w:val="24"/>
        </w:rPr>
        <w:t xml:space="preserve"> и</w:t>
      </w:r>
      <w:r w:rsidR="00F93519" w:rsidRPr="003449D9">
        <w:rPr>
          <w:sz w:val="24"/>
          <w:szCs w:val="24"/>
        </w:rPr>
        <w:t>ли</w:t>
      </w:r>
      <w:r w:rsidR="0080016F" w:rsidRPr="003449D9">
        <w:rPr>
          <w:sz w:val="24"/>
          <w:szCs w:val="24"/>
        </w:rPr>
        <w:t xml:space="preserve"> педосфере.</w:t>
      </w:r>
      <w:r w:rsidR="00135731">
        <w:rPr>
          <w:sz w:val="24"/>
          <w:szCs w:val="24"/>
        </w:rPr>
        <w:t xml:space="preserve"> Кроме того, </w:t>
      </w:r>
      <w:r w:rsidR="00135731" w:rsidRPr="00135731">
        <w:rPr>
          <w:sz w:val="24"/>
          <w:szCs w:val="24"/>
        </w:rPr>
        <w:t xml:space="preserve">благодаря отсутствию каких-либо пространственно-временных ограничений, </w:t>
      </w:r>
      <w:r w:rsidR="00EF411D" w:rsidRPr="003449D9">
        <w:rPr>
          <w:sz w:val="24"/>
          <w:szCs w:val="24"/>
        </w:rPr>
        <w:t xml:space="preserve">под </w:t>
      </w:r>
      <w:r w:rsidR="00135731">
        <w:rPr>
          <w:sz w:val="24"/>
          <w:szCs w:val="24"/>
        </w:rPr>
        <w:t xml:space="preserve">это определение </w:t>
      </w:r>
      <w:r w:rsidR="00135731" w:rsidRPr="00135731">
        <w:rPr>
          <w:sz w:val="24"/>
          <w:szCs w:val="24"/>
        </w:rPr>
        <w:t xml:space="preserve">формально </w:t>
      </w:r>
      <w:r w:rsidR="00AA7581">
        <w:rPr>
          <w:sz w:val="24"/>
          <w:szCs w:val="24"/>
        </w:rPr>
        <w:t xml:space="preserve">попадает </w:t>
      </w:r>
      <w:r w:rsidR="00A937DE" w:rsidRPr="003449D9">
        <w:rPr>
          <w:sz w:val="24"/>
          <w:szCs w:val="24"/>
        </w:rPr>
        <w:t>все разнообрази</w:t>
      </w:r>
      <w:r w:rsidR="00EF411D" w:rsidRPr="003449D9">
        <w:rPr>
          <w:sz w:val="24"/>
          <w:szCs w:val="24"/>
        </w:rPr>
        <w:t>е</w:t>
      </w:r>
      <w:r w:rsidR="00A937DE" w:rsidRPr="003449D9">
        <w:rPr>
          <w:sz w:val="24"/>
          <w:szCs w:val="24"/>
        </w:rPr>
        <w:t xml:space="preserve"> наблюдаемых геохимических ситуаций</w:t>
      </w:r>
      <w:r w:rsidR="009D3CFD" w:rsidRPr="003449D9">
        <w:rPr>
          <w:sz w:val="24"/>
          <w:szCs w:val="24"/>
        </w:rPr>
        <w:t xml:space="preserve">, </w:t>
      </w:r>
      <w:r w:rsidR="00C63D8D" w:rsidRPr="003449D9">
        <w:rPr>
          <w:sz w:val="24"/>
          <w:szCs w:val="24"/>
        </w:rPr>
        <w:t>чт</w:t>
      </w:r>
      <w:r w:rsidR="00A11770" w:rsidRPr="003449D9">
        <w:rPr>
          <w:sz w:val="24"/>
          <w:szCs w:val="24"/>
        </w:rPr>
        <w:t xml:space="preserve">о </w:t>
      </w:r>
      <w:r w:rsidR="00620EB8">
        <w:rPr>
          <w:sz w:val="24"/>
          <w:szCs w:val="24"/>
        </w:rPr>
        <w:t xml:space="preserve">процитированном виде </w:t>
      </w:r>
      <w:r w:rsidR="00135731">
        <w:rPr>
          <w:sz w:val="24"/>
          <w:szCs w:val="24"/>
        </w:rPr>
        <w:t>дела</w:t>
      </w:r>
      <w:r w:rsidR="00620EB8">
        <w:rPr>
          <w:sz w:val="24"/>
          <w:szCs w:val="24"/>
        </w:rPr>
        <w:t>ет</w:t>
      </w:r>
      <w:r w:rsidR="00135731">
        <w:rPr>
          <w:sz w:val="24"/>
          <w:szCs w:val="24"/>
        </w:rPr>
        <w:t xml:space="preserve"> его </w:t>
      </w:r>
      <w:r w:rsidR="009D3CFD" w:rsidRPr="003449D9">
        <w:rPr>
          <w:sz w:val="24"/>
          <w:szCs w:val="24"/>
        </w:rPr>
        <w:t xml:space="preserve">непригодным для распознавания или позиционирования </w:t>
      </w:r>
      <w:r w:rsidR="00135731">
        <w:rPr>
          <w:sz w:val="24"/>
          <w:szCs w:val="24"/>
        </w:rPr>
        <w:t xml:space="preserve">сколько-нибудь </w:t>
      </w:r>
      <w:r w:rsidR="009D3CFD" w:rsidRPr="003449D9">
        <w:rPr>
          <w:sz w:val="24"/>
          <w:szCs w:val="24"/>
        </w:rPr>
        <w:t>конкретн</w:t>
      </w:r>
      <w:r w:rsidR="00135731">
        <w:rPr>
          <w:sz w:val="24"/>
          <w:szCs w:val="24"/>
        </w:rPr>
        <w:t>ых</w:t>
      </w:r>
      <w:r w:rsidR="009D3CFD" w:rsidRPr="003449D9">
        <w:rPr>
          <w:sz w:val="24"/>
          <w:szCs w:val="24"/>
        </w:rPr>
        <w:t xml:space="preserve"> объект</w:t>
      </w:r>
      <w:r w:rsidR="00620EB8">
        <w:rPr>
          <w:sz w:val="24"/>
          <w:szCs w:val="24"/>
        </w:rPr>
        <w:t>ов</w:t>
      </w:r>
      <w:r w:rsidR="009711E8" w:rsidRPr="003449D9">
        <w:rPr>
          <w:sz w:val="24"/>
          <w:szCs w:val="24"/>
        </w:rPr>
        <w:t xml:space="preserve">. </w:t>
      </w:r>
    </w:p>
    <w:p w:rsidR="000142D2" w:rsidRPr="003533F3" w:rsidRDefault="00E7637C" w:rsidP="003449D9">
      <w:pPr>
        <w:widowControl/>
        <w:autoSpaceDE/>
        <w:autoSpaceDN/>
        <w:adjustRightInd/>
        <w:spacing w:line="360" w:lineRule="auto"/>
        <w:ind w:firstLine="709"/>
        <w:jc w:val="both"/>
        <w:rPr>
          <w:color w:val="FF0000"/>
          <w:sz w:val="24"/>
          <w:szCs w:val="24"/>
        </w:rPr>
      </w:pPr>
      <w:r w:rsidRPr="003449D9">
        <w:rPr>
          <w:sz w:val="24"/>
          <w:szCs w:val="24"/>
        </w:rPr>
        <w:t xml:space="preserve">Возможно, что </w:t>
      </w:r>
      <w:r w:rsidR="000142D2" w:rsidRPr="003449D9">
        <w:rPr>
          <w:sz w:val="24"/>
          <w:szCs w:val="24"/>
        </w:rPr>
        <w:t xml:space="preserve">по </w:t>
      </w:r>
      <w:r w:rsidR="00620EB8">
        <w:rPr>
          <w:sz w:val="24"/>
          <w:szCs w:val="24"/>
        </w:rPr>
        <w:t xml:space="preserve">этой </w:t>
      </w:r>
      <w:r w:rsidRPr="003449D9">
        <w:rPr>
          <w:sz w:val="24"/>
          <w:szCs w:val="24"/>
        </w:rPr>
        <w:t xml:space="preserve">причине В.В. Ковальским и несколько позднее В.В. Ермаковым было дано более конкретное определение. </w:t>
      </w:r>
      <w:r w:rsidR="00195B3B" w:rsidRPr="003449D9">
        <w:rPr>
          <w:sz w:val="24"/>
          <w:szCs w:val="24"/>
        </w:rPr>
        <w:t>«</w:t>
      </w:r>
      <w:r w:rsidR="005B4DEF">
        <w:rPr>
          <w:sz w:val="24"/>
          <w:szCs w:val="24"/>
        </w:rPr>
        <w:t>Биогеохимическая провинция -</w:t>
      </w:r>
      <w:r w:rsidRPr="003449D9">
        <w:rPr>
          <w:sz w:val="24"/>
          <w:szCs w:val="24"/>
        </w:rPr>
        <w:t xml:space="preserve"> </w:t>
      </w:r>
      <w:r w:rsidR="00CB77DC" w:rsidRPr="003449D9">
        <w:rPr>
          <w:sz w:val="24"/>
          <w:szCs w:val="24"/>
        </w:rPr>
        <w:t>единица биогеохимического районирования в составе субрегионов биосферы, характеризующаяся определёнными уровнями содержания и соотношения химических элементов, а также устойчивыми специфическими реакциями организмов на них (эндемические заболевания, мутации и др.)</w:t>
      </w:r>
      <w:r w:rsidR="00195B3B" w:rsidRPr="003449D9">
        <w:rPr>
          <w:sz w:val="24"/>
          <w:szCs w:val="24"/>
        </w:rPr>
        <w:t>»</w:t>
      </w:r>
      <w:r w:rsidR="005B4DEF">
        <w:rPr>
          <w:sz w:val="24"/>
          <w:szCs w:val="24"/>
        </w:rPr>
        <w:t xml:space="preserve"> (ц</w:t>
      </w:r>
      <w:r w:rsidR="00195B3B" w:rsidRPr="003449D9">
        <w:rPr>
          <w:sz w:val="24"/>
          <w:szCs w:val="24"/>
        </w:rPr>
        <w:t>итируется по статье В.В. Ермакова в Большой Российской Энциклопедии</w:t>
      </w:r>
      <w:r w:rsidR="005B4DEF">
        <w:rPr>
          <w:sz w:val="24"/>
          <w:szCs w:val="24"/>
        </w:rPr>
        <w:t>, (</w:t>
      </w:r>
      <w:r w:rsidR="003915BC" w:rsidRPr="003449D9">
        <w:rPr>
          <w:sz w:val="24"/>
          <w:szCs w:val="24"/>
        </w:rPr>
        <w:t>2004</w:t>
      </w:r>
      <w:r w:rsidR="005B4DEF">
        <w:rPr>
          <w:sz w:val="24"/>
          <w:szCs w:val="24"/>
        </w:rPr>
        <w:t>)</w:t>
      </w:r>
      <w:r w:rsidR="00195B3B" w:rsidRPr="003449D9">
        <w:rPr>
          <w:sz w:val="24"/>
          <w:szCs w:val="24"/>
        </w:rPr>
        <w:t xml:space="preserve"> со ссылкой на работу В.В. Ковальского</w:t>
      </w:r>
      <w:r w:rsidR="005B4DEF">
        <w:rPr>
          <w:sz w:val="24"/>
          <w:szCs w:val="24"/>
        </w:rPr>
        <w:t xml:space="preserve">, 1974). </w:t>
      </w:r>
      <w:r w:rsidR="000142D2" w:rsidRPr="003449D9">
        <w:rPr>
          <w:sz w:val="24"/>
          <w:szCs w:val="24"/>
        </w:rPr>
        <w:t xml:space="preserve">В литературе встречаются и более конкретные определения, которые по смыслу </w:t>
      </w:r>
      <w:r w:rsidR="00C63D8D" w:rsidRPr="003449D9">
        <w:rPr>
          <w:sz w:val="24"/>
          <w:szCs w:val="24"/>
        </w:rPr>
        <w:t>с</w:t>
      </w:r>
      <w:r w:rsidR="00620EB8">
        <w:rPr>
          <w:sz w:val="24"/>
          <w:szCs w:val="24"/>
        </w:rPr>
        <w:t xml:space="preserve">водятся </w:t>
      </w:r>
      <w:r w:rsidR="00C63D8D" w:rsidRPr="003449D9">
        <w:rPr>
          <w:sz w:val="24"/>
          <w:szCs w:val="24"/>
        </w:rPr>
        <w:t>к следующей формулировке</w:t>
      </w:r>
      <w:r w:rsidR="003D6EC5" w:rsidRPr="003449D9">
        <w:rPr>
          <w:sz w:val="24"/>
          <w:szCs w:val="24"/>
        </w:rPr>
        <w:t>:</w:t>
      </w:r>
      <w:r w:rsidR="000142D2" w:rsidRPr="003449D9">
        <w:rPr>
          <w:sz w:val="24"/>
          <w:szCs w:val="24"/>
        </w:rPr>
        <w:t xml:space="preserve"> </w:t>
      </w:r>
      <w:r w:rsidR="00C63D8D" w:rsidRPr="00CE1A6D">
        <w:rPr>
          <w:i/>
          <w:sz w:val="24"/>
          <w:szCs w:val="24"/>
        </w:rPr>
        <w:t>Б</w:t>
      </w:r>
      <w:r w:rsidR="000142D2" w:rsidRPr="00CE1A6D">
        <w:rPr>
          <w:i/>
          <w:sz w:val="24"/>
          <w:szCs w:val="24"/>
        </w:rPr>
        <w:t>иогеохимические провинции представляют собой локальные участки биосферы</w:t>
      </w:r>
      <w:r w:rsidR="007C246D" w:rsidRPr="00CE1A6D">
        <w:rPr>
          <w:i/>
          <w:sz w:val="24"/>
          <w:szCs w:val="24"/>
        </w:rPr>
        <w:t xml:space="preserve">, </w:t>
      </w:r>
      <w:r w:rsidR="000142D2" w:rsidRPr="00CE1A6D">
        <w:rPr>
          <w:i/>
          <w:sz w:val="24"/>
          <w:szCs w:val="24"/>
        </w:rPr>
        <w:t xml:space="preserve">в пределах которых содержание любого из химических элементов или соединений в почвах, водах или растительности настолько значительно отличается в большую или меньшую сторону от местного кларка, что </w:t>
      </w:r>
      <w:r w:rsidR="00620EB8" w:rsidRPr="00CE1A6D">
        <w:rPr>
          <w:i/>
          <w:sz w:val="24"/>
          <w:szCs w:val="24"/>
        </w:rPr>
        <w:t xml:space="preserve">это </w:t>
      </w:r>
      <w:r w:rsidR="000142D2" w:rsidRPr="00CE1A6D">
        <w:rPr>
          <w:i/>
          <w:sz w:val="24"/>
          <w:szCs w:val="24"/>
        </w:rPr>
        <w:t xml:space="preserve">способно вызывать </w:t>
      </w:r>
      <w:r w:rsidR="00620EB8" w:rsidRPr="00CE1A6D">
        <w:rPr>
          <w:i/>
          <w:sz w:val="24"/>
          <w:szCs w:val="24"/>
        </w:rPr>
        <w:t xml:space="preserve">заметные </w:t>
      </w:r>
      <w:r w:rsidR="000142D2" w:rsidRPr="00CE1A6D">
        <w:rPr>
          <w:i/>
          <w:sz w:val="24"/>
          <w:szCs w:val="24"/>
        </w:rPr>
        <w:t>патологические реакции у живых организмов присутствующих на данной территории.</w:t>
      </w:r>
      <w:r w:rsidR="000142D2" w:rsidRPr="003449D9">
        <w:rPr>
          <w:sz w:val="24"/>
          <w:szCs w:val="24"/>
        </w:rPr>
        <w:t xml:space="preserve"> </w:t>
      </w:r>
    </w:p>
    <w:p w:rsidR="00C95F3A" w:rsidRPr="003449D9" w:rsidRDefault="00443B74" w:rsidP="003449D9">
      <w:pPr>
        <w:widowControl/>
        <w:autoSpaceDE/>
        <w:autoSpaceDN/>
        <w:adjustRightInd/>
        <w:spacing w:line="360" w:lineRule="auto"/>
        <w:ind w:firstLine="709"/>
        <w:jc w:val="both"/>
        <w:rPr>
          <w:sz w:val="24"/>
          <w:szCs w:val="24"/>
        </w:rPr>
      </w:pPr>
      <w:r>
        <w:rPr>
          <w:sz w:val="24"/>
          <w:szCs w:val="24"/>
        </w:rPr>
        <w:t xml:space="preserve">Все эти формулировки </w:t>
      </w:r>
      <w:r w:rsidR="0027239D" w:rsidRPr="003449D9">
        <w:rPr>
          <w:sz w:val="24"/>
          <w:szCs w:val="24"/>
        </w:rPr>
        <w:t xml:space="preserve">не только </w:t>
      </w:r>
      <w:r w:rsidR="003C3C87" w:rsidRPr="003449D9">
        <w:rPr>
          <w:sz w:val="24"/>
          <w:szCs w:val="24"/>
        </w:rPr>
        <w:t>тождественн</w:t>
      </w:r>
      <w:r w:rsidR="00F10B8F">
        <w:rPr>
          <w:sz w:val="24"/>
          <w:szCs w:val="24"/>
        </w:rPr>
        <w:t>ы</w:t>
      </w:r>
      <w:r w:rsidR="003C3C87" w:rsidRPr="003449D9">
        <w:rPr>
          <w:sz w:val="24"/>
          <w:szCs w:val="24"/>
        </w:rPr>
        <w:t xml:space="preserve"> по смыслу </w:t>
      </w:r>
      <w:r w:rsidR="0027239D" w:rsidRPr="003449D9">
        <w:rPr>
          <w:sz w:val="24"/>
          <w:szCs w:val="24"/>
        </w:rPr>
        <w:t xml:space="preserve">исходному </w:t>
      </w:r>
      <w:r w:rsidR="003C3C87" w:rsidRPr="003449D9">
        <w:rPr>
          <w:sz w:val="24"/>
          <w:szCs w:val="24"/>
        </w:rPr>
        <w:t xml:space="preserve">определению </w:t>
      </w:r>
      <w:r w:rsidR="0058217D">
        <w:rPr>
          <w:sz w:val="24"/>
          <w:szCs w:val="24"/>
        </w:rPr>
        <w:t xml:space="preserve">А.П. </w:t>
      </w:r>
      <w:r w:rsidR="003C3C87" w:rsidRPr="003449D9">
        <w:rPr>
          <w:sz w:val="24"/>
          <w:szCs w:val="24"/>
        </w:rPr>
        <w:t xml:space="preserve">Виноградова, но </w:t>
      </w:r>
      <w:r w:rsidR="00AD3F6E">
        <w:rPr>
          <w:sz w:val="24"/>
          <w:szCs w:val="24"/>
        </w:rPr>
        <w:t>и имеют вид</w:t>
      </w:r>
      <w:r w:rsidR="00900FD3">
        <w:rPr>
          <w:sz w:val="24"/>
          <w:szCs w:val="24"/>
        </w:rPr>
        <w:t xml:space="preserve"> </w:t>
      </w:r>
      <w:r w:rsidR="00A91BA5" w:rsidRPr="003449D9">
        <w:rPr>
          <w:sz w:val="24"/>
          <w:szCs w:val="24"/>
        </w:rPr>
        <w:t>аксиоматично</w:t>
      </w:r>
      <w:r w:rsidR="00900FD3">
        <w:rPr>
          <w:sz w:val="24"/>
          <w:szCs w:val="24"/>
        </w:rPr>
        <w:t>го утверждения</w:t>
      </w:r>
      <w:r w:rsidR="003D6EC5" w:rsidRPr="003449D9">
        <w:rPr>
          <w:sz w:val="24"/>
          <w:szCs w:val="24"/>
        </w:rPr>
        <w:t>, поскольку</w:t>
      </w:r>
      <w:r w:rsidR="00AD3F6E">
        <w:rPr>
          <w:sz w:val="24"/>
          <w:szCs w:val="24"/>
        </w:rPr>
        <w:t xml:space="preserve"> способны достаточно </w:t>
      </w:r>
      <w:r w:rsidR="00F10B8F">
        <w:rPr>
          <w:sz w:val="24"/>
          <w:szCs w:val="24"/>
        </w:rPr>
        <w:t>точно отображат</w:t>
      </w:r>
      <w:r w:rsidR="00AD3F6E">
        <w:rPr>
          <w:sz w:val="24"/>
          <w:szCs w:val="24"/>
        </w:rPr>
        <w:t>ь</w:t>
      </w:r>
      <w:r w:rsidR="00F10B8F">
        <w:rPr>
          <w:sz w:val="24"/>
          <w:szCs w:val="24"/>
        </w:rPr>
        <w:t xml:space="preserve"> реально наблюдаемую обстановку</w:t>
      </w:r>
      <w:r w:rsidR="00AD3F6E" w:rsidRPr="004C35B1">
        <w:rPr>
          <w:sz w:val="24"/>
          <w:szCs w:val="24"/>
        </w:rPr>
        <w:t>,</w:t>
      </w:r>
      <w:r w:rsidR="00F10B8F" w:rsidRPr="004C35B1">
        <w:rPr>
          <w:sz w:val="24"/>
          <w:szCs w:val="24"/>
        </w:rPr>
        <w:t xml:space="preserve"> </w:t>
      </w:r>
      <w:r w:rsidR="00293408">
        <w:rPr>
          <w:sz w:val="24"/>
          <w:szCs w:val="24"/>
        </w:rPr>
        <w:t xml:space="preserve">например, </w:t>
      </w:r>
      <w:r w:rsidR="00A91BA5" w:rsidRPr="004C35B1">
        <w:rPr>
          <w:sz w:val="24"/>
          <w:szCs w:val="24"/>
        </w:rPr>
        <w:t>в</w:t>
      </w:r>
      <w:r w:rsidR="004C35B1" w:rsidRPr="004C35B1">
        <w:rPr>
          <w:sz w:val="24"/>
          <w:szCs w:val="24"/>
        </w:rPr>
        <w:t xml:space="preserve"> виде </w:t>
      </w:r>
      <w:r w:rsidR="004C35B1">
        <w:rPr>
          <w:sz w:val="24"/>
          <w:szCs w:val="24"/>
        </w:rPr>
        <w:t>массового</w:t>
      </w:r>
      <w:r w:rsidR="00524571" w:rsidRPr="003449D9">
        <w:rPr>
          <w:sz w:val="24"/>
          <w:szCs w:val="24"/>
        </w:rPr>
        <w:t xml:space="preserve"> </w:t>
      </w:r>
      <w:r w:rsidR="00293408">
        <w:rPr>
          <w:sz w:val="24"/>
          <w:szCs w:val="24"/>
        </w:rPr>
        <w:t xml:space="preserve">распространения </w:t>
      </w:r>
      <w:r w:rsidR="00A91BA5" w:rsidRPr="003449D9">
        <w:rPr>
          <w:sz w:val="24"/>
          <w:szCs w:val="24"/>
        </w:rPr>
        <w:t xml:space="preserve">зобов у </w:t>
      </w:r>
      <w:r w:rsidR="00524571" w:rsidRPr="003449D9">
        <w:rPr>
          <w:sz w:val="24"/>
          <w:szCs w:val="24"/>
        </w:rPr>
        <w:t xml:space="preserve">андийских </w:t>
      </w:r>
      <w:r w:rsidR="00766A02" w:rsidRPr="003449D9">
        <w:rPr>
          <w:sz w:val="24"/>
          <w:szCs w:val="24"/>
        </w:rPr>
        <w:t>индейцев</w:t>
      </w:r>
      <w:r w:rsidR="00336654" w:rsidRPr="003449D9">
        <w:rPr>
          <w:sz w:val="24"/>
          <w:szCs w:val="24"/>
        </w:rPr>
        <w:t>,</w:t>
      </w:r>
      <w:r w:rsidR="00766A02" w:rsidRPr="003449D9">
        <w:rPr>
          <w:sz w:val="24"/>
          <w:szCs w:val="24"/>
        </w:rPr>
        <w:t xml:space="preserve"> </w:t>
      </w:r>
      <w:r w:rsidR="00336654" w:rsidRPr="003449D9">
        <w:rPr>
          <w:sz w:val="24"/>
          <w:szCs w:val="24"/>
        </w:rPr>
        <w:t>выраженн</w:t>
      </w:r>
      <w:r w:rsidR="00293408">
        <w:rPr>
          <w:sz w:val="24"/>
          <w:szCs w:val="24"/>
        </w:rPr>
        <w:t>ой</w:t>
      </w:r>
      <w:r w:rsidR="00336654" w:rsidRPr="003449D9">
        <w:rPr>
          <w:sz w:val="24"/>
          <w:szCs w:val="24"/>
        </w:rPr>
        <w:t xml:space="preserve"> </w:t>
      </w:r>
      <w:r w:rsidR="00766A02" w:rsidRPr="003449D9">
        <w:rPr>
          <w:sz w:val="24"/>
          <w:szCs w:val="24"/>
        </w:rPr>
        <w:t>локализаци</w:t>
      </w:r>
      <w:r w:rsidR="00293408">
        <w:rPr>
          <w:sz w:val="24"/>
          <w:szCs w:val="24"/>
        </w:rPr>
        <w:t>и</w:t>
      </w:r>
      <w:r w:rsidR="00766A02" w:rsidRPr="003449D9">
        <w:rPr>
          <w:sz w:val="24"/>
          <w:szCs w:val="24"/>
        </w:rPr>
        <w:t xml:space="preserve"> очагов Уров</w:t>
      </w:r>
      <w:r w:rsidR="00293408">
        <w:rPr>
          <w:sz w:val="24"/>
          <w:szCs w:val="24"/>
        </w:rPr>
        <w:t>ск</w:t>
      </w:r>
      <w:r w:rsidR="00766A02" w:rsidRPr="003449D9">
        <w:rPr>
          <w:sz w:val="24"/>
          <w:szCs w:val="24"/>
        </w:rPr>
        <w:t>ой болезни</w:t>
      </w:r>
      <w:r w:rsidR="003D6EC5" w:rsidRPr="003449D9">
        <w:rPr>
          <w:sz w:val="24"/>
          <w:szCs w:val="24"/>
        </w:rPr>
        <w:t>,</w:t>
      </w:r>
      <w:r w:rsidR="0027239D" w:rsidRPr="003449D9">
        <w:rPr>
          <w:sz w:val="24"/>
          <w:szCs w:val="24"/>
        </w:rPr>
        <w:t xml:space="preserve"> </w:t>
      </w:r>
      <w:r w:rsidR="00F24292" w:rsidRPr="003449D9">
        <w:rPr>
          <w:sz w:val="24"/>
          <w:szCs w:val="24"/>
        </w:rPr>
        <w:t>болезни «итай-тай» (кадмий, Япония</w:t>
      </w:r>
      <w:r w:rsidR="00293408">
        <w:rPr>
          <w:sz w:val="24"/>
          <w:szCs w:val="24"/>
        </w:rPr>
        <w:t>,</w:t>
      </w:r>
      <w:r w:rsidR="00F24292" w:rsidRPr="003449D9">
        <w:rPr>
          <w:sz w:val="24"/>
          <w:szCs w:val="24"/>
        </w:rPr>
        <w:t xml:space="preserve"> 1955), </w:t>
      </w:r>
      <w:r w:rsidR="003D6EC5" w:rsidRPr="003449D9">
        <w:rPr>
          <w:sz w:val="24"/>
          <w:szCs w:val="24"/>
        </w:rPr>
        <w:t>«</w:t>
      </w:r>
      <w:r w:rsidR="0027239D" w:rsidRPr="003449D9">
        <w:rPr>
          <w:sz w:val="24"/>
          <w:szCs w:val="24"/>
        </w:rPr>
        <w:t>молибденовой подагры</w:t>
      </w:r>
      <w:r w:rsidR="003D6EC5" w:rsidRPr="003449D9">
        <w:rPr>
          <w:sz w:val="24"/>
          <w:szCs w:val="24"/>
        </w:rPr>
        <w:t>»</w:t>
      </w:r>
      <w:r w:rsidR="0027239D" w:rsidRPr="003449D9">
        <w:rPr>
          <w:sz w:val="24"/>
          <w:szCs w:val="24"/>
        </w:rPr>
        <w:t xml:space="preserve"> </w:t>
      </w:r>
      <w:r w:rsidR="003D6EC5" w:rsidRPr="003449D9">
        <w:rPr>
          <w:sz w:val="24"/>
          <w:szCs w:val="24"/>
        </w:rPr>
        <w:t xml:space="preserve">и </w:t>
      </w:r>
      <w:r w:rsidR="00336654" w:rsidRPr="003449D9">
        <w:rPr>
          <w:sz w:val="24"/>
          <w:szCs w:val="24"/>
        </w:rPr>
        <w:t>т.п.</w:t>
      </w:r>
      <w:r w:rsidR="0027239D" w:rsidRPr="003449D9">
        <w:rPr>
          <w:sz w:val="24"/>
          <w:szCs w:val="24"/>
        </w:rPr>
        <w:t xml:space="preserve"> </w:t>
      </w:r>
      <w:r w:rsidR="00F10B8F">
        <w:rPr>
          <w:sz w:val="24"/>
          <w:szCs w:val="24"/>
        </w:rPr>
        <w:t xml:space="preserve">Однако, </w:t>
      </w:r>
      <w:r w:rsidR="00864B23">
        <w:rPr>
          <w:sz w:val="24"/>
          <w:szCs w:val="24"/>
        </w:rPr>
        <w:t>формальн</w:t>
      </w:r>
      <w:r w:rsidR="00AD3F6E">
        <w:rPr>
          <w:sz w:val="24"/>
          <w:szCs w:val="24"/>
        </w:rPr>
        <w:t xml:space="preserve">ую </w:t>
      </w:r>
      <w:r w:rsidR="001B26C1">
        <w:rPr>
          <w:sz w:val="24"/>
          <w:szCs w:val="24"/>
        </w:rPr>
        <w:t>констатаци</w:t>
      </w:r>
      <w:r w:rsidR="00AD3F6E">
        <w:rPr>
          <w:sz w:val="24"/>
          <w:szCs w:val="24"/>
        </w:rPr>
        <w:t>ю</w:t>
      </w:r>
      <w:r w:rsidR="001B26C1">
        <w:rPr>
          <w:sz w:val="24"/>
          <w:szCs w:val="24"/>
        </w:rPr>
        <w:t xml:space="preserve"> одного из </w:t>
      </w:r>
      <w:r w:rsidR="007958C5">
        <w:rPr>
          <w:sz w:val="24"/>
          <w:szCs w:val="24"/>
        </w:rPr>
        <w:t>качеств</w:t>
      </w:r>
      <w:r w:rsidR="003673E7">
        <w:rPr>
          <w:sz w:val="24"/>
          <w:szCs w:val="24"/>
        </w:rPr>
        <w:t xml:space="preserve"> предмета </w:t>
      </w:r>
      <w:r w:rsidR="001075AB">
        <w:rPr>
          <w:sz w:val="24"/>
          <w:szCs w:val="24"/>
        </w:rPr>
        <w:t xml:space="preserve">не следует </w:t>
      </w:r>
      <w:r w:rsidR="001B26C1">
        <w:rPr>
          <w:sz w:val="24"/>
          <w:szCs w:val="24"/>
        </w:rPr>
        <w:t xml:space="preserve">автоматически </w:t>
      </w:r>
      <w:r w:rsidR="001075AB">
        <w:rPr>
          <w:sz w:val="24"/>
          <w:szCs w:val="24"/>
        </w:rPr>
        <w:t>подменять утверждением о</w:t>
      </w:r>
      <w:r w:rsidR="003673E7">
        <w:rPr>
          <w:sz w:val="24"/>
          <w:szCs w:val="24"/>
        </w:rPr>
        <w:t xml:space="preserve"> наличи</w:t>
      </w:r>
      <w:r w:rsidR="001075AB">
        <w:rPr>
          <w:sz w:val="24"/>
          <w:szCs w:val="24"/>
        </w:rPr>
        <w:t>и</w:t>
      </w:r>
      <w:r w:rsidR="003673E7">
        <w:rPr>
          <w:sz w:val="24"/>
          <w:szCs w:val="24"/>
        </w:rPr>
        <w:t xml:space="preserve"> </w:t>
      </w:r>
      <w:r w:rsidR="001B26C1">
        <w:rPr>
          <w:sz w:val="24"/>
          <w:szCs w:val="24"/>
        </w:rPr>
        <w:t>свойств</w:t>
      </w:r>
      <w:r w:rsidR="007958C5">
        <w:rPr>
          <w:sz w:val="24"/>
          <w:szCs w:val="24"/>
        </w:rPr>
        <w:t>а</w:t>
      </w:r>
      <w:r w:rsidR="001075AB">
        <w:rPr>
          <w:sz w:val="24"/>
          <w:szCs w:val="24"/>
        </w:rPr>
        <w:t>,</w:t>
      </w:r>
      <w:r w:rsidR="001B26C1">
        <w:rPr>
          <w:sz w:val="24"/>
          <w:szCs w:val="24"/>
        </w:rPr>
        <w:t xml:space="preserve"> </w:t>
      </w:r>
      <w:r w:rsidR="007958C5">
        <w:rPr>
          <w:sz w:val="24"/>
          <w:szCs w:val="24"/>
        </w:rPr>
        <w:t xml:space="preserve">безусловно </w:t>
      </w:r>
      <w:r w:rsidR="001B26C1">
        <w:rPr>
          <w:sz w:val="24"/>
          <w:szCs w:val="24"/>
        </w:rPr>
        <w:t>присущ</w:t>
      </w:r>
      <w:r w:rsidR="007958C5">
        <w:rPr>
          <w:sz w:val="24"/>
          <w:szCs w:val="24"/>
        </w:rPr>
        <w:t>его</w:t>
      </w:r>
      <w:r w:rsidR="001B26C1">
        <w:rPr>
          <w:sz w:val="24"/>
          <w:szCs w:val="24"/>
        </w:rPr>
        <w:t xml:space="preserve"> </w:t>
      </w:r>
      <w:r w:rsidR="007958C5">
        <w:rPr>
          <w:sz w:val="24"/>
          <w:szCs w:val="24"/>
        </w:rPr>
        <w:t>всем предметам данного класса</w:t>
      </w:r>
      <w:r w:rsidR="001B26C1">
        <w:rPr>
          <w:sz w:val="24"/>
          <w:szCs w:val="24"/>
        </w:rPr>
        <w:t xml:space="preserve">. </w:t>
      </w:r>
      <w:r w:rsidR="00AD3F6E">
        <w:rPr>
          <w:sz w:val="24"/>
          <w:szCs w:val="24"/>
        </w:rPr>
        <w:t xml:space="preserve">В результате может иметь место </w:t>
      </w:r>
      <w:r w:rsidR="001075AB">
        <w:rPr>
          <w:sz w:val="24"/>
          <w:szCs w:val="24"/>
        </w:rPr>
        <w:t xml:space="preserve">логическая </w:t>
      </w:r>
      <w:r w:rsidR="001B26C1">
        <w:rPr>
          <w:sz w:val="24"/>
          <w:szCs w:val="24"/>
        </w:rPr>
        <w:t>передержк</w:t>
      </w:r>
      <w:r w:rsidR="001075AB">
        <w:rPr>
          <w:sz w:val="24"/>
          <w:szCs w:val="24"/>
        </w:rPr>
        <w:t>а</w:t>
      </w:r>
      <w:r w:rsidR="001B26C1">
        <w:rPr>
          <w:sz w:val="24"/>
          <w:szCs w:val="24"/>
        </w:rPr>
        <w:t>, содерж</w:t>
      </w:r>
      <w:r w:rsidR="00AD3F6E">
        <w:rPr>
          <w:sz w:val="24"/>
          <w:szCs w:val="24"/>
        </w:rPr>
        <w:t xml:space="preserve">ащая </w:t>
      </w:r>
      <w:r w:rsidR="001B26C1">
        <w:rPr>
          <w:sz w:val="24"/>
          <w:szCs w:val="24"/>
        </w:rPr>
        <w:t xml:space="preserve">опасную возможность </w:t>
      </w:r>
      <w:r w:rsidR="001075AB">
        <w:rPr>
          <w:sz w:val="24"/>
          <w:szCs w:val="24"/>
        </w:rPr>
        <w:t>недопустимо-</w:t>
      </w:r>
      <w:r w:rsidR="001B26C1">
        <w:rPr>
          <w:sz w:val="24"/>
          <w:szCs w:val="24"/>
        </w:rPr>
        <w:t xml:space="preserve">расширительного </w:t>
      </w:r>
      <w:r w:rsidR="009E1792">
        <w:rPr>
          <w:sz w:val="24"/>
          <w:szCs w:val="24"/>
        </w:rPr>
        <w:t xml:space="preserve">истолкования даже </w:t>
      </w:r>
      <w:r w:rsidR="00900FD3">
        <w:rPr>
          <w:sz w:val="24"/>
          <w:szCs w:val="24"/>
        </w:rPr>
        <w:t xml:space="preserve">внешне </w:t>
      </w:r>
      <w:r w:rsidR="001075AB">
        <w:rPr>
          <w:sz w:val="24"/>
          <w:szCs w:val="24"/>
        </w:rPr>
        <w:t>бесспорных утверждений</w:t>
      </w:r>
      <w:r w:rsidR="009E1792">
        <w:rPr>
          <w:sz w:val="24"/>
          <w:szCs w:val="24"/>
        </w:rPr>
        <w:t xml:space="preserve">. </w:t>
      </w:r>
      <w:r w:rsidR="007958C5" w:rsidRPr="00496D1B">
        <w:rPr>
          <w:sz w:val="24"/>
          <w:szCs w:val="24"/>
        </w:rPr>
        <w:t>Применительно к рассматриваемой проблеме</w:t>
      </w:r>
      <w:r w:rsidR="009E1792" w:rsidRPr="00496D1B">
        <w:rPr>
          <w:sz w:val="24"/>
          <w:szCs w:val="24"/>
        </w:rPr>
        <w:t xml:space="preserve"> </w:t>
      </w:r>
      <w:r w:rsidR="0039458B" w:rsidRPr="00496D1B">
        <w:rPr>
          <w:sz w:val="24"/>
          <w:szCs w:val="24"/>
        </w:rPr>
        <w:t xml:space="preserve">доказанное наличие </w:t>
      </w:r>
      <w:r w:rsidR="00A23456" w:rsidRPr="00496D1B">
        <w:rPr>
          <w:sz w:val="24"/>
          <w:szCs w:val="24"/>
        </w:rPr>
        <w:t xml:space="preserve">связи уровня </w:t>
      </w:r>
      <w:r w:rsidR="00A23456" w:rsidRPr="00496D1B">
        <w:rPr>
          <w:i/>
          <w:sz w:val="24"/>
          <w:szCs w:val="24"/>
        </w:rPr>
        <w:t>заболеваемости с</w:t>
      </w:r>
      <w:r w:rsidR="00DB578E" w:rsidRPr="00496D1B">
        <w:rPr>
          <w:i/>
          <w:sz w:val="24"/>
          <w:szCs w:val="24"/>
        </w:rPr>
        <w:t xml:space="preserve"> зафиксированными, например, в местных почвах или продуктах </w:t>
      </w:r>
      <w:r w:rsidR="00A23456" w:rsidRPr="00496D1B">
        <w:rPr>
          <w:i/>
          <w:sz w:val="24"/>
          <w:szCs w:val="24"/>
        </w:rPr>
        <w:t xml:space="preserve">значениями </w:t>
      </w:r>
      <w:r w:rsidR="00293408" w:rsidRPr="00496D1B">
        <w:rPr>
          <w:i/>
          <w:sz w:val="24"/>
          <w:szCs w:val="24"/>
        </w:rPr>
        <w:t>концентрации</w:t>
      </w:r>
      <w:r w:rsidR="00DB578E" w:rsidRPr="00496D1B">
        <w:rPr>
          <w:i/>
          <w:sz w:val="24"/>
          <w:szCs w:val="24"/>
        </w:rPr>
        <w:t xml:space="preserve"> элемента</w:t>
      </w:r>
      <w:r w:rsidR="000F0D92" w:rsidRPr="00496D1B">
        <w:rPr>
          <w:sz w:val="24"/>
          <w:szCs w:val="24"/>
        </w:rPr>
        <w:t xml:space="preserve"> </w:t>
      </w:r>
      <w:r w:rsidR="00DB578E" w:rsidRPr="00496D1B">
        <w:rPr>
          <w:sz w:val="24"/>
          <w:szCs w:val="24"/>
        </w:rPr>
        <w:t xml:space="preserve">еще </w:t>
      </w:r>
      <w:r w:rsidR="000F0D92" w:rsidRPr="00496D1B">
        <w:rPr>
          <w:sz w:val="24"/>
          <w:szCs w:val="24"/>
        </w:rPr>
        <w:t xml:space="preserve">не </w:t>
      </w:r>
      <w:r w:rsidR="00DB578E" w:rsidRPr="00496D1B">
        <w:rPr>
          <w:sz w:val="24"/>
          <w:szCs w:val="24"/>
        </w:rPr>
        <w:t xml:space="preserve">является </w:t>
      </w:r>
      <w:r w:rsidR="00A23456" w:rsidRPr="00496D1B">
        <w:rPr>
          <w:sz w:val="24"/>
          <w:szCs w:val="24"/>
        </w:rPr>
        <w:t>доказательство</w:t>
      </w:r>
      <w:r w:rsidR="00DB578E" w:rsidRPr="00496D1B">
        <w:rPr>
          <w:sz w:val="24"/>
          <w:szCs w:val="24"/>
        </w:rPr>
        <w:t>м</w:t>
      </w:r>
      <w:r w:rsidR="00A23456" w:rsidRPr="00496D1B">
        <w:rPr>
          <w:sz w:val="24"/>
          <w:szCs w:val="24"/>
        </w:rPr>
        <w:t xml:space="preserve"> </w:t>
      </w:r>
      <w:r w:rsidR="00A23456" w:rsidRPr="00496D1B">
        <w:rPr>
          <w:i/>
          <w:sz w:val="24"/>
          <w:szCs w:val="24"/>
        </w:rPr>
        <w:t xml:space="preserve">наличия </w:t>
      </w:r>
      <w:r w:rsidR="0039458B" w:rsidRPr="00496D1B">
        <w:rPr>
          <w:i/>
          <w:sz w:val="24"/>
          <w:szCs w:val="24"/>
        </w:rPr>
        <w:t>(всегда и везде)</w:t>
      </w:r>
      <w:r w:rsidR="00A23456" w:rsidRPr="00496D1B">
        <w:rPr>
          <w:i/>
          <w:sz w:val="24"/>
          <w:szCs w:val="24"/>
        </w:rPr>
        <w:t xml:space="preserve"> </w:t>
      </w:r>
      <w:r w:rsidR="00966738" w:rsidRPr="00496D1B">
        <w:rPr>
          <w:i/>
          <w:sz w:val="24"/>
          <w:szCs w:val="24"/>
        </w:rPr>
        <w:t xml:space="preserve">безусловной </w:t>
      </w:r>
      <w:r w:rsidR="00A23456" w:rsidRPr="00496D1B">
        <w:rPr>
          <w:i/>
          <w:sz w:val="24"/>
          <w:szCs w:val="24"/>
        </w:rPr>
        <w:t>связи</w:t>
      </w:r>
      <w:r w:rsidR="003A5046" w:rsidRPr="00496D1B">
        <w:rPr>
          <w:i/>
          <w:sz w:val="24"/>
          <w:szCs w:val="24"/>
        </w:rPr>
        <w:t xml:space="preserve"> между</w:t>
      </w:r>
      <w:r w:rsidR="00A23456" w:rsidRPr="00496D1B">
        <w:rPr>
          <w:i/>
          <w:sz w:val="24"/>
          <w:szCs w:val="24"/>
        </w:rPr>
        <w:t xml:space="preserve"> </w:t>
      </w:r>
      <w:r w:rsidR="00DB578E" w:rsidRPr="00496D1B">
        <w:rPr>
          <w:i/>
          <w:sz w:val="24"/>
          <w:szCs w:val="24"/>
        </w:rPr>
        <w:t>значен</w:t>
      </w:r>
      <w:r w:rsidR="00496D1B">
        <w:rPr>
          <w:i/>
          <w:sz w:val="24"/>
          <w:szCs w:val="24"/>
        </w:rPr>
        <w:t>и</w:t>
      </w:r>
      <w:r w:rsidR="003A5046" w:rsidRPr="00496D1B">
        <w:rPr>
          <w:i/>
          <w:sz w:val="24"/>
          <w:szCs w:val="24"/>
        </w:rPr>
        <w:t xml:space="preserve">ями </w:t>
      </w:r>
      <w:r w:rsidR="00DB578E" w:rsidRPr="00496D1B">
        <w:rPr>
          <w:i/>
          <w:sz w:val="24"/>
          <w:szCs w:val="24"/>
        </w:rPr>
        <w:t xml:space="preserve">концентрации </w:t>
      </w:r>
      <w:r w:rsidR="003A5046" w:rsidRPr="00496D1B">
        <w:rPr>
          <w:i/>
          <w:sz w:val="24"/>
          <w:szCs w:val="24"/>
        </w:rPr>
        <w:t>и</w:t>
      </w:r>
      <w:r w:rsidR="00A23456" w:rsidRPr="00496D1B">
        <w:rPr>
          <w:i/>
          <w:sz w:val="24"/>
          <w:szCs w:val="24"/>
        </w:rPr>
        <w:t xml:space="preserve"> заболеваемостью</w:t>
      </w:r>
      <w:r w:rsidR="00A23456" w:rsidRPr="00496D1B">
        <w:rPr>
          <w:sz w:val="24"/>
          <w:szCs w:val="24"/>
        </w:rPr>
        <w:t xml:space="preserve">, что </w:t>
      </w:r>
      <w:r w:rsidR="0039458B" w:rsidRPr="00496D1B">
        <w:rPr>
          <w:sz w:val="24"/>
          <w:szCs w:val="24"/>
        </w:rPr>
        <w:t>на самом деле</w:t>
      </w:r>
      <w:r w:rsidR="0039458B" w:rsidRPr="00496D1B">
        <w:rPr>
          <w:b/>
          <w:sz w:val="24"/>
          <w:szCs w:val="24"/>
        </w:rPr>
        <w:t xml:space="preserve"> </w:t>
      </w:r>
      <w:r w:rsidR="00A23456" w:rsidRPr="00496D1B">
        <w:rPr>
          <w:b/>
          <w:sz w:val="24"/>
          <w:szCs w:val="24"/>
        </w:rPr>
        <w:t>вовсе не одно и тоже</w:t>
      </w:r>
      <w:r w:rsidR="00A23456" w:rsidRPr="00496D1B">
        <w:rPr>
          <w:sz w:val="24"/>
          <w:szCs w:val="24"/>
        </w:rPr>
        <w:t>.</w:t>
      </w:r>
      <w:r w:rsidR="00A23456" w:rsidRPr="00443C6B">
        <w:rPr>
          <w:sz w:val="24"/>
          <w:szCs w:val="24"/>
        </w:rPr>
        <w:t xml:space="preserve"> </w:t>
      </w:r>
      <w:r w:rsidR="0039458B">
        <w:rPr>
          <w:sz w:val="24"/>
          <w:szCs w:val="24"/>
        </w:rPr>
        <w:t xml:space="preserve">Предположение о том, что </w:t>
      </w:r>
      <w:r w:rsidR="0039458B" w:rsidRPr="0039458B">
        <w:rPr>
          <w:sz w:val="24"/>
          <w:szCs w:val="24"/>
        </w:rPr>
        <w:t xml:space="preserve">обратное </w:t>
      </w:r>
      <w:r w:rsidR="0039458B">
        <w:rPr>
          <w:sz w:val="24"/>
          <w:szCs w:val="24"/>
        </w:rPr>
        <w:t>верно</w:t>
      </w:r>
      <w:r w:rsidR="00A23456">
        <w:rPr>
          <w:sz w:val="24"/>
          <w:szCs w:val="24"/>
        </w:rPr>
        <w:t xml:space="preserve"> </w:t>
      </w:r>
      <w:r w:rsidR="0039458B">
        <w:rPr>
          <w:sz w:val="24"/>
          <w:szCs w:val="24"/>
        </w:rPr>
        <w:t>автоматически представляет собой не боле</w:t>
      </w:r>
      <w:r w:rsidR="00293408">
        <w:rPr>
          <w:sz w:val="24"/>
          <w:szCs w:val="24"/>
        </w:rPr>
        <w:t>е,</w:t>
      </w:r>
      <w:r w:rsidR="0039458B">
        <w:rPr>
          <w:sz w:val="24"/>
          <w:szCs w:val="24"/>
        </w:rPr>
        <w:t xml:space="preserve"> чем </w:t>
      </w:r>
      <w:r w:rsidR="001075AB">
        <w:rPr>
          <w:sz w:val="24"/>
          <w:szCs w:val="24"/>
        </w:rPr>
        <w:t>гипотез</w:t>
      </w:r>
      <w:r w:rsidR="0039458B">
        <w:rPr>
          <w:sz w:val="24"/>
          <w:szCs w:val="24"/>
        </w:rPr>
        <w:t>у</w:t>
      </w:r>
      <w:r w:rsidR="00123011">
        <w:rPr>
          <w:sz w:val="24"/>
          <w:szCs w:val="24"/>
        </w:rPr>
        <w:t>,</w:t>
      </w:r>
      <w:r w:rsidR="0039458B">
        <w:rPr>
          <w:sz w:val="24"/>
          <w:szCs w:val="24"/>
        </w:rPr>
        <w:t xml:space="preserve"> </w:t>
      </w:r>
      <w:r w:rsidR="009109E7" w:rsidRPr="009109E7">
        <w:rPr>
          <w:sz w:val="24"/>
          <w:szCs w:val="24"/>
        </w:rPr>
        <w:t xml:space="preserve">нуждающуюся в </w:t>
      </w:r>
      <w:r w:rsidR="0039458B">
        <w:rPr>
          <w:sz w:val="24"/>
          <w:szCs w:val="24"/>
        </w:rPr>
        <w:t xml:space="preserve">серьезной </w:t>
      </w:r>
      <w:r w:rsidR="009109E7" w:rsidRPr="009109E7">
        <w:rPr>
          <w:sz w:val="24"/>
          <w:szCs w:val="24"/>
        </w:rPr>
        <w:t>проверке</w:t>
      </w:r>
      <w:r w:rsidR="0039458B">
        <w:rPr>
          <w:sz w:val="24"/>
          <w:szCs w:val="24"/>
        </w:rPr>
        <w:t xml:space="preserve">, хотя бы потому, что </w:t>
      </w:r>
      <w:r w:rsidR="00966738" w:rsidRPr="00966738">
        <w:rPr>
          <w:sz w:val="24"/>
          <w:szCs w:val="24"/>
        </w:rPr>
        <w:t xml:space="preserve">ее </w:t>
      </w:r>
      <w:r w:rsidR="0039458B">
        <w:rPr>
          <w:sz w:val="24"/>
          <w:szCs w:val="24"/>
        </w:rPr>
        <w:t xml:space="preserve">бездоказательное принятие имеет прямым </w:t>
      </w:r>
      <w:r w:rsidR="00524571" w:rsidRPr="003449D9">
        <w:rPr>
          <w:sz w:val="24"/>
          <w:szCs w:val="24"/>
        </w:rPr>
        <w:t>теоретическ</w:t>
      </w:r>
      <w:r w:rsidR="0039458B">
        <w:rPr>
          <w:sz w:val="24"/>
          <w:szCs w:val="24"/>
        </w:rPr>
        <w:t xml:space="preserve">им </w:t>
      </w:r>
      <w:r w:rsidR="00524571" w:rsidRPr="003449D9">
        <w:rPr>
          <w:sz w:val="24"/>
          <w:szCs w:val="24"/>
        </w:rPr>
        <w:t>следстви</w:t>
      </w:r>
      <w:r w:rsidR="00C04E36" w:rsidRPr="003449D9">
        <w:rPr>
          <w:sz w:val="24"/>
          <w:szCs w:val="24"/>
        </w:rPr>
        <w:t>е</w:t>
      </w:r>
      <w:r w:rsidR="0039458B">
        <w:rPr>
          <w:sz w:val="24"/>
          <w:szCs w:val="24"/>
        </w:rPr>
        <w:t xml:space="preserve">м утверждение </w:t>
      </w:r>
      <w:r w:rsidR="009109E7">
        <w:rPr>
          <w:sz w:val="24"/>
          <w:szCs w:val="24"/>
        </w:rPr>
        <w:t xml:space="preserve">об исходной </w:t>
      </w:r>
      <w:r w:rsidR="00336654" w:rsidRPr="003449D9">
        <w:rPr>
          <w:sz w:val="24"/>
          <w:szCs w:val="24"/>
        </w:rPr>
        <w:t xml:space="preserve">качественной </w:t>
      </w:r>
      <w:r w:rsidR="003D6EC5" w:rsidRPr="003449D9">
        <w:rPr>
          <w:sz w:val="24"/>
          <w:szCs w:val="24"/>
        </w:rPr>
        <w:t xml:space="preserve">неоднородности </w:t>
      </w:r>
      <w:r w:rsidR="00BF7BAD" w:rsidRPr="003449D9">
        <w:rPr>
          <w:sz w:val="24"/>
          <w:szCs w:val="24"/>
        </w:rPr>
        <w:t>природной сред</w:t>
      </w:r>
      <w:r w:rsidR="00D058B4" w:rsidRPr="003449D9">
        <w:rPr>
          <w:sz w:val="24"/>
          <w:szCs w:val="24"/>
        </w:rPr>
        <w:t xml:space="preserve">ы, которая </w:t>
      </w:r>
      <w:r w:rsidR="00966738">
        <w:rPr>
          <w:sz w:val="24"/>
          <w:szCs w:val="24"/>
        </w:rPr>
        <w:t xml:space="preserve">должна быть </w:t>
      </w:r>
      <w:r w:rsidR="009109E7">
        <w:rPr>
          <w:sz w:val="24"/>
          <w:szCs w:val="24"/>
        </w:rPr>
        <w:t xml:space="preserve">органически </w:t>
      </w:r>
      <w:r w:rsidR="00D058B4" w:rsidRPr="003449D9">
        <w:rPr>
          <w:sz w:val="24"/>
          <w:szCs w:val="24"/>
        </w:rPr>
        <w:t>присущ</w:t>
      </w:r>
      <w:r w:rsidR="00194E78" w:rsidRPr="003449D9">
        <w:rPr>
          <w:sz w:val="24"/>
          <w:szCs w:val="24"/>
        </w:rPr>
        <w:t xml:space="preserve">а </w:t>
      </w:r>
      <w:r w:rsidR="00336654" w:rsidRPr="003449D9">
        <w:rPr>
          <w:sz w:val="24"/>
          <w:szCs w:val="24"/>
        </w:rPr>
        <w:t>е</w:t>
      </w:r>
      <w:r w:rsidR="00D058B4" w:rsidRPr="003449D9">
        <w:rPr>
          <w:sz w:val="24"/>
          <w:szCs w:val="24"/>
        </w:rPr>
        <w:t xml:space="preserve">й </w:t>
      </w:r>
      <w:r w:rsidR="00C65FC2" w:rsidRPr="003449D9">
        <w:rPr>
          <w:sz w:val="24"/>
          <w:szCs w:val="24"/>
        </w:rPr>
        <w:t>как результат</w:t>
      </w:r>
      <w:r w:rsidR="009109E7">
        <w:rPr>
          <w:sz w:val="24"/>
          <w:szCs w:val="24"/>
        </w:rPr>
        <w:t>,</w:t>
      </w:r>
      <w:r w:rsidR="009109E7" w:rsidRPr="009109E7">
        <w:t xml:space="preserve"> </w:t>
      </w:r>
      <w:r w:rsidR="009109E7" w:rsidRPr="009109E7">
        <w:rPr>
          <w:sz w:val="24"/>
          <w:szCs w:val="24"/>
        </w:rPr>
        <w:t>например,</w:t>
      </w:r>
      <w:r w:rsidR="00D058B4" w:rsidRPr="003449D9">
        <w:rPr>
          <w:sz w:val="24"/>
          <w:szCs w:val="24"/>
        </w:rPr>
        <w:t xml:space="preserve"> пр</w:t>
      </w:r>
      <w:r w:rsidR="00194E78" w:rsidRPr="003449D9">
        <w:rPr>
          <w:sz w:val="24"/>
          <w:szCs w:val="24"/>
        </w:rPr>
        <w:t xml:space="preserve">едшествующей геологической </w:t>
      </w:r>
      <w:r w:rsidR="006C12F5" w:rsidRPr="003449D9">
        <w:rPr>
          <w:sz w:val="24"/>
          <w:szCs w:val="24"/>
        </w:rPr>
        <w:t>истории</w:t>
      </w:r>
      <w:r w:rsidR="00336654" w:rsidRPr="003449D9">
        <w:rPr>
          <w:sz w:val="24"/>
          <w:szCs w:val="24"/>
        </w:rPr>
        <w:t xml:space="preserve">. </w:t>
      </w:r>
    </w:p>
    <w:p w:rsidR="00046550" w:rsidRPr="003449D9" w:rsidRDefault="00966738" w:rsidP="003449D9">
      <w:pPr>
        <w:widowControl/>
        <w:autoSpaceDE/>
        <w:autoSpaceDN/>
        <w:adjustRightInd/>
        <w:spacing w:line="360" w:lineRule="auto"/>
        <w:ind w:firstLine="709"/>
        <w:jc w:val="both"/>
        <w:rPr>
          <w:sz w:val="24"/>
          <w:szCs w:val="24"/>
        </w:rPr>
      </w:pPr>
      <w:r w:rsidRPr="00496D1B">
        <w:rPr>
          <w:sz w:val="24"/>
          <w:szCs w:val="24"/>
        </w:rPr>
        <w:t>Проверяемая г</w:t>
      </w:r>
      <w:r w:rsidR="006B0088" w:rsidRPr="00496D1B">
        <w:rPr>
          <w:sz w:val="24"/>
          <w:szCs w:val="24"/>
        </w:rPr>
        <w:t xml:space="preserve">ипотеза </w:t>
      </w:r>
      <w:r>
        <w:rPr>
          <w:sz w:val="24"/>
          <w:szCs w:val="24"/>
        </w:rPr>
        <w:t>может быть сформулирована в следующем виде. В</w:t>
      </w:r>
      <w:r w:rsidR="006B0088" w:rsidRPr="003449D9">
        <w:rPr>
          <w:i/>
          <w:sz w:val="24"/>
          <w:szCs w:val="24"/>
        </w:rPr>
        <w:t xml:space="preserve"> условиях ненарушенной биосферы</w:t>
      </w:r>
      <w:r w:rsidR="00415064" w:rsidRPr="003449D9">
        <w:rPr>
          <w:i/>
          <w:sz w:val="24"/>
          <w:szCs w:val="24"/>
        </w:rPr>
        <w:t xml:space="preserve"> </w:t>
      </w:r>
      <w:r w:rsidR="00DF7D4D" w:rsidRPr="003449D9">
        <w:rPr>
          <w:i/>
          <w:sz w:val="24"/>
          <w:szCs w:val="24"/>
        </w:rPr>
        <w:t xml:space="preserve">постоянно </w:t>
      </w:r>
      <w:r w:rsidR="00046550" w:rsidRPr="003449D9">
        <w:rPr>
          <w:i/>
          <w:sz w:val="24"/>
          <w:szCs w:val="24"/>
        </w:rPr>
        <w:t xml:space="preserve">имели место </w:t>
      </w:r>
      <w:r w:rsidR="00DF7D4D" w:rsidRPr="003449D9">
        <w:rPr>
          <w:i/>
          <w:sz w:val="24"/>
          <w:szCs w:val="24"/>
        </w:rPr>
        <w:t>территории</w:t>
      </w:r>
      <w:r>
        <w:rPr>
          <w:i/>
          <w:sz w:val="24"/>
          <w:szCs w:val="24"/>
        </w:rPr>
        <w:t>,</w:t>
      </w:r>
      <w:r w:rsidR="00DF7D4D" w:rsidRPr="003449D9">
        <w:rPr>
          <w:i/>
          <w:sz w:val="24"/>
          <w:szCs w:val="24"/>
        </w:rPr>
        <w:t xml:space="preserve"> качественно </w:t>
      </w:r>
      <w:r w:rsidR="006B0088" w:rsidRPr="003449D9">
        <w:rPr>
          <w:i/>
          <w:sz w:val="24"/>
          <w:szCs w:val="24"/>
        </w:rPr>
        <w:t>различ</w:t>
      </w:r>
      <w:r w:rsidR="00415064" w:rsidRPr="003449D9">
        <w:rPr>
          <w:i/>
          <w:sz w:val="24"/>
          <w:szCs w:val="24"/>
        </w:rPr>
        <w:t>а</w:t>
      </w:r>
      <w:r w:rsidR="00046550" w:rsidRPr="003449D9">
        <w:rPr>
          <w:i/>
          <w:sz w:val="24"/>
          <w:szCs w:val="24"/>
        </w:rPr>
        <w:t>ющиеся</w:t>
      </w:r>
      <w:r w:rsidR="00415064" w:rsidRPr="003449D9">
        <w:rPr>
          <w:i/>
          <w:sz w:val="24"/>
          <w:szCs w:val="24"/>
        </w:rPr>
        <w:t xml:space="preserve"> </w:t>
      </w:r>
      <w:r w:rsidR="006B0088" w:rsidRPr="003449D9">
        <w:rPr>
          <w:i/>
          <w:sz w:val="24"/>
          <w:szCs w:val="24"/>
        </w:rPr>
        <w:t xml:space="preserve">между </w:t>
      </w:r>
      <w:r w:rsidR="00DF7D4D" w:rsidRPr="003449D9">
        <w:rPr>
          <w:i/>
          <w:sz w:val="24"/>
          <w:szCs w:val="24"/>
        </w:rPr>
        <w:t>собой по сост</w:t>
      </w:r>
      <w:r w:rsidR="00046550" w:rsidRPr="003449D9">
        <w:rPr>
          <w:i/>
          <w:sz w:val="24"/>
          <w:szCs w:val="24"/>
        </w:rPr>
        <w:t>о</w:t>
      </w:r>
      <w:r w:rsidR="00DF7D4D" w:rsidRPr="003449D9">
        <w:rPr>
          <w:i/>
          <w:sz w:val="24"/>
          <w:szCs w:val="24"/>
        </w:rPr>
        <w:t xml:space="preserve">янию </w:t>
      </w:r>
      <w:r w:rsidR="00046550" w:rsidRPr="003449D9">
        <w:rPr>
          <w:i/>
          <w:sz w:val="24"/>
          <w:szCs w:val="24"/>
        </w:rPr>
        <w:t>э</w:t>
      </w:r>
      <w:r>
        <w:rPr>
          <w:i/>
          <w:sz w:val="24"/>
          <w:szCs w:val="24"/>
        </w:rPr>
        <w:t>колого-геохимической обстановки,</w:t>
      </w:r>
      <w:r w:rsidR="00046550" w:rsidRPr="003449D9">
        <w:rPr>
          <w:i/>
          <w:sz w:val="24"/>
          <w:szCs w:val="24"/>
        </w:rPr>
        <w:t xml:space="preserve"> </w:t>
      </w:r>
      <w:r>
        <w:rPr>
          <w:i/>
          <w:sz w:val="24"/>
          <w:szCs w:val="24"/>
        </w:rPr>
        <w:t>что однозначно следует</w:t>
      </w:r>
      <w:r w:rsidR="006B0088" w:rsidRPr="003449D9">
        <w:rPr>
          <w:i/>
          <w:sz w:val="24"/>
          <w:szCs w:val="24"/>
        </w:rPr>
        <w:t xml:space="preserve"> из </w:t>
      </w:r>
      <w:r w:rsidR="00046550" w:rsidRPr="003449D9">
        <w:rPr>
          <w:i/>
          <w:sz w:val="24"/>
          <w:szCs w:val="24"/>
        </w:rPr>
        <w:t>предпосылки о том</w:t>
      </w:r>
      <w:r w:rsidR="006B0088" w:rsidRPr="003449D9">
        <w:rPr>
          <w:i/>
          <w:sz w:val="24"/>
          <w:szCs w:val="24"/>
        </w:rPr>
        <w:t xml:space="preserve">, что общее разнообразие </w:t>
      </w:r>
      <w:r w:rsidR="00C95F3A" w:rsidRPr="003449D9">
        <w:rPr>
          <w:i/>
          <w:sz w:val="24"/>
          <w:szCs w:val="24"/>
        </w:rPr>
        <w:t xml:space="preserve">наблюдаемых </w:t>
      </w:r>
      <w:r w:rsidR="006B0088" w:rsidRPr="003449D9">
        <w:rPr>
          <w:i/>
          <w:sz w:val="24"/>
          <w:szCs w:val="24"/>
        </w:rPr>
        <w:t>геохимических условий и</w:t>
      </w:r>
      <w:r w:rsidR="00781639" w:rsidRPr="003449D9">
        <w:rPr>
          <w:i/>
          <w:sz w:val="24"/>
          <w:szCs w:val="24"/>
        </w:rPr>
        <w:t xml:space="preserve">меет </w:t>
      </w:r>
      <w:r w:rsidR="006B0088" w:rsidRPr="003449D9">
        <w:rPr>
          <w:i/>
          <w:sz w:val="24"/>
          <w:szCs w:val="24"/>
        </w:rPr>
        <w:t xml:space="preserve">качественные границы, превышение которых </w:t>
      </w:r>
      <w:r w:rsidR="00046550" w:rsidRPr="003449D9">
        <w:rPr>
          <w:i/>
          <w:sz w:val="24"/>
          <w:szCs w:val="24"/>
        </w:rPr>
        <w:t xml:space="preserve">должно гарантированно </w:t>
      </w:r>
      <w:r>
        <w:rPr>
          <w:i/>
          <w:sz w:val="24"/>
          <w:szCs w:val="24"/>
        </w:rPr>
        <w:t xml:space="preserve">сопровождаться изменением </w:t>
      </w:r>
      <w:r w:rsidR="006B0088" w:rsidRPr="003449D9">
        <w:rPr>
          <w:i/>
          <w:sz w:val="24"/>
          <w:szCs w:val="24"/>
        </w:rPr>
        <w:t>экологическ</w:t>
      </w:r>
      <w:r>
        <w:rPr>
          <w:i/>
          <w:sz w:val="24"/>
          <w:szCs w:val="24"/>
        </w:rPr>
        <w:t>ой</w:t>
      </w:r>
      <w:r w:rsidR="006B0088" w:rsidRPr="003449D9">
        <w:rPr>
          <w:i/>
          <w:sz w:val="24"/>
          <w:szCs w:val="24"/>
        </w:rPr>
        <w:t xml:space="preserve"> обстановки </w:t>
      </w:r>
      <w:r w:rsidR="00B73CF2" w:rsidRPr="003449D9">
        <w:rPr>
          <w:i/>
          <w:sz w:val="24"/>
          <w:szCs w:val="24"/>
        </w:rPr>
        <w:t>и</w:t>
      </w:r>
      <w:r w:rsidR="00194E78" w:rsidRPr="003449D9">
        <w:rPr>
          <w:i/>
          <w:sz w:val="24"/>
          <w:szCs w:val="24"/>
        </w:rPr>
        <w:t xml:space="preserve"> постоянно </w:t>
      </w:r>
      <w:r w:rsidR="006B0088" w:rsidRPr="003449D9">
        <w:rPr>
          <w:i/>
          <w:sz w:val="24"/>
          <w:szCs w:val="24"/>
        </w:rPr>
        <w:t>проявлять</w:t>
      </w:r>
      <w:r w:rsidR="00046550" w:rsidRPr="003449D9">
        <w:rPr>
          <w:i/>
          <w:sz w:val="24"/>
          <w:szCs w:val="24"/>
        </w:rPr>
        <w:t xml:space="preserve"> </w:t>
      </w:r>
      <w:r w:rsidR="006B0088" w:rsidRPr="003449D9">
        <w:rPr>
          <w:i/>
          <w:sz w:val="24"/>
          <w:szCs w:val="24"/>
        </w:rPr>
        <w:t>с</w:t>
      </w:r>
      <w:r w:rsidR="00046550" w:rsidRPr="003449D9">
        <w:rPr>
          <w:i/>
          <w:sz w:val="24"/>
          <w:szCs w:val="24"/>
        </w:rPr>
        <w:t>ебя</w:t>
      </w:r>
      <w:r w:rsidR="006B0088" w:rsidRPr="003449D9">
        <w:rPr>
          <w:i/>
          <w:sz w:val="24"/>
          <w:szCs w:val="24"/>
        </w:rPr>
        <w:t xml:space="preserve"> наличи</w:t>
      </w:r>
      <w:r w:rsidR="00046550" w:rsidRPr="003449D9">
        <w:rPr>
          <w:i/>
          <w:sz w:val="24"/>
          <w:szCs w:val="24"/>
        </w:rPr>
        <w:t>ем</w:t>
      </w:r>
      <w:r w:rsidR="006B0088" w:rsidRPr="003449D9">
        <w:rPr>
          <w:i/>
          <w:sz w:val="24"/>
          <w:szCs w:val="24"/>
        </w:rPr>
        <w:t xml:space="preserve"> специфических эндемических заболеваний</w:t>
      </w:r>
      <w:r w:rsidR="006B0088" w:rsidRPr="003449D9">
        <w:rPr>
          <w:sz w:val="24"/>
          <w:szCs w:val="24"/>
        </w:rPr>
        <w:t>.</w:t>
      </w:r>
      <w:r w:rsidR="00046550" w:rsidRPr="003449D9">
        <w:rPr>
          <w:sz w:val="24"/>
          <w:szCs w:val="24"/>
        </w:rPr>
        <w:t xml:space="preserve"> </w:t>
      </w:r>
    </w:p>
    <w:p w:rsidR="008F56E8" w:rsidRPr="00D84A9B" w:rsidRDefault="00D37404" w:rsidP="00D84A9B">
      <w:pPr>
        <w:widowControl/>
        <w:autoSpaceDE/>
        <w:autoSpaceDN/>
        <w:adjustRightInd/>
        <w:spacing w:line="360" w:lineRule="auto"/>
        <w:ind w:firstLine="567"/>
        <w:jc w:val="both"/>
        <w:rPr>
          <w:sz w:val="24"/>
          <w:szCs w:val="24"/>
        </w:rPr>
      </w:pPr>
      <w:r w:rsidRPr="00D84A9B">
        <w:rPr>
          <w:sz w:val="24"/>
          <w:szCs w:val="24"/>
        </w:rPr>
        <w:t xml:space="preserve">Парадоксально, но </w:t>
      </w:r>
      <w:r w:rsidR="00C3482F" w:rsidRPr="00D84A9B">
        <w:rPr>
          <w:sz w:val="24"/>
          <w:szCs w:val="24"/>
        </w:rPr>
        <w:t xml:space="preserve">данная </w:t>
      </w:r>
      <w:r w:rsidR="002F0278" w:rsidRPr="00D84A9B">
        <w:rPr>
          <w:sz w:val="24"/>
          <w:szCs w:val="24"/>
        </w:rPr>
        <w:t>гипотез</w:t>
      </w:r>
      <w:r w:rsidR="008F56E8" w:rsidRPr="00D84A9B">
        <w:rPr>
          <w:sz w:val="24"/>
          <w:szCs w:val="24"/>
        </w:rPr>
        <w:t>а</w:t>
      </w:r>
      <w:r w:rsidR="002F0278" w:rsidRPr="00D84A9B">
        <w:rPr>
          <w:sz w:val="24"/>
          <w:szCs w:val="24"/>
        </w:rPr>
        <w:t xml:space="preserve"> </w:t>
      </w:r>
      <w:r w:rsidRPr="00D84A9B">
        <w:rPr>
          <w:sz w:val="24"/>
          <w:szCs w:val="24"/>
        </w:rPr>
        <w:t xml:space="preserve">может быть </w:t>
      </w:r>
      <w:r w:rsidR="002F0278" w:rsidRPr="00D84A9B">
        <w:rPr>
          <w:sz w:val="24"/>
          <w:szCs w:val="24"/>
        </w:rPr>
        <w:t>опровер</w:t>
      </w:r>
      <w:r w:rsidR="008F56E8" w:rsidRPr="00D84A9B">
        <w:rPr>
          <w:sz w:val="24"/>
          <w:szCs w:val="24"/>
        </w:rPr>
        <w:t>г</w:t>
      </w:r>
      <w:r w:rsidRPr="00D84A9B">
        <w:rPr>
          <w:sz w:val="24"/>
          <w:szCs w:val="24"/>
        </w:rPr>
        <w:t xml:space="preserve">нута </w:t>
      </w:r>
      <w:r w:rsidR="00E90C5E" w:rsidRPr="00D84A9B">
        <w:rPr>
          <w:sz w:val="24"/>
          <w:szCs w:val="24"/>
        </w:rPr>
        <w:t>с точк</w:t>
      </w:r>
      <w:r w:rsidRPr="00D84A9B">
        <w:rPr>
          <w:sz w:val="24"/>
          <w:szCs w:val="24"/>
        </w:rPr>
        <w:t>и</w:t>
      </w:r>
      <w:r w:rsidR="00E90C5E" w:rsidRPr="00D84A9B">
        <w:rPr>
          <w:sz w:val="24"/>
          <w:szCs w:val="24"/>
        </w:rPr>
        <w:t xml:space="preserve"> зрения</w:t>
      </w:r>
      <w:r w:rsidRPr="00D84A9B">
        <w:rPr>
          <w:sz w:val="24"/>
          <w:szCs w:val="24"/>
        </w:rPr>
        <w:t xml:space="preserve"> </w:t>
      </w:r>
      <w:r w:rsidR="00C3482F" w:rsidRPr="00D84A9B">
        <w:rPr>
          <w:sz w:val="24"/>
          <w:szCs w:val="24"/>
        </w:rPr>
        <w:t xml:space="preserve">сразу нескольких </w:t>
      </w:r>
      <w:r w:rsidR="00C65FC2" w:rsidRPr="00D84A9B">
        <w:rPr>
          <w:sz w:val="24"/>
          <w:szCs w:val="24"/>
        </w:rPr>
        <w:t xml:space="preserve">строго </w:t>
      </w:r>
      <w:r w:rsidRPr="00D84A9B">
        <w:rPr>
          <w:sz w:val="24"/>
          <w:szCs w:val="24"/>
        </w:rPr>
        <w:t>научных подходов</w:t>
      </w:r>
      <w:r w:rsidR="008F56E8" w:rsidRPr="00D84A9B">
        <w:rPr>
          <w:sz w:val="24"/>
          <w:szCs w:val="24"/>
        </w:rPr>
        <w:t>.</w:t>
      </w:r>
    </w:p>
    <w:p w:rsidR="008F56E8" w:rsidRPr="00D84A9B" w:rsidRDefault="00C65FC2" w:rsidP="00D84A9B">
      <w:pPr>
        <w:widowControl/>
        <w:numPr>
          <w:ilvl w:val="0"/>
          <w:numId w:val="6"/>
        </w:numPr>
        <w:autoSpaceDE/>
        <w:autoSpaceDN/>
        <w:adjustRightInd/>
        <w:spacing w:line="360" w:lineRule="auto"/>
        <w:ind w:left="0" w:firstLine="567"/>
        <w:jc w:val="both"/>
        <w:rPr>
          <w:sz w:val="24"/>
          <w:szCs w:val="24"/>
        </w:rPr>
      </w:pPr>
      <w:r w:rsidRPr="006717FF">
        <w:rPr>
          <w:sz w:val="24"/>
          <w:szCs w:val="24"/>
        </w:rPr>
        <w:t xml:space="preserve">С позиции </w:t>
      </w:r>
      <w:r w:rsidR="00E90C5E" w:rsidRPr="006717FF">
        <w:rPr>
          <w:sz w:val="24"/>
          <w:szCs w:val="24"/>
        </w:rPr>
        <w:t>метафизи</w:t>
      </w:r>
      <w:r w:rsidRPr="006717FF">
        <w:rPr>
          <w:sz w:val="24"/>
          <w:szCs w:val="24"/>
        </w:rPr>
        <w:t>ки</w:t>
      </w:r>
      <w:r w:rsidR="008F56E8" w:rsidRPr="006717FF">
        <w:rPr>
          <w:sz w:val="24"/>
          <w:szCs w:val="24"/>
        </w:rPr>
        <w:t xml:space="preserve"> </w:t>
      </w:r>
      <w:r w:rsidR="000F0D92" w:rsidRPr="006717FF">
        <w:rPr>
          <w:sz w:val="24"/>
          <w:szCs w:val="24"/>
        </w:rPr>
        <w:t xml:space="preserve">гипотеза </w:t>
      </w:r>
      <w:r w:rsidR="008F56E8" w:rsidRPr="006717FF">
        <w:rPr>
          <w:sz w:val="24"/>
          <w:szCs w:val="24"/>
        </w:rPr>
        <w:t xml:space="preserve">содержит </w:t>
      </w:r>
      <w:r w:rsidR="00C3482F" w:rsidRPr="006717FF">
        <w:rPr>
          <w:sz w:val="24"/>
          <w:szCs w:val="24"/>
        </w:rPr>
        <w:t xml:space="preserve">очевидно </w:t>
      </w:r>
      <w:r w:rsidR="008F56E8" w:rsidRPr="006717FF">
        <w:rPr>
          <w:sz w:val="24"/>
          <w:szCs w:val="24"/>
        </w:rPr>
        <w:t xml:space="preserve">антропоцентрическую предпосылку о </w:t>
      </w:r>
      <w:r w:rsidR="00E90C5E" w:rsidRPr="006717FF">
        <w:rPr>
          <w:sz w:val="24"/>
          <w:szCs w:val="24"/>
        </w:rPr>
        <w:t>качественных</w:t>
      </w:r>
      <w:r w:rsidR="00C3482F" w:rsidRPr="006717FF">
        <w:t xml:space="preserve"> </w:t>
      </w:r>
      <w:r w:rsidR="008F56E8" w:rsidRPr="006717FF">
        <w:rPr>
          <w:sz w:val="24"/>
          <w:szCs w:val="24"/>
        </w:rPr>
        <w:t>различи</w:t>
      </w:r>
      <w:r w:rsidR="00E90C5E" w:rsidRPr="006717FF">
        <w:rPr>
          <w:sz w:val="24"/>
          <w:szCs w:val="24"/>
        </w:rPr>
        <w:t>ях</w:t>
      </w:r>
      <w:r w:rsidR="00C3482F" w:rsidRPr="006717FF">
        <w:rPr>
          <w:sz w:val="24"/>
          <w:szCs w:val="24"/>
        </w:rPr>
        <w:t xml:space="preserve">, генетически присущих </w:t>
      </w:r>
      <w:r w:rsidR="00E90C5E" w:rsidRPr="006717FF">
        <w:rPr>
          <w:sz w:val="24"/>
          <w:szCs w:val="24"/>
        </w:rPr>
        <w:t>отдельны</w:t>
      </w:r>
      <w:r w:rsidR="00C3482F" w:rsidRPr="006717FF">
        <w:rPr>
          <w:sz w:val="24"/>
          <w:szCs w:val="24"/>
        </w:rPr>
        <w:t xml:space="preserve">м </w:t>
      </w:r>
      <w:r w:rsidR="00E90C5E" w:rsidRPr="006717FF">
        <w:rPr>
          <w:sz w:val="24"/>
          <w:szCs w:val="24"/>
        </w:rPr>
        <w:t>част</w:t>
      </w:r>
      <w:r w:rsidR="00C3482F" w:rsidRPr="006717FF">
        <w:rPr>
          <w:sz w:val="24"/>
          <w:szCs w:val="24"/>
        </w:rPr>
        <w:t>ям</w:t>
      </w:r>
      <w:r w:rsidR="00E90C5E" w:rsidRPr="006717FF">
        <w:rPr>
          <w:sz w:val="24"/>
          <w:szCs w:val="24"/>
        </w:rPr>
        <w:t xml:space="preserve"> биосферы</w:t>
      </w:r>
      <w:r w:rsidR="008F56E8" w:rsidRPr="006717FF">
        <w:rPr>
          <w:sz w:val="24"/>
          <w:szCs w:val="24"/>
        </w:rPr>
        <w:t xml:space="preserve">. </w:t>
      </w:r>
      <w:r w:rsidR="00293408" w:rsidRPr="006717FF">
        <w:rPr>
          <w:sz w:val="24"/>
          <w:szCs w:val="24"/>
        </w:rPr>
        <w:t>Однако</w:t>
      </w:r>
      <w:r w:rsidR="003A5046" w:rsidRPr="006717FF">
        <w:rPr>
          <w:sz w:val="24"/>
          <w:szCs w:val="24"/>
        </w:rPr>
        <w:t xml:space="preserve"> </w:t>
      </w:r>
      <w:r w:rsidR="00320F47" w:rsidRPr="006717FF">
        <w:rPr>
          <w:sz w:val="24"/>
          <w:szCs w:val="24"/>
        </w:rPr>
        <w:t>биосфера</w:t>
      </w:r>
      <w:r w:rsidR="00293408" w:rsidRPr="006717FF">
        <w:rPr>
          <w:sz w:val="24"/>
          <w:szCs w:val="24"/>
        </w:rPr>
        <w:t xml:space="preserve"> </w:t>
      </w:r>
      <w:r w:rsidR="000F0D92" w:rsidRPr="006717FF">
        <w:rPr>
          <w:sz w:val="24"/>
          <w:szCs w:val="24"/>
        </w:rPr>
        <w:t>представляет собой целостную систему, отдельные компоненты которой не могут функционировать абсолютно самостоятельно. Кроме того биосфера предст</w:t>
      </w:r>
      <w:r w:rsidR="000F0D92">
        <w:rPr>
          <w:sz w:val="24"/>
          <w:szCs w:val="24"/>
        </w:rPr>
        <w:t>авляет собой сугубо материальный объект,</w:t>
      </w:r>
      <w:r w:rsidR="00C3482F" w:rsidRPr="00D84A9B">
        <w:rPr>
          <w:sz w:val="24"/>
          <w:szCs w:val="24"/>
        </w:rPr>
        <w:t xml:space="preserve"> и </w:t>
      </w:r>
      <w:r w:rsidR="00FB5351" w:rsidRPr="00D84A9B">
        <w:rPr>
          <w:sz w:val="24"/>
          <w:szCs w:val="24"/>
        </w:rPr>
        <w:t xml:space="preserve">любое </w:t>
      </w:r>
      <w:r w:rsidR="00FD0A21" w:rsidRPr="00D84A9B">
        <w:rPr>
          <w:sz w:val="24"/>
          <w:szCs w:val="24"/>
        </w:rPr>
        <w:t xml:space="preserve">оценочное </w:t>
      </w:r>
      <w:r w:rsidR="00FB5351" w:rsidRPr="00D84A9B">
        <w:rPr>
          <w:sz w:val="24"/>
          <w:szCs w:val="24"/>
        </w:rPr>
        <w:t xml:space="preserve">деление </w:t>
      </w:r>
      <w:r w:rsidR="00320F47" w:rsidRPr="00D84A9B">
        <w:rPr>
          <w:sz w:val="24"/>
          <w:szCs w:val="24"/>
        </w:rPr>
        <w:t xml:space="preserve">ее компонентов </w:t>
      </w:r>
      <w:r w:rsidR="00FB5351" w:rsidRPr="00D84A9B">
        <w:rPr>
          <w:sz w:val="24"/>
          <w:szCs w:val="24"/>
        </w:rPr>
        <w:t>на «хорошие» и «плохие» неправомерно</w:t>
      </w:r>
      <w:r w:rsidR="005C43F3">
        <w:rPr>
          <w:sz w:val="24"/>
          <w:szCs w:val="24"/>
        </w:rPr>
        <w:t>,</w:t>
      </w:r>
      <w:r w:rsidR="000F0D92" w:rsidRPr="000F0D92">
        <w:rPr>
          <w:sz w:val="24"/>
          <w:szCs w:val="24"/>
        </w:rPr>
        <w:t xml:space="preserve"> поскольку предполагает скрытое приписываение ей не только внеприродных свойств, но и внешних по отношению к ней целей</w:t>
      </w:r>
      <w:r w:rsidR="00B2501C" w:rsidRPr="00D84A9B">
        <w:rPr>
          <w:sz w:val="24"/>
          <w:szCs w:val="24"/>
        </w:rPr>
        <w:t>.</w:t>
      </w:r>
      <w:r w:rsidR="00FB5351" w:rsidRPr="00D84A9B">
        <w:rPr>
          <w:sz w:val="24"/>
          <w:szCs w:val="24"/>
        </w:rPr>
        <w:t xml:space="preserve"> </w:t>
      </w:r>
    </w:p>
    <w:p w:rsidR="009A2FDE" w:rsidRPr="00D84A9B" w:rsidRDefault="00D91877" w:rsidP="00D84A9B">
      <w:pPr>
        <w:widowControl/>
        <w:numPr>
          <w:ilvl w:val="0"/>
          <w:numId w:val="6"/>
        </w:numPr>
        <w:autoSpaceDE/>
        <w:autoSpaceDN/>
        <w:adjustRightInd/>
        <w:spacing w:line="360" w:lineRule="auto"/>
        <w:ind w:left="0" w:firstLine="567"/>
        <w:jc w:val="both"/>
        <w:rPr>
          <w:sz w:val="24"/>
          <w:szCs w:val="24"/>
        </w:rPr>
      </w:pPr>
      <w:r w:rsidRPr="00D84A9B">
        <w:rPr>
          <w:sz w:val="24"/>
          <w:szCs w:val="24"/>
        </w:rPr>
        <w:t>Практически все</w:t>
      </w:r>
      <w:r w:rsidR="00CB4766" w:rsidRPr="00D84A9B">
        <w:rPr>
          <w:sz w:val="24"/>
          <w:szCs w:val="24"/>
        </w:rPr>
        <w:t xml:space="preserve"> территории, представляющие собой </w:t>
      </w:r>
      <w:r w:rsidRPr="00D84A9B">
        <w:rPr>
          <w:sz w:val="24"/>
          <w:szCs w:val="24"/>
        </w:rPr>
        <w:t>г</w:t>
      </w:r>
      <w:r w:rsidR="0082622D" w:rsidRPr="00D84A9B">
        <w:rPr>
          <w:sz w:val="24"/>
          <w:szCs w:val="24"/>
        </w:rPr>
        <w:t>еохимическ</w:t>
      </w:r>
      <w:r w:rsidRPr="00D84A9B">
        <w:rPr>
          <w:sz w:val="24"/>
          <w:szCs w:val="24"/>
        </w:rPr>
        <w:t xml:space="preserve">ие </w:t>
      </w:r>
      <w:r w:rsidR="00CD7C62" w:rsidRPr="00D84A9B">
        <w:rPr>
          <w:sz w:val="24"/>
          <w:szCs w:val="24"/>
        </w:rPr>
        <w:t xml:space="preserve">аномалии </w:t>
      </w:r>
      <w:r w:rsidRPr="00D84A9B">
        <w:rPr>
          <w:sz w:val="24"/>
          <w:szCs w:val="24"/>
        </w:rPr>
        <w:t>природного генезиса</w:t>
      </w:r>
      <w:r w:rsidR="005F4AD1" w:rsidRPr="00D84A9B">
        <w:rPr>
          <w:sz w:val="24"/>
          <w:szCs w:val="24"/>
        </w:rPr>
        <w:t xml:space="preserve">, такие </w:t>
      </w:r>
      <w:r w:rsidR="00A50035" w:rsidRPr="00D84A9B">
        <w:rPr>
          <w:sz w:val="24"/>
          <w:szCs w:val="24"/>
        </w:rPr>
        <w:t>как, например, выходы киновари</w:t>
      </w:r>
      <w:r w:rsidR="00B73CF2" w:rsidRPr="00D84A9B">
        <w:rPr>
          <w:sz w:val="24"/>
          <w:szCs w:val="24"/>
        </w:rPr>
        <w:t xml:space="preserve">, </w:t>
      </w:r>
      <w:r w:rsidR="00A50035" w:rsidRPr="00D84A9B">
        <w:rPr>
          <w:sz w:val="24"/>
          <w:szCs w:val="24"/>
        </w:rPr>
        <w:t>арсено</w:t>
      </w:r>
      <w:r w:rsidR="00461FF4" w:rsidRPr="00D84A9B">
        <w:rPr>
          <w:sz w:val="24"/>
          <w:szCs w:val="24"/>
        </w:rPr>
        <w:t>п</w:t>
      </w:r>
      <w:r w:rsidR="00A50035" w:rsidRPr="00D84A9B">
        <w:rPr>
          <w:sz w:val="24"/>
          <w:szCs w:val="24"/>
        </w:rPr>
        <w:t>ирита</w:t>
      </w:r>
      <w:r w:rsidR="009A19C2" w:rsidRPr="00D84A9B">
        <w:rPr>
          <w:sz w:val="24"/>
          <w:szCs w:val="24"/>
        </w:rPr>
        <w:t>, торий</w:t>
      </w:r>
      <w:r w:rsidR="00721566" w:rsidRPr="00D84A9B">
        <w:rPr>
          <w:sz w:val="24"/>
          <w:szCs w:val="24"/>
        </w:rPr>
        <w:t>-</w:t>
      </w:r>
      <w:r w:rsidR="009A19C2" w:rsidRPr="00D84A9B">
        <w:rPr>
          <w:sz w:val="24"/>
          <w:szCs w:val="24"/>
        </w:rPr>
        <w:t xml:space="preserve">содержащих моноцитов </w:t>
      </w:r>
      <w:r w:rsidR="00B73CF2" w:rsidRPr="00D84A9B">
        <w:rPr>
          <w:sz w:val="24"/>
          <w:szCs w:val="24"/>
        </w:rPr>
        <w:t>или известняка</w:t>
      </w:r>
      <w:r w:rsidR="00D26F98" w:rsidRPr="00D84A9B">
        <w:rPr>
          <w:sz w:val="24"/>
          <w:szCs w:val="24"/>
        </w:rPr>
        <w:t>,</w:t>
      </w:r>
      <w:r w:rsidRPr="00D84A9B">
        <w:rPr>
          <w:sz w:val="24"/>
          <w:szCs w:val="24"/>
        </w:rPr>
        <w:t xml:space="preserve"> имеют </w:t>
      </w:r>
      <w:r w:rsidR="00F0593A" w:rsidRPr="00D84A9B">
        <w:rPr>
          <w:sz w:val="24"/>
          <w:szCs w:val="24"/>
        </w:rPr>
        <w:t>чрезвычайно длительны</w:t>
      </w:r>
      <w:r w:rsidR="00A50035" w:rsidRPr="00D84A9B">
        <w:rPr>
          <w:sz w:val="24"/>
          <w:szCs w:val="24"/>
        </w:rPr>
        <w:t>е</w:t>
      </w:r>
      <w:r w:rsidR="00F0593A" w:rsidRPr="00D84A9B">
        <w:rPr>
          <w:sz w:val="24"/>
          <w:szCs w:val="24"/>
        </w:rPr>
        <w:t xml:space="preserve"> </w:t>
      </w:r>
      <w:r w:rsidRPr="00D84A9B">
        <w:rPr>
          <w:sz w:val="24"/>
          <w:szCs w:val="24"/>
        </w:rPr>
        <w:t>срок</w:t>
      </w:r>
      <w:r w:rsidR="00A50035" w:rsidRPr="00D84A9B">
        <w:rPr>
          <w:sz w:val="24"/>
          <w:szCs w:val="24"/>
        </w:rPr>
        <w:t>и</w:t>
      </w:r>
      <w:r w:rsidRPr="00D84A9B">
        <w:rPr>
          <w:sz w:val="24"/>
          <w:szCs w:val="24"/>
        </w:rPr>
        <w:t xml:space="preserve"> существования</w:t>
      </w:r>
      <w:r w:rsidR="00A50035" w:rsidRPr="00D84A9B">
        <w:rPr>
          <w:sz w:val="24"/>
          <w:szCs w:val="24"/>
        </w:rPr>
        <w:t>,</w:t>
      </w:r>
      <w:r w:rsidRPr="00D84A9B">
        <w:rPr>
          <w:sz w:val="24"/>
          <w:szCs w:val="24"/>
        </w:rPr>
        <w:t xml:space="preserve"> измеряемы</w:t>
      </w:r>
      <w:r w:rsidR="005F4AD1" w:rsidRPr="00D84A9B">
        <w:rPr>
          <w:sz w:val="24"/>
          <w:szCs w:val="24"/>
        </w:rPr>
        <w:t>е</w:t>
      </w:r>
      <w:r w:rsidRPr="00D84A9B">
        <w:rPr>
          <w:sz w:val="24"/>
          <w:szCs w:val="24"/>
        </w:rPr>
        <w:t xml:space="preserve"> </w:t>
      </w:r>
      <w:r w:rsidR="00F0593A" w:rsidRPr="00D84A9B">
        <w:rPr>
          <w:sz w:val="24"/>
          <w:szCs w:val="24"/>
        </w:rPr>
        <w:t>тысяч</w:t>
      </w:r>
      <w:r w:rsidRPr="00D84A9B">
        <w:rPr>
          <w:sz w:val="24"/>
          <w:szCs w:val="24"/>
        </w:rPr>
        <w:t>ами</w:t>
      </w:r>
      <w:r w:rsidR="00F0593A" w:rsidRPr="00D84A9B">
        <w:rPr>
          <w:sz w:val="24"/>
          <w:szCs w:val="24"/>
        </w:rPr>
        <w:t xml:space="preserve"> и даже миллион</w:t>
      </w:r>
      <w:r w:rsidRPr="00D84A9B">
        <w:rPr>
          <w:sz w:val="24"/>
          <w:szCs w:val="24"/>
        </w:rPr>
        <w:t xml:space="preserve">ами </w:t>
      </w:r>
      <w:r w:rsidR="00F0593A" w:rsidRPr="00D84A9B">
        <w:rPr>
          <w:sz w:val="24"/>
          <w:szCs w:val="24"/>
        </w:rPr>
        <w:t>лет</w:t>
      </w:r>
      <w:r w:rsidR="003242BD" w:rsidRPr="00D84A9B">
        <w:rPr>
          <w:sz w:val="24"/>
          <w:szCs w:val="24"/>
        </w:rPr>
        <w:t>.</w:t>
      </w:r>
      <w:r w:rsidRPr="00D84A9B">
        <w:rPr>
          <w:sz w:val="24"/>
          <w:szCs w:val="24"/>
        </w:rPr>
        <w:t xml:space="preserve"> </w:t>
      </w:r>
      <w:r w:rsidR="003242BD" w:rsidRPr="00D84A9B">
        <w:rPr>
          <w:sz w:val="24"/>
          <w:szCs w:val="24"/>
        </w:rPr>
        <w:t>Н</w:t>
      </w:r>
      <w:r w:rsidR="00576260" w:rsidRPr="00D84A9B">
        <w:rPr>
          <w:sz w:val="24"/>
          <w:szCs w:val="24"/>
        </w:rPr>
        <w:t xml:space="preserve">а протяжении </w:t>
      </w:r>
      <w:r w:rsidR="003242BD" w:rsidRPr="00D84A9B">
        <w:rPr>
          <w:sz w:val="24"/>
          <w:szCs w:val="24"/>
        </w:rPr>
        <w:t xml:space="preserve">этого срока </w:t>
      </w:r>
      <w:r w:rsidR="0082622D" w:rsidRPr="00D84A9B">
        <w:rPr>
          <w:sz w:val="24"/>
          <w:szCs w:val="24"/>
        </w:rPr>
        <w:t>данная территория</w:t>
      </w:r>
      <w:r w:rsidR="00D84A9B">
        <w:rPr>
          <w:sz w:val="24"/>
          <w:szCs w:val="24"/>
        </w:rPr>
        <w:t>,</w:t>
      </w:r>
      <w:r w:rsidR="00D84A9B" w:rsidRPr="00D84A9B">
        <w:rPr>
          <w:sz w:val="24"/>
          <w:szCs w:val="24"/>
        </w:rPr>
        <w:t xml:space="preserve"> согласно правилу обязательного заполнения экологических ниш</w:t>
      </w:r>
      <w:r w:rsidR="00D84A9B">
        <w:rPr>
          <w:sz w:val="24"/>
          <w:szCs w:val="24"/>
        </w:rPr>
        <w:t>,</w:t>
      </w:r>
      <w:r w:rsidR="00D84A9B" w:rsidRPr="00D84A9B">
        <w:rPr>
          <w:sz w:val="24"/>
          <w:szCs w:val="24"/>
        </w:rPr>
        <w:t xml:space="preserve"> </w:t>
      </w:r>
      <w:r w:rsidR="00576260" w:rsidRPr="00D84A9B">
        <w:rPr>
          <w:sz w:val="24"/>
          <w:szCs w:val="24"/>
        </w:rPr>
        <w:t xml:space="preserve">должна </w:t>
      </w:r>
      <w:r w:rsidR="00320F47" w:rsidRPr="00D84A9B">
        <w:rPr>
          <w:sz w:val="24"/>
          <w:szCs w:val="24"/>
        </w:rPr>
        <w:t xml:space="preserve">была </w:t>
      </w:r>
      <w:r w:rsidR="00576260" w:rsidRPr="00D84A9B">
        <w:rPr>
          <w:sz w:val="24"/>
          <w:szCs w:val="24"/>
        </w:rPr>
        <w:t xml:space="preserve">быть </w:t>
      </w:r>
      <w:r w:rsidR="00D0138A" w:rsidRPr="00D84A9B">
        <w:rPr>
          <w:sz w:val="24"/>
          <w:szCs w:val="24"/>
        </w:rPr>
        <w:t>вовлечена в общий процесс эволюции биосферы</w:t>
      </w:r>
      <w:r w:rsidR="00320F47" w:rsidRPr="00D84A9B">
        <w:rPr>
          <w:sz w:val="24"/>
          <w:szCs w:val="24"/>
        </w:rPr>
        <w:t xml:space="preserve"> благодаря </w:t>
      </w:r>
      <w:r w:rsidR="00D26F98" w:rsidRPr="00D84A9B">
        <w:rPr>
          <w:sz w:val="24"/>
          <w:szCs w:val="24"/>
        </w:rPr>
        <w:t>способности организмов к геохимической адаптации</w:t>
      </w:r>
      <w:r w:rsidR="00D0138A" w:rsidRPr="00D84A9B">
        <w:rPr>
          <w:sz w:val="24"/>
          <w:szCs w:val="24"/>
        </w:rPr>
        <w:t>.</w:t>
      </w:r>
    </w:p>
    <w:p w:rsidR="00D0138A" w:rsidRPr="00792BD6" w:rsidRDefault="00576260" w:rsidP="00792BD6">
      <w:pPr>
        <w:widowControl/>
        <w:autoSpaceDE/>
        <w:autoSpaceDN/>
        <w:adjustRightInd/>
        <w:spacing w:line="360" w:lineRule="auto"/>
        <w:ind w:firstLine="567"/>
        <w:jc w:val="both"/>
        <w:rPr>
          <w:sz w:val="24"/>
          <w:szCs w:val="24"/>
        </w:rPr>
      </w:pPr>
      <w:r w:rsidRPr="00792BD6">
        <w:rPr>
          <w:sz w:val="24"/>
          <w:szCs w:val="24"/>
        </w:rPr>
        <w:t xml:space="preserve">Действенность данного </w:t>
      </w:r>
      <w:r w:rsidR="00EE7946" w:rsidRPr="00792BD6">
        <w:rPr>
          <w:sz w:val="24"/>
          <w:szCs w:val="24"/>
        </w:rPr>
        <w:t>экологическо</w:t>
      </w:r>
      <w:r w:rsidRPr="00792BD6">
        <w:rPr>
          <w:sz w:val="24"/>
          <w:szCs w:val="24"/>
        </w:rPr>
        <w:t>го</w:t>
      </w:r>
      <w:r w:rsidR="00EE7946" w:rsidRPr="00792BD6">
        <w:rPr>
          <w:sz w:val="24"/>
          <w:szCs w:val="24"/>
        </w:rPr>
        <w:t xml:space="preserve"> правил</w:t>
      </w:r>
      <w:r w:rsidRPr="00792BD6">
        <w:rPr>
          <w:sz w:val="24"/>
          <w:szCs w:val="24"/>
        </w:rPr>
        <w:t>а</w:t>
      </w:r>
      <w:r w:rsidR="00EE7946" w:rsidRPr="00792BD6">
        <w:rPr>
          <w:sz w:val="24"/>
          <w:szCs w:val="24"/>
        </w:rPr>
        <w:t xml:space="preserve"> </w:t>
      </w:r>
      <w:r w:rsidR="00A565F5" w:rsidRPr="00792BD6">
        <w:rPr>
          <w:sz w:val="24"/>
          <w:szCs w:val="24"/>
        </w:rPr>
        <w:t>наглядно</w:t>
      </w:r>
      <w:r w:rsidR="00CB4766" w:rsidRPr="00792BD6">
        <w:rPr>
          <w:sz w:val="24"/>
          <w:szCs w:val="24"/>
        </w:rPr>
        <w:t xml:space="preserve"> подтверждается фактом </w:t>
      </w:r>
      <w:r w:rsidR="00D26F98" w:rsidRPr="00792BD6">
        <w:rPr>
          <w:sz w:val="24"/>
          <w:szCs w:val="24"/>
        </w:rPr>
        <w:t xml:space="preserve">отсутствия </w:t>
      </w:r>
      <w:r w:rsidR="00D84A9B" w:rsidRPr="00792BD6">
        <w:rPr>
          <w:sz w:val="24"/>
          <w:szCs w:val="24"/>
        </w:rPr>
        <w:t xml:space="preserve">на планете </w:t>
      </w:r>
      <w:r w:rsidR="00D26F98" w:rsidRPr="00792BD6">
        <w:rPr>
          <w:sz w:val="24"/>
          <w:szCs w:val="24"/>
        </w:rPr>
        <w:t xml:space="preserve">природных </w:t>
      </w:r>
      <w:r w:rsidR="006B0AD3" w:rsidRPr="00792BD6">
        <w:rPr>
          <w:sz w:val="24"/>
          <w:szCs w:val="24"/>
        </w:rPr>
        <w:t>«</w:t>
      </w:r>
      <w:r w:rsidR="00D26F98" w:rsidRPr="00792BD6">
        <w:rPr>
          <w:sz w:val="24"/>
          <w:szCs w:val="24"/>
        </w:rPr>
        <w:t>геохимических пустынь</w:t>
      </w:r>
      <w:r w:rsidR="006B0AD3" w:rsidRPr="00792BD6">
        <w:rPr>
          <w:sz w:val="24"/>
          <w:szCs w:val="24"/>
        </w:rPr>
        <w:t>»</w:t>
      </w:r>
      <w:r w:rsidR="00D26F98" w:rsidRPr="00792BD6">
        <w:rPr>
          <w:sz w:val="24"/>
          <w:szCs w:val="24"/>
        </w:rPr>
        <w:t xml:space="preserve"> и наоборот </w:t>
      </w:r>
      <w:r w:rsidR="006B0AD3" w:rsidRPr="00792BD6">
        <w:rPr>
          <w:sz w:val="24"/>
          <w:szCs w:val="24"/>
        </w:rPr>
        <w:t xml:space="preserve">- </w:t>
      </w:r>
      <w:r w:rsidR="00A565F5" w:rsidRPr="00792BD6">
        <w:rPr>
          <w:sz w:val="24"/>
          <w:szCs w:val="24"/>
        </w:rPr>
        <w:t>при</w:t>
      </w:r>
      <w:r w:rsidR="00CB4766" w:rsidRPr="00792BD6">
        <w:rPr>
          <w:sz w:val="24"/>
          <w:szCs w:val="24"/>
        </w:rPr>
        <w:t>сутстви</w:t>
      </w:r>
      <w:r w:rsidR="006B0AD3" w:rsidRPr="00792BD6">
        <w:rPr>
          <w:sz w:val="24"/>
          <w:szCs w:val="24"/>
        </w:rPr>
        <w:t>ем</w:t>
      </w:r>
      <w:r w:rsidR="00CB4766" w:rsidRPr="00792BD6">
        <w:rPr>
          <w:sz w:val="24"/>
          <w:szCs w:val="24"/>
        </w:rPr>
        <w:t xml:space="preserve">, </w:t>
      </w:r>
      <w:r w:rsidR="00A565F5" w:rsidRPr="00792BD6">
        <w:rPr>
          <w:sz w:val="24"/>
          <w:szCs w:val="24"/>
        </w:rPr>
        <w:t xml:space="preserve">богатых биоценозов </w:t>
      </w:r>
      <w:r w:rsidR="005D30B0" w:rsidRPr="00792BD6">
        <w:rPr>
          <w:sz w:val="24"/>
          <w:szCs w:val="24"/>
        </w:rPr>
        <w:t>(35 видов только птиц) приуроченных</w:t>
      </w:r>
      <w:r w:rsidRPr="00792BD6">
        <w:rPr>
          <w:sz w:val="24"/>
          <w:szCs w:val="24"/>
        </w:rPr>
        <w:t>, например,</w:t>
      </w:r>
      <w:r w:rsidR="005D30B0" w:rsidRPr="00792BD6">
        <w:rPr>
          <w:sz w:val="24"/>
          <w:szCs w:val="24"/>
        </w:rPr>
        <w:t xml:space="preserve"> к</w:t>
      </w:r>
      <w:r w:rsidR="00A565F5" w:rsidRPr="00792BD6">
        <w:rPr>
          <w:sz w:val="24"/>
          <w:szCs w:val="24"/>
        </w:rPr>
        <w:t xml:space="preserve"> озер</w:t>
      </w:r>
      <w:r w:rsidR="005D30B0" w:rsidRPr="00792BD6">
        <w:rPr>
          <w:sz w:val="24"/>
          <w:szCs w:val="24"/>
        </w:rPr>
        <w:t>у</w:t>
      </w:r>
      <w:r w:rsidR="00A565F5" w:rsidRPr="00792BD6">
        <w:rPr>
          <w:sz w:val="24"/>
          <w:szCs w:val="24"/>
        </w:rPr>
        <w:t xml:space="preserve"> Моно (Калифорния, США), </w:t>
      </w:r>
      <w:r w:rsidR="005D30B0" w:rsidRPr="00792BD6">
        <w:rPr>
          <w:sz w:val="24"/>
          <w:szCs w:val="24"/>
        </w:rPr>
        <w:t xml:space="preserve">вода которого </w:t>
      </w:r>
      <w:r w:rsidR="00A565F5" w:rsidRPr="00792BD6">
        <w:rPr>
          <w:sz w:val="24"/>
          <w:szCs w:val="24"/>
        </w:rPr>
        <w:t>содерж</w:t>
      </w:r>
      <w:r w:rsidR="005D30B0" w:rsidRPr="00792BD6">
        <w:rPr>
          <w:sz w:val="24"/>
          <w:szCs w:val="24"/>
        </w:rPr>
        <w:t>ит мышьяк в концентрации 17 мг/л, что более чем 1500 раз превышает ПДК по норма</w:t>
      </w:r>
      <w:r w:rsidR="00461FF4" w:rsidRPr="00792BD6">
        <w:rPr>
          <w:sz w:val="24"/>
          <w:szCs w:val="24"/>
        </w:rPr>
        <w:t>м</w:t>
      </w:r>
      <w:r w:rsidR="005D30B0" w:rsidRPr="00792BD6">
        <w:rPr>
          <w:sz w:val="24"/>
          <w:szCs w:val="24"/>
        </w:rPr>
        <w:t xml:space="preserve"> ВОЗ</w:t>
      </w:r>
      <w:r w:rsidR="000105DA" w:rsidRPr="00792BD6">
        <w:rPr>
          <w:sz w:val="24"/>
          <w:szCs w:val="24"/>
        </w:rPr>
        <w:t>,</w:t>
      </w:r>
      <w:r w:rsidR="005D30B0" w:rsidRPr="00792BD6">
        <w:rPr>
          <w:sz w:val="24"/>
          <w:szCs w:val="24"/>
        </w:rPr>
        <w:t xml:space="preserve"> или богатейшей фауной </w:t>
      </w:r>
      <w:r w:rsidRPr="00792BD6">
        <w:rPr>
          <w:sz w:val="24"/>
          <w:szCs w:val="24"/>
        </w:rPr>
        <w:t xml:space="preserve">глубоководных </w:t>
      </w:r>
      <w:r w:rsidR="005D30B0" w:rsidRPr="00792BD6">
        <w:rPr>
          <w:sz w:val="24"/>
          <w:szCs w:val="24"/>
        </w:rPr>
        <w:t>«черных курильщиков»</w:t>
      </w:r>
      <w:r w:rsidR="007E6F1B" w:rsidRPr="00792BD6">
        <w:rPr>
          <w:sz w:val="24"/>
          <w:szCs w:val="24"/>
        </w:rPr>
        <w:t>,</w:t>
      </w:r>
      <w:r w:rsidR="005D30B0" w:rsidRPr="00792BD6">
        <w:rPr>
          <w:sz w:val="24"/>
          <w:szCs w:val="24"/>
        </w:rPr>
        <w:t xml:space="preserve"> которые в ряде случаев </w:t>
      </w:r>
      <w:r w:rsidR="00CA64EB" w:rsidRPr="00792BD6">
        <w:rPr>
          <w:sz w:val="24"/>
          <w:szCs w:val="24"/>
        </w:rPr>
        <w:t xml:space="preserve">на 50—60% </w:t>
      </w:r>
      <w:r w:rsidR="005D30B0" w:rsidRPr="00792BD6">
        <w:rPr>
          <w:sz w:val="24"/>
          <w:szCs w:val="24"/>
        </w:rPr>
        <w:t xml:space="preserve">состоят из </w:t>
      </w:r>
      <w:r w:rsidR="00E844D0" w:rsidRPr="00792BD6">
        <w:rPr>
          <w:sz w:val="24"/>
          <w:szCs w:val="24"/>
        </w:rPr>
        <w:t xml:space="preserve">ядовитого </w:t>
      </w:r>
      <w:r w:rsidRPr="00792BD6">
        <w:rPr>
          <w:sz w:val="24"/>
          <w:szCs w:val="24"/>
        </w:rPr>
        <w:t xml:space="preserve">сульфида </w:t>
      </w:r>
      <w:r w:rsidR="005D30B0" w:rsidRPr="00792BD6">
        <w:rPr>
          <w:sz w:val="24"/>
          <w:szCs w:val="24"/>
        </w:rPr>
        <w:t xml:space="preserve">цинка, а вода вокруг </w:t>
      </w:r>
      <w:r w:rsidR="006B0AD3" w:rsidRPr="00792BD6">
        <w:rPr>
          <w:sz w:val="24"/>
          <w:szCs w:val="24"/>
        </w:rPr>
        <w:t xml:space="preserve">них </w:t>
      </w:r>
      <w:r w:rsidR="005D30B0" w:rsidRPr="00792BD6">
        <w:rPr>
          <w:sz w:val="24"/>
          <w:szCs w:val="24"/>
        </w:rPr>
        <w:t xml:space="preserve">содержит </w:t>
      </w:r>
      <w:r w:rsidR="00CA64EB" w:rsidRPr="00792BD6">
        <w:rPr>
          <w:sz w:val="24"/>
          <w:szCs w:val="24"/>
        </w:rPr>
        <w:t>свинец, сурьм</w:t>
      </w:r>
      <w:r w:rsidR="005D30B0" w:rsidRPr="00792BD6">
        <w:rPr>
          <w:sz w:val="24"/>
          <w:szCs w:val="24"/>
        </w:rPr>
        <w:t>у</w:t>
      </w:r>
      <w:r w:rsidR="00CA64EB" w:rsidRPr="00792BD6">
        <w:rPr>
          <w:sz w:val="24"/>
          <w:szCs w:val="24"/>
        </w:rPr>
        <w:t xml:space="preserve"> и </w:t>
      </w:r>
      <w:r w:rsidR="005D30B0" w:rsidRPr="00792BD6">
        <w:rPr>
          <w:sz w:val="24"/>
          <w:szCs w:val="24"/>
        </w:rPr>
        <w:t>то</w:t>
      </w:r>
      <w:r w:rsidR="00293408">
        <w:rPr>
          <w:sz w:val="24"/>
          <w:szCs w:val="24"/>
        </w:rPr>
        <w:t>т</w:t>
      </w:r>
      <w:r w:rsidR="005D30B0" w:rsidRPr="00792BD6">
        <w:rPr>
          <w:sz w:val="24"/>
          <w:szCs w:val="24"/>
        </w:rPr>
        <w:t xml:space="preserve"> же мышьяк в заведомо смертельных для </w:t>
      </w:r>
      <w:r w:rsidR="00A636A5" w:rsidRPr="00792BD6">
        <w:rPr>
          <w:sz w:val="24"/>
          <w:szCs w:val="24"/>
        </w:rPr>
        <w:t xml:space="preserve">всей </w:t>
      </w:r>
      <w:r w:rsidR="005D30B0" w:rsidRPr="00792BD6">
        <w:rPr>
          <w:sz w:val="24"/>
          <w:szCs w:val="24"/>
        </w:rPr>
        <w:t>остальной биоты концентрациях</w:t>
      </w:r>
      <w:r w:rsidR="006B0AD3" w:rsidRPr="00792BD6">
        <w:rPr>
          <w:sz w:val="24"/>
          <w:szCs w:val="24"/>
        </w:rPr>
        <w:t xml:space="preserve">. Таким же доказательством может служить </w:t>
      </w:r>
      <w:r w:rsidR="00D84A9B" w:rsidRPr="00792BD6">
        <w:rPr>
          <w:sz w:val="24"/>
          <w:szCs w:val="24"/>
        </w:rPr>
        <w:t xml:space="preserve">и </w:t>
      </w:r>
      <w:r w:rsidR="00D26F98" w:rsidRPr="00792BD6">
        <w:rPr>
          <w:sz w:val="24"/>
          <w:szCs w:val="24"/>
        </w:rPr>
        <w:t>наличие полноценных зональных биоценозов</w:t>
      </w:r>
      <w:r w:rsidR="00D84A9B" w:rsidRPr="00792BD6">
        <w:rPr>
          <w:sz w:val="24"/>
          <w:szCs w:val="24"/>
        </w:rPr>
        <w:t>,</w:t>
      </w:r>
      <w:r w:rsidR="00D26F98" w:rsidRPr="00792BD6">
        <w:rPr>
          <w:sz w:val="24"/>
          <w:szCs w:val="24"/>
        </w:rPr>
        <w:t xml:space="preserve"> существующих на фоне </w:t>
      </w:r>
      <w:r w:rsidR="00EE7946" w:rsidRPr="00792BD6">
        <w:rPr>
          <w:sz w:val="24"/>
          <w:szCs w:val="24"/>
        </w:rPr>
        <w:t xml:space="preserve">выявленных </w:t>
      </w:r>
      <w:r w:rsidR="00D26F98" w:rsidRPr="00792BD6">
        <w:rPr>
          <w:sz w:val="24"/>
          <w:szCs w:val="24"/>
        </w:rPr>
        <w:t>месторождений ртути</w:t>
      </w:r>
      <w:r w:rsidR="006B0AD3" w:rsidRPr="00792BD6">
        <w:rPr>
          <w:sz w:val="24"/>
          <w:szCs w:val="24"/>
        </w:rPr>
        <w:t>,</w:t>
      </w:r>
      <w:r w:rsidRPr="00792BD6">
        <w:rPr>
          <w:sz w:val="24"/>
          <w:szCs w:val="24"/>
        </w:rPr>
        <w:t xml:space="preserve"> цинка или железа</w:t>
      </w:r>
      <w:r w:rsidR="00D84A9B" w:rsidRPr="00792BD6">
        <w:rPr>
          <w:sz w:val="24"/>
          <w:szCs w:val="24"/>
        </w:rPr>
        <w:t xml:space="preserve">. </w:t>
      </w:r>
    </w:p>
    <w:p w:rsidR="004F2D24" w:rsidRPr="00792BD6" w:rsidRDefault="004F2D24" w:rsidP="00792BD6">
      <w:pPr>
        <w:widowControl/>
        <w:autoSpaceDE/>
        <w:autoSpaceDN/>
        <w:adjustRightInd/>
        <w:spacing w:line="360" w:lineRule="auto"/>
        <w:ind w:firstLine="567"/>
        <w:jc w:val="both"/>
        <w:rPr>
          <w:sz w:val="24"/>
          <w:szCs w:val="24"/>
        </w:rPr>
      </w:pPr>
      <w:r w:rsidRPr="00792BD6">
        <w:rPr>
          <w:sz w:val="24"/>
          <w:szCs w:val="24"/>
        </w:rPr>
        <w:t>Адаптационные способност</w:t>
      </w:r>
      <w:r w:rsidR="00506E48" w:rsidRPr="00792BD6">
        <w:rPr>
          <w:sz w:val="24"/>
          <w:szCs w:val="24"/>
        </w:rPr>
        <w:t>и</w:t>
      </w:r>
      <w:r w:rsidRPr="00792BD6">
        <w:rPr>
          <w:sz w:val="24"/>
          <w:szCs w:val="24"/>
        </w:rPr>
        <w:t xml:space="preserve"> существующей биоты значительно превышают параметры любых из известных природных геохимических аномал</w:t>
      </w:r>
      <w:r w:rsidR="00506E48" w:rsidRPr="00792BD6">
        <w:rPr>
          <w:sz w:val="24"/>
          <w:szCs w:val="24"/>
        </w:rPr>
        <w:t xml:space="preserve">ий, что на протяжении геологической истории теоретически должно было позволять ей всегда создавать полноценные биоценозы </w:t>
      </w:r>
      <w:r w:rsidR="00792BD6" w:rsidRPr="00792BD6">
        <w:rPr>
          <w:sz w:val="24"/>
          <w:szCs w:val="24"/>
        </w:rPr>
        <w:t>во</w:t>
      </w:r>
      <w:r w:rsidR="00506E48" w:rsidRPr="00792BD6">
        <w:rPr>
          <w:sz w:val="24"/>
          <w:szCs w:val="24"/>
        </w:rPr>
        <w:t xml:space="preserve"> всем разнообразии природных геохимических обстановок.</w:t>
      </w:r>
    </w:p>
    <w:p w:rsidR="00416215" w:rsidRPr="00892947" w:rsidRDefault="00BB5442" w:rsidP="00892947">
      <w:pPr>
        <w:widowControl/>
        <w:numPr>
          <w:ilvl w:val="0"/>
          <w:numId w:val="6"/>
        </w:numPr>
        <w:autoSpaceDE/>
        <w:autoSpaceDN/>
        <w:adjustRightInd/>
        <w:spacing w:line="360" w:lineRule="auto"/>
        <w:ind w:left="0" w:firstLine="567"/>
        <w:jc w:val="both"/>
        <w:rPr>
          <w:sz w:val="24"/>
          <w:szCs w:val="24"/>
        </w:rPr>
      </w:pPr>
      <w:r w:rsidRPr="00892947">
        <w:rPr>
          <w:sz w:val="24"/>
          <w:szCs w:val="24"/>
        </w:rPr>
        <w:t xml:space="preserve">Науке не известен ни один </w:t>
      </w:r>
      <w:r w:rsidR="00506E48" w:rsidRPr="00892947">
        <w:rPr>
          <w:sz w:val="24"/>
          <w:szCs w:val="24"/>
        </w:rPr>
        <w:t xml:space="preserve">пример </w:t>
      </w:r>
      <w:r w:rsidRPr="00892947">
        <w:rPr>
          <w:sz w:val="24"/>
          <w:szCs w:val="24"/>
        </w:rPr>
        <w:t xml:space="preserve">длительного </w:t>
      </w:r>
      <w:r w:rsidR="00EE7946" w:rsidRPr="00892947">
        <w:rPr>
          <w:sz w:val="24"/>
          <w:szCs w:val="24"/>
        </w:rPr>
        <w:t>существовани</w:t>
      </w:r>
      <w:r w:rsidR="00576260" w:rsidRPr="00892947">
        <w:rPr>
          <w:sz w:val="24"/>
          <w:szCs w:val="24"/>
        </w:rPr>
        <w:t>я</w:t>
      </w:r>
      <w:r w:rsidR="00EE7946" w:rsidRPr="00892947">
        <w:rPr>
          <w:sz w:val="24"/>
          <w:szCs w:val="24"/>
        </w:rPr>
        <w:t xml:space="preserve"> </w:t>
      </w:r>
      <w:r w:rsidR="00EE7946" w:rsidRPr="00892947">
        <w:rPr>
          <w:i/>
          <w:sz w:val="24"/>
          <w:szCs w:val="24"/>
        </w:rPr>
        <w:t>естественно</w:t>
      </w:r>
      <w:r w:rsidR="001126C5" w:rsidRPr="00892947">
        <w:rPr>
          <w:i/>
          <w:sz w:val="24"/>
          <w:szCs w:val="24"/>
        </w:rPr>
        <w:t xml:space="preserve">го </w:t>
      </w:r>
      <w:r w:rsidR="001126C5" w:rsidRPr="00892947">
        <w:rPr>
          <w:sz w:val="24"/>
          <w:szCs w:val="24"/>
        </w:rPr>
        <w:t>биоценоза</w:t>
      </w:r>
      <w:r w:rsidR="00C2039C" w:rsidRPr="00892947">
        <w:rPr>
          <w:sz w:val="24"/>
          <w:szCs w:val="24"/>
        </w:rPr>
        <w:t>,</w:t>
      </w:r>
      <w:r w:rsidR="00EE7946" w:rsidRPr="00892947">
        <w:rPr>
          <w:sz w:val="24"/>
          <w:szCs w:val="24"/>
        </w:rPr>
        <w:t xml:space="preserve"> целиком </w:t>
      </w:r>
      <w:r w:rsidR="00416215" w:rsidRPr="00892947">
        <w:rPr>
          <w:sz w:val="24"/>
          <w:szCs w:val="24"/>
        </w:rPr>
        <w:t>з</w:t>
      </w:r>
      <w:r w:rsidR="00D0138A" w:rsidRPr="00892947">
        <w:rPr>
          <w:sz w:val="24"/>
          <w:szCs w:val="24"/>
        </w:rPr>
        <w:t>аселен</w:t>
      </w:r>
      <w:r w:rsidR="00EE7946" w:rsidRPr="00892947">
        <w:rPr>
          <w:sz w:val="24"/>
          <w:szCs w:val="24"/>
        </w:rPr>
        <w:t>но</w:t>
      </w:r>
      <w:r w:rsidR="001126C5" w:rsidRPr="00892947">
        <w:rPr>
          <w:sz w:val="24"/>
          <w:szCs w:val="24"/>
        </w:rPr>
        <w:t>го</w:t>
      </w:r>
      <w:r w:rsidR="00EE7946" w:rsidRPr="00892947">
        <w:rPr>
          <w:sz w:val="24"/>
          <w:szCs w:val="24"/>
        </w:rPr>
        <w:t xml:space="preserve"> хоть сколько</w:t>
      </w:r>
      <w:r w:rsidR="000105DA" w:rsidRPr="00892947">
        <w:rPr>
          <w:sz w:val="24"/>
          <w:szCs w:val="24"/>
        </w:rPr>
        <w:t>-</w:t>
      </w:r>
      <w:r w:rsidR="00EE7946" w:rsidRPr="00892947">
        <w:rPr>
          <w:sz w:val="24"/>
          <w:szCs w:val="24"/>
        </w:rPr>
        <w:t>либо больными особями</w:t>
      </w:r>
      <w:r w:rsidRPr="00892947">
        <w:rPr>
          <w:sz w:val="24"/>
          <w:szCs w:val="24"/>
        </w:rPr>
        <w:t>. Более того</w:t>
      </w:r>
      <w:r w:rsidR="00461FF4" w:rsidRPr="00892947">
        <w:rPr>
          <w:sz w:val="24"/>
          <w:szCs w:val="24"/>
        </w:rPr>
        <w:t>,</w:t>
      </w:r>
      <w:r w:rsidRPr="00892947">
        <w:rPr>
          <w:sz w:val="24"/>
          <w:szCs w:val="24"/>
        </w:rPr>
        <w:t xml:space="preserve"> </w:t>
      </w:r>
      <w:r w:rsidR="00506E48" w:rsidRPr="00892947">
        <w:rPr>
          <w:sz w:val="24"/>
          <w:szCs w:val="24"/>
        </w:rPr>
        <w:t xml:space="preserve">с точки зрения теоретической экологии </w:t>
      </w:r>
      <w:r w:rsidR="001126C5" w:rsidRPr="00892947">
        <w:rPr>
          <w:sz w:val="24"/>
          <w:szCs w:val="24"/>
        </w:rPr>
        <w:t xml:space="preserve">стабильное состояние любой не оптимизированной </w:t>
      </w:r>
      <w:r w:rsidRPr="00892947">
        <w:rPr>
          <w:sz w:val="24"/>
          <w:szCs w:val="24"/>
        </w:rPr>
        <w:t xml:space="preserve">биосферной системы </w:t>
      </w:r>
      <w:r w:rsidR="00EE7946" w:rsidRPr="00892947">
        <w:rPr>
          <w:sz w:val="24"/>
          <w:szCs w:val="24"/>
        </w:rPr>
        <w:t xml:space="preserve">невозможно по причине жесточайшей </w:t>
      </w:r>
      <w:r w:rsidR="001126C5" w:rsidRPr="00892947">
        <w:rPr>
          <w:sz w:val="24"/>
          <w:szCs w:val="24"/>
        </w:rPr>
        <w:t xml:space="preserve">межвидовой </w:t>
      </w:r>
      <w:r w:rsidR="00EE7946" w:rsidRPr="00892947">
        <w:rPr>
          <w:sz w:val="24"/>
          <w:szCs w:val="24"/>
        </w:rPr>
        <w:t xml:space="preserve">конкуренции. </w:t>
      </w:r>
      <w:r w:rsidR="008473D3" w:rsidRPr="00892947">
        <w:rPr>
          <w:sz w:val="24"/>
          <w:szCs w:val="24"/>
        </w:rPr>
        <w:t xml:space="preserve">Ослабленный </w:t>
      </w:r>
      <w:r w:rsidR="00EE7946" w:rsidRPr="00892947">
        <w:rPr>
          <w:sz w:val="24"/>
          <w:szCs w:val="24"/>
        </w:rPr>
        <w:t xml:space="preserve">биоценоз </w:t>
      </w:r>
      <w:r w:rsidR="00822681" w:rsidRPr="00892947">
        <w:rPr>
          <w:sz w:val="24"/>
          <w:szCs w:val="24"/>
        </w:rPr>
        <w:t xml:space="preserve">должен </w:t>
      </w:r>
      <w:r w:rsidR="00C2039C" w:rsidRPr="00892947">
        <w:rPr>
          <w:sz w:val="24"/>
          <w:szCs w:val="24"/>
        </w:rPr>
        <w:t>б</w:t>
      </w:r>
      <w:r w:rsidR="00822681" w:rsidRPr="00892947">
        <w:rPr>
          <w:sz w:val="24"/>
          <w:szCs w:val="24"/>
        </w:rPr>
        <w:t xml:space="preserve">ыть </w:t>
      </w:r>
      <w:r w:rsidR="00C2039C" w:rsidRPr="00892947">
        <w:rPr>
          <w:sz w:val="24"/>
          <w:szCs w:val="24"/>
        </w:rPr>
        <w:t>немедленно разрушен и замещен</w:t>
      </w:r>
      <w:r w:rsidR="008473D3" w:rsidRPr="00892947">
        <w:rPr>
          <w:sz w:val="24"/>
          <w:szCs w:val="24"/>
        </w:rPr>
        <w:t xml:space="preserve"> в течении жизни одного</w:t>
      </w:r>
      <w:r w:rsidR="000105DA" w:rsidRPr="00892947">
        <w:rPr>
          <w:sz w:val="24"/>
          <w:szCs w:val="24"/>
        </w:rPr>
        <w:t xml:space="preserve">-двух </w:t>
      </w:r>
      <w:r w:rsidR="008473D3" w:rsidRPr="00892947">
        <w:rPr>
          <w:sz w:val="24"/>
          <w:szCs w:val="24"/>
        </w:rPr>
        <w:t>поколени</w:t>
      </w:r>
      <w:r w:rsidR="000105DA" w:rsidRPr="00892947">
        <w:rPr>
          <w:sz w:val="24"/>
          <w:szCs w:val="24"/>
        </w:rPr>
        <w:t>й</w:t>
      </w:r>
      <w:r w:rsidR="00C2039C" w:rsidRPr="00892947">
        <w:rPr>
          <w:sz w:val="24"/>
          <w:szCs w:val="24"/>
        </w:rPr>
        <w:t>,</w:t>
      </w:r>
      <w:r w:rsidR="00EE7946" w:rsidRPr="00892947">
        <w:rPr>
          <w:sz w:val="24"/>
          <w:szCs w:val="24"/>
        </w:rPr>
        <w:t xml:space="preserve"> поскольку </w:t>
      </w:r>
      <w:r w:rsidR="00461FF4" w:rsidRPr="00892947">
        <w:rPr>
          <w:sz w:val="24"/>
          <w:szCs w:val="24"/>
        </w:rPr>
        <w:t xml:space="preserve">«давление жизни» в </w:t>
      </w:r>
      <w:r w:rsidR="00C2039C" w:rsidRPr="00892947">
        <w:rPr>
          <w:sz w:val="24"/>
          <w:szCs w:val="24"/>
        </w:rPr>
        <w:t>природе</w:t>
      </w:r>
      <w:r w:rsidR="00461FF4" w:rsidRPr="00892947">
        <w:rPr>
          <w:sz w:val="24"/>
          <w:szCs w:val="24"/>
        </w:rPr>
        <w:t xml:space="preserve"> таково</w:t>
      </w:r>
      <w:r w:rsidR="00C2039C" w:rsidRPr="00892947">
        <w:rPr>
          <w:sz w:val="24"/>
          <w:szCs w:val="24"/>
        </w:rPr>
        <w:t xml:space="preserve">, </w:t>
      </w:r>
      <w:r w:rsidR="00461FF4" w:rsidRPr="00892947">
        <w:rPr>
          <w:sz w:val="24"/>
          <w:szCs w:val="24"/>
        </w:rPr>
        <w:t xml:space="preserve">что </w:t>
      </w:r>
      <w:r w:rsidR="00C2039C" w:rsidRPr="00892947">
        <w:rPr>
          <w:sz w:val="24"/>
          <w:szCs w:val="24"/>
        </w:rPr>
        <w:t xml:space="preserve">возможность продолжить воспроизводство </w:t>
      </w:r>
      <w:r w:rsidR="00822681" w:rsidRPr="00892947">
        <w:rPr>
          <w:sz w:val="24"/>
          <w:szCs w:val="24"/>
        </w:rPr>
        <w:t xml:space="preserve">часто </w:t>
      </w:r>
      <w:r w:rsidR="00C2039C" w:rsidRPr="00892947">
        <w:rPr>
          <w:sz w:val="24"/>
          <w:szCs w:val="24"/>
        </w:rPr>
        <w:t>реализует</w:t>
      </w:r>
      <w:r w:rsidR="003929C4" w:rsidRPr="00892947">
        <w:rPr>
          <w:sz w:val="24"/>
          <w:szCs w:val="24"/>
        </w:rPr>
        <w:t>ся</w:t>
      </w:r>
      <w:r w:rsidR="00C2039C" w:rsidRPr="00892947">
        <w:rPr>
          <w:sz w:val="24"/>
          <w:szCs w:val="24"/>
        </w:rPr>
        <w:t xml:space="preserve"> </w:t>
      </w:r>
      <w:r w:rsidR="003929C4" w:rsidRPr="00892947">
        <w:rPr>
          <w:sz w:val="24"/>
          <w:szCs w:val="24"/>
        </w:rPr>
        <w:t xml:space="preserve">одной универсально приспособленной особью </w:t>
      </w:r>
      <w:r w:rsidR="00C2039C" w:rsidRPr="00892947">
        <w:rPr>
          <w:sz w:val="24"/>
          <w:szCs w:val="24"/>
        </w:rPr>
        <w:t>из тысяч, а иногда и</w:t>
      </w:r>
      <w:r w:rsidR="003929C4" w:rsidRPr="00892947">
        <w:rPr>
          <w:sz w:val="24"/>
          <w:szCs w:val="24"/>
        </w:rPr>
        <w:t xml:space="preserve"> из миллионов претендующих. </w:t>
      </w:r>
    </w:p>
    <w:p w:rsidR="00DD31DD" w:rsidRPr="00832A9B" w:rsidRDefault="00E43757" w:rsidP="007C7486">
      <w:pPr>
        <w:widowControl/>
        <w:numPr>
          <w:ilvl w:val="0"/>
          <w:numId w:val="6"/>
        </w:numPr>
        <w:autoSpaceDE/>
        <w:autoSpaceDN/>
        <w:adjustRightInd/>
        <w:spacing w:line="360" w:lineRule="auto"/>
        <w:ind w:left="0" w:firstLine="567"/>
        <w:jc w:val="both"/>
        <w:rPr>
          <w:sz w:val="24"/>
          <w:szCs w:val="24"/>
        </w:rPr>
      </w:pPr>
      <w:r w:rsidRPr="00832A9B">
        <w:rPr>
          <w:sz w:val="24"/>
          <w:szCs w:val="24"/>
        </w:rPr>
        <w:t>П</w:t>
      </w:r>
      <w:r w:rsidR="00D0138A" w:rsidRPr="00832A9B">
        <w:rPr>
          <w:sz w:val="24"/>
          <w:szCs w:val="24"/>
        </w:rPr>
        <w:t>роцесс эволюции</w:t>
      </w:r>
      <w:r w:rsidRPr="00832A9B">
        <w:rPr>
          <w:sz w:val="24"/>
          <w:szCs w:val="24"/>
        </w:rPr>
        <w:t xml:space="preserve"> любых частей биосферы является двусторонним</w:t>
      </w:r>
      <w:r w:rsidR="00892947" w:rsidRPr="00832A9B">
        <w:rPr>
          <w:sz w:val="24"/>
          <w:szCs w:val="24"/>
        </w:rPr>
        <w:t>:</w:t>
      </w:r>
      <w:r w:rsidRPr="00832A9B">
        <w:rPr>
          <w:sz w:val="24"/>
          <w:szCs w:val="24"/>
        </w:rPr>
        <w:t xml:space="preserve"> </w:t>
      </w:r>
      <w:r w:rsidR="00D0138A" w:rsidRPr="00832A9B">
        <w:rPr>
          <w:sz w:val="24"/>
          <w:szCs w:val="24"/>
        </w:rPr>
        <w:t>биота</w:t>
      </w:r>
      <w:r w:rsidRPr="00832A9B">
        <w:rPr>
          <w:sz w:val="24"/>
          <w:szCs w:val="24"/>
        </w:rPr>
        <w:t>,</w:t>
      </w:r>
      <w:r w:rsidR="00D0138A" w:rsidRPr="00832A9B">
        <w:rPr>
          <w:sz w:val="24"/>
          <w:szCs w:val="24"/>
        </w:rPr>
        <w:t xml:space="preserve"> приспос</w:t>
      </w:r>
      <w:r w:rsidRPr="00832A9B">
        <w:rPr>
          <w:sz w:val="24"/>
          <w:szCs w:val="24"/>
        </w:rPr>
        <w:t>а</w:t>
      </w:r>
      <w:r w:rsidR="00D0138A" w:rsidRPr="00832A9B">
        <w:rPr>
          <w:sz w:val="24"/>
          <w:szCs w:val="24"/>
        </w:rPr>
        <w:t>б</w:t>
      </w:r>
      <w:r w:rsidRPr="00832A9B">
        <w:rPr>
          <w:sz w:val="24"/>
          <w:szCs w:val="24"/>
        </w:rPr>
        <w:t xml:space="preserve">ливаясь </w:t>
      </w:r>
      <w:r w:rsidR="00D0138A" w:rsidRPr="00832A9B">
        <w:rPr>
          <w:sz w:val="24"/>
          <w:szCs w:val="24"/>
        </w:rPr>
        <w:t xml:space="preserve">к </w:t>
      </w:r>
      <w:r w:rsidRPr="00832A9B">
        <w:rPr>
          <w:sz w:val="24"/>
          <w:szCs w:val="24"/>
        </w:rPr>
        <w:t xml:space="preserve">параметрам </w:t>
      </w:r>
      <w:r w:rsidR="00D0138A" w:rsidRPr="00832A9B">
        <w:rPr>
          <w:sz w:val="24"/>
          <w:szCs w:val="24"/>
        </w:rPr>
        <w:t>субстрат</w:t>
      </w:r>
      <w:r w:rsidRPr="00832A9B">
        <w:rPr>
          <w:sz w:val="24"/>
          <w:szCs w:val="24"/>
        </w:rPr>
        <w:t xml:space="preserve">а, меняет и сам </w:t>
      </w:r>
      <w:r w:rsidR="00D0138A" w:rsidRPr="00832A9B">
        <w:rPr>
          <w:sz w:val="24"/>
          <w:szCs w:val="24"/>
        </w:rPr>
        <w:t>субс</w:t>
      </w:r>
      <w:r w:rsidRPr="00832A9B">
        <w:rPr>
          <w:sz w:val="24"/>
          <w:szCs w:val="24"/>
        </w:rPr>
        <w:t>т</w:t>
      </w:r>
      <w:r w:rsidR="00D0138A" w:rsidRPr="00832A9B">
        <w:rPr>
          <w:sz w:val="24"/>
          <w:szCs w:val="24"/>
        </w:rPr>
        <w:t>рат</w:t>
      </w:r>
      <w:r w:rsidR="00B73CF2" w:rsidRPr="00832A9B">
        <w:rPr>
          <w:sz w:val="24"/>
          <w:szCs w:val="24"/>
        </w:rPr>
        <w:t>,</w:t>
      </w:r>
      <w:r w:rsidR="00EA7D4E" w:rsidRPr="00832A9B">
        <w:rPr>
          <w:sz w:val="24"/>
          <w:szCs w:val="24"/>
        </w:rPr>
        <w:t xml:space="preserve"> </w:t>
      </w:r>
      <w:r w:rsidR="00B73CF2" w:rsidRPr="00832A9B">
        <w:rPr>
          <w:sz w:val="24"/>
          <w:szCs w:val="24"/>
        </w:rPr>
        <w:t>п</w:t>
      </w:r>
      <w:r w:rsidRPr="00832A9B">
        <w:rPr>
          <w:sz w:val="24"/>
          <w:szCs w:val="24"/>
        </w:rPr>
        <w:t xml:space="preserve">оследовательно </w:t>
      </w:r>
      <w:r w:rsidR="00557133" w:rsidRPr="00832A9B">
        <w:rPr>
          <w:sz w:val="24"/>
          <w:szCs w:val="24"/>
        </w:rPr>
        <w:t>с</w:t>
      </w:r>
      <w:r w:rsidRPr="00832A9B">
        <w:rPr>
          <w:sz w:val="24"/>
          <w:szCs w:val="24"/>
        </w:rPr>
        <w:t xml:space="preserve">нижая </w:t>
      </w:r>
      <w:r w:rsidR="009A19C2" w:rsidRPr="00832A9B">
        <w:rPr>
          <w:sz w:val="24"/>
          <w:szCs w:val="24"/>
        </w:rPr>
        <w:t xml:space="preserve">при этом </w:t>
      </w:r>
      <w:r w:rsidRPr="00832A9B">
        <w:rPr>
          <w:sz w:val="24"/>
          <w:szCs w:val="24"/>
        </w:rPr>
        <w:t xml:space="preserve">уровень геохимической контрастности </w:t>
      </w:r>
      <w:r w:rsidR="00557133" w:rsidRPr="00832A9B">
        <w:rPr>
          <w:sz w:val="24"/>
          <w:szCs w:val="24"/>
        </w:rPr>
        <w:t>наблюдаемых аномалий</w:t>
      </w:r>
      <w:r w:rsidR="00892947" w:rsidRPr="00832A9B">
        <w:rPr>
          <w:sz w:val="24"/>
          <w:szCs w:val="24"/>
        </w:rPr>
        <w:t xml:space="preserve">, формируя соответствующие </w:t>
      </w:r>
      <w:r w:rsidR="00B73CF2" w:rsidRPr="00832A9B">
        <w:rPr>
          <w:sz w:val="24"/>
          <w:szCs w:val="24"/>
        </w:rPr>
        <w:t>почв</w:t>
      </w:r>
      <w:r w:rsidR="00892947" w:rsidRPr="00832A9B">
        <w:rPr>
          <w:sz w:val="24"/>
          <w:szCs w:val="24"/>
        </w:rPr>
        <w:t>ы</w:t>
      </w:r>
      <w:r w:rsidR="00B73CF2" w:rsidRPr="00832A9B">
        <w:rPr>
          <w:sz w:val="24"/>
          <w:szCs w:val="24"/>
        </w:rPr>
        <w:t xml:space="preserve"> и биоценоз</w:t>
      </w:r>
      <w:r w:rsidR="00892947" w:rsidRPr="00832A9B">
        <w:rPr>
          <w:sz w:val="24"/>
          <w:szCs w:val="24"/>
        </w:rPr>
        <w:t>ы</w:t>
      </w:r>
      <w:r w:rsidR="00D0138A" w:rsidRPr="00832A9B">
        <w:rPr>
          <w:sz w:val="24"/>
          <w:szCs w:val="24"/>
        </w:rPr>
        <w:t xml:space="preserve">. </w:t>
      </w:r>
      <w:r w:rsidR="00B73CF2" w:rsidRPr="00832A9B">
        <w:rPr>
          <w:sz w:val="24"/>
          <w:szCs w:val="24"/>
        </w:rPr>
        <w:t xml:space="preserve">Таким образом, </w:t>
      </w:r>
      <w:r w:rsidR="006A6735" w:rsidRPr="00832A9B">
        <w:rPr>
          <w:sz w:val="24"/>
          <w:szCs w:val="24"/>
        </w:rPr>
        <w:t xml:space="preserve">уровень </w:t>
      </w:r>
      <w:r w:rsidR="001705DB" w:rsidRPr="00832A9B">
        <w:rPr>
          <w:sz w:val="24"/>
          <w:szCs w:val="24"/>
        </w:rPr>
        <w:t xml:space="preserve">выраженности </w:t>
      </w:r>
      <w:r w:rsidR="00DE49B2" w:rsidRPr="00832A9B">
        <w:rPr>
          <w:sz w:val="24"/>
          <w:szCs w:val="24"/>
        </w:rPr>
        <w:t>неоднородностей</w:t>
      </w:r>
      <w:r w:rsidR="00B80E8F" w:rsidRPr="00832A9B">
        <w:rPr>
          <w:sz w:val="24"/>
          <w:szCs w:val="24"/>
        </w:rPr>
        <w:t>,</w:t>
      </w:r>
      <w:r w:rsidR="00DE49B2" w:rsidRPr="00832A9B">
        <w:rPr>
          <w:sz w:val="24"/>
          <w:szCs w:val="24"/>
        </w:rPr>
        <w:t xml:space="preserve"> </w:t>
      </w:r>
      <w:r w:rsidR="001705DB" w:rsidRPr="00832A9B">
        <w:rPr>
          <w:sz w:val="24"/>
          <w:szCs w:val="24"/>
        </w:rPr>
        <w:t>как правило</w:t>
      </w:r>
      <w:r w:rsidR="00B80E8F" w:rsidRPr="00832A9B">
        <w:rPr>
          <w:sz w:val="24"/>
          <w:szCs w:val="24"/>
        </w:rPr>
        <w:t>,</w:t>
      </w:r>
      <w:r w:rsidR="001705DB" w:rsidRPr="00832A9B">
        <w:rPr>
          <w:sz w:val="24"/>
          <w:szCs w:val="24"/>
        </w:rPr>
        <w:t xml:space="preserve"> </w:t>
      </w:r>
      <w:r w:rsidR="00B73CF2" w:rsidRPr="00832A9B">
        <w:rPr>
          <w:sz w:val="24"/>
          <w:szCs w:val="24"/>
        </w:rPr>
        <w:t>обрат</w:t>
      </w:r>
      <w:r w:rsidR="001705DB" w:rsidRPr="00832A9B">
        <w:rPr>
          <w:sz w:val="24"/>
          <w:szCs w:val="24"/>
        </w:rPr>
        <w:t>но</w:t>
      </w:r>
      <w:r w:rsidR="00B73CF2" w:rsidRPr="00832A9B">
        <w:rPr>
          <w:sz w:val="24"/>
          <w:szCs w:val="24"/>
        </w:rPr>
        <w:t xml:space="preserve"> пропорционал</w:t>
      </w:r>
      <w:r w:rsidR="001705DB" w:rsidRPr="00832A9B">
        <w:rPr>
          <w:sz w:val="24"/>
          <w:szCs w:val="24"/>
        </w:rPr>
        <w:t>ен</w:t>
      </w:r>
      <w:r w:rsidR="00B73CF2" w:rsidRPr="00832A9B">
        <w:rPr>
          <w:sz w:val="24"/>
          <w:szCs w:val="24"/>
        </w:rPr>
        <w:t xml:space="preserve"> времени </w:t>
      </w:r>
      <w:r w:rsidR="00DE49B2" w:rsidRPr="00832A9B">
        <w:rPr>
          <w:sz w:val="24"/>
          <w:szCs w:val="24"/>
        </w:rPr>
        <w:t>их</w:t>
      </w:r>
      <w:r w:rsidR="00B73CF2" w:rsidRPr="00832A9B">
        <w:rPr>
          <w:sz w:val="24"/>
          <w:szCs w:val="24"/>
        </w:rPr>
        <w:t xml:space="preserve"> существования</w:t>
      </w:r>
      <w:r w:rsidR="00DE49B2" w:rsidRPr="00832A9B">
        <w:rPr>
          <w:sz w:val="24"/>
          <w:szCs w:val="24"/>
        </w:rPr>
        <w:t>. Кроме того</w:t>
      </w:r>
      <w:r w:rsidR="001853C6" w:rsidRPr="00832A9B">
        <w:rPr>
          <w:sz w:val="24"/>
          <w:szCs w:val="24"/>
        </w:rPr>
        <w:t>,</w:t>
      </w:r>
      <w:r w:rsidR="00DE49B2" w:rsidRPr="00832A9B">
        <w:rPr>
          <w:sz w:val="24"/>
          <w:szCs w:val="24"/>
        </w:rPr>
        <w:t xml:space="preserve"> факт </w:t>
      </w:r>
      <w:r w:rsidR="00E9536D" w:rsidRPr="00832A9B">
        <w:rPr>
          <w:sz w:val="24"/>
          <w:szCs w:val="24"/>
        </w:rPr>
        <w:t>значительно</w:t>
      </w:r>
      <w:r w:rsidR="00DE49B2" w:rsidRPr="00832A9B">
        <w:rPr>
          <w:sz w:val="24"/>
          <w:szCs w:val="24"/>
        </w:rPr>
        <w:t xml:space="preserve">го </w:t>
      </w:r>
      <w:r w:rsidR="00E9536D" w:rsidRPr="00832A9B">
        <w:rPr>
          <w:sz w:val="24"/>
          <w:szCs w:val="24"/>
        </w:rPr>
        <w:t>превышени</w:t>
      </w:r>
      <w:r w:rsidR="00DE49B2" w:rsidRPr="00832A9B">
        <w:rPr>
          <w:sz w:val="24"/>
          <w:szCs w:val="24"/>
        </w:rPr>
        <w:t>я</w:t>
      </w:r>
      <w:r w:rsidR="00892947" w:rsidRPr="00832A9B">
        <w:rPr>
          <w:sz w:val="24"/>
          <w:szCs w:val="24"/>
        </w:rPr>
        <w:t xml:space="preserve"> регионального к</w:t>
      </w:r>
      <w:r w:rsidR="00E9536D" w:rsidRPr="00832A9B">
        <w:rPr>
          <w:sz w:val="24"/>
          <w:szCs w:val="24"/>
        </w:rPr>
        <w:t xml:space="preserve">ларка </w:t>
      </w:r>
      <w:r w:rsidR="00E12441" w:rsidRPr="00832A9B">
        <w:rPr>
          <w:sz w:val="24"/>
          <w:szCs w:val="24"/>
        </w:rPr>
        <w:t>представляет собой достаточно редкое явление</w:t>
      </w:r>
      <w:r w:rsidR="00832A9B" w:rsidRPr="00832A9B">
        <w:rPr>
          <w:sz w:val="24"/>
          <w:szCs w:val="24"/>
        </w:rPr>
        <w:t>, а в случае формировании токсической аномалии, например, по мере выхода пласта на поверхность под действием процессов эрозии, н</w:t>
      </w:r>
      <w:r w:rsidR="007A7D80" w:rsidRPr="00832A9B">
        <w:rPr>
          <w:sz w:val="24"/>
          <w:szCs w:val="24"/>
        </w:rPr>
        <w:t>иша</w:t>
      </w:r>
      <w:r w:rsidR="00A636A5" w:rsidRPr="00832A9B">
        <w:rPr>
          <w:sz w:val="24"/>
          <w:szCs w:val="24"/>
        </w:rPr>
        <w:t>,</w:t>
      </w:r>
      <w:r w:rsidR="00E12441" w:rsidRPr="00832A9B">
        <w:rPr>
          <w:sz w:val="24"/>
          <w:szCs w:val="24"/>
        </w:rPr>
        <w:t xml:space="preserve"> окруженн</w:t>
      </w:r>
      <w:r w:rsidR="007A7D80" w:rsidRPr="00832A9B">
        <w:rPr>
          <w:sz w:val="24"/>
          <w:szCs w:val="24"/>
        </w:rPr>
        <w:t>ая</w:t>
      </w:r>
      <w:r w:rsidR="00E12441" w:rsidRPr="00832A9B">
        <w:rPr>
          <w:sz w:val="24"/>
          <w:szCs w:val="24"/>
        </w:rPr>
        <w:t xml:space="preserve"> со всех сторон нормальными зональными биоценозами,</w:t>
      </w:r>
      <w:r w:rsidR="007A7D80" w:rsidRPr="00832A9B">
        <w:rPr>
          <w:sz w:val="24"/>
          <w:szCs w:val="24"/>
        </w:rPr>
        <w:t xml:space="preserve"> неизбежно будет занят</w:t>
      </w:r>
      <w:r w:rsidR="00892947" w:rsidRPr="00832A9B">
        <w:rPr>
          <w:sz w:val="24"/>
          <w:szCs w:val="24"/>
        </w:rPr>
        <w:t>а</w:t>
      </w:r>
      <w:r w:rsidR="007A7D80" w:rsidRPr="00832A9B">
        <w:rPr>
          <w:sz w:val="24"/>
          <w:szCs w:val="24"/>
        </w:rPr>
        <w:t xml:space="preserve"> либо путем последовательной </w:t>
      </w:r>
      <w:r w:rsidR="00E12441" w:rsidRPr="00832A9B">
        <w:rPr>
          <w:sz w:val="24"/>
          <w:szCs w:val="24"/>
        </w:rPr>
        <w:t xml:space="preserve">адаптации </w:t>
      </w:r>
      <w:r w:rsidR="007A7D80" w:rsidRPr="00832A9B">
        <w:rPr>
          <w:sz w:val="24"/>
          <w:szCs w:val="24"/>
        </w:rPr>
        <w:t xml:space="preserve">видов </w:t>
      </w:r>
      <w:r w:rsidR="00E9536D" w:rsidRPr="00832A9B">
        <w:rPr>
          <w:sz w:val="24"/>
          <w:szCs w:val="24"/>
        </w:rPr>
        <w:t>ли</w:t>
      </w:r>
      <w:r w:rsidR="00DE49B2" w:rsidRPr="00832A9B">
        <w:rPr>
          <w:sz w:val="24"/>
          <w:szCs w:val="24"/>
        </w:rPr>
        <w:t>бо</w:t>
      </w:r>
      <w:r w:rsidR="00E9536D" w:rsidRPr="00832A9B">
        <w:rPr>
          <w:sz w:val="24"/>
          <w:szCs w:val="24"/>
        </w:rPr>
        <w:t xml:space="preserve"> </w:t>
      </w:r>
      <w:r w:rsidR="007A7D80" w:rsidRPr="00832A9B">
        <w:rPr>
          <w:sz w:val="24"/>
          <w:szCs w:val="24"/>
        </w:rPr>
        <w:t xml:space="preserve">путем внешней </w:t>
      </w:r>
      <w:r w:rsidR="00E12441" w:rsidRPr="00832A9B">
        <w:rPr>
          <w:sz w:val="24"/>
          <w:szCs w:val="24"/>
        </w:rPr>
        <w:t xml:space="preserve">экспансии </w:t>
      </w:r>
      <w:r w:rsidR="003242BD" w:rsidRPr="00832A9B">
        <w:rPr>
          <w:sz w:val="24"/>
          <w:szCs w:val="24"/>
        </w:rPr>
        <w:t xml:space="preserve">- </w:t>
      </w:r>
      <w:r w:rsidR="00E12441" w:rsidRPr="00832A9B">
        <w:rPr>
          <w:sz w:val="24"/>
          <w:szCs w:val="24"/>
        </w:rPr>
        <w:t xml:space="preserve">если объект формируется как результат </w:t>
      </w:r>
      <w:r w:rsidR="00BC28F4" w:rsidRPr="00832A9B">
        <w:rPr>
          <w:sz w:val="24"/>
          <w:szCs w:val="24"/>
        </w:rPr>
        <w:t>выброса</w:t>
      </w:r>
      <w:r w:rsidR="00822681" w:rsidRPr="00832A9B">
        <w:rPr>
          <w:sz w:val="24"/>
          <w:szCs w:val="24"/>
        </w:rPr>
        <w:t xml:space="preserve">, например, </w:t>
      </w:r>
      <w:r w:rsidR="00BC28F4" w:rsidRPr="00832A9B">
        <w:rPr>
          <w:sz w:val="24"/>
          <w:szCs w:val="24"/>
        </w:rPr>
        <w:t xml:space="preserve">из </w:t>
      </w:r>
      <w:r w:rsidR="00822681" w:rsidRPr="00832A9B">
        <w:rPr>
          <w:sz w:val="24"/>
          <w:szCs w:val="24"/>
        </w:rPr>
        <w:t xml:space="preserve">такого </w:t>
      </w:r>
      <w:r w:rsidR="00E9536D" w:rsidRPr="00832A9B">
        <w:rPr>
          <w:sz w:val="24"/>
          <w:szCs w:val="24"/>
        </w:rPr>
        <w:t>точечного источника</w:t>
      </w:r>
      <w:r w:rsidR="003242BD" w:rsidRPr="00832A9B">
        <w:rPr>
          <w:sz w:val="24"/>
          <w:szCs w:val="24"/>
        </w:rPr>
        <w:t>,</w:t>
      </w:r>
      <w:r w:rsidR="007A7D80" w:rsidRPr="00832A9B">
        <w:rPr>
          <w:sz w:val="24"/>
          <w:szCs w:val="24"/>
        </w:rPr>
        <w:t xml:space="preserve"> </w:t>
      </w:r>
      <w:r w:rsidR="008A1818" w:rsidRPr="00832A9B">
        <w:rPr>
          <w:sz w:val="24"/>
          <w:szCs w:val="24"/>
        </w:rPr>
        <w:t xml:space="preserve">как </w:t>
      </w:r>
      <w:r w:rsidR="003242BD" w:rsidRPr="00832A9B">
        <w:rPr>
          <w:sz w:val="24"/>
          <w:szCs w:val="24"/>
        </w:rPr>
        <w:t>«</w:t>
      </w:r>
      <w:r w:rsidR="008A1818" w:rsidRPr="00832A9B">
        <w:rPr>
          <w:sz w:val="24"/>
          <w:szCs w:val="24"/>
        </w:rPr>
        <w:t>черный курильщик</w:t>
      </w:r>
      <w:r w:rsidR="003242BD" w:rsidRPr="00832A9B">
        <w:rPr>
          <w:sz w:val="24"/>
          <w:szCs w:val="24"/>
        </w:rPr>
        <w:t>»</w:t>
      </w:r>
      <w:r w:rsidR="008A1818" w:rsidRPr="00832A9B">
        <w:rPr>
          <w:sz w:val="24"/>
          <w:szCs w:val="24"/>
        </w:rPr>
        <w:t>.</w:t>
      </w:r>
      <w:r w:rsidR="00BC28F4" w:rsidRPr="00832A9B">
        <w:rPr>
          <w:sz w:val="24"/>
          <w:szCs w:val="24"/>
        </w:rPr>
        <w:t xml:space="preserve"> </w:t>
      </w:r>
      <w:r w:rsidR="00DD31DD" w:rsidRPr="00832A9B">
        <w:rPr>
          <w:sz w:val="24"/>
          <w:szCs w:val="24"/>
        </w:rPr>
        <w:t xml:space="preserve">В то же время А.П. Виноградов (1963) выделил три типа процессов, активизирующихся в качестве реакции организмов на условия биогеохимических провинций: 1) естественный отбор форм, оказавшихся в условиях новой для них биогеохимической провинции; 2) появление ненаследственных изменений; 3) формирование новых рас, подвидов и видов. Очевидно, что </w:t>
      </w:r>
      <w:r w:rsidR="005F3EC8" w:rsidRPr="00832A9B">
        <w:rPr>
          <w:sz w:val="24"/>
          <w:szCs w:val="24"/>
        </w:rPr>
        <w:t xml:space="preserve">логическим </w:t>
      </w:r>
      <w:r w:rsidR="00DD31DD" w:rsidRPr="00832A9B">
        <w:rPr>
          <w:sz w:val="24"/>
          <w:szCs w:val="24"/>
        </w:rPr>
        <w:t xml:space="preserve">следствием реализации этих процессов должна явиться </w:t>
      </w:r>
      <w:r w:rsidR="005F3EC8" w:rsidRPr="00832A9B">
        <w:rPr>
          <w:sz w:val="24"/>
          <w:szCs w:val="24"/>
        </w:rPr>
        <w:t xml:space="preserve">не только </w:t>
      </w:r>
      <w:r w:rsidR="00DD31DD" w:rsidRPr="00832A9B">
        <w:rPr>
          <w:sz w:val="24"/>
          <w:szCs w:val="24"/>
        </w:rPr>
        <w:t xml:space="preserve">полная адаптация подвергшихся воздействию </w:t>
      </w:r>
      <w:r w:rsidR="005F3EC8" w:rsidRPr="00832A9B">
        <w:rPr>
          <w:sz w:val="24"/>
          <w:szCs w:val="24"/>
        </w:rPr>
        <w:t xml:space="preserve">видов, но </w:t>
      </w:r>
      <w:r w:rsidR="00DD31DD" w:rsidRPr="00832A9B">
        <w:rPr>
          <w:sz w:val="24"/>
          <w:szCs w:val="24"/>
        </w:rPr>
        <w:t xml:space="preserve">и </w:t>
      </w:r>
      <w:r w:rsidR="005F3EC8" w:rsidRPr="00832A9B">
        <w:rPr>
          <w:sz w:val="24"/>
          <w:szCs w:val="24"/>
        </w:rPr>
        <w:t xml:space="preserve">полная </w:t>
      </w:r>
      <w:r w:rsidR="00DD31DD" w:rsidRPr="00832A9B">
        <w:rPr>
          <w:sz w:val="24"/>
          <w:szCs w:val="24"/>
        </w:rPr>
        <w:t>ликвидация данной провинции</w:t>
      </w:r>
      <w:r w:rsidR="00832A9B" w:rsidRPr="00832A9B">
        <w:rPr>
          <w:sz w:val="24"/>
          <w:szCs w:val="24"/>
        </w:rPr>
        <w:t xml:space="preserve"> как области проявления эндемических заболеваний</w:t>
      </w:r>
      <w:r w:rsidR="00832A9B">
        <w:rPr>
          <w:sz w:val="24"/>
          <w:szCs w:val="24"/>
        </w:rPr>
        <w:t xml:space="preserve"> геохимической природы</w:t>
      </w:r>
      <w:r w:rsidR="00DD31DD" w:rsidRPr="00832A9B">
        <w:rPr>
          <w:sz w:val="24"/>
          <w:szCs w:val="24"/>
        </w:rPr>
        <w:t xml:space="preserve">. </w:t>
      </w:r>
    </w:p>
    <w:p w:rsidR="00D0138A" w:rsidRPr="007B0920" w:rsidRDefault="00D0138A" w:rsidP="00832A9B">
      <w:pPr>
        <w:widowControl/>
        <w:numPr>
          <w:ilvl w:val="0"/>
          <w:numId w:val="6"/>
        </w:numPr>
        <w:autoSpaceDE/>
        <w:autoSpaceDN/>
        <w:adjustRightInd/>
        <w:spacing w:line="360" w:lineRule="auto"/>
        <w:ind w:left="0" w:firstLine="567"/>
        <w:jc w:val="both"/>
        <w:rPr>
          <w:sz w:val="24"/>
          <w:szCs w:val="24"/>
        </w:rPr>
      </w:pPr>
      <w:r w:rsidRPr="007B0920">
        <w:rPr>
          <w:sz w:val="24"/>
          <w:szCs w:val="24"/>
        </w:rPr>
        <w:t xml:space="preserve">Общее разнообразие </w:t>
      </w:r>
      <w:r w:rsidR="00832A9B" w:rsidRPr="007B0920">
        <w:rPr>
          <w:sz w:val="24"/>
          <w:szCs w:val="24"/>
        </w:rPr>
        <w:t>экстремальных</w:t>
      </w:r>
      <w:r w:rsidR="00822681" w:rsidRPr="007B0920">
        <w:rPr>
          <w:sz w:val="24"/>
          <w:szCs w:val="24"/>
        </w:rPr>
        <w:t xml:space="preserve"> геохимических обстановок</w:t>
      </w:r>
      <w:r w:rsidR="00832A9B" w:rsidRPr="007B0920">
        <w:rPr>
          <w:sz w:val="24"/>
          <w:szCs w:val="24"/>
        </w:rPr>
        <w:t>,</w:t>
      </w:r>
      <w:r w:rsidR="00822681" w:rsidRPr="007B0920">
        <w:rPr>
          <w:sz w:val="24"/>
          <w:szCs w:val="24"/>
        </w:rPr>
        <w:t xml:space="preserve"> наблюдаемых на планете </w:t>
      </w:r>
      <w:r w:rsidRPr="007B0920">
        <w:rPr>
          <w:sz w:val="24"/>
          <w:szCs w:val="24"/>
        </w:rPr>
        <w:t xml:space="preserve">не </w:t>
      </w:r>
      <w:r w:rsidR="00F0593A" w:rsidRPr="007B0920">
        <w:rPr>
          <w:sz w:val="24"/>
          <w:szCs w:val="24"/>
        </w:rPr>
        <w:t>только конечно, но и настолько не</w:t>
      </w:r>
      <w:r w:rsidRPr="007B0920">
        <w:rPr>
          <w:sz w:val="24"/>
          <w:szCs w:val="24"/>
        </w:rPr>
        <w:t>велико</w:t>
      </w:r>
      <w:r w:rsidR="00F0593A" w:rsidRPr="007B0920">
        <w:rPr>
          <w:sz w:val="24"/>
          <w:szCs w:val="24"/>
        </w:rPr>
        <w:t>, что в ходе смены геологических эпох должно было</w:t>
      </w:r>
      <w:r w:rsidR="008A1818" w:rsidRPr="007B0920">
        <w:rPr>
          <w:sz w:val="24"/>
          <w:szCs w:val="24"/>
        </w:rPr>
        <w:t>,</w:t>
      </w:r>
      <w:r w:rsidR="00F0593A" w:rsidRPr="007B0920">
        <w:rPr>
          <w:sz w:val="24"/>
          <w:szCs w:val="24"/>
        </w:rPr>
        <w:t xml:space="preserve"> повторя</w:t>
      </w:r>
      <w:r w:rsidR="008A1818" w:rsidRPr="007B0920">
        <w:rPr>
          <w:sz w:val="24"/>
          <w:szCs w:val="24"/>
        </w:rPr>
        <w:t>яс</w:t>
      </w:r>
      <w:r w:rsidR="00F0593A" w:rsidRPr="007B0920">
        <w:rPr>
          <w:sz w:val="24"/>
          <w:szCs w:val="24"/>
        </w:rPr>
        <w:t>ь</w:t>
      </w:r>
      <w:r w:rsidR="008A1818" w:rsidRPr="007B0920">
        <w:rPr>
          <w:sz w:val="24"/>
          <w:szCs w:val="24"/>
        </w:rPr>
        <w:t>,</w:t>
      </w:r>
      <w:r w:rsidR="00F0593A" w:rsidRPr="007B0920">
        <w:rPr>
          <w:sz w:val="24"/>
          <w:szCs w:val="24"/>
        </w:rPr>
        <w:t xml:space="preserve"> зафиксироват</w:t>
      </w:r>
      <w:r w:rsidR="00557133" w:rsidRPr="007B0920">
        <w:rPr>
          <w:sz w:val="24"/>
          <w:szCs w:val="24"/>
        </w:rPr>
        <w:t>ься</w:t>
      </w:r>
      <w:r w:rsidR="00F0593A" w:rsidRPr="007B0920">
        <w:rPr>
          <w:sz w:val="24"/>
          <w:szCs w:val="24"/>
        </w:rPr>
        <w:t xml:space="preserve"> </w:t>
      </w:r>
      <w:r w:rsidR="008A1818" w:rsidRPr="007B0920">
        <w:rPr>
          <w:sz w:val="24"/>
          <w:szCs w:val="24"/>
        </w:rPr>
        <w:t xml:space="preserve">в </w:t>
      </w:r>
      <w:r w:rsidR="00F0593A" w:rsidRPr="007B0920">
        <w:rPr>
          <w:sz w:val="24"/>
          <w:szCs w:val="24"/>
        </w:rPr>
        <w:t>генетическ</w:t>
      </w:r>
      <w:r w:rsidR="00557133" w:rsidRPr="007B0920">
        <w:rPr>
          <w:sz w:val="24"/>
          <w:szCs w:val="24"/>
        </w:rPr>
        <w:t>ом коде б</w:t>
      </w:r>
      <w:r w:rsidR="00CD7C62" w:rsidRPr="007B0920">
        <w:rPr>
          <w:sz w:val="24"/>
          <w:szCs w:val="24"/>
        </w:rPr>
        <w:t xml:space="preserve">ольшинства зональных видов </w:t>
      </w:r>
      <w:r w:rsidR="00557133" w:rsidRPr="007B0920">
        <w:rPr>
          <w:sz w:val="24"/>
          <w:szCs w:val="24"/>
        </w:rPr>
        <w:t>в качестве</w:t>
      </w:r>
      <w:r w:rsidR="00B8447F" w:rsidRPr="007B0920">
        <w:rPr>
          <w:sz w:val="24"/>
          <w:szCs w:val="24"/>
        </w:rPr>
        <w:t>,</w:t>
      </w:r>
      <w:r w:rsidR="00557133" w:rsidRPr="007B0920">
        <w:rPr>
          <w:sz w:val="24"/>
          <w:szCs w:val="24"/>
        </w:rPr>
        <w:t xml:space="preserve"> </w:t>
      </w:r>
      <w:r w:rsidR="00B8447F" w:rsidRPr="007B0920">
        <w:rPr>
          <w:sz w:val="24"/>
          <w:szCs w:val="24"/>
        </w:rPr>
        <w:t>например, «спящих»</w:t>
      </w:r>
      <w:r w:rsidR="00557133" w:rsidRPr="007B0920">
        <w:rPr>
          <w:sz w:val="24"/>
          <w:szCs w:val="24"/>
        </w:rPr>
        <w:t xml:space="preserve"> генов</w:t>
      </w:r>
      <w:r w:rsidR="001705DB" w:rsidRPr="007B0920">
        <w:rPr>
          <w:sz w:val="24"/>
          <w:szCs w:val="24"/>
        </w:rPr>
        <w:t>,</w:t>
      </w:r>
      <w:r w:rsidR="00B8447F" w:rsidRPr="007B0920">
        <w:rPr>
          <w:sz w:val="24"/>
          <w:szCs w:val="24"/>
        </w:rPr>
        <w:t xml:space="preserve"> позволяющих </w:t>
      </w:r>
      <w:r w:rsidR="001705DB" w:rsidRPr="007B0920">
        <w:rPr>
          <w:sz w:val="24"/>
          <w:szCs w:val="24"/>
        </w:rPr>
        <w:t xml:space="preserve">им </w:t>
      </w:r>
      <w:r w:rsidR="00B8447F" w:rsidRPr="007B0920">
        <w:rPr>
          <w:sz w:val="24"/>
          <w:szCs w:val="24"/>
        </w:rPr>
        <w:t xml:space="preserve">эффективно противостоять </w:t>
      </w:r>
      <w:r w:rsidR="00CD7C62" w:rsidRPr="007B0920">
        <w:rPr>
          <w:sz w:val="24"/>
          <w:szCs w:val="24"/>
        </w:rPr>
        <w:t xml:space="preserve">широкому спектру </w:t>
      </w:r>
      <w:r w:rsidR="00B8447F" w:rsidRPr="007B0920">
        <w:rPr>
          <w:sz w:val="24"/>
          <w:szCs w:val="24"/>
        </w:rPr>
        <w:t xml:space="preserve">внешних </w:t>
      </w:r>
      <w:r w:rsidR="00B80E8F" w:rsidRPr="007B0920">
        <w:rPr>
          <w:sz w:val="24"/>
          <w:szCs w:val="24"/>
        </w:rPr>
        <w:t>геохимических воздействий</w:t>
      </w:r>
      <w:r w:rsidR="00822681" w:rsidRPr="007B0920">
        <w:rPr>
          <w:sz w:val="24"/>
          <w:szCs w:val="24"/>
        </w:rPr>
        <w:t xml:space="preserve">. </w:t>
      </w:r>
      <w:r w:rsidR="00B8447F" w:rsidRPr="007B0920">
        <w:rPr>
          <w:sz w:val="24"/>
          <w:szCs w:val="24"/>
        </w:rPr>
        <w:t xml:space="preserve">Доказательством наличия защитных механизмов </w:t>
      </w:r>
      <w:r w:rsidR="00751712" w:rsidRPr="007B0920">
        <w:rPr>
          <w:sz w:val="24"/>
          <w:szCs w:val="24"/>
        </w:rPr>
        <w:t xml:space="preserve">такого рода </w:t>
      </w:r>
      <w:r w:rsidR="00B8447F" w:rsidRPr="007B0920">
        <w:rPr>
          <w:sz w:val="24"/>
          <w:szCs w:val="24"/>
        </w:rPr>
        <w:t>служ</w:t>
      </w:r>
      <w:r w:rsidR="00751712" w:rsidRPr="007B0920">
        <w:rPr>
          <w:sz w:val="24"/>
          <w:szCs w:val="24"/>
        </w:rPr>
        <w:t>ат</w:t>
      </w:r>
      <w:r w:rsidR="00822681" w:rsidRPr="007B0920">
        <w:rPr>
          <w:sz w:val="24"/>
          <w:szCs w:val="24"/>
        </w:rPr>
        <w:t>,</w:t>
      </w:r>
      <w:r w:rsidR="00B8447F" w:rsidRPr="007B0920">
        <w:rPr>
          <w:sz w:val="24"/>
          <w:szCs w:val="24"/>
        </w:rPr>
        <w:t xml:space="preserve"> </w:t>
      </w:r>
      <w:r w:rsidR="00822681" w:rsidRPr="007B0920">
        <w:rPr>
          <w:sz w:val="24"/>
          <w:szCs w:val="24"/>
        </w:rPr>
        <w:t xml:space="preserve">например, </w:t>
      </w:r>
      <w:r w:rsidR="00B8447F" w:rsidRPr="007B0920">
        <w:rPr>
          <w:sz w:val="24"/>
          <w:szCs w:val="24"/>
        </w:rPr>
        <w:t xml:space="preserve">результаты С. Прата </w:t>
      </w:r>
      <w:r w:rsidR="000E03B5" w:rsidRPr="000E03B5">
        <w:rPr>
          <w:sz w:val="24"/>
          <w:szCs w:val="24"/>
        </w:rPr>
        <w:t>[</w:t>
      </w:r>
      <w:r w:rsidR="000E03B5">
        <w:rPr>
          <w:sz w:val="24"/>
          <w:szCs w:val="24"/>
        </w:rPr>
        <w:t>Prat, 1934]</w:t>
      </w:r>
      <w:r w:rsidR="00B8447F" w:rsidRPr="007B0920">
        <w:rPr>
          <w:sz w:val="24"/>
          <w:szCs w:val="24"/>
        </w:rPr>
        <w:t>, который на примере смолевки</w:t>
      </w:r>
      <w:r w:rsidR="007B0920" w:rsidRPr="007B0920">
        <w:rPr>
          <w:sz w:val="24"/>
          <w:szCs w:val="24"/>
        </w:rPr>
        <w:t xml:space="preserve"> обыкновенной, произрастающей на</w:t>
      </w:r>
      <w:r w:rsidR="00B8447F" w:rsidRPr="007B0920">
        <w:rPr>
          <w:sz w:val="24"/>
          <w:szCs w:val="24"/>
        </w:rPr>
        <w:t xml:space="preserve"> рудных отвалах, показал, что толерантность популяции к токсичным концентрациям тяжелых, металлов уже закреплена генетически, </w:t>
      </w:r>
      <w:r w:rsidR="00751712" w:rsidRPr="007B0920">
        <w:rPr>
          <w:sz w:val="24"/>
          <w:szCs w:val="24"/>
        </w:rPr>
        <w:t xml:space="preserve">что позволяло этому виду быстро </w:t>
      </w:r>
      <w:r w:rsidR="00B8447F" w:rsidRPr="007B0920">
        <w:rPr>
          <w:sz w:val="24"/>
          <w:szCs w:val="24"/>
        </w:rPr>
        <w:t>формирова</w:t>
      </w:r>
      <w:r w:rsidR="00751712" w:rsidRPr="007B0920">
        <w:rPr>
          <w:sz w:val="24"/>
          <w:szCs w:val="24"/>
        </w:rPr>
        <w:t xml:space="preserve">ть </w:t>
      </w:r>
      <w:r w:rsidR="00B8447F" w:rsidRPr="007B0920">
        <w:rPr>
          <w:sz w:val="24"/>
          <w:szCs w:val="24"/>
        </w:rPr>
        <w:t xml:space="preserve">расу, отличающуюся от популяций, произрастающих в нормальных условиях. Позже эксперименты А. Брэдшоу </w:t>
      </w:r>
      <w:r w:rsidR="000E03B5" w:rsidRPr="000E03B5">
        <w:rPr>
          <w:sz w:val="24"/>
          <w:szCs w:val="24"/>
        </w:rPr>
        <w:t>[</w:t>
      </w:r>
      <w:r w:rsidR="000E03B5">
        <w:rPr>
          <w:sz w:val="24"/>
          <w:szCs w:val="24"/>
        </w:rPr>
        <w:t>Bradshaw, 1971, 1984]</w:t>
      </w:r>
      <w:r w:rsidR="00B8447F" w:rsidRPr="007B0920">
        <w:rPr>
          <w:sz w:val="24"/>
          <w:szCs w:val="24"/>
        </w:rPr>
        <w:t xml:space="preserve"> в горнодобывающих районах показали, что ряд других зональных видов, таких как полевица, воробьиный щавель или подорожник, также быстро образуют наследственно закрепленные расы, способные к нормальному существованию в условиях летальных для других рас тех же видов. При этом были проанализированы </w:t>
      </w:r>
      <w:r w:rsidR="00751712" w:rsidRPr="007B0920">
        <w:rPr>
          <w:sz w:val="24"/>
          <w:szCs w:val="24"/>
        </w:rPr>
        <w:t xml:space="preserve">и </w:t>
      </w:r>
      <w:r w:rsidR="00B8447F" w:rsidRPr="007B0920">
        <w:rPr>
          <w:sz w:val="24"/>
          <w:szCs w:val="24"/>
        </w:rPr>
        <w:t xml:space="preserve">временные параметры ответа на возникшие экстремальные условия. Первоначально из 1000 растений </w:t>
      </w:r>
      <w:r w:rsidR="00B8447F" w:rsidRPr="007B0920">
        <w:rPr>
          <w:i/>
          <w:sz w:val="24"/>
          <w:szCs w:val="24"/>
        </w:rPr>
        <w:t>Agrostis tenuis</w:t>
      </w:r>
      <w:r w:rsidR="00B8447F" w:rsidRPr="007B0920">
        <w:rPr>
          <w:sz w:val="24"/>
          <w:szCs w:val="24"/>
        </w:rPr>
        <w:t xml:space="preserve"> выжили только 3, которых</w:t>
      </w:r>
      <w:r w:rsidR="00B92BE9" w:rsidRPr="007B0920">
        <w:rPr>
          <w:sz w:val="24"/>
          <w:szCs w:val="24"/>
        </w:rPr>
        <w:t>,</w:t>
      </w:r>
      <w:r w:rsidR="00B8447F" w:rsidRPr="007B0920">
        <w:rPr>
          <w:sz w:val="24"/>
          <w:szCs w:val="24"/>
        </w:rPr>
        <w:t xml:space="preserve"> однако</w:t>
      </w:r>
      <w:r w:rsidR="00B92BE9" w:rsidRPr="007B0920">
        <w:rPr>
          <w:sz w:val="24"/>
          <w:szCs w:val="24"/>
        </w:rPr>
        <w:t>,</w:t>
      </w:r>
      <w:r w:rsidR="00B8447F" w:rsidRPr="007B0920">
        <w:rPr>
          <w:sz w:val="24"/>
          <w:szCs w:val="24"/>
        </w:rPr>
        <w:t xml:space="preserve"> оказалось достаточно для того чтобы положить начало новой расе. Таким образом, </w:t>
      </w:r>
      <w:r w:rsidR="007B0920" w:rsidRPr="007B0920">
        <w:rPr>
          <w:sz w:val="24"/>
          <w:szCs w:val="24"/>
        </w:rPr>
        <w:t>опыт полученны</w:t>
      </w:r>
      <w:r w:rsidR="00751712" w:rsidRPr="007B0920">
        <w:rPr>
          <w:sz w:val="24"/>
          <w:szCs w:val="24"/>
        </w:rPr>
        <w:t xml:space="preserve">й в результате предшествующих этапов эволюции вида, не проходит бесследно и может быть оперативно реализован путем активация защитных механизмов, заложенных в геноме, что позволяют в течение двух - трех поколений </w:t>
      </w:r>
      <w:r w:rsidR="00B8447F" w:rsidRPr="007B0920">
        <w:rPr>
          <w:sz w:val="24"/>
          <w:szCs w:val="24"/>
        </w:rPr>
        <w:t>нивелировать даже явно запредельное геохимическое</w:t>
      </w:r>
      <w:r w:rsidR="00751712" w:rsidRPr="007B0920">
        <w:rPr>
          <w:sz w:val="24"/>
          <w:szCs w:val="24"/>
        </w:rPr>
        <w:t xml:space="preserve"> воздействие</w:t>
      </w:r>
      <w:r w:rsidR="00B8447F" w:rsidRPr="007B0920">
        <w:rPr>
          <w:sz w:val="24"/>
          <w:szCs w:val="24"/>
        </w:rPr>
        <w:t xml:space="preserve">. </w:t>
      </w:r>
      <w:r w:rsidR="005D363F" w:rsidRPr="007B0920">
        <w:rPr>
          <w:sz w:val="24"/>
          <w:szCs w:val="24"/>
        </w:rPr>
        <w:t>Характерно, что э</w:t>
      </w:r>
      <w:r w:rsidR="00751712" w:rsidRPr="007B0920">
        <w:rPr>
          <w:sz w:val="24"/>
          <w:szCs w:val="24"/>
        </w:rPr>
        <w:t>тот вывод</w:t>
      </w:r>
      <w:r w:rsidR="00BA3842" w:rsidRPr="007B0920">
        <w:rPr>
          <w:sz w:val="24"/>
          <w:szCs w:val="24"/>
        </w:rPr>
        <w:t>,</w:t>
      </w:r>
      <w:r w:rsidR="00751712" w:rsidRPr="007B0920">
        <w:rPr>
          <w:sz w:val="24"/>
          <w:szCs w:val="24"/>
        </w:rPr>
        <w:t xml:space="preserve"> </w:t>
      </w:r>
      <w:r w:rsidR="00051B23" w:rsidRPr="007B0920">
        <w:rPr>
          <w:sz w:val="24"/>
          <w:szCs w:val="24"/>
        </w:rPr>
        <w:t xml:space="preserve">целиком подтверждаемый результатами работ </w:t>
      </w:r>
      <w:r w:rsidR="00FD0925">
        <w:rPr>
          <w:sz w:val="24"/>
          <w:szCs w:val="24"/>
        </w:rPr>
        <w:t xml:space="preserve">Д.А. </w:t>
      </w:r>
      <w:r w:rsidR="005D363F" w:rsidRPr="007B0920">
        <w:rPr>
          <w:sz w:val="24"/>
          <w:szCs w:val="24"/>
        </w:rPr>
        <w:t xml:space="preserve">Криволуцкого (1983) и </w:t>
      </w:r>
      <w:r w:rsidR="00FD0925">
        <w:rPr>
          <w:sz w:val="24"/>
          <w:szCs w:val="24"/>
        </w:rPr>
        <w:t xml:space="preserve">А.Д. </w:t>
      </w:r>
      <w:r w:rsidR="005D363F" w:rsidRPr="007B0920">
        <w:rPr>
          <w:sz w:val="24"/>
          <w:szCs w:val="24"/>
        </w:rPr>
        <w:t>Покаржевского (1985) по геохимическому воздействию на позвоночных, опыт</w:t>
      </w:r>
      <w:r w:rsidR="00051B23" w:rsidRPr="007B0920">
        <w:rPr>
          <w:sz w:val="24"/>
          <w:szCs w:val="24"/>
        </w:rPr>
        <w:t xml:space="preserve">ами </w:t>
      </w:r>
      <w:r w:rsidR="00FD0925">
        <w:rPr>
          <w:sz w:val="24"/>
          <w:szCs w:val="24"/>
        </w:rPr>
        <w:t xml:space="preserve">С.В. </w:t>
      </w:r>
      <w:r w:rsidR="005D363F" w:rsidRPr="007B0920">
        <w:rPr>
          <w:sz w:val="24"/>
          <w:szCs w:val="24"/>
        </w:rPr>
        <w:t>Летуновой с отдельными штаммами микроорганизмов</w:t>
      </w:r>
      <w:r w:rsidR="00051B23" w:rsidRPr="007B0920">
        <w:rPr>
          <w:sz w:val="24"/>
          <w:szCs w:val="24"/>
        </w:rPr>
        <w:t xml:space="preserve">, а также </w:t>
      </w:r>
      <w:r w:rsidR="00BA3842" w:rsidRPr="007B0920">
        <w:rPr>
          <w:sz w:val="24"/>
          <w:szCs w:val="24"/>
        </w:rPr>
        <w:t>матералами</w:t>
      </w:r>
      <w:r w:rsidR="00051B23" w:rsidRPr="007B0920">
        <w:rPr>
          <w:sz w:val="24"/>
          <w:szCs w:val="24"/>
        </w:rPr>
        <w:t xml:space="preserve"> А.П. Виноградова и В.В. Ковальского о гетерогенности популяций, в то</w:t>
      </w:r>
      <w:r w:rsidR="00BA3842" w:rsidRPr="007B0920">
        <w:rPr>
          <w:sz w:val="24"/>
          <w:szCs w:val="24"/>
        </w:rPr>
        <w:t xml:space="preserve"> </w:t>
      </w:r>
      <w:r w:rsidR="00051B23" w:rsidRPr="007B0920">
        <w:rPr>
          <w:sz w:val="24"/>
          <w:szCs w:val="24"/>
        </w:rPr>
        <w:t xml:space="preserve">же время </w:t>
      </w:r>
      <w:r w:rsidR="00BA3842" w:rsidRPr="007B0920">
        <w:rPr>
          <w:sz w:val="24"/>
          <w:szCs w:val="24"/>
        </w:rPr>
        <w:t>убедительно</w:t>
      </w:r>
      <w:r w:rsidR="008B122C" w:rsidRPr="007B0920">
        <w:rPr>
          <w:sz w:val="24"/>
          <w:szCs w:val="24"/>
        </w:rPr>
        <w:t xml:space="preserve"> </w:t>
      </w:r>
      <w:r w:rsidR="00051B23" w:rsidRPr="007B0920">
        <w:rPr>
          <w:sz w:val="24"/>
          <w:szCs w:val="24"/>
        </w:rPr>
        <w:t xml:space="preserve">опровергает </w:t>
      </w:r>
      <w:r w:rsidR="008B122C" w:rsidRPr="007B0920">
        <w:rPr>
          <w:sz w:val="24"/>
          <w:szCs w:val="24"/>
        </w:rPr>
        <w:t xml:space="preserve">справедливость </w:t>
      </w:r>
      <w:r w:rsidR="005D363F" w:rsidRPr="007B0920">
        <w:rPr>
          <w:sz w:val="24"/>
          <w:szCs w:val="24"/>
        </w:rPr>
        <w:t xml:space="preserve">рассматриваемой </w:t>
      </w:r>
      <w:r w:rsidR="008B122C" w:rsidRPr="007B0920">
        <w:rPr>
          <w:sz w:val="24"/>
          <w:szCs w:val="24"/>
        </w:rPr>
        <w:t>гипотез</w:t>
      </w:r>
      <w:r w:rsidR="005D363F" w:rsidRPr="007B0920">
        <w:rPr>
          <w:sz w:val="24"/>
          <w:szCs w:val="24"/>
        </w:rPr>
        <w:t>ы</w:t>
      </w:r>
      <w:r w:rsidR="00BA3842" w:rsidRPr="007B0920">
        <w:rPr>
          <w:sz w:val="24"/>
          <w:szCs w:val="24"/>
        </w:rPr>
        <w:t xml:space="preserve"> в части </w:t>
      </w:r>
      <w:r w:rsidR="00276468" w:rsidRPr="007B0920">
        <w:rPr>
          <w:sz w:val="24"/>
          <w:szCs w:val="24"/>
        </w:rPr>
        <w:t>наличия безусловной связи между концентрацией элементов и наличием эндемизма.</w:t>
      </w:r>
      <w:r w:rsidR="005D363F" w:rsidRPr="007B0920">
        <w:rPr>
          <w:sz w:val="24"/>
          <w:szCs w:val="24"/>
        </w:rPr>
        <w:t xml:space="preserve"> </w:t>
      </w:r>
    </w:p>
    <w:p w:rsidR="006C12F5" w:rsidRPr="000343E9" w:rsidRDefault="003B3172" w:rsidP="007B0920">
      <w:pPr>
        <w:widowControl/>
        <w:numPr>
          <w:ilvl w:val="0"/>
          <w:numId w:val="6"/>
        </w:numPr>
        <w:autoSpaceDE/>
        <w:autoSpaceDN/>
        <w:adjustRightInd/>
        <w:spacing w:line="360" w:lineRule="auto"/>
        <w:ind w:left="0" w:firstLine="567"/>
        <w:jc w:val="both"/>
        <w:rPr>
          <w:sz w:val="24"/>
          <w:szCs w:val="24"/>
        </w:rPr>
      </w:pPr>
      <w:r w:rsidRPr="007B0920">
        <w:rPr>
          <w:sz w:val="24"/>
          <w:szCs w:val="24"/>
        </w:rPr>
        <w:t>Сам по себе ф</w:t>
      </w:r>
      <w:r w:rsidR="006C12F5" w:rsidRPr="007B0920">
        <w:rPr>
          <w:sz w:val="24"/>
          <w:szCs w:val="24"/>
        </w:rPr>
        <w:t>акт наличия</w:t>
      </w:r>
      <w:r w:rsidR="001D3DDD" w:rsidRPr="007B0920">
        <w:rPr>
          <w:sz w:val="24"/>
          <w:szCs w:val="24"/>
        </w:rPr>
        <w:t xml:space="preserve"> в пределах </w:t>
      </w:r>
      <w:r w:rsidR="00BB7EB9" w:rsidRPr="007B0920">
        <w:rPr>
          <w:sz w:val="24"/>
          <w:szCs w:val="24"/>
        </w:rPr>
        <w:t xml:space="preserve">местной экосистемы локальных источников </w:t>
      </w:r>
      <w:r w:rsidR="00DD31DD" w:rsidRPr="007B0920">
        <w:rPr>
          <w:sz w:val="24"/>
          <w:szCs w:val="24"/>
        </w:rPr>
        <w:t xml:space="preserve">токсичных соединений, в виде газов, жидкостей </w:t>
      </w:r>
      <w:r w:rsidRPr="007B0920">
        <w:rPr>
          <w:sz w:val="24"/>
          <w:szCs w:val="24"/>
        </w:rPr>
        <w:t xml:space="preserve">или </w:t>
      </w:r>
      <w:r w:rsidR="00DD31DD" w:rsidRPr="007B0920">
        <w:rPr>
          <w:sz w:val="24"/>
          <w:szCs w:val="24"/>
        </w:rPr>
        <w:t xml:space="preserve">ядовитых </w:t>
      </w:r>
      <w:r w:rsidR="006C12F5" w:rsidRPr="007B0920">
        <w:rPr>
          <w:sz w:val="24"/>
          <w:szCs w:val="24"/>
        </w:rPr>
        <w:t>раст</w:t>
      </w:r>
      <w:r w:rsidRPr="007B0920">
        <w:rPr>
          <w:sz w:val="24"/>
          <w:szCs w:val="24"/>
        </w:rPr>
        <w:t xml:space="preserve">ений, не может явиться </w:t>
      </w:r>
      <w:r w:rsidRPr="000343E9">
        <w:rPr>
          <w:sz w:val="24"/>
          <w:szCs w:val="24"/>
        </w:rPr>
        <w:t xml:space="preserve">причиной </w:t>
      </w:r>
      <w:r w:rsidR="005C6818" w:rsidRPr="000343E9">
        <w:rPr>
          <w:sz w:val="24"/>
          <w:szCs w:val="24"/>
        </w:rPr>
        <w:t xml:space="preserve">гибели </w:t>
      </w:r>
      <w:r w:rsidRPr="000343E9">
        <w:rPr>
          <w:sz w:val="24"/>
          <w:szCs w:val="24"/>
        </w:rPr>
        <w:t xml:space="preserve">или </w:t>
      </w:r>
      <w:r w:rsidR="005C6818" w:rsidRPr="000343E9">
        <w:rPr>
          <w:sz w:val="24"/>
          <w:szCs w:val="24"/>
        </w:rPr>
        <w:t xml:space="preserve">даже </w:t>
      </w:r>
      <w:r w:rsidR="00DD31DD" w:rsidRPr="000343E9">
        <w:rPr>
          <w:sz w:val="24"/>
          <w:szCs w:val="24"/>
        </w:rPr>
        <w:t xml:space="preserve">значимого </w:t>
      </w:r>
      <w:r w:rsidR="00E07489" w:rsidRPr="000343E9">
        <w:rPr>
          <w:sz w:val="24"/>
          <w:szCs w:val="24"/>
        </w:rPr>
        <w:t xml:space="preserve">ослабления </w:t>
      </w:r>
      <w:r w:rsidR="005F3EC8" w:rsidRPr="000343E9">
        <w:rPr>
          <w:sz w:val="24"/>
          <w:szCs w:val="24"/>
        </w:rPr>
        <w:t>естественного</w:t>
      </w:r>
      <w:r w:rsidR="00BB7EB9" w:rsidRPr="000343E9">
        <w:rPr>
          <w:sz w:val="24"/>
          <w:szCs w:val="24"/>
        </w:rPr>
        <w:t xml:space="preserve"> биоценоза</w:t>
      </w:r>
      <w:r w:rsidRPr="000343E9">
        <w:rPr>
          <w:sz w:val="24"/>
          <w:szCs w:val="24"/>
        </w:rPr>
        <w:t>, поскольку</w:t>
      </w:r>
      <w:r w:rsidR="00DD31DD" w:rsidRPr="000343E9">
        <w:rPr>
          <w:sz w:val="24"/>
          <w:szCs w:val="24"/>
        </w:rPr>
        <w:t xml:space="preserve"> все потенциально угрожаемые </w:t>
      </w:r>
      <w:r w:rsidR="00BB7EB9" w:rsidRPr="000343E9">
        <w:rPr>
          <w:sz w:val="24"/>
          <w:szCs w:val="24"/>
        </w:rPr>
        <w:t xml:space="preserve">организмы по условию </w:t>
      </w:r>
      <w:r w:rsidR="00A62ADD" w:rsidRPr="000343E9">
        <w:rPr>
          <w:sz w:val="24"/>
          <w:szCs w:val="24"/>
        </w:rPr>
        <w:t>явля</w:t>
      </w:r>
      <w:r w:rsidR="00276468" w:rsidRPr="000343E9">
        <w:rPr>
          <w:sz w:val="24"/>
          <w:szCs w:val="24"/>
        </w:rPr>
        <w:t>ю</w:t>
      </w:r>
      <w:r w:rsidR="00A62ADD" w:rsidRPr="000343E9">
        <w:rPr>
          <w:sz w:val="24"/>
          <w:szCs w:val="24"/>
        </w:rPr>
        <w:t xml:space="preserve">тся </w:t>
      </w:r>
      <w:r w:rsidR="00BB7EB9" w:rsidRPr="000343E9">
        <w:rPr>
          <w:sz w:val="24"/>
          <w:szCs w:val="24"/>
        </w:rPr>
        <w:t xml:space="preserve">составной </w:t>
      </w:r>
      <w:r w:rsidR="00A62ADD" w:rsidRPr="000343E9">
        <w:rPr>
          <w:sz w:val="24"/>
          <w:szCs w:val="24"/>
        </w:rPr>
        <w:t>частью</w:t>
      </w:r>
      <w:r w:rsidR="00BB7EB9" w:rsidRPr="000343E9">
        <w:rPr>
          <w:sz w:val="24"/>
          <w:szCs w:val="24"/>
        </w:rPr>
        <w:t xml:space="preserve"> данной экосистемы. </w:t>
      </w:r>
      <w:r w:rsidR="00A62ADD" w:rsidRPr="000343E9">
        <w:rPr>
          <w:sz w:val="24"/>
          <w:szCs w:val="24"/>
        </w:rPr>
        <w:t xml:space="preserve">Благодаря </w:t>
      </w:r>
      <w:r w:rsidR="007B0920" w:rsidRPr="000343E9">
        <w:rPr>
          <w:sz w:val="24"/>
          <w:szCs w:val="24"/>
        </w:rPr>
        <w:t>этому</w:t>
      </w:r>
      <w:r w:rsidR="00DD31DD" w:rsidRPr="000343E9">
        <w:rPr>
          <w:sz w:val="24"/>
          <w:szCs w:val="24"/>
        </w:rPr>
        <w:t xml:space="preserve"> </w:t>
      </w:r>
      <w:r w:rsidRPr="000343E9">
        <w:rPr>
          <w:sz w:val="24"/>
          <w:szCs w:val="24"/>
        </w:rPr>
        <w:t xml:space="preserve">способность различать, анализировать и сортировать ингредиенты </w:t>
      </w:r>
      <w:r w:rsidR="00A62ADD" w:rsidRPr="000343E9">
        <w:rPr>
          <w:sz w:val="24"/>
          <w:szCs w:val="24"/>
        </w:rPr>
        <w:t xml:space="preserve">в </w:t>
      </w:r>
      <w:r w:rsidR="005F3EC8" w:rsidRPr="000343E9">
        <w:rPr>
          <w:sz w:val="24"/>
          <w:szCs w:val="24"/>
        </w:rPr>
        <w:t xml:space="preserve">структуре </w:t>
      </w:r>
      <w:r w:rsidR="00DD31DD" w:rsidRPr="000343E9">
        <w:rPr>
          <w:sz w:val="24"/>
          <w:szCs w:val="24"/>
        </w:rPr>
        <w:t xml:space="preserve">своих </w:t>
      </w:r>
      <w:r w:rsidR="00A62ADD" w:rsidRPr="000343E9">
        <w:rPr>
          <w:sz w:val="24"/>
          <w:szCs w:val="24"/>
        </w:rPr>
        <w:t xml:space="preserve">пищевых цепей </w:t>
      </w:r>
      <w:r w:rsidRPr="000343E9">
        <w:rPr>
          <w:sz w:val="24"/>
          <w:szCs w:val="24"/>
        </w:rPr>
        <w:t xml:space="preserve">является </w:t>
      </w:r>
      <w:r w:rsidR="001D3DDD" w:rsidRPr="000343E9">
        <w:rPr>
          <w:sz w:val="24"/>
          <w:szCs w:val="24"/>
        </w:rPr>
        <w:t xml:space="preserve">для местных видов </w:t>
      </w:r>
      <w:r w:rsidRPr="000343E9">
        <w:rPr>
          <w:sz w:val="24"/>
          <w:szCs w:val="24"/>
        </w:rPr>
        <w:t>врожденной</w:t>
      </w:r>
      <w:r w:rsidR="00DD31DD" w:rsidRPr="000343E9">
        <w:rPr>
          <w:sz w:val="24"/>
          <w:szCs w:val="24"/>
        </w:rPr>
        <w:t xml:space="preserve"> и</w:t>
      </w:r>
      <w:r w:rsidRPr="000343E9">
        <w:rPr>
          <w:sz w:val="24"/>
          <w:szCs w:val="24"/>
        </w:rPr>
        <w:t xml:space="preserve"> </w:t>
      </w:r>
      <w:r w:rsidR="00DD31DD" w:rsidRPr="000343E9">
        <w:rPr>
          <w:sz w:val="24"/>
          <w:szCs w:val="24"/>
        </w:rPr>
        <w:t>с</w:t>
      </w:r>
      <w:r w:rsidR="001D3DDD" w:rsidRPr="000343E9">
        <w:rPr>
          <w:sz w:val="24"/>
          <w:szCs w:val="24"/>
        </w:rPr>
        <w:t>лучаи исключения и</w:t>
      </w:r>
      <w:r w:rsidR="005F3EC8" w:rsidRPr="000343E9">
        <w:rPr>
          <w:sz w:val="24"/>
          <w:szCs w:val="24"/>
        </w:rPr>
        <w:t>з</w:t>
      </w:r>
      <w:r w:rsidR="001D3DDD" w:rsidRPr="000343E9">
        <w:rPr>
          <w:sz w:val="24"/>
          <w:szCs w:val="24"/>
        </w:rPr>
        <w:t xml:space="preserve"> этого правила в истории неизвестны. </w:t>
      </w:r>
    </w:p>
    <w:p w:rsidR="00416215" w:rsidRPr="000343E9" w:rsidRDefault="001235AE" w:rsidP="001235AE">
      <w:pPr>
        <w:widowControl/>
        <w:numPr>
          <w:ilvl w:val="0"/>
          <w:numId w:val="6"/>
        </w:numPr>
        <w:autoSpaceDE/>
        <w:autoSpaceDN/>
        <w:adjustRightInd/>
        <w:spacing w:line="360" w:lineRule="auto"/>
        <w:ind w:left="0" w:firstLine="567"/>
        <w:jc w:val="both"/>
        <w:rPr>
          <w:sz w:val="24"/>
          <w:szCs w:val="24"/>
        </w:rPr>
      </w:pPr>
      <w:r w:rsidRPr="000343E9">
        <w:rPr>
          <w:sz w:val="24"/>
          <w:szCs w:val="24"/>
        </w:rPr>
        <w:t>П</w:t>
      </w:r>
      <w:r w:rsidR="00F0593A" w:rsidRPr="000343E9">
        <w:rPr>
          <w:sz w:val="24"/>
          <w:szCs w:val="24"/>
        </w:rPr>
        <w:t xml:space="preserve">родолжение </w:t>
      </w:r>
      <w:r w:rsidR="008D0840" w:rsidRPr="000343E9">
        <w:rPr>
          <w:sz w:val="24"/>
          <w:szCs w:val="24"/>
        </w:rPr>
        <w:t xml:space="preserve">предложенной </w:t>
      </w:r>
      <w:r w:rsidR="00F0593A" w:rsidRPr="000343E9">
        <w:rPr>
          <w:sz w:val="24"/>
          <w:szCs w:val="24"/>
        </w:rPr>
        <w:t xml:space="preserve">логики применительно к </w:t>
      </w:r>
      <w:r w:rsidR="008D0840" w:rsidRPr="000343E9">
        <w:rPr>
          <w:sz w:val="24"/>
          <w:szCs w:val="24"/>
        </w:rPr>
        <w:t xml:space="preserve">практически всем </w:t>
      </w:r>
      <w:r w:rsidR="00E56CC0" w:rsidRPr="000343E9">
        <w:rPr>
          <w:sz w:val="24"/>
          <w:szCs w:val="24"/>
        </w:rPr>
        <w:t xml:space="preserve">зонально адаптированным </w:t>
      </w:r>
      <w:r w:rsidR="00F0593A" w:rsidRPr="000343E9">
        <w:rPr>
          <w:sz w:val="24"/>
          <w:szCs w:val="24"/>
        </w:rPr>
        <w:t>видам да</w:t>
      </w:r>
      <w:r w:rsidR="00416215" w:rsidRPr="000343E9">
        <w:rPr>
          <w:sz w:val="24"/>
          <w:szCs w:val="24"/>
        </w:rPr>
        <w:t>ет</w:t>
      </w:r>
      <w:r w:rsidR="00F0593A" w:rsidRPr="000343E9">
        <w:rPr>
          <w:sz w:val="24"/>
          <w:szCs w:val="24"/>
        </w:rPr>
        <w:t xml:space="preserve"> однозначное заключение о том, что мир </w:t>
      </w:r>
      <w:r w:rsidR="00E56CC0" w:rsidRPr="000343E9">
        <w:rPr>
          <w:sz w:val="24"/>
          <w:szCs w:val="24"/>
        </w:rPr>
        <w:t xml:space="preserve">должен быть </w:t>
      </w:r>
      <w:r w:rsidR="00F0593A" w:rsidRPr="000343E9">
        <w:rPr>
          <w:sz w:val="24"/>
          <w:szCs w:val="24"/>
        </w:rPr>
        <w:t xml:space="preserve">переполнен самыми </w:t>
      </w:r>
      <w:r w:rsidR="008D0840" w:rsidRPr="000343E9">
        <w:rPr>
          <w:sz w:val="24"/>
          <w:szCs w:val="24"/>
        </w:rPr>
        <w:t xml:space="preserve">разнообразными </w:t>
      </w:r>
      <w:r w:rsidR="00F0593A" w:rsidRPr="000343E9">
        <w:rPr>
          <w:sz w:val="24"/>
          <w:szCs w:val="24"/>
        </w:rPr>
        <w:t>геохимическим</w:t>
      </w:r>
      <w:r w:rsidR="00410A77" w:rsidRPr="000343E9">
        <w:rPr>
          <w:sz w:val="24"/>
          <w:szCs w:val="24"/>
        </w:rPr>
        <w:t>и</w:t>
      </w:r>
      <w:r w:rsidR="00F0593A" w:rsidRPr="000343E9">
        <w:rPr>
          <w:sz w:val="24"/>
          <w:szCs w:val="24"/>
        </w:rPr>
        <w:t xml:space="preserve"> провинциями</w:t>
      </w:r>
      <w:r w:rsidR="008D0840" w:rsidRPr="000343E9">
        <w:rPr>
          <w:sz w:val="24"/>
          <w:szCs w:val="24"/>
        </w:rPr>
        <w:t xml:space="preserve">, не пригодными для </w:t>
      </w:r>
      <w:r w:rsidR="006454CE" w:rsidRPr="000343E9">
        <w:rPr>
          <w:sz w:val="24"/>
          <w:szCs w:val="24"/>
        </w:rPr>
        <w:t>обитания</w:t>
      </w:r>
      <w:r w:rsidRPr="000343E9">
        <w:rPr>
          <w:sz w:val="24"/>
          <w:szCs w:val="24"/>
        </w:rPr>
        <w:t xml:space="preserve"> большинства видов из других природных зон</w:t>
      </w:r>
      <w:r w:rsidR="003242BD" w:rsidRPr="000343E9">
        <w:rPr>
          <w:sz w:val="24"/>
          <w:szCs w:val="24"/>
        </w:rPr>
        <w:t>, например</w:t>
      </w:r>
      <w:r w:rsidR="005F3EC8" w:rsidRPr="000343E9">
        <w:rPr>
          <w:sz w:val="24"/>
          <w:szCs w:val="24"/>
        </w:rPr>
        <w:t xml:space="preserve"> </w:t>
      </w:r>
      <w:r w:rsidR="00840C04" w:rsidRPr="000343E9">
        <w:rPr>
          <w:sz w:val="24"/>
          <w:szCs w:val="24"/>
        </w:rPr>
        <w:t>тайги</w:t>
      </w:r>
      <w:r w:rsidR="008D0840" w:rsidRPr="000343E9">
        <w:rPr>
          <w:sz w:val="24"/>
          <w:szCs w:val="24"/>
        </w:rPr>
        <w:t xml:space="preserve"> на соло</w:t>
      </w:r>
      <w:r w:rsidR="00E56CC0" w:rsidRPr="000343E9">
        <w:rPr>
          <w:sz w:val="24"/>
          <w:szCs w:val="24"/>
        </w:rPr>
        <w:t>нчаках, лягушек в морской воде, верблюдов в тундре</w:t>
      </w:r>
      <w:r w:rsidR="00410A77" w:rsidRPr="000343E9">
        <w:rPr>
          <w:sz w:val="24"/>
          <w:szCs w:val="24"/>
        </w:rPr>
        <w:t xml:space="preserve">, пальм на подзоле и </w:t>
      </w:r>
      <w:r w:rsidR="00E56CC0" w:rsidRPr="000343E9">
        <w:rPr>
          <w:sz w:val="24"/>
          <w:szCs w:val="24"/>
        </w:rPr>
        <w:t>т.п.</w:t>
      </w:r>
      <w:r w:rsidR="00F0593A" w:rsidRPr="000343E9">
        <w:rPr>
          <w:sz w:val="24"/>
          <w:szCs w:val="24"/>
        </w:rPr>
        <w:t xml:space="preserve"> </w:t>
      </w:r>
      <w:r w:rsidR="006454CE" w:rsidRPr="000343E9">
        <w:rPr>
          <w:sz w:val="24"/>
          <w:szCs w:val="24"/>
        </w:rPr>
        <w:t xml:space="preserve">В соответствии с этим </w:t>
      </w:r>
      <w:r w:rsidR="00410A77" w:rsidRPr="000343E9">
        <w:rPr>
          <w:sz w:val="24"/>
          <w:szCs w:val="24"/>
        </w:rPr>
        <w:t>определение</w:t>
      </w:r>
      <w:r w:rsidR="006454CE" w:rsidRPr="000343E9">
        <w:rPr>
          <w:sz w:val="24"/>
          <w:szCs w:val="24"/>
        </w:rPr>
        <w:t>м</w:t>
      </w:r>
      <w:r w:rsidR="00410A77" w:rsidRPr="000343E9">
        <w:rPr>
          <w:sz w:val="24"/>
          <w:szCs w:val="24"/>
        </w:rPr>
        <w:t xml:space="preserve"> </w:t>
      </w:r>
      <w:r w:rsidR="006454CE" w:rsidRPr="000343E9">
        <w:rPr>
          <w:sz w:val="24"/>
          <w:szCs w:val="24"/>
        </w:rPr>
        <w:t xml:space="preserve">эндемичными провинциями </w:t>
      </w:r>
      <w:r w:rsidR="00840C04" w:rsidRPr="000343E9">
        <w:rPr>
          <w:sz w:val="24"/>
          <w:szCs w:val="24"/>
        </w:rPr>
        <w:t xml:space="preserve">формально могут выступать </w:t>
      </w:r>
      <w:r w:rsidR="00410A77" w:rsidRPr="000343E9">
        <w:rPr>
          <w:sz w:val="24"/>
          <w:szCs w:val="24"/>
        </w:rPr>
        <w:t xml:space="preserve">целые природные зоны, </w:t>
      </w:r>
      <w:r w:rsidR="00A202BE" w:rsidRPr="000343E9">
        <w:rPr>
          <w:sz w:val="24"/>
          <w:szCs w:val="24"/>
        </w:rPr>
        <w:t>геох</w:t>
      </w:r>
      <w:r w:rsidR="00EA7D4E" w:rsidRPr="000343E9">
        <w:rPr>
          <w:sz w:val="24"/>
          <w:szCs w:val="24"/>
        </w:rPr>
        <w:t>и</w:t>
      </w:r>
      <w:r w:rsidR="00A202BE" w:rsidRPr="000343E9">
        <w:rPr>
          <w:sz w:val="24"/>
          <w:szCs w:val="24"/>
        </w:rPr>
        <w:t xml:space="preserve">мические условия в </w:t>
      </w:r>
      <w:r w:rsidR="00F0593A" w:rsidRPr="000343E9">
        <w:rPr>
          <w:sz w:val="24"/>
          <w:szCs w:val="24"/>
        </w:rPr>
        <w:t>которых гарантированно вызывают не только заболевания, но и 100% гибель огромного числа видов</w:t>
      </w:r>
      <w:r w:rsidR="00EA7D4E" w:rsidRPr="000343E9">
        <w:rPr>
          <w:sz w:val="24"/>
          <w:szCs w:val="24"/>
        </w:rPr>
        <w:t xml:space="preserve"> животных и растений</w:t>
      </w:r>
      <w:r w:rsidR="00F0593A" w:rsidRPr="000343E9">
        <w:rPr>
          <w:sz w:val="24"/>
          <w:szCs w:val="24"/>
        </w:rPr>
        <w:t xml:space="preserve">, </w:t>
      </w:r>
      <w:r w:rsidR="0096696C" w:rsidRPr="000343E9">
        <w:rPr>
          <w:sz w:val="24"/>
          <w:szCs w:val="24"/>
        </w:rPr>
        <w:t xml:space="preserve">адаптированных к другим зональным условиям. </w:t>
      </w:r>
    </w:p>
    <w:p w:rsidR="00920CC9" w:rsidRPr="003449D9" w:rsidRDefault="006C12F5" w:rsidP="00203805">
      <w:pPr>
        <w:widowControl/>
        <w:autoSpaceDE/>
        <w:autoSpaceDN/>
        <w:adjustRightInd/>
        <w:spacing w:line="360" w:lineRule="auto"/>
        <w:ind w:firstLine="567"/>
        <w:jc w:val="both"/>
        <w:rPr>
          <w:sz w:val="24"/>
          <w:szCs w:val="24"/>
        </w:rPr>
      </w:pPr>
      <w:r w:rsidRPr="000343E9">
        <w:rPr>
          <w:sz w:val="24"/>
          <w:szCs w:val="24"/>
        </w:rPr>
        <w:t>Таким образом</w:t>
      </w:r>
      <w:r w:rsidR="00311BB4" w:rsidRPr="000343E9">
        <w:rPr>
          <w:sz w:val="24"/>
          <w:szCs w:val="24"/>
        </w:rPr>
        <w:t>,</w:t>
      </w:r>
      <w:r w:rsidR="00920CC9" w:rsidRPr="000343E9">
        <w:rPr>
          <w:sz w:val="24"/>
          <w:szCs w:val="24"/>
        </w:rPr>
        <w:t xml:space="preserve"> складывается парадоксальная ситуация</w:t>
      </w:r>
      <w:r w:rsidR="0096696C" w:rsidRPr="000343E9">
        <w:rPr>
          <w:sz w:val="24"/>
          <w:szCs w:val="24"/>
        </w:rPr>
        <w:t xml:space="preserve">. </w:t>
      </w:r>
      <w:r w:rsidR="000343E9" w:rsidRPr="000343E9">
        <w:rPr>
          <w:sz w:val="24"/>
          <w:szCs w:val="24"/>
        </w:rPr>
        <w:t>Выше показано</w:t>
      </w:r>
      <w:r w:rsidR="0096696C" w:rsidRPr="000343E9">
        <w:rPr>
          <w:sz w:val="24"/>
          <w:szCs w:val="24"/>
        </w:rPr>
        <w:t xml:space="preserve">, </w:t>
      </w:r>
      <w:r w:rsidR="000343E9" w:rsidRPr="000343E9">
        <w:rPr>
          <w:sz w:val="24"/>
          <w:szCs w:val="24"/>
        </w:rPr>
        <w:t xml:space="preserve">что </w:t>
      </w:r>
      <w:r w:rsidRPr="000343E9">
        <w:rPr>
          <w:sz w:val="24"/>
          <w:szCs w:val="24"/>
        </w:rPr>
        <w:t xml:space="preserve">выдвинутая гипотеза </w:t>
      </w:r>
      <w:r w:rsidR="00311BB4" w:rsidRPr="000343E9">
        <w:rPr>
          <w:sz w:val="24"/>
          <w:szCs w:val="24"/>
        </w:rPr>
        <w:t xml:space="preserve">о качественной неоднородности </w:t>
      </w:r>
      <w:r w:rsidR="00840C04" w:rsidRPr="000343E9">
        <w:rPr>
          <w:sz w:val="24"/>
          <w:szCs w:val="24"/>
        </w:rPr>
        <w:t xml:space="preserve">геохимических условий </w:t>
      </w:r>
      <w:r w:rsidR="00311BB4" w:rsidRPr="000343E9">
        <w:rPr>
          <w:sz w:val="24"/>
          <w:szCs w:val="24"/>
        </w:rPr>
        <w:t xml:space="preserve">биосферы </w:t>
      </w:r>
      <w:r w:rsidR="005D6A32" w:rsidRPr="000343E9">
        <w:rPr>
          <w:sz w:val="24"/>
          <w:szCs w:val="24"/>
        </w:rPr>
        <w:t xml:space="preserve">должна быть отвергнута как противоречащая большому количеству разнообразных фактов </w:t>
      </w:r>
      <w:r w:rsidRPr="000343E9">
        <w:rPr>
          <w:sz w:val="24"/>
          <w:szCs w:val="24"/>
        </w:rPr>
        <w:t xml:space="preserve">и </w:t>
      </w:r>
      <w:r w:rsidR="005D6A32" w:rsidRPr="000343E9">
        <w:rPr>
          <w:sz w:val="24"/>
          <w:szCs w:val="24"/>
        </w:rPr>
        <w:t>объективных природных закономерностей</w:t>
      </w:r>
      <w:r w:rsidR="0096696C" w:rsidRPr="000343E9">
        <w:rPr>
          <w:sz w:val="24"/>
          <w:szCs w:val="24"/>
        </w:rPr>
        <w:t xml:space="preserve">. </w:t>
      </w:r>
      <w:r w:rsidR="005D6A32" w:rsidRPr="000343E9">
        <w:rPr>
          <w:sz w:val="24"/>
          <w:szCs w:val="24"/>
        </w:rPr>
        <w:t>Однако</w:t>
      </w:r>
      <w:r w:rsidR="00BB1851" w:rsidRPr="000343E9">
        <w:rPr>
          <w:sz w:val="24"/>
          <w:szCs w:val="24"/>
        </w:rPr>
        <w:t xml:space="preserve">, </w:t>
      </w:r>
      <w:r w:rsidR="000343E9" w:rsidRPr="000343E9">
        <w:rPr>
          <w:sz w:val="24"/>
          <w:szCs w:val="24"/>
        </w:rPr>
        <w:t>представленные аргументы</w:t>
      </w:r>
      <w:r w:rsidR="00BB1851" w:rsidRPr="000343E9">
        <w:rPr>
          <w:sz w:val="24"/>
          <w:szCs w:val="24"/>
        </w:rPr>
        <w:t xml:space="preserve"> </w:t>
      </w:r>
      <w:r w:rsidR="00A51BA6" w:rsidRPr="000343E9">
        <w:rPr>
          <w:sz w:val="24"/>
          <w:szCs w:val="24"/>
        </w:rPr>
        <w:t xml:space="preserve">не </w:t>
      </w:r>
      <w:r w:rsidR="000343E9" w:rsidRPr="000343E9">
        <w:rPr>
          <w:sz w:val="24"/>
          <w:szCs w:val="24"/>
        </w:rPr>
        <w:t>означают</w:t>
      </w:r>
      <w:r w:rsidR="00A51BA6" w:rsidRPr="000343E9">
        <w:rPr>
          <w:sz w:val="24"/>
          <w:szCs w:val="24"/>
        </w:rPr>
        <w:t xml:space="preserve">, что </w:t>
      </w:r>
      <w:r w:rsidR="00595EC3" w:rsidRPr="000343E9">
        <w:rPr>
          <w:sz w:val="24"/>
          <w:szCs w:val="24"/>
        </w:rPr>
        <w:t xml:space="preserve">теоретически невозможно </w:t>
      </w:r>
      <w:r w:rsidR="003B3172" w:rsidRPr="000343E9">
        <w:rPr>
          <w:sz w:val="24"/>
          <w:szCs w:val="24"/>
        </w:rPr>
        <w:t>длительно</w:t>
      </w:r>
      <w:r w:rsidR="00920CC9" w:rsidRPr="000343E9">
        <w:rPr>
          <w:sz w:val="24"/>
          <w:szCs w:val="24"/>
        </w:rPr>
        <w:t>е</w:t>
      </w:r>
      <w:r w:rsidR="003B3172" w:rsidRPr="000343E9">
        <w:rPr>
          <w:sz w:val="24"/>
          <w:szCs w:val="24"/>
        </w:rPr>
        <w:t xml:space="preserve"> существовани</w:t>
      </w:r>
      <w:r w:rsidR="00920CC9" w:rsidRPr="000343E9">
        <w:rPr>
          <w:sz w:val="24"/>
          <w:szCs w:val="24"/>
        </w:rPr>
        <w:t>е</w:t>
      </w:r>
      <w:r w:rsidR="003B3172" w:rsidRPr="000343E9">
        <w:rPr>
          <w:sz w:val="24"/>
          <w:szCs w:val="24"/>
        </w:rPr>
        <w:t xml:space="preserve"> </w:t>
      </w:r>
      <w:r w:rsidR="00BB1851" w:rsidRPr="000343E9">
        <w:rPr>
          <w:sz w:val="24"/>
          <w:szCs w:val="24"/>
        </w:rPr>
        <w:t xml:space="preserve">реальных </w:t>
      </w:r>
      <w:r w:rsidR="00596218" w:rsidRPr="000343E9">
        <w:rPr>
          <w:sz w:val="24"/>
          <w:szCs w:val="24"/>
        </w:rPr>
        <w:t xml:space="preserve">зон </w:t>
      </w:r>
      <w:r w:rsidR="003B3172" w:rsidRPr="000343E9">
        <w:rPr>
          <w:sz w:val="24"/>
          <w:szCs w:val="24"/>
        </w:rPr>
        <w:t>эндемизма</w:t>
      </w:r>
      <w:r w:rsidR="000343E9" w:rsidRPr="000343E9">
        <w:rPr>
          <w:sz w:val="24"/>
          <w:szCs w:val="24"/>
        </w:rPr>
        <w:t>, поскольку</w:t>
      </w:r>
      <w:r w:rsidR="00920CC9" w:rsidRPr="000343E9">
        <w:rPr>
          <w:sz w:val="24"/>
          <w:szCs w:val="24"/>
        </w:rPr>
        <w:t xml:space="preserve"> </w:t>
      </w:r>
      <w:r w:rsidR="000343E9" w:rsidRPr="000343E9">
        <w:rPr>
          <w:sz w:val="24"/>
          <w:szCs w:val="24"/>
        </w:rPr>
        <w:t>существует множество</w:t>
      </w:r>
      <w:r w:rsidR="00920CC9" w:rsidRPr="000343E9">
        <w:rPr>
          <w:sz w:val="24"/>
          <w:szCs w:val="24"/>
        </w:rPr>
        <w:t xml:space="preserve"> </w:t>
      </w:r>
      <w:r w:rsidR="00311BB4" w:rsidRPr="000343E9">
        <w:rPr>
          <w:sz w:val="24"/>
          <w:szCs w:val="24"/>
        </w:rPr>
        <w:t xml:space="preserve">убедительных </w:t>
      </w:r>
      <w:r w:rsidR="00EA7D4E" w:rsidRPr="000343E9">
        <w:rPr>
          <w:sz w:val="24"/>
          <w:szCs w:val="24"/>
        </w:rPr>
        <w:t>факт</w:t>
      </w:r>
      <w:r w:rsidR="00FF21F8" w:rsidRPr="000343E9">
        <w:rPr>
          <w:sz w:val="24"/>
          <w:szCs w:val="24"/>
        </w:rPr>
        <w:t>ов</w:t>
      </w:r>
      <w:r w:rsidR="00920CC9" w:rsidRPr="000343E9">
        <w:rPr>
          <w:sz w:val="24"/>
          <w:szCs w:val="24"/>
        </w:rPr>
        <w:t xml:space="preserve">, </w:t>
      </w:r>
      <w:r w:rsidR="00311BB4" w:rsidRPr="000343E9">
        <w:rPr>
          <w:sz w:val="24"/>
          <w:szCs w:val="24"/>
        </w:rPr>
        <w:t xml:space="preserve">бесспорно </w:t>
      </w:r>
      <w:r w:rsidR="00920CC9" w:rsidRPr="000343E9">
        <w:rPr>
          <w:sz w:val="24"/>
          <w:szCs w:val="24"/>
        </w:rPr>
        <w:t xml:space="preserve">доказывающих </w:t>
      </w:r>
      <w:r w:rsidR="00640495" w:rsidRPr="000343E9">
        <w:rPr>
          <w:sz w:val="24"/>
          <w:szCs w:val="24"/>
        </w:rPr>
        <w:t xml:space="preserve">геохимическую природу </w:t>
      </w:r>
      <w:r w:rsidR="00596218" w:rsidRPr="000343E9">
        <w:rPr>
          <w:sz w:val="24"/>
          <w:szCs w:val="24"/>
        </w:rPr>
        <w:t xml:space="preserve">значительного числа </w:t>
      </w:r>
      <w:r w:rsidR="00640495" w:rsidRPr="000343E9">
        <w:rPr>
          <w:sz w:val="24"/>
          <w:szCs w:val="24"/>
        </w:rPr>
        <w:t xml:space="preserve">наблюдаемых </w:t>
      </w:r>
      <w:r w:rsidR="00EA7D4E" w:rsidRPr="000343E9">
        <w:rPr>
          <w:sz w:val="24"/>
          <w:szCs w:val="24"/>
        </w:rPr>
        <w:t>эндемич</w:t>
      </w:r>
      <w:r w:rsidR="002952C9" w:rsidRPr="000343E9">
        <w:rPr>
          <w:sz w:val="24"/>
          <w:szCs w:val="24"/>
        </w:rPr>
        <w:t xml:space="preserve">еских </w:t>
      </w:r>
      <w:r w:rsidR="00EA7D4E" w:rsidRPr="000343E9">
        <w:rPr>
          <w:sz w:val="24"/>
          <w:szCs w:val="24"/>
        </w:rPr>
        <w:t>заболеваний</w:t>
      </w:r>
      <w:r w:rsidR="00920CC9" w:rsidRPr="000343E9">
        <w:rPr>
          <w:sz w:val="24"/>
          <w:szCs w:val="24"/>
        </w:rPr>
        <w:t>.</w:t>
      </w:r>
    </w:p>
    <w:p w:rsidR="00513312" w:rsidRPr="003449D9" w:rsidRDefault="00640495" w:rsidP="003449D9">
      <w:pPr>
        <w:widowControl/>
        <w:autoSpaceDE/>
        <w:autoSpaceDN/>
        <w:adjustRightInd/>
        <w:spacing w:line="360" w:lineRule="auto"/>
        <w:ind w:firstLine="360"/>
        <w:jc w:val="both"/>
        <w:rPr>
          <w:sz w:val="24"/>
          <w:szCs w:val="24"/>
        </w:rPr>
      </w:pPr>
      <w:r>
        <w:rPr>
          <w:sz w:val="24"/>
          <w:szCs w:val="24"/>
        </w:rPr>
        <w:t xml:space="preserve">Несмотря на то, что приведенные утверждения </w:t>
      </w:r>
      <w:r w:rsidR="00595EC3">
        <w:rPr>
          <w:sz w:val="24"/>
          <w:szCs w:val="24"/>
        </w:rPr>
        <w:t xml:space="preserve">внешне </w:t>
      </w:r>
      <w:r>
        <w:rPr>
          <w:sz w:val="24"/>
          <w:szCs w:val="24"/>
        </w:rPr>
        <w:t>выглядят взаимоисключающими</w:t>
      </w:r>
      <w:r w:rsidR="00D2746D" w:rsidRPr="003449D9">
        <w:rPr>
          <w:sz w:val="24"/>
          <w:szCs w:val="24"/>
        </w:rPr>
        <w:t xml:space="preserve">, </w:t>
      </w:r>
      <w:r w:rsidR="00F605A3" w:rsidRPr="003449D9">
        <w:rPr>
          <w:sz w:val="24"/>
          <w:szCs w:val="24"/>
        </w:rPr>
        <w:t xml:space="preserve">речь в данном случае идет </w:t>
      </w:r>
      <w:r w:rsidR="00EA7E5E" w:rsidRPr="00EA7E5E">
        <w:rPr>
          <w:sz w:val="24"/>
          <w:szCs w:val="24"/>
        </w:rPr>
        <w:t xml:space="preserve">все же </w:t>
      </w:r>
      <w:r w:rsidR="00F605A3" w:rsidRPr="003449D9">
        <w:rPr>
          <w:sz w:val="24"/>
          <w:szCs w:val="24"/>
        </w:rPr>
        <w:t xml:space="preserve">о </w:t>
      </w:r>
      <w:r w:rsidR="00F605A3" w:rsidRPr="00AA7581">
        <w:rPr>
          <w:i/>
          <w:sz w:val="24"/>
          <w:szCs w:val="24"/>
        </w:rPr>
        <w:t>ложном парадоксе</w:t>
      </w:r>
      <w:r w:rsidR="00EF2375">
        <w:rPr>
          <w:sz w:val="24"/>
          <w:szCs w:val="24"/>
        </w:rPr>
        <w:t xml:space="preserve">. Более того, </w:t>
      </w:r>
      <w:r w:rsidR="00356141" w:rsidRPr="00356141">
        <w:rPr>
          <w:sz w:val="24"/>
          <w:szCs w:val="24"/>
        </w:rPr>
        <w:t xml:space="preserve">выстраивая свою формулировку </w:t>
      </w:r>
      <w:r w:rsidRPr="00640495">
        <w:rPr>
          <w:sz w:val="24"/>
          <w:szCs w:val="24"/>
        </w:rPr>
        <w:t>А.П. Виноградов не совершал серьезной смысловой ошибки</w:t>
      </w:r>
      <w:r w:rsidR="00356141">
        <w:rPr>
          <w:sz w:val="24"/>
          <w:szCs w:val="24"/>
        </w:rPr>
        <w:t xml:space="preserve">, </w:t>
      </w:r>
      <w:r w:rsidRPr="00640495">
        <w:rPr>
          <w:sz w:val="24"/>
          <w:szCs w:val="24"/>
        </w:rPr>
        <w:t>поскольку</w:t>
      </w:r>
      <w:r w:rsidR="00EA7E5E">
        <w:rPr>
          <w:sz w:val="24"/>
          <w:szCs w:val="24"/>
        </w:rPr>
        <w:t xml:space="preserve"> </w:t>
      </w:r>
      <w:r w:rsidR="00356141" w:rsidRPr="00356141">
        <w:rPr>
          <w:sz w:val="24"/>
          <w:szCs w:val="24"/>
        </w:rPr>
        <w:t xml:space="preserve">имеется </w:t>
      </w:r>
      <w:r w:rsidR="00513312" w:rsidRPr="003449D9">
        <w:rPr>
          <w:sz w:val="24"/>
          <w:szCs w:val="24"/>
        </w:rPr>
        <w:t xml:space="preserve">возможность </w:t>
      </w:r>
      <w:r w:rsidR="00F605A3" w:rsidRPr="003449D9">
        <w:rPr>
          <w:sz w:val="24"/>
          <w:szCs w:val="24"/>
        </w:rPr>
        <w:t>согласованно интерпретирова</w:t>
      </w:r>
      <w:r w:rsidR="00513312" w:rsidRPr="003449D9">
        <w:rPr>
          <w:sz w:val="24"/>
          <w:szCs w:val="24"/>
        </w:rPr>
        <w:t>ть все изложенные факты</w:t>
      </w:r>
      <w:r w:rsidR="0003265D">
        <w:rPr>
          <w:sz w:val="24"/>
          <w:szCs w:val="24"/>
        </w:rPr>
        <w:t xml:space="preserve">, </w:t>
      </w:r>
      <w:r w:rsidR="003242BD" w:rsidRPr="003449D9">
        <w:rPr>
          <w:sz w:val="24"/>
          <w:szCs w:val="24"/>
        </w:rPr>
        <w:t xml:space="preserve">исчерпывающе </w:t>
      </w:r>
      <w:r w:rsidR="00513312" w:rsidRPr="003449D9">
        <w:rPr>
          <w:sz w:val="24"/>
          <w:szCs w:val="24"/>
        </w:rPr>
        <w:t xml:space="preserve">объяснить </w:t>
      </w:r>
      <w:r w:rsidR="00F605A3" w:rsidRPr="003449D9">
        <w:rPr>
          <w:sz w:val="24"/>
          <w:szCs w:val="24"/>
        </w:rPr>
        <w:t>возникающие противоречия</w:t>
      </w:r>
      <w:r w:rsidR="00513312" w:rsidRPr="003449D9">
        <w:rPr>
          <w:sz w:val="24"/>
          <w:szCs w:val="24"/>
        </w:rPr>
        <w:t xml:space="preserve">. </w:t>
      </w:r>
    </w:p>
    <w:p w:rsidR="00EF2375" w:rsidRDefault="00513312" w:rsidP="003449D9">
      <w:pPr>
        <w:widowControl/>
        <w:autoSpaceDE/>
        <w:autoSpaceDN/>
        <w:adjustRightInd/>
        <w:spacing w:line="360" w:lineRule="auto"/>
        <w:ind w:firstLine="709"/>
        <w:jc w:val="both"/>
        <w:rPr>
          <w:sz w:val="24"/>
          <w:szCs w:val="24"/>
        </w:rPr>
      </w:pPr>
      <w:r w:rsidRPr="003449D9">
        <w:rPr>
          <w:sz w:val="24"/>
          <w:szCs w:val="24"/>
        </w:rPr>
        <w:t xml:space="preserve">Эта возможность следует из того, что </w:t>
      </w:r>
      <w:r w:rsidR="000375E4">
        <w:rPr>
          <w:sz w:val="24"/>
          <w:szCs w:val="24"/>
        </w:rPr>
        <w:t xml:space="preserve">указанные </w:t>
      </w:r>
      <w:r w:rsidR="00EF2375">
        <w:rPr>
          <w:sz w:val="24"/>
          <w:szCs w:val="24"/>
        </w:rPr>
        <w:t>противоречия возникают только при сопоставлении явлений</w:t>
      </w:r>
      <w:r w:rsidR="000343E9">
        <w:rPr>
          <w:sz w:val="24"/>
          <w:szCs w:val="24"/>
        </w:rPr>
        <w:t>,</w:t>
      </w:r>
      <w:r w:rsidR="00EF2375">
        <w:rPr>
          <w:sz w:val="24"/>
          <w:szCs w:val="24"/>
        </w:rPr>
        <w:t xml:space="preserve"> разнесенных между собой </w:t>
      </w:r>
      <w:r w:rsidR="00EF2375" w:rsidRPr="00356141">
        <w:rPr>
          <w:i/>
          <w:sz w:val="24"/>
          <w:szCs w:val="24"/>
        </w:rPr>
        <w:t>во времени</w:t>
      </w:r>
      <w:r w:rsidR="00EF2375">
        <w:rPr>
          <w:sz w:val="24"/>
          <w:szCs w:val="24"/>
        </w:rPr>
        <w:t xml:space="preserve">. То есть, полученные выводы были </w:t>
      </w:r>
      <w:r w:rsidR="00356141">
        <w:rPr>
          <w:sz w:val="24"/>
          <w:szCs w:val="24"/>
        </w:rPr>
        <w:t xml:space="preserve">реально </w:t>
      </w:r>
      <w:r w:rsidR="00EF2375" w:rsidRPr="000375E4">
        <w:rPr>
          <w:i/>
          <w:sz w:val="24"/>
          <w:szCs w:val="24"/>
        </w:rPr>
        <w:t>справедливы везде, но н</w:t>
      </w:r>
      <w:r w:rsidR="00370566">
        <w:rPr>
          <w:i/>
          <w:sz w:val="24"/>
          <w:szCs w:val="24"/>
        </w:rPr>
        <w:t>е</w:t>
      </w:r>
      <w:r w:rsidR="00EF2375" w:rsidRPr="000375E4">
        <w:rPr>
          <w:i/>
          <w:sz w:val="24"/>
          <w:szCs w:val="24"/>
        </w:rPr>
        <w:t xml:space="preserve"> всегда</w:t>
      </w:r>
      <w:r w:rsidR="00EF2375">
        <w:rPr>
          <w:sz w:val="24"/>
          <w:szCs w:val="24"/>
        </w:rPr>
        <w:t xml:space="preserve">. </w:t>
      </w:r>
    </w:p>
    <w:p w:rsidR="00B41817" w:rsidRPr="003449D9" w:rsidRDefault="00EF2375" w:rsidP="003449D9">
      <w:pPr>
        <w:widowControl/>
        <w:autoSpaceDE/>
        <w:autoSpaceDN/>
        <w:adjustRightInd/>
        <w:spacing w:line="360" w:lineRule="auto"/>
        <w:ind w:firstLine="709"/>
        <w:jc w:val="both"/>
        <w:rPr>
          <w:sz w:val="24"/>
          <w:szCs w:val="24"/>
        </w:rPr>
      </w:pPr>
      <w:r>
        <w:rPr>
          <w:sz w:val="24"/>
          <w:szCs w:val="24"/>
        </w:rPr>
        <w:t xml:space="preserve">Объяснение состоит в том, что </w:t>
      </w:r>
      <w:r w:rsidR="00513312" w:rsidRPr="003449D9">
        <w:rPr>
          <w:sz w:val="24"/>
          <w:szCs w:val="24"/>
        </w:rPr>
        <w:t xml:space="preserve">абсолютно все </w:t>
      </w:r>
      <w:r w:rsidR="002952C9" w:rsidRPr="003449D9">
        <w:rPr>
          <w:sz w:val="24"/>
          <w:szCs w:val="24"/>
        </w:rPr>
        <w:t>случа</w:t>
      </w:r>
      <w:r w:rsidR="00513312" w:rsidRPr="003449D9">
        <w:rPr>
          <w:sz w:val="24"/>
          <w:szCs w:val="24"/>
        </w:rPr>
        <w:t xml:space="preserve">и </w:t>
      </w:r>
      <w:r w:rsidR="00A94E19" w:rsidRPr="003449D9">
        <w:rPr>
          <w:sz w:val="24"/>
          <w:szCs w:val="24"/>
        </w:rPr>
        <w:t xml:space="preserve">любых </w:t>
      </w:r>
      <w:r w:rsidR="003242BD" w:rsidRPr="003449D9">
        <w:rPr>
          <w:sz w:val="24"/>
          <w:szCs w:val="24"/>
        </w:rPr>
        <w:t xml:space="preserve">известных </w:t>
      </w:r>
      <w:r w:rsidR="00A94E19" w:rsidRPr="003449D9">
        <w:rPr>
          <w:sz w:val="24"/>
          <w:szCs w:val="24"/>
        </w:rPr>
        <w:t xml:space="preserve">эндемических заболеваний </w:t>
      </w:r>
      <w:r w:rsidR="003242BD" w:rsidRPr="003449D9">
        <w:rPr>
          <w:sz w:val="24"/>
          <w:szCs w:val="24"/>
        </w:rPr>
        <w:t>были за</w:t>
      </w:r>
      <w:r w:rsidR="00A94E19" w:rsidRPr="003449D9">
        <w:rPr>
          <w:sz w:val="24"/>
          <w:szCs w:val="24"/>
        </w:rPr>
        <w:t>фиксир</w:t>
      </w:r>
      <w:r w:rsidR="003242BD" w:rsidRPr="003449D9">
        <w:rPr>
          <w:sz w:val="24"/>
          <w:szCs w:val="24"/>
        </w:rPr>
        <w:t xml:space="preserve">ованы </w:t>
      </w:r>
      <w:r w:rsidR="00A94E19" w:rsidRPr="003449D9">
        <w:rPr>
          <w:sz w:val="24"/>
          <w:szCs w:val="24"/>
        </w:rPr>
        <w:t>исключительно применительно к людям</w:t>
      </w:r>
      <w:r w:rsidR="00356141">
        <w:rPr>
          <w:sz w:val="24"/>
          <w:szCs w:val="24"/>
        </w:rPr>
        <w:t xml:space="preserve">, </w:t>
      </w:r>
      <w:r w:rsidR="00A94E19" w:rsidRPr="003449D9">
        <w:rPr>
          <w:sz w:val="24"/>
          <w:szCs w:val="24"/>
        </w:rPr>
        <w:t>домашн</w:t>
      </w:r>
      <w:r w:rsidR="00356141">
        <w:rPr>
          <w:sz w:val="24"/>
          <w:szCs w:val="24"/>
        </w:rPr>
        <w:t>им</w:t>
      </w:r>
      <w:r w:rsidR="00A94E19" w:rsidRPr="003449D9">
        <w:rPr>
          <w:sz w:val="24"/>
          <w:szCs w:val="24"/>
        </w:rPr>
        <w:t xml:space="preserve"> видам животных и </w:t>
      </w:r>
      <w:r w:rsidR="00356141">
        <w:rPr>
          <w:sz w:val="24"/>
          <w:szCs w:val="24"/>
        </w:rPr>
        <w:t xml:space="preserve">культурных </w:t>
      </w:r>
      <w:r w:rsidR="00A94E19" w:rsidRPr="003449D9">
        <w:rPr>
          <w:sz w:val="24"/>
          <w:szCs w:val="24"/>
        </w:rPr>
        <w:t>растений. Причем и в этом случае речь идет только об особях сознательно переселя</w:t>
      </w:r>
      <w:r w:rsidR="00356141">
        <w:rPr>
          <w:sz w:val="24"/>
          <w:szCs w:val="24"/>
        </w:rPr>
        <w:t xml:space="preserve">емых </w:t>
      </w:r>
      <w:r w:rsidR="006B0088" w:rsidRPr="003449D9">
        <w:rPr>
          <w:sz w:val="24"/>
          <w:szCs w:val="24"/>
        </w:rPr>
        <w:t xml:space="preserve">в условия </w:t>
      </w:r>
      <w:r w:rsidR="00E9536D" w:rsidRPr="003449D9">
        <w:rPr>
          <w:sz w:val="24"/>
          <w:szCs w:val="24"/>
        </w:rPr>
        <w:t xml:space="preserve">экологически </w:t>
      </w:r>
      <w:r w:rsidR="006B0088" w:rsidRPr="003449D9">
        <w:rPr>
          <w:sz w:val="24"/>
          <w:szCs w:val="24"/>
        </w:rPr>
        <w:t xml:space="preserve">не соответствующие </w:t>
      </w:r>
      <w:r w:rsidR="008A1818" w:rsidRPr="003449D9">
        <w:rPr>
          <w:sz w:val="24"/>
          <w:szCs w:val="24"/>
        </w:rPr>
        <w:t xml:space="preserve">параметрам </w:t>
      </w:r>
      <w:r w:rsidR="00E9536D" w:rsidRPr="003449D9">
        <w:rPr>
          <w:sz w:val="24"/>
          <w:szCs w:val="24"/>
        </w:rPr>
        <w:t xml:space="preserve">их исходной </w:t>
      </w:r>
      <w:r w:rsidR="006B0088" w:rsidRPr="003449D9">
        <w:rPr>
          <w:sz w:val="24"/>
          <w:szCs w:val="24"/>
        </w:rPr>
        <w:t>генетической адаптации.</w:t>
      </w:r>
      <w:r w:rsidR="00E9536D" w:rsidRPr="003449D9">
        <w:rPr>
          <w:sz w:val="24"/>
          <w:szCs w:val="24"/>
        </w:rPr>
        <w:t xml:space="preserve"> В частности</w:t>
      </w:r>
      <w:r w:rsidR="00CE1A6D">
        <w:rPr>
          <w:sz w:val="24"/>
          <w:szCs w:val="24"/>
        </w:rPr>
        <w:t>,</w:t>
      </w:r>
      <w:r w:rsidR="00E9536D" w:rsidRPr="003449D9">
        <w:rPr>
          <w:sz w:val="24"/>
          <w:szCs w:val="24"/>
        </w:rPr>
        <w:t xml:space="preserve"> </w:t>
      </w:r>
      <w:r w:rsidR="005D6A32" w:rsidRPr="003449D9">
        <w:rPr>
          <w:sz w:val="24"/>
          <w:szCs w:val="24"/>
        </w:rPr>
        <w:t>Алекса</w:t>
      </w:r>
      <w:r w:rsidR="00E9536D" w:rsidRPr="003449D9">
        <w:rPr>
          <w:sz w:val="24"/>
          <w:szCs w:val="24"/>
        </w:rPr>
        <w:t>н</w:t>
      </w:r>
      <w:r w:rsidR="005D6A32" w:rsidRPr="003449D9">
        <w:rPr>
          <w:sz w:val="24"/>
          <w:szCs w:val="24"/>
        </w:rPr>
        <w:t>др</w:t>
      </w:r>
      <w:r w:rsidR="00356141">
        <w:rPr>
          <w:sz w:val="24"/>
          <w:szCs w:val="24"/>
        </w:rPr>
        <w:t xml:space="preserve"> </w:t>
      </w:r>
      <w:r w:rsidR="005D6A32" w:rsidRPr="003449D9">
        <w:rPr>
          <w:sz w:val="24"/>
          <w:szCs w:val="24"/>
        </w:rPr>
        <w:t>фон</w:t>
      </w:r>
      <w:r w:rsidR="00AA7581">
        <w:rPr>
          <w:sz w:val="24"/>
          <w:szCs w:val="24"/>
        </w:rPr>
        <w:t>-</w:t>
      </w:r>
      <w:r w:rsidR="005D6A32" w:rsidRPr="003449D9">
        <w:rPr>
          <w:sz w:val="24"/>
          <w:szCs w:val="24"/>
        </w:rPr>
        <w:t xml:space="preserve"> </w:t>
      </w:r>
      <w:r w:rsidR="006C30B1" w:rsidRPr="003449D9">
        <w:rPr>
          <w:sz w:val="24"/>
          <w:szCs w:val="24"/>
        </w:rPr>
        <w:t>Гумбольдт, который</w:t>
      </w:r>
      <w:r w:rsidR="005D6A32" w:rsidRPr="003449D9">
        <w:rPr>
          <w:sz w:val="24"/>
          <w:szCs w:val="24"/>
        </w:rPr>
        <w:t xml:space="preserve"> еще в 1801 </w:t>
      </w:r>
      <w:r w:rsidR="000375E4" w:rsidRPr="000375E4">
        <w:rPr>
          <w:sz w:val="24"/>
          <w:szCs w:val="24"/>
        </w:rPr>
        <w:t xml:space="preserve">первым </w:t>
      </w:r>
      <w:r w:rsidR="005D6A32" w:rsidRPr="003449D9">
        <w:rPr>
          <w:sz w:val="24"/>
          <w:szCs w:val="24"/>
        </w:rPr>
        <w:t>обнаружил, что не только индейцы, но и домашние животные (овцы и КРС) в горных областях Перу в 3 раза чаще поражаются эндемичным зобом, чем соседние обитатели равнин</w:t>
      </w:r>
      <w:r w:rsidR="006C30B1" w:rsidRPr="003449D9">
        <w:rPr>
          <w:sz w:val="24"/>
          <w:szCs w:val="24"/>
        </w:rPr>
        <w:t>,</w:t>
      </w:r>
      <w:r w:rsidR="00902206" w:rsidRPr="003449D9">
        <w:rPr>
          <w:sz w:val="24"/>
          <w:szCs w:val="24"/>
        </w:rPr>
        <w:t xml:space="preserve"> одновременно </w:t>
      </w:r>
      <w:r w:rsidR="006C30B1" w:rsidRPr="003449D9">
        <w:rPr>
          <w:sz w:val="24"/>
          <w:szCs w:val="24"/>
        </w:rPr>
        <w:t>не зафиксировал</w:t>
      </w:r>
      <w:r w:rsidR="008A1818" w:rsidRPr="003449D9">
        <w:rPr>
          <w:sz w:val="24"/>
          <w:szCs w:val="24"/>
        </w:rPr>
        <w:t xml:space="preserve"> в том же районе</w:t>
      </w:r>
      <w:r w:rsidR="006C30B1" w:rsidRPr="003449D9">
        <w:rPr>
          <w:sz w:val="24"/>
          <w:szCs w:val="24"/>
        </w:rPr>
        <w:t xml:space="preserve"> ни одного случая заболевания </w:t>
      </w:r>
      <w:r w:rsidR="000375E4">
        <w:rPr>
          <w:sz w:val="24"/>
          <w:szCs w:val="24"/>
        </w:rPr>
        <w:t xml:space="preserve">зобом </w:t>
      </w:r>
      <w:r w:rsidR="006C30B1" w:rsidRPr="003449D9">
        <w:rPr>
          <w:sz w:val="24"/>
          <w:szCs w:val="24"/>
        </w:rPr>
        <w:t>у диких животных. Более того,</w:t>
      </w:r>
      <w:r w:rsidR="005D6A32" w:rsidRPr="003449D9">
        <w:rPr>
          <w:sz w:val="24"/>
          <w:szCs w:val="24"/>
        </w:rPr>
        <w:t xml:space="preserve"> случаи </w:t>
      </w:r>
      <w:r w:rsidR="006C30B1" w:rsidRPr="003449D9">
        <w:rPr>
          <w:sz w:val="24"/>
          <w:szCs w:val="24"/>
        </w:rPr>
        <w:t xml:space="preserve">проявления </w:t>
      </w:r>
      <w:r w:rsidR="005D6A32" w:rsidRPr="003449D9">
        <w:rPr>
          <w:sz w:val="24"/>
          <w:szCs w:val="24"/>
        </w:rPr>
        <w:t xml:space="preserve">этого заболевания </w:t>
      </w:r>
      <w:r w:rsidR="006C30B1" w:rsidRPr="003449D9">
        <w:rPr>
          <w:sz w:val="24"/>
          <w:szCs w:val="24"/>
        </w:rPr>
        <w:t xml:space="preserve">на протяжении последующих 200 лет не были выявлены </w:t>
      </w:r>
      <w:r w:rsidR="005D6A32" w:rsidRPr="003449D9">
        <w:rPr>
          <w:sz w:val="24"/>
          <w:szCs w:val="24"/>
        </w:rPr>
        <w:t xml:space="preserve">не только у местных </w:t>
      </w:r>
      <w:r w:rsidR="00CE1A6D">
        <w:rPr>
          <w:sz w:val="24"/>
          <w:szCs w:val="24"/>
        </w:rPr>
        <w:t>южно</w:t>
      </w:r>
      <w:r w:rsidR="00902206" w:rsidRPr="003449D9">
        <w:rPr>
          <w:sz w:val="24"/>
          <w:szCs w:val="24"/>
        </w:rPr>
        <w:t>американских обезьян</w:t>
      </w:r>
      <w:r w:rsidR="005D6A32" w:rsidRPr="003449D9">
        <w:rPr>
          <w:sz w:val="24"/>
          <w:szCs w:val="24"/>
        </w:rPr>
        <w:t>, но и у каких-либо других диких животных</w:t>
      </w:r>
      <w:r w:rsidR="00356141">
        <w:rPr>
          <w:sz w:val="24"/>
          <w:szCs w:val="24"/>
        </w:rPr>
        <w:t>,</w:t>
      </w:r>
      <w:r w:rsidR="00902206" w:rsidRPr="003449D9">
        <w:rPr>
          <w:sz w:val="24"/>
          <w:szCs w:val="24"/>
        </w:rPr>
        <w:t xml:space="preserve"> где бы то ни было</w:t>
      </w:r>
      <w:r w:rsidR="000375E4">
        <w:rPr>
          <w:sz w:val="24"/>
          <w:szCs w:val="24"/>
        </w:rPr>
        <w:t>. Причем</w:t>
      </w:r>
      <w:r w:rsidR="006C30B1" w:rsidRPr="003449D9">
        <w:rPr>
          <w:sz w:val="24"/>
          <w:szCs w:val="24"/>
        </w:rPr>
        <w:t xml:space="preserve"> </w:t>
      </w:r>
      <w:r w:rsidR="00902206" w:rsidRPr="003449D9">
        <w:rPr>
          <w:sz w:val="24"/>
          <w:szCs w:val="24"/>
        </w:rPr>
        <w:t xml:space="preserve">почти </w:t>
      </w:r>
      <w:r w:rsidR="00356141">
        <w:rPr>
          <w:sz w:val="24"/>
          <w:szCs w:val="24"/>
        </w:rPr>
        <w:t xml:space="preserve">у </w:t>
      </w:r>
      <w:r w:rsidR="00902206" w:rsidRPr="003449D9">
        <w:rPr>
          <w:sz w:val="24"/>
          <w:szCs w:val="24"/>
        </w:rPr>
        <w:t xml:space="preserve">всех </w:t>
      </w:r>
      <w:r w:rsidR="006C30B1" w:rsidRPr="003449D9">
        <w:rPr>
          <w:sz w:val="24"/>
          <w:szCs w:val="24"/>
        </w:rPr>
        <w:t xml:space="preserve">домашних </w:t>
      </w:r>
      <w:r w:rsidR="00902206" w:rsidRPr="003449D9">
        <w:rPr>
          <w:sz w:val="24"/>
          <w:szCs w:val="24"/>
        </w:rPr>
        <w:t xml:space="preserve">животных, </w:t>
      </w:r>
      <w:r w:rsidR="006C30B1" w:rsidRPr="003449D9">
        <w:rPr>
          <w:sz w:val="24"/>
          <w:szCs w:val="24"/>
        </w:rPr>
        <w:t>в том числе собак и кошек</w:t>
      </w:r>
      <w:r w:rsidR="00902206" w:rsidRPr="003449D9">
        <w:rPr>
          <w:sz w:val="24"/>
          <w:szCs w:val="24"/>
        </w:rPr>
        <w:t>,</w:t>
      </w:r>
      <w:r w:rsidR="006C30B1" w:rsidRPr="003449D9">
        <w:rPr>
          <w:sz w:val="24"/>
          <w:szCs w:val="24"/>
        </w:rPr>
        <w:t xml:space="preserve"> это заболевание в</w:t>
      </w:r>
      <w:r w:rsidR="008A1818" w:rsidRPr="003449D9">
        <w:rPr>
          <w:sz w:val="24"/>
          <w:szCs w:val="24"/>
        </w:rPr>
        <w:t xml:space="preserve">ыявляются </w:t>
      </w:r>
      <w:r w:rsidR="00902206" w:rsidRPr="003449D9">
        <w:rPr>
          <w:sz w:val="24"/>
          <w:szCs w:val="24"/>
        </w:rPr>
        <w:t xml:space="preserve">весьма </w:t>
      </w:r>
      <w:r w:rsidR="006C30B1" w:rsidRPr="003449D9">
        <w:rPr>
          <w:sz w:val="24"/>
          <w:szCs w:val="24"/>
        </w:rPr>
        <w:t>часто.</w:t>
      </w:r>
      <w:r w:rsidR="00B41817" w:rsidRPr="003449D9">
        <w:rPr>
          <w:sz w:val="24"/>
          <w:szCs w:val="24"/>
        </w:rPr>
        <w:t xml:space="preserve"> </w:t>
      </w:r>
    </w:p>
    <w:p w:rsidR="00810CD0" w:rsidRDefault="00B41817" w:rsidP="003449D9">
      <w:pPr>
        <w:widowControl/>
        <w:autoSpaceDE/>
        <w:autoSpaceDN/>
        <w:adjustRightInd/>
        <w:spacing w:line="360" w:lineRule="auto"/>
        <w:ind w:firstLine="708"/>
        <w:jc w:val="both"/>
        <w:rPr>
          <w:sz w:val="24"/>
          <w:szCs w:val="24"/>
        </w:rPr>
      </w:pPr>
      <w:r w:rsidRPr="003449D9">
        <w:rPr>
          <w:sz w:val="24"/>
          <w:szCs w:val="24"/>
        </w:rPr>
        <w:t>Причина возникновения парадо</w:t>
      </w:r>
      <w:r w:rsidR="001073C2" w:rsidRPr="003449D9">
        <w:rPr>
          <w:sz w:val="24"/>
          <w:szCs w:val="24"/>
        </w:rPr>
        <w:t>к</w:t>
      </w:r>
      <w:r w:rsidRPr="003449D9">
        <w:rPr>
          <w:sz w:val="24"/>
          <w:szCs w:val="24"/>
        </w:rPr>
        <w:t xml:space="preserve">са </w:t>
      </w:r>
      <w:r w:rsidR="001073C2" w:rsidRPr="003449D9">
        <w:rPr>
          <w:sz w:val="24"/>
          <w:szCs w:val="24"/>
        </w:rPr>
        <w:t xml:space="preserve">состоит в том, </w:t>
      </w:r>
      <w:r w:rsidR="00902206" w:rsidRPr="003449D9">
        <w:rPr>
          <w:sz w:val="24"/>
          <w:szCs w:val="24"/>
        </w:rPr>
        <w:t xml:space="preserve">что для проверки этих якобы альтернативных гипотез </w:t>
      </w:r>
      <w:r w:rsidR="00356141">
        <w:rPr>
          <w:sz w:val="24"/>
          <w:szCs w:val="24"/>
        </w:rPr>
        <w:t xml:space="preserve">сопоставляются </w:t>
      </w:r>
      <w:r w:rsidR="00047902" w:rsidRPr="003449D9">
        <w:rPr>
          <w:sz w:val="24"/>
          <w:szCs w:val="24"/>
        </w:rPr>
        <w:t xml:space="preserve">не </w:t>
      </w:r>
      <w:r w:rsidR="00356141">
        <w:rPr>
          <w:sz w:val="24"/>
          <w:szCs w:val="24"/>
        </w:rPr>
        <w:t xml:space="preserve">фрагменты </w:t>
      </w:r>
      <w:r w:rsidR="00047902" w:rsidRPr="003449D9">
        <w:rPr>
          <w:sz w:val="24"/>
          <w:szCs w:val="24"/>
        </w:rPr>
        <w:t>одн</w:t>
      </w:r>
      <w:r w:rsidR="00356141">
        <w:rPr>
          <w:sz w:val="24"/>
          <w:szCs w:val="24"/>
        </w:rPr>
        <w:t xml:space="preserve">ого </w:t>
      </w:r>
      <w:r w:rsidR="00047902" w:rsidRPr="003449D9">
        <w:rPr>
          <w:sz w:val="24"/>
          <w:szCs w:val="24"/>
        </w:rPr>
        <w:t>и тот же объект</w:t>
      </w:r>
      <w:r w:rsidR="00356141">
        <w:rPr>
          <w:sz w:val="24"/>
          <w:szCs w:val="24"/>
        </w:rPr>
        <w:t>а</w:t>
      </w:r>
      <w:r w:rsidR="00047902" w:rsidRPr="003449D9">
        <w:rPr>
          <w:sz w:val="24"/>
          <w:szCs w:val="24"/>
        </w:rPr>
        <w:t>, а два его качественно разных состояния</w:t>
      </w:r>
      <w:r w:rsidR="001073C2" w:rsidRPr="003449D9">
        <w:rPr>
          <w:sz w:val="24"/>
          <w:szCs w:val="24"/>
        </w:rPr>
        <w:t>, разнесенные между собой во времени</w:t>
      </w:r>
      <w:r w:rsidR="00810CD0">
        <w:rPr>
          <w:sz w:val="24"/>
          <w:szCs w:val="24"/>
        </w:rPr>
        <w:t>:</w:t>
      </w:r>
      <w:r w:rsidR="000375E4">
        <w:rPr>
          <w:sz w:val="24"/>
          <w:szCs w:val="24"/>
        </w:rPr>
        <w:t xml:space="preserve"> биосфера </w:t>
      </w:r>
      <w:r w:rsidR="00B661AD">
        <w:rPr>
          <w:sz w:val="24"/>
          <w:szCs w:val="24"/>
        </w:rPr>
        <w:t xml:space="preserve">и </w:t>
      </w:r>
      <w:r w:rsidR="000375E4">
        <w:rPr>
          <w:sz w:val="24"/>
          <w:szCs w:val="24"/>
        </w:rPr>
        <w:t>ноосфер</w:t>
      </w:r>
      <w:r w:rsidR="00AA7581">
        <w:rPr>
          <w:sz w:val="24"/>
          <w:szCs w:val="24"/>
        </w:rPr>
        <w:t>а</w:t>
      </w:r>
      <w:r w:rsidR="001073C2" w:rsidRPr="003449D9">
        <w:rPr>
          <w:sz w:val="24"/>
          <w:szCs w:val="24"/>
        </w:rPr>
        <w:t xml:space="preserve">. </w:t>
      </w:r>
      <w:r w:rsidR="000375E4">
        <w:rPr>
          <w:sz w:val="24"/>
          <w:szCs w:val="24"/>
        </w:rPr>
        <w:t>Именно п</w:t>
      </w:r>
      <w:r w:rsidR="00047902" w:rsidRPr="003449D9">
        <w:rPr>
          <w:sz w:val="24"/>
          <w:szCs w:val="24"/>
        </w:rPr>
        <w:t xml:space="preserve">оэтому </w:t>
      </w:r>
      <w:r w:rsidR="000375E4">
        <w:rPr>
          <w:sz w:val="24"/>
          <w:szCs w:val="24"/>
        </w:rPr>
        <w:t xml:space="preserve">в условиях </w:t>
      </w:r>
      <w:r w:rsidR="001073C2" w:rsidRPr="003449D9">
        <w:rPr>
          <w:sz w:val="24"/>
          <w:szCs w:val="24"/>
        </w:rPr>
        <w:t>перв</w:t>
      </w:r>
      <w:r w:rsidR="00762387" w:rsidRPr="003449D9">
        <w:rPr>
          <w:sz w:val="24"/>
          <w:szCs w:val="24"/>
        </w:rPr>
        <w:t>ичн</w:t>
      </w:r>
      <w:r w:rsidR="00047902" w:rsidRPr="003449D9">
        <w:rPr>
          <w:sz w:val="24"/>
          <w:szCs w:val="24"/>
        </w:rPr>
        <w:t>ой</w:t>
      </w:r>
      <w:r w:rsidR="001073C2" w:rsidRPr="003449D9">
        <w:rPr>
          <w:sz w:val="24"/>
          <w:szCs w:val="24"/>
        </w:rPr>
        <w:t xml:space="preserve"> </w:t>
      </w:r>
      <w:r w:rsidR="000375E4">
        <w:rPr>
          <w:sz w:val="24"/>
          <w:szCs w:val="24"/>
        </w:rPr>
        <w:t>(</w:t>
      </w:r>
      <w:r w:rsidR="001073C2" w:rsidRPr="003449D9">
        <w:rPr>
          <w:sz w:val="24"/>
          <w:szCs w:val="24"/>
        </w:rPr>
        <w:t>ненарушенн</w:t>
      </w:r>
      <w:r w:rsidR="00047902" w:rsidRPr="003449D9">
        <w:rPr>
          <w:sz w:val="24"/>
          <w:szCs w:val="24"/>
        </w:rPr>
        <w:t>ой</w:t>
      </w:r>
      <w:r w:rsidR="000375E4">
        <w:rPr>
          <w:sz w:val="24"/>
          <w:szCs w:val="24"/>
        </w:rPr>
        <w:t>)</w:t>
      </w:r>
      <w:r w:rsidR="001073C2" w:rsidRPr="003449D9">
        <w:rPr>
          <w:sz w:val="24"/>
          <w:szCs w:val="24"/>
        </w:rPr>
        <w:t xml:space="preserve"> биосфер</w:t>
      </w:r>
      <w:r w:rsidR="000375E4">
        <w:rPr>
          <w:sz w:val="24"/>
          <w:szCs w:val="24"/>
        </w:rPr>
        <w:t>ы</w:t>
      </w:r>
      <w:r w:rsidR="001073C2" w:rsidRPr="003449D9">
        <w:rPr>
          <w:sz w:val="24"/>
          <w:szCs w:val="24"/>
        </w:rPr>
        <w:t xml:space="preserve"> </w:t>
      </w:r>
      <w:r w:rsidR="00810CD0">
        <w:rPr>
          <w:sz w:val="24"/>
          <w:szCs w:val="24"/>
        </w:rPr>
        <w:t xml:space="preserve">даже теоретически </w:t>
      </w:r>
      <w:r w:rsidR="001073C2" w:rsidRPr="003449D9">
        <w:rPr>
          <w:sz w:val="24"/>
          <w:szCs w:val="24"/>
        </w:rPr>
        <w:t>могли иметь место не более</w:t>
      </w:r>
      <w:r w:rsidR="00201A67">
        <w:rPr>
          <w:sz w:val="24"/>
          <w:szCs w:val="24"/>
        </w:rPr>
        <w:t>,</w:t>
      </w:r>
      <w:r w:rsidR="001073C2" w:rsidRPr="003449D9">
        <w:rPr>
          <w:sz w:val="24"/>
          <w:szCs w:val="24"/>
        </w:rPr>
        <w:t xml:space="preserve"> чем </w:t>
      </w:r>
      <w:r w:rsidR="00810CD0">
        <w:rPr>
          <w:sz w:val="24"/>
          <w:szCs w:val="24"/>
        </w:rPr>
        <w:t xml:space="preserve">кратковременные </w:t>
      </w:r>
      <w:r w:rsidR="001073C2" w:rsidRPr="003449D9">
        <w:rPr>
          <w:sz w:val="24"/>
          <w:szCs w:val="24"/>
        </w:rPr>
        <w:t xml:space="preserve">эпизоды заболеваний геохимической природы, </w:t>
      </w:r>
      <w:r w:rsidR="00201A67">
        <w:rPr>
          <w:sz w:val="24"/>
          <w:szCs w:val="24"/>
        </w:rPr>
        <w:t>например. массовые</w:t>
      </w:r>
      <w:r w:rsidR="00B661AD">
        <w:rPr>
          <w:sz w:val="24"/>
          <w:szCs w:val="24"/>
        </w:rPr>
        <w:t xml:space="preserve"> отравл</w:t>
      </w:r>
      <w:r w:rsidR="00201A67">
        <w:rPr>
          <w:sz w:val="24"/>
          <w:szCs w:val="24"/>
        </w:rPr>
        <w:t>ения</w:t>
      </w:r>
      <w:r w:rsidR="00B661AD">
        <w:rPr>
          <w:sz w:val="24"/>
          <w:szCs w:val="24"/>
        </w:rPr>
        <w:t xml:space="preserve"> диоксинами</w:t>
      </w:r>
      <w:r w:rsidR="00201A67">
        <w:rPr>
          <w:sz w:val="24"/>
          <w:szCs w:val="24"/>
        </w:rPr>
        <w:t xml:space="preserve"> при вулканических извержениях. Другое дело, что </w:t>
      </w:r>
      <w:r w:rsidR="001073C2" w:rsidRPr="003449D9">
        <w:rPr>
          <w:sz w:val="24"/>
          <w:szCs w:val="24"/>
        </w:rPr>
        <w:t>пр</w:t>
      </w:r>
      <w:r w:rsidR="00047902" w:rsidRPr="003449D9">
        <w:rPr>
          <w:sz w:val="24"/>
          <w:szCs w:val="24"/>
        </w:rPr>
        <w:t xml:space="preserve">именительно к </w:t>
      </w:r>
      <w:r w:rsidR="001073C2" w:rsidRPr="003449D9">
        <w:rPr>
          <w:sz w:val="24"/>
          <w:szCs w:val="24"/>
        </w:rPr>
        <w:t>ноосфере</w:t>
      </w:r>
      <w:r w:rsidR="00047902" w:rsidRPr="003449D9">
        <w:rPr>
          <w:sz w:val="24"/>
          <w:szCs w:val="24"/>
        </w:rPr>
        <w:t>,</w:t>
      </w:r>
      <w:r w:rsidR="001073C2" w:rsidRPr="003449D9">
        <w:rPr>
          <w:sz w:val="24"/>
          <w:szCs w:val="24"/>
        </w:rPr>
        <w:t xml:space="preserve"> </w:t>
      </w:r>
      <w:r w:rsidR="00201A67">
        <w:rPr>
          <w:sz w:val="24"/>
          <w:szCs w:val="24"/>
        </w:rPr>
        <w:t xml:space="preserve">в </w:t>
      </w:r>
      <w:r w:rsidR="001073C2" w:rsidRPr="003449D9">
        <w:rPr>
          <w:sz w:val="24"/>
          <w:szCs w:val="24"/>
        </w:rPr>
        <w:t xml:space="preserve">пределах которой </w:t>
      </w:r>
      <w:r w:rsidR="00B661AD">
        <w:rPr>
          <w:sz w:val="24"/>
          <w:szCs w:val="24"/>
        </w:rPr>
        <w:t xml:space="preserve">в результате осмысленных действий </w:t>
      </w:r>
      <w:r w:rsidR="00201A67">
        <w:rPr>
          <w:sz w:val="24"/>
          <w:szCs w:val="24"/>
        </w:rPr>
        <w:t>человека</w:t>
      </w:r>
      <w:r w:rsidR="00810CD0">
        <w:rPr>
          <w:sz w:val="24"/>
          <w:szCs w:val="24"/>
        </w:rPr>
        <w:t xml:space="preserve"> </w:t>
      </w:r>
      <w:r w:rsidR="00762387" w:rsidRPr="003449D9">
        <w:rPr>
          <w:sz w:val="24"/>
          <w:szCs w:val="24"/>
        </w:rPr>
        <w:t>имеют место серьезные трансформации</w:t>
      </w:r>
      <w:r w:rsidR="00810CD0">
        <w:rPr>
          <w:sz w:val="24"/>
          <w:szCs w:val="24"/>
        </w:rPr>
        <w:t xml:space="preserve"> </w:t>
      </w:r>
      <w:r w:rsidR="00201A67">
        <w:rPr>
          <w:sz w:val="24"/>
          <w:szCs w:val="24"/>
        </w:rPr>
        <w:t>исконно</w:t>
      </w:r>
      <w:r w:rsidR="00810CD0">
        <w:rPr>
          <w:sz w:val="24"/>
          <w:szCs w:val="24"/>
        </w:rPr>
        <w:t xml:space="preserve"> </w:t>
      </w:r>
      <w:r w:rsidR="00E65CCF" w:rsidRPr="003449D9">
        <w:rPr>
          <w:sz w:val="24"/>
          <w:szCs w:val="24"/>
        </w:rPr>
        <w:t>природных закономерностей,</w:t>
      </w:r>
      <w:r w:rsidR="00762387" w:rsidRPr="003449D9">
        <w:rPr>
          <w:sz w:val="24"/>
          <w:szCs w:val="24"/>
        </w:rPr>
        <w:t xml:space="preserve"> </w:t>
      </w:r>
      <w:r w:rsidR="00B661AD">
        <w:rPr>
          <w:sz w:val="24"/>
          <w:szCs w:val="24"/>
        </w:rPr>
        <w:t xml:space="preserve">стабильно существующие </w:t>
      </w:r>
      <w:r w:rsidR="00810CD0">
        <w:rPr>
          <w:sz w:val="24"/>
          <w:szCs w:val="24"/>
        </w:rPr>
        <w:t xml:space="preserve">области проявления эндемизма </w:t>
      </w:r>
      <w:r w:rsidR="00201A67">
        <w:rPr>
          <w:sz w:val="24"/>
          <w:szCs w:val="24"/>
        </w:rPr>
        <w:t xml:space="preserve">геохимической природы уже вполне могли имтеь место. Именноэти объекты </w:t>
      </w:r>
      <w:r w:rsidR="00810CD0">
        <w:rPr>
          <w:sz w:val="24"/>
          <w:szCs w:val="24"/>
        </w:rPr>
        <w:t>А.П. Виноградов и назвал биогеохимическими провинциями</w:t>
      </w:r>
      <w:r w:rsidR="00201A67">
        <w:rPr>
          <w:sz w:val="24"/>
          <w:szCs w:val="24"/>
        </w:rPr>
        <w:t xml:space="preserve"> (Виноградов, 1938)</w:t>
      </w:r>
      <w:r w:rsidR="00047902" w:rsidRPr="003449D9">
        <w:rPr>
          <w:sz w:val="24"/>
          <w:szCs w:val="24"/>
        </w:rPr>
        <w:t xml:space="preserve">. </w:t>
      </w:r>
    </w:p>
    <w:p w:rsidR="00201A67" w:rsidRPr="00201A67" w:rsidRDefault="00201A67" w:rsidP="00201A67">
      <w:pPr>
        <w:widowControl/>
        <w:autoSpaceDE/>
        <w:autoSpaceDN/>
        <w:adjustRightInd/>
        <w:spacing w:line="360" w:lineRule="auto"/>
        <w:ind w:firstLine="708"/>
        <w:jc w:val="both"/>
        <w:rPr>
          <w:sz w:val="24"/>
          <w:szCs w:val="24"/>
        </w:rPr>
      </w:pPr>
      <w:r w:rsidRPr="00201A67">
        <w:rPr>
          <w:sz w:val="24"/>
          <w:szCs w:val="24"/>
        </w:rPr>
        <w:t xml:space="preserve">Отсюда следует важный вывод, трактуемый в виде </w:t>
      </w:r>
      <w:r w:rsidR="00496D1B">
        <w:rPr>
          <w:sz w:val="24"/>
          <w:szCs w:val="24"/>
        </w:rPr>
        <w:t xml:space="preserve">следующего </w:t>
      </w:r>
      <w:r w:rsidRPr="00201A67">
        <w:rPr>
          <w:sz w:val="24"/>
          <w:szCs w:val="24"/>
        </w:rPr>
        <w:t>защищаемого положения</w:t>
      </w:r>
      <w:r>
        <w:rPr>
          <w:sz w:val="24"/>
          <w:szCs w:val="24"/>
        </w:rPr>
        <w:t>:</w:t>
      </w:r>
      <w:r w:rsidRPr="00201A67">
        <w:rPr>
          <w:sz w:val="24"/>
          <w:szCs w:val="24"/>
        </w:rPr>
        <w:t xml:space="preserve"> </w:t>
      </w:r>
      <w:r w:rsidRPr="00D13A7B">
        <w:rPr>
          <w:b/>
          <w:i/>
          <w:sz w:val="24"/>
          <w:szCs w:val="24"/>
        </w:rPr>
        <w:t>Эндемические заболевания геохимической природы не имели значимых предпосылок возникновения в условиях ненарушенной биосферы и их появление явилось прямым следствием развития человеческой цивилизации как геологической силы, нарушившей функционирование природных механизмов саморегуляции и самоорганизации в результате тотальной колонизации, трансформации сложившихся круговоротов и загрязнения окружающей среды</w:t>
      </w:r>
      <w:r w:rsidRPr="00D13A7B">
        <w:rPr>
          <w:i/>
          <w:sz w:val="24"/>
          <w:szCs w:val="24"/>
        </w:rPr>
        <w:t>.</w:t>
      </w:r>
    </w:p>
    <w:p w:rsidR="00047902" w:rsidRPr="003449D9" w:rsidRDefault="00047902" w:rsidP="003449D9">
      <w:pPr>
        <w:widowControl/>
        <w:autoSpaceDE/>
        <w:autoSpaceDN/>
        <w:adjustRightInd/>
        <w:spacing w:line="360" w:lineRule="auto"/>
        <w:ind w:firstLine="708"/>
        <w:jc w:val="both"/>
        <w:rPr>
          <w:sz w:val="24"/>
          <w:szCs w:val="24"/>
        </w:rPr>
      </w:pPr>
      <w:r w:rsidRPr="003449D9">
        <w:rPr>
          <w:sz w:val="24"/>
          <w:szCs w:val="24"/>
        </w:rPr>
        <w:t>Верными</w:t>
      </w:r>
      <w:r w:rsidR="001E71ED" w:rsidRPr="003449D9">
        <w:rPr>
          <w:sz w:val="24"/>
          <w:szCs w:val="24"/>
        </w:rPr>
        <w:t>,</w:t>
      </w:r>
      <w:r w:rsidRPr="003449D9">
        <w:rPr>
          <w:sz w:val="24"/>
          <w:szCs w:val="24"/>
        </w:rPr>
        <w:t xml:space="preserve"> </w:t>
      </w:r>
      <w:r w:rsidR="001E71ED" w:rsidRPr="003449D9">
        <w:rPr>
          <w:sz w:val="24"/>
          <w:szCs w:val="24"/>
        </w:rPr>
        <w:t xml:space="preserve">таким образом, </w:t>
      </w:r>
      <w:r w:rsidRPr="003449D9">
        <w:rPr>
          <w:sz w:val="24"/>
          <w:szCs w:val="24"/>
        </w:rPr>
        <w:t xml:space="preserve">оказались </w:t>
      </w:r>
      <w:r w:rsidR="001E71ED" w:rsidRPr="003449D9">
        <w:rPr>
          <w:sz w:val="24"/>
          <w:szCs w:val="24"/>
        </w:rPr>
        <w:t xml:space="preserve">одновременно </w:t>
      </w:r>
      <w:r w:rsidRPr="003449D9">
        <w:rPr>
          <w:sz w:val="24"/>
          <w:szCs w:val="24"/>
        </w:rPr>
        <w:t>обе гипотезы, однако</w:t>
      </w:r>
      <w:r w:rsidR="00E65CCF" w:rsidRPr="003449D9">
        <w:rPr>
          <w:sz w:val="24"/>
          <w:szCs w:val="24"/>
        </w:rPr>
        <w:t xml:space="preserve">, общепринятое определение </w:t>
      </w:r>
      <w:r w:rsidR="00475190">
        <w:rPr>
          <w:sz w:val="24"/>
          <w:szCs w:val="24"/>
        </w:rPr>
        <w:t>био</w:t>
      </w:r>
      <w:r w:rsidR="00E65CCF" w:rsidRPr="003449D9">
        <w:rPr>
          <w:sz w:val="24"/>
          <w:szCs w:val="24"/>
        </w:rPr>
        <w:t xml:space="preserve">геохимической провинции требует уточнения </w:t>
      </w:r>
      <w:r w:rsidR="00A535B4">
        <w:rPr>
          <w:sz w:val="24"/>
          <w:szCs w:val="24"/>
        </w:rPr>
        <w:t xml:space="preserve">и </w:t>
      </w:r>
      <w:r w:rsidR="001E71ED" w:rsidRPr="003449D9">
        <w:rPr>
          <w:sz w:val="24"/>
          <w:szCs w:val="24"/>
        </w:rPr>
        <w:t xml:space="preserve">в свете </w:t>
      </w:r>
      <w:r w:rsidR="00317C41">
        <w:rPr>
          <w:sz w:val="24"/>
          <w:szCs w:val="24"/>
        </w:rPr>
        <w:t>всего выше</w:t>
      </w:r>
      <w:r w:rsidR="001E71ED" w:rsidRPr="003449D9">
        <w:rPr>
          <w:sz w:val="24"/>
          <w:szCs w:val="24"/>
        </w:rPr>
        <w:t xml:space="preserve">изложенного </w:t>
      </w:r>
      <w:r w:rsidR="00A535B4">
        <w:rPr>
          <w:sz w:val="24"/>
          <w:szCs w:val="24"/>
        </w:rPr>
        <w:t>должно звучать следующим образом.</w:t>
      </w:r>
    </w:p>
    <w:p w:rsidR="00E65CCF" w:rsidRPr="00317C41" w:rsidRDefault="00E65CCF" w:rsidP="003449D9">
      <w:pPr>
        <w:widowControl/>
        <w:autoSpaceDE/>
        <w:autoSpaceDN/>
        <w:adjustRightInd/>
        <w:spacing w:line="360" w:lineRule="auto"/>
        <w:ind w:firstLine="708"/>
        <w:jc w:val="both"/>
        <w:rPr>
          <w:i/>
          <w:color w:val="FF0000"/>
          <w:sz w:val="24"/>
          <w:szCs w:val="24"/>
        </w:rPr>
      </w:pPr>
      <w:r w:rsidRPr="00F6455E">
        <w:rPr>
          <w:i/>
          <w:sz w:val="24"/>
          <w:szCs w:val="24"/>
        </w:rPr>
        <w:t>Биогеохимические провинции представляют собой участки биосферы</w:t>
      </w:r>
      <w:r w:rsidR="00B661AD">
        <w:rPr>
          <w:i/>
          <w:sz w:val="24"/>
          <w:szCs w:val="24"/>
        </w:rPr>
        <w:t>,</w:t>
      </w:r>
      <w:r w:rsidRPr="00F6455E">
        <w:rPr>
          <w:i/>
          <w:sz w:val="24"/>
          <w:szCs w:val="24"/>
        </w:rPr>
        <w:t xml:space="preserve"> в пределах которых содержание любого из химических элементов или соединений в почвах, водах или растительности настолько значительно отличается в большую или меньшую сторону от местного</w:t>
      </w:r>
      <w:r w:rsidR="00317C41">
        <w:rPr>
          <w:i/>
          <w:sz w:val="24"/>
          <w:szCs w:val="24"/>
        </w:rPr>
        <w:t xml:space="preserve"> </w:t>
      </w:r>
      <w:r w:rsidRPr="00D13A7B">
        <w:rPr>
          <w:i/>
          <w:sz w:val="24"/>
          <w:szCs w:val="24"/>
        </w:rPr>
        <w:t>кларка</w:t>
      </w:r>
      <w:r w:rsidRPr="00F6455E">
        <w:rPr>
          <w:i/>
          <w:sz w:val="24"/>
          <w:szCs w:val="24"/>
        </w:rPr>
        <w:t>, что способно вызывать патологические реакции у людей</w:t>
      </w:r>
      <w:r w:rsidR="001E71ED" w:rsidRPr="00F6455E">
        <w:rPr>
          <w:i/>
          <w:sz w:val="24"/>
          <w:szCs w:val="24"/>
        </w:rPr>
        <w:t xml:space="preserve"> и любых других </w:t>
      </w:r>
      <w:r w:rsidR="001E71ED" w:rsidRPr="00A535B4">
        <w:rPr>
          <w:i/>
          <w:sz w:val="24"/>
          <w:szCs w:val="24"/>
        </w:rPr>
        <w:t>интродуцированных видов</w:t>
      </w:r>
      <w:r w:rsidRPr="00A535B4">
        <w:rPr>
          <w:i/>
          <w:sz w:val="24"/>
          <w:szCs w:val="24"/>
        </w:rPr>
        <w:t>,</w:t>
      </w:r>
      <w:r w:rsidR="00F6455E" w:rsidRPr="00A535B4">
        <w:rPr>
          <w:i/>
          <w:sz w:val="24"/>
          <w:szCs w:val="24"/>
        </w:rPr>
        <w:t xml:space="preserve"> искусственно</w:t>
      </w:r>
      <w:r w:rsidRPr="00A535B4">
        <w:rPr>
          <w:i/>
          <w:sz w:val="24"/>
          <w:szCs w:val="24"/>
        </w:rPr>
        <w:t xml:space="preserve"> </w:t>
      </w:r>
      <w:r w:rsidR="001E71ED" w:rsidRPr="00A535B4">
        <w:rPr>
          <w:i/>
          <w:sz w:val="24"/>
          <w:szCs w:val="24"/>
        </w:rPr>
        <w:t xml:space="preserve">включенных в </w:t>
      </w:r>
      <w:r w:rsidR="00C205A3" w:rsidRPr="00A535B4">
        <w:rPr>
          <w:i/>
          <w:sz w:val="24"/>
          <w:szCs w:val="24"/>
        </w:rPr>
        <w:t xml:space="preserve">местные </w:t>
      </w:r>
      <w:r w:rsidR="001E71ED" w:rsidRPr="00A535B4">
        <w:rPr>
          <w:i/>
          <w:sz w:val="24"/>
          <w:szCs w:val="24"/>
        </w:rPr>
        <w:t>пищевые цепи</w:t>
      </w:r>
      <w:r w:rsidRPr="00A535B4">
        <w:rPr>
          <w:i/>
          <w:sz w:val="24"/>
          <w:szCs w:val="24"/>
        </w:rPr>
        <w:t>.</w:t>
      </w:r>
      <w:r w:rsidR="00317C41">
        <w:rPr>
          <w:i/>
          <w:sz w:val="24"/>
          <w:szCs w:val="24"/>
        </w:rPr>
        <w:t xml:space="preserve"> </w:t>
      </w:r>
    </w:p>
    <w:p w:rsidR="00FD0925" w:rsidRDefault="00F6455E" w:rsidP="00FD0925">
      <w:pPr>
        <w:widowControl/>
        <w:autoSpaceDE/>
        <w:autoSpaceDN/>
        <w:adjustRightInd/>
        <w:spacing w:line="360" w:lineRule="auto"/>
        <w:ind w:firstLine="708"/>
        <w:jc w:val="both"/>
        <w:rPr>
          <w:sz w:val="24"/>
          <w:szCs w:val="24"/>
        </w:rPr>
      </w:pPr>
      <w:r>
        <w:rPr>
          <w:sz w:val="24"/>
          <w:szCs w:val="24"/>
        </w:rPr>
        <w:t>У</w:t>
      </w:r>
      <w:r w:rsidR="009712AE" w:rsidRPr="003449D9">
        <w:rPr>
          <w:sz w:val="24"/>
          <w:szCs w:val="24"/>
        </w:rPr>
        <w:t xml:space="preserve">точненное определение вполне можно было бы считать правильным, если бы сам </w:t>
      </w:r>
      <w:r w:rsidR="00A535B4">
        <w:rPr>
          <w:sz w:val="24"/>
          <w:szCs w:val="24"/>
        </w:rPr>
        <w:t xml:space="preserve">А.П. </w:t>
      </w:r>
      <w:r w:rsidR="009712AE" w:rsidRPr="003449D9">
        <w:rPr>
          <w:sz w:val="24"/>
          <w:szCs w:val="24"/>
        </w:rPr>
        <w:t xml:space="preserve">Виноградов в статье (1963) помимо природных не выделил еще и техногенные геохимические провинции, создаваемые уже непосредственно людьми </w:t>
      </w:r>
      <w:r w:rsidR="00C205A3" w:rsidRPr="003449D9">
        <w:rPr>
          <w:sz w:val="24"/>
          <w:szCs w:val="24"/>
        </w:rPr>
        <w:t xml:space="preserve">и способными оказывать геохимическое воздействие на абсолютно весь набор присутствующих </w:t>
      </w:r>
      <w:r>
        <w:rPr>
          <w:sz w:val="24"/>
          <w:szCs w:val="24"/>
        </w:rPr>
        <w:t xml:space="preserve">в биоценозе </w:t>
      </w:r>
      <w:r w:rsidR="00C205A3" w:rsidRPr="003449D9">
        <w:rPr>
          <w:sz w:val="24"/>
          <w:szCs w:val="24"/>
        </w:rPr>
        <w:t xml:space="preserve">живых организмов. </w:t>
      </w:r>
      <w:r w:rsidR="00A535B4" w:rsidRPr="00FD0925">
        <w:rPr>
          <w:sz w:val="24"/>
          <w:szCs w:val="24"/>
        </w:rPr>
        <w:t>Анализу такой ситуации посвящена вторая глава.</w:t>
      </w:r>
    </w:p>
    <w:p w:rsidR="002C4827" w:rsidRPr="00DE0AA0" w:rsidRDefault="00203805" w:rsidP="00DE0AA0">
      <w:pPr>
        <w:pStyle w:val="11"/>
      </w:pPr>
      <w:r>
        <w:br w:type="page"/>
      </w:r>
      <w:bookmarkStart w:id="19" w:name="_Toc452517039"/>
      <w:bookmarkStart w:id="20" w:name="_Toc454567471"/>
      <w:r w:rsidR="00D80035" w:rsidRPr="00DE0AA0">
        <w:t>Глава 2</w:t>
      </w:r>
      <w:r w:rsidR="008472FD" w:rsidRPr="00DE0AA0">
        <w:t>.</w:t>
      </w:r>
      <w:r w:rsidR="00D80035" w:rsidRPr="00DE0AA0">
        <w:t xml:space="preserve"> </w:t>
      </w:r>
      <w:r w:rsidR="00E93FF4" w:rsidRPr="00DE0AA0">
        <w:t>ТЕОРИЯ И МЕТОДОЛОГИЯ ЭКОЛОГО-ГЕОХИМИЧЕСКОГО РАЙОНИРОВАНИЯ НООСФЕРЫ</w:t>
      </w:r>
      <w:bookmarkEnd w:id="19"/>
      <w:bookmarkEnd w:id="20"/>
    </w:p>
    <w:p w:rsidR="00FF61C4" w:rsidRDefault="00FF61C4" w:rsidP="00FF61C4">
      <w:pPr>
        <w:rPr>
          <w:lang w:eastAsia="en-US"/>
        </w:rPr>
      </w:pPr>
    </w:p>
    <w:p w:rsidR="00FF61C4" w:rsidRPr="00FF61C4" w:rsidRDefault="00FF61C4" w:rsidP="00FF61C4">
      <w:pPr>
        <w:pStyle w:val="2"/>
      </w:pPr>
      <w:bookmarkStart w:id="21" w:name="_Toc452517040"/>
      <w:bookmarkStart w:id="22" w:name="_Toc454567472"/>
      <w:r w:rsidRPr="00FF61C4">
        <w:t>2.1 Разум как причина качественного изменения первичной биосферы</w:t>
      </w:r>
      <w:bookmarkEnd w:id="21"/>
      <w:bookmarkEnd w:id="22"/>
    </w:p>
    <w:p w:rsidR="00FF61C4" w:rsidRPr="00FF61C4" w:rsidRDefault="00FF61C4" w:rsidP="00FF61C4">
      <w:pPr>
        <w:rPr>
          <w:lang w:eastAsia="en-US"/>
        </w:rPr>
      </w:pPr>
    </w:p>
    <w:p w:rsidR="00013452" w:rsidRPr="003449D9" w:rsidRDefault="00BC631D" w:rsidP="003449D9">
      <w:pPr>
        <w:widowControl/>
        <w:autoSpaceDE/>
        <w:autoSpaceDN/>
        <w:adjustRightInd/>
        <w:spacing w:line="360" w:lineRule="auto"/>
        <w:ind w:firstLine="709"/>
        <w:jc w:val="both"/>
        <w:rPr>
          <w:color w:val="000000"/>
          <w:sz w:val="24"/>
          <w:szCs w:val="24"/>
        </w:rPr>
      </w:pPr>
      <w:r>
        <w:rPr>
          <w:color w:val="000000"/>
          <w:sz w:val="24"/>
          <w:szCs w:val="24"/>
        </w:rPr>
        <w:t xml:space="preserve">Развивая концепцию биосферы, в 1925 г. </w:t>
      </w:r>
      <w:r w:rsidR="00DD5B5E" w:rsidRPr="003449D9">
        <w:rPr>
          <w:color w:val="000000"/>
          <w:sz w:val="24"/>
          <w:szCs w:val="24"/>
        </w:rPr>
        <w:t xml:space="preserve">В.И. </w:t>
      </w:r>
      <w:r w:rsidR="00AD3D50" w:rsidRPr="003449D9">
        <w:rPr>
          <w:color w:val="000000"/>
          <w:sz w:val="24"/>
          <w:szCs w:val="24"/>
        </w:rPr>
        <w:t>Вернадск</w:t>
      </w:r>
      <w:r>
        <w:rPr>
          <w:color w:val="000000"/>
          <w:sz w:val="24"/>
          <w:szCs w:val="24"/>
        </w:rPr>
        <w:t>ий</w:t>
      </w:r>
      <w:r w:rsidR="001853C6" w:rsidRPr="003449D9">
        <w:rPr>
          <w:color w:val="000000"/>
          <w:sz w:val="24"/>
          <w:szCs w:val="24"/>
        </w:rPr>
        <w:t xml:space="preserve"> </w:t>
      </w:r>
      <w:r>
        <w:rPr>
          <w:color w:val="000000"/>
          <w:sz w:val="24"/>
          <w:szCs w:val="24"/>
        </w:rPr>
        <w:t>писал</w:t>
      </w:r>
      <w:r w:rsidR="00DD5B5E" w:rsidRPr="003449D9">
        <w:rPr>
          <w:color w:val="000000"/>
          <w:sz w:val="24"/>
          <w:szCs w:val="24"/>
        </w:rPr>
        <w:t xml:space="preserve"> в статье </w:t>
      </w:r>
      <w:r w:rsidR="00CB6E01" w:rsidRPr="003449D9">
        <w:rPr>
          <w:color w:val="000000"/>
          <w:sz w:val="24"/>
          <w:szCs w:val="24"/>
        </w:rPr>
        <w:t>«Автотрофность человечества»:</w:t>
      </w:r>
      <w:r w:rsidR="003A4162" w:rsidRPr="003449D9">
        <w:rPr>
          <w:color w:val="000000"/>
          <w:sz w:val="24"/>
          <w:szCs w:val="24"/>
        </w:rPr>
        <w:t xml:space="preserve"> «В биосфере существует великая геологическая, быть может, космическая сила, </w:t>
      </w:r>
      <w:r w:rsidR="00CB6E01" w:rsidRPr="003449D9">
        <w:rPr>
          <w:color w:val="000000"/>
          <w:sz w:val="24"/>
          <w:szCs w:val="24"/>
        </w:rPr>
        <w:t>…</w:t>
      </w:r>
      <w:r w:rsidR="003A4162" w:rsidRPr="003449D9">
        <w:rPr>
          <w:color w:val="000000"/>
          <w:sz w:val="24"/>
          <w:szCs w:val="24"/>
        </w:rPr>
        <w:t xml:space="preserve"> </w:t>
      </w:r>
      <w:r w:rsidR="00F3083A" w:rsidRPr="003449D9">
        <w:rPr>
          <w:color w:val="000000"/>
          <w:sz w:val="24"/>
          <w:szCs w:val="24"/>
        </w:rPr>
        <w:t>[</w:t>
      </w:r>
      <w:r w:rsidR="00CB6E01" w:rsidRPr="003449D9">
        <w:rPr>
          <w:color w:val="000000"/>
          <w:sz w:val="24"/>
          <w:szCs w:val="24"/>
        </w:rPr>
        <w:t>которая</w:t>
      </w:r>
      <w:r w:rsidR="00F3083A" w:rsidRPr="003449D9">
        <w:rPr>
          <w:color w:val="000000"/>
          <w:sz w:val="24"/>
          <w:szCs w:val="24"/>
        </w:rPr>
        <w:t>]</w:t>
      </w:r>
      <w:r w:rsidR="00CB6E01" w:rsidRPr="003449D9">
        <w:rPr>
          <w:color w:val="000000"/>
          <w:sz w:val="24"/>
          <w:szCs w:val="24"/>
        </w:rPr>
        <w:t xml:space="preserve"> не</w:t>
      </w:r>
      <w:r w:rsidR="003A4162" w:rsidRPr="003449D9">
        <w:rPr>
          <w:color w:val="000000"/>
          <w:sz w:val="24"/>
          <w:szCs w:val="24"/>
        </w:rPr>
        <w:t xml:space="preserve"> может быть во всяком случае просто и ясно выражена в форме известных нам видов энергии</w:t>
      </w:r>
      <w:r w:rsidR="00CB6E01" w:rsidRPr="003449D9">
        <w:rPr>
          <w:color w:val="000000"/>
          <w:sz w:val="24"/>
          <w:szCs w:val="24"/>
        </w:rPr>
        <w:t>…</w:t>
      </w:r>
      <w:r w:rsidR="003A4162" w:rsidRPr="003449D9">
        <w:rPr>
          <w:color w:val="000000"/>
          <w:sz w:val="24"/>
          <w:szCs w:val="24"/>
        </w:rPr>
        <w:t xml:space="preserve"> Эта сила есть разум человека, устремленная и организованная воля его, как существа общественного</w:t>
      </w:r>
      <w:r w:rsidR="00485ED3">
        <w:rPr>
          <w:color w:val="000000"/>
          <w:sz w:val="24"/>
          <w:szCs w:val="24"/>
        </w:rPr>
        <w:t xml:space="preserve">" </w:t>
      </w:r>
      <w:r w:rsidR="000E03B5" w:rsidRPr="000E03B5">
        <w:rPr>
          <w:color w:val="000000"/>
          <w:sz w:val="24"/>
          <w:szCs w:val="24"/>
        </w:rPr>
        <w:t>[</w:t>
      </w:r>
      <w:r w:rsidR="00485ED3">
        <w:rPr>
          <w:color w:val="000000"/>
          <w:sz w:val="24"/>
          <w:szCs w:val="24"/>
        </w:rPr>
        <w:t>Вернадский</w:t>
      </w:r>
      <w:r w:rsidR="00B15985">
        <w:rPr>
          <w:color w:val="000000"/>
          <w:sz w:val="24"/>
          <w:szCs w:val="24"/>
        </w:rPr>
        <w:t xml:space="preserve">, </w:t>
      </w:r>
      <w:r w:rsidR="00CB6E01" w:rsidRPr="003449D9">
        <w:rPr>
          <w:color w:val="000000"/>
          <w:sz w:val="24"/>
          <w:szCs w:val="24"/>
        </w:rPr>
        <w:t>1980, с. 228</w:t>
      </w:r>
      <w:r w:rsidR="000E03B5">
        <w:rPr>
          <w:color w:val="000000"/>
          <w:sz w:val="24"/>
          <w:szCs w:val="24"/>
        </w:rPr>
        <w:t>]</w:t>
      </w:r>
      <w:r w:rsidR="00CB6E01" w:rsidRPr="003449D9">
        <w:rPr>
          <w:color w:val="000000"/>
          <w:sz w:val="24"/>
          <w:szCs w:val="24"/>
        </w:rPr>
        <w:t>.</w:t>
      </w:r>
    </w:p>
    <w:p w:rsidR="00035EDE" w:rsidRDefault="00DD5B5E" w:rsidP="003449D9">
      <w:pPr>
        <w:widowControl/>
        <w:autoSpaceDE/>
        <w:autoSpaceDN/>
        <w:adjustRightInd/>
        <w:spacing w:line="360" w:lineRule="auto"/>
        <w:ind w:firstLine="709"/>
        <w:jc w:val="both"/>
        <w:rPr>
          <w:color w:val="000000"/>
          <w:sz w:val="24"/>
          <w:szCs w:val="24"/>
        </w:rPr>
      </w:pPr>
      <w:r w:rsidRPr="003449D9">
        <w:rPr>
          <w:color w:val="000000"/>
          <w:sz w:val="24"/>
          <w:szCs w:val="24"/>
        </w:rPr>
        <w:t xml:space="preserve">Однако </w:t>
      </w:r>
      <w:r w:rsidR="00E877F1" w:rsidRPr="003449D9">
        <w:rPr>
          <w:color w:val="000000"/>
          <w:sz w:val="24"/>
          <w:szCs w:val="24"/>
        </w:rPr>
        <w:t xml:space="preserve">разум, выраженный в форме осознанной коллективной воли, не был </w:t>
      </w:r>
      <w:r w:rsidR="002411E5" w:rsidRPr="002411E5">
        <w:rPr>
          <w:color w:val="000000"/>
          <w:sz w:val="24"/>
          <w:szCs w:val="24"/>
        </w:rPr>
        <w:t xml:space="preserve">изначально </w:t>
      </w:r>
      <w:r w:rsidR="00601E9A" w:rsidRPr="003449D9">
        <w:rPr>
          <w:color w:val="000000"/>
          <w:sz w:val="24"/>
          <w:szCs w:val="24"/>
        </w:rPr>
        <w:t xml:space="preserve">присущ </w:t>
      </w:r>
      <w:r w:rsidR="00E877F1" w:rsidRPr="003449D9">
        <w:rPr>
          <w:color w:val="000000"/>
          <w:sz w:val="24"/>
          <w:szCs w:val="24"/>
        </w:rPr>
        <w:t xml:space="preserve">живому веществу, а явился </w:t>
      </w:r>
      <w:r w:rsidR="000507C1" w:rsidRPr="003449D9">
        <w:rPr>
          <w:color w:val="000000"/>
          <w:sz w:val="24"/>
          <w:szCs w:val="24"/>
        </w:rPr>
        <w:t xml:space="preserve">закономерным </w:t>
      </w:r>
      <w:r w:rsidR="00E877F1" w:rsidRPr="003449D9">
        <w:rPr>
          <w:color w:val="000000"/>
          <w:sz w:val="24"/>
          <w:szCs w:val="24"/>
        </w:rPr>
        <w:t>следствием его направленной эволюции</w:t>
      </w:r>
      <w:r w:rsidR="00B1101A" w:rsidRPr="003449D9">
        <w:rPr>
          <w:color w:val="000000"/>
          <w:sz w:val="24"/>
          <w:szCs w:val="24"/>
        </w:rPr>
        <w:t xml:space="preserve"> (</w:t>
      </w:r>
      <w:r w:rsidR="00643BEF">
        <w:rPr>
          <w:color w:val="000000"/>
          <w:sz w:val="24"/>
          <w:szCs w:val="24"/>
        </w:rPr>
        <w:t>п</w:t>
      </w:r>
      <w:r w:rsidR="000507C1" w:rsidRPr="003449D9">
        <w:rPr>
          <w:color w:val="000000"/>
          <w:sz w:val="24"/>
          <w:szCs w:val="24"/>
        </w:rPr>
        <w:t xml:space="preserve">о Дж. Дану - </w:t>
      </w:r>
      <w:r w:rsidR="00B1101A" w:rsidRPr="003449D9">
        <w:rPr>
          <w:color w:val="000000"/>
          <w:sz w:val="24"/>
          <w:szCs w:val="24"/>
        </w:rPr>
        <w:t>цефализации)</w:t>
      </w:r>
      <w:r w:rsidR="00E877F1" w:rsidRPr="003449D9">
        <w:rPr>
          <w:color w:val="000000"/>
          <w:sz w:val="24"/>
          <w:szCs w:val="24"/>
        </w:rPr>
        <w:t xml:space="preserve">. </w:t>
      </w:r>
      <w:r w:rsidR="000507C1" w:rsidRPr="003449D9">
        <w:rPr>
          <w:color w:val="000000"/>
          <w:sz w:val="24"/>
          <w:szCs w:val="24"/>
        </w:rPr>
        <w:t>С того момента</w:t>
      </w:r>
      <w:r w:rsidR="00440CAC">
        <w:rPr>
          <w:color w:val="000000"/>
          <w:sz w:val="24"/>
          <w:szCs w:val="24"/>
        </w:rPr>
        <w:t>,</w:t>
      </w:r>
      <w:r w:rsidR="000507C1" w:rsidRPr="003449D9">
        <w:rPr>
          <w:color w:val="000000"/>
          <w:sz w:val="24"/>
          <w:szCs w:val="24"/>
        </w:rPr>
        <w:t xml:space="preserve"> когда сумма преимуществ, </w:t>
      </w:r>
      <w:r w:rsidR="002411E5">
        <w:rPr>
          <w:color w:val="000000"/>
          <w:sz w:val="24"/>
          <w:szCs w:val="24"/>
        </w:rPr>
        <w:t xml:space="preserve">предварительно </w:t>
      </w:r>
      <w:r w:rsidR="000507C1" w:rsidRPr="003449D9">
        <w:rPr>
          <w:color w:val="000000"/>
          <w:sz w:val="24"/>
          <w:szCs w:val="24"/>
        </w:rPr>
        <w:t>накопленных путем последовательного усложнения приспособительных функций,</w:t>
      </w:r>
      <w:r w:rsidR="00DA41A4" w:rsidRPr="003449D9">
        <w:rPr>
          <w:color w:val="000000"/>
          <w:sz w:val="24"/>
          <w:szCs w:val="24"/>
        </w:rPr>
        <w:t xml:space="preserve"> перешла в новое качество и</w:t>
      </w:r>
      <w:r w:rsidR="000507C1" w:rsidRPr="003449D9">
        <w:rPr>
          <w:color w:val="000000"/>
          <w:sz w:val="24"/>
          <w:szCs w:val="24"/>
        </w:rPr>
        <w:t xml:space="preserve"> позволила </w:t>
      </w:r>
      <w:r w:rsidR="00FB1C80" w:rsidRPr="003449D9">
        <w:rPr>
          <w:color w:val="000000"/>
          <w:sz w:val="24"/>
          <w:szCs w:val="24"/>
        </w:rPr>
        <w:t xml:space="preserve">виду </w:t>
      </w:r>
      <w:r w:rsidR="0011481B" w:rsidRPr="0011481B">
        <w:rPr>
          <w:i/>
          <w:color w:val="000000"/>
          <w:sz w:val="24"/>
          <w:szCs w:val="24"/>
          <w:lang w:val="en-US"/>
        </w:rPr>
        <w:t>Homo</w:t>
      </w:r>
      <w:r w:rsidR="00440CAC">
        <w:rPr>
          <w:i/>
          <w:color w:val="000000"/>
          <w:sz w:val="24"/>
          <w:szCs w:val="24"/>
        </w:rPr>
        <w:t xml:space="preserve"> s</w:t>
      </w:r>
      <w:r w:rsidR="000507C1" w:rsidRPr="0011481B">
        <w:rPr>
          <w:i/>
          <w:color w:val="000000"/>
          <w:sz w:val="24"/>
          <w:szCs w:val="24"/>
        </w:rPr>
        <w:t>apiens</w:t>
      </w:r>
      <w:r w:rsidR="000507C1" w:rsidRPr="003449D9">
        <w:rPr>
          <w:color w:val="000000"/>
          <w:sz w:val="24"/>
          <w:szCs w:val="24"/>
        </w:rPr>
        <w:t xml:space="preserve"> преодолеть уровень ограничений, </w:t>
      </w:r>
      <w:r w:rsidR="002411E5">
        <w:rPr>
          <w:color w:val="000000"/>
          <w:sz w:val="24"/>
          <w:szCs w:val="24"/>
        </w:rPr>
        <w:t xml:space="preserve">непреложно </w:t>
      </w:r>
      <w:r w:rsidR="000507C1" w:rsidRPr="003449D9">
        <w:rPr>
          <w:color w:val="000000"/>
          <w:sz w:val="24"/>
          <w:szCs w:val="24"/>
        </w:rPr>
        <w:t>обязательных для всех остальных видов животных</w:t>
      </w:r>
      <w:r w:rsidR="00C415B7">
        <w:rPr>
          <w:color w:val="000000"/>
          <w:sz w:val="24"/>
          <w:szCs w:val="24"/>
        </w:rPr>
        <w:t>, в</w:t>
      </w:r>
      <w:r w:rsidR="005579D9" w:rsidRPr="003449D9">
        <w:rPr>
          <w:color w:val="000000"/>
          <w:sz w:val="24"/>
          <w:szCs w:val="24"/>
        </w:rPr>
        <w:t xml:space="preserve"> </w:t>
      </w:r>
      <w:r w:rsidR="00E877F1" w:rsidRPr="003449D9">
        <w:rPr>
          <w:color w:val="000000"/>
          <w:sz w:val="24"/>
          <w:szCs w:val="24"/>
        </w:rPr>
        <w:t xml:space="preserve">истории </w:t>
      </w:r>
      <w:r w:rsidR="00DA41A4" w:rsidRPr="003449D9">
        <w:rPr>
          <w:color w:val="000000"/>
          <w:sz w:val="24"/>
          <w:szCs w:val="24"/>
        </w:rPr>
        <w:t xml:space="preserve">биосферы </w:t>
      </w:r>
      <w:r w:rsidR="002411E5">
        <w:rPr>
          <w:color w:val="000000"/>
          <w:sz w:val="24"/>
          <w:szCs w:val="24"/>
        </w:rPr>
        <w:t xml:space="preserve">осуществился </w:t>
      </w:r>
      <w:r w:rsidR="005579D9" w:rsidRPr="003449D9">
        <w:rPr>
          <w:color w:val="000000"/>
          <w:sz w:val="24"/>
          <w:szCs w:val="24"/>
        </w:rPr>
        <w:t>качественн</w:t>
      </w:r>
      <w:r w:rsidR="00DA41A4" w:rsidRPr="003449D9">
        <w:rPr>
          <w:color w:val="000000"/>
          <w:sz w:val="24"/>
          <w:szCs w:val="24"/>
        </w:rPr>
        <w:t>ый</w:t>
      </w:r>
      <w:r w:rsidR="005579D9" w:rsidRPr="003449D9">
        <w:rPr>
          <w:color w:val="000000"/>
          <w:sz w:val="24"/>
          <w:szCs w:val="24"/>
        </w:rPr>
        <w:t xml:space="preserve"> переход, знамен</w:t>
      </w:r>
      <w:r w:rsidR="004537C3" w:rsidRPr="003449D9">
        <w:rPr>
          <w:color w:val="000000"/>
          <w:sz w:val="24"/>
          <w:szCs w:val="24"/>
        </w:rPr>
        <w:t xml:space="preserve">ующий </w:t>
      </w:r>
      <w:r w:rsidR="005579D9" w:rsidRPr="003449D9">
        <w:rPr>
          <w:color w:val="000000"/>
          <w:sz w:val="24"/>
          <w:szCs w:val="24"/>
        </w:rPr>
        <w:t xml:space="preserve">завершение </w:t>
      </w:r>
      <w:r w:rsidR="00601E9A" w:rsidRPr="003449D9">
        <w:rPr>
          <w:color w:val="000000"/>
          <w:sz w:val="24"/>
          <w:szCs w:val="24"/>
        </w:rPr>
        <w:t xml:space="preserve">этапа </w:t>
      </w:r>
      <w:r w:rsidR="00035EDE" w:rsidRPr="003449D9">
        <w:rPr>
          <w:color w:val="000000"/>
          <w:sz w:val="24"/>
          <w:szCs w:val="24"/>
        </w:rPr>
        <w:t xml:space="preserve">ее </w:t>
      </w:r>
      <w:r w:rsidR="00601E9A" w:rsidRPr="003449D9">
        <w:rPr>
          <w:color w:val="000000"/>
          <w:sz w:val="24"/>
          <w:szCs w:val="24"/>
        </w:rPr>
        <w:t xml:space="preserve">самопроизвольного </w:t>
      </w:r>
      <w:r w:rsidR="005579D9" w:rsidRPr="003449D9">
        <w:rPr>
          <w:color w:val="000000"/>
          <w:sz w:val="24"/>
          <w:szCs w:val="24"/>
        </w:rPr>
        <w:t>развития</w:t>
      </w:r>
      <w:r w:rsidR="00E951CB" w:rsidRPr="003449D9">
        <w:rPr>
          <w:color w:val="000000"/>
          <w:sz w:val="24"/>
          <w:szCs w:val="24"/>
        </w:rPr>
        <w:t>.</w:t>
      </w:r>
    </w:p>
    <w:p w:rsidR="00B15985" w:rsidRPr="008472FD" w:rsidRDefault="00B15985" w:rsidP="003449D9">
      <w:pPr>
        <w:widowControl/>
        <w:autoSpaceDE/>
        <w:autoSpaceDN/>
        <w:adjustRightInd/>
        <w:spacing w:line="360" w:lineRule="auto"/>
        <w:ind w:firstLine="709"/>
        <w:jc w:val="both"/>
        <w:rPr>
          <w:sz w:val="24"/>
          <w:szCs w:val="24"/>
        </w:rPr>
      </w:pPr>
      <w:r w:rsidRPr="008472FD">
        <w:rPr>
          <w:sz w:val="24"/>
          <w:szCs w:val="24"/>
        </w:rPr>
        <w:t>В этом смысле В.И. Вернадский писал: «</w:t>
      </w:r>
      <w:r w:rsidRPr="002B49BF">
        <w:rPr>
          <w:b/>
          <w:i/>
          <w:sz w:val="24"/>
          <w:szCs w:val="24"/>
        </w:rPr>
        <w:t>С появлением на нашей планете одаренного разумом живого существа планета переходит в новую стадию своей истории. Биосфера переходит в ноосферу</w:t>
      </w:r>
      <w:r w:rsidRPr="008472FD">
        <w:rPr>
          <w:sz w:val="24"/>
          <w:szCs w:val="24"/>
        </w:rPr>
        <w:t xml:space="preserve"> </w:t>
      </w:r>
      <w:r w:rsidRPr="002B49BF">
        <w:rPr>
          <w:b/>
          <w:i/>
          <w:sz w:val="24"/>
          <w:szCs w:val="24"/>
        </w:rPr>
        <w:t>[1939]</w:t>
      </w:r>
      <w:r w:rsidRPr="008472FD">
        <w:rPr>
          <w:sz w:val="24"/>
          <w:szCs w:val="24"/>
        </w:rPr>
        <w:t xml:space="preserve">» </w:t>
      </w:r>
      <w:r w:rsidR="000E03B5" w:rsidRPr="00E0199D">
        <w:rPr>
          <w:sz w:val="24"/>
          <w:szCs w:val="24"/>
        </w:rPr>
        <w:t>[</w:t>
      </w:r>
      <w:r w:rsidR="000E03B5">
        <w:rPr>
          <w:sz w:val="24"/>
          <w:szCs w:val="24"/>
        </w:rPr>
        <w:t>Вернадский, 2013, т. 7, с. 258]</w:t>
      </w:r>
      <w:r w:rsidRPr="008472FD">
        <w:rPr>
          <w:sz w:val="24"/>
          <w:szCs w:val="24"/>
        </w:rPr>
        <w:t>.</w:t>
      </w:r>
    </w:p>
    <w:p w:rsidR="00601E9A" w:rsidRPr="003449D9" w:rsidRDefault="002411E5" w:rsidP="003449D9">
      <w:pPr>
        <w:widowControl/>
        <w:autoSpaceDE/>
        <w:autoSpaceDN/>
        <w:adjustRightInd/>
        <w:spacing w:line="360" w:lineRule="auto"/>
        <w:ind w:firstLine="709"/>
        <w:jc w:val="both"/>
        <w:rPr>
          <w:color w:val="000000"/>
          <w:sz w:val="24"/>
          <w:szCs w:val="24"/>
        </w:rPr>
      </w:pPr>
      <w:r>
        <w:rPr>
          <w:color w:val="000000"/>
          <w:sz w:val="24"/>
          <w:szCs w:val="24"/>
        </w:rPr>
        <w:t>Т</w:t>
      </w:r>
      <w:r w:rsidR="00C8621A" w:rsidRPr="003449D9">
        <w:rPr>
          <w:color w:val="000000"/>
          <w:sz w:val="24"/>
          <w:szCs w:val="24"/>
        </w:rPr>
        <w:t xml:space="preserve">акой переход </w:t>
      </w:r>
      <w:r w:rsidR="00E951CB" w:rsidRPr="003449D9">
        <w:rPr>
          <w:color w:val="000000"/>
          <w:sz w:val="24"/>
          <w:szCs w:val="24"/>
        </w:rPr>
        <w:t>не о</w:t>
      </w:r>
      <w:r w:rsidR="00C8621A" w:rsidRPr="003449D9">
        <w:rPr>
          <w:color w:val="000000"/>
          <w:sz w:val="24"/>
          <w:szCs w:val="24"/>
        </w:rPr>
        <w:t xml:space="preserve">значал </w:t>
      </w:r>
      <w:r w:rsidR="00C415B7">
        <w:rPr>
          <w:color w:val="000000"/>
          <w:sz w:val="24"/>
          <w:szCs w:val="24"/>
        </w:rPr>
        <w:t xml:space="preserve">немедленных </w:t>
      </w:r>
      <w:r w:rsidR="00AC3D3D" w:rsidRPr="00AC3D3D">
        <w:rPr>
          <w:color w:val="000000"/>
          <w:sz w:val="24"/>
          <w:szCs w:val="24"/>
        </w:rPr>
        <w:t>изменени</w:t>
      </w:r>
      <w:r w:rsidR="00AC3D3D">
        <w:rPr>
          <w:color w:val="000000"/>
          <w:sz w:val="24"/>
          <w:szCs w:val="24"/>
        </w:rPr>
        <w:t>й</w:t>
      </w:r>
      <w:r w:rsidR="00C415B7" w:rsidRPr="00C415B7">
        <w:rPr>
          <w:color w:val="000000"/>
          <w:sz w:val="24"/>
          <w:szCs w:val="24"/>
        </w:rPr>
        <w:t xml:space="preserve"> структуры биосферы</w:t>
      </w:r>
      <w:r w:rsidR="00C8621A" w:rsidRPr="003449D9">
        <w:rPr>
          <w:color w:val="000000"/>
          <w:sz w:val="24"/>
          <w:szCs w:val="24"/>
        </w:rPr>
        <w:t xml:space="preserve">, но свидетельствовал о </w:t>
      </w:r>
      <w:r w:rsidR="003350CE" w:rsidRPr="003449D9">
        <w:rPr>
          <w:color w:val="000000"/>
          <w:sz w:val="24"/>
          <w:szCs w:val="24"/>
        </w:rPr>
        <w:t xml:space="preserve">глубоком </w:t>
      </w:r>
      <w:r w:rsidR="00C8621A" w:rsidRPr="003449D9">
        <w:rPr>
          <w:color w:val="000000"/>
          <w:sz w:val="24"/>
          <w:szCs w:val="24"/>
        </w:rPr>
        <w:t>изменении способа ее функционирования</w:t>
      </w:r>
      <w:r w:rsidR="00C415B7">
        <w:rPr>
          <w:color w:val="000000"/>
          <w:sz w:val="24"/>
          <w:szCs w:val="24"/>
        </w:rPr>
        <w:t xml:space="preserve"> </w:t>
      </w:r>
      <w:r w:rsidR="00C8621A" w:rsidRPr="003449D9">
        <w:rPr>
          <w:color w:val="000000"/>
          <w:sz w:val="24"/>
          <w:szCs w:val="24"/>
        </w:rPr>
        <w:t xml:space="preserve">– </w:t>
      </w:r>
      <w:r w:rsidR="00C415B7">
        <w:rPr>
          <w:color w:val="000000"/>
          <w:sz w:val="24"/>
          <w:szCs w:val="24"/>
        </w:rPr>
        <w:t xml:space="preserve">механизма </w:t>
      </w:r>
      <w:r w:rsidR="00C8621A" w:rsidRPr="003449D9">
        <w:rPr>
          <w:color w:val="000000"/>
          <w:sz w:val="24"/>
          <w:szCs w:val="24"/>
        </w:rPr>
        <w:t xml:space="preserve">взаимодействия между </w:t>
      </w:r>
      <w:r w:rsidR="003C08EF" w:rsidRPr="003449D9">
        <w:rPr>
          <w:color w:val="000000"/>
          <w:sz w:val="24"/>
          <w:szCs w:val="24"/>
        </w:rPr>
        <w:t xml:space="preserve">идеально пригнанными </w:t>
      </w:r>
      <w:r w:rsidR="00C8621A" w:rsidRPr="003449D9">
        <w:rPr>
          <w:color w:val="000000"/>
          <w:sz w:val="24"/>
          <w:szCs w:val="24"/>
        </w:rPr>
        <w:t>элементами</w:t>
      </w:r>
      <w:r w:rsidR="003C08EF" w:rsidRPr="003449D9">
        <w:rPr>
          <w:color w:val="000000"/>
          <w:sz w:val="24"/>
          <w:szCs w:val="24"/>
        </w:rPr>
        <w:t xml:space="preserve"> </w:t>
      </w:r>
      <w:r w:rsidR="00AC3D3D">
        <w:rPr>
          <w:color w:val="000000"/>
          <w:sz w:val="24"/>
          <w:szCs w:val="24"/>
        </w:rPr>
        <w:t xml:space="preserve">этой </w:t>
      </w:r>
      <w:r w:rsidR="003C08EF" w:rsidRPr="003449D9">
        <w:rPr>
          <w:color w:val="000000"/>
          <w:sz w:val="24"/>
          <w:szCs w:val="24"/>
        </w:rPr>
        <w:t>системы</w:t>
      </w:r>
      <w:r w:rsidR="00C8621A" w:rsidRPr="003449D9">
        <w:rPr>
          <w:color w:val="000000"/>
          <w:sz w:val="24"/>
          <w:szCs w:val="24"/>
        </w:rPr>
        <w:t xml:space="preserve">. </w:t>
      </w:r>
      <w:r w:rsidR="00C415B7">
        <w:rPr>
          <w:color w:val="000000"/>
          <w:sz w:val="24"/>
          <w:szCs w:val="24"/>
        </w:rPr>
        <w:t>В результате б</w:t>
      </w:r>
      <w:r w:rsidR="000507C1" w:rsidRPr="003449D9">
        <w:rPr>
          <w:color w:val="000000"/>
          <w:sz w:val="24"/>
          <w:szCs w:val="24"/>
        </w:rPr>
        <w:t xml:space="preserve">иосфера, функционирующая </w:t>
      </w:r>
      <w:r w:rsidR="00FB1C80" w:rsidRPr="003449D9">
        <w:rPr>
          <w:color w:val="000000"/>
          <w:sz w:val="24"/>
          <w:szCs w:val="24"/>
        </w:rPr>
        <w:t xml:space="preserve">ранее </w:t>
      </w:r>
      <w:r w:rsidR="000507C1" w:rsidRPr="003449D9">
        <w:rPr>
          <w:color w:val="000000"/>
          <w:sz w:val="24"/>
          <w:szCs w:val="24"/>
        </w:rPr>
        <w:t>под воздействием только природных законов</w:t>
      </w:r>
      <w:r w:rsidR="004537C3" w:rsidRPr="003449D9">
        <w:rPr>
          <w:color w:val="000000"/>
          <w:sz w:val="24"/>
          <w:szCs w:val="24"/>
        </w:rPr>
        <w:t>,</w:t>
      </w:r>
      <w:r w:rsidR="000507C1" w:rsidRPr="003449D9">
        <w:rPr>
          <w:color w:val="000000"/>
          <w:sz w:val="24"/>
          <w:szCs w:val="24"/>
        </w:rPr>
        <w:t xml:space="preserve"> </w:t>
      </w:r>
      <w:r w:rsidR="004537C3" w:rsidRPr="003449D9">
        <w:rPr>
          <w:color w:val="000000"/>
          <w:sz w:val="24"/>
          <w:szCs w:val="24"/>
        </w:rPr>
        <w:t xml:space="preserve">перестала быть полностью саморегулируемой и самоорганизующейся </w:t>
      </w:r>
      <w:r w:rsidR="00FB1C80" w:rsidRPr="003449D9">
        <w:rPr>
          <w:color w:val="000000"/>
          <w:sz w:val="24"/>
          <w:szCs w:val="24"/>
        </w:rPr>
        <w:t>системой и так</w:t>
      </w:r>
      <w:r w:rsidR="00C415B7">
        <w:rPr>
          <w:color w:val="000000"/>
          <w:sz w:val="24"/>
          <w:szCs w:val="24"/>
        </w:rPr>
        <w:t xml:space="preserve">им образом </w:t>
      </w:r>
      <w:r w:rsidR="000507C1" w:rsidRPr="003449D9">
        <w:rPr>
          <w:color w:val="000000"/>
          <w:sz w:val="24"/>
          <w:szCs w:val="24"/>
        </w:rPr>
        <w:t xml:space="preserve">перешла в новое качество </w:t>
      </w:r>
      <w:r w:rsidR="004537C3" w:rsidRPr="003449D9">
        <w:rPr>
          <w:color w:val="000000"/>
          <w:sz w:val="24"/>
          <w:szCs w:val="24"/>
        </w:rPr>
        <w:t>- ноосферу.</w:t>
      </w:r>
      <w:r w:rsidR="000507C1" w:rsidRPr="003449D9">
        <w:rPr>
          <w:color w:val="000000"/>
          <w:sz w:val="24"/>
          <w:szCs w:val="24"/>
        </w:rPr>
        <w:t xml:space="preserve"> </w:t>
      </w:r>
    </w:p>
    <w:p w:rsidR="005B1B85" w:rsidRPr="003449D9" w:rsidRDefault="00DD5B5E" w:rsidP="003449D9">
      <w:pPr>
        <w:widowControl/>
        <w:autoSpaceDE/>
        <w:autoSpaceDN/>
        <w:adjustRightInd/>
        <w:spacing w:line="360" w:lineRule="auto"/>
        <w:ind w:firstLine="709"/>
        <w:jc w:val="both"/>
        <w:rPr>
          <w:color w:val="000000"/>
          <w:sz w:val="24"/>
          <w:szCs w:val="24"/>
        </w:rPr>
      </w:pPr>
      <w:r w:rsidRPr="003449D9">
        <w:rPr>
          <w:color w:val="000000"/>
          <w:sz w:val="24"/>
          <w:szCs w:val="24"/>
        </w:rPr>
        <w:t xml:space="preserve">Заимствовав </w:t>
      </w:r>
      <w:r w:rsidR="004537C3" w:rsidRPr="003449D9">
        <w:rPr>
          <w:color w:val="000000"/>
          <w:sz w:val="24"/>
          <w:szCs w:val="24"/>
        </w:rPr>
        <w:t>в 193</w:t>
      </w:r>
      <w:r w:rsidR="00DA41A4" w:rsidRPr="003449D9">
        <w:rPr>
          <w:color w:val="000000"/>
          <w:sz w:val="24"/>
          <w:szCs w:val="24"/>
        </w:rPr>
        <w:t>6</w:t>
      </w:r>
      <w:r w:rsidR="004537C3" w:rsidRPr="003449D9">
        <w:rPr>
          <w:color w:val="000000"/>
          <w:sz w:val="24"/>
          <w:szCs w:val="24"/>
        </w:rPr>
        <w:t xml:space="preserve"> году </w:t>
      </w:r>
      <w:r w:rsidRPr="003449D9">
        <w:rPr>
          <w:color w:val="000000"/>
          <w:sz w:val="24"/>
          <w:szCs w:val="24"/>
        </w:rPr>
        <w:t>этот термин у Э. Ле</w:t>
      </w:r>
      <w:r w:rsidR="00AC3D3D">
        <w:rPr>
          <w:color w:val="000000"/>
          <w:sz w:val="24"/>
          <w:szCs w:val="24"/>
        </w:rPr>
        <w:t>-</w:t>
      </w:r>
      <w:r w:rsidRPr="003449D9">
        <w:rPr>
          <w:color w:val="000000"/>
          <w:sz w:val="24"/>
          <w:szCs w:val="24"/>
        </w:rPr>
        <w:t xml:space="preserve">Руа, сам </w:t>
      </w:r>
      <w:r w:rsidR="00643BEF">
        <w:rPr>
          <w:color w:val="000000"/>
          <w:sz w:val="24"/>
          <w:szCs w:val="24"/>
        </w:rPr>
        <w:t xml:space="preserve">В.И. </w:t>
      </w:r>
      <w:r w:rsidRPr="003449D9">
        <w:rPr>
          <w:color w:val="000000"/>
          <w:sz w:val="24"/>
          <w:szCs w:val="24"/>
        </w:rPr>
        <w:t xml:space="preserve">Вернадский назвал ноосферу «сферой действия разума», дав в разное время еще несколько разных трактовок этого </w:t>
      </w:r>
      <w:r w:rsidR="004537C3" w:rsidRPr="003449D9">
        <w:rPr>
          <w:color w:val="000000"/>
          <w:sz w:val="24"/>
          <w:szCs w:val="24"/>
        </w:rPr>
        <w:t xml:space="preserve">чрезвычайно широкого </w:t>
      </w:r>
      <w:r w:rsidRPr="003449D9">
        <w:rPr>
          <w:color w:val="000000"/>
          <w:sz w:val="24"/>
          <w:szCs w:val="24"/>
        </w:rPr>
        <w:t xml:space="preserve">понятия, </w:t>
      </w:r>
      <w:r w:rsidR="004537C3" w:rsidRPr="003449D9">
        <w:rPr>
          <w:color w:val="000000"/>
          <w:sz w:val="24"/>
          <w:szCs w:val="24"/>
        </w:rPr>
        <w:t xml:space="preserve">характеризуя проявление ноосферных процессов в области </w:t>
      </w:r>
      <w:r w:rsidRPr="003449D9">
        <w:rPr>
          <w:color w:val="000000"/>
          <w:sz w:val="24"/>
          <w:szCs w:val="24"/>
        </w:rPr>
        <w:t>геохимии, обще</w:t>
      </w:r>
      <w:r w:rsidR="004537C3" w:rsidRPr="003449D9">
        <w:rPr>
          <w:color w:val="000000"/>
          <w:sz w:val="24"/>
          <w:szCs w:val="24"/>
        </w:rPr>
        <w:t>го</w:t>
      </w:r>
      <w:r w:rsidRPr="003449D9">
        <w:rPr>
          <w:color w:val="000000"/>
          <w:sz w:val="24"/>
          <w:szCs w:val="24"/>
        </w:rPr>
        <w:t xml:space="preserve"> естествознани</w:t>
      </w:r>
      <w:r w:rsidR="004537C3" w:rsidRPr="003449D9">
        <w:rPr>
          <w:color w:val="000000"/>
          <w:sz w:val="24"/>
          <w:szCs w:val="24"/>
        </w:rPr>
        <w:t>я</w:t>
      </w:r>
      <w:r w:rsidRPr="003449D9">
        <w:rPr>
          <w:color w:val="000000"/>
          <w:sz w:val="24"/>
          <w:szCs w:val="24"/>
        </w:rPr>
        <w:t xml:space="preserve"> и философии науки. </w:t>
      </w:r>
      <w:r w:rsidR="00AF04F2">
        <w:rPr>
          <w:color w:val="000000"/>
          <w:sz w:val="24"/>
          <w:szCs w:val="24"/>
        </w:rPr>
        <w:t>В</w:t>
      </w:r>
      <w:r w:rsidRPr="003449D9">
        <w:rPr>
          <w:color w:val="000000"/>
          <w:sz w:val="24"/>
          <w:szCs w:val="24"/>
        </w:rPr>
        <w:t>ажн</w:t>
      </w:r>
      <w:r w:rsidR="00C415B7">
        <w:rPr>
          <w:color w:val="000000"/>
          <w:sz w:val="24"/>
          <w:szCs w:val="24"/>
        </w:rPr>
        <w:t>ым</w:t>
      </w:r>
      <w:r w:rsidRPr="003449D9">
        <w:rPr>
          <w:color w:val="000000"/>
          <w:sz w:val="24"/>
          <w:szCs w:val="24"/>
        </w:rPr>
        <w:t xml:space="preserve"> обстоятельством является то, что </w:t>
      </w:r>
      <w:r w:rsidR="003C08EF" w:rsidRPr="003449D9">
        <w:rPr>
          <w:color w:val="000000"/>
          <w:sz w:val="24"/>
          <w:szCs w:val="24"/>
        </w:rPr>
        <w:t xml:space="preserve">В.И. </w:t>
      </w:r>
      <w:r w:rsidRPr="003449D9">
        <w:rPr>
          <w:color w:val="000000"/>
          <w:sz w:val="24"/>
          <w:szCs w:val="24"/>
        </w:rPr>
        <w:t xml:space="preserve">Вернадский </w:t>
      </w:r>
      <w:r w:rsidR="00AF04F2">
        <w:rPr>
          <w:color w:val="000000"/>
          <w:sz w:val="24"/>
          <w:szCs w:val="24"/>
        </w:rPr>
        <w:t>никогда не</w:t>
      </w:r>
      <w:r w:rsidR="00C415B7">
        <w:rPr>
          <w:color w:val="000000"/>
          <w:sz w:val="24"/>
          <w:szCs w:val="24"/>
        </w:rPr>
        <w:t xml:space="preserve"> </w:t>
      </w:r>
      <w:r w:rsidRPr="003449D9">
        <w:rPr>
          <w:color w:val="000000"/>
          <w:sz w:val="24"/>
          <w:szCs w:val="24"/>
        </w:rPr>
        <w:t>рассматривал ноосферу,</w:t>
      </w:r>
      <w:r w:rsidR="00AF04F2">
        <w:rPr>
          <w:color w:val="000000"/>
          <w:sz w:val="24"/>
          <w:szCs w:val="24"/>
        </w:rPr>
        <w:t xml:space="preserve"> </w:t>
      </w:r>
      <w:r w:rsidRPr="003449D9">
        <w:rPr>
          <w:color w:val="000000"/>
          <w:sz w:val="24"/>
          <w:szCs w:val="24"/>
        </w:rPr>
        <w:t xml:space="preserve">как </w:t>
      </w:r>
      <w:r w:rsidR="00AF04F2">
        <w:rPr>
          <w:color w:val="000000"/>
          <w:sz w:val="24"/>
          <w:szCs w:val="24"/>
        </w:rPr>
        <w:t>виртуальн</w:t>
      </w:r>
      <w:r w:rsidR="00643BEF">
        <w:rPr>
          <w:color w:val="000000"/>
          <w:sz w:val="24"/>
          <w:szCs w:val="24"/>
        </w:rPr>
        <w:t xml:space="preserve">о-мысленную </w:t>
      </w:r>
      <w:r w:rsidR="00AF04F2">
        <w:rPr>
          <w:color w:val="000000"/>
          <w:sz w:val="24"/>
          <w:szCs w:val="24"/>
        </w:rPr>
        <w:t xml:space="preserve">конструкцию, но видел в ней </w:t>
      </w:r>
      <w:r w:rsidR="004537C3" w:rsidRPr="003449D9">
        <w:rPr>
          <w:color w:val="000000"/>
          <w:sz w:val="24"/>
          <w:szCs w:val="24"/>
        </w:rPr>
        <w:t>вполне конкретный</w:t>
      </w:r>
      <w:r w:rsidR="00AF04F2">
        <w:rPr>
          <w:color w:val="000000"/>
          <w:sz w:val="24"/>
          <w:szCs w:val="24"/>
        </w:rPr>
        <w:t>, материальный объект</w:t>
      </w:r>
      <w:r w:rsidR="004537C3" w:rsidRPr="003449D9">
        <w:rPr>
          <w:color w:val="000000"/>
          <w:sz w:val="24"/>
          <w:szCs w:val="24"/>
        </w:rPr>
        <w:t>,</w:t>
      </w:r>
      <w:r w:rsidRPr="003449D9">
        <w:rPr>
          <w:color w:val="000000"/>
          <w:sz w:val="24"/>
          <w:szCs w:val="24"/>
        </w:rPr>
        <w:t xml:space="preserve"> </w:t>
      </w:r>
      <w:r w:rsidR="005B1B85" w:rsidRPr="003449D9">
        <w:rPr>
          <w:color w:val="000000"/>
          <w:sz w:val="24"/>
          <w:szCs w:val="24"/>
        </w:rPr>
        <w:t xml:space="preserve">характеризующийся структурой, </w:t>
      </w:r>
      <w:r w:rsidR="004537C3" w:rsidRPr="003449D9">
        <w:rPr>
          <w:color w:val="000000"/>
          <w:sz w:val="24"/>
          <w:szCs w:val="24"/>
        </w:rPr>
        <w:t>объем</w:t>
      </w:r>
      <w:r w:rsidR="005B1B85" w:rsidRPr="003449D9">
        <w:rPr>
          <w:color w:val="000000"/>
          <w:sz w:val="24"/>
          <w:szCs w:val="24"/>
        </w:rPr>
        <w:t>ом</w:t>
      </w:r>
      <w:r w:rsidR="004537C3" w:rsidRPr="003449D9">
        <w:rPr>
          <w:color w:val="000000"/>
          <w:sz w:val="24"/>
          <w:szCs w:val="24"/>
        </w:rPr>
        <w:t>, химически</w:t>
      </w:r>
      <w:r w:rsidR="005B1B85" w:rsidRPr="003449D9">
        <w:rPr>
          <w:color w:val="000000"/>
          <w:sz w:val="24"/>
          <w:szCs w:val="24"/>
        </w:rPr>
        <w:t>м</w:t>
      </w:r>
      <w:r w:rsidR="004537C3" w:rsidRPr="003449D9">
        <w:rPr>
          <w:color w:val="000000"/>
          <w:sz w:val="24"/>
          <w:szCs w:val="24"/>
        </w:rPr>
        <w:t xml:space="preserve"> состав</w:t>
      </w:r>
      <w:r w:rsidR="005B1B85" w:rsidRPr="003449D9">
        <w:rPr>
          <w:color w:val="000000"/>
          <w:sz w:val="24"/>
          <w:szCs w:val="24"/>
        </w:rPr>
        <w:t>ом</w:t>
      </w:r>
      <w:r w:rsidR="004537C3" w:rsidRPr="003449D9">
        <w:rPr>
          <w:color w:val="000000"/>
          <w:sz w:val="24"/>
          <w:szCs w:val="24"/>
        </w:rPr>
        <w:t xml:space="preserve"> и срок</w:t>
      </w:r>
      <w:r w:rsidR="005B1B85" w:rsidRPr="003449D9">
        <w:rPr>
          <w:color w:val="000000"/>
          <w:sz w:val="24"/>
          <w:szCs w:val="24"/>
        </w:rPr>
        <w:t xml:space="preserve">ами </w:t>
      </w:r>
      <w:r w:rsidR="004537C3" w:rsidRPr="003449D9">
        <w:rPr>
          <w:color w:val="000000"/>
          <w:sz w:val="24"/>
          <w:szCs w:val="24"/>
        </w:rPr>
        <w:t>существования</w:t>
      </w:r>
      <w:r w:rsidR="00B15985">
        <w:rPr>
          <w:color w:val="000000"/>
          <w:sz w:val="24"/>
          <w:szCs w:val="24"/>
        </w:rPr>
        <w:t>, о чем свидетельствует приведенная выше цитата</w:t>
      </w:r>
      <w:r w:rsidR="004537C3" w:rsidRPr="003449D9">
        <w:rPr>
          <w:color w:val="000000"/>
          <w:sz w:val="24"/>
          <w:szCs w:val="24"/>
        </w:rPr>
        <w:t xml:space="preserve">. </w:t>
      </w:r>
    </w:p>
    <w:p w:rsidR="00B33BE6" w:rsidRPr="003449D9" w:rsidRDefault="00AF04F2" w:rsidP="003449D9">
      <w:pPr>
        <w:widowControl/>
        <w:autoSpaceDE/>
        <w:autoSpaceDN/>
        <w:adjustRightInd/>
        <w:spacing w:line="360" w:lineRule="auto"/>
        <w:ind w:firstLine="709"/>
        <w:jc w:val="both"/>
        <w:rPr>
          <w:color w:val="000000"/>
          <w:sz w:val="24"/>
          <w:szCs w:val="24"/>
        </w:rPr>
      </w:pPr>
      <w:r>
        <w:rPr>
          <w:color w:val="000000"/>
          <w:sz w:val="24"/>
          <w:szCs w:val="24"/>
        </w:rPr>
        <w:t>Создавший ноосферу ч</w:t>
      </w:r>
      <w:r w:rsidR="00924BBA" w:rsidRPr="003449D9">
        <w:rPr>
          <w:color w:val="000000"/>
          <w:sz w:val="24"/>
          <w:szCs w:val="24"/>
        </w:rPr>
        <w:t>еловек</w:t>
      </w:r>
      <w:r w:rsidR="00E7422B" w:rsidRPr="003449D9">
        <w:rPr>
          <w:color w:val="000000"/>
          <w:sz w:val="24"/>
          <w:szCs w:val="24"/>
        </w:rPr>
        <w:t>,</w:t>
      </w:r>
      <w:r w:rsidR="00924BBA" w:rsidRPr="003449D9">
        <w:rPr>
          <w:color w:val="000000"/>
          <w:sz w:val="24"/>
          <w:szCs w:val="24"/>
        </w:rPr>
        <w:t xml:space="preserve"> </w:t>
      </w:r>
      <w:r>
        <w:rPr>
          <w:color w:val="000000"/>
          <w:sz w:val="24"/>
          <w:szCs w:val="24"/>
        </w:rPr>
        <w:t xml:space="preserve">благодаря </w:t>
      </w:r>
      <w:r w:rsidR="00924BBA" w:rsidRPr="003449D9">
        <w:rPr>
          <w:color w:val="000000"/>
          <w:sz w:val="24"/>
          <w:szCs w:val="24"/>
        </w:rPr>
        <w:t>способн</w:t>
      </w:r>
      <w:r>
        <w:rPr>
          <w:color w:val="000000"/>
          <w:sz w:val="24"/>
          <w:szCs w:val="24"/>
        </w:rPr>
        <w:t xml:space="preserve">ости </w:t>
      </w:r>
      <w:r w:rsidR="00924BBA" w:rsidRPr="003449D9">
        <w:rPr>
          <w:color w:val="000000"/>
          <w:sz w:val="24"/>
          <w:szCs w:val="24"/>
        </w:rPr>
        <w:t xml:space="preserve">накапливать, коллективно использовать и передавать </w:t>
      </w:r>
      <w:r w:rsidR="00E7422B" w:rsidRPr="003449D9">
        <w:rPr>
          <w:color w:val="000000"/>
          <w:sz w:val="24"/>
          <w:szCs w:val="24"/>
        </w:rPr>
        <w:t xml:space="preserve">большие объемы разнообразной информации, приобрел не только решающее конкурентное преимущество по отношению другим животным, но и </w:t>
      </w:r>
      <w:r w:rsidR="00AC3D3D">
        <w:rPr>
          <w:color w:val="000000"/>
          <w:sz w:val="24"/>
          <w:szCs w:val="24"/>
        </w:rPr>
        <w:t xml:space="preserve">получил </w:t>
      </w:r>
      <w:r w:rsidR="00E7422B" w:rsidRPr="003449D9">
        <w:rPr>
          <w:color w:val="000000"/>
          <w:sz w:val="24"/>
          <w:szCs w:val="24"/>
        </w:rPr>
        <w:t xml:space="preserve">возможность эксплуатировать </w:t>
      </w:r>
      <w:r w:rsidR="0011481B">
        <w:rPr>
          <w:color w:val="000000"/>
          <w:sz w:val="24"/>
          <w:szCs w:val="24"/>
        </w:rPr>
        <w:t xml:space="preserve">все </w:t>
      </w:r>
      <w:r w:rsidR="00E7422B" w:rsidRPr="003449D9">
        <w:rPr>
          <w:color w:val="000000"/>
          <w:sz w:val="24"/>
          <w:szCs w:val="24"/>
        </w:rPr>
        <w:t>доступные ему ресурсы в интересах одного биологическим вида</w:t>
      </w:r>
      <w:r w:rsidR="00B33BE6" w:rsidRPr="003449D9">
        <w:rPr>
          <w:color w:val="000000"/>
          <w:sz w:val="24"/>
          <w:szCs w:val="24"/>
        </w:rPr>
        <w:t xml:space="preserve">, </w:t>
      </w:r>
      <w:r w:rsidR="0011481B">
        <w:rPr>
          <w:color w:val="000000"/>
          <w:sz w:val="24"/>
          <w:szCs w:val="24"/>
        </w:rPr>
        <w:t xml:space="preserve">нарушая при этом </w:t>
      </w:r>
      <w:r w:rsidR="00E7422B" w:rsidRPr="003449D9">
        <w:rPr>
          <w:color w:val="000000"/>
          <w:sz w:val="24"/>
          <w:szCs w:val="24"/>
        </w:rPr>
        <w:t>сложившуюся систему уравновешенных круговоротов и функционирование механизма саморегуляции.</w:t>
      </w:r>
      <w:r w:rsidR="00B33BE6" w:rsidRPr="003449D9">
        <w:rPr>
          <w:color w:val="000000"/>
          <w:sz w:val="24"/>
          <w:szCs w:val="24"/>
        </w:rPr>
        <w:t xml:space="preserve"> </w:t>
      </w:r>
      <w:r w:rsidR="00643BEF">
        <w:rPr>
          <w:color w:val="000000"/>
          <w:sz w:val="24"/>
          <w:szCs w:val="24"/>
        </w:rPr>
        <w:t xml:space="preserve">В.И. </w:t>
      </w:r>
      <w:r w:rsidR="00B33BE6" w:rsidRPr="003449D9">
        <w:rPr>
          <w:color w:val="000000"/>
          <w:sz w:val="24"/>
          <w:szCs w:val="24"/>
        </w:rPr>
        <w:t xml:space="preserve">Вернадский писал </w:t>
      </w:r>
      <w:r w:rsidR="0011481B">
        <w:rPr>
          <w:color w:val="000000"/>
          <w:sz w:val="24"/>
          <w:szCs w:val="24"/>
        </w:rPr>
        <w:t xml:space="preserve">по этому поводу: </w:t>
      </w:r>
      <w:r w:rsidR="00B33BE6" w:rsidRPr="003449D9">
        <w:rPr>
          <w:color w:val="000000"/>
          <w:sz w:val="24"/>
          <w:szCs w:val="24"/>
        </w:rPr>
        <w:t>"Разум человека меняет планету</w:t>
      </w:r>
      <w:r w:rsidR="005F6938">
        <w:rPr>
          <w:color w:val="000000"/>
          <w:sz w:val="24"/>
          <w:szCs w:val="24"/>
        </w:rPr>
        <w:t>,</w:t>
      </w:r>
      <w:r w:rsidR="00B33BE6" w:rsidRPr="003449D9">
        <w:rPr>
          <w:color w:val="000000"/>
          <w:sz w:val="24"/>
          <w:szCs w:val="24"/>
        </w:rPr>
        <w:t xml:space="preserve"> и это есть одно из проявлений механизма биосферы. Эволюционный процесс получает при этом особое геологическое значение благодаря тому, что он создал новую геологическую силу - научную мысль социального человечества</w:t>
      </w:r>
      <w:r w:rsidR="005F6938">
        <w:rPr>
          <w:color w:val="000000"/>
          <w:sz w:val="24"/>
          <w:szCs w:val="24"/>
        </w:rPr>
        <w:t xml:space="preserve">» </w:t>
      </w:r>
      <w:r w:rsidR="000E03B5" w:rsidRPr="000E03B5">
        <w:rPr>
          <w:color w:val="000000"/>
          <w:sz w:val="24"/>
          <w:szCs w:val="24"/>
        </w:rPr>
        <w:t>[</w:t>
      </w:r>
      <w:r w:rsidR="005F6938">
        <w:rPr>
          <w:color w:val="000000"/>
          <w:sz w:val="24"/>
          <w:szCs w:val="24"/>
        </w:rPr>
        <w:t xml:space="preserve">Вернадский, </w:t>
      </w:r>
      <w:r w:rsidR="000A57FE">
        <w:rPr>
          <w:color w:val="000000"/>
          <w:sz w:val="24"/>
          <w:szCs w:val="24"/>
        </w:rPr>
        <w:t>1944</w:t>
      </w:r>
      <w:r w:rsidR="000E03B5">
        <w:rPr>
          <w:color w:val="000000"/>
          <w:sz w:val="24"/>
          <w:szCs w:val="24"/>
        </w:rPr>
        <w:t>]</w:t>
      </w:r>
      <w:r w:rsidR="000A57FE">
        <w:rPr>
          <w:color w:val="000000"/>
          <w:sz w:val="24"/>
          <w:szCs w:val="24"/>
        </w:rPr>
        <w:t>.</w:t>
      </w:r>
      <w:r w:rsidR="00B33BE6" w:rsidRPr="003449D9">
        <w:rPr>
          <w:color w:val="000000"/>
          <w:sz w:val="24"/>
          <w:szCs w:val="24"/>
        </w:rPr>
        <w:t xml:space="preserve"> </w:t>
      </w:r>
    </w:p>
    <w:p w:rsidR="00D24D0F" w:rsidRPr="003449D9" w:rsidRDefault="00B33BE6" w:rsidP="003449D9">
      <w:pPr>
        <w:widowControl/>
        <w:autoSpaceDE/>
        <w:autoSpaceDN/>
        <w:adjustRightInd/>
        <w:spacing w:line="360" w:lineRule="auto"/>
        <w:ind w:firstLine="709"/>
        <w:jc w:val="both"/>
        <w:rPr>
          <w:color w:val="000000"/>
          <w:sz w:val="24"/>
          <w:szCs w:val="24"/>
        </w:rPr>
      </w:pPr>
      <w:r w:rsidRPr="003449D9">
        <w:rPr>
          <w:color w:val="000000"/>
          <w:sz w:val="24"/>
          <w:szCs w:val="24"/>
        </w:rPr>
        <w:t xml:space="preserve">Таким образом, </w:t>
      </w:r>
      <w:r w:rsidR="00AF04F2">
        <w:rPr>
          <w:color w:val="000000"/>
          <w:sz w:val="24"/>
          <w:szCs w:val="24"/>
        </w:rPr>
        <w:t xml:space="preserve">первичная биосфера и современная ноосфера это </w:t>
      </w:r>
      <w:r w:rsidRPr="003449D9">
        <w:rPr>
          <w:color w:val="000000"/>
          <w:sz w:val="24"/>
          <w:szCs w:val="24"/>
        </w:rPr>
        <w:t>два качественно разных состояния</w:t>
      </w:r>
      <w:r w:rsidR="00B341B2" w:rsidRPr="003449D9">
        <w:rPr>
          <w:color w:val="000000"/>
          <w:sz w:val="24"/>
          <w:szCs w:val="24"/>
        </w:rPr>
        <w:t xml:space="preserve"> </w:t>
      </w:r>
      <w:r w:rsidR="00AF04F2">
        <w:rPr>
          <w:color w:val="000000"/>
          <w:sz w:val="24"/>
          <w:szCs w:val="24"/>
        </w:rPr>
        <w:t xml:space="preserve">одной </w:t>
      </w:r>
      <w:r w:rsidR="002F43F2" w:rsidRPr="003449D9">
        <w:rPr>
          <w:color w:val="000000"/>
          <w:sz w:val="24"/>
          <w:szCs w:val="24"/>
        </w:rPr>
        <w:t xml:space="preserve">системы, </w:t>
      </w:r>
      <w:r w:rsidR="00643BEF">
        <w:rPr>
          <w:color w:val="000000"/>
          <w:sz w:val="24"/>
          <w:szCs w:val="24"/>
        </w:rPr>
        <w:t xml:space="preserve">констатировать которые </w:t>
      </w:r>
      <w:r w:rsidR="00B341B2" w:rsidRPr="003449D9">
        <w:rPr>
          <w:color w:val="000000"/>
          <w:sz w:val="24"/>
          <w:szCs w:val="24"/>
        </w:rPr>
        <w:t xml:space="preserve">можно только путем сопоставления </w:t>
      </w:r>
      <w:r w:rsidR="002F43F2" w:rsidRPr="003449D9">
        <w:rPr>
          <w:color w:val="000000"/>
          <w:sz w:val="24"/>
          <w:szCs w:val="24"/>
        </w:rPr>
        <w:t xml:space="preserve">разнесенных во времени состояний. </w:t>
      </w:r>
      <w:r w:rsidR="00522AE5" w:rsidRPr="003449D9">
        <w:rPr>
          <w:color w:val="000000"/>
          <w:sz w:val="24"/>
          <w:szCs w:val="24"/>
        </w:rPr>
        <w:t>А поскольку одной из задач данной работы является анализ изменений эколого-геохимической обстановки</w:t>
      </w:r>
      <w:r w:rsidR="00F3226F" w:rsidRPr="003449D9">
        <w:rPr>
          <w:color w:val="000000"/>
          <w:sz w:val="24"/>
          <w:szCs w:val="24"/>
        </w:rPr>
        <w:t>,</w:t>
      </w:r>
      <w:r w:rsidR="00522AE5" w:rsidRPr="003449D9">
        <w:rPr>
          <w:color w:val="000000"/>
          <w:sz w:val="24"/>
          <w:szCs w:val="24"/>
        </w:rPr>
        <w:t xml:space="preserve"> </w:t>
      </w:r>
      <w:r w:rsidR="002C3C8C" w:rsidRPr="003449D9">
        <w:rPr>
          <w:color w:val="000000"/>
          <w:sz w:val="24"/>
          <w:szCs w:val="24"/>
        </w:rPr>
        <w:t xml:space="preserve">несомненно имевших место </w:t>
      </w:r>
      <w:r w:rsidR="00F3226F" w:rsidRPr="003449D9">
        <w:rPr>
          <w:color w:val="000000"/>
          <w:sz w:val="24"/>
          <w:szCs w:val="24"/>
        </w:rPr>
        <w:t xml:space="preserve">по мере развития </w:t>
      </w:r>
      <w:r w:rsidR="00522AE5" w:rsidRPr="003449D9">
        <w:rPr>
          <w:color w:val="000000"/>
          <w:sz w:val="24"/>
          <w:szCs w:val="24"/>
        </w:rPr>
        <w:t xml:space="preserve">ноосферы, необходимо констатировать, что </w:t>
      </w:r>
      <w:r w:rsidR="00F3226F" w:rsidRPr="003449D9">
        <w:rPr>
          <w:color w:val="000000"/>
          <w:sz w:val="24"/>
          <w:szCs w:val="24"/>
        </w:rPr>
        <w:t xml:space="preserve">в качестве эталона сравнения </w:t>
      </w:r>
      <w:r w:rsidR="00643BEF">
        <w:rPr>
          <w:color w:val="000000"/>
          <w:sz w:val="24"/>
          <w:szCs w:val="24"/>
        </w:rPr>
        <w:t xml:space="preserve">может использоваться только </w:t>
      </w:r>
      <w:r w:rsidR="00F3226F" w:rsidRPr="003449D9">
        <w:rPr>
          <w:color w:val="000000"/>
          <w:sz w:val="24"/>
          <w:szCs w:val="24"/>
        </w:rPr>
        <w:t xml:space="preserve">т.н. «первичная </w:t>
      </w:r>
      <w:r w:rsidR="00B25A94" w:rsidRPr="003449D9">
        <w:rPr>
          <w:color w:val="000000"/>
          <w:sz w:val="24"/>
          <w:szCs w:val="24"/>
        </w:rPr>
        <w:t>планетн</w:t>
      </w:r>
      <w:r w:rsidR="00F3226F" w:rsidRPr="003449D9">
        <w:rPr>
          <w:color w:val="000000"/>
          <w:sz w:val="24"/>
          <w:szCs w:val="24"/>
        </w:rPr>
        <w:t>ая</w:t>
      </w:r>
      <w:r w:rsidR="00B25A94" w:rsidRPr="003449D9">
        <w:rPr>
          <w:color w:val="000000"/>
          <w:sz w:val="24"/>
          <w:szCs w:val="24"/>
        </w:rPr>
        <w:t xml:space="preserve"> </w:t>
      </w:r>
      <w:r w:rsidR="00F3226F" w:rsidRPr="003449D9">
        <w:rPr>
          <w:color w:val="000000"/>
          <w:sz w:val="24"/>
          <w:szCs w:val="24"/>
        </w:rPr>
        <w:t>биосфера», т.е. биосфера в том состоянии, в котором она находилась на момент появления разума. Все последующие состояния системы</w:t>
      </w:r>
      <w:r w:rsidR="00D24D0F" w:rsidRPr="003449D9">
        <w:rPr>
          <w:color w:val="000000"/>
          <w:sz w:val="24"/>
          <w:szCs w:val="24"/>
        </w:rPr>
        <w:t>, независимо от характера произошедших ней изменений</w:t>
      </w:r>
      <w:r w:rsidR="00F3226F" w:rsidRPr="003449D9">
        <w:rPr>
          <w:color w:val="000000"/>
          <w:sz w:val="24"/>
          <w:szCs w:val="24"/>
        </w:rPr>
        <w:t xml:space="preserve"> </w:t>
      </w:r>
      <w:r w:rsidR="0011481B">
        <w:rPr>
          <w:color w:val="000000"/>
          <w:sz w:val="24"/>
          <w:szCs w:val="24"/>
        </w:rPr>
        <w:t xml:space="preserve">трактуются как качественно новое состояние биосферы и </w:t>
      </w:r>
      <w:r w:rsidR="00D24D0F" w:rsidRPr="003449D9">
        <w:rPr>
          <w:color w:val="000000"/>
          <w:sz w:val="24"/>
          <w:szCs w:val="24"/>
        </w:rPr>
        <w:t xml:space="preserve">называются </w:t>
      </w:r>
      <w:r w:rsidR="00F3226F" w:rsidRPr="003449D9">
        <w:rPr>
          <w:color w:val="000000"/>
          <w:sz w:val="24"/>
          <w:szCs w:val="24"/>
        </w:rPr>
        <w:t>н</w:t>
      </w:r>
      <w:r w:rsidR="00B25A94" w:rsidRPr="003449D9">
        <w:rPr>
          <w:color w:val="000000"/>
          <w:sz w:val="24"/>
          <w:szCs w:val="24"/>
        </w:rPr>
        <w:t>оосфер</w:t>
      </w:r>
      <w:r w:rsidR="00D24D0F" w:rsidRPr="003449D9">
        <w:rPr>
          <w:color w:val="000000"/>
          <w:sz w:val="24"/>
          <w:szCs w:val="24"/>
        </w:rPr>
        <w:t>ой. При этом и первичная биосфера,</w:t>
      </w:r>
      <w:r w:rsidR="00B25A94" w:rsidRPr="003449D9">
        <w:rPr>
          <w:color w:val="000000"/>
          <w:sz w:val="24"/>
          <w:szCs w:val="24"/>
        </w:rPr>
        <w:t xml:space="preserve"> </w:t>
      </w:r>
      <w:r w:rsidR="00D24D0F" w:rsidRPr="003449D9">
        <w:rPr>
          <w:color w:val="000000"/>
          <w:sz w:val="24"/>
          <w:szCs w:val="24"/>
        </w:rPr>
        <w:t xml:space="preserve">и </w:t>
      </w:r>
      <w:r w:rsidR="002C3C8C" w:rsidRPr="003449D9">
        <w:rPr>
          <w:color w:val="000000"/>
          <w:sz w:val="24"/>
          <w:szCs w:val="24"/>
        </w:rPr>
        <w:t xml:space="preserve">собственно </w:t>
      </w:r>
      <w:r w:rsidR="00D24D0F" w:rsidRPr="003449D9">
        <w:rPr>
          <w:color w:val="000000"/>
          <w:sz w:val="24"/>
          <w:szCs w:val="24"/>
        </w:rPr>
        <w:t xml:space="preserve">ноосфера рассматриваются </w:t>
      </w:r>
      <w:r w:rsidR="00B25A94" w:rsidRPr="003449D9">
        <w:rPr>
          <w:color w:val="000000"/>
          <w:sz w:val="24"/>
          <w:szCs w:val="24"/>
        </w:rPr>
        <w:t xml:space="preserve">в качестве </w:t>
      </w:r>
      <w:r w:rsidR="002C3C8C" w:rsidRPr="003449D9">
        <w:rPr>
          <w:color w:val="000000"/>
          <w:sz w:val="24"/>
          <w:szCs w:val="24"/>
        </w:rPr>
        <w:t>конкретн</w:t>
      </w:r>
      <w:r w:rsidR="008A55A0">
        <w:rPr>
          <w:color w:val="000000"/>
          <w:sz w:val="24"/>
          <w:szCs w:val="24"/>
        </w:rPr>
        <w:t xml:space="preserve">ых </w:t>
      </w:r>
      <w:r w:rsidR="00B25A94" w:rsidRPr="003449D9">
        <w:rPr>
          <w:color w:val="000000"/>
          <w:sz w:val="24"/>
          <w:szCs w:val="24"/>
        </w:rPr>
        <w:t>материальн</w:t>
      </w:r>
      <w:r w:rsidR="008A55A0">
        <w:rPr>
          <w:color w:val="000000"/>
          <w:sz w:val="24"/>
          <w:szCs w:val="24"/>
        </w:rPr>
        <w:t>ых</w:t>
      </w:r>
      <w:r w:rsidR="00B25A94" w:rsidRPr="003449D9">
        <w:rPr>
          <w:color w:val="000000"/>
          <w:sz w:val="24"/>
          <w:szCs w:val="24"/>
        </w:rPr>
        <w:t xml:space="preserve"> объект</w:t>
      </w:r>
      <w:r w:rsidR="008A55A0">
        <w:rPr>
          <w:color w:val="000000"/>
          <w:sz w:val="24"/>
          <w:szCs w:val="24"/>
        </w:rPr>
        <w:t>ов</w:t>
      </w:r>
      <w:r w:rsidR="00B25A94" w:rsidRPr="003449D9">
        <w:rPr>
          <w:color w:val="000000"/>
          <w:sz w:val="24"/>
          <w:szCs w:val="24"/>
        </w:rPr>
        <w:t>, обладающ</w:t>
      </w:r>
      <w:r w:rsidR="008A55A0">
        <w:rPr>
          <w:color w:val="000000"/>
          <w:sz w:val="24"/>
          <w:szCs w:val="24"/>
        </w:rPr>
        <w:t>их</w:t>
      </w:r>
      <w:r w:rsidR="00D24D0F" w:rsidRPr="003449D9">
        <w:rPr>
          <w:color w:val="000000"/>
          <w:sz w:val="24"/>
          <w:szCs w:val="24"/>
        </w:rPr>
        <w:t xml:space="preserve"> структурой </w:t>
      </w:r>
      <w:r w:rsidR="00877915">
        <w:rPr>
          <w:color w:val="000000"/>
          <w:sz w:val="24"/>
          <w:szCs w:val="24"/>
        </w:rPr>
        <w:t xml:space="preserve">и </w:t>
      </w:r>
      <w:r w:rsidR="00B25A94" w:rsidRPr="003449D9">
        <w:rPr>
          <w:color w:val="000000"/>
          <w:sz w:val="24"/>
          <w:szCs w:val="24"/>
        </w:rPr>
        <w:t xml:space="preserve">определенным набором </w:t>
      </w:r>
      <w:r w:rsidR="00D24D0F" w:rsidRPr="003449D9">
        <w:rPr>
          <w:color w:val="000000"/>
          <w:sz w:val="24"/>
          <w:szCs w:val="24"/>
        </w:rPr>
        <w:t>параметров</w:t>
      </w:r>
      <w:r w:rsidR="00877915">
        <w:rPr>
          <w:color w:val="000000"/>
          <w:sz w:val="24"/>
          <w:szCs w:val="24"/>
        </w:rPr>
        <w:t>,</w:t>
      </w:r>
      <w:r w:rsidR="00D24D0F" w:rsidRPr="003449D9">
        <w:rPr>
          <w:color w:val="000000"/>
          <w:sz w:val="24"/>
          <w:szCs w:val="24"/>
        </w:rPr>
        <w:t xml:space="preserve"> </w:t>
      </w:r>
      <w:r w:rsidR="00B25A94" w:rsidRPr="003449D9">
        <w:rPr>
          <w:color w:val="000000"/>
          <w:sz w:val="24"/>
          <w:szCs w:val="24"/>
        </w:rPr>
        <w:t>подл</w:t>
      </w:r>
      <w:r w:rsidR="00D223EB" w:rsidRPr="003449D9">
        <w:rPr>
          <w:color w:val="000000"/>
          <w:sz w:val="24"/>
          <w:szCs w:val="24"/>
        </w:rPr>
        <w:t>ежащ</w:t>
      </w:r>
      <w:r w:rsidR="0011481B">
        <w:rPr>
          <w:color w:val="000000"/>
          <w:sz w:val="24"/>
          <w:szCs w:val="24"/>
        </w:rPr>
        <w:t xml:space="preserve">их </w:t>
      </w:r>
      <w:r w:rsidR="00D223EB" w:rsidRPr="003449D9">
        <w:rPr>
          <w:color w:val="000000"/>
          <w:sz w:val="24"/>
          <w:szCs w:val="24"/>
        </w:rPr>
        <w:t>геохимическому изучению</w:t>
      </w:r>
      <w:r w:rsidR="00D24D0F" w:rsidRPr="003449D9">
        <w:rPr>
          <w:color w:val="000000"/>
          <w:sz w:val="24"/>
          <w:szCs w:val="24"/>
        </w:rPr>
        <w:t xml:space="preserve">. </w:t>
      </w:r>
    </w:p>
    <w:p w:rsidR="00C11C54" w:rsidRPr="003449D9" w:rsidRDefault="0056675B" w:rsidP="003449D9">
      <w:pPr>
        <w:widowControl/>
        <w:autoSpaceDE/>
        <w:autoSpaceDN/>
        <w:adjustRightInd/>
        <w:spacing w:line="360" w:lineRule="auto"/>
        <w:ind w:firstLine="709"/>
        <w:jc w:val="both"/>
        <w:rPr>
          <w:color w:val="000000"/>
          <w:sz w:val="24"/>
          <w:szCs w:val="24"/>
        </w:rPr>
      </w:pPr>
      <w:r>
        <w:rPr>
          <w:color w:val="000000"/>
          <w:sz w:val="24"/>
          <w:szCs w:val="24"/>
        </w:rPr>
        <w:t>П</w:t>
      </w:r>
      <w:r w:rsidR="005B1B85" w:rsidRPr="003449D9">
        <w:rPr>
          <w:color w:val="000000"/>
          <w:sz w:val="24"/>
          <w:szCs w:val="24"/>
        </w:rPr>
        <w:t xml:space="preserve">ринимая во внимание факт наличия </w:t>
      </w:r>
      <w:r w:rsidR="00D24D0F" w:rsidRPr="003449D9">
        <w:rPr>
          <w:color w:val="000000"/>
          <w:sz w:val="24"/>
          <w:szCs w:val="24"/>
        </w:rPr>
        <w:t xml:space="preserve">в литературе </w:t>
      </w:r>
      <w:r w:rsidR="005B1B85" w:rsidRPr="003449D9">
        <w:rPr>
          <w:color w:val="000000"/>
          <w:sz w:val="24"/>
          <w:szCs w:val="24"/>
        </w:rPr>
        <w:t xml:space="preserve">большого числа часто </w:t>
      </w:r>
      <w:r w:rsidR="00D223EB" w:rsidRPr="003449D9">
        <w:rPr>
          <w:color w:val="000000"/>
          <w:sz w:val="24"/>
          <w:szCs w:val="24"/>
        </w:rPr>
        <w:t>противоречащих друг другу определений понятия</w:t>
      </w:r>
      <w:r w:rsidR="00D24D0F" w:rsidRPr="003449D9">
        <w:rPr>
          <w:color w:val="000000"/>
          <w:sz w:val="24"/>
          <w:szCs w:val="24"/>
        </w:rPr>
        <w:t xml:space="preserve"> «ноосфера»</w:t>
      </w:r>
      <w:r w:rsidR="00420E21">
        <w:rPr>
          <w:color w:val="000000"/>
          <w:sz w:val="24"/>
          <w:szCs w:val="24"/>
        </w:rPr>
        <w:t xml:space="preserve"> и </w:t>
      </w:r>
      <w:r w:rsidR="00B25A94" w:rsidRPr="003449D9">
        <w:rPr>
          <w:color w:val="000000"/>
          <w:sz w:val="24"/>
          <w:szCs w:val="24"/>
        </w:rPr>
        <w:t>во избежание смысловых разночтений</w:t>
      </w:r>
      <w:r>
        <w:rPr>
          <w:color w:val="000000"/>
          <w:sz w:val="24"/>
          <w:szCs w:val="24"/>
        </w:rPr>
        <w:t>,</w:t>
      </w:r>
      <w:r w:rsidR="00420E21">
        <w:rPr>
          <w:color w:val="000000"/>
          <w:sz w:val="24"/>
          <w:szCs w:val="24"/>
        </w:rPr>
        <w:t xml:space="preserve"> </w:t>
      </w:r>
      <w:r w:rsidR="00877915">
        <w:rPr>
          <w:color w:val="000000"/>
          <w:sz w:val="24"/>
          <w:szCs w:val="24"/>
        </w:rPr>
        <w:t xml:space="preserve">требуется уточнение, что </w:t>
      </w:r>
      <w:r w:rsidR="00420E21" w:rsidRPr="00877915">
        <w:rPr>
          <w:i/>
          <w:color w:val="000000"/>
          <w:sz w:val="24"/>
          <w:szCs w:val="24"/>
        </w:rPr>
        <w:t xml:space="preserve">в рамках данной работы в качестве </w:t>
      </w:r>
      <w:r w:rsidRPr="00877915">
        <w:rPr>
          <w:i/>
          <w:color w:val="000000"/>
          <w:sz w:val="24"/>
          <w:szCs w:val="24"/>
        </w:rPr>
        <w:t>н</w:t>
      </w:r>
      <w:r w:rsidR="00B25A94" w:rsidRPr="00877915">
        <w:rPr>
          <w:i/>
          <w:color w:val="000000"/>
          <w:sz w:val="24"/>
          <w:szCs w:val="24"/>
        </w:rPr>
        <w:t>оосфер</w:t>
      </w:r>
      <w:r w:rsidR="00420E21" w:rsidRPr="00877915">
        <w:rPr>
          <w:i/>
          <w:color w:val="000000"/>
          <w:sz w:val="24"/>
          <w:szCs w:val="24"/>
        </w:rPr>
        <w:t>ы</w:t>
      </w:r>
      <w:r w:rsidR="00B25A94" w:rsidRPr="00877915">
        <w:rPr>
          <w:i/>
          <w:color w:val="000000"/>
          <w:sz w:val="24"/>
          <w:szCs w:val="24"/>
        </w:rPr>
        <w:t xml:space="preserve"> Земли </w:t>
      </w:r>
      <w:r w:rsidR="00420E21" w:rsidRPr="00877915">
        <w:rPr>
          <w:i/>
          <w:color w:val="000000"/>
          <w:sz w:val="24"/>
          <w:szCs w:val="24"/>
        </w:rPr>
        <w:t xml:space="preserve">рассматривается </w:t>
      </w:r>
      <w:r w:rsidR="00B25A94" w:rsidRPr="00877915">
        <w:rPr>
          <w:i/>
          <w:color w:val="000000"/>
          <w:sz w:val="24"/>
          <w:szCs w:val="24"/>
        </w:rPr>
        <w:t>т</w:t>
      </w:r>
      <w:r w:rsidR="00D24D0F" w:rsidRPr="00877915">
        <w:rPr>
          <w:i/>
          <w:color w:val="000000"/>
          <w:sz w:val="24"/>
          <w:szCs w:val="24"/>
        </w:rPr>
        <w:t>а</w:t>
      </w:r>
      <w:r w:rsidR="00B25A94" w:rsidRPr="00877915">
        <w:rPr>
          <w:i/>
          <w:color w:val="000000"/>
          <w:sz w:val="24"/>
          <w:szCs w:val="24"/>
        </w:rPr>
        <w:t xml:space="preserve"> часть географической оболочки планеты, которая</w:t>
      </w:r>
      <w:r w:rsidR="00D16C0D" w:rsidRPr="00D16C0D">
        <w:t xml:space="preserve"> </w:t>
      </w:r>
      <w:r w:rsidR="00270D2B">
        <w:rPr>
          <w:i/>
          <w:color w:val="000000"/>
          <w:sz w:val="24"/>
          <w:szCs w:val="24"/>
        </w:rPr>
        <w:t xml:space="preserve">представляет собой </w:t>
      </w:r>
      <w:r w:rsidR="00D16C0D" w:rsidRPr="00D16C0D">
        <w:rPr>
          <w:i/>
          <w:color w:val="000000"/>
          <w:sz w:val="24"/>
          <w:szCs w:val="24"/>
        </w:rPr>
        <w:t>сред</w:t>
      </w:r>
      <w:r w:rsidR="00270D2B">
        <w:rPr>
          <w:i/>
          <w:color w:val="000000"/>
          <w:sz w:val="24"/>
          <w:szCs w:val="24"/>
        </w:rPr>
        <w:t>у</w:t>
      </w:r>
      <w:r w:rsidR="00CE1A6D">
        <w:rPr>
          <w:i/>
          <w:color w:val="000000"/>
          <w:sz w:val="24"/>
          <w:szCs w:val="24"/>
        </w:rPr>
        <w:t xml:space="preserve"> обитания Homo </w:t>
      </w:r>
      <w:r w:rsidR="00CE1A6D">
        <w:rPr>
          <w:i/>
          <w:color w:val="000000"/>
          <w:sz w:val="24"/>
          <w:szCs w:val="24"/>
          <w:lang w:val="en-US"/>
        </w:rPr>
        <w:t>s</w:t>
      </w:r>
      <w:r w:rsidR="00D16C0D" w:rsidRPr="00D16C0D">
        <w:rPr>
          <w:i/>
          <w:color w:val="000000"/>
          <w:sz w:val="24"/>
          <w:szCs w:val="24"/>
        </w:rPr>
        <w:t>apiens</w:t>
      </w:r>
      <w:r w:rsidR="00D16C0D">
        <w:rPr>
          <w:i/>
          <w:color w:val="000000"/>
          <w:sz w:val="24"/>
          <w:szCs w:val="24"/>
        </w:rPr>
        <w:t xml:space="preserve"> и которая в</w:t>
      </w:r>
      <w:r w:rsidR="00B25A94" w:rsidRPr="00877915">
        <w:rPr>
          <w:i/>
          <w:color w:val="000000"/>
          <w:sz w:val="24"/>
          <w:szCs w:val="24"/>
        </w:rPr>
        <w:t xml:space="preserve"> любом виде и в любом объеме </w:t>
      </w:r>
      <w:r w:rsidR="00DB70F8" w:rsidRPr="00877915">
        <w:rPr>
          <w:i/>
          <w:color w:val="000000"/>
          <w:sz w:val="24"/>
          <w:szCs w:val="24"/>
        </w:rPr>
        <w:t xml:space="preserve">претерпела изменения в результате </w:t>
      </w:r>
      <w:r w:rsidR="00B25A94" w:rsidRPr="00877915">
        <w:rPr>
          <w:i/>
          <w:color w:val="000000"/>
          <w:sz w:val="24"/>
          <w:szCs w:val="24"/>
        </w:rPr>
        <w:t>воздействи</w:t>
      </w:r>
      <w:r w:rsidR="00225E54" w:rsidRPr="00877915">
        <w:rPr>
          <w:i/>
          <w:color w:val="000000"/>
          <w:sz w:val="24"/>
          <w:szCs w:val="24"/>
        </w:rPr>
        <w:t xml:space="preserve">я </w:t>
      </w:r>
      <w:r w:rsidR="00DB70F8" w:rsidRPr="00877915">
        <w:rPr>
          <w:i/>
          <w:color w:val="000000"/>
          <w:sz w:val="24"/>
          <w:szCs w:val="24"/>
        </w:rPr>
        <w:t>цивилизации</w:t>
      </w:r>
      <w:r w:rsidR="00225E54" w:rsidRPr="00877915">
        <w:rPr>
          <w:i/>
          <w:color w:val="000000"/>
          <w:sz w:val="24"/>
          <w:szCs w:val="24"/>
        </w:rPr>
        <w:t>.</w:t>
      </w:r>
      <w:r w:rsidR="00225E54" w:rsidRPr="003449D9">
        <w:rPr>
          <w:color w:val="000000"/>
          <w:sz w:val="24"/>
          <w:szCs w:val="24"/>
        </w:rPr>
        <w:t xml:space="preserve"> </w:t>
      </w:r>
      <w:r w:rsidR="00836016" w:rsidRPr="003449D9">
        <w:rPr>
          <w:color w:val="000000"/>
          <w:sz w:val="24"/>
          <w:szCs w:val="24"/>
        </w:rPr>
        <w:t>При этом</w:t>
      </w:r>
      <w:r w:rsidR="00E21893" w:rsidRPr="00E21893">
        <w:rPr>
          <w:color w:val="000000"/>
          <w:sz w:val="24"/>
          <w:szCs w:val="24"/>
        </w:rPr>
        <w:t xml:space="preserve"> по отношению</w:t>
      </w:r>
      <w:r w:rsidR="00E21893">
        <w:rPr>
          <w:color w:val="000000"/>
          <w:sz w:val="24"/>
          <w:szCs w:val="24"/>
        </w:rPr>
        <w:t xml:space="preserve"> к ноосфере </w:t>
      </w:r>
      <w:r w:rsidR="00836016" w:rsidRPr="003449D9">
        <w:rPr>
          <w:color w:val="000000"/>
          <w:sz w:val="24"/>
          <w:szCs w:val="24"/>
        </w:rPr>
        <w:t>первичн</w:t>
      </w:r>
      <w:r w:rsidR="00DB70F8" w:rsidRPr="003449D9">
        <w:rPr>
          <w:color w:val="000000"/>
          <w:sz w:val="24"/>
          <w:szCs w:val="24"/>
        </w:rPr>
        <w:t>ая</w:t>
      </w:r>
      <w:r w:rsidR="00836016" w:rsidRPr="003449D9">
        <w:rPr>
          <w:color w:val="000000"/>
          <w:sz w:val="24"/>
          <w:szCs w:val="24"/>
        </w:rPr>
        <w:t xml:space="preserve"> биосфер</w:t>
      </w:r>
      <w:r w:rsidR="00DB70F8" w:rsidRPr="003449D9">
        <w:rPr>
          <w:color w:val="000000"/>
          <w:sz w:val="24"/>
          <w:szCs w:val="24"/>
        </w:rPr>
        <w:t>а</w:t>
      </w:r>
      <w:r w:rsidR="00836016" w:rsidRPr="003449D9">
        <w:rPr>
          <w:color w:val="000000"/>
          <w:sz w:val="24"/>
          <w:szCs w:val="24"/>
        </w:rPr>
        <w:t xml:space="preserve"> </w:t>
      </w:r>
      <w:r w:rsidR="00DB70F8" w:rsidRPr="003449D9">
        <w:rPr>
          <w:color w:val="000000"/>
          <w:sz w:val="24"/>
          <w:szCs w:val="24"/>
        </w:rPr>
        <w:t xml:space="preserve">рассматривается в </w:t>
      </w:r>
      <w:r w:rsidR="00836016" w:rsidRPr="003449D9">
        <w:rPr>
          <w:color w:val="000000"/>
          <w:sz w:val="24"/>
          <w:szCs w:val="24"/>
        </w:rPr>
        <w:t>ка</w:t>
      </w:r>
      <w:r w:rsidR="00DB70F8" w:rsidRPr="003449D9">
        <w:rPr>
          <w:color w:val="000000"/>
          <w:sz w:val="24"/>
          <w:szCs w:val="24"/>
        </w:rPr>
        <w:t xml:space="preserve">честве </w:t>
      </w:r>
      <w:r w:rsidR="00836016" w:rsidRPr="003449D9">
        <w:rPr>
          <w:color w:val="000000"/>
          <w:sz w:val="24"/>
          <w:szCs w:val="24"/>
        </w:rPr>
        <w:t>порождающ</w:t>
      </w:r>
      <w:r w:rsidR="00DB70F8" w:rsidRPr="003449D9">
        <w:rPr>
          <w:color w:val="000000"/>
          <w:sz w:val="24"/>
          <w:szCs w:val="24"/>
        </w:rPr>
        <w:t xml:space="preserve">ей субстанции, </w:t>
      </w:r>
      <w:r w:rsidR="00E21893">
        <w:rPr>
          <w:color w:val="000000"/>
          <w:sz w:val="24"/>
          <w:szCs w:val="24"/>
        </w:rPr>
        <w:t>границы</w:t>
      </w:r>
      <w:r w:rsidR="00DB70F8" w:rsidRPr="003449D9">
        <w:rPr>
          <w:color w:val="000000"/>
          <w:sz w:val="24"/>
          <w:szCs w:val="24"/>
        </w:rPr>
        <w:t xml:space="preserve"> которой </w:t>
      </w:r>
      <w:r w:rsidR="00E21893">
        <w:rPr>
          <w:color w:val="000000"/>
          <w:sz w:val="24"/>
          <w:szCs w:val="24"/>
        </w:rPr>
        <w:t xml:space="preserve">постоянно </w:t>
      </w:r>
      <w:r w:rsidR="00C11C54" w:rsidRPr="003449D9">
        <w:rPr>
          <w:color w:val="000000"/>
          <w:sz w:val="24"/>
          <w:szCs w:val="24"/>
        </w:rPr>
        <w:t>расшир</w:t>
      </w:r>
      <w:r w:rsidR="00E21893">
        <w:rPr>
          <w:color w:val="000000"/>
          <w:sz w:val="24"/>
          <w:szCs w:val="24"/>
        </w:rPr>
        <w:t xml:space="preserve">яются </w:t>
      </w:r>
      <w:r w:rsidR="00C11C54" w:rsidRPr="003449D9">
        <w:rPr>
          <w:color w:val="000000"/>
          <w:sz w:val="24"/>
          <w:szCs w:val="24"/>
        </w:rPr>
        <w:t xml:space="preserve">вверх </w:t>
      </w:r>
      <w:r w:rsidR="00E21893">
        <w:rPr>
          <w:color w:val="000000"/>
          <w:sz w:val="24"/>
          <w:szCs w:val="24"/>
        </w:rPr>
        <w:t>(</w:t>
      </w:r>
      <w:r w:rsidR="00C11C54" w:rsidRPr="003449D9">
        <w:rPr>
          <w:color w:val="000000"/>
          <w:sz w:val="24"/>
          <w:szCs w:val="24"/>
        </w:rPr>
        <w:t>в космос</w:t>
      </w:r>
      <w:r w:rsidR="00E21893">
        <w:rPr>
          <w:color w:val="000000"/>
          <w:sz w:val="24"/>
          <w:szCs w:val="24"/>
        </w:rPr>
        <w:t>)</w:t>
      </w:r>
      <w:r w:rsidR="00C11C54" w:rsidRPr="003449D9">
        <w:rPr>
          <w:color w:val="000000"/>
          <w:sz w:val="24"/>
          <w:szCs w:val="24"/>
        </w:rPr>
        <w:t xml:space="preserve"> и вниз </w:t>
      </w:r>
      <w:r w:rsidR="00E21893">
        <w:rPr>
          <w:color w:val="000000"/>
          <w:sz w:val="24"/>
          <w:szCs w:val="24"/>
        </w:rPr>
        <w:t>(</w:t>
      </w:r>
      <w:r w:rsidR="00C11C54" w:rsidRPr="003449D9">
        <w:rPr>
          <w:color w:val="000000"/>
          <w:sz w:val="24"/>
          <w:szCs w:val="24"/>
        </w:rPr>
        <w:t>в литосферу</w:t>
      </w:r>
      <w:r w:rsidR="00E21893">
        <w:rPr>
          <w:color w:val="000000"/>
          <w:sz w:val="24"/>
          <w:szCs w:val="24"/>
        </w:rPr>
        <w:t>)</w:t>
      </w:r>
      <w:r w:rsidR="00DB70F8" w:rsidRPr="003449D9">
        <w:rPr>
          <w:color w:val="000000"/>
          <w:sz w:val="24"/>
          <w:szCs w:val="24"/>
        </w:rPr>
        <w:t>. В</w:t>
      </w:r>
      <w:r w:rsidR="00C11C54" w:rsidRPr="003449D9">
        <w:rPr>
          <w:color w:val="000000"/>
          <w:sz w:val="24"/>
          <w:szCs w:val="24"/>
        </w:rPr>
        <w:t>ременной границей</w:t>
      </w:r>
      <w:r w:rsidR="00DB70F8" w:rsidRPr="003449D9">
        <w:rPr>
          <w:color w:val="000000"/>
          <w:sz w:val="24"/>
          <w:szCs w:val="24"/>
        </w:rPr>
        <w:t xml:space="preserve"> </w:t>
      </w:r>
      <w:r w:rsidR="00C11C54" w:rsidRPr="003449D9">
        <w:rPr>
          <w:color w:val="000000"/>
          <w:sz w:val="24"/>
          <w:szCs w:val="24"/>
        </w:rPr>
        <w:t xml:space="preserve">ноосферы как «последнего из многих состояний эволюции биосферы - в геологической истории» </w:t>
      </w:r>
      <w:r w:rsidR="000E03B5" w:rsidRPr="000E03B5">
        <w:rPr>
          <w:color w:val="000000"/>
          <w:sz w:val="24"/>
          <w:szCs w:val="24"/>
        </w:rPr>
        <w:t>[</w:t>
      </w:r>
      <w:r w:rsidR="00C11C54" w:rsidRPr="003449D9">
        <w:rPr>
          <w:color w:val="000000"/>
          <w:sz w:val="24"/>
          <w:szCs w:val="24"/>
        </w:rPr>
        <w:t xml:space="preserve">Вернадский, </w:t>
      </w:r>
      <w:r w:rsidR="000A57FE">
        <w:rPr>
          <w:color w:val="000000"/>
          <w:sz w:val="24"/>
          <w:szCs w:val="24"/>
        </w:rPr>
        <w:t>1944</w:t>
      </w:r>
      <w:r w:rsidR="000E03B5">
        <w:rPr>
          <w:color w:val="000000"/>
          <w:sz w:val="24"/>
          <w:szCs w:val="24"/>
        </w:rPr>
        <w:t>]</w:t>
      </w:r>
      <w:r w:rsidR="00C11C54" w:rsidRPr="003449D9">
        <w:rPr>
          <w:color w:val="000000"/>
          <w:sz w:val="24"/>
          <w:szCs w:val="24"/>
        </w:rPr>
        <w:t xml:space="preserve"> </w:t>
      </w:r>
      <w:r w:rsidR="00B6680B">
        <w:rPr>
          <w:color w:val="000000"/>
          <w:sz w:val="24"/>
          <w:szCs w:val="24"/>
        </w:rPr>
        <w:t xml:space="preserve">условно </w:t>
      </w:r>
      <w:r w:rsidR="00C11C54" w:rsidRPr="003449D9">
        <w:rPr>
          <w:color w:val="000000"/>
          <w:sz w:val="24"/>
          <w:szCs w:val="24"/>
        </w:rPr>
        <w:t xml:space="preserve">является </w:t>
      </w:r>
      <w:r w:rsidR="00DB70F8" w:rsidRPr="003449D9">
        <w:rPr>
          <w:color w:val="000000"/>
          <w:sz w:val="24"/>
          <w:szCs w:val="24"/>
        </w:rPr>
        <w:t xml:space="preserve">первый момент </w:t>
      </w:r>
      <w:r w:rsidR="00C11C54" w:rsidRPr="003449D9">
        <w:rPr>
          <w:color w:val="000000"/>
          <w:sz w:val="24"/>
          <w:szCs w:val="24"/>
        </w:rPr>
        <w:t>появления разума</w:t>
      </w:r>
      <w:r w:rsidR="00B6680B">
        <w:rPr>
          <w:color w:val="000000"/>
          <w:sz w:val="24"/>
          <w:szCs w:val="24"/>
        </w:rPr>
        <w:t xml:space="preserve"> как самосознания</w:t>
      </w:r>
      <w:r w:rsidR="00E8477A" w:rsidRPr="003449D9">
        <w:rPr>
          <w:color w:val="000000"/>
          <w:sz w:val="24"/>
          <w:szCs w:val="24"/>
        </w:rPr>
        <w:t xml:space="preserve">, что дает основание, </w:t>
      </w:r>
      <w:r w:rsidR="00547861" w:rsidRPr="003449D9">
        <w:rPr>
          <w:color w:val="000000"/>
          <w:sz w:val="24"/>
          <w:szCs w:val="24"/>
        </w:rPr>
        <w:t>с</w:t>
      </w:r>
      <w:r w:rsidR="00E8477A" w:rsidRPr="003449D9">
        <w:rPr>
          <w:color w:val="000000"/>
          <w:sz w:val="24"/>
          <w:szCs w:val="24"/>
        </w:rPr>
        <w:t xml:space="preserve">читать рубежом </w:t>
      </w:r>
      <w:r w:rsidR="002C3C8C" w:rsidRPr="003449D9">
        <w:rPr>
          <w:color w:val="000000"/>
          <w:sz w:val="24"/>
          <w:szCs w:val="24"/>
        </w:rPr>
        <w:t xml:space="preserve">появления </w:t>
      </w:r>
      <w:r w:rsidR="00E8477A" w:rsidRPr="003449D9">
        <w:rPr>
          <w:color w:val="000000"/>
          <w:sz w:val="24"/>
          <w:szCs w:val="24"/>
        </w:rPr>
        <w:t>ноосферы нижнюю границу палеолита – 2</w:t>
      </w:r>
      <w:r w:rsidR="00547861" w:rsidRPr="003449D9">
        <w:rPr>
          <w:color w:val="000000"/>
          <w:sz w:val="24"/>
          <w:szCs w:val="24"/>
        </w:rPr>
        <w:t>,</w:t>
      </w:r>
      <w:r w:rsidR="00E8477A" w:rsidRPr="003449D9">
        <w:rPr>
          <w:color w:val="000000"/>
          <w:sz w:val="24"/>
          <w:szCs w:val="24"/>
        </w:rPr>
        <w:t>5</w:t>
      </w:r>
      <w:r w:rsidR="001B1821" w:rsidRPr="003449D9">
        <w:rPr>
          <w:color w:val="000000"/>
          <w:sz w:val="24"/>
          <w:szCs w:val="24"/>
        </w:rPr>
        <w:t xml:space="preserve"> </w:t>
      </w:r>
      <w:r w:rsidR="00E8477A" w:rsidRPr="003449D9">
        <w:rPr>
          <w:color w:val="000000"/>
          <w:sz w:val="24"/>
          <w:szCs w:val="24"/>
        </w:rPr>
        <w:t>млн</w:t>
      </w:r>
      <w:r w:rsidR="00877915">
        <w:rPr>
          <w:color w:val="000000"/>
          <w:sz w:val="24"/>
          <w:szCs w:val="24"/>
        </w:rPr>
        <w:t>.</w:t>
      </w:r>
      <w:r w:rsidR="00E8477A" w:rsidRPr="003449D9">
        <w:rPr>
          <w:color w:val="000000"/>
          <w:sz w:val="24"/>
          <w:szCs w:val="24"/>
        </w:rPr>
        <w:t xml:space="preserve"> лет назад. </w:t>
      </w:r>
    </w:p>
    <w:p w:rsidR="006F2FB2" w:rsidRPr="003449D9" w:rsidRDefault="00A85E8D" w:rsidP="003449D9">
      <w:pPr>
        <w:widowControl/>
        <w:autoSpaceDE/>
        <w:autoSpaceDN/>
        <w:adjustRightInd/>
        <w:spacing w:line="360" w:lineRule="auto"/>
        <w:ind w:firstLine="708"/>
        <w:jc w:val="both"/>
        <w:rPr>
          <w:color w:val="000000"/>
          <w:sz w:val="24"/>
          <w:szCs w:val="24"/>
        </w:rPr>
      </w:pPr>
      <w:r w:rsidRPr="003449D9">
        <w:rPr>
          <w:color w:val="000000"/>
          <w:sz w:val="24"/>
          <w:szCs w:val="24"/>
        </w:rPr>
        <w:t xml:space="preserve">Сознательное </w:t>
      </w:r>
      <w:r w:rsidR="006F2FB2" w:rsidRPr="003449D9">
        <w:rPr>
          <w:color w:val="000000"/>
          <w:sz w:val="24"/>
          <w:szCs w:val="24"/>
        </w:rPr>
        <w:t>поведени</w:t>
      </w:r>
      <w:r w:rsidRPr="003449D9">
        <w:rPr>
          <w:color w:val="000000"/>
          <w:sz w:val="24"/>
          <w:szCs w:val="24"/>
        </w:rPr>
        <w:t xml:space="preserve">е представителей одного из </w:t>
      </w:r>
      <w:r w:rsidR="00B6680B">
        <w:rPr>
          <w:color w:val="000000"/>
          <w:sz w:val="24"/>
          <w:szCs w:val="24"/>
        </w:rPr>
        <w:t xml:space="preserve">сотен </w:t>
      </w:r>
      <w:r w:rsidRPr="003449D9">
        <w:rPr>
          <w:color w:val="000000"/>
          <w:sz w:val="24"/>
          <w:szCs w:val="24"/>
        </w:rPr>
        <w:t xml:space="preserve">тысяч биологических видов </w:t>
      </w:r>
      <w:r w:rsidR="00A945D8" w:rsidRPr="003449D9">
        <w:rPr>
          <w:color w:val="000000"/>
          <w:sz w:val="24"/>
          <w:szCs w:val="24"/>
        </w:rPr>
        <w:t xml:space="preserve">имело </w:t>
      </w:r>
      <w:r w:rsidR="002C3C8C" w:rsidRPr="003449D9">
        <w:rPr>
          <w:color w:val="000000"/>
          <w:sz w:val="24"/>
          <w:szCs w:val="24"/>
        </w:rPr>
        <w:t xml:space="preserve">для биосферы </w:t>
      </w:r>
      <w:r w:rsidRPr="003449D9">
        <w:rPr>
          <w:color w:val="000000"/>
          <w:sz w:val="24"/>
          <w:szCs w:val="24"/>
        </w:rPr>
        <w:t>значительное число далеко идущих, в том числе экологических и геохимических, следствий</w:t>
      </w:r>
      <w:r w:rsidR="00A945D8" w:rsidRPr="003449D9">
        <w:rPr>
          <w:color w:val="000000"/>
          <w:sz w:val="24"/>
          <w:szCs w:val="24"/>
        </w:rPr>
        <w:t>:</w:t>
      </w:r>
      <w:r w:rsidRPr="003449D9">
        <w:rPr>
          <w:color w:val="000000"/>
          <w:sz w:val="24"/>
          <w:szCs w:val="24"/>
        </w:rPr>
        <w:t xml:space="preserve"> </w:t>
      </w:r>
    </w:p>
    <w:p w:rsidR="009A784E" w:rsidRPr="003449D9" w:rsidRDefault="008C66E1"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Кардинально и</w:t>
      </w:r>
      <w:r w:rsidR="00A85E8D" w:rsidRPr="003449D9">
        <w:rPr>
          <w:color w:val="000000"/>
          <w:sz w:val="24"/>
          <w:szCs w:val="24"/>
        </w:rPr>
        <w:t>зменилась п</w:t>
      </w:r>
      <w:r w:rsidR="00C86210" w:rsidRPr="003449D9">
        <w:rPr>
          <w:color w:val="000000"/>
          <w:sz w:val="24"/>
          <w:szCs w:val="24"/>
        </w:rPr>
        <w:t xml:space="preserve">оведенческая </w:t>
      </w:r>
      <w:r w:rsidR="00C257E4" w:rsidRPr="003449D9">
        <w:rPr>
          <w:color w:val="000000"/>
          <w:sz w:val="24"/>
          <w:szCs w:val="24"/>
        </w:rPr>
        <w:t xml:space="preserve">и биосферная </w:t>
      </w:r>
      <w:r w:rsidR="00C86210" w:rsidRPr="003449D9">
        <w:rPr>
          <w:color w:val="000000"/>
          <w:sz w:val="24"/>
          <w:szCs w:val="24"/>
        </w:rPr>
        <w:t>функция не только самого человека, но и ряда сопутствующих видов животных и растений</w:t>
      </w:r>
      <w:r w:rsidR="00BA699A" w:rsidRPr="003449D9">
        <w:rPr>
          <w:color w:val="000000"/>
          <w:sz w:val="24"/>
          <w:szCs w:val="24"/>
        </w:rPr>
        <w:t>.</w:t>
      </w:r>
      <w:r w:rsidR="00C257E4" w:rsidRPr="003449D9">
        <w:rPr>
          <w:color w:val="000000"/>
          <w:sz w:val="24"/>
          <w:szCs w:val="24"/>
        </w:rPr>
        <w:t xml:space="preserve"> </w:t>
      </w:r>
    </w:p>
    <w:p w:rsidR="00234368" w:rsidRPr="003449D9" w:rsidRDefault="00234368" w:rsidP="00515AED">
      <w:pPr>
        <w:numPr>
          <w:ilvl w:val="0"/>
          <w:numId w:val="7"/>
        </w:numPr>
        <w:spacing w:line="360" w:lineRule="auto"/>
        <w:ind w:left="426" w:hanging="426"/>
        <w:rPr>
          <w:color w:val="000000"/>
          <w:sz w:val="24"/>
          <w:szCs w:val="24"/>
        </w:rPr>
      </w:pPr>
      <w:r w:rsidRPr="003449D9">
        <w:rPr>
          <w:color w:val="000000"/>
          <w:sz w:val="24"/>
          <w:szCs w:val="24"/>
        </w:rPr>
        <w:t xml:space="preserve">Несоразмерно увеличились темпы и пространственно-временные масштабы эволюционных изменений. </w:t>
      </w:r>
    </w:p>
    <w:p w:rsidR="00B72C2A" w:rsidRPr="003449D9" w:rsidRDefault="00B72C2A"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Для большинства видов крупных животных изменились условия</w:t>
      </w:r>
      <w:r w:rsidR="008C66E1" w:rsidRPr="003449D9">
        <w:rPr>
          <w:color w:val="000000"/>
          <w:sz w:val="24"/>
          <w:szCs w:val="24"/>
        </w:rPr>
        <w:t xml:space="preserve"> существования </w:t>
      </w:r>
      <w:r w:rsidRPr="003449D9">
        <w:rPr>
          <w:color w:val="000000"/>
          <w:sz w:val="24"/>
          <w:szCs w:val="24"/>
        </w:rPr>
        <w:t xml:space="preserve">и параметры среды обитания. </w:t>
      </w:r>
    </w:p>
    <w:p w:rsidR="00BA699A" w:rsidRPr="003449D9" w:rsidRDefault="00BA699A"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 xml:space="preserve">В масштабах природных зон </w:t>
      </w:r>
      <w:r w:rsidR="00BF50D0" w:rsidRPr="003449D9">
        <w:rPr>
          <w:color w:val="000000"/>
          <w:sz w:val="24"/>
          <w:szCs w:val="24"/>
        </w:rPr>
        <w:t xml:space="preserve">существенно </w:t>
      </w:r>
      <w:r w:rsidRPr="003449D9">
        <w:rPr>
          <w:color w:val="000000"/>
          <w:sz w:val="24"/>
          <w:szCs w:val="24"/>
        </w:rPr>
        <w:t>изменил</w:t>
      </w:r>
      <w:r w:rsidR="00BE21E1" w:rsidRPr="003449D9">
        <w:rPr>
          <w:color w:val="000000"/>
          <w:sz w:val="24"/>
          <w:szCs w:val="24"/>
        </w:rPr>
        <w:t>с</w:t>
      </w:r>
      <w:r w:rsidR="008C66E1" w:rsidRPr="003449D9">
        <w:rPr>
          <w:color w:val="000000"/>
          <w:sz w:val="24"/>
          <w:szCs w:val="24"/>
        </w:rPr>
        <w:t>я</w:t>
      </w:r>
      <w:r w:rsidR="00BE21E1" w:rsidRPr="003449D9">
        <w:rPr>
          <w:color w:val="000000"/>
          <w:sz w:val="24"/>
          <w:szCs w:val="24"/>
        </w:rPr>
        <w:t xml:space="preserve"> видовой состав и </w:t>
      </w:r>
      <w:r w:rsidRPr="003449D9">
        <w:rPr>
          <w:color w:val="000000"/>
          <w:sz w:val="24"/>
          <w:szCs w:val="24"/>
        </w:rPr>
        <w:t>структура зональны</w:t>
      </w:r>
      <w:r w:rsidR="00BE21E1" w:rsidRPr="003449D9">
        <w:rPr>
          <w:color w:val="000000"/>
          <w:sz w:val="24"/>
          <w:szCs w:val="24"/>
        </w:rPr>
        <w:t>х</w:t>
      </w:r>
      <w:r w:rsidRPr="003449D9">
        <w:rPr>
          <w:color w:val="000000"/>
          <w:sz w:val="24"/>
          <w:szCs w:val="24"/>
        </w:rPr>
        <w:t xml:space="preserve"> биоценозов</w:t>
      </w:r>
      <w:r w:rsidR="00BE21E1" w:rsidRPr="003449D9">
        <w:rPr>
          <w:color w:val="000000"/>
          <w:sz w:val="24"/>
          <w:szCs w:val="24"/>
        </w:rPr>
        <w:t>.</w:t>
      </w:r>
      <w:r w:rsidRPr="003449D9">
        <w:rPr>
          <w:color w:val="000000"/>
          <w:sz w:val="24"/>
          <w:szCs w:val="24"/>
        </w:rPr>
        <w:t xml:space="preserve"> </w:t>
      </w:r>
    </w:p>
    <w:p w:rsidR="00C257E4" w:rsidRPr="003449D9" w:rsidRDefault="00C257E4"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 xml:space="preserve">Нарушилось функционирование </w:t>
      </w:r>
      <w:r w:rsidR="00B72C2A" w:rsidRPr="003449D9">
        <w:rPr>
          <w:color w:val="000000"/>
          <w:sz w:val="24"/>
          <w:szCs w:val="24"/>
        </w:rPr>
        <w:t>механизма</w:t>
      </w:r>
      <w:r w:rsidRPr="003449D9">
        <w:rPr>
          <w:color w:val="000000"/>
          <w:sz w:val="24"/>
          <w:szCs w:val="24"/>
        </w:rPr>
        <w:t xml:space="preserve"> саморегуляции.</w:t>
      </w:r>
    </w:p>
    <w:p w:rsidR="00BE21E1" w:rsidRPr="003449D9" w:rsidRDefault="00BA699A"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Изменил</w:t>
      </w:r>
      <w:r w:rsidR="00BE21E1" w:rsidRPr="003449D9">
        <w:rPr>
          <w:color w:val="000000"/>
          <w:sz w:val="24"/>
          <w:szCs w:val="24"/>
        </w:rPr>
        <w:t>ась</w:t>
      </w:r>
      <w:r w:rsidR="00A85E8D" w:rsidRPr="003449D9">
        <w:rPr>
          <w:color w:val="000000"/>
          <w:sz w:val="24"/>
          <w:szCs w:val="24"/>
        </w:rPr>
        <w:t xml:space="preserve"> скорость </w:t>
      </w:r>
      <w:r w:rsidR="00BF50D0" w:rsidRPr="003449D9">
        <w:rPr>
          <w:color w:val="000000"/>
          <w:sz w:val="24"/>
          <w:szCs w:val="24"/>
        </w:rPr>
        <w:t xml:space="preserve">круговоротов </w:t>
      </w:r>
      <w:r w:rsidR="00A85E8D" w:rsidRPr="003449D9">
        <w:rPr>
          <w:color w:val="000000"/>
          <w:sz w:val="24"/>
          <w:szCs w:val="24"/>
        </w:rPr>
        <w:t>и</w:t>
      </w:r>
      <w:r w:rsidR="00BE21E1" w:rsidRPr="003449D9">
        <w:rPr>
          <w:color w:val="000000"/>
          <w:sz w:val="24"/>
          <w:szCs w:val="24"/>
        </w:rPr>
        <w:t xml:space="preserve"> специфика функционирования механизмов миграции ряда химических элементов и соединений</w:t>
      </w:r>
      <w:r w:rsidR="00A85E8D" w:rsidRPr="003449D9">
        <w:rPr>
          <w:color w:val="000000"/>
          <w:sz w:val="24"/>
          <w:szCs w:val="24"/>
        </w:rPr>
        <w:t>.</w:t>
      </w:r>
    </w:p>
    <w:p w:rsidR="00BE21E1" w:rsidRPr="003449D9" w:rsidRDefault="00BE21E1"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 xml:space="preserve">Изменился </w:t>
      </w:r>
      <w:r w:rsidR="00BA699A" w:rsidRPr="003449D9">
        <w:rPr>
          <w:color w:val="000000"/>
          <w:sz w:val="24"/>
          <w:szCs w:val="24"/>
        </w:rPr>
        <w:t xml:space="preserve">химический состав и структура многих компонентов </w:t>
      </w:r>
      <w:r w:rsidRPr="003449D9">
        <w:rPr>
          <w:color w:val="000000"/>
          <w:sz w:val="24"/>
          <w:szCs w:val="24"/>
        </w:rPr>
        <w:t>биосферы.</w:t>
      </w:r>
    </w:p>
    <w:p w:rsidR="00BA699A" w:rsidRPr="003449D9" w:rsidRDefault="00BE21E1"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 xml:space="preserve">Появилось значительное количество </w:t>
      </w:r>
      <w:r w:rsidR="00A85E8D" w:rsidRPr="003449D9">
        <w:rPr>
          <w:color w:val="000000"/>
          <w:sz w:val="24"/>
          <w:szCs w:val="24"/>
        </w:rPr>
        <w:t xml:space="preserve">ксенобиотиков, </w:t>
      </w:r>
      <w:r w:rsidRPr="003449D9">
        <w:rPr>
          <w:color w:val="000000"/>
          <w:sz w:val="24"/>
          <w:szCs w:val="24"/>
        </w:rPr>
        <w:t xml:space="preserve">изотопов и даже </w:t>
      </w:r>
      <w:r w:rsidR="00B6680B">
        <w:rPr>
          <w:color w:val="000000"/>
          <w:sz w:val="24"/>
          <w:szCs w:val="24"/>
        </w:rPr>
        <w:t xml:space="preserve">химических </w:t>
      </w:r>
      <w:r w:rsidR="00A85E8D" w:rsidRPr="003449D9">
        <w:rPr>
          <w:color w:val="000000"/>
          <w:sz w:val="24"/>
          <w:szCs w:val="24"/>
        </w:rPr>
        <w:t xml:space="preserve">элементов (нептуний, плутоний), </w:t>
      </w:r>
      <w:r w:rsidRPr="003449D9">
        <w:rPr>
          <w:color w:val="000000"/>
          <w:sz w:val="24"/>
          <w:szCs w:val="24"/>
        </w:rPr>
        <w:t xml:space="preserve">ранее в биосфере не существовавших. </w:t>
      </w:r>
    </w:p>
    <w:p w:rsidR="00ED51AC" w:rsidRPr="003449D9" w:rsidRDefault="00B72C2A"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Изменилась структура пищевых цепей</w:t>
      </w:r>
      <w:r w:rsidR="00B6680B">
        <w:rPr>
          <w:color w:val="000000"/>
          <w:sz w:val="24"/>
          <w:szCs w:val="24"/>
        </w:rPr>
        <w:t>.</w:t>
      </w:r>
    </w:p>
    <w:p w:rsidR="00B72C2A" w:rsidRPr="003449D9" w:rsidRDefault="00ED51AC" w:rsidP="00515AED">
      <w:pPr>
        <w:widowControl/>
        <w:numPr>
          <w:ilvl w:val="0"/>
          <w:numId w:val="7"/>
        </w:numPr>
        <w:autoSpaceDE/>
        <w:autoSpaceDN/>
        <w:adjustRightInd/>
        <w:spacing w:line="360" w:lineRule="auto"/>
        <w:ind w:left="426" w:hanging="426"/>
        <w:jc w:val="both"/>
        <w:rPr>
          <w:color w:val="000000"/>
          <w:sz w:val="24"/>
          <w:szCs w:val="24"/>
        </w:rPr>
      </w:pPr>
      <w:r w:rsidRPr="003449D9">
        <w:rPr>
          <w:color w:val="000000"/>
          <w:sz w:val="24"/>
          <w:szCs w:val="24"/>
        </w:rPr>
        <w:t xml:space="preserve">Трансформировалась структура и параметры ряда биологических круговоротов в части их </w:t>
      </w:r>
      <w:r w:rsidR="00B72C2A" w:rsidRPr="003449D9">
        <w:rPr>
          <w:color w:val="000000"/>
          <w:sz w:val="24"/>
          <w:szCs w:val="24"/>
        </w:rPr>
        <w:t>замкнуто</w:t>
      </w:r>
      <w:r w:rsidR="00B53B91" w:rsidRPr="003449D9">
        <w:rPr>
          <w:color w:val="000000"/>
          <w:sz w:val="24"/>
          <w:szCs w:val="24"/>
        </w:rPr>
        <w:t>с</w:t>
      </w:r>
      <w:r w:rsidR="00B72C2A" w:rsidRPr="003449D9">
        <w:rPr>
          <w:color w:val="000000"/>
          <w:sz w:val="24"/>
          <w:szCs w:val="24"/>
        </w:rPr>
        <w:t>т</w:t>
      </w:r>
      <w:r w:rsidR="00BF50D0" w:rsidRPr="003449D9">
        <w:rPr>
          <w:color w:val="000000"/>
          <w:sz w:val="24"/>
          <w:szCs w:val="24"/>
        </w:rPr>
        <w:t>и</w:t>
      </w:r>
      <w:r w:rsidRPr="003449D9">
        <w:rPr>
          <w:color w:val="000000"/>
          <w:sz w:val="24"/>
          <w:szCs w:val="24"/>
        </w:rPr>
        <w:t>, объем</w:t>
      </w:r>
      <w:r w:rsidR="00270D2B">
        <w:rPr>
          <w:color w:val="000000"/>
          <w:sz w:val="24"/>
          <w:szCs w:val="24"/>
        </w:rPr>
        <w:t>а</w:t>
      </w:r>
      <w:r w:rsidRPr="003449D9">
        <w:rPr>
          <w:color w:val="000000"/>
          <w:sz w:val="24"/>
          <w:szCs w:val="24"/>
        </w:rPr>
        <w:t xml:space="preserve"> </w:t>
      </w:r>
      <w:r w:rsidR="00B72C2A" w:rsidRPr="003449D9">
        <w:rPr>
          <w:color w:val="000000"/>
          <w:sz w:val="24"/>
          <w:szCs w:val="24"/>
        </w:rPr>
        <w:t>и</w:t>
      </w:r>
      <w:r w:rsidRPr="003449D9">
        <w:rPr>
          <w:color w:val="000000"/>
          <w:sz w:val="24"/>
          <w:szCs w:val="24"/>
        </w:rPr>
        <w:t xml:space="preserve"> интенсивности</w:t>
      </w:r>
      <w:r w:rsidR="00B72C2A" w:rsidRPr="003449D9">
        <w:rPr>
          <w:color w:val="000000"/>
          <w:sz w:val="24"/>
          <w:szCs w:val="24"/>
        </w:rPr>
        <w:t>.</w:t>
      </w:r>
    </w:p>
    <w:p w:rsidR="00C86210" w:rsidRDefault="00A85E8D" w:rsidP="003449D9">
      <w:pPr>
        <w:widowControl/>
        <w:autoSpaceDE/>
        <w:autoSpaceDN/>
        <w:adjustRightInd/>
        <w:spacing w:line="360" w:lineRule="auto"/>
        <w:ind w:firstLine="709"/>
        <w:jc w:val="both"/>
        <w:rPr>
          <w:color w:val="000000"/>
          <w:sz w:val="24"/>
          <w:szCs w:val="24"/>
        </w:rPr>
      </w:pPr>
      <w:r w:rsidRPr="003449D9">
        <w:rPr>
          <w:color w:val="000000"/>
          <w:sz w:val="24"/>
          <w:szCs w:val="24"/>
        </w:rPr>
        <w:t xml:space="preserve">Таким образом, </w:t>
      </w:r>
      <w:r w:rsidR="00AA26E0" w:rsidRPr="003449D9">
        <w:rPr>
          <w:color w:val="000000"/>
          <w:sz w:val="24"/>
          <w:szCs w:val="24"/>
        </w:rPr>
        <w:t xml:space="preserve">сопоставляя </w:t>
      </w:r>
      <w:r w:rsidR="00B6680B">
        <w:rPr>
          <w:color w:val="000000"/>
          <w:sz w:val="24"/>
          <w:szCs w:val="24"/>
        </w:rPr>
        <w:t xml:space="preserve">геохимические </w:t>
      </w:r>
      <w:r w:rsidR="00AA26E0" w:rsidRPr="003449D9">
        <w:rPr>
          <w:color w:val="000000"/>
          <w:sz w:val="24"/>
          <w:szCs w:val="24"/>
        </w:rPr>
        <w:t>характеристики ноосферы с аналогичными параметрами первичной биосферы, есть возможность констатировать не только направленность, но и темпы происходящих изменений, что собственно и составляет задачу предлагаемой работы.</w:t>
      </w:r>
    </w:p>
    <w:p w:rsidR="00FF61C4" w:rsidRDefault="00FF61C4" w:rsidP="003449D9">
      <w:pPr>
        <w:widowControl/>
        <w:autoSpaceDE/>
        <w:autoSpaceDN/>
        <w:adjustRightInd/>
        <w:spacing w:line="360" w:lineRule="auto"/>
        <w:ind w:firstLine="709"/>
        <w:jc w:val="both"/>
        <w:rPr>
          <w:color w:val="000000"/>
          <w:sz w:val="24"/>
          <w:szCs w:val="24"/>
        </w:rPr>
      </w:pPr>
    </w:p>
    <w:p w:rsidR="00FF61C4" w:rsidRPr="00FF61C4" w:rsidRDefault="00FF61C4" w:rsidP="00FF61C4">
      <w:pPr>
        <w:pStyle w:val="2"/>
      </w:pPr>
      <w:bookmarkStart w:id="23" w:name="_Toc323578142"/>
      <w:bookmarkStart w:id="24" w:name="_Toc452517041"/>
      <w:bookmarkStart w:id="25" w:name="_Toc454567473"/>
      <w:r w:rsidRPr="00FF61C4">
        <w:t xml:space="preserve">2.2. </w:t>
      </w:r>
      <w:r w:rsidR="00C86210" w:rsidRPr="00FF61C4">
        <w:t xml:space="preserve">Эволюция </w:t>
      </w:r>
      <w:r w:rsidR="004E639B" w:rsidRPr="00FF61C4">
        <w:t xml:space="preserve">ноосферы </w:t>
      </w:r>
      <w:r w:rsidR="005217FE" w:rsidRPr="00FF61C4">
        <w:t>применительно к проблемам</w:t>
      </w:r>
      <w:r w:rsidR="004E639B" w:rsidRPr="00FF61C4">
        <w:t xml:space="preserve"> геохимической экологии</w:t>
      </w:r>
      <w:bookmarkEnd w:id="23"/>
      <w:bookmarkEnd w:id="24"/>
      <w:bookmarkEnd w:id="25"/>
    </w:p>
    <w:p w:rsidR="00FF61C4" w:rsidRDefault="00FF61C4" w:rsidP="003449D9">
      <w:pPr>
        <w:widowControl/>
        <w:autoSpaceDE/>
        <w:autoSpaceDN/>
        <w:adjustRightInd/>
        <w:spacing w:line="360" w:lineRule="auto"/>
        <w:ind w:firstLine="708"/>
        <w:jc w:val="both"/>
        <w:rPr>
          <w:color w:val="000000"/>
          <w:sz w:val="24"/>
          <w:szCs w:val="24"/>
        </w:rPr>
      </w:pPr>
      <w:bookmarkStart w:id="26" w:name="_Toc452517042"/>
      <w:bookmarkEnd w:id="26"/>
    </w:p>
    <w:p w:rsidR="00C919B5" w:rsidRPr="003449D9" w:rsidRDefault="00B53B91" w:rsidP="003449D9">
      <w:pPr>
        <w:widowControl/>
        <w:autoSpaceDE/>
        <w:autoSpaceDN/>
        <w:adjustRightInd/>
        <w:spacing w:line="360" w:lineRule="auto"/>
        <w:ind w:firstLine="708"/>
        <w:jc w:val="both"/>
        <w:rPr>
          <w:color w:val="000000"/>
          <w:sz w:val="24"/>
          <w:szCs w:val="24"/>
        </w:rPr>
      </w:pPr>
      <w:r w:rsidRPr="003449D9">
        <w:rPr>
          <w:color w:val="000000"/>
          <w:sz w:val="24"/>
          <w:szCs w:val="24"/>
        </w:rPr>
        <w:t xml:space="preserve">Главной особенностью современной ноосферы и ее </w:t>
      </w:r>
      <w:r w:rsidR="001B06B4" w:rsidRPr="003449D9">
        <w:rPr>
          <w:color w:val="000000"/>
          <w:sz w:val="24"/>
          <w:szCs w:val="24"/>
        </w:rPr>
        <w:t xml:space="preserve">основным </w:t>
      </w:r>
      <w:r w:rsidRPr="003449D9">
        <w:rPr>
          <w:color w:val="000000"/>
          <w:sz w:val="24"/>
          <w:szCs w:val="24"/>
        </w:rPr>
        <w:t>отли</w:t>
      </w:r>
      <w:r w:rsidR="000A57FE">
        <w:rPr>
          <w:color w:val="000000"/>
          <w:sz w:val="24"/>
          <w:szCs w:val="24"/>
        </w:rPr>
        <w:t>чием от первичной биосферы явило</w:t>
      </w:r>
      <w:r w:rsidRPr="003449D9">
        <w:rPr>
          <w:color w:val="000000"/>
          <w:sz w:val="24"/>
          <w:szCs w:val="24"/>
        </w:rPr>
        <w:t xml:space="preserve">сь </w:t>
      </w:r>
      <w:r w:rsidR="005543B7" w:rsidRPr="003449D9">
        <w:rPr>
          <w:color w:val="000000"/>
          <w:sz w:val="24"/>
          <w:szCs w:val="24"/>
        </w:rPr>
        <w:t xml:space="preserve">изменение возможностей, </w:t>
      </w:r>
      <w:r w:rsidR="00BD0352" w:rsidRPr="003449D9">
        <w:rPr>
          <w:color w:val="000000"/>
          <w:sz w:val="24"/>
          <w:szCs w:val="24"/>
        </w:rPr>
        <w:t xml:space="preserve">ставших доступными </w:t>
      </w:r>
      <w:r w:rsidR="005543B7" w:rsidRPr="003449D9">
        <w:rPr>
          <w:color w:val="000000"/>
          <w:sz w:val="24"/>
          <w:szCs w:val="24"/>
        </w:rPr>
        <w:t xml:space="preserve">одному из тысяч существующих видов животных. </w:t>
      </w:r>
      <w:r w:rsidR="00581FE7" w:rsidRPr="003449D9">
        <w:rPr>
          <w:color w:val="000000"/>
          <w:sz w:val="24"/>
          <w:szCs w:val="24"/>
        </w:rPr>
        <w:t>В ходе закономерно</w:t>
      </w:r>
      <w:r w:rsidR="00E21893">
        <w:rPr>
          <w:color w:val="000000"/>
          <w:sz w:val="24"/>
          <w:szCs w:val="24"/>
        </w:rPr>
        <w:t xml:space="preserve">й эволюции </w:t>
      </w:r>
      <w:r w:rsidR="00AA26E0" w:rsidRPr="002C34EB">
        <w:rPr>
          <w:sz w:val="24"/>
          <w:szCs w:val="24"/>
        </w:rPr>
        <w:t>вид</w:t>
      </w:r>
      <w:r w:rsidR="002C34EB" w:rsidRPr="002C34EB">
        <w:rPr>
          <w:sz w:val="24"/>
          <w:szCs w:val="24"/>
        </w:rPr>
        <w:t xml:space="preserve"> </w:t>
      </w:r>
      <w:r w:rsidR="002C34EB">
        <w:rPr>
          <w:i/>
          <w:color w:val="000000"/>
          <w:sz w:val="24"/>
          <w:szCs w:val="24"/>
          <w:lang w:val="en-US"/>
        </w:rPr>
        <w:t>Homo</w:t>
      </w:r>
      <w:r w:rsidR="00581FE7" w:rsidRPr="003449D9">
        <w:rPr>
          <w:i/>
          <w:color w:val="000000"/>
          <w:sz w:val="24"/>
          <w:szCs w:val="24"/>
        </w:rPr>
        <w:t xml:space="preserve"> </w:t>
      </w:r>
      <w:r w:rsidR="000A57FE">
        <w:rPr>
          <w:i/>
          <w:color w:val="000000"/>
          <w:sz w:val="24"/>
          <w:szCs w:val="24"/>
          <w:lang w:val="en-US"/>
        </w:rPr>
        <w:t>s</w:t>
      </w:r>
      <w:r w:rsidR="00581FE7" w:rsidRPr="003449D9">
        <w:rPr>
          <w:i/>
          <w:color w:val="000000"/>
          <w:sz w:val="24"/>
          <w:szCs w:val="24"/>
          <w:lang w:val="en-US"/>
        </w:rPr>
        <w:t>apiens</w:t>
      </w:r>
      <w:r w:rsidR="00581FE7" w:rsidRPr="003449D9">
        <w:rPr>
          <w:color w:val="000000"/>
          <w:sz w:val="24"/>
          <w:szCs w:val="24"/>
        </w:rPr>
        <w:t xml:space="preserve"> </w:t>
      </w:r>
      <w:r w:rsidR="00A945D8" w:rsidRPr="003449D9">
        <w:rPr>
          <w:color w:val="000000"/>
          <w:sz w:val="24"/>
          <w:szCs w:val="24"/>
        </w:rPr>
        <w:t xml:space="preserve">смог аккумулировать </w:t>
      </w:r>
      <w:r w:rsidR="00581FE7" w:rsidRPr="003449D9">
        <w:rPr>
          <w:color w:val="000000"/>
          <w:sz w:val="24"/>
          <w:szCs w:val="24"/>
        </w:rPr>
        <w:t xml:space="preserve">настолько </w:t>
      </w:r>
      <w:r w:rsidR="00A945D8" w:rsidRPr="003449D9">
        <w:rPr>
          <w:color w:val="000000"/>
          <w:sz w:val="24"/>
          <w:szCs w:val="24"/>
        </w:rPr>
        <w:t xml:space="preserve">большое количество </w:t>
      </w:r>
      <w:r w:rsidR="00581FE7" w:rsidRPr="003449D9">
        <w:rPr>
          <w:color w:val="000000"/>
          <w:sz w:val="24"/>
          <w:szCs w:val="24"/>
        </w:rPr>
        <w:t>конкурентн</w:t>
      </w:r>
      <w:r w:rsidR="00A945D8" w:rsidRPr="003449D9">
        <w:rPr>
          <w:color w:val="000000"/>
          <w:sz w:val="24"/>
          <w:szCs w:val="24"/>
        </w:rPr>
        <w:t>ых</w:t>
      </w:r>
      <w:r w:rsidR="00581FE7" w:rsidRPr="003449D9">
        <w:rPr>
          <w:color w:val="000000"/>
          <w:sz w:val="24"/>
          <w:szCs w:val="24"/>
        </w:rPr>
        <w:t xml:space="preserve"> преимуществ, </w:t>
      </w:r>
      <w:r w:rsidR="00C919B5" w:rsidRPr="003449D9">
        <w:rPr>
          <w:color w:val="000000"/>
          <w:sz w:val="24"/>
          <w:szCs w:val="24"/>
        </w:rPr>
        <w:t xml:space="preserve">что </w:t>
      </w:r>
      <w:r w:rsidR="005543B7" w:rsidRPr="003449D9">
        <w:rPr>
          <w:color w:val="000000"/>
          <w:sz w:val="24"/>
          <w:szCs w:val="24"/>
        </w:rPr>
        <w:t xml:space="preserve">получил </w:t>
      </w:r>
      <w:r w:rsidR="00581FE7" w:rsidRPr="003449D9">
        <w:rPr>
          <w:color w:val="000000"/>
          <w:sz w:val="24"/>
          <w:szCs w:val="24"/>
        </w:rPr>
        <w:t xml:space="preserve">способность </w:t>
      </w:r>
      <w:r w:rsidR="00581FE7" w:rsidRPr="003449D9">
        <w:rPr>
          <w:i/>
          <w:color w:val="000000"/>
          <w:sz w:val="24"/>
          <w:szCs w:val="24"/>
        </w:rPr>
        <w:t xml:space="preserve">удовлетворять свои потребности вопреки </w:t>
      </w:r>
      <w:r w:rsidR="00D5014A" w:rsidRPr="003449D9">
        <w:rPr>
          <w:i/>
          <w:color w:val="000000"/>
          <w:sz w:val="24"/>
          <w:szCs w:val="24"/>
        </w:rPr>
        <w:t xml:space="preserve">действию ряда </w:t>
      </w:r>
      <w:r w:rsidR="00AF67B7" w:rsidRPr="003449D9">
        <w:rPr>
          <w:i/>
          <w:color w:val="000000"/>
          <w:sz w:val="24"/>
          <w:szCs w:val="24"/>
        </w:rPr>
        <w:t xml:space="preserve">природных </w:t>
      </w:r>
      <w:r w:rsidRPr="003449D9">
        <w:rPr>
          <w:i/>
          <w:color w:val="000000"/>
          <w:sz w:val="24"/>
          <w:szCs w:val="24"/>
        </w:rPr>
        <w:t>закон</w:t>
      </w:r>
      <w:r w:rsidR="001B06B4" w:rsidRPr="003449D9">
        <w:rPr>
          <w:i/>
          <w:color w:val="000000"/>
          <w:sz w:val="24"/>
          <w:szCs w:val="24"/>
        </w:rPr>
        <w:t>ов</w:t>
      </w:r>
      <w:r w:rsidR="00AF67B7" w:rsidRPr="003449D9">
        <w:rPr>
          <w:color w:val="000000"/>
          <w:sz w:val="24"/>
          <w:szCs w:val="24"/>
        </w:rPr>
        <w:t>,</w:t>
      </w:r>
      <w:r w:rsidR="00D5014A" w:rsidRPr="003449D9">
        <w:rPr>
          <w:color w:val="000000"/>
          <w:sz w:val="24"/>
          <w:szCs w:val="24"/>
        </w:rPr>
        <w:t xml:space="preserve"> </w:t>
      </w:r>
      <w:r w:rsidR="00D5014A" w:rsidRPr="003449D9">
        <w:rPr>
          <w:i/>
          <w:color w:val="000000"/>
          <w:sz w:val="24"/>
          <w:szCs w:val="24"/>
        </w:rPr>
        <w:t>обязательных для всех остальных видов животных</w:t>
      </w:r>
      <w:r w:rsidR="00D15217" w:rsidRPr="003449D9">
        <w:rPr>
          <w:color w:val="000000"/>
          <w:sz w:val="24"/>
          <w:szCs w:val="24"/>
        </w:rPr>
        <w:t>. И хотя при этом</w:t>
      </w:r>
      <w:r w:rsidR="00D15217" w:rsidRPr="003449D9">
        <w:rPr>
          <w:sz w:val="24"/>
          <w:szCs w:val="24"/>
        </w:rPr>
        <w:t xml:space="preserve"> </w:t>
      </w:r>
      <w:r w:rsidR="00D15217" w:rsidRPr="003449D9">
        <w:rPr>
          <w:color w:val="000000"/>
          <w:sz w:val="24"/>
          <w:szCs w:val="24"/>
        </w:rPr>
        <w:t xml:space="preserve">он </w:t>
      </w:r>
      <w:r w:rsidR="00AF67B7" w:rsidRPr="003449D9">
        <w:rPr>
          <w:color w:val="000000"/>
          <w:sz w:val="24"/>
          <w:szCs w:val="24"/>
        </w:rPr>
        <w:t>н</w:t>
      </w:r>
      <w:r w:rsidR="00581FE7" w:rsidRPr="003449D9">
        <w:rPr>
          <w:color w:val="000000"/>
          <w:sz w:val="24"/>
          <w:szCs w:val="24"/>
        </w:rPr>
        <w:t>е</w:t>
      </w:r>
      <w:r w:rsidR="00AF67B7" w:rsidRPr="003449D9">
        <w:rPr>
          <w:color w:val="000000"/>
          <w:sz w:val="24"/>
          <w:szCs w:val="24"/>
        </w:rPr>
        <w:t xml:space="preserve"> </w:t>
      </w:r>
      <w:r w:rsidR="00581FE7" w:rsidRPr="003449D9">
        <w:rPr>
          <w:color w:val="000000"/>
          <w:sz w:val="24"/>
          <w:szCs w:val="24"/>
        </w:rPr>
        <w:t>име</w:t>
      </w:r>
      <w:r w:rsidR="00D15217" w:rsidRPr="003449D9">
        <w:rPr>
          <w:color w:val="000000"/>
          <w:sz w:val="24"/>
          <w:szCs w:val="24"/>
        </w:rPr>
        <w:t>л</w:t>
      </w:r>
      <w:r w:rsidR="00A945D8" w:rsidRPr="003449D9">
        <w:rPr>
          <w:color w:val="000000"/>
          <w:sz w:val="24"/>
          <w:szCs w:val="24"/>
        </w:rPr>
        <w:t xml:space="preserve"> </w:t>
      </w:r>
      <w:r w:rsidR="00581FE7" w:rsidRPr="003449D9">
        <w:rPr>
          <w:color w:val="000000"/>
          <w:sz w:val="24"/>
          <w:szCs w:val="24"/>
        </w:rPr>
        <w:t>возможности отменить</w:t>
      </w:r>
      <w:r w:rsidRPr="003449D9">
        <w:rPr>
          <w:color w:val="000000"/>
          <w:sz w:val="24"/>
          <w:szCs w:val="24"/>
        </w:rPr>
        <w:t xml:space="preserve"> </w:t>
      </w:r>
      <w:r w:rsidR="00581FE7" w:rsidRPr="003449D9">
        <w:rPr>
          <w:color w:val="000000"/>
          <w:sz w:val="24"/>
          <w:szCs w:val="24"/>
        </w:rPr>
        <w:t>действие этих законов</w:t>
      </w:r>
      <w:r w:rsidR="00ED51AC" w:rsidRPr="003449D9">
        <w:rPr>
          <w:color w:val="000000"/>
          <w:sz w:val="24"/>
          <w:szCs w:val="24"/>
        </w:rPr>
        <w:t>,</w:t>
      </w:r>
      <w:r w:rsidR="00D15217" w:rsidRPr="003449D9">
        <w:rPr>
          <w:color w:val="000000"/>
          <w:sz w:val="24"/>
          <w:szCs w:val="24"/>
        </w:rPr>
        <w:t xml:space="preserve"> и </w:t>
      </w:r>
      <w:r w:rsidR="00122219" w:rsidRPr="003449D9">
        <w:rPr>
          <w:color w:val="000000"/>
          <w:sz w:val="24"/>
          <w:szCs w:val="24"/>
        </w:rPr>
        <w:t xml:space="preserve">вынужден был </w:t>
      </w:r>
      <w:r w:rsidR="00D15217" w:rsidRPr="003449D9">
        <w:rPr>
          <w:color w:val="000000"/>
          <w:sz w:val="24"/>
          <w:szCs w:val="24"/>
        </w:rPr>
        <w:t xml:space="preserve">серьезно </w:t>
      </w:r>
      <w:r w:rsidR="00122219" w:rsidRPr="003449D9">
        <w:rPr>
          <w:color w:val="000000"/>
          <w:sz w:val="24"/>
          <w:szCs w:val="24"/>
        </w:rPr>
        <w:t>расплачиваться</w:t>
      </w:r>
      <w:r w:rsidR="00A945D8" w:rsidRPr="003449D9">
        <w:rPr>
          <w:color w:val="000000"/>
          <w:sz w:val="24"/>
          <w:szCs w:val="24"/>
        </w:rPr>
        <w:t xml:space="preserve"> </w:t>
      </w:r>
      <w:r w:rsidR="00D15217" w:rsidRPr="003449D9">
        <w:rPr>
          <w:color w:val="000000"/>
          <w:sz w:val="24"/>
          <w:szCs w:val="24"/>
        </w:rPr>
        <w:t>за их нарушение</w:t>
      </w:r>
      <w:r w:rsidR="00122219" w:rsidRPr="003449D9">
        <w:rPr>
          <w:color w:val="000000"/>
          <w:sz w:val="24"/>
          <w:szCs w:val="24"/>
        </w:rPr>
        <w:t xml:space="preserve">, </w:t>
      </w:r>
      <w:r w:rsidR="00D15217" w:rsidRPr="003449D9">
        <w:rPr>
          <w:color w:val="000000"/>
          <w:sz w:val="24"/>
          <w:szCs w:val="24"/>
        </w:rPr>
        <w:t xml:space="preserve">полученный плюс настолько превосходил минус, что суммарный </w:t>
      </w:r>
      <w:r w:rsidR="00122219" w:rsidRPr="003449D9">
        <w:rPr>
          <w:color w:val="000000"/>
          <w:sz w:val="24"/>
          <w:szCs w:val="24"/>
        </w:rPr>
        <w:t xml:space="preserve">результат </w:t>
      </w:r>
      <w:r w:rsidR="00553E48" w:rsidRPr="003449D9">
        <w:rPr>
          <w:color w:val="000000"/>
          <w:sz w:val="24"/>
          <w:szCs w:val="24"/>
        </w:rPr>
        <w:t xml:space="preserve">позволил </w:t>
      </w:r>
      <w:r w:rsidR="001E62C8" w:rsidRPr="003449D9">
        <w:rPr>
          <w:color w:val="000000"/>
          <w:sz w:val="24"/>
          <w:szCs w:val="24"/>
        </w:rPr>
        <w:t xml:space="preserve">разумному человеку </w:t>
      </w:r>
      <w:r w:rsidR="00553E48" w:rsidRPr="003449D9">
        <w:rPr>
          <w:color w:val="000000"/>
          <w:sz w:val="24"/>
          <w:szCs w:val="24"/>
        </w:rPr>
        <w:t>быстро занять лидирующее положение в биосфере</w:t>
      </w:r>
      <w:r w:rsidR="00D15217" w:rsidRPr="003449D9">
        <w:rPr>
          <w:color w:val="000000"/>
          <w:sz w:val="24"/>
          <w:szCs w:val="24"/>
        </w:rPr>
        <w:t xml:space="preserve">, </w:t>
      </w:r>
      <w:r w:rsidR="00553E48" w:rsidRPr="003449D9">
        <w:rPr>
          <w:color w:val="000000"/>
          <w:sz w:val="24"/>
          <w:szCs w:val="24"/>
        </w:rPr>
        <w:t>кардинально измени</w:t>
      </w:r>
      <w:r w:rsidR="00ED51AC" w:rsidRPr="003449D9">
        <w:rPr>
          <w:color w:val="000000"/>
          <w:sz w:val="24"/>
          <w:szCs w:val="24"/>
        </w:rPr>
        <w:t xml:space="preserve">ть </w:t>
      </w:r>
      <w:r w:rsidR="00BF50D0" w:rsidRPr="003449D9">
        <w:rPr>
          <w:color w:val="000000"/>
          <w:sz w:val="24"/>
          <w:szCs w:val="24"/>
        </w:rPr>
        <w:t xml:space="preserve">и </w:t>
      </w:r>
      <w:r w:rsidR="00553E48" w:rsidRPr="003449D9">
        <w:rPr>
          <w:color w:val="000000"/>
          <w:sz w:val="24"/>
          <w:szCs w:val="24"/>
        </w:rPr>
        <w:t>резко</w:t>
      </w:r>
      <w:r w:rsidR="00122219" w:rsidRPr="003449D9">
        <w:rPr>
          <w:color w:val="000000"/>
          <w:sz w:val="24"/>
          <w:szCs w:val="24"/>
        </w:rPr>
        <w:t xml:space="preserve"> </w:t>
      </w:r>
      <w:r w:rsidR="00553E48" w:rsidRPr="003449D9">
        <w:rPr>
          <w:color w:val="000000"/>
          <w:sz w:val="24"/>
          <w:szCs w:val="24"/>
        </w:rPr>
        <w:t>ускор</w:t>
      </w:r>
      <w:r w:rsidR="00ED51AC" w:rsidRPr="003449D9">
        <w:rPr>
          <w:color w:val="000000"/>
          <w:sz w:val="24"/>
          <w:szCs w:val="24"/>
        </w:rPr>
        <w:t xml:space="preserve">ить </w:t>
      </w:r>
      <w:r w:rsidR="00553E48" w:rsidRPr="003449D9">
        <w:rPr>
          <w:color w:val="000000"/>
          <w:sz w:val="24"/>
          <w:szCs w:val="24"/>
        </w:rPr>
        <w:t xml:space="preserve">процесс </w:t>
      </w:r>
      <w:r w:rsidR="001E62C8" w:rsidRPr="003449D9">
        <w:rPr>
          <w:color w:val="000000"/>
          <w:sz w:val="24"/>
          <w:szCs w:val="24"/>
        </w:rPr>
        <w:t xml:space="preserve">биологической, социальной и интеллектуальной эволюции </w:t>
      </w:r>
      <w:r w:rsidR="00553E48" w:rsidRPr="003449D9">
        <w:rPr>
          <w:color w:val="000000"/>
          <w:sz w:val="24"/>
          <w:szCs w:val="24"/>
        </w:rPr>
        <w:t xml:space="preserve">своего вида. </w:t>
      </w:r>
      <w:r w:rsidR="00E21893">
        <w:rPr>
          <w:color w:val="000000"/>
          <w:sz w:val="24"/>
          <w:szCs w:val="24"/>
        </w:rPr>
        <w:t xml:space="preserve">В.И. </w:t>
      </w:r>
      <w:r w:rsidR="00553E48" w:rsidRPr="003449D9">
        <w:rPr>
          <w:color w:val="000000"/>
          <w:sz w:val="24"/>
          <w:szCs w:val="24"/>
        </w:rPr>
        <w:t>Вернадский писал об этом так: «Реально это единство человека, его отличие от всего живого, новая форма власти живого организма над биосферой, большая его независимость, чем всех других организмов, от ее условий является основным фактором, который</w:t>
      </w:r>
      <w:r w:rsidR="001E62C8" w:rsidRPr="003449D9">
        <w:rPr>
          <w:color w:val="000000"/>
          <w:sz w:val="24"/>
          <w:szCs w:val="24"/>
        </w:rPr>
        <w:t>,</w:t>
      </w:r>
      <w:r w:rsidR="00553E48" w:rsidRPr="003449D9">
        <w:rPr>
          <w:color w:val="000000"/>
          <w:sz w:val="24"/>
          <w:szCs w:val="24"/>
        </w:rPr>
        <w:t xml:space="preserve"> в конце концов</w:t>
      </w:r>
      <w:r w:rsidR="001E62C8" w:rsidRPr="003449D9">
        <w:rPr>
          <w:color w:val="000000"/>
          <w:sz w:val="24"/>
          <w:szCs w:val="24"/>
        </w:rPr>
        <w:t>,</w:t>
      </w:r>
      <w:r w:rsidR="00553E48" w:rsidRPr="003449D9">
        <w:rPr>
          <w:color w:val="000000"/>
          <w:sz w:val="24"/>
          <w:szCs w:val="24"/>
        </w:rPr>
        <w:t xml:space="preserve"> выявился в геологическом эволюционн</w:t>
      </w:r>
      <w:r w:rsidR="000A57FE">
        <w:rPr>
          <w:color w:val="000000"/>
          <w:sz w:val="24"/>
          <w:szCs w:val="24"/>
        </w:rPr>
        <w:t>ом процессе создания ноосферы»</w:t>
      </w:r>
      <w:r w:rsidR="00E21893">
        <w:rPr>
          <w:color w:val="000000"/>
          <w:sz w:val="24"/>
          <w:szCs w:val="24"/>
        </w:rPr>
        <w:t xml:space="preserve"> </w:t>
      </w:r>
      <w:r w:rsidR="000E03B5" w:rsidRPr="000E03B5">
        <w:rPr>
          <w:color w:val="000000"/>
          <w:sz w:val="24"/>
          <w:szCs w:val="24"/>
        </w:rPr>
        <w:t>[</w:t>
      </w:r>
      <w:r w:rsidR="000A57FE">
        <w:rPr>
          <w:color w:val="000000"/>
          <w:sz w:val="24"/>
          <w:szCs w:val="24"/>
        </w:rPr>
        <w:t>Вернадский,</w:t>
      </w:r>
      <w:r w:rsidR="000A57FE" w:rsidRPr="000A57FE">
        <w:rPr>
          <w:color w:val="000000"/>
          <w:sz w:val="24"/>
          <w:szCs w:val="24"/>
        </w:rPr>
        <w:t xml:space="preserve"> </w:t>
      </w:r>
      <w:r w:rsidR="00E21893">
        <w:rPr>
          <w:color w:val="000000"/>
          <w:sz w:val="24"/>
          <w:szCs w:val="24"/>
        </w:rPr>
        <w:t>1944</w:t>
      </w:r>
      <w:r w:rsidR="000E03B5">
        <w:rPr>
          <w:color w:val="000000"/>
          <w:sz w:val="24"/>
          <w:szCs w:val="24"/>
        </w:rPr>
        <w:t>]</w:t>
      </w:r>
      <w:r w:rsidR="00553E48" w:rsidRPr="003449D9">
        <w:rPr>
          <w:color w:val="000000"/>
          <w:sz w:val="24"/>
          <w:szCs w:val="24"/>
        </w:rPr>
        <w:t>.</w:t>
      </w:r>
    </w:p>
    <w:p w:rsidR="002B74F6" w:rsidRPr="005E5444" w:rsidRDefault="003B7594" w:rsidP="003449D9">
      <w:pPr>
        <w:widowControl/>
        <w:autoSpaceDE/>
        <w:autoSpaceDN/>
        <w:adjustRightInd/>
        <w:spacing w:line="360" w:lineRule="auto"/>
        <w:ind w:firstLine="709"/>
        <w:jc w:val="both"/>
        <w:rPr>
          <w:color w:val="000000"/>
          <w:sz w:val="24"/>
          <w:szCs w:val="24"/>
          <w:lang w:eastAsia="en-US"/>
        </w:rPr>
      </w:pPr>
      <w:r w:rsidRPr="003449D9">
        <w:rPr>
          <w:color w:val="000000"/>
          <w:sz w:val="24"/>
          <w:szCs w:val="24"/>
          <w:lang w:eastAsia="en-US"/>
        </w:rPr>
        <w:t xml:space="preserve">Одной из ключевых идей, лежащих в основе теории </w:t>
      </w:r>
      <w:r w:rsidR="00E9340B" w:rsidRPr="003449D9">
        <w:rPr>
          <w:color w:val="000000"/>
          <w:sz w:val="24"/>
          <w:szCs w:val="24"/>
          <w:lang w:eastAsia="en-US"/>
        </w:rPr>
        <w:t xml:space="preserve">В.И. </w:t>
      </w:r>
      <w:r w:rsidRPr="003449D9">
        <w:rPr>
          <w:color w:val="000000"/>
          <w:sz w:val="24"/>
          <w:szCs w:val="24"/>
          <w:lang w:eastAsia="en-US"/>
        </w:rPr>
        <w:t xml:space="preserve">Вернадского о ноосфере, </w:t>
      </w:r>
      <w:r w:rsidR="00877915">
        <w:rPr>
          <w:color w:val="000000"/>
          <w:sz w:val="24"/>
          <w:szCs w:val="24"/>
          <w:lang w:eastAsia="en-US"/>
        </w:rPr>
        <w:t>заключается в</w:t>
      </w:r>
      <w:r w:rsidRPr="003449D9">
        <w:rPr>
          <w:color w:val="000000"/>
          <w:sz w:val="24"/>
          <w:szCs w:val="24"/>
          <w:lang w:eastAsia="en-US"/>
        </w:rPr>
        <w:t xml:space="preserve"> то</w:t>
      </w:r>
      <w:r w:rsidR="00877915">
        <w:rPr>
          <w:color w:val="000000"/>
          <w:sz w:val="24"/>
          <w:szCs w:val="24"/>
          <w:lang w:eastAsia="en-US"/>
        </w:rPr>
        <w:t>м</w:t>
      </w:r>
      <w:r w:rsidRPr="003449D9">
        <w:rPr>
          <w:color w:val="000000"/>
          <w:sz w:val="24"/>
          <w:szCs w:val="24"/>
          <w:lang w:eastAsia="en-US"/>
        </w:rPr>
        <w:t>, что человек</w:t>
      </w:r>
      <w:r w:rsidR="00BD0352" w:rsidRPr="003449D9">
        <w:rPr>
          <w:color w:val="000000"/>
          <w:sz w:val="24"/>
          <w:szCs w:val="24"/>
          <w:lang w:eastAsia="en-US"/>
        </w:rPr>
        <w:t>,</w:t>
      </w:r>
      <w:r w:rsidRPr="003449D9">
        <w:rPr>
          <w:color w:val="000000"/>
          <w:sz w:val="24"/>
          <w:szCs w:val="24"/>
          <w:lang w:eastAsia="en-US"/>
        </w:rPr>
        <w:t xml:space="preserve"> </w:t>
      </w:r>
      <w:r w:rsidR="001E62C8" w:rsidRPr="003449D9">
        <w:rPr>
          <w:color w:val="000000"/>
          <w:sz w:val="24"/>
          <w:szCs w:val="24"/>
          <w:lang w:eastAsia="en-US"/>
        </w:rPr>
        <w:t>несмотря на свое возросшее могущество</w:t>
      </w:r>
      <w:r w:rsidR="00AA26E0" w:rsidRPr="003449D9">
        <w:rPr>
          <w:color w:val="000000"/>
          <w:sz w:val="24"/>
          <w:szCs w:val="24"/>
          <w:lang w:eastAsia="en-US"/>
        </w:rPr>
        <w:t>,</w:t>
      </w:r>
      <w:r w:rsidR="001E62C8" w:rsidRPr="003449D9">
        <w:rPr>
          <w:color w:val="000000"/>
          <w:sz w:val="24"/>
          <w:szCs w:val="24"/>
          <w:lang w:eastAsia="en-US"/>
        </w:rPr>
        <w:t xml:space="preserve"> </w:t>
      </w:r>
      <w:r w:rsidR="00A050DF">
        <w:rPr>
          <w:color w:val="000000"/>
          <w:sz w:val="24"/>
          <w:szCs w:val="24"/>
          <w:lang w:eastAsia="en-US"/>
        </w:rPr>
        <w:t xml:space="preserve">никогда </w:t>
      </w:r>
      <w:r w:rsidRPr="003449D9">
        <w:rPr>
          <w:color w:val="000000"/>
          <w:sz w:val="24"/>
          <w:szCs w:val="24"/>
          <w:lang w:eastAsia="en-US"/>
        </w:rPr>
        <w:t>не явля</w:t>
      </w:r>
      <w:r w:rsidR="00A050DF">
        <w:rPr>
          <w:color w:val="000000"/>
          <w:sz w:val="24"/>
          <w:szCs w:val="24"/>
          <w:lang w:eastAsia="en-US"/>
        </w:rPr>
        <w:t>лся</w:t>
      </w:r>
      <w:r w:rsidRPr="003449D9">
        <w:rPr>
          <w:color w:val="000000"/>
          <w:sz w:val="24"/>
          <w:szCs w:val="24"/>
          <w:lang w:eastAsia="en-US"/>
        </w:rPr>
        <w:t xml:space="preserve"> самодостаточным живым существом, живущим </w:t>
      </w:r>
      <w:r w:rsidR="00553E48" w:rsidRPr="003449D9">
        <w:rPr>
          <w:color w:val="000000"/>
          <w:sz w:val="24"/>
          <w:szCs w:val="24"/>
          <w:lang w:eastAsia="en-US"/>
        </w:rPr>
        <w:t xml:space="preserve">исключительно </w:t>
      </w:r>
      <w:r w:rsidRPr="003449D9">
        <w:rPr>
          <w:color w:val="000000"/>
          <w:sz w:val="24"/>
          <w:szCs w:val="24"/>
          <w:lang w:eastAsia="en-US"/>
        </w:rPr>
        <w:t>по своим законам, он сосуществует внутри природы и является частью ее. Это единство обусловлено, прежде всего, функциональной неразрывностью окружающей среды и человека</w:t>
      </w:r>
      <w:r w:rsidR="00553E48" w:rsidRPr="003449D9">
        <w:rPr>
          <w:color w:val="000000"/>
          <w:sz w:val="24"/>
          <w:szCs w:val="24"/>
          <w:lang w:eastAsia="en-US"/>
        </w:rPr>
        <w:t xml:space="preserve">, который </w:t>
      </w:r>
      <w:r w:rsidR="00F73D43" w:rsidRPr="003449D9">
        <w:rPr>
          <w:color w:val="000000"/>
          <w:sz w:val="24"/>
          <w:szCs w:val="24"/>
          <w:lang w:eastAsia="en-US"/>
        </w:rPr>
        <w:t xml:space="preserve">в том числе и геохимически </w:t>
      </w:r>
      <w:r w:rsidR="00553E48" w:rsidRPr="003449D9">
        <w:rPr>
          <w:color w:val="000000"/>
          <w:sz w:val="24"/>
          <w:szCs w:val="24"/>
          <w:lang w:eastAsia="en-US"/>
        </w:rPr>
        <w:t>связан с ней, через воду, воздух и продукты питания</w:t>
      </w:r>
      <w:r w:rsidRPr="003449D9">
        <w:rPr>
          <w:color w:val="000000"/>
          <w:sz w:val="24"/>
          <w:szCs w:val="24"/>
          <w:lang w:eastAsia="en-US"/>
        </w:rPr>
        <w:t>.</w:t>
      </w:r>
      <w:r w:rsidR="00F73D43" w:rsidRPr="003449D9">
        <w:rPr>
          <w:color w:val="000000"/>
          <w:sz w:val="24"/>
          <w:szCs w:val="24"/>
          <w:lang w:eastAsia="en-US"/>
        </w:rPr>
        <w:t xml:space="preserve"> То есть, даже зан</w:t>
      </w:r>
      <w:r w:rsidR="00A945D8" w:rsidRPr="003449D9">
        <w:rPr>
          <w:color w:val="000000"/>
          <w:sz w:val="24"/>
          <w:szCs w:val="24"/>
          <w:lang w:eastAsia="en-US"/>
        </w:rPr>
        <w:t>имая</w:t>
      </w:r>
      <w:r w:rsidR="00F73D43" w:rsidRPr="003449D9">
        <w:rPr>
          <w:color w:val="000000"/>
          <w:sz w:val="24"/>
          <w:szCs w:val="24"/>
          <w:lang w:eastAsia="en-US"/>
        </w:rPr>
        <w:t xml:space="preserve"> в ходе эволюции все более </w:t>
      </w:r>
      <w:r w:rsidR="00A945D8" w:rsidRPr="003449D9">
        <w:rPr>
          <w:color w:val="000000"/>
          <w:sz w:val="24"/>
          <w:szCs w:val="24"/>
          <w:lang w:eastAsia="en-US"/>
        </w:rPr>
        <w:t xml:space="preserve">и более </w:t>
      </w:r>
      <w:r w:rsidR="00F73D43" w:rsidRPr="003449D9">
        <w:rPr>
          <w:color w:val="000000"/>
          <w:sz w:val="24"/>
          <w:szCs w:val="24"/>
          <w:lang w:eastAsia="en-US"/>
        </w:rPr>
        <w:t xml:space="preserve">лидирующие позиции, человек продолжал и продолжает оставаться зависимым компонентом ноосферы, существование которого </w:t>
      </w:r>
      <w:r w:rsidR="00A945D8" w:rsidRPr="003449D9">
        <w:rPr>
          <w:color w:val="000000"/>
          <w:sz w:val="24"/>
          <w:szCs w:val="24"/>
          <w:lang w:eastAsia="en-US"/>
        </w:rPr>
        <w:t>обеспечивается стабильностью</w:t>
      </w:r>
      <w:r w:rsidR="00F73D43" w:rsidRPr="003449D9">
        <w:rPr>
          <w:color w:val="000000"/>
          <w:sz w:val="24"/>
          <w:szCs w:val="24"/>
          <w:lang w:eastAsia="en-US"/>
        </w:rPr>
        <w:t>, во всяком случае, базовых параметров этой системы</w:t>
      </w:r>
      <w:r w:rsidR="00D16C0D">
        <w:rPr>
          <w:color w:val="000000"/>
          <w:sz w:val="24"/>
          <w:szCs w:val="24"/>
          <w:lang w:eastAsia="en-US"/>
        </w:rPr>
        <w:t>. Х</w:t>
      </w:r>
      <w:r w:rsidR="00C71A97" w:rsidRPr="003449D9">
        <w:rPr>
          <w:color w:val="000000"/>
          <w:sz w:val="24"/>
          <w:szCs w:val="24"/>
          <w:lang w:eastAsia="en-US"/>
        </w:rPr>
        <w:t xml:space="preserve">орошим доказательством </w:t>
      </w:r>
      <w:r w:rsidR="00D16C0D">
        <w:rPr>
          <w:color w:val="000000"/>
          <w:sz w:val="24"/>
          <w:szCs w:val="24"/>
          <w:lang w:eastAsia="en-US"/>
        </w:rPr>
        <w:t>это</w:t>
      </w:r>
      <w:r w:rsidR="00C71A97" w:rsidRPr="003449D9">
        <w:rPr>
          <w:color w:val="000000"/>
          <w:sz w:val="24"/>
          <w:szCs w:val="24"/>
          <w:lang w:eastAsia="en-US"/>
        </w:rPr>
        <w:t>му является</w:t>
      </w:r>
      <w:r w:rsidR="002B74F6" w:rsidRPr="003449D9">
        <w:rPr>
          <w:color w:val="000000"/>
          <w:sz w:val="24"/>
          <w:szCs w:val="24"/>
          <w:lang w:eastAsia="en-US"/>
        </w:rPr>
        <w:t xml:space="preserve"> </w:t>
      </w:r>
      <w:r w:rsidR="00C71A97" w:rsidRPr="003449D9">
        <w:rPr>
          <w:color w:val="000000"/>
          <w:sz w:val="24"/>
          <w:szCs w:val="24"/>
          <w:lang w:eastAsia="en-US"/>
        </w:rPr>
        <w:t>кризис</w:t>
      </w:r>
      <w:r w:rsidR="002B74F6" w:rsidRPr="003449D9">
        <w:rPr>
          <w:color w:val="000000"/>
          <w:sz w:val="24"/>
          <w:szCs w:val="24"/>
          <w:lang w:eastAsia="en-US"/>
        </w:rPr>
        <w:t>,</w:t>
      </w:r>
      <w:r w:rsidR="00C71A97" w:rsidRPr="003449D9">
        <w:rPr>
          <w:color w:val="000000"/>
          <w:sz w:val="24"/>
          <w:szCs w:val="24"/>
          <w:lang w:eastAsia="en-US"/>
        </w:rPr>
        <w:t xml:space="preserve"> </w:t>
      </w:r>
      <w:r w:rsidR="002B74F6" w:rsidRPr="003449D9">
        <w:rPr>
          <w:color w:val="000000"/>
          <w:sz w:val="24"/>
          <w:szCs w:val="24"/>
          <w:lang w:eastAsia="en-US"/>
        </w:rPr>
        <w:t xml:space="preserve">предшествующий т.н. «революции </w:t>
      </w:r>
      <w:r w:rsidR="00C71A97" w:rsidRPr="003449D9">
        <w:rPr>
          <w:color w:val="000000"/>
          <w:sz w:val="24"/>
          <w:szCs w:val="24"/>
          <w:lang w:eastAsia="en-US"/>
        </w:rPr>
        <w:t xml:space="preserve">неолита», в ходе которого количество </w:t>
      </w:r>
      <w:r w:rsidR="002B74F6" w:rsidRPr="003449D9">
        <w:rPr>
          <w:color w:val="000000"/>
          <w:sz w:val="24"/>
          <w:szCs w:val="24"/>
          <w:lang w:eastAsia="en-US"/>
        </w:rPr>
        <w:t xml:space="preserve">древнего </w:t>
      </w:r>
      <w:r w:rsidR="00C71A97" w:rsidRPr="003449D9">
        <w:rPr>
          <w:color w:val="000000"/>
          <w:sz w:val="24"/>
          <w:szCs w:val="24"/>
          <w:lang w:eastAsia="en-US"/>
        </w:rPr>
        <w:t xml:space="preserve">населения </w:t>
      </w:r>
      <w:r w:rsidR="00A050DF">
        <w:rPr>
          <w:color w:val="000000"/>
          <w:sz w:val="24"/>
          <w:szCs w:val="24"/>
          <w:lang w:eastAsia="en-US"/>
        </w:rPr>
        <w:t xml:space="preserve">резко </w:t>
      </w:r>
      <w:r w:rsidR="00C71A97" w:rsidRPr="003449D9">
        <w:rPr>
          <w:color w:val="000000"/>
          <w:sz w:val="24"/>
          <w:szCs w:val="24"/>
          <w:lang w:eastAsia="en-US"/>
        </w:rPr>
        <w:t xml:space="preserve">сократилось </w:t>
      </w:r>
      <w:r w:rsidR="00A050DF">
        <w:rPr>
          <w:color w:val="000000"/>
          <w:sz w:val="24"/>
          <w:szCs w:val="24"/>
          <w:lang w:eastAsia="en-US"/>
        </w:rPr>
        <w:t>(</w:t>
      </w:r>
      <w:r w:rsidR="00C71A97" w:rsidRPr="003449D9">
        <w:rPr>
          <w:color w:val="000000"/>
          <w:sz w:val="24"/>
          <w:szCs w:val="24"/>
          <w:lang w:eastAsia="en-US"/>
        </w:rPr>
        <w:t xml:space="preserve">по некоторым оценкам </w:t>
      </w:r>
      <w:r w:rsidR="000A57FE">
        <w:rPr>
          <w:color w:val="000000"/>
          <w:sz w:val="24"/>
          <w:szCs w:val="24"/>
          <w:lang w:eastAsia="en-US"/>
        </w:rPr>
        <w:t xml:space="preserve">- </w:t>
      </w:r>
      <w:r w:rsidR="00C71A97" w:rsidRPr="003449D9">
        <w:rPr>
          <w:color w:val="000000"/>
          <w:sz w:val="24"/>
          <w:szCs w:val="24"/>
          <w:lang w:eastAsia="en-US"/>
        </w:rPr>
        <w:t>в 7-8 раз</w:t>
      </w:r>
      <w:r w:rsidR="00A050DF">
        <w:rPr>
          <w:color w:val="000000"/>
          <w:sz w:val="24"/>
          <w:szCs w:val="24"/>
          <w:lang w:eastAsia="en-US"/>
        </w:rPr>
        <w:t>)</w:t>
      </w:r>
      <w:r w:rsidR="00C71A97" w:rsidRPr="003449D9">
        <w:rPr>
          <w:color w:val="000000"/>
          <w:sz w:val="24"/>
          <w:szCs w:val="24"/>
          <w:lang w:eastAsia="en-US"/>
        </w:rPr>
        <w:t xml:space="preserve">. </w:t>
      </w:r>
      <w:r w:rsidR="000E03B5" w:rsidRPr="00E0199D">
        <w:rPr>
          <w:color w:val="000000"/>
          <w:sz w:val="24"/>
          <w:szCs w:val="24"/>
          <w:lang w:eastAsia="en-US"/>
        </w:rPr>
        <w:t>[</w:t>
      </w:r>
      <w:r w:rsidR="00C71A97" w:rsidRPr="003449D9">
        <w:rPr>
          <w:color w:val="000000"/>
          <w:sz w:val="24"/>
          <w:szCs w:val="24"/>
          <w:lang w:eastAsia="en-US"/>
        </w:rPr>
        <w:t>Чайлд</w:t>
      </w:r>
      <w:r w:rsidR="000A57FE" w:rsidRPr="000A57FE">
        <w:rPr>
          <w:color w:val="000000"/>
          <w:sz w:val="24"/>
          <w:szCs w:val="24"/>
          <w:lang w:eastAsia="en-US"/>
        </w:rPr>
        <w:t xml:space="preserve">, 1952; </w:t>
      </w:r>
      <w:r w:rsidR="002B74F6" w:rsidRPr="003449D9">
        <w:rPr>
          <w:color w:val="000000"/>
          <w:sz w:val="24"/>
          <w:szCs w:val="24"/>
          <w:lang w:val="en-US" w:eastAsia="en-US"/>
        </w:rPr>
        <w:t>Cohen</w:t>
      </w:r>
      <w:r w:rsidR="000A57FE" w:rsidRPr="000A57FE">
        <w:rPr>
          <w:color w:val="000000"/>
          <w:sz w:val="24"/>
          <w:szCs w:val="24"/>
          <w:lang w:eastAsia="en-US"/>
        </w:rPr>
        <w:t>,</w:t>
      </w:r>
      <w:r w:rsidR="002B74F6" w:rsidRPr="000A57FE">
        <w:rPr>
          <w:color w:val="000000"/>
          <w:sz w:val="24"/>
          <w:szCs w:val="24"/>
          <w:lang w:eastAsia="en-US"/>
        </w:rPr>
        <w:t xml:space="preserve"> </w:t>
      </w:r>
      <w:r w:rsidR="000A57FE">
        <w:rPr>
          <w:color w:val="000000"/>
          <w:sz w:val="24"/>
          <w:szCs w:val="24"/>
          <w:lang w:eastAsia="en-US"/>
        </w:rPr>
        <w:t>1998</w:t>
      </w:r>
      <w:r w:rsidR="00E3278D" w:rsidRPr="00E0199D">
        <w:rPr>
          <w:color w:val="000000"/>
          <w:sz w:val="24"/>
          <w:szCs w:val="24"/>
          <w:lang w:eastAsia="en-US"/>
        </w:rPr>
        <w:t>]</w:t>
      </w:r>
      <w:r w:rsidR="000A57FE">
        <w:rPr>
          <w:color w:val="000000"/>
          <w:sz w:val="24"/>
          <w:szCs w:val="24"/>
          <w:lang w:eastAsia="en-US"/>
        </w:rPr>
        <w:t>;</w:t>
      </w:r>
      <w:r w:rsidR="002B74F6" w:rsidRPr="005E5444">
        <w:rPr>
          <w:color w:val="000000"/>
          <w:sz w:val="24"/>
          <w:szCs w:val="24"/>
          <w:lang w:eastAsia="en-US"/>
        </w:rPr>
        <w:t xml:space="preserve"> </w:t>
      </w:r>
      <w:r w:rsidR="002B74F6" w:rsidRPr="003449D9">
        <w:rPr>
          <w:color w:val="000000"/>
          <w:sz w:val="24"/>
          <w:szCs w:val="24"/>
          <w:lang w:eastAsia="en-US"/>
        </w:rPr>
        <w:t>др</w:t>
      </w:r>
      <w:r w:rsidR="002B74F6" w:rsidRPr="005E5444">
        <w:rPr>
          <w:color w:val="000000"/>
          <w:sz w:val="24"/>
          <w:szCs w:val="24"/>
          <w:lang w:eastAsia="en-US"/>
        </w:rPr>
        <w:t>.</w:t>
      </w:r>
    </w:p>
    <w:p w:rsidR="004E639B" w:rsidRPr="003449D9" w:rsidRDefault="001E62C8" w:rsidP="003449D9">
      <w:pPr>
        <w:widowControl/>
        <w:autoSpaceDE/>
        <w:autoSpaceDN/>
        <w:adjustRightInd/>
        <w:spacing w:line="360" w:lineRule="auto"/>
        <w:ind w:firstLine="709"/>
        <w:jc w:val="both"/>
        <w:rPr>
          <w:color w:val="000000"/>
          <w:sz w:val="24"/>
          <w:szCs w:val="24"/>
          <w:lang w:eastAsia="en-US"/>
        </w:rPr>
      </w:pPr>
      <w:r w:rsidRPr="003449D9">
        <w:rPr>
          <w:color w:val="000000"/>
          <w:sz w:val="24"/>
          <w:szCs w:val="24"/>
          <w:lang w:eastAsia="en-US"/>
        </w:rPr>
        <w:t>Характерной особенностью развития ноосферы явилась с</w:t>
      </w:r>
      <w:r w:rsidR="00FA746C" w:rsidRPr="003449D9">
        <w:rPr>
          <w:color w:val="000000"/>
          <w:sz w:val="24"/>
          <w:szCs w:val="24"/>
          <w:lang w:eastAsia="en-US"/>
        </w:rPr>
        <w:t xml:space="preserve">корость </w:t>
      </w:r>
      <w:r w:rsidR="00E649A6" w:rsidRPr="003449D9">
        <w:rPr>
          <w:color w:val="000000"/>
          <w:sz w:val="24"/>
          <w:szCs w:val="24"/>
          <w:lang w:eastAsia="en-US"/>
        </w:rPr>
        <w:t xml:space="preserve">и масштабы </w:t>
      </w:r>
      <w:r w:rsidR="00FA746C" w:rsidRPr="003449D9">
        <w:rPr>
          <w:color w:val="000000"/>
          <w:sz w:val="24"/>
          <w:szCs w:val="24"/>
          <w:lang w:eastAsia="en-US"/>
        </w:rPr>
        <w:t>происходящих изменений, совершенно не сопостави</w:t>
      </w:r>
      <w:r w:rsidR="00E649A6" w:rsidRPr="003449D9">
        <w:rPr>
          <w:color w:val="000000"/>
          <w:sz w:val="24"/>
          <w:szCs w:val="24"/>
          <w:lang w:eastAsia="en-US"/>
        </w:rPr>
        <w:t xml:space="preserve">мые </w:t>
      </w:r>
      <w:r w:rsidR="00FA746C" w:rsidRPr="003449D9">
        <w:rPr>
          <w:color w:val="000000"/>
          <w:sz w:val="24"/>
          <w:szCs w:val="24"/>
          <w:lang w:eastAsia="en-US"/>
        </w:rPr>
        <w:t>со скоростью</w:t>
      </w:r>
      <w:r w:rsidR="002B74F6" w:rsidRPr="003449D9">
        <w:rPr>
          <w:color w:val="000000"/>
          <w:sz w:val="24"/>
          <w:szCs w:val="24"/>
          <w:lang w:eastAsia="en-US"/>
        </w:rPr>
        <w:t xml:space="preserve"> эволюционных </w:t>
      </w:r>
      <w:r w:rsidR="00FA746C" w:rsidRPr="003449D9">
        <w:rPr>
          <w:color w:val="000000"/>
          <w:sz w:val="24"/>
          <w:szCs w:val="24"/>
          <w:lang w:eastAsia="en-US"/>
        </w:rPr>
        <w:t>процессов</w:t>
      </w:r>
      <w:r w:rsidR="00E649A6" w:rsidRPr="003449D9">
        <w:rPr>
          <w:color w:val="000000"/>
          <w:sz w:val="24"/>
          <w:szCs w:val="24"/>
          <w:lang w:eastAsia="en-US"/>
        </w:rPr>
        <w:t>,</w:t>
      </w:r>
      <w:r w:rsidR="00FA746C" w:rsidRPr="003449D9">
        <w:rPr>
          <w:color w:val="000000"/>
          <w:sz w:val="24"/>
          <w:szCs w:val="24"/>
          <w:lang w:eastAsia="en-US"/>
        </w:rPr>
        <w:t xml:space="preserve"> имеющих место на протяжении предшествующих геологических эпох</w:t>
      </w:r>
      <w:r w:rsidR="00EE7E8A">
        <w:rPr>
          <w:color w:val="000000"/>
          <w:sz w:val="24"/>
          <w:szCs w:val="24"/>
          <w:lang w:eastAsia="en-US"/>
        </w:rPr>
        <w:t>. И</w:t>
      </w:r>
      <w:r w:rsidR="00EE7E8A" w:rsidRPr="00EE7E8A">
        <w:rPr>
          <w:color w:val="000000"/>
          <w:sz w:val="24"/>
          <w:szCs w:val="24"/>
          <w:lang w:eastAsia="en-US"/>
        </w:rPr>
        <w:t>зменения</w:t>
      </w:r>
      <w:r w:rsidR="00EE7E8A">
        <w:rPr>
          <w:color w:val="000000"/>
          <w:sz w:val="24"/>
          <w:szCs w:val="24"/>
          <w:lang w:eastAsia="en-US"/>
        </w:rPr>
        <w:t xml:space="preserve">, происходившие ранее за </w:t>
      </w:r>
      <w:r w:rsidR="00FA746C" w:rsidRPr="003449D9">
        <w:rPr>
          <w:color w:val="000000"/>
          <w:sz w:val="24"/>
          <w:szCs w:val="24"/>
          <w:lang w:eastAsia="en-US"/>
        </w:rPr>
        <w:t>миллион</w:t>
      </w:r>
      <w:r w:rsidR="00EE7E8A">
        <w:rPr>
          <w:color w:val="000000"/>
          <w:sz w:val="24"/>
          <w:szCs w:val="24"/>
          <w:lang w:eastAsia="en-US"/>
        </w:rPr>
        <w:t>ы, а иногда и десятки миллионов лет, теперь могут осуществляться на протяжении сто</w:t>
      </w:r>
      <w:r w:rsidR="00FA746C" w:rsidRPr="003449D9">
        <w:rPr>
          <w:color w:val="000000"/>
          <w:sz w:val="24"/>
          <w:szCs w:val="24"/>
          <w:lang w:eastAsia="en-US"/>
        </w:rPr>
        <w:t>лет</w:t>
      </w:r>
      <w:r w:rsidR="00EE7E8A">
        <w:rPr>
          <w:color w:val="000000"/>
          <w:sz w:val="24"/>
          <w:szCs w:val="24"/>
          <w:lang w:eastAsia="en-US"/>
        </w:rPr>
        <w:t xml:space="preserve">ий и даже меньших периодов времени. Однако, </w:t>
      </w:r>
      <w:r w:rsidR="00A050DF">
        <w:rPr>
          <w:color w:val="000000"/>
          <w:sz w:val="24"/>
          <w:szCs w:val="24"/>
          <w:lang w:eastAsia="en-US"/>
        </w:rPr>
        <w:t xml:space="preserve">и в этом случае </w:t>
      </w:r>
      <w:r w:rsidR="002B74F6" w:rsidRPr="003449D9">
        <w:rPr>
          <w:color w:val="000000"/>
          <w:sz w:val="24"/>
          <w:szCs w:val="24"/>
          <w:lang w:eastAsia="en-US"/>
        </w:rPr>
        <w:t>биогеохимическ</w:t>
      </w:r>
      <w:r w:rsidR="00A050DF">
        <w:rPr>
          <w:color w:val="000000"/>
          <w:sz w:val="24"/>
          <w:szCs w:val="24"/>
          <w:lang w:eastAsia="en-US"/>
        </w:rPr>
        <w:t>ая</w:t>
      </w:r>
      <w:r w:rsidR="002B74F6" w:rsidRPr="003449D9">
        <w:rPr>
          <w:color w:val="000000"/>
          <w:sz w:val="24"/>
          <w:szCs w:val="24"/>
          <w:lang w:eastAsia="en-US"/>
        </w:rPr>
        <w:t xml:space="preserve"> э</w:t>
      </w:r>
      <w:r w:rsidR="004E639B" w:rsidRPr="003449D9">
        <w:rPr>
          <w:color w:val="000000"/>
          <w:sz w:val="24"/>
          <w:szCs w:val="24"/>
          <w:lang w:eastAsia="en-US"/>
        </w:rPr>
        <w:t>волюци</w:t>
      </w:r>
      <w:r w:rsidR="002B74F6" w:rsidRPr="003449D9">
        <w:rPr>
          <w:color w:val="000000"/>
          <w:sz w:val="24"/>
          <w:szCs w:val="24"/>
          <w:lang w:eastAsia="en-US"/>
        </w:rPr>
        <w:t>я</w:t>
      </w:r>
      <w:r w:rsidR="004E639B" w:rsidRPr="003449D9">
        <w:rPr>
          <w:color w:val="000000"/>
          <w:sz w:val="24"/>
          <w:szCs w:val="24"/>
          <w:lang w:eastAsia="en-US"/>
        </w:rPr>
        <w:t xml:space="preserve"> ноосферы </w:t>
      </w:r>
      <w:r w:rsidR="00EE7E8A">
        <w:rPr>
          <w:color w:val="000000"/>
          <w:sz w:val="24"/>
          <w:szCs w:val="24"/>
          <w:lang w:eastAsia="en-US"/>
        </w:rPr>
        <w:t xml:space="preserve">все равно </w:t>
      </w:r>
      <w:r w:rsidR="004E639B" w:rsidRPr="003449D9">
        <w:rPr>
          <w:color w:val="000000"/>
          <w:sz w:val="24"/>
          <w:szCs w:val="24"/>
          <w:lang w:eastAsia="en-US"/>
        </w:rPr>
        <w:t xml:space="preserve">осуществлялась </w:t>
      </w:r>
      <w:r w:rsidR="00A050DF">
        <w:rPr>
          <w:color w:val="000000"/>
          <w:sz w:val="24"/>
          <w:szCs w:val="24"/>
          <w:lang w:eastAsia="en-US"/>
        </w:rPr>
        <w:t>по</w:t>
      </w:r>
      <w:r w:rsidR="004E639B" w:rsidRPr="003449D9">
        <w:rPr>
          <w:color w:val="000000"/>
          <w:sz w:val="24"/>
          <w:szCs w:val="24"/>
          <w:lang w:eastAsia="en-US"/>
        </w:rPr>
        <w:t>этап</w:t>
      </w:r>
      <w:r w:rsidR="00A050DF">
        <w:rPr>
          <w:color w:val="000000"/>
          <w:sz w:val="24"/>
          <w:szCs w:val="24"/>
          <w:lang w:eastAsia="en-US"/>
        </w:rPr>
        <w:t xml:space="preserve">но </w:t>
      </w:r>
      <w:r w:rsidR="00BD0352" w:rsidRPr="003449D9">
        <w:rPr>
          <w:color w:val="000000"/>
          <w:sz w:val="24"/>
          <w:szCs w:val="24"/>
          <w:lang w:eastAsia="en-US"/>
        </w:rPr>
        <w:t>и претерпела ряд последовательных эколого</w:t>
      </w:r>
      <w:r w:rsidR="00A050DF">
        <w:rPr>
          <w:color w:val="000000"/>
          <w:sz w:val="24"/>
          <w:szCs w:val="24"/>
          <w:lang w:eastAsia="en-US"/>
        </w:rPr>
        <w:t>-</w:t>
      </w:r>
      <w:r w:rsidR="00BD0352" w:rsidRPr="003449D9">
        <w:rPr>
          <w:color w:val="000000"/>
          <w:sz w:val="24"/>
          <w:szCs w:val="24"/>
          <w:lang w:eastAsia="en-US"/>
        </w:rPr>
        <w:t>геохимических трансформаций</w:t>
      </w:r>
      <w:r w:rsidR="004E639B" w:rsidRPr="003449D9">
        <w:rPr>
          <w:color w:val="000000"/>
          <w:sz w:val="24"/>
          <w:szCs w:val="24"/>
          <w:lang w:eastAsia="en-US"/>
        </w:rPr>
        <w:t>, в ходе которых предки современного человека сначала ста</w:t>
      </w:r>
      <w:r w:rsidR="00A050DF">
        <w:rPr>
          <w:color w:val="000000"/>
          <w:sz w:val="24"/>
          <w:szCs w:val="24"/>
          <w:lang w:eastAsia="en-US"/>
        </w:rPr>
        <w:t>ли</w:t>
      </w:r>
      <w:r w:rsidR="004E639B" w:rsidRPr="003449D9">
        <w:rPr>
          <w:color w:val="000000"/>
          <w:sz w:val="24"/>
          <w:szCs w:val="24"/>
          <w:lang w:eastAsia="en-US"/>
        </w:rPr>
        <w:t xml:space="preserve"> доминирующим видом, затем рассели</w:t>
      </w:r>
      <w:r w:rsidR="00A050DF">
        <w:rPr>
          <w:color w:val="000000"/>
          <w:sz w:val="24"/>
          <w:szCs w:val="24"/>
          <w:lang w:eastAsia="en-US"/>
        </w:rPr>
        <w:t xml:space="preserve">лись </w:t>
      </w:r>
      <w:r w:rsidR="004E639B" w:rsidRPr="003449D9">
        <w:rPr>
          <w:color w:val="000000"/>
          <w:sz w:val="24"/>
          <w:szCs w:val="24"/>
          <w:lang w:eastAsia="en-US"/>
        </w:rPr>
        <w:t xml:space="preserve">по всей поверхности планеты и, в конце концов, </w:t>
      </w:r>
      <w:r w:rsidR="00A050DF">
        <w:rPr>
          <w:color w:val="000000"/>
          <w:sz w:val="24"/>
          <w:szCs w:val="24"/>
          <w:lang w:eastAsia="en-US"/>
        </w:rPr>
        <w:t xml:space="preserve">смогли </w:t>
      </w:r>
      <w:r w:rsidR="004E639B" w:rsidRPr="003449D9">
        <w:rPr>
          <w:color w:val="000000"/>
          <w:sz w:val="24"/>
          <w:szCs w:val="24"/>
          <w:lang w:eastAsia="en-US"/>
        </w:rPr>
        <w:t xml:space="preserve">приступить к ее масштабному техногенному преобразованию. </w:t>
      </w:r>
      <w:r w:rsidR="00EE7E8A">
        <w:rPr>
          <w:color w:val="000000"/>
          <w:sz w:val="24"/>
          <w:szCs w:val="24"/>
          <w:lang w:eastAsia="en-US"/>
        </w:rPr>
        <w:t xml:space="preserve">И на </w:t>
      </w:r>
      <w:r w:rsidR="004E639B" w:rsidRPr="003449D9">
        <w:rPr>
          <w:color w:val="000000"/>
          <w:sz w:val="24"/>
          <w:szCs w:val="24"/>
          <w:lang w:eastAsia="en-US"/>
        </w:rPr>
        <w:t xml:space="preserve">каждом из этих этапов человек, как неотъемлемая часть ноосферы, по-разному реагировал </w:t>
      </w:r>
      <w:r w:rsidR="002B74F6" w:rsidRPr="003449D9">
        <w:rPr>
          <w:color w:val="000000"/>
          <w:sz w:val="24"/>
          <w:szCs w:val="24"/>
          <w:lang w:eastAsia="en-US"/>
        </w:rPr>
        <w:t xml:space="preserve">и противостоял </w:t>
      </w:r>
      <w:r w:rsidR="004E639B" w:rsidRPr="003449D9">
        <w:rPr>
          <w:color w:val="000000"/>
          <w:sz w:val="24"/>
          <w:szCs w:val="24"/>
          <w:lang w:eastAsia="en-US"/>
        </w:rPr>
        <w:t>комплекс</w:t>
      </w:r>
      <w:r w:rsidR="002B74F6" w:rsidRPr="003449D9">
        <w:rPr>
          <w:color w:val="000000"/>
          <w:sz w:val="24"/>
          <w:szCs w:val="24"/>
          <w:lang w:eastAsia="en-US"/>
        </w:rPr>
        <w:t>у</w:t>
      </w:r>
      <w:r w:rsidR="004E639B" w:rsidRPr="003449D9">
        <w:rPr>
          <w:color w:val="000000"/>
          <w:sz w:val="24"/>
          <w:szCs w:val="24"/>
          <w:lang w:eastAsia="en-US"/>
        </w:rPr>
        <w:t xml:space="preserve"> возникающих геохимических воздействий. Сначала он </w:t>
      </w:r>
      <w:r w:rsidR="002B74F6" w:rsidRPr="003449D9">
        <w:rPr>
          <w:color w:val="000000"/>
          <w:sz w:val="24"/>
          <w:szCs w:val="24"/>
          <w:lang w:eastAsia="en-US"/>
        </w:rPr>
        <w:t>за относительно короткий срок (</w:t>
      </w:r>
      <w:r w:rsidR="00F43FBC" w:rsidRPr="003449D9">
        <w:rPr>
          <w:color w:val="000000"/>
          <w:sz w:val="24"/>
          <w:szCs w:val="24"/>
          <w:lang w:eastAsia="en-US"/>
        </w:rPr>
        <w:t>2 миллиона лет - п</w:t>
      </w:r>
      <w:r w:rsidR="000A57FE">
        <w:rPr>
          <w:color w:val="000000"/>
          <w:sz w:val="24"/>
          <w:szCs w:val="24"/>
          <w:lang w:eastAsia="en-US"/>
        </w:rPr>
        <w:t>а</w:t>
      </w:r>
      <w:r w:rsidR="00F43FBC" w:rsidRPr="003449D9">
        <w:rPr>
          <w:color w:val="000000"/>
          <w:sz w:val="24"/>
          <w:szCs w:val="24"/>
          <w:lang w:eastAsia="en-US"/>
        </w:rPr>
        <w:t xml:space="preserve">леолит) </w:t>
      </w:r>
      <w:r w:rsidR="004E639B" w:rsidRPr="003449D9">
        <w:rPr>
          <w:color w:val="000000"/>
          <w:sz w:val="24"/>
          <w:szCs w:val="24"/>
          <w:lang w:eastAsia="en-US"/>
        </w:rPr>
        <w:t xml:space="preserve">смог </w:t>
      </w:r>
      <w:r w:rsidR="00675A6E">
        <w:rPr>
          <w:color w:val="000000"/>
          <w:sz w:val="24"/>
          <w:szCs w:val="24"/>
          <w:lang w:eastAsia="en-US"/>
        </w:rPr>
        <w:t xml:space="preserve">стать универсальным потребителем и </w:t>
      </w:r>
      <w:r w:rsidR="004E639B" w:rsidRPr="003449D9">
        <w:rPr>
          <w:color w:val="000000"/>
          <w:sz w:val="24"/>
          <w:szCs w:val="24"/>
          <w:lang w:eastAsia="en-US"/>
        </w:rPr>
        <w:t>адаптировался практически ко всему разнообразию зональных геохимических обстановок, затем научился выживать в геохимически неоптимальных условиях</w:t>
      </w:r>
      <w:r w:rsidR="00F43FBC" w:rsidRPr="003449D9">
        <w:rPr>
          <w:color w:val="000000"/>
          <w:sz w:val="24"/>
          <w:szCs w:val="24"/>
          <w:lang w:eastAsia="en-US"/>
        </w:rPr>
        <w:t xml:space="preserve"> (мезолит)</w:t>
      </w:r>
      <w:r w:rsidR="004E639B" w:rsidRPr="003449D9">
        <w:rPr>
          <w:color w:val="000000"/>
          <w:sz w:val="24"/>
          <w:szCs w:val="24"/>
          <w:lang w:eastAsia="en-US"/>
        </w:rPr>
        <w:t>, и наконец, сам начал</w:t>
      </w:r>
      <w:r w:rsidR="000A57FE">
        <w:rPr>
          <w:color w:val="000000"/>
          <w:sz w:val="24"/>
          <w:szCs w:val="24"/>
          <w:lang w:eastAsia="en-US"/>
        </w:rPr>
        <w:t>,</w:t>
      </w:r>
      <w:r w:rsidR="004E639B" w:rsidRPr="003449D9">
        <w:rPr>
          <w:color w:val="000000"/>
          <w:sz w:val="24"/>
          <w:szCs w:val="24"/>
          <w:lang w:eastAsia="en-US"/>
        </w:rPr>
        <w:t xml:space="preserve"> во многом бессознательно</w:t>
      </w:r>
      <w:r w:rsidR="000A57FE">
        <w:rPr>
          <w:color w:val="000000"/>
          <w:sz w:val="24"/>
          <w:szCs w:val="24"/>
          <w:lang w:eastAsia="en-US"/>
        </w:rPr>
        <w:t>,</w:t>
      </w:r>
      <w:r w:rsidR="004E639B" w:rsidRPr="003449D9">
        <w:rPr>
          <w:color w:val="000000"/>
          <w:sz w:val="24"/>
          <w:szCs w:val="24"/>
          <w:lang w:eastAsia="en-US"/>
        </w:rPr>
        <w:t xml:space="preserve"> формировать для себя новые геохимические условиях проживания</w:t>
      </w:r>
      <w:r w:rsidR="00F43FBC" w:rsidRPr="003449D9">
        <w:rPr>
          <w:color w:val="000000"/>
          <w:sz w:val="24"/>
          <w:szCs w:val="24"/>
          <w:lang w:eastAsia="en-US"/>
        </w:rPr>
        <w:t xml:space="preserve"> (неолит)</w:t>
      </w:r>
      <w:r w:rsidR="004E639B" w:rsidRPr="003449D9">
        <w:rPr>
          <w:color w:val="000000"/>
          <w:sz w:val="24"/>
          <w:szCs w:val="24"/>
          <w:lang w:eastAsia="en-US"/>
        </w:rPr>
        <w:t>. Появление таких возможностей было обусловлено не только развитием структурно-функциональной организации мозга, но и наличием биогенетических способностей к проживанию в максимально широком диапазоне геохимических обстановок</w:t>
      </w:r>
      <w:r w:rsidR="004A0BA4" w:rsidRPr="003449D9">
        <w:rPr>
          <w:sz w:val="24"/>
          <w:szCs w:val="24"/>
        </w:rPr>
        <w:t xml:space="preserve"> </w:t>
      </w:r>
      <w:r w:rsidR="00E3278D" w:rsidRPr="00E3278D">
        <w:rPr>
          <w:sz w:val="24"/>
          <w:szCs w:val="24"/>
        </w:rPr>
        <w:t>[</w:t>
      </w:r>
      <w:r w:rsidR="004A0BA4" w:rsidRPr="003449D9">
        <w:rPr>
          <w:color w:val="000000"/>
          <w:sz w:val="24"/>
          <w:szCs w:val="24"/>
          <w:lang w:val="en-US" w:eastAsia="en-US"/>
        </w:rPr>
        <w:t>Darlingt</w:t>
      </w:r>
      <w:r w:rsidR="00F16897">
        <w:rPr>
          <w:color w:val="000000"/>
          <w:sz w:val="24"/>
          <w:szCs w:val="24"/>
          <w:lang w:val="en-US" w:eastAsia="en-US"/>
        </w:rPr>
        <w:t>o</w:t>
      </w:r>
      <w:r w:rsidR="004A0BA4" w:rsidRPr="003449D9">
        <w:rPr>
          <w:color w:val="000000"/>
          <w:sz w:val="24"/>
          <w:szCs w:val="24"/>
          <w:lang w:val="en-US" w:eastAsia="en-US"/>
        </w:rPr>
        <w:t>n</w:t>
      </w:r>
      <w:r w:rsidR="00F16897" w:rsidRPr="00F16897">
        <w:rPr>
          <w:color w:val="000000"/>
          <w:sz w:val="24"/>
          <w:szCs w:val="24"/>
          <w:lang w:eastAsia="en-US"/>
        </w:rPr>
        <w:t>,</w:t>
      </w:r>
      <w:r w:rsidR="00B10EDC" w:rsidRPr="00F16897">
        <w:rPr>
          <w:color w:val="000000"/>
          <w:sz w:val="24"/>
          <w:szCs w:val="24"/>
          <w:lang w:eastAsia="en-US"/>
        </w:rPr>
        <w:t xml:space="preserve"> </w:t>
      </w:r>
      <w:r w:rsidR="00F16897">
        <w:rPr>
          <w:color w:val="000000"/>
          <w:sz w:val="24"/>
          <w:szCs w:val="24"/>
          <w:lang w:eastAsia="en-US"/>
        </w:rPr>
        <w:t>1969;</w:t>
      </w:r>
      <w:r w:rsidR="004A0BA4" w:rsidRPr="000A57FE">
        <w:rPr>
          <w:color w:val="000000"/>
          <w:sz w:val="24"/>
          <w:szCs w:val="24"/>
          <w:lang w:eastAsia="en-US"/>
        </w:rPr>
        <w:t xml:space="preserve"> </w:t>
      </w:r>
      <w:r w:rsidR="004A0BA4" w:rsidRPr="003449D9">
        <w:rPr>
          <w:color w:val="000000"/>
          <w:sz w:val="24"/>
          <w:szCs w:val="24"/>
          <w:lang w:eastAsia="en-US"/>
        </w:rPr>
        <w:t>Diamond, 1992</w:t>
      </w:r>
      <w:r w:rsidR="00E3278D" w:rsidRPr="00E3278D">
        <w:rPr>
          <w:color w:val="000000"/>
          <w:sz w:val="24"/>
          <w:szCs w:val="24"/>
          <w:lang w:eastAsia="en-US"/>
        </w:rPr>
        <w:t>]</w:t>
      </w:r>
      <w:r w:rsidR="00D25C1B" w:rsidRPr="003449D9">
        <w:rPr>
          <w:color w:val="000000"/>
          <w:sz w:val="24"/>
          <w:szCs w:val="24"/>
          <w:lang w:eastAsia="en-US"/>
        </w:rPr>
        <w:t>.</w:t>
      </w:r>
    </w:p>
    <w:p w:rsidR="007A13B2" w:rsidRDefault="004E639B" w:rsidP="003449D9">
      <w:pPr>
        <w:widowControl/>
        <w:autoSpaceDE/>
        <w:autoSpaceDN/>
        <w:adjustRightInd/>
        <w:spacing w:line="360" w:lineRule="auto"/>
        <w:ind w:firstLine="709"/>
        <w:jc w:val="both"/>
        <w:rPr>
          <w:color w:val="000000"/>
          <w:sz w:val="24"/>
          <w:szCs w:val="24"/>
          <w:lang w:eastAsia="en-US"/>
        </w:rPr>
      </w:pPr>
      <w:r w:rsidRPr="003449D9">
        <w:rPr>
          <w:i/>
          <w:color w:val="000000"/>
          <w:sz w:val="24"/>
          <w:szCs w:val="24"/>
          <w:lang w:eastAsia="en-US"/>
        </w:rPr>
        <w:t xml:space="preserve">Первый </w:t>
      </w:r>
      <w:r w:rsidR="00F43FBC" w:rsidRPr="003449D9">
        <w:rPr>
          <w:color w:val="000000"/>
          <w:sz w:val="24"/>
          <w:szCs w:val="24"/>
          <w:lang w:eastAsia="en-US"/>
        </w:rPr>
        <w:t xml:space="preserve">– палеолитический </w:t>
      </w:r>
      <w:r w:rsidRPr="003449D9">
        <w:rPr>
          <w:color w:val="000000"/>
          <w:sz w:val="24"/>
          <w:szCs w:val="24"/>
          <w:lang w:eastAsia="en-US"/>
        </w:rPr>
        <w:t>этап становления ноосферы характеризовался тем, что в ходе перманентного накопления дополнительных конкурентных преимуществ, получаемых человеком в результате разумного коллективного существования</w:t>
      </w:r>
      <w:r w:rsidR="00B72595" w:rsidRPr="003449D9">
        <w:rPr>
          <w:i/>
          <w:color w:val="000000"/>
          <w:sz w:val="24"/>
          <w:szCs w:val="24"/>
          <w:lang w:eastAsia="en-US"/>
        </w:rPr>
        <w:t>,</w:t>
      </w:r>
      <w:r w:rsidR="002C34EB" w:rsidRPr="002C34EB">
        <w:rPr>
          <w:i/>
          <w:color w:val="000000"/>
          <w:sz w:val="24"/>
          <w:szCs w:val="24"/>
          <w:lang w:eastAsia="en-US"/>
        </w:rPr>
        <w:t xml:space="preserve"> </w:t>
      </w:r>
      <w:r w:rsidR="002C34EB">
        <w:rPr>
          <w:i/>
          <w:color w:val="000000"/>
          <w:sz w:val="24"/>
          <w:szCs w:val="24"/>
          <w:lang w:val="en-US" w:eastAsia="en-US"/>
        </w:rPr>
        <w:t>Homo</w:t>
      </w:r>
      <w:r w:rsidRPr="003449D9">
        <w:rPr>
          <w:i/>
          <w:color w:val="000000"/>
          <w:sz w:val="24"/>
          <w:szCs w:val="24"/>
          <w:lang w:eastAsia="en-US"/>
        </w:rPr>
        <w:t xml:space="preserve"> </w:t>
      </w:r>
      <w:r w:rsidR="000A57FE">
        <w:rPr>
          <w:i/>
          <w:color w:val="000000"/>
          <w:sz w:val="24"/>
          <w:szCs w:val="24"/>
          <w:lang w:val="en-US" w:eastAsia="en-US"/>
        </w:rPr>
        <w:t>s</w:t>
      </w:r>
      <w:r w:rsidRPr="003449D9">
        <w:rPr>
          <w:i/>
          <w:color w:val="000000"/>
          <w:sz w:val="24"/>
          <w:szCs w:val="24"/>
          <w:lang w:val="en-US" w:eastAsia="en-US"/>
        </w:rPr>
        <w:t>apiens</w:t>
      </w:r>
      <w:r w:rsidR="00B72595" w:rsidRPr="003449D9">
        <w:rPr>
          <w:i/>
          <w:color w:val="000000"/>
          <w:sz w:val="24"/>
          <w:szCs w:val="24"/>
          <w:lang w:eastAsia="en-US"/>
        </w:rPr>
        <w:t xml:space="preserve"> </w:t>
      </w:r>
      <w:r w:rsidR="00B72595" w:rsidRPr="003449D9">
        <w:rPr>
          <w:color w:val="000000"/>
          <w:sz w:val="24"/>
          <w:szCs w:val="24"/>
          <w:lang w:eastAsia="en-US"/>
        </w:rPr>
        <w:t xml:space="preserve">получил возможность устойчиво существовать во всем разнообразии зональных природных обстановок. </w:t>
      </w:r>
      <w:r w:rsidR="00EE7E8A">
        <w:rPr>
          <w:color w:val="000000"/>
          <w:sz w:val="24"/>
          <w:szCs w:val="24"/>
          <w:lang w:eastAsia="en-US"/>
        </w:rPr>
        <w:t>На протяжении этого периода он, п</w:t>
      </w:r>
      <w:r w:rsidR="00355BC2" w:rsidRPr="003449D9">
        <w:rPr>
          <w:color w:val="000000"/>
          <w:sz w:val="24"/>
          <w:szCs w:val="24"/>
          <w:lang w:eastAsia="en-US"/>
        </w:rPr>
        <w:t xml:space="preserve">очти </w:t>
      </w:r>
      <w:r w:rsidR="00B72595" w:rsidRPr="003449D9">
        <w:rPr>
          <w:color w:val="000000"/>
          <w:sz w:val="24"/>
          <w:szCs w:val="24"/>
          <w:lang w:eastAsia="en-US"/>
        </w:rPr>
        <w:t>н</w:t>
      </w:r>
      <w:r w:rsidRPr="003449D9">
        <w:rPr>
          <w:color w:val="000000"/>
          <w:sz w:val="24"/>
          <w:szCs w:val="24"/>
          <w:lang w:eastAsia="en-US"/>
        </w:rPr>
        <w:t xml:space="preserve">е разрушая сложившуюся систему круговоротов, </w:t>
      </w:r>
      <w:r w:rsidR="00B72595" w:rsidRPr="003449D9">
        <w:rPr>
          <w:color w:val="000000"/>
          <w:sz w:val="24"/>
          <w:szCs w:val="24"/>
          <w:lang w:eastAsia="en-US"/>
        </w:rPr>
        <w:t>освоил и начал использовать ма</w:t>
      </w:r>
      <w:r w:rsidR="003A2432">
        <w:rPr>
          <w:color w:val="000000"/>
          <w:sz w:val="24"/>
          <w:szCs w:val="24"/>
          <w:lang w:eastAsia="en-US"/>
        </w:rPr>
        <w:t>ксимально широкую кормовую базу</w:t>
      </w:r>
      <w:r w:rsidR="00EE7E8A">
        <w:rPr>
          <w:color w:val="000000"/>
          <w:sz w:val="24"/>
          <w:szCs w:val="24"/>
          <w:lang w:eastAsia="en-US"/>
        </w:rPr>
        <w:t>, с</w:t>
      </w:r>
      <w:r w:rsidRPr="003449D9">
        <w:rPr>
          <w:color w:val="000000"/>
          <w:sz w:val="24"/>
          <w:szCs w:val="24"/>
          <w:lang w:eastAsia="en-US"/>
        </w:rPr>
        <w:t>та</w:t>
      </w:r>
      <w:r w:rsidR="00B72595" w:rsidRPr="003449D9">
        <w:rPr>
          <w:color w:val="000000"/>
          <w:sz w:val="24"/>
          <w:szCs w:val="24"/>
          <w:lang w:eastAsia="en-US"/>
        </w:rPr>
        <w:t>в</w:t>
      </w:r>
      <w:r w:rsidR="003A2432">
        <w:rPr>
          <w:color w:val="000000"/>
          <w:sz w:val="24"/>
          <w:szCs w:val="24"/>
          <w:lang w:eastAsia="en-US"/>
        </w:rPr>
        <w:t>,</w:t>
      </w:r>
      <w:r w:rsidRPr="003449D9">
        <w:rPr>
          <w:color w:val="000000"/>
          <w:sz w:val="24"/>
          <w:szCs w:val="24"/>
          <w:lang w:eastAsia="en-US"/>
        </w:rPr>
        <w:t xml:space="preserve"> </w:t>
      </w:r>
      <w:r w:rsidR="003A2432">
        <w:rPr>
          <w:color w:val="000000"/>
          <w:sz w:val="24"/>
          <w:szCs w:val="24"/>
          <w:lang w:eastAsia="en-US"/>
        </w:rPr>
        <w:t xml:space="preserve">таким образом, </w:t>
      </w:r>
      <w:r w:rsidRPr="003449D9">
        <w:rPr>
          <w:color w:val="000000"/>
          <w:sz w:val="24"/>
          <w:szCs w:val="24"/>
          <w:lang w:eastAsia="en-US"/>
        </w:rPr>
        <w:t xml:space="preserve">доминирующим </w:t>
      </w:r>
      <w:r w:rsidR="00B72595" w:rsidRPr="003449D9">
        <w:rPr>
          <w:color w:val="000000"/>
          <w:sz w:val="24"/>
          <w:szCs w:val="24"/>
          <w:lang w:eastAsia="en-US"/>
        </w:rPr>
        <w:t xml:space="preserve">компонентом </w:t>
      </w:r>
      <w:r w:rsidR="003A2432">
        <w:rPr>
          <w:color w:val="000000"/>
          <w:sz w:val="24"/>
          <w:szCs w:val="24"/>
          <w:lang w:eastAsia="en-US"/>
        </w:rPr>
        <w:t>биосферы</w:t>
      </w:r>
      <w:r w:rsidR="00EE7E8A">
        <w:rPr>
          <w:color w:val="000000"/>
          <w:sz w:val="24"/>
          <w:szCs w:val="24"/>
          <w:lang w:eastAsia="en-US"/>
        </w:rPr>
        <w:t xml:space="preserve">. </w:t>
      </w:r>
      <w:r w:rsidR="00A050DF">
        <w:rPr>
          <w:color w:val="000000"/>
          <w:sz w:val="24"/>
          <w:szCs w:val="24"/>
          <w:lang w:eastAsia="en-US"/>
        </w:rPr>
        <w:t xml:space="preserve">В соответствии с законом Дарвина-Вернадского это </w:t>
      </w:r>
      <w:r w:rsidRPr="003449D9">
        <w:rPr>
          <w:color w:val="000000"/>
          <w:sz w:val="24"/>
          <w:szCs w:val="24"/>
          <w:lang w:eastAsia="en-US"/>
        </w:rPr>
        <w:t>спровоцировал</w:t>
      </w:r>
      <w:r w:rsidR="00A050DF">
        <w:rPr>
          <w:color w:val="000000"/>
          <w:sz w:val="24"/>
          <w:szCs w:val="24"/>
          <w:lang w:eastAsia="en-US"/>
        </w:rPr>
        <w:t>о</w:t>
      </w:r>
      <w:r w:rsidRPr="003449D9">
        <w:rPr>
          <w:color w:val="000000"/>
          <w:sz w:val="24"/>
          <w:szCs w:val="24"/>
          <w:lang w:eastAsia="en-US"/>
        </w:rPr>
        <w:t xml:space="preserve"> </w:t>
      </w:r>
      <w:r w:rsidR="00A050DF">
        <w:rPr>
          <w:color w:val="000000"/>
          <w:sz w:val="24"/>
          <w:szCs w:val="24"/>
          <w:lang w:eastAsia="en-US"/>
        </w:rPr>
        <w:t xml:space="preserve">ускоренный </w:t>
      </w:r>
      <w:r w:rsidRPr="003449D9">
        <w:rPr>
          <w:color w:val="000000"/>
          <w:sz w:val="24"/>
          <w:szCs w:val="24"/>
          <w:lang w:eastAsia="en-US"/>
        </w:rPr>
        <w:t>рост популяции</w:t>
      </w:r>
      <w:r w:rsidR="003A2432">
        <w:rPr>
          <w:color w:val="000000"/>
          <w:sz w:val="24"/>
          <w:szCs w:val="24"/>
          <w:lang w:eastAsia="en-US"/>
        </w:rPr>
        <w:t xml:space="preserve"> и </w:t>
      </w:r>
      <w:r w:rsidRPr="003449D9">
        <w:rPr>
          <w:color w:val="000000"/>
          <w:sz w:val="24"/>
          <w:szCs w:val="24"/>
          <w:lang w:eastAsia="en-US"/>
        </w:rPr>
        <w:t>стимулировал</w:t>
      </w:r>
      <w:r w:rsidR="00A050DF">
        <w:rPr>
          <w:color w:val="000000"/>
          <w:sz w:val="24"/>
          <w:szCs w:val="24"/>
          <w:lang w:eastAsia="en-US"/>
        </w:rPr>
        <w:t>о</w:t>
      </w:r>
      <w:r w:rsidRPr="003449D9">
        <w:rPr>
          <w:color w:val="000000"/>
          <w:sz w:val="24"/>
          <w:szCs w:val="24"/>
          <w:lang w:eastAsia="en-US"/>
        </w:rPr>
        <w:t xml:space="preserve"> экспансию предков современного человека в пределы практически всех природных зон и геохимических провинций, несмотря на то, что скорость т</w:t>
      </w:r>
      <w:r w:rsidR="00EE7E8A">
        <w:rPr>
          <w:color w:val="000000"/>
          <w:sz w:val="24"/>
          <w:szCs w:val="24"/>
          <w:lang w:eastAsia="en-US"/>
        </w:rPr>
        <w:t xml:space="preserve">акой </w:t>
      </w:r>
      <w:r w:rsidRPr="003449D9">
        <w:rPr>
          <w:color w:val="000000"/>
          <w:sz w:val="24"/>
          <w:szCs w:val="24"/>
          <w:lang w:eastAsia="en-US"/>
        </w:rPr>
        <w:t xml:space="preserve">экспансии </w:t>
      </w:r>
      <w:r w:rsidR="001E07AF" w:rsidRPr="003449D9">
        <w:rPr>
          <w:color w:val="000000"/>
          <w:sz w:val="24"/>
          <w:szCs w:val="24"/>
          <w:lang w:eastAsia="en-US"/>
        </w:rPr>
        <w:t xml:space="preserve">жестко </w:t>
      </w:r>
      <w:r w:rsidRPr="003449D9">
        <w:rPr>
          <w:color w:val="000000"/>
          <w:sz w:val="24"/>
          <w:szCs w:val="24"/>
          <w:lang w:eastAsia="en-US"/>
        </w:rPr>
        <w:t xml:space="preserve">лимитировалась </w:t>
      </w:r>
      <w:r w:rsidR="001E07AF" w:rsidRPr="003449D9">
        <w:rPr>
          <w:color w:val="000000"/>
          <w:sz w:val="24"/>
          <w:szCs w:val="24"/>
          <w:lang w:eastAsia="en-US"/>
        </w:rPr>
        <w:t xml:space="preserve">способностью </w:t>
      </w:r>
      <w:r w:rsidRPr="003449D9">
        <w:rPr>
          <w:color w:val="000000"/>
          <w:sz w:val="24"/>
          <w:szCs w:val="24"/>
          <w:lang w:eastAsia="en-US"/>
        </w:rPr>
        <w:t>адаптации мигрирующего населения к новым условиям питания и проживания.</w:t>
      </w:r>
      <w:r w:rsidR="00E3112C" w:rsidRPr="003449D9">
        <w:rPr>
          <w:color w:val="000000"/>
          <w:sz w:val="24"/>
          <w:szCs w:val="24"/>
          <w:lang w:eastAsia="en-US"/>
        </w:rPr>
        <w:t xml:space="preserve"> </w:t>
      </w:r>
      <w:r w:rsidR="00C50621">
        <w:rPr>
          <w:color w:val="000000"/>
          <w:sz w:val="24"/>
          <w:szCs w:val="24"/>
          <w:lang w:eastAsia="en-US"/>
        </w:rPr>
        <w:t>Естественно, что</w:t>
      </w:r>
      <w:r w:rsidR="003A2432">
        <w:rPr>
          <w:color w:val="000000"/>
          <w:sz w:val="24"/>
          <w:szCs w:val="24"/>
          <w:lang w:eastAsia="en-US"/>
        </w:rPr>
        <w:t xml:space="preserve"> </w:t>
      </w:r>
      <w:r w:rsidR="000A57FE">
        <w:rPr>
          <w:i/>
          <w:color w:val="000000"/>
          <w:sz w:val="24"/>
          <w:szCs w:val="24"/>
          <w:lang w:eastAsia="en-US"/>
        </w:rPr>
        <w:t>Homo s</w:t>
      </w:r>
      <w:r w:rsidR="00C50621" w:rsidRPr="00C50621">
        <w:rPr>
          <w:i/>
          <w:color w:val="000000"/>
          <w:sz w:val="24"/>
          <w:szCs w:val="24"/>
          <w:lang w:eastAsia="en-US"/>
        </w:rPr>
        <w:t>apiens</w:t>
      </w:r>
      <w:r w:rsidR="00C50621" w:rsidRPr="00C50621">
        <w:rPr>
          <w:color w:val="000000"/>
          <w:sz w:val="24"/>
          <w:szCs w:val="24"/>
          <w:lang w:eastAsia="en-US"/>
        </w:rPr>
        <w:t xml:space="preserve"> </w:t>
      </w:r>
      <w:r w:rsidR="003A2432">
        <w:rPr>
          <w:color w:val="000000"/>
          <w:sz w:val="24"/>
          <w:szCs w:val="24"/>
          <w:lang w:eastAsia="en-US"/>
        </w:rPr>
        <w:t xml:space="preserve">в этом случае </w:t>
      </w:r>
      <w:r w:rsidR="00C50621">
        <w:rPr>
          <w:color w:val="000000"/>
          <w:sz w:val="24"/>
          <w:szCs w:val="24"/>
          <w:lang w:eastAsia="en-US"/>
        </w:rPr>
        <w:t xml:space="preserve">был не свободен от конкуренции и </w:t>
      </w:r>
      <w:r w:rsidR="00E3112C" w:rsidRPr="003449D9">
        <w:rPr>
          <w:color w:val="000000"/>
          <w:sz w:val="24"/>
          <w:szCs w:val="24"/>
          <w:lang w:eastAsia="en-US"/>
        </w:rPr>
        <w:t>существование человека как вида, группы или отдельной особи постоянно осуществлялось на пределе всех имеющихся возможностей</w:t>
      </w:r>
      <w:r w:rsidR="00C50621">
        <w:rPr>
          <w:color w:val="000000"/>
          <w:sz w:val="24"/>
          <w:szCs w:val="24"/>
          <w:lang w:eastAsia="en-US"/>
        </w:rPr>
        <w:t>. В</w:t>
      </w:r>
      <w:r w:rsidR="00E3112C" w:rsidRPr="003449D9">
        <w:rPr>
          <w:color w:val="000000"/>
          <w:sz w:val="24"/>
          <w:szCs w:val="24"/>
          <w:lang w:eastAsia="en-US"/>
        </w:rPr>
        <w:t xml:space="preserve"> этих условиях только получение новых </w:t>
      </w:r>
      <w:r w:rsidR="003A2432">
        <w:rPr>
          <w:color w:val="000000"/>
          <w:sz w:val="24"/>
          <w:szCs w:val="24"/>
          <w:lang w:eastAsia="en-US"/>
        </w:rPr>
        <w:t xml:space="preserve">конкурентных преимуществ </w:t>
      </w:r>
      <w:r w:rsidR="00E3112C" w:rsidRPr="003449D9">
        <w:rPr>
          <w:color w:val="000000"/>
          <w:sz w:val="24"/>
          <w:szCs w:val="24"/>
          <w:lang w:eastAsia="en-US"/>
        </w:rPr>
        <w:t xml:space="preserve">позволяло сделать новый шаг в расселении. </w:t>
      </w:r>
      <w:r w:rsidR="001E07AF" w:rsidRPr="003449D9">
        <w:rPr>
          <w:color w:val="000000"/>
          <w:sz w:val="24"/>
          <w:szCs w:val="24"/>
          <w:lang w:eastAsia="en-US"/>
        </w:rPr>
        <w:t xml:space="preserve">Так, например, заселение </w:t>
      </w:r>
      <w:r w:rsidR="00355BC2" w:rsidRPr="003449D9">
        <w:rPr>
          <w:color w:val="000000"/>
          <w:sz w:val="24"/>
          <w:szCs w:val="24"/>
          <w:lang w:eastAsia="en-US"/>
        </w:rPr>
        <w:t xml:space="preserve">Австралии, Океании </w:t>
      </w:r>
      <w:r w:rsidR="001E07AF" w:rsidRPr="003449D9">
        <w:rPr>
          <w:color w:val="000000"/>
          <w:sz w:val="24"/>
          <w:szCs w:val="24"/>
          <w:lang w:eastAsia="en-US"/>
        </w:rPr>
        <w:t>и северных пространств стало возможным только после овладения огнем</w:t>
      </w:r>
      <w:r w:rsidR="0019595B" w:rsidRPr="003449D9">
        <w:rPr>
          <w:color w:val="000000"/>
          <w:sz w:val="24"/>
          <w:szCs w:val="24"/>
          <w:lang w:eastAsia="en-US"/>
        </w:rPr>
        <w:t>,</w:t>
      </w:r>
      <w:r w:rsidR="000A57FE">
        <w:rPr>
          <w:color w:val="000000"/>
          <w:sz w:val="24"/>
          <w:szCs w:val="24"/>
          <w:lang w:eastAsia="en-US"/>
        </w:rPr>
        <w:t xml:space="preserve"> искусством мореплавания, а так</w:t>
      </w:r>
      <w:r w:rsidR="00355BC2" w:rsidRPr="003449D9">
        <w:rPr>
          <w:color w:val="000000"/>
          <w:sz w:val="24"/>
          <w:szCs w:val="24"/>
          <w:lang w:eastAsia="en-US"/>
        </w:rPr>
        <w:t>же новыми приемами охоты и рыболовства</w:t>
      </w:r>
      <w:r w:rsidR="002875E1" w:rsidRPr="003449D9">
        <w:rPr>
          <w:color w:val="000000"/>
          <w:sz w:val="24"/>
          <w:szCs w:val="24"/>
          <w:lang w:eastAsia="en-US"/>
        </w:rPr>
        <w:t xml:space="preserve">. </w:t>
      </w:r>
    </w:p>
    <w:p w:rsidR="009B1027" w:rsidRDefault="009B1027" w:rsidP="009B1027">
      <w:pPr>
        <w:widowControl/>
        <w:autoSpaceDE/>
        <w:autoSpaceDN/>
        <w:adjustRightInd/>
        <w:spacing w:line="360" w:lineRule="auto"/>
        <w:ind w:firstLine="709"/>
        <w:jc w:val="both"/>
        <w:rPr>
          <w:color w:val="000000"/>
          <w:sz w:val="24"/>
          <w:szCs w:val="24"/>
          <w:lang w:eastAsia="en-US"/>
        </w:rPr>
      </w:pPr>
      <w:r w:rsidRPr="003449D9">
        <w:rPr>
          <w:color w:val="000000"/>
          <w:sz w:val="24"/>
          <w:szCs w:val="24"/>
          <w:lang w:eastAsia="en-US"/>
        </w:rPr>
        <w:t>Относительно быстро заселяя целые природные зоны, человек осваивал и новые экологические ниши, но, как показывают карты расположения обнаруженных п</w:t>
      </w:r>
      <w:r>
        <w:rPr>
          <w:color w:val="000000"/>
          <w:sz w:val="24"/>
          <w:szCs w:val="24"/>
          <w:lang w:eastAsia="en-US"/>
        </w:rPr>
        <w:t>а</w:t>
      </w:r>
      <w:r w:rsidRPr="003449D9">
        <w:rPr>
          <w:color w:val="000000"/>
          <w:sz w:val="24"/>
          <w:szCs w:val="24"/>
          <w:lang w:eastAsia="en-US"/>
        </w:rPr>
        <w:t>леолитических стоянок, человек</w:t>
      </w:r>
      <w:r>
        <w:rPr>
          <w:color w:val="000000"/>
          <w:sz w:val="24"/>
          <w:szCs w:val="24"/>
          <w:lang w:eastAsia="en-US"/>
        </w:rPr>
        <w:t xml:space="preserve"> (рис</w:t>
      </w:r>
      <w:r w:rsidR="000A57FE">
        <w:rPr>
          <w:color w:val="000000"/>
          <w:sz w:val="24"/>
          <w:szCs w:val="24"/>
          <w:lang w:eastAsia="en-US"/>
        </w:rPr>
        <w:t xml:space="preserve">унок </w:t>
      </w:r>
      <w:r w:rsidR="00B278D6">
        <w:rPr>
          <w:color w:val="000000"/>
          <w:sz w:val="24"/>
          <w:szCs w:val="24"/>
          <w:lang w:eastAsia="en-US"/>
        </w:rPr>
        <w:t>2.1)</w:t>
      </w:r>
      <w:r w:rsidRPr="003449D9">
        <w:rPr>
          <w:color w:val="000000"/>
          <w:sz w:val="24"/>
          <w:szCs w:val="24"/>
          <w:lang w:eastAsia="en-US"/>
        </w:rPr>
        <w:t xml:space="preserve"> в это время </w:t>
      </w:r>
      <w:r>
        <w:rPr>
          <w:color w:val="000000"/>
          <w:sz w:val="24"/>
          <w:szCs w:val="24"/>
          <w:lang w:eastAsia="en-US"/>
        </w:rPr>
        <w:t xml:space="preserve">был </w:t>
      </w:r>
      <w:r w:rsidRPr="003449D9">
        <w:rPr>
          <w:color w:val="000000"/>
          <w:sz w:val="24"/>
          <w:szCs w:val="24"/>
          <w:lang w:eastAsia="en-US"/>
        </w:rPr>
        <w:t xml:space="preserve">еще не </w:t>
      </w:r>
      <w:r>
        <w:rPr>
          <w:color w:val="000000"/>
          <w:sz w:val="24"/>
          <w:szCs w:val="24"/>
          <w:lang w:eastAsia="en-US"/>
        </w:rPr>
        <w:t xml:space="preserve">способен </w:t>
      </w:r>
      <w:r w:rsidRPr="003449D9">
        <w:rPr>
          <w:color w:val="000000"/>
          <w:sz w:val="24"/>
          <w:szCs w:val="24"/>
          <w:lang w:eastAsia="en-US"/>
        </w:rPr>
        <w:t>постоянно проживать во всем диапазоне имеющихся геохимических обстановок. Конкуренция и фактор естественного отбора продолжали действовать</w:t>
      </w:r>
      <w:r w:rsidRPr="003449D9">
        <w:rPr>
          <w:sz w:val="24"/>
          <w:szCs w:val="24"/>
        </w:rPr>
        <w:t xml:space="preserve"> </w:t>
      </w:r>
      <w:r w:rsidRPr="003449D9">
        <w:rPr>
          <w:color w:val="000000"/>
          <w:sz w:val="24"/>
          <w:szCs w:val="24"/>
          <w:lang w:eastAsia="en-US"/>
        </w:rPr>
        <w:t xml:space="preserve">эффективно, способствуя формированию новых рас и подвидов, но отдельные территории должны были оставаться незаселенными, </w:t>
      </w:r>
      <w:r w:rsidR="006E54DF">
        <w:rPr>
          <w:color w:val="000000"/>
          <w:sz w:val="24"/>
          <w:szCs w:val="24"/>
          <w:lang w:eastAsia="en-US"/>
        </w:rPr>
        <w:t xml:space="preserve">так как </w:t>
      </w:r>
      <w:r w:rsidRPr="003449D9">
        <w:rPr>
          <w:color w:val="000000"/>
          <w:sz w:val="24"/>
          <w:szCs w:val="24"/>
          <w:lang w:eastAsia="en-US"/>
        </w:rPr>
        <w:t xml:space="preserve">наличие значимого эндемического заболевания вроде эндемического зоба, цинги или болезни Кашина-Бека делало длительное пребывание людей на территориях с неоптимальными геохимическими условиями невозможным, поскольку </w:t>
      </w:r>
      <w:r w:rsidR="00D862C5">
        <w:rPr>
          <w:color w:val="000000"/>
          <w:sz w:val="24"/>
          <w:szCs w:val="24"/>
          <w:lang w:eastAsia="en-US"/>
        </w:rPr>
        <w:t xml:space="preserve">катастрофически </w:t>
      </w:r>
      <w:r w:rsidRPr="003449D9">
        <w:rPr>
          <w:color w:val="000000"/>
          <w:sz w:val="24"/>
          <w:szCs w:val="24"/>
          <w:lang w:eastAsia="en-US"/>
        </w:rPr>
        <w:t xml:space="preserve">снижало шансы на выживание для </w:t>
      </w:r>
      <w:r w:rsidR="00675A6E">
        <w:rPr>
          <w:color w:val="000000"/>
          <w:sz w:val="24"/>
          <w:szCs w:val="24"/>
          <w:lang w:eastAsia="en-US"/>
        </w:rPr>
        <w:t>этих</w:t>
      </w:r>
      <w:r w:rsidRPr="003449D9">
        <w:rPr>
          <w:color w:val="000000"/>
          <w:sz w:val="24"/>
          <w:szCs w:val="24"/>
          <w:lang w:eastAsia="en-US"/>
        </w:rPr>
        <w:t xml:space="preserve"> групп мигрантов</w:t>
      </w:r>
      <w:r w:rsidR="00D862C5">
        <w:rPr>
          <w:color w:val="000000"/>
          <w:sz w:val="24"/>
          <w:szCs w:val="24"/>
          <w:lang w:eastAsia="en-US"/>
        </w:rPr>
        <w:t xml:space="preserve"> и</w:t>
      </w:r>
      <w:r w:rsidRPr="003449D9">
        <w:rPr>
          <w:color w:val="000000"/>
          <w:sz w:val="24"/>
          <w:szCs w:val="24"/>
          <w:lang w:eastAsia="en-US"/>
        </w:rPr>
        <w:t xml:space="preserve"> без того </w:t>
      </w:r>
      <w:r w:rsidR="00D862C5">
        <w:rPr>
          <w:color w:val="000000"/>
          <w:sz w:val="24"/>
          <w:szCs w:val="24"/>
          <w:lang w:eastAsia="en-US"/>
        </w:rPr>
        <w:t xml:space="preserve">существовавших </w:t>
      </w:r>
      <w:r w:rsidRPr="003449D9">
        <w:rPr>
          <w:color w:val="000000"/>
          <w:sz w:val="24"/>
          <w:szCs w:val="24"/>
          <w:lang w:eastAsia="en-US"/>
        </w:rPr>
        <w:t>на пределе возможностей.</w:t>
      </w:r>
    </w:p>
    <w:p w:rsidR="00EA43A2" w:rsidRDefault="00C81C3C" w:rsidP="00EA43A2">
      <w:pPr>
        <w:widowControl/>
        <w:autoSpaceDE/>
        <w:autoSpaceDN/>
        <w:adjustRightInd/>
        <w:spacing w:line="360" w:lineRule="auto"/>
        <w:ind w:firstLine="709"/>
        <w:jc w:val="both"/>
        <w:rPr>
          <w:sz w:val="22"/>
          <w:szCs w:val="22"/>
        </w:rPr>
      </w:pPr>
      <w:r>
        <w:rPr>
          <w:noProof/>
        </w:rPr>
        <w:drawing>
          <wp:inline distT="0" distB="0" distL="0" distR="0" wp14:anchorId="386EB500" wp14:editId="0A2280FE">
            <wp:extent cx="5431790" cy="3695700"/>
            <wp:effectExtent l="19050" t="0" r="0" b="0"/>
            <wp:docPr id="230"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
                    <pic:cNvPicPr>
                      <a:picLocks noChangeAspect="1" noChangeArrowheads="1"/>
                    </pic:cNvPicPr>
                  </pic:nvPicPr>
                  <pic:blipFill>
                    <a:blip r:embed="rId22" cstate="print"/>
                    <a:srcRect/>
                    <a:stretch>
                      <a:fillRect/>
                    </a:stretch>
                  </pic:blipFill>
                  <pic:spPr bwMode="auto">
                    <a:xfrm>
                      <a:off x="0" y="0"/>
                      <a:ext cx="5431790" cy="3695700"/>
                    </a:xfrm>
                    <a:prstGeom prst="rect">
                      <a:avLst/>
                    </a:prstGeom>
                    <a:noFill/>
                    <a:ln w="9525">
                      <a:noFill/>
                      <a:miter lim="800000"/>
                      <a:headEnd/>
                      <a:tailEnd/>
                    </a:ln>
                  </pic:spPr>
                </pic:pic>
              </a:graphicData>
            </a:graphic>
          </wp:inline>
        </w:drawing>
      </w:r>
      <w:r w:rsidR="00EA43A2" w:rsidRPr="009B1027">
        <w:rPr>
          <w:sz w:val="22"/>
          <w:szCs w:val="22"/>
        </w:rPr>
        <w:t xml:space="preserve"> </w:t>
      </w:r>
    </w:p>
    <w:p w:rsidR="004E639B" w:rsidRDefault="007A13B2" w:rsidP="00F7271D">
      <w:pPr>
        <w:widowControl/>
        <w:autoSpaceDE/>
        <w:autoSpaceDN/>
        <w:adjustRightInd/>
        <w:spacing w:line="360" w:lineRule="auto"/>
        <w:jc w:val="center"/>
        <w:rPr>
          <w:noProof/>
          <w:sz w:val="24"/>
          <w:szCs w:val="24"/>
        </w:rPr>
      </w:pPr>
      <w:r w:rsidRPr="00EA43A2">
        <w:rPr>
          <w:sz w:val="24"/>
          <w:szCs w:val="24"/>
        </w:rPr>
        <w:t>Рис</w:t>
      </w:r>
      <w:r w:rsidR="00EA43A2" w:rsidRPr="00EA43A2">
        <w:rPr>
          <w:sz w:val="24"/>
          <w:szCs w:val="24"/>
        </w:rPr>
        <w:t>унок</w:t>
      </w:r>
      <w:r w:rsidRPr="00EA43A2">
        <w:rPr>
          <w:sz w:val="24"/>
          <w:szCs w:val="24"/>
        </w:rPr>
        <w:t xml:space="preserve"> </w:t>
      </w:r>
      <w:r w:rsidR="00EF421A">
        <w:rPr>
          <w:sz w:val="24"/>
          <w:szCs w:val="24"/>
        </w:rPr>
        <w:t>2</w:t>
      </w:r>
      <w:r w:rsidR="00EA43A2" w:rsidRPr="00EA43A2">
        <w:rPr>
          <w:sz w:val="24"/>
          <w:szCs w:val="24"/>
        </w:rPr>
        <w:t>.</w:t>
      </w:r>
      <w:r w:rsidR="00F7271D">
        <w:rPr>
          <w:sz w:val="24"/>
          <w:szCs w:val="24"/>
        </w:rPr>
        <w:t>1</w:t>
      </w:r>
      <w:r w:rsidR="006717FF" w:rsidRPr="006717FF">
        <w:rPr>
          <w:sz w:val="24"/>
          <w:szCs w:val="24"/>
        </w:rPr>
        <w:t>.</w:t>
      </w:r>
      <w:r w:rsidR="00B35A2B">
        <w:rPr>
          <w:sz w:val="24"/>
          <w:szCs w:val="24"/>
        </w:rPr>
        <w:t xml:space="preserve"> </w:t>
      </w:r>
      <w:r w:rsidRPr="00EA43A2">
        <w:rPr>
          <w:noProof/>
          <w:sz w:val="24"/>
          <w:szCs w:val="24"/>
        </w:rPr>
        <w:t>Карта верхнепалеолитических (до 50000 лет) стоянок</w:t>
      </w:r>
      <w:r w:rsidR="009B1027" w:rsidRPr="00EA43A2">
        <w:rPr>
          <w:noProof/>
          <w:sz w:val="24"/>
          <w:szCs w:val="24"/>
        </w:rPr>
        <w:t>,</w:t>
      </w:r>
      <w:r w:rsidRPr="00EA43A2">
        <w:rPr>
          <w:noProof/>
          <w:sz w:val="24"/>
          <w:szCs w:val="24"/>
        </w:rPr>
        <w:t xml:space="preserve"> обнаруженных</w:t>
      </w:r>
      <w:r w:rsidR="009B1027" w:rsidRPr="00EA43A2">
        <w:rPr>
          <w:noProof/>
          <w:sz w:val="24"/>
          <w:szCs w:val="24"/>
        </w:rPr>
        <w:t xml:space="preserve"> </w:t>
      </w:r>
      <w:r w:rsidR="00B278D6">
        <w:rPr>
          <w:noProof/>
          <w:sz w:val="24"/>
          <w:szCs w:val="24"/>
        </w:rPr>
        <w:t xml:space="preserve">в </w:t>
      </w:r>
      <w:r w:rsidR="009B1027" w:rsidRPr="00EA43A2">
        <w:rPr>
          <w:noProof/>
          <w:sz w:val="24"/>
          <w:szCs w:val="24"/>
        </w:rPr>
        <w:t>Европе</w:t>
      </w:r>
      <w:r w:rsidR="00B278D6" w:rsidRPr="00B278D6">
        <w:t xml:space="preserve"> </w:t>
      </w:r>
      <w:r w:rsidR="00E3278D" w:rsidRPr="00E3278D">
        <w:t>[</w:t>
      </w:r>
      <w:r w:rsidR="002A5DE5" w:rsidRPr="002A5DE5">
        <w:rPr>
          <w:noProof/>
          <w:sz w:val="24"/>
          <w:szCs w:val="24"/>
        </w:rPr>
        <w:t>Патрушев</w:t>
      </w:r>
      <w:r w:rsidR="002A5DE5">
        <w:rPr>
          <w:noProof/>
          <w:sz w:val="24"/>
          <w:szCs w:val="24"/>
        </w:rPr>
        <w:t>,</w:t>
      </w:r>
      <w:r w:rsidR="002A5DE5" w:rsidRPr="002A5DE5">
        <w:rPr>
          <w:noProof/>
          <w:sz w:val="24"/>
          <w:szCs w:val="24"/>
        </w:rPr>
        <w:t xml:space="preserve"> ‎2003</w:t>
      </w:r>
      <w:r w:rsidR="00E3278D">
        <w:rPr>
          <w:noProof/>
          <w:sz w:val="24"/>
          <w:szCs w:val="24"/>
        </w:rPr>
        <w:t>]</w:t>
      </w:r>
    </w:p>
    <w:p w:rsidR="00D513D1" w:rsidRPr="002B49BF" w:rsidRDefault="00D513D1" w:rsidP="00EA43A2">
      <w:pPr>
        <w:widowControl/>
        <w:autoSpaceDE/>
        <w:autoSpaceDN/>
        <w:adjustRightInd/>
        <w:spacing w:line="360" w:lineRule="auto"/>
        <w:ind w:firstLine="709"/>
        <w:jc w:val="both"/>
        <w:rPr>
          <w:sz w:val="24"/>
          <w:szCs w:val="24"/>
          <w:lang w:eastAsia="en-US"/>
        </w:rPr>
      </w:pPr>
      <w:r w:rsidRPr="00D513D1">
        <w:rPr>
          <w:color w:val="000000"/>
          <w:sz w:val="24"/>
          <w:szCs w:val="24"/>
          <w:lang w:eastAsia="en-US"/>
        </w:rPr>
        <w:t>И.И. Шмальгаузен</w:t>
      </w:r>
      <w:r>
        <w:rPr>
          <w:color w:val="000000"/>
          <w:sz w:val="24"/>
          <w:szCs w:val="24"/>
          <w:lang w:eastAsia="en-US"/>
        </w:rPr>
        <w:t xml:space="preserve"> писал по</w:t>
      </w:r>
      <w:r w:rsidR="000A57FE">
        <w:rPr>
          <w:color w:val="000000"/>
          <w:sz w:val="24"/>
          <w:szCs w:val="24"/>
          <w:lang w:eastAsia="en-US"/>
        </w:rPr>
        <w:t xml:space="preserve"> </w:t>
      </w:r>
      <w:r>
        <w:rPr>
          <w:color w:val="000000"/>
          <w:sz w:val="24"/>
          <w:szCs w:val="24"/>
          <w:lang w:eastAsia="en-US"/>
        </w:rPr>
        <w:t>этому поводу в своей книге «</w:t>
      </w:r>
      <w:r w:rsidRPr="00D513D1">
        <w:rPr>
          <w:color w:val="000000"/>
          <w:sz w:val="24"/>
          <w:szCs w:val="24"/>
          <w:lang w:eastAsia="en-US"/>
        </w:rPr>
        <w:t>Факторы эволюции</w:t>
      </w:r>
      <w:r>
        <w:rPr>
          <w:color w:val="000000"/>
          <w:sz w:val="24"/>
          <w:szCs w:val="24"/>
          <w:lang w:eastAsia="en-US"/>
        </w:rPr>
        <w:t>»</w:t>
      </w:r>
      <w:r w:rsidRPr="00D513D1">
        <w:rPr>
          <w:color w:val="000000"/>
          <w:sz w:val="24"/>
          <w:szCs w:val="24"/>
          <w:lang w:eastAsia="en-US"/>
        </w:rPr>
        <w:t xml:space="preserve"> </w:t>
      </w:r>
      <w:r>
        <w:rPr>
          <w:color w:val="000000"/>
          <w:sz w:val="24"/>
          <w:szCs w:val="24"/>
          <w:lang w:eastAsia="en-US"/>
        </w:rPr>
        <w:t>(</w:t>
      </w:r>
      <w:r w:rsidRPr="00D513D1">
        <w:rPr>
          <w:color w:val="000000"/>
          <w:sz w:val="24"/>
          <w:szCs w:val="24"/>
          <w:lang w:eastAsia="en-US"/>
        </w:rPr>
        <w:t>1968</w:t>
      </w:r>
      <w:r>
        <w:rPr>
          <w:color w:val="000000"/>
          <w:sz w:val="24"/>
          <w:szCs w:val="24"/>
          <w:lang w:eastAsia="en-US"/>
        </w:rPr>
        <w:t>)</w:t>
      </w:r>
      <w:r w:rsidRPr="00D513D1">
        <w:rPr>
          <w:color w:val="000000"/>
          <w:sz w:val="24"/>
          <w:szCs w:val="24"/>
          <w:lang w:eastAsia="en-US"/>
        </w:rPr>
        <w:t>. «Борьба за существование связана всегда с уничтожением менее жизненных, менее приспособленных особей (элиминация), уничтожением целых популяций, видов, устаревших форм организации (вымирание). С другой стороны, та же борьба за существование связана с переживанием в потомстве, т. е. выдвижением более приспособленных особей (отбор), видов и органических форм в результате их индивидуального и межгруппового соревнования. Наконец, и взаимное вытеснение и перераспределение видов в пространстве и во времени, в биоценозах, в фаунах и флорах является выражением того же межгруппового соревнования»</w:t>
      </w:r>
      <w:r>
        <w:rPr>
          <w:color w:val="000000"/>
          <w:sz w:val="24"/>
          <w:szCs w:val="24"/>
          <w:lang w:eastAsia="en-US"/>
        </w:rPr>
        <w:t>.</w:t>
      </w:r>
      <w:r w:rsidRPr="00D513D1">
        <w:rPr>
          <w:color w:val="000000"/>
          <w:sz w:val="24"/>
          <w:szCs w:val="24"/>
          <w:lang w:eastAsia="en-US"/>
        </w:rPr>
        <w:t xml:space="preserve"> </w:t>
      </w:r>
    </w:p>
    <w:p w:rsidR="004E639B" w:rsidRPr="003449D9" w:rsidRDefault="002B49BF" w:rsidP="003449D9">
      <w:pPr>
        <w:widowControl/>
        <w:autoSpaceDE/>
        <w:autoSpaceDN/>
        <w:adjustRightInd/>
        <w:spacing w:line="360" w:lineRule="auto"/>
        <w:ind w:firstLine="709"/>
        <w:jc w:val="both"/>
        <w:rPr>
          <w:color w:val="000000"/>
          <w:sz w:val="24"/>
          <w:szCs w:val="24"/>
          <w:lang w:eastAsia="en-US"/>
        </w:rPr>
      </w:pPr>
      <w:r>
        <w:rPr>
          <w:color w:val="000000"/>
          <w:sz w:val="24"/>
          <w:szCs w:val="24"/>
          <w:lang w:eastAsia="en-US"/>
        </w:rPr>
        <w:t>Таким</w:t>
      </w:r>
      <w:r w:rsidR="004E639B" w:rsidRPr="003449D9">
        <w:rPr>
          <w:color w:val="000000"/>
          <w:sz w:val="24"/>
          <w:szCs w:val="24"/>
          <w:lang w:eastAsia="en-US"/>
        </w:rPr>
        <w:t xml:space="preserve"> образом, на </w:t>
      </w:r>
      <w:r w:rsidR="00757BEE" w:rsidRPr="003449D9">
        <w:rPr>
          <w:color w:val="000000"/>
          <w:sz w:val="24"/>
          <w:szCs w:val="24"/>
          <w:lang w:eastAsia="en-US"/>
        </w:rPr>
        <w:t xml:space="preserve">начальном этапе формирования ноосферы </w:t>
      </w:r>
      <w:r w:rsidR="004E639B" w:rsidRPr="003449D9">
        <w:rPr>
          <w:color w:val="000000"/>
          <w:sz w:val="24"/>
          <w:szCs w:val="24"/>
          <w:lang w:eastAsia="en-US"/>
        </w:rPr>
        <w:t>могли иметь место</w:t>
      </w:r>
      <w:r w:rsidR="004A0BA4" w:rsidRPr="003449D9">
        <w:rPr>
          <w:color w:val="000000"/>
          <w:sz w:val="24"/>
          <w:szCs w:val="24"/>
          <w:lang w:eastAsia="en-US"/>
        </w:rPr>
        <w:t xml:space="preserve"> не более</w:t>
      </w:r>
      <w:r w:rsidR="000A57FE">
        <w:rPr>
          <w:color w:val="000000"/>
          <w:sz w:val="24"/>
          <w:szCs w:val="24"/>
          <w:lang w:eastAsia="en-US"/>
        </w:rPr>
        <w:t>,</w:t>
      </w:r>
      <w:r w:rsidR="004A0BA4" w:rsidRPr="003449D9">
        <w:rPr>
          <w:color w:val="000000"/>
          <w:sz w:val="24"/>
          <w:szCs w:val="24"/>
          <w:lang w:eastAsia="en-US"/>
        </w:rPr>
        <w:t xml:space="preserve"> чем </w:t>
      </w:r>
      <w:r w:rsidR="004E639B" w:rsidRPr="003449D9">
        <w:rPr>
          <w:color w:val="000000"/>
          <w:sz w:val="24"/>
          <w:szCs w:val="24"/>
          <w:lang w:eastAsia="en-US"/>
        </w:rPr>
        <w:t>отдельные случаи</w:t>
      </w:r>
      <w:r w:rsidR="00CE0439" w:rsidRPr="003449D9">
        <w:rPr>
          <w:color w:val="000000"/>
          <w:sz w:val="24"/>
          <w:szCs w:val="24"/>
          <w:lang w:eastAsia="en-US"/>
        </w:rPr>
        <w:t xml:space="preserve"> </w:t>
      </w:r>
      <w:r w:rsidR="003B3591" w:rsidRPr="003449D9">
        <w:rPr>
          <w:color w:val="000000"/>
          <w:sz w:val="24"/>
          <w:szCs w:val="24"/>
          <w:lang w:eastAsia="en-US"/>
        </w:rPr>
        <w:t>заболеваний геохимической природы</w:t>
      </w:r>
      <w:r w:rsidR="004E639B" w:rsidRPr="003449D9">
        <w:rPr>
          <w:color w:val="000000"/>
          <w:sz w:val="24"/>
          <w:szCs w:val="24"/>
          <w:lang w:eastAsia="en-US"/>
        </w:rPr>
        <w:t>, но существование устойчивых зон эндемизма представляется маловероятным</w:t>
      </w:r>
      <w:r w:rsidR="003B3591" w:rsidRPr="003449D9">
        <w:rPr>
          <w:color w:val="000000"/>
          <w:sz w:val="24"/>
          <w:szCs w:val="24"/>
          <w:lang w:eastAsia="en-US"/>
        </w:rPr>
        <w:t>, ч</w:t>
      </w:r>
      <w:r w:rsidR="004A0BA4" w:rsidRPr="003449D9">
        <w:rPr>
          <w:color w:val="000000"/>
          <w:sz w:val="24"/>
          <w:szCs w:val="24"/>
          <w:lang w:eastAsia="en-US"/>
        </w:rPr>
        <w:t xml:space="preserve">то </w:t>
      </w:r>
      <w:r w:rsidR="003B3591" w:rsidRPr="003449D9">
        <w:rPr>
          <w:color w:val="000000"/>
          <w:sz w:val="24"/>
          <w:szCs w:val="24"/>
          <w:lang w:eastAsia="en-US"/>
        </w:rPr>
        <w:t xml:space="preserve">косвенно </w:t>
      </w:r>
      <w:r w:rsidR="004A0BA4" w:rsidRPr="003449D9">
        <w:rPr>
          <w:color w:val="000000"/>
          <w:sz w:val="24"/>
          <w:szCs w:val="24"/>
          <w:lang w:eastAsia="en-US"/>
        </w:rPr>
        <w:t>подтверждается</w:t>
      </w:r>
      <w:r w:rsidR="003B3591" w:rsidRPr="003449D9">
        <w:rPr>
          <w:color w:val="000000"/>
          <w:sz w:val="24"/>
          <w:szCs w:val="24"/>
          <w:lang w:eastAsia="en-US"/>
        </w:rPr>
        <w:t xml:space="preserve"> отсутствие зафиксированных случаев, естественного отравления диких животных и </w:t>
      </w:r>
      <w:r w:rsidR="00757BEE" w:rsidRPr="003449D9">
        <w:rPr>
          <w:color w:val="000000"/>
          <w:sz w:val="24"/>
          <w:szCs w:val="24"/>
          <w:lang w:eastAsia="en-US"/>
        </w:rPr>
        <w:t xml:space="preserve">исследованиями А.П. Бужиловой, анализировавшей причины смерти и палеопатологии древнего человека </w:t>
      </w:r>
      <w:r w:rsidR="008E14C8" w:rsidRPr="003449D9">
        <w:rPr>
          <w:color w:val="000000"/>
          <w:sz w:val="24"/>
          <w:szCs w:val="24"/>
          <w:lang w:eastAsia="en-US"/>
        </w:rPr>
        <w:t>«На примере древних гоминид видно, что в эпоху плейстоцена уровень маркеров физиологического стресса минимален и приближается к случайному распределению значений»</w:t>
      </w:r>
      <w:r w:rsidR="00B35A2B">
        <w:rPr>
          <w:color w:val="000000"/>
          <w:sz w:val="24"/>
          <w:szCs w:val="24"/>
          <w:lang w:eastAsia="en-US"/>
        </w:rPr>
        <w:t xml:space="preserve"> </w:t>
      </w:r>
      <w:r w:rsidR="00E3278D" w:rsidRPr="00E3278D">
        <w:rPr>
          <w:color w:val="000000"/>
          <w:sz w:val="24"/>
          <w:szCs w:val="24"/>
          <w:lang w:eastAsia="en-US"/>
        </w:rPr>
        <w:t>[</w:t>
      </w:r>
      <w:r w:rsidR="00B35A2B" w:rsidRPr="00B35A2B">
        <w:rPr>
          <w:color w:val="000000"/>
          <w:sz w:val="24"/>
          <w:szCs w:val="24"/>
          <w:lang w:eastAsia="en-US"/>
        </w:rPr>
        <w:t>Бужилов</w:t>
      </w:r>
      <w:r w:rsidR="00B35A2B">
        <w:rPr>
          <w:color w:val="000000"/>
          <w:sz w:val="24"/>
          <w:szCs w:val="24"/>
          <w:lang w:eastAsia="en-US"/>
        </w:rPr>
        <w:t>а,</w:t>
      </w:r>
      <w:r w:rsidR="00B35A2B" w:rsidRPr="00B35A2B">
        <w:rPr>
          <w:color w:val="000000"/>
          <w:sz w:val="24"/>
          <w:szCs w:val="24"/>
          <w:lang w:eastAsia="en-US"/>
        </w:rPr>
        <w:t xml:space="preserve"> </w:t>
      </w:r>
      <w:r w:rsidR="008E14C8" w:rsidRPr="003449D9">
        <w:rPr>
          <w:color w:val="000000"/>
          <w:sz w:val="24"/>
          <w:szCs w:val="24"/>
          <w:lang w:eastAsia="en-US"/>
        </w:rPr>
        <w:t>200</w:t>
      </w:r>
      <w:r w:rsidR="008E14C8" w:rsidRPr="002B49BF">
        <w:rPr>
          <w:sz w:val="24"/>
          <w:szCs w:val="24"/>
          <w:lang w:eastAsia="en-US"/>
        </w:rPr>
        <w:t>1</w:t>
      </w:r>
      <w:r w:rsidR="00E3278D" w:rsidRPr="002B49BF">
        <w:rPr>
          <w:sz w:val="24"/>
          <w:szCs w:val="24"/>
          <w:lang w:eastAsia="en-US"/>
        </w:rPr>
        <w:t>]</w:t>
      </w:r>
      <w:r w:rsidR="008E14C8" w:rsidRPr="002B49BF">
        <w:rPr>
          <w:sz w:val="24"/>
          <w:szCs w:val="24"/>
          <w:lang w:eastAsia="en-US"/>
        </w:rPr>
        <w:t>.</w:t>
      </w:r>
      <w:r w:rsidR="008E14C8" w:rsidRPr="003449D9">
        <w:rPr>
          <w:color w:val="000000"/>
          <w:sz w:val="24"/>
          <w:szCs w:val="24"/>
          <w:lang w:eastAsia="en-US"/>
        </w:rPr>
        <w:t xml:space="preserve"> </w:t>
      </w:r>
      <w:r w:rsidR="003B3591" w:rsidRPr="003449D9">
        <w:rPr>
          <w:color w:val="000000"/>
          <w:sz w:val="24"/>
          <w:szCs w:val="24"/>
          <w:lang w:eastAsia="en-US"/>
        </w:rPr>
        <w:t xml:space="preserve">Аналогичные результаты получены </w:t>
      </w:r>
      <w:r w:rsidR="0033368A" w:rsidRPr="003449D9">
        <w:rPr>
          <w:color w:val="000000"/>
          <w:sz w:val="24"/>
          <w:szCs w:val="24"/>
          <w:lang w:eastAsia="en-US"/>
        </w:rPr>
        <w:t>также Д.Г. Рохлин</w:t>
      </w:r>
      <w:r w:rsidR="003B3591" w:rsidRPr="003449D9">
        <w:rPr>
          <w:color w:val="000000"/>
          <w:sz w:val="24"/>
          <w:szCs w:val="24"/>
          <w:lang w:eastAsia="en-US"/>
        </w:rPr>
        <w:t xml:space="preserve">ым </w:t>
      </w:r>
      <w:r w:rsidR="00E3278D" w:rsidRPr="00E3278D">
        <w:rPr>
          <w:color w:val="000000"/>
          <w:sz w:val="24"/>
          <w:szCs w:val="24"/>
          <w:lang w:eastAsia="en-US"/>
        </w:rPr>
        <w:t>[</w:t>
      </w:r>
      <w:r w:rsidR="00B35A2B" w:rsidRPr="003449D9">
        <w:rPr>
          <w:color w:val="000000"/>
          <w:sz w:val="24"/>
          <w:szCs w:val="24"/>
          <w:lang w:eastAsia="en-US"/>
        </w:rPr>
        <w:t>Рохлин</w:t>
      </w:r>
      <w:r w:rsidR="00B35A2B">
        <w:rPr>
          <w:color w:val="000000"/>
          <w:sz w:val="24"/>
          <w:szCs w:val="24"/>
          <w:lang w:eastAsia="en-US"/>
        </w:rPr>
        <w:t>,</w:t>
      </w:r>
      <w:r w:rsidR="00B35A2B" w:rsidRPr="003449D9">
        <w:rPr>
          <w:color w:val="000000"/>
          <w:sz w:val="24"/>
          <w:szCs w:val="24"/>
          <w:lang w:eastAsia="en-US"/>
        </w:rPr>
        <w:t xml:space="preserve"> </w:t>
      </w:r>
      <w:r w:rsidR="004A0BA4" w:rsidRPr="003449D9">
        <w:rPr>
          <w:color w:val="000000"/>
          <w:sz w:val="24"/>
          <w:szCs w:val="24"/>
          <w:lang w:eastAsia="en-US"/>
        </w:rPr>
        <w:t>1953</w:t>
      </w:r>
      <w:r w:rsidR="00E3278D">
        <w:rPr>
          <w:color w:val="000000"/>
          <w:sz w:val="24"/>
          <w:szCs w:val="24"/>
          <w:lang w:eastAsia="en-US"/>
        </w:rPr>
        <w:t>]</w:t>
      </w:r>
      <w:r w:rsidR="003B3591" w:rsidRPr="003449D9">
        <w:rPr>
          <w:color w:val="000000"/>
          <w:sz w:val="24"/>
          <w:szCs w:val="24"/>
          <w:lang w:eastAsia="en-US"/>
        </w:rPr>
        <w:t xml:space="preserve">, и другими исследователями которые, проанализировав уже достаточно больше количество разнообразных костных останков </w:t>
      </w:r>
      <w:r w:rsidR="00206D77" w:rsidRPr="003449D9">
        <w:rPr>
          <w:color w:val="000000"/>
          <w:sz w:val="24"/>
          <w:szCs w:val="24"/>
          <w:lang w:eastAsia="en-US"/>
        </w:rPr>
        <w:t xml:space="preserve">палеолитического возраста, </w:t>
      </w:r>
      <w:r w:rsidR="003B3591" w:rsidRPr="003449D9">
        <w:rPr>
          <w:color w:val="000000"/>
          <w:sz w:val="24"/>
          <w:szCs w:val="24"/>
          <w:lang w:eastAsia="en-US"/>
        </w:rPr>
        <w:t xml:space="preserve">не смогли получить ни одного </w:t>
      </w:r>
      <w:r w:rsidR="00206D77" w:rsidRPr="003449D9">
        <w:rPr>
          <w:color w:val="000000"/>
          <w:sz w:val="24"/>
          <w:szCs w:val="24"/>
          <w:lang w:eastAsia="en-US"/>
        </w:rPr>
        <w:t xml:space="preserve">достоверного доказательства наличия хоть каких-либо массовых </w:t>
      </w:r>
      <w:r w:rsidR="00BE6A24" w:rsidRPr="003449D9">
        <w:rPr>
          <w:color w:val="000000"/>
          <w:sz w:val="24"/>
          <w:szCs w:val="24"/>
          <w:lang w:eastAsia="en-US"/>
        </w:rPr>
        <w:t xml:space="preserve">эндемических </w:t>
      </w:r>
      <w:r w:rsidR="00206D77" w:rsidRPr="008472FD">
        <w:rPr>
          <w:sz w:val="24"/>
          <w:szCs w:val="24"/>
          <w:lang w:eastAsia="en-US"/>
        </w:rPr>
        <w:t>заболеваний</w:t>
      </w:r>
      <w:r w:rsidR="00D8632C" w:rsidRPr="008472FD">
        <w:rPr>
          <w:sz w:val="24"/>
          <w:szCs w:val="24"/>
          <w:lang w:eastAsia="en-US"/>
        </w:rPr>
        <w:t xml:space="preserve"> </w:t>
      </w:r>
      <w:r w:rsidR="00E3278D" w:rsidRPr="00E3278D">
        <w:rPr>
          <w:sz w:val="24"/>
          <w:szCs w:val="24"/>
          <w:lang w:eastAsia="en-US"/>
        </w:rPr>
        <w:t>[</w:t>
      </w:r>
      <w:r w:rsidR="00B35A2B" w:rsidRPr="008472FD">
        <w:rPr>
          <w:sz w:val="24"/>
          <w:szCs w:val="24"/>
          <w:lang w:val="en-US" w:eastAsia="en-US"/>
        </w:rPr>
        <w:t>Osborn</w:t>
      </w:r>
      <w:r w:rsidR="00B35A2B" w:rsidRPr="008472FD">
        <w:rPr>
          <w:sz w:val="24"/>
          <w:szCs w:val="24"/>
          <w:lang w:eastAsia="en-US"/>
        </w:rPr>
        <w:t>,</w:t>
      </w:r>
      <w:r w:rsidR="00E130DC" w:rsidRPr="008472FD">
        <w:rPr>
          <w:sz w:val="24"/>
          <w:szCs w:val="24"/>
          <w:lang w:eastAsia="en-US"/>
        </w:rPr>
        <w:t xml:space="preserve"> </w:t>
      </w:r>
      <w:r w:rsidR="00E3278D">
        <w:rPr>
          <w:sz w:val="24"/>
          <w:szCs w:val="24"/>
          <w:lang w:eastAsia="en-US"/>
        </w:rPr>
        <w:t>1910]</w:t>
      </w:r>
      <w:r w:rsidR="00B35A2B" w:rsidRPr="008472FD">
        <w:rPr>
          <w:sz w:val="24"/>
          <w:szCs w:val="24"/>
          <w:lang w:eastAsia="en-US"/>
        </w:rPr>
        <w:t>.</w:t>
      </w:r>
    </w:p>
    <w:p w:rsidR="00E774B2" w:rsidRPr="00D31022" w:rsidRDefault="004E639B" w:rsidP="003449D9">
      <w:pPr>
        <w:widowControl/>
        <w:autoSpaceDE/>
        <w:autoSpaceDN/>
        <w:adjustRightInd/>
        <w:spacing w:line="360" w:lineRule="auto"/>
        <w:ind w:firstLine="709"/>
        <w:jc w:val="both"/>
        <w:rPr>
          <w:color w:val="000000"/>
          <w:sz w:val="24"/>
          <w:szCs w:val="24"/>
          <w:lang w:eastAsia="en-US"/>
        </w:rPr>
      </w:pPr>
      <w:r w:rsidRPr="003449D9">
        <w:rPr>
          <w:i/>
          <w:color w:val="000000"/>
          <w:sz w:val="24"/>
          <w:szCs w:val="24"/>
          <w:lang w:eastAsia="en-US"/>
        </w:rPr>
        <w:t xml:space="preserve">Второй </w:t>
      </w:r>
      <w:r w:rsidRPr="003449D9">
        <w:rPr>
          <w:color w:val="000000"/>
          <w:sz w:val="24"/>
          <w:szCs w:val="24"/>
          <w:lang w:eastAsia="en-US"/>
        </w:rPr>
        <w:t xml:space="preserve">этап </w:t>
      </w:r>
      <w:r w:rsidR="00206D77" w:rsidRPr="003449D9">
        <w:rPr>
          <w:color w:val="000000"/>
          <w:sz w:val="24"/>
          <w:szCs w:val="24"/>
          <w:lang w:eastAsia="en-US"/>
        </w:rPr>
        <w:t>по времени условно соответствующий мезолиту</w:t>
      </w:r>
      <w:r w:rsidR="002F1379" w:rsidRPr="003449D9">
        <w:rPr>
          <w:color w:val="000000"/>
          <w:sz w:val="24"/>
          <w:szCs w:val="24"/>
          <w:lang w:eastAsia="en-US"/>
        </w:rPr>
        <w:t xml:space="preserve"> и неолиту</w:t>
      </w:r>
      <w:r w:rsidR="00206D77" w:rsidRPr="003449D9">
        <w:rPr>
          <w:color w:val="000000"/>
          <w:sz w:val="24"/>
          <w:szCs w:val="24"/>
          <w:lang w:eastAsia="en-US"/>
        </w:rPr>
        <w:t xml:space="preserve">, </w:t>
      </w:r>
      <w:r w:rsidRPr="003449D9">
        <w:rPr>
          <w:color w:val="000000"/>
          <w:sz w:val="24"/>
          <w:szCs w:val="24"/>
          <w:lang w:eastAsia="en-US"/>
        </w:rPr>
        <w:t xml:space="preserve">связан с </w:t>
      </w:r>
      <w:r w:rsidR="00D8632C" w:rsidRPr="003449D9">
        <w:rPr>
          <w:color w:val="000000"/>
          <w:sz w:val="24"/>
          <w:szCs w:val="24"/>
          <w:lang w:eastAsia="en-US"/>
        </w:rPr>
        <w:t>первым в истории экологическим кризисом и по</w:t>
      </w:r>
      <w:r w:rsidRPr="003449D9">
        <w:rPr>
          <w:color w:val="000000"/>
          <w:sz w:val="24"/>
          <w:szCs w:val="24"/>
          <w:lang w:eastAsia="en-US"/>
        </w:rPr>
        <w:t xml:space="preserve">следующим </w:t>
      </w:r>
      <w:r w:rsidR="00D8632C" w:rsidRPr="003449D9">
        <w:rPr>
          <w:color w:val="000000"/>
          <w:sz w:val="24"/>
          <w:szCs w:val="24"/>
          <w:lang w:eastAsia="en-US"/>
        </w:rPr>
        <w:t xml:space="preserve">за ним </w:t>
      </w:r>
      <w:r w:rsidRPr="003449D9">
        <w:rPr>
          <w:color w:val="000000"/>
          <w:sz w:val="24"/>
          <w:szCs w:val="24"/>
          <w:lang w:eastAsia="en-US"/>
        </w:rPr>
        <w:t>качественным переходом, когда доминирующий вид, завершив заселение всех пригодных для проживания территорий планеты, преступил к их регулярной эксплуатации с использованием искусственно созданных орудий труда и охоты. На этом этапе возникает</w:t>
      </w:r>
      <w:r w:rsidR="00653FEC" w:rsidRPr="00653FEC">
        <w:rPr>
          <w:color w:val="000000"/>
          <w:sz w:val="24"/>
          <w:szCs w:val="24"/>
          <w:lang w:eastAsia="en-US"/>
        </w:rPr>
        <w:t xml:space="preserve"> </w:t>
      </w:r>
      <w:r w:rsidR="00653FEC" w:rsidRPr="003449D9">
        <w:rPr>
          <w:color w:val="000000"/>
          <w:sz w:val="24"/>
          <w:szCs w:val="24"/>
          <w:lang w:eastAsia="en-US"/>
        </w:rPr>
        <w:t>кочевое скотоводство</w:t>
      </w:r>
      <w:r w:rsidR="00653FEC">
        <w:rPr>
          <w:color w:val="000000"/>
          <w:sz w:val="24"/>
          <w:szCs w:val="24"/>
          <w:lang w:eastAsia="en-US"/>
        </w:rPr>
        <w:t>, земледелие</w:t>
      </w:r>
      <w:r w:rsidRPr="003449D9">
        <w:rPr>
          <w:color w:val="000000"/>
          <w:sz w:val="24"/>
          <w:szCs w:val="24"/>
          <w:lang w:eastAsia="en-US"/>
        </w:rPr>
        <w:t xml:space="preserve"> </w:t>
      </w:r>
      <w:r w:rsidR="00D8632C" w:rsidRPr="003449D9">
        <w:rPr>
          <w:color w:val="000000"/>
          <w:sz w:val="24"/>
          <w:szCs w:val="24"/>
          <w:lang w:eastAsia="en-US"/>
        </w:rPr>
        <w:t>и</w:t>
      </w:r>
      <w:r w:rsidRPr="003449D9">
        <w:rPr>
          <w:color w:val="000000"/>
          <w:sz w:val="24"/>
          <w:szCs w:val="24"/>
          <w:lang w:eastAsia="en-US"/>
        </w:rPr>
        <w:t xml:space="preserve"> в корне изменяется функция питания</w:t>
      </w:r>
      <w:r w:rsidR="00D8632C" w:rsidRPr="003449D9">
        <w:rPr>
          <w:color w:val="000000"/>
          <w:sz w:val="24"/>
          <w:szCs w:val="24"/>
          <w:lang w:eastAsia="en-US"/>
        </w:rPr>
        <w:t xml:space="preserve">. Заметно трансформируется </w:t>
      </w:r>
      <w:r w:rsidR="000E2A20" w:rsidRPr="003449D9">
        <w:rPr>
          <w:color w:val="000000"/>
          <w:sz w:val="24"/>
          <w:szCs w:val="24"/>
          <w:lang w:eastAsia="en-US"/>
        </w:rPr>
        <w:t xml:space="preserve">структура природных биоценозов </w:t>
      </w:r>
      <w:r w:rsidRPr="003449D9">
        <w:rPr>
          <w:color w:val="000000"/>
          <w:sz w:val="24"/>
          <w:szCs w:val="24"/>
          <w:lang w:eastAsia="en-US"/>
        </w:rPr>
        <w:t>и цивилизация начинает значимо вмешиваться в установившееся функционирование систем первичной биосферы. В результате в масштабах целых природных зон начинает быстро изменяться структура и видовой состав растений и животных</w:t>
      </w:r>
      <w:r w:rsidR="00D603A4" w:rsidRPr="003449D9">
        <w:rPr>
          <w:color w:val="000000"/>
          <w:sz w:val="24"/>
          <w:szCs w:val="24"/>
          <w:lang w:eastAsia="en-US"/>
        </w:rPr>
        <w:t>, что по данным большого числа исследователей привело на рубеже мезолита и неолита к первому крупному кризису</w:t>
      </w:r>
      <w:r w:rsidR="00D8632C" w:rsidRPr="003449D9">
        <w:rPr>
          <w:color w:val="000000"/>
          <w:sz w:val="24"/>
          <w:szCs w:val="24"/>
          <w:lang w:eastAsia="en-US"/>
        </w:rPr>
        <w:t xml:space="preserve"> перенаселения</w:t>
      </w:r>
      <w:r w:rsidR="00D603A4" w:rsidRPr="003449D9">
        <w:rPr>
          <w:color w:val="000000"/>
          <w:sz w:val="24"/>
          <w:szCs w:val="24"/>
          <w:lang w:eastAsia="en-US"/>
        </w:rPr>
        <w:t xml:space="preserve">, обусловленному тотальным исчерпанием первичной пищевой базы. Совершенствование </w:t>
      </w:r>
      <w:r w:rsidR="00F220A8" w:rsidRPr="003449D9">
        <w:rPr>
          <w:color w:val="000000"/>
          <w:sz w:val="24"/>
          <w:szCs w:val="24"/>
          <w:lang w:eastAsia="en-US"/>
        </w:rPr>
        <w:t xml:space="preserve">орудий и </w:t>
      </w:r>
      <w:r w:rsidR="00D603A4" w:rsidRPr="003449D9">
        <w:rPr>
          <w:color w:val="000000"/>
          <w:sz w:val="24"/>
          <w:szCs w:val="24"/>
          <w:lang w:eastAsia="en-US"/>
        </w:rPr>
        <w:t>методов охоты</w:t>
      </w:r>
      <w:r w:rsidR="00D8632C" w:rsidRPr="003449D9">
        <w:rPr>
          <w:color w:val="000000"/>
          <w:sz w:val="24"/>
          <w:szCs w:val="24"/>
          <w:lang w:eastAsia="en-US"/>
        </w:rPr>
        <w:t>,</w:t>
      </w:r>
      <w:r w:rsidR="00F220A8" w:rsidRPr="003449D9">
        <w:rPr>
          <w:color w:val="000000"/>
          <w:sz w:val="24"/>
          <w:szCs w:val="24"/>
          <w:lang w:eastAsia="en-US"/>
        </w:rPr>
        <w:t xml:space="preserve"> наряду с широким </w:t>
      </w:r>
      <w:r w:rsidR="00D603A4" w:rsidRPr="003449D9">
        <w:rPr>
          <w:color w:val="000000"/>
          <w:sz w:val="24"/>
          <w:szCs w:val="24"/>
          <w:lang w:eastAsia="en-US"/>
        </w:rPr>
        <w:t>применение</w:t>
      </w:r>
      <w:r w:rsidR="00F220A8" w:rsidRPr="003449D9">
        <w:rPr>
          <w:color w:val="000000"/>
          <w:sz w:val="24"/>
          <w:szCs w:val="24"/>
          <w:lang w:eastAsia="en-US"/>
        </w:rPr>
        <w:t>м</w:t>
      </w:r>
      <w:r w:rsidR="00D603A4" w:rsidRPr="003449D9">
        <w:rPr>
          <w:color w:val="000000"/>
          <w:sz w:val="24"/>
          <w:szCs w:val="24"/>
          <w:lang w:eastAsia="en-US"/>
        </w:rPr>
        <w:t xml:space="preserve"> огня</w:t>
      </w:r>
      <w:r w:rsidR="00D8632C" w:rsidRPr="003449D9">
        <w:rPr>
          <w:color w:val="000000"/>
          <w:sz w:val="24"/>
          <w:szCs w:val="24"/>
          <w:lang w:eastAsia="en-US"/>
        </w:rPr>
        <w:t>,</w:t>
      </w:r>
      <w:r w:rsidR="00D603A4" w:rsidRPr="003449D9">
        <w:rPr>
          <w:color w:val="000000"/>
          <w:sz w:val="24"/>
          <w:szCs w:val="24"/>
          <w:lang w:eastAsia="en-US"/>
        </w:rPr>
        <w:t xml:space="preserve"> привело</w:t>
      </w:r>
      <w:r w:rsidR="00D8632C" w:rsidRPr="003449D9">
        <w:rPr>
          <w:sz w:val="24"/>
          <w:szCs w:val="24"/>
        </w:rPr>
        <w:t xml:space="preserve"> </w:t>
      </w:r>
      <w:r w:rsidR="00D8632C" w:rsidRPr="003449D9">
        <w:rPr>
          <w:color w:val="000000"/>
          <w:sz w:val="24"/>
          <w:szCs w:val="24"/>
          <w:lang w:eastAsia="en-US"/>
        </w:rPr>
        <w:t>быстрому</w:t>
      </w:r>
      <w:r w:rsidR="00D603A4" w:rsidRPr="003449D9">
        <w:rPr>
          <w:color w:val="000000"/>
          <w:sz w:val="24"/>
          <w:szCs w:val="24"/>
          <w:lang w:eastAsia="en-US"/>
        </w:rPr>
        <w:t xml:space="preserve"> </w:t>
      </w:r>
      <w:r w:rsidR="00D8632C" w:rsidRPr="003449D9">
        <w:rPr>
          <w:color w:val="000000"/>
          <w:sz w:val="24"/>
          <w:szCs w:val="24"/>
          <w:lang w:eastAsia="en-US"/>
        </w:rPr>
        <w:t>и</w:t>
      </w:r>
      <w:r w:rsidR="00D603A4" w:rsidRPr="003449D9">
        <w:rPr>
          <w:color w:val="000000"/>
          <w:sz w:val="24"/>
          <w:szCs w:val="24"/>
          <w:lang w:eastAsia="en-US"/>
        </w:rPr>
        <w:t xml:space="preserve"> </w:t>
      </w:r>
      <w:r w:rsidR="002D6303" w:rsidRPr="003449D9">
        <w:rPr>
          <w:color w:val="000000"/>
          <w:sz w:val="24"/>
          <w:szCs w:val="24"/>
          <w:lang w:eastAsia="en-US"/>
        </w:rPr>
        <w:t xml:space="preserve">почти </w:t>
      </w:r>
      <w:r w:rsidR="00D603A4" w:rsidRPr="003449D9">
        <w:rPr>
          <w:color w:val="000000"/>
          <w:sz w:val="24"/>
          <w:szCs w:val="24"/>
          <w:lang w:eastAsia="en-US"/>
        </w:rPr>
        <w:t>полному</w:t>
      </w:r>
      <w:r w:rsidR="002D6303" w:rsidRPr="003449D9">
        <w:rPr>
          <w:color w:val="000000"/>
          <w:sz w:val="24"/>
          <w:szCs w:val="24"/>
          <w:lang w:eastAsia="en-US"/>
        </w:rPr>
        <w:t xml:space="preserve"> </w:t>
      </w:r>
      <w:r w:rsidR="00D603A4" w:rsidRPr="003449D9">
        <w:rPr>
          <w:color w:val="000000"/>
          <w:sz w:val="24"/>
          <w:szCs w:val="24"/>
          <w:lang w:eastAsia="en-US"/>
        </w:rPr>
        <w:t xml:space="preserve">исчезновению многих крупных </w:t>
      </w:r>
      <w:r w:rsidR="000E2A20" w:rsidRPr="003449D9">
        <w:rPr>
          <w:color w:val="000000"/>
          <w:sz w:val="24"/>
          <w:szCs w:val="24"/>
          <w:lang w:eastAsia="en-US"/>
        </w:rPr>
        <w:t xml:space="preserve">животных </w:t>
      </w:r>
      <w:r w:rsidR="002D6303" w:rsidRPr="003449D9">
        <w:rPr>
          <w:color w:val="000000"/>
          <w:sz w:val="24"/>
          <w:szCs w:val="24"/>
          <w:lang w:eastAsia="en-US"/>
        </w:rPr>
        <w:t>и связанных с ними хищников</w:t>
      </w:r>
      <w:r w:rsidR="00D8632C" w:rsidRPr="003449D9">
        <w:rPr>
          <w:color w:val="000000"/>
          <w:sz w:val="24"/>
          <w:szCs w:val="24"/>
          <w:lang w:eastAsia="en-US"/>
        </w:rPr>
        <w:t>.</w:t>
      </w:r>
      <w:r w:rsidR="002D6303" w:rsidRPr="003449D9">
        <w:rPr>
          <w:color w:val="000000"/>
          <w:sz w:val="24"/>
          <w:szCs w:val="24"/>
          <w:lang w:eastAsia="en-US"/>
        </w:rPr>
        <w:t xml:space="preserve"> </w:t>
      </w:r>
      <w:r w:rsidR="00D8632C" w:rsidRPr="003449D9">
        <w:rPr>
          <w:color w:val="000000"/>
          <w:sz w:val="24"/>
          <w:szCs w:val="24"/>
          <w:lang w:eastAsia="en-US"/>
        </w:rPr>
        <w:t xml:space="preserve">В частности, </w:t>
      </w:r>
      <w:r w:rsidR="002D6303" w:rsidRPr="003449D9">
        <w:rPr>
          <w:color w:val="000000"/>
          <w:sz w:val="24"/>
          <w:szCs w:val="24"/>
          <w:lang w:eastAsia="en-US"/>
        </w:rPr>
        <w:t xml:space="preserve">мамонтов, мастодонтов, шерстистых носорогов, овцебыков, </w:t>
      </w:r>
      <w:r w:rsidR="00F220A8" w:rsidRPr="003449D9">
        <w:rPr>
          <w:color w:val="000000"/>
          <w:sz w:val="24"/>
          <w:szCs w:val="24"/>
          <w:lang w:eastAsia="en-US"/>
        </w:rPr>
        <w:t xml:space="preserve">диких лошадей, европейских </w:t>
      </w:r>
      <w:r w:rsidR="002D6303" w:rsidRPr="003449D9">
        <w:rPr>
          <w:color w:val="000000"/>
          <w:sz w:val="24"/>
          <w:szCs w:val="24"/>
          <w:lang w:eastAsia="en-US"/>
        </w:rPr>
        <w:t xml:space="preserve">зубров, туров, пещерных медведей, саблезубых тигров и </w:t>
      </w:r>
      <w:r w:rsidR="00F220A8" w:rsidRPr="003449D9">
        <w:rPr>
          <w:color w:val="000000"/>
          <w:sz w:val="24"/>
          <w:szCs w:val="24"/>
          <w:lang w:eastAsia="en-US"/>
        </w:rPr>
        <w:t>других животных</w:t>
      </w:r>
      <w:r w:rsidR="00CD0AA2" w:rsidRPr="003449D9">
        <w:rPr>
          <w:color w:val="000000"/>
          <w:sz w:val="24"/>
          <w:szCs w:val="24"/>
          <w:lang w:eastAsia="en-US"/>
        </w:rPr>
        <w:t>,</w:t>
      </w:r>
      <w:r w:rsidR="00F220A8" w:rsidRPr="003449D9">
        <w:rPr>
          <w:color w:val="000000"/>
          <w:sz w:val="24"/>
          <w:szCs w:val="24"/>
          <w:lang w:eastAsia="en-US"/>
        </w:rPr>
        <w:t xml:space="preserve"> останки которых иногда в количествах</w:t>
      </w:r>
      <w:r w:rsidR="00B35A2B">
        <w:rPr>
          <w:color w:val="000000"/>
          <w:sz w:val="24"/>
          <w:szCs w:val="24"/>
          <w:lang w:eastAsia="en-US"/>
        </w:rPr>
        <w:t>,</w:t>
      </w:r>
      <w:r w:rsidR="00F220A8" w:rsidRPr="003449D9">
        <w:rPr>
          <w:color w:val="000000"/>
          <w:sz w:val="24"/>
          <w:szCs w:val="24"/>
          <w:lang w:eastAsia="en-US"/>
        </w:rPr>
        <w:t xml:space="preserve"> превышающих тысячи </w:t>
      </w:r>
      <w:r w:rsidR="00D513D1">
        <w:rPr>
          <w:color w:val="000000"/>
          <w:sz w:val="24"/>
          <w:szCs w:val="24"/>
          <w:lang w:eastAsia="en-US"/>
        </w:rPr>
        <w:t xml:space="preserve">и даже десятки тысяч особей </w:t>
      </w:r>
      <w:r w:rsidR="00F220A8" w:rsidRPr="003449D9">
        <w:rPr>
          <w:color w:val="000000"/>
          <w:sz w:val="24"/>
          <w:szCs w:val="24"/>
          <w:lang w:eastAsia="en-US"/>
        </w:rPr>
        <w:t>обнаруживаются в местах стоянок людей того времени</w:t>
      </w:r>
      <w:r w:rsidR="002D6303" w:rsidRPr="003449D9">
        <w:rPr>
          <w:color w:val="000000"/>
          <w:sz w:val="24"/>
          <w:szCs w:val="24"/>
          <w:lang w:eastAsia="en-US"/>
        </w:rPr>
        <w:t xml:space="preserve"> </w:t>
      </w:r>
      <w:r w:rsidR="00E3278D" w:rsidRPr="00E3278D">
        <w:rPr>
          <w:sz w:val="24"/>
          <w:szCs w:val="24"/>
          <w:lang w:eastAsia="en-US"/>
        </w:rPr>
        <w:t>[</w:t>
      </w:r>
      <w:r w:rsidR="00B35A2B" w:rsidRPr="008472FD">
        <w:rPr>
          <w:sz w:val="24"/>
          <w:szCs w:val="24"/>
          <w:lang w:val="en-US" w:eastAsia="en-US"/>
        </w:rPr>
        <w:t>Smith</w:t>
      </w:r>
      <w:r w:rsidR="00B35A2B" w:rsidRPr="008472FD">
        <w:rPr>
          <w:sz w:val="24"/>
          <w:szCs w:val="24"/>
          <w:lang w:eastAsia="en-US"/>
        </w:rPr>
        <w:t>, 1966</w:t>
      </w:r>
      <w:r w:rsidR="00E3278D">
        <w:rPr>
          <w:sz w:val="24"/>
          <w:szCs w:val="24"/>
          <w:lang w:eastAsia="en-US"/>
        </w:rPr>
        <w:t>]</w:t>
      </w:r>
      <w:r w:rsidR="00550B72" w:rsidRPr="008472FD">
        <w:rPr>
          <w:sz w:val="24"/>
          <w:szCs w:val="24"/>
          <w:lang w:eastAsia="en-US"/>
        </w:rPr>
        <w:t>.</w:t>
      </w:r>
      <w:r w:rsidRPr="008472FD">
        <w:rPr>
          <w:sz w:val="24"/>
          <w:szCs w:val="24"/>
          <w:lang w:eastAsia="en-US"/>
        </w:rPr>
        <w:t xml:space="preserve"> </w:t>
      </w:r>
      <w:r w:rsidR="00E774B2" w:rsidRPr="003449D9">
        <w:rPr>
          <w:color w:val="000000"/>
          <w:sz w:val="24"/>
          <w:szCs w:val="24"/>
          <w:lang w:eastAsia="en-US"/>
        </w:rPr>
        <w:t xml:space="preserve">Н.Ф. Реймерс так </w:t>
      </w:r>
      <w:r w:rsidR="00BE6A24" w:rsidRPr="003449D9">
        <w:rPr>
          <w:color w:val="000000"/>
          <w:sz w:val="24"/>
          <w:szCs w:val="24"/>
          <w:lang w:eastAsia="en-US"/>
        </w:rPr>
        <w:t xml:space="preserve">описал </w:t>
      </w:r>
      <w:r w:rsidR="00E774B2" w:rsidRPr="003449D9">
        <w:rPr>
          <w:color w:val="000000"/>
          <w:sz w:val="24"/>
          <w:szCs w:val="24"/>
          <w:lang w:eastAsia="en-US"/>
        </w:rPr>
        <w:t xml:space="preserve">этот процесс: </w:t>
      </w:r>
      <w:r w:rsidR="00E774B2" w:rsidRPr="006E54DF">
        <w:rPr>
          <w:sz w:val="24"/>
          <w:szCs w:val="24"/>
          <w:lang w:eastAsia="en-US"/>
        </w:rPr>
        <w:t>«Экологический кризис – это напряженное состояние взаимоотношений между человечеством и природой, характеризующееся несоответствием развития производительных сил и производственных отношений в человеческом обществе с ресурсно-экологическими возможностями биосферы».</w:t>
      </w:r>
      <w:r w:rsidR="00E774B2" w:rsidRPr="003449D9">
        <w:rPr>
          <w:color w:val="000000"/>
          <w:sz w:val="24"/>
          <w:szCs w:val="24"/>
          <w:lang w:eastAsia="en-US"/>
        </w:rPr>
        <w:t xml:space="preserve"> </w:t>
      </w:r>
      <w:r w:rsidR="00550B72" w:rsidRPr="003449D9">
        <w:rPr>
          <w:color w:val="000000"/>
          <w:sz w:val="24"/>
          <w:szCs w:val="24"/>
          <w:lang w:eastAsia="en-US"/>
        </w:rPr>
        <w:t xml:space="preserve">Результатом </w:t>
      </w:r>
      <w:r w:rsidR="00653FEC">
        <w:rPr>
          <w:color w:val="000000"/>
          <w:sz w:val="24"/>
          <w:szCs w:val="24"/>
          <w:lang w:eastAsia="en-US"/>
        </w:rPr>
        <w:t xml:space="preserve">кризиса </w:t>
      </w:r>
      <w:r w:rsidR="00550B72" w:rsidRPr="003449D9">
        <w:rPr>
          <w:color w:val="000000"/>
          <w:sz w:val="24"/>
          <w:szCs w:val="24"/>
          <w:lang w:eastAsia="en-US"/>
        </w:rPr>
        <w:t xml:space="preserve">явилось не только многократное сокращение числа жителей, но и </w:t>
      </w:r>
      <w:r w:rsidR="00714D6F" w:rsidRPr="003449D9">
        <w:rPr>
          <w:color w:val="000000"/>
          <w:sz w:val="24"/>
          <w:szCs w:val="24"/>
          <w:lang w:eastAsia="en-US"/>
        </w:rPr>
        <w:t xml:space="preserve">значительное изменение </w:t>
      </w:r>
      <w:r w:rsidR="00653FEC">
        <w:rPr>
          <w:color w:val="000000"/>
          <w:sz w:val="24"/>
          <w:szCs w:val="24"/>
          <w:lang w:eastAsia="en-US"/>
        </w:rPr>
        <w:t xml:space="preserve">структуры пищевых цепей </w:t>
      </w:r>
      <w:r w:rsidR="008472FD">
        <w:rPr>
          <w:color w:val="000000"/>
          <w:sz w:val="24"/>
          <w:szCs w:val="24"/>
          <w:lang w:eastAsia="en-US"/>
        </w:rPr>
        <w:t>в виду</w:t>
      </w:r>
      <w:r w:rsidR="00714D6F" w:rsidRPr="003449D9">
        <w:rPr>
          <w:color w:val="000000"/>
          <w:sz w:val="24"/>
          <w:szCs w:val="24"/>
          <w:lang w:eastAsia="en-US"/>
        </w:rPr>
        <w:t xml:space="preserve"> тотального </w:t>
      </w:r>
      <w:r w:rsidR="00472197" w:rsidRPr="003449D9">
        <w:rPr>
          <w:color w:val="000000"/>
          <w:sz w:val="24"/>
          <w:szCs w:val="24"/>
          <w:lang w:eastAsia="en-US"/>
        </w:rPr>
        <w:t>переход</w:t>
      </w:r>
      <w:r w:rsidR="00714D6F" w:rsidRPr="003449D9">
        <w:rPr>
          <w:color w:val="000000"/>
          <w:sz w:val="24"/>
          <w:szCs w:val="24"/>
          <w:lang w:eastAsia="en-US"/>
        </w:rPr>
        <w:t>а</w:t>
      </w:r>
      <w:r w:rsidR="00472197" w:rsidRPr="003449D9">
        <w:rPr>
          <w:color w:val="000000"/>
          <w:sz w:val="24"/>
          <w:szCs w:val="24"/>
          <w:lang w:eastAsia="en-US"/>
        </w:rPr>
        <w:t xml:space="preserve"> к собирательству и оседлому земледелию</w:t>
      </w:r>
      <w:r w:rsidR="00714D6F" w:rsidRPr="003449D9">
        <w:rPr>
          <w:color w:val="000000"/>
          <w:sz w:val="24"/>
          <w:szCs w:val="24"/>
          <w:lang w:eastAsia="en-US"/>
        </w:rPr>
        <w:t xml:space="preserve"> из-за невозможности обеспечить </w:t>
      </w:r>
      <w:r w:rsidR="00653FEC">
        <w:rPr>
          <w:color w:val="000000"/>
          <w:sz w:val="24"/>
          <w:szCs w:val="24"/>
          <w:lang w:eastAsia="en-US"/>
        </w:rPr>
        <w:t xml:space="preserve">существование только </w:t>
      </w:r>
      <w:r w:rsidR="00714D6F" w:rsidRPr="003449D9">
        <w:rPr>
          <w:color w:val="000000"/>
          <w:sz w:val="24"/>
          <w:szCs w:val="24"/>
          <w:lang w:eastAsia="en-US"/>
        </w:rPr>
        <w:t>охотой</w:t>
      </w:r>
      <w:r w:rsidR="00E3278D" w:rsidRPr="00E3278D">
        <w:rPr>
          <w:color w:val="000000"/>
          <w:sz w:val="24"/>
          <w:szCs w:val="24"/>
          <w:lang w:eastAsia="en-US"/>
        </w:rPr>
        <w:t xml:space="preserve"> [</w:t>
      </w:r>
      <w:r w:rsidR="00B064FC" w:rsidRPr="003449D9">
        <w:rPr>
          <w:color w:val="000000"/>
          <w:sz w:val="24"/>
          <w:szCs w:val="24"/>
          <w:lang w:eastAsia="en-US"/>
        </w:rPr>
        <w:t>Чайлд</w:t>
      </w:r>
      <w:r w:rsidR="00B35A2B" w:rsidRPr="00D31022">
        <w:rPr>
          <w:color w:val="000000"/>
          <w:sz w:val="24"/>
          <w:szCs w:val="24"/>
          <w:lang w:eastAsia="en-US"/>
        </w:rPr>
        <w:t xml:space="preserve">, </w:t>
      </w:r>
      <w:r w:rsidR="008472FD">
        <w:rPr>
          <w:color w:val="000000"/>
          <w:sz w:val="24"/>
          <w:szCs w:val="24"/>
          <w:lang w:eastAsia="en-US"/>
        </w:rPr>
        <w:t>1952</w:t>
      </w:r>
      <w:r w:rsidR="00B064FC" w:rsidRPr="00D31022">
        <w:rPr>
          <w:color w:val="000000"/>
          <w:sz w:val="24"/>
          <w:szCs w:val="24"/>
          <w:lang w:eastAsia="en-US"/>
        </w:rPr>
        <w:t xml:space="preserve">, </w:t>
      </w:r>
      <w:r w:rsidR="00472197" w:rsidRPr="003449D9">
        <w:rPr>
          <w:color w:val="000000"/>
          <w:sz w:val="24"/>
          <w:szCs w:val="24"/>
          <w:lang w:val="en-US" w:eastAsia="en-US"/>
        </w:rPr>
        <w:t>S</w:t>
      </w:r>
      <w:r w:rsidR="00F16897">
        <w:rPr>
          <w:color w:val="000000"/>
          <w:sz w:val="24"/>
          <w:szCs w:val="24"/>
          <w:lang w:eastAsia="en-US"/>
        </w:rPr>
        <w:t>.</w:t>
      </w:r>
      <w:r w:rsidR="00472197" w:rsidRPr="00D31022">
        <w:rPr>
          <w:color w:val="000000"/>
          <w:sz w:val="24"/>
          <w:szCs w:val="24"/>
          <w:lang w:eastAsia="en-US"/>
        </w:rPr>
        <w:t xml:space="preserve"> </w:t>
      </w:r>
      <w:r w:rsidR="00472197" w:rsidRPr="003449D9">
        <w:rPr>
          <w:color w:val="000000"/>
          <w:sz w:val="24"/>
          <w:szCs w:val="24"/>
          <w:lang w:val="en-US" w:eastAsia="en-US"/>
        </w:rPr>
        <w:t>Bowles</w:t>
      </w:r>
      <w:r w:rsidR="00E774B2" w:rsidRPr="00D31022">
        <w:rPr>
          <w:color w:val="000000"/>
          <w:sz w:val="24"/>
          <w:szCs w:val="24"/>
          <w:lang w:eastAsia="en-US"/>
        </w:rPr>
        <w:t>,</w:t>
      </w:r>
      <w:r w:rsidR="00E3278D">
        <w:rPr>
          <w:color w:val="000000"/>
          <w:sz w:val="24"/>
          <w:szCs w:val="24"/>
          <w:lang w:eastAsia="en-US"/>
        </w:rPr>
        <w:t xml:space="preserve"> 2000]</w:t>
      </w:r>
      <w:r w:rsidR="00E774B2" w:rsidRPr="00D31022">
        <w:rPr>
          <w:color w:val="000000"/>
          <w:sz w:val="24"/>
          <w:szCs w:val="24"/>
          <w:lang w:eastAsia="en-US"/>
        </w:rPr>
        <w:t xml:space="preserve">. </w:t>
      </w:r>
    </w:p>
    <w:p w:rsidR="00BE6A24" w:rsidRPr="003449D9" w:rsidRDefault="00BE6A24" w:rsidP="003449D9">
      <w:pPr>
        <w:widowControl/>
        <w:autoSpaceDE/>
        <w:autoSpaceDN/>
        <w:adjustRightInd/>
        <w:spacing w:line="360" w:lineRule="auto"/>
        <w:ind w:firstLine="709"/>
        <w:jc w:val="both"/>
        <w:rPr>
          <w:color w:val="000000"/>
          <w:sz w:val="24"/>
          <w:szCs w:val="24"/>
          <w:lang w:eastAsia="en-US"/>
        </w:rPr>
      </w:pPr>
      <w:r w:rsidRPr="003449D9">
        <w:rPr>
          <w:color w:val="000000"/>
          <w:sz w:val="24"/>
          <w:szCs w:val="24"/>
          <w:lang w:eastAsia="en-US"/>
        </w:rPr>
        <w:t>Рост популяции и в</w:t>
      </w:r>
      <w:r w:rsidR="00206D77" w:rsidRPr="003449D9">
        <w:rPr>
          <w:color w:val="000000"/>
          <w:sz w:val="24"/>
          <w:szCs w:val="24"/>
          <w:lang w:eastAsia="en-US"/>
        </w:rPr>
        <w:t>нутривидовая к</w:t>
      </w:r>
      <w:r w:rsidR="004E639B" w:rsidRPr="003449D9">
        <w:rPr>
          <w:color w:val="000000"/>
          <w:sz w:val="24"/>
          <w:szCs w:val="24"/>
          <w:lang w:eastAsia="en-US"/>
        </w:rPr>
        <w:t xml:space="preserve">онкуренция за пищевые угодья </w:t>
      </w:r>
      <w:r w:rsidRPr="003449D9">
        <w:rPr>
          <w:color w:val="000000"/>
          <w:sz w:val="24"/>
          <w:szCs w:val="24"/>
          <w:lang w:eastAsia="en-US"/>
        </w:rPr>
        <w:t>при</w:t>
      </w:r>
      <w:r w:rsidR="004E639B" w:rsidRPr="003449D9">
        <w:rPr>
          <w:color w:val="000000"/>
          <w:sz w:val="24"/>
          <w:szCs w:val="24"/>
          <w:lang w:eastAsia="en-US"/>
        </w:rPr>
        <w:t>ве</w:t>
      </w:r>
      <w:r w:rsidRPr="003449D9">
        <w:rPr>
          <w:color w:val="000000"/>
          <w:sz w:val="24"/>
          <w:szCs w:val="24"/>
          <w:lang w:eastAsia="en-US"/>
        </w:rPr>
        <w:t>л</w:t>
      </w:r>
      <w:r w:rsidR="004E639B" w:rsidRPr="003449D9">
        <w:rPr>
          <w:color w:val="000000"/>
          <w:sz w:val="24"/>
          <w:szCs w:val="24"/>
          <w:lang w:eastAsia="en-US"/>
        </w:rPr>
        <w:t xml:space="preserve"> к тому, что </w:t>
      </w:r>
      <w:r w:rsidR="004E639B" w:rsidRPr="003449D9">
        <w:rPr>
          <w:i/>
          <w:color w:val="000000"/>
          <w:sz w:val="24"/>
          <w:szCs w:val="24"/>
          <w:lang w:eastAsia="en-US"/>
        </w:rPr>
        <w:t>перемещение людей начинает происходить в гораздо больших количествах и со скоростями, многократно превышающими скорости, требуемые для биологической адаптации</w:t>
      </w:r>
      <w:r w:rsidR="009B1027">
        <w:rPr>
          <w:i/>
          <w:color w:val="000000"/>
          <w:sz w:val="24"/>
          <w:szCs w:val="24"/>
          <w:lang w:eastAsia="en-US"/>
        </w:rPr>
        <w:t xml:space="preserve">, что стало возможным </w:t>
      </w:r>
      <w:r w:rsidR="00D862C5">
        <w:rPr>
          <w:i/>
          <w:color w:val="000000"/>
          <w:sz w:val="24"/>
          <w:szCs w:val="24"/>
          <w:lang w:eastAsia="en-US"/>
        </w:rPr>
        <w:t>из-за</w:t>
      </w:r>
      <w:r w:rsidR="009B1027">
        <w:rPr>
          <w:i/>
          <w:color w:val="000000"/>
          <w:sz w:val="24"/>
          <w:szCs w:val="24"/>
          <w:lang w:eastAsia="en-US"/>
        </w:rPr>
        <w:t xml:space="preserve"> возросшей </w:t>
      </w:r>
      <w:r w:rsidR="004E639B" w:rsidRPr="003449D9">
        <w:rPr>
          <w:i/>
          <w:color w:val="000000"/>
          <w:sz w:val="24"/>
          <w:szCs w:val="24"/>
          <w:lang w:eastAsia="en-US"/>
        </w:rPr>
        <w:t>способност</w:t>
      </w:r>
      <w:r w:rsidR="009B1027">
        <w:rPr>
          <w:i/>
          <w:color w:val="000000"/>
          <w:sz w:val="24"/>
          <w:szCs w:val="24"/>
          <w:lang w:eastAsia="en-US"/>
        </w:rPr>
        <w:t>и</w:t>
      </w:r>
      <w:r w:rsidR="004E639B" w:rsidRPr="003449D9">
        <w:rPr>
          <w:i/>
          <w:color w:val="000000"/>
          <w:sz w:val="24"/>
          <w:szCs w:val="24"/>
          <w:lang w:eastAsia="en-US"/>
        </w:rPr>
        <w:t xml:space="preserve"> </w:t>
      </w:r>
      <w:r w:rsidR="00666703" w:rsidRPr="003449D9">
        <w:rPr>
          <w:i/>
          <w:color w:val="000000"/>
          <w:sz w:val="24"/>
          <w:szCs w:val="24"/>
          <w:lang w:eastAsia="en-US"/>
        </w:rPr>
        <w:t xml:space="preserve">активно </w:t>
      </w:r>
      <w:r w:rsidR="004E639B" w:rsidRPr="003449D9">
        <w:rPr>
          <w:i/>
          <w:color w:val="000000"/>
          <w:sz w:val="24"/>
          <w:szCs w:val="24"/>
          <w:lang w:eastAsia="en-US"/>
        </w:rPr>
        <w:t>противостоять внешним воздействиям</w:t>
      </w:r>
      <w:r w:rsidR="009B1027">
        <w:rPr>
          <w:i/>
          <w:color w:val="000000"/>
          <w:sz w:val="24"/>
          <w:szCs w:val="24"/>
          <w:lang w:eastAsia="en-US"/>
        </w:rPr>
        <w:t xml:space="preserve">. Благодаря этому начали </w:t>
      </w:r>
      <w:r w:rsidR="004E639B" w:rsidRPr="003449D9">
        <w:rPr>
          <w:i/>
          <w:color w:val="000000"/>
          <w:sz w:val="24"/>
          <w:szCs w:val="24"/>
          <w:lang w:eastAsia="en-US"/>
        </w:rPr>
        <w:t>заселят</w:t>
      </w:r>
      <w:r w:rsidRPr="003449D9">
        <w:rPr>
          <w:i/>
          <w:color w:val="000000"/>
          <w:sz w:val="24"/>
          <w:szCs w:val="24"/>
          <w:lang w:eastAsia="en-US"/>
        </w:rPr>
        <w:t>ь</w:t>
      </w:r>
      <w:r w:rsidR="004E639B" w:rsidRPr="003449D9">
        <w:rPr>
          <w:i/>
          <w:color w:val="000000"/>
          <w:sz w:val="24"/>
          <w:szCs w:val="24"/>
          <w:lang w:eastAsia="en-US"/>
        </w:rPr>
        <w:t>ся</w:t>
      </w:r>
      <w:r w:rsidRPr="003449D9">
        <w:rPr>
          <w:i/>
          <w:color w:val="000000"/>
          <w:sz w:val="24"/>
          <w:szCs w:val="24"/>
          <w:lang w:eastAsia="en-US"/>
        </w:rPr>
        <w:t xml:space="preserve"> </w:t>
      </w:r>
      <w:r w:rsidR="004E639B" w:rsidRPr="003449D9">
        <w:rPr>
          <w:i/>
          <w:color w:val="000000"/>
          <w:sz w:val="24"/>
          <w:szCs w:val="24"/>
          <w:lang w:eastAsia="en-US"/>
        </w:rPr>
        <w:t xml:space="preserve">территории таких геохимических провинций, в переделах которых концентрации </w:t>
      </w:r>
      <w:r w:rsidR="00653FEC">
        <w:rPr>
          <w:i/>
          <w:color w:val="000000"/>
          <w:sz w:val="24"/>
          <w:szCs w:val="24"/>
          <w:lang w:eastAsia="en-US"/>
        </w:rPr>
        <w:t xml:space="preserve">необходимых </w:t>
      </w:r>
      <w:r w:rsidR="004E639B" w:rsidRPr="003449D9">
        <w:rPr>
          <w:i/>
          <w:color w:val="000000"/>
          <w:sz w:val="24"/>
          <w:szCs w:val="24"/>
          <w:lang w:eastAsia="en-US"/>
        </w:rPr>
        <w:t xml:space="preserve">биогенов и токсикантов </w:t>
      </w:r>
      <w:r w:rsidR="009B1027">
        <w:rPr>
          <w:i/>
          <w:color w:val="000000"/>
          <w:sz w:val="24"/>
          <w:szCs w:val="24"/>
          <w:lang w:eastAsia="en-US"/>
        </w:rPr>
        <w:t xml:space="preserve">уже могли </w:t>
      </w:r>
      <w:r w:rsidR="004E639B" w:rsidRPr="003449D9">
        <w:rPr>
          <w:i/>
          <w:color w:val="000000"/>
          <w:sz w:val="24"/>
          <w:szCs w:val="24"/>
          <w:lang w:eastAsia="en-US"/>
        </w:rPr>
        <w:t xml:space="preserve">значимо </w:t>
      </w:r>
      <w:r w:rsidR="00653FEC">
        <w:rPr>
          <w:i/>
          <w:color w:val="000000"/>
          <w:sz w:val="24"/>
          <w:szCs w:val="24"/>
          <w:lang w:eastAsia="en-US"/>
        </w:rPr>
        <w:t>выходи</w:t>
      </w:r>
      <w:r w:rsidR="009B1027">
        <w:rPr>
          <w:i/>
          <w:color w:val="000000"/>
          <w:sz w:val="24"/>
          <w:szCs w:val="24"/>
          <w:lang w:eastAsia="en-US"/>
        </w:rPr>
        <w:t>ть</w:t>
      </w:r>
      <w:r w:rsidR="00653FEC">
        <w:rPr>
          <w:i/>
          <w:color w:val="000000"/>
          <w:sz w:val="24"/>
          <w:szCs w:val="24"/>
          <w:lang w:eastAsia="en-US"/>
        </w:rPr>
        <w:t xml:space="preserve"> за пределы </w:t>
      </w:r>
      <w:r w:rsidR="004E639B" w:rsidRPr="003449D9">
        <w:rPr>
          <w:i/>
          <w:color w:val="000000"/>
          <w:sz w:val="24"/>
          <w:szCs w:val="24"/>
          <w:lang w:eastAsia="en-US"/>
        </w:rPr>
        <w:t>адаптационны</w:t>
      </w:r>
      <w:r w:rsidR="00653FEC">
        <w:rPr>
          <w:i/>
          <w:color w:val="000000"/>
          <w:sz w:val="24"/>
          <w:szCs w:val="24"/>
          <w:lang w:eastAsia="en-US"/>
        </w:rPr>
        <w:t>х</w:t>
      </w:r>
      <w:r w:rsidR="004E639B" w:rsidRPr="003449D9">
        <w:rPr>
          <w:i/>
          <w:color w:val="000000"/>
          <w:sz w:val="24"/>
          <w:szCs w:val="24"/>
          <w:lang w:eastAsia="en-US"/>
        </w:rPr>
        <w:t xml:space="preserve"> возможност</w:t>
      </w:r>
      <w:r w:rsidR="00653FEC">
        <w:rPr>
          <w:i/>
          <w:color w:val="000000"/>
          <w:sz w:val="24"/>
          <w:szCs w:val="24"/>
          <w:lang w:eastAsia="en-US"/>
        </w:rPr>
        <w:t>ей</w:t>
      </w:r>
      <w:r w:rsidR="004E639B" w:rsidRPr="003449D9">
        <w:rPr>
          <w:i/>
          <w:color w:val="000000"/>
          <w:sz w:val="24"/>
          <w:szCs w:val="24"/>
          <w:lang w:eastAsia="en-US"/>
        </w:rPr>
        <w:t xml:space="preserve"> вида.</w:t>
      </w:r>
      <w:r w:rsidR="00B35A2B">
        <w:rPr>
          <w:color w:val="000000"/>
          <w:sz w:val="24"/>
          <w:szCs w:val="24"/>
          <w:lang w:eastAsia="en-US"/>
        </w:rPr>
        <w:t xml:space="preserve"> В это время именно человек</w:t>
      </w:r>
      <w:r w:rsidR="004E639B" w:rsidRPr="003449D9">
        <w:rPr>
          <w:color w:val="000000"/>
          <w:sz w:val="24"/>
          <w:szCs w:val="24"/>
          <w:lang w:eastAsia="en-US"/>
        </w:rPr>
        <w:t xml:space="preserve"> как активная составля</w:t>
      </w:r>
      <w:r w:rsidR="00B35A2B">
        <w:rPr>
          <w:color w:val="000000"/>
          <w:sz w:val="24"/>
          <w:szCs w:val="24"/>
          <w:lang w:eastAsia="en-US"/>
        </w:rPr>
        <w:t>ющая цивилизации</w:t>
      </w:r>
      <w:r w:rsidR="004E639B" w:rsidRPr="003449D9">
        <w:rPr>
          <w:color w:val="000000"/>
          <w:sz w:val="24"/>
          <w:szCs w:val="24"/>
          <w:lang w:eastAsia="en-US"/>
        </w:rPr>
        <w:t xml:space="preserve"> впервые столкнулся с появлением пространственн</w:t>
      </w:r>
      <w:r w:rsidR="00CD0AA2" w:rsidRPr="003449D9">
        <w:rPr>
          <w:color w:val="000000"/>
          <w:sz w:val="24"/>
          <w:szCs w:val="24"/>
          <w:lang w:eastAsia="en-US"/>
        </w:rPr>
        <w:t xml:space="preserve">о выраженных </w:t>
      </w:r>
      <w:r w:rsidR="004E639B" w:rsidRPr="003449D9">
        <w:rPr>
          <w:color w:val="000000"/>
          <w:sz w:val="24"/>
          <w:szCs w:val="24"/>
          <w:lang w:eastAsia="en-US"/>
        </w:rPr>
        <w:t>эндемий природного генезиса, обусловленных главным образом воздействием таких факторов геологической истории и/или географического положения как острый дефицит йода, избыток бора недостаток аскорбиновой кислоты</w:t>
      </w:r>
      <w:r w:rsidR="002F1379" w:rsidRPr="003449D9">
        <w:rPr>
          <w:color w:val="000000"/>
          <w:sz w:val="24"/>
          <w:szCs w:val="24"/>
          <w:lang w:eastAsia="en-US"/>
        </w:rPr>
        <w:t xml:space="preserve"> и т.п. </w:t>
      </w:r>
      <w:r w:rsidRPr="003449D9">
        <w:rPr>
          <w:color w:val="000000"/>
          <w:sz w:val="24"/>
          <w:szCs w:val="24"/>
          <w:lang w:eastAsia="en-US"/>
        </w:rPr>
        <w:t>Таким образом</w:t>
      </w:r>
      <w:r w:rsidR="00666703" w:rsidRPr="003449D9">
        <w:rPr>
          <w:color w:val="000000"/>
          <w:sz w:val="24"/>
          <w:szCs w:val="24"/>
          <w:lang w:eastAsia="en-US"/>
        </w:rPr>
        <w:t>,</w:t>
      </w:r>
      <w:r w:rsidRPr="003449D9">
        <w:rPr>
          <w:color w:val="000000"/>
          <w:sz w:val="24"/>
          <w:szCs w:val="24"/>
          <w:lang w:eastAsia="en-US"/>
        </w:rPr>
        <w:t xml:space="preserve"> возникновение первых эндемических провинций</w:t>
      </w:r>
      <w:r w:rsidR="00666703" w:rsidRPr="003449D9">
        <w:rPr>
          <w:color w:val="000000"/>
          <w:sz w:val="24"/>
          <w:szCs w:val="24"/>
          <w:lang w:eastAsia="en-US"/>
        </w:rPr>
        <w:t>,</w:t>
      </w:r>
      <w:r w:rsidRPr="003449D9">
        <w:rPr>
          <w:color w:val="000000"/>
          <w:sz w:val="24"/>
          <w:szCs w:val="24"/>
          <w:lang w:eastAsia="en-US"/>
        </w:rPr>
        <w:t xml:space="preserve"> </w:t>
      </w:r>
      <w:r w:rsidR="00666703" w:rsidRPr="003449D9">
        <w:rPr>
          <w:color w:val="000000"/>
          <w:sz w:val="24"/>
          <w:szCs w:val="24"/>
          <w:lang w:eastAsia="en-US"/>
        </w:rPr>
        <w:t>в пределах которых значительная часть населения действительно</w:t>
      </w:r>
      <w:r w:rsidR="007F39DE" w:rsidRPr="003449D9">
        <w:rPr>
          <w:color w:val="000000"/>
          <w:sz w:val="24"/>
          <w:szCs w:val="24"/>
          <w:lang w:eastAsia="en-US"/>
        </w:rPr>
        <w:t xml:space="preserve"> могл</w:t>
      </w:r>
      <w:r w:rsidR="00CD0AA2" w:rsidRPr="003449D9">
        <w:rPr>
          <w:color w:val="000000"/>
          <w:sz w:val="24"/>
          <w:szCs w:val="24"/>
          <w:lang w:eastAsia="en-US"/>
        </w:rPr>
        <w:t>а</w:t>
      </w:r>
      <w:r w:rsidR="007F39DE" w:rsidRPr="003449D9">
        <w:rPr>
          <w:color w:val="000000"/>
          <w:sz w:val="24"/>
          <w:szCs w:val="24"/>
          <w:lang w:eastAsia="en-US"/>
        </w:rPr>
        <w:t xml:space="preserve"> страдать от заболеваний геохимической природы</w:t>
      </w:r>
      <w:r w:rsidR="00D8632C" w:rsidRPr="003449D9">
        <w:rPr>
          <w:color w:val="000000"/>
          <w:sz w:val="24"/>
          <w:szCs w:val="24"/>
          <w:lang w:eastAsia="en-US"/>
        </w:rPr>
        <w:t>,</w:t>
      </w:r>
      <w:r w:rsidR="00666703" w:rsidRPr="003449D9">
        <w:rPr>
          <w:color w:val="000000"/>
          <w:sz w:val="24"/>
          <w:szCs w:val="24"/>
          <w:lang w:eastAsia="en-US"/>
        </w:rPr>
        <w:t xml:space="preserve"> </w:t>
      </w:r>
      <w:r w:rsidRPr="003449D9">
        <w:rPr>
          <w:color w:val="000000"/>
          <w:sz w:val="24"/>
          <w:szCs w:val="24"/>
          <w:lang w:eastAsia="en-US"/>
        </w:rPr>
        <w:t xml:space="preserve">по времени </w:t>
      </w:r>
      <w:r w:rsidR="007F39DE" w:rsidRPr="003449D9">
        <w:rPr>
          <w:color w:val="000000"/>
          <w:sz w:val="24"/>
          <w:szCs w:val="24"/>
          <w:lang w:eastAsia="en-US"/>
        </w:rPr>
        <w:t xml:space="preserve">должно быть </w:t>
      </w:r>
      <w:r w:rsidRPr="003449D9">
        <w:rPr>
          <w:color w:val="000000"/>
          <w:sz w:val="24"/>
          <w:szCs w:val="24"/>
          <w:lang w:eastAsia="en-US"/>
        </w:rPr>
        <w:t>пр</w:t>
      </w:r>
      <w:r w:rsidR="00666703" w:rsidRPr="003449D9">
        <w:rPr>
          <w:color w:val="000000"/>
          <w:sz w:val="24"/>
          <w:szCs w:val="24"/>
          <w:lang w:eastAsia="en-US"/>
        </w:rPr>
        <w:t>и</w:t>
      </w:r>
      <w:r w:rsidRPr="003449D9">
        <w:rPr>
          <w:color w:val="000000"/>
          <w:sz w:val="24"/>
          <w:szCs w:val="24"/>
          <w:lang w:eastAsia="en-US"/>
        </w:rPr>
        <w:t xml:space="preserve">урочено </w:t>
      </w:r>
      <w:r w:rsidR="00666703" w:rsidRPr="003449D9">
        <w:rPr>
          <w:color w:val="000000"/>
          <w:sz w:val="24"/>
          <w:szCs w:val="24"/>
          <w:lang w:eastAsia="en-US"/>
        </w:rPr>
        <w:t>к началу неогена</w:t>
      </w:r>
      <w:r w:rsidR="007F39DE" w:rsidRPr="003449D9">
        <w:rPr>
          <w:color w:val="000000"/>
          <w:sz w:val="24"/>
          <w:szCs w:val="24"/>
          <w:lang w:eastAsia="en-US"/>
        </w:rPr>
        <w:t>.</w:t>
      </w:r>
      <w:r w:rsidR="00CD0AA2" w:rsidRPr="003449D9">
        <w:rPr>
          <w:color w:val="000000"/>
          <w:sz w:val="24"/>
          <w:szCs w:val="24"/>
          <w:lang w:eastAsia="en-US"/>
        </w:rPr>
        <w:t xml:space="preserve"> То есть с</w:t>
      </w:r>
      <w:r w:rsidR="007F39DE" w:rsidRPr="003449D9">
        <w:rPr>
          <w:color w:val="000000"/>
          <w:sz w:val="24"/>
          <w:szCs w:val="24"/>
          <w:lang w:eastAsia="en-US"/>
        </w:rPr>
        <w:t xml:space="preserve">рокам отступления </w:t>
      </w:r>
      <w:r w:rsidR="00CD0AA2" w:rsidRPr="003449D9">
        <w:rPr>
          <w:color w:val="000000"/>
          <w:sz w:val="24"/>
          <w:szCs w:val="24"/>
          <w:lang w:eastAsia="en-US"/>
        </w:rPr>
        <w:t>последнего о</w:t>
      </w:r>
      <w:r w:rsidR="007F39DE" w:rsidRPr="003449D9">
        <w:rPr>
          <w:color w:val="000000"/>
          <w:sz w:val="24"/>
          <w:szCs w:val="24"/>
          <w:lang w:eastAsia="en-US"/>
        </w:rPr>
        <w:t>лед</w:t>
      </w:r>
      <w:r w:rsidR="00CD0AA2" w:rsidRPr="003449D9">
        <w:rPr>
          <w:color w:val="000000"/>
          <w:sz w:val="24"/>
          <w:szCs w:val="24"/>
          <w:lang w:eastAsia="en-US"/>
        </w:rPr>
        <w:t>е</w:t>
      </w:r>
      <w:r w:rsidR="007F39DE" w:rsidRPr="003449D9">
        <w:rPr>
          <w:color w:val="000000"/>
          <w:sz w:val="24"/>
          <w:szCs w:val="24"/>
          <w:lang w:eastAsia="en-US"/>
        </w:rPr>
        <w:t>н</w:t>
      </w:r>
      <w:r w:rsidR="00CD0AA2" w:rsidRPr="003449D9">
        <w:rPr>
          <w:color w:val="000000"/>
          <w:sz w:val="24"/>
          <w:szCs w:val="24"/>
          <w:lang w:eastAsia="en-US"/>
        </w:rPr>
        <w:t>ен</w:t>
      </w:r>
      <w:r w:rsidR="007F39DE" w:rsidRPr="003449D9">
        <w:rPr>
          <w:color w:val="000000"/>
          <w:sz w:val="24"/>
          <w:szCs w:val="24"/>
          <w:lang w:eastAsia="en-US"/>
        </w:rPr>
        <w:t>и</w:t>
      </w:r>
      <w:r w:rsidR="00CD0AA2" w:rsidRPr="003449D9">
        <w:rPr>
          <w:color w:val="000000"/>
          <w:sz w:val="24"/>
          <w:szCs w:val="24"/>
          <w:lang w:eastAsia="en-US"/>
        </w:rPr>
        <w:t>я</w:t>
      </w:r>
      <w:r w:rsidR="007F39DE" w:rsidRPr="003449D9">
        <w:rPr>
          <w:color w:val="000000"/>
          <w:sz w:val="24"/>
          <w:szCs w:val="24"/>
          <w:lang w:eastAsia="en-US"/>
        </w:rPr>
        <w:t xml:space="preserve">. Причем речь </w:t>
      </w:r>
      <w:r w:rsidR="00CD0AA2" w:rsidRPr="003449D9">
        <w:rPr>
          <w:color w:val="000000"/>
          <w:sz w:val="24"/>
          <w:szCs w:val="24"/>
          <w:lang w:eastAsia="en-US"/>
        </w:rPr>
        <w:t xml:space="preserve">в первую очередь </w:t>
      </w:r>
      <w:r w:rsidR="007F39DE" w:rsidRPr="003449D9">
        <w:rPr>
          <w:color w:val="000000"/>
          <w:sz w:val="24"/>
          <w:szCs w:val="24"/>
          <w:lang w:eastAsia="en-US"/>
        </w:rPr>
        <w:t>может идти о природных провинциях, зонального типа с выраженным дефицитом йода</w:t>
      </w:r>
      <w:r w:rsidR="008A40CC" w:rsidRPr="003449D9">
        <w:rPr>
          <w:color w:val="000000"/>
          <w:sz w:val="24"/>
          <w:szCs w:val="24"/>
          <w:lang w:eastAsia="en-US"/>
        </w:rPr>
        <w:t xml:space="preserve"> и кальция</w:t>
      </w:r>
      <w:r w:rsidR="007F39DE" w:rsidRPr="003449D9">
        <w:rPr>
          <w:color w:val="000000"/>
          <w:sz w:val="24"/>
          <w:szCs w:val="24"/>
          <w:lang w:eastAsia="en-US"/>
        </w:rPr>
        <w:t xml:space="preserve"> </w:t>
      </w:r>
      <w:r w:rsidR="000435E0" w:rsidRPr="003449D9">
        <w:rPr>
          <w:color w:val="000000"/>
          <w:sz w:val="24"/>
          <w:szCs w:val="24"/>
          <w:lang w:eastAsia="en-US"/>
        </w:rPr>
        <w:t xml:space="preserve">или </w:t>
      </w:r>
      <w:r w:rsidR="007F39DE" w:rsidRPr="003449D9">
        <w:rPr>
          <w:color w:val="000000"/>
          <w:sz w:val="24"/>
          <w:szCs w:val="24"/>
          <w:lang w:eastAsia="en-US"/>
        </w:rPr>
        <w:t xml:space="preserve">избытком бора и стронция. </w:t>
      </w:r>
    </w:p>
    <w:p w:rsidR="00E774B2" w:rsidRPr="00A7736A" w:rsidRDefault="00F55F99" w:rsidP="003449D9">
      <w:pPr>
        <w:widowControl/>
        <w:autoSpaceDE/>
        <w:autoSpaceDN/>
        <w:adjustRightInd/>
        <w:spacing w:line="360" w:lineRule="auto"/>
        <w:ind w:firstLine="709"/>
        <w:jc w:val="both"/>
        <w:rPr>
          <w:color w:val="000000"/>
          <w:sz w:val="24"/>
          <w:szCs w:val="24"/>
          <w:lang w:eastAsia="en-US"/>
        </w:rPr>
      </w:pPr>
      <w:r w:rsidRPr="003449D9">
        <w:rPr>
          <w:i/>
          <w:color w:val="000000"/>
          <w:sz w:val="24"/>
          <w:szCs w:val="24"/>
          <w:lang w:eastAsia="en-US"/>
        </w:rPr>
        <w:t>Т</w:t>
      </w:r>
      <w:r w:rsidR="004E639B" w:rsidRPr="003449D9">
        <w:rPr>
          <w:i/>
          <w:color w:val="000000"/>
          <w:sz w:val="24"/>
          <w:szCs w:val="24"/>
          <w:lang w:eastAsia="en-US"/>
        </w:rPr>
        <w:t>рет</w:t>
      </w:r>
      <w:r w:rsidRPr="003449D9">
        <w:rPr>
          <w:i/>
          <w:color w:val="000000"/>
          <w:sz w:val="24"/>
          <w:szCs w:val="24"/>
          <w:lang w:eastAsia="en-US"/>
        </w:rPr>
        <w:t xml:space="preserve">ий </w:t>
      </w:r>
      <w:r w:rsidR="004E639B" w:rsidRPr="003449D9">
        <w:rPr>
          <w:i/>
          <w:color w:val="000000"/>
          <w:sz w:val="24"/>
          <w:szCs w:val="24"/>
          <w:lang w:eastAsia="en-US"/>
        </w:rPr>
        <w:t>этап</w:t>
      </w:r>
      <w:r w:rsidR="002F1379" w:rsidRPr="003449D9">
        <w:rPr>
          <w:color w:val="000000"/>
          <w:sz w:val="24"/>
          <w:szCs w:val="24"/>
          <w:lang w:eastAsia="en-US"/>
        </w:rPr>
        <w:t>, продолжающ</w:t>
      </w:r>
      <w:r w:rsidRPr="003449D9">
        <w:rPr>
          <w:color w:val="000000"/>
          <w:sz w:val="24"/>
          <w:szCs w:val="24"/>
          <w:lang w:eastAsia="en-US"/>
        </w:rPr>
        <w:t xml:space="preserve">ийся </w:t>
      </w:r>
      <w:r w:rsidR="002F1379" w:rsidRPr="003449D9">
        <w:rPr>
          <w:color w:val="000000"/>
          <w:sz w:val="24"/>
          <w:szCs w:val="24"/>
          <w:lang w:eastAsia="en-US"/>
        </w:rPr>
        <w:t xml:space="preserve">последние </w:t>
      </w:r>
      <w:r w:rsidR="006713CF" w:rsidRPr="003449D9">
        <w:rPr>
          <w:color w:val="000000"/>
          <w:sz w:val="24"/>
          <w:szCs w:val="24"/>
          <w:lang w:eastAsia="en-US"/>
        </w:rPr>
        <w:t>3</w:t>
      </w:r>
      <w:r w:rsidR="002F1379" w:rsidRPr="003449D9">
        <w:rPr>
          <w:color w:val="000000"/>
          <w:sz w:val="24"/>
          <w:szCs w:val="24"/>
          <w:lang w:eastAsia="en-US"/>
        </w:rPr>
        <w:t>00-</w:t>
      </w:r>
      <w:r w:rsidRPr="003449D9">
        <w:rPr>
          <w:color w:val="000000"/>
          <w:sz w:val="24"/>
          <w:szCs w:val="24"/>
          <w:lang w:eastAsia="en-US"/>
        </w:rPr>
        <w:t>35</w:t>
      </w:r>
      <w:r w:rsidR="002F1379" w:rsidRPr="003449D9">
        <w:rPr>
          <w:color w:val="000000"/>
          <w:sz w:val="24"/>
          <w:szCs w:val="24"/>
          <w:lang w:eastAsia="en-US"/>
        </w:rPr>
        <w:t>0 лет</w:t>
      </w:r>
      <w:r w:rsidRPr="003449D9">
        <w:rPr>
          <w:color w:val="000000"/>
          <w:sz w:val="24"/>
          <w:szCs w:val="24"/>
          <w:lang w:eastAsia="en-US"/>
        </w:rPr>
        <w:t xml:space="preserve">, </w:t>
      </w:r>
      <w:r w:rsidR="002F1379" w:rsidRPr="003449D9">
        <w:rPr>
          <w:color w:val="000000"/>
          <w:sz w:val="24"/>
          <w:szCs w:val="24"/>
          <w:lang w:eastAsia="en-US"/>
        </w:rPr>
        <w:t>соответству</w:t>
      </w:r>
      <w:r w:rsidRPr="003449D9">
        <w:rPr>
          <w:color w:val="000000"/>
          <w:sz w:val="24"/>
          <w:szCs w:val="24"/>
          <w:lang w:eastAsia="en-US"/>
        </w:rPr>
        <w:t xml:space="preserve">ет </w:t>
      </w:r>
      <w:r w:rsidR="006713CF" w:rsidRPr="003449D9">
        <w:rPr>
          <w:color w:val="000000"/>
          <w:sz w:val="24"/>
          <w:szCs w:val="24"/>
          <w:lang w:eastAsia="en-US"/>
        </w:rPr>
        <w:t xml:space="preserve">началу Первой промышленной революции и новому этапу развития </w:t>
      </w:r>
      <w:r w:rsidR="004E639B" w:rsidRPr="003449D9">
        <w:rPr>
          <w:color w:val="000000"/>
          <w:sz w:val="24"/>
          <w:szCs w:val="24"/>
          <w:lang w:eastAsia="en-US"/>
        </w:rPr>
        <w:t>цивилизаци</w:t>
      </w:r>
      <w:r w:rsidRPr="003449D9">
        <w:rPr>
          <w:color w:val="000000"/>
          <w:sz w:val="24"/>
          <w:szCs w:val="24"/>
          <w:lang w:eastAsia="en-US"/>
        </w:rPr>
        <w:t>и</w:t>
      </w:r>
      <w:r w:rsidR="006713CF" w:rsidRPr="003449D9">
        <w:rPr>
          <w:color w:val="000000"/>
          <w:sz w:val="24"/>
          <w:szCs w:val="24"/>
          <w:lang w:eastAsia="en-US"/>
        </w:rPr>
        <w:t xml:space="preserve">, </w:t>
      </w:r>
      <w:r w:rsidRPr="003449D9">
        <w:rPr>
          <w:color w:val="000000"/>
          <w:sz w:val="24"/>
          <w:szCs w:val="24"/>
          <w:lang w:eastAsia="en-US"/>
        </w:rPr>
        <w:t>способной значимо менять геохимические параметры качества достаточно больших территорий</w:t>
      </w:r>
      <w:r w:rsidR="004E639B" w:rsidRPr="003449D9">
        <w:rPr>
          <w:color w:val="000000"/>
          <w:sz w:val="24"/>
          <w:szCs w:val="24"/>
          <w:lang w:eastAsia="en-US"/>
        </w:rPr>
        <w:t xml:space="preserve">. Возводя города и распахивая колоссальные </w:t>
      </w:r>
      <w:r w:rsidRPr="003449D9">
        <w:rPr>
          <w:color w:val="000000"/>
          <w:sz w:val="24"/>
          <w:szCs w:val="24"/>
          <w:lang w:eastAsia="en-US"/>
        </w:rPr>
        <w:t>площади степей и бывших лесов</w:t>
      </w:r>
      <w:r w:rsidR="004E639B" w:rsidRPr="003449D9">
        <w:rPr>
          <w:color w:val="000000"/>
          <w:sz w:val="24"/>
          <w:szCs w:val="24"/>
          <w:lang w:eastAsia="en-US"/>
        </w:rPr>
        <w:t xml:space="preserve">, человек начинает рассматривать </w:t>
      </w:r>
      <w:r w:rsidRPr="003449D9">
        <w:rPr>
          <w:color w:val="000000"/>
          <w:sz w:val="24"/>
          <w:szCs w:val="24"/>
          <w:lang w:eastAsia="en-US"/>
        </w:rPr>
        <w:t xml:space="preserve">всю </w:t>
      </w:r>
      <w:r w:rsidR="004E639B" w:rsidRPr="003449D9">
        <w:rPr>
          <w:color w:val="000000"/>
          <w:sz w:val="24"/>
          <w:szCs w:val="24"/>
          <w:lang w:eastAsia="en-US"/>
        </w:rPr>
        <w:t xml:space="preserve">планету как среду своего собственного обитания, по ходу дела трансформируя и геохимическую обстановку в этой среде настолько, что на поверхности исторически сложившихся структур формируются новые геохимические районы и провинции с ранее неизвестными эколого-геохимическими свойствами. </w:t>
      </w:r>
      <w:r w:rsidR="00E3278D" w:rsidRPr="00E0199D">
        <w:rPr>
          <w:color w:val="000000"/>
          <w:sz w:val="24"/>
          <w:szCs w:val="24"/>
          <w:lang w:eastAsia="en-US"/>
        </w:rPr>
        <w:t>[</w:t>
      </w:r>
      <w:r w:rsidR="00E774B2" w:rsidRPr="003449D9">
        <w:rPr>
          <w:color w:val="000000"/>
          <w:sz w:val="24"/>
          <w:szCs w:val="24"/>
          <w:lang w:val="en-US" w:eastAsia="en-US"/>
        </w:rPr>
        <w:t>Mellars</w:t>
      </w:r>
      <w:r w:rsidR="00E774B2" w:rsidRPr="00A7736A">
        <w:rPr>
          <w:color w:val="000000"/>
          <w:sz w:val="24"/>
          <w:szCs w:val="24"/>
          <w:lang w:eastAsia="en-US"/>
        </w:rPr>
        <w:t xml:space="preserve">, </w:t>
      </w:r>
      <w:r w:rsidR="00E774B2" w:rsidRPr="003449D9">
        <w:rPr>
          <w:color w:val="000000"/>
          <w:sz w:val="24"/>
          <w:szCs w:val="24"/>
          <w:lang w:val="en-US" w:eastAsia="en-US"/>
        </w:rPr>
        <w:t>Stringer</w:t>
      </w:r>
      <w:r w:rsidR="00E774B2" w:rsidRPr="00A7736A">
        <w:rPr>
          <w:color w:val="000000"/>
          <w:sz w:val="24"/>
          <w:szCs w:val="24"/>
          <w:lang w:eastAsia="en-US"/>
        </w:rPr>
        <w:t>, 1989</w:t>
      </w:r>
      <w:r w:rsidR="00E3278D" w:rsidRPr="00E0199D">
        <w:rPr>
          <w:color w:val="000000"/>
          <w:sz w:val="24"/>
          <w:szCs w:val="24"/>
          <w:lang w:eastAsia="en-US"/>
        </w:rPr>
        <w:t>]</w:t>
      </w:r>
      <w:r w:rsidR="00E3278D">
        <w:rPr>
          <w:color w:val="000000"/>
          <w:sz w:val="24"/>
          <w:szCs w:val="24"/>
          <w:lang w:eastAsia="en-US"/>
        </w:rPr>
        <w:t>.</w:t>
      </w:r>
    </w:p>
    <w:p w:rsidR="00A972D2" w:rsidRDefault="005A6CAE" w:rsidP="00A972D2">
      <w:pPr>
        <w:widowControl/>
        <w:autoSpaceDE/>
        <w:autoSpaceDN/>
        <w:adjustRightInd/>
        <w:spacing w:line="360" w:lineRule="auto"/>
        <w:ind w:firstLine="709"/>
        <w:jc w:val="both"/>
        <w:rPr>
          <w:noProof/>
          <w:sz w:val="24"/>
          <w:szCs w:val="24"/>
        </w:rPr>
      </w:pPr>
      <w:r w:rsidRPr="005A6CAE">
        <w:rPr>
          <w:color w:val="000000"/>
          <w:sz w:val="24"/>
          <w:szCs w:val="24"/>
          <w:lang w:eastAsia="en-US"/>
        </w:rPr>
        <w:t>Этому этапу соответствует современное состояние но</w:t>
      </w:r>
      <w:r w:rsidR="00A7736A">
        <w:rPr>
          <w:color w:val="000000"/>
          <w:sz w:val="24"/>
          <w:szCs w:val="24"/>
          <w:lang w:eastAsia="en-US"/>
        </w:rPr>
        <w:t>осферы, для которого характерны:</w:t>
      </w:r>
      <w:r w:rsidRPr="005A6CAE">
        <w:rPr>
          <w:color w:val="000000"/>
          <w:sz w:val="24"/>
          <w:szCs w:val="24"/>
          <w:lang w:eastAsia="en-US"/>
        </w:rPr>
        <w:t xml:space="preserve"> </w:t>
      </w:r>
    </w:p>
    <w:p w:rsidR="005A6CAE" w:rsidRDefault="005A6CAE" w:rsidP="00CF7D70">
      <w:pPr>
        <w:widowControl/>
        <w:autoSpaceDE/>
        <w:autoSpaceDN/>
        <w:adjustRightInd/>
        <w:spacing w:line="360" w:lineRule="auto"/>
        <w:ind w:firstLine="708"/>
        <w:jc w:val="both"/>
        <w:rPr>
          <w:sz w:val="24"/>
          <w:szCs w:val="24"/>
        </w:rPr>
      </w:pPr>
      <w:r w:rsidRPr="005A6CAE">
        <w:rPr>
          <w:sz w:val="24"/>
          <w:szCs w:val="24"/>
        </w:rPr>
        <w:t xml:space="preserve">- быстрый рост численности населения и увеличение продолжительности жизни, </w:t>
      </w:r>
    </w:p>
    <w:p w:rsidR="005A6CAE" w:rsidRPr="005A6CAE" w:rsidRDefault="005A6CAE" w:rsidP="005A6CAE">
      <w:pPr>
        <w:widowControl/>
        <w:autoSpaceDE/>
        <w:autoSpaceDN/>
        <w:adjustRightInd/>
        <w:spacing w:line="360" w:lineRule="auto"/>
        <w:ind w:firstLine="709"/>
        <w:jc w:val="both"/>
        <w:rPr>
          <w:sz w:val="24"/>
          <w:szCs w:val="24"/>
        </w:rPr>
      </w:pPr>
      <w:r>
        <w:rPr>
          <w:sz w:val="24"/>
          <w:szCs w:val="24"/>
        </w:rPr>
        <w:t xml:space="preserve">- </w:t>
      </w:r>
      <w:r w:rsidRPr="005A6CAE">
        <w:rPr>
          <w:sz w:val="24"/>
          <w:szCs w:val="24"/>
        </w:rPr>
        <w:t>резк</w:t>
      </w:r>
      <w:r>
        <w:rPr>
          <w:sz w:val="24"/>
          <w:szCs w:val="24"/>
        </w:rPr>
        <w:t xml:space="preserve">ое </w:t>
      </w:r>
      <w:r w:rsidRPr="005A6CAE">
        <w:rPr>
          <w:sz w:val="24"/>
          <w:szCs w:val="24"/>
        </w:rPr>
        <w:t xml:space="preserve">изменение конфигурации зон расселения многих видов животных и растений; </w:t>
      </w:r>
    </w:p>
    <w:p w:rsidR="005A6CAE" w:rsidRPr="005A6CAE" w:rsidRDefault="005A6CAE" w:rsidP="005A6CAE">
      <w:pPr>
        <w:widowControl/>
        <w:autoSpaceDE/>
        <w:autoSpaceDN/>
        <w:adjustRightInd/>
        <w:spacing w:line="360" w:lineRule="auto"/>
        <w:ind w:firstLine="709"/>
        <w:jc w:val="both"/>
        <w:rPr>
          <w:sz w:val="24"/>
          <w:szCs w:val="24"/>
        </w:rPr>
      </w:pPr>
      <w:r w:rsidRPr="005A6CAE">
        <w:rPr>
          <w:sz w:val="24"/>
          <w:szCs w:val="24"/>
        </w:rPr>
        <w:t>- неконтролируемое нарастание объемов и темпов миграции химических элементов и соединений;</w:t>
      </w:r>
    </w:p>
    <w:p w:rsidR="005A6CAE" w:rsidRPr="005A6CAE" w:rsidRDefault="005A6CAE" w:rsidP="005A6CAE">
      <w:pPr>
        <w:widowControl/>
        <w:autoSpaceDE/>
        <w:autoSpaceDN/>
        <w:adjustRightInd/>
        <w:spacing w:line="360" w:lineRule="auto"/>
        <w:ind w:firstLine="709"/>
        <w:jc w:val="both"/>
        <w:rPr>
          <w:sz w:val="24"/>
          <w:szCs w:val="24"/>
        </w:rPr>
      </w:pPr>
      <w:r w:rsidRPr="005A6CAE">
        <w:rPr>
          <w:sz w:val="24"/>
          <w:szCs w:val="24"/>
        </w:rPr>
        <w:t>- появление в окружающей среде значительного количества ксенобиотиков (химических веществ, несвойственных природным круговоротам);</w:t>
      </w:r>
    </w:p>
    <w:p w:rsidR="005A6CAE" w:rsidRPr="005A6CAE" w:rsidRDefault="005A6CAE" w:rsidP="005A6CAE">
      <w:pPr>
        <w:widowControl/>
        <w:autoSpaceDE/>
        <w:autoSpaceDN/>
        <w:adjustRightInd/>
        <w:spacing w:line="360" w:lineRule="auto"/>
        <w:ind w:firstLine="709"/>
        <w:jc w:val="both"/>
        <w:rPr>
          <w:sz w:val="24"/>
          <w:szCs w:val="24"/>
        </w:rPr>
      </w:pPr>
      <w:r w:rsidRPr="005A6CAE">
        <w:rPr>
          <w:sz w:val="24"/>
          <w:szCs w:val="24"/>
        </w:rPr>
        <w:t>- изменение рациона питания и механизма геохимического взаимодействия людей со средой своего обитания;</w:t>
      </w:r>
    </w:p>
    <w:p w:rsidR="00E65382" w:rsidRDefault="005A6CAE" w:rsidP="005A6CAE">
      <w:pPr>
        <w:widowControl/>
        <w:autoSpaceDE/>
        <w:autoSpaceDN/>
        <w:adjustRightInd/>
        <w:spacing w:line="360" w:lineRule="auto"/>
        <w:ind w:firstLine="709"/>
        <w:jc w:val="both"/>
        <w:rPr>
          <w:sz w:val="24"/>
          <w:szCs w:val="24"/>
        </w:rPr>
      </w:pPr>
      <w:r w:rsidRPr="005A6CAE">
        <w:rPr>
          <w:sz w:val="24"/>
          <w:szCs w:val="24"/>
        </w:rPr>
        <w:t>- значимое нарушение системы круговоротов и общей сбалансированности систем первичной биосферы</w:t>
      </w:r>
      <w:r w:rsidR="00A7736A">
        <w:rPr>
          <w:sz w:val="24"/>
          <w:szCs w:val="24"/>
        </w:rPr>
        <w:t>.</w:t>
      </w:r>
    </w:p>
    <w:p w:rsidR="00354572" w:rsidRDefault="00354572" w:rsidP="005A6CAE">
      <w:pPr>
        <w:widowControl/>
        <w:autoSpaceDE/>
        <w:autoSpaceDN/>
        <w:adjustRightInd/>
        <w:spacing w:line="360" w:lineRule="auto"/>
        <w:ind w:firstLine="709"/>
        <w:jc w:val="both"/>
        <w:rPr>
          <w:sz w:val="24"/>
          <w:szCs w:val="24"/>
        </w:rPr>
      </w:pPr>
    </w:p>
    <w:p w:rsidR="002C4827" w:rsidRPr="00FF61C4" w:rsidRDefault="00D660CB" w:rsidP="00FF61C4">
      <w:pPr>
        <w:pStyle w:val="2"/>
      </w:pPr>
      <w:bookmarkStart w:id="27" w:name="_Toc452517043"/>
      <w:bookmarkStart w:id="28" w:name="_Toc454567474"/>
      <w:r w:rsidRPr="00FF61C4">
        <w:t xml:space="preserve">2.3 </w:t>
      </w:r>
      <w:r w:rsidR="002C4827" w:rsidRPr="00FF61C4">
        <w:t>Ноосфера как объект геохимического изучения</w:t>
      </w:r>
      <w:bookmarkEnd w:id="27"/>
      <w:bookmarkEnd w:id="28"/>
    </w:p>
    <w:p w:rsidR="00E93FF4" w:rsidRPr="00354572" w:rsidRDefault="00E93FF4" w:rsidP="00E93FF4">
      <w:pPr>
        <w:widowControl/>
        <w:autoSpaceDE/>
        <w:autoSpaceDN/>
        <w:adjustRightInd/>
        <w:spacing w:line="360" w:lineRule="auto"/>
        <w:ind w:left="1069"/>
        <w:rPr>
          <w:b/>
          <w:sz w:val="24"/>
          <w:szCs w:val="24"/>
        </w:rPr>
      </w:pPr>
    </w:p>
    <w:p w:rsidR="00E82CAC" w:rsidRPr="003449D9" w:rsidRDefault="005017E7" w:rsidP="003449D9">
      <w:pPr>
        <w:spacing w:line="360" w:lineRule="auto"/>
        <w:ind w:firstLine="709"/>
        <w:jc w:val="both"/>
        <w:rPr>
          <w:bCs/>
          <w:spacing w:val="2"/>
          <w:sz w:val="24"/>
          <w:szCs w:val="24"/>
        </w:rPr>
      </w:pPr>
      <w:r w:rsidRPr="003449D9">
        <w:rPr>
          <w:color w:val="000000"/>
          <w:sz w:val="24"/>
          <w:szCs w:val="24"/>
        </w:rPr>
        <w:t>В.И. Вернадский писал, что «ноосфера есть новое геологическое явление на нашей планете. В ней впервые человек становится крупнейшей геологической силой"</w:t>
      </w:r>
      <w:r w:rsidR="00714D6F" w:rsidRPr="003449D9">
        <w:rPr>
          <w:color w:val="000000"/>
          <w:sz w:val="24"/>
          <w:szCs w:val="24"/>
        </w:rPr>
        <w:t>.</w:t>
      </w:r>
      <w:r w:rsidRPr="003449D9">
        <w:rPr>
          <w:color w:val="000000"/>
          <w:sz w:val="24"/>
          <w:szCs w:val="24"/>
        </w:rPr>
        <w:t xml:space="preserve"> </w:t>
      </w:r>
      <w:r w:rsidR="007F39DE" w:rsidRPr="003449D9">
        <w:rPr>
          <w:color w:val="000000"/>
          <w:sz w:val="24"/>
          <w:szCs w:val="24"/>
        </w:rPr>
        <w:t xml:space="preserve">Развитие ноосферы идет непрерывно и с нарастающей интенсивностью. К началу </w:t>
      </w:r>
      <w:r w:rsidR="007F39DE" w:rsidRPr="003449D9">
        <w:rPr>
          <w:color w:val="000000"/>
          <w:sz w:val="24"/>
          <w:szCs w:val="24"/>
          <w:lang w:val="en-US"/>
        </w:rPr>
        <w:t>XX</w:t>
      </w:r>
      <w:r w:rsidR="007F39DE" w:rsidRPr="003449D9">
        <w:rPr>
          <w:color w:val="000000"/>
          <w:sz w:val="24"/>
          <w:szCs w:val="24"/>
        </w:rPr>
        <w:t xml:space="preserve"> столетия ноосфера </w:t>
      </w:r>
      <w:r w:rsidR="00054885" w:rsidRPr="003449D9">
        <w:rPr>
          <w:color w:val="000000"/>
          <w:sz w:val="24"/>
          <w:szCs w:val="24"/>
        </w:rPr>
        <w:t xml:space="preserve">как система с взаимосвязанными компонентами </w:t>
      </w:r>
      <w:r w:rsidR="00A7736A">
        <w:rPr>
          <w:color w:val="000000"/>
          <w:sz w:val="24"/>
          <w:szCs w:val="24"/>
        </w:rPr>
        <w:t>приобрела, по сло</w:t>
      </w:r>
      <w:r w:rsidR="007F39DE" w:rsidRPr="003449D9">
        <w:rPr>
          <w:color w:val="000000"/>
          <w:sz w:val="24"/>
          <w:szCs w:val="24"/>
        </w:rPr>
        <w:t xml:space="preserve">вам </w:t>
      </w:r>
      <w:r w:rsidR="001E3B76" w:rsidRPr="003449D9">
        <w:rPr>
          <w:color w:val="000000"/>
          <w:sz w:val="24"/>
          <w:szCs w:val="24"/>
        </w:rPr>
        <w:t>В.</w:t>
      </w:r>
      <w:r w:rsidR="007F39DE" w:rsidRPr="003449D9">
        <w:rPr>
          <w:color w:val="000000"/>
          <w:sz w:val="24"/>
          <w:szCs w:val="24"/>
        </w:rPr>
        <w:t xml:space="preserve">И. Вернадского, черты «вселенскости» </w:t>
      </w:r>
      <w:r w:rsidR="00E3278D" w:rsidRPr="00E3278D">
        <w:rPr>
          <w:color w:val="000000"/>
          <w:sz w:val="24"/>
          <w:szCs w:val="24"/>
        </w:rPr>
        <w:t>[</w:t>
      </w:r>
      <w:r w:rsidR="007F39DE" w:rsidRPr="003449D9">
        <w:rPr>
          <w:color w:val="000000"/>
          <w:sz w:val="24"/>
          <w:szCs w:val="24"/>
        </w:rPr>
        <w:t>Вернадский</w:t>
      </w:r>
      <w:r w:rsidR="00054885" w:rsidRPr="003449D9">
        <w:rPr>
          <w:color w:val="000000"/>
          <w:sz w:val="24"/>
          <w:szCs w:val="24"/>
        </w:rPr>
        <w:t>, 1977, с. 97</w:t>
      </w:r>
      <w:r w:rsidR="00E3278D" w:rsidRPr="00E3278D">
        <w:rPr>
          <w:color w:val="000000"/>
          <w:sz w:val="24"/>
          <w:szCs w:val="24"/>
        </w:rPr>
        <w:t>]</w:t>
      </w:r>
      <w:r w:rsidR="00714D6F" w:rsidRPr="003449D9">
        <w:rPr>
          <w:color w:val="000000"/>
          <w:sz w:val="24"/>
          <w:szCs w:val="24"/>
        </w:rPr>
        <w:t>.</w:t>
      </w:r>
      <w:r w:rsidR="00054885" w:rsidRPr="003449D9">
        <w:rPr>
          <w:color w:val="000000"/>
          <w:sz w:val="24"/>
          <w:szCs w:val="24"/>
        </w:rPr>
        <w:t xml:space="preserve"> </w:t>
      </w:r>
      <w:r w:rsidR="004E26DB" w:rsidRPr="003449D9">
        <w:rPr>
          <w:color w:val="000000"/>
          <w:sz w:val="24"/>
          <w:szCs w:val="24"/>
        </w:rPr>
        <w:t xml:space="preserve">В результате </w:t>
      </w:r>
      <w:r w:rsidR="00692DC5" w:rsidRPr="003449D9">
        <w:rPr>
          <w:spacing w:val="-5"/>
          <w:sz w:val="24"/>
          <w:szCs w:val="24"/>
        </w:rPr>
        <w:t>г</w:t>
      </w:r>
      <w:r w:rsidR="00C53531" w:rsidRPr="003449D9">
        <w:rPr>
          <w:spacing w:val="-5"/>
          <w:sz w:val="24"/>
          <w:szCs w:val="24"/>
        </w:rPr>
        <w:t xml:space="preserve">еохимическая обстановка </w:t>
      </w:r>
      <w:r w:rsidR="004E26DB" w:rsidRPr="003449D9">
        <w:rPr>
          <w:spacing w:val="-5"/>
          <w:sz w:val="24"/>
          <w:szCs w:val="24"/>
        </w:rPr>
        <w:t xml:space="preserve">на планете </w:t>
      </w:r>
      <w:r w:rsidR="00C53531" w:rsidRPr="003449D9">
        <w:rPr>
          <w:spacing w:val="-5"/>
          <w:sz w:val="24"/>
          <w:szCs w:val="24"/>
        </w:rPr>
        <w:t xml:space="preserve">на протяжении геологически ничтожного времени не только перестала быть фактором лимитирующим физическую доступность пространства, но и </w:t>
      </w:r>
      <w:r w:rsidR="004E26DB" w:rsidRPr="003449D9">
        <w:rPr>
          <w:spacing w:val="-5"/>
          <w:sz w:val="24"/>
          <w:szCs w:val="24"/>
        </w:rPr>
        <w:t xml:space="preserve">подверглась серьезному </w:t>
      </w:r>
      <w:r w:rsidR="00C53531" w:rsidRPr="003449D9">
        <w:rPr>
          <w:spacing w:val="-5"/>
          <w:sz w:val="24"/>
          <w:szCs w:val="24"/>
        </w:rPr>
        <w:t>изменени</w:t>
      </w:r>
      <w:r w:rsidR="004E26DB" w:rsidRPr="003449D9">
        <w:rPr>
          <w:spacing w:val="-5"/>
          <w:sz w:val="24"/>
          <w:szCs w:val="24"/>
        </w:rPr>
        <w:t xml:space="preserve">ю </w:t>
      </w:r>
      <w:r w:rsidR="006F382E" w:rsidRPr="003449D9">
        <w:rPr>
          <w:spacing w:val="-5"/>
          <w:sz w:val="24"/>
          <w:szCs w:val="24"/>
        </w:rPr>
        <w:t xml:space="preserve">в </w:t>
      </w:r>
      <w:r w:rsidR="004E26DB" w:rsidRPr="003449D9">
        <w:rPr>
          <w:spacing w:val="-5"/>
          <w:sz w:val="24"/>
          <w:szCs w:val="24"/>
        </w:rPr>
        <w:t>ряде таких важнейших компонентов как, например</w:t>
      </w:r>
      <w:r w:rsidR="00714D6F" w:rsidRPr="003449D9">
        <w:rPr>
          <w:spacing w:val="-5"/>
          <w:sz w:val="24"/>
          <w:szCs w:val="24"/>
        </w:rPr>
        <w:t>,</w:t>
      </w:r>
      <w:r w:rsidR="004E26DB" w:rsidRPr="003449D9">
        <w:rPr>
          <w:spacing w:val="-5"/>
          <w:sz w:val="24"/>
          <w:szCs w:val="24"/>
        </w:rPr>
        <w:t xml:space="preserve"> воздух</w:t>
      </w:r>
      <w:r w:rsidR="00C74E89" w:rsidRPr="003449D9">
        <w:rPr>
          <w:spacing w:val="-5"/>
          <w:sz w:val="24"/>
          <w:szCs w:val="24"/>
        </w:rPr>
        <w:t xml:space="preserve"> вода</w:t>
      </w:r>
      <w:r w:rsidR="004E26DB" w:rsidRPr="003449D9">
        <w:rPr>
          <w:spacing w:val="-5"/>
          <w:sz w:val="24"/>
          <w:szCs w:val="24"/>
        </w:rPr>
        <w:t xml:space="preserve"> и почвы</w:t>
      </w:r>
      <w:r w:rsidR="00E65382" w:rsidRPr="003449D9">
        <w:rPr>
          <w:spacing w:val="-5"/>
          <w:sz w:val="24"/>
          <w:szCs w:val="24"/>
        </w:rPr>
        <w:t xml:space="preserve">, </w:t>
      </w:r>
      <w:r w:rsidR="00585D89" w:rsidRPr="003449D9">
        <w:rPr>
          <w:spacing w:val="-5"/>
          <w:sz w:val="24"/>
          <w:szCs w:val="24"/>
        </w:rPr>
        <w:t>обнаружи</w:t>
      </w:r>
      <w:r w:rsidR="00E65382" w:rsidRPr="003449D9">
        <w:rPr>
          <w:spacing w:val="-5"/>
          <w:sz w:val="24"/>
          <w:szCs w:val="24"/>
        </w:rPr>
        <w:t>в</w:t>
      </w:r>
      <w:r w:rsidR="00585D89" w:rsidRPr="003449D9">
        <w:rPr>
          <w:spacing w:val="-5"/>
          <w:sz w:val="24"/>
          <w:szCs w:val="24"/>
        </w:rPr>
        <w:t xml:space="preserve"> тот факт, что </w:t>
      </w:r>
      <w:r w:rsidR="00585D89" w:rsidRPr="003449D9">
        <w:rPr>
          <w:bCs/>
          <w:spacing w:val="2"/>
          <w:sz w:val="24"/>
          <w:szCs w:val="24"/>
        </w:rPr>
        <w:t>и</w:t>
      </w:r>
      <w:r w:rsidR="00E82CAC" w:rsidRPr="003449D9">
        <w:rPr>
          <w:bCs/>
          <w:spacing w:val="2"/>
          <w:sz w:val="24"/>
          <w:szCs w:val="24"/>
        </w:rPr>
        <w:t xml:space="preserve">зменяющаяся внешняя среда в свою очередь оказывает </w:t>
      </w:r>
      <w:r w:rsidR="00E65382" w:rsidRPr="003449D9">
        <w:rPr>
          <w:bCs/>
          <w:spacing w:val="2"/>
          <w:sz w:val="24"/>
          <w:szCs w:val="24"/>
        </w:rPr>
        <w:t xml:space="preserve">адекватное </w:t>
      </w:r>
      <w:r w:rsidR="00E82CAC" w:rsidRPr="003449D9">
        <w:rPr>
          <w:bCs/>
          <w:spacing w:val="2"/>
          <w:sz w:val="24"/>
          <w:szCs w:val="24"/>
        </w:rPr>
        <w:t>воздействие на организм человека</w:t>
      </w:r>
      <w:r w:rsidR="00256089" w:rsidRPr="003449D9">
        <w:rPr>
          <w:bCs/>
          <w:spacing w:val="2"/>
          <w:sz w:val="24"/>
          <w:szCs w:val="24"/>
        </w:rPr>
        <w:t xml:space="preserve"> и это воздействие далеко не всегда оказывается ожидаемым и положительным</w:t>
      </w:r>
      <w:r w:rsidR="00E82CAC" w:rsidRPr="003449D9">
        <w:rPr>
          <w:bCs/>
          <w:spacing w:val="2"/>
          <w:sz w:val="24"/>
          <w:szCs w:val="24"/>
        </w:rPr>
        <w:t>.</w:t>
      </w:r>
    </w:p>
    <w:p w:rsidR="00D14CCD" w:rsidRPr="00851545" w:rsidRDefault="00D14CCD" w:rsidP="003449D9">
      <w:pPr>
        <w:spacing w:line="360" w:lineRule="auto"/>
        <w:ind w:firstLine="709"/>
        <w:jc w:val="both"/>
        <w:rPr>
          <w:bCs/>
          <w:spacing w:val="2"/>
          <w:sz w:val="24"/>
          <w:szCs w:val="24"/>
        </w:rPr>
      </w:pPr>
      <w:r w:rsidRPr="003449D9">
        <w:rPr>
          <w:bCs/>
          <w:spacing w:val="2"/>
          <w:sz w:val="24"/>
          <w:szCs w:val="24"/>
        </w:rPr>
        <w:t xml:space="preserve">Процесс техногенеза стал явлением грандиозным по масштабам и опасным по своим последствиям. Так, </w:t>
      </w:r>
      <w:r w:rsidR="00805565">
        <w:rPr>
          <w:bCs/>
          <w:spacing w:val="2"/>
          <w:sz w:val="24"/>
          <w:szCs w:val="24"/>
        </w:rPr>
        <w:t xml:space="preserve">ежегодный мировой </w:t>
      </w:r>
      <w:r w:rsidRPr="003449D9">
        <w:rPr>
          <w:bCs/>
          <w:spacing w:val="2"/>
          <w:sz w:val="24"/>
          <w:szCs w:val="24"/>
        </w:rPr>
        <w:t>объем твердых отходов промышленности и быта оценивается в 20-30 млрд. т, из которых около половины составляют органические соединения; выпускается до 1 млн</w:t>
      </w:r>
      <w:r w:rsidR="00805565">
        <w:rPr>
          <w:bCs/>
          <w:spacing w:val="2"/>
          <w:sz w:val="24"/>
          <w:szCs w:val="24"/>
        </w:rPr>
        <w:t>.</w:t>
      </w:r>
      <w:r w:rsidRPr="003449D9">
        <w:rPr>
          <w:bCs/>
          <w:spacing w:val="2"/>
          <w:sz w:val="24"/>
          <w:szCs w:val="24"/>
        </w:rPr>
        <w:t xml:space="preserve"> различных </w:t>
      </w:r>
      <w:r w:rsidR="00805565">
        <w:rPr>
          <w:bCs/>
          <w:spacing w:val="2"/>
          <w:sz w:val="24"/>
          <w:szCs w:val="24"/>
        </w:rPr>
        <w:t>ксенобионтов,</w:t>
      </w:r>
      <w:r w:rsidRPr="003449D9">
        <w:rPr>
          <w:bCs/>
          <w:spacing w:val="2"/>
          <w:sz w:val="24"/>
          <w:szCs w:val="24"/>
        </w:rPr>
        <w:t xml:space="preserve"> </w:t>
      </w:r>
      <w:r w:rsidR="00805565">
        <w:rPr>
          <w:bCs/>
          <w:spacing w:val="2"/>
          <w:sz w:val="24"/>
          <w:szCs w:val="24"/>
        </w:rPr>
        <w:t xml:space="preserve">ранее </w:t>
      </w:r>
      <w:r w:rsidRPr="003449D9">
        <w:rPr>
          <w:bCs/>
          <w:spacing w:val="2"/>
          <w:sz w:val="24"/>
          <w:szCs w:val="24"/>
        </w:rPr>
        <w:t>отсутствующих в природной среде; вносится в почву порядка 100 млн</w:t>
      </w:r>
      <w:r w:rsidR="00805565">
        <w:rPr>
          <w:bCs/>
          <w:spacing w:val="2"/>
          <w:sz w:val="24"/>
          <w:szCs w:val="24"/>
        </w:rPr>
        <w:t>.</w:t>
      </w:r>
      <w:r w:rsidRPr="003449D9">
        <w:rPr>
          <w:bCs/>
          <w:spacing w:val="2"/>
          <w:sz w:val="24"/>
          <w:szCs w:val="24"/>
        </w:rPr>
        <w:t xml:space="preserve"> т минеральных удобрений и более 500</w:t>
      </w:r>
      <w:r w:rsidR="00805565">
        <w:rPr>
          <w:bCs/>
          <w:spacing w:val="2"/>
          <w:sz w:val="24"/>
          <w:szCs w:val="24"/>
        </w:rPr>
        <w:t> </w:t>
      </w:r>
      <w:r w:rsidRPr="003449D9">
        <w:rPr>
          <w:bCs/>
          <w:spacing w:val="2"/>
          <w:sz w:val="24"/>
          <w:szCs w:val="24"/>
        </w:rPr>
        <w:t>000</w:t>
      </w:r>
      <w:r w:rsidR="00805565">
        <w:rPr>
          <w:bCs/>
          <w:spacing w:val="2"/>
          <w:sz w:val="24"/>
          <w:szCs w:val="24"/>
        </w:rPr>
        <w:t xml:space="preserve"> </w:t>
      </w:r>
      <w:r w:rsidRPr="003449D9">
        <w:rPr>
          <w:bCs/>
          <w:spacing w:val="2"/>
          <w:sz w:val="24"/>
          <w:szCs w:val="24"/>
        </w:rPr>
        <w:t>т различных токсикантов</w:t>
      </w:r>
      <w:r w:rsidR="00805565">
        <w:rPr>
          <w:bCs/>
          <w:spacing w:val="2"/>
          <w:sz w:val="24"/>
          <w:szCs w:val="24"/>
        </w:rPr>
        <w:t>. З</w:t>
      </w:r>
      <w:r w:rsidRPr="003449D9">
        <w:rPr>
          <w:bCs/>
          <w:spacing w:val="2"/>
          <w:sz w:val="24"/>
          <w:szCs w:val="24"/>
        </w:rPr>
        <w:t>а один год извлекается из недр до 100 млрд</w:t>
      </w:r>
      <w:r w:rsidR="00805565">
        <w:rPr>
          <w:bCs/>
          <w:spacing w:val="2"/>
          <w:sz w:val="24"/>
          <w:szCs w:val="24"/>
        </w:rPr>
        <w:t>.</w:t>
      </w:r>
      <w:r w:rsidRPr="003449D9">
        <w:rPr>
          <w:bCs/>
          <w:spacing w:val="2"/>
          <w:sz w:val="24"/>
          <w:szCs w:val="24"/>
        </w:rPr>
        <w:t xml:space="preserve"> т минерального сырья, освоено 56% поверхности суши; ежегодно в водоемы сбрасывается около 600 млрд</w:t>
      </w:r>
      <w:r w:rsidR="00805565">
        <w:rPr>
          <w:bCs/>
          <w:spacing w:val="2"/>
          <w:sz w:val="24"/>
          <w:szCs w:val="24"/>
        </w:rPr>
        <w:t>.</w:t>
      </w:r>
      <w:r w:rsidRPr="003449D9">
        <w:rPr>
          <w:bCs/>
          <w:spacing w:val="2"/>
          <w:sz w:val="24"/>
          <w:szCs w:val="24"/>
        </w:rPr>
        <w:t xml:space="preserve"> т промышленных стоков, требующих 12-15-кратного разбавления для их нейтрализации. Н</w:t>
      </w:r>
      <w:r w:rsidR="00805565">
        <w:rPr>
          <w:bCs/>
          <w:spacing w:val="2"/>
          <w:sz w:val="24"/>
          <w:szCs w:val="24"/>
        </w:rPr>
        <w:t>е удивительно, что н</w:t>
      </w:r>
      <w:r w:rsidRPr="003449D9">
        <w:rPr>
          <w:bCs/>
          <w:spacing w:val="2"/>
          <w:sz w:val="24"/>
          <w:szCs w:val="24"/>
        </w:rPr>
        <w:t>а фоне все ускоряющегося роста народонаселения это породило современный глобальный экологический кризис, признав</w:t>
      </w:r>
      <w:r w:rsidR="00E3278D">
        <w:rPr>
          <w:bCs/>
          <w:spacing w:val="2"/>
          <w:sz w:val="24"/>
          <w:szCs w:val="24"/>
        </w:rPr>
        <w:t>аемый практически всеми учеными</w:t>
      </w:r>
      <w:r w:rsidRPr="003449D9">
        <w:rPr>
          <w:bCs/>
          <w:spacing w:val="2"/>
          <w:sz w:val="24"/>
          <w:szCs w:val="24"/>
        </w:rPr>
        <w:t xml:space="preserve"> </w:t>
      </w:r>
      <w:r w:rsidR="00E3278D" w:rsidRPr="00E3278D">
        <w:rPr>
          <w:bCs/>
          <w:spacing w:val="2"/>
          <w:sz w:val="24"/>
          <w:szCs w:val="24"/>
        </w:rPr>
        <w:t>[</w:t>
      </w:r>
      <w:r w:rsidRPr="003449D9">
        <w:rPr>
          <w:bCs/>
          <w:spacing w:val="2"/>
          <w:sz w:val="24"/>
          <w:szCs w:val="24"/>
        </w:rPr>
        <w:t>Трофимов, Зилинг, 2002</w:t>
      </w:r>
      <w:r w:rsidR="00E3278D">
        <w:rPr>
          <w:bCs/>
          <w:spacing w:val="2"/>
          <w:sz w:val="24"/>
          <w:szCs w:val="24"/>
        </w:rPr>
        <w:t>]</w:t>
      </w:r>
      <w:r w:rsidR="00851545">
        <w:rPr>
          <w:bCs/>
          <w:spacing w:val="2"/>
          <w:sz w:val="24"/>
          <w:szCs w:val="24"/>
        </w:rPr>
        <w:t>.</w:t>
      </w:r>
    </w:p>
    <w:p w:rsidR="005217FE" w:rsidRPr="005217FE" w:rsidRDefault="005217FE" w:rsidP="005217FE">
      <w:pPr>
        <w:spacing w:line="360" w:lineRule="auto"/>
        <w:ind w:firstLine="709"/>
        <w:jc w:val="both"/>
        <w:rPr>
          <w:spacing w:val="-5"/>
          <w:sz w:val="24"/>
          <w:szCs w:val="24"/>
        </w:rPr>
      </w:pPr>
      <w:r>
        <w:rPr>
          <w:spacing w:val="-5"/>
          <w:sz w:val="24"/>
          <w:szCs w:val="24"/>
        </w:rPr>
        <w:t xml:space="preserve">Аналогичный комплекс проблем всецело присущ и современной России. </w:t>
      </w:r>
      <w:r w:rsidRPr="005217FE">
        <w:rPr>
          <w:spacing w:val="-5"/>
          <w:sz w:val="24"/>
          <w:szCs w:val="24"/>
        </w:rPr>
        <w:t>В настоящее время на предприятиях горнодобывающей, металлургической, химической и других отраслей РФ ежегодно образуется около 7 млрд т отходов</w:t>
      </w:r>
      <w:r>
        <w:rPr>
          <w:spacing w:val="-5"/>
          <w:sz w:val="24"/>
          <w:szCs w:val="24"/>
        </w:rPr>
        <w:t>, из которых и</w:t>
      </w:r>
      <w:r w:rsidRPr="005217FE">
        <w:rPr>
          <w:spacing w:val="-5"/>
          <w:sz w:val="24"/>
          <w:szCs w:val="24"/>
        </w:rPr>
        <w:t xml:space="preserve">спользуется лишь 2 млрд т, </w:t>
      </w:r>
      <w:r>
        <w:rPr>
          <w:spacing w:val="-5"/>
          <w:sz w:val="24"/>
          <w:szCs w:val="24"/>
        </w:rPr>
        <w:t xml:space="preserve">в </w:t>
      </w:r>
      <w:r w:rsidRPr="005217FE">
        <w:rPr>
          <w:spacing w:val="-5"/>
          <w:sz w:val="24"/>
          <w:szCs w:val="24"/>
        </w:rPr>
        <w:t xml:space="preserve">связи с </w:t>
      </w:r>
      <w:r>
        <w:rPr>
          <w:spacing w:val="-5"/>
          <w:sz w:val="24"/>
          <w:szCs w:val="24"/>
        </w:rPr>
        <w:t>чем</w:t>
      </w:r>
      <w:r w:rsidRPr="005217FE">
        <w:rPr>
          <w:spacing w:val="-5"/>
          <w:sz w:val="24"/>
          <w:szCs w:val="24"/>
        </w:rPr>
        <w:t xml:space="preserve"> отвалах </w:t>
      </w:r>
      <w:r>
        <w:rPr>
          <w:spacing w:val="-5"/>
          <w:sz w:val="24"/>
          <w:szCs w:val="24"/>
        </w:rPr>
        <w:t xml:space="preserve">уже </w:t>
      </w:r>
      <w:r w:rsidRPr="005217FE">
        <w:rPr>
          <w:spacing w:val="-5"/>
          <w:sz w:val="24"/>
          <w:szCs w:val="24"/>
        </w:rPr>
        <w:t xml:space="preserve">накоплено </w:t>
      </w:r>
      <w:r>
        <w:rPr>
          <w:spacing w:val="-5"/>
          <w:sz w:val="24"/>
          <w:szCs w:val="24"/>
        </w:rPr>
        <w:t>более</w:t>
      </w:r>
      <w:r w:rsidRPr="005217FE">
        <w:rPr>
          <w:spacing w:val="-5"/>
          <w:sz w:val="24"/>
          <w:szCs w:val="24"/>
        </w:rPr>
        <w:t xml:space="preserve"> 80 млрд тонн только твердых отходов</w:t>
      </w:r>
      <w:r>
        <w:rPr>
          <w:spacing w:val="-5"/>
          <w:sz w:val="24"/>
          <w:szCs w:val="24"/>
        </w:rPr>
        <w:t>, н</w:t>
      </w:r>
      <w:r w:rsidRPr="005217FE">
        <w:rPr>
          <w:spacing w:val="-5"/>
          <w:sz w:val="24"/>
          <w:szCs w:val="24"/>
        </w:rPr>
        <w:t xml:space="preserve">аибольшее количество </w:t>
      </w:r>
      <w:r>
        <w:rPr>
          <w:spacing w:val="-5"/>
          <w:sz w:val="24"/>
          <w:szCs w:val="24"/>
        </w:rPr>
        <w:t xml:space="preserve">которых </w:t>
      </w:r>
      <w:r w:rsidRPr="005217FE">
        <w:rPr>
          <w:spacing w:val="-5"/>
          <w:sz w:val="24"/>
          <w:szCs w:val="24"/>
        </w:rPr>
        <w:t>получается при добыче и обогащении сырья. Так</w:t>
      </w:r>
      <w:r w:rsidR="00A7736A">
        <w:rPr>
          <w:spacing w:val="-5"/>
          <w:sz w:val="24"/>
          <w:szCs w:val="24"/>
        </w:rPr>
        <w:t>,</w:t>
      </w:r>
      <w:r>
        <w:rPr>
          <w:spacing w:val="-5"/>
          <w:sz w:val="24"/>
          <w:szCs w:val="24"/>
        </w:rPr>
        <w:t xml:space="preserve"> на территории бывшего СССР</w:t>
      </w:r>
      <w:r w:rsidRPr="005217FE">
        <w:rPr>
          <w:spacing w:val="-5"/>
          <w:sz w:val="24"/>
          <w:szCs w:val="24"/>
        </w:rPr>
        <w:t xml:space="preserve"> в </w:t>
      </w:r>
      <w:r>
        <w:rPr>
          <w:spacing w:val="-5"/>
          <w:sz w:val="24"/>
          <w:szCs w:val="24"/>
        </w:rPr>
        <w:t xml:space="preserve">только в </w:t>
      </w:r>
      <w:r w:rsidRPr="005217FE">
        <w:rPr>
          <w:spacing w:val="-5"/>
          <w:sz w:val="24"/>
          <w:szCs w:val="24"/>
        </w:rPr>
        <w:t xml:space="preserve">1985 г. объем вскрышных пород и отходов обогащения </w:t>
      </w:r>
      <w:r>
        <w:rPr>
          <w:spacing w:val="-5"/>
          <w:sz w:val="24"/>
          <w:szCs w:val="24"/>
        </w:rPr>
        <w:t xml:space="preserve">составил </w:t>
      </w:r>
      <w:r w:rsidRPr="005217FE">
        <w:rPr>
          <w:spacing w:val="-5"/>
          <w:sz w:val="24"/>
          <w:szCs w:val="24"/>
        </w:rPr>
        <w:t>соответственно 3100 и 1200 млн м</w:t>
      </w:r>
      <w:r w:rsidRPr="005217FE">
        <w:rPr>
          <w:spacing w:val="-5"/>
          <w:sz w:val="24"/>
          <w:szCs w:val="24"/>
          <w:vertAlign w:val="superscript"/>
        </w:rPr>
        <w:t>3</w:t>
      </w:r>
      <w:r>
        <w:rPr>
          <w:spacing w:val="-5"/>
          <w:sz w:val="24"/>
          <w:szCs w:val="24"/>
        </w:rPr>
        <w:t xml:space="preserve">, а </w:t>
      </w:r>
      <w:r w:rsidRPr="005217FE">
        <w:rPr>
          <w:spacing w:val="-5"/>
          <w:sz w:val="24"/>
          <w:szCs w:val="24"/>
        </w:rPr>
        <w:t xml:space="preserve">выход шлаков </w:t>
      </w:r>
      <w:r w:rsidR="000E1B89">
        <w:rPr>
          <w:spacing w:val="-5"/>
          <w:sz w:val="24"/>
          <w:szCs w:val="24"/>
        </w:rPr>
        <w:t xml:space="preserve">в металлургической промышленности </w:t>
      </w:r>
      <w:r w:rsidRPr="005217FE">
        <w:rPr>
          <w:spacing w:val="-5"/>
          <w:sz w:val="24"/>
          <w:szCs w:val="24"/>
        </w:rPr>
        <w:t xml:space="preserve">составил 79,7 млн тонн, </w:t>
      </w:r>
      <w:r w:rsidR="000E1B89">
        <w:rPr>
          <w:spacing w:val="-5"/>
          <w:sz w:val="24"/>
          <w:szCs w:val="24"/>
        </w:rPr>
        <w:t xml:space="preserve">причем </w:t>
      </w:r>
      <w:r w:rsidRPr="005217FE">
        <w:rPr>
          <w:spacing w:val="-5"/>
          <w:sz w:val="24"/>
          <w:szCs w:val="24"/>
        </w:rPr>
        <w:t xml:space="preserve">при производстве цветных металлов </w:t>
      </w:r>
      <w:r w:rsidR="000E1B89" w:rsidRPr="000E1B89">
        <w:rPr>
          <w:spacing w:val="-5"/>
          <w:sz w:val="24"/>
          <w:szCs w:val="24"/>
        </w:rPr>
        <w:t xml:space="preserve">на 1 тонн </w:t>
      </w:r>
      <w:r w:rsidR="000E1B89">
        <w:rPr>
          <w:spacing w:val="-5"/>
          <w:sz w:val="24"/>
          <w:szCs w:val="24"/>
        </w:rPr>
        <w:t xml:space="preserve">только </w:t>
      </w:r>
      <w:r w:rsidR="000E1B89" w:rsidRPr="000E1B89">
        <w:rPr>
          <w:spacing w:val="-5"/>
          <w:sz w:val="24"/>
          <w:szCs w:val="24"/>
        </w:rPr>
        <w:t>концентрат</w:t>
      </w:r>
      <w:r w:rsidR="000E1B89">
        <w:rPr>
          <w:spacing w:val="-5"/>
          <w:sz w:val="24"/>
          <w:szCs w:val="24"/>
        </w:rPr>
        <w:t>а</w:t>
      </w:r>
      <w:r w:rsidR="000E1B89" w:rsidRPr="000E1B89">
        <w:rPr>
          <w:spacing w:val="-5"/>
          <w:sz w:val="24"/>
          <w:szCs w:val="24"/>
        </w:rPr>
        <w:t xml:space="preserve"> </w:t>
      </w:r>
      <w:r w:rsidR="000E1B89">
        <w:rPr>
          <w:spacing w:val="-5"/>
          <w:sz w:val="24"/>
          <w:szCs w:val="24"/>
        </w:rPr>
        <w:t xml:space="preserve">образуется от </w:t>
      </w:r>
      <w:r w:rsidRPr="005217FE">
        <w:rPr>
          <w:spacing w:val="-5"/>
          <w:sz w:val="24"/>
          <w:szCs w:val="24"/>
        </w:rPr>
        <w:t xml:space="preserve">30 до 100 тонн измельченных хвостов, а </w:t>
      </w:r>
      <w:r w:rsidR="000E1B89" w:rsidRPr="000E1B89">
        <w:rPr>
          <w:spacing w:val="-5"/>
          <w:sz w:val="24"/>
          <w:szCs w:val="24"/>
        </w:rPr>
        <w:t xml:space="preserve">на одну тонну готовой продукции образуется </w:t>
      </w:r>
      <w:r w:rsidRPr="005217FE">
        <w:rPr>
          <w:spacing w:val="-5"/>
          <w:sz w:val="24"/>
          <w:szCs w:val="24"/>
        </w:rPr>
        <w:t xml:space="preserve">от 1 до 8 тонн шлаков, шламов и других отходов </w:t>
      </w:r>
      <w:r w:rsidR="00E3278D" w:rsidRPr="00E3278D">
        <w:rPr>
          <w:spacing w:val="-5"/>
          <w:sz w:val="24"/>
          <w:szCs w:val="24"/>
        </w:rPr>
        <w:t>[</w:t>
      </w:r>
      <w:r w:rsidRPr="005217FE">
        <w:rPr>
          <w:spacing w:val="-5"/>
          <w:sz w:val="24"/>
          <w:szCs w:val="24"/>
        </w:rPr>
        <w:t>Добровольский</w:t>
      </w:r>
      <w:r w:rsidR="00E3278D" w:rsidRPr="00E3278D">
        <w:rPr>
          <w:spacing w:val="-5"/>
          <w:sz w:val="24"/>
          <w:szCs w:val="24"/>
        </w:rPr>
        <w:t>,</w:t>
      </w:r>
      <w:r w:rsidRPr="005217FE">
        <w:rPr>
          <w:spacing w:val="-5"/>
          <w:sz w:val="24"/>
          <w:szCs w:val="24"/>
        </w:rPr>
        <w:t xml:space="preserve"> Козлов и др., 2000</w:t>
      </w:r>
      <w:r w:rsidR="00E3278D">
        <w:rPr>
          <w:spacing w:val="-5"/>
          <w:sz w:val="24"/>
          <w:szCs w:val="24"/>
        </w:rPr>
        <w:t>]</w:t>
      </w:r>
      <w:r w:rsidRPr="005217FE">
        <w:rPr>
          <w:spacing w:val="-5"/>
          <w:sz w:val="24"/>
          <w:szCs w:val="24"/>
        </w:rPr>
        <w:t>.</w:t>
      </w:r>
    </w:p>
    <w:p w:rsidR="005217FE" w:rsidRPr="005217FE" w:rsidRDefault="000E1B89" w:rsidP="005217FE">
      <w:pPr>
        <w:spacing w:line="360" w:lineRule="auto"/>
        <w:ind w:firstLine="709"/>
        <w:jc w:val="both"/>
        <w:rPr>
          <w:spacing w:val="-5"/>
          <w:sz w:val="24"/>
          <w:szCs w:val="24"/>
        </w:rPr>
      </w:pPr>
      <w:r>
        <w:rPr>
          <w:spacing w:val="-5"/>
          <w:sz w:val="24"/>
          <w:szCs w:val="24"/>
        </w:rPr>
        <w:t>Н</w:t>
      </w:r>
      <w:r w:rsidR="005217FE" w:rsidRPr="005217FE">
        <w:rPr>
          <w:spacing w:val="-5"/>
          <w:sz w:val="24"/>
          <w:szCs w:val="24"/>
        </w:rPr>
        <w:t xml:space="preserve">а предприятиях химической промышленности образуется более 22 млн тонн гипсосодержащих отходов и около 120-140 млн тонн </w:t>
      </w:r>
      <w:r>
        <w:rPr>
          <w:spacing w:val="-5"/>
          <w:sz w:val="24"/>
          <w:szCs w:val="24"/>
        </w:rPr>
        <w:t xml:space="preserve">сухих </w:t>
      </w:r>
      <w:r w:rsidR="005217FE" w:rsidRPr="005217FE">
        <w:rPr>
          <w:spacing w:val="-5"/>
          <w:sz w:val="24"/>
          <w:szCs w:val="24"/>
        </w:rPr>
        <w:t>осадков сточных вод</w:t>
      </w:r>
      <w:r>
        <w:rPr>
          <w:spacing w:val="-5"/>
          <w:sz w:val="24"/>
          <w:szCs w:val="24"/>
        </w:rPr>
        <w:t>.</w:t>
      </w:r>
      <w:r w:rsidR="005217FE" w:rsidRPr="005217FE">
        <w:rPr>
          <w:spacing w:val="-5"/>
          <w:sz w:val="24"/>
          <w:szCs w:val="24"/>
        </w:rPr>
        <w:t xml:space="preserve"> Более 70% терриконов Кузбасса относятся к горящим</w:t>
      </w:r>
      <w:r w:rsidR="00F421F7">
        <w:rPr>
          <w:spacing w:val="-5"/>
          <w:sz w:val="24"/>
          <w:szCs w:val="24"/>
        </w:rPr>
        <w:t>,</w:t>
      </w:r>
      <w:r>
        <w:rPr>
          <w:spacing w:val="-5"/>
          <w:sz w:val="24"/>
          <w:szCs w:val="24"/>
        </w:rPr>
        <w:t xml:space="preserve"> из-за чего в </w:t>
      </w:r>
      <w:r w:rsidR="00F421F7">
        <w:rPr>
          <w:spacing w:val="-5"/>
          <w:sz w:val="24"/>
          <w:szCs w:val="24"/>
        </w:rPr>
        <w:t xml:space="preserve">окружающей </w:t>
      </w:r>
      <w:r>
        <w:rPr>
          <w:spacing w:val="-5"/>
          <w:sz w:val="24"/>
          <w:szCs w:val="24"/>
        </w:rPr>
        <w:t xml:space="preserve">атмосфере </w:t>
      </w:r>
      <w:r w:rsidR="00F421F7">
        <w:rPr>
          <w:spacing w:val="-5"/>
          <w:sz w:val="24"/>
          <w:szCs w:val="24"/>
        </w:rPr>
        <w:t xml:space="preserve">постоянно отмечается </w:t>
      </w:r>
      <w:r w:rsidR="005217FE" w:rsidRPr="005217FE">
        <w:rPr>
          <w:spacing w:val="-5"/>
          <w:sz w:val="24"/>
          <w:szCs w:val="24"/>
        </w:rPr>
        <w:t>п</w:t>
      </w:r>
      <w:r w:rsidR="00F421F7">
        <w:rPr>
          <w:spacing w:val="-5"/>
          <w:sz w:val="24"/>
          <w:szCs w:val="24"/>
        </w:rPr>
        <w:t>ре</w:t>
      </w:r>
      <w:r w:rsidR="005217FE" w:rsidRPr="005217FE">
        <w:rPr>
          <w:spacing w:val="-5"/>
          <w:sz w:val="24"/>
          <w:szCs w:val="24"/>
        </w:rPr>
        <w:t>вышен</w:t>
      </w:r>
      <w:r w:rsidR="00F421F7">
        <w:rPr>
          <w:spacing w:val="-5"/>
          <w:sz w:val="24"/>
          <w:szCs w:val="24"/>
        </w:rPr>
        <w:t>ие</w:t>
      </w:r>
      <w:r w:rsidR="005217FE" w:rsidRPr="005217FE">
        <w:rPr>
          <w:spacing w:val="-5"/>
          <w:sz w:val="24"/>
          <w:szCs w:val="24"/>
        </w:rPr>
        <w:t xml:space="preserve"> концентрации SO</w:t>
      </w:r>
      <w:r w:rsidR="005217FE" w:rsidRPr="000E1B89">
        <w:rPr>
          <w:spacing w:val="-5"/>
          <w:sz w:val="24"/>
          <w:szCs w:val="24"/>
          <w:vertAlign w:val="subscript"/>
        </w:rPr>
        <w:t>2</w:t>
      </w:r>
      <w:r w:rsidR="005217FE" w:rsidRPr="005217FE">
        <w:rPr>
          <w:spacing w:val="-5"/>
          <w:sz w:val="24"/>
          <w:szCs w:val="24"/>
        </w:rPr>
        <w:t>, CO</w:t>
      </w:r>
      <w:r w:rsidR="00F421F7">
        <w:rPr>
          <w:spacing w:val="-5"/>
          <w:sz w:val="24"/>
          <w:szCs w:val="24"/>
        </w:rPr>
        <w:t xml:space="preserve"> и</w:t>
      </w:r>
      <w:r w:rsidR="005217FE" w:rsidRPr="005217FE">
        <w:rPr>
          <w:spacing w:val="-5"/>
          <w:sz w:val="24"/>
          <w:szCs w:val="24"/>
        </w:rPr>
        <w:t xml:space="preserve"> CO</w:t>
      </w:r>
      <w:r w:rsidR="005217FE" w:rsidRPr="000E1B89">
        <w:rPr>
          <w:spacing w:val="-5"/>
          <w:sz w:val="24"/>
          <w:szCs w:val="24"/>
          <w:vertAlign w:val="subscript"/>
        </w:rPr>
        <w:t>2</w:t>
      </w:r>
      <w:r w:rsidR="005217FE" w:rsidRPr="005217FE">
        <w:rPr>
          <w:spacing w:val="-5"/>
          <w:sz w:val="24"/>
          <w:szCs w:val="24"/>
        </w:rPr>
        <w:t xml:space="preserve">. </w:t>
      </w:r>
      <w:r w:rsidR="00F421F7">
        <w:rPr>
          <w:spacing w:val="-5"/>
          <w:sz w:val="24"/>
          <w:szCs w:val="24"/>
        </w:rPr>
        <w:t xml:space="preserve">Значительный вклад в этот процесс вносят и </w:t>
      </w:r>
      <w:r w:rsidR="005217FE" w:rsidRPr="005217FE">
        <w:rPr>
          <w:spacing w:val="-5"/>
          <w:sz w:val="24"/>
          <w:szCs w:val="24"/>
        </w:rPr>
        <w:t>тепловы</w:t>
      </w:r>
      <w:r w:rsidR="00F421F7">
        <w:rPr>
          <w:spacing w:val="-5"/>
          <w:sz w:val="24"/>
          <w:szCs w:val="24"/>
        </w:rPr>
        <w:t>е</w:t>
      </w:r>
      <w:r w:rsidR="005217FE" w:rsidRPr="005217FE">
        <w:rPr>
          <w:spacing w:val="-5"/>
          <w:sz w:val="24"/>
          <w:szCs w:val="24"/>
        </w:rPr>
        <w:t xml:space="preserve"> электростанций</w:t>
      </w:r>
      <w:r w:rsidR="00F421F7">
        <w:rPr>
          <w:spacing w:val="-5"/>
          <w:sz w:val="24"/>
          <w:szCs w:val="24"/>
        </w:rPr>
        <w:t xml:space="preserve">, которые помимо выброса диоксинов, так же производят </w:t>
      </w:r>
      <w:r w:rsidR="005217FE" w:rsidRPr="005217FE">
        <w:rPr>
          <w:spacing w:val="-5"/>
          <w:sz w:val="24"/>
          <w:szCs w:val="24"/>
        </w:rPr>
        <w:t>золы</w:t>
      </w:r>
      <w:r w:rsidR="00F421F7">
        <w:rPr>
          <w:spacing w:val="-5"/>
          <w:sz w:val="24"/>
          <w:szCs w:val="24"/>
        </w:rPr>
        <w:t xml:space="preserve"> и </w:t>
      </w:r>
      <w:r w:rsidR="005217FE" w:rsidRPr="005217FE">
        <w:rPr>
          <w:spacing w:val="-5"/>
          <w:sz w:val="24"/>
          <w:szCs w:val="24"/>
        </w:rPr>
        <w:t xml:space="preserve">шлаки </w:t>
      </w:r>
      <w:r w:rsidR="00F421F7">
        <w:rPr>
          <w:spacing w:val="-5"/>
          <w:sz w:val="24"/>
          <w:szCs w:val="24"/>
        </w:rPr>
        <w:t xml:space="preserve">в объеме </w:t>
      </w:r>
      <w:r w:rsidR="005217FE" w:rsidRPr="005217FE">
        <w:rPr>
          <w:spacing w:val="-5"/>
          <w:sz w:val="24"/>
          <w:szCs w:val="24"/>
        </w:rPr>
        <w:t>70 млн</w:t>
      </w:r>
      <w:r w:rsidR="006F501A">
        <w:rPr>
          <w:spacing w:val="-5"/>
          <w:sz w:val="24"/>
          <w:szCs w:val="24"/>
        </w:rPr>
        <w:t>.</w:t>
      </w:r>
      <w:r w:rsidR="00A7736A">
        <w:rPr>
          <w:spacing w:val="-5"/>
          <w:sz w:val="24"/>
          <w:szCs w:val="24"/>
        </w:rPr>
        <w:t xml:space="preserve"> тонн</w:t>
      </w:r>
      <w:r w:rsidR="006F501A">
        <w:rPr>
          <w:spacing w:val="-5"/>
          <w:sz w:val="24"/>
          <w:szCs w:val="24"/>
        </w:rPr>
        <w:t xml:space="preserve"> </w:t>
      </w:r>
      <w:r w:rsidR="00E3278D" w:rsidRPr="00E3278D">
        <w:rPr>
          <w:spacing w:val="-5"/>
          <w:sz w:val="24"/>
          <w:szCs w:val="24"/>
        </w:rPr>
        <w:t>[</w:t>
      </w:r>
      <w:r w:rsidR="00A7736A">
        <w:rPr>
          <w:spacing w:val="-5"/>
          <w:sz w:val="24"/>
          <w:szCs w:val="24"/>
        </w:rPr>
        <w:t>Жолнин, 2012</w:t>
      </w:r>
      <w:r w:rsidR="00E3278D">
        <w:rPr>
          <w:spacing w:val="-5"/>
          <w:sz w:val="24"/>
          <w:szCs w:val="24"/>
        </w:rPr>
        <w:t>]</w:t>
      </w:r>
      <w:r w:rsidR="00A7736A">
        <w:rPr>
          <w:spacing w:val="-5"/>
          <w:sz w:val="24"/>
          <w:szCs w:val="24"/>
        </w:rPr>
        <w:t>.</w:t>
      </w:r>
    </w:p>
    <w:p w:rsidR="00A91D5A" w:rsidRDefault="00585D89" w:rsidP="003449D9">
      <w:pPr>
        <w:spacing w:line="360" w:lineRule="auto"/>
        <w:ind w:firstLine="709"/>
        <w:jc w:val="both"/>
        <w:rPr>
          <w:spacing w:val="-5"/>
          <w:sz w:val="24"/>
          <w:szCs w:val="24"/>
        </w:rPr>
      </w:pPr>
      <w:r w:rsidRPr="003449D9">
        <w:rPr>
          <w:spacing w:val="-5"/>
          <w:sz w:val="24"/>
          <w:szCs w:val="24"/>
        </w:rPr>
        <w:t xml:space="preserve">Бесспорно, что в </w:t>
      </w:r>
      <w:r w:rsidR="00F421F7">
        <w:rPr>
          <w:spacing w:val="-5"/>
          <w:sz w:val="24"/>
          <w:szCs w:val="24"/>
        </w:rPr>
        <w:t xml:space="preserve">результате таких воздействий </w:t>
      </w:r>
      <w:r w:rsidRPr="003449D9">
        <w:rPr>
          <w:spacing w:val="-5"/>
          <w:sz w:val="24"/>
          <w:szCs w:val="24"/>
        </w:rPr>
        <w:t xml:space="preserve">на Земле практически не осталось геосистем не испытывающих </w:t>
      </w:r>
      <w:r w:rsidR="00256089" w:rsidRPr="003449D9">
        <w:rPr>
          <w:spacing w:val="-5"/>
          <w:sz w:val="24"/>
          <w:szCs w:val="24"/>
        </w:rPr>
        <w:t xml:space="preserve">той или иной антропогенной нагрузки. </w:t>
      </w:r>
      <w:r w:rsidRPr="003449D9">
        <w:rPr>
          <w:spacing w:val="-5"/>
          <w:sz w:val="24"/>
          <w:szCs w:val="24"/>
        </w:rPr>
        <w:t xml:space="preserve">В этой связи </w:t>
      </w:r>
      <w:r w:rsidR="00256089" w:rsidRPr="003449D9">
        <w:rPr>
          <w:spacing w:val="-5"/>
          <w:sz w:val="24"/>
          <w:szCs w:val="24"/>
        </w:rPr>
        <w:t xml:space="preserve">важность </w:t>
      </w:r>
      <w:r w:rsidRPr="003449D9">
        <w:rPr>
          <w:spacing w:val="-5"/>
          <w:sz w:val="24"/>
          <w:szCs w:val="24"/>
        </w:rPr>
        <w:t>и</w:t>
      </w:r>
      <w:r w:rsidR="00256089" w:rsidRPr="003449D9">
        <w:rPr>
          <w:spacing w:val="-5"/>
          <w:sz w:val="24"/>
          <w:szCs w:val="24"/>
        </w:rPr>
        <w:t xml:space="preserve">зучения параметров </w:t>
      </w:r>
      <w:r w:rsidRPr="003449D9">
        <w:rPr>
          <w:spacing w:val="-5"/>
          <w:sz w:val="24"/>
          <w:szCs w:val="24"/>
        </w:rPr>
        <w:t>биохимического взаимодействия существующих биоценозов с меняющимися особенностями окружающей среды обусловлен</w:t>
      </w:r>
      <w:r w:rsidR="00805565">
        <w:rPr>
          <w:spacing w:val="-5"/>
          <w:sz w:val="24"/>
          <w:szCs w:val="24"/>
        </w:rPr>
        <w:t>а</w:t>
      </w:r>
      <w:r w:rsidRPr="003449D9">
        <w:rPr>
          <w:spacing w:val="-5"/>
          <w:sz w:val="24"/>
          <w:szCs w:val="24"/>
        </w:rPr>
        <w:t>, во-первых, тотальным распространением одного специфически доминирующего вида (человека)</w:t>
      </w:r>
      <w:r w:rsidR="00B8021A">
        <w:rPr>
          <w:spacing w:val="-5"/>
          <w:sz w:val="24"/>
          <w:szCs w:val="24"/>
        </w:rPr>
        <w:t>;</w:t>
      </w:r>
      <w:r w:rsidRPr="003449D9">
        <w:rPr>
          <w:spacing w:val="-5"/>
          <w:sz w:val="24"/>
          <w:szCs w:val="24"/>
        </w:rPr>
        <w:t xml:space="preserve"> во-вторых, коренным изменением структуры питания и параметров существующих пищевых цепей</w:t>
      </w:r>
      <w:r w:rsidR="00B8021A">
        <w:rPr>
          <w:spacing w:val="-5"/>
          <w:sz w:val="24"/>
          <w:szCs w:val="24"/>
        </w:rPr>
        <w:t>;</w:t>
      </w:r>
      <w:r w:rsidRPr="003449D9">
        <w:rPr>
          <w:spacing w:val="-5"/>
          <w:sz w:val="24"/>
          <w:szCs w:val="24"/>
        </w:rPr>
        <w:t xml:space="preserve"> в-третьих, масштабным вовлечением в биологические круговороты ряда техногенных элементов и соединений в количествах, нарушающих естественные процессы обмена веществ в живых организмах. </w:t>
      </w:r>
      <w:r w:rsidR="00B8021A" w:rsidRPr="00B8021A">
        <w:rPr>
          <w:spacing w:val="-5"/>
          <w:sz w:val="24"/>
          <w:szCs w:val="24"/>
        </w:rPr>
        <w:t>П.Р. Масани</w:t>
      </w:r>
      <w:r w:rsidR="00DD7FC2" w:rsidRPr="00DD7FC2">
        <w:rPr>
          <w:spacing w:val="-5"/>
          <w:sz w:val="24"/>
          <w:szCs w:val="24"/>
        </w:rPr>
        <w:t xml:space="preserve"> </w:t>
      </w:r>
      <w:r w:rsidR="00DD7FC2" w:rsidRPr="00FF2FF3">
        <w:rPr>
          <w:spacing w:val="-5"/>
          <w:sz w:val="24"/>
          <w:szCs w:val="24"/>
        </w:rPr>
        <w:t>в статье</w:t>
      </w:r>
      <w:r w:rsidR="00B8021A" w:rsidRPr="00FF2FF3">
        <w:rPr>
          <w:spacing w:val="-5"/>
          <w:sz w:val="24"/>
          <w:szCs w:val="24"/>
        </w:rPr>
        <w:t xml:space="preserve"> «Экология ноосферы</w:t>
      </w:r>
      <w:r w:rsidR="00DD7FC2" w:rsidRPr="00FF2FF3">
        <w:rPr>
          <w:spacing w:val="-5"/>
          <w:sz w:val="24"/>
          <w:szCs w:val="24"/>
        </w:rPr>
        <w:t>: где экологическое движение не достигает цели</w:t>
      </w:r>
      <w:r w:rsidR="00B8021A" w:rsidRPr="00FF2FF3">
        <w:rPr>
          <w:spacing w:val="-5"/>
          <w:sz w:val="24"/>
          <w:szCs w:val="24"/>
        </w:rPr>
        <w:t>» (1995) писал, что со</w:t>
      </w:r>
      <w:r w:rsidR="00B8021A">
        <w:rPr>
          <w:spacing w:val="-5"/>
          <w:sz w:val="24"/>
          <w:szCs w:val="24"/>
        </w:rPr>
        <w:t xml:space="preserve">временный мир </w:t>
      </w:r>
      <w:r w:rsidR="00B8021A" w:rsidRPr="00B8021A">
        <w:rPr>
          <w:spacing w:val="-5"/>
          <w:sz w:val="24"/>
          <w:szCs w:val="24"/>
        </w:rPr>
        <w:t>преврати</w:t>
      </w:r>
      <w:r w:rsidR="00B8021A">
        <w:rPr>
          <w:spacing w:val="-5"/>
          <w:sz w:val="24"/>
          <w:szCs w:val="24"/>
        </w:rPr>
        <w:t>л</w:t>
      </w:r>
      <w:r w:rsidR="00FF2FF3">
        <w:rPr>
          <w:spacing w:val="-5"/>
          <w:sz w:val="24"/>
          <w:szCs w:val="24"/>
        </w:rPr>
        <w:t xml:space="preserve"> </w:t>
      </w:r>
      <w:r w:rsidR="00B8021A">
        <w:rPr>
          <w:spacing w:val="-5"/>
          <w:sz w:val="24"/>
          <w:szCs w:val="24"/>
        </w:rPr>
        <w:t>человека</w:t>
      </w:r>
      <w:r w:rsidR="00B8021A" w:rsidRPr="00B8021A">
        <w:rPr>
          <w:spacing w:val="-5"/>
          <w:sz w:val="24"/>
          <w:szCs w:val="24"/>
        </w:rPr>
        <w:t xml:space="preserve"> в хищника-покорителя планеты, жестоко разг</w:t>
      </w:r>
      <w:r w:rsidR="00FF2FF3">
        <w:rPr>
          <w:spacing w:val="-5"/>
          <w:sz w:val="24"/>
          <w:szCs w:val="24"/>
        </w:rPr>
        <w:t>рабляющего Землю.</w:t>
      </w:r>
    </w:p>
    <w:p w:rsidR="00E65382" w:rsidRPr="003449D9" w:rsidRDefault="00585D89" w:rsidP="003449D9">
      <w:pPr>
        <w:spacing w:line="360" w:lineRule="auto"/>
        <w:ind w:firstLine="709"/>
        <w:jc w:val="both"/>
        <w:rPr>
          <w:spacing w:val="-5"/>
          <w:sz w:val="24"/>
          <w:szCs w:val="24"/>
        </w:rPr>
      </w:pPr>
      <w:r w:rsidRPr="003449D9">
        <w:rPr>
          <w:spacing w:val="-5"/>
          <w:sz w:val="24"/>
          <w:szCs w:val="24"/>
        </w:rPr>
        <w:t xml:space="preserve">Результатом </w:t>
      </w:r>
      <w:r w:rsidR="00A91D5A">
        <w:rPr>
          <w:spacing w:val="-5"/>
          <w:sz w:val="24"/>
          <w:szCs w:val="24"/>
        </w:rPr>
        <w:t xml:space="preserve">бесконтрольного осуществления большого числа масштабных геохимических процессов закономерно </w:t>
      </w:r>
      <w:r w:rsidRPr="003449D9">
        <w:rPr>
          <w:spacing w:val="-5"/>
          <w:sz w:val="24"/>
          <w:szCs w:val="24"/>
        </w:rPr>
        <w:t>явилось широкое распространение ряда отрицательных биологических эффектов, проявляющихся в виде эндемических патологий, обострени</w:t>
      </w:r>
      <w:r w:rsidR="0009463B">
        <w:rPr>
          <w:spacing w:val="-5"/>
          <w:sz w:val="24"/>
          <w:szCs w:val="24"/>
        </w:rPr>
        <w:t>й</w:t>
      </w:r>
      <w:r w:rsidRPr="003449D9">
        <w:rPr>
          <w:spacing w:val="-5"/>
          <w:sz w:val="24"/>
          <w:szCs w:val="24"/>
        </w:rPr>
        <w:t xml:space="preserve"> протекания соматических заболеваний</w:t>
      </w:r>
      <w:r w:rsidR="0009463B">
        <w:rPr>
          <w:spacing w:val="-5"/>
          <w:sz w:val="24"/>
          <w:szCs w:val="24"/>
        </w:rPr>
        <w:t>, а иногда и</w:t>
      </w:r>
      <w:r w:rsidRPr="003449D9">
        <w:rPr>
          <w:spacing w:val="-5"/>
          <w:sz w:val="24"/>
          <w:szCs w:val="24"/>
        </w:rPr>
        <w:t xml:space="preserve"> пищевых отравлений.</w:t>
      </w:r>
      <w:r w:rsidR="0004600A" w:rsidRPr="003449D9">
        <w:rPr>
          <w:spacing w:val="-5"/>
          <w:sz w:val="24"/>
          <w:szCs w:val="24"/>
        </w:rPr>
        <w:t xml:space="preserve"> </w:t>
      </w:r>
    </w:p>
    <w:p w:rsidR="006A109C" w:rsidRPr="00E3278D" w:rsidRDefault="007C46B6" w:rsidP="003449D9">
      <w:pPr>
        <w:spacing w:line="360" w:lineRule="auto"/>
        <w:ind w:firstLine="709"/>
        <w:jc w:val="both"/>
        <w:rPr>
          <w:bCs/>
          <w:spacing w:val="2"/>
          <w:sz w:val="24"/>
          <w:szCs w:val="24"/>
        </w:rPr>
      </w:pPr>
      <w:r w:rsidRPr="003449D9">
        <w:rPr>
          <w:spacing w:val="-5"/>
          <w:sz w:val="24"/>
          <w:szCs w:val="24"/>
        </w:rPr>
        <w:t xml:space="preserve">Принятыми мерами по контролю за состоянием воды и продуктов, а так же </w:t>
      </w:r>
      <w:r w:rsidR="00627DC9" w:rsidRPr="003449D9">
        <w:rPr>
          <w:spacing w:val="-5"/>
          <w:sz w:val="24"/>
          <w:szCs w:val="24"/>
        </w:rPr>
        <w:t xml:space="preserve">путем </w:t>
      </w:r>
      <w:r w:rsidRPr="003449D9">
        <w:rPr>
          <w:spacing w:val="-5"/>
          <w:sz w:val="24"/>
          <w:szCs w:val="24"/>
        </w:rPr>
        <w:t>ограничени</w:t>
      </w:r>
      <w:r w:rsidR="00627DC9" w:rsidRPr="003449D9">
        <w:rPr>
          <w:spacing w:val="-5"/>
          <w:sz w:val="24"/>
          <w:szCs w:val="24"/>
        </w:rPr>
        <w:t>я</w:t>
      </w:r>
      <w:r w:rsidRPr="003449D9">
        <w:rPr>
          <w:spacing w:val="-5"/>
          <w:sz w:val="24"/>
          <w:szCs w:val="24"/>
        </w:rPr>
        <w:t xml:space="preserve"> объемов </w:t>
      </w:r>
      <w:r w:rsidR="00627DC9" w:rsidRPr="003449D9">
        <w:rPr>
          <w:spacing w:val="-5"/>
          <w:sz w:val="24"/>
          <w:szCs w:val="24"/>
        </w:rPr>
        <w:t xml:space="preserve">и снижения концентрации </w:t>
      </w:r>
      <w:r w:rsidRPr="003449D9">
        <w:rPr>
          <w:spacing w:val="-5"/>
          <w:sz w:val="24"/>
          <w:szCs w:val="24"/>
        </w:rPr>
        <w:t xml:space="preserve">выбросов </w:t>
      </w:r>
      <w:r w:rsidR="00627DC9" w:rsidRPr="003449D9">
        <w:rPr>
          <w:spacing w:val="-5"/>
          <w:sz w:val="24"/>
          <w:szCs w:val="24"/>
        </w:rPr>
        <w:t>остроту ряда проблем в развитых странах удалось снять, однако</w:t>
      </w:r>
      <w:r w:rsidR="00B8021A">
        <w:rPr>
          <w:spacing w:val="-5"/>
          <w:sz w:val="24"/>
          <w:szCs w:val="24"/>
        </w:rPr>
        <w:t xml:space="preserve">, только один </w:t>
      </w:r>
      <w:r w:rsidR="00627DC9" w:rsidRPr="003449D9">
        <w:rPr>
          <w:spacing w:val="-5"/>
          <w:sz w:val="24"/>
          <w:szCs w:val="24"/>
        </w:rPr>
        <w:t>современный г</w:t>
      </w:r>
      <w:r w:rsidR="00D9339D" w:rsidRPr="003449D9">
        <w:rPr>
          <w:bCs/>
          <w:spacing w:val="2"/>
          <w:sz w:val="24"/>
          <w:szCs w:val="24"/>
        </w:rPr>
        <w:t>ород с населением 1 млн.</w:t>
      </w:r>
      <w:r w:rsidR="00627DC9" w:rsidRPr="003449D9">
        <w:rPr>
          <w:bCs/>
          <w:spacing w:val="2"/>
          <w:sz w:val="24"/>
          <w:szCs w:val="24"/>
        </w:rPr>
        <w:t xml:space="preserve"> человек по статистике </w:t>
      </w:r>
      <w:r w:rsidR="00D9339D" w:rsidRPr="003449D9">
        <w:rPr>
          <w:bCs/>
          <w:spacing w:val="2"/>
          <w:sz w:val="24"/>
          <w:szCs w:val="24"/>
        </w:rPr>
        <w:t xml:space="preserve">расходует в сутки </w:t>
      </w:r>
      <w:r w:rsidR="00627DC9" w:rsidRPr="003449D9">
        <w:rPr>
          <w:bCs/>
          <w:spacing w:val="2"/>
          <w:sz w:val="24"/>
          <w:szCs w:val="24"/>
        </w:rPr>
        <w:t xml:space="preserve">около </w:t>
      </w:r>
      <w:r w:rsidR="00D9339D" w:rsidRPr="003449D9">
        <w:rPr>
          <w:bCs/>
          <w:spacing w:val="2"/>
          <w:sz w:val="24"/>
          <w:szCs w:val="24"/>
        </w:rPr>
        <w:t>2 000 тонн пищ</w:t>
      </w:r>
      <w:r w:rsidR="00627DC9" w:rsidRPr="003449D9">
        <w:rPr>
          <w:bCs/>
          <w:spacing w:val="2"/>
          <w:sz w:val="24"/>
          <w:szCs w:val="24"/>
        </w:rPr>
        <w:t>евых продуктов</w:t>
      </w:r>
      <w:r w:rsidR="00D9339D" w:rsidRPr="003449D9">
        <w:rPr>
          <w:bCs/>
          <w:spacing w:val="2"/>
          <w:sz w:val="24"/>
          <w:szCs w:val="24"/>
        </w:rPr>
        <w:t>,</w:t>
      </w:r>
      <w:r w:rsidR="00627DC9" w:rsidRPr="003449D9">
        <w:rPr>
          <w:bCs/>
          <w:spacing w:val="2"/>
          <w:sz w:val="24"/>
          <w:szCs w:val="24"/>
        </w:rPr>
        <w:t xml:space="preserve"> </w:t>
      </w:r>
      <w:r w:rsidR="00D9339D" w:rsidRPr="003449D9">
        <w:rPr>
          <w:bCs/>
          <w:spacing w:val="2"/>
          <w:sz w:val="24"/>
          <w:szCs w:val="24"/>
        </w:rPr>
        <w:t>625 000 тонн воды, тысячи тонн каменного угля, нефти, газа и продуктов их переработки.</w:t>
      </w:r>
      <w:r w:rsidR="00627DC9" w:rsidRPr="003449D9">
        <w:rPr>
          <w:bCs/>
          <w:spacing w:val="2"/>
          <w:sz w:val="24"/>
          <w:szCs w:val="24"/>
        </w:rPr>
        <w:t xml:space="preserve"> </w:t>
      </w:r>
      <w:r w:rsidR="00D9339D" w:rsidRPr="003449D9">
        <w:rPr>
          <w:bCs/>
          <w:spacing w:val="2"/>
          <w:sz w:val="24"/>
          <w:szCs w:val="24"/>
        </w:rPr>
        <w:t xml:space="preserve">За одни сутки </w:t>
      </w:r>
      <w:r w:rsidR="00403632" w:rsidRPr="003449D9">
        <w:rPr>
          <w:bCs/>
          <w:spacing w:val="2"/>
          <w:sz w:val="24"/>
          <w:szCs w:val="24"/>
        </w:rPr>
        <w:t xml:space="preserve">такой </w:t>
      </w:r>
      <w:r w:rsidR="00D9339D" w:rsidRPr="003449D9">
        <w:rPr>
          <w:bCs/>
          <w:spacing w:val="2"/>
          <w:sz w:val="24"/>
          <w:szCs w:val="24"/>
        </w:rPr>
        <w:t xml:space="preserve">город </w:t>
      </w:r>
      <w:r w:rsidR="00627DC9" w:rsidRPr="003449D9">
        <w:rPr>
          <w:bCs/>
          <w:spacing w:val="2"/>
          <w:sz w:val="24"/>
          <w:szCs w:val="24"/>
        </w:rPr>
        <w:t>с</w:t>
      </w:r>
      <w:r w:rsidR="00D9339D" w:rsidRPr="003449D9">
        <w:rPr>
          <w:bCs/>
          <w:spacing w:val="2"/>
          <w:sz w:val="24"/>
          <w:szCs w:val="24"/>
        </w:rPr>
        <w:t xml:space="preserve">брасывает 500 000 тонн сточных вод, 2 000 тонн мусора и сотни тонн </w:t>
      </w:r>
      <w:r w:rsidR="00403632" w:rsidRPr="003449D9">
        <w:rPr>
          <w:bCs/>
          <w:spacing w:val="2"/>
          <w:sz w:val="24"/>
          <w:szCs w:val="24"/>
        </w:rPr>
        <w:t xml:space="preserve">различных </w:t>
      </w:r>
      <w:r w:rsidR="00D9339D" w:rsidRPr="003449D9">
        <w:rPr>
          <w:bCs/>
          <w:spacing w:val="2"/>
          <w:sz w:val="24"/>
          <w:szCs w:val="24"/>
        </w:rPr>
        <w:t xml:space="preserve">газообразных </w:t>
      </w:r>
      <w:r w:rsidR="00403632" w:rsidRPr="003449D9">
        <w:rPr>
          <w:bCs/>
          <w:spacing w:val="2"/>
          <w:sz w:val="24"/>
          <w:szCs w:val="24"/>
        </w:rPr>
        <w:t xml:space="preserve">выбросов, неизбежно </w:t>
      </w:r>
      <w:r w:rsidR="00627DC9" w:rsidRPr="003449D9">
        <w:rPr>
          <w:bCs/>
          <w:spacing w:val="2"/>
          <w:sz w:val="24"/>
          <w:szCs w:val="24"/>
        </w:rPr>
        <w:t>порождая, таким образом, все новые и новые эк</w:t>
      </w:r>
      <w:r w:rsidR="00E3278D">
        <w:rPr>
          <w:bCs/>
          <w:spacing w:val="2"/>
          <w:sz w:val="24"/>
          <w:szCs w:val="24"/>
        </w:rPr>
        <w:t>ологические проблемы</w:t>
      </w:r>
      <w:r w:rsidR="00627DC9" w:rsidRPr="003449D9">
        <w:rPr>
          <w:bCs/>
          <w:spacing w:val="2"/>
          <w:sz w:val="24"/>
          <w:szCs w:val="24"/>
        </w:rPr>
        <w:t xml:space="preserve"> </w:t>
      </w:r>
      <w:r w:rsidR="00E3278D" w:rsidRPr="00E3278D">
        <w:rPr>
          <w:bCs/>
          <w:spacing w:val="2"/>
          <w:sz w:val="24"/>
          <w:szCs w:val="24"/>
        </w:rPr>
        <w:t>[</w:t>
      </w:r>
      <w:r w:rsidR="00990DC0" w:rsidRPr="003449D9">
        <w:rPr>
          <w:bCs/>
          <w:spacing w:val="2"/>
          <w:sz w:val="24"/>
          <w:szCs w:val="24"/>
          <w:lang w:val="en-US"/>
        </w:rPr>
        <w:t>Klein</w:t>
      </w:r>
      <w:r w:rsidR="00E3278D">
        <w:rPr>
          <w:bCs/>
          <w:spacing w:val="2"/>
          <w:sz w:val="24"/>
          <w:szCs w:val="24"/>
        </w:rPr>
        <w:t xml:space="preserve">, </w:t>
      </w:r>
      <w:r w:rsidR="00990DC0" w:rsidRPr="00E3278D">
        <w:rPr>
          <w:bCs/>
          <w:spacing w:val="2"/>
          <w:sz w:val="24"/>
          <w:szCs w:val="24"/>
        </w:rPr>
        <w:t>1992</w:t>
      </w:r>
      <w:r w:rsidR="00E3278D">
        <w:rPr>
          <w:bCs/>
          <w:spacing w:val="2"/>
          <w:sz w:val="24"/>
          <w:szCs w:val="24"/>
        </w:rPr>
        <w:t>]</w:t>
      </w:r>
      <w:r w:rsidR="004A5807" w:rsidRPr="00E3278D">
        <w:rPr>
          <w:bCs/>
          <w:spacing w:val="2"/>
          <w:sz w:val="24"/>
          <w:szCs w:val="24"/>
        </w:rPr>
        <w:t>.</w:t>
      </w:r>
    </w:p>
    <w:p w:rsidR="00FD7DA8" w:rsidRPr="003449D9" w:rsidRDefault="00D51820" w:rsidP="003449D9">
      <w:pPr>
        <w:spacing w:line="360" w:lineRule="auto"/>
        <w:ind w:firstLine="709"/>
        <w:jc w:val="both"/>
        <w:rPr>
          <w:bCs/>
          <w:spacing w:val="2"/>
          <w:sz w:val="24"/>
          <w:szCs w:val="24"/>
        </w:rPr>
      </w:pPr>
      <w:r w:rsidRPr="003449D9">
        <w:rPr>
          <w:bCs/>
          <w:spacing w:val="2"/>
          <w:sz w:val="24"/>
          <w:szCs w:val="24"/>
        </w:rPr>
        <w:t>С</w:t>
      </w:r>
      <w:r w:rsidR="004E26DB" w:rsidRPr="003449D9">
        <w:rPr>
          <w:bCs/>
          <w:spacing w:val="2"/>
          <w:sz w:val="24"/>
          <w:szCs w:val="24"/>
        </w:rPr>
        <w:t xml:space="preserve"> биогеохимической точки зрения</w:t>
      </w:r>
      <w:r w:rsidRPr="003449D9">
        <w:rPr>
          <w:sz w:val="24"/>
          <w:szCs w:val="24"/>
        </w:rPr>
        <w:t xml:space="preserve"> р</w:t>
      </w:r>
      <w:r w:rsidRPr="003449D9">
        <w:rPr>
          <w:bCs/>
          <w:spacing w:val="2"/>
          <w:sz w:val="24"/>
          <w:szCs w:val="24"/>
        </w:rPr>
        <w:t>азвитие ноосферы,</w:t>
      </w:r>
      <w:r w:rsidR="004E26DB" w:rsidRPr="003449D9">
        <w:rPr>
          <w:bCs/>
          <w:spacing w:val="2"/>
          <w:sz w:val="24"/>
          <w:szCs w:val="24"/>
        </w:rPr>
        <w:t xml:space="preserve"> сопровождается </w:t>
      </w:r>
      <w:r w:rsidR="00FD7DA8" w:rsidRPr="003449D9">
        <w:rPr>
          <w:bCs/>
          <w:spacing w:val="2"/>
          <w:sz w:val="24"/>
          <w:szCs w:val="24"/>
        </w:rPr>
        <w:t xml:space="preserve">масштабными </w:t>
      </w:r>
      <w:r w:rsidR="00023084">
        <w:rPr>
          <w:bCs/>
          <w:spacing w:val="2"/>
          <w:sz w:val="24"/>
          <w:szCs w:val="24"/>
        </w:rPr>
        <w:t xml:space="preserve">структурными </w:t>
      </w:r>
      <w:r w:rsidR="00FD7DA8" w:rsidRPr="003449D9">
        <w:rPr>
          <w:bCs/>
          <w:spacing w:val="2"/>
          <w:sz w:val="24"/>
          <w:szCs w:val="24"/>
        </w:rPr>
        <w:t xml:space="preserve">трансформациями </w:t>
      </w:r>
      <w:r w:rsidRPr="003449D9">
        <w:rPr>
          <w:bCs/>
          <w:spacing w:val="2"/>
          <w:sz w:val="24"/>
          <w:szCs w:val="24"/>
        </w:rPr>
        <w:t xml:space="preserve">первичной </w:t>
      </w:r>
      <w:r w:rsidR="004E26DB" w:rsidRPr="003449D9">
        <w:rPr>
          <w:bCs/>
          <w:spacing w:val="2"/>
          <w:sz w:val="24"/>
          <w:szCs w:val="24"/>
        </w:rPr>
        <w:t xml:space="preserve">биосферы </w:t>
      </w:r>
      <w:r w:rsidR="00023084">
        <w:rPr>
          <w:bCs/>
          <w:spacing w:val="2"/>
          <w:sz w:val="24"/>
          <w:szCs w:val="24"/>
        </w:rPr>
        <w:t xml:space="preserve">и </w:t>
      </w:r>
      <w:r w:rsidRPr="003449D9">
        <w:rPr>
          <w:bCs/>
          <w:spacing w:val="2"/>
          <w:sz w:val="24"/>
          <w:szCs w:val="24"/>
        </w:rPr>
        <w:t>интенсивн</w:t>
      </w:r>
      <w:r w:rsidR="00023084">
        <w:rPr>
          <w:bCs/>
          <w:spacing w:val="2"/>
          <w:sz w:val="24"/>
          <w:szCs w:val="24"/>
        </w:rPr>
        <w:t>ыми</w:t>
      </w:r>
      <w:r w:rsidRPr="003449D9">
        <w:rPr>
          <w:bCs/>
          <w:spacing w:val="2"/>
          <w:sz w:val="24"/>
          <w:szCs w:val="24"/>
        </w:rPr>
        <w:t xml:space="preserve"> </w:t>
      </w:r>
      <w:r w:rsidR="00023084">
        <w:rPr>
          <w:bCs/>
          <w:spacing w:val="2"/>
          <w:sz w:val="24"/>
          <w:szCs w:val="24"/>
        </w:rPr>
        <w:t>из</w:t>
      </w:r>
      <w:r w:rsidR="004E26DB" w:rsidRPr="003449D9">
        <w:rPr>
          <w:bCs/>
          <w:spacing w:val="2"/>
          <w:sz w:val="24"/>
          <w:szCs w:val="24"/>
        </w:rPr>
        <w:t>мен</w:t>
      </w:r>
      <w:r w:rsidR="00023084">
        <w:rPr>
          <w:bCs/>
          <w:spacing w:val="2"/>
          <w:sz w:val="24"/>
          <w:szCs w:val="24"/>
        </w:rPr>
        <w:t>ениями био</w:t>
      </w:r>
      <w:r w:rsidR="004E26DB" w:rsidRPr="003449D9">
        <w:rPr>
          <w:bCs/>
          <w:spacing w:val="2"/>
          <w:sz w:val="24"/>
          <w:szCs w:val="24"/>
        </w:rPr>
        <w:t>геохимически</w:t>
      </w:r>
      <w:r w:rsidR="00023084">
        <w:rPr>
          <w:bCs/>
          <w:spacing w:val="2"/>
          <w:sz w:val="24"/>
          <w:szCs w:val="24"/>
        </w:rPr>
        <w:t xml:space="preserve">х </w:t>
      </w:r>
      <w:r w:rsidR="004E26DB" w:rsidRPr="003449D9">
        <w:rPr>
          <w:bCs/>
          <w:spacing w:val="2"/>
          <w:sz w:val="24"/>
          <w:szCs w:val="24"/>
        </w:rPr>
        <w:t>параметр</w:t>
      </w:r>
      <w:r w:rsidR="00023084">
        <w:rPr>
          <w:bCs/>
          <w:spacing w:val="2"/>
          <w:sz w:val="24"/>
          <w:szCs w:val="24"/>
        </w:rPr>
        <w:t>ов БИК</w:t>
      </w:r>
      <w:r w:rsidR="0009463B">
        <w:rPr>
          <w:bCs/>
          <w:spacing w:val="2"/>
          <w:sz w:val="24"/>
          <w:szCs w:val="24"/>
        </w:rPr>
        <w:t>, поскольку в</w:t>
      </w:r>
      <w:r w:rsidR="00023084">
        <w:rPr>
          <w:bCs/>
          <w:spacing w:val="2"/>
          <w:sz w:val="24"/>
          <w:szCs w:val="24"/>
        </w:rPr>
        <w:t xml:space="preserve"> п</w:t>
      </w:r>
      <w:r w:rsidR="00555E17" w:rsidRPr="003449D9">
        <w:rPr>
          <w:bCs/>
          <w:spacing w:val="2"/>
          <w:sz w:val="24"/>
          <w:szCs w:val="24"/>
        </w:rPr>
        <w:t>ервичн</w:t>
      </w:r>
      <w:r w:rsidR="00023084">
        <w:rPr>
          <w:bCs/>
          <w:spacing w:val="2"/>
          <w:sz w:val="24"/>
          <w:szCs w:val="24"/>
        </w:rPr>
        <w:t>ой</w:t>
      </w:r>
      <w:r w:rsidR="00555E17" w:rsidRPr="003449D9">
        <w:rPr>
          <w:bCs/>
          <w:spacing w:val="2"/>
          <w:sz w:val="24"/>
          <w:szCs w:val="24"/>
        </w:rPr>
        <w:t xml:space="preserve"> </w:t>
      </w:r>
      <w:r w:rsidR="004E26DB" w:rsidRPr="003449D9">
        <w:rPr>
          <w:bCs/>
          <w:spacing w:val="2"/>
          <w:sz w:val="24"/>
          <w:szCs w:val="24"/>
        </w:rPr>
        <w:t>биосфер</w:t>
      </w:r>
      <w:r w:rsidR="00023084">
        <w:rPr>
          <w:bCs/>
          <w:spacing w:val="2"/>
          <w:sz w:val="24"/>
          <w:szCs w:val="24"/>
        </w:rPr>
        <w:t>е,</w:t>
      </w:r>
      <w:r w:rsidR="004E26DB" w:rsidRPr="003449D9">
        <w:rPr>
          <w:bCs/>
          <w:spacing w:val="2"/>
          <w:sz w:val="24"/>
          <w:szCs w:val="24"/>
        </w:rPr>
        <w:t xml:space="preserve"> </w:t>
      </w:r>
      <w:r w:rsidR="00555E17" w:rsidRPr="003449D9">
        <w:rPr>
          <w:bCs/>
          <w:spacing w:val="2"/>
          <w:sz w:val="24"/>
          <w:szCs w:val="24"/>
        </w:rPr>
        <w:t>ж</w:t>
      </w:r>
      <w:r w:rsidR="004E26DB" w:rsidRPr="003449D9">
        <w:rPr>
          <w:bCs/>
          <w:spacing w:val="2"/>
          <w:sz w:val="24"/>
          <w:szCs w:val="24"/>
        </w:rPr>
        <w:t>ивая и биокосная составляющ</w:t>
      </w:r>
      <w:r w:rsidR="00DE109F" w:rsidRPr="003449D9">
        <w:rPr>
          <w:bCs/>
          <w:spacing w:val="2"/>
          <w:sz w:val="24"/>
          <w:szCs w:val="24"/>
        </w:rPr>
        <w:t>ие</w:t>
      </w:r>
      <w:r w:rsidR="004E26DB" w:rsidRPr="003449D9">
        <w:rPr>
          <w:bCs/>
          <w:spacing w:val="2"/>
          <w:sz w:val="24"/>
          <w:szCs w:val="24"/>
        </w:rPr>
        <w:t xml:space="preserve"> эволюционир</w:t>
      </w:r>
      <w:r w:rsidR="0009463B">
        <w:rPr>
          <w:bCs/>
          <w:spacing w:val="2"/>
          <w:sz w:val="24"/>
          <w:szCs w:val="24"/>
        </w:rPr>
        <w:t xml:space="preserve">овали </w:t>
      </w:r>
      <w:r w:rsidR="004E26DB" w:rsidRPr="003449D9">
        <w:rPr>
          <w:bCs/>
          <w:spacing w:val="2"/>
          <w:sz w:val="24"/>
          <w:szCs w:val="24"/>
        </w:rPr>
        <w:t>совместно</w:t>
      </w:r>
      <w:r w:rsidR="00555E17" w:rsidRPr="003449D9">
        <w:rPr>
          <w:bCs/>
          <w:spacing w:val="2"/>
          <w:sz w:val="24"/>
          <w:szCs w:val="24"/>
        </w:rPr>
        <w:t>. О</w:t>
      </w:r>
      <w:r w:rsidR="004E26DB" w:rsidRPr="003449D9">
        <w:rPr>
          <w:bCs/>
          <w:spacing w:val="2"/>
          <w:sz w:val="24"/>
          <w:szCs w:val="24"/>
        </w:rPr>
        <w:t xml:space="preserve">днако скорости трансформации таких базовых </w:t>
      </w:r>
      <w:r w:rsidR="00555E17" w:rsidRPr="003449D9">
        <w:rPr>
          <w:bCs/>
          <w:spacing w:val="2"/>
          <w:sz w:val="24"/>
          <w:szCs w:val="24"/>
        </w:rPr>
        <w:t xml:space="preserve">факторов </w:t>
      </w:r>
      <w:r w:rsidR="00DE109F" w:rsidRPr="003449D9">
        <w:rPr>
          <w:bCs/>
          <w:spacing w:val="2"/>
          <w:sz w:val="24"/>
          <w:szCs w:val="24"/>
        </w:rPr>
        <w:t>а</w:t>
      </w:r>
      <w:r w:rsidR="00DB3DCD" w:rsidRPr="003449D9">
        <w:rPr>
          <w:bCs/>
          <w:spacing w:val="2"/>
          <w:sz w:val="24"/>
          <w:szCs w:val="24"/>
        </w:rPr>
        <w:t>био</w:t>
      </w:r>
      <w:r w:rsidR="00DE109F" w:rsidRPr="003449D9">
        <w:rPr>
          <w:bCs/>
          <w:spacing w:val="2"/>
          <w:sz w:val="24"/>
          <w:szCs w:val="24"/>
        </w:rPr>
        <w:t>ген</w:t>
      </w:r>
      <w:r w:rsidR="00DB3DCD" w:rsidRPr="003449D9">
        <w:rPr>
          <w:bCs/>
          <w:spacing w:val="2"/>
          <w:sz w:val="24"/>
          <w:szCs w:val="24"/>
        </w:rPr>
        <w:t xml:space="preserve">ной </w:t>
      </w:r>
      <w:r w:rsidR="004E26DB" w:rsidRPr="003449D9">
        <w:rPr>
          <w:bCs/>
          <w:spacing w:val="2"/>
          <w:sz w:val="24"/>
          <w:szCs w:val="24"/>
        </w:rPr>
        <w:t xml:space="preserve">миграции, как астрономические характеристики светила, тектонические поднятия или формирование осадочного чехла </w:t>
      </w:r>
      <w:r w:rsidR="00023084">
        <w:rPr>
          <w:bCs/>
          <w:spacing w:val="2"/>
          <w:sz w:val="24"/>
          <w:szCs w:val="24"/>
        </w:rPr>
        <w:t xml:space="preserve">в биосфере были </w:t>
      </w:r>
      <w:r w:rsidR="004E26DB" w:rsidRPr="003449D9">
        <w:rPr>
          <w:bCs/>
          <w:spacing w:val="2"/>
          <w:sz w:val="24"/>
          <w:szCs w:val="24"/>
        </w:rPr>
        <w:t xml:space="preserve">несопоставимы со скоростью изменения </w:t>
      </w:r>
      <w:r w:rsidR="00DB3DCD" w:rsidRPr="003449D9">
        <w:rPr>
          <w:bCs/>
          <w:spacing w:val="2"/>
          <w:sz w:val="24"/>
          <w:szCs w:val="24"/>
        </w:rPr>
        <w:t xml:space="preserve">параметров </w:t>
      </w:r>
      <w:r w:rsidR="004E26DB" w:rsidRPr="003449D9">
        <w:rPr>
          <w:bCs/>
          <w:spacing w:val="2"/>
          <w:sz w:val="24"/>
          <w:szCs w:val="24"/>
        </w:rPr>
        <w:t>биог</w:t>
      </w:r>
      <w:r w:rsidR="00DB3DCD" w:rsidRPr="003449D9">
        <w:rPr>
          <w:bCs/>
          <w:spacing w:val="2"/>
          <w:sz w:val="24"/>
          <w:szCs w:val="24"/>
        </w:rPr>
        <w:t>енн</w:t>
      </w:r>
      <w:r w:rsidR="004E26DB" w:rsidRPr="003449D9">
        <w:rPr>
          <w:bCs/>
          <w:spacing w:val="2"/>
          <w:sz w:val="24"/>
          <w:szCs w:val="24"/>
        </w:rPr>
        <w:t>ой</w:t>
      </w:r>
      <w:r w:rsidR="001E3B76" w:rsidRPr="003449D9">
        <w:rPr>
          <w:sz w:val="24"/>
          <w:szCs w:val="24"/>
        </w:rPr>
        <w:t xml:space="preserve"> </w:t>
      </w:r>
      <w:r w:rsidR="001E3B76" w:rsidRPr="003449D9">
        <w:rPr>
          <w:bCs/>
          <w:spacing w:val="2"/>
          <w:sz w:val="24"/>
          <w:szCs w:val="24"/>
        </w:rPr>
        <w:t>миграции</w:t>
      </w:r>
      <w:r w:rsidR="004E26DB" w:rsidRPr="003449D9">
        <w:rPr>
          <w:bCs/>
          <w:spacing w:val="2"/>
          <w:sz w:val="24"/>
          <w:szCs w:val="24"/>
        </w:rPr>
        <w:t xml:space="preserve">. </w:t>
      </w:r>
      <w:r w:rsidR="0009463B">
        <w:rPr>
          <w:bCs/>
          <w:spacing w:val="2"/>
          <w:sz w:val="24"/>
          <w:szCs w:val="24"/>
        </w:rPr>
        <w:t>Б</w:t>
      </w:r>
      <w:r w:rsidR="001E3B76" w:rsidRPr="003449D9">
        <w:rPr>
          <w:bCs/>
          <w:spacing w:val="2"/>
          <w:sz w:val="24"/>
          <w:szCs w:val="24"/>
        </w:rPr>
        <w:t xml:space="preserve">лагодаря </w:t>
      </w:r>
      <w:r w:rsidR="00023084">
        <w:rPr>
          <w:bCs/>
          <w:spacing w:val="2"/>
          <w:sz w:val="24"/>
          <w:szCs w:val="24"/>
        </w:rPr>
        <w:t>этому</w:t>
      </w:r>
      <w:r w:rsidR="001E3B76" w:rsidRPr="003449D9">
        <w:rPr>
          <w:bCs/>
          <w:spacing w:val="2"/>
          <w:sz w:val="24"/>
          <w:szCs w:val="24"/>
        </w:rPr>
        <w:t xml:space="preserve"> </w:t>
      </w:r>
      <w:r w:rsidR="004E26DB" w:rsidRPr="003449D9">
        <w:rPr>
          <w:bCs/>
          <w:spacing w:val="2"/>
          <w:sz w:val="24"/>
          <w:szCs w:val="24"/>
        </w:rPr>
        <w:t xml:space="preserve">живая оболочка планеты </w:t>
      </w:r>
      <w:r w:rsidR="0009463B">
        <w:rPr>
          <w:bCs/>
          <w:spacing w:val="2"/>
          <w:sz w:val="24"/>
          <w:szCs w:val="24"/>
        </w:rPr>
        <w:t xml:space="preserve">в целом </w:t>
      </w:r>
      <w:r w:rsidR="004E26DB" w:rsidRPr="003449D9">
        <w:rPr>
          <w:bCs/>
          <w:spacing w:val="2"/>
          <w:sz w:val="24"/>
          <w:szCs w:val="24"/>
        </w:rPr>
        <w:t xml:space="preserve">всегда имела ресурс времени, достаточный для адаптации, например, к таким явлениям, как трансформация климата в условиях оледенения. </w:t>
      </w:r>
      <w:r w:rsidR="00023084">
        <w:rPr>
          <w:bCs/>
          <w:spacing w:val="2"/>
          <w:sz w:val="24"/>
          <w:szCs w:val="24"/>
        </w:rPr>
        <w:t xml:space="preserve">Одновременно первичная биосфера </w:t>
      </w:r>
      <w:r w:rsidR="004E26DB" w:rsidRPr="003449D9">
        <w:rPr>
          <w:bCs/>
          <w:spacing w:val="2"/>
          <w:sz w:val="24"/>
          <w:szCs w:val="24"/>
        </w:rPr>
        <w:t xml:space="preserve">обладала </w:t>
      </w:r>
      <w:r w:rsidR="00023084">
        <w:rPr>
          <w:bCs/>
          <w:spacing w:val="2"/>
          <w:sz w:val="24"/>
          <w:szCs w:val="24"/>
        </w:rPr>
        <w:t xml:space="preserve">еще </w:t>
      </w:r>
      <w:r w:rsidR="004E26DB" w:rsidRPr="003449D9">
        <w:rPr>
          <w:bCs/>
          <w:spacing w:val="2"/>
          <w:sz w:val="24"/>
          <w:szCs w:val="24"/>
        </w:rPr>
        <w:t xml:space="preserve">и значительным запасом прочности, </w:t>
      </w:r>
      <w:r w:rsidR="0009463B">
        <w:rPr>
          <w:bCs/>
          <w:spacing w:val="2"/>
          <w:sz w:val="24"/>
          <w:szCs w:val="24"/>
        </w:rPr>
        <w:t xml:space="preserve">которого хватало </w:t>
      </w:r>
      <w:r w:rsidR="004E26DB" w:rsidRPr="003449D9">
        <w:rPr>
          <w:bCs/>
          <w:spacing w:val="2"/>
          <w:sz w:val="24"/>
          <w:szCs w:val="24"/>
        </w:rPr>
        <w:t xml:space="preserve">для быстрого восстановления системы после падение крупных метеоритов, мощных вулканических извержений и т.п. Косное вещество выполняло при этом пассивную (средообразующую) функцию, а биомасса </w:t>
      </w:r>
      <w:r w:rsidR="00B73DC3">
        <w:rPr>
          <w:bCs/>
          <w:spacing w:val="2"/>
          <w:sz w:val="24"/>
          <w:szCs w:val="24"/>
        </w:rPr>
        <w:t>выполняла</w:t>
      </w:r>
      <w:r w:rsidR="004E26DB" w:rsidRPr="003449D9">
        <w:rPr>
          <w:bCs/>
          <w:spacing w:val="2"/>
          <w:sz w:val="24"/>
          <w:szCs w:val="24"/>
        </w:rPr>
        <w:t xml:space="preserve"> активную функцию </w:t>
      </w:r>
      <w:r w:rsidR="0009463B">
        <w:rPr>
          <w:bCs/>
          <w:spacing w:val="2"/>
          <w:sz w:val="24"/>
          <w:szCs w:val="24"/>
        </w:rPr>
        <w:t xml:space="preserve">чувствительного элемента и </w:t>
      </w:r>
      <w:r w:rsidR="004E26DB" w:rsidRPr="003449D9">
        <w:rPr>
          <w:bCs/>
          <w:spacing w:val="2"/>
          <w:sz w:val="24"/>
          <w:szCs w:val="24"/>
        </w:rPr>
        <w:t>трансформирующего агента, способствуя поступательному развитию биосферы в целом</w:t>
      </w:r>
      <w:r w:rsidR="00B73DC3">
        <w:rPr>
          <w:bCs/>
          <w:spacing w:val="2"/>
          <w:sz w:val="24"/>
          <w:szCs w:val="24"/>
        </w:rPr>
        <w:t xml:space="preserve"> и формируя </w:t>
      </w:r>
      <w:r w:rsidR="004E26DB" w:rsidRPr="003449D9">
        <w:rPr>
          <w:bCs/>
          <w:spacing w:val="2"/>
          <w:sz w:val="24"/>
          <w:szCs w:val="24"/>
        </w:rPr>
        <w:t>наблюдаем</w:t>
      </w:r>
      <w:r w:rsidR="00B73DC3">
        <w:rPr>
          <w:bCs/>
          <w:spacing w:val="2"/>
          <w:sz w:val="24"/>
          <w:szCs w:val="24"/>
        </w:rPr>
        <w:t xml:space="preserve">ую картину </w:t>
      </w:r>
      <w:r w:rsidR="004E26DB" w:rsidRPr="003449D9">
        <w:rPr>
          <w:bCs/>
          <w:spacing w:val="2"/>
          <w:sz w:val="24"/>
          <w:szCs w:val="24"/>
        </w:rPr>
        <w:t>природных зон, маркируем</w:t>
      </w:r>
      <w:r w:rsidR="00B73DC3">
        <w:rPr>
          <w:bCs/>
          <w:spacing w:val="2"/>
          <w:sz w:val="24"/>
          <w:szCs w:val="24"/>
        </w:rPr>
        <w:t xml:space="preserve">ую </w:t>
      </w:r>
      <w:r w:rsidR="006713CF" w:rsidRPr="003449D9">
        <w:rPr>
          <w:bCs/>
          <w:spacing w:val="2"/>
          <w:sz w:val="24"/>
          <w:szCs w:val="24"/>
        </w:rPr>
        <w:t xml:space="preserve">структурой </w:t>
      </w:r>
      <w:r w:rsidR="00B73DC3">
        <w:rPr>
          <w:bCs/>
          <w:spacing w:val="2"/>
          <w:sz w:val="24"/>
          <w:szCs w:val="24"/>
        </w:rPr>
        <w:t xml:space="preserve">современного </w:t>
      </w:r>
      <w:r w:rsidR="004E26DB" w:rsidRPr="003449D9">
        <w:rPr>
          <w:bCs/>
          <w:spacing w:val="2"/>
          <w:sz w:val="24"/>
          <w:szCs w:val="24"/>
        </w:rPr>
        <w:t>почвенного покрова.</w:t>
      </w:r>
    </w:p>
    <w:p w:rsidR="00342EF3" w:rsidRDefault="00D14CCD" w:rsidP="003449D9">
      <w:pPr>
        <w:spacing w:line="360" w:lineRule="auto"/>
        <w:ind w:firstLine="709"/>
        <w:jc w:val="both"/>
        <w:rPr>
          <w:bCs/>
          <w:spacing w:val="2"/>
          <w:sz w:val="24"/>
          <w:szCs w:val="24"/>
        </w:rPr>
      </w:pPr>
      <w:r w:rsidRPr="003449D9">
        <w:rPr>
          <w:bCs/>
          <w:spacing w:val="2"/>
          <w:sz w:val="24"/>
          <w:szCs w:val="24"/>
        </w:rPr>
        <w:t>О</w:t>
      </w:r>
      <w:r w:rsidR="006B158A" w:rsidRPr="003449D9">
        <w:rPr>
          <w:bCs/>
          <w:spacing w:val="2"/>
          <w:sz w:val="24"/>
          <w:szCs w:val="24"/>
        </w:rPr>
        <w:t>сновное о</w:t>
      </w:r>
      <w:r w:rsidRPr="003449D9">
        <w:rPr>
          <w:bCs/>
          <w:spacing w:val="2"/>
          <w:sz w:val="24"/>
          <w:szCs w:val="24"/>
        </w:rPr>
        <w:t xml:space="preserve">тличие </w:t>
      </w:r>
      <w:r w:rsidR="006B158A" w:rsidRPr="003449D9">
        <w:rPr>
          <w:bCs/>
          <w:spacing w:val="2"/>
          <w:sz w:val="24"/>
          <w:szCs w:val="24"/>
        </w:rPr>
        <w:t xml:space="preserve">ноосферы </w:t>
      </w:r>
      <w:r w:rsidRPr="003449D9">
        <w:rPr>
          <w:bCs/>
          <w:spacing w:val="2"/>
          <w:sz w:val="24"/>
          <w:szCs w:val="24"/>
        </w:rPr>
        <w:t>от первичной биосферы состоит в</w:t>
      </w:r>
      <w:r w:rsidR="006B158A" w:rsidRPr="003449D9">
        <w:rPr>
          <w:bCs/>
          <w:spacing w:val="2"/>
          <w:sz w:val="24"/>
          <w:szCs w:val="24"/>
        </w:rPr>
        <w:t xml:space="preserve"> разбалансировке природного механизма саморегуляции при наличии целой системы неконтролируемых и незамкнутых круговоротов различного объема и интенсивности</w:t>
      </w:r>
      <w:r w:rsidR="00342EF3" w:rsidRPr="003449D9">
        <w:rPr>
          <w:bCs/>
          <w:spacing w:val="2"/>
          <w:sz w:val="24"/>
          <w:szCs w:val="24"/>
        </w:rPr>
        <w:t>, что неизбежно должно повлечь за собой непредсказуемые экологические последствия</w:t>
      </w:r>
      <w:r w:rsidR="006B158A" w:rsidRPr="003449D9">
        <w:rPr>
          <w:bCs/>
          <w:spacing w:val="2"/>
          <w:sz w:val="24"/>
          <w:szCs w:val="24"/>
        </w:rPr>
        <w:t>.</w:t>
      </w:r>
      <w:r w:rsidR="00342EF3" w:rsidRPr="003449D9">
        <w:rPr>
          <w:bCs/>
          <w:spacing w:val="2"/>
          <w:sz w:val="24"/>
          <w:szCs w:val="24"/>
        </w:rPr>
        <w:t xml:space="preserve"> Причем, принимая во внимание тот факт, что трансформации подвергается именно идеальная для всех существующих видов среда обитания, то очевидно, что все ее изменения в принципе возможны только в худшую сторону.</w:t>
      </w:r>
    </w:p>
    <w:p w:rsidR="009F7DD3" w:rsidRPr="003449D9" w:rsidRDefault="009F7DD3" w:rsidP="003449D9">
      <w:pPr>
        <w:spacing w:line="360" w:lineRule="auto"/>
        <w:ind w:firstLine="709"/>
        <w:jc w:val="both"/>
        <w:rPr>
          <w:bCs/>
          <w:spacing w:val="2"/>
          <w:sz w:val="24"/>
          <w:szCs w:val="24"/>
        </w:rPr>
      </w:pPr>
    </w:p>
    <w:p w:rsidR="0004600A" w:rsidRPr="00391470" w:rsidRDefault="00D660CB" w:rsidP="00391470">
      <w:pPr>
        <w:pStyle w:val="2"/>
      </w:pPr>
      <w:bookmarkStart w:id="29" w:name="_Toc452517044"/>
      <w:bookmarkStart w:id="30" w:name="_Toc454567475"/>
      <w:r w:rsidRPr="00391470">
        <w:t xml:space="preserve">2.4 </w:t>
      </w:r>
      <w:r w:rsidR="006B158A" w:rsidRPr="00391470">
        <w:t xml:space="preserve">Эколого-геохимические провинции </w:t>
      </w:r>
      <w:r w:rsidR="006F4A38" w:rsidRPr="00391470">
        <w:t>и г</w:t>
      </w:r>
      <w:r w:rsidR="004E0508" w:rsidRPr="00391470">
        <w:t xml:space="preserve">енезис </w:t>
      </w:r>
      <w:r w:rsidR="0004600A" w:rsidRPr="00391470">
        <w:t xml:space="preserve">эндемических заболеваний </w:t>
      </w:r>
      <w:r w:rsidR="006B158A" w:rsidRPr="00391470">
        <w:t>в условиях ноосферы</w:t>
      </w:r>
      <w:bookmarkEnd w:id="29"/>
      <w:bookmarkEnd w:id="30"/>
    </w:p>
    <w:p w:rsidR="00E93FF4" w:rsidRPr="00E93FF4" w:rsidRDefault="00E93FF4" w:rsidP="00E93FF4">
      <w:pPr>
        <w:spacing w:line="360" w:lineRule="auto"/>
        <w:ind w:left="1069"/>
        <w:rPr>
          <w:b/>
          <w:bCs/>
          <w:spacing w:val="2"/>
          <w:sz w:val="24"/>
          <w:szCs w:val="24"/>
        </w:rPr>
      </w:pPr>
    </w:p>
    <w:p w:rsidR="00B73DC3" w:rsidRDefault="00B73DC3" w:rsidP="003449D9">
      <w:pPr>
        <w:spacing w:line="360" w:lineRule="auto"/>
        <w:ind w:firstLine="709"/>
        <w:jc w:val="both"/>
        <w:rPr>
          <w:bCs/>
          <w:spacing w:val="2"/>
          <w:sz w:val="24"/>
          <w:szCs w:val="24"/>
        </w:rPr>
      </w:pPr>
      <w:r>
        <w:rPr>
          <w:bCs/>
          <w:spacing w:val="2"/>
          <w:sz w:val="24"/>
          <w:szCs w:val="24"/>
        </w:rPr>
        <w:t xml:space="preserve">Направленное </w:t>
      </w:r>
      <w:r w:rsidRPr="00B73DC3">
        <w:rPr>
          <w:bCs/>
          <w:spacing w:val="2"/>
          <w:sz w:val="24"/>
          <w:szCs w:val="24"/>
        </w:rPr>
        <w:t xml:space="preserve">совершенствование </w:t>
      </w:r>
      <w:r w:rsidR="00E94464">
        <w:rPr>
          <w:bCs/>
          <w:spacing w:val="2"/>
          <w:sz w:val="24"/>
          <w:szCs w:val="24"/>
        </w:rPr>
        <w:t xml:space="preserve">вида </w:t>
      </w:r>
      <w:r w:rsidR="00A7736A">
        <w:rPr>
          <w:bCs/>
          <w:i/>
          <w:spacing w:val="2"/>
          <w:sz w:val="24"/>
          <w:szCs w:val="24"/>
        </w:rPr>
        <w:t xml:space="preserve">Homo </w:t>
      </w:r>
      <w:r w:rsidR="00A7736A">
        <w:rPr>
          <w:bCs/>
          <w:i/>
          <w:spacing w:val="2"/>
          <w:sz w:val="24"/>
          <w:szCs w:val="24"/>
          <w:lang w:val="en-US"/>
        </w:rPr>
        <w:t>s</w:t>
      </w:r>
      <w:r w:rsidR="00E94464" w:rsidRPr="00E94464">
        <w:rPr>
          <w:bCs/>
          <w:i/>
          <w:spacing w:val="2"/>
          <w:sz w:val="24"/>
          <w:szCs w:val="24"/>
        </w:rPr>
        <w:t>apiens</w:t>
      </w:r>
      <w:r w:rsidRPr="00B73DC3">
        <w:rPr>
          <w:bCs/>
          <w:spacing w:val="2"/>
          <w:sz w:val="24"/>
          <w:szCs w:val="24"/>
        </w:rPr>
        <w:t xml:space="preserve"> в процессе эволюции первичной биосферы </w:t>
      </w:r>
      <w:r w:rsidR="00E94464">
        <w:rPr>
          <w:bCs/>
          <w:spacing w:val="2"/>
          <w:sz w:val="24"/>
          <w:szCs w:val="24"/>
        </w:rPr>
        <w:t xml:space="preserve">помимо прочего </w:t>
      </w:r>
      <w:r w:rsidRPr="00B73DC3">
        <w:rPr>
          <w:bCs/>
          <w:spacing w:val="2"/>
          <w:sz w:val="24"/>
          <w:szCs w:val="24"/>
        </w:rPr>
        <w:t xml:space="preserve">обеспечило </w:t>
      </w:r>
      <w:r w:rsidR="00E94464">
        <w:rPr>
          <w:bCs/>
          <w:spacing w:val="2"/>
          <w:sz w:val="24"/>
          <w:szCs w:val="24"/>
        </w:rPr>
        <w:t>ему</w:t>
      </w:r>
      <w:r w:rsidRPr="00B73DC3">
        <w:rPr>
          <w:bCs/>
          <w:spacing w:val="2"/>
          <w:sz w:val="24"/>
          <w:szCs w:val="24"/>
        </w:rPr>
        <w:t xml:space="preserve"> </w:t>
      </w:r>
      <w:r w:rsidR="00E94464">
        <w:rPr>
          <w:bCs/>
          <w:spacing w:val="2"/>
          <w:sz w:val="24"/>
          <w:szCs w:val="24"/>
        </w:rPr>
        <w:t xml:space="preserve">еще </w:t>
      </w:r>
      <w:r w:rsidRPr="00B73DC3">
        <w:rPr>
          <w:bCs/>
          <w:spacing w:val="2"/>
          <w:sz w:val="24"/>
          <w:szCs w:val="24"/>
        </w:rPr>
        <w:t>идеальное соответствие между наследственно закрепляемым химизмом метаболизма и геохимическим условиям среды обитания</w:t>
      </w:r>
      <w:r w:rsidR="00E94464">
        <w:rPr>
          <w:bCs/>
          <w:spacing w:val="2"/>
          <w:sz w:val="24"/>
          <w:szCs w:val="24"/>
        </w:rPr>
        <w:t xml:space="preserve">. Очевидное </w:t>
      </w:r>
      <w:r w:rsidRPr="00B73DC3">
        <w:rPr>
          <w:bCs/>
          <w:spacing w:val="2"/>
          <w:sz w:val="24"/>
          <w:szCs w:val="24"/>
        </w:rPr>
        <w:t xml:space="preserve">нарушение </w:t>
      </w:r>
      <w:r w:rsidR="00E94464">
        <w:rPr>
          <w:bCs/>
          <w:spacing w:val="2"/>
          <w:sz w:val="24"/>
          <w:szCs w:val="24"/>
        </w:rPr>
        <w:t xml:space="preserve">этого </w:t>
      </w:r>
      <w:r w:rsidRPr="00B73DC3">
        <w:rPr>
          <w:bCs/>
          <w:spacing w:val="2"/>
          <w:sz w:val="24"/>
          <w:szCs w:val="24"/>
        </w:rPr>
        <w:t xml:space="preserve">равновесия в </w:t>
      </w:r>
      <w:r w:rsidR="00E94464">
        <w:rPr>
          <w:bCs/>
          <w:spacing w:val="2"/>
          <w:sz w:val="24"/>
          <w:szCs w:val="24"/>
        </w:rPr>
        <w:t xml:space="preserve">условиях ноосферы </w:t>
      </w:r>
      <w:r w:rsidRPr="00B73DC3">
        <w:rPr>
          <w:bCs/>
          <w:spacing w:val="2"/>
          <w:sz w:val="24"/>
          <w:szCs w:val="24"/>
        </w:rPr>
        <w:t>угрожает ему серьезными последствиями. Для того, чтобы оценить и предотвратить эти последствия, требуется, во-первых, количественно определить значения естественного геохимического оптимума и, во-вторых, разработать подход, позволяющий однозначно фиксировать отклонения от него.</w:t>
      </w:r>
    </w:p>
    <w:p w:rsidR="0083467D" w:rsidRDefault="006B158A" w:rsidP="003449D9">
      <w:pPr>
        <w:spacing w:line="360" w:lineRule="auto"/>
        <w:ind w:firstLine="709"/>
        <w:jc w:val="both"/>
        <w:rPr>
          <w:bCs/>
          <w:spacing w:val="2"/>
          <w:sz w:val="24"/>
          <w:szCs w:val="24"/>
        </w:rPr>
      </w:pPr>
      <w:r w:rsidRPr="003449D9">
        <w:rPr>
          <w:bCs/>
          <w:spacing w:val="2"/>
          <w:sz w:val="24"/>
          <w:szCs w:val="24"/>
        </w:rPr>
        <w:t xml:space="preserve">В </w:t>
      </w:r>
      <w:r w:rsidR="000543BA" w:rsidRPr="003449D9">
        <w:rPr>
          <w:bCs/>
          <w:spacing w:val="2"/>
          <w:sz w:val="24"/>
          <w:szCs w:val="24"/>
        </w:rPr>
        <w:t>предыдущих главах был</w:t>
      </w:r>
      <w:r w:rsidR="000228AB">
        <w:rPr>
          <w:bCs/>
          <w:spacing w:val="2"/>
          <w:sz w:val="24"/>
          <w:szCs w:val="24"/>
        </w:rPr>
        <w:t xml:space="preserve">и приведены доказательства того, </w:t>
      </w:r>
      <w:r w:rsidR="000543BA" w:rsidRPr="003449D9">
        <w:rPr>
          <w:bCs/>
          <w:spacing w:val="2"/>
          <w:sz w:val="24"/>
          <w:szCs w:val="24"/>
        </w:rPr>
        <w:t xml:space="preserve">что эндемические заболевания геохимической природы генетически не </w:t>
      </w:r>
      <w:r w:rsidR="000228AB">
        <w:rPr>
          <w:bCs/>
          <w:spacing w:val="2"/>
          <w:sz w:val="24"/>
          <w:szCs w:val="24"/>
        </w:rPr>
        <w:t xml:space="preserve">были </w:t>
      </w:r>
      <w:r w:rsidR="000543BA" w:rsidRPr="003449D9">
        <w:rPr>
          <w:bCs/>
          <w:spacing w:val="2"/>
          <w:sz w:val="24"/>
          <w:szCs w:val="24"/>
        </w:rPr>
        <w:t xml:space="preserve">свойственны </w:t>
      </w:r>
      <w:r w:rsidR="000228AB">
        <w:rPr>
          <w:bCs/>
          <w:spacing w:val="2"/>
          <w:sz w:val="24"/>
          <w:szCs w:val="24"/>
        </w:rPr>
        <w:t xml:space="preserve">первичной </w:t>
      </w:r>
      <w:r w:rsidR="000543BA" w:rsidRPr="003449D9">
        <w:rPr>
          <w:bCs/>
          <w:spacing w:val="2"/>
          <w:sz w:val="24"/>
          <w:szCs w:val="24"/>
        </w:rPr>
        <w:t xml:space="preserve">биосфере и </w:t>
      </w:r>
      <w:r w:rsidR="000228AB">
        <w:rPr>
          <w:bCs/>
          <w:spacing w:val="2"/>
          <w:sz w:val="24"/>
          <w:szCs w:val="24"/>
        </w:rPr>
        <w:t xml:space="preserve">в настоящее время </w:t>
      </w:r>
      <w:r w:rsidR="000543BA" w:rsidRPr="003449D9">
        <w:rPr>
          <w:bCs/>
          <w:spacing w:val="2"/>
          <w:sz w:val="24"/>
          <w:szCs w:val="24"/>
        </w:rPr>
        <w:t>представляют собой своеобразную плату, которую ч</w:t>
      </w:r>
      <w:r w:rsidR="0083467D">
        <w:rPr>
          <w:bCs/>
          <w:spacing w:val="2"/>
          <w:sz w:val="24"/>
          <w:szCs w:val="24"/>
        </w:rPr>
        <w:t xml:space="preserve">еловечество платит за прогресс. Причем важно и то, что эта «плата» хотя и является неизбежной, но ее размеры при правильном научном подходе могут быть </w:t>
      </w:r>
      <w:r w:rsidR="00542A5F">
        <w:rPr>
          <w:bCs/>
          <w:spacing w:val="2"/>
          <w:sz w:val="24"/>
          <w:szCs w:val="24"/>
        </w:rPr>
        <w:t>минимизированы</w:t>
      </w:r>
      <w:r w:rsidR="0083467D">
        <w:rPr>
          <w:bCs/>
          <w:spacing w:val="2"/>
          <w:sz w:val="24"/>
          <w:szCs w:val="24"/>
        </w:rPr>
        <w:t xml:space="preserve">. </w:t>
      </w:r>
    </w:p>
    <w:p w:rsidR="006B158A" w:rsidRPr="003449D9" w:rsidRDefault="000543BA" w:rsidP="001F12B1">
      <w:pPr>
        <w:spacing w:line="360" w:lineRule="auto"/>
        <w:ind w:firstLine="709"/>
        <w:jc w:val="both"/>
        <w:rPr>
          <w:bCs/>
          <w:spacing w:val="2"/>
          <w:sz w:val="24"/>
          <w:szCs w:val="24"/>
        </w:rPr>
      </w:pPr>
      <w:r w:rsidRPr="003449D9">
        <w:rPr>
          <w:bCs/>
          <w:spacing w:val="2"/>
          <w:sz w:val="24"/>
          <w:szCs w:val="24"/>
        </w:rPr>
        <w:t xml:space="preserve">Трудами </w:t>
      </w:r>
      <w:r w:rsidR="006B158A" w:rsidRPr="003449D9">
        <w:rPr>
          <w:bCs/>
          <w:spacing w:val="2"/>
          <w:sz w:val="24"/>
          <w:szCs w:val="24"/>
        </w:rPr>
        <w:t>А.П. Виноградов</w:t>
      </w:r>
      <w:r w:rsidRPr="003449D9">
        <w:rPr>
          <w:bCs/>
          <w:spacing w:val="2"/>
          <w:sz w:val="24"/>
          <w:szCs w:val="24"/>
        </w:rPr>
        <w:t>а</w:t>
      </w:r>
      <w:r w:rsidR="006B158A" w:rsidRPr="003449D9">
        <w:rPr>
          <w:bCs/>
          <w:spacing w:val="2"/>
          <w:sz w:val="24"/>
          <w:szCs w:val="24"/>
        </w:rPr>
        <w:t>, В.В. Ковальск</w:t>
      </w:r>
      <w:r w:rsidRPr="003449D9">
        <w:rPr>
          <w:bCs/>
          <w:spacing w:val="2"/>
          <w:sz w:val="24"/>
          <w:szCs w:val="24"/>
        </w:rPr>
        <w:t>ого</w:t>
      </w:r>
      <w:r w:rsidR="006B158A" w:rsidRPr="003449D9">
        <w:rPr>
          <w:bCs/>
          <w:spacing w:val="2"/>
          <w:sz w:val="24"/>
          <w:szCs w:val="24"/>
        </w:rPr>
        <w:t>, В.В. Ермаков</w:t>
      </w:r>
      <w:r w:rsidRPr="003449D9">
        <w:rPr>
          <w:bCs/>
          <w:spacing w:val="2"/>
          <w:sz w:val="24"/>
          <w:szCs w:val="24"/>
        </w:rPr>
        <w:t xml:space="preserve">а, </w:t>
      </w:r>
      <w:r w:rsidR="008B04B3">
        <w:rPr>
          <w:bCs/>
          <w:spacing w:val="2"/>
          <w:sz w:val="24"/>
          <w:szCs w:val="24"/>
        </w:rPr>
        <w:t>А.М. Симорина,</w:t>
      </w:r>
      <w:r w:rsidR="001F12B1" w:rsidRPr="001F12B1">
        <w:t xml:space="preserve"> П.А. </w:t>
      </w:r>
      <w:r w:rsidR="001F12B1" w:rsidRPr="001F12B1">
        <w:rPr>
          <w:bCs/>
          <w:spacing w:val="2"/>
          <w:sz w:val="24"/>
          <w:szCs w:val="24"/>
        </w:rPr>
        <w:t>Власюк</w:t>
      </w:r>
      <w:r w:rsidR="001F12B1">
        <w:rPr>
          <w:bCs/>
          <w:spacing w:val="2"/>
          <w:sz w:val="24"/>
          <w:szCs w:val="24"/>
        </w:rPr>
        <w:t>а,</w:t>
      </w:r>
      <w:r w:rsidR="001F12B1" w:rsidRPr="001F12B1">
        <w:rPr>
          <w:bCs/>
          <w:spacing w:val="2"/>
          <w:sz w:val="24"/>
          <w:szCs w:val="24"/>
        </w:rPr>
        <w:t xml:space="preserve"> </w:t>
      </w:r>
      <w:r w:rsidR="004F0BAF" w:rsidRPr="003449D9">
        <w:rPr>
          <w:bCs/>
          <w:spacing w:val="2"/>
          <w:sz w:val="24"/>
          <w:szCs w:val="24"/>
        </w:rPr>
        <w:t xml:space="preserve">Э.М. Галимова </w:t>
      </w:r>
      <w:r w:rsidR="001F12B1" w:rsidRPr="001F12B1">
        <w:rPr>
          <w:bCs/>
          <w:spacing w:val="2"/>
          <w:sz w:val="24"/>
          <w:szCs w:val="24"/>
        </w:rPr>
        <w:t>М. Я. Школьник</w:t>
      </w:r>
      <w:r w:rsidR="001F12B1">
        <w:rPr>
          <w:bCs/>
          <w:spacing w:val="2"/>
          <w:sz w:val="24"/>
          <w:szCs w:val="24"/>
        </w:rPr>
        <w:t>а,</w:t>
      </w:r>
      <w:r w:rsidR="001F12B1" w:rsidRPr="001F12B1">
        <w:t xml:space="preserve"> </w:t>
      </w:r>
      <w:r w:rsidR="001F12B1" w:rsidRPr="001F12B1">
        <w:rPr>
          <w:bCs/>
          <w:spacing w:val="2"/>
          <w:sz w:val="24"/>
          <w:szCs w:val="24"/>
        </w:rPr>
        <w:t>А.</w:t>
      </w:r>
      <w:r w:rsidR="001F12B1">
        <w:rPr>
          <w:bCs/>
          <w:spacing w:val="2"/>
          <w:sz w:val="24"/>
          <w:szCs w:val="24"/>
        </w:rPr>
        <w:t xml:space="preserve"> </w:t>
      </w:r>
      <w:r w:rsidR="001F12B1" w:rsidRPr="001F12B1">
        <w:rPr>
          <w:bCs/>
          <w:spacing w:val="2"/>
          <w:sz w:val="24"/>
          <w:szCs w:val="24"/>
        </w:rPr>
        <w:t>Кабата-Пендиас</w:t>
      </w:r>
      <w:r w:rsidR="00A7736A">
        <w:rPr>
          <w:bCs/>
          <w:spacing w:val="2"/>
          <w:sz w:val="24"/>
          <w:szCs w:val="24"/>
        </w:rPr>
        <w:t xml:space="preserve"> и др. б</w:t>
      </w:r>
      <w:r w:rsidR="000228AB">
        <w:rPr>
          <w:bCs/>
          <w:spacing w:val="2"/>
          <w:sz w:val="24"/>
          <w:szCs w:val="24"/>
        </w:rPr>
        <w:t xml:space="preserve">ыло </w:t>
      </w:r>
      <w:r w:rsidR="004F0BAF" w:rsidRPr="003449D9">
        <w:rPr>
          <w:bCs/>
          <w:spacing w:val="2"/>
          <w:sz w:val="24"/>
          <w:szCs w:val="24"/>
        </w:rPr>
        <w:t xml:space="preserve">достоверно установлено, </w:t>
      </w:r>
      <w:r w:rsidR="006B158A" w:rsidRPr="003449D9">
        <w:rPr>
          <w:bCs/>
          <w:spacing w:val="2"/>
          <w:sz w:val="24"/>
          <w:szCs w:val="24"/>
        </w:rPr>
        <w:t xml:space="preserve">что причина возникновения </w:t>
      </w:r>
      <w:r w:rsidR="0083467D">
        <w:rPr>
          <w:bCs/>
          <w:spacing w:val="2"/>
          <w:sz w:val="24"/>
          <w:szCs w:val="24"/>
        </w:rPr>
        <w:t xml:space="preserve">всех </w:t>
      </w:r>
      <w:r w:rsidR="004F0BAF" w:rsidRPr="003449D9">
        <w:rPr>
          <w:bCs/>
          <w:spacing w:val="2"/>
          <w:sz w:val="24"/>
          <w:szCs w:val="24"/>
        </w:rPr>
        <w:t xml:space="preserve">наблюдаемых </w:t>
      </w:r>
      <w:r w:rsidR="006B158A" w:rsidRPr="003449D9">
        <w:rPr>
          <w:bCs/>
          <w:spacing w:val="2"/>
          <w:sz w:val="24"/>
          <w:szCs w:val="24"/>
        </w:rPr>
        <w:t xml:space="preserve">заболеваний </w:t>
      </w:r>
      <w:r w:rsidR="0083467D">
        <w:rPr>
          <w:bCs/>
          <w:spacing w:val="2"/>
          <w:sz w:val="24"/>
          <w:szCs w:val="24"/>
        </w:rPr>
        <w:t xml:space="preserve">геохимической природы </w:t>
      </w:r>
      <w:r w:rsidR="006B158A" w:rsidRPr="003449D9">
        <w:rPr>
          <w:bCs/>
          <w:spacing w:val="2"/>
          <w:sz w:val="24"/>
          <w:szCs w:val="24"/>
        </w:rPr>
        <w:t>двояк</w:t>
      </w:r>
      <w:r w:rsidR="004F0BAF" w:rsidRPr="003449D9">
        <w:rPr>
          <w:bCs/>
          <w:spacing w:val="2"/>
          <w:sz w:val="24"/>
          <w:szCs w:val="24"/>
        </w:rPr>
        <w:t>а</w:t>
      </w:r>
      <w:r w:rsidR="006B158A" w:rsidRPr="003449D9">
        <w:rPr>
          <w:bCs/>
          <w:spacing w:val="2"/>
          <w:sz w:val="24"/>
          <w:szCs w:val="24"/>
        </w:rPr>
        <w:t>. Такие заболевания могут быть вызваны:</w:t>
      </w:r>
    </w:p>
    <w:p w:rsidR="006B158A" w:rsidRPr="003449D9" w:rsidRDefault="006B158A" w:rsidP="003449D9">
      <w:pPr>
        <w:spacing w:line="360" w:lineRule="auto"/>
        <w:ind w:firstLine="709"/>
        <w:jc w:val="both"/>
        <w:rPr>
          <w:bCs/>
          <w:spacing w:val="2"/>
          <w:sz w:val="24"/>
          <w:szCs w:val="24"/>
        </w:rPr>
      </w:pPr>
      <w:r w:rsidRPr="003449D9">
        <w:rPr>
          <w:bCs/>
          <w:spacing w:val="2"/>
          <w:sz w:val="24"/>
          <w:szCs w:val="24"/>
        </w:rPr>
        <w:t>1)</w:t>
      </w:r>
      <w:r w:rsidRPr="003449D9">
        <w:rPr>
          <w:bCs/>
          <w:spacing w:val="2"/>
          <w:sz w:val="24"/>
          <w:szCs w:val="24"/>
        </w:rPr>
        <w:tab/>
        <w:t>естественно-природной недостаточностью или избыточного поступления отдельных биогенных элементов или соединений в пищевую цепь;</w:t>
      </w:r>
    </w:p>
    <w:p w:rsidR="00106037" w:rsidRDefault="006B158A" w:rsidP="003449D9">
      <w:pPr>
        <w:spacing w:line="360" w:lineRule="auto"/>
        <w:ind w:firstLine="709"/>
        <w:jc w:val="both"/>
        <w:rPr>
          <w:bCs/>
          <w:spacing w:val="2"/>
          <w:sz w:val="24"/>
          <w:szCs w:val="24"/>
        </w:rPr>
      </w:pPr>
      <w:r w:rsidRPr="003449D9">
        <w:rPr>
          <w:bCs/>
          <w:spacing w:val="2"/>
          <w:sz w:val="24"/>
          <w:szCs w:val="24"/>
        </w:rPr>
        <w:t>2)</w:t>
      </w:r>
      <w:r w:rsidRPr="003449D9">
        <w:rPr>
          <w:bCs/>
          <w:spacing w:val="2"/>
          <w:sz w:val="24"/>
          <w:szCs w:val="24"/>
        </w:rPr>
        <w:tab/>
        <w:t>вовлечени</w:t>
      </w:r>
      <w:r w:rsidR="00342EF3" w:rsidRPr="003449D9">
        <w:rPr>
          <w:bCs/>
          <w:spacing w:val="2"/>
          <w:sz w:val="24"/>
          <w:szCs w:val="24"/>
        </w:rPr>
        <w:t>ем</w:t>
      </w:r>
      <w:r w:rsidRPr="003449D9">
        <w:rPr>
          <w:bCs/>
          <w:spacing w:val="2"/>
          <w:sz w:val="24"/>
          <w:szCs w:val="24"/>
        </w:rPr>
        <w:t xml:space="preserve"> в биологический круговорот дополнительных количеств химических элементов и соединений антропогенного происхождения, некоторые из которых вообще ранее не существовали в природной среде.</w:t>
      </w:r>
    </w:p>
    <w:p w:rsidR="00853F7A" w:rsidRDefault="00DB4CE7" w:rsidP="008B04B3">
      <w:pPr>
        <w:spacing w:line="360" w:lineRule="auto"/>
        <w:ind w:firstLine="709"/>
        <w:jc w:val="both"/>
        <w:rPr>
          <w:bCs/>
          <w:spacing w:val="2"/>
          <w:sz w:val="24"/>
          <w:szCs w:val="24"/>
        </w:rPr>
      </w:pPr>
      <w:r>
        <w:rPr>
          <w:bCs/>
          <w:spacing w:val="2"/>
          <w:sz w:val="24"/>
          <w:szCs w:val="24"/>
        </w:rPr>
        <w:t xml:space="preserve">Одновременно были </w:t>
      </w:r>
      <w:r w:rsidR="00126FFD" w:rsidRPr="003449D9">
        <w:rPr>
          <w:bCs/>
          <w:spacing w:val="2"/>
          <w:sz w:val="24"/>
          <w:szCs w:val="24"/>
        </w:rPr>
        <w:t xml:space="preserve">выявлены и случаи характерной пространственной локализации таких биологических реакций, которые могут маркировать геохимически обособленные территории как природного, так и антропогенного генезиса, т.е. области распространения эндемических заболевании геохимической природы. </w:t>
      </w:r>
    </w:p>
    <w:p w:rsidR="00EE744A" w:rsidRDefault="00DB4CE7" w:rsidP="00DB4CE7">
      <w:pPr>
        <w:spacing w:line="360" w:lineRule="auto"/>
        <w:ind w:firstLine="709"/>
        <w:jc w:val="both"/>
        <w:rPr>
          <w:bCs/>
          <w:spacing w:val="2"/>
          <w:sz w:val="24"/>
          <w:szCs w:val="24"/>
        </w:rPr>
      </w:pPr>
      <w:r>
        <w:rPr>
          <w:bCs/>
          <w:spacing w:val="2"/>
          <w:sz w:val="24"/>
          <w:szCs w:val="24"/>
        </w:rPr>
        <w:t xml:space="preserve">Таким образом, в условиях современной ноосферы </w:t>
      </w:r>
      <w:r w:rsidR="00EE744A">
        <w:rPr>
          <w:bCs/>
          <w:spacing w:val="2"/>
          <w:sz w:val="24"/>
          <w:szCs w:val="24"/>
        </w:rPr>
        <w:t>возникновение биогеох</w:t>
      </w:r>
      <w:r w:rsidR="00A7736A">
        <w:rPr>
          <w:bCs/>
          <w:spacing w:val="2"/>
          <w:sz w:val="24"/>
          <w:szCs w:val="24"/>
        </w:rPr>
        <w:t>и</w:t>
      </w:r>
      <w:r w:rsidR="00EE744A">
        <w:rPr>
          <w:bCs/>
          <w:spacing w:val="2"/>
          <w:sz w:val="24"/>
          <w:szCs w:val="24"/>
        </w:rPr>
        <w:t xml:space="preserve">мической провинции могло осуществиться по двум разным </w:t>
      </w:r>
      <w:r>
        <w:rPr>
          <w:bCs/>
          <w:spacing w:val="2"/>
          <w:sz w:val="24"/>
          <w:szCs w:val="24"/>
        </w:rPr>
        <w:t>схема</w:t>
      </w:r>
      <w:r w:rsidR="00EE744A">
        <w:rPr>
          <w:bCs/>
          <w:spacing w:val="2"/>
          <w:sz w:val="24"/>
          <w:szCs w:val="24"/>
        </w:rPr>
        <w:t>м. Условно по «активной» схеме, когда на заведомо непригодную для проживания территорию без должной профилактики интродуцируется население и сопутствующие виды животных и растений</w:t>
      </w:r>
      <w:r w:rsidR="001F12B1">
        <w:rPr>
          <w:bCs/>
          <w:spacing w:val="2"/>
          <w:sz w:val="24"/>
          <w:szCs w:val="24"/>
        </w:rPr>
        <w:t>;</w:t>
      </w:r>
      <w:r w:rsidR="00EE744A">
        <w:rPr>
          <w:bCs/>
          <w:spacing w:val="2"/>
          <w:sz w:val="24"/>
          <w:szCs w:val="24"/>
        </w:rPr>
        <w:t xml:space="preserve"> и </w:t>
      </w:r>
      <w:r w:rsidR="001F12B1">
        <w:rPr>
          <w:bCs/>
          <w:spacing w:val="2"/>
          <w:sz w:val="24"/>
          <w:szCs w:val="24"/>
        </w:rPr>
        <w:t xml:space="preserve">по </w:t>
      </w:r>
      <w:r w:rsidR="00EE744A">
        <w:rPr>
          <w:bCs/>
          <w:spacing w:val="2"/>
          <w:sz w:val="24"/>
          <w:szCs w:val="24"/>
        </w:rPr>
        <w:t>«пассивной» схеме</w:t>
      </w:r>
      <w:r w:rsidR="001F12B1">
        <w:rPr>
          <w:bCs/>
          <w:spacing w:val="2"/>
          <w:sz w:val="24"/>
          <w:szCs w:val="24"/>
        </w:rPr>
        <w:t>,</w:t>
      </w:r>
      <w:r w:rsidR="00EE744A">
        <w:rPr>
          <w:bCs/>
          <w:spacing w:val="2"/>
          <w:sz w:val="24"/>
          <w:szCs w:val="24"/>
        </w:rPr>
        <w:t xml:space="preserve"> когда на население</w:t>
      </w:r>
      <w:r w:rsidR="001F12B1">
        <w:rPr>
          <w:bCs/>
          <w:spacing w:val="2"/>
          <w:sz w:val="24"/>
          <w:szCs w:val="24"/>
        </w:rPr>
        <w:t>,</w:t>
      </w:r>
      <w:r w:rsidR="00EE744A">
        <w:rPr>
          <w:bCs/>
          <w:spacing w:val="2"/>
          <w:sz w:val="24"/>
          <w:szCs w:val="24"/>
        </w:rPr>
        <w:t xml:space="preserve"> проживающее в </w:t>
      </w:r>
      <w:r w:rsidR="001F12B1">
        <w:rPr>
          <w:bCs/>
          <w:spacing w:val="2"/>
          <w:sz w:val="24"/>
          <w:szCs w:val="24"/>
        </w:rPr>
        <w:t>условно</w:t>
      </w:r>
      <w:r w:rsidR="00EE744A">
        <w:rPr>
          <w:bCs/>
          <w:spacing w:val="2"/>
          <w:sz w:val="24"/>
          <w:szCs w:val="24"/>
        </w:rPr>
        <w:t xml:space="preserve"> благоприятных условиях оказывается внешнее геохимическое воздействие, хотя на практике возможн</w:t>
      </w:r>
      <w:r w:rsidR="00D678F0">
        <w:rPr>
          <w:bCs/>
          <w:spacing w:val="2"/>
          <w:sz w:val="24"/>
          <w:szCs w:val="24"/>
        </w:rPr>
        <w:t xml:space="preserve">а и </w:t>
      </w:r>
      <w:r w:rsidR="00EE744A">
        <w:rPr>
          <w:bCs/>
          <w:spacing w:val="2"/>
          <w:sz w:val="24"/>
          <w:szCs w:val="24"/>
        </w:rPr>
        <w:t>сочетан</w:t>
      </w:r>
      <w:r w:rsidR="00D678F0">
        <w:rPr>
          <w:bCs/>
          <w:spacing w:val="2"/>
          <w:sz w:val="24"/>
          <w:szCs w:val="24"/>
        </w:rPr>
        <w:t>ная</w:t>
      </w:r>
      <w:r w:rsidR="00EE744A">
        <w:rPr>
          <w:bCs/>
          <w:spacing w:val="2"/>
          <w:sz w:val="24"/>
          <w:szCs w:val="24"/>
        </w:rPr>
        <w:t xml:space="preserve"> реализаци</w:t>
      </w:r>
      <w:r w:rsidR="00D678F0">
        <w:rPr>
          <w:bCs/>
          <w:spacing w:val="2"/>
          <w:sz w:val="24"/>
          <w:szCs w:val="24"/>
        </w:rPr>
        <w:t>я</w:t>
      </w:r>
      <w:r w:rsidR="00EE744A">
        <w:rPr>
          <w:bCs/>
          <w:spacing w:val="2"/>
          <w:sz w:val="24"/>
          <w:szCs w:val="24"/>
        </w:rPr>
        <w:t xml:space="preserve"> обоих названных схем</w:t>
      </w:r>
      <w:r w:rsidR="007670C5">
        <w:rPr>
          <w:bCs/>
          <w:spacing w:val="2"/>
          <w:sz w:val="24"/>
          <w:szCs w:val="24"/>
        </w:rPr>
        <w:t>.</w:t>
      </w:r>
    </w:p>
    <w:p w:rsidR="00DB4CE7" w:rsidRPr="00DB4CE7" w:rsidRDefault="00DB4CE7" w:rsidP="00DB4CE7">
      <w:pPr>
        <w:spacing w:line="360" w:lineRule="auto"/>
        <w:ind w:firstLine="709"/>
        <w:jc w:val="both"/>
        <w:rPr>
          <w:bCs/>
          <w:spacing w:val="2"/>
          <w:sz w:val="24"/>
          <w:szCs w:val="24"/>
        </w:rPr>
      </w:pPr>
      <w:r w:rsidRPr="00DB4CE7">
        <w:rPr>
          <w:bCs/>
          <w:spacing w:val="2"/>
          <w:sz w:val="24"/>
          <w:szCs w:val="24"/>
        </w:rPr>
        <w:t>Самой старой, поэтому наиболее изученной, эколого-геохимической проблемой</w:t>
      </w:r>
      <w:r w:rsidR="007670C5">
        <w:rPr>
          <w:bCs/>
          <w:spacing w:val="2"/>
          <w:sz w:val="24"/>
          <w:szCs w:val="24"/>
        </w:rPr>
        <w:t xml:space="preserve">, возникающей по «активной» схеме </w:t>
      </w:r>
      <w:r w:rsidRPr="00DB4CE7">
        <w:rPr>
          <w:bCs/>
          <w:spacing w:val="2"/>
          <w:sz w:val="24"/>
          <w:szCs w:val="24"/>
        </w:rPr>
        <w:t>является проблема эндемического зоба, заболевания главной причиной которого является хронический дефицит йода в воде и продуктах питания.</w:t>
      </w:r>
      <w:r w:rsidR="00D678F0">
        <w:rPr>
          <w:bCs/>
          <w:spacing w:val="2"/>
          <w:sz w:val="24"/>
          <w:szCs w:val="24"/>
        </w:rPr>
        <w:t xml:space="preserve"> </w:t>
      </w:r>
      <w:r w:rsidRPr="00DB4CE7">
        <w:rPr>
          <w:bCs/>
          <w:spacing w:val="2"/>
          <w:sz w:val="24"/>
          <w:szCs w:val="24"/>
        </w:rPr>
        <w:t>Наиболее значительные очаги этой болезни расположены в Азии — по отрогам Гималаев в Индии и в Западном Китае; в Европе — в Швейцарии и в прилегающих к ней частях стра</w:t>
      </w:r>
      <w:r w:rsidR="00D678F0">
        <w:rPr>
          <w:bCs/>
          <w:spacing w:val="2"/>
          <w:sz w:val="24"/>
          <w:szCs w:val="24"/>
        </w:rPr>
        <w:t>н Центральной и Западной Европы и</w:t>
      </w:r>
      <w:r w:rsidRPr="00DB4CE7">
        <w:rPr>
          <w:bCs/>
          <w:spacing w:val="2"/>
          <w:sz w:val="24"/>
          <w:szCs w:val="24"/>
        </w:rPr>
        <w:t xml:space="preserve"> в Карпатах; в Северной Америке — в некоторых районах США; в Африке — в Эфиопии. На территории Российской Федерации эндемический зоб более часто наблюдается в лесных районах Сибири, Урала, а в последние годы зарегистрировано его распространение в европейской части средней полосы России.</w:t>
      </w:r>
    </w:p>
    <w:p w:rsidR="00DB4CE7" w:rsidRDefault="00DB4CE7" w:rsidP="00DB4CE7">
      <w:pPr>
        <w:spacing w:line="360" w:lineRule="auto"/>
        <w:ind w:firstLine="709"/>
        <w:jc w:val="both"/>
        <w:rPr>
          <w:bCs/>
          <w:spacing w:val="2"/>
          <w:sz w:val="24"/>
          <w:szCs w:val="24"/>
        </w:rPr>
      </w:pPr>
      <w:r w:rsidRPr="00DB4CE7">
        <w:rPr>
          <w:bCs/>
          <w:spacing w:val="2"/>
          <w:sz w:val="24"/>
          <w:szCs w:val="24"/>
        </w:rPr>
        <w:t xml:space="preserve">Эндемический зоб является наиболее распространенным заболеванием щитовидной железы у человека и животных </w:t>
      </w:r>
      <w:r w:rsidR="00E3278D" w:rsidRPr="00E3278D">
        <w:rPr>
          <w:bCs/>
          <w:spacing w:val="2"/>
          <w:sz w:val="24"/>
          <w:szCs w:val="24"/>
        </w:rPr>
        <w:t>[</w:t>
      </w:r>
      <w:r w:rsidRPr="00DB4CE7">
        <w:rPr>
          <w:bCs/>
          <w:spacing w:val="2"/>
          <w:sz w:val="24"/>
          <w:szCs w:val="24"/>
        </w:rPr>
        <w:t>Байзаков, 1985; Старкова, 1996; Жолондз, 1997; Sinombing et al., 1974</w:t>
      </w:r>
      <w:r w:rsidR="008A30BF">
        <w:rPr>
          <w:bCs/>
          <w:spacing w:val="2"/>
          <w:sz w:val="24"/>
          <w:szCs w:val="24"/>
        </w:rPr>
        <w:t xml:space="preserve">, </w:t>
      </w:r>
      <w:r w:rsidR="008A30BF" w:rsidRPr="00FF2FF3">
        <w:rPr>
          <w:bCs/>
          <w:spacing w:val="2"/>
          <w:sz w:val="24"/>
          <w:szCs w:val="24"/>
        </w:rPr>
        <w:t>Дедов и др., 2006</w:t>
      </w:r>
      <w:r w:rsidR="00E3278D" w:rsidRPr="00FF2FF3">
        <w:rPr>
          <w:bCs/>
          <w:spacing w:val="2"/>
          <w:sz w:val="24"/>
          <w:szCs w:val="24"/>
        </w:rPr>
        <w:t>]</w:t>
      </w:r>
      <w:r w:rsidRPr="00FF2FF3">
        <w:rPr>
          <w:bCs/>
          <w:spacing w:val="2"/>
          <w:sz w:val="24"/>
          <w:szCs w:val="24"/>
        </w:rPr>
        <w:t>.</w:t>
      </w:r>
      <w:r w:rsidRPr="00DB4CE7">
        <w:rPr>
          <w:bCs/>
          <w:spacing w:val="2"/>
          <w:sz w:val="24"/>
          <w:szCs w:val="24"/>
        </w:rPr>
        <w:t xml:space="preserve"> По данным ВОЗ, в 1960 году в мире насчитывалось около 200 млн. человек, страдающих данной эндемией </w:t>
      </w:r>
      <w:r w:rsidR="00E3278D" w:rsidRPr="00E3278D">
        <w:rPr>
          <w:bCs/>
          <w:spacing w:val="2"/>
          <w:sz w:val="24"/>
          <w:szCs w:val="24"/>
        </w:rPr>
        <w:t>[</w:t>
      </w:r>
      <w:r w:rsidR="00E3278D">
        <w:rPr>
          <w:bCs/>
          <w:spacing w:val="2"/>
          <w:sz w:val="24"/>
          <w:szCs w:val="24"/>
        </w:rPr>
        <w:t>Demayer et al., 1981]</w:t>
      </w:r>
      <w:r w:rsidRPr="00DB4CE7">
        <w:rPr>
          <w:bCs/>
          <w:spacing w:val="2"/>
          <w:sz w:val="24"/>
          <w:szCs w:val="24"/>
        </w:rPr>
        <w:t>. Зоб диагностируется почти повсеместно, лишь очень немногие страны полностью свободны от него. Среди неинфекционных заболеваний зоб занимает первое место по территориальной экспансии. Кроме того, умственная отсталость в результате дефицита йода - это самый распространенный вариант олигофрении. В России эндемическим зобом страдает почти каждый пятый человек, чаще женщины</w:t>
      </w:r>
      <w:r w:rsidR="00E3278D" w:rsidRPr="00E3278D">
        <w:rPr>
          <w:bCs/>
          <w:spacing w:val="2"/>
          <w:sz w:val="24"/>
          <w:szCs w:val="24"/>
        </w:rPr>
        <w:t xml:space="preserve"> [</w:t>
      </w:r>
      <w:r w:rsidRPr="00DB4CE7">
        <w:rPr>
          <w:bCs/>
          <w:spacing w:val="2"/>
          <w:sz w:val="24"/>
          <w:szCs w:val="24"/>
        </w:rPr>
        <w:t xml:space="preserve">Байзаков, 1985; </w:t>
      </w:r>
      <w:r w:rsidR="00E3278D">
        <w:rPr>
          <w:bCs/>
          <w:spacing w:val="2"/>
          <w:sz w:val="24"/>
          <w:szCs w:val="24"/>
        </w:rPr>
        <w:t>Дедов и соавт., 1992]</w:t>
      </w:r>
      <w:r w:rsidRPr="00DB4CE7">
        <w:rPr>
          <w:bCs/>
          <w:spacing w:val="2"/>
          <w:sz w:val="24"/>
          <w:szCs w:val="24"/>
        </w:rPr>
        <w:t>, а более половины ее территорий (Поволжье, Урал, Центрально-Европейская часть, Алтай) являются йоддефицитными. Эндемичными по зобу являются так же и западные районы Украины, Республика Беларусь, рад государств Зак</w:t>
      </w:r>
      <w:r w:rsidR="00820031">
        <w:rPr>
          <w:bCs/>
          <w:spacing w:val="2"/>
          <w:sz w:val="24"/>
          <w:szCs w:val="24"/>
        </w:rPr>
        <w:t xml:space="preserve">авказья и даже Средней Азии </w:t>
      </w:r>
      <w:r w:rsidR="00E3278D" w:rsidRPr="00E3278D">
        <w:rPr>
          <w:bCs/>
          <w:spacing w:val="2"/>
          <w:sz w:val="24"/>
          <w:szCs w:val="24"/>
        </w:rPr>
        <w:t>[</w:t>
      </w:r>
      <w:r w:rsidRPr="00DB4CE7">
        <w:rPr>
          <w:bCs/>
          <w:spacing w:val="2"/>
          <w:sz w:val="24"/>
          <w:szCs w:val="24"/>
        </w:rPr>
        <w:t>Холодова, Данилевич, 1991; Касаткина, 1997; Жолондз, 1997</w:t>
      </w:r>
      <w:r w:rsidR="00E3278D">
        <w:rPr>
          <w:bCs/>
          <w:spacing w:val="2"/>
          <w:sz w:val="24"/>
          <w:szCs w:val="24"/>
        </w:rPr>
        <w:t>]</w:t>
      </w:r>
      <w:r w:rsidR="00820031">
        <w:rPr>
          <w:bCs/>
          <w:spacing w:val="2"/>
          <w:sz w:val="24"/>
          <w:szCs w:val="24"/>
        </w:rPr>
        <w:t>.</w:t>
      </w:r>
    </w:p>
    <w:p w:rsidR="007670C5" w:rsidRDefault="007670C5" w:rsidP="00DB4CE7">
      <w:pPr>
        <w:spacing w:line="360" w:lineRule="auto"/>
        <w:ind w:firstLine="709"/>
        <w:jc w:val="both"/>
        <w:rPr>
          <w:bCs/>
          <w:spacing w:val="2"/>
          <w:sz w:val="24"/>
          <w:szCs w:val="24"/>
        </w:rPr>
      </w:pPr>
      <w:r>
        <w:rPr>
          <w:bCs/>
          <w:spacing w:val="2"/>
          <w:sz w:val="24"/>
          <w:szCs w:val="24"/>
        </w:rPr>
        <w:t>По той же схеме возникли и провинции Уровой болезни, борные провинции Прикаспия, селеновые микроэлементозы и др.</w:t>
      </w:r>
    </w:p>
    <w:p w:rsidR="00D678F0" w:rsidRDefault="00853F7A" w:rsidP="008B04B3">
      <w:pPr>
        <w:spacing w:line="360" w:lineRule="auto"/>
        <w:ind w:firstLine="709"/>
        <w:jc w:val="both"/>
        <w:rPr>
          <w:bCs/>
          <w:spacing w:val="2"/>
          <w:sz w:val="24"/>
          <w:szCs w:val="24"/>
        </w:rPr>
      </w:pPr>
      <w:r w:rsidRPr="00853F7A">
        <w:rPr>
          <w:bCs/>
          <w:spacing w:val="2"/>
          <w:sz w:val="24"/>
          <w:szCs w:val="24"/>
        </w:rPr>
        <w:t xml:space="preserve">Работы Ю.Е. Саета, В.В. Ковальского, В.С. Ермакова, Э.М. Галимова, В.Л. Сусликова, К.И. Лукашова, Дж. Фортескью и многих других исследователей </w:t>
      </w:r>
      <w:r>
        <w:rPr>
          <w:bCs/>
          <w:spacing w:val="2"/>
          <w:sz w:val="24"/>
          <w:szCs w:val="24"/>
        </w:rPr>
        <w:t>показали, что в</w:t>
      </w:r>
      <w:r w:rsidR="00126FFD" w:rsidRPr="003449D9">
        <w:rPr>
          <w:bCs/>
          <w:spacing w:val="2"/>
          <w:sz w:val="24"/>
          <w:szCs w:val="24"/>
        </w:rPr>
        <w:t xml:space="preserve"> </w:t>
      </w:r>
      <w:r w:rsidR="00FF2FF3">
        <w:rPr>
          <w:bCs/>
          <w:spacing w:val="2"/>
          <w:sz w:val="24"/>
          <w:szCs w:val="24"/>
        </w:rPr>
        <w:t>городах, вокруг горно-</w:t>
      </w:r>
      <w:r w:rsidR="004554AF">
        <w:rPr>
          <w:bCs/>
          <w:spacing w:val="2"/>
          <w:sz w:val="24"/>
          <w:szCs w:val="24"/>
        </w:rPr>
        <w:t>добывающ</w:t>
      </w:r>
      <w:r>
        <w:rPr>
          <w:bCs/>
          <w:spacing w:val="2"/>
          <w:sz w:val="24"/>
          <w:szCs w:val="24"/>
        </w:rPr>
        <w:t xml:space="preserve">их центров и в </w:t>
      </w:r>
      <w:r w:rsidR="00126FFD" w:rsidRPr="003449D9">
        <w:rPr>
          <w:bCs/>
          <w:spacing w:val="2"/>
          <w:sz w:val="24"/>
          <w:szCs w:val="24"/>
        </w:rPr>
        <w:t xml:space="preserve">районах воздействия крупных промышленных предприятий начали </w:t>
      </w:r>
      <w:r>
        <w:rPr>
          <w:bCs/>
          <w:spacing w:val="2"/>
          <w:sz w:val="24"/>
          <w:szCs w:val="24"/>
        </w:rPr>
        <w:t xml:space="preserve">и продолжают </w:t>
      </w:r>
      <w:r w:rsidR="00126FFD" w:rsidRPr="003449D9">
        <w:rPr>
          <w:bCs/>
          <w:spacing w:val="2"/>
          <w:sz w:val="24"/>
          <w:szCs w:val="24"/>
        </w:rPr>
        <w:t>формироваться устойчивые во времени и пространстве специ</w:t>
      </w:r>
      <w:r>
        <w:rPr>
          <w:bCs/>
          <w:spacing w:val="2"/>
          <w:sz w:val="24"/>
          <w:szCs w:val="24"/>
        </w:rPr>
        <w:t xml:space="preserve">фические геохимические аномалии. Эти новообразования имеют специфическое пространственное простирание и часто бывают </w:t>
      </w:r>
      <w:r w:rsidR="00126FFD" w:rsidRPr="003449D9">
        <w:rPr>
          <w:bCs/>
          <w:spacing w:val="2"/>
          <w:sz w:val="24"/>
          <w:szCs w:val="24"/>
        </w:rPr>
        <w:t xml:space="preserve">прослежены </w:t>
      </w:r>
      <w:r>
        <w:rPr>
          <w:bCs/>
          <w:spacing w:val="2"/>
          <w:sz w:val="24"/>
          <w:szCs w:val="24"/>
        </w:rPr>
        <w:t xml:space="preserve">уже </w:t>
      </w:r>
      <w:r w:rsidR="00126FFD" w:rsidRPr="003449D9">
        <w:rPr>
          <w:bCs/>
          <w:spacing w:val="2"/>
          <w:sz w:val="24"/>
          <w:szCs w:val="24"/>
        </w:rPr>
        <w:t xml:space="preserve">во всех компонентах </w:t>
      </w:r>
      <w:r>
        <w:rPr>
          <w:bCs/>
          <w:spacing w:val="2"/>
          <w:sz w:val="24"/>
          <w:szCs w:val="24"/>
        </w:rPr>
        <w:t>но</w:t>
      </w:r>
      <w:r w:rsidR="00126FFD" w:rsidRPr="003449D9">
        <w:rPr>
          <w:bCs/>
          <w:spacing w:val="2"/>
          <w:sz w:val="24"/>
          <w:szCs w:val="24"/>
        </w:rPr>
        <w:t>осферы</w:t>
      </w:r>
      <w:r>
        <w:rPr>
          <w:bCs/>
          <w:spacing w:val="2"/>
          <w:sz w:val="24"/>
          <w:szCs w:val="24"/>
        </w:rPr>
        <w:t xml:space="preserve"> (почве, воде воздухе</w:t>
      </w:r>
      <w:r w:rsidR="00126FFD" w:rsidRPr="003449D9">
        <w:rPr>
          <w:bCs/>
          <w:spacing w:val="2"/>
          <w:sz w:val="24"/>
          <w:szCs w:val="24"/>
        </w:rPr>
        <w:t>,</w:t>
      </w:r>
      <w:r>
        <w:rPr>
          <w:bCs/>
          <w:spacing w:val="2"/>
          <w:sz w:val="24"/>
          <w:szCs w:val="24"/>
        </w:rPr>
        <w:t xml:space="preserve"> растительности).</w:t>
      </w:r>
      <w:r w:rsidR="00126FFD" w:rsidRPr="003449D9">
        <w:rPr>
          <w:bCs/>
          <w:spacing w:val="2"/>
          <w:sz w:val="24"/>
          <w:szCs w:val="24"/>
        </w:rPr>
        <w:t xml:space="preserve"> </w:t>
      </w:r>
      <w:r w:rsidR="00CF00CD">
        <w:rPr>
          <w:bCs/>
          <w:spacing w:val="2"/>
          <w:sz w:val="24"/>
          <w:szCs w:val="24"/>
        </w:rPr>
        <w:t>Такие аномалии чаще всего создаются путем относительно продолжительного выброса химических соединений из точечного источника (источников) в виде пыли, газов или жидкостей и специфически позиционируются по отношению к этому источнику.</w:t>
      </w:r>
      <w:r w:rsidR="00D678F0">
        <w:rPr>
          <w:bCs/>
          <w:spacing w:val="2"/>
          <w:sz w:val="24"/>
          <w:szCs w:val="24"/>
        </w:rPr>
        <w:t xml:space="preserve"> А п</w:t>
      </w:r>
      <w:r w:rsidR="001F469B">
        <w:rPr>
          <w:bCs/>
          <w:spacing w:val="2"/>
          <w:sz w:val="24"/>
          <w:szCs w:val="24"/>
        </w:rPr>
        <w:t>оскольку т</w:t>
      </w:r>
      <w:r w:rsidR="00CF00CD">
        <w:rPr>
          <w:bCs/>
          <w:spacing w:val="2"/>
          <w:sz w:val="24"/>
          <w:szCs w:val="24"/>
        </w:rPr>
        <w:t>акого рода соединения ча</w:t>
      </w:r>
      <w:r w:rsidR="001F469B">
        <w:rPr>
          <w:bCs/>
          <w:spacing w:val="2"/>
          <w:sz w:val="24"/>
          <w:szCs w:val="24"/>
        </w:rPr>
        <w:t>ще в</w:t>
      </w:r>
      <w:r w:rsidR="00CF00CD">
        <w:rPr>
          <w:bCs/>
          <w:spacing w:val="2"/>
          <w:sz w:val="24"/>
          <w:szCs w:val="24"/>
        </w:rPr>
        <w:t>с</w:t>
      </w:r>
      <w:r w:rsidR="001F469B">
        <w:rPr>
          <w:bCs/>
          <w:spacing w:val="2"/>
          <w:sz w:val="24"/>
          <w:szCs w:val="24"/>
        </w:rPr>
        <w:t>ег</w:t>
      </w:r>
      <w:r w:rsidR="00CF00CD">
        <w:rPr>
          <w:bCs/>
          <w:spacing w:val="2"/>
          <w:sz w:val="24"/>
          <w:szCs w:val="24"/>
        </w:rPr>
        <w:t>о поступают в окружающую среду в п</w:t>
      </w:r>
      <w:r w:rsidR="001F469B">
        <w:rPr>
          <w:bCs/>
          <w:spacing w:val="2"/>
          <w:sz w:val="24"/>
          <w:szCs w:val="24"/>
        </w:rPr>
        <w:t xml:space="preserve">одвижных формах, что упрощает их включение </w:t>
      </w:r>
      <w:r w:rsidR="00126FFD" w:rsidRPr="003449D9">
        <w:rPr>
          <w:bCs/>
          <w:spacing w:val="2"/>
          <w:sz w:val="24"/>
          <w:szCs w:val="24"/>
        </w:rPr>
        <w:t xml:space="preserve">в </w:t>
      </w:r>
      <w:r w:rsidR="001F469B">
        <w:rPr>
          <w:bCs/>
          <w:spacing w:val="2"/>
          <w:sz w:val="24"/>
          <w:szCs w:val="24"/>
        </w:rPr>
        <w:t>БИК,</w:t>
      </w:r>
      <w:r w:rsidR="00126FFD" w:rsidRPr="003449D9">
        <w:rPr>
          <w:bCs/>
          <w:spacing w:val="2"/>
          <w:sz w:val="24"/>
          <w:szCs w:val="24"/>
        </w:rPr>
        <w:t xml:space="preserve"> </w:t>
      </w:r>
      <w:r w:rsidR="00D678F0">
        <w:rPr>
          <w:bCs/>
          <w:spacing w:val="2"/>
          <w:sz w:val="24"/>
          <w:szCs w:val="24"/>
        </w:rPr>
        <w:t xml:space="preserve">они способны </w:t>
      </w:r>
      <w:r w:rsidR="00126FFD" w:rsidRPr="003449D9">
        <w:rPr>
          <w:bCs/>
          <w:spacing w:val="2"/>
          <w:sz w:val="24"/>
          <w:szCs w:val="24"/>
        </w:rPr>
        <w:t>ощутимо меня</w:t>
      </w:r>
      <w:r w:rsidR="00D678F0">
        <w:rPr>
          <w:bCs/>
          <w:spacing w:val="2"/>
          <w:sz w:val="24"/>
          <w:szCs w:val="24"/>
        </w:rPr>
        <w:t>ть</w:t>
      </w:r>
      <w:r w:rsidR="00126FFD" w:rsidRPr="003449D9">
        <w:rPr>
          <w:bCs/>
          <w:spacing w:val="2"/>
          <w:sz w:val="24"/>
          <w:szCs w:val="24"/>
        </w:rPr>
        <w:t xml:space="preserve"> параметры </w:t>
      </w:r>
      <w:r w:rsidR="001F469B">
        <w:rPr>
          <w:bCs/>
          <w:spacing w:val="2"/>
          <w:sz w:val="24"/>
          <w:szCs w:val="24"/>
        </w:rPr>
        <w:t>местных пищевых цепей.</w:t>
      </w:r>
    </w:p>
    <w:p w:rsidR="00EF1237" w:rsidRDefault="001F469B" w:rsidP="008B04B3">
      <w:pPr>
        <w:spacing w:line="360" w:lineRule="auto"/>
        <w:ind w:firstLine="709"/>
        <w:jc w:val="both"/>
        <w:rPr>
          <w:bCs/>
          <w:spacing w:val="2"/>
          <w:sz w:val="24"/>
          <w:szCs w:val="24"/>
        </w:rPr>
      </w:pPr>
      <w:r>
        <w:rPr>
          <w:bCs/>
          <w:spacing w:val="2"/>
          <w:sz w:val="24"/>
          <w:szCs w:val="24"/>
        </w:rPr>
        <w:t xml:space="preserve">Всемерно расширяя объемы и разнообразие производимой продукции, меняя структуру растительного покрова в масштабах целых природных зон, </w:t>
      </w:r>
      <w:r w:rsidR="00126FFD" w:rsidRPr="003449D9">
        <w:rPr>
          <w:bCs/>
          <w:spacing w:val="2"/>
          <w:sz w:val="24"/>
          <w:szCs w:val="24"/>
        </w:rPr>
        <w:t xml:space="preserve">человечество одновременно </w:t>
      </w:r>
      <w:r>
        <w:rPr>
          <w:bCs/>
          <w:spacing w:val="2"/>
          <w:sz w:val="24"/>
          <w:szCs w:val="24"/>
        </w:rPr>
        <w:t xml:space="preserve">вмешивается в протекание </w:t>
      </w:r>
      <w:r w:rsidR="00126FFD" w:rsidRPr="003449D9">
        <w:rPr>
          <w:bCs/>
          <w:spacing w:val="2"/>
          <w:sz w:val="24"/>
          <w:szCs w:val="24"/>
        </w:rPr>
        <w:t xml:space="preserve">глобальных процессов </w:t>
      </w:r>
      <w:r>
        <w:rPr>
          <w:bCs/>
          <w:spacing w:val="2"/>
          <w:sz w:val="24"/>
          <w:szCs w:val="24"/>
        </w:rPr>
        <w:t>миграции ряда биологически значимых элементов</w:t>
      </w:r>
      <w:r w:rsidR="00EF1237">
        <w:rPr>
          <w:bCs/>
          <w:spacing w:val="2"/>
          <w:sz w:val="24"/>
          <w:szCs w:val="24"/>
        </w:rPr>
        <w:t>,</w:t>
      </w:r>
      <w:r>
        <w:rPr>
          <w:bCs/>
          <w:spacing w:val="2"/>
          <w:sz w:val="24"/>
          <w:szCs w:val="24"/>
        </w:rPr>
        <w:t xml:space="preserve"> </w:t>
      </w:r>
      <w:r w:rsidR="00EF1237">
        <w:rPr>
          <w:bCs/>
          <w:spacing w:val="2"/>
          <w:sz w:val="24"/>
          <w:szCs w:val="24"/>
        </w:rPr>
        <w:t xml:space="preserve">таких как, например, </w:t>
      </w:r>
      <w:r w:rsidR="00D678F0">
        <w:rPr>
          <w:bCs/>
          <w:spacing w:val="2"/>
          <w:sz w:val="24"/>
          <w:szCs w:val="24"/>
        </w:rPr>
        <w:t xml:space="preserve">селен, </w:t>
      </w:r>
      <w:r w:rsidR="00D678F0" w:rsidRPr="00D678F0">
        <w:rPr>
          <w:bCs/>
          <w:spacing w:val="2"/>
          <w:sz w:val="24"/>
          <w:szCs w:val="24"/>
        </w:rPr>
        <w:t xml:space="preserve">сера, </w:t>
      </w:r>
      <w:r w:rsidR="00EF1237">
        <w:rPr>
          <w:bCs/>
          <w:spacing w:val="2"/>
          <w:sz w:val="24"/>
          <w:szCs w:val="24"/>
        </w:rPr>
        <w:t>фосфор или кадмий</w:t>
      </w:r>
      <w:r w:rsidR="00126FFD" w:rsidRPr="003449D9">
        <w:rPr>
          <w:bCs/>
          <w:spacing w:val="2"/>
          <w:sz w:val="24"/>
          <w:szCs w:val="24"/>
        </w:rPr>
        <w:t>.</w:t>
      </w:r>
    </w:p>
    <w:p w:rsidR="00126FFD" w:rsidRPr="00820031" w:rsidRDefault="00126FFD" w:rsidP="008B04B3">
      <w:pPr>
        <w:spacing w:line="360" w:lineRule="auto"/>
        <w:ind w:firstLine="709"/>
        <w:jc w:val="both"/>
        <w:rPr>
          <w:bCs/>
          <w:spacing w:val="2"/>
          <w:sz w:val="24"/>
          <w:szCs w:val="24"/>
        </w:rPr>
      </w:pPr>
      <w:r w:rsidRPr="003449D9">
        <w:rPr>
          <w:bCs/>
          <w:spacing w:val="2"/>
          <w:sz w:val="24"/>
          <w:szCs w:val="24"/>
        </w:rPr>
        <w:t xml:space="preserve">Опасность состоит в том, что </w:t>
      </w:r>
      <w:r w:rsidR="00D678F0">
        <w:rPr>
          <w:bCs/>
          <w:spacing w:val="2"/>
          <w:sz w:val="24"/>
          <w:szCs w:val="24"/>
        </w:rPr>
        <w:t xml:space="preserve">изменения такого масштаба производятся без </w:t>
      </w:r>
      <w:r w:rsidRPr="003449D9">
        <w:rPr>
          <w:bCs/>
          <w:spacing w:val="2"/>
          <w:sz w:val="24"/>
          <w:szCs w:val="24"/>
        </w:rPr>
        <w:t>сколько-нибудь ясного представления о возможных по</w:t>
      </w:r>
      <w:r w:rsidR="00EF1237">
        <w:rPr>
          <w:bCs/>
          <w:spacing w:val="2"/>
          <w:sz w:val="24"/>
          <w:szCs w:val="24"/>
        </w:rPr>
        <w:t xml:space="preserve">следствиях такой трансформации, вполне способной изменить и общую </w:t>
      </w:r>
      <w:r w:rsidRPr="00EF1237">
        <w:rPr>
          <w:bCs/>
          <w:spacing w:val="2"/>
          <w:sz w:val="24"/>
          <w:szCs w:val="24"/>
        </w:rPr>
        <w:t>экологическ</w:t>
      </w:r>
      <w:r w:rsidR="00EF1237">
        <w:rPr>
          <w:bCs/>
          <w:spacing w:val="2"/>
          <w:sz w:val="24"/>
          <w:szCs w:val="24"/>
        </w:rPr>
        <w:t xml:space="preserve">ую </w:t>
      </w:r>
      <w:r w:rsidRPr="00EF1237">
        <w:rPr>
          <w:bCs/>
          <w:spacing w:val="2"/>
          <w:sz w:val="24"/>
          <w:szCs w:val="24"/>
        </w:rPr>
        <w:t>ситуаци</w:t>
      </w:r>
      <w:r w:rsidR="00EF1237">
        <w:rPr>
          <w:bCs/>
          <w:spacing w:val="2"/>
          <w:sz w:val="24"/>
          <w:szCs w:val="24"/>
        </w:rPr>
        <w:t>ю</w:t>
      </w:r>
      <w:r w:rsidR="00D678F0">
        <w:rPr>
          <w:bCs/>
          <w:spacing w:val="2"/>
          <w:sz w:val="24"/>
          <w:szCs w:val="24"/>
        </w:rPr>
        <w:t xml:space="preserve"> в пределах не только отдельного НП, но и крупного региона</w:t>
      </w:r>
      <w:r w:rsidRPr="00EF1237">
        <w:rPr>
          <w:bCs/>
          <w:spacing w:val="2"/>
          <w:sz w:val="24"/>
          <w:szCs w:val="24"/>
        </w:rPr>
        <w:t>.</w:t>
      </w:r>
      <w:r w:rsidRPr="003449D9">
        <w:rPr>
          <w:bCs/>
          <w:spacing w:val="2"/>
          <w:sz w:val="24"/>
          <w:szCs w:val="24"/>
        </w:rPr>
        <w:t xml:space="preserve"> </w:t>
      </w:r>
      <w:r w:rsidR="00EF1237">
        <w:rPr>
          <w:bCs/>
          <w:spacing w:val="2"/>
          <w:sz w:val="24"/>
          <w:szCs w:val="24"/>
        </w:rPr>
        <w:t>О</w:t>
      </w:r>
      <w:r w:rsidRPr="003449D9">
        <w:rPr>
          <w:bCs/>
          <w:spacing w:val="2"/>
          <w:sz w:val="24"/>
          <w:szCs w:val="24"/>
        </w:rPr>
        <w:t>чевидным результатом так</w:t>
      </w:r>
      <w:r w:rsidR="006D738B">
        <w:rPr>
          <w:bCs/>
          <w:spacing w:val="2"/>
          <w:sz w:val="24"/>
          <w:szCs w:val="24"/>
        </w:rPr>
        <w:t xml:space="preserve">их </w:t>
      </w:r>
      <w:r w:rsidRPr="003449D9">
        <w:rPr>
          <w:bCs/>
          <w:spacing w:val="2"/>
          <w:sz w:val="24"/>
          <w:szCs w:val="24"/>
        </w:rPr>
        <w:t>трансформаци</w:t>
      </w:r>
      <w:r w:rsidR="006D738B">
        <w:rPr>
          <w:bCs/>
          <w:spacing w:val="2"/>
          <w:sz w:val="24"/>
          <w:szCs w:val="24"/>
        </w:rPr>
        <w:t>й</w:t>
      </w:r>
      <w:r w:rsidRPr="003449D9">
        <w:rPr>
          <w:bCs/>
          <w:spacing w:val="2"/>
          <w:sz w:val="24"/>
          <w:szCs w:val="24"/>
        </w:rPr>
        <w:t xml:space="preserve"> явилось появление значительного числа территорий, характеризующихся опасностью появления ранее неизвестных заболеваний геохимической природы, увеличения числа самих этих заболеваний, а так же изменения частоты и характера протекания ряда обычных соматических заболеваний, таких, например, как различные виды аллергии </w:t>
      </w:r>
      <w:r w:rsidR="00E3278D" w:rsidRPr="00E3278D">
        <w:rPr>
          <w:bCs/>
          <w:spacing w:val="2"/>
          <w:sz w:val="24"/>
          <w:szCs w:val="24"/>
        </w:rPr>
        <w:t>[</w:t>
      </w:r>
      <w:r w:rsidR="00820031">
        <w:rPr>
          <w:bCs/>
          <w:spacing w:val="2"/>
          <w:sz w:val="24"/>
          <w:szCs w:val="24"/>
          <w:lang w:val="en-US"/>
        </w:rPr>
        <w:t>Wilson</w:t>
      </w:r>
      <w:r w:rsidR="00820031" w:rsidRPr="00820031">
        <w:rPr>
          <w:bCs/>
          <w:spacing w:val="2"/>
          <w:sz w:val="24"/>
          <w:szCs w:val="24"/>
        </w:rPr>
        <w:t xml:space="preserve"> </w:t>
      </w:r>
      <w:r w:rsidR="00820031">
        <w:rPr>
          <w:bCs/>
          <w:spacing w:val="2"/>
          <w:sz w:val="24"/>
          <w:szCs w:val="24"/>
          <w:lang w:val="en-US"/>
        </w:rPr>
        <w:t>Mary</w:t>
      </w:r>
      <w:r w:rsidR="00820031" w:rsidRPr="00820031">
        <w:rPr>
          <w:bCs/>
          <w:spacing w:val="2"/>
          <w:sz w:val="24"/>
          <w:szCs w:val="24"/>
        </w:rPr>
        <w:t xml:space="preserve"> </w:t>
      </w:r>
      <w:r w:rsidR="00820031">
        <w:rPr>
          <w:bCs/>
          <w:spacing w:val="2"/>
          <w:sz w:val="24"/>
          <w:szCs w:val="24"/>
          <w:lang w:val="en-US"/>
        </w:rPr>
        <w:t>et</w:t>
      </w:r>
      <w:r w:rsidR="00820031" w:rsidRPr="00820031">
        <w:rPr>
          <w:bCs/>
          <w:spacing w:val="2"/>
          <w:sz w:val="24"/>
          <w:szCs w:val="24"/>
        </w:rPr>
        <w:t xml:space="preserve"> </w:t>
      </w:r>
      <w:r w:rsidR="00820031">
        <w:rPr>
          <w:bCs/>
          <w:spacing w:val="2"/>
          <w:sz w:val="24"/>
          <w:szCs w:val="24"/>
          <w:lang w:val="en-US"/>
        </w:rPr>
        <w:t>al</w:t>
      </w:r>
      <w:r w:rsidR="00820031" w:rsidRPr="00820031">
        <w:rPr>
          <w:bCs/>
          <w:spacing w:val="2"/>
          <w:sz w:val="24"/>
          <w:szCs w:val="24"/>
        </w:rPr>
        <w:t>.,</w:t>
      </w:r>
      <w:r w:rsidR="00E3278D">
        <w:rPr>
          <w:bCs/>
          <w:spacing w:val="2"/>
          <w:sz w:val="24"/>
          <w:szCs w:val="24"/>
        </w:rPr>
        <w:t>1995]</w:t>
      </w:r>
      <w:r w:rsidRPr="00820031">
        <w:rPr>
          <w:bCs/>
          <w:spacing w:val="2"/>
          <w:sz w:val="24"/>
          <w:szCs w:val="24"/>
        </w:rPr>
        <w:t>.</w:t>
      </w:r>
    </w:p>
    <w:p w:rsidR="006B158A" w:rsidRPr="00AA3315" w:rsidRDefault="00C53E8B" w:rsidP="003449D9">
      <w:pPr>
        <w:spacing w:line="360" w:lineRule="auto"/>
        <w:ind w:firstLine="709"/>
        <w:jc w:val="both"/>
        <w:rPr>
          <w:bCs/>
          <w:spacing w:val="2"/>
          <w:sz w:val="24"/>
          <w:szCs w:val="24"/>
        </w:rPr>
      </w:pPr>
      <w:r w:rsidRPr="003449D9">
        <w:rPr>
          <w:bCs/>
          <w:spacing w:val="2"/>
          <w:sz w:val="24"/>
          <w:szCs w:val="24"/>
        </w:rPr>
        <w:t xml:space="preserve">В </w:t>
      </w:r>
      <w:r w:rsidR="00971BD7" w:rsidRPr="003449D9">
        <w:rPr>
          <w:bCs/>
          <w:spacing w:val="2"/>
          <w:sz w:val="24"/>
          <w:szCs w:val="24"/>
        </w:rPr>
        <w:t>промышленно развитой Японии в 1953 г</w:t>
      </w:r>
      <w:r w:rsidR="00820031">
        <w:rPr>
          <w:bCs/>
          <w:spacing w:val="2"/>
          <w:sz w:val="24"/>
          <w:szCs w:val="24"/>
        </w:rPr>
        <w:t>.</w:t>
      </w:r>
      <w:r w:rsidR="00971BD7" w:rsidRPr="003449D9">
        <w:rPr>
          <w:bCs/>
          <w:spacing w:val="2"/>
          <w:sz w:val="24"/>
          <w:szCs w:val="24"/>
        </w:rPr>
        <w:t xml:space="preserve"> </w:t>
      </w:r>
      <w:r w:rsidR="00EF1237">
        <w:rPr>
          <w:bCs/>
          <w:spacing w:val="2"/>
          <w:sz w:val="24"/>
          <w:szCs w:val="24"/>
        </w:rPr>
        <w:t>сотни</w:t>
      </w:r>
      <w:r w:rsidR="00971BD7" w:rsidRPr="003449D9">
        <w:rPr>
          <w:bCs/>
          <w:spacing w:val="2"/>
          <w:sz w:val="24"/>
          <w:szCs w:val="24"/>
        </w:rPr>
        <w:t xml:space="preserve"> людей заболели и б</w:t>
      </w:r>
      <w:r w:rsidR="00820031">
        <w:rPr>
          <w:bCs/>
          <w:spacing w:val="2"/>
          <w:sz w:val="24"/>
          <w:szCs w:val="24"/>
        </w:rPr>
        <w:t>олее 50 погибли от «болезни Минамата</w:t>
      </w:r>
      <w:r w:rsidR="00971BD7" w:rsidRPr="003449D9">
        <w:rPr>
          <w:bCs/>
          <w:spacing w:val="2"/>
          <w:sz w:val="24"/>
          <w:szCs w:val="24"/>
        </w:rPr>
        <w:t xml:space="preserve">», вызванной техногенным отравлением содержащей ртуть рыбой, причем </w:t>
      </w:r>
      <w:r w:rsidR="00EF1237">
        <w:rPr>
          <w:bCs/>
          <w:spacing w:val="2"/>
          <w:sz w:val="24"/>
          <w:szCs w:val="24"/>
        </w:rPr>
        <w:t xml:space="preserve">в зоне поражения </w:t>
      </w:r>
      <w:r w:rsidR="00971BD7" w:rsidRPr="003449D9">
        <w:rPr>
          <w:bCs/>
          <w:spacing w:val="2"/>
          <w:sz w:val="24"/>
          <w:szCs w:val="24"/>
        </w:rPr>
        <w:t xml:space="preserve">погибла и половина кошек. Позже – в 1955 году в стране появилась болезнь «итай-тай», вызванная отравлением соединениями кадмия, а с 1968 года стала известна болезнь «юшо», вызванная отравлением людей полихлорированными бифенилами (ПХБ). </w:t>
      </w:r>
    </w:p>
    <w:p w:rsidR="006D3C03" w:rsidRPr="00FE74F1" w:rsidRDefault="005017E7" w:rsidP="003449D9">
      <w:pPr>
        <w:spacing w:line="360" w:lineRule="auto"/>
        <w:ind w:firstLine="709"/>
        <w:jc w:val="both"/>
        <w:rPr>
          <w:bCs/>
          <w:spacing w:val="2"/>
          <w:sz w:val="24"/>
          <w:szCs w:val="24"/>
        </w:rPr>
      </w:pPr>
      <w:r w:rsidRPr="003449D9">
        <w:rPr>
          <w:bCs/>
          <w:spacing w:val="2"/>
          <w:sz w:val="24"/>
          <w:szCs w:val="24"/>
        </w:rPr>
        <w:t xml:space="preserve">Антропогенные изменения затронули и многие </w:t>
      </w:r>
      <w:r w:rsidR="00325ABF" w:rsidRPr="003449D9">
        <w:rPr>
          <w:bCs/>
          <w:spacing w:val="2"/>
          <w:sz w:val="24"/>
          <w:szCs w:val="24"/>
        </w:rPr>
        <w:t xml:space="preserve">аспекты </w:t>
      </w:r>
      <w:r w:rsidRPr="003449D9">
        <w:rPr>
          <w:bCs/>
          <w:spacing w:val="2"/>
          <w:sz w:val="24"/>
          <w:szCs w:val="24"/>
        </w:rPr>
        <w:t>системн</w:t>
      </w:r>
      <w:r w:rsidR="00325ABF" w:rsidRPr="003449D9">
        <w:rPr>
          <w:bCs/>
          <w:spacing w:val="2"/>
          <w:sz w:val="24"/>
          <w:szCs w:val="24"/>
        </w:rPr>
        <w:t xml:space="preserve">ой организации </w:t>
      </w:r>
      <w:r w:rsidR="00CA57B4">
        <w:rPr>
          <w:bCs/>
          <w:spacing w:val="2"/>
          <w:sz w:val="24"/>
          <w:szCs w:val="24"/>
        </w:rPr>
        <w:t>в механизме</w:t>
      </w:r>
      <w:r w:rsidR="00325ABF" w:rsidRPr="003449D9">
        <w:rPr>
          <w:bCs/>
          <w:spacing w:val="2"/>
          <w:sz w:val="24"/>
          <w:szCs w:val="24"/>
        </w:rPr>
        <w:t xml:space="preserve"> первичной биосферы, что вызвало серьезное беспокойство ряда крупных ученых</w:t>
      </w:r>
      <w:r w:rsidR="00C0174F">
        <w:rPr>
          <w:bCs/>
          <w:spacing w:val="2"/>
          <w:sz w:val="24"/>
          <w:szCs w:val="24"/>
        </w:rPr>
        <w:t xml:space="preserve"> </w:t>
      </w:r>
      <w:r w:rsidR="00C0174F" w:rsidRPr="00C0174F">
        <w:rPr>
          <w:bCs/>
          <w:spacing w:val="2"/>
          <w:sz w:val="24"/>
          <w:szCs w:val="24"/>
        </w:rPr>
        <w:t>на рубеже 60-х годов прошлого века</w:t>
      </w:r>
      <w:r w:rsidR="00325ABF" w:rsidRPr="003449D9">
        <w:rPr>
          <w:bCs/>
          <w:spacing w:val="2"/>
          <w:sz w:val="24"/>
          <w:szCs w:val="24"/>
        </w:rPr>
        <w:t xml:space="preserve">, </w:t>
      </w:r>
      <w:r w:rsidR="00C0174F">
        <w:rPr>
          <w:bCs/>
          <w:spacing w:val="2"/>
          <w:sz w:val="24"/>
          <w:szCs w:val="24"/>
        </w:rPr>
        <w:t xml:space="preserve">которое </w:t>
      </w:r>
      <w:r w:rsidR="00325ABF" w:rsidRPr="003449D9">
        <w:rPr>
          <w:bCs/>
          <w:spacing w:val="2"/>
          <w:sz w:val="24"/>
          <w:szCs w:val="24"/>
        </w:rPr>
        <w:t>выраз</w:t>
      </w:r>
      <w:r w:rsidR="00FD65DC">
        <w:rPr>
          <w:bCs/>
          <w:spacing w:val="2"/>
          <w:sz w:val="24"/>
          <w:szCs w:val="24"/>
        </w:rPr>
        <w:t>и</w:t>
      </w:r>
      <w:r w:rsidR="00CA57B4">
        <w:rPr>
          <w:bCs/>
          <w:spacing w:val="2"/>
          <w:sz w:val="24"/>
          <w:szCs w:val="24"/>
        </w:rPr>
        <w:t>лось</w:t>
      </w:r>
      <w:r w:rsidR="00FD65DC">
        <w:rPr>
          <w:bCs/>
          <w:spacing w:val="2"/>
          <w:sz w:val="24"/>
          <w:szCs w:val="24"/>
        </w:rPr>
        <w:t xml:space="preserve"> </w:t>
      </w:r>
      <w:r w:rsidR="00325ABF" w:rsidRPr="003449D9">
        <w:rPr>
          <w:bCs/>
          <w:spacing w:val="2"/>
          <w:sz w:val="24"/>
          <w:szCs w:val="24"/>
        </w:rPr>
        <w:t xml:space="preserve">в том числе и в известных работах так называемого «Римского клуба» </w:t>
      </w:r>
      <w:r w:rsidR="00E3278D" w:rsidRPr="00E3278D">
        <w:rPr>
          <w:bCs/>
          <w:spacing w:val="2"/>
          <w:sz w:val="24"/>
          <w:szCs w:val="24"/>
        </w:rPr>
        <w:t>[</w:t>
      </w:r>
      <w:r w:rsidR="00325ABF" w:rsidRPr="003449D9">
        <w:rPr>
          <w:bCs/>
          <w:spacing w:val="2"/>
          <w:sz w:val="24"/>
          <w:szCs w:val="24"/>
        </w:rPr>
        <w:t>Пестель</w:t>
      </w:r>
      <w:r w:rsidR="00D31022">
        <w:rPr>
          <w:bCs/>
          <w:spacing w:val="2"/>
          <w:sz w:val="24"/>
          <w:szCs w:val="24"/>
        </w:rPr>
        <w:t>,</w:t>
      </w:r>
      <w:r w:rsidR="00FD65DC" w:rsidRPr="00D31022">
        <w:rPr>
          <w:bCs/>
          <w:spacing w:val="2"/>
          <w:sz w:val="24"/>
          <w:szCs w:val="24"/>
        </w:rPr>
        <w:t xml:space="preserve"> 1988;</w:t>
      </w:r>
      <w:r w:rsidR="00325ABF" w:rsidRPr="00D31022">
        <w:rPr>
          <w:bCs/>
          <w:spacing w:val="2"/>
          <w:sz w:val="24"/>
          <w:szCs w:val="24"/>
        </w:rPr>
        <w:t xml:space="preserve"> </w:t>
      </w:r>
      <w:r w:rsidR="00325ABF" w:rsidRPr="003449D9">
        <w:rPr>
          <w:bCs/>
          <w:spacing w:val="2"/>
          <w:sz w:val="24"/>
          <w:szCs w:val="24"/>
          <w:lang w:val="en-US"/>
        </w:rPr>
        <w:t>Forrester</w:t>
      </w:r>
      <w:r w:rsidR="00D31022">
        <w:rPr>
          <w:bCs/>
          <w:spacing w:val="2"/>
          <w:sz w:val="24"/>
          <w:szCs w:val="24"/>
        </w:rPr>
        <w:t xml:space="preserve">, </w:t>
      </w:r>
      <w:r w:rsidR="00FD65DC" w:rsidRPr="00D31022">
        <w:rPr>
          <w:bCs/>
          <w:spacing w:val="2"/>
          <w:sz w:val="24"/>
          <w:szCs w:val="24"/>
        </w:rPr>
        <w:t>1971;</w:t>
      </w:r>
      <w:r w:rsidR="002C4149" w:rsidRPr="00D31022">
        <w:rPr>
          <w:bCs/>
          <w:spacing w:val="2"/>
          <w:sz w:val="24"/>
          <w:szCs w:val="24"/>
        </w:rPr>
        <w:t xml:space="preserve"> </w:t>
      </w:r>
      <w:r w:rsidR="002C4149" w:rsidRPr="003449D9">
        <w:rPr>
          <w:bCs/>
          <w:spacing w:val="2"/>
          <w:sz w:val="24"/>
          <w:szCs w:val="24"/>
          <w:lang w:val="en-US"/>
        </w:rPr>
        <w:t>D</w:t>
      </w:r>
      <w:r w:rsidR="00FF2FF3">
        <w:rPr>
          <w:bCs/>
          <w:spacing w:val="2"/>
          <w:sz w:val="24"/>
          <w:szCs w:val="24"/>
        </w:rPr>
        <w:t>.</w:t>
      </w:r>
      <w:r w:rsidR="006D3C03" w:rsidRPr="003449D9">
        <w:rPr>
          <w:bCs/>
          <w:spacing w:val="2"/>
          <w:sz w:val="24"/>
          <w:szCs w:val="24"/>
          <w:lang w:val="en-US"/>
        </w:rPr>
        <w:t>H</w:t>
      </w:r>
      <w:r w:rsidR="00FF2FF3">
        <w:rPr>
          <w:bCs/>
          <w:spacing w:val="2"/>
          <w:sz w:val="24"/>
          <w:szCs w:val="24"/>
        </w:rPr>
        <w:t>.</w:t>
      </w:r>
      <w:r w:rsidR="006D3C03" w:rsidRPr="00D31022">
        <w:rPr>
          <w:bCs/>
          <w:spacing w:val="2"/>
          <w:sz w:val="24"/>
          <w:szCs w:val="24"/>
        </w:rPr>
        <w:t xml:space="preserve"> </w:t>
      </w:r>
      <w:r w:rsidR="00FD65DC">
        <w:rPr>
          <w:bCs/>
          <w:spacing w:val="2"/>
          <w:sz w:val="24"/>
          <w:szCs w:val="24"/>
          <w:lang w:val="en-US"/>
        </w:rPr>
        <w:t>a</w:t>
      </w:r>
      <w:r w:rsidR="006D3C03" w:rsidRPr="003449D9">
        <w:rPr>
          <w:bCs/>
          <w:spacing w:val="2"/>
          <w:sz w:val="24"/>
          <w:szCs w:val="24"/>
          <w:lang w:val="en-US"/>
        </w:rPr>
        <w:t>nd</w:t>
      </w:r>
      <w:r w:rsidR="006D3C03" w:rsidRPr="00D31022">
        <w:rPr>
          <w:bCs/>
          <w:spacing w:val="2"/>
          <w:sz w:val="24"/>
          <w:szCs w:val="24"/>
        </w:rPr>
        <w:t xml:space="preserve"> </w:t>
      </w:r>
      <w:r w:rsidR="006D3C03" w:rsidRPr="003449D9">
        <w:rPr>
          <w:bCs/>
          <w:spacing w:val="2"/>
          <w:sz w:val="24"/>
          <w:szCs w:val="24"/>
          <w:lang w:val="en-US"/>
        </w:rPr>
        <w:t>D</w:t>
      </w:r>
      <w:r w:rsidR="00FF2FF3">
        <w:rPr>
          <w:bCs/>
          <w:spacing w:val="2"/>
          <w:sz w:val="24"/>
          <w:szCs w:val="24"/>
        </w:rPr>
        <w:t>.</w:t>
      </w:r>
      <w:r w:rsidR="006D3C03" w:rsidRPr="003449D9">
        <w:rPr>
          <w:bCs/>
          <w:spacing w:val="2"/>
          <w:sz w:val="24"/>
          <w:szCs w:val="24"/>
          <w:lang w:val="en-US"/>
        </w:rPr>
        <w:t>L</w:t>
      </w:r>
      <w:r w:rsidR="00FF2FF3">
        <w:rPr>
          <w:bCs/>
          <w:spacing w:val="2"/>
          <w:sz w:val="24"/>
          <w:szCs w:val="24"/>
        </w:rPr>
        <w:t>.</w:t>
      </w:r>
      <w:r w:rsidR="002C4149" w:rsidRPr="00D31022">
        <w:rPr>
          <w:bCs/>
          <w:spacing w:val="2"/>
          <w:sz w:val="24"/>
          <w:szCs w:val="24"/>
        </w:rPr>
        <w:t xml:space="preserve"> </w:t>
      </w:r>
      <w:r w:rsidR="002C4149" w:rsidRPr="003449D9">
        <w:rPr>
          <w:bCs/>
          <w:spacing w:val="2"/>
          <w:sz w:val="24"/>
          <w:szCs w:val="24"/>
          <w:lang w:val="en-US"/>
        </w:rPr>
        <w:t>Meadows</w:t>
      </w:r>
      <w:r w:rsidR="00FF2FF3">
        <w:rPr>
          <w:bCs/>
          <w:spacing w:val="2"/>
          <w:sz w:val="24"/>
          <w:szCs w:val="24"/>
        </w:rPr>
        <w:t>,</w:t>
      </w:r>
      <w:r w:rsidR="00325ABF" w:rsidRPr="00D31022">
        <w:rPr>
          <w:bCs/>
          <w:spacing w:val="2"/>
          <w:sz w:val="24"/>
          <w:szCs w:val="24"/>
        </w:rPr>
        <w:t xml:space="preserve"> </w:t>
      </w:r>
      <w:r w:rsidR="006D3C03" w:rsidRPr="00FE74F1">
        <w:rPr>
          <w:bCs/>
          <w:spacing w:val="2"/>
          <w:sz w:val="24"/>
          <w:szCs w:val="24"/>
        </w:rPr>
        <w:t>2004</w:t>
      </w:r>
      <w:r w:rsidR="00E3278D">
        <w:rPr>
          <w:bCs/>
          <w:spacing w:val="2"/>
          <w:sz w:val="24"/>
          <w:szCs w:val="24"/>
        </w:rPr>
        <w:t>]</w:t>
      </w:r>
      <w:r w:rsidR="00325ABF" w:rsidRPr="00FE74F1">
        <w:rPr>
          <w:bCs/>
          <w:spacing w:val="2"/>
          <w:sz w:val="24"/>
          <w:szCs w:val="24"/>
        </w:rPr>
        <w:t xml:space="preserve">. </w:t>
      </w:r>
    </w:p>
    <w:p w:rsidR="00C0174F" w:rsidRPr="00C0174F" w:rsidRDefault="00C0174F" w:rsidP="00C0174F">
      <w:pPr>
        <w:spacing w:line="360" w:lineRule="auto"/>
        <w:ind w:firstLine="709"/>
        <w:jc w:val="both"/>
        <w:rPr>
          <w:bCs/>
          <w:spacing w:val="2"/>
          <w:sz w:val="24"/>
          <w:szCs w:val="24"/>
        </w:rPr>
      </w:pPr>
      <w:r w:rsidRPr="00C0174F">
        <w:rPr>
          <w:bCs/>
          <w:spacing w:val="2"/>
          <w:sz w:val="24"/>
          <w:szCs w:val="24"/>
        </w:rPr>
        <w:t>Однако следует принимать во внимание и тот факт, что природная биосфера, ставшая фундаментом ноосферы и областью развития современной цивилизации, на данный момент продолжает представлять собой активно действующую, хорошо сбалансированную и устойчивую систему, в пределах которой отчетливо сохранились маркируемые почвами границы природных ареалов, идеально соответствующие местообитанию вполне определенных типов пер</w:t>
      </w:r>
      <w:r w:rsidR="00CA57B4">
        <w:rPr>
          <w:bCs/>
          <w:spacing w:val="2"/>
          <w:sz w:val="24"/>
          <w:szCs w:val="24"/>
        </w:rPr>
        <w:t xml:space="preserve">ичных </w:t>
      </w:r>
      <w:r w:rsidRPr="00C0174F">
        <w:rPr>
          <w:bCs/>
          <w:spacing w:val="2"/>
          <w:sz w:val="24"/>
          <w:szCs w:val="24"/>
        </w:rPr>
        <w:t>биоценозов.</w:t>
      </w:r>
    </w:p>
    <w:p w:rsidR="00C0174F" w:rsidRPr="00C0174F" w:rsidRDefault="00C0174F" w:rsidP="00C0174F">
      <w:pPr>
        <w:spacing w:line="360" w:lineRule="auto"/>
        <w:ind w:firstLine="709"/>
        <w:jc w:val="both"/>
        <w:rPr>
          <w:bCs/>
          <w:spacing w:val="2"/>
          <w:sz w:val="24"/>
          <w:szCs w:val="24"/>
        </w:rPr>
      </w:pPr>
      <w:r w:rsidRPr="00C0174F">
        <w:rPr>
          <w:bCs/>
          <w:spacing w:val="2"/>
          <w:sz w:val="24"/>
          <w:szCs w:val="24"/>
        </w:rPr>
        <w:t xml:space="preserve">Еще В.И. Вернадский, а позднее А.П. Виноградов </w:t>
      </w:r>
      <w:r w:rsidR="00E3278D" w:rsidRPr="00E3278D">
        <w:rPr>
          <w:bCs/>
          <w:spacing w:val="2"/>
          <w:sz w:val="24"/>
          <w:szCs w:val="24"/>
        </w:rPr>
        <w:t>(1932)</w:t>
      </w:r>
      <w:r w:rsidR="00D31022">
        <w:rPr>
          <w:bCs/>
          <w:spacing w:val="2"/>
          <w:sz w:val="24"/>
          <w:szCs w:val="24"/>
        </w:rPr>
        <w:t>,</w:t>
      </w:r>
      <w:r w:rsidRPr="00C0174F">
        <w:rPr>
          <w:bCs/>
          <w:spacing w:val="2"/>
          <w:sz w:val="24"/>
          <w:szCs w:val="24"/>
        </w:rPr>
        <w:t xml:space="preserve"> А.И. Перельман (</w:t>
      </w:r>
      <w:r w:rsidR="00D31022">
        <w:rPr>
          <w:bCs/>
          <w:spacing w:val="2"/>
          <w:sz w:val="24"/>
          <w:szCs w:val="24"/>
        </w:rPr>
        <w:t>1973),</w:t>
      </w:r>
      <w:r w:rsidRPr="00C0174F">
        <w:rPr>
          <w:bCs/>
          <w:spacing w:val="2"/>
          <w:sz w:val="24"/>
          <w:szCs w:val="24"/>
        </w:rPr>
        <w:t xml:space="preserve"> М.А. Глазовская (1992</w:t>
      </w:r>
      <w:r w:rsidR="00E3278D" w:rsidRPr="00E3278D">
        <w:rPr>
          <w:bCs/>
          <w:spacing w:val="2"/>
          <w:sz w:val="24"/>
          <w:szCs w:val="24"/>
        </w:rPr>
        <w:t>)</w:t>
      </w:r>
      <w:r w:rsidRPr="00C0174F">
        <w:rPr>
          <w:bCs/>
          <w:spacing w:val="2"/>
          <w:sz w:val="24"/>
          <w:szCs w:val="24"/>
        </w:rPr>
        <w:t xml:space="preserve"> и В.В. Добровольский (1984) отмечали количественную несоразмерность воздействия факторов природного и антропогенного генезиса на окружающую среду. Это верно применительно к современному соотношению величин мощности, пространственно-временных масштабов и объемов мигрирующего вещества. Так, например, даже площадь распахиваемых земель составляет пока не более 8% </w:t>
      </w:r>
      <w:r w:rsidR="0025642C">
        <w:rPr>
          <w:bCs/>
          <w:spacing w:val="2"/>
          <w:sz w:val="24"/>
          <w:szCs w:val="24"/>
        </w:rPr>
        <w:t xml:space="preserve">общей </w:t>
      </w:r>
      <w:r w:rsidR="00E3278D">
        <w:rPr>
          <w:bCs/>
          <w:spacing w:val="2"/>
          <w:sz w:val="24"/>
          <w:szCs w:val="24"/>
        </w:rPr>
        <w:t>площади суши [</w:t>
      </w:r>
      <w:r w:rsidRPr="00C0174F">
        <w:rPr>
          <w:bCs/>
          <w:spacing w:val="2"/>
          <w:sz w:val="24"/>
          <w:szCs w:val="24"/>
        </w:rPr>
        <w:t>Paul</w:t>
      </w:r>
      <w:r w:rsidR="00D31022" w:rsidRPr="00D31022">
        <w:rPr>
          <w:bCs/>
          <w:spacing w:val="2"/>
          <w:sz w:val="24"/>
          <w:szCs w:val="24"/>
        </w:rPr>
        <w:t xml:space="preserve"> </w:t>
      </w:r>
      <w:r w:rsidR="00D31022" w:rsidRPr="00C0174F">
        <w:rPr>
          <w:bCs/>
          <w:spacing w:val="2"/>
          <w:sz w:val="24"/>
          <w:szCs w:val="24"/>
        </w:rPr>
        <w:t>Henderson</w:t>
      </w:r>
      <w:r w:rsidRPr="00C0174F">
        <w:rPr>
          <w:bCs/>
          <w:spacing w:val="2"/>
          <w:sz w:val="24"/>
          <w:szCs w:val="24"/>
        </w:rPr>
        <w:t>, Gideon M. Henderson</w:t>
      </w:r>
      <w:r w:rsidR="00D31022" w:rsidRPr="00D31022">
        <w:rPr>
          <w:bCs/>
          <w:spacing w:val="2"/>
          <w:sz w:val="24"/>
          <w:szCs w:val="24"/>
        </w:rPr>
        <w:t xml:space="preserve">, </w:t>
      </w:r>
      <w:r w:rsidRPr="00C0174F">
        <w:rPr>
          <w:bCs/>
          <w:spacing w:val="2"/>
          <w:sz w:val="24"/>
          <w:szCs w:val="24"/>
        </w:rPr>
        <w:t>2009</w:t>
      </w:r>
      <w:r w:rsidR="00E3278D">
        <w:rPr>
          <w:bCs/>
          <w:spacing w:val="2"/>
          <w:sz w:val="24"/>
          <w:szCs w:val="24"/>
        </w:rPr>
        <w:t>]</w:t>
      </w:r>
      <w:r w:rsidRPr="00C0174F">
        <w:rPr>
          <w:bCs/>
          <w:spacing w:val="2"/>
          <w:sz w:val="24"/>
          <w:szCs w:val="24"/>
        </w:rPr>
        <w:t xml:space="preserve">. В тоже время нельзя отрицать и того, что в отдельных местах миграционные потоки антропогенного генезиса могут </w:t>
      </w:r>
      <w:r w:rsidR="002C4827">
        <w:rPr>
          <w:bCs/>
          <w:spacing w:val="2"/>
          <w:sz w:val="24"/>
          <w:szCs w:val="24"/>
        </w:rPr>
        <w:t xml:space="preserve">уже </w:t>
      </w:r>
      <w:r w:rsidRPr="00C0174F">
        <w:rPr>
          <w:bCs/>
          <w:spacing w:val="2"/>
          <w:sz w:val="24"/>
          <w:szCs w:val="24"/>
        </w:rPr>
        <w:t xml:space="preserve">превосходить природные аналоги, </w:t>
      </w:r>
      <w:r w:rsidR="002C4827">
        <w:rPr>
          <w:bCs/>
          <w:spacing w:val="2"/>
          <w:sz w:val="24"/>
          <w:szCs w:val="24"/>
        </w:rPr>
        <w:t xml:space="preserve">причем это происходит в таких условиях, когда </w:t>
      </w:r>
      <w:r w:rsidRPr="00C0174F">
        <w:rPr>
          <w:bCs/>
          <w:spacing w:val="2"/>
          <w:sz w:val="24"/>
          <w:szCs w:val="24"/>
        </w:rPr>
        <w:t xml:space="preserve">присутствие даже </w:t>
      </w:r>
      <w:r w:rsidR="002C4827">
        <w:rPr>
          <w:bCs/>
          <w:spacing w:val="2"/>
          <w:sz w:val="24"/>
          <w:szCs w:val="24"/>
        </w:rPr>
        <w:t xml:space="preserve">физически </w:t>
      </w:r>
      <w:r w:rsidRPr="00C0174F">
        <w:rPr>
          <w:bCs/>
          <w:spacing w:val="2"/>
          <w:sz w:val="24"/>
          <w:szCs w:val="24"/>
        </w:rPr>
        <w:t>ничтожных количеств вещества способно кардинально изменить качество среды обитания, как это имеет место применительно</w:t>
      </w:r>
      <w:r w:rsidR="002C4827">
        <w:rPr>
          <w:bCs/>
          <w:spacing w:val="2"/>
          <w:sz w:val="24"/>
          <w:szCs w:val="24"/>
        </w:rPr>
        <w:t xml:space="preserve">, например, </w:t>
      </w:r>
      <w:r w:rsidRPr="00C0174F">
        <w:rPr>
          <w:bCs/>
          <w:spacing w:val="2"/>
          <w:sz w:val="24"/>
          <w:szCs w:val="24"/>
        </w:rPr>
        <w:t>к радионуклид</w:t>
      </w:r>
      <w:r w:rsidR="002C4827">
        <w:rPr>
          <w:bCs/>
          <w:spacing w:val="2"/>
          <w:sz w:val="24"/>
          <w:szCs w:val="24"/>
        </w:rPr>
        <w:t>ам.</w:t>
      </w:r>
      <w:r w:rsidRPr="00C0174F">
        <w:rPr>
          <w:bCs/>
          <w:spacing w:val="2"/>
          <w:sz w:val="24"/>
          <w:szCs w:val="24"/>
        </w:rPr>
        <w:t xml:space="preserve"> </w:t>
      </w:r>
    </w:p>
    <w:p w:rsidR="0076745E" w:rsidRDefault="0076745E" w:rsidP="0076745E">
      <w:pPr>
        <w:widowControl/>
        <w:autoSpaceDE/>
        <w:autoSpaceDN/>
        <w:adjustRightInd/>
        <w:spacing w:line="360" w:lineRule="auto"/>
        <w:ind w:firstLine="708"/>
        <w:jc w:val="both"/>
        <w:rPr>
          <w:noProof/>
          <w:sz w:val="24"/>
          <w:szCs w:val="24"/>
        </w:rPr>
      </w:pPr>
      <w:r w:rsidRPr="00675230">
        <w:rPr>
          <w:noProof/>
          <w:sz w:val="24"/>
          <w:szCs w:val="24"/>
        </w:rPr>
        <w:t>Некоторое представление о соотношени</w:t>
      </w:r>
      <w:r w:rsidR="00DA0953">
        <w:rPr>
          <w:noProof/>
          <w:sz w:val="24"/>
          <w:szCs w:val="24"/>
        </w:rPr>
        <w:t>х мощносте</w:t>
      </w:r>
      <w:r w:rsidRPr="00675230">
        <w:rPr>
          <w:noProof/>
          <w:sz w:val="24"/>
          <w:szCs w:val="24"/>
        </w:rPr>
        <w:t xml:space="preserve">й </w:t>
      </w:r>
      <w:r w:rsidR="00DA0953">
        <w:rPr>
          <w:noProof/>
          <w:sz w:val="24"/>
          <w:szCs w:val="24"/>
        </w:rPr>
        <w:t xml:space="preserve">природных и антропогенных потоков миграции вещества в ноосфере </w:t>
      </w:r>
      <w:r w:rsidRPr="00675230">
        <w:rPr>
          <w:noProof/>
          <w:sz w:val="24"/>
          <w:szCs w:val="24"/>
        </w:rPr>
        <w:t>дает табл</w:t>
      </w:r>
      <w:r w:rsidR="00DA0953">
        <w:rPr>
          <w:noProof/>
          <w:sz w:val="24"/>
          <w:szCs w:val="24"/>
        </w:rPr>
        <w:t>ица</w:t>
      </w:r>
      <w:r>
        <w:rPr>
          <w:noProof/>
          <w:sz w:val="24"/>
          <w:szCs w:val="24"/>
        </w:rPr>
        <w:t>,</w:t>
      </w:r>
      <w:r w:rsidR="00820031">
        <w:rPr>
          <w:noProof/>
          <w:sz w:val="24"/>
          <w:szCs w:val="24"/>
        </w:rPr>
        <w:t xml:space="preserve"> при</w:t>
      </w:r>
      <w:r w:rsidR="00385C64">
        <w:rPr>
          <w:noProof/>
          <w:sz w:val="24"/>
          <w:szCs w:val="24"/>
        </w:rPr>
        <w:t xml:space="preserve">веденная </w:t>
      </w:r>
      <w:r w:rsidR="00385C64" w:rsidRPr="00385C64">
        <w:rPr>
          <w:noProof/>
          <w:sz w:val="24"/>
          <w:szCs w:val="24"/>
        </w:rPr>
        <w:t xml:space="preserve">в 1976 году </w:t>
      </w:r>
      <w:r w:rsidR="00385C64">
        <w:rPr>
          <w:noProof/>
          <w:sz w:val="24"/>
          <w:szCs w:val="24"/>
        </w:rPr>
        <w:t>В.А. Ковдой</w:t>
      </w:r>
      <w:r w:rsidRPr="00675230">
        <w:rPr>
          <w:noProof/>
          <w:sz w:val="24"/>
          <w:szCs w:val="24"/>
        </w:rPr>
        <w:t xml:space="preserve">. </w:t>
      </w:r>
    </w:p>
    <w:p w:rsidR="0076745E" w:rsidRPr="00675230" w:rsidRDefault="0076745E" w:rsidP="00A972D2">
      <w:pPr>
        <w:widowControl/>
        <w:autoSpaceDE/>
        <w:autoSpaceDN/>
        <w:adjustRightInd/>
        <w:spacing w:line="360" w:lineRule="auto"/>
        <w:rPr>
          <w:noProof/>
          <w:sz w:val="24"/>
          <w:szCs w:val="24"/>
        </w:rPr>
      </w:pPr>
      <w:r>
        <w:rPr>
          <w:noProof/>
          <w:sz w:val="24"/>
          <w:szCs w:val="24"/>
        </w:rPr>
        <w:t>Таблица</w:t>
      </w:r>
      <w:r w:rsidR="00F85EAA">
        <w:rPr>
          <w:noProof/>
          <w:sz w:val="24"/>
          <w:szCs w:val="24"/>
        </w:rPr>
        <w:t xml:space="preserve"> </w:t>
      </w:r>
      <w:r w:rsidR="00EF421A">
        <w:rPr>
          <w:noProof/>
          <w:sz w:val="24"/>
          <w:szCs w:val="24"/>
        </w:rPr>
        <w:t>2.1</w:t>
      </w:r>
      <w:r w:rsidR="006717FF" w:rsidRPr="006717FF">
        <w:rPr>
          <w:noProof/>
          <w:sz w:val="24"/>
          <w:szCs w:val="24"/>
        </w:rPr>
        <w:t>.</w:t>
      </w:r>
      <w:r w:rsidR="00F85EAA">
        <w:rPr>
          <w:noProof/>
          <w:sz w:val="24"/>
          <w:szCs w:val="24"/>
        </w:rPr>
        <w:t xml:space="preserve"> С</w:t>
      </w:r>
      <w:r w:rsidR="00F85EAA" w:rsidRPr="00F85EAA">
        <w:rPr>
          <w:noProof/>
          <w:sz w:val="24"/>
          <w:szCs w:val="24"/>
        </w:rPr>
        <w:t>оотношени</w:t>
      </w:r>
      <w:r w:rsidR="00F85EAA">
        <w:rPr>
          <w:noProof/>
          <w:sz w:val="24"/>
          <w:szCs w:val="24"/>
        </w:rPr>
        <w:t>е</w:t>
      </w:r>
      <w:r w:rsidR="00F85EAA" w:rsidRPr="00F85EAA">
        <w:rPr>
          <w:noProof/>
          <w:sz w:val="24"/>
          <w:szCs w:val="24"/>
        </w:rPr>
        <w:t xml:space="preserve"> мощностей природных и антропогенны</w:t>
      </w:r>
      <w:r w:rsidR="00F85EAA">
        <w:rPr>
          <w:noProof/>
          <w:sz w:val="24"/>
          <w:szCs w:val="24"/>
        </w:rPr>
        <w:t>х п</w:t>
      </w:r>
      <w:r w:rsidR="00820031">
        <w:rPr>
          <w:noProof/>
          <w:sz w:val="24"/>
          <w:szCs w:val="24"/>
        </w:rPr>
        <w:t>о</w:t>
      </w:r>
      <w:r w:rsidR="00F85EAA">
        <w:rPr>
          <w:noProof/>
          <w:sz w:val="24"/>
          <w:szCs w:val="24"/>
        </w:rPr>
        <w:t>токов миграции</w:t>
      </w:r>
      <w:r w:rsidR="00A972D2">
        <w:rPr>
          <w:noProof/>
          <w:sz w:val="24"/>
          <w:szCs w:val="24"/>
        </w:rPr>
        <w:t xml:space="preserve"> </w:t>
      </w:r>
      <w:r w:rsidR="00E3278D" w:rsidRPr="00E3278D">
        <w:rPr>
          <w:bCs/>
          <w:spacing w:val="2"/>
          <w:sz w:val="24"/>
          <w:szCs w:val="24"/>
        </w:rPr>
        <w:t>[</w:t>
      </w:r>
      <w:r w:rsidR="00A972D2" w:rsidRPr="00A972D2">
        <w:rPr>
          <w:noProof/>
          <w:sz w:val="24"/>
          <w:szCs w:val="24"/>
        </w:rPr>
        <w:t>Ковд</w:t>
      </w:r>
      <w:r w:rsidR="00A972D2">
        <w:rPr>
          <w:noProof/>
          <w:sz w:val="24"/>
          <w:szCs w:val="24"/>
        </w:rPr>
        <w:t>а</w:t>
      </w:r>
      <w:r w:rsidR="00D660CB">
        <w:rPr>
          <w:noProof/>
          <w:sz w:val="24"/>
          <w:szCs w:val="24"/>
        </w:rPr>
        <w:t>,</w:t>
      </w:r>
      <w:r w:rsidR="00A972D2">
        <w:rPr>
          <w:noProof/>
          <w:sz w:val="24"/>
          <w:szCs w:val="24"/>
        </w:rPr>
        <w:t xml:space="preserve"> 1976</w:t>
      </w:r>
      <w:r w:rsidR="00E3278D">
        <w:rPr>
          <w:noProof/>
          <w:sz w:val="24"/>
          <w:szCs w:val="24"/>
        </w:rPr>
        <w:t>]</w:t>
      </w:r>
      <w:r w:rsidR="00F85EAA">
        <w:rPr>
          <w:noProof/>
          <w:sz w:val="24"/>
          <w:szCs w:val="24"/>
        </w:rPr>
        <w:t xml:space="preserve">. </w:t>
      </w:r>
    </w:p>
    <w:tbl>
      <w:tblPr>
        <w:tblStyle w:val="54"/>
        <w:tblW w:w="0" w:type="auto"/>
        <w:tblLook w:val="04A0" w:firstRow="1" w:lastRow="0" w:firstColumn="1" w:lastColumn="0" w:noHBand="0" w:noVBand="1"/>
      </w:tblPr>
      <w:tblGrid>
        <w:gridCol w:w="7338"/>
        <w:gridCol w:w="2233"/>
      </w:tblGrid>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Биомасса суши в т.</w:t>
            </w:r>
          </w:p>
        </w:tc>
        <w:tc>
          <w:tcPr>
            <w:tcW w:w="2233" w:type="dxa"/>
          </w:tcPr>
          <w:p w:rsidR="00452886" w:rsidRPr="00452886" w:rsidRDefault="00452886" w:rsidP="00452886">
            <w:pPr>
              <w:widowControl/>
              <w:autoSpaceDE/>
              <w:autoSpaceDN/>
              <w:adjustRightInd/>
              <w:rPr>
                <w:sz w:val="28"/>
                <w:szCs w:val="28"/>
              </w:rPr>
            </w:pPr>
            <w:r w:rsidRPr="00452886">
              <w:rPr>
                <w:sz w:val="28"/>
                <w:szCs w:val="28"/>
              </w:rPr>
              <w:t>3 10</w:t>
            </w:r>
            <w:r w:rsidRPr="00452886">
              <w:rPr>
                <w:sz w:val="28"/>
                <w:szCs w:val="28"/>
                <w:vertAlign w:val="superscript"/>
              </w:rPr>
              <w:t>12</w:t>
            </w:r>
            <w:r w:rsidRPr="00452886">
              <w:rPr>
                <w:sz w:val="28"/>
                <w:szCs w:val="28"/>
              </w:rPr>
              <w:t xml:space="preserve"> – 1 10</w:t>
            </w:r>
            <w:r w:rsidRPr="00452886">
              <w:rPr>
                <w:sz w:val="28"/>
                <w:szCs w:val="28"/>
                <w:vertAlign w:val="superscript"/>
              </w:rPr>
              <w:t>13</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Годичный фотосинтез на суше </w:t>
            </w:r>
          </w:p>
        </w:tc>
        <w:tc>
          <w:tcPr>
            <w:tcW w:w="2233" w:type="dxa"/>
          </w:tcPr>
          <w:p w:rsidR="00452886" w:rsidRPr="00452886" w:rsidRDefault="00452886" w:rsidP="00452886">
            <w:pPr>
              <w:widowControl/>
              <w:autoSpaceDE/>
              <w:autoSpaceDN/>
              <w:adjustRightInd/>
              <w:rPr>
                <w:sz w:val="28"/>
                <w:szCs w:val="28"/>
              </w:rPr>
            </w:pPr>
            <w:r w:rsidRPr="00452886">
              <w:rPr>
                <w:sz w:val="28"/>
                <w:szCs w:val="28"/>
              </w:rPr>
              <w:t>10</w:t>
            </w:r>
            <w:r w:rsidRPr="00452886">
              <w:rPr>
                <w:sz w:val="28"/>
                <w:szCs w:val="28"/>
                <w:vertAlign w:val="superscript"/>
              </w:rPr>
              <w:t>6</w:t>
            </w:r>
            <w:r w:rsidRPr="00452886">
              <w:rPr>
                <w:sz w:val="28"/>
                <w:szCs w:val="28"/>
              </w:rPr>
              <w:t xml:space="preserve"> -</w:t>
            </w:r>
            <w:r>
              <w:rPr>
                <w:sz w:val="28"/>
                <w:szCs w:val="28"/>
              </w:rPr>
              <w:t xml:space="preserve"> </w:t>
            </w:r>
            <w:r w:rsidRPr="00452886">
              <w:rPr>
                <w:sz w:val="28"/>
                <w:szCs w:val="28"/>
              </w:rPr>
              <w:t>10</w:t>
            </w:r>
            <w:r w:rsidRPr="00452886">
              <w:rPr>
                <w:sz w:val="28"/>
                <w:szCs w:val="28"/>
                <w:vertAlign w:val="superscript"/>
              </w:rPr>
              <w:t>9</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       - с учетом азота</w:t>
            </w:r>
          </w:p>
        </w:tc>
        <w:tc>
          <w:tcPr>
            <w:tcW w:w="2233" w:type="dxa"/>
          </w:tcPr>
          <w:p w:rsidR="00452886" w:rsidRPr="00452886" w:rsidRDefault="00452886" w:rsidP="00452886">
            <w:pPr>
              <w:widowControl/>
              <w:autoSpaceDE/>
              <w:autoSpaceDN/>
              <w:adjustRightInd/>
              <w:rPr>
                <w:sz w:val="28"/>
                <w:szCs w:val="28"/>
              </w:rPr>
            </w:pPr>
            <w:r w:rsidRPr="00452886">
              <w:rPr>
                <w:sz w:val="28"/>
                <w:szCs w:val="28"/>
              </w:rPr>
              <w:t>10</w:t>
            </w:r>
            <w:r w:rsidRPr="00452886">
              <w:rPr>
                <w:sz w:val="28"/>
                <w:szCs w:val="28"/>
                <w:vertAlign w:val="superscript"/>
              </w:rPr>
              <w:t>10</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Годичный сток рек </w:t>
            </w:r>
            <w:r>
              <w:rPr>
                <w:sz w:val="28"/>
                <w:szCs w:val="28"/>
              </w:rPr>
              <w:t xml:space="preserve">(в </w:t>
            </w:r>
            <w:r w:rsidRPr="00452886">
              <w:rPr>
                <w:sz w:val="28"/>
                <w:szCs w:val="28"/>
              </w:rPr>
              <w:t>т растворенного вещества</w:t>
            </w:r>
            <w:r>
              <w:rPr>
                <w:sz w:val="28"/>
                <w:szCs w:val="28"/>
              </w:rPr>
              <w:t>)</w:t>
            </w:r>
          </w:p>
        </w:tc>
        <w:tc>
          <w:tcPr>
            <w:tcW w:w="2233" w:type="dxa"/>
          </w:tcPr>
          <w:p w:rsidR="00452886" w:rsidRPr="00452886" w:rsidRDefault="00452886" w:rsidP="00452886">
            <w:pPr>
              <w:widowControl/>
              <w:autoSpaceDE/>
              <w:autoSpaceDN/>
              <w:adjustRightInd/>
              <w:rPr>
                <w:sz w:val="28"/>
                <w:szCs w:val="28"/>
              </w:rPr>
            </w:pPr>
            <w:r w:rsidRPr="00452886">
              <w:rPr>
                <w:sz w:val="28"/>
                <w:szCs w:val="28"/>
              </w:rPr>
              <w:t>3 10</w:t>
            </w:r>
            <w:r w:rsidRPr="00452886">
              <w:rPr>
                <w:sz w:val="28"/>
                <w:szCs w:val="28"/>
                <w:vertAlign w:val="superscript"/>
              </w:rPr>
              <w:t>9</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       - взвешенное вещество </w:t>
            </w:r>
          </w:p>
        </w:tc>
        <w:tc>
          <w:tcPr>
            <w:tcW w:w="2233" w:type="dxa"/>
          </w:tcPr>
          <w:p w:rsidR="00452886" w:rsidRPr="00452886" w:rsidRDefault="00452886" w:rsidP="00452886">
            <w:pPr>
              <w:widowControl/>
              <w:autoSpaceDE/>
              <w:autoSpaceDN/>
              <w:adjustRightInd/>
              <w:rPr>
                <w:sz w:val="28"/>
                <w:szCs w:val="28"/>
              </w:rPr>
            </w:pPr>
            <w:r w:rsidRPr="00452886">
              <w:rPr>
                <w:sz w:val="28"/>
                <w:szCs w:val="28"/>
              </w:rPr>
              <w:t>1.6 10</w:t>
            </w:r>
            <w:r w:rsidRPr="00452886">
              <w:rPr>
                <w:sz w:val="28"/>
                <w:szCs w:val="28"/>
                <w:vertAlign w:val="superscript"/>
              </w:rPr>
              <w:t>10</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Годичное производство удобрений (в туках) т</w:t>
            </w:r>
          </w:p>
        </w:tc>
        <w:tc>
          <w:tcPr>
            <w:tcW w:w="2233" w:type="dxa"/>
          </w:tcPr>
          <w:p w:rsidR="00452886" w:rsidRPr="00452886" w:rsidRDefault="00452886" w:rsidP="00452886">
            <w:pPr>
              <w:widowControl/>
              <w:autoSpaceDE/>
              <w:autoSpaceDN/>
              <w:adjustRightInd/>
              <w:rPr>
                <w:sz w:val="28"/>
                <w:szCs w:val="28"/>
              </w:rPr>
            </w:pPr>
            <w:r w:rsidRPr="00452886">
              <w:rPr>
                <w:sz w:val="28"/>
                <w:szCs w:val="28"/>
              </w:rPr>
              <w:t>3 10</w:t>
            </w:r>
            <w:r w:rsidRPr="00452886">
              <w:rPr>
                <w:sz w:val="28"/>
                <w:szCs w:val="28"/>
                <w:vertAlign w:val="superscript"/>
              </w:rPr>
              <w:t>8</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Пыль индустриальная, т/год</w:t>
            </w:r>
          </w:p>
        </w:tc>
        <w:tc>
          <w:tcPr>
            <w:tcW w:w="2233" w:type="dxa"/>
          </w:tcPr>
          <w:p w:rsidR="00452886" w:rsidRPr="00452886" w:rsidRDefault="00452886" w:rsidP="00452886">
            <w:pPr>
              <w:widowControl/>
              <w:autoSpaceDE/>
              <w:autoSpaceDN/>
              <w:adjustRightInd/>
              <w:rPr>
                <w:sz w:val="28"/>
                <w:szCs w:val="28"/>
              </w:rPr>
            </w:pPr>
            <w:r w:rsidRPr="00452886">
              <w:rPr>
                <w:sz w:val="28"/>
                <w:szCs w:val="28"/>
              </w:rPr>
              <w:t>2.5 10</w:t>
            </w:r>
            <w:r w:rsidRPr="00452886">
              <w:rPr>
                <w:sz w:val="28"/>
                <w:szCs w:val="28"/>
                <w:vertAlign w:val="superscript"/>
              </w:rPr>
              <w:t>8</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Мусор, отходы, отбросы, т/год </w:t>
            </w:r>
          </w:p>
        </w:tc>
        <w:tc>
          <w:tcPr>
            <w:tcW w:w="2233" w:type="dxa"/>
          </w:tcPr>
          <w:p w:rsidR="00452886" w:rsidRPr="00452886" w:rsidRDefault="00452886" w:rsidP="00452886">
            <w:pPr>
              <w:widowControl/>
              <w:autoSpaceDE/>
              <w:autoSpaceDN/>
              <w:adjustRightInd/>
              <w:rPr>
                <w:sz w:val="28"/>
                <w:szCs w:val="28"/>
              </w:rPr>
            </w:pPr>
            <w:r w:rsidRPr="00452886">
              <w:rPr>
                <w:sz w:val="28"/>
                <w:szCs w:val="28"/>
              </w:rPr>
              <w:t>2 10</w:t>
            </w:r>
            <w:r w:rsidRPr="00452886">
              <w:rPr>
                <w:sz w:val="28"/>
                <w:szCs w:val="28"/>
                <w:vertAlign w:val="superscript"/>
              </w:rPr>
              <w:t>10</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Выемка рудных пород, т/год</w:t>
            </w:r>
          </w:p>
        </w:tc>
        <w:tc>
          <w:tcPr>
            <w:tcW w:w="2233" w:type="dxa"/>
          </w:tcPr>
          <w:p w:rsidR="00452886" w:rsidRPr="00452886" w:rsidRDefault="00452886" w:rsidP="00452886">
            <w:pPr>
              <w:widowControl/>
              <w:autoSpaceDE/>
              <w:autoSpaceDN/>
              <w:adjustRightInd/>
              <w:rPr>
                <w:sz w:val="28"/>
                <w:szCs w:val="28"/>
              </w:rPr>
            </w:pPr>
            <w:r w:rsidRPr="00452886">
              <w:rPr>
                <w:sz w:val="28"/>
                <w:szCs w:val="28"/>
              </w:rPr>
              <w:t>5 10</w:t>
            </w:r>
            <w:r w:rsidRPr="00452886">
              <w:rPr>
                <w:sz w:val="28"/>
                <w:szCs w:val="28"/>
                <w:vertAlign w:val="superscript"/>
              </w:rPr>
              <w:t>9</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Иидустриальные и городские сбросные воды  в м3/год </w:t>
            </w:r>
          </w:p>
        </w:tc>
        <w:tc>
          <w:tcPr>
            <w:tcW w:w="2233" w:type="dxa"/>
          </w:tcPr>
          <w:p w:rsidR="00452886" w:rsidRPr="00452886" w:rsidRDefault="00452886" w:rsidP="00452886">
            <w:pPr>
              <w:widowControl/>
              <w:autoSpaceDE/>
              <w:autoSpaceDN/>
              <w:adjustRightInd/>
              <w:rPr>
                <w:sz w:val="28"/>
                <w:szCs w:val="28"/>
              </w:rPr>
            </w:pPr>
            <w:r w:rsidRPr="00452886">
              <w:rPr>
                <w:sz w:val="28"/>
                <w:szCs w:val="28"/>
              </w:rPr>
              <w:t>до 5.5 10</w:t>
            </w:r>
            <w:r w:rsidRPr="00452886">
              <w:rPr>
                <w:sz w:val="28"/>
                <w:szCs w:val="28"/>
                <w:vertAlign w:val="superscript"/>
              </w:rPr>
              <w:t>12</w:t>
            </w:r>
          </w:p>
        </w:tc>
      </w:tr>
      <w:tr w:rsidR="00452886" w:rsidRPr="00452886" w:rsidTr="00386F03">
        <w:tc>
          <w:tcPr>
            <w:tcW w:w="7338" w:type="dxa"/>
          </w:tcPr>
          <w:p w:rsidR="00452886" w:rsidRPr="00452886" w:rsidRDefault="00452886" w:rsidP="00452886">
            <w:pPr>
              <w:widowControl/>
              <w:autoSpaceDE/>
              <w:autoSpaceDN/>
              <w:adjustRightInd/>
              <w:rPr>
                <w:sz w:val="28"/>
                <w:szCs w:val="28"/>
              </w:rPr>
            </w:pPr>
            <w:r w:rsidRPr="00452886">
              <w:rPr>
                <w:sz w:val="28"/>
                <w:szCs w:val="28"/>
              </w:rPr>
              <w:t xml:space="preserve">Аэрозоли и газовые выбросы, т/год </w:t>
            </w:r>
          </w:p>
        </w:tc>
        <w:tc>
          <w:tcPr>
            <w:tcW w:w="2233" w:type="dxa"/>
          </w:tcPr>
          <w:p w:rsidR="00452886" w:rsidRPr="00452886" w:rsidRDefault="00452886" w:rsidP="00452886">
            <w:pPr>
              <w:widowControl/>
              <w:autoSpaceDE/>
              <w:autoSpaceDN/>
              <w:adjustRightInd/>
              <w:rPr>
                <w:sz w:val="28"/>
                <w:szCs w:val="28"/>
              </w:rPr>
            </w:pPr>
            <w:r w:rsidRPr="00452886">
              <w:rPr>
                <w:sz w:val="28"/>
                <w:szCs w:val="28"/>
              </w:rPr>
              <w:t>До 10</w:t>
            </w:r>
            <w:r w:rsidRPr="00452886">
              <w:rPr>
                <w:sz w:val="28"/>
                <w:szCs w:val="28"/>
                <w:vertAlign w:val="superscript"/>
              </w:rPr>
              <w:t>9</w:t>
            </w:r>
          </w:p>
        </w:tc>
      </w:tr>
    </w:tbl>
    <w:p w:rsidR="0076745E" w:rsidRDefault="0076745E" w:rsidP="0076745E">
      <w:pPr>
        <w:widowControl/>
        <w:autoSpaceDE/>
        <w:autoSpaceDN/>
        <w:adjustRightInd/>
        <w:spacing w:line="360" w:lineRule="auto"/>
        <w:ind w:firstLine="708"/>
        <w:jc w:val="both"/>
        <w:rPr>
          <w:sz w:val="24"/>
          <w:szCs w:val="24"/>
          <w:lang w:eastAsia="en-US"/>
        </w:rPr>
      </w:pPr>
    </w:p>
    <w:p w:rsidR="001F1495" w:rsidRDefault="00C0174F" w:rsidP="00CA57B4">
      <w:pPr>
        <w:spacing w:line="360" w:lineRule="auto"/>
        <w:jc w:val="both"/>
        <w:rPr>
          <w:bCs/>
          <w:spacing w:val="2"/>
          <w:sz w:val="24"/>
          <w:szCs w:val="24"/>
        </w:rPr>
      </w:pPr>
      <w:r w:rsidRPr="00C0174F">
        <w:rPr>
          <w:bCs/>
          <w:spacing w:val="2"/>
          <w:sz w:val="24"/>
          <w:szCs w:val="24"/>
        </w:rPr>
        <w:t xml:space="preserve">Академик Н.Н. Моисеев высказался по этому поводу так: «Нет никаких оснований для надежд на построение искусственных сообществ, обеспечивающих стабилизацию окружающей среды с той же степенью точности, что и естественные сообщества. Сокращение естественной биоты в объеме, превышающем пороговое значение, лишает устойчивости окружающую среду, которая не может быть восстановлена за счет создания очистных сооружений </w:t>
      </w:r>
      <w:r w:rsidR="00E3278D" w:rsidRPr="00E3278D">
        <w:rPr>
          <w:bCs/>
          <w:spacing w:val="2"/>
          <w:sz w:val="24"/>
          <w:szCs w:val="24"/>
        </w:rPr>
        <w:t>[</w:t>
      </w:r>
      <w:r w:rsidRPr="00C0174F">
        <w:rPr>
          <w:bCs/>
          <w:spacing w:val="2"/>
          <w:sz w:val="24"/>
          <w:szCs w:val="24"/>
        </w:rPr>
        <w:t>Моисеев, Александров</w:t>
      </w:r>
      <w:r w:rsidR="00D31022">
        <w:rPr>
          <w:bCs/>
          <w:spacing w:val="2"/>
          <w:sz w:val="24"/>
          <w:szCs w:val="24"/>
        </w:rPr>
        <w:t>, Тарко</w:t>
      </w:r>
      <w:r w:rsidR="00E3278D">
        <w:rPr>
          <w:bCs/>
          <w:spacing w:val="2"/>
          <w:sz w:val="24"/>
          <w:szCs w:val="24"/>
        </w:rPr>
        <w:t>, 1985]</w:t>
      </w:r>
      <w:r w:rsidR="00D31022">
        <w:rPr>
          <w:bCs/>
          <w:spacing w:val="2"/>
          <w:sz w:val="24"/>
          <w:szCs w:val="24"/>
        </w:rPr>
        <w:t>.</w:t>
      </w:r>
      <w:r w:rsidRPr="00C0174F">
        <w:rPr>
          <w:bCs/>
          <w:spacing w:val="2"/>
          <w:sz w:val="24"/>
          <w:szCs w:val="24"/>
        </w:rPr>
        <w:t xml:space="preserve"> Применительно к задачам биогеохимии данное положение дел означает только ожидаемый интенсивный рост актуальности решаемых проблем в первую очередь в государствах с опережающим объемом увеличения горнодобывающего, металлургического, сельскохозяйствен</w:t>
      </w:r>
      <w:r w:rsidR="006D738B">
        <w:rPr>
          <w:bCs/>
          <w:spacing w:val="2"/>
          <w:sz w:val="24"/>
          <w:szCs w:val="24"/>
        </w:rPr>
        <w:t>ного и химического производства, т</w:t>
      </w:r>
      <w:r w:rsidRPr="00C0174F">
        <w:rPr>
          <w:bCs/>
          <w:spacing w:val="2"/>
          <w:sz w:val="24"/>
          <w:szCs w:val="24"/>
        </w:rPr>
        <w:t>о есть</w:t>
      </w:r>
      <w:r w:rsidR="006D738B">
        <w:rPr>
          <w:bCs/>
          <w:spacing w:val="2"/>
          <w:sz w:val="24"/>
          <w:szCs w:val="24"/>
        </w:rPr>
        <w:t>,</w:t>
      </w:r>
      <w:r w:rsidRPr="00C0174F">
        <w:rPr>
          <w:bCs/>
          <w:spacing w:val="2"/>
          <w:sz w:val="24"/>
          <w:szCs w:val="24"/>
        </w:rPr>
        <w:t xml:space="preserve"> в Китае, Индии, Б</w:t>
      </w:r>
      <w:r w:rsidR="00D31022">
        <w:rPr>
          <w:bCs/>
          <w:spacing w:val="2"/>
          <w:sz w:val="24"/>
          <w:szCs w:val="24"/>
        </w:rPr>
        <w:t>разилии, Мексике, России и т.п.</w:t>
      </w:r>
    </w:p>
    <w:p w:rsidR="00CA57B4" w:rsidRDefault="00CA57B4" w:rsidP="003449D9">
      <w:pPr>
        <w:spacing w:line="360" w:lineRule="auto"/>
        <w:ind w:firstLine="709"/>
        <w:jc w:val="both"/>
        <w:rPr>
          <w:bCs/>
          <w:spacing w:val="2"/>
          <w:sz w:val="24"/>
          <w:szCs w:val="24"/>
        </w:rPr>
      </w:pPr>
    </w:p>
    <w:p w:rsidR="00E93FF4" w:rsidRPr="00391470" w:rsidRDefault="00CA57B4" w:rsidP="00391470">
      <w:pPr>
        <w:pStyle w:val="2"/>
      </w:pPr>
      <w:bookmarkStart w:id="31" w:name="_Toc452517045"/>
      <w:bookmarkStart w:id="32" w:name="_Toc454567476"/>
      <w:r w:rsidRPr="00391470">
        <w:t xml:space="preserve">2.5 </w:t>
      </w:r>
      <w:r w:rsidR="005E49A8" w:rsidRPr="00391470">
        <w:t>Геохимическая специфика структурной организации ноосферы</w:t>
      </w:r>
      <w:r w:rsidR="00E93FF4" w:rsidRPr="00391470">
        <w:t xml:space="preserve"> и пространственное распределение эндемических зон разного генезиса</w:t>
      </w:r>
      <w:bookmarkEnd w:id="31"/>
      <w:bookmarkEnd w:id="32"/>
    </w:p>
    <w:p w:rsidR="00E93FF4" w:rsidRPr="00E93FF4" w:rsidRDefault="00E93FF4" w:rsidP="00E93FF4">
      <w:pPr>
        <w:widowControl/>
        <w:autoSpaceDE/>
        <w:autoSpaceDN/>
        <w:adjustRightInd/>
        <w:spacing w:line="360" w:lineRule="auto"/>
        <w:ind w:left="1069"/>
        <w:rPr>
          <w:b/>
          <w:sz w:val="24"/>
          <w:szCs w:val="24"/>
          <w:shd w:val="clear" w:color="auto" w:fill="FFFFFF"/>
        </w:rPr>
      </w:pPr>
    </w:p>
    <w:p w:rsidR="00EA209C" w:rsidRPr="003449D9" w:rsidRDefault="00EA209C" w:rsidP="003449D9">
      <w:pPr>
        <w:widowControl/>
        <w:autoSpaceDE/>
        <w:autoSpaceDN/>
        <w:adjustRightInd/>
        <w:spacing w:line="360" w:lineRule="auto"/>
        <w:ind w:firstLine="709"/>
        <w:jc w:val="both"/>
        <w:rPr>
          <w:rFonts w:eastAsia="Calibri"/>
          <w:sz w:val="24"/>
          <w:szCs w:val="24"/>
          <w:lang w:eastAsia="en-US"/>
        </w:rPr>
      </w:pPr>
      <w:r w:rsidRPr="003449D9">
        <w:rPr>
          <w:rFonts w:eastAsia="Calibri"/>
          <w:sz w:val="24"/>
          <w:szCs w:val="24"/>
          <w:lang w:eastAsia="en-US"/>
        </w:rPr>
        <w:t xml:space="preserve">Процесс совершенствования человеческой цивилизации неизбежно сопровождается значительной структурной перестройкой самоорганизуемых систем первичной биосферы, появлением новых факторов воздействия и существенной трансформацией механизма их функционирования. Знание хотя бы основных закономерностей поведения такого рода трансформированных природно-социальных систем необходимо не только для обеспечения возможностей управления ими, но и для получения гарантий сохранения самой цивилизации, физические возможности которой пока еще и близко не соразмерны с параметрами подавляющего большинства климатических, тектонических и ряда биосферных процессов постоянно осуществляющихся на планете. </w:t>
      </w:r>
      <w:r w:rsidR="00C53E8B" w:rsidRPr="003449D9">
        <w:rPr>
          <w:rFonts w:eastAsia="Calibri"/>
          <w:sz w:val="24"/>
          <w:szCs w:val="24"/>
          <w:lang w:eastAsia="en-US"/>
        </w:rPr>
        <w:t xml:space="preserve">Знание </w:t>
      </w:r>
      <w:r w:rsidRPr="003449D9">
        <w:rPr>
          <w:rFonts w:eastAsia="Calibri"/>
          <w:sz w:val="24"/>
          <w:szCs w:val="24"/>
          <w:lang w:eastAsia="en-US"/>
        </w:rPr>
        <w:t>законов функционирования биогеохимических систем ноосферы в данном случае не составляет исключения, поскольку множественные нарушение в сложных системах с большим количеством взаимосвязанных компонентов могут легко привести</w:t>
      </w:r>
      <w:r w:rsidR="00C53E8B" w:rsidRPr="003449D9">
        <w:rPr>
          <w:rFonts w:eastAsia="Calibri"/>
          <w:sz w:val="24"/>
          <w:szCs w:val="24"/>
          <w:lang w:eastAsia="en-US"/>
        </w:rPr>
        <w:t xml:space="preserve"> и регулярно приводят</w:t>
      </w:r>
      <w:r w:rsidRPr="003449D9">
        <w:rPr>
          <w:rFonts w:eastAsia="Calibri"/>
          <w:sz w:val="24"/>
          <w:szCs w:val="24"/>
          <w:lang w:eastAsia="en-US"/>
        </w:rPr>
        <w:t xml:space="preserve"> к опасным и далеко идущим последствиям, доказательством чему является миллионы людей пострадавших в результате ядерных аварий, десятки миллионов страдающих от недостатка йода, множество людей </w:t>
      </w:r>
      <w:r w:rsidR="006F501A">
        <w:rPr>
          <w:rFonts w:eastAsia="Calibri"/>
          <w:sz w:val="24"/>
          <w:szCs w:val="24"/>
          <w:lang w:eastAsia="en-US"/>
        </w:rPr>
        <w:t xml:space="preserve">умерших от цинги или </w:t>
      </w:r>
      <w:r w:rsidRPr="003449D9">
        <w:rPr>
          <w:rFonts w:eastAsia="Calibri"/>
          <w:sz w:val="24"/>
          <w:szCs w:val="24"/>
          <w:lang w:eastAsia="en-US"/>
        </w:rPr>
        <w:t xml:space="preserve">получивших по роду их занятий или месту проживания отравления ртутью, кадмием, стронцием, хромом и т.д. </w:t>
      </w:r>
    </w:p>
    <w:p w:rsidR="0052295E" w:rsidRDefault="00C53E8B" w:rsidP="003449D9">
      <w:pPr>
        <w:widowControl/>
        <w:autoSpaceDE/>
        <w:autoSpaceDN/>
        <w:adjustRightInd/>
        <w:spacing w:line="360" w:lineRule="auto"/>
        <w:ind w:firstLine="709"/>
        <w:jc w:val="both"/>
        <w:rPr>
          <w:sz w:val="24"/>
          <w:szCs w:val="24"/>
        </w:rPr>
      </w:pPr>
      <w:r w:rsidRPr="003449D9">
        <w:rPr>
          <w:rFonts w:eastAsia="Calibri"/>
          <w:sz w:val="24"/>
          <w:szCs w:val="24"/>
          <w:lang w:eastAsia="en-US"/>
        </w:rPr>
        <w:t>И</w:t>
      </w:r>
      <w:r w:rsidR="00EA209C" w:rsidRPr="003449D9">
        <w:rPr>
          <w:rFonts w:eastAsia="Calibri"/>
          <w:sz w:val="24"/>
          <w:szCs w:val="24"/>
          <w:lang w:eastAsia="en-US"/>
        </w:rPr>
        <w:t>зложенная в предыдущ</w:t>
      </w:r>
      <w:r w:rsidR="006F501A">
        <w:rPr>
          <w:rFonts w:eastAsia="Calibri"/>
          <w:sz w:val="24"/>
          <w:szCs w:val="24"/>
          <w:lang w:eastAsia="en-US"/>
        </w:rPr>
        <w:t>ей</w:t>
      </w:r>
      <w:r w:rsidR="00EA209C" w:rsidRPr="003449D9">
        <w:rPr>
          <w:rFonts w:eastAsia="Calibri"/>
          <w:sz w:val="24"/>
          <w:szCs w:val="24"/>
          <w:lang w:eastAsia="en-US"/>
        </w:rPr>
        <w:t xml:space="preserve"> глав</w:t>
      </w:r>
      <w:r w:rsidR="006F501A">
        <w:rPr>
          <w:rFonts w:eastAsia="Calibri"/>
          <w:sz w:val="24"/>
          <w:szCs w:val="24"/>
          <w:lang w:eastAsia="en-US"/>
        </w:rPr>
        <w:t>е</w:t>
      </w:r>
      <w:r w:rsidR="00EA209C" w:rsidRPr="003449D9">
        <w:rPr>
          <w:rFonts w:eastAsia="Calibri"/>
          <w:sz w:val="24"/>
          <w:szCs w:val="24"/>
          <w:lang w:eastAsia="en-US"/>
        </w:rPr>
        <w:t xml:space="preserve"> теоретическая информация об особенностях </w:t>
      </w:r>
      <w:r w:rsidR="00354572">
        <w:rPr>
          <w:rFonts w:eastAsia="Calibri"/>
          <w:sz w:val="24"/>
          <w:szCs w:val="24"/>
          <w:lang w:eastAsia="en-US"/>
        </w:rPr>
        <w:t>эволюции</w:t>
      </w:r>
      <w:r w:rsidR="00EA209C" w:rsidRPr="003449D9">
        <w:rPr>
          <w:rFonts w:eastAsia="Calibri"/>
          <w:sz w:val="24"/>
          <w:szCs w:val="24"/>
          <w:lang w:eastAsia="en-US"/>
        </w:rPr>
        <w:t xml:space="preserve"> систем биогенной миграции</w:t>
      </w:r>
      <w:r w:rsidR="0052295E">
        <w:rPr>
          <w:rFonts w:eastAsia="Calibri"/>
          <w:sz w:val="24"/>
          <w:szCs w:val="24"/>
          <w:lang w:eastAsia="en-US"/>
        </w:rPr>
        <w:t xml:space="preserve"> </w:t>
      </w:r>
      <w:r w:rsidR="00EA209C" w:rsidRPr="003449D9">
        <w:rPr>
          <w:rFonts w:eastAsia="Calibri"/>
          <w:sz w:val="24"/>
          <w:szCs w:val="24"/>
          <w:lang w:eastAsia="en-US"/>
        </w:rPr>
        <w:t xml:space="preserve">в условиях ноосферы дает </w:t>
      </w:r>
      <w:r w:rsidR="00354572" w:rsidRPr="00354572">
        <w:rPr>
          <w:rFonts w:eastAsia="Calibri"/>
          <w:sz w:val="24"/>
          <w:szCs w:val="24"/>
          <w:lang w:eastAsia="en-US"/>
        </w:rPr>
        <w:t xml:space="preserve">все </w:t>
      </w:r>
      <w:r w:rsidR="00EA209C" w:rsidRPr="003449D9">
        <w:rPr>
          <w:rFonts w:eastAsia="Calibri"/>
          <w:sz w:val="24"/>
          <w:szCs w:val="24"/>
          <w:lang w:eastAsia="en-US"/>
        </w:rPr>
        <w:t>основания полагать, что изначально выдвинутая гипотеза верна</w:t>
      </w:r>
      <w:r w:rsidR="0027527D">
        <w:rPr>
          <w:rFonts w:eastAsia="Calibri"/>
          <w:sz w:val="24"/>
          <w:szCs w:val="24"/>
          <w:lang w:eastAsia="en-US"/>
        </w:rPr>
        <w:t>. Т</w:t>
      </w:r>
      <w:r w:rsidR="00EA209C" w:rsidRPr="003449D9">
        <w:rPr>
          <w:rFonts w:eastAsia="Calibri"/>
          <w:sz w:val="24"/>
          <w:szCs w:val="24"/>
          <w:lang w:eastAsia="en-US"/>
        </w:rPr>
        <w:t>аким образом</w:t>
      </w:r>
      <w:r w:rsidR="0027527D">
        <w:rPr>
          <w:rFonts w:eastAsia="Calibri"/>
          <w:sz w:val="24"/>
          <w:szCs w:val="24"/>
          <w:lang w:eastAsia="en-US"/>
        </w:rPr>
        <w:t>,</w:t>
      </w:r>
      <w:r w:rsidR="00EA209C" w:rsidRPr="003449D9">
        <w:rPr>
          <w:rFonts w:eastAsia="Calibri"/>
          <w:sz w:val="24"/>
          <w:szCs w:val="24"/>
          <w:lang w:eastAsia="en-US"/>
        </w:rPr>
        <w:t xml:space="preserve"> направленность, уров</w:t>
      </w:r>
      <w:r w:rsidR="00354572">
        <w:rPr>
          <w:rFonts w:eastAsia="Calibri"/>
          <w:sz w:val="24"/>
          <w:szCs w:val="24"/>
          <w:lang w:eastAsia="en-US"/>
        </w:rPr>
        <w:t>е</w:t>
      </w:r>
      <w:r w:rsidR="00EA209C" w:rsidRPr="003449D9">
        <w:rPr>
          <w:rFonts w:eastAsia="Calibri"/>
          <w:sz w:val="24"/>
          <w:szCs w:val="24"/>
          <w:lang w:eastAsia="en-US"/>
        </w:rPr>
        <w:t>н</w:t>
      </w:r>
      <w:r w:rsidR="00354572">
        <w:rPr>
          <w:rFonts w:eastAsia="Calibri"/>
          <w:sz w:val="24"/>
          <w:szCs w:val="24"/>
          <w:lang w:eastAsia="en-US"/>
        </w:rPr>
        <w:t>ь</w:t>
      </w:r>
      <w:r w:rsidR="00EA209C" w:rsidRPr="003449D9">
        <w:rPr>
          <w:rFonts w:eastAsia="Calibri"/>
          <w:sz w:val="24"/>
          <w:szCs w:val="24"/>
          <w:lang w:eastAsia="en-US"/>
        </w:rPr>
        <w:t xml:space="preserve">, а в ряде случаев и темпы </w:t>
      </w:r>
      <w:r w:rsidR="00354572">
        <w:rPr>
          <w:rFonts w:eastAsia="Calibri"/>
          <w:sz w:val="24"/>
          <w:szCs w:val="24"/>
          <w:lang w:eastAsia="en-US"/>
        </w:rPr>
        <w:t xml:space="preserve">имеющихся </w:t>
      </w:r>
      <w:r w:rsidR="00EA209C" w:rsidRPr="003449D9">
        <w:rPr>
          <w:rFonts w:eastAsia="Calibri"/>
          <w:sz w:val="24"/>
          <w:szCs w:val="24"/>
          <w:lang w:eastAsia="en-US"/>
        </w:rPr>
        <w:t xml:space="preserve">антропогенных трансформаций могут быть </w:t>
      </w:r>
      <w:r w:rsidR="00354572">
        <w:rPr>
          <w:rFonts w:eastAsia="Calibri"/>
          <w:sz w:val="24"/>
          <w:szCs w:val="24"/>
          <w:lang w:eastAsia="en-US"/>
        </w:rPr>
        <w:t xml:space="preserve">с достаточной точностью вычислены </w:t>
      </w:r>
      <w:r w:rsidR="00EA209C" w:rsidRPr="003449D9">
        <w:rPr>
          <w:rFonts w:eastAsia="Calibri"/>
          <w:sz w:val="24"/>
          <w:szCs w:val="24"/>
          <w:lang w:eastAsia="en-US"/>
        </w:rPr>
        <w:t>путем сопоставления наблюдаемых параметров с</w:t>
      </w:r>
      <w:r w:rsidR="0052295E">
        <w:rPr>
          <w:rFonts w:eastAsia="Calibri"/>
          <w:sz w:val="24"/>
          <w:szCs w:val="24"/>
          <w:lang w:eastAsia="en-US"/>
        </w:rPr>
        <w:t xml:space="preserve"> аналогичными </w:t>
      </w:r>
      <w:r w:rsidR="00EA209C" w:rsidRPr="003449D9">
        <w:rPr>
          <w:rFonts w:eastAsia="Calibri"/>
          <w:sz w:val="24"/>
          <w:szCs w:val="24"/>
          <w:lang w:eastAsia="en-US"/>
        </w:rPr>
        <w:t>значениями, име</w:t>
      </w:r>
      <w:r w:rsidRPr="003449D9">
        <w:rPr>
          <w:rFonts w:eastAsia="Calibri"/>
          <w:sz w:val="24"/>
          <w:szCs w:val="24"/>
          <w:lang w:eastAsia="en-US"/>
        </w:rPr>
        <w:t>вш</w:t>
      </w:r>
      <w:r w:rsidR="00EA209C" w:rsidRPr="003449D9">
        <w:rPr>
          <w:rFonts w:eastAsia="Calibri"/>
          <w:sz w:val="24"/>
          <w:szCs w:val="24"/>
          <w:lang w:eastAsia="en-US"/>
        </w:rPr>
        <w:t xml:space="preserve">ими место </w:t>
      </w:r>
      <w:r w:rsidR="00354572">
        <w:rPr>
          <w:rFonts w:eastAsia="Calibri"/>
          <w:sz w:val="24"/>
          <w:szCs w:val="24"/>
          <w:lang w:eastAsia="en-US"/>
        </w:rPr>
        <w:t>в условиях первичной биосферы</w:t>
      </w:r>
      <w:r w:rsidR="006F501A">
        <w:rPr>
          <w:rFonts w:eastAsia="Calibri"/>
          <w:sz w:val="24"/>
          <w:szCs w:val="24"/>
          <w:lang w:eastAsia="en-US"/>
        </w:rPr>
        <w:t xml:space="preserve">, поскольку </w:t>
      </w:r>
      <w:r w:rsidR="0027527D">
        <w:rPr>
          <w:sz w:val="24"/>
          <w:szCs w:val="24"/>
        </w:rPr>
        <w:t xml:space="preserve">осуществлявшийся </w:t>
      </w:r>
      <w:r w:rsidR="0052295E" w:rsidRPr="0052295E">
        <w:rPr>
          <w:sz w:val="24"/>
          <w:szCs w:val="24"/>
        </w:rPr>
        <w:t>в условиях значительной климатической и геохимической неоднородности</w:t>
      </w:r>
      <w:r w:rsidR="0027527D">
        <w:rPr>
          <w:sz w:val="24"/>
          <w:szCs w:val="24"/>
        </w:rPr>
        <w:t>,</w:t>
      </w:r>
      <w:r w:rsidR="0052295E" w:rsidRPr="0052295E">
        <w:rPr>
          <w:sz w:val="24"/>
          <w:szCs w:val="24"/>
        </w:rPr>
        <w:t xml:space="preserve"> </w:t>
      </w:r>
      <w:r w:rsidR="0027527D" w:rsidRPr="0027527D">
        <w:rPr>
          <w:sz w:val="24"/>
          <w:szCs w:val="24"/>
        </w:rPr>
        <w:t xml:space="preserve">направленный процесс эволюции биосферы в </w:t>
      </w:r>
      <w:r w:rsidR="0027527D">
        <w:rPr>
          <w:sz w:val="24"/>
          <w:szCs w:val="24"/>
        </w:rPr>
        <w:t xml:space="preserve">за </w:t>
      </w:r>
      <w:r w:rsidR="0027527D" w:rsidRPr="0027527D">
        <w:rPr>
          <w:sz w:val="24"/>
          <w:szCs w:val="24"/>
        </w:rPr>
        <w:t>миллиард</w:t>
      </w:r>
      <w:r w:rsidR="0027527D">
        <w:rPr>
          <w:sz w:val="24"/>
          <w:szCs w:val="24"/>
        </w:rPr>
        <w:t>ы</w:t>
      </w:r>
      <w:r w:rsidR="0027527D" w:rsidRPr="0027527D">
        <w:rPr>
          <w:sz w:val="24"/>
          <w:szCs w:val="24"/>
        </w:rPr>
        <w:t xml:space="preserve"> лет, </w:t>
      </w:r>
      <w:r w:rsidR="00D72C5F" w:rsidRPr="003449D9">
        <w:rPr>
          <w:sz w:val="24"/>
          <w:szCs w:val="24"/>
        </w:rPr>
        <w:t xml:space="preserve">привел к формированию </w:t>
      </w:r>
      <w:r w:rsidR="0027527D">
        <w:rPr>
          <w:sz w:val="24"/>
          <w:szCs w:val="24"/>
        </w:rPr>
        <w:t xml:space="preserve">закономерно упорядоченной </w:t>
      </w:r>
      <w:r w:rsidR="00D72C5F" w:rsidRPr="003449D9">
        <w:rPr>
          <w:sz w:val="24"/>
          <w:szCs w:val="24"/>
        </w:rPr>
        <w:t>структуры природных зон, а внутри них к созданию системы взаимосвязанных биоценозов, в пределах каждого из которых обязательным условием существования была максимально полная адаптация каждого вида в том числе и к геохимическим параметрам среды обитания.</w:t>
      </w:r>
      <w:r w:rsidR="002D265A">
        <w:rPr>
          <w:sz w:val="24"/>
          <w:szCs w:val="24"/>
        </w:rPr>
        <w:t xml:space="preserve"> </w:t>
      </w:r>
      <w:r w:rsidR="00D72C5F" w:rsidRPr="003449D9">
        <w:rPr>
          <w:sz w:val="24"/>
          <w:szCs w:val="24"/>
        </w:rPr>
        <w:t>Для замкнутой, саморегулируемой системы, функционирующей в условиях жесткой конкуренции</w:t>
      </w:r>
      <w:r w:rsidR="002D265A">
        <w:rPr>
          <w:sz w:val="24"/>
          <w:szCs w:val="24"/>
        </w:rPr>
        <w:t>,</w:t>
      </w:r>
      <w:r w:rsidR="00D72C5F" w:rsidRPr="003449D9">
        <w:rPr>
          <w:sz w:val="24"/>
          <w:szCs w:val="24"/>
        </w:rPr>
        <w:t xml:space="preserve"> это означа</w:t>
      </w:r>
      <w:r w:rsidR="00EA209C" w:rsidRPr="003449D9">
        <w:rPr>
          <w:sz w:val="24"/>
          <w:szCs w:val="24"/>
        </w:rPr>
        <w:t>ло</w:t>
      </w:r>
      <w:r w:rsidR="00D72C5F" w:rsidRPr="003449D9">
        <w:rPr>
          <w:sz w:val="24"/>
          <w:szCs w:val="24"/>
        </w:rPr>
        <w:t xml:space="preserve"> наличие максимально достижимой динамической сбалансированности межвидовых отношений, существующей в условиях максимально близких к абсолютн</w:t>
      </w:r>
      <w:r w:rsidR="00EA209C" w:rsidRPr="003449D9">
        <w:rPr>
          <w:sz w:val="24"/>
          <w:szCs w:val="24"/>
        </w:rPr>
        <w:t>ому биогеохимическому оптимуму. Следовательно</w:t>
      </w:r>
      <w:r w:rsidRPr="003449D9">
        <w:rPr>
          <w:sz w:val="24"/>
          <w:szCs w:val="24"/>
        </w:rPr>
        <w:t xml:space="preserve">, </w:t>
      </w:r>
      <w:r w:rsidR="00D72C5F" w:rsidRPr="003449D9">
        <w:rPr>
          <w:sz w:val="24"/>
          <w:szCs w:val="24"/>
        </w:rPr>
        <w:t xml:space="preserve">геохимической </w:t>
      </w:r>
      <w:r w:rsidR="002D265A" w:rsidRPr="002D265A">
        <w:rPr>
          <w:sz w:val="24"/>
          <w:szCs w:val="24"/>
        </w:rPr>
        <w:t xml:space="preserve">оптимальной </w:t>
      </w:r>
      <w:r w:rsidR="00D72C5F" w:rsidRPr="003449D9">
        <w:rPr>
          <w:sz w:val="24"/>
          <w:szCs w:val="24"/>
        </w:rPr>
        <w:t xml:space="preserve">обстановкой для любого вида </w:t>
      </w:r>
      <w:r w:rsidR="002D265A">
        <w:rPr>
          <w:sz w:val="24"/>
          <w:szCs w:val="24"/>
        </w:rPr>
        <w:t xml:space="preserve">существующих </w:t>
      </w:r>
      <w:r w:rsidR="00D72C5F" w:rsidRPr="003449D9">
        <w:rPr>
          <w:sz w:val="24"/>
          <w:szCs w:val="24"/>
        </w:rPr>
        <w:t xml:space="preserve">животных и растений </w:t>
      </w:r>
      <w:r w:rsidR="00EA209C" w:rsidRPr="003449D9">
        <w:rPr>
          <w:sz w:val="24"/>
          <w:szCs w:val="24"/>
        </w:rPr>
        <w:t xml:space="preserve">должна была </w:t>
      </w:r>
      <w:r w:rsidR="00D72C5F" w:rsidRPr="003449D9">
        <w:rPr>
          <w:sz w:val="24"/>
          <w:szCs w:val="24"/>
        </w:rPr>
        <w:t>явл</w:t>
      </w:r>
      <w:r w:rsidR="00EA209C" w:rsidRPr="003449D9">
        <w:rPr>
          <w:sz w:val="24"/>
          <w:szCs w:val="24"/>
        </w:rPr>
        <w:t>я</w:t>
      </w:r>
      <w:r w:rsidR="00D72C5F" w:rsidRPr="003449D9">
        <w:rPr>
          <w:sz w:val="24"/>
          <w:szCs w:val="24"/>
        </w:rPr>
        <w:t>т</w:t>
      </w:r>
      <w:r w:rsidR="00EA209C" w:rsidRPr="003449D9">
        <w:rPr>
          <w:sz w:val="24"/>
          <w:szCs w:val="24"/>
        </w:rPr>
        <w:t>ь</w:t>
      </w:r>
      <w:r w:rsidR="00D72C5F" w:rsidRPr="003449D9">
        <w:rPr>
          <w:sz w:val="24"/>
          <w:szCs w:val="24"/>
        </w:rPr>
        <w:t xml:space="preserve">ся </w:t>
      </w:r>
      <w:r w:rsidR="00EA209C" w:rsidRPr="003449D9">
        <w:rPr>
          <w:sz w:val="24"/>
          <w:szCs w:val="24"/>
        </w:rPr>
        <w:t xml:space="preserve">именно </w:t>
      </w:r>
      <w:r w:rsidR="00D72C5F" w:rsidRPr="003449D9">
        <w:rPr>
          <w:sz w:val="24"/>
          <w:szCs w:val="24"/>
        </w:rPr>
        <w:t xml:space="preserve">та, в которой он </w:t>
      </w:r>
      <w:r w:rsidR="00EA209C" w:rsidRPr="003449D9">
        <w:rPr>
          <w:sz w:val="24"/>
          <w:szCs w:val="24"/>
        </w:rPr>
        <w:t>реально существовал</w:t>
      </w:r>
      <w:r w:rsidR="002D265A" w:rsidRPr="002D265A">
        <w:t xml:space="preserve"> </w:t>
      </w:r>
      <w:r w:rsidR="002D265A" w:rsidRPr="002D265A">
        <w:rPr>
          <w:sz w:val="24"/>
          <w:szCs w:val="24"/>
        </w:rPr>
        <w:t>на момент возникновения ноосферы</w:t>
      </w:r>
      <w:r w:rsidR="002D265A">
        <w:rPr>
          <w:sz w:val="24"/>
          <w:szCs w:val="24"/>
        </w:rPr>
        <w:t>,</w:t>
      </w:r>
      <w:r w:rsidR="00D72C5F" w:rsidRPr="003449D9">
        <w:rPr>
          <w:sz w:val="24"/>
          <w:szCs w:val="24"/>
        </w:rPr>
        <w:t xml:space="preserve"> </w:t>
      </w:r>
      <w:r w:rsidR="000C273F">
        <w:rPr>
          <w:sz w:val="24"/>
          <w:szCs w:val="24"/>
        </w:rPr>
        <w:t>что позволяет использовать эти значения в качестве «</w:t>
      </w:r>
      <w:r w:rsidR="002D265A">
        <w:rPr>
          <w:sz w:val="24"/>
          <w:szCs w:val="24"/>
        </w:rPr>
        <w:t>первичн</w:t>
      </w:r>
      <w:r w:rsidR="000C273F">
        <w:rPr>
          <w:sz w:val="24"/>
          <w:szCs w:val="24"/>
        </w:rPr>
        <w:t>ой» точки отсчета</w:t>
      </w:r>
      <w:r w:rsidR="00D72C5F" w:rsidRPr="003449D9">
        <w:rPr>
          <w:sz w:val="24"/>
          <w:szCs w:val="24"/>
        </w:rPr>
        <w:t xml:space="preserve"> </w:t>
      </w:r>
      <w:r w:rsidR="00E3278D" w:rsidRPr="008D6ED6">
        <w:rPr>
          <w:sz w:val="24"/>
          <w:szCs w:val="24"/>
        </w:rPr>
        <w:t>[</w:t>
      </w:r>
      <w:r w:rsidR="002D265A" w:rsidRPr="002D265A">
        <w:rPr>
          <w:sz w:val="24"/>
          <w:szCs w:val="24"/>
        </w:rPr>
        <w:t>Community Ecology, 1986</w:t>
      </w:r>
      <w:r w:rsidR="008D6ED6" w:rsidRPr="008D6ED6">
        <w:rPr>
          <w:sz w:val="24"/>
          <w:szCs w:val="24"/>
        </w:rPr>
        <w:t>].</w:t>
      </w:r>
      <w:r w:rsidR="002D265A">
        <w:rPr>
          <w:sz w:val="24"/>
          <w:szCs w:val="24"/>
        </w:rPr>
        <w:t xml:space="preserve"> </w:t>
      </w:r>
    </w:p>
    <w:p w:rsidR="007D47C4" w:rsidRPr="003449D9" w:rsidRDefault="00675230" w:rsidP="003449D9">
      <w:pPr>
        <w:widowControl/>
        <w:autoSpaceDE/>
        <w:autoSpaceDN/>
        <w:adjustRightInd/>
        <w:spacing w:line="360" w:lineRule="auto"/>
        <w:ind w:firstLine="709"/>
        <w:jc w:val="both"/>
        <w:rPr>
          <w:sz w:val="24"/>
          <w:szCs w:val="24"/>
          <w:lang w:eastAsia="en-US"/>
        </w:rPr>
      </w:pPr>
      <w:r>
        <w:rPr>
          <w:sz w:val="24"/>
          <w:szCs w:val="24"/>
          <w:lang w:eastAsia="en-US"/>
        </w:rPr>
        <w:t xml:space="preserve">Что касается </w:t>
      </w:r>
      <w:r w:rsidR="007D47C4" w:rsidRPr="003449D9">
        <w:rPr>
          <w:sz w:val="24"/>
          <w:szCs w:val="24"/>
          <w:lang w:eastAsia="en-US"/>
        </w:rPr>
        <w:t>современного этапа развития цивилизации</w:t>
      </w:r>
      <w:r>
        <w:rPr>
          <w:sz w:val="24"/>
          <w:szCs w:val="24"/>
          <w:lang w:eastAsia="en-US"/>
        </w:rPr>
        <w:t>, то его г</w:t>
      </w:r>
      <w:r w:rsidRPr="00675230">
        <w:rPr>
          <w:sz w:val="24"/>
          <w:szCs w:val="24"/>
          <w:lang w:eastAsia="en-US"/>
        </w:rPr>
        <w:t xml:space="preserve">лавной особенностью </w:t>
      </w:r>
      <w:r w:rsidR="007D47C4" w:rsidRPr="003449D9">
        <w:rPr>
          <w:sz w:val="24"/>
          <w:szCs w:val="24"/>
          <w:lang w:eastAsia="en-US"/>
        </w:rPr>
        <w:t>является целенаправленная и практически повсеместная трансформация всех систем исходной биосферы</w:t>
      </w:r>
      <w:r w:rsidR="00A475BD">
        <w:rPr>
          <w:sz w:val="24"/>
          <w:szCs w:val="24"/>
          <w:lang w:eastAsia="en-US"/>
        </w:rPr>
        <w:t xml:space="preserve">. </w:t>
      </w:r>
      <w:r w:rsidR="007D47C4" w:rsidRPr="003449D9">
        <w:rPr>
          <w:sz w:val="24"/>
          <w:szCs w:val="24"/>
          <w:lang w:eastAsia="en-US"/>
        </w:rPr>
        <w:t xml:space="preserve">Эта трансформация, поначалу затронувшая больше биологическую составляющую биосферы, </w:t>
      </w:r>
      <w:r w:rsidR="004E3A07">
        <w:rPr>
          <w:sz w:val="24"/>
          <w:szCs w:val="24"/>
          <w:lang w:eastAsia="en-US"/>
        </w:rPr>
        <w:t>в</w:t>
      </w:r>
      <w:r w:rsidR="007D47C4" w:rsidRPr="003449D9">
        <w:rPr>
          <w:sz w:val="24"/>
          <w:szCs w:val="24"/>
          <w:lang w:eastAsia="en-US"/>
        </w:rPr>
        <w:t xml:space="preserve"> настоящее время активно распространяется и на биокосную составляющую. Масштабное уничтожение лесов, сплошная распашка и мелиорация огромных территорий, возрастающая добыча минерального сырья</w:t>
      </w:r>
      <w:r w:rsidR="007D47C4" w:rsidRPr="003449D9">
        <w:rPr>
          <w:sz w:val="24"/>
          <w:szCs w:val="24"/>
        </w:rPr>
        <w:t xml:space="preserve"> и </w:t>
      </w:r>
      <w:r w:rsidR="007D47C4" w:rsidRPr="003449D9">
        <w:rPr>
          <w:sz w:val="24"/>
          <w:szCs w:val="24"/>
          <w:lang w:eastAsia="en-US"/>
        </w:rPr>
        <w:t xml:space="preserve">углеводородов дополняется значительными выбросами не только не свойственных природной среде </w:t>
      </w:r>
      <w:r w:rsidR="00EA209C" w:rsidRPr="003449D9">
        <w:rPr>
          <w:sz w:val="24"/>
          <w:szCs w:val="24"/>
          <w:lang w:eastAsia="en-US"/>
        </w:rPr>
        <w:t>ксенобиотиков</w:t>
      </w:r>
      <w:r w:rsidR="007D47C4" w:rsidRPr="003449D9">
        <w:rPr>
          <w:sz w:val="24"/>
          <w:szCs w:val="24"/>
          <w:lang w:eastAsia="en-US"/>
        </w:rPr>
        <w:t>, но и радиоактивных изотопов. Влияние хозяйственной деятельности иногда становится настолько существенным, что приводит</w:t>
      </w:r>
      <w:r w:rsidR="009D063D">
        <w:rPr>
          <w:sz w:val="24"/>
          <w:szCs w:val="24"/>
          <w:lang w:eastAsia="en-US"/>
        </w:rPr>
        <w:t xml:space="preserve"> </w:t>
      </w:r>
      <w:r w:rsidR="007D47C4" w:rsidRPr="003449D9">
        <w:rPr>
          <w:sz w:val="24"/>
          <w:szCs w:val="24"/>
          <w:lang w:eastAsia="en-US"/>
        </w:rPr>
        <w:t xml:space="preserve">к </w:t>
      </w:r>
      <w:r w:rsidR="009D063D">
        <w:rPr>
          <w:sz w:val="24"/>
          <w:szCs w:val="24"/>
          <w:lang w:eastAsia="en-US"/>
        </w:rPr>
        <w:t xml:space="preserve">быстрому </w:t>
      </w:r>
      <w:r w:rsidR="007D47C4" w:rsidRPr="003449D9">
        <w:rPr>
          <w:sz w:val="24"/>
          <w:szCs w:val="24"/>
          <w:lang w:eastAsia="en-US"/>
        </w:rPr>
        <w:t>формированию специфических зон эндеми</w:t>
      </w:r>
      <w:r w:rsidR="009D063D">
        <w:rPr>
          <w:sz w:val="24"/>
          <w:szCs w:val="24"/>
          <w:lang w:eastAsia="en-US"/>
        </w:rPr>
        <w:t>зма</w:t>
      </w:r>
      <w:r w:rsidR="007D47C4" w:rsidRPr="003449D9">
        <w:rPr>
          <w:sz w:val="24"/>
          <w:szCs w:val="24"/>
          <w:lang w:eastAsia="en-US"/>
        </w:rPr>
        <w:t>, охватывающих сотни тысяч, а иногда</w:t>
      </w:r>
      <w:r w:rsidR="004E3A07">
        <w:rPr>
          <w:sz w:val="24"/>
          <w:szCs w:val="24"/>
          <w:lang w:eastAsia="en-US"/>
        </w:rPr>
        <w:t>,</w:t>
      </w:r>
      <w:r w:rsidR="007D47C4" w:rsidRPr="003449D9">
        <w:rPr>
          <w:sz w:val="24"/>
          <w:szCs w:val="24"/>
          <w:lang w:eastAsia="en-US"/>
        </w:rPr>
        <w:t xml:space="preserve"> как в случае катастрофы на </w:t>
      </w:r>
      <w:r w:rsidR="00C53E8B" w:rsidRPr="003449D9">
        <w:rPr>
          <w:sz w:val="24"/>
          <w:szCs w:val="24"/>
          <w:lang w:eastAsia="en-US"/>
        </w:rPr>
        <w:t xml:space="preserve">четвертом энергоблоке </w:t>
      </w:r>
      <w:r w:rsidR="007D47C4" w:rsidRPr="003449D9">
        <w:rPr>
          <w:sz w:val="24"/>
          <w:szCs w:val="24"/>
          <w:lang w:eastAsia="en-US"/>
        </w:rPr>
        <w:t>ЧАЭС 1986 г</w:t>
      </w:r>
      <w:r w:rsidR="00C53E8B" w:rsidRPr="003449D9">
        <w:rPr>
          <w:sz w:val="24"/>
          <w:szCs w:val="24"/>
          <w:lang w:eastAsia="en-US"/>
        </w:rPr>
        <w:t xml:space="preserve"> или 4-х реакторах АЭС Фукусима-1 2011</w:t>
      </w:r>
      <w:r w:rsidR="009D063D">
        <w:rPr>
          <w:sz w:val="24"/>
          <w:szCs w:val="24"/>
          <w:lang w:eastAsia="en-US"/>
        </w:rPr>
        <w:t xml:space="preserve"> г</w:t>
      </w:r>
      <w:r w:rsidR="004E3A07">
        <w:rPr>
          <w:sz w:val="24"/>
          <w:szCs w:val="24"/>
          <w:lang w:eastAsia="en-US"/>
        </w:rPr>
        <w:t>,</w:t>
      </w:r>
      <w:r w:rsidR="007D47C4" w:rsidRPr="003449D9">
        <w:rPr>
          <w:sz w:val="24"/>
          <w:szCs w:val="24"/>
          <w:lang w:eastAsia="en-US"/>
        </w:rPr>
        <w:t xml:space="preserve"> и миллионы квадратных километров. </w:t>
      </w:r>
    </w:p>
    <w:p w:rsidR="00675230" w:rsidRDefault="007D47C4" w:rsidP="0076745E">
      <w:pPr>
        <w:widowControl/>
        <w:autoSpaceDE/>
        <w:autoSpaceDN/>
        <w:adjustRightInd/>
        <w:spacing w:line="360" w:lineRule="auto"/>
        <w:ind w:firstLine="708"/>
        <w:jc w:val="both"/>
        <w:rPr>
          <w:noProof/>
        </w:rPr>
      </w:pPr>
      <w:r w:rsidRPr="003449D9">
        <w:rPr>
          <w:sz w:val="24"/>
          <w:szCs w:val="24"/>
          <w:lang w:eastAsia="en-US"/>
        </w:rPr>
        <w:t xml:space="preserve">Однако, несмотря на большое количество и разнообразие наблюдаемых антропогенных изменений, специфика складывающейся ситуации состоит в том, что даже совокупные возможности человечества пока еще близко не соразмерны возможностям природных процессов в плане объемов вещества и </w:t>
      </w:r>
      <w:r w:rsidRPr="0076745E">
        <w:rPr>
          <w:sz w:val="24"/>
          <w:szCs w:val="24"/>
          <w:lang w:eastAsia="en-US"/>
        </w:rPr>
        <w:t>энергии</w:t>
      </w:r>
      <w:r w:rsidR="0076745E" w:rsidRPr="0076745E">
        <w:rPr>
          <w:sz w:val="24"/>
          <w:szCs w:val="24"/>
          <w:lang w:eastAsia="en-US"/>
        </w:rPr>
        <w:t xml:space="preserve">, </w:t>
      </w:r>
      <w:r w:rsidR="0076745E" w:rsidRPr="0076745E">
        <w:rPr>
          <w:noProof/>
          <w:sz w:val="24"/>
          <w:szCs w:val="24"/>
        </w:rPr>
        <w:t>вовлекаемых в круговороты.</w:t>
      </w:r>
      <w:r w:rsidR="0076745E">
        <w:rPr>
          <w:noProof/>
        </w:rPr>
        <w:t xml:space="preserve"> </w:t>
      </w:r>
    </w:p>
    <w:p w:rsidR="0052295E" w:rsidRDefault="007D47C4" w:rsidP="003449D9">
      <w:pPr>
        <w:widowControl/>
        <w:autoSpaceDE/>
        <w:autoSpaceDN/>
        <w:adjustRightInd/>
        <w:spacing w:line="360" w:lineRule="auto"/>
        <w:ind w:firstLine="708"/>
        <w:jc w:val="both"/>
        <w:rPr>
          <w:rFonts w:eastAsia="Calibri"/>
          <w:sz w:val="24"/>
          <w:szCs w:val="24"/>
        </w:rPr>
      </w:pPr>
      <w:r w:rsidRPr="003449D9">
        <w:rPr>
          <w:sz w:val="24"/>
          <w:szCs w:val="24"/>
          <w:lang w:eastAsia="en-US"/>
        </w:rPr>
        <w:t>Масштабы, комплексность, мощность и временная стабильность природных факторов миграции</w:t>
      </w:r>
      <w:r w:rsidR="00B5343E">
        <w:rPr>
          <w:sz w:val="24"/>
          <w:szCs w:val="24"/>
          <w:lang w:eastAsia="en-US"/>
        </w:rPr>
        <w:t xml:space="preserve"> минимум </w:t>
      </w:r>
      <w:r w:rsidRPr="003449D9">
        <w:rPr>
          <w:sz w:val="24"/>
          <w:szCs w:val="24"/>
          <w:lang w:eastAsia="en-US"/>
        </w:rPr>
        <w:t>на поряд</w:t>
      </w:r>
      <w:r w:rsidR="00B5343E">
        <w:rPr>
          <w:sz w:val="24"/>
          <w:szCs w:val="24"/>
          <w:lang w:eastAsia="en-US"/>
        </w:rPr>
        <w:t>ок</w:t>
      </w:r>
      <w:r w:rsidRPr="003449D9">
        <w:rPr>
          <w:sz w:val="24"/>
          <w:szCs w:val="24"/>
          <w:lang w:eastAsia="en-US"/>
        </w:rPr>
        <w:t xml:space="preserve"> превышают любые антропогенные аналоги. </w:t>
      </w:r>
      <w:r w:rsidRPr="003449D9">
        <w:rPr>
          <w:rFonts w:eastAsia="Calibri"/>
          <w:sz w:val="24"/>
          <w:szCs w:val="24"/>
        </w:rPr>
        <w:t>Таким образом, современная ноосфера</w:t>
      </w:r>
      <w:r w:rsidR="00C53E8B" w:rsidRPr="003449D9">
        <w:rPr>
          <w:rFonts w:eastAsia="Calibri"/>
          <w:sz w:val="24"/>
          <w:szCs w:val="24"/>
        </w:rPr>
        <w:t>,</w:t>
      </w:r>
      <w:r w:rsidRPr="003449D9">
        <w:rPr>
          <w:rFonts w:eastAsia="Calibri"/>
          <w:sz w:val="24"/>
          <w:szCs w:val="24"/>
        </w:rPr>
        <w:t xml:space="preserve"> </w:t>
      </w:r>
      <w:r w:rsidR="00B445AF" w:rsidRPr="003449D9">
        <w:rPr>
          <w:rFonts w:eastAsia="Calibri"/>
          <w:sz w:val="24"/>
          <w:szCs w:val="24"/>
        </w:rPr>
        <w:t>сохранив</w:t>
      </w:r>
      <w:r w:rsidR="009D063D">
        <w:rPr>
          <w:rFonts w:eastAsia="Calibri"/>
          <w:sz w:val="24"/>
          <w:szCs w:val="24"/>
        </w:rPr>
        <w:t>шая</w:t>
      </w:r>
      <w:r w:rsidR="00B445AF" w:rsidRPr="003449D9">
        <w:rPr>
          <w:rFonts w:eastAsia="Calibri"/>
          <w:sz w:val="24"/>
          <w:szCs w:val="24"/>
        </w:rPr>
        <w:t xml:space="preserve"> в масштабах планеты все основные черты, параметры и структурные элементы первичной биосферы</w:t>
      </w:r>
      <w:r w:rsidR="000708D2">
        <w:rPr>
          <w:rFonts w:eastAsia="Calibri"/>
          <w:sz w:val="24"/>
          <w:szCs w:val="24"/>
        </w:rPr>
        <w:t>,</w:t>
      </w:r>
      <w:r w:rsidR="00B445AF" w:rsidRPr="003449D9">
        <w:rPr>
          <w:rFonts w:eastAsia="Calibri"/>
          <w:sz w:val="24"/>
          <w:szCs w:val="24"/>
        </w:rPr>
        <w:t xml:space="preserve"> </w:t>
      </w:r>
      <w:r w:rsidRPr="003449D9">
        <w:rPr>
          <w:rFonts w:eastAsia="Calibri"/>
          <w:sz w:val="24"/>
          <w:szCs w:val="24"/>
        </w:rPr>
        <w:t xml:space="preserve">продолжает представлять собой сбалансированную и </w:t>
      </w:r>
      <w:r w:rsidR="00C53E8B" w:rsidRPr="003449D9">
        <w:rPr>
          <w:rFonts w:eastAsia="Calibri"/>
          <w:sz w:val="24"/>
          <w:szCs w:val="24"/>
        </w:rPr>
        <w:t xml:space="preserve">относительно </w:t>
      </w:r>
      <w:r w:rsidRPr="003449D9">
        <w:rPr>
          <w:rFonts w:eastAsia="Calibri"/>
          <w:sz w:val="24"/>
          <w:szCs w:val="24"/>
        </w:rPr>
        <w:t>устойчивую систему, в пределах которой</w:t>
      </w:r>
      <w:r w:rsidR="00B445AF" w:rsidRPr="003449D9">
        <w:rPr>
          <w:rFonts w:eastAsia="Calibri"/>
          <w:sz w:val="24"/>
          <w:szCs w:val="24"/>
        </w:rPr>
        <w:t>, однако,</w:t>
      </w:r>
      <w:r w:rsidRPr="003449D9">
        <w:rPr>
          <w:rFonts w:eastAsia="Calibri"/>
          <w:sz w:val="24"/>
          <w:szCs w:val="24"/>
        </w:rPr>
        <w:t xml:space="preserve"> реализуется ряд </w:t>
      </w:r>
      <w:r w:rsidR="000708D2" w:rsidRPr="003449D9">
        <w:rPr>
          <w:rFonts w:eastAsia="Calibri"/>
          <w:sz w:val="24"/>
          <w:szCs w:val="24"/>
        </w:rPr>
        <w:t>антропогенное</w:t>
      </w:r>
      <w:r w:rsidRPr="003449D9">
        <w:rPr>
          <w:rFonts w:eastAsia="Calibri"/>
          <w:sz w:val="24"/>
          <w:szCs w:val="24"/>
        </w:rPr>
        <w:t xml:space="preserve"> трансформированных биогеохимических круговоротов. Под действием этих трансформаций, обусловленных главным образом индустриальной деятельностью человека, на планете наблюдаются спорадические проявления новых геохимических аномалий, формирующихся на поверхности зональных систем биосферы в форме поверхностных новообразований специфической структуры. При этом и объемы и площади таких аномалий, как правило, сравнительно невелики, чего, однако, нельзя сказать об их экологической значимости.</w:t>
      </w:r>
    </w:p>
    <w:p w:rsidR="00344D07" w:rsidRPr="00FE1FE3" w:rsidRDefault="00440CAC" w:rsidP="003449D9">
      <w:pPr>
        <w:widowControl/>
        <w:autoSpaceDE/>
        <w:autoSpaceDN/>
        <w:adjustRightInd/>
        <w:spacing w:line="360" w:lineRule="auto"/>
        <w:ind w:firstLine="708"/>
        <w:jc w:val="both"/>
        <w:rPr>
          <w:rFonts w:eastAsia="Calibri"/>
          <w:sz w:val="24"/>
          <w:szCs w:val="24"/>
        </w:rPr>
      </w:pPr>
      <w:r>
        <w:rPr>
          <w:rFonts w:eastAsia="Calibri"/>
          <w:sz w:val="24"/>
          <w:szCs w:val="24"/>
        </w:rPr>
        <w:t>Более того, не</w:t>
      </w:r>
      <w:r w:rsidR="00246DAD" w:rsidRPr="003449D9">
        <w:rPr>
          <w:rFonts w:eastAsia="Calibri"/>
          <w:sz w:val="24"/>
          <w:szCs w:val="24"/>
        </w:rPr>
        <w:t>смотря на относительно незначительное число работ, касающихся изучения особенностей пространственной структуры геохимических аномалий антропогенного генезиса, полученны</w:t>
      </w:r>
      <w:r w:rsidR="00652D1F" w:rsidRPr="003449D9">
        <w:rPr>
          <w:rFonts w:eastAsia="Calibri"/>
          <w:sz w:val="24"/>
          <w:szCs w:val="24"/>
        </w:rPr>
        <w:t>е</w:t>
      </w:r>
      <w:r w:rsidR="00246DAD" w:rsidRPr="003449D9">
        <w:rPr>
          <w:rFonts w:eastAsia="Calibri"/>
          <w:sz w:val="24"/>
          <w:szCs w:val="24"/>
        </w:rPr>
        <w:t xml:space="preserve"> результат</w:t>
      </w:r>
      <w:r w:rsidR="00652D1F" w:rsidRPr="003449D9">
        <w:rPr>
          <w:rFonts w:eastAsia="Calibri"/>
          <w:sz w:val="24"/>
          <w:szCs w:val="24"/>
        </w:rPr>
        <w:t>ы</w:t>
      </w:r>
      <w:r w:rsidR="00246DAD" w:rsidRPr="003449D9">
        <w:rPr>
          <w:rFonts w:eastAsia="Calibri"/>
          <w:sz w:val="24"/>
          <w:szCs w:val="24"/>
        </w:rPr>
        <w:t xml:space="preserve"> свидетельству</w:t>
      </w:r>
      <w:r w:rsidR="00652D1F" w:rsidRPr="003449D9">
        <w:rPr>
          <w:rFonts w:eastAsia="Calibri"/>
          <w:sz w:val="24"/>
          <w:szCs w:val="24"/>
        </w:rPr>
        <w:t>ю</w:t>
      </w:r>
      <w:r w:rsidR="00246DAD" w:rsidRPr="003449D9">
        <w:rPr>
          <w:rFonts w:eastAsia="Calibri"/>
          <w:sz w:val="24"/>
          <w:szCs w:val="24"/>
        </w:rPr>
        <w:t xml:space="preserve">т о том, что в подавляющем большинстве случаев, речь идет о </w:t>
      </w:r>
      <w:r w:rsidR="00652D1F" w:rsidRPr="003449D9">
        <w:rPr>
          <w:rFonts w:eastAsia="Calibri"/>
          <w:sz w:val="24"/>
          <w:szCs w:val="24"/>
        </w:rPr>
        <w:t xml:space="preserve">процессах разового или продолжительного </w:t>
      </w:r>
      <w:r w:rsidR="00246DAD" w:rsidRPr="003449D9">
        <w:rPr>
          <w:rFonts w:eastAsia="Calibri"/>
          <w:sz w:val="24"/>
          <w:szCs w:val="24"/>
        </w:rPr>
        <w:t>распределени</w:t>
      </w:r>
      <w:r w:rsidR="000708D2">
        <w:rPr>
          <w:rFonts w:eastAsia="Calibri"/>
          <w:sz w:val="24"/>
          <w:szCs w:val="24"/>
        </w:rPr>
        <w:t>я</w:t>
      </w:r>
      <w:r w:rsidR="00246DAD" w:rsidRPr="003449D9">
        <w:rPr>
          <w:rFonts w:eastAsia="Calibri"/>
          <w:sz w:val="24"/>
          <w:szCs w:val="24"/>
        </w:rPr>
        <w:t xml:space="preserve"> </w:t>
      </w:r>
      <w:r w:rsidR="00652D1F" w:rsidRPr="003449D9">
        <w:rPr>
          <w:rFonts w:eastAsia="Calibri"/>
          <w:sz w:val="24"/>
          <w:szCs w:val="24"/>
        </w:rPr>
        <w:t xml:space="preserve">вещества из точечного источника. </w:t>
      </w:r>
      <w:r w:rsidR="000708D2">
        <w:rPr>
          <w:rFonts w:eastAsia="Calibri"/>
          <w:sz w:val="24"/>
          <w:szCs w:val="24"/>
        </w:rPr>
        <w:t>Например,</w:t>
      </w:r>
      <w:r w:rsidR="00C53E8B" w:rsidRPr="003449D9">
        <w:rPr>
          <w:rFonts w:eastAsia="Calibri"/>
          <w:sz w:val="24"/>
          <w:szCs w:val="24"/>
        </w:rPr>
        <w:t xml:space="preserve"> о</w:t>
      </w:r>
      <w:r w:rsidR="0093090B" w:rsidRPr="003449D9">
        <w:rPr>
          <w:rFonts w:eastAsia="Calibri"/>
          <w:sz w:val="24"/>
          <w:szCs w:val="24"/>
        </w:rPr>
        <w:t xml:space="preserve"> влиянии </w:t>
      </w:r>
      <w:r w:rsidR="000708D2">
        <w:rPr>
          <w:rFonts w:eastAsia="Calibri"/>
          <w:sz w:val="24"/>
          <w:szCs w:val="24"/>
        </w:rPr>
        <w:t xml:space="preserve">на </w:t>
      </w:r>
      <w:r w:rsidR="0093090B" w:rsidRPr="003449D9">
        <w:rPr>
          <w:rFonts w:eastAsia="Calibri"/>
          <w:sz w:val="24"/>
          <w:szCs w:val="24"/>
        </w:rPr>
        <w:t xml:space="preserve">окружающую среду можно судить </w:t>
      </w:r>
      <w:r w:rsidR="004E3A07">
        <w:rPr>
          <w:rFonts w:eastAsia="Calibri"/>
          <w:sz w:val="24"/>
          <w:szCs w:val="24"/>
        </w:rPr>
        <w:t xml:space="preserve">по результатам </w:t>
      </w:r>
      <w:r w:rsidR="00344D07">
        <w:rPr>
          <w:rFonts w:eastAsia="Calibri"/>
          <w:sz w:val="24"/>
          <w:szCs w:val="24"/>
        </w:rPr>
        <w:t xml:space="preserve">распространения выбросов </w:t>
      </w:r>
      <w:r w:rsidR="0093090B" w:rsidRPr="003449D9">
        <w:rPr>
          <w:rFonts w:eastAsia="Calibri"/>
          <w:sz w:val="24"/>
          <w:szCs w:val="24"/>
        </w:rPr>
        <w:t xml:space="preserve">аффинажного (золотоочистительного) завода в </w:t>
      </w:r>
      <w:r w:rsidR="00344D07">
        <w:rPr>
          <w:rFonts w:eastAsia="Calibri"/>
          <w:sz w:val="24"/>
          <w:szCs w:val="24"/>
        </w:rPr>
        <w:t>г</w:t>
      </w:r>
      <w:r w:rsidR="00645985">
        <w:rPr>
          <w:rFonts w:eastAsia="Calibri"/>
          <w:sz w:val="24"/>
          <w:szCs w:val="24"/>
        </w:rPr>
        <w:t>.</w:t>
      </w:r>
      <w:r w:rsidR="00344D07">
        <w:rPr>
          <w:rFonts w:eastAsia="Calibri"/>
          <w:sz w:val="24"/>
          <w:szCs w:val="24"/>
        </w:rPr>
        <w:t xml:space="preserve"> </w:t>
      </w:r>
      <w:r w:rsidR="0093090B" w:rsidRPr="003449D9">
        <w:rPr>
          <w:rFonts w:eastAsia="Calibri"/>
          <w:sz w:val="24"/>
          <w:szCs w:val="24"/>
        </w:rPr>
        <w:t>Новосибирске</w:t>
      </w:r>
      <w:r w:rsidR="000708D2">
        <w:rPr>
          <w:rFonts w:eastAsia="Calibri"/>
          <w:sz w:val="24"/>
          <w:szCs w:val="24"/>
        </w:rPr>
        <w:t xml:space="preserve">, где было </w:t>
      </w:r>
      <w:r w:rsidR="00645985">
        <w:rPr>
          <w:rFonts w:eastAsia="Calibri"/>
          <w:sz w:val="24"/>
          <w:szCs w:val="24"/>
        </w:rPr>
        <w:t>о</w:t>
      </w:r>
      <w:r w:rsidR="00344D07">
        <w:rPr>
          <w:rFonts w:eastAsia="Calibri"/>
          <w:sz w:val="24"/>
          <w:szCs w:val="24"/>
        </w:rPr>
        <w:t>бнаружено, что в</w:t>
      </w:r>
      <w:r w:rsidR="0093090B" w:rsidRPr="003449D9">
        <w:rPr>
          <w:rFonts w:eastAsia="Calibri"/>
          <w:sz w:val="24"/>
          <w:szCs w:val="24"/>
        </w:rPr>
        <w:t xml:space="preserve">округ </w:t>
      </w:r>
      <w:r w:rsidR="00344D07">
        <w:rPr>
          <w:rFonts w:eastAsia="Calibri"/>
          <w:sz w:val="24"/>
          <w:szCs w:val="24"/>
        </w:rPr>
        <w:t xml:space="preserve">предприятия </w:t>
      </w:r>
      <w:r w:rsidR="0093090B" w:rsidRPr="003449D9">
        <w:rPr>
          <w:rFonts w:eastAsia="Calibri"/>
          <w:sz w:val="24"/>
          <w:szCs w:val="24"/>
        </w:rPr>
        <w:t xml:space="preserve">в почвах зафиксирован техногенный ореол ртути, занимающий около одного квадратного километра. Концентрация ртути в этом ореоле превышает ПДК (предельно допустимую концентрацию) для почв в несколько раз, варьируя от 0,3 до 18,9 г/т (в целом по Новосибирску местный фон ртути в почвах составляет 0,08 г/т). Кроме того, </w:t>
      </w:r>
      <w:r w:rsidR="000708D2">
        <w:rPr>
          <w:rFonts w:eastAsia="Calibri"/>
          <w:sz w:val="24"/>
          <w:szCs w:val="24"/>
        </w:rPr>
        <w:t xml:space="preserve">там </w:t>
      </w:r>
      <w:r w:rsidR="0093090B" w:rsidRPr="003449D9">
        <w:rPr>
          <w:rFonts w:eastAsia="Calibri"/>
          <w:sz w:val="24"/>
          <w:szCs w:val="24"/>
        </w:rPr>
        <w:t>отмечены высокие содержания свинца - до 478 г/т (местный фон в почвах города - 41 г/т). В твердой фракции снега на площади почвенной аномалии содержание ртути достигает 6,8 г/т, свинца - 100 г/т (при местном фон</w:t>
      </w:r>
      <w:r w:rsidR="00645985">
        <w:rPr>
          <w:rFonts w:eastAsia="Calibri"/>
          <w:sz w:val="24"/>
          <w:szCs w:val="24"/>
        </w:rPr>
        <w:t>е 0,04 и 15 г/т соответственно)</w:t>
      </w:r>
      <w:r w:rsidR="0093090B" w:rsidRPr="003449D9">
        <w:rPr>
          <w:rFonts w:eastAsia="Calibri"/>
          <w:sz w:val="24"/>
          <w:szCs w:val="24"/>
        </w:rPr>
        <w:t xml:space="preserve"> </w:t>
      </w:r>
      <w:r w:rsidR="008D6ED6" w:rsidRPr="008D6ED6">
        <w:rPr>
          <w:rFonts w:eastAsia="Calibri"/>
          <w:sz w:val="24"/>
          <w:szCs w:val="24"/>
        </w:rPr>
        <w:t>[</w:t>
      </w:r>
      <w:r w:rsidR="0093090B" w:rsidRPr="003449D9">
        <w:rPr>
          <w:rFonts w:eastAsia="Calibri"/>
          <w:sz w:val="24"/>
          <w:szCs w:val="24"/>
        </w:rPr>
        <w:t>Сотников, 1997</w:t>
      </w:r>
      <w:r w:rsidR="0046688C">
        <w:rPr>
          <w:rFonts w:eastAsia="Calibri"/>
          <w:sz w:val="24"/>
          <w:szCs w:val="24"/>
        </w:rPr>
        <w:t xml:space="preserve">; </w:t>
      </w:r>
      <w:r w:rsidR="0046688C" w:rsidRPr="00FE1FE3">
        <w:rPr>
          <w:rFonts w:eastAsia="Calibri"/>
          <w:sz w:val="24"/>
          <w:szCs w:val="24"/>
        </w:rPr>
        <w:t>Сысо, 2006</w:t>
      </w:r>
      <w:r w:rsidR="008D6ED6" w:rsidRPr="00FE1FE3">
        <w:rPr>
          <w:rFonts w:eastAsia="Calibri"/>
          <w:sz w:val="24"/>
          <w:szCs w:val="24"/>
        </w:rPr>
        <w:t>]</w:t>
      </w:r>
      <w:r w:rsidR="00FE3318" w:rsidRPr="00FE1FE3">
        <w:rPr>
          <w:rFonts w:eastAsia="Calibri"/>
          <w:sz w:val="24"/>
          <w:szCs w:val="24"/>
        </w:rPr>
        <w:t xml:space="preserve">. Повышенное содержание золота и олова обнаружено и в организме жителей </w:t>
      </w:r>
      <w:r w:rsidR="008D6ED6" w:rsidRPr="00FE1FE3">
        <w:rPr>
          <w:rFonts w:eastAsia="Calibri"/>
          <w:sz w:val="24"/>
          <w:szCs w:val="24"/>
        </w:rPr>
        <w:t>[Барановская, 2016]</w:t>
      </w:r>
      <w:r w:rsidR="00FE3318" w:rsidRPr="00FE1FE3">
        <w:rPr>
          <w:rFonts w:eastAsia="Calibri"/>
          <w:sz w:val="24"/>
          <w:szCs w:val="24"/>
        </w:rPr>
        <w:t>.</w:t>
      </w:r>
    </w:p>
    <w:p w:rsidR="0093090B" w:rsidRPr="003449D9" w:rsidRDefault="00652D1F" w:rsidP="003449D9">
      <w:pPr>
        <w:widowControl/>
        <w:autoSpaceDE/>
        <w:autoSpaceDN/>
        <w:adjustRightInd/>
        <w:spacing w:line="360" w:lineRule="auto"/>
        <w:ind w:firstLine="708"/>
        <w:jc w:val="both"/>
        <w:rPr>
          <w:rFonts w:eastAsia="Calibri"/>
          <w:sz w:val="24"/>
          <w:szCs w:val="24"/>
        </w:rPr>
      </w:pPr>
      <w:r w:rsidRPr="003449D9">
        <w:rPr>
          <w:rFonts w:eastAsia="Calibri"/>
          <w:sz w:val="24"/>
          <w:szCs w:val="24"/>
        </w:rPr>
        <w:t>В</w:t>
      </w:r>
      <w:r w:rsidR="00C53E8B" w:rsidRPr="003449D9">
        <w:rPr>
          <w:rFonts w:eastAsia="Calibri"/>
          <w:sz w:val="24"/>
          <w:szCs w:val="24"/>
        </w:rPr>
        <w:t>ажно констатировать, что во всех эти</w:t>
      </w:r>
      <w:r w:rsidR="00A475BD">
        <w:rPr>
          <w:rFonts w:eastAsia="Calibri"/>
          <w:sz w:val="24"/>
          <w:szCs w:val="24"/>
        </w:rPr>
        <w:t>х</w:t>
      </w:r>
      <w:r w:rsidR="00C53E8B" w:rsidRPr="003449D9">
        <w:rPr>
          <w:rFonts w:eastAsia="Calibri"/>
          <w:sz w:val="24"/>
          <w:szCs w:val="24"/>
        </w:rPr>
        <w:t xml:space="preserve"> случаях</w:t>
      </w:r>
      <w:r w:rsidRPr="003449D9">
        <w:rPr>
          <w:rFonts w:eastAsia="Calibri"/>
          <w:sz w:val="24"/>
          <w:szCs w:val="24"/>
        </w:rPr>
        <w:t xml:space="preserve"> на прилегающей территории име</w:t>
      </w:r>
      <w:r w:rsidR="00C53E8B" w:rsidRPr="003449D9">
        <w:rPr>
          <w:rFonts w:eastAsia="Calibri"/>
          <w:sz w:val="24"/>
          <w:szCs w:val="24"/>
        </w:rPr>
        <w:t>ло</w:t>
      </w:r>
      <w:r w:rsidRPr="003449D9">
        <w:rPr>
          <w:rFonts w:eastAsia="Calibri"/>
          <w:sz w:val="24"/>
          <w:szCs w:val="24"/>
        </w:rPr>
        <w:t xml:space="preserve"> место формирование поверхностно приуроченных аномалий разной площади, но всегда относительно простой моно- или полицентрической структуры, легко поддающейся индикации, идентификации и математической интерпретации</w:t>
      </w:r>
      <w:r w:rsidR="00C53E8B" w:rsidRPr="003449D9">
        <w:rPr>
          <w:rFonts w:eastAsia="Calibri"/>
          <w:sz w:val="24"/>
          <w:szCs w:val="24"/>
        </w:rPr>
        <w:t>. Х</w:t>
      </w:r>
      <w:r w:rsidR="0093090B" w:rsidRPr="003449D9">
        <w:rPr>
          <w:rFonts w:eastAsia="Calibri"/>
          <w:sz w:val="24"/>
          <w:szCs w:val="24"/>
        </w:rPr>
        <w:t xml:space="preserve">орошей иллюстрацией для </w:t>
      </w:r>
      <w:r w:rsidR="00C53E8B" w:rsidRPr="003449D9">
        <w:rPr>
          <w:rFonts w:eastAsia="Calibri"/>
          <w:sz w:val="24"/>
          <w:szCs w:val="24"/>
        </w:rPr>
        <w:t xml:space="preserve">подтверждения данного тезиса </w:t>
      </w:r>
      <w:r w:rsidR="0093090B" w:rsidRPr="003449D9">
        <w:rPr>
          <w:rFonts w:eastAsia="Calibri"/>
          <w:sz w:val="24"/>
          <w:szCs w:val="24"/>
        </w:rPr>
        <w:t xml:space="preserve">является </w:t>
      </w:r>
      <w:r w:rsidR="000708D2">
        <w:rPr>
          <w:rFonts w:eastAsia="Calibri"/>
          <w:sz w:val="24"/>
          <w:szCs w:val="24"/>
        </w:rPr>
        <w:t xml:space="preserve">и структура </w:t>
      </w:r>
      <w:r w:rsidR="0093090B" w:rsidRPr="003449D9">
        <w:rPr>
          <w:rFonts w:eastAsia="Calibri"/>
          <w:sz w:val="24"/>
          <w:szCs w:val="24"/>
        </w:rPr>
        <w:t>загрязнения территории радионуклидами</w:t>
      </w:r>
      <w:r w:rsidR="00C53E8B" w:rsidRPr="003449D9">
        <w:rPr>
          <w:rFonts w:eastAsia="Calibri"/>
          <w:sz w:val="24"/>
          <w:szCs w:val="24"/>
        </w:rPr>
        <w:t xml:space="preserve">, возникшая </w:t>
      </w:r>
      <w:r w:rsidR="0093090B" w:rsidRPr="003449D9">
        <w:rPr>
          <w:rFonts w:eastAsia="Calibri"/>
          <w:sz w:val="24"/>
          <w:szCs w:val="24"/>
        </w:rPr>
        <w:t>в результате аварии на ЧАЭС 1986</w:t>
      </w:r>
      <w:r w:rsidR="00645985">
        <w:rPr>
          <w:rFonts w:eastAsia="Calibri"/>
          <w:sz w:val="24"/>
          <w:szCs w:val="24"/>
        </w:rPr>
        <w:t xml:space="preserve"> </w:t>
      </w:r>
      <w:r w:rsidR="0093090B" w:rsidRPr="003449D9">
        <w:rPr>
          <w:rFonts w:eastAsia="Calibri"/>
          <w:sz w:val="24"/>
          <w:szCs w:val="24"/>
        </w:rPr>
        <w:t>г</w:t>
      </w:r>
      <w:r w:rsidR="00645985">
        <w:rPr>
          <w:rFonts w:eastAsia="Calibri"/>
          <w:sz w:val="24"/>
          <w:szCs w:val="24"/>
        </w:rPr>
        <w:t>.</w:t>
      </w:r>
      <w:r w:rsidR="00C53E8B" w:rsidRPr="003449D9">
        <w:rPr>
          <w:rFonts w:eastAsia="Calibri"/>
          <w:sz w:val="24"/>
          <w:szCs w:val="24"/>
        </w:rPr>
        <w:t xml:space="preserve">, которая так же </w:t>
      </w:r>
      <w:r w:rsidR="000708D2">
        <w:rPr>
          <w:rFonts w:eastAsia="Calibri"/>
          <w:sz w:val="24"/>
          <w:szCs w:val="24"/>
        </w:rPr>
        <w:t>может с полным правом рассматриваться как</w:t>
      </w:r>
      <w:r w:rsidR="00681D00">
        <w:rPr>
          <w:rFonts w:eastAsia="Calibri"/>
          <w:sz w:val="24"/>
          <w:szCs w:val="24"/>
        </w:rPr>
        <w:t xml:space="preserve"> </w:t>
      </w:r>
      <w:r w:rsidR="00C53E8B" w:rsidRPr="003449D9">
        <w:rPr>
          <w:rFonts w:eastAsia="Calibri"/>
          <w:sz w:val="24"/>
          <w:szCs w:val="24"/>
        </w:rPr>
        <w:t>результат разового выброса вещества из точечного источника</w:t>
      </w:r>
      <w:r w:rsidR="00681D00">
        <w:rPr>
          <w:rFonts w:eastAsia="Calibri"/>
          <w:sz w:val="24"/>
          <w:szCs w:val="24"/>
        </w:rPr>
        <w:t xml:space="preserve">. </w:t>
      </w:r>
    </w:p>
    <w:p w:rsidR="004E3A07" w:rsidRPr="006717FF" w:rsidRDefault="00A475BD" w:rsidP="000708D2">
      <w:pPr>
        <w:widowControl/>
        <w:autoSpaceDE/>
        <w:autoSpaceDN/>
        <w:adjustRightInd/>
        <w:spacing w:line="360" w:lineRule="auto"/>
        <w:ind w:firstLine="708"/>
        <w:jc w:val="both"/>
        <w:rPr>
          <w:rFonts w:eastAsia="Calibri"/>
          <w:b/>
          <w:i/>
          <w:sz w:val="24"/>
          <w:szCs w:val="24"/>
          <w:highlight w:val="yellow"/>
        </w:rPr>
      </w:pPr>
      <w:r>
        <w:rPr>
          <w:rFonts w:eastAsia="Calibri"/>
          <w:sz w:val="24"/>
          <w:szCs w:val="24"/>
        </w:rPr>
        <w:t xml:space="preserve">Проведенные исследования позволили </w:t>
      </w:r>
      <w:bookmarkStart w:id="33" w:name="_Toc323578149"/>
      <w:r w:rsidR="006717FF">
        <w:rPr>
          <w:rFonts w:eastAsia="Calibri"/>
          <w:sz w:val="24"/>
          <w:szCs w:val="24"/>
        </w:rPr>
        <w:t xml:space="preserve">сформулировать следующее </w:t>
      </w:r>
      <w:r w:rsidR="006717FF" w:rsidRPr="009D187B">
        <w:rPr>
          <w:rFonts w:eastAsia="Calibri"/>
          <w:sz w:val="24"/>
          <w:szCs w:val="24"/>
        </w:rPr>
        <w:t>защищаемое положение.</w:t>
      </w:r>
    </w:p>
    <w:p w:rsidR="009A4C07" w:rsidRPr="006717FF" w:rsidRDefault="009A4C07" w:rsidP="000708D2">
      <w:pPr>
        <w:widowControl/>
        <w:autoSpaceDE/>
        <w:autoSpaceDN/>
        <w:adjustRightInd/>
        <w:spacing w:line="360" w:lineRule="auto"/>
        <w:ind w:firstLine="708"/>
        <w:jc w:val="both"/>
        <w:rPr>
          <w:rFonts w:eastAsia="Calibri"/>
          <w:b/>
          <w:i/>
          <w:sz w:val="24"/>
          <w:szCs w:val="24"/>
        </w:rPr>
      </w:pPr>
      <w:r w:rsidRPr="006717FF">
        <w:rPr>
          <w:rFonts w:eastAsia="Calibri"/>
          <w:b/>
          <w:i/>
          <w:sz w:val="24"/>
          <w:szCs w:val="24"/>
        </w:rPr>
        <w:t>Современная ноосфера в структурном отношении представляет собой целостную, вертикально и латерально стратифицированную оболочку, организованную в виде двухслойного объекта, в пределах которого в первичную естественно-природную структуру биосферы с поверхности встраивается новообразованная техногенная структура, сформированная химическими элементами и соединениями, поступающими в окружающую среду специфическим образом, в специфической форме и с несвойственной природным системам скоростью.</w:t>
      </w:r>
    </w:p>
    <w:bookmarkEnd w:id="33"/>
    <w:p w:rsidR="00A83DF5" w:rsidRPr="006717FF" w:rsidRDefault="00A475BD" w:rsidP="003449D9">
      <w:pPr>
        <w:widowControl/>
        <w:autoSpaceDE/>
        <w:autoSpaceDN/>
        <w:adjustRightInd/>
        <w:spacing w:line="360" w:lineRule="auto"/>
        <w:ind w:firstLine="709"/>
        <w:jc w:val="both"/>
        <w:rPr>
          <w:sz w:val="24"/>
          <w:szCs w:val="24"/>
          <w:lang w:eastAsia="en-US"/>
        </w:rPr>
      </w:pPr>
      <w:r w:rsidRPr="006717FF">
        <w:rPr>
          <w:sz w:val="24"/>
          <w:szCs w:val="24"/>
        </w:rPr>
        <w:t xml:space="preserve">Полученные </w:t>
      </w:r>
      <w:r w:rsidR="0024099F" w:rsidRPr="006717FF">
        <w:rPr>
          <w:sz w:val="24"/>
          <w:szCs w:val="24"/>
        </w:rPr>
        <w:t xml:space="preserve">ранее </w:t>
      </w:r>
      <w:r w:rsidRPr="006717FF">
        <w:rPr>
          <w:sz w:val="24"/>
          <w:szCs w:val="24"/>
        </w:rPr>
        <w:t>выводы убедительно свидетельствуют о том, что</w:t>
      </w:r>
      <w:r w:rsidR="007D47C4" w:rsidRPr="006717FF">
        <w:rPr>
          <w:sz w:val="24"/>
          <w:szCs w:val="24"/>
        </w:rPr>
        <w:t xml:space="preserve"> </w:t>
      </w:r>
      <w:r w:rsidR="0024099F" w:rsidRPr="006717FF">
        <w:rPr>
          <w:sz w:val="24"/>
          <w:szCs w:val="24"/>
        </w:rPr>
        <w:t>наличие зон эндемизма не может являться устойчивым явлением природы</w:t>
      </w:r>
      <w:r w:rsidR="00FA4D51" w:rsidRPr="006717FF">
        <w:rPr>
          <w:sz w:val="24"/>
          <w:szCs w:val="24"/>
        </w:rPr>
        <w:t>,</w:t>
      </w:r>
      <w:r w:rsidR="0024099F" w:rsidRPr="006717FF">
        <w:rPr>
          <w:sz w:val="24"/>
          <w:szCs w:val="24"/>
        </w:rPr>
        <w:t xml:space="preserve"> </w:t>
      </w:r>
      <w:r w:rsidR="0024099F" w:rsidRPr="006717FF">
        <w:rPr>
          <w:i/>
          <w:sz w:val="24"/>
          <w:szCs w:val="24"/>
        </w:rPr>
        <w:t>а представляет собой закономерное следствие нарушения ее законов, обусловленное сознательными действиями человечества.</w:t>
      </w:r>
      <w:r w:rsidR="00A83DF5" w:rsidRPr="006717FF">
        <w:rPr>
          <w:i/>
          <w:sz w:val="24"/>
          <w:szCs w:val="24"/>
        </w:rPr>
        <w:t xml:space="preserve"> П</w:t>
      </w:r>
      <w:r w:rsidR="00A83DF5" w:rsidRPr="006717FF">
        <w:rPr>
          <w:sz w:val="24"/>
          <w:szCs w:val="24"/>
        </w:rPr>
        <w:t xml:space="preserve">ри этом </w:t>
      </w:r>
      <w:r w:rsidRPr="006717FF">
        <w:rPr>
          <w:sz w:val="24"/>
          <w:szCs w:val="24"/>
        </w:rPr>
        <w:t xml:space="preserve">в </w:t>
      </w:r>
      <w:r w:rsidR="007D47C4" w:rsidRPr="006717FF">
        <w:rPr>
          <w:sz w:val="24"/>
          <w:szCs w:val="24"/>
        </w:rPr>
        <w:t xml:space="preserve">мире существует два </w:t>
      </w:r>
      <w:r w:rsidR="00A83DF5" w:rsidRPr="006717FF">
        <w:rPr>
          <w:sz w:val="24"/>
          <w:szCs w:val="24"/>
        </w:rPr>
        <w:t xml:space="preserve">генетически </w:t>
      </w:r>
      <w:r w:rsidR="007D47C4" w:rsidRPr="006717FF">
        <w:rPr>
          <w:sz w:val="24"/>
          <w:szCs w:val="24"/>
        </w:rPr>
        <w:t xml:space="preserve">разных типа геохимических провинций, территориально соответствующих зонам распространения </w:t>
      </w:r>
      <w:r w:rsidR="00FA4D51" w:rsidRPr="006717FF">
        <w:rPr>
          <w:sz w:val="24"/>
          <w:szCs w:val="24"/>
        </w:rPr>
        <w:t>отдельных эндемических</w:t>
      </w:r>
      <w:r w:rsidR="007D47C4" w:rsidRPr="006717FF">
        <w:rPr>
          <w:sz w:val="24"/>
          <w:szCs w:val="24"/>
        </w:rPr>
        <w:t xml:space="preserve"> заболеваний. </w:t>
      </w:r>
      <w:r w:rsidR="00A83DF5" w:rsidRPr="006717FF">
        <w:rPr>
          <w:sz w:val="24"/>
          <w:szCs w:val="24"/>
        </w:rPr>
        <w:t xml:space="preserve">Одни из них </w:t>
      </w:r>
      <w:r w:rsidR="007D47C4" w:rsidRPr="006717FF">
        <w:rPr>
          <w:sz w:val="24"/>
          <w:szCs w:val="24"/>
        </w:rPr>
        <w:t xml:space="preserve">имеют природный генезис и </w:t>
      </w:r>
      <w:r w:rsidR="00A83DF5" w:rsidRPr="006717FF">
        <w:rPr>
          <w:sz w:val="24"/>
          <w:szCs w:val="24"/>
        </w:rPr>
        <w:t xml:space="preserve">проявили себя </w:t>
      </w:r>
      <w:r w:rsidR="007D47C4" w:rsidRPr="006717FF">
        <w:rPr>
          <w:sz w:val="24"/>
          <w:szCs w:val="24"/>
        </w:rPr>
        <w:t xml:space="preserve">на ранних этапах развития цивилизации </w:t>
      </w:r>
      <w:r w:rsidR="007D47C4" w:rsidRPr="006717FF">
        <w:rPr>
          <w:sz w:val="24"/>
          <w:szCs w:val="24"/>
          <w:lang w:eastAsia="en-US"/>
        </w:rPr>
        <w:t xml:space="preserve">в ходе быстрого заселения геохимически неблагоприятных территорий, вторые возникли в результате </w:t>
      </w:r>
      <w:r w:rsidR="0062061B" w:rsidRPr="006717FF">
        <w:rPr>
          <w:sz w:val="24"/>
          <w:szCs w:val="24"/>
          <w:lang w:eastAsia="en-US"/>
        </w:rPr>
        <w:t xml:space="preserve">прямого техногенного воздействия, проявляющегося </w:t>
      </w:r>
      <w:r w:rsidR="007D47C4" w:rsidRPr="006717FF">
        <w:rPr>
          <w:sz w:val="24"/>
          <w:szCs w:val="24"/>
          <w:lang w:eastAsia="en-US"/>
        </w:rPr>
        <w:t xml:space="preserve">на фоне уже существующей природной </w:t>
      </w:r>
      <w:r w:rsidR="0062061B" w:rsidRPr="006717FF">
        <w:rPr>
          <w:sz w:val="24"/>
          <w:szCs w:val="24"/>
          <w:lang w:eastAsia="en-US"/>
        </w:rPr>
        <w:t xml:space="preserve">геохимической </w:t>
      </w:r>
      <w:r w:rsidR="007D47C4" w:rsidRPr="006717FF">
        <w:rPr>
          <w:sz w:val="24"/>
          <w:szCs w:val="24"/>
          <w:lang w:eastAsia="en-US"/>
        </w:rPr>
        <w:t xml:space="preserve">неоднородности. </w:t>
      </w:r>
    </w:p>
    <w:p w:rsidR="00FA4D51" w:rsidRPr="00FA4D51" w:rsidRDefault="00FA4D51" w:rsidP="00FA4D51">
      <w:pPr>
        <w:widowControl/>
        <w:autoSpaceDE/>
        <w:autoSpaceDN/>
        <w:adjustRightInd/>
        <w:spacing w:line="360" w:lineRule="auto"/>
        <w:ind w:firstLine="709"/>
        <w:jc w:val="both"/>
        <w:rPr>
          <w:i/>
          <w:sz w:val="24"/>
          <w:szCs w:val="24"/>
          <w:lang w:eastAsia="en-US"/>
        </w:rPr>
      </w:pPr>
      <w:r w:rsidRPr="00FA4D51">
        <w:rPr>
          <w:sz w:val="24"/>
          <w:szCs w:val="24"/>
          <w:lang w:eastAsia="en-US"/>
        </w:rPr>
        <w:t xml:space="preserve">В силу названной специфики зоны природного и антропогенного происхождения имеют ряд принципиальных различий, позволяющих отдельно контролировать особенности их эволюции и пространственной конфигурации, поскольку в геохимическом отношении мы имеем во многом сохранившуюся систему первичной биосферы, перекрытую с поверхности весьма тонким слоем соединений антропогенного происхождения, в связи с чем предлагается различать </w:t>
      </w:r>
      <w:r w:rsidRPr="00FA4D51">
        <w:rPr>
          <w:i/>
          <w:sz w:val="24"/>
          <w:szCs w:val="24"/>
          <w:lang w:eastAsia="en-US"/>
        </w:rPr>
        <w:t>базовое естественно-природное, природно-техногенное районирование биосферы, выполняемое с целью оценки риска проявления биогеохимических эндемий.</w:t>
      </w:r>
    </w:p>
    <w:p w:rsidR="00A83DF5" w:rsidRDefault="007D47C4" w:rsidP="003449D9">
      <w:pPr>
        <w:widowControl/>
        <w:autoSpaceDE/>
        <w:autoSpaceDN/>
        <w:adjustRightInd/>
        <w:spacing w:line="360" w:lineRule="auto"/>
        <w:ind w:firstLine="709"/>
        <w:jc w:val="both"/>
        <w:rPr>
          <w:sz w:val="24"/>
          <w:szCs w:val="24"/>
          <w:lang w:eastAsia="en-US"/>
        </w:rPr>
      </w:pPr>
      <w:r w:rsidRPr="003449D9">
        <w:rPr>
          <w:sz w:val="24"/>
          <w:szCs w:val="24"/>
          <w:lang w:eastAsia="en-US"/>
        </w:rPr>
        <w:t xml:space="preserve">Отсюда следует важный вывод о том, что, </w:t>
      </w:r>
      <w:r w:rsidRPr="003449D9">
        <w:rPr>
          <w:i/>
          <w:sz w:val="24"/>
          <w:szCs w:val="24"/>
          <w:lang w:eastAsia="en-US"/>
        </w:rPr>
        <w:t xml:space="preserve">обладая знаниями о </w:t>
      </w:r>
      <w:r w:rsidR="00A83DF5">
        <w:rPr>
          <w:i/>
          <w:sz w:val="24"/>
          <w:szCs w:val="24"/>
          <w:lang w:eastAsia="en-US"/>
        </w:rPr>
        <w:t xml:space="preserve">закономерностях </w:t>
      </w:r>
      <w:r w:rsidRPr="003449D9">
        <w:rPr>
          <w:i/>
          <w:sz w:val="24"/>
          <w:szCs w:val="24"/>
          <w:lang w:eastAsia="en-US"/>
        </w:rPr>
        <w:t>пространственной неоднородности природного геохимического фона и рассматривая ноосферу как специфически организованный (двуслойный) объект изучения,</w:t>
      </w:r>
      <w:r w:rsidRPr="003449D9">
        <w:rPr>
          <w:sz w:val="24"/>
          <w:szCs w:val="24"/>
          <w:lang w:eastAsia="en-US"/>
        </w:rPr>
        <w:t xml:space="preserve"> </w:t>
      </w:r>
      <w:r w:rsidRPr="003449D9">
        <w:rPr>
          <w:i/>
          <w:sz w:val="24"/>
          <w:szCs w:val="24"/>
          <w:lang w:eastAsia="en-US"/>
        </w:rPr>
        <w:t>можно теоретически корректно решить проблему</w:t>
      </w:r>
      <w:r w:rsidR="00B445AF" w:rsidRPr="003449D9">
        <w:rPr>
          <w:i/>
          <w:sz w:val="24"/>
          <w:szCs w:val="24"/>
          <w:lang w:eastAsia="en-US"/>
        </w:rPr>
        <w:t xml:space="preserve">, выявления </w:t>
      </w:r>
      <w:r w:rsidR="00A83DF5">
        <w:rPr>
          <w:i/>
          <w:sz w:val="24"/>
          <w:szCs w:val="24"/>
          <w:lang w:eastAsia="en-US"/>
        </w:rPr>
        <w:t xml:space="preserve">и картирования </w:t>
      </w:r>
      <w:r w:rsidRPr="003449D9">
        <w:rPr>
          <w:i/>
          <w:sz w:val="24"/>
          <w:szCs w:val="24"/>
          <w:lang w:eastAsia="en-US"/>
        </w:rPr>
        <w:t xml:space="preserve">эндемических </w:t>
      </w:r>
      <w:r w:rsidR="0093090B" w:rsidRPr="003449D9">
        <w:rPr>
          <w:i/>
          <w:sz w:val="24"/>
          <w:szCs w:val="24"/>
          <w:lang w:eastAsia="en-US"/>
        </w:rPr>
        <w:t xml:space="preserve">зон, представляющих опасность с точки зрения появления специфических </w:t>
      </w:r>
      <w:r w:rsidRPr="003449D9">
        <w:rPr>
          <w:i/>
          <w:sz w:val="24"/>
          <w:szCs w:val="24"/>
          <w:lang w:eastAsia="en-US"/>
        </w:rPr>
        <w:t>заболеваний</w:t>
      </w:r>
      <w:r w:rsidR="00B445AF" w:rsidRPr="003449D9">
        <w:rPr>
          <w:sz w:val="24"/>
          <w:szCs w:val="24"/>
        </w:rPr>
        <w:t xml:space="preserve"> </w:t>
      </w:r>
      <w:r w:rsidR="00B445AF" w:rsidRPr="003449D9">
        <w:rPr>
          <w:i/>
          <w:sz w:val="24"/>
          <w:szCs w:val="24"/>
          <w:lang w:eastAsia="en-US"/>
        </w:rPr>
        <w:t>геохимической природы</w:t>
      </w:r>
      <w:r w:rsidRPr="003449D9">
        <w:rPr>
          <w:sz w:val="24"/>
          <w:szCs w:val="24"/>
          <w:lang w:eastAsia="en-US"/>
        </w:rPr>
        <w:t>.</w:t>
      </w:r>
    </w:p>
    <w:p w:rsidR="007D47C4" w:rsidRPr="003449D9" w:rsidRDefault="007D47C4" w:rsidP="003449D9">
      <w:pPr>
        <w:widowControl/>
        <w:autoSpaceDE/>
        <w:autoSpaceDN/>
        <w:adjustRightInd/>
        <w:spacing w:line="360" w:lineRule="auto"/>
        <w:ind w:firstLine="709"/>
        <w:jc w:val="both"/>
        <w:rPr>
          <w:sz w:val="24"/>
          <w:szCs w:val="24"/>
          <w:lang w:eastAsia="en-US"/>
        </w:rPr>
      </w:pPr>
      <w:r w:rsidRPr="003449D9">
        <w:rPr>
          <w:sz w:val="24"/>
          <w:szCs w:val="24"/>
          <w:lang w:eastAsia="en-US"/>
        </w:rPr>
        <w:t>В общем виде ход решения этой проблемы можно представить в виде последовательного решения следующих задач.</w:t>
      </w:r>
    </w:p>
    <w:p w:rsidR="007D47C4" w:rsidRPr="003449D9" w:rsidRDefault="007D47C4" w:rsidP="00515AED">
      <w:pPr>
        <w:widowControl/>
        <w:numPr>
          <w:ilvl w:val="0"/>
          <w:numId w:val="3"/>
        </w:numPr>
        <w:autoSpaceDE/>
        <w:autoSpaceDN/>
        <w:adjustRightInd/>
        <w:spacing w:line="360" w:lineRule="auto"/>
        <w:ind w:left="0" w:firstLine="709"/>
        <w:jc w:val="both"/>
        <w:rPr>
          <w:sz w:val="24"/>
          <w:szCs w:val="24"/>
          <w:lang w:eastAsia="en-US"/>
        </w:rPr>
      </w:pPr>
      <w:r w:rsidRPr="003449D9">
        <w:rPr>
          <w:sz w:val="24"/>
          <w:szCs w:val="24"/>
          <w:lang w:eastAsia="en-US"/>
        </w:rPr>
        <w:t>Изучение специфики первичной пространственной неоднородности геохимического фона биологически значимых элементов и соединений.</w:t>
      </w:r>
    </w:p>
    <w:p w:rsidR="007D47C4" w:rsidRPr="003449D9" w:rsidRDefault="007D47C4" w:rsidP="00515AED">
      <w:pPr>
        <w:widowControl/>
        <w:numPr>
          <w:ilvl w:val="0"/>
          <w:numId w:val="3"/>
        </w:numPr>
        <w:autoSpaceDE/>
        <w:autoSpaceDN/>
        <w:adjustRightInd/>
        <w:spacing w:line="360" w:lineRule="auto"/>
        <w:ind w:left="0" w:firstLine="709"/>
        <w:jc w:val="both"/>
        <w:rPr>
          <w:sz w:val="24"/>
          <w:szCs w:val="24"/>
          <w:lang w:eastAsia="en-US"/>
        </w:rPr>
      </w:pPr>
      <w:r w:rsidRPr="003449D9">
        <w:rPr>
          <w:sz w:val="24"/>
          <w:szCs w:val="24"/>
          <w:lang w:eastAsia="en-US"/>
        </w:rPr>
        <w:t xml:space="preserve">Разработка методики и составление геохимических карт отдельно для природного фона и техногенной составляющей. </w:t>
      </w:r>
    </w:p>
    <w:p w:rsidR="007D47C4" w:rsidRPr="003449D9" w:rsidRDefault="007D47C4" w:rsidP="00515AED">
      <w:pPr>
        <w:widowControl/>
        <w:numPr>
          <w:ilvl w:val="0"/>
          <w:numId w:val="3"/>
        </w:numPr>
        <w:autoSpaceDE/>
        <w:autoSpaceDN/>
        <w:adjustRightInd/>
        <w:spacing w:line="360" w:lineRule="auto"/>
        <w:ind w:left="0" w:firstLine="709"/>
        <w:jc w:val="both"/>
        <w:rPr>
          <w:sz w:val="24"/>
          <w:szCs w:val="24"/>
          <w:lang w:eastAsia="en-US"/>
        </w:rPr>
      </w:pPr>
      <w:r w:rsidRPr="003449D9">
        <w:rPr>
          <w:sz w:val="24"/>
          <w:szCs w:val="24"/>
          <w:lang w:eastAsia="en-US"/>
        </w:rPr>
        <w:t>Взаимоналожение информации полученных карт для формирования обобщенной картины результирующего геохимического воздействия.</w:t>
      </w:r>
    </w:p>
    <w:p w:rsidR="007D47C4" w:rsidRPr="003449D9" w:rsidRDefault="00C53E8B" w:rsidP="00515AED">
      <w:pPr>
        <w:widowControl/>
        <w:numPr>
          <w:ilvl w:val="0"/>
          <w:numId w:val="3"/>
        </w:numPr>
        <w:autoSpaceDE/>
        <w:autoSpaceDN/>
        <w:adjustRightInd/>
        <w:spacing w:line="360" w:lineRule="auto"/>
        <w:ind w:left="0" w:firstLine="709"/>
        <w:jc w:val="both"/>
        <w:rPr>
          <w:sz w:val="24"/>
          <w:szCs w:val="24"/>
          <w:lang w:eastAsia="en-US"/>
        </w:rPr>
      </w:pPr>
      <w:r w:rsidRPr="003449D9">
        <w:rPr>
          <w:sz w:val="24"/>
          <w:szCs w:val="24"/>
          <w:lang w:eastAsia="en-US"/>
        </w:rPr>
        <w:t>П</w:t>
      </w:r>
      <w:r w:rsidR="007D47C4" w:rsidRPr="003449D9">
        <w:rPr>
          <w:sz w:val="24"/>
          <w:szCs w:val="24"/>
          <w:lang w:eastAsia="en-US"/>
        </w:rPr>
        <w:t>реобразование полученной эколого-геохимической карты в карту риска возникновения эндемических заболеваний на исследуемой территории.</w:t>
      </w:r>
    </w:p>
    <w:p w:rsidR="00C53E8B" w:rsidRPr="003449D9" w:rsidRDefault="00C53E8B" w:rsidP="00515AED">
      <w:pPr>
        <w:widowControl/>
        <w:numPr>
          <w:ilvl w:val="0"/>
          <w:numId w:val="3"/>
        </w:numPr>
        <w:autoSpaceDE/>
        <w:autoSpaceDN/>
        <w:adjustRightInd/>
        <w:spacing w:line="360" w:lineRule="auto"/>
        <w:ind w:left="0" w:firstLine="709"/>
        <w:jc w:val="both"/>
        <w:rPr>
          <w:sz w:val="24"/>
          <w:szCs w:val="24"/>
          <w:lang w:eastAsia="en-US"/>
        </w:rPr>
      </w:pPr>
      <w:r w:rsidRPr="003449D9">
        <w:rPr>
          <w:sz w:val="24"/>
          <w:szCs w:val="24"/>
          <w:lang w:eastAsia="en-US"/>
        </w:rPr>
        <w:t xml:space="preserve">Анализ ситуации с заболеваемостью и уточнение полученной эколого-геохимической карты риска. </w:t>
      </w:r>
    </w:p>
    <w:p w:rsidR="00C53E8B" w:rsidRDefault="00A83DF5" w:rsidP="003449D9">
      <w:pPr>
        <w:widowControl/>
        <w:autoSpaceDE/>
        <w:autoSpaceDN/>
        <w:adjustRightInd/>
        <w:spacing w:line="360" w:lineRule="auto"/>
        <w:ind w:firstLine="709"/>
        <w:jc w:val="both"/>
        <w:rPr>
          <w:i/>
          <w:sz w:val="24"/>
          <w:szCs w:val="24"/>
          <w:lang w:eastAsia="en-US"/>
        </w:rPr>
      </w:pPr>
      <w:r>
        <w:rPr>
          <w:i/>
          <w:sz w:val="24"/>
          <w:szCs w:val="24"/>
          <w:lang w:eastAsia="en-US"/>
        </w:rPr>
        <w:t>Таким образом</w:t>
      </w:r>
      <w:r w:rsidR="00635E66">
        <w:rPr>
          <w:i/>
          <w:sz w:val="24"/>
          <w:szCs w:val="24"/>
          <w:lang w:eastAsia="en-US"/>
        </w:rPr>
        <w:t>,</w:t>
      </w:r>
      <w:r>
        <w:rPr>
          <w:i/>
          <w:sz w:val="24"/>
          <w:szCs w:val="24"/>
          <w:lang w:eastAsia="en-US"/>
        </w:rPr>
        <w:t xml:space="preserve"> </w:t>
      </w:r>
      <w:r w:rsidR="00635E66">
        <w:rPr>
          <w:i/>
          <w:sz w:val="24"/>
          <w:szCs w:val="24"/>
          <w:lang w:eastAsia="en-US"/>
        </w:rPr>
        <w:t xml:space="preserve">в ходе отработки теоретических подходов были получены достаточные во всех отношениях </w:t>
      </w:r>
      <w:r>
        <w:rPr>
          <w:i/>
          <w:sz w:val="24"/>
          <w:szCs w:val="24"/>
          <w:lang w:eastAsia="en-US"/>
        </w:rPr>
        <w:t xml:space="preserve">предпосылки к </w:t>
      </w:r>
      <w:r w:rsidR="00635E66">
        <w:rPr>
          <w:i/>
          <w:sz w:val="24"/>
          <w:szCs w:val="24"/>
          <w:lang w:eastAsia="en-US"/>
        </w:rPr>
        <w:t xml:space="preserve">успешному решению </w:t>
      </w:r>
      <w:r w:rsidR="00FA4D51">
        <w:rPr>
          <w:i/>
          <w:sz w:val="24"/>
          <w:szCs w:val="24"/>
          <w:lang w:eastAsia="en-US"/>
        </w:rPr>
        <w:t xml:space="preserve">ранее </w:t>
      </w:r>
      <w:r w:rsidR="00635E66">
        <w:rPr>
          <w:i/>
          <w:sz w:val="24"/>
          <w:szCs w:val="24"/>
          <w:lang w:eastAsia="en-US"/>
        </w:rPr>
        <w:t xml:space="preserve">сформулированной </w:t>
      </w:r>
      <w:r w:rsidR="00635E66" w:rsidRPr="000C6498">
        <w:rPr>
          <w:i/>
          <w:sz w:val="24"/>
          <w:szCs w:val="24"/>
          <w:lang w:eastAsia="en-US"/>
        </w:rPr>
        <w:t>главн</w:t>
      </w:r>
      <w:r w:rsidR="00611120" w:rsidRPr="000C6498">
        <w:rPr>
          <w:i/>
          <w:sz w:val="24"/>
          <w:szCs w:val="24"/>
          <w:lang w:eastAsia="en-US"/>
        </w:rPr>
        <w:t>ой</w:t>
      </w:r>
      <w:r w:rsidR="0061530B" w:rsidRPr="000C6498">
        <w:rPr>
          <w:i/>
          <w:sz w:val="24"/>
          <w:szCs w:val="24"/>
          <w:lang w:eastAsia="en-US"/>
        </w:rPr>
        <w:t xml:space="preserve"> задач</w:t>
      </w:r>
      <w:r w:rsidR="00611120" w:rsidRPr="000C6498">
        <w:rPr>
          <w:i/>
          <w:sz w:val="24"/>
          <w:szCs w:val="24"/>
          <w:lang w:eastAsia="en-US"/>
        </w:rPr>
        <w:t>и</w:t>
      </w:r>
      <w:r w:rsidR="0061530B" w:rsidRPr="000C6498">
        <w:rPr>
          <w:i/>
          <w:sz w:val="24"/>
          <w:szCs w:val="24"/>
          <w:lang w:eastAsia="en-US"/>
        </w:rPr>
        <w:t xml:space="preserve"> геохимической экологии</w:t>
      </w:r>
      <w:r w:rsidR="000C6498" w:rsidRPr="000C6498">
        <w:rPr>
          <w:i/>
          <w:sz w:val="24"/>
          <w:szCs w:val="24"/>
          <w:lang w:eastAsia="en-US"/>
        </w:rPr>
        <w:t>.</w:t>
      </w:r>
    </w:p>
    <w:p w:rsidR="006B78BC" w:rsidRPr="001B5A96" w:rsidRDefault="006B78BC" w:rsidP="00DE0AA0">
      <w:pPr>
        <w:pStyle w:val="11"/>
      </w:pPr>
      <w:r>
        <w:rPr>
          <w:i/>
        </w:rPr>
        <w:br w:type="page"/>
      </w:r>
      <w:bookmarkStart w:id="34" w:name="_Toc452517046"/>
      <w:bookmarkStart w:id="35" w:name="_Toc454567477"/>
      <w:r w:rsidRPr="001B5A96">
        <w:t xml:space="preserve">Глава 3. </w:t>
      </w:r>
      <w:r w:rsidR="00B266CF" w:rsidRPr="001B5A96">
        <w:t>ПРОСТРАНСТВЕННАЯ СТРУКТУРА БИОГЕОХИМИЧЕСКИХ ПРОВИНЦИЙ ПРИРОДНОГО ГЕНЕЗИСА</w:t>
      </w:r>
      <w:bookmarkEnd w:id="34"/>
      <w:bookmarkEnd w:id="35"/>
    </w:p>
    <w:p w:rsidR="00CC4754" w:rsidRPr="00CC4754" w:rsidRDefault="00CC4754" w:rsidP="00CC4754"/>
    <w:p w:rsidR="00B266CF" w:rsidRDefault="006B78BC" w:rsidP="00CC4754">
      <w:pPr>
        <w:widowControl/>
        <w:autoSpaceDE/>
        <w:autoSpaceDN/>
        <w:adjustRightInd/>
        <w:spacing w:after="120" w:line="360" w:lineRule="auto"/>
        <w:ind w:firstLine="708"/>
        <w:jc w:val="both"/>
        <w:rPr>
          <w:sz w:val="24"/>
          <w:szCs w:val="24"/>
        </w:rPr>
      </w:pPr>
      <w:r w:rsidRPr="006B78BC">
        <w:rPr>
          <w:sz w:val="24"/>
          <w:szCs w:val="24"/>
        </w:rPr>
        <w:t xml:space="preserve">Теоретические построения, изложенные в предыдущих главах, частично были получены и частично подтверждены результатами работ выполненных непосредственно автором на протяжении 30 лет исследований, проводимых в разных районах бывшего СССР, как под непосредственным руководством В.В. Ковальского, так и самостоятельно. </w:t>
      </w:r>
    </w:p>
    <w:p w:rsidR="00F85EAA" w:rsidRPr="007A18FE" w:rsidRDefault="00F85EAA" w:rsidP="007A18FE">
      <w:pPr>
        <w:widowControl/>
        <w:autoSpaceDE/>
        <w:autoSpaceDN/>
        <w:adjustRightInd/>
        <w:spacing w:line="360" w:lineRule="auto"/>
        <w:ind w:firstLine="709"/>
        <w:jc w:val="both"/>
        <w:rPr>
          <w:b/>
          <w:sz w:val="16"/>
          <w:szCs w:val="16"/>
        </w:rPr>
      </w:pPr>
    </w:p>
    <w:p w:rsidR="006B78BC" w:rsidRPr="00391470" w:rsidRDefault="00391470" w:rsidP="00391470">
      <w:pPr>
        <w:pStyle w:val="2"/>
      </w:pPr>
      <w:bookmarkStart w:id="36" w:name="_Toc452517047"/>
      <w:bookmarkStart w:id="37" w:name="_Toc454567478"/>
      <w:r w:rsidRPr="00391470">
        <w:t xml:space="preserve">3.1 </w:t>
      </w:r>
      <w:r w:rsidR="00671488" w:rsidRPr="00391470">
        <w:t>Биог</w:t>
      </w:r>
      <w:r w:rsidR="006B78BC" w:rsidRPr="00391470">
        <w:t>еохимическ</w:t>
      </w:r>
      <w:r w:rsidR="00671488" w:rsidRPr="00391470">
        <w:t xml:space="preserve">ое </w:t>
      </w:r>
      <w:r w:rsidR="006B78BC" w:rsidRPr="00391470">
        <w:t>районирование Прикаспийско-Аральского борного субрегиона биосферы</w:t>
      </w:r>
      <w:bookmarkEnd w:id="36"/>
      <w:bookmarkEnd w:id="37"/>
    </w:p>
    <w:p w:rsidR="00B266CF" w:rsidRPr="007A18FE" w:rsidRDefault="00B266CF" w:rsidP="007A18FE">
      <w:pPr>
        <w:widowControl/>
        <w:autoSpaceDE/>
        <w:autoSpaceDN/>
        <w:adjustRightInd/>
        <w:spacing w:line="360" w:lineRule="auto"/>
        <w:jc w:val="both"/>
        <w:rPr>
          <w:b/>
          <w:bCs/>
          <w:i/>
          <w:lang w:eastAsia="en-US"/>
        </w:rPr>
      </w:pPr>
    </w:p>
    <w:p w:rsidR="006B78BC" w:rsidRPr="00452886" w:rsidRDefault="006B78BC" w:rsidP="006B78BC">
      <w:pPr>
        <w:widowControl/>
        <w:autoSpaceDE/>
        <w:autoSpaceDN/>
        <w:adjustRightInd/>
        <w:spacing w:line="360" w:lineRule="auto"/>
        <w:ind w:firstLine="709"/>
        <w:jc w:val="both"/>
        <w:rPr>
          <w:bCs/>
          <w:spacing w:val="4"/>
          <w:sz w:val="24"/>
          <w:szCs w:val="24"/>
          <w:lang w:eastAsia="en-US"/>
        </w:rPr>
      </w:pPr>
      <w:r w:rsidRPr="00452886">
        <w:rPr>
          <w:bCs/>
          <w:spacing w:val="4"/>
          <w:sz w:val="24"/>
          <w:szCs w:val="24"/>
          <w:lang w:eastAsia="en-US"/>
        </w:rPr>
        <w:t>Физиологическая роль бора как биологически значимого микроэлемента в настоящее время изучена достаточно хорошо. Известно значительное число заболеваний, связанных, как с избытком, так и с хроническим недостатком этого элемента в почвах, водах и продуктах питания. Так, хронический недостаток бора провоцирует загнивание большинства промышленно выращиваемых корнеплодов, а также преждевременное усыхание ряда кормовых культур и снижение качества некоторых фруктов. Дефицит бора замедляет окисление сахаров, а также затрудняет углеводный обмен и синтез ряда клеточных белков, вызывая, таким образом, снижение содержания АТ</w:t>
      </w:r>
      <w:r w:rsidR="00645985" w:rsidRPr="00452886">
        <w:rPr>
          <w:bCs/>
          <w:spacing w:val="4"/>
          <w:sz w:val="24"/>
          <w:szCs w:val="24"/>
          <w:lang w:eastAsia="en-US"/>
        </w:rPr>
        <w:t>Ф и общее недомогание организма</w:t>
      </w:r>
      <w:r w:rsidR="004E4ED5" w:rsidRPr="00452886">
        <w:rPr>
          <w:bCs/>
          <w:spacing w:val="4"/>
          <w:sz w:val="24"/>
          <w:szCs w:val="24"/>
          <w:lang w:eastAsia="en-US"/>
        </w:rPr>
        <w:t xml:space="preserve"> </w:t>
      </w:r>
      <w:r w:rsidR="00426E59" w:rsidRPr="00452886">
        <w:rPr>
          <w:bCs/>
          <w:spacing w:val="4"/>
          <w:sz w:val="24"/>
          <w:szCs w:val="24"/>
          <w:lang w:eastAsia="en-US"/>
        </w:rPr>
        <w:t>[</w:t>
      </w:r>
      <w:r w:rsidR="004E4ED5" w:rsidRPr="00452886">
        <w:rPr>
          <w:bCs/>
          <w:spacing w:val="4"/>
          <w:sz w:val="24"/>
          <w:szCs w:val="24"/>
          <w:lang w:eastAsia="en-US"/>
        </w:rPr>
        <w:t>Ш</w:t>
      </w:r>
      <w:r w:rsidRPr="00452886">
        <w:rPr>
          <w:bCs/>
          <w:spacing w:val="4"/>
          <w:sz w:val="24"/>
          <w:szCs w:val="24"/>
          <w:lang w:eastAsia="en-US"/>
        </w:rPr>
        <w:t>кольник, Макарова, 1957</w:t>
      </w:r>
      <w:r w:rsidR="00426E59" w:rsidRPr="00452886">
        <w:rPr>
          <w:bCs/>
          <w:spacing w:val="4"/>
          <w:sz w:val="24"/>
          <w:szCs w:val="24"/>
          <w:lang w:eastAsia="en-US"/>
        </w:rPr>
        <w:t>]</w:t>
      </w:r>
      <w:r w:rsidRPr="00452886">
        <w:rPr>
          <w:bCs/>
          <w:spacing w:val="4"/>
          <w:sz w:val="24"/>
          <w:szCs w:val="24"/>
          <w:lang w:eastAsia="en-US"/>
        </w:rPr>
        <w:t>.</w:t>
      </w:r>
    </w:p>
    <w:p w:rsidR="006B78BC" w:rsidRPr="00452886" w:rsidRDefault="006B78BC" w:rsidP="006B78BC">
      <w:pPr>
        <w:widowControl/>
        <w:autoSpaceDE/>
        <w:autoSpaceDN/>
        <w:adjustRightInd/>
        <w:spacing w:line="360" w:lineRule="auto"/>
        <w:ind w:firstLine="709"/>
        <w:jc w:val="both"/>
        <w:rPr>
          <w:bCs/>
          <w:spacing w:val="4"/>
          <w:sz w:val="24"/>
          <w:szCs w:val="24"/>
          <w:lang w:eastAsia="en-US"/>
        </w:rPr>
      </w:pPr>
      <w:r w:rsidRPr="00452886">
        <w:rPr>
          <w:bCs/>
          <w:spacing w:val="4"/>
          <w:sz w:val="24"/>
          <w:szCs w:val="24"/>
          <w:lang w:eastAsia="en-US"/>
        </w:rPr>
        <w:t xml:space="preserve">В свою очередь, в биогеохимических провинциях, характеризующихся существенным избытком бора, также отмечаются специфические эндемические заболевания и характерные морфологические изменения растений, такие, как: гигантизм, карликовость, нарушение точек роста и др. </w:t>
      </w:r>
      <w:r w:rsidR="00426E59" w:rsidRPr="00452886">
        <w:rPr>
          <w:bCs/>
          <w:spacing w:val="4"/>
          <w:sz w:val="24"/>
          <w:szCs w:val="24"/>
          <w:lang w:eastAsia="en-US"/>
        </w:rPr>
        <w:t>[</w:t>
      </w:r>
      <w:r w:rsidRPr="00452886">
        <w:rPr>
          <w:bCs/>
          <w:spacing w:val="4"/>
          <w:sz w:val="24"/>
          <w:szCs w:val="24"/>
          <w:lang w:eastAsia="en-US"/>
        </w:rPr>
        <w:t>Орлова, Неупокоев, 1990</w:t>
      </w:r>
      <w:r w:rsidR="00426E59" w:rsidRPr="00452886">
        <w:rPr>
          <w:bCs/>
          <w:spacing w:val="4"/>
          <w:sz w:val="24"/>
          <w:szCs w:val="24"/>
          <w:lang w:eastAsia="en-US"/>
        </w:rPr>
        <w:t>]</w:t>
      </w:r>
      <w:r w:rsidRPr="00452886">
        <w:rPr>
          <w:bCs/>
          <w:spacing w:val="4"/>
          <w:sz w:val="24"/>
          <w:szCs w:val="24"/>
          <w:lang w:eastAsia="en-US"/>
        </w:rPr>
        <w:t>. У человека и животных (овец, верблюдов) при питании растениями с избыточным содержанием бора (60-600 мг на кг сухого вещества) нарушается обмен веществ (в частности, активность протеолитических ферментов) и появляется эндемическое заболевание желудочно-кишечного тракта - борный энтерит.</w:t>
      </w:r>
    </w:p>
    <w:p w:rsidR="006B78BC" w:rsidRPr="006B78BC" w:rsidRDefault="006B78BC" w:rsidP="006B78BC">
      <w:pPr>
        <w:widowControl/>
        <w:autoSpaceDE/>
        <w:autoSpaceDN/>
        <w:adjustRightInd/>
        <w:spacing w:line="360" w:lineRule="auto"/>
        <w:ind w:firstLine="709"/>
        <w:jc w:val="both"/>
        <w:rPr>
          <w:bCs/>
          <w:sz w:val="24"/>
          <w:szCs w:val="24"/>
          <w:lang w:eastAsia="en-US"/>
        </w:rPr>
      </w:pPr>
      <w:r w:rsidRPr="006B78BC">
        <w:rPr>
          <w:bCs/>
          <w:sz w:val="24"/>
          <w:szCs w:val="24"/>
          <w:lang w:eastAsia="en-US"/>
        </w:rPr>
        <w:t xml:space="preserve">На территории бывшего СССР был выделен ряд борных биогеохимических провинций - в Прикаспии, в Дагестане, в Азербайджане, в Западной Туркмении и на юге Западной Сибири. </w:t>
      </w:r>
    </w:p>
    <w:p w:rsidR="006B78BC" w:rsidRPr="006B78BC" w:rsidRDefault="006B78BC" w:rsidP="006B78BC">
      <w:pPr>
        <w:widowControl/>
        <w:autoSpaceDE/>
        <w:autoSpaceDN/>
        <w:adjustRightInd/>
        <w:spacing w:line="360" w:lineRule="auto"/>
        <w:ind w:firstLine="709"/>
        <w:jc w:val="both"/>
        <w:rPr>
          <w:bCs/>
          <w:sz w:val="24"/>
          <w:szCs w:val="24"/>
          <w:lang w:eastAsia="en-US"/>
        </w:rPr>
      </w:pPr>
      <w:r w:rsidRPr="006B78BC">
        <w:rPr>
          <w:bCs/>
          <w:sz w:val="24"/>
          <w:szCs w:val="24"/>
          <w:lang w:eastAsia="en-US"/>
        </w:rPr>
        <w:t xml:space="preserve">Районирование Прикаспийско-Аральского борного субрегиона было проведено на основе материалов В.В. Ковальского и Н.С. Петруниной (1970); Г.И. Гиреева (1968); Н.А. Климахина (1972); Т.Ф. Боровик-Романовой, В.В Ковальского и Н.Н. Маховой (1976); В.В. Ковальского и Т.Ф. Боровик-Романовой, Е.А. Беловой, До Ван Ай (1976); В.В. Ковальского, С.В. Летуновой, Р.Д. </w:t>
      </w:r>
      <w:r w:rsidR="004E4ED5">
        <w:rPr>
          <w:bCs/>
          <w:sz w:val="24"/>
          <w:szCs w:val="24"/>
          <w:lang w:eastAsia="en-US"/>
        </w:rPr>
        <w:t xml:space="preserve">Алтынбаевой, Е.А. </w:t>
      </w:r>
      <w:r w:rsidRPr="006B78BC">
        <w:rPr>
          <w:bCs/>
          <w:sz w:val="24"/>
          <w:szCs w:val="24"/>
          <w:lang w:eastAsia="en-US"/>
        </w:rPr>
        <w:t xml:space="preserve">Беловой </w:t>
      </w:r>
      <w:r w:rsidR="004E4ED5">
        <w:rPr>
          <w:bCs/>
          <w:sz w:val="24"/>
          <w:szCs w:val="24"/>
          <w:lang w:eastAsia="en-US"/>
        </w:rPr>
        <w:t>(</w:t>
      </w:r>
      <w:r w:rsidRPr="006B78BC">
        <w:rPr>
          <w:bCs/>
          <w:sz w:val="24"/>
          <w:szCs w:val="24"/>
          <w:lang w:eastAsia="en-US"/>
        </w:rPr>
        <w:t xml:space="preserve">1973); М.А. Риша (1974). </w:t>
      </w:r>
    </w:p>
    <w:p w:rsidR="006B78BC" w:rsidRPr="006B78BC" w:rsidRDefault="006B78BC" w:rsidP="006B78BC">
      <w:pPr>
        <w:widowControl/>
        <w:autoSpaceDE/>
        <w:autoSpaceDN/>
        <w:adjustRightInd/>
        <w:spacing w:line="360" w:lineRule="auto"/>
        <w:ind w:firstLine="709"/>
        <w:jc w:val="both"/>
        <w:rPr>
          <w:bCs/>
          <w:sz w:val="24"/>
          <w:szCs w:val="24"/>
          <w:lang w:eastAsia="en-US"/>
        </w:rPr>
      </w:pPr>
      <w:r w:rsidRPr="006B78BC">
        <w:rPr>
          <w:bCs/>
          <w:sz w:val="24"/>
          <w:szCs w:val="24"/>
          <w:lang w:eastAsia="en-US"/>
        </w:rPr>
        <w:t>В геологическом отношении формирование Прикаспийско-Аральского региона происходило параллельно с процессом бассейна Каспийского моря, причем химизм данной территории по большей части был сформирован во время его существования как замкнутого озера, в водах которого имело место аномальное накопление йода, бора, лития и други</w:t>
      </w:r>
      <w:r w:rsidR="00CA3EC5">
        <w:rPr>
          <w:bCs/>
          <w:sz w:val="24"/>
          <w:szCs w:val="24"/>
          <w:lang w:eastAsia="en-US"/>
        </w:rPr>
        <w:t>х химических элементов</w:t>
      </w:r>
      <w:r w:rsidRPr="006B78BC">
        <w:rPr>
          <w:bCs/>
          <w:sz w:val="24"/>
          <w:szCs w:val="24"/>
          <w:lang w:eastAsia="en-US"/>
        </w:rPr>
        <w:t xml:space="preserve"> </w:t>
      </w:r>
      <w:r w:rsidR="00426E59" w:rsidRPr="00426E59">
        <w:rPr>
          <w:bCs/>
          <w:sz w:val="24"/>
          <w:szCs w:val="24"/>
          <w:lang w:eastAsia="en-US"/>
        </w:rPr>
        <w:t>[</w:t>
      </w:r>
      <w:r w:rsidR="00A801B9">
        <w:rPr>
          <w:bCs/>
          <w:sz w:val="24"/>
          <w:szCs w:val="24"/>
          <w:lang w:eastAsia="en-US"/>
        </w:rPr>
        <w:t>Глазовский, 1985]</w:t>
      </w:r>
      <w:r w:rsidRPr="006B78BC">
        <w:rPr>
          <w:bCs/>
          <w:sz w:val="24"/>
          <w:szCs w:val="24"/>
          <w:lang w:eastAsia="en-US"/>
        </w:rPr>
        <w:t xml:space="preserve">. </w:t>
      </w:r>
    </w:p>
    <w:p w:rsidR="006B78BC" w:rsidRPr="006B78BC" w:rsidRDefault="006B78BC" w:rsidP="006B78BC">
      <w:pPr>
        <w:widowControl/>
        <w:autoSpaceDE/>
        <w:autoSpaceDN/>
        <w:adjustRightInd/>
        <w:spacing w:line="360" w:lineRule="auto"/>
        <w:ind w:firstLine="709"/>
        <w:jc w:val="both"/>
        <w:rPr>
          <w:bCs/>
          <w:sz w:val="24"/>
          <w:szCs w:val="24"/>
          <w:lang w:eastAsia="en-US"/>
        </w:rPr>
      </w:pPr>
      <w:r w:rsidRPr="006B78BC">
        <w:rPr>
          <w:bCs/>
          <w:sz w:val="24"/>
          <w:szCs w:val="24"/>
          <w:lang w:eastAsia="en-US"/>
        </w:rPr>
        <w:t>Методические подходы к районированию Прикаспийско-Аральского борного субрегиона,</w:t>
      </w:r>
      <w:r w:rsidRPr="006B78BC">
        <w:rPr>
          <w:rFonts w:eastAsia="Calibri"/>
          <w:sz w:val="22"/>
          <w:szCs w:val="22"/>
          <w:lang w:eastAsia="en-US"/>
        </w:rPr>
        <w:t xml:space="preserve"> </w:t>
      </w:r>
      <w:r w:rsidRPr="006B78BC">
        <w:rPr>
          <w:bCs/>
          <w:sz w:val="24"/>
          <w:szCs w:val="24"/>
          <w:lang w:eastAsia="en-US"/>
        </w:rPr>
        <w:t>были разработаны</w:t>
      </w:r>
      <w:r w:rsidRPr="006B78BC">
        <w:rPr>
          <w:rFonts w:eastAsia="Calibri"/>
          <w:sz w:val="22"/>
          <w:szCs w:val="22"/>
          <w:lang w:eastAsia="en-US"/>
        </w:rPr>
        <w:t xml:space="preserve"> </w:t>
      </w:r>
      <w:r w:rsidRPr="006B78BC">
        <w:rPr>
          <w:bCs/>
          <w:sz w:val="24"/>
          <w:szCs w:val="24"/>
          <w:lang w:eastAsia="en-US"/>
        </w:rPr>
        <w:t xml:space="preserve">совместно с В.В. Ковальским, исходя из особенностей пространственной дифференциации региональных источников бора. В соответствии с разработанной методикой территорию исследуемого региона предлагалось дифференцировать на 3 категории, используя в качестве главного критерия уровень риска заболевания борными энтеритами. Регион дифференцировался на: 1) территории собственно биогеохимических провинций; 2) территории потенциальных биогеохимических провинций и 3) территории, признаваемые условно комфортными. Качественные и количественные критерии, отвечающие параметрам разных областей борного субрегиона, представлены в таблицах </w:t>
      </w:r>
      <w:r w:rsidR="00A801B9" w:rsidRPr="00A801B9">
        <w:rPr>
          <w:bCs/>
          <w:sz w:val="24"/>
          <w:szCs w:val="24"/>
          <w:lang w:eastAsia="en-US"/>
        </w:rPr>
        <w:t>[</w:t>
      </w:r>
      <w:r w:rsidRPr="006B78BC">
        <w:rPr>
          <w:bCs/>
          <w:sz w:val="24"/>
          <w:szCs w:val="24"/>
          <w:lang w:eastAsia="en-US"/>
        </w:rPr>
        <w:t>Ковальский</w:t>
      </w:r>
      <w:r w:rsidR="00B82804">
        <w:rPr>
          <w:bCs/>
          <w:sz w:val="24"/>
          <w:szCs w:val="24"/>
          <w:lang w:eastAsia="en-US"/>
        </w:rPr>
        <w:t xml:space="preserve">, Коробова, 1978, таблицы 3.1, </w:t>
      </w:r>
      <w:r w:rsidRPr="006B78BC">
        <w:rPr>
          <w:bCs/>
          <w:sz w:val="24"/>
          <w:szCs w:val="24"/>
          <w:lang w:eastAsia="en-US"/>
        </w:rPr>
        <w:t>3.2</w:t>
      </w:r>
      <w:r w:rsidR="00A801B9" w:rsidRPr="00A801B9">
        <w:rPr>
          <w:bCs/>
          <w:sz w:val="24"/>
          <w:szCs w:val="24"/>
          <w:lang w:eastAsia="en-US"/>
        </w:rPr>
        <w:t>]</w:t>
      </w:r>
      <w:r w:rsidRPr="006B78BC">
        <w:rPr>
          <w:bCs/>
          <w:sz w:val="24"/>
          <w:szCs w:val="24"/>
          <w:lang w:eastAsia="en-US"/>
        </w:rPr>
        <w:t>.</w:t>
      </w:r>
    </w:p>
    <w:p w:rsidR="006B78BC" w:rsidRPr="006B78BC" w:rsidRDefault="006B78BC" w:rsidP="006B78BC">
      <w:pPr>
        <w:widowControl/>
        <w:autoSpaceDE/>
        <w:autoSpaceDN/>
        <w:adjustRightInd/>
        <w:spacing w:line="360" w:lineRule="auto"/>
        <w:ind w:firstLine="709"/>
        <w:jc w:val="both"/>
        <w:rPr>
          <w:bCs/>
          <w:sz w:val="24"/>
          <w:szCs w:val="24"/>
          <w:lang w:eastAsia="en-US"/>
        </w:rPr>
      </w:pPr>
    </w:p>
    <w:p w:rsidR="006B78BC" w:rsidRDefault="006B78BC" w:rsidP="00F85EAA">
      <w:pPr>
        <w:widowControl/>
        <w:autoSpaceDE/>
        <w:autoSpaceDN/>
        <w:adjustRightInd/>
        <w:spacing w:line="360" w:lineRule="auto"/>
        <w:rPr>
          <w:bCs/>
          <w:sz w:val="24"/>
          <w:szCs w:val="24"/>
          <w:lang w:eastAsia="en-US"/>
        </w:rPr>
      </w:pPr>
      <w:r w:rsidRPr="006B78BC">
        <w:rPr>
          <w:bCs/>
          <w:sz w:val="24"/>
          <w:szCs w:val="24"/>
          <w:lang w:eastAsia="en-US"/>
        </w:rPr>
        <w:t>Таблица 3.1</w:t>
      </w:r>
      <w:r w:rsidR="007A18FE">
        <w:rPr>
          <w:bCs/>
          <w:sz w:val="24"/>
          <w:szCs w:val="24"/>
          <w:lang w:eastAsia="en-US"/>
        </w:rPr>
        <w:t xml:space="preserve">. </w:t>
      </w:r>
      <w:r w:rsidRPr="006B78BC">
        <w:rPr>
          <w:bCs/>
          <w:sz w:val="24"/>
          <w:szCs w:val="24"/>
          <w:lang w:eastAsia="en-US"/>
        </w:rPr>
        <w:t xml:space="preserve">Критерии дифференциации борного субрегиона биосферы по биологическим эффектам </w:t>
      </w:r>
      <w:r w:rsidR="00A801B9" w:rsidRPr="00A801B9">
        <w:rPr>
          <w:bCs/>
          <w:sz w:val="24"/>
          <w:szCs w:val="24"/>
          <w:lang w:eastAsia="en-US"/>
        </w:rPr>
        <w:t>[</w:t>
      </w:r>
      <w:r w:rsidRPr="006B78BC">
        <w:rPr>
          <w:bCs/>
          <w:sz w:val="24"/>
          <w:szCs w:val="24"/>
          <w:lang w:eastAsia="en-US"/>
        </w:rPr>
        <w:t xml:space="preserve">Ковальский, </w:t>
      </w:r>
      <w:r w:rsidR="00B82804" w:rsidRPr="006B78BC">
        <w:rPr>
          <w:bCs/>
          <w:sz w:val="24"/>
          <w:szCs w:val="24"/>
          <w:lang w:eastAsia="en-US"/>
        </w:rPr>
        <w:t xml:space="preserve">Коробова, </w:t>
      </w:r>
      <w:r w:rsidR="00A801B9">
        <w:rPr>
          <w:bCs/>
          <w:sz w:val="24"/>
          <w:szCs w:val="24"/>
          <w:lang w:eastAsia="en-US"/>
        </w:rPr>
        <w:t>1978]</w:t>
      </w:r>
    </w:p>
    <w:tbl>
      <w:tblPr>
        <w:tblW w:w="9500" w:type="dxa"/>
        <w:tblLayout w:type="fixed"/>
        <w:tblCellMar>
          <w:left w:w="0" w:type="dxa"/>
          <w:right w:w="0" w:type="dxa"/>
        </w:tblCellMar>
        <w:tblLook w:val="0600" w:firstRow="0" w:lastRow="0" w:firstColumn="0" w:lastColumn="0" w:noHBand="1" w:noVBand="1"/>
      </w:tblPr>
      <w:tblGrid>
        <w:gridCol w:w="1845"/>
        <w:gridCol w:w="2552"/>
        <w:gridCol w:w="2551"/>
        <w:gridCol w:w="2552"/>
      </w:tblGrid>
      <w:tr w:rsidR="00452886" w:rsidRPr="006B78BC" w:rsidTr="00386F03">
        <w:trPr>
          <w:trHeight w:val="482"/>
        </w:trPr>
        <w:tc>
          <w:tcPr>
            <w:tcW w:w="1845" w:type="dxa"/>
            <w:vMerge w:val="restart"/>
            <w:tcBorders>
              <w:top w:val="single" w:sz="8" w:space="0" w:color="000000"/>
              <w:left w:val="single" w:sz="8" w:space="0" w:color="000000"/>
              <w:right w:val="single" w:sz="8" w:space="0" w:color="000000"/>
            </w:tcBorders>
            <w:tcMar>
              <w:top w:w="72" w:type="dxa"/>
              <w:left w:w="144" w:type="dxa"/>
              <w:bottom w:w="72" w:type="dxa"/>
              <w:right w:w="144" w:type="dxa"/>
            </w:tcMar>
            <w:hideMark/>
          </w:tcPr>
          <w:p w:rsidR="00452886" w:rsidRPr="006B78BC" w:rsidRDefault="00452886" w:rsidP="007C37BF">
            <w:pPr>
              <w:widowControl/>
              <w:autoSpaceDE/>
              <w:autoSpaceDN/>
              <w:adjustRightInd/>
              <w:spacing w:line="360" w:lineRule="auto"/>
              <w:rPr>
                <w:bCs/>
                <w:sz w:val="22"/>
                <w:szCs w:val="22"/>
                <w:lang w:eastAsia="en-US"/>
              </w:rPr>
            </w:pPr>
          </w:p>
        </w:tc>
        <w:tc>
          <w:tcPr>
            <w:tcW w:w="7655" w:type="dxa"/>
            <w:gridSpan w:val="3"/>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452886" w:rsidRPr="006B78BC" w:rsidRDefault="00452886" w:rsidP="006B78BC">
            <w:pPr>
              <w:widowControl/>
              <w:autoSpaceDE/>
              <w:autoSpaceDN/>
              <w:adjustRightInd/>
              <w:spacing w:line="360" w:lineRule="auto"/>
              <w:jc w:val="center"/>
              <w:rPr>
                <w:b/>
                <w:bCs/>
                <w:sz w:val="22"/>
                <w:szCs w:val="22"/>
                <w:lang w:eastAsia="en-US"/>
              </w:rPr>
            </w:pPr>
            <w:r w:rsidRPr="006B78BC">
              <w:rPr>
                <w:b/>
                <w:bCs/>
                <w:sz w:val="22"/>
                <w:szCs w:val="22"/>
                <w:lang w:eastAsia="en-US"/>
              </w:rPr>
              <w:t>Эколого-геохимические критерии дифференциации борного субрегиона</w:t>
            </w:r>
          </w:p>
        </w:tc>
      </w:tr>
      <w:tr w:rsidR="00452886" w:rsidRPr="006B78BC" w:rsidTr="00386F03">
        <w:trPr>
          <w:trHeight w:val="653"/>
        </w:trPr>
        <w:tc>
          <w:tcPr>
            <w:tcW w:w="1845" w:type="dxa"/>
            <w:vMerge/>
            <w:tcBorders>
              <w:left w:val="single" w:sz="8" w:space="0" w:color="000000"/>
              <w:bottom w:val="single" w:sz="8" w:space="0" w:color="000000"/>
              <w:right w:val="single" w:sz="8" w:space="0" w:color="000000"/>
            </w:tcBorders>
            <w:vAlign w:val="center"/>
            <w:hideMark/>
          </w:tcPr>
          <w:p w:rsidR="00452886" w:rsidRPr="006B78BC" w:rsidRDefault="00452886" w:rsidP="006B78BC">
            <w:pPr>
              <w:widowControl/>
              <w:autoSpaceDE/>
              <w:autoSpaceDN/>
              <w:adjustRightInd/>
              <w:spacing w:line="360" w:lineRule="auto"/>
              <w:ind w:firstLine="709"/>
              <w:jc w:val="both"/>
              <w:rPr>
                <w:bCs/>
                <w:sz w:val="22"/>
                <w:szCs w:val="22"/>
                <w:lang w:eastAsia="en-US"/>
              </w:rPr>
            </w:pPr>
          </w:p>
        </w:tc>
        <w:tc>
          <w:tcPr>
            <w:tcW w:w="2552" w:type="dxa"/>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452886" w:rsidRPr="006B78BC" w:rsidRDefault="00452886" w:rsidP="006B78BC">
            <w:pPr>
              <w:widowControl/>
              <w:autoSpaceDE/>
              <w:autoSpaceDN/>
              <w:adjustRightInd/>
              <w:spacing w:line="360" w:lineRule="auto"/>
              <w:jc w:val="center"/>
              <w:rPr>
                <w:b/>
                <w:bCs/>
                <w:sz w:val="22"/>
                <w:szCs w:val="22"/>
                <w:lang w:eastAsia="en-US"/>
              </w:rPr>
            </w:pPr>
            <w:r w:rsidRPr="006B78BC">
              <w:rPr>
                <w:b/>
                <w:bCs/>
                <w:sz w:val="22"/>
                <w:szCs w:val="22"/>
                <w:lang w:eastAsia="en-US"/>
              </w:rPr>
              <w:t>Биогеохимические провинции</w:t>
            </w:r>
          </w:p>
        </w:tc>
        <w:tc>
          <w:tcPr>
            <w:tcW w:w="2551" w:type="dxa"/>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452886" w:rsidRPr="006B78BC" w:rsidRDefault="00452886" w:rsidP="006B78BC">
            <w:pPr>
              <w:widowControl/>
              <w:autoSpaceDE/>
              <w:autoSpaceDN/>
              <w:adjustRightInd/>
              <w:spacing w:line="360" w:lineRule="auto"/>
              <w:jc w:val="center"/>
              <w:rPr>
                <w:b/>
                <w:bCs/>
                <w:sz w:val="22"/>
                <w:szCs w:val="22"/>
                <w:lang w:eastAsia="en-US"/>
              </w:rPr>
            </w:pPr>
            <w:r w:rsidRPr="006B78BC">
              <w:rPr>
                <w:b/>
                <w:bCs/>
                <w:sz w:val="22"/>
                <w:szCs w:val="22"/>
                <w:lang w:eastAsia="en-US"/>
              </w:rPr>
              <w:t>Потенциальные биогеохимические провинции</w:t>
            </w:r>
          </w:p>
        </w:tc>
        <w:tc>
          <w:tcPr>
            <w:tcW w:w="2552" w:type="dxa"/>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452886" w:rsidRPr="006B78BC" w:rsidRDefault="00452886" w:rsidP="006B78BC">
            <w:pPr>
              <w:widowControl/>
              <w:autoSpaceDE/>
              <w:autoSpaceDN/>
              <w:adjustRightInd/>
              <w:spacing w:line="360" w:lineRule="auto"/>
              <w:jc w:val="center"/>
              <w:rPr>
                <w:b/>
                <w:bCs/>
                <w:sz w:val="22"/>
                <w:szCs w:val="22"/>
                <w:lang w:eastAsia="en-US"/>
              </w:rPr>
            </w:pPr>
            <w:r w:rsidRPr="006B78BC">
              <w:rPr>
                <w:b/>
                <w:bCs/>
                <w:sz w:val="22"/>
                <w:szCs w:val="22"/>
                <w:lang w:eastAsia="en-US"/>
              </w:rPr>
              <w:t>Условно комфортные территории</w:t>
            </w:r>
          </w:p>
        </w:tc>
      </w:tr>
      <w:tr w:rsidR="006B78BC" w:rsidRPr="006B78BC" w:rsidTr="00452886">
        <w:trPr>
          <w:trHeight w:val="972"/>
        </w:trPr>
        <w:tc>
          <w:tcPr>
            <w:tcW w:w="1845" w:type="dxa"/>
            <w:tcBorders>
              <w:top w:val="single" w:sz="8" w:space="0" w:color="000000"/>
              <w:left w:val="single" w:sz="8" w:space="0" w:color="000000"/>
              <w:bottom w:val="single" w:sz="8" w:space="0" w:color="000000"/>
              <w:right w:val="single" w:sz="8" w:space="0" w:color="000000"/>
            </w:tcBorders>
            <w:tcMar>
              <w:left w:w="85" w:type="dxa"/>
              <w:right w:w="85" w:type="dxa"/>
            </w:tcMar>
            <w:vAlign w:val="center"/>
            <w:hideMark/>
          </w:tcPr>
          <w:p w:rsidR="006B78BC" w:rsidRPr="006B78BC" w:rsidRDefault="00452886" w:rsidP="00452886">
            <w:pPr>
              <w:widowControl/>
              <w:autoSpaceDE/>
              <w:autoSpaceDN/>
              <w:adjustRightInd/>
              <w:spacing w:line="360" w:lineRule="auto"/>
              <w:ind w:firstLine="2"/>
              <w:rPr>
                <w:bCs/>
                <w:sz w:val="22"/>
                <w:szCs w:val="22"/>
                <w:lang w:eastAsia="en-US"/>
              </w:rPr>
            </w:pPr>
            <w:r w:rsidRPr="00452886">
              <w:rPr>
                <w:bCs/>
                <w:sz w:val="22"/>
                <w:szCs w:val="22"/>
                <w:lang w:eastAsia="en-US"/>
              </w:rPr>
              <w:t>Суперпозиция пространственно выраженных компонентов природной среды, обеспечивающих поступление химических элементов в организмы</w:t>
            </w:r>
          </w:p>
        </w:tc>
        <w:tc>
          <w:tcPr>
            <w:tcW w:w="2552" w:type="dxa"/>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6B78BC" w:rsidRPr="006B78BC" w:rsidRDefault="006B78BC" w:rsidP="00383403">
            <w:pPr>
              <w:widowControl/>
              <w:autoSpaceDE/>
              <w:autoSpaceDN/>
              <w:adjustRightInd/>
              <w:spacing w:line="360" w:lineRule="auto"/>
              <w:jc w:val="center"/>
              <w:rPr>
                <w:bCs/>
                <w:sz w:val="22"/>
                <w:szCs w:val="22"/>
                <w:lang w:eastAsia="en-US"/>
              </w:rPr>
            </w:pPr>
            <w:r w:rsidRPr="006B78BC">
              <w:rPr>
                <w:bCs/>
                <w:sz w:val="22"/>
                <w:szCs w:val="22"/>
                <w:lang w:eastAsia="en-US"/>
              </w:rPr>
              <w:t>Избыток бора выше или значительно выше порогового. Выраженные биологические эффекты.</w:t>
            </w:r>
          </w:p>
        </w:tc>
        <w:tc>
          <w:tcPr>
            <w:tcW w:w="2551" w:type="dxa"/>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6B78BC" w:rsidRPr="006B78BC" w:rsidRDefault="006B78BC" w:rsidP="00383403">
            <w:pPr>
              <w:widowControl/>
              <w:autoSpaceDE/>
              <w:autoSpaceDN/>
              <w:adjustRightInd/>
              <w:spacing w:line="360" w:lineRule="auto"/>
              <w:jc w:val="center"/>
              <w:rPr>
                <w:bCs/>
                <w:sz w:val="22"/>
                <w:szCs w:val="22"/>
                <w:lang w:eastAsia="en-US"/>
              </w:rPr>
            </w:pPr>
            <w:r w:rsidRPr="006B78BC">
              <w:rPr>
                <w:bCs/>
                <w:sz w:val="22"/>
                <w:szCs w:val="22"/>
                <w:lang w:eastAsia="en-US"/>
              </w:rPr>
              <w:t>Содержание бора мозаичное, выше порогового или близко к нему. Возможны редкие биологические эффекты</w:t>
            </w:r>
          </w:p>
        </w:tc>
        <w:tc>
          <w:tcPr>
            <w:tcW w:w="2552" w:type="dxa"/>
            <w:tcBorders>
              <w:top w:val="single" w:sz="8" w:space="0" w:color="000000"/>
              <w:left w:val="single" w:sz="8" w:space="0" w:color="000000"/>
              <w:bottom w:val="single" w:sz="8" w:space="0" w:color="000000"/>
              <w:right w:val="single" w:sz="8" w:space="0" w:color="000000"/>
            </w:tcBorders>
            <w:tcMar>
              <w:top w:w="72" w:type="dxa"/>
              <w:left w:w="144" w:type="dxa"/>
              <w:bottom w:w="72" w:type="dxa"/>
              <w:right w:w="144" w:type="dxa"/>
            </w:tcMar>
            <w:hideMark/>
          </w:tcPr>
          <w:p w:rsidR="006B78BC" w:rsidRPr="006B78BC" w:rsidRDefault="006B78BC" w:rsidP="00383403">
            <w:pPr>
              <w:widowControl/>
              <w:autoSpaceDE/>
              <w:autoSpaceDN/>
              <w:adjustRightInd/>
              <w:spacing w:line="360" w:lineRule="auto"/>
              <w:jc w:val="center"/>
              <w:rPr>
                <w:bCs/>
                <w:sz w:val="22"/>
                <w:szCs w:val="22"/>
                <w:lang w:eastAsia="en-US"/>
              </w:rPr>
            </w:pPr>
            <w:r w:rsidRPr="006B78BC">
              <w:rPr>
                <w:bCs/>
                <w:sz w:val="22"/>
                <w:szCs w:val="22"/>
                <w:lang w:eastAsia="en-US"/>
              </w:rPr>
              <w:t>Содержание бора близко к пороговому. Биологические эффекты, как правило, не наблюдаются</w:t>
            </w:r>
          </w:p>
        </w:tc>
      </w:tr>
    </w:tbl>
    <w:p w:rsidR="006B78BC" w:rsidRPr="00A972D2" w:rsidRDefault="0024099F" w:rsidP="00F85EAA">
      <w:pPr>
        <w:widowControl/>
        <w:autoSpaceDE/>
        <w:autoSpaceDN/>
        <w:adjustRightInd/>
        <w:spacing w:line="360" w:lineRule="auto"/>
        <w:rPr>
          <w:b/>
          <w:bCs/>
          <w:sz w:val="22"/>
          <w:szCs w:val="22"/>
          <w:lang w:eastAsia="en-US"/>
        </w:rPr>
      </w:pPr>
      <w:r>
        <w:rPr>
          <w:bCs/>
          <w:sz w:val="24"/>
          <w:szCs w:val="24"/>
          <w:lang w:eastAsia="en-US"/>
        </w:rPr>
        <w:t>Таблица 3.2</w:t>
      </w:r>
      <w:r w:rsidR="007B4D52">
        <w:rPr>
          <w:bCs/>
          <w:sz w:val="24"/>
          <w:szCs w:val="24"/>
          <w:lang w:eastAsia="en-US"/>
        </w:rPr>
        <w:t>.</w:t>
      </w:r>
      <w:r w:rsidR="00FE1FE3">
        <w:rPr>
          <w:bCs/>
          <w:sz w:val="24"/>
          <w:szCs w:val="24"/>
          <w:lang w:eastAsia="en-US"/>
        </w:rPr>
        <w:t xml:space="preserve"> </w:t>
      </w:r>
      <w:r w:rsidR="006B78BC" w:rsidRPr="00F85EAA">
        <w:rPr>
          <w:bCs/>
          <w:sz w:val="24"/>
          <w:szCs w:val="24"/>
          <w:lang w:eastAsia="en-US"/>
        </w:rPr>
        <w:t>Критерии дифференциации борного субрегиона по содержанию бора в компонентах биогеохимической пищевой цепи</w:t>
      </w:r>
      <w:r w:rsidR="006B78BC" w:rsidRPr="00F85EAA">
        <w:rPr>
          <w:b/>
          <w:bCs/>
          <w:sz w:val="22"/>
          <w:szCs w:val="22"/>
          <w:lang w:eastAsia="en-US"/>
        </w:rPr>
        <w:t xml:space="preserve"> </w:t>
      </w:r>
      <w:r w:rsidR="00A801B9" w:rsidRPr="00A801B9">
        <w:rPr>
          <w:bCs/>
          <w:sz w:val="24"/>
          <w:szCs w:val="24"/>
          <w:lang w:eastAsia="en-US"/>
        </w:rPr>
        <w:t>[</w:t>
      </w:r>
      <w:r w:rsidR="00A801B9" w:rsidRPr="006B78BC">
        <w:rPr>
          <w:bCs/>
          <w:sz w:val="24"/>
          <w:szCs w:val="24"/>
          <w:lang w:eastAsia="en-US"/>
        </w:rPr>
        <w:t>Ковальский,</w:t>
      </w:r>
      <w:r w:rsidR="00A801B9" w:rsidRPr="00A801B9">
        <w:rPr>
          <w:bCs/>
          <w:sz w:val="24"/>
          <w:szCs w:val="24"/>
          <w:lang w:eastAsia="en-US"/>
        </w:rPr>
        <w:t xml:space="preserve"> </w:t>
      </w:r>
      <w:r w:rsidR="00A972D2" w:rsidRPr="006B78BC">
        <w:rPr>
          <w:bCs/>
          <w:sz w:val="24"/>
          <w:szCs w:val="24"/>
          <w:lang w:eastAsia="en-US"/>
        </w:rPr>
        <w:t>Коробова,</w:t>
      </w:r>
      <w:r w:rsidR="008472FD">
        <w:rPr>
          <w:bCs/>
          <w:sz w:val="24"/>
          <w:szCs w:val="24"/>
          <w:lang w:eastAsia="en-US"/>
        </w:rPr>
        <w:t xml:space="preserve"> </w:t>
      </w:r>
      <w:r w:rsidR="00A972D2" w:rsidRPr="006B78BC">
        <w:rPr>
          <w:bCs/>
          <w:sz w:val="24"/>
          <w:szCs w:val="24"/>
          <w:lang w:eastAsia="en-US"/>
        </w:rPr>
        <w:t>1978</w:t>
      </w:r>
      <w:r w:rsidR="00A801B9" w:rsidRPr="00A801B9">
        <w:rPr>
          <w:bCs/>
          <w:sz w:val="24"/>
          <w:szCs w:val="24"/>
          <w:lang w:eastAsia="en-US"/>
        </w:rPr>
        <w:t>]</w:t>
      </w:r>
    </w:p>
    <w:tbl>
      <w:tblPr>
        <w:tblW w:w="969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475"/>
        <w:gridCol w:w="3028"/>
        <w:gridCol w:w="2358"/>
        <w:gridCol w:w="2835"/>
      </w:tblGrid>
      <w:tr w:rsidR="00BE01D1" w:rsidRPr="006B78BC" w:rsidTr="009B6614">
        <w:trPr>
          <w:trHeight w:val="756"/>
        </w:trPr>
        <w:tc>
          <w:tcPr>
            <w:tcW w:w="1475" w:type="dxa"/>
            <w:noWrap/>
            <w:tcMar>
              <w:left w:w="28" w:type="dxa"/>
              <w:right w:w="28" w:type="dxa"/>
            </w:tcMar>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Компонент биосферы</w:t>
            </w:r>
          </w:p>
        </w:tc>
        <w:tc>
          <w:tcPr>
            <w:tcW w:w="3028" w:type="dxa"/>
            <w:noWrap/>
            <w:tcMar>
              <w:left w:w="28" w:type="dxa"/>
              <w:right w:w="28" w:type="dxa"/>
            </w:tcMar>
          </w:tcPr>
          <w:p w:rsidR="00BE01D1" w:rsidRPr="006B78BC" w:rsidRDefault="00BE01D1" w:rsidP="009B6614">
            <w:pPr>
              <w:widowControl/>
              <w:autoSpaceDE/>
              <w:autoSpaceDN/>
              <w:adjustRightInd/>
              <w:spacing w:line="276" w:lineRule="auto"/>
              <w:jc w:val="center"/>
              <w:textAlignment w:val="baseline"/>
              <w:rPr>
                <w:sz w:val="22"/>
                <w:szCs w:val="22"/>
              </w:rPr>
            </w:pPr>
            <w:r w:rsidRPr="006B78BC">
              <w:rPr>
                <w:color w:val="000000"/>
                <w:kern w:val="24"/>
                <w:sz w:val="22"/>
                <w:szCs w:val="22"/>
              </w:rPr>
              <w:t>Биогеохимические провинции</w:t>
            </w:r>
          </w:p>
        </w:tc>
        <w:tc>
          <w:tcPr>
            <w:tcW w:w="2358" w:type="dxa"/>
            <w:noWrap/>
            <w:tcMar>
              <w:left w:w="28" w:type="dxa"/>
              <w:right w:w="28" w:type="dxa"/>
            </w:tcMar>
          </w:tcPr>
          <w:p w:rsidR="00BE01D1" w:rsidRPr="006B78BC" w:rsidRDefault="00BE01D1" w:rsidP="009B6614">
            <w:pPr>
              <w:widowControl/>
              <w:autoSpaceDE/>
              <w:autoSpaceDN/>
              <w:adjustRightInd/>
              <w:spacing w:line="276" w:lineRule="auto"/>
              <w:jc w:val="center"/>
              <w:textAlignment w:val="baseline"/>
              <w:rPr>
                <w:sz w:val="22"/>
                <w:szCs w:val="22"/>
              </w:rPr>
            </w:pPr>
            <w:r w:rsidRPr="006B78BC">
              <w:rPr>
                <w:color w:val="000000"/>
                <w:kern w:val="24"/>
                <w:sz w:val="22"/>
                <w:szCs w:val="22"/>
              </w:rPr>
              <w:t>Потенциальные биогеохимические провинции</w:t>
            </w:r>
          </w:p>
        </w:tc>
        <w:tc>
          <w:tcPr>
            <w:tcW w:w="2835" w:type="dxa"/>
            <w:noWrap/>
            <w:tcMar>
              <w:left w:w="28" w:type="dxa"/>
              <w:right w:w="28" w:type="dxa"/>
            </w:tcMar>
          </w:tcPr>
          <w:p w:rsidR="00BE01D1" w:rsidRPr="006B78BC" w:rsidRDefault="00BE01D1" w:rsidP="009B6614">
            <w:pPr>
              <w:widowControl/>
              <w:autoSpaceDE/>
              <w:autoSpaceDN/>
              <w:adjustRightInd/>
              <w:spacing w:line="276" w:lineRule="auto"/>
              <w:jc w:val="center"/>
              <w:textAlignment w:val="baseline"/>
              <w:rPr>
                <w:sz w:val="22"/>
                <w:szCs w:val="22"/>
              </w:rPr>
            </w:pPr>
            <w:r w:rsidRPr="006B78BC">
              <w:rPr>
                <w:color w:val="000000"/>
                <w:kern w:val="24"/>
                <w:sz w:val="22"/>
                <w:szCs w:val="22"/>
              </w:rPr>
              <w:t>Условно комфортные территории</w:t>
            </w:r>
          </w:p>
        </w:tc>
      </w:tr>
      <w:tr w:rsidR="00BE01D1" w:rsidRPr="006B78BC" w:rsidTr="009B6614">
        <w:trPr>
          <w:trHeight w:val="1510"/>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Почвообразующие породы</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Бороносные породы и сопряженные с ними морские отложения тяжелого механического состава</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Морские глины и гипсоносные породы, обогащенные бором</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Морские глины, известняки и доломиты в сочетании с основными изверженными породами, аллювиальными песчаными отложениями</w:t>
            </w:r>
          </w:p>
        </w:tc>
      </w:tr>
      <w:tr w:rsidR="00BE01D1" w:rsidRPr="006B78BC" w:rsidTr="009B6614">
        <w:trPr>
          <w:trHeight w:val="1661"/>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Почвы</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Солончаки, солонцы, бурые и серо-бурые, аллювиальные луговые орошаемые, засоленные, преимущественно тяжелого механического состава</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Солонцы, бурые и серо-бурые, светлокаштановые засоленные</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Черноземы, каштановые, бурые, аллювиально-луговые незасоленные, почвы легкого механического состава</w:t>
            </w:r>
          </w:p>
        </w:tc>
      </w:tr>
      <w:tr w:rsidR="00BE01D1" w:rsidRPr="006B78BC" w:rsidTr="009B6614">
        <w:trPr>
          <w:trHeight w:val="1180"/>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Растительные ассоциации</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Солянковые и полынно-солянковые, полынно-биюргуновые, лугово-солончаковые, сарсазанники.</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Злаково-полынные, солянково-полынные, кустарниково-солянково-полынные.</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Разнотравно-злаковые, злаковые, полынно-злаковые, эфемерово-полынные.</w:t>
            </w:r>
          </w:p>
        </w:tc>
      </w:tr>
      <w:tr w:rsidR="00BE01D1" w:rsidRPr="006B78BC" w:rsidTr="009B6614">
        <w:trPr>
          <w:trHeight w:val="1286"/>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Питьевые воды</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Воды из неглубоких колодцев, поверхностные из бессточных водоемов повышенной минерализации</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Воды (грунтовые из колодцев, малых рек, в и пересыхающих водотоков</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Подземные воды их артезианских скважин, воды крупных рек</w:t>
            </w:r>
          </w:p>
        </w:tc>
      </w:tr>
      <w:tr w:rsidR="00BE01D1" w:rsidRPr="006B78BC" w:rsidTr="009B6614">
        <w:trPr>
          <w:trHeight w:val="1275"/>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Микроорганизмы почвы</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Более 50% основной массы микроорганизмов адаптировано к 0,8-1,3 г/л бора в культуральной среде</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Повышенная чувствительность к содержанию бора сохраняется у части организмов</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Верхний порог чувствительности снижается. Рост возможен при 0,09-0,8 г/л бора в культурной среде</w:t>
            </w:r>
          </w:p>
        </w:tc>
      </w:tr>
      <w:tr w:rsidR="00BE01D1" w:rsidRPr="006B78BC" w:rsidTr="009B6614">
        <w:trPr>
          <w:trHeight w:val="1102"/>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Растения</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Физиологические и морфологические изменения у растений-концентраторов бора (галофитов, ксерофитов)</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 xml:space="preserve">Отдельные случаи морфологических изменений </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Явления борного токсикоза у растений обычно не наблюдается</w:t>
            </w:r>
          </w:p>
        </w:tc>
      </w:tr>
      <w:tr w:rsidR="00BE01D1" w:rsidRPr="006B78BC" w:rsidTr="00D06D26">
        <w:trPr>
          <w:trHeight w:val="761"/>
        </w:trPr>
        <w:tc>
          <w:tcPr>
            <w:tcW w:w="1475" w:type="dxa"/>
            <w:noWrap/>
            <w:tcMar>
              <w:left w:w="28" w:type="dxa"/>
              <w:right w:w="28" w:type="dxa"/>
            </w:tcMar>
            <w:hideMark/>
          </w:tcPr>
          <w:p w:rsidR="00BE01D1" w:rsidRPr="006B78BC" w:rsidRDefault="00BE01D1" w:rsidP="009B6614">
            <w:pPr>
              <w:widowControl/>
              <w:autoSpaceDE/>
              <w:autoSpaceDN/>
              <w:adjustRightInd/>
              <w:spacing w:line="276" w:lineRule="auto"/>
              <w:jc w:val="both"/>
              <w:rPr>
                <w:b/>
                <w:bCs/>
                <w:sz w:val="22"/>
                <w:szCs w:val="22"/>
                <w:lang w:eastAsia="en-US"/>
              </w:rPr>
            </w:pPr>
            <w:r w:rsidRPr="006B78BC">
              <w:rPr>
                <w:b/>
                <w:bCs/>
                <w:sz w:val="22"/>
                <w:szCs w:val="22"/>
                <w:lang w:eastAsia="en-US"/>
              </w:rPr>
              <w:t>Животные</w:t>
            </w:r>
          </w:p>
        </w:tc>
        <w:tc>
          <w:tcPr>
            <w:tcW w:w="302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Борные энтериты у более чем 10% животных и высокая смертность среди заболевших.</w:t>
            </w:r>
          </w:p>
        </w:tc>
        <w:tc>
          <w:tcPr>
            <w:tcW w:w="2358"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Единичные проявления борных энтеритов</w:t>
            </w:r>
          </w:p>
        </w:tc>
        <w:tc>
          <w:tcPr>
            <w:tcW w:w="2835" w:type="dxa"/>
            <w:tcMar>
              <w:left w:w="28" w:type="dxa"/>
              <w:right w:w="28" w:type="dxa"/>
            </w:tcMar>
            <w:hideMark/>
          </w:tcPr>
          <w:p w:rsidR="00BE01D1" w:rsidRPr="006B78BC" w:rsidRDefault="00BE01D1" w:rsidP="009B6614">
            <w:pPr>
              <w:widowControl/>
              <w:autoSpaceDE/>
              <w:autoSpaceDN/>
              <w:adjustRightInd/>
              <w:spacing w:line="276" w:lineRule="auto"/>
              <w:jc w:val="both"/>
              <w:rPr>
                <w:bCs/>
                <w:sz w:val="22"/>
                <w:szCs w:val="22"/>
                <w:lang w:eastAsia="en-US"/>
              </w:rPr>
            </w:pPr>
            <w:r w:rsidRPr="006B78BC">
              <w:rPr>
                <w:bCs/>
                <w:sz w:val="22"/>
                <w:szCs w:val="22"/>
                <w:lang w:eastAsia="en-US"/>
              </w:rPr>
              <w:t>Борные энтериты практически не встречаются</w:t>
            </w:r>
          </w:p>
        </w:tc>
      </w:tr>
    </w:tbl>
    <w:p w:rsidR="00BE01D1" w:rsidRDefault="00BE01D1" w:rsidP="00F85EAA">
      <w:pPr>
        <w:widowControl/>
        <w:autoSpaceDE/>
        <w:autoSpaceDN/>
        <w:adjustRightInd/>
        <w:spacing w:line="360" w:lineRule="auto"/>
        <w:rPr>
          <w:b/>
          <w:bCs/>
          <w:sz w:val="22"/>
          <w:szCs w:val="22"/>
          <w:lang w:eastAsia="en-US"/>
        </w:rPr>
      </w:pPr>
    </w:p>
    <w:p w:rsidR="006B78BC" w:rsidRDefault="006B78BC" w:rsidP="006B78BC">
      <w:pPr>
        <w:widowControl/>
        <w:autoSpaceDE/>
        <w:autoSpaceDN/>
        <w:adjustRightInd/>
        <w:spacing w:line="360" w:lineRule="auto"/>
        <w:ind w:firstLine="708"/>
        <w:jc w:val="both"/>
        <w:rPr>
          <w:bCs/>
          <w:sz w:val="24"/>
          <w:szCs w:val="24"/>
          <w:lang w:eastAsia="en-US"/>
        </w:rPr>
      </w:pPr>
      <w:r w:rsidRPr="006B78BC">
        <w:rPr>
          <w:noProof/>
          <w:sz w:val="24"/>
          <w:szCs w:val="24"/>
        </w:rPr>
        <w:t xml:space="preserve">Исходя из </w:t>
      </w:r>
      <w:r w:rsidRPr="006B78BC">
        <w:rPr>
          <w:bCs/>
          <w:sz w:val="24"/>
          <w:szCs w:val="24"/>
          <w:lang w:eastAsia="en-US"/>
        </w:rPr>
        <w:t xml:space="preserve">приведенных критериев, были проанализированы все имеющиеся карты почв и растительности, содержащие информацию по содержанию бора в объектах окружающей среды. На основе полученных результатов и данных, полевых данных о содержании бора в исследованных объектах был проведен анализ наблюдаемых коэффициентов перехода бора в системах: почвы-воды-растения, корма-животные, а так же и были построены карты содержания бора в почвах и местной растительности (рисунки 3.1, 3.2). </w:t>
      </w:r>
    </w:p>
    <w:p w:rsidR="00BE01D1" w:rsidRDefault="00FF3F09" w:rsidP="006B78BC">
      <w:pPr>
        <w:widowControl/>
        <w:autoSpaceDE/>
        <w:autoSpaceDN/>
        <w:adjustRightInd/>
        <w:spacing w:line="360" w:lineRule="auto"/>
        <w:ind w:firstLine="708"/>
        <w:jc w:val="both"/>
        <w:rPr>
          <w:bCs/>
          <w:sz w:val="24"/>
          <w:szCs w:val="24"/>
          <w:lang w:eastAsia="en-US"/>
        </w:rPr>
      </w:pPr>
      <w:r>
        <w:rPr>
          <w:rFonts w:eastAsia="Calibri"/>
          <w:noProof/>
          <w:sz w:val="22"/>
          <w:szCs w:val="22"/>
          <w:lang w:eastAsia="en-US"/>
        </w:rPr>
        <w:pict>
          <v:group id="Группа 13" o:spid="_x0000_s1074" style="position:absolute;left:0;text-align:left;margin-left:37.6pt;margin-top:2pt;width:401.5pt;height:257.15pt;z-index:251670528;mso-width-relative:margin;mso-height-relative:margin" coordsize="47529,30861" wrapcoords="-33 0 -33 21553 8725 21553 21600 21414 21600 0 -33 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NkUn9KwMAAI4JAAAOAAAAZHJzL2Uyb0RvYy54bWzsVt1u0zAUvkfiHazc&#10;d/lZ+hetnbZ2m5AGTPxcT67jJNYS27LddhNCAvEIvACPwCVCAl6heyOOnbTb2k6gXSCBUNXk+Ng+&#10;/s53zpdkb/+yKtGMKs0EH3jhTuAhyolIGc8H3utXx62eh7TBPMWl4HTgXVHt7Q8fP9qby4RGohBl&#10;ShWCIFwncznwCmNk4vuaFLTCekdIymEyE6rCBoYq91OF5xC9Kv0oCDr+XKhUKkGo1uAd15Pe0MXP&#10;MkrM8yzT1KBy4AE2467KXSf26g/3cJIrLAtGGhj4ASgqzDgcugo1xgajqWIboSpGlNAiMztEVL7I&#10;MkaoywGyCYO1bE6UmEqXS57Mc7miCahd4+nBYcmz2ZlCLIXa7XqI4wpqtPh4/e76w+IH/D4jcANH&#10;c5knsPREyZfyTDWOvB7ZtC8zVdk7JIQuHbtXK3bppUEEnJ2o3wmitocIzMVxCKOGf1JAkTb2keKo&#10;2Rl321G/2+zcDXqdsN7pLw/2Lb4VHMlIAv+GLrA26Pp1W8EuM1XUa4JUvxWjwupiKltQWYkNm7CS&#10;mSvXpVBDC4rPzhg5U/XgFvPhivlPiy/X74H7b4vvi68ohImUagL9OqM5NRWW54fn0O0zWxMb0Qap&#10;Q2Kb8qkgFxpxMSowz+mBltD/UFm72r+73A3v4JmUTB6zsrRltHaTOZy91mtbyKv7eCzItKLc1MJU&#10;tAQSBNcFk9pDKqHVhEKfqSdp6KQCfXGqjT3OdogTy5uodxAE/eiwNWoHo1YcdI9aB/242+oGR904&#10;iHvhKBy9tbvDOJlqCvnicixZgxW8G2i3KqN5htSac9pFM+yeEJYpB2h5dxDBZSmxWLUiL4BVWAe2&#10;UdSQwpoZMNf4YfFqwtF8w6ytgQYBocn8qUhBanhqhCNjTUBRf3e3C02ONmUU9sJ+dCOGNmij7Qq8&#10;FAN0gtLmhIoKWQMYB7zuEDyDbOoMl0ssdi5s3V1GJb/jgFSsx2VhcTcmpFG3Hxh/j8qi+1QGE43K&#10;tGDlvyKyyJX8v8juF9l2efXD2CrKvaW2vWv+kLzcKw1e+u451Hyg2K+K22Owb39GDX8CAAD//wMA&#10;UEsDBBQABgAIAAAAIQAubPAAxQAAAKUBAAAZAAAAZHJzL19yZWxzL2Uyb0RvYy54bWwucmVsc7yQ&#10;wYrCMBCG7wv7DmHu27Q9LLKY9iKCV3EfYEimabCZhCSKvr2BZUFB8OZxZvi//2PW48Uv4kwpu8AK&#10;uqYFQayDcWwV/B62XysQuSAbXAKTgitlGIfPj/WeFiw1lGcXs6gUzgrmUuKPlFnP5DE3IRLXyxSS&#10;x1LHZGVEfURLsm/bb5nuGTA8MMXOKEg704M4XGNtfs0O0+Q0bYI+eeLypEI6X7srEJOlosCTcfi3&#10;7JvIFuRzh+49Dt2/g3x47nADAAD//wMAUEsDBBQABgAIAAAAIQDd80Bo4AAAAAkBAAAPAAAAZHJz&#10;L2Rvd25yZXYueG1sTI9BS8NAFITvgv9heYK3dhOjNo15KaWop1KwFcTbNvuahGbfhuw2Sf+960mP&#10;wwwz3+SrybRioN41lhHieQSCuLS64Qrh8/A2S0E4r1ir1jIhXMnBqri9yVWm7cgfNOx9JUIJu0wh&#10;1N53mZSurMkoN7cdcfBOtjfKB9lXUvdqDOWmlQ9R9CyNajgs1KqjTU3leX8xCO+jGtdJ/Dpsz6fN&#10;9fvwtPvaxoR4fzetX0B4mvxfGH7xAzoUgeloL6ydaBFmy0DuEZI0XAr+Mo0XII4Ii+QxAlnk8v+D&#10;4gcAAP//AwBQSwMECgAAAAAAAAAhAJw1xLLJZgMAyWYDABQAAABkcnMvbWVkaWEvaW1hZ2UxLnBu&#10;Z4lQTkcNChoKAAAADUlIRFIAAAG2AAACwAgGAAAA/5pXMQAAAAFzUkdCAK7OHOkAAAAEZ0FNQQAA&#10;sY8L/GEFAAAACXBIWXMAACHVAAAh1QEEnLSdAAD/pUlEQVR4XuzdA5QsW7Sm7du2bdu2bdu2bdu2&#10;jdu2bdu27e78x5P/eO+dHR0rM6L2rn1qn5MxRo6syoyMWJjz+6bWive5PI7HCDxG4DECjxF4jMC7&#10;aATe513Ul0dXHiPwGIHHCDxG4DEClwexPYTg2Ubgz/yZP/Ns135c+DECjxF4jMBqBB7E9pCNxwg8&#10;RuDFjMB/+2//7cW05dGQt3cEHsT29s7do+WPEXjXjcB/+S//5V3Xp0eH3vwIPIjtzY/5446PEXiM&#10;wGMEHiPwjCPwRontv//3/375Q3/oDz1jd965S/+f//N/3rmbP+78rCPwP/7H/3jW6z8u/t4egb/x&#10;N/7Ge3sAnqH3b5TYnqH9/88l3ykQ+mt/7a+9ie496R7/+3//7yf97vGjxwg8RuD5R+A//If/8Pw3&#10;OXEHePHv/t2/u/zP//k/L5yRt/E4RGz/+T//58sv+SW/5PLTftpPu/yUn/JT3u/1U3/qT738jJ/x&#10;My6/8lf+ystP/+k//f/6znk/+Sf/5MtP/Ik/8fr5T/pJP+nyo3/0j778hJ/wE67/+87L5/Oa82/f&#10;z//d3/3cy99eP+tn/azr/7/1t/7Wy8/5OT/n+v8v+2W/7PLzft7Pu/yKX/Errm37hb/wF14//7k/&#10;9+de3/XF+y/6Rb/o8gt+wS+4/Jbf8lsuv/bX/trr69f/+l9//f+X//Jffvl9v+/3XX7dr/t1l1/z&#10;a37N5Xf/7t99+cN/+A9f/tgf+2PXz73/tt/22y5/+k//6ev/vvu9v/f3Xn7/7//9lz/7Z//s5c/9&#10;uT93+aN/9I++39++/4t/8S9e/sSf+BMXFtpf/st/+fq/ykG/+wt/4S9c/vgf/+NXj9bvXfev/JW/&#10;cr3On/yTf/L6mXP877fO/Ut/6S9dr+c+ruOcP//n//zlt//2335t7x/4A3/g8nt+z++5ts05rvmn&#10;/tSful7D7/XBO1L2+z/yR/7ItU2u71p/9a/+1es9ao92a5N7OMd1/O/3PnNt13Qt4+C+7qmN/je2&#10;xuw3/abfdG3bb/yNv/Hyq37Vr7qOuzH3ubH+1b/6V19f5u4P/sE/eP29axnnxtc4GQ8vbdTWv/t3&#10;/+51bP/6X//r1/e/9/f+3uVf/It/cfmX//JfXv71v/7Xl3/zb/7NBYj81//6Xy8MIC+y/R//43+8&#10;yO0oXOB5+55C+/6WJ37PS38YFG8jJD69zeTBnJMx74jBq8PfPneev//X//pf1/87/E3uyOm/+lf/&#10;6vLP/tk/u/yjf/SPru//9J/+0+vff//v//3LP/gH/+Dyj//xP77K+9/5O3/n+j95953//d2LLtAR&#10;+km36SM8oaPps+/pLj2CRfSQbsJH+BE+vu/7vu9VL2EmTP3ZP/tnX37xL/7F189gKj6AyT/zZ/7M&#10;K26H03D8x//4H///8IdzftyP+3GX7/AdvsPle32v73X5AT/gB1x+yA/5IVdO+FE/6kddvsf3+B6X&#10;b/Ntvs3lb//tv316Ug4R24/9sT/28j7v8z6P12MMXrQMfJAP8kH+r/b5/8N+2A97+XAf7sNdPvyH&#10;//CXj/ARPsLlI3/kj3z56B/9o18+1sf6WNfXR/toH+3yUT7KR7l+9jE+xse4fNyP+3Gvf3/Mj/kx&#10;r9/7/+N9vI/3f70+/sf/+Nf/977r3M75JJ/kk/w/v99ez/+f4BN8gssn/ISf8HruJ/pEn+jid16f&#10;7tN9ustn+Syf5fKZPtNnunyhL/SFLp/+03/6y+f4HJ/j8rk+1+e6fNpP+2kvn/kzf+bLp/k0n+b6&#10;+hSf4lNcv//sn/2zXz7n5/yc1/M+9+f+3JfP83k+z+ULfIEvcPmiX/SLXr7El/gS19dX/+pf/fJl&#10;vsyXuXy1r/bVLl/+y3/5y5f+0l/68sW/+Be//v0Vv+JXvHyNr/E1ruf4399f9at+1cvX+3pf7/KV&#10;vtJXun7/Jb/kl7x8g2/wDS5f5+t8nev3X+ErfIXLl/tyX+56vt99la/yVa6/cf2v+TW/5uVrf+2v&#10;ff37637dr3t9d65zvvJX/srX63zZL/tlr7/1ri3e/f6LfbEvdvn8n//zX77wF/7C1zHw7jv98rd+&#10;Ghcv53oZE9/77It8kS9y7bf2+u7zfb7Pd/3O+H3Wz/pZL5/xM37Gyyf/5J/88qk+1ae6fMpP+Smv&#10;Y/+pP/Wnfr/x9795MQ/OMU9789dnH+fjfJyrPHn/2B/7Y19ffedvn5Ob/vZ/3/uc3JFT8vqhP/SH&#10;vnyID/Ehru8f6kN9qOvfH/SDftDLB/tgH+z69wf+wB/4+vI/fPad/18XVn+gD/SBXtu1XqVNSPPs&#10;cYjYvvf3/t7XDlIIrIypsfCP+BE/4oL0vHv9yB/5I9/v/2/2zb7ZdaB/0A/6QdfPff+Df/APvjIx&#10;z63f/LAf9sOuLP0Df+APvAokZfSZc33m3t6d73P/f/tv/+0v3+pbfavLh/kwH+YKWh/gA3yAy+f9&#10;vJ/3qjTf6Tt9p8v3+37f7/J9vs/3uXzbb/ttLz/0h/7Q629/+A//4df7dF/WwTf+xt/42kbC6rp+&#10;+92/+3e/CjaB/m7f7btdr/Fdv+t3vbbhO37H73j97Ht+z+95tSR8R8m/1tf6Wpdv9+2+3fV/L8r+&#10;Tb7JN7kAVspIcb/pN/2ml0/2yT7ZVWEoLMXW3sDAOQDiG37Db3j5Ft/iW1yVnuISaooZGJgDCgpI&#10;Aim/+1Jf6ktdzzdPFN9nlNm9fE7J3cu1PuSH/JDXfn/BL/gFr8DiPN8BFOf7DjBrHyWlOAEXoKgt&#10;+v4tv+W3vCqiudDnr//1v/61v0DQ+PrbtT/4B//gVxLxtxdQNW5Ar/Zru3Ya32/0jb7RdYwBis+B&#10;DkUDRt/8m3/z630ADgUPdPXTOcbYdcgT2UBY5OozfIbPcP2N/pkb13bOJ/7En/j67nvgZc78Drgg&#10;iwANGOkD4tNn7QJE+u5lnD7gB/yA174GRsba/4DJfZ3nt14+93KvFN/vnefdZ97fNMDM9rwKIL2k&#10;3xrHe/3yfedNI6k5aa6clw6ZzwgHqdAXmMSAIndk0d/k5JN+0k96lWPy5m9GCPmCPzCHQcJAiWz9&#10;Td4ZJnT1s322z3Z9J+feybi/6bR353pP32Eio6Df+Bx20D06R//oLF1leMAtf3/n7/ydr5/TQbrG&#10;o/IZLIXL9BOOw9Tw1LtoHA9MlE7EjMcmaiYK48ULFE36zb/5N18jbKIuvD1RGJEe/4uQ+V70SBvI&#10;kN+ePQ4Rm064AUI6eghfsZaFeo4eBgrBHD0IDYBgjZ49uOx+T9AIILIUGhAGIGzI++ghrLAXliIE&#10;ri+05TBR+nj04IIDYu06cgidUchbMXtzSRl/1+/6Xf/PJYVBkBFSE+YQrqWkhHN16CNlFtLcO4wN&#10;UqfMQoN7h8+NE0Wc5d5Cyu7v9/omlMzgEIZxCNGYK6GLDuFoc9khNOLa/UY45SN+xI94+Z2/83cu&#10;+/Tzf/7Pv3prwjh7h7lmAAGe173uKjnyvp33wlg+J1PGirwKpXr/T//pP131TfhVWMr3//bf/ttr&#10;vsT1CoHp05RX101Pu6ZrCeGSJSGwQmG+95nwl/Cu6/teWEuYy2e+8xn5NUdkyfgLr/nsn/yTf3K9&#10;tnY79x/+w394Pc9nXv/8n//z67vzyaR3/dNn9/Y7r/RKf2aYz/jUV79PP3vfhogfIeMj6PLmz+E8&#10;4R36ePY4RGxA3g14LUcPMVtWyYwx3/stj+oMeQpDsKLEhs8clI+FxHqh9ECANfSRPtJHugIp6+VM&#10;0hS4sWp4EXJOHcCYNcXLcyC2H/NjfszhpspjsQaPFsQ4j3VP6bcHsNA+hgBraXsAF14ZsEb6PHME&#10;IOa+Avfv+32/7zWkIka/dxgXliHPaEVq2sVy5fnVT2PPKvyoH/WjXsNGPMdAXfyeBfvv//2/v94S&#10;aPo9wprjbl7LmTGWhPOQHNJmIa76pN/CQ6tiIIApH8ADNE6P482MwBkceTMtetzluUeAwYp36OTZ&#10;4xCxsZTPEtvf+lt/6xp6OyOQrH/3OnqIlwsbHT2AkqIFFrzwGyuwA5gqQJBk3VpwfseCnVYuKzLX&#10;GnkJ432X7/JdrkA/ye1v/s2/eQ1DAX+uPXf96KE4wxgetShZsMhoej3G/5f+0l96DXcghK0Xok/c&#10;fp6h0KJ+8dTE+xWc7B0sYqTGcJl9neciKWFOYZW8pe21yIi54MXWR5a6uSFvPADkhHCFQjqHwAuJ&#10;JlsME3kSSe4ORUaIXDvcXzt4qqs+GQfExwNckZprIVwkqZ2P4zECjxF4vhEQ0oQDwptnj2cjNgAK&#10;bI6G0TRcbkylzNFDzJindOQAVmLLvLLv//2//24ISbiFNc976RCi4XXIn/i9NsqD8ex4feLqvIpC&#10;OTwygM9j6NBGeS/xa9VBRw8VgTzJe9V3XQ/58jaQtHGXdC1fqIpphs2QhJi2fBnAJ0Q+U4mE1FRO&#10;rUiNd2VuhZH2DsSqEIBXwzveHvrD25GrYszUP2PPMJA7LP+oza6H7JBK5yLUOS5C38i5dZL6LyTJ&#10;8BGedS9EuTrIBJIVElv1W+6TcfAgtaMS/DjvMQJPHwFOwIsjNsAD/M54bApNzoQiJUWB7L0DSEvg&#10;ytXwSLaHNiomkfCXC0J+hdcUoRhc4URFMAofJFR5d4iAB4gIeB8OYCuUiSA65BQUIvCaeBJHDyXu&#10;qreOHvIdQm28KZVWih5YOwivQwjPUgZhXDlQCWP5EX1RJCPJvQrtGidFO8KVKy8MwVekMj3i2Qch&#10;Vu2T73NfL4QvjGpOywdpmyo8RI3gkKVw9epgCJC5Nl+2PECiXw6QJ753ROYIcNUnxMq4kazfC/Me&#10;nZ/HeY8ReIzA8RGACbBXgeLZ45DHpsLFDVjMR4+KM84QG6v5TDxVjoxHcssrBEoAXsXjtPCFleSa&#10;9EmYSv+E7LRX9SXgRVAIqf9nLkmFpBCYwwSoaMpLs16E9zBDgkDaPazZOnpY83XPY5OM5/UIzQFw&#10;3hdPloc284Q8J94mghfeRCoBufET6tPmVRguUpMvq9/bfkjs80x5V6s9/6xJkzsTfjQfxsw489Tk&#10;z4T5Ctdqv6pJROzgKfECZ7HItg3WvjE0FIdUOs8I2Tv0SfhYReTKUxPeNXe89QepHZXcx3mPEXj1&#10;EchjO1Nw111PEduZikUAebZ4RAfOhOp4M6x87QKCeyE7HgtPaRuGkxMDsMKDSk55OSxygAzwgCnv&#10;5Hf8jt9xBT0VOkC9ogUeHpCtAvFbf+tvfV2/UxuQ5aw8tNBR2fCZR7koc0WYe/1yXxWMvEwekrET&#10;hlMRNw/ekaUIQnHaj/Am6VQMYYzkA/cOY2ucGBG3vBqGBlKdYdh5PaFAY6402MFbsnbKuBh/h2IS&#10;hoh2ds40XHzPY7QwtEPejLffOPH6GRHCsivv070V85ChVXvJDNK9RdR5nK+uxo8rPEbg/x4Bxrfy&#10;9/fqUY5NpOzscYjYAD+gOBL2qwFA8mzxiFAYT+LoIWylJJxXY+0Py1sbrZxXzSfHonADOc3D+gre&#10;ieIMhFROym8BeIAK+FTAOYCrdVVArlJs37Pm/e8a2pN1wft07Q4ek8KOM8RmVw45ne3Bk+PhIFZ9&#10;2B7AVvgV0coNCuEh1m0Rij7pMwNkVbWoX4owrJHJqylU2H2FQLUFwa48Ne3R5rmMonlAyIi1ak1e&#10;KG+LN8WAIBOTsIV95/m8KksFEJo+InKe48rD0m/5MkbDXg5Qv1xTMY0c5GrJin4rYLI253E8RuA5&#10;RuBo4dhz3PudvmYeGww4exwiNtV/iA2QHz3Ko5wpmxfyO1MOrxqRB8HDcj8ejvVFrHCFAHJqFv7N&#10;A6jJpwhnAWihLkDoAIQKQXhnFTjwvPIeWPDAG+BWKYl4igHLpVnky5uQH+NZTG9LWTowP3oIq7ke&#10;slDYouoPYAuPWnox1/G4pnH4Db/hN1xJiCerrULCex6feVGlyQuz5mjvcF/kaJzzVLfn6TODwmLP&#10;FakpChECnXlH1zHWER2ycp5tfHhxliUgZPMpF+j6coUtP+D9WYeIsB1IBlGpxOTxIWGhZe33ntfH&#10;CkbUQrd+s3eQA54nj3gVSuc5Wj/JeHovg89RWX6c9xiBsyMgLVV9w9nfHiI2K8HdgHdy9GB1A54z&#10;ObZ2Bjl6D6vqV6A8r6ENgEhuSPWcSkb5JoAvpAeY5XcczuHN5T2o7lSQUZk4C99WRi0aBLYzP6MQ&#10;QwjMvojCf4C/w64kR4wD91B67j7CdBaQA3phPGS9XT8FWIUseE3OsbYPkczqzjke+ozQEYFx2TuE&#10;53gjdkCZxSfzXEYFslb1uZpnxGOxs/HaGjkKQ+xQI4dr9xD9NKcEGpErQPK/nJk8GeK0w0oFOIwH&#10;Mta6NPk7FZDIz0JtXp1QNAJljOg34pMv2xoF9UufGEbkY7V+UDWosRP+XOV35WNXxTNH5ftx3mME&#10;3ssjYNkR3qG7Z49DxAZA3EBo5ugB4FUYniG2tuQ6eg9W9aqQoWsISyKI7fY+PJrICTEhLyE+h8Xl&#10;wJgX6ACY1je1BkyYVahMFd7eAcx9L/9lM+IOYMv7uXXw0trKiQfL4xRuRGZ7YGyBMqDm1QBjeUGV&#10;jatyfeQinIq0Vl6YIg3eCPJbgbvQoFAzsl55LHKMiHZVMGM8jZGCF3NfONQ99cN3yv4RnjlwiB4g&#10;ex4XglGVaqzl0nhivCzt0bbmEzELySI4Hu8qtGheESVvuPDytm8MKV58htHeXBp7xk3yc1SeH+c9&#10;RuAxAu8/ApZ+wW0pqrPHIWIDKmeJjaciFHcmTHOW2JSsW/MEhJGcgWDZ80JUxSER4KhYQXiJB6Ao&#10;RBgLIALMcl7yPMissnDnAbCKQ4DkBGjXB4KzmIKH1HIC3qdS81mqKh94a0G5whk7jfBIjqz/01Z7&#10;FyIqxKcAg7e52goKwLc35Qrckbx+C1OujJK8WksgVvOLgHiZkcueYLYd19zeyvV4ckgIaTvkSBGF&#10;eeSJyl/qR6FN97B3H+PD+PP2jL3xdiApSzjky1ahcSTJAOKFrQ7zyws0p6u1hbxFnnoh0rMK+Tj/&#10;MQKPEfj/R8BTBPDO3CLv6NicIjY7QBw9VEUCmiMA3TUR29HSTvkRoM56B0ZAUthKgQZARVKIjfdS&#10;uFKuDNlGVnJh1j0BQoccVjtJAy7AyUtdeS2qdlRSFqpDSHJu/gfQikcUKXQAPQC7dxgvXtfRnVcY&#10;DkJ0PCaenGULPJdVZSPvDPnz7lak5prGg+ez3QPReBhHIVqe+Hb5xOyTXKdxX4G7seGNmqOtZynX&#10;ZvG7+bUjSouheXCWM3S+8Kex5M0iJYTHWHEwSnjgSCjS1Pc8se34t3PJXCy+PYfBRJ5v7YJgbOxl&#10;Ob307XV6vM9RPXqc9xiBOQKwalWZ/G4bKYbpsxKbdVluwDM4esixtQvG0d8gtqPr2FTKqeZjZQM9&#10;B/DlldkZRD7G/9xYYSvgj2TtNi9v1N6DvA55mz0CBu6IbRXjRXhyQxbvup5rtLt9eS+FHB28KkS8&#10;PbRTG3if00uSo/EbYAjAJ8HaaVuBjDYiGV7Car2WnJ2qQcUYq9wScrAcAFHO+2iDAg+/l7uTn+Qd&#10;MXL2yuQZBoyLVfgxUkM65Mrhfu5hHHhpDBP3ZXjId+VdV93qGgyUZEC75zIRsXm5NF44GUHY5NHf&#10;282PW2+JaFdemHH1W9ddHTzU1s+tzkHKPOrVYvGjevI47707AozS173x9ksdTXUKeCd8P9POQx6b&#10;PI8bAN6jBw/hbPEIYmM13zsQCM+CqyrXo3KwHegBt8R+IUBEIbSl8hFw+R7RWWDt8D0vZhvHjegA&#10;rAKJ+UwghR393/2q5vS//BXPE1kILUZWvBDLErZFHcr6eSPbECKwFHZTFKIqcH4v/GpXFETNg1qt&#10;1xKW7fcrhUAmPI3phfE6LdqW7/N7HhIZUE0qt4igecjT+1PRyHPaLq+Y88mQQGrbhwdGuNpIbnjb&#10;cpLGXkHIfMIAD0uIWcGMBd1ygZOUeGwZYUKrfWcnEterehNhGTue9+pAQto7181tz0XiSI2HuTp4&#10;rzy+W9t63ZP7l/S90P7Rzbmfs90rY+Q57/m49usZAQbqLRnKY7PM6uxxiNgACVAD2EcPIK7s+kwo&#10;EhnwRO4diju0p/yYQhX5sioXWegAy/o7B5Jl4bdjBaWcm+H6vyUA3dti47wA4T1rsKq+Mx6zeER4&#10;gCVePgkZuh/iVcQQ0FNCZDDDjc5FanvLAPzO4nPEjdjmhsNAUiiO17Zag4Y8lPMj8VVuCVk6ZxZD&#10;EDYhVmNsHBCx+yFlAO69Ypw8LeSgUKQij+0ckgPeoHuVO9uegyR5lfJr8qUIi0c8Q5rCMIwaHpSC&#10;EKHe7TIDRgcymuX8PUqFQYD4yJA5bSnHnsy5r6jD3iN+nG8+VdNqj+utDgRMHvfWHPYbYcyVx31P&#10;H96J73s0zDtx78c93xsj0DIzxvvZ4xCxIY6nEJsw4Rli47EdWYwnbCT0BizaiBcwzN0zWM/yLAGO&#10;3M0WpHgJVVUCW6DbujefI6UIUFjL/+0JqVKUl5MX5XfIrvtpFy+Dh6KkvYPlD5R5EghVqBOQ7xGP&#10;NqncVDQhDDaXDvBIXGe1wNhvkS2vbmXVCgUiKmvFZhGI0J/iCyE+eTXrylSRIgLj7DMhvX7Ly9b3&#10;1eLzdi6xrGK1BEFYk+esX+VAt2OiTwiW94h8eevbviF/Rk6kXP7T8+LcnxdqQb/8Xlt17SmNRdfO&#10;EQ7ZO4yXqAAZWz26XtuQGg/UMpPVYY6dk2ydVeJb56/G+3Xe43Gtxwg8xwjQWXosdXT2OERsQNoN&#10;7Kxx9AA6wkRnQgWI7d6WWqxz4SS5OJWHcj+FwyT2eTdZ6jyouakysEJGrQOz1ghY50E4HygW1gPw&#10;yDJPybV4oe1oYeEvoI1cLC3gQc3d311LzijwMx7WAwJNoGiMKl45OrbOs4hcW/YOhohrI9XV+Je3&#10;QrTbc1hKwn9IW/l8Tyf3jpCFC61t5LnxVhgZq2eyMR7kPM3Z3gbU2t+aOSFjHixPV9jb2AtJ8sB4&#10;M+6F1LbGEqPC3PAW9ZshYMx5iLNYhqfMy0Patx6eSk4Uv6weRmq8GGCqR2+RUQ85vfXcNjLEQLu1&#10;n+UqL3pGXh7nvjdH4F647yWPiogV3jlTtFh/DhEbUD7rsbHq5brOHPeKR+SquKW8h3bXF66q8hDg&#10;8Y4Uc6wOhChMWPhKKA05ZdkjDEBTYQQA56khL4Cm0hEAV3zierPgBagKN87wGAJGqBVLaBtiEeI6&#10;s85v9gkBCEVu81kIBjnzaleHkKpzLIzeO8ydrcgUtFRCb24UjpADxFAoUgWjtXd7BwJELHJ0t0hN&#10;eNAOIYXs3LM8put3zx44Ou/FcHAOklVVKjRobvyNhG0Z5ncdCJDnviJ8bWDsbHes6feuzesTjbjl&#10;DWk/o2UVds04IRerSlayITT7lL3yzujd49x37wiccSxe2iiIlp1dZnaK2CinG5x5hAogE/I5c8ix&#10;7VVFUnCArdKNp8P65wWYNN7a3CgUoVjftl020ANE/cZjZ6pk9L88VmX9/keUwm8lNhVwABhHe0LO&#10;TXdnH/v9XLjsM7kq1YT2P3tdO1Jot7xnHowFwbynVdu005IDOb12WtmbH14zz8acy0ERML/h0Soc&#10;URATsSG5nlU3PdX2WuTlr3Y3cT7jx6JpnqFCFfM7H03DC0bg5kMbLCWYB+8XEfIm5/oyZMpwQEQq&#10;VRUP+ZvBorpzz6AQmpy51O3YGGf5Sp7yrR1vjJ9q2Ftl2XKSQt8rUmMUaDfDYLVV2Rndepz7GIG3&#10;bQQY4HDGhvVnj0MeG8tUaOaMBwZAzhKbwhEEg3gAtryN0B6wAZ6uh2RdG5itHl+imEIYq/wIQHOd&#10;ijaABq8qAAVycjsqI6uctO7J9/73+wnOABm4rcJZyA/Q8v46ALP2+xz52BpLyOtVHoWiTdby8bzk&#10;9nhhiHNlpQF6VYurvJG25tGoILRIm+fjpZJU5adQH2FTFemdVyJkKR/nbyDcQnBjvOqftvN6GBiu&#10;rR+uI2wn5DjXEwqXCjHrG+Ir/MdAEHLkgW+LaFRS2Znf3PYsN+sSGSvaOr1n/XYPcrbaTcac8tQQ&#10;uYpM+UvRg1m4Q04YQXJ5K+IzN5YpkIWVx6eNNuPW/lvjR6ZueYRnweBx/mMEXtIIVI0vcnT2OERs&#10;LE+hnjMem0pEVvOZQywV8Fo3xuNBZkCbxwBwhG0qFsk7YdF3CCtWzMHDA5Dlx1jGQlAVgwhTIafC&#10;aAAEmbYAGDApznjf933f3S4o294+aVplYXmZ1kcJZToAuRCnNgJd5MazVEkI3BWjPOWw6THiAfC3&#10;Hsin6IPns9oJBODyNIzRrN5DvsKEwoVySoAdkfCIeW76iYTMDfKRA1NRiaxWe0yaQ8USzuURMkKQ&#10;DcDXjra2mgUX5MD1yZQwn6O95JCsvs1clKUHiLcnUmgLohUqtmvJXGfXgm7J6r2Dp8bzNMaqU4XC&#10;eY7mkReJJPPmkHXFL/NaIhhkwS4KIg6r578hYZWgohOr5RmKiOQeb4Wb6cEq7/kUOXv85jECb3oE&#10;qn4XtTh7HCI2Smk/P8ByNGZLuc94eAo/gOqsMBP24Tml4IoKWLrla+wUAtBKvFv3AHR7xEnVZlU+&#10;8lhm5aT8DMt7ta8igEV+83tAXF4LqczdPhQvtG+hiQDM85lgAN0YAsgW6SJU4Vf5q7bGOjuJxolH&#10;vQeormVcfL9aX5anoe2rB40yVITXeAmKcwAzcgbCCB6IRiYKP1bhM2PO6+Mdm1c5S56QOWVItMGx&#10;gpqtt8JwQKz6a455bzaVRibybPOexlefZ5ja+DDOEHLePq+ap7sq3miRPpK0JIS35rfGgCwiOjIl&#10;0oDQ9/bfRKLlChGh6+x5a36L0G5tZ8ZbZbDdehI7QBDRmEbfWZl6nP8YgaeMwFNrBvbuxXmhd8/m&#10;sQn9IRDAc3TvR6B0lNh4R3ar2IaBhH+UevbkbqTKmwMglYLLFQlDAUbfKz0vP+Z/+Sbhv3k+iznQ&#10;RI7ILU9wO8BCcgA0csxTiwB4DzyvvBMkwjPLIhf2A0T6yPsRcnPNjh6jIoynn3vbTK0EDLjKMQJ0&#10;QAZkt4aH9XGA+5Y3YqspBTKrsvV2LuElTPI0BvrWEwd4bYB7PnNttp0niOjnrvj2byyvypAwdv53&#10;T6Fp+TfLIXjzAB8p6ROP0GeNP5JtSy335P05t1Ahb8nY8HYQoefsCa3yHFWR7h36irAQtSIlnprf&#10;aBuCdA3z3hq/vXwZmaY77sMwEMbmARuHOSfaRV/kjlfg0MbiPXJpr808f2NYpGDvHB7maj/Re2BG&#10;1uaz8fz/unLG9+79+P69NQKMYMT2bB4bZWSpskyPrksTvjyaYxMeEooKlIW5CpkhLCEw3oCD0gOG&#10;QkmIViWkzvsOUQCi8mXaC5SEjVy/Uu02yHVNuTd7PM5dNJRhl1drH8q+F56szN/1eA0S/QGSog4J&#10;z4pPlIYbO6CPSCepAWt9zwvllfI07j21AFGz7oWj5Pp4qsK4LUrXLouc5Y1uLZq2XQ2DZQV07fTP&#10;atorOzcPQBpZAFyGBgDfgjMhRbDIapKvsXN+pFBVJ0PHvAn5sdzMF7ISLiVXliMI4yo4UQxCPs1B&#10;IVX34hm1DRb5IFe+l2tDhMhm5aEy5hhQxli/eYDmjxwiVO32uTAy+VNcJDc8+2ZOGQzlARk7ruPe&#10;QqQ8ZMU8dIUnz7BZ7cTAU2OAkdVV1ASJ8p5dc3W4v3OeGvpmPDDOkld5xqc8VuS9BdFvrrdHHY83&#10;16Kn34luSjOc2cqxux0KRbLIAAgAO+pq8oCOEpvclnyaRdAOoT/gXpFA+bRVCTaAQUztzC6kw3tI&#10;eXlngOPWBsOT/LQB+CGn+kuBvQIV1rpKRwTDauVVIGgHMuUFZcmytJXPz4pP1xVS4/Fsqwbt0i+X&#10;dGtPuKo/tZPXIiQoPMVa50W4FyBe7XahjcKA7r/auaTtylQsrtZS9fh24J7RIVw4vTbzxxMthzZF&#10;XXiYJwRsebW8ib2lCMZdn5CC6yNIHqv7I125VN8hF2OgT4wESzMc5oKMyNUxchgaq8fKkBceod/O&#10;ftvcWNsQqdyiHKFxL6QqnOyeDh6YMDqLkyySZcSG6ORCyQTypleI4taTEoRJhW8ZDStS4/3Rz1vb&#10;mQlR0ish9NWBFFcebLJNNs0FD1+ItRwjvbUxQkYKkKWDyDDCNgaq3ZCwvrjGDCGTS+1jlOUZ0nvn&#10;utbKEHk6fL7/L99NpPA6xuOdvga5p+v3HvW1184rsVmQe+ug6JSP5Xl0fzigMzcAXl3f9YAakJ35&#10;Kha6EGOLl+2nCLDm7huKAArrqQ5znYpBgOwU1CzeyHPbHuCEiIGvw/8s9nZCYcHzHFvw3XqmilF6&#10;lMu2OAPxuS5rPFDyjrxWu/G7Nq/z1i4srqugg8cGrFXR+Z0CCZY9IFwVDxgbxTlCsqvqPZ/zJJHa&#10;3pwDJ54zz0lYzry0q4e8FgJg1QM6hIP090DZZ0K5CADZAN5t/sg5xp31JjQtfKlC0sFLbN0iT5mB&#10;VP4SmSHUtkKT19Jnnu0K3M0zArTkY6/f5BqZCXMiEuFK5GqsyF5LE+iK5R2Ii3HRE74tOyCrvGQV&#10;lL6jvMK5e8ZDRVAiCNuDDJhzOmC+V1t/+V0L8leLzp0jJ2f87z1HTlSA7CL+1pCaZ/1g7NFDoVDG&#10;B9lAhD16BIGTT8VojAPXmN4jY0FY3hwzRmGP88mjMV0Vc73TIPy4/+sfAQYSY5FMnT0OeWyUV9gH&#10;WB312IDakSpKSklgCbDyemRYQQWlkeOIoHgnlCQLjyJSsPJjAIxSbTcELnxKuYWfZi4JUOYJshB8&#10;HzmxGJVu24zXIVzn+ityZBH7fVtLIUeLg4WpAkl9AcBAfLVxsQkV2uPlrfJe2gOEA7fGBEgQhlXZ&#10;unYYV+O4qswzngiAZ7M331ViCv8BHyE+3gdyspjY+CE8xAcoI6GtcCKstqUSYnS/7UbC5s6WXwwr&#10;nl1eDlkEgOSS/DAeWorQA2Tdj5fut67Lo6jQZo9EGFFkVp5r5S07x9gBZIaX/C2PDFkZe0SqIEV/&#10;9B3Z8KB5gGSBTPkdw0ZoW1gTiJMRodR58IT0abWsxNgYa7J067l3PYxVjnd1ICK6tNrI2Xg0ZmSC&#10;fCKnjAiyj9T1SSGY/qjEle9mABS9EYJl5CB8ck6/GYzyw2RdiJ+xSE/Ml3sxAlSlMpBWBVJnge9x&#10;/ssfAXjLmGXAnz0OE5uwFqU9mmMTDjwSiuQRUBKA69oW3BJ2ykGZ5HACGUIOdGZIEIgIZZb/QnYU&#10;ofAei1dIKOBHUpSn83mrKh8Le6hkZCG2DVJl++WpKB0gm6QkPNK6qDxLv+PBsOSnMurXrYeBtgyh&#10;RcVyOWcPgrD33LDGF3ivdgJB7sJlyGTlnQMtVbKAkLfSE7B5LEAM0fA4AV9GwR6p8Y5vETxwY8wg&#10;auPKA0Bmwl8Enizw9JGD+QCY2y14Ik+fC7uSrb38EmJC5jzZlfFG0Rg6+iUsqYhE1EAejpdjPHhE&#10;SIZXSLb0wT15lRXh8NqQhHVqfk++yYp+RhQI0fVuPbBUG27tkmLMXQfB3qqQNG8MttWTB+gSr1oh&#10;lP7wMskIXTW+DFHt1n7niB4YR/1m3DAC6BiCF/IXjfG/kKdx4cX5XF7ceJhnYwdv5B/JiNy0eUeW&#10;j+PljcBzGBx5bE8ORd4bJgLJWhJaObqpKmG/t45NeMEaLNbbDAGyzuYej7N95ZZas0WxPG5l7jTC&#10;azAYgNn3CiSQYdtgsZZ5agGYSjeWZeQntMdzrHQbuCjOyGIF1jM3hgzmwmGkwrOY1ZT6oJDBOK68&#10;MIUarFcelba6PxLc8xDnLh/b+eMt8BDmYT649MKrK1ID3IBS2HSVbwB+iIv3xEoHSAimQxiSl2E+&#10;gNreEdncyu+ZO+E54a0KRApZ8+zlNBEMYuuxFsJUCAywdrgOb0B4ceWF9bSG7bPoZtsZKsYGKfG4&#10;3ZtXbCx56doohEoZzTGPUlGFqk6GhvmSBNcWcgfE9cG8mC+/YTBZToKE7hWBWHuHsGaF7Xas2xv1&#10;1uN05O3ca5WLLWrRY54YcQwZRuusjmQYwAdGD/lFSPrBoxVSJyfmp/1G5UKdQ/fgBH1FdACSV4dI&#10;GbVkxbnIlZEzl2/cw63H92/3CIgcyWcfcZC2PT3ksSG2dkznXR0p7wUo94gNKFF8oMGLqqKPkgDH&#10;Wb6NUCty8DfAL18AhOdO8P4HbpSRYmgLcIk8fSYslLK27dLMqwBP5JfXsgVFFjaiQIbAiRUqLAfo&#10;2oJqAoq+afMqfwEkeAzaNb1ii595fXvro1Ziy3pGrC1p0HYFFjyb1dOzebYAblu1OO8h1AtMATvS&#10;Zgz4DQ8ZoLufOWWNe/H6toe+KfIRjlttOWXMGSMsdQRiXBFH23j1zkPQDoTAe1Au77sqIc0N+dLO&#10;FZnz9PRBsc+KzMmj9mqL6zF63Acx+Y08H8MH6CM53/G45Yu0DRnyRMgLUpNv0idhTZ6ocKoxETJt&#10;PaciDoYUsJ/r+ciuwhze3K0nBvDCkOV8PNOcC9dhwJm77S4snUffbPulkKOx8Tvjuo3ckB9zce8h&#10;mKvil7cbgh+tf44RkLeXjnk2YgM0QIbCAgFhpnsCTClvNUj1Fqu/Bzgq7pjreuSpKG8LZ1nHlLAy&#10;eOcKh8wydcoWAagUdP0W4gKRuZOIZL6wUvcvdNpz0QAQK3O1Qz4iRRSs8pRVIYewpzGaj0QRVhHK&#10;XZVh56khte24urZwbcUhRwQISfKEgad7mq9bO1kgQoYEAHN/JGB8Jgix/vWhogugJ4wkl0Yu5Nv0&#10;G7gBVKFCZDEPY8p6165Vfo/cIAWkwbOVt0Gk5oqhISTlPqx3HkHr2bSLsaEd5prlz0MyH3tP+tYu&#10;oK/fqxygc8iXPukjw0S+i4dKlnzOa+WJuK/PEJn3DCLkbTx4p/osXEqXWKM9UVs75NkURwnlihAw&#10;aBgHM7TaUgb9v1XgoTJTO1bLPFxHCP/Ws/HomfbwvCM1Mm+shMe3nqL+MuQexHVEQx/nHBkBxCYK&#10;QE7PHoc8NmBHmSiZcAwFv/eka8CyemwNUAQKKvhYuKvHtlBu1nFeRotxi+fyktwjMjMQQAUgyi0g&#10;LQqe56ckHEh2sNZ9H0gghBnDdx9tnE/P1tb+B/5AujwSEOMpIbgUXFLe5OSNbidI2+W8Zih0ew4w&#10;RxR7ebO9CQdA5okH2Caiq3J9oUXeOC+HZ0CI/EYIADHwGHjG5Yz2wl098NR5Kgb1BTHNkn/gCBAR&#10;1GpTZG0UvhQ2LCqg+IOstHO/+4saBKy87LaWsgTD/XkU8q4I3fjueWK8HX3a23S7PmZcIdo8NN8x&#10;lrRT+Ixhg/BVY5IVXhqvdR48Nn1iOPDOeEju72+eFRLRP/cwZ7xifUR2vDgETp7IP/leleM7R2gP&#10;ka5ITbuE6l1ntc8k/aSXc2xcW599LqyPyG8VrJwFosf5jxHYjgCs5bHBkrPHIWJjabMy5TvkCCiy&#10;sMytRZ7IcG/nESSFjHhDjhLGhRKRhVBNFi+gALB9L0Ql7BRY+T1vpPMt6AXOPZNNG1nlK/IUCto+&#10;Q20OItDR96oM5QURezs7CKMiR6ClvzyJDvcWQls9pdlYCFEJE64KNXisgA6AMi6OggngMhbGBkDu&#10;gTuvV76stVfmmQcGmPXb/RCqV7u/bAWs4gi/41UKm7b+rYIFfTPfCHzmZea1hLuF6pDFNtTNYGjr&#10;LO1AxAoSEJkQtuvKjyFYfXINIUMEV7/n+BYqvrUtFW9KxMCCbOflsfG4LPbWT/erQIanjyjN99yC&#10;DTErejA+xtp3CIVnhqh468KYCFp+yn3IkLwxjwm5IhWhSnK8ev4b/RBq93vnWUqw91RvuWvkudoA&#10;IHneerHGkhwU0vUA26c82fgsQD3Of++OAFmjO/KyZ49DxCbER8ms3SHgQnAsVIC/qoYBJKzzbWgC&#10;MFG+8i/OA+6tcwGuQKn/KSwPQO7HwaoXkgo0EajzeWLu5eXaAL3iEKDDYi5XgeQAo75k5SpYmfkn&#10;7WqbLKGhFtlqA2ub5VoFG09F2FMVWPf0HYt8BZ7upY3AfJX3arGy4gLtdB/ey61HpiQAeQi8WMQ4&#10;85XOaQeJ7VOkFa8AXECrbUgAwfV8tukJkAsAjOgBL69DLhOYKzBwb/PFGOJBrUhNqLBnsq3GAhAb&#10;Tx6Zd/KhnYwJ7UQaDCBeE/nIQ00mkkOePI+Gt++zPe+REYN4Ml7sUcnrJgO8QyF2npTP8vARqPNb&#10;M+faCjNchyyQUUQsBEmXFD+1Zg6JMMTIoIIZRE0+kR55Eg7fe8QNeRYJEBolF8jTPYS+eexykIVh&#10;tacdflYL8kU0hPeFW7d6S894aSoxM0LMGa9cmxlPdKJlQXTWHFl64bqrJ72fBazH+e+dEaATDEVY&#10;dvY4RGyUltCyThEN0Ac0PKe2Mdre2DnCKdNTQAgAiOJQ7haUstBtf1RID/GwxFuPBHz830Jy154l&#10;2RTNvQoRuicPJ+KhpHbG4DVQUP8DGgqpP/7npfAKai/go7jlvLQNiBb2BGjtpKEqj1XRd4WwVo/V&#10;QQjyUwAsz3I7fsJNPIbts9V4htp176nKqh8LXQIYHk0HMBQy3aswkxcrrg1Y9YGBwnO0E4sQpVCW&#10;OVB8w9vIi3COMXVtuTRGD28UYK88UlYZ0gOMq3PMP6+aQSS8zButKMLvECvLDrGSx65jnM1vsiJP&#10;CHhXYWHjoxKPxzPXfPFO9Lsog74Jc95a12kckUuL5Hnt5tt4McKMDc+PXCIf5KztdMqr5S8VmrT8&#10;hHwiCgYFouXlkREAYL71udCpykLnV4VJR1YFO/Jj5G2G3ZMXbZGrRXrIU78YucadEaGv9IXcSwMg&#10;TnlHBg2dYQSTCfMsZ4fcH7m4s1D93jufjpAbcnv2OERsLir5DViySH0GlN20got5c5b3doG2GD1F&#10;cCgv5gm0mBmZIc+2BJL7oawVXPBetmttWIF5L4jA96vNfhEUMCrH1jZY5YEQBcVrW66KQ4Q6O1jO&#10;AGgCMCsY0LYjCnBH2jxMAMi6d81CqRQa8CgMWOWagJhrANTtUehPLmXvCDCMfQt7GRDA2nc+421s&#10;PbiuVcLWuAMh4WchNx4cT0fo1jiLezM29rxH90FYgNWYr8hbMYXxYRisngbAgEJqCIxXDPR5DkrA&#10;jYHikaokrQtrnIE/EtFvv3cPnuutRcqInoe1LfLhpbUOzpyq9jUGSHIb4tV3FbVAP8PK2OoHchS+&#10;QzT0wDWRo7lSOGTMkIDxyhumX4iAvshrCyO6jrHgISbHvEr3Zmy4LpKnQ233hWBWlaGtdZsbJ2sj&#10;HWbQuafQK90RmuW1r+Z0yqRoAMOIceM65gPZCdny6MzF0XWxZ4Htcf7bPwIcFrLC4Dp7nCY21trc&#10;r03OAKtudzbfLtCmKG0xlLWtKIJCd7AakUTWqRDg9HqEH4Fpa+nsGIIM+1+oDoj1e9flTVTODEgB&#10;hTJnB1D2+8KaPEfeSZ6hUA8A7/lfQJOF3IbKzgNMFTL0gFPhVpa/7wBlj14ALCxtIdzVekAWtT62&#10;ifPehAJ3gL3ycHwOxMv16DcBAbg+v7WuiYegvUDUb5Aabw/R8ggYIGRAaGy17EM/FdUIG85lGLMv&#10;xh7QySetyuwrYtBusoCQFWIAdvk8Xre2Il/jOkFSOBG58IZUTPIwerzO3pgibPOSoTXPcW/30GcE&#10;Yn4AvVzzrA7UD8aI+2w3lSb/fuN8Xq1r0RvnCyMikZ4YTH6QtHvyRPWXp8Qg4gmRYV4SUuP1mTN9&#10;F/o0HmTaHLehgWjCaq4YkttHGpkzIXQeGvl3zmoebwEO749RwCgxvqUXzIlwtSiNcRCWPUKUZ8Ht&#10;cf7bPQLwF/7A0bPHaWJjJRPGaf2x5iniPLbl/qxHFi5SoXhtg7UFNeFHlZCrUBslmPkw4UCeVvkw&#10;O2HwAsrVAPdJJEJDFLlttHgu/o+YWfpAvJ1FhFYUu+RdIWyAzGOo/J13pj9IuW2o2kGB1c7DkHg3&#10;QX7Tw0+3kyX0515tKLz9nkVucXlVgnuPSfEbc+M+Vb35nT4JA8uR7B3mgTeCDJCxsLOQnc96kCmP&#10;1dgCz1ldOq8nj8Y7QDwr4mVskCH5oFVIijFiPAGjtvEq/M9L5zkyKrSl57Nt5cj8Oy8PrepUMrjd&#10;zYMXS+ZWG+zqB3JBqg5PZLC0gCfC20I25Na88aSMF0+VlzKXbyBx5Kzd5pG3aQ4pLyJuo2PyzQiU&#10;W0VQCIahoU9CzMjQdXl92iDEjzT0DcEL4SA9RHjLU+OZ+k1PnECEQuyMO7lWY77nUdFNMiwszOhT&#10;PYlURT+EJBVNkWVFSbx+uuL8Ijvm3HWNq34LyzMGtP2pj9M5C3xPOf8RPn3KqD39NzCdbtCLs8dp&#10;YqNQwFuiPjABoIB0hqXaVLgGsfoojMMaGpbgzJP5m+C4JkUAEgmSdwTku8rGCxH6X/KcFZzC8GiE&#10;fFJKAIH8ApkWS9deHtss8gCGPL/VWivVhizonhaA9IQWJfzrE3JwnoO1ChireNubJJModwaoVls6&#10;KcnnLSFbVvvK8xKWFcadC3uFUHk+e4dxA5btii+8Sph4TMDTWDIYeAeIRDv3QpDAjBUO+FcWPuAC&#10;1D1CZq892s8YmcsmXI9BQe6Qh5e25K3sGQGMLUaFnSyML/BVUIF4IjHga65vldAjd/cTPiP7PC1A&#10;TJ7z5MwbYDbXqhHdC6kYD8ZNRU6uQ1eq4CQjZEV/EaQxF3phbMnp8bYAPzIxrmS7ghL31nZkKQSZ&#10;IeNezjNPe2v4EJ+wK+In+67dBgO8dIQ8jRLyEVG5rr6TQ8RsPJG7gjKyYt0g48gYywEycIQvGX63&#10;njwghE+njQVCJuMPIjkL5++u88kg2YZlZ48nEVv5JxZs5KYMv52+NUKj5gJtlinrEKD4jRAkwOn3&#10;Yu8Iz+H6iK/iEeewgNtGizUKVPoeaPm/ij2KzeJU5OAor0UpIzvA6porr4JHslekgex4DsjS0UMn&#10;kdq0znleiCJyUTwgxATQ8ha1C0HInwDstljam0RjA/Bac8eqX+0qYQsuYz0PxsJezi5S06e8aMAJ&#10;pIFWi6/buV0orUpDngJAFD71EmrzuxWp8dTaX3IlqAAOyCtL3wKb/B9PR8Wl9mwLa+Y1kSIARhxC&#10;YQwPY83z0SfywduXO16t53J/IT+hx3K+QLxNA3yvoObWfpi8GB6235ljegDgtcXvMxZEQvSPzBh3&#10;ZMYbsjgfySERfeCpIhFyJNTLw5rjjaR8TnZ5XHvLA5C5EKelI4qRjJPcnsjDXKLjWsgWoQvlumYL&#10;tMuJyqPRoyIkFcWQU9c3DwjOmCMt/aUHCHWvUtJnDCvkqMKVQSV6cmbnnbMg+Dj/ZY5AxMYpOHsc&#10;IjZkkHBWdEAJCV+hIt4DZSmESNm2j60RvuEJeAQHBQCEFUG4Hku+68tB+b71Y62rKqfBS2LBV8xi&#10;EGY4qsfIVAiAYNwrENAnnkj7DDZwVY35XrELso4MXUNBREsLWLHIm+Jvy9TlpSgzK7bfA7IerQLo&#10;enwHi0SocrXvn3wdcIvIXMd8rEKawHRbuIOIAeI8XEc7AfcW3H0HZGxqy7Ln/UQ0PWBTm5FMHset&#10;fJmiHgC6V2hUm1o71pZYfe6+vKbWp7kn72UvN+czhIeoA3UGB1BGEr5vyQmvd7Vvp/OQYLtz8KQo&#10;mPmfhEuWyfStKlURAobGNs9FNnlw1py1pRrCQkjzHkiV0WO8hSKN4R4pIBtEaz6NtRyksD9PvSiA&#10;8CErGEEZE0TqHJ6vXKQx4VULO/PeeJzazsOrTeZZFXHXZCCICJQOENqkF7WRbDEgGAnGwnIc/Wi7&#10;JEQm9Dznk57SffMMF8g7PBGZETqej686C3qP89+eEWAUMrrOHoeIjUATrnYeaXEn4ABqrC+C2K4K&#10;eV3bLbWQj7CExiKM+Xu/AewUoDARD4yS9r/8EEXMYvY/cljlmpCedq82eEWu2tiGy/rJSizEiKx4&#10;RpG3kCeLs627WNHzyQJz8LWZ5Q2E57PYsoqBk+Q6zwGAyjft7a2J1IzrJD39N+4rMHUtgDAPOSYA&#10;1mG+kDrPcrUujpXMy7A+L9Byz9YxCvMhW0BlXlYVbtoOTM39Krwk92kueQDbcxg5fo8IhPis/3Ou&#10;sQPU8+kPwlnaEqkJMQJwHl4L5V1fH9qxZKs05RuBekU+csMIHhjPPKVxRKK3nmko56lNs/KT5897&#10;FelAeOQIGe0tqi7ES/5WhTZtIdam0RU8IRcelVAlEkZW5l1ffIZQkRnDAcECEQYqD41eIy+eOSMz&#10;Q8o8i7YgmVII5FrUIgOPcWXcW+dqHuhihqqxII/6L+3gO2FVc7KVR/cjfzw3HhyPlPxXWbkak7Ng&#10;+Dj/ZY0APWXQy/efPQ4Rm4tW7g+k/Z1noxKRkqgmo5yFZaow3AMyoE+phdeEK4BUi0aFtua6BVsO&#10;AfyqpuTCKNlcX+b8Qn7ux6ILRAAhBZrWMmJuJxLABXQCJqQhf5B31PdCpfoNCCgZy9jCwdU+hK7H&#10;Gmel6qt2OPTD/dquyP1Y6YHO9CBY7kBG3mYeLOaWTexNOIApbNv3AA4RIXlgDCSFb1fVaIEtYpu5&#10;OqFGhQ1eSNdYsKR5E3vFF8JuckrlG/fai7AU1qwerdKWboyB5ImR5P48GQQk9NUTwSMjoMow4hH4&#10;rbL1+mL8eijtbBOQBPiqOmflKsJk2DFUVMbOA7mSwb3F5RVxzN/0fDYy5XvGFI9kb+F0xTjTQ9qO&#10;IeIki9pHF3lX5aORQo/LYWghZvLXBuK+55ULVfu9diIh86VPFU3RB4ZE8mn8GWRzRx/kONcjMiR6&#10;CKw2M1Td27t5VL2MzMiI9mqTHB3ZMj+rUDvvjt4w4OQ7GV6PUOVZ6H/555OJiG2VMlr14hCxuUEe&#10;G4tdfgqodIjZAxChPeFGBzDiDcxjklyK4zOei+snnFvLnxUnrNLnrPusNL+3GFsVYtYjaxJodD5y&#10;AR6FTpApBUsphcCQS56d4hHklmeIdFiyyFu/WPvbajMAJYclDwIQhK1cEzDJefE4yq3xMFnnJdNV&#10;6TkX6ARuSMI52ycn66/QV5Vs24n1PQDf7ijivErVjdWs9Nxeo0eVzN1bXJe1jMAQtr8Jm3N434Bo&#10;uyAdUfHOV5WY7suTNDbAdXUwdoRrGSiAz3iqvBOiA5LAmKdiTudWUSx881Z4m+eIfAAuL2u7a47+&#10;8B4YaNs1XwwBMiRch6h5+QjTC8CzKhk7vCHyKP+MjMgC2e16SE0YzriRmZZu7HnNwm1CoUhn5Q3T&#10;GSSs/8aRJ0NuvJAlb793xIUE5iOPGDba5xraOyuKqxbNGKAn+rPy8MkIA0B7VwVQQtLGvjV+vEGG&#10;SetPzYEUAANCfxA2WZ/XMz/ON9YiKMKm9FV7H97byyesMy0kz88WitQQgM3i21tIS6CFo3xfHme1&#10;pVadAlaKBBAlYZT/oHR7CkyoAQGLcM8DdC9VaT2TDfnwNLTJ+a6J6Ow76W+fARQAk5WNCJBzlZCs&#10;XsDpf1aDNVzu4zrGYrv3JCADHPI7PK0eopln6/r6m8WLRAF1gCcMhLC0z32d25MHpiAAdWB3y4IR&#10;bgK8ciUIAIEChxZnI6aVNay9wK1dWnikfgtAWMeq3eRjylW1J6NiIBVwwlU8TKADnLyAZiXkPCzA&#10;Je9jTNvkd/ZR38gFix4JOUeRhM9EDIA4kpFzk9sRatNmIDgLKXgeCMe4FgJTcGTct2XlwJu3IfQ8&#10;PdTaZX6FqPUdsQFwYyx3qY3A1dgw0sy1/1XOek+mkRq5FMJ2D2OEjGdFJg9J24yjeVYhuFq8TgbN&#10;C7kVdifLzjVOdMBYkN9yXMJ+kyAQJyNIvxGcOdW/NpLWd8bc9EQZBzz0Kf8MzfKi+qpfvN55L8ZF&#10;URakJj9ufvPc5r6zzmN8KRRS3GIc9NHf9MX40REGFUOEZ62dZII83nrq/BlQfZz7zo9AO16dbckh&#10;jy1iAyjTE2AttggYGFF+IOagXP5e5VTkgFj/hegIM6JpT0jXkGjufhRWKGTujkC5eiYVL4PXlyep&#10;bcC0vAogYRl2PwqoIGJuo4U4AVu5qxQMYAMJ7+6xty0RRQTigDYgA9zaLKxnHHhMig8CKu0vZMQT&#10;UVhC6YXl2q5rO6HGuIWuvtNGFjTQ1C5EJJSj7xSdF8GjYTQwOoCYtlrTBsCELHlUwAvQmTPeF7BC&#10;/q0jAeTmrGfQCe21nhGYM2rc1+/dR18QgfkAOvoFwIUMhZyMBaEVhs6Tra/GnxckdIqYEFghX/3l&#10;gWxzUT5HbMCwQ3+QIjkSouNRGtu5I4hzAbA29zSAPSUy9+RHe4yJ4gukYf7Mtzl2bV4+r1vYWp4r&#10;+Ucc+iH0Rlar/Cs/7DyRifpM1xhUe+FN96In5pB8GX+GmH7yKHm/jBj3Z9yZJ3IzjUZt5H2JMqge&#10;7vE0xpFRMyuIjQd5qC3uJz1QeJ/syXcV2qUrZKvdUPyeITOX4CAyxkiVuM5BUG2uwJu21EFe1vww&#10;lnhqLHhyg6x9pi2FS2EQHSYf3u9tO3cLLM+Gvs4C7+P8YyPA8KJzKx5ZXeUwsbUwF3gV2gGkrOGs&#10;LZ8TOsp+K8emMRRByELIpD0LXY/il2thuVLKQoTCc4S2/30PGNuPD2gClHYaEZZCRIX3WHIs5LwV&#10;BAOo292e4lPqtnjinbEsKbSQV7ve7w2mRDoCAV49w831WMlIJQB0zS1oyLcZN14J0FxVF7oeb7GN&#10;dym8a7s3UEOG2gnEK/ZYTbzzeJd+bw6AsrAhz9j4AU0hAOCi/4WbAbT7Ox8INefCS8J1PIftSyEB&#10;YuRtMVR4gMKvPFtj4T6zEtJYIUjXIyPCuvKqCBGQCUuaI0QAMJEZgEbIvCSkC1wZXcaCUcNToyDb&#10;Ig/gZwyQvfNmzhGZyhmbTx60cJf+8szJic+0k4z6myeMSN2zrdkiBe1HVMBbGFfedXpqPHHjQP6d&#10;q/ACkNM740WGeXE8e/MlQiHKgbBEIsgMIhF2d28vaQFtVfk6PVl6Yb5UzgKM9K7lE+2ww1sstMc7&#10;JRtFPMwXYyyvzFghu0LKdIuhoK8dvLj5lAjpiPlsPgYQICu3yXAwBjPtwQiiA8ZSm+YSm+6jfwwV&#10;YzcN4WNQ+u44axUKftt61xZyZ9t9mNgILSVp55AqpJAQIUMuiAUwIzUWzzbHNhvHIgdEBFV4psN1&#10;5s4fwmiUsJ3h5b8ASeW+8mW+z3oEAnMfRtbcFH4AwuqL7LRzFoCUs5BDYz23rocnx8NSvDIVTbtZ&#10;3UjB+cbFZLTgGzAYowAC4SCLrFlGgQIR1jUjAXmuytgBuGq1SEvbtQ/AAXwgD7h5jkCJdybsB7Qp&#10;OisaIHoxLPQJgAIAoC/ExoPlbfHAgCyQQSise0RmvrTT8g7AzLBQ/NFzxITG2um9PRyFH3kY7Y/o&#10;c96VUJK280AZELxpfUfQPBZAKvxE5vSdPLkWDwNRCdUiXGMHRP2GLJhfMiQkq2/AGCFo17T8zLUx&#10;UGyzDT8Kuemb9vG8za95Z1RpP4+CcWDMyBgyQCq+M/Z5R35jPvyebCBK190W2iAhxJIHT678rY/m&#10;WL+QgIKJ1e78U7+0zxxvd7Fh3AnrmWdjniy3hq6F88ZDWE//9UVbzAHPNdA07mQrT06YUFtbT0pO&#10;yV1Gi7E358it8eGR0YdC8owdslEfka7IQ49rUghjbs0ZI8aY7BUtuRfjCW7Bl3YSOguQb+P5q3zs&#10;29gXMgpXzx6Hic0NKC2SANrIJbLxv+8JpzwDoN8u0N42DBgoluB1bd1M5MQzax0MC3yWDvNwCGyP&#10;nZHnEOIL8CkL5ZhhHDmW/vc9q3gSmn5RZkIBDIC6friusBPLUSEHy3wuHwD8iJTVzDsEuMCDB9bT&#10;C7Z91y/fs7Z5Rt7dby54n78xPohB6JaH2WGMWd3IkMdW3gdwGUOeMEBA5ghJmIyCAwJGiJeyeGEd&#10;ISF9YZgIY/GShJZ4PYiMNY3I2oKpEnT35cU4Xw4OgCMUf7ePoXeeEbA1L5HmJBPyALyRLuDi6c6K&#10;upVgazNZRIL6i2B6ajUjoEe58KJmXo0hhCTlBrdhJ56CPhs3h7ExLu2rqP0BJW+vwgfGhTkiH4gA&#10;oPPCkB8v2Jzw6LahUPdA+m1QsNfXI6GximGcK3rAG55GnX6QO+Sife2Var7NofYi2PSRfiGF9i2l&#10;G0gJKVaoxWs2T3mExnU+nkibEGRREecJSc4qWfpIrgsdaovfZOAxQOi/xeK8RB400hJm12Zzu1ry&#10;o//urd8iG0LY7xZv5izYv43nw9RnLffvsSHAiMABnrZ/8j9vQZiJBUzB8yZuDSbrbq96j2JR8lnp&#10;SIGyBH0vrCFM5d7+F+JjTTr87zs5tIRYrmHuX0g5tD/rBnAjZ+GvduHwWwrjPMAt/EYJOxA5gkRq&#10;2sHidq6D4gk3sYgRRAUyrUdjGQPBSPTW3opyVcCxp3N3f/0EqtoohAa4eQ368NTDGCBknhLSRVL6&#10;AKz0lfcC8FjZPCfjpm3AXggIeQLV9pJMVrSpsBejRUi7vRdrq3wpMpInQv5IcvW8v37Du5v7lAJr&#10;+UVeICJmEPDWZh4vz2Jb4NA15b/mNfWTZ4Ds3E8uGDDrjzEpNM+74o0Bb56V0CRvnFGFFMnD3qOC&#10;fKbfqy3Pbs0lGU3GedTkGaEB/UlqyBq4MzLk5Yyv7yvzZ5Aiet7lXESPVITXjYkjXZ+bRRufFr9X&#10;sIJA6IAiD4YTXJhh4K0xKxdObiK3LZGTSfrSXqzGvCUvDGsG3i3yJ0d0g2FqzoQxjdejivKpSPFm&#10;fqdQ6VmJjVXMYwuMCARrFTjMA7gDsdY3rbovFk9QhSQ7VErOzXWBCwJaWbDCT4GB9kxPinfGuuv6&#10;lJ9SVznpf9YoAHIgbIrPMxNy1A5kuToQCSDgKaSkCAYBljsBBoXjkIOQJHADttxrljDAZPGulNLv&#10;EJq8lt8CigBmr23mY7ubyhkR1C4ehT4JXWo/8DMuxgoYCm+yupGIfI8qNWHA1ua1T2hWeTmbPCB9&#10;QJq8qe1+l/JxQonCn95XFW6IFjDJLbVvaE8MmF7Htu/mlpGmL6uQDRnR3+YVsBsHxhE54z0gzgpZ&#10;KoBQiENmee1km7dmzoGyOdxbp4fUGEw8FMtUjh7khfeE/L2QhvYyOBHv9IbpIiMyXQHq5I78ylcy&#10;SkQjeFu8ZTI893Uk6yIXtx6VZMyFqxG09iAPoWMeqrEzFr4zVzCCDsCAWV3JaJoPiRVRUbDUkxoY&#10;Fc2ZPDnD16Hf+jONBn1mUJKjWUTiXJ4zg5IBK9oixLraK/TofDzOe54RYIQ9K7ER7J7z1B6NBF6l&#10;WP/rGq8KIPluu6WW73kVBJIly4Ji4bbbOuuQAgaQPTam54o1dIUUCT7PgUDv5R2Eywhu1VrtspDl&#10;KPwlN0TZFJ3IjVAI1XMUcpYgz2kD1IAIsW+VBtFlVfLekKnQTWRjjRMgAS7abixW1VsAUehPOJEn&#10;ZMzuhVEQjnF9yiGsh3BY98Kv7sfrMO9VwQl7Anok4h24KhAwzsYwMuspCRExQJpEwitDhkB4HoAH&#10;yLoeAtmrCkTy5ofs8DB5rdrTXpUrKxwBaSPjbFVlhWgLpyIylj6ZNK+IzGdCX8hISBcxdD9ei/N4&#10;o8aN50PWGAvmfEvSohV0RVUqj4U8HTl4nIyLStvNN4+LZwqszV/hwEJ/PG9GQESA5BCY/DiPiy7J&#10;R6omFJXguZFV+U0RA0TC8OuRT65DX5tvERbjxNgwTkVS/JZeMZb0UW5ZMYtwqPkl30KMtcv3xrDQ&#10;JgJEiu4750x75Ew7hCTnlnEMU8a4PKMx1t9tQRXjgLHlXITufGPx2K7riBS+mXPwzrMSGwIDcMCW&#10;oFRmr9gDEFRpSCAJCYH3mymMigyErXhKkY3rAaisXmELCjTzG0CuykeEyToLJADndi2QMEv5OaCn&#10;mq3Ng+WUyn1pqxwLIAJClBFJA4ltCXrTiISQldDH3q4jQjAUkfVqXFiCkuz6IBdYqbhQEU9nD7jd&#10;C9n3WBz/C7cU5rwlUsCuJ2efET39YiAYe5Yx4gBs2ivUystB+Mae4vNme5oB4uY9V/iTFY6AkM18&#10;oKoQZ/kQYOX683vtKEy2Iij3BsAAlHz1HDwGysrzJVfa4ncr44CXYs4YUoiyneqBr6pLxogwqpCr&#10;dwBc4ZN2MJKQNW+N18dbIEs8HZ7t3I9TuH4+VgcBMhTmoS+t6UMiXsKdPHdeNNkB6PIQZBKZ2hnG&#10;/cydgzeCcJCdtra5tNwofeZpuS5ZZGSQO8YL3RXSdE0kbgyQDENCZMVBfxCHHBbyIjfbQ7EMQ2K1&#10;MbZxQqIRJOMHAYv69Lfc2PZgdJL1jiqe3cdcwAR442/5UKRNB4Uw94wa4XXzpc9k3zgeKdI5o2OP&#10;c8+PAJx81nJ/QlHxCEt1hhAIJUFiSQpnsGoJ0vTYEEvxe6QB0NoBgXJSpCwqAilPErARRsrb4mmK&#10;hVjyAACo9lUZyQJkfVW6DbAB0XwMDTAV9+fqVgggNMJLqZx+Ow2En6WsrasHNwqbsNABYevdADCi&#10;00agiRCAyGo7K/kLQFLCXTt4A3vAsW2j8NLWwz0qTvJ/gIwVD/gAGpBkxZp7oA/wgSUQ1i9WOG+k&#10;sC2vb4IY8gKa5XsAOtlolxleq3AxT74KV21AoDw3BhOwJQMtIwCiXg6eIS+M1Z28IINJirwI8+8+&#10;q/Cja8uhzbl3DWMibEkuAB7yFlIURs2TbY1fn/mfbPOegLQx5PHWJsYT43CGznmwDCwkRCa92qDY&#10;uNMdJEn2GBjAmVetX0CdTjDgyB8v2nmFr8uH0S/FO7wossyg1O9CzkKFvDhtYLTxBMktXWcsMWB4&#10;XtrV5uM8Wp4XveixR1PeENvqCenGQ14NuWpXBqfPGZwMKuO2FzkhF9PQY6yQ2zCFXM25JJP0iUwj&#10;ytVWeNrOa9dm43G0CvWojj3OOzcCDDbEtjKMVlc7XBXJIo/YuliKSsnkkwgn5elBl3lsPhNvp+g1&#10;UPgKCLM6/Z4lLdd061lkLdR1PuUVdut8Sq6NhfWQq0qrPCLkSWG1heBKIrMkOx85I6R7WzutPDVj&#10;ooKQl9Wi8O2ga6s+Iu2VYiFZoMezmQfw2D4gc3t98wHkkQwv0UuIyNiw1FuIK9yDeOUvjTtgkTNi&#10;JVcy39McgB6SNfcIrXFEyhVEAKGtN8mzaOwB1MwfAUlzVZFQeUjviADoyhX6X3uEI+SurB0zpz43&#10;Hq1T4wkLW+sfrwwRmAdzpd8At42t9xTBEhLysDJo/Ia3Iu/Gqnd9bZE3M76Iyrxql7HvgaAMGPd3&#10;vnnVX6TEU9suMDdHlFhEgfEglMgYcC3zg7TaicZ1MjYQCrLmwfG2hazlKY2DMKkwp8KkNiagm8rn&#10;zTfjErlpN8ORQdgCdv0iA7xr19PmvCpGqsrbHuLqmubINZzn/A66MB9nNcefDjNA9ZFBxABqhxiy&#10;jEgZTUVr5m8Zx86fhzB6W6qZL7/fHvSO3JsTxL1XnMRba4cVmAYXjHObvZ+D5sfZrzICMJ/BuLcb&#10;0K3rHiY2pEABWk/iogobKHjrXBCN5LX/WaAUS8Moj98Lj4ivU0wv5CM8glwqs5+Pidk2XA6hPSCR&#10;hHuzhrseSywlcj1WfddzDnAVSmnT4YiZwLKIeRPz8D8LkHJTLvfce76V3xSSnQtS57V4ERQN4MzN&#10;dec5vBZeAyt3G4ZjOa8eUzMNDWEqeTtjS7l5KTw9CXtjpX3CmsDHfQCPXA/viNUPPMur+Fw1asQD&#10;/NuOSiga2AJ61jtA5KHmEbF0kZH/zS/iq/hA39wLOQr9aK//WWYAXUQAGZEXMsXTbd9OxMpIsvDW&#10;PVv7hpSFpioWoAja5frmVuh7G4Lyvzk2Zu2g01gygIA/sGb9m1/9BZ68R0TCqtdekYCeqA3kyTwZ&#10;8zveKY9Knxl/5A8xIDptNybuQ1eQOZI0P4jLi8cil5T37zqMEoAvTMO7FY4XfZi5Kp5QGy9rHyOy&#10;EKKxa05dm3esrUiJTDCIGEhIwjwyUOXOzUHE0ZZwhez1m8GoLQw342N8jfu2mEkf9JmhK8TdNaUj&#10;GCyzkAM+RKBTV8jfXPriOx5bURlhX+Q1dzbZ6hp80E86MqMn5hKxGT94pdiEYWSM6CGM06bHxsuv&#10;QlnHfstgRGz3qqO3VztMbISfMhCe8ltAi7XOwiHELG15iTbDZXkKobHO29WBcPQEAL+X1M16Zbmx&#10;sqfFZ9ucttlCDhLsc09IYZ8ETOeBXuXKrcNhtcoLURqCWb7NYABCYSahty3waTvS45nwOlxjq0yu&#10;AYgBYEUv20GmyKqwgNzqqdzi+QC8MNP2GoD+HrEhXn1hcLD2EUp7Bxr/+aLIwqnyWUJN2oVwjY3+&#10;tAUWbygQlDsUAjKvrHkhXmPOWlecIFTGiNEP/QXi7WbhPj7nifLKeA1VzEn6G2uhuDbJbUsxfWJh&#10;IxQek9+Y41l0oF+Ev2IcIO5v4TzhcMSGNOcDQc01sJL7ck+eAuA3xxGxsBxr3TuCYZSQRcaNz/XZ&#10;7xECz5JHg8yNF+IB3sbH/AuVkj1Ai5yNH9DkvTJCEAE9cl6GiPGYy0Doi3Pdm1GHKM2J+UIQhRwR&#10;BW+SIRJhC71rvzHIWCmcTC+MqTnXNsaLa9Ib/ei65Eo0ISMD2SEGhOYzeUIGLV2yRhXpGZOt54S8&#10;4Qky9BvyU2pDRGeGi3l1e8VQiFW7O8wn2ZuREONrTG8d9I7XyEgiZwwI9yyEai7aych1yIcxymBX&#10;xckQEO6+V9h1DMofZ80RYFyQwe3evPdG6TCxESIKy8Kcj7NoK53yOj0wtB3de2pyYTSCJIyxKs5g&#10;AVOWikeAFkIo3wQgkcgqjwScKfTcSgdosbaB5xR8hMVSbveFrZfESgcGPAfkjLQn6RpcJN/edHtJ&#10;aZ9RMGM2d1WfE0OZ9DnC3ps0YHOP2BC/OQK4SISiuy6L2zsL2cv4UWagn7WOCLyEXvobkfBmIjah&#10;MkCNlIyDvpXvMk+uzYPQDwYPsCeUyNH8AwFADPwZH0ictcwzASDmCGhvi1/chxcJLGsLA4cn7Tvv&#10;iJ9MASGebxsJAxxkor0KHTp4rsaHd8BoMYdIyjix2JEjZdJfANxCUYCHRBBBhSqMAm3TpkrbZzha&#10;yBvJVySDcPeeuzbnndHgHoXugSaidH1eqEO/yS8iNpddEznyYIE/XavQizGDhFybIcDjY3gwEpAh&#10;L4SX43wv1zYfQLz8t/4bqyIX5tWcthM/A0ARDU+bUYXktstmRFYQCW+MN0T/9HU+PJUBpT+MjvkY&#10;q8ZI3+bDdI3tfPq38xC1OV5VwHYtbdUvESGGO13XrnuL4vVPPQB8QPjGGglr97173gPmx/f//wiQ&#10;dbJ6Kye6N1aHiQ3IUSogLGQCJFI6bj9Qi6wke4FEITckh2wCZkLj/1kNR4g6n9ACksIIPnf9EtZV&#10;QFVKrmPIq9+7PyuatSpX4O+5JMH5FJIlPws0tgOE6ISMhFKAMYt+Cmy7pq/2dvR7eSlAuLI4gCKS&#10;6anc2zYUQkUSLEUWrsmWD5prjfzOGPJMCpv6HyAWKtae+SqEe0uJEJd5R1hCfbyrnpogJNamyEAX&#10;ACI1oShgy9I3bhTe/PEybm1t1I4yqwIPXoHcGTJkZCBCwAXUbz2fTv+0DwDpM69LyNf1jD9P0715&#10;OUDa+3z8jd/niSEBiiZPOUFWJSQS5zHPZ53xApBeXo7fMDz2noA95wHYInztpWfmAZDrd1tU6Q/Z&#10;dI7xJe/mXN8iM3ph/Gd4D8Ep1GBYyB0JmzJojK0QHK+9vCoDk76znCsAYtxWwWmeGT8ZrluZEnHZ&#10;emyugxB4zAgOLjBUGVQBmPFizJEhxmWGbmOkP9rcQb9m9SSDRAQICe/l6OZYqwLNEPcb4Xihc2TF&#10;k6Zne3tSzmsYd7iDHFsfaIwYDqsisQd53R8Bek2vJlfc/9XlcpjYWsfGcqNoQKoQpBshnbkXH/ec&#10;BVUBgfg/gE9AJMtZbLnvAAbZZQkKARLckoauzwvoqBJyVkqyhFMM+QuhnLmJ8hwQwrp6ojPwF47Y&#10;Pqxz/t5AuzZvbC8EQcGFWYFKO5ZvJ6R9KQHHHpi7BgDlRSB6VjiiBADCUFvPJo/tnjdwRDA6h5eG&#10;2LQBeBM08y//hsB42AAK+ABroIeE52JZ43lk/zrjQQa2z6CrLa6jmKWnQ7c5NSDabqlk7LQHYCJf&#10;nqkQqjnhzQJc8gT4eCVCnWTU/eemAd274hAyrt9zk2N9FlVg7fdQWP0FmGQwgOxa8mFbo2Q7J66P&#10;zCo4kodsbSivy1ghMGQGuPUBIZXb5nWkGz6jGy03EDngVbVjCkOSx4Xgja0xURHo+u5vvi2UFhbV&#10;L2M7n1dnbBiyiHj7HDuhyFs74SDrFq7DBASad4h8yZXrw5t58Mh9Nw1NURpGLw9ZRICMGod7Y02H&#10;Z+2A+7guLKJjvEkRAfl6BLh6jFDt81tESweEfVc59TN6+F49lxGP2PaeqHJrTA4TmwokANfWOoSP&#10;Ms/td6aQ+ZtAE4Y+59FNEiin0Pe8EdeMzJALgV6tZ9IWIBFZCim5J7AFXiymvZwWYSOcvAd5An8X&#10;YtQW37NCt1Z7AwkwAYVBX4UrKDmLc0Vq7YwiF7XXP+3g/bDEhW9Z8AyBSqAB9ARXbdMW+aC9vQif&#10;qhiWJZh3BO1dYQMjg6JTWKDROkLzx4PiHR1dbLxtF5JCBDNsy1jhMQEgxtEtL9v1ADwQBrY8EgUM&#10;xpv3BKxVgvJShI0QkdAqwgJGPt+Cs2sKp1m3pu+8VyE3coosEAFQRmx5x0iJ5yeUBtxnOI7HdS/3&#10;g7zIj37zlN3L/PKkEDTZqIrSePEKGVsKpHgNxohuRBL6yThqXHlC/k9WhP54m1WimlPfCyMnWzwi&#10;cytUSy4BPo8R2PP0VIGKjjDGWmOIXAqdbueafvFe5V3DAESCxGs3T7AnTUxwkwNEbPPgdatqFl0S&#10;WuSZm//tE+i37eD53noYrvPdT9sYBGRItevjeP4RYHzSt7kG9MhdDxNb2wqx5MofALZ2d583C8wR&#10;RpsIz+/bFWGvWEToEMj0AFLW2q2tfChyIQi/0U6KAAS3hCE8QyCBHkKWtxECpLysawcvjeBuH0RZ&#10;+wEDK5PnsEoWUyqgtHrSMKVlSQKJFTFqBy+pcKw2CnEIychbAO9tntK1WDcz2X1ECG6dUwiaJc0L&#10;BlzAT4hGTkYbjWtr77QJWAqJnq1kqh2ME8TY2CBwhga5QPB71w0YjT2g543PtS8q2YASD04fZniK&#10;12O+EMhecRBPTo6MBd/uKtqHCMiK9gmN+Y7MIyPebXlgMjmfCGF8GEa3Dvc0zuS/JSlIEuGQ2/Yt&#10;5WE6DyE7D5m37osnTc4aR+3Rj2SKxzaLToQHjQ1ZI9sIXpg34xVZIXe5NyFO91G8JQdmbHl70gP6&#10;1nIV/W7N4ba/yN180oNCquaRjrZxtt/AE/nxaci108y8pvszGhjhDFV6rv+FhlfjDQPueXXzt9oa&#10;Xryqfj1+f3sEEBtdmqH8I2N2mNgoPQUiqCy5FlOmHPPREUilSkZgADTmBqjyBFUQIkfKlTISbKE5&#10;VqGDpYpI5m7gvKEsScoGZOR7KKy28Wa2yVvAw6Lm5VFY1qz7ChUpjPGZNsnb3IrJS7izTFcxd2AC&#10;WFfXAHxIgkKvFh1SSmM2lxYIa8ydFvYmFxgJSbXb/BEBuHeOXIN5bxkDpebFmRO5JrlWYAbUhYdV&#10;WrLkWVmFuu7dY/u9uQCWAFH+BWgzqFaL4vs9jwuwz6rXwmi8MgYVWdlWrzpHbk0/txsRk3dyw1gQ&#10;Ap6bO5PN5hCpiBL0FIw26OYJAPo51wiEnJaP6j1vjy6Zf7kpn/mfF6QdwqSiGmQQ2Sv2EPpl9PDs&#10;9YH+JP/bnW3MiX6U8+Wp9Ygl48jz0raMI/rp/MLDjDL9ZOQUXvaOPISpeZS8sOZ+FYpETNqub4gL&#10;gQohtrheP3l6jZtwKX2NpP1+FpWQGQaFdnmHTzw/8nAvgmFJwzYUeUtmFToVDj8r24/zz40AGUBs&#10;9/Kk26seJjZgTGmAhhzOXPOlqIKwlxAHQEIV5VmEVYRrcicBNoErwQ2ICW2WJICexRaRY+f7juIX&#10;mxeqEpZgbfaIjdlRlZo9JiYvCzHxLoCyzyiEPMPWC2oNDg9A6EQMf7XYV9iFBT+BdbYDyCCnudHr&#10;dkKEkJDrtsjCmAPnWwcP1f33dpA/J07vf7ZCEfMOJIAbgwApm3Pt8R2C42W1sbRiGsaLcFlbQiF0&#10;/UcG3nldLTlo2QFwEk7zztBR3CPExkvgqQBgREeefE9uhKqMO1J1P3nPDvdktSPnEviuwwhi2Qs5&#10;iwb4n0GgehSIC4GLAugnzwjYA10KxgPQVzkn3lTPuOOVAWpjgdSRmbwekJ+ehjFiSCFrbSW3dKd3&#10;esHYcg95NJ4K79c4+1yEpCIVoTHXZ1SYJ568v52zfQI7gs0YU0jFMFkVNTBCkUaheHMyi2V4uPTb&#10;WJlr85FXae5mKJdhwFveHvJh+kxfezqEPs6NCYRUjbMxQ9TC4RWglSfsuu6BkPWpfUnpofG5V/jB&#10;WFHQdvRgHLek6ehvHuc9bQToL8PtrLF+mNgUchC8PWUgdJQX+WXFYVgC2xoYREiQS7y2TVYbjvZA&#10;xdUKcxYh8uv+gF8Yhifm/sCPFbstUqAAfpf1uze87i18uV2k61xAznoV8hS/B+h7e9chE/1dTQDl&#10;FO+fu6Ns2yK0B/Dad3N+z6oFJrcO4wBMgYFwsTEH3uaGBdxTlnuatXeeMfLmZRsjgoR8kYGQTqFH&#10;oCFM53/kgLiqnGvdlt+RAVa2vAUviEHBg20XekQBoIyVfCAiANSMCucgZoDvZd6cT7CBO08QCZBF&#10;IVJzw4MWttJWFZvGj5eBPHln+pFMIVltEd4wLjx/ICX/hQwQjvlpaYD2CQkiUb8TrpJjk5clfwwt&#10;noR3XkHPrAO+QifC2Y25eWOQ9fBO4I+4tMncksHCvsJcxhBZyeUxpABv5f6I09z6H7n2VHj5VwSk&#10;PcZtLk0x/7OIQ7/N5zT0jGWFDgpOjP/KS2ZM8rJ40jxJc8f4YQBOLxFJ7hEbvTWfcujGsOK0GXKi&#10;y7wpclkkp6eL8NjIkXMQF8OkRwalIwh3Gjor3XGPM8TGgJJTfRzPPwJVZW+fAnLvzoeJreq4uV8h&#10;BaaEhQ8o2dw5HRGw/CIzyXtg0/+UAKB2AFpW8syN+aykMWUEPIUneFsURHEAYNySLlID9ABwRZhy&#10;MpL8q4EDZhSY0uofYN2uJ5P3AvirLa+ABzIUQlpVVCFuYL96lD3AAR73DmHCHqsC6IzffAm18Ugo&#10;pnCKsBxSdn+kDch5P/4XzgHk+hw4ARlAy4MEusBfgZBQJcA1VzwchgJS2wu3GmvzIi/DKhe+Uxiz&#10;Ghvhr6O7PAAd88WbRLITZHkgiJQM9ZDaNn5WwSt3xGOS+0GQ5qJ1k7xVYE7GeDCiC0J/XiIKyAmR&#10;MYLIJZID2K5hjMwJ7xOYM2B4UEiIsYIYhBV5hMYDiANawB2xuLYxdS3hPTkuMs/zpGM8Jl5iW1Ih&#10;WoZHeT46RR7Mvb/dA6DPnfR5V7zWKoszNqcHRha6B/3SH1EGhqz8uHk0dvKhxpaO+/teJaG2tZyI&#10;zCBWB91hqAmvGls6YuzNA7nRFzk5usUomlviKRpB1vcOHvsZYpMGObJv6737vm3fr55C8pz9MPfk&#10;Yrvc4949DxNbxSMs54SHtYTwWOcErErJdu53c8QTURFSijTL6KeHRaARyAxHUFz3AFBtxcNS7RAa&#10;nAnzPkdk2nzrsTDAClis9ghkCcrLUFpl9oBoW+UIpFnHwkB7R5YmsF2tZTNpQrWrBLa+8DJYpPcO&#10;HsGtfRH3ft8uJQANWKkkncANZIQFC7cpmuBlKXtnkfNeeJnAmQVuPpAislfo4BwAC+TkXgEyYm0n&#10;dqBXSA/RAkjAAeR5LYwn46+CtMpX92EssOh4mbwRAIrMyChPYltEIzTF8zSWvBwRBGSAtIGiefa3&#10;+URO5Dm5B9ZAPW8SmSABgCokxzMUMfAO3P1N1nnphS69t/UXI4Cn6J6WKrhO6+z8Tx4iEPPDSzUH&#10;iJIuaIuxdQ9jhoB5LbysjDRzop/JN10TeWDotATD2BrDcldCbAxBhEp2FY7Qv8hOqN49Mu6QPG9r&#10;yq77+w3SEz41TvfW7SEu5zpPW4x7W4QV7aB/iNlYMCIZBGSCvPH0yJj5CVN6ZM49nUFse8/KW/2O&#10;Qaiy9swhbHxvDM5c771yLkcHsa0eIbYah8PEVhEBq5KHU4iR5QQgIqNCZtuwXuRGYYB8xScaRoEq&#10;7/U967nyW9+xoOUaCCyhBxwUrqrKCk3qJMuChey8laXPmgRWK4FuE9btg1TnQApJAe/VuittB85A&#10;KG9yW6kJBOYGs9uJotRycqx3oHzvUMyBOFizvXhGeUjey//0N6ByfeAOLLxYxojLPf0eODkfALOC&#10;GQxIBIB7d992BmHpI0bXALYSwIopzLv/zS3PzpzKCRkf1wX25g3pkScv4TSWt/n2PzCXU/OZIgwv&#10;HlD5UiQL5BAokJvLBsyXEKrfGyMGhc94TTxQ3injwZwgkyqyAKq8596ehffmY+97ywwoLPmQd9Z/&#10;nib5Fkb0f9t/OUcUhDdZQQZ517YeycTwKU/NqDSP5WiRo/nMI2FMmJ88ae/IrWIX8mn8zWcWOiND&#10;qLeoB90lQ22t512b20CBd0luGLA8R+03xqt9Vo0RwiIL5cPkYOlvFditnRU+ZvjwRhG9F+OgdAQZ&#10;yrpHJsb53oHYVpGSvd/K9dLrM4cw+dkCiDPXf7eeK0KE2DLyjvbzMLG1nonCEdq5wSgyI9iVtwMu&#10;Fu0MYVCeCEAlFACppJ7QAtZYmQLIn6U4lE2lUzkD5IdMWYrzESg6TRkpxK3wIwW89XgaSsIbaK3S&#10;3mASUpbidoutea68BoVerYdrYWyb027vA+iQGguVoaC/9w6AxKvpYZOAnbVtjL3KqbQDybZ6dPv/&#10;vfv53jV5VHJhhBBxGLsIIQ8CIfoM2Bk7nrdxBIDkR94Igd7byuhIm/QDgSiSyGgyhogVqRn78rQI&#10;A6HwOBGl/vAgyRaP3ljx9hDGvTVRR9rGYyIb5JvcIw7tERqkV0U83BeAMsAyFEVLjK05ZVQUEhMK&#10;7gkKdBQRt1AfESmi0Ld5FOY03n5rPqrQJJNFJ7QD8fKiCimqItT20gQ9PmjuDsSw6sGkvHU6v1rX&#10;yfhxPV53pItIEWq7BiE9Hm8Vutqq+IdXLCogD4pAIh2pj1uGaWOB2GbV9b05dG4Pbb13bt9zDCp+&#10;O/qbx3mXa34VppytsD5MbO2DRzAJc8+MyiMCBpQ+UBL3Ri7lOJAVYKi4gvWL/HLPhX5mZaTQBo+h&#10;74H83C+MAtkpYa43I/i8B6GhvbVOSM/vWL+rR8u4D1Ljpaw2LAaIgPnWziSAi6Kudh0A7sh7+0SB&#10;hLncQn2hTPfK/f3WPD3lQaNPUSIgp12MDGNKACv1F0IshCZUCBx5dDw5BK0KNRBFxBXkyMvNrdKe&#10;0q45hsJ9jCrXNN5ClKxzIXLyJnzF0CKbDC/tlPdlIDDQ5hO+kTCvgje42jTgSHt5FIhH6M2YiYAw&#10;gIBwxiE94m0A6yp16Z0+IKyIOC9KSJJOknHjyivjhXUIJyPNSW7IpKUPyAT4AvnZN3JYVSIwRyIR&#10;D92f52oTneYFO2CF8UtHed1kZbvvn2vQN+TNG527+TCOp662vRhy00+/la6ANdon/yUv42AokK17&#10;B2OrRwLdO9f3DI8jhDmvxVC6t+zgyL3fa+fI39ORDKaj/T9MbJTADXqqbLt7CInMPBnLrWesCTXN&#10;hdLCfwS7XBOXnhWfogAZ1mhhO2EHIa+9xDMPjpcwQYy1J9zVAvDtIAA3Yb/22tt+T0lUCPIeVhsW&#10;s9wBBEt5BW6syLnX5fY+eQo9I2v7vfEUfkVqWdXA9J4y8UwAy3Yt1lFhOHoeMDV35hIh8IwQEoBo&#10;YbGwofbKxckXaVvEJoyETIA3IGMAIDw5MYD/FMt25WkCX2u8eF68dODHWNJ2YEYW3R9QGnd9Ea70&#10;O/I3l1gwygrzvurOE8ZQgQ4wVxk8vVQ6pGKR8dT6UG0j38BaXwFlaznJobCrkCPimUl+f0d+jBDn&#10;RJT0VOg34uipBsit8WSsVnKvDf6me3NzAvNVdTPSJoMzv2ksFRS5ptzo1tvRDiRPRvQFIcOO1QYI&#10;5eCEJCM3hI+0zWmL7OnBLE5byTe5Xeni3m9EJPYqPW/pD6P0bDjtqD6+m89j8OId8nPmOExsCMYN&#10;5kJsoRQgP5Wc4gmREEqKAhjm40LE7ykTAXYOJWmbrqws93JQJMTZotg65r4IKo+KcIvRA6sVIbEa&#10;KfXqeWmuwcsA1KvQIfBlWSOZFZDqq5DWHKc5IQwDIRmW8uoaEtPAdm78yevZeyxOi3pdq/3zVn08&#10;Ixh752oPT5QXUR6oxwG1cwTvSNm6/JrQpJJ/AKx9ijoYLb4XYhXqIwvCXsLHCI8X/JRw6K2+8Ry0&#10;B2kyTIR2ERjAZQj52z3bF5BcqfQTviMzDl4SghZaQ4bkfm/rraeMMV0A7sJ7CMuYuf6svhXyFtoD&#10;/j0RvKiEOaAPvFDe8HwArzDkfLLAfCyNtjIChWvbGcWYCP+VM9e2nrNojPKYZvUzMpn7tLbxcutW&#10;jRO9Yrhqu7ZOPYUTDI9Cxu4B0Hhb03gU/Sjiw+BjgNA3+ipci8AVzPDeHAzp7Y7/2/kpDz63Brw3&#10;h+bpLLGR9zN7uL5KROBe+1/q93t6X7XsvYcsb/t0mNhYWlticzGCJoHbziKEksXECnIAcpVZM7w0&#10;16oQRuBS5ZbOzcITQk/xZh5KvL81OQSA5wZ0Vp4aIgTGt0p0WakIKY90O1DCQAACca8OlhxwrrBm&#10;7xpIbW9nlM7lCRmvLbnybLdbA7Fcy1tRaFauHMP26duvIsjGV3wbsZpnlifLuEIe95t5EXOlGg1Q&#10;s95nOJdVDdyE8wAX705/EQ7yO/toiqP9Mh+8NbktBCqfRK5U7hWqksdB1owXZGAOeNbkChkguFkk&#10;ZNzPlIhv2+o+CAFBMGKQKM8S6G8LLQC+MUu55ZBmwRS5oEMOhgODQR+LpFjH6PvGlx6Yi7kAm2yX&#10;40aYyL+qRDoNmNvRhNzBA0ZOYMQoQIiRE3JjaBZalYowz2SHRzb1SDuNAeMoI7c891zcTpYQaFiC&#10;MMkbIiOfDp8ZS20U6RFJuJcXZWzT3aOHcTpLbAyWM5EIY3uGCI+2/aWeZ76rqZhtVCmMd2ax4ZE+&#10;HCa2XEI5Cgl+FmThE2EzFlcWJoKRv8gKbCf+FfGw7Aj2aj8wVp7QXjt6tLGtDvKekNbKyzJY2oL8&#10;9qwgA8rjFGJaPe+MUgr1SK6vLClxd2XiqwXaLFQ5w7nd0XaCAChA3e5U7zzAtvUCjT/A4vUCZp4u&#10;D2iVtzsiENNqkhOQdwG2vNn56BNgBKDm9mLGBpj1rLZ5P21FvLyRHtHTI2MURPAG/e/FuDDn7mf+&#10;vPNGvXuZJ8aP9nkHNPJh5Iw1DZDNhxAbz8uYssgRMICW+1PiXhhdvhfQG3dgQtaE68irvpP57fP/&#10;jLmx1ydjAOjlNxG9FwOAR2FOGHrA19wgEMTFI/M7Hqr8AQMPmMk1FdZr/IB9m0qbH7I4QY9RJsyb&#10;Qdh2U+bMYa6E5HhzPfgUYWhHaQGG2wRe80FeW0+GsPShZwYiDf3KWDT37uezCFSeXM51bt/FeORl&#10;0bfC7OaD4cBbND/liBkf+i3k2CHEyQtTbOOgm9b2FebTDqTcRtmqnhEq4lqtpWuPySP64RyG3lOI&#10;rdzjkfsYyzOVmkeu+TaeAysQ21kj8jCxlcQT5iI04uisXYrGChN2onCRFwCaHhKwk0ieC2ZZnTWY&#10;UgKKudOBUEICTECVm/ue8gAvbUFqq2d8yaUgBN7jipDaUJZSI2IESflLsgNNykyQV3s7ahugWiU4&#10;tQNIAMPtzigJm/EBrnvbcWV5bgtitIdFCqTlCCw8Bl4AXHjN+HvXfuCHVFnF5hIg770UWwBmoKyo&#10;we+3ITckZf2QechC148KLxg5+oLkAFtVtMaIRxvwiZsDJfPuPOEqVYvIT7gSQPGM3EffeFgIQ3We&#10;NiqY8JnKKe32bp54QUKi+ux8nhgPhrdGfhCy3xlXc6a9vA1er7YCLmOdBxVBTGBAUgCR3JBdv+0B&#10;p+YQMbeA27u+6p9+kevpnZIJCuy7rfFnjnmNVZYCR3owt4kyRn4rJzf3eESiyb5+825sMtCGCow9&#10;4z7DgvqTYYUg5XmLptDdmevgHdLp1k3qB32eOgwr5M0rAjNWjI7mKUsddpAfBE9+e5K8/3k7M1TI&#10;oNE38ydsTw7moQ0INLk1dkhZtERRULl/MizyQ2e0EZ4xhlZFY93D9Z5CbGeKosjw2d023kbiutdm&#10;+VjE9myhyFaAAw8CWPEIAGENiXELkQCSFQEAlEqSdYg1zkKtBJjwzmISVjNiqqRYuAogKc4AkDPs&#10;t7cfHKXgvaxIjdLxsrJ+WZJKhIvTIzkgcivezdsA2Hvbcekj4Acot5Lhxg8orTxGwALctjFo/yN4&#10;7dXWHk3COgc2+q7M2kvYyyJy3glwIihChV7670Xx2s3FuCue2Dt4roB9bzcXc2U8eDpZ0TwTwglI&#10;AKXtrBy8FePSQT4AECMA4LyOPIOCCbk9JAVw2/vSPYCcsJVxKiLBkzGu5JBSMQ5mjtd3wqcMKmOH&#10;BL2EA+cLuOY9CmEiefK7NWz0kQ4Zz71QrDEkP42F9m0XB/N2yJ/5nWXRZIKBIc9NP82BFzLiHelL&#10;j0Gquhkx0smiA6IpSHMLLHlhbSg+8+jmc2IA+dOHadT6jDEshOg7VbUZuXSZwVmfy8XPHHNr9+jN&#10;fJyN8SW3+skYmrjAE2awMiJ7grt2i3bQD6RGDugaI2hV7MHYnTh2D5x9j5zPVPZNo//I9d+t58D6&#10;Z/XYIjYl9ik/gQIOFm2XUyOochkdrEOCRMDKCc0cEEETKsyiAzyzkgmIzP0VgSNg9c7ST3BZ9yxP&#10;CsFiJvi38mHOA77TihL6KGykn6zCW5YCRZyLvJH9VGgWLSAXjlpVeAFVBL0iRh6rtvTE4lsCbHwt&#10;UKWQrE7zw+oWVmKF8yhczysSm+/ITUgP+RmbPYvR/OjTansd8wn0GTmuIZ8oFARAkQjQ1B/tEmIT&#10;JmSd8jqFp5CAuWNBe5l73qMXWetvRACgtcXcC4/Lv7D8zZt37TA/CkdcE5ECU7lCgC/87eXcFquz&#10;9Hl4SNZc8rIRo2UkPF0E5Z6FNXlAeYrkkuy2hZn8gKIm5+49pobskuMVqZlr159VvM6d84JgeNZz&#10;fZhiD16N+TemQq5y4DxFoUVjWkWle0glMCiSXeSmn3luDFCGznwCBwO29WVI0RzMPDiSmA8SZnQx&#10;JiqIYlyphOQt0QH34i0Df4Qr4kMW28+TB0eeyAw9yyubIWL6z4BpY27vSH274wfZFcK8VXWpb/pk&#10;7LY72DBozhIbGTjjsYlArHZEereS2F6/RJvM45mdYVzncCjSRHYDwFF5LPAGCiVfeSiEqRLiSnwr&#10;zSfYwG1uwSOkyBOj6G2rNXdeABiI1bVYfcJGrDfKVUUm0BJ6ArysL4oLWPYOXs6KTNxfopKlv6qw&#10;dE0AzsoU3pPz46WwHoG4vvqtcWg7sL12CMloR+XXwNf1AHLgA2gB/PRsVoJNYc0RoAb6xkkb5MkQ&#10;NoJFkJQMYLYVVVs+GWP38W6OnCc0xXI29sZXW1Zbg/EcAWBhXORmb0ZtMj/IQTt4KMYFKAmleuf5&#10;IqfysoCFwYOEe/aXHKz2AGzA539FGEiS5wDA2l3e3zw03yE2BQLktkXW5rld4KdnSC6FrIS5kJT2&#10;ay/FMl97Ce57QGNcGGHT4zZXltDIIa32MaUrvLFCasKjCHkaTzw042uuC1UjQpEIMom0/N5YeKev&#10;yIIc8Fr0XVuQM8Oh0LJxV4RSf401uQqcjS8yTO9du9yWsTPu9JOMIQbz5L6IrOU85TaRDM+QEcTo&#10;gCf0yPUZGOaBgcHg8Dm54FEjuhn2lJLwe8adeRYuJMv6QR8ZBNorjC2K0CbfxhiBIdspCwxFcksH&#10;54NIhYNbK3dv7vueLp0pgOA5ntlGyvmvu5r4aN+e8zzjT77nHqBH7neY2Ch3C+VYh6xEgiyk0BY6&#10;c+cQIF8VH8WdVVZCbkBm7iwicV7hBaXxfa57j3spZEhpACJyY+VRTEJIkNsSiuDvhXZYQXIqq4cP&#10;UkqCf6tCDxEhNdZ/T9OlnH5jAowT5QQUq7CsvlHSqTAIxr1Z29qHiIAyMOj5drcmVS6HN7QCyiMC&#10;0Tk8PqALPMyFdgHKFamRAcUI2/Um+mGeWLnGTB8ZMK6JvOXYABxgnCXuQEge93UoK8ODt5icrh4r&#10;5F4iD0hXVAKwauO9J3bfG1f9RQpZnT2MlGe1KmjglfAMgXJj4PfbRfoMQJ/JMwFq84MgyAHZQYSA&#10;mTzyTnlNSE/4j5HSPq+V2M+nISAKfQf2XoUpiy60T2TVk/RaoQ3DjMGm7QjUXNM5usn79T2PsK3c&#10;eJXyqjCF995+mHvjSs/ztIxppK/9MEaUpgf98gK1m7EonMprbF7bLo18IilGFWOOIej+U+5a6pEH&#10;JUy7zevdkwHG7pmcGTk84+Fp+8x332vP2/K9iB08nfsPH2n7YWJTdOAGQIiwE0KDT0gBF1KaJbMA&#10;W5gpIKSo/s87EeK7tdu9SZ3bdG07Q8mQG8BijSE3XhpBX+1J596Ua0VqlKZ9D1eASnndU795FTNn&#10;gpAJmHESMlo9QVruhTLPvQeNDzDYPqEAiACk+TDI1cRWYv06clPdw5hQdPMvdERBt2PDGueprZ4D&#10;B2CAK5KoLJvHRYZ4lt69AEzjKSRZJeARQb51DkOMrKimMz+r8SG/wJKn6Tyyy3BabQN1pl1Ajfzz&#10;SI0DC3u1dZhcEAKS60E0HXJ92+eAybcJz7kWQ4i34jerfK1riaYwVMgaMiiaYuyRLTKyywqSEPpF&#10;TIiIscjzZcC0m4hryAchFl5QD57Vrm3RjeuTFfLQI34qVqFLRxZTzzGHD8iVnjFeEHmFH3RLu+kV&#10;eTVGDAOhLeFKnix900fjqhKTXCAvcsK4aamCe5JXMgw7YI9xOXMwuqswPfI7MnjmGWTbh9keucfb&#10;cI6oAjw9szOMfh0mNnkDN6AQbSDrAtxyArK3dZRGsYDKxxC2WWIsMc+CnwrunGL7hJ0ATa+HYOWR&#10;8BZ5Pb4XWrsFhKxPHsFqvUoJapbdauNkws0TRX7b51T5H5kZoxlu2QpPu1dsnwYAROWD9u6NRFde&#10;xry+vAPL83V4OXtCz1Kl3Io/9Je3oUABwPAuEOu2grIiI3lWIDKfzMDS5xEqdBH6inAAlWu+qqc0&#10;+2BchQRnocH8HojpG2MNSQNMRH0WwFZVr+4lnMewagODvTF2X8CKbBiMM+QlZ7Vd20TuW08mL3Nr&#10;SUr3owN5HIxC5CbPJTLCiOE9edF1BgZ5BvRC0XRdjlxodVYPMlR5h3kNCHivmnQFpkD/yPZXW2JT&#10;tQsDhPqEYOFNBiV80E7kq4KVvDEayDH5hTPkz7hOwxGeaIv+9PBj15R+4QkLtbdu8Cg5CPGfCaeR&#10;w7PEdkv2jrbzpZ0HG2DqWSw4TGytABfC2K7HkPivgg5AE7Z2xGCZCmMGWjyQwBsACwnMMBulK+ns&#10;N5Lvbc5q0FWqZdk7l4UoP7BdKjAniMWNkAj63lF1mNDX3O1jnivERqlZolsB0mfepwlALOXmhFoB&#10;uvYDKqEQRgFg2KtwBEysbnmTyN61geHK+5ttpDj3dlp4VcEFCkrEjYWQFtL1ysPQVsTP8kUizpUH&#10;ZfgI226tVm12HdWoQtnAQ4iKvL1JRTVHvDT3ZgR58bDObL7KOLrn3anyWpWKGy9yxCsiH2St7afo&#10;THnhqjHJBkPM4nPEJNR7ZDcUegO0I3mExgARlpRTFGKvDcKaQpzC7EVteHxCQ4yZ7mce6WEHInku&#10;YjM2jGYemr7zxsiKz41DTyLwP1ziuRm7qp2n7hXq2m6z5xwentAlmWW0mg85PDlYpH/mEGJdPZZq&#10;7zq84DM5NqHmVTHMmXa+tHNh9rMSW0K9t2hQUhQgOHp2UmRVJeTqibMUhjJXfUigWDcptPwEQW0X&#10;fQLMepRU5DmwLFnYK4WmvKx/Ar7nyfiMJyHss8ofCR3KBe1Zw+2GYPAJvPu5JvIC+EhfmENFnTzD&#10;dg1SggRYkLO+CofxFFxLEYvQlao2FhxLmKLttZW7Pj2M1iu9bmE1B5L95RXn9eX5gDfvB+joM6+c&#10;Va0CcI+seMIKKQAQUmRZv85w6pH+96BRHpF+8e5vVdUeueb2HHLRM+a237WzzdwOjc61WJlHi3BY&#10;8rwT+iWcp93CcMLExrsq4fJie+0URkRg9CK94W0jRp8xNulxRgZZY5wIc86HnyIR3lzGKAyQ3yID&#10;ZJGxcvQQiZne/K3fGSOhZfrQY36KaOg3+Wu/VGMu9IigRHro5DQ+yCNjfRvi7f68dn2ng84RwmQk&#10;TxI/0kdzeWaRMe+4tM2R6zMs37TOHGnXq54Tsc0q3iPXPOyxsSBW6wmEpAhM5MO7QFZVuPW0WwTR&#10;IQdQYwEJpSi0IRRQGbDzWfuz2o5HBPwl93lZq11HKKTr3nrEBHLcCvscOB6mXR0I8haUtbPwI0Ur&#10;bCGODwC2u3kDL8TFq5u7iAjfAHW7V7gmAQVo+siKlgMAZMZLn+UiqjycbTX+FPAlHABFnhTQMWr2&#10;lk0AGoTOS5af7GnU5tP4eAF0EQJ5DXNB2QGaa/ubFe7lHHksVi6QVpzDGGAYKEO3vIOSsMwBo3kX&#10;wgNaQE/RA4DWFnPHkEHEgIyHpTpP/sl6JC9/yzkp3JAn9LfcFC/GHHmfL3LCcEE+7aHYPAmJke9t&#10;uEWko8/MPxIDeGRI+/UZoDEEeJb+5mW6l9ygvNje2ilzIzpAn7XRHOij/xmNUgc8MoUeyI1XQxaN&#10;m+vykMig69vkWr9EZvxdRaPzzuTMtP/I+WSCh28sIih6xqjchuv9D4t4do25aFDLFBp/+rraYJz8&#10;MCaQH1lB1jw5/5+JKEjlnHk0jnk+s/GvOS/Kwyg5krp4CThxrw3kn1yefWLJYWLjSrvBatGivAFw&#10;KC4MpOazyggkkpFnoFiATL6tCisgZHJaxNmygCqJAJzfl9AVI+e1IYO9w+8p3ny6wPY8YMejWO3t&#10;qI2SsoCK8iNo/XJtJCUkY0zE6fWLoANLhRCIpy2g2hLKOfrBK1GAQnD1lxHgs7mAFXm7jvAYwJWP&#10;BCiACODuWXPtxCIULPSpLYgROLOGeY+8J/kV5dPAjbXfe2XQ3n3ePpCKEQA30lSuLycDXL14iNqE&#10;rBkjxgvA+p/1bw6AXevEetyRd/1mmFSc0E4lrun3wpg9cw+BuL928Ch4ePJLCKadJHjFXpam9BLS&#10;ZNjwlBAYkDI+iIFlH+kBPP0F0uRQDhSA8STIvLlCpggWEUXEbfvFiDJnPvcCqPOFxG0Npe3zUKSB&#10;jHpu2fzOHPTQTITj98hZ21n/PC/ykY4ANNETYCCXhJQQ0t6aQ8YoOUJGxtl80C8RFMYB743XbTx4&#10;g+bEdZGdMSePDD6REHLvWi3ZIWv0AjEfPbT7SAk92TWHxmHmsv3eWMyCD2RivEV1yv2RmW27yMFq&#10;XRqdVQhnvBngjAn4ZbzOlO8zTrfbst0aG4bMmSpKuvRuDEUyQloudFSWnHeY2ICjG6wmUzxdHJul&#10;tgrpsdoJRHvh+R+YFQ4Bwlz2XGpCOgVVjkpYoeIRJMpS2x4ABdgC8dVkC+chlzZv3rsGZaYUFJxF&#10;DdApPzDWT4AkPMQzBXb2ueO5IQKFLPJlrPsW8yIWJOJ/FrI8R0+znjk0/eflABzXBCK8XRYfpWQw&#10;bK1+7S+fQBiQrsS/v4G3v/UVUCNdFjJQBWLIVvv9DyzbCso95rZQ7eeI5M2heW7dGEAEoDzOvM5C&#10;oa+jmOUp1ygc17t2aRMDArCTI+0GevoiKsEq366LQ1jGQb+Nj2iD8WKUAT0EaH6AnxdvBzEySObL&#10;3E/wRpJkaxWiMv+MLu1z3lavEIqQKbkkG2Rdsl2ojDdjPuSEELn515Z2oiFfvGlyyDCrkrdcKAKr&#10;uhihMwAz4niIDIF2IUK09JjhxyNGls49s4iZZ3kvvIdkpsdrnBlX5cUVnlnCUCGb+TbmdNRYGUd9&#10;lZecB9xpg4ktDjAuwidjHEFud825B7rwc7s7y63fGNOMmnvX9j0D5HUs8zlyrzd5Ts7D2cdEHSY2&#10;rjphXZXKUxSWswQrwWmQAQLhyG3XQGDdIW4tlANoKCZC2CttD9hY3ylACj8LPnrqLoFerSED7Kqb&#10;VqEBvxNW0t/tI3PmpLoXD4Z166XQZbUjx54wCL0iKgUlxkhOh5Vp/BAkRaa8vJQjBwXlyawOoK4I&#10;AbB7UVg5GUUuPGoAJqzDYDBGXoCbMTO3i5JnDciBJUtUTgWo8hLIAivYi6dUv9qRY+7MwaPyv/d2&#10;lWEA6IelATxyHgLAYijwbMkLYBWOYnxQ6jzB6RkyQABu7yx8Vr1Xv/U9j5FXrqLOy/gzjIBmYUb3&#10;zWPkNZgvhhMPUZgScJFN3oowErnRd1426xtQ+UzYGzEoTkFW2+rY5s48yUvSC94ig257mEMExDvX&#10;J22iQ9rBW0ZavGehNi9tmS9Ezggzrs51LWFYnq1xZFBNI5SH5nxjjSzoqnkTtlUsguDt9Sl/ZzzN&#10;29FDH837rUOUQS7cfVv/x2ibu/cbT/OXoSiyo1+MG7Kt3XQ/4xmu8NBXoS59bfNv7eupCowdBsTq&#10;QcLbfvjdmbVYjNR7u23oAzlhcJHnbaX20bF/yedFbNtt5O61+TCxUU5Av1c8AjABQltlEUAkR2i8&#10;WG6V8lI8ijQFCSBWoQVsKem0VoCn37hWa816vAXl76kAQLq8x8pTYx0jodWaK7/jZbGCCTVFdq+2&#10;9pnAAKx6hAjBBW5i8N6FbqsINRZCIu3+jtgRIvIEzLxAY9uLlyiGD3SRHkVcVWvOCXZvXqjwkzGc&#10;Yb8ZDmz7qd4jirxMYz03FAbWyIdxA0TdxwuA+59s8ApYsUJqyM076x3p8Y7JjXnk3SJBSqtKbBIm&#10;EvU/L5IFL+zjlRdpDMgHg4anxbCInJO1xsP/K8PmnlI85/eKHSzr4DncAjpjY/4dSGfvUURAVRVq&#10;GxTQux4CSoZFM/Y29OXNIWfFINIHZEX0QJvICWMUgZBH+tXyG5WuKlt59ghPZSI9EaokpyIYZML5&#10;5vwMsYkg3CI2cuDeCEXfeLMMBR4oQCcPkZUKTTiA/HxOn3xnvMsLVmSDFBBzeXjn8azcA0YxEMrl&#10;GW99bMmF6NKRvKA5hBOrx+fwjEvRJHvy6SujZyufIgxzo+nnlN83fW2YQQ7bX/bo/Q8TG2+kBdqE&#10;i/VDAAA9a4E11wM4CRMrmsXuADAs7Cq+5CAI5soiYc2yslsEyttjvbdHJTBzT0JFKCVKq8ZERDNX&#10;NQdCzFq4dD5qfn7vGkJFLHttjIB4mYQcUCPhwktAO4+FIgNtXg7yZIEC6PZi5AVRTm0FDIS50J7x&#10;LKTXtkfCOtrgO17BEYuFAaEarC2wjgrB47zXPwJbop134FHMZ7tt706G5FcBJ0NOLnrPsCFfM6zm&#10;XIYSokI2yMr3dM0741PoUjEFXaQPiBHg0lF661yGFEMFGPNwhN3zWujsfF6cdjGQeJ+zKAMxy2cd&#10;PfRlRWz0kr4ztqQvqkqUQ+bRI2E5WHn+IiYIz//ISGhU/xhUjElknSHN44NrGd5I0bjReV6nfXDn&#10;XpEwjwFofn1uPFcL7WffhTq3T+lGmKICDG1eLoMUZsI73vItGZnXZogYn+2emEfH/iWfR97MD1k8&#10;cxwmNpa5G5h0XgGCMOkmGbibJGGPAJjAs3YiL4POyi8kKX+DvOYuIX5bcQrLncKk0ICeYrbGC4gX&#10;OuEptGPC1h1HcoBCeJNVyVJFHtucDTLgmfBysnK1B6m804cqQZbi6nl2tU/47OxCxne6b++1+5tD&#10;OrQKG/GKADcwBrIMKV7Y3sEr3ualADXPi2dYEQsdoHd0CKgjtqrmFCH5rG2xAL58MoCl8wxW5Daf&#10;sqHMn+6W/wasrjmfp8iws8b06IFkeUl7h4XqiBl4876228vJESMYhigyzVNXbKOoAnHQdzm4IjEV&#10;uRlb411VJDwTcYEHvDrRC9GY8MJniJSRakzbVvBePxHVXCtn/uGbNho/2Aa8eZpw0udHdVl/22Xl&#10;Xjvetu9F1vBOu+Mcbf9hYuMKugFyQGImutLjrCS5GhZj20LxvMTsV0+lRnqEtXwcZXR+5fttnDvL&#10;WCmrMB4SlcRHPrw2IZTpqQmVsMKEfXiPrDdC62/KyhojPN2bMBGOGTNnkWnPaj+/o4P8Os4z1hTu&#10;1mEMziwCfZV2Ufy2BFPgYIzkNVqc7vvVc/Je5b5v+28V8Kye1MDTb70fOW3/zNWTlHk4c/0VnfS7&#10;1dZNvBgAKhc3twrLWwq8ERQ9R5B0mjdE91sbZg4ADs+QEUgntXuWv8vLnlnEzGDd2zlI1AZpkSW5&#10;W+3YC8vyhug0PanCVH/oNS/UAS8QMM/IEhEhbaTGM27RPDzifWagIyBYM58tqR2RMKNZKuEeRmiz&#10;PGSH6ynsyXPsQcTCj9onanQmJwd3j6Qr3jb9ae9d83rmOExsPReHABNAxQbyJoRuPoZ+6wkJ+/Ek&#10;5nORTGY5MIrpev3P/ZZfInTAUWK+x+BQMhOu4CKyk8viQc6tkoQEtct5SHW2yd+IWPhF2FJ/AA0B&#10;n0+IbhAVDJxdQ3FmAjr3njcGQBQe7D13zjX0SR+EOd/EYfyBgHcA677yAlN5n1LJ+Cba/k7eA1DL&#10;FW3nW5hMwRCAB6xyjMB2VTLPuCTjrZ3UJ9EP117JiIiEEGSP4+F5rMJXgJ9e8QAZd4xJv++pCO4n&#10;FC9nRT9mQZjvhAy3GzbfGncekLDcPBjISEU7eGXawdvdKy6DFSJEjKwpdwilJRYwBgnxQGEJr5VO&#10;6UeLwxEEcuE5VYkHW4RsMxpVpyJ+RrB7SbPcA175yKkbMI63Dc/aiakdjHoqxpkttWDZPQx5J+X+&#10;qffGMYyZe+O7vf5hYjPJbiBUJ+nM2mBZcP1ZbggogeI5+Zy1w4qTt5rVhYoqsrp8r/xd/sxRSLB8&#10;HC+AAhJOwC1WPWParE+x9g6WpHBF+bhbA6q9rNU2ei1JPn+DaPV1+0ymp07UU3+X4lbmzyoVtuJ1&#10;mnSkLK9ypirzqW3pd8I3vEiWOVLjMb4brcZXHaft7wGaHFaHkFOP6OEJAFlegTDa3o7t5B+QzRL1&#10;Iii3vCQFBq4rlJjnKKQ4AVGovjClfBISIGsMK3rVOsjI03cKULbGH2LbEtVqD1bjAMS1rwMJqYyF&#10;HdISPWWCkTvXx86xNaZ5lW1nJ4Q5izBUh0qhwB1tN1482aodGcq8NbijEjYy4wUzGuBYT94Is8i8&#10;UO2qOEQbkVrERpcRtN8JAQvZprf0G0HT5dW+tnvyWD7xdcvqO309UYxnJTZC7ga8K+RRGbCOmyDW&#10;Zg8apGSUjtVDQAkJBWrihVjEl1tk7HuWGQUn/KxWVov8llJca2hYf9s9Kp1rF4J2+EBMLCuKu90l&#10;/9YEETTK0qNwqq5iFcttARFhyncyOStkithbU0PphWoBDcNC6EeI9U0d5hi48eRZ8yo/eSM+7zln&#10;vQPiXiz+ud6tZ/D5nEHU5soAXQ6HFeu6DAteoXASEvc/AAaI8jM8jNbnAaPWlnnvRW79DaSEeYCK&#10;v0UVyIzogWIo4FjJvqIpYNqepUjHS5jbi0el78gKKZBTgCgspkRfGMyrZQjkXn46D0cIDSiKgCAH&#10;eiCvJlQ4vbHmlfdg7kUZIhdjrmpXAcKtjYTlixSGyDkBd+BJpxFocuXePEbtcV2ACcD1j/yRNXrJ&#10;0OwRMtpaoVftpMPCnvO4pZO8TfkqB/1jMEkjGAP3QSrwxdgzohikzmEgRwoMPePu6Mn1vDx/FyYl&#10;G3Ra3yyP8TL35dgYsqqEi+zM9IYxQbTI3twap74nm6pQ52OoZt/Nc8Tm2sYsohdmndvfCT3zCL2O&#10;7P3pPuZptQPTm8KE57iP+bq37Grvvoc9NsDvBqsFzcDBGpbIB6HZiaD99gw64minEYLA4ysP43cs&#10;QgswhbjExgmC9VJ7Jcs6w+IiYHmKgc5TB5jgCg0AAPfV3jZytcbKd4U8A3aEExhrZwuXKSSrkcLq&#10;KyAWJkHm+soSCZCBsmS7eLL7cr8ZAUKq/lZt1pqu+sZTFZIRBjQGPGrEBoS8gLN31me7bgBnwKdP&#10;3oW6gDIPmqfQc70YLwDCuzBLW0QxMvzd1lE83R7Y6Dvjpl2AEjiwRFnMwBzImVcGDnD0DvDlhJwP&#10;0H3vb+/GmsWPJLTBtbRRmxhMSMSYSP57Nz9Aqiew9yRr4KffLO1e7UCCxBQmSOoz3BhW1jYac/PT&#10;ej1hQaTpvZc5NJ9e5laOhedDBgCp/9sIHPAWWi83aazcW7+Fy9uYWNsQ3ZYonKMvKhIRbZ6c6ylV&#10;b52fkNfewUgDlEKewm/yo85Fcq7Jg0CsDAmfSy+4NvlChtoJiBE0uUN0ogU8M99tD8RjDuext6lA&#10;3+svOVGZaQ0q+WG4uZ/5JZt0zvy2PMHfZL+F4MYIAWp3FaLbCmjjDJccDAS1Azy6QpHuLz0xd1hC&#10;yBGWNiBBnh1dmAUhligZ2zBu9n2bY9PO+dgqBhqZLlcn9Gq+FMUdCenTjac8BPepWPmmfvfsHlub&#10;UVY9te0YcFfJxWoptOEznltVSqzjuTMJCwug9CBSxGnCAzrABxABGWEEnsAUsAJMlu/ctQERUVKA&#10;SNG9eqAiZejhhkCV1UaAtVeosyfz+pySC7dSriw9RM06Z+WyJHlwXdN1WzMGqN2zKi5K738A3dOs&#10;KS5AJoyUS8lyBMMaBmDuBYiNn8+Ee2aolIHBY0HuABJ5GS9WrReA9kKOxt2rnUeQJ+BhGVJGL9fi&#10;+XoxNgAcINtuC2WugKpX66fabSQLnidhvLz6DNjkwbUTyDb3mUz5fLWhK4I5uij2iPJpo/brj/t6&#10;F4GQzG+HFYDZ9mjmYG6V1nZpxgw4A0QGinFn/fMQGSnyOIgTwAnTkyOgjQiRo6gEoDSH05DTNgRC&#10;PsnF3H3EGAmhkXfERS7dd7ZPQRbi7WGbPBjnaK/wHsDmGdMBskuntIHBQqbppN8YE/1iPNHFyIMu&#10;7i2f0Se59XnceiI9Q1AuTRiOfraRAJ2fpex0gcfUUxeMlbErUlDkh8fdU0K0wbIb/czY8xmdNB/m&#10;Zj5xgUdoLHvQJxwzJj12Rt8Ru/ljhExZpXM8223qYnps7s1jZ1TMzd8ZpzAhvOzhvHNj7JVMS+fs&#10;PVlipUdHdOMlnNNyjFsbZbySx8bSI+SrODLBIsiqjm49b4oVJnQ1F8+yjFk6JpplZoJ4RnM7J3/7&#10;vM9YTO4X8bg/jxFgUxIeove2hfK3l+sGXK0ZA97CjAA5UEbkwpyFVw0eIRGjdx9C7p5HrKl7AtI1&#10;phAG7t55B9uwzvaaQpLAi8VJEedL31x7tWjdPVh7xu4eaSA2YbzW8kWkCBbAkRMWv1wOgBAiYxUb&#10;N54FK1s7WciAGjAj9fnSF//zFoR+2hcyD5KhIzcC9DJyhLFY717yVaIBczcSYLm3YJ1RwlNgBCEI&#10;YWdGiet5Z0i5F7n0HeABSoDE/4wSRMVQkWcGvPom76tEWfWb/vNyRCCMjfaZT3LIw2eMAWv3mcsA&#10;yCVwZmBtK0zNJx0wFuaEVwpoXbc9PrWRB83jYVAKVfL+kTODznIZ78CZkYbIkZZx0FZjifyEf8lG&#10;G527jwO5GNe9ikCkUFjwlvz7LS9YHxmV5MacIALhTuNfCoAhVvGaz/2WcSUkWJiT4YOcnReRIjRG&#10;NJmFGW1tZR71sxBn7YRNro+gMibpBQ+0p2i35tW8bfeAZMAY01kNviU2fTYf5t7Yuh6jUvvmvrEM&#10;Dzl+cnMLa8jlXvHbPex56d/nsd3bd3Q7NodDkaw8xMZyWT0bjHdBMUpSN2gEkMITQgrJY5nrw1ik&#10;PQdK7J9V1Y4UhYT6X8wVqcilCeF1sPAIAOGdu1ls/+at5MEQUgKHxIQj9FFoQa7FC2hqF0COQIWv&#10;EB7lEcJreyihL6Gw/hcaEyIB0IAF+AFCL8Su2tL1gQiLlKU5wZdyewEcXuw2rLMVSF4hKxNAADfA&#10;DFgoqHtRfCAr5MHqr3iHErJ69UVb2wtU+NS8GdfIjiHgtxGV9URzqybXR2QIrd1a5OBYnLxKoJo3&#10;w7LlQQJHIRnv5sr9eT0tbKfsvMnCfjwQIWMl6axif/uet5QRw6jJgCGrjBW5kFnR97qMkrPAoG0I&#10;gpEFzMy/EDyDbxoeQNmc7z1p23nIE6maI2OKFG4V7hh7UQZzjfRFJAC8cJf2ID4hR/JOF8wjfTK+&#10;ZMY5DFBGCW8TgZA1+am9w1zsySw9Eo4nE/SCHiNQgN6aVwYsnVD1GdHzpLWbvpo7EQoEYG7pzlwS&#10;wQuiA+6llJ/B7PoMIUuD8vaQAcKQe93u7o9MjRdyK4Tao6XanFg0QqhQhGnrGdEBBlPLibbE5nzz&#10;x3Cgt/TceHEKGA5zsbr5kKLZrt+b4+78+cSQs3L5ks6fJNUC7dUzDGs3jJprok8TG+FvG5ktOAAa&#10;HhvwyRLJ0yE48jqFe4Q9qm5CNM6nnHlECJJF74UgCBCr2ARSLErRAFBu1hfibc88Vr/PXKdwH5Do&#10;ESQljnkMcw9DuT3Wr9wUouaJAB/xb58RMBYsMCX4rG/tR7heQBpA9z8A8ALY3oUXWN/GiiUJeIEw&#10;wOE1IQ/A1aJafWT5CY+uyrjbDPfepqm8KZ4EIWDVGzdgsVcm7DyFBMgH6DJKGCzvxh3E35RSA2mA&#10;W0Wkd+O/fbxRZd97G7+as57GYE7MHXJCDnTMvJJVxhPZl8tjQPUgXHrG6CpcRld5NwiKMdM+k3TJ&#10;ufJuSA/g0h0yz/gT/mOIreSBoTHX6+kTqxuQ031tdI1SCUjZ/XpUi5QHwipyoc+MSQZi95S/55Ei&#10;hFn5iDiNM+OKoUzvHK4lXdEDPOERI5qBu/csOGND3/U5o4Gu+rwDQfF6954QglR53O7LsNguUzB/&#10;CE8+fC7TYYDNlI57MQQZHbzwuTF87YCNWzl6U3L9uu9jTMP2HCpjeebYJbY9a5bgE3aCz2MxuAQK&#10;sFcS63dCIwSYNyVunzvOuhHaadsdVhAiY10BdGRF6JACxVutNNdRv6uIg5AjLIRGAVc5wDODsj3X&#10;PRApK3dunNzWYKzH1xGSvNVGwLUKNfQAxVmpunct/RBSkx8QlvP3XFszf8OzoNCIHqiwbtsi7VXG&#10;8r3wW8YJLwBoMSZ67BBdEcYGuGQeoFU53LiQa3PDsNh6ARlwjLzCf0J3rgHYeS0KFxhdXix488ho&#10;om8Iyf1ZtubenJJbv5vLD5yPgBCXdmQkIlD6TJfp263d6oGsfrh+ERZEO5cXGBdeTdWffoPoeew8&#10;NJEKniPZF3ngxZJFxihZbmkQ8po5GP1mCMIJZCLKFF7whioMQdqwSvtWDzllzCJg2LXaLcY87m2e&#10;0FaCjAIRFB4wwwOW3trHVD8Rm3HR/vBYZAm5aQ9Sn3jAgHm3PINtYgQ8xztn9h31+8MeWzcwKSZZ&#10;/FuxCKESSsn7EkZgWSEg4ae5FofVQ9GFNFhRQgLIjDcjVo3c5FFYJZLU29g9TwNZFkow4e0YwiIk&#10;QMKaz3G0F+VcTO4+QABgUYBbi6dfNYnLWi55ve1fOZMj5GpMgaBQyd5DKOe1Wd1CxjxfeYSHt3Zf&#10;sngccj6qOIE4/QBmAJyCIgoRBCFxOTKAV5hbyA8g85CbSyBdjo/HLFw85UzIHLGZS97/vTkipwxA&#10;xinwnGvC6FCb8SIZnpwISsBKFhAigGX03LqXdtNtJK7wKYOTIcWbKp0BD4QdK2vn+RgreoWAeCLC&#10;lVUQkl8RlJ5mb+zkNuFM4ygaYqwjK1iDMBkTwvLu6WB4wBpe4+q5jnSughRzOh8NI6IhekNPhGr3&#10;HhvjnrCMsS4SZCyEcBkGe7sESRmYzxbD81CF+JMHsoHoRc14voVJ6fO7cQ0pR8Jcbp9jeE8TTxMb&#10;Kw1hsYYkn3kySAm55c0I4ckPmQyA3HObWB8UirITFhad3JCJL0dEkMXfKbH7zENMvfJ7n7tPlo3/&#10;WZ0tmrzX8ad8z1LVPoKnSMPRPnkE+0j10lPu6zcEGsjsHUIpc3HrU+/xEn8HPFcGw0trLwsbMSEt&#10;OUIGHjBj6fOAyIiQE7AC2qx83gRAZjDSDV5RACVk5jNyLQUAFLdjAUyFaVjxPAKkRecYlnuL9VuG&#10;wwvjMdHhih+ANH3qSffIrUXJdJn8u7bIxb3QEIIHSMgNqcz1daI2PIyIgCcpH9wShu2TqZW+t6u+&#10;nJgNohm4EavzjVPhPIazUCtDofESCULGvMY2dNBGuKNAoyUAW5mS+hARcjAIkVvt5OnCMCTuOqut&#10;zKQ9eJmMW/lphqL2MHymIc5gZyRzGPLGtB/G8lw74KJrvMSnV7xuncyhavepo9c/TGxtRslKEYKT&#10;8CzJKc5N2CVpTRgFp4isMIPPyzHxlIaVQuhYJsKVkrmsD7kCllzPe0OCM2HIkvQ7uSdKJiRKCGaJ&#10;qxLfs7tAHx2ozqNM2ktZCbLqJ7kQ7QACM/5+9tq3zqdUq01ijRVv9aUfRzzKl96HVfuAHUtcWIoV&#10;jciAGVDuCekRFiMFcPGWeAo8ELLP8+ZF8MqE1ugGomJICUFtd5qvLUiUdyWsTw7pqBwb4ERAM6nu&#10;N/STrPIsGYpIwnnaLac6PST5KmX4pQZ4NwxR+r93tE6PfsiZIXU4wLsATsmA6uoiL64jl63AY4b7&#10;EEdkJaqDhOkbA1rb6ZrwO2ITVjT+bbTA00IiiMiyCyFMng4jHFE4eFrmybhttwTzPS9YFIlBXcRF&#10;sZX8YOSmYpmHyUhp02fjyPA1luZRONg8tt0XvGDsS+fw2M0TGWH4qDh2D3jZ0o4MikjQGDKi50OZ&#10;31a9udduGMtA4pWfOU4TWztOs2RYmwRMTFg4wQQTeCDL6qiKh/CxNlmJrA0EqCpPmAIhcrUJtonV&#10;ARadRPgUNlZkiVjns+C2Cgskzjyl9sxAzXMJln4AHkI/wwRnnhp85v4USFXX3iEcRXGf+wAyVbam&#10;2PremjUAw5BhZaqmpNxkw99AnfGiH+ShUnd/95IH8fK/d4rvnrwbAMvCBmo8VPLQWjEgyfCy3ECY&#10;jPdDTnuZK6GaHrgJWIAe+WMMsajNm3ARGRUq3L7ItLkmYy0JII/yzOQeGbDsgSErnmfPu6AfDI9t&#10;2E4ojieGYOhJ1jdikgcDkqIggE4/FTEgmIormmsFQ+6xl1s2hoCVN6ft0+gSwtd2oT3v9Inu8qSQ&#10;kt/QP0SiHQhBPo+RigwVic0D+JoDMoqAEKuqxp57SBZ4ZQhoGjjtPONa9Fq/25EDsVlDhxCEDxnG&#10;wN6cIXrEiGTMo/szJPSjsBUyMieMbIaw+TWOPdsL4eoH+ZlViMKgZMXveNztV1u7jcNcTM2zZnyY&#10;S/LtWowNREsvyTMdNQcO7eI1IlhywJjntXIUWmStv8itZQzkZy5wdw0YKTx8L/z83LjwnNc3N/Ox&#10;QkfvdZrYKhMXx6aABF7SUv5L2AGxsO4ACcEWG2cRESieHYUnlEABQLBCKQPAEEphwUgU6gzhalEv&#10;Tw95Fs5kCW+PEsMJYLmB3lsY3Hs7QxAM1/N/Wz/5rP9bgLx9Z00Ii7DWAJKxUQlGMSkHUCeoLLbG&#10;iLISesoApOaWT3t/CxMBB4ppzFbERqEVd8iheAHLKjuFgeRz2pmFpdeL4rMeKaO5oXxegLwF8YAa&#10;KDkHqVDUwMNvEUNrxyywBYbmnpXKageGcgrO8Z3Pe1K1PrWTScshhIXkcgArAHHf1ochIG13X/0C&#10;ZkCazAEs4Kjv5A+IAiHvXjyllnKQU7LUg0+9I0b9QxbIFEmRC/Pl3Yvcm0Pjw0ArWpEVT0Z5QPql&#10;z/NRLuaOfAEx87VdeyQ0Z6yF2IW46VehWJ6FsZ3hLm30+a0nLdM/4U3RD+9CWq4J1IXvkJoX4plE&#10;q/08M8YBOaKPdN3Lui9E7iALrT1DsMYVoCNaxogoS/kx5/LcnJOOMlTIXR4RwEdubVVF7/XbWDNm&#10;eKOI073oo+iRa7YDiP8RAuPFNfWjhxJrL6KfTykw3mTHGJBj8+de+klWtJPumovSID6T8iCXM2xK&#10;/xAcMjPv5B6W8ZB5onRCuNfhGubZ9/XdfHIWqnrkvc+x8DvY0sJx9yb/2vVujYbIj5I9UYwzx2li&#10;Aw4dJsJk5SIT5FmxCCAIosFvk1EKxDMD/K0943n5HzERMNaizrgWkGjLHySISPZ2vUYiLEvWJgu6&#10;ffrao48As/6AKkXxNyIWAqCkiFe7vLPiKKSYPOX3cl/vzqVU2iaE0JOpfef3lIxyzFfbRHlvjZkk&#10;NiVA6LwEYM2iRDQqnuYWUMKr+mOx8t4hpMsjpmwUmofCa/HqYahCOSxD+QQA4d38sXq9s+blVFyL&#10;4liSgKwRM0vRXPEeKCvQBeyuWfHDS8yDUfZpzKT8AAGwA0HyyLMhg/ppHCIzcsb4EHoW6iNf5NIL&#10;+atAVNiBrHkSyN53zjOvM5nvb/MjB+cc8oKYm3fETWZ6NBTC6jwy2X0L1TOMeAgVALm+9pq3wBah&#10;uE8hP7kgwIlQ9ZlBxitheCEQ9/R7c07+yY/f8OR6CgZ5J8dCdGSZ3CEBOFDlofx6OmqM5lowoE0X&#10;y59rK4IwDhmgDDBjmSdiLMk+44Pxi9iQQgfdhxFVXJNP7fM7YzfL4M3BzA8y+ORCRZgY3AwAHqK+&#10;mysGJaKDFzzm5JxcMbJm7pD3pa/mhTHPa/V9npZxF+Uph+ka+uWc5sx3dKqN3hlqjLzuiyDJiTyi&#10;w+9EF3iW78YDpzxrVWQ5tvn8JwPJAjGZrQ1h9RL4wgkmjyKwhgg7ixhJmDCWIGGKVFj0lA24cMEJ&#10;Sls4CYG5zqo8HYkiG0Jk8im637tOT6Pe2x6KZdg9vLeVT9tG+d69vdqZhKVYuXHAOUMq9wTsnnVF&#10;qAks0K19vJm51GDeQ7sBmDCI32i7d8At/MdiNB7AV25HLqetoeQZvFiYwn5tDWUOIjljC1CBHPKl&#10;uABRwQpFZFkCKh7r9sUQAia8gQibElJooRTWLcVktSMJL6TR3733PD3vrHD37mnRDBTekVAVgGPc&#10;AGDvLXJvJxLAzhP1ub8VMfmfzLquUJy2AFY5nwjFfY1lO5wYWwYJwDemPWGebDMmmmOkASyRBqPA&#10;dwwEwOld7pQXJjrhXgCZLgFpQMrIcA1/uzYjRJ6LEQU8hRIBNR1iaLmPvjNwCo1tZcXYIyRzSG7y&#10;5lyXV4WoebgMG39HtsbQmKkkZGTK8ziPJ9gesfSA8WecKl7pKR+1gxFhrlrcTd55vjwnck+3gL05&#10;0H99gj8ISD5SX42F3/AWEZ5xYd2bi3ZM0W6/maE69+Rdd/T0DvIOu3h72kNfkBnSRqLGmazwRLse&#10;HEDK5n56oMZWBMv4waM8MpEEMoCY8rJdg4y7h/FqM4Lu4bqMXLIW2Zkj8l9VpbaRzy0238Oht+F7&#10;mGQey4sebfNhj63qlB7AN2+ArCh4yVGhIdaJCWXVUyDAgZh4QTwe7ywqoEdoreY3qQQMkPodhfdd&#10;Xodw2N7WKpSJcLCwtDPAIPD+lkhGCqrA5nZQbQvlXXhFno/3SVkICbAWXhC+8TnBFMYo3KefrHmW&#10;G3Bg/bWDR1tEUU4vgkkRgbi2+pvX1i7whB1wAGhgAngRtb8BFGC79XQBZGCcGQcA2Xh7Cet5aYOw&#10;B+AGTPNlHiioNgM9/dEv1qrxbtNXcwJ42t6MUgIAYSBhPTklf3tJ4vPWGSLGFaAgQeCJJHkavEZg&#10;xCprf0PeAmEGfm2fBtiRcpsMs/rdl8FScYL3SL08H7nI8JjgVl7w1hIMYMGjplTmiIeH8MyRtiBq&#10;pEDmWc+sejLfFkyuDSh5O8aTF5ih5l17zafrehk790IYjMCeXG0+jK259V0ehnvqh+/lqf1ef825&#10;iIXPyPS2wjArH7j3gF7grS9kHCkgAzLhM9ETHtTc59HY80rpJZ2bT91gJOmzsWN4zF2KGK0Vgxg3&#10;BnGl90DbOHUt//NUkJjPncuo4rEBerLDOO6xWcjVHAgZIkJ4ZDwR6DxgSrlq46dfxpq8+b9NyxkJ&#10;dMb14YGjPJh+CHVXKUqnO8dndFEbtwYsAxBAk+NZOKOvjCpGGc+xbQnhDEOb7LonDGk+6YbIUzuu&#10;OM/c39t66ygxvJTz6L55vLel1ra9h4ktj40lJjQGtEw0ImE5mDCgSaEpGDecdSJEQShNGgso4Gb9&#10;CNuJx1OAtn6iEAQF8MqjeLFIgSyAJbDzGVWEwvk6T6CBD0XwGSD3ewohDi0cCjR4Dt6BQltfGTif&#10;tfu98+VsKjJAcF7yA16AWmKTxY3YCSqPlBWtGgrwAG9tARxCqoTdOYCdACJZgE7QhXEAHVAmpJQi&#10;61Wf9gyKOZnCTgBp7/ldL0VI35Z2CIsDGjLFsEA8gIV8Mb4YPTwGBhGZBzCMqICMlw0UkUvhRNdB&#10;FN7pAuMOKbimawmv0ZVyWf5n0HjRFYCN2BBNoIg0nMfYonOsdp69+2sTY4jO0YWZ60N4dJLe0i1t&#10;yTOtz9qax8PIUbBBf4RMkWLfbYtZeECIg162p2ZhtNatlmdixBqP7frMCmkYRIAeUdIhpCaMWfn9&#10;lCdjT4fo++zLdvkPfYMhGTV+h0ARmPsia8Qi10f/9L0dYHhUzuMtG3detusYb3LQmkDEj1CLYtVO&#10;+j4rm5FzTwJg8Jlf0QfyRjby8BhZyC38qu28wvmAZYae8Zn7274tOrdqJ4/XfO4tgL/Vt9PERiFM&#10;AILjVQglei8nkGJ6Z21RSECwt3jxKYNu4to6iuAhVJ+5x3Y38adc/3X+hjACsaryhA8oKiAzZoCM&#10;YrPs9yzrynp5t+WCUmDhiLmOBZDwLJD/vVDn6+zju+VaxoyBIllvfswTABNOEnLruX9AmKfDOBJy&#10;Y+RNz4+Rwngjly06PjIfQrIiAIEysuE9uI729Oy0WTzC66FfCI41j1AYNsK/wBkR0BX/kzXhLl4Z&#10;HWaAsfarwgPavFBtJ7dVMSIBbQH+DDZjxMsC7Ht7E7aHI7koksKDKYzGACPzVTQzFJB31ZN+h4iF&#10;JRmDCI2xKdrjxeu5VQHMwCgXOsOhyanxMWZTdxgohVsR0vRALVGYdQXmklHPcKhatGfbMWSqN2D0&#10;ttyhewvTk5nIiNdFtxnA5rmF/O7h855KjzRb5sR7ZozPhy0b55YGMI71e++JC2+jrtK/N0JsJo+g&#10;IiqhNBNPsTEqpZDPYVGZVCEj3g2QoBwAYm8n8DMD7n4sGUTgbyEDII/ZKeHrItAzbVqdC3BYzQGf&#10;NgtBaSPhBSZCcUJHhHoWG1BA1rTQYlVSvEpWNi9QeHS7E78wGABePZPrdfTp3XgNVjyZBrjGjmdd&#10;mJGVjSB4Jl68Yt48Q27m0oxLy17M29kSbL8hA5QYoSJFc6wdZLww5XxME0BzrmgH2a+sHCHwishO&#10;5ENW2glFHknoDsEJcTKyEKboBJBGHGSTB6CYi+E4vRx5WHmkvYNhwNgNWMkxT5LBlR5YkqGNgXHr&#10;8HrmGYwQzdFnbRGOQuzGnscjmrM66BUsQFB7m7X7HvAjDXOEIJC/6wvFb8P9IkWT2Lqv35W7N3bm&#10;gQEiHMrT1FftnAupXd9YSzuk0wheGgDhGQehbr+Vy9RGf/PUyjFpM1mFfRnDMNfv2lKrPUnPPIH7&#10;peq1vpGDWw/Q3Wv7YY+thXIEzoSyHIQRKYAB7BEPkqKU0SADcOdz2YUhNBCIz524zw6o8mMWHeuW&#10;2z6fT+XaiOKlHASPZXdvD0cAhbRY1YRYGIQCsNTmU4edw+Il5D7noRbWqc8scaC12nX9pYzNO92O&#10;vCh5P+COqFjQQusACtgBWt/xJhgNgJUBx5pWNDEPetCSiD3v+15/zXuhS+FGEQghOOEs4T26w0OY&#10;ezq6Jq9NGwGzil9GpHweku0xM91biFtoDgjSR6ApLF7VJS+MZyZXI2ecISbv5rrIEemIPPjN9jBm&#10;vCGkhghb8+o3WzAWGp1Pp6a3PDfv8nStEdXmCnr0jwdnXMyDvPze7irmFgbtfafNDBRr03heSAtG&#10;SVv0UOTZLzgzlwvszWNVmO5pOQjiYhAhSWNtOYswJeOed6YwiPfZWk4kz+hHdhEbPG3TZGQ2Q8kI&#10;WxGN8HByzJNu2zBtdG0h7NU2fPfk8aV8T+bIfhvvH23XYWLruTjIxIDyyIRdKJawhwkjkCwP+SVK&#10;w1phpXD75bPkihQTsPbmU4CPNtZ58nqSvUhg+8RYYDAXWp657nOcawyAoNADBWWFc60rHtjeU/4N&#10;8FDaaZl3nnATw4HHxpgwjvPxP52nmvE5vLYjIbXnGMfnuibwAaCIQa4D4LG4hbMYZuSavJk33g8Z&#10;lsOZ665qmzwMz+mp2xzJWwnjFYpEYkhWSBDwIl7kMuXbfIheaBvLP12sCISObPWBESWyMoECuZMl&#10;BRDa756M1p6g0dO3C5khIOM2j+7NUwLEDC7j24HEeIrbB0YK+2W8wQ1jLr+EPP1G/xRR8fxY7/CH&#10;9Y6IkKiICI9Q/tu1jIk+OG+G67YyhBz1l9GtihTRG5ftIX85t7Pak0WywigpDyRHyzBVsIbcGAlI&#10;GVnVJvdliPOGOQmMCMSmr+aIccrQyIvtvsZAHxGXe8xtBxm1PksGEa7rvyRj/6wuc1zy3M/89jCx&#10;ia+7AaGjYKxIAs8yM7gmE9kRAlaLyTQxLCJCR9BYUMiHJam4hKWynbh7jacYrEVuOgAi5FkzAIgy&#10;3/OQ7t3jdX2vXdrjQEQsMAU1SGf1wNZb9zauQMe6HBYbkiv8Wj7O/LDceBiSyD1BXBWX3wot8fSE&#10;YxgGrGwWOqWuTeYOOQqNUTLeX+v+eO6UE9hSIN4zUGDVzmS5ewkhtYvIfNK0UFbPWfO3l/kEjt55&#10;9DwJwC5sxdpVpCO/wgsgQy26Riiq41pSAAiVXwM+Hi5jQIWfYg5hLBWiCiz0HxiRUUaE+/LI9EO7&#10;jatiIv0wNsaCtwx4GXRkOc9Muxl0e08wPiJLiACgqQ6NaPXX+AJtpMcYAsA8FqBPp3h5gJ1uAlFz&#10;4X9gpsiBDCBIwMnoLBQIHBGQMFvGCn1G6j1rjJc1dyrhyRkr7QOUrluhkhCacekBn3McgG3FLsaN&#10;F4FQui9Dl4zyMIEYTADODEHzbI6MrbFxuLaQqgpd90e2ck7GBRkwUlwPxuj/yhhzLj0kK/rkfv1m&#10;zhn5ojurw/UZO/qFuCoGoVvIrHWH5EUldF6haBa8JJfNizHIY0OS+i4M3jW1gaHiGn7jfPdtcTq8&#10;EU6WyzN3zvEZeWhej8jjSzoHfuAdOnvmOExsBNQN5BckjwkbZaRclJ8wERAERkCEHqpu9BkLiYIB&#10;esLIwmQlCrtIFBeWSBApu8knEL4jeCbSNVUImjAWGyuZNUuQCLIwknANJakkvAdkVhruO5/5n7LN&#10;bZ18N//f/g0UuMde2gCUKTZwoWxegFI4hoK2xx5SI3DCVd6nNXtmwpwLSJE7wAcEBFu73A8AIjQK&#10;hYAYHUAeQbEeWdvGErj4nGEBzAEhY8PBggdylMh8IGUAAODbddzcU/r2zOTFu54wqrllcCBQRE4W&#10;gLOKV+TC4zGPPAKg5N2LkvudfAyvlHKXvNdeYC6M01ZZchnyXEBZn5GgsKG5QEI8MLKGvMmvEB3y&#10;lfsoZ+WaEZl78q71ExmSa3lkYSOypz9CU74DisaJnCLJFgefnUvnkw25LUYJMKNT5N74VxCC1OkO&#10;g0MUROgRMNIhv2Ho8PiEvfyGHCB54KoPzkPW5bsUktDZ9mY0z8bTPdrZQtsYGT43LvpcOJaOIyxj&#10;67rGEVnIU87wOxKEFS1Klv/Sprwg42feK6ZyXd6eeUWk5BupMawitzZF7kHDPSuQ7Gk7eXY+PJKr&#10;4sFuHzlDP+mv89ulRH5w+8w0cjd3KtnOr5y3ECOs8be+ZRAwRGFfj8lBxKJY7kmfyM2sOeAc9HBW&#10;pER3ETadLX9Gd8218TZncMxvhFZhLP0qX9wOMMaLMTDn9Sly+k78htzR1Vt51b12HSY2gukGgRsy&#10;YR1RIKBYCIUwKZVGOFxtAgv82qaGVeNaPic0hBVBiU9TCC/fEUxKRtn9pvvxFsXcCYUkdVZk6+OA&#10;M2EgYATAgFBsSsxaJ7wU34sVCmzlEAiHv11b252nHz5rqyd/+w1gcx5wbu2Xghkegu/cX7uRV0QN&#10;cIGfa1Dathm6JyztvzgtT+CqzdY0IQR/I3Xj5jzeUYu5taENRHkAxhHB8YZYmsCQN4KYXMeh4AAQ&#10;+j4rEfgIxSEqhAlUC6fwLii/8WBUnF1MeWsMZr8pe1uslfjXlvaq9Pfc9gzgAY7ekZN5Mj8lpAv1&#10;MTgYBzxRsgJAEDWg9jkZ9ztgKociJ2JsgT6wN57m2DuvFnAyOLy3gJ0hAjhb2Ay4GGlC67xloTTj&#10;yovhaZpPBhTCNm90xdwAUmQOCOlJWz8hMm3XJ9dAODw1gMuTA4aIz/3MNd2hly3+N9ZVUPbgTOBP&#10;lgttMwxci+7x9JGZe5FF/7s3/Wk3FnNrPGCFsZILcg8eH5kxJjzRqhKBMMOEgQoLKhrgcSCJimF4&#10;Mf4PrMspte0VInNd4waHtBnBzVCxcZ0PKOUJbZfVmENktFeIwvDWz/msMNdj9PXwXuRmTrcPAYZP&#10;263QtJk3XuWzOaJTZA7uRm5Ct/CptjK+ecxtd2jMy5+SIRjFQNEOhvjbdDw7sfWIbkJCeAAiEDBY&#10;FIWgEvAWU7fHIQ+G5cyDoJiUi0L1dF2gi6SEv1itrlFOiuBQbO+t6aKoFAfIUiKfEwSWKIuaQCHX&#10;p+Y6XmXSKSTrCgmsHkp45voEWv4EiKgOMw4E1pgX7mmnBwrvvoCNlVuOjlXNK3IgAPMExI0hEKEM&#10;lAyJU34ejjkByIwFeT8EJnSFlAuN+A1PumeLIW0Wo7YBAyCG5HgfyIT30ZpC5I8gGQnawvDwjD/G&#10;BivT3+bSi6JT8JaX6Btgdy+g7B3wAkGGUCExMikaQEZ5DC1DcQ99aDwBBKMGMOof+SZDgBoxyFPI&#10;R2W4GQ/EJvxpjIAYI0eus4o9ssj7Aygt4Ad+ZNZ9fU7eeb8tk5lbzBkP9+t5h/5GrMKl+srDIF/G&#10;BzmQf3qDPICdttABhMWTRRK8XCTlHJXKvGrjZa71tXAPj4pMGOOA1DvjEkE7kEzb3hlP3pd5QOzk&#10;kxdhDltAzEOn2+7BiNWG/s7oNF+8ah6eOYQXhdHTJaA8Nz4H1gC/z+iHeelgkNAfcqiIAhEK3fHQ&#10;tZNB4r7IlTfFCN4+HYTxQWfI9Vyk7h4iV67HK2SsZITxOCcRCrsXavY7hqU+bp+E3baCxpGhzytv&#10;yUj5s/Se7jFw3VNfXH8vFK5fvDWEi2Tpw9tEbuXY4MWZ47DHJmSVlWswDSxLjMACdAILRFkPBNE7&#10;UBAiJHjtLEFJKBOPANhV2UiAWH+IgfXKEnMuC5ErzxJWxSQsJucDVFiRbeFEOQEdywhAC2NROPHx&#10;7TZP7sXKpQRAGxjIp7B4XcffQmCAByi3A4HBZb1592r7pzbrBf4MgFs7WhydHJ4Ga5znRQGAeyGR&#10;7QMFkX9bfAEvY0CZKDbrrjAvIaHobQ2mLQwASu8e7slQ4OG0HMF1/U1Bmvfe+73//c45hVZ4pIwY&#10;gIrkKJaXvGg7wfgbgLUTiblGttrPYxDSoYS8UWCkL8Cl7da8tx2aPrX1WeFrbWEICSWSM7LDq0Ce&#10;zucV5Vn4G2mQWcRBlhhi5CMw5tXyCsm0ceMBIBf9dz1j1a4ngK3t2VqAb968Cokbc4BJrxgajD1/&#10;uzfjjwzqO6OBkeEzBKl/yFSb3Vs7fVfFoLAvIkRuPkOk9A85kXFtQDrO0W7fkwttAKj0Gtgbj3YK&#10;8S5M2B6QlciXd2cQiZC027w+MlqESY054GU06DOPnmzDiPKW7mm+GRMIwzwjXv+77tyLlJxVlo8I&#10;jY157mhMvLsfI8xcMYQZFj3VgMGD9OBFBWlb0BcWFzZktGwLX8gDI7+t1uZDW7WFpxzpMlL1mV4i&#10;MIbAdrkO2YEh0gx0xFwZw/TXNYzh9nfuxfDjROwdPXXBd/rnGnO8jmLSO3Ge+SNjqw3gV206TGwE&#10;yA0IAAUhdCwe1gwrh0JQJFYGQfEdS5Fll3Xdgm2KawKRItDjXbSrQ7uIEFZhRVZ0YNS6EOcgE5a/&#10;hCxFYRlTdNcGVkhAcrxNZoUJEWq7xPNi/EauQeGBdzH6ksW8DlYYEswDQaxABtloN9B2f/0Q5gSK&#10;eZavKgSU3ni1Lo+Qr57yO+/FuJBALrxY8jqPrZ3Vjet2Z4RXbfNL+j1AEVoig5QC0AI1gA4UkS6Z&#10;YwgAKGMtFAhUeXQq9IQNGWDmmRzPpSXt7kHe2kmETPdCAu0uQhf8Pm+SAedFL/IEeVxA1PXIGX0q&#10;nGVcAT2PF0gjJDLOY2GIuZZ+tlG367qnd7rIWOTp6j9wp088LQSJuAE84iPv+o7I5Ybpjn4EzgyJ&#10;GQkxRsanB+D2TEJEQA+APhDltRtrxgk5rqKZ8VKIEIBpp/wYg4QhZ2wYzXBA26soZOgaW4abgzGJ&#10;hAN8hqV5aLlBpMx7NW+8PIaxdrivfs3qTNfUfkSCkJE4AiY7MzTuGowBn5krRRqzvN730jCIzIF4&#10;GFhkro2Sp864Bvyku/rgugx0ej8fmDpzo35PzkUJzNXeonnzTEZ7eCksJ0dz15KXpLuzLXlsxvnM&#10;cZjYgGBll7wpA0goTKTPhZW4y4iOYiCDLGsCWZ4DwDRJPCITTMAAit+bWK6zybzl+ay+Ewbo6dZn&#10;BuIp51JMAML7Azb6IOx69jHme/emWKw1Qs6zBD4zH7Bqr74DGCACDFchUWElYD4r1J4yBi/tN+RS&#10;yI8HQy7lGIwJrxz4iQIAOIDMCDBn/haRIH/+Zt37mxwjN14/cJ2gBkwQJo8KoAJ/fwNbegE0hJF4&#10;R/5n9LQFkvlxHs+vPSCBmmsythhOQnnbg8wzTJAaYwpoIjbX9t2eTtA1oCbfxNMhT/4HGDxYxijg&#10;ZtVri3FA+sYOkAsFI0X36OixPv73O+PUNk5IBIEjZ4SLoBCunJix1m5eJ6MTOfEUeRHIRngW8Sh+&#10;cF+f+Y35QxoM1xa+q4o1txkb7uf8KqK1w/XTGW1mLMjxMV4ZtnAnctQXBg/DlaEjZKetxkff6RHi&#10;mMaGz1qD5ve8IIRa/py8aKdrFcZUX6DPbX/WmNJ35A1HhLp7lqVr+Ht6abxbXmzLJIwfAiYzxpq8&#10;bmWBZzoXOTN4hVC34dWXps8RG7k9cxwmNqEGwi5MNw8TYkB7Hhal4zEQCMJza+9ChCfURwAJIiEx&#10;AUBBCKNHuBciO9OxN3GucFDVXSxgoMP7ZBHPg9dFwHuoJatUGJWxsBdW6LdAEdDJUchZnjmQLoBy&#10;L8RL2bYx/R4p8rpygrfaBxCesnD5SJ+BHcDSD4oN7IEDA4ksIXEGCBkDdAhdOLsNuo0tYw0QAxGe&#10;EE9CJAIgAuoq8rSnR5pMsD/Szu05LHl5tAxDYTfhLiSEiIE8YkV4FUm4Z3nuo/fUP/qICDJOyWve&#10;IgJjUDJGkS4CoJes5J7BxtNIfsi4cW6pDlLj6bUtFjCqitrnQFR6Qa7YPXkLyI2Ou057YAJqYVH9&#10;B7gMO+FYh/+RZOtifSaaYizKQ5lnOa/IjhdWsZrzzSGsQTRyoC3Kh1HyVYwaxKTPdIfM0lvRo/Z/&#10;3D4yS/jUeNFt10EyQo5VgbqviNAMKSo6av9LkSft4o0jWmPgJVx+a1ssYU84k+HKoDe/SE3oXRRr&#10;6pvzjPvcjYTHzft7Kcuj9uQ5YhNhOnOcJraeqzZvYjIJiTAl8BACYMUZNMJ4C7xZlCwVQgWYhDpY&#10;LSwaFnYJ6zOdelPnImIWHuKN2CgxIWZpETaxeYDJwhLaEVqQWyS4lIxSGDtWKu9JuODsdkzb/hJo&#10;Y6cwoidCMzh6kjKPoFwYUNBGbSH0c7nF3PXkVceUETM9nle9HouU98XyB7oAs6o5YMi6RgKITL8Z&#10;EcAWkJIppA5ceMOsdgAoTO2a5oRRZm6BTUaFe/LmXHsS3VP7whvRZkDKYCQn7QIi3MZwEtEAwogW&#10;mAEnbT6TxzXurgcczDNPk0HmM14G8uTFITiWv74bO387F7EbX4ZCQEqGyC2DyfWRojBqe1mqfOQ1&#10;G38GBGxAZDyxwpnaA4QBPTIzTyITvG6pAb93zyI8LXxuVxTjzhBp53ftYMRVAOR7Odu5KTD91Bfh&#10;S+13L/lyZAe7GKHwp/yja5IDxo481t6OPkJ7+lb1MRnilUX85gpJTX3SZ/11b2Mv4kWu2lTaucZ+&#10;Lj9Aqj0iR7sQO1wpXYFkXct9EfzWGIYtxsY1kh8GB4LMOHiqLD/X7yK2rbNw736niW21ZxclARqA&#10;lHLKQbEEWIqEc3oLEuvCkPJSBF+SneUieQ6UTDbgZen4/Vlv5V6nX8f3qscoKyuUFSkUxapjtQEL&#10;FhwvQX8Ur6wWSAp/iLkDBv0GYEjJePDqhMsILjDYglmFHu45nymnLcBZOLIDOGizPIoQFqtSuXNP&#10;DGeZCkUhXUrlmrcMktcxhk+5Bi/GuCgAANK8GQAJVIEPIPA3j7Uyd94csEFkZMo4tIGxOSOfDKlK&#10;xIEUgDCGPdCRPAIu96wUftV+Y8q4Y8iw/IHV3MM0owdJIVteG6IFbDwcBhPARao8FWRBzpwHIF+n&#10;gVAf6KCcmHsYC6E/+mm8GUgtkWiNnN/RXQBe6B+pZEQYK1jBAECMPOjClq3B8jvgDbSQFqPPvCAu&#10;c4gw6AOjw/IGh/nSNpEd41BhU/2gIyI97jfDhu6lKhARCsE5z/zylBgX5J+37PM2b+a1zt1LGOB7&#10;i7WdXx61DZR52PS4gg7X4cXRuQpf6DzvtweRGiseY+vz6CAyFWatmAvh8i7DAsYw3KwKs+paY7eX&#10;kmlJQXlR44b4Rd32ljQ8RUfP/uaWPD+7x8YaYOkgpNUBNJwDNFtroUIL8LPM8hJYizwIoR5gyuom&#10;HBQJKRJIVodzTD5AugcmZwfzVc+XA2Qp8mDnqnhkwhvz4rERdEqeNXfvvshK+MvYyOsAXZYr0GPV&#10;qsLr6dzGGWi0m3mhnipO8/zkNympcXZQChY3BXdN4Orgebs28GaYvKrneK+vvmcpIp0qH7XBXBsD&#10;xoB35E5Rhbt7tIuwHWOJ5Q0EgYaXSIGCA9cjN7wc3ofxA7Q9QJIXBMyF25AYgvRurCm5sHIPy/Uu&#10;8sDb2IZz9/rI+yrM17tQHxDXBlY2owiI0yek0TpNRSQ8JsCjSAop6jPyfp3rA1dzU36takrkDGzl&#10;0nvCQIvGXWO7bRVPjeeHjOh5HmlrtlyHfLYuDuHzVvSV7CvGYliYb0aYMKW2wImuwcPmTbr+BEXe&#10;VPtDGmekUCpENaIxJx+tKTPmrq06lwHBaysihdDN09RbIe697bXKY8IBxM5LdLgPL5zRDy+Qn3Fh&#10;uOT5IkrjWjjQbxk8LbWgH7yvdgVi4MLU0jTuA3erlpW2oNMMjtUBU43x3FRAtEYe67nSBUewYO+c&#10;iI3unTkOe2zApnL/1Q1aX8ai4r15J2isCr8V6iGIwjmUl1ULnE22iWQxWNcCvAG2SebNACjKMkt+&#10;tcG1phdTiMPnSBRBtnsJogVQ/m+H/Z6EXXGLd98T8srL/Q/MWELyNd5ZVCxr53DtLUVwsO71m5fm&#10;WpQT2VBcxCKstFe1tB1PwpzC6p928p4QpdAPUqLkPBEGB+DWxp6EPcdJm1imCIvQA6Xa69rCchRc&#10;2Fi4znwBJ/0wNwgaICNZ4O73AMAcUUCEQWF51kCDYhsbLyQBTLzPl/N8bl7NM+A2NkDQNRk0gKsC&#10;kNY8seQBIJATljEP7leOzPUoa/kQRQKsVnPEA64iUIjPGAnB+n0PwuVRtNShOTGmZE+Y/OiTKch5&#10;z+Az/63Za3MB/wMWAAUsncvqpge8HoYF4kbK3vXDd9sNr88o+tFzETxDCbECE2PPmzE2AJgR4TNe&#10;3HaT4cYOOesrGQDK/haeb+kAr4W8MJ4c5DAjApAVCtYOwO+egJycFaqjD2RmelC8r7aBo3/IhDdo&#10;3ugT+ZobGvMGtY2eOugdA1ybYRdvSrvdu3Dr3nPBfNdjgnzvPpXTV4REzmAH4qBDGY7yd+Z29gMu&#10;0nMyDquEnukuY8AYayfdh1O8PGNHNmCMseJxF22hIwxU49YentqBzHtYLYPQ/V2rc/UJMb9TXlzy&#10;GrG1I8tROT5MbEiGQAM0Ay8k4sXCA+SsSYJIGVhKxeSFUVgtJoKgAxPVS6xAgAqY22sNgPq8fImB&#10;FjZjPRM05wM+5xCG8lPevQh+fydoANrn/vd7v/U3a9kLqHYd31cira0+Z10BFwDut8ILAJegmXi/&#10;ZxUKe7FEgVThCMKB1Clxi4JveUFVjvKkXtf2N64JQFm+yMscpcgJidAIq0/fhZJZj8KZANjvKJ+5&#10;lhNCqsIrQmcUj4flnWJ5IW5EywjIEHA9xNv2ZK3nct+eet0aNNa4cCLybB2WORRGYu1TXCArfGNe&#10;ja+CB2QgPMWAQWRAzd9kkexQfnNGPt2X92cueWfCO3uPO/J7HjOjgMUPmFUyurd8BWOPjDLK9L39&#10;Lskr4kLO2uVwT/JlHICFfhhjAIz8jH8yrD3IjAcp7OQ6ANu4mztzAKjoFEuep2JuvHsBTfMlBI5E&#10;jCdj0hIYhMXrQKDCcq4vOuDvvDPAbmzJoHaJopgLhMWgKixpPPPYhIGBDyDyO/2vopchwyChKxl2&#10;DJBZTWmMgC0PVhgfBvDY4IN7q3TVZ/3pIBOuWR6esSJXTW79zeti0GiHc+HQzHPpI132OXkmX8hO&#10;SBbBm3vnm3+EWLHFFlwRp74wyuk8w5Hn2SGUaAyRne+1j/HGq6RbCNS9YAPS4nEZR79xT3hJDxk/&#10;SEl/fO63HAQy7HcMUUTO02w3FORPTlva4lxjyjMlD/QHrhk3mEp3ETNChVl5n0cJ5XWf9+weG+Wd&#10;4RWKCUBMOrIzqSw61kJ7D6YALD4D1I4DrBffESReFbfZhEiG+oyQFZJAhCVKkVxPphaeEqpSrQlc&#10;KJbPWtRLkN0T2PD6AiSCClAAqHCVF2XL29FPQOn8QAhx9VRriq0fLCLCQxG1DxATMmAENDp8x5Li&#10;7dxbN6Ka1HgCYuDEs9h79IY+UP65Se0tgTLG2sxL4vU4WI5bD8RYEHDzw+swrkCRgrHQrbOi8N71&#10;u5fKTddtMbu5a1E7j4/HSpl59GRF/1RwUWZz6sUrouxAHkiwkgEumWK9mt+2DTKOwB4Jt7Gu9gIz&#10;pKCtQK2KW8oqf0LJkRI5o+jkh3GzfUpEY2k+WfTAr+3btt7n/LwKx6kn+tKWWsaRIahfjCAhS/Po&#10;GnQJGRhvxEcOgLkxYpAw+oS65hZvbfVG93jUfe9cL+Pgs37b+W2s7B3wIx0hN/cD7MiDDCN+ukOv&#10;/O0ePcEaCeqnOUDy5JxsmEf3pc/mwPy3zZX+uk7eDE/E/Lb2C2iTBetVkRkCBrqA3HhVhcpAas60&#10;jby29yoDBbBXTakNxodBvN29n9FBDnhQ6UePI9J/BOMArv5WdIEEt3qMHLSPQVBea0ZNWrrjXjxC&#10;RjJcMp7IxBiRAZ/BJXMw924lDwg8L8x8akdP9jCP5oxhZGzNB2PQfd2PrpAt19dGY+xcRguZ6Plx&#10;Qvhtz+X+MO058rlnyO/ZiQ34E2TWP+BCbKxFNxYqI5SUk+I6skKAHuY30HI8FMh1KFSPVOdFABFu&#10;c7kV7rEJABYEE/mxSFh6FIIFighMDhBkffjbi1Xabu991jurnrXOYvG+/d7/BBhos2blYigx4JY8&#10;JhCSre27yIpUwUW5CB5im085PjOJrCSCZ3wIvLHeO7QDSOYNUCZxfO0ybnvbifGqeB2AirAiTcpU&#10;WJKXQUGRpmuZH32isOZvmzPyOevPGCENAG0OgLbxn3Pib3PWkgeWPsWc+SfKTZG0qR1JgB6F1Wag&#10;IMyDyJyHLIEYjwyQMj4oOuDlEQJT7UeIZBKBMQR4O/ojRCTUB9AaL0pdaJsHxoN17woKWitm/NrK&#10;rV3+fSdPUR6qMK0+aq92AReE3t88cwTAyCPnDAaAaOyBGwA0lmfBpaKKKTs8q3YEoqs87bxsBo3/&#10;jQ+vALm6hvlkvSMUY00etZOn6G/kSxa1n+4DUX+3CTJ8YEz5vPA63SLb5tE9hL3zDrVXeF+UJNlA&#10;agww4Axsjbs5NLcZdgwf45UsM0LbeNg1tZ2swpF5aIc5IA/eq2JEDvDKNdtzlWy0sbI2JTNklWzy&#10;ihC78ZteIeNYe4w/+Yd1DCpz4PryXe5rzmGl/htzUTHtcx+/ZZS15s49yD0jkbyQLwY/WTLm2uR8&#10;Y0XeYBh5JMvwBXYyNGGhYjHYBsf0Q0SA3GmjcZnr/M5g2es699mJrUd0K5igxMIcwNVEEd7CRhSb&#10;dUE4uc++S0gBJytFMQmrh1KwFr38Dmm0S0L5FtfxN8LwjuwAgxdrg3Vnok2qa7PWCB5PjyXT/oQm&#10;t5cQAAWT32gXef+z8irJJ6QU2wtxsfbm2jrCqp+UWLuFIk2CPguVCdsgT6B6Zr0TYm9dTzmJKSTy&#10;YMCY4AOZKskQjTEijMZIG9oOaytkQMXcIQcEg4zaiNpnPGaWuLFjoCBMXnigbc5Z3s2veQEcyNJ8&#10;MFKMmbEznpRWroIxhLi8my/EoS+F1cgQGcm7Z2QYO/fSnnbY58EgL/MPXBE7gwn4AWlt1T+hO/Og&#10;b8bNHGWQUWCfm1OeKdnhZeYJAFH91SdypF/kyqvNsXsEDpD3Oe8iwq4ASh8BuLbzOAEXsPJ31XDG&#10;xL20aT6TjXcIwIT4gCrjTh+BlP8LsQN5/dLndg7RN6/ynfSQjPisJwLkbXrvRVfphEO7hSjJE6ON&#10;3vOikhWfmWvt4uFokzHgMQBacgK8eUQiFm3Lxsgqp+Ye9A6RtEbMGAFXbWE0kS2gq5/k2m+Easmd&#10;+XaYa2PK6+gA7ORXuxHIXAvlGnS3B55WNOHePmfYkgvkUom/70QVSrPAHXMkygEf6S4SN1+IDhky&#10;TNrDVruEiBERL77Qpc+Fb8ka70wkyPggJQYY44m+5LHRBfIM44yvNBCCE00iG8ZKJMtRwZRz/F6I&#10;nkHAoBC5IO9kn5Gsz4xfsoxMefA9Eud1EdXqOqvlKwyAHtV0pg2Hc2wAxoTOBxQCIMRjIHzP0iHk&#10;JpLFTPBYUYRN4wCX71lgiCRh5wG6LoAyoLOTZ9brnOn4kXPdm+UH1AiQkMm0nikF4aisnnIAcmCG&#10;IHiEcjoE+V7hgevyYF3D9VjXe30Hvu6BtHhLlAPJ5W0QVCAPqOQGhbIoBRKnbBRHuykkIKWIFIHH&#10;BpB6wKF2+5xyCes6GDWRqbASUqD0bRJsnCg5ORH/54WZd0qD4LWnh3oinDzG1pRpY7vJI1WGgvtT&#10;PFYwxWfQMIqQZTkBRAbYefzCKuSM5cqDAujaWCiTtQpAnc/jRw4Iz3UZWI09EGU0MHB4o+YSUbNy&#10;vQBruSpGnnwQEAAcCJ8VbJ6Au9/6H6H4jGfZvo/Aow2CEQg5A1jkTn+AkHkzr3QMGXoHpN7NWZ+1&#10;N6v3znVe3xde10ffe2eR+1teGGhrL4LUn0luSCs55xEYNzKuza7fVlnaA+Bbj4ewgaU59JpPzTYn&#10;5pick2XXLKeDsMyHcUJYrtFuJZXxm0v3r12AfS7RQAgMH/OHUGb1Mn3z3TQeRaXa1L17SFvQjQ73&#10;IivknJ7BPzJOltMX4wgD/M8ISB94wq6nCISHuN20mJ6FL8YUKYYB9FtkYuaC6Qvi9hu4ySikS3SY&#10;3JIfxGDsED8sNg5twaXoigHH4IAFCH3mBo9gZDLyqji9eiis9tOPZ6uKJLAmqEeZ1GmKQZiyPg0m&#10;64vQsawdEufAhrI6l/cD7FjdPXfppT3GPIslALyXH1sJQU9iBsIAa69IgXLLPxHIYvyr6zmPBXxv&#10;gTBAFLZ1PaDKijR/5RKE5pDndm9Ln1E+n5tTAgVsWcpCJrwnhOVaFIFyUm4gRBbkIrTPdShND68U&#10;jkSKCIcVSh5UYgEygIYQKK9r6SOZafcQ3g5Cb0EtK1Q/KCxSASpAjeICZsYGOQQqLNMKTYT6zIc+&#10;MLzKZxgnMkmpGWdk0v9PXe6gHe5dVSeSR9AAEEHwQBgFgKqd7+kMwkiPjoLK6ziPTJo34UQkr93A&#10;pJJ8oMWQQSLlkBirzjN2wJKMCF8BZ0TkO0YsWXAdhgkjCrkUxmMoFTrWD8RVnsj/7suAMS8Am/cp&#10;ojN3eidPM9fM+CQbeW7l7Yz/NsfGu2zTY/JCDhFszw6ceTIFIPMROYw0c2yHGPenu3MvUe1nRPpO&#10;/i8jhw4YE2Ph1XIE+sZIZfA5jJF+8uALLZOPGRpkGHAeMjyTBYaba1XBSlcZeOYYJpsrWGx8ja35&#10;ci7ivfXU8dcha2evAQe0HRacOQ57bMU699ZjGUQK0QFATDowZ02zWCkKUiSoBpqQEiIK7f+U6Ezj&#10;n+tcYQDhJ57WkfL8e+0gLBazUvaehjstHGECJCFUYixYmEIVEuOs9bmbP2vY2LWX3L17z+8pANBG&#10;UNulE85j4W4/p3i8CkAMlLxnQbHGeTZCMixx74iJESCcpb/yMRRNv4CYcaVYwnltmtu2SJSu7YsQ&#10;HZDjwQlVAStehdCU+yIyHhkiY1ELzfgbWOpnW2sBAmTCwva3UI0QYhWPfiPi4D5VKZLx+fiTI2Ms&#10;t9lzCI0Tj0VbtduBEABI65P8XRgNwFZgceRer/schoJQMY9OW4Q7zReDoYXRhQyBcWuwADZANB/0&#10;n5wyGvyW4YSkhSRFDSrpB65t9wS8ASu5KOLQHo6FhOWoyIG2MJYREAOBtx0IaxsvmteBQAq7CqEz&#10;TnhfSLlHZTV++iLPSA6RWrv3u15PXE8f6CE5IicOBp9K1I65T+Xe/CAuYwsHihQYp7ngHRHSAbKn&#10;DcaHV8w4Wx0MQ/ozDSJGZPtV6ru28u7yBumTvpv3lp2807m0Vf+qztTeM7nmw8RWKBLIzQOgsF6m&#10;tcLCZsEQeiBCeFkqSA2wATx5NiEyIClEs30Uy+tW3tX1KBwLu0GjLACKErRDwOtoC8sNiLIGe6I4&#10;ZaCIwJYiIZEq+eTveChtKs1LIvgUndHwOgh32y/KNxdotiu5z4Q7zXP5Uv1gQfK8ssR9p93mmMIA&#10;a5ahefadeW6Btd8Lxwj9ADG/qRwcqTvfd0LW7gFEeQcATrjRdY2DeyALZIm8eFzAFbmQQ56qkLcQ&#10;kvsFzOQSUAEacpp3Rh4A7fYhkLdkACgDd/fibWq7sBvjw/y5h3BoIT7FRYwT3rTiGGGr1kcBIn1i&#10;GNzzyl+HXLqf+7dgnweJ9BGBOZkLmskBz9zY8vLojLlC0vTF5/punJNPxMBYqaAKTgjVMX6NNZk2&#10;b1UUOl8b/CZMqQiFh05nECXcME6uoR3y9YX8GDdkBwHSZQTXPqLIKF1nuCJD8w2PzJMwsWtKHbgm&#10;ou18hibPr6cLzLAq8th6bNv5IXsMU+No3BsvbSxVUZFKxS+MbLI619+5Lw+66I+5YxhnDAivGuOW&#10;HcFWfRU+dzBs6ZFxtMXYq4YRX4cc3iI2Moi8n4XYgPwMRRoMljLw3dt1HpjlPmJdoIY0gCUA8zch&#10;puxI700sPt0bPEJi0ikM1x6xEIrX/YSAqrmEzihTIS/FAYieRdVRzJyws6QodM8HE66hCO+EMBoT&#10;1iBiNk4OgOVvYVZJbWBj7lnNwN7cUnoeueR1T2JHViXhKTz5kKOSny3n5HvgJNxDaQm48TJ25E6o&#10;RrUdECb4yMtcegFnOT9GA6PM3z3ahEfm964j3+A+FS4Y8ypcbyms8/oNos3DaRcYfZ8P1DQe7aDB&#10;O/B3RTeFKIW6WpsklEYm9x4e+TqBhO4iJoBtjPJQkAHipxMZOO6r38Z9hhQBOqJCkEJp243PhYaF&#10;XTOaeKowgCyRY3LF6I38YAPDx7wCevrAyzOGPBzeCSOL8cQ4KGTZ7hvtQKMYAmnSHR482QLoyJnc&#10;kBPfkZG2pUOASMM1tUO75t6KUjIiBdvQGBm+R2zGgMwgHOOu7WRdwVsFIMYYmc2cvPFh2KriLSwp&#10;2kXnMsh41nQg3EKgoift2MQgZjwwGsy3sd9bSvQ6Zet1XCuPjfHxLMQGKCgvy8aEs4qEGwqtbTtB&#10;UQAJ64C1CuBMprwKAVVF1SPiXfdeibxOse4APQFCtICS4rPYhSjE+FlVrXFj8frc914IwrtQFavG&#10;d4SfgJf3oAhzj7nXMTm3rmEsj1RNUmQKRRFf1+Lt5+wbRQKOQiVTIAGnUAuAIiMszfJ1iEs4Vk4w&#10;z5DczOeW9bl35MgIAXAAg9cAjN1bZEEoXHhRdSqPrgIE9yG3ku1VkfbkZNYtY+tIfq0og7ApwEQC&#10;7g2syKZ7IDjXAjiiGOQPwGtPYUl6AijNceXg5oaOHXlU0avMY2MNJOcyEW1kkPRMM0RQPqoQmTBZ&#10;REgnEXbVjrNNznetuXlxhUo9PHfbB0QjxQHQeN7GTyhPhAMRID3vxrrdUoQJeSDmtOKXeV1ySIfI&#10;jvE31vKA2l2BCELRr/aNBP5yxap8MyYZMtsiC/N3b2/Vlkgw4oQctZMh4LoMAyQ65Q6p53XBO2NY&#10;O/2Gl8/IyHPj2U7PkQFNtpoTeMiIKo/3KnLzpn47Q5Fn7nk4FGlwCAS3mGUHTMRqxYsBB4/D5MhX&#10;CMMQGuewhir9BzosUsIoPASIAJcXsPFd+xcCMwLgOi2KBR6u2W/8Xc6nx2sEfP3vugBFnJ6VyEoG&#10;hgSaFUe4EB1BoYBnrIIzA/0q5yI/VhbgUxn4bjmMOcvSHCIhyWuKzXNDLuSGoQFcWemUG5kgMWFQ&#10;steWTWQD0SEXcgm4hH9VlpljIXNExqiSDxIC7CGi8jNVXckP+lwuUviT56Qgwd9IBllrj2sxzgCo&#10;QqieaybyQD57VIu/2yiAHGo3o4p8A1lGCs9OO3ka5NS1GYRyXUJ9CKUNB7wjaP1EnH6jP96FT9ty&#10;TXsV/OiHz/QDKPKeXF/kgMdQUdNezrWF2YzaCiTa1LfF13P3EWFY8yWMan0Uz7iHAgt70U2f5yno&#10;i/7OginEwvhFbMgUAbShsTGBBT0gVKh3Gjr+N9dzg4SpK8i6dbR+BweQgnYIXVbW7zNYFlFpL9xD&#10;wvDBOG4fo0IO7xFbFcM93kc1cdsM0gVkyuuM3Mg8/OyBwD2pez5tAuEa00i3p8SXRmEU5CmTJZj7&#10;0vaDvIVnDBo4/WzFIxEbUkJsPZmaFcYtFoJq3ReFbFcJk0QxKHLCSjAxMSHRaMAgnq26CuB4b7Ex&#10;F9uL8LOkAHubCrNoCUJr5do2qi29gB1l4OkRVi8WPKXm+iOLWcr7UgmDkLYgG6C9mw4KKdS1DV+R&#10;mSMVWuaU104Oe8wJYwh4CH+SDYBPpvxtvgE2T8o6ORYxMBSaBNbABOi5BvlBcu2RyFtGmAiqNX0T&#10;WMkfkvbZ/Bu5CW/6XBvIPMOrknCf+55e+Jxc0gltQO4MQsCLhFjgbe3G2/WdggzAyjBkMAq5iUAU&#10;ieAdA2bnCJkJa/F25ATdb1tVl3whQ/1QEeionL5NhI2XsDhyYxQqEhOGZnAgaks8EKnf8xLosTbQ&#10;z7xdoG08Wi8FZ4C5awJgcsDY1Sdz3ZPPzbexZMRUfWq+VqSGuOXL9EeIFwaIOPFqHIwFRKd8fu8A&#10;sIhbCI8RsX2Mij7di7zw7M0VeUOMxsi86ksL/ZGdV+TGCNJeMuvgGRuPiu1gaHs81m7jbb7nQ4YZ&#10;bOSnBedvC4bABfqmz2ecjsMeG2uBAgoPABwD751Ae7U3G+tSQ5CdSTPoFIQSAxsWBddfwQbLA0CY&#10;aIKsgop1TIH8htVJABFpO9dPINn+DUDan6/vKDqw4lEKa7gfxUGO24cGvuTJtuDynSqwmeMCzPZ2&#10;Nnmnxm6Sn+IS8y7RTnYCOol48w5weUiAlEUOiJAEwEJgDAhyjpxYz3JBPQ0bwAI3HgXgAIruxaPw&#10;P4+N7CIJ8k3OeW0+dx3Agjx5VwDaAuTWLWkPgKdTiArYui8guvWg3ntjDggYDnKPdAqoaUvWvb+V&#10;z88iiK4JvBEsAKY3gSSDU+SgMKq+qKiUopBrZSyYk/lq9wyfAWYkhUTaWsu9Csu5P31F4AC/XY2Q&#10;NG/D/XjYCFmkCBG1ldmqUtg9kZrfkIMICFnAqJYL8LYZ5NN4NG7tT2kMtJ0Rvt09nwzNx0QZe9hl&#10;bBjfvH3vqoTNuwpPRkFt58k7kLnry/MF5M4nFxkgQpTyaW1F1u9a0+Z3wv3aBJe1m3EjpHqGHO7J&#10;15v43nyTw2fLsfF6smSF8ygpL2LuwD6Jps+RHBAgVJSIlWkyWS5YOAtXOIbCtDlxMfCu6TqsEOeI&#10;rwMmyqEt3NQtyRFgISP3DIB4fXu7ebyJCXrc4/lHAAnI2zFmEJWQmHAd4hBhiCxU+/XQSjLYTiyI&#10;iyKx6pEiUOLZCyEplgBqzidPDCjXBZpCjULeAFreluwiO+TmOtbtCeHxyhTYiCJQVhV6SNf5ChQQ&#10;IQ9NzggA0gUACuTkgr0zyJAI8BP2l2MR+u8JDLyxtlyiF4X+kSSd1XbgrUKO96OgYXswKum29jEE&#10;jAcPpRCizxVZdBg/nqBr90QH3hSPE7H7vfd2J+pRNO7RejNj5zctL0Bu2szLAfY9VgbRmmfejnu1&#10;ENx8t3xi258ep6Xdxkxby0sZZ+HQSINhzqssj83YgVWFKXmUxoJHPY0qMoIwVYPK9VekIXdLDskK&#10;WXC/eZBJBGQuChH28OX5UGe4NQvsRCmQXY+cYqwISTLeMmjaICIPeC/c/Pxa+Wp3ME+wnxyfKZg7&#10;7LFReoIrhMGiYWFS6DYQJoheKbbJNfCsQb8VZgk4kE3VTlWIUeo8PxPAQyHobS4MVBw9wJC35TPE&#10;iDSBg3Vyqga1EyjwcHxOCd6muPKricKb/fUZYXsTLQNQrcNCJJU1IzJ5NMTEghV54BU43988N/JH&#10;XhlFhbMBmPB3zxVsSyUy1m46RRNa2Ow7gNuTpwGnc8k6mRbSBO7+R1ztrsFI87e2CD8hAm0h54hI&#10;GFVIj8GmQk7OxLsX4OWRiYTwDpB7xh4SAhDtdYpEjU07xs+CD3oNSCoaoUP6Qe8ZloH5dt4Brz6L&#10;0CAY+g0bVOV5RxitFZQOMB88LIRU+I8xwHMrB+V3PGKFJo6e4qAf5krEp30lVc7uHUKcxtD4IxHY&#10;ghz1J2+4YrN+j9TMRbug6AvZYag4/M7c9Qw1n7mme7WkBZl4dQ7v1Dz2GCL5uLwnYUV9sq5M/tPn&#10;jAhGixzayssyhoyUHmIsmsCwQZLmBx4zLni4L01Pj2KBcWDgILYzGH6Y2MqxrTbmraGAQUNYSRRU&#10;6EXyWiiyx2ogG0l31UUUnbc2lYsVS7la+8YNJTCE0XUqB2clm3whTBadgydXLgMJIri5KenRAX2c&#10;d2wEzgjbsSu++llkSZVtsiAsw+MCgqpqhYQADNBlTZOXdrMADr7jAfmcDM+SeyBC/kQeyK4QEjAH&#10;ngDSuVWuCtcBVF4dbwmgixogGvJdUQASQ0jAhyEnTwTMgKkw/Nxp48jo+H2REP0WbdFPbdAmxMGD&#10;EOpjZDJAgTJiRMLb/QGNgVwk7y5S0Q7kwqsAsDwt3tWZQx+Brj52CN/Bg54iHSD3DqxFbMwhkpLz&#10;0r69KlbEh4B4hT1XzX38DpYwWGYYFmn3/DEepHGJVPWRJ9f6RgRSfi5i4yHzBuENvVADIIKgCKbx&#10;MuYVyzGanM9wkItE/siPwWJs2vSAUTPJjWfW0gIyzAirOp3sizIwSHwOh99WUjNm5pWhSkdW/dir&#10;xD1MbKxcin5EeKdV2watfkv5CSELlyVWGEHopYO12bPQWDwslqqJXIMgKFIBMDM52u/Fw127HQ3e&#10;huKQM2DwbjrX/AnNCNNJ3p+N/98iVaDDGxIpAJxt1cRbIYc2XmYps2gBi88dwK1nAgpfyk3w8gpd&#10;aaM8UwUk7kPhGFnlrxBjngtik3spJwMgC0sJSQKvHsckotFDRhEIPXJv+eqjh2iKtrgvTxTI6of2&#10;Ak7ekf7L8Qghuoc8U16u32xzbgpRhLyE5RDE3KRBlEQbhd7smHP2aJcYRIN0jS+QR24Vqbim/B1v&#10;xsFAQMhCrohLYdD2QO6+i4jME1no8VPGWr+EhgNMMmie8rLIJmLKsEFQ5QWF+Xo0jnsjuh7M2vqy&#10;9o41Po2pa5aDlSND5OamfFmVoIVojTk845V3yB/zyMu5IzUeTbuiOI9sna0kPDt3b+L8iO1WKHKv&#10;9mCX2PZisdxvxGKtxb0DSBAIxAQQWBzl3CrDZ9X23C3CDOSQJo+MpYXsWJnaAlxM0py4e214fP/y&#10;R0CRR941Y6c8xlNbXm6BV1SOrEfuAJCe/yWCAAyRGutYIUdl7CmSYgPhNYQIZAHrJF5kpcCEXLfR&#10;LcJqgfbM+ZL5mcuy3ojVLtSIBHtKAp1AHIBWRCNv6l61XePF22xdIHCls5W3Iy4E7r4iKsiDR+J+&#10;yE9ZvvsLwQnRtiWTa6tGNh7Ghj4DVdf1fyX0+t2i/TPzh2hdT4k/4kEuDmFJ7WmXeoTg/3bP4Kno&#10;i7Zti5nMNfLYFofx2M2nvjuQDULlQefxue/0stxXjm0uUhcOtgG2sU4mhGl5aPKdDPGe5O0+Svph&#10;WIunzb/5iCQVr/g/GWRczaIhv+PJWQ7TwcM3f+024hra3VpDxtDZbeHOzNubOte8kEnjc2Rtae06&#10;7LFFbCbt3tGGpcIhBMkEsHK5z5QUabGkCAtFYTk7r5AQwSPsLEmCRxHvreq/16bH9y9vBICD+aW4&#10;bcgsFATYxdbJHOAUDhLyC/SEnbfGFw+eHCEjys1Tj8xUSyIg8ij8pIgAKFJ+YTmyV+4ISPofyJBb&#10;hSbCcLycbXECRRN+RIzIi9y2waz2MOx8DrArijALeX1CgwgWgfmttkxy0MejCX9jFonxUJFVYVaE&#10;y5vQf3mcHnVE3xCHimF9ML6Njd/0IFcA7nvXcx/XFjJF7O2Eob+8zcJuR6TN3AqV8n4c5AH5NM5C&#10;oryZHoDJazS+vE1zZ3wn4biG9AZSK8w7vXrhZYU35hc5aTsPTvGG0Gbntvt+G58jeWG9PDm5P5hE&#10;hirDR2TykpZQkCFz0Jy7rvvyhgubCZW3KYB2k1mRgq7nM7pQuJNXYg57oKrv1SXMrd/az1KRCTkq&#10;T3pkLl7qOfQSsZGLZyE21iDLdbuR6HZAsmCEYnhuXOhtybLGUgChCxYr4UVkLFgdcA+doXisWRP4&#10;ON59I8BjQxzzAFiUXjEAABOOAiCAB9FI6MudTZmg3ORGbgFJAA8WMiOMFcsTlOt1jVnF62/E05OI&#10;tQOhAnUxfeEloaAeptnTx2tvQNhjWnhEiKPDb4XPkNZefkAuWfvIudw1a/+pXiuCpCsiKnQ1UgO0&#10;8oraaq0pQDY+jAkkj+x4tdqCwOk4vUQu9JGl3ILoSWYIhSczN+hVuSmsynCVo7qV2/EdIjP+9B2B&#10;ww4eUyFIOFEVahtcI39t1s6KOxpvxR2MhdUem9ITvBgEMAtk8kK1O/zq8S5d2331v/SHHCAPkmHm&#10;QGzk1lg5jDcg7rE8/kZuPMztVlYZVYwDxnwVmYhNWX/kpfjFfKopmEees89co3V/954U8jYgCiMB&#10;4TNinoXYkBPFYZWxaCgsi0p5KUVAYsCEclJupcli0JLLXHSKJh4PfMT8FXVQAgJbopjlxMohXCwe&#10;wjst3bdhIh5tPD4CQGa7kwqAZeTIfwizsLwzpsgacOZhkB1WKQ9NGI2VLrlPRuUXejinz1nxDqEf&#10;YUMA5/r+JofTCm6zbyTKMyTHwuPIiez3xHWhQuEzVrdKXMQEhFT6ye/wCHzvfDlh56tWozf+1nfn&#10;IvJyegiGHumnogq/Rf7yzHTMZ/3NW6JfyEQbkDSPABDQN2TZxsJzRoy3PHRRFfpIz7QJMWsroPW5&#10;djEihCaF7YA0z6UnVct1ZTgE5rwEhgCCkQ83lzwlIU8eh88QhGo+90MgPvObSEUfELT+IyBGjnmV&#10;k/cyH4Xt6huvTj5/u8DaNZEMIiVHhSHl9ibwIzeGjDlbHfAOkZVvJZvIjZfLQGP4CIHPsnyyBgO1&#10;o34xsCJ9eU7LByp+My/IrbyeYhnFc/XL5/KilflrKyNPgVH7S/rfOOUJH9fIl3emuUNqDLIjGzbU&#10;g1OhSJaS6kShCcACPExK217lZbGeWSaUA+hYSe/v8g+stBbAElJeHfee4FNclg8Bmcnjlzfkjxa9&#10;6ggAd0UH86D8AR/lFx4TOmKdA2wWPUCX8/Hye2SA5OS9gDzlJ5dIA5C3Hsj9yKGD1dxuIAE18HGu&#10;KAJAIZdAX54FYANXIIMU5cy0k3Xc2jkgDvh9z0jrqe4+8zfw6Vlf2kVHgL7PAKNcj0W0AFIYMGMQ&#10;kXsJNXpHZl5Ip7VpcjwsfN+3e8lcMKzPgEESnmfidwxUfVYNqcJTO4y/MeWNCX8BUKTZ4mdzMj0x&#10;ZeuMgK0BCqiNI8JiOPhe7hypagPibRcMhJmhAsi0SS7NeJsPGGHuhEDlp7bPrFN4IUQ5n549Zcr1&#10;GCjuOfNnnVO4l4etbTOEJ/zIo0carsPLnA9M5SEhX0QC31QsMghaF8c7Jg8ME30zR+aaDDeOCBOW&#10;Rm5ITBFLFZlqC3q0jzbzpsnd3KeXQTJzhYrwhHnd/yVtqPAUzCAbDNSjYXn3OExsLDZkwyoliOLP&#10;LGC5s/aF7MF2LEuxYoAgJEGYhTTkKVpTQhA0lvCyVFnOFAiQuA4we4ml5E+ZmMdv9kdAMpz3vj2A&#10;QJWAZIynhMR4RpSUVd1if6ApLMYaZ9khD9EFVrGwENlsg225Nt4BMAZIZFDIUWESwhQqAlJCWcAS&#10;8SE94E4uGXWMLWABoNzHu/AUy5uOAEcA5SXc7t33Xr4Dzn3nb21HIN59D0h70bP+1mahKC+eks+F&#10;x/QPyWoHwhK2RWzbkn336HFC9Gu7Ea4xooPIjYeGFHm++o1EEeHcC5Gn1QbNQNwcOX8eyFDbeDRt&#10;lceL4KkJYSLECmP0n8Fs3hEIgyZs4LWuKmaRoznbLnyuHX7n97wg8+0eDJCWAFVwE0kYXzIR6fo9&#10;YxtpAFZkxJM0ToUU5ccYV3JxzhdOJosRsLlHbo15T0goR6mtvuMxlqMkfzzu8npCxzMUZ3wAfsUi&#10;2sUDFRXzt3uaM+e9zcud9IWc0OUzBH2K2GZlY1VfLL0e3W5CKZXPqhRzXg8jNAkEhxIIP7YvnNi4&#10;DlACAEMJ/G715IAHUbxdI7DKtQCBbdwcoAg7VChCXvZ2x9gDuq1F5xwgBuT9jSiAGwMNAQj5scaF&#10;duTVEBdwkmtCahb2t/kv0BBRINuMLiSgnd7JP+OMXPsdD8P/vAjE4N1n7uFvbaATDDuGXvrit234&#10;jbD8xrnu47se7Oo+rgX4gSHQExVR4MELtFi4cdXvnh+GAOjnKvfSGj2GA6/BPYVxEVdGQF4FckUS&#10;hchUIPJUKtogocgPIPFCVWnydER9GL4RDgKoWISnzWNi2JgbczSfQ7aVenlTY3/LUzOHrUfrwbWM&#10;HoZQa9YU0Gh7C515SohwblmFhJBbHiXPmPcfubkGL6vxEY4Wbu0BnoyeWejifx5Vc9F4zN1GeLi8&#10;/VmQYz4KU5JT45VnZ3x4dxX0iBpUVfp2Icb7tzZio2fPQmysjLbFMWH+5v6yYIUcHMJFlM9k8ewo&#10;EQFg6Zl0wk8QKCahNAn+5t5bf2O9BkWg0H57ZGnBm5qwlcX4pu7/XrmPcZ7FRsJnU3HPjgOQ5x0A&#10;WeE11ngPuJWfUyEIPBAF7w9gk2eAKioBFIU3yS0ZZrzRhZQMmQK79kZEMr6Th/G5v5GM32/7Rmm3&#10;UYlA6V4/nacvvEkhWiQpdIoE86y0CUkAf6Fa59za+d45AD3CdS6PmXeMmOi8kFiPdeKRGJ92ClGU&#10;IR3Ro1aMJ1LrkF9E2MAYAeg/T8Ui6448JjjCC1rpHQ9TO1fA7Xdyc0KPvBdkwBOtSEXuSwl968uQ&#10;2nw4J0+SvOQJaitSadd8//MuZ/8Qkb5VTaky1xxNj4n3Wp6PnDNE5pxs+yuqIcrQfc03/I3cjPn2&#10;CdrG0vkchnfq2Y335Pfo98bZvNDJZyG2yv1Zl4Sb5QUQDDLLymcEbbtnI8+tLYRYsSxYpOU3LGTX&#10;QWQU0m9ZiVxsfzt3PhvtQS5HxeFxXiOAuJCbkA6PgdwBX7KLoACHz3gpzuFBMMYAL8CwGBkYss7b&#10;SPnI6B4lqCPXWp3D65Cb4YnxNAFAJANc9Vc4SwSEfq2ew4V45evyDpSYtzsQQ1MI2FjJnRsDXnCF&#10;CoxT+Z7Cbgxd5Mjj9pm/GQvuXcWiHCKwzmNKr/PsgTZvdPWQVeAOa6Q5VgevcHpMvHZYVBUn0ueB&#10;8XjrC5IUdu1A6sZ0rumb92sBNnnRdv1AfsisLQMZ7eYgYhISFpZs4wgGD8/N0pTGAdn6XcUSvmtZ&#10;jPsbY2PeOjj/C6fnHTqnoj3tf9t29J9jbExEBnDHfPjqPb05FYpksRF0iVw3YgUryWbtKkklPMIh&#10;woxePmcVE3BKIV9hAizElrhGhiw+kyzkQ2kohPh1BCkk4Uhw7nXodX1/prT06D1vlT8fvcbjvHMj&#10;wHshZ8KIAIJcIbJKqu12IcyByEQMWNAAF9ggRMoEJIR1rKXruW33WmGu5amEs3gkPEARDgvCWfY8&#10;glc11HgtCEAhgj4iJwfwBAbImD7xuFbVftrJI1XRHPi6hpJyhqdCEkCrmKUNyAE5HS30y5Kesi3X&#10;ZpyMLcPA7wCzMS/8rDDG+OYxCXciav/z2hjDexa6HWNEeWaYcAuEIkYAfeYE3cs48ahglkP79UNb&#10;Vvpu/GDXDLH6rQiTPmujcUb+jYH+t3Baf7VHlCAiNz8KjxTCOHj3jJCeIuA3ZE51eRWdZEfVa+Cu&#10;hsGcdfA4EWahUH2TM4a35r+nMdyT25f4fRW0z1I8YkARjwlhjSAwB2uMVeYQMhKuMTGsDSRYY7j1&#10;8gC8Ma4564jysYqRnGtSJOBjkgAQMGGNUjjXO9OxlzhBjza9MyNAboC3aAM5FCoLhHxHln0OGISt&#10;hMB5JYBImAhI8oCAm/zcXBS77RHZZyEX7iTHPANhPtEJZe+8BNdRyfgqiX33ags5wAec6al7yx0i&#10;T0A+d6zYtpcHw6PY257Od/RTQQ4PQa4HyCMXnk05p67pe6TkYMTyjEVcInBGbISkrSoIjXXhQSSI&#10;gOrTtq2M5blN1p40wRLhx23lJA+R56X6Wq6tDY0RqXlgFMywMKwqt8Xo1vbyvu7LAOrRMsbcmsnt&#10;08BhY+TsO5WwYRi8k+trbGCcecvjNj4KbRAkIjaW5Efos3Zuy9952rzuoly+V5XKgxSJWK3ve2e0&#10;8vhdyTAeeJZQJJdZyFC8nuUDJCRmhXq4+Fx/lo+/KbEBbacHVhFSlBhHXA7LAJyLzIRJDP7edkQA&#10;gAA9jscIvOoIAAnEwjibIW65EkaYz1jeQACRyRGxdoV8AKICA94Xed1W4QEbHh0SZEkDdh6IdXdI&#10;FIhV6al6EcjRH4ZeOZlX7Z82IBtrQLUZGPcYkz0Cdv/tWDgPIDIqFXchAQYoIEbYdJqeA2TvvIIA&#10;FvDT4/oj5weU2jUIsDIiEGP3gRPwwjWME0KGCy3LqN0KyYx/zy3bGyuRH/fb7kbiXG3ldSIy7Zuh&#10;PmRjgfXM6amgRRJ5sTwkc1WhS8+hIy8O10VuM1/mGog6IjIX5n27QLu+GCee7VzmpG1kSjs4EHKm&#10;Kh8nyOtPeWmetnbnuRlX54sSkGtFMG+bg8BjEyFcjdueLBwORbqo8IAXYURCFJVQyoWx7hAeZu0R&#10;9MisJ+cKR7C2KB7rWfk/cBBCYc2IDwv/KBE2OdxwHfJ/j6x5FcU/s7jvVe7z+O3rHYHXveQDAACg&#10;uTEtQFb1B3QYX0JHwmbk1TvAIaesaQAGvBEeg82ia0UKIhXCggiMtQ1EWdfkzpIGZAOMFFAID/EG&#10;FRJQWB7c6wAbng7wU8SFjFZl8ggEyLZ0Z4/0hFERM4ID6NoqR0a3FWHwUvRzEpPr8Ip4gHlucEGI&#10;N0NCfozut8DYeFqGwFtzPYTpnnlUrqk/xnuV63KO9vHUZp5p9sscwyzEisxhEHLKUzUfjB5GR2kP&#10;RR6wp0122zeyJQrIhhzlCcFIfRFuduiLcUYsFQ9xAMjFBGkFST3c1DgZrwpw/j/27jXLdVg50qjn&#10;PwCPx3PxDw/AA+jufdufDeOSEqhHlXQOuJZWsSQ+QDwyMiIToGvoZ4BXIoj/ScEYZWNDVqj7Bm4k&#10;an086bN6kNiknvVfyXvPSuGvHennVytZ8eiFuGdnLQObAcpTNcA1NOnGxjvSUW0apVWYHa8T5VkY&#10;zCY+mmSKpUlBtmkAgOh/XlVBVI1j4KHjGvXZ7Urg8dl77fNfVwOvBjYlY1T0U0kMAAVgiR+LawAD&#10;7I0DxxBiJCRK8WN9WTYd48QgAg+GnSETNyZpuTag623PWIu+z4hiPL3YlGHHqEyBMZ2B3McJJDsx&#10;qCYoM4oYIqDl4Pkfq6CSKCslw5jx4QhiV4wkIDoDNcbMNZXpbF1HdaJMjKdndizgJ8Uy6hK8AhnH&#10;KjvwTt41v21kbp6LtNsiwK5DyhvlYA6v7E5xMYkrASHHglM8LyM19jCgBqzGmNr4e0tmcUJIlBJe&#10;tD2HgtFsGTOysGScphioKzLuKDGSocekFO09OiWMLwDiZAQc5r01edozayvPmrMNuIFyK5awqVh/&#10;cWDX10/6nwPgGp6hOjQBXp8L3PzPURsdes+pbVzHs2u3T19YXh3qz8bnW4BN5WJjPmi8jm4ZHp1A&#10;RzTY6e72eT3YHO/XIDQYyZgaHMMjNfBKNETzfXiBjmFUABqwJHtgfSsLL7/OlO4r/Q01IKmJEQNO&#10;DOc4oZkxB1zkRANK4oUBxhgBOpv9WAaDwRDxkBlCRtz5rRTPSIsbxyikaOvfpr8wLO5PcueJkweB&#10;mL8MokQt+8accrgmoJB9J3kLcDJiJCYOI7DEks68cdfGTMZEkbG9GUbyGaAqoQLYkgZJuWQxhn2c&#10;5M24A3VjPkOrfJib6ymLa6jvs/sywOwDI4bh2Bh6duFsnppj1A97cSQ/+t39McD5lTquTZqTVMHm&#10;JCFi52yTWN3Zhk16tpEdAsWAhwFuTm7XIGsH7OqVYzJKivoEstCKJUDaczUB2znsIHnTxuFzPptb&#10;nQPd8TVdklOQgtrR/cXx9GvfeQ59VVKK9qp8Z8/dGr/Katku4G1ps3kt4FfbD04SLHkLsHkonUyH&#10;VqFibAKuARVqz4MEVIAN0AEmHQZTw/YMKp1UVhNQ5OkCLhTfcQLtztVJkhZ4Szr7uyvv1Y2xr/f5&#10;NcDgYh6kpCMgMNCpDvov4MDWgB6gwTg4ewa2/gm8MDKDEKiJIxkvEggYUX2e3NSUAoaBEWVcsRFG&#10;C0CKazkfSGIagIBCgl25BwPO6Pm4lmN7cz0QBkhHz+I7IIAxnoELw8EQAqiRKSsT8DWGxZSwNrKr&#10;+5UMYnxyVNmB7m/y9gg4jLn64QR4Fs8/Gm/l4txSbwD+vCbi3KMCz/FN1uMxyi3bMHmx3xh12Z7F&#10;8cRPPV9Lq6lr0vI4PUJbY9KxM0YduBXL0lc8WxPWtZ364IiMm7ZqKoh65iBVXwBjzCfQb7TXCJhA&#10;uiW/tBHnil0d25yjMToY2GLKmToGZk0BUBcYvylYGD/nQx/wIZmSQal07DRpntTNQeMcyZNQHmOE&#10;Etcamq8e+Rwp/e0KBixLkSqAl6kD9JoZ3qmPQet3Hckx6e+knB5WZfZKBo0F4GT6aCTZlAa4jpw+&#10;TapRoQYunVtHmzXjV1fgvt6ugbkGeMGkN32ZB6y/kuYYMqxPv+RlkzN7QS6ZSN/W38WqGANzrgxM&#10;52JZyWNkRkaIs8ioY1w+ruuvMeFaxofr+M4YM4aAAuNKVpX112KxJEvjB/jlrWN7ZzE1z9wyTyPr&#10;GuuCEYuhOobTCtwldPSmhYzmmIXp2TixwKPsUw5stgAwxpywEWNd9qPrzgsdj+UBOp77LKbW83CM&#10;M/LqAgPCDNU1o1yIghxITg7Q1Z224mDbXAOjFjstFug5gXQG17w77dKi7uqDjD0yTgBQQo97uWYJ&#10;RkejT9/iOKk/G9DFqMfkEGUSuw3c9FkSeSCsrnqfnmtINhHz7XjHyU7l+Eg64uzpl9pFIot4qeST&#10;5tK5N/B0TySkVyTJcn3Hpk4B71uADWMDYJAbivM0VB5tmwSi8iF/K5TzIhgD66z58AYEOFFnhkJ2&#10;JcbXe4ZkPaHGBjJvykB1XV4QD8Fcow1s7+g2+5r3aoDnTIGQwEAyxPCwFp4kA00KNGeTF8xwMlQM&#10;J6PKOAAyxgMrKytNH28hXDE5QAGMWrIpY3o1wI/tYFUcSUACIElcys14ucecqMJIKRsje5ZkJT4F&#10;SIx7wCoG7pmxTYY1RoChOS5AUH4yoPCDmBBJDrBhAwGOMgMx9oXjoNy3YmrWp/VcZy9gLe4nwzIQ&#10;0jYcZedpD7bEaioAe5zDpkyYq78cbnYtFqZuKFQBvGPYuXF5LuDGZrVaDhBgy6Ti50AACNJs06KU&#10;gew8tjX2WMwQuLjGLRAHdpECQAQMtLf+6XnEbJtIftTfm/YwrpGpr4rHVi72mc2vrfUlCX/O1Yc4&#10;Xu/IZeAcvA3Yen2ATtvG6+x9a2IIBpSHUwgAiD6SAVQOYBKM1mDAy+9iBLToJiqKxxngBkUL3cre&#10;oYGPr0a/Z4j277sG3lEDPEYGGWgwXgBN+jenrflH3ZdR6pUwjpEtydAyErznXmwJMBh6HvQ7JvBT&#10;UUhZxh3jyQgDjtYoTJbDJM7uj1WRVcUjsUdymvCBuAejw2N3nd4mwLByRtUPu4HBMrLGNfkSyDLu&#10;gC6GRIIjdSpbcaSjNiQBVoaj3wEWRsaIAzhtpm45IWwJw41p2BhkSRTjs5MDOTDJwmJwgLxkN+XV&#10;ri0coT0luLlnToHnL5PSfQASAjCCG7s3roKCLARMzuE4qNtkY/WNcQMTthZwqm/ltXluzwKs1Y/E&#10;EIDJsUIkMEvho7HOnaeuyeU29pwEGcPUHxw/vhCVzebc5Ayw3QiLeDFseMfCFspuUYW3xdh4VDwY&#10;jSt70UMCIkHl5qZ4MFlPLV9kcqPNw7f6NwmAl6eD5xGg9RqF5yFzRyfgafLwdKyfSNdP+36HUdzX&#10;/DNqgBHksAnSM/CMvQHdwr7jU+pPjAT2RtbizWJnjBojYk6WAVuM7pU1dKsvYzrGJ48c4GAhZwYJ&#10;ECifmBfm4ll57p6JUWNAxWUAO6e2FS6wXA6s+zDQHFMJZ+rBOHc/xpzhxIAxOkB5663P7AKbME++&#10;rt4wCXZmnGyNPXMcsDybuJ7y9soebcIejauPeD6AEOsyVcD/gRuDP6br+58D795n0zaAHXArjR/g&#10;ku6a4+d62FALdiurcrRogHuQStlb7YEoAGvtoF04LuwkJ2KcbM8RcJ74LklS3+PcBJikR/GywK2X&#10;9CYvs7uArbmJ+hUw5Jipbx+xR87Au14Irbza8C1SpI6ocQ1klUxf11A6pAZR0fOgFjjl6WFqNPNe&#10;ze5Y2TkKC41lfBkwOrjjeBy8E4OetHm2cOsrDcG+1q6BezWAmTAkwIrxsGwU5sOYCayfyWecNH2a&#10;Ecf0yFM8eoYfczlLfrhXnmd+5+Ebm0DmaEoFA6a8ytiahO6H/QAgjEaMEctiC8TesTH/M3QYmHlv&#10;ro+pqTdG23cAgEFsxQ42xLniOGeb38hrZ9mPTbJm2JPOJKhoF+XBqgMm8VG2q6SL2I7s7Vhr741r&#10;vUrOOuDuDQCVs/CIOnQ+EMkJb7mtwAsB0GcCt67R8Qx32ZQ9g7rzHceAbWQ79R0ApA2AtO+ws2J7&#10;Yx2SPDljbey4GKl26R7ii+xxjNv1gf38GiLOSg4TedkxYrzas+zNZ/rk2bmY6FulSJ6Cj03nIDdo&#10;KIN2lmIqJH3YFAEgJlWaIaBzY2o6qw4GvHptiAwe0gla7hyd/qwzv6MS9zV3DZzVgMC9xQgYKCnS&#10;HDaG0F+GARs5m3dn4DuGLGS8kNx4wleUiPHYV8iWjCWgOtqwBQZznuekDkixWBFnFAMFUOqDPSgz&#10;GjtjGDE+oMYIG/fijmJUrYsosYQDG6M6Kgs2wqgHEPMxMTXAMtY/JtPanmJ4QLfJ1Iw3414cC1AA&#10;CfkAbRyY3r7uO+CGmZSl6DvSXdJmU0LGJBRgqgyl0usH5OyRIZP2WsmG3KYux9CLsgJVDhLH6Kwe&#10;juqO3DkCm2M8M7sqWSRwo6yNU160sxVMxoniEpxI51gwh4ET8RNrUFLxYMGV5eeWsyINJJU6yoLk&#10;RIOaxozKkmNabFVj2QwQFBVt1qF1PBMH6xwGVmm15sSRR2wAsfUit6ndNfApNWBwk9Alf+jLDIf+&#10;LI5mHcV7gENyWh2g2ADJiOF2/XFC9RVAvFV3mNb8pu1krTLx5vM5mhxR6o19c9gYQcZb7MlcVszG&#10;2AdwEhccy6CPCRLiQ8Dm1tqbhSLOXl0ECEzDGNlW5WWPgDNGYgN0ktbOJDMAwsbNaz6Ozw9cOOqF&#10;WDyzTE6qk2fT/mKoo7zL6Tc3rkxGbQowW57LM7T8GGfBtR3fnDT1gwDob+rxaF3PsYz6l9AOR8r0&#10;LOXFqjghQAlISlxiu2/N19PfXCOW6lk5doCyZ/mJcUnOhgX35tmNZVkGNifxSFVs26zji7ORKwVL&#10;0cfWhiNlaAyyi06IvvL4ABoG6FjUlmdDQzffRUN4GB7d3nYN/FYNzFmJQIbXzptnuMUn9Hd9l5Fu&#10;uSMGBHvh1coEZgwYO/IeKYh6QT7yAZLiLSR9ziKPHwiYk0aGx5rIhjYG3IdD6BjjyUeszMf3PuJX&#10;4l8+ysg4GH/GGkmPjGSs8dzH+VoSRRi+VsGY653h9jyel/OKgZIRjXVOLU9eJh4AcG0ASAb0nFhq&#10;Di3ZzdgfGdF8LyzPczdpef4dIKgD9XzkUKgXIQ33KaPQNRn68ZrAM3DFhoBbq5G4J4ajbpu6JDY6&#10;lgsAAJ6mOWBj2lAy3ZhRKBRj0z7aEHjF3PQJ5aBoYYAt40bVYguBnGdEEM4cI7FT/Uz/1L+EgqgD&#10;+pB8CMAmgYl9bTUTfSz2XP06HoO1qTdxPu2rn57V9TvHJyn2bVKkgks5pbnfWuZIpek4MnBaK7KH&#10;1pl5twBLYQ0QFa8jocU8P5UoMYX+LUg/69HvrMB97V0Dcw3MwMYQYWY8XkYT2wFmDImgOuPGC/Yh&#10;pzMukh78ZZzETCRdMGKMjb88eoBCtvMxj0j2G9mKE4hxABuePGYktuUYmXNGxT07AAD/9ElEQVRY&#10;CHXDMabM+Nj3cZy/zsMOMDDXxH7EjvxlpAXnPafrSRAr0+6oLjw3cMy4OhZgOw+TNfYBprGrnnj4&#10;MSTPSVIEKgAJmJ/ZEjImWyPb7mhj5IGNuj9KfKmdyMYYIxsTMElQUY4yF9UPZleMFJCp71EeBeIk&#10;sa6hPccFrLGwsd5aFHlMl2+ZME6GeY2k25gPUuB5laOUe+Uwb9F32ErANidRKBMQBbaAzXWSKzko&#10;+mkMk2zMxmp34Ib5a4dxrp3+CkyrV44VsFSWKwsRv8qakHthxpUJ4JcZG0Z2b/0+g0Ygs9iYDiQr&#10;h3aMuQE3Ho7OQNohGdjQ+V70Z5DR5F8lubyqkvd1/u4aAFgGGUlLHyfBiyFhKAa9saHPMkQMOAAi&#10;bennDArVg6culiz9ngE3PowFY4NBdA0fXjM2hREBCrIhWcgAZ9xapcS9sAbnA1ogBsAYM38ZNx63&#10;D8bEWbTf/DHlxyw9U9nNR6DmOUhTR4zBM4tBATLjWEKJTEEOqrGeATcFwPxWju3ZnCcAyM6cMTUG&#10;XlYeZ+IsmxNIMcYZYmUbjTIlCNi1WLM6cXxz1oA+p5vjYXMfoAHcmsflWRj7MbVfPZRBqJ0kx4lL&#10;jZt+g73NU5j0Ab8BzLIUPSen3+a5SZUjsLmXPoUZd18s2H1jXZ4NmMZqHacPlhyiz2HUY7IIOZrj&#10;UHKMeY4zs/spS6AvGXM9z8p9LwMbL+wIbFDpswU1ySsGj4woAxwC0+LRajKJSX5iFTq7SZTibDxT&#10;jbq3XQOfUgMMADlNshOWRKbRhzEeCRCyBccPuY43DJgMTswFoPHUsTXzMxlTvzvfGCETMrg+ZH/j&#10;gTET22bwnOs3rMi++/PIqSk+xg2jBoAAqb++Y0iVk4Ez/kiUFBKyGHkUK2DIMD4OqTEeEGBzjLPr&#10;nMV3GHflwI4cr26wIsYfuDkXeyKBHq08XxvH6rDNow3AqFOfM6cXmIstYTBsyChTYjIZSICh/nom&#10;7FCdlwXKnmGiJcYBtAC1srUeaJmtQANjKi7Vsl4yM+dNubBHfWLMKtS3MHX3da3mb3F2lCdg48Rw&#10;ACgBQjvjswJkzBq4klmB9MgwscdRbgVg5OtxtRfqgvbjNJHZf4tk6KdvSx7RWXleOuv4LiDSC93W&#10;IEa7xcrmCuDNMgaAjWeRF0S6IVkazPRfA7HBwUC0dtuZYSNZXpm09ykGcpfje2pA/zLg9VHyjH5J&#10;TWCweL0Mm2N47jx6horz17wo7EUWoeNJkECKQWLoAgrMjSEGLvp8seuUEQawFTSquY65ujLJWc0z&#10;+MIIANMYbzkvgEo5AcBnsR3GHADPiy+T5oxnsh4QF4+zzuaZgSTBqZ+zTDv1zDEGBGfX6EWi7kXK&#10;E1ccX/EihqXdGHz16n8gkroENEb7Buy0S0zOOfNbETw3+5fUaN6b+isDU72xbXOiBqDn1HMmAD7H&#10;p3tTvYBRr/eJNbKhyoiF+73luPQVC1yImdVvAFcTtdlcNja5lU2mlI2rtwB45ZmTazhhLf79GyOX&#10;U/a2eWweCLuC3COlp9U2f8UgAH5HEoNUWt4u2jx2HF4JQ2Bg8fZ4jYzBCKC8GV6lt26PmwH1qoH9&#10;Gw227/n5NcBoMTq8V8kQnDH9m5wOnPQ/ICYGw6CIQQFChpdBYOB48zx4/ZxBci2eNoAjkenrZEMg&#10;KU6FHd2T+99Vc54HiAIRH+MSkDOiRxl0JEZg1Eocc7nEcSRAcAhupfR7dnV1pvqoT567BIYzUCMf&#10;uoa4G7CyATDyYUkP6hWAy2Qk4XpeiRwclxG4tU0sjDzIdgVurgu0gSagdU2AwclXD+qEjMoe9p41&#10;3wG/Fo12DUDCuQFGVC1Aw3nyvbDNnJ3pucnFknP0GfVJCRhX9NcPPX/9R/uRGDE97JTc2XvkgDqb&#10;LqaWMwGcMXv9ss09ziTqd/XD8bpk0rfG2HieM7ApgBuLAZBSzl4GqNPwpo4YlukCOpaGBJKyqHg9&#10;DIiGItN4MINjfPPxT1TqvsffWwO8c/Ieb5fB0U8ZQhlvpB/7MtjMh+Ls6b8cNx415qUfk7V8MB5e&#10;MueMvMQjNx6wIR4yFkBi5NwBkTFT8RNagIHsXYuVB8vByJrHdVRO8T5GeFwuaj4OswD6Z0wtCbCX&#10;uB7dR12qV7IbFmLKAcbGwGPR7Ic21C6uJyUf81PvJEmGn/NdgoJkCsDUKifABFtKqpNxiZG5jkQQ&#10;dQG4ADSWZMPIxmci1wKXUYkS43NtDoCyAjgO1Ljqf8/L4cBEsfsWrWBXyc05DcBPdm1va+/c0VHS&#10;liRXfQ04cwgAbBKscvZWAf2UE/aOpbJW+3XJI6vTZFz3UoxNw0eFx0KREEiQpMj5ZX8kmHtze1S6&#10;QLPOyFtwjaYMAFOAKYvKnJgrD7dacfu4XQNHNcAAkNB5rOR2BlH8lzfNgLTAgPgE44wtUBFkIjpP&#10;6ru4hoQKiR+MoKxBMacWC8bqOHDiy9LljQX3Y7x40p+yAWVlbMN2GD/qytn4No4Z0Dl5YnwmQBRj&#10;PXrWDPWtZb/YCnKnurRxONgTEiKHAvj6y0DbJ0Uy4mJZJELG3e/AD9vubdcYGCBKrgMenBVgZTKz&#10;NSOdL9EDu9MvPA8572xzrGu697xx5jkPGOURkGBRbCBWiJE2/7CFlpvkrfyeg/SonSrnOBeQxEkd&#10;C8woBpw4YGyjLOi7nolU/pubcmqbK3PnLgGbwLPBepR2qQPyPMzt0UB1dvo2z0Zl91oDHXB+JxSp&#10;kZbqOJWss/M6SD46qQZgLM7e+vubFb/v/WfWAAnOgNLv9UveOGPOWbOgLuPCoJF69FcGj5GVtKDv&#10;Ggd+x1pIUJgB2VIcq5X3HcNpSz5yHkbYGLiyysQ7WsGzkrrGmJHvsISk2KP7YiLYKLnrLFygfse5&#10;bfN1sBisSoLLGL4Yj8Oo3EcZ5/uwFdoDW2ztR9exEAQ7xtngZFCRJNxQi2pv4II9cbaxSY4Im2aJ&#10;qtqa8Qfe2h3IYHNWk5HtSF6szJwVDlFOuTYH+IVWXBf4Y+qcpSNHoZVTkkOFgIR9ysikZI1ZpC3P&#10;xRkhlwJcxKSX5qpDqoDfWt9S9qTs2DZMnHPw2yqZ9tcuZ29IP+p/l4GNxnsEbFYV0fk1uoU6GQMF&#10;4dEZqBoL3efRkjPzFACi4Knror105l6L0URUFe97neHKQpjvGOj7mn9PDTDKMg/FPBgW/Q/QSJnn&#10;4TNoAIhxZhRGOfFeLTGUjIxriqsx8jxxBpahZaQB59H6f66NRdxbgeJeGW79zmAa04w/aavYF1DD&#10;Uno7wNE1ki1vvcmb/Aow5rUXux57waBhP2dzp7AfDIcsdzbHiRMN+GIiXZ+zwbkGOiRKzgWQlNwi&#10;IQPgMexipkCwt3o7H6BjiNoA0AF5yTPF09g0UiWWGUhRtbRn0wuwr94Ozj6K+bUSyVynmHuLMJPD&#10;kxU5SzIfz9Lg1Ql2yp46Tlm15cjAzH8bXzvUvTE6bT+vF/lMn3LuI5mVAdvZa4qeBjbsSVbjXJE6&#10;nkZCz+ncOhEPVMeVVQTwSIpiZah8GTa8LP+rQPEJjE2g3qDXeXQYEqdOYzCNi7E+W8H7/F0D92pA&#10;rITRBC4AiHFnTBk1yQPYAKMpHsPhYpz0eVITdUJMCEMjQQIJkpBBKmZAXiHz9EoO8ePiQECDAbLa&#10;gpgdqcxHoJ+BMgYd68Ow+543Tkqy78OgiZv4rikCnE5OpWM9j7FqbJHn/Nb0AWNSyAHDHN+BSAoy&#10;jm/F1Bgf150TTUhrGWROArAoQcFvnGAMCJsBEOqHQab2sAeM9BgnAgIYjrrCjEhurkFuIwVrH+V0&#10;jeaEze2dzKmuz2JI7JeyeqZxPVyAqd7YNtmunJIxiYMzrn3HKUvso3ovKQXYacORNY1l5Nxgl+RH&#10;deJ/wCaBJjYoXiepZmwn/TaHqJfbYpA257kfxaFNYk3TJ7BK/ytnS5HdGyfv/l0M+62MDfCoZIFa&#10;naXOoMINZqxLR1DJYmViBQaCDkdOlGSicVWu1FSdgsfrQ+LxADqExiI78noYEd7db2WJvbvR9vU/&#10;swYYUinqJqXqgwwuA6ufMgqt7q+vGgfAisPGwLbot/HAQFMbJKCQmfz1wdBch3wv4wxDMmGaMTY2&#10;yJ4YBPCkctg3phg1CgdjCywlLojhKRejji25FuOJQfYpG46s1GRwRkx5jVfOKiPod+xASGHcPC9Q&#10;7XUvR63GoTWmMTXPRa2Rkcjp5byqD9Ieyc8HeIqfexbTfji+jpM8wZBhwkDcCkaOU6/++vjOMeyR&#10;8/31YmLA7bqcAglt2MmRygPUMCXtc2ZbkoPFrrQLWzayQxmy1Cn3BCbq1fVaOcR99QsyJObGTrby&#10;DFCnYM3vR6te2UhOEbmRc1Kc0nXIheM8Pm1lbmDZ6PqqRKQSV5SL09XbE1oAwL1cT7sBaX2IY+b6&#10;nxTywSi19dsYG29Th9FBaa8qI524tfBUmsGHgdnX6Boo/dtfFcfTNGAxM4FyNN1A4yX0GgtS5JWF&#10;Lz/TRP5zqTznT6yK/S318YnltHoDwGDkeeqMBRYkfqJfM9iMDQPJcBUHYkgZEUYRm2MsMAvMwcrx&#10;ZEzKA8bRMlf9T84kAXEOGT7gx6gCCcylTDbjDhOglBhbjBEnkqLCqGKQYjDOty8uAwD95nt/GVjz&#10;QH04m57XahwMpuuM8SrxIyxvXA1+bjMSG1AzjhliYAYIgQuA84xYoRAF5ktibKUT9auuAbpx4XmU&#10;g3MhRuR5nQMEHKf8HGVAiCk5H1CS/gCwc9gXz8UgtnJHZW6h4vEVM/PzaD8srXlk6gAoeyZ1DXjU&#10;kWtj1eUMaMPxLQLaiEPS29I5QZI61BF16igxg3OhnpQPWHFU1D9nx1aynczcNokuiEAgbYI7cCsu&#10;hW27BrZsaoI2Yaf1UY6AZyKNX0nQ+Klxq69rx3mx7lv3vxRj4xW4AfovxgBJNSKPFItTQeh3r20w&#10;4JNnBIF1Qh6NDukaTbzjufBMeayuSxpIi/6pytv32TUw1oC4C6OMoTCEzStizCgP+jZ1gZTIq+as&#10;YGKUC4aJVEUSZJwZXuOkVcoZTEbG2PAXEyC7O953rskYuieP3/9JjGXu9QJIrAZTK9GFU8hIYRDi&#10;RsYoowpUyVjGqo//yfySHfwvacXYw1LHCbplP0o/B8TN/VJX6gJ7BIgkTWUzlpXFsZzfFtwlpQI9&#10;9SF+pZxiRIAACAIzZQFIltxSHpIYFgZ0AYj2wJIAGyDjFHt298FegYvnxrDZD3bEOeN78rSlMIm6&#10;OUtIAcLKM67C4XnVY9KyOi7pQjnJvsmBHBGOjLqxYcOmApCiARpmr79w3Oe5ahJAODDqQqZtMUhq&#10;gb4yThWYM8Q5KcCquB45tjeBY5z6pvZln7WBejFH+F7W+m9bhtL9z5ZYOyrfJWAriKfzlv7MOyIN&#10;GBy0ZqBFK+dd8GR0ZN6hga3SNQ7Wx/OSTgoMpb7KnlTprbzw25W57//31gAvmwTWW7EpDOISvG0G&#10;Ryo1zxgL0ocZHSyL8mCekXgw48rTZnjtYxyMiESRR+eoxRAwH4zGeOFQcgixHyyGXDcb5NWWlNLP&#10;oGMJJE3AB4SBCPBRJ8pP9jPmxQUxWoYn48NZ5bQCcbbAX2O+eajqB3C5FiDFGDyP3znOQEJCAyBl&#10;gLEax7TsGAkSWPkAewBiHwtq6SXMGpCwUwA89qnNgEkvOj2qF/WpXo/eL4nNKKv6FTbBkICj6wIr&#10;bC7ZU10qh7pkA4Ga2CUbWXkAZcDmO6DNLrb8FjnZs7cQtPtjr4CzDYA7PnDSP8fFpTlbgD8J+zfn&#10;o632w/k4Toj+cZZc8zSwaRw3IFXwGFFhXpFsRo2mMTUWD9aAUOlQVgcTzORB5Anx1OwzHv66zifS&#10;4EcbY5/3vTUgewxgMVg8XUabd46ZAC3GizSoj4s1Ay0OGhZCOuQlAzNp5gyhvo/pMLaYHmmStPnI&#10;xgAyVmLQFBDlAGrABDPglSv7lQVjKwfDygDKChTrIr0BIVl5rQXJoBvXGApb4C+AwtgYemwWq8EO&#10;xaMAnRgY48xQ+7iW+mD0fYz9WyuKkAU9I0nVueKN9rFiLAV4Md6cZ8CI4bFF4wpIDD+jD3zGRIux&#10;DYAaxmhC99nmuSTZiEFxeGpH9pBUyjaWxams+g/7JoFoXCzZ9ZWVFEk+5dirQ3Is1h4b4wz5vtcI&#10;sbUIQ0yu+G7vg2v1G2UhLeqjZO1vXqGpeWxzZuut8XOJsfFaeUdkQ4OchKKDGrg8MANXqrLOwTgY&#10;ADoBz1aHNshp/hpNYxk8DMLRHJRHBv0+57trYDZGv/E0DIX4GQmN0kA+AxL6LYlIn2ZsMAXJH2RH&#10;/V3f5tS1MXi8bxKaMeGajBgDyDABJqzkSkB8rA+AJoaCPWFqxhSjTcIk+zHiVzbPbTxjZADK+FVG&#10;4MzhxD5cF0BhrJImMDbKzNmiCSRNgHM2ZQHb6X10Z2ng6lFd35qszqhrJ0b/aGPUsUBy7xmoaQfs&#10;E7ifba1GwnEYGR0wcQ/g6XnUkzbhwMg9OFsmDIgBdLYQuJewgVViuTkn4rKO6Z1yyAIm1yu92GD9&#10;q6zMMh8pY486UFf6zruPjVBdZmyraG6w89J4IXktPAleIj3ZwOdJ8KQ0rsA571Vn6kV8OnCvIQCE&#10;Z2/GfXdl7et/Xg0wLr+Z/crDF5MCVK3nqEykJ56vviqAbV8ShpiOydaMO1AY19dTu0CBPNZLQzM4&#10;jBkjxhiLIfUSyVpkNUiuvOZdYUzGI7bgO0wCKJ2luR+1PMZH5vMs2BCp0dhVTqxMOYGbGJFXSwHA&#10;W2n/rqFcze2a7wkESGaYzFmsq0SSFk0/Knexo7PJu+4jXocFnbFYgIhh33rpqXgg5UnYRLuK6bVJ&#10;pe/tJvoB+ZXcfGuVJP3cs6tnfckztkyW6wI3ZW5+Hml4BGXgBmBLyVeH4zqUvRC3V9l83mhfLxHn&#10;AO70ktqVMy8zNjfAstBC3qrKtT4krwGw8VgYAMcZdGg5b4LkqDHJHLR3MubZ+5hWCr6P+fkaIMFp&#10;N0kNZy+j/PlSveaOQAqgietIv+dtY2aYkX0GDVvDkmRG6rtAS4yEwaRYzAlP5EsGk8dpH4uSDcjY&#10;AjNeOYeQhNZaisaIMWST2cboGkO3pEUZcYBHmxhnDLBrGHe3Yioc2l76qQwMh8QMcTqxIJvyGsvk&#10;NK8wMbYBO0Z35hBjakITZ6DGuQXut5bJ4p17jvEFmHNLkyE51WeJZsXU5AGcTeDmuHAwgPjZ82CL&#10;GHkgos04Dk1eBqpih76Ten/POXO8tsHoY4jNESQvU7eAnpgtoBzLjnnG3LS3/qgNOSYkOyxOzNXm&#10;Wu7ziCz9mlH1mqvoJ/rg+Gqfe1e+BGzotRtoRN4pam9Q8Q5UoN95sAYGXd33CmVga2yyDAmDjLnK&#10;Eu89wP79/TVQ9hs5hBfJWxd/6bUcYwkYLYurMgQkom/ZZMphEK1m0fvWABMDBmRIYtgQz1rigoQB&#10;MiPjf7bUHHnStABARoLkdQv+9/oadciAqy/syJhhaIEZZiRmJzGiuVEZzXH8AEpGTJuQ/jAdGW/G&#10;qiSv0dN3HsPJEEpE4GQar56PvGZsY6scVUAMsB3LqWGQgRpAORq/jmFUscczUFN+z3UrphYrvsXU&#10;2J1xvcS5n7kPqU+M72y1IqBGSbr1Ak1ODpAuw9F9SItATH1japx7rFYfuLWIhDqztJXjOUeAUn02&#10;jpQTkEvSE3NjS0mOZMqkWk6DvtcyV+oZgZBkg7E5Rz8DsL27Dvjpf4+8/do5v501KV6oL5/1qSMb&#10;8y9XACZgEwB3IwPb+WgzCce+QQjwdBrBS5o/71Y8QnzuaNXqbzF+f2M5Sc1JJrKvSFEtCswYG0AM&#10;Mq+QQSztu1VmHmHlV/rkK9qE0eIdiwUzlgwqL1k/9kw2DIjB4UG3aK7j1A2wx5gYIIyP0fYXo5NN&#10;KHbDQAHNVqHnfQJPoMbAGSeMo8QIi4mPLwJlqCQYMHwcRZskDsYN2IijMGLaxX2FAxhdKd3YinuY&#10;CwRQlJX8JcHD8Ywxwyq+KfmFU4IV+N5xwF45fcxTk8TBsOoH83JL5nx53luSkTKol7OYGjbC8GOH&#10;Z5tQhzq9NYmYrZJleWbMMU/ADiDPNvUC1OYYIfBWV/qMOvS7PqtMZzHTpme0GlN93DNgpxyTJsXr&#10;a5QAoKtt2VmfnoXMO75mx/nGnRwI/aMX4OYMkdL1ZU4aibRpCkfPTT4ticg95EEARg7dFcb0inHZ&#10;NTid8Kbs0JVrX2JsZMRmgFtdgGGjNevoDBhvgydqwPEYSTgGnqwmHg7vr+VkVgq3j/m9GuCxm3so&#10;AM2gG7BiRQaI33jCvE3GTp8gq8geNMAYN96Vcx9NjviJJ2eQGG6xICAFXKgJBj4FgpPGABlY4sGM&#10;Qgsie36A4zjfAxDAyKPm5WNlFi8g6YldMQqYSM4Ah8EcNDJXLyptdXYesvK4ryy8XoLpe/cXbyHB&#10;GVs8+wyYsWWcSY3HEmXhMWbAjlrCEGsf49Pv2BnAApqADDgLM0jzB7A+5C1AAwRakFw5sQTPn4H2&#10;rOpxfDHm2IbKLgtwzBqc27hks1vTIbArfe6sXymPZ9MeR0zNs4pp6aOAw5w7QEzWG2NiFCny7NFr&#10;uMjx6m58P6T7tpzg0XNxhownYweYjlMDjCtkgVPFyQF2JGVlswFF5+bU+E4s1HhrU371HzvXFwBT&#10;Uz84ntqLYqY/Air22v0Ahn4vxGDMOo8q4fmALedOnzANAgv+6fV6OUNsTMkyK7bhErB5ODco+0gD&#10;GUQ0XoaMx8IrVYBiFDqr75136/UVK4Xdx7y/Bkg4LeKqzcSBDBadi0FhVO2LpzKQpDaMgDxjDiJZ&#10;CwNiEJzPGfq0jRcMrPVd4CW+wUumPJACyXc8ZCzIWn0MDi+4l23y9j0zhsVgYEFYFmPISHLkAJlx&#10;wLuWueh811Enlo8iGTLg6tq8KgwAGDJEwAboMmxYA0PsOuoU2DFgnEQghwF4nQovG8sBwNoJiAIx&#10;YQDAySgCJ+OxN9czZtqnV7YANs9OQpbBib2JpWETEscYdMczuoxk8aGWhzp6FYu2B2qUGkzt7I33&#10;jDkJ89YbA3oD+Vl2nPt4JhPa5xWLimt6VsqRzE5OOWbMGSCva1MMhbOCmQJh7aHtAAVHQrIKB8Hv&#10;gSvHgwzI8I/JGsCOUgXwHN/6mUgAMNPuJSwBGu0V29UvOCPqnHrgOGXWDmVhzs+ov+gTxeSUa0yR&#10;B9z6rDGr3wMwAI/dqwvna29Mt2sYK9pav1EH+hPV4p0LcM/2Qt0YN/OLpm/ZlYeAbcxAUkE6Es+Q&#10;t0ZjZgDIISqCt1e85dnJgbco9KcZz28tj8HIoOlI2k4Hxs4ZYjIaI6c9ARnHxqBgwLU3r58h4D3a&#10;l83EsxWjebbtX1GfysBYAAWeqQHuO6wHq9G/eM5lF1pbz7NiLjxXdcCrFVNjxAw412Asec8MFYZD&#10;EiKFkSYZMGnxQA0DAETqBVtjPAAJY+p6DJfr+MtDJzcyJGR+x7kuSZER8p3/7QNhwAU8HA8gPKP7&#10;867JpYwm8NBW5qYBMQDYfLOW1+ovA2cf0PiICQFigMchwL5s2lodAd+jDaBwiAHImSzIWVI/+t1Z&#10;PAeo6Y9nmZ76LdChKBzNhyVfcsY44epInSWHchi0h77r+hgpcNcGmJ/Yqn5MXtdPODakQu1GoWpt&#10;SvVSYod+xVFS78ABGGv74nkAXl/R1zy/ccVRAP5AxHHqTN/kNNmcQ/rUR0e5vknijlH2Ww6Ea3PE&#10;xreBG8eUi8aopcjcp/9JztgtoASqJG7SuixSqkALXOtrlAhSrXo8y3a9OpaxRPboylu8HwK20QtQ&#10;eAhu8LTCOc+dx2kgGziPBC2vPvyffrwBowOajHoliLpaL1g4482A8mh5cu5JEtOOOqyObBBjJJwY&#10;nqu/QE4sgqzmOo4vu4vB4A1zfBiD33pDQ4vecsLIiEDJIMXISJCMBmOOoerHjBzDLxHD4GXcxrJr&#10;A8ADKOd3C851LkbRShpN/iUlMmoMJ2N5K9az2oYdx5MXHjCZvNWCGGneOlYCBK8YifH+WIfy2shY&#10;+smtlU7E6zgDZ7FWDIfR5Dydbc0fuzUNAugCtbO2AMS9eoYhFgctW9V9ycipTDJUJdJos8aaPsHh&#10;MD7aOO76BOBm6KkVvYlA31DnnINYmL6k/nvbNdvZ2qNdE6ABcP2BXS2jPHamH+s3nIA2UvT46hnX&#10;AJqj3VVujqmNs6p/jLFDDtq4HBfmi7kFTvqL6R79D7w4T2wFh0GZ2QNArx2odJ5VOZ9ld8XYjmTh&#10;sz7zELDN+jajx2szcHR8lSDwnPZ/dWDu4/93DaDgPHpymcEIXNT12YTUK/VHRmIAARMP0V8szCDQ&#10;kXRWhgtokdR4b7x+nVr7Yu8AgIeb7GyQkOgkGMhoYmywGoAnFmfQ/GSmFWPDuDIIBglmxePFRHjU&#10;mBNGUPzJ8wFk0hoP2PONc4yu1K9jyUcMH6+/sSO9HJNj/Nzr1aupM4CcSrIx+ZABJXU+y5wBM7aD&#10;qWlPWX5nm+dW72fyI6aizpvqcHQd7cJInvV1zglFAJvyvEfgB3z0P8cEKupB3ZuMXl/kyGEuGLUY&#10;GDDkgLRgOaDAhrCozqFYGT+9xZuch8m1lBdbqH3LfOQUqrdbtlH8jKSsXtS3euIcNdkayBn/ZR3r&#10;yxwsbL5yORfripWyIa7RCib6G3BTHpvzOLapYuoVU3TNrkHKHJkiYNQ2+jInx++kV86A64ndeQ5K&#10;h/q45wDe6kcYWzHHlfH3ELCRZuaNFqyBdcBeFLpSgH3M7RoQ32IUSyxwtO94wpyJRzOVkuCwKUBp&#10;8BqEjO8oJ5LjWotQHEH7klQMJOBFp+ct8mgZKWzAPk/TwGIMGAJeea96IQMytvfm+1zpG+5DZpK0&#10;RNJxfUYKQ2ttU4bA/+rPAGS0GCTPq8/q1yQUhokRVL8ksnF9vytl6lgDnvEd29CzY8Mky4zNI9f+&#10;6XMYWcxEfY0TgsdylCktBf1spQ/GGQMwpeDMyZG0cEt+1BcxXmoAUDNRGmiMTESbYmIMdMlOlRv7&#10;0Cbj/fVlkibGxbHTN/T3ALM3U2NpDLXYKJlRe+pnHEPyM6eulHx9EiByajgaJGJ9bOwP8g8AaWOC&#10;IzJOKueAsgPZXnKrewAw9e2jz/caHP/rcxh7YAXcxFlzEigRklrm967liCiL6QycwRwiLNW4LtGG&#10;zcAsiy1S85Q7uwRA/S80oW08u6kH4vCO5UQCQPXsGTmTwhocaw6pcZ0UedbfjsbAQ8AWyo8X1IiQ&#10;2TwKg3Vvr6kBDFhMZ06B1+lIJer8ygoTlYpUyAsSa2mels4nFlFyBGmOl4h9K4MBQXYg4+noAtXk&#10;CgOBTMPI6IjArQWweX0GpEGkX7QUVW8lfuSNumPNAgUGjVGRlNHLOQ0GBo/MyAjwkMkkBibDx8gZ&#10;fJ6PkTHQGC/lU6/+N7B+eurBUa9R/gxJBuYnGe9cJs7M2dwv9cWBwCjO5EfGjhMMHM6eg3cOUM6k&#10;a/PuyKDAk+xWO2GQ2tn40NbsEdaDcWNiroeBjxO/9V8g5hpAqoSSQITxHR1IYA2UlZ/RBs7iacYi&#10;2dF1gBQQGRM8jBHlId+Jkzm+NR+BJHYD+NRJLCwVDLOkmABcTqjfmxrR62yc19qTtZnnds3qB9Me&#10;M9M9LyY3TtEAkL393DU5psZY1yCvAsQSTEwVAW7FNtUxJ7f6095+1w4kVvWALUra4TxqD/UiRolZ&#10;cz6NT9mbJUqxVUcLU59Z2UvAhna7wdm7xCC5xtlJHq8BNVfRCXhvR5uOxsPEPK7QfAabxKgtxc0M&#10;EB1MZ27tQ16aDgowAJNBKlWYEdG+jAQWZuACMoOjV5IABx4cz8zg5amS/XizOru4nE6LFd2Krdyr&#10;RYYF41Q2hk5Qm9FVDkBW5iZpxPMph4/veYY8xl5ky1gB4wL19+79k78zBgyUdjLobeJFt5Zsemf5&#10;GPWzV4iYBsAGnC1ojrVrIzGfM6cBC9AuxYTmZyF/Az1MGusaswUBGvlT/2Qs9TvKAjkwh5wzpI+W&#10;Ps4Zw8xle7axdeN71nyvjzX1grH2O1WAbEmxwiiK3QIEY0i8KQBg3AET5wt7ksBBLWl+lroxjsSi&#10;Y2HaW981J5jkx+kSltAGysiJAAjOkRVrDGBZY3IIdQVYjTI02bH+w4kzhkoKNL45slikcqhT/a2k&#10;Fd8Zt47JeRGjxCCrH3U8EiB2xe8jO9Sn1VvODWcDYDadQB8Dqp71rcCm4d1gXhNPo6sknv0Rm3vn&#10;IPuTr91bnG/JjTqd2BEPePWlrDxMg8tgAEASJjAcnquBJJZnkAE0zM6AYEAYG0bHQKGtA1MDzsDD&#10;dniO2A9AbFklAML71jcMIB2blEVCYXSkQT/y0lVZeICWgQJWmGbLK5FOW3mfcVTWVpf3TAxEL8bE&#10;iD0bg8OL/E0mdNaXtRGDx2NlrEl0DMAzbHKUgTNevtOH9APGntHSD4AUw8SYKwtvnIw6x+t48kBr&#10;XsW+59KfMaxbS2mR7bTXWUp/SoFYbYkdWD+pD6vwO+MKqAAA1YEsHgvpupiSvsCWASy/Y0QlZaiT&#10;wK34JweDMxdok2W1R5PJ9aPeVGA8tCq9tlKnlBVgh+3WdvqxMQNk1RsFgeMF+AAMVgM8PQcwMd4A&#10;DGBni88+WGGxS/eilgDdNjFzY73EDnWJfSa5suf+T+pUrzJw1UljBB6MzNc+kB+dmt7k7r5lZLYc&#10;n+tYKICD2iYG2ts0fKce2I63Ahtv4GwxShWjEWi6Hg4139tzNUAjZwh0AJ1c58rgGET2fc/YAB1S&#10;4L0FdF1LzEEndw2dW5sxOiQYGYMtrstI6aSkSexGNpz7kAcYCECG0TEMDBKQAmT6AqlRHAsQSkbx&#10;e562weFZmr8lEeXK5EsDlRfH22UI3FO5gKay9gbjFhrm2fMCgb8sSM8HzA0o5WiRVSBZOn1p9IyK&#10;/f5KnMCS/VUfvu/T8nEGax8ep2NlnJGTHCNpwTV9x/ipcx8GkLwLYLEe5WHkGF/1WFZjyT4Ms+/E&#10;oaT4M+YMr7/9zxP3AUaMsN+AZOf4zrF93BOwuC+JyD4jSvbjOPhO2fQNx8iA1qeAmjY5W7cRIyYL&#10;3wI1zpDrzzGfRpF255QxuORz9w/csDJtV4am+2EDVAEsEmiTG11ff7U5l5OGSXBwAKF6Smb1XPqq&#10;5zU+3F8qvDoufsZwO6f4j/HIcfKc1BAOo7EAXI/Wq6RgaEcyeksRGkf6iOQbNlUyFlvg3j6UEB/l&#10;JO8Zh+LKvuPgcTo4rQGkcgN/fXEEJqoG1hnLQkr0wZgbcNN3Az9jRfxQG4xOFccyJ8dYY7NSkDjl&#10;bAwnwMZuGHu98YANA9ajowXc1Ffx2Rbff5sUqYMANprqvOkE0F1H4YnL+HrVPIbn4OF7z2bAdHLG&#10;CJhgIQwQhsSIkDnILowU8PC7v2SDM5bne4DAM2dceboMPYnDANOZeXMGuQ6qowM8RthfnqDsOnIi&#10;T0q8ChOzD7zE4YCdQa3zGtTmTXkW4MNjNch41wavwSQAr0wG6krWHknOObxuRlBZsTTGhpFRNoaO&#10;0e+VSAYkANMnPXPzdiThqD/ld6zsNeyOpwhsgQoD6ON7/3teMYn5g3kyCgyFgWyfF87Z8FH3/mco&#10;1L/jePG+x3KL+TG8PkD7aIUNRgWAuKZndh0fQG4cMhKMKCPbZF6jwHl+zyHyOxaiPRhmdWafE+A8&#10;dXXGCl1H/WtTUiCwzHjNI05ZgFqM6mhEAh0AegZqzgE+gKqkC3aoty4cXVNf0r4civoViU4/z7B6&#10;Vu1PVQBYmNXIOAPTYkr+l+Fn/Onr/udYGpdjcoMEFPHn3nptOhTgHTfPaqyIxyVz6hvqFXgot/GD&#10;0YmTGV/An8Po41mUW4IXFm/MAThgJ5mmrNsmNqsDTpnf2gDRuFDyDEQdF1DptxzSJpv7HeFhS2Jy&#10;gBW5aboBx5MDVWyPTKmu59yAAFadmr6h/vRHJOmtjA0VdoN78wkgLQP76Jt8vxeKXldyjcyDy1ta&#10;lZ0YfbIDQ60zzV6Ozs/I8NwApoHMYQFYOiMgdd74lt7xqXRgrEL7GlQMsoHHqVFmgXvGxD6DoSyA&#10;wKAHXvpOc8d6eScPnCcqBlcCy63npc0bjLxdjELCAOOp/OKRrgvw89RjWb0cF7M1yJXZ+UBCXWMd&#10;jKV4gb6rzAYpqYkBYDTOYpkGNfbC+zROSFrKyZv2l6Hz3D7iIgyD63ECnSOe4S/HULl53Aa0fYaD&#10;JCz+p2795n+M0zEMlf8d6+N7hpFU5G9rCDJqpDLt54OFc5gYd0APMMhcAN691KfjGHUfjlT75CJG&#10;m1MhAensJZBsgbYAameb+o75nx3D0GEv5GfPnBHVRpjJ6MiJMfUKmuQudRAr0F/G6RvYnz4yzg91&#10;bMkP2txYAaKYKxtI9QCQxfqMO33Js7QBn5IykvKcry9xJpX7bGK7a3CM1Iv25xBSNtyb8wboxCmx&#10;GcCInWJ2ffyvvhzPCQRGAKaVbsYFyo3PkU36H4tN/XEOx7R34hlf1Ars0KaO3Q9LrY6B7Rgv4ySO&#10;QEaO1L9Ghq+NxuXUtBFn2rXfCmwGvhvcS7s0UDSyQbq3x2oAeyETAB7gxjPnGZIG/TWQfPLcS4zw&#10;lyfJG9SZsaVeY6EkjCJDZMAwRjonL7gBYKAwCowbkCAL+At4ePeMqON56tgWIHOOgUFyMM+OIeCR&#10;uSZPtcEG6AAX79ZzGODkLc+DDZEQGWagyYCfbUBC3TA2rWoikM2TxjIMugwZgDGADEbHGmxYKSMu&#10;sUWAGgsTc/QsZFmesufAKP1lQLA9cRjnMqwGsHrBqlpqiQECJsDcMfq/YzyTQQq8fIBbS2AJ4vuQ&#10;r9S1OmZ0XAtAOt5gdx3z/zoe4Lbvr/gGpwG4Mir+cmp49X7jhPD4jV1/GTnPoO2wcY6Cv9qIQVcv&#10;+o3jxCn1Fc4KKUmfUw+YjX6JGR8Z6N58gKmcTe0oQ/UWU+McsCeeh+OFcTN2OT+eh7HP41cu8qF+&#10;7JgmZLcc1VG/cq5zkuF6jZF2J89SL7QHFsERw0Y8EweIc8BoY+zUlHFpMcZem6pDjoF6JON6JuPz&#10;bFO/JGR9PRBXRn0YqOrHt14d1VxisWPl55ACOuMKs9fH9blx017dy9jEwpNc2Rr/txao5zeuxoxM&#10;Y2VMBhMXlFA4zmO0X8IJR0Jd5BT5DYDqv+7jfHUrQexlwHbkMfNw3cCgOdo0tMHJk2Fozt6B9Jip&#10;/7vOYqxICQCIwcd2sDADh0HWWYGLD3AAJAxME5EllPCqDVYMrExVHU8HByTYiWu2grdBCIgYZQPA&#10;oGJgGWUevP8ZV4OLhwvgWlUCCLSwq8HEs2YkW6KJPIL56Kj6T+sLiokxCgYrlkiu6HnPZMnWoRTH&#10;yjgrt32ggpF5XoOO58kxMIjVA0BltFtCiSTV86+8ddq4wGJcQx3o756Lof2mrfHNyBjXgI0z8MjK&#10;MIBTPwxY1IO2YzzLoj2qG+2trW+tAah+9XXGzwerZ2yxxRwM19YG5MEy/cii2j5b5TlLIunZGXgy&#10;ahOPjQ3jqGtguMYUwGLw9X3jKWPfM3F8YhoAxZgNdIp/GzvGA2Ak+3OiAPLRxm4y8FL3j+wwyZgD&#10;Ji7HeTpyGigBpdP3MmdyJyBRd0CFjU6qVw5OrjhcU3A4EuqsLEXPwplMCiZLcjB7vZA2H1cZUXaO&#10;NJWgscxZEk/2jI5lP7BeZcKI2TnMlKPCgaE+cJifBjY3OzMovMwzYDMgeCQKh4Lv7bkaMJik8T4y&#10;R228s06pTUhVNkxQJ6JzY0Y6MyN/5ZUQXZ80wZMGMJwZA47kBEB4iGSteSO3GQwMGsPGSDAmPMSy&#10;MrFC/ewsRmtAYaKMB0ZmADhW/+x1HmIRwBKD9WyMjWf2P0PJ4AE55Ta4gbysuJXlyjBVA49x4jxw&#10;LO4l7VzpDYx5GaRNP/D/Kye0vzr7k+HWppweioE2YTjP2hBD4+SM0t1cRwymNiwexi4BUGNDXwHE&#10;rc3oXE4UQCjpAPsCJmXuFR8alST9kd3KeGPXwExf0Wcy1Fi29j7K+KRmjEttYRv6VfKo+jAGOXf6&#10;F+kT+zmqm6TbW8l3wIGkiX0DGmNunA+KbeovHM85HMThE4YAHuoLUCcpqkOyJpYaBrgHZlmdkhTH&#10;6Ufsk/oabb46a2WVYpLYXFMY9BWONxmbE6r+xBU5i0dvDlD3TwObBz/r9DqBG4yTMx2rYiAtGWYn&#10;jFwxYefHovoA50q24NnVyD06cm+ElirNCPEIGQme3aOvl+GVY328aUaBIWJsxPHS5MdyeS6yjgHF&#10;AyTr6FcGEkOINfHmxPzOpgEYIKQYRoyXDlANQMaDTOY85QB8vFQGVB0YcAyB+znHvCIeZSui0PMd&#10;uzL9gIEzDjDrV7+hmKzHaDOQPHzX5yw88m671/TGtauQMBl4Bksfm5lNVxF30v/m97mNd8EW9P/Y&#10;Rr8BJc7EGci3EHIGEpiNTof/9b3xZcfkXv1VP9C3jAv3JpsDR/eUTXn2yi0ArL3GFU9IwNqsVT4A&#10;Zckj6uho/qZ+j8GMMcS55rHbkeUaN1jxmDLvHM/BsRTHm9+Ppz6oPuLK6oK827vg1CtHdQRqiSm9&#10;iaDyuH6KnLFgXI0vTMWyOIy25sFROOCLTNExO/Ve72r+9Cyd3jrv0gTtpMgR2BgzBuURj//eA/3t&#10;v5P0GOFXbDo5lqFTm5zNKyPXkAF4do+uO8ljY8h4jYwBIBFjIBndWk6J7Mn4+VuWZJ4icDOBOy/v&#10;6Pl5iOROHjAAwxypBowrRsZoMkq+57ErCzB0bcYAYJBdAC1pRFzLoAN2wO3WyzJf0R63rsEQqAvt&#10;hTUwEhjtt2zAQ1xVjGj2wDlX+tyt1G1OCsN3NAmc46y9enu5OiHpYUMxAjbJMWeLrwMwLG18E7h4&#10;zggOwIVzxekTfzU9ZmSHtQXjTs7UXp53HK8AoRfMdrz+qn/Na4NyXlxH/BvLxA4pAQGO81ubcV7A&#10;mvKAwR3FKUm06ltyEIfN+Ae44tHqwXhASty3peP0v1EmVa9ARbws58p4Usc5xL2WiSTLEeB0sivG&#10;E2fTGDee3bs3Taz0Z2NSRjNCNdbFvXMvARvPZGRsOgPDcZYRde/mf8vvzSO5+ry8T53pFVvzxjgh&#10;PFFOioEojiBut8JSzsphEACpki94gALA9zZeK8bFCAIdhkg8z6AAVsDtLA7h2gYWGaSlieZ5a2Is&#10;BrZBxWgwTvatp9fcPV50qx+Iz2FtZBR19Owakfee/9bvlBBtwvN/lE0/c/9nz1V+E/1HL5vhxTbO&#10;YvTuKcllXBNxLgfDTI5kMBlJdYQZYh7sURuDPb9Bm8xWtm8r3I/MbbwX417/pDzIQhSLHV8Zo7/2&#10;ck7OvrIBpRIqjHvjAEBxuCSzcP7GNSLdE1iI2wJQ11NGDgEGxLHB0u69nVy5xpVTXDegxzTFyvVp&#10;IOZeo7KGcakvzydODpiAqHKl3rmW+mj9V98boxLB4IIxZBxSSoQ4SI0AuCxQ5ZF4JISgrjjETWfx&#10;rCWVAHiOETDE1s3pFEt8Woq81aF5IC3DpAC8mVuZOc8Ojr/9fPIFdvXseorVo8GqAwIMMoROrPPS&#10;ua+8xO+oXbA/HZ/+vuroGCzkR4DI0DBq4m8MFQVAmjJv88zzLg4JDA0MXrgMNM9EWmLoDEDZcOQa&#10;4E5m6jU1jAFv0DF0/tKTGTIDEvPDKM+Y56f3z6OQQvPaqlPHqK9xdRGGjuHBeHvBpN99x0hi94wU&#10;9oWhY7dAy1/GuA/5KgeHndCXGTZ1e/RWAI4E43rmZJW8UCp/K90AfokrAGRM8wdkpPISp5QVaCaZ&#10;cYTEd7Gs2L5+3CRm/ROgcYpcQx/VX/Uh9Qc4JUZwrlrzUd0x6urG88g01Y+pC5h3K/TXd1y3Vwup&#10;G9K8cemvD+UDYKizs7eTuxZJXUiAo8gxdC7HzocDIPYM1LBQZfGdmPQo6YodayN9HmMWvkBcKotx&#10;I0Ox19RoK8dxBoEhhq29KTj6B5ui/Nic5+SIcqKVST0CWA6KsrEBvueg+Atb2CkOuEQ2uHPlbTGX&#10;GBuj5QY6FF1aQ706CP3pxuIny8dYo/OrQLFaNnE7nqBMQoPcAE0PX71GxwFdH/3AB3joxLwwQWwG&#10;MaNp0PvwXn0YSM4SAOHZGySMp0HBAAmS8/BleJ1tBhvg4km2ODPJwz7DxCM3MNUl8DJoABUZijdI&#10;SpLA0LQDBqo3wUtAMbgMVNfnAEiK8BeIOp+HzZgoh0HZNASDXvYmYDiaLE+KY4hc24cn78OAaRt1&#10;4dl9568YRsudMdaMLYMCmJWtMiiXMrTiiL8MkefDJiQt8LL9z7gxKBkq3/md100uUleuC/AZ7/73&#10;nBKQ/PUbI6VsQML53hDBTrge75vBVB9AgEOMDSQX166cGkbvbA1K/UafGCcGO1dSVPEgjEkZWlmE&#10;0Tb/C7jEULAhddvSf/qFeW/qUD8B0LIWW0hAf8Y8SXn6OafL83luzlISm7GEielv2kXil7HLKOtT&#10;QHm2lfoe8NcPOGcYDpai/MrHsVAefVBfPNvYZYlPGBmnwPhRTnWvvvV3H/+7p31yLwDUJzgD+iiJ&#10;tNif5zaGgRJ74Xh9y/Et/9WUh8rVW8QlrAA65dZ/xUT1YfV7lByinUpWkZGqDtSx+uTgUoP0p1tz&#10;/ua6uQRsJAQ3YGigLalsb++rAQ3O6BhEJDODi3TIcBtsjFqemU7HiGW8GELGyIdXZMCPSyfpcDwy&#10;siGPkuHpOB5j+wwV48eo+LQUU/uMhDI6rmP9T/JkqBhqH4PGuX5jBBlfwOBerXsHyHjeDC4JDsjx&#10;Mg3YM4PH2+aBtr4cRuq6DE5vXTbIxeQ8h2uSTpSVxy4e6FmArLlG9nmajEOvZimLDCNpvmDA3P+M&#10;ECPQPEL3YcgMxgDX/LpYIyM8zj3EFLAhf9WBAe6jjBwDRmnViZxTxHvDsjrRp3JC9Fzl8ekcv42L&#10;mGdw1JPfGNyAo7R43yuzBArt1VvCgRGDqR8w9LEa98KKOQg2cjNWcjaXzbW1V+sWjiPOPdwz5Qj7&#10;HLO6PTNAVTbfA1WAy5ko+cHYkkWonTlYzgFOAM/mf2MN4OlLAAvLKt6k3YErpmbaC6Ouz88LPbu/&#10;viWWZxwbgxiSzF4GHCMRR2odVYCDHXK0zlQbNlm/BgJYDul9nN/IcUREJPhxCgCo+/mQJ401Nt3U&#10;olZeObJozldnZajOx2hb7SCsQCqe17AkT2JsnGhTCFpCTruyCcrBuWiuqzrUH/Ql49n1rsSZLwEb&#10;+cANNLgGeWTOy/tg4M+8Ms/cwGxJJ3/npZx8x+AY3KSOjLQBx+A2sZu3xMj5a1BmzGIyjDUjwugy&#10;so5xfsyLEeEBukbGlsfLEKbnz0s4aZWY3FkLuT6WoDMDauyRVwk0eeSyqHikR16rZwPMBjYVAXgD&#10;gTxzfbTMSH8ZMAPUs/ZWA54yI42lMAzubaAxLAwK0CSp8Pyl4jPKAIsBYTQYQ38lMEhNlqKfAdEW&#10;ZWgCTfIyB8Q1ME1jiTHo77h6BClt/F9Cg0nivlMnPuPv/mdMsQfJDK7v987xm77Uh4HBtmKinCBO&#10;FEPCUSIRlXzjekCBQRSL5ARwStwTULAHyjcmIfG8OQcMNnbHSLU2ZanevHsgcLSwuv6inylHr1E5&#10;6kOcJOA5LumlP7YouD4qWUI/c392bFzv0fjhqKuXzsFGtJG+ENg7BvMwJs/kcf1f0pc47ghGxpxs&#10;YH0AALa+KMDlqGoz53CC9AVtBfg4bWdMJZaLpQFpjqo+o/8ZS/qietMX20dK/I/l6bP6sH4O9LDz&#10;piWMTpT60v/PpsIAZaENbNVxwgHKLGnLmCWh2m85OrZK36BmcNzUsfJzGtgvzrZrAjlgRmZ9a4xN&#10;J3QDnouA3jen9mu4jLHB4lkYcp2RZ6XjqnB/DQiGT6dnSEmDGoXHzXDy7nkyPAwfjQNkRgDSUP4f&#10;v9dRSIGMrQ6AsTDQMvrMq9KhDCIDgnEw0Bj9lmBqiSZ/ZYIJAPsAg76bf8NoDKY+BhWjYwCR03hN&#10;vNGWXvI/77WllXhaDGFLK/nL8Pe/aygvgErrZzAZypgg8GFYGCTeGqPUa3QE0BkPQKavkTOSIvwv&#10;e8sxvgdorUqQh9hqIIylesWceJAYhzYycBlog8hAJhe24kGxOuVnwBkpBoahYcjdm/EJKHj47fvr&#10;OB9tIL5nUOo/7odBG7CeW1n0EYNdnENcAmthqLDJVhXxO3kH29Q/ADDA1mf8dR1GQ9/S7/zex3N7&#10;XgZE2fVb99QHHcPI6G8+DGPHAl4fTEs/58yUyIIZ6BfAkCypXJwaxlJdjpsxoU21fbEw92HgGTFZ&#10;tPoBpWBcGWdmY5wABvNsc677aO/mLTqWg0YlmONSGIPyaA9OGmdnXI1ee2M5nBxl88zazccYAVpn&#10;zLlVb2RszgyLkzG+4fqWG479GFMtgH10rP7g91iuMmE/zyYasfHa1vPrj+yOejhzPNxf3esL+gxZ&#10;teSZR6iGNlHXbEAMzXgyvlcS0rrnJcamE7kBdGZYIDNDQpK0r4NL9/SXYZBCjUozuowAj1oDC06a&#10;K2E/z4UxHT+o//g/PVun4u34a3Cl/TMWjChvyGDxV2WTN8QreBEaR6X34d308R1N1wDxt30G1XcM&#10;KJrvw7ih7aQVwV6yBOPqL4PbZ6biv/W/simn+yubwckp8Qz+AhDP5Tk9b3Xi/7GOeNjqk6Sg4xXU&#10;9l2/+atv+K4PeUIbFENibPpoI6wM8JSsYbAmbRpg2hbwki/9BY6thh/T0Cdaw4/c1+RVRplhNNCw&#10;UOzDwOWgMGzJTvqZWAgQAvT6KqcHOLX+HY9f/Y3LJV0ZuECSUV+VE69c+6eOBZaB+SgNA0x128Z5&#10;097YGkcAGI6sg+OojfWjM4MJiMnh2uBs3dAmKrMl+gUANP6bRA3wOU1JoMrHoeEcAvIcFyyuczib&#10;bIU4ZlmB+gtb09SUo/oGZIDLMXMbuxf2cSsJSZ0AB/cxhjhZZ/MWOb1Y8izPq4cWYrjVJ0bp+eg4&#10;9cL5YVPZOXHlozi//qB+qRht6k/5z96ld6+vamugOoa5YMtbGZtO+EoDnaFleBngAIPBBSZHn4xw&#10;QMOAAiYGl8fGkKbzM5gMm47b6zwEvbEPwKjBeHA+JQOQYXhLvmPwAlSDU1yL4WwtQR0pyYc8w7Mw&#10;8LEkIG4VBgOzZaXG/b7TaO37m4NgX1osaYxRYIR1NmyOF2oQMNI8Jt47dqJT6VBYJE+d500aIrn5&#10;v9fPkBl5dqQbUoDBjpX6W2wnltr/BgOPNNkACPjfx6DmufubNNlvY/bdK1fOmAeIGIC+KeuLtMpQ&#10;AUb16BkYFnXIWBiwHDDPxPBqV+VvYVnlJM30RnBt0NypV80rvDfAv+l37U4ulIQD5Dg4HKizNWWL&#10;x5zNFdT3sPmyWo/qotVkOBocBs6orMVen9OKIcbMGeMwPo3zkmaap2b8knBt9ZFboNakZrZgZmqu&#10;CWxvrbACxAGaOuMg31pkHpiTdI8SkpojV+zzrA+p99VFBciGVB6OrDGAqLBHwJXz4n/tBbwxLI6h&#10;Y59hjup6nLpBqTK2jxZ8OHvGS4wNmuqsbkouIaMUb9AYDC3Dq+P6CwjJMEcfcooKJk8wsGIevYaD&#10;MTzz0r5pwO+yvqYGVgCR16jzk5J4zBwXsiCgNSA5HoyOQSMuZKMqtNYlp4RDA5BJMJwhA1YSC6PN&#10;UALD8WWNr3m6P+MqxjtPHcvH9jkSZ+xUG5y9OV17MfJUnjMbwG5waMe3RGtjmabOEV8CjIEbx29c&#10;NLkal8DBQGNa7tkEbWBEVXA+Q92SbZ3HGeTsON7H7xzncdI155LRp1aIvZ5tHFIOubJw0EeDPp/j&#10;OTgNZ0k2nDOgInRwtizio72NQ0v+7HkRhoiEuuJEalfqyNkbMLq3MYYBqqOjpBjjclwEHROfV7y6&#10;9xyXgO3exfbvuwZ+qwaAkc5vkirwAVLYGYaNkRnojBvZsgWSxSSwV4BFmuTpcsrIo2JE0ppJZgYh&#10;D5Tn73p7O64BjAFr8TlbTgtYML5Yyrz1hm1rhR6Bmu8wQufP8+DEKMVPOcetT9ii3GftRdHA2DhD&#10;szzne+AIMEtRB9TCLEDV7xifcAvlhkzO0FOSSKxYoH54a0UfbBJQAT7nUmvONipN66seHQMsABqH&#10;znOPr395R39Vx6XpjwljR/fS1uJjnATPSZmj0pGqKW3WlR0XT+akilPakB7AaWy32PLK8/wLdB3T&#10;e1dO+tOOKavvT3uuv+l5DBydnzwicQVISeggJwI4EpVEBsaTnCMOC9R47KSd5tb5ntLAmzQIGWss&#10;wrnNH/ukev22mB22NSeaqM+WNtN+QEaMicFkn1o8AKiJ6RylfTO0WDegACjUJCyKI1Omo/sAiBFs&#10;ODL6QJssYKxE0hbnaIyLATIhi7MFr9mRXiR7r10krAAqbAQgS/E/23pfXdNQOFwjK3JfzluviCHT&#10;YlD3tjF5Tl37YFDGSPPf+tvrswCQZwQ4TVExjiTrlH3tf0k5GKZcCfkYJFZOgHFKNibptyC5mFrv&#10;VeSweBbJRe6jr/j9MmPT6H87sN3rAPv3z6+B5liKZxhkpK5W+sfmSGMyWcUCMDUSuCQHQMbYGkQA&#10;UVaqgekYUldp2mJ4BmWTgcelhjIQY6Ztc8UyFhkMBlssT3mLQxannGOWYxxzPHY8znXHeOZ8rfHY&#10;4qSA3nMBf2PffXyXUW56h3pgxP3PwJHo/C+Oqx6xWg4BRlsmJeMrLMEhEAcu25NxBirqz1yvcVMu&#10;MWyTotU7w63tGFgGEEiJD2PStxbCVQZsCWvnhJDLMChMm6HHrCQhafMYowSM5i4qk3YTJ3feuAAz&#10;I41lYETWGNWG44chdn1/SXK9z8+zejZMH/uTNYwJiv+TwSkCt2RXThjGoh5l62KrZHLPSUIFBP7K&#10;DSjZROgHkFAhnAMoOGYAwnfqpYn8gMO+j/IBdNeSuKPOypSWa+B3U0QAqO/Vhe9IsZ6xv35X5/Im&#10;PKOEO/kCLUKOkXMYlEOd6Yueqyk17sshNR7lKmhzwEb+Xd22FLlaU/u4j64BRlPnF0uj8wM4HqVB&#10;LmWb8eWNG0y+Y7R5ygwx547Bk+ZtwJGVxom6DCXwIrGJIUlAApQtB8RY+DAcjI57tAqH47AM8RPG&#10;htFgwO2XCEWOcYykp95gzuAxuK0a4pruwSj6GPwkJ4amlUAYGQZIORn2jBXDx9D6jgw0JoApAzDx&#10;LF17/uu6jBhjJhbF4Lh2CVYMORnMKhruz0tnTCVgkH8l6DT3zvMrXxtQY/RbKQZ78swm5XtG7cL7&#10;BwS3FsEFtNje0Qo62lqbN/lXUpr9WA8nh3Q4Zryqg5b20nf0FY4NgNNn+sgVmHMJ+s31/C4mBkAB&#10;tmtijJgloLw3lUGMDrgBd/UeCdGXSZeAScIUR0A9k/U4AMBynNf3qmX5ardbU71MEdCXybaYGOcE&#10;eGlLU8VaXkufxARluWtvfdw4E3fURwGkNnId/4u9rW4b2FZrah/30TXAo9X5AYqBjZ21SGtzlQx+&#10;g47naL95WAacdH6DjKcIyBhcRsLEWV48GUrWmsmiLVHU35YpGv8ayH0MZEaf947BMb6MEYPFy/Zx&#10;TOwpWai/85zLKw2BjYlZ8NzFhgA+o55xJxMBN/VhYq9su7PJx1fue3Qso6Us5EGb52XUWoS6cyRh&#10;YNlARNsBFU7H2QZ4yMbOOdsweM+NdTL4QJ6DUgYh8BnXkdQH9AXp8xwPRrXM4uYGjv+ffUfSJqEC&#10;P8l14kQmRMv8Js2dJcgUfyv7kfPA0AP35rT6K5mvsur3nCt9Vj1jSWOWNYAYM7CP9iXeKBcwAroc&#10;RYkc2CmJFsPSj03Twu70a04N2dZHxjknrSkJ2Jn+rewcmN5i4H/jRdIMx0q5Ab1+yImxr79ifs1p&#10;Bdar218NbPd08BXvZLWi93HvrYHeqm0unhRlBowhYxwZakzBwLZv8PXm4dL9gZoBW1YlOcqA5ZnK&#10;/AWYWA2DaMAzCmRFH3NuZMAxCM5zbUYAaxFHsRoEJsbIYZZNOGcU3E+g3IR5xsv+lQ/wbXk1gEES&#10;wqywHYyKweAJM6TqyPMw2AwkGdGcv5Zzks3IkGAJGIvreGYsrekwzvU9ZwCDxBiwVFMo3AfzaVFb&#10;35dK37qU7of15qmPL7Wce0hrho7zpOZjMLVWNznrYdodax9T0DkN6k4bJEtyhDwvkOsVRp6JU6Bu&#10;GeNYqX0fwDzPwW2BA4Zcn3If8iWmjrky9pjM2cLjpfSPDBKIYGyuh4HrL/oYp0AsmWNGtrNMFgDQ&#10;F+3rm/b1Wf3SVBhTWfz1AXz+Ujl8gC5A1OeTkWW8kpKxXmxKf8E+SdLqtAxHMj6HyXQA9ahtjTf9&#10;U5+hjCSbciiAJZmS48LhwmZd09jVJvqI44w1TqvnWN3+amBbraQdg1ytqd87jodbuj9PkCFlEBkw&#10;A4vX2etripOZDsBgOZ4UBggcA6wYcoystyEbvIw6YzWu+MJw+B+T63sDEJjxOt2j1XoMWt4oI8e7&#10;Zkh48GIH/vLAsQ5euH3xEwalqTMMCsMiJjgvrYbZMMjuIdbE4AEqRoon3eLBnp2BwyZjrRw8xpdx&#10;1NeBFXkTU1F28iKjBmgwYXUBMBml3jfWnEhJERixj2upQ2DqHgyVD6mRIcMszqZyACx1dYupKQ+m&#10;hnkBDAZwfmcaSZlz4dh5Uz7OBKD1V51KJgGCjL1nfNfLXV2fsZ+fH5gp7whqygkIz9Zp/IlRJ94M&#10;sAHk2VQC7AuYGVOAWJurV06QetRGnCGM3Fgxj5kkD/DHBJ/5eYwT/XB+meqt5/6jgG2Vgf1ER9j3&#10;+NkaYAh0fvGd5kExGgYar5rnmHxS2rYBx9ACJ0aMd8jbZKzt8yAZVwyQ0eONjnOnbj0hjxawMAZk&#10;rDEhBfu78tLEqzXpmWR6iusAD+DKGAFbnj5DyfjIIiSTeX0P8HMML1/sQ90BOqyEl43FWeLLxviL&#10;iYgVYWok3Ssb6YzjcSbDSWJRfsb/bOPRM/ZASflcE9MVyySjuTbnQNztbN4XwOX0iB+a24itAnEO&#10;Dqfk1or6V5736Njejyh+WSxMPA6zn5lca0K+Ok62+gz6LifG+AK6+sdcFn1BtiNGC7ABmX5VLBOb&#10;JFGqU6zTWFLvZ+tPjmXj+BU/Xy3zPwHbnhi9WnXfe9yf2MYYhc4vE4uRAl6Yk6wsBozBZgT9xlsk&#10;kcmeJLkYcAYvJtSbuM3Dov2T7xieXqB4awWJsUc0rw6wGOTkLCndDIK4lnu/a2P0Be/Jo6RJICWr&#10;E1MyvwkY8ZQZ8l6NY3K1cyyhxAhhuxwEICjOQ0IEEgwXWZf37BnU1ziZduWZsDrxEzGn2UCSRzFJ&#10;rPmsn2JfWJX2sazTuPkNaEqq8Xy9WHQul/uSlQF389S0v3PEka5k4K0889Ex6lZcUyIJtqP+x6xP&#10;zhi2zqm4srL9o+U5O4+DYGzJ+CTXGmPzpHMqgLixcaV9tR/nB7tXlwDbWNTP9B3JL6t2qJVHSK6r&#10;21cB2295LKuVuY/7vRrAIgw+MhogY5ixMADVBFiBcIbe4GJAyYziMwarAQjgSJrkM14nI4O5iReQ&#10;9HjyZ4ZyfnLMz/WwJ28FKJakDMr56nfsjfc3TnovGlnSihy8aV43Q85QuD8JtgQV9YTZWPuVjESG&#10;VDdWwvD8AJ4xwojEERkvwCfLTSr51Q2oASCMmFcvzoJNuidjP2+kKgxAmzoW2+y1M/OxZFDMC2CQ&#10;eGfpjNMjtsrQjokyjsX4f3rjVElSIc/qm56Pw9BLOYGbMrdS/spKPK98Bk6RmK0+Is5HhaBqjJt+&#10;pS05VeqRE0Qet68veR79aHZEVsrZHFVvj1jdvkqKfKeXu1ph+7jPrAHxp2JsMrIYS0yLMRDPYpSB&#10;kgFHJhT0NtgwPXGjXpEBFM3HIR9iWoyfgc2rZ3TFuFY2shLDajAWu5PEwDBgJLeWWVq5/r1jABrj&#10;LglEbBALa6Hfe+f6XT0ARDIuUBSjwyrUSzE5Eq64jwSLtqvhADExki9JVJxT3cxbr03BpNQrZ2Fl&#10;097ibwBDnIbDAuTEOMlgMTXX44g4zjP/xtZ74zBjdYBtczTUb9IteRTzuZId+IpnASzKhOlz0GQ2&#10;AuDm+QFaY6ylFFubkzMkaUm5nbvabnOZY4yt37nyTF8FbCsPtI/5O2uAwQNsBqBBJgMR++L18hwZ&#10;0N7KzUN2DINpngx2A7wYPaxB4gXDzqiTLRlrsRgyHSBc2bAJAxwYMqgGOYYicI7lKMsZ41i5/uox&#10;q3LP2fWcT4oE9uIiJFZSEiPjN3JvyTirZTo7jsFk2MckCQ6AeJt6f+RZtJ1zgTynBrsUWy0hDPiZ&#10;AA3oZPU9co9nn9v5+gh51lQQsU3MFDsm70nskSmpzBwWffeqAzGXcVx1xG/+d80m7yuPfSytdVjJ&#10;0MCJnN+ixJQPAEzmb/5ar1cyjcRxnEZtoB/NH2PTd/5ybnr1F5CkqGD2skifjrG9opH2NT6vBnTa&#10;P1nKNTh6JY9EEoyMATB/yCDFXExybQ4bIDNwGTTavfrBrgS2gRr2INkE+EhLJmECOp6/a1APDHp/&#10;MSH7/pLofAc8gSIwFIMCnsCWrGSf3ES+keBBvhmXJ3Kt3tCNafayWMdhl/76rpU/yDu8Z6uZMIKm&#10;MygnI+j7rgEwnOt7UqSkGNfwu/thTv4nzSoXIyPuxKgyVpIGGFrZbL1fz/NJGXcMIyQGKcFGWWQ0&#10;Mnb+9oYK9X700Ta+d131bJ9s6/piOwCu89rHIgFB5/rdc/se4JIrGWGyI4eFM8FAak+GPBbO4ZCA&#10;wuEQE7UvEUUfcG8sxXc+HBwf/cTnbL/VRrQFp8Bf7Q1UTazvnYXilVilmKH+2yt2SKQSevTPUUrV&#10;f8S4sEvxLNmrMg2bZuE+Tb3Qx3x6Q3Xn6H9AvldP+ds7EotdKqeyKSdGjnX1wlbXdA/TVtQdZQII&#10;Y3HiafqW7/wu1uk5qAacTg5G67farz77Swrud99RCdSBdmvx8hXruhnbSi3tYz6+BmJsjAhgMJgZ&#10;VWBOCjRBF5CJnZFyGAuGWjoyIyeN2WAFZOQ2xsdADpQYQYOulevJmAwlb5QxcD/7jExztvyvPAY9&#10;IwhYGBDgwYABCR/euRiGa4hTMAAMlnv43zm+Ez8E0IzN+F46mXWMI8PIu+XxMwTO6911ytHyRzzv&#10;XiCrDgAJo82g9PZt5fW8znO8DyPj41jGqjdwMzyMlNiLeKLfHONa2JxsTEADqMTJxNCa76ddJPYw&#10;Wo6TwYnlWiGFkfa7yfG939GxvR3ad34bP1L+Jen4a04W0AV4ki+AoPiiRCAG2Pm9sd1vYqqkSFme&#10;fQA2mZsT0EcmH3YB/HtrPYna/xws7cxJ4Bg4B9gz0k001jbayv/6UCvHkHw5ZJwsgKq9RvlOP9Vu&#10;FAX3cu2cFM6JqR45WWLDTbsolorxtcSaOiAlq19yoTY8W7jaOU1TAV6eTXsaC8aHGBpnR71znAAn&#10;BtdCxveMx8iSY47qoEWWxbf/WmD7k9nIvY6xf/8//4ibGVykJsafYQNeDCvZzD7jYs5M7IzRBnYG&#10;DnAiSzKAwEmyAqYBXDAwjIOxvbKsT+2ibL0vEIPE6gAZ486ovCKRRFkBng3DkGF3lITx6X3lKDHi&#10;TB5kcBlvbdXCvZgvVsvw27e2JeMf0GCmEmQk0qh7oBOzBUjAwbmYLtACav72vsPxFVxAT3v6iOuO&#10;bzonc3OssEtAra/pk1QBEh1J1zmOkaADWIGaZ/UCZqA2y40SMWTUUgIAC4AXtwX2kk+AlDYXnxOX&#10;66Of+c5f8UUOByYMxJWBg0KOVU6g2eRvx3J8jJvefwnU9VeSMeaLKXLOlInzh3ErvzEHqDmLPhwI&#10;H+Oz/f62+AGGiB1yCI074ItZtqDBU1mRn97xd/l2DRzVAO/VAOPZYR6t9o5h9MoarIMxBE4GEWNI&#10;2hGHM1hp+i2izOCQXMiH5DiDjHHy14okvXC2VeCxi15Q2xJD5ooBGwwOKPJgW/nDHK3mm/GGsUrX&#10;jwmRbpzPkyYLMRj+b1Faxsg9XZuHzEh7VgbMtRhUxtt5rRbCwPiN1+/5W2i2a6ofyTKYYSttYIKu&#10;ITXebwyf52B4e4kvI+Q418Qs/a8eOQj+9kb7mKjn7cW/ravpuCQ5z4TFjp+WXeq7npth9WmVE9fh&#10;NHBUlFudxih7uXAvGlYXmClDjp1qN46QD6PuL2nXx3GSV9QxYPDxP/nSh5HnNPnLAAMRUiYgAjr6&#10;Yy8CtaLH0QbIMFYGf34RqPP1Jf3NtbFywKa/KH8gByQ5Ne7rLxUAm6YaiFVipc4BFtpTO2OOnsX1&#10;sUfJIhw5Y0NZ/QWeJWFpT0DGoVDHLZulH+kbxhtHi6rAaeBoYJK9KUBoAKPkSI7L0wFGY3L8GCOY&#10;t3ENMFe3LUWu1tQ+7m4NiCv91sbLJu8YzAaeQctQJi1KNbZvYjTDZ1DyxA18oCgu5zxeO5mJEfDX&#10;bzxZnrvBz9iJN5lE2/JCzpWEYBA7niQ3LjSMSfI8xaCczyhhiiRA88nIcK7Vm9HFqFwfI+iN6c7F&#10;DEiYAu1JUCbGKjNjJ1kFeDEgPG1GRpuQh3xaqsh+MUKsBoPs7ekMUKv5Mz6SXbCijBKjxQA5z/WU&#10;AwtivBxfjNF5/nee7/zvPM+tHWJhJTE07WB+L1r9aWZtv5XkcaV/Y4nahJrEOdKnxlfkjNdqQjxG&#10;c/QGbA6Rfji/mXpcR1QfdQ8OhX4hzlkmocn1+iRQM0aMDZvrchpswIjT06a9ODKASz9ybbEz/VU7&#10;cq4AvHigmCIAtc8plL25Mvl6pT6x3+bRrRzvmA1sqzW1j/voGmDcAZuBy3CSajAHHjZpw3cyEzEu&#10;RrjXoIjNtXxTy0YBOPuMP2NCsmFsMI17E7TFLQxCc7xcw7UkMxjwYnu8axvvE/jwgoHXsxtJipzU&#10;K3uAqdjS3n6vBrA+MSigRro76ztAGrvDJM+WluIgAAuxtHkjt0qQoQqYcM+J48C1LqMYpH5HDk+C&#10;NXkau+MQ+V45AZ4x0uYaxQOxYlKq58CiXBsI6teADnMDphKujBlO2qu2gM0zrm4b2FZrah/30TWA&#10;OWA/5KY24EVeIkuRTpo0ip2QtMgtgIDHKtUbW3Es+QXDcIy4Bs+VRGMFiOY+HVUG7xkD5Nm6LmmK&#10;x2sDajxaAXyJKhilezJWt655VukzY+E5M2CkJpIf4wK0370drRtY2vi77/3J1+dU6G/6EpYTYJSN&#10;OZadlIlBjS81HX9XxyRO8uKY4CEeCEiAlX7bAgSyJvU1fYxTRyUgnesTEnQ4eyV+uLdxo8/M/UW8&#10;zvdWq+EQOrd5gZQBrE3M0G/WStWX9flXr6/ZmzsaSyvtvoFtpZb2MR9fA2RDMTZe77gxsgaGAW4w&#10;knLEkAxWkpuBKnkEuPB0TWQGPuIF0sXtA0eDnwd+ayO5CcrLemQUxHDIOOIzYhyMG5mGoXMfDOvR&#10;ybakV0yw1dtdU9xOXFBmnrhhUiIZ80jeekWj3krs+OkVMl7xPM9eg2wLbDg42gPDCdS0PecIW9I3&#10;ZE3qU+RH57UBshZzJmMCC327pcvEfcU8yZz6kUWzgZiN/Iettz6ptrdRD0jfNoqFmKRNHwJeR6Aq&#10;+QSY2YwT0wKMM/PtyPKubVyYCmCM6JPv2EjzmKOM2tVtA9tqTe3jProGxJ0MfgHro43EQzIxyVhC&#10;AQnFQDdYxBlImOIRgEzKOmNS0klZY+MblY/uAVBIj6RFIOnaZB6epiA9IHN/iR6A1mK9j7w5gqF0&#10;XYkXnhlLlaDAcxarqxzKKMmDoWNIf3r7hjjYq+qkRZcBmUQU8VD7LaSMwWM0+gbJTjKGrEHyoXjq&#10;2A9cC+shYYrX6i8cJSAnpR7b4pxJ1gGImL9MYI5asp0MSZs+TMZ0DwCqHKR3DhCFQmIGhUGZjAkO&#10;nnM4hFiecaDfS2gBLo53vkQTSSc966vq8eg6sk3dW1lWtw1sqzW1j/voGpDAQILpJZZnhWUEeNMZ&#10;IIPYnCGD2D6GZdAyNNgUgyHLTWbcPUMtmwxTcn2GApAxNOPmGmev/VitYIaIjIqdipEwaKRSMRzl&#10;Bu4MDuOEKZKolOXKklqrZTlaAeNePa1em5HFCpq0vHrebxzHiRHTVV6MSjzWnLk2SoE5YOObpwGG&#10;WBUnpTeGAyzJH+aBYVWyJCkATVEBcpiT3zElfUFsTHxZ3/NpzhdwBXAyIMmVjnGecnB2xOOcax/A&#10;Koe/4r7K4HvjRH/2vT5kPDzijOkTGHzAqR6wREBrrHjGViDB/IQWSKMAmRPgme4pJmO7b2D7oVGg&#10;M7xqwP9Qkb/qNqQbg49XytvlfQIQH3XPMAQoEknIg4wCdsbzdQzWY+CSFHmm2BX5kncr5uYY5/KS&#10;gYSPVT+amMur5k3LtuTVMiYYlKkEBqqYCGPG8PWCRoDMo/YxuJ3nb9c02ElWJCCsVPYlTx8jFEzv&#10;zQHmQelfMiEZPMDGsIrLYKsMLRD0HbAlX8maG9/GDCzFhiQJmC7Qih5Ygo/5X753no9Jzv4n5fo4&#10;V/YdD9syTOrQKu9iiv6KAbp2k67HidWcCB+xGjKaumR4GWXyLiZMimPkmuBtaS/GjmMCAMzfAzCA&#10;3G8SdGSg9hZosprvHC9Zw+R8kl4f0x18x4khJ5q/1YojvrOPQTkOS/YhWXMqxK8YaP1Qf5nfDsCo&#10;Ow7Ldh4mbRqHv6Y+9FoYBhygAKimRzhHX9UflVs/lplLfnRd/UJyh31zJl2DQwOQ9EVMj0TpfvZl&#10;OCqv40nU1APjRZ90X4kf+oj6Bz7Gjv6GQYo761NAjvzteEAoxuc6QLM3Rvjbgs7i2KZiKJOy2ved&#10;ZzPmMMJWY/FX8pXkFEqDevBM4oGr2wa21Zrax310DcgMA2xYG2NhkBk8PuO+wWQQGlwGpAFlcEq+&#10;MGAZXQDH0PRGaccaZAYgj9qgE3MwbQA7Mh8MAPKGMT6GR8xBWRi+cXIqA6F8vieJkjkF9xlbYOQj&#10;ddp8JVIpo+s4BrWlhhzvXoytY4EB48PoM5oMMPYAtJVBHE7dyMJk+MUOGXtz3uw7z1/AgZ2SbAEF&#10;aba3M3suYOFevvO/hAblJrX6SCQwnwoAuqd7idM4B6gCLr/7zQfwAUMA2r5z7WszdattWuuRscZW&#10;PJO/6txzMXrqAZhKngEqriF9HdBisibeA3XJQJi1uI3vsQJAjGn5ix36zlQLhrxlywCW2FT/AzF9&#10;TpYi1kNi9L/+pRxH0xOUUXaiOgMK2t5zakv91FSApmW4PucGUOkLgIRTAHABEgfH+Zwtjg+HTr/j&#10;SKkPgD6WwTGAzQaseiMDYAM2zgV6xkQOHGeiF8YCX9MJTCznWCkXZ8z5QNHHef53fQ4gdtZKJzE2&#10;ZW+KQiuLuK/zOWmcsCRR16dGaFPPtLMiP9oE78K9owYYHUaOVzwuy+NeBq1B1OAapUDfYUOyJhke&#10;sTZeMQN4662+zb9q6R/XByqMNIMOFAHSvflXXefoeg38cY5XLBQDBFwF1U1vYLiaewR8MUPBfcBM&#10;6mJ4GQ3GhhFhiPr43/dSuX3X3473l8FyfR+/++s7xse5/u96fo/VNteOocJQsQfsVXkYb0DCIGMh&#10;pGLGU4IChgJwgAzG6TrkNbFEAMO42mfwgQvWiGn4AKn2AZhr9v/RXwAI/Pydf8dkfddvAaT7Anfg&#10;hJWr5/F9avU98xy1lbbQJxzPcRKjAmo+YqXYqeOk2bsX54EUiMEBE1Ih5wsQybgkS3p+dQXsARGW&#10;6XjASU7kjCg7huZcZXQcFgyEOUDObfk25QBuklxIlwDVPRzjmliY7zkW2JZ7AL0m0Bt/HEDMzm/j&#10;JPsm7eubnEIfzgmGxuEDtq7DofGxryzK3ps7Vm3HZmyrNbWP++gaAEKMhQFrcM3L9jD6Bo75Nv1m&#10;v/8xqKSQlgDy13k+nYOxYWsGr/s4hkzE0Bjw2CB2x9hIFnCscwxcH0bAdz6u6TqtLFIqtWN8GA4G&#10;3cD2F3thwBmdYiUMFQPge/EKiSXKwhAxBgwjT5sRdWwGxfXd2z18J57jr+9IP37vf3/Vne8cl0TW&#10;vd3fM3oOdahOW9eyJc6UV/yTwXIciQk7lZaOlZL3MNTeXs3AYj7AjIE08Z3sCxQAGkdGnTDaUuDV&#10;d5OHSVbYJtkR8NjHUFursr/Jlv76AAF/OTkYZutTYpkYEPbZMVguBqrs6pjkNr6KiLOE+SqXOqYC&#10;kH+BL7mTFO47TBfAuxanqrdOy3jkYCkrqVw9cJooAWRxjDNHhkPgHlgSB0EbcRawNMdyOvQLx5DC&#10;ORbqTn2SMfUrk8n9ry+3IDewa+K9dusNC5hiCysrVwuBc3DcL9k+Jpcz9qgB6SXC6m1128C2WlP7&#10;uI+uAXIGD9bALDOQp2/A8qZ5+OMrMrAZn1bGHyUm37WQre8N9BaUbSUPcThsJdmEUSFj8soZenJj&#10;K3YAXecZ8M4hN5Gu3CfJJibkb7IMFhUz8nfeL46IvTGgysq7xoYYdx66+zBqEk3GRI9x5Q8Ne/Rb&#10;DT6vEtL/zulzq3MwrBYjvrdhTJglxsHoAyygJrNQHTLMYoLqiBMgrqgdsBQgPq7jqV61L1nS33dt&#10;+oaYJhDVtgBH7Es7ACltMSfYAGPsnlzayiDqp+QI8Uig5jxtBzxt5Efgp/4Ze06EY/RrzgdmT0rF&#10;kvQNfVhs1GYccKyc2yoiyqtPYXCON4aUG+t2LQDZO+yAqHs6nhMCpDk4yvzudXoB946xvasH/8J1&#10;d7LJeqU3h+ws3X/9So8fqb0YIp710bwgnisPHAjxmMk5kj0YnWfmfDFuAN11GTaAikkysn7DDpov&#10;5zvHMkjPZmc+XlP/fCZnhNSG+YghAi+G21wwhhMwY0lkQEYWo8OUsFOMQ3xvfBs28CBlMogcHszj&#10;XZt4oXJg0hh78yLP7geAKQtihhYX9hwYLSmS9GefU+KajqFEYE9A33nAB0MnvWPz+hG1oAxJzpWy&#10;SORQB75Xt45xL0qC+vN7SoPvfXzvmj7VsfNdEyNWDuVxfx/lAbZY57Mbx4xkPIcAAPqOsT1bux90&#10;/jPG7oMe40eKwpgbZPT7T90kB5BwepEmMDZRnLzG4xazwQAe2ch4vH99BltkbG3kM7KkRAgMkCHD&#10;dACrzMZP2WQsMrjaTzmxFAktnAWJLIw+Q0oyxnTIkRyCo5e1AmzGn+EmIYqdile9a1PnjPFK20lC&#10;0QaWafNcEoDEGUmfmL6+gLECOFKvtiumiH0Be/IfBwVrFbMUTwRKlAmg6nv7WCApWGatWKXrqzMx&#10;P2WwzxECYkAFu3QdcqXruq9zgZZrYmycB3Jx7M1Ebb+JAXLSko+vOOWO1V+BL8cAgJLP25Iid1bk&#10;u3rwvu7H1gBjyDMXj3j3RiJ75A3G0t6PXpboWuIe4kE8YvIbRsV4rXrCGIq4FiMu7Z2xIMPxdMVE&#10;bGJFsj8lJzCYyvMpWy8ClVXH4MvgVC8msXsGdSJmtLI5Rz2QzBhIRn1ekWblOq8+Rr+RDNEq9RJN&#10;AK9NmwA0fWBchUTWJZAX3/QSVc9kA1w9E0kbCNqk94vdqjt1WnYvWZSU2zxKiRy2JMeeFbA2QRsQ&#10;ks9t4qYtuUUBcB8bhwTLAoycDrFB4Ihxeh6xXX2NDMrxOnoDvZWBACNJHfADOCwU0NoAsD7QOqsr&#10;7bJjbCu1tI/5+BqQcWcQl8b8iQWWAEE2M4DPNvEoiQdiTNK8ey+VFHFe/mj0xms4j7dLunI+Lx6D&#10;5ZkzEOIm7s3oS3oBgvPk8d+sM1IkliK2xDnRnjIDGbyWNrtXPs6NOJ2MVMwYwyPJMsqM+m9u6t+0&#10;EAYaM1WepEZlJSNrmyOHyXcYnf4NMIAjedD/AA3DIUuSH11Hu2tr3wF1xwIXsqTkIAzL/84Vj2tf&#10;zKws2t6arU9hbq6l3K6vDPqZ+sWkSafazj4gkznZCju9xNRUFb8rF+DVtiRm8U8xPk6Yvi2uB9wp&#10;DZ4H0FE6thT5m7133/u/a+CKFPGKahMQF8Q3aD55M2+LR8vLXdkYNTElk5IlHDAmkiV4z7MRJGkx&#10;nowK44Opka1sYn+MEyNHZgJs5MlP2shYgJyESCoFwNL/Vzb1ymiKI2En5Eosz5w7Mpf939qMBeUg&#10;I5qHRrLzXJ6PwdYmZOExSYfkR2ZtOon/xbKAEkdFQg1QKi4FJIGEOXq+BwYAzn2wpV6Ua1kqDhbQ&#10;wIAxKPVGcsSMgKa/nC/xTrKl6yorRwg7lPULiPQtCgCJFBuV4Ulax7pJv8BJOYEgwKNAkNsxMu1s&#10;HABncWfPJz5ugWbxVWzU/Tmq2lM9kT1Xt83YVmtqH/fRNWBgGcgMIi/PoMNcxAukI4tn8QjLJOxh&#10;kl383zw3x43vEyPX8LibvyWt2f0YGIFtg5+xsG8JoD6+JzECHB/HtESQAX32bq65ohnEkh/8lXxg&#10;0Pd6EtdxXfO1ZKsxbj6yyQAawCATuScP3nPwvEl+El0kaMielHHIwDKG5vGRyshE9hlGv/V+ON8z&#10;bowdUMGUGDWvQpH2TjZzbYvsug7jJ9vPor3m3GEgfjdJvMnfDBi5yrQAUqT9VhDx1wRyRlByCVmK&#10;ERRbBOYAH6NlpHu1C8arXOJfmAMZz/QCc8Wkzdv3ARgyGdVzk+0Z2Va/8J1PK2L0YlbX4Dy4LpbJ&#10;8XCca2GJvtNG2A/DDiBkzmI02E/v7GPkMammWDgeGEjeaEUPIIBZ9R41fdq9bPr6KEUCBQweEzLh&#10;3cYRIntyGsi0gNAmy7Fz/a9ftWQWMOttAq6ZFOn89ikJZFQb58uk+PYlLJFMPQdHQ1/x3ORhY9R+&#10;66WSW03/UB5Sp7p3rnpTjzsr8qPN7y7cu2qAscZSfMQGMDdGgLzCg23OFanDp8ml/o6TSP1GGgKQ&#10;jImYgw9Ptsmt4hPNA/Md49P8td6izcgxeowcQ+jjOwOW0TaIGa8SSW7Vi+swSmJiJUswXACFBGTQ&#10;M2LuQfJhuIGDv4yQfWwWEAHvJnabLEz2ab6U+J//fXjf/pdtCFCADA/cb74HRs4Djvb9zrABLXGX&#10;AMv5DJy5Yc53DGMW+DG8ADXwxGSBogQXwAes/E66su8voAa0MiSxAPcnlzXFgZG0L96jzjFcTg8w&#10;BMwcAcaVY4K1kkFN/PbBVny0iziSfUtNOY6R9+FcYC4Mr6kb+p6/4qFAhuOTMwVUGXAGGjBqJ/Uu&#10;0cS1evmrLFqqAzanPbWX/mEfEKofdQrc9D2gI0uyt4dj4/q7fgvE9Xvn21d/gFYyiXtoN+XRDwGW&#10;MaPvAErXCcCdSy1wP/vGhf9JvcaMcz2bceJ+mBjgdBx5Usan+3A21LH24DR5VkCuL+nHnAvjQt/2&#10;XS8I5hDp36X7b8b2Luu5r/uxNRCwtWzQXNAr0iiG1uocSUG92fnsDc9XK4b0I7i+EucClhgOYJoX&#10;MsYuZUECL2VOnhxXXyFXMY5+Y9wYNB9JDM1ZasUQcQ8fMa7mzbUSSWtwtlTSuMpIq44wTs7z18d1&#10;lDHGPL5lu5VJGPgm+fquCcL+ts8gY2LAIxABTJgDwAMAnodBNS0AU+RsAHYOgDoCfhisugdWGDQA&#10;w6Zbj1OWoPmPsi7JdADQdz6OB3DYMdDzwdLJbZgwkPVhiLFn7AWgKxvwxTwYfoCtLf2ubH0YdQ6U&#10;Y7FA89MAuWeSuQgYMB8OAmdDn5AF6V7ibORD1wYsnqcXg2JnllnTRkBX/1afYpfACAD1lnf/ewbP&#10;SyLFeNUFh48Tog7IgxwT5cOuPKPrcW6s/2mfcwNAfcfRpBB4Tn0DgGLb+o8kKRnB+oXrY3eYMOBU&#10;Fuf57JVHrlqYDz2eYXr1C/s+9FFfUqzmsfHMJQyQkvxt8VXMDIszqBgNXjPWBBDIWWJOvFrxA16+&#10;4w1mnqyUbEaJl9zCrQY3manlgPzO60zaauWQGKK/rV3Jy2aoeL7zEkxHlYGFkQvJf0cr3fOAlY1n&#10;zJiLJ7VGJrbJMMgyY6QYEcYF+2vF9hhqZXWOGIzr+et3oMDQ+c61eNJ+wxD8pv7UrTrhcZeg4m8r&#10;ragr7LNVWDqmNvJ/K8EkyymvZ3EN9QugXCM27K/vGebeeA7IbUmR9jFH1xGDUz/a3++cBtf0wUC0&#10;t3R2vwNF7FZcjAHGBDEqWafYHyBlvMlxGKLvyaSxYPEsjMU9MWDtoC2di334HfslwfpNnwCSGCZw&#10;sAFW5eGU5IRYM1E76KPujfVpdxuwVYc2Mri+TgLFkHyvz/XeNODkPI4F2Zzcq42tS6qPaKfe46ee&#10;6nvADKDbnANcbQC5xZ+Br4/2A1YkWDYNwBpfbBtJXT8SLlAX+pX2VK+YO6eII4lxbmB7iZn8vItc&#10;YRyfV/r3l8gAFENiJCVHkIsYuuQenjkP04c3SxpJcrJv0PLQfXjsVjgnW/G+/WYgk6oYAP8zDq7F&#10;g2VA/O162IDBihkwOrxk7EXMj+Ej6/zrv/7rPyQ6QIph9GLJo5oi3WGijCeP/GhjvEhKGA3GRQKL&#10;KZHNSEY8d2yH8QRW/mJyjP7K6hGMbZN7AQ+AYFzHtzq/v6X/9x2UG+Aw2ORaWZTqCZsBuMCLhIcB&#10;cHTIc4Bj3jgHjDxWNMrDGDV2tDJHbb6m/iHLUHvrm+OSW+OxmJvjOBQYGaB2LKeLs+GZOGrKAGCw&#10;s+JzgAEIa3vADLyAqe+cq72cy5lyDicOSHpe/aKXoOqvpFWAlvMmCYmzwgEUw3R9IOv+2l85OTcA&#10;mdPoe3XO6WvBas+VhAj4OECcUM+nbMYOdu3Zz16rZMxtYPvpkfVD93tk3tQPFe0jbpMUyev/xE1c&#10;hxHA6DKcZBuGl0d6tOCyNnce2YaBKW5GTmQQgBRD5FxgS1LynY0jJAbFoGEDjB1jBLjFeTABhrI3&#10;i2OcHIJbm+QQhsqxHAlMg/EDIr+1cVIANubD0wdwDCmwxj7UmXou7R9TBeaM+riZ41dCB5nWJl7m&#10;2hiSGNK4ssm959UunBGgivlxAo7OJzViX+4pHstB4uxwjsQRMR1tyNHSHzAdCgKmDCwdI9EJ4ABh&#10;CTp+k6wD2DyrfkCuFf8E8K6DAYtVtqknkqJNPwXGwIRSoH8qv/ioBCLnanvfuy9HAsPiYHACSJfq&#10;DPMDcBxMSUX6mv5JeQCUHEjPoz/2QtajevXsyoI5r247K3K1pvZxH10DMbbVeWyYz0+yYMaGIRkd&#10;FEzMK10YpnEFDYOfMe6dVRid5AHni4swIIwWdsEoCt4DL8amZxLPYNgZkbI4GXuePSPK2HACXJfB&#10;bV7VuOLD3OCxIMyNQSVvMVhXXgD5bCealwEjg40MTD1jHjbsBAOyARj1bSN7yc5sE5uUmaj+GPSm&#10;jDD0PRsQwd7H7aj/iF9h7r2OCLNXprlenasPAh7HYzAkSizPfC/GHgsXRyTd2agQYlaYP5bDwQEi&#10;4+Y3Y8D99R9sCsvTB4AdxuTeAJS0SQ6kHPg91t4UAmBCSVDn2Gz3IieK69lkqaYiAL5kSf1XvwXK&#10;VAoyo2uJiYoz6pc2z60v3xqLvWNuA9uzo2ef/3U1wDgxSqVDf9oDiDVgXiVDKB9PFNAY9K2LyAMm&#10;L5F/BPHvLauWzDkbBudL/Z838mjxPRmNNmDJ2PP4yV7FT+ZzgSBWQRriwZMgxQjFnX5rw1SlqGMM&#10;JD2Zgia3AzQMlRG2j2WKo2EtpDn1XJ2RMF0D4AMwTgJnA9g5DsBhqmJLRxuAcG/xLoZcvA8oiKdx&#10;OkZm5HzHY5hib+4LrNSrdsd4mp8GDLE9z+QYDg2m41z3woqwJYAIPMTxmgiNvQMvYE6elIiBzepz&#10;4ybu6jt1AWDblFHSivtwiJSNuoAV6z8SPEoMIUn6vmxhfam4LYBWFxgjqZGzxemyAWr1Y2rKrQ0r&#10;dw1MdXXbjG21pvZxH10DBiJg631sn1JYBqPstOIi/krbNqglu5AJecQAgoEUNH92k/TAg7bNMjYD&#10;ZWIt6Y1xxAg4BmQnxhyLOJJGsWLGThwFE/E/8HjnOoz36gHbJBOSGj2XPoCtMIKMKEdHhp64EeeC&#10;oSaJSWjAVrBQ7SAJxHmeTXxKuj2nA4j4TXsBhlEyY5ixHUafoSdbYhUmYzcNo9X7awfOA3bMycF2&#10;1Df5EKjquxwP5QYEpF/tA0iAK9AjEwJnciuwci/PrM3879k4J1gfRgdYjA3SdS+0xQLJpKMzZKUa&#10;YBhrcz914Dk4PsoAZJWBSjD2ZUDMmdCP1INyq0Ntok+VlMRpaAkxIOrZc65utbM62fPY7o2E/fsf&#10;WQOMt3gPQ/spGwkHgDA6jBcmYEBjOTzvMgwF8O8xs6vPBHgYSMZeHIc81z3E67A5gKvOGECJMkBA&#10;YF+8pYm9831dj0fOAJK4nJ/8dLWMrzoeO8UmbYwoOc4GFBhWGwAKgGXrYV/e76UuMDkb0PJM6onx&#10;JyFm6LFqYMPAlx2rfoGB+gUS2F1rKKonzM00AACofIAVCGFYjnc/AGBzbWzLBrQAHzlPrK31IV0n&#10;qR3zByhka2XG/oAvaRhbAhrYLInb82hX8VUJUBJFgJUNaAAxDoIkqjartbgW2RAbVk+YJ2YGQAGj&#10;ftM755SdrK7M1XfLcQHI5uYBfhI2h04MjqTNmcOqyZLYHMmU1KrtxERlmzr/ijKwGdurRte+zq/X&#10;ACPLoxXUbhUNA8WEX1mIUpENPPsmADPeBg/DTJIRGG8ycCttkEkM6K7ZxOAmDvved/4CLAbMdVyX&#10;h8vjlYFG2jJHiUETw2AYGB3GgUFi4KzgULm7jv8F/wFR+5XT/8ruudy7Miqz5yFDMXAxRLEjxo7s&#10;CWwZWjEP+ww3I4otAgcMhxFjZMdPGW+AoWkQmA5JzHHAZD5n/h9ravUQwO/TMcCmeXa8f6AFCEiK&#10;vmcMGXrsoMn3DKd6ZICBEYMMNMh72Bbg0RbARl2S9ICQ4zEI56g7wOe51W9Ze+rWPkDiCOg/7qec&#10;xTFdQ507F2C4hzpU7/pkL30lCWIxDL7ykg7dG7P2rNoKOLTKirig5wYkWJppBBwi9cfI23feuIoJ&#10;5wlrUzfKhK3pI62Vaa4bFucjZqifjBOf9YeSSAxoyUuyHT0zENfmABBzl/xh4wT0RnBTBPQFfcvz&#10;Ay3JUtqLfO1a2hHT9NxYq+dUhxwObedZm9TPIdQPN7D9unndBfiNGuhFo4yAoLUPeURWGWMkWaAl&#10;nvwFVgwW75BXaEA53nG+M7gZGYOtJZ96gzL5yj4jZnD6+M7g9DFQsQCD0YA3yHn64jQMDMPje/EV&#10;cYlWQSchkb8YPMbNoHefBr1Yh+99GGzMgYFxvjiMZAnP7f4ZDuf7H4h7ZiDGSDeXCdNleEhwjpO1&#10;qdyuD7wBqkC/ZAEAgYEon/JjeZ6LjBUbAJxYQcuL9b/zm1Lh96ZWHP1lOE2EFmNieIEBL9+zKLff&#10;fDgsnp+UC1QYVcaXUcdiMCofz6TOAQdAbt6c5wB4gIGx7c3jjgEo2gKAMKzaTuIF5wBQOZ6MhnUD&#10;WkkmnCrxO+2kXhhzYNQbyrUbJ8D99RegndRXPM4zAmBtq9/V9hJbAJAsQ/3O/dxbVqE+ZN/9PCsn&#10;Rb3oyxwRsVDOFOaGzSkHwFY32BDFQNuoU4CrbBww40Iyi/M5CWXz+k1cLgVAP3AtgA1sexu4fmRs&#10;KCNQNxaV7+qWFLlX979ac/v4r6+BkkeAhVRrQNcqIYy33zEnH7/5H4si75BzWiWDh1tMysBt8I4r&#10;ehjYfVRca0zad21Bch47o8TgmE8mlZ4Rw4gYbMZXWdyXQRXTcgzPmGdrdQvlcy3n+10mIyaH3QFw&#10;15AZif2JqZGNeOI8XpIn+ck5Ld+Ekbm3+5mcLWaEqdjUA2mLAQewMtEYMrJV2Xn2fed/c5rEqRh9&#10;5fZdi+diBY5lTH1vn1fPQDnfX3IhRiHOlfNB/gKkwA7jasIwh4Nh74WbnIYcBKyB8S7rEPj4jvEH&#10;NEAIg1Invc9LDKjYjjIDTs/TqvjA0fXJe+7ZqvrAX3t6buCnrTE/YC/emMOCtQJi97FxkjgaNkCN&#10;rdqAiQnhNktNJTkCnYy4BBAOhk1faDqL/WR37Qro9GN9heOC1cle7Vz9mgPimfwmVuYe/i9exkHC&#10;MDkM+rT6mt8+ztkqyUTiUmtDGmv6mj5U/FC76JP6lusBQHVL8m5dTvvq2rM3cV9/xuxaBKB4JYl8&#10;ddtS5GpN7eM+ugZaecRAZWBKlW8FEdlqvmf4WyeS9wocWuXCMa0paYDyrH3a9xs5kWfaSiKtLdmq&#10;Iq4JGAxOA90AtQExhtEAN4eKAW5TJvPweLY8cvEFCQ0SABgajAQIMQrKSm4qk42RAggAkiES/8JC&#10;GGPHA0Bl8hyMree1j1koG2ZVEoE6ZFwY+NgktoFlMP7iLK6h7AysenEdTMHvrc7ifliD8msPYJkB&#10;BQoZUiCOaSonJokN+d/vvuP9Y1mAEntQbrIakHMuQ6n8vjcPjYTo3tpCOYEIEAQ+mILykWxND/A9&#10;KZGh9qzkSSwHOwEmkjwwSxPeGWZ1w3hziFyDY0Dq1f5lJyq3tmGkPY/rATR1pDyYkAxC/UAZWrwZ&#10;W9PumKO+xdj7jnJApiX/cZIwOcdxYoCjfgbQ/K6dsUPPqB5lEhbv089Ilp5Te5L31CdplWTekl5A&#10;CmvvXW31T05DUw6UoZVdMPnxjfUUDoxPfXMoPJ/6oCRwbjhh+gXWLfW/5dPUuf4LKI0TY4EDmCMK&#10;XNUtFr66/TqwjR7yaqH3cWs18DdN6u61Nby7W9ujc9ecp69iTq1+3psBDES/+x84MU6MFCAMaBkV&#10;gx2I9X4rRrgMPYDpN16zuEsG3v+BgWv17i3PCeRiEzzjwMy9Hes8AEBuAg5jf7DPm8feyLD9xluf&#10;5SKsFTthaLAMRp/RJXuSzrA2DIaHDogYX0DM+CuDssz7Y/kCPuW375ntA3X7AMIzlUmqfhk6ch8n&#10;hWQYAwCmzsXAlFv5Sr/3FyC33BhHgETmWpVzToc/6kvamuPhHq6FSQBW7e05yZj6CABxbQ6AsmJJ&#10;2La+AASa3+V70iaG6XvABTDEbtWlOvHMpEv9AkA6l8MDiDyj4+zrT35viS/l17acAG2rns5WmQEm&#10;6sPzjFNFOGJHL6VVD+Okc/eXfWkciF8C2WKB+h8GjvGurHKj3IDO9SU+qcejFWPOxvqvA9uaid5H&#10;7Rq4XQPkmF6Y+Jt1hTUwxAY248/AAxDyEvAxN00GGDZCVhTfAFKC9OJQmAqDZp/xdDzZjkFmmMh0&#10;pEpgRBIy2MUQfd/KD2Q/yQ3kNoyD988wMHrYhePFy8hfmACQweQwIYyNkcTAeP7YGU+bwe7llTxx&#10;7ABLkBXXxF/xFCxVgkeMkoElxQEZho3xY/gYfRlyjK56SJ4jQZb5h3H0ehVz57Adm/MZ+Ca1K0+v&#10;UWGYJQYBdDEj18fyMGj1j90x0r3F2uoiY+p6WZT3+hAGox2Vm1RqgWbSnrap/FgekOWwcC5spF/A&#10;ZWPsW7Qbi0lq018AdO9rUz59CsvEuACKeuYM2Rj/WJZ6Bbi+8/HsYok2baB+MPB5iTB1zWkSWxXb&#10;w2QBChnX5p69IFcMERu2ASlMb17XVl84Ylj6eqvj3KvjnFBOqzogca5ufxWwqfxHPfbVCt3H/U4N&#10;JEUyXr+1kal457xrBlW8Q1DdxoPH0HzPqDBExelKAnCM8ovX+M11GMxSyWWxOZ8hB0r2GWixHEYM&#10;aIlXMTZiV4CEFy7bEigAM8yqNQAZ3F5NwogCVb+b9wXIxKkknQA64ENOUiaxmt58TAr0PfAUx7Jv&#10;SSjgQbJi7BnWFroFuPYBKsnUPkkMUNgH2BgtQ+ue6kNMzjMCJYzR/YEqVuEYgA1cOAnYkPK7xjwN&#10;AdsmjQFrzIXkq44YTVKdNmnVknt9SBsoc0wZgJEfAfH4tm4Oiu8xNtIl2VAdAiBMzfHqCqDoH+oQ&#10;q2txbse7D7AS91R+xyi3dpEg4jr2gRGGBBQ5N+wdptbcO33Ed+6lX2JXNt+5N4lVX9OvfJRLe9k4&#10;DoCv1yWVfAR0WueRo4G5inGTGrV/8TX3Iu1y1s7eAn9W566jjTDh1e2rgE2l9hLB1Qccj6Pp/k3y&#10;3CN19K3nGLSt4vFbz4BpGYBlPzIWWGTznuwzatiRfR43Q+x4hpjxI5eRpIAOcGEIHCPuJT7RPoPo&#10;GHIUQ+Za/o6TdP1G1vQdVga4MEj3Y2wZZfuMpfuT4+yL3VQO9/Q9hukc11E+zC42AiSUx/U8K7Bk&#10;BMWKsD33JNO5BklRXMq+5xulVvvujY11rOcu1VzdembApBzKIFvPOWJY4j/K4FznjStp1CfUcfWI&#10;WZa9SgK8skl8cb5MU46K51c+de7+ALqV8cWQgG3rL6o/Mi42q045ITIetSHAw+44B1gZRgmAW9ha&#10;+2C9WJP2xIaxI23suN7ZBuhaad9zAXVsKWbFyVEXxcSAab9xJHqTgPuymVhyb2N3Pd9JbrIlLboH&#10;BaHJ/UBPeTG0Xgjbmweu1DU1Rt2erfxydK2vAjaVfRXtr1TgPvZ7a6B0f0brNzYDncEm85GNeLjY&#10;DMPOe+axYmaMLeYFsMQufBhjadVYEKPoL6MBBGVHMhC8dvIPY2efYTUWJItIHuH0kQcZSXWBBZGU&#10;lAtrYOgYSwatRACGKkOT4WPA7DOyZYSKm5XqTaJssWTnirvZGO6yAHnW7mPDLrAzG/BIFlP+VsyQ&#10;vOB4CQ+eI1XF/Xn8yskwMuTu7XtAIqlBRiJQ89fm3p6VRDpv2oGhbW6U38VxGM0mRz/ad9St64hv&#10;YUScLG03bhiq75sQDvDUp037J0V6rjIk/QZobOqGU6R+1HvMUHtzHNSL+4vPkcIBq/YUg1OPZPI2&#10;EqP2kHyir2B6Vknh/HMsemO74z1by6xhzOoMa66PsMv6fQBH/o6A9FefItMmbV6pZ2rMHw1sVyqj&#10;VzNcOedPPzYP6098ToOaxGYAiGH89LOae0WSMbgN+JItMAwbA0Pq0i/Jg0ArA27fd36zz7gkRTLG&#10;Np5whpLxLo1bXAyw2ciSLUgrztSq+4w+NmMTd8JybAA0w8pQAgv1qBzFUBwHsDOu4m7FWgBbr6wB&#10;WCa+29Q/A+YZmu9n3/wmMSmGCkPA7lYUmKQo9cpgYzSlpnMKtDlwFIsU1yFZHq2kT7JTfgwHyMh+&#10;bOV4zOnK6v3zGBIDxI45MgAHs/ac5Dl1TtbDPLWD59CW6qhnIinaJ69iXRwfbSx+pWxic9ghJkwy&#10;xM7cSwwWM8PYYo2eS3k4RJwfjDqg0l6SnYBvCxl7lt78bV89OAYQajdyb8u8uYe65riJrQJhzzHW&#10;OSBs8WnX01/0M2X3nEAQo8U2jz6en9TKUcNMtekGtj/Mar/SQCeN/GFV9N/AgQGQghgwRoYBZMSk&#10;XPuuycpkIN6pQSPBwm+Yj5iS7w1654ovOAZ4AAkfcQyDkZG2bwA6V4aiuIXsNjKY2AjjaV/Qmweu&#10;fL3klOdun5zF4EmRFtR3vHgY7721LxljchtjSYazzwgyFkl2kgowRYaH9461qAtsiwTlWr10lATo&#10;OLKgfdcFEBhlLK1VK1SuumxeUdIlkG7el31yo7IAQczKtd2P99+UA+VzPgfE8632bWVSlyQ8z6be&#10;GW4sgHFl9JTfvcij4/vU6uuYnvsDHfWhvMqA3ZCFAWUv93x0fAAEKfDACTCQpoFSEjHWqZ9oP22P&#10;uWkXYGdfPekPjlFHkmv87xjncm60qb4pUcgxZXV6DnWhbjA7CSz+FyPVhzk6nCvJKitLoInNaXfx&#10;MgCNhUlw0keVs/4nplxf0m8xP+MNgGGD5GiSJ9Yu/taYsQ+clU8MGGj72wpAwFT2rfigpCltrA5W&#10;t6+SIlcf6k867k9KdplfOfLKdoqxMag20hgjC0AYZeDE2+fh8lQNGLKKfUkHkhVIYaRCf3nZ5EMe&#10;vQEmWcOHF82TNfCsXGJAkrYYc8kBGJN92XUGJOPP2DmXDMYD9yGZuo7yKDMpjhfPeLumQHvv1ZLx&#10;yHAxBspkUq99yRZiM8DZPgAFsvZJkpgTg87AMkiMk+fFIkmgnpOBEsMABkAQWAB+hlY5GThggPVh&#10;kkBWnWhLhgzAqHvGDODrr8qERfZaFOWzT/oCIP5nfF+xtVKKOiapxUDHayuTupEub9PenBcbJsIh&#10;AbjNz3pFudQLsNXumGyJD+qzSdYcTfKc8mHmEkRsWFCTr/0GzItzObcFBuzrexgSRwSA2JyjbwJw&#10;YA4IjQF9HkOOmWJp2tq1c2h8JzHEWHF9zBGQcZS0tz6uH2n/FjAAftg/5sbRA8jqmxSuf5e2j72O&#10;HyqB/jZ/p14kn/hgmgAPsF1ZteSPBrZ3GtJXdP59jdfVgMHMgw3YABnwYdixIQkQBqqYD9CQ/eY3&#10;MgmjbkAz9gyM78Q8gAjJhcTlWAPNcf4yEAyh7wEY42Mz2BkRgXgDl0GwMR7kGgadN4/NZEwYJJJR&#10;cbpegomdtaIGbz35keEw2G1kGyBnwziLZ5GnSDk2QJdRIFP1vrFWinAM4wJsgT2jCoAwBZIRICwL&#10;jhEFiDbXaRIw0FIWm/hWkiijDvSwM9e5krJ91ju0DyYOqLAfRo9RVVbZivPGgXBMrz3BqJSjxYE5&#10;HBygJNZneyWGgz1iZfqhD8dEbBXTT4pUDozOSimcCOxHnwMeWLzkGPFQ7FL9Op7zwdECzpgSMFTv&#10;+jP2A3TIvYCaM+N4gObazU3DijgCroFhORfj1/+oFDFrdYYBkzyxeiAsnqkfa0vjCWNs0YKSoYwF&#10;fcg8NuXnYDa303gAuJ7bXyqB31zb8+pTrumvZ2tyu7K43ur2RwPbaiXs49ZrgId79gr39au8/kiD&#10;ErD58NyxGmDAsAIC0oxBluwkq65JwgaXQQMAeaXiPxgLGUhSgfP875r+GrQGXqt4AAHGsTUpAQID&#10;Rvok9TFsPGPAIRPOaiHkqRYMdjyv2ioTjArjrOytog5MGBf3bekshkp5GRzAKG6G4bVGYat/kJ4Y&#10;jVL8W/bJPXzPcDEk6kd9kLh6h5YyMs7kLyDr2RkmBiwZTR0wQGVZKo9nYNjVKTbkHowzwAPqz2wx&#10;X+2oDsaMT8Y8kO8eMhY5Go7j3GgPx7XfAsUMZ+D9TPmci71g7WVuMtyeXz2pr3HeXPvqyzHqzzEk&#10;bf0G63Gea2lLgKd/am9tiqFqd3ULBDyne+snpjD4n7PnuNQffbEXffoOo+ptDqaLkJYli3DaOFyc&#10;NIyb88Mx69Oydf728VvfF6/1F8noE9Prr7F7S5kSF1RP4yon99poA9u9Gtq/f00NGNAMF1BgHBhr&#10;Or/gOUPPSOTF8p7JJuJCjD0j3CTfew88DkLSknsyTABVkgD5sUWYGXVMAuiRpnjjZDrGBugKsgMC&#10;khL5iBSpnJIFpOAzbjx0sQrJIQwSoPNc7o2F8NCVHWBiZjxxUiwgxk4xSiCGbWKx5CWevYQXwIPF&#10;MerKQZbkcSsrRiBRodfcYKrKgTmKR9knc9pXTqBNOsKkADsHiKTFKEvVfvbVPCRZ5dV22sx9sWJ1&#10;gGkczZFS34w6UFAGSTBYMGYLcFrpRJlXV8S41z/8juWrT8xfHcWY3ZsjJK5GnuQQABPPQYI7qiPt&#10;zYkBMPo1KVEfJBEDBf1IP5a67xoA38YJNSb0TaqEPtZEeOdjuaOqhbFy8l4pya7U1b1jOEOALQn3&#10;3vF+38C2Ukv7mK+oAYOYMWGgGK7kMBJMaeZkmFaBoP8zxgY3kANCPNfVuCYDQ8JpFXWVVCo675Yh&#10;wuRajJmEwzvm/TLMGRX7ZRe6Xu/FYtAAk41RBnw28aGeDYD2bi1ylUQYmzhdRozBKsW/idWO4V03&#10;UZzxYAD9Ne+INAb8eO3YQe84k6EGOG2AE7jaxBSTQSUrNFEX48OCn42pkUjVpRihOiZbAQ11SHLl&#10;XBzNRRNrxMpIj3MZgAIjLq76LOgeDRDsC6gBd3WFPXJMGGnOj1jjyrxadatft04oKVg7AnIyM0lZ&#10;O4oLq5MmuIvzuVerqZjgnbTd4tv+cl7Ima5/9Nb13x782s1zJKGvlGcD20ot7WO+ogaSIhk/WXTk&#10;GUkPDD/pTNKD7zANLAao8W55vECA98yD99u9jUElJTIuWJpzecAAgRHC3oAkOQ/wOYYUyZgBUbIT&#10;AGBQyHu+J12SzWR/yc50PIbZm5YBjHgVgCRPeS6gwahhcIw9tmW1D4aUfOla9jEwoETOUSZAh8W0&#10;ziJWk8yF4foNi7UP8PzuOqQtUiUjQ6IsloIRqwPnYHqYFe9f5qHkgmc2TFF9ASj3IbeSEsXXWu4L&#10;UJxNHXj2/o+WXRsmNWJp6p1sqM6xRY7USqaymCu23pqh+qy4lfbC2sS9XMu+9lAXvhPD0jfUX0to&#10;cbbmehKvxKqNmVWn7tE6eeS8gE3/Xt02sK3W1D7u42sAsDVAxYEMchl6QEAQ3T7jDIwAAePue6yH&#10;FMUISIv2O+/31oYZMd6uSVYCZq4pK5HBaV1EZQJYjAf5EYBZ/omRc4yUbGBBujPBGSiQ1XjZgMF9&#10;sEyDWrxPIoQYC/CyT85yf/skWODF6waanlVigmcCeCRHqd7ugYFhg/bJmLx7QMqr9z+jSPKTHAIM&#10;efWkPyySvEfWBKquTX4kt0pEwCDE6dSBLMmzBK4rDEnsEZgBUm0GbMUl1RHGoS6uLJD7Ux0ZM5fk&#10;Q4bEorQ50OHIcK7ulRnIaC/9gMzsOYE7J0m9ArcW5NY/MG3n6MfqF7Dqe0nDnpsTlyyKqZJm3UPZ&#10;no1/vqteybQcBHW2um1gW62pfdzH10BLRjF2vZVXoa2S0Pu3sKpSrxnuFqQ1R6cUcBNQgdtRlpyM&#10;NwYGYHUuua64BsNCghLfYHzs5wUbmC3r5vsMifgXOckmjtDEWWyrFTVIaeJ0NmBXsB+gJD+KoQA0&#10;G4PKA7cpHzCwMX5NGieDlZ1JVhXfK8Dv+4wm1lj2o0Sc3uHGQCZFqldyLzDDSkpOeEWnEYPCQDwP&#10;9ssBIHFicb7DRlfjo68ozyPX0Ae0PUnVfEht1aotR9cjp3OSOGhloWpTTo/6VdfAnlxMxubEyajU&#10;ZzklJEkOiZgqh6RVSPS5Vm8SO5UUpK+PE6ofeb53nmM8A7bN2N5Zy/vaH1sDpW1jI4CMVCemBahk&#10;iBVAJ+lhLwwkIJEBZhoANgBIfE86ApQMiTlm4nEkQcaE4ZAsQZ7rFS6Yj33sSjmaHMv4MsxJkc4D&#10;UL7nTYsBOReokhnJeYAEmyO7YWA8b/vAyT4jRir0jBJkeOi+L/XatXzPYJFYAaQyiy0CSPcG7jLv&#10;MB9gZV+cinePSZDLZIUCcYkJJEa/YbgSGMT8yIAkSfvKgHkq//xyynd1GLE+TPdV2YzvKufV6+qz&#10;pHMAhqVWn2R0/VASDUbM2Cf7ktAdT47UjhwtbU4St1ETevUMlgY4xWwpHPqnsUGyVJcA0pxK0j2H&#10;r4WUTRvgDKp346QXwvq+j/JRD8QVOWjm1xkT/lISjEVlck9Kif7PGfMRo9WnffTnPhxIz3o0R/Gs&#10;bjdju9rrXnD8J+rYL3isX79E7yEzqBnjUuQNeFKhgVE6Om8WQDDGQC/PlYzGiDMoQAEzyMiLFzke&#10;cPieFCn2ASzEe+xLZCDr+GuAik+J5QFZEpS4nH3H+CsDUlyN0SLxib0AHR49JkfeY5AwFoDDaJAD&#10;gTAPnixpn0Hxv9+BL8MCkGUw9uJSBoqBAXikR0CM7TgOw1ImbIxBwt4YJIZMvTFAjB0vX7nJmMAT&#10;M3ZdoAfQfwrUfr2zvagA2Bb5twWIxcLEUAGR7zhBpN7eVB0D53CJuTX1hrPWmwlaoo10XUKNtgZc&#10;AE0fljVrfOjj+q9+T/Ltoz8GLPb1bf9zvjhnrdzjOn7jiGGiJHdOIubuL9ndOX0vqUiZOI+eiQyq&#10;7wFGYAk09T8qC3aLievLHM2dPPKiTrcv8101gC2QCE0GBhI8QptB0nI8jHD7Bg1Qs4lF9YoOwXrG&#10;xUbqAZScER5qE4BJPZiOjXFpgrb/sUBSpHPEQcp8A6bOswHYAvpiYU3KFg80kG3YUi++BI6eycaI&#10;SO22MRAkKxuwwsrIVyS60rY9Q94uQ4r95Vw5lvxIdhRjaw6S78muNqAF4GwMX0syYXSy/vzm3JWX&#10;dP7jInv7Rw1QDTgQTTkBMPVh/YHTQobkjLS+p/Mwdw4RZ43xlxzjdzEziRb6nASoYnq1Y9UuoxbT&#10;G9+w/WyTjAtX2xfjS8rWp0jdvrNPWiSNGqdkUauPYKn6prFkyolPWblld/aeu5Wybsa2Ukv7mK+o&#10;AdILGYbUglWIQxhEWAwws89zBSQGkfgDdgZgBNVJgCQZXiPjD+wwIfIbeYZBEHsCPI4HYPZJOgyF&#10;+zD0EgV4o+JOvnce4wTMxIjsYzdYEDYlOQDDcx3X52nzeBko85d4uOJzjBe5BruUuOEZsTUAyGA0&#10;J45s41zeMW9fjA2bleiCAWKXGAFDio06H6iTt8wJ88FY1RmZEatzb2Cp3GIdjmGE3QeoNQXgKzrK&#10;BxQSqGh3DFncS1/UNzg+Ypfah0zMwAcUGDSmJB4LNDg72kl/k5QCJPVb8iLQI7GTEjlWZHSMSFyP&#10;0uBYfYtzAigpAuRk40HfohZw7srAJD+bikLqtO8Yx1I9nGss9CJUgOw3TqDvOGvGFlZI8vbXMwIq&#10;Y5HjRA3x0Z/1Ndcgw7dogj7di2ZXmm8D20ot7WO+ogawDAPAQCfvGfQGHLBgJAykXq4pHmXgOsbg&#10;M2CdQ2JsVQcDzkDj+QIEEmCrhDD6rSQCGMStsCWyDBDBbEg2ZB/yowQPx5N+MC73dU1xtrI0yXqe&#10;wcCXFMJoKAPmqXwMELDyl9HA1oCga2KIDF0p4Z5b/AloM44kUWCL9dlnSP0P5MQ9SJaegZzJ2AJk&#10;y3KRKV1LDESMBPNzP5PMZegxgPcySL+i8/xgITlY5MKjhA0sRn8lE2ondS/uZf6ZNmv+IhZm+Tfy&#10;tjYGBC39BtTm5B0OmGvLbnUslqTdABcgJPW5pz7MOTOXkrrBYdH2+jA5EVBeyWh9RbUCceO6tTRX&#10;rrmBbaWW9jFfUQNAQcKHASwVXGyAt0uKNJht5JoyBHnHPEkbRtaLDM3zAYAGMMmER+o6pCP7Ntln&#10;vTOLlMdTbuUKjCYpkuGQiWjjnTb52vVJLTbA2ksxi6P5njFJ9gOYrcUInEoEAEpSwW0MEsBphf/i&#10;XbLiMCsbI8GottwREObFewbMtDlfpNVWux9fkwPUeN3Ymv3kpq/oIB9QSOwM2y2jdiySdojF6KMt&#10;b0aFwKzaKAlYtP7GsdE++hbw0m7ObZUOzIyU51hgCKQ4TTbXFwdOCjQG9B8OHHA1nlzXORI+OGv6&#10;FuVBvywu+O5qDdh2uv+7a3pf/yNrAFMDbOQ3A5H0ZvAZ8LII6fj2DRByDqmGrAd4eLjAT4Bd7E3C&#10;CYBrpQ7XxGqAgiA9NuNcXjPPl6zkPIkAzgUyvFuyj3iYgDgGBpSsCgIYJIi4jmuKmZAiASFwcw4j&#10;13qXAudkGV6+eWs+Uv57zQlZk0wFnIE1Jgj8SKYkS8zM/bA4+6QpHxKW4L4kgFaCZ+wcw5Apl+ch&#10;LQHQJhh7jpVVMz6yo7ygUIAC82b4tfXRfD310xJmZDztiYUBlDnV3/nkOe051qvsWkyFs8b5AVwA&#10;SrIFkKQytC4lAMTaOWwljehHxkDX0YaYunuQHs+Wz+LIHbUvxweTS7LspbMvqNLTS5Tuv7Mi31nL&#10;+9ofWwMGKskCaBjsJERMhXdr0JPz7EuNFidgpBl2wOIc8iAd3zlWciD3tSKHfYBIigQcWJnj7QOc&#10;3ozcosGuQ0YkRfqOZy0+RebEdBzPwImt+d7vvWrHufaVi1EjYwI89ydLAjkMkfGS/MLYYXTK6hml&#10;UpM5xRwBmWuRrMRwyElAy/c+LUVF4iRFymLjtfeqHwbRvQG0ui32+LGd4IcKBtg5S/6SkrXrmKTR&#10;GpbkbooBMAGAvTh2LCYQAUjJwqRgkqO6x+ywaiyNTKy/cp5swFVbY9b6EcZtawk3+0DBZkI9x6v3&#10;oQEt/ebei145ZEdraCozR4lDZ2Hqd24xtr1W5DtreV/7Y2uAVwx4sDFMpdeUYE5N7hSHEF+zyTjr&#10;exmPSYsytYBKb7smy9hnlACHjRSZNNKk7GQ5Bq9JsI7HAm2Azn1svHfGxoYplnUoxiEOYpNA0ERs&#10;bAwQ2caJ2BgBoGRIsTXxPpv7tD4kplqWJ4+blNQ7uTgA5NYyODOEAIxsKslGWTkJWOF+FdT/7/7Y&#10;t4xEG0YkQ5Yj0ctqW3F/ZTUPzM/1xGQBj7/kP23JmeBYcGaai8gJIx+OG4AyBUM7AjgKhP7NWent&#10;134vdkelwPrHN6X/rwv+1z8cp7J3j34HspweSU3vYvAyPcUAd1bkUQvs776iBnrP2COFBRCYlkFO&#10;4muxY/OvAJhBT1oEPAYhCdFgYeyBH/bFkJN8kiKBmX3yo6wyBt+yUbIrAal9sbdWv/A/MBN0d69S&#10;rwEqJib2J5YhxiY+BtB4opgSiUd5ZCjy7gEwg+k4ICVhhbTkOTFI0qV4l3McwxAygjItMTjgDOBb&#10;wgsTMy+K5IhpkGsxR2wtliYbE4A5ButjRMX6ihM+0i5/2jkAXz8Y44v6kz7HySAD6wcrm1iVuO38&#10;NnEOBFARJ5b6L/EoR4gE7qNv+M09R4dDG+p7HCnJRIBO/9GWmKC+gmnpmzKIb21UBZnC85SB8Ry/&#10;cQqNn9W3oq/UTcdwwqgsG9iu1NqLj90e7Ysr9MLlpAuXFWkQ81YNXrE389sYfZOXGXMMhqdJ2pHZ&#10;53isBJgAJqnvAIdkSa5jSICjfbITUHOuGAvDlLzpOKzRsSRKZXBsWZT2ecruBejEVEiRPHKGiFeu&#10;PAAL+NkX6/IcPiQnkiPQIiu6BwkWOJGtGCxxMaAk0M+TBmZ+731xfS8Gpy5IlADXvTFDZechk0HJ&#10;V3tBgf/dCQF9y5vd6p4SdGLGR8dxwCR3kIo5dH0AD8am75EBTXwmG5IzyZPmvZGhOVocLvMY3cfU&#10;FBvnzPGcPDG1FtQeszAxyZV2lUiiH7Zs29nzelbMU79URs9iWotPzyW2TI3gAHDKHKffccQ4ViZ0&#10;e1bAjLUCbFN2KC8AegPbBWP46kOPNPRX32Nf77gGeLhSl80RMphIcwZvac32edJp9TzgpEWyTZO1&#10;yXHkOkaFzJQsKW2+dRZdpwxJ1wUoST7ArtiFDLUkK0ys/ebMeRLxNYzRhmlhWTaD2qC3YViAzCbN&#10;v0xIxgzw2bC/1ofEOud5PzxrRmWUx4AcqdKzegZOAPBnXPf2zzXAgAMjUp+2waDP1nwEfuYKAp2j&#10;OBVWz4HofXUtWgxExNvEUzEmioHMR2AGaLTTfE8skqyMOXKcsHoA4cPh42DpKytgNj61/nRLipxr&#10;CHBx+Jof6RlI6MrhLwcLgAE19SdD0z4ny7mAUFyPImLCf/scyr1W5A+NyHdpyvfeKPtDj/d1t8Fe&#10;zK0COuRH0pyBTK4JwMTfio2Ra1q8mGEo9Z/hx14YfGDFkMiKBJhYHrkFQIm9AUeZZaQiACqFn2dp&#10;zheJEoPjnQIaBsdq+OYlYWImcDvHfQGXfcfw4DElRo3c5FrAj1HrHXJAy+DHzjyPyeGtL0neIieS&#10;oACZeB9jwsgoD8Dk1VudAtPkLSsDUBNz+el5St/U0TgsVAFAoX0wIw7RCBiAQPajNiUZUwPOFhkm&#10;S8t81a/GDEOxMAkj2Li+KM5E+qQ0aHvSt7ltkoJIzUAD2+FIidcFfPqb/ovdWfnmattSFDh0+nkL&#10;dd9rL32dc6Tssjf9b+zo9xx/40Jf952/Rx/xQFnLxjH5FLBhsKvbnse2WlP7uI+vgRZLBVYtIItV&#10;MT68yN7lxZgDOp63fQAls4386Fjzd3yPnRmcZBDnOoZ3bR8I2HevjncuqZHMyJgAr1aGIDUyVq7J&#10;wCgP5kh+9D3Ase+6rm/f/ZRNGjiDxliQZRzLENp3DftAHCjKZiRD+o1xNfeNIcFgsYMWk+3lq8oH&#10;lDHUVcP18R3hjQUEMDIRx+XKsJNW4O/WHAr9Szv0todbxeJsaMNeGyQT0sob+jEZm4E3DYMDwsnS&#10;fhwm7Vm72ne82KlMRZmW+mQviQVSV0MlkmFcg2qBMWKepswYa8qDUR29RJZk3rvogBLnS//kDPhL&#10;TeG0+aijVsWxr9yUC8zVX/15v2j0jZ36py99VTb46fJ92v0MGIBEkpMtKGAu6YFXbGAy3ALhPGis&#10;S+YgsCAV8X6BXfIjo0SS9BuP2feyG31vY1wwotrI9Quwm3BdSjZvvDUUSZFYlo1U1KRsBg17s5lT&#10;JuvRxpDwxm1iEQa5zbO5LlZnZZAyIXm5TeTlZTcRnZERL8sAeuZWpgDKYjFlZX5am35SefQHbFim&#10;KvahXgEN56a3m1deLLn5iL3J/NazYFucHrKhfsyx0ZaYOjCgRujbvcYIe+MAUQec43fMUZ/3lyyp&#10;T5ad6976j36WHD6XRx8H0Jwg4O2ZjBff6+fAnMzOcdOHWsrLOBD/G+2Vemp6COCv3I+0J+D07JzM&#10;1W0zttWa2sd9fA1gNqRIAxBotZIIwEmKNNCTNMiGxcwMaNmSNnINFiS+xoBgTgaX+UIYkQ0wFmPz&#10;P6ZGurTxtEvr59maxyTzUpyEsQC2DJAYC6lToghD4HyJCd4e4Bn8ZYxIq/7KPAPSZEZAxcvlnQMw&#10;spXYG4YHpMQqsDzlAMg8flImI0Sq8p0VKTzPlYmvYydQN7/hfGkLjshotH+ic2JOgET76h/iTxwU&#10;BvdWHMrCvgw/FnXEbpTdhOdb88E4MZi1vmkCNoeGg3YUu9OXOWOtHFPdcID08V5l0/fKLllFP3fN&#10;lvLynGJ9AIz6ICnKb4C8t4FLaHIMENN3m4Ygw9d3EqMc08Ljj7STOqOOGGOr2wa21Zrax318DSRF&#10;kj3IJwYhACEDYiXAgBEHfjxPht+A4dmKVTgGWGFl2I2BTkayXxalfTKjj+sARr/xKH1n36BnWHjU&#10;pD5G0OB2D9dkCHnUjmkCuSQOgKPMPgyJ70hSvnee4zEEZWJMZGeSIl3L8/hfmj5v33HujTWImwE1&#10;sUPeOEMB7DFI1+klrHMDmyisPo4y+ySyiDMB0t4uMJ4P8JRNVqZtjkdLFAD02Ib437iJTZFbj2Qz&#10;8we1LblKXc/zxDxXb0CXsND9uz5Hwn3VqTrJGel3z4XxYEozy+BYqGv9SFySAtACxUeDwzNLBNIO&#10;2ly/xMiPNs8rHqfdJFiQD7FCf33EXbUvUNPXMCbMTnzKcViYmBVQU6cY4LyRO8d31+kH1AH9TFti&#10;ooCT9NebJDhXHChOEOAisXpm32H99j1jWYzA17MYC5iaPsYJlMn5aE6CchprzcVcMUQb2FZqaR/z&#10;FTUgO1A8jDdLciEJkgxlHDYvjbRikGFNjAAjyEAZuIw0FsDYOUaigH0xMAZRajVwwuScz5NtlQfg&#10;SP4zeAELj9VvjEEGkpHolTQ8WIF1GzbW+7YYCEkgNpli7Uv0KPvRtct+ZNBKehGYLxMSSwCONoZB&#10;+doYnjxrEtbswTuOgWPIAf8RGzFH0LNJSAG4M3PDRhmj5NMjI+sYBrU66RiGWTbhvBahusWYAmKs&#10;bTaW6ppRFftxb+09buqNE6BtAE2v/wl81VmxoybWd74l1bAQzEcsiFMgq28ug3Jj1upWXZtoHwt3&#10;z7GuSrvXt2Sicib0MUyQU0J18Bd70iexcQa+1WoAdJKf4wCy+O1RdrbJ3+RTbde8So6TNHz1SvaW&#10;sAFgHaN+xcAAHQClLMjcxB7JpKRyLFOGrr5p7mWsVj/mtGGIgE8Zk+evGhP917gu0Wvl/A1sK7W0&#10;j/mKGmBAMCqDkDTHo2WgSTKYFYMjGxAjI6ORIu373qADVADMShxYE3ZAEpSBVmYXVidDjAEg4wFH&#10;XjB2RvYjGwIaQMR4GOiMn2thlBiEc82Xk8nWAs08bEbZ8YyY7EfP4xwGxkRdRtHxAE8Cipiaa5No&#10;SI1kTs8JMEiR4meuw1gyhJgb0Gc4HcsoOX58iWUNzTEg2TIos6SlTgGl+mIQZ2ajPhlcIItZzZuM&#10;PeDiWTDMUVLUPhgvg6hsvUjTNQDNUaLGeH0MgSPiGefVOYAIRqFOODPu09wv15CVCGgZbMA4b2Kb&#10;gK91Ihlu7ai9mijf8mPYqnR2AIeBSeKRoTgufgxc1YO6HsuqbSWHjBsw1GacCLKlPseR8qwYrD6q&#10;rrRNMeS5/J4Z49JeUuyBDWdOmbFK5+ljloHTttrAOHCP3siun3s24wDT0w/UqX3H2OdYcCopC5XP&#10;9a5mZFb+pEj9eXXbwLZaU/u4j6+BMrFkYWEL2IYBZ6DO2WO93sX39sUPgKKBicX5HnA53z450b5j&#10;GXzSUgFtwOKeBp5YHk/e4CbjJT86h5EwwBl9njIW6Rj3cTyD5h48c/IpQ+N/hsyxnoMMxvg4hldv&#10;bo/J50AEO2CsMUYymyxPshvvulfvMPyMEjZGTnJNnva4kY4YKaxEnTCg4wZgXGOW8RzDAGNbpiEo&#10;Wyyz87E8LET6u99axqzfGW91Y0UMbdjbEPzO6WDYSW4M//xqFskd6gujdY2Sc7o2IMF2sDhApF5H&#10;Y0sSVVcAEOjOG6fEh9OiHIAQAOofsgc5NuMKLZ5B/WobTgoQibVQEpQVMCoLB6uyAB99glOATXM8&#10;MGPyIHkVSAJf/Q27VOdYLiaJ4etn91YAUR7ljo3rJzko2qi5lBharNa16yvk55wCsd0mrJM2kzEl&#10;oJBQpev3Ut5HjAgHTFmLh69cYwPbSi3tY76iBgw8A6BJnUCA8WWYGRGDGEsDYliD+W2MgH3GjqHA&#10;5HjkDAsPV9IHgGE0GXTnMiSMH++1OBCvl6HzGwOTASBBFYvAuhhFHiiZirfOQACAJmLz7pPvGMtW&#10;fGDcMAMbRpoU6RkApY2xbN9zj9INg17iAg9fnfgfCM8rtFsSSlnN83PsnDFJipoBqw6CNXAwMC9x&#10;qF610+/aCDtVx8B7joGpH4AD5J0/S5xYKulLHc3LfGFH7q2t3PcoGQOTJ9cB3jn5BPt1bUb/SJ4F&#10;QoAPaJpCAbg4PJwcbXW0iWlyhjhZrbjvOP1M0g/nQ5sBljbPrA+TFDGfEjqAjBigsnOgGPqmaKhH&#10;Dk9vcri3BBrQ5zhwAhxrrGDz1AogBEiNF/0XmNqX3aleSPTan3NSYpOy2Vc2H/v6tn7K0eLYSVDR&#10;t1yTLKqe1bc2A+4cHvFN/ZzTJj6OIWP1HCwMcHXbwLZaU/u4j68Bgwuw8ejJdxJFGAkGHCMikfFk&#10;sSiGxQAllQA2QXlG3MAmCwE8oMFQY0dAjaHHjoCg37AvvwMR5wIc1zeYBeJ9D+TsM/RAykAGZJgh&#10;Y0JWxKIMWgNdcoHsTsDDY2dIyaGMPCAgfQJBRlYchbyIYTLqphK4jmcXt1I+zAOwYhgkL/sMpbgJ&#10;Gcm9fiOz8eM700EBMWLMXB1qZ44DRwTwH62KwSkSl5Nwgv3O767D8PQDQFu81W31GwbdUme2+mly&#10;pWQe2a3jW8uBMqZl066k71tb0iYJkrwLOIwL40R5fcjXwBXb16+wdP2fk+ivY5zjr//Jof3PMfSd&#10;+gLewMqUFdm/AB4oqkcALk7s+cnpZHosvRedcjaBKBDewPaNo2aX+ekaIMsANoPBwDegMBUD3cD1&#10;HaPuGGAAsOwbuAatfd6hOIt9UqOBad/vBnD7DEISZRmSzmOoGAP7MtcwPHIUqcl9nMMYktJ4rm3A&#10;ldftXIO4SdjKI6bhmdyTl8+gYg2tU8kwJUUyJrxdsTplB7LiOr7PUGFEvG+rlewXha53OwkRJFpt&#10;xWnCajlLZF9OhI0DRHpT5/qb+udkHGUEApc5XZ+DxYDrG6kBYrqYtVipOZEYkfuP18R0MTYAoc9j&#10;tvOGrQIToJEzY5/MrV9SGbBdfQOoUiUw47JWse2WWuN0STqxcdw6pnUffY/dkaVNT9EnOVk+WKz+&#10;D/Q5Zpi1mDAZGuCJ/xkLWLcxB/iM5V7Ls9Jim7Gt1NLiMXUWfx9NbV281T7soAYMeAOUwTaAyDU8&#10;ax4vbxLLMnCLZ5DuGHvtVZajdvMBUGQebM8x0sh9AI3fGTRgUyq8WFleMg9TnMSGRfZqEIMcU7KJ&#10;tYzyU4+jjGJ2jAsjIg5mE88QR7GN60CSiJq4ykgqk1iNeBSD1cYoYG3FTnYHul4D+gMHQX1jRxgZ&#10;Rs2xYXj1Nx/Mm7EOtDBomblnc9iURJth5frmyMT8Jn4FOMUjOSUcLiDU284dAyw4UEBWGecMRHGw&#10;HBvX4hiRNZUJUJP9OHrGjT4nsUkfN0WAdMwBojgAK8lE+jEAp164jmeWLAX8qBIUBPsSqYCdcUl+&#10;16/Vndibj2sCPnKn63D6ZGfap2YYh6RvzttOHrnTZ7f0cn1Qf8MZvEYDSPyDMWnCNSAqE5IxCMzE&#10;WFpJBEDwlHNKDHxgx2vGvPxOImqSrIFOfgRsDAMwkqlm3+BtwrVBXlYkeabYB8+cPKOcc3IGT1mc&#10;AxgnSzJk2BqQ5rWLWYgXGvRAC1MQK7PvL/DDTnn7jgNqQHlOof+Gdv2UMmprCSCMtX7EgcHgyGna&#10;Rv+YbQsDT2Ij0WFupLZ5cy0ZvEBLX9AvR8eYPN20D6ADTAHBmDzDkWoRb3G/XnHjXsqkX+jT4n36&#10;IUWh+Zn6IGDFwIAixQBDJDkCFP3GGPAb8NSX+t54cCxlwveu62Nc+d49neuvct8C96N29rzAlePg&#10;uVYzKx9ibEez3T+l8+1y/L01wLMFbGQ8yQcGG2BgiHi5vhOnMrgxLN51k6yxm9aNZAQMegOpdSAN&#10;cp5u60Y6XkKAYwxo5zIY9sknYnT+L0bBsEkPbwOCgAu4lZwhhsLr5RHbZ6g8DyNCCnUPEmqSpjL2&#10;wRpIlP4Xn5GQYN9zAnLllm7+N2zvUEuAg4SHpidgMepbjJXxxViONhmCJGRtQF4EjCP4URCwLA5Q&#10;7B8AiMm2YX/6GYavnTkqnCXyXRtQwuiVx7Ejm3OMPsE5cr5YcavxAFQA5Nkw0tZlJEUqgzJTQigA&#10;AEYSk2uTIsmfnDBZk008pwgUG7SPlXleEqm+bH7cKjgpNydV/e3kkb9h5O5nPKwBMkkxLDIG8BFr&#10;EFtgkMhBPGbeI90eoAAfso39Urgla9jnbTMCrmOA+Z6BMpmWd85IkWIMdIkgkgEM9LIfGVgZX2IQ&#10;ssSKwyi8a5Bm2njzri0+4t7Aq2kH2CCGBjAlKSg/4ATMgFp2nGPImK0Ez0jylHnIAHXOTtxd6FoN&#10;iG+pTyDDYMeS9TlGl4wnQUTcaNww/lbE0Uau0+Y38iLmNxr7+VUxgEEfEkNrlRegop9JyEA0yOCc&#10;J7HV5g7q48VQ3VdfV04JUjblMT4kW+mbHCeOGCcIcNoAOKmw/cDUvUnsyiYmRrq0b9yNb3pvMj2J&#10;U98VG1QfV8AtJWbH2K712X30H1ID5tAANgAjKB5DAjBAg7E30LGvUvaBlt8BUu9d85tUfvKjfaDC&#10;s+a1Mg4F9SV1xA54y0mK4gMZAAObl4uBycBssjMpEngBJrISQAJkAFLGI6PD0DTfDqgxoP63D1Sx&#10;MVIYCZVUA+yAHqAVW3RN8cYrEs4f0hVe/hgyF8U8xb/UJyeCYdcf1Lk4EhDQRvqU1Pk22aqSexyT&#10;FK1fSUaRADTLw4CNszWyNtfCevQL5yqLWB9Gpb19J/HC/01jmJkroCN36ttAguKgzymvRCN9S5+j&#10;YngmLA9Y6rdk/fadT5bUfzmMFAW/USDs+54M7hr6qnuRJu1zDoCrZ1/dALdrb2BbrbF93B9VA7zM&#10;5A6Sh3gAD5dHbOBK3iD5AAHeNWNlgJpDY66Nfd4kacm+gDpZSMwAADFCzuU5AxQGAHjyQsmerfdn&#10;4AIV0meGL0OCpfke0Cqr41zXgMfiAN/4Aa7+Z6zs+5CRSE6kI3/97i9jx1gxKq7HyLo/gyKOsrfH&#10;a0BWn6kb2hF7x/zVs3rVzzhSkpEYcIk+HA9OxdmGoQOO3ggxHocNuQ6ZcNw4XwCEg2atTdIyoz+H&#10;hrD0MzkWU6JckLmNCeMD29MHAaM+ZWkuLAmwkh+xfY6SDEnHYHwSQCSs6HfS95VZHy2jkSOIVQJa&#10;5REPBNj2xX/10/lVP2d1xZE0pgDwan7EQzG2x7vHPnPXwPtqwEoHwEImYnPa/N+Hp03/Z+j9FZPD&#10;cgTesSqeKa+YdGnf99ifOJvfJQH4nhzFkAENHrx4GZmFITNogabBbgIvkGzhYuXgZTN8ANZ1SUSA&#10;ESs0+McPT58BnL+bj+t/LAG4MgDYI9DEBjAJEueOjT/e97QbJgIUyMqARxIPUNCOGE3LTrmLfnA2&#10;70oc1TnjgsRjycSrODnzBlwwLO0opqZ93cNk6jZzFfVzEue8QPR8PTIkJknKBtjkQsBnXiWJ1b5x&#10;RAmxLwXfmHB/gKUf2xdH1MeAluxL59jHUEnx+qD4Xkk3xpGx0Bvuj1plzDAHmJjgZmyP99995hfX&#10;QMkjJkozLNgVVoa98bYBCLkRu+LR8ioxG4PI4JPl2IaJJRsBLUBhEAMNnrnNtVq6SAJAr6rh4YrD&#10;uK5gPPDkwRf4B2YMoyQAQGrQyi4TwCfR9LGKhH3f+/CK+02adPsy5hgd/1vdwSrwDFaSq2djEBnl&#10;vV2vAe2OKTH8gExdajcZsJJ0OBP6h77U62KAwdifuiuGA4x6L99RabAkzpNVQXqhqePEgXvFENam&#10;v41vXgCGYmQ5cjJryef3NmXhpOmHyk+t0Gf1b/skRX0XsBs7+mqTtUmEvnMuZUOih+MoEvYdp76c&#10;w6HkwOn7JM/euAHwPBdVhHNgvJH5KSPGoeM90zh95d4zbcZ2r4Y+8Hee2Dsyvz7wUS8VqRibADoJ&#10;UcxAMLtNnfFEDUJLFXmBo0Fp34rmBhqAss9AiGGRDg1YxqjX09g3QEk5BnZZkeINDeAyI3nmJFID&#10;XWo+48QACthLTmEwsDtleGbjIQNvYCmOSFolRbaIMIY4L1/1zP3+pnO1FVbD0dGe4qfGIGOMHXFa&#10;sCbJPGXvcaZm1tVkaBORb0lqmDdJnPOC3bSJxcoyPNtI6pw7iU36lYzbXntEadBXyaeyHOd1Pv2P&#10;5enjZEnqB4dIGcSMsSZSpGksYnqYmEnW9smTjrHv2agh+qDvsT+OgecAtJ4bYwWaykTVkIDl+hxG&#10;/ZXc3gpAzjNejeXN2P6mUbef9b9roKxITMd+QexZy+ehAjQD0GAnqQCZMiF55bxDXjOPWVo3SZCh&#10;YjDIjwYg4BPkFyeR9CHuIUbB+JAgeb0GN28YoJGe7JM6XctAVRaZdGeLxALjo/ehzc0uDjEuo8Sw&#10;SEHn8WIXkljKVnPuXnFkfeDoG/oJOVLsSV1znnxI1JgxtgyQzB87eo+cNwMAQW3/yKYf6IdHK4q4&#10;njLq7+7tWADVwgPKp5/qmwAFcGFR87UAEIAW/xIfswFB48S19KHihlil+Xu+VwdAV59q37XEfIGt&#10;73tzhfJRDjgKphkASE6XmB11g4xvWoPxwKk0DsXGjVeZmzn0/t5yDjZje6SX7XM+sgZo/a0VacKy&#10;wWNA8bLnd2vxLIEUj7b0Zx53RokswrO0yVIEjuIMrikjzgbYWkBYoL8V4UmRvcQT2xPk54UyKgY+&#10;UGQkGQ+gRXYZF8itct0fMywr7egdW/caQpkwCoZhnLR777z9+//UADmPrI2FMaiMOrmXwcaCzxaE&#10;7goSKjgx89sGrtSxRA5OEflcPxzBk2MGNLEa0rskDRKiTF0sjBKhvGJawI8TBqipElY7mTd9172M&#10;B4kxEjf0V0AEEFvSjTrheyww5YJq4dPbKNyblGicSbZSD441To0/DNCYwP4k5Biv3o3ow0HFgHs7&#10;x14r8kqP2cf+MTVAdjRgrPwhgI0xWZ6HVm9/Xu0dq6P1i1EBI8cAGN6nAcxr5LEagAyG/w1UMQFS&#10;J7mRHCWeVUzCChTO9TGYlScpE7DJJJMNBwiBnQnkjNC8+gjjBTiLl/Ci3cO8uiubeCMj0xJfV859&#10;9ljylpVSbGSmVqIfr+s5sdejRAfGW/lJuEcvO+WxO381U+6Z58Ee9AX9QzuavqEt9R/M7WjjMGEb&#10;+ktx2UfLgOlpR+Dknpwd/QY4SeGnDAAAy1wBCdI3yVSfB0CmJmDu+nIggtUBGWUcpxZQIHxPBqQ8&#10;UCC0nX2yektqiSP7nkPZ2xb8nuStflxbPVAmZJaSHCWS6NfzK4vGuuHwURs8A/YHkLcU+Wjv+eHz&#10;VgK7P1ykr75d6f5kDYPL4MSKTGI1MHih40sxGUSJHH4jz/A0XYOkSPYgL/EoGQDAR04i64hfSdmn&#10;/csCMz8ICJnIyggDQJIK6VHCB4+efMkoKQM2yEgpHyYgNjZvBjNwLCUcW2PQJCSsLIsFKCWceI55&#10;7cGfamQeN2PEEALl5K3uD/QkXwB3CRgzaIu9qB9SleSNeV5XUyd66eo7nwvr1t7YL/YvE1WZGH1t&#10;Qq5Tz4Es6Rnb1m9ekY1KGQAG2D2niuFXDv2jZeDML9O/3U+ZfO+j/7YSifObYsDhIwvqJ/qlV8pg&#10;lT76uXitPi3j0WZMtfCxft1YIjmKydmMp/aBWQt9A1VMkiOCmfUsR06J7zinmCB1o5fP7nT/d/bw&#10;F11b4+k4e3tdDQRs0rB5kgZ6g5unKsvM4GCAsAEJF/7yTIEMZpXxJN2Yr2TDrlpUlhdJ3mMcxOQ6&#10;hnFu1QkB/N6jxoOWqWgjufRqEWVlFMUVMMfmIykTo8UQSWRhiDyDAa58vhMr87vjfJzbswA9gXxG&#10;AROdmeDravv2lZQZe8UcemHp+DZsZ4u/qDfyHrmXYR03cU1Sl3bDTEY52TmML1lQbOvqGoRX6wHj&#10;4SQAGIaZtAt09TGODMcIg9f3zAOT/i/p5FUb8CA1AnF9meHnEAFXIGO1EfcXszI3jZOmr/kAZDKq&#10;c8iJZQo7t7ma5EayH+fJXwqBZ1DHPp7PMaR435M+jQUsDIhyYBxjnxMDTPXBlpJrqbmkS89C/ZA8&#10;Mm+etYniHEaOYBPfV9n5jrG9quft6/x6DQRs5A+DW7qxgDfmBRQAifgCrZ+RMvD8NUhbSgi7AgiM&#10;h8y09slNjEbGwG+uaZADG8BoMMtEM/ixLRJUA1nWI2+fLMQ4ifsxAMpAQnI/ElcTultrkoGR/ozZ&#10;2G/dRyzTtRkSIMyoMACe2bXml4f+dOMw/uRgxp/h56HPyyiRasWHOAnqcn4jNkDUPupaosK4YQCM&#10;Kanqqjz7SF3IuAUIZFN9QNsms3JOWrNTujqp7dVZy+6B8XOCyN/kRHUnw1YSSMvDcQLUo7iWv9oB&#10;MGFaHDp9jMPgHH2HmsE5My4wLSxZ8gaw1IewZaApiYoUKblErFYcjvQv3oytYmbkVnPXzMPjYAEo&#10;44nz6J7Gic39ODLGFtbYajx+w/iMCe2qfYsnGg/+XwE2db+B7ZFevs/5yBooK1LQHAgx8gamQcrD&#10;JqsYyMDFbyQYmr8kAB6/ya28W0yCh8mwiiMwBpiBmAHgEbcjswAy8QX7DIP72CcVMeQA1CBVHt+L&#10;Q2AxjApjYaCTGBkJHqrBa0UIgfMYmBgTABD3A2aYoyA6+bNB36t2AAmAmxfA/enGIrHztD2neiRB&#10;mhoxGyVllVhB2jX1YgQDMTd1Ny5NNT6HtsFAGPefWAeTHCcmxJkA1DFEAMuJAbxAb8XwPtIeOWja&#10;vQxa4EGKtKk7QAVE9GfOVRIoVpl8rZ8mRXKI9DUbACrjEXNOTvQ3KdL3ZHqbvtxcPPHb3scGcJti&#10;A6R67RLJszfAY2mATVkxSizSFBtOAdZpfp4l5zh/nktdcxzHrMizOnT8PxZcfqSS9zm7Bj6xBgI2&#10;Hdvg5uE1oIFTa+gxBgaav8BAHI136WPAASaDvrcaM7zNJ8K2kiUdawDaeNQMA8PmugYl44I9AiYe&#10;KKkSiNnck2G2FX/g/QJHIAD4eNsMifMBICZmw0aVyW+u61qy2zCJoyWafrqtSIbqUsKHuVumIRzN&#10;3eKp5yTMUiJgI90eMU91jBUBRWxhfvfYO56XvMjocnSAKqeEDAd8Vya+e76zVP2V8gpbaH+yuL9N&#10;0Nc37OsTAIIjJ7bpe/tYETaMUelT5EQMGKDYl/gEKIEG9cE+8BYf9MzGDcC0r09z5qgXJH1xUd9T&#10;EzBHMTT7HC+OCoWCI8hZwyA5k9QH2ZactFbJabI2p9K+azmeY+ievQjVeLq3cfbMN/yXd3kY9wqw&#10;f9818OoaCNjIJWIdefw8R4MYEGAAPGzHAIMm1LYMF2ZmUGF1DIMYGaDCACWK+M0AFkhnYAxs5wJR&#10;oGfuGGAySAEZoHFvHqdr8p5dVyYbAyBOgsVhNrxmnqv4g3KVEckI+N5AZ1BJp+Qo9wWEvHlGhMHd&#10;23tqAHBwXLAMAAJQJU+08sytu7KxYr5ncxVXS2wpL8BWrI2zoI9TEsQAZUp6hYxxUOKUPiveprzY&#10;FKBwjEQooMWx8FyATH8yPigMnC7rYGJcpEkOnPJjb6ahAEcqggQpYwloOkbWKMmfPIy5YbmcMkoJ&#10;qZzzxpEDgCRN1/IMZF1MTt/mEGGSAFBGpf/V+UryCGCT/HKXsWnIowmHq42xj9s18FM1ELAZvAan&#10;uBmv2r7UaINMEJ3nCCAMXt4smZLE09a0AeDBoBlQZBSxOp4ttmQfMPF8GQ0DlQHg0ZN7SHEGpe/J&#10;Npgj4+EcAAW0gBfvFDsUiGdgJJ4Y3IwQ1gOEATM5D8CJk2BmLd9VmT0jI/bIRrLaE7bXaw6jlxB0&#10;hRToC0fZr+t3/Z8jAar+AigY/6Y9cJps/se6mp+pz6VWYGixevtNGDcukiUBnH5oI0U2sR+oAVEb&#10;JhhTJUVKWLL5HeDZ9OeyIgGg+ymbOF5LgylXb+EAbvq+zbxRY8cGf3ph6Wrs8i6wlVX2SAPsc3YN&#10;/GQNABWAUZacQWI9PxsJJe8aW0pCNHi8jp7c0rG8SokaxXfIh6U2A7Xegoy5lRXJYyWd2XjSQAsI&#10;Skk3MMXzDGxZjOZDATMGgbcqO0x8QWyKt8lY2fyv3K1r6VggBzTnFHISj/s+spHJrhjpR+7xJ53D&#10;6LbQ8NHcvKNnZcCdoz/Uz56pE46S2CKDD3w4Y/bFulrcm8Ml6UXs1jEcPyoDEJJopTzYFSDSz4BQ&#10;S4NREYC3vibBA5ABUv2MQ0ghkBCF0QEpzh/JMeeNI2git3vYdw1OpOd3bbKu8eAjwch3rs3pc0/j&#10;sYnlrm887Xlsz/SYfe7X1kDAJvYiJkGa4SkCKiyON2npId4sdiNtn27vPAPVwM6RExsg8ZE0gZBM&#10;L5NdgQ6Q8uJHxkBAHZsCTICOIZHCTjoxGA1WsmULJptIy7MGsowIpiWbTLzBMWJ1DBRGWNo2xke+&#10;xCyd6xrzxnCItbWterZf29i/VHCgJMkImyYPUwRWNpPVOUX3VtxfudZ4jBgrBYI0KGNWVqL+b5/M&#10;qG/LugVyvqcAcORIg/o+dqYvAy37pHeKA8lTf9KXAZOsSlmhwI5a4H6SsTiIxob+j/EBUMlXxh2p&#10;XzwuKVL/JqdiegDQuHQOUMTifA94ZWByKh0jXivO2nvdVuvnLmNbvdA+btfAMzXwCsYgdoCx8RJ5&#10;fQLRDD7PkhQpBmbAijlgbQYqL9Lv4gfiEs0t5EkCMcdjXgauRBCxMMcbzLxK8pLgvflmvFEGBDhh&#10;gjImDWxlIiECRl6ngQsMgZlANzZILpJCznslNfKiMTvl5mEzUga3ss+p7+rdvYFq9fiKScHPtOef&#10;eK5Ueu1Pxtb2pG7OzcpmpRKMRnzJJP5Xbli8lH7OVO2v7za9AoAFqDJRkyJJqmNWZMktkk/0JVsM&#10;0D4nTizP5pimZwA9YGkTV9ZXbYDKWLBhufq7zRhLiqRKSMIihQNA9WujhKRcUDyA80qMrXrdwPbK&#10;Hrav9as1ACyASHEAg70J14Cp19AAJszNZrCVVSdJpLRl7CtpEXNrQEvQwOJsgK71JA3m7ituQZq0&#10;+U5sDDhihbIrgRwgI2M5nxetPLxf5S+2IG2fjASkevUMhocx2kZngLHNuPxqI3zQzV/hLPU4HA1t&#10;JqGi6RTY26oDwXCTtEl673jpayuhYPaUAAlLgIhcidFxkvRRSoRj/I/ViTs7RpyLEydmTNEwXpTX&#10;PieRmgHMKRD6PfZl7BgPJEegU4akegLi3vYtYUrf5LRxIkmOzmufQyjRCvvV70mRQM99OQ691FfC&#10;DNBbnYi/ge2DBuIuynM1IMYEGEguAE1iBumjlfh5yrxFsgvPkvxhsAIfsS3etwFp8GBsBrx0dbKL&#10;ADqPHdMTROelGvz2LbfEKBjYZB1yDYPhex6rgSw+ZoKt+5BFrUoB2BgUjI1H7TiDHGNjSCSjiDO4&#10;PwPiN0YEE3Ut54ndkB3JR+Pq/c/V5D57rAEsCyCIS3FQ7K8sa/bTtUja04dKTMLOxMMABBlUZi/m&#10;o5+QGakHmBdpVb/Wb02j0HfJiZigvsfJk8xklRJg5xh9nYNlLpvzqB8SsAA36ZI6Yd91fS8jGTAZ&#10;T64FxKyKY54mRmlKiGOoJjIqsT3Ki7mBpHrjx/mrjsQGtp/ufS++346l/E+Fxth4qIwPL0+cjXcp&#10;Bd9AptvzFrEnRoC8J27FKwUovWyRcZDa31uRgZEBKwYwzv0RYzFFANsz8EmUvF6eqWA9YOO5YnAG&#10;rWsCVYYRcwR+vQaFrOm70rN51cpHFnItUhNW5n/PYLBjdMoP7Hi5vHUeNVAsa43cwwAB9t+evP3i&#10;7v9Pl3vHeBAj7SWZOU/z8mDvfq7V62P9Ep/GN8fbJ2nrV+K0AEJaPnBJuQCAAMsmoSQpUhwNQNnU&#10;Q4tp62cA0SbeqN/bKBv6MbZs8nxSpFR+Y8/3JEfjygaoUig4msaHzVSAZF6SKidVf1/N3t3Attpj&#10;/tLjdKpXB7zfVZWSKgxigXGbwZD8SMdPNpTa3MLAYmDFGVqTDjD6dB1ebasySOgIMLCo4iWkqpI6&#10;fAeUbGRL7AtTFD+TtIIR8oRbBR0wYopibwwoT9WAB0KMkeMNaM/TCyLJPYyFwc8wAC6BfkyO5ARM&#10;Abk4imQUhoRnzLDxxnnHnqOU8He1yU9f913AzTkwoVy9cZLIx/OLRB95Vv0Te38VILdot/mN+pe+&#10;27y0gITyQFI0VoAW5s8R0089H4dPv5GY4lyxaf2WLKh/Ya6cPJOwJav4Kx6mz+tb+h4HjIPF6ZII&#10;hekBJgkqnDwAJjaN7XEoJUgZE5w35TZG9X3lwwwpF1eY8ga2R3rjX3bOK2MV76w6g9JgBUK9bJHh&#10;Vn6SiAA2kMBmAAHwACgGtniJlRfINFKnSS28Wt6llGbfkxFJLmRIoOIYTMo+A2IAygbj1ZOBJHmQ&#10;KrEwiS0Mg7IY2JJVMDWp2YDJNQCR+IIBjH3KMCMj8ZolomB8rseYYGziKLzjvNiW1lLHssr8hhFm&#10;7P1OFvIsgN75WObfsHl2jgO5bgVEZONhLU3tEG/F1hl6dU8NiOE8Wn8kuSbtc6qefduH59LHSKfj&#10;mJWIAYjJgPqwfg34MDugQmGgSAAw4EbNUB5OHJAjf1t4AHj5n+NEqRAXA0KkS4qF6xpb+hZg0899&#10;L6GK85acixGqS+MMcJFH9W/ACNiMKcfr744xRno7/aqTvYHt0V65z/u4GrCaAmDDZshy5DkxEf8D&#10;CExITI0sQ6J0jMQO0ozB6xiepH0DjOHHdPwOdBgNg9B5mJ6B6nq8W/cheYpHADXeKfAy+B3nGpJQ&#10;BO4BKLAh5fBoSZOuz3i4ljKRcHi5ysTAkHoMbpKRa2GUYoMMWIDGKEl+AeZnxlt2Xr8BTp66a4hJ&#10;xgY/rmGfLJDnw1DUn7qVNMHRONuwa+wY6Osn2pBBB4w2TI3TsgKQZ/fA/vQxBl5/AZTPJP94Rk5P&#10;0rq+ClQkZ+iXkjL8rn8AKH1R/0weBEKt/YhJ9QJSxxe7xa44VbbWXbWPJbpeCkVvs8AMe+eaOjWu&#10;bJwGwBmDNIZs0voBsI0TCmBtVCPfa4vV2OYGticHzT79c2pA0ghgI5sw4LxQQWkJFgZSazkKpGM0&#10;jAHJI2mRN06u9D2vchzEvGsb+bHX0xQ89z2PsxUXzPPprcrYIInQ4AVK5EDAIzuSUStexgDZsC/A&#10;yWiazA1cY2QGOqMkHige0eZ5ZZ15LoDrHEH5cQsAJZmQmLBFbJXn7dObj8v47NxXsfV5Zf+f7DXq&#10;kcHnNEhYkEGIdVlxHoPHYnzHsKtLdWw+lzJLBiIxv7r8gIMTJSNXkgZni2T36CbOpd9I5fdMydf6&#10;kXigfkE5kBBFvfCXo9fbCMSNOV2cLX2JvIjt+yursblu/ifRm14iYUp9BfycBf3eWPN8HDOgyoEC&#10;ltip+1JAOH6cNWNI37MPHO37znU4kUCSTMkJUN7VdtjA9mhP2ud9XA00j63UfIOqd3gx6MlK2FDe&#10;KTmxeWHje9cMJvPHyEMAS1yB1wk8yCMkR+c6BhiSdjAroAZgGQr7PF7TDsRlJHrwSp0L1HjoDK77&#10;AmFgJ5vMgCZFug/WSdoMALGyeXArl2vw0jE/5Zo33rPYh3rADLE+RoZhY6gAnfrDVKozktD4YsqP&#10;a/ALBQJcEoN6kzUDDkzEHAEC+QzbJt8+KzGuFAtYiH3aWgLLZOpHNo6bdiebn22cGQ6RvicxA8Bj&#10;rgAPqKgDjg5w1ebqA9BguvqNZBHnY7GASv8GaFgghxA7VH59DwM1XlyLIqF/kRP1eU6CfhVrbmUU&#10;IOo3rIxT0Rvtfed8wLbT/R/pHfucr68BDAtjAyQGI/nFAJJgUVaYwSWJA3jwGhk2DMc8HPu8aIOR&#10;5yj+QD7xO28RcDBGZBFeaa/SIOc5z2/jPB0MgQFTJgAGWElQQIxsihkIsCuf33m4gvPkR38BcBlu&#10;ngMAnzEoSQjuJ54xrntZo4on8pQZd8/Si1DHRufdC/6rB89CwhW0j9F+YwchsfpIWui1KT0HOdjn&#10;GUlxrJPWY7xXT+6nv2hb/QP70d9a5u3e+fPvHK/kv7Nz9TtOy9h/gFpKBGcH+NmASpOs9Seyo41c&#10;2XqkwK0MSTHn5m1yoKgdNvP19GMbh6IJ1//5n//53xJosfDK7Rjf6c+9Bdz/lA5jYEuRV3vHPv7r&#10;a4DXB0QMRh6pQcIoYyDiWrx0Rg6AiAswRILdpEUGDusxuRoIGNzFFnirLVeFMZFlbOQSg9qGmfXe&#10;KjKga9kE7i2txQuWoMLrlWhCFsKebGI3xRwYHvE68iO5Ecg51vNgcWQrjO0RiZCxMJcJE5wXUa7x&#10;XZtXT8JVV4CwzNJv6yDam/zFQZGgs7qu4yPPyfhifCubGJ16JYdi6RjKlYy/+R6clN6fdnZ/jJyj&#10;Yl6nrbmP+oNYLTkac9P/OQCYF+mec0V+NEb0Q5mLjudEkeXtGwccOvsSQDA5KoPxYAwCQGMJmBsv&#10;+rF2weJIlpxM4weT873x5XjOFYlff9WGHFay8sq2pciVWtrHfEUNyFwDbAGPQUV2sRmQrWROZkxu&#10;EvdqaSAyIynQJsOrF1j24kVGn1TFiPAcDWwD07qPpTSTBRkEQCZ20wr9BqaMR9Iiz5MhI5XKYMPe&#10;WtVCjAtDdF0DWTl48ga+ezNAWFWrnLyzYUxb6C3G77zPO66tTjkI2kAm5Kqn/0xZSHkrm75HUWjO&#10;FgCO2XT+lYWSLYWlr98y+pw1/U1ftv3j1S7/b6wAJKqBuuJcYY9iub13zd9WFaF2WDcVI3M/MiWm&#10;R3qkQpDjyZK9mBcgUj98D/QBmPiZLEzAbhzKqgRgGCKHD3MFiGRQ8mOrp1A0jIudFbnSw/Yxf1QN&#10;NEG7SdSt1CGjjRQJUBhqUpt4l+NkyQEQMQbH0/hp+bxpmYcGtWN9yJJ5jkmUjJNB7tqOkWXGMLiW&#10;9Glg5lokJ0bEYMUSGQjH83YZE+XAJP0mQ045ZYbZePVkVaxDJpvzrM7w7o0j0KtQ3n2vV17fxGBy&#10;K+b5kxtGs7JxmDgy+ghDr12T9Tq/dRVXrucYIEG6k6x0JK1i3/plcqw+B9jUlU3iSHM1AQumZKN+&#10;uLYNoBUHFPdqHwvr9TTk9o4nRerPNlJor6chRdpvwfGyJR1nHAJhzqLyciY9D7DE5lbnKW7Gttpz&#10;9nEfXwMxNjEHA5nB4M0aJILdkkrsy4QUjyNFYl1kE94uJiTmQAZ0DQaIhCPGYIDbDGCSScYkiVLs&#10;gXGwASRerE1soQVfSWEy0mxYRPIjllf8QQYbkBuzHh0v/gEUyTyY5U9syu6ec1l+4t5X7iEhh5HF&#10;ymTDcgowkp/esBtM/ejtC2NZZMmKb3F4MHqOlv4wbvWN1WcAEhKiAKL+pj9KYgJAFAz38xFna7UP&#10;CU1kUPXHYZIIBRj1L1IjoANMykvS9xe4URXM5zR2SONYG6fNvTAtrM33JHwhAPNLtQ8n0Fgz9noT&#10;gbHUvE1jiVPJQTXeAJlr+jhmrzyy2hv2cX9UDRgYvFDZfU3KFivi9RnUki/si0kAOWBG3nMeL9KA&#10;JmHZB2oSDkhC5EBSIyDEsEgm0qrJmI5xD14q6cUkWNdmmKRyG9RkGgBrQGNAphoY0NggA8AA9XJR&#10;1za456WDPA+gMddsNc7wisYF5Izl6hp9r7jnlWtYEopEpd1lBbbaxpVrvOpYzsxKIoo4q3Iz1GKw&#10;2Muc6Sr++sgLnp0DCDhH+rx+JkORc0bu8z2nT4KRJKiW3pIk1BsqOAZ+w+4kbeingM9f2ZKkRc9A&#10;ndDvTQ/AugAZJgg8jTFxOuebhO0c7eQYAIqtGjtifGRG3/sAPOON86ms2tP/wH+n+7+qp37wdXRg&#10;S/Hs7X9qAKCUFWnQ8UgNMjKGgURylJacFGmgOEZ2mkzJJm4b2OIB2AomxXP0v8HsGuTKVghhAHil&#10;ziERiju4HxlTAgmGRr7kxZKqfA8AecQ8dsDB8zWITRcAtLItgesnbACWbHb0qpzfLB8gwDaSlIEK&#10;xoalJ+GelY8j8Y6NUZdoAzR6qe18H/Wpr8lQ1b/0iZKOxmPJ2OKpj2akcp70w3nT73prhfoiRYp5&#10;qUf34xxgS0mRQLHyiXeVIYlVtZ4kNYGMbrM8XfIjKZjzZ+MUGns2ciIg5ARw2EYpsmOah8qhAs7G&#10;tXG4Y2zv6Lkfds3VyYofVuy3FYenagCYH2YgAR9GBkiQTsg+Jq6SDB1LggE6DLe/AugMgnrFrlrM&#10;lZTD6zQIZY41uHmeMrtsJBaD27kcDtKnzWRswGcjRbbgq6QWsqLNYBVbsLkHw8e4PJL5+I7KxVJ5&#10;0J+wceiktnMoOBoMP6PMIIsJHhnzsdzaB6i8Y5PJJwkECzl7NQ0ZL3aDqXBijqReMVkg8QhrE8/S&#10;Tzls6oYjhjlxyjhv5i7OzJIKAMyAB1AlKVrmzdJWHDFrq2KAWJgX9BpDQFL8F2tzTbE2yob+TtI0&#10;ToxBqoXMRkqEcVdWZGxS+XznN2UEmOpS2TFFDqi62lmR7+i1+5ofXwOtFSnobGAAkdLaGTMZiDaD&#10;nifKU2WEDHIGB5Mr25A8KVvMBuQE+R0H4HiuQAeAug/PV/CfpwpEGSoD3eRusR6sD8D5nuxECuIp&#10;KycjxCgDV1IjwCMLATep1r34dKx8xm71vVSrjaZ8mMwMpu7DkGGUTW5eveazx/H4tY92ZFw5JyRe&#10;daW9lE2dyjSVZSi7Dou7tXm+YqGPlM89gan090fWdjTfizP0H//xH/+YyuF5jhwYWbytIrIib3oW&#10;7AaYABAgpL44Ja7Tx9QXDgEH7mgDpiVUcbxcixNBfSBFqvveu8YZsw+8xM/cj4QKgNzXvgQt48jS&#10;WtQKQCVDUh93rn2gJb7tN1mRzuUgSKICahKlXGcD2yM9dp/zVTUwGpUmxpY8YoCRQMiPBiJg4f3Z&#10;lzmGnfkYUOaHtYmx8VgNWMFqUlH7pMjOtQ+gkisNfPED3rAB7l6MLeAyIMmdmIRYmzltrulaZT+6&#10;l6xHnjwD7RjGnHypnFL/yw6T9s/AkFgB8+jRm8eXzLTamDx1njfGqfxAu5RwYEfSxSoAbW9HWL32&#10;o8eR8bAydScuZNKv5ANJGYyoWEwbow8AxTbnBIyz+7sG6bIXzK6WE3BIoIhpSRa5wqrVNeNMctaO&#10;HKnqei4DIBGPxX7mjMmj8qozQKLPtHKMZJKjTM1/+7d/+0e7nik+FIqUBSyuyd8UiuRHfa31Nk1f&#10;oG7YAGPz+cQPmwJhjCY5kiLVXWucGg/Vo2Oa1wmA//3f//0fxxk7Oytytafu4/6oGuCtj6+tMRmV&#10;18kDBQaMJONMVmMADN7RMAFEXj/J0Fw1xoVnTRbEnsRHSC2C3jZGiYFyDQyvbEWDsVgBAC7jEVCI&#10;xTkeoLb4K5bHiGVoeLYMlf+Bo7gdY8GwNOncs/UyVPfjgTNsnoFBuzKp2jPwjIGy1VVK+wYkANn/&#10;rZv57g4jK5TDgP0evVKHoT5aWeVKuTg9VwCpa2OJ+pe+xKngKKUCrNzfsRwgMh/ZGmtpwvR8/pXy&#10;Yf2AYl5EGZDqb0B/3kw3aem5+TfOEvDX/vq7tuA0kByBssQXSR1+M56AHUfBvEeg6NruaTyKMZPm&#10;mxPJmVCPnDlqiqQqDoxpAv5vag0pNmatLppSs9P9V3raPuaPqoFW9+dNtgEHLIbEITOL101WNODH&#10;SbEGDObFi2YQGPOkSKDVIJMt2bvWyD6MiXuYZAtUbCS7PFKgxSMVR2vVeAbbYBf34J2KZYjvkSQZ&#10;OuDKAPifFCRewdBgoEDMhsEwlE1Cdg4pBxgzmE00nxvYvQXm540hwQKBfpODAeUZo3hXx+EIYIi8&#10;/XlTz5732RVEsCBOihjrlRgWQ83p6MWbHB51vrphNRwFhhoL7TVGq+cfHacu9K+ckfkYMrLfAUhM&#10;zjGcH9mMZxtZH0sHOkBI/9M/9Eep/fquD4lRXwfY2Ky6xUo5D5xHQMUpMzYoAu6pj1JD/PV9byTg&#10;NHD2JP8YH405jI3jd2V1lj2P7Zletc/9qBooK7J5ZhUOe+ENMt48P/Evcp9kkjaxMtmJBhCDwwBh&#10;Dr1B26DkoRuQQBKTIhO2pqI0ZVmOpBTGl/xowDuHzOgvI0F+NHgd43sGwbmkS3ILY6Fs7u98CQDk&#10;Sccpf5v7M/6uaYkmnrLrOu5slXjxIayP9AjcRqNuGoHYX0wBiAD/Vmv5yYbm8TOevY1hbMfefPBM&#10;ebAl1+HYXFnhQwYrOQz4Y5ZAX/2vbBwbSRKMOGkRULTu4sr5R8cw+JhSGYxHxzS5X5/SV92XFJkD&#10;MfYB8UrxQ+UTo9M/sfkcOc/bfE5sLkkYSLaEHCctB880mJaNG5ULziWAU37xaWMDGOqbZQNz7HzP&#10;iWityJ0V+WhP2ed9dQ2YE8brm9O5gZaJ1waI5bNMMmUMmpslkUPMDJshXWJoGFHpz2IJkhfIMebn&#10;MIykQgNe/EFg3itQkiINTsBUXKxYjOvzOoEHiROQ2fxvEDeoSYJ+t4kzYHUMAeDG2LBLwGapLd4w&#10;hupcXi4AHz3zGtSzAwsGSNzD3LTiJUeNDuQYw9+Y6Nwkek7EKEeKpQG939owLo4GgFKXGAyHZGWO&#10;n5R453F4tCVHqTZ+9Hn0uaMMx66nDd0TUHGYjAF9m8OiDCT6MQlJ/zKPUv/gAOqTgJP8aPObvizh&#10;BaADSeuiymg0VoAUSdFYMSaApPL5norhvgCOU6D/YsAcPPcAiOPGodL3Mc6kyCvTYDZje7RX7fM+&#10;rgbEmVoEecwkk2rcepBzoTEVg7SBRX4k24gDyNSyMQitXi6Ro5XxZVbyaG0GINAwCF0TI2A0BM0N&#10;Xn8NboOTfMQ7BmCyIEmOlQFYYV2kKpIMgASsDBR2IVuOUSIJ9TZkKz+sbCRNjEHMTpmOMi5dR3k8&#10;P6AmvSX9iQuScxku3jXglqJt0q5yYrySBwLWK3GiufxYRatkqHMJCuJ8P7XqylF9YiwcE1K2jcSN&#10;gR85EvP5HCYMVNKG81bXlTxrV3UL5GUWtroIZ01smBIh8xKolPjRBGjX0y/1GYxsfG+f/sEJFFMD&#10;Xpip8QSEASMFgyoBALE0UwF85xgqRlMKACZHUfuRM40Fv7kfYGxiuGOA81E/EZOTyYzpCg3oXxjn&#10;aibqBrYVi7CP+YoaMNgMMoOWt9pm4Fu9gHGcU6fFEsrocrzAPuPDuzSgk/cMUPECg5axN1ANNHKk&#10;Y6wiIQZm4GJiZUK6DuNH4kxm9Nf3vH8AI3HDPkPgN/uuwSC4r2cKZCUKOBebAsYkoSbErjQSYyj+&#10;0fy7+RyJMd1TuTyvOuLpk4IkTZB6PTemqA7UK2AnQZFVgWfzmh4BN4BJ0lVGk4M5DBwLYH70rrmV&#10;537FMViXtmBwgTzA1Q6SKW5tjLR6IQuqN2yZuvDMRn4m33GuOD4UBg6cMunrAAc4YUscEwyz19K4&#10;L+ZPvgYyvaEC4we+FA/XUveeD2PTJoCdMzaufANMgY7+j2VJ7BFrs3HM9AN9oAnXzUMk95/JwI7n&#10;iJoOwaFzD+NK3W1ge6bX7HNfVgOPGLZHb26AMjyz0RYXAFIkj3k5KtmOsiOLNZBSDCaer0C4OTQM&#10;OKYgsYPRYNhIZKQ8cRdSlPOsPAE4JSYY7K7pfr0g0aAEirG6VnfnQWNsrVYBUCQ22Bh1xmWU4EiT&#10;gI9xAihN9H603jpPwgnwkvUn45JHDZSbNmGSbpmbHAAeeCtOuAbDR67C+LQBUDSN4OrGGHMMAIb6&#10;1R5ecMmw/SawYdnaQtk4P5wS9UNau7VxSvQBsVL90/6zbxuQKIUhj5t+hw1yiPQb/dNka/2MQzK+&#10;e06/169LYjrK7pQY5XmdizkBOuUv7uXe2tf/5EhKA5lfQglpHKB7Zvv6KnDnmGGFGJ5Yr7rhWAJD&#10;gE+i5ODpc+oWQ2yFIGOHGrKybca2Ukv7mK+oAcwhKXIEVKnJZ2nZPEdJGVgeUGK4DTCDmexn44km&#10;9zEGJWeUDt0xBrSNgcHigBpwM+CBmo99nir5ykBnFMmUjA9pkBEgV5JDsQJeN2NusI9bzBOgMrKv&#10;2Eic2Jrr8bAxQbIjkMWA1Qtjh3moJ8CjvD4MqSw2Rgq4cQgA3Wh8SbGryRpkrhwRhk08hwzIIP/W&#10;1qtfMGbtaqFsTsCtTT1qcwZdPQHpEjCeeQ4s2nXFofpwSvRlMi7AoRJYCq04pWQVSSHKLjaL7dn0&#10;NefOoEGCB2ziiMoNWACO2KfxoT6MAbE4TE+/4EACI84ilqU/cfIcU+IUNp4sCcg4CpwEx9nH/lI3&#10;tL2pM9gbx+Yoo/eoHjewPdO7Xnzus17ci4vzdZfDKADb/NJFhhbDIc8wmOMGOBgcg0cyCNZEdjMI&#10;eZWYEuNln8E3qA0wXjFp0oDz1/cNUIOUnEjmYRCUyW8+9gEahuYYgzn50V+DnjFwTwPcdXnnjEXv&#10;lhvLL0AvZna26VNiJ4zQrTlAWCPgYEiArXiW8vKqxc2UQ12IsamLUep1bQvmMrTq2XPLRMUePA8J&#10;DAME3qZTkLnubWKNGB9plJTGuWCIz5b2Em989+LQDD8Hh/GWXOF51M2tjYxm7h2WTaYDIEfz8+7V&#10;x/y7GKy+BGyAiDptKohjORhJjJ0LXMmX2lCMrzdT+J08TcYcN+2KtXNwgKFxVLIUJqg/cBoBdfFa&#10;017UCyfGXDZZkWU/urc+yPHTR4w7v3ECtXH7ZFbHAVHX6S3bczLRrTrbwHa1R+3jP7YGGHCDfc72&#10;wxIMaqA1z1tieA04H4YZW/LXIOJNGliWTyK5yfRiXEmRjJxYk+/tY4S8ZQMSmAAm3zMwPN7eLgBI&#10;DWQxBJKU8jgeiCVpkUAZdvInIyqOxfu2L1llzMLD2GKKc8Pw6mXEeRaAfovtyPhUB9gZB0HZGGUS&#10;oE08hsFiRFvYdryfugVEQDu5UF24J9AjVXlOiRfNA8NgGUp1Rb6cN3Xqei0EzGHBko42EjHp61Wb&#10;NpcgMzqb5DgSrH4A0O7JYlgt1oKdcGQ4LBYJaJMV+YhUXzKF8o1lcC33BJwmU5fwNNYJdsZJMtdx&#10;jLmZk1lSzHg8qVK/kDlMisTCAZN+5bmSCzF73yuD/qHdtRum7Tk5ZfoUpQJwGWOmA+jzGLCMV/uA&#10;FCCqY/0J8/eM+r9yt8rQvXbewHavhvbvX1MDBt8RY/MABi5AIS+OL+kkrxlojIQguYHL4BpMmBAD&#10;hw30IkXGINaHkVjL0MYwYzc2gxv7klnIM+1VHX5jePxvkJZu7TvGncdt330ZaoyJFEQ2EoNgjEg6&#10;MjcDNxlqzRuaGwrQAm4sTHnGeXvzseRVICMhxfGMkgSH3h8HuMTylKsMUyxEhihG4jfSIeYwLlM2&#10;30cduRcvHNjz+oGX1G/1qZ59JAKpR+0Vw8MyZNEdbSTSMcPvmU7L+GLh+kurzHQ90ymUQxvcW2le&#10;/XBqsHsrdJCTx3M4NY8AGwDA/LC2zudEkAf1Y+CvXwASbTjfo8nX+rZNW5ChR6Ab6w+Y64uSgjBu&#10;18XaAZu2o2Bgc8Vfza/khDk2VQLA68sYPWXAfquM2Pc8+rb64uRROnyvDYwH33PQNrA907P3uV9Z&#10;AzT+I2AzsAGJlRCwMKwMA/G9AUdqwUYAFkMuRgEkeb3kS16nAUxOM/h6bY19A9I5pEyyEEYGLIEQ&#10;T5d0RUocPXWVC0C8/0p5gA5v3oAnY3oGBgHA2OfRil/ZV3afZCN/zxb1xVKVX9kZ16O1FNUBRqsc&#10;DCVmAWQYd+VXP0ebYxk4hhSzAuLKwuj7npR5tKqHuI36c13Px4kQn+P5M2DqXEIB0AfMpFpZeliI&#10;489iLABXu71iA2aeAUMcE3OAO6ZBXgNSAEL5OTVHAAVgxHC1Keejt0Ioo+dZjTcePZOYFmeIegCY&#10;ACZ5UH/jCJA9sS19RxkAj/FBMiQ7Uzecg6Grc/33LBQiaUp76NvAxniQhal/YPXKom+S6pv3SKJU&#10;vpaW86zGiz7hYx/zVG9YWkvAKS+HwAb4gHjz2Ha6/yt6977G19VAcYd55REPYgIpECJxMLr0ezIh&#10;aRE7MJjIegxXq6Lzyg1OkiBQE+dh7Hi3XkvCmJLqGDbxDIDGUJBdGDOSG9ARyzDAGUkp0GQsBt7q&#10;CsAAqDIYDDuD6tP7uhgMz0MS5SUzBmSb5ngBlrOVRhgExo4nTt4ZJUy/MUiMk+s2tQHzwVYxPZ4z&#10;sJ0lN0bZ882Tausw6gNYkS2B+vzSVNfTBjEs5eKJM4rqCssFZsCPnOZ+khRK5jnqmNqCXBWzfrTz&#10;tuJKLGJ8k7VYEgDGHsRWJRIBafU0y3jqlzPBUGtDjpW+BzywXCyHw3G29NlK+cWoZB0CMWBlVXzg&#10;KXGkBZ59L4FEXA0gNdVEubW9fqSOx5jp0b3FNtWJ/q5/SkSRPMTZMLbIzZQF15Q9qp9qR8/PSaKS&#10;eF6/AVfH6ScArRfxOk4bkkuVh1MDVDloMb3VPIQtRa70oH3MV9QA5nCU7q/wBhBDC8wMNkbZgMR+&#10;eJfmuvk/ObEH5r0z0s0VMwm8GBNgKI5h4I4rqfNIyWbNE2IQeMm86eaoJce4J8MBBMUupMoDFLFC&#10;z+OeBjevGSgItAMWsQsGq+y2o0Y6WwsREDNuwJoUS0Z0TR4yYO+FrSZfz9MJ1FWrUdzqGAxucigP&#10;/1bShJgiZ0NdMHocClMZYjcM8q0X6wK2q6v1H5Wd06EeyF4cirFNMRKxJHUDRDgyXoHkOef3wHGS&#10;JJhgmI7H6rUFNuoaQJ289+wSYdqeVGgrGYOjcCZx+h7o6Ec+q68/0haeozgqR0g/9RxJjr6LuWFo&#10;pGV9nOPmwyFQt9qWIqGdS+XvvXGOMWbUCyfCWOHgqCsO2M6K/ApTvAv5yhrg6RlYWMzRhk0ZHNgW&#10;WY63ihlIADEAAV5GovN5oSQQTK4FXwECY89w8bx59TxN8iOmQ1opQ1J5gB/2B3ilZgNT3qvBbfA6&#10;Zv4oj4/vxcaU1z6mwLiQGD0veXXOfrtVp8AQWDMeY8IGWcraibxxsRQJIGJ+vZFgZHu9YHK17cTr&#10;1CtDpi4wiCPAFQ9q4jugcE/lVb9zu8z3flXyCKdFdqz6IbMVv1QXGH+vRmKQGWEMCbBhTm3Ag0OA&#10;ZWInOQn6j34hHsaBaN3RKwsxz8/t3mfJQ6vts3KcuKn+mINH4WhRYs6Rfoi1cRKpBP56Lv1dwpNn&#10;1rewd6xYO5fFCsRKnNLunETHqGPMjdTqmBy7lfJuxrZSS/uYr6iBgI2RO9oMKrEkbE0sSYCd1ypA&#10;zfvEqsrAc77BzMAZmFZuICPax+wMPnKa1d0ZX8YauAELIAT8MCvXBabkTEadZCUuw0D2zivBdkbC&#10;QG95LWUFKowiuZKcyDM24AGTpBUGlOG4lRTiOXoNDykKEGOH91bIFxOUJNJLHsf6BOqr7z5zXm8T&#10;99yyI7E4dc5pIFWqV06HeiTTaQdJJa383vvpAM7ZuozSzMm9JsmLnz6yAXcOjFipehf3xMhs2lc5&#10;fMch4ZhoV04Kh6alqxyLlcc2HOM8oK7v+Z5Rb1mpo/elXSl7AEnCXX0hqevLcNR/AdQ4yf7s3vqa&#10;BCZ9yL7+aQxREuZN3wBCymZMqgPyuWd2HsBLSncuRtY6qfZ7lQ9mR4IvDseZ2yuP/FdtP5J1dKVj&#10;7WM/pwaSS+b3UikhaYTRlErPwDCw4jokIq+ike3G6y6zi6EV8wIawIY3aiMLls4uq6x9gxHItIm7&#10;tGJ+83HIKLx+ac7ieoANmIl/Ff8jyZFrDOBYmlgOcANspB8GRTwCEGCTvNw5Qw8AiIFgOgw1IGGc&#10;MyD3Wk2MD5vFCEr57xyypXgYwzXHz46uyxjOGw9eeWTySaLhnTd3j4OAAQAVQKzuyboY8rzA9b3n&#10;uPK752GQtSVHQ5tgXTYysnJZvopTIdajD5HKtEHJD9oMEwNYZD79yHNpH3XvWG0jDosZkyyf2UjX&#10;QFiGIqVAX5Ekot0sWHDmwGDB+r0xM7414lZZ9E19iaNiqSwxzyMwNYY4JmJ97C+W10oiAA3Icw7U&#10;RS/l5Qjqx57DMfYxYmPKOMF0y4pcWXR6M7ZnetUPnLuBeb2SxUcM8oCNMfm/7N29qnxBVjbwwERQ&#10;1MQbELwEYwPvwchcjQQFMdF0DExEmEQx0cDIQfBjMkcxE9NB9GLm9Xd4n3FNWbWr9kf36T7/XdCc&#10;Pt27965atWo966tWsQhopLRFC5JGzsXkOwJaFhkN0kIlNAGXhSheYCGJyRFSgv8EgAwzws9nwMLn&#10;BIr33IS0ccLOAs0xNBYxIa4RhhZxNnET6PpEqweGLABavcXt+cZjXxmAigAT32HN0WCTpQasJU7I&#10;ftN/v3cvoEAoANLaaOpiSIBbUkOazwlGsSD0FH9r40fcqsZAKIkzzQ41RR8W1dYJ3ISheSD8w/NA&#10;JXEd4IDuo60N61wyvtKzARpASI3QlDlDI/TGA6xuoGVriD7lLDRgjR72cAHm1GnEe+aL9QEYKDb4&#10;aOZeXRkTpYMVSXlgAeM18w0MvFhL+KHdnC9eKAEEv1MsVpu5Nl68MTqB271yOK/3slX1C79IHqlF&#10;vylIFDWJXzwpQI8S43NKDQ+K2Kl1csfYVmfpvu5LUYCvnyBMxX2uFgClNl3S67kpCU4BfOWeaH8W&#10;OIAAJJI+JDqwkAg3cTGaJ0FAC5bCTYiwsiR3iKWI2RHcBBihReMn+C1iAg2A1j1C+gksCEUWmN8Q&#10;qCwGQAKQ/M7/xkOYABrAqd/cTtykybZj3RFQQE18kSuOBQoouD+BNuBLIyg8w/hZrHXDdZJKuNoI&#10;r8Q3CCcWp6xQwkfGpwQStQHFFQPcPYbiXgICezdQoxEXMNev8VA8AMYjG9oCH8kOf/M3f/MTjwJ4&#10;+CmJDvrGxaaxoPEFy4QlRpDjJcLZPAEbn3nvHpSrLWBYGSNrDM/qK6FvnilHtYwZQBaDazfV8zbg&#10;NbHDWfWUWV+4q/GoNZH1xRLkHdHwobWUGBuewjOxvMTPsj+NYqhfWtZEXJEsvNUtErfFNpu1+/u3&#10;oQC3DsEBfIAFLU+cyGIATOJGtGh7rbhRLHqp+wSSTD+xp2wGBoRckyw+MS0BcQ2ApCAxgQBoNIsx&#10;e3b8z8KItu957RYEIMHCIiT1JfUkfU5Q0bAFzo0HEHINiuWwfggFbiHfERgEhcXfWvdSyVN3klvN&#10;9wQZ0E0cyrhrRRL3ynElwESjNaMlwcL1yt1GmAEewKzvLMRaoqkyzdZJzSPmyiGqlAxZqehBAWGt&#10;ProRuCPQ4TqmGHAzo5U5kkDCmqPAsOTQB5jjH3MpKQeN7ZNkhc5S61fHZ5sHtyga2Yum8U6k8g43&#10;qP7gefxr390jGp7QB0pO6paaP3yapq9ci8CXJZn3FCvKQEp04XEhAMqMayiOrFLXWCs3sD1iBu97&#10;vjQFqsWmqoXkEO4lC4WFQWBZ+ASl2BBAAQ6AisDhtrOguDJZIywqwOUzWjxNmJaeslEWJa2S4JK0&#10;kGxC9+Ue4vr0e1o1YIk7iIXlcwAjE9Ni5rokIFhDXJH+eo7+0fotbO9p/d5zH/mfoEgzJmMkzAhe&#10;GrJ7i6V4lu+4wAggIMfl4xltxQ7X2UZQXZSEIyuS9s16I7wJKFaUfrNcAFz9Tfqlr0BcgsVqBqDM&#10;SzRPDU7WsPm4KsZm/HgjcVD9ZgGxHHxmrNlaIZYpSQKduHRZ8ICERYLGYoEsWa5ADS3MIWVmJQa5&#10;d1GZH0CC91iKgJVFpr9oHesZDycZylYJNDT3QMd4WP3GfDbcwdUptkcBjFvTcyuwcT/iRconxcB6&#10;YNVJLuGWpzAqimA9yI7lHcH3Pvc+scwb2PZyy33921MgMTaZiAQorVuwH+DQlsXTWB00V+7JuIZY&#10;GwDP4gl4sLK4EjUCgPuIlSON2XVcOZJRWFDiA54DJFiIBIvn+JtqKLUckP1qwBIQEAaEoD6J23nv&#10;WhYZAem92JQ4m3Hol/gF4NNXWZmqfoh7iH3JtvQCwtyX+kzzdT1rh1sKbbiOgB03ahp6UQ7QjyXg&#10;JQ6kb8l+AwDuBcwJMTGnuFmBtRhi21izYnezElT5HXAh+NAdiKAL6xeQnCmbxbXLxaxyCJcXC8C8&#10;chNy8+IH4Jkz9/xFu2y9yPaL/J/qMrIFWWjmitUWPvIZBUFMjrfAnjMeAEk9qwBfaYku7kGhwCf6&#10;x5Km6OgL/vN5SpqZu+wFdB80pFywqsSGxbbwIJ5KJuIRISCBhRsSjyYZRgGCetQS65ab1HOMHY3i&#10;igSAUfoog1GOAHfitxSyu6TWkdm5f/P2FBDDIezFcwhpAoDgJpi5BrkcCWTCjHCysMWgLDLxEIKT&#10;ZVdrSSIK16aMOJotwZ8sQQIqbjaLsVapIGQkC4i9yeyiLWdzaRIIaKc0eoKRS1CTJRh3KouCwHWN&#10;+4ujiB8SklytXIGEFyuGwJOGz0oAXvqbDEhAlYSCaLySRrIZHa3cg5BEM9aI+CQrFohK2AD+aAOc&#10;ALl+6U+qtOu7UlztGWFHmIrCkINVaew5agUYrWZ1ts/lniPEWevcgywK8VNjZqH7HyiZa0DsGt8D&#10;UglElCLCm8XDLWzugSRlAWCyftGf1QRMWPAsWzQjkLni3APfeSbg9v+okLI5odygKWsXb6E59yYe&#10;ZCXl3EFjo7hRHsxHNl17tvnb2trB8rYuKCuzLSB75lI91LYaC0XJWkNnGb7WkZip9cgVCWDxFKXP&#10;e14PNHUNpe4+tmbPDJy49qwJf+LR9087FGC5JHMw+4csCEBCG7dQLCjCxf8EHc2S5rhVocO1FhUB&#10;SBgRAiwtwADACHNuTFqwz7yyKLmqCBtatWsACrejxU3LpqGynJJZR3C6jnsmmn9KXiVDMOnzFj8L&#10;CQBJ+rBXjpDT3xpP4e5BA6BHWLKCACMNmhtNX2KhjvZCiQsR4oBPEgUrCh0BqnsS7Kw69wRGRxur&#10;mwBHG+CCbqymbFnYe19CnjUuBsaaAIyUmIxTDCfZmqzfZI+yRhMjlRCRhCTWcAQ2qz3lzIBeFAVu&#10;tyg8OekBf1EqxDwpKqm0Ym65t805BYIgz8nlwI9V5r5AkhIG9AGpuabgsOLwpf8BQq1JyjoDiLwG&#10;o8YtSRG0R5D13co0AAvo98YFKVdtwWqWpHVEGUMHFj4LE79al2LCtnTgZTxrzvBxYrx3df+93H/w&#10;+hvYDhLuQT+LKxI4iD0ANcJHwgSN0KZUn7OgvM/RGzTCnFhdu+YzQsaiB4KsGEKAwGVhESLcTYSd&#10;GItraNhccwDP9YBAtqLvAiiEmfcEF0GVjd0ECGvAffVTJiPwIHzEGQh8gJT0cS4lcQlCk6CW2GB/&#10;FAshlRxYrPpLoADjWGDGSQATMDTpFdcYfmeBEvr6zq0GLFh7AIIrivsVcBDSreVLyLNQCPgegLoX&#10;erOcxYcAJXpyaaFlrLhV9iGUWegUAkKSAqJfaOq9hA5zAVTcm2sSTX3HivBcfEM5QUMgIYMPzXzO&#10;gjSv3GTmCr+hDeGchIgcqimxKAWujTGnb5srv8vmb4CezeF4KAd78ji4Tn8pD3ghe7v8BkCw/Os8&#10;4iPWYy+xKDTEH6w9YKvvFL00v+NB0A+udZb6SnMvyh9QinKQ31EAeBqAGbpSGPA9q5iVawx4XzPm&#10;uCLFku8TtFeof1/z5ShA8yYUuEEITtpuKoXTIOPuA2SEcTbk0q4t3raaBhcYdw9BLJamiXsR4pqK&#10;GbRkjauwVsInJCxKCQU5ZZh2zb0FyIAQ9x7hyJISoyPwaOzAUwMMFjONm4Ag1AhrwhIoyYisMTK/&#10;MW5ChfVKaBgXK4RgZWkAc0JEAgvw8MxewscWc3BZEa7iIgQ+i4+2TzjnVG2AzdWbskmUDjGTnN9F&#10;uAEZYOvFanFPiQNcfDmzTcwS8LCU91YUoTwAIokVAIh1idbAgjWRxAWJGNx7+sC6Qy/AzYqW6MBS&#10;NY8sUWO1Vw2vsZTwDsUDXYGduKzrzCMlw34sz3aN5xm/36ITgOSuzinbrDI8gzasYooDkOd+pPBk&#10;zyP+yYZn98DbFJw2k1OWqvHjk3YfY+ZXX/AVK0mCCaVEsozGuwCwbU73e0A0O4PO79AAb4tj905c&#10;AL7inDWxBpgZE6uMJZeqM6xVblcKAACPwjYTXne6/4xC9/dvQwHCIlmEXBveWyx5n//9bV80yGoR&#10;EDAWE8tOViFt3nuCj6AieCVrsARYBRYfIAUaNH6/pYHSOgknC52wpGn7DWFkoQJPmrHFTlvVLxZe&#10;GoByLwDoO5o+NyctNwc3thMUgU4YEwTAjmBiURHuhJ2+cG2tlihqnyETMnUS9Q/AE1bxYngmUJZd&#10;mNJfBKi+c70mcceYkpSBruKOOcsLgANHcwis97rDuGwBKuGaDD2uSP0NCLAEsr8OPVJQGhjkeRJA&#10;gLIXUCP8zTPLPLUTKSHZ+sEqSaUaVirwJ8TFJ9HEsyk56JB+AHX3QDdznEoieIeLlDuUMmYegRjg&#10;S3URioD9i/gXoHJve+kr+vkrU5dXAcDWyh2ADR+nsYwBKN7RJ3yG5/WTJyTnD24JBe5xyoR4JVBs&#10;G37AKxWIuWbRlwLJ0mNp4lOASxlEc+tlNQ54A9vbiO27ozMKJHlE3MMCIEhp/KwdIMM14z3NnKCg&#10;WXKxWLwsH5ow7dl9bM4l3LLpmeXDqvI/YQwsWRFAhCvSPQlt2j+hQyh4T0snXGjWtgcQ6IQHIUVY&#10;12rlhKAFz/VZ05pZA0l4YRUSdrHgetXZCUdC15gJCmBhLO7NtUQTn1ULmdHaPj/giL4EKuHKQiA0&#10;CUtJGsbMnUuQieFJFmB9uJalIkmFa5SrmEXCMuJ+JKT9D5SBJ1pXF9msb/ne+PWDNUnpAMYEPNDw&#10;OcHpPTctlzEXLwBkJVBA/E4sEdCw9Op2DUDud0DL9ebWeCkqwFKfPYMVl5gq/mKx4Q2/wwv+pnyU&#10;eaKs4C+CXPYsaxZ4UoT0F7/qD8vGM/QB33kly9N94+IUn6RIud57c+aZeAEvS9OnAMRqRTvAbKtM&#10;rCM0w6csezRqXcztfIjbope5A/D2H9aGH4At4ItSwbrDR7wpuT96pVak8IHxrio3N7CtrpL7upen&#10;AFcKoQDACFgasbgNzZBgtXh9TuBIsgAOFrkFy/1CmKRaOi2/1kjkkmFV0ZYtMAHtWqbId7RlMSFN&#10;3CVxO++5lQCjPrEaVJ6oG6MtdiAhYYTwo73WPVtAmOuLe1EQntAhsNrGMmBNEgruB8Bk1VUgo3kf&#10;zS6sz+O+A5yexYJhWQBQgpoANG505tIjGLmXCFfXGgOXcTZ1u06/NJYFiwM9AeHeiiXpIwEpZhaL&#10;MFU/WCgsAckKaGSuWbNcncZAGANF80MJaMtRuT9LF5gBPp4CCo6+AnU8YPzAH40oWFyaXNd4hzvb&#10;exYqi5LLkvLDMqFkAS7uaFtLWOo8AviH4KcMeLb3+ANd8TurkkUoBgp0WYTGB8AoSSwisT9j0UdA&#10;J7bGk4Au5mxUgcTaQZdsks9+vZFA4PLWDwqM/rISW2Djqvd8fbQOc64doKYMGB9lLm5uli7eWVXI&#10;bmB7eXF9d3CVAnFF0s4JFgBBQwVKNFrBdxpxMiR9Z1ETMLRoLhgWFq2b9UTAqETCwqIp00LdN3uD&#10;LPZqWREAhApr0P24bWjF3nNz0WQJFJo4C4EWDmAcbcJa0S8LXB8tZMkBVUPl1km2I6ADxLURpCxL&#10;4yEg0k99rsV2gflqrCL3r0kJlIOMm9JAoaDhE8yEpjiZGFsy3oBEwMn3hLA+oClrAb0AGRByrTEQ&#10;bizV6jYz5tHhpiMeYb1KaAEUwGxV41/hOW7BbPGwPyvVaWwRyNygW6ra4yljRrPwV/b2AZjsm2Sd&#10;JN7LDZhqOAAjdSoDbMYHQLi/zQnai/tR1oxb//AYYANe+gM8U8XD3AFbLxahZKu2sXQBld8CVetp&#10;qwyXrEdKHOWN54OCVz0TlDhWrXgd3jcm809p5Lq33ng98DCFh7Xuc2v4dkWucOY3es3q4YLvRh5C&#10;D1BJiiBoCHgWAc2d9k97FMynZXN9CFizjAhb2i+Xj5gWwZJN1zU+RxjUVHYuqLhKaMju5RlJZybA&#10;JZ8Q1IQ3i0CfuNpo9YQclxchD8i45Sxi7kYuKL9jQab5LGfNua6tys4iEgckgIACYanR1FkeBAxr&#10;wXONnYsIbViB3KncsfpLwEZgs8gIE4JHRib6uC/wbfcppZ8AmDaeOCZQJ3Br00d94RqlIKAdxQF9&#10;E5er1xN6knBYJ20a+WfxqTnn8sNbrFOxQHRjtbIuKC/ox2JkiRPO3hsr5SundJsPSgBFxvukv1O8&#10;CHP3pfDgldQz9RnXp/vjS/wDmICo+3p+NpdzhXqe+7IM3cvzWJL65DpWt/6KY+HrZCaiLdCsCUaS&#10;mSh9o6QjYGb7AWUHbcwx3kkDbBQa4I8u+puMS0plAB4Qs2Y1CVvo0zsmpzf/t8X2Wavik54rS22V&#10;OT6pi4cfa/EQptlzJIbFitNovtnQavHw/9OaWWmsFzEybhFWDveP4DcBCwzEIWisbeqya2jCXDSy&#10;L2sJIQsXaNCWxROyQFklsZZcDyj0g6UHdDUuMIAM8Dw/5Z0AW7IFgXB7PA9XWKqAACmCTwPk3Jbu&#10;lyNDWATA3F4n7iqaO/cq7dwz0EcT63INQaYRfmhqDIB4tOWF5ZXTE9o6mXWCaeZAwf3NQc/tx70K&#10;0GjwBK/khFrF5Ew1ksPM9v9/yK1NmeFuJYjxAcs1G4rxGlcnwc3FKl6VzdbGQhnjBjd+bktWDH7h&#10;qmTlUNK40Flj5gEPsGKBDZrklHJzywqKte4vAAOOwBKweR73Jl4GkKxX8gC/40ENOLIG3Y+Fa36t&#10;HcDHfeh6n+GR0XzpK8Un5bx6NGb5UbBZldasZxqP31GE9JN3w18WHL4FgOKxK+0GthUq3de8BQX4&#10;8i0SAj0BeQsFgFgkFrvP+e4tdgs6+2nUkyQwLDSLLMeoECwsOLGYtol9sK6ACYFM++Wi4V7hriEc&#10;aOe0bgIwxXIJJW5KmjbN1nvuSll13tNkASBrkRAB1BILgB8riUbsWa2CwqLxPEktNOEci2I/VjaA&#10;G4PnEsCAmoBzLxYUS4sFAJTyW9asfgA4DS2AIEGITqNaiFxkwHPL9Ud4AzVzY96AgW0JAfjQG7gD&#10;iFiAAHx1T9WjGdcYWUnicniLMBdDZA0B4B7wo42tJ6ysbNfAi7FUKEXZpgJAWPvAUWIFPgB8aAbo&#10;WeOKVnP9cfeiFV6szwUgeJKbkRcBr7F+/IaCAFTNE/43vxREzzOGVEdp59m1eJd119sDyaUPWHP6&#10;wWgexFnNK8DmdgSsFAVKAFAWH5aVjK9ZnneM7dEcfd//5ShAc7dICBYLE3hZIBYZq0XSgFgTtxph&#10;IPuLkLeAc1QGACNwCCnZlYQvy4QgaS0Dz6l731hfQImg4xZUHT+JKRYwsNK/bBCnhQIylheAFIMT&#10;T2EVibm5nobP2hM38VvCIpYoQQgEPCeFb42b60d/ZVcSZIRPPYKFcIxryBYDwkPjLpTAwQog/CLM&#10;gGTu7z5+7zNgd7ZIAfpwbRJcXHijM9soEWjib6zWV2HA1GBkiQEdygcX9axRJBKLJcQBjc/Qg3Cn&#10;VFHGfOe+eBYvmp8as5o9p/2e0sY7AYwpgZQ7SgWrDo9ZD17cldyflI14HOq97KXkLk/ST/sclqHx&#10;8ZQAcl4ILnFub9/5ay2yxKzFZM8mjmqdpO4la/S22PbO9H39l6BAsiLFzzQCwoLRCG/BbI1rRSzK&#10;YgVsFpnG5cgaYFlxwxDiFqOEDZ9nn1KIxWVIuNNqU1qJdszaAUCSCXL0i99wSxIEXEKAD0DIltNo&#10;4wBYI9A8k0vHwgdSBDrhQ/BwWWkAy7NZg23fsi3BMwgxAEwQAWqaO5cSIKat57k072j73J8aa5Fg&#10;qxo7uhBUo/Jbe5iJxWCO0AztRvdkIVBKZC9+pcYyA9SsNPwiE5cyY15ZfCyeR5wQgIaAhHIkxsmC&#10;syZ4OLjXzQuepwCxpPBJ5WW/58pmTVFyxHR7TZzNvYGU9UI5ybYLf4UCABYFzHPcC1DaT0iB44qk&#10;7FF8APCKwqAftyvyK62Sb3wsFh7Bb0FYSBaUhUKTZr35PKV5AI9FFXeRpAxWE6EinZkwt+AACw2c&#10;dWZx1UYo+T2BmwVnIQMTlofFSdumsdKSgYn4AauK9u3+svUkcXAHWuj6wVKTGAIsWTEsSNpzXHHR&#10;aIGZ+3m1wCa+JymAMBCbISy4crgeCS9xHf2WxLIFUFxlNZHA+CXBZFvDN85yX2L4FBrKD6sQj1E0&#10;8ATPQVybABcf1gNlWfjZ/8bt3jtSBq/nNPma4RrCRQHjOeCiZ0HyrvA6WLMUvtT6vNP9vwS73YPY&#10;SwHarYXJ929BARWbQAlwC0fsSGzGBmcuFlomrZW7EtAR4JIixKosYtdJuhC7YN1wz9Tgtd/SJoFS&#10;NqGy4FhXEgi8fK9PUvvFMSSciE2Jm8StCHzE/VheXJY0ZSDntxZ5qvYbF3cRq4/FJC5hfxMLrLVk&#10;CKZsDvZ8QAkcaeXeyzI7agkANv0ylpUak3vn8b7+cyjAYgY0AIXrG1/i+ZRCk4mJT2WoatYExc86&#10;soUlB5zW3nP/RylLQlL9HoDFFelz6zQeCQppQgQSVfBxq2SNKHVbbJ/DQ/dTH0CBZEUCB43lFA3T&#10;Z4Age9FYd4Q/V4rkCGDhlbJPcbsAKguaBQgoZSP6DQ2WdcatyMUCcPwPPGm6QMi1Fi7XIjCRRGJx&#10;cnMCJgAqO8zvLX59lHHIihN/0IAuMNIkgBgDIBPHS4KH73onPhM0AIyrSQINQQWMJX4QVrV0157p&#10;cF+W5apbaM+972s/nwLckwArSR1c6DJnKWqSY1hnlD1KIiWMtcelzvXfbiUCbDwPtmikvmhG6L5i&#10;2Z7jGm5/nhKxYWvE+qWYUt6yVYJiueICvxTYzgaSP39K7x68MwVYZhYJS8uCEJMSIAdEYhgAzAKN&#10;QLaxlftRrI2w9wICkjjSAGEOTOReZD3JTqShin2x7IAU15znsQR76efWBrcegLOYxbVYmDIbuXu4&#10;P8X7gJXnsdikObte38UHuWX8FvABUK6ZuCUlMABRmXIEiIQUmXDcQK4hJJJY47r0NRrxnnkHtl8t&#10;1rVn/N/CtSxxlpPqKtz5PBex1FhV3Nksd4pWGgurHmzqc/FuvE1RZJnh6TTAGKUy57FZA/hcFizr&#10;ENB5j68pf9Yuvp55Cm5g+xa49BsZYzZoi1ER/qwvi1BKNBAQa0q1eSn6Fk1NH7b4aKNJo5dIwdJR&#10;LqltgEpqMhcja00VCskZcaNskVxmGHdP9mSJxQFcSQTigO7L9WJfT1yIrgdM9hMZm/ghC4xLk7Vm&#10;uwLh4PksR9cbo/u4v3iI36sIAvTRhsASv1hpVWkVMwTw+nbm7LWV5+65xrzR9O92HQVYRzKFbezG&#10;mxQkYJSMSTExa4QCKAnLeqiN9YdXAVMygvM9Vzv+5NbOtgcx7mwRsI5TNzJZwZe4Im8L7DoGue/0&#10;eAoIels8LDSN+9DLnrK6WdRi5Xas5ZlYPAQ996DGpWKRsfh6bj7XcBGy+CSQABLAluZ5QJVLR7Zl&#10;6z7hVuTadG8Zi/6KWXAdsrakdWtid9yetFTCRPyOdei6uHncGyCnbJYgvUQAYMdtSOsG6ISTfnkW&#10;VyaAZXGqoLHV3L9qyDYRc5n2kgUeP8vjJ8jmkyZ/t2MUyBy3ct//1gdLCp/hLQoVdzvw4VJ0jQo1&#10;1lXLT/iXJ4SHg6WXAgVcmyllxwsgLm4TuG0PqptYtxQV71mDd4zt2Lzev3pzCiTdn3sE2EjO4FZs&#10;BbC9X9KXAQpw80rqvAVKcKv7aBGzgFxPi3Qdfz9N014iFl6OGLHogJFYgiA50AJo4g9cozROKfys&#10;HS/WmIXuM5ab/Vy0Wwvdtap2uI+4BW3WvqWUUNIv+53sgcs2A3E6LkZNHCIV3wl7v/N7LiH31U8W&#10;m2xK/USrr9CUUWORvkpLYtKr9GfWj3gzRtcBPmDG+0FhovzJMuYJSaNItpuyua39Bt9K68+eSslL&#10;XOrWDuCiRNq3RyGT5Uvp8p4VGI/FJRbbjBD39zcFXokCKYKcI0dGVQ+ACHcK4EvVCzEtWYtiWVwu&#10;OX8r2wVS889fMS+xK3EqVpmFJy7GNScewLJKsWL0IQAIXIs7pYMkiogniHEBTADk2fouUG4rAlej&#10;WF6auBwrjbVHaPou9RqBrzGJ97Hu4qqkTRsLEAa0XEK2Ghg3FxBhQjh9Be8Mi5kSwZLuleZ6Nq+i&#10;aZSNZz/7Uc9DV2sg2bl4Dp+y/jXbStrsSIDIyrMu8J+1lmbbiXXIetNYhYlR83akAALX922xPWpW&#10;7/s+nQKEw0oWlI4R7pif4J41iSMWFC3SXhyLiauO5sgaagU9y0viRrRagW+/Bxb1WrEsZaLa4LZr&#10;BNIBJVADdNwy3I8a9wtt1sbcFLAFXHXvj3HVxBRutwTv3Z815reeAyBZbRrwYv0BxpTP4kIyBpYc&#10;tyR3z7s3CgK3l0zYkfv4mWPUB1byqtJAIYmAf2Y/9z4LfSWTcP1zjbOuuCDF2LgOWXVtY7VRpvyl&#10;0NVjk3geKIZiw1yRPApi1qr48G7IArZubmD7/1TtbQjcO4n39e9DAVYP5pccsbdJyuAG5NrjWgEw&#10;gMaiSxFY7sPakuLMSpDQYZFzHdZYW9sPv/EMWwgADnCrwM09A5RqVf/cQ1ytAhAwFHyP4FRRn/ac&#10;88dsxtYkpbAmab+Aj7sUoOsHsGOx2aIwi7XtpemzM1N6MgAA//RJREFUrzf/5uFVmnmVuIS2K8et&#10;sFCOHKia8XIppwTVI2lgXNYEl7nCBZQmgMWtnXqlPdmLf4GfuHTNnpTklBqnlEteEEod8OSq9Azu&#10;9G8S2GjSrZb2Cu6IRzLYfe+fpABAwfxHhJtFpOwWrZGrz1/Wl5eYAJdL78BL8TgWn71qrLf2BIDe&#10;HNlvp+itskUy+VhOMstosRY2QEoSCwHBDWNsAKhmXXKp0n7F/Ag1YGXTNIDj9iFANFZhjs6hNcsG&#10;Bay0YJmUYhliG1xMW6D86vwmgw6NxEdH9QufOQYAwIIU8xxZbawRngZxYHPvOhmGRxJzxJP3Wt6p&#10;sr+XLtzrFLMUEedqFLflnsdbKeJc7ys+7Tsx5bpNAA249zWufAqKJlM4WZGeZW2zalfapen+Kw98&#10;1DU0lRvIHkXd97iv5Is9FpsYXHhG9iHhziViUzZLjUuE9cdtpypI3Xya6vhHKMPSUj7I/ShkwMTx&#10;LdyXrCgp9EAn55LFbal/7XYCmWQADGABKa5FCp79Qqw5TRYagcOSi0VAkOQ9oSHT0lhZrc/Q+o/Q&#10;bfYboICeoevs+jPfS2KYVa53f/Ek/Rl5jyhQlBE0N4eUHgkYOUZmTx/tgWxPq976PVDjXj967I/f&#10;8wQANFaX7Fsbtnkc8HPbKG4pEE6RC9iLR4spc9ErIWcNUNTEusVLVTbB49+kxTaawNX4zB4Guq99&#10;TQrEYpOKvNLEAnJUiOsJF7E3Fh8w4QLhkmS1tTEz2vFRt5EYmAWrIGzNKEufLXjCjqvHc73E1yzs&#10;ehJ2vb7NaKP1cqVq7id1Ohu0WXhcoCwbWwtYj+Ik3tunpPLD3cYUoDhwq60AgmQhLxZ9jSvVuWNd&#10;coVTPLgu94BT7SVgE6NKIsdoBDZaG4N4HgULf4grH2lA25rhhpQYApzwN2UQ8LUN70kQYbllvyhX&#10;uX7ju9RM5T2RCWmNGhd+ZR3ex9YcmaX7N29NgZTUSgmq2WBU2O+5TGa/873F1p4KvfK7/FZQXPA9&#10;C1U1E4DKSgOoXJwsqQgeAkSlfVlkq42myz1qjxALDbCxPLmBsq0AgAMz1p5kFAIW0N3t/1JA1iqL&#10;WDwpG5ElOVzRVJ9h+cwqamw9CzBwm8+UebzL3ckjQfmxt5G1daaJ3/JyGAMliiscH7Xp+ar8yCjG&#10;i3G3i6flRA5AlnJ2PA5Oo9AoXrfFdmaG7t++LQVSeWTVYrNYaI85WXvPwP1G6n2bULJyDwLAkR8a&#10;LV6sjPVHOHA1inUBPAJCbAxQz4SV+7QnVduozipj/QEugsFBqBogjWZPmKS6CtDjttw6IHRljF/x&#10;GtaGvX/chwCB9Uz5uKJROCQfnWk5HZsluWX1SRICZFx9FBzW0lEFr+2vklcUNG5z/Gafp/2laSxF&#10;7krfhXb4zwZu7nCJNhQxcTdKlveyMFmEN7Cd4Y77t29LgcTYVoHNpmxCCrDsbUDDgkz9vD2/52YR&#10;Z/NciR7cnbWxziQP2ANFwyV4AOhW2niSS+p9ZKsBNRoxgCMYaMbcTmIchHOqOuiDJJYE6XOO3Z5x&#10;ffVrxclYtYQ2y0Siwx4Leos+LL+zWdxKpwEGChe+3mp4jKsbUB895WHr/nhb4gyek5wUhcpvKGqS&#10;sZL2r1i4MnI5GsqWG30Tc+RpEJdznxvYvvoKu8fXpYAMqj3JI4DtqKbKLTiLZYymiVXEGgMuAClH&#10;4bhfynyJmXHJEJziedw62Yzd3lemGDeswHtt4myqlnDnOC0AbbiIxD/EQ2xNIEQIGO8JkWja3LR3&#10;61OAUpNTx9+VRrwDMoHj6nvEOAAm8Md3NnTndHR7Qj1bkgnLjEuUF0Oz74+CpXFF4uGcnv1NZkU+&#10;YmLue74XBWKxxV8/6z1tldtP2R4VO/Y0FpdAtzRnmW+rm3A9Q7Bc5hcgZpnJCqNBAxkWFLAFNGJf&#10;NlnLXOOapI0DufosAsoeH6DHdVObChBxMUq1tuEVoNKAuThDJ26gjB9gs94kMXDTKlN1t/+lAJcw&#10;C1hM7J0btypQeXSzpYUiRXlKFRZbYoCUbSyOP7JnM2XirEUZygCX4sdTQdlSfMBvVjN2v0y6/6Mn&#10;6L7/61MgWZGy+1aalGqL7EjAHhCJVewBtPSJKyZnodFegaukhGyQBkjcMuIRNrSKhQBtVptsMiBW&#10;92yK19l43SZ9SHaIMAGeAIwlaHOsZ6qQQiNWWosVIktNhh7B7XPfA1auUPfqZfWt0PkdrslBse/Q&#10;13frI+UKKCVL17rjyqVMUaD8T9HCk3jdRnXeFFad31FAZRB7nxJbMxrcwDaj0P3921AgFtvRAzSv&#10;HijwkZnYNplr9svJThNXkQEpcSAgpOYlkBJ0t89OzFCwnyVlM6/gu2srqAJLFl1t9sNl4ytXJDdP&#10;mvty8chQ4xISz2Ah+gs8JRUQPjbTxspTHWLlWJ6r6fiM+4np3O1HP85InNEC760qOuJtQCn857es&#10;MYW7xdrEkcUHgZo9fCkzZ48ccFO1Bbi5x6oH4Qa22Qze378NBRJjW033f/TAgAc3Ytskb8g8VIqL&#10;laYQskw2sTauFpanRW8hS/cHZiwyVpdFzr0jy9FG8pot2VqPLDCBewJIMoFMyDTCQwwPWClhRLBo&#10;9iElfqT0Fs1Z47YCctyZsyrwj6br1v3FcY5U+Fe66W4/+lCYVpJJZCtSzmbZumjKIhPTldmYggjc&#10;3DwC3OeyITVFBXgIxIopZBQsG73xdYCt7jvdmq8b2G5u/jIUiMWW89j2DgwQ8Pf3NpYecVda9DK+&#10;2kb4ygJj0YmZiSukATL7kQgAC1+yB0vN5lQbVgkIfeSSAVqy9LYK/nLvSEu39yrP4UZlnbEUWYY0&#10;ZYBm3KqPqAMo9qf6A4EPSHMwK3CzN+nVwC2gzvKtJyus8gA6sdpe6eDU1b5feR2X36jqiS0gSewA&#10;ahQjSpO9l1sNv4mhKRqeg2BlA3OpU6hqtX/bBcwfcLNVwH5Bm+FzCsdtsV052/e93oICibEJSO9t&#10;3CHcb9xyFqG9MwQ9QSepw6KUMp/MrpX7AxxbAgBItaaAhhJC4moyGoEUl6RFDzQ8l3DxOTBTkUKC&#10;iNgXt6BrWWv6JUYho6yW+6p9k+4PKLk3WVvuS3hITrHXSSILy5B2LKkk7ke0IEy4KgEfQAWuNGoW&#10;ZgTcCh0efQ2rl0avcXEp7Jxan6vPFmdE788EbPyyapGsjmvvdfZ22rDd23qgNJs6o1yL/uJdFv0s&#10;CQW/81DY+5lsW7FjtSApaXix9TYAPZ4ESU/WIHDDp7J/V9ptsa1Q6b7mLSgQi22UFr81CHu+WDEs&#10;GHvTnGfGv29B0R4TEwMUq43FBohYA61Wy5UIcLhkNGADPIEa6ymbdVl0FrQCuQQEcNI/mqtMSVq0&#10;2FqvNJf7AmgChFBKLUJgKbbhpAGWHOCUNOL+NvmKhbBeZX6y8giwv/qrv/q4juvo7H6rVfptXQcE&#10;UhAXnVm3khSUXkI/c7lnKwfL9LPHRbh/9gkL9p7hzVHWJ3DCpxQhbnYW1cybQRECXngNIGr2SVKU&#10;8CGvRN3E7XtbANSHFFaguJlX66C9bsQjN7BdscruezyUAoQYq2fWEmNjhext/Pyq6tMIxWhoohas&#10;9HdCk3UD9PZUTydwU3qp7Y9nAM3eXjipzp7HuuL6Y00ANuAkeUM/AA8Xo3gIgU449DL7AJ/fyv6U&#10;Ng04udwICcDmGSy1xNhklMrI1P7hH/7ho8itZgOx33B9vkqrWr7YI4v2Z3/2Zz+Sa5KAsNpXe6ZY&#10;11zB33JDA56Erab4M6VPpZuVrGBzgfe8ErPFh6w4ChqgpFDVphJPdePjO/y3Up/TfW5g+5a5+IuN&#10;PbUiWTl7m8XMGuLvBzhiBzIJaaW0Rt/tLXps0dvDw4UpGF61YBunVfD3HMkaYmosEGCjcYkBJdou&#10;0AVc4nLcQPb2iD/QdoGgEkaSTbgMW+DVB6nUrBeWHSHDVQcwgaQ4CWDj6qQVE1i+E+iPW5J7j7Xn&#10;lc3kW/QF6CsCb+8cza43Lv0fHb1DMaAEqJ+JrrWZf3Mxsz5mfXj37ylRAIXVLsbaa/iPRSz2utIk&#10;mlA2uM1r/FOmr6xhipckppq0gjdz7JJnKGoA2HrnFPb6cAPbyszc17wFBQg0AHD0LC6xBVokQOPu&#10;I+y5Cm3CProhl8uld8ikRQzYgCU3JyGhAnwyEllOPiesgaNFzT3KNQjcWBZcRslK83tWFcBr40Sy&#10;LwkKpZZYoBq3kN9zS3LdAjLxDO+V1WL9/sVf/MUHGPqtDbbostJYjqmgsnL9FdfQ/MUtuU97jQBl&#10;6aKBavs214tT9hIlzA2QG8Utr+jv2Xs8SnEQO7WHEb+PkpJ8R0lYbdzqgJKClQLHfisWLp6dosi1&#10;qDj+4fbOOGOxrW43uYFtdXbu616eAoQxYDsSY8vgHCYqLia9XkyJK26U9SUmJYZ1tNF8KwizFiJM&#10;WGuqQ4hNiG/RVG0F4G5jUXLNip3JYPQb71US8beehUUAcf8AJdXUE7x31AitO5UcWDJigdy4rD+N&#10;EJJEwqLbs4FZP1ZjIVyqEluuaD1hD6TsAwRq9ZBKn9uwLuZjbI5w4Y6VsMDy9SJY60nPV/TxqntQ&#10;ZI6c2bb3+WcBlHJA2TLHeItSkSYpBLBxUYoRc4OmiTn7XZQLrkrK3ep6u4Ft70zf178sBRJjS925&#10;ox0FFGJcBOHWwia89ySTtP1JvT6arPeSX1iJAM5zuW5ymnB+q29cm5IdxM2UGiKMVTBhGYqfBdgI&#10;by4eYAhAuTm5MwkLgr4WOvY8LldZj1xALDvPJ9xXhUn66Fn26q24LX/jN37jx8eXHJ2v/A7Y2wvF&#10;Fa0PUtcBMxr1Cl0bs+w8lhurgrvL6enAFp25bVmB7dErZ/v5Lf0e/1LO8GJOCY+yIMMYvwM3iVC8&#10;AuEZ13KFZ94kWgG222L7lrjnHusHBQJs9sg8o9k4feaoEYKVYOeStJAJZlVJfA7cgEqqO4jJcbWK&#10;USihpUIDDZjWLiYCwAgQ8bDswwN0EmIE+YEfFyVBwgLliuvFoggblqTkFoB25FR6dTBZeUC/pxgQ&#10;YrL/jJdW7hliXGdcf+ZejJBrlbsRSLHcuWd9x1VJUfFs/0uA8FcCjoQEFgKhCtTQBTBzh3H5HonZ&#10;Xsl/5uRdT1vgQowHRdapJJ3UJc3J7lyRtmvgzRwhhW/wtJCAQuApWLCaFHRbbFdy4H2vJQpsbShe&#10;usHgouxjG6W+n7l377eEIdcKgXzUZSPZQ/CccOf685clJo4BGHJum/Jb3IfiYmJmXGfcZTl3yz48&#10;glpfAJt4HXrIEpTdCEAAiYQToAK4JAqsVJnYSzeCTGxw1GjsLCruKcIMOHOXAu8jTZyRJSoWakxX&#10;vKS9s4olOEh8GM0vWu7Z23hkfDbH90qzHbnXM39DKaNs8EaYI54UMVv8rZEDPAeAjdtdfNk8ZtsF&#10;sBMSsIdSiIHFxjOx0m5gW6HSfc1bUEDmn7hYai4+utMsIhmEBF8W65FnKvoqDuRoD1YCa0McjRtG&#10;NibwA3IqqihIrMYj4FMsmRutbSwzwp0bDpABvAAIwcEl6Rpp/eJqV8eRxENkHtK2a1wr/SS4HKyJ&#10;bsbMwmK5rpRn6tGXS9g4jv5+a84AP5dYTwEQ57LH8dHVSgBbyk4d4a/P+o2SbHhbw98KCrQuYd4V&#10;PGrueCnwqQ3fFAlWtvgb93BKaomBr7Qb2FaodF/zFhQAbDS7Z+1F4kohkI9aayHqD37wg4+ElWRP&#10;coclC5O7k7Ul1sPFJ8AuoYW1yG2ZRI92grj2bDGQSZmtDCwL8SbZj5p+y8qURDLKJjwy8dx4AJdV&#10;yJLsNYKMSwr4uv4MKNnMC9gkf3C7+gv088r/klpYvdxdBK1N+U4t8JfF4K+SYuhMieCCtJWC1VAT&#10;NVgWFAOu2gjumrCzl2a2HmzVNzXPR0uF7e3Lldezylm9gJk13St1h/cphxJ4zBcPA6suXh1KHbd5&#10;Kv27fqXdwLZCpW/oGq6szywrdIbUnwFsQIfQoY2u1rHrjVFCiIUvaYOQ577JXitWFquBC9K+Ne6v&#10;bP7+7ne/++Pb0XhrOjUrkuXkcxvFxZukXde9RO4jfgNgHuGW3JpP7tUr3MaSY8yB7QnGm78yPZUp&#10;k1VqzD73GaAgbH0G2AG9z7i5JJPIIM33rhGnFANNA35AT4UT1imLQobl0cYC18dRc3+lrvx9p4bn&#10;xH0lR/nL+qr8aSx4Dn/zRHBhs+DF1io9xISd3cYVaZvKSruBbYVK39A1hOC7blJN8khNKX7k1KET&#10;jVLm15Eki9o37jSaKyHqvoDOxlaNqwtI+V/MApixvgiMukmW5UMA9JqsMoKDm5OFkyaLMnvqnl2n&#10;END0Ck7vmTNWp8ow2di+57er17KSU7zXbyh/LFLWsDkwV3td0dxt5pASKROVtY6PWOtts7cMYL9b&#10;c3wUq43Lm9LGKpP5aL9obQCby52VxnNBAZMEVLfZJCvyjrG9Gxfc/T1NAW4vbqORe27PA2jwz26y&#10;GxMfFIdiTQFrSRUWuWQRAtFeNHEJ8R2CnTUB4Cz6elJA7b/Nr46tEaup1oV6fbIBZWA+e1P1FfSl&#10;EHDTnnUHb/VFIgxat1mbv/7rv/7jDe97xyL+ZA8iNzFg41qmlPRctyxq7jkb5/H2I8e6dxxb18s4&#10;5QmQIMJVLKFJJR98XBUavM6io6CoQcmFbh1zF6dxCbPY7qzIK2fovtdbUCDAZv/SmUZwcPs9u3Gl&#10;2tPD3fJbv/VbH9q8I2sE2FlVLK1kYIo1ELZKgNGIAZoYkaSTXgNetGIbsqXiExBSsVkd//Zv//bh&#10;/nl1F3S7n8xY0ID78NGNuzB7qAhiblSxnz0VOGofWeXiszaIiwsT6mKAvUZpYU2bn6tAjbUss/aR&#10;TV8pYQBJ4QCxTh4CoIVvq+tb+S7KmgxI9VO5g5Vwyz7OVB5ZLWt3uyIfObP3vZ9KAYKP9tvLFNzb&#10;EUkWVzfxhd5G4fqclBkCbIl3SpsGWvbzsLjioqQBExLifDReAmRksblXMviAGPCnOfsNgfMZQG7c&#10;rFKaub183FDiLYCa642bV1Yl7V4lFrFFsUfWtGsAy2qZr7NzycpNbNJ8qOJiPs40cyJpROxpNSni&#10;zPPs3UNv6wQPAOWrgHLULxap7NesSTFkyV22U/icW1IfuCFZc0q7pdYoJc/2Ft9J6MGr3O0r7Qa2&#10;DSo9etJXJui+Zp0CsdhSb3H9l//3SgJWfIC//6om9jfbaEvYpYYk4SnLjwDizuGukkkYASvpgdYt&#10;o0+NSwuf5j9qNGQuIQJFYF+VDr+RAMGt9hlNTUyZhSwSVqVYmT1bNp+rlSkpR0ad+dBvllOAb29c&#10;6+j4yAEKQ/YMHr1P+zuWn6SJ1O+86r6j+9gywrqVGGOjNMDA44+WczJ8KVGyZAGa4gIUOG5K1mpO&#10;45DYg499B/BzuChPxV1S69Hccd//ZSmQrEgL6GwTtyEArqzHJz6yUhcRWLHAfu/3fu8jBVojhBJM&#10;ZymkaogsSQJePANI6Xdbub7SgiBVMotLSKICJYAbKOfCnaXbnt/bMC75YrQlIPcieKPFnxHCXHlc&#10;gADFX3Obv9lHRbGQCOQ713vPDSZB5Myze3RxP0B+ZqvDHnpz3bKKKBIq1FBubH8YNQrG6KSEPc91&#10;rVgxKxGP2l7CvU5ZEDvE68Ad7SkweJPy5jgbn0skoXj57eoBt7fFtneG7utflgLcVDRAcam9Taml&#10;2uKKvDJDVLIAlwyLY5ZFKZ0cEAItrjdWm82r3EkErfsAO0KCe0YcRuaZPVoEhROke83n4hSAMECJ&#10;bgTKsxuQV3WCC5KgBbosSpmfXFJcUdyn+ub7vNSwzHsxqvpd/ZxlkONSfO45ridMWbbec8E6PUHC&#10;giojriP8vVjJYj6+q+n+z6bTlc8z16HZzK3HE7AKJCt9pITJ+k19VQkh+NheTeCFt8V+KTtcmOaF&#10;696WkFQeudP9Vyh9X/OlKBCLTZWCva0VXIQqjZJgnIHQ6rMAm9jZyn43oCNTUYwBeOmfjEhg5n36&#10;ZOHT/Flp0a5tD5BdRnC0VgagEKtiFebQR5YT7fjZySOsFaAh1V2fWKLcUoSfpBZuKSAkAYEyYK+a&#10;zFEA3h4jtGJN7bWMPFMm4uh0h5V598y9z12579FrKEiSiPDSrIm9Xp1gwrXOtSw2KguUMgNAKS/q&#10;maKVqjQ8CJQKewXNA2vtjrHNZuz+/ktSIDE24HG2iaecTQ5o+yBhY0/MjgZLyNNiCX9WJQEuO4/b&#10;hgascoZGGAiwa2JT4nksFp9VoQ+sHYHjflxDEbospWfvYwPEXKdxD+ozN1lcqZIcjN0eMkkzXqxX&#10;1qyYjeQZc+0lIYElAARtQpdxyH2IFrY5oA/XGzDn6pKl5+U7bi4VMlxL2IoDeU+5OQNq5gIw1D1w&#10;Z/ny7O8lHvForICt7ETW8ermc4oRxWTLy8GzILaGD/GcBCD9EfNjvVvDeJPVpjyejen2XqpIAthS&#10;NWdGh9sVOaPQ/f3bUCCuyDNHyTxysFyIBCiBS/iuNNmBNGwuMr+X/mwjt0QLZbAsfMBFGKR4rGr1&#10;4mfcOeJpYoVpAECqtxiSMkUpXaQ/q5tfV/q9Ijj1mxVGeHKPiSmuVvgH8gQkocf64DJT89KLm1UG&#10;qr/cbbIrgbnEHcoCFyhr0csmaRY0etrH5zqZegAvSQ0r4x1dA9gk6bxjE+eSxDFzw8pcNd/4LJX8&#10;t6x/HhUAyyJUNUZDd8CVot/mhRVHsWO5A7m7CPI7ctHd59MU4J6i9XFdvGLjNgQeAHjVEiD8WTIE&#10;v7R3AiTxwBxvA9QIeffVaMABKVYb4RA3JSErYYRWTVuOdi3WcWXJJoWNV5rnSyxgfa64E+s9ZfgB&#10;oEc0lt8VWwkAK+WD0L+6ZBkwX93XdYRG6MtCzhFDI2UFf1IuxIS5wbnJR9tO9IMlyEKTkanuqRCC&#10;BCbAVffy4Q28ja+dDOD7VR69LbYjM/7Jv6GJ3+3/UoDmKDbzrOr+z5oDIMhtw6XF2hJsV0kklRkI&#10;TAIo1pesUJYdoOC2kz4tbZ7AASDiWtk3lBJO4n9XCPLQZEuwXUU3iTXijyvW4d5nou0VFhvLES1Y&#10;J1dk2MpUZJm7l/2LQOFRjUWLvjb9i3mNtldw2/MqiNNyfbP+peePmvvafykZ6ud//uc/Ym48C4Cr&#10;nihff4+Hfb+6Gf8GtkdxxX3fp1MgMbavBmwIyYXGdagYMheb2JraewCKCw2IKf2UhS+WUfdd0aoJ&#10;B0JR7Ej8iks0NQjFltz3qibp5hkNYLeFda94LleYxJW9VmT7bEJclZKrGlefeVJKjILCC8Cd+whw&#10;39Nn7lwuQ/FJmbdb/UFb1W/sT0v8jnuYu5GClUQi1hq+1ygagG01XnkD257Zu699aQrYp8Ni4/p5&#10;5zaKadjTJu7A8iJwk0iicgU3JW05CSQATsq6JjtSvIQwYe0p6sslKXVa7I4HgFtytp9slab6RQMn&#10;cB99CKdkAjE6mZ1XNm4w6f4RrEk7Zw33ChWPnk3pkN0qGYW1fbZxQwNz5+2xkKTEr2Q4nn3u7PcO&#10;s6V0AaVZ4xbnHqeAsgSFECQGATYKmDgbgONSj6tZCS7AVk+m2HrODWyzWbi/fxsKSAD46Z/+6Y/F&#10;8czGVXhlrGMUi2Gdye6TXUljlzjBAgPomu9jYfg85bsAjHqQrDOZgQrw2sdFq2apcQVxC111srk+&#10;iAmyCs9aPLN5TEkubjnC8cotC6rTS9jRpKmjmY3FOVZldWyyPLnxrtoTSRGRCQp4X6Fw9Q9/+MMP&#10;hWvVcsavQIwSalsKdyflDHBRANAa4Ilz4iNgmazIreN9Kq/cwDZbOff3b0OBJI+spidfNTDupivO&#10;FVvpDwEpUQR422OlSUwAdAQtl41ahoRorRoBZACwWIi6hIQJ68M1LAAWVj0CZ6UvW9dIWhH/4TbL&#10;Aapn77n1eycgyDjlZhVX5BrzXIkpLFGxRdmiYo/mS7+SGekv+nlRAAhorjFxS+5fsVvlnmwLkMhg&#10;EzxBK4vz7LE7R2hiHvXFuXDv2MwJIFNVxLYMzcnYwA4vivUCNuuY0vWd73znx/vYVuPAN7C9I2fc&#10;fe5SIDG2Z7siaaz2VAVQHj09UtpZDSxUjVZrwbP0ABaBLnivrqLGdWlfEHcRl6ONsP7mPDGJKCxB&#10;bq2rBDWhZM8YELh6P+CIvoCdciN5weZeCQrcdegj+SYVRwhL8SmZecAQSMjOs4dOxRlCVUUS3xO0&#10;XmjKqv2lX/qljziSvXCud69ZOvxefphZdsCXtX51luXefh69nnsan1IGuRopQLJHVRfhtuU5wLPW&#10;k/qo6I7Wd4ztKMXv3701Bbh8CDNC+pktJYEIO++f0QCpPWkaSyvB+gg7MSdCnoVHUHz/+9//cOmI&#10;zag+QjsmMFR+EPRnndhTROATKO/eAJHxKM8l4WDVbdiOm0uXe0wCiJR04Jj9gmgui0+ML0rGKt3Q&#10;+LMTPlb7unrdFsCjf76nYNmWw+r1Fx86gBRwmS8ttOE+p0ioNuN7lvNKe6jFlsKlKx35CtfMNK2v&#10;MMZXHkMsNnGkZzYA8uxN4QBLMohqIdyPKnQQHjXGxGUlhuHIF42LTbq4/9VNZMXJsuMOcp09SIS4&#10;PW1HgeCRdFdxZW9Ff5utWaJ4guuVW8tf8TNj505kOXj53F+few/MJN6YWwqT96xdLmDfsUb95Vbj&#10;yl1JnEAfCS8qrrT1SR9Ju1e4d8BKLJQFRilgsbHOWGyULbSsctRWA/FrpbUAG+VipT0U2FY6cF9z&#10;U+AqCiR55NnAZsGy1gisM3EP6c97mhiFjdAyxsSYLHoWWBpLTaJIBIosNJuz0YnLjYtNU/Xh537u&#10;5z60ZlsEAIH6fa/W0DYHT+7pmz1fEmhYB8BJxRabhFly2YQsKeF73/veR6q671gGlAAZhzYFu1YJ&#10;LjE34O9zLlzxTRYIgOPWHDVxusQaJbr4zbfaKBeyHs0ndzUlSkyTK9K+tmS4UtK4fikASfd3lNNK&#10;u4FthUr3NW9BgWzQvhrYVjbWyp5jBZzZC8bNtafJepRiHStGYoP4C8uBJhyLwGcAjiYM5GTUEc7i&#10;UICRcHEfFfVp0q5nzYlvvFJThimnWO/tl1Jd0sdl76VCy957oB3rPK7I+nv355IcAa/SWmjNbSxz&#10;l9Usu/XR2yH2jvEZ13Oji++iQ+uKTLk4/cC/gA3wUbRYbDewPWOG7me8FAUAmxO0V+swvlTn/6cz&#10;NjXvSbm34AGU+FhtXJDibynbpTafZANNqrVYB23YNVySLDnAZv+Q4L24Bgvk2e7V2XwQbg4m5TI9&#10;4ioFTASjOA4rrMa4EgPqgdasX/n+u9/97o+3B7S/EftkCUtKyZYUFUmu3J7QPpMVtFqCanWMV1yn&#10;5B0l0FyKnzlxQMYqUOPylYylUUBkAGtqVt6uyCuo/4L32CP0XrD7D++SlHZCg1vwHZvsPRtQ97jb&#10;gJAafWJJ0tbbhmdYagS37ETuHpYeC8OWAad1E4CyJDWxDuBmE7IK+u3xMJ9JV8DG1SrecmYtSC1n&#10;XTl/LXE2tOcGQwfxtSMZh/jP3rJR31jS4pesFM9drRd6lOZqSQKPV2sAXWYvRSont0u6SjKJrRma&#10;mDkerMB2W2yvNpt3fx5OAa6zdwY2glax11oKa0Y0wONgUcJCfAhg0XLF3BJzFNsBbGIX4oDeo1UO&#10;nOQCFTsiBD0f+P3jP/7jR3D/yKGtsz4f/d7GXUAOQPZmIfaeyW0slkaZyFE5BCyLn1VxxCpU1SVH&#10;CfWeKVbHSn5GRiRl58pyXivzxgJNVZze9XjwF37hFz72U3IzUiZ4KgAYvpNAkvije0mQ4pJMVuRd&#10;eWRlFu5rvhQFxC1Sr+6KgVlYz6w7qbJFWitU9WUkzJXFYmlFoEiIcD162N/GYvuTP/mTH1uykkz+&#10;9E//9EO4is+x+HIsCA2ay0emJGEPJK/ep3V0bsQJJbywNB95FAx3pH1vMk33NgqDjMcAZft7B6VK&#10;SnlGUzuUsqQU26sUTqcwATUKRTwGlDDl3ShX+E3yTpr4r1JkAbb63RYN7+SRZ3DY/YynUID77Gd+&#10;5mc+Nthe0bijuI6e1WTdARkA15YF29LwZZeJowG3FIllydnEnT1ptN64OLny6hltQFDcScq/mMdP&#10;/dRPfQgYQCm1ffVwx0fTSX+eYekYBwHMkuAu5LplJYpPUgSAl7++8xkrxDVcvTa4y+BjlZ11425Z&#10;Piu0VklFMhD33VWnwK88d+sawJ71CaRUqNHQV/1I/9eMXNcILcgAfusN2pA7+27OEvH+/bdFAYIF&#10;sEmouKLR3J/piqPlE0Z7q38ALSDGmqHZagRZkkoAdA7wTCo1Dd5GdlagmBCBQ4sWvPcSyCfAWUbP&#10;LlF2xdxdcQ9uRfEwtBA7A1YSQCgekkBUdlF5JNVJ/M8l7CWGp7yXDNMjTfak0xd6cdPV+9njmFJv&#10;R2KGq89ZvU7sDC1l46IfV6TQAVe4gt28BpK//uiP/ujHt8SvNnDzINSDSGfPfDmLTUbMlTXrZgS4&#10;v/86FABsAtAsnyuaNH+WC1dfqrxfcd9H3AMAsbpYbWJH9lTFnUkLtndLjT6CGp1Yctw81c3IArGX&#10;jcUG3LiyFNnlItoLto8Y47PvyZJlKdgiQAjbDsGq+LVf+7WP+pFbDe3tdaNwrO5ZY41mr5vN38p8&#10;uc9Ra8s8c4uafy7JPacSXE1rtKQYAHt/7RtUGQZdKWC2cvAYxNUsU9L+St4CCpj428tUHrmaOPf9&#10;bgpsUYClb6PxVRYbQcMVd9b9xVo6e4/ZzBOA3Gey+gTnvSSC2F8HnFkZqjgALYDGfSlrTrIEq4Mr&#10;iJVBeBDgwJy1od+yJGVOfqstFV0oAVyQzsEjoCWZcKvZM6giCQuLK5elRxhzoalVSdla2d9I2eD+&#10;BGRinZJlgKPU+KPNvcRYP7PKCY+AZByl3ChganBq3OYpEiC1XyKJLSaSmiS9UCjUffWbANt9HttR&#10;Trh/97YUYFVwc1wVY0MIWrN9U1x8r+ZJ6IElQUbTpfGrssHi8N4JzuJqyhn5XwwPkNGSuW9lYv7L&#10;v/zLh6VGOZCNFjeaDe8yLu/2vxRAKyBkozH3GmCTws6y90JPL65lVgdX5koCh8NgKSCUC3RXLHhm&#10;Hb7yvOBReyi5Gbm7VbxhxYoJs3yBmY3rjk9yDY8Bmvqe21dVHXTkuqR04d+V9nKuyJVO39fcFOhR&#10;wD4hrqIc53IFlVTpsOdImnHiVHvvK/37EYWF1Tk821hqYhosC1aGmAerzst+L005KlbK0fZoa/Vo&#10;v674HWVHVh+LJOWfevdlIRPSK43wplyYj1er/rLS/3oN5Yr7G39JqkltTQfiit0CMm5JWboULDFt&#10;19uQTVngdeAOB/j3Bu291L+v/xIUSLp/Tt19lUHRTK8+4dnYrgRwMQ3uR5bcL/7iL35YvtlAzHW0&#10;4kob0fvMZupXmcOVfthw7HDMXpOIZL5WaokqVq0Y8GjLwEpfPvsa7luKFzc2rwF3t2ZvHUuXsvNP&#10;//RPH8WjNa5SgAbQWcB4RsILurmXlP8b2D57Vu/nfwoFkhXJrfFKLckGZ8o19cYjbsZdeEVZJnEY&#10;bi8xOVZbKj6o/sASeZW9bK80r21fWPT2v3H59sAcDfEmD8DWnAHAuh3jlcfc65uQgDEAIhaYmCNl&#10;icXGShP/tY2Gy5UCpbSbJBcJT/hZTLLdx+l8QfeTBLXSvowrMsi+Muj7mq9JARllFsWzz2ObUVNc&#10;waZUm6SvbIQod41sx7NNxhxAA25iHUnAUYW9pl+ffc67/P6o+9RcsHxlIrJOeuAnQYIV/Aj39GfT&#10;lxwW4wZeQItLkQtWyj5gE2cT13WSBdADeBKefE4ZsB9QOKGNZ3P1Ajb1OFfalwG2lcHe13xtCgTY&#10;HKb5So0menazbm88e08D2KKJlGuWJWFLsLAquHZZa0lBfwRNWYqAk3tKtqYq+O/ekuovC3BU0oqQ&#10;p0SwzI7Gbl+RTjIYZTMaF4DXuFaNlbLgPZDTJOBwPwLB8BirVjyuBX17BAHbqnJ4A9srcsfdp0MU&#10;iCuShfRKDbBJMFD548rCtzLFWFRSw1O9/+i4VYGXZm0fHI0a0BHKv/u7v3v0lh8a+Mz9KtvUvkPp&#10;3jbhyojjrvrMPVeHB9z8kEtOHU/ZkiqUtK+///u//9iKYXOywhTv3gC0vZRci5JGkhjCjShuJjPX&#10;5zwD6pI6GxBY1Sxm92DB1aQZPCR70rXusRKzvYHt3bnpG+n/CjOnpJa9RK/UFBNmXdn39J//+Z+X&#10;dc0GagAEMFfOjNt6sHPO7BWyP0vKP82aJk0YH2nqLNqIy+IbnVZgvpz75kwyiQKSL2xFIPTEXOzh&#10;OuoSPNLn/OZI8ePR88SECHL7tQC4xCZuXsqOeJu9bvgVwHHbXfnsMzRY/a3+ch8ap/FRTH71V3/1&#10;IylEFRGgpawX97bEGuPFXxQy/7PYanUWfAAc6zl1eBCoea0egHsD2+oM3td9KgVWKl/I7FME+dVc&#10;kZ9KuMWHczsCMkIKqMhkE6s8Imi///3vfySfJIFgVGtSHUDavcw5BY5rsyFchpxjarifgDgByPoB&#10;fkDA56wewMmlebbZcybWY/8Uq1+x4rPAysVmT+DsQFFbVYCfAtav0GaKpLXmpAUg5iw/sV7VQ8S4&#10;bSFhgYormxdFAGR54iUuedfwXAB222lqY7GhV1WGbMoOsEn7X2k3sK1Q6b7mLSiQGNtVJbXeYtAX&#10;dZLFB0jsGSJYgBIQ2dtU5rAZmWAiHAFTDo5s78X1qD6lGoKyBGnrMuj0waZ4/RBz42Z1yoLKHgDH&#10;7wg4GZw2mYtl2fTLEpIWvsfdC3DUU2RdslhtjFbtwj1ZGZ5pg7DtGtylR7ZtACtAz2K34Z+FVl/4&#10;1f+//Mu//PH3FVrdttAqNxI4KEHmRyxWPUueCPNmDDaWU1q8N7cSRcTVeAXsh7RHkvIEDNvsUHMn&#10;6aQqAtzVrN47xvYKnHH34ekUSEmtG9j6pN+K4wAhh47+5m/+5keVByBxxA0JhBzUqQFL8aNRxRZg&#10;kiLMsglp90DGniZxFVaB9ju/8zs/+s53vvPxnmsrhZ5Zl6wFwlNVj7/7u7/7EJZqW6pDuHWunZgn&#10;PmEtcn3mXDYVVryX/OCvkxDswUIb8TICmTtxq1B7z8rzPFmAwM1eQZveZQtK2AGmBL/iya8Sa5Os&#10;0Ws/+MEPPkANPSgVEkQki4jPSgCi1HBnczECIlmPiY9xQfqMEgLgevFX82j+7JvEB5QJrkwJTX7L&#10;Wl9pt8W2QqX7mregwNW1Ij9z0GePLOn1XYr5lmtRHFCsh1ATA+Ka29PseZPRBpAU/qW5O4an11hx&#10;nkXT52JkLcadCBhkDXJpaaw3dRMllbiOsCREWQIErd8pI8Zdqf6lOA8Lj4AFhCzPCjasCa4x91SC&#10;jPuLtch6AMb+B8Y+y8kIPvPiEtePP/7jPx6SBrjvLVw8c/3tmYcrrgW44rfciLWpBEKxyMns/rbv&#10;0U7MzT5LcTaJI0DJX3Uv8ceID/1W3NUcsm5T1V8iinusbj25ge0KLrjv8RIUSOWRq4ogv8SgLuyE&#10;7MmRAKU9C9rTpmnh3HEsoT0NmBDqgMazuPb+4z/+4//cglDzvVgLCyYnehNqrCx9EbvxW1aT/nBp&#10;AiSAKGMO2HETshC4wlhAnv3f//3fP5KFpwElgphAlGlHIHMLAkeWGnej30t0EA9iXXrvr+8BvWfH&#10;GvE/K4Ww3qogwhLb4w7dQ2PXno37rTyP4qBySAtsYqJKX3GtAhv8QkHJIaGUCTT14qpE68THWN6a&#10;+R7xIcWB4sKKNXc8CFzC3Jfuc8fYVmbvvuZLUSAxtitLTb0CgQiCI6c5t32Xvi/O0TuJW4YiYaIi&#10;xB/8wR98JGaMTuxu7/tf//VfHzERVhDBz7Un4M+l2RNg3/ve9z7cblxNrDyJE4Dgb//2bz8ATJM8&#10;4qgVbigZmr37EPAsQ3ukpI7XLQIsPsBorxQAFKtTbFf8BlCxBv3eff0FxnkfKyRCONYFN5mYks3X&#10;W5VYWHSPAjZ0ljL/6GbuWLBe1bpSBgtYASnxTK5bFjHaow/3sBf6mFfvKRuKCch6TRtZbICNW5Zy&#10;yjozjzl1ArBxDa+022JbodLJazD5keyyk4/95n4ei+3VSmqdnQjChQV1tskklDHaq9QvKxEAaNxo&#10;e6qZAAVJHQSXLEVAx9KxJ65tXH2sIu7HxN48VyIIQAF0NHWJB0BrxTohUFWmYGUprsvqIxhTxFkf&#10;CFpZfKw91htrg5BeadauU6j9TuxutrUimZWjupErzxxdI0FDHx7dpOVTMsxVLS4QJYslxbXtGrQU&#10;rxydWYhe2dYx6zdlyj5KSUgsdzxBAUrySOK3s/vcwDaj0P3921DgqwKbCci5VWcmQzr2KNORNZek&#10;DJaT+MZqI/RZMapFUOLcR3ytp8xJ8PAdbZwCIlmCEOXa43bkvgJstP29zYnRrBkaPvcYZUClfMAH&#10;7LgbgfYf/uEf/siJC5JB/J019JAgIZFhpUlhf1QBY0LekS6PbrwfCh6sNFaWeCeLHz3beTcHrOQV&#10;5V7Cklhcq9CkViTFZaXdwPY/VFoh+Aox72s+lwK0cYuCoDzTBLft4+LP/7M/+7MPofiZwX38Ke5D&#10;aOxN6Kh0ENAHQADlz//8z3+CRGJeQEfjwuMqXGkEEYGmX7IFZQ0Cp1HWoIxALizWmGw5iSqEFauN&#10;i+vM+Gp/gayjhmRJivugXSwtKftcpdxnQFB/tpojVcTNVuUEYLa5nAv16rPUuFBteldAeNV6WZnH&#10;K65JncycBsENLFlEzKxaz1vP4oJmnbXAxn3NFbnqhr2B7YoZve/xEhSgzXJjnEn35x4TGOdqkXou&#10;q49bjZuLlSGYzk1ytHH5yeTb2yQ6sGpWrYbe/VlBYjQ07CqkCRHp20n0EBeRFDCrYQgoJBkQOEDE&#10;uICc1PZRYy3JnGQt+U0yIb1fPa9sD+2Mk/vOZnNuNaeMx62o/+ipP1sFANDDb2VRrig4XLD4hmUl&#10;U/PKRumidHAPXnGqw5V9cy/rh/VmKwcFR1KP5B4Az2Mwa85mY1m3zbzdWZEz6t3ff0kKJHnkjMVG&#10;wLEkJBvQHlkeXFmy8BTplZ3FspCgMoopbBH3r//6r39sGe2ZBK5IgpjgmAHOnvu61piBeQAbGADS&#10;rX1gfidmx3pQoYPARffWEmz7AkQBRbu3TamkM3Up63MC2u2WCfE/LkWZmAStPrCuWLGz4su8AWjC&#10;sjziJt07J6PrWaL6z6X6TqcDsNhWTra3jYKV3TYWMGBLxuuMnrfFNqPQ/f3bUIDABDpHS2oBL+BB&#10;s5RiLB3d5lxuH+nn9cWFBgDjvlslknjDkbO2gIbMMhbS3mfO+gaUJABUK04FkLbMVb0PiyEBfRmb&#10;hBGX4qq7rie47Hti0XED+5uX++Y9MPWegOt97zOZi6xr7/1WlmeuzQnNUvfVKyQsbRzW//aZXH2u&#10;91dyi5id/VUsEQkyn9EoNbIG8QLL7Wol51Fj4ilYidtSHHop/fYn3hbbo2bnvu9LUyBFkI+6IrnC&#10;4upjWYnNKHHEdZUqGJUANrAScns0Z5l4wAlwzLLr6rNkiBFiR4Fja+JYLvaw1TEChtGRK+5lPxN3&#10;m/Rr8T/C/0zfAKWKFtytYoFck6w/1iA6i5F57zPWnWu8N0/ioBQG+9x8puSTyhZiY17mz3d+T3kB&#10;2LYzSGiw30qRasetUGjcV21L1/ud+/vf6QcUCsk3ruW6bZMrsl3g0Ysk2YKPfA4l8crGzW07CK9H&#10;uzeuPkfMU7JO21jUgK3Hkz2+uy22K2fvvtenUuDsCdrSs6WhZ1HL8CPoaJoWpaQL11icki1ozRYb&#10;AbjaxArsFUtVDb8DWCuxm9Vn7L2OYBBDlGKfFHjCZev4H/EjrjkATZteScuf9cv9/v3f//3jfkCG&#10;a9RccAd772+y9SSAAOL8n7+51nf5TfZWucbnrvEXv3Ax5j3FyCvX5Z4+c22+l5JuM7otBl+1XTGf&#10;lTbAjCJBYRjV20RXJdJs+Wib+K21xqpeaW8PbPan3MfWr0z1178GWKgKcbTyCEElSYBmn0boS3Bg&#10;yUmMYC1wq4iveXGbKD+12iQWsD7cM24koHbG2ll99tZ1NkLbDCvoL/gvDX9UL/DM8yRyKNfUq4no&#10;rC2uPpabBALuQn2gxfsrFsbalXkpVgaIvfSZBcX64jq2sdt1BKn5lPzDnSxOyd1JQeFW9r+NyP53&#10;f9fal8VKx0M+0wcv9JHtB+zdy30I4UcewnqGzq/2W8AmI1YbncQgU9a899YCheubArZXm8C7P59H&#10;ARq6uNdRYJPBVTcm09JZawSt43AIyraiBC2eNad800qTzi7jkNAEIK/SgDrBoQyWBBmCG5D0hExq&#10;M24VAh6Ny9wAEMkqknJqkxBBsK3sLXsFuqljuMdaf4U+f1YfuJpVfcH3lI8eX6lmIu7Za2qB3sD2&#10;WbP3Is8VM3lUSZ8XGWK3G4BIwsdRYCPcWRL//M///OF6EruR/YiWvAK9auRcNiyIPQeIEuBXu3rO&#10;zovkCIJFvFDMTIICAdQ22WnAR7KJWoJ7mkxEWZQsXa5Psaq2iae92gnoozHaUL5KA9Y5a9VWiFrJ&#10;Yw/9PvPaVcVtq48UT8rM6F5Ko/Wq4rgnTwdgUzptpb29K3JlkN/aNYCt1Ya/BRqc3cemYgYXltgZ&#10;7dJRGVxTs/iXJIrV4zRedR6kvdv8SpPm5kOL9mwwiRiSZbiFXLtaaT1j/su//MuPvWqUANmGPQUE&#10;AHD7SQZ59UbYAuEtNzLeMRY0FUOU3aoqiiSIz3Y/76Ev6/SRzUZ/3pZRtRPJRIBtVZG4ge2Rs3Xf&#10;+6kU4Ba0QfvsYY0WD6EttdxikgG4dUKzjC1C64pTnB3QCWQkqACSI5adWKMsvj2NwGWlGYc4F1CX&#10;dq8RwGKJXKjqFBJCBDXLdk9jEasnKYMSILDeese7iGF61p6s0T39uOpaiSeqavQs+dBNopBYnj2R&#10;afbBiQ2+k+W2kqp/lK74y3l7YqE9JdJneMValMG60m5gW6HSfc1bUIDAEA+T7g8QjmrENGzuNun+&#10;yiKxILjnRhVDPEuCQ0062UswlgpADXhw07EW7cna21RTB8qrjQVFIQA60tnFv8TZuM40++58Dywd&#10;IMlqUyl/byO4bNQNmEnc6BVKNm++O3KC994+nb3enkkbv3vN/jkA3u414+5VUJmHYW9zL3HaXubg&#10;3nvtud44eIGuTtRzNBIlDmiN6kDanpGDRn/7t397qdu7gW10Gu7S0z7hoq1SOZ/QnfuRD6SAtG7u&#10;jLPV/WmICtnSEu2L4vtnZQA7Pn5xACBmjxP3mlqDNu9KIjlSGxCPqrMoo1M6s/t5KellE3RvD90W&#10;GWVwxmWzYvERFgRLSmEBcRaZxhoBZJJKctyMIsatgGOt6juLD+3qdobch9JhI3QqjKgjOBJm7rV6&#10;9tYDWWp6ay4y5bpaJcrxQKyytvya+JLswK09gqOHAkKJN5Qoc2LLSW+/GeAzV1c2SpbnOs9uq1Gq&#10;arOWZI5SaJyuYP+gBBEZpsYg1mqzvcIKakv2mvgvYMWjqwrVLmBjej/iKIYrJ6C912qF6kf24b73&#10;cyhgfwxgO7pBu/aSoLLQuOgcrGjDr+NIZEdaYIQZASW+Zk8TwLNY954Fp96f3xAc7uFlIUu9B2zG&#10;Iw16T6PNc5GxkGYuSRU0AKoxETQsCVYZ15Dme4WlE3PkTuy5D8Xc0F0shnYN4OrG9X/913/9iF/a&#10;J6gKvyZRRHmoXmPtSOGXqQoMucKUZKIA0PApErYNAFmf23LhOxaU6/2vMoe/XNOZGwJSP93D9d5L&#10;kvHXfdxT5p6U/l/5lV/5GIetAVL+ZcWKv6Kr/4E/mlE+Wrei+bQdwJhtR3C9e9kIT/Has6k/9MFr&#10;+i8b1bYTVjWli8vaJnKbzwGpOObVJwB47qqrHZjxdFCYAJcja4CieeHKFr+luAFB9wyPUZb8Txmj&#10;AABE7621HFaaLQMzb8wuYEPgnvnsM3EGgkB5HXEC2h/Xzfe///2PTDPmumt873ObMP3PzASYFq9r&#10;uR+8fM+Hb7L8Zu9pvu1isZj0jyblb/uyM96i63238tmZEjuY0cZdQogGqPI4a8DC955rjGvK9yyI&#10;VFOwidXeH+nRDnf0P6bhhqIF0Yj9rzrEmWM0aFm1rJH37k2rFg/aKn1UyxR5z/IhtOr9fH6kzFQ7&#10;xywbwHMFsNV7W6QEJoHvPeHkMMnEA7jyxIMsTIkBe9Lg0cK+qx5YsJa4BffWpEQH/Z0tfmMk3MUQ&#10;PQeP4TkxtjyT68tcS47xWe+erFSZoawHiSU2dwMewjcNDwEN1ing9Z01nzPgCDR7nVgEsjPtGZRK&#10;r4iwVO+80H/r1V7n97leMV7xO2tdzCsvskpdTM+3jlm81otr3Y/sINO8bCJmjeYac28OKSFpYr2s&#10;e5vNXY8+FGwKDBdrb65niot5UDha+S9ygKJANpCR5guYZWuK9XR1fBJQuyewGcUUjQHAG2OAiNcD&#10;L0oUwufec+1TFlxH6WCF5jQJfELmW8OuRXsZuPjEPVeTWHYDWzsBEBVRabVMb8THlFCaRkFztNh9&#10;B71NuMHmM3997jc0Q4LJ9zRHAoR7x3deqxpD20cMa/IdXx6N2/0Ey+O7pXmp8q2/3C6uNwbuEwKN&#10;qUwDQ2QEllbue7EH/68e89FjYODgOehgvDRo79HAvbmGBKBphvqIIfQ7dREJFf3FDLRDv8EslcFW&#10;Kmv3+mZBoQmmpDHqK8FDc/LX/16y3FguguUq43v5n1vKy29pcKweTIpBfc9lZkGi/4rbbEsAJN3/&#10;amDzTAKd8MJDNHqauHGZl/AOLRl/1ESBrf66Dm8BFXvGWA7ubb6zTvydZWW2z2ANuA/BymU6qvTA&#10;pcoqEjvxHAAgYYQQylxQMClPW54Pc2prRG0ACl8mvkQRwJfcUbYMsKRcg5/R0trPHjqCj7Lme65e&#10;Sg+wlF4vDqjKPqCl8LGkXauPFD5/871rvHzvO2DqfV75vv1rreQzJb68uEXzGeHrHvYheuF5siSZ&#10;yAr5mkMKJqXS71niPhvNxQzYhIDQCpBWfgDA7huXpDknp1pX8Oz+s+8pP+QRPgWqvYZ/rAWJVyld&#10;5i+jhtGCl7z3mfnEB8qUsWTjmkVbyj15ylKjsOMPVf+fCmwWPBPTxAMeLwvLREB52gt3S0DJgoH4&#10;+cxfZqfr3YN2mFpo+RxBgN3eBR7is/iALG2CdURzpA3qJ0YjBBA4WjdrwkLMfjBWBgsowVP/E9K+&#10;p9UR/L09PzNmyfdAgYCnLVogFr++0fAAAHroL+GDYVnAQFXgnfYryYElh14EBj80uqIl1wlmPBqv&#10;MF/6RHN9VMPkAP0ssCXG9ghgM3b940ohyLnqFEpm8aA1AaNGIWBYsZTci0vKvJj33//93/9YuO7P&#10;g8E6QHda+d7m+ZQGbjyCtydM8TKlUrIKBYjSxF1EweJRsV7FwvCWzykmvUbQEmbZN4lv8Su3HaAC&#10;nr7zHICTmBMrhvJGRhBcXIrcg/idoizkwU2pj9yfFCkv3+Ua49MvCpZr0M73Xv4HJpQNL995GRMh&#10;ysqy5rx3nTVtvfiMAmO9mxOf+5+rlSXkvvpKRgAwoBUgUy5KM68UO2DP5aZ/FNE9p5K3tCb70Ev8&#10;rD2TLPLSNdyjUSD28s3W9RSUrYLLMmWtYVgAmHicgFH+oo0XeqAdhYViQm75HVeqxmuAZ7iCWf3m&#10;3zogv58KbDojiNnu47G4LIg9WTQGhVHaBuWVyzkq+GgLNMIkknAVAYlkFjGvAUACnxiFTz7ZThYm&#10;C4gbU7PoWTCpq0cbPLOp1GIhLFm7FhaAtXjEd4AVRiFguD+4TUw016Vx8LETXq4jGCx+DEjTYb3R&#10;tKP5HGF0Y2WF5FwpiwdTrh4fsfJMgW7KwVHFJc8grGmrjwI2z6HMULJYWSwI83LkfDZaq1gN+nId&#10;8iCo9mEtAUpuGAL6CM+752zdWWcEBX7BPyxRPO6F/2ndqYMJQHqbqdGDJo/PKFlcbLwsP/zhDz/c&#10;lkBZjJBwyllrFADfGTvlYDa+2dE5K/xVr7G28DJAAzw5m26rXieFiSKLRwGUObfuKCBp3INicsZj&#10;vdSkDoomy/JsIxOAOoDzHAouHtQo4p4hvIPevZJlZ58/+j1ZD4TEEfURuAF2fUI3CkW8OuScF7AX&#10;R2ad8zyFXylG5ghQGhu5TE5TGvHjao7HaVekwWL8FtgQHsPPFlglFldBb6MrYOLWaAXfqkDx+wT8&#10;o3VgAJpi+ofZWXJZaCwjwJyKEhYrLTQZavke2NBM2r1TwJJPf0VYc8XpH22SUFJYFrAScDQZLgDC&#10;wP1ovoDAosLghIPrTLg+EEoK9/oumj9hD3xrs/C4U2ZaJKalUXm235hT/SV4Me/WoZKrC4lQ0MdW&#10;yGHo0GTlXoDeIjmbFTl7FkWDlS+2TIhJ9tjT0BSvZXsA64F7luUEcCQxsFaOut5nfYnSieeSUm8t&#10;0Iq5+sS9KVnAh0VFqexlQ7M0gTxBRgi5r7VAMHnvBQy45IAeJYtgpmQa64plOxvLnu+tWbzLpcei&#10;5fXA28bJJWx9t4d38sgAawBOGbEOgC1rlDKb9e133Lo5bDUxLjSitByJq7Vjo1xEcfUdaz9l2VhC&#10;3uMrIDOSO+KaV8ffxMHQaMui47ljGFQ66CM+MBdt00fWJ+OBi1O/n26xsRR6wCautgfY+LZ7deIw&#10;FC0pk2VBEIa0TASbNcAmBkgY12oJGIFWkQXWbg1g9gOYjIFLtO5lEri1KPjRK7ABP/0lrFf2ExFk&#10;hAPG4FrBnDQXprpFKHFGPMY9jYUAtwi5JPwGENL0CR80dB1ABsbcRP6XRJLmN7RLzOj7GaNb/ICV&#10;Vei5BCCAI9Sv2E9jLlmhFdjiyl6tNGBsOY/tkRab5wCcxIi5qtBnz2nGhGPoTrFgBcQdy60FZPbc&#10;b8b/7fcsW1mOBAXBYg1YS+LF4tHmlRDlusd/vf1k5gpIBNBCF2sJ7/odgcQVxRNi3ZkXygB3eato&#10;7R3D1vWUO8ofhYGlaH14pvFRSPTPGhJvT8FneyDxYFX0rDvzLDSguR8l3v25VXl9agkoXhIKuPWb&#10;JmZU9yLOLNStcQEQ644SzgpyL30kpzzDetbXLWVaqv3VR9JQpPVn1ChK+AtfUYbTsu4l2Gh4J/tP&#10;KYtCKPiF0pHM3adabFxdbXKCDtLm9gAbJrOw28bthonCFBhLwBGhVu4PDGjymJkLMenGGAChK5gC&#10;g1rY1MLcqjyhz4REPdwSszPBAf7Kjn2gaCK5LGjIANY9CL9kbqEl4WeiTbh4AOFHKLFQaEIYjKZt&#10;DCwpiwztaMnVxWvcFikBShvfArbE2JIlRwMlEAhji/yKZlw0+8wvwSOBQULMHpdniiA/GtiMGeBy&#10;o6Al5YZmP2riZbXRUBNL5rohlKwh96SgcLs8snHzEBT4lqAjfCmhXEQsRfE2STHGRVC2lpX/KbIZ&#10;fyxLLnUgIovY+LjwY8FwSYrTUo4k3bAM9zRKnji2mCY3IuFeaw4GUAlLmj4hT+nwHK5z2Z76l3Xq&#10;eoop3udGdS9rDA/5jisP0KFREjESgwf4xhy5lPgiDwnaRZl1H2tMFube1kvQsD6MDS0IePdnNZpL&#10;VtqKkk/eVRfq3n71rlcNBA/1Gl4AaowTc8CTpJHbZJVkn9qMkYLAqveiOJsXMo8iZpyz5h6XuCJZ&#10;G62l5eb80Hs2SCMO66dttC/uuKrtEAJSRldaLDYCs9VmWAbALskRGJzGlf0/mEdyR+0XDSS+bc8X&#10;XK7C1ALg6gSmrLxZA2wWfkBNbI/LUYYTILFIJbdYdNwdFjariyBCAzS2gGnJKbRqUWIkQEho1f7b&#10;LEkR4SKZFRVNjI2VkUY7I4xne6Rm4873gA3zZ24APC0NsAG81aNBzp7H1vaXAjXacI3mFhuLh1Y/&#10;KjqNfwTCazMf5on7iPJCcLLuAQ5es7Af2Qhm/EY5ZI2hO8XRe4JZ/APvCuz33IV42tyI6VAWEweh&#10;ZPEOVPcsGlEUKV+SOIydFZVyXSvjtJ7wAT5hBVLSrAPrAnB4Efho6DNrgdJHbtTi1PpqPrnEgJoG&#10;QHhzCFp9p1Dqn/UnDKD/rCKfs9KsOyn3aMAzwzUotpStEGKUOSgznpuVMdZryCAKQq9ROKpMsQ7J&#10;ntUixdYurxDQv6oxRigybdMnFiaXKT4irzIuijyvUfVMkO8UWfQU4jFOc81Nb54AG2NhpV0CbLTN&#10;llENBLOtWFTpKHDsARu0R6AKbFwKmRyfxwrrDToxNmCTJrCduAEi0iSSPIIhaRNV05bIkcwdAInh&#10;A4YYvroiae8Eg/6tuJTQzyRzh5hAgMPiMqZkxgE1E+6eBK7YE6FqDCw111lcxkJYsjQJX3FCwqoC&#10;mGxL2rbnrNReiytyhaFm13CbtMqOtN8KbOZJBpo4hnGstquBbfZcC5eC0Fpk9XfWQWtBsgJkiBHW&#10;FAY0IVy5lln45uaR8Sc8QnEAbgn0s8DxNQ0aL+tTr1GWgAcXPWXL+ibUrBl8Aki4ugCP+C+wcA1l&#10;igZOMFmPkm9WS0pxYwItlpfGlUoxoBCIvQASoKwPtgbELcZtbm1qro9lyWqRzKChczwW7m+uZO0l&#10;dpzvuPLjPrXujUkIgdeChU3WmVfWEwvDFgAW4qrrrNKaHDAvI2Cz9lmu6IzmFODVRn5QjCkIe9so&#10;TihWzPPQtvAKGcjywnP4StwM79k3nGZuzBsPEtpSJsiJpP2z8gHbCPDbZ18CbCbhqhhbKh7UjhJ8&#10;9moE2AgUCxHgrTSMLzXbIosPnVZMa4gAsdgQMZo3oieTyzMsGsASAHUfmiphajHVGmboAdgwejTD&#10;rX4yrwk1oEb7p6kAWf3ldgBq3DA0HhojN6K+mnjBetqlhUhgWVQ0ab8BfBgCM9QUYQzn3jSh+LdH&#10;/UMfoLklvFfmgEvCPbhH0Z4SE+HJ8qPlV8WFZs16WdVE9YFld+bYmpVx7L0G/Sof+b15zIZo/wMD&#10;/ZYlxrWNt/cIq/QJrWbxUtdSFvCJec2hmzIytxr3FUBgrVCkNM+zNuPWA1zJiqMYEkQAm1cBYPif&#10;cgjQXGtNcynajsAzkX2A1g2vCUFHgGdDfPpIOHOTUvAk8mQ7A/7B21HWALXPWGriwoDQ/9aQteM+&#10;1rt1Z47iMeAN4sVhQeNLfWN1ZksAoUsecDFGnrgvGrme658LF/Dh9xUZUGmvb2jG4mz5n2wxZ5RT&#10;7wHoihJEAQYwFMaUrlr5Xfrl2lHRZqDFEq/eMO8p/wlRsf7xnLVPSYnC4f4AE82sAQYGHvbePKIf&#10;PkDLp2dFsmZ6wKZTeyw2Vl/PpLVRk9skgg+RCf9Voef3rBZCg7sve+gQ08JIA6o0sEx4G+hlSbAU&#10;Izz44WmMXB9Vw9Ivi2n16Bi/5a6SpUULTsYjeqAfP7pYiAXJ9UCrIcT5+AknCxNAcdcK+nsuIASY&#10;xko4tLGqreoBdZFhUIs1BXH3CvZcT4mgpeEJWjtrLPt+eskjR55D2FgQj86K3NM3vERZoQTVOHTN&#10;eHQNpUlWcJJmCOizjRLG0iD88D6riVDDPwQ1HqHQ4ZleKbAcKEoxsr8N4NK6Mw4Cm8XAciCIzTHg&#10;sk5o5awoMTZKIguBMgPQrRn8bL0BsZTrEsum/ABOQowLC9hnK0FiQ8bl3q4FWJ5HSeL1wPsAze/C&#10;4+jLlWhNJgMPuBK0FFP3JzwpqH4Tl6V7AV/8D+jIOMKWyx9g88xQruPJ8Rx9l4CDdv7nVid7eKJW&#10;gYR8sZZZVm2dUPRk6esDq3O1NBdQApj4gHXJmr3K5U3GcGVTZtALOKVoRKxyNEIHSgpvWWiBxtYr&#10;y5aSQ+lyP3TGF+bN/zmP7akWG6HcSx4x2L3A1vO9AyYa2ipjtALB4uXqwgQsmGTa0dYAVawRzChO&#10;UKso+KzGl1hQ/Oq1L65f9f32hBUAErMQu8MIBA+/NU1GNpfvgZqgtO8wu4kmVAC836C1hWdRAEIL&#10;yiJl3bFWa1bkHoFp/MDzLLBRErI3ikAxrjTARvifyRhzr7g7npE8soeGvaLB7e9ZAQQzPpDgsCqw&#10;ev0wZwSpe6W0Uf1LwWB9mFdKKUHHiqzNmiGg/I5AolgCN/8Tun7PBcXFbQ1RygAMK4MVR+BTGgkm&#10;1ou/vudFAArAFhh5PkAzXp4Hwo23ATARaAAzCVjWHBBO3JPS5R45xJOC6D7AWwZkT7Gs2xYqv7Ga&#10;9SseDBYzl7C1I6FGTJ0ywNKgELs/UAQUZAL3YeQGT4h1p5EtfiskwCLdSokP/a37rfwBAHV0+wDa&#10;Si47u9ZavsM/lG4KN8s4iXPmzDyRWZJbalUeigq5Tqkg+ygy4qX4Ep+hPRnHwktW5KqcPe2KRGRC&#10;tU3fRThaxR5gA469Ddo0+zMlqywWGkQqntC+Uv3aIqlVNfSX9hz3gYUgCaaa76w62mfADaDwpx9t&#10;JgvYoiUBAoQsAAuVCW6B+4xGhGkIHUBAe8NItCTaL1ATr2Ohec9KYynQiI4CmzGKxY3qFfq+LhJM&#10;XC3p+h0QZjFTLmptSNrcFcAWV+SrARvBSCBSUFgqIwUN7SgpK3sfW14jNAhn7jHPA2roLBEEMHk2&#10;AUJgyLzk5mU94Y0UYM49zU0EibVAccVT4mqyVYER5cl9UnzYd7RpmjfBjg89k4UkWUFfrBHv3UsS&#10;BO2d8KLE4WXP9J37A3nufK5Pbi6uLLzPhc7y1EYnjaBv3JAAAhgKR1AwUnYOiJIp+gpYKQLWCMDm&#10;QrPmuV7RD638FW7I//pRK92rbkRIa6zJ9kT1lIQC0jNQ0n9rGpDGij8qW571uySxiNECKFYu+tjz&#10;xxDAkxSeJFLhUzR0fSx0vIV2rEtGBxezNQ2MWfl45WnARnBBa0yYmo4Y1nvuplrrMd9jKosq/+ev&#10;e+Q+riHsJEL4zOI72mhfXCiprABwLSLWD7DwrNS3xNA0WhoZLTTPp835n7XBJcMFon9+x/11ppo2&#10;szsbRQkeGrSXiaQ0WNhoSWPGDPrOAqUFMtddR8uJppPr/Mb3+ld92nvoaH7Rx32M37y1c6fvvkv9&#10;Ta4S70NX79HcdV4+z/Wpx1m3c+zpX702sZsrgY3101O29vSR0CbY8OHRWoG95xHsBAoLCo3xJCBi&#10;GZuDFL72HfeY5hqxIw2osbpYVEmjZpnjI1oy/mkV071eE8LZfFi/XJUyEuOGpbB5trVFU2fFUZC5&#10;41kVwFpfKaEACqgALH0Qg9ZPcWVjwz8BuvylIEg6Iz8ojEIGKUjs3lyJLEl99FzWJ0ELpGZhjpTd&#10;A8SeU5NQCGWKJRct+UFQexZF1YtFPisukSNeUl5vD799xrUUAko0fqT0kKHmmcVK+aH0sODxAWve&#10;ujc3wijAz/9biXbWzlOBDRFNJKRNBX+xH1YFTZw/lb+d64zG7j30tdi5JlhGvjNAVpG/fut73/HP&#10;s7jac372Th4fP8Lqk79SrQkb1iBXQc7XomVgdt95z03me+PwuRftMfXQaLfiIRbY0cZM1y8LTOKH&#10;PvE1c214lu/iCtFP2ifT3V/01EcvfSEEvGRquYc4oPk449qiIRNI3AjeW/jmxnufcQd5768FjFG5&#10;1rxYw5jSe/fwl2sXL0h4wfj+X03p36JxsiKvBDaLjTWyV6Af5YXV3xEatH8WDeEq3gKIWO4sD8oM&#10;hZOwpojRmMVsXM+VZosKxQy48QpQmAhzrkK8QyhL1qh7Olf7luvEwoAu/jP3FASxHZYNfk4MjNBr&#10;9zO1z8IfFKrwMTejsAUQs34oh+6H12rBdN4Z413JTt4zPnIAWMZTE7mBT8QujRU9uSlrPFs/WK+s&#10;xXc4UmvVZSn0kUo6LHDWl0YesOKNmZVGwU2mN2WF3MoZbVv091vAtrKPzX1OuyL3MMN97ftRAGMD&#10;2CPusWePNhuPs6iueD6XcI0HXnHPK+5BoWDds0YIDi/ABsBY+L4jQAAJkPO/mBlgIxy41XhWWA9A&#10;gZUPEGndFFT34X5mCXHJHcnS5HpqCxQQ/JRVySrcVeJz+rm1wR29KHE8LrIQWT0jfhQj41bEtxQn&#10;gD3aY3hmHsSHahkpMbVUNUKr+kxzxUJjxZkDCjy3MHdjrOczfXnkb7lhxQ+3mrngPUqWM0WiFtrw&#10;PXCnxFI6KNvoR3mioOHRmvrfe1bKmFHCVtoNbCtU+savWc2g/GwyEWriSSvVXlb7moLX4jtXlyJa&#10;7UPvOsITWCVbmAUD5GjBgI1HITUbWTWUE+4hWm9AihadKidoBhhZGLwB2b5CCPsNV5H7chdyJa2c&#10;6u25rBeuKXEXnoeaqWi+PGt2fp0UdZZfzlYTpzEvLCKCjvsUkBGoKdaNZjm09Ur3b50L1i0vCdon&#10;thygAsDZdiC8wZpxjXi8WLr+iv2xmkfHwJzhj6t+K446q1TCrct1nbllkadAfPohTADU7BVEB6AO&#10;/OQBUHJmHpFkwIq/rrQb2FaodF/zFhQIsI0stiPuKAKUQOc6qtVmPpsgxkI42A/GomJ5ATaxn9E2&#10;kwTpCRMuIHRi6XGl05opBe2maYKaaxewEy6sP/FnMTwgSjixtkYWFHCljUu2cj33aE+IceWzYmj+&#10;3KSEPauHm5r7ypi86m9Z05I/9ItQBTRAOy5J8XOa/qMUM30Uc08NV+5I/2v6QQnQWL5ilekH2icL&#10;VXIIa9k+OmAwSyx5Nt9lr+sW8OCfeDXwCUu8hhbwqvVDCfGiIAIoCX3uv6Iw4gMK1m2xPZsD7ud9&#10;OgVolgR9e9LCmY7FzbKSpn3mOUd+S3jkqCeW1szyydYN7kVxQ1ZYqogkWUR8m5WWOqBtEgXLD1ig&#10;tWuAKwCRSSj2SgBWIRjLCsClxFTd7E/YS66QZGEPq9ir2BkQFBsUVyM4xeUBaqwHMfPRqfXi4axZ&#10;SUqA2ovwRC/Wm+exJglh3wFM77ncXMdtiJbieawrv/Od9+JixuHZXJ3igyxd/7tOP3vNVhSuVJaa&#10;MYrxp5QZ92/OG5NcJYuQ63V28sYRntn7G33hPq3F49t7sMLCL3IT2kQ/iSUAjMUOzChF5keik7nG&#10;UwBeTgAPgpdtFBJncsahxCG/uS22vTN4X//2FMixNVcmj2TzNItCQtORWNMrEZaQSkIIyyg1XqXh&#10;E64sCYlgkgGMXTxkVO+VUCeUWImsRRp1smcJMKDJDQecctI8sKrFes2ZPhFkABfwAJtseg7tWG+S&#10;qrLxGUhIhpFUAPhYOqxOwJIEDdmW2TTMlQmEgYjfcpe1L9/lM9fkf39Zkr7L33qdDGWWrz6ilf2m&#10;gJMFl/1oLDbCuzb9FJeiTHiGOUg8VOwR/XzOkjUnZ0/F1r8V66j2UXLMqLxarmNNKaEGtNtiHTJc&#10;ZXibV8/3vW0XDnHNQa/1vSQo/3vhT7FLLl37i/HX6rmXl7oiaTIzX+krLfK7L2MKvJpLZGWuaOK2&#10;daxqdSv3dA3BQojTWq8++HK1DyvXESxAAR1GMTBbXKTdE5TcR+JSXGOyB7lcucWySZnlQtDKarSu&#10;CTlZuywNmrbneCbNmhuTOy0HRbJsbIGhnRP8LEJWXQ7rNR4gZb8b4UXwi6UR9lLvuVY905aFHPjr&#10;N0mt5yL1GwLQ3PhcTC3bGrhn3YdFqI+eVSsXzei5KsdcJ7M0++3ELe0hRBtZoWgrBpharTLAJdUA&#10;dBYlfgKCFAJAbDsCgObSlGnMukNXsTg0BrhcyRJSasZiNkJvjUtsdK87HX1Zo+4/8lr43HYNVpl5&#10;Dv/YssEt6bmydXkIjNnnQNp1eAyvxpr2F22yoRs/s9LxIMVrNTHsUmCbMYsOZw/LKuPM7nl/v48C&#10;0pSzv2nrl+84P0n3v9IVuY+686ulgV9NW0oIlw0XkAQRAhJAcQ3WxuVG6BI+rpWNSGACEeDDQhDP&#10;IjwTIyF8Ej+TbWiLDkFMQ+eylKbvNynsTJCz4HwmcYQ2nwy4KohTH7C3YRl9Eg81rhw1o/8sJQkn&#10;LCPuSMBVBW7kC1cr7V5MxqZeSRCsUYkK/gJUr4A7QMqJz773nhXGFUdgA0/ZmGJFskpZvaxK7yVF&#10;UBjEGo2bdQqYPBMIeUZOOrFBH8jpc07wtj0n+1EBBHekTePZ18tNa05YnDaus3pdj88ly8T9O8tc&#10;Njd7CzVQNswjq2vrzDUABcTQIyCIx1hZFBy8aFO+PbiUJTyIR4EdPjTm7Av2f5Qh12WvMFdkr/Rb&#10;b9VdAmxMVZoIRl99GejWtQLO9fuVLKyRWEFofn2aE40OAwr8Whhe9lZxafje/iz/01L4xV1rDx1X&#10;FEBQUcD/NAlao+vO7BHTZ78nALi5aDM9umSfH78+ZrY/zG+8NzaaMA3PPXzmHmjof9pdmJ5GuJeW&#10;aND2qZ0//dOHPFfAnDaqv+iGfujqrz6ZB+/REiBdIexpgRbOla7IOVStX2GMXEyzsaIL9wurg1DY&#10;SoXHt4SqeAUhxL1DaNK0CdaaMEOoEQ6AQePqyWkaEh1o1YDKeXuVR4Bxe6CsdcN1SIO21xJ4EOpe&#10;LBhWGGHFsrNGuKKAGVnhGaxDcRm8D4yU0PK9a2tmY6w0f33vvvjIWLk46/jwFAEMlAEQlyDQYDFY&#10;13gza773N1mX/ooVoY+/1hqXrBJb3IWsHq5aGamsK3LDczXXeKY+ssxY+axiLkzxX65Fc1TjjNyV&#10;rknJMu8BBYEOxGpJv3AbWrCUAUNbznDEkaw/4Nw7OHb0G8+xjmf7TLlZ9SWFkvEV5ULs13pPNRWK&#10;kfexouv8eu87/OC5UVp8hsYsttXTEi4BNum3UNjE0TIgN9Q1Uf5idgFWA2dO02i4jPyFzH7rOn55&#10;2onvTKj7WWT+njnUElMiiud7lr64P8bRV+9pBt4niO6Z+uZFAzYu2rDP3ct99M3LmLh3jjY+Z/dI&#10;Pzwn1TtoMfql79Fu/J9CqGhmgaeaRw5HjBbkN7T02QbYUd8JNGDhGfqCdt6bJ+9lhNFGuWLEMbxH&#10;L32M+wQNabCZT31CN2MgHPFJjhE5SkO/S/LIKxVBbsdDI98CNgkD5hIw0cpzUjkBWS0TyQx4Dr8C&#10;j1RI4YalxBBi9SRnllcEJxcdQcEqYJF4z3phtYhj4T8KHEXBM2negADgslK4AIFWTo/mieFmFCsD&#10;njmhgxIFyK0X6wfPsLi4NAk41piKOCwxvE9RBOb6lTqCxoleNvHWOoMUyxzgKdECvfSP4CYQuVbF&#10;ro40LkQ8r09kVyrMi9fVhBXKHQtCgk3KaaEjJb9tBLXf+47Vhf/1keJn7qwzCoq14pnWCwsHfcgp&#10;NDOf+MezbJ5nwWULh1jpLMFJjJilnX1+R2jT+w3FQT8oD5p5IR/xFauSBUx+s7xr8W/XzjaAxxql&#10;8OOjpxZBNkGYmYYjQ4YW5iVY6C/XBaY3uVwDNHtIbm8LlwJtznVBaBq3hYRZZQ/5u1UUdDZB9vQw&#10;5T1DPy0wVoJ+WaT66WWB2ZCIgWis/tc/C5cGpZ+ECeFtEfrMy54fQuFow6yOlXFPGg8Lx8KmJemD&#10;gK8+5JVArO/QTMYZ2hpPMrkyBz7jSjE3R5qFDJAI3FTxNmbPI9zQDbMSwP4Sqha3+dMv852TkwX7&#10;CU59kiklsOx6LhnCc2bJzPofYMOPr9rwMTCpp0rUvqKR+opoIRHCnBsX+uATWZCsGwoFjRh9UxQY&#10;/Qk3vIsG7pUmTgMEKY2EahQNSgjBGaWUO9I13GeZk1j7nu2++A9QZf+VPrJcKCksquruwgPuRdnA&#10;24An5aRYgkDWWLNFAW94GRMgoO2z6gnxnCBii0E9R1DiiTUY/vFbMuToQbjWH2AjjIE3ICGv2ixF&#10;QJtYIOsN/QneABvAkyhj/aKha4yTO9LWCxal57A+WXnmhBLqvsbOihbTNEfmhCuQks7yZPkCQ54R&#10;2YQsQnzTAkflLf1yltvZVtdpzn80B5rx4QOeAfznvf6zQldPO+n1j6IF2MiylXaJxWaxMkUJ55we&#10;2z4c4TXWiQmxZ2NUg48FaHJpaQQAADwDbKwV2o+FSBseZfnIYqItjU5NxlCsjba8l/poR2tF0lho&#10;UaxXVlasRsKGxYPBaYwEmf8xv+stdH+5NpLpZeEAcG4R7/OiTbXHCq0wh2sAm8UXTdX9gZmF6vnZ&#10;BGzxR/vilkqSBY02pwtTKgSBXScOQ/BYiITbmSLXGQvFgGCYnS22OvZHXEewc5mNCviKCwG0tkYj&#10;wYE3CU7uP9YxoBD/YI2xgLikKDB4hyDJM9AFEBFClI4ciUPwUBo16dT+T2YpayfHIQWEE/syZ1Lq&#10;PYdF4fnmT1/UY2wLousHngRINPhalcM9CeZk6+VkatYcix7vEeoAN6dXcOU5cgUfEdbZkoAnAXsE&#10;qz4ebcCHMgBIRod+suzMhTFYF57P4iTbjAdNWN3WH56kWAgXABfuW/xPMVESjWJgTbjWGLJlgSeE&#10;JWReKR/4IJmhdWzmzT4+925jbQEi88mCxidXHFmT47XQJ4Cqn5Qfcgp/4Kmz5RCNMyd3rBZfuATY&#10;EIsGQlPjV+41rooKbBbOyD3GT81EB3wWFcBstXCMg0n4smeNpmlhWRyp6t/+BtgBrVrpv15jcvwe&#10;o7cNQ7aaEMHk2pWDH4HCbBFaxKwz4/XeYo6Z7j2XDe2QNgyYaZcYjzuJMKmpxjQnwk2sQLxlyx3A&#10;BcDlaOFSOLznSqEocJ/6S4tiBRDK/rc4WRfmzHtKjUUOtAlki5yrgusFX7CgW4uNRaiPK/Ob+Xj2&#10;Cdozvut9z1WIpoRMC17mkXIDpHKYZ+7BAk9tQbFTvFoBgqUECChB7RFDBBnFEC9Yq9xWwI77FwCK&#10;9/grfsHVyGWZ0xzEcaKU6guFE8DiN78zlxScxO1GNJHZ6D54Tb8JQMIQv1LaWEnGzxWHXylxPDt4&#10;nNcEAOMpY6Tw8ghwebEMxKAIcwoengF2LLgcHXNknswRxdA8sbB7zXqL2zuKHY+P+eM65lLNWiVX&#10;eClywCvPFlnECnMNMNTfGAaUaOvMfSWyoDGa6ZP11jt9HI+YX/fsJZKgOyuR61ofzzTKjPUrWSSK&#10;hT5TQiSMkBVXVnzxPPd+usVmAbCsRsAmuK0hBCZG2HruWSUyLaZabCaj1uvD7LRD2jlNZ9ZMpAVg&#10;QfTcXRYXyyhHz7f3M0EWTcoPtd9jYhpvWqogMMHr56N+AoDEK2ZjOfI9Lb9qaHziFljiYluVzAk4&#10;LgBCxMIhhCwqNCFcMRwhQNjRGgk8YEXpoKlz1RCAgIqw4Yr0nlAlDAk3llyNPZkjQsHCBoare8cC&#10;bDW2dIRej/wNFxoQ4WZqFz5aEuxAjaVLc2eZs3I1VnCEPRpSYAJiBBnFEnC2PA4oEudkAQEuQsnf&#10;7PVK/JhlZ60AEM+PYDavcdlbB57n2eJM3GW08y0etibcE0/gB3Mbpa8mgBgjUEu8xrhzorLnowUl&#10;iBtc7CanYLuOSy+p6eQRIU8xOlKPEQ3RjTdGEk6vURQochoAso64A1ncLLmekmwsFG30B4qpTtLe&#10;H8+zTozZPAE264vSb/zklVgZhVxCi3XCG4U++sSqnWVJHuVzSrPQEoU+1VQYGhKC0IFsHu19rM/E&#10;W6ueJPNIqX5qViRBwqxG6BGwYbIAG7MSsAGsXiMMMQcgYlXQVCpSI2IOZBy5Det9aai0xV5pHYxG&#10;u7BAepaLxc1VQBPrfc/6oUXVVFjuGQIEiK/sGwEE9Wynoww3+h0BwOpNs2gJEFZWm4HW3oNvm3WV&#10;ig8WmAWMlhZXTiNHgzSKSTL50DbbC1SWyGKngcf6xQfVfah/BB/BwpWT87dmdElJrVfNipz1Xwp5&#10;PVQTHbis4qbzHfdYgAud8WUaYVKB0Od+a/7E5fCiWKgUdLzMI8IaIQB95n6EEpBrN0h7LsuhNkob&#10;l51G8SFYRxm3wIVljl8AesaQeGvADahXxUQ/rUGJHCnGq7/4VqFmgE3Bwot4CN94ThK/KFxcgEAk&#10;J1RwBXufUyjyF0iw0CRZuL94Ov4bbQp2LQ+EfgGqKGzWco219eYdDdCThd3LevVZ9mPylpCJaMDd&#10;aP1ZM+YJzRkN5I35YPGz+tDBGjsbt+7JA54r8jL3ppwKPwBgyrLtDACL/KZQ8xhwT/s/VUbELCkf&#10;eB7QU5YYFrx4XNMsby/fuwc5QuF6avII9LZoAEjPVYc4sdi4O2KxjYDNArMQEcLgabn1gDnpqqwc&#10;TIvAs0aoC7T3Gi2Pm2ZktRAcmKmXcUS4Ay+mdywzk22BYTjgu7Khl5t05CKdjW3le8InmWquJywI&#10;f9rlrFm8xieQzuLi5/dXlhbXQArNEgCsMJoizdyixIQEDC3LnJovfEBQRBjR8CxGCzELBUAlYxUd&#10;V9y5xsE1xAJ5V2ADMnheY7EkXRwoEJ7JPiWUzQuljmJl8ScGqthu1lruQwDS9N2fJYG2/gKGKGQE&#10;D42YoGW1scLdP1VCWFntYbOezZ1qHbMwAJIQgxcBxoIjE1gdvgOe4lLiyUkLF/fTX+MDijJuc6iv&#10;+1u3whLAuVfr02f6RfE177wA3JS1Sofns7wIXWPEc5TJnG0YnkQjL/yJZwlTPB6rrK6VpOMDNPwb&#10;0Oa9MQe8IpSIWdUOBoHfij/WxA9WkTVjHsyJvyxZiiWgYKGRLRQX3pcc4UMWGwOviljjSMbO1n3v&#10;e3NtTFymFTC5fskIShXlleeOkUO2+kuW8yb4HA+4hkz2nvz217U+dz1LkFIhPmfe/G97hWeMrOe2&#10;v5fE2GgUUFbnR8kjqR/GDUNjYrEZUK9xO1rgXmJDJqf6uYGNxW2BmtBZI9R7zCnQjTFHezRoXnG9&#10;9Z6hX0CP5pV0dWDHdWdSaFE1RXnUT9bOyNKdjW3lexmbFdg8i7U225vi3gQagcCFSGkBWuaY8KKh&#10;iYESYhaaOAqlA4PTyAgoC0H2oziIBSf4jSaSGChDLEGaJXDPYiEQCR5ulXZP1dZ4CcakUa/Q5apr&#10;CJFV8B09k1AjwAhZoAUILGQ8ZP7wGV5FTwqJcQIdAtznLGH0ZIXVk+vNDVcVxSnWFDBgCRKIXHos&#10;Y8KZ+5egZBnyOrDeEjv2rFQAYTFVV5O5FCOmxPDGAEz3NQaWnnmnbSfmHC8GBSbCXJ+sUc8LH/hL&#10;UUqZqa1yUJI2CMCthq4EP4HPg0TxBPqULHTqKa+u68kOngzWmgZMKXasMN4lslDjdQLUhDE5hu97&#10;zzAuMg+gxm2KNuaFi9743Yflaf1Yj+RLNqx7JvpRJinV5p98JY8BeVvK6yjfA5ucrJB7kHf6aK7b&#10;mPHoOUesSAqCsTw1xib+RPAR9KMU28RQWF6pj4Zpey0FMwEb/72FXK0LRKT1cT+sBChpDG3yidgA&#10;DSgleNp+zJJJCGsatLhOMsrcw6Rlhz2tb7ZPw28Iqz2bJvcyJqWguiIJOq+VRsOWJJINujRGi9Mr&#10;G2QJdUI5jRBOajShlkNYKQCx6FmRgItgo8kREqEVsKPFErbZQLzSV7wAbJ+9j42QWXWXjsaRU4Rl&#10;DYsniL2wQGiqhB5LlKDCUwQeAGTN+tzzE5ckoPEl2hJ2vBEsCDwWYEnSiXlDL4oFoQusfEZz9hxr&#10;I4WVre0cuBrQy1jMG0CKm5R1zwJncfDQsKh4XghwSos1o2+eLQuSZWhNc/m3nhP8Ye0Taj1FzPXu&#10;G+1+xifGB3AAlnETxlyPQhV4Wx8Au0w/MgMPonUrjNEFj6a/fkfJQ7t6OCtXKyWcEu9e5ga4ogua&#10;si7RwnrihnVPwIgm5pn8o7iwiih/fgO0KCXkn356BtqTsd6jPbBGU7xDyeDuO9OsyVjy9T7mNbF6&#10;yqi+UtT9lf9ALiRT218vax1moKsxsaC9R2+yw1+8jwezP5Ksphw9FdhoCSYVEI2AzSAtAFohf7zJ&#10;SapxS3AxIdq++1lEUun9Lo2mQhCs7osgHGvyCVcorWaUyWXhYZzR6cEWPEsuSQ2sNSZzmsVCsK8e&#10;l4E27heNHOObcJaP72jOmNYkYwzfW4iEFQZxnfcYGoNgFOAKVFxHCaguidTPW2F0vn5CxcKhsfHz&#10;044JG9ouFwLQpK1zZ3FNWsAWLuHMwsOgLHWCmAuMK5PWjIldY4zVFalfaLi3YGuArboiVxSLFTps&#10;XcNVTkCdaVx2LB005KYjjGTKoR/Bi18JSEpC+I27MkenWAtx1UVpI0AIPsIXbdDC2sqeS5m+LG3P&#10;JMzNjbVifsxVtS7cO4Dod57hviwXwEWQRoGxts2ruBC5wM3GWvR8fA50WX2sekohzwse6q0X13lu&#10;Ske1NAaUeFLWbY03bs1FYorViwEQjBs9gK31a52zkEb1Ca3FJO8YC1pTPniCes33PBcsS+/NA4sc&#10;2Pk9+lAwrGFrgwXnM3NhTZOJ1rr4Zza/Az/uZOsH8FO4KTvchZQCNHVP/MRK145YTFyGlC73kpWL&#10;9ygz1jGlPJWZKMDc4vgCDf31nRdrlOzN595zsbreZ36b6k6A1Bh954VnyKHR1ouW3pe4IgkmDMZq&#10;29rHhsg0ddYQ5q+bLGvHmO4EBWDDJIBtlD20IkxoS/HN8uUDjWwobH9vsdJyWZM9oci3DoByDLrf&#10;G1PdDLv33C/aiHGaQBNKsHFvYQqTiyl8FibBXCmVRUnwP1eUF+YnENHPNf4COFbrkZYD/ggB2pkF&#10;QqM0z1wkhJa4AjeJ+RfwpaXRNFkINNC4JbOHRj9pk2IF4icsufaoiyN9jSvy2TE2QgT/n3FHRoMn&#10;xChxeNBiZxWjtb/Zl9YWv6Vg0JIrT+Mfll9bmxXtCRifE6hAhdAkMN2DADOntHOCnfIZXs8BmZkb&#10;z6MAApXq7rKGgCoABpo0bYqfYgt4xXq2hlI4uY3d5f4UGwLe7/FL75RlQto9XbMiI6wNFqX+UMpq&#10;QxPKRaq3+A6Is+TaDEPKL5COFcklbO54HyjjvUa5A2zWBvlibVIojJ/iGkWfUocH3B9PMxzE8ikP&#10;aM7tGcWZIsllDewoQL4zf9ap+bUWkwEtRBJw27O+yLNUTSFLzR+FBChTuHp8fwQ806ee3MWL+s/t&#10;vdIuATaDFuvi60V4WkyCzalnCNkxFR8trZCGhomgvQkh4FL5mmWCgCYXM2DukXW3MkjWCsvFwiDk&#10;paVyR4g70HD8pQ37jEaAKXwuFkVT8CJc1I3jXiEECHfCDJDo70qsb9RXWjlGcb+cSeRZwE6WkIVi&#10;MXBV+EtA0PAJE9lHeQGf+j+h4n9jH2mRM/pZdDQl2plFq6+0UsKcJUj7JAwJV3/1AbPTRikuaOm3&#10;gFU/uEDxiEUH0IAbwMMXZxulQz+eDWwEqzFXd+/eseiz+c9BjfjKeAhLYxpl11o7+Nk6AlgEnNgw&#10;4cilQ1nCu4Riq3CZWwISiOm/NUoocmdS/vyOVYLPKKX6UhU6cTeuUtfk3gQ9JRLPALekf3MPcyOx&#10;9t2P0jOrsUr4AxmAbvxxg7e0JWuMQf8oBLwYPBZ+ywrDbyzbWAiUBHzcmy9WKpdrsv6My73rnkHZ&#10;jzwk1kMVxixU3pVqCda+kmfAzKnb+hV55Br3J+cohxpgsPb107jME2XAmgNe+mhOXEceuA6fkBvc&#10;pKks41m8W2hEMaVooscK8LgG2KM//qEo+y35bW2zDBNnrOMETCv337NGAmxPre5PsCMqBuAWSPVp&#10;PnQuKhPh5X3qSCIUbZHg8zev9n8LzmfV1beHIK61UD3b5Ht+nsFl5jV6tgWQfrpGXzCZ9/V3Jnc1&#10;+aM34YSaZ7FaaL+ECmHBJZGzoAgdL995HianydGyLXi/jdsSSHjvc/ez2HuFVFfoyMJ1PwuJUkBY&#10;sC4sYi7GZJARZhQVMVTKCLdFKqfnf+5Mv3Wd916up0wctSjrGGKxPSLGVueNu73uabTQz+5D5CL0&#10;Mqc1gYIFz2Lv8Q2BQ9OvghRNAQctmjYPPNyDUgnIfBYXVTRj3gZ8wl3pd14UF0qI9zkqxrgJTZZg&#10;9h/hh1QyAcp4U7wJKLWbzCsI6BPrMdVNenuuuNlihXJTkSspx+VegBWPpdastPBkd+b5lFCue4Ke&#10;DLB2WUKxIntrwLOse25UNPL7uq3IfOPp1rIQZ2VVjA7lpOwBdHMhqxjQVoWO25+FFSXBnEuBl+TC&#10;y0VRkRxENrDS6qGmLDrPNm7rnSXIgqVY5BgZ/TUOMsUYKk9tAVH29JlzMXfuQ8lCPFUr+4hD4+x9&#10;pBiTA7KmWfXAfmsvrd8DZsrS6skdl1hsNBgCENPRFBOE5vdPHUN/dT71BDPYFWQ3IdmkuiKM22s8&#10;IwHaWo4GoeuC6vVl1L9nxG6OjPVb/k0stlXmX6UVwQDAgXdv4ynhS/GSNRghsnrvXGfhUhaAzCw2&#10;i5fFfyk5FCLPFPMCLAGh8HXlU4AHrHznWQFnAEHpq9UoeDAob7wv+lTjbSwEgGLdUxSTbUlYcxV5&#10;JmBsY17uwXNAEZZwwPrI8TZcZH4HONNnwAKIWEZiSBSrmmAEcACykAW3WJJTsgEdAAAFSp/kCfdj&#10;tRCo0viFAIBMrwENQGpeuEFZxhraUTB7afz6xiKl8PVqNgbY0Bbo6C8QqrIQj/HK1MaKZqmw6Hi2&#10;KDTGzOsRevB+ACt0AvT6bZzo67rEP91XWAOA5pDZFV5FP3NR9ymiCQV2pYlbsqIZOJQCgM2zAOQo&#10;H7wOLFreqZwKH6+YEExCIk+Nsa0M7KtcE5D8KuP5SuNIEeSc33XF2FgxFp1sN4Ki5xInqGKlcNcQ&#10;alWQHOnH6KgaGjfByuWVijqEhk2zKVFH6BHGtGvCvwe2XJY+F5/lkmNduUfiJQQmbRx4AoBsjq5j&#10;YQ2mtBeFFhDYBsKCI7BqwhdhCmjck0DlTeDWJ+y8uKNzdho3H5caOgIiLsykt3u+eeaxYPl7LoCV&#10;zMBSAvSAgAeFFc2KA9rATV8BIEDNiQP6LITSWgxoY88mjwilRj804Oweo1qf6MeyokC0rl/AJuwh&#10;5EIJoCS1sWXzwbqsrs8c5GmLx6jkn/sBbi5pYM5NiBaUPVYRT1PdeoRPWbBcvGTaSIGvWy94Vygu&#10;AW0WKj7caugqXGFMPGfmq30WRU5/8AzXtixuwM8i5M0yf8bCSn1qrcgjC/f+zXtRIC6qV+41bd/i&#10;v/IEbQkGFhqAAyir9z5j0RMcI3BmBQEBQpugEAcjKHLKgvkRu2HBSXBwPQCqGabexyoUM+O+9Exu&#10;qxp3IiRZbdlMTTDHvchiIaQAp+Qg2jdA4vIGFoAr2rzPWA7J8NRHIMyFSriyjnhkXAdAWSwsUsDQ&#10;0hEfiuMZv7hTBVzWl37VsRq7MRovQKGYsKyBqf5LsgFEADfJKe6PdiwULjMClWKzAmyuAbQENKEf&#10;2vmcGxhgAxgWFnDsnc9HqLcKlAxu7tNsXm/XocxI1rAxCBtwyQLwVCMBSsJFrVXOLQsQV8pvieEC&#10;KPcEtnjGGEdbldAc4AqphA7x2M1cn8mIdJ15YrWbBwrkSrvEFbnyoPua96aAeMDKZvPPHCUhR6iu&#10;gs+sr6wuwjhVIAhhcbCVJptO0tLeDNncO0XD22eZA2DCLUV7FdOKm5BriGCrQoMgIXgIpAgvyV6p&#10;xUhoAA9CSJKBMdZ4EquLZeQa1g/ARGfuLgBB4HqP7oSYxlpiMRDa+gMcWWn6XA/FFPND35RPUq0D&#10;vTyfdey9GKJ5YIECUBYk16nkDnTwyikRhHS2vrBEAB2A9QIW3FmsOjHCWsKNVaFf3GQAwHgAuPux&#10;eLgWWSrohw4UAACKzhSe3hy7juLB2gXU5ojlwtUG1AGmUA1XaivkU2UGPdIALcE+AjauX1alLGlu&#10;SwoAC5XFydph1Ztb81Rrr3Jt4gfJcrOGl4Ami5XL1Zj0h6XPa5FmPGiFH1hcVdGIojILQdlOVLco&#10;WYPc16tHUt3ANpvNJ36/ui/viV06/KhoWodvcOCH6GfbwVVZkVwjrDWWh+A8oZpEiVH3JB4QKlxZ&#10;BG51x1mcNHZCJJX6R/dhQXhWanT2riNcWRUsBEI/FgbhQSDLiNMARdWqgRqhxJpBrxzIyf0pFZ7Q&#10;SiO4gUWbCGIMXGmy49AFEOtDmucBxFTL8Hm1wFhn4kncfYQ8OrH4PJsAlUErlgfYjIdgljyQEnqA&#10;krvPb4CWa1gkhDbhDpQAve8Iem5Q9AcuYja9Y5IoDUCQZeTlfskbMB9J0hGrzOZ5wla8SlzI94l1&#10;Zd5kpYoNsmzEhygH+kcpSR3anpB3jfhl5s0c6VNifS0/cNWKmVIWuHQpopL5gKo51U/uW+OnDLAe&#10;JSmZP0qDeZjVq2U1ATb0E8sTKzMGXgPZlubK9/6il3HXrQC8Csa9FUNmQbunJJh6Ygp6Jl66Ihpu&#10;YFuh0n3NW1DAwqGRru512RoUkAQU4isswBy7MnLZWKxAjcZPuPTOoLLBnbAkWHo1TquAY1HY8lKz&#10;AGt/LX7uNKAiy41mThiIB9JqCVpCvzYuJ8CaBkAIQ4DDCmIRSOIARjWWI1ZHyAIGbsO45dwH8LGo&#10;AAdrLg3QyPjjDusVbWApAB0CMY3wJjA1CTncysBNc29xMcCHToCU4BN/i6XIIpF1SPgTrtywMmRZ&#10;YyxW7jCfEZJo1ms2ggMQIAoYUnkFULB8WILoxWXrZT6TaANouXWBI2BlmYVfWFPAQ/Yvy5hLLWXE&#10;esBm3o1f4of7sb78rZmQtf+xBs2VNaDvQAR/SJQBrMDG3kGWKWsIfwFjfIkussXb4td5htigvmTf&#10;XrZFADIKjnR8QOb+vAh4s7VkAaL53nLTux9l0l65uoWKG9Q4Vve73sD2FiL77uQKBbg8LOgr0v25&#10;kQg4ghbIWbQVFNr+uEYsARgSom0lEkIb0MQa4M6iWY8WOVccS6zX/IYg0jfp3zTZWGeJ2wAs72nh&#10;cTsSYBEW3G8EcU5ecE8CmiBO+az67LgSxb56W28AWz0pgsuNEGO1JcsPSADg1EOkABCEhJk5k82Y&#10;TdOAlkvQX31iwbFgAZI+i/MAD7/jSiNYCewkqABOFiRAZl2J8XFviRNSgEbABhi4D/WlPVJFsoT7&#10;JRZHoAeYjYFlDIi5BWWT6ks9LgpNzBlrFeibX3HbnrKUMnXmCXDjPVZWdU/W+WFNiavpA1cha5ib&#10;mYJk/EAJT3nJaMUbnu8az/A8Wy+M3X0qX1JMgF6b0GT8YsFczmjqN3iN0lGL1pt3wBvajvjaeFLs&#10;GainILjPjQuw1QLfWzLhmwa2mZ93RZje12xToJf2/CiaxRV5FtgsPHEhi5kQtmeHlbW114Z27DeA&#10;i9undd/RXiUEiD2xPGTibTX3o6FbyO1zCTcCKJX3WQ7cTImNcRsCTfzNzdeeVJ/tOMBaPMc2gbjz&#10;9MlnsujqyRTmMWnzrmERpjSX/wF1AJQ7CS1a64Lrk5Bm5RHmrCsuTUBhY7IkD89h+XJNAovEpgCV&#10;lpigsWX8SUgQryMYs67RjTvZfVl33JlcyviEktFTKlgkrA3z06skz3IBbkBZX8yDxkpmEUpRTxUi&#10;/6ND3JL6mT1kLChgYt56wOZaPOc7YI8+3IYjYKOweKE9ZUFmKNBBQ3QCcNliwYqmgJljPE5ByH5h&#10;oIg/KUHACu+w4EcxONfkgGHzyy3JKpXRKMaJxvgrxbY9c5RRmvVAgbBO6nYEyoz+91zIvXV0CbDJ&#10;UGI6mgDaCo3OJPib8jX+9z3k9td3GIBLxm/89eJOiWnse+8x2ezcsC0hwbzmTrK/ycveEYyISASA&#10;oDZGo9lwEWBsGpXvMYaXa/yPQXzvr/99TmMZmfAzIW4RMr1z36Q+e77PMI0+6y+B7b0+6neOg/G/&#10;OILPUiVcv/wv2QG9+eyPNLEg986YaWPGi14Enf/zav/3uTF48eNXGvp9vnPv0XFHe/pMKNHyjySP&#10;VCWHO47bSAaZRUZ7TEWIUX8sanTyfEJCZYlWcbJ3ByCITQC5XqX33J8rU5yuFXr+515KPIuwZr1Z&#10;O4QsdyHNmoautcLb9ayRegIzaxIw6S9LEzCytFgXBFrGwR3o2YSu53PxuR4f4sFsTOaOqxuPubva&#10;yjyEW+oy6idr0XpKUWPCMZl0XIuhFbAEzECXdW5fFbep9QfgAQt3IX4yVsDC+gYgrFquS5a9uFiP&#10;/lyA+FuiCSHcU35ZoAS1Puca4xdPAzy1uDvZxdJKI9MI/cSaWHU95c88s24pRGiB3lyHowo05gyN&#10;9R9w6R/FiGLmWV4sXnwtA1U8UYyWXMDv+BXoc+NHQWMhkYkz2QHgKWAUAePz1566un2ENejZ6LWi&#10;7MpgjeISZSvW/YpMuATYMDtmAGLMfW4CeycsOH99hnD849wfND0aovf5TLqqa7z8xj1c53+L7oiw&#10;CgEwFu2HD94E0N7SN9qJfhD+hEPSezGThYvxmNW0B64JwWGCLucJiUvwx1ezeYXwuQZTuAfNCHNa&#10;hNJ2Bag9k5/ec1Muy6LCwASk62ij3B+YVjYat4Hv9N/nNEygcrRyS4og6xfhYYF5JreK//OiqREc&#10;xmDxuS5lwSwc7/XRXyBR/wK8K/aeEXKA5cy9Yq2gG3BhBdAeARegyzlRaFCP6bBYCVig5bcjoCZU&#10;R7URV/iGYCfwWDSEBx4gPAlCfI3PxTK45cyJhIXsvUQfQE1AxuJhNSSLzfO5Ia0JoAOogUc2chsj&#10;7b7dD0WB4nLjlsOvXKPWRKwsvCK+17ZWwAWEyYtagJwFl1JRrAdjYCngSb8BdNavueIGxk8sMvNG&#10;GBLQ1hCLUiIQsKjlucyjtUJOEMoUBOvcNb0GcLk/gYcYm764r/GyUmrmLGuFohNLMsJfDBCIo+co&#10;mcI15ofViYZkzKjWIz5AA0qAMaODZ9p2QMHUx9TtpGBpXKKUF2MQfzPX+k7+oi1wb4tY+B03KwMF&#10;6OFF1h9a81ZQmsh235sH/coJLNzio7JoM95P8ghleJZ45V6XABv/N3fNo5qFWE/V3fscwghQWhBM&#10;WqBGGFgU0QCzH4ZmwZogyDAcQtZyVLRbVlEyz0yiCWyrBaz2kVsEsPFD0yAtDn2Q3dUWFzWhow2a&#10;W8/jf69a42rfXIe5aVrtJl/C+eiY3bceSsvaPwNGGU82aK9UHuH+YinTUAkx9LaICRGCmvVHIFjw&#10;lB1jJSwsWADCIrFICZzqKqQxb8UQ9tC+dy1lTx/xoDmNUKR9A2KWSCp2pOiw+1hDyRbVX7xGOBNy&#10;xh2w9R5ABJgpKKydNMqr58ZyAIruhV4524wC43m9LF9zVI/4oYy1GZdAUkp+AJeixm0KCAEni9Ac&#10;syopxpIVCFaCP1aYcVhT3LM8NISqtctic1+xrezno7iaZ3OLvtylxigm1GtS3D0TUHCPWZN4ydYH&#10;dGuTl8jGAACeoRigPRlCcR4BG2MBL1GwATMebON+6R8g4kYELoBZ33nJADyFhleNsoK3KUWUL/OM&#10;j4At2cJAmYVnzJVEFh6H7CXMgbT66fmUcMoGhQFtq9I/s/5G64NyQ0GBNaOEqvrbS4CNlpjgtZtj&#10;rpzHtbqQEXTke2VttDvOMcXqJljWIPMfYHgO4lZXjO9qaqk+mxgaTxqTHrPnmdwQWdyYpWW42ree&#10;1lOFMWAzWQST4G4Kxu6l4YjWxpaDUEfXjBiaxVaBLePiouK6ONoIpQTW0ZXgqk1/Vuc3v6MdW9wr&#10;6f60d9YJ7dbiZm0Qdha77wgiyg8XMAtTbCTucAuWmwQf8QAQnHhrVgprRCsCdfWQRrETVgsAYzEQ&#10;9GhFUBIsPBuAACgDOGtKPwGFv64FEGgr05Mmz8IzHz73IgxZ/ACQFRC3ot8S5mjGmtA832/RnpBP&#10;DKjyU0rruZ6SWeeagiMU0WvWPQHqXpQ8Xo1UCuE18R2Xq77yoIyEPrACLuYvsUdWBtoAAC6zWtx5&#10;i+/0xVx7rvf6RNCjB0HPYvKMtpGJLGxKNSFNZmp+N+IbvOda48qpAaPzCYVL9CnVScgm8+j35oQn&#10;gwVPwXet8VNquPysl1TY2dqoTcEHjqO6s2Q0vsOfsaq4r2WTVpom03SP7GCQALbVYumXABuC1hgE&#10;gdwCxWwQzPvRsd/uVV2RtFNCCFNUgBo9g5ZpYmkyqSiOKWnbiOweNCNaewLtrIic4Wayo+Fngiz4&#10;XKtvWVTuS6vRN/e0mAhN2lcv+YC2E2AjfDyTxcgNROCcaWFSgqOeQG7MtN6cJeUvZu8JV7EMYJHE&#10;BNosNxEX5GrdtozB+P2G1s5Fkj1hFlut2s16ELcx7wQaYeD7qmj06JIY2wqwEa5cblwnrGTKBBoB&#10;8qSQUzbEGyxSmnY0ePwUUDfftGVzDGzwAnfRygG4GUNboWJrzj0vx9FQCACFZuET1Kwr2jhtXdyH&#10;8mCtBGh4F3yPd825xlvBdYnurA68TfDFAqAAsBbcj/VKqYlVKo6F390feHDzuV89bJY1lBib9Vc3&#10;gGesaCyeXGtx4o8cg+X+lA4eFnyN3mhMEdRn4MZK7DVeFSBv/lK5wrxGFrAo0GJWfYNAZymy/hLD&#10;1C9bE7JVgodjVGbKmjFnxhorGBCMgA0fm2vKg3lGj97JAbZbUDa8xM+MB32sM8oLFyP5jC/xvLnV&#10;X/FICjreJxP0aQvUGQDtUT+V3oCYMmge4yEC6EJJNUu4p0QD2C3FMBYbvlpplwAbF02NKRhEPfF6&#10;pSPAcFTVgWCLeY/w/MIELF/+qIJ4faYYmuuZ5ISXBWhRcDNWAcQtkuPlaZkWmZhVNomaEAHi+Mv9&#10;L2BOU01FBeMgLDG3SWXe0yxZPbTatnFLiEcQohgU44iv6WOvPl9+n9hIvZ/+GF9iWjRpDUAQxmms&#10;N8yeha2PBHdOya73tFArsBEiNDIxhdXTbHM//TPHnmfR5lRfcdSqxXMvcWmYD5onoSPLcMZTAbaV&#10;rEhCDGhz6+VoGO5WtLEwgQRXHt7W9Dt7z/C3uaIYRRiaa0IX/7Di/K5XKLe3FjyvR/vZujFOgg6v&#10;EbqULwocvmU5sETwcbLygFFc68Yi2ceccMnR9AG8PWpA0fhYeACJIgPY8Ho2lwMnimC8CgSq97wO&#10;BD8rCd8BOrHJHMBJecJ3+Iggs35ZjT4jOCk/+sS9F09HTjdggeATlhEgjouPFYs36v66SjtKqrmk&#10;tMRNXYHNs/G/51d5gF76mONh0BL9PNv8JkZIJrEu7SE0B9yLPeENpCkG5FD2GJItvcol7h1gsw7M&#10;F7omVu7+AQI0JEPEIckr/WOlAX0uWmCA3uSSPlpb5JE5YX3iP2P1O/zEem1rnRojN2AvOxLwslKN&#10;hfyizJPNkXdJDhzxszlnCWbrSY92+kPOriitnnMa2AxYALSmoXLTEAQ5tXe2QH2f3ew0jLaCugUS&#10;YDPhJod1R+uYVYJwb4IzlcZpqhEiIaAJIJCirVQ3GC2vbjxl6dSyQDRWbqu41fyWoOEyIFwwEMY0&#10;cT2LyGQSKnurjlgMLQPov1gk5gIIYQKZSsA9jXVZY5Z87hZ/rwE2mmCNsdF+uQVYVXubfnNZWFwB&#10;NllksR7cj2Yr0Qd4i4uIadAy656g3nMJKFr9CrARLrE60B5/eAatlUJhwdcMS1YtPsebhDoAlM1J&#10;EGQzNpekRQ7k8EisitpXmnGbPIKX3WeP65kwIFyBs7nDR7IKk5HHC0EQEH60ch4DrstkU+IR/SMI&#10;CStjTVFbQjelxIBXkhHQJ7UGgSJ6cKnhO3PKWgUyhBwLAbDieda59wS+77j1uRQJQMK0jZlYjywL&#10;tAIUhLNxUCopaHjHZxQswtpfglS/4+WgaFM8yAtA7T3wjwKVpI/MjTnkFQB4+Mf6BSQqf+AFc24s&#10;+kSxrsDmHp4DXClJ3NY94QxcKJ74i6KmAYNRMgS6mRMyxrxWYKs8RXbhIddaNwCURwGd3MN4UvwZ&#10;vQCdvgI29AXWaA4c8YFrvFhg+NJzrVWf9SxGip45II/JGgqJtQGE0UF/epYWviFfyAT8YH5HLfvY&#10;4gKfyZ3TwOYBAqncG2kWFYal1a+4Cv3OBkvCny+5tWxMavVbs2gsKoBQj1EYDVaMze/rCby00YAZ&#10;5jXRYUaTU+uU5b4Yslbdtuhp9iyjnJoL1DGU+wMXwk5ywkjYEkwWWe84lNnktd9jKEkY3BZinjQx&#10;DZjTFNMIoLpHhFtldCwQVwjB1s4JrS7V5Hv9JLzrmWX1GgDEVx4rX38JhCgWAs4WpMaacG0qNWzR&#10;xFwQyCtaHX7lBqopxQCVYONGcR/KVPrhue6L91g2BEiywNAXfbh2uNRpl4Q34K9WBKUNkOCXVNRw&#10;X/wGGKyB1QaU0czzvEef7PtyD/ET/UvckOVFwYuVTaBwe+NLQocCFhcw5c3aIpAILdY94ctqw1/m&#10;iQIAvOJSMzaCj8BGGxaQeTUnAFXcEuhkH5Nnc1GyKtrm/mic2FotI8X6dP94TWJNJZGDN8B31pTx&#10;41MeE3MHFCnFeIp8apVJzwMO+B0AUt4IbAKf0HZPvEmO9E5f0G+C3+/xSbudgIKM3ta6NUc5wYOx&#10;VFo68Fx4DsUOIFKQe65AsoeiSvEgc9wfHwOLJJvhEwBpfPqJXuKS5BQQouyjq/ljYeFPcj0FBfKX&#10;POuBtvugTwwIQEjpAfgMHPdu6cFooKBYd2T/1pFPAbbRxvqWdpcAG2apzGdRp8zN6kKlrY5KISF0&#10;hFWC1Py2XAcrjUViYiwik2oBE6oEWHz47oMJLCjfJZ5DSCVbUZA4AMTtlZNtMV3ibZgPU9FCLGaL&#10;Ouda9frKXWXSZ6cJr4zTNYDIwsMIBK3G555KAJ6DAQm2XE8g1UKl9Vnuh3a9skhbfQKUPaHV+43F&#10;IP5pbuIWAzyEonkmWAjC2f6XvbUiCWoaYMoE6RtwoY2bUxpn3SZByFvsaMsCIsAkbXCNVRcW8GAl&#10;EEoWLMvT9wQ9AGFJicuJK2iE4Wjj7RaNeTJYXfrgmVG6WFX4jmKJdgRjqlyw7giTqqjgCddLVfcd&#10;a8V8EKLWCm2fQASOYqQRnK639s2ba1lklFDgkvPCcgKAe7IW9dc8Gju+quuPK3d0XI/f1D4TggA4&#10;64ZSR+5QePGze1t3BCEQoajYigFI0CrH7bT0NVdAHb1cQy5RGKwDFh9ZBBRZRORE3K/V6iRHkqCB&#10;LvgMPdCORYRO6MzbxPobKTTmF+h5rr6z+OoeufRdP8yz+UEPioq9bCz48Fg7Tmn4lC6AxPo2T/jZ&#10;fcgH8++vVw5pdU+0iexo74lGsbrwCKvbesYfeKKXdMLCzzFC9SSE9t7ua92sZsdfAmyYtaahAwWC&#10;CKNVC2drkeo4bQHzQ/AqxABQ3F4+FwymSa+CAQDEGPpiImmg0R4wXtwzNOfq2sTkFopFTbtq4yB5&#10;vnsH2GiUGFCj2bDqqlXQ0iDFTme78VeBrXedwHqSHYw7R4QQtl5cLaOGibl5VhNZWLpcHGiwesQE&#10;izrWJQ3cbwkqQAUAWPHckLMsyT0WW+aHtsuFRTgkxZzrjgDCj9UqRTufsfDxCSuLBtumhXNXxVVM&#10;oUAPi5rAITgIXbRJfJh2SwDj8T0AZy1QnvQ36wVPcvvpH3eo5/iO14CgS2JXTWTCAwDYGmRFEWri&#10;hJJhxIAJKJYZUHCNMQFoawOdzLnvCUqKHcAhA/yecsXVSUboVzZ8U74IzapQcYnVsmWsD5aPptYi&#10;AE+/uYYpu9YoWlvHvuOZYakADgCH3pSQZERbwwS473pp4+4B5LPHzLxRrmo4AsBSUvANOgB+dGD5&#10;pMo9/qUI8QrpAyVDH8UrzQ2+YtGwBNvya1mLFD5KCeWCjMGjvQxS4weW+AkP4S+8Zs2PjpTJlgz8&#10;YK7JKnQC2vgxVVtSSMC88fQwWMjflVY9QTxi2T9Xf+u55BMe27LYAmxt9vSoH5cAG6auJ9ESSFwW&#10;fNbV5bJFDEIDQQkaBKgZMgTfKGNyhcCYgvXA9Cb8Un8O0MloMrnVvDap2W+RskIEBsGKwLQmjKuP&#10;LDya2JZbbquPGNciW033Xhlvew2LoNZu23OPpPtvVZmv9yPQuEQw4Eqsy2+5yFZP4t3quwVOS189&#10;2iL3IjwJHxohQSz2Y6EROu1iTNFYv2XVVQ26xj3NJ0GTuAc3ttgkHiQouVdj/fsdOvMOVL7HY6nB&#10;tzpn+k9QEYAsDgKMdo4uEXLCA9X1jPdZofoRZZQw5X4EIICiuu0ApLFZSxJKvKwZygd+dj+vepSJ&#10;75MkYdwEaEpPZWyApmYmojWhp7Gq02frkEVMGbL+rFXASTBmDx7Zww0JDOsZZPoAuMxtz0tBDsXj&#10;ApjdH4D1ig/rKwWeYiyzl1WCViz4NHRIclg7h0BZ7Ns66WVkAjaKizngvgZs9eSFej/KoDEBWi5U&#10;8yf8MAI2vIh3WYRx71F+gKL5pJwBb+CID6wDwG1sxrhyUjzXL6VO83vrvNfQiALdc3Hmeoq1Nbkq&#10;Uy4BNu4ZPvZHNe6TEVFWngkUCRJup1hGOcU3i02aalL2xYZqqRsLDvjkvCsTbxIwOx+8CW9LBq30&#10;yzU0V4vxkRabNOije84wHFfBaqw0Y0KXmsK/RQ+Lu8YAV2nXXhdXZKy/PfdhfXGzeNEuuWeAbVux&#10;hXUGMAAQiyKJRIQk13S2UHABqThBIdKf7D8iSAjcWWp5+j6zUtsxeg6rxd4hlgQBpF+yAQkkfAuA&#10;fJ9GCAIemYw0fc+0pnOOGIFHMEWYAZIIehYNd5I2ihX15qHGW7j9aiV8Xo7qoiTckyHsedYu9xhg&#10;ZGlSqn1P6LMCs8XBujf2uiHcOM3LCGxYtwDNeuRmZZ1RikcuPbQRuyLA0R7N0M59wgs8HtXdXekR&#10;Zay3lSXA5jt9AFI15lvvQ/EEwBQh/WaZAv8RsEkIkQCVE9ndi1xrY2q9/ymAvRyEdp5ZqMnGJjtH&#10;ZwyurFPuWsC2qrReAmwWAzcCxrI4uCJMhAXGn02rYcaKoflLiFho3tdrvE92FSvI9/5yYaQO3QoR&#10;2mswOLeJfqZeJCsTA+R/wGWx+D9ZT6xOL8S0EABYLFF/aa7cNhZXMvz29i+psdwqqWdZ61qmPmTo&#10;lTqR6ffob72XcWHyI40gx8jGzgrzPH0irAFX6IFGFAcKhPcEDK08/XOt33iJP6Cdz4wb/RJ0PtLH&#10;/IZLzTyuJI+0z+HfB8asMIsZsLFeAEA9ggagGVer7bPQgGAsGwASpYkVQ8BekSA0o0+OmKGMEILG&#10;hSbAKyWuKHH6QxizZggMMc3EkTyDCzLgY02LAwfkeS3Mr+Z51T2GZoBROCFxdokKUVyk6AOkqp0D&#10;K1ZSslQBZfZBmVPKBsuTRcsaYZnou3uQOdamzwEIUMGT+ks59XktAcZKokia457F5p7Wv7mT3s6b&#10;Y/yj5Crxe25KYMrbhD/0j8uRbLDu0H9r64d11asByaLyXMBGNgL8er5f5QXKdzItyWK0YkWOgI2F&#10;Z82xzCQYmTNuddasuQLo3JDuyWvFRcz6pUDoE9lZ59D42n2tkou4tjX98/ut+qhbvG0NkkP1gNit&#10;6y8BNguFdgvQ6gu45X+mNJdge039nvbjf8LFovA/xhVEzaKcLeze97Q/Vh/T2r24Nmnl7s9aEIMj&#10;BPxlGbrOwnINf7KXMfodZkl9S59jXO6lrcDnVp8tBJqe+3gGZqZJERb88/rh/oCdYPE5weA67/3O&#10;HhcL3ct1GNJL//3GguvtoVuhZSwTFql4F9etRUuD99eeOX8tTO6pvPd53Mrc0V5cNl6u8ddvfG7R&#10;7LEIR/1OrchVP3x7Hwsd/5ljvGDhcocB51hOLC2KQuJq+KlXDYKG6TcEKeXFgky8aIXuW9ewHkYn&#10;KfsdWrIW4v6Tocgdqe/4gbA3PuMg1MRlwh9AxnuAYs6zlwwvJSMvWwlaYQ0EgBDLjuDMCQaEqxiZ&#10;BkCjBKItHkDn6upEtwhA3/Fq+F9f8D0AI1hZcv4CEkkFlKXUUqQAsuwoIbXSRfbBArZemr3ncRUb&#10;PzBBRzKiZn3XucEr+mFMiQMDWjTVb1ay/m0Vcbc1qk0K8ducBs4bZjwp4NDjDSANzDVKmXl0z1Gp&#10;QzEzMs+aATiSW4Ca3wBPihp+9VwKmRwK/IKW3IJcnpV+7pdC2ukfSzoH4aI7xXFP4YI6TvNAAePu&#10;XWmXANvKg+5rbgo8mgI5j23VXdH2h8C2EGtlDMBE8+du0gJstGdCkEsGSEd7pdHSeP3GdyxY3gKu&#10;Oy6u3mbcvXRhAe2J6RL2LCJJCpIqvKcsETJAO1scuBJZcr4DnoSy/hJsNVZFyOSsuozbX0oQAbjq&#10;Pm035vtdTdDivqvbUtAJ2ABMQEYAU569Z0HqI7AkrHlneH/MQ9skuACfXvjEOFgZeIlnAs0o2rXk&#10;Vr0fZZcATxFivwe82U4gaUWyGvAbNVYzULJFB6C5p99QJoyJEsILwXIa1VTV3xQTcA0LndI1OnUE&#10;EPFkie1KfAG+LCLgQfFh1RqHRJvsFzTn+oUv0I9y50WxZjy0+/dYWRQdCg/ewFt7CxG4h3lOMfYc&#10;RDtbMzewzSj0pO+3AqdP6sLbPybxitWU4N6AeRZiXeR7FiUXKlAjfG3IpwlzsRMEcZHYEgHwWEGE&#10;AAHBApTVaX5pv6O9fXuIz8oBbnsaTZyQBN76yP0b9xcBDzAAHCErTmOsKcItRls34wNy8RwWRBrw&#10;S9xQclYLSNlvV/scyzKfiU8B/zT9qgdLuj/FQ1IK9xyByxMDzOJCzllj5sUciOv09rqaK8KbZ6j1&#10;FrB4KDdca57Fkh8dMouuEjGAEpeleQZq4njJju4VU2jnzn2As7ALHgQYwAeIiIehA0tpFD/m6gMc&#10;aATUuW55dABurwE8zwNqwCd73Finxg+I8S0LyXtj1BdKgWsBHsWIZwJfyYD0qtnsxs0Nm4zUbJ/Y&#10;w7cAUx9isQmJrLQb2Fao9A1d864Ay1WVbLtaxWTv1HFDJxMvvwVmNTHE/S1sLulsmaDR05gBGRcS&#10;wUpgsNSy5UUq/2rlhK1+u6fn1MLj7fWt1UTgAAGxZaAAfPUxSSApa8RaEJNiLbkH97LrCNe0lMvK&#10;/6xUoJj9TQRfFcDuLWsxCRgswl62NECs7k28GJek57s/yybPATwSZJL4BcgoDp5HufE/AOdi475v&#10;K7sAW+EIAAfkQzNuY2DoO30WEhidx8cqAvQq5Agh6DNwAlSjfbm9ubVVAsgmK5ZFju4S2oAsgQ7s&#10;xMF6jcUG6ClleBNdKFYBW7/RN8DHxQjU5D/kEFBKCkXG8yg5aAH8Wa/6xO0ImFxjfs1n+uq3wFw8&#10;uq2Hy1sR2gE+7mIxVK7ZrYQ5QG0slBtrJhYbd+dKu4FthUrfyDVJ037X4SYr8ozFRssVp2xdhj5L&#10;Ag4XEUFet2hwE9GSCcm4kGia+U0qMBA4Nc5wRJFIhlkFm96c9cCNNRAtXbyNMOQe4nLL/i6CGSiz&#10;1LjGXFOr9oiVywblJiLwjC2nX1dlIMLUX5mUVWjHNWf8tPFYe6EHQCPs0dj9WQWsBcCcvabS37nQ&#10;xKFZFICM0GSBsXD8Ly4MnAl5wlxSFQUjloXnsawI5mztYLEAEcqD+KC5r+fJ1TkTy2adoo/MY99R&#10;cAhuIFwTj3pzZJzAgNs6Ze/0Hx8BFXSWkGPPm9jlCNgAcSwwrkFuZSDFm4Bu6TOrOHsp9Q8Y+d/z&#10;WMPmnQtS4ovv/Z71mcLJ3nNnt9uv8E+viAKLmeWnUfgoGOaLixg42obEMq1HdOFbylVOkXAtZUY/&#10;b1fku0rnu9+HKWBxAJzVoy16DwJKBEK7+Z9glnGn5UiQ+nuaO+HEihOUJ9i475IUIBYkQC/Z4Uwi&#10;lGdy/6xukm3HSIgCNwJKHEYSAKHNTWoMXJFAQL8BHABgeVQXKqEGMCgQBHsa4ZNjZnxGOZjF21hN&#10;wJ7WD0zMHQuXxaiP2UTNIiGcWWfJvgOGrCt9TQmxNj0dqLG6ZOACH88SJ2IFVLC2PyvxOLVeWQhi&#10;Wz4H8NU9XbdqAFIWEPcuIa2PrBRjYCET7FuZgIQ+DwB3air1sFKMXdEHoMqqAgpoRbD3lCEKAHBm&#10;oaWlSgorKb/hRndfc+daWyEAMXCmMPkN5YELFr8CNIoAOgA88URrJGOt/NXbwsItmuQqvF8LeRiP&#10;Z1AAASwlkMWevrLqASsATLH4G9gOi8drf9g7qubaJ9x3CwWki3M9rR5t0aMcUGpdfDRmFonFR2uW&#10;7kwwWpQWIauFkEj1e/GntqAr4UeIWJijPVGj6vRtPwEAYcRlVPd75TquwbgYCV6CkWDKc1lOsvm4&#10;urhYU2mFiwk4S74B7AAurqB6HqLkGIIwxz15LjroC/ddmnT5nISNHgRvW4kI8KXyRlLUR8eXyMjV&#10;J2CcPXNinQQmgABqgAyQqKJhfBQMYK3/FB/usMSjWB7JojRO4JHDhVmRLFoxKtnGo+08MiG5Vgls&#10;wIQOrKucQcclSzEYgRtA4mbU99TDRQe0YjECPP0l/GUk4rsesBkbV2GtkMIyws/ulTij+1AMzDEX&#10;KzDCk0mkkW2b5CvWJpqYI0qK+CW+wEdioTOlBR9QmHLQKPd37V/4xHhkcUoSYXWihxggVyWFgoLB&#10;fW4+HwZsJn5lQF9J3GLKIy6jaK1fiRavMhY82M5JSmqdsdhYQm3AnUUj/kGzFnfg2vHeWsjJA56Z&#10;rRkpmEsQ1WC6/hJMtRJG6EnA9DL4ehaXa2mwqcPXXgN8AR9A1k+aOE29Vs/QF4JL/AY4cE+yZrh/&#10;gDglwTjE3LjmKAxJmzfOpPJ7NnqluHKdEwpANlb7yxKe1fus4EyoE8IsRP0Qd9IPCQn6jg7mgnVj&#10;KwLgAwJA1zV+g09yugElk9WNbrZAsCS427j3WAWJrcqGTFYhyzQHmfZ43zM9myuahW782Sjtev3h&#10;UpTcMsqIBYKsxFQHcg9KDtcba1HsmBVFKTAXaeYD+CYTNJVmfM+9jGdZVyzUxBeBpvnjajTf3MxJ&#10;frKZWgyLOxLIsoYpEcZFMdAfQI2HvW/L7GXu9TdAjrbcnxrrdaTU1TGlyok+xqpk0QO2Ov4tWbQ7&#10;xmYhVH8oZoH8tJXs7/I3+7+k9NIa/OVD1lHvXeOv6/I3v8n+tXwOsc/sc6KJ5t7+1v1p9fPRezEF&#10;/a59rX333agw6AwIuFz29qfStu1z714+G+1nmfUPg1rcnpO5q/M1msMZXf0ufJDU81lfZt/rK9fJ&#10;mQoHXDHRMLmXWBq0eoKbNSNBgMBmEWj4nwVD4+bKYxEQdjRg2i1BQUj6DeFgsY7qbmYz62ycK9/L&#10;muSWJeBlsxFyo2onxicmZX36DcEkDgjkvLfe9S11LAF9PUxT1lviXsaWihv6ybVUz1mkDIgNRshz&#10;N6UyCMFIUQA8rB5CjNuMtUu+ENDcfKwkwOsziSEsotS2VIEDGOhrxsuNTCADuRwAzCrRV9ebb+sj&#10;1wMYfeJWBaa+b8t/ZQ7s1ST/jDMJM5SJGkcFQBQf/RzVt/V5/Y2+sNjISbSimOC11HX0fPFCVjGX&#10;sfGwvj2H8gCYzJ+1jwfa89W4WoE83qQskLGUG+5GYGfMeB34AVmWP/oDRWP2XP3rGTlAnKVuPll2&#10;lEHvrQWuzBUjwTX6xrMg/kd5SQ3Mlv97Fv5uYGtvSiMxYHsnmJKIjUgGzZcPpACbheUvJncdoYYA&#10;PkNAGiCG5GflM8dUPpelhjhtptrK4s41JgFD6I/UXULXBOWlrz5P6S7P9L++uMZ7L/3J5mnaYA7Q&#10;w1h79hXVvgucMr8tUrRBD8wceqFVij4HWDCr7wlSfchfNMSE/rqXvzQ6C+1orc2UstEnANS+CPt8&#10;Zv4Erv1Pi83mcXPJTadvrneN9/76n3tkdtbaynynDuCK5TO6n/iZOdb0nyBFb1or95f/va/C2nNp&#10;uzT9ek4XQWSTM2CQoJCKGKOFDSy2ThFeoUG9BihzD9a4Re8e5jj721Lbz1gJOsqC+FqSSfyekkmT&#10;BxjmsLrZrKV66gbQs1bSWJP1dAFgHzeYZxKkaEUoUxjq2XXomwo1XFQEcmqYorV5T3kv4+Z+Tead&#10;JBD04DZ2f9YPYAOyeUa+oxS4FiCxjLl+AUOUV9cDYEDEzcsCRxN1Ol3HjeaaupEeEEuusNerV2ex&#10;BxApt8faZQUai7XiWi5M1qZ+uh+FhIXN7Witss4peWhE/rV8hW5ib+4lMYfBAniAh9/5PK59z8ez&#10;np2TCMh1z8sJ7plf15Gz5kEMDQ9lXyg3Yq/C/4yvgT5r3/Pq9o/8rhpa+ew0sBkIE1iWEz/uChrP&#10;BtJ+z2Kqro+9vzch9YTvvb+fXU876pXEmf3O9xbc6hlDK/frXcMVcBTYLGbAe7RiwEqfLUSa2dlG&#10;U6W1rvrhe88jyFK2hzBgxVjseFDD5xSJnNhAsAFngtU8cmn14l4WH2uBNTdqrEBxiNnJ29bYqktv&#10;laYqa1Aec1/CkrsJaNO+xVpS1g6QiWv5H8hXoWmcBDDBSLj35EFKZ+lb+z0Xo8/EVCi+rIfEwcSx&#10;zC9rg2LX8rR+eS6wZT0R1CnNBTAJciBLQFLICXCKI8WclcnqdB1+pKxK4afUoAt3n+cBQhYwsGDx&#10;sKwIdzTyXcq5UVDxg5hg6GMtZX8jA2BUPzJz5t54QlUn9AZmZJnPuS9rMWKKlvkyDv0yDsDH0unx&#10;k2dTpMy364G8MfkNlx8XIovZPSnGxuWe1hZwAZgpb2Zt4BPrwLitGVaseePByPjd76hnSxzWvMVT&#10;MuPr08Cm07QF7r5Uwp89dO/3NADMerTVyhFH77H1O9YWd92RRqCcEcQrzxRQPwpshAhXRhv0J3xm&#10;C3Olb66xECKA8hsLpbrOVqrcE2yULG6so43wYFHEVeavOE/NNmvvnYK3ns2Nxb1mXQiC0+IJIYLM&#10;aytDDkiMTlOuz0T7R8e549aldaM9j0RVPmjstUYkq6v2nWbOeojFxILI3jW0qXUzWTYt4MfyBxhc&#10;UQFBlj4PDlDlcq48wm3JWhKjIUQBV06NwMMEs7kFLhQ14AewCWiuYn0EfhrBDFhZiOJx7gW4WHtA&#10;j8BmjXCbAkIKDdDJVhN8gGaUQjQ0X4CEBwV463uUpS1ezdl/+s4a5hFAO/dLCTH8hy4Ev7nCr7wO&#10;vGLVs1Cfg8/jsmcNskr1L3U3gbmEmbglbVBHB94jSryKNbY3oJsxc4VyMwI8NObt0A+KQRqgF/c9&#10;0riGje8p1f1pqQhs0mlTmIw/1WB7mprPXNdulDRQZr8gdHu2le8Qsfq4PSdZPt7LtEmJox7RHg1s&#10;BFLO1vJ8Ap9bLhmRxs00bytauNZi0r+ZpZvvCdrVI2RCi9Zicy+MmvtQSuIObvsh8YBGawET0KlC&#10;juarWXwzRrYAqrsqZ/PZ2GnRWqAERNxMo/txWRCCq/XkevdJdfda+7MVxL3f4esa2LYuuCG56yxo&#10;brXZCQ60XZ4Fgv4KpYFSInFCX6wtc7snnkk7Jkxp8UCDsLLeCE+u41SBwOfARt89w5jRMdYXerFy&#10;U5le/KbuNeT+5MpF54wbb+FJrl/uyrrPLSdYE/apI8t96H/9sp6AhvlgXZAVvvO5mBxgky1JAEs0&#10;4fY0V7JhgZV16nfuCdj02/30UZjEfShi3LEsHVYf0NdnNEFvVo6N29nKQFEwFnJKo6z33Go93vJb&#10;STJ4yDNl5wIeY3ePZAyKj7k/JdZ8k8Ojw5i5F1P8mCeBJQU00AY9JJ8AIe+5V8kdchi4Gx8PmtCN&#10;eU78DW25DLmtKXEsSvPhXl4swtUzNFs6sNj0bXWP6mGLDaMRQAE2zIb5DdgE9NwxCIDoCFlPjXUv&#10;iI+RMU3rM80hfQZLg3FtNipK8zXZBl33pYQw+kcj6aWZzgTu6vcEc44vsZi5SzBxxmHRpLRMe09B&#10;6xqI33omN1hSeAFTLe669TsxEv79tASFA1I0P0ya9PV6L4KRFkZ4cZvGsjInFhvNL8kWq/Rqr9O3&#10;qv2nPBJmxke0SNoiIbvVUnlktTrB6F4EYmpDro5JfAidgD8lQAwGsBD4aDZK3Kj3J6jwvySDnAe4&#10;+vzedaxFvAVQrYGUoYpCEyVGf3t1EwlxgoRihLYSXwhK/E6QG1vcTClibJ1RhNrzBa3D0ECGW08+&#10;ENZ1AzKrEECMlD5rgAWDPzwT8BK03IbGi6fxdooIS3oQ+yXQASg5ItkCYLHeJMUAcda5exHm1i5L&#10;E2gDLe8JbvcFMECNFUYJo9STb5JdkuhCIeORMX5rhuxzbbYorM4v1ytw4MalRLMYuRkBDxmoTxJM&#10;eD9Yu+YMD49OsTc/ATb94zamQGQfIFDiifN/6kjKnmTEeDYQJXfRC3inhBkLj/JEKchp4fHInAm5&#10;kENPAbY6IVwwYhM0Fi4Fk9Ae0Ig5oTjEpwHVqgmEJjTnypR91VokCBM3iEUBJFhEmpRdQXmD7h0t&#10;EWBrBdVI0BzZd4aZs8/FwiJMLA7P5mfGBF69EwAA26iaQKWx+1owxonpMBBratb0AZNXYNOnHDuB&#10;YWiuBAFB3DbBfwyesjoWj7kmgCk2hHHmYtaX0fe04Vrd3KKwYLIfycIy57PDDQlogkQfzzTA1jtY&#10;sndPGj++Qx+WOz5FE0KP4AH6q27Dq7fS0I4JLfER9CSU6gbqjIe23h454juKlPgLK8CapZFbi05P&#10;oIgQdADdezxhjRO82YTLjVhPUW/drMCQVZO4nudIpkrjpjfvBPkI3CiPwLY9ONV4klruOVyXsaIp&#10;hECIMK9zQ3EDPDxK1gJFmRwjl/Bk+mCMfkdWADy0EXMFdng22bP6RvmztsT0/DUXLGHCf/UIF7KK&#10;jK21OY2BDJD4kUNyeT0AHA8HZdac9OYVfSkqgM29s1mdRYb38Qo3qnv7n/uVrAH2lDcvcprcozRQ&#10;xLherRkWLrAFkty89pSShcZLxq+03lyzsMm+1a08hy22dNDkGCii04IIqBqETgFQzKvigkml5dQA&#10;snshHlOYRtQOjJ82MTYTavIwHYYlWCxYFlIPlJLNQ3tNRo4Fy4Ugm2mmGct28iz3SVyAL7nGCAB2&#10;XJHoQaAxyYEpTSanMedwvlpmx8JeCYgaN582pjHBmHo1ExOw1bp1hG8ObsWYLCMCrJeZaKzce5kv&#10;/9OSCTWam7lccS8QBNnT1DK3BZKzvtCZlm6RJuOWpW/MswSg7GMT7zjTxB5WLTZKHGtd3wh58b0k&#10;O1nUZ7apnBlDfotPCWVzLkuwJzQkHPQEoPVl7q1pYEZhACLm3F//U7YIudCrxkIBS47qsfYJzGrJ&#10;EYQEdj2yxhoOn7BwCEXXUJ56fcdX+t+ercYV53nWuPBGNhpHIXPftrAxxUIyEFckUM7mYDw/cukZ&#10;Q06ZttdME58Lr5IHFECVTwj7PUk/xkYuugdFqWYUihGSuwAjVhZZQjayRBkY6DIqmowveEE8w/Xo&#10;BNhYySxxQMIiq9sEXEu5FGez/lm6URai3OoDywzfiD1KrJGUQ/7OkqJafjffgNdfwGqcK7LSfU4D&#10;W1yRmJwLqCZReI9IhGhPa6XlcF+yCmrzOSJzPWF6wiPAlirTFoAF65m0oJxa2xInFhtQ4ZrwPyZn&#10;Fbr/TFjSuDwfIyUjyZ4mGVNptNLEz2iCJsACAfSsI8BLm4tFVLPIAOLq+WHcvBY5zQfDrjIKYKvV&#10;2QnfWCQC59nr0qtrB9QJiKqIABwLrZ23lvbulzET/pjfgmppbsEn65VVy7qlgbvWAjFfhMbsyBeL&#10;gFIBcI+2CJF23097P/xAYOJtPKxRsggxfEIBody0wpgmXY/F2dtP62HVBb16b/2xfiikbX/Fv+LO&#10;ohASlnibgGMFUeryG5+rTtHjI4DGAqv3J+TdJwWs9Zfrj2XoOjzumUATn9a4Ixr0Qg8Zs9+zTq0X&#10;Qpp14nlAmIXK8hwdRcMCpWBzGXLbE6qjAz6zP9Ga4AUhXyRskANp8gPQd++8sfgkqgBhymQtR0Uu&#10;WYPWJauWV4NL0rXe856RcaMqPJRAa0p/gS5gk93tOeifrVujXAlgzzWds+T0kxxE52yi5/qN3Adu&#10;VQFe9WKEhub6qcBm4AQ3LdtEJCCKiRAJ4WPetwuNmwRzYbYqOGnrLAmCgVViYUXw0QIsJs3k0hxY&#10;L6OCsIQdzQQQ0QAJVxo9Qe++Mw3KYsWUBJbJAyYmtB6Fwc2XRaIfYkQ12E3DsUB7TRYXEF9prExx&#10;EnTZ07hJq8WGhtGcZTgRAL2j6T2DqxKjVzDmmqn150Z9YQnS9tEYmFr8LGSB89ooCkklx0PAPs+j&#10;pQKONiuz98xk8lnwR5vn03pnp10TaDRavNUmtVjA3MX15OYq5LYE8qzf+ChHwqT6CMA3f9aiBIgZ&#10;T7fPwOO07F5WMzCxvllfxpnkB/ewFmQ+Ah5z6/kUz3hOuPr8NvUe/Ybl1iZRsSaTJm+d5QwxdLSW&#10;eDwI6DouSu3MAnI9pZGr3zzpF/DBg5S5Wti40gQoUEAAG2UYzUdrlPvS+k91EPepoRbfk08jJRRw&#10;VsBq54YXgBwl1IUtKAKURfIwZc7IMpYRpcfYuCYpXBSWUbIFeYsmaGRs+skqpUB4Frk623OG7ygB&#10;YmkUUOtUfgUXppAA8NMYKhSe2RrGPyOXc2JsK2EbzzxtseW4C8LEQ5O9qIMsnfj4ezEt/luTBdgq&#10;83NfYBbMzLIgCJncGuJkT5VnSELZcoXRDGgmgtoEH6GJmbghZhZAmAyAcnVaYIR8uyAwBlP7SGtB&#10;58g9Zr+hfe45QqPej1VG660aFlCs7qPR8/1GwJ21RhlIBYjWzSdGemYDfp6PHzzHa6UBz5YH3IMi&#10;NlJE6rNoyIQI11NtAMBa6PE8JYIQOdoAalLj3YvLjMJDseSOI2TaxI32We1mXWuvxmDb67mXxFkJ&#10;wrrtBq0oLCyEmq5P8BLWqepRhRUvTlLA8Ye16/oqRNGNcstq4C2QaJJ5IpAlUQC2erK5PruftQoo&#10;zQ2rBGgTsvHoULyBM3liXL1GhrEcAbBnWAOsml4jcCnagC0xJKDCQqEkeW5KSrW/Rxcep1msXKo7&#10;2WNuWWcUqhQHxnvmJBmqaECuJu43OiYJPbll0drcAyHymuw1Hn0egUw7DgpRvGbuJaSEVzIutGy3&#10;G63eO88yZ/hstarQaWADFpie9ki7qB22gGhgvZ3hOgyUJH+0x6abHEFkE+p+XIapiLBXILiXxbel&#10;Fa2YxQBVf3tp2CZzdF7TrL+ALTXiZtce/Z47tLoi99wHQ7XARstbTbKhrYk50QIt4p77x0KYAdvK&#10;HOGVJG3sGWN7LReKWMNs8ekTLTW1H/G5DEju91HZLJYpIZAyUnv7CdhoyQS8NedZLIy4u2u1ffcG&#10;fHiTIKPcGBOXU03QAogUNtp9FMjaL+NkCcr0a08nFxtF8+pe5Q6r+5fwSvVghK6Uwewb8zzJJb4j&#10;U1iQBKJ7s6CtYYCFvpKdgF57mjQlmWWA33hXeGj0HVDx0iQZCU/LjhxZbJ7LYgOohDzPw+jkarkF&#10;XKbmgwKt/5KHeEKSONLyEZckGlFAAM/MpQ+kufgoRHEDS3ChnHP/ATmWVpJLABRXK7AdZQjjBy5+&#10;86K/7o2mORx1lS8zNnQG8gAV+OqPe5Kbo+LHq89wXc5jWz3P8DSwZYP20R3lK4MT2D4KbPrH/TDT&#10;wFf6Ea0w12ZSMX0vfXnlnhbQCNjQ9Ei/9QujeXnPdXl0gzbXEcUlGVwZM3CzKCzO+h3hnoQhtPcd&#10;IW/xEaYsPb9xDaaXKCDTaa97tUfbuCL5+M80QkoG257TrgkVwpfra2ufIWuOgK4eij19JTxo7Cll&#10;pCYixYB3o8Y0ck8eD/FvCiYQlEDi/2qp4hOASXhsbUsAxrayVA8JFxtXm7lkRZl/31dXrkou7Yna&#10;+sdVGbcjeohLtu5b8Tpj5nEBMuKvSaACflXhYbVmb6X7AERgicf0W4wPMFNy0ap3UCv+Rlv05Opj&#10;eVsDo8NrWSssJHRLDN7vZVMCJEoE2rNIKSSupUCkugeh39tqUXmCIgS0R+XWGAZASmxZbFiChYQW&#10;a3SUiWieKA2uEScDQjIaZ31Z4VXrh4VLWZXbYN5Wtrts3Rv9npoVyS3I1Be053a0sDEBk5E2BmEx&#10;tgnlcjQBrstBcwjvs2hmuRempJlZNNw9Fs2RZuIwD6vDi9CjeYoN5KRZ+zBWXxZWrs17f2fuhFHf&#10;uXCMr/d8YGABrPat9itbDPx1n7am2yotJUj4fR1rvXfee3b9vP5Pe3MP2rT3EU4EtHnIBv/VPo2u&#10;S0mtnJt25n7GTRiuWOISKrjMesDS9oHAY6W7/4oVSgBVjZ+iI74ysyar8sVVZV1x5bBktmJ8NXbc&#10;ox/Lp8bi0JwgBSjWFa8NmUApiDATJ0/2MQUrSSTVyjMeoJ9U+iRaiLFF8XM/FrLncMt5bqWDLD0x&#10;HhYol1rdS8rtyEVN+LOQ9CmluowT0HPHkUdkkWcCNnKNBYJurBlAnkNlxaS43FIdHx8DdWnxeAHI&#10;sOJyiKf7kUHkoHXtesJ6trWE/KzbIHrzwipmeZGZ5jll4UaFtVNXFViaEzkIyW04s27yW0BsTZgD&#10;ruOzDd2Nq1r4W/c8bbFhNoOQXotRmOC9FwFBO8McNCVJFv7yRftLY/S9CRSoplXZ5EpTExhfdX31&#10;BosR3dczaayexX1EC6CFJibAQuKmkJnnmRYp96Md+AQR7VH6tv9z5AftnHtyVdC0/bOQ3dvE0Qzd&#10;mybrvp6lT140UOPQZ8/WP3+5JFzLRVH/uo/fe3EHru6ZaftnXKwR99h6CWqPvqc1oxGhmWvyGW16&#10;ZbuAfiWmOmJoixQYER5XNPNBsG0JHs8kPAgywoJ12h57U/sivkizlzCzkiVnH1y12lkv3EusvtkJ&#10;2hXc8AbemVU/IRC34qdclW2le7EoymrS9K1fc9B7FpC1pqx5YBHrvm4FYd3F5QkQ8X++DwACBHEl&#10;azRgaD24J+DzqhYZJUKs3u8oF1yoEptk6FL6zAkQIsNq6MQY0B+9CVX8xTLnAowb2pxzqwJac0O5&#10;jwfCukPP8Dj3aM5+cw3Fn8VFjgJk68haqYkyQBborFg9XP0SlxgOZIb+9BSoVIvBv5SBKEw1m/PM&#10;GtLXUSWpI/cl+xgADzu25kin7t/cFLiCAhboKHbl/rHYWCdXNYKP5jmKg1i8vBOp9K7qRSrQX9EH&#10;Wbw5Lsb9uPhYH4CUchOhdUbxq/0kaLey1yg5rLbqyjR2wpQySlgTzAEHVlAO0KzPcU0sN+MzZxHm&#10;gK9WCiKgAVUAlzXGo8OF7XfABigBZRYC8AK2VaATtPoJlHltWEy8B8YimQzYjHIBRvOYBLmUCPQM&#10;IQkWn/5ww1GKjI/yD6RlYvtMtiWFiLtSsgmwTFKIfvlfvyjZyS7l0uttpWj7x/UJCFm15oWFbx64&#10;ewEZOgNsY6cUiCdTRrhKV5WlK3h7zz0oZSy21bq6py22PZ27r70p0KPAUWu3vVeAjZV1ZeNy4k5q&#10;0+EBAAuhJiYRwjVx4mw/CL4KbPV+LBnaNgHuL9cXYXokLpv7CiOwJLfmRMynTQIihHNIJVenPrFW&#10;vJdhZ25YTAQ14VqTZ1jx7tc+kzeHhcfaoUAEqNA4WwbMAQtMkgyPj/tI2vBcQJdN13gi1Ys8J/tM&#10;eWtmiUtbwMbSS1p7rqNk6LttNWJ1lAVxTWEV8yTpw7ziHZYV3uLlIrwBPqCkvIjFCZegAcsUKAJ0&#10;iSErMVrWHwuUlShm7F7ATsycMkABAPI+T4muoyGfs3w++z1wZ7Gt1td8a2ALo18lGGfEvb9/HgWO&#10;zGmyIi3+KxthJNPMfiKaNy2Xds46kxFX+2oBEmJiTvUssZX+9FxNBCBBRANvkwdYGOLHhCL3VwB4&#10;T5Hs9lqJKARuDg7t9RtwtIW7ubwJyWxKFy/LPiv3QDN0EY+M9g1cWCCVTjKgk9mpD/VEAf+nLqnn&#10;AWDARlgnM9Vv7Rv1DJY2C5c1wnIBoOaKpct6Qk9WIPcw5cTLZ14sRmAcJQEYoTeLlcsQuFIs5Af0&#10;ipu3dJP8xj0rUUNYhsXNGjf20fmBYlMpUMC6Y4lRXmxBEJ/bsx8Sb7HSgB0Xu5CQeWQ1szIpBzkv&#10;UAjos1vrPuWuZbG1rkhz1Su199bA9tnEv5//WhRIQJwGemUTXCcMxbdojHE1ceW0J1UQ3LJwWSkr&#10;WvWsnwQ57Z3m3ZaN8luCllUgwYFLtG6gnt279z3hNgPkVMSQBl+bMaMNsOHai1tLrEtyFaAALEBO&#10;LIfwAqQ52NW9jFWGnpia+wMz1pq9kNxQqXVpzNyK2YoQ16hYF6FNEAI84MEKBQyuZdHZQEwhYFHp&#10;j9qurKnEPgEdcGcBSnjyO25C1qbYGhBgDVJ2bJOYWTl+z0WKjyTDJB/B1g/x9RGwUTpYe1yoOToH&#10;bVjClCqJV7WY/JH5bn8jmU3y1Wwv5BXPWrlHlEaKSM8Viba9dXED2wp1v/A1FskR6+gVSRJgEz+5&#10;ckwsNu4f8T33pa3T6HsZhLRsMSXacVsP9QjNABvhTshtxdGuirGxBgAR4b5VwYRQloXIagAWEjC4&#10;QQni1hULOFIzUvJJ3WsnyYklQmmweZvgBzDiTLYnSBCxB1NMStxJ1qJ54J6t8VaWbS2EDOCBEWDL&#10;aRaew3rTH/eyXcB8AkwWGc2fZQfQxMhSMYO1I9vQ9+iTOJ5tSNx5qXO6Nb/Gx9pwvaQTe+hsrnZP&#10;lmyPX1mbviO8uSHtlzUmMTmgbxztOYajPqyuB8+SJDPa43eEh2e/WUmKyQZtFvJKuwzYVgm30qn7&#10;msdRwDx91blKjA2wXdkIW8C2ksWYws1iOvYSnW2ELEEqRtKemHH23r3fs5hs5JYxuJUdyVJlMXA9&#10;irlx07LWcmwNC5cmzXWW/ZSex4pjVXElcleynoAGAQ4oASCXYA+oza+CDn5DgUiWLX4Wj+Jac424&#10;GUHImopywXoTh+PSlXTCJcidZ4z2qkmcAObmzRg8g3vT1hT/+wuEWMUAV3+l9bNwV7aEsHKBsX4A&#10;dxYrBUB28AjYWGr6YUx4MMfv8AhIptHX2ebuIzwC5EeVVo7cb/Sble0u+S1lksWGz1bk12XAduWA&#10;73s9jgKtdlSFzuOe+pw7E4aE2dXAloA/V9RKKTGa9mq5thllzE8O9HUtAbm3FmT7jBXBMOuXe7BY&#10;uPS4Z7nuWGtiW7LsWBeAK0cIEeCEMA8Bi43rjyVm+w3X5Wqf0EO8CigB0sTgQhPWpiQD1qNnZJsA&#10;QJIgQTnwW+Ctz/oIFCkP3H1AChgToADM3jff+S2gUZXEOLgxk9Cy1Xf9BdaeydpgDUlWMW6xQP3b&#10;AjbPF0cKsEn9F/fzu9nWjdkcjr6XwEJpSenCPfdpwWpGm9w717WKd+4XV+TqkVQPAbYV03IPse5r&#10;bwqsUCCVR2yYvZIHWSWEKME9Ow1ipZ9nrpEdJ473Ck2SASWC5SIGaOM596A+SuABIhIVNJl9siYJ&#10;ZkDYO/tvdUyEH8sPqHJNurcSWcBUoo3niMkBqAhMCkmSDGRZ+jxueBabpKDaxM9YLQCslxyyCsRc&#10;tqwuLlDP41oGzKxLpb+AlnH0qopQjlhnQFt/bKJW9qqeLLJKs73XcQEfraa051kV0Nrf1b23YskU&#10;lk8FNox9pWDZQ6j72m+XAtUVucfN8ZUotmJRXjlemY+9+pIsJjEg1ibLRpKD8/4kJoyqm5AZo7JR&#10;vT5LcOA2U3HD3kEuziNHArGA2uxQ1jkLS0ysHoK7h3b6ws1ak3FUZBGPFA+0SZ+rtFZIqYAJ2Fh6&#10;BDwXKiuPtXtF2avZOADylfsxW8ts9vz2e8ocJerex7aXcvf1b08BAkBKtQVw1l33SGKsavtH+vBs&#10;QGe1sWbbyjbcsVx5BLl4EPcdy2hmBVxJm9CC+1Z/xD8BGKvSVgMv4APEfC5ZRDKL71l7MhC55CRr&#10;UNYln4gtymTMewLX//md+7mv/22Mth3Eb/1O3JFlya3IClRdhYuN+1xMEPh7sWZzgrcN6BJFZGOK&#10;yXGbsiLFXt0je/dUVgLyLGceBtsJZGs6zcT/vRfrsfc5dyv3Ozcoy1eyC6XEtdyoxkBxkfwiqUdB&#10;Zy8WKIucm9eeRfvnWNH6bnO5xBt/WcLo4iUr1v94Az24ar1ksbLGZb+6juVKychhrrO1MXRF0p5o&#10;CHzO/NZ2yx8ty5RO0FIQLaZ0j4mz+VJWDuEkYG+fzuqhmrMB399/XQrgJ0KWy8KmWe4ffGvx42Ua&#10;PX4mAPIZ7Rc/EgyuTRk3iQOC/b7D/36XjcD40f8pHed9+8o1jgwSYyGECAkZdCwcSRA0d24p2jFh&#10;QVD4TCIDgeFFOMrss278dR3h4iXlm9ARq/G7/IbglIjBbeXlfV75rn7mt73PXUNQ5ZXMPOnzBBGh&#10;QwBx/coy5AL0nUSXbNYmmNUNZf2YF/uyCEwKSOJk/ublO4BoHm0irt95L/Zlm4X3KZ8mViaTUows&#10;v3ENwHCd/WyyHQGsrEL9sCUkL/3zudR+730vK5OCRJj6m5qr3vs+dVx9n1qvPqv39LmEh9wr//vM&#10;+5x8nb8+92o//xb+z7hn4weWK20IbLQdiwpRZYRhXG6HoxqhzYw6Zf8H5qHF9BrNiZ/cHhWCCtpb&#10;RDmIcmVQj75Gv9AhrwrQFIL873v/1wSNeq33vgfg2ePTS+bwXe7FVVPv347VdXHn+MtdQ1PlEuL2&#10;SCICJeWVrZojcxhX5LcgCD57jCMBVIV3BHgEtr+AIeDgWq+UtwIAefUKbdfPUkzbZ73f1Hvl2hzv&#10;kqLe9Xf1fvYEAkggCmhtPBcnE9+x54wsBN7Ak6ySnehaVgWLAqjbSsDikLQiC5NbNgqBLFLZlF4s&#10;GP+zXGyyV2/S/957kblclhJ1vFhArCnKjL+UDpaStH+xTm5TLwpQFCjKDwVK0QAKUrXUxEVj3SkM&#10;TQnzGeXPvkQWIKWM5ec7Wzv8z/AQJ2Ss2DMoo9R7liel0HvxaFavLSGq9oi3+p6RovIMTGCZctWy&#10;VOtfMTUvn3mxbGXLrrraN5NHBGhTfRpBvEcUGyB1EiGY14QzDZi5OqsObqc7ZmTq95p7YRLEzlEV&#10;uc6g9INGy/wntGVhAUnps4LCCCiV114iTEBjNqkYp03Ldb30Zlo6bRjRCX5mNXOaRqzJDpK6jdFc&#10;j9EwJKbFsDniAi1kT9GmTao+iCnI/kIbVgQtGINzTWDMMLlFYkwqLwiupyYcS0J2F6aiYHjPDULL&#10;dq3FESXBJlj91i9MLShtMdKWox1TLIyTcoGBv1pDD8JG3ILA8UJb80IYEUre55gP8+PlMy+Ci1Bi&#10;AbjW37zsQxJUJ3zwlheXi3lh8Qjw2zPFVUTwcB2xmHzOncLi8Znf4Blzb75cI04kjsJqI6AIIcIJ&#10;D7Lu/CVoFAiWyWcd4il7v3xGALnGe9fhe2uSRYrv8KP1JJ6ET0Yv31v3ru1dY61wK3KP+T7/+4zg&#10;IYQILS+CifDyOWFmrVr3OQWaGw+f+8xaluUnrsRt2HpzErOP4pfED9elWkiN41jb1rLv3NfvZV/6&#10;3F/uybz8zv2OKu1fbQ19hfFsAhvXDTCzSGkiFjQXAj8vweo7iOtwOZqDBTw6kA+xMDkNiCAZlf3B&#10;XFwRtB5/63EwNmHSTggGQl0mE20PgBDY/vIr0x4AQE6+JaxoEJ7dZtrQzgAWF5F+WdBAzKZYAtJC&#10;Mz7uKAvROGkvQJ0mRlshrAAncKWBEii0FAuWC8R7gE7A2ktDwLJI3ZN7ioZDEFuktCHfW9xZzBQB&#10;vxc4BqSEmGejFV+398aV04HFCNDKXwKS4NXPCE+KAbqdyUx7VeZHMwINPfJK4VffxUKulnIs5ljG&#10;scRjbef/K8f8lbZZVLrQ5Le0ajQ+s5n8bDjkyjncule8Os963js958o46mjcSxYbTZPlQPNhDXAN&#10;0oQBm8Ara0CQmDa0lYpMQxLrYC2wkHoN4wMA5nQ2uUbAC+7SaH2vPA1tjw/fHhk7+4FDTusV9LWJ&#10;0/9AhFsgByLW57JqgIaxuRfTmcUGWPnmc8ptYnxZWDTllMKhIfPvA3wuC/fT0COV4QWVPT+BYQFm&#10;wMZNAPgCbDRtYAi40ZobEbDpk6AqYKNomBMNYIlboIG4RDYRu78G2FiwGisOkANqCsrZ8kvvtJiu&#10;6OujNPoeyK1Ucb9iTFffwzp6FJ1GfT3zvKT9X02HRyhDV/RRv45kjl7x7NE9ogRE8ax72Y7ScRPY&#10;+FOBV93jwboRZLV3xHcqCHAdpowONwaBScjXxcn850fVeZaTmmQ2AgJJ/ty0WGwEPteFZ6XwKeGe&#10;LByWW/bLmCguEeACGD0DOHCHABnBZdlYQKbVJlmFLCYAItgMBLnvBP/51vWZNcZNxE1j86kG2JKh&#10;k2M0XOu3qXxukQMd7iAAyyLUf/SUASR+CMhc79mAn4LATQYA7QXiQuL/lwjBgraXynvXe55MJffB&#10;DMAQPble+dzRAah5FkC2mRX4oZd+XXX20iOZ/tXufUX9R2OqwrjV7ttNqq9Gg1frzxkL8NXGstqf&#10;Z1g9q3256roUF08+wZn7DoENQIgNAS9pmtw5hGN24fPn+47LjmuMVSGzSDyA1UOIV82A6841rBDx&#10;BgDDogJAvksTD5BZZL+CAQIQFh4LjgvNe9YYoc/tQeiLW7lviq4CCvfguuPn51IUP2HptRsxBXxZ&#10;c6wh+22477j0pKCKqbCqWKXATeyFZYipgAVgAw5cl+IlwMhvgbxrZNWxrICwsYhLctUaCzepauws&#10;QnE7blyuWvET4KfvQE98wnv9BqCsNc8xVsFkYJ/qCixELlV0AqrcmYDPZ2htbrhqWXcAvKXFGUb6&#10;Vn77yP2ZX1FYPZov3sU1eTUd9uz3O/vsR/Fla2nnuKQ2we5I/zctNgLdfgxurTyMlaUGHKEpASK1&#10;2IAYCyrXtYQnEIAMgV6/A3A1O09Mi1acci7uR3B7nus8x3u/0z8pvFx5PkujwbEQ8xwC3/ueZsfC&#10;ksbtGel7+9d9E4epluUjhdyRybx/c1PgpsB+CpwV3F8tu3hEwV4V/f3U/slfVO9EMr7PzocnPKSk&#10;1tnBrv5ekgbLTXbYkcby4W5kkV5BzCN9uH9zU+BKCvQyCq+8/5l70dCvqqFZ+3F07Y6U8DNj/FZ/&#10;eybOGZpREMIf1Wg4Mr9vDWwIwdL6Vt0R3+oiusf9vhSwVeiIoHrfEX+9np/J+NwCQPe9yvp9a2D7&#10;eixzj+imwE2BmwLPp4AkQG11A/Tze7jviTew7aPXffVNgZsCNwW+HAWEYyTBKUDwFTxgN7B9Aove&#10;rpjjRL8iFfj409/rlzefvdZ89dxwmaOUwktsKQUEjMA1tgLV89dq0kV+4zMJdV65ryxv26Zkcyd+&#10;JUlDEp5EQFuybGOSQGfblS1Ftkbl/u5lb7L/3cf2I/VTZXj7TEELFZ0k5imxZX+yZEPblmw78lyZ&#10;3vbbyvKW4a1Pily4Ps9xX/uBJSPKErc1Sd3go+0hwAbxky15tGP3724KfFUKcPtsacUWezJ4CSFZ&#10;vQSbNZVK9e5BoIkx2zJCMMomJog0nxNEvmubzyRORXC4l/8JO2Xh0j9Czn5T2XBiH/aFyoTWXJOi&#10;BfqXajvZAExw2Y7jb/qkOIPtQcag2dpD2OmPz3xn/2gve9lntgXZZsRdpl+q7ig7ZksQ2tj7aiuN&#10;cdnKos6irS4+U9iBMLaVRl8JUsKzrVlLSNt6434q9ajaU5vxKXTgSBfXmiuAYPsMYS5lXZk0z/Fb&#10;24RUWdIP1pBs7YCV7Teu85ycguAvOtuC5Pf6oRiFLU1Ku6G5Z9oqpIybjHAl2fCCrT+qMvncliO8&#10;oz6vake2LukDOtsn6xoVjmyrMl4neytH6K8KTsaJ1iotKVZh65IKR663V9a4lG8zB56JlmjqmB48&#10;5H9bsICYbWC2LdmGZAz6YFuU/1MaTd+N09zYA62vtpYdxZHLgc2mYRu2Ef5RrWo+FpVFXHeom/gU&#10;I47mkiLD6ZPtBBayRVs33bZaLkaM39lfdRq9cmihPWHq41no9ophNH3S3Nu1raamL671yvEX+ut6&#10;JcSy1cGk0rJc569rMIgN36qwYDbCy/3V7iNEUnEkFU4wm/1xmNz19uq5xt5De/Dcy/4419OYCAn3&#10;sv9NtRnXEBi2atDw1OpUzcTzayMgLAJ7HzE7hrVI8/IMdLaR3l4816C1/ii2jX4WhPcEIRopN2ZB&#10;E7CuJQgsYoJKTUYZgLRLAgDdNWXMbKInBAlD47CI0ak2tOZ6IaSMV79t1K/N7wkex5Z4WdjogE76&#10;RYDRotHdInU/2qlGoNg/CQhU5vFbAs4eTpvn7YnENzbb53uChrBEd9m+hLN+KWigRJrP0M2zVLFR&#10;CIEAJCxo3arKoIUEDfcn9JXBa+fKJn9091y0pTkTIuhrr6m9jkDJb9UzJSTxpOvRXZ8JNnxgTajA&#10;o4iCeVUQwJrRLzRQN5M80Li77PfMNhzPU/kHsKGl+rAEsOe3zRz6nsAkqM0roPB/TjywZ9TzFGpQ&#10;Vk+xY0Cg/2pzmk/jxDPkk2IF7dpU0EF1H/xs/tqMayXvPAMv409zhdb41vzgK3Nl3bGCCGkNve2l&#10;9XvryNyjoXWt+APesKfXva0jNLEGrBu0xP/uBxD0maVlPvATeWNN2+NrTZgrvGBNWIfm0n5dygAa&#10;ACr0RicAba+u7HD8myIV5sh747TlS5/dS4EOVheZa97NqTnQT/LU/mG1cP3W/dQOBpbmWVEI60BT&#10;axdI4l3zjX4AlgJiC1YKLx9NJrkc2DC6jdBbNSNXAI/WgqloXYQZQhPCmNnkYjwankK1js6wYCwU&#10;jIuJCATfESyEMwbQJ4IMQNhcjTEwjcWkzBRCu5cFbeIIC4T3GeZwH4vFfVT/tsA8K9VZMKoJNJmE&#10;K+bRL4syQGuiMIvSW7Q89ydoAJznEoyqodB0CAT9xJTuTYjStiwW9NEXi51g1UfarsVB8OibupWE&#10;D8YiMLkJjBmI2f9nESmEbEGip8VvbBYdwQnkuAVoYQS6TfeADSPqk/5gZn0FWISk/tDQgDEtjCBW&#10;pcZY0MXvgJ0+ART08yzaYupwUhbMpXFa8BYgoOLWsHA8y8L1mQWu7iVBhq74zwJCA32x8IAQXmj3&#10;VvqOgLS40Uqf22ahATzCEPB4BrqjHRAgbMyxDftcNGhpboAfYQGcjN190CFVYgCEIsqa3/iOgLSZ&#10;H8ibH5vw0ca9jct7wAEwgJ1GIOBFdPY9K8j6ME8aIcMiUJjb2gBUxkDI4RVWDEFIS9eMSV1V/GAN&#10;+Q0BRbASiNaIcmwpdq4Yg4o++BtfoQ1BqHiAij9+b40RxgDG/4CDMMeTaEfYGgNhp3pOWxGHQFWU&#10;gSUWl12AklDVFCbHL/gJzSnY+JACCvj0R7PuvHdaCBq2iiylAJ+npF2qHoUv1MhFT02/udusW3KG&#10;W85nLB08kApDrqVI6p81RYZFcfAdYAJI1ia6mBffa8DT/fWTsCcPUg8VsCg7aI2YU+NFe2NWHpAL&#10;Ed+YX1YVGeg+/uIjcg/98Db+t17wB54yDuAE6PGjAu1aCkx4j0ZknLVnXJ5nXVNM8bd5pmjiKfuX&#10;8WhieApgsPjIY+NjoZGTZLr1a22j9dG9wpcDmwEzVVOfMAyRvzQRgsLLIrQwvK8brF1roBYQ94XJ&#10;U03EYiRICEegRwt3hpZq6K5FfAsLYzFrCTPP8x1LiOZq8ROMfgsMTCYAw6wEAkENnICEhQQMXGei&#10;uBmU+CIIMSFh4ZmALSY7AAJSWVSYzPfuZeHS2oAOoYFhaLlA0PMICAKGVqSvmNjzo4EBEMKQ4oAB&#10;CXS+awuRSwfTMv9ZNBaa5xKWrqMUWCxo4tnogE7RbPUNneN6IcT11e/1y1y5HysS8DiCJMBPKJkH&#10;/SP8CLRUPSGcAS+eyEKltdEuabUWjv5ZRMAiGppxEBqaMRPuLE/XErSAjWBEX58Zi+eyaPU7xyRZ&#10;XBauz1shBiDQg0XqHr2TKQAOzdc9zIe5IATQPcdx0DQJJA29CEdjxiMUA8BmEeMbwKXlxAnvzQWL&#10;UH/wGkFFQOg7644yg57mgWZMIcLTmrmm/FlDaOIv+rpOo6wQHngN8BK4+Bh/URj0w28Ag0YIGRcw&#10;YNUAAILQvFPA8COwtL4oNqxsIIzfrGUClZBlPeFt69WaBDTWKUEKuFxH2ANKCgeBZ41x67WncJg3&#10;wg+Nc5wKgadaELp5T9lCE/0jfPXFWAC3a9DVumSFEZgsLQK0tWYJVHzud+QBwV0b2lBEjAN9rH/z&#10;Yg2jIVqbd3xp/NaUZ+hDTvrAA+bAuqFQG7t1QraYD0qZ31GGABM+wKNoBdyMl7KPN8w9gGNRkZGu&#10;tb7JSo3i5n8gRvEkA1iqlFdrHM0ooPpOeTWv1iEFggKqH3ja/BoHfqIQAj6gZW0CKYoQxZMcZSWz&#10;Ws0FQDOv5Ad56Tk+cw88goZo6neAEp+ZY/QyB0fbQ4CNcI5W03aMVsyU9b3JsUhNYOvrpgFgZg3h&#10;MZwXgtC64iKgJbJKCEquGUKHkCOoMYxFhmEQD5PQ/FKkmCYZ1xELAZNotEi+XtYMDdtk6wOBDrCA&#10;kGssFpNrIVisJtAkYwKLnYAK8FnYgIAwJ6T8nq85hzlibIKZQKYlAmQggTH1m3bp+RaaRYXJWC8E&#10;LMGDpkDB4kEnixgtgA1mt/AsCp/pq89oUISdvrq3BWe8+qcvaOBaGmSEAm0eY+pPSnmhmYXiegCg&#10;X+gK5I3XIrP4AAfha0zuad4pFkDNuAE2nvB8i4DgopD4XD/QXQk1v6d8AArfAyUL1nWEJaDw1/Xu&#10;TdjQWKvbycI0/06FwBvoQuOujRXJ6sKr5knf8Q6QBjZRhCxQ82nseIJ7iRAn8Ah+9/AbvECY0Ij9&#10;Fj8AXAIYT6NRXInAABhSEFnM5s440RXoEDjmJId9EgLo7rnmgsABetZBTeEmFAkNwo63wHgIrihy&#10;5h2YmWeClHWD59BZnwkfgGaeCG6gA7xdp6/40TxbLxQQayKl2whMdDRv7k/w6R8rwzqirOFBQrpt&#10;PstZY/gOMAAoPKw/+uE5aMNi0F9gQCawAsgEPEappMyhO1q2cgcPAD0KLtc9N23b3JPyEmVc3/G+&#10;fhl7Yo+u0w98x5rRr7pmXOv+XLeuQYd4FYwn7+N6TEq+/ug3Gli35M1of1hV5nrJRHtdfQnzHAUc&#10;/Zw9s47z6HMuBzYEt3gJjCMlWBLvIrwIadYVIcKHTBMjeGkc3kN2lpL3/LKEGUsCk1mANDIMSjAR&#10;/ha0xYohHVxHoNPCLXyLgAYFMAkh7gFahz4QjtyDtHfamMXod4DPouFeoS0RFq6zgAhmwoVwZ31W&#10;xhMjcR+C2308l2VKY6fd05QwEC2LVu1zgg3YsWSMjQAxZsLPgqGl04YoCoS2cegnegE1LjuA6X9j&#10;d28aHxAkUNAZOAJNWj0hZXyENQFG+BOYBBWB5H1thAsrwdiANEBDA24k2jRByEpmWRJwBI17sGz0&#10;S/9Sz9JfApgQIiATpGd1sgAIMIIRgBDo3E9ehAhh73c+R3N086wqUPTb/V3jN3hEfxPYz7houOaO&#10;gCMM8RWA9FwaaBYgYYye3H+er5kr/G/8hChQ0x/KjLEmKO5eBBQhxxp0jd9YB76rB8X6zO/Nb4S5&#10;v6mo7/dJvMizeq6cZNnluxbwM/5WEPYE41HBM/rdngoWMwF5dd++5fs9qzblUddjOzeXAxsAIlgI&#10;tTOV0AlsgELo0Xo12glhA0RoSRaBvwQkQZHkDqCUJA/XWJC0KKZ2MrIIDQCUuAqtHqgQmMkkQ2TP&#10;JpQIDffxO/foLSqTX0sGua6XlQYgUyDaM1hV+lKbflMQgEArlF91gVEYkjjzqn3c06/ePLcuc/NE&#10;qaA43YJ2D3Xva1sKPENx+CyqnznI9QhdLge2qwgnG401MzqQtD7nyMDbfrJEWFCvAiJAmouVxXG3&#10;PgWumPd3p+3RdOh3H/dXnPsrx7TH8n0HXthLm4cCmwDqURPWxFxllq5MHMLtJd7Kfe9r9lPgnod1&#10;mn01AbY+8te8kseK610ylRjqs9uz1s5Z2ZxzMx9Fn4cCG1fOswj9KAI9877f4oGJz6Tv/az9FDgr&#10;wPY/8b1/Ie4qq1ncX/JRVTx6tMw2IH+Txl8pIP6azfzCGpJoXCcmmz24wjGuEaqRgEKOcJlHnpDB&#10;fpswQTKbW6XI95JccvCyfgitSFSLW14ORfbZ+j7xaf2UCCP+LatTnF3/hI5s6xEGko9Qk3Uk6Yi9&#10;i50LBYlVS7KTjCQDVi7A0fZQYDvaqXf6HebIpui9/ZYeK0PMhGO+Nn6z93739WsU6Fk5VQGr348s&#10;+WSt8Uj0rs/9kgxShVor7HKte0ksiZeDVktg+b9my/k890g/Et9zXT1bsKWI6yTxEG6ukxQkiYZ1&#10;IQnF9zIDJbx4L0mGAGKBeEkskrgkFk0QZstOpR9hKOFGVqD4tCSvNvtQvwhiCTdJDtInWZrZKC9h&#10;hytevF1yEIEpG1GYosakk+4vs1kCkLi8hCG00AcxbUJeHyRHSfLS7/TB/XmXZIa6Hs0lDUm6kgyF&#10;DmL0YqmSr2RPu4Yw1xdCWKKWtSzDVLKVTGCJZMbg98IKkrTcV5KbZCNZqbZOyOiVTSu71jN8b379&#10;RuKb7wCmZ8ieRTeJceLvtprYfgDQbHNxP3sofW/LQ8Yof0CCHGAEIKkWUvlDspzkLGAj8Q2A6ZPM&#10;Uxm7xiuZzb31AVjKopXQBuBkGeszUPcesPneXEhmk1VcMx7lQcjkBXwS14Se8Be62b/nmUcNoxvY&#10;BrLQAjGRaRaGRZoKIQSQpBXakobRMVcEDpCi/YyaBSSLEePaqpANkGui+SevohURCJJqpO/LcAxD&#10;04Y8S7N4Zf/J7qNZWdzRuLJnRL9pXtLrCSfMTvgRPtKjLRp7bTAjgSBJyAKg1cnmlG7dZsPSLv3G&#10;Syq5BWaxE44yVT1HA/QErGxMgoTgtbBs3KS9WcQWHtpbfFl0tEnCwOJw/1RYkIFpe4h5IPQsZoKF&#10;8NF//9vKQbuUyq7/BJnMWfMqY1J6ur1G7l8XGbpa0ISNjbeEKKEp7V+aO8EFQLLPx/YEi9oil81K&#10;yKIpQUVgS1LSB+n6hAfBjdZS/AlEwsQcu9Z2BnOYObadQKasuZRBS9DKjm0bfiY4CSrPIMhlFdtC&#10;4ff6Iwkme0cJRkLKthPZq7ZE4Af0lS1sjRCY6FNpYy34nOaNHwjeNqkIiNlygrf8tZbQEc1sJQGi&#10;9n7qj+9kO7OAvNdffGJNeq45cL21pIqGeTC3aGX7BH7WJ3sW0Q0drDlp8ngHcAAJoIXn8Ai6WOvo&#10;yZqwPgldIG0bByXA52iDj92Pgou3bFWyDcNePXyBzmL4foM/KQbA215FAOGZfgeAPQ//yHT2vX6Z&#10;X8qF9YbuwMN2GfOEJzzHmM0p/iWHbCGxbmSXoxOwoKyYP3xrq4Tr24SnZKHjIUqEDHR9sPVKMqB9&#10;Z3jb+pMdbX9p9vpZn/qN5taN5nfWKTrpc02mkz9h+5QMenPuvvqT5xnrUVf7ENhMKs0DoU0y4aRT&#10;9h5JBTeJNCPCOfXjTLyFbEEQshYF4kp553emKfjfxNJ6CIvaENvgCTgZgQQADUP6PabMvpn6G4KA&#10;lkLY2XxpQRO0hIGFiklZRG0jvCy+ZEViDAzEFKYlmjj7ooCCrEXMYAJNOGFJCPnei+A0gdLnTajJ&#10;QKctwMLkyaDEPEkTPwJsFjZaGS/hY16MA80sKt8R3gQfrY6GaIuC/loE9kmlUgUBlK0AQJJgJVBo&#10;r7ZdYHafAR6M7N7A0P2AJeCxSAkuYGSfobESHuYFTwBD/cO4BI3n65uFZhMwELIVgwDCJ/gCj9nb&#10;Zb4slFRHyDYPgs384y2LmtUBLICAxWZTv/4SjPYyAg77LfGyhW9MABVNLDQCzzYMGrf3hIcx65vF&#10;jTZ4g6DCAwQnAQq80cjGV+PWd/uvCGNCw9qwiAlFoO4aa809gYAGoAk3NLRHEuB6hr+eY18m/vYs&#10;1+BNyg2asAIADTq2zfjwJzAAGoSIuTV2PE5wmQt8jqcITcILjVxrTASsZ5kr1op5J8jbhoZoaX+b&#10;Nd02Qtb6Mx70J+Bp79YvEPA9RSzbK/C1+XSd/lqHlAVyCND4G0sW/axlFoJ9kppkLAAbWYVXrAnN&#10;HANOQKGRV1EMzB9lRSNjjBkd0CpVNcgD/bOW8H6q6+Bh8wuIsgE+AG9tAK4Ai/nCD8Zl3ZoP84zf&#10;Pcf6sEatQaD4/9q7E9yGlVwLwwvp/a/zPnz98KOJurIteYrjSECQxJZq4HBIVpGlMrgr5ta3JVDj&#10;pjfm5xlOA75rk25UsA17GORpODikPocZHCmlPvphgMi0sTJacJ4+aBu+0mmyrYaXncB3Ouoij4wf&#10;ftK7uYxJ9uiqcZF9dOt0FaVDxrBV07gHIy8ats7642VKuwdawB/gmxBGIQwh4+m4H8gAH8/wQjAL&#10;qFAWkyAkwAThCNJ6Np/CX0BEwCir0J7AIi6lDUDmxBjHCqr1TfldvF3Kx5BuJbDwnPXFO2CYCGGK&#10;pvgVsHhev5jJGyTMlIEQ8XqF2wSUsFAkYEDoCRQAJYiVF1xiBkZyHLZCbvQhLASHwyBrE2Csyzq8&#10;NJEHwQMOFJUCUlCXCKkz2rTFQeE4oIEL0DLMjDXgNR5gZZ74qx3Gl4CK7PCOolAeTgeQBNyUhGCj&#10;JeeEPKCL9XXOh8s4eY0UUpuAh+IxjgDCd4De+MiD+40LP/SLtpYoPOMCnIBDBMaREHnoXzQKxHiE&#10;lp7QkfFgnIyV4wGE8B/tyY4+zJXT0xl31esBSbyngDxrIEfBybTvRC8cKEsu+IY25AUNyCKQAg6M&#10;BQXvmK8ifn1z3FzaBOgZto6I69QSbQESPOMk0BVyhA7ogb/6Wfd0lOEARmMVjTIojEVHoPmfkRDV&#10;oyceMmz6JVv4pV3zBOScCTKv33m517zpOuOPPuuhzwCOwROFcMTwRd/mQyb0Q3fxx2oAOSSbaI5/&#10;xscwiKREA2jH0JNbR3cZF2DuhB20gFnu4ZTQdUDO8JB3WGPZDD8Y7nSbQ2a+5IkTTe/xj4HlsLiP&#10;Q0N+RLUMPZlFQ3zynLGaKx6TT/Jm3kBdhEqf4QYdF6GK9vDevXST/DMunDzGHNhzCvEFJquJ5SjC&#10;BlEv/UcbzxelMhKMHjzWpudh27zwmwNLhmAanqElWonSyQ3jKVrGM7/R3RKisfmbYTR/2A8/zAkO&#10;iqQdmEHvu2CJ79gGKyBqaskjGwO/4NpaW7rHqLnn5lIkZrLOmEeBENOkLR8ZJC+Y8GCaSRBATGBM&#10;gCkBYNhMgpdKeE0co1fDljAAD4TnuRFqSmKiwGJd0si74FUaXx6a5wDdpcOYed6MIgHgVQATy0IY&#10;ox/CT4CAEcH3A7hbmyfgBM6FIZSr/Qmf8bisE1/bfNe2CMpvwrhexkLRCL75MPJ+ViMIpNFeX3mi&#10;ImSGyEUICTxHBE+0a86MiLY4LiIcym2eDAzFoywAjDIAbEoM6NFVxENRgCtvWBuMvHYoQksOaMaw&#10;6ZezQwE4CYRZO2hHkM2P8QGk/jYP92ufwgAwsoUvaG8+DB8vz2/LjmQLIHJI3IOuIh5ABdQYLffp&#10;Vx/awLdOL/EdZWKMOWdkHV05S5y5qWT4JTIS3QAly26We7RFfskVIAaWHWsGJHiznA+yjt6MBbqR&#10;F44b2pDDzho0fuMGRsahX8BuPj5DP0ALjHjq9Mb48Xa9OtkdyIkO8IZskMGiLhF0oMkw4xfvG7+N&#10;Ax7QRfJDNo1D9Dg9fzLC2eQAMC6cqa0MQXNBXwALLyxLMobADu9FXhwINO00fXTDW/LY8nkHcJMd&#10;Y+awWTb3NzljePGO3HMA4BfQdZERfCQPMMCKg0uE4T6A66JbPoNZ1bQai761pR2GAR9LtrAKk2NL&#10;fjnsrdL4zvhhDNygY+bKcQszGBZ0a+/d5z3v72p0Vz4zirVTcgocLpmkJJS9RuJofea9+2LreB5p&#10;56JhQxynPvDyLMkASgLCyFBc3orPeAW8IFGOfRleNeGgpBSZsFJkikYJKCEPhhdXxNCEeGttJlIc&#10;S2IMKOBgOCn0agB4LICqo4uAESYycgyX7xixeSEYwKQcgISiMqKWKoAwcGPMKTxhbV8DkFBWtOEJ&#10;9aoHSghM0QldXIw4UCL8W5eIAM0AuHYA9j0X4WfAAAIwFEGhASGmsLxeP5SP8QeEHA/enc95yv4G&#10;3Aya+bZBDuQsRfO2KD1vEnj4nreOFvhCuUW9nAggt+4Xap+n16s8yBCQ1gYZy4sDgGisffToVSSM&#10;rPYBIMOFfxwMNAZc/vc5cDYmS7IAwGdk1HgALOND9swL6DHC+rbc47d5WDoFXhwowOF/Bmor6gfg&#10;llHQWn+9Boah8kyH22pffwACoHEY5ruxAjLzXd804bPpzBmHJTo8rI0iD/LTst4lWWqP+B5ZO585&#10;KXAPBX4is/ZqxCZMFl5bgqGUvA/eFE/G35SaR0OZACevgyGk2ACdUlJkoTwDx6sBkhRbpOXveTFO&#10;vBqgr2/gpV8g58f6/poSD5gBFS/EPcCG0vO+jdEzJU/MvoANzwpQaLP3S3kGIwDmzHZ0b2eyBXgd&#10;gaRdHqHx52UAVYayd1FteSOWQdDIs557RXH4J7wNF1+m9wWYtzJJRU+deH+PAp3PnBQ4KfBZFDgS&#10;dRWFPmMGN5cin9HJX2xDNNDm9F+c/z1z5pSImM/rpMBJge+gwDRs/rZtITB49Yk5p2H7Dvk5Z/HH&#10;KHDEE34naY7sx9ybyv3O+Tyzr5asn9nmK9t69hIimbV1Zd9WIsnK/2fKw38N2zMbfCWhz7ZPCpwU&#10;+CwKSJaQgShhSPKOLYbzej4FGAXbIVuHcLfdEI7b4hAZ2YP1+9qxhp7Vrt9+bLfYKrKF1MEAtpxs&#10;1Wgfv9uLth/vPttOtpokwtia6m319pyVfVViUS1eiXWyfedWSXWekty0bctr6+W/e6j71RFbRcCS&#10;Bm6l3e8h1nnP36EAUNjrsVLOrUhlPc1k3UO1HAOo5skiUbgTRLTrp9fUTA54XiakNuz32md2X1l5&#10;suzs8ZoH0PDTd8YmqxGIaMf/kq58D7i049K3zyyrb9VaKluQVGZvXXZq4CqRSb1kdUiWmO2F22+v&#10;sFj7xmA/vHfh2V+XWCS7WeIPUJUF6R6AKyEMcEomki0reawMXHvcMpEBpvHM99Dpy/gkLCl/6RAD&#10;+QCyPiVcAVyXPXpJYBLK0E/WrnnKJJWIJlvT9+6T4S25SS6CSESqvkQuNDQH2aqS1NBFcpxkK5nH&#10;MozRwVyly3eYg2Qq2bXoJXlOdqn5GYtkL5+VaCZLUxmNkgR8lKGrf5nC7pMoJvt8fSN5MkR2jFXt&#10;nMQy49SeLHbzlagn4U9eBcfFmGT5SjQzB8lxnpHwxbmRpCVZTxYyzJUNrKBdCQQ+opnSBMZKEqEy&#10;qhlUkUMJdZLA0NnYt17+uweFXmLYOuZnDmBuDHYu2vp9QNC9E1jmMUKeo/i3lmNkzREmNRUKCY9e&#10;00PSF8HvPV/akjAja45S8lo6qQQASHwpPRzAUCjAQSgJDIYRFMzk7QA9iuI+7Zq7VF/KqG/ZcrwY&#10;l/8pJA8oYJSF17FHJaxUiEvI1tfiAGMCRLmABiXkYZkfEKNMgAgAyExViyWztaJ69yozAF76Aay8&#10;dYJsXJ73uT6UBfRWZICpL+Ag+/TW2wu0AawomuQj4+bJASKAygABPKCjWFpffruMHfBQIAkraCQj&#10;0zwojlo589E2cJIBak7oKCuX3OClLF+JLehAKYGN+eCdTE/ZoJZW9AFstCs7VGauJCKy6xk1Qn7M&#10;SUKTtH71an4DxnnxdGXm8oABuPGsr0DStqxaYKjkBgDjnexhctnpEHgDLI0HONKJjnjCB/WR2paV&#10;CmQtFwFH42agzB1vfQdAXemo7GdlE9rrDebGLIOWDniGnJNt5TFkDRDKskVbc6c/wBINPCPzFmga&#10;p/opGcz0lx6pDZMwxmBoSyYyGQSQsqfxHj3ULq4rUUpOZDMrcVDryPgAfzLrO9ndeKOsQfKYLFx9&#10;+F79HzkwPoaWTClDkMVNLtGdviilAOLoBdDJGX7ADvpMPo1fVji+iGYYAwZOir52zEObsp3xBz07&#10;hcP3aC5TluGQwUuu6Rx6ohmZQitzkaVOPsnTipfowKjRKThQAh3jY9kUDSTAyW4nP7CL8ZTN7n48&#10;kpHL+DGuvjNX+NNbv8mK8ZiHkjGGy7zI9poV7141qvRRElmHHBzFbfdfNGyEIk8FA6VrEzIAwCvg&#10;Nfnd22Jn57wlgkNoXJ43SKDhb8pFmYAzArLklAoDFN5SJKn2hA3TCJdn/M9YEAACbiy3LmBDyDtZ&#10;49b9fe9+XgiBIqiMJIHvuCSgVrU8UFXvZaw8UiDE2ySABFdJgTovBovyUzyAT7gZRAJCaTCboHVc&#10;EYVGYwrob94UQyalnXCozgccvGJjUHJAsLXjM3Qj/PoAIAyo5xk5AklxlQQAGeNjmI2fcqIz4QRK&#10;jA+B5YnxkBlbfQF5tWcVoqufwmNlA4TZfAEC4CIPLgpvyYqRpnS3yhz0DcQYAqUMjFzr88BTXRVZ&#10;VVRtrHgETCiXGjG0Q1v0E7VTLEYaOPmbQ9FJJTxuNOHRAxpjx3eg7x4AaizkFrBQTHrhMm+8Ah6K&#10;aHmyFJ5HTMYZU33iNacMLfXfUVWM87w4VWjGsAAa7awX48JgMkDa6oQdNDB+hrqlHvwghxwBdOIN&#10;02HP8p4BI+NEdjvCy7jVqVbCQt7xtqOWRB3ownFyiSpghs9FTS66BxhdgI9jg2ZAFc2qtcQjMoo2&#10;FaZ3RF1v+1YDqD86BSRhBlmtdlXfDD29M9/1Mn+y7iJDnYOJT/DG/PRNLucJGe5HF/rkIl+cBLSh&#10;f2jn4rBqx0XOq1GEkWjJ2UBjBoO+4QW5FiHBSvwmm/SXbtNdhpoTxdGoDxjC0WU4Ow8yJ5qc4buL&#10;LJI3/dLN6v6ii1q/HICWC2EDmhob/SYnZFM0RqfIG9yFHxk28kIPldLACUZVREce6CbcYjtEjg4D&#10;IKewnG6tF8cTX7WFHve+0/NqxMajRiRKYhLV5rDOGEgpt5ZrRCYIArg76kVlPo+F8lMOoGEJgAD4&#10;H+joDxP8dIQOxgNCHjqCEy6eBUAFNNcujKUwVeTPsYqYGEhMwDRji7mEGwMw0ufAEZEBNAFSKMx4&#10;W0ZxMoI5YigjCmCBr4snSzAZa56PcJ+BZ/SAIxoCGYrE22I0PKMvyygAgbIT5ASYgmiLEhEaIKps&#10;glcJoNDS94ARmGfQWwJJ+TtqDCigI883ZeBYAPgAifFBD/35YUQDDgpomcLnjB1jCFxEJsaqJo0B&#10;MsfquLTFAyRTBNh1aalY9NBRU9ojMwEtD5scuCgcvvH2GJWOAyID+EqeGHtgU32fMRg379A4yRdg&#10;oLjkDZgAXzwHqAyfaIPMuNABvV14KsLTHxkA4sYkSgGSviO75gzclTvgk4gPbdbaPxEOOWPQRDAd&#10;yTTlnZ6ZP7kGcp25STaA46zfJHv0y8UomwdHB93JDWeFrNJPPPE8vnOiALiL142+QM93nqdbQMtl&#10;zu4Flp7Db/JMxkQaxoqHZMTYOC1krSgcvfCDg4VOHfvlfjJA39R8+hx+GC/DQtaMibFSyI2mcGvF&#10;Jrpq/HRLVK0fYxV9wTRz8QzHAN05Lhwwzg/9YFjxl+4wTHSsw4XNHx043HRZ2/SbXKEpQ0w/RDp0&#10;VZQmuqe7/mZ0ObTGCDfJGAcBzYyXcTBfKxCdE2ocZJgh0I6x0TVzI7McWrJFTtFmPZ4KXpFxzkU6&#10;xfBypDo8g/xzmtADHjLw7oFf5k42fdZpK+YAT9xr7vTId+bA2eEY6pc8wrvJI8bS5/CT0wF/Ovnn&#10;KtBvfHnVsOnYpDqIs3VplpahallibdekMARDEVk7lkoYBksBohWKa/CWlTAGUxgIysBrINgAgRED&#10;hITAOnS1Yp69dY4YRQAiFJ2wzBRTQGRevAogzuPIePDQO9tPHx3XBCx9Z+68D8tYIqzOMexsNp5Q&#10;AAckeWO8SN4HL4yjYJ6+s8xkrrwyBoHgmy/md+YaQOk8SR6tvxlWygzQKkSmOIwwwNSethm0ToFh&#10;hPwtauMw4JGj0ggc56FCYIYYqPbaCHSx5NIekTGajzFq3/jQllCbG1ADjIqeeYoiFfSkaBTG+EQi&#10;HZNEeAHF1h4OWUEX7QIsPOjcO1E/GpJHewrGzxPEV6BP6c0PaFAyDhM54JDhEecLgHTANbBsNaHT&#10;Pnjm5B7PgRNZQXPeL1k0FgBNhik0RwUtKag+gSW5Nj/3oCOPFaACbHKEDutJIZafAB7HDzBxcKa8&#10;m2sROn1BI6CR4WIwup8eed4yT4kEeCoCxj8GDw04KwwxA8ULB0YAknOBXozCuudBjrThOyBGX8kF&#10;JwAfOpAaSOGF59HGkpyx4B3w5LB4ziUC0ic60TfPMo76YoTQxPjpLN2inxxQ33EY2o/qLfXhExzC&#10;LyCeQ0Vf6AXedlAAPYVLPgO8xkXX8YpewzF/ow3HuedENpb82qvDd2MtgYN8VyAvavO5H5GRe+mQ&#10;vuAJfsBIP/qEF+Yzk0e0pS/Ptszo+RI9tOc7BvjSfjF8dH/P6xfN5/3+b1m3g6fRtFNNriUf3tou&#10;Omqw9t5/9RBkiklJW2vlZQEWSsJSiz623pkDdEUZlvBYdUaIx0ygOmuNp0U4eF9CcSDFKwHWLDaw&#10;b13YOAApZcVIwuv7vPVLk+VlMKye4yWtF6YDwK0LgImczNX8zanzFHlKjKZ2KRgjwtv3DGADZuYC&#10;HHjEaAXUCLbfFL5kA/Q0RgqKBgDVs4wAb5enT/gBAeUHaLxIfXAcGFbCDlws8aAVkPSMeyk/L5rx&#10;mdlRgJmhQG+Rj0jOZ4RY39pJKEVAaGn5zEWQKWyAYy48fgAMkPAZXSgBBwIoog1aW7bicVqSRhcy&#10;0MnrW94Z5QFwljbaN2BoLLkWtZITQGXOxqpPYycn5sYolikGlACJ78huQAEEjE3bxmmfzVIdJw34&#10;oQ1g0S65zggDQca67C1gp12OmGfiM0DnmAEebYjQeKh+zHu+SSLj1Hu28GgeBpC8tuemD3/ru9d+&#10;oMG80PETivX3AtMr7uNIiKb/0vVThuWnaXzRsCEI8OE5AgHLKMDLkgLlp6iWI7ZO1qDspXyW9MEL&#10;oezAlUc2QQxwALsiKmAzvQxj4RX5zOU+hjMP9RIRKTIQKhLbQ+wJ/rylssP2PDvvme8dOvrsT94P&#10;3C2B9JLE9aSXV4wNIJeE8or2/1Kb5JfMnyU8/+Y652PrvXC/QT7wcz0n9zeM+6fG+JKsyHsn09l3&#10;t54HhKKaS8dV3Xr+/P4yBTgRe9Pcn0HHd/b1jPGebfxOCvzVyOV3cuv/R/0Izz7KsD2DCSdQPoOK&#10;+9p4RPD29XDsrk8bz7HRn3c/gwKWe7dKSOyHWn2ofOZoX1ae7Kfd2tc/2u6R+yXGWCI/erU/V3Lc&#10;0ef33i+qtF1hz1TmN1rfcx05veZS+x9v2H4bWP2lJSD7PvajpDOfDsW2iv0lebgHxJ79jD3Ukjdm&#10;2/aiZe/JblxP79gzBolYSgUewaP57D360muJ2ubZM2732GeX8CSx6p5+t/rJ+JhTxt7evjwBiUT6&#10;hA9yDKyw2bpaSyhql46UVLN3Trfu+3jDdmsCsqUkbxBce2JHr2d4B/alZIRh4jPaOzqHd99v79L+&#10;puxGmYWSXJ65F3fUGKyFy++mR/0dBb2y3baeD4A6XcQ99s+ACDnzt6X7aOUz+0dbtJPoYk+7Nyp0&#10;NFJlC561Jwx8gBAA9Zm+jEM/HBjJOZJe9OOn+fqcc1NWo8/1Z0+dXGhH5uY8CcR+FwPkO/f2LPCT&#10;ACPCMgYRmDFJ9JpvhHCfFHd7s6IEma69IkqGpCS13iohP0DZC4MgCcuPPWQJSO51oYmITDsrH3sl&#10;lnGgB+CWUSp7VKo8EDd/2bcymSVKVSYimUq2qWQrc5XIJXlM4pWxyxuQUCYxTDRmf1stm/uULJiz&#10;VP0OHZDxKZFqXpLJevflKvsymavdXE9i2asn5mxu5qs0Bh2UGZk3Oso0JTsS2mT7ukd5ir45E/Ih&#10;lFOglSxn2dOywxlbvLalJIFOJqpyha3a6L1j7b5dhs3EAPYta7+lVJeUvb0cSsOD0jYl8LfvtOW3&#10;nwma7i+7y5gkhsg+5FH1AsBJBMpBeChRiSDaoMj+1w9gdI//Zb5JC9en/2eSy5bRkkgjrbyTBI4y&#10;IKWSsk9RpURL2gFohEUKcSnWNo9lUVJkcyBUUpI9gw7tURq/NHjKLUORwntG9iCA4Qj4TFtS9zvF&#10;RVKP/81d/+p4pGuv2XTAQEaq9gljZQDGQwEppmw/F3ABFvoEMGqfCLKMTJmYSkaM2/8AQ02SzEbZ&#10;surNOAxzCYU8tNQBcNTI6G8aB99L/dam59V3GSegqJhdpiR6y/YEPNLTjV+fFHDNoiUf7pV9au5+&#10;AKX0eNmoFFiWLPp6XgaxMgpKbO7KEdQ1KSkAEOZHZgGkBC0KLn0fwPkt45XhUSbgfhe+qjkzhk65&#10;MDcGRP/m57mZYcnZUx5SyY1MTWPTphIBGctk3D0AV10TGpBrNWPkiyEQ6Ui39z1HBoBxbsiGeZMV&#10;9U90BmBL6UcvUQ65k8XswAN6LptVXaB6KHKolKIjtRg4GcZ4ilfoBczRtBR9tADSvsN/9NO+BDO0&#10;FjWgCcAlzz6r0FjZEdkAzj5TjgI3PGsc1XNNPTZOpRJdyln0YXx0n27RFzyGK0Ccw83445WShmo9&#10;HULhM5m+MAOm4AVDANDVneGRQwLQD59llJeRzPiawzyejRwydlsOnkQ+Tj+ZkhG6Yhinx/xkKJuX&#10;bFq8nCcV0WEyjnfomROgFIZu0yPfoaUMaDIhA9XSqXYYOiUlvcJMyQsMYNxht+9knNNtWcyMtHmj&#10;OV025qNO40XDZnCUROOUj0ADInU+vAoC6HOAalJAxP0GBqQpGivMMgMXf2OWy2R9juCsvpKC6moo&#10;v4nyCBCN8vhM6rO+KRTPgOIBJ8oECKXJe2atVBceVyyLYIgLjBDM3KwDU0SKQckxkOAgPCGk3Gsq&#10;dgJOsAkzpQRAlzyiDHXGejV+jDmvTUmDsVK8jp3BcAAE3JUZEBLjZrgounE7xaGjorQNQPzwHpUr&#10;UDY0xAfKoz6KsvOOADReG6N1cWDA0FEqkSi+r6e24Iu6NKBHCfQNdJVtoIVyDfyl7IBLP0C+UxCU&#10;MHiOAov6PEO5fN6RWMDA3xSEjMwL+JgLGTCX9Sw8QMrDBFbq6YyDoQXO+iQrvQcPiJI9KfsyfgEE&#10;YDf+9eJ9i1x8r7TBhVdkBcDmSZNPtYBoCKh6E7KEJ/rBaCpG9n0veNUWo1aBsDn7G3jnRJAvsqsf&#10;PFf/Rg/JSCUOvp/8YmiMj6HAH3LEoaF7gL17qyVFG+DJIcRjtAHKZNNFPum/8QM2Mm2u9BJ/9aUN&#10;48AjBtW46SZekAdgRq44UhxJ8zAnuici9B3nzsWYGof5rpc+1aCZo75FdfQDQLv0bbzkAMZUME/W&#10;XOYBEzhT1Rx2GMDsi17Q8y4OHeOEP+bViST458JnNIEPCvhho4J4tKLDnkEjEYv5h6lwjxHjOIps&#10;lFN5lgx0qgzMw8e510d3r2FPZ4mS/zUrlLOM1hwkBgy//Z7twwHGusxM82ZEjQ/Oa8MYyAjZZojg&#10;F0eL04oG5N5lbnTexcGiR3SdvGiDYeQowSn0oK901f9HVnKuRmwYiugmycrytoEphQBkhEJnNmuB&#10;F/Dg9bknL6piRkXHvDiMoTQMXadCa5syEWzGE9EIKgXUPyJpj4IBCcWSPBDeqLEAWMaIQK2XtjBL&#10;G8ZLgTvFAfhRDsYOAOkbgd3nMg+Cfqn+h+IAY3M2P0q2XgCdp6Ruz/wAGQXbSt3Vb0qH2Z1qASgZ&#10;IgJIeRhR3o7ICp0IF9CwtOJi6IEBQQbQBIbCo1+ngOAfcKNwPmMogRwQpQiAgHEE5p1o0dyADOV0&#10;ASK081lnzImOKSh5EHUYs6Un91laQiuy5KIM0Y2yd6anSA4vgBzPb16cEp6y5Rpe4npQgCUdkaN6&#10;MnKRt0dRtGmpyIUHnIb2LERsHelDkddLVEdRRSFk2UUGgDk6BWx4TD7NxZy7GKBOA7G8xKs3NuME&#10;BgwFpwKvzBGAcEjoBidS5KJtvzljDIK+9QUIXdpd3xhPft1nSUif+ErOtMV5sNxlvsaCB0DZPDl1&#10;+uXIcHhcHE1zB2CiLg6BKJJskkWRkggYjRga4yJPDAfHlpxaBdCf7xhmQO0ehsZ3ZIu+uxhk8o8O&#10;q9PKMUAn0Yu+6TG+dxoLfnHu4ENH3pm78WtLP4CTrqgjpW8wb73oEzmsIJlRA76MEvlpCRLGuIc+&#10;kjWRDHniiJm3yNiY6D9DlaHHd3OhN3iK35xqTpe56aOlyJy9GcEwRJ7rLNk5/o7vUsdKrlbjsCcS&#10;Et2SMbKljYq04Y3AoTZgFrqQP0aP40n/6SDZY6CKjI0HvzlaMBrtyRYH8d7TRua8rxo2wAFURCyO&#10;imkpgELMg1t5lxTCRSFSVsJGYHkTip0ZJIwmRLwQSkEROgQUsGfYAAJvhbDoz1IS46BtQAu0CRal&#10;EMEwQIRmvSwzEGJj9Iz2O5+O8Bk3ANafiI03nmFDdN7KJU+BUmAmoLSM0fl4cwxAxVJir5EAppdq&#10;44zFkoBrHhdl6YeSMMLAwTx5ojkAIuSiDPShzACJscEnPCEwQJiB4UgoJAc+vFuRCuVh3IAIkGUQ&#10;KZF+1zM5GQJKaV54wbgwWDwxisSDxV/AhsaA2LIheSBLwIWiupcB7cxQgg4UgTsgZCgoPZnpMj9G&#10;xHOiJ78DdfdQJsplycRyBrltKbNTWfJaLf8xsorvXQy7MVBe85vlJJww4Ioe+FSkRSY5ahwccshh&#10;sKxHziwRkysrFJxDTgRQMz+GAc3xiWz7DezJCaPdYQRAgUHkNKAjPeLlojsw4/AASXQSSeDbXGEg&#10;++goSiqyBt7uAz6txlgGpk+iCLLFOTB2tMVDdAKg5mtsVmdEWYyiZTn9A3/jsbqC/8CQwfMcugLp&#10;TsxHSwYCXS3XcjjxnMOjfU4BGaWLMES/He2FV2SPg8qocFyBor7pFrDVNhnzP8cbjnHCGEJyLXJA&#10;R5GAsy9zWHy/XsaNJ/CP/Blzh5y3dYAHokt4Y+xkSZv4ZAUBDfAWVljRIHOWoxlC7Zqr78kFuaPT&#10;9NL3jAGsYWA4gr6bV87BVr0u7KILjPsjbzhBA0vI8EubVio4iTOy87k5wfWWSn1m3C2T4i+HCA19&#10;3mWetf0vBuz8YOL01aVIAyf4CD+P/cEkSllBtcgKWIpcKC4C2iwFZCZAeEyG8eElCTcplT0GAsAo&#10;6KPTtzHds4TFcgbBBw6iPM8CegYAAXlb/mbxRTJtQkcLHh8lFK0Af14R75OC+c3LKbw3ZqBrsxX4&#10;URDKPdf2t2hMmEVljyQxAIg8fcaQ8AMTESugwXS0omD6snxCuYAhYwC8eLkU3v+dvs8TBC7oQ6E5&#10;EoCbsbK8ApTcw+lAHwBiX4/xQh8GcfWUKTdF4VV6RkGwSz+MLycCHxhRbftNubQFCBgkBhVgGqfL&#10;HhYvjscOjIAQgBA95L27j/BSfuPlkIhApmHTDmek01Dcx6gynkCLPHWRKc5Ih9gyCO7XPgM2I3Vj&#10;Jw/A0z2MA/kVJRgTXgAw80YP4zdvNMmZsXoBRFNAY+oQaOPGuxIvyB8DqA0GB4AYD2eBvAFNMpOT&#10;hEcM+FYtKFqYW/MpCQWw0NXeEGFcJY7Qbf26x/j11X74TFpBy/bCp27o81pC0TOTjRrDTvy76zb6&#10;wKGZYHxXQw88BF9bcp7N0C1G/tLK0p6o7MiwtAd7Sz468ixdgwnPSBC51u/V0/0xkwdqAhSSEvMK&#10;EHgud+TFAOMMi70r+yh+UzoAVraT/30OWHh3FJzAUEz3ASJgRql5MowjRfOcv91PCY3HGPUJSHy+&#10;pdieBQwxmDLro7TfUk15GWWdIVoedxvbRxj46L2MdedLTk/k2UK6Nc4SeB6dwyc9T44ZypJajo5t&#10;zTgkZ/eePH607/P+f/4bQV7bY3mHXjD6ew+ReAXPzpNH9lN1V1bkbI7Hb33+Jz2X/dM7dqd9C95P&#10;F6/EMtFPXJZrRRj3puj+xJjPPk8KnBQ4KfAJFDhs2D5h0K+qFdtaUvmE+Z5jOClwUuCkwEmB/RT4&#10;lYZt//TOO08K7KOAJUob9PZg13ej7WvhvOsbKWBPU9buq5zp30yzdfnXUnGHVLTH6vf8zD6gPV7b&#10;P3Np2d/zAPruuZc+p2G7l3J3PldN252Pn4+9iAIyNCXiyFyshupFXf36ZoGVRBfg5LdkIMBUQssE&#10;KJO1x11GngQre5O3DnuwnyU7cCaZ2I8vw1Wpjyy9mTDhM/v2xmIPXYas5JySm2Qt2moo4ca4O61k&#10;iyn29SRqbb2aaw8TzVuugGQ4uQlldEsykvCkjECOQO+ZkxyGLjIpfSdpDU1lN5fKL7FJoojsaHSW&#10;ISkzVLalLOeyFI1ZopTEs/WMSNmiEse000uY5SlI1pNRrf6sN7pLBJNxqoRCWZB9agli8inMxxhk&#10;3EroU0+q6Nx4ZaXSJTSs+F/egMQ885TAJqEt/hq/zGJbXHIbZF1KXFyTAffQ3T0vNWzv2NCdEz1S&#10;wLeXQN03X7B35NlVyddnr9HIZnGv6gEMhE1avZ/KKkQXpdZSfIk+wIYwK8wGDh0A23FI18bvfnUk&#10;lNJzW5lP6GwMRTb+ByJAwnw6P1IEZE9WOwTUPcY4L/dQfIBHMbSBZuYgA9E4SlmWEZaSoo0x2IOU&#10;ROT+shPtTcraNJbq9WSKyrh0jww/ZRpS8pUO2DOmZJRaxqOsrd71BjikiksPB06eoXRSz2Vsaldd&#10;FIWPHpKkepM3gJZNJ4sVwKpllJavXwDRqRESsmTwSqE3ZpdEKm1TdJmQgEv2qwzMLnOUbSx7Vuav&#10;rDM0k8ouy9Z8tCeVvnpB38vyVAuJV0DJuJTBSLU3JgDke4ZA6cPMTEUv2cjKKWQ5q7cy91L4lT1M&#10;XVQHJ2sav5QFyOwlm4BXCYIxcyqmrqhNlElt3NqqUBtgGh/ARlNZuS6Aj29qWdERX2RDqynTJ9kC&#10;pujuHnTDQxnZW4cDS6AyL+1XK3dE793LUCixYaBkOOtHIhqDYj8fTdCBHOCxWi8njOCXMhW6wWjI&#10;/CULnmUkyL7aOHJIvpQ8kQmGB99FmdUW0idJaGSeTOOjrGElVnSx030k6eEzoy9TmOygEbqjM8ev&#10;ch31bJ7TtvuVZZFbuqj2kWGjSzKsOUEMlHnQEfOqXyUnDLj/GUDGVnsMIpr43UkwR23J1XR/ikAo&#10;O2uN8EiNp9AyFn2PeTwMtSIUF9EoIYWSDl0hLmDmZciUBJxSu3kthBYzpX4jLgXXn88QQ/YkQAQu&#10;rPqaJkzolAkgrlR9z1Ag9+oPo6tbwjAARrB4BkBLSQMQ6vXoig7VDWmTIkhL9ZvXAqAANG/IOLXt&#10;XvcQTCUM9alEoTdnSw3HGIxX20OxMJCSUkZtT6XmtREkYzMuICw93piUHxA69FFgTXEAivsJPSEG&#10;hhQJCPqbkBs3QSGA14SEsijlYEQVvxPq9dKvH6BGadGM0AJF8gJ41DShhXHw1CgrxUCT+sd//NAH&#10;/uKdNtHTvH3Ou1fioQ4Kv4C3uZI/4yRHgJRHSy7Rgsyo38MT8keZGTqKCwjIJVoqUwEKlB6oSBQC&#10;tikwY4bWAIZni+bG4l5G0ufqvsgrZQea+OozNNEfw4APecGAFAjxsgEuw0ImzANwUXzOgHmTF2U2&#10;QI1RI3/6WA1Hb20mi4wRHWMo8KiTcxgT42GAOrWk0yDIsrnoQ40k/iitMXZGT63grIHi7Ch47uW4&#10;atB8z+ijbae9JDf0mizBCROmEWYAAGatSURBVG2hhasjqejKemq+9tBZBOA5c/csXGHUzA9dGWgY&#10;AkRF2tqxnCySQ1Pfa4uOkU/0w2PPiPAYvC2HmIyRDXLjWUA9L44UGfJjLKINP5WOuLeSCTKuHtFy&#10;N94aFyOnfQ4qXDUmegrojQvfyDDjXISp3KRDG+gCfXepbYQVah3RH73VlDKAxkmmyDY60xmYrW90&#10;EZFxipQ60S3YQxboLWcTLWEMB5teaBP/YBocw3O6q/THd8ZN7vCIU0GWyCXcgQMMKsNL/tEVP+ES&#10;OtMhYzIvThO9hAVHjRqaXE3317E6JwCAeIwXC8oC80qBLO+IV9WpAQSRomMKRcEsSsoCAx5g7nvC&#10;gBiUC6OFtowWATBZfWMUQAbWvHq/fTcvXjTPDvMJMSOloBETCAKFoKxqcrSNkZiuPd5S5/ApMlbS&#10;wAh2igGAMG4gS/gZCUaOApk7EAfG+mDMC8MJAnq4gJDvedWUzhiNwbh5hNrk/ealNzd0IozGbVyA&#10;nMelX+MG3p4DPOZD0NXmUVwKBEjUYjHmgBPQohMjee0iUATScgXhBl7zio4EnYEHvgAI8Fuu0A/l&#10;4GRQWrWFaM1zQ1e0dC/FtszDEXKf9ixRAEXPFF0k6L0RmgKbp0tEhx4VxlMgMufi6OCdC5gwUIwe&#10;OWGMPQcM0c548YviG5vv3Mdx6ZisgB19yArg7Egl+qBtCs/DNU+yQVY5cQBY28DAd3hP3skLJ8sY&#10;6BYZoGccAspdWzxafGWA3COaWZfyPI9vohDyp56UjtI5ACUiI6s+J4+8ZfpBroEhABGJkW+XttAH&#10;P+nNrNEEvAwuo4DGAI7e4Fs1obOswioAQ0g34Yc5Ayttelb7OcDJGnnBa/2jE8euo8o4PDmnZEtb&#10;ZFxtJnnkkLg4ac0HxjASQJ9z4hn0QdM51kDUKkDH5JnTrH+8qkDjSzJNzukMXSKnZIrTzcEQsaEl&#10;XCPfHCKRpmfIBJpwfuiSCJKDzwhYbmVQtKMPhguf4TC+oit5Y6w6FGOek8vhY2DIJpnVB3xBQ/eT&#10;V8aOUaNTeJAsWtp1P2MGy8gVfO1oQZhkLnCNEYVTon86Ql/JDcfKc3ROPzCMoaNXDDE98Tf5M+dp&#10;2Pa+Bf7qUqQoijDyPEQjFNKgeD6ISOBUx1MkSwoAhzBYalHcK5pyPAyvFCFFAdryg6Cex1xtdGEc&#10;zwdx9UkAADLF5emur6QArtp2EXgCqD8AIirrWBsCrR3eu8hSVMcjCPwYUQzXn2e14RJyEzYXbxhT&#10;PasthorRN16Cx4gTXOAB6FwMG8BmqBlRAim66cQFtCA0a30VJeyILEt5Lp57p7l0agbD73vzIxyc&#10;BQ6C+YgAePOEyRgI39aZe1NRAbe5cT7cvxpCSkqRlEJQMJ4tASUD/hbJoHGAgsfAB4AaR2cPWl5h&#10;CPEZcAPJXnvB2PEo8Q7AUWzga17ArbP53C+yYLTcx3lwL+GnSOSQUUMDBpqsoRelBNz6NBe0wy+R&#10;B6eIYaP0PGkKxsOlbAwwg0TetAP8gDJ+khEGHoAAFXLoM/OlGzxtbXrWWMiJMVhGBmy8WfLNsHNS&#10;OD36xe8Ku9FSm3hchG+u5NJc0aElT9ENQ+aH0eKN88Q5POTcGC1dkW/9k2Uy53M6RX7ILPkWZaJL&#10;F4BGI+MqorOUhJacFaAsgg6QgCVgxwu4oQ/yzmnAVwaI3qNnF/mmO7x7ACpKxCM6RF7gizF2Cgfa&#10;+R9NOwFEBMCRMjf9oQX5aSmXrKPvxJ/6N/aMKZ2/Z5+NgeFoGT/jSE/Nl6MvQuG8tppAJvGQXolQ&#10;OQAcGLhCNipD4pQxaJ6jUwwSmYSz9KJlVfLJOaXvazRMHsg2rDMOy6LkllFhDBkvst6h6/QOb8gC&#10;DCKXnmF4zVFb+GA1xGfGBOs5GBX345m//TZ/Dppx4C9aow1sNyc6ob1wb68jMe+7GrFREuBjIBSc&#10;xUVUoGNgFBlBGRAF26wv60zI3c+DAuSIRkgZM9YcgXiNvC4MpwiIg4meo7iUD2ggkqjRs4R6fXkd&#10;g0fxEKhjjRgsAouwPHdjAwBAkOC7z3IZ8DEOS2LaMFYGYAo7QaJQoje/GSTMcT/A7HR5ffkMPYAg&#10;AKFAjB2QBW6MhDaAnAiPd8UrReP1mC1AwoNjNAibSwTH6KAZYQBoQn/KyuBoy/yMBVhZPuGcABKg&#10;ajmKo3JtL5Jn26HT2gNua0aYaAqw8NR4nASUswMAgBea9iYBfKO0nAmghxaUHa8JLjD2uSi4DWUC&#10;3kklQEqE2hl/ZAov3Y9uogHjZVh9zmiIWhhH4E8pyQinyxjcY7lHu/jDGJI9BpncAgZGlwyJihhl&#10;dOw8SSAIgMxZlIIn+vR5zgkvGq+1j0++87exkjUyRXEtbZJbQOF/BhZg4Dd++g74+rz9Qktd63I8&#10;EDI3fM/goW1HRWnHGACGdj1vrsZRkob28dK9aIQ+gA4YeW4ulXseoJELcttRSD6jG51INA9AcF9v&#10;8Cj61a6xaw/tVjmrzwykcXWPv9di6dqaxmkFxen9i6rpxKWXh7rXuPdGCfcA8Lc+A2PQ755lxGhS&#10;G/4/2s5Fw0bYCpt54oBBuMuwAW6fAaxAV+dCfF4YBaa0vMGsbq8psMzCUAILyk9wKCAvECDw7hgv&#10;HhuAoSiUj1dCGdcJUkZjoSyUEghQKMapDfmWbURhDCtPs9de9NoXgAKQzQeYzQ1lCsvAVpROIRkY&#10;c+FhufTJmwHCxmHenvO3n5IbeFKd5QcQjH3reCHP+ilyjLm9bqf/0afX/pgT2qJRKbZTwPYWe0+A&#10;uWQEX5moc4+yHxX8e/r49mduZSoenf98tcrRZ99xPwdqRonv6PPdfdyrF4+m2z/DsD1Cq5dmRT4y&#10;sEee7TU0PLJr13xxoft6L9mtvhlYeyG86Vddl16V86r+znZPCpxHhJ0yEAWsePzmes6vNGyWQnhi&#10;LYn8ZnEVtd3rdf3meZ9jPylwUuCkwL0U+ErDdi8xzudeQ4FLr+l5TW9nqycFrlOg2sifpNMjr5B5&#10;97jfte2AL89y4r/KsL1ik7f3BFmmsZf1k6d7v1ugn9GfZA+JJc++nqUAzx7XX2gvoMOD9Wgk89/i&#10;jX3b3tTu9yVdtR1Az+rD/rO9Yb9LVLGKUcJK2Xsr3du3LgvbmHpG4o/tBEtt61j1IRHH3rnkmktH&#10;aWlfxmtJRcYksUfSWzSxn26e9v3by9O2ZCVj8Z1tE9m/EuqMS36BTEbtooGkJslvxioRTN6BnAQJ&#10;XPbfZULKT/C8JCaJMPII5qucoo25ymGQPb2+nNc9vS9O8pXcBTkFMrOVJ5U5KmNTopZaNYlmxm4v&#10;VW6FDHPJaz43B0lh5iMbVWKZZyUASnLCY8l75VnI25BU5t5HsiGb69MMmzTPbzxPTT2GRBQ/Mhx/&#10;Kvp4B20p69ZJKT4vEYAybnlwxieRRSlEVxmJslslz8yLxyqDMi+N4pe8QAFt7Jc4o20ZiH0vo1R7&#10;EnoaC6Wk7BStV9dLEgI+QKrEH/dLZ5YZue4pSVF2v8QnNV2SiCigeQAL2ZDty0ockp2qHffKElbT&#10;CQiilX4orrICSqs8QRq89+LJ+gRUUt19BmxkaAJc6d29RRgQAgzp3cZhLlLB1/dZoYfaoE5Ckcov&#10;29KYZM8yAMCjVzBJkpLxKikMgMtOlWUqwxaw+b+3uQNhpRAOE5D2DrCM1R6zF4oCUdmv5gC81Kia&#10;87wAqto8fJUVLO1/lTV1msbUi4v1C8iVFgBu5QgysdGePgJ75SIcp2mg7E9L/e/9imqx0E3CF5lD&#10;c8ZFndT60k6y5ZAAdYNAuDelz7mQIbRGW3OSAKYGzBiVOOGXJC/78B0qYJx4jrZobp4yT2WAy6DG&#10;I8luar8YLs+aBwOiL4l1SkB6H6C/fa9/bZJ9f7tPRrQs7vVCD3Sna0oN1suc0Vsf9tjwm3yjiXIM&#10;sqPER/YyPccDiXGMl1Ie45YV73nlGcpryJZ5yZiHHbBAIqDEQryQpet/GeLoah6y1smZ0oh7365y&#10;0bABE54AJccc3kDHFGEkpvaSSBOTzk+wDcR9PA5/s75SnRGIAvgM0SR2mJDvfY5oPBtgAvQAkfog&#10;SgzgZFyaKCa6n/LLrOzdYSIDQCFNXhq6tHZjJ1ClgCtfoDw8BUyWYqzkYB4XNJlNWTBAhqb0dSnn&#10;916ATY2f2hrp95THHGWZKmdwgoHMUYJAaCkxQXUvQVSHBKxc6EGZqzNTGwVAzUUdFHClGDwrPFFO&#10;AYQpu/mUNaltJQUUhGKhLwFbX0nEA+uN0samTm/NoCtbVnkCvjAQQAgIKtrEB98xQLxBdFCKIf0f&#10;6FEM/xNu3qGCXsDakVR4i6/4q16K8Evz9wwARA9ywXM0b/3oO7BX6kGx0ANIy/ClhAwIxaWIFcAz&#10;YgwE2jBSyh7QgAyYP5kjw7KCGSvj0Ya20Q8f0Zj84YPxqfei4AAPUPNaARxPFhiRDboBHI2L4Sqr&#10;VhlJBdQ8WryabxUnE+jGyOBztZ0Mv360jebkjDEBqICYU2Fc9I4RNi56IYrwPQADUsZPbhhkl74B&#10;ru/wVmQCuNRNkXPjXb1uWKEu1fzIElqsF/nWJtqhuWgF8JEFxk5NGvA1l2pb1fYpuZmXOeI/GcGP&#10;3vrtM7wDuOZGZrbemM2oM4aeq851tg+QHUDRag7HhEFCJ84RwK9gnTETxcAvxoQe0wUHU5QOz2iI&#10;9sgnGtJjdX9khXwp6UFztNZePEVzMg4jK7HiYPisGtg5blnuHW6wRqpoRt57C7exKL0qUuOscOxg&#10;j345WcajNhId9Mlocv57dyd54kRwlszZfb7HRwaujHLtwj9jYtiMgy5yxMyDPs7s8D0YfNWwETQA&#10;DGAoL8EWFmMqBaIwgBg4UATGjlAbCOXCHJNkZDrqBwgzQtrlIfKAMQ0wAiaCJCoiWAwrMMNswAIE&#10;KBRvkScFFHtrMFAACAAGiAE43jviIiCiM2g8SYKHIZRPISvQvHSVtsqzMuf1Ary8PyBGKftZz1gU&#10;0fLMGG1lBYQDUGI0gCHohAPzeUrAkSB2lA8vDAhxCICtuaApI0RRCQCQR1dCyih6HiARUCBJkYGA&#10;Noyb0AFjXhe+EHpCtRasouN//vOf/wINOSCI64WPeM0TRVOKgG8Uxf8uQAE4OTna4xEbLzBwBJd5&#10;oBMAZugIN75SfMqABniGZniKh9oGxIyoeWvLs2SIkjPeAB/AoRvDVLGrPi2ZkE/GnyKRF8APiAAj&#10;OpEXnwEutNSfpRzPVqsoIkonyBrjCWyaO56bMyXXnnFSYs4GwFMbijYcPGMk50BQxAZAeMhAXdsc&#10;sfnewHhBH+gn2cMnBpP8AlaOUlnC9MpnvjPuAJoBaYmq02foH1kl/3Q0PpLF6ijRCBgbL96SvfVM&#10;UOOHDQCOQ4DW60Xn0dZFBrRPrjwHzMkrWmU8YAUnpsMAZnuc75wwThS5hk94CFTRz1zp7ryAq76L&#10;yGHYGtlzNBlnp2Kop2TY8Fk0w3CTU3StzlXf9BvO0G0yDANdZJZ8c+7IGEdIYIDnZBzmAn3tkWVR&#10;uFpZ39MVc0dP8yC76mzxYstxcE8OFLqtFz6TeVgCi40XvWE5fCeLcIcsdPqMqF2UzsHgIKGD79GX&#10;PHFoYI7Ax/zIORnt5B3zgT9sACOOVz6bF+xaV4nQ8Noq1tWlSBETA0HwGTOD1XGnUYhgRFAiH8sL&#10;BBxA8mhciOIeBqm1a8JmoECnEz0oGtD1meUF31N+HidvsPoripuHZWw8dorOw8I0IOkCHsCPomiH&#10;kJsHgENkgo3ILks4tw4qZnh4ZIzNevEkCILCbl6l8RHG9YgsHjfD1nFThAgwMgAuSoDp5toRYIBM&#10;FOVSEM0zEy2ZCzBmlBhKygd03J9xZORFqO4DxkU1eMfrZ1Q4C4xZhs38eJqd7N1cKSuloUCAqSWq&#10;SQvz8hxjSpHNi2KI5vEcYDAk9iCAH16gKzDnnOA9ZQTIDCgeMZQcBt47HlEiMtYJ/PqjcMClpRur&#10;CwyI+8kXGRSNUDIOmHHhFaUwLkBKfgEoOjCKFJTyUUaAoo8UkAHMWePA6Y9skFlzIXP6w0tt4w3Z&#10;B07Gox+0ZJzQKtBi4DgMHCPt0SF8M+fOl1Ro3lIc8JiXSAR98bPj1ozDpU3REqfPxcgYH9kAgr3R&#10;Ho3Mm7Okb4aDbjm4gGFuVYHh8iyHR+TEWWQIzb1jwRiReTGq5s0YkD0gve5XGzcd57hyRNpDgime&#10;o+vJNZqQS2ME1hWD65NOeJ7jgP+KsEX6wBc4wxu62Kkkc5wcCzhivowGWd3aMwT8HDU6SZYYSboB&#10;D1tG1q450t1OcKL35FlA4LIapC+y3+HV6KMdRkH/omA8gnkd1cbIk6WO1rICYSww031kaR23/xkh&#10;8k/W10uUph1y1qHveMzgMNp0ikGGyZwn+MUI45N+zZWzSS/hOBm35wdr8Y+ea6+9TZ+36kd/4HSH&#10;vv9rcAc/uGnYGCaTJMw8+c6sY0EpPs/SsqAlHx4xr7t1/I7DYp1dJkfREYbnQlARm1ASTl6udhGY&#10;16MvQsgrRlQCEdDzOHihgI+S8rA9QykZSREdcGDYOkQVKCA8pQCwBIOH0RLLJdpRXMb5kewgHiAQ&#10;EIUQdB4KEAA4PDBz4cWm9JYhgAWHAsONE82Mg9dEcbWBpsCYEqMXsEYzdGa4zI13J3ryHQOCjhRJ&#10;Wx0HBnQZBN+tx3sZl/YAI4PEOKzeEkU3B+MlvDxHykfZzZuxxm+8ZbytBmSQLesZGy+M40HpgRlD&#10;yiADV/JBwckiPho3matoX/9AzPx494y0cZpPwOFZn5NpZxT2mpD4zmBZRSDnQIITx9Dz0NHe2Bga&#10;YES+OEUU3X3kEL3RUdRK4YEQmeZ0cTw8D7zxhCMDGDhCQIazQEbQAjCJ1NGRV06/GFA6AHj8v0YR&#10;eMaA0RUgxLDQP1sCHKDVQy8qDVjIGONNPhliQA2YPI9uDALjgHccCcYfaBkfYGNEtQkDfL9GbO7V&#10;FvAGYpdKcRglcjZ1LcfTZz3nnlsOaXwN4Du55BE9PoivL7nd8ux5XafARcNGaHoNBAMhPAc0gAH4&#10;9goISu87oADM/M3LIDzuBZ4lDvic10d5AIjIg1Fj6AKkhqtPoEDheQIUhRfDmyP8likAGfAEFjY9&#10;eS8UEih5DhjwikWawILi8yZEVsJ8SsrL3dpInWSz4U3xH7mADbBDC0sX+qdobZ4yvp3JZq7oBwg8&#10;A7R8DzwAivuAh2U+QOI+YNQrahgD93kOfXlXfvTpGX0yTO4BWKIt//Pkp+fbfMs8AxD62XrNh+9E&#10;U2tyjajFsg3wnoCiT+BUZt0EujLYAi6/W44wJ543Q7KCY3sWjVsfW0X3xrEXFCfPPzET89aY6CTD&#10;dqn4+h1JSY/ozbOf3Ypiplzeouezx3O29xoK7M6KpABzQ/gWMAAyyxkdWHtp+IyUCMZS5rOP9LlF&#10;MkbOss9W6uutZ8/v91GAMZa884wUXj1a2xexXEr42Teq77nrBOL7eIluf82o30ep3/nUbsN2z/Su&#10;KZ2lkvahfqo2jGCfR1fdw9nzmZMCJwVOCnwuBV5q2K5N2xJJr2z/XPKcIzspcFLgpMB+CthzlAFp&#10;u+W8fo4CbzFsj27WWqIs+juXXn5OWF7Vs2SMrTccvKq/s93PpMCWjttHbcmQjPjb9oW9Vv/bE5Yw&#10;1jaGvVjL1faZJbX0+iFbJ/aW5xsH9Of7skXdb5/aHrc2eqbvUc1nMgC3cEhegFpN+99KH+55h1uc&#10;sY/tef3QD7kM9Wm+JejYp5dLYGkebSST2Y+3EiVBThv21ZUTmLvkOQlILeVLWJKHYPVM7oHkJfv6&#10;Crxt1Uh0ks8gL8C2UietGIP/JR8ZlzwHWcHzgAZzwReJXTKxle7YopJfIddCzbL8CjkOkt+Mn1Nw&#10;qSj+iNS+xbAdGdC8l1BLYJGsghh//UDgaeAnnShbb3TmRGztHUxF9H339LnnqtlbHRH3lpEGMPzv&#10;t0SRjjryvb/Xo5K6t/dndazRKhPa4u3OE0rcS4GAGNDBfwkwlFBKtb8BELpQMNmQzUtbvGarArJ0&#10;W3Km3JTJBbB8BwwUyPbiRYlCFFQbM0We8lJ6AInm9mZlNwKWmeKtbfTQv8QlS+3+dz9Q6V4JRTJu&#10;ZWH6XcGqTE+KDlykWmtfMhRQARIyKWXNSs03bjysREHfxu9+mbDog36Sp9wPXICUy29JW7JptWeM&#10;ZTjLHFU6kCzowzjU6gFCGaW+QwvAJ9GrMhH8sWcOzBgKafUyW9W+uY8uy0p1n9R6WdNAUqmKGlQZ&#10;tGgNdJWMyGrFNzWZ2vG/8g6AbV728ktft58rC9hYzc13+K1PdNM/kDcfbcs+lZnseQceyPr1I+MW&#10;n5R3zLpNWbCyqrdeyYO25u3StyzZo5dxAXw01ZZMVfM1JzTxvbFJyDIvRoBMoIvyE+OTCUzelUYw&#10;br6XrUwOldGQYUXfdE22Lh6Qc1nlkrJkv+oPTcxDNjNjr1xD1m3Hoym3khzmfpnaaC9TfuKPpEKZ&#10;0fRbJjYdRXflKmTAfMiFrF38pQdk1v3G2ZvVjwZHVw0bYTd5P2WgEV5AkMJLhzZYRJhnp2GoTCyT&#10;pmjSpP2mgL1t1eClul/y1vUjDVyqsPR2zz5yGQPhbgm044sqSJYlCRBkXhJmvwkIkKmuBZMxS/0P&#10;QZLpKcVbSjdBVoPlkoFZijWBVBYhC5Sy8PiAhh/tSLAAPmrUCGqZgtLsgQJG84YIg3vwZV4EhlDy&#10;fJQ6EBjjpsTATVan+iCf8dS0IVsVHaSmUxQelHR9QApgAgo0UscFwI2NovP61JJ5RlE4JeH56nvN&#10;MK0oE0gDRBmN6+uCgCOFkPUqRb/TD4zZnNEA+KgF1BceAVjgpjSAQqAVkEJPiiUT0PPGTCHJKb4B&#10;W+O2x8vImL+SEDysjs5YgYG+yByaAQlvVAZqDBSZUB6hBMHzebLxRb0g2qhbUudIliol8Bwjakzm&#10;S3/Qla5IslFPht7qpMghevje/WSKs8eYKx8wH+Bn3kCNDNMZz+OlkhGAhg6AstIKTgLwpIv6kVXM&#10;uzc/BhbPyXcXmcQfiV4iAn1U4CwbWXayukkODMATUTBYfgMrPJKtzJjq1w9dMVdOBFkkV9rtfyUe&#10;gBcYcxLokTG5VzkI/OCYoA0+uAdW4AcjLnpCc2UTgJ0zgsbKg2ARGTZeMs6BolfGSE/JGhkwBobf&#10;XGAgXWQYt/ICjBtv0Ul5zvq2ev2TU0BO19CL3ClVmpc+4Szjqa7L3NTiMbx4TVcYbHJuLuSZnOE/&#10;QyYQ6CQa9MHjTqqBf+SH4RIF4gH6eQZNYST9xBdjY+QZLXRStuM+MotXHZ0Gx5TfmA/6zcRCuko2&#10;ujig8EZdH2PsooNkphOSfAaz6D0H654kn4uGjSADYwWzhBKwIARwMoBSvgmNewAAIAUiAARhgScg&#10;s58GJAilCfmMt9Gr2S9lJfLYKSZlw8wtA2hZgjIzvoROu3PpIIJSLoTEeEzGUAJhTjwWQGDOjBNQ&#10;oniKSIGuOfFGAKVwXX+EALgqZjQ3QEHwKDmANU8G0xx4VxSFB9LROxjmHiUUvFTCQOAx01gomrHw&#10;mBgkBaXuVXgOJOelXooiUTY079gcYNVBpBWSAg6p/4pbLXHwiCiu8g3eGBBVX6ZeEH86xYIxNi7j&#10;4K2jGSXBf3MC9PjUSSmND8/IDkBVWoGm60WxqxOk+BXa8+wCmJQAGLkXnYzF93jBMcB3ssXIMHjG&#10;Yo745+KcVNdmzowD4ACEnsUrhdJKVhT5AymXNgAJGqkZpHRoga/k0vNrOj06U2Lgqw80wn+XuYhG&#10;ABeAc2lfBIeHAEPdqJpQ4MgZ0i/jpT9y4wKgnmPggbNLHxXk452x+S2yAYIABD/oCZAEiGhKvuks&#10;54R+mNtaZE3u9OkC/p7hlJmPukSgBxThQe/yCuQ4KMklB8H8ADZ+MewuvEQ3BkQ0R6ZbHsyB1qf7&#10;AS+ds/znGXJrzHAJrTjMgJZho/PmDCsYbfqK1nSJftO13qLNcaBz+mHYyAPjTLfxDM7Qt0uHOOMp&#10;2WCcVgfUHNGDnMGQsGs96Z8Ro7vGRIY4pyJzNKMbnGZjJyt4hZ7mTwcZXThsiZauicAYPA4JuSUr&#10;8BmGw0TPaoOcwiFLgbCcESvS5ygbL3k0f0XxsJyc0mt/c6xFb6vMCE7whdywIzBDP4wbOYW/MJ5u&#10;Ghcnho05GqGtmHI1YmOQgIaJAC1KY+Csfac4G/g8FgoBeUeIz9oTDEqPKQTf2jMlj8kE85JFBlAU&#10;GeB6vmhoToI3zBPVF9ByP0asbSIs5WK8MMw9jFcAwci5eLkVz5oLAlMO8wCklFMbQAK4MkbmD8CF&#10;3O5BKxGW+xgOwEp5CAWg4XF2nJTTGsyNIPJcKvD1OWAWAWE+oaKUlJoXNpcWjZfiGisBESm4tOlz&#10;/AA0HQ9FWShT56/pw9hdaA0oeOWEm+Fi6Bi2AIIA8oYJKeMOSEQERXCTPxSZgWBg3Yv/69UJLAwN&#10;+hsv4GBI9EtZGRrz8zzQoejGaV6UlfFJcQERB4TBFCGgP7BkGERywJcsoWHg7zPKjc8cEvwDTsYh&#10;EgCG5m2uQLHjsjgIeDrfxKxdystoiIJE82RI9AUg9GFODAWaATpyg+bma16iRCe4kFF8ZywsB5EJ&#10;PMY/wM0bNlbPAzGRNpDxvDmil7lzuBggsqItc6LDolSGDdCgFVqSsSKPKWe8b+Ols8BQX8DKCgA9&#10;IGvmp2Cd/HIezB9d6RKHwVjc3/Fo5Fp05bKfQ69gClmgo+jIkRExGZO+jQMoGq/o2t8MrdUUjqb/&#10;0VI0a5x4i270Kxpon+NO1txHVzoMAJYwUCIwhwGYswhWlEIf8LtTXVZZZpDQ4pHEOHLGwUBH8skJ&#10;tkQMjwUBDCt54ryRe0bX8i3ZoUt0kWPKAfI3ORF1WQ1AY/MlD1ZTclbILxpxgMgbufM9OYUn+taO&#10;eyy5WmKGp/rDXwbSvLfqfdGNjMIbxph+oq174YO2/dBvc8DXR3Mprho2AEqRTdRSDIECKgSYN4LB&#10;TrmgDIxFB1YSYveYDK+Lx+p5EQ/lY5UJFuIAVYC0dQENAsVzAUpbB3tuPrjxIWYYU8tPGApseeqU&#10;kOIAIEuelB6DeU6Eh0LZA2A0CRlFYdyNB2M7Jy0BCzx4PwBIP5SXISCQaMfb4eUSFspM6CgxpWeo&#10;/eY5oqUxes74eWyEeV6EFPAyokBKO7xZF6+4E178T0gBp+UnwoRvIin8MS7zxk+gbP6iV3O17q8f&#10;AKofgOk5gAKcgBHA5lzMZRqGh8eG3kCUp9iRa80BqFBkAALwAKslXnT1GZ7oD038z3PGD/Rj4IA4&#10;0EQvMsc4u1ffoks0BEgMUm21dk+eASgP31IX/vJwtYMPaIQW5IfsMrA8VJ+hCV67D6DOS5SlLUaI&#10;vFDqXt8hEgCiomi81G/HNwEufbUEhV88a0aKQ2LeeAIAGG6fAwceu7miPVkCNKIPgAV4jFm75Nzc&#10;AQdg8Tmvu/1D/TNO9NrcJ8CIHMifPtHSZV76BeiWvNxPXjsxyP/GRKfgCIeTsQNsdKOleW2ZEyxA&#10;Gxdn0X2MjOdawm5v1z1kh6zP00ncC1/ad44v5Lu2+6yjoy7hSNsC0YFscva3jqRqzI9GG3sx7VPv&#10;e9QoPWNeFw0b5lBe3nprwhQCUFJuxsBaLcDmFQEIxkcYSTkAie8YJlGONngdIj7gx2pbNhAVdOTW&#10;OiHCynDwXCjVI5lzhJ23AuQpMcH3f0sq+qZ4xqhfymopTJQKvACNsYgojBsgmCfP0NgIPOAAWvri&#10;FKAJ5aVMlJ6y9woYYAwYW9Om/D4TLfBYtMHr0zfF9T/A3lIo0eA8xYOxIlzmx6iu2VnAtGjNfcCk&#10;pWV9zWwybZeggUZrYf4sqr8Ued8q5o/vaMWJEeF35FnfAVv0+g3XNcX+raBnThwHEc7W6TS/gS9H&#10;x7h17JcohsE/r8sUKAltL41eoRNXIzaAxDua68kB2RyMvy+dGrL1eYovROX9rO+W2kuQ877rFGA0&#10;S8T4DbTikT/rENSfmm/y/lPv7XvlvDlf3zivV9LsbPsxCpStfbSVH033F2XYq3j3UVpHiXTef1Lg&#10;pMDvpcAnLI29mnoMgBWed8x1LRfS56v6PRr9RecfNWyvZvbZ/kmBkwInBX4LBRiHe5flbPvYz32V&#10;gand2X4G7VV9PsK3lxi29X1ejwzwfPakwEoBe4ayHo/uudrDK6mmNu1Hrq9Y+e0U/8YVkEtzsjQ6&#10;93a37ltT8/0/U+zJwLVaKSUBtkvsRVsuJy/2niXQSGyRlFJ5A9npPn/bu5akY1/bcxLmtJHselbb&#10;+rCvLGnJeGzTiMAkr/mxT2/vfX3Poz4k4EjcsjduHvqTNCSJSL8Mj1wAyUbVAts3t2Jm377X4Mj0&#10;lHFpbvZR5QSYn/1t+QL2uDuYQPa2OkpJQ9L8JcHJOZCXoCzJs/IRjEHegNIlY5LFKwmRAdeeBCf7&#10;lhKwZIPKwuwdgY/o4UsM2yMDeuazGCeld6ue5Jn93NuW9H/JOFLtZdCtb92+t92/8BwlrZh9z3yB&#10;imzRWQxLiWWyyrRUCHzEIJAt+4HABDCUsQc0q4lqXGqwgB3QAWz4DhRlOdq3UhojW9dzPpehCdQA&#10;jQxNiVayLmUv5tX723eAB2hJ2rKnul5KPCSBSSSSjSoFfL6h2NjNXSkGsAGsQAiASRmX+Qvoyl4G&#10;yJKoZHjqX8ampBIg5x5ACZjUUsmENWf3yWT1jMgCjaTey1yV9SjBCSACOVmXgF6CmnEDYpmy2kJr&#10;UQl9MW/PKzdQDoC+gF/msMQ2CWeycNFbyj7gLcNRNq170F72qPlKgNt6kbDxKxGQyS0FXpY3WutL&#10;JrJMamUclQHJKkYPWcdoIVHO3+aovEJmsVrC3nkoOU15EB6ajzKaXgSrzQqiyYUMdQZmvfDJfFz4&#10;o33lTcarX4aDjFcaIftUVjZ9YGhkRKOnttFaX0q88ESyGl6QUdnFxutvyXLmLTlQWZaSGjxAc/SV&#10;aGi8aCrrGD/Q0ndKDxg3sqVgntF2r3bwUn+PXl9r2IAU5apG5lFCHX2+Y6j83squomRSvNVVycAE&#10;SsDE/YSnLEVgJ1tTViVhKtWf8Ms8JbQtBbhX1ikB8Rnw62QD7fa6d0rleTUpnSqDTsYCrBlYY/MD&#10;VEU5Cqe1x3ukcMDOb2BUrQwwpvSiKf2bD5ADRtqh5ABWGQTQ4s31GntzdnoBgDcm5Q3uY3wotzkB&#10;DCnyLgXGgGW+dBEtjHlN6XY/HjBiQNxlbECQNykCVLN2xLHQj9IH41c+AQh4wbJulR5UmgIsgDgA&#10;UEBrzDJvlTcAHZ8pgzFHnq7Vjuog8UNWsrkDfH3IGMVL/QBKHrx6Nw6csos1+YaxAhQAXPauEp15&#10;/BcgNBbj1R9gZqzwj5GrsBfo6pcBNA7OIv0CcsogABOP3TNoQ56UefD2jdXzsgmVcMhKZkyAq2eU&#10;09hrZyTUkJEjtXbGYvzmruxBrR2jx6lAQ3QzzuoB6bzaUjwB5BX1MxbAFQ2AdjJKdtDXfNTW0rGt&#10;S3kFGXYxBhXaMygMCB3TFr3CX1GkiAsvzF/2uPHjnUhG3atnlP+QWXzzHX00DrIgW1w0xBiJZnym&#10;LEh5y3pxijkWXe5lYOiYbHT4olhbf4yVaJWBwSP0lemK5nhpLOoA6ZnvzIlRN1fPVuaBh/SJIWIo&#10;yZW6Nrwi7+bO2Bk7vTYOF0OqJEk/Mr5dxhMfyGCnpKDJpUL4W3i8y7DxdjtrzyAIYbVnvEpp6iw+&#10;K91LL03W37xSAIbRFKY0c6DMk/MdwCXgvCBMoHgUiEcA4HkewJJiAQICry/KCGiBH49wLk11ygdQ&#10;VmPl+Y62Ap76RWSAAAiNVeq/H0oonKcIlMMcKQoF5eVhCEar5wHw68UQESQlAUCfYKxevOeAKbAn&#10;mPrk9RMEAgh00YHCABf00I42jQeYAhSKBkwADaA0N8/qj/fFIBEw80UD48IL4NvpFwpplSpQePVj&#10;2jAmnjFjQsDNndDhYaeLeD6PlZcIWAgxRcYXF4+at9ZxTZYagBJBx3Mgjv8AinCLTPCAEScrDDXg&#10;JRuUfR5TBPxmCQCQoOCXyguMS4TsYoQoFz7nMeqzi+EXLfiebIh25hI7GVDX6OItmwOjyTsH2BS8&#10;k0yAMd6K3NTjkXvAAnjoB+AFWh1HZp68aIX7+Gw+wML/og/AZZmHTOKbukOyiq5bWYsMAMOKF2Rh&#10;nsdp/AwGI63fQNvnnAEyxCiUXaufxtl+ED4ybLCBw0FeyT1+0j/gz6i6OCzuTxbJkDlahvI5ntJ3&#10;NO2gATQlh0C/iIUMAlYXzACGGXxRKf0E0IwgfpAjn5uLdskBjNKfMdOzWVw8EyI4Yxk2hrfIGD8Z&#10;78apHXQgq2Q3eUEvuuVKbsgD+pCbDBsn0fh8h9cMDePjPjrPAK31ktr0HH3usizKCMED+KUemDFl&#10;FNEFT/Cc42jJkUwar3mpTWXgzYtRhXfknLyhPecW/qtL5FAwUiJTcgWrjQVf0ICxy5kmf+QDHxlA&#10;/ObkkF/G0kky8J4O4TOD6jeZvue6atgIrhDej8kLK4GUwSE244bQJgVUCC0iWisG2rwGxb0Eg0Ey&#10;0VL7CSaGAkCKQHB4dO7xGzAQaITtFAOek+UMRarAmRCpFwMMiD+XkhAPILoYQe0SGGvRGASIMYu3&#10;iLiBLObz4DCeEQEwnqM4IhRtMRwEAR0AFAHWhrG4CA6FAQaAQVHwusHKEJm/e3znHkCHlgAL8Hco&#10;rj7MjdAxZgwy8HcJ6dHJnPDGxdPBO9+hAaFBLzzwN550jqX7CL2ICoAyuISuQu+OfBIpKq6meK3T&#10;M7aAkAzggYvxECFQQiDI8wOaDCN+GT+F0r629J2yogdDz+vttR+U2/PogQe82C405tTM69peCePQ&#10;wbScIMBn/GQMqM+DAig1GTV+v/GeknZZzuNUuMgKBcQTUQwvk5EEGvoAqhw/ss5pADjkynjQiBwB&#10;R7xiTMyfs8K7Z/DIE57jGWDBB7LrfnRCB//zntfT1Y0FuLmXnJKvitONHdj43vg5iowk/U2XOFl0&#10;paJ7Ea7+ACcDS2bUoWoX4HVyDSPiM7rMoOK1+dNToEVORJwwhQy4X//Kf4zTmBhkDhH+66/jsPCD&#10;UaK7sAUf4I7olW52ChHZta/jeTqF7uYZXnACYBvDqg1trlfLZ2gAgPENn8vWM84MGD1msGEj/CJP&#10;nbrE4RO9Mdp4UYROHoA+usI2Y+OEdo/ok2FmdI0RLVcsgamc3nkwM/6JnNHY5xwIstnxhegPN9Dd&#10;Qd0uTi3HWl9kxHfa5mBbPiSr6AH7OGf4ZZUDXwQbcIHh5vDbd2NEGVl94xP6wiT9aUfbHFX3MKpk&#10;F4b6uxUh999zXTVsPFVCQUFZceElzwuxgRShNUDMEPlYBsBwHiGQNREgytsloIwLYgJwUR5vHWjz&#10;DkQWhJBga4dg5IWIZlh3wAd0XYyN5wkmyx4AR4ROqfA/IlFGHgHQAFDGwuMQQYjkeM7a75BTwsSA&#10;6kPkwlAbI6BrDZgxATyYYWlBWy5goh/KQDgI15rtJAIGUC1/oGEH8nIS0AxooRulbEmGESAkaETA&#10;zR8/KDY6EhLGAO0pGMNpXiIr3p/TRICj8QFrAK9vc6RcIiDeJUWkCGhLkPWPp34ojbVxDgehtm9F&#10;6YAkA8ShccQPwPY/x4UhJwsUn6zYq7ASAPh53Mbtew6CceoXUDJkZI3SACZzd1FWPG3J1mcic8Az&#10;N/KTBwYDHc2pqIZSUX5G5egb3M0DIOpfFMypQ2ufMTCWFfEnmWPo0cxlLIy0+dAD96OrsZFvNAMc&#10;HBFG0+pGhwwDP7xkcOgRncEz8scgrRfZNwYAaqycw1nbSI/wm2E03vbbyAVnx3fzAAX3iB6AWsvA&#10;cIBMcZ58Tx84DJxEMgGMOXhAyhjcA2DJvoiK7JJ1hslvBsDfjCTDwEmIz+YrUkqvLaG1/Mr4kilA&#10;7LPeekEX/A+XyC4d14ZxmKe+1qSiSUftwkD3+41/6EaXcjC7Hx7qbxoZz+Qo9IaONbvwGnjPjMSt&#10;DESfkeXOEJ1j2do39hkMY3i2lvruzcy8xwBde4aRXM9g3dvHVcNGoIrMCAxmWs9nGAptdcQCMxQU&#10;DFEYCREYwecJUyTejnuAD2NBMYAroWqjlwXn5QEay168IYIHkCguj4EhoaTCfkAIJIEIQzQZwgAD&#10;2z5jIDwH/EUavR6DoTIfxgSAIqboArgCAUZBXwSB1yniYORsqmZU0GAKHKVhoIEET0efKWOMcT8a&#10;MCCiCODI+wGYvC/eKmUEcqISYI1OjDGwAmpoAgyNj4Cim8iPcSC8xg9wzYcXxCgAGeAAtAg2j5nH&#10;ybD5zhImxURrdEUHigysGIHW+IEYGlNk4+Ox8TQBJIMJlNFI1Iu++uEIiER4c8ZovhQSsOnT59Xi&#10;WMrg4QM3baEFvuU8MHiWSyfPgSSwaR9gKoEowTP6BWxd5ALIXgO2LWVyP1qhs78DCE4AWZrLoXi/&#10;Kmj7qXsV9Sfu43CQ8a1XtBjPteh4jpcMM2zrYb8/Madn9Ynv+MzobW1HPKufve3Ak/UNE5eeJXsc&#10;qBm57+3HfUeSrPYY7CN97733qmGjrDxZ6728S4aN9+1HBAWw3IOgDB4jxLPyt8wuniXPHIADLcsQ&#10;jJQ1d9lBojdhr4ijV2fw9EUc9n0YRwAKsAE+IQLQliKAnbVcQMkI9k6pJm6sDNA8V9E4RRMADtho&#10;B1BSUBGBZTqgzPMFmDKVeLsMAQ8aaPP2fc9gUXze5XoxBPoF7ACdEbmUmg6MAfyneElbgmPsHa58&#10;a5zvqGlhBNF/BVxRLmN9Xp9FAQbtaGnGZ83gNaN5h668ZuSf3+rN5BGgL5TOI/UbuBNWjGHARF5z&#10;uaJ7gSBjlGc3q8hLvUWia0dyTRIeFQTLIaK+El+uscOyiGWx1ptfwbp7M3xeMZajbe49AeCW4Tva&#10;79b9c2P/Ge2dbZwU+CQKcIxhluSjT4tyX6nfR/H9Gs9uGrZbDBfWfvL5ftbV9xgUDLOk9Kww+xbd&#10;vvV7winC7S3V3zrPo/Mig34uLesdbe+8f5sCe8ARZvUaFa3kKFmWXg8M/wk622e0P2+VzNbHX7iO&#10;7DnuocfDhm1PJ59yz7qp+ynj+rZx2B+T1fUJIPEJtO0N5/b/7FP+lmuPkXjFXBieo0uXM8HCs9cc&#10;VFmq9vLnXqz9Upnf64ty985P/7ZNJFPJI7AVImGKDoi6bHVUviOJyH3tidk/l5AjSuMQ2rO2RdJp&#10;H7Y0PCNBx3647RH5D7ZBbKvYx26fT1uS3mTU2iqZq1X21Xxuv9l+tWSx6IZeshltG9mL1z8+WN43&#10;HwaW4+9Ze++2fuyB22eU9CbXQYJTWbnGVltKK+yV21JCX+3Zu5UIZwy2puQKGCvnz16/RBjJaTKo&#10;77n+lGFDtL0b3vcQ895nbgGI742doFkWPjoHilU2lt+r0lMKyx+i1rUoUr8cAiAgfdnvEi2005L0&#10;OndKCMi3AEoiEoWXLHTpvVbuoTSNVSKS7MAy8exLMqAAiYIZt/1MySGVI/gts9KPjXJL6PZNKZP5&#10;mgvPXQKTNiSxSP4AUCVLyZitb+ADrOyxri+StFdqOV5yzVyukZgitVriEsCJHuYCoPx2SbBSI0jZ&#10;S8mWbahNPLenbGxoRvFlRwJByU4SjaRqAybZwFLaZVOam78BBxp4ztaBC10lNzG62gQ0ShySxd5b&#10;qA3t29uWsFRSWPwGQNLr/ZZdC/DMUTKRlHZJSOiBPgBQ0hYgBnZS8/EQ0EkuQTvjs3cuixT424OX&#10;QQo4jc3WhixjyVZKeiSTkQX1fbYd6Ih+7dlfM44S2PQ9LzWQlcEc1WWrFGgv0xnw2/eXTFeZkTGh&#10;IdnTt9o295uvZDH3ywQH7jLR8ZMhMD/5APgpWUzErw/bLDJjjVfeAiOGPuirNALPJZLN1So5AnjU&#10;G93n4RUdwoDXahDJDUMo7wBdRI+cMvJAjuQiyIdAY3w0HrLUC4s9L6EPDzs4AA20zfhxLBh6iXP0&#10;Ar+1DWMkHNJHPKz+8Sg/rho2oCUJguAYDCWn9LLKKLjvEJpVB34mZ48q5aesPud5sLwVLppIP8DL&#10;3ybC2wAa2lXvQQh4FhJNJJ8gFkVGcEqoPSnEFMXzPA1hPAJpE+gZq8y7vBTMlOBCKC7tp0mK8T2v&#10;w70UCACbn78l1PQ+NgIKLF3AWvovYdU28CHksvd4SsbEC3G/LEtA2otAeTuYSoB735256ZeBIERo&#10;o86IwrjfcgVwo+T65YlKN6dAaAMg0I+CSJ8HEhJ/JOsEYHhMgCgN2tovnacbAHgJQMCL0MtEVcMF&#10;XPyorSP4q7EFxpR667U5xuc7QitjFOjOizKoJQSWeA7ogRsZoPy+xyPjYmwoiTGpgUMjtYr4LiPU&#10;Z5RSZp4sUUpJQcljJSdoRXbQkxEDsoCF12q+1RUBH58Z+8woK31a0pPxTaPHeOCZWh7ZqYwcnenl&#10;tdonm3go2YmxU8bA2FJ8ICZRBrADKXIJxPADbcg44DB/c/A5mdUGw0iGtM0goCGa02djBoo8aMYA&#10;CMkKpo/oAXyV0HAW8IjuAzBgPB0xBhCNXbJ2yZv9aglk6KUdMiT7GM3JON1hzKILEMYv8+tFquTK&#10;2PQFjCWriXA8S0Z9px9zK3sbjV3kmM5fcxh7I/2UO8YdOG9d5IaO0Xe64u9ZLI2eHCcAje70quO4&#10;jAeGNR59wwD3M/jKiNAVz9xDR7WvLfv+6EIXJPG5j7GhAxwSeEGWqs/kSKCVshdZ3POCSxL4zNMz&#10;EuLmpW+Rk0Q9Vy9UxhuYYDyd60inyAenhVNBfuBIxftwn17iHRlmABk2NXvmwngZP3nkMFVfrD34&#10;B7s8d+87GK8aNvtTlJwHAMSkpgMLXgEFJ/C9lh5oyEjjNVFsA+dBGpjvCB3CUCpCC7gIEcUDBvoA&#10;DAwHj8KkhOQ8Vn/zWih+p10ABKBOqRgHQIeQiCUENm6KgFHqrDBHHzxOQAWcSh1fBZnQIXQp7gCV&#10;JwU8LAUABMLHSwMGgNr3ogBMlgVZYScBryaLR65dYET4tKdsgtATdu3xhHi2hItQu8yBwFBq4zZv&#10;tGIkefzGQGjRzfforj5QPzagKRZBZpjRkjc9L/VmIp3q6Nb9McuKeAHceJDmqm/0BFq9AXy2SdE7&#10;GmqlL2U2Tgpt3uuLGxke8+JFMuyApBND9MmQMpiUt+OcKCl6kR8KRF6MgQOgH2OmlIwLgNZeigsA&#10;yGb1iZQKMJIV40NDzkm1msY+I02Rn4JzxgPtppHHR4APNDhfnhUhA0qOgv+NlRNEwV0MbDVpFB9/&#10;WzZj5OmOZTPGgswBRJEScPFDb/FZ+wwd8Hf5js4BR+BmbDxol8/Qytw953/zN1ayChABEtrOiyGD&#10;DS5AB+zJpvsZWONlyOEGo+xCJ7IEI0Qb5ttxZgBa7RyamR+6eZaDwFhW+mPsnBoyZu7GFrhzwhnO&#10;a5dynDXqJmf4snXhHd03p34677H7OQjkiMPaRccZYljT27pFaLDAxXmvwJweMXbkmiNGxhl/PDY/&#10;MlKNrO/ILX0g0xxf95Eh9EAL2DhXZ+g/WYGL2l+PG3QvHnJI0L2SKkYKn0Vjyo2KvMige+BbdZVk&#10;zLMwk+wp/TIv2ATHyBjd8Rk6sQUcbzhIFjmM6OM5WGks9+Q93FyKbO0TsAJdF+MCKAlVRz/5XKjL&#10;klMK9W+8L5cIC7MUXJs0UGRsAABGWbYyQYJFwAmA9hkPRo9guEQuCIehlIKCAEHtGidPBqGVGRAI&#10;YNPZgp63Hs2D8Axvf6ug1X08QGBCCAj6JKzvGA198u7dZ97oIHI1Rr/zfjrZA3iLSDEQSBqrqADz&#10;fI6hFAV4cg5EeoAa+BovwTavgFAUHKABhk7e9j1g8Jl1bZf1eeNEX96/qGBeFMM4CKNxrafdAym0&#10;y7BZ9sNnDgT+8SQ9Y/z4in94YyxbNHZfSzRAC8jOy2eEnKLyyhkmSo2m6NKBxeaBP8ZMxiiYaIPc&#10;laRB0VseofAUhQMGCBiU6jStAHRyC2AHCvgIAIG7+/GWUsaDxowe+MoY4tE8i5GBZlh6i7plJpE9&#10;p5DcawvdjdEPunGO9KNdOkDe/RgHOUcDTiaDAsTpAjoDM2AD9AAH/psXXQIsdMz8yYB20Jgs6tN8&#10;gYm+tcPJUTgOmDmM5A39zGXW/OEdIKILDA9ZBYT0XR/AreOayDPeAjegatxkCn/Rxd+dGMSJ1R69&#10;oMvAWN9k2bgYYHIOg3xmbmSSPJqf9rbODMUzNOEYTyON18YMM7YK/LeM3fqZ1Szz7TxS38M4GNah&#10;ACIt/1eWwkiKuuhg5UvkEDbgH51lVDnTftAZb6zOwCK4jJ4MHIed4+I355XBmPWzHA4OAYw1d+Oc&#10;US0++R6e0WEOEjpxcNCUPHKW8Y6OkXW0gj0CHA5+5U+9icAqEaPI2beKhZ9W9HwmCDG+CvR9Tk5t&#10;IZBJ9977Euqrhk3jTrggLIRP+M9wUBRKQTkJNiDGOEsjPEVLiUDAhCkxQUfUQIJCzrVT7VNgkQNC&#10;AyUghVgiEeBjwgRCNMJTC1woDwVAAEJOOXnxFJRXZDy8DN6U8fsfCAMiyyiiSQI1GSzCoRgIy0AQ&#10;JEtrGOcZy6T6pFBA1eeUjrfKwGG65T7LCS3loI0L/dDFc7zZzhak8CI2gMX4Ai9j8LwxUGb3mzeQ&#10;IYDoSQgoI8PXkWTGaO48bWCLZt1rOYphLqrAN7zSPi8X2MyjoygehTcewmhM6ItmHBSKRDZcFJuR&#10;E5EZi3u3Tg4ALLxUsmUss9ZQOwwDGbFsQSEAOjkDZJat8KILzUXn5ssrxoeiO3JENv1wEIwJgBgv&#10;g8jooDe6AhI0RO9OQve9aBXAAGygS844bpaW56VtOgFQ1gwv+2OArNNJ0N4YzYlckFnPkknRWKfr&#10;lBggsvC9JVvjw08yxoAxgB0nVbE5I4BHQMe4OBuiDZ8xVOYFoNCOLAIjzirAI4MMAhBqid+SLbll&#10;RIHpLD6nl+jM+aNXnYnqfuOa/CdLxgw0ARpa4m3Fzp3Q4Rlj0C4niMGb++P6tALje21qz0/7SeS3&#10;syO3DJK25/3u8b++0OJo4srsY+6vAnc8Rb/1nnWZtMzMPQb0XffgJ0xtz/dd/dbPrdyDa+O5atgA&#10;CQNhT4mC86KAiM9Za+BkTwvwU2ienmU1SgTYGQ0Wm7ct9KWoBB6Y8Rg6f66CWwLsAtYAjCdLga0b&#10;U3aeiaVJAKwfigmgeDWepfyWESkk75LnAhh9729eDTDxGYMIYCkw4ZsCqV3eEcAxNiAGUCgtcPA/&#10;xdImz4kB5vH5DFAAeOPgAeWtaqvL34wP74tXZG6dXgGcAAiAYSBc+nWfZc2AxHgYBDQEfOYEGLTp&#10;OULhXuNnvLRRacbMlHKf7zwDGPQzPV10oeyiJwrvb8DMq8QD4JmRBFDaMo4OZL4kfLeE1ljWGp6t&#10;Z4xvbpAfTax5t7Je6o+OiZr2lKZ8ypg/dRx0dOrbT42TPqwHTv/UWO7plyxaAl8PcL+nrXc/c9Ww&#10;2beYr1wB2J1396yBAmbLJ206Pqvdve3wxsui2/vMX7+PoRSNrksZ0UWUUPbdLVpxDnoTwK17v/l7&#10;EQyH8JbB/2YafPLcPrlW95Pp9lNju7nH9o6BEZpTod9B6ff3sVVe8P5RnD2eFDgp8FMUED1vHT34&#10;yvE8bNis8a+vDnnlgM+2/0cBy3Ay/T75Oh2W13DnCF0tz67vqLOs/GnHNT2LUkdo86w+390OftpT&#10;lrswL3vJ9q5/al8MJs1tHcuZ8gguvcT1VXS7y7DZZG1T2MDtz2y9Vv1Vg/70dm0a28C3ST8THV49&#10;7k/aX6Jw6qqk5m+dtv9qWlxq3zKqOrD2YICgZVNpzhJhvm2Py35tZSHRxL438JNJeKnk5Vn8uXS2&#10;IGAWzZNZP/jgs62XxPb6mQyW31sp4Hhrr7qzZ4sSqhfzjIST9vb1a8+fkfeM72CZH5/ZhlFPyFi4&#10;9OvZeaizRCf6rq9OGrEChca93sY9xmX/vIxL90ieMTd7WDDV/T6vD/v0l16aqz0JXJK6usxHAp4k&#10;u3uDDZglh0D5DwzTj7wBOQHoZ47+1n41i/qXICM5TxJSDpPEHu1JApMzQe/YDfkQsnN9rwRBO+gt&#10;r8F8/Dwql3cZtmcJ/be2QxAkpChNmK9I+an5br1VeWss09NNwSkLZZPMwkj7u3MPJ9DYJ6PAPvOM&#10;/yX9yH61N7t12kl7th0HBFwkwvTCTxvvFEZUqn+p0vai/NZ+/QMMn+kDOFxLEfYc3kj4cdlflbEo&#10;W08Wp4zb9doT2cgolAbtJ6fP2CVaSes3Vv8r5/CZvV1KjUYABJjIdEV3IClbUnlNrwfqzdFo5RnF&#10;zkAP0Ghvvt17jh9gSPiaWZycUAlCxlWJw1HZ1K5xSFWXzMWJkSAmAUaJBRqYjxIG46v2UWaopCP1&#10;XjJDlZJIJxdh+MycgaBxpTvSz3vzuz1Zzyt/mHwmO4w1nSMDksS0Z54At7fYyyCWaIXGEtwArIhC&#10;ohpDobRBIo9x+FydrWfKDJe9LWtW1q428FPbjJ+TPiTSyapW/0i2ZBvrB59kTJM1/ct+lczGqMlK&#10;lprPWMh6pgPKN/zdC3e3+COLdxaU4weHUkLdvYZNeRTao63EOm3KquX4MWhkDg/xxn2SBtX7ojV6&#10;kEvOLP4r7yCX6CVxkNEzb84EOqOJrOQSCTkI+CeLmE7LyqTX97wW6KZhA2aAsYJUAoRhAGKe2g8Q&#10;KCoBoMAyCw1QIoG/TUwbfvsew/zNistiQjD3AgYevskgpBRnRYwUu1NEEJpXAwQwggIBAJ8zKpRO&#10;tiKBlr3ZJX2fIEvP7xUnsifVKBm7rMpSxVdB4sHwhiRNUCCZnpQGQHXCCCAmkBRcSrb0cPVu5kER&#10;tQ3g0IgCqJeayTkyGGWeAgLPdMrGHIu0dCULAISiAGNzdy8jAiAonWxMhkb/hEfJg2xUSuQ5CooW&#10;FFAKtwvYq3/iQaElxcJnbXiOICsbkMUprV8bPE3p78DGvClrReOyUwm18a5F3xJPqpeSQWnuyhrw&#10;2Xj9Ni7jMRY1cwwShdMvBSGLZBB4Gpu/AYdSijJKVz6SM3MBPvPqhbmzBq3ve/cacAZEMk9nZIcG&#10;6EEJKbZUc/ehs2gQHRlmvGOY8ReYMwjGilfVqumTfNEZAA+g0AVdezkmGURvl5R6mcu9vX0LAH1P&#10;nqbjIgmMzJD9GVUx4k6ZoJ/0jnx3MMFsG6DKKnYv8LPURN8BOf2mY07BoYMVmOMRXQd2aMJJwjvz&#10;oX/uQ1t0UmKC53BFdI33aK6IPh1En3kxDmQDCCv/4OjAAnqqbpVcVtMoIqAP5q5v0Zq+yTcZw3PG&#10;mlEyVnpqnpLctMsIMobkSDmSchAlSuSao1LRMhmoHEbkLHpBl1krBwfQUlmKvow5PLwUsZm32jIY&#10;4yKbDKxyFn3Ponffmydjz4joh0PCgM+3srgPztHnLuMUSWkThri0wyaQYU6HkiJ6Tr46dIKjyCEw&#10;FzSDi/RDmVQHNOCftpzG04UWOXFklj6v77LckvH1s6uGTSgMOBUdsr6yJHXGqmIs8EYwiuqHx4JQ&#10;JsxLpKxACzBSIKDLUgNQAkPI1MRJx6dEUvBVsCMIg0pYeEwmCywQEzO11xIC74HCYCyQVh4AMLXt&#10;HoaCkPP0AD4A0D6FNBd1GoQciJqT54o8JrHcj7k8EfNiFAgwheOtMa7GVQEvxVYOwesDmpZ9jA9g&#10;MBwUaFVM/aEtY0/o3LOebsAgK5oECpjOmBAoRo3AAg6C5iLEHAWeDwXkkPCw0BtgGQvDwTkATIwL&#10;oOVAABNK1tFdhA/Iql1kaCgsgcdTMoI3PC7PW/7yGSVRS4cO6wVARWLmC6jIkrm4OCOAjfOC5pRQ&#10;bV+KQnYABHrjLcAJPNDfmC7ts+CFZ1ePVmlKtYZzrJws/ZuD/igp8LBE1cUDpx/A0BIUuqEBR4Yu&#10;+D+DCahlAXOGOA3AHG3NDx0AKP4C/5bo9M+pAtr4ySnKATPPTrS4pPBKdQKLeQ+dIP8ttfmO3rmX&#10;HpMpkR4Ds2YO0/WOOyqixW/zcJFxDgSvHD8YevSbJ+RwBNGzMwjJjvsYyJwPRoPxZpiqd2XkPbtG&#10;qWSV4UMvzhEAbaWAfpLJlqDxHz1FGS1NalN/5JIcObSAfOGf+Ys44I+LUaQ/jCJ8NG64IIKjB3CO&#10;XvlhcF2+h28iLTIY3dGFIYInGTZ0c9884Wa+OsrfnPJOjjFPcki+YAfH4556PLrEOelZMgmP0BN9&#10;cwjwAl5yXKxW0E3lR3BRtAsnOXuiT/wgt4w+O2HFwDzJhUMWOOnkWDCDDrPAfY8R27rnqmHjSVI8&#10;S0OMEQ9PdCDUBTiMgMEQOvdUjF1hLGGiKO4XnvJEKRJPlTJQBAxGRN5Rr1rv1AlEE2URFickuBBX&#10;2AtoPG89lqcCQCgGr8x3IjYX0AACgBPDXdVpIbBnOoWep8fzYIwyDhENE4CXsWI2UOdZAikXD5ji&#10;oBmhJuyMLkZhGqHumBvRBqOzvspdO4wTOnRm4IzofA8M0ZAiURh9uDo8Vb8pDIeAoFGCgJUx5WS4&#10;CJ1THXhXeGgZAz0oFQDwN+/V/cbse3NkBBkkxkSU7WQYxlB7jDFZcB8+mIf5rFf7GACU80FhOB4U&#10;lHMCII3bd4w1Y4fvHXILbD2jDwYJ2LsYFgB0bW9HO4yzC28oLnk2VqsIW9e1hAT09jxngRffuZxO&#10;hvE/Jbas4+/eVm5prYJ6DiO+kBHjNidgb1yWC+kdWaNH5IYcdxILvmprPW+zOZDHCuzz/s0dgDFa&#10;HMY9S60rTfCN7AMquoU+9IIudoq9yITeklHGgv4AXE4sHeG00n/zgQnkmlEVhXB4GRFzYyQ5hWQf&#10;z7XT2+znuIAv3WUM6LH/YRGa2tfp5CPPMGiMINpwalzkjCwz6BxHbQF58yDz5Er0C3PQn+MBj9CQ&#10;4YOHdAV20HvOModEpCby4RDBtvBO1M0ooIFn9UFXRD0cIw7OxCEOaisRMMszaLVGdYztvSU0+sYX&#10;GOBibDkSnA2Gk4PfG+LpKZnGe/gjKqN/reThA+eHvpmrlR5OBJvAQccDdBFsVE9Lz+89bWTKwlXD&#10;hogMG8XlNQFdA8RMoMrD7nRnRsYgO/RWFJVX6RnCyCgSnDJ2CCmmuhDA3wwEBSbovCIM1E7hMeUB&#10;YhhKMI2FMIkYeFsYI5KhLEJYgkhgEFW0wfBRRsKubQoGkHggDFsnqeRlRSynGTACQFsUSlh5KHmB&#10;mE+JCSSa8dSABwXFKCE44BfpMBC8HfObgGkOFBkQUETtzHPnjEWUacw8M8YcCJagwlOab5A2ZzSh&#10;nB2jxXvXB6HjRTFEaFhE3vFJnUtp+YDB4X0BBspmqUlETmDRzdw5LeZEAQitE0x4p5ySraVIS23o&#10;heeW71pGRBNGFB0pFYBCe/cAqjxS9wANkTFZ8D+Hxf/rK0mmwItcjRU/gD5FIz+cAMBzb2EvZSfn&#10;QI+M0AvLNAwWeavwnjcKOEXHAJ6zAwDxDsC2JMYpRCNgxnB7hkEi0/4GssbOsWT81yWl5owX+ING&#10;gaIolNOo3XuLb+mP6Itu5URwQhnr+gGOZIVzhr+MOllFG5+bG+cSH8g+4+AZThKsoDeMru9gS5GV&#10;8W9lA+t36xgtfBBRdD5jtGEQ5upMEfIlp6hVGeB9z/mFmx7ThQ/Ji9WOT0q8OjL+7oUPdBOevPO6&#10;eaRWh4wCREaL8vFIeWtCeULLyooUgJC9BF5I3g5BZmQYDZYZEPM+XUAY6FrWIVQAwJKdfiixUJug&#10;8kyEqwwsYKCUhMxSCgMCPAloJ5NoC2gDC4aM8SCsPD/HYXV6PYPmHkbV+rp2gQBPJCWKGTwgnhBg&#10;KUsI04CSsfA0jVWmDyZSzPYGKTRjZowU2Vgo2TxFXz/GzeijIboybquiAgH39HoVXpLnGBGGDpDN&#10;y/OAIgNKKRmHjhBibIG5JU8AYvzm1WnlnezhM7wEhD4DOHOfiaHslTL6r43OA90S6jUNvf3HrejI&#10;Z/PzSxEUmgP6a3sTxnLr+3cq4SN9dT7pmZV8mYrwiCF9tAyA8/CMZbI9/Ka3dPUbrlV33zGnm6f7&#10;ixpEVh3DBNSsRQO5Cf6AcApO3s/RSdyzLHK0j2+8X6S0JkR84zxvzYmzMw3srft/+/f0bG/W62+f&#10;6zn+51DAthI9sQpyKTp9Tk8/18pVw2apzVr/WgT4c8M9e/6rFPhWBdzDz0cjjT197L3H6srcA2FY&#10;rVaIZNbXD+1t89PvuyfiWFcXbi1dXuNx363Fz9XlWYL1XXWA/d1zPp81rpJb8MueYkkb9rs8J1IU&#10;tLTKhTf93YpKqx31E/8EOvOEkcqC/G4sxjxXS/zv+/TbOO9Jelll6Ga6/6cL3Tm+kwLfToFXrmJ0&#10;sPV0HADNVoq1rQD7qrJqu2wb2Osuzf0IL2QV2nKwdG8vuRUgy932ki0rG4v/JQv5EWXoy96iSNU9&#10;ALp9PXuskh9sOfS+OmDrMwknVjaaqy0FCVyWGD0vsUNyi/112xqVPth3t51ipUrf2rG/615jMA/b&#10;MBUV23KQj6B949SHfARbGV32Yu3pWvrXXi9J9T06yyS0N+U5Gaj2M/22JWQrAc3VC6KT3AHJcvbO&#10;7Vnb95QPYOtHMpTMU0kpojTbLPax/S2xTgKYLSF77bYsbCnJj7C3Z2/dVkeJXRJqbD/Jd7AXKoFG&#10;zgPjJMsUzW3lyC1gyMxBv2iFPu7zve0ocud/fCkL2LYI2ZI4Nsu0jshU956G7R6qfegzFPbca3ke&#10;c3iuGRV7mvZqylK1p1jSjrISWY+9LNOyvc1/EQxw4QXjjcxF+7za4rWKdIAoQFXH5F5ZZnmsEnfc&#10;b4/WfqxSDUk1wL2tAXu1gBHA2Me2z2pv1n0SRmQWAkVt+g6QAXKp7BKggCKAlWRVZqUMZUlHElzW&#10;C3jN95gBbRmAPj96yo5x2sMHipKRzAuoA2iJT+Zl350Xz1DYt5aMY7yMoPkwVPb9JXThjf12JTho&#10;D6QBO/pKOLNEXQYug2x/H1gzEvhhT9+YzEUilJR1BkKCj6xhRs24JIDhjQQp7TBksjYlqSiRAuoS&#10;P0S2+pYMxkiVKIemcgDMA/9s98z3Fgb45m4+2mZIlLmgN2Mg09aSYmVOkmtkQOM5ecNfMqB9joPs&#10;T06AnAA5EhKzqjPkDOADOsrANWYOhcQ4mbMMHbq5kjP0lgvgIs9oYYXPeMwdXdBDxqgcBAlkdECS&#10;of7R2FjIe+/bVO5FJvGFIXxkleY0bM/DwcMtrUdgzfD/WmNr0kXLBz7n3VLwlk9m7QvgmbU9lHku&#10;V/QCSZ/x3tqr6tg0GXs80J7xv5/+BwR+9Kkvf/cqnFVIKYWsOH3KIuy0ka15e1aCC8+4doA9T7LI&#10;wka7RCFZsX5k6BkXA8N4SB5AHwaEssk4BBS8R14wb7j3xAEAQMhbpujAD7gpf+AtMzaSowALgKD0&#10;MiIBhcQen1FWCsrrVerCGwU2lLe3m1e/xksFJqIESVklDNkCAAiMKPpo37gYp+iAxmoRZY7y+mW3&#10;SgQyLwaDoSgFXxIW753X7hnPAtVO3/DbxYD4e+t4MUDLA+/CQ3Tgyc+X+voeMPPaefYyTxmL+VJZ&#10;/aOT0hHAiMaKgLXlAsrAlSzJoCXbjAuDhg9lbKMXoOcYiFxkuLrQFF8YSkbT5TuRlqiCI+CKluhq&#10;mU5CGZlgTMoxIE/kTyRBDsyD8SdzZMzf9rhlD/uMwyCzW9Jbr3eab/VWIsFYohEZE3V2MWzmKdXf&#10;TzWSokZGlfyQi96lp6yEEyJ7XCTIGXMfwyoa48j0vkifMZS2mNDHPBg2n4nSGCxZ6bBBv7KHJab5&#10;2+U58kxf8JSDQTbRhI7ikbExbGhetCkiNH/z9hlHjdPAoLvfRWbJELrTz0eW4P9l2GZjBkpJhdus&#10;K6L4njBjcoKPCL7nJfnZOsnZPaIJgNQpFECWpztfhUOJWXrtSemV2syD9MO6S1H2Hab6DFF5Gv6m&#10;GITLGGVeUhKElv0oBK4dyx+yyXh/QvmUGVOlxWuPt8g7Mx598jrm6Q4UgxepzkhfBFgI7TdFp6wB&#10;xQrWxmde0s55YP43Jn1qs5oz97TkIfwH0MCOBwU0eeKE2PKQsoKEpe8pKGUlSMCa1+ZeSsPDA/Ci&#10;AMaKV0npKTkF4fkBdnPHU16W448AtXbxk5dtzhUIAzHgSzCBB0AForywmd1pvjw/ggxEKVV1ZVuG&#10;jYKgg3kAa3VfxsJYiTTwUo0NmpMRIMm4yWTtZaXG2VyAIKCimGjOewSmlBGQMZIUnvz4XyRTXR86&#10;aat9AstBvHGX6Eh7LvwQCQAUoMyTZbj0Yx5deEU2XWQRLZRVAJfeCl5feG/s1V16pugAQFjOA3J0&#10;guEyZvwEcpwAgIuP+A54fWd+9IKxMF6fkYdLr6cClNOw2XOzREf2qiVsbubMQaLnnIMOVeh7eADw&#10;GLCcCM6F8ZJrhprMcl585je6oI/IyhIWB0kf/rash4b4w6AzTnAKf4ybDJJ/RgRP0YCuM/gAl1PR&#10;kV1kyRjQpVIQRk2Ujbbwx9jgAj6hO/4wbHQNaLuHPNIJ454ZlcYD0NHA3GRkd3keX/TF+IqmGDj6&#10;hv8iMDKuTRGr8hY4QieM25gYWn13pBenik6bNyNExjk5ZIHh0odyC0YzDBL5wiD4Ri7R1PzgFh2H&#10;BQwdO8Cgao/RY4DRDp8YRHxAd7QlI4ylfsxN5KpvGE0+9UNGJz22MOHWZxcjNgrD08BEQqQzgyHw&#10;iEQheW/uEzb6ziQxe62NoSw8VSEqxS9Mdj+G8Hh5ugRUun8nXFhG8L2JA2AEJkAAC/Gs33YCR8sh&#10;lNRaPGAi0PqzRIQhlFBfBAbhCR/GMV7A2RyBHxDwHY8SCAFd3gxFYBAYM/PpFeuUgoABWd9hoLYI&#10;3goQaGGtnZcm2gGuQIEAAACMJqDALM/bHHm2vHKCTYGNx2fAAx88Q5AJOaAwPoaVsQdYHBT34Rvh&#10;dzHCxuh7Y+Ypoi0+6RtAoj1AQkdtEkaCje+WbgA3z8880SFgJ+zax+utly0CLTxkDPDU0s56cRAy&#10;oAwRYDN3xiFDaFmMEpAd8oQeaEBmGc9AmHEEDPpBQ8aWTAAt9+I3BQQoeOxvBo/8Gwda+A7QoUke&#10;paivgneGq/kDVw4C58n9nDXAyXsmt73YFTiI2ESTlmkAEefPM+Qf+JFNziRZJNMiH8s/LrrWm9I7&#10;vovjRyc5aWSNbHnehYacHQaF7KMVflq2c+gAvnIcfM7pmBc5dJ/xZ1yBNaBCg6M1V5wesoem5oU3&#10;dIJM4o/vALHI1nzoNJlDY3OzTOZZDhXgN3Z8AY7myMiJKBg0+EE+6EgXpxqPOUb2pTxL3vCBfOGR&#10;/9G1ujkALGKn5xxd+kz2/M2Iii79mEun04jW8WQGDWjLGcN3DkjLesbGsWVE6SPZg2naZygZfmMl&#10;zxxOqzOepxfmarxWQay26M//sM44K+FhlPwvANk6h9FzxpUz6m9trpnvxjqTYsipIGgminjWT1Fx&#10;CS8tt/u8g5+1h5bzuLFbBuzS91eXIhESmBMoYTPvhmIweCw9wXMxPoSdd0wgty5GKY9Q9EHBCZ6/&#10;CSJjRtABZQpr0owHQKHsBM14CLnoinFoyU3xLkVFOIDpHmEtQ+Ee32MwcKta3jKHyILiF9EYo7Vv&#10;HiBFBTCAT7vuAzaWD3jqrja8jb11aJ8DdErP0KPjFAAnSgBOn1ECStQJJrxJQOVzQgfoCKDPCDNQ&#10;ZnAZY54Xg8XjdJ9nARbPHTjxBPHNnHiTQAlodKoHA8dYiS6AMHoDLGDOO2PsGB3ChiaMhGjN3IwN&#10;fRkVyz8cC4a3Q3XxCs0ZX4CxXqIh3zHqnBn0Xy90o7gMEGfEnC2biJqMw3jJHEeGwgNAtCFP1Vwy&#10;rvjO+PreWNDQXggwJW8dzwQMcwzMkdEzRkBKtsgLXhkLL1yf9hXoQkttDLC9De0yWvqnN5bOPE/+&#10;8AXfyDbeoQUec0TiEYdEXyIZ8oe3PGvPADpRggtNzN+8ADQ9I7cMvHHi0VoPhTaAE5hyWtw7I2pA&#10;af5rAsmaNaf/APJW1t9RgJrHhDHOc3zzoOsVbNMfsnten02BR/bQbs3sqmGzvAFUKC8jYtOyE8F5&#10;QJSQR2CJDFjyTgHN1tqo8BhA+I4xE6EBNAaBUbQcwzvjoQIBwMzSU0rGJWXlWeuPV+W5CoVbVtM+&#10;oOhYLPcCbeDOWABxxo4yA3Bz8pn+hN48QZ4cQOOlCcsZKN4YMOP5iogaB8OAQYCW8RHOa9u9gGrr&#10;xIP2SwCrCIjRBoQMhAjEmEVMPHShfWv4wn1Gm9fK2fCD/qI197Y8gw/GZN2dd4/OvExgxQAxwDxK&#10;AKt/7ftcX2jOczdvxpcR9r179cFYGQPPmmFEZ5+juflou01zxkCU6DNea5extQmtbTLmvkuXJQoG&#10;Qfu8WbIgUmLgjJUHSqbwiKFkwDgBwFFkaAmGZ86AWefnnPCY8ZFByGtFE98BRUtExuY3b7VXmgTg&#10;+JPXiWY85GtF3+SSZ6qt9jJvKedPfY9/a6H/T43laL94QB6ebWiPjuO8/38UuGTAjiYb7aFpfV01&#10;bAwC0M+wMVqMD4AEdCIY4M9oMFSWVACdsHu9eJmMBS+YF0nweKCWlXj5bTzz+kVbnfXIAxMd+V+7&#10;QMvSgKUdXjKg43kCL21YAhNF+VtkCcyAGzA0D8YBWDMmwNjSo9AeuAE13izQs8zBAIkALHMwgPPk&#10;d2PhsXdIMQPNM+dRi1YszTHQlzxH/Vu6a0mJMURD48QcCsoAGz9w5X2LxMzPBjeDHxN5+573HVCa&#10;h9paDgHQRb/GZ65A2d8tGwPbMu3wznd57EAZHXw2hbHTS0q15kl/2/vM9ijTb76Hw/Etp7DgAyeD&#10;zm0drfWb+XSO/RgFrhq21lr9ZojK4qMIAKz/Z4Q2s/DmUGyWMmKrwF26/9g0zrtPCpwUuIcCj2Se&#10;3dPf+cxJgXdQ4G3p/pZ9REHrGYyvmOQZNbyCqt/R5ivX9b+DQucs/hoFvtG5eZth+2vCcs53PwXO&#10;sw730+q886TASYHbFHiLYZPg8Y5I7fZ0f+cdln630nLtd23VDP6mWUpqsY976Y3Xv2ku51g/gwL2&#10;fu0d2ze27ysVvr3hWxF75yrOLZJvjGg+g1OvG8XLDJusKskmshxlEK41Ma+b0ne1LPlDyYAMw3lJ&#10;aFEAee8LBS9RCShIGpn7qYECpWeApqIDDhmDoi7PzUQEZQIlskg+keQzl4k9J8lGSYFkmI6v8ox7&#10;7cdKnPG/5yUF+JF5KvlGsov0+k5IMTYJQhJoJP6QOc/JhPRZYCWdXXG3sRqDxKRVPoGixAq1Ri4J&#10;OEoSzJMxlnBkjJKY2nOWDKT8wbgkF0mEcq/MS/1YipcwJWGoNx6bi7IGc0QbiU0SkZQDSHRSNyUT&#10;2Q+wVu4ge1P2p+QnNJdg5F5zkO4vw1QfSgbme9pkZSqiVRslCUyW6TwNQwmBDFfJWuoLlZCYN9op&#10;E5Elq2wE/9Vtys6VtKU+zDjRUUmIhCpjkF1svDJvJT6Zo8QwSVbqsmTXGgdZ7qACtVmKeGXf6rt3&#10;58nA9rc+ZOwq7sdrP+rY1BDK3PY83ij5QHf8UGahvEPCm0xitINL+IuGsqElRhmv7Gpj1r9ENXxw&#10;76NnF34XKj1vNq/KXr1p2CgbEAhAARkhIRyBFGUnTPbRRGZAsVM8pMpTRMqgVo0SM3qUizKoUaF8&#10;lIFAqRHrZY+ATVq/7EzKSwGUGVBYyuE5f8tsBCIVCAITADJfHa9/Y5FKLzVfBqS0YH/7DEiZI0X1&#10;PIJrUx/GQ3F6jxwAVf8m89IclDL4W+ZnR04BMVmblBfgGAuF9L+asGq7AJB0fUq1dZmTWqh5XJFT&#10;NWSfOmXlntRxY5HeL0UeuKmhAzRqopRk+ByQKfeoeBd/gTUQQC/0VE6gHWBFHtQbyoxlQHjJTj9A&#10;A8YHMOGlshAFmL53GgHwUI+nhkz5gHFUIoAnyia0ycAriQD8TjSRkcoYyrStOFe5gzo+fGJk1Dzi&#10;KcdAvVinjCs14HQxNuZHvmX4zqxXkbAyCUAILPGN7JELoI9ujJ7jolyd68fAkEd1c04c0bfSBBmu&#10;njMX2bpAHi05J+6VWEV3lGegPdBVSykDlqHRBhqgFQMrG5lDYAyMSe8UdCIOQ2PeaEFX54XGDKfx&#10;quebKykdISUzWDYyntFBBdgMkFIXPDUmOkze4wH9Jcs5seZOdjkW+FVBPiNJR9CRQaIn5Mk4ybJD&#10;DsiVzxkthhd90IAemifdJ7Pq/Dq9hGwy/tXKoh2dMY6O2FITqJzHYRLmzgFBJ3KCP0pC0INsoyle&#10;kkXlRlsvNn0evP/NltD5VdmrNw0bhe5UDULMawMqjA2ABg6AVz0R5SMQFIQCAjz3AifgRtAAIWAm&#10;WLy/Ts0ALsCG4PGwKITvKA8woLDAiTIAXuCk0Jpya4/wMZLV2cnC7K3bxIZXrR3AYU48REriHoBj&#10;LhROvRSDpm/GT20UQ63Wyhg6TQAgAk/H21Bc4MfbNUeGXGE0DxmY8ySBKhDkMVNMHqcLwPMSr3mE&#10;auVmnRcwRCtGAdivyTKMDJpokwMByPw/L88BBorNI6XkagkZbEW7jCawyRPmRRNEIIc/jIi6t04W&#10;RyN1hQwNPvgODQAGQCniJCNAlfwwDoAJCPGY8RSIAW4yxZtmcHr7Lh4ZAyMAaIFj9XVoSz7VJpI7&#10;P8CPkfWcseE1mTMWNXAcDkcTMV4cmnlUFVq5n/Ex3/juc168mkVt+NtlnCIevBB5Gic+c2b8LdIk&#10;d4CbHPsMD5V4oD2DgAbkikHtKCWfcd5ETx1mwJgBWsXk2iMPLUlz3ugYmqsfVAM4L5FIx6LRwekx&#10;oxVemBMecJ70j0Ydz9XRUe6hDyJj8tNScmcfdlq9z9HPfODAPIkHvYy1E+JF+OSHQetoL2Nn+Dg+&#10;LnigD45z9Z7GTI7QJZ6bmxIdeuPQiA5NNlYnC8EnzgX5Nye8UnOaDMCK6j2N6bfW9f1Nk/nPP1cN&#10;G6AATjwp3jOviMAwXADZ34AL4y2TEBKf8TYpHc/PBbgZLEaOohMynqzvedc8Q0JIyCmxv0WB+m75&#10;pz0myx+dzQeYCCjQ8ltUwZgAB0LZYaqTuUAsJeE98t46Y819xuLZjv3qWYYNIAEj86ColIxnS8kA&#10;lWUPACsyZQCKdkUylvN4nYwfUDfXlvjQcj0QeY4ZMHMcuoCciE/7vPKOS+p7RsypLgwzWvpZI0Kg&#10;JTIFIkCaIwEojN9cADmHBn2ApCjCpW+Gwb4YOorwGHgAyWmwNIe3ImHGydKRqC3Dhnfm4n9AbRmx&#10;OZgn/ov8yZH+AYyomSxW4I+vABv4ddJ60Ry+MbpkyzhEDXgF8PFFxAKQefEiVLLLwdHHuqzLEHGQ&#10;GPsKz9FAv2RMu+3ZoBOnqxWIQBi/3aMNskcGAC3jx4BxPkSKDBQjQJasNlhiZKTJuEiR88SIoLtn&#10;OpGdgREFmw+gFmUwxj4ns04l6SJvomR07mixeQyW+dMjdLIKQS7IJseKw4FO5FbfaEu+RPUMi89c&#10;+uXstDzM4WMY1WEaC8PS61vouPFYpuxCH23jE2MCe/DWZ3SbY0R29YFWjCH9giP0k0zDKXwlP+bB&#10;aTA+x9wx7GQDPjFwHE+GzTOehSVkH3/9jf6+f9ebs/+qIXr2vK8aNsaMUPKyLD8wHECI9+l/f/OS&#10;UgDLcpTRUgLAES1QJkpLsIEZI0JZABCjQPAYgQ4VFXGJEix5Wlbg+YvmOpZKlOJ8OECqv9bKRUC8&#10;MxETDxZI62MmJXjGyR7a9Ld7gCXgBQKUkTADEtGCOfCoGWIeuQiHwDvZg4IAKhEAheHZGq8oh+HX&#10;njGbC4WjlIC+pSdAafkGgAEGYLZ1aVfEBwwroLb0xkFg3IoGjwhG50EyYsYIGER5lgHREy0ZH/MD&#10;zKJY8xfFARSAwzMWNaCxpS9LRgCVUVFwb+/IHC0F+dv4ncSCBpas0Bq9eOtARvTDUIgW0Z73TE4Y&#10;VcaUQ8GR4FEbD4PHgSJbgE4UAryAICMl+tQGGgFJ4K8/8oXfHBi0B+LaYFDn/iC6A3H3Wi7RHkPM&#10;wQKmxhKYoz3ngmxZZvQ9gyoKFOkCe7KKFuZr7FY6yIg+Wq72GdkSoXqGoyTaZoi1hW/aB8bmwUHC&#10;M05lhpnOcS7QF9hrqz1Ry/nA3CqE5WjftexvDowIg0e/8VjbPjMXzgYnxfw5hOjBscIPdPAbPZ34&#10;Qr+6RFIcLQ6UceAZY0ov6Rn6zOVQPNBvrwDiFDDoMEh/cIHckZMOJmCMRVxWhdxPtzuwwNiNWbuc&#10;N890sIC2OBjo3qqH+fZWcp/72/O9ruiInv2Fe/H0VkLOT9Dh5lJkr1ewxNgL+wA1r48SuQgubx1o&#10;9V4hyww8a58Bd94ZBeVxAULeluUioMKwARYGy2dO7HAR6NbXAQfjYBx+gIflDuAMDChzZ/75jHIB&#10;gZk1CFCBD7BiVFrmEYEBEGf8GYf/CTpQBBg8YYbZsVsAheECvmjDOPPoKDpPOhDRNg9Qu5QCOPJe&#10;eafopg0XxWGc0Gjrsh+lHQBc1EqQRGDGgw5HL+MBAugLAABdbQMic8Y/Ss+BcR+gpPQdttpbds3T&#10;GNDL72kcAEl7gOaPjmsxPxDrdO/m0cEA/t86eHVGtx0esEWDeYDA1ia1Z689v9Um2jNM+PVIvSR9&#10;4DjZ13nGtWbuGeczAWe2z/DRxfUSeYrURcK3LnrJmVvPsbz13Pq95+kPw3teJwWiwE3DNkkVEDyb&#10;fAxS2WfPbvvV7fHcAfO6P7O3X4ZC9HCPgdrbxyffJzKxpCUK+EsXwwaMRbOPXvMk9ukcPNru1vMw&#10;gFP2SSnwnzSWV9D8kTZfRZtXtXtprkedtEOG7RECv/rZnzrvDqgwzI/U6b0q5fXVND/bPylwUuCk&#10;wCdS4GsM2ycS91PG9G7v6ifm/e1zPOqx/gQPzj6/kwKPLLn/FEVOw/ZTlH9jv98O+m8k5dnVSYGT&#10;Ar+AAqdh+wVM+qkhnlHCT1H+7PekwEmBRyjwKwzbT+2fPULYb3j2jPS+gYvnHE4K/D0KnIbt7/H8&#10;nPFJgZMCJwW+mgK/wrB9NQfOyZ0UOClwUuCkwFMp8H/YzsTWV8e1LAAAAABJRU5ErkJgglBLAwQK&#10;AAAAAAAAACEA2uPspGS+AwBkvgMAFAAAAGRycy9tZWRpYS9pbWFnZTIucG5niVBORw0KGgoAAAAN&#10;SUhEUgAAAc0AAALnCAYAAADrmhzQAAAAAXNSR0IArs4c6QAAAARnQU1BAACxjwv8YQUAAAAJcEhZ&#10;cwAAIdUAACHVAQSctJ0AAP+lSURBVHhe7P0FkCRNdx1+vyaZmZmZmZkZZWZmkEG2ZWZmkJltmZll&#10;ZmZmZmacL379j6PvKJ1VlTnbu8/uPl0REzPTXZB4zz3n3sx6z9PjmLbA//2///fpf/2v//VonUcL&#10;PFrg0QJvTAv8x//4H9+Ysj6noK9D/d7znILvXAN83uRD+f/3//7fb3IVHmV/tMCjBR4t8P+0wP/5&#10;P//n6U23zy+rW7XN0fHSQfNlVepV3fd//s//eQNNg+tFB9gu+Oq47/W9vtfT3/t7f+9VVffxnEcL&#10;PFrgXdIC7Bn79jg+eAuw03/kj/yRB2iuDoz/9t/+2wc79czjWLlnA+VzQPdFn79Sxsc5jxZ4N7fA&#10;Y469m3t/v+4PprnfZo8rHi3waIFHCzxa4F3aAg/QfJd2/KPab04L/Nt/+2+fPvADP/AuBSbH/Z7f&#10;83vucq+jmzwnVvYcFealVuIturn+WO0T/XBP5r363DepuZdAk8T4Z/7Mn3n6/b//91/+/Kpf9aue&#10;fsEv+AVPv+/3/b6n3/t7f+8HO99nK/dwzh/4A39geu4f/aN/9OkP/+E//EL3de8/+Af/4O0+f+pP&#10;/amnP/bH/tjTn/yTf/LpL/2lv/T0F/7CX3j65//8nz/9w3/4D5/+9t/+20//6l/9q6e/83f+ztM/&#10;/sf/+Okf/aN/9PTP/tk/u32fv//Lf/kvT//9v//3W6btf/7P//n/ybh9UXn2TRpMr1tZGQD99zj+&#10;/y3AiP2Nv/E3Xjg+/2jT8xa4d6zwTXMq3rTy7oznJdD8Dt/hOzx9yA/5IZ/e8573vOM/H+JDfIgn&#10;Py9Sllzvt3rlnh/qQ32o2//v9V7v9fRhPsyHefrQH/pD3/722/9+/J/v/f5wH+7D3X4+/If/8B/0&#10;29/P+fkIH+EjPH3Uj/pRnz7aR/toTx/lo3yUJ/+7z0f8iB/x6eN9vI93+/l0n+7TPX2iT/SJnj7Z&#10;J/tkT5/m03ya2+9P9ak+1dMn+ASf4OlTfspPefvb534+9af+1E+f9tN+2qdP8Sk+xe3/z/gZP+PT&#10;Z/pMn+nps3/2z34777N8ls9y+/+TfJJPcrvv5/k8n+fpC3yBL/D0hb7QF3r6HJ/jc9zO+4Jf8Ave&#10;Pvusn/Wz3v7/vJ/38z59qS/1pZ6+9Jf+0rdr/P9lv+yXffpqX+2rPX35L//ln77SV/pKT+/93u99&#10;++2zr/7Vv/rt56t+1a/69DW+xtf4oB+ffc2v+TVvP/7+el/v6z197a/9tZ++0Tf6Rrfrv+E3/Ia3&#10;7775N//mT9/6W3/rp+/8nb/z03f9rt/16bt9t+/29J2+03d6Mia/43f8jrdEqR/5I3/k7fvv8l2+&#10;y+27b/Ntvs3t9/f4Ht/j9vN9vs/3uZ2Xv3/0j/7Rt2t+2k/7aU8//If/8Nvvn/yTf/LTz/pZP+vp&#10;/d///W+/f/bP/tkf9Lf/r35cl2tzvXv4ybU/5+f8nKdf9st+2dOv+3W/7umX/tJf+vQrfsWvePqN&#10;v/E3PnEEf/2v//U3p80PR+5P/Ik/cXNU/8pf+Su3H44dtilB4Q/9oT90cxr/3J/7c7f/3Y8T+Lt+&#10;1+96+uN//I/fnNU4g67jHHIKXffn//yff/rLf/kv3xzCv//3//4NQP3+q3/1r96cQ3/7+Qf/4B/c&#10;fjiPfnMS8+MzP//iX/yLp3/yT/7JzZH0t59/+S//5e33v/7X//rmRP7X//pfn/7Df/gPT//+3//7&#10;Jw4mJ5KD+T/+x/+4/Q1cOJ1yCXzv8yTfAXjn+t/n7uW3+7qmk/T877tmNiNjSjKf5/ouz88zPSvl&#10;/U//6T/dyvPv/t2/e7LMwW/18LfPlcH/VIDUzzn/5t/8m9vPP/2n//T2HadNG3G0tYnf2sd3zvO3&#10;63znt/M56M7Trto8fZH+8L3vum88w/+e67f7uEf6x/k+cz/f+7z7WrKhcWZsGAd/7a/9tQ8aI3/3&#10;7/7d27l/62/9rdsY+hE/4kfcxpn/jZt896f/9J++jTvnG7s+d0/n5Vl+G4vONQY912d/82/+zds9&#10;jWfXGv/Gt/nwZ//sn72Nb9f43vV+nKM85tRv+k2/6TZHfutv/a1PP+/n/bynX/gLf+GT+dbz9mf8&#10;jJ/x9GN+zI958tvPT/yJP/Hp237bb/v0Q3/oD73Zmq/1tb7WbR5eHTfQNHjOPPJv/I2/8Q2kGMoY&#10;IsaMwWG8vtW3+la377/KV/kqt/9jvBg5333Lb/ktn973fd/36dt9u293K+R3/+7f/ekH/+AffDPY&#10;n+EzfIbbPT/ux/24T1/hK3yFW4e4LyPnGs8GSoz4t//23/52/+/5Pb/nzUh+ts/22Z4+zsf5OE/f&#10;+3t/79tnnvd+7/d+Tz/oB/2g2/UMrJ987jNl8Px85/mAUoMpm/t/02/6TZ++yTf5JjdQ+Ugf6SPd&#10;GvRbfItvcTPk6vNFvsgXudUXoHy5L/flbqABML7yV/7Ktzp8mS/zZW6f++3Hd875El/iSzx9/I//&#10;8W/Pc+0X/aJf9OmLf/EvfmtX5/nbZx/7Y3/sG2gCMWXw+ef8nJ/zVlfPBYD+991n/syf+QacgN+9&#10;ffcJP+EnfPqkn/ST3kDy83/+z39rp0//6T/9DfTU17OBnTb95J/8k9/O/bAf9sPe2hkgA2f38uNz&#10;z/wYH+Nj3ID5Y32sj3UrByD3o30+8kf+yE8f82N+zNv1zgP6/o5T4h5xVDgg7uf//vxFnKDHtS/P&#10;mY2zzKH0o/985kf/cxzj2PnfWDAmjAHj5RN/4k98m9vGtLHFkeOwceT8zdEzfjluvjcefWYcc/ic&#10;63+fu5ff7uuaOIOct/zvGv8b7/72Oz8+95nnxrHMvd3Ls5TD+Db2zSPjWvkz7s0N5VQGnxvvzlc/&#10;5370j/7Rb3X323fmsXHOAfZ55o3vnON/9/ad35xmzrnPtav2Hp1835tfcfjj3Pvfs/RTnO70j3v5&#10;LP3n88ybFyUhL3v+nZVPnbXtvcrwuT7X57rCzKclpgksFAqyzw5emU7hUYwHz+3oAGJA6Pt+3+97&#10;AxWe1uzgLZgUvLI+ftJP+km3ScpL6yOeJE/mSibgmWEi46JZXidgUbY+eGDA5sf9uB93ee+xLrwi&#10;k/Ln//yff9gmPG7Ggbfk6PL/2B/7Y28TgqeZ75I27r76J970uEQm9xnbI+dxbPRFX4+VuC+PbLzv&#10;1f8/5af8lBuwK2viJLx77Rf20J/7TL8ZL+/zPu/z9Lk/9+e+eb1//a//9ZtR4mEmNuNcY46R42G6&#10;hufM0eEk8H55067nnfNW40X7TL14xB/wAR9wM1a/83f+zpuXy8PF0jBRxvW3//bffmN3fvztO78x&#10;O+3C2XGPX/trf+2tHH54utijn9/2237b02/4Db/h9r3zjDP9xyn7uT/3597CGLxkfY2R/syf+TOf&#10;fvpP/+m38cET/gk/4Sfc2CunxlgMM+ZY+vkhP+SH3LxkTuYP/IE/8OY8chg5oV/si32xm+Hl7HEw&#10;/WDf2Hkz9XzuM4yeMQcq2hL7dz3H1Q9H2eff4Bt8g6ev+BW/4s155NjpB4bNvPjCX/gL35w8agQH&#10;kmqhLJxC6kMcRN+7lpHi1HH+OHUcPW3vf+qGn8/3+T7f7XPfO1db+K2vlcHfAcKALDCM0sJR9H+A&#10;2jl+gKgf93YP5/k/gOozz/ajvuqibn7USR1Sry/5Jb/k7TPftZPsf2SCyvJ1vs7XuTnWnHD2TltQ&#10;Y6gwfmsvzrbfnue6r/t1v+7ttx+OvftEpfn6X//r3xx9/aZP3J9K4zzPcE/XOd91/naO31FzXIco&#10;GAfmv7Gpz/3tx+cZM35nvCBG/WNsIznGIwKDlBiTPjdWf9SP+lFPP+AH/IDbZ8Yn4pIxjP358b25&#10;bwy7DgFynx6//bdy+gnJUV71YctSpyhOymZee6Z5ZO6Zd+YldvmLftEvutkCOHOFGUugSTIzKY5A&#10;E3Xm/QCgneP7fb/vd/OMdOjZTg+MqU7WOKkQA8brNMi///f//lPQ3CnLDOB4ml0uhtdE/OW//Jdv&#10;3/p3/I7fcZu0v/t3/+7Taxldk3Zc+uIik4GxnjkijAIweO6BgRt0OQA8wyJGfTWI+pkA7Yf9sB92&#10;MyCjk+M8UtbR/VyrDIwI+cvBsTIRxsM9gDKg8jdgZ0CPHK9ZuxhDDO94/Jpf82tugDE7PMuEZxgB&#10;9+pByQEEFJad9brqpYykttWDo2GskYB3+o5DgJW5fvUgMwJLhu6d3EEr9YzsmrXV6tFSbDtqR3Xc&#10;abPVdnqc93q3AJvKtnJQrxKhlkCTt4MG88TH4zf/5t98kxQw0RnTPGsqXisPdsWIMBq8YPq2WBBp&#10;F4jTtskcNPF7HrwxXkkO7AIwMbS7xy/5Jb/kVl4s6+oAGgzreGAtJJXRQXCeSc5IigE89wACGIuD&#10;9wUwxdp2DkCv/Jys3UQIYMq75r2KTzn0LdnrqG956jxEXirpOyAmbnN1GMukNvHP8eDtUhLGwzjl&#10;EGALAfWr5/ie8wCM3HenXcRZMbFRSTl7prbiSGKtOwenjrMmxrl6aANMCkN4HI8WeJNbgM1hQ4Hm&#10;FR4tgSYZYGSaDLWJSWLBNGn8slJXD4aA7IbRrB6oOvrMY2/DSA7gjQus3+MA/uITgucOEhvQI/Pt&#10;HDwWRlYizYohBzrqRzrsA9vFepVhxm4AjhgMKfI5h0QI/ccZIVkwuiTOnUMZMWGyyC7j0M5YIicl&#10;Xp5kC+2m/Y4OEhQpD6ttYLnyFDle6igmTPrvw4TRzqODaLxTRjxrBzDVA7BwBnYYjHKpv8Sa1YMk&#10;beKTdHcO0jcFZUepUC/yH8C8MjI7ZXnV5+70yVnZzhSUV12nx/P2WyBMk124OpZAk1Q1xjRp1/T8&#10;yEYmODlo9cCmxAFWD4aYdq8cdOo+eO8mMOO045UfPVscE7s2oTAOsQwxs51DeSUukRplDq4css7o&#10;6qQ8z3YPxonTIoAvC3J2iNNJvjiSuMf45ngPLNZzxUc4H4zvzkGWF/cRY7sCrPG+6ixuJdOtjx//&#10;43/8DTTCOmfl4SyRBhms1YPELnZl+RNG/It/8S/+YJdi68rThzrJtsVsV/vS9crlGtL3TG4/KrM4&#10;p3jajiQrduwaWYM7h4xDToIxtHowMOJkmPObfnAYH8ejBYxpuSTIyZnN0VJLoJnsWR6pyS+mQ4br&#10;2BqZy+crh3R5mWIM2IqX6pnuDzxMcqxqZAjARcyTxARcXsSD5AxIyJB1S6YVt9k5gB4JD8hfdUDf&#10;V7wToydJYuF+SN8+EzPGBv2oP2lR9p7fAM85yfpLFqJB4G+/kw1LtzcwkgHomixtkZyww2yUnZwn&#10;kYIEvQuY5F8ARuLv/sLk1O1KbuZ4SU5ZPQADlSLqhiQC8m4fJFGJCjk4LsCZ/LsTLwWY2LOEhh3m&#10;LUGBerOzvpTT4prRAbhqF8lP2PZVO/d99A1H0HxcmbtXZXjZ37MdYx+/7Gc+7v/mtYBxzbayj1fz&#10;dQk0JepgeDICZXYxVqOBJNXK/Lo6SIgSeGQPrhwAS7xN5lYqQwYWx5Sk0ocyYbsqrszAc9eQux8J&#10;zv0xkbPs31n51Q/70UZXje/6lpRJeIy6RIxkjmJwYrmkM2zCuiZZwc7xI4bFmfBjfZX/s7YLO/Y3&#10;o+q7rJfCJN3LuRiDvuUYcTy0N7ndrjFXrApb46T8lt/yW1a68oOdI2ONwZ5J3rJNqRBXfScjT7lX&#10;DnKzxKEOB0gykqHah0zxsF6gQNUwrnfGAcA0ZoHvVR362eYXVWOHYVrjph212c4BMDHqWZ7C0X20&#10;AUVHmGRlbO+U53HuowVeRQsckSlhLwREeOOKcC2BJnmJYcV6LCWY3RRACaKePRDrki5O1rkqmAbE&#10;Yiw9kI4/nm+ZAJZExhu/Y/ilpyuvRIoxRnjVOQwe47lj8NzT4lsJH7sgwgCJDUm28twc2stSHjLv&#10;0QEQLS3YjbcCBEt2ZC/LfASi5FkKQFL9DSCJT7N2kCwkDiY+uHtI+bY0YcZq9SV2P4LZ7BmUgJUk&#10;FGXUL2P8HKukBvQBrCXFqLN2IfnvZMlyglwjfLEyxvNskixQ33mjDadIX+1mcwPMWdz2rB85VBim&#10;0MVOvXbHxuP8Rwu8rBY4U0YCmnJKruz+FmhaJ3g0YTAsktqZhCXLEQszAa8OHrAkj1/5K3/l4am2&#10;vAOcYwKD+BOJFctivHgQzZrUAVv1MzOIZF6y2s4BxIHITjJU7m9dERCx7otkmEMbANKRUXe5rHvC&#10;Mq86uq9R52/2zb7ZLU76U3/qT70ldOk7iTxYrMMAEx/TduJyAJUUKvkmMrh45M6h3SX26Juj2DOW&#10;pixXSU3qy/BbJnF2cGSMIyGB8dC+xmMfpFjSut8kzx252rgGutaSrTIx9eCAcCZXksVSVuAKMMni&#10;O4eMc8kOOwxTXaguxumR4VGPnczgnTI/zn29W+B16fcrZ+5sH1w2kd2xauDqPkugSWbCNMlWRzc0&#10;mWScHsVHgBYDvLKMQeyU7He1ptFQwhYwEwdmxrCT7AKGAv2WioQRMfTZCYfxIH2S6TojEhPCFlYP&#10;wI7JAPGdw2CzBlGiFekLMPWSEusFxSpJi5JsgDK5MAbZ9QznGbMdY4WRr7FTjB8wiEnagm3Wt8CN&#10;usCJ4DT5IV+Lo5JxVw+xJWBCDj6L84pZA7mrgYs1jutox7KQowHr0QblQE6owNKWHJgiSdx4FwtW&#10;FoBmDpwl8xhvnIEOI/jsKtFEZjZJfram9ahtSbJiwWebZMyu5UCYVytzMNcrfzY22I1hpg93r1sd&#10;U4/zHi0wtsCqszpex1mnst2NaWabPFs38cCPjB7jexR0Z6xJpVcTSFwH2q8mJ/DOsU0MiaxKSu6G&#10;AygCvEAJyABMsUMG0KQmVUmSUfawH/E/YHollbmePIwl7macehZGo21jWAEiYMlhCQjjbUcav4G7&#10;spLyHNgCefUqQUVd7YZBPs+WeJZPqCMwmGXdciLOgEuilGSilaxi7W5fWYliV4NaLJjzcHbwGMXW&#10;OmFnBpgkepnBZ4d7GNN9ADvAQqY1PvzWx1n+YomMcETmgfrpSypBe93mwplsbqxz3I7G2Uw9EO8U&#10;w7Tpwc6R9Zszxn10H3XBLoUMXhc2sVPnx7nvvha4si9HLcLesY93A03yH2PLUMqwJCPO1kSScI4y&#10;aMmBDPXZQSbkCcuqnR3id1k72d9jBOKXWFqDMoaG3QIfBykPICepg1HCVBku0iRATaYspum7o8M9&#10;xNQY093sWgYMUxg3MWCUAT+pFwPxP6aZ9teG2AyPSDySMVM/Eh0DnC3cfvWv/tW3OtuQQbwLC8YO&#10;yawGhSQjgGI9n/bSJr3bk884Gmfr9gCqZCtLVM6Yo7aReWrjBPcVE+tNMNwHA4pRlghzJrlSCtRb&#10;nY4kXve3/OIKMPUtlmn8jOOZM9bgDaTsC4xpczYwVDFIToNYn7jzzoTFfnd330m9jMsrJt7j1jzA&#10;uHcAU19RbaggV47uu880P2r8OrfAUajqbM6Y/5btmddXoa4leZYXDTSxHMaYZ87ojll+FqcD1dkh&#10;6/Yo/sJgYlGzTQC6onlTQN8fE7AR8ZgQpOJ2mHHf3APoJ9HGM7NHJyBm8KzNBPzOx+YA56yhMTuG&#10;kmy1s0ZQuWWcMpaWB4z31j72JmWcZWz6EdNk1AFPb7JMqs0m6oBUHwF+1wBHv0m3lpNgPDYdcF+O&#10;h+e6BovwN9Ak/+bQphjsX/yLf/F0bqg7uRXzsVcq4wwkGfe8fYP0CJw9B6O1nCb76ro5D0+d7ZZE&#10;wie5jmCor2Tbqh9VgfOQ/XfHAroPgFjNJgUIFBDORN8Tu9e+OYw9Dh2pn4TMaeI8yrImsV/JsF1O&#10;6oc229lByxgF0pZa7QAmx4dTuBNr194SpCwrOWOYKcdOeXaM7cu6704ZHucet4D+eR376DllssSL&#10;zTPHr45L0GRUTHCgyfMW48kbRTCzGDishkEDYDMgYWBm68iyvhJr2clSVDGGjRFT2XF7OzEi7LMN&#10;MIMDGBnqbELdSwkkfQA0DE/MbLZhAClNvSXg7Hrg2gjYHcWUSNLar5kbR4LD4QBmHBPJOwAGiIi/&#10;Hh2AkhOAqTLsvfaPXK6/ABnWKkvX+epFdpXwc+Vxea4BKmHIZty8NI4VEPYmFUCfjbSxPsACyHsP&#10;YeBm031gC0wTn06dOCgAHrAB35nSkHOBnrGKca8e6mhfY+NbO7k/9shhGve81d8NjiRviT87a3GB&#10;P/BbAcxMfmNZnHV34wLyvb5YyQ1IewFJIQOOyUr/r7bzvc57jkG817Mf9/ngLWAurCR1vgntFtDk&#10;5F8dl6DpBowpo4I9xOPF2AAPg57NssUVGcVmEimAtV0mYh8ADTN1n511cO7hGZajiBkxqgxYH2KM&#10;WFb20mQAxNU8i6E7WnRu7SOjBkQwvB4UnqVRPXvHoJjoDD5JNtmps47BdjklYmg5ACSnYCYBM/a+&#10;PzosrheHlvCT8qofICbrYqDK5jtJJXmbBBk9DszoAAEIhn9mvHyXdyIqE0DmfHiO5wFnIKltqQCM&#10;s4Qi2c7KYCyNW8A5ZzWmpm07qedq8Hsm2RjYyyTGLDlKkqSM4yM2m/vmPZ1Xz8n3ErskFe3s72oc&#10;G4/jjklXzyS3i9Obs6tHkn7sCb0TwySnH4VUVp/9OO/RAu9kCwBNtpKTf3UsgabkFKAZhkT/ZXi9&#10;ZsaEJqlFqpVpyViPoEK6I2XFqPmfYbJN3Q4AARaxQGsIE/uyo4wgbht4Rl1iDbrNMDK84oMMIiN9&#10;djAY4myd0ehZWK0s053DvYCW9lpJmrHuEMsLKMmUBP6zxA+M31rCo4PEJmGmAU48TLxyBVyySX7L&#10;8OJiGPxVtqdEGYwcW6My+F8sVjzVulnSsPEjFqv/LQ3SN60MKLcYJ4Y+HvqzwQdYA6QVBude7p23&#10;sXAElY1sqn5+VuRWMvjqkg/sF+vbWaajXJy0s6Ves76XKW6sHm27OLtGshiHkoO8o6BoK/W69wsT&#10;ZmV83Vnm2ZuadmzG49xX3wLmGny4G9PkeTZoqhJQEWMT97C+JYkkjB6PfZb9Kr5I/mQEgd7qmxiy&#10;fg0Aed64pRkgxVjF13o9psnPqJHdMDjSZzJPd7qFlPmcTcyxNYkUnr8q4WEWytnr6IAoljpOSuxQ&#10;4tDRARhJsL25A8bK2HuGuKekoyOJBfsH2GF/jBYHSvxvtvzC9wYfJ4YKACD0gbZzPmAEbP087SKJ&#10;xoCdbVRAUjdmtEcbTfdsls1oi42eMfm0E5C2Zrg3eleuTkDyLPJ/g6frsHDyvrEImFZAELs2/lbe&#10;cpMyij1rQ3L5DlhY9nS0LvVonGTpEyVoxVnIfYwrbHZ385CduZdzd8r1nPvf45q3Raq8R1u8afdA&#10;AqhNwjtXxxLT9HJboJnYCONNGgQIjDJQEHOKpGPyWdYxHgwk1uFeZwxpVmiGCiiKh42D0/+MDIYL&#10;UMe3UACG7El71SDj93YjspbRMpSdA3gD8l5Ssno9hqydko0pIUeb5dVdbVgxpLPt7mQzA5helsII&#10;Y2T6lWwqcebI8GGz5GHrD4G3gXUUR5VMJGtV7Dv3A5ranjpBCSCNi1/723jIC845UbNsWECFaamn&#10;ZCfvz3SI7XLWZApjcbKYV7becy01RMy1M2ZJ/B370/bUi87A1WakZY4Bh8K65KvMadcDllUGrHz6&#10;SvkA5k5GLhavL3dimPon62d3QiScZsmAfr/KQ3l32uRVlO11TYh5FXV/W55BTZN0eTfQDNMk92BC&#10;PHRJCQaL/T8ZK1JcWJx0ehuMz9afGfSMLqlWHHJlojJSEjPIjWdSLmbHCGNQYUI2wGbId4yWgcCz&#10;lV0LvK6kSM4CQxcmiH1wInZfOOy5smsZayChDf0kazYbt/s/P8AUkPkfuNHl/c612Je/SeGzWJr2&#10;B9L6Y7bUQzsALddzHo42ZjcWGHp9r/5kZW0O6PttNtpIso86YlLKD7ivMnXFHEjUwJXzZGwx9q7V&#10;VhK8Zrv3cKjyubGDneqbMaHI+Bqld46f8IO4oOdxDrFeB4CXCXyWvCY5jcOyE1cE5Bw/IYQdhilW&#10;TY2YSdlHhk17WNfMGdphchwiz5JF/KqOHcn4VZXp8Zy3pwWomWwRR/DqWGKamKMbAgEylkSQHDxt&#10;MTILuxkYB6Pp/NkLfnOduIsCYodnGZGML+Mq9rmyvAOAMYDkN5665JaVWGI3FEMr6xRIidcCFbKX&#10;iatxraEUp8QkOQsMed4wok42jAcuo9FjpCyNIamqt3ijBI/Uy5pKxghzkoTk+e/3fu93Ax+Zs5JU&#10;AAYJMj+SkjyP9OczMqUf1+RvBp9xBDAjMwD2+g37E6vE3Ma2ONvkQVnVyUGSx/jytgDlUtdRMuXQ&#10;YENYsLjiTv8YbzJ1sx8vED7a3CFhAMlGQgGACGDOnCD9OO5w5FnGAaeE48EpAE4OcjFnbHTi0uec&#10;B2NhJ+kHEIt9U2F24vzmGza7kzWMrYlfGoM77wcFmOT5nTWfV0bo8f2jBd7pFoBBMMucvjqWQFPS&#10;hhsCkNmeleI84mS+Z3h435YeMDZnL5nGchhA3vgsU1HikWymzia9qpDvs94RS7x6U8d4P6wEoFkG&#10;gSEAKwBJYiTNYReATZtYm6hsDInnkIhlVDKu48GYugaIA12shhEHgsCFpMlwaweblTOepEgsKgYK&#10;axNjjOFmWAE5I3a1B6vyYPj6JcDJIRH4zhtnlEv9dpI69B+pPod6il0/ZyP3lb51jixcIH92mATk&#10;W+qHbQ6BHqZ85KAlbjq7Z/q2v8OM9dcM3EiyxsvVjlLuF5AF0BQcTsQOw9RXyr7S/yk/x5IjyKHZ&#10;YZicIuC8wzDVZSXuO2t3ztRzpdirHa1Wx9rjvHdHC7ALWSN/VeMl0Mz7NI92WGF8Jf+QszAaB8SW&#10;KAEQZ7sHpWCAURYlMOlkGWAEMMf1l1cVok2TEgH27l6w2BqjQI7E9HqXHJPXvRnQM6kIux3fnKHM&#10;2NZR1inwZNSzjhJDz3Z6mKR1k8rGsAJY6zMZo7SXhCBAf2VsfQ94GXSMkn6fGGHaVcz4auem7gNS&#10;a4Mmlq68Z5vMX/Xh2feM4dl2jbnW+MmWWBgch+csYYVScCURd7mMaf05SsLYnnG/89YZYwpDF2Pe&#10;YZjGhLG+I8kaxxw0IYwdhik0I0uWE7l6GG9iz1cOzur9Vs6LI7ly7uOcRwukBdh2mEFJvTqWQDNL&#10;TmYp7GKGpC8SHxnXxAIq4j8Cq5gLI38GNCYv9pbF23buAbormZBdQZKkcrzv+77v7Zn+VuaZtyo2&#10;a3cjIGJii80qe6RnRmwElKvGxDQZ6pkR43BwIGYHMMQoLcNxKH+/DkwyDuNIxpXEwiNqZyL7Jp5t&#10;oJ42wCwwYcoBljgyDUwHCznbnLzrgMmJoQJuDFjCEJYOTLypZGQZVIij7e+u2pcyIb6ub67KZyMN&#10;9XN4JlA8AjJAz+nbYUQAgUoQadpzsD2x2pXlPKmrtsAwsfMd1qes5sjqkhfPMwf1D1VoJ9OTaiAj&#10;dzfpR84CifrMab7q86PvtT/FodeTxpFccR6f+9zHdW9nCyQR6G6gKfbEyM5AE9DZno2h90AJKSY0&#10;mVJskcTC82aIz4CTdMiYW3aAde68uV43mtiAF8MxacS6GFhLK8QF+xBvYiQ9B7hjStiLmCGpizGU&#10;GXm2CbtnMAZinCRoMVexPPt1zuoJ0DgQM8OIMWKQYfKAkbScA+ABCiwQK8HArV9sZ0B7N+Mbh3Yz&#10;GEspODTaRiw6jFW5GVQZw6uHa8jX1lhiyxi6tZcOG1qQpPuwP7DPdw+ytf4yps5i4LkvJyiOhzbn&#10;EB0pJcbouJEFleFqTa52tDGCcSBD29+rLxoImOvX3Rim+u++Fsx4NY+139UG/903Ni2gTEhQcxhH&#10;VxsfeBbHl9N6tUHE7jjo8znsu7uIvcjzHte+vS0Q0OykxaPaLjHNvIR6tn+lSQWAMDQsi6ctyQOY&#10;2szbIQ4qvmTSHgEnloIe87qv0vjHyvDwG3T6exKt8iVLl4cNdHip4wEA7doiS/NshxMsBzgCiezJ&#10;S+4SG2RQ/DCenXCCJTLMR6+pkjGZdYqRprt8pDigyxEQh/RcIIk5SOhgDGXOktLJuwDW386RUWzp&#10;i40GOARiWZwb2cGAyPfKSlHQNisJV2PbAR5A0zFkMjcgyWeMNQcKoO0cEqS0nXF4xTBzX3J1YrU+&#10;49gdrQsWM1bOMBTjyZjxc+a8OZ+iIVHN+A6wrNRNm1jmIqSxkxkqFMI5BRirh/tTELSBuZU3/Fxd&#10;bwxzIndzCig4lr5cZZ1fPf/x/aMFXlULUMbY8ySznj13CppkRgYmRkQ6PyM9A01ePINGJsJcJEeQ&#10;ZcQqJZ3EE7RxtFiXrexmsRTslETp2auH8gE5hv4oOQGLkt0aEFQHxrANFeMwbsN3VgbgD+Ss3VTe&#10;GHJeNXYqVsiIytrE3Cz2Z3wxaSxydmAt6s8YArFZHEgby6gVM5UFqk8YXiyfhEv+Baj+ZySBFunZ&#10;b8lFfpMTZRa7P6Bn2Bhhkqpt7O7JDIAkWc8P0NYuyreanKXNjD31kqR0Fe/jLepXbSxhql/qjA1z&#10;dGaHDRRkkTqMKVv8uYdxA1Bnz8Xy9bv2044cGvcx+ThNZxKh8S/zWj/tJLqoDzDa2bRdOYxtTkSW&#10;RF21o3YwtgHmkZN3ND/I9RKudubx6nx/nPdogRdtgaP5xnawrS+05KQNG6A7Ak2VwCgBoocyBoy6&#10;68W6eMY5pN+TQZ0/ZldiEySnq3hE7sU4Mv6M8NXGA9hUJEMyGkaW+AwDZ51a74vrM0Z09JRdI+4o&#10;PnbEQOwexNhgtOoruYNsS77kVGDj3SYx1OpN4lVWb1CZrStl7DBxiTraFwjJWE7MiDH12YohVheG&#10;HrDJ8gTYLyN5B4gAcICM2Y51P5oEEpWoFpLExmQbYGVjjTbM2kN9MDcxX/J1jyVKiBjgbHxpz7xT&#10;07NI8yYRoDFeMC3jsw9OZUDYWPyAD/iA21jM/pWeZTMGYQnMK0oHFs+RogZwULDzFYlRfFjfnr2u&#10;btaWycTeUW84uCRZdd85OLBA/Z6O187zH+c+WuC5LcCWwC+k7+pYkmdN/CPQxOR4lmJwJFISUDI5&#10;/T8mRfCyef3ih2JOlgOQ0bDV0TAdFR67FStbjW9JsiBJMraYproAMYwCiPsfaDJ8AAjgAZHeWUVm&#10;JfbivCPGorwYMybbmbdAGAD7GduREcXEEme6chpkgNqIgBEF4NisuCxAZXwBzcryA+djUklawnB5&#10;WVfxqqsBNfveGNGW2BvH4Go5igQs9bAX7Kw9gBTHhJwd1iQmrm31G+k571BNeTgGsl2bffoO+8La&#10;gYvDrjqcG/cl1ciGJdeLiSYendgvWbwPnwNv9XMdB8o7V80D8XaAh5VaL0vSNQeoMcaL8emaGYAq&#10;s76xxOlqfHR5bFto6dIOYEqWApi9Fnulzzk5DM7bLMkaI4/9ZVdGw5t3DtBkP8zLq2MJNJMINK65&#10;BEJiZjz7sAmBVNKkye/vo9cZuWfeJsFoST5ZMQgMMMmOF78ae8MaGC2SJKmPFIntMnqkUGAIhJUD&#10;W5GYofE4A6Rb0q6EDexF3Y5e7aU8kjS8aJnkOcpgjCowkAyTA4j4bCf9H/PnyDgsSdH+AQlb2ZGB&#10;V9gmsM3SFsae8b4CtKsBNX6PMWtHsUzxPzFZoC/b9ujALscXdI/nqrcYOMeJUmBJCUZvXHnWmHBl&#10;bJHxOUY5jFHytslC/nVwOLBE7QfstIc+xeipD9rZhgcAeHWXKYaWLG4+cFSMRWOMg6UMnB9xXmOT&#10;YsMxM2/E4zlHAFNizeqhroCearEDYpQRbcRZ2Tm0qTKuJGjt3Pfe567MibNn7mQc37vsj/u93BaQ&#10;k8EO3C17FiN0w16jRZ4U1yO5MYS8fpKZzEhgiJmRGXnafZjQmCXDRgY6OmaSq4phsgzj7mEJgjpg&#10;JLIoMRIGhWdNbo3Ux0hioIDI+X5kmmIdpGee+4yNYajuCYCztV2WkHRZGSQGHlgDf6xo9iq1s/q5&#10;L/DO4nlgThYD0oAbU1jZDJ8hVzcApl9Iv9aZPueYeeBkOo4IYO4YMrYP4I42vuCAkTABBkMHXMTW&#10;OFY2P9dH5E6fAVgAhr3ZXQnoZDvHEThlUUuE0k6ut8YUELo2GzrYZo+UzInAAsNMJWLF6QKqlARL&#10;osYkGQltYthHx5lj6DttgyGaW8plLPVryq6ShtxD+xmvK3FF5/sx39Rrl2GS9AHmyODPxpC2FePe&#10;yeJ9zph8XPPmt8DVeL9XDWEBm8/RvDqWmKY4UYMmA2Mi55VFjImJKpbJ6MraBGy+Z/xy5P2FYjNX&#10;ccix4ABCzEjW60oiQ19vTSN2qQ7WxTESWBbA9zdDSloC9O7tMwkgmIFrNKY4F1A5WoaCkWKpDKlY&#10;kHdIHkmdlp9wMPxgONjz6N1jnpJ4jgYNR4bhASxkI+BHDlQHbBOQYE0MJ9DBIiRLcVTsdCSjWbwV&#10;WwMO4qFpE8Zs3FRCm5ytr0wMHBhxUAASJ0IZZ+0gqYnjNDO2nmN8Yb5iwIkFG0sGNVmTpG2NLYAR&#10;OxcS0P7qdNRmnA330ibYOqeOI6acYfrGl35RLvcb66wdEp9UzzHbDkPO+tCryXf1PUcEKHPiOEnm&#10;04ztpH2VzUYZ5slOXFEbYJgckp3D2F3JKeh7Uqe0vSVSK8rSTnke5z5a4LktkESgu4Em6ZJRBgwM&#10;r4nSSSO8YmwJuAJN5zBEvGZSHFDwY3mEc3cXt4szkbQioe00DPCSnBHGKL7JyAARRhl4YzPKzaAq&#10;H28bOGLQgNNSAiBz5vW4JwN/lB17VmbJMQx/y1vYFBZ6tMTC98DcdZir/lFHdQAqqTPmi7FgYNid&#10;3xwAdedIuA64+lx8lPMjtkYy7kPsGTCdHdbxug7rZRSvXhllZxoy+ZE0jTXrn/G1akArS5qUWTwc&#10;sFytq+QQUSrUHTt3H+0oXhng4YBYu8oJoEAYe0cHENbWlAv3NvGAecvvs2uB9rieF5M9W79q7hmb&#10;JGOMedwwwPPFTM3NFYaZchl74vr6d+fg5JmTqxK1e+cVZJSHB2DutPbj3BdpgRW2ysmUCCSUdHUs&#10;Mc287xDzkYAxxvTE/yRvkGIxTBMYK5C4YJKTq8hozhuXG1y95UQCCaO2u52eMsiuzVpKhhDDI0FF&#10;3rVukfeeA1CKR2LCjKHyXmU2MvjYJSlQMgSDjP3tHECBsRPLwi48E2BLrjpj1UCME8AJweiALGdA&#10;4gemhAVh0+6HoSir38BIPwAEoJukIuBKviY9ktizwxCnQgLL2XZo+lFfy0RdfXeo8qiDWOfqNd2u&#10;2kY9rsZQXyOLWp1j7PWZsRojLnZoXLg3QE+iFNlVso72Tp+4RtYtxwRr1vf67Ep2zOb77TxKxCKr&#10;5xidJc/ikHEMIt2S+IU6yNRi4+amftfffiuHn5GdpvxAnoOzs+ZT+TgJAHNnnANMY9S4fhnJZjvz&#10;7XHuu6sFVpTJbNh+N9CMPGuCzWRVkxW4SaxhVBwSG8hUJgng4l3u7MfpHtiEZ+4mpwAwa+ASkyQV&#10;xigzVECYoSFHSfAZvV7/i4/N3vrRw43zIEFE/XjrWBr2N2ZVrgxR8T2g5QfDUcarvVBJqtit8mJ5&#10;6ksyzOGe6nD08mPLKzC19CkWlgxmyTWYqIQrwHb0YvE8C6hgtzsqgjiCeBh5mLNyj0NbkDQpB8Yt&#10;GbhZme9NjCzdwCzJsTkk0HAQHPpRn2bMiNvrl96u0P04H8DLc1cAwf30sTJySPyP+WbZE2eCXNrb&#10;+iUlHlAxArLSk3zHyQPcfgAvWZmaoO+pEMYUp7VfUUaS5VT1eFlpf3V03c6m/uYjlcnmFC+ajLNS&#10;xsc592mB1UTL+zztnb1LQPNuS06sKUNdjzYQIO2RYklyefk05mkym6gm884+sug0BiiTaXVdX5rc&#10;BBWrYoyBCKPfCSEMk+8BRJjWEZskyzI4syUcyugZ2DdvnrSmjTgJDOIVQ50NEddg5Z53xZ6wBO3r&#10;mQwoQypJCTtuOYKhUt/ZYVKIlWXNKsOdJBbPx7okK7kHhwfL6fWpzpF9yoD6G9s6Yi3ApcsFMMUP&#10;gFR2OxoTw5yvv5p1YU0A/Wg/U84blYD8aWkTtqgPjU3sy/XARlKXA3D1Pr+cBqCqvOKjwAvgcACV&#10;x3crS3quTACHjVwO2LB6Gc9hboCXs0i+BjKeq5zUiBkoZ6mL8SyMkHoaT/qYjCz2y8ET7zYXtcsu&#10;wxQe2ZVkzT1zgtKzs7fuVfs9vn+0wD1bIDsC3S2macBLGJltLce4AE3eN2nORHdIQ88CcwbnaglB&#10;GoABsJyCod/d6FnF87JqSUlAk/EJgPEmsCcxS2DBa8aO8qqtWSfIxAQM48HAu1fikIwTg+oz9V7R&#10;0Z/b6XnjBJk52+O5F7ajnzoOR4ZkmGcKAaATD+TYAF1tfrZ4vhma5+kfDDQggvli3KPUqi3GhB9L&#10;N4yVsHzb/o2Zu8CSU9CxUffB5o+cMG1gDPR44nyJrQNTYAEIJT05AGuzXAqFsrz/+7//LT4LJCwF&#10;0aacIw7RvZZWaD8JZ5zRsc04ofpNe0qK4nhmg47njhvMVf2BtKSxnYMkC7TP5sp4P3UidbMfKwx8&#10;pzyPcx8tcM8WSPbs7LWO43OWYpqkldF49Y1ieAGjzFlHMuT8zXvvxeFHlRWfwgwZrSumNd4DWxGv&#10;lD1oCQXw4DUwkCQrkhvP3nICHi/2jEn4XCy2QQ6bEt800UmwKPso4YpLkcFaL1d+Sz0CUJ6zW4+z&#10;gcAp0DaASoKTMmEW6iUWSsIDDGTElNdvDHS2XhYo6TvAy5hiXNrn6MDesh0bBmQJCKcjiSfqq63H&#10;jQVI4eKd3RZYi3Mj18mEHV9ark8AFgcojMsY89lRghRgIE1SCZTH+WKA4rwcCGNREksW/GOy2dhA&#10;+wJFQGovWgDhuSmjMIG2f1UH5smJsQxmNdsckz5LsiEFY5w7oAkwhWB2XqitzfSb9t1xIDkkj/WQ&#10;r2qEPZ6TFjDuYBz17upYAk3JDsmend3QJMRWJJ3krRY89GQzYmEksrPsRgYLyIkj7cY9ABsAExuz&#10;LhBwYBayGIEKxinZQ2Zp1vABN8zK89RNlixpWbIHDx/oWojOiJK0xkNSBon37JAINe4exPDuvmLJ&#10;M9QRoycrjrFhhhybwgSVW/11vp+wFO2PdQMcBlD/YDHOJ2kCTNdJJpqtL1UGhhvIAkBZomK5Fun3&#10;IRasD9qZ4IDog8TUGFHrIzH4GHhsb1zT675YrHIpOzlc+a7eHwkYKQlAmUNxFme1UQEHxIG5629t&#10;NQtFAH/t9qqOLI/aed4KQAFMTmwUGH1wNOeMDY7nDsN0P2oRaX+HYVIRlGvnWTtt8zj30QJHLXCX&#10;vWf75tlGr7eGy/cmCNBk1LGFME1GtTd7BkjZfWYsOJbImEseWsl06uvF4CSzkEUZYp45Y0NaY6Qx&#10;mhhxxlHMj4EgJ/MssFMgYVNrZcTIALhkDNLZmIzDCIgPAeCrvTmzSL3Ly0jPwOFsOGNo2JNY3OwA&#10;pEAfSDPqAApbUhfZodip9hCj5DRIjrFPqPbQdgBCu+tnbSKGd2R8yRj6SR06sSTl0m4MXzNb9zYu&#10;ODIMKeYLcPtVcz4PeI11FDPVlpyXsyUgfR0p1dIMjBGTPtormCIChJWbQ3DWr9li72Uvl8Dc9Sln&#10;Qb/NXsn3ouaPEzl700/fN4CZWLN6X9Xd3JIMSMHZcX4lJo1L2V60jo/rHy2w2gLGH9t3tx2BYkxn&#10;b203iRgboCkOhKk5yKz9aiYxzpGBOA94YXSSEq4mZDeAc12DeXhmy1fkN0kpJi2pkDznAD5YGSAE&#10;FMB+J2FHjEYSCofgag2i5yUJClCREy2bYZR3E0nUk0R8tCxDLFncyAEggCZnIu3JceAcjEdiknkH&#10;JIeA04FpAeDnHuoLvJN9p41JxpK7ODYAspcQ+Z5KcJTlu1IObTPLzuYAeR6mamKMB7VBrBAbpjhw&#10;Jo4OErgxM8tqxo44Je30mROdZLRSD+dQbDgZwBNzN7924/tXzzIGzbsR2DJmzHVjhlKTQxud7b2q&#10;7hwVgL8zr6yR232h9lX9Ht8/WuCqBdibZKgne9YGNlfHkjyLVTDEM6YpNkQa5Q0zlpZwxHh38o+4&#10;kfPa8Msg5Envvq/PxGaAsZVsVpCKMvzic7aIczCCvaxEnAXo8SgCNFeNlO9lYLpuZwNsrAxQMsji&#10;f9oEi5ut5ZOgNEvzxhTHF2mnTBgUw59YJCldXzXouW/vzJRrGWVLEnzX5dGXNqeIlL3aPjlP/1iW&#10;IL4sroi5ilcesVdyYcbNyrMAlDh7O1nk9k4A6vt4rrABOXhUMqyrBCAYNNZ91bfk9jFhybNs9qEt&#10;G4SsE6Zs7KonQL5jjtjwKIPP2klMfebYzs7lQFIE+qUEOc88p/yMToj/jyRjfWF+cJZ3NjU3BjHM&#10;3a0kV8bJ45xHC6y2QF5CfbWBi/stgSZveRbTlKggjobWSrywkwxjyXAArqz54yWTT8lNJisjYhG9&#10;mFN7sisVZIQBg2eSINtImbhYF681u8xge2J3DCfWoXzYGFZwtQi9y4OtKf/snaJX5VZ/ElcSZtRf&#10;lpY2y4GJ9ivL+p5YGlBRfvXlGGBNABnzyXpK15CZgWavFWW8JT2NBw/fM7UJOa0dGktB1HeXFecZ&#10;pGvAi3XIoDyKbamPgXokzc7aFtOzQYHxpS0BHSaZ13vNrtHXYrEjqNhCEZN3H+t5LSE6OwAKqXxM&#10;zNE36muucGSyhnfnPa15rqziLocx1xsfOM8kF+5oQCbFA8LVjSKMq2z8n2fbJJ4iNJuXR0qQMnBe&#10;ZclfvXhgfNeo0IgwyON4tMA72QJJBBLmujqWQBMjA1LNNAEmyVAcM7EIS1IYFAYQyDIcwMDkdD3J&#10;VGacCYaxzeSyswJjYXZBYcwtbxiZC1YJQDrLj3EBDMouKQbj3fH8GQoAz0i791HW5lVDj98z1qTe&#10;rF3TZhjpLPam3jx4SwUwAIkZliBwWDgqkpJsIxenAWha9pKD5GDd7HhYAysRCJjb7cc9miVgmvrz&#10;iHGSNo4WuSuLTQMkI50Zcc4I0B5BFcgx3FgvQ959rf+MO9K8ayVI+X31Ro/EvNMOErKwy6gSnsMJ&#10;OVsbrP+BL9Y6lllYgMys/ZWNQpC6j4Ajk3e2sbvzZKsaq7l/4q3Kl8OSG0tvegMEjo65yBER/26n&#10;zHXmTCd5SUrTdulz7aG/djYTUV7Om/GzkikOWHs8Ye67b1XZnWuP8x8tcNUCecsJ5enqWAJNAx3o&#10;xfvkrTPe2a8SmwBGmIuJzKgwtgw7IJAAIq7I2Nsyzd+7MRpgwvgzcrO3Y1jgL17Zr35SeYDjGtLw&#10;7kuWGWpZnSQ2xoQRvNfBMElSsaMPVg6QzxabAwqyJJDB4nRyWLY4JJmbHKqcjDZHwYYLWAvA5/hg&#10;FZgPNk7uFTcjcbs38Ma0SKlt/LAX7UfubVavbfQxSRKTnTkieYflbH1v2lGGM8mc8VUGyoAxoi9l&#10;smojMVZgRP7rTFggYvs443CUBGcZoUAzy0uAh/GIVfVesdQLzHh2aJdstM9htOnDCJzO4UiYCwFK&#10;bUhy7UN44WhNmHYAftaScmT0i4xudc3hueadsSPMYfmPdgKcDh4zxyKHvgOQvRxI+cxj4wl7x9Z3&#10;Mrv1ubaTU7DKbi0HE0sV89R//uYUGE8cEoz9ahME5e7xtpMLca/5+7jP29UCAc1ZGGus6RJomrTA&#10;0MSSwMHQ91ZiUvXFrMRUGFgGm1HA7hg0BSKlMeaMx+46rMjArp/FPhhADAFojIfJbGIyKrPjaMIx&#10;wlgtNsiQcho6scm9rqSoq2HFQGCJWMGKTI19jQvr1V1GLhYPGIEYMMNKsSFynfoDSG0PEJxPos7y&#10;mpQzjFaMtI0gJsAgA52oAwycMeEZnnUka5KFgeDRQY0AkCRaEiQnyzWSkyLlM6LYlyVJyoHZnLEa&#10;Uji52dIadQUK4rpA2PjFJAEmAAFEDZJA2fge91c2TowFjhMDLylG287im2NdtR/m2Tv+cByzEcis&#10;bcwXzg5VRtvqvzFmS0VRHmNfH3Mq4tiIgYrdqyuAkc1sbIyysnwFLNFynp3QQximMbQTwzT3PYvz&#10;wimILM9hVAfALRTBqRbX5RRwlqNyicG63nn6lZM1bsEopIAxKFvispxEY9Zclj3+OB4t0C2QZXEU&#10;vatjCTQlIpBbTUqDtWUiD7B/JYPG+zVRLWhmxDtmiAGS0FbWkXWhPQvb4NWTZcesPP+LWfJ4RwA0&#10;0cS7PJfRXT3ycmLJIyYklspYK0MObEJW405cdPX5QILsxtBzOgKUwBWQ95GXKFs+oNwAiKHFNCyl&#10;4PAcvcGCTMYZ0K/x3PPqJgatgZOcSDIEyNpF7I4RBkT6m5pAxh77ABAbE6MC0HVg0PUtmfRMgQAI&#10;+hHzp2YAPFK8MaWsmLh7iC3qNwBpGVFe/MyRwwCBYl6C7ZzsXJUyMaqekfpnOQ7Q7DbxPOtBj7aX&#10;zP20KafAczmY1vdifWcysHbEgsnvDsCk7WeJSubdmAXLqeD8UHu0Fcdm9uJv9ze3e3nYyjilWADx&#10;FUl2vB9mzCHQL2GVMobjkBhfwNTuTMauUEbWf2fpkXFPdXEekCVXc2I5PepLeRIWEufWNj6TLam/&#10;kv2867yvtMubeM5OuOpNrN9KmdmRbLt6df4SaMrMdEOe9SyG5YEYgonNCyTlobn9BpEP/MAP/KCE&#10;nKtC5XsyLPAFHoybBJ+xgwE2KYux7HWDDCkwZZAZn6sF8XmmBdbON9myBhTrIO0yQMCC7IUVYW73&#10;lIYYEEya9CfWmBdhkyaxFHXBKtIHzmd49A0A5FUzgNqKBGtdIyNxtFg8e7AyStloXzsw8rz0vO0j&#10;baPt9SPnAYMjO5LzbCCATWqfWfyTQVaH2a42WOFuBjXgomxQNTwTa3QPErc1oGP8NsknvEl9Kwks&#10;B7bP0WhnzNgBCFEWGG9zYBbPZsRHR2Y2voEdVqpdJWkdbSDR1xrT2UzeODO3dhKz9BdAt6SmY5/9&#10;DEADUK7iwX2N9uMk7ziMnhNWqX05nJGS3RvAxSk1Fi21oZxQN9gSEr7DuOYgYgSYpjFoDhh/HERO&#10;lTHgAOhsiOfpY0DLuUtd7zl3V23a63bezOF63cr4KsojlMSOnu2IlnJsgeaYWJCbMCaMoqQNrEJW&#10;n3N50zFGjD4QGF8N5h46jtTUxtnEZAzjFZLrZm8PMVmAAw8e2Ih9mgyAVrwOkGCqPM+rAxgBYODE&#10;MIsP9tINMhtZDSsCNM06GJAdmarL4j7Yjcmv/cQIGXM/WJDOJOVpS20iiQrLYth9B7SwUYBFBuR1&#10;S/rQHhjyrM09n1HC0MNKGKYoAfr0vd/7vW+SZC+D4a0zPt1f4rNYFGbDKM1eBK2PMIJ2evQtp2g3&#10;EQTDUGebDXAc1NffZ7vPSHaiOGjbPpRHfUbZ3/hVJ21C6mtW0sYWAwfez2FcV+ORk2FeJQxAETiT&#10;dK/ud/Q9VeEofDFeI34OlI7G1OwZ2B92bTtADBXgiqX2uAKaxg6j5VzzybyVKGTNL6ndXPab40ZJ&#10;4QwoN2fa9b4z/zkB/ic7k7WNi2zj+Vje8txR8nZfx6lkS89CSVugyavDYMa3UHQz8qAZJMwvjNCg&#10;T6yOcWMgZ2s9RyPGwM6ya026MeFAogQP1sT0XMwKWGC+gMUEIyFeGTUevMkZx0C8C4DNEhyAN9DM&#10;wYjyiK+WK8yGHRASt2EwlJeXzXvOgaEw6tpSWXSuBB8xO6DHgHmLhIOERcIjR0V6PUuh1saJ7wB8&#10;8S1AnSPvQASGcQiAjH4gX5I6c3BqADr2zWhJKGpgZfgBAKOpvQCm9t1do8sZ0hbZkGFlKnMoZBpz&#10;EGZSFONLlegEFGU0tnx+JhlrIwzw6jVuK+Ucz1FWTlO2nxSq0Lb3yuDO88QTx0SlWVk4suKLq6w0&#10;uzIZF+wDh0y/YZHji7LNeYxeWzvPvAhL1n/6SDydg+V7tsiYBJJin8AzcjcWz9mxJjrAnBAF1eNq&#10;J6/n9NXjmje7BbK5AZJwdSwxzYDmWbKKwD6P3CAlhciYxIQ6rZ4hPdoKTkF582Q/2bptvFMJhnpk&#10;u1hNQANYkGMAHkkSUAKVziKcNQgZLm+yyPdAqeXlvo78KUYkHsTjlrQhvreTqq9spD3MUPsGYBgT&#10;4N8xQG1IDh6ZlGdjXAyJvwEm4wegME2eE9avXRla7QN43YeTwbHAXvoAFox0AMRv7EamZsfT7P6k&#10;THmZs3tgRhwPxs/g46yQ4Miins+ZUSbg5dpdwNTeQCPtzGiu7G0qnihJzLmzOCJwAnxjzE/ZV96N&#10;ylkZk8TOJp5yrMaRjF3sC5s2prHf5246cVQmDA4DO5MrOTucux1JFtPjBGYJzdl2gOZUnAMJScrT&#10;Y+vKkD2+f7TAi7RAQHP2RqvxvkugiUUdvRosNwRW4m2MMkkFE8uWdTmHETp7t6MCy+o88qQZsHGR&#10;Po8z+6d25Uw4hp5nfCSbMhKyV4HxGPMRcznaXSW7nwBKdSTXjrLfWQfylMWqMC3ZfGSlNuYYHCkx&#10;RhzwJRGi78sYASFgKfklS038rWz+91siU5KZsiG5cosBSuwiucVgMuYYLEckwMnIe76YUaRC5/Pu&#10;k6iScqkHWVvciXEXQ8SiPV+57NzDUYhDQgkYpVGL3Z3Xh3g1xkKpwBQwMA6DH23p8/FNNWHRkewT&#10;W531jfGrjIBcG6ifuDaZ7+rQDtrGNWeJbr7fjaNxEiVrcXD0mfoar88NBczqInTC2TkCcuEK45Hz&#10;s3pwsMyhOFocKUrMVSIgx1xZdpa+ZLOP1bI9znu0wNgC2dzgbus0yVRZcnLU3JiStWS8YTISAynt&#10;vY2EZBwZmOMhCEs+c/6ZB84DlWXXB5ZliQtjYikCQykWB8gY/yPPGOvCsgD1eI4GZECPNvnO8wGt&#10;FPgdY+JaBl75stcqowu8Wu7UJrxt98c8Z69yIr2qY5KUxFt58wCGc8LRAWqWB0lm8rkfspekC/0q&#10;8QloZ4G/8nFaaPvAKEyOMyS7kQoQyYtjoh0ZOqAKYLQFI6zs2RBcvTxXlq02l2UrfmvMSOzAHjtm&#10;KAGpk2v0O0kWGwEiwAPQYuVYJ1lZ7JbcTOZTV3UEzr3RBaPdmz6M45AEKAwB6IEgZ6yXVh2NfbIh&#10;50Tc/AwUOSFjlqs2PHsLC3Ckahgz+kI7cQTJjytsdQWkye1HCRBkTYC5sxGJMhub2o+aQonhUMuY&#10;NZZlNM/2Cea4cIyuspG7H7SJcWUcPY5HCzy3BdgSJIM6cnUsMU3GVVLNURYm9sHAOicZceIe7VWa&#10;7JYB8D57sjNqjLaJuzLBk3DjXDsAkasYU6CinIADQ5hNyjQGUCADS4CYrbUUdzHhV8oza2BS2mjQ&#10;ui1Ip9hC7u83VkkibklKm5FxfT6+Vg0wcVIkL5HOOA6d7ERS7WeM5QSaYVHuAbS7DzyXnA6UE9dl&#10;9BlrgCIpSbnJ8OLI2DCZWfKXzFbAZzz0PcWrSHwcH+oFAAa4zpNZCjw4QUAiG1EALYYU+/Q8SSL9&#10;omzlBMD6jCyvzMpDbnVfkjBHyjUY75GM6t5APtm3+mMlTgkEbRqB7XP8zpYxUEpGOdwk5eydHYCm&#10;49ycELFWdfXiAOPZeOOwSFzjLSd55uzl7+osqUqSzGyzfM/k5O44hfpD/NK4cU/OjLFpTlIVtD8n&#10;hx0wBzkq1B62gfIhWYzKoM/M4bPNDswpY83zdjaIvzKKj+/fzhYwV48czbvHNMX3SESYBuPVDwZi&#10;YkaMMC+fIeSVYgZYTA6gBskZ1QAIadWE3dl3FCvDJD2LoT/axu2o2xlu7FIyzdEuJgzmyitiZs/Q&#10;NphKrwsFzIxxEigAhaUS2BQnQ+YvY4EZYrjigb2LDgOIcbp3ls5gaxwEnjbmlVeypUz67GyTbwae&#10;wcwBhMmqDFgOAAAkravLATjJ75YBYICAsjeT58CoFyBh1PV3bwCg/QEfh4U8LTbKQGLeQA5jEwcz&#10;wCkWlpJkmQUDSqZs6Va7GJvZOCBMWVKV+1E83JsSATiPJk2W+sxi6UdjSdsDQm3tOuEABnxkZeqs&#10;rTh1/Q5W7YtlS547O9yzl8k4N2+O0b4cR8weEHFGJPaIL2OJ2N2szsoEwDHA2d6v2OGoflyZUu1B&#10;ochOSeY1wDRWx4Nt4HyxCZweDhzApwYAevMT++X8GCecMOMgoRuA7xrnPNZbXvXM4/urFuCIGovm&#10;z9WxxDRJLWQrxlACB8+XsSJPAggAZmJK+8d+GDDnkAhNXsYPm/TD8+SNSm4BmLvJILxPRhKD2E0U&#10;MFGBISnyjEWSj0za5x7kIs8hsZIyGQEGrVktBsXTzro9wETCJFEBjV6EbXOJMBQOB+ASM5bcwpBo&#10;j05CYkQwn3ETitSHfCa2iYn2OUCd9Cepq1nwaHQZLmCqjhj52ZpDbcCwc5pyT+UjIwMSRpsMDnQ4&#10;BJwIxhCoYh5i2GRc8on2UVdAkC0BgSHjO5YxRjXxv7Ot2bBh47WdvKu+9zzjxCRLv2pXseAkKykD&#10;tqYvjXXlNo+MD3FCzpGM8qswAFCevaotcq15h9VFNve5uK86je9uxeY5MdqNpD6Tho1FDPNobees&#10;bfQpJ8k6Zm2tPzl7Z+/sdA6HW5+yFcbi2I/+Ny45NeYBgDU+zQeM+kV35brq58f3744WCGheZZFr&#10;jfeIH1y9DkkWLK8dq8POTHhMklETS8hAZ9Dtp2miMOIkJEZCPJSBwCgYD2yGF7uywLu7TIYoA4KR&#10;rbwqqa+VWMBjJemeAaa6kEN31w72sxh4oI5NAidyo7qPyRuk6Y655R7KB2ST9Zs4nsQaxhArZWj8&#10;jelYytHylPOzcfdsyJOP9R2Wx3i2NMdAYcVjlrO+9zqugI92wjj178gkGF0JTjkwd/FF9WkmZyyp&#10;C9aK+Wp37NlYIy97nnGCSQMcvzkDvucV+lHPmeHkUGHtzjnbeUcb6Ktxe8IzU2GcAyNjcexT32G0&#10;HAX9helGJSBL+5yxB+baT19ghD0m9SWnIEqIOTXbzafL6HqOCGdPO3JGOIcYu++MCY4OkHYOZ2Z2&#10;UEgoDmdtNl7HiSIzk0oBNqeY84UdXiX+qCN7gC1jpZxw5TR+KDDajFPOoTIGlctzjP+8RendYdYf&#10;tXyZLcAGshUc8KvjPckUPDsR0xxjmrxjhgMo9Abq5FOJA4yryWpyAhF/M4QAlHe5utYr5XIfICxW&#10;wgiZOKuHZBheb7/4+OhaTsTKexWvns1YieF4trYCbhhGHzpoFnMCpAAXGEamJeHx/hlEbaCDMVUs&#10;BvDJTtQfYkPaH9iQyRgezAJ7Y4D8z4EBjPpErJQC0PE70h3w6q0J9ae4dW+v55kcAupCjDAjmdeB&#10;pa4+w6iVGbvBkLFUqoM6GRPKEeeLrKdMgC8Zqe7hx7hRPu0qTibeqazat98Nmb1bjc+Z/Oi+WK0Y&#10;67hm8KxvlZFBV8ejtb/urZ4Mu+eTZf0Yg0BUPQKSns0J7DXQ4pSuVVfhDw6DdhL6IEe6l98cDcAN&#10;oLBbP0IonCnP4ExgaMYMmVMs/WzJiDWwxg0gXz2MC880JgEmZ9mz9LU6cP44RsYIIFdGziuQNMaN&#10;Hw6VNogjdPQ7CpP7AVgOG+fuCpg5NlfnrNb3TThvZRnWm1CPV1lGY964Y9+ujiV5llEyqGfJAjx1&#10;xi+MyQCNhNIPR38ZEMZzZ62Xe2CkZGHGdjc5h6xFpooBvmoQwEB22z2uysUgYXfAyQS2/EGsLQk+&#10;QJb8CIgAIYAlvQKF8S0hJDUGhPF0T+yBd465+JHwQjZkuP1YxsOo+dtvhhHg5lAWhq4P6oN2I4kl&#10;KQejID+Kn2bdpVib+ymDdmPEPX9UEbAgY4iRBNyyQSkHsivVYVxLawG8Pu+t94AAsO3N1I03bZWl&#10;N4BQzJOx9rn4NWWkD33lHPW7kkbH6zglAPNqyYflSkABS8LEScDirNoGKObQ7+qUFxm4rzYHLACJ&#10;E0rVMY4BoLqIWXJ8tCfAAaCYWGJ76ifBhuPBQeXUXmXaGmv6kCLjmeoY5t/l7fZgnI0FsiwplyOr&#10;f5VLXak6FBss1/05OsovaYwd0P6cFiw1oQZzQEIb51UIwzXGp3thpJQt9sXYIPm7B1Z+NP+0J5Dd&#10;kZp35/7j/De/BYx7NmRlS8wl0DSB3JCMNpMTyT0mQSYmz54htBaPoUusjKd8tTPP2PwmPEl3NHxX&#10;3WQSZeu2VcPIsJP/Oqnk6jmr3wNKHYJVYZDxwrE/hp2U6NmMYZiCe5PLMGxxqxwBTQbBd2TMNsKM&#10;5VmClP4kwZ3tdIOpYUWcCOCeDEr1YPQAn+/dA/ipB8lRktZskwf9gd32fqPKrOwAXAKQ+/aSDBs8&#10;6PvO2sbIsBROSA4AryycN+MUMGGDxh42OjJ88inmtsMw1ZtxZoDP4mgx3ow8Z3M8OB3jhglACQPD&#10;ngCOvzkVYqz+zm42pEzJW+Rd40Wbj2NVOdVde5CHVxiWvXq1M6AzdjhQMnoBHpAyb0dQApjGsyU8&#10;FA0JWtreWBlfEKAenKO8sN652Km+58RpU8/FRo0hn5H4j8YnJ1K7iJ+K4yqfhLSxP8XCbdk3iwev&#10;ztvHee+OFuCgRb27qvESaGIPpBC/saBxUojB8P46y5LHyFsOGDCmV975WFiTFtPafQMDD92EBECr&#10;zwSsPO3dWOlVA/f3jKNsUIDJQAIKTMGSEVIuBk4mAGoN9LxuHnWYPpDilGDvWIa4XrIKOS5h1rOy&#10;+R64MOhiZWM8GxgCXEZJEgtDTVZjPGOAsWXANUvykKiFWfTBiRKTww5kDkti6s31MSTPUCcSfjtW&#10;wJus2U4Dr9B402Y5tIHYpHJTNMSQ1dXYwZji0CmHuNnOukPXktG12VX8P+WRqKItx8PSGIA2xtbF&#10;erFDy2bEVwEN8JKNqt0xd6zMGMXKO2mpHQ3tyilbWS6jbBw07W5eGxcc3W5/Co2+aUfBmABsbAJH&#10;zw+Dw4HrxDJjWDsId+gbIIeJzl6Iro3VSQhFIhynTjsZK/p5BH8AqV+1hbJROYxJbNy55ggApgxc&#10;seydOfw49+1sAeTMGDaur44l0JQIhCExiAY86YtX2gOZ3IWJxiNl5BgI3iN2sTNw3Zd3SPZrY3lV&#10;Gd/zPIFOJMSVa7KhNJno6gW4K/ebnUNSE5sCAIwAg8ITxr761VyuxRB4yA2c4nVhnNpH25C8ZKAC&#10;4WbiPPrZi7rdm9zJGLm3OCdD3B49JsPoYmvOYZwwA0yEYeKMMJJY/EwS09fAMe3oHEyAAQN0DLI4&#10;lIQObDF7PVq2YjkGyRlQdFyG9OiePRYwTozN/Z0LKDFSbeO+4rxkQ+DImAJPch6GOXvbylm/qisH&#10;YzWsAMT01SyW6jnAURtrh9m8wKTMsWyWb22jNg9AzMrKaaLo2JnK+F85OKUAU4KVsswUGVnuxmjK&#10;qW7k/oAkdcD15k42cVd+DJ/D7FpqCWcQm7xKaOpy62/tAMyz3raXiZFcjaksUcIWOIxyMIwlMf5x&#10;M4mVdnmc8+5rAcQkORdXtV8CTYkGyZ51Q5PCBJBgEsMJrHik2V+SvIQlHr3L8ahgDCDDbNDvsAH3&#10;MzHFh7DFFfBjaHj2AEFMiTEYpRwxu/GFxFeNOn6PeTFODAaj3Vl/2k37dhay68WVyFadMAUgsXfO&#10;CKeAPKf9AZL7pi8YsKPsX/0jRuZgCMWSeg1pjDomDHTIdABLOxkDMiKBUwNmMjRdm9fEkXUtJwKG&#10;ie31GkXnYp1ZcwlEMRKGkrw4xkSTeT17aQB2w3i2E4e1YIbUEeOUAedo7Ejv6qh9yKFnu/aM/c25&#10;ZOzP1g86Z7aPrGuMYW1gLhgHQKmTnADZuLG0mKk4NuDgFB1lxyorVhvnR9+STvtgQDBM84MDxuFz&#10;cBqwRQ4VkAVW1BKytXIbn8aefqSAKKd5iDkby0D/Kvbf5TAXyb+YJGdOWbRZwj7O1c/Gv/mgfEDV&#10;khRlpFrsOki7c/tx/tNt3r3pyUeRZ2HA1bEMmoxo7wyS3T5akiVhmSyAkryysgVZFxBAiI2Kce0u&#10;WJY8AMjHfUxnDQA4eMgMrXICM4afTErmy/INhocBWsm6PWpo8jBQzhIOkiqvuXem4aEDzvGVWtpx&#10;JnUCTkk9QMiABcK9zSEwJUvFQAFHg5pByaYIXV5ZssrU2/gBPEBviYRkDMDRa0W1t6QlBh57lnCS&#10;Nbf6HTMjPSsrwGMAGTZlOlreIZEE2B4ZVgycIzaqD5wazHw8tCuHQPxM/XYTvDgMVJZ+hdXVhDJm&#10;jEOOCaaZbQ2V0d/9w6gDnU6CwmoBPDXC3AJA425QvvN5O1ScPoCmr4GYPukXLGD4lAn5B5xbfaGs&#10;5sGYMcgxokKQl7FWY0wZ1Mlzs3SGZ86xAo7mLbZvDAOq9CHHl8y8+wYgwEgFGR1n5VAmMrw5xLmi&#10;fpGXye7kaW2s7cwpSpdxuaoSXPXv4/u3swUiz668em8JNBmOvKexm4zcBWTiZTBSSX3fSVt3TwzA&#10;oGfAV5IXuhxJZDiSJHMuw5HF5zx53nt7SMpvuQbjwJMHmDIZX0Ti4fUyLv06IpInZtjvMCSRMgYY&#10;wOx5LeMxmuQ6sixg8+MZ4kU87KTwk1X7J9+pX++5y8BJjuFAdJYhRSHMDuB4DmPsPuJZgJv0JsYI&#10;jBn7bLStvBhC2pd87HyMAfPMml9gGrDG5lqdALZjXJqDwAlpxqnfjR2H51EaACVwxXy1lTbTnz6/&#10;2nJNe5A5yXyrMUzP1V7GF2ao3UnEAIoU67cfToj/85k+A1qkeiANlJzjeklBvWVgxjHnR9mwROCm&#10;jfRN4sTGD/boPspiTno21ob5A9OAmn7xfaRZLFSsECv321jliALEjDNhBmMoLwUgnxrnY+KOa7FA&#10;Y2MnPCNWjlUeAZ17yU6OXTL2gaP21mbmhbGozhi/dljZeP/thINHrVZagEpiHOVl52fXLIFm5Nlk&#10;MWbfUdILg9RvAxGvMYl2UrwZQDGg3dinipGOTPCVxAfZfozN2RpRzJBkyPAy2kdb7a10hHN4y5aB&#10;KGMzVqwdEDVAaleMjoffRobhJjW2151N34GBBCNGQ4yPrMbTZpQZR544VcAPR0bMB6PGbhidgEKS&#10;XTCymSwOFPQT5ku+oyhgLV1OoHiUSAXY1IGCgKVyjACFsaUOyi0DEogycsaPtlEncc4GOktgJFQl&#10;MUrfYxqcImMU4CiLccgxAgomBQmYs6ANRgbf/WlpAwZ99KJl7YNl96EPOANZFmNdbZy/7HkZoPJ/&#10;JG2s3Byi5CiXzGNtKg4see7IgdRvygCUOHazZSHGsvbgPAC0GYMnwVIsgCBpVVsxHhwTjo01s4DH&#10;GAaSZFZjz5Ig9WVkZjspAd/svrU6V5yn7QHmyjpubWPssB3Yvbi1XAvlMm7UbUcO3inn49y3qwXM&#10;17suOWHITZikdPdAtP3VuMZOCjrWspLSnxfr7uw/q7tMGMZ/dTcXxowneraRew8DILESFz0bOu6B&#10;lTHujDc5ePYGhzYQQJrBJLW1wcQItGlYme+yPEbdAARpL8e4xjEsLNnI+jBv/Yj86DOg5zltCLUD&#10;Q9aZkYw+0MVcMh5Ic0fbDzLggG5kD7kWoEcylESC8TvXc7LdYGdwcs4YduwOWGJUYr0Azd+cBUtW&#10;MA59kNACQGKYsRAODYmvX5btf3LiWQwTsAG5dtQwQkzWoZ6zjG91pTgIY5Bu078cBPfM/wDeWD3a&#10;B9cY6TWZPQaxQuwVs1pVSPSvjQ84LVgaR0b/U5IAkIxdLBObdK74u/KpywyUlJuSwgneAS2GC/jt&#10;7P/LsQHkVBqOE3lfZrKxmX2PzbnxnuRyqsPLOlYVipf1/Md991pA6Adowq6rY4lpGoAkmdlbTsQe&#10;xqQERozkxGCdLRcxcBlxBnDnMBElIZCbVoA5gIHtuQ6rMYnymqyZR8p49vpH92B4x40GzsqNHZG1&#10;UkYMkCc/xkhN+rz70f2Ag0zkkXEqE2OUmCDjqDxYBKCQDJLD9eM7CRkYxj7AC0AkyejfgJnPSOSe&#10;02AiLgSIO0FHG3aCh+UB43swu32SWOQzZes1v2NiUTIgtZ3+wRwxqo51Uxk4ImJoHA3/uw8G73PM&#10;UtxulvyjLbS5ums744JkP9uk3D27fJwhMVztIR6uzmRVTgugAsi9pCZtwDHk3HA0nW+OjMDmOUAL&#10;Y+pDv1gChBUCZYDAYRllT06L+CbgJ9GugJZ7iAECR4kQ2hgDBpgMibGQ+Ki6qt9RVru2FkfuJMGV&#10;uU2215472/dxMow540o7upaapG05f+wKts6Z4ThxxLSPfgCwvWRppYyPc97eFkBq7irPMoziZLO9&#10;YnnFDNTsyMbjs5c5MwAApJMVVroEoJgkvOId6RTbA2BYlCxQMbnEX8VBGMFOUGEcGItmexIkZmvv&#10;jsoNNE3WBgfGSHv1W1CwI8/CjHJgZpIrTPKOuzIEeesH758jIx7FUHTmL3mq31jiviQ8AwNj6IOB&#10;xrqayTF6PhuXvWB3LQW6BsABHO17xuR9x5HS50AuL6JmxIBX92fkP9mS2btV/UYGiA1pT8sLSIz6&#10;EAjoJ6yFg0BC7JhyWHbqBgDERCMLX41DBhqj0/4MMhDjaOgnrB0wzmL62in79CqX5CVzpI9I682M&#10;OAX6Qt8Zg4AJMwVeY1iCdA1YqRfGlPFzxDg5IxwH52Fqkayz5MVGBXIWUhYOsD4+ejm78S5beQbm&#10;Z20KMAH2jkNqrEgco8iM9XMf9oGsjEFzKrUZJsvRNveNQ2NnJ9Z6NS4e37+5LUD5Mb+Mp6tjiWlm&#10;r8fZe/WwNp76DMAMSBJqL7ZmsAASg7YzSVQkr/ViIHfkD2wDgzDJlAkVN/nFZrBizoBsz04WYNSy&#10;6wp5R2KIeu6UmQHlrTM8DSaMzsg4ASfDbZKHHQAkkx8AziZ3QJOBFNO0pWEObSwzsg8Sr2xWMSD1&#10;6UNWYoOmMug7hr0NOJaMSbR0jbWRyRnrKyNEsmPMOFs5GM2wxHxGOpNxHOcKYzhaLuIc/QlElM04&#10;4eyQeRlxCS29E5E+B2zN+LXdymuBtAsQJk9iKwCiNwMgaxo3Y1saC2Kt/WYe4w7oJoFNmSkEHRc2&#10;btQrC697nnE0SJF9cACypAgoyKo2tjlb1ATlYCDMIQ4QZibGnH7jrGFkwMXYFcdW56yJjMM2Ghb1&#10;1X67y0pk3rIFq2ETz1VW44Ocf+QQKDMngO0y3jjNHAwOjvHCuTAPsPKj2PWV8Xx8//a0AIfQHBvV&#10;xVkNl0Az8uzMaJHwGI8jEDN4sRBJDgYnjxzb21kvp+CSEly3uyUWWZFhAlI9OchRWEzidJZTjOnG&#10;WRdJ0gQ2zQ5XhgvjjQFiF57fS3AYKtJ0LycATgxcv7qM986Q8oDaYDJSjJpN3xkr3jPGgIkwJv7m&#10;rGAQEnAYQQbDfTgREkisQZ2BXEt61imOGy2MdSeLAZHV9azqB+RWXwtnbBnMriEfAptRdrQ8J29B&#10;AZKkbHFGbAkIcEi0JTbIaIrRJ+FJ+TknIwOf9bHxbnLpO8bYdX0oG6DiRDDY+hOQO1/5x+UrnCTg&#10;5ToxZowr5+hvZfc8iTijY6pveztB5eDsKRewM2aBHCdR4pbnGxPkX07CmKxnLIgfG0vGPEVGW0aK&#10;Vr6Z3KtdjcHxzThXc0T/z/ZWPrsOSBrDwC67YJ2dr7wMomVTnmW9cQ72QLuuvP3oqi6P79/sFrCB&#10;yl1jmgyuSTTLquQdAwQyIfYxvsNR7Mq6MZl0JqDsxdW9YNMN5Dxe4ehVX3UTWY8hJT8ytgCmGZKG&#10;YqTcH5iLmY0HQwX8dqTg3IMhZKTEiLBL9e9dYjBdbdcL17FGANEGIRsgYJyRahnHZC9KfiAx6yds&#10;mfFSX9Kw/4E26df/iTlyQhj28S0RjDAnKcsHGFLtx/CP/eY89ZIopo9XD4aM8cL2GGIsMs6D70is&#10;bZzD5JSZkdOnno05a4cAP0cIMHB+gJn2Vse8SkxfaG/tRnUgQXMeJFRpm5X4uDFIxsWMAcwImlij&#10;52AyyqfdsSmsn+M4xkezrtLzOXe9by+wk5iTV251+7pO3HLcxMIczfraMUMYi0zm+9hX7oeZaw91&#10;oFxwmMxf5baUZuZgGdviiuOuVldjQX+LYc72KT661vM54LJ8dxbTY5gAc7Z9n/4IeBuHK1m7V3V7&#10;fP/mtUCY5t3l2V783s1C+sTKeLcMUgMM42LSYVY82J33FnqGyUXe3JlcriPHmPhJsAHuGkQSRhhn&#10;kiswMGvkGOOdSWPCna0p9WxlDwAw+uOLs0m/YnINnLMhp8xAX3YXb5sMh90xWhhqjFyuxSIw8zwb&#10;CFMEOh5Fbtc3vRZQm5DYAHDUg0i1jHRnv4ptZl0rz39kwv1OyFmdjBdtDuhkvjo4GhyAOF8+1z+d&#10;eCLhJq+JwhjJwgCGIQVW7pl6aityJ/bH2HISsC/AR0YVWzUmyZRXKgZ1JBtiROYHGH0AydlGC5K0&#10;8lIDYNsxT+2rTJ145Z6YpEzbAEQDrj4H9uM12k39V1m/5yTGqy2BJOatD4CN8YaZztZMckABDcBc&#10;zdT1PGMeu2YTVg/3F6c2f1cYZu6rDhzjkZH3c9WDk8hZxdKFC1YSqFbL/jjv9W+BJAL1e4CPSr0k&#10;z5o0R0zTjcUXyD2MbGJrBp2BKIEBWPmfgd1hixayM+oxqKtNb4Iz8JiMrMtMaAAnBiXW4wjgkV2d&#10;C9SVUSxPOXe2TpuVTXYkoBvf7KItWqabxThzP8CWCaxe1izaVJjcRFbynTgrI9dtizVhPKmjZBJS&#10;sUHRWYOAgMffWa/uCVzIclkfGcOqP+P4GGjJQmRwGZscElowvKvddLQ9lhWQBEZJ5nEv9ZAU1IAs&#10;PkfiVTdSs/4itYvlSdDhqOnPxAqVnQyqrNgoRkVO5FgYXxgnB+fsre1YNgfI2kiGVZ+SgMeX1oqd&#10;juxTPTzTPGHwtUu2m/SdOKhEu5ZL9bX+O8omxY5IziP74wCtvBMw/aRtKBGckKw91Rbir9QXY0Pd&#10;RxBRDwl5gGxnMxJxZON2zOw+m9vuL2FKn529YWa8hzFvM46WZGfPaUeSI4iVCnHs5E2s2qbHea9n&#10;CxgD5NkVxWwJNBlPDPJIVuXlk8F4xIwZo0Dm4c37SQKReNu4KPyoCe2W4x6zhdNnzc7gAj7ePsOD&#10;QZD0xonN2PRnAMASDqwl7xLkyc88VF781Y5HpDBMBshom5b+sENl7MnqnhjVuFTB9ckyVe9sgCA5&#10;hCzrIEcCxF7AjoEw7qkj+YEBJA/z8jubFPtVHlmsMY6us+5S38d50GacDms2qQ5+6yfXYFyYLcmZ&#10;3K3vMLvZAXBaVrTl39G5V1OMYaMSAE8gps4cJstOjL1WKIAp4MTEkrVtvKgHZ2TcGzfPjvMHRJTd&#10;uPA8gE+27gOAjwlYvjcOSeXalVHu+J9yk2abzVFK1OUoLOAZ4y432oLj0IB81X6cjMQujVmsy1jQ&#10;dhyR2V6/7sm4GHdXiV/9fECpfDvbaxpblAKOyI4kS6bm5Oyu/1Ze/W08uv4oU/iqXR/fv1ktwM4D&#10;zfG1fbNabIHmkXTJ62SITX6D3OQg8WEIbQh44Vcv+WRUyD0rL/odK0TCUw6MMYbDRAPWJLGOZ/Ku&#10;TcT2XHnvjAXgUg6SGiDoQ/2wlbMJnDgVFuOZHAkSdr/Em9Em9XWMkxfOUHVWJ6eBt4wJBtDcE5jx&#10;vrEu9R1f0wUMyLcBTW0fYALQYnv9bI6NuHEbGc8jWbaRUzfr/zARscyweE6BOCPGyQhTJwCrMUPC&#10;63EAsJU51zpHWwDvyNCdpWmv02YL6pbvtan2CTgCDsZc+STiYJzjS5+9X7OlWNcACmA4qgtkUFI1&#10;xSIAoW7qoF1aAjdOxMXH/Y+NFW2bNcsSsCg3xp8+4ay1Y+Q+Yr3YzuzQL8ZWbxupLY1zmb2r0qKY&#10;q3pz1sT3HeYsKVs/ztYxGk8Am1OyA5iUBHNzB9Dd37gma18pFt1Oxgenjbqwc1C08rYgz8a4tQ0F&#10;glE1F3fqvPPsx7nvbAtw4oHmzOEdS7YMmibRWTwyaf+YxtFhQh55864BviQsr4a62h90fAYDgkmR&#10;rBjLZpFAZtyWzP0BqY0ZOkYiWcBEUQ/rK4HoqofLWDHe5DGA1XE4de9sXeUHXpJV2pAAMkykDaLJ&#10;yuvNkhLPwY44KYwu0GBU1ANb8EOypQ4AQ/3GmPcO/hiEdWt9uMaze71ovteeMcYkXaA0bnaRBeZY&#10;eNqMU4IxAT73wJzIeoCnD4MVYwSaHKu+t/WmAfjIiZyQI1kQAJkAJE9MkIPQciCAl9Xar6kC3Fi9&#10;H88Sd1Nm8TD3wgSFGYCo/iXxk1OBcu+ohMmOC//NDWMq73ZleBlhyTUyo2X+pm21D8PtvkdhCed4&#10;Ttb/xklT9tV545mA3LikiBiD4sHCK5g45WAEX/+T98U5dyRZcWr9NUvEOTOV+lE/nb0sfbyeGkbZ&#10;6X2dV8yxPtPX4+vczB8ODCeVXA6MzY9Vx2Tl2Y9z3vkWMPbNc7tdXR3vWYkRADoG+CpJxkA12cm1&#10;M49MUo+JOjsYI4u/SWC73pzn8WJ5/uQfLGRc0K6eAJKhSozRxGcESHPNhDA9zIecB/zGmORYfsbL&#10;ujeTjnEVcwQcY9IPQ8t4NvMxWQFny6UMPPDq7EfGQD0djAhA0Mn9gyFgcH778Z1+s+xCzAormsVp&#10;m4EDAiDcry/zTAxU/3g2aRHzWjkYcYxKWYAXY895GDe1wF6xp6wLzL2NhbNs6zbe+tj5QIxDkn1d&#10;gTA5u9eGGssMMkUk4811WKWyGkeYvLGg38jf4pccAGM4gKvv8qYfv7FsiUqA3r0Br2d3/x61m34A&#10;8jLNz14+oM76yBIZ6gjGz6hfzU/P5diojzoYn9n43bg1RsxfzLdVEdcpG8eGU7vqRLpOIo51mFcv&#10;U+g2AUjaT4hlJ67oXNdwBHYOa0SNzaPX6eVeymUMaTPjZDfXYqdMj3NfbQvIBzHvhYqujkumaaCY&#10;yAzv1SJg5xqwsiEZnNEb5cWNcqcCCtjz4MihO4AZqdC1QEoiCiPmc/9jZ/3qMhMf48IwUza/NRRD&#10;1Vu08bwlqPC6j7x3z+Gxm3AMDm8l4AtotVtvj6euOb+BE1CNcR7GhoGeGVts1rICk10Si87GOnnF&#10;WCBmiim7XmyHMdVGEjAYlVYM9BkDYFlEDvdglHuzhGwWoE5+xt2GjgaaBBgG3bjAjpXVmkGgpo2M&#10;KU4OJ4Xx15bWlYYZkth8p+/89LInbJSzBIABHkeD9JlDPAoYcByUQ3u09M2BICn3+kz9Rw4EEBmL&#10;gMbOOtqPXAhQ845JjowyA0rgCIyEFkjSGI95k8Szq8koLICRrex5TG7nIBnjyrSaUaq8rjFGjCPt&#10;Z65wDsnBiVV2WfW9zzkfO0uvKBdnL+OetYfxqD/Mx509aDPGV9ba9nPV3VhvO3HVT5yGxMe1/YN1&#10;XrXY6/991mne7dVgmCbvczWblFHmXYoddSo65sSw9cG4O3dn0Mbzlahi3WcSYBiD3rRc5iH2wvhn&#10;YBvw2Cbw7FR+hntklORChu/oYICAqlgVg+KebbyUS9uN+7ECqM7uPLq/OBDJeQROXhEAUieSn/YT&#10;j+st1QAKA8zw+7HZgftkk/tOTMIC9Esve0lW7ZgcJF4HZBtQj8qvfJ6bTSGMH7IsFoxxMvrkwOyT&#10;yiBjixgaxwvYuCYyJOB1XcBM+zo32Z1YV5ZgMKIYrfMxf+2NHWL6zSi036gIKAPgBpxxrtQF8FIT&#10;lC1Oj8/JjiRL/dpxZ/VqEL8yHfobIF8BoHpjyfriSCadGXKyrzmSjFzZqMA3crnPORmdxWuOUG20&#10;4YokG+eGQ6etjnYQmrWFfrU2FGDuLE0zRpL1ftXG/b1xZe7sblqSe5hv+hhB2Flys1PGx7mvpgWo&#10;oBx6iuHVscQ0sRTe+o7nJ7vQpGkvG2gapDlMKF7eLOEA6zvy4BhXSQ/iLjEwDKE4G+PYu+xgJgZ1&#10;S0qYI5Bzj3GwMww5l+d9ttgVa0sCjvswLtaRNWPFXABFJyWoF8AVIxnfeuK7lsx569qsDb0t8HqT&#10;fKxBvfutDeS1JKmoU/Z8dX8xGqDba/ywMkyqZVnGE1PIfqnpN0kgKwFzz1KGjmVpD46Ewen5/nce&#10;YylWGJYFgABcHwCu9/H1Haba8q1+sLZRvFZCmTHHUTA2AKH/3XfmpOm3ALJ76jeeZy9ZIueLm58B&#10;WwCW+rBjkPUTVk6qPlJcgInY5SzufOa86Ff9m6xv4wrL5DBwXDgBHCFJL5l3YZjmwRWQ59nakMRO&#10;HRhfnn1mjDzTXFK3Vefc/dJPnJMdxqcdWjG4MpRH3xt/tmqUM7FjH5/7vHtet6Pq3fO5r+O9zFOg&#10;ubK3+BJoAgdMcycgr2EYegMzCRAYDSnLAUxN4qO9XBnTmWerDGIKjFnATecbuGJtjL9nJhtw1kEM&#10;gB/eM6m2gZNsKDmDp4y9HcViTFbfN0sJixX76hipMpMzx0EqGYQs1olAHAJGuVkfoNBWAR/lHjsX&#10;e+Ztp82wFmyEIWHIJHIl5qUcgBdwtkcvvsqJ6fJwfhgyLCVGCfBgcFfxcAkgYoFk7o5hij2RYjH5&#10;NtAkUElg+obUjMVfTezsNtVSKiPfWZD608J1hhyYWlTvb1J5H5yB3uBc/UjJeTE45wTQXLEnMj2F&#10;QKy8k69WjAVHRV9jrmPdqQPGRuq2cj/nZL1z7x2NNVuyYh4CTc9y734rkXis8u+wKAoHR2kXMKkx&#10;oyN3VT9zzNjkFO0cxrQyqvtq4tTZ/Tl6xg4Hc3cTlp1yP859eS2AuAFNS+qujiXQFMMCmjtBeQ9m&#10;EAFcAvNiNgyhAUb2NHh3DswEgHfyhusZe+ULKEQaGtdYYglYU0to2KGklpZq3d/9NOKYYZry5m0U&#10;PFbxyJZ/3ROruQIV9wKEGGdnHZN9xGYbOAEQY8oZ4GiM+4YCUoAX0DR5yagMvfbxajfbsbUXP3vh&#10;r+9H54iDwDiFLTOiWL4En2SOkvbI5Z6JGWNzgBXLV0dg01ssAnJjg5yetmO4reMFNuppjJCJLavJ&#10;OSTYZq7KeiXlpU30pbgjdqA9AVsnjTDC5P5eTqGc6onZk7DHpT3j+DWmOYYcCw4cp6HXGnddj8Y+&#10;cNN+nbikD5LkssqonGepDoBo545TwmnACG2RSA7VN5Qhfasf9It1wKsMU13seGXcXjkVY70t/yHj&#10;z7bpPGqj7Mkspn/lWPU9jFPOwZglu2OHZudqa06YNqTCcBL12U4M+EXL8Lj++S0gH4a9H986NLvj&#10;JWi6iGQkoWFnrVQeJibGCDoYe/Esk3QXgLEtA1JcajQaJvf4qjAGi9HuBBegKsbZhpKXiJlktxbl&#10;BHbkTAaP3JrDpMboGBJyECDh/Zvwvb7RPbOcZZw0/h+XJIhRMrT9OeBk7DpBiKHnwGBKJihJwc5A&#10;AAYoKS/wxBC0h9ibxboSUxhJLMrn/QJjjEY92mBpX04Bw5/Dmste+5Y4EqAmTXGGPJvBxMy0Xxtq&#10;n+u/fk5ic8A7fcpou54jwfgAakYu7Yj5zaRhfWL5zZh4pX0s+XBwjLBODNcRBt/SN0AFnJLDYoyN&#10;IVKreJ+yAXaTi5xMzpQ4ZI5oZw5DNi5QJ2DbL+b2mdhyS/jKwglq4y8fILJ49h6WKLcKmO6JNYrr&#10;juMNUzUPOQ1UAKEXYJctxDiNlJuxjGcmCRit7L4z3gPbm73D9OxZ5pd5SWXYYcHake0ZFYbnm9r/&#10;90pjGlvRntQd81LM2BxdiQnfsyyPe623QJac9BuGjq5eBk0xoR2vMw8ElCYng+X6vDh5VqCj3X9Q&#10;ZxOL8RuNBnA08Rm58Z2YvL2sO8x1jL9kiH4VlYkHNAFdMuOyew5ngTF2f9mXpFfnA5vEO7ELxrKT&#10;Y9zHTkQAJfK0OjPKQGoE/yyb6VckiUsqa2d8ejavCOvAPAEkwM4EFasFXp4BKIGmdauYb3b5YXDC&#10;grN/KEDEbDAPEql2w07FHrEQBh2jA+TJnHWt2KD/WzXQ1hgAua2dI47AuIdp5HZx1oCG6xmaxKna&#10;2PR6UQ5Mst3Ux//jDi4AtkFL7A7bTByUnKivewtALEZWLXAUa7VWF8MEmO4HXNQPs1ZuYGZNYXZp&#10;akfJ+Oe8RRqVbGa5UO+7quw2O5BFnoNzgxkz9JxOEuQuYDLYYatJCHN/kis2bT6ZVxg/p4cSpL7G&#10;x9Uyq56/nA/SZK83XTFXlCDggqGuHsplbOj3HRDiMGcHq9VnGd8tV69e5zxlU1bjjZPO8eOIdB/v&#10;3O9x7sttASEMTLNtxbNB00Tlna0sOZk9hAFi0GM8GfJmMFdNQY4DVrPYorJhHtn6yIRnBFqCzPsF&#10;eRI5sidlJ2kAdIlBABIA2sXHQcbBKICO+/O+TQiM1ZrSHNn8vHeuAZwAjAFshwPbGhmv+zCS2Fhv&#10;XQYEtFkbCEwFsGFhyuw52kicKofMyqyllBiDuTicy/CrTwCMkWe8MFMSLoajbYAxEMYasS+sQKwK&#10;CAAOA4xBx7Q5CBhK1AhGWsxM0s+VqgA4ATuGFuBUjvTB0RjBIsdtB53LyZjt2Sp5RtwXSHZWK+dK&#10;u/d4yMsHjK8VQ5f9g2fLsjJ2lI3TY3xpu9SVA6ft0x+cC21OWeAI6tcdgACU6pgks44bR5qNvK/e&#10;4uP6FHMbHZ2r+el7Y/kojHF0PfZuzK20bcpvnJqfu3HWvO91Z8MDfaOPxN7vceh345kDNqoh97j/&#10;4x7nLcAenKkSxiPQvMuG7QYsFoJp7nifqYKYFFkrAXdyFQ/96ogEitmM8lKuZRx47c1QMQKGsT/L&#10;WqyWZZVnTALIlnvZSeeojIwyxmwCNEMh1WJ4veg5wEkWbHlbuwCbcekG7xtjmW1o3ev3xPl43Flm&#10;Yd0m0GrQBDwORsa5MdLKhDkHcDgUZDyOifvpc0Zav3MYgLx7+1/SCBlYqj2jok2z2blBp54BDvcR&#10;GwOczbaBpHhl7/oDWBlsAK+c4pZYdtcZ6+3N0LGHMZvWxHBdPEZ9nHbHGuz4gRlyBPvApjkn2l8/&#10;YmlAZGXMq6ekq6OdlKgYVAH1ci5w5oRqF6zOeMs4wLqci+XK3sVodximuQIwjzZEz5po/atfybTG&#10;ieU/2mTl9WjaDaCPMifZe+WdmupPyh2X+pzZBGPWWIwadGU/8j1HhCqzA+r6iUPsup1M3pUyccbU&#10;nXIwi8Xu9PXK8x7n/H8tcOV0IgR3i2nqRNLCrjybAQG5rQfLYBD0Z3DPBodryaA82PHVRxkEjBkj&#10;y/gA4b5f3p/ZA4Z8yCh2/Czf90uNMTTgcFQ+z2XMeOeuMwE6UxfYj5MhwCl5ppOD8mLtXpbjuTYq&#10;kAHcu7Iw/oxsNgUgJzA+2C9Dpx16PSgwy+4W2tJONbO1lUm+ITWTGrV5lvsAgU7ewey0DZbSgxAD&#10;yE46xgkZKszaeQwQubMZpyQnbdegB2wZbh65e3pWsyzXNBtkQLVTl0X7AeWArbpnU3VSKUOtvciR&#10;+q2Nou8xL4Auzr2yyYAxRKI2FkeAzeusgLj+aWeKbIf9SxpTL2MBQGKYAJNkmq0HVw2fe+i/s9eC&#10;kWSzFo3zYE54FoVmFTBTZ85wxrNxxGG62lElr/ozd1YP7QjYOR8rTkzuq2zZWGMVjJxnHnC8d9/7&#10;u1ofqhS1oZMSV699nPdyWiAxTXPu6riMaZoMGBGGsRN0N/gYTgkuLa0aiAzD0cQ2KTCjbFpwVAFg&#10;oVzibCTClruOrmEUxl1jlBOIMyAOxvJsrU5elxQAYPR59phfHwwueSyTVVsw8sClDbW/xz1c3YcX&#10;DxAaVDBrIEBqwIRMPLKoSSgm1kwaQGJtDqDBmKk7gG4DwlADEAwuDNM1gLEzDH2H/QHuMbtWXcnE&#10;gINsnPWqYfLGkMGoT5txSnJSh04OstaNh88TB3CMunWLDs/heOT9n85NrBDwzF6EbJwlTgyEswm6&#10;Zxg/lIE2jiRvwLkav9cWyjhba2yMkp0xYk5DXmjQ48TccI64vBgy6d252msnK5SDJa549QYRgMlx&#10;1bb6nYMi6Wonk50TyMHRfqRn9dLn1JcjVUidZYgD51EdODNSWf9s45BVJ8b92BEJWjs7BBnj2gNJ&#10;uMrIvjKsV99nr1vhj52Y7tV9H98/rwWE1TDNlbdwXYKmgcTrIsmtemspNjAAtmMGKa8xMbauIoOK&#10;lYrFnRkt2Y6MTAyECcyYS24YgR17INVmwuUt7lhTDlIp483bMGGO3r8nA1R9xjc1YBBArBkntgaM&#10;e4lCMnV55Cup6MrDIHdykPrpB3VmGLQxEAWaPFdSpO8ADUeCPMW40eydK46UbFL1B2zajQFtw+8z&#10;2aA5nNdJOD7HdpsNY6b6gVEVZ5Y4kwMAAGiJUc22xRNHNSEbIFhL6v42btDX7kFFmAGDPuOUJOFl&#10;ZMPK4b7GleU4jL2sa2XST2FZ/taO2tD5aU//O8dvP4wqhwcIGbMjwImZGktxkJzXE9L5niOWaIxw&#10;wowfTtFsHJ+ZAiCEtY+O2+waDhSHLEqOcUEO7mPG5pJJq/3U11jSBuayuSP2ewbY5gzG3btWXZk3&#10;44gCIo65k8mr/LKaex3w1bPMKTFPTH1n6Ys5MXN6Pe/KXhpfHHTxbPOcU2vMcJo459SIHaJyVcfH&#10;98ctIBFzecP2q4bU8bzyLIC+Or+/F0Oy3mxcr0iylRzUGYTZQNt3Z/oztmVTAR5hJ3sAXINt3Eic&#10;YQcUHT8BQgZpxyMZgLxabLZxM8biudk0HUD0BtnJEm7AxYI621TbAE7sEOsal/CIB+X+aUdePEBu&#10;OYvRxsbF0bAU7EiHk2D9iE+Nm7kH0N3H/caXgWsnyUS9AL4Bk+za616NC9JXS8LATxthSyb7KG/p&#10;V+n4GMDVPsZ5JZelHQzL7O0D6jTbpk5fqb86AhSMu50wsTHl1A4MLCAmKTN+lpZk43t/e7m39vSj&#10;bdPOvvMjFjzKmoyvz5u9yZYG1MBSOzDoYteZA5wSYMTRuYq/9BxL5mqP5aM5qj/MY/VQdnFwP5LV&#10;cuQ1fw1uxoT6mCOcHuP0ChC6DJKkgPrRuzlnABOGyXFbZf3uo+04QyuL1FPGhESQg13A1F+zDSyM&#10;q1X2ru8BJNvGrkjAYwfZLUqIubmjOuzY6Me5/18LBDSvwgvOvWSaOkvnmWw78oibSyphZCT/pNN5&#10;3gxWvCoDRqJOXudzNBkZWUDJMxd3BFI85GZ9zuGVkopSVvczED2vdx8ygRnN8W0ezuvF2a4nU2I7&#10;Wd+nbgY2ObKBGyCRyJQv9cj6xt4RiActZX6M80nSIF/pwG4HQEwyzK46nBBGIRutawPtDEAwLJOV&#10;vEm29nxedydoRPbsreQ8zxolTHHsZ4YIM4/xSl/2MoZMPvKvWBdDEhmOAck9XeM5mElLterEy+64&#10;X95aQeXgGIivtqOlviTZ8WBw46UDUPXvZ2H5HBZ9FcXB8/UpZwYIkl2BTDZ7UBbMwG/OgeQn7B5D&#10;J6Nj88AY8wKGY8zOdWTQLAFioDMezQGgfeUwjvV0PTCavSh9Zgw5M8pqLHEu1SevZGsAwbYAjzbR&#10;d5w8DpVYPva/Y8ABpvDFWZx1LKuxYn6MW1JeGfiUddz85Oo6Y0sZKU5Hx/hmF2NM25H7V1SjqzLM&#10;vtcO7BPbKIt3Jw78nOe9m69JTDMvij9riyXQNDExjd3BwcjzaHnpBpfBLOmAnMPwMPqMFFAeJ75J&#10;RkaU5MPbFAfN2zxSId4wkOktu5TRGybEClraIF15Tie2ZF/XznoU28NuGE3Mg1HmjWN0vOyWrrAH&#10;hpfEF1bFAfBZJ/dgpOraLyc2CXmpEl967WKSBMbXG5k842vF3Ff9A5otr4o/Kq9DG8r07SQadRPj&#10;6/R3ZWIYsVsH8B09b1mI2awi/QCEw+SBL/CXwAM8yfAAW1kisUVmZQiacSofRyZbkVEE1E8ckwGx&#10;DrM3m+iB7Z7igzvZjmJ7vaSAXJoXdY+TRr04GcYx4DGujQljQBay9jZOjVGxSdnKxn+vG3UeiVb7&#10;Rn3RJgATmO68cosBNZ5XJNnURSYzcAD2WXKC3Y6qg9ijvjNm5CQ43xw2F3ZYsJi+/jtjmGM760eS&#10;LPl4J+lHuYC7dtxhwTZ6AEqzJUpdtlaF3J+Dw8bssODngpKxz2FHNjgtO+3y3Gc+97odh+q5z3gZ&#10;18Gau8U0NYJBxdvfbRAGkV7PUDAwJFEMJEF2A5UHC+Qa4AwQE5VhYnzIXUCUNwBwex9TIAjUm4Fk&#10;6QiG27EQDBJQ9ATIrjABD5KyumLWBimQZ/iyoQGjnQQXkwc4iq82GHMIMA/lzgQ20Mf1imFd2qa/&#10;Y9AYxPH1W4w2o64s1rqauIAiO9b05u+AFLh5BmeFEbTPbSf3AE6so9k2UBT3Um793pvAG6z6oZca&#10;OA87zVKQvKnE5+oBSLB0Ui522S9s1s/q3jKu9mfYAYzfYrMBE/XO38CRbJskCvUiO56tgeMc9Vtw&#10;9EkW5aub9gMU4wYMxjFpldSuLQGVsYEVc1TSx9kUAWMWw3QO6fNoO0UGl1StH3fmFkYEjI7eDKQ8&#10;KZNxEMck7zXlfOQwJ2eJOZxGYQp9rT6UjZ0ycpy0185erICPI2mc7AADUNHOK8mAbXCNe3HWnaxh&#10;Y5ANk5i0SyJe1Nibe2wdNYwtXNmm80WfuXv9jsPyOt0babvb3rMmigkKSJ5zAMSz+II4ItmKAfQs&#10;MTLyFoADmOOrWiL3dAIKkBozOg1ooCmbsyfgzDNMLDMbIAB1honE10kz2RgAO+kBi23wyBv4sTTy&#10;8cqCaokfwKONteuPXlysbrxcbSWpSGwPE2hpE4iEaYZlux/gbEbKcQEcYdvAOHuQcgTSrmeTAejF&#10;kQCE6p22kFVrMAJt7AFItMwrVgmku+76A6uhQjgY09Fg512NidV6njGR8zB2YN7vLSXvjwlogEHZ&#10;OB+uBfIcJU5YjKI4B2cpErP6cvaMAXFlkk7aR3txEIQIlFFMCnsfgZgzpz2M751kD/ViNMewwtXc&#10;5ExgwPpC2MShH4Q7xrLlXsa7+Zu5efWMfJ99fY2znZc8aEftv7NdZ5gpWXwH1LMb0crmCl1v41IZ&#10;d0B9td1WztM2NsMwxygeVCQk4mWC1Uq53vRzIs/eZe9ZBgvreS5o2gig33TCQDCUzawYapMZcJBC&#10;M6kNTIbFIvOWrhg4iQnNOHWagdNeIyMHeIHnbA/YTuTBWMYYpwmPmbasqj1MUCyupcWxLMoD+ADS&#10;KLVKcsHoMsndExtfXVyunmJSDC6jrf2Apt85SKKMkINkzDiK62FynJKOBWOEgBKrsJxDm/ehHSkG&#10;nR2sD3jbHSt0DbBh0DOJybbkOeCJtXKgyJG5znnk7XHph/JnhyDqQierpGxnhoIx1EYryRicHvVj&#10;EC1dUT7jUZtKCgI27fzoN+1lfHAWlB2DjXSZl1vnlXTkZYwm0rH2NCbJkDtyJ6lcLHTnHZ3aCiOV&#10;eJc65eUA5qYkv9lhvlE1+lVhZ4YRowzLNxdk0lIJjuT0vpd+tDyHA7gDRvpB7FMZdwCTQw50dpd6&#10;KKMwyz3ejPKiIKPNhDOoBuY2NYeSwDZZPkc12XE+XrQ8r+P1O3MLacjmBle5O5cxzYAmqek5hwJg&#10;qnlDhskogUbswUDX+QwpKQ4AKHgn4vDmTd5xk26SJI+7s/x4zoxAxzhNQhOXx9zAyxt2fU8cE99k&#10;6kxEy1VIrQ18gB9g8TivJBLGG3DyDnMYzIxfS17agnOAdY3euSUJiUd6HqaDqXiBMPYkzqHdyGja&#10;lXxkElk+wWkAboy/pKAA28hiARtHBHiMO9voI5l9PQkZRQwszgg5tVmd5yRT1N+kYIwOs5UI1Nsa&#10;ur8YaLNtGa+RUrH9o6UK4zIY/dUZwMpgPIwSHCUBEGZMYIVAPTE8TqJ29DlD2YqD+mjr7Amsv8i3&#10;HRvE3oAAIGZk9YFx71xLY/T11eTs+abPzY/dLdj0C6eV4pKMas4h6R3wK8d4aBMOh2Sgdja1pbE/&#10;AyhOoLbrOZZ9kM/shr7nBFAFrjYTaCfJ35Zl9Dt1V+yTnZLYo7P1pON9AurjGuuV511tIblyj6tz&#10;OO9UIX3AAdXX5hobwPaI9Vq3bQ68iYz0VZQ5THMl63oJNE0yWYLPPbLeMJ42A2yHFFl62dcWu+Sh&#10;mtgAegS+fotIykH+MSg6lpcEiTb8JrIJTK5seRZzwmI6poN1+azZJWaorO3hMxwMIilv9OjEOfOy&#10;X2VlyJWzX0TtnmQ74BCPyOAAFNqkE1oAjfgQQ+87k4HXixHlTSD6R7KWCULutTWbTeUNAoBk4fn4&#10;yiZ1bUkXsJMdTULG8Wj92WwcSCgZpXRlYQxzkCxN6tmR5KBsgMAZmL3NBACFPepXDk1LKsaqdsnh&#10;fM7R+FzjQ3yo14iG9XJQwngAsH4a98EFfL3cRh8GYBJTxAw5AvoDszb+sIKZ8nE2t4QLOIO7O8hQ&#10;FbSHftQ/7iHuywkDvuKZ45rkZK5SG9SH02c8c76wZaEUv43llpWNGWNH3Sge5gaGfpU1S9nA1I8k&#10;4m6XjocDTGXaWb/J0eMU78RZ9aUdgoRkdqTm59rKe12n3FQeY8CSKg6Q3Atj2djfYWH3KtPrfB8O&#10;L+zp/cSPynsJmiYGD5Ln8lzE10EMBiMaLxWzoccDjaRSMw4mGq+IFzxm9alEJzn4P8Hxfvdg2F0v&#10;/WAMGGHGo+UVQAIk2/N0vc8YhtQZSxuXNySRRwyrPUoyp8nZoMPQMzaMRO7JUEh64O2nXXxHXiEL&#10;N2MyYf3PWIvrklgBot/aF1BkuQj2zIDF8CcuDVj7vZ3ZqJxUq02UOZmzHBKSXjNxZTuabADMc4BD&#10;6qJfG5R5+Yx42IjsWApAyun+eScnNsrRGQ/AzAFh0J1PFeh25k2PToy6zdjRGEtUNzHXLENRLiwN&#10;0PQuUT4HDpyU8b2MGHwvy9DHHAFSLEeI0VK31bmUEAEJeecwH7Iky3OBtTexYNDq6TOhEEuTLJWh&#10;cGCyxr21qZgzp0L9zRnPNxY4bqR553PcHJwvfeVz9dMu7mP+HtXT55wAz1xNxOHwJryTJTGrbUIV&#10;4Dz1+L+6VhkBDkXpTQLMo3qxa8aAfuXMdV7IVVu8U9/vZJS/SBmzTvPIqe97L4Em79Kke5HDZHOP&#10;szVlBikplWFkbIH1eL5BL5mjpS0S1Pj2lGyIPspq4qlArqUgMR/Guyc4gAJyzTiP6m/LM0ak2SGD&#10;QXLutaGAM3ur5l4MAYM6Gg4GheERFwK0PHkGmjckxow1qAOZFyCIsTJYDmDIGPVBbpMZCrQ6/sr7&#10;zm5KACOgqFzNlt1Lv2QT+OeMBfckjeUl0mHWntsZyZKJOE8z0FTnjkU/pxw71+gXS1OyOxLnSBty&#10;IjkmJO1WRTAf55Ku05bq5jPMn4RNAu/481F51NW4aml/peycEwARBQbbYCgxTGPHAdyNJc6sMc5x&#10;AnocBqEIDNTYPYoVeobxnTXWPU85FVdMhmpDvVlhmF1ncXpzdSeGyclU76stBvs5kX/ZirclNph6&#10;sJ3AU1LgbCOXlTH2qs5ZdS5ftDyJad4NNLEZE/1FDwkiPNfE1sb7mQgYjuUeJrpBbvKTZtN4PA9y&#10;I5BoacakZ8AAYN5wYpCQQfvwDEYZIHY5ZpPc92TRluHci3FhWFIm12psQNXAqSzK1G+cyN6qs43j&#10;x0krpsZxEH8SQ+MISLQBqOrPCbF+VTkkAWTZh2xZMbQ+yItiwyRpDKTXznEQ3Otq8TRvfWRWPH8s&#10;fWRtgCRMRDnyLk4bOpDVcqQ/yIH9dhQgnzpQA/ol4bNxaCx0fFlySBKa1Es7hkV7pr7KHrbuZ0z0&#10;OlbjTD+rF/leP+pnUp24MWcGqANB62f7Xa+AQPwLa24nhKogIcqzGPEzwOAYcGZ67K/MP+XhmOir&#10;OCLGC2cRWxYDdGjP3USkfj7Dq01Ifh2fXimj2Btnb5Vhuqc+kyyn/DuJOByHs7e+zMobFkzt2QF1&#10;cz9jbKUdXvU5IwBxdIR6JL+92w9jkhNpfl8dS0yTUXhRppmCMIRHGXUMFMMnrscLYsQYZM9v4NL5&#10;4lhAYNzH1LlXUpbrrbdLYkY3EqBu2QI7NHk6EShGkbfWB7kUA2wmxGMfd86PTEfGOzvcDxBiHMrg&#10;fxIZxqjejDn2wqBwLsQMHdqKFN4HZoFtMOLZYSh72mIaWZ4CTCOXiokw9GdbizHS5LzxvZbYUcck&#10;OTDiBXGKxonqOxJzwJdsmL1rgRejn5ihe3HA2iEiNylrDrJtErq0mbhi+lV7KV/3s00LmtHxwMmy&#10;2BbJmdriecqo38Wys69wdqcKg1YGZSRrdrxV+QG5fiJ/Hm3Zpb/F+VaWK3UfS5biXFESOI7GifIC&#10;GmNeYpK1jFlqMiZuXRmL8XtKyM6G6K431sShs49v35Pj085of2e+zraePCuz0A0HcYdhuh/gmyXk&#10;nT0LkIt7vs6gOSu/OUI12c0kXhkrr0paXSnL1TmcU6BJjr86LkFTxbEZ2ZdHi6mvHtLfM8AAOMtK&#10;ZtcynApvgwMxTzGrxBhzPsNHqjFQm3ECAp7lWFYxiV4KwYjwXEfgxGrIb83EACfvXbZqDsBJusEw&#10;m3EykljGVdYcw4hJcBDaA2SQpdFrdx0pgUfSFAMrHgXwePdYJyMOoP2tjwCD+2J42JwkFz/aHBPH&#10;4APomBGgxcKAU9pZHFNmssNE0sb9thIsthOnlF1bpA4rC74Zcc8hBea6qAz63g8QO1paAXDVt1kv&#10;YF3JiBxj4kdjl3PBsOsHIKTtOS76w1IUY7N3kQHA2GOzVW0xJp1gaFgwpiv210lsypLlKvpwR5ri&#10;4Ij1RnrXntqJU0UKNi4AP+eDVy2c0UlxO2tF02ac3zG57Kg91cXuO+aR+WTOKkPvmMSh4iy3sY2D&#10;S97eYZhxtseXK1zZKg6nvjl6y8lMFqaQCDHsvLPzqhyv8nu2hR29ktRfZZle9bPCNHvzk6MyLIEm&#10;ow2FDfIdueLooVgEwIlRYJywkp64Bievk3G0Xo+hZuSbRTqf5zoCVF7E21uMYQueCYwz8A2SgBxw&#10;yWRl+ABvJ7Hw3ElK4lsNnBgDLzh1SZwO87lKHmAggXYbyCyxkfAjmUMWLHkN2DFSZMZs1caA+5HQ&#10;4TOOjb+zITdg8pP/7bDURkr7SrgSWwL+6q+djyaPfuLwjOtO0x7q2+zNvfrtGPoKi8UAvDxc2UfG&#10;CQgxChnUfS/tmneJJuHobGJ5LlbVy4fUj6w9epPK2Y6A+7dxJIlLlsH0gRLGBvjJs812OSDmSANn&#10;ytjxYWOR4qLPxLjD7LFTcWn9vXNguiNg53pME1CLR3seOc544JjlMM46nu1zwHa1gYK50/PhrMyM&#10;EtbXMX7JPOYPB9W4BKi9W5E+MC61ydUG//1s92MrZq9rOysjR9Jc2HktGMdDG4+7d+303zt9rjoY&#10;h1cK3TtdzvH5O07lVdk5dOZH7y/+bNAETOKZ2UOWjHdGu4GqiUH6ka3Fwx0rByxkckYeZAxN5DGR&#10;hucsNuZcBhuwAa4Vo4J9maS99IRRMklJgb3MgzEkhzXIkdoYQEY85fd8kwpIBuAZQF7wKMvkRbYt&#10;bXqmJIZOxMkWbe6ZQ/syamJQwEV9AYD2FF8G6Ng3Jugz8Ur9Y2kAcCctOk9WozKLWWo/AEm+bsOl&#10;nsDLPRMLPhtgDSYMRcvm4pAkYO2lDuLGYYt5Y33YGVnPIOWQ9WvatKs+oix09jBA4kAcqR1AT9Z1&#10;xqa+1tYdb1N2QDCu+WS8ya05MO/Eh8e2UD5MH4Mk5zI2vdE3gDXuwtZzPRUAy0sCG+coaydlS+sf&#10;CsUuwzQO9F0rNwBI3JXjEKbr/nGalL83qgAu+qFj/OKd4xaKY1vIOEyM9GzMOM+4GGPmHA5zR9IX&#10;idAGFklWMVfkLgC/HRDj6GqPMfZ+ZTSNC3N79pafo2vNfVnUY87D1bNex++t82Qbsvb4dSzjyyxT&#10;3qd5F3nWJCdF8VBlTpp4o2zGkAgqi9dgImQggx1b8GPCiOuJq2FMeRl0jKXJLRMR2/Q3MGA0xX5M&#10;HoM50odBLSaCrTYYm4DYWbNOkhUPvGNDWQIAlAJ8jCmDxqPtTDkeOGYnKSkHoy/eQc7M8zGFcWcc&#10;95y90JZxU6aWfwGnBJneENu93RdTJLViNeQpQNVrH5XL0hhxxRhvwAE0xyxTwKCPGPVmVoBIH+s7&#10;9Wqg1+5Y1uzAHBscgHQ2Anc+J6RZaztb2gdYYMbqyJEhf5PGqAsMn6SxHO6j73M//ciwJy4XlrAj&#10;4eXeZNSWKrVjtlcznhiSOAtASgJMZGiAgCE1cEYq7RineaQd/QQ49a/+JEmqb4+pFQOR54wZkOYa&#10;0BTfzGYIHFNOhzanSPRG9epivgIwToa+0CdXCSLqDOzOQhFZC3205ld/YrXmr7/NSU4l51w52RK2&#10;wdy4Um4oE8bMLmAqIxuzsntU+sV8x86FU16U8bwusihni2M9U0pWxuObfE6Y5t1AE9sBHgAlmxFE&#10;bvJb8gtWyOiNnprJoBNkEmKJkhP8iFn1llk8dJ5OtvriwQITA8rONr30g8FkEABdD1hS0bjuCwCQ&#10;QDGbDE7PxQRHqRkbUBfLWiIriokA82ZYJi+JjmzcA17dJYe0zMwoysDtRfSM8PjGkixLwNZ6OQ1j&#10;lmQLrJt8NS4nEXcEPg1K2npch0XeJa1aDsPxaOAUWxPzBKiUBVmeZG4GLMsJAIt7vqiRyEuTOU0M&#10;ryxWy4jE33j8+ke/nW2ugKlxfI7W3TFqY4zTOJxtd3g22YExkOQsGS/YJcPSCWicQWsv++A8ANNR&#10;HsamMNtemyphKIlYq4Yn635nbznhbAJz2dcBdyxcPYwLCWic0n7JgPuRjKkrwhjtKJ6ViUIzvgM2&#10;5+tLbXD2BhFjne0A6BiwnzjFnOu8ro5qwKk9ipmrizq1apFyGLdHS1Q4fWLVY5b9WZ2NLXOpXzC/&#10;0m/KtsNkV+5573PYu+z9fe97v+j9VvMRnvMcKh3sWZHZl2KajClP2MFjJeeR0AAdL5BX2546403n&#10;78kCXBhfQHi09ZzBSDpjmJ2fLEfPY1Q6qcKEAh480EwIYEWXN+n62WRfE2Nkp2Pjei6ZGOsC1OM6&#10;xT6fd4259bICQCujF/AFwMKoLBtxP2Ukg5LhGDKOSEAIcGKCjF2u5/1nUwXyHRBl+PpgULDfPmSS&#10;jlILthqVQHLI6FFmY3dsmENCJeg3mtD7GbUYfHXBcsZ1bGS4yIUYNZBpANQfwPvsNV4NzJiDclyB&#10;dX/PY+xN9PUDo5pMZucaKxKIcsiy7E0yfO68OFDamZSYt++M2+B5Rht1TJDD1MtGtB3Zk3qQOQP4&#10;JRqtyOPKFEAetzv0fCCAIZINLYvJQd7nWOlTIRPtYD6MRzaNWDE82oasRTkZxwD1QntfvXKLI8hR&#10;BY5AnUTc7Qp4OS5shvE/i6cDTH29u+bQszHMoyVwszbIy8I5suN4PHtNGEdVuGJnb92VPngZ55gD&#10;HJkXza5+GWV7WfcM05zNifGZl6BpAJtsJKQcYm1JPOlF3PnewMAmW54CSLIOV+ITABM4AxAAZsDx&#10;0njBbeQYXVJlNibP8xmT3sHF5wyFydkvgx4bQ1wSWIrxMIwm4vhi2maWvFMTuYGb8chC9mZ+4h4c&#10;DJOU9EWyxjY5BOoZrx8QYSKWjGj73qXH/fKmkk480tau6YN0OS5ZwB5H7zgvV861wEm5sDQGmJGN&#10;lMxgjC/dVv4xQxGLz9vs3Z9KsJPIAaQaZElglIcweGA0y/YUi+TEOBiwZvcBwNRTP3LEsuxHe3IE&#10;Zbb2gfFG5saQJdRwCDFGMckGycTR825R98HgODrje0tJ9w2SWN44ZmcGIrtdzZJ0sENJVMaMMRym&#10;ra2Mt2xI7b7YISdg9RiNvX5NNrm2oLykLbDr0VE6eo6xg7Vp4+Q4WL40OgTaKktB+l7aGjg3o1+p&#10;E0eMI30F6n0vY4ozcpRhebQ0S19o/7OXXK+U+VWek9j8ir1+FeXa2cziOeXJkpPOLTm6zxJoAi6U&#10;PQdGCEQBC4SeafKMOIBg/Ax4E5SnNTN2wMEGAJiM7EYxLUANZDthwWRi0Hs3FZM3yT3dsLNGBpzk&#10;5RE4SCY8WIBqAgNj8SVgJvYT8FNPwNseGMmObAS480zAKd5BJsu1ngFggCFjrh2SrJL3lfJyskhf&#10;OSSjuKYTKBgW/cE4YpOkPcZQ/2C52pkxFwsS39GezvOddvVZM2jetufH2wYe2oKywCCRTY9kKOf2&#10;cpOMjysZRR3ayBmoveGBGK3+z+L3zmb1mTaZpfcr91Fmb4AUC0ufzJiC7/pz5eoXU2NsYn55h6Nx&#10;3gwja2Ab9LU3o2muHLFlgIzFd5LWOGk5aVSGBmAOTRwSYwL4YkGWgoifWj4lH8FcJbunn8WvKDJX&#10;7F0ZjFcssJ0B97dkxoEFUl20jc8xzwDglQHDDseNOKgwvQeo9jW+zQ+Oc+YZxq1d+4XvV8/zvbq7&#10;bvYe0aPrOQQUAiRhx4CzWebXy1gHuVLXFzlHAqI8kdfhWBmnL1JOc+pu2bOMg8y6JGUAQLE8E4ak&#10;5EEMPONrUjM6wACwZHmECZt0d7Jfv8POpCdh+d5A5sXxzExuzwG07aHxTMVD+wDigEt6+gjgwKzl&#10;F56/5AVevTIrZxijiWniO4Aa1iXW0pvFky60xch4LTGRhdtxU+0SOTAbZJtwki14crxr8WL/k+jU&#10;lVHEsrUhydVnrsHcxP7UBaCI5zEsDKO2Ew9kbLA8shywdy8sWLtwSDBdMSjt3CwHKDq325l0iS04&#10;P0BETnav2dGDWtudvcGDcwLMc+iDjqFhNcDjaKIwyAEq7XH0TkTlML5yH8wL4PYm4vqry6p/tV0+&#10;40AlnKAfAE22zTPWOUG9p7I6CUNwOjqxJGt9x/if5xmL6ixbFJOZGWXAxWEbt9Qzd7JHszIri/5l&#10;5IEcmZTRNkZ603lOHIViJQlFPdXHvTl1YvpAslm5sSPL3Zzf2ejfmBLOiHN9ZPg41UAueyonIdA4&#10;3TGo7oNhroK68mgjuQRsw86zzGn5FGeO0A4AvwgoPOdazhinq5fePec+b8I12UZv6S0nJtrZQPC9&#10;OB/m4jAJgQ4gNSmt1fI/YMSAGCXyIzCQ/eZzn/FYGF/siUfNI/dcYGMwuu+YHON7gDW++25WXiDj&#10;3iS6ZrOeY5JgawworZ4BAXxAIckHHACxW6yMgQMq6kD68fyOvzHwPu+YYPYJ1R4NnGGJrtEuvGMM&#10;lrFQj6wPBfx+OATaDTvQbpHhZD1yGDxHmSO9aTeMfMz8w9bGfWIBlfbEeEzmyJfKQT7WNpGYfIbN&#10;6b8k24gtzWQwXrTycgQcgBzTzsGw6ZcYiCsmOk4yYxA7mBl4xow0ODuU29jttamMfo8f8Xhyej5T&#10;lzHBjPFgZN3H/TCbnB/gVOfO3OUItGOlfPoegDVLVjexZj+Ah4IzbvyR9bwAcxz7mHevbTT2yfCJ&#10;zegTmdX6p3MJsmPQCmgqu7FunpsnxuUswUdIYOUtEd1X6p0EvN48xDkS+7rvOEeAXh9hs7uvSRMC&#10;oX6tbIKRMupf8+h93ud9lhyMXMfWCPWcAeabACbGHIf8VR3vVMw38iyF8epYkmcZe5MuB7A0cbI9&#10;FYlUzJGUBXjEoEhuDC4vmPfpbzIXcOOpi5U5B2ON8SbtALOWPxkJAAOkejmDspikvVk2qVC8iSza&#10;klnKxkvlIUf2dW8GiXEVv+OFkn/CTtSTB8xQYlwNnLJNOz2bsdIOQBdwjh4kRiEu5/4YIdkmspr4&#10;CqeEjGeXIm2izGN9GTgSESMY7w97mKX9i32Oaw1Jt8nE1UcykDtmAaDb0BvA+vNqj1DnAdPUR7u1&#10;HEU5ILPPnJ0kRrWRksDUsUJthfHPGCXWkyUP7o81R37WB2LpZ968mNbV2x5Icow0GVH8DvvvmKJ+&#10;8Tll4WpHJM/DBPt67UdSN38ABzabxBr9w8EZ1wELUTDk2pyakSQ5c9I8MIYZbGOekzgmOGhL5dhh&#10;OhwzTiiJe2bcjAHO0goby7zmIIpDc9ZGANcerUCYE0B7XEZ2ZeR8bx5j6juAqW3YmH4L0cqzzE19&#10;1svKVq6jUIzbUa5c9zLP4WgZj+OSupf5zJV7x0FfOXflnIBmJ88dXbcEmox4xzR5x4wYg9pJIAwg&#10;2ZDxMOkxPPKouFgYAUMO0ACoyQx825t0P57yeJC1SAVt4Hj/gKsXvGMSJhvPvzNYxT19lnVhzQpk&#10;WsYBiLECijJ5TRweIzDHEjo13QQkoXaSS+KZJlobAXVidBlF9+E0YLJkUYaGjMqQMPgds/V8xsp3&#10;/tap2j7xpchxo/EDWh2zcj2POckm/id/K8uYMIMJ+SyJF+O9gT7j9dzdoZQ5fSZrkkOWSUkm4WSN&#10;GxC0euDvsczGi/7GJDoO3uMIW7/akJnDRv3oTfb1I4MtrqfOWJp2a8apTNpXjLkBhdFRps78zvtR&#10;O6sW2Boj4pKSywChscb4zmJ2nDztSJ0BfulX5fb8MEMOojkyrqXURh2r7XbSjhxaIIP5qrfnYPT6&#10;S11mwMiB4RSOzl7u3ddIUjP2qR/GYQ79nz2Ec7524gyZI+bMWdx6ZuiAGKf3LBt+vM6Y53xTyK4c&#10;ob424aYdidr1yMXubkQrYHCPcyy5e9N2C9qtd7bRYyOujkvQNIHIgcBN0gOgMKAsxje5MaT2BhkY&#10;8TfGwwQQf0tmKEZngothSN0XJ0kSS9YvOYcEOWY/mkCMB8+5DWq2zOpsu7zvEHga8NmUODE7klDL&#10;hybvuGEDo0i6c5g4JixvfdyQfSZvMawkP7JzAEeZ3CdLDRgxoK9OWArHJCnzDG0ASV0xy4AMg4RZ&#10;hvUqT8cH0+EMrs0KGmxIts0+lU2dMM5eMiCjlLEUo8paSkDeCRhUgSOWAtA6aWQchByHJGEwtM1k&#10;9fMYDx0NtJiopKazFP/ZwCc1US1yaOcRTJRFXF37AXLGXRmNh86swwA5TL3WUVuTGsUlu2z6FXCN&#10;6yIZyc5wVm9giYWqHwC62gCcw0ZtEdOPk6iOQiWUhXHHpdQde+630HR7ASgAyVkzLzkJWCt5nsxu&#10;/BnHM4aubznLZ5tMcIC1p3ube7Lso3gYb+OLELA9Con23pVklZGduXoZ9jhesF+hkrPY/HiNMa1P&#10;R4fvyghzcMzjnaUvV/e85/eUhbaX97z363Kv7Ah0tyUnmI3Jp2MBiSw8BpghAEiMc8ukjAeQMRlI&#10;SFiaReVkTswT0GJ2zqMhAwQTEphhrzxuE5Ykm3VzMdDA0fXtuZsYDH97kgwIdiupg7eu7LkGsx03&#10;0sZQLSdohqFDBYYxn8RqeMWjrJmO75RzIEmOZUQDXIw/dtBr9HIt8AScwInTwWBmhxQxrjAx33Ni&#10;OCoMAQPGOHI2gLDy86y1G8PLAJN8MGdlN6lHsMNe1UliEieEV45dZyMArFkb9sb4yu1/4MLQkRfD&#10;sBg5DlWeAzSeu9k/mZlK0N4+gzym93v2uPECIyRWe7TtI+dNvY4O7SjOazyG0TWDmLEtfQb4OCcd&#10;QyR7u0cbVHWQyDN7mwnwMe6O1jR3mXnJnFHrbIEhdmmcMfrjUiTXKbf+PdoyDQM92izf9cDfUi/z&#10;ubeU9B2QoSwZ4+n/jmUb5xQQjlXyDTiTeUNP16uVDHIyu7Oz45P5oF12Xjzt+ZxdSU6zTP+jsZJN&#10;XnbYrHuZ2+bK67K0Y1Y/7SCWfLau+gr8ViT7q3u8zO/zEurRYZs985JpRoo1gR0MCePLYGKbDA/g&#10;1KgzPT7gxViL3bmfCUkC8x2DBCh5nNiNyS5OhxVmA+zxTQrAGHB2/G22KNuzGHPxVHLobB2c6xg6&#10;oMSQjFuHqV9n0DIAgN65bbg9a0wOcm8xVPJGGKk6Y5bYyOjFYlBkcIA3JpEAMN45QBMHUiaxZkxd&#10;+6mf30CUcSGfMmoUgmQ6c15cxznpvlI29dT+7sF5aGOtHg08+r7LDrzJnjkHgDXTAqL9mrAMRKxu&#10;ZOqMYk8wjJUUmc98P4uvMMDq2lutccSwjD6fAQgAMwJ5Gbn7A/9xgwHjXVvqDwbOmstRejMfrEVN&#10;GT0DCHCa+tkcl3H/1WxUANy73spojF3tOuMabQRkgaUf4IxpGhOztYEcUk7ZkexoDp5lEeYF8WRS&#10;S7jE8LvsxoeNR8Z5C9QBJoYJXNgMzjNnbexTzyALRwnQDjvLH9QbYLYzf2V01UFOAZVsR8XAMM3N&#10;DjNdPcv35jmn6XVlmF0HysNINFbq+KacE3n2Lhu2m1ik1Nkasrz1grcJyMSmRhmEIYXeYjV+TA6T&#10;ioFm6HitJpeJhLkCNvIO482AAQufj9uFCZqP2bY6SCyvdwZhjEzUGHmgJ0bC8CmHe4xbJzHMmTSY&#10;FNDptOvEA5WzvS+DijHqTR1MetKZDLR4rn6LDY1rt3xuwX0HozFroIFFYVxAEntM3ImRPJp02DEA&#10;DDBlj1FSC5k7CVcmOzAgS2Ka2EozopZu3UOb9TKc50wMZebM9Ibq2ISY1VkCBRbOcRgP/bqSrEB2&#10;Mx5GFpEdZzp+qI2xAG2YQ+xJNnUnlGAJI8AZI5wFmdJXGYFinMo0Mk5jXj+Nu+2kLBwEDpi5YA4B&#10;SjEZ7QfosxRlbCuOoTGpjPq5Ac84Fw7Iu1fHa/PKLXPXoQxyDUbAGEMBHGZ15DRw2FzTLwEfn0N2&#10;5ozrVz+UotkWebOxxxHxrHHT/D6XPRgVCHbMHDtq79mzACbHYXS2R2Y1/s9OIhJvyvpN9upMfdi1&#10;ATsJaLv3fs752RHo6h3H7r3ENDEaBg4LMskAEYbI8PCesT6T1aAGcL0VGYONVTHUJEDs1AQyMQEn&#10;T999eKaSiDQmIHWvGHsyi7jdaBQN1PF5QI73Fs+dMes0YkBpsJrUnsUwdVKJwW3iMHgOsiIjSeoV&#10;A2qpyZpF8l4zTpMBKycr5gCcYpzjcphZ52ob7RLGRXr1HM8le+VFzb4H0Nr26CDlaosGCHK5hBXl&#10;wzwlQWGmPHntzWC4Z2Rq7EpsM/Er9wIsZ5tbuw8jPsq5XU7t7BnNdlyn/v3ZuNmA8dLsiVMx8w6B&#10;4Exew3COtgcbzwcMxj7nqJO9jM3xNVecAFm1vW4wyxUA5zh2OT4dClAurLiXlehzSkXvu6wNtR2Q&#10;Ih2Tgc0DTi2HQv9xKs6YIlk2L1kGtEmCc1/AwSkCOuZNKwGcGmpKloulPykXo1Ob7RPVgT3QNmwF&#10;JseO5F2qHE3yv4OTzAloMANK4rpA/Ehm73GlHwDsbE/ePs+9OmzCYeTU7+xcpT0862pj+3F+cti1&#10;706ykL7ZSUh6DnCcXWM+99Kme9//XvdbXUI1Pi/y7F32nuWRZUcg8UiMxMS2hireE+8Uy+SJkLHG&#10;V/PobBML8DECQIlXjfIn5odhMZgqjV32/q1nDWpCAs6WG00ck8wE5XErn2zBURrLfdVjfJF1MlaB&#10;vRgVCUkcp3cEYRAAKWegN2JmDBm09iJNRgBO+rEOEHApn+u7XCYzIBYTbskZ+xQ7DlhhF2Tas421&#10;seVxByDGFigz4hJGMLuwhlk7M8La+Cy+w8np+BNj4LndJ64/Sw6aPds1vPijbFjXAP8xOUS/MPxX&#10;a64wxGa67qeMYlocHX0IsCShjO901O7mQif3cL4A1hjf5ywZRw2czlHGZtVAQ99nTa7y6JtO9OK0&#10;cmqMBUyNqgLAGWGqh3nG+B/1V5bHAFksUUY5EDMmScoJRXCS1E94gw0A6tZm9l7EAXBsPMCbfoya&#10;ZJwCTPUEyEBX/WKAjZG8WcK8EUtsw2fOUVey//KZLaB8cXDygoFVQ0wJ44yuKBW5ZyTZ3Vdpia9q&#10;x90lE1Sjo41FVuv5IucZd/1mnBe51+t4bZacjJuHzMq6xDTFigATY8TYA8W84FU8h9fKiCTbEtti&#10;NDumwfhqdKAploHJMVBYjkEOLKA94GVMGJqwny44Qz/KTpapYF1trBgwz2NQgCIDkDdRmJQmZxZT&#10;83pJsJ0NaDIwxoxIMj0ZJUxZDKe3YlPOZAMCDwDKO2aIMDsp9JJyGCqsnBEEvn44C4Cd85B78r4Z&#10;RfHJrN/zd8c5GUf9EBlZHUcvC1BzZnqy6UN9Q0K23g1wAwn9kyUt4/Zio7TUfZAkgXHPxlm8VjLZ&#10;jKFihTNW6rn6dMxwpRJcrbfz/Zi4oD96cwbjiPzZZZLJKN7uN8VAPbSLLcVG9hbG2VK280fA0i+c&#10;HmOnnQtzaNxdisPHuWLIPRdoAzXzy3jm5BiTymjMm5sAWRsBd85i4rTjhFcuY9f5gExMUrvLIaD0&#10;UEPMxfS3e2JSkonMf45ujwV/c/oA/RgDpL5Qk7Qvp9CY4qyZY1jg2daMvR+yflTfK1am3czBM0l2&#10;bA/lp1KYgzOGecRaKB0cqlaTVoCA42HO7WTXGgP6jM3YSYJaKc/OOfqPavW2HsCSc5Z17Gf1XAJN&#10;gCIG4WDYyU3Aj4HgQWagkqaylo2BB449sLJHpYkNKHiPlqQABGzG59hBXkIMjGdLAgy8UV/n6QKR&#10;Zl6kngClSZ0Jn2SeyMi+M7HzvXIqk0Y08fvFwMCFV9pbkrnOGkxOgx8MEEgzTuJhrifhAPLZRCQ/&#10;K3sbZSwoG0Qw3i0puo9241icHQwvo8fg9YTLLk6MMPnVb146g47ZtfOh/TGJdlR489kY3fOB01Vq&#10;vjJzokYA1hf6W1+tHNrP+BsZ4sq1Mr/FLvo4MoxiG2T8URLMzk25B3A1bkejDqA6Dq6eFAuMtce0&#10;8SrLtdtFezJQkquMIePJj/HI6QJSQFOcPDFJ84xTRgKdHe7v+fpaHbIe9mrjCkxUQlnWRnY5sU52&#10;YbbphLAGhy3JI+RPKstKJiuASOo/R0dY4uxITPlMkZhdz/ky9nYYZtSAkXGvjD9O0g5guicWvlvG&#10;lbLsniPsxba/rUcSge62YXvWVKbBGFegMAZNGSCp5smUBGSAswP4AIqhISu5LyaYZSGSgMg34qVk&#10;G4ZGEgXPtCerQD+DNi64NUF57gBKWcggGB9GeTYxspVgP8NE9AyGC0hgCp1C38YWI5W4pPziiABq&#10;V1vHljGxGCCOiLZjKLECQGHTCL8Boc957jI0/ficUXIOAPcZFk+2w0Y4IM4h7amP62ee8hig50AA&#10;306lBwgj+I2TiXG8Yge5BphGugVS6jdmOgOSs2eOTAfw77z5AtPAfrSN+mlHAMVgj3vTju9fNFYj&#10;QaZOysOx7FdIuQ9WDzibDaZenTCEzeh/c0Rf5UdGLOaJ6fgeaJGEOVG9SUD3h/v7znsyw3T1s3lq&#10;eclRrJDaYkwCl9lB7ZgtBndvrLrZpHAL9QSL1g6czzByAITpZs5gNdqCM2kMn70dJJvYn4UYZmVn&#10;F/TDzgYd2Z1pB5yNjdFOmRfjm4HGMuoz9vUMMK/m4D0BzvzgvF8ltd3zma/yXpFnKUpXxyXTFFcj&#10;CWF3feh0QGFQkEayAbJ4ZL8bEON07Uz7xzQBm8HoNwMVmY5MFKAgbY7ynWeKJY7v0FMOwJktt0x4&#10;5RFflMAibb0NrIk6vuQ69TRgAUZ2Zjlaw8Pzf86OGbybMEATgFHj2XM8GEeMkNHVkSRR8hhWwoCK&#10;9SifuDDQlvikrs5jyBhJRspnnJKsqWPI/DC445KA1Ft/uM9K4kWuGScwpnT0CqWzQRlJtl/ZZKzp&#10;w6M4EEDX5204E6tLJqT7jovxxeXTb8Z5XofGmPOqsXCOSL/fVNmNA+3fwGe8kkvbURAzBGitShhv&#10;FIUxRsopsOzK9cYb54ZqQeUBnJgX9oYhYtkcSWBDmQkTnQFHGCa1YJSrjT1zyJwY14MCKm16tkOK&#10;pSmz75URqLe6QRXRbnlfJuc4ChWVZ3zVmXJz9M4WmwM84Lybya39PH9nbWReLbhiVHt8Y+jsSzuj&#10;2m22LrWv8xwO787Lsa+M/Yt8rz/Y6NlOXM+5by/9es71974m8uzVZiKeewmaJhODS4IaD5OApysW&#10;4icDQ0Zfe6dkCUZo3C2f1wJwxNWwHhm62baKsZPJBLA9A0CMWY/Y42y5BZaDhcl8bCkMkGKdIws0&#10;6eLNAvJk8wm+k2LVK14m+j6yMYNpfKHz2FZilmN6OadD8pNDPdTREhIscfbaIo4DMNIeBm9evjtb&#10;AO++YjUOktCo1wNkAKwuBkozSfFOAB6j5xyA1fFTsnP0/7wx42pJgHZOfZXLfVfeZ6ifozykXfUr&#10;wNAOyqXMR7E811AAMMceL+ptLed4uLc4mvsBU3FlrKr7HRCO2yoCTlJ4x1sTB+9lRAkPMPitgGgb&#10;8wy7IlECtLNELY4oCZTszEka3wXK0HG0MOMjY6d8JGAAxeEE9Jw5jmoSdI4MFEPj2s5CNY85a6OD&#10;w4lp5s+BHWN0HAHP1CbO5zgcJTQBTPPliAUfldlz9dvRuy9n1xkP5sOKQe3rld2cp/Swlf7m6FAF&#10;xk35+zqOHPm91xzfGySecz+O0M7r1I6ewf6yGRxEducqtPOcsu5eo2/ZyLtso8cgievNFkMn01Pc&#10;geG21ZYJSvYht7QxZ1AY+zGDVdIQjxqbMAmBnQnDWMlYBXImMCZl8I6L3zUOw4ttNZvgxfKUlZ+R&#10;6snnPDLoCH7+9xwJSSYuZmKAZ2kAw2PCkU2aWWEdM6bZg0GssOVsxspkYijEmsRQAbSY1Ex2CWPg&#10;WDCQWKI2EgtsWS77fvJw87l+YlyBRrxrbeaZYtL6dgS8LgOgASKJdWonyUW97R9jMK5vMzHaabF8&#10;ptciuh6T6jdBcF5WJDOTjcFeAV1jxEQd4+PjxNLPlBKxbjHmMG3jWDIMcGqAEFfHGvoQ+3Vtx648&#10;lyPZS7GSeU0pIH0BGY4nwyQkgGVQG2aJLcaV9jdvOHHGOKDOBiQpj/kkxHD18mP3w37NM8/kJLes&#10;fGSA9DcWBfzFV8nR5tyszFg0Zt9jVVv3y8XlHwAL99TWR1Ig51FyXRs44/VKrjRntG9nul8ZV3UE&#10;mLuvINMf2sMc5YRwpigGxvuRjK4sbM+4VedVGV/V99phN+t3VjZzsRMpdxStl1XXrNNcccIumSbw&#10;YKgZ1tnBkAIEAxnIGRCAEGrzljsrjUEhi4yMS5wHyHoWI+Ja0iymxyPjHfJSGSMDcdySzcDmdXp2&#10;WKTB554OoA6QcmCsJK1eJ8eIBeRlUwIJ7BFba1kW6Lgv6TGgq04chQZhRp0RCzuzPMCEwbYwb+VR&#10;Bl659muDmnL2a9t8j3VoG3I3RkJ2xaoZmdFgYJJhUZG6GOVeqO//MaFKW86Y686C75Tf5B/ffTp6&#10;4m3Q9Z14naziHNjPc97nx/k4YgZHBpaESOngqJGD2/gDSw7Kyn6kCUlkG8Ku8whgHCYGlergfZqy&#10;ZcURzYPZEh2OHOPFOWXAzBFvvuGEkdzNQfVTB5LsjrzH4eJcXW1q3/UxLow1DiBH7WjbP+BNkoyK&#10;4x6cJfXnsPlc1jwA7s1BRpvDaeaAjEsDzJUzZ0tfGo/jjk9nRjgvX9iVZDlMbFXPaeOHTThba2ku&#10;6tfXjWGmjYTPRhn9ZYHYq76vscu23mXJiUkANHloR16DpKBeG8WT461m95bO0BN3kfzT2ao8cSwo&#10;OwdhI0AFM002II+Up8pokSgZ2F4jl/hGdsCx1CMZmYBl3HDBAA7QADHPj7zHwwW6JqjnMkzNVBko&#10;ExAYM1zqqo1ck3syfoxA2KbrMU1GKS/lxhR8NvO0nM/hUHYxyGTzAhWT2X2zny6ZMu/JTB+R25rV&#10;kxe1K5k8xpwxcI8+SJGzt8zM+p5xaM9sZO7aczdNXtu2YZFAwqnI4Z5iUlcLvTkpFIA4UdqLY5ME&#10;DGUFzi0Z6jvne6ZkKs5QG3COoaVSWNXYZ5hFx8g8h2w/rl/EtvW5/s1mIJxL/YxpcYywvpFlOZ8K&#10;AszVK99zyvI2Do4UNsVZwOx2AJOKguWtMMweC4AdKz7afSjnqjPnTtnYALFK1wF64818AaLjGOpn&#10;GUuc6ZX9Qfs60jxHd5dhcsSvtjEc54X2MKeyJG/V+LMd2uN13lJPH43Kymr9XvfzKAlAc2XXo0um&#10;yXAz8qNx1QgxHDxTRsagNJl5u1gVA2e5hQncwMlbMVk69kNezdIT92bkJEuQixgX+rdBLNsPQJpA&#10;jGlve8ZI8NAZTOcCBcAR4PW9DRpGT46hZog906DNORinuKg4jfu2jJgkD2Xm6fOUlRUDZfx8Pi6u&#10;1zaWagBZ7WMQYiVkSswgrMHidAbQeZ056W/MlEHGvhhl0o8+Iq0BxIAU49zJUxwO1/CkIiUDX88c&#10;GfJqvEcWYWe5AuXVjFmqAnntKhtP3VqtsDkDZtbLHCgHVzKtvgWScRiAI+ObDRiMZfVRHrHEjLlx&#10;OzbAClT9dLuR2TlzzWSMO/3YDhsHEeh5hnmFDVIE9Jf+Zdw5oFQOY1LcUll87l4+zxiPIVImbI8C&#10;wVkCTleSbBsx4x/DAco7hzafJeMdOdfuL+5KpmRPLLdZleY4STKaV9bRjYC5yzA5Ip5lfF5Jvv2s&#10;vGR8FzAlTgn7XI3hnb55Geeah8bg1TKll/Hsl31PY9P86xfEHz3zEjQZVskpUuqPDl4yOZNEQyLl&#10;cfsbaBp0jBMQ6wNI6oBMbgZIsgSZyncYHPmSHMu7BioAzQDDNhPzZCCa7fDIgTcQAXoYlme7P2nL&#10;ZDjywJWVkcI6gTEDRApyT5IwoxTgZHSVzU/2qlV+7BLzVmfneC6QV/68EHgEQu2r3gARExVD9j/H&#10;wv20A8mOsRHzxUYAqjp6lo7GzDGWbEOmfTgz6svLVxberK0KKQA8Kuf4DeiVnSPgPAu+7diS+GNY&#10;EWOCUWgn4AiEsKI4IYyMtmA8MHnXjdnNGQMcJklgYWfASl9Fegf4wH0Wh+xYsbLog143CkTbwVmZ&#10;cMqL+YttaPvI0QwZkGp5OpsE2OgjZUnSDZBt42cZlD4yrowFQKifjX3ltrbSeOBw+V8fCglwGAGZ&#10;sWFHrmaf2juZ3W3UlYdDseq4aBcOrn4wPncAgtNCfdrdfYc643k7b8ygdkkKMi53yshpAUazdaRH&#10;Y8KcEPbYBWc2hxO7C5iUDNftvB2Fw/mcdaIr8+DqHMmZHMa37Yg8e5dt9BgLxlpM4ugwqCXM8Jh5&#10;IwyJGGgvM5nFEjAtYJzMPhOCYQfAgIDUxJhad8mQYY4AKHvYio1iRf7vRBxAYLI4GJgxHuezJGrw&#10;dE3GxM1MZkYScGGDHX9l8NSLLMxYAFdGx8Eg+lF39VE3QGZCAP0Apbb0GcPBIPqcI+C5rsd8gGUm&#10;EaZMpgbCWeTtM7G+7FaDhfCUdDwW4yCDOV+ij4QZDIuHKIsXW5cFB5AALyclagEQc51nAGz9CUgZ&#10;aYYLo3EAVXEiTDOZoZ6tXNpfoorJnRcKX00ygKwMUR8AD4UiS5nOrgewYSyMHkDq2C2Q6+xaEhpJ&#10;cxwXyouRG39X3rQ2IdOKg3Y2tn7Xvy2ziZ1zuDhgFAjt4/7UCQ6QEEAzQ/PAOACa2mAW786LADq5&#10;DFsdN284azd96/4rb3bo+5g/Sey56tf+XsaxJTgYpvF81cauNcaFDDr7eOWZxr1xsOM8GUP6QnLV&#10;zjprNsh8PlrCNZa3FQo5IUcv7Z7Vk62lRM1eJ7fSLi96TsJCO2tVX/SZr+L6gOZd5FlGiHEPCM0q&#10;YJKb4NkkmeEzqRjO8eB59zpJk4es1fEgcQRp9wEkEi/Q9CMewuDzxHnwwA9IAXVAwVj5vEFU+ZyT&#10;wUqSZMTyEmLXMqp5PViWfMjgC8vIJDLITUSxrXhcvuNhiplhX1ghMGQQgYY0eg4FpgtwLbGRZQjs&#10;OA25N+BUrt7VSPsoh3tkd6NuU8bWc7BYII6VaB/gmGUw7hsZlDwr4cTB8GKuns8ZAZIMGak9Bj7O&#10;BYmaVA3MtKe25hTo5+xMhJkrP5lYOzCuFAeA635nG7jPxlUbF+CpvXMPZeDdz+Q9n/W16t/vVWRQ&#10;OQYt++pTygSmhvFRMEaGAnzb+VMGSWwYcsdYORO9eJ2kLBZNitU3JqjxLVFMqKLLqp+MD33KQcl9&#10;PYvC0o6o9jUPzA9ji3M2Sz6ata35YPyJLe6wN2NGWGTcRP7MsKmf57AjnE7XW4s8hmjGe2gLY1GY&#10;Y6eM5hh7tbM8wrgy76kuO89ib6gLK++LBarjhiKcntWt/4wF7bGrCtwbdMyTMdHp3s941fezLp3N&#10;Xtlp7FKe5VmQB5OJelQZ32NMBqzzGUosZkwQkJ1IforxY7ABQsc9GT1GFrPxPaDEMsV2yFi8cMBL&#10;ZsQKnMdwY3EMNq+PVCU5hqFzPuMdqRA4zjLU8saPlM212IC6jAkt6mrSKxuwDGsUp2J0MT8eZCag&#10;e5qQAJ0zYbJJgGhmgP3IJuwDKwTIWM1sETfZLi+AxpwYI0aGMZY04VpGKuvCGOywMAZQe5q4HBX9&#10;koXpfjPC5ApGj3eL0ZN39U92ZAKcMh6NE88hjXq+emQ7OMCLLYdNMRJn24mR9fV3xzudr52TnUmC&#10;NM4ih0W63zF4aWf3JJMCMUZdu6g/xthKg3Jx8DhYeY4xgm1nfXH3nXOMA+zS2AJU5FeACGxHiVKd&#10;AKvxK07OYet1nNpWGfutGsaxuWeucQyUefZe25EpSvoZl05dGSr1Nxd2NvLQBp6TzG9tB8zMU2qF&#10;8TQ7jCcAoc93+pT90QarzoNnJ4bJ0dxhmBxM/WWsrBzWgAPzJBXmVX0r6z+daynerkS9Uq7nnIMY&#10;cRZ2lI3nPOfKGdsZG2f3SiIQpfPquARNncU4MZhnh0mYdGSeiMlsIgOTXgrCEOp8O600EKHFjG48&#10;eQOSdz4OSIMGSzN5GQfLW3jk4hCMN2kFK2FwXJu4oizJWdIJNsvg+o73j2kwgGEwAAMAWJ7RQOtz&#10;hhA7I+UCHXHGmacCLDgFQD51xtgYufyPKYgRjSn72TGJYzB7ownZqt9lqO4Ax33UH0sF7OqpL0mF&#10;kVYYQTFU/YPFanPXYaLYC3ZMUgPGpFPfAX5tw2vW7srkt+dqA/Fi32G5jBFGrt55STWDARR6sok9&#10;9aYHmCDAP1tXqf0TMzcuefraOO2JOWJhZxmTACkxSYbceG2vn6pg3PdOQu7H8WkHRlkY3E6+Ug5s&#10;Vh+T/rUhJk4RmO2OZXzqC2MtZcrL2ntjAu0s+1xGqEN7cmjMJ/2rzzhzR7vkAGrl2I3ZaWtLXXZk&#10;Qe1i/FBTjDsOnrppGyEB46Vl9NgXdZKlCWR2QMwzKF47S5SUx9yijOwYYDbOOJ5tjnFkJznRxhhb&#10;ou7s3bgv9Oxa84hDuyujXxn/F/2eLM1pNsd3Xtr9os99GddnR6C7ME1ggj1dMU0TqoPTSQAySEwa&#10;7CoylIEKOHmSLU2RIgFHYh2ScQAnQ8yoiDcxPqQBzKXjFUBIxTPJPN99xpfsApLsdOIczIwUx2hj&#10;GcAFAEuoaTZhwgPl8W0IZCfXiXHynsfdLRhZ7MRze1JicNiGQxtgIGPmls+BMrDiJMxiW65nmMZr&#10;s+41A4wRGl+hpV31D4MYqZjstmM8rgZwYpX9mrPxGuCS3Yuu7ud7isEIqMrcBla7G085j8NDNehE&#10;LjFYxlKfMmDG5Fh34G/pSa/p5dg5v9vTszkeVAYhCExcLBngcTJ8h9VjQs71Axz0LTmWTE5NwNIz&#10;J5RFkhvgbuDkhCX2a8wDwZa+sWNlHhmh/saMduU97SMDFYivjg11BnocSdJXDmGYjAVjelyTqe5Y&#10;9rj38NW40D8czHHD+rPyKiNp3fK0HXAGFtpjBzDj4Bh/bAuSQVk6ey+ta8wf47Lf5XvVFq/ye/ZO&#10;2ITDuNOGr7KMK89K9myP1aPrLpmmSU3rBVRHManENEmxYjlpvGyTp0GxABmOGcSRG8Y1VwoNxEwu&#10;9+FF82QMnEg1rgFgjtyPBwxIOzOWoQIKvehZhqdJ0pOYQQKKSbTBQLCj3svTZAb8vem1ewBg3i12&#10;hilguoCUV8hoAFJOAybif0xCfbAVdSBPiVWRrww+9XQuhuhz8jP5lcHFnsnQ7gNweekmHgOufbUP&#10;YHBPcjT5yz0ZYwkYpD2fcVaUgdzN45XRqJz6mapwtVbPRMEUw9xNfN7z0ftKVwbt2VZaWFVYPpbC&#10;O0/Wpv4HDs1UOQHjej8garlDL3NSbp8LBTBicYg4Dq0qWBaE3fkd8FKOmcHTv1kqJDlOmxuD2R+W&#10;mmGcup/vxOk5LJw+96RyjLvh8H4Z6XEpkHFqXs42/5ZIpk/TLolF7q5xNHc8eyWrMP2s7Y1NznYS&#10;nXynvOqfDfrF4LvfgZixa34ebZ83G0ucBIDZikvOO9pswbPMr6zrXhmjzuGIs08rjKTvyWmWyb5z&#10;KKMQDju26qzs3P9e5+orO2ZxdM7W2d7reS/jPuY8+4eYXR2XoGmQJPOT5zxLvOANZXMCRr4NkzgN&#10;MGGsecyApxncCMS+A2zZ15NUJ4u19x71PAZEbIeHLn6hs0wQk9wSGIvKyTS9icFZYzBUzTSUwz2z&#10;DZ9rgTiAyfsLfSbRx2BhdLFi5e43UyRrEpM0aTgQPGwGxf+YrjZjOMlEvhfH9J17+i4brmMUGJnv&#10;AZ/z/WAPQFX5AYP7+9+9nOd8z5ckRPZ0juf6MSkZDz88fPE3cjNgjuRCvmYk0vf6RH+nnwGMwZbE&#10;LW0HYEY5fGXiYwyAo2PB2rB3ZenXvCmTtkrsnNOUJUNH/Q0c9a2xzQkyPtux4hBo0ygeQFjb6wvt&#10;w3kJqDIYWeLhvpwTBsS4I8cZg+Kl+oJxl1zkcw4Zx8Y46F1WkvyiDRpQsNpxOQvmR4I+MlSkZs6U&#10;uqlPs9grw+D7bCFHyVjpO9c4z1jgGHDWOHGdJKU9zCNst5cuqAOw3AUxzO0IMI/q6PnmO8dxhx0Z&#10;BxzUlV1j+tnCIZybncQkfc+J753HVvrsnTrHWEEedhLE3qmyzp4bpplX4J2V7RI0Mb68hkrHA43x&#10;4MUytIzMbNNsEilDZgIxgDMK3Ekz7o+x8ejEYDAoMZscjA/Jk3TlO8YKG2GYZHh6FlmTFy+TFaNz&#10;bpIqDF6JQg3YyoYNjB41+a49KJNb9i3gBAySZRgCEi3DTUZhJBk995slZWgvLIAxMdj8HcDptm3D&#10;or7jWzpyLsPB+OeQWBDpN5+ZhKTvq9gDb12dtCOgwKYEx4HB6to65QEInbCi3QB27xdqHPS2asoq&#10;2WXFYz0ydkBUhiIHythlGDvjFdDrF04BpscJMdltiJEjsij5liSO2WKjmDRplLMBEBxATtvoK85K&#10;v0oMoDrP+s+OrYpLGp+UFyxZjL7fYZpN4vvtKJ7F+AJB9XGOuTRbBwuwxU21hbJhtcbs1YHtqi8J&#10;OfEq8e4d9mD+KJc5qn8pIfrKmG9mLhYWZ8H9tYVzVzc7UBfPOFqSc1RXfWJMZD3zVZvke2Of47Fi&#10;VPue+pWqtBtnpSiZwzttv1qXl3WeccnG7L4z9GWVZ+e+Ac2VN+ZcgqbBAjQNTgyOAej4joKZDCSo&#10;lkIMaAYhxi0bszMuAEbh4r0aGEDRxOl4DomT4RYjsiC833LC2PJUfYdFAUoyhucyZMCB3MVIAkwD&#10;nvfrHurRryFjGHQ2rx3jk9jSErNUdIa8N+sGutnyDPhKvjA5lAPLZSQwu9kAIotGCiYrk4LHgyNA&#10;1s3+o9jN+JaXXAMcevMJcu4s/qluKzvFKJMEFuwTk8dYevKqb7MH34lN9Wu4/N3sxDlk3153iT0a&#10;D7uHWLeYXQys39SGUdIDVNq2M2DJq8YSUPd8/WyMY/WcjVZBMG99SG7vcZmkIY6a60mggNiYSBmy&#10;jjOb8qeOykmi7MQTIMUh7TflcHLG+Ll7qLsEFI6MpCL9ObaheYcRKbM5AfyvGBW5WxmoEtqWsyne&#10;t8owlQ0b5gCkvTkZ5rpn22Ura3aNHQ4LBUMZxXTN5R3AdG/jedym8Gws5VnUlav26PsYH9pwdw9a&#10;Dg11bSeTV7nYtt1M3t059LLONz45jzvtOytL77v93LIau6syP2cPzt0FNBl/NyNhMfbkE5JgH7xa&#10;0mTLcbxIXnw+40WK8ZhUAJT33skrjCxGiAH0RJUdCrBJXmTFfIeJKhejZIBd7bOpE4En2XIEMoYV&#10;qEriIGUBTzJyDnVgEBlHRpfBI9NhuQyAychgAN/sBmOiAdXZK5mwdbFQrBwLmO1YwlB3ZqE2P3qd&#10;EGOTBCpGFHjPGKUJ3NL52WA08BkkxpSR7xgOY9VMFjhhTh1XdG/gsrtjjH7qeCJHTF83E/d3J3xg&#10;lpQODlSOMQHM58YbVg8gMZ1koPpOf+l3yyP8jRWTTo3rbkvJH8Yi4AJIHBn35PDF6BtDxqqx2UDo&#10;ee5HGpQo1IvaMfy8B7b7xbN7Ozfjn2Ey/pSDAwvYG2A5m4y8cyXQGddnhzY3H7EbY9r/YnDjntJn&#10;99C2ALLj2u5DUgYa5kVCJdQXwKx85owktSsFpJ+d7ep2AdO8pRLsPIv9Ex7Z2cReWZXN3F7ZnCN1&#10;0x6cc3HxHdDxjN159lwguroO2LEPuy8Fv7rvc77XnquOGFUHnqzstHTKNIFBmCajxPNkdBmDZhok&#10;CHGFsaMb/BSGnCnmx6Nn1CJppkHyjjxGJdcC03j8vHmTGqsCwJaz2FBBwzAermGYTEpAB7hHT1mM&#10;AAiPh4nNMfA8E4WsBdhcj7EyIgwtABE7vFoLB7x0gvZyLUBh2IAPw0m6Uo7ZOwsjvTWYAvbeZ3cs&#10;v5gxicGEG/e8zbn6aCYDzwakMpOg1R9r5WzktUDqNDopGZzaPzKyJCPM5cgAzF4DhpFwANJvWDQA&#10;C8Do13GzduMU0OYaSoLyYunKBei0tdg4Fq086kBG7G3P8qorgES90Dck/t54g1FTHmwl8dDOKsWy&#10;OCcYejsRefdp4mEcUM9vkDGmsL2WXNWJwyTelx2geM9AV0KNzwC4Mok1G/OeHRmRSqAfzw5lzrrb&#10;hF+EGsw1CspsHvX9PCs7ZY3PIYP2MhXOpzaNsqQdd0CMg8a5aYfnyqAmF2HlDTV9L2NK2+0mTxlT&#10;nIKd7fv0s2RCjsuOJMsxZQ9b3r9qj5f9vTHNCbvKDH7Z5di5PxWBvV5Zg3wKmvH63SwJB1l/2fKf&#10;7L3E6K4KCtEj05jkvNk2EuKOvFbAhZ0CGAaQ1yauZ5L5nrQDBBghWrqMRUadV07eYPQZpdHTwFwY&#10;lbBNbI8RYogleoQpZscUZWU4/HjW6mbmnkM+wwIYQr8BbjZBUB/e4WyCqAdvrQEfAxpjXGnrxHjd&#10;Uz+ILY/Ogvpov1W5DThxcBKXxHyBQRs4QAZEWpZnDFcy0JSDYRljbcbX2ZseOC6AOIe+myWTATrs&#10;3xjR7uS/3p7Q9RwlfUP5cBiPwg/OBUZAFPsDuORQ40qsl/OirfUlJcSztDnwEKaIpM1o+s6YYdg4&#10;Ze1sUA70V7N/rEGZMMRIS9qX04RZGs+kcOfEefAcTp45oPzi6nFUADqpNXWczU/zr1+d5xz9LSFK&#10;m5Czj2J5HKNxA/1+hj4AvjmoAZQhZTKXr95W0/cCmMbgLFv4yO6YXximcMjVywFGwMTWhRR2QAzD&#10;ZHeO8g9m5TQXjCNhoVVm5D76ffYu3Csb/Cq+J3eyYZ3MttPX5skq214976zecAPOrWzWcBnTxP7c&#10;jHzpoPn6vxdHYwxieQal+IoEHgNNZcaNiBkIEz4HNuD/bMHnc4aGwcboDD73MrBi8CPfWSZiUjMu&#10;PEKGibwbA4VVzg6SEVBlbBkE0ovJzLhGTgVEAJ0xYlR2Jk6eacDk/Ybuj3loT4lCyiC5BCj7EbP0&#10;w3hhWoyvvy3lIK+JMTL6Oc/vfOdczAgT58VLbMGWGBjPwUQYeQafNMkYYEnaWOzL87SZH8CqP3zn&#10;XlQFwJGNxRnkHKRJCU+z2NvY7saGvh/jnCsgzvBm1xSybL8SjrSnTukfk80EUF+gjOUE1DkA6tfv&#10;qTTWXGNcq2/HL9UB4AErwBDwBPTJKCfh5sdn/tYPMqiBGIXGZ+LiWDTZu9sLYxpZAuBkeFty004k&#10;L2NWv4+bE/heG4zjVPY0FnqWBGZc6nv92Zmh2k1ZzWHOB+CO02huA2Tj7Cxmpw7yEhjQOENAzJg/&#10;W2Y0jh+A6R47jEqbUF2M0dXYlucmRNP7+q4ADTA3vlY2zO9xr2xAZuXl6ymHPtGnq1vwrZT/nucY&#10;H+amn+eA2nhN5xTcs5y5V5jmXd5yAqAYgwR3TVpeW79XLRu2o+MANF4tI8XotrwFjDCwHjQmnSQd&#10;8Z+88kpMyKTCCE0YkgemxRMzMD0Hw0zjYoxiogwWIyUD1KSeTUygwgDpCNIdbxko+Mn/AEosbcfz&#10;W+lMBppMmDYlGTFGWIwYpphLDDKwEzvMy5EZYuvYtL1z1de5JC8MUJk5AZiY5AoxNw4Bxu5ahpsh&#10;EEdSNwPFZPVbW/kBivqaNEnudT9l4wyJ2wHUlTYxJgBR+h54YWC9LVzaS583kClDv7xaWXw2A1jt&#10;ieUZH5wsRpxDAGh9zrFqD5ekCQAinTFYJEltdyb5ZZwZj5QPjhSHzo5IrqWI8FLdl1phzBqjZFXx&#10;Xs6Y8svS1W+jvO3cNracQaA/7oilnpJoVl5UDPCUi+OGPc+cSPMZgIm/A1csMO1MWk2WsLFALeEc&#10;A2LjT3+Sws8O4wbYAXn9oN3ct52vq3ljDFkruiPJqoNnSIrbAWfOHWd2d22kmDQQa4fuqF4kwOz/&#10;nHM4ErPdkWb3YEM9a3dzhat2vvf3bBLHf3ejinuXY+V+7BNbupIdfck0A5rYicGE0Uj8wcJaFvP5&#10;+MJWg3Vcm2TSjDKhAc448Mr9AOUYOiDh3mJA2KQBgzGRMA0+y0z6cP8s0vd73CDZucBIUhDjxtAC&#10;WGAicYlB9JyjpJuVDjg7h5EGctgbgCfZZas614n9kq60t4kRD1lbk/JaCsV8sKMAAKBwP/XGTHn4&#10;WFjessIQXDFmYOX6LAUhrQHKvPcTe1pJbsiro3rrvxkjBcAkJsY6BwO08sYIAGZCAi3G3JjM5vHu&#10;BeiAljq1rOzeYngAyNjSVisJUow3BpjtzIxtzzaeZvEbsR1yae+/bKznVXm9PMt45jj20gRswlyJ&#10;cRRb1xdHL0YenQoOUbZ25EBwVnv5jTkmXsoJw7CBe9dDPyeWzJg4h2TtvuptbM0S3Xr8297QHFU2&#10;joLrOG9Hcfdx7mjzvN90de4Z4/rIPN6Jl2pfNu7IQTt6PqauX1aXlWDfHPS0LYZprq9sIIHpc0KO&#10;Xrm32kav6jxznko57vz0Is9fUady/1Yoz54ppMTu9ZK4o/OXQZMBxiB51yYbY9BvvZcswKAYeLxP&#10;xqoNtPgFbwpbsRidsSS10fGziJ/RI8MBCoBrwBscYkcAAoswOElJrufZu9ahTEADsDhHRwGmePQS&#10;mhgvk9Xnyo/xyYzj1cfI6uSdTnlu5ysvdiEhiMFXJw6B8nIcAIf69vpBUmozMgYpO85kUDJqDLB2&#10;5D354e0DajFbLNN1Y6Zr2pDUi6liKCRlUrvykGsxDX1xJHuPbdFLdMhqMbDiNyTPHAz6GG/SvyND&#10;IOG7jtOGQWgfLJ2Do95ZOtISozHIAQCOccSUS1JbHLQV1uY+jHASm9SFBIw1zvbI5eRklybjHdBl&#10;XMWoG6N9rT7BLjsr1JggsXOmjF3jdSY1ju0HcEnK2sz1Fp3LCM97R7MjF9annTkY+tU1HCVGRNJa&#10;g6hnkK/0jTanSCRZ7GgeUBt6S0oAgbWusA9zAcPcyQzVxlgt9rwSNki52RrX9K5lK3ObDWO3rhh3&#10;30t7k9g5MRQA/cOJO9q9KNca38bU684wx3ajJLJvOzFl9xhDOeOr/Fb6Z/WcyLN3AU3eMAQWQ8vB&#10;AOc1P4lTmIR5TRSjRmZso2cCMpwAiyEGbLwtA5VRNxDIgwyM+wC/vJSZ3BrJEjtjPMRfyI68c54r&#10;DxZLJOW5X4CHNMWT9iyDlKHiXTPcyQZdbdiXdR4DzMNVRrI09ghIOCX+xkQZSkAxZtCa7OQyhunq&#10;cC1ngayGgWD3LbUCcGyDN8sgakPlAbKMFzZuUMlcxjpmUuusDCaL/k6CkHrNtiEjaQYQxKHGbceS&#10;Fm5cAH9jE5vrxBAgJAYMODPp3JMcxsnidABQ9zhKxBrrAORkJWMDDBeGYNyReWeA63xqCcNoXuhL&#10;Dg+pvGMz2lKooO+B/XJYms1jh57FSZAl3m8JUlaMm+FNfT2Pk5O9cZXXcygNDDz2xon1M0rtHEjl&#10;NC8xaMqFumg3TrPxoQ04V5xgKsbZphfmmbLbDjN9y3nVv2dHdmHaAUz3Y/w4NjsGFriyIbubCbBB&#10;iMK43+1ZvTgn2ZyCIyN8YN5dxTPZMcmYZxn0s+e+CgJwZXeUgR3ZLXsDp3bruty7XpzauyUC6Sw3&#10;Y9RzMFIkLkYcOMYQ8IoxH14kwMyic8DKu2R4sR3GkOFk4Ex48hnAYFgsN+GdCnCbpH6cy8PFGBgi&#10;E1eZ3IuMSdpjhOO1S90Xo2HkGUcTQqyht1+76uhX/T2DwsgB+N7EQN0ZURImZ6JjIQYOD1cdewnM&#10;mQRLCcCCgB6DCEDJZ4AGc4oB0Hfac7xXGJf273gbI0UaPcqQO9uwXVvnhdiRMjk02VwdODMuQAPo&#10;d/tkE/JeD+l8Th7nKeVnlCSJGWckf+NhZCJi8OMaXm1M6stifPcGnkBp9hLlbCjA0Wsj4VnmUO+P&#10;6t4cid6WT1soG6kvLE+fUXrEoY1h44Fc6nrzzLzAQD2bjA6knEOlSP05LiRzTqPvOE3mx9mbZNwf&#10;IJKTtb35blciY42SwXk2Zo4YhLJyvozZXv+GpYqfHh2cNgl4O2v9Ei/mUKxIssZ3QNwc0hacilVH&#10;mvNC1t/J5GX42arZrmpn9oZTrT1W4m25TxLHxp3BXrVdy/O0McfpdT3CNFe2AbyUZw1gBpIMCijb&#10;qwSGDHazBrEhBoZsxbtwrQmaF94mm5YRA5DYIYliNUXbwGPEeLpHMQQGGpjHu15JXBk7cyc9+mUP&#10;BG1FcmKsMTayLsPKkdB+gOY5nheDS4LF4BjDVTkLsJC2xduUA1Mik5L2VgxWPEj931KqsTbWQ/IH&#10;hwHzCasEWP2GG+BlfPU4BDQcLJKkdsKwJAgldmntL4k2B3Dxfb9+SVnEmagb7sXYcdKMacBLysO2&#10;hBgAsv/Jx0BJmyr37HVuYuntjHAox9eYYYfKjHmqA7DLmOSsiHszQmQ9Wd9ACXjqA9doE2XtDFDn&#10;YMhCHtpdkg/Q6zDLbCwDYnWi7DDe2hqIm98cvd6kwfXKwTmwXR21YtyFSj6Bvp8dxgBbc1Wm8VpG&#10;D6ivvuicFI0F96GNV16ZxmlLnH917utvjp/xsWNbMG52bGWnmi4L5Y7Uf/ZqvNWy3+M8DsrRdqFn&#10;9x8l2nuUZXaPMM0VNnwJmiY4I2GSkuXyAl6ITOYRMyMNdYowI2pSuI4UxhtrI8HjJWv43sRncHlg&#10;DBG2QjYyuLIhef/2HclyxcM7A5Ir474aQH5ZnTi7r5gHeVtsMctLZu9mfBVlYnSVgVFUHvI4pwqY&#10;kXNXMhYBzvjGe54+o4q5UiwwQ/duVofpcCA6jsQbx4i6zxluDpvJCvy6TGLwgN96Y04VZUOGcbaI&#10;dJ9kD5O+jUfg5JxsbiCJDEvnoNlcQjlli2dsupdndzKa+wJsy09SVr+1Z7+IXR8CeIbPc8dEIw4j&#10;IwzIKDccVSDYWbkYIGAzr0iAebcngwrQ1ZscK94kjjnbN1p/uHfqMM4pjgLAz4G5UjBIu8aG3zk4&#10;EiRprDjvdO2xysAL3cy+OxrTyiMkQ5K9mtN9D8k+nhUAy2vyZomDfR0lRtvtzjvLlDDzq0S8fhaC&#10;wpFbeUl1X8cp0u6d9HVlE8yNVeJyda+j7zm+R1uBXgGnft7p390yZhu9lc34L0GTFwnceDtZNK+B&#10;eayMJBZEuuktzAx+HjAPeWR5vE6GQAIBz53xMKkZSB47OUH8yG8DTeyK909qki3LCO56XbsN+Dqf&#10;r40ACePcWZnvRJnJhWLbDBZjCQA5V/0OReNiBUBTfmMGGHMOyJmcNrFIhrlVDsDE8ZolYDCAxpRx&#10;iQHO4kWMFwcNCBrL5PwkrJig4nqytLPMgVOIbXV2brc5A0V14Vj2ukXhBfdPNrZ7Y8FYEbZjfpGW&#10;xfsxNA5omBlAE4qYjXf3wfLE6Un6npnYaRs/bQ+kgHeyrLVpZycLwag/9UasUR+oP6aoDakZ4uaA&#10;d1w/B1SNRYBATsUS2QuABMwBew45C+qiHUdGyNEGEDuSrPuSt7XlTgzTdeqchEFzihPGgT9TpbQr&#10;9r+7NhJAmyM7iTDJOt3dm9k4I8+P7P/MPmCB1L7dnY92bQ7HbNcB2H3Gc8+PPLsy/i5BM9vBjTuG&#10;tMfE404KuclAwjGJxoOxIOkxPM+RE7EYhmxl0/HnNt7rfp0JyJDNZL9XXXZjgCEFFFiSuCjWZSyQ&#10;CcX/9FfHG11DfZixGmMnhprH12MMQJD8+7q8eNi4MPEBD2bFyGNg2d3pjKWQmrFO9wIwmATjqfyd&#10;4JGlQLOF6wwtuVLsTgYsRtceNcfB/XoXLUYNI/OTTSjEa8VCARwn1XfadzZXxKTF9Hnv7YHLlmXY&#10;A9zyDNzP8hhyZGfmYmiYn/KTvLEsjin2aM0gZkhZMtacC/zlH4xsCfPX/+Lj2KU5znERq2ULMPYc&#10;+hUr74NdYF92nGFtoux2oNoBI3XlUOlr6gTngD0C6GeyqbASJ83St9VDGQERaf8qM3a8JyWhk9lW&#10;nqn/EJKVJWG5n7405/TJczYhWClXzqEgvYwY627bzsosXszZu8vmBmQhN+MpZSlIN7iBYbCTAzQ6&#10;b8LfY3zMd7LwxFl2BnlXkFFlhGdv8NjpvDf5XG1wtTn9q64fZYG3DjSBkP4FXBhisnRTJsaALDom&#10;0cjOZGCxDX8baxgig8yz90MKZdCxG0DkN4kX2JDMOBNY19ECc2MQWGGPwMA9SZUMG4YF7JTbPTuj&#10;VVkksY3GPnWSQAI0MnkBk/L0GmWMEwMg6ymHemJhnYiDSRvb2g1jOErSwa5JqpgjcMO0ek4BTgCn&#10;7TgxANY8ZbA60QWLyd67IzALvWCN6SfKEdaO2c6MsuuFbABm4mjYJlm75ysbYEvCHBgiJ2pl+7Ie&#10;12JP1IerrNO+BkBQE2z8sXOwgZjo7ounsWCK2hkLds9+C49yUdd2gM81xrzxtfNaLuOawodl7sRZ&#10;d9quz31ZyUArS8a6HDMnFKDfbXMDHlZik+QW2WkOnprAOW+PIcqenOIvJjOam2zVrAET87laDH3V&#10;IbzXoySCq2uf870G3tmCa3zGTgzjOeV7Xa/BugAHz5ccR7oFJsaMjErtCmTExBnSbMAggxozwqIw&#10;LYYAE8PkXMd4AzeyJWBwPkcNGB31k9igeB/50ZpY91cujExSC7YmVICpzvqLLIcBzjIrsTCOgXu0&#10;tCdpaVyKwWhgKzx7zG5XUkxfA8JsLK0dqQ/irP0ScM8CqONbWs7Gi7mcjROUHagHjEnFyss56Axg&#10;zMtzLQ0BmL37F4BNwlYMlf4Pg+dYY5i7gIkNAPSzzN9ZPQEmVrnDqMjuxti4M9NZOwJZYw7wpf2A&#10;/Kye+o3DmSMJMztLbQClcbW6uYJnaQNzFOt+jur3HLtj/Eg8e5mxyeeUyzXZe7ZfLnB0r0t5lhwF&#10;NCXjZANqN9PQJq5JIYuWLCO2QVZiPBg6bEBhME/s4urNICsVJlmYjI/j9W4B3p+kLTFOccOstTUu&#10;jCOgwvABQ+xRMhEwIZUCL8aKvGucYdcNMD7z/7hOFOA1cHLssEbyMYOZDRZIvK5n4N0j9yIT5ief&#10;+59Rk3yG1WD5vmPwlZGxIvFJZpPgMwK3MnR8iWyKEWcRNePaL+vWq+bUUUzK3BKLI5f2s7ATsnID&#10;SV7BJ1QS463cHM+ZpCWuc5aEo93VN5uBuKd5T7LlBIxhE0wTixc/pTBpN0lF2k05lXclW7FHuvPF&#10;aFfZRb/9htOT/bFXHGH14STsAKayyljOpispOyVDDsB4YKPIBOfLeJTHITa+yqCpGRSazim5sgzq&#10;zqHCMHcciKv7Xn1v/GiXHXC/uuf4/XMcAHYjO6GthAguQZNxC2imgArWXrQOxwx48gxUFkfz3rOt&#10;W7IFdZgJy3AZJLwy98JAfUYO8r9zpJ+T6nhsvClxJ9KTRJE36bUzux0fT/A5171u1xgrmAiDbIzw&#10;rIEjRYLhBwLkOsZ0ZA5JyDGmOF0dY5QYZv1tH8Zdtv9z30wE4zdvlwHOADwbqfu8N8+QEOMzv5Md&#10;3BtrOJcToC4+xzBNOvIWzx1r7sQn4xnQdLY3o591i5Jueg20+gB4YD871AtDJk0KmbSsRurDihLL&#10;9UwMXmZ6GDQHxLzcSc5SDjFaEiDA77lP9cH6R8DU55ZvUAWoAORw/SO+x8nGOM9e6qx8I1MXG6cM&#10;zOLhs7ZSZ4CUjGjnkI459+OLJMbr2R6OwMr7FcdrgYLxwWHwPCEAzuMsbKD/jFnjzXgSF15ZGeCZ&#10;nBdO546Ua/xg2xK7XoUkO7YNHOi33uzaqzNQhENHIZSj5xgjwg7m+t1imsDKzUhCOXhSJK7ELdFt&#10;iQ5YoLhG3nXZxkbGpwFBHuNJ+Rugikf5zYj6zg9JCZt0DiD2nZ8sbme4rlLDdzvjdTv/OR7Tvetw&#10;7zLw9AEC0DTRDdiAAOPKyMTzNbZ4wuQckwFotjctcaNftu06iULZJo7Hbky6BnBlY3e/GV0/HDWO&#10;m98+x4DyPYbib8Au9ECS7O+AiInG4AWQ/PY/MO/sUPUmM1vvqL5AJok6eb9qwhaMtXF/9l4/QI1x&#10;kZyxtY4PY4okbM4uo8rwpx+zNWXGCRCSMJUD4+4+B+YMPrWJo0Bu7/NJsyTySLCSKTpeiaVTG9QH&#10;u80G79iGJKOz8UUazmbxyge8sNVdSZvyZRxx1j1PkhoH7SxsYhyQmrsuaSNx8HGZlH4dE8T0a94O&#10;xKYdJXRh38ag8YgIrCa1cDCx4B3Wpg0A5nOSpzCwe7BSJIgtv0rSO7JlyjArhz6ASTtqpjFgHFJE&#10;zNtnxTTjMXeBGTc3a6+eB9jeG7Bk3GIoTGJyrusMPh3rPmQ5Rszf5AcdH4PGaPjfpPDDaJFSItH5&#10;jpQh2QQT2FnLdW8weTfe794AmjZ0X5mxJEQsEHCSOhkckxtjYXDEICOpmTQkP+PLueLnklywR0Dh&#10;O47Z6u4uZ/0pjo8ZjvXH3iSwCD0wxPleGe27PLJAoMtYWw/GiMY4ZkmI7yTNZKvHs2Q5RhtYeia2&#10;5nl9kKE5IUCN05l5KUmql4AwNNnaEFN0bsvCmKL/1YkTgj1F4cmLlnt5i3aYbcytT/QhKVFizBnD&#10;TD2UJ/FR6pJ5HyednfKcs9iYMcLJkYSEWbJDkrmMsbONE1wjhHC0MwyJtbcU9RxsjxM3HvpWPY6A&#10;kG0T0015OFSrToE+3UmIDKPiCO0kYibb2Ni5V36GRCyhjHsdiB2i1a+XXLl3AJPDQgVhTzrT++ge&#10;l/Isj9rNGLARVDU+sDNBR91fHIjh21kvNCukCmEPJrRBb5LzWHcC5SsN+DjnnW8B63MtX5LtybnK&#10;JGW8GTvGyhiQ4SrGmHdm5n8KhF1+JKutrLe6qjFjRwlh8Psw7sl+wIBzRyptGY8hFTMSx2oJDHBS&#10;bMblWwwguRmLs45tNGqc0s7EBR552bhyzYwZJksWBnSJmXJWjxLxGMejRCh1kO1LWnMATPfeydTU&#10;lgy2+bvjgGF2JNlm05ggI3n0QnggTwKU1exQTnI3R+dscT1HnhN0tl0dJkP1kHmMzbNNmNPZi9Nn&#10;4ww4UgxI+lftoe3I7h3npLRR6FZis55PHeTkYf+rh3HMjnMAn7Or2tFzlIHy0uvMjWHzf8buz8qr&#10;byk3OyRKe0v4wTCT6c0ZgnMr60gvQTOJQDRwLMDk0YCMGrmE8ZKO3Y3Kw+fp70gHs4YBuBrX4OJV&#10;ZXAxlr32b3UQPM57M1tAv4tnWmcoA9FY4MGbaCY2A8S5IuMylpZjGH8mwIt4x2JLZMnRODO8GGHu&#10;HUWkW5cxI0OPBgczXn1LTO5HYgwjzGec2HFzCwakjbdEICGNXQ9ckpIUfIe6kfQYFAZN26v7SuJJ&#10;dqTBuMi0445NV6PRshv2ZrbH7+xlAZZu+JzUZr3ubpamfs0m92dlI71SBjhpbN9qDDL3VC4OhHKu&#10;SJ7Gv/GMDTlcoz2B4MpB6hdLXmWx7mlsAxIMf1Uydh1n7Sy0kPI6zzjKchsOGedz9SUQ7iOJDjHb&#10;JVDmDaLXWwwGNCUiXh2XoCleYcKQqQwqD9SgDJMBI67TAEa+MaBWaO5Z4chy7i9poT0xf4ujjBmH&#10;VxV9Xb5fTWJ4Xcr7JpbD+BTzkwQjyP9c4AwAA0AxGDE28THGTgLPeHAWya8t1fKeOZzYpM/FGDG6&#10;owNj7deYCYPIEehwiGtJSwxnMw2yNO85CScYorivZQVjVqB2STYnBtoAg9mbv77H6Eiq/sauefUr&#10;W8hxchh6cqc2w3SuGFW3CYaJXfUSlquxyAiLu1IrrpJcANAYh9R+q0wMcCEKu2PLOCDDS6BaZYnq&#10;TTmRTIR1IxJYZrKYz9qF44jc7NidxH4t8doBWuUx3sj+K4elQ2w8BUC9VjOGA5hyFnYYpus4PABz&#10;VEDhzPgSiqM6XIKmhnAzC6j7AKA6r3cIMcB9xtiseFBHhdJpnje+k9P5vJ6VN8avdNo7cc6LtMs7&#10;Ud6X9UzGY3ed3W5ZGEGAI6OOJ8twM5a2ZQQCfvtcLA4I+i3e4m+TyKQEFBgSJ829SH5Yn5iaWFTL&#10;nWRTHv0oOxnHZGOMFQid1Vu+gEnNKc07Q4H0CDhAUGwfc23ji126lspDDrY8Rbx4zAJl2CRlYIG8&#10;9cTHGFdtIHGP528jCGPWvBMiYaTE+3pnHGUbwUP/YopiYdp1B1zIv6Mku9L32piDchWzU14x8n7p&#10;s/KS4kfn5Oi5GEnY+ErZnKMNKA/i7zuAyfEwLhASLM6zsyb37NlYs3jrztr4ZKzvSrkcNWNtxaFK&#10;mY0rjhHiteIA5DqyuLm5+2LrvLBg9io3YxTOrbwo4BI00Wg3M4GwTgZBXIauL5gbD5W3qtHIWQwS&#10;T1jmocQDIGri++2HlyXeY4DzuniGBpP/yU4SLwTvZ28sID/5bsdzWh3Uj/PevhYAeMCFzIf1kUwZ&#10;LTuhZL/jbBsH3HwnUSeZ31gWEBXLwmLa+Bv72YeURMQr50zy7t3TxtmMEEaThJkYdEseyKCAPTIz&#10;eRV4+e1aoA6sZwwNcANDdRK+6F2iACZQEJ+LpKdnkw08ypbiskDRWk/xuTBqwNXLPrSF+pqv/TYY&#10;IGvu9oHpAczxTSJXI4zRVe6dt3NoHzFhy5muGGaer8ySg0i/JEH9rn9X2A6nYXyB+FW99LtkSuOi&#10;x9BM+myJUvKkcnKG+mAbKXwco5lDQmmhOpy963QscyTZnbfFuIcxD8R6i8ar9vA9nJCjABs4euPO&#10;SLN7mEfO3c1ZkDxnTgDnGXExx+8GmjxNN6PfS73HJBkeE1Mjm4A8eJ4pT8/g4/2SjjQGGcguI4wX&#10;ICX7CML2j6B6/y8ekQw1kyBeGWMilqIcj+PRAistYIxy8hiQlXgJL15ikS37gKesUQdmJizQh3tH&#10;IrXROkeO8WYIMBZLK+xFK7PSGA/4YQnKA2gBFMaDRTAGADdb5J3VTyKIe5h/klz83bFX8R7MsONt&#10;DKwEIiCJFcd4MHaWqQBFCUfKGYlOJimmkuU0nuXvBnLOdK97xF45xmK3OwxTW1lGcZZU437N0pSD&#10;XQFIVwyz21MbkC3ZLXFfcidbd3VIykIgdmRLMq5xQoYcN98Qr+4kL/aOugHslFG/jhtAaF/Z08BU&#10;Qhbi0f3h/N23nKi3naWsethpR+PMvNjJ5FVWTpf5kc0nOCJA7SwPhjLCsdndEIMqgmi1ozf2s8Q9&#10;OLfCXi+Zpu243ExAuAeKziXVpOPumZgDhHWEwcQIkdA8j4xkMhooj+PRAqstwACZkJIvABUDf2QY&#10;OGzJngQmxiGjx9N3j/EADFSTvJuTgxigJd/5P6/lMocwNewy76f0PI4mRoHlcTiN76v9hc0H4Jz3&#10;ZfotQS5vMlFO0hyliEFiFByJxQEJxodyJE7pN6Mk3hoD7Dcnl0OALc82Wx/bQ7koUL20JedgcUds&#10;hLHE3q5eZ4W5aqMcDD0AWWWYrsPuSHQAWPtwiFYcKpI4OfGqb7pNjDPq2Sy27vkUkKwtdh1GxNkh&#10;QdrpZ/aqKiAgx0RfcpqAbPpdP7puljx1Nl+MUeVcfR+pe4kLGhu7+SVsujKOrJ7TIiY6W8Mp8U/8&#10;cwcwzVvnG99YbW//OLaF8QrnVjbkvwTNyLMmt4HJeJCEBN398PJWX168auRkSKoAyQcwW0LA0Njj&#10;kyRlEfvbfOzu1vI2t8W96mYiAk3JQWKTQgkzw+IcRpkHbHIbe8ADczShx4NjZ1xmM2+MMi/JFhci&#10;6wIeMVJjmCfPOyd9ZmE7ICdNMUBkSexjJbamTq5haJURS2ZYspbS7kRkXEDdqfTOFTcEpgxKYjyM&#10;IJY7vumB4RFn5akDtqMjSz0ANIPeW9i5RvkA/XhgqhjVys422hDLVgflx/pWt9TzXKCgT2frKs/G&#10;mljXyOavxqYySsJiL48YN2ZjPHI0yNnCXmwchs95m0nz+tM48h0iww7rO5KlsXe0FOeovJyBXaCl&#10;BjSIrSRsKa9xeNaO+hQD7RCCulFCdpcrwSbKykq8NIlAdwFNkx6A8X4wPUbHZBTk303pvhpk+d6g&#10;sC7PDznYWjODKe/b7F1JVu/5OO/RAlqAQ4LVkOVaUjKhrQ8VkzdBxUFJhZEdAdFsQbZsS/GceM1A&#10;E+t0r8Q7TUSGQKweE/AsRptnzxkFFhiWrHMggEWsxqLUBfBF1nL/rKGkEjEaIzPCfnjWsjEZ2fb4&#10;efTq31nA2k2M1RyUhJfddToGBRTEhIFE5Fvn5z2inqle4sh9cCA643d1lMa47sikGKYyzDKfz54L&#10;2IDY7isJMZ0j4OvncWCMLc6aRB9s9izJiLNlPFnvyz7aZYtjA8R218XrQ+NwB2jJ9UC244orMryl&#10;T8bm7PV6aQ9zQwiAA+FQPmpPhzdWxgjc4uSuvvQ6Mc289efsGZdMUxo90DSRTP6dNTsrlZudo1HF&#10;lRgTjQc0yRS8VzGgoxcBP/d5j+vePS1A9sLyIoEyQGLl4kKAUuIMkGF8sltVNmqXgt/yp/HIcEWO&#10;1Yq8YTveiFsyADIYj/aRdf2YWLQjM6bXMC/GM94+5kmqZTA4mlgikOTlAy3OL7DGVLE/sb1mCgBb&#10;ctG4wTiPnayrbTA+c1QdsyaVzNz14TgAZgae4VOOzvrUlpjnznruMEzX7WSFYpiSDUmhOwv1hZ2w&#10;6x1Q0S/apxW4OGVnCYzaRlvNGJUEGLH5ZF6rAxUQqBhjFILenelqRiuPjFfOm/DC6qGM2mNlY/O+&#10;p5wVoC4EcHUYT3JaZKqrV15td3VdvqecGP+zF9Qf3UMIEM6tSM2XoGnBuJthl0kQUCksk9cORH2u&#10;Ew3MWSq1zw26GB/Ungxl8ul0laQ3k36BtN2FeLQO15DSIlmqHAP3OB4tsNsCjLRYoqQ2KkYSQGy/&#10;l2xZTBNDYuwlD0g6w0qd75wwqTzbuBeny9pI88KcsPRENir2uCK1rtYFKDGqo+EHcBJNcpi35g02&#10;DVRJq2RTZZJw0zFdwMApboMGvGdet4QbQOt6LDySrKz4sUzsAodEFj3D3iDCMcaosm/tav0xTLHa&#10;HUlWubD/vDRi9VnYNea/A5j6x1igPjSwcESMoyOpEGOWvNPLYLqcdg4yNoUM+tDGnJXdvVwBkVgo&#10;B3JncwBjZzd/heKSHJXVtteGwh5UxZ1lehLfyNW7W2hi6+b3SkLTewz6M2ptwrkZI+KHoeFhkmkl&#10;LvjtMx3gNxnXeicDhFfqf4YKCBpIfmRA+fF3YqOoNO9A47qnpAmHQdHp52QLnvKOt7jaUY/zXp8W&#10;WJF7dksriSzgSL1gpBgcDhv5FbP0O/ueMvKMGccN87JIXxakmFOPP6ApttgAwBkEuGPG3uhU+p/R&#10;mtXXZ7z69pg5oMo+SoXKau50Ig3DgVGPGYGkPPOrWQ/HlVR7tOF1YmvmHwfawZjJpKf8zGJvR/0D&#10;nLU91r96uL9ya+eV+Fnuy4nJOt2dMpKVdzNQ9ReZVXKYcYVZYX8AHuj5f9bPlI0z9uZ6dtKOTM7L&#10;GOIo+Y5MSt3QFxwKiVGcCyqK/BAOENaGbBirQgo2nlA/49r4Mp6oeZis8msrToY+Nn4SR/YcYwfr&#10;5YQ6j3rhPPNi3LjDtZJFyfCrhzlH1eF4CpGsSvCWK8GVFYk1ZVF+jkrecsLZvDoumSavIm85Mdjz&#10;Zgjel0nnN8qug/w2AHSABAmN6rO8rzA71Od3lqyMiS9iI0dvV/c8W/eteARXlX98//q2wMsATQYN&#10;y2T4gcuqEQWmxlw2A7BOkQfcAMgYkR+TzMLwmPgtt/qbZ98SL9VFmWZZi+YJIAO8KSsDhwHPNkgA&#10;6gxhs45sRdnxp0icEo7aITVnPW9cegHcyNCe6XzOMEfCHAVIcSC06dVbJtTdM64kWWDTcV1vW1G3&#10;fiWg/jhL3NA/pEdGfWc8sXnk36PXDwKXzralLAgj6cO8DUT7kBg5OAiE2PJsUb3zSLJnryBj1CWo&#10;sauISWLJiIY2AJLaXfuLi6ov25wlGpb+KR/nEDGhfCgXts854IiINwI956q79vI5280BANCeSx3w&#10;HG3gx3kcM04bwGr5XZhAva/6uq2QtjTWhDSMfw5aZ0sfWSxty7FYWSva854tAOocATiXGPyZZbwE&#10;TagdefZVmFgVomMfTYYYsKvU9FdR1scz3qwW4GEDO0aMB756MFpk1gAg4yihBHi2FwxsZMyS9STn&#10;jEkZrqO6JNPW83nmAPlohxjSluxK0qssTCqPOOXsACwATXyz1/4BKsk2Y3KPe/Pke+N1QAHUxj1Y&#10;JbQw7kAeO6ESaZM+sin4UbsCXzJwWIe43yyexlgyZMlwZciUf2SYsus5IbO2cw+7le2yYIAJGI4A&#10;0xjQh/1qQvUhJc4SIzlR2MusjIAGczzbctTzMFT15zQAhhAKY8wYpPgl2UvMNnsb55VuZF31YlvV&#10;DWNXB/dmTyl3AI7Ch0ECTeUFsPrB/e2YQxFJEqa6AlGgKXRh3Per+sQG3bfH4dV8Mz9kBatDgM2c&#10;1ceA84hxcga0xcoayy6Deah+sETYBc6dbXGZay9B003crN9td1X5F/meJ03qPUo4khosoP84Hi3w&#10;3BaQECOEsBIrYTyszwS0jHQYhs/FCE3mVkoCXEcL5SUNYQvWF1rDyQgegWDqB1ywZPKaJVhHAItt&#10;YDfiTlhn1w/gyAC1zrFZl2vGTaoZYADJC2+vnJFxDxmekbNkNao/44hVHL32Cwgx/M1EsUllnR3i&#10;pYw6cMLgZ04yljbbK1b76Bf9lb7BiM8WtytDNrC4esE9MLa+Mu/BxAIlU60qF56lDxASAHZ2HcmR&#10;o5E+016Ynb4FbtoF04yTYz1o3kYjfkqyp9yx39obuKgf6ZNTgpUCSktqSLuA1u+Apti1dsP8qIz6&#10;GMhrT+CsHBwofcUB01/6WBnzztiVeUqtmCk4rtXP+pIz6P49ftUJXpCud9o/m7YnO54zAOdWpN1L&#10;0ExMs5MMVhrBOTuVyECS/sygzA4dyXtZyXBaLePjvHdfC5ho5KmVTFWGNIvHGUcGHOsiOXHweP+8&#10;bAZIvBMInnmr5oTrGV0eNAC/17pcEuxZJiTpzDOxrxnwdntwDuwQlM0TMkrMPQYRe+F4+MF+xW8B&#10;9awuDBMpeHUj7zyL2gQwjpZ6zPIaGNQAZjM/QH/2KjP1AjArhp5sbPmQNuA8AMydV4MBeglVK2sC&#10;JcSk3ZJ8KbFKPfMaOcpG2CqZMrFiYOMcz5M9bZerxOywXAllNjXwt7EBZLORhz5QPv2pvpHxsWrL&#10;M1ybZLLUA1ZgrObJytrI9LNnko85hmeObHbBEvYAetkgfndLPecbw53gJR4MNFf2zr0EzciztO6X&#10;fRi4AtS9bqwbMW/nvpeRedn1edz/9WwBgAAITVIeswkL8ACO//NjD04ZqGRRYGcsGqO8XuzTdyQs&#10;shbjaeK97D2RR0eUwclaNMke416vDEMnEqk7aVl9G1TMKUAutpZnOJehxTIaoMhhZGBACYwYYvGz&#10;mZMMTMi9KwkWPVqwFQ5K1vQp69X7O9WBzIaR76whl7VPAh3vP24X2OXjYJAn/ezYIwBmXHGydkiF&#10;PrQ2cmeLuwAfUN8po7ZTxt1XyhmHnKOdpS/mFGwx91b6TD0oIxjze73Xe92cVCBo/K3s6kQJEntN&#10;tnv6FCkEmlcxeedfgiZpyM1ov2g/L8MPmYlUyqDQoElMqH7OyZsjTDiSgd8osHiIQc0byQJd3i/v&#10;gXaed7EBzjQi78YA9qwsen09zfGjVG9KC5gk1mWSrSgbUvBJizxvTNDfxqukmysjgAlZygFIzYPV&#10;jQmSNNdtZlKPL73O92I+5k/vZCRWJQfAAQjJsw3cngG0+iXxWYJhZ5yWNwEs5mxNXQ5zEIPshB/f&#10;uY5Dbc6O7/XMte6HkbUEuyKJS+YAEB0TxqQkaxwBDfvAaWFbdjLrZTwDzB1mpAzY+sq7N7tvs1Z0&#10;932qykbaPtsUYDbvkAzXrayN7P4GYOz7rK2B1ux+PiOf7qgJ1A7SsWSfnbe+JBSAcRsXnF/PFkKh&#10;VHL8ZuE9MVlgOwKmurMDcG7FubsETckCbgbYJBJIoJDOLN4B4Exw/yebyjoiYCrjihbuOz8mbf+I&#10;j7i3z2zbZWkKbV3Q30TnMZOGBH958iYgzXxn78E3xYDvlnNFVty957vtfF4pgBBHOTLknEHrt3LI&#10;HhXHMiEjgTHWibG4J/DEPsliVwAhHggIcn02S/D50cHRxP4wHMaUMwuoXZuF4BhjL38BsmJYPPIY&#10;wmxIIH7VMTwynM8km6T8zvU/wB6TMbBbHj8D1vV1H+27kljRdcXkSbKjo8KJPpJAPVf5ODnmxlm7&#10;Z125Z2LMEmNmWa1H7e/eSAAnYoUZ5T6eq/12GaZ1h5jiLmDm3aq7gEk2JuWeseDxO2MNw1xhaWmP&#10;kCDP23FyxHA5gdkfOvczRo0RsVlz2hji+AaM4Uo2/Jj1LbYL51Y2RLgEzcQ0eQQv6wC0pC5Gyet9&#10;yF9em0RqYUC8bYKBkKG28h65l1XOx33frhaQ2UiqEQMbJ27WxvUiaeDEC/cZ1cNhnPa+rj5j8CVn&#10;mLxnO2jJahUT5GACFxsEGOtn6xABHFCzTMWmDNaeYjCWmWBMjDq5kdHoDaqVQ+wVo87hXCBv7nV8&#10;BzCag8rTRglAcp57Wz6sVnkYHBsIeE4A8yjJB1th3MZlILz8q23WZiOQk94MM1L6eC7bQc7jcOhD&#10;SyrONvGePct6S2Ngx3HVP5ZRcCx2Dm90wqCulI7xnpwAdeulTVfPBS7akPOxIxsbj56143i4P7Zt&#10;D/HVl34rP+fPuB7n26xuxiAGKy6PtAHMs3a03GZ5c4OrxhRkdrPnJAJd3dv34giYZNZdkmJlFwqy&#10;A0m/MVwGKIuqV+77OOfRAistwEsmq2JwnR7PWbPVXB95nRFDa5IxNDIYZcGOB0AChsIOZ4uzZdmS&#10;Ii3fALQrMiGw4WA205E92HvjmlcSW3rvTcabYezyMmCMEKPSrMQzxvcbOpeTgEF2cg6gJIsBcnIg&#10;EM6+u7M+wEgwk3ZUJGBgzbsbHgByzx5jdtpHHza4SXhhxzgo2mZn/aD2SDLNTnxQ2yACnJMdCdJa&#10;ynHDjJXxjKljzyvvpsz9xEkpKsbrlTrSZfAMc2dHknU9x218ybWxdQbWHDXtcabCjO2jzygC8KvX&#10;Os/akePsvJV1npdMU2aUm12lxa906HiOQUR6GJezyLYTu5RswPvkKdhRaPd1N88p0+Oad18LMLAm&#10;lzEmjuZ/jK+9Z4aS9+pzwEDuxKxcc8QMTVphBksUjoyRzxmLncX3sx4S2qDMtGEmNfW6SNcBkdkL&#10;noVLLB1YYV5CKtqgN1HQPokL2Xru6ujNHDDSXRBzf6ALBAEtA+5/v7WnvsPuRoDL+x+PlgQdlVvc&#10;W3x2JxGHU8NJce0Oe1NGoagdUFduzJRE3+82veoH48XYpyrsgDqpnKOlfjsSMFmVIznG/d3naO20&#10;+Wg9a4cMrurle0qScYXhc+Q4ukfrRimpcG582ffsOcugmbU/K4VdPUdCEU9l9moxE1uykA207QW6&#10;kp69+tzHeY8WmHmlEkkkCpDfeLUxdBI+yKiAQkq97yTAmOhX0hlDLga5K83t9BDAJTuaT2JEPZ8w&#10;V8A52/8W42r52BxjCMdkCKx1TDDK+sFmsspBmbIsbHV/UgoTQ98vyx7r3g6HsozvmMSQ9J0jG+XP&#10;2o/BlJEbNsGBAFBX8Tt5G+q/up2bZ3MK2C/S8c4hdmktLADcORh7TD07Uq2AtPqT9yU17cQVkRd9&#10;RlnwswKayiNphzIDBI3RTliTKArsScrt1JFvybgSS3diyMY7JzDjCkirq00dhADMSQlDkoI4yhxg&#10;oLnS7pegGXlW52vk8UfwVfzHb4Nqdo6J6RwDWoOQdqQzq8CZ0ZHFR6rt3Td2BtLbdu6OJ/i21f1V&#10;1IfhAJgMgTidxdwA0zglNzIu1iT6OdpYe1ZORoJBm2Xt3aNegJFkClx466SvZr++lzwxApO1dpYW&#10;NMhiYBaw20QhBzCUVMF4dTKO+40bFriGY6E8V+wZk1Kus9c3qVNe3u3eMnaFc1IO9oYcybk+Oxh2&#10;YNSL1/UpJ+HMGEvcUe+dDeKxUTFhGahXbdBlFipQl6ulNWM9javVNaa5VrtSJmbx/LN2NK7EtY0z&#10;4wcAXQG0740fdYtaCKQwXIfvgaO+5OBleaP5SNrGgndkY44QZgm7xsNz7BwEhGWPA3/qUV7acJdE&#10;IOnk4op5M4QUfF52FjbLes3/eTuEVH4/tleyiNw1DI3zeMSJWUqvHweNmAnjJH3e9mG9A7/BTXbZ&#10;3cH+Hobpnb6HgbX7Pr93usxv4vNNTkyGPIZ12hqsmZdJR/ZLItBqHYGRUMTLcHwYvwZxYDaGU4CG&#10;2ClA6wMDJqd2cg/DIcYqO74NIgkXy26jThoFfD1PAQXDepY5K67JsJnLnnEUJ/QdOTisBIPDVrAI&#10;S9wAGsA4exMJJqE/x4XrynkEhp4rq1+fraz/S5sy/FiMhKErMOl+AHxAfRcwkQ7X7bwtxhgEWrKN&#10;dxmmvu5tIM0XY+tMthZeA65tvwAbVslxscObfBWOD7YHW4CrJB7y+04ZtQOn7yymPs5Z48Ac8OyV&#10;8MQy01QREwTNNYh4p3kLRP43AH3PC9RAPHX/+3Gu86JPt9HRQDx84Ar5AaZBh2JnQsm202EWVPMK&#10;2hNeNVyv43k7O4m8juV/W8tk3HHSZiyE14xhGc87TMLEXH0p7up9SY6YV95IMfZHG27zkyGS+DOC&#10;oUSolsUADXYsy7HLIv5I4mxHwjzHzMmYua/5eRTbBJQyfXcSSJSB2sU50O6JFWNzZ84kUFHenfCO&#10;OljaxskYX+B9Nt6NFbFlS1J2mRHbFml1dU5R7jgeO5mryiW2x9HaSWjCMCVvZdmSazlmlh6SxxEi&#10;SVnjuAWYnBxODcXRmIrzwmFDxuy9rJ8wygAopytLqVbbQzxbe/Sa5Ktrk7CXbSHvwjTzlhOZrHnT&#10;wVVBjr7n4cjw0/jxTHgbdmfx2Yjyzjf5eLcYrUbU+Ci7NXSP49EC70QLYD0YCGVF3IqxWFE/ZK2O&#10;L3aelV84YnyzA9Y27vbjWklGYpmMzSyZw3cty2LK2R6vgZMhGw03wAB8ntEMWexpTJgAZNYhJukF&#10;gGCro1OIYYp5ju2lLMowbmOH7bpG1qTs4h3WxwnI2tXRycYij/aiBQTs0Y4kiw1x9nftEomaA7Gb&#10;9PP/Y+9ucmxpmqQADxF7YBvAgDESG2DGkBlzJogVoG6JDYDECtgDCwM97yfrNrwjMyOrTv3eTKlU&#10;99bJkxm/bm7mHhH6Hqu9m/RDxZP0cgfUkR4OBGJjiYm+srE6ZmZMc36s1Z0JTwATSEYl8M5s66f8&#10;MICzpm8pCOrit5USxv+dMooFy4+ZSsqZfTCmScGSjMwJ9dnJXr9kmvRfD1MJ52mKgex6wV3gbJeE&#10;pifewlthfGQi9nodjWyrJJXhhaDoGcBoPQC9k1L9FYb1t73zzrq031b3VX1MOGORoWAs7UZytFl5&#10;vi+eJtZ1dQFN20nm+C/zzffmWmnvt46P8QFSQDNHVOUdQGtKk+6NhNhgCMiAVBurnCVqScJqTV1v&#10;FuBzy3QwLc9Vlj7Bg0Eiqx7tHQ2c53ad7ANHg3N9JxHEIngxNAqVOolLd/lXS9iAgRgmZrTKMD7q&#10;N3OD3Ilx3bGNlLS7jDtlIEPOfYFXSVK5n621s5NkmDtyJzbLgeBktJMFKDlqZGXjb8bL2W+hjat2&#10;1HYZYxwcz/RzhwUDW8rPHYapn/QXhYRTIKnvZYlAkNvD6M3Q3CS9u0GujuONi2f2OiwGR9xIx/Bg&#10;DAINxoO36DzM0vd1tAkIMMkLz/W5LXAnc/BzS/Y93mZOiMGfXeYPleTq4m0zVJxGnjwwMSdm0pz5&#10;Yf1fLoaAUbRusWNMgBNLs0tMLvNJxikgvjJQDBujQmmame6WmXQ81b3KK8lDnDMSLSZFJj07r1As&#10;GQuN3CoOLGRztok2oz0POOaUM4YA08W+sBucG8/i3AjzBLxJ2+ycbEqJKHdDJtgbB+EOM2IHgcSO&#10;HNjjJU6OvlSn7mfjQR3n5Tv6yWd3YurICybojNA7F6LFfu9konK6sjkGnEHK7izroYbos2y/ulNO&#10;4C/soP0z1oxZ799h/JdMU7KOh/393//9X+XhjVo/uRub0QD0c+vZOshtgpsgaL8sJvSeZ2ISk37S&#10;uSronaQezwCcdwbnTiM+9zwt8N4WYPAZ4jNGzusGhjsXQ8+YYz0AaMqW5oCwhfnQhtd8scMWcG55&#10;kTcvC7UPO06cEOts9uEZDGVLmj5neAFnLxUgl5KogXfmpd9yFtSVOoWFmNtHe9SmPbJRuBgtQygk&#10;xIlWHtn2sjX78ne2Q31zMaJsykwyVAZtSRHgvHtWmBNDzYHAyO8k26WevnuHYQJMDsTd05r0Mwkd&#10;0Gh3rB0QssVkT+02n6lcSIb7rpyjbtscos3BuJPQpJ8QoSZHZNoVmHuf+WJcGCvWb57toDXnjVi6&#10;vu69kq/mlrpQLrRd7y6Xo8F2gP4SNFUIaJI60FkSkDRtiUEmhkA8OcZuGf5tMPI0JAzIsjJQ6dqr&#10;7C6STxglYJydCjylzwNUcspz8PTVkHg+/6oWADKyxY1j8R6sEEiSWk1URoQ8SI7bubCls4xQz2Z4&#10;3cfY9NZi3of5Mii9rywQtUC8Dbx/S7938klvOMAgkUZ7j0/3UozUoeci9oktsAdxdgEK5iPB4s6y&#10;MeBMxpZFbw1nwFz8cSW/dTKWcrBTpMSjixQ3ZV7PVac72855vuxdDPwOe/MO/bZzbmPXQZKQmF3v&#10;70q50MfsM6DqE2p81zhgr9nQO9K2carv7+y+433KpowzMclYPNozXBmNKc5Pj7+rOUL5sqzpbhn/&#10;23/7b38lC80D4rMj0Nl64ZTpEjR5mzqFVJQDTmU2kT1lPksAAP/0SURBVItIJ5J4oLSCuM+PiSIW&#10;qVIG/5H3rcFWXgzJhZzEcyJ97CyevWrk5/OnBT6yBRhOoCFmz6GUXUoKFI/ntUuDp7qsQJOj2af3&#10;mBOyMGfMqstPenSPy/MxQB50zyeL+IHIUVZm7vWb8QG+vb4z+9UC1XZogVJv0ZdMY4dyK1PYgr8z&#10;2EcbowDE1S5f4mV3En7SLhj50a4yR31PQtYnvbvR1TjhEABMTv8dwOToYNx3GSb2o71XyyG0sTJM&#10;O6q/MGAs+g5gAiM5Jnc34zDWYcCdJTOcMJgiCedOGTl/QF3I8A4LNs8QvtWuQJgw7NpRUC9BM/Js&#10;N6LdMXi2XsDTsRZTpyoUT5t3u5OqrcI6N3EOE4XhAcikoLONq68Gdjytnft+8j1XgfaPrtuTIPSP&#10;LSyuIgbE6JA8rRWTTcmT5oEDCZN2XhJkOJnuBzjmlnXNZ2vvMNvO1OSlA+iZPShhTuxmrpkEpO6P&#10;pGouYlzmcyfZ6V/hFUpPMwFLOKhEWWepTuYy8O13yVvojd+77mRVDnhf1Km7ayM5DNoqcrRyiFF1&#10;HF6dZsYv22aN41UGajv3AIpzYBXAHbnTOzgwO3ubdnsYG/JIdtYP5nvKi8hIHrsDRpj6W8BInYzv&#10;1QHeGKbYtIt60TFx45ejdmfTdkqBU3w4cruX9rA3M8XzaBs9mcEv20ZPFpSH/d3f/d0/eLU86cgz&#10;CiQzLXLDkbbv7wYZ5igr0CAi3/CiJFAY0DwVXt/R6Qi7jfQn3XfH0/qT2uUr6mpvUsZUMgG5zHpi&#10;m3wAQEu3zAEGcCW7isvImHU/YL1aV4jtAQuG6OoCKGI4LQkCS+seczJJnkFaAyRz2z3LMObfSFmM&#10;pXCM8gNn9WYrYgc41ub1yrkSG235mKoFRO8s9VBu7E3cLBeHgArWoKmuvaWd/mBrpkynb2bsleGX&#10;kKXN5FzcBUzvEKa6K8libaTcO4Cp3ZVRMphYZjs67C52vMqeBWbKePesT2NC/x4xNOyfM0ltEN/u&#10;NrCE6g5gKr/NLMTP78SQvR+pOwJM4ybb6O0sHdtmmgFNE1AgvZNxMM8MtDMjzkuT/JONC3i1GtMC&#10;V0kUUqLvNOKVsXg+f1rgVS2wM0nNAfG7SLIYpjHe8T/ZrQBodTHy7t1h74BK9qRkoBmHAUaMZm+K&#10;DUgAdif3mMOWWABfW44l7oQxAMCcPDTL2pIkwy5JD3ABXIZJfJOzTS5mL4DwVRIQJyFbF+72GSc8&#10;4M9xl4SC1WB02EjbIkCRPtReDP1qW0Ptyr51BifjTjmQ08FG3ZFkE3PuzOWd+omBY0Y7MbZmmGLW&#10;VAFjQOhMeMylLTgWnJzJkCPvY353kizFMDlJZyTHe0nwQm2SsIxx8vsZgK3aJ+eRksXvEAXjEOZc&#10;ycbCI8jhTntfgmaYZs7h41Fo+DYidHOy1M76H9KTrDj388TFP4GmDXt3DNPOgHvueVrglS1gku5m&#10;9TEgwMzFGPWSEH8DXrI0d+bKWR0YRYYfq5VpGgks3yE9kto6xIHxADBzui9gST3qHXrkEXjulHVl&#10;l2LUHX6Ru9DZqrx1bBn7VEZAw7E+MsgABaO6E1fkEABZShU2BdTYEYaP5IfB+rvQD9slSRH4SQQB&#10;sEf7AMuoxIg4E8oLvLAUBl+yyh1QyRpHYH7nkkTGaZkb5589wxglhYshZ6wKqamLLeqsn/XvGfPV&#10;RsbJ3W3/vE+7HDkDQKqPoONQ6QPLeez1itXu2ntlFPckN99ZjpKlL1eAqV210cuWnGSdpgKThFRc&#10;hyb4j347WcFykJ6Mvei5O1tDeabOxS4VVObencF4ZwA+9z4t8N4W2Jncxq/4MkPHKB+NZ38nQR6x&#10;uN2yYjvAC0AJdQDDmaFIgpwZtMqYNP322GVeztijTE8ALx7USUMAElBiC1gEWXkqRJJQLFOT9MJI&#10;co7nkhF15WQA516iwDBKPDyK6cp9wCT7QG3vF/9TVhIjIGCTGHYyJedFOAigksvFxI6Sjdg5ISPO&#10;j4xoNgobv5OcxGFSh7vbfWZZ0tl61jlG9I21spInO2ZojIhTs9EkZf3WY1mbUSTkkeyM8fnes9AA&#10;h4mT4bkkXOqKsUppScLoTttgxTKULaG6A5hkYDH31ek+qzkW0NwJDW4zTQPQwDHhFYbHaWCSbRkC&#10;jWINkU4nLxkwOl4nthyVyQdU3YM6iyPcody7huW57/9vgR3Z72mzt7UASZYnT0W5OnGD0yhZ6C2G&#10;qkvHIFrH6MqatXmqPam1TyIxz7KcBLhczTtMNfO83824eK5U/ZShP+flZyMH+QpkPE5yM1KOwyo5&#10;A4v2zNWGGliHtiMlAkkSOLtEigTMbBPWCaCPzt9lu3L829H5iRKHMEQMebWpw9ko0WZAvTc23xlV&#10;mDZCsnusWp4poUqs7w6oaFvra6+2/eME5tg19gML3mHAxnY2czcnxOo5Zr6vXSkYV4lUvi8b2xKu&#10;O3WjIhgPZwcGzP7wnpcdQq3jPSwyE9lGtiz5xcTIRS4h8YhvSN810ATeZd6RYsk5Opdng2pLTHB/&#10;7/ZxNYF3Bt5zz7oFTJKHzX/M6MC4bFhtbjDqV+MYA7BPKyZ2di/DwxufMbRsr8focFRjZIGNDQzI&#10;kA3ImOhcz4ZlYAJiYFMqtqC919pxcM1pTC2Ol3djKBgZ9jA3EwA2bETKoW38X4IOQJHLIGPYfZgQ&#10;gMWcOdLqgBFa8E62Bbica1IvUCTDei+QFEvFGmVwskG7srd2x0Z8n3xMNteu6Q/l5lQA711p3ugC&#10;mFh4bx+4M+qANMa9I+V2GcnNAHN1JvHRe/U9dVAfnDlu2jLnZrL1lAghNSsbXEffZWfEs8XnPQPR&#10;ujqIGyjmecaW/4szkpXvACYnyDib4YqzPtCeHK2XZc9KbfewbBbNGzLwV2naZA/M0+8cJeY3kLR+&#10;DVsV/zTJ7DHJIHQ6987geu55WwswvO9lNm978+//FrbD8N65zKPVgc/9DHIg6bM3kc7i+IAXp1bi&#10;Ry4GkZzVy0mOypVYIOPUYCMGJMGoY5zep47CNJg02ZYkjC1yhnn2kevsXAPULB3rOCXJUlwV45DQ&#10;YVmE5RvsA9vAHgBrBs/6Se8Xs1UeP+RazNm2eQw4g97Zt3faP/fK1JVPIZOWHAu4lMsP0I6DsvNs&#10;zxKrsyHElePUz2NL5YncTRZCSkjtd7KNs7E+G3xlD/QB+82e6zNny2ojzplYsoSrVfsgSJydbPuo&#10;fEcOO1ao7ZEtkq6Tcow948M4uwOYxgrnSkjgqG4rp9Y7sWE4t3PE2qU8azcHD8vpDAatSq4KpUEV&#10;2A/P2/dIVjKneJXossmEfbp4cBqLN/FbL5PnTsr4b22H31ov6+Cwn51YyGyDLMc4Wmtr7Ij3Y6US&#10;KMiN/t/SLm9ezLCBlYNEUsMmptERMhH7jFEHlpYhYJ0dswN2jGLipAwhtgkIyWUYURgwoGbobK9J&#10;YeJUK6cNHYDrXG8tQUYMLjbEbzKhMkzG5DkSSqa94YR3puN7Qw/aQ1sBfAQBe9OvdnRyMfoyUZt1&#10;KivbhRkFMNXrDmBygsjcu+c/Rs0wZrBxjgqAuVp1kGMcKX3WsO6oTkBTxq3+E48UZosyCFw4G0AT&#10;G5/ZsFeAnLng+xwuYwdBC3jd3QBC+TiYlpcATrvIcUTI9C0Dz74xvsW9jVN41TsuHdmsbdAkA7h4&#10;tibGvBgPwEhyBZ4GnYLoZIWSQKRh0XsgarLa1URBsx+nv7mnF1z3tlzeqTN0WO8b6N/JcHS/H8/y&#10;twwm/87fU3bvaQbm2f6/M6B+Kwg89brXAliRJQq7suB8OinUGjGXscfzxjgkMPg/sARe5hbAIsd2&#10;rA4DYyxIglSeGAVj2NaWDGszEXOFBNp5BpEiJZJ0HBFQAgVz2FwGwpPZBZRJowws1s3Yag/GWSIN&#10;UOjvATiSrIzNzDV1XUmNmIF4Exk5dVNG7Cf1cs9knUCCjHjUL8owZW8sOI6Dd5F8AT9WxfAywgA8&#10;6hiAJO8y/DJ5tWnK6DkTyC276Y0jxFaB/+7pHJ6t77LXrrbz7n/2z/7Zctc0/ReQ08eYqSVRWPTu&#10;hSRltzfjfIKzdxgXgDXthInuZKymDMaLH4yb1K6Md+YT5YGELwnM2Ah4am9qjvKt4qfYM2zyfcli&#10;sGjnjNdt0Eymmj0gj3b4kDXIC/UjRdtkEavANiX78Kp4ACYSwCQRAFAxjMSFsFheq0EnziD2aTCK&#10;fbjcq1EkFWShLEmEkeEJi92IFZnsGB5ma3DypnU6QE+HMkaeYyACfe/FkElFzz63u9Pqz75PrD/K&#10;yVFLMHYMOyM3PV2GlTEW9zd/rKV0MghH0lgV52P8yZiy0xl249kPowDMjHnGwlwTdwwYMJRAOQl6&#10;KR+25Lm+F0agbEAXi51ZkbY6k+3OsDRzxfQoRUe7zpiT5irGxjj1KS3ZWYcB7wX4YqPmY2+cHgCW&#10;dITtMeIYSU430YbALWsS1ZPUh3EclY0Tn9hc2kVcay7JAFA525Qzw5aRRNkjtstG/dosB1rkWerF&#10;vuXSzpKeGHYXpqhf7iYLqRf7hOmzjwCBTL4CGeVFYuJckMclQK0St1ZjF4hxCjgKAKU3xp/3e4cY&#10;M7neelZx6zuX5DiESpuFteq7q2VIHDoYkc0tzC9OVrZu9AwEzvzpS/sZuxlDNt1Rx51Y6CVoGkQe&#10;xtMFOkDoKDuQ18FT4N0qjANwZU3JvlMZHojvkwh4Zmi5gcvDBaokJbFO38EmDTQxFP8HkJ5hsPKg&#10;NVQawmAE5mQshsAPwNYB/uZSLg3LMGWAe4Z/m3CMjmfb75PcNdey3RkAz71/RgsAH2Nnbl0HEHjo&#10;ANWE5QUbdyQ4GYsA0riLFEmWNGaxtYCq+IxnM7LADBsFJmJFnsW544Ay/gHJHOArRtksx7jnjLaE&#10;691Awvdb2THfxfWy37M5jeFKsCC7Kqcyer65qS4ADqPRDmKSjHPYGJkNQJv35nuvjzS/JcyIwTaD&#10;8RzOQEt+NidXDo6B7E11xD5zqSMbxSYw2pz21RKX3M9pB+jKqy7iqZ7fS1/UQXv0OaY5Q1ViC6ec&#10;g5M26VGvr9kR93u+8kmg5JD44aCLpd25sCV9zTEChsqLRBzJ+2xa8kiAgfGIJERyPnt3zmHlmCWx&#10;52xLPm1lzGJqgG5nG9V+P+dO/DSb6PgMBhjnR3hjjBrX1tR6v/GEycMWMf1cxo52SPlhiTnZJ5rA&#10;HTh3dgxdnncJmtYseZhBSjc2SGZae1eeR5p9ak0enUs6UiFGxv95IzxFBTd4c+K2QUbyAJIZvLx4&#10;/zdpDT6NyPMzEZMKbfABYg3DK+Jx8jIBJkDmBZkgsv0AZVLtvZ+n572YpYmt8TgHfbrDnYH93Pvn&#10;tACDghm2l2+cUj6MKWDA6DLMJrj7TGD5AQALa/Q5VmlHHAaRE2neuI/T2YAY9cNcMhcYT7JkqyIM&#10;HAM0z5hk4M2zNgqMMMdytTECY8SoYDbmWmJ6gBrTInuxC9iBuUxSM9fURXzKd9QpTgBJGdt039x1&#10;hUw2z2zUjuwGkNVu3smhzfO0HRDOkjejDvCxU9q9M/tXI1J9SMmATF+ROAEuQNGv5j/GwinoUFCe&#10;xZZxgChwqxim51sbydHQHn6zm8BEvSTV3Lkw8Lmp/1WSjHbDNjluHArM6syR6PJoy6s2nOXn4FEV&#10;eieqqzoiSyRmdVvFWoH3ag9y4MiBhBf+bU5h7sYiEtUMFW7BHX3GIWP35zrpyLM7Wx1egiYPyeTg&#10;Wbl4oUdbDRkojIEBgsoDPJPExDJpeVgGqUqaVCRTHpnJpBLkDpOVJIDek3NMTs9iiBgQA5wnATz9&#10;tLfAALiX56ccJhzPSudrNBNaLERjq49Jx4gY1Iyae7FiZSR53Dmq5mpwPJ//3BbImrOugbFujLYk&#10;6HMqCKObLL2rhAiyEKdQMkeMxyqpg9yU2GfKwasHYuJiO4cZk0vNr52NFTwPG+IUZLkZcPBODqoy&#10;y3o1/8T+PNdv9QWQvH/zDJPNJXaXc3Nt23eVMAP4zUdMg3I0cw18bp7Os0PzPu3IATm7OBxUKI4y&#10;R5t0Kd7KIUcYVjYggJn45tHz1Q+4A2Iqm/5Vn7sOuSVF+lh9d/YaVh6AKqua46UcWOcEWQAhlMbJ&#10;8rmwFZB9S2gKqJPNW83YmfGcRiAG9I6SmSgOvbctWdq7AK3yk8w5IpyqxFXzbuAJX8TPOWfwYxW3&#10;zNFgOwlZl6CJxQHNrDsCgqu03CxINvAAEu8GKJJuDGqDhXcsGxdN5mHwugzAxBgNClKDgSr+qZOz&#10;8UHOugO4QBB71OnzDECyk8+81yRjIExiZZa9a+DKkPI87zVYSLHu5d1ivrx8jXdl8HYGxW++Rxsy&#10;MuIku5P5O7THlbHeKaPxZLLvePuRhVbnNRp3HEMTH0AxWikf4Ml6Sd57GI8xzpk19iknHEXfXYGh&#10;bMI+Wo8B4pHP5Q2ej2k1S+B0djiDUZMxqd5YU4OYOcOx7YX5PHwya1+UKuwM2K2O8eLwduzT3MUc&#10;mmX187Qtw8mBaUkac+UUkzA5JJ65ms8cCQwMS7pabO+93keWvnuOI7sjgfJo3+GjMSfbmbOPce1e&#10;OTAcUz4bn+wkQOEAcZIQCoTnbiY41jxj1jtlNYYQHSB4tGyGwwFzAmYUSGELy5/E/KkbR7v+mB/G&#10;pJizLFn1O9ppKUzz6qAE9boETfQXaPKqdByZc1bQpORV8jZXgGriou1HxuoBp50h9r3u4Wzw/klQ&#10;fpPC76xp+161+cfSJBZ3Vj73SDTjxV9dACIMkfrhuwwA58zF2WQUeMDWMJvY7jen5AZgZPPi1VNb&#10;XMIJsiLFkwDUZHBiq5E58xzPxiJbIlQujrG4fsuRWBFQB6jAhaHikHJmhWL63uweRNIFQGK1QLYv&#10;kijQ8T1qk/bp+Y8pKG8fM4WhklxXF9WL4yDem3cBCkyEE+w9EpkAr3qwYzm4mtPM2UhfXPUlUNZH&#10;snzvOF7aRfnunvVpnFD27hyRqN0lIVEDrhw69aW0AVd9QPXYzeRNW8l61f47Ske+o+04D5yaFeD5&#10;HEPMea6R5REmDhvlQwjQezlVM9Yq3EBh4ExSEUn45thZP2cbvZ147yVoRp4lQ/HeeIh9kWRUHts4&#10;2jkDkyOl7nTi1cD97M8TYP7s937H92kLg1yQnZzFKGIfnCkxJxNcxt2dSf4d63lVJkoHRWU6Caul&#10;StlVxjPFFHm/wCaSJ2ODfZlHgMxcEdvBkBiLsCdMPhNamCJzDRvk5ScJQoxTRmdfPHnssnf50Wec&#10;3D5Sy3fEfABymI3+BTrKznnuNdXJ3u2EHW2iPgBcuKOTVDxT6CMbebMHxpBs/G47gNmnt3gGwJ7O&#10;Onab0I4xx6ACGkZz2iljF/PliLBXPk+SyY7TDoyoKnO3paux4nPKm1jiHaDF9rRhZxFfvUs9OFHW&#10;tq62IDz6PifCOAWaR1sPrr5rPFIidvd3zTOMcf3Zy298lr1yjQkrLIzFAKJ2AJJkc2OFU2AOkdL7&#10;bE33GweIGieVwimee8XwMVfje2eDiUvQ5Gl6GMbJg2nPkdzJ8+RZHg08iG9gJyZ61fGf+fmdtUCf&#10;Wa7v+C4eu4EKLCxEJ3F3nzOAlvyYRHflne9Y36MykfkY2zBAgBGjkVR+IJVEHGwHUJBasR/zSew+&#10;sR9GOBuHiPtjYYwH448FRXb1fYa+21x4IjvXBFBJwJwXXnYb6ezy05tkM5Duncks3k0SbDAEWBwj&#10;878BThkAcv6mXp5JEpNH0PE77IC96N3EkvEr/6HlUUDJ4GWxOfbdWZTqA8h7ETzHg62REHgUm1IG&#10;oK7/Vgk+q37XH4yqut8BvjxrB5T7vdhz1rjfmRsUB4z2zsbybCDHDCBROeb5okfvl8EMnHaWaOQZ&#10;xojEyynlUluMV444eZjc7vlpN2NBngtnMjZbHwJGCggVM4465ktuJrNmP1nj5qrfwjRfkgikYFmj&#10;Y11jkBjrNLGudrsR1yRpvHfHjjuD57n3tS3AyBnoBu1ZYgWjp78ZS795vWJR4gWMNaP2k8eBySsh&#10;IynuWpm3y6N1kQCzG484Wi5yXk704fVmmzVskXzUm4b35AYoGIDlE2RT721HT2KDZA8shhEJcPHK&#10;LUXIhiQph7/LBu05i8H67twblPFQ15Qti/sxYEkVDQSJg4qpcpowSfdTp9Qb4HGo/Dvnd3bCCHYA&#10;NOcByVhrxhtGjZ1IUslWgqs1jgDjaIzKp+B43FFCtCl2Y9nJ3U1PAP7cfF3fa4Ojyzu0Q8ehr2az&#10;dsra2+QWUCmuwiWJs2pPfYQY7VwSaQDczkYA/TyODKc7DqW+5IhwpDiU5lJnvRpjHBsOhHHeMqx7&#10;cxIOJ9QzOJjZTIOdAejGq3dahsQZOQJP4w/OvSQRSAdn71mF05kKINHnKjONB27C73ovOx322fd8&#10;J3n2K7J5DT4bLssKvfLW9I17GFzeHeCwHtGAJBtiAIB35zmf3c9X7zOZebtZTpX7GWJAIanNpOU1&#10;czDmQnDSJKPfc0ZyAmBiyOccYTCy7MozMVKGQRtanyj2l3CH9iS19oRnYMh0pM8rpkOCFV/03N4l&#10;R5kjiSYOxcAKxXCImhkCc8wPkPcl7st+MIpRIMhyWOTMwucgHGXCeqa219badyf21OUgCZKdj9Y0&#10;rvpfnTh8dw8+zrMQDiy8N5tQBmvKVxench7tpf+umKM2a/nR7kvUjaMzQ71bv+rzAKW+vhonvkc6&#10;1/47jKzriDmSxYUIADuwhA2cKc9qh0QfSZri3Jkb7pmqoPJywsw/c4EKZv6xNe0U+bekLYliABU7&#10;FpKYdc06zZ0TZi7lWckBBj1U5yXLRiIJXcUnFYp3bG3kR193PcCPLs9HPZ/kQMoDSJ/hiDC8JJ+e&#10;+G+tG6NrwnG87sRb3vq+V36PBMhQkDHnWDMPsDoGgaHKPpbTofS93pXE/DCXZPNJp9fGvfUYIyEz&#10;0JKNTHAGlLMq6cqaYiAsQYYRwIbmTlbK5p2MztV8xTqsOzS3zxaxA0plE/8iR0c5wDYBGgYgE5WT&#10;pfzaJcdrtdOHQWDobeDUE+OlaE3p1DvFuNRdHOvOZd5IVruTgQro1JGTd9YesxzujSStDjI9ORni&#10;4ORC7XFUDu3EcdEO5ovvmC+SKzP3ZZtqY+CTNbnUCs81TiVo2SVIMtWRXeSEsedHa0yP2lbYQcLn&#10;nbM+PQvjztpIiUfkVGGI3kii3ylWTirGEI2Ro7HLDrpPbNt1BvraE7OlkHI+JaT1ZY7AuR1n7BI0&#10;s+TEAy0ABqI7TIGXpYGvvKQ7g/9PvldyhwwwC9pNvux48hEOAy8UQwQAJuCrAFpZyYM5Mecn9Kfx&#10;b5KfrW0EBjx2TiVJcueYJkkpkl3iQZv4DFmfAYgBAghMhxHXdgBJogTGJ4uWh8zDjvyrrOJvjJN5&#10;qs2BrTWVU64ju6tfjA1AZLTdO0GfnJq9VhNvwgyxlcizZDfSIpDAMBmgbB/oXuW+UqeMCYYNcHZM&#10;NU4HxmB5zu5xXYBHjPUOw0wME2jemV9sHYbUy1EApDbhFOnL1VzCqICdPjOGtKl5Z327+Bzw4CyR&#10;xUnuPtMG7Cvpkgqizd1vVx3vOjvA2/NnzPtqLlINqSI7O+b0swCm8pNK2TBZ4hSWue9vfwdIcig5&#10;hGfLgMwdDisVYyYwGZNzVzd/M3bJypzOzAdzWywVxq2y1WfbXIJmYpomJflnBzBNFBN5h+peddbz&#10;+d92OgGYiS/pA96eAWhiv+KK4eTNZ0cX8tmOZHPn/SYPw8BbvmOQ7rzjFfcqG3AHbDPLb/V8Yx7Y&#10;zGu1MYL+Y1wZwl7QbeJLtult+RgX2cqyVnnI5pQkm2br7gG4ANTaN/cyCsqT9coWsHt2MzvfY9AB&#10;ZfpCeWXLYj2drZr4F4k6W6S517IVUiujf3apszIwctPAaQNOWo8HgOtdnZnpc2AMHOaOOhjvPDPW&#10;vAEgV/uXdrm9g2OK0Z0Z9hXDxJ6U786cYbCBHwcGCGDojDfnR1Yo0JlM1/MlrrAJ1AVAHCbFOTgC&#10;GqAuft0b++/MlVXS1c73ZIarBwasP7P5ve8qywpL1FX8cnVCT96pXzIGASFnEnB6T8YQR4Qc29v5&#10;ZYtXf5N3waEhiVNsqCQvY5q8Jg872qR91XgmADkkg+fq2JqdDviKe3YchI8ul0mDVUrAmiDDY+Jx&#10;3t2S66jMZEJyR5/W8BH1M7jJSbxkMskd+esjyjOfmR1fxJ/upOC3sTQhgZh5IJ7LyDGQxhRjYs2g&#10;uA4j1hsKkM6AYvcpIwHYzMPezNrfkolK1my5S5Yv0JQIYe2dsvktPt1JJtnLFHimH9wrIx4QN8hi&#10;AORK5e6ELiAv9jRPQAHwMwYseUebNMh6n4xs7dVARYLEUjobW/uRrMlpucTuODdsFHbCICf7+A5g&#10;Ai35Gpj6zkYHeb97lYezcQcws5MSp4z8ihGbE+bfmZyObXJU9A0H6Wjjhx7X1A8Oi3jqnTJSDwDS&#10;XYZpjOu7gD7ATMydMyYDndzbl3akoonFn9Xf7lhALxfnCMM2PziGGLlEKKCZGDvQ9h2StDaw3wBg&#10;RTyUS7Lqy5gmAPSw3c2F6fgKd5VV+xnG76e/g4EwkXoT41knkgfDKCB+BPI7k4S3KiNOf3+Gs0Cm&#10;8y5MgBE9im98dh+auMCG8X1r4pXYiXrJuAR+jICEOn8TM7RWMBm4DKQJ3hfQlnbfC//1ITAV4+H5&#10;AwZANU8OMR7CEAEQORczSyIXhULCTjM4/Q10PTt19jdjCsj2EhEATylgqLt9AKTs4S5PQAgYAlkJ&#10;IO7DyBhRcm82eE88UxZnG0ybNswNCBg5LD0Xx4a8rcycE88Fwl3u3OseNmruj6qttBHn4Y4Coo7K&#10;7H078yzlAELifNQM/ajttM3VMjiyKvCLtOj+qxyBnPSBad0pI4lX25Msga4YovEw9zWec9T47GQh&#10;MV6JOmlXv9W12zmZ9xSYSO9s0irUYaxmh7rsQcyBpGKJ4Yu1i6cDUA6iOucUIWMPQ5cHQMnIEizz&#10;Es7tqKOX8iyv0sN4njuXBuKhPtf7W8DxNbIir+I3jK54s0SO3e3AunTkCgad0bgzqd5fw7/JNORH&#10;8sidXUVe8e7VMxhcrOWMaZw5Fb4H3JI9C8SwEO2qrliMvrra3xNwmMi8at8FhLx2HrpQSYDR2ADM&#10;3suQShzpJSwMmLiYY5tyug/GCzjbQHiHuvdSGe1jFxVMOWCo7v6mHpPhcJQZqt4PGhiROoGCuBHP&#10;HpuyXI2zx7ZwshlVjgTjp/06EQi7ZqyzVIdSoUy5sFaSHmVAMlYSVSgnwDFAhMXrC3HRzjRWdwlv&#10;dre6syTKc+1Z2sexXY1L/Yptk9qxI/NbvXbUFjZY2x1J4YgN5tkJZRwbsWTs647cnCO3JOW4AKjN&#10;0DmAZ06FsdfZzd7JtnSsftVGwG6uyMge4UdtStmg2FxtOJHj9zgADkSI49hqTjY32Nmk/hI0dZSB&#10;PXcZWVXE4IbePynR42qQf9XnJpfA++4WXwY1g8OL0gcAd+cyAXh3DPRbGabvvfW7yhimAzinxLdT&#10;h1fdQ8oBSkep+jGoACohh+nlS2IhuXZ79L+TMCQLtJPkGE3JHC2dZpcbQCDuwhiJN5PksVDACaCU&#10;OYkuzf4YLJ64ejEUnhNA9R4Mx2LwvqZBVPbE3ZqdAus+GDrPIDV6Lq/fdy0nAIoMohh5Dof3meQi&#10;Y9XYA1qAUBnZG8+w3pNsaUxInPK5hCL9w1i6/F2dPI8TAITUwf85P+7XbtqBMw9c57FVDDqjeZdh&#10;Wo6CRV99z3gxjyXgqB/nQS4Cefbqu2lXThiHBPDnEq9WZ32ur9XXhvjZLMP4svsUFqw9OAecak7J&#10;dI56DGSnpSZK6qAPObZHjnUO2GiHxP1UhaNLuTlfFLXJ/mXbH4X2jAmy8dGGE+ZTHF/tg5kab8YK&#10;B25uaShJy7jbWUpzCZqyAT3samd+CC0e5t7erutVBu1Pe4725FXuTqq0D4NAzuXFz+OWVm0ow0zs&#10;YSer8SP7QD0Tz/hstqtepEjj98wjZpQYFPERsX6gRioLUJngdlaZyRsNmuRDcwpQWF/X/QtoGH0M&#10;SXZszoQljyUL1TsYEwZbXFiMEYACF/G7vKv/HceEYeilCORLBmTlYHHCOhEI4ClPFrRjldjSKvZE&#10;LsXmyGRYMSc6DgfQbGAH9hgi+6LfGV7/xvowFN/HlP3G0P2bkyfOz3CSOQOmWKS/qbt2kYEpUQY7&#10;Ai6eCVAAECdCDBSTz5KF3fGtz8Q+ye9n7I3RNk6MG9nAlgVxanc2Be+ySMbEtBswfa4u7C0nzfw1&#10;nmJ7vVsyDaehs6MBDdXhKHzG6eGQkC8zluRTkHb1YTKo9W+3m/CKpJ95tqyYdp9H2vXyfKDHmblz&#10;4IN5Z55wtI5shbg3BaAvZRaqWIUajRdtecWIPe8SNGXjedjRZsMGkMB0Atg84jsywO5A/dPuy4B/&#10;a70tRwCcfh9dJgHJohekT8a4yyB37zurD8An352V+a3tcfQ9E5+snbT43lGljYL68eIxG+2FYSR1&#10;XdKPMS8mSGbirZLeGG+gYoJP6TkeNvBsKZi0RmHws0p/byADoCQm8jYGxTgzeAy6sgJejFAijfKT&#10;9bC+3noOwAFSxrANUDZ671gzZsN4czBckT09m51I0pT/k2QBnNhsjw2gCCQ7QYesDNhW8fQAnO9x&#10;JBm3OOfqrE4AsZcXYCz6SaKJugJtbYBdMdAYh7bCPlfLFeZYUU+ABVCMCTFMbXzm3AExkjPGrO85&#10;HcZBx3x3xjLJWv+snFr1Apik7JZs3Zs1n3Neug+QGeeWfmDYWU6lftqj7YGxjB0bN/pJEg084PzF&#10;4dPW5s9q31ZALgFNGdvBUi7OHqfzKibb7WSucfR6v9lVO2q3ziw2V3vf4/mdbKNnScrVdQmayZ5d&#10;gaZJS0M3OARsdYKsrlcY0KuC//bPMZadLZ2O2kEfSDIxUOZ6pXwn2v5V8sFntnWSgz5yDKkvo8EL&#10;JwlLcABGkgIYKBcpTftjfQEvkqq/M5gA0r9JZlkWwpMFgIDKdxgVPzKEVwfzYlxz1x7lYoCOZHkJ&#10;DR0z7L7xLgwC4IrdaEOeP8cojqy/S3Lq9lU2ZZ97dDL22FpnOQJGwJmEI8DF888RVjk8W+YikJN4&#10;gc01o85m5B1702aeRUpspxsTVbZmMIw3aRgoS0rCQDmIZEBs2HOwswlqyqmfOYtkS8x0tWSLdE3O&#10;wwzFXrWnPsESsTTvFSfM+aFzfpCxxeO0NRsJpOfJLas5hSV33c1bDLXXmHYoxLONIWON3XX5PyCS&#10;LNPP8j3hM+2mj0i0wM/SJGNOXyhzYpgpn7YH9uoC3LSh8RPlwNhAlI4cXXbM+zhzUSuzrAng76xp&#10;TlmUU1m0/dxxy7ifjpNxb3wYF8aI7x3ZupynubNv9iVoMrwad56GoCN5UShwCmJy9CkIn2lsf9O7&#10;MC4JHTvrA6/qbW0c4OykjxhMct3Rll5Xz/2ozxk1Xm0ns7z3XYwRI8KAY/AmOWlT/fuMSwZAvInn&#10;jJH4v9/xaj3HRDQf/Pg3YwNEGVeTmqwJOI9AX9JWtzlDBHiTQcuoYY4uDutMwJvb5a3aBqhyBsR1&#10;lKMNk3ZlSDy3t7HDAjgC5nMDXM7JbEnRvVnqwEBHNuSlAxVSaoyotsA6AVAn2ZARgVGXgR1xrxhX&#10;35v9RwF12tVvbUYi9i7P8X7SuTXAklbIuHMzAXXLHqRiflETjDtAqQ0sRyDlpo0AurKJOfvhSDHa&#10;YqXAytpMzAbzo1po++SAuNc42ZnLWF7vSAN8LWM5uwAjsAMKxlLildNh0H+kSbI24FMfEiYnRdmM&#10;qwmY3nvmUBvrynyUcapNKUfAXX8rn3LBCc7AHYZpDHA8jCPqCrDvshm3MwHVuKfkcHLU8yy5L+dp&#10;tgpz1O7boJlBkMQAjTWPWyFNMSDP9b4W4OkCzasF4ztvMUgZkSxLyWTymwfGW/5uFxnNso9VPNdE&#10;2Y3zulfcg2EFmGQpAKjOnYTTAMdga3vyJnDlGDZL5MljKMa5DFgqCzZmUpMyGaa0KTDBwPr54lCR&#10;N9PuJCcAwmgzxFkb+b/+1//6K/HHsgvvNd8Yvavt4Nzre/MoLc/nUWNMlCN1YyhTPiALLLCvzuY0&#10;HtURU9EWvHpl4WAAfHIlgOLsWEbhp2NDDDsD7d0NhgBrbv6ubxlVz+wykHMli/QpLcoNvDgsPVf0&#10;u/7m2Kir/gJqpEYZ4qRLz+McaQes0xjJyRkzdmiu2A4UYLahBgZYHnWEcTbPSJEZL/oJ893N8cCQ&#10;lVsbaQdOk++fXRw5AKQ/SKFHuxgpE2CcCUDawdg7UqOO3m3ZCfZIXTy6tDenKldLsiRk/4896vXQ&#10;6t/tDPwkIdlX1t85uogApQjw6kdzdWIPJ1a825y/Uq4w6ZclAjlBobNnyR7W862kQ1783RPNv5vB&#10;/g7lMdkYoDtbf52V2wQUP5B1iSGQtww8BmUlG351G6i3su5ksh2V1eSS6MHLv0r0aK+cgQdWPFkJ&#10;VStvGPiaoCQ7IJs1cya7eFBkMQaKoVrF+KkJiXP6nPHn2DDgmeA8Y7EWLIJRV6YzI9XGCSBiVOJM&#10;eR61SN3IVMADCxMf6mdqC2sVgRbwIIuqI5kt8mT22BUXxOh48gAFAAMSz51GWBnC9q/2wc29WFtv&#10;/ccJWG1DxzEhW3fmsf5XD0trgJr6ACCyMYfIb+0JpDgxR1tFKgu215Lk7vzgZBxJ6atnZPUBZ1a/&#10;aOedpCHtaXE+5+CMTXEs2mlhZzgi4tF3LkBtXMOCs0uuC4aXS9ycg5PsZeEAykJfHCVjF3t3YfnY&#10;M1Wo64bVG3ccXPkDWGgvUzJ2ORNnyUL9XmMFzp1tl5n7L5mmtG8P46kxAgqyWjTsgTy1nUl9p4P+&#10;xHt5YRjFnQl31k4xmuRGSRi8L16b7MQrD+yr2t+kkI135xDeLitDZ4HzW7KCAYdY4yrdHUMFIiQ8&#10;RjhhC8A3+4tDkvKLlTDsvGYGHSNQPu1PkuMkWA6ApfWSF2Ux3wDDFcPs+gMJUi9gmG0A9MUlXQwp&#10;w4kh5QJU/sZok3JlNcv4JYspp/IyvuQ5DBMIAbgruS1giH3MZR/e3QbdveRR8ucqs1Kd2tmR6MHY&#10;Yh25fM5ZJLkyxpxHZVQ/bWwerM7U1I+Ry40BLFP7dxvtzAvM806YQda1BCzvAeQdOjh6n3EnmWeC&#10;ylX5tD9bYMzduTgm5OCjxNA8S1vDA7F5fSlMRJ3s9cnUy4kX6kON4ehyBowvDHpuNBLFk51Qlh57&#10;OSZNmOMoWYsDhr1mp6Nkz8pgv7ouQZO3DTR5wR58dkabQbiTsntVqOfz//uXPp8T7l/ZHgYij5+0&#10;ctcIvLIcV88yeRiC1YkXV9/FsIDPnTT2+cyVx84gYwBYB1mLscqaOECCdR0tUscqASVgMOGVLWDm&#10;XYl58d69Y6UAALgpuTLwq3vFTRn7AC1JNf/mPFnbmfeTg5PsxKiRXDFbTgvDGimbocUUXIw7KVr9&#10;GUOeOql6OhrS+zvFnxHDxhnUGX7wrCmlWUfqndNRJ81ZrtCXhBuOTMdJtTXDvXKAsGFS7ewzQMfZ&#10;iIFXZvdh50eXZTthR+7xHSC+u8Ul5Q6bv3OOJmDC1Ch8d7b909/k9rNzPVf11B7aF0hJ6plMU12F&#10;ElzGJRZovGOyVJkjsrV6V9izMM3V5i79fWM6yXWcU3glEW+eocrJ6t2uzGk4N4+rW5XtEjQNTg8T&#10;e7hiJQLgr2JHV4bxt3+O1e/sKfnWdtiNC771+a/4HkOH5ZCrdncLYqxkte5u+7hbTobXxAcumQfe&#10;lX+boG3wlPeIKfCKVwxHWcSmyE684CljSnZIklDKbUu+1cYjkkiAn/JxQDi0iaUqNwM9nTKATHbD&#10;BAGxH4kcWVRvzABIhpCR5kToI8wDuAE9zLBB3H2WnXDUeswBCWDYJ5l4rrgn56JBQIyYFDxZJDbI&#10;sWqjStonyXbs86iPtQM2Ps9rjETNnlFkOLDifmdMX9wSsSCzAw59xfHYOfAai1W/O6qKtszxbHey&#10;341L77padz/bLFtDhmHCBWpE1AGOh/Yi/2dXLE4Eps9B736+mnOeacxwrIwvDuXVUh19Zr6YD+KT&#10;YZhir8b0ai7mHglklD0412PsqJyXoEl39jCNcXYpgEEyN+G9aqDn83ULkP0YzitH5be3H4NPahVP&#10;u4pNaguxKfeuDIkxera27qgtZcjauWZ34uszDJlhcTECYXU+w8gkfbiAZ88ZMi7AF6OaZ/5hs+qW&#10;uAsAZ6hXmZnew9DnM0Dmbww61kQW8105CwwL1iEJCbtMfE8bchSABikfAPg3QA4Aks2MVbFj/1Z2&#10;8aWOxzOiYlvzIHMGHMBhrbn0d7Lw22kgBWNHnVSjPuJkU75TfuA9HSd9T+7rcaQe1txibBkbwFhd&#10;LZlRbmrbSk6e40XmJUeA04Nl7sTHyINZlrE7l5OYtJItz55hDAoRBDCvYst5FlVE/7ckSyWwXlZ7&#10;ihn7LWTBsZAQqv4cCAk6V3vVdpmNOawP+EXVNF8A4erCXjFL41uIgBPVcz/Lvo7aBeOUNMcxh3Oy&#10;na+uS9AM07zaRo9HoNFelbxyVfDf/jmpSfzorZuG/6b2YRxNGoznaqKLC3XquQkU75GcR0aTqddS&#10;2llbmXTZuIMxjZSHneTkH0a/TwnxPIkISQCSWWmNZy4TNQzEM8Tc5sVIA7DswONz7QBIxRpJweSv&#10;sz2hxTUnowDQWQtpD1SgRYokZ/s7w0raBWjYhZimugBZhlDbWlbCsLkwT7aB4cqB89oYC2nmrewS&#10;Qxi1dlwwCEAzD/8l/c2F5ow3oz+3/pOANDe910+kPTGvdjwZRfJ3ZER1iMyJVUocEYa6s0GL77/F&#10;uSUFcsauWFSPDW2nn8TD78iW+tCaSw4OqT7r66/sBHCkUqxkZuU2DigNFCEOGkVBncTNOQN3AFM7&#10;SnyjFPUyKePo6LQhyYIcO2EEdZqAeVY/tsIGCMarrPHd3ewuQZPX52FXW7KpmALc2fD4qsN+4+dn&#10;9L/lqzghbSDeMjF/SxtmzdfVqfHWjPGKcxmXYWMmhkA/9cQk27nIfLxo7yXzJDZGXkzCDsbH0PaE&#10;bWBQhqN4DpBqA+H5eQ7g4HHPfueYAuqrmC0WxjkAKuSuXJ7H4JK/5m4t3g9AKUsYQy8ZkIlLrmUU&#10;w9bI1mKeMirN/2zKoB+wzz4M2Xv9f9bHd/VH7yhjLqwWvjOeMowncK76EnByWIB5g6AQEiWA0czl&#10;Xm2kfleOWb+L80MR2pFh+3ucIUpAb/CwMx6BEebVS6auvoexAUwOl7bPrj6988/qGYAWIM6lhUfv&#10;M8YpId5DtbhTN/1jvImZziU/Z/XzPYDt5w7BUDZOaTZoT0yzVY+j916CpsD8zobtPBgewnO9rgUs&#10;ayClPdffWkCMdyZ/zLaJbJQYRpI4MBSMxsQUv8Cydi4M0r2Mza60C9QAxh0GoSyAgkyUjEbsztKI&#10;O0keXSfGDtCLfVm8TYq1HyzGmM3R53mT2o0zwLmT6MMYtTNA+lwBi1grELAcLVvvSahRn1VyBXCe&#10;B3ADn1X2PWBvppEkERm983Jvb/qvTQFn1vjlfiyaQ9Kb0Ocgcc/FRK/keA4P9eNuQh3DjKHvSIGz&#10;fpy3O+cTA1dSNUcxl5i62DFHgaI1d9dxnzEHaHMyzs5cwYDNLWPgLEyHHXZCm3lFIufI3HE+EDSK&#10;D/XijjLAacKCu988B87thBcvQZPXcLb3bBrYgN89PmynA557/u9fTIJ0didt/Te3m8X5ZMCri0xj&#10;EubiuZJ9SJpYlPjdTiIUsAAECTnM+EiWMczy8OwlcjUb8F0TMxtlk7ES88z3ATOGBhQYLbsWWa97&#10;J9GDBJqEFfMR6DIQsmW1ncQMuQdADmPMrjccXnEhzgV1CSu39lKsD3CmLspormPBvb6PRCuGl6PV&#10;woJ59OTtudMKsPLOTohiSJXRc5uNkm45PO2EMPz6WX3bmQFEsiJ7z1wGVSLjPFwa256Zs/4GZJTh&#10;zElSVhLp1dKLOTYYeuXbOYKqv6ud9Kt6Y+WcuavNTzgB4p7zHE3ApJ2MQcuFokKwMxlr2p+D5N4d&#10;hcs9QNY4m0l7/X1jzKYYSdTymZwFTtxVaK+fo0/tDkQJOVMG9G8DMUeInDvXpsoxgHM7iayXoEnj&#10;P2OaJBRJCyb3HcngyvA9n/+tBRgtRueO4fytbUcS5ERcyTekL2xo3kfWamaRdmKMxGx48LIp47Uy&#10;UIxK2A/gDdDpD4a8k00Y5qOEORMb+CTOB7izzAMArbI9GTUgcmS0ZJW2/MnIi9fFg5ZUZO4Cp56b&#10;gBsTFu/TTpaJMcLqJIOT9IkxJB4FmDqGpq0sKBcPnWXLjj5Yg/YUl8RmAcVk996L7bV0zdDn5JYG&#10;Lf0m67MTgXyOQdttqJ0ggAn4eh9R95Iljw4X73cBKH27Ov0l89C83F1OknEWuTnj0rOukoWArLg0&#10;9sYhCYkRcjhbU+hd4ujGqz5KP0nGAloUF86IjTOUQVkAXkvkQHM3A9izOGiJQwPHo/LpQ/NBmxvj&#10;HLWjbPK2ZQn9mZ/6Xdjkah02h0ECmYuKAjBXCgUMM1d21KFL0Mw5Y6tFsBqV1CNZwEB/rte3gAkm&#10;A4209qdejLdJZuIzBCs5qdvGZHQfIHC18c/aOxOPbAkYyZEkPCxPnCNyKNbBaESmww4Sp/EOSzba&#10;22fQErNmhHblXNLhlPjIkeJCZzEWzDtZrdpGJiaDmDoyRIyrOFiWkaSdABXWiTU2YIvVSjTyWV+M&#10;YgwUYMPYYyA5M96JvSgzgGY3AFS+Yxwrgx3Dul20J0DtWD/jyCgy7PMEGM/opCHPYhjn3raYrpjt&#10;jH3ap1ZMdGbDWiIimSjgy3kgbc+zVYE8Z6UZqvFxxcaUp9fGalvtR74+kt/VTT9IvJL0ZUwIg7HF&#10;c71u95X2xzCFMuYYVH99pP+VuTOJMXcxRX3h79qJw3U1jgGt8QA0I6PbzEA269llidLqyLOz75hX&#10;VBzjoGVqOzutwFB5JChhsVlqs+orZX0ZaKLOHjY38+XNo9S8H97qzvqWP9Xov7femMjOnqPvfc9P&#10;+D6DgQVcxTAYBSnxLdN1/RhHE5YsIyHCJGQwAFiubIZ9d6tBE5v3fLZWcBUjNdcYeSxBrMxSh7OL&#10;4bbFGIPKIADM/g5jhyFK4gP4ZL25XRywyHpNYMSwy1Q2t1cxPSBO7rIxgExadcVuGUnAwKFRN8Dn&#10;3dh5GAIjJ1OYetWGC/sG3p1pGTAEvg1QwHcywIALJt+GVHkY/mbj2lNMTdm7LdQDSPferZgwxtwJ&#10;STJylT+XmCAZ/Wo3JM/HeLSH5+XMUf9fXdpHHNJ4NCYoE8ozJf35XY6ezQ7mcqW+bwXSxjiJnbNp&#10;yQybb35cbbagLwAmJYADF3mTY3V0gom6AUxzJHPLGFnNM/XNVnzJcu7lKKmXMX7EEgEmB+hsMweK&#10;zstAU2zIw7IwWoV5xRasCvDzJsUKnuvjWiBxpJUn9XFv/duT35qE8lHl4kWTquZht6v3MaIkyKOL&#10;B9r7p/K02+gyxgzBTJbRJjMUITaY3bB8z/+n5OT/AXvGmXfcF2YMdBgrAHrl4fuu54lFYRBAZ3rR&#10;ySZWZnKl+nSyA7ZjLjsoWIglGZXYFOdkJqtwQvzdu0haFCasJMAGPBJjUkcsCdAkrqQc/o4Z9tjy&#10;/ekIqYvYE8dgZYDnkgsOFWbUu5YdLQdh3BnfbgvvM17EcpOJqT/E/DBmMTuOBSdFTJizgSmeJadp&#10;p+Qk+Lc4MknUj75YxfGUg4EH7KljtqUjqx/F47UhJ+HqrM85H4xldeP4GHPACxO/ivtLuCJ3hvkD&#10;nqt56fli5kJOLa2aC6ukR+yf3VMW4Q/O1ZUk2/Xj+HEA59Kj2QYS5ODclZPge5fybHZ/T1yHJq7j&#10;ePK8Vwbsrif+UQb1Nz7XRKD7S/3+CtD8DqegTCDAvKkbV949ADA5z8CHh4sR8npXRgITYEwYhAAl&#10;I2nT874YuNVJEXmmuCkmmE3oxXVmwoTNuS3bYFR2AHOOd07sTLtn2KyZNIZcGIH/J7brPQy0NZ3z&#10;+D8sqtlD3kdVMh4ZS+wVOwmoAaKMU+2EAZBa3Z94JNaF4WL5R9sO5l36HhgC3umEcCzIvT0+crbk&#10;KklGRmzfi4EKL81TSMjZygbU9R+Djk2lXmKAHDIAjdkfOZbZp7UldmOIo0Kp01ccjI79KZ+sZyDW&#10;4K8fE9dcyYvKyYEB5nfyH4x/gJHY55kN5dRgvr35BVle+Eh7ywc4OxzaWBMf5xTOLFkO3VQEegxg&#10;98baziYT+R5cooLMTTVWdcz5oi+JafIIITAZllSC+quwwtvM4Ojw0d8IYF9RJ/q9DE7e450B8xVl&#10;/ax3mrzk1LO9QJVF3EfG7FUau3aVTLK6AArDSmqMgRc7nAvvV4YMi2F8GTGfczLbwDKanE+ymPgb&#10;YCFbAZm3XIx4nzIkLiffAFiI1WYNpTgiKXoeuGujhckAGUiOx9x8QFIFxsn4+54lFEI41j6ukjo4&#10;JhwCHn/agE1pZyR15ljM3Xy0OSbSYMjgs0czEUg9SaGtEDDYgBqjblBh9LGXmd0LyKI6eCdGubOB&#10;euqgXzkcs91mv5JetW/GD/bK8ZhsSpmPskTNBzF5/XAVtuj3ex6H4GoZV77j2UAI48ulzzFvACXR&#10;anWod+7Vp9rkDsnSLuY5p/YsjjvblTRvDLCfRw6oOZyYNScYzl1l8HrPJdPkWXiY5ACyhYbm1TAi&#10;Uuif6+NagFHFqHa8n48rxfd8MiBghM+cNsaZd94nK9ytTTLuzmRqxnXlJZuAfXCyd5s7VBvMSdmA&#10;GfkPm9Lf2CdntKVHklcA76z8wiYSf7DKsGdAyvCQWcXeEmYBKOJ1/VxGUfwIu24DzQAx5DMZECgH&#10;bMS2SHW+iyExVMrdTJJCYMsyhjosSnlIip3p7DtYk5heGzwAzXh2rFWbAYy5nATrBurYcht9ACGk&#10;1M8VX+SEnR3DxeBn68OdMUSd2FFpjKsAJIYp6/foUIzEbtt5Np5ylNsKMC2J6bGrrpQBwKUfep/W&#10;nXrJGJbwAwu0O6cs7BLT5JSsLnUDuDug1N/H+jv2uVNG7Qkwle/IidCWFJckvIVpHh0R1++9BE2p&#10;1UAzh5d6mTinSX8lrexU8L33aJQ7i33f+77P/D6DhuU817oFAIFNohnjFdNjLMhqR1tw7bYrB5H0&#10;6n29vgwYey+DLR56dQFC4EPaE/8ERrPcDKa4l8XngBgTkZyzsxmDZwFkBiObGrSBBSAYIQBwr8+w&#10;rM7M9nfMbcqhDBGml0SfWVffc4/1ncI3QBSAh+WzFeqFmWDS5MfI3e4lbzeTAwaM8GRPANN3e+kQ&#10;m0Re1K7tbIi1kgIneFnCYflRszng6/urMyLJt+KRkrOudrnRDu0A+L/vMv5nFxmb/Hi2y5O6iT+H&#10;bWeDe+C3ssXa0FacvfMRZ8LfyNiY950wQN4hW1Y/cyLiSHmOfpnrT9WfrG08Xik+3T6+R8rVJneY&#10;qXvNVzthJT57VEf1yfyj9MC5nf2tL0EzMc3IDCaNxdLv8d6vjMvz+d9agNfPaKwA4Se0EQMn1nVn&#10;Yt6tl3iRFHpGc76HkaGQ3JF1Vu8nY2JlJHLeqwvr4WWrH2OQic3R6Y0V+nkAlxx51R6MrPcBHUoD&#10;45HYqLFwJcF5/tE7xNkwwoAf4AIWZMF8B3CLb05DzzllKLGJGf/FbjFDMiKWhdW25AlIgLR3+C6j&#10;qz1d/palJ80M/T0HSDfz1d7aR5JTLu3CwZgGFsAA++l0AGoMv08uMV7sOjWBU9kYfYyuTx5axcAB&#10;v7oH2JRLPM4SkKPL+zg6V+uPfT+sUTtLxLo6HFtIDeMWh5aQ5N87G4TMspIxSatH26RSFSzPapas&#10;7mK+wg53GGYAE8M8Yt0ADyY1i5bj4DvGlWdI9FOmdhpWfQD4rccGmi9hmjnRmnSBYgv69sC+a+Se&#10;+/dbwIT4iuSf/RKe3ylRw7q/j96PmKEi/YhvteqQZSfvVSKUn8HADuPAMOKrnZoYp5WUaoJjWg4m&#10;3r0YjJnNJwmFNPaeS1KJjEIgpz7AiTOQjR3OdkVhrLBgMmyzOs4DxgNQgTpZGuPE6lb77pJ2MWgM&#10;z/2ACQMGOHN/YaDSsVp1B0qk551DlMVYsY+5hyoGiYlOuXOVRAQUsDzKhnpH3s69GEoSTsifYsbm&#10;LoWO45bDjoF0L88jn3IArnb36f7G9Lzf+87UPqDuPok+YvuAAdDedSL1DaLE6RMCIGVSV7BjyXbi&#10;mJbEdajEmJL5agzcOfLM94xLToRyGhsk/Bn+0G7aNU4P1YDETn6PU2lMGjdnoRWOlzCPsAHQ3CGD&#10;l0xTNpaHSUbh+Zq0Oio/PFX/TrKDSiuk/3fAPcbmp7KmaaQMhCuP/z2GzXdzELU2+4nt9tHt0+0L&#10;YEg5fYqGcWlCvGINcY59Wm0KTfJapdpzGhJDxOQYEFmquxdZ2TKQzhJmtBjZt14MPvBgbDxHYk6Y&#10;KQ+dMZyGmFzbSzOy6w9j3O1hvtscHRvNdnQMtfYH1L2+UuwWQEqwsewHyHB6OIr+zwny3ki2q/HP&#10;9jCUGPH8nOTcxtq91oi6t1k4djeNqrhdtzlAw879NsbUB6PVv76L0WCiYTScNMoHORfL7fW6jHpy&#10;QbBfoJ3wAWCfjpj2CODqc84a9tT7+QKMVfsog7CB+upvQNSnu+yMIaqHunNcSPn6yVgmf/o/5kpu&#10;J5fDhhxFR6mgACWEwfGc9kBd3JcxpA7Go3fEkcle0pLG+jLW0m6+r51h1dUymX5G9kY2Fu0u9LJ1&#10;mhrHw/zYwFnyArZpsPuxq73/i5WorMHOKwGy/sZDlx3mM//22//nj8bXqSaygSkgnv/TynWQH0DC&#10;w9RI4kOkBp6dHR3EKcggZBc//m+iiM/wsHzme354S77nb75rwhrMjJqBarDJqGIYvMP/k3AgOcqP&#10;//sONu7/JCdeVwyHvzNCOtOPexh1kjfZ1b3+7rcfXjrDJTvND2mO1i6u7DsmHEPCwyTdmrR++7tl&#10;CmQgv92T3+71I1gvMzO/9av7/SahWAztM/+XBcdLZGDIbn4LmMsk9WOrOEyCl4lJ8nyxMJMmP5gV&#10;WVM8KT/z/yROP/mcITCQ/e7v+b+f3OsehkuMsScJViaJphcxYz9+7qThHxkTY0m7kp31e8Al7Ta/&#10;py3buCmf5IPdi0F2vzHDePi++aPfdy7GZG7uQNq0RhCIAAZzK0d6ZUmAudAskpdv7vYxZe41npJU&#10;0uXxd+NbFiwAdJGs+6QVc9saTux2lRUK8EjIGLGkoKPMcWzEHGZUGwwZwqwnTdmMAXP0KuvanBPv&#10;c8WQK69/k4t7WQUwUkaxvEjPZ30D4Dh4YrtsXcfbzcFZT7auN0DQB7aSTGYwEMTYVxnLQhfmHLAy&#10;dvXzHecbALLjwgMcAPbuSDXyDtsq6k+ME9BmswpzlD03d/pSF2MgiV3a1vieUq42PnLAjVP2Xdb3&#10;HScdw5TvECcFrsC4nfyHS6Zp0mkAXmEA08vIFP62+uHdM/g+4xX5N/qrc/Nvv3NfP2s+1/cYQt/l&#10;ddvlxTPJAf4NtH0+75EG7UfcyX35tyC4QYfa+53/Y9H5js/++T//539JGgyMbDE/1tn5ux/f89u9&#10;/u09/bfcl+95l+/7P+fD557tO/7u33mW99qVw28/Bpa9PvOTHTv89jednc/i4Bz9zv1X933V5zvl&#10;63bouJYJSdrTlzE+Jq6xspN9egVEgItDyPByusJQGAUGE4gytkfrRxksRuGOXEUaY5Qz5jh4u3Iz&#10;MGLIWsLEmLVPvPss2s9hC8qIVXAYOz6ozAxL703q3izC7yQPf/du7YFtkC61SW8I4f2MOMfi7GKk&#10;lU09kvxjw4POKAeGjCYHsp0o71XmTgRyL0cVO5qOFBZv/AAbtkkSHgfev7PRPsYNjPW3+BenIGNL&#10;GY52+Ok6SsIBQh1PPWoDoMc+cBw41Gxf71plLHDMjsBQHX03ewtHEbwa6+oWeZ2DaNxdbXRChsfS&#10;xTA7YUrZsNMZ1vM8f/O5OLj23gGtlN0YQ4y0xx2GCayRu3ZoOTAv29wg3tZs5KOdNtwH8TWIxuAJ&#10;6CiDP/+OfJv7Osmhn+v7vqdxfDdnD/o3D9NEzA4k7snWTf5mwvshv/h/EhF0iglONpCp5t9+89Ry&#10;v894OwaBwUNa4tkZ5P7ux3P8dq9/M9L9N58xNL7re97B6HoOD85nnu07Pndfnuu9jAKHxb8ZfnEm&#10;A9Fvfzd53YMFCNL7m/v8+My9vFD3+5zByQ+j4DO/DaA8O/eRgzA5z+Gx+zfpyf0Gue8wLgwoyQ3b&#10;lITBw+RBMz6kJxNInIoEw7iaOFjr6oeXid2G2fJusVv/x1zEOXwvDBhDMsjbiBt7jBlA67VkGDyl&#10;Yecy/tTHhTXPRAR15zSujhDSt5jhjBm1hImBRbLdKU/mk34mVV4lEfUzzTvtxaEDUKQvTik20Jex&#10;RzUK2CephvTZsTbjFIjM8osv/at/9a+WcTmJM3PNZd4dFUTsrzNZ2QVsrtmu+GMAOAdXd4JHlstQ&#10;ZRpAtJnkkJbPk23baoEymaOYs0xptgA4cyD8GwAnJEPxMqb1dbdFlJCzfuXkkXLvJMZ4LuADXMBl&#10;d9WCelK61JPN1UbaYma4shW9d7g+ByrigVh8J+SwXVSxFeNkNziVq0MRztpEW94FTM9TN8rgnZwJ&#10;Ns5Yn8lBZHL2ZGct7iXT3J3Yz31PC3xmCwBSg3y1to4DQZVI9iagx+jPPHuGiUyEDWESLuGF1UkW&#10;pGiqCwbHgAGGbDfHYDOw4nr+blJjOy6OGUdgglaA8SPaT3nUAXPEbjC7ybDIviTsueY1cdzEqZSP&#10;k8lhmcs4OBqAc7IJ8TxtwaEgoTLcNg7gbGFOJEmhmmacjDg1ZibHMMpkUo4MoGfMO96nrsZFH2Wm&#10;zO4nLc6t+DBYTkA7OQBS+GYmHnESsUpjC/BRO9oZYLiVSVs1aAN49XVxLLE3zjJZEAD2ZfxNFQLw&#10;7Wxqwtmb8qSYJjAMQ/Qsm/xPJQSLzvpK76dsiHtzIEj13W4cZ4x6MjvhGE7N3TNCjQ9OxNyq8mwu&#10;eLcyHJ1Yc/Rdji4WvAJ144A9OTosvp/5gOZHWKrnmR/eAuKwBvnMtMyLGT0hgMR0sIOzfWjFCSVi&#10;MCjiOAwJSX2ecpHnM4akVkwYi40chR3xmkmFQLOzB4GxcELLa69uqCgsR88VV2xHA4DK6iVPYXeY&#10;VbNZDoDPOqOWqrPy7rUBYOnYJ+BjTKkPGA/DLoMYu8QKKQgMLqfG/5WBs3K0kQCjj/3oJ+xUXsPM&#10;inWPv++s76OMiBs2MFEGyKycmwYH7ASgUCDE5zBNuQYAWRuqO6Ns4/cAJydJPJcka7wEHEi6wlcd&#10;zyX7z0OffX9H8gXg2dg8fU/dOTslZ44R7Ff5fU9/cYLOzqrM980x9d85i7Lfmd2QdoAq39Ou2ryd&#10;gVkPZcaGO+PWOFafeSC68c4xELNnT87WyeY9D2i+2mo9z/uUFmB0z0CTsWNwxKkZZpIbWeZIymFg&#10;ARxDJuMTYJJSzy6GlqHMvsw8ctIXgHYx7KTcxN+wMGCetX4M6CzPjvyaEIbnTqlUEleD8mQEZGvG&#10;Xn29y5IQdVVODBoAWCbR8SvlxOpy/udZm2CtnIY+4IH0Nbcd9Aw7AYXdAlpxNywRAMz4GWcEaxfD&#10;EzfGBrFeygAwJkM3w9MPDCH215c6c7S6XdSbQ9PG233GzIqVk609X7tIirP0Isksyq3+HXMVQsCm&#10;eg2gsSFO61kYOIdB7DLZreqiHcKsryYVidOSmMjcxiIgOztpp5+pLZXReHBxrlYbPcxyxJE4ci6P&#10;yq1cFJijpTaAb7Y9Vcf4BJhnkqw20AdhvZw5bbNyICQzGoNUmJet07zqrOfzpwW+ogWAg0F+luDD&#10;8JARxfEwBAlhR4ul1UHcm6eP9ZAPV6duBDgCXCZi4oEyrSV6Mfy5eMVAOxcDiYm4yF+ykHMx1Izo&#10;6kiu2cbqxnBj00mw8X2p80CFtKrOkvgAHtmSYSQRcw4klGDUyitbFBsETNmJx1pQhin5B2LvwE+c&#10;r8FJrFG9u121o3cy5O4Vi07MzP8BKkNG4j6S84BjAxuQkcBEYlNPmbVAh2FnJLGjaWQBMZbcR455&#10;v/juPHJMOTCR1Y4/vtN11o6YLMBcJeBgjNkMhmwNkDkTsto7RCAfIpvZGwtYUJwmbbe74YGxYQwo&#10;P6lbopO+0gc78U8ME2hg6KmPsXG1fSc1BjDfXcbCSZFNe7Y2lVzaWfDaBWPnIBmXV1nAGTvAXHz2&#10;6rBv5WFPdmTih2l+hcV/3vnuFgjTvDqKyIswQmA413p1IZKRanImppnPMVZsAqjYK9aFFWXdIcNH&#10;+mWkGaxsOek+RrOPAGM4s2QBeIoPhlVJuJJBvTNxPVt5sAMGHJjxwjkGgIXR4VgwTAw41iwTXbYh&#10;wAEcviv2i1lLqoih4eUzIpI6LCcDqIwwGVM2N1bUAEWiBvYdG9SegEAZ/N0zMG1l9m/rKJX1yPiF&#10;8ebzLE/o7EpG3VIKhptELkY5d9XRFsCjwVAfa3vg1klaHCAMZW5kD/A4Qnm2MiXBaLWtoCUQAAXD&#10;pERgmOqNWZ0BUTKM1YOUe5ZJCrhn2/k+B0VZSeBnDmLGtvoD2z50XP/rG3Wc79AWxol6mAv6BTAb&#10;06sju7D3Ps1Hm3jf1c47GGzam/PK+TSeAKZ6URquEo7Is8B/pXL03FdHoRmguZPRfAiaO1r2uy3f&#10;84A3t8CVp/XmB/+QLzJWBvlccvKK4s9YGMCRuZj4H6NhMmIaLiCH9fiejNAGZ8aF9884iSWSZgGw&#10;iwECTEAasAKwmf15VR+JG2JejKyJn2OuSJ+yZju5hxES/xMTBDTqhOmSMIE3w8lAeR7wIF0pI7AT&#10;+8NW1QXIKjfGqF7Z7g6z7UQWwKleABprwGjdjxUpFyDONccz4OJAAEPft+Rs1Ta+p93F4LQtZi0B&#10;phlWzgDteJYy66e5oT6WT75OVjaZU3vpM06DMYApYYFAAmgDjDgc6mwsUCT8btVgtY4QePQWf+J8&#10;nn0WW+MIkNQjPauLvuukqKtx43N1A+SSsMJwORcYJ9BMGdSX4+X5lm9JgMPgsgwn2derjOBkuHqf&#10;mKd5k/1dZdPbXers0q7yDYBkFBVOsD4xLo/CGdpdfDaZwvpttTFJ3s2xetk6zZ3Gf+55WuCzW0C8&#10;xyBnzD/6Ij+JNzGOJEXM0rrgZlYSVzAEQNTGK7IfY4jpia3kTE3lxiawMYaLA3BngfZZvRkkwOh9&#10;ExgYQ/G+9vZ58KQvxoMhPTIw7iN1cQ60hXeQyBkvIEoO7U2vgRdGx3jaJATYipeRtBM/O6oHowyU&#10;GEj37rQNFkJa9q5esgI45361/V4gILmH8+DHumn1ASwARBwUC1F/WZuJSyfOxrFimJUTkwYOO0k4&#10;xkyO5iI1c0q8h/owz/9MeX2GZQUwjEttdEZ01L8BBgBxsnpbR+OP44YJWhecrGnOFkcKa86aUADY&#10;iTZHTrz240hoXyDWY8P7epeo1TiQjCVHYB447l79s9oSEEMWgsiB6u6VbcuRPLoiz77kEOqPNkjP&#10;858WeEsLAAWg2RPjLc/Z/U5OnLHRBFCZ67wsK2DwMJ2WeLBQSTYMB7ACNLunPZC1dk+pB2RtuBhF&#10;8qudrLBG2cZ9AXYA2QkcvgPMErcFCPOcSYwjx435HCsRM5aBmKUUDFbLkNgCp8CyF84DgwygPkot&#10;Aa4MNIm62xpDwVisK82lT4A6tg/AAFUW6AM+9dN24tzKr26Avxk1ECP3Ai7ALM68A5jKkHgp8KAW&#10;ZO9T/SnT+owd+T5ZHqicjRPMFBhG7gQ0+lCsHajpY9IuKZ4CAFw9M3vLGrP62HgBPMqpbO7ZiZli&#10;r+KK87Dvs7mnDJwBYHa1kb32F6s37/QfR44DYs5pFwxY/4ir60vxbH0lYS79FKb5Lnl215g89z0t&#10;8BUtIEYJNGdG59mmG+8tp2dLmFjtPsIQMUyYXWd+JkaaLRSPjhDDnBnAvjCyNvBH5QcS2FAbTgAo&#10;25TUBzwYRMDVZWdgSKpJWsHSJNskFsZYqVMWfPvN6DAwfYmbWnNJQrU1I2l1SnXAAUPH4LKp+3v7&#10;4+j7+oLh1HYcnAY4n9n8Qj1kx3IsrJec2Zhiz9pLYhW5F4j5DhDVLuLWWX+pHPqcfE26Jme6AOAE&#10;Pe+c6ySpJUC745TGzTTg5Mj5Xc5H/qb/PX86I/4fVghIyOTq5O/qxKlSdrHxjA9th3FzKsix7lUm&#10;sWgZ5t6zk+ntvQDzrnSsT85OOdEH6qAvOTES2rKLmTW0HBc/xm92V6MAqJO+E/uVl2DMYrycIt/f&#10;WRP7JAJ91Mx9nvuhLSD5xCAXy/rM62y7LjEs0t28xFfIt5Z79FZyfZ+lKAxnEmwYQh7+ZHpHdZUN&#10;2wBL8sV6gIGYIGZgwwCsqgEi++FigIz0XJbDK0/iDhBhhI5OFvEsiVCka6wMUwE2HBvr5nyXkX4P&#10;w2Sosf4zORCLyJpF7Iaj03vw6gNlZJRXO8BwAjArGxAAQ20A6Dv5CRBr3+welX7BvpJIBIT0Qy5l&#10;tgY1sXD/x+w4Llc70Xi3vum1mNgVJyfrYi19UqejMYpVagsAmfbjcFmuA3R6wwpyKHCUcMeJ4gCQ&#10;9IFUnBCx2LMtHSUBYetxInbmaYDcu1aJTD6X/AcQOYKcImoTB5D0C2z9Xf6AcUdOFiLhUBg7PW44&#10;dtkaNaD7gOZOL33yPXf2SPzkov2o15FugCbP/7tc4mjihySfmR1oXdpZcgfPGTuSHCM+xjvHEFex&#10;nK5vjADDR/YE2qRSiSLZxICxYOAk1gBPn7esxviS6iS/8NqbKYuTMbKSY5SN7CUOO5kZcIoBVU/3&#10;cRRk1aoHBsqo3QVMsbuW55Sb3L2S+hg8TELsrduNQfU3S0+AhMzceWB12rSPmctc1R5Ysu81cJLe&#10;gUhn25J2sVPl5Kww6mkrTFEfJG5GktXnu3sRG1/AQjsqh1goRyixR+U9Wr/ofjFM/dAM0RhRJmys&#10;Y8wcB+Mpa3gBj/ZLDNF44niIf64SgIx/TuTVWZZz7gI9fZUN6Od44VwCOs4IR0gZe4MT4/gsKzvv&#10;06f6jjKgLvrh3dmz38UQPeV4WmDVAliVQb6z5OSzWhCLAxZYiRT59uYxjMlKZrl4w4yahBxLWFYb&#10;vwNfshSAa9bKEJKZGHZJD6szbzkYYq6AFbjMWJH3YRdXQA3U+8QK78YM5p6mr2h32ZXZ4s3zgDjQ&#10;7F2H/B0rEWvTfoCKBNlLNoAJIGOUscFpjNVB29qcXf3IkBJNcp/f1A2S+dGG/MrhPtmeYobAUb9b&#10;msF5YOyT9MPQk0V3zm9MOwIiDDgyJHakTDsX6deWhV1vzJOTBDgBKmYMFLNWF4v1HRuEZBlU9vgV&#10;25fQxiHC9CLxKwtwpZp0wttVGZXLftOYaWTpbBSRJSNCGDLCI4srp8Q7CXZyHKgYQL730V29l4JA&#10;lifJhgUDau26syfwj5Bn73qnVx30fP61LYAR3EkKWJVWTMIg/whD/dbWMXExGAk8JrdlFhJtxFB4&#10;v3cP/53lIHdhGp6HzQAJhn53fjAyZFOgC4iwhC6Tz3snlX5/b50n9koqFK/yHdIuA9571F61IVDa&#10;WUeIjVnmYLF/9j0FmnMjA9m5SXYSRxSvwo7bsSDViTm3YQSWjCjQ0GeRToGMeHBOfwkgYmMAcJXM&#10;laQebSKejP1bDuO3NhfX8z6/ORk7m1h0OwIR783xZObQWd8DLzH0VhWAtXikiypi7aPLmM0pUsIC&#10;+jObHXDggAwWLv6KdasDJ5F864cz5j3q651XS8FmuS2FmrsmaUfLjIx7wA7E5w5YOUQgh2yT5o8S&#10;hzg7wgfYKdDvjUWyjd6vyZ7dydC6mqTv+XzXKL3nHc9377UAr/SzlpzsloyBFlvkFDC+GAZvVuxr&#10;7kjyFgBlsMUGcwERMSoAuJOU4XsMEDZJ/tKGmELvzAL4GdIcIk96JOeqF48eADA+2DDDytCR9yTO&#10;HJUBM8iavpRdFmYA6qx9zT3rKYG0BA+OwjxUnCyMDXVM1/fEYBlRn4vXAdFm4FgGAPRdmz6ILfZW&#10;epi/cuag7pQTkHMuJuipIyBhryK3zxg21sRZWe23SjXp3Yu6XXy2ipeftZ06a7PExZVLG2RtpKU5&#10;vUYUkyXFUxF6TSt2aYmRcTPlXU6hZBoOFOBTN84QwDuK33NaKAHpRzFy4Yi55WHqpi0xbIB3dJG4&#10;z1g7ZSI7YAHY3m3IM8M0rzJ13fsjmOau0Xru+3NaIBu2x2v+LjUny8VIYWcMCAmtsyiBqqULV84g&#10;YEtGJRAAXjPxiWGyjAKY7Vyew/hEXsXgGIwkogAYySTAmPdt6QbDCuStzcPUSLvKZSmBZIsr75zE&#10;B7wCqhgTWfBOEpe21B6rtZrKhiVii2JaiUWqq9g3MMwm/D5TZs6C70isCfPkIDD6nTRE1hWnnO9l&#10;hMnAvWTHs7FAagPHggzc2wRiZ8DhCBi1ea+bbJDWFzvSYb6jLNrZeFRPY0ffkS97A4x54AHg7Kxg&#10;z/Mc7Y+ZcZQsAwH+HCvtIjGLRKuNgRFHSh2TfDPHJVmYhEqZALRin0eJUMaMzHP9dTVfkvAz3yeu&#10;Sq3g6AFfZTQ2lJ0zAnCVnRO+c1btA5o7lua552UtkPNH3/tAcpdBng2pGYmzJCsTjnEnQzEUDOfZ&#10;Vl6M5ZGnfFZ2GbLzWClyYhsnBkISxVlsDKskk0ncwTCwAgZ9tW6PMQVCu0aVscLcErsE8gxdtiXz&#10;dzFTBoWh6dhgsii9b3Wm6KptsBBsRBYqkMbuAO+Ogern6Y8Vm2XUMSgyMRYVNqkPgaa6SgYyBsTA&#10;MEtA7scmBe7zXAAIOIHXPPpsVS/P9N55PB1ngJEHBlnM73kA0/rVo71TjYeZyKM8WO1R3wKybMuY&#10;MgIz7QActRlgAuScpQZsy4R6X2Tft7MQR6mdBHu+ute40XbJ9OZska/NK7ItR8znVBXftxuULQVX&#10;8XXvwjCNoyNZn8NJCjZ2dva39S5KSV/AMWqM8mLSuTBbToRwg/H/gOZ7rfI3+L4JdidR4DOL/FbJ&#10;mnHalRLP6oNZGeQmOC+aceeR2qzcBAc0pDVxEF4maUkqOsPFYJOHxBnnrjRYIbmS90yW42F79k4q&#10;uvJaZjEPvCYTSggBRNmCjYx3dAFGhp78573qKlvwbFMEANCnssz+8d7+nCHuxKQsCu8N8D1DYhNg&#10;aDaJQWC3DCSnZac/sVKxLs/ST6vjxSSTHC1n0VayUcXP+pJwBRyww2T4AggGG5uXGIWJqot/64fM&#10;qWw/xxnxdyxKXE+dsUTORLejepNxOwua4+X72RoxZeOUaR+gpe0Z7LnvLLBX397JB4MVt1ZmjhZj&#10;zukwJlcxYI6N+CEHRqIMx0RCj7EtbmwMTYbmvepOOSC59x6uJH/yJcbLueOICDGIo6sDZ9UFFLO3&#10;rrW33stp5RwAIzv56I+jJUrZQEL5qEW9lIbjQJLnNHKwjmTbOX84llQFTp45pA7ZvUubci56rOpb&#10;ciwng21gT3Y2E3mY5mcizc13Gdx3TiW/+fh33b5jKN/1gosv83YNcjE+hocx5SXnR5akv5NsGJ0c&#10;hdWPlUQERPtiRCQbMEaMOwMp67Elu7OiYRYAuvvNv2VN8pgZEezmDIQZSMZyZ9u4lMXkZ/hjCDgG&#10;nQXLCPG4c3EOGNdmrliIe2ayhRje3OWHxGYJhISKee7kTr8zloC3L32Z7elWzyB9cpLiPMjoxBSy&#10;rEE7i8Vhs9hfx6ewWn2rD7ILDLmXoQWWEk6USXyYVMfwcqw6WUSZsBIJQr2pvrFFBu1DqYEfMAUs&#10;Ytuckqlc+B6AyjmvQAfYAylyp7rGWeHkrLYdxNI4CcYcJxGAcY7EmJ0+IxbNAYjkqo2w4GSkigNT&#10;PbSt8Wb8KI+lGMnS9W91wF61aTKXAbtdsDipymqJkToBd/eSlG2/NxUg845MmjnF0VVeF+fK0ibv&#10;5qzOhK+zseV52oEcDXDFc9kB7WGccmbtDMQB4GgDWGqA/rZ0xzvP1J+8+8eD5lcb7x0D8Sfd81YG&#10;ereNsmH71d6VZ89lYOfuNgyQWBXmwKBicJYh7Eq1vHoscXW/v11ti2Y8m7hA6o7BUM9sG4e5kL0w&#10;M8BAHsMSWsYj9zEUc5sygMSRIHN1X5LcZiKGsmJv1vgB6V15WFkZ1yQWiSkx4gwdBnJ0cQKwF/0B&#10;sP1m/HbbiXzHeHKCsF4KBMPZMTxOj3vUhWPgOxyxbgtSJLBoRwooA63InRwJQAJstD+AAU6dYJP4&#10;svZzr7ox9L7j/723q7BCjylAJDYHIIQE4iBxFCWehZ0pl4QvbY2Vuw8oxqHQD5wt7eD95EsKBGCT&#10;gcwpodZwurwTIzRmAKN5wkFx+T+QNu7MTe0XRtv9qZ/Nj95mMFnHAJNTw3EAZNhrLm2hr/XJ2cUZ&#10;1V/Gqnp4tnL7N/DkHFkSJLGJbO3v1BXt82zYftcKf8L9nwUon1CVL3+FAW+Qt8SYyZffV4VkdPrA&#10;ZveTpKTPJ4VdevrV+sr5HoZjR1JiwFZjAhgxYDvPyLt9B9DGGJIssQxGD1PA6lreAzSAVIIO49fM&#10;F8tyf+8cc9SW2Al2pi8Y3904p+eRYwGftvaDcVyxa0YTe8DcAewdJQY4M8hAQFuJx03nRt37XEVy&#10;HYAm9bWDLqlnxgM9C9AYUxiM9yQ2ynADolk//cBBAUQW20uQwXzJihw3y2HmZYwCc2qEpUczEzT7&#10;2Hb8EojpZ4w4bIqDR/4EquqGsWP7mLS+5IRhZp3pywnTjlh47+7k++oKgLQXMOeYeLYfTBLD83d9&#10;Nw8ZNzZtMADYtJFwhKxsbaBc2DKnKvvJylT2d+N8hx1e2QJM/gHNq1b6Bp8/IPr2TmDwDHIxF5cJ&#10;nAQTEyz7ZvrMhJbM4O8SQQCCfzNsK8mLYQYEpMpk9ZnU2aWEp25iY2UrdoUpzOQGctsEaGVJItNs&#10;CV41FkeG5uX73UaQ8SD9AXRyKgBhVPrCODGUCWSJ8WFDDD8JEtPouKXvWnqiHaa8hrH2kWPGMYDF&#10;XIH0aj/go54GemJ9vX8qpsDwWlPKiHtX2v7tI+affpPxnlI04DKuOpsz6wWVZRr7+VRjzdjSDivA&#10;W5XfWMJ2MVVAQboEorKBORU2CgASAFZ8G2PFloCeH7LoZMMATJ+KWxqj+lPZjSvjzngGoLubI6Tc&#10;xp3vG5Ntv8xDSWtxQmxsgLFnmYc2xfDVS/zQv8mvYevAElinfdUL04xsamyThS1T4VSIUZJi/d2z&#10;OARX52uejR1LmZTxisl6xo+XZ185iZ5n/ZwWCNPsHYEYN0bL75n8YDIzFPnBrEx8CUMr5wWTSNKD&#10;VrGZAhDxfJIuWcuatQmEPsdUZ2Yu79/EjpToNxn0SF7GIMhuQJFBkpzSQOz5Ej3EcsWjGMMsVO9e&#10;VI8GdnVVfjIhyZVz4WJk56bapGQGWZyx2xPTEK/z7rSd3+J9jD5mi1nsyqYprwQd7IkxVW9LXRh1&#10;9ZLYYqcjMebuL//Wl2R0sTDsZifT0jtJeIAq5VQv7yGRWtjfB1cbU7JDSfZzbJH6SLb6XrkZ8rku&#10;dzWzPJPTRE4FANisDN7OKgaO5FuxcIadbMvZ6z5VfsxUbLFBPcehxbFUBszZOAS8HKZVeOtoqYhn&#10;C19goRwI78ymDfqltwPk1BrD+kd/AFQbULgAOPAzrsixxpHfvauQ8cOZ8kz9QAHwPPvrciSMVeUE&#10;chKmtE9nxnZ756STM+tG2QGa326d5g6K/xyz/ZT0K1sgmxtMVnOnTACUAbI1mol3xiJyEgJGwHvG&#10;IjCCmTWJxTGAU4bzd5Od0bWonwzn+6tsPd8lH64WwB/VDyOcmaXu5cEDvgANZpfjv7yHseolJavn&#10;Y6QMVh/Ojfkx9hyHrqt2FCv0XIzrbFnPfFdiyNp2nu7CWGIUmAegVyaMn7zMIJNdARZHiCw9l4Gs&#10;6qV9xbIoDzKcMSCyI4kV8ElkmdI8xq8t2pZJCgIk7ge6c/OF1bslHZFYyf9+wvI5R5yDXNQE40W8&#10;UFu7yJLkxHmeJZl3KhwYs3Jpv4yBnKcqWWc6AHbYkUzUe8YCZSwP+5ekhKECaG1EVSHjAi27IIU5&#10;cjI7Bu7vll7N8nEazQuZxi21ixlTGqJycMhI+GLOwN4hAtpa3xtrHC1zCchiwj0mATBQ9CyKBnVJ&#10;H3PG/BaDVQbMeGcZ1Kcyzd0MxDuG7y337jTMW57b37nrZb/3fX/a93OeZrbR241jznYCBJgaKYsc&#10;dCSZ88gBE6NhcpGIyGczsYfBFCtcXSY8w8PA8tiPFrkDYlLV2brT+XzscS5Udw/mIo4kAYLhBDJi&#10;rjH6AHUCFCeiZUt1xyjI370ESt3dC3D6EmfCokmdjGpY2NkY9Y5scceQW9oxd+LBLoCcflAekjyj&#10;q0wMdtgX9oaV7YQ/9Am1QLuIDaoTMBKP1F4MNyBrRk1q1xbAEshgTMYD4z13Ppp19hzfB+zqYQyI&#10;0eprDExMMIxLH8QpVD7qSi6yK4BfvU8dGoA4bGTRjn0CTk6NH2Mk9ct6VQ4kh0dsUV8CJ23SUr+2&#10;M04pAtreGFMvoKZ/evcq5cakOTezX0jO5pR28H7tYBkK8OYgqbv2le0t3GDtKkYo5g9TqEjaj83F&#10;SjHG3kSfc8BRJN8CY/MT6ANSqkjv53t2qELa/lNB87sY9qtkg1eUc2e9zyve8xnP2DE+n1GOfof0&#10;ft5pYmsG+9VG42dlJPHxnK/2T5UJCfQYoBWokcIYBheWcAf4fAcI7Mp7XR+G4GgvU8tuGE0MmUfe&#10;sUsMmlTXO9eI1YrnzgxasU8MuL+f2O5sWwZVmTwDgJFNrw747WUtiUMzvO2AMnwcnM5C9W7gwYAn&#10;9keqZYw9x/fJ+Jwi92gLMcAzhi1phaElETbLSz31rcQVY4FRB5gzhgmMeick5QBCxi1Q6MQgDgHV&#10;oxOTgDmgsc6Ts6bsLctiyv6W5SMpm74E6h0H5iQZl9qkVQeSJsaGbWPvHCCSMLDC6jk+nCpAjPEa&#10;F/3cxDg5ni5Oo35UR4y8L88wFjC72GBMmGJhbGJ7+ka8EittMAOEOfPSv32mbTgZpHnPJe1zMjhf&#10;/s3pIe9j8tiw78ggzrspTfrHj3d77lwL7d4pYf+RoPnZBv6977uTIfjed/2U75NrTOqjRJq31IP8&#10;xbAeLWMyych+//7f//u/pB2eqslKrsqCep4sw+IZGF3HeQCzbMS+ePS8d+8WJyQ73Tl/MM9ivLGP&#10;o0t5Vs6i9zMyjFxL3YwsFtl7jTK2wGe1FZz7GfyW+zAB95KNxb/In9jTUfsCiU5McZ/396bp6gc4&#10;tFVvxODvWIf+AJzaVAIN4PNe0p4YMWCzaQEpmLOAEQEzTq4xlbIx8PqVMccGOWldN7v+AE3Ok3es&#10;dhACmow0xwmYACD9iy1xrhjqOHrYLdmwHVRlIjdjeepKIjW2WvIGYFQG7LUvTgXQ6nuVnxw519Va&#10;FwzEZS/7HHNWL3NB+dtpUW5t346TfteeYr7qyl4ZO+T0uceytjRW1V1bGHcAmwOgHJa0KIs+kqgl&#10;oQqYYaJixyRt8wrrptp4hu+L71sTav55B4eNfcBWs44VMzc+WvHUJhxJcWPv6X2YOaH6baqGD2i+&#10;xbo+3/nyFmCIDXI762AzvdsKiYZX7McEJB+1FEr+4Z2LT+aH0cMyeagybRkjhozhE9ci04nViQ+Z&#10;2CYpr50UxTMXh5LowPslSQI+sRUxxRhihggDykX2wy4kz5jYAAXQ9A4x3dBnrBUbIo+95VJf32f8&#10;sYoYbk6CRBl17UvdAib5u7L5O6DpZAoKAEMvxsXoAzDguFomkM2/mzmFKc56kWS1ZZfXPYxegILx&#10;1u+MpPsY3F52o3/1t74zZjCZfFcb5CQdzD/G3zPVlXEG8BjRZHrK4fsAmsSMDZI2xfhSb22k3TEr&#10;4M6gM97W1hpHpH9g2cdXeS4jzvAD3lzYkf7rjGafSUYKiOTenA3qHdOJ8sxs++d+YAFgAWmPPfXC&#10;DjsHQLt4ZjKMAb5+1+ae0RfAJUF7ztGyKu2nfcmnErPM9QCbf3PGOlHL87Wv+alcyqsu7ALwl/zE&#10;ERLCMHY709b91ItfdTTYWwzB853f3QKyGwOapLae7NiQeJHJitkxTm1QGFGJOJZ0mOSAjSHHIrNL&#10;DBaCnZCuTFDM0uSL12nS+RujIC7Es+bZ89IxBoaQTCaT1oRkFBnBGFjGnVxklxJMj6TlO0DU/cAG&#10;YChTdi3hobvXb3V2mfCkOMlHDGwb04wAz5nbMWJrkTg5BQyxOA8jJdklQH8EWurPm59ZosAJSDTD&#10;BhCcDs4Gtq3dfXd13iI2SE7j8GB+nfmpPto4m6QDQG2vDDOEoNz6tsMkpOi5CQMwBL4kOv3BSQCm&#10;HADl0OeYTU5kIflRGjAkkqz+AVo5e5PkK9bKcRLfE5sFmOJ1LmMDa9VfQMW/PdvfjUPsydjFroEC&#10;Z8oYbtAy1kmSzdiBlvg0oOm/cxo4dX0BS8kxnLpmgvpM33W/eK+xJmbc0vEqZ0MfUAbIwBg0hxTg&#10;YXvdDxghkD+6PAer1L5kcLK+H/MWCOobbdp7PJvf4p5sAvbJecVGybIYZ9fJuAecnS1uDvnuzral&#10;D9P83djya2uXJScm1UdcDDLm2Rmj/Z6zExcYMJKZicsoiQUyjg0kwGDGfOLdJ1GN8Wtj4/8MymSc&#10;mCkv2nsA6sy6ZWQl0PSF5QJ8FyADENiN3zx6ANdApE6MemeNei6A7+OlPM//gWJLg8rIWDLWWWrB&#10;uJH1Oo6s7pidcjCMnJFcyiPeBbhyea6+ALbZncZn2gpwTfYlKxRYtTKhToCwGQ0HRNnEHYGfZKY8&#10;N4cFJLFGoolkKyCdWB7HLazWu5Qx5fceQMxJaYDTnqTPPjmFU0QiFWO9Si70OSdMXHInlg6Y9Xlv&#10;bBEG386XcgN1y5pm4hsw6wPB1UfMkuJg7BpjwAhw+675SlmZknuPTf1L1ekM3nzOqZUQpG8DcMIK&#10;xkokXw4oUDYHxVol1gmltPTKoeUsZX5pd+XcyfZ+QPMjLO7zzA9vAYzGIL867PZVBZlM5uo4LMYE&#10;KGQjhC6HZ4nxzXVlGAsQwkiB1tWWe7NungucSYad2ANEGaowS0CD+TH2jBzDzOhwEBgNBk/bMtYd&#10;TxdfI8s1+DNEJDHsqgEgcbtZRvUi96mb+y0dwrpIpJKsABhj5u+MNJbgvVgGw8uYtvHL87ExzClg&#10;oS0Br1ggVaLLhkli/vMgdPFxcinGwsmgEojLURvm2Z+MvvIl7kqVIAFiVUAPE6deTAlUv3OWtCuQ&#10;xbrbAdNX6j8ZNgeMOjKdNTJnL3vyPg4ExWOuEiCFin32WOZUcCIAtrooV/ag1bbaBON3ASdMtNkY&#10;p3AVU9Ve1pRyNpLAE6eEg3KUpwEULV+ZGd3pZ+OMw2Gs6mtOGIcFM+XcyGgW45y7DnF+SNWtSPXY&#10;DGh+u3WarzJgz3OeFuCNMuxzQf57W+ZoOdJbMogZesDJgLW0RbbCmBp8lFtmpc0WMBPSL+NytQPN&#10;qr4MHU88jFPZsRrGy3MZD4yIZJUEIUCddHvABQgZObJlZyVjUKTcZrMcBEaHNHfVTgFKwBEmxlBi&#10;R+RRYJUMTcyJtK4cfoBrkpUwmF5WIGmDsQX4GLFYpcQbDgKZHpB0W6orSU5bNdNVPkk+9nBVV0Dj&#10;HgDQF1kWoJNzsXuyuz4mm3onQFYnAKQe5HBSb/e7dwEBbLrHHeYH1HvjC+1K4tUf7Ux5J+m0s2Lz&#10;XPf2uMuJPdhX9xP2x0EQw9W3fWk3zC0XkCZ5NvjoRw5E7xLk+ca5dlQOzg4JWxzzaPtI75CMBITj&#10;/Gh/LJsDJ4/Bu80pz1cP4QpOis9I7+quLTFuMndf2jPHs815k230jpSlvv9hmu+1ss/3v6QFwjRN&#10;zFdeO7LWnffxxBlF7A/DYsgBQ47A8r4YMAYYw8gZhWQohugtF+kQOCbxxHvIpowPY87oBUQYdUat&#10;DQbWB1iBkHK0hCdpSuZotz3DqZ7AebIrrHFmOTPyWEvH1JSDI9GGXttI9BKD6uUAQJtx7U0MsmGA&#10;8mLxSahiRLE68cVOsiLnKkPWmWofWwRiyf4eNUHyjSzOTloBzJw2bbQ6QJkzBywYeEwIkycZYupz&#10;4wWhhrlhgjKvlsRgburX6wkjnStTS7gcS/3Xz9HnEnYkjXU/cUCMS45AnBFtBaTmyTNYNLmz14hi&#10;wICq15LqS2Bq7FM6MpaB8BwP+tkY0lbA0IbuHBHskQPBecLkvcMc0b7a3ljEDkmzkdDNF3WbTqm/&#10;i397fysx/q5N9efOEYAPaL7FIj3f+fIWYPAMcpMg2+cp1NFyhs8uMCOQ9WzKxMOWuAAsZxp+ykZW&#10;wiYYaAaJcSJFXcWyVnXzTnIlmeroSlsBVpmzU/qTjYjReYYkpZaulG2eepIMSka5wUk7YAHAMw6C&#10;39piyn3Kim1n0wr/dy8niWzpWdrID+DwffJhnouFYTIAK/Ep0i9AwSA7ZqV9OCjAlITrHcDcBTix&#10;D8ZVO6k/9u0ZFAEJU5ZBiA3nAp5ACWOTSIbJYs9AKA4J4GX8xZ+b7WG1pOEpD4q5iRH2uJYBqj0b&#10;FCJVclr6cq82auAEKNpDOzdr5XRwhgC8hCRxaQoEB0sYpPuUGuK5vaGGusfhkYCEVQM2KoTYKaVD&#10;cpPnGwu5ssORuCnQ9h33AlptzJnEcDlp5GWxcc/Iek+JR5gyJ5FjFbbZ7aB94iTa1k9fdszU/9mT&#10;nY1v/gE0zxIbPtvgPO97WuCqBRhNg9yEMnmxDobEBO2MTvEvHr50fqDEU2UkSWUxGOQpn/OoJX9g&#10;hFL/+/gi7AAjwUT6pwGQ0cxnshiza03H4KwfJMmZ8OKPDL5nm+hiVjz1bI9moiuz+xhYBorh4IEz&#10;xH7PxAUMTLkZfcttSJaRQT13tVZT9iwGnDR9xpNRBIyMPqanzNjF1eYP6oEVaONOGuLB50SNZvPA&#10;kXFuuRfAMLIzrkVeI90CrqxldS95ss+3NHZIz+LD6oEpNhtk/HuBPrD3DH3XQMbwM6ba3fOzZZ82&#10;YdCVESB7hzYWC/Uc7DL10Z/umxsNyPoNQGesGwfGcccMlc17xXO774xxUuNcm7uKyWmLufTEO2XF&#10;TtYL1BNXJ82mLEAOkDaouFdsfF6AXsa3cZN1n2LZJHZzlfNDateHnEP9T0kQ7zVuOIn6SJuKw3tv&#10;1msCSyGGyPSJnXKgMFkskkNtaVMva6I8yC7OpX+0n/WgLuVlT44c2q7jm5nme3ZfuTKIz+dPC1y1&#10;QNZpmvQmhx9G2oRto8zQMGriHgyfie7/fmIgxeRMHmwQUJioJnQbfTEqIJR1n34z3p3Q4NmYBwbl&#10;1BFswn0te/JuAT4JKscmAUXlBMrAmiH0fwbK/6XeKw+jIrmEIWKc7bLThyQDLAyCI8FRYNAAnSQJ&#10;bcIw9CJ8fwOwQA7IAxfGHOMBTgwc5uJ7Ei6sSeXRT2mLwZJQ0iwSyJIG2whxUpQtBw6nj3NgcwOA&#10;umO5M8sScGJ9ve9qsornmNHWnKhZXn0PDNsB0N6ka2VrcDI2Om7O7nm35CCOC5DzHHXnAAADMm+3&#10;BTmRxNjAbZzOzN4wXJJob1eHIel35Wv50FgVg1xtaqEvG0CxUuA722I1z3KodhKA3JOsWI6pNtEO&#10;wC0MWH0xcKzUHCA3d7+YB6Rp7YDBAyxZ2n7E3zkB2nIVjvBszqGkLI5i2hawGpsBfn8nSQdgE2Nl&#10;G8wDOQKTWRvn2ekKqz1aI/0S0Lwyas/nTwt8RAtkkprQPMPVwvKPeO9nPNPkZeRJf2QsQEnmE/8R&#10;swGSQINBBOzAJkd/MYom/IzJMmJiSow0ECWpxugwMOJYvPKzbGDPxsTFPRk58hkwBQYcCz8kx3n+&#10;pqxOhrK3fuNkrE4hSZysVYJsTjDbXrxVO7US0ADcbFH9gdDcZcl7lK2XdwBLbFNW8UzAMu6yTSGw&#10;Y/znxRGKqkFJ6Et/AfvV/tue2/Kr+ilzJzopG5mcIjB3XcJk577DgF6fdBzWvzlCHftLGTHZlnsB&#10;DflWSKHbkzyq7bG9dn6UD4BhediiWGRL18YpBstxlaRFGueoKidJV5IQVeRonaQ5YKz2EizPlK08&#10;mTwQJe/KaNaOOYqM/Ovd7SxpE+UmC2PCO4fNv5lpfoYRed7xtMBRC2Sd5qsTgb6yxWVeAiPGgKHy&#10;EwOJNZB7SVmMgOUUnAYxJ6AI0LAc0iHjJHMQW8EIGBXfzckspDosjmHxXRLw1aUs2B+2RO7DTLEO&#10;7/T8rFXEhpt9AyvvW7EhIN/3kswY+l5ucZSYBQyxhIAF1o/FWpoBuMTAgLhsTDsaYZZzPSn5FeuZ&#10;W+BhyYx6Kw3KQb4XrySje7Z2iIqgbcSFOTvYjLhun0Wq//SH980NITyLU9JATdLH+Fs+1QdAZobS&#10;SL/qjs01wEU5aMeA5Ekmn7s8KdNk35ikesyt9PQTcDR+tDulQUwYgBm7xifFgjpjfhpjHCWOnz4X&#10;XzV2jFVskCNoHPVmBT0etT0WSkXpS7tJaOKscEg6VGGsKwfJ3K5hHCxtA8jFbdtx09ZA3nzaOdD6&#10;Ac0ra/F8/i1bwGQzyL8SNF+98T/5qLMPZ8MzUAAKK+EtM7RS7rFuHjMvnKcOBBg6hkgMl6EVZyP1&#10;iiG5nxQMGBi0ljrvdjbQAFAMGsPFu5e8JIaVZQlYJA9/bmiuLIxnx3wZYMCJpfq7fzcLw9Ri8Bnf&#10;JAIBBswF8JCQORGcB0bTkhD/9qwp92I+yZ7tumM+yVLlKPgB8JwDdSSpewdW6CJNup9hBsbqjJXF&#10;KQBq3o3NcVJa8lU/8T/yaccMta1n9qYNR/3DOQJw83g4LFa/JHbn+4AzLLKfB2Qxs5ZwtadxIzO6&#10;wVqZ/R1DE98FmMCLHE8dyb3er26Az7KdbJqgXcQjOQY2sxA/PUp4M+6xQGO4maZ6JSygrT2/s4qp&#10;J+bHZP1YqzHS6orvsic7YcclaO4s8Lw7uZ77nxZ4ZQuYoMmefeVzv+pZYlU8b/EixoNRm4yExDeT&#10;Y3KiBTYHaBh1BolhZsDCKDEucSaGPlmRJMaZQPOe+ocZK6cYHEAG8mK8/iYBZMqk2J/4VicCMVwM&#10;MkDCqDsOhY2QVV0ARnthTuKtDDPmoc6YBOdAXDObOZAgJYDZWLyBOGx2HnAN2IAy0M1WdOooexPj&#10;zAkYYtTizuJmmCYZdbJ3zoHvpNz6AjPsCxADyWbXmI9nBXhyPzBTz7n7k/j0PIwa+M4lHsYI5mwp&#10;Tjt/gATj7KPh1JlsjT3O05tI7/o0iU4+N46BJkejY4SSpigRgDQ/nD8/6uGH06dPzQeZsBwt8WOO&#10;DfkWU5cLAGwBaZ/swyGZjqw+9R391+3qe51RbKx63hPTfI8FeL77rVsg8mw8V46eRAyZsDLryFrz&#10;vEqThEzIsGFBJrXfLWkxpkArP4yTf/c9/t335N9zuYsJnOUwR8kqaWQgw9t2+Z4F3QwY44NBNBtj&#10;8NS/12CKU/GqSU++x3MGKuKY1soBLAAgDpoTJV69JnUOGAZI3FQcjvyF6ZH0JEn1RZ5T3sl4fV+d&#10;OAIMP3kTiyU1u9SNTKwdZFiKswEvBtw9/pYLq2U89ScDagch7UwKzn3eM5ma72ElfbA0QPE32a+c&#10;AizauMJ2xfvI7JJWrJXF6oC35JTegQi4YJ/6sccWwOj/K78xoA/VqT/jEHCWOsEoAEeFWAFA/804&#10;kiQ2JXXANdmt8cs5AFYz7qjukYY5PGRYsjkG2slO5iVHFzv1I/HGb8zdT1irtrNeU5uJ71NEvF99&#10;jSUxdeNFfJ2TMNuLw9USP9tAslfP2SYyiJVLf95ecvKtLeRTuKcFRgtkyUniNQwS0AE2fjCO9pZ9&#10;3d/JlaQmvxki3npntwJeUh7pBwMyOTGIlrcYBJ/5wdoYY8arDS4ZkQHFihhWxoZRzgTP+YYpg2dN&#10;L16Z3Ydp9FmUPHNg0sZL+dSfNMZYMTaMBANDus3G2zxqW/thZow+rz2JOsrG2cjf/fYjDjTP6gTM&#10;YnranRPiZ7IeoKQdgKF1iOJSDJOyAZR2MhheDGdmd3KKLEfwPUwAy1MXfYCZJZuU42JdoLq5PNv7&#10;OUruw7rJ1YCCM2H7OrEuDDjHajH4liXMdZHAumVL7QT4SeDGYUt66mv8YKeMv3JzFIAjx6aZPQD3&#10;PmWehl/Z58YPmKE4abMpbByLneeLUmKAsn6zpEisV6zWOJuHe2PAknd2kmCAo/HeCUaASDY3Bq9s&#10;xqvdobBDgK8vyNccNmBozBjXHEE/+oiD68d8xi4lQZnDq52z9K/24ohpa5vad9m1sTnb2b/GDAau&#10;bH2vsamvALa+2mmDbx3T/C4L1R/E+lsLmCidHPGV7cIAGOR9xM+ryjOZ59Fzk6zjd+/sk/sZaNIi&#10;w2EydtKL7wBJ4EN2Et8B6mfb5gGpGOiZDAIEGS2gA6gZbJ48FtXeNaeAV89wytZl/APW5hswEZ9i&#10;XIEC1kSam/u0AlNSJ2PJaHFCsLeuI+MnTqcMnBO//QB8ZWNYm+1aCtJLLdKO6kriBRDpG/IrRyUZ&#10;tABbUtTcRQdgkDwBpcSQbBzPgKqDjORuS+CbdbrGulgtiU8/YcrzFBmAS2rtpSBkRYwIiwECKVOW&#10;VbRzAWSUhXze9s53gFOPb2UDJBKRut2ABCWhHTtJMdqZvA0UgK1xYc7IQu0kJW1qLHDs5jpFLEyW&#10;7NxcwVKXVnKMW+wW85NvgPXnMgf0jbqQaOeZsqv55XkYfGfgTjwgy3sXZ9S/u+zaRBnZiYyZACdn&#10;oh0dTigwf7JnX2VBn+d8yxZgkBiAKcG+t7AfLVnO8gEl4AQQZxwMawngMeAYZBJPPAdArY4CS6ar&#10;nVIwZcZT7DBGh9yF+c2L0cVUGRWLxP17Sqnvbd+UG+DqPwZvJ6GK8QbQbeywKOxVG2CTjJ4Y3eoi&#10;4YqNAV/tmhgcNQLLapavPGRLfycBh31g9t6Xk3X0DfYKxDDRlkl9h4OA8fWF2WDULfcCQ+8Dnp0M&#10;43nu7UMJ9C0Qo5Y0KwLankmRMJ6wMA6Qe7OURIwWyweQVAn39TOMwbkBhnbD9mbsk2w9jxEzvjBa&#10;fQWYuz3SbxQFn/VmD6v+Ml6xyFzexwHr+QkQOTLajNPBKegwRhLJJKWlXX2fUzQTm8Rhyb1HG8l3&#10;Gb8103zFBH2e8TtbIKB5dGrBW2t9lAiAbUimkGyDEb1la7tVmWQEhl2Z0MAx+68CrT52SXysvW3A&#10;xwAltpnt0bAwBkOcRlmxS8YXKAMaRqOlK+Xi2TOCWX6hDIy155PWXq36ME7AmSwm3jRPdCF19/Z4&#10;wIIhJXX3ekLsggIijgXQUn6Sez9T/5GqMbLeEELdsVFssTMvvW+VScnYY1Fite7R9n4DA3J8M8Nk&#10;tJIp2zHAAi2X6WUPnkGyzlmUGStYq5h2t3/uxWazH6/+BpLigBJ2/N9YxqBylqdxBhx85nmSqqgb&#10;fXlmjjzzd6BqHHK8qAXtXGDMwhPzRBbf4wS433u0kTWSASTOSGT0o3kK1DhCufQrBaSdZMlRgE79&#10;vAfrnOswvdv46tCJuWu9svmQ3bI4BpyuBs0c5zbL+IDmW63r870vbQHSmgnzyuzPowqR2DCKbMMH&#10;jABMn8nY3yXl8eSTFHIEOCYl0GyDKm7F+LvEGmesy4QXG/MbKJAnxbNIqIy/RJjEefNcDAJDxXok&#10;aQCPyTQZI+yEM6K8TgZxD1aG4c5dfF7R+YwuY6WtSKgtrXIeGM65HIRMjF3MTQLEhjuGrX/CkjFD&#10;siHHgZFkzLVFsxZgp917I4YGrl6/x/EwFnIQeO7DrOaBz95hPSE5tKV3fbdyvDgGk/nGqZmbQuhv&#10;4CtBSL+SkvWb8RnjT3o0zjBRi/jn5uuzH0mngCfgyHHCTgFuThKZ60n1x1zWQQ7HFC2zMVctKwHA&#10;xrMMcGPtKNRj/BnH3cccAOUSq/RM/Wn+cwCNZ3FZ5RJzJct2DD7hk66rv+kXEr/5SoXgwLVUP3cX&#10;y/cf0HzF7H+e8ektkIOAO0HmIwqBLZiEvFoXb9aE9H4TmyzE02VAJd5IWmHALBlhHHjiR2svgRoD&#10;x/Pn8UvdZ7Q7ycI7gWSMOeNu/02AJinGZJcxa/kISdVnpE9yVgCXsQxIYjliZWKgfUnkEWfkzTMW&#10;JC1SG3Dx/ZwN+mrGqZ0wCsxtZmYygowiBtWGmrPCIel1n5hiZ2q2GiDexYBH/tbuwIWj0Rcjbeu/&#10;KXljkZ7PQdOm2huAkJYx3B1JH9OS9DPlP+AiqamdI04ONjszpsWOAUb6QB0xQA5C2gLzNkY8T33C&#10;ljErsrx7ge28zCP189u2dpxEjFX8W8JULix/OnLGCwdHe3Zb2K2LU2QshsXrZyAszkqOBlLKzGEC&#10;opwTMrhxPM9NBdyUAmXyXJnT+lLSkLFvXBvnYsfCEvMQa2UT989z1UN53Gs9L9B85NmPsKLPM79F&#10;CwQ0TWyGlQGLJ87j53XzmoERw5YlHCm8CW0CAYectygxJXEYzMukZDDIU0DJJPMeRk78z/d83ybv&#10;wNP6PM8FfiYs2UoiRowOA8Yg+tyPZwBYGay85VVSk3daZpEkD0aNgWDYyKZiUGEs7gV+6iHxwmYJ&#10;jBxD4DOGCXOznICR64vhUgbeuzgrwFQfIKJuGAvgZPxfeWGBMpVdNqpg1FtyB5YMPgfBZaE7xuKe&#10;LItgDAHrkXPCUQB8DHWMOmM7N7v3fH/DnOZ6UvFCf+cwGWf60rNstIC9zr7TXn2qi2eLpwLfln31&#10;HSdnMjWMWru0U5iN5bFWjganjbMGeDhsvXEDANKfpGjfM4aNbYAh/gos+kqGMOcMwGFuxhGHbXVc&#10;FmDrmCXmbLz16TSebwxhh5HKzStskEIC/GRzk5D925hVTiyUuqHuALE3fDDefT6P/QLc5isnkuNq&#10;/mO385B6iVvzPFhhF0D+gOYrZ/YnPWt6cJ/02h/5GnKhRBISHCOGHXTSjMnrh1ctMcFPx2OAiwkk&#10;RskwiJ/JYM09PHeTkHcvwQBwYTKy/9yHQfa2bAyNCc8gyvgD1BIvlDHbfwFSBtKP5zIyvH+yIQPU&#10;/c9QRSpKZi75UUzK8yJtKScwYHyAqaxX5SXZMq5ikjJE1R8jZhwYTe3HMAICxpnzwdtm4Bhj4CnG&#10;g6HFaGIuMlABL4cB+8a8JWS0dMjwYmJiZn77mcZUjCr3YBWJVeXUi054wqySJasfer9h7a3uHCTS&#10;I+DQpy6AlIzKrB+cRtR96gF09KuLc4H1Tgmb7E3Om8s73M/Id6gAoDPe3tvs3JIejkiYF2bFMZAV&#10;y1lpqR7Q65fOKBbD1KfGFWcmlzrMda7Z+N879XPGl3WLlqnMZT/qxWmZMrBkKPXp8WksaAvzxRjw&#10;jmSTKxOpW3nUzfeN+cnIMW+yPAA0ZswB/QwoAb5/A8E+3o6TIjO8Wag2jCMCYI07sV0Oq5+5rzKb&#10;QD1p4DXm9eHOoe+PPPtNICMZj9+kON+6GCZIDgF+RUzzTF4DGKQqbNIEzjl/jEDHpPwbkJKosAbS&#10;E3Z0tak8IykOhnGSHBkgySYkwBxUzRB4FhnJlnV9MciMoHICCKynU+8ZWeAk9sXYMLjYsmdKlskW&#10;cQwLAFYOTEBmpWzFuW4NAwOu6g+gOBsMahsgzwxY6iftMcvNYZEMwvCTTbHxXk4CvOe2e+otI7Xj&#10;nECQgVWuSMg5NoqBtQwiFymYEZ0sSx3I0p10BQzIuukDz4jkGdab52ZTA7FSDBMr1X+cFo4KNcIY&#10;49hpe+Wb54jqR+Aws397c3rsk8LACSLL6oN5ZdP5ODrKLOGKY9PjXL+SgOcaUc6Lcdjb/GWTDJJ+&#10;A2cS0wD7TCgyzuKEcBCM3SQkGeOcLvJyzuuc9TAmjC/zSd9QRrS7+SdbucuhfTH4XNoSy1QPczbJ&#10;X8A1Dsz//t//+6/5qp38DXv1nkee/dam/ynce1pAdh5AOjud4z3P7+9iRYyVzE2bcpu8DCUGwCvn&#10;0fs3ILDmUmxQ2fyYzDtLKshXvHWGELsjSWJdDA0wYIBnhumr6tfPIT2rK8M2N/XOfRgvo7Rzyv1O&#10;GRllrKxP9SCDAs6ZmSleRc7LulCAKaEDu9fezSRJiEmmIm9j+pg2lgHU2/BildhY5GwGHyhkE3Fg&#10;SBk4UoMwLwwfQyfzyYLVXzmdBKsiRWc3I+tpvW+e1KIccw0uxxAb1+aJ23LSAoKemU0hOElie5iY&#10;z7FJ8T/jlePUbJTzCcQ5eD1GtVsYeyedubeXb6RvSeNAMctI1JNjxRmJAweMOWQcCmM77erd1Jbp&#10;uBp7CYn4NwAEcuo62aC+Je9yprQD1YCDaAxRn/Sl72cfYsyX0uNvyk4xAq7GxgOaOzP2uedHtgB2&#10;xkiu4lIfUSHMgzfNMDJCwJE8JT7it8w+8ixZyORk4JRxZwPoLi+jzAvGRExkDKzX9H1E3eYzGTvA&#10;zQjywsW2GB8Axuj6GwdCBuOrLoZPG/b6PQCA7UqoamMGADBUBlccVHmUT3kYYG3YZz0y3CRsCVYU&#10;A4yO0ZyL9oG2/iX/AqkGGGEASVthKgAYe+tt8AAPgGPYewMD5QHSWG+PB+UhA0duxkSTMYoJAl0/&#10;DDvAy1jvjTS8MxsbcBAwROzY2AMKxmris5j0XCPq+/pXu0TyV0fOnj4m+QN3EnRUEeDZ9VAusrl3&#10;aT8yp3uAp1BAjuISh+UcdYyS42XeTCUC6Pu7NpJ7AMjbYWnHQnvI0OVAcVhIrXNfX3UynrQ1hyBs&#10;F4PNZhv6/I+XZ1+d6fcqA/E85/0tYJnCZ4LmTokZagbkpx94YN5oX54+CY1sxeCIm4nzYtVkMo7D&#10;3IFnp52O7pGpy4BJlsrFWSF7Zs3f2fPJzTaklyQkVrY65FnczjuyBy1W0jK7+lIvABGJUIIPYMak&#10;LGsB3mQ+Mi+Awz5n1ihZGVjMbQUpEfYY7gto5CQTjlISgrIRv79hr0nyARyYUv6vHhKOqAOYHFAk&#10;K3MgOAbWXbZCQTr3TPv95vJMjBRIGrucIw5M9lT2LCGKxJmpH9qmHRz18AxMtLOBtR2GqB2BGyeo&#10;ly9hncaXMk9FRpyXEwQEe2cgCUIAdY499eTocKA8t9d0qgsV4igUA/A5qTvrr391TPNJrHmPCTv+&#10;roHV+7V+zFv+8akG+mSUWB/QnMszTF4etwnlRzxlSi68eNIbz1o9MJEpfTKM+eFVJ2Gj66pcfrSH&#10;Cf+bnDT1IoEy0AwmI43xSYTS9mKLvPSdY6t2x4f5CjCxEXErhhsz0P4AIDGxfl42N8jfJNOI1XlO&#10;1gUy7rEF+grAGCf+RtqdOw15ljEEXLAmUh+5FTgBSc/N940toDLPnATcgHeeIzqlV+8yDjE7bClG&#10;27ilVmB5NjfoOC5p07jHakmxgJGUD3B7uYw+xIaB4dzmT9LUnBdk9+zlCrAAaA7IFvs0DoC5dpNs&#10;BeynHfAM3+1nawNOB8ZLJRDHzDpK4CaOy5HxXe1urqu/OpFdOQ3qaBxoH5nd1JxVW2YcKJt+zZyU&#10;dY1J9gYWPY6AMOD840Fzd7I+9/28Fog8O09cYMAYegadl2qyzbiRSR0mwSjJ9LN8IxdAJTP5Ib/K&#10;NHSfWGaMAW+WoXMPT9rz3OMw3ly8a5mpOWEE+yCZ8dI7+4/0BxTsXOIdDAkjnGUmjBTAIKPlh+Ho&#10;E+gZL0zQfYwqo8bzz2bkKRNjjmWQ8MR6sDH/by8fkyQRS8UXP8zJFJgMVsDz16YAB5jw7hnxrpP4&#10;LMDrbdnUY2dNI5BTf9m7aU/ZyL1DTOrjnQxyNjYg/ckwTiILI8zAYqzASTJLDkXOMzxX28+kJ20q&#10;07LrxXnAwDvZSp08t7OpsS0AhkElMalnmXbvBfgAwBjQpgw3o4+RHTn+2DDwx3IDDBiYss3lMvpZ&#10;xu7V1nXKJ2ZMReAccIzEYl3KRHYGeFifd6qv8d9JYO6T5NPzyfeND2PfuJSQ1RmxPien6u+cegIo&#10;kxeQ35wIMrucAWPcXDSeMXsKAuYfEBeLzQkpVBPjmPPhmmCrjSUCGTc7+Qe/mmn+PCh4SrzbAiam&#10;STYXQO9+/0qFMHn8hEUyjJNJmrS8XyALRLHVBgX3M8Rhtthqslv7/Qw6AwqIAK3lMDz6bPEVYwYA&#10;ASyDS0Jrw+3fgNDnwJLUybAA0X6X73I4gC4jKLsVMHW5ZZda+8rI+OFUkCMxT4CTcgEyhoYx5Fxw&#10;IpRDvSXbMHZAFgCTJRl5Rg+T9OOeZmKWjUh6Eh/zA5wBNcnP8pjsdDT7mKLAMcm2e+pj6U2YZtiF&#10;hC5ODEbR8Urtg4lglp14pG/tzgMc0oZ+A2gO0JQHcw/JVDuJkWoPwBlA1c7aj4HXrr2+kzGXCKYt&#10;AWieN8cdx0Cbq4vM2N76ETAC3JYztZc+4EC6APpUVnqMqJ/2MwZ7Laa5kEO4KQHqIbZLEm7H1LNW&#10;4EPiV2bOLJAyfzwjSU3KbVyqn7/nTE2MU9mTYGfeGxvAnRxvGZQEPaAqrkkCBqLq4T3Goc9kHx/N&#10;e87Atjy74/ntGqLnvqcFPqsFGFKT4a2g+Vnl/A3vYdSAFgNFrsRcyLIMVdYQTmMUdi0blNFnRBnq&#10;BoD5HZ8BHMbU/UAEc2AwJUT5P5CNwcfEwywYWUsfMAzfZZgx9nl5J8ARm00GZ+6RjEI16Ixsjg7W&#10;FcZrvSmnQ3xMcs5q72MbQACR1A/D5XBgtMCZ7OwCSNqp132SJrGsnPEJ3AFYEm+0jfJQJNRTZmkO&#10;HE89OAsrVg6MfB+Q9BFs5pC6BHz9HxBNRobBmnP6HqPlAFEpODPYvvhlLs7aTO4xbjwjR8T5P1lU&#10;n8Ux5GyscgLglDb1bnXm/Gk3jkvGlPbQH5ileLt6aksOGkAmz2YZzBwX2VThkWd/g8V66rBsAZmT&#10;q5jm01wf1wIYGwlYQox4EQawurArXn3WgL63REBSdicGIb4ILBl/xrA3QWDwIp8zvEDdUh1sufc5&#10;JXGLy2JNfTyZ+jHM4oTNgBljcrHddzgPAWPLjYDN3A0IWIir9j62yoXVk/ABZy7l4hTkb9g2MMo7&#10;xC3FJdWH5I0Ncw46yxOA+9sMVQA97LuBAPgkRp0yUDAATDs0smaBoPdwMACp56mb+/zIasX+sGLK&#10;BjYXVi5OyTkJ8GoLmeUcFc8UZxXD9ew4BJwM2cRZlvOeccPZMU4Aa4ghmZwzsFpWwiEEnA9ovqfV&#10;n+9+6xYgDZJpXpm9+a0r/EMKJ/uU0bfGkoQuroS9HXn4u9ViaAEDmTcMbjISQMeQ53NlAZwW2mNZ&#10;tpQDTrIqJZ4AYzFEGbSAj0QnLkgeJznmxBRlBJxJ/mmGzDHAugBaXwAVQM6TTLRJb+TgO1iy8ey3&#10;8ubkEp8pi3iksgEhyVgAf2bskoIBam9yHmDDclvC5SgAMMCGlQGMnDoCFIGvv2sXcq/koJZpU0+5&#10;ASR3SUqkdqxOfwN592t37eg5ZHdjIiEFZVqdleleLPEVa4CNGbJ0LmCpnDPmC1TJug9o7s7G574f&#10;2QIYxCPPfr+uA1rkRMAJMEhi4pOM/3svhhibAZY2t5gJXhKXAEKDmmUfJD9gwyAzmD4Xk8yOQ9gq&#10;SbOPIgNcJL0dsAd2JNIZR5T84u8tW2oD75EM0yen+Lt3ARrfAXKYbbZ3a0YNwK1TxVybGZF2Abhk&#10;nr68D5tNIpD6aweKgXir5JywTFKp/sMIxR+nhK5dUm7sMUlA7kvs0bzUPxLVsHnLhZRXchZZ2Hcw&#10;2yRCkbzVO3X2fWtTd5Jy7o4pMeDeo9f3lZ1TYmztvPNJBLrb6s/936IFIs9mKQpWkRMxTDj/zmHB&#10;KbDF3eQvXj3jamLzqLGNTqphoGRDisuQIzEUWZQxIDxTUg8DI7aCvYi1JNvV+3i14j1ien4YdOWZ&#10;5/VhRzYvIGdiO3NtX5Y3qCfve7X0heFMIlIWxK8kKOVOclMSnK4Sot7a2ZHESIdTNnzrM32PTKvf&#10;MBygrN5Hmz8AD5nUPmcQxd60J+ZmfKyWsHTZSKeMrMSqbid/B8ANeiRGcca51RxZc+676x3GjcSp&#10;ZpUyeGUjqx+QAVq+b2zYQKP3oPUMsT3SaMuqJGbZ3r39n3sl/4ifTsaonxIHTt2BmwQvWcc9jvwb&#10;E56gk+/JlpZtC8yxTvOwc2bUhepgi0FgmjYVh+TUuMSDxXwxP+9yL4bKCfNdzo54NXlXW5He/bZx&#10;hGf6IaXLohd7NtfJvZYLcbQ9y3e7P8M0jamdHJ8PA00vv7sbynsm0/PdP6sFgGZnzwIBxgV7AI5+&#10;eucRrcN4M6QmN8PAoJO1SDhzxxmetolGarJ7CNDLRfbxd5IWacqktDwgE9992Ie/mbgmq9/S7Dvt&#10;H/sy2bEOXr/J7J6wB3OIlMdQ+BE/YxBlGPbFyIpBMSp+JGVgSR33Uh5gYYkAY+xH7K5lReAipuQd&#10;/ZNNDvqdyk6e0w/aIFJfsyoAjX1ZfpB4IADCfNrQM6YcD0xLG2p3sbE+4YPDwPkgTZJWY/SSKats&#10;QKWPgxLPymYBYmfaT4xNmRjnLEHoegFCfZ89jdkwmaL6ug2qsQbkWiLW3gw2x2yHsZBCZcrmXRwv&#10;jMfyCGOi7SfZldzb++Mqt6Sl6fiog/HUuxW5l2M5N3X3d21qnHVGrflhjaTxmrnhPeZP5lWyX9N+&#10;+g9IJd6MJcs+7nqoF5DTVvpixhCNDfFgDo34tXHAYTVXZcNyYN2jD40T48o8y1wzf8wHMrh5BzzF&#10;380zvyVRkX97y0ZOkEzcL2eaOm56+n+WWX9q+5EtwBO3pusV2bMWwk9mtrOd1kfW786zAVC2jUu6&#10;/8pjZrwwLUbPD2PRBtdzgBND6YeTAbj8zOf5PmaNRXEoLFOx1q6BThtKMmHgSICAyn2WdUwJFbjZ&#10;ak7WJycF++91qFi4jOmsucsyEu+IEQdWic3N9tO/STJRTwBl4/O+AJLYm+U1WFIubWtTB0a424Ei&#10;Ic7aG2wAS44EJgoUGjypBdogdQdq4pQcnrBx/aNfvFOiTDt+xjoHZmVXvafXmWLgwJ5Dd8WefK69&#10;AVoSpkinwAWrJG+vNu7A1nNgerdjtl7kwGHe2D4lByaQZXN4O3AEcLmUObsNeYZkKNK+MZT5qaza&#10;RFwamJKZjbk7G4tki8H0jfcKI1je9KWJQAZGH8V0xwg89z4tcNUCPFqe8NEOH1ffP/vcxHylpPie&#10;sjzf/actIIkEWHdGrLvYnMm6JPMkOUafYqmWc0hQwXpJtoAWk7F+M2wG28MmcwFnbMZOOm1YATuZ&#10;mKzOkGNymCrmAmwknmD31l9i574P/N3vHsBCjvTuuXtQJNxWJ/xbzHPKr+pGPehEIKCNaXnnBM6c&#10;xtKti7mJfQIlDpB2UuYZqw2Qcxrmgd2eJ5NW+wFdDhUg1AZCHWTWtJ93tMPh3cBL38T5I0EDM/v+&#10;eoZ4q+diof6m3TjPnA82ofvsaO5wLqgxOUAceCovOXhHIfgwefaZ7E8LfGQLkAPFXF6RZbdbzo+K&#10;/+2+/7nvby2AyQEeUuY8+9HnmETWWjKy5DyXBBQGWDybJM9Aeg4mRM72dxcpm1Fl4MX7wmL0P+ZF&#10;lk08k9EXb5R5Sd5jeEmBgIPcrRzi36RgBt66UsZaLJLkDlixJbKixfUzaYiMSCrvbSQ5C2KHWFyD&#10;IXkacHYikM+BlTI1E8X8sOTe2Fz9MGGyfc6PnWNO/YFVKzO+J36fTHb1VieKgdgoZkwhEOfEZmd4&#10;Ie/I2bfYaCs9FBIATar1HkwVcEfi1cZkW7Iv8NOXynA2Xzkoxo+yaCMZxH1I+dlce0DzsUQ/sgXE&#10;jniYH8E0f2SD/EGFJtsx3lgkwwgMxOWyJhAIZrNuxjXGk/JFlm2g8TexPPE4SSL5DHBiOYBsbmeH&#10;5UriIQsCL+WJ1H0kheY0khzmLM4LADwb4/QuWaY2j5iHX6sL0G0J0vMSs2twAK7qMfcEVj8x81ZQ&#10;1BGbJI23Y2A5i7Wc2gUwkdQT78wWiz3cOBDZcaf/rlxYqs+oQiRvAE5GzyUDmswbEM5h4ZKD9M1R&#10;1jXQn59xYPSN0A3w5FzNvIYun/wH/Sv+Geb6MM0LQ6KzV+uP/iD782OrKmZkYTVvlkEgEzFCGERk&#10;rqTBM0K8XYkXZLj0OQOHqZg8fpPqTOJOXGCI/V2qPINhMjNMPblMYMkcYk4MadbzpXEZnux9yrgy&#10;8ldxpu/SMdrwMzfnv6q38ohNhk0x5ownmXMVhxavYkjP2ptUKpkJK2p5U1kwFjHOJPzoWwlGEm2A&#10;E4bSJ4ak/CtjrdzzyCr3i/dSTWTSyuDkDAKX1e5J3Rc+V27A3aEwZQTq86xZMWjJUB0rNr7FdjFd&#10;Y1o7SRjLBgPGPjn0KnfgKBZoPnFizJnI5w3yWLgEnZ5P2pYzQSEgXetjTFUfcDbEOCWOYffqTVJX&#10;/my6oU1z0o01pn3ayRxf+hJgWuZis4ydefnHM81HcrsyU9/zc/Ks7FmMk0wlO9IaQT/ZpFzfitNI&#10;gTepfIeXm/MLOU0yQC2Y55X6EXvq9X/+bfN3HrnJLxvQ5IwszEPGAkhKUuFJQ2JuvU+qd5PwxF1I&#10;bWIzvYUbByB7sWZfVmXNleOjGF1sxDN4xz121RnjUT8MRIJFDBkngAxFivQ9TIKxbRmP4WGotJ82&#10;056cD3IhWTHJJ+rF8WCASXDYXkt1HBIyqLb1/rkWUZ3aeK7ikH2Pf3uerFr9o60xMwk74pMYEckV&#10;Q9M2iWll/SCjaBcY4NntBWiTNGQ8kCol5Myt3wCxZQ/qpT4yQjEvbSdpCWjOTfGPZkyDUd8DtDmA&#10;QFB5AajNB/RXA6d/G3vNRP3NLkV2S+oY71FijPYh4SYZRzkApzGjTTiggCpLsJIcNuvk78ZSL7NK&#10;v0lgymHgJFfzpkHxyubqD/NJzJmk67f24RD7u/GbjfjVm9RtHGCzEppyJaYL9M0dc9MSIrFTc9qP&#10;ZCR9CjQfefZ72vqnVC9qAWBpM/DPjGmeFX3HQz37/hF45DuMPgBSX2xjsj+sQhaw9XjADNjFcDL2&#10;DBFDBvx49+5rxuF+xjhLP8SIAA8QZrA4Hi5xJeAlwSS/s4xBTAtr4WBwHMiBFs8npuj7WD1WKEEG&#10;C/Bb/DBgp8wMGeeBEZOdSULzXCBHWWBElVW8j9yoHtgE48mhwCyBTl/aQKwuG7JLpDGGcgEcxnOy&#10;Mw4Hp0Hd9BHwxm48HwMVF7P8aOfS9gAReJKTw4CAlecFTCyjsLMOwJC123vAGgOMPyba4EPeBQwr&#10;RqjszQRtQpAzLrvc5E11NT7EBzlOuQLoKQu1RMLOdDLMA3HL7Cc720U5OCFzY/xOCFIvS2A4muKn&#10;OeXEOBRrTUiGs2JscJ6xRWx0qg2ckJycklNhtB2n1XjiXEqU8mzl2pnHfzzT3Bnszz3frwXEQYDm&#10;znFH36/037tE5Ebr2XjzFotjH3dS+l9RO+AFUIHvTtyaU2Edo/gcYJkyK0OMqfQmFl1O7AgDmSyI&#10;A8JwxxiTUJ0kw5BjZ8p3JV32ezBz78KKMWagyJkBvmFjfovZRjYkX07glIxELejyylS1lV7veevd&#10;AIJD0eswJdZwVqK6uI9jAvA8U1ywk6z0ByehdyY6Yozz78YOhYYj5t+Ul97UATukBjQbJW9zLgCd&#10;smsrjtvc/IPzSKlZrblVJ84gdqptAOxcNuQeDgCnBSC/CTSvqPMrJsTzjKcF3tsCJFXe+AOa723J&#10;f/r9HPDNuGGbQMKawhm3+gggZTgdJC2+yJjuJGYEGDCTnXV27sf6sB1A4n1Y7TTI7sNGm3GJqQEP&#10;yS3zeK27PYHxAQtsHsvR7n2Rx5ULeJIhO24JRO2ONDc3pzbYMGHukkSe5xS0hCvOKGTgO+oOuGcb&#10;iNFj23DhKCmHaiE79+gyTtRttbGC7/h78hC0KUcEQ+T8cA7Mcwz9yDnBzPWLMMF0ipSd3Oz9ADQZ&#10;vJ234N/vAs27Hf/c/7TAV7QAedCariPm8BVl+i3vZIxJjgArh30zXL1xgbrGwc4xXu+tP4+f8SXJ&#10;9gHNO88l1xoPWBkJV8KNOK0fz1JGmycwvEkmIkGSbLGgWTfvxIYkm5COEwYAysCWvPmKi5QsLqoM&#10;iakBLoDqXeKPAEF9gF7vQKROfeZqypOjunr3IMBlvSQJtzNosXhyL6lcPL/lTe+3J6xlKC7vWzkK&#10;5FySpwsoK+sVY9PXwHqSNPPZUpwcXZZt/rBijoU48kyy8iyMk+SOaaurRCCOhXivttXGPucgiYd7&#10;R8ITAc0v30bvFQPqecbntoCBNk+v/9wS7L+NbMgD/4rMThP9I1jWfu0/784ci0WiPKozI7Y6A/FO&#10;KSVcScQhwb11+03sBPPKFmpYImkPM8SYJfskc1oiD7mOET2ql8QoYQCZqJSNXLaYexVoeiYgsNOP&#10;BCOJM8rFSRHbxRpzQokYruzXFSP2PUwLyKgrRyF73mJYlAKXbRM5Qn1Ra+z1Kq7X8dms8YyaQ3kQ&#10;oz67bMiAha/2Pu7vAXBx67Odt3yWviGrmu/AnQqhn6ejI46qrzFXYymbzgNNagngtM0ixwGz9H9J&#10;RdrKs6dEfFTPl8c058GldybOc+/XtoCB/lPkeaA5Nzew7APT8IMt+d2JCjxnXjvD7Ecii+SBznQV&#10;S8qesmQ58Sffae88cSkxmvz0XpbakFHGfkxkxotR69icf4sZcVTIXuJQPXcYymxnh/HwwFt69A73&#10;+A7jpu92pcm7o+wog/Luc1b3q4fkIpsCYAKvHn/YFoainRocc/LG0fswS1m52IifOJMSViw1eSVo&#10;pl0Ye8lIYsrAB2DnfMrcY9kTJj53vrEeUvY2UNSWzQgBg4xtlzaYToKxjaUby0nIMZ6N2b5IqH1c&#10;God1jjlOVqs/2ipnhRqn5mjGbh/rh612FjJpVkw7h2lTCfx4HydAXYGe2DupPXudY6SyquU7iFFy&#10;BDxbnSX9AEaJatqXrKwfAahkIkxzJxzwctB8xUT6U57xagPxp7SbepKSTJoZ5zGxgRHm4nfLVyaO&#10;PUwZHD8mH0DrZRGkN16pCezffoBfM1rfE28jSQFVSzT6jD7vAb6WwoglZbN2TCiXDFB7g0q8kIDh&#10;3x0z8kyJEBiIjFBsp40Yj5msxvO3DME9fjfwaiPyIyMr01H8ai565zSQtLzH9mx+OtuVt07GZMCd&#10;4mFZy9xWjXxneQQmol38P4YZ8LvfxurYjt+SMhg549/37Nqz2o7treOZM4EZahPy6qwzh4VDxaAf&#10;GUlLbySYGCcNDJwchhYDfPVFruQINpgIQwC9thWAR3+5vy9StKUXkpSUH1PjcAGS7PHasikZFThy&#10;CizL6MvaT2Pj6NK/YqDZzs/454ROm6bsyRLmDGDQqzWsxnG/zzi2c9LRGkv1ogQYPzJ+JYGZqxKV&#10;SNragANiLqfOHEvjW92UX8YxJ0O5LFfBYncUpAc0Xz3yn+d9Sgswinb9WMV0PqUA3+AlDH4WpDPs&#10;M46UWCNjwQhNtqUK2Yosn2MoDRJAz5o+xotDAtjnntIYEkYUJ6PXfwIAhovjYRF/jkrjhHAWML5X&#10;x6VJeUDFezlJ1hICfZf62bqO8WZAVxcnSiwPIGAhMkeBp2QSjozvUzpefQEcaxpJxrn0KQA03iPT&#10;Zm9kUu3cg5aygklxKAFwDgEH9jKLu29lGEuewrrUKeeLerex00uWVioGwEmZqDKcjLOLhD9Pacn9&#10;xmHGr3bQZ2RqdbC20neVL3Iu9UeCj3FEzif3km05iRxW9VZnV88L4xirFjNlP2QgewZ5VqzzKhbr&#10;eQ9ovnrkP8/7lBawtsrg/5NB81Ma+gNeIslFzMkGDq8+TQa4MZ7Z3EDxMbDE8TgHZDtJNauNF9zP&#10;AcBWAIfnYN5AVKwU8Pv/R60PttSDYjDjdWKN3k0VkDCUrF5zQOzTFnVYfJZy+D6ngTrBUQAGgJ5S&#10;0Oxa/QAnJwPQci4wc8wx7SPUMTN7j4YFIKZM7IYKAG/vq0txoDykLMAvGw+QWpMgBKybkSuPPuFw&#10;iGsCxGT+UhxkE1M6lI9jgtWSmr0bQ7aW80MTgTTIIy1+gDV5HrndArIsrb86MnzbD3pu/LQWyOYA&#10;kormTjKvKATGQDq1rlTsj+Q9sz3tACVzMgxp9V4AxPgCdLKm8t7N5n1rfYAW2V095hINsTsyqtij&#10;JSjAxQYS1ihieeRFOyOR0THseWGOJE+stdsF+JDw7ZCD1QJJ0nV23+F09JpNMdCAMwYoKSfODyYJ&#10;9JMIBJTIoC79L+wRRuu9JFROSi5MWXwRA3SRj5UDYHIapnzKGaAs9GYJwiDK74f0rI2AMNUAayXZ&#10;i5e6gCk2C5ix7R0n7mGabx3dz/e+tAXEJf6UJSccA4zhziL6z+6cKyeazMsYA6y58cCrysogYlMM&#10;q5gx6TfgoHyWoojvna3txcKwLgY3W681a31VWY+eI7ZHAuYUitV1HFz/M/AdP+/nACqfWecIIDBI&#10;bd5JakBGnBFAtsxOIrdeNE6o9gKUEmdkC/fVJ8J4n3jiEdhI5BFPd2lbDJ4zgwXbWCF70vpcrFP/&#10;Ac0+Jo0DRB1IQhHQzX6/CJz+0mYcDiDoXms3/V+GLmXj3/ybf/PXc63TlN2LwSbx0fP8X8LYkwj0&#10;0SP8D3j+lTH8qiawzZYMORNa8B8T8NOTl4HIlnM5XHnWp//P2K7qu9sG7jvzVGVg9nKKnfiJuvGS&#10;ecJJaJnnSH5VH+y8V5soN0nR0VtXSxF2nrm6h0yPZWFdMisZTsAhLgaISHTYReJcZ+8B6qRYMuxH&#10;lffo/doI0InNMfDqEBalLdUPy7y6gJElLJi1Z3T2t+eI+3EKJEWdjW8gNrcJxN5WY9B4JrcetZm5&#10;gcXrE8wWoHF8xZY5OP5OfpZAJ17Ze0DbOSmbTJCjswOQOQUwAR6nyTgz3oC/esmSB9rGhza1bhMI&#10;S/wJQEqsYku+bMnJVWc+nz8t8IoWAJo8R7Ex6fTW4DGWbRRlc5LWyFjZ4zTGwwR3v/R0P9kwvaUi&#10;2XkmoR/3mMjTYEl6yWbsWYpg8obhSJyxVlDSi/swLYwnl0kvPqU+DAFpzY/JnixDXrfkDtut8c7F&#10;7CbbcA/py486SLhp6dqzZP1iLrIu/VsGbhtMbUMyI7kxMgxjZ+NyKjwzP57pJ5KZZ6k3x8BvDosl&#10;Abz8j2KXPZa0K5kSWEj4AAjei6GQGH+Ss8Gg6yfJKQx6xqV+E6/bYUTGuDYBRlikuGTLm9oF88Ok&#10;9Z1Mb893WSqlvYxDUqk+lUk95e4uh7FOSk08llSbjds90xmj4o1hvlgiADN3Le+xBCSAa5ybk5Hx&#10;xaSTfKVcYYnmSjbv117aBghGfldeWePmn/WaGKq6AVlOtnsts8Hgn1NOXmGZn2d82xYgX2EW711U&#10;r4JHnjajwyjwkN1zdF/WVGKzYj1tnBkGxgSYy0I1UXsDCe+QvAJ8TXq/JSiQjMJEvZ8H7/2kN6zT&#10;JO+Yl3iPeFROKhGL602wMVbxLJ8zQBJCZCDGiHqH5Q28dswM8GMiACiX9axAn6GVucnYuTebnDOA&#10;vk++s1YQQxZv+my29m0H7RsKRkpm9DluQIe8bCnRzqWP3c9RMo71L+ZpvAJK/YjViYUac/o8GyJk&#10;wwV9Kb5LqiUX95gy3jmKyYg1Pnvs2wIvZ2e61xIVTg3AMlZycbywaw5pL0cxV4wnMrK6cCz7Mlcw&#10;VWucOYkcZKxaRrGymotAU8KZ7FhxYjFTTjYHVXKXOufEFEx0R1V6Ypo7o++559u1wCtB89tVrgqE&#10;MWFqpDpyFQOCEfq9m6E465c1ku+p95Fx8XfePKkL690xQu8px5/wXUAE8Bh7a4N3N5ABWpJ+0geA&#10;kxNDDgVamJs4qZgf4OyNQDhT4oIcNIDk/wktcMAoG9QI612xNReAB3RROIAzZwzzJK8CJWNPQhOn&#10;quO1xjKnDkj2EqTeEUh51cX3zQEArI65sFLxShvz54xOjipw9JmsXjsfcfyUWT04fHaJEtPkCO6M&#10;1wc0/4RZ9wvrSPKcmxv8wmr+ldjA4JB25w4t362+jLLF5qTs3jnmu5XzTymP5RsYVoccgBYZFnD2&#10;SSPABWu0e04uWcgyTbP1YP5uyQbFIhc2B5y9i5RMDrakR8IRlipDVvar8gSU/FvcudUSn1E/KBhd&#10;Nu8Ri8RGKUveIfTifeoRyViW7oqFh70CcGrOzCUQowWaGP0DmmN2vHoR9Z8y+b5jPTFNUsxX7D37&#10;Fe2x2v7sK8qxeidDAyQxYp7/KyTzr6jbLoP7irLdeSdmSqIEIEmGyvpGz9FfHLB5hBhGqA+dGYr5&#10;yYoFfPMCaL1kBwOUHwB8AJSkK4wxW1kCQmUhv3ZoAlNdnZwjdmrHpV6/ie0qj0voQrncQ262pIRt&#10;lxHcDgI1htMZICRvA8fuZyBK+pYf4fkPaG6OtJ0sxs1HfcptOx37KQX5wpcI7Dtj708BzS9s6tNX&#10;k/bIXta4ych8q2T8Xev3k8olbijuh9lJkMP67ZRDmhTPExe/uswnLFE2q6Qakqs9X/vAbs/IrkSS&#10;ycTXG+AAlaSaTlYLwwXKc0cp2ypmLWfKJwO2s50ldIlTklVJy56f7RqxUPIy5ak3s5eJ7DuRlTkF&#10;yQ2QdKSu4vTqKvwhc3fHtj7y7NUoej7/li2AaUoCMBEYbRNdKrof+5/2ZXLxeiUESCgwmXo7LxNS&#10;liGPWByHRwoAevkICYjxcJ81gHZf8f/e29I7TUJeMU/eb5O0l5lgYTxyclg2A+/dX7zH301+v0lj&#10;nVzhWYwOz5rX7rOd/TJf3YniSiRjmYv2yV3tJ/rqdz7P+/9bgLQpO5WjArw4LpZ0+Ls9kTvTNYk/&#10;9psNMPgNzMydXt4BTDikOe4La20GpxSYniQjMi32hln2ODduyZ0SivI+49TyFUtAWvIF9tZaklw7&#10;GxfYk/oT+7RbEulXjNKOPk12zFugib0mQ97c6PWeaT1xXA5Bkp6UheQbJns1zh7QvGqhX/75jmf1&#10;HZuAR20CARAZfQCGB+pnLl73NwDGwFh6YDutnrRAExDmByCSqHoCA7uAqt92QXEaCuPU7ErWKhDH&#10;hGW6+t0yGEAWE5K15zdZK5tpa2dykdgS6YmnzTMnV7n0FfmT0bGMBnsQF1KnXDJVZb32MhmGRxZk&#10;X5IlvAfwZRu13jOW/MYxIXmRv6Try87lFCgzg2n94JMZ+zWzA4O0OxBwE9cDGPaQTZa3rFg788Th&#10;4iha1mF9JODi7GFWgA4zNJ7CRH1uzKyOaIuDluU8kr3EPW02AnRamufYYZBTyQPcnt/xTO/KvGnp&#10;V+zTvUkqA+gSjSgcvW+x+nKMxVAloZ3ZNZ8BztQl6zTNm53ry0DzkXF2uudz79nZQupzS3T8Nrt9&#10;fNV5mh/VBu2R64uzOeLeeVRYysXo8LgZFswa+E0DyJBZCoPxcio4HpOx8vBlVAJyXj8HgKPCYVgd&#10;RvxR7eK5n/2+j6zLe59tGRAAlP1puzyOlf/PrfMoLIBMDFKc0YbtxgFHyPIPzC2AxumUPepvwDiJ&#10;XMZYDmsGYGTRqSrIYvU8y484YL0sJc6e7zZ45gizrAt1n8+9HwC6OK1AmPTLwePsNhhyJpUZU+WE&#10;cuLc21nA4pf9ndWcUl5Mk0Oxc30ZaO4U7rnnd7fAe2RFiQXSx79iw3aANvcF/W49Ze1ndhLqtPy3&#10;ltNCeMsEsJLnensLMOAky2ykfvdJZNhs0t5OLhkSsMwt74ASpaOBg1NlnaKfVgqoCHbKydFZykaa&#10;NY5cAAmTC/B4P1ATJjA+fNcSFZJ9gDagKbvWIQudhMMRs7ZS7FP5bKwB6L2f0iIeSUYlx3IKbKpO&#10;3enNNCQ4WQON7c4ENGBozCYjmPNgU/ZsrgD8LcFRR9m9355p3h0sf+r9Ozt//IltYwLyiD97lxdS&#10;qNgRwP7OFyPEwIrjMqQMnDV0b8lsxQB2E0m+c5t8h7Ix8gEX7IxsOk806XKKK3IQJeLYyYYcL2Zv&#10;HSJnqBm4NYcSgEjv83LfXMZhhyDnuQJRQJQkIn2dTS2wOGX2OUdMHD+OE8DBLl0BTc8kjwI5QMk5&#10;wICzrpLU3xm05pNEIjFRyhGwFK/0PeOXskGGFTKxuxQAB6qdAIhBi4kGoAPqJGQx3tgIv22PmPAN&#10;Z4KjQfoFyJa67FwP09xppS+856fGHD+6yRLT/GzQFOvk1UrlB0TiKyb0ylB9dBucPd+4YfgYNTIW&#10;YyNhg8R19wK22M1Pku/v1vGz7ic9SrzxY5kDwLD1HAmdXB4Q1Nb6zzjLKRzuxw45MYBBdqx4ZkuO&#10;+koCjjWWreQAZn/vhB/PkcjjGXbuMUYApLnVp5qQdG3jyEklYfoNwMiguQ8gY47GnTqQX8m2QNxz&#10;OZnqiYlif2RcTkP2m+U8yDNokuBZEu96w3z1EF/HUH2HA+EZ2a7PMV/KmuvKfnoflg40A7xHYyHP&#10;ekDzs2bL8553t0CSHDzIxGZM4pGSWJLKbiKI0yU71a46PfF8bpKbgNn6bp6PyBBlf0vGJ2cSerf3&#10;SFk3YRkChi27ory7ki94gHayuTVDwEjJxJW4o83ekktANmMov1MdX9BMX/IIcWFAABSBHkfGqR/W&#10;Oloq8i/+xb/4a+ccjNJ2c+RVscuwU8lYLU+KPc4wh7GMNRkDDRoYn4QfjDUXpw8AkUAxu77cJ0lN&#10;QpGkocwh4wEjTHbtqiGxOHUx98igstFl4GKk1lYal5aKYIOeiy2mHmTiOR9lu2c5iftIuhKHzD0J&#10;ULmUee7LzNFVj7QFiVhCXt6hjObKlTz7gOYHTJmjUzI+4FV//CNt1CwOIWOOweGBJxGCt804+SHl&#10;kLJMklzS5SVPkH142RZd+x3JB6iSiwANAybzlGcclgY0gbRJZ7JbcsGI+LGpe8cQeeJYhYQMXrp3&#10;+enYk4QdmbaMAA9eVq39YTNJyVnS8dUTI5Dcg7F0tqsF38onJkRCYwDUnfREksWGxdJ87vQO6+Ca&#10;pZPc8nf3+Px//I//8ZdzwVhxDn7L4v+vnDzGGQamz8mp5EJrBPU5480Z0/7GB0CJ46b/JKtgm2TR&#10;6fwYZ5K6GgyBsa3pADQGRg0Rl5R9jYmaJzK0ZeBiW8aZMZPnGHMyV8mmvf7RO8j+c2mX8tvcHYM1&#10;tgBVnE9sEGAa08qqHTL+OBFkUt9TBrFM2e65MF3gqN59aT/OhLl4domDkrcznzjLDj1QZ3PDczgv&#10;M8P86JkP03zhDNLp70lueWFRfv2jTG5JAruJQG+JDa/60ukLwNRm8b3DFOOg/zHSmdXKOAAfcR3G&#10;h2fdCRhiShKLsqk749NxLkaP9yw7kLfO+IkF9cHIMlyBJe8dw+AkiEG5xHD83fIYYOu3ezsL0vMY&#10;OQbGb4yG0VRWe8nKvvwp13fd+cu4IO1zQIxdYAUMgCbmlY34KSjkcPdhgcabn7BN9xn/PYaAsGVG&#10;fufyPrF/4EnSzIkhFANOkQ0BJMY4ecQSDHPJfYn5Gf+cOPu5cvjiVBrLWGTGV94HvIyTlZphHPV8&#10;cm/+Dyg7RimBpxmyeQXkwwz1r8/NC+uFvc8c6jnDyWinco5dQCwhiGxsPnHAE5+9GucPaF610PP5&#10;t2wBhuAOaL6iEgARMyAvYXtvSap5RTk+4xm8cIyHx491A9qfcl3Fsb6iHsrkmC1SJ7ADBPlh9Eme&#10;mA4AFYNm8IUeOEoYGieHI4TdAVTMDVvL5uiWdEjCkbm62omH2tE78XCsfB94NEOdbUMiBirup6SI&#10;u1qyQuFZOZX5G2DD7gAxQFZXoN1rMEm4AVjf0wZ9rTbMwJQ5Fb022Xfsz5wN170TGPYuQ56lDRuc&#10;ldFzMF+gKUlp53pAc6eVnnu+XQuIz4mzzS25vrKgmOR3W0/4FgCRxCF5g6QsC1Lixtww4ivb+Se+&#10;m3pAAjxrR2NZ2AH7dNTb0fU//+f//Cv+yXkjwwMCAIh9AjXgFuDMYcycHs4PyReokEAniE0QpH4A&#10;Z2X2maUbGC8glaTkb9gecJ9KjlCJcRMlCAtUr7BTIEr2TWIS5imOG/YMyEmofXi29gC6nLmpMAkv&#10;9CEBWGnXx+fUoSyFyWeAmlyNvV8lAqU/HtD8iTPwKfNf8UpSV6ev/4ZmwV7txdnnDX5mvbyfscq2&#10;aYzbd3JMPrMtXvkubQjoxJ21LRa0Uio4ObaEE7+0M8/K6WHwxUAxSwAiK5ZUHyAAosAGQHhOzjsl&#10;cQJZaonEHltOytp1AT/gEQnXezFFS1JykULNOQlMpGLll6jkbwEx7O1oL++UI88T6gjTxDqzrZ3P&#10;ScByBc4u9Ws5et6rDmLDgNZ7sgsYQDfGqShkZvkNYsU2SNi5HtDcaaXnnm/XAjkb7yim+RaGdbeS&#10;r34HlsDbFlvJCQ4fuU3dLD+ji+lISro6xCALw1ebPGAzkp2sL7Q14VGcX3yXYV5t15a+cI9j4Ky3&#10;83vF5K0HxL6OLqzDDlL/7t/9u79ifHPpjHbAdLAeZZGN2TJinostOtcS6KwOCmD0xYwZ+3mclmco&#10;p/ihXXUk2FgPuXqO8gBVMixJdyVTyjAV8yRXAkPjRfn60nZilF1fci+GZ5MCOz6lnO6RaJYMWYCk&#10;rBglQPMeAEOFSAzeuzBM/e0SuxeD7ePFgFWzUPHUTkDrjPiz+aff53Fz5FTg35f6mEcubUR2nbFN&#10;4O176ketkl2LaWLiO9cDmjut9Nzz7VpAggKjkqQPRp5BI7FIWnDQLKOdCWv9mb/nh/TYRx+RaXjV&#10;GCyPk9EXf5J9GKMv9sHwyRyUjQhgZLNKmul4jBiQMwsZT78xh14fx8hIjRerwjzsI2qyK0/WewJL&#10;4GWhN2+6181h15iov4k9MhJtpJWXpCaWJKmC1z6BQru4h9NBwmMIxXxk/+4k0mAdDM3qjE9GiqzL&#10;ADNKcylDBhPGItV/xrJ6sFluAfC0sb6dAAx0xK96O7b+vnEBLDEq35UhPLOAtScZUlzQGAKsiRXm&#10;WdiJ92CJ1jYaB/PC+GR4Apreys19wEY2cli7MmB92CJWCJhmuUisknAk7GiHeWkXYxDweB/pVBZ1&#10;Ln0qQ9x47eQcewfbCtH4sL5RNq8EHoDPCcI2sU6Oqd/GsM995+wyprC3HmvmUrbF83fZurK4XfpD&#10;fFTSjktfmQtTkvUZ56Hnu7+RcDk74rz6Q1uSnYVu8jzzXvt4dhwhDNnSG1n0EqI811g2TnauBzR3&#10;Wum559u1ANYxE4F4o4woZpHtvVLweMQ+C6AAnGTkMSqAjYEHCNaF8VR7H03PZGQYQPdIIgB+vPc2&#10;FL7L+yedYVoMdT8H2AEMk92PjFWTfx6Cm82wJV0w5mGGWJXEDktbtAM2ITEpZeCR86SzXIb8BIA7&#10;2xZzyz2YjxgmlnCWFJK2BDKcC4vT5+kX7lE3DghnQfxrrrlzD5DAbMh8Z6BpLSBmIGYXY9uDUftj&#10;DNYlrj5XZ7HEszWm4mzZPm71DO8DPtpQH2CaM9MSAHlPgHBOGLtIZYkUEJLUY5kUWVD5/egD7DE/&#10;HA9xQAadzKofLdwHNJZRSXyROBRmBViBQTMyzNn4MU7iCBi7WCMnwPP1F4fJd5UB8FjylD2MOW6A&#10;toHX3Ei2qr83G/b/3Gtc99gHYnEOtKUlKlnOYlyZA/rbPcZ1HC79yKHMHDDXObXKahx5DvD3f7Lz&#10;3PREHTBTTgvnVF/GATNP9YMxtnM9oLnTSs89364FGOXpeX67Qt4oECY1F4ub6L27SR73alnY0hLS&#10;VIPqUdG9W6Yi1sfgTtBkiMiOnAFMaSU/8voZRKwfIPQ+pXkvw8/5wCCALsa6Kh81gbEUB17tRew5&#10;2BojzKlYgaf6YKJYUK8P7DYQj+TEAB7Pm/E2cipQAzSrXaowWd+R3Sphx3KTXkKiHTg5mDtQixLh&#10;ndYCA2rb07kPmAJtjpNlJmFyygug/uW//Jf/10kiuQCY3XOAQuRt5aRWUGQ4dWFmQAUAAmafk3yB&#10;OCADbqmbvrO+0oWBAnCX8QGgKTS5fIdjYukSJqksNmYHdNoNs53qBrDX90dbDHI8AHkcAQwbG3Zi&#10;EaYpCclpRP6OuXI0hQI4cZxN2cDZDtA9QPPJnr1hsJ5bz1vgO649NakZyd+SpCKxg1xLuiVFMRqY&#10;NOPwkZe+JetlE+uzdzGIDCzJjXwsjsYw9YWpSgw5Y3biaQCEoQQc1pjOi2HFfDETx1jZjm06C0AQ&#10;kADgf/2v//Vf7TbvARiYls+Uu+Nt3mn82A1HGRh7964uMjxZVljAT0upnACAyfHg/DDKc52hNuFg&#10;hIFhmpg+BonpATnfx/ZW8mTKSo4F4JHjqRQ23khc0X0UEcy4dwRSHhJ2GCHlRRmoLUIRQMzfKCTk&#10;YFK1/lUesqfvSZ7J7jvaLaEPyknL4xQGkiug930xVN/VRhQKDi/QJf/qO/FdThHH5chx4xRh8Ym1&#10;my/6NO2pfhijsquTEIHnGx/mERWAwyIcYtwIeXCSOFUkaWECDHXnepjmTis993y7FgCan7Hk5NWs&#10;btWQDAH2IH6EadgdBWjwfo9ida/qEAaEdLg6rHf1DsZTHFS7YAGTIajLTPefz8E+Azo2dJjxwzCW&#10;TsY5SkzyXQb8ynnyzlVSlfpjUz7DpjCV1cW5SBx5Lq/QFtiy5wCQPj81zyIfY5fkyowpv7EvGwx4&#10;NgAQE8V4jhxV9SVBZncqzgdABsCdnSpxB1AB5Nl2+lB/A0Xv1RdYGJlTHbBtZcN4OaZA3P+BS7ch&#10;Btkgx9HDHMn9gF1smHoCuObWdgCOWgHg1VX7AVl1iWPjvVmiwnkKswXKnm9+UBpaNsZaOVj5nrp5&#10;NkeGI9FjDdMEpBwdz3p2BHqVVXme8y1bIGcCrgzuKwv80aDp+eQ3njemIe5Fgku86Sze9956JnMx&#10;+5S+93nP949bAKiRIxl0S0n6ytmSjDgAICHOI776fowoSTmkafI6KRtzSnxTkgv2TXoGXg0sAFXC&#10;VydoAVYbhpA8s4zLLlK95IQTw8nJJS5OUnbJByDLk4Y5AnMTefWeGxIATo5in75iGQpA9DwOxOrk&#10;EfI2gMVgMUSA2EvPOAQ+70v9tAlg7Ix7yWryDoDmsyPQM4N/dQuQdUhbDBEPVBZcswRyo0lK8pRA&#10;QN7pz8lZ9vlksPx2v9892RmJHPTLIxfT6fWTQCeLxcWKeNpzSYR7eNL9EyYFEBkGxkYiiXeTtRgY&#10;BpQR/GjQVhZGg/H6jjL8bxjEQEqCDVZmvHCQkjGa+pETLTciF8p2xX5WF2ZMzhQbdAHjZFxjc9ij&#10;91AAshNPErOaJVpuQtFIli8gIbWTMsU+yb8YI4cuY1B8VRmTcEaKB9beKynMe8wZDBFotVIAnEin&#10;fVC256qH8d7JQtip8Wi+tew820PSFtDkaJJrV8uE+jvGt1i79tc2uQD0kwj0G2baU4fTFpD9BjTF&#10;/GT+OUUhCSUmo7+LnfEuxX3Inb0MAIiKifDE81sGast8kgfEe7Ba7/NbxmMbOp4w75oHK35j8uYZ&#10;Jqk4TfYOFXuyTMByFYDIaGEM/U4gTbbym0ynDIyYeJzfOaECOGMZYlwYgn8rf8fDJDiod/aRlZzh&#10;J+zV59pHspGtyRiSzwDpnzS037ufNIDBYIyfXGRNjt6UTbFLSUZid8DPuLaG0A+plGyJpYoD+zem&#10;SJEgCWOAdryxVnS1aQLWaKw2qzMOsFHPN3aBsWcbD7J5KR4AWbKRMIHnzrWSpGgJYT0v1FNykjHb&#10;SVHaQpk7ucd4M369I5K9eSPDlSPsAvYAOcu2opD4DKvNkWPmx85yqcTIkwgEyIHmc57mT5qZT1lv&#10;twAAkz27u2H77Rd80BeAJNBkbBgH8bFOKsE2GUAAL+GE0cFU/PD+O5GDDCWhAfj5MfmnLIZti1FJ&#10;NJHEIWYaNswIWVMoQYUDsorFfVAz/JjH6qP3OBKUDCxM3LJ3vEkDRJLN/yke2JNYG5kWmInzAURA&#10;luPe/M55nBJsKCC2yms2OQ8OAEKcNQzRfZw1EqllK5wvcV/SKCAivQJwIJQM5u60tAnpl2NJLWn5&#10;VbtZiiWrtrOjAVNn+wJSSTrJ4M07jFNM1/uNeXXEar1Xxm+fC8spkTTG0QC+2rnjxpSUthPAX/KX&#10;PAIM3zzSBg9o/php+RT0LS3Ac2eMPvsQ6reUtb/Dy+U152JYxJFcWc9okkvOWS2gf+/7V98na5Hl&#10;drz0j3j/b36mPiTBAw6S49xT1lgQo4sjI6aH8U2ZHwgBOsoD8OQkYYkyYI0hQDJ3IbK2F1v1Xc4R&#10;BplDrSXR5WQVikySmyzXAJzkZOC5uoQ8lJl0iun6bewCryTr5HukW8w5AM4RVI6w7LC8ZFD7e9Zt&#10;Kj8Q5PQ1K5cI1Lsfcfpk+3oHRs2hoLzEgbD8xN9zSSoi6ZqL2lqIhwPy7D37m2fiU7e/ZFCT+6ft&#10;PYtVMhokY5Oa0RAnAlhYACeA4cL8juJar+7+HHd2tXXeq9/7JzzPsgdLP1zkbzHITgQCaNbj2o2G&#10;8yIbNPev2oe8CvjIpMZ/dooCokC5Y+6Yo0QdS2lksAIbuxLJ4BXTtLwEeBpzmBkGSP6X/ANk+xKv&#10;z/gA1IBWjoBNEnJhc8a2z3os9bIQbBFrFnpQb86h8EacBPODNJuDujFh96iHOWNThcTeV0eQJW4p&#10;3OB+l6xgGcfkbyzb85MvoDyRd4H7zvXlS06+Ul57DtXdGSLf8x6T04Lxn8Y0tSYDhGEwoFLkZUOS&#10;lkx0UhfpiBy12m3nlb0BtC1ZIFPxup/r9S1AMiWzhvUAMjIghyjsjqEHlORIjP8sY9q9xgfGCQj6&#10;1BQMyo46gMCFZQI1Y0rsfl7e3wevA41e4gTUqB4A0DvneEwctZedAH5rMcXX59Ica12xV+WjFInx&#10;k4XFTXtHIcxVPYAeMDfHxV2xVMt2KDNyErBQToMQRRKrtI+4KbnXveoTMMcmsWsORK9LJgX7bPfM&#10;2C8HzdcP04954nsTAj6mVH/uUyXYiPWY9Lxv8hDWOb1P/+fF+hE/uWJT74lf3ekN78EKGBiedva/&#10;BKDYgHhSJ23cefbOvTYfYLyBc+9ru/Pd5579FmCwOSVJavFNy6SABtk249F48P+rrdwkiJFnyZmW&#10;XACdHvPZjBxjxAQlEImPAxhzBNuU/LW65tyQREaFSJbrTDAClsBGViwGmEt5xDolB82lLu5N7DOM&#10;kXRKGu3tFrURNWmCryQibFzCkrELUG35hz16HgYtPglE3SOEI8apbkAeoAJomcKpT87TfE452R/X&#10;z50/sAUkAvF+ZclKmhCbsPasYyommMxV3jYQIoNidJ0sweuVxCCT1W+T2j057cHEkqLuMz/Yoe3L&#10;4hmbkJa/WGOpTPbDjKevWa2bs3Bc1qwYjSQg2bqddCNJx0TnBXMEJEYoh9hRLrIST19iCSPovb0J&#10;PANGfsoP4xCjxJkgA+cz3r6F74ziR56i8gOH1cuLzFgz6Jyi7KbjJZw4wGl5SfqJlGuJR1++z6jr&#10;O983LizSD+MkXXIgqRdAwTNkUBuP2GicQDv+GOPAwv7JLgDcSTl579nSI46n73gXZit+mA0F+pgu&#10;5RYrNDdaDTKvzCcHbbeDihlKGuptF7WRhKSZsevZ6qMt4gzHIbapgXYS8wzTZAMw1b6AKmeVY6Eu&#10;APZhmi8f/s8Dv1MLMDiAMLEWE4lXO5miSQU0ki0413IxEGR6n/tMRmEnYXgexpfdb0hnbQTcz8vG&#10;GmVCMiQNRJgG+Ucyg3VuYkWMVm/wbtKSwcS6sABryRim3kXF90hsANgPAO7NxTEInr34DSNqwXuM&#10;nxgUQLdFHAcCKEtI+SxW/Z3GzWeVhSwIpAAER0h7c9owwLS7MWDjdTFEciHDDYTELP1gh37HoUri&#10;DhAm5WKawFHSi6QgMidm5gI+mBNwSpa2pR0kzowLAE3p6AuICHv0shDP5ei5gJ56kPUBdpaayEDt&#10;ZBv39sYdnaTEERXTnDF7TiEgXB0312X0XHNUZvF8Z+4DwtrEJQmLwzsdEiycHTF3tbt23ZkTjzz7&#10;WbPoec9LW0CcBls6O4vxpS98x8Ms4M5xZZhxslQt6LYInCGbe6IevW5nUh99N5tv87rf85x3NMUf&#10;81XJXMCOlBj5G3BQMTp+DDhJ8rI5MTPyIuZGscCUMEOsiMHn/PgRD+c0MfjukdDjPgk+fXHoALL7&#10;9Tf5k9OU8yU5mpFkAZl7OJje1U4dwPfeXOoBsKk7c0cuzwNCveRD+QBcsmI9h6NKNZkXBQUzXB0u&#10;zWE1d/JsYQzxYvkNtu9zcUDVRdYy2TaXJKwcBTjHviQqDsmzjd4fMz3/zIoCGkzzaheQr24dqfAA&#10;Ewv1bxOZnGwC84RNdjIsQzHXqr2y7IyJtYJHR1+98l1f+ayrmPVnlU3/Wuogo7V3u6FSZLkERkUZ&#10;AGQt3WKCvkeCzHXkHFIvJAQFkMjwvS5SMg6WiNEKKUiu4XD2hZVaYpKdhXymDO5rsMx3qB5YtI3c&#10;JQ91LDKbOWQZSwAKqwOyq72Uvb/nMeVGdms28sh7KS/emz12KUBkb2DH0QDEMoolVXFEZA33OaTe&#10;oU4cmt5QBECLzT4btn/W7Hje8yUtQHoCmnM925cU5uSl1tC18XNrNiro7EKGghz3EQyQMQHcZN+P&#10;eP572lz7iEUnoWN1qgtDTGZUBwxitTk7hsTQYjQSnBKT7rKJd5G2Gfswk/eU/ey7nCBMCgMEFjmn&#10;VF1kfhq/ZFBy6jxvVH/5DCDmOnIG9CfZXnwO6xPL1g7N1LKcRGINGRWwkF8xN0Dq2UIICSskzNGH&#10;pwOqMGZJPra+UxfyKOev5VcAz6nttZLqITbJkZibt0uSIjN3v3LyjAuf9ZiNg+lz5SbnNhCrt3aw&#10;H63xYtOD3scXcJKUrSnN+3LKyeoYvlUfP/LsR82a57kf2gIGPXn2u4OmCQnced6uZBPmwOw0EsNg&#10;ootprtaf3W1MBi7GRrxUksV3A0x1IkmK5ZHaxFot0ZiXpQ+MnwQXi+qz/q7vw94Si5sJYblPnFcS&#10;DYM7Nxm4275n9wMiGbOcI23OEfB/gA00xALF83q5SD/Pdxh80upOn4VBySbF2gAjppqEnzxbYpBE&#10;Nu8nwQK+uSaU/KmMZOJ+N5CXlMM50c7k5GxIkOPE+gBzgPqf/tN/+gsM+9QbyWtAPWwxzo32MEZ7&#10;r1nfU6c+4kxdOAYcTGXEoDlU8zKutB8p2thp6TpLfKz9lJBnrpDSMdOd6wHNnVZ67vl2LUCSsd6K&#10;wRCvkIEqlT0/7WmbwOIWsk5NdFKRH/fEMJhIOYpITMZnjICs1DDCJAVJlrBkg7feB/OmkXjavFjs&#10;yW+SEgbk+2Q7RpuhmQyUEZWY4R4s5T0bqCfWpO7kv92Y6d2OVqe3ZuAqmyUTFpdnjeKMy3EuLIZP&#10;Jqj1e33AccoLBCTcYNOWGZDC+8JKGGCAaiOBj7wAjzpRDzAl77QGl/yHWe/E4SWOcSYm0zoqN6AG&#10;bOpoXGJ+gBNb1c6cNoBHWhWPdC9Jc7JcZeOYACPjRr8ANECcWLx5gmGKJ2aNplgkMMyRXMpp/Hpv&#10;ZF8sEevzDnPKuBEywLz1j8x3Md+Ws5XPMhxhjXYmlQd4ko8luKkjcAW6vq/cluZoB/OtpWdlM245&#10;au6T1ESeBfA71wOaO6303PPtWoDh4zGTssQLeZZ+THDJNb0PJm9TOjmglbUHmKTm84QzEXnoJo31&#10;YmQsE9X/easxLACQsUlSD6/dAu0+/NjzGEfGQOwyy1x45gwg1mnJh2y+PluxG1h9SF6SQQCoUx9y&#10;kcywJYaNZ+wn3jpDIC5qKQkjg6G5VxlfwV5fPQjEV7UFFoaNYTC9jMb7OBIyGzlGDC7wSSJLyqPe&#10;+lVfMd6rDVMwCkDms4/eRUpbWw7VW9WJGQIxMUDysX4xDjkAgMWPNiDnShzjJABAwKk/sSrxOY6c&#10;/gZcxqWklzh1gEPmtDHHQXQPNgUcyJhZl8ghs4lCM117uQIWTqjxrXxO/eHcuZek20tYvBtoUnvc&#10;pw+AGCl6dai4ducgcSCzXIvjKTu4E4IAKMeiLyCrb0nz00ED0spB0eEMGD/kX+U15yVMNWOe3/cu&#10;9ZMIZHnMzvWA5k4rPfdctgAp6jP3LjWpA5qXhXvxDc0ATcgpoTFiDJgJCtQZUUad/MijZShIdYBP&#10;LMlE5x3zthlULBFLZWSBX++WwmAyFJa25HSLLg9AyZFo4nbe2bGxFzfFmx+X9YvqIMNUfTCbeQi0&#10;+zgqZGtyImYx2xu7YDDPdlDyPaDM6eAMfeTGERpF3A/zlSlrKzgOgh16gOJ/+S//5S+HDYioO6bE&#10;iSPPc8TEJykTZEXPUDdGneMFRG2xyHnAwP0w+gAaUGRLOI6GJCPAmeVY6SzjxfvE9jJ2lINzplzK&#10;0Ik5nDjlIGEax/rIfRw/0r93O4jAOPeZsmOVPS4pNxwJ9QCcvs+ppBbpt5Wq0s6NZ9tRSCJPxz7N&#10;Ne0lwzhOgGeZPxQjbddrojmSsonbicTqlcuyrJ3rAc2dVnru+SctQN7sC2B+5paIGCGj8lZp8LO7&#10;lBQmOQTjwAIYfsYzCRN2XuEhk/KS7m9jBI7BWw+i1kcM205c7LPbY/W+o3JyPEidvXawv89Iyhg9&#10;GwvYinuwmz5I+aPqjRWSiXek2LMyqBuWDXgBvvW7NkQAjpwvcUsJNjJNOUnie+LCjsrjgFE2SNfA&#10;hbKRrUM5DRgp8CRlc9wk7mD9iTd2uYxFcUROmIxVoJeMXSzV9zwLoCkvdWMeto1FWiID3JVNPci7&#10;5gBA7MQ4c8A98+QUdaO+tNMjNJMTWVJmY0HbcbQ6NMEZ4JxwWJJcpf0epvlRM+F57rdpAaD5KqYp&#10;bna2h+0rQMczSGXiLFiVi1xGBsYKOAAmPnDtS2bk0QLuq85gYDDa5/r8FuBEAohex8hIA20OElDD&#10;cBh/II4JM+ZCA7I4hRr6JI9ZA98juTrdhDS5SojzPpK2+0i9Em3I+WFq1A2yZxJ7hBUSo1wxceUB&#10;hp6FJZJxPR8DxhbNSUCHIfp+MrY781csEhOlTDXASTLC9Jpdaiv39i5f5hEHAhuOE5W1ruqGQQJL&#10;5aHKcFSx2Zb03Q+khWvIzORkoJnThq5Gy8M0r1ro+fxbtgBv81WgKZ7ZEuhHVVjCgSUGLQ3xrklj&#10;5MfV4cHY525W3yw3KdC2fc/1+S2AfTHsDDjZkAMjUYbESc7EgDhQgBVjBBgkRkDKUWLEybD2o50b&#10;CKQ2mB5Hi+QvricjeG6S7l5jmxTreZgiObMTgAAcIMQMlReokGN7vSeA9S7rQDl6wiMAl+RqnHmv&#10;pR/k48QRAaANGMQie8xTpGaM3XvFbs3rVqzMTawdQ+wYLPbICQ0rxm61gbZTbm2ijNparBZ49nmm&#10;wJdjImYLULU36XnnekBzp5Wee75dC5jkJCGTihTzE2RaMhgpal5kNcxjdTFWDOxb2C4jmkOHGRLv&#10;J/FJQFml6X+7Tv6hBQIAklAk9oj1kTOBAXmUcSeRkuYBpngtdtbJMJKjAAIGmfXIYt+rBCYMk9E3&#10;roAiQDxiqOKMyiLOJ2u048eAFdO1hhUTdU4mJy+X5CTPFyMFqmK2QEYSnJgqwPV/wCreGubrXrHV&#10;GYv0XElNM+lHG3EGjPse85g41gmcE/+09aDxnRNLfMc9kpOUQbkyzrFObYOlzku4BGhKotq5HtDc&#10;aaXnnm/XApI5eJMmCGnT2rIcmssrJbXIQOUVk4ms62yJxoSViGPzdT+kKfd0rBaQ8ZQZA8/xTBOr&#10;J7MlDjZjFw/KvrDiPZG3lAWD4EW7b5WhR77qbcu6sRkfsSexMUkzgM8Pw9iSnH+TqxgHjgTDjKVq&#10;oySNaCPvF1fFQBlASUK9ufu36+gfWCB9DxCBjCUyYmb62K4/wFEsD7iIR+ZEkN6UvJfx6EdLKSRJ&#10;YXUYqXGGgQIA8ihm5vkSdoAGdkUCXl3GN2aL5RrvfXE8MVJjHChKMjJOjHHP5Khm7HufzwC+rFpL&#10;RbBocjEAEgPNpY7qTB425nIBZ3MvDDd/l9ilfH36jqxwf5Pc00tS/F/GbuKW5gm2/l//63/9a963&#10;ekMyZzc4jj2HJdaZJ/bm3bke0Nxppeeeb9cCpC9es2UcDI4JloQZEwKzEp8xqQAMr71jK4CFh0pS&#10;Ynj8Nnk6ccMzco+Uf3ESAJPLM3xHHJL0wwhiBP4fmczzSHXikmTYFWgeAab3iLUCO8YO67BkIcsW&#10;eqcTgC7bVvzKj7ZhHL27pTDGTAxKTEeiikxGHrlYmnK/hdF+u8HxxQUyzmSiMuRhRaRFQOqHE5S4&#10;9lVRjS/9RYb0HQ6YviPZA6hkpOp7YGAu6FOAh2UBKfKufg1LM04BOrAClL2bj7JjjwCOIkGm9YPJ&#10;WgLVu/l4ng0jMDjskAyqbDJUJaDNDSSwReDaDNf4Bt5ANeNUm1my5Z3JJAfO6oi5k137NBTPw5wl&#10;SfX4Jb36eyd+JRFIBm0ucx/QS2TauX4NaOrAown/GIKdofCz7jGBJNAwEJgmADC5efAmponLs89G&#10;1Du1W8WD8j2TjUxq8mZxNiaLYfZZgmfvsVG6zEEbLTBOANnYJF8dnWmJPajP7sXgiAFhJh3DyfeB&#10;P0DFGmLUpeRjwSQ5GZJzHeTuu5/7jluAAyeeyNiTWY3P3sC8vxmA8zf3klWPttEjq1JNyKecKwDr&#10;BwhgT8ATS7Q/rfkBZP3bPcpjXbM+7wxT7yItG9/GdmRhDqO4IbbcNtWyE45a7whE8ZAYZPcmYzIJ&#10;OuRY75MQlEsdMOiWg23CgFkqux+SMrA3R+UFGL8dl+XgsgVAvOcx1jl3kDKXLfORQUuh4SxqL8rT&#10;zvVrQPOssg9o7gyFn3UP2QtYkq+Ao0QLk9vEBTTkUBPBxOORk7RMurdu6E36tGkCtiebz5jijUfW&#10;2RljvGmZfECSpCY5gacvI7ENhp7AMBge9fDeo8v3GTGeM+PACFqOwHhoixjp7DHqOUc7DYm3cQpy&#10;vFS/c2468LNGy9eXFghgPS59RvIPwwNMkfONIxse7EqFqZlxDVzItpLKgFuOEvObg0maxMaMp8iw&#10;QJUKwiEEfhnHflvKgTG21Aqc1CNzIO8HTt7ZGxuQX9UzoKWexpHxikV6B3YMsFuSzjPda1wrdx80&#10;YPyaL5Zn9TFiAJCUvcqE9/ye+/6fE4Y4l38k0/z6afGU4DNbgDwr7Z0HS06KtCLeAUhJWQwBWQuz&#10;I+tIrmAEeO5nkuiVA8bAiStiD4DmjKH2s0ioPG2sGDDJ/iVnMWi8cs+x3ICUpz7iMpiz1Pt5uRdz&#10;ZcAwAuAqxsRBAOQkV0sJMAsMA8P1fz+A24/3kwqBdnZMYkRJ3rx4Rm+1Ofpn9vNveRepNNm0s076&#10;oEFBbL63o3M/JtlHXfkb4BN7dHGQgG0S4swBCWaAlHNJ7pTZihHKZrXZgHuNG8zTnKDehBmmjBxN&#10;4EShyGXMt5yavyszFtnJPVSZMGrsWszV3AN8fjybg9eXDSF6yQtglPBDmo7DB/S00+rUHiGSuaeu&#10;d+RM0LzLszgK6g8059miR2Pvj2Cav2XiPfX4xxYQR8n2WQw8EOFhknGSVBGvGduSvQeMeJXAE9B0&#10;Sv1u25q4AEnywd1LLEaSgyQN4A0sgSR5SCYwA5hzFb2DxDoP6s07LfrGouceq+ooOYqUBvD8X1wL&#10;8GIMZGBMXBuJT4lDSSjxw8gCXeXyowwkW2n8331j/Lt98Rn3a3vxMuzLbkAMM6Viyt/uu3K8xNOx&#10;ub6w14ArANSnMwHIOOA0yYwFJiRJwMaxAuK2wLN0hLQrNmieZK2msYK5klJl/4ovCndkCUzWQ7YD&#10;Crw5q/OYOyGDsF/OHaeWBGycmVN9icNz5Fq+zlmknN8rVcfcEM9PyIPKos5Ae16ehbXqm3lk2gOa&#10;nzFLnnd8WgtIhjExMCPp+y4TgEGaa8AYJTGTrP+SRUcalZRhIkkYMNFkAQKReLOAxi4mDJbPgIyE&#10;HAyNAXAfo2Q3Fgapk4jECbFcBkgiEsBipBL3+T//5//8Qwq9spvgPjd5MQ+eNVYw148CXeXyfeyB&#10;8wAE+wJ+ZNa3AB3jLeYjqUq7kYjJvYz9d9y/9tMG3M0XGQvYPKaP3cssjVwKKDpb9uzRs82N8aN+&#10;FZeWbDYviTAcRWoGx9Izgbk+5XiRYY0jY6bHG6UDSyVrJmcEwOYdyiKzVoZ5L4fBRIUurIPsbFtM&#10;OPFW7eHd5h+wsj9ugyG2aY61Y2s8Am/PmWEWKg4HwKXtMVrjlswNMKk7WYqDdWL+eZ85/DDNmwP8&#10;uf3/b4Gz3XG+S1uJc8QISWwBgtgbCYYHLgZpzZeF1vMCfGQrDI/ES7ZicEilvN94/YBSog/v3I4l&#10;MiJNNAyO0QEuDAgptT10ExprBOyMB2PFaJFaxXBc2nieb4kRqhPjFYlVvcjLLtmygN49lpFI5LBx&#10;PePQqfXKz1h4TidnvKXvGMAsyBef+sz9hd9S3u/yHU6TfiJ32hAAWzMWM2ZXsqK2bsfLPaTU3Qvg&#10;9fc5WAFB44OKQO0IMwSeJEmqCVbHWXNAc8Y/lcOYzdZ7/i4prRNmzAfMkbzfdoO6Y8cdn3VWrIzd&#10;HHjdh0krGzBrMOSsKlOPYSyXA9zZr9pHvBTAC1m4OJbmszlojvZh1MqpvOrH8U0iEIdg53rk2Z1W&#10;+oB73pqQ8gFF+ZGPNOjJTr1biEXKZDCDPxtM86aBG2/b37JOLGyStMsQ8LY/8mJcGEUxyKNMWZ/n&#10;BHlGTFk7+9eYAdikOEZB/FY9lB+I+zxJGwyj5ChMp9Pzj+rIuK5kL04Ej9+7SHyMGHbA2+8MyI9s&#10;u5/4bP0CIMjunA6/MTKJONYP9lrD1I/z04vvqSbJavU8Uj7lI5f+4hxNKdTngIrD5X25KC0YGCeQ&#10;UkHaFcs05jA9ziTlBnAaP8AeKybPG1/imOoyNyRQDjFEyXnNggG48nEgW8L1Lo5kjzdl4wg3yCo3&#10;9hi5OPXwLM6sZTcBdJ+ZL8IufSqQv7ufU9xyL2bM0eVkU4o4MzJqd64HNHda6QPu6VMEPuDxv/6R&#10;JigDfpTQwyMltfKsgQo5hnGJ12vChp0xTLziz7iyhEQcJ1IZ2YmkClBtjHBHViUt8bB9B2j6fl8M&#10;Vu/deaeOPHxxzRhlbacdAaY1e+Tj91x/guPIGQF01Azx9hzjxrBTAvqiKJxt56jte89WY9jfjjag&#10;T1w774hTlZNQAGDLxsoIQLMPKyfO2KFq+DtFR0ISAMfosOj0obJge7NPjRmgSz5tm7dSs3KWJyY5&#10;7WM23E9dPJf6Y91z38tB1K5Txcm2e71bkjnDKeQ4qPPDNN8zm5/vfvsWIMWSla4SKExmsUjevQX8&#10;2QCBJMOr5uGaPOKDn7UVH+mOdKT8mKD4JXCbGZM7nYD9kaNzRcoFxAwcdi0G69mShrCHbPggXkQi&#10;Y8jJ2bxvnrs2YxgZurlrTN7je4zpVVLGTh2+0z3aBlBIDrFb0ivO3pShySh3UpcxmR2szuqvH14x&#10;LiXAGQfqIxOWzM8ZAiaAE/gqk9i8sAbZ3/wQvpA7ILmMJCqpiUOqTKRjUu108sRrWw5VB8s7yPtT&#10;9bD8BOttMCRjc2LJy7mMZ+sw+5g7AC0xiAMdZ8T91CN5DjPzW8awuTbP+5Qh/KzT/E6z8CnLh7QA&#10;0DQBdtkKz5T3CajEBoEnWYbRN5GB5luXoby1gsoEQK+A/+z5lq6Q3MhPfkhWGCBjx6iRtiRkSMDA&#10;MGTDSopgCMV1/V+MyW8AK/2egSQnYheSWGRDShQhiVtfR8ZiVBne33RlCYTlOWJh2oKhv1KFjCHZ&#10;oH2klu/IdsWGMBgOhiUdq8u9cT6Mid6YXFzTVnPTOQEAHcf2uYOse5eofhdg4qglLGF3HrI7iRIY&#10;zbFvTGKq4vrA9T//5//8V5skuclaUKDmmUIgDYbawdxsgPNezJTq0+dbGp/+ZplTJw1xNCTwNDMk&#10;aZNf53rSbI4/z2JdtbUsXPkFHY7JKSdZvnM1ph959qqFns+/ZQtIsAEMmexHC/Zn4cVITPzsQGLy&#10;M2Zzrdi3rPRBobAjjIEh4Aj4fxt67EKdyW25YqjJXow0Y0KOtSYOWyV7cSTEr2QXy2YkKTNYOT0F&#10;aO62+3duT20hnifJCTgAS4CEsXBAOAtk9aO6MvicEkCBqVv2gdVpc06GtrSDDUbjakcPgABpCoAL&#10;8EmKybsAQb6XNvQOjk3HFt2vrADEpV9XcVOfuRebixRrs43dC6gnnCFJSNxV3FQb9bmvJGMOasqT&#10;9wJh5ey4vjoCSEly3cbG2zzhhzLEkZG/0Jdx733NcPO5crVTYB4AantLa3d9hGn+h//wH7aaYQma&#10;kWfQbpV4jye8VYrnpj++BTLmdhsCu7IwmmHzb/FNRh6Q+ntAw3N5++QeEq24IfYkLoeBkcxIUuIa&#10;vFifM34mlftbQmPgSJYSFkxchlBCQ6+fI4NKfrDpNUbmR2KF57fRI3VhicrhZAnyVcerLO4W52Rk&#10;GGX7ePrJ1mHmpW34SGnkWZmGQDMbIYiNSd5gwH3GgK8Myqq9SW8kL9LX0cXwYE8/HTS1OSatLvqU&#10;40Cu5Hi4GGkSJAfBWkb3YGeMub9blkFilyTjGVgb1g4AjEEAA0DCovShpUU9FnqzDQ5Mj4Oj9idH&#10;TpVFn8dW2wjB+F3J5/qXciCuKllod1F/l8V7OFDqrs3kD6hXs22JOVj2PJxejBdr7bGDcc6zM72P&#10;g2CMy4BNXQCg/pmbfgDAnmcpL+A2t3vDBKEJ8rMf4A80xel3rlOmqVIKuCuB7bzwued3tcBXjA2T&#10;J+sY/Ztx4uAlJjflNJMF4JlkjD2DM42J72NbDJYsO5PYd+bZl4CHl0yOS5ywYy+8exPXRLf2k0Ql&#10;aaI96+zW8t//+3//awszWa6yD5sJksYYZRmTtgAkgwHXbBumvOQkoOw3x8DSl8RrvJuBx3LIUQz5&#10;ancfTAG7wbRlNWIvHAPGsGXCOWolcpB7V4cV/5QRrv8wQhmb2tu6Qe0EbJooGAfYt7YhVYp5khqx&#10;NesGbQCApTLOEktIpy6SpeQZ2zzmYqx70/OdtsKqVrtCnX3XOM6eyMpGqs+hzb6X8W8cY7qYtHHs&#10;3t1doDyD0weQjGmxUizybMtF4IrFk4t7Czxl0k7zEHZ/B86ALUlS3ovZzqS3tAdQ7qVR7pdVr2za&#10;xdwheXOwOZbP0WA7o/C558e3AI9eXPO5zluAUyMBigzdF8OBATvtAjPHrHPMmmzHo83E+xkcl93T&#10;Or5bPyk30OesBEA4TUCQktCXbMzeTcZ9gLYlP8qBdpwX472bLOU+SyAASy5ghIH1huqeCQA6fum7&#10;HLDe7i7PwMDcf9SnlsYYB5gypwH7wqyNB0yUU0Zx4UQBPKCqXH4AGQcr5eNUaodsNJAyACvKTpKa&#10;ZLVbNpKLk+J7ErCMWeGAtK9yy+LG8JWD86i8VBROrbaPQ+D5sslb/ZG4JMQAfClJlv5o06g2yopp&#10;ygnYuZ6Y5k4rPfd8uxZg5A38XYO0W4FdCXP3eV99n6zIuX5OmTBThgjriUzGAN1pT4b4LVsRrtrk&#10;M0NAQA9zIT9jjs2MxDZnDBE4daILlkQu7DIDkx1ZtetOykws09/1AyDBfvqazI+igulONkXybMBd&#10;tTM2OSV1/S6Zh+SM0WKoQJCUTAUhsdrSEZBKIBPewNDJ1UAIyLa0qR1ItUILDYrYrnYDtABKOCVL&#10;TzB5m3X4jvJRVigl2bJPebwTuGHv2XrPeBXGoKZQhwAuZ5pDmMszlVucV5+rR29Cbw54bn/nbN4+&#10;oPnVVu15/5taANMUi7pj5N/0oh/8JYZFggoZimePcfphjPxdHJiRlp4vmYNcTHqUsSk+KhbKC2fQ&#10;SI4SNoBkfrCQNvrftalI0GJ4wI+RlviFrWBKxtFkRephXPXuOq+oG3Am/YZtkXfFvl91Xc0F4CtT&#10;ullrwNoh7Bys1eV+MVuM1FpOEjTGZ4wAVWMIkLVjIflGvD/M0XMBmjAANq8tMH3AC7ABmf1ms3zF&#10;vbLd9VscM38D6nPpiWcLiQBwsU4xfuUkwXIEMGghDgAMqOeJQuoCNHcToh7QfNWIfZ7zqS3Am2S0&#10;f3oiykc0WtavaSNZhTxtmYLiOgwjY4Wly4IlB5JjMQCeNsYAWHnuwJUESzbDSjEKxsguMX776Xjd&#10;R9Tlvc/kOFhao/zqLv5o7WlY4tFGEqTOeWC4dm1gmiAlVm5tbC7sk9Sb5BhyIJkwF/mx12DOZDhy&#10;6I7y4aSSuZet94iH9/zwPktNOA6Sc+LwcBq0TyfxpIzi3GK9kbGNl3lsmefK+AVyfakbaVebp73V&#10;kfPiM+3FYdPO5G7gOHc8khtgDPY6TPkBMmWzZV7eiaFnX1zyLEdAX0v2I/dK2vK9ue41R4O9K3v2&#10;vQP1+f7TAh/dAiTHuSMNWQlT4hEzen4YiT6ZXrksqGZUTEhGQQIHKSoTOxtaY1pABzC4t+N3JDIS&#10;D8/WDxYmi7CTebzLfTx8shjvW+xlTtorhnCnLZWdAeLNrxI6lMfONHeTUVIGZQUe2ss7JBF9x0s5&#10;xdDIioysDFHGV/xtbnCf8vdB9u6Zx2GR+AJOmDeD3GyUEZcUk/4kQ4olR2K8aif3tswpyaa3dsOy&#10;ODS9m46xZPnVTKAxVgFFLs/qJSqya7MZOzaWJVdit6k3Jmms9LIR7WI97xzDEqkAr6Sa6VjoB+0/&#10;HRTycs8XzxRvnFvpafMpfZtPxp85fnVlj11sstdnshfmv789OwJdteLz+Y9vASwKA+oJKnOUtyvG&#10;ASz9m3c5JURLPRgKXjBjIb5nyYesW549I4SdyEYVexHTsa6z9wW1DIR3TepTFstPxHGSMAJYGFRG&#10;lCRkIbnEChsLKFMu+4CST32uPgw7SSqZq5IclIf0xEngLERe4n1LjsBmSGHKwJDILGxDTTaLsWd8&#10;GIjdDMnVQMEIJGLkhIzPHkzaFlPS1v/23/7bv9bZYdGWDuUEGP1Fvs++pfpVtqU+7yzSlJ1cSLmY&#10;yyPyOQDkIMSx4gBh783k/PvOFoiz3TC9LHXxmXc2QFrCoc5zI4IdpwuLskQplzGRzQAoDAFnY9lS&#10;FG2sDc2lfj5APdp/lqxPZqVSUC+0DxZH3sdOKRectjzPs4x7be99nFPgav0o9qnPOjtfpnZna+sr&#10;m2yIU07FiVzbmytwlMVEu38oLZwCY8icUN+d65Fnd1rpuefbtYC4BiB575KXNghS4KXfizOJ/fTO&#10;JW9tAJM5CTbexWh0mU3iZCQCOmDZi8QZeMtYGEx/x5qTAOK5GEWWvwDUuR5Nud2X7zDEGIElKW+9&#10;ZCGSwV6xxdzdMgAWjgqpmGHFnhhNho9T4u9+Y1bAgNHuSxyXEbfTTMuJ+gBT7PGg/2dSzt3y9v36&#10;oDcY17fA/r1j2DuA+VsBm2IC7DhDHDRKzdFFWgVqfdJJ30v+NAY5MmKUHEbOVU53EcPkXAJRsrI+&#10;NNeMJ+OS04htiv2S/zk+QFz99BnHsZ1gdfYuMcteaqatOY/i9OagzzkGvRkKp1hdzPknEeg9I/v5&#10;7o9oATE5zOAVBkeFGTMTlbzLcDK483Dc79owDApJi0GZ8vCqzGRASwvuZnvmWRI3er/bz2wXbIZz&#10;ID6Yvrd5gB1lsJDsJcxQytYkG/YVYME8jgx/7tdODOvZJYlktQkEmXIey0aZaPZDMQAwV+eUYoVX&#10;2cUYofGbyzM5WzsslGoCsMio5N9ItUAKO4zjob3FSZPBKssYk7ckhOoBdKkefd4myVX5jRcMVHyT&#10;oyA2CuyMWWMReCmHsWVXJv1nLJNfJfJgykARaHN8ev9Yc9fnflou54R6D+dH/QCneD6nWGKcZDh1&#10;Fap59p79zFn8vOtLWiCg+apEIN61CR8jwzj/x//4H7+kbnkpo0USJL3yzhkA8ZfeYQZI8KBz8jzv&#10;nfwrcUMdJAGJx4rNSvgg0QEMzCKL+sX8GD0s92r/Xcabs/IepvqeRlUX6yYZ0CwbIDMy7kcbm5Ph&#10;ztjTUXmMremU+X82DfA9cUPP70s5LGnByPuSxdtlBGwNmJi7zNR2fPQJ0OhNzT1TTBXI5KJCdAyW&#10;1Il1N/vCmpUhl3bzfmCDncuQNXYk0LiMLc4jxkcWluRkWYj+9zcyrf+HRea38mLzxpJ3kj3dj0X2&#10;XrIpB/UDIzW2OTIdF1YvoOqZDicAiuKqnCRyfC79Yq6IM89N4YF7tkYUhvGugKQyCnE8oPmeWfl8&#10;90e0gHWaO/LsjqfNI2fkOp5EBhVr/IoDuZUZQyIbkaokKwAL8U279UjEIGlhXDZWJ3VlWz6xJGDP&#10;+GBJDBbQZYjImuQx3+Fli+dYcyfOygP3b7HcbOTuNwPDQSHbASYxJO/2nVW25UcPnpyXillZ5pAr&#10;/QzE5r6k/pbTX4DITKRx+kucL2099zttVqtfvHfF/Bj4jnnedeiMOZJm7/7jeXYuWsXsLJs5ugDw&#10;jOWTrHOoNRYMVDlgnA+gArSwsw4PJOnL59igdwJaYw7QAij3i5Fn5y3OnfGCAZpXxiBmeMaoOXvm&#10;tHWyYZZA0Bz0Hn0k1o8h6kPscWZuGwPkWOy1WX521UpbkeUliCm7dpWzADSvVIV8/9fENK/ki4+e&#10;zM/zP7cFeLu8zWw8ftdApbS+R07igc6LgeB9v/XZd1rEhMdgMCIAx3AAhtXFIDoAmiG5u72a9zBm&#10;5CrMIdm9DIgYG6mNzIaFYKDAxs4rFs1jq2Q238NuAbCEK+yE7GZJx93y3Gkj9zKqABu7W62v1Ger&#10;/UfzHv3ZS0nI8ZhM2Ik9Y3sdHxCRNRuGRt7V7vPSdtj73Brubv0+8n6sKsDl34BMn3KCOF09zo2T&#10;djiBq/pF7sYgscxVW2gzEqoM3aO1rsZg7+sspix+CWA5iP7NkeM0htm7h6MoeS5lFWKwQUXK6rfv&#10;A1tjl0Ogf7MbkvIAYZnxucTFf90h1AZk7++5Glhnh7d+5EB8nv01LSARiDzEY5Q6b5LK1nMxbDxd&#10;cpDsPJuVM/Cdgi++AXRNTN+dko7nABTZhORMFy/WgmlJJxgf1sVLbcNAEgXA5FFGQ8ZmDnH2DEaG&#10;bOdZdnXh9bpfWbzLTijuN7GvjqR6a8trB6B5NafOns9oifmKS8kwZnRJYwxUgIPxVDfMrVn8W8vt&#10;e4wiGVK/i325JPBgIDOT1fq8WUcxuM6eJUH2vsBTmfB/n1/Fzt13tjsSkE/2qn5l2O86+tp1Li0R&#10;I+VI5MKyODK5lMmYXF0cAayZ4qCfuo7KB7ByYZGUiMTBtbV51Zng/Q6AZSyQmwGXsc6hwWYBNpUC&#10;0+WQ5ZLsZi7KAvf33nbPPWRZMU/P9TyXuQdohRo6yUrsE8sFnmLJ6Vffo5w06w1o7m408WuY5nsm&#10;4nf8rgH8GQznO9Z9p0yMA7Bk9EwWE7HbC+MxwcWHyEcmfU8Uf8eYsIizw58xLACsP3jb4ihAlKFi&#10;wKan7TPZfp6NxQDHTvXnXTMk/u63jQKADcOc8vGoGaiPkIYZbLJ27/v5KocTCADIGFJrDkm6MipJ&#10;vTuHLu/0vXvExgA/RuxnZskqi9jcRzFf7Wjp0ur54pCciB5vpL+MM8YfWGXZjzGsrAFv3yOpzy3x&#10;KCIctVzGOweuF/ljjmRenwEKIMHBcJkjkpbiSHDosDZjldPW8WxJUP0uMVR92NnEnBZSf4NV9x/g&#10;E0oQCuDkGgsAGogBTWUnuWbeKq8QgvL6DvaXxDz9CcTNFXX0nCRVcW4tVVGXdjST4CN717zV3pzn&#10;TvCjVjgBybvETHeuBzR3Wunknp2Y2VteQZNfsZ+3POs3fgdoWtf4FsciEg5ZqrMZV+3kXu9ZyVDv&#10;bdcsZgfI4maJQXmndPkJBFiD+CswFQOKIbxTDsac8ZsM7FXjWJyJEeK95zxORkt8iiNA3r3LsI7q&#10;Zwwwhsp+toEAEMJi+sJ8+xDn+Q4MpmN7PgdGHCLvA3RY9uokGEuAmqWtyt8JQea5WGb6X/uQkedu&#10;QBSCbDJ+1CbmA2cMi+NUkvuztpETSX3J2lXvwMa1HTDhyOWioOQUEaEA4QI/2B/blJNf/E2y0BET&#10;twWfNb3ai3xP/pZ4gwFyoki+cSq1m3s5RNQYjBKYybpVbp8l+QcT5njoD/3r/UIE2cSeI2gvXj9A&#10;OklK4rKdVGUeUZse0LxjRZ57f1wLMFpk17t7z5pYJC4yjJ1hjk65nw3iPRgp758EDHAmyNwFAkbH&#10;YuusBWU4GAnshRFlXMQ2xddsCcYYYg0kX541I+KdPO9kkfL4c0ya3wyze6JakDXVo3d4udv56h0D&#10;uXJY7DTEEDJEGAz2Qg71PcwJ85jZpnfLoF6yOWcyEmNOdp/lAgbaK5fPOQ7ZaxWAMp7dp6REWbp9&#10;iZVq77c4ald1vJJ/r7Ka83xgol30MckVE+SAJSO3n4NxkTtdnJyO5Qo/6Cf3k0vFgbFAIRHqCKYH&#10;tICQv+WEHPNSvgE1w/g1d3wOEDFL5eKQUG+oElQC/anthSoyrpVJzBX4JzHIfO0+ksGtDBg4x0Ab&#10;+lFX9eIImF/mAmeNXMvR8f+0A8D1GdB85NmrUfp8/qNbgJwkNoGNZWeTowrxOq33MukBFWMyWcTR&#10;dwGNyYbhkaNMRLEcHqx9M4EEkLuzubeJLYtxxoPUg4GTqWiXIuBD2iSlMizkJtIVA4TFMfoMJIPh&#10;/Rgxg8ZISfEHwjx6hou3zgD5zHo+RhCbwBK8S2Yl1mHjdj8MqFgY+YphAXgAGPshmWlThjUXYwZM&#10;yHfKjZGsDL0lMMp0BRJng1N2rHrPdZAYkR1/Ik2S072Hk8Ox6MX/5ME4Oupms+4GQ4Z353i0lFPS&#10;1iqZ7BWTzJIJ4+Bq8wJOE7AC7GnfHJxuDGufXJg3RgrIVhfFQPtichxMTh05nAPH8SQlAzHxd2OZ&#10;nGrMcSxtRG/9o/kik9acmUt+sEnMsZO2yKNz03TjBWhq25Vjas6ob3YiAvCUDQlDPT7Md44cmZnt&#10;4HzmSkzzORrsFaP1eca3bAEGWsKAwc94H63PU3igxnsFEP7dMQ/LC2JIAmCkz3izEiWAUxbySzbA&#10;ZLwTOEi4kIAClEhhvFtLPuzL6nNyHlkq0iuDw5vmgZMwI+1Jjkj8S11s1wccTWJGIAbQPRgQA8HD&#10;x5ba6Ci7Z/oB8owGWVl5ACYGAHjJfOouFuZdWC3A9GxLCQApFiAO5/2eBehkTjJSPgMq5G1tBWQZ&#10;5ezIA1T7IitrFyDqvWFw2gZ7BuAYUgOweDGgBxY51DmfM4A53NkzVsaUs6N8HeKQnNVr+64Gd+9F&#10;PN+R9X1ZysK5WGXz9jswbqAWuRRIa/O5RGaWC8BwYjIugVEbfWADpIxTjpJ6c1pyv7Iat8AP2Pm7&#10;db8cqMQt7aBj3acx13s1cwawQ2OctL+S8dUDuBmznDZz05iKY2qZEIdVjJOS4n5gC2iN4cjF5Glt&#10;pK0BsjilsW4dqWdaRkVl0R6ek8v9mY/e5T3TJgBtEri5ZL51LFqMFNPURjvXr4xp3pXKdhrqued7&#10;tQAZKMkLTkZg9BkK3jPv2BXW4zOTpQ2NictgADEszYQybjyTJy1hAmB24gP5Brt0eR75MVvk8ejt&#10;74qdAVegiJEmK5YcBSzEMclOAULxJOsxZ6zKpMccfC9ZwekBLMmzO+vzqHewE8kWjA7we+vFqeDR&#10;55gtjC5xO06EeBnDpN7KTfqL0QTcWSbAACuP3xwNzozjpRj7LGfQhhQBDoFs5dWRTQACODB2c+cm&#10;RtOSGOXtBf9iXsmEXrWDvhBLm+sJZWcC3L6AB0A52qvWvQCxM1m1C7CIfTIGSaAYscszteHcxSjj&#10;LWNG/XrTec5YDn/2PiCMFXa7AE5jlzwOjKxdBHDa2v/J9sYIQE6CUsIEGBpQvpKltZt9ZMVKjWmA&#10;x0kzDrA/5aFoeI45a+4liz1t4N2cSixUcpS6qjeQk12OQXL09HuPZ2A/19emvwCt+dIb1msPbcAh&#10;w+Q9b57ecjRXfiVovtUwPN/7OS2ANZEjGSAGmGfL+DJCmBRpjVFmBICfyWjCuSSlMF4AzGfkOaBJ&#10;7jR5xIHIf1hOr7sTD0mqO1DjWXdmbLcewwccMNsYO4bXNmUNkDxrrPFoA3XMTlnm0U886qu9X5UR&#10;i2Mw3ntYNIPIu8dWlBeY9dINn2OGjDnwYfhWSTKMI8ONcclAjiHWrp4NoLBW7EPCBjZCTgYEDLA4&#10;VsCY5Mq4WscHuDk/WJfnc1YAh59mafooMu6U1JUdo56yMjl8Z3tC/QxIs2geYz8D6TnbYsgD9MZy&#10;S+Dz/pa4s+tNMq4luIk79vgEyhwYDoU+pEAYn8alzN7UW131tcQtyVYUmruJYllu9P/Y+xfkSHYe&#10;Cq8dlefjiXjujnUdn42LYD6k1unTff7KCIWkqkwmHyA2sAGSgNm8JBunXZm0gUFmzHl8DAsMCECc&#10;IO0+ICcLV714yeYsGplRbM3oZjgYteTGfOcpa3tniWq3EAsDNNBk2L25PqD5ppc+9/xRPWACU25o&#10;11NszPfS29GGFDsrmgdq4pRwA1h5CehVCqTsOkrYJJRcwHPl0WbR2mZvWu/umTTR7CQgCOxmpl6n&#10;MrDoW34gtiQWVDuAZFZ35fG4APT+/GlQtJkyuVtS81TG/p7nKpa8AVtsWV/eXSUuuXdnu1LcxkeC&#10;T2s69RcQcnIL4OTFMpZ4MKg6BgEKGTijhjv70/++t+aVkhQTm5vv6w9x3NMONV8Fh9leYMMI27HW&#10;vEjK+cnQmeWpZxnU5AQzknGVUcYAy2BBn3ZpB++QIcLYAKIAHO3Zko29NR8jS9IUL9FYApxfYe3U&#10;gdHK8OFpomgztIxHoQX38XjNPQBqDhg3/ZWnCUDFRrFFxm7PWXORJ8oAVh6GiNHAQDAP0fKMXjHX&#10;PcZCAeY/j/vN9QHNN730ueeP6oFimvtosCoptiRmk+VMaYjpmWgsX9vMFfOgFFirKCjgip6j/ExQ&#10;XialXWIFZTMpIV4PRX0VU5W8gMKck9T7UFQdQ8SLAQKBJutYXSX/5B16nrXsXZTmE02mHyhuYMHK&#10;/8lLXVj0E3DUB7Ch5valPdGrnkUfip/pc0ZJgII63EtsKkv59bF+oux5GcaSIQHIrQk1frxO76FA&#10;o895nXeZ0pTpXG7hvUCKJ7I3E0BLz4OSNwheJTiJY5Kp9l7l9Vzt+HQaL/QkmUmmeduS24wDcGM0&#10;bCOArPHwgBa2AfPCoyPrZINx6NK/4oktzTBP3IctMK4AlBybN7wxYGwczRWhA6yNHXbQxIDZ+JBd&#10;sVGMD1rc+wATA1HIgeFl2zz95RnGkjHSR+rLkzQPJMXFWDACtYE3ymtVprnEs9d2/VMmr/doh3sY&#10;T9rIUDsZLcIln+zZn9QSn7L+yB7o/MmTZyB2uPelpAQpWjG5DTqULkXCe03xmJju4wEBtdPCfBNQ&#10;puAETQktgR1Fx9Ld1voEAXSad9QOv3nD2sA6L3alXj6jzLQddQxEKR/tkgVJsYkRir2y6ikfcRox&#10;VsoFSKFB8zrapKGN3AEQZUy5tJm4+jx5XzxDXmL9oK/yItDKc5PwhMm7J/jcCRl6EAhOUPBZ+6h6&#10;FphRzoGwfgEEvBUehzWZjKFTWySGbO+QMYOC3sfDAYwoe30FrLTVGAPEklpO7ZlyAnBmjL37xdiA&#10;QzJDNp82n8CqZIBUDvqRt2bseXBtN6lcMkdOybU2CluIDwMusuEHRcr7A+xyBIQ/ikHy7gEpuWOQ&#10;ADJMSEtQgNX0BBk3MTlkGFj6P88YTdxh5voPwDN6eZxzgw8GqzqXOMVo5RVjIBg3+orhpc3mcmsv&#10;hV28wwXEA2EyoSxeqXuvYqJ7LD+e5h8JCZ9KPfUA4BBv2RdKz6Q7eX/FM05lA5x5aoR7WPUsbTSg&#10;5IYuVvbVFnQUnoxASn1fvIs8HspbTO3Oa3T/XGbgJBLxOtQjMKAgWPgyFyVHAF9xMJY1K51Sk7XK&#10;Oyj5A8VMaQE5nrp+FMNVbhu1U0wULUVC+VGG4kioPkAtrsRb4IED61L42xmGJ6pO+xKD7JDuvtMP&#10;JdPoC6zAzN50H3Dau+PMsgEb8PJsnlj9y9OinClHyjt60PjNA42VB1hm4tCTDAIgtB9q0Pv1EUMH&#10;6AA6i/jzvq92zem9yYFnJbUYW2CAXi9hZ9bH/fpJcoux471rM0/bpgTGkiEoo5vXtftUWQwF7yOr&#10;v3Io+ayXOjBujAMPEAhKWGP8MXLMWWNBtsSbT5s1iDMyChl/ee7A05iRq9riHUCQDGsj4wh48y4l&#10;kvmsHX941e07K2zjYhCg06uPfIM31wc03/TS554/rgdMFN5HF6VkkvLSJJmwQk0uyuBp31MKiGXa&#10;ZKR8U+7A16SfC91RgVcnTJjkQFU2KOpqeja8QKDqogRMWO8Fgm+TLXhnjIIOlT4NDMVP0Z7o0n2/&#10;tlMmvGZl6kNgQtlRdLwqHihlzJpXTwCmf8WFeQiUFGUlsWpfvO4Sbnj/ey0jaoynUj14Pbw8l+e2&#10;l85DytPwLO+RZ2FZAtAqQ1K/Aw8eCwAjH3NXJx7WjkerHzpwjpm/rwwbY21TBDEzsW7gz3hhZOgv&#10;tDRQID/G7HR+qfYxXtpwQpnWNiqTUvcMrxzAiHGiQhl42gJQGUdR8N6JouZ5AnMyhmExPnce8O+a&#10;3O1fK86J6mWQGcvisupBDnnb5MZ46k/xWzIys1uNCYMRuDLmWlfKa5RJzABifIiFdx6psVRW3iuZ&#10;IPN5mhKN3lwf0HzTS597/rgeAJooOJfJwCP0P4uf0qL8KBgAYoKaZBTcacE9ukYshQKmxMRm5no+&#10;Stx6xZQputGEvrPOO41jxtJaalFnei/gQfHy3FjSJrJJz4I+UYk+4/luOq4yKV0JI0DhiVbdg4qW&#10;FQfkofJSACGPhZfarkP7GUkZ4pHiWG1LR/GpBy/ZeJzWRuZ5AbTT5hTqzluYm+x7N4/f+ABUMThL&#10;T9RV/dSFYeICnt59dXwZ73VviE9G9gYC+oPn7qLIUZWBKMoSXY6OLrtZuwHeXDZCaTOyruQFdZi3&#10;zSgCELtP0PzazijUJ+ogs1ZS2WRVdkYwz5rHtb3q70zovRXhd8pgdJmfaG7xR9S2/zt7lKHAc9Ym&#10;BpZ5xjjQ/sYLTYvh8Jxww5UXTyZ4/oyXGWsWNpn/Y6A6j/ZNmz6g+aaX/uB77mifP7jav1w1Hlqg&#10;qTBgSNGyIotnoCtZ5GhE1islChjqs+hRGXosdDTlVNKeAWwUc/twehf6Ccjt9YFowpniP/cPNkm9&#10;g1V7dfHkeJ+ULs8CeLGmbQjAQwX6qCXKs+UzuywKnJK5WgpzejdlJLGCN4RSBPjaDUAAOQVHke1k&#10;Gv/zkngxAbRntAGI+Ew521PTb5Jsni4eljHyc1LYxgE1mgfinSg6gGOsN+Ce3kexSiC5SubSxjxU&#10;5YsNF3dmmNncwLiU2NURYaflNr0f8M71m32u/HZ8mnXVpxKVjE0XA088Tx8xAK72pCXrjA8eHQNF&#10;WR1u8FWj6mm83n4vtNBB0Lx93mSbUDAeMCTqJtOVAaG/5viglMUf52HgvdtzGCNUMFDliZIFyV7e&#10;wSCdp6swiBmGQFPo4s31Ac03vfQH34NC+7eE/9/qFu3laYqtnS40oUnASkXbibmJ4YmRoBNbGoEm&#10;4omgcFBYEgbyBgAJLwJgmkwBoVDnAAD/9ElEQVTzCCPv9Nxcw9l2eyWj7HpRVBZrX20STplRECxt&#10;CoJSRLuZ0KhWNCPwt80er1fbtsEEXCijFPib8aF0KRZeW7vb7OfQ2xQVhS5mqt2SZyhjyp81P+k/&#10;cSSgAXzFVBkYflj8PDdUGmrVxVCw5tTl/TOOVT14dPpuX+qkDgGG/jDWjBOxPF5NsWUGjQSW7e2h&#10;niXkzDkE+Cj2q8tYkaeMJjHTAE1ZLQ3hRZ2oXc+VBOW9lLkxV/fNIKD4edK8feNqjakNAfzN01R+&#10;Bk+09q63OrVmFdAyKs0dzAfjxdpWzITyeOpi4OTYPOLJmTOMNbJJXowTqphc8PrUX59gad7qIt61&#10;RDXApk76j2HqXeKPxltcXZhDkpekrlPZDCfP8aTNLTJGHoVo2mkLiJo3jEL9y5guqYxcoGXpC/Pr&#10;zfUBzTe99Lnnj+sBiv5qw3aAA2wACK8LPUVhmtwmpQllAqLzKHsKA1W0KUheKyrW2sC7DbPF90xu&#10;cdDv7qmKjgXc4jAmvt9AnUUt9qPsFLB6ah/gpix4g0CKR0jRsNR5FXdr7LTNshbGBxAT2zl5K7wY&#10;iUHK9z4L9ikf/QW89Y9yKCz9K96JSqOYJbJYFsHrBaB2WRJvoyh9x+pHyxWTQ/HK0NzKkfeR5+YZ&#10;nh/6FZjs3XOADKUJ2MWK209UH4l9vll3SLHOPVkpeG3qAiS+ryygr13tb8oQ0KfkBpBrD8V88owk&#10;TTGWAK8lHtGryuaFATvJL/7mUetfnhJDKpA01r6TAWtZ1L4AsvoCBmBJrgC32D0jhuEDINHQwFJZ&#10;5gsgA6ySdwB6m36QPTLBq1cXfzNU1LVt/DATPDzPSjwDSEIo8gHMN3MQaDIGzc+ya/ut7Nbn+t6P&#10;57TZHEtGUP+dDUsWGGcYhk296wObXJT0pm3azrBhVHjvG/ZD335A84+Dg0+F3vQApczL4OEBkb1j&#10;C0/BxEWhsaCzLE0sQCouhrKRWm/SAQHfsdpn4hCrviQNE5GC3wkdwLdF1bPuJrakjrn/qc+AQ7Ey&#10;HgQlDZQpNAqJgha3lM1HcQAnSsQzLu8qpb/0fgqoEycoz3bdobAkTFmC4m9KimdNCfLGiqVpIzAD&#10;zjP+RUGVhFLbfEZZUYDe02G/PAZeFkA7edS8S6BnrChpoEdJn4714h20TGD2KWXuPZTzacmK8dQ+&#10;l7adNtLnrc2Dwd1rjNqHeK/nw+a0ryzDQb3nRhM8U9QqVqNkEuPcu/2NUj/FNNHOlDzmYG5C0eHK&#10;vCUX44Mc+5yckMtpXDCoxJaB2NzHl7EAsHxmjBlJ5MT7GJ7KEuYA8L5jzDAsTxs0qAfwUQcyYh4w&#10;ThgD+o4HyiMk34wGY2G+8FKFF4A18Gdk6SdzTiiCfJNzAKsOZSIzIpPrwJSxQJ4LP2Ay1PntZQwY&#10;ubzr5hsj6wOab3vwc99f2wNiaSYdUGSpm3zRWBQcJYI6Yj0DWPehF1minfbheZ4ZStDzEj0o3CYk&#10;kJQglAfG+geCFDaKt2UnV5SUzwGVuGSXMgAXC957JYi0nIIVDYQsfZll+pt3pc1oVNmC1tChxCh4&#10;vwNXy1LcywAQ3wRgFBiPTj0oMVb79rr0l4QIHgnQnetSKaWO0QKYjJTqB+yBEyDkrQKTq/iaOmhf&#10;C/xRY3kzwIMB1L7BqEBGzb54ccbPuAJQxoUfdCUqHR3LE9YPLu1qAwSKnpJH/en/aWiJGV7Fiaex&#10;oJ959PvisQDzuV2hvuJh62tyA7ROjAVmobYat+klddIKIGLUABIycFqkb0y0f2ZNAzlGmTElyzx5&#10;4Mao5G0CM3Qob9YYA15tBCTA9oqy/wnFAbQYnOrtR3+ZHy1ZUXd9kRFDrsg240R7PGvuXx01p6wT&#10;8yPBSJvJhvFA8wPNt+D7P+1pSsq4W7v3E4LxKeOf6QFAyAqVLIMCK7WfQgSGKCYWMeVvgsigRXUC&#10;TROkHUpQMnl0E6hYzJQNEPU55ZWsSDRh+d9t1l2rKfO5vdlTb1CaAN67dzxMewD6Xj4AvHnPbzYL&#10;YOWLEUVxdfBx9dJWSmRuSICOpKhcLHXecB6Qz8R7KX0ep75Hi54uZYs/GbvAgGLzmSxQXucJkBgF&#10;KW8UJjaAx0rB81gZAkAUIOgzY82AQgfLTFYndeOto+dQiX7IAE9fWynouYxHXSWTBOL6i6cEGIEN&#10;w4wcGBMeF28ccAJN/aEsZTNwJCtpG6MNOPOOiuMyIJRZlq/4OW/95H3rM4lJm3rkFV5lCTcO6ggg&#10;9QPQ3dfJSLO0hVG5Dwx4kuG33+sP2+adtjO8KyMjkszwmvcB8fUdudjyZBwZVZ1c5D1Yp09M8+Wo&#10;iUF0EvvLRz63/SE9gF6k9ACAi/ItbsGD48GgD8VrKFfKiqIykSSWRMdRYCzwlhXUPP9TrK3XBGbe&#10;eZVlyYujwPeSBZmVM+ux8k1sk3UqKxQeACxxAR03d0S56vo2577acKHngAPPVwyM8uDlstSfdpxp&#10;ET3DRH1kOwKgPGTJIQwD9QACLZfhyQE3XozfjROQ5OnVdmMnrqR/o74p0uhMNK16+oyH8ea0FlQw&#10;KhBoqhtAY+Tk1fitrr43zmVD81CrF7BQb/ehE3n6wJKhpj5ieWhNIM1Q8Bx56gQeBpM+wBwwFAAi&#10;Rc/jFAJAYYu7z/WtPkObMuQ2OJIX4LuNKbG+tsSbMsKLAuJTZhmY2+jSr2KMjCHeJZDndXoOxWqs&#10;96b3v6oGAB1Axi7sXZfelq1vhR2wI4UUWgtqnMqmnglS5ILHPkMQbaP3V67T/F9dPvFWSD73/X89&#10;QAlRWCkQygRd10VBUmwp67u+A5C8F7RjE5giBw4txgcyqEV02+li6Xda/aToWLQlHs3neDFoxQma&#10;AJoXEC2FtuPpPu3WIvkDZdxZmqeMTe0BVHmQKC0KO6oUGPImxfpSsurGm1IvOwFRqjwnRgaKFKW9&#10;PdXaCERKDEFHWzbTpS476UqdxdIAJ6UO6MqYVR9GjvoApDdLSbzLmOxYN6p2Jw8Zc9Sx2B6Fql8A&#10;nOQe7dZO4DqNEkDjf/FOctExbf7XR5gCLAcjhdfr/5K9UMQMESwHGaD30NOWs6Bd9Q0vbPaZ9qg7&#10;Q3Hv0Wse5Lm6z1IpGbAlwp2OGtsyrK/EPXmjkqcAcQYM+WIgYFd+4mIMMFL073cT56oH5oWXSCb1&#10;i1glerlMXhSuWGkGCCeJQTINNnNfGW+zzv9T9OyJ0viJQf7Ty7jL7PzT6/7d+gHNmT1L+VM2lFGJ&#10;EJT9VCZX7zKJeE0Aqj0w3UvJzcxZ4GoSurwL3WuSlsDBy+RFAYuWLFA8lP8EMp4ZRbqTLYCD96EV&#10;XSY+OlW97mSbd+KdEioYCacYq/qg/SgpcS+JICW+eJdneOWUtQQrafnoOcrSbkj6lNLm5fkbSFM0&#10;p/1TU/BvF9TrG6BDYesXxo7xmGszU67is+q+vU1Kv0SpxpmHx2ubRgyjh2eJeTgZF8BZ2MazPGde&#10;iESfq6PVeIy8X33Jo0a16jv1BYhksBivPpZ81eHLDDIyoy2SWxgXKXdjupOYPE/+gPtkNIzFDDNh&#10;X2Q5i2ffrRfVT9rYUWt3c1FZDCX9xuAyryTUkCugDKh5j8aRIWV+kH2GBaq69bZkWt3I1U/sUkQm&#10;tZ+3L0mIVzyTtMwby01K7mOgFA82ZoVryPJpWdOpT/5q0PxVK+W7CvtPe+5/sR94JBIJtmJBKxXQ&#10;p9znnrGncWNw8F4oaN7ppLIoVRSv+CgFAJB4iK0PRIlRIPPYLooNVUvxutoZp3enOPc+t9NyBoDt&#10;CNP6TtQga7qN2nkpvCEKCJ3mexNfW4AfL4XXSJFTboDXPqzinqxz2a9tyo6e5WmisXh4lDrlz4BA&#10;jQLRmQGsrjww8SR9s422PSbA8+rAbFY+A4hC9h50NipwHgAOuLRLufoPUPOaJ3CgLvXBvLSPUQNk&#10;Js0tmQjQeVcGRksv5vPiqMVH9fuMefJgrWmkoIEdLxyjgFmozA4or0xUJC8ZBYw9cF8HimMYNqNQ&#10;chRQpegDWJ6v+KqLvIpnzzXDJ2MAWIjvzfih95OLjLQ7veZeyUxkjGFDPtSDAcI79wMIJRDxhiWb&#10;+dvn5Jmh44dXTm7UmYFIJskywMJ08JBbdsW7F08ny+ayH0YTAMeYkAuybf6Zu4yUU2y/jU9qH3mn&#10;F8ichD4e9P+Mp7njR38amH3q88/1AEXbMUA7iSHFALyu9oitZjxTVn6GB0vY5GzJBEXNw6QE2tyc&#10;wp60pExPk28qJDSdickbBgYUq5gJL4TynIrNc/NsQ9b7TDJCH0qAaYcgCp5x0MJzyRQUDIVDiUl0&#10;4D2L9cgIpaQk6vjM9xSE34CA8cE6dw8l6B4AlMcDFHhLO1nDMgK0ncSS6W3yoiUyTYCROANkiztb&#10;UsMIMW6Ay/d7GQ9PUzm+A1CxB7wiSt6yBPG2LkYGpbyXugAi9Jx+n5f+1k/tN6yvZLl2GXcer7pS&#10;0jO+qB3AmAeTkQWUtvGqfXNdKCME7TkvyUvA4hSa4tW1tIgX1YYWqGTxQGDqnajfJ13I6AHs+2xV&#10;/Qu89vjqcwaWHADjq/94rcCdHCaf2keW24JQ/zOSMD+MsJagMNT0I4NWOxhGYrll7zLWxIOFJMTy&#10;3YfhIL8tm2I0erYkvpahMJaApz5iTGjn3m/ajkixE+oFqOkH9S4R6H+Cni1F+Z9TzZ+S/8QeoIwk&#10;VJgc4o4uk3We5CD5R2ypEw3KsDXxKRCUmb8BTla7cih7QDLT9pULNGVFopsoCn+b+C4TD/WJelOW&#10;ZApg6d0oXgqadU7xUMyUAGo36oy3wRo/0Zk8NDEa4MVKf9p8niK3hq+LMgWGKTnJMUCQZ6IsNBpl&#10;QjkVE9b20+4ygGlnAjMAKDMeOHoOVbZ3tQH6AFCf6TueMU/yaj/b6q7NvGnKrNNJlCH5g4c011oq&#10;Vx/PrMjKMdYnenUCjTLbTL/nrnIsykJtWYv7JRrRRzxC3hBAoMxnJrGYG290GkyBzmmeuY+RYB2k&#10;Mj3vfvXSzq/mgJBLRsq8zBtj1jrUviMj5MY8I9doYYaE+8k2GcZi3B0ccGoTyv+UGHenZ/SDvtVe&#10;dWAIdbgAw6IlOOaZ/iH/6l08m8HDQGozf++ahrbPAfDMiag+J6/9r6ZnNewqm/FPVPafOv1cD6Dc&#10;0LMJtdgf4OpijbOg0WEmEg+K4rbkgOfnN4qOxQ4M3Jdi3nSj5/eJISgjXkKXicmTBH68rW25T8pS&#10;eZ7l4aZ0eM6n46/EPdFPFDxFfHe6PMWizHmSCOUA1Dpc236eqFngPuOCPJDayEM+UXYAfNLdDAIW&#10;PkAyHug5HvFpCQFPmAehPpSfuBtvse30riRDX6EVeX28HrQcr/OURcvzFFvrUq+9ZhQ1J2lsgqt+&#10;A3DWvr65eIwT8LUnalXfA28epd1+5sbrwA8QRRV77ym0Irv7tLPPXd0YQFiVyVjs+yXBoEM3EADE&#10;YvU9o15XS0HUH8vR8h1eOmNMn/Is75aQuPdqSdKbvt/3MJo77GAeGUbO0bXaSgZ4oeUQ2LDd0h1G&#10;COPQb6B5mlv/OdAEmG+2xfrOYHye+bN7ALXI2u1qO7lZa15RG2MDQvLitx8gBwBYvVF4U+GYTJT6&#10;jDNRuCZo+5kCAHHOgE8cE8VE4ZigFHHPA4eZxehZQNKSGbTU9BBrB4UMjChFljNv82p9KA+aR5z3&#10;XRmAhtJgfbeoW/vntn/q4/08m6tF4VsiKBnLe1w8LP0NMIwLb9OSDR4YkOPhADogUvlAEKDvGKgE&#10;DQkc2okS5yW0qTZ6ThxXX/M6T9nMnmNEiVkB9S5GAmrRuIhF81YZUuKyDJ4yrbEBQGFeLdM5zQr9&#10;lgEVBX1KxgImxqEEJ/1lbNHHDD7lACRjhM6fF4NuU88MKetl0ZhtejDX16IkZ4IQylTM72RIPK05&#10;3h6xOcQ7FYtUZlSpv9H9vNOT8Yjq5W3/VB4GwEP9yz3IgzWXfCbuaqtAsWlyloMlWQ8L5XvyBew7&#10;sPqN1vvrPc03jfzc89/rARSqicGDEj/sAiwpLJOFQjptpYbW4ZWVObitYyAs3jMtTYpCkgJPAL1J&#10;aaG29tIAdfFOCjujjpfVQvnqCmjavYblyzo+XYC6LeV4cjMuNZUzDwi4bMoMPcoDnm0EsBR2nymH&#10;kTA9NaB02mygOlK+O3lFv6GTefN+o1d5F+hPigloGDfLK4wVq3+2gccv3tpBBEBW7IkxYiznQcE8&#10;cyA6aVKxM16puDMjqLIZMT63zAGIA1SeGdqTAebzlCqwUYeW45ABdfYjMYinPnfkQVMC496FVu6o&#10;sD2ejIjeY5yAnPi0fqbs9Z/PGBhz/SwjQCLOvLAFxlVMdMfJ3efzeeg3oOKNT3YOsKHLny7jNTPL&#10;GYByCvSTtsvc7uQRsuzdwNPn0ysnUwy7N8tgnurkewZIp/o0l+kE78EcAMUymysvqtf8ZZSSI7Jp&#10;jr65PqD5ppf+x+95Wvz+b3SPycB65C10XiMlDghKKqHseBGsXtSidqBweHg8oh2344lQTCfKH9WH&#10;ckOvUbC8Np4BOgqYUtxiXdvDMEFNWorfvbNs91IqLf3oO94GUA6weWkWxJvkQNbfQEDKvnqJiYon&#10;ajuazH0T7L2HN4Lya+cbngWF23FRHTUFrChgfeizzjlkQGiLd8s+9VwZwJYf6FcKTIKMPgIC05tQ&#10;HiAACDyUlCpDotgcz5THNHcbmrKlHTvpi6IWq0tGrY0EDNsIwjigTtUJkIt56yN/A3dUvmSpDA5y&#10;w1iJqtdf6sWzRqXLCo16JTfq3YbsEmiMhTjvae4YA+N78kYzuDAKHbbtM0aTd05mTf3vmDbtBfJ3&#10;l+Qx9dyXfpjeJ3aFocFz69KOnSE8y2EQiRMKgZAH3r0QA5DjWTMqGS0ScTAG7SPNWDGX9T0jQh92&#10;nNmup/EUptnsivvUjUHEqLm7omc7/ehJn31A86mHPt//cT1A2VBcPMV5USLAJGVEgQJXCThibgDH&#10;c20isJWFSWsZASUOeFCAyuRJ8jIk9pSsQ6EoK0oXkMxF0yk/lBGARWO1ZASwoS8pFN5T3hrvxeco&#10;w5ZYKEd9TGyTmuKioDu9hefW36zlDuDmVXmvH/Xs1BeJQurinbw0fSIDFqDJ1ASavD0Zw7xx3pj+&#10;5NnrE/3I2KCQeL2se3Wl5MSqGA4AgVLcdKL/Gxv9qq3qLJ7GcOC17I3UG9+rpBfvl1zSOlYK90T9&#10;9V4A5z3t/MMoMIa8IQklvG0eH48Q+FPqygaEksaMJ0NNn6GXGS5tHOH7Lp6Uftffe00pT1QdyN/V&#10;Lk7ioTOOziAxtjzDtxfDQN906fMJ1PqUTAJCfRa1Wwb0zIr2HMBDaX5lfaVylV/Wtvg8+TbuLT3h&#10;eZJjS538YCV4ioDac6hU/a2uEsjINDBEYQsFeMbYaR/ZnOufySM57WIMGLeZDd0h1J+jwd5K1r9w&#10;XxsS/8qrTwHqXynvb3tWXATg3F0mN+/FhGetomtSvhR7dA4vaNOMKDyTmhXL4+DRlcXXO9Fq4mun&#10;y7soOTThXM4itilmxRPhoWXNq1fvoqiz4FvWAbStaZyTnfWtXcCIpa6+gA5FSel4F4XA0rYshrcJ&#10;FCgWQEABUszAGp1MKaF+9QWQpLw6eBrdyosEtGX9out4ZNFalFhLcYCveqEVr9ZoMnpQt4AYNW0p&#10;zZXnRFnydq+8M2NgfChI43WVYMTjvFKOvGWsBcOJcu/UGAqdoqecAR3jSVzMeDFiKGxl7s0V9KO+&#10;ofD3Buve0/pG1Cd51PfkRh0Bxt7QAmPSdo9AlLExPWpyBqAZIPqJDAfk+oaxNM8JNY7k0P0Mos7Q&#10;RKt6z97Gz7uM16Sik33jhvLnfe9dmJRjiQegBORkvb2K9bl6u8ccY2wxViQZYX0Yo34YLQwZsozt&#10;0EfkjwEsNixMwrAktx01p2761HpRIQp1k/lLPjqM27go/7P37B+OAF9ZKnOlJP7XQZO1KaFDP/AW&#10;gMWVRe1zlj9vCkiIdUbDAR1UbQova5wiodRYwWglEx1t2qYBPCJxtu3tVgfP87wo4H0Ba2VH55EH&#10;4wzMZuYuK5nHOONgV6JNQVM2LbE53YfGBX4AlULW7rnMhcIJJNF6lH30Im9yHjOlfBa9uFbrJVFw&#10;aFdUIg8WZax/Zpx0KmLPt/wH1a0+gIjybrcZho8+CWQoxDvg1A8SeXgogGx6u+hC79jb0GmLMn3X&#10;Fn2UKmDikXbAMUNtbg4OKCh9FDMg8bz4IBoXSwGUyBmDhlGiTG2m7BksAAtFDqTaTB4oyXAFAoAa&#10;0Bkv9SMvncAjro5S9rk+YSy0vaF6ZhzWV9rufXMTBDKAwm1MOixA30/9wrBrnay+QIVWLiAFQkBO&#10;nRkWjNmMH2VL0mGsYRawIgw5ZfIW3ZvhyHhgZJIXzIX3XJ1gsuXbfQxL41F7yCt5B4g8d/1q/Wcb&#10;dei31uF+Tjn5w0HzK9X76gkAXyn7b73XhOV5BJqUNmvRRcGiMfvfBDFheEFiKyYRZYPyiX5FR1Fu&#10;yqW00LqoU94PisqOIcYB4EoEYuGzbnlRgIo30XIVwBodJ+NVHU90IYCqjmKWwHXScRQYJfQVKoxl&#10;ro28lSu54bkCMuAic3cmSfFky+wEvi0voQApMDEsACAGVV8DxzwLZeprz52OlEJL8lQp8H1pu3pZ&#10;M6fPO76LsjXWDAjtAoZzc3Jlnvai1W9YACBlbHkngEqbG6tdB9mzd/H77QWTNfQgEAAy6E1KmKwx&#10;6oAUowIwkjfjyevhuTKo2uEIaAAW1DIZZLCgNMmnNvBmp1fpHrRv4yPpiBHHi2SsnWLyZHgf2k5O&#10;xaWtNzYHAO1JboyNfp/bGs6+Iw8MBTFYctv46h9GlH7vODkerDmhzcYG2AIzsoP27vQb5etP3z9l&#10;9rpXX6LD9YN28CzbBUmWt7g1tmUmyQFphpX5DjTFt99cn5jmm1763PPH9QClxLIMkCgSgOU3S5kV&#10;zTrmqYlRUfYmjIlE+VGirM7tsYvhWUxvsf/pIOXZEWhdk9qkjN4FgGhMl/dQBOhWVCzlVH3RVW2A&#10;zSOhFHnCKDgxNhNaPfI8KbOnPULdC8wBJ7BBIe79bdXJ+jXK+IqtkLSkf9vDU/3yLChOf7PoKSn1&#10;nBdvecb25neUub44UbA8INTnVvi8M6BAuRlLgAqoWzahrxhCp5gnqlgf6leKmVJn6JSlLGvy7kgt&#10;7WRkzHv0WbSpv43hVPR5rWSHsve7zfwBPzkhIyVYpfC1D2gqk8EGxLyf8kcxMjbamECZPNOrwwP2&#10;ZFUOTxQ16iKDvHFxbp4eehygM+Ssz93Z1+5nuEza86QQ9rgygNR70vPmKAajtmgDIwJLgX5Ht+pP&#10;/UDGGF9vWTV9xogl33PJDkOC4bHnj7YKWZQ96+831wc03/TS554/rgdMcBM+ZU7pmqDt8sLjQZld&#10;KUXr6lCkLNBJiVL6JvWbnU4oc+v75vMU5UzuYGFT9jJG0Xct4WAR780M1JWnAhQoNQAhxkP5s+B5&#10;wdqrjDvrm/KllMTlTluKUVwUJc+yC1g9WfQ8SuXxJCjSuYsMMNjA5X+JKKcx0GdXJ9CIQ88NGtTR&#10;/bxEBsH0LPUHOZixOvczmNSV4TAzkSnQ1m4CUnIyL9+1tEIb0dKAvgs9ahwnRQxEeSktrmfgoEhn&#10;XFWWb8xCZQEZBsrVpuqMMnQm8PGj7ahvcgNo9Dn6mKE1l10pfx7oTQbd3xIaZfB8WxajLQAFxckQ&#10;YoTss1nJnDbNy3P1A1YF6Eyjp8zxrTyMDdDP2OB9apsytINx+Z28D3XRzyj+ucxFP9MFO+bMkDUP&#10;ADdPU1b86ZpLmnz/Ac0/Dg4+FXrTAzwhXp6EAoqMgk4piX+Z/Cc6yQRC07CcxaLaOk1CAOUn7rLX&#10;w13Vx6RDpd3F2DxrsprIaDxLCQDCydviQQBTS1t4in6jkoGIWBoqsAQeCREoPaBNUaB3AS1Lvb1C&#10;eVViTECYFe8Z1jgA5unIwk1xsbpZ6F3KbpvAPtNO8TXKUFIFqpFy4wlQShKj5oUy4zXtfWXdY8wA&#10;wmkNrRjuPoYKbWrMKW5ewwRs/dl5lsoufg207saGgt9eDG9q7oa07zFG09jwPnXT//M0E5sjXNHA&#10;9ZH7xcwZA6dTbNSNLJNt7SCrwKUtD42D/pPRy5tGXydXPHDeI/AwD8iqMgC0eePQAZfy0eLRsuSD&#10;vDAoOw/UfcohL1fbODIYUNFv1l9qK8+azGBYxDGBFuOHZ884Y/SZMzxNdUIjmxuMGrLDkGQM8cT1&#10;s2f8JFfA19iJj4sFe5bsTANXHwHKJ9Dc8/8Dmm809OeeP64HgKLJD7SyBFnLJgUqaq5xm0ofoEhc&#10;2MsAxNCAj+SEt7QXYGndGoA5rRXzbkAMpCknsR8JG3OfXJ4ba1vsC23LYqfwWOM8TwqRcgGklrW0&#10;YByw+FE+Whm9KebqGWAqtutenjOlREFThuJTFJzPALM+o4BKAlJnHlBJLzzTvYsMhV28lTIWV346&#10;u5SCbocmyRpz95onAaPULXnABOhzfdVyH2OpXSXb6GcAbqeXdiy6K58S/6kdap7aoe7tNgQU9eGT&#10;0VWZlD/vmAcNOIuBq7v2AtT6V9lkxfhOAw1FS8YyFnifPOvaD2SELXxOdrAVjBj9LyY6DQqGF0/e&#10;VebyPszdd56N4gdy2AeGlDFUvrinMAZ5ZLjx/oGZ2KexLbGL3DK02sS+XYjIcstV9IHvGRIMHDoC&#10;8GJ/MAQS+chQfaLvA81OR3oaww9oPvXQ5/s/sgfEM2eSDcXPkizor9KUvQkjNsczkjXZCRzApXic&#10;iQPwJG5IrmjDALRi1BkqDND54Z1RWCiu9hHl7bTYn+dhIqaYZFSiy9BfgA+Yybyl0C1XQIfxbksE&#10;0QZ0n9ibLEk7v4jVUAbA8JRIczVI2ibjEWgzCtrCzm/1pKz2CSC7LKD8ZteYnkMpt9XgLAstpz37&#10;AhwMkFMCCy/7tJ8qRS7BhPc8N+OnLNVV+3gbeYXGsQ0a9vsB0dMBy2RBP0yAA9JvDazeCdyA/754&#10;csY2j48MbDrRM94PDNo0QGyaPPpc1uk0RMgqoMEOuMwFwMFLu1r32vKPwI6RqQxeJ2+1daJkijE3&#10;dwnSP0IR+l54g3EA/Bg0vFT15g1iChho5gPZN+68Rffx2LE+kuvMb+1hAKtXqw6Uz+hiJANffadt&#10;DD/JU+h77+AVT4PBGAvh+E5fl7NQItBkWu6U3gc0/0hI+FTqqQcAJA9qxo0kvZgMKRsgBnx4kQCo&#10;iWgiAyFWOMvaM2Kk4jj+NpFNft5sR4tR6jxE3wFeAGuSnbwE5fAETpmIEpDQw5S5ZAUU1TzrUbuB&#10;J+9ZVqL3MQgofXXe60mf+qnvARYrfHq4vpOkody7A6NZ6TuhaL6XAmOU1BfixfNUkacMcPcCuqiz&#10;2aeU6NwhyFgyQFyAmSfBW0HtAVFe9gl8ebk8G3VVPvqvxBCgMtvHmOCRzXLE/wDHrBuvkZzsDf7V&#10;jULmhd2dRDKpYePCYMvjQ7Pvk0dmn7tP+xkoZJEsMwrQk8BDnwMMdDMWwJzQPyhcAEW2Z+xdW/Y2&#10;j70PyKJshRaMhXobF22f56wCLMDnM32K0cF+KJt3V9/xdDEn5F65vGPfmWO8aM+TS+Nqnl/V60r2&#10;lcVr3OEFjII5LGzBULIOmewBZV7r29NXPqD5Vut87vujekCCBs9LEkQXRcI6bVu6WeGp7ExIk9/S&#10;BROWBzrXD7ax+12DKW8UJsV1d7LELEOSEvqXcnGJUc29QdWRZ1XiTEsaSnxhdb/NJNx1p0B5uTse&#10;5z4et77Qf9a79n6e1Ab0U59QyDzZE1gpiyLcoMwomGseK1dcGhBc0aUSUibAMXp4QpJj5okiu576&#10;NvDWLnG0EmP2vbwhSzqe2o6ybt2ksgFEtD+gMda1m+KfBp53YEv2RgCn/p3LYNqvdt6nPxgqjDjz&#10;glHHmzI/JABhRLAbeYmAnBzM8UK1ltFLTucetWSDYcVD9pshiupv+8o5/+6Mq+4TTxV68B7MQ4ec&#10;mxdo1s6TLe5KdsvkvpqT5gqPm9dpfmOSyBEGh5GlDxlKttDkIZNL3rr2MNiApkS7N9cHNN/00uee&#10;P64HWMosbMtJxDXRVGKZaK27/TjfNIRCf8qelaDDovfuNlMHaLIcU0Y+3/uotizmVA/1ZllPik3y&#10;EKv4V9vkfZJlTptSay+PTbxJNmF1BkgtU6i+6raPDeNVSeDIMJkGCmOEx793l1H2KVuRclT+W+MA&#10;aM1Mz/lugHWlxDdDoA1XWax7rNC+M/7re/LCg5rJP9MDpcTniSOUOKCrX07eauUClbJBgRnAv7qA&#10;t7IBDtoRKKM738ZNlcuYQOOSB5d3iw8bE54ZhoRHebUF4NMcUz+hCaDJgGHMkTP/k0NxUSyLkAdg&#10;wwIxhk99pF3YG/qAoeBHglpb6zF+gKax9R7ALCSCQTKneKMlIn02bH8auc/3f3UPmEjiEwL74kqU&#10;+ZM1+pMNRvduxVnmXrSfDQLmcoXT+1n9d8qHopKAYf0l+g0os8R5abwZVrXYjbgghY3aaouw/T6e&#10;LYrtdKE1KSmKKQVLQW46V5vvTj5Rtr11n/ZIpTiflrgoS/+8jeHK3MQ8BLjicXPv1bvx55Wg7U4X&#10;7xGl3iXG/LQR+ldkzdihDet32a61wXjw/vM2KfqSssQE83TFeOeaWUzINnhOhgimpZjnrPMdrUzG&#10;ZHILZagzVgAIlpjkM0bUpG4r25i3qUOfyYgV8wT0xgG4mdc8X4awz2XbRsvPekoa4i0yJsgqg5WR&#10;QAbRvfNqOZr2YifSFzxmnua+/2oMP57mV6T7c+8f0wMsS3HDf+sChqxf4GUyUhQU2oztVTefRYtS&#10;MJRLClISzva4lCNmVPq+zQI6d1EcSaxHfArNJMuW1Y8CpTyAYj+8BQqojerboYYCAiayFoElL13G&#10;Loq1elFsbzJKAfgGSMkhe91kfSG2uqlano06nLxp/cMzmJeEk7Z1m5+j5dFvtaFlRN2DRp6JO9P7&#10;okAzEHwOhFoOg74HEF365coz3MDUchHP+u7EYADBEqR8z1Oa291dybh9f1vrK0wwE7o69qpn/S9+&#10;vjOcAe1pW8GneUWGeXXK01/AzYkprsIk5A+jgAoFomRXXJnMWj4kUci92BeyXIY3WhmIAjb9Ij6J&#10;etZPykNBi0ea//qKLKjDBHreasvBeJeTRdAXwNnz3t3mBvPYubv2f0DzSTo+3/9xPWCCUPD7oN7f&#10;WVEKUKyRIqIM/KYETkpRQgdwcolrUQp5o7yoHdtDsbHci9GxtNFU+2rDdsrEe5XpR2wHLWknGSAB&#10;wPxI3aeYWOG8TjSoH54jhQdgKUHWusSauQMMb0AMd1/Wyd5lnuonBkPeEY9qgyylSsEFmjznvG/P&#10;7c0ReN2nJUVP4y9jub1MKUsxrL2URhkSRsQFn5bQnN7HwClmrRx0e7E5YwEc7jxs/dWG/cpHnf8E&#10;NU9WjPVdwpf38aJPWbu+IyeFIvwv0actDSUYaVvyD5gYN2hSYw4EMRk8SJ/ZNQvgiZNiNCSpkU3P&#10;mEfmCO+RLPC0C3mQBZ/7DOXtOQYPj1smeIYeI4fc6WuMVGOg3mKbYqp0CEpWf7f86kmGfP8BzTe9&#10;9Lnnj+sB9Cyr1cTxwzNjXWbpAx4Ty0bgYkcmt6QbsRmX+yx4NkkpfQAhvuHemeBAebvPjwlvwrLq&#10;Abd4FCDxHqDI8mZBm9hiSTIaU1LT+2HZbkVocp82Y+AtmdRv98W8GyjKxTq3q2USFBhaTz0sjZgL&#10;2cVDT7TsPOcQUEs4mV4YWtFYtWl72at39dRvc5u57wifOmxv0JgnH8CSdz2zfOd7NoV4qsOOmRpj&#10;QFy2Z4vrS0wDory66nHa0GC+BwBgEGIc/L6j+5VLPjtRBXBdJRox5Ha83fM89bxeY2etZnFa8jFB&#10;03yxAYF26y/y325L2uHzdi/qhBr3yRJWpgQciUq+I5c8SqEI8WXziOFovjJKsToSrQDepLGxLOht&#10;2bnAuGUkyimBzjjNDG5evHoxLgEnUAWaH0/zOzPt88xf0wPoWTQk0KIAAJl4WxOKwmkzaqDGeqbM&#10;ikP63roz1jevC2iit/zMVH9Aw0MxwQGw35SK5wGqhAKfA25xL4rE1nwmqs/fHuDNCgdY+2IIfCWz&#10;724AKUUZm3uLup4RL/Uu3lFJIH23E0lO2+ZRRijDvcTkbVJP79Kv+ygtMeurLRGNhXjXfI8lDTum&#10;d9U3vLlTvef9PKlNORv7t8sU9rvRv7Jrny4GTrE4nlOxVJR2G+dXBgoS9ZmH7N6TTLmft35aMzvr&#10;wxu3W9Fpz2NxXgYCj7B1oij/SWMry7IbHumWH/+bw+RN2KBD4XmflveYmwBVW7AzwhHAzWfFItWL&#10;4YypUR/lyL5mgPJsN1NwYoH0I4BVj88h1E/S+Pn+r+4BcQ3JCF/JCvwdDabA0cb7PEdAMAFU/AUV&#10;lkLk8bR/KOVfu3gKgPhNZt9VnG22W7KLWM4JyCQWoWgBCMt/75o0y+Gl8cq/eumD2iZRh/fedQeu&#10;FJvlOPPe4lS8FnTbpD2BaLS3v69irMpjIMyNBU5tsjGEjRTmRWnfbfjevRR5CTt9xqjaXqNY8DxG&#10;bddDv9VHEnhO7MPMUkbvBzC82tm/e958lQJmxMjq5ml22oodi+bRdI2L2KRQgXcCw8Be/zFmAaUY&#10;qfrxbBkj5gNAFEpArYrje9aaT3LpXnUmFzxVss8bJSMSfYAww652eT8q1yYIvNHiuL43X4Hmmzlm&#10;TD707Fdn/ef+P6IHWKl/ImjqHDTmPL7KxLSUY575yeq13ds+SQWI8lQndYZyuzrseg4Gpf6UrQuA&#10;rxbkoyx57zwMCRc8zjJXt5Jlxb9ZosGrLYZJ0SkzD4DianmNugPrec1EJP00FTsg4nmU7cu4uDKg&#10;xBnb0QhlikJ8MjBaFpGhc2ecSUSRVNU9+tgyiC4sRJtk3E0e7d+x2qv38ubLTnXPXf3IFNCJQdn3&#10;MlzEpp8umaoz/m58MDc8vG0kkiEeJkASjwfe2APeKZDrMq7AjMHI6AGSHUxgfpsjxgwbYF6Jd2p3&#10;bEYZ0trE08UciVtLFDLOEpQYEt6NlTLuPGwhAxeZFHr4n49pnlKonwTi8/3f1QOorasDoLXk3/RA&#10;ZQpaLzqvlMKpl3lCYjLVG4DMBBVKhtXNQ6RQZNv2g1Ki8LxPPArYASoWPzqPovO82BDwosAAI8se&#10;ncobAYzimP6WzBFQKA/AigWjO6+uvUsRMCyJiffEyu/aG0n0ubjUzOJkYNxlRwOCvbi+slBuxuB0&#10;ibtS8nmIW04C6s64jAmoLIzB9loBSVsouo/nNYHhqt+M+V1cE93Pk3JR9ldH1Rmn9oA9vUsbAWPx&#10;TSAyx4zhUqx/Pw+gyiJG9c6YZfcCKZ6+3/pXqMTaR2uZn9ZyAkQyljFnKRfPlLwBejQrRkOfinV7&#10;ByOEF2tOMU7cI25srICgPAVeI6+yjepnuwCuNvltDrT3rPLfXP9JT3Mf5fKmIz73fK0Hvhqn+lrp&#10;z3dLFLhb5P1cwj93h5jMXibR20z07aEBvTbxPtVKvFWSAtAzwVnMYmxitMBFTFaShhge+tV2b34A&#10;pNR6yoDlLekB7WqDa4qGhe9/CRwUFcXnp51weHaUFyt8g2bgAjAot+kVUmozYeSupyflOO8DKJsO&#10;de888umqXP1BPq4ApP5nKGAAip8CWglld1cx6zfSo74zvgu0rCNNuTP8dlxylqut9SPjR11PFy/v&#10;tIbxqo68M0bXybBEb86xY5S1mcVegkQ+yDpdoB2ofXJle0vGG2BGpV4ZsIw1WdpkkBepfYCWvJFX&#10;xp2/be6gPBnNYvLKJ+vktw3a5z7S4rB+uhg5c2OJPscQkHvj7j2WYr25/lXQfLMO7E0jPvf87/UA&#10;pYh6caHqJPCwQv2W+TmVCGqIIvAjo05cRCJG3pxJT/lbKoBu4hn5f1rJLH3WLA+NJ4NilF2a8SBG&#10;aaMBP6xbXjBlLAu09WPKQCt797xSOns5gLqiFilMOx/9xGW9myxFHg6lxmIXi6KgKRaJHehh9DKA&#10;p/Qpeh5ulKZ7GQWUP08Effzdy0b5b49iUx/ZpNvj2gvx1fnNhgj6gCfccgZjd/KkZtuM6U6Sumo7&#10;0O/Aa/foK1Rgnrz+TAcCF+27OmicZ7yX/HzXcNXOE4ioI/ARrw7oGGpXa0bJPwOs2Lf2MAwyFHwv&#10;cWdnKJuHPF9yZAcgc5knaRkKQxiImmvincDMXNNWFDf62nfGXIgDI4BVAb6NIy8zOtxzvHX97uJl&#10;m/88TeMB9LXxE9P87gz+PPfX9IBEoCxDNBYPS6apmIifqfwoZokcrFmxJ5NT1mN7j6KUWN4mlt+2&#10;3pKQ0LFfOgUgi4OgktCGLGLvb6KyfFnEYnaSEKzb7MzJmSxC4Z82MO/0kTkAQJNSlwjxNrPvaQCB&#10;L8A7Wf9AxJ6i6D7AyesEmIwHlr9+9ZyTJQDdU1xQuxkQd5dxmp6NsdhJMyUPARhKc4KF/60DbBwo&#10;0xn79DePnLfEwzJOli38yqV+KEAZqMXQTmMKnJ4MCoYLVgD9LkPUbwaLet/1L6VP1ub+ubbN63xY&#10;Y0nWnzY7R2/OBBjv9CxwEWMNMLEPZKHzV/XfaTxmv3rG3NxGjf63zIssaYc6Y0QAtrG0GUdLu4AZ&#10;+WesYAjMH/I3j+HzmY09sDDqx2CdhtjM9GZMm58zyY3R7T1vl3X9q57mrwju59n/7R7gsV1RoP92&#10;z/BYJUG4UIAngKKU5sSV+HM6i1AZlg6gpr7rWcz+kHUpgWbH6rLCKZSyUO2QA/TUFQAyCjqv8dTH&#10;wK2t1HzPM9pjJH52l6nJQ8grUAZvQJz1ag9Z3gbgLRmG4msDg9qE5uOxU+Biv7yf3ZfaOj0qinRS&#10;5hiDmAcxXh6RWBu6FugDTSD5NpYOnIAK2htNiw1RJywE7w1NyrC7Kg9gqdOMfaPx2wpOXQBQZ55e&#10;zQkGwCn+SgYsX8kjFT+2DvJ0OAFAqz/dx1veS614c9MInfURyzZG6sL4ZbiaC8DQO8VrGSf6STxa&#10;ghAqeIIxmZGNjkVB2TJqrw5eKIGKQcFgEc8FmjzsN9cHNN/00ueeP64HxDaiZ/+0ylG480BbCm5b&#10;2ygl3lxK0WLrMi63oqQcxQ2/Ere66hNKlFJWx31RMuJFVzvWUMROzJgbRFDyATDvYK7J0455kgbQ&#10;AYA8hasLmMxn/C8+9bQRQOXJHrZ0psvzYrkt0OetMAzUbW6uTnnOuK0My5JrGA28n3b6wVjwugE2&#10;0PIOSSc885JtjPdc/oHyn6fvFIv2zMy0VS+eFYNqJzOp09ycvjaSLwDDe8OCoD0ZCTuxRZ3mSSye&#10;m7KmPXn5QI+hZu2uUAUPGHXfRgu9mwFEJtrOj+fLcOGFz4uhYd3yvoyHrF79wDBTH4wAr9bfjBN9&#10;D5j1M5aIZ4r5mPOh+KTlK0CY5ymkoN4MkhiS6b2rozahgz+g+adp0U99frwH0LM/lQhESb3ZPPxt&#10;I9BkM5bFw9kbh3vf3gxd+RQZumzv2iO+g26TGS7uSrkBB/FIICT5DSh1juKVV+p7NPMpG9Z34ksU&#10;tpjgpMBqu8xIcUWeg/vQuYEgRft0NJR2pbgoMkD8T14AmMERRc4Lkvyxr2K8V3XRtvoUmPKA9AOP&#10;B7AAD+MRCLlnbgBvydDcG9bYAyP9tw/sFgM8Zcqi1k8JVihqbVI+kLDmVBwPTTkZBfJh3rTTk60T&#10;7XTVJblMm9r0HF2MMvUbw8Dz3NS5ZxlOc/4ALUBFhqKP59rj2cfCJurBWDNvXLxbYRCxY8YlYOs7&#10;Rgkjktc6qWJy5z5JdcZAW4wR45pnKVSir5UDbM0lCXC8yzYQ+SsSgf7JyfK/WPav0ndXgv2n9aVJ&#10;gaqJAv3V+rXh+q+W0/MAxTFRXZTgSdmc3mcMWOU7S5RSotB4SZSh9lMsfiRToLdQVyztsgopBduM&#10;+V78i3XOO5fh6DvelfWLlAblKA5E+bL8eWwUDhD3btm7eXA8IMqZZ0m5T29l/o3a5TVcXcBG3WZi&#10;TJ6aMUGPttxBGTw3CR+BNKADTvOefbIG7wqwlRjULjLK471IjPrq6Ti8TFQg8Gdo1OYW3CvbeOeZ&#10;+l8/7vnpWZsDiCH3nToJPfAU53V3VJ1+4P2jZ3litY2n2LpPHrE6zORLxtykW72jHbP0qbHhhUlo&#10;AqRkbLbpab7YBu+0Z7KyYhOMC3CUtUzG9BuDAoXuB/DxAv0N8Mkgb5pcKx9ty0jgmWJQmmf6U3jA&#10;PCHv5omyzBHzqGx04YKOBvtso/c0ov+R703YNwfZvmmuGMtXdwZ5U+4/cQ/FAgQCvGJa8119dvru&#10;n6hTZVJUJjjFujNi1Vdyz04coTx231NwqKg8A3RSi/S9S7soB6Aj2YG3iX71Iz7nh1JkuaP1xMl4&#10;j9ZvosNY97YIZOnzYjqUF9UlkxPFBTDVFbBSOKx876WQeB7qlDdDEaLmWpfJG2jzb8+InU1ZBYLz&#10;4Gj0Yta+/qC0Zzap/hCHao0h79H7WiKDblWnuWeuumlHXr33a7t+Qw2KG5bdqXxgVZ0AGDpzZ8tq&#10;M6MIXWqpj9/q6fN5qPgbGRPL5gGJyYmPSiAzLnPZnP4Un6zdvKgTVc8bZAglG5ZwYDj0gX6RKfr2&#10;YhBgHbTH2PkfaF5l3SrX+DOEAmb92PgBu8aerG1jily1pR6jkzEhOchyETF936HFZdIynBh01saK&#10;oWJNUPjGeW7Mrk7ajjone7Lqlc2AMGfIPqMAoCpfAuCb6z8R02RdzvjEm4Z/7vm7e8CEZlnyItBv&#10;Jkz0F4UoWYA1Or0vk6ZL9iNFxHPzvInolIQUpsklJiQu4nc/cwE+ZYZ2Y+lKMPHbAnC0nHebjHNh&#10;v3ejJydwUPA8J8ptx/ooIWWWoELOtfe0vd1XWQJW+tzIoH7xPh4IwOCNzk0A0HCs9DwjST+t/wTO&#10;QBDdNjM6K5eSMkYzfgeMpqHAy7nasOCNtFLsvOAZP6bAedElzPCmZqLRLNfz6L12KVJnynjrFhQ5&#10;Q4MhYamE/gBylPimT8X6eKZ5kmXezveiZ8X79L3s3r1cBq06t1zEsMzNFACDfjQec20rYAWwLkZO&#10;xg1KXHmTFWDcaUtrVrVdvRtL92IO5qECjC9A3yVOjoHYhqIxkJiT98xQ2OOMamXMmIM8Q/OIvDCI&#10;jJl5GtBK/LKBx6awzUVGDjlUF1nI5i0qdl9kjYdpnuv/r+zv/J8ATRP7O8f4vJmIn3v+zB4AmqxR&#10;NFLrBWeQ32SjKE1gSg9Qze8BEEVHQaHngBdvJCXOqqcwLLL3Q9HwvuZOKp6lFFnDFCkP0yJva9BY&#10;wnPTcUqHxyaNvwQTXhxlQEmr55t1y473usqy/cpI8a4YFHNrP8+z2vMOJXjsvVD1g80L6ifAznMG&#10;sBag3x1eTDFGn2rvV7wf75sJQl9p60/da/wDVGXGBJwykXsnWQDSgSZQZbCcLv33tETEc+jYaWwA&#10;2zJgyTxv7+4ip+LmswztAlp55ACR53WXDQzEZn3n+ljt1c6MTPJ2SuaajIv4IvnmWUbLtr8xL17W&#10;N4PRD8aELE4DrV2kGMS8d9QsJqCkN+/iiTYW/W7JycxDuOu//wRo/tSk+JTz9/SACfE2RfwnWkUx&#10;3sWV5jtkSQL1CdIsa/EzE52HB8RZy9ZfUkzAhucllhmwoJXEbHjQjADKQmKE2BUFAMDb11WCg/eh&#10;4JTDO21rvlP7vZMXpZ5T6fMGKB2XMmYG6KkchoF3y6pkKDBkojMZE5sSbDs4gEOB3Z0CMxW2PrhL&#10;1NjKXVxWklTgNilW/TvH0v+A5w78lIOq7KDl+oLhdAKWNwCPTp3JLDaxKOFl9zUDy7if8hYmXese&#10;tKz+Nf4A+7SG9DSWs/0MzR2/7DSTq/mkHxpP9QSAZPjq4uxgeXoGEGJn/C++jkkClGh044Wu55GT&#10;e/MmpqmYNO9RWKS5sseFYSFmv8e5bfSszb4zEmrHj4Lm6TzAn1BYnzI+PbB7AGjOZJt/uod4Rvuw&#10;6Kt3oslM6E5/cB9LW6aiSSlWwwpHPxV/s5EBBQHItI1CoXQ63YMH0SkOgI3HykJWVodG8xJQVMBI&#10;Ek3bn13Vk5JRz7nZNq8RMOSFqO8dAABGis7Fk/B+ikv91W3v9iNG+2aPT14Dbygldtr0oHYBFBnB&#10;xSY9g8Ks/QwLccLAw3KgucOS541H7WQsnDxmfdJ5oBSzsQNM2sp4qK5odstc7pbJuFdS1mnpj3bt&#10;fudRaeMEQF7cBln1qh9Q5hJsSlYy3m/A/CQv2sgTzRBxj3Ilg5U5i76XpHYHPMCvJDfgJx6cIWCN&#10;rgxY4KmvyZY2o79d4p4SglDwxpY3ig7GjHinuCnmphj3bAdGypjMBCuhAqDOOEDPomt/O2j+04rr&#10;U/5/qwfe0JFXLbbG8W2K+O/uNZ4muvLqvEIAaZKKtTVJTeC8GAkxwMUEb09NCkFWLMrMAnYLwHlT&#10;4j+UL/CjjFC34kJAgxLiefBoeDEUnIQgICK2RqlSMugwBi9gRrmpm/IpX56i2K938nL3AnWKjeec&#10;4qPsGAs8TobG9lQB0jyv1NgAqL1VGxoTjX2lxNSz+B3PQfxqghTvMY/C33PrQu/qGLaTbFDEZWHq&#10;E+DPo9Qe3gqGoz17xXj1PQ+mpCIgIn5e5rG4n/7xIzFmnxV6qgPaX5LTXUa8mOM0zO7kXB/MA615&#10;b4yyuc+wuOekbCWUNUeBrf6e32sLCr+xw4ScNjCYBgUZuqJBybvMWAlHxUV5gTLCPQc0ySJD0nzx&#10;A/DMDeE5IRLz7rSUS3Yx0JzMhoPjsT9koe0j3+iKH/U037zwc8+nB36iB9CKv9PT/EqdTfSsVkrf&#10;hC+hBj1L4Zv8c22bJIu8RgDAixCPKf7JKkdlURA8GeAoDkWBtxSDN+Zv4MljRc0BO0sPAGGp+/6n&#10;mHi2Yj8UhvgisPA/wOPlAVSKCtCiJp2fKGt5ejs8D0otD4aS97e2eHdKVlLKThCpTyUeeedXlkx5&#10;5il295Uxm/fyIKPWgaaxRN8CHQljjBrjCKTnHqaWLOyQAWVurANKxl4x4/lOMcR5XijKcSb7nNoC&#10;0PQvOXi61/Mo6kAQ1Wq3ppJpeMzGvqQnYGr8t4Gz6/FEaQNrmxO0tGWfsLLL873+lpClrowVRhnZ&#10;1Y/YmeTVfDAmM9nPdyXzkbd2qALsc3MJ7xUyYexggJRvbN5cvw00KY3vUgNvGvK553+rB9rcAPCg&#10;I1mSrFzrC2XDzXgixcBz8IOOQbPODFaKx+QuC5vXdZfQ8tTT6hKgAxiWcTum8OAsK9jH11GaYiq8&#10;TUkPFAbw5Sl2KYOVjl70Dkqw+KOY3wQl9+oPbZNxy0vgFdoKrzgaBcXLFIvkJfAs1IOH4/0oUsCK&#10;Ti3hYnuOvI1itN7vWdZ8mb4dSgxsr05yce9WaLU5T+9tPPlubIzplAsGDS9wJvfM541di/oZERT/&#10;HX0HYCj2fc136vtTWyTUnIDPOADeu/diI2aGKNB/k1A066l8Rlfv8RuQMgpK6olWxVSIx8+LUUd2&#10;dvyU/KFTt9wwtqZXOj1A4QLUK0NSIlpJQeaDcmRsi9uSGzJnHvAuASRQLfkIW3O3axh5MDfJLNB8&#10;a4T/NtB8wxU/KaPP958eqAdY/IRdTMfyEofdoi7FVHhEc5N0HpfF/WKFUt/9PT0CaeqsYUAshkLB&#10;R4t6nww+1I64mHvc6++ZeeodqKqOR7IEJUVAcST/FFBxsTmavEte3byAu9T7qXAoiGKrPE7K/C5Z&#10;Bw2nvb3fOr65FRqQ5kV18QjnEVSWO1hGwpoHrugsIMoboLw8rx/KbjUW4pjeR7mijyk0ir9knHYu&#10;Okkz4J7JMQweymzusTqf0wcb9Cj0fSiyZ9CnYrZdJUN1cLexkVHtc8YAb5ks6a8n/UXeyMaM4Xrm&#10;KgTBk9uZyaf+QI+jgu/WT+dx9jwDyXxw6Zu5M9F3NEigWTwTdT7nhzLJpJ2DrtiE/V6gbkMCl77m&#10;MbY8xnibR2KoPjNX8wRjbnjFpw3tyWg7WfndBh3z/Qztlncx1vSX8vXZ0zgr57eB5ncG6/PMfQ+8&#10;GeD/ah8CQLG7n7hYx3c0E6UEAE22PNK9EQSqDhjwIiyaBqrAd3sV3gWUtqcJVCZYaBfPhmKZ1juP&#10;AnC5KDOGQkr/1BfuQWUDNpsWMArm+jbGh7WBXWhBRsFU0uRMrMluM8VIGStis4wDwMhooDDFmNC1&#10;HecEeOYm7/pR+W0TyPufC9IpzK2QZ7t4DxMkLdNgWMxLktTems73AOhu31uALdFErExyk2ShudsQ&#10;r97Y6Qt0Mi/FiR08eIBh44nJUFgLObfOm7KAiuX17wsdiXGYuyTNrQbJjXG8u2YSkUQjyVlfvTLu&#10;3j7nnbzN5GZ7nOaGjfQnBd/f5he5KilO/J1Boe+MAw+30AFvmEePht27P6krFobH69JXmJIZ61YW&#10;4wb920UulMcrfaNTP6D5Vio+9/1RPUD5v11X9bsrDtjE8yQ2bOVBUQCw79KNvLWseYkgqF4/d5Od&#10;IgYkEh9mBrCyUF/TK6PAxDynpy5BRPwI+CljXtqBnkWLMRJQ24AUmGurBBxead6Qz4B8613t8lJ2&#10;pHLRxKd9V3unuOE+j/RJ0QHovXziJBMUPqWLMTgZIhS2vgLIgNs9DDdeEsPDkojpxQO3qEKKW7l9&#10;Ty7yvCl/siye6IfRNcF61pX3FMOh3Tzbt1ndQhKAvv7FsFxR094hlHB3KefkAfNIeYnTCFRHiXtP&#10;x8nN9+kD8xzYGj/ep0QsoMkz3IanZ5t3/sZwMOiaL2LgEoVkSk/AVbfflgj0lcD971Zcv+N9v5L9&#10;+Tvq919+B8rxbQzid/cDBTgTKHhdwGFflN5W+BTz3NXFM5t+qxzeimUEKEQL1tsLlSLr5w5QeLKU&#10;z97BB03VUgYJFBJC7OIiBkXRupRbRmincmg3bxRIA14xJsAg61dCEw9qGxHadreOUJyv/VCfxlE5&#10;J09SlmixYd4MT8bFw8hr49nxFGUdn3Zc2u8GGO7VJt65vqeMr+pqPOxkc6LSsRZiy6elEndtNgZo&#10;/Y4ke4p9aiPqOkAWO58nwgD2dJp+DJT0h7Hd9TMHWyc86ykkAHTvclhQshs/tMc2fRNYxe4xJb5D&#10;M1un2eHU6Patg23O0abtntE33iMRC/sjuW7LG7YDaP6VS06eLManSfP5/n+nB8QqeFh/2kWGo5Sq&#10;m6Scjjqa9aWkd3KMeJHM13nZYm8vqp/fd/I8atH2fUBOdiwlAQDFhCg9v9GlfiicEiCUbXkMi95S&#10;CTQVoFGusgLK+U7f5yG2jRvLntfJYEBl6wvfAU3KStlfnePqOSnOu/HWd9aypozVYXv0KFYen4vX&#10;ot08MPFZaxqfskF7v6UeZTtr01TEFLk+vUpu+orMygSd+9BePcvwMf7t9crYiEEAQk/LXIC6uP3c&#10;JrJ38RjR79tL5ME/lVsZ+ifQNS7kBIMxLyyF2Pncj9gzqG/LQiyZQo2bH2WD8/T1tYQzVD15F1c/&#10;XcalBCcsgR8yztABmj++ucH/ulf5FUH/3PvP94C4hExFmXkoJl7NTx7v9d0WsLIp5aeddJRPye+9&#10;afPg5vtRUykSIMDCL5Ve+9GmrGTAhBpryz9gLa2e18hTtExDYgWgoGAAOeUDmAAzEKA40IyADgCj&#10;2dq2T5uy7HlNZQQDWfE7l3gSCjAFybMTj9rxJwA6F8oDM+tK90VRTwqQ8u48z30vD2p6iWhynti8&#10;KO8pJ0BGf2rjV6hDVKPsTpe+7fBn/+sj5XUANCCeYKyemy6W6KRP94WOnpubG78O2dYvvcM7gXR6&#10;GnVfNq4+2PXb7yF3toDsoO0r+Sffe29c9xpLIYD6kCeOAcnz1wbyVf8A501BqwN6OsOKB28TA/s/&#10;S+DCjJBL8sSrT37tDgRIGT1A1DKSAJLcGR9t0zcMO6EE4KwcegRtCzR/fMP2uefmdxXK57lPD/xU&#10;DxB2Sh0d43QOyl6CCcrM+jNrriZVh9LhafmRcYpGBBRTcasb6k58Co0lJulvaxTnaRuUFYVpIvve&#10;fRJC/C8+wsMDapTVXdZjfWGCv1XYgEu5gRIazDoz4Mnz/opxK1OWsmgHmeqDVhNLosR5GRSN+vHu&#10;N3XsmWhif0uEYe37kbSjHHvVbg/TOMx1lpKKAqHqQYHujb1lXU4PjpcY3bplCzV8dwKQpBBxWMbG&#10;Vy8Z1fqDl2LM75KxeKVzByKUME9remloSZndW17E4+Z9vOMSp7yTF/YkY8Cn7QwZDIycN5m7pz4R&#10;ZjjtnctwlZmdHLc7VMaS9+1DtZVPLq4ybsWuzWWMBuBsUxAeMfn3DnN+Hj+mLHFLY6vP6Qj/Mxpi&#10;A0r8K7xAnmxQ8cet0/yqUH7u//N64BSD+7dqSRlvehZFBbDE98TiJoBQoKx72YQoGV4Sa3fTcZ6l&#10;1AAGTxBImLxTcZl0FDyrnzUv2xJ4AVrPofosH6EE53NAGsW0L6A7T95Ax20QZWXf0X2Al/dzOqT4&#10;aoxKgJhHaXWvZJS9PIPS2hm+s2yGhXowsI2PTFPGirr7e2aWtrXbnfzoq6dkL+MjC3UCh77fcVpx&#10;K55I4I267FxFfc1Q4KUCIu30I4ZLFubZpuRFtqxxRgNStrwWIEiB89IpeKBKlpSrn+c+wNqeEVa9&#10;i7t9ZT4pA8VZm57AU9nimqj1k7e43y2mueltoDv38b1aCvTUDl4mY8w8NGebJzzU2Iw2yiBDEtYY&#10;eJgRsdgu62yFIubORjLCyQDjAqPBKLwKCxgfsmEc84Sf6v7Jnn3qoX/p+6/Gfn5HNQnzVzyZqzr9&#10;RNt4CKdDqFmdJ4v2d/SPd1D0UWFbifFKZ7ymOvECSroAStblUczzMqFbsK7cCaoMAcqMUcD7ebuJ&#10;CEtdHMyOP/tCgQJhAD6TRbqPBzeBoKO/3Kt+YotoMRelJH5LfgCnGOnMzp3vnusugUvLBQAx73Qz&#10;XuRx0/JkYNOfYmJ28iF7+lEmJvqWcUDB8jJ47LKDfSbhBOXHq4oOVU+GC1rQWlW0tmxb1DiDiLdl&#10;HBlUnrPcgcd9tXG+ent20pTaczLm6qOrrFp9jMr9SnKi/sWitAsQ4y+v3TgxfLAI3ulnz1sxSMuL&#10;TsYcQ+NungNHbAzPUPjAveRWAtk+K5TxAiytzfR7Jh+RQ/NlLlsS3+RNz/lHjna5vHuhBMYOQH6b&#10;WPgt0NTg0yGov0sxfd7z6YEr0KTQWgP4b/SSmF5b3929H7hS0vOiME109d87ElFwGSy8UjErl7nI&#10;YwKyFCbv+7RG8aou4k4AYl/Am9IHQOhVlzp1ogRAmesMvZviyuKnAE9Kk6cGSHhhp4u3LpN0X8AS&#10;2AaiFP1c/znvn++VaJV3r6+0BQOAiQCsFLZdogBdz/HgeCjzaKu7sbwCB6Ao1ivGxiPSR7zZDrbQ&#10;Fhmhc6wZH4Bo78Xr/YCLR3vy7hhjYtXVBdjlzQLtKWvF240Rr7hjFcW8edhd+hyoqScaeOt8hhtP&#10;dxtpvPy5Byxvso3pybD+P20+4b2o8hKfyKA+c7wasMzTnCfnmC+ya9t5Shn6WOxzgqvxbdMOMswg&#10;1M+MHZS3st+u+/4WaLIisiL/DcX0eef/dg+YeOIa6LGpsEwwmatvdyX56V5EN1naMDcLQNOdtjQD&#10;VmJ+89rUJ2/s1BaW/fRY28VGWUCiRfcAyP/W9lGGQA2g+hFj4n2hLFn3FA3Am54KC3yuqeSRUVAu&#10;insnMZ360zt29uf0AHg3kpK6KOA3SVRo8U3PK2ufGkIp0lVoXIlj4otRjjZROMVDJVKRL4paX4lb&#10;iqsBfADU2ZVv5Id88j5lITN07L60T37ZgD/H03fFnI2NtsQyFJPb9fA5o7JN5yXBlJGNluVBvqFn&#10;K1cbyM/dqS1kNzBXP+tRkyUy1rZ7yjJO+2Dv3QaGhSQ0cpqnGWgCd88zNtC6GIiWmVQOAwsTFaBj&#10;fxhjZA+d6xm0ub6CZ+hfmblvWLBXoPmmoDcC9Lnn0wM/1QOUAuCZsmkCUPR3yR9fef/bcwgrE5ix&#10;eGe2I29oL8Z3/wQn9eY9zoXx7kH9fUVBW+rBwud5oqwofRuxs6opBJQp0AMIMnx5DxSIeI4fVC3l&#10;4YelTklJtOqioDa9DOBQx9aXuigl96TQeRW8tquLx3Hqn+6n3Nsdp3hpp1rI5JyXnYHmUVk8S0Av&#10;O9bymk2TqiNAO+0zDFgZGxR8e5/yXFC839mWTpar2B0Q/wpg8YqMw+nYRdsbAvOTfj6tgdRXgJ/n&#10;/STbxvVu0wR9P8vQv+2DvMf6KhfC53PP2WlMKZt3bGywKGRZUpCxSFbJq78DU/QtdkR2rDngGXUC&#10;4nYQay75f/YPw065p230TkbrBzS/okU/9/4xPSB79rQeSzyKUqNgUVwyNFt2QaGK3zU5TVrZsxSn&#10;eBTaB2U3lTGgQDehsCg+P7yyOcFZs34oaWvGZuxxdxjPZcfglMUS3gk5FPfeYHyWxziYma+UHC+X&#10;d2urPVSxnXwomxJjKAt9o108S7+9m4cO+JTHa/CbkpHYMjfy3u1RP20OTCkgyqv/LWHI2tc/vKyZ&#10;iXwnUOqKUuuINV4WsFcnStEPzxFtqB7GzTgyVGRHu9dviUinWDyFSFnuDGrxXP0hZqnu5EOf6kMy&#10;k8Hjb3Rve6Y+TQ5eMO/Jb6DA84ldAGQyU5XJUGlzDO/nbZ2AkazyJt2DRfjOIQPk+nSEHaACQMm5&#10;viqeSn7nxujarR13S76A8E6600YGnLHTDkbd6VByxg4jUAKSOc/QM+ZiosZEbJKxzJvXj/qCsUQX&#10;eI6nyli8ooQZu+Tgs43ekwR/vv+re8AkOIEmCgkFxhO1DstWYKgaCR5+xO+a/CYoped+yrWlKDPD&#10;1fIOyRq8Wu+TGWtT+LxCClSqPUsWLWrbrg7R3WsTKRXeXccknQaAYjnF+wCXmMvcYo7XcoqfAg9g&#10;KeWeAUEJi4Xx+E6KlSEA6Fp3Wb0oOu2iUKLTlH2nnPUH4+R0D8WqL1sKtGlbxk3xterAkAC83g8k&#10;KUBgT6mjVnmyLXT3m1zw2suapGh5dgwd40E+5jFmjCht8jkDgiFCdpR1SjRTLwCWJw1MrxJ9TuMr&#10;xgkogJBlUgE2+hPYK5shELU6y9A3pyQvfcNAOGU2++y0YUHlMirnCSl9rn3RrerEk8wY9J3+v6LR&#10;jQ+DaxoqkpSA2LwYZi3LIoOWbZEf7RHHzFAw/mRQ+8U8eZf7yDL/A0iZwdOoUT62Ze7UtD1fxgdv&#10;lXH5hlV95Wn+1dr1U/n/ZA9QjhIsxAWnZ+hv2bOACd0CPMT1nuioX+mkEniUIXlEvE3iwelYIvVL&#10;mZy8H8ABWHcWJO9MO6bnSYmcdosx8Vvwrf3AtUxBVOoGc/czGPZZkNoj3V99gIr7Ok9yKtdT3wEF&#10;xshVHKz9SefWbJaXWMx+umSwoqv1i/gkMOdxiscyZGygjoIOdN3nf3XngQAVfcGD1DcuXhQw8J1y&#10;eCt+0OtkaION8SJTypAE5V5ZuBQ8w0y5nm2MxBLFUbEi7vecOlPQ8+zMN7LHy2aQbcOmZ2c/ioWX&#10;ZcywkOnbBVSuziEVv55ZqLNeKPETVcmYw25M5kXfoaLn2PPW25Djqb36k2GRZ8pQ5F0yLDAYEngY&#10;rtOzNTYAFWVLVgI/854RwjOW8OWSvGQeVD/1AsQ/viPQU0M/3/8ZPfCVlPM/o8Zfr4UJATQpO96j&#10;CSU7kbJiWdqZxCSm4Ewy94rr3SUyfL0W5ycsrbC2j+V8l2FOibBst0emDU8xL0pkAy5lOD1kSpli&#10;kJzUiTAseJ62/3d2JtpYHHOvb+TZUPRZ6tYntm6RwmQYnDafp2B5fFfb0vH2dyyTot/rU401r8VY&#10;ng5vfjtuO4bcc+rHIOFhqtPp2Lb5DnV0Pw9OH6LEyZWlG7xTnjTaFcjxXClqniiK1Q+Gwm5BWIu5&#10;vR1DZoMKgyjlrh8YgldLTqYRw4BohyZyMg1GAMeAOl0SbMyjr1zkwfzatGqGGZk0F06bqwN6TM8G&#10;Y3Ni7uykD/Stuc77xwp1lNdMKDLGyvOd8EQhAp+LbWKeUO8MV8wRI9FcElIAmv9o9uxXOvVz7+/t&#10;gTf0wu+t0c+/TRtZosUgKG9rrHg24nPoUsoQzcYa9VvGYDGqn6/R/1eiLMWZtu8bCmUrO+BEgaXM&#10;Ke0NPrymfQoFBc1q3gqWdT13eaGQeELK9IPGBcYUqLgiL52BEUjpL94QimxfaEN9ty/KztZ30XS8&#10;xL0+cj7zJivW/erIW9FvnkGvoef+yfW3gO0uq/UkM+qJwjS2PDHeJrDg3bU05/Qc0GWgkFfeJ8NE&#10;PzodZl5kAqV5orpR3L0DME6DEDDPDQju5B0NfAJidZxU51XMcifzzHfpHzvyaBfZYMjyxGNHJDdh&#10;CSbwacvWYWLG1tECZ8CnrxjMwNFcYFQlW95p/tEPYrJt/qBcrJSYMuNA/4mhAkpzjIf6iWn+k5rx&#10;U/a/3gOAsCUnKE10n/gd6ssEAAg8UHSpiWVi2ltyb5D+0w0BTpt6QxPu5SX7vVLmd5Ypr5ABMC8g&#10;J8nhzQYGLPS8CsoEXYiOpLAlnaiXe/QVAEe9AlrLZsT6xK2sGfU+INsG6FdbsF3teKT+AABll4JU&#10;l1NGqHt9RyGWkcsbQHPu5STfHbvTJuMo9bnV3ZuyeU/kjZxJpmGUUMj67y4cABTE2oGJDFH/M0Cu&#10;EqROyTHAtBghWhVNvC8gtWPEW5YYkycvkBEAYNRJOQwXmcQu322vn2zMOCMjrDWpASFgQ2E3rqc+&#10;Fl89nRdKDtWHvFpqhDqXKV7mLPlQNkNEVrH1p74T59RPsp7NL56q+L1x0jZgrEw64+mIver7iWm+&#10;mR2fe/64HmB1slJNTlanrbVMTqCIajExOu6nXWpMYor7tCvPTzXQiRx7XSaQKf6CrrM+cNOrFMqm&#10;JjveS914i3fnTFZ/yqC9OMVVWx4B0Fjf1suJeeUhiOPw4lCp4pr6jgJmgVMwqFwKSRIOcEU7iied&#10;wgDTS7AmcS5ZAPK2GmwDdl5tytF3vAVUsotnxfPL46DcKO02J//VsTrVveSer5StLZaz2EYPfQ04&#10;yRw6+4lGFWc7LV3Rh5Kd8hxR4by17W2S+7wr3u0peUz8k2e26U/3khMXQD7F1vXHbANqOKrduFl7&#10;OZ9TZ7JSPXm72J+7Q7+9nyxOsEVdx1ZoO+rUhRbnOVpiQ14ZUDz6loqgbhmD/rfBCVkGoAzDlgyJ&#10;bZsD5BuYYi7MMetygeZpyclJHj6g+ZVZ8rn3j+kBoNnidgoXgLpMZF6TiUF57a3sABaApdRNEll9&#10;vC9eqHV+MwZH6YiPAiFxKhOaxdpFsVCU1mb6Dm3E+wXcJvTJG+TBiX99lUanAIpT9X5LSuaaUJ/z&#10;ctssAKXWWYQU544vUhYoKv0kNqXvgOXcB7d3ic8CT+A9FSHqbHsdylEH5V9dcyMFHidldsoY9bw4&#10;FIV8Uu4/KZDGCz39lf1UGRHtQEXWxATJ09Ml67bEK0xJfRgdnTfGK277v6cygc2ksGWdtgGFvivO&#10;KNnntOHGV9q968IQ6YQU/ShcIL6fpztBHxvTelqMB6/wNB88zxv3HdYFKGJeGHNl52JwJHuRNfLD&#10;GJP4VGKUdour8kqFGNTDD7oYiMrOZowB0b3u+6q/fwtoflVBPAnH5/tPD6BnJV24WMsUV5l/5A3I&#10;dGpBVBmlZpJQ/iazSUapsGZNujydepeHI0FG2X7QWJvuQhN1BBflh+4CmkDb8yxkSuJKIcn4m/FJ&#10;YDu3BKsuPK+9iwoA3qeATMmgyCQbeVYbN+h4L9oVvYfCVl+e8gmglIXGEueaF8917oD0XcncdVMP&#10;is17ebaUHuXKsEHhGWMg4G+GD2qOh0GpApoSiDKSGCqMjjx+sqD/gBWvyw+jBy08jx4jWzwry4jQ&#10;1MZnHzRtbHk+ZAEdTg6Niz6fuk8CCs/KDyOLweJi/MxY8ttkPrFBmcS9Q1uKiwLfSUMzpvTjvCaF&#10;jAHBzsw9gXmXd1syAqMdc1e+OcU7JtvFW/0fHY8GjxLW1quN5ltH3DIc64HJAaOtNhsfYwwsLWEx&#10;R8QmebkzR8CYaF9ns3qecQgo5Rf4zprgN4bZbwHN706kz3OfHrjqAbQYyq4MTEkYM/7HszKRfJ4i&#10;kVmH4vTs3mT6Jww7ZdgwXRJG1BkgouhPoOl+4D+zGXl8c6nDKTHi1CcnOlD5vGpLNfSFfpjLcygs&#10;yoLSYGRQPpSZlP5TBi+LXPzudCpKdVL33kEpR8n6Xt/zGPJ4/a7f/Z7KE3ABc9S6cebR2ZGHIm8D&#10;eR4NcBJ79V0GTIrP52KGAFE8C12d95+3wSMG+tayMm4wEHOzAwoaJeiH0ga8+3g0wAKwZWzyZvzt&#10;t7bONpFF60opastfTkuSAAUvtOeAQrS9Ppp7veqTecKL75M7oDzX8PICpyfvf+uK2z0LwPL+JmAz&#10;NNr+zvgpf84TcsVT3Jd75rmc5MDpO0/H3wFsoHYFosYMk1MsV90xKWKtDCdGCNljGAk7zK31yIT+&#10;J9sxJcI1jFssknng+TcGywc0P7j0V/ZAC9ApMlcnMRB6k8ikZXnzHEolN5EofslBe7P0n+gEdQAq&#10;b0+z9847RUL5oPrm4cRiXei6mYkK6MSudsyTd8QyR1/xNNDRvGw7o6T8bHpAWYpBiffyXjyzT1mp&#10;f9Bh4kWeB0YzHkXZSSaKemP1i/eVOERJMSAAQ1ubdQ4l8GPMzAtgsP6ByNXFe+lsS14zjxltTxHe&#10;JcE8jbe6v/E6rsp52lvVGPLcMRiAsMtYGqeMIFRkp6xgLYxXMUpjMCn3qfAB0F0MWP9fbXZx1SZ9&#10;eto96EmOK69s4/43R83f5oB5q+21g4GDtZmJUAwUCUHtbQvYAR6DhRHAICET+h+gziU0PjcXxD+T&#10;f4aNeCY9QXbfjPkHNJ9mz3/0+5/wrP7NrjEhLBrfay9RdoCLN+I7f6OGxPd4gWhY1vlPUIq7/Sg6&#10;oPDdi4W8M0pldc7PeEGWKcyF3drJy9oTntUtmYIn6xm0IupXQkWeAM8KiFJUvCBeFEVNCQHBubuK&#10;dilTLIhnJ7lI/eYFdKenQMFfKSL1ytNR7t5MgEdhfe0pE9VzvETGAkWr3tpn3NGGlo9IEEMFfsWI&#10;QS3yEilg8gKQARjgf6NQ9YU+J3d3GbQd5iyWvs9xnP2HWp9Ztcb9NHcZgTypX7mwC9p92jBDuZZy&#10;5K0CrWKk6isMUHazOu71vp4XhxTHrf7YHmMXaJK1aQSQdUZXrAdZcg+ZJc/YG2UxCAEpo09sUmay&#10;uvFuGVLYiba6dEYsbzM2Qd+irYEmo+0/6Wm2M8mvCMfn2f/n+Jyrhed/ev9Ea/JC/G3yzK3pimWI&#10;Fc3MOROKwpchKj42d1H5iTaj8MTh1MnvuXm48i2G5/3NC4iVvCGmhib9lYuingvDK4snhxK05hLg&#10;bACg+FCprPY2xQai+phCFD/msfvh7YghvjW83Eepn/obSO0YoTrzYHmNe70jig6Qyea1Jte4z3qI&#10;SzOSZEjrB1QpRf02yUWMjjctdkuRorQZFbJitfl0tugeL55RWZ9XY8nDQZ+69+08nO3ENDAOAlgA&#10;ZKlOlzmAju57y2DEZLt44TtEAZQk0VwtBepZZZKLKcu8xECN7DMG9gX8TjHQeR/AnaGGxg2LgqYH&#10;zPqMR8loyzAx1nIYGDy8SWPX3DfvGVAMGQaz7zAu5LodnnwmmfCNYfTxNH9FQ32e/Vd6gPLgaUpY&#10;McEkarAu9yVBB0hQvihZypTnQbmYRGKP6B4ez1SqMhdZ0ihKYGMj972GDlXGmu0HHQaQASOl0qHE&#10;s05ouI5o6nNAlfXOI5oeJIrpykvSB2jb7RXYggw4ugCMZSLVHQBRNnZUydMEAiVA8fZQsyx3ysXO&#10;MpJlxBcpRZmyQP7/+r/+r//Xm5/to7gmldx3lJzY0WkbNf2hPJcxEIvTf+ookaRLe42J+lNuPLCT&#10;gvMuYBJ9rQ8kfPCc33gRvU/ci2xQykCdguW9/grlO9vCmwfIZZUCAzH5gNHnAKAMZJ6RkEQgWELb&#10;1dpO3xvDKHt9PMdG//pxKXP3pX5Ux6uMZqB85UmT4bm5Ajk+rTU9KQ8GTvIwv1c/nm7erfHnRZZ1&#10;7H+GEq+VEcrIwSaRX8af7GzGFvm1XaPv/8//8//8/8Xx22GIIfBmu80PaP4rav/z0l/tgWKaKDzK&#10;cMb40GMzxZ2yQ4fxkkxgE481Kh6C/mNdt2xAWRZHS9KgKP1Y69Whz+pNKZh4Jpnv3ItGYq1KvPmp&#10;ixWcd8A7NOFT/Ca3OuzN3xkRKfbqmQIDJhSP/mBp8/7QVZSPOA9FyzOzHEG8y+e8Ax4iL3pu2iBW&#10;tDc0b8/QU5xW/U+eKS8rIADqEjqKd9Y26z3FUfWxGBcgmGd5ogJnbGz3P9kwTl/ZIk72JXpPf3uX&#10;/Vrf0rxtsXclB2RT35KXskiB4qyfPmDotRk8I+1pv1pGyfTmrxJqkuH2p5Ugt4+g834gM7Np7+Ta&#10;u6428mfk8Hr3hTXcbWKktk0jY+50GHfliAvzPhkOWIeZ+EReOtaO8ctgLhTAKOZ9liXtfRgW4Z43&#10;htUHNH9Kw33K+a09wNPkQTbBejmFij6cp7ujhIBESoLVyvq8O0R5KvidNehdyjDBfOdvmXcWq++1&#10;iaeNrnlM+z7lWGc3j/pCk0XdUa6SgqYifGMVz3bwsoGmz3gQ4lcUs/rwjCkWxoGsSAoQ3cUgEKeV&#10;LGHD8DIPAbL1nbOf9cde5nDa51RbGCunq/qqK2WrLrxfoF5sCy1og/XeZQ0przhaTxnzIGfjI26o&#10;nAkCYqiML7Es48cI0ieUqiUKQNx4tMuUMat+vGJ0reQyVKS/9RNvkafvR3Yr4NfH1hxa7+tvCl2Z&#10;4sF3Y3hFFarDfs5nlD5mpYuszPG/iocCqlMMco4PMDZm9SuQnWEAjAbPzcVIM35lKgPz07Fhwhdk&#10;7ormF0LZJ6MoX3zZ/PUebBPjl8Gh/fULz52RZQ7pBwYoitrlHkaUDRpc5igqVwz7A5q/VY1//2Vv&#10;Y0Pff8N/70kCLttN31GeeVf+p+ymwkENSRKYXplMwNZs/WrviHlJhd+KTB1kcrbZQO+hNPcer+hS&#10;CuTuQOarekYjv22HelFI6i2GSqGIRwFEP2hm9aEgrYPkfQIRQDD7TOzP5g9dO1tTH58OoOY92RGn&#10;C5BtpW1MxaQZR3unFoYED+Rq3gA6C+EzQCh8BhaKjsfcpRyUnncrz28/U3ECYgC9Y7jGmgdM4fIS&#10;GWDFZxkKDDVxTX3CwwcyAE2beEDqE+i3W5J6aRPKnpfFyDt5i8qj8Hf7jd00DN1TvJyXhV15irVe&#10;yZC68uYZpepE3udpKViKThHRh/rrFKtlGM61sneerD4gl9rpXYUixGLJlnqgcukCBhBDpKxlnjJD&#10;Cph63hxkGHbxSq2pdp/yGIW/xdN8g8pvJ/Lnvk8PfKUHeAhA00XJiFFO0KLspoKQ2DEpVh4XKvBX&#10;L3OAgkB1prBmmaijneGLLjzNHRM+L0IMMUt9exY+nx4p4MrDcC/FPJWRmNyMKVE21t9lhaM8ZRAW&#10;2+Rdno6IApjtvKSNvHxASjnyzniic+u8ucaUor9axiLmeFrv5x0U8N35o6fxIwc86QkqPGd1Iydv&#10;T7txP3qccfC0hOQrciSmPpc3ADtGHXBXd17U9NBRmHPLPeB8ojtnHbTdeJW4ROYASN64sUbLRqmK&#10;UaLXA2nU5Sm22Du2F7vbfzJovIvhcjrf0zwRWzwlbJF3/XOip8m5xD7sBap2yq1wBvbA86h28fAu&#10;8sgT9T5GNnqWgfYG036Jnv14SF+ZKn//vZSgNWN3sZLf1UoCzpJ0sVxZsPOSxMFj6rJEApVT3SkJ&#10;GZh3p82/aQuFZ7JSsLLzJpi9ef40h6KdUnA8wrksgUIrc9g75iYBlC7KsCxFCkM6/t1ZhupAoaKs&#10;KG5jjAoGPLxCilc7JeboU31HFrxLm93nPZTayXBQR0kZc6ed2TfKm5suXPWb9/1qxjOa/u3ewwyR&#10;zRK8GVP33G2oj15GA4ud52HPmLx2TrmQzMIwPF28rxlD3hmxV/Vl5GA8Ak3zQ7JWMie5rkQsY73D&#10;ILNcXuDMcp479rhvsj7A8UQ7e0aM/mo+8pRPgEb2gJ/+kezVum3v1UYeJPoWdWyplb63T65NKsSU&#10;jXF72JKNN7rtl0DzrQB97vvv9MDTRtS/q6WoFIpnKhcKqG3lTLB58jzvAs2WkvIc2pF1PS/Ki8Lr&#10;XMVTPHPeb/Khekz2vZPL9E7QlHPfWmXI7g347/qNNT09D/XbB0nfPZ8iooynByoeOdersswpUnQj&#10;y5tRARSthUQdl8JP2cwf8TrXV43ovduR58UtK0c95okqvK15UDZjgZcaNa889+96iHkGJhTz6RSN&#10;J7llDF2dzuF9U9kyAMja1Xmq5IBhwxCah2ZfJdLMurVln8/cT9G31ARF2jZzT+05fX81fgyqaXCS&#10;J7HZtiskwzKrXdqOcYhKBZJyDL5iTBpHzM2TQau+KFayKJZMnqc3St6t5yS/6sQjNS7kGn3fshSf&#10;+xtr8gHN70jO55m/ogdMlultqTTQ6oSP2QjeiXsp/ZklyIKfi60pHTSQVH1HZKGA/UjwKHYKaGWN&#10;otAoEkrqtM4QNQbYu7xrn0TBo2xHnFlfoPgWgExy1PPcN9ezYnTbohffosCKpVmCkAdDqYlJoQ0l&#10;UaCyLJFhbABoyppVL+uQkgYgvFc0N2WzPSvUL4/1rh2SeybN6BkLz1tGIZ4641DGZ3pS6oRizxDA&#10;LhjjeaqH/kE9S1RxodJPcdbZ/8Bo04QAjidzutDhc8s2yh4wXhmYMpb3kW9i3PM8Tf0JmPaaW/IL&#10;KDPmjFV0M0ORR9h3qOXpIZI375ixRv2zgcLzk8LWnrl1Iq9PtmqsAnnKC/SbnM//GYenjGrydDIU&#10;jJ/s4kn1z37HWGRESs5CI5PB7Ylqh3i4A6gtLTFvhSm0pwxaY6EPGYnm8z9Oz/4V2vVTyf9kD8h2&#10;RIvOtXxltO4GszhZy5JPpuIz2dG8c69RCoHSlggDbFGH06ujeHiQLGnKQKLPaaKxuO+yc6ujiT0V&#10;NEVEAcys1O4Vr9lHLVECgGN+TiGwnveRUJTlFX0HoPQPQKFYxfEswJ8XEGC1T/CncBkQO8GEx8/w&#10;uDt4msEwlxQYJ2UHtJ59u/BfPdUPVbiBWt9UjvEHOpYZtRSHgcPD1o/AD6DN/WV5r5YrMZiwCjJD&#10;JRSpn/gcQ4LxtBPByBGFLl7rNwXNm5cRLAFrZhqj0+eWhEDTOEQllzns86fNB/QFMLJcaq7NRKGS&#10;1wmIaEuxzXmh47XntP/wd5WJts79aP2v35JH3v/cos/8iYlg7M05YhwmbS6EwHM0ztsA0DYJUWL4&#10;+qPLnCWf1gVrp+cZyB/Q/O4If57743tAxhxgYEmeLsK/42uoWdTMVG6O1pKJ951LfERiA2V7WjpA&#10;SQDY+R1FwDpucgMb4N//flN0Gyw8x/srQ/Guvtp+l12qPru+lBhFy0jgaQN8VNbsQ8/I+tzeMQDa&#10;S0vUdwI5GnweW/Wd/n5qc2Dp3ajc05pZ3obsVety5/IEiSKSr3jOPGlKWuIST5jSpXDFxrQDBchg&#10;8h5eJjC0vMS48p55iH7bnICRATAtd+BNKqNDkj3/xijgQaPJ56kdsy+0uzjz/Jx3F9sQGGxQsexF&#10;G+bFEPPZTB7jnWm3cvIa6z+f6eu7WLHxYJDMiydZWZiAMpsbR78ZfuYs2aktnpkeKo9V7BLjg91h&#10;+GWsCZ9gk+xSRE6nsSqGb5zIKQD/MdB8c/DtT0+AT3mfHnjqAVQKb7OJBBDnJEdjzWw55VGEJsb0&#10;ioCaVPy7RIeruvByvYNHllVMUXacEmUiI3CeeVlyggXwLt7RV7NDT/XhDZ+SaSxh2bu6sLr3chvW&#10;dkqQVyUbEXjOjFdKjPKe27GpC1ABGi59yxPbFjsPz6YKXbyZSR+r49VCduMGiGb70NF5aoBADGzG&#10;kGVH7mPTeFro37tNAtwDAMTCePxiprxwHpqEE3Rxe6zWFl4Sz7xs4nab4SnuE1E8437KnVzYROFq&#10;PWbla2fnnSYzPN7ihqh19OKUI30ZsBg3xsJkPjAZV9nMJ/niUfPG8s4ZFgwHF8PKfOz/0/MtzXma&#10;1/t7MokJulvPapyNjfHngQJQnrz/JfpYhyt0M0HTe8iU/kfvA81PItBXR+dz/1/VA63TVGlKgYKf&#10;HhDlNxM+xO7QYkCMxcsyZ+VbYG3yiIW+jSPWUazXCYieRwfNBBB04cxcpeBRUlfvAn59B7gA2JNS&#10;TQHMNYjVkeLmPc1LpnG7o/hcncQ6o13Ff3hPlujspSAorZ3QBCSjycVuAc2uM+8gxUeZA5loQu01&#10;Nleb6LfZ/qwzWi0Km+Eha3LS7LXXO3sPhW/JyTzuavaLOpITbQHCk8ZkBGin7GFZmIwvwMXYoIwl&#10;kliqwyhqJ6FZ9jzii0cmMUWsTV20Xz0ZHvWRjOm5NMP7gSRqloHonW2QgbLlMWY08grbp1UdlEkO&#10;SsbhhalnnivQ2/HXHerwfh5ZxqExLt5sHnm+MedoaRvP/XSpLzDbmdB7KRZjAcXtPjIzZSrKW/kM&#10;EwyIct1Djhk98hPE1WUFy5DdRrS5WzY1o+N0aP2p/j+ePXsXw/irtPKnsn90D7DUJfe4TCgTdMZ6&#10;ymhsklMwFBEvg4JjKaOHUDSSLVBAd1t2nToDZSSxZF4lYXyn84AtrzdKlDc1N+GeZWrXBF9/n9YS&#10;vjEE3MMTiLrjgaAjeZSUkRifDFkgIYvWWk3KntJhOFBGd8d3qTcQbss4RoTs0ZkZi4ZLcTM0rB2d&#10;1/Q01Nfm9pvaBHLqMdvsvdPwAC5oZ16Xd6LQ/Rbb402i+1GFHeI8E6x4nOhZHi85skMOY0Of8LbF&#10;JYEFQN+XPizDVFsksmEBJlPCQyqpSX3m5v3qK87IaOEtz/jgfpf2k+2rbFwGSxuqMy61YW5Bpzz9&#10;uzfg2EZAGebkoVgywCQzDKCr+DnjxT3NN/IO6I2Tfoql0H4GSjkE+taY6zN9bGxd5JAnPeli/YMB&#10;mstJ9BtjQzgFIyS0InHMzlfYAUD7r2TPvrGKv6NQ/oRnCOPciPhPqNN/sQ5PMmQcJPDsk+h3X7Rt&#10;2CxPFiDQpFxZ7CaKyQ00KQqX8mXo8TrEtPwESJ1UIm5CqVCYEhFQiClxyl985a4dgIPHOycpi/oU&#10;s1QfADZBHZ1J2V3FuWZfqI+4ju3yurxHvGcCjL8ZH+J9rG7vYIFTgJKEKCGA40dcTkYphQno7xbC&#10;eyfjgrJ2ea91oFdLCijgFDbvb2eyAgOe2pyL6s6TMh4TYAHZPI1DeRQuZYxqBoQoOsklln8YNx4K&#10;bxObYVlT45gBVh/yRild1CCQ08/66OTxA1h7+iZfvPi9uYaxbDwAx5QNXqc+A3K8yA2avCy79Fhv&#10;+XSJ4XfGLKNMO7cc8Xrnjj/KvwJBcVqGkzobWyBU3Xnip3nQGPnO/TboMKc7FJ2HKR6srcWXGQzG&#10;XB9hZCqXLJJP72cAtxRGP/COgaWlRihYxo13+U1/AEveZr//FdB8GrDP958e+IkeYKm3jV7lAcEm&#10;I4Ch+GdM3mRr+QnA4c34LR7TAcZt24XalQxB0bFWU9ziRpS/z4EpK9fzgCPvSBYkxTs9IZPaoc1d&#10;PF9e2pOB4H6KHh02QRNw7CxK7RM3RA/Oi8LjPc1sWjHfTVO6j4fJI0Q1ihVp12SPAD06W737oSj3&#10;JgBosalk0d88BRSqJTxPnmn116dzn1oUpDFsH1njC0D0Nc9VfWWo7lwMzwCCmAD9hN4lL+hfoEHB&#10;kyHj6Xs06tVaS/UD+jxAbZJBzEvynExcYA3A6gNeE5lRV3Uw/gCe8YLuTllfbQ4hpgk0gQUvTdlO&#10;iGlsAAYgLl6vn+bWhJ5jLKC4GYfCGQwT3vWbnbGAq7lyii0CKgYIL9zvgNucAVh7n+U9/y1tUm+x&#10;Rz9iyjx5FLh52bmZc29h7c2w8AzjjdFALhiYzSvjCniFbvT33IRBPYEl4wdYf9Zp/oRm/pTxx/YA&#10;JTVBk1IwYToVgrU5Y5q8ptb/odwoAB6nScPq5mXwFjYtWAfcgZvDf1nLeaOU4k6EASJzrdvsWMpg&#10;Jrl4l7o/Le7eg+O90vaflNSbQQXolCoKa8YSKW6elLhR3iAjYm7zph6s+blsBtDy6nl1jBneifum&#10;95uBMI/fopBbewhYKEgAInOah0D5G0vxRgk6ykYvb+rWch2eC2MDjctrmdS3PWLF/QC6HZT24dpt&#10;Q9c4KYfSDeyMIbBmiIihAVBl8Wh570CTNy55raUcvqfQ9TFQbxP8ZFgdSjpyBBbDCRiKy9rVhqd/&#10;tUMSAw1lmefKC28zejFr3qWMXvXSZ95Nbq4oXWA5N6yfMuQdYozmk3DHZC8kxZ3WaG4ZbD2teUJO&#10;MCMMK8lHe+mUZ40X405fmsMAT1a0mPqMzxo3coIaZ2yUpKeO+tazmIhvrdM0Ud+kP7+ZcJ97Pj3w&#10;T/cAKocVSgmJA5kErPoTuLXnZTEldWPNUlgSO5J7ljlL+ZSFegeawJISzhO8iyOevuMBAJUuk54n&#10;/WadHK+hzNXd57ytnUF6NS6UbzFH9/CAeJ2s/ZlgA/QoSDSZTRXQXJSvv1n1V+dNAtE2FeCJU3IU&#10;GuCYBgYwNiZXYACogCivgRFkbClQ9LrsTWDQWM2+ppQnzevd3UdRz3NJeUzKm2OubcCtvtCvjLQM&#10;Cl6uGLexnJvRo/id9Sp72N+T/hNjRxnOHY14XdG0NtVnBKmHMoEu8AJyT/F3RuQ+wLt+Fr8ElvoH&#10;fQk4hAuArD70DuC/E6t63nOM0GkEel45VzF4hqr616dkXFv7H7C2sYYdhnio5jMwy9g1T0t2QjGb&#10;I2hrRs5d2EwcE9MiB2IaQ5IA0euMMOOgvL9yneYbuuqfVsif8v/sHiimycPg5b1ZFiVbMEXME0Gz&#10;AjrAQIm3VytalRf01QslSjkqW/yEUvY+VNFUlOIve+MCoP9mQ3DlyRSc5VHwp6xR9Ucr8wwDD4p2&#10;btQARFpLiV7lLXcBI1QnZTKX46Ae58kmEkp8hsZETUrwORkGjIIybCUdKZc3vWNplOfT8h9AJabJ&#10;gwPuvC7GjrWiWANliMvyxN6cgclD0XZeCMOBkuUxzUufT92kf+YSDl6gfpHFy5AjQ461AuLYC/9v&#10;2pyClpBid507ZS3TlJEQ3crgADi8Kpf+Bh6TEbiTX3WMkkXJm0faDLy1CziJ982YJkNy9iVZZ2y4&#10;hDEk5olbX8UEjTV2KDrZnPPe5q72AzWZ3Tx24QF1M855mtiEkqO0VX9gOcRT7wxVhp0xVj8hgvqM&#10;pwk0GUA82t+yYftXFcvn/k8P/EQPBJplz548rJmZOb/3rAxJOwQBL8pWOe2fyssxUff2ZU/1Nukp&#10;ItQXr4DiZsmihiblRdG9Sd45vc+zKMYr5Sh5SUJLyp3SKUZGmaEy56bpkmA6+cV9GRXAwL2UTDEf&#10;gMTQEF8ERvrXWk8gCZwlBwGJ6d2I1eWNoAv1h0vfAJGrJQm77W1gn3GgP9VdPdB44qw8VEqfYnWh&#10;fVHGO5ufotwGint4IO4H7sAASARG/X0nA+qkXeSGR4neRmNjN3zHMMpjmuVgExgnrX0lRxMAyIp+&#10;n6yD/tB3gM29qFVltCaUXAOKgNi4AobK5eHOjR/01V5jqS2zHpaXzHW2PL4Akszru2mQbUqWTM6x&#10;IG9zByR90uHx5Jbn7/c8vFzcc7Ih2sdAZTjfXQxCXizDiPcus5gByYhBKaNnzXlMwicR6EnTfb7/&#10;0R6YFNePFnwoDG3IimcVWxs5swlZqqXUn+pBETWBJQG0kbMJanKxXHlPb2IxWwECyepCUfzKqRza&#10;MWk4E/qkeKuDmFPex6nde5sxyvdUP++Uzs+DoFTE0MSDALa+0u8AUL+j8SQC2VlFfaeiZbmXkbzr&#10;Uwwvq38bFpP6o2B5R0+GjHc90dG8G4DW1b66p/7yXu3ecVdyckWdt5cr2UF38nxPx13N9+lLFKNk&#10;FR7r3BABlSrBpQQmfQxcyNbczEMyU/KKOlVOSTtkgnfa/YwcYzr3CyazVzF3dWVsXBmiKPa5Xln8&#10;VDLVG/bkSk8o85SFvOebfpvbOuon7AsPVH8CSLHRfcjA6f9v7Qj0RIv804rwU/6nB972AIVMeaN3&#10;imv2LECc3hwqizV8onAoH5aqSSTGKU6FOrSMAAUlfkTh+JGgwBo1ufKoGAoA2ud+WKx5O3dtAX4A&#10;uzqZe9oxL8B9NSfFB6/2tlXmT4Q5JKSIKUmcYZyg5xgUsjbfvMP9M09i1gng5iGgH3mwfU/h6hsX&#10;xX+39nvSmjyXvTev7yn04oao4RmzRvfN8QIoc/mMNuy+5F3PuGVjpk94PmK8LrLJE5aAc2dQeo6M&#10;MkqEB6Y3xbDJw9YW7y6G7bk3RpnnJrV6OkqvTNrGFRNwki+GxE4WAsYz+QYAYx0mqLfxwJRv/bO3&#10;X+x7BtLOfO87cV6JUVgTiVbmUoyK+vOIGb8MA9/zNM1Zm3ygY9G65hVa37x3Pzn/VkzTGqWdUvwT&#10;k++tIvzc9+mBtz0ANOdBvnfPmWBiGleyTAmIYUksorQoEDE6cSSxsTZxp6Aon6kMlMmTMMGBCzAV&#10;uxHbtPtQSw4sD5EsE/2jXFRqSl8Ze+eeuzZRxldeJS/xzkrfu79QNJTXVuzqTOnMiyfN22HBM0Qm&#10;YKBM97FbGQXAE6AEAGLIZYlSYLMt+rexQvvNGLMNAdqRiFcJbKfHtEEO4DJ4rtYvSlCZ2ZmMkUld&#10;Vg9KPEOJR5/HT3bQnbXT9n0zxqwtaGTG1x5ffQIggb34ofgmT15796kxp5gnGTI+b+K2T/OK7GZw&#10;eLc6b/kiu//H//F//L8Hnj+V2ff6kHEyE/F8hx5F69/FI90nwQptHnUtBoxVkJTmc+uIyWWnDbUU&#10;ipwzEGRO63/jwihuHBlSwg/AV+LRj8U0T+m+bzvrc9+nB/6JHjDJWIXAaQIhC/dq/8smJovUmsEZ&#10;F6S8xNxMYAkBYhzKNclRbF/NKpdBCIAlM7TDC8rTwvcZM3mTqaf/KDHKfHoVKRCUHICc++kCwPqB&#10;UmdJ53lrN2NgemTKspRjb6gOGHnzXfqXB678vCixM0Cpv9C0E5w839o34CVuPM/zfCMb2jHXSqLa&#10;UI8udKE4cgBjnNR3A/c+as1YzNM/Zj2iQX0G1NsRiHI+rWcEXCjfHWeecilu3CYIDL226BOrBCZi&#10;x0DKVoK8Xp4pj1671Yf3i+UIHMsa5jED2OQIzTuPPdsOkLWPZbfKOGZcTcC6+nv2D4CfNLl3xgrc&#10;jSfve9O7ey2p57XF0p+5IYW/jXkernuMix2UGB2A0ZwGiGLT2uEe7dUHjLLO+KQzSnAinzxN4A00&#10;JQZ+YppvZuXnnt/aAymlJ+vyqVKsQoI+jwaT3DPP2DxRiLwpym/GW1iaqBxxG5OrSWUC8Z5QTV+p&#10;rwkLMFm4TxcQn54JcNleUVudnRa++4yyvcqgpVxY4bUXyKKltkKleLR3tlNsrZ1jtEO99Lk+VB5F&#10;LqnqimIDJJKF3vSdGOGM136H4fIMMLzbYk47LJnZSWTYBYxEl75A6XUOJyagzST0nbhhC+z3cgf9&#10;wQsKzIBvYMNDEieVuIM2PI0p44gXL14HRHmyxkJ5gIbXdEqiIv+dyQnY0NzTOLIcJlAlA1iVqzM/&#10;xXrn5ghXcozKnmt0ySHZn2zMfpYBcmXcaiP6f8Z1d3KU8rTDnM2QYDDp23ZLInMy5skE4wL9KkGK&#10;PHeqC7YDaOqL/8nsWVbIG37/SYldff9P7Kn7Rpl8t77/5edMBAqbpTk3+abM5oYArNO9U82pX4xt&#10;sUNWLYu1BByT0bIUywa+Ml68HfTsfMZ7Nu1G+c2Ds3kuvL7thV4tOn8zzlf1pjCnFw0IeWptVG7H&#10;I0ZDlzikpQXqpn08VgCwPYiZRXlVP+M0486o6rlDEc9r0pn6ToKHz8V+W96jfPIwN1fvnTzwNqvQ&#10;NsaRvlBWp8x0r3dTnvPiTZ88D7E+SngmA6GsAyxGl3qegL/kMB6RXWzEz3nPKf+Z+EXpayd5tFRJ&#10;P+t7gD3jsnYu2rFcYIxmvqJuA+DaK2N49r9nW8rBKGBo3gFh5aCuUbjkKrnb/WBeTkPLuMwDuK9k&#10;hry09AfVP9c298yc//SBd6uLfAMeMWq3pCWePNBkLBmHZPtpTv34hu1PL/ynvqeMvkqj/VN1+ZT7&#10;z/cAT5MlfUWnmLDW3b2xlmdtTTJAjCIrEYHnIl1dJuNbw0y9UHEST7ooC0A0L2A4FdvMuFXGzhj1&#10;mYXde3H7pBXf9L77rc2bRgdgEfsNoClzdCyFA0x54bIaUW0UGE9SXHFmXVKaPIAdH92Kk6HAqOhS&#10;1gQ+dLmyKHdZkAwJ3puYIVoTpeYzW9OhCO3Cs5W6ZRx5NGKhAGgaI0AJTfl0eUbdeIwULdBiXAFP&#10;dLP+sv4PcO7LOwpxqbf7AhNLU8gUj08YABC2Y03leLf3Ai1Gim3v9M00ojyPJu96a9zN+/Rje+Mq&#10;h+zXN2TNsp68UmAk1HCVqdxYK1+b1fkOcLEDpxNulB8I0u1CMsaTscILZ+RcOTP6UtIUdkR9JOsJ&#10;mWBK/Da/MQlAk+cutjn3Gb6Tif8MaD4J/uf7P6sH3k7sU60ZSBQFS/3tZfLx6qbSlAgwMxUryySz&#10;xAHtOekfGZMmlhgTekhCih+xT3u5Rt9Juecl8TYos9oqsSIqj0IHAHdXFNo0DCgJCrZjnnpe3DLP&#10;TBvVaXpCFKIs1Xmho3c583s0puQUoIWipmBQgLaIQ3HJ7uX9zbM4eTwo86nUxVspzrn0wjKOq+zf&#10;6sCzkuiDSm3ziVk/76LwAiz9RNED/jfLhYxP61QrFyCIvdrhhszI1GQwyGxlqFn+wQMD2Iw2dCCv&#10;k4GkPMlexlWbjQNGpMQiMuMen5MxMTTjol98ro9Ou1FVN/XR795lPTF55GWKzRUr9jwDr7Fn3CRn&#10;QM/mAeTRuAOVJyr7JJ/6lvHU5gZ3MozBMZfuzsOcYA9AGabqbVemKdPit8aXfBl3m0mIB2+WQd8C&#10;ef1brJnBaqcha1uNo2ft0iTxiocJNBmHb/IMPqD5Vuv+wn3fic/8wuv+849Gz87z8VjoFNYVGIsL&#10;mUTTq6McJzVqgltvSClQMChDdM7cKBrIShhi6VLOlk2gASnfLHOeAFoTnYm+PG3xhRJq/Z86W1e2&#10;FSblcRWr3IPM+wuEtFFbpwdobeKbGKty9QvDQLuUq34oLZY5BUVR8ey0gbdondxdti7Fri+uvHSG&#10;wGYMZB/zCCg0BkC0Nq9LnYANAGfYAJD6WAYlhX7lgfASAxiAsTea4NHwSowHJUrZMrbID0Mg+SIr&#10;gJyhJObse54jGtXGEIBU0gkja56nOsHcu2cSkw0EKPYnNkMZ2kF2gTnGgCzpQ9Q4mYwi14/Ah6fn&#10;b5t5+Fvb95h8RU+pdwBD7gJp/QPYn9bLGh+JYzOOjeloE3vlMIrqn+rGaxcPZoDITAeeGIgZm2Vs&#10;8ijnln5ixOLDkp/IjEtZmBRzF4ui3Dfg/gHN3wAxXxHG31Cd/8QrKHB0TZakzE8eUH1Nic5MzZaG&#10;zMZTWnMtmMkvTjIPS6bIeFspIRMVkFHmFOvT2JqsTyd6UCCWkKR4tKmNutW3ZIZZd+DFw7i67jz5&#10;qWAoWnG/mRgFkChlNHBrDnn1nRMJlNFpvCgeEgX8FRoc0OQdeD9gmUk4QAoo86TEpPVzoRexMMk5&#10;/Ujg0cc8v9OaVmsaO5JMX/HS9zaJYpAzW5PBIHmquJs68EjQu8kGT8buMrKDeeCUNK+TkUQB+5tn&#10;D4CxIgwW42jbvyuqMu9PnwJhBgn6lqemLxgu3m9sefjaQW54SerAUwUYO0yVAdGJLieZUSceasyD&#10;upLzKUcMr72Lj++1mcHqMp7mzD6ofL+TDJhDO5v6dJSYcVU3ICfbGPOQ/KDwyQpGIg+1JKv5TjKi&#10;XsYkY5sRxIgw54En4+tHQPNNIf8JLfxpxF/VAygWikxsZdI7/Y16eZNc8NRoAGPC8jgoCN4Dmgy9&#10;4/17ecMuT8IJUKDIeAAzK3DeO5UTBc56DpApKophXrJSAdkdncRKZ1lPJc0woOhTrIwG5Zx2uOFl&#10;t70bxS95RdtlTHqe0cHLnHVo79JZ1+n18ZLQncX/tJvBI8uX18EbQIG+iTXOcQdwaEuZnDYKwDyI&#10;f+lHXrd+B1jqvDNGgSqlqr8AJE+Ed8xQoogxB5JkUJtdlLZyKHSZl0CRMcGA8D5enUvfiKcaP8kr&#10;rQsU69a/9Y3YJ+AVM5VIA5ABILpS3SXL+D9qV1ILANCPxkMdGTiMybzzp1NyjHmeL7DjcQEzcid0&#10;IdGuJC/vFVedxkV9Ie4+3zWzXeHH3Gt5xt57t882zsz5YA6Zbwwk7EPGoveQNwabPjPm5JKRuhPn&#10;9BXj17zpHF7tJB9AVLLV1dFne05/PM0nrfn5/o/sAaDZAdApp7mm2N977RylKK44qcA7j8z94nno&#10;NZQsr8UE4wWwSlm9AOhJwfMUxJUo5yhZE53n0PslzkyPYMZpKPp9ALC6TTqXwpzndeoTgIhinMlE&#10;FD2K+cpDnv1ByYspUWjaT1GLvzEigMwpbsgwaB2lOvAEKPKpVCVn5NHI8uQ12VgesKDsnujJK4Fs&#10;Q3tUcRvL88YoUfVlHPDGArRZDo+HJ8kb0ffuA4aOiwPkV1vh6ceoUeVR2uLYp40iKG3KGSABcO+K&#10;ftSXaGgy4FnAuzcDeDMRvd84yTDmcQEaZQIYdGyUvXGWsHW19MOYq+NpfihP+OHqRJtZTxSpfsxw&#10;w1aIE8/LvIgy9TnDrsQo/5MRnjajYm56jwY2t1xPORKeM6biy+jsLiEWVDoDGDvwJhb+Ac03kvi5&#10;54/rAaA519qZFGI3d0IP/Cwyj4rkGaD1rmhOlitrmxLjSYhjiiF5xt8sYJY+j+Fu0sogBEDzAt5z&#10;az/KC918V47veEKn+lKOPKx93TFFu68AV2dkKsd6O/QgD8fOMxQU8OORuJd1vzcJQOnNjGHeGkA/&#10;ZTmjgHmwvCre1JslDW8EkbJHrzKcMmiAJ28FjSiBR91RiOKiWAnGhcXwec0ATfstAeIdKm8vU9l1&#10;YbRMj533KP6bwaBscUhLmJ6WEAFiBhkZfAKEU59kICqDEcPwAqRzowjg9HbFwTSyGF5oZ3L9dAHY&#10;uSSJLOzNENC+GJGuDgZQZwYWZoKc8LbVt7owQuQgnC6GojkLtBm5xpmXyss0lkIA5qCQTvvQAs43&#10;hyl8QPNp1D/f/3E90IkdaLwuCSDtBnJVYc+1dZt7KC7ANZMRWOJZ32VjmqQUHs+yFPV2zwG8lPAp&#10;u7N6UGAU1l2mKk8HddTFSy4bt88oT4kmM7FktxXwzHV/V32BVtV/k1oFGtN7AOJiPTwWwMHgUMe2&#10;G/Q/ZedYqmKfT8ISqPCCeTqU11Nc+KnM/b0yxQN5iYwc4Mi7MHbAX4IJeZFMwltB7W7vlrfpszY7&#10;BxJ3MWQGCI/F+xgenuXZeCfPHI2L3jU+ymqTASAgppZnCmAzZhhB4oWAe15vQLR7MBSdgHJnUAoB&#10;dGzW7k9gJdP2DcBannK1YcJXxlFdgSkvlTeIVZGYJ95eHNRGBVdyRxdgoor3GpsOnb/avN1azTdt&#10;/IDmGsmfnsBfEZTPvf9PIsHT1ZITmYZ3MT2xlNOSkrvypbNPenHeK84lpmn5RRdPjmJlDacs3Cee&#10;yhJGE0rsQLexaikzgDGzeE9KEF31ZmOG7UkyCnjhk7plbe9TX3hNaNG7i7K1dMKcQJdJDHKJP1L+&#10;qFeekOU2fed7/eO7fQENoAWQUN3iSf/URUYAmB2L1FFckSI9bYJwqoN+FZ80Nm90AiWPTWDUiJ/x&#10;cCl0dHNnlVL6Lv2FsgaGaF/gqr+809i1XhLQ2h0HgzLPtvxqn/Guec53l/FA37pKDsuA0n8Yh6e5&#10;6XuJNZNCnfsIX71fH+/4qzobP4Ct/40n2SmHgMHrf+GTec255DlzUt+qExAlAwzBToXBhKDlASnQ&#10;fLOJzQc0vyqBn/v/9R4INMWHKKorRciCt/xgXrwFlNmVRQmETxY5Kkt6O6Ch8NCSlAQvRrwSyJUx&#10;aOIBbB6hH3QhBYQCRFUB2ACRV0ShbeA00aOKKODTqRq8WxvNb+DcbfPOUwLH1UBSWKhTMcY8IFma&#10;LaAHCjxndO3JaEHfnuJdbZ6trTw9/UFptV2hRB7eL+qUQRRQMHwADs/C2KGGJxVNITJ0LJVRJ3FV&#10;7UXLzfrJSNbv2AWAZrx4mu7rYiQAEO/2G+vg77z+tjnkXfdDcStbu3iQvEMKvXHwLIDk0aJHGWaU&#10;9F6mQ8l7V7F4SU2oY+8RQ+cJBuCxH377mfLjb+3Wr+pLdvRZl/vFFa9ikuQOeD8BtaU2+zgxXuAE&#10;HvI5l36ow5Z1rA1jtM/JBs9wbhjPEJWVXJ1R74yJycagZPfyk9qM5QHCDD4yJk5dXzKOhFvQs282&#10;v/82aP6EC14HvqEb/nVN/anAH9MDQE2MA2iKEV3RTqxRcjpjZeJtLOoni9KzU+FKRuCt+Ex6uwkG&#10;jCzXEC8Dxibl1TmLOs/zlL41bG0ETkmfYpF1trlB0Z68X8q1HYbUSyzozhvQTyz3036nc3AtpwAk&#10;lH8eqyxlMT71QT96l3WJJdVQQBI69ppUz5/id+oJ3IAvgEaR6xMJUv6mkDMGeBf6gCFBKYsVzu0I&#10;GRX6VPwLwFLSFP72ED3H6FFvS1z0nTpP+lNs1Xj6Af4SV9SzNbDKkASDSRAjJUvoQwBYUhBA5HG6&#10;9LmYN0OJUSCTWr/633cMviv9B7waK15n53OSF2PBiOuoOklODDT9ak5gNgC3OQKAZEEzUNo5TWyv&#10;Q8G/O7G16y5DnUxiHWb2rHeRZTHGLnR5h6PrC3NEpi6jpYMI3ONd0yDcxiHjlBd5OsfTZxKJWl8L&#10;JJNd5fBCzek3cfVvg+ZnKcp3Re3z3K/2gIkvwYESSeFQWLyIeSBtRtldnIJVy4uZYKMsXk1rB3lW&#10;83tKHpWDbuU1sORZrj5DxV4BlzmDJj2dsEHh8bDeZO+d+o8lLdZYfJZRYC3j9MIpJjGimaijDZvi&#10;Uj7wo3gzLoCLBCht4KlR2qi4FKIxQTNOOlw/8CBmVi/voWUsytJ3lDolKUGENyaZSL2/2xc8B8ke&#10;bxTgnSw+0ZGnZ8kjWp4RhQmILWgZht/iwPpd/Xh0VxsB8KZqg+d4sxLPyL4+w1AAeUlDLf3xfoaH&#10;d0RPAxN9KXGuGKBxnUaF8sll70NfzqQY8sCTn8Ym7y/jz3uN3z4kfW9OoM8YDlexSLFgHiQ5AbiM&#10;glNs37u3scGg4o0ybPZFB1hS0skxjCJLc5IzfcXYeTKmlftt0PxVxfd5/tMD3+0B3qMkEjRLE5+C&#10;k0m3rVoJDryZq9in+/MSpncn3X8v85j1ZS2bZJJhWKiset4ZhSBucnWhswCJWBYllQcDLPaORqzs&#10;TRdRFNq0P9cPM7sTjWVnmml1UxyUzbycDFF241wmwTDQb/WvNgEiZVCs6rFB7eQxyWCcSszGAVHT&#10;7mdk2AKQ9yeLliKjNPUt0Ea33nnvV/2cUS9+jLZ7E5fMyEKxkov6Uz39aEtJKPosL4hsMXpm+zt2&#10;6kSLW/ZA5gLQEsT0LWWuveQZRd3GGIw7mdx5i+SFx8vb9MOAROWKzzFmhBAYdDPBiQe+9zKe3h4v&#10;LbrVWM+MVgk+QhBXhkghk1OMUXsmMzl3E9rjx6BjEGgvL5s8oFwns6BN2rjP+wTsjMJTPF1fA+BY&#10;HeDIYGHAaRODk8w9rW39gOZ3tfbnuX+1B9B9rG2eTUkCVxWi3Cjp74QATLQ52U3kvDQWtgkKJHlg&#10;KSPKRd3uMi3FplBokoSuAJYFzDLex275HL3X9nqU3NU60a+EULTHOrUADnVJSTMG/KCzGCo8cHWn&#10;bNBbkkQo/RkXBKaTkgUG+3QX4yWeOE9VMZae1R5eu71NJRhR4CdFeDXmc6wpfjSqSx0YA1sW/G9Z&#10;Da+XV0N5MoTQhNqpPp6dlCbPuOUOPD3G09xE3/0U9MlzYSCIte96GAN9nLFGhvLclLf7gHyiga33&#10;RWUaM/F19eAlorV35u00HhluQDmPmoFRndRhA8g0PIwpunQaZWTz5J2bI502M8eMYaN+PaPMMrXb&#10;TETfok7Fd2fdhQjsSDXrCPwAP7nUDn3CO9Yu45BBxhiU0UzezTGGBlmXafsBzX9VtX9e/is9cEf/&#10;m1wW24vjiOvx3O42ut71ENfYlC0lL0MwuskzgAAA5tVJhpmbnlNWJvk+oYEiMKFnooXyAThlJItU&#10;THYeRZXimFv7eX/15IGUlTi9BzTfSSHtNqP17mJYlDJlUz1kfUqkQgkCbvE9SoZnjKq1yQPPBoDq&#10;t7k4XcZnxzZRdMCmcymrl00TgLF68ewmgKArKUoA6nPgyevc1N8b+ZqJXdpHblLu6HdlqhulyesF&#10;VIwg3iCFzYsrkWXKjDEo3qjvov3e1IlHz7MJHJWT3L1JROkdxkpy1ky0qR8ZVajKPEeytr1MdQbS&#10;36Gx1VNMc28g4v0+m+MpvjznVfXvaC6GjMucJ3fmGG8zqp+Hz4iaLIn+Z0zN48yUIakoWhktTY4k&#10;CwJ3niZDFbtiPgFU5RpvRg9j6WoTizmuv0zPsj7edPrTYt43wva553+nB+5Ak9KTTUgZE3Kxj53s&#10;wws4yZxyTcgNIGgvdO+05sWUWO9ZuJT4tLa9U3KHJQT7Qh2hR1sXygMA8t7BWzN5Zafy0mRxWgdX&#10;LNXpIvviBe19P91Dec1dZcS4tldHgfG2ajMPpE0MOnNwv08dW4uaMgIsFJL+Rwfy4qx/VIe5G5OM&#10;02i6Yl0ZECx+z1FgYn5oUMkq8+xMyTXzHE9lSMapzsaKAcKjQpdKGip2G00NmHiNlCWDShnaajzU&#10;tU0L1BVo8/xQ8hKceIgUrrrOTdp3luqvzEZjzLACapiQefiAcgFpsiZpJqqULM5YY+CkHDIVu+DZ&#10;jAx/k7Ut856dcwQInxgB9THPrH09JdnMfjAuWIk36x3NJwbZnqfqJUcAmJEt/zPe3A+Q2+eYrPP4&#10;7642ibCWWr3memrv9bn5x4gh32+Mll8GzV8RnM+z//89sJNRPv1z7gEKkodHcZ8ulivP54qeTCF6&#10;1oR8G+86vYs3yFo/nWRC+QKHq83Mga2EGp5nIAME2hyeQj9Z6FdyATz0y9M2dMCntYC85xKTyJ8k&#10;GgpbXHG+W/0olSxx2YyeDQwp6Lt9eCl7VDRqTKxuJpCgQBlBxRD1yd5CTswQzVfCCq/Q+40zOegE&#10;F/XjWQB9FBxDxVpNMsP7smEDZawsnsrcu1i/2q0nenYmlfEKPaf+npVUox2ovbwtRpTy1MdGGOon&#10;TisbOYPHGDEKeOlt7M4g4gmmsI0BhsNSE5e4aLvoML54y5v2BVbeeyXzDIfkXH2nQZQ8zYO0fQac&#10;807Fb4UFnnZFIrvG81fmlHcrR1wW/exvsmVMGVj6HbhnCD3pScaVeWhc58YgnjeeDDagyZi+Mhrm&#10;O16B5nfiQU8N+ZO/30kjv7v93rePzfmT++t3143CQJtRSPOiuBurOWa8iitqT8wMvfiVi7VN+ebd&#10;og8tQznFrwCnurbn7HyPOqKKeFFbxtrYPMXZczwzXsPdOlP3lkSxD6ve7aSMAnzeDEXfBglzHgB4&#10;ilwb1Ul8CGC0lRrPWvZvylJ7A2bP8PyBjmU3wJlnRLmWxckTNp6+A9D1LW8ALac/9Pnp/Mer+enz&#10;fmp36xpP6xvdwwiQSWld4yw3Ba0+PFU/DBztr5+UCZjRjqhF8V5gqb+SPwCgr4A84JJZLNkJEDMc&#10;OiSZgpfVzRObYy3mLCZau3jU1bO+ZyDcbeoBHL1vxx/F7MUBu4QdZAJ3bb3oPXc7YfWcse8UlKd5&#10;JsaascJQQeGjToUG7PDEIP7Oyg1xaUbKNGAZGIxMc6rdg954yI+guYXuqdF/+/fam6X/b7bFgN5l&#10;b/6bdfu33906TZZnF+VB8Pd+mJSviTdPpZ/1p7w27SnmOcFGpuP0fHhytvhK6fgtw6/DhiUTAAWy&#10;JG5iqQeQ2cth1ENbUExlSZrcZdSeQJjy5XWkICm602HWJr8t706eh/qegAYgoYudmkFBzYvia4G8&#10;dvKWgHfZiOrjXdWL51SWrHqgpQE5S543xmOwZML4tIWg5Bvx2em1i28CY5fEnNNm6z8tj8bgaS3r&#10;T78zvcODJ3tkEm3I8+XV+nxfjBvJaDsORz54o1chMWB3yqLdMqHc03KP6mHNq0SafSlnjiFZ2Mtq&#10;GKr7EGvP8ZZbs2memQu8RKGYpyQdz5Nt4E6uJsibN/TD9JQZN7xn9zKUgPOb5LlH0Pxp4fiU9+mB&#10;X+0BCo2wT9CkjAHbKb5OCW0laEJeWZXoNMsgutCKd9mw7kN5AREKAt3TGlIKn/fBo0T/nJYgMNJQ&#10;TjwvsZy2W5v9JNZ6Al1JLJKBXN6zk2p8ThFEwbLSvWt7sPNdKE99az0mb8MPpaItvCNGBUCUScwY&#10;uVt6oVyGA5rNOOgXygnoaiuPR78wKhgngJEilkwEKICkuDEwlkE5t2j7VTn6G54HApKw7KwDNCZ4&#10;AkVgtMGOXEeb67d5ZuxVm8UHjdPdJQEsw9B95top9EBOycuJFah83vLToejawAi2ZEWyH9m5y58x&#10;x9prlqfumS5GAi9eApAEMO8WA0bP8vx9Ry4/Mc2/YVZ86vjlHgg0xawoDJTNXMR/Snvntcm0y3uT&#10;1LDP4swypdzvNlevwsqaVJEJDjgBrknIY0HbpvhRkBI+TNxt0aLdrBsDqln34lB5vOh6oLEvnmqK&#10;hOUva3UrUUkUsk9dvhP/qh8ojNa2pmB55u32woCwLIQyEmsEapaKaDdlrL4pcpSsbMSt2HjdnVlY&#10;lqL66AfxXPTkzL4V7xTnQwejj6OjKbu5x+2XBecvfcBYMRzIEoPi5HF1buv2OlHdvM7G3hw4nU6C&#10;MQBkLsbQafN2Wa07SY2xuulSACWR602CaEPS4dpziGRma7OLjJEZn7nXHGckTmOYN0kXyDMg43N9&#10;MMMumteyFEwHmRanJ7Nt5v6UD6AuH0/zL51I/9Vqv4kfswbFIng+Jg2hn/SpSQ+45kQ0wcRFSkCx&#10;5RpqM6CUoci7eXupp5je3A7Ms2i1dhcRy2ydo9/t8MLrAj4SLYCGmCYQF/MDtlGeKFLWcAqvurLg&#10;nUhyd2n7kyHheaDYjj36TELEzkhUP/FEHgzqjPKyZ+6+KHfK6WoMKXReiASPuWcpCu5EuwJT/QE0&#10;y9D17jeK7e04/i332RSis1xPSTb6llG12RMA1okq5EcCVUln5sBpT2PGF6PJBZwYKqcEIOPNoDKe&#10;5sKmcmffWnYyDzqQENXmGDxmbZvxVM/yMKcnK4QB3LRTH5ivGIo3YSyeZZuhRN+SK+yO8AC5B6If&#10;evZvmRGfej72wFTELTnJ06SIJwVlglAOU7l4/k7ZsrLRT/OShFF80eeSGVBlXWJKp3Vd6Fnp7bwD&#10;3iMPDWjzPNGeAE0MFEiatEAL7Ygio1woAoqLdZ0Xpy2duoEiVU59crLoeQRZ6dWXh7I3QqCwUrQo&#10;XNb43NXF9xJUtJ1B0LFgKF7tAPanjQcoH+n8UbdAsnWpM0Nx7iqkHgye2kUZWooz1+J5HwXN6LBM&#10;hPduTGIXeM1Rv+hGitXPTIxRrgxitDNFbEs3yzHmexklxlFc0b3o7CmDKGrGjQxnP2RwxsH1mzHn&#10;7TDUxPgkkO3DBQAPen7+TKbE936wBeSlS9x5HiU35ZasSH47hR/azs/95smW+W2gqa8ErausWbJi&#10;DGwPebXbkDLRyIEmOWREziP4jNU8tu+kEDAN+kAc17wkY94twaetGT3HGG3tZ+VgaqZRzAgTFvBO&#10;YyXeyev8kUSgXkr4UTEEyeQ2yXU6ekdGnIlMcAyWASZkJpnOkkUm6IoWINT+RuX4rXH+JsgmtL+5&#10;1jrF35YHSBPWOIJKEAkhZYJCUy8D6jO/JYSIL1GQp0D4/1pi0yMa/YU3AAnLPCRJPF3kCICcvB+T&#10;bibb7OxA1vbcN5U8n9ZKqgMZn1Yx8OMNA++8UbJropJRsSGesu3AmvDVkaIVj5Hl2GfmkfJSun0u&#10;1koBbVk3V7bioJjm+sfddzJk1WnSbeY3ZaLuAE7deBcAR9+Jv7Z7DM+4/qT4J6CKX24P1jxnUPQM&#10;L1YbZ1u8F72YwQOgKU2xVEBH18xYr/vpI/oHqPmbsp0bTQBQmcISUSQe+Ztuq089J74qWcUPT8t4&#10;TfkQS8YY2BUHZagfJuugXpa68KBanmIHK5u7dylPdmpsBOoVS5FxAVwsmeFdM1zE8bvUuf1byfHc&#10;kYkXR872sp2nuWJsr7abnM921uXcdvGp7Pm9ftY/dwB1tfTDs+aleeVSX+2ch2vDDHJU/ZTFG57J&#10;SBgefdpGF/pdItobFuMVPSu2gtoyWVivlBVhJxQmGaEwsAZK5bi97YkoLuFvn83PIXs8ssq7R/kE&#10;q/VQgrSERvkWArOC3df2R9ZZWUDutx9WsAnlN86atU/QlO99hNP6s8pnrUtEUGf0k/dz4Vmwrf+S&#10;gi9r0ISXcGHA3pxzeCdEsttQDE5QYAGxZO0uQxGxmsUTZGf636RGr6BnTBKL7SlZySl+lOWn/3ko&#10;/U0R+N8kZBHyJBg3DJ/+R4sxgPyf4ZNxw+qn2AgYpYMuYZDsH7EEn5ETFjMakudHAE38+RvgBVYE&#10;nkB/dWPs6WnWzz4Tz9vWLqUPLE6Ult1UUI9dexLvzQyuxtREJiMpMcpH3I+hx2ukKJuc5IqXhBbj&#10;KZNLMo0mzZP0Hh4sb5Sc6DPWc8dP+T7jjwfDE/O/NvKc2mLPff4G6C5GaZ6rpQIApQvIUjRzM3ff&#10;2c7MPJn9Z7wnsLaQ3tw1/v7fHhWDFkgZI/rDfNNu9Ct5BZRkIc8dkDJClKVv225QOyV8AOE3VP5X&#10;lPk/ca/6k/OWuOx35Olrr3kxM5DdyyPyw0GhA0+X+S1OV3/4bS5Hlxrr6YmdyuB80N933mLPCYkY&#10;v8nC7DLpldPm7W/Wb2oPHZ3xRIZlb2dceS89zzg4Xd4Bl9LT5g1Zm5vfm4P0r4v+gSnw6M15q69A&#10;U0eygq7WuhF2IHpFF2zhpoy480AXsFEWKl6HKmdvu8XSKwjsu7mZsIbjwwFOe3HqELEuioElzGul&#10;PPzuBAJeg89YIJ4neOI6LE1WryQEA9iPz2UU6otfmbAoBfSWNlByQJPRweugELRDkgorl1FAAAip&#10;GA/lyigA/sCdQmHIMBoMurqxwliwjA3WE8D3P5qFRWxyeL/n/PicccHaoqgpdj8MCmUS0BI4OvV8&#10;BtB9Jx6AJmlnDX2pTPWZv3mIBNg2ciaGdHI0HmB+ewFhhtA8WBnrwKr/ynIhcvBmT1MKp8XlV3VU&#10;p5ZyAE8AQs5Zu0BC3Ux2hgUgYtT5YdR4lgwYayxO1j4FCnCN1ewfgCXWuRM6fM7om8qMjDD89kX2&#10;inWZd+6hmGZMh3LUz3NpgLqREXGgnZXZnKCwGaDKpfhsHK4cdLXkH20WTzOfyDpZIAMzo9d5j/rQ&#10;ZY4wKqfS1p+nTNoWvb+Vpb/lPnJKsZ88QaB6J8cM8MnKMIT3AeTKwDRMY4hcZsRY1sRQOV3kYGdj&#10;F2KY99vwwbg+XUB+nh2qvkAu0DSvODr0cgabuTyXuZivdBDDy7N0Ltkmo/Q6Z458lxhHx9Ftd3HZ&#10;6v0KNCkkAza3b6oAL6XcAdobj8H9LGMdyKUGFDsm05l5vcMk5HHOrbK2xWISNnA8BunJ+wDiq8FS&#10;JzECdNI+uYECBDjx7awWgPUrFxpLf05KhXIlCB1kXPm8RQM6N+6WwEIJzeQJHoT4Ge+lvtEWdBwP&#10;ebbLBADCM32dYGICJoVhAgFsRorxNWYmEQMGSBPIMjGVhUZTJ7EbAg4AAAP6zP+8TqDG4xV34pEq&#10;A1g/LemY/a0OPDRKVR2zSKdMeOdOH9fHW9FvGgjgkIN5UdodE+ZzsRi7zlxZzeRv0jzajuY1vpgD&#10;9SJP82gz5ZZtS27L/MtrAIaoQMpRm8UYGz/vCuy2Um3bO5+TobINAzh9ItZEYTCmGJoMH8aOH58z&#10;ehhQlj34zWAy34zbyXg0rjx8QM9wY8SZ67O/pq7QHxKL9I82GiM6gQLzjPWcZXbqJ++kI5T9Fbn5&#10;lTnr2a8YZHfvok+1Sf3FZ43lPn1mP68/KHoeO+ZkJ6B1v/7ay6t8NnWscEWJPr67OkXGrkUxMeQX&#10;K3a6zGf6bI7vyXhh5OxNFzBcV87WfNeWM0DICAOM5NEPeaztdALdRXfTn5wHukg9/e1++pLMkfuc&#10;gTcn6rwCTQPqZac1LDw5HsPbxcBAx8RTFsrPxLzjkQODuf3Rk/Cjvng9Bn1f6pmC0UGssNaLnSaF&#10;2AaAaENwnimg/5WLRQ+ADDoA7KIIDCKLb1ItqFneWVlivmv7tgmchI9AtBcq5Up4AZ64TIoKc8B7&#10;MA6TjqHYCBIPhtXGmzFGvAYglaVJAetjQopCbxcXdeQtTdrEZtL6byZJmMCAgdfub7J1RbWc+tk4&#10;kRsLnnnffuYFpHi/e69NXvVcZ+YZbQFQybbxOMnNLB8YYASMg+e9vx1/9Deq83QBKHu1ssLV7TRB&#10;ySZqVz8C6w7DpmjRyeQa29Ahy94Xa9E7GSeYlqkofYYNYBSoNzoOQBkzCojBY4wAt/7wPYVjbBgM&#10;QMsPI8x4mrPmssuc4BGnNPWJeCy6FxhuINdGgLGTS4yrOgEHHinjBD1tTjCU/PDSk8N2R5rxrF+Z&#10;l0/Pvon3PZXhe8aSdpE1BimZML/Eae/OEAW05i3ALImG/p2Z1FgRxs2dA0Omkg1eHSdg7h2c7jH3&#10;T2dTasMEsWLdb9q+75GINHcd6nvG9NVmBt6tD+k0oEsOyC4ja9aLDsNIcCToIe0UDsBamEOFByWb&#10;mVf+f7PU7BVo6jgKcjdCwwj4Hbc9O4mSMOFS/gYMXXeV5sti1+h5GkTlsbhnCnOf86J0qHggIdsX&#10;a0dswPM6Mkrz6nglFBKvIKXKE6NouigKk/YrEwodWuwJLTW3WDNo+mTvDckD9fmsp6QrXkBKwz2U&#10;H6XMQ0XLdlakvqBsTCZUMKWvL/ZCesqSkqIogYf7CZ9xm0kk2gv49J9APKWpXM/pnxlXA/A8pWlN&#10;G3MeSEBwtT/raSLynkwAliSPR+B/X229Nj9Xp30qAwWi3qdddd4oAQqDZ9oYoH6M074oSMqBvAAb&#10;hoi27w2wsSnCFcIMLGCGlTEms6hsP9qNTmXgiNswwCi4FIakOJ7wNEYZizwC88K7GVfGDmNhnJW1&#10;jVfvUMd5WasH2MhFilZoA5vBSCMr3o0ZSlaFdeayAM+6X0hnJv14njEhbIKN0l/AhWGnP9C42IVp&#10;gJEtsgksjDk58tu7NwB5Fx3EQGOMnzKfZ+zxLgRzWlf4Rl540YwJfWLeGwN1pgspbobq1U4+DGR9&#10;NnUNr3FSnvTHlGX9ecqQra6cAexH79Sf5u9pN6qe4XViip4uY3DazOPpOd/TF/v0IJ8zWMm3PixW&#10;73P9uvEJ88jLpL/1g1CgfA4GGUYF20YHmnOd4fomuekVaPLygOakslgqGvZ2hw6DYjLNEyEoaJN2&#10;erAEFVj6TeH7OV2Uzc5kVJ4J1NqkJvwUfrQdL4SlZtJQTCeFSRGjnZUlC1E9KUfxnBYLmzgmNWv8&#10;zZEytYNl37ZuDI6ZjOIeg6wdu29ZVTuOhe4AkgDB5EG7sLhYsOKyHTCccheznSfKn7LUlAXMJ32s&#10;3A7OrR2sNcqct0mhUQCE03vJxvR0jBUhneBo3HlVxqPdQ4yVeAva6rSptHcHmizqeUli0bfbCKMI&#10;7yx4k/CkqLRjZqCShdPG7LMO+v50BBcFOeNy2o7lAILALC+N10AhARaKgZyQPf1P5ktO0k/AgWJh&#10;SZNJ/csgk9VJ9hlE5hyQZBj4zjsZjGWbKxOgMk53Eogx3YvcySolKzFl9r/6qrv2oBtjbdQTKLdr&#10;UX2lH5U/zzqlvIA32dlr77xPuY2teZN8Uc7yI3jS+gHYYxVm5jMdxiMH5pgxc4a3m24ASPpv/pgD&#10;MSB0Ei/X9+amUIYyjI/55LsSF5XPsAkwzEHskiQoXg2FbR5or9gbEPQehgwGRbwZmGGYGCn6m5Ft&#10;DmnfNEin7J1AnjExwceciiE46VVywQhOHhlSDI0J1ByHrZv0D3ZjeqyYCWP5xqHwTu3tYiQVDgTg&#10;2tb+w8qkcydICnlNWfWMOK7cEOXQU+5hdABP/an/K5dh+qMxTYMONKfLD633CQFXFoSK8Qop7Dmw&#10;3GqVJSQsBcqSFcsyIkwSPQwGS/a0mHq+j5DxkMoIpBxYqt43gYFwUiQAz7us3TkBB0Wic1GYBAF3&#10;rlN91nopipbCMvneCEb1FZSe5zKe+o3SMDn3Seju1Scz07MJ3/mGszxKJsAgSKhaXuasr76nDDuV&#10;3vNiRR3f5H8KF51K2ACyfjWh9DfZECMglMWYTmsHKb4NnNoxT89gSebV6vvT5b3khhKcl2d51zsL&#10;ViJKazrdD9h4yU9bZjGSZv8DoblO80re+5zc3G0l5j7Kk8cN7PU/T1VdjQ/FS3mQa6BgPNBzp741&#10;xoCI4agfGIWULIXOq3rKWuThTKrf+LLSxSbnpU8YZ96FqTEHGAnqCpCmoeU5HjAP6rRUh6eALpub&#10;fpNXytf4CgFc7SpDjhltXZ6TTCV0AizvPKWrcWvz+HZZ2nPaWDHMjAU2gVEjTpbB6G/xRnOC3JRU&#10;wnsh+1gRRi6AZRhtilN/Gm/UvDaQNeEExpY5Z1y1kc7yrP8zIjxHXz7tz6rfZOC/vcw1QP20MTsZ&#10;wwJ8Jcwy64AFo7P3hcKne2MXlA8M59Idz9Dp9FqXbGurJeAC1oLhiIE0btNDdb+5oY30+5szW195&#10;mqw6yG6g/KCaWJVPVncNYEVo1J4AJikhN5A6jPVGKAwQKy8qzcS7sq68AwCaQIQrQQTEu2Pdy7rg&#10;bbK+eI1XHohycOYpAcqYwgcapX5TzpTvaVeNO6FkdUrjn96N9/l8xsPQ4ui5feSS8aCgZqaXCWSM&#10;eBn1CVqbBzEpXXXW3wwe/UYRmKRtqj2FxgQHYMZbli5Lzpgo0ySmVFj/LGQCysLfsW2xt9mmPM4+&#10;Ux+eZp46K5bxZBLN7NjZn3OdJtmYXsnJ2vb9THACZOo9jSW0FtZgPr+VJsWQTPLK2rnnaqz1804q&#10;ooS2kcYYZSTqazILSMiUtZoMAyGQttQj58YLLYd1IM9t53e1EfsbBckgmslOPEUszPb4xN/IGY8Q&#10;eJgTMq0p/ECn96mPeeP7qxib+ZUc85zJejFXhvZcAqDfAkNjgUbcxjQ9QVbND7L3nRMx7voLIFLA&#10;6sxI5W0DLnKINWHgSKTigW5ZzHAxx9S9XZH0XQdJS57rvNHT8gdzmYIXDiAnbR7BGwTYPWPunk64&#10;oe8aC88+hdbUWQLZm51y7ujs+lSbycwMk7Thwul579Uf6RXywjjR33N+Gu+WfCkbOyNcRY71NceG&#10;h3/aeUobMTFA8yqGO2XiFWiiqNrN3uACDYry7vy8XpLHdAqwslAJWadwE0aKkhd7OkqpMoHNjL9I&#10;OqCc5sQEihSvjqWExfRKyyZcxXPeWBYGiJXvNwvSAARMBGCud3ujoHialA4qBGjxuNWDJUpxztgf&#10;S0sfzdPZvQM94t2Tg2ehAy/t1Ie+L+ttUlX6jjJjFKDnTFSCQ3GzFgkdITUeBNZ48yZbeuB7VBS6&#10;lqDyJAAI0AGcc2woLpY4ytk7WIq8F9QWATUpjEUemfFSpmeuBJiHyNiisADT3Fz9Tf+f7iFvKNA3&#10;E9/zYiNZ/P5v2dQs25jumCX5PlnUwhb6j7fOiDC/9Cs6KeWHxiX7aL7mCgVCZvxvTBhjDLunbMzd&#10;B7xHRiTgNF8YUehOY0FBU65YBPVpaRfDZ441Q2IuzSGz9MZU3vqJ0eo9O2GKrJ2SsJQrc9McnHkK&#10;ypdAs3UFOfMO4IkO3WtPvysjnlOPYohovx0jN/fME+1miEwDaW8aYbywPNrU8h/302XmxCmmpw4c&#10;CkaguXQlr4ytp6xUsXBe7zRyOCxvWTPzkA6YlGxlmUubdfCd9pLPyQb5bLfj1DayhpplTHlnukaf&#10;8fqF2Yw9vcY7FV5riR2GkLHJyKJ/UNTkmWxgoorxv8mteAWalDm31qCjktCnrNCnTCNKwwBviqeO&#10;RSGxpilH5Rkwv5/ig6iOYoImB0U/J6/JJIZiQHnEFCwh4imxyEw+QMBqfroMDuFuyQdlaeBcQI+C&#10;m7TmU3m+914Tz2TnXSujdVPqDlCnZ618ILL3ZvQMqrj4kWUz2qXd2sx6ElehnDwPHLtYnAR7ZtX6&#10;jlBpnzLROCYGjwZoojmAHC8NYPHseRF5cSYbhUqYmxSEWBxFm/wunkMhkA0GA+XcUhBxDf0BWK6o&#10;TZ6m9qknz0NbGBcUNu/auBRLe6L1T+PFAp8p/fpge0rKn5SnCbnH51Q2RZLnPxUFDxNA+YyRKjNY&#10;XwWw3sWD8R3wBJyAzLjyQsk/Q8dnFDvvlHH2Bjy1jecqGQLo+mGoUdy8SgqpjUGMzVViCZlVx94J&#10;UDAgXQwCIE8uGQ+dvNL3+t3z06shD56hJ4zvptRRcvrqBB7aRYbV/2onpzfzdd6DAZj0JuVb3gDv&#10;N+/cGLdBykk/qK+QiHGfa9S9i27DzpHxkxIXdmoMlGPMt0fNo4uqVcf6egKieTRB3bgB+xMIqpd3&#10;YbLaKIHRwIE4HZTO+Elneo4sXAE82TZvy6YmBwzGuSROvemqlh7qM06Bz8x/fQU/jDMPHIVLLjr1&#10;BCjy0Olb9/rhjRqveTIKIH0ynF+BpsZDbgMsQcOEVInTUUUJmBcLxt9lbsluQj8CVxOJBaEjUkY6&#10;8W7dDIqEhS3IPxvKLTfxTSiTU0ezNICG2FwnM9xRvtphMFhjc3E3xch6dRk4SvCpkxO4+kYfonKA&#10;FvDUt3M5CSNlJ8GwYCnmzpqrLH2YkLNsjRFFxQI3UYCodhAGwDUt4zJYd4KPCTdpa+3jYUT/Kkdd&#10;WMc7c1WfSO5gXCnfGABVmb7oPIrY+/SrmCUl6bNAk9cYrcmYuqJsGHFkx/e8f4qVoufB6k/sAwo5&#10;+kp/6UOfz4tsbxqMUpjxeuO9F4NvZTtP+wDkjIEnudDWKKXKoxwYjYwOCSDmGouZ5W1pi9gnw601&#10;fqcMcWUxehiJlCCFRCbEcsiLeQtgsRQAQDwSGM5NEBgsFAo6i2KlYAEzb9g85f3t0Ib2YjCmBz77&#10;CQCQ86st0tSJ3E4KjQ4wn7FD5jQgIuOMYbpBvfRHfU3xu19bMv7IH0P5yRh/AlDvIMPGuoXywk5t&#10;tKJd5m0GFlaAgUlWY3PmOxijDMcr6lqoinG6k9TMnbxQ4GzsJrjucTGfruRk1kf7tvdPtzaHfM97&#10;nUt8nmRc+YwKBuBcI21utlTGfKFTYi71Iz2bIaB/GIKAdCbZud9n5rV+MI8ZV+RTH2AAfc/gJzsl&#10;0SnXPMN+kTdzrB3q3ixtfAWaPEWKzeQVx6RogMXd3oFcXqB5NUF0JmWX1yYxhgU1LWOAMuMsc4AJ&#10;LUBsk2uW97xYcYLoBhkQdyoGxfOUFBHIeT8BndYZhSpR41cuzxMYCoZFROj3bhyn8gmvAb6KpbGC&#10;AZZ4Bs+a9zA39k4IASerCzVB6UgCQe3Oyat/0dtlzgE4ZTNA0HiMkCYPOZjGg/6l2HjU3i+hxPcU&#10;HkWsrSxEEymq/CsKrW30TBBsBy8I+BgnP5gI1uZOeCDHvK8uIMDinN5Q301lAACLuyn/KbnH+DAq&#10;2iJNe0/ZuZIVdiajOrevZuBHYZBf1rvJHZUktvyUIg+kyJe+xsgYP/+zuClz3p/2GR9ea+0mC8Zt&#10;x4AYHephbMlMc6PnGKLG422+w1basn7zHgABOdJedVZ3oEXBMgbEqrAryQ5Z0D+MALJPT1Uv83iG&#10;KHhhHQHHU+INzs1b8o4YB/3wABmhDO/WBm8vsfaYW3m3gNRz6s549G7yQGb1Y/rI++cabWWjmOm2&#10;dK226t82CVBP8pYHzjDCGMyEIDp1ervqwCB7c4mh7w1Xrp67ih+bZzJp+16dUdDTgNUfJ71MjuSN&#10;MK6xDkJkDFj6SXno1zaxUU/zmc6CO7xiuh9w7sRLBhrsIS88dXMDxr2h8l+BJlqEC0vpGUCZXyxx&#10;P4QaQKHl/LCegStrn3XjM/E1E98ka7/VvBGCz2MxEVCqLDNgB7BYI0CqOAs6V4zMRDbZZUOZ7P43&#10;QQgSS4EiYV2xeFnorBaeHXe93UZ28HkPmOQXk3QntqiLSfMrV6eTUzDoQ0qeR0ZAt5UI0KbAF1/d&#10;ylZ7CAHKlEBRbOrPWt3JHNoAVKO0/TZWxi0lqD8YHPqM8mIR81hQtKx2oBstDMR4PoR2Kt12mjHJ&#10;CSZZYeRgBxhIymEhTnr2Tb+WCISaNs7aHShpex43UHjadEPM8Y0RVb2MF2+295HXHW9mORe64LVT&#10;+E/Zh5WvPyi1fbHWTWoetWxjfUYRqf/VCRTaRaEyIACicUBJ6XtjmWI1P/zv+xnmoGw2vY29aEkI&#10;hXPaFFyb38bFyLMxNHcxLJSXNgIZCo9uoQvIHdaKMc6zowcwEcbafeoJZK5oQHpkZj4DVYYg+WZ8&#10;t+a1fqd4tVO/MYDaMUYdAfBcPnSSWXN5Gmj0jnZgQ2QGY9YYwOaxPqTkjbvxmQabOQY4zS+yxmBV&#10;3yuZJXdWBdw5NEIPjJPew3vb63FrU/pytlGd9qkvvHl67c5JmmWYP3fLwNxLruGD+abvOBkMOboo&#10;w5Xhw/OnSxlSjA76CLULaI0Bg3E6Y2QTNphDLTekK42xefbkPb8CTUqTVQDcUD6oAcLKyiM8ABAY&#10;UpIUL/rN3wBWpWWF+lFR6G/SGnw0JasaGJs4nvUc74MlgvoAUDrLvf5nRRJ0CpOg61DKlzD6n5XF&#10;Kid86EQT0OQ3wf2v0/3fj45r71RekM9ZKzo6C92zFLDPeVjq8iuXGKmB1zaWph9euUEzOQi9/tIP&#10;tUkfAzHgr/8ozjZzZwFToATM/bwVgiQexhDxuclJQaFpjaN28nSMLUsbxQFIjWPHGVHgKGQT3EQH&#10;tgCcgaIuPDTxNBOLUOofBg9rmOCyflmCKCYUvElisqC7eQ+oZqCmLactGq/6uJimsciLdS+lSW4o&#10;OvXR7nZO+ZXxms8CqZn4RV7v1r15Vt+W9UmZvQUUzwRixoLy9D/P0NxjGJkH+pKMUu4UPfmSHGQe&#10;MFDQl7zSqyVi5iJLXH9NL1oZ2yMBiMCVcgTI5tRM2DopHO0lI8lAY0WeUGfqqe7odrKM8n9K0Jvv&#10;ARTmBFaDAbo3aQAwPMO5DvAr8sDTVMf6wrv9KLedwvTfLL+dnCZz4X70pzGSz2B+mI/6fbfXd72H&#10;zDA2W/I147qMmNPmHr2XrO6Y6h4joD33lfW9uVnbdl8BJvI2Qc87GDR3OxE17rut+sU7c2Q4QfpJ&#10;SIjuML8Yfih39drvYCgLW5BxoSr9I4zgefqPTpxGBOOLrmWQZXzQuz7rQPY7+XgFml8RsN95b9RI&#10;HLX/Wc8UtonTiRsGiSL3/zyhw+csyknB7P87hozV0/mGv7oHJcueVwYAWX0UBarGYPIMgR0jhXeO&#10;cjW4vHvWoGw3O/MAMwDBCGH5+vG/zylXwI76NUEpznaRYQ0SRAqKVU9YWNwUrftY+ITMROZNMh78&#10;MCgILusNWPkM8DJSACq6z/8AkMXHyPDTXo9+d9INg6ZT1AEci/vNOXbJlsna2jjtaqkFpebdHQPF&#10;aNOfrkC8MhgMpwQG35v8c69TAPHGG/Xep8QjXsJVtjWlMS1iRuQOO6gf6zjKTNvR9uTWTzLqN6BK&#10;sXlna+h4/TOzUt+bN8an8wUpfbKCgVCGOaYPlMkQndtKTqAFWtNT5iECREALIDtZwrgweBhkLTZ/&#10;8jzudIu6SZLCQLXfLYMGg8M4FZe+267zrmyAy+DQv8aj+c/bMleKXe74tDKxPOZ18lOi3wTTvbaS&#10;kWUsShgz/wFml/EGJOTFXC+ExaDbsU1zc9LSp3YGzn3HkDX/Zz7AfI7R+gZc6La9rlld6JmA228e&#10;NPZAe8iiuW0eYysZZGSP7JL10/IUXi79ZE6bP9gAskWHkrlOSPGs+ele+tK4+V878zSv2jzb/6+D&#10;Zp3wK2D75E7/Stk/8exPrxX7iTq9LcMEAjgsON6g3xSyic4A6YBdlmZ7l7ISTXgg0jmoFLUYKKFk&#10;ZVMM7nfPFXhd1ZFl2WLkMvmiIWeWJBDFYpAPXkjbLgJBbEXbM2oTgyPlBZRmOYwLivdqq8XqaeJj&#10;Q+7kkefLWKMAxO6mFyAeRVmVPUoBnhLhhC1O25Pp3xO1u/uRpz936FFf4LhPsmlvzpgWYOTHfWXE&#10;e5ayrs1YoXlCkT415pSfn3m8k/FgQJ2WJryVz9N9AApYARNeFMrtLW14Ko8nbokXhQx8MxgYC8Zs&#10;jzdZD7zUgQc02YXuN7ZzrTWZ4yWZc+Q6j4rnNZV5h2xvveLzbWSR2eKF5HPG781fyz9O3uE2Es2R&#10;fT6r95PfK3k3J/fyKp71zjI3RoCuS53NA2G9eakTsAaGGVjmCsMl+vz0mzHfjlmMenOUHBpPjoD+&#10;ZSB6dm98cJKHfx00f2VyfJ597oFtRT4/8effUUyTBxPAiInt2KJYPE/URVnMbGkWbYqB8hI6uPJ2&#10;JR6IgZnwJhov/rTjDOVTfbAXwgZXBgElThnPI518xqD4rhGIjpobelDevKRdnnZPJQ4QUPPCAnIS&#10;2jACZYf69T3qEVC3NRoFzSPHZvAIAmtMx94U/yRRKFV0/u/abP1XpLoMY7E/RiBZu6Iu9bVQSx61&#10;fm5TF0BqzMvWJkdodpdy9fUbo0d5U1YnVXyVUKceQiWSkpJ7WdTYoMoi0wDkFD7ADGCn5gX8gM6v&#10;GCSncelszzJ527xDvcmnOV0dySU9QNYZHQxRbBjPXOhNfzNAGM1AURsaO3O6hD3sm+/fGHAf0PyV&#10;2fR59l/pAdZ4W5iJsXVYdgqjJB10TaB5quh3WA7ekpj91abavYdiRKEGou2n/J0OU5Y8gk1fAvAZ&#10;CxZCmBQk5Y7iDTT1z1b2+pLioLQB4tyKjAKneHZMDN1IMQkNoCQlOeX1iC2+AU1xsd6lHerOw5gn&#10;VRgfBo0MSt4sz0hfzPDIG9r8O30+n1EP7aR4ZWxjHngu+wxJRpnx1s8z7pgnpx8ZZ/WVPpe42LaY&#10;kl2utg2k4K8ypYH6PrxCdv5TqIBczOVWjCPU5YlRcd/OiMaY7D4gj29j9lfjIlwl50M/kS3GZ/Fi&#10;tGqbxZMVekA8uWxoYYD24PY3VowXK6TAe8VuFT8Vlip8g+YGmqdM+l3PD2j+6oz6PP/bewBgifkQ&#10;cskBUs5NHnEQySvoGhcrfmY6S2CaNBdKdu5gY5LOhfW8xSdw9B6ZnDNT8tQhknZOp/V0L2tdbObk&#10;ZQIOE3zWTb208yuns1DYHUacYqNYUaouXsik9wAVT2K/g4fRUrHdVrTt3JpNH7f4f96LkkO/AUtA&#10;hDIDRn6ipDu4oDH1W8JHhoGkkM5EBPxiZTwJyYFtUeed6Dx0NKqe0pV45+/ix2TC94wA3rbfEhP9&#10;XdKKNnuOchWXZjSIm4nbAXGeszg/OnYCuc9R0PrE+FHKvCBltcDebxnAchb0n/vcb1wYSmRC22JK&#10;gDBPtsX/PMY9RuJ4kjZdgEFSYZfy9MneZg9gi30H6rzON7u+zXG1rGaffSoP47TXdhume57hkFFI&#10;Tq0aaP21OHVGCPmI/m9dP3mR3CgZlPyihNGw6oHOLZ6OevW9eW2MxNvJn7/Nr9+aCPSVzMffrmE/&#10;L/zP9QCAkTxEaUkiEaPzGSXC8o2mRc3MCUyBz51+ZJW2XIMHRsm0BtckZpk+7S+rc1Gq8z2nDuf1&#10;tbibUrKwfcaSKERJC4G07yjtffLIVHyAYXqWgFA9rpbZoIoBhDIpfspZlmGGg2VWc40o5Yry3XEy&#10;9K0EE/SZ8hgNsuiVxTigjHgtQNdvSWD74IEOXZ+xrCtBpdSilLcR438/dBDFqm+N5QQu/6NG1Ze3&#10;593+TklT3sYQSKDnKFrxO/HnqEf3+x9AAT7gAvgBQglvHd7NIyWDxoF3BhDR5Aw9sXSAh+rWj8ZC&#10;fcgHultsjSHQObGneCPZlLA3z+LdfTfXj6KVZ/JZO7s1T7S/HdZmOaj+ubRGW572oNWOGZLwLrHU&#10;eeand5B3MpT3rN1lJ2Mr9BUjRJ9Mz5WxZr4bDwYdIGSUMTzInvf4HPAyuhjTYvLGTb0Ao36bxqm/&#10;A827Pq1vfsTTlDH3uT498Lt6gEJsHZ9sPIF+CmxOaAoQoLL8UZSusqxnPXkSbeaMLpxxUYp0xi4p&#10;or2B+NUi/jvakBdBwU7a08SdsSHvkZzzlS0ayzycFNPJcwVm2go0gKS4ovpS5pJW5jOoLsbDpA0B&#10;FINFLNN3+p+nJ1OS4SEWyvhg4Ysx8VYoyL00B+jzoCjnq7Wmv0umvvuexg1wt6E8RoHBpk/QuBQy&#10;71L8+olOBhBAjlFoPGayj35vw4ar5ELPllykbkCAMaFcz/TdrAd5AS6bGvZM9/kbZbp31Ppuv6Gw&#10;0azNJ6GM9hDm5ZNLhsuWX16nOU2+MAISvmTwt70hellMmYePcWCIFjfXF0DzdBJLmxt86Nnvjujn&#10;uT+6B/I0KVwUXRlz/m/dMOuSEucdzDjdbBiFYHKagOi5fSD37gSxU5O2S1xOvGVfqLK7Y/MooK/u&#10;mIMCREXP/Tgp6r2n6vTE0K3tXHM1oOg0lnr0Iq9Q/A5tq28pe/3LuvcuwCfOJEakfO9DpZ0OJeZF&#10;8bIkUnnudPYupYluYwTx2qxHfNqQ4o8WzlE5BtfTUV1XbWEsWQYhsUq/AzwGCYp6jjGgyYsEMOjp&#10;NpzAbPDWZnLRKY7vuRknRnWeTj8BYlHnxlac3XPKPHlojNi9of2bsUPBM7ZOlzlrXpNJ3iVQFHe3&#10;dKmDDlDvAB5FOz1sMs3QO4VcZEUr8wTUux6vPE2driKsJ260iQbNNa4NCvxN6YgZ9LcBLzZgQvib&#10;C43uQeV0nqWMKFYVTp91bTcN35mI7XWpE01gSRjWL6LZ8OQt7EdL9cNlZ12wQtAAfgtuszD8+JuS&#10;IJh+99PBvH4TClaZtHIWHuEwmf38ynqyN0Iz7yF43zkb8Kvv+ZvuL3tWDMMYSkwBQmQC7WgSXR1g&#10;bUxNdn0qqcckMv6AAGCYlFnmu08kXMzjyijE07ZbKL7ilxQS0G7t6PYQ0IZv4pLkgNzPzbRRYRTD&#10;lZeGniq9nzyrx6b7UNYoUhQtIKQ4ULJoMIoHVdj6WzSk+Fxny7bcRz+0FyvKey6T8X4KLS9G/1L+&#10;7puXOYWxMucBA12BwjRf/+YlW9+ZV3lXjEMAxgviqQMFY8QrK8Yn6Yq+rY82IADV+Rn9eTpJpnoa&#10;H/Rom4J4dgMokMTkoJpbo+sea72nwYNBEAPusi7d/9N7nN4tGh37AEMYp2SC5zfpWaEA8mipDCbD&#10;nG0duefkFrQ2vNNovF+7xHAlB3bNHAby3o5AT2P2CjQpGTy9IDX6CgUg1kMxsCL9VhmWN9cZZeZH&#10;J7Vw32JqAVqNlQmmTLSFSelvn+OjTRw/rFIWU263v5VJiCgvPzhwZbWlX8kEPA7p2ywRFiwKCVVi&#10;0pvAFs9y6f34TAIJKo9gos0oBZ6KHwPTbkCoFkojuu+pc0/fG6j2REQfSIKgnFjk+sME0SdoMgJg&#10;MHlChI1F3+bLfvOO2q4LJcawEPDnXeD0Pe/H3z63SJowzm0QfWZxsaQM7WK8iEFIouEB6F9glPdh&#10;PGWy+d+Yo94AFK/EuPms5Qm+oxxZeyYhuen3/PvpTL/djxQ/xarvNt0lmcY4Xm1AIbZheQUqE1CQ&#10;FRfQBbaSQygDcm5yAxR9zVgUL/3KJgzKNd4SlUqf33STOkzv1TPe8Sa2QqnqxxSmOXHlVQN37ZgA&#10;RBmx2o0vj5uSo5Snd+QespBxIYaK0qZY98J1CtZ8a5G/d1LQlFhGjDlrXpUcRHdI1qJwzS9GSdu0&#10;kT0GujFiPIs1Pu048505+Tue+e4yInUzBsakLUHbsEQf6o+T53Rl2ItBJ1v6WX/vo9XISPVtWcnJ&#10;cJlgxng1RnN+kPmMRe1gTGZo+Z8zU0ar/8kfnc0IIKuoYABZXN/cRCPTV8AfyIlfugcTos3kjHEh&#10;0Uq/XC254wjBC7rVPKJLlPdGF70CTR7elbv8HYHTEIOdF3lVBisEaO0jhOb9PAZAuDP0KNWvrAHb&#10;Qq0jWU3V1YAQCP1woqLe9gNB1SYWkzq3Jo6nQyn4IcQsrLLXKEbKnmfBcKHIGS2MDD8MDGBFeNSP&#10;cSHxghL1HoKkD9ETFCRLnxVG0IwtipHAqBcjxQ+FyPPHMKB8GCFifwQNywBEALvYlmfFEgA+JddC&#10;YvSS+yhFz8ncZHyZqCYLj4aybK3U2z6MnmVknNLbpxIhZ4D0NOm1sUX+JhHlbgmAyYoGpbSBCGZE&#10;JqP2XsWkGA1PSS3kh+HzdNAtZkf/nACavFxRfkB9J9xc9amt1xhrFBCmp3NYxdL2hgrt4zkPT2AY&#10;GVcJTTI1XfodHZcXZP5R8BgoCR3qxiidLADalkFN1tGQp6OwgDTl7X1kkcdt7pgzAJos98OIb4zQ&#10;k8pXLqAA4rzvqcjJEg+EsvSdtbi8nZnMQg9gp9pxyW8eVjqjpRu99wSQvwKaewx59bbVJCPGRt3I&#10;H0CiI/QL2rKNB4DT1KFt8UcXYQqNoUv7d+KZsay/zCXl/xTzJbYOKMtFwPjQb+TFPLFczO5n3mt+&#10;kiV6BLPUoQWcnQ4VYPjCAgYefak8Y7fnrDbRS/QUuaAbOgoP0D/FnV+BpkllEOxz2VFfYhEa1lZs&#10;KkEJomHnGiVWKoXDMuU+m2A8QwPGyzEBAITO4y2ZxBS5NGlCwCtr3RCFxjI3eVmoaC3CgI8uM5Ew&#10;m5S8DfQtRab8mcCB4jKhlUcgTNRJexkk5aALKAF/+9G5AOVXDj1WJgUVpWaAJAiclL+6sdxnBqc0&#10;a0C4L2BIkFosb2IYD17enLC8/QwglivQUh+WXcLHQKg+2AMgQtnNLGl9RKnzkoAmOt17tMd7WYzi&#10;i7NfqweFzWJsHR5P/ikrT3t73jiYHEDzJOBApTWbxtbEOm0yQGHw4MkLpaxOgJQsAUy0D49Tu1nJ&#10;DISy/Uz4aZVaHH3l5TVW+pWcz7jkCdT0yykjXVsZOKft2k7lAKlZJ/3XuFIw5nJzDTApXztOZ0/y&#10;limtntcvGBsGiTnqygskF1gH5Rkr8xqTpJ9njMn3xeveGkz6HdtUzIoRRo+QaQqWQVsdGR+dyEIH&#10;AV1GIPnME9NuckSeGNqYJD/Kr/68EQYVmaZXfE9m89iwJwCM4mUA+jFOsQsMDN93yoz39ZORANjU&#10;kcePMteWDoqvPeYNfWpMyVHZuoxldcJWtc2l3xk/HTFWOc3TxixvTL+4dxoDUy8BYzrmzUkgs+zt&#10;5GwDYv9PBvW5eUtmOE/YM31I/7ZzlbEoXgscyajv9DMj3vPYRP3iu7YT5KyZ67WD3AaabxLvXoGm&#10;CvMgeDWdmJEFz3tRGQDFyuP1TKuegufR+DFx/ABDis1kympECyYMgBc4ANi5wwWQJEjcd8LvN69l&#10;TnJxEABO4QF53gEPaW7txbvgBfmONaOTCUyTXhkGhKFAUZowhNL79z6Qbyd79zEWTD6T3yXwDLQ2&#10;ncjaNZBAafYnYFOXeQC4iVecKZDn1bHutcHvLkqr7bAACdp77yJCkTJeXICFgOmPaQyhchlBlK93&#10;zIXUrNX2HEV977VeKOMSVLTjlLl3169lz6JUKD/yN70jniEjzWXSi2s3McW7M1jE6LWrzc2L6Zlo&#10;p+24KMOsbLJJbgJt8rypw6fzWmujPrzay5MRZM70HpN6H8R81VeMrZntyNikMOYlh2DuTapdp/Wk&#10;mAxzqr4jc+bGydghXxR5GymQldN5jhSd+9qFxVjNMxfVk4GhPsICypEMZT4YB3OanFN+sTRXByg/&#10;zdOpuP095xxvVDuNr8/97ExTbWUskGd9NDci0CbskR/A1w8QCrw9z1v0wzGgR43LNJDpXvPVD4MU&#10;RQnE2odW/5EN48ygofe8U31zGuiPvVVcbdWPczN1YD+XG7Vj0MlQpUPUo+/0l7GaMURyztjYx801&#10;NvpdH5qPJfmQEe0ssQ8dGys2d9Oi43zOS/U5lo3M+NEGxggj0TvI58yg9Vlb8f0YaBYDexK8r36v&#10;XMq1i3C+TbJx39XuGXki7f5AcApQEwrKj2cUeEzLS108L3ajfoCFIBICAsECbBcJ94oRtAvKnVvf&#10;dxJRgF7r61BTDJJ5tWEzJbFpRXVlVDAaTBKTgQEA3Cg1YKytPCX9qY0EsMOreUdXx1SpI8sNHQxA&#10;KCLluZ+w19+oD8Ib/U3p6dfqU1tMMpN/LuPwmQmQhQjsUIKb8mGl77Vds1xWJ6MIA6BuM7FEG+eh&#10;3j1H6Ylnmsj6kXHl75SiMQEG2AsUqhgKJagPGQbTa2Pk3O1Fi8Vg6T6dd6luDEoAfLrQYYy7U9xK&#10;HVvA7lljhTq/yj41DlOJeYbskZ/GEhBJLlFGSWgUmbJ5L+Ld+k77GUToTBfZUE/zgRzMnYcAH0/O&#10;3JmArxwMRzFd42YsgcU0Towz+eaB8TI9Z6ywJoCbPOXpkSXKGkMyx117yKj5jNql4I0fQPtbE40Y&#10;auSy0NQEfsYDHUcGgXD6Z29zyNnheJzoY7JyxWrof3SuS9k8fc5Fek2fmi8TINWXh5zDQOYy2DwH&#10;3IQY6DFj2EYFvEdAapyNd9vjAUYGhMQo36HugZ7yi8vGFtzR47BE+UD3zdKnV54m+mV6al8Fx6v7&#10;eRxz0lNYrDCW5dPRQDzTmZk135EnklLjnVosy9KgIDsfr1jMqX7u8wyaZcZZTFyA5Erx6h8De9r5&#10;ZJdNgfBustApjXksj/uLQVyBsIlOsREMlhRFSUnJpDz1G+WaBS4Rg/LqmkYKAAOwwILASogBNOpT&#10;3NE7WbATQHi32APeuv66O02CIYNyLi7XmXkzfkfwWX5XB+Wqk/pEz3aM0u5rlm0p8X3HIvZ8Y3da&#10;BrHLoagZCXcy2abYPUvpo+/2GJ7iQT6bG3fv919NeMbNzIRUBvqqd/g/xXaScTJI6VJQ7WjEYKCU&#10;KCExHyBkHuhvMg440WeMNn2SV0oueATbkMirAq7K4RnOPhA+UWb0MFaCUSnkctrYAW0tfknOyD1j&#10;cDIlxhMNa15JfmP4McxL6APAKF0//vZuRgMAftqQ/6f03k+VQ+aMS3shkxMy0Wb6jLEOcOYAGO+d&#10;jc9Q2YbUqX6M2Mol08IYKOwuoaR5MPabNtIhyS9jBsNDFwJGOg57hYkgMwCN3iRz9Jx2Y6gYBb5j&#10;5JO1ubaUTM5NHnad9J9n6AjGmnLeLAV7BZpv95N801HzHh5TRxRRup3/hz4wsSbdtWN+rGYLfa+U&#10;gQmaq40Xby0PwWrT3zuay30sMAM0kyu4+XNLKLEbsR5gM+OmV33BczH4KULWIK+EMKM78+YokygK&#10;SoSQnKgn/VIGnTYqe26PVXnqCQhNkLZA40FSGv7nPQOywIuHZDx4DiYEqhjA6nfZjJXLUKBgASmK&#10;hFGgH2Yc1sTsxALt9j2q25o8dTVWvdfkEYOgzIsJ7b7UZpahet/FR9RpZuvtctCzd1vbuR9N3mHL&#10;rNq5l+ssD5DcxRp5qxREIKq/r2Lj4oTm3J11nNF2x26Q1bnDT8/kiQKUznakdIAsA8i48wLMr5KL&#10;gCn5pNCivSRlCK/cXehgCtaYF0KYlKM5iGaf8qIODNq5Gw3Fpn/NBcpN5jnjrzyITn7xGaAg797D&#10;mIzOJb9TpxSXF95h+JJDOukt2/VVfffT96P/gQjgYCgAGvIpHmiOACUrGHjV+sxYt40khmZT4XQu&#10;A+PEjnBSOAxddNHcqnC2jQ6Y4SZjz0iZdKr79f/sa7JgjphL5I+8MJDMBTKiXHrIigH6wv3CePQe&#10;b3PPF8a/cJQ50nfqzZjQX3Sf/uNM5UhdbcQ/2/cKNFkyYiM6lUUqPrFPlPiOQChLpxgk9IpY47Tm&#10;61DWk6SjtxdrFOBQAjrM82ilEjAIy5VCnu/gBc/AuO/EUcsi5IGhBQkpy/jNpQ7qtgeYAAG84g3a&#10;4G/gmbXehKfsTHSCXywM6LY414QBShQPpUZoKQNKh/Jm0bUWkeCLX/IqNptAgNSTBcmy530T1mnZ&#10;+wzQTWVEWAkkWlxdgNM+5odCA4wUlfhLC8G9B2iaCCb86aIE8zQphJgAyTza2QWQM4x8tzeXFv+4&#10;O5gYuPBmKVSyCID3UUe9S9ntZarftkHGi5l0M0PuysvlfZ/AXPlXIYlTPxmX7R2j1gGPtvGEOzGC&#10;t9UZnTwwhty+5CxQ0BlvvEIGFEYAVXa69AP5Mw89z3M1xhLQKEL9C6Rblylpj3IVX5PV6R0oRc8x&#10;MMkoj5YXydPsDFnzsj1jAUfZ7tVJ32kTw5AucDGC1E0iDw+DHMkY53kH4gxGQAKAGHnmA7l2j74r&#10;8/TN3P+pe/SlkEiyqV2YGYYEFgwjgJJlsEgc0l/mPD1u/MwrVGYnsVQvTJPvaxPZof/oFnL3RvbM&#10;dzT9ZM94dDCjeUqflZiXd0ynGDPzWr0ZvACUrqVLgD2diDHgaHmO0cCgJQfm19SpmA1lkbEZ2mBM&#10;kSVyY/w5VtrXUYNvYuKvQFOlZLwSHnEgyn1OaiAksDo3CthWDEUHHDuX0aRlBRNgiScmn8nh/x2/&#10;oeif9vacAsnKMRGBpglEQFgUlJEJ/rT7v7JYrKif7eFa/1O8BOizgigcbXnyDJTbBs7+NvlY7xSG&#10;/qLwTzvJ6Ct9xLsyYYwDr1G/aBdF6B4CT7DUG6WBViSMPGYUtfpRYizxlHrjNK0xdaMgEiDAjYpp&#10;GzlgFMUGtAg1yhWQmyzaBfQYQsoBjowF76eMehboA/a8WLEIfaAsiv10ZqS6tU7TBNLm9s00CU6e&#10;j/caq0BBueSA4t1gnhxpO0OIN3WKETIWruKVJmpZ5m8VpfLu5Md35sjpAGuT3lrcYkX7nTzG5pQ+&#10;Z6iSa+PQZuIAHSAxooyX5KN9ATRZiSVRaD/6zLzNwDH29MOpLhSU77AdFB4ljalggDNGUIjmkf6j&#10;NMmwst1/8gDUnxzTDe5lWANOc4JhSj6Uo036gHHLi28Tf46AvwGOeUJBi69SymTXRbb0EQNHWfQe&#10;YGKI63PvUw96yzIQv/XvpHr1k9gdo0E/ew8dlOEOQFCfDDs/FLtYoDEjewxz/SN5Di0OKLQPoAFM&#10;fSAkwukos9T8kyTkN8Bk+JIh7TFfxQ3n4QWMh23s8fYAzJ33pUxgPJ0oz92dkctgylh1n3p6ni4x&#10;dgwU8VFOAz3e/CZTvE99qG/E48mq53xergZHQh/R1ViLOa+ib+dn9EmH2j+FBcnEK9BkVREYjaXU&#10;NWzG+XxvMs0fHsR0vU1Iz2kMIdQZ7jc5DXb7CWqoBlCkfngdfigvFkoXBS2GBgwIOkvGO3QGxeA9&#10;gE9nopS8j7IEPDq6ne4JaHQTq5biNYAEgcD5DCgRaj+s8JS5QcWFoxPeeK7qbgJLoKAkKUHeDkVC&#10;6Hkf6ju3niKA2q//C6ozBFjE2sqKNOmBkn4FmmKRgFzZPACA184dgY7fPjP5Nm1C6EysBJ9QsmrV&#10;S1t5CkBHf/A8lW+yGhP9DAj1PyVIARb/BMwoIoqHoqc4KLqOAWpstW8fdTQVuHbnkc4MRJ+TuTvK&#10;UjkAlKKVCU3p679+WOvaSmmymGcC2Uy11wbK6GR9iyM2+YDImzP60FenpR6z3UCnOTXbaC5KJDpZ&#10;yRQqw+K036ayUVXGNCMK+JFBlvemKc0Zc2m2x/hOj5nHhlYtzgxAAJZ+ZLwBlrtLu9p4n/fejjYU&#10;G4XH+Ob96X+gRXbM8xb6kxvMifcxnhlG7vM/ncTDyGjmdZLTkhHNNTqOB6nPvAu7UO4D0BMzprOw&#10;Jwxeug9oAkXhCUu/JMXMWLL2u5dB6Ed5KMb0CN3HU2bMmg+tEACgdKA+5nUBOt9JoisURIaj+fUR&#10;Q0Dd6S6/GRMZrLEH2qksMlPCnHHhHO3rtCYYADNA9I8xwQBsFqdyyN3OSKV32mfZnNVXQFBfylNh&#10;GOgj/9P7GXzmFPljiHMItNFYmpewhDEfyzhDXdsYJWOYLs/27taqPy0Hew2aKs7dZ2FR4IBjn+Kt&#10;MJXzoyP3wmwV1SjensZLTqHclUuxK9f/vle2wWxhMgsXQE3vNZAxeDwTQtvkVT5LBb3K2iRowE39&#10;dS7rCV1DyNAXJh1Bp6wJLsOAZedZwAGUATSPFZgYsO9ewBVoayOQ894W2FNS2pyyYiRQYOqYd6bO&#10;aBWTzuVeisNkA4DqCwgoEQJmkgaK+oyg845Za/43yeZG4cqnwCke72RUsM6BcFtXAUagqW48O+Dp&#10;b++hZCiihM9EnYkfEpgyclrWYexnBiMZ2ss3Zn+TL2NOXpI7E0ufmEiU3rQYrzw4Y0yWgZV2ll3K&#10;QKGoyGWKxq5V+qBL+a1F9BkmoEzSWVdKdrIH+uJkzTKYpmFzJ1+AicK7OnBY+TOmdJWYBZDImzoq&#10;zzM8JUYFxbXp8TYbmUtUKFveofHb7JJ+J5cMO3OQIXq1o1L0N0OSYUURmxvmt7GQfUuxARF1xWhg&#10;VHZ5vC/KsOQqxqX3u4yh+Z8SB4JkWZlAlcyTffSg+xhkvDyGNtkGuGTC+90LZOaONt/VCafn9Cf5&#10;NvebGwCZoTY30QBgjO4JbnRo6w7pbuwWr57TwrtsHBmFYtkyWrV1OiV3bQE0jJHTHAVa03gDfADs&#10;6TL35I8wAvzGvjHEOTGdToOlojPoEI4Hp0DfYCLo0lY4MAo2W7nDJYwumEBf0JdtlvAjniawoywI&#10;H4sMdcGi0gA/eWYUp9hA64AoIhapQWIJt/sNT4vFSrlTbiamz7jrlA4qgxWlkf0YZELhcx3Toa3+&#10;5xUQdJPE5waSwgaa7qWMWJ8EwsSk3K/WCc2B1Z4TOLKErpZCPAmG7zsSB3XMqqWgKRPX9pC0uzjZ&#10;LNtkJ1xd7uExmNwEFqCwrlFPAaKJA1S9X7uAP/DcNIoJqe8ocNajOjJsyICYaDvj+JsFzZrVH8rF&#10;EvAyKD7WYNcERM8QcHGTNljenuabfuQZAueWmojPMUbUAyhTvJQ4ucoo2eVSgHu5D+Wpn8gu4ChR&#10;zed7p5xZnr7GSOxL/88JzNjgVdxdwEZZVwBD7oHbBqnKNK7Ve76n/WvznlGLxewZlNrACGJM8OYA&#10;lXFmfOpHcgckeC/mvrlF7hhnqEPLebrmyRqMWfEl9NrJgMFgoMKNEyNlh0Ta7EF7U4zeo1/pD+/m&#10;lSmbAsVUAVpyaG5FozO8p6ylF3jDdJCENR4kFoIhgWIHwDxxho++MZ7u0/90m34GIlebc5h3PMH2&#10;4zYv7gzC+o8+4+1Pmlf7JCGS++aXsty3d4JiDBkv+sX9QM44Fe/FqNC3gBlgmN+MKO/gHZrH9JF6&#10;kJM3KwPU3Rii1LvMy1g4+rclSb7XN7xtRp1xMV6xkMARePKI+x2wATp6PMMcw3iXU0JuOEo7O5qM&#10;qhv9VpLa1Zya8+iRntWJOpqnRaDaCs3/LBWdTqhMGApW41k5vLIsw3bJQI9QSCYeC680cB1lYClC&#10;E9X9BN9v9/iJhzfw/vbDQmgLN5aHMnS8CaNjvb//WYfisd7FekUVsYIMsPggRcsr8zdPTqyLQmHp&#10;USL9ENA3G2xfKUUWK+XOqGDdmcjAqVPc/UY3UP7tVkSIeebFjAEaBQQgDTIl2okSFAmjwGQ2KcqS&#10;Y31SgIwPIEaAAIY+n2DNwqccYgwoWF4xq87fKFcKNlpSViWhVQftMiasuKvMZN4MUDZ5Yi5KMnoD&#10;lu4pe9ZkKnkJxUU+TXL9ylIlq+oemDGcphVsDBga81JvY0yJauNPr+EzHhkq+l3999IKCtgcmdu9&#10;qeObCe0+5Z36n6FGObYxRov1PUOhAU3eWKBFQZtf+tGcMX86/Lu5y1o35uZ/RwRqn3naMVaMWh4N&#10;/UBvKI+S8zkvlS4gE+aeTFveK8+dgYEJwV5QroCaUUe+jSlZZcSWEe4+csjYaJ1eY8v7oFMY+WT7&#10;icLvOTFkDoNL2AKY7hgfOWYw7jgZ3VGSE52BqcGqkNOrvZF7r7Loo9MuU5gf5fKgy4VAZ/KS9IVx&#10;ZUhjXownHRirw1Cl89K3xg64aqMxo/uEpIwPmdCfjMfT5ht0kM953fPc0atNPYyZehTm0DZ4wBnz&#10;OZ2N6WNkcIbazpDTpY99D1f8nkmL5PnOETLnlL+PpquvyQLccc8btucRNJ8UWcLnd5OwbdjarIAi&#10;90Oh5SmWkdVvg5NV3r0F+n3HGqHwCZsfwkIBsjbQvn7zDnDVFHmHEbf5e5vLs9BYvgXkWartVsTt&#10;b1sxA4cC8rv9WAmmz97sGnHVbxQaRc0C9EOgGRqUmd/F6igjyttvisqgUqQ+Y0z43+f+97n7eH0+&#10;yyBhpaFzfMZYIKDuQ+f4myJjvVGAPlOOzygX9VAOIeW1AUR1peh4m51IQ+n5m0U/j+iiAFm3jBFe&#10;L6seDcRip+woR94yiovhtb2LO7kjJ+roueSPtUipt+8mgNC/FG/KjHVdAhurWmxI22fszr2MiUlB&#10;VhceUUBGRoHAaR2kSc7oevIoKHf08N6hxfsA9lTC3mPMnpTt7jee26TdrurEqHIvGcgi1y88B+PU&#10;+Mz1dK37Q5OSvcAfYJln6upvBq451o43vgPI5hoZJScoUTIjdofOM7bJE+PInJnGtjLJbjE5yXkA&#10;ARgA4Ixtcu85AMLwQ7Ey8skdwOUBei/Z7LACOQ70Q4cPMDaxaMYJ4Jgb/ubBosiBBKMdmHUBe3On&#10;+vV5i/i17+qA8e5Vrjm4y/C98WJ8tKYVu8ADNk/NRwYz0KVX3AMcm/v1q+9aW2l8GTmtpZ1e2Vzr&#10;qE/mhjQMAW0hC+QlmUXT6s8pr77XbxmiLU0zvuqkPupAB2WAKa/ksg5Ep/t2ct6cK/5W/5bEwAlA&#10;ewWa5Uiow9OY6PtfBs0nUP18/3M9QLDzAIEFxUooTVyCAShYfyYzI4Ky5KXyOlihrKhOraf8WXwU&#10;Zd6tiYY29Rv4MEBY2n5TGuIOLGY/lBTlhx7tVBsUHo8PvdVG2pQlGpSnDsBMsrx2/6P+5hq9N71l&#10;8pk4JmuThSfOUvabgkUdmqCUWfQQQyuQpdB4zYyKvaCZQucN7EuMrVNR1AEDc9pBhEVNOQfGlA7A&#10;OAHWVbx1vts9QJohuI0LXg+D4epSx7ZEvLpHvQCNOgIRhoV36kMyxUibGedoS2DXLlOe56Vib/bm&#10;DcaXwtr7lbrPu9ooZNYN+KDTjCNDCBCKjbbDl/eReYaa+CsvEggyzhjO5BfDIMRCHhlqFHKZpXuL&#10;xJYmMJb8ePe8F+AwWPzoJ/HO0zaL6mp8GBaMuquTasggL5FR97TEwfxhTJ82xWA8kglgwiA0/9qW&#10;k0FQshDZEVogK/qNAaH+DJWd7OU+Xqb6z3M4Gx9OxkzmaltH8oIiTk4AvX4CeLxec6c2JPNki+fd&#10;5gSe8e72sQau3kXWyBZdhsUUHgSa9BAvs00M1DEWwXiXGc/ZYtTN8fA8+dEnxiwG5ccSgd4oss89&#10;nx74yR5g8V1Ro51yQlmgu1HR7jXhUD6UZHEV7AGFvuk4AMoaBpqULe8CBeiH10GhmYCUffEidcoy&#10;f2rrBEPPUbZ3afjKM3kpF/UCDE+eqmcAjLJTSIAOxdVVhmP/a8uOkxcrU0+KhjHj3foG/UYRU6Kd&#10;zlKCT8lfyqZsGCgAtT1Q3ce7ozyNw7woPIbPbiNgBE7YoDwX76Xo1UfssuVR+kl/8SSBndgkRoN3&#10;jC5VH33T1no8WyCEiQIIxpKhxVDMIFVn743qxKoAbTLB6NTPvEUGo/cCafE+/YStIYt+857uwjja&#10;LRYLDHbsmiwWbmo/5Lsd2fLsgb85QAYwUDz2Ew2trTxGXimveye/MMbNIePG+EXXnrJji/PrMz88&#10;dvNGfcxRzEwbohhT92u3+UamrHhgkDBQyJ1lPOrESwR0jCqAyWPV5x2UzihibBhX33une/KOGcH6&#10;v/Wm+gAgJ2var37kqeTRNjc45ZDsuf7xNEeP6Ny3sY4npfn5/p/rAZOSwuVdUDCdskEZ+hzFg9Zi&#10;aZt8JizvSZyz45KqHYuUgkF1SUwTD/dse+2iJsV933iEdy3eionC58FvWqmEtUIaTzFV8jqzaCmj&#10;uTWlOk2wRge37o3CL7O0ugOc1iELR7SjkMQXNH0KHoDwbhgufYbSZNEDDhRmygkbsT13CnT3ibZQ&#10;9MIh9YvPeJL6gRcDTNC5edzAi/Kk4I0hEA0YeTmYldO+vdqrbCBDNngcZIHnSpHO2Jb4O1nj8e1N&#10;wnl01UUME1gzyMRXydLdLmHASbwQ2MxxVhdKnsEGkMmJdj+dLqLO+g+Ymws8zy23QKEYv3aRdeO6&#10;1xxrE4aoA8i3nOi/HVrR7sqZjMiUUWCF5RH2AnjYIkaGuhu/zuSU9ctYYeRVlrkRhapd+o/RyBgy&#10;NhlmmC4sxdPJSQxrxpiy8njn4Q5X8/kDmv+cbv9jSv6vGQKUIDpFTNFkq30UjFiXiUuZpfhMKpOC&#10;ctjxaDFXVmrWsrKUbwKL3aAgt5fE4uXxzEtSWUtOWLSSK+62aUQdqtNc7qO+6l/CD2V+yrQFuG+z&#10;GXluLPliseqUV0qxsvq72oQ9ytmz6iNW5hkAyojocF9LwcQV2z7QPcCR4QK4uoQAxBifLqBQklgL&#10;1b0bILY3L+/FOAI7yX2offcA4e8YNrxywAu0gDvQZAxQ2HPbOIqbMQGQYhuiWQG159WR9yKmTQbE&#10;FtsX+qrtAJIc8LTu6u97+QRPc5k8MXZk0G8gZEzq37kGmlyYSzz1DTLaLCzTCSPenQepPfp9JwjV&#10;BjLMS59y2nfkxNiRFcYV+SQfAJFxAMj9ra/NY4YIOTXm6nKiqvV/fSNZbHv53i10NQ01xpHx0u4S&#10;gd7kq3xA82km/we+PwnZ39wsk4NSYKnyCNE8AIZSl9E9F05TpmIhqMTiRyZPm3OwSim2rbDEQU1e&#10;tFiTsXtMSB7bvFjO0UOUJ49rbxox7zfJOzOTJ+h/E5pln+cIeClKChg9haYsyY4H7X/JDjMmy/rm&#10;QfAo1Fu5Yp48HqDcxugzuUQfiff4XnaperVJhJhSig9gobF4dmJLPHCgaf0fj5OC4135bK7xLGNc&#10;2caJIlYmBYUS9l5Abb00jwbFyyByqUexzAnulGxrBfVfZ5vytFN8PJM7w0W/ytLcS4V83uk+c8z0&#10;OUODzDXW+ptSbwclyr1D6s07AAWEycxVshv55Bm1Y9Vpbhp//b23L83Ym8/oM97r9IKFHVC9DMCt&#10;D/ST/lRXQNv30eAyU9GdHXQtsWhvetBywOpBhsV4S5RjcHQQdieZqJM5zEPnKfI6O5+Xp0kWUNj6&#10;EwPCWJqhiLc6TJyWsUcHzCPqyDM9QhdEz15tAjLf9QHNtz3/i/f9F4BrU01PVu8vdtnl4y05Ya1S&#10;uBJ3TAYWP8tdX6N1LJNgRas3T7D9USkHyQYuCp0SOFF4gJO1S9l/9dqxOsoNCO6sP30ouUi2IJoT&#10;4FBO6iXhQb2BozqKP7GItVFMjjXOUwJgba8nrtcykBbB+97CeAYATwoti5IGjsphHAAp9fAZA8BS&#10;BUC6l+QAJ9a5dXzAuJ2zKCQemx9Zm4wG4M17Uw/ft2ylM2wpQX+j67SFAmPYlLhy6nOgqG8pciDi&#10;Mv7K8jmQl/xTzGquF57leYe+8tybuSk+Jt7mHbxo3mFGGBlUF+1lwOjPgNi4e1Y7GXT+PnmUnuVl&#10;zRNH9rIZY8g7e5NpztPjxaFoeZgYg3l8nr5AbaLqMQbtsMNoax06TxnoAUDjY0z1tUS+3QZje5Vw&#10;5l5yxxgi72SWF2+c9JWxIKMobcyBxLG5K1rjZo6c4uDKF3f1PK9x9g/jkbFgvLz/tNGH54G2Nr45&#10;6eYVaLag+Dv0x1eVzX/1/p2l9je2cwvc1eL7f7ptLTmZO/T0TmDD2wGWQKLJBzA7mFo7MgD8TaFc&#10;rS2jdCkzlNxp39e3bfU+VvLpPUAsepGHxgCw9ILlzeJmKVszTClJXEFjUrIUCMUKSHh6Lla7RB4J&#10;Jh3lRNExMCi2zqbsEHAUGg+nzbIpTIpS2Tw51Pa+KCcALsGKkuUtoNjy9gCLWB3vxXfqnZFy6q8U&#10;paSh09XyG96NsQI83qHNPCOevXowbvQf0EcZo/JQ6bxNyw3IgNgsD4YXxAOcJwJ5t36g0GMBqo94&#10;uM/pQH3ub4aGeLokIfQmo0M8GTgCrOm1AAZGhn7l9ZyOoNIuBgmvzHvIeQlK6iFG6/k3IO/+tvnE&#10;KpyyvMlF8WBGDbACHB3XxesD1IDH54wbxlZlodBLtuFpC0+os75K9uq/vNZ2JvI9EDOH9Q3wBOLG&#10;h6F2Mgysqwbc3iG+3f61+qotSMm5ek0qmAHzxDgw2H4MNFEdAvterFNUHLXiN0GU8cQiZc34331+&#10;u6clDf0W22A1Q3OCTlHMNZiTlz5Nnu96Ni3SbcegD/i/VfV/5n3Gj1JqGz0TIjCiWHlPe5K0BjGg&#10;V4aJh9pD0V2dOELmTGxK+eqgaL20T1nw2V5T+cZDmD3OsuZp2mwCfQQU1IMS5AUDYXSrRBH3udCD&#10;PFqUc3QYj0FslDLTZzIjKXZ9ANyAoLnHWyq+xwMDeKdTPNwLsCgw/eeHdwuUo8YpeIqYd4MqPO1Q&#10;ZO4DeHVG2XZ60OyDwLxDso1zBiiwaokDr1Hsk4Gj3hQg70E79JnfYtcUNUqevmJQyfqdLIM+0dd7&#10;P11lzO3reJfuo+wZY8DT+zpvVD8DOAaQfkGzA2pAhOkAPqjqLRN0rO94zMBVZigv1fMMKMbQV/Rg&#10;p8FcGe3KAoIAi7xoD+BmbKgDI8BvY2kO8dgYTIwKMcbkrjHTl+ZL3ir6HTPiPWSAQSMxj7HKiCE3&#10;+hxQ8hbJgv46XTCFccaJ0yd74wdzghHYzkcwZup6dTYvJP8wQoFrzM88hPqpfx89TY0giDpL2jlB&#10;MLkgs7/9ZtWzYDvyp029O8zWILA6laNBBqCdgZTZ4nzC4nMD57fyTLhfuShPwqyOfrzLT5sFsLT8&#10;sBIlf4hPUCQsSdaxOAulI7jeD6oBz04gCXa7B6G0WPqoDorIpGhBt9+Umd+nfXvftlF7CGGbPPgN&#10;KAghAfBDOPrb535KAGGlEmzKrdRwE4rlbgI3iWes5EmI3tb9J+8jgyanNrCM24pwvkMbiuuZaGJv&#10;5FQMQ/vJGyOPIgMALYQvaQhIdpICmS1BhxE416qZzCiguTAazVYG6andgK79g6/6RbIRRdv+ohSo&#10;OpI/Ss1c4u1Q0EAFwPle32hrG3Jrm/gR78t85qVS7gxe9dAPQJDxkAfOc9BXV8qWgjNHO/pLW4FV&#10;cVx9b74zqOmIeYZm7TWfjN1mLLQ7FkE5Ym7T2MnTQl93BJX7eMiABWCqC8+VRwMck2ExQbsX0THq&#10;J3Nz7xmM5p8JWMCcjtjhCX1Ap6Avlc97pFda3sCDB+QyWsXx3A/03Qug9B/A3QyOPgRIqHpj11Z3&#10;bYP5lXlED2gv73rG5necuDLptBJyGAXkhJwV2vCcsSYv2hlFbR4CIrrJWAVW5BPToO86fgt9T8/A&#10;CW0ku8ZK5iwjA0NgXnpXW/upHwcOpnC89Pukm3sfPWaM4Y33zTmpjuRan+dhm4P6pb163xy88Qia&#10;rDNZhASUNTcvnSNAW6bb/K6sPdZZDTKAOoT1QlAo/I6kYTGz1g0weo1ioixYIlcp42+EB31DkbA6&#10;vINVhTYh4Dq/s/soEgOEsqBcxC1YwegJv/H4QBF9ABi1wa42rB2KCHhKlcfXUwQWYwNe/1PoLEUT&#10;gUIGzN+5DK5ygD7FSHD0Z7v5tC7NRDXZWMeUJ4Xuu2kwsKwYExSashgNlCbFzAuhtChdfxsTlh0h&#10;7zdl7u9+fMdCpGwIJeGXiKAPOoPVZJHmzePxt3vExva+mU99UyKQ+pJLCnDTbMqgfNGLrXnUD9ob&#10;ZUv2TCR1ABAm4dwxygQz9gBSIkTerElJccyJygqfVi0gzdr2fsp7xjnJ99MB2OZXp/GYG2QWcPvt&#10;f0ptLlVQVwYeZUaWKQ7Pq5v7GA6dPsLDCnyUpa0pb+BjbPZ5i3Nc9B2ZSRYZxpS6ZKyoOGCBBuYd&#10;lP1aGRJt2uPYZ95ZW9Tn6pxTRqc5oK8zKgIDSVHmBK/yKruYPgCCKGFz/3TsVXsq54Uoix7bXqE+&#10;ANLT48FyoDHL0mSYUN42mdiga2yizDdwl7lq7phDxufNFm+nuYMJMP/rU31AR5woYjoXaJrD5go9&#10;sTc5IDv0GPlDi7qMrzL3pu8zMYuONY86xxJg0l/mMT0CnNsdSFnebV56hyxd3rB7/CZvsSAn5tBc&#10;lfQ0d7fK6I36do96m5dkV7t/ZJ0mS86uHcDxdOoBADhtA2ZyAtnJv6ssQAJcLFhCv7dZoqBSJpSG&#10;gbk6peFJufqeJUTB/SkxRYM/F5+/aUP3aIPBZQ3lJbZ5vd8mpfiPvvfbpNe/frcrkMlsslJSlAzl&#10;SinwCCgG/xtPlpcJy0I28dugn/Lvb8LsbzQiy9nffssUZFX74V13RqD7TFyGCfqLAmRwoJy+ckXP&#10;mmCA8OpYIkCKyQDUZG56QvN96hTVe6qHScWYiAr0/q8YcpTUPvLtK1Stftzb+hlXLMgETRa78esy&#10;DldyTx6iUs1RxqnPtNX4YHie9rrVHwCR8YVd4bEbE4qXYmVUMugoRjJHJovRkTmKXF+SXfeQs9MF&#10;YCWruCyRaB0pz0NyDqaFYQAwGUl0Bgr0Lo51J2+e0x+n83Q9Rx8xtLybQ7G3N9QXDOQMBfOMZ8br&#10;0o6p5PU9z5ZHd2KgJssTa/KVudK9DFMyCGjII4AIdDLI3GssGEIMAfOVrsrYIw/tOa3vea9ADDYw&#10;ArW3+pKBji/UXs+2f2zOiTHHyPAeyQkj3w9A1rcxBr5Tdw6Az4Auds84JE/1jbqaE3M3Lp/RZVen&#10;rXi2JSdXZ+TOPn/0NNGQ9lHs0gEqvbeI8mIdnXA/DWwH2FIIV5dO+Urg+1QOGovX9KdQjBTbXP/1&#10;1E/ze0qO13yyEN33ZgeZt+9jzZ9iTG+ff3ufiYkO/8oVaALEuam5yU9hoXmy3I0/A4DCMkkZCxsM&#10;KGuK4m4jAR7TPFnmK/V175vJ6D7JNDu+ytCch0Izgk5056wTxXS3I405gUVJbnilPC/GAxbhzlAl&#10;Z0ADMFKabbZ92lqukykoQX3Mc+BZGBPfocqNJ73RMgYe1TynFEjuJT7VG0BqB8CUaGOeM+zIBqbk&#10;TTbk7DdAAmB4Kaf9h+k9RjgvCOUN9HiLxqiQhs+AgTa2jtHcRXGSQYA+vU79KdbK8747U7XEIPX9&#10;al6G+9Gn2AHGpL5vL1b1YbimP1C02ghA9WnbXJpb2smoMJYdOEFelMcwAIzaAAvIQ5uPAL62JuTI&#10;CH217SAmDqD5jaFjkKoj3e9/DIlneMxYr+nZ/9/t3QmS67CuZdFh/vnPpGpVxY6Px0dZcpfdtSIy&#10;MtNWQ4IAzgEIUtXBiIZlnXZyYU+efbSpu2sUhWnvS9ZpchbtIGKwKCUnt77ZnSAxhLlpccpICXfv&#10;amMkR4wbg5PmMDgxYr8xBlV7BHy244Pnc57mKu9Vsnud4tXzRXGT8Rh0JARAnQE7ZcJIj96jeLUN&#10;V86TIi/1cuX8R8+REm3Xmav3SMlFfx1S7Rw/Q1Qg0pZvvheptF4OGeA85gGoOKxbkZU56rlBPCPt&#10;GcbD/NwcF+e3U9FRv0RHdHyCNYDY7b4y7wEwOeRbOu0+5DAPoJjNANTWqroPIucHiZkRKFmt5f9A&#10;AevXfoUgCmswe0BHRiIMqS9kJNA0rVHWQhUyR2Y+SeHGGkGxD1FqB+c91wVqr77wNaZMPINDn/Lg&#10;ZGXBjKvIeT1kP9Y1jwiY6HcC4HqdPvW+zr5zL35KZWjRmN8iR+NE9+iG9qmUJmeAQG6THPCzyAX5&#10;rGPr/90ypqs24zzXm0aRekd26r9xlIVpaRXQAzKIjAp0vsAYmaNFHBFA3we6xt5YIKsIEZm7n2e0&#10;jlqf+PTeXYrktO9wNQHO7YXf2itYqwJa/2FF7+Kd/dYvejc36kh+0u/uq/htylR/EGqES1ZFm18G&#10;mgx/btassUepqZmKDQx1iNAZzdEhcmJAcw2bZ2JmJmzdi2Op5NjEsu+vAKHITr587i0ZI+x37Zr/&#10;X7n3PQrbuSKAGWmah6JA0lqV7B/dl3wpIwMs/WDQz9Joj7STou02bH7kXreuwcjn+/cwTGliP7u3&#10;xncv87DtD+szRnBrzsd8s7lm5K15LI6VXvrfHHAvnN6113eAomUEjL+dghgfpj7Bhd6tawTp8Izg&#10;nF+q8R65Gvt1o2+kdd1seuowHaE761yftLV5aA7fGkDzWCocATP5s0v6OffcDTT10fw+R+bwPNFd&#10;hNp4AAHpW3q+Huye3OkwgAsU3Nf819HhORy0eXEOXBSzS20iCPyEytx5mEKQBpxLiKS7A7hJXtna&#10;Ufq/exoP8/dSiJzvfDORuTfOWBs59orLTCtISwKx+uq57fnKx0VwVj/Vc68EDasMyba5w2Tm/uZc&#10;+VpFhHRJyhlgCjrojbS3Ofpep3iUAeRn6RpdFBnONsISts5ejHvvp9Vv9yUnOkgPtIl9yBiYo27q&#10;QPQvCp4EAoHSxqYJp7wAuyhy7gQkQ6BWwzXGQZsEI56/W5qzyvA0PSuMFg5jCbuX8Jo0X1M55j4N&#10;QEa7Gi9FnorJkWF46/05s+7jHpgzcFH4sVv8ujMyioEVuYbxcwpSPX4qfhGJilCwfp+pmJS+IlhK&#10;bSD95hilYkS580fen+OhFNLZVdliMNhP6904bucohHGQmyIBz8O65pZqu75gpfoiRUTpOC9OTUoJ&#10;wO3W1N3jjCd5YOS7uepb92Mg0kwODvPKPDIjkD3okH7BLikwVr47GKZxRMboiKKFteptdXycF12d&#10;BwJjjN2Pnil84WDbUUckqTBAyqbCm3Z78dyzfWHXtosk6No9R7sBzWv0bS2soT+3lsSwH/a1ZjPI&#10;gG7TJZEG4DBf1LszzVX1VpP5uqZehIzI9vJp9/Z3aWHOU/SvaI7tifjnoU2ep8hOdDerO6dT5OTW&#10;6aBeO+h+AJlznUUcR6RXVSbbmVNOnstm2feM/Nzbcp+j9aNVpPMlvVwdgZAGBLRsUmSq/TJJ7g8o&#10;9Rnom8vkCxALhYdAnJzoomkYP4gZ4DJ2s8o4YLlHl5xLLrKH5iGnjAQs2ldBHV9FL9iG8SwSY5fa&#10;1RKg+Xwp54rA2C6d0k4gabxE4y09Wium+WmyWZeRwAa+SOoXoClyA3azcAqhFQHnb1YdXyN0ET75&#10;ayMfPOc0b71ovr6egiaFwXowDw0l6BrHMXLia+5fukKjdoccOSHMVJZGVxDEEXFcPgOMBO1vQucY&#10;pAw982inj/WZGLJI02Q8x9rWYxwhNuQ3Y+u1WBTej5SyZ0iziQYIWuQrXaVYyW8GxUj8cKZYYi+w&#10;9rfPFWsATv8bWCBHYR3kRAl7X+VZdCu6cL7UF6ZMcXtprGfMMnmKUkaAs6YMIod1k+zdGBlfhny0&#10;e8l6jTHhIDDLNuYWOawgtXsWh8x5dHg2pw3MjjIa7T2LcWLG0rtITuSNHKVhe58esoU07SrjWrsr&#10;5U+vOFTsU1RJxli536r5/EgF7jbC1n66NTfVprc+m5HtWiXpOu08qhaVdgRg8+A4gNEcS85unRq5&#10;Qlq6bxXGFc+QIbATHXGc0uhztxrykr4z5hxqGxAA7sDVOAEzTg2bRzhntSqbp2frhg/8CaKZk0c+&#10;m3/d6ZC290Lz/Iisws6xI8XSpXNayN+Abc3YGD/kGIA4zO0pUiwD0htPRCl8CydsXMyp7mxZO11P&#10;Rggf/+Ie5tmRQKnqojMg5nn8RYUwfLAIj9776W+Aok/81hnx1g8EkNzX90tOsNGH+Uo3WQG2qq+7&#10;12fpm37RQfdhjzJn7EH7pXbpyVE9BmDl22Ry5vI3YyNtbtzIiJ4jFetbX8pyIu4ICF9ZxKk97tnS&#10;ulWHnFf17FH75jWnoKmk2oRvSobVeUCNxARWdtYDGCDmMCdXdaC9LTGY1YljWwaLIkm9iMQCGFFm&#10;FXq7JQY7g+LQd5te786997MzkNvdT2qoN8FzlIwM++Ksj46eY0A5dsYNWIwD1moewfXTaSqwYkzG&#10;zfwQOSjeaCeYW30t/cbBIzGApQ0tdtdpi0XDiJC2GF8Gsu4KsrtW2+aaR8DGMHcOr+uLNKVdtA95&#10;Y7C9h8/3AI48EK9SL0jO7tBepKO5VTrKwFrvyslw7AxbFgWQirB8zhnkbBDFUu+u5fCMF1nM+WEg&#10;OaNogDT3xJxt5IxbutLnHEObEByNY3vnri8TnnO9t/TNXKG+As2Z3uTUPLu0m9+iI86+Dd9Lc3NU&#10;CnUqvgIKCmhElu4hsgGmqx0pnjkqYhIpzijb87texqH7cbK71DeHf1QwZxw5275nB/oWuJgbZXMA&#10;B1nl39iGtCzH7jrjLBKTtj6aNtFePtXcLZnQUVEaMg1M1/1PtYN8yUXkykeqSicjBEM6nF2TLX/A&#10;9s+qsxXNqEHJj7MjACeoYc/mO43dtBkkCHBOYE72ZKdiuF2TZM9MsSDsplGkrLNz917ToKqre4l4&#10;Po0sWgZHpkW57EnKX0aIP51Tb8ZE5K/upvWi9Jc++IzeseOpc9qufe6/ZkN2NnIKmoxmpkaApIGa&#10;rEQDRBpryE0ZpGt2bx4HpBxb8wVVQYkWRGAGE2hSUt8x/l4CuxYh3QIAA9S2UPeC4jvOxx6LrDgT&#10;Dl1qGqvfHXNwyQNx4JzIhMJQAoq5Vt2JLBk3pcfaLR0C0L04+FbfGIdIiyNAakR92N1RupYSSn+a&#10;1/FMAEZvrsy5iMA56A5jBUCOCInP6V5smwEX0Ull9b32ay8Hou2AKRbJcZZGprPuhcUyrCtESKEO&#10;wEZ2GHVp2na3Ij+A4Bzpz/Y4rY8il7mtnGeeOblb4zXncDqPjsiGTELbou81gvdsRC5n7X50BujI&#10;tBj/7kNnAYm+ybyQX05KdoHjca3pHASbg1P0YwqDDZuaKZLnnGcdg3nUuWRGO2YKXDtlDESFjnYL&#10;am6Ozvues5ZdQhKvHpylMXM9h8y2yEmUO5euAELP11cEhJ9at0dEGshMCtv88NGLpoEs0gUkZHXc&#10;y5hx4LeqaNf0Y300FsZMBKp9t+b4jaeK8jaJR8ykPfkjOk1XtJ1drH79yEbYGkIpo+YeCEFLRwBg&#10;EbpxJxvPl0np/bGyVM73mcwenNEu/q0tEGUeq9KW8vY8/mLK2BynIMJ0VXOsaheMCb/gZ5JydssH&#10;u+9u3e6qQ6egiY0ANhHjZMseVNk0huKBZxPm2FevDDLwwHR1FlhBIMu5UeIGqXWIVw3BeQBYivTK&#10;MedJrpz/yDmUcVZHclT6e2QI8xmcPmVDLCi7vyn5UUpGpCU9ZmwoF3DihGKV5MrxIzCen1LHnjk5&#10;Ci4V15Zs2rNz0gBWYQaHKGq7uhCbgw00OUyp0JaR0I3dxLznAzpAvW6Arn36wmg4U8573XkHgFZ5&#10;6xmMU9oM072y/pKD9WyEZfe+RASIs4m1ZsTpMYfFQSIVZ+9InOPPIa4vweZUsPo1GnXdOu/P+e+e&#10;RwZktCu3p1vuL4IQDfjfeWQGPEVcwIaOkInoRMSusANhRoyBjO/pLxkgcJGW2T92OiubyZfjnQfi&#10;WNpZuxESkae/kTft5KvUDihuWQ8kAGFBXOh2G2uY4zS/yGnSdX1bCyCP7B3Yr8BibBFUKWk2gRzK&#10;VvBv6xjQe8DZu15FkYD41nK8W74HgIhigedu45mu5a9l8vSZ7cvyzPQ832T85vaBu+caj374pYAy&#10;cEOq5pIrOkAGwJVs2uhdZqrNC3bPcV2v/3NvYy8L4P760UY67F+WhC+Z20DSEUGAftPFCJnfRZpX&#10;9gQ4BU2DaW6KE5iFJuY6S3t6qAEvrYElzPmPBCDCWtMuUno+b4cS83uudxg0Yfkzh3bMObNb98LO&#10;Gd47D6ThKE149tzmjwAJsBRxc2i3DiAgLRI7dy6jwioBG+cByEXA0isObFrKCZMGzL7vzetnbeTk&#10;dnMeR9dh8tJ1Dgor5XIW7QWadJOxMgDA23MZDbIgK8IRzqIPz/H9Co76rK+3qjZnH8yTmu/SlunI&#10;GaU5nDmfK2pQZLYeCm/mshmgdMtRmpqY4+h+ped2RUnA2djtoljgh1DcqlCuvRwcYJSp8AMc27VL&#10;lMAXsDO2OtePkrPrgMA8KhbxGb/R98Zy9gPI5Avm9TtiQ38RbClyhWWiJEDtINd0gMME9FXfAm9+&#10;SxQSiScvAMIRt84SATGVcKab+uZedKCtQIGIOXaOGQh5prGh7/qi31KuApSIlvS9/iBDZ8/c2ZZ7&#10;AhWR2VzLPM/Vb+lsunz0DFFcLzqY1yJ99JpvFZmL1PSTbgC+XheHlB9Fb57JBzUPrT0yTe7Vcqi1&#10;b+Qr6gSa5vpd4/5ICZ9Wxb/zgOi6/3P346cqOkIUijRfApqMQxisMVCeYknRcHQM3IBIR1AyE7+c&#10;TpsMO8/ciu/9MAKOn6FQDgYrTJYWq2opFkmgnB7G98xBwByn+xroKxHdM887uxbQrS81Prum78mI&#10;YzcGfmOxnNKZUWHTsySfLKSvzKEgPtIhUiUt3qeEQNl4G0tjj7VeSbdidlcUrz5pw3xh8VVZtPUf&#10;B0eXpIZFl+Z2KnlnUGQkimTgt+bBydA9dhHQrk10k2PgkIFFa96At7nkOSbGXD/JZc6ZGIdZECcy&#10;aV5Vv6SUrhQmzPYhREW/wFzh0i49yJlwdqtD1R5yqBpZP8gQwLpPBXScFILr0GYRouhodVIinnX7&#10;zdlekV9bZV6xTZkFuroWdQFvgM0ZKgqisxUjis4586PaC/ek7/QDgFfhCbBVkBon49za1DMd1Tbg&#10;LDPAtpBk4EC2/tYWfUZARObIX2lHQG1qg2yBrumYXRaBLfKnfoxJUby2kSM9QyLJn60c9d212rFG&#10;k4AE8SNTYDSDCX4bCUCs+R8Ru0It7RSdi/7a/nGVFf+ggGx3mAaUhXNvNrUuFeqaMj0yQxWRsRf3&#10;vZXh4gMiT8inMa+yt+rgl6RnMY32IDSgGDwga8NzbMiA+9yPzkJtTp1yuMY5GsWpaajvmlD3P4bi&#10;syoXMRU/WNlk4mfK6vu1YtCga1MbwXuetvjNCPw2+Nrqt77Jxwv5RXEcCEbjM4PJiMzPyL+LzLAw&#10;itkP59hnwJrhSn2Ro3kjjupR0KSIZExpzBcBG0ZeJHEGnlN+osg2giZrbS01I1oyZsCn9Y29THYd&#10;g3sAcjd+nBzHcs/BKbR0qOyGz4C8tNwsiDJGDESqcFbcAQVznbP9iCC9NpYYr4gFkeCEyVrhlvQT&#10;R2+qocpxaSVARX502NhEJGUFOEBLKnq91FFfjV/9cT/geyT33T3IwHxy8nS/dWnKvG4XgRp7spov&#10;ZkZ0wzI4TwAAvkhJREFUS4NrFx3spcY+VyyoehwArIc+KzpZDynr6hhWm2UzczMU/coZOheJB5L6&#10;pzCmghsFVmVIPC970CefH0UvrjeWolUE0y40slxsQMTY/KKsiO+mnXH0pcG17Yo9KLDjT/gcugpk&#10;/KZHonYkhV1LMSo+AmrrDlDt2tPcPr+V3ktr86n0m9/j53ap6sbEs+h9hM6YmhNlY/pDf41v/UZM&#10;jTUbWn2OwAlZQOx3rw5ErvjVXTFW6Vngp73Amp6tz6APbEO02YYGVTJ7pujdz7wOkYFLpgZ87jxk&#10;xZSSrAt50YErmZfT9OxUduyGYmiQTnswoWpwb81oI/bC7tIQEBwbYsSUTOP87TP/AwQOBvMx+Fg3&#10;Bb4n1aet63vwfEYJGAam5zme6b7m7IAHto2xiHqxK6Xb0iOU2UBKnfTbfJjCBlG2SjPsqjeY9L+B&#10;FuFiqiax+/EZx3tlU+CdU9ROlcUGH1OluMDd4PsNkFuD2u8+4whF9KpcAb7ffuT9OYfeMgAkAD/C&#10;wuFRSk5Musvcg5QGwAAwwEQUIZLC4DhrP5waQ5Q6bMkOQyYnyxFEfuQmVS8l1TZd9wAn9qxvR5WQ&#10;OU0Gal67eRtjSX+NPQOa88FYMPnqN8arv1JXyA5wF1FJyQIJ6y3b9D6yYWx3W8kxRiBBh+bm9HTt&#10;1pxT8mAnRaT6K+o7esO8aCkbCJSmXKUbr2wV1jVscW4C4J70mq0AIj6BLMwT0qf1kL5TkOP8nCif&#10;gKgdVVfTuVldzInutjk0dkhKoEYf22hhbQc9O3ofqgyOcUMGLN1gT5ZMIMicPNLbPNycc/eZcyqu&#10;M7ZSs7t59pUYkAEgAkxzPHxOZydpEQUCzqNMCRCZkaQx4lPbScmYG6sjv0OnjB8d58vZ/3wJAvsE&#10;vL2Xkv9ZpxHKErBzbWVHgFwAMTfUkAHgW2bBV2NVZkiVq7/VBpjzZFcyOQhSSwERAgGVdvHH/FGb&#10;SvQ2rsga2fR6tZktcx09RGIEUqL6XY3Cqkt3geY9Tu1fOPco5fHOvnP4gJ8TlVrAnhEAqThGhelh&#10;3G3CzuFQdulZzsUPxfXDiUgjUUTFD4AM4CEGjMLfpZgCRooshQk8zXH7MdcDYPwtVeO3eaN+AND6&#10;v88AMbC9UnwzZVqkaepAtGQ+rU0HVtlz5L0AgHNkzLt3REa4AFzrDM/GkVPi4DwDQZBVQRp6VRui&#10;xuCPXhEmcpk7ZXEku1cTAerqCThE/+8q0s/a63tOfs7xIhOAoqUHq3OXhp1b2rlHc08BFIIGOM0h&#10;0st2leGAyrAAt+loOaoZiYgs52ucZl8Q8aNUnXRwEbOpBsR1p0+yB+v2ic2fiqRFlKI3oEhHOG42&#10;VUVuhSwik1kQaQzJz8EfiPRFaXN3NPoK9NflPtotXQsAJiCya4R4rukVdZLzLii4Mu7Gqteo7c6n&#10;s0igfsv6tcY58kn/yEZ2SubO+XxPG7XMqI5cpcQFC0jT3FlMn83vH+3jjCyxQf7KVF8k1Jj0rs8A&#10;TiRq+gHY9XYstsivyAiVupX1Mb7kqm3GxlgBUHUFVf+715VMwY8GzXvSjVcU59XnMIYr8zCvfu6/&#10;fr8KgUSbHCHm27v1GPNMRUmli3Zz9pxv0an7zPEDJox0XcvKmXMmllmIsuc1MioiI1FvRSVzfMz1&#10;AJNdoQ7nPj/HynfLqTjbObc57YKTmHuoAt655lPKzT27RlQzU1Cco9RU9/esufypBeFImAjEtRwe&#10;2YuAEK+2iuN0jIX/29GGY2vf2SOHr23Snr2z8ZZ+k1nFOfM8RKjlW1KNSBwyWb9FgzOjYdxkXgAT&#10;oAcY+uo+xnKShzIt7tWawJ4tiq7gyGccsEhHdBp4u45c5ryhTAwyAozdw/NntTOiCySr9fBc1cWe&#10;NQH5qi+QxQMcR4TRfYw7IjqL4TwXeUYAZd6AZ9kRuj1XN9SWNic4ahswFUG6n2hv7q7leSqggR5C&#10;yh6NE9BU0GisjJ2pFp+5HsDKBok0AajoUbsQD9eaXvO/qB5BcZ60dfPJvm8z+ZenZ68O0Fefx4kd&#10;pave2RaD92iq9Z3t+uv3Zli9aZ3yz/kvoMAAij7MTe72PSUj0XKVu/7HPJ0LRGbaFzBJ/YkCRRG7&#10;wowjmZsT7mXHRVYc4fomE9c37XHP+MkEzCkMc6BzKzJRsyhwN7+0e46pBWm6lbBycFJc+g9UpLdV&#10;XpI/sEJOsH0gDIg4Mulnc3fzhQ/zmdKrnHFLvdZUO0Ihqpufuy9Hus7HivRFQsAS+IqoAfZurPRN&#10;VAlcpVJFxCLBFsMDPu0qzWo+mzOmK2uhk74hEJNIqTaW4p1FVuYpZyWwc0SlwKNlO+onZpQsQwLE&#10;WnYlOlJ4c7ah/5H+kJF2HRW7VJ0/C3WMjWfKoshKTb2g29LRjiqiZbLox7SrtT0iQDbGpkx/GKdJ&#10;aDwD0ZJSlqFAMOi0tC678b3xMd4yCxOskRCRJd3rlXqyPYij+yBP5oc9j65rgzqIQPNKJP+jI82j&#10;wX9mIfg9Dulz7s+UQKAp7bnuugLYGEARnAiGY8NQRXKzuk50uu5pimli5KUDPYvDCJikc6R/rh7S&#10;eRXD5HCkws+WCikckup+9vDMNeVqbmjuwjSfUTTlsxkF+5yDU7nKMamkRQak3zg2gCC6XOeEFJH0&#10;9gyVlXNeUWRvfvjoIHNzVjPy4cRnuq82GicO1NwlYAO0gGm3zlfNAofbq6I4fPNjc99RzrS5TNW0&#10;0pIArleRBZ4iwl2F/9ypSP9MH7Q1YP01LkhNe17LZBTJmQMGLgDS/aVCgThCAkzKrNyjH2SiDdbQ&#10;HlXC0231DfS/lLRzZW9agx3osifFkWVMzCE6x/VVbJOT+VJjlt/WDnZn8xE6RM6TGKVb9IbtuJ6s&#10;jIko0rXaVES/kwF9vZqpdK/2u77y8otfCZo/LSX6AfF7TPc152L30ldrdCKNyCF2mMtSgYhFY8Yz&#10;/RKYqK6czlUaUtGP+WE/KnD9j7FymiKAM4Nsw3rzbFK66zGv1w4R8Vx+0ku953UAghNdgUB7rmyP&#10;172kkedrlIoUpiPFxgFaoMTBSbv2HKCOTAANKS9pYA5wVvu6VjTXhgwAdgKHAqc1Xej+c15XJmeV&#10;NXmxOcVVAKd5KM8zTvMFAKvc9VG0tb51CbmaFaqiFeAkdSrS7DVXIhVjCsikM2U2dm9YWZ+rH0fV&#10;u/pDB4F8L1qWetwVlfUZWVdAJDIGMEiJQhyAKmU/SY+oVzvpsL5I9e78qKmI3taybnEo22Cs24+4&#10;DIzxoZNSoKLZ6Q/JG+jpDxmTa+PpPqpgi+j7HMlFftpoouIr7ZUFEd32JhYZgGfX1rtXW21eee3i&#10;rwTNndvl3FZG/Rr3/LnLT5PAXHKyEpa5abx2A00gIRICfpXVKx6SIuL0OYc5L8Xh9GLlnfPKqXBc&#10;0no5w4wfiAFB6TZFC60XBAi7t/Nw+hj1WWrI/VV1rm/zABTT4UudzpTtlfW1qqBFDR1S3oqaSrv5&#10;DlB26LNzPFc/HUC2+WP/s0fRQKBS5f0tfRKZS1ceHdJ+ojHjbCyl7czxIUMKcozr+sJqOlIEoT/a&#10;s+qNQpu5naPnIwrSqjIPIqhe3ece5o6BgHmy9V3BxlNbrr5UwrOkhoGxVKX20xNRGhBDBMnWvJ0s&#10;gR9/01lAI3qXYgSE5Oc3chKZEP33tibXATsECCFY5eB/c3zm/WRs1h2oROMtbaGPpf2140jPyEva&#10;VtZB/7TfZ3RlrQj2/LYgRFC1gw2SpWcgVIiFaFb7gN1a4JXulDVxz1uBlj4UaZ7ZoHv/GdBUyPCJ&#10;+H4avL2nPRUCSWcBhyMG7+nmYzhaVaCAsDfyYKz+N++B/XKIGZYUoOIH0R5Q5bQ4Wk7UXIm5nZaP&#10;+CwnIkIVYZo7qVoTUHO8Ds7g1ntlXyUthRTtOqW9Uo9r8YhU5pQbID56K40oCEFoU3b9BU6ctWKQ&#10;Co846llpS45Ac/dmF3NMVTXPfgOK6bg4ZhGd9ht3ILXbrhPIIBRkPV++TT+ACwd8q4BGxAtMdsRb&#10;P0Sn62uj6IsUs3ndNnXXDm3QzqtrbAG+a8zTKxaS7l5lQw/niyfIyXOvPmPVLVG66Q1VtWufRXqI&#10;AqAVDV6pKL2iu0DVHHWEbpdC7d2YABUho2vaoa2WykkJt00f8KRfgJW+IwF0BdlzPR0vApceZsMI&#10;jggdGaEPMEN6OdA82kFo9u/HgqaQWZpBysFkPiMlAL85LGxFbtuktfMYMIEQjDSHv80JKBCi7H4M&#10;Vn9XTk7J5dAxUQLrt0l3DA0LoVRVWu7miK4ozOec10pAelYKx1pPxRJtdo2RM3rjyCAAhvSoaE+a&#10;B9vllDkFRgc0GSaHJfVUAYOCEmycY7LEgz6KROidg95xYoBHClKamANSMu+ebRau0tBcn7SPZSJz&#10;dx4gc2tT8XR1lRydvGXcCGTfcw7m5CahpMPksnuTiHuvKarePKOPgFV07Ud6lgzICQlp43vzX/oF&#10;QAEAAuJ9lfMwP3UrEis68GxOsjenZIvuJX1Xeh5ZsfxDEcqcl+o1Yxwwv7BG+ipxRdDuY752jXw8&#10;z7XS2UcvZVdQQgb8DSInUuvtTe6LbIi06Jnfa1GWTIfosvl2xWiKhGZa2piuWzGKyFvy8Yh1idQR&#10;OWM4N8FAVGRIVEm3PnNGauxnZjKAkEwO/wz0b+2q4z7sgF9vR7JpEwBPm6SW67/5VQRXEVoRtqIg&#10;bURmfGdtaO8hbSMb3/th9yJcEWsb50jr+lz/ZI5Ke19ZRvhjQZPTooDrC5/9L3rACgmXolM4jIjz&#10;bLcijgwDYdj+xpSlWPwQoNDeDyH6DNMgYAbqt+sI30C0iJ1B+uEclDL3wwFph+IOSxOkq7B9hiaf&#10;r6Dj1iL8M4XnBMiDEzIvx1j832YDdhjyY+4Fg8eylGybv6CEEQ6L/K3JpNicPwPGYPuRisGY/XD+&#10;HIpqSAalDWfzeGf9eOX3QNMPlm6MsMpK0VVsGifG3biSm3QaZsqhu9Z4YfTkRXaAtR2oFG6oCOUA&#10;RIsAhpGTMydBdpiv59MTBK6XWDPstgbkdDlROqP4RjtzqO5ZdSe2y3lO56VAYi0eIUMFF9p27yFt&#10;20YMzXdxYvSk+TEEQ6FIh+iAc0UyKvLRp1Kt5g9V1ZIXGxNh0X2yFj1xbvox099ru/V5rgv0PVkV&#10;lRuDQD8HS4aASiENYDSfRn7rq504QWRGGo9j9bs5ZjZpTq10sE0j1lQfEkW/9IEuiWjWjBYZIgVA&#10;RlXmdLwiwXVuct3MAyGYJKi+zaU1dJsOzUNU1rtM79WFzkeQ+CkkiJ8wFqVA/Y+4zblRwQb7oiP5&#10;A35DlM+mjLcsS4dr6VdVwW0Cj0yJIGUpkIoONtk2hn0GxI1vm1jQYXZs2Qmd5L8FTsazl3oYA30j&#10;a3po7CyJgg/GyhQMH8du2SAcME5XlvP8WNDkoI4WNE8FmSF+f1/9TdlFqICGIRC6Qfa3lIz7UGas&#10;ymBzLCILjFLKThQhPQd0VOK1aYDBDZgYNQW5Mq90pPjuxzjaUICC9+46BMCi5TYLkIZUcIF1i6ow&#10;KcoJ1DErpMMcGGBHPNyHU6dM2JfojeJzLoDH/9ic9NYrqjkfNe71ukCT8zZ+DHmW6zM04M+RY/hk&#10;xzmoDmQc/megStjNeSJcnCuiRi8QlDb6N1+kmIhMsX2yFFm1xyzD5JAZMrmJdmcVKUPk2KUNET5j&#10;wlHPtJhzPG++DQJA7LbBMzc6U54ik+bbjuRLr+nQGt1xLtpbJSknn92VKkOYyGeuB+059Kn5VPIQ&#10;VXZU5Tzn/PRZZDPbb/5v3a9Xanx9qbaKUnJmk8YaqNJjpPnohemIJd3g/Nmz5xoj5EX7ONtkTt7r&#10;/CQZFDnxA5zsbn5M9Lh7wTufwm8gLO5jPK8UMrb9ZsDE51jSMw/3EZHOZReP2hdfRqfJV2ZEBCvo&#10;kF2JaAFx3yGLu/dOaqv+zgABIeCjZmqbbew2oEAMgBuZrz4eSLcpB1/KB/rfGJLL1DvXkg0CxKex&#10;czpm3h6x4dPm5hF8hWjTuVde4v1jQRNbnVtJ7ZThivKdKZGUwiMbhp/dt+9FIhz3M5EmMG6JgrQG&#10;BcLMgeHR1mAMmIMvssEEj96l6VxRs/Vt2CUnM9+tSDGxMo7zpxyAXJu1TUTJ6a6GLDoAeA7GjwEz&#10;fKCpkIPxk49oCRsFHggOEBBRMiSZAgyfY7XpgQIfRTEMdTp6bBlxEWXeMjw6awkFcG5z+DPdMP5H&#10;65DdT5uaU9NX80br0g8OzdRF84VXbIezlJlwrvQbOSBaAL+NA0TmCCQw5FDntoCcmyh0LuvRV2My&#10;t8nzHGlk3xmf2TbOtbSlPtHPIh9RIF017mQuYiCryIg+yxKtb1xCZKV9kQCAK2NVu0XMIhFRCpsx&#10;f6r99ENfIw5IMQdsjo1z9nyA63PtRc48X5Tlfpy2uUHnNd8MsNtW0XM8G3HSH+0TQbkWEUY0+BH3&#10;NW+n79LKCK8xOcoC3Zsdoh9VmKuIldFgZ9LyMir0ewYA7O/WC+NlcvTjqEhzRu0CEDq0S5HKFPWa&#10;OCQOuJOt/rHj9aUApvCANf9In+Zz9FHBlOgVqNM/YA00r+xO9mNBk5JwbAyEYs3BZ7DY8JU1NWdO&#10;XvryaPH12bVXvmcoBueZyl5RAIdOAQElwOS0j7Z7Y7ScFbZuDgcbPQJXCiS1zeE4B9DuKjyNAQP9&#10;KYdIE/CsawlrH2OQcjF3xpFhrxyjiE5kyEEDL4SBHpmHBHyAhQPnEFUhcmbST5i+yEY6SRQq1S3N&#10;BzBkH8yFidKQME6Hkd5yWAihqYBe6nxrP1gk6Wj81vHgADiUCaLrORz/LCpZvxcVrKDqfxE9x6Ld&#10;shHkIRrRfz8i2fUtEzZWuJIx0gZLB8w7zXlFKdNeWTfb2RKX0rocuRSwNnCA0tpkIYMyt71zD2PO&#10;Obo3G1KJ2TtX2x3G+CNXSFWL4pGmKoxFsEgTQJV5oD8ct3MQDAAIeNkh23GOaEi0CRjoE0IWcUK4&#10;XEue9JT+yAjRc/qmPSJk0z/66be2AHKfF7m7PyAHpHxGL51omZLx8Vw65XuA428Zg3SwXbUApsyI&#10;MfeDnK0ET/ulr482z6AjyMfuYGuIWFXnqqJlDqofMQctg+A88+RtIqGPxlgQ4FzjsC7r0u8yRWxM&#10;GyKzZOtHYGY6oTl7GaBfDZoGstdMMYRZnGBOp1coPevEVf9hLO86tFv7YzpSS9qPnV7ZHFi7sDxK&#10;ghVzKAxCVLhzyhSegiAClEuKdvemAPflVDBoxo75Y+1zfmHKRBpzznX5jqPcLR5/lyznfcnCXDUQ&#10;BJzmB7XfXC5Zc4R+pPk5iY7dIvN538BC9oEj48iBr/kz6WrRNieB9TdHJiLFpnunIEbOWVcw43yR&#10;sevbOBo5ARAAmYOfTgcQzy3l5ivtfDdfCK7tK8D1UuajcRAZzDe+zOtbPC+d2EFPWnoiwuG82CZS&#10;y2GLwmVAdpkIJKO02g6IV9l77tRrAD4jmeSE5HH483Ad/ZfWNWVBl42/6Cj7Q2KL8nubDUfdHHFT&#10;FcZG1oFeBdx0R2pPP0SL7Tlb4RO77q1PMhXkxnmzMbrC1wAIf9MPsgs06QAiRk8QHhE3UKBLkVj9&#10;WNPr+qwd5nMdgEH/RW3At2LJSDv5VTjpPIQCiUJsms/jl2bRJf9heoHc5sYFZIoUidqOCKKx3+1g&#10;xA9KkbZnNJnya20jKTASGHgmH+Y3G2MvpqtEkdrIxwkKyNvYI0+IFFKX3gg6zGeuxXPORxwQGvcz&#10;ffWr07MctGjBwGASlJ+T5twpbpPF96YfVkfCeTw6J1Cu/xZImCeZoEnBDDKHv64LO7pPb5I3b8VR&#10;mF/bHRyCCjNMlzKtc0zzGikQxRrkyMA4wqMtAYtcJ2iKelu/ts4DfQVoMiJAxrEwKm0hT4bAEcXm&#10;AeqM8lUhHr2jEgHQx7XEHsvvvYpr3yo+EPmQOQARqTJccuH8MGVpQxGHiNGaQFECIrRj6L6n77uD&#10;k8H+O7TV/0ebnbs/fTkqcBBJzwpMToNTCuDcn7NqrSWnxMlwtqW1RAS99szzZpRNdiIlDlyf66/7&#10;AKorb3mpr+wfKCEyAESa2H1uLTXjQ1wjtSetSW+QGWMtypGa9735aGQD8eLkESC2JjpE0IESQAV0&#10;nLA+0TlAyfkjEKId1+qTCIa9kh0gcD/RofloQEh2ZIOEINZSoGxRW/gj8+cAyrNb50vOIss1a6Xd&#10;fMzVF6g/ap9AR0SqSNL46wuwmfPTfIj2Bj7sb913mc92DhkVDDmfHI+m5PSxjR92mz4gOYAS0fHj&#10;3um8qN41O//GZo2573/9nKaUYW9y8BvrqMxY5FAYrbhiBT0Gvksx7pRF+g6TmgdHuHNm0gdztxID&#10;LVUyWfn6DIMtEqmEntJzwAznygbV7gc0AZxnqSrczUcBQU5IBMsgGfzuPYbuR5mkWrBlqQvO46iQ&#10;ROqSsxBF5MjJnlICTg7onZH6bswYnTYzFAYMJJurk3rFGJs32oEcfSJDhGnOrWG3Ujpr0RbSgOQc&#10;LaL2DMavXfTjrOiLvhj/oxdea9tROh+ITd32vzTTEWiWpj6aExVlHPWLHWgLUjXTVsiJoilOiLOp&#10;nL/U7dy0HWiIIBAIhLH7aDc7mMVFbGV1/HS/NYuiNABEf4EZIAN6M2reRQoiTuBEf1VOV7AD3NyP&#10;U6XDxlmaVTv4EGl9cqUXnocIqbTWRkVlbFKWBmAa+6rO+Q4Rlvt5rqiXrZMDmdFNfUCgXCOSBdoI&#10;r8gHGWR3ZNUOVzJMnsH3ierXwxiy+WemgdwfieJHzDvzNetLygEgEiZFj6zxy+vUGQBXnHYU0JAn&#10;vZjrbdkN/VnXwtZPz60CHVGmd6JLBAZIkovIU4aN/pkD7SBLkeZaWOZ7ftn402H48qvTs1KMc8AY&#10;sHmpFQwZYsUehOA8jOXqPAqDqwTc/YEw5d4t9JaKmJthMy7C7hU0PX8qi3MMqkHnWM1ZtGXTvO4W&#10;+7M8BEBgpjvA5CikmrTN3+Y0sN4dA9cOMqNkmKuU4dH8FyAWeXEs5OQ6h8+lHEV4lHfdv/VRJnvP&#10;dSJjrHym7RkFgkJWc5zW+2KX5Chqs97y7HCuFJg07Zoa7VrOgzMWJXLGIs51baJzOXCZEnNoc3wA&#10;gvTcOw5zVfrANgDBkV7Y/D37oicyFasdcd6cvXlG+kOfRdAcnpQpXVJI5TMZDxFZBVtnfWN7orF5&#10;KIIpDTo/R/LYEUcpYtdHuiCSRAjVKsxqVjYpelvfz2uc2PvcJAAQ7yphZ8Rk/pE9cvwr6a6dkSdR&#10;rWIj+lAdxvQRbFV7feYaUw9SpADaGHDmANr4STmK9Ne5Y0RZ34/aciZ73xs3y/AQez41QrTb9J6v&#10;lDng2xCIggl9AGqI69FmGeS4bnjhGqnpW6DFZ6kzQF60jW4iKAC4eWuElLzmmloERToc+evQTqRV&#10;JM9Hu4e+f/uSk+ZBrgzYeg6HLPyXEuh9jbuXsEolMRrMhsEabKxtvgjW32sqtU2d3RtoMiaDRoiM&#10;fQdOnApDxbQ4aIAiIp7GtL6A1n21x/04Es6+dMGO+exkxUmJMncK5b7ArKpNvzmZ6RibvMdCOSHz&#10;TJRWZeFRRS15AV8T+S3a7pVZHApmq/9A9wo7e0QHbl0DeMiVkusfA2DAxkh7p1MR1XAmVypGPdP1&#10;+p7T44zpGKfnGdP4aqMUj+vM/YgEACdmnHP0bPNjgJ7z1qYZFQBM/VkPkdi6gN09RS7rnpvG3LKg&#10;o5cVAxrt37F5aW3OurVwnmGM573oDOIgimIr/geI5IPJ7xa1GwdRSfNJ2nj0+iXnrn2alY/0LPtC&#10;DgGKuWd6CFTYIUcK9MiSI1znhud4+NuP6NO4FK0jXjsiOYHOc6RiZTim/c8sw9S3WUDD7hF7xFOR&#10;kXvM7+kFX0HHRdn0DhGk2+6pCEl2YS3KkdqUwbhnH+L0TR/4Jj4BsSNTxWJ0VuS2m8LyfJGeOWFj&#10;LOWKdJGT1LmIs+UjZNuaY4RAjUTTIM5HdIzbrUpytgUXjA3QZGPIUtXwZJOPXitw6U3jRwdF94ge&#10;W9UOYw5sf/WcJoUxhyENFNs6igqwzd7ph/Gvc2zmMpoXoCSEZ3Je5ZwSbqDZEgOKc7TzB2EDEUrE&#10;SVCqua5u5+QpMJZjQClj73LDqM/SeN0P41xfBOw77ZFCEbUAD+ljBramaNpdw/ciUqk68l3fvt7z&#10;OCdG6d7aLBUrDdrbPRg65ys1u3vF1b0A2Rvmr15HlgCJYzSXKJ2023qs+4kOFV9cMQjXMERGnzOk&#10;L+ZB/ca6OViFMPNVXqIOYyrCbQ6UrrgG8LRtnzSgcTP2CFdOxZjt1r5xnua2psPWLnpkHOahPe55&#10;NLflubNwq63E5rjfGgPjpJS/V355DtDkKDmgXTW7drPJ0uD0BdG6NQ+pDbu5SiDei8edw0FyzMaE&#10;085R0g9jzV/sCIQ+cL5VJGsLH5It05V1A4IpF/eXCeMzZj+QB3Z1NrcowwEgREfqG/RpnW9Dbtvc&#10;AUnlbxAW8mZ3gEJ6G7jRD1GYdDVS7/dsl+mIXpUFBFvTSo/YNx3UX88Qybpeqjh5+q71k+67rsX0&#10;GZ9LpmQn2wKIkHO+12H83QMZl0FsA3ypatfy38ZlR8DTfX7ZdQiw/os4ZblEtemeoEngc6vWRVSv&#10;r8bcWM4N26/45B+55MQgcNQGl7OWGvT/LUNrHmgnLAyFk61alfFjeeYpKK+0hAEHTljT0VxThhP7&#10;3T1r/SzQrECCInJcMaqj4puZ8qSEa4rKc8zHSi25pwgDk9sxNe1lgOY8AILKzdXhTsYJeJEVEQkj&#10;5bjNy2BnDkpmTOYm4VcB79nzRDP6zjlJpwBLv+fc5PoMelMaV5RjHmoCKCBb04K32slZMrp2lfIb&#10;UHJ0wEzBAh0iJ3Jn1PTXeTlm42Sd3ZVtu1ad8n/vflzb2bm9p/KoH5wTmzhL53Gs+jarqpEt9qKS&#10;UaqQozEO0rW7QyZEpkSbRZMirdpJDrsI1XxZDrd7SgEGdBwsoJZZUZAz52zZ3K4KnN2JSI0PXT6S&#10;vT71OjPP5jfWYpY2P1nBVPpQFL5u/K3tyUdU1TysDAMgAHbzbSnS6HQc4TPPLr0LyERErkWiew2X&#10;79t9DCCTR+MKcAG8lCuAlRFRo6A/9E/EK1DgD+mnOVXnzjExVsaQL3BvctcOc7lsy/0AIuJC1/2w&#10;JySwcZY2pSP5O5GffiC+iI9prqqYtYFcXIsYAUH6o+2iQbZVYQ/5uEdbS2qH7xEs/l2ELDiaaXlk&#10;xXUz8tQG97yyouFHgiZlBpbSP5hYhQW73VGuOGECJVj3MlAiV4yIYUl9MWLgI5Ly+Sz2uXL/W+dI&#10;N1Wm/si99BkzkpKZh3lGigkEOGaKdcTSKBD2yGlQPKXvu4MjMK8kynQuYystI6WoHT/hoOxt2SX9&#10;JqWEWDjozpoin20G9Jj6rJA13ruU67zOM9vCDUiQo2yFlCc9LeWIqUvtagPjly4DMnSQ41hTxBmu&#10;COBss2ip2vki49q33lPUKuKcgOjvWTDjWk5vnbsjh6lr+oVszYiNM9JH/TaP5nmW0hytd9Zmjna3&#10;sb5rEIr1cO6tPUyBErnSWfqKsHRwvpztPGRipJ/5gN1bSZDE0prIwPQ1CKnMw63opWchZ3zNnM/2&#10;bICT/SikQgoQPbpo7BWaAZ30EJmwXAVYAkLRPGIAFEqhA7J1JxxEzbIr0fwkhumI33MLRecAPtcB&#10;TkRql/EwHoBNhS/gI5/kQYeqHve5c7V7btbP3gDTutGEuWQgaxmMqSLjBtCqO+CbgTsdUsilDfwe&#10;gOMD6aHnsGt+rZSw+hO+3L3pHtK/O+guIkuuUuC/NtLs7QiYptQLgTIQk+7SDATk73bBp2h+OCyG&#10;bG5J6N4Pg8cuOBLCplDO58ik9ighBRbN+X3FOK6CB0cpjfLoPSkzZSjK81yKxfg5WfOrHNYRa6bk&#10;vkcQFG8wqF1bGJPUopQzcGDU0wlK687XPl3t/zvO037GzeFQcgAVYZCemXtf7p5/timGuRKAMg86&#10;KM3ecxi7CGGNaDBV4CYd24uNAesEafealYPa715VMGsfkrKSII59TjNon2s45LUwhHOaqVh2dKXK&#10;WdvnW0J28kPSOHL352jIhTPjeBAFUYH+i6g4OssURFK7uUxg0NZ0iM9Rxbd2cMiAYq1PsKyHTZdl&#10;KWu0kh5p0111qSgNaB29MUQFMkDbbSO4k4/+iKoCYQ5fBiK9k6IWsfnMukuEl7zYn+hRhg2wSWuv&#10;YyG7xPZ9D9wRxlWuAEx7W85z1ffQLYC0y2xItWobXTvayGDKgr4jDvSaXwVMfEtrdj3D3KSsl+cG&#10;6j171sME/vwRABRt8uNFveme7A/961pjzbb8TGKp/fwgP0FO7kmP/fzaSJOzEOVgDdbbcY5YEObA&#10;MPuhmNIE/fS/wcUwDFjpAoKVliEgv3uDhQFwvXPbrJ0TwEqlWUQUnJ/BBbDmDzgBaR5OgXOTklEk&#10;Iz0q3cuhYDYWPZtvpGhHiuvzo8KIlJCiAT7GJxrWB5Gj+QD9kqrxnZRrLy+WUkU69BXDpUycic/N&#10;9TA4vxUPIA291aMCJwqlXQyQsQP+3auc3gGKZ/dkACJNTofTnSDI8c3lMyL9W6nb9VmiApmINbJH&#10;JGL4rtEGbHbdXNp3xoKu5jTp06xA5EzWd0ZycIGkNuvfWlTSG3dmm7F6Tv/KmuGdXDmUo8Kheb7+&#10;AnqOyNw43ebM6CI944TM9Uptcuw+k8YmRzrLjucG5Lu2kOWUJ6I7NzZAgsl8JQjGn0+IOALQmV5t&#10;vHbPVNDD/tmDaNw8/kqYXCfaoW8rSQJea+ENm26DiV563aJ99xJp8lGeh+TxEcYW6JMVAHd9RY5z&#10;RyP2qB2CCBEiMOMHpn/xt893mwp4/pEvMteI3Fjm0uFcmSok1ZwisJrvVb1lq9rHv/CffCtyQCeQ&#10;A/7EmNGlq1MU9FwqGPjCBjIyHyygUHMg4lyX8dHb1b+KYmVIZFAUkiE5dADofitoXmU3Zw7y6Hv3&#10;n68JKu3QfA9DKmXgN+eCaXIQ0nEUBINkIITGaTEcgww4GJN5E7l1E+FYJkWVQvAZhRd5mR8TCare&#10;xZKVj1MMhkHZ/H91C7SjvmojxQDGjIzT9QOsMVQAF5BjiiJKSglopUn8YKd+KDADQAgomR8OTRpR&#10;GpzyIBT+RkKArr8p2aPv7nt0jG9dh4UzRE76yDm43nzc+kYQBKe1tUBSEcXcJJpRXTFkjnDdmart&#10;5CbBwKhnygvY3FNxTGel6law2MkHYB9VRO/OB25HewrT8ZYNsBkO02/XkGsFKu2fqpISWdil90Qb&#10;nCXndmvLwNlGUerR0iHyM26eaQyR6tZ104k1PSv6XUGbg6T/sjWcN/tgt0BpAoc28TXaUwV57SQL&#10;BPvI37kPMjHnOK0hRLBFWKaFZuQGOKUc20xDSp0dFkV7Dp9j+gqRU3cAZNelQVK+7L8ICzmiG2QG&#10;eGQtiminzPkuAUJtQoaMKR+EdAsi+Iej+eudjgFP87UICT8lWyAQWJf/nPkJshcsGAd9E82KNmUc&#10;yUIAtE6tsXPnGN8JiOTYmBlbfQSavzY9eya8z/ePS6DKQorC2fgBEJRFtEIR/fZTasPfzyyafry1&#10;x1cybGzTnOvR1n+u1q/plPTfnFfRlb5zIuurqW61ub1ZFRisb57A+kVDV0gjR+hczqtjVzWKUSNN&#10;zUXpL4a8e4YIcC5+F3HJinQA87mZgfE+qgAXDZeS5/g4Sr9lNJAFkScgbUmM/ohwOP21bSJGjl6m&#10;pvY4B5gVFfp/FrIBxlJziMdcKuNz9woIRSGlrpGAdW2heUnEcKas3UORID0Hut1f+hkhnUcZoQl+&#10;vW1jPstns+90b3XkomkROrDdrQeVPREtIxrsE+B0TyAKAMgNeEjvKoZCdrWDLgkGpIBl2eg1QGEv&#10;in7UV8hO0TuFP2Tl3IosBRtAWHGRIAAxFUR4nrHVHtk07bu6gcyr7N/ctTFuOQxyq32CHaCO4K+R&#10;on7Jvhl7xH/aWu3SJ1Ev0P32dZqvEtZPuc8VR/hT2vrX28H45zseGYuoJKcmJXOrkOSKfDhVEcF0&#10;bKIoDs9vDksbMH/gjd3732/AwiHPQwHFLM4oHVfRCf0yl3yWBm/z/CtLaGRX5vIJ7VqLR2YbRcrz&#10;pcA7OQEe2Qdpf1GUn7Ym9FvmYnVOnJdIxbzqvD9ZtYkJ51dl5/pcTvqo3Qp7RJwco41A1qU07gW8&#10;zIntUvXaBkQQBGMhGlpTkCJQi/mnDzAOIpTmq4G8TI4qV4TqqCCNbqqvII9datyY6YsIc6Z19QPh&#10;ISNAXMUnENxtLeeztpfzPGMvLYxUSWN6BmLkt2wV/RRJiri6H10UlZpiqlANMUBYgD4gldlClFrn&#10;Sg6yb4hKRVTmZoFt2QAERVQrlU+2fmTlWjUgqyJbQMcQRNkA03T677mIArtEFmQJ6Ru7lDHarVNF&#10;BmThyGrWE5Bp20Hq85UM04+snr3i0P6VczCfK3n2e+QhYrC9128mAVJw02FhvYxirtdipM8c5C4t&#10;OtONIlUpN7IDqABCqohTwlYBCOfC2a3bncWKb7VJOnSN/DjRObfn2evyq6NlFreeJXLF0EvhySZw&#10;joBsd5BHc2lS/ubiWussAkifpCw50fUASiqOj5aOARDOc60Gdh920HVt0t/9tQVxAZjGg7Ndl4g4&#10;V7o5QmKMRO9tMCIiA4rmkvVlOk/TMQBq3WpShN0uWbXFfQCReWz6ue58U18AFP2UCp4kAmmRMlbI&#10;JdIEBJZQFIHTKcTM/yJEtRiIAIKIVEidimRNMwFMQEaH/fgOcSAHUX9khb4BPpGoewIgGz4AT+MF&#10;VNetQo2BbAOgMW2ENJbRITtgCOD8kLPo2D2zJVM95KyPfqReZQt6ryvwFFmKpumSaSiAJ8o0xiJk&#10;IKv/5E1n9Rc4O48eq6g2xVaWDMkkV3qmjXSmueQIyNxh7Mh2PqD5jFf9pddiZkevFfstXWI0bXy9&#10;azMjn3Mm1r2txTfzOg75nnQTcMZyc6SuV0B06xnadCU6XPvDMWP7tw7zcfe+JFwEKmKchVQYfuAk&#10;DSzybZ5Hxbk0JmaOoIiEis6a5+LARTScPUDmtOcaZaTirCBIPzk682lrtAZQRXJqCDq0P8fYTlci&#10;kXVKgXM3F+sA/pa6rFtZroCur9q8W88KYI7S+pyyNOkkvNKnnD9QBEgAks4AByBvrlc1rH5LWSvK&#10;8TdgBSrOQaDIFuAhKeSgH0WsIlBpSBGg84AbvQBuQE6bgfm6G5l+ukZqVjTo/mTouvXNKsldJsX3&#10;APhsQ4dn/Yrolb0Dt15VRneLiIEnsATEMgDGWkRKzrt9tS3fcS1ddG+E1/9nWRb9+IDms6P5uf5b&#10;JGCOhlORojnbXUYDMd51V6UZaUtXiRaPom/Oda4zxJ6l9IoAGB8QWRm5CJCj3EU+U3AY7pzPU33d&#10;DkyAYq6z6z2z83rOu9S01BhHPKMlzmQuW3ItMORQpFt3RUaiIYDdPM+McKUYFZ9Im4oGzFOaIzOv&#10;5Md8WhtA5OT85phUcuurtNtMg3qeeTTjSY4coejRIWqoipTjR/xUGc/1ta4T8cgESH2K5MhARgB4&#10;m6cEDMiAOTug4NAXy10AVPOani/CBF4KTcgf6BlPz9QG9wRm+mIu23fSzzuQITuEyrhachSho1Oi&#10;W5EpwPRbpAzYSiNqi8wKffMMKdSAwJQEoENaRFuIArk4p4ritgglf8BylP7XV+MDjHrxOYDv9V1T&#10;35AjbQRQojp/31McdK/TQJ7YO9kjTSpfEVDRPrmItEWRQLUaB/pAr40PHTZ+SIo5Yil1OkpffCcL&#10;pO9XiPMHNO8dvc/5P0ICIs22FZs7OHGS6wtpdw3muObrt4BvbBmArQv1RVaBrhSTFNncwUV6S3oJ&#10;a1WsEdCIAESJEzSbX5mvKOMwpZI6ON/dukARwPqi5rV/HL++zWUoKjZ3u0Bx5lerhXsOAGmPWLIC&#10;yL3phFzNC4qAOG79B+gcKnmJcPQVIBinuS5T+zj/onFpwwiRpV3rhva9CDqiox+ifxE0GfjbOZyh&#10;71Se+0xkBtirukYm9MG4ccgO1Z0iPHNpIhYggvzI0CAlwNIcrJSmMQdqnLJI/FY1904XgXa7UskY&#10;0Gv6Nd9cQz8BvjaJ7uuzdDZygrwALmlY36sy9bnfol1RrPnWlmmt7ZAWBTj6Nl+7RzbGcR5IG2AV&#10;rZtzFGmqygU8xv8d0z5sBimVSdBnKVo2pi3kJR2tn4ivMUyH+AOFQFYLkAe7aIcnc6TsfG6j92tB&#10;k0Huqsp+hLf+NOIlEnjWsLBbDpajm+CFuTPyswl9rNq87u7Ans2dzMiPPjJS7RbFzW33pH6rVBS1&#10;zYXlu/ubT7MMZhoowz6aT5lpRs8HQLt5v3sHxr04We2fBzCYhTxSfrMCWYSJ9c/oFAEAJBwzuSnO&#10;aUP9tV3m3jx3Le/Xp1u7Oa334RjXd59yroBWtS0QULACpJ2rarrCGiBhnJxrfk0EaEyBn4N+tKsP&#10;IEGYRNMAWUSKCBkHABxoFmFbWtGxvs+Vg151n7wQCxGm7AKQJjvLUWYWxby2aF4xj2rWloBpn8pP&#10;gMAeXAdgFcXQVdEVEoE4iNAA7CyW8WwgpF8iL8BKHvrjecigQ7ulbhEDpMLSJqSBfvgOaQCm5Hb0&#10;iq+rdr9mj+iF8bJ2VdaHvYms3U8kbBw8E6g6jwwAKn+AKJn3LmOgL3RNwZdI1d9Sv8jV0Sv0pu79&#10;yEiTIFbhPrp4+15H8pfP/0tERPXsLARq3OjNOm94KzWagw+EWnrTOspVDzFaDgqoABLniWA4rHYi&#10;AX5XStev6JrnIwhHay+lne/ZqYlszM9pt3tj2mtqVl9alkI+AHKuA9RvkWKOTYQMCPVZWlQEYm6I&#10;Izavtx6cN2fLSXeckQDfH70zVD9Ea0BMtKp4xbP1DTlRsOQcUVxb2YnYjSMny8FKc8pYSI/qH/BA&#10;vjwTAJGxCMaSHiBiHaWlKUC2AiqkAbDOtaWt3Q50kDHzqnMeWQoaCAAcRWXSyIiMdGrgJmIHZsBK&#10;QY3vRF6iWrKW5gaQK9jQZxE9EFZcoz/66FnuRQ7GQqRNdoiGYjTy8h3y0DyftgAnaXUZA6R1fRsM&#10;ADZ36v7S0cZ/JX3Jwphqbz87ewgLnCu7ROZ0V+ZBRGzc+TVyk6aWvtVP5M34ijCtS0eefCaVK+si&#10;vS8bgvx4Pl8CNK+sRf+RoHnFmTx7zg6Yn73nT7/+ytzfT+9D7QMkHGOFFoxql1oR8TCWIxATpXJA&#10;K6FIViKolimYM+zl1wwMC++NN21ZNuUn6rxVIMH4OYF1L9R5D3pqXvHorRsqJZtDMydonu7Wxgmc&#10;GuZ9zz7OHO0t4sH5Wj7g4EQ5KilsabMjoOOYgYC2IsTS27MoZ41CpUfJmwMHbqIG4+HZlmCIioAc&#10;4FBhKpp3j966QY5k1aYFIlRkB7Bqi+cDF4Blzs9GAKITSzE8j+P3TGMB9AAnx+0aumc+TdtEfXMH&#10;H9eK7iJf5iI5e+BjRy4HXTMek+yJkkRMwBVYAT1O3lyqv+kbcqLPCpUAVXPa7geI9Rdoi3yBBnsB&#10;2uaUATviSY9db04fCJLdJIr5SVEcgiDiRhiN3VGVNSKCBAA59xeZmldG1sz9k2+br7Bj91WjMOda&#10;Ra2iaQTI+DrfDmzGxFiICNleb3iib+1NK3pEOthtWQLjprJWvxW3AdT2/6XbvSXryr7jvw40r4b3&#10;v8X5f9r5mAQYPKMpncfgzAOtzh2QcmjpjUhjrvfjqEQoU684pxbs+5uTEnGZH2s/WY6MA6xQQrHF&#10;uv5Lmb0opsMc5crMOZM51yj9dGtjfA5aZBdZmO3Gkjn9nK/UlHTd6gTnuwXvkT7HeVT52jP8Nr+l&#10;YpOznC/tnhEtx8d5i5QQGk4thwVEOdxZsSrdLm1ufG2jxnnSAc8S9QCX9Q0/In4kp7WB+gpo1k3D&#10;i3ymLESWa+HUPbLqXP0X2U291BfjMrdqJDf9loIVSUoXAmSkQ7rWsgzEYa0+FhUDLylXc4siRuOO&#10;uIgaPZvOtqm5yBvQeg7iwBZcC9yAyEq4tIsN2dZU2pXOi+h6t+cqE3ahsAkZBHzaQI5IhkgfYasg&#10;zN8i84qt5tIuoGdJCDBnD36LIJEj0ypS6b1w3n3N3VqagoxEaMnNs9mwJTCicfPiyAobMv+JiCES&#10;7uW6K1XAvw40H1HczzV/SwIMGVvnQErbcxSM9IxUcdK7F+pOCWHSLbLmjEWCmL805YwKOTGfSZ1x&#10;suvrxTiBOUcC0HbvRZ3P5tStc1yPogiO7uxVaF0r2uAQbslEYUu75HDs2HiOYwUhQGh+rAP47l7W&#10;DFhFeBwR590+zMAAECjkEAFJZ0oxrtGo9gLMZLe2Q3bA2M9lU+TWG4vmZt9TjiJZ84FX0tmixrle&#10;1j3JicO9Eo303F6SvFua4p4AHTiIBNtbG5kQ8clyADhzdmQqjWq+eXeIqoEEmffKMOPfK+R6py6y&#10;IloFpsbCdciMqBRQW6vachYRK70ThSuC0gegVFZhbYdaFN9L7SOCbMO0AhsypvqLyEihshXgmZ6Y&#10;bzYuuypubacD7oEUADfAjWgBXX1p6Yn5a4TL9wiTNsyNHxTRrRtBiJr7fN0+cSfrPwWapeCOjOaV&#10;0HHmnF/5rM+9/lsCUjpYrDmN3VhglLtXUXWnHML8/2g7Po5Hemi+foqOSR+1gYL7ne0ny2GdLT2Z&#10;PeUoeutO0aPncv5z2zOgdPTmljUlL1prjZ57idZK72qfQpR12Uxt8v1Mm3KMnOQsEhK1A0KOP+ck&#10;xdb2emQmojH3KXqRMpTu9NyyBop0KuSS6hMlFVkDM/+vYA3ggCbQsLWhqF57ne83+UmTivybYyNf&#10;590aN7Lm4LVTutkyjll1nWyMk6hGxgNQppOeK5Jr/2n/VwFKdrIl7g/AzBsjRcaFXpt/kwIGVqK3&#10;tWBr6q60o/uJIFu+wj4CsV5L536AEXmUEgWIgaRMAhCSFkZATVkYL3O5xhUQiTbny9nrp/QygoR0&#10;AWtgKJ3t+3Qwvwz4fS96lDWgB1LI+mj8yEP0PAvjelmBKQjjS8dEyUgzMmPJj2uNE3KHWBl7ICyV&#10;LaPjmW2QICXvXoCerAEsfT0iJdMu/xRotsD3Hsf0KCCdFS48et/PddckgFVzCgyDkU1lNza+m++e&#10;jGl3d2kzTiNd4TyxUga+zo9iziLbWdnJoYj4pKsY36zi5IQ5jAlYa7QkihKpdnCI64YTHLEy+VsV&#10;pRwGZ3NUrbhKE8grhOhoR5QrUgc2c+6W7Na5UeBt0bsoqbVvUnVHh36TozkmjlmREMfWchtRqLnH&#10;wNr6yqNN3Dlo8jCva07NuImQLOeQXZDaaxcc7dF3kQkgPVpqoL9kpmjJWHPkuw0qpNVFS0AQuM7N&#10;A5AAhMxvehuZcN9dZEV/zN+ZpwR2xvdoTluf2+BAlCRiNQ8LTOgoYAIy5OFzUb5sAZlLn2uvH/Jx&#10;L2MqfW3sgAzAF+UCRJmBWZCZD0RwALw2AyvXivx3B3KD9Mg0IKHIb9vz6bdCO/fxbO2S1p1+3bOM&#10;MXAWUQM7Eap7yAAgZwCVPrFvEXvg69mqp425+yMqxkW/m989IiZ/AjQ/oHXFzf3dcyh5mxtwFGsx&#10;zQRJRuGcucQEaPV2jhxoaUkMtjQkJ8AIS9cmUUaPIQMSUdN8FZW2MOiMlSFq74yIRVbNm7qnOav1&#10;JdFV9s7rOMK1knyCMycMZJofAmL6mb1ECh7RDI6bLFaAKeW3LvMxj1ShydGm8K6VgpzzuMBpRq8A&#10;UxoTyJA1uWrLrflV0R6HiHAAYtHh7gXe2gXsRFHzTTePyMc1sl3S+/N1VJ7fOkbjDMSA+e69lPTW&#10;/JxIHSFUFXq0OT/ZkRtwoZ/kI4pcx8HYI3FtOKH4BuhYciFypnf0UxSazrIPMnMNAgpwd2SBfEWi&#10;2msKw7yqjSJ22R9ECvj2ujhkYPfGG9eSIRuSOgWACrxKi5NRr2QD5PwAvdQOhVcItEiZHEWf2o9A&#10;IWDubWyk/+kdgHfvlpwgD2cFk4eRpgdgV1iMgTEor0hJ6izGtTLvqaQGp7eDt/myQVzXZD2q2J/r&#10;fr8EGDmjmmlJaazdy5v1FnBceW+kc0vpcNbmR7BttmDeRxpIKglT7fVTih9mNMhJzY0LpIA4vnn0&#10;Rpk+a87mbGSw57mFHABb15Ny0G1WL10IEFYHTRYzasTwz970wi45xtWpADQR8SpfRAVoivB2yyHq&#10;KycrUlnvy0mqjpRuFJ1Ifza3ayx8Pt864n78xi7NDmCOiDaQkdK7urXkPX5Q9CxLwSmLBEXBUv27&#10;dLr7ir58D8wVtpgHPmq3KKpdcrSfbhy9pEB2QUGQtCcQ8iNKE7kjYtojqmNXMgVIo9QuGQM6fTD2&#10;s+/0QWERYLe0xJwr+9i1F1Ap3jKvD08U7R3tICRroi+IqcgQ6CE2gLFX0mmHyFTbyRVB0xZZCroI&#10;EBXisXvLhMgfgCKqioC0nX1LZ0cO6Kr2nU2zHIImcMOkTdZKb3ighz9zAEDC0LhbJe+ckNSBATOo&#10;BKUdDOts0foz7ftc+3skAMxW0BTRcbJnSj97ic0fLUeRBsREOQzs3DPpIGeiRH0lcQwZu72nUATg&#10;rWCDfc/0HifUPJxoOIcLeDmUtpq7Z/Q4ZEDm0G5y2xUgiVitt1v3cUUY5rziCl7uy1+Yv+Ss7b7C&#10;se8AByHmX8jNHBrAAOIcnchhF6Wa4zQec6N4zzQnd1RsxadNYOY8bxFxPmpd+sKHIUyzv8BkVi03&#10;DiqqAYkxkornywDiTlbGGEAiONKP5KAA6CjqEU2RmeUtqkKlHHcpZvc1rvQXuemlzfyoqEp7RKqK&#10;kdgBmfhfihSJAEpkAIBEnQibe5JlrwiTGYAVR4ApehUBsw3k07ju9oMlt6qF6aM0sXMjd/osOgWI&#10;IkUgCiSlw5EAvxE0mRbRrHMBKNAHqtKxvRJNH83rAm6EEkmAS2dvGNLGm3OaJvA1isGYROdApLjM&#10;B5Xeai7JgBDIfBvDzogxHo07W2jveSZvHTqFURlYR5sbM+iqshiRdnKYzsckOBWKMA3egPvM9671&#10;d/M6LVZ3ju85ND+d6/w+n31zvp+zsH5e4163ou17HOBvO5fB3sPWd/3DiKWWOCBR3m4e2xZoM+WG&#10;DSt86OAMOKmWfDDEgAA40Xe/jWvt9RzP5kTWo+q+Uk7uT49n1MkRI4EBO7sxvzQrSJFUTqtDhLV7&#10;Y4vnmUurSIYsplzN80zWL22cDblmpnlnJEYeOSr357hmulG7+AbzZatOq8ycb/bQrxbtI76cocIl&#10;FZil6Sww52dEIEBPhapnzvWOnrPaMmB13dzdBhmYSzmk2qVCzZ0h4SKWZCKluKbEPYcMXccpry93&#10;RrL4otZYOt/4urcoMfmTJ6BwLsDkoKWWdxuCuwawiabpqEzBLLhZ9QzgAG7jJOVMh9dXmXWNNKVK&#10;Y+lOuk/u0+/QZ5Gl9suoIGCyioKWua2jNpK3Qhvyld5FCPh7pAgh2Pmz3oai7kB7tXud6qitMMEy&#10;ENG49DsdmHsLO885KsIRWYV+7Elk6gdpIN/SyAgRPaZzwBR5cd189RnbA6695WS3Mf8q/5ugqaNu&#10;Kg1AgSgfYfqcwQA/vw0IJskgNegWcFYyvGNbs3EUrtfuONfz3R/LpnwGTXqBY2zPSYqHzciDm/DW&#10;PowNyzLnZOBdR+iUROhuYGzpxVlqu+ukiyiHlBr2J6oQxTAKC21N5mODHA8FN2Hvc+mHaRQqtBim&#10;NAPlRCrcv+sosXv6zuAiI57tB4BjzJyA9ipWYFCMmNNhhI+8MeMnAGzG9cz7LhkqA5RKFflhkvMA&#10;SgBrzltydPOFzM43LwY8OFLjYTG0vzHPWS3bvRkxA6zCVPQ0HehsA4dB32ZWBQhLZwVYxp7uTXCL&#10;2HUv309HI/ISBc8oSEpSu1qTCLhFBnM7PGlleroCXZWVfc7JzE3HA2UOdbd/bQSAPpIbGc6DjSA4&#10;ZA8Y2CVCQt5+2J9ISWrdwWaLFot+2IHIqr1hu7/xm3JwbYVC7J3tGSNgTobNffvOcgiAXiGKe1ZB&#10;7FmuWVONCJTIZXWuiILMR8uZABFANxWFYPEZkzxN+ShkKV0pRQrYd/OdruED+Ddt55fNIR7NxfJZ&#10;zvVb6tK9j4g9YkYWQB5oCYb41zUiJD9jCWRE2MZOGn5HWumFe4nu+F/35xN3Bx9vrlf2g8ycax/b&#10;3dFGF3RhzQTszjfWyBussqaz5SX6wbcipORPL2dtwpGvvAmagAuQUGAl/AaSg2IY0NlDCEFqAnBw&#10;hozqVrVfoDkXsu4ahxkWaXKuHILUACPgDB1CaR3HMLTLZDcDkaPW1qobDYSqKqE4cCc8oCmdoOQZ&#10;05Uacj6lxKoJkcKoAsPUtAFwMVIDyqAMHhm4FmCuC8kZnPZxNoAQCXBNEY8iE9eThT5RRH3UNoxQ&#10;+7BvfXMuhw0oKK7fuxfqHg30X/tcmonjZWw2FdjNY60Vs2cyEAG7hh5xHquTY3x0i74XUbRx99m9&#10;5/f3ZCR29wWEiOOM/oAL0hWR4vw51jmdwYmtToYucu5z/15922UCgNqsvNU2NkVfW+vpGSsBcO+W&#10;pvANyAiAiUx6FkATuUhL+83eEAt25VxAYtnG2btlFbcgureOHDxZ8DNz03hAwLfd2qUJgCND62F3&#10;IUSb7IEkkqxyWN9388X67RrAJorj70TwR/6zLfA8gy9A+I+iNkAJUFUhGzfAtgMYbZAGFQwJdpB8&#10;vpZ9yXgYi/mKPX0W3RoTgEneu/v6DFkyfvTQ+UcVtc7lhwVjgge+F+nYzY2aytAmPpsfFsiJKGfm&#10;bgJ4qeTGytjYBERhEBviRxU5hWeCsLPjJmhy5HLF0zhbz4K1cPjSN5yIPDPQ1AE5bECxCltj1khT&#10;5Gh+ZAqeACbTZ0CELgXhuQbWgSFrg9+UrTQMgTI432HWBkH6AMhiugyTY8QOfY/h6AMGAgA9D9gZ&#10;RMyEUyBsoIgZi3qljrTZ963/mQUa2mfAOF8sGvAqCPEZx2KeCIBro7YiJtroYPRA3oH5iKo6OA6T&#10;2VJdM31yNtB/7XvZAySHwnMKfshPWkukxMkiOdioebXWBxpvujV/GL//fWd8ZRaMv3vIXNADTN33&#10;7WfJWZg7ET3Rx9phHqr3NsoGSMX6rVoW4KieFPFh9sADMZJ9MOa9vd5vnyNOzhVFy6KYGlEYwWna&#10;Po6By7747TOpOM4GCPic06M/Ihl/+8zfiJjzfOY+IidEEuEVKfnNJl0r4vQZx9rOLBw9Esh5StWR&#10;CXDwmSiTHWiPPpOZtrNftut5vm8OieyACydGp8mdbPWJvQMf8vQs99dmbVXQoo36jMByzObgXEvG&#10;2uszP5y1PrB/50r9iWJkbeiNrJL7sC2ktu8AmaDA/6IfAOUaOsXfIGsiMr/5FD7P9c23GXey0Rdk&#10;Gyghusg4UCZP35OVcdYO95KNUNAk/Qgk/LiGLNg+34Ngk7lzZB6kLf2W6dIOcmwDCf7J/XwXGWlK&#10;ig/xvX7yzW3Rxw6ArvFhPxULyZogk8YPaUUyTNUh/s7xXW/20QYy5/uMiayQNGrvukUCkC2+zpSH&#10;vjtXdIoEu59ztNk9LRciA+e7FzkE3sbBmtqqpl2nQIg/F4n78Sw+WFuRSQRMFgcJKvqcmZSjKaRD&#10;0HRzHeCYyitjQD4DnJSSw6cQlJDCYyeYBeUAFpzKPIBFb/uuWIKxuM987Q8QIUSOCFgZ8NZdAWmg&#10;RQkppzw8lg183cM1ANDgui/lNAFMAQyw+1BWBsjgRdOcE4XSV+eLXCklZcDesTADpo+Mw3ee5Zmc&#10;N2XDWNc5HhGFNI8UIcdLNgabk8ByKKo2ejYD660KAFQfHPro3EgCRWVAfh+xzL8GkLv+kOW6s8et&#10;/xmFrEk/684gVRT63nedf+UZu11Grlz3jnN+Ulve0b9/4Z7GcL6D1N+NKx/VnJzfvlMAw69VCNP3&#10;dJq8XOv73nXKN/sBas7xve/Seee21V3P9T2A6j59n930uTas12qD89yjoh3ZjX58r82112/f1SfP&#10;7Tndy2fuVftcP+/pO7Lqs94l6j7uyy/76Rnp1dluYXzRIWhCZSwN0ywNKLISoWFgGA5Ubkd8YIbJ&#10;tnjYPM+a3nJP7AjTbM4EM1A+PisYARfQwMQxDOxa7hkgimSxI9Eh9j8r67AHICrUxtxEv5iu3zEI&#10;QjEZLBWCZWBMmI00BsYNQLUHMCIGolYDhOGKVsxHAVrgj4X5wXKwROxzVm56lsEEzuZNimQiGdrp&#10;3iIQoInlAXN9w8awQYzPQGO6iAzCgG1RCimXf3W9KkKDNCBofqQJMUs/0i+Ypfk96Uff+S1F1o/v&#10;nUdf/U3efug1xupz5/qNpDhX6qgoQTTgnq51f/87B5mrLfTY3zIaftgEe9Fe9oKM+sz/dFGUIpUp&#10;tebH/3Tduc7xme+1Aytniz5jj35EGH1Ox1zrM7otQkL0RGh+2AP99iP6Mj+m+EUEKqoTkSKBbI9O&#10;ii7ZgB/n+Bxhdo17sWf3cJ3folT3QVA9A/nrWlGd/93Heb2M2nUiVRFS0Rd/4dl8i+8QTj+ezU5F&#10;7D4Xlaq0db4f0W2ROH/jf+eL1v3tXGTaueYcRfee6TtRf1G++/u7SN+9ZAFkENi17/1uVyPn8lui&#10;bPeVUeLLZEHMnfkRLYpW+RA+TUbPD1/Ct/ATfIkIT1WqHyTR3CAC7Ud2RPBiNYLiGb/5DdWwfiPz&#10;PuMP/S3bhdjzMfyO4iFBjs+d7zy/ZbV8739p5SrHqx53D985z/35Iv/722fO1173lUb1HJ/76TP3&#10;cD9+WXs8xz34X+cIcHymHWXppKJ97jewlz3kc6W2fS5Vy2cjA77jJ/0WXASQImrnC/xanVGbPEu7&#10;X7b37DuqPJ+tngQWu3v01oQqWtcyc0xhzinNe1Ql6bcItzy5eaLu13P7rmucv5bl+05qu/S2/3uf&#10;ntQAUPTjnkCT0SAoFch4hoiZ467ACPGQ9hYNf16X9nNj6qN5wXtb/Kyd3Pu8n3T+Ovf7m2Shrbfm&#10;rqf/Slf8bg6u6ar8Tue0/Cj/M/1S96yS32++Wztu/Z7n93zna0PbQ/rdxhg+zyfOz9fn8r38sd/z&#10;vrVrrlDoPq1W4EsFQc3DO1em028BSOsse4asX59pn+DK+e6h7qFt+NoYwe9WRySbqwHIn9pG7ycZ&#10;/D1tAaAYIuZ3tP/pPff7nPv3JXBUifmbe/5sgdRv7nvVsjnuWw78nm1Cz4jGVaBItu63BgdX5L4+&#10;p3adtW/eu83nZ1vm9zO4W+97z3PO+vMBzTMJfcH3nIU0nTnXo1LzL2jG5xEfCXy7BF7p3OpMWaOz&#10;zl3JDpy17+x7bVifU7R41r6f8P1ZBP1dbSzK/Yrn3wWaV7f6+oqGf57xkcC/KIFSeH+171dA596+&#10;X1169FWgqf2/OfV8r/xfff5OR26B5r3R9Fl77wLNs5v9he/lwT973P6Fkfz04SOBjwQ+Eni9BD6g&#10;ucgUaP7F+aLXq87njl8lgSsR0Fe15fOcjwT+dQm8HDQZuLJ65eWf4yOBjwQ+EvhI4COBr5TAO1L8&#10;s/0vB03rKq23sS3Ss4dSYZsBtDWYpRut51RibNlF+eqWiTTvWqm0ezinEmSRZGsp29hdO52jPLkl&#10;JPdUqD3bz8/1r5eAcbZWzrrLdS/U9WnG3E411g9+jo8EPhL4SOCWBC6DJsC6tafsfIjFuzYeeObA&#10;FmyXZFcHC8YtsLZ41SJn21pZnGphqkXJlmlYmGoBsQXZFvtaLG4bNYtn/W0rPAtgLWK1eNh9bBxg&#10;Ua4F6xZbW/hqkbTFyxbb+gwJcB9bqlnADLQ5YYuSbb9kFx+L4K2dtBGCRdMO4G37M1uA2cBBH7y5&#10;wuLmdaNyGxdYyGybMfe0DZyF2A4L0y22tlECILdY3kJri/gtJLcBhV2VfGZRuEXtQMD+pLYZ640T&#10;xs7icTsc7Ur7bS0lO0CW1n9aRO8ZrrN2FPnQpwiHtVCqEm24YLE9cuNtE3ZvuufVXO4zK4ZbOzUn&#10;75GZysmRH/f3u7VXOz3TNptGIG8W7986jJmF5p/K5Wcs9nMtnWxji+/SpaP165/ReZ0ELoPmPY+0&#10;qTXHvzsManvI2i7OGzsAnx1G1jef2AvS1kucH8ChlJynrewAlF0y7OgDBOwyYXcS4GQXCAtggZy9&#10;Q/0NBOxCARDtYOJ6f9vBArC1jZ62aZcdJex9aCcLYAZI7GBhRxAAY9slAGRnDv0F8naxsPsH4OC0&#10;gZ02+htYAzlRuAhoHvpt9wo7mNglxr3tNAO0bScI+Oxxa4cRu8wgEnaLsdsGYgGc/d1ejL5riz79&#10;JnPtRyBsGr+CJtBPfvbDtduO/xEDGyu4ziYLdp8hW4CuXwiK3VrseqTd9mG164Y5YWNqJ4424Lac&#10;Zj3sTGO/YCRHe7VNPz3D7kt2sbHbCpnaeYQckCXPsBGE+zuffO3EYhcVIGmLRgSJrN3DuLj3Lm2j&#10;X3SsXa/sCmTXJ7oyN/K+R/87l2zoFlnYOUZmhC5Hcoyb8RThIjQICOLif7rsOt/bAce+xxwy3bWX&#10;qjGzm45dgRz29PS/HU0QEXt+IloIg3HTL/eP+CIiCGEvTrBftDFYXwHm3uzA/a0nbv/Qo7V6noFA&#10;krVsUPdju9qF+GkDnfddG4BEhnxOV1s87/mu8X+v/uMDWtReZqjNAFrI3xjMMZ9rA1+ZwtMePoLe&#10;2pEG4SbPf/kgk1dXrZ7J86ue9xbQ5GzbcHzXUcZqc2XbfDFUP7YBWw3ROfYGFH2JAkU+Dg5FtCgC&#10;9JsBUVRO2NZpNtxmkPaEbQ9XxuQc2+sxGIBmc2fRqgjVBr/ASORoWz1bNXEsDKEt+ETPfgJNUSoH&#10;bjd/h3tpqwgWwHF0nL8IzB6IHCdykKNLNiInYGC7MWDZm08QAuDucJ3tnziv9s8FxF6DZPsv2+oB&#10;Mn0AlJyX+2ijjRPc1+YJtjZbD+3slUu911GfgSVn3vw0uWmHZ/UeQvIGXhy539rs4ORE57a6mi8r&#10;7tlkC9g4c8DQ1nJkQOa2qLPtmy0EjYl7e7YxtdUYA9EfwIYkGC/ASTZAh254EwUior1H0aasBTkB&#10;A4cI3Sbe3l5iPI+OdjBp15LdeSJw90bkbNnmXIRMO5Ev/aRLAB3gswt64vm2d9MXpAUp69VS2gR4&#10;AaJ7yzTIZNBtdkH3kTm6TTe94YdeePsPGZGrw32RBdu82TbQNpUICmK4ZgpsPWcckBb304b5Oq36&#10;joTSVyTF1n98gC3OgKAxQ7JkQhAzNkJXtJmNyBSxHTpBPmwQmZL50H5ERgYLOZQlsg2mbdrIwb7O&#10;yCU9ohO2pCNr/kUGx480vechWc5xP0CHtJGXg/z1j47RX5+7Vr9u7YpGZ9iYjIWM2LOAiTgIGHqX&#10;K7KNQJMjn0iGsl1+EFj6zlb4T/okOzVflqHttvpE5vWr1xoiKr01ho9ip+3jzUfRX37E53Rk7k5E&#10;XmuBmuh698Jw13lOOwPtdk7TlqbQ9L/psZXcFEm3XnR9V/JXLMl6OWgStv0BGQZFffTQeYDHcTBW&#10;aU0OmDH6ux10fI9JY3j2YqXwDJxTal9GLJRz50REIgxKupbRMDwOh9O3+a+UJuUXaWq/fSQZsOsD&#10;EW1ok3kOjyFjzxwEByN65iS8uZ6hUgaA514UfQUuQMjZcQb2U3VvBuN80Rul12cg5GDMHCenKxox&#10;HycyorDawMgpuQiQkdhTEkkgs93LaoERp9Ou//rCAHymb3MJjusBGPJAsTlh7eV8PFfk7QAqHBAQ&#10;Z8TrYQx6q4xzyzIAa/pj/EWpxteersCVEZMpQGQ8gARoiiaNLT2hC5wD0DCGxk57d8CtTfqj/fUR&#10;eCMjHDkiszvoFnmTDwCh665Z3+ojMjQGU350i67ZxJ8+000ZEc5Ziljf6UjvDNQPWQjkkEw8k87R&#10;K/JDOBEYoOugN8Yc8NFxe7/KonC27MJ9EEdRr/vKTngDBd32LLYgQpwHh0uGnDU5zxd5dx7g9h2y&#10;irQZA/qoPxwyedIXTtmzgCXgNqbuS4/Jy1iwB3ZExqYugDviRNfok++Avc/JhM0DTgTI9yJ54MHm&#10;/EYs2QwCRW6yT3QekfI8xNAz2ZnsBHsCFuTnnqaFjt7tqP/20HUf9ssG6MMOPKqhaDu6nW45hy7p&#10;o+fTW6SYzOgRfWMXbEAggYj4zriyITZOf/gBvkSWwF617J+PBMA2LydvfsE9AL3MEnKCjCAP7I7v&#10;4Q/pGR0ru9M7W13HB7V3t+vZpC1BJ9jxVe5hDPhk8pzYYLzYCV/sftpHLxEF5EafmvYha89gBzIr&#10;xisfjQzJsHiGfXkR1XccLwdNDpcCSns9st3S7CSWSVg5cQ6CsDl3A0DZAZjvKQhjFbEyQqyZQjEU&#10;DpqBYu8Uyv/mMTlMSmGAsFQRlesZqsGRpuTU3Idj4/xLL4sGAAWFYPgUTXQiapV28zxpWGBHFu7Z&#10;K8jWPWOlLrFyysOQpaIxRwovWuIQsfDeWUhG7o/RUxpGygFyMtg556OvnH6bQDN6kQbjWCMJ6dTu&#10;wwA4NkovMuYEOjh7iu03JwHAGBMlJ0cZBuBv/F2LoHDInJdoax7uj+Togzb2smhGKzIkU7L3vf6L&#10;EBAyRuQzQKrPwNvz9I0jAT6Ak2EBJbKwKb45393hnvqSEYsEPcP4chzIx9GhDwCKPu3eKUg3OYNS&#10;lDZTR6Y4PREih0UXOH0AT0eMH70UJZElwDPVARQ8T0RmXIEjuXOqog06AAg9o/cLkpPUrgMZcZ3+&#10;eK7UMfmJaOgp/QJqwHW+g9O1iIR+AGvO3MbhawTAkYqSpY3JhO46h40gXhFFctLWIn/2RJ/okTE1&#10;FvQRGQKKRYoIbqDJmbMl8nHQQ46YPnGm7Eg/AIe+zB136AUdd0jJe557i3CNC/sABr0yi7/gQ9KP&#10;XVoXqNHx9msFELJe89AGpMj4mRLSTvbqZ0amxsM4AU8RLALjb2PGJ+ijNtDnXihOFuyM/iANxgf4&#10;ICbsHui4Rp+AOVmRD9tBxNkafQfIzgXqbMd9BADuiZB6ps+BkR3M+GZ95UvZsL6xVXowfZw+sUH+&#10;07MRqHmwV7ps/GVEkAD+3PiTLTLG//KTxpyv5SPZkPbwNXQTOSAHvkLb6R0MYR98+9m7WK8C7MtB&#10;8+qD53m7924+cp+/dM3VTfIZg3PnW2JWY+1/DuRo4wb34XQDAikuSjjXrHLg5gs5RdEHx82g2yzZ&#10;tc2Zcd6MyvXmO3dvl+dARYkcbpsmM3xG1kuRGTkGz2k5h7E6RzEVg+pN8D5jMAzQfREnbQCooi3E&#10;aHeQG2bKWB2MDOHiGJCyK2+GP9I7hg6APd/hNwBEWoAJAAUeHA0HyHlxqCI+c6GIjLeUuIc2IhZA&#10;1XSAv53L4YswRH8ckyjK/fUdEDvHGPkcCUAsAAeSI/LUb2SsiBlrX+e8RSVFCq7nqNaXyHsGRyWy&#10;1BcO30FPOPyIA/IkakUUAAmHpp2A0zgDMYBDTpy18RZBuDfw4lyREdMfrjNeyJq+G2syA4oiX87b&#10;GCCe9EEb3EsqWns5XTJAlJFB4w6wpIc5ZkSMjpEJeXuTi+zJWuQjK+D5dBIpIav0l010fhX+dIou&#10;+7xpgXRIm4AFO0OMtcM9GoMyJv4vu2DsyVMbXavvyAtbQP6BDrvsHZUiQYSK/OiaKB5pQkYAjvYZ&#10;I0AkmtMf9ovY0JPGyXfIFDCjo+6hvQjZ9F8CHOchJIh0GbP6TP7Gir9AgIyhazzXvYA/++3tU/qC&#10;4BnP3vCCAJZJo59qUYAmXWIDxhUov+L4EaC5MttXdOxzj8clwEix8NUxPn7Hn30lY8XW3/FS7zUy&#10;2UUq87P5Vp7mdVpGNeeQemtEDtm5SE2A51wRjIjPYQ7S38YUqCI+MiA5bZEBZ7urrMbQnYtgeIYM&#10;zC6LpC0cYCTYXBvwm2kyBEnUiSxpI8BGHPRRdCEykvURlQBJpKlXmLm3ewITRMx10vaiCARHfzlZ&#10;f5MHgEYqXK+9AA0ZQRTIA8gAG47aZ3S+F49rT+k/kTiZAWspTuRyHu4tBYwEAR2p36ubz6/nkSEw&#10;BALA3ZiRO/IBHI27sROBi1bpLsBHBoAaEBT1SkOTrfEVAUr1ap/xdw9jJOJHoERtyA5wBaRAEYgB&#10;OJkKfyMOIkRRoGwacNbnomrAhjiIOLVh9ku2ChkqrexZk4wjQEDVeOqzNoiERf/sUpbFmNILz0WS&#10;ADx90B860evFjB9ZGAfnipDpwiurmX8EaP5sl/pp3b8gAc6JA/ocr5OA6N/84D1LkF739NffCTgD&#10;5WePHXGa9wQ4CvICHiAB0ADn2eHeyMEECaBrmmKuPY+kyG60lE0UK8JFoPxGQlwrQvU30EMse7ev&#10;dLnsiYwTIHYvZGedfpJ1EDnKBMgimSqYhWS+NwWGALm3rIPvRYZIj+96w4nMkukv0ypVy2ob4gPY&#10;yUhK2RyuLME7dO8Dmmda+E3fS0c+Oyf8TU3/PPYjgT8pgZa3fHXnWurz1c+98rwryzzOSML6nHvP&#10;v9LOV57zAc0L0sRWvnogMfQqZy808T9OwcowNuzymUOfLfORBjHXgn1+jo8EPhL4SOBflsAWNLEH&#10;uWn5e+G03LKJVGGy4pDmKOTMTb7KYZvrUE6vUEAF5BqiTyGbOzCR7X4map/ZIF2awWS31In5D2G9&#10;HLd7SrkpQZYfxxKlGYT+swrVhLn5EfOq5ipM9ktvmGRWhGGexXUKCaQfnGNeRvGF8yqM0T+l9UBG&#10;hGjOQDGA+R/Pc39tmuX8njF3B/J3BT3aCzSlGdbjVnGK+Q6FGCbIzUW0Bu1eJQeY1twp4jChbpxb&#10;w3nvvT7n/w4JKOJQHfvVBPGnSwcJvTpH+dP78mnf8xI4jDSBkDy6iEUlpQn9qqqU5QOEHLvlEoCw&#10;tYaq3oDV0SH1qDpLVZtKN1VVu+NKerKlEa0HU8HVnqMmvlVUmlSXAwdqJq5VgKkiBVIIgbJvhQ4m&#10;z5W6+wxIKo9WdQg4TVSr3jJJ3tZ+KhqVtQfOJuotDledBrQQDPfyPOXaKvXk2x2iVxPWJtalX5S5&#10;VzLveQ7Pc/85PyGnb1Jfxd7u0C+VZogP2WrLIweAN5mOICmS0Cb3tJQFkJsH0RcRqGIDRRWWJijy&#10;0F7r3Fxn+USFLKJn17s3UqFKUbHFPIyJ+1tPZv7E/atEREh8p2CgeZ/WZdJT5/lOUYICBnM09EPl&#10;n+9bPkKP9cfPnOdROCKqdp17KfwwNvqtQlD/qgpEEhEo5NBYVs7ePsn6RH/dn763k47+XdHrR8bs&#10;mWvMJymmMD/1Of5TAnzDHNePfP5bArudpP6qnA5BU/Sm+ki0oYRX9MgBiD5VTykLBnp26fif//mf&#10;/1cxBmSApao3EZzjiKGp8AIwAG237otTVdmlXNiPaMeiX+se14OjtrYPwHDEHRbHmkQHctZbcaDa&#10;iAwAMSXmFsGquFK1p/pLpRZQ0g9ly4DN+ipgK90JfCeoAmZRpGcDNP0W6TqXgweeHBFgbV2hKJuT&#10;JTdl3Rxpi4SdQ74ObVB1JgLoECmTi0qyWwfgstiYo18PDhyo+VH8omrSJP0cqzZZAHoAR/sAiR1Y&#10;6INI2/gZJ2NPPkrXbW5gzRddoSNkUDRtQbrSdP+r3AP8ZD2jYcaHZBgHAGiJgbEzPpw6QENWfKbo&#10;wPfO0z7PVQyAnPie/rq3a8hRFaUD0Kk8RIgCQbpBt1yj0EDFIX2TZZA9sSuPXZNUGravMOJnCYLn&#10;ebaxp0PIhKwEPfFsfbV8wTO117myGORojJGjdrZSGdpyH7pGP9iHMVdJqLjBchW/HcYZMUJcVaSS&#10;m7+RCVWY1hEjAtotitwd+m7NnvHrcC/2jYCW/bg3AjVmSBFfgoCQCTLuB7Gx7IV8rT+0tISNyPqQ&#10;o77LEAEs17MpusqWXIOwkFUFJcYU8LfLTdsG0nEkjY67V4fzJhhaxlBl6b3OnlwQobm0JL2KIM3K&#10;53vv/1PPV63LJi1lak3xO9t6Zf70nc/v3oegKZoEBBwc8FBuTOmBkx1RpG85fZ8DFaW9SoVFF4ya&#10;ckvtAjwKPA+dB1wiDxGFNCJDWA+K1nZlDPdo7SIDtJMJI+TIGCEjEn0yXEBkFxT34sg5T23lXJAC&#10;6WXOFZCLIKxx8yMKVKLO4AGviEUECiCslVOxxcH1LOCtja1JVGrdAmTRjVRn237ZCIHzFMEzbM6U&#10;cyPHAJGj8Fzfd5CJNPQtB4YV6xfHuntbiwpATlJkKwVsvPzmhDoAJaBpPrconGNgKM6PoMgykDvy&#10;AAiNOVmL4DlxIAdYRZkASOSlXyrj/KxZCWXn9A+xIGsA4D7GwiH6lZ1oLR2ZKbuX7gdGQAxI+G38&#10;jam+uIa+IjTa0VaA9ZkOtCDe+j7tcD1d4WARBPpPHzj4dnsCfkDGAXB9rkRe9sABvBAhjh54ygRw&#10;pggVW/IsfUxmZEj/AhbjSOaibjZIdvTZ32ypjenZCCKDDGij/pMtQKDbxmtdF6h95OyebNFBh5EG&#10;UydsCFFz5LQCCX1ojfBur1FEW4aGvsm6iOQRCNWTSAC/QReQC/bQDj2ImiwJR2xqo6wN+3I/doFM&#10;sBl+hlzJnD3RAzJFdo15u8cg+zInRYwIs7GQvUAsERJ9tjHCPJAvZIfs2TvSt2540VpbJIstINJ0&#10;TVWnths/PsHf/AGfQdZ8iOyU8aKX+o1Qsy26bTmMoKQ9qPWZPuorEocgIkwIAdtAUI0JXXUtO6Gn&#10;7MJ5CBD/jJDYEEA1rIONG2P35i/0j04ic0c+l8zYkLHVP1m8Rw/PR9JV0bKBsjx8DbnZPAH51EYB&#10;GbtCvHrrFfJMD/KJxphPmH7z0bbtrjsETY00iCIQggYAHJI1NQaHsDA/hmi9DgUhSAbMYB06j3m3&#10;7VINoICMiAJSAIr66Ku42mmDcXCGnFULwTkrTpChMlCAJWJlvCJQTocz8j3A4Jg5Rc6ewwC2lJOR&#10;6geHiI1zMBSs9CuG2rZeIleOSiTG2ERAFIJTZeRA0ucMkKEiJEAXcAMbBtfuOGSNDMzUUIt+EYTd&#10;QckZo2cx0HUh8VXlYXgcDSA3L6sfOU8pag65OU5pVKCJvUuLcpYAtHlwOmFO1G9jjiCJ6BgzOXbf&#10;HLMImZEHmvSOU2g/YwBkDRkjoaOiPcQLyLR3LV3gxER9gIID5UDIl4OmGzvQFPkCH20VWdLh1uZp&#10;t+dwjIyS89NGzh3IOZyDEBrXUlbGAQkA3u7V3sPGEOD6vo3LgUJLC5q7NmWAcDnIFbNHNugpJ6uP&#10;+sQW6CQd9xvhIDvjQpfJDHiK4ObBQbepgM/JlWyACHtgU/Pg3Ngb3fRDzkBi3R4SmNCL1gXqI+Cg&#10;zxxu2625XlSrP9oByDyfjiB02t6LEMhf9CpjpG30nWydx4cgZ4C2PumryFUGhFycJyOkdsFzHfQN&#10;oNJRz5wH/W9bS+ez0RnxtBsVGwEyAgX+j7/g8N2z/YllUJAdfpNs6BH/2faB6iMAgucINLS3HYDY&#10;kn6yNbYH8Pgr5MLz2Lu+A03+z1IQNgM4nUNH+EJylnGgG+TYxvhAG0DzW4KFsje9tWn1G4gJ+fNj&#10;QF425GiDlVs+h64ZWwRAu9kvv6c/ZMBH0isgb+zJAJET/CALSAf8MW7sSubBeCIixuDWjl5XfeF6&#10;3lurZ6VaONgYwCzZfmW6ghJPRtRz/May/aQcHNHceFhhDkVxLuXmsJrH4vR85lqkoN1vMFsKwrgR&#10;gvaSxJpLAfkMmAJo9xexc6zICANrsTQj0HaDzVGIZLVPSonyllJs4DgsoE2uu4PjAFyMBaA8U0Fr&#10;/CgfUGKEredi2EV92tB2cQgQMiIiAyqMkEFIe1rTZb4ZEFH25syB+lxLhbwgFaI8YMopMyJyZSAc&#10;P2fOWXWIijlnz/M9A+YEOBWOidH5njEBs7Yq094MncwxeedxqMgPJwMEtZuTL4VpHAEX4lhk2/aF&#10;2tQbdPxNFoBYmxg1h8dBOOgXgC3S1gbPAHhkVlEO4oa00AmOxD2MgT4iYciEftMxzhXgW+PmPI6R&#10;k+ZUtBcwyfDMg17rT5EmcHctuQH19a08rqWzxo38/HaPNX2mXxwXveHMjbnnOw9pEc34TnSIvLbB&#10;vbZzyvoiq2IhPyImmuFM6QEd12YHItvbhFyrbewa2LmnA3gBacQXcUEERJqeLzpHNIGtqG4e5rLd&#10;p52YjM08ZIWAB512LwRY/+iWNgU6+g8A6HKH6Mj3ngvEtN3zkTDX05leOAGsERX24lx+QL/JszcD&#10;GT/y0l5611w7/wXQgbG/jS85siOy53NE6fSG3SJu7k1P23Fr9TWCBHaqX2xRNoYtzMN4I1PGDzGk&#10;pwC8MXEue9cf7RVRkiOfCxj5LzLzv4BHRoJv5mPoO9vWVjIwpgI7YF+g4W8y4UeN2/oWrbVPV/9/&#10;K2hebcS/cN49+XhGz2A4vDUNy1lSinVXkq+SIUAAJpS7Q7TIKb97O0QOui3IZn/JiDEd7S3p+9KI&#10;zdsajx0zjlTN+7sGOQJY7sXxlMrmgJAGESkQJB9OPfLEkbpWqkjEW+GSe2HNjHm2W1SIECFLnqPd&#10;wEcUjTUjdTI/nD9HyElyFpyRjIbIpTS16BP4aFtOkP7silpErrIxEVAEDlng6GSGHjk4S05ZRK1f&#10;gEs/EChRFxAwl4lUIAtk06sAAYGoWETle5GFfgMEERXSxmFKZSOm7ass6tEH/XSu9gMl33OunDAC&#10;hAwCDvJETkQx2ufzeQCx5sNlOGSl5twoR6wvQAFJiwCZIkI42rZSVsa1xsSYyjwBYkSG8wccnDy5&#10;ex5ihqwiRu0Xq6hRX5FmmTBRqH6Jqt3bWCMLQJx+ALHaIx0NPDwbae91fqYxyN5UGx0BgMbAPDId&#10;1CYyRtxmQSLdEwmzIRGyZ677SyMQQBg5EGC4t77MrKJAQ38FE77vTVZFwwUH2gE0BUD01A+9Ru60&#10;zzMEIECS3BFIPopt9napVxXgvQQ0H02tPmKIv/Wae3L+HPMRKFLE79p2EHONTc9xwHop6wTSd4/T&#10;PSTk3W3p/tokchChnx0cHYdewdzZ+e/+XlZEVHCU9n/k+fQlnXH93OKvCNXnvYic/Dh939Hzojb6&#10;jliU6XFP33GyEQCEDWnINpAZUaDopXk6f5M75+lv00n+9zxTMKLXlXhJz4p4EBZABeTWN5jIRgAs&#10;c9X6aI5NZMxZdyBJ5v6AgPazFVGkDBNnb77f1Iv7AzgZIvOSIlOky/fmgrUbePu/V9gBDJEXQHZv&#10;0zuiSkBXhkzUi3zIoiBVUt6ie8RGe5E340/+niMj4zvtA/BIxZwj5J9MdQAv1yKLjyzLMRYiR5kU&#10;oK5/9ACYiq4RUUAvwhZ9SrfLQPQSCG0A2D4D2uTqOtMZiNZcXviIDu+ueQlofsqxz4fjL5Rk9/aM&#10;897+zDOmnt5bCfoze3S7Vfcya2DAqf7F42i836EHImGp/kfm+F4l+xXA5v8VWPZ798z5HVAXna/B&#10;ETCrMvleXZvPdB/RaoGCeXqgiGD4bk69lSFCtPQJkZJCnltgyujIELwr8/US0HzVQH/uc58EUmJs&#10;+RGWd9/T/vfsV85Hr2145q0ij/bnr14nvXZvRP4OEPmr8j3q1zvt4ytkueoA/zJrCN7dBlGmtDwg&#10;/omyPATN1u5BcmyCMxPqmgMQsmNRwnapAIgO7XtlU4u+CVe6RLqqMFn6w+T6LqVbgY7rjkBgndP6&#10;GPm7Vfjr7k9Xmtt69KnScrtlFY/e753XVXz2zmdcuXevc7ty7k855yc6058im0873iuBQ9A0oa6K&#10;S6WdiWeFBiaIVSjKGQNOE/kqz+Sh5ZXl2qUm5L/NBTjk411nwlme3oS5HLZJ93UHetV6JucxZNVs&#10;JrnX5SqqyjxLoYzv5a21Rf5ffl11pjQcoDep73zzFarlTJyrFPPbPIV5CP3UHssRWrOpOEF6xedI&#10;grknhRLttG9C3nX6Y+JaGbc5jFvOWjGF4gXFHwo3ntk6MLmqAm1Np3mNdmlSRKAQwiS81AaSop2l&#10;OcjHZ62fJWOEByEx99qkvJSJsZW2Q3qQIzLwd8UQiI7/e42YwgjnuaZ07o4glSrl/Mit/xEucxeK&#10;FdbjVtSkb6r9zN30Quf3ms5jd1eYoDJX5ad2ri8rfuyuz131rvVsz7XqNVffQ6rpuwKen37cmz34&#10;zv4gwl+ZBfuKvh6CprWTSooBSOuUAJmJ1xa9WxagggrA9D40IANkARggMxFtUlaBAacG6ICuEuEV&#10;ZKQA3JsDN2ntvNXhWmysIs/BQaqoE8qbSFYyDVCV9nu+9W3Km02Qm9x2b89ABrTHZLmJ93YyUtYM&#10;4KUjrMED8BTUGi+kAQgxQm1QMQcoVJKqNFOZpwz76OCYLGcA4KrsAPfu8LyWsBR574yEgSMn+oFs&#10;aKs1UyrJyFjfzQtIcaiMmzviKCLwv8IEVWkKBoxtZMJ3ABlBUrHWwmyVhwoiyFgRAqBCJvxtIp7c&#10;ycEyCmOumEA7FBy4n0PRkOpfcyQtzPdslZrtV6z6lLw7yENln2KHo/lz9yJj5yJouz17rxqUe9gx&#10;yn1UdDqQLaTKWDvoET0FeioUGyMkg563RGc+E4lA4pTiI2wKUeiTjI3PEA73orM+p1/Grz6Tj6zN&#10;3K+YrtLL5s/IgG5MnXG9ilWyR4j8HVC2mHy+O7UlW+mfe7fJyLzvGu3tor/mxnbLza4AWuecRZZX&#10;7nVr/FvXG9m/qiu/7bxn5fRIfxs7vx8B/EeueaSdV685BE1rhoAJB8yJitQABDD1v4jArkCiJ5EK&#10;R6oKC8gCB59xpJyHyAFYiMiszwKEyqzXKlDRi3uLXgGukuz14Og5bw6bc1WhZtKXo+YQtMFyAJVY&#10;yqIdnEZrCa1ra+s1YKoPgY9oEPhLEXL0gNPB0TlPNZnF0crmVYz1lnZgDRxu7bcrLQ3EkAHP55B3&#10;yuBeIhGAo5pN6b2/50bv2kR2AB5IAfDWIPmNxCAUZEnWKjpbhK7N7u87ThQhsHuK337aCQgQWscl&#10;m+BQ6QfcAAdShJG7HlnRD8tOOOIq+eiFsXCOsnBtUN1o3JAWY8ZRIU/WAVrPFyABTG2suIDDBZgI&#10;263iClGw8VW+v6630wfPVq2qaMC8iUjb32ulMsBFBhAtOoY00CcFEWSOGCIadN54KfdHvgAskqGY&#10;hvyMg7ab6vAcNqGfsiGIC10gA9kZMgLEbR9Id+kJPVPpiNwANmSE3nZY66jEnuzZmOyILMx88bOs&#10;hnYhwdpl/GRKfE5PjFULyy2N0EcVnPTf85BjMrUxBVsG8sYSqW3NJ3LMTtjOBHUydD8yYj/kqdIa&#10;SaB39EPBB99Aj9ippRayO7Ijxtx1/Aa5ITO+y9ZkiKy/JAcExn2QN89QedrWfb5vD+PVp/AP2mKZ&#10;Rof7k7O2PRIp0d32MdZH2RdtZX+IjoyO3wIHukgHyc1n/tZu1bSyaO2T7HrjzMadM6uHtbF6AHpu&#10;moLPUIAY6boFPuxq9cf3AKxn3nP+VYBaz3tkLB591tF1NwuBDBiD4mA5CQ6u7akYH6DijAEZB8LI&#10;gJ3zOD7GjlFzCAyBEUhLcYiimHUQKYlnMUQ7WHCu83VUzgdenssJAXFOhvPjFBgTR495ez4wAfIW&#10;ihtURsNYgaQIlTHblql9Xzkqbac8AIKzoEz6bN0QA9J2fZIWppjawGiVqzuHMXAe2jAPDgoJEXGR&#10;kdTcbumIPooozDNxRMB2tyiX8rgHcCBnYKGPnKsI2sYAHB3D4aC1j8MjU332nRQt+UkZa4tryyyY&#10;o9bOQFO02lvd21qtdXUMk8EG7O4JdByiGnK2Zsy4eQbyIKp3vc+kYskL2ZGypxv6MLMM2kcOZ6xT&#10;O+gs4rWeS56IAUJEDoACEEi3Z/CuAS4iePLkyJAk7TT+7k3fpPdNMbjOLi90z3d9BmDZhMgQUJI3&#10;nUbKgKfr6AnC4Dn0yv1F4P5vwwZA6VktqtdmAA5AkEREA7l0DRBrUT2wmf0nU+OMWNAXpMeaQPcj&#10;Z3oEfOk7PUWS6TUbEBG3oQYizKbIkq0gf+yWY6Yj7HwexqN1h3SfrdETUTcglSVCLvQXsABp+sCO&#10;AR/fgjySLRC0rMD9ZFTYiD4i0cgz8CFfuqX9fA1wAfLGgC/ZOV1THO7ZTkxkQEf0yz3WKaL6dyv6&#10;1TZjZly1TSYIeApC+BYyNg6yRG2LaPy1n77xL/rFJpIzG+ZLjZ3MDDviV5A65IfuyYKZ/kHIPAOp&#10;tmMOH4Z8N63iHL5bH7WLzdKjtoPUR7Ki1+7NPhEe9jNfIB0pd2/LQkzL0DX4wC8gcZ7RtBj94JsR&#10;PEQICee7BCPGDVHxmTEx3Sd753/44x6yaabCBGO+px/Iib+13ZjI9uizept3APlp9SxhiSIwIo2h&#10;QJwtxWrnHML1PUMiNANtIBkHAYsqS3tQbAayvjrM/Qyo87CpHMJMGxlIz3YO1oWNuTeHoW0iBN8X&#10;iXESHP98pRWnTRkBiUHCqAlYHw2A1Bq2J4IwJ8qQ3Idza8cMgOs7URXjZWDAnFPXZwDufvPglDgE&#10;UQCHx4E8M6CUjtFxJBQMQWCMWKlIn0PiqBkRhfYdIBBhlKomA7IsEgD6FsdzIDZW4DABpbGYkSow&#10;AAD6y7j1n2MjD44PwHDGZGF+muPhxBgxx8Bx+F16m8EwxgiS9s5F5uTEeD1jLrCe8uWEGRYyxdBW&#10;530P2/Rs44RsSVkbY33grOgYIKQr2qxtjFoERH76zZGJrIEQ58kWOKZ2c/KbzjoX4DoQRePVFneA&#10;ihz11/o/DtizOEGRqXFH2MgRsXE/YE/OgN6YzQOg0XUgRm/ckzPnuBwcjLHWXrJzT+3nnPkAjp0O&#10;ITPuZWyNo3YYL3bmOs5yHtpCn9gpIgE0c7quAe6iU33jFLUNceJwOWSgqO/tomR83Y9jZk/IHWcv&#10;00OfyNCUEQJBfvSCTQAbEaufNhyone1521pq/oys2CkQW9/8wjnTj370wU+Zku6LDMiQONoYQ+bI&#10;mDqf7IxHuzUZP4SeXZE1YidCBprGnI8zDp7vOzbvAGpsWzu129g6h5yQDBkfMvZMAOb+xoOfImeA&#10;auyAYlsL1geEzXSYgEc7jO8kY+6DRIt66YHn0cn2Ldcn9qDugX7ROWOFAPCniBHy5rsyH+TeyxhE&#10;/7I4si76z3/xbTI05OY+ziEXesp3I5Wyhk0t0bcJ9Pf4gt25p6D57AN+4vXPgNWuP4w8ReIgGQoC&#10;MQ/PRBRe9WzpH/crhcn4ODz3ZxQIiDZwptg249DGtjxDbETKDorOsbhWROdzvzk8QOZa/ZLaRG4o&#10;ZhsZIE7ApMId10htSZVpH8Dxvwhf2sw9GI7/Hf4HciJSh/twCOvuIhgoJ3i0sQMH6z6cogjpmS2z&#10;ED+sGSHQZlEUQAYiCBSZWksGSDk3ztPzyIZRI2WuXbcgI39tExEAZADImbofMOC8Sj97LgeqoAs4&#10;I0kW0SMeogLPEM0DeJ+RIwfib+3Rvg4OjRMT7QQg2D6CycEgAL5ryzb9Ne5NDXgOpyTlywnSb9M3&#10;vbwBuQJi2sXhzTV7gJLzRhoRCTJzrYOcOcM2DicD90Tc/EjV0kVyF9EaY47T/VwLLPWTHEW/HDNw&#10;BBpS5KJLuo8Q0Cl9149evZd8gLV7VuHvGRyy52vPOu2if/Tf+YCKHMlrrUIWQVW7wLbYJIADmuQN&#10;NJpmodvAwZgjJOQpa8Du9F9k5VnaaeyBY9kYJLmXAxRJtv1faxXJz/gAcgSYXZIJ20Y+3I8OpbP5&#10;KVkpY6bdriuDlOxEysCbX0FG6DJbEAV7HoB0+I5u0lHnOk+wIiPmHoDQMxFo/QbAgBQJ5F/0G3gD&#10;bu3gd4Ci2hVRtXFiH4IE9oX48H/A1zWePXdyegaX/knQfEZgZ9futnk7u+bz/f+XAKfDEYqE58EA&#10;pOt6F+l3yAvgTcIjApCqlGFZiRCHemuxt2sQj6qZMe3e/lHfOC+Om1Npyz5y4JxFRC3m5hSBEEDR&#10;DueW/u1eQFA2wjVAGSEpquLggAMnO/uhbYgNZy1qlTEAHu6DDMnyID+mNAA6AOEgReKT1WsPp+h8&#10;Vd0ialGLfrg3wJ2L1wEewiIC11aZKelzEU5v7FAUhkTJ/uiLlx34X/tEzkiA6IPzFHEBe2lvW9LJ&#10;rqxV+0CKU23vXTJpD+Oi93t1DtiLmoGh8dF2IC5daew9D0mSigXkSBmAEtmK1AABQqN/rjP1BWSB&#10;h4yG+7SFnr47l1xkAYyjPjtXBAqk9QOhcQ+RobFyX0BJ1oATkeu1hPVXOlSbjB8bBGpTt40voJc+&#10;N0amdxwyLz6PmNNTIEj+2mesZBAQGGQqQgwwETy6SgYiXdExcoX8ISLkhlyTGwIhqkSWyNXYy2aQ&#10;uWweouEZMmrPbMAwx/8/QNMAvSoSulfJPud/JMAZz509pkQY33Su3y0t89ocyivWhAIGwDTTXpyL&#10;edmj4pXv7v+zz+fQAMfZe2Gfec49vsx0hIh1Hc9HtwhFcEwLGdterwc4EQEgpt+iSClJJIKT9zeQ&#10;b7kWe/B818ngmLYSlftbZkYqH0Fxf9GYKKtiIFMAyCf98TzgjLwgYe4HiETznq1NwMb3EYp0Eej6&#10;YX8IEsBeNyAxXQE0pbkBEwImcmUfHYiV9G8ZA//LEmib4i1giFQBXsAt1YromPaS3VF7gEjKhgBW&#10;5Mx0jRS3NpkiAtTa6RkIi5R+0zn36MKZzv0HaK7FK2cXP/u9yAITANZNwj97z3df/0rhv7utn/t/&#10;JPBTJcAprxXh391W0Y+5w1cf/5LP0FeFOuaUX7UXdXPbR+PScqjk7H9kYsr9rIDwnjH/tvQsBoRp&#10;yqvL2a8vf72nE59zPxIggX/JOTXir0o53dKgVzqcn66pf1WHblX67sbk6Pwr96EvX7U0ZALlV2Wi&#10;DkFTyGx+SYWfSWBzOAoSpDEcctnmEhRCCIFN8PpeZekVI1MwIaRXGCGX/+pN3+XqTay3kFvFroli&#10;6T/5eSkK8yfSRFIbUh29D06qxGcVnWDEzvO5QZI7dx+T6OZypCv8LW9PWTAjaRkVXqJp80cq+3zu&#10;vKlQZDXXUbn3UUpoKuwt5b2i2NNQrozXK5zdux3SK4zmq2TxKnkqtuil1s/c891jc+SYn2nzT772&#10;GT068oXrWsh1zEoD3wOCZ2Rpd8/53FfpzaP32bWlzWHepR+HoGky2gSxPL98N9AwsSxP7m+5Y3lk&#10;ICmnrVrKRLrJWYUFZ4drVUjJ0fu9VmXduv5MwNK9JpFNhotmtUdRhSUm8vIqyKQOVJ2ptkQImmCX&#10;a+99bSbngZxqLUUHJpgtBbD2Ss5c9VfrSt1LLt3ENIAkDyRC5R6ZyNP3jrgq3QC7yXF5eyCuKMKz&#10;VdatZfHkYQ7ChH4voJXbd916mEvQRpWVJu7dDxhzruYO9B8RIEfkQKUeAoM4+NuYmA9Q6AH43UMh&#10;gr6bmCcz1YnmLSxJMBGP/Di/pUSeZd6vlwKbq1FosJbvr21HQshHkYiKy1e9Oss8kYXlzVmRW0tc&#10;PFMBQxXPyM9cpqSNrkvW7qVdjNP8EgLFHhSQIEh0xr0aQzKZr5xynzZUMAaixbk4/cx2fJ9Tdh9F&#10;RLuplSPHPT/3fBWG7KMq1jP7mu37bLB/ZbRef846tsbsFaTxkZZqy9qee+aCtb1AYqd75nLveR1i&#10;KwvmLlSP9OvompvpWU5epRKBaDiAADAAgvNUVi9KFGWqeOLsehfcWSNVHlaO7Le1VbtUk+gQYFk3&#10;5geA+fHsqgrXZ5k4BhiEZgG9gQBo1iIBwhyMNpuM5nis7wIKomvPMcnsh+MG6u4FdOXK3Vs5vnJo&#10;MlGd5VzVeUqfOch2MkE+gKaoVtTrOcDDtRRBhR+AAEKAHrj2gti1X8gA5ya1re3tWLSep8/IAodu&#10;LZx26aNUuPaolDN3A3zJkYNXGaev2moiX4ZBW8hSxZ1nqdhTsKJ9QAaZ8hxgAfgBcmt3lfGraNMG&#10;ugJckTDl6beMG9B4FsLRJhBzh5kzvTr6XvWndtNRAI4MynYgE8iQdaDaJmvi+XOpgQIEZevkIRth&#10;bI0/YtGWhIowEI92m1LEI0NDp8jbPI9DRSpZG2sVfcY/3fZ8kaP/23ZQxsL5yAw9VuxAlghWlbuI&#10;VmsdPcN5Fq/7fLeD0nRMSBGdN46vei2Y+8vsqIpETPrf+GezSAmy4bw598XeFan4vLkqtkLO/BFd&#10;dT82IOvFhkRDbGvOkdJDFZZ+u6aCGfLhZ+jZzrF7Jpn5jp72906vnOPZ7udcftL5cycr5/Qc7Z7P&#10;vEVOAqFd1ugsir2H9BzZywSyeU5jkp7N34/a5iSBa9sVF8Gge5aLkM89oH1vu2+CJkNnwBSMgQMI&#10;DgdoiWYAHdCx5oeTMS/J4XAsAEbqdi3vroHKn9tmTJm063aDzWGpMmtwUlTGdaQcnLyJaOdwBJwu&#10;gFACrSKrdZVKrzl05+lbu/ko4WZojNSCZaXdDFulmXNFj5yj6zliDlnJNIfsGQzUWjnOTYoYUOqH&#10;KAuQkI8ScY4A2HK4XgwriuQkRXy7SXQVd5VZA26Oc3dYG6fNnAiSo3zetdoGoDkha9EAqMjYQSaq&#10;9xAiQAmUReoiRmX82ivi1C59ADp0g/N30BVEiIIjJvSFjBwcuso52QRl8WcKTW/cCzBx5kcVqiro&#10;3NcSBT/IQW1c5WJM6CggAWit49RnYAjw6YDPOWMEA5iIGsnIGJIFciCKb/G/SNp1AFRln6hP9GV6&#10;g34bYzqiMlE/6Ikxto5VtaBqRudqtywH3TJOwLW1q/TM9fQPaWJzfrdNpAyEzEeRLQeuncbmVrGN&#10;vgJ2usGWb72A2rkACqmgK/q4vrA5mXN0pm7cD+DL9JAlfSMfRIUc2omLrK1XBeAyNGxGNgO5BELu&#10;ISNC7vTH+BgvS5DYmfbTWzrTtnFIlywOoimr5bsyCcbEeEZMpq4Aa3rLlxmDSNCqT5w4/bRWUN/Y&#10;CL8jq4P8IJWIMrlaMqNdiA9500U2gbQVQQk+6CY/gfQiR9ppbFv/SVfYsuuQBj4NkW2XHVlAgM3m&#10;ZX7KlmiLpT78CttDSvhvGYb1ADjIszXP7IsPIAvkh17xHYIYWQn3Il/35xe0iT3QYf0QTKR/si36&#10;HeAD37nF3w58+Si2UJFo64fZxSQV9SE8eHfEfRM0CYdiUmiC5gT8ECLhUGDpWQPFUAy6gdPodprZ&#10;pQ910oC6F+fPye7eanEvA+h8A5hT0weDy8g5v3YmAsSAAUBixECGclNYxswYOCWpVkbhM4AgDWfA&#10;pOi0n/Fxlr5nwP6ncJwCQ2pnC3IEqoyQUnMO5NWuKwCb4+MggOeOWQHWtiTj6Dn/3cutKTonIu3I&#10;GTPu7u86ERyHQeEtXEYOlHpj/hwQogGsGJb26A9wIj/OiyJbC4hwkCGjNo76pb9Awj30lS4YA86E&#10;cSESxgNRKE09x5niawvZGCvyFLXuDtEzEgOE/Ijq6NHOaOghoOGMOGk6bBw5SYumZUvIVl/8be0k&#10;5+c7ERI5cYLkQX6ezaG14FzpO33gJIEK2dEp57gPpyg9TCbsqY0m9As4AH0H+XsW2dJBfdcG13N6&#10;vkO6TIW0HIV8I0nJST/OInSE0DjTEWNKz3fvTaRjxt/3wEjmBWk6eumAczhp48BOkAIL8fUTQfYZ&#10;goNo8B30im6zETZDBwCEdYSIBnAGDEgPudBneocYiNSBIXtnPxw90CUPdkTX2lJTJsBUEmdchmSn&#10;V2yHfci2tEHCeh6ZGCsgKGsDyNkJoEMMWg/KL7ALJMBY0k/9QyoQePaCkJTNoKfkRFeND/JPh2R4&#10;tIW+8cW+p0eyHoCTryIf17fuEtABGufRbeRe0ENHycg91HesBxspCOLT+Cr34KfZJfJIRn7TWz5M&#10;Wz2DrOmtYEDWxDhpk/FG/tipwxIYsjl6yQVQ5QdkaSKD5ED3jLU2ftfxtupZnRKxnKUS3tVxBpuw&#10;MROKbMBndFou3mcYdBPwUtHmrDqXYXN46y4zgEiql4PCkik0MuG5jAPwMXr34sCKVp0H0FwHpBlO&#10;G3sDcEa9OzBLymnOjQGK5ndzSsDJNn4UlDFJf7ftoChubkLd/OVkndpOyY2fbbJkBTB7joDBSv1x&#10;PhwYR4cwMRBOjCNouzkKzsHrOyfB8Tbfbf6Tw1kPIMjpWvjsfgjJmfO/okP0kSNFEBg7p4kkkaPP&#10;21OZYxEFcO69vYajEeFrs4iPQ+EUXE+WbTtIFu6LYbtfzkZqF8GkY5y87zzDXHCRLEegn0gnZ8Jp&#10;ux5Y1m665DNjSJYVAPkfoM0CMyRGG2/tjIQAGn+RgWfqz9WCvFspQKluEREdB4Z0UHaKXpMhu6AP&#10;ImY2aKzpCd1v715RKhCkt+xFP8iNTiBenDXigtywN0BKdsDfs9ybTMmEfER5kUERvvFct+hMj5Aq&#10;IK/dgOqI+JOB59IpB/LhWRw9feODAAjCSAcmSdR/faDfngV0EW0+AaHrZRV0Cjmhd4DKQX6IKZmJ&#10;OgET2ZCXYEQtgefRMTrAnumoQIH8gSV9RCJE/eth6Q09ppsImXvwORFH58tysRERre/psmfwtcZQ&#10;dK8P+mTsEHk65nzt5mP1od2hdjaMTKnbKNLmiwApGyDr3UEXTBshlSJmP5NgXvEVZ+e8DTQZ33cB&#10;5tppzJ8B/LR1YWeD89u/X6uEp6MV4R9FkK5bKwVvyaKK5VvnAKzmv5yHbLStIUeDSbehN4KE6DRH&#10;JZJBFoCAPiBKovLWg3HCCJF7iFw5WalUf3suJ9FesHRQFCaKdn/ABRgREH+LOEQu0ugAjVNDUpzj&#10;QM4UoCFG2qLtbcA++w8ARbVX3pXpPhzgLQd2jy6SDYcpnYqEcL7uz4EicJ5XmhwZAzTGm3MEbhy6&#10;KE9kTX6uFTW6H7lxzP5HhJEWoMohIzfAGuAiDQBP9oFT54B9J5IlPw573eZQHxHTskVIKRkeVScD&#10;I1EWkqCd+qftAMszyVOKGIBz3kVv5AFs9V1krB8A1bnGm69yPR0FDr5D0AEwnZKliZABKJEmHdRu&#10;hFX0hrCSCxKB1OqvWgXEAWj6LQLeRZru0b60ZEXu9FbGg7yNk+kaZIGtINjGG2jKQCHOSIGx1yZt&#10;dp36CToNfBEc3x0VBtIRZMOmBi1hoSdAU389c0fc2LTdoNgMgiCiJuNXvrf2baB5j5F9zv33JPDM&#10;3rD/nrT2PZZ6BATzlVbOBObSaqKQ7yKusjOzCImDm3uzAi9Oe61S1v6qkGehH+I7SVh7nTofQQcq&#10;0ril5qWAzYWVJUJiOHj/A3WZkvZlndIVqQBl0RzyYwrj6IXxniGSFpm1VaGIStQFfGVNALhI3jgA&#10;cEAiBS5Clm50PuBwHucOxIAmYAOqTX9pI+JlCsDcaS/PEC0qcjRlIBptqgSQAxaALWsBpBVpNucp&#10;eyHqW6cyjJPznI8siCiliD1P+5EP9SeyUHN82+JPVgr4IxAiaJEisklPpWf1EcFpJcGteXTRunl5&#10;5AEp8WxtAeh+1pd+fJVf+IDmV0n685yPBF4sASDCke4YN0f8XU7lrJvS0FKsHP1ZBuHsXn/te2Mp&#10;C2MefLfs7NH+zmUhngHwbqXYIyizWjZCVqXwbEvvCtVm0wiIQfUfnoOkiC5lD3oVYAWJR32iJ1LP&#10;vTFKIRFSQedftdvQI/L8gOZFqe1Kvy9e+utOYyhfsdPMrxPM/23wWeXvb+zTp80/RwIVQQGUV4Lm&#10;q3v4imUtV9okXS1FPdc1X7muc96RaTkETfMwCiGUwUN6KQ2pBZOqBlSOXtjtM4UPctmWOuik3LnC&#10;EhPtvXZKqkTKAgvBOlSeVXRggto8kf+lRbBkKRKMIgZjvshBCNIe5mqE7FiP746WJUjZuKf5LH9j&#10;L0eA4N5SMbtlMgl/ZWz3DOBPBt7ez2kOxNyLObPfcJDpB8h+w0j9nTbONPDf6dV9PTkCzT6/BaqP&#10;Au6j193Xs/OzD0FT2b2JWhO48tqcqIooBQlyy0rvAZeKLnl5+XmTzcBS3t3n5iSkGUxKS8dwxsDS&#10;JLKJfukjeet2nDFxax5GVZkJePMyJqJVusndO1wj3y5fDpzl7k36mqTudUez20Dd/IDJcGXrJtB3&#10;1akAu9J/5fTAUz+1TZrBJDZyYP5In+Tq9UHKQZ69H5V75iH8b+JacYK2us4cg2u1pU0aFIWYzFc5&#10;aLLaJLpye8Buwt98BYJiLaxKO2sdTYZLc5gXcU6MFMlQOaYAQX+UdZPN0ZtDkhNiovrOXIofxSav&#10;UFAEAxmiB+5nfBAYf/fOzsiRogzVvs53nf6bM5qA2Ls89a31ukgT8uR/EXJvhNA395DScY5rWp+7&#10;ppxWM9G+de/M5n5eIZdzs3zsDH08ekn3Y3f8XLWTABszh/dMFDM3PbhHynT4GZJ4pc2P6Lhr2Nsa&#10;GOzu9ew6ykfad4+Mz849BE3OSzWUyBE4EogydxPNgMrb6jkW5dkUCKhY9C5frRJQ5ZrcvIlca9ZU&#10;a5kcdq7qKet5GDlwBcicKacJrFStAVj3Es2qLlNFpSIOILgHAFTh6F4+1w4Vh+vhnBamm/xWlbbb&#10;TFh1JKAzoEq2VUyKsJ0PdNphSJpAm0XQJvwBsLkZ11urZw0UxVRNhniYMCdHoIBwyNFbZqIQQqUd&#10;wCM3k+7WQekPWWgDcCR74Az8AaV7OVcBglJ0azWrCga67qXoAVgiIIBWH24dIn/39XyVd4jFUdXl&#10;zuiOSvf1H8gbP/JBCEzgG3cgjQxoG72wZo/sFAwoBOndfir3ZAcUcSAx+kQXkDTjKhuCYKmo82NJ&#10;gvsZ94oTRNGWxJAt2XmmZS1kzwD1WXGDMUIYrCu0HGZuTec8BQktJpfdQO6QuWnEgF6pv3Y4133Z&#10;AUeHxNgEglzatcRnqkPpmipJckCa9E8VI9KlPciMexhjOiUbg2ghXbI4bZBR1bF+ygrRJfJG1FTl&#10;3lq+oyjH8xBfNvlstTlfwaYr9lE12jo9zh+ZqshGu2WDcroRl5ZU8T+qmzvHnBn/wJbda7fN2upc&#10;u+ezTtczjW9LTc6c7PzetcZPUQxf0Psm77nHM+e+IwKsPW1bt/qIZ+Xd/d2nStod0e2dss/I58q1&#10;h6BpTQxnlMIraQYqHJoICmhRdCXXHDcgAJStE6IUDJvT45Q4BY4ZwABdgMGYlWdzngysCBDAShO2&#10;HydAZPScjwiPMxSBiaxEoYyPs1PdtR5A13NFc9qhrTvHz/kAfn3qzeKcqnJ+zlpU6zABTS6VahtI&#10;feFsRJMcv0O5tIi6nWZEiq254wTJzW+HvoqUOVuVZ+QiwgV8jqIHVXj6AqTIxhoqzwhMADlAJ0s7&#10;oAApznetrlxlZOy0Qdqb4innF8XuDpV1InGgr1IOkRI9A7V5cI4WXpMn0OLw3F//Wl/mfKDKAXku&#10;cgAcfA9cgbh2IVGWIhh//VZGDhSQICBFlgCHE5O5oFMAQ2aAvBAMIIzIGC/l8MbH52QJpIyztBt9&#10;paPArt2SptECPfcCsHRv5zi1m35qGzugz+2kpX8yMoAOYGpLhIAOGj+6hjRaF6s9rtdHYKZfwN90&#10;CN2KNCEh1vTF9mVokAcgafxVSmq3bMfRgQiobGxpxrr2c153JVowHaM/nqtPsit0BRBacqLvSLUl&#10;CaI3do5gs0/TLfyNtZbkiCDSN4SHLlkLSSZ019/00Xj62708EyjxEcDamNIzuuP7dnUiN36BrciQ&#10;RaTIzxgaZ8QD+aTPLR3yrPxdcuE3VAQbxyOgYBdtY8mnXYn8jsaLf6Xv/AofatqspUh8KX8x3ycp&#10;q0OHyB9ZoUPNFSIhsjT6IDsjq+NvvmRdu+ueZArw3cdv58AG/lGf3Ne4+Zss5jp457qvZ7DnHRAa&#10;hz4vsnZdU2u7qa4JmjMw2gVJV8Dx6JxD0MSgGZ3B0HgKTKk4GQtfRQ8GiXMDoBSR4zGIjI3RS11y&#10;bNK6jJsDM5CARcrS4GC/HCMlZgAO6WBRhOuBt79FBtqApQEYBgEs3ZcSut9uL1qOyXO1VXTMoa4O&#10;3jMpFCPwbO3n4B1SzxZfJ3jRZdui+d7uG72dXfTMCVBG0ZqUtPt6Psdn7Rwwo6Da7VkcFRBGJKxb&#10;lEqmhOToHhw6kuLgeN2r+UaGzBlwwCLMDJmjFOVwBMDdeQ4AutuFRxs5YgpPWcnzqBSc0mL4om8G&#10;0/zyavwcJjn5ngOs2k1UNTcH58xFbEWfHI5oCoGRzjVP7re+iDIddNCz6SDwIxPRm3EDEJyvxeKm&#10;AugOYGv3GNe7j/txrJw4PQNunIm2Sa9zljnIaTycInAHLPRaVmU92Ann735kiTDKQtBxkbExQC6R&#10;pF7UC4SMK5BhEwCZzlgyAOj0w5ICTl9/9Zu9mapw6B/7CBjoPTtxeK7pFHJGPHLo65gZA7aJLJCL&#10;6ZGdU2dL2gTIEAS6Rtez3+Qh+iNXzyUrdlFFr/WafAyQNubqGvgKfgPAslUyKDJnm0DMZ22jRwZ0&#10;xT1kZtoOk32Ti2drA3JpJyx6C6i133XuhYSQqTEF5GyJg/c5u5Zx4t8AJt0lY+Mqm2Mc5lpjIMEO&#10;PfvIUduaz3UA/9m9fvWHvtBFMnRfWSN+wPjwKcbGGAJogYOdiei/c+iUz+m/NiOm7uNz/qe9lNtF&#10;Lb0pe9ZOaekqGbUzFful8/S67ULplc1N2tWHzF1Dd/wtsHA4hx8VjBh/32knIkv+9Mx40od2kpt6&#10;KkMks6SdsnOua53zfxnrjQ/0d7dd6yFotvVcgy9VU+qHY6WMHGgLxn1HmWIcFMjf2ItUH2bBcWIv&#10;PsPqYwuc/FzD5f6u52zdv0Ifn3sOpilN616M0HZigdwqA4wH8DrPfTimoz0zCRsoSkkbBBGSgQH0&#10;HaIXTk/042A0UqfOlyLj5AAGRWGcol8Ro10+bMMmhUwOlBLD1R7Ah5wwZIpKabAwDpXiF4GLUkR2&#10;FJvsfSdVWYQGgJAHQKOvFAy7Txl979zVoI2D9nBCHFwbr9+jYOu5HI/IgGMXuZYFAET6kH5h+sAP&#10;AwYwjFrbkSJZBeQCyTAGCE/7y6ZvnASjFQEjcL4XzYrUyZwjIT/pdY6KkUm9Og+JQGL0neO1bi+y&#10;AXwB5Dy02ffaSd/ItmxA5+k3gud57qctCCUQ5uDoBJ2iA57h+W1Rialb86eOgONCyIAI2bTGDTnQ&#10;VnoNAI2/8SNTQARYyRzZMv70Un85GWSjXXjce13Yrn/0h7OTaSj7sI4tu5TZYQt0i75KJVesN2Vh&#10;HOl0bwVq4wp6KJoD7NoNNOkeIima1GZOVh/pO5kjSrIQCBvddw/9DXjbLg44AF2y5T8QBmPtKFLh&#10;M5A6QE5GCILnaQNZsuleegAA6CWZ0Ql+LTIcucw30q9dbUUy4SNFm+0etdsGk660t7M+6g+d4l/m&#10;oW8RXPKj63xtNR/IvgjceeTMV9Fb/sH57AaJoMd8ovFH5tzHJgQIFL3jOycoyQw4hx4AJnrmWjKh&#10;7/wcu/Zcz6L3nutZ1owiOMYYKPKHCB5dYycIj3EWSNApYNf0VdkfvlGWTpYNyQlLVr1zv2pt+ORH&#10;DgTNmM+1uv/skpOjeZAES0mAGkO5kop6ZEDecc1MC2n3bDswDOx3z6Z8Rwu5H2krGXNKbUMG9DlD&#10;rLGDIwcunAlW3/yoaxjMJEPIEoCZBIuRc1wMmTPFoIGBtLz0FRLEuEWdGKpncdLGlvHKTmD/nKz0&#10;tucBQveZz9FepM2co4wBB83piwrnoT0WcPtBFBS3OQ9YADz9L8KQaZEF4NRnZA8kOQrAKxrl8Dgm&#10;z9VODtR0SVsXIg4RJPdvPtw9gJq+y1qInDgtwCFKEDnNA9ACIM4S0wdgu2UPRy9hWHUEQQL6Inpg&#10;JwrRXzLyNycqguRAgR+gaJqHDAAup28cESJRiXYhmsAdyUOutZmsysRwlIAW6HkWUqr/skaixiJJ&#10;xAQZ49wBh6iZ7MgJQPlNd0Sg2siJA08gAgx6EUP9JlekSh+n3U2b1Eb6j3TMTfZXMESKgC+d9uPv&#10;tciLzSCcoim6BsjoNzmJ0LRHm6s9QSL9LYgQKWs/Yi67kh4XrSMcdA3RXHUA4ejlBsiqrERFdkgH&#10;ctu0BZJoHLSdvrNrAEtPm06QfZHpot/0oem5tgpFbsjfffSNPIG18UEqEOC1OAposxu2wg56DeC9&#10;foy86Nt8ReE/C5pnFZT3Cvc3nH91X9F39aW3N7x6juFd7X3HfSdj53xFl7vCCQ6RI6hgaFbvzvRq&#10;f/u+CmLt9jdG3r050MDOZwBRWm4ePo9M5gR3Mrj6bkPnSbXmsACB6FSbgRkg5cA5epkjhMg1Mj1+&#10;i0CkSbVdtgDRAQ4cMNCSNvQ3IiDFCgicD2TNeSNdyBMyCDA55aYJFFEptBPVAyVAJxrnyAEbMACW&#10;dLbiLg7bvcmp1wNOZ82+gG+72OxkB0SQgTbxf0bHECLkAZETsSEGsgRkCpBFffrhQBQBk7YhhUga&#10;MCFT8gN05CW7BhCRPfcVAbrfPERwzgHIQFIk2Rt5kDntaLcgkSOChLAjScYceIrekT7nGRukSKat&#10;lxV4ruybLFBFodLQyB67cT+ZKARJtF3BGN3yvSjUeDV1tXvf7KOy/2dB81GBfa77SOAvSOBoOuMv&#10;9O3dfZC6FeGt0QsCJLpR3HbrAPTv2DwEcARWprxkQyJViKpoqQ3agb3vZZacg1wgMn5kXJADREXW&#10;Zl0D71xA6nOpZqlP03cyKqJ/0fo8kBkg3B6+nut/UwDS08C/tx4hTiI7U0lInYwP4JexQmikZbUR&#10;AZKiR3ZkmTr0xf3NY6s3ENUjOMbsVccHNG9IEnvHRFem9Srhf+7zkcBfkkBLAv5Sn3Z9EeHu3nzC&#10;X0iVvgMQXynTq+n1e58prWoK4rszWve2+97zt6BJ+QkWCzDH1Itn3ZxC+Ly0j9+lhvrdeqjOqawY&#10;u6lseM63HZVnz1Lkec/u+6r1P0dCkzaQEnhmMfG9A/I5/7oEpJleySCvP/n/n/lu/bu3PZ/zPxL4&#10;FyTw3Xa3BU05ZzlxE6/CbVVWcshCZOXCqsvkk81RCI0VDpjE99vEscIEVY9y1tY4KXlXGGHiVn5b&#10;asPfJmmF7u4ltJd/VjIv/Pe56923DQSs2VLh5joVrNqhyACQA2YT+eZqzIW4Vjgvd+9vobr0gMlt&#10;1V1nhyo4Of/WZ5pDkSqQo1c4In2hahCwSikE5CbJzR+4Tt/NEZjo1g5pA/cQvfrb5+YiVLyZq5Eq&#10;kepwb/Mq5n+kWVSy+YyyGBtyIpMz5QH2CM/cuNv9zD9UQSzVIWVT6bbvtcPPWgjj/7lmCgEy9zTn&#10;5PztvLVtz6xHOxor6SFLGdalDmdju37fRgiN9ZXrI5ZXzv2t56wREzkpHCFvNvA5/lcCZ7b4kdXX&#10;S+AdPkcvDtOzqsyU2nKSrXuzts1kucaIwPztsO5Hfh9oWWZAgYBBeX8Tspy39WvO4exMUgMQEacJ&#10;d2uEgBoQBAwmrAGQiV6T+yapbWqgqksFKNAxAcyITeR7JpAEmgDBd3LrUqsmrd0LMKnEYvRnFbFA&#10;zgR0wAEcTS5zrEiENITJ80rzVbchCya4AbS+qyBrcwNrLeXhVbUhFORl0pvs9ME99VH79EGxAMLS&#10;RLZ5Ev0EEip6zZ2YKD86lOq3gNs1qkRVUfq7N7Drm6pL+X8ESZ8sg1BNp7xbG3rnoPFEaJAm91LO&#10;boxUfipxB77G1XUq2ownPUGAjK8JfEUAfqxnRUIczjFO5OQ7OoJA9R2ype9A3fpVcyGqcKskRFCQ&#10;p2kgqv3Mg1ypBDZ/Qk5IyqsKlOgiUkP3jJ90Hjm4v4pSRS/Se2RgHsqSGsUmkRV9Nz+GNLEFR8ur&#10;EKDeA+o5SEv/d57P6kvE5sipmwNj4wCy7QnTKZ/NLAuSbLmM5RmKQK4eZ7Z29T5/5Txjaq5NOlNh&#10;0KveY/pu+XwHMaCDqmiP3tjzVVnHKdtD0ORYTcYyGtGhkvDeZu4Gva/N3xyedT+AoTJ2KVxVVByt&#10;SMyh9JvDJPw2TvA5MPMM5fXAByACj3XPVA4dWDBCwgJM1uNxeqrG3J+DdjhP5KtUGWhSTBPc7svo&#10;Ofp2w9gpm9QfIKlSEIgCzV7oyhkiFkqn3V8kCPxEsg59AN6tezKhLoqzTk4ZPTm5v6hT5AuoRJzI&#10;BHkBTuBqDIArAwMeLTgXTbe7yq79wMR4UTaLh62JAhDIjh8ZAQ4TkCrPNx4Iijboj2pE/QXQqhtV&#10;s1lvh0D1clfyb6cn7QMMqun00XjqLz1BDPy4H/BzL6SGbBmE53HGgNA9yREwG2Pjap2nMXcP61+t&#10;WwOmDs7bmAKdDssV3HOtDl3l1Po8OiIb0XrWZ50PwGITsiKWIFhzBiB9jrQAdBWLnktGyChdaIcf&#10;yyCQE5ssRHisFyM3pIwc2QJ5GzfnkB27QjrpkCpGY8mmPGe3uNv4k60MDhLEZhAQ44KoWgNKV2U/&#10;ZJnoEzKkytEYIIcqKV2D8DgAAuJjGYA2aaf+KfRgg2wGSUMk2ArS6T7sgW0hxqpa+ZuyQ+5Ldi1B&#10;QM48h+24/25rQH2TjaLbSJa/XW/M+RhVmaLlNl+vypfdqrREgBFGv/WdbE1V+a7lBz5Dftm+vmrj&#10;3MDhSI/YD0KKsFpiQac/x39LgHzhEL8z3915JKt3RZbr87agydgAHqMHaIy+hagcuXkkhsrwVSYx&#10;OsombWp9TOyYQvtOh4GoaMM5UpwiK8aTQYhGCcjBKDzfjiPKnpWHc5oqpSy2dX+AxzFzjNrAuIEK&#10;5+d7SkkZgVsL3DF/4AQoKKtJ+6PDfTkpawcd2i/yBsqcNEPk6IoEGZhIUn8BJQYpkmvdk3QzJQCC&#10;5OnZgNv6KMbYC1atnWLcvgOcUrgiXrJuQ3n3AZqc59EG3aJ41zs8E1kB/AhG66F6uau+VvWnvdpg&#10;bKTGAZWoSarawnvnah8nTIacoLHUD4AoyvQsZejGSAm+6No9tInD4mSRDYDC+fo7skGvPBNokDcd&#10;Er2KHj2PcxVF52gCSM6qAzv1/9lctL7SB+3iQMn5aOML9wYiQIsN6CcQ0fYd+bI+VHYiQljhCDKj&#10;z7IiRdv6wi6Mq2yL+yIe/kd4yIlDVpaPmCIm9NwBFMnKGjwOHIlgIw6EEhiSt/GYR5EoWVp7CCjp&#10;BnkDbaQKGAEyRIYdAF96DxTZFBmbojD+dNE9ZAl8Z+wQKdmIFpg7F1Agt4CH7J3Dn0RsVUeyfXrS&#10;Tj/GhENErOgH+2aHZCmzld+Y/ROZGy+yRD4QCYBvOgnRQPbaKEPfTEe1V7N2eVZLL8gFyIr89ZUv&#10;LD1PF/gaWQL+hW+wjOPWgQDxcX6MaRWtzwKn55MLW+JTTMMgLIi2cWXvbFggQ4/0n24hnIg7XUKo&#10;jQnfhcQ5T3bEchF6x/aRPv4LYeKH2LZ1k3TW2BhnZBvxomcyg77jH5AXvtI1nnNr0wGZNHqVTRon&#10;5EvW62zZ0zuj4i1oStNYfIvtEx5BtSsNkGDkvndQQsaqY5ifFB+AoRiMK4arkxgq5wQ0fc5YKLd5&#10;PwA5ty0TuXK+FFC05HppPAMGgBg0pwRIGahrpYspBHDgXAlX2ymOAcRcKQrjaIunI0VVQs1xzN2A&#10;nKt/oi1OCgngkAystlB+TpWBYtAGznk5e0rL6J2PmXNGlLSCJzIDWKIzhIAj5UQZKvbNMBkp5sUZ&#10;9nLWXR8YifYDBM+jyBweh+QensPpcITIhj5JJ1N235G7SJasABbHIV2MnBg3gOwahEYk7F6iU/cH&#10;pIgBo3A/DomjNMaiff0yT8spiQTIkFFKv7YIvd2LRJ2IGD3RBg7Qte3wUgQWUSMLTkD7pORvHXSb&#10;A5WaFbWR864qsntoA70AklKqiOIOnJEm4y5aAprS+JXtu45TBpyBOocChB0AvxS//9sKzbnaajw4&#10;f2BgXACjczgt+oRkkbejjAZnqi3zoH/009hzlo7exkO27dEsijJObBZBkCFAgpAo+s7utAE40lHk&#10;Vzvb4EFfOFZ2I3PEZuiVe9Ez/kNU7BmeCUQQODYB/F3PZugSnaYr2u35bJ2e0LvdATw4fod7IXZA&#10;wHMciI02IE9NUyARnsffaROdLbuCoLJt37dFpsgYcDuAAgDfzY3vUv/sVz3HUYQkyqUbbFj2yflI&#10;zO41iHSR7cgKAXUgiLDy1XynrBv79jeZynwZC4SJDiOMCJdsFDsAZu7jXPJxPd1rv29+1TiRF31j&#10;//RcsFBmip8Q9LBhvpe+kKVrjCX5AvGjQyAxN+AgW+MpMAG+R8Do85UwvzIKfcuSE43mJCnTWkyy&#10;CogCGDxG9qo5pfUZ2jN/bnrS8aV0HQOZu0G0ALyqYRFwm2S7tEXlDajvRdoVVVRB7FzkZM73IAec&#10;FPDwwzkzVM7GHJeD0ouUz9IVmDEnCigrGnItRUY6/HYP6SbEgMHrk74CaoTJdZWPaw9SxNh8ZvcY&#10;Bgy0gFOV08CZgbunsQdmHCbjRaZEzEiOIimOkEFyuowBGCJKQIEz93yOj4MiA05EnwCi67QX+xW1&#10;zYN8GCQdPDs4TmDMkQLkVxyIBCctWqLXMhLtUQt4EbcIj/Gl/85pWzvy5/DIiTNHIAFLQIG8aK+F&#10;+qIckThbE3GSBccuWwSskC8yOorG2j4O0GuD86RROULjg4hy7EgyMHS+1CrHKtoAWKIbTgxREkUA&#10;UOOndgBBIANgR+8QOP/TL+fTI89xPwSSk0SSkHDXItkInKyHDAknzrY4VLpBZxDg3QHEI6XGA7EF&#10;nO5B9yPAyIfn0C3RLaccqQNYCA3QQKjarxZZlw3ST/J1sF+ZGD5NG9taz3c7B0/W9OLI+ZM5uWq3&#10;H8EAefcSjdlnWYumRFqDSV/I14GksC0+Vn/I11giuADQWCDlbBQJFtSI+gGha4Eq8OOTfCbFbJx7&#10;GQDyLcpm5/otUNAeY4hE6COZG3/95lfZ6NGWg85VvzKjdv1HytwbWdr5ebaDBIqgkUn2oN+I8auO&#10;t4DmvY17ZyhdWwLNe9uGCZ9FLPfe8yvOZxAizVuR06PtmEzuUbleffZ6/1I1PgfiCpFKoXdP0azU&#10;+pWqWvcRmYoAX6WHnFZ7iiJLsiI+w+g5Cw6/9BInhoHTs/kqLtcAr8iSfusPUBI5cvQAWMpQiloG&#10;yDWIHufCsSIVCIw0V/eZcufcONuqtKXRkB1tQjw4RJGUVB9nCYQ5YVGNrJGoxL2lzIwBh9V+pByW&#10;+7snUqQd0oUIEQDQB58DPNeLYtzT81zb2IrIgbYIhmMGBBE65EGaepfeRNjoBll7lrlbRAP50wbA&#10;DEiRpg4EzzM4ekSKU+fkRUcIWG8ZqghOFAVg2Rl5Iz2uqUByyjrdAgZ+mkJa9+vd2cUVvSRbwCaK&#10;83z9AjDaCLQQHoAro6NvAF7bEThZlqJEJFgqH3lvPpyu0dveaYy8AkfkDGECuDIZnoHo0WPAi4TK&#10;KgE/xA/Zls1wr/b+9fnuYC/GrJdVuFaGwrSRMe0lFO16RdfbO1eULRjgBxA8/4t+r8jxil/6EaB5&#10;paGfc+6TACV6ZUrivqe//2wGIFpu+6z5RAa/ptXf36LzJ3Dk2nVr3vT8Ln/vjCPitWaH2ux9EuFb&#10;0pj39festDx6YbeMRu8P7tVVZcA4ZQTLz3yZugjamLoOWMg0OKaTnn9rhwyD7MErD3ovsjIthbAg&#10;ZsCtqN//QFWGSPv9LZJDttpxR6SPgAE+aXiRaEWPUtXVUABiACiSB64yIwDSPWVRRKcIEDIlMyQL&#10;4rkyGGpQpHNF9UD96PCdDEPjIEKVvnePXk25y05Ov1fE/0o5/0nQfBWjeKWgf8q9PrJ53Uh8ZPk6&#10;Wf72OwEpUY36CYDk4LxXHSlN+ZX9fZeeThJyi6C3lEk7ZGD6HzDvXgiQbGQ3pMVFvw4yds1uv+Yp&#10;z7UtR20TbZ9Nc+3G6bAQ6C9HKV+psN/1LKk7qR9FWpji5/hI4COB/5ZAm+I/K5vdWtQ1un32GWv0&#10;+or7/fR7iILNSR5Vy54Rglt1MtVh3CuDm5GmQgy58XalkVrqx/yFvLzCEfNBcuo276WEGuN/8ysV&#10;kkhpmI9RvCCPLZXgvvLNJoOdbw5H+G8CXJ7dXIr5CvloBwGYrHYvbAMozEIj1wIJ7MXnvX1cimDd&#10;b9G9nDOXbGh7O9wgDaUFEmopj1mZNQt75taAyeHWgOyY6Dz/TCHIdneO8TA3Y85BuqjqyHuV43P+&#10;vyMBdvMb5+6/coT4kTOb/Mr23HrWu2sN3t3Ptf235L777uo4PbJP8CFoqoI0ka503sSrSWXVZXLk&#10;Jr6VKisEMDlr/aDfSpAVnrSYXk5aPhsQAUeT5Aoeej8dcDR5rQjAxLxKQaCqOkpFmjkrFVm9fBWI&#10;mrx3nvYp9tBG4EahfadtJqWrclNx5x7rpuuA2nNMSvcSU88ENPolf65gQPuF8YBYhaKiBEU2QFFh&#10;hol0bZeaca4yf3MbJtlVhJKXcwCXJThIBsBWAEFOJuaBt9JrRQ2KOhxkplpNO8wzuK/iDG1QlICg&#10;mGCf6xNTZNWJJtAt0SG7uRzjHmVX3OAeflTxqTxsbaGxQ4K0W6m6fnmW/1VDGh9pFYUgxlTVbE5Z&#10;5au/S7MgP7OYhyI7p9RNWQ+f7zIgxoI8ztZuVdl8jwz+lXPZFlsyTvcc7F0lozkmc1ZXndU9z/iJ&#10;5yLy7PfWBik/sd3/QpvuyZK2GuIeuRyCJgDgJDl4yxGs8QEYjEL1WCW/SntFNpy7ajgVS9Y+WdcF&#10;bIAYRwukfM5RWmvJyDgx677aE1almslnpcpKnjlTlVmq5Exwc+KARbvcR75bZZtKOxPaSubNKajg&#10;8zeHDchVhu1y14iAiWVrKtuVx4JoIKZfLcoWGXsGgOPIVaepwtM36/AAhXVv2q6qSxm5dpuQb3MD&#10;5fnkZtE0uWhT74pDJHoTvCUE8vbICnmRFcBS8QYYVKipSgvQdmkh/SJLWQLLEUy8rwfZe876M99Q&#10;0IJ3zkH/9UllpiwAwkFu7Rqj0tJzkBXkwDWKATyfDES8CgOU8iNfxgnxIkd9I0tZBfqFFCBTnDCy&#10;QUdkPYylCsiZcpGt8AxyRVSQIyRGgQIiRy/IyOcKIrTJWMk8WOoBKIyLZ1gvrIweKfI85AxxmYed&#10;onxuCYVovo0bfG7cPQOBUL2n8lNpvnv5uyUobIU+u9ZmAL3eCNlhF+SgSlWVKVmTLXvqAHBk6Xkq&#10;Wv1WfEF2nmusVKIaS6CmX0gMHXceu/A9cumz2DYSyB5mxTVZs9/eQ7nqkfZHBo3hrAC+xxE5V3vZ&#10;/CRLzWF1L+MmO1QV6owUXJfD1G4+oh1/FIy5lt77TVb+PtsAY9cH83LI9q1tLO/t++f875PAvUTv&#10;EDQ5IdVSbUrA+XCQHsDxWEyNbXE6jFhkw2mqquJcGTnjAw4cpShJxEeJ26GGwjNS7NaaKveXtuWQ&#10;RSkq2ZSYM3iADUA4WiDCIKyTUqmmRLr9a0V3AIXTBaoAFtBkKHNoPI/DcT1HqF0cejv0WJgPBICm&#10;NUvtwgKUtVN/Wsjs/taNeRZZcL4cGqcnwubQ3Vt+ngFz1IEM0OQorZ8CICLLNsDnSJXbIxI+Y6zr&#10;usTZp8aHQ3ZIp+vDutUYsAcO5GoMAYA2ta6re/Z+PE5TZG8cyV47tFe7OHD3BwrkLgIlQ/1T6WbM&#10;jKMIFPAbK880PpyfJQbkRjYAFnGgA/RHlKsyj5OnV71Ut/aJ5GUqOD8khM4gUrIcllK4xhiRP50G&#10;lPrKuSqPlyGwTs0z3UO76LrqPuO2ru9q9xPER58AinEmYzqrLTIWgFp2ACA6h/44WsjvM9kGbfYc&#10;6VFtU2avHb53f7ok44FcTOCgr7IOdMN5NjUAesZDtgIp8UzXIV/swPkqHvWbfC1BQGaAqKNzgewE&#10;aO0D5rsDCCOofMXROVfcIZ2yWYF70HPyRUDYKD1tH2zk3TpLpJb+OAfYslV6hqzZyIQ96aPr2YAs&#10;FD1DwpApPgcBc40xdp6NBBxA2f3Ja27PWD8QBcQswkoG7mvcLYd55EBgEC/kGWlHfNgo8KfHsleW&#10;7ZALv4lQ6kNZPD6Sn7VOVHvoj2AEgUOMLBPRNn/7DDnho5u2iny07nwlE83P+r4pLW1b05vOO8v4&#10;3Cr+SXZzqstn96Zg7wXCe8bsEDQBBfaNPVISzoShckoMj9IABooFRPztR+UYRyelC1x7tZadXxgX&#10;JRUFcVKcgXRoO40ADFEAJ8DhUBzABKwYCAfHCXP0HLC/KQIWb/5UulJ7pQk5S86cIw54p2AooZJn&#10;Dl6bRLYUH4DaHorzB8Cej/FTQqDhHECiz2RCDgy9PrueUnJeHLedNTgdUZ/7kSFj4MiKNEVWHJ1+&#10;Wkztu7a2E9WKVvSH8XAg2kBhOWsgsioI0GXAgIFjBEhHVWLTGHZVZ4ARMQk0tb1dRYCLUnIpcAeD&#10;Jy/tdJALJybdzTkDZP1r27zecK8/nD/5GluARY5kTG+sm+OURZRr5GeM6QqQ5uAQErrCwTBu48C5&#10;GGtOUSakjQV6c08vFWaoMiz0yHcI3/pGHEVV7kMG+uTenBXdFhXRE4TC4Vz6LSotUmxvX07L87SH&#10;frRtIuKSkwB6RwvAyZCemuOnG9pB131uHJEMfSdDskS+6LlskKibTdAluuZchz7R+zbM9xk9A8hH&#10;kabUPELCJ7DpdeG96+k3cGMPgAFZaGvMbJL9tRGBMbfzjDYi5ggqUkLO+ktWwAMQ2pSAXyADoM+O&#10;jBvyxTbJBHjQLRt9IMntOERvRPHupe2WSyBFgACB5sNW29IffaWPHXbOkRliCwFv37ne1APdEKGS&#10;8frmIecif3QI8TSdI4igS8DRGAF4ei2LBOhE9/oPgPg8+q4/9Jy/8hkChgCxSe2ymUN7MvM1rcf0&#10;fP7U/4IhNiuYQaaAJx3lQ2TakBZkBMjLmNDvpmzcx9/u47uieQSOfBEZ5ISO01P6ry9smJ+hn2TE&#10;Vxo75EadC//iGsEFH+B+sMM15GEs+Fl6r5/ugyAdbfJ+D0Duzr1ZCIT9cUYOgxP76O0HlKHCGXNr&#10;HAKlIizK3psdXE9A5tYoM8X3WyQBZJ0nBewz9/Y34xO9ACAORzv8zbn6TbjOmfNUAB2Iuo4Q3bet&#10;zlZ2I+I1r6YP7uU+5ukoj/syNIMnHamNBgQjBcju69AOzpUjcH+OgPFoKwX1OWfAWRhkvy2AJgup&#10;TcrCQTF6gIJNM3xOnIwAnx/gBBylwYEog+EMOTMOYgU7cuX8ORcgfeVVaDvlEFW6nhExIEbNQXDA&#10;HA9ixZgYJ3bMMTJKIMjJMmDESzv7nHMQcVN4jpCTc47ooB08LGAuivNsDs+4MiQOZToy4wy8fI48&#10;GXtg7DnAoIXcbRgvgmDQIj7PNcYcBYDxmSiUsdJfsjX+HZwd0DHG9MNzjSO90FdyR4TIyEGnGDti&#10;2RgZ6/ZZdQ5H4H/9129RtevokLYAYM+caXj3cp5n0QlyFE0BWQDmepGlvvub4wXcnC4HQx+0FwEC&#10;DO7v0H4OlmOcB8d7FEG1rSJfgQxPebmHsSJXdoWsSGm24cLUW2SIQ3S4F9KojXwGWXDUbMQcIkfJ&#10;fgEDf8DGEGjEkK3qAzujl6J3GSCfGTP2Sy4ObWejiBZdoEP0GsgDHuR4PfgnpArAdhg7z2If665S&#10;7NkYAiEgRzdFyux6RnNlDMjQGDUFYXyryaA7vZygre+QBnZDznTRvR1AyWYE7AGIISTOc73PyAEZ&#10;5ZeMi8+AM8JrjJxHJuyADvcSBz4WsXIeO3HvqZt8qUyPc7RX+9wXkBVoALb2Azcm5MN/0FFBDCBG&#10;7Ixb+9YaR4GRNvOHvb2qt2nJXtEJcqb7nqlffDTSfkT6dn7v7LM/uU7zrNPr99MJvzOsv7ddZ+cz&#10;XOC8O2J5z25NWIWv+zGONs/OUPzuGVgjp4ZAON//jKHF3K7ldKQRGZ+0qf/NwzEo5+f4eksHR0n5&#10;OQ99FSmsqSPAybg4KOySsSMM0sMVSmmHiJ0z9AzOAnPGYpEZ0TmHKcIQ6boOiM1N/QEcp8apukaa&#10;nKMUwXAyAMgzRRVFkcCagQcQSA+WHzCZavBszqI3ozQdoS0cMpY+944V0SMdGDeQ4nQU4+k/x69f&#10;Ppuv7+IUtZ3D51g5NqDs7yJN/WtqJZ0iT+SA09sdMiycHSLh3ojvIwcZIS5StPoGKJEkYyD1igwA&#10;+TZ8JwPO1Th4JvImPY7QOUfE5jNgjPwhYYCpN/WIZD3HeHGs5EHGCE/b4wGeXXWlCB0IOXxP3+gA&#10;x46srvrZpgx0gu5Nm0lWskZIgvEGDADQdbInAEaULeoCCu02BVwRpgiNqLlMhYwNEosIIRz0HqCT&#10;g8/YEeKFnNBduuI5bEkb6FBv0EEyyQeZN43gmcCfrPyePgbJIQdZJuNHlnSHLAUCbIyOepbx1CYk&#10;Jt/QCxiMaasV2C3ZuK/9ddWasE/3cD/AbRqD3BHU3mzFXyBWzmtq7RHdXK/5gOYrpPjEPZ4B6d9Y&#10;ubcu/XlCdNtLGRMnLy1367CLy0xZM9CzbfcAj1RhB2cB4DhqzLqXGvgegGHiHIsIdZKMW+3ihCt2&#10;6RqR0K4isM/mdxxHGaD1ORXVaJtoDiA2HjJGdnQBQvN+5gvndma7tku7Scs9u2UjIDQl0ysBtVeW&#10;AtghVfom6tX2XmkH8LWXMwcSHKzoSIZJJI5Mtfk4UDVdAQTMNQNQpIGjBXYAW7QOnGR9kJiySrPf&#10;wBVQtnG6NiIwrie/e23aeAE7mQDgiCRy/AgRoBE1ybiITpEUhz4DvN4la/wAGCIhnQoskCSgBBTJ&#10;RYTnbxkx2QWRL2IGVJE44AJcfeZ7RMB32uQ3sPJM7XFfZMbnMowdokEkrxcVkFUZL3IC2oijZxlX&#10;9oOouZ8+Ni8v64DYuh4h9By2B2CNswyRe4iYZR6Mh3Fmh9L7+skukQ76VMb0Ff7mA5qvkOLnHpcl&#10;sKv2vXzxhRM5VuCl4OirDml9zmRNAT1SmanN9zrdV/QToHCC64JvwIqA7DYJf8VzX3GPW0sMzgpI&#10;pHERrV30d9Q2REKkCWx32zg+0ifkRRtqb7/pcW8DKmuCrEkdizrnUjpkoup3xEEGR1Qqo4MoAVYR&#10;nB9pUVkcNSRS2qJtQCQCR0ysCEDgXIsUAVJpT2lZUbG2iE57e0l99rk5ayDFLjxfCtyP58jiAG8Z&#10;AMRGX4CnSFGmw2E6DvmQekVsATkSI/tEFxFR01UK+5ANBEi7tFf2TVTrs7P36T4yTq75gOajkvvh&#10;133WJD42QJzVd4CWqOWW87/1Hab/LEl4Z5/fee91lN/5LIBUKhJYAp13Z05EeSLj9RVaABHgr/29&#10;Z43imYW8U5ZXx00b2sTF38m/6aK5RM49fY/oPTstdUs2H9A805wf+L28v9QDtiWF8lcO/TKH+JXG&#10;+ltkd2uTd2z80ahW/4/Sv79FNl/dzlcC07va/qwNVVX/rvY9ct+V0B4R3Gf7fta2LWhiMfLI8yXH&#10;mI7PsCshshBb/lreWXXePBSCCL+dZ5JayG7OQ47eZHIVtlIBwmlsyuF5yuiliqQIVCWalFZkIN3g&#10;OVIIc3Jevtpn2tWPlID8t/mI3vXomcJ/OXMOBktTXIKlc9Ta4Bo5cCkJzzPXUOUuRin9IYWif3M+&#10;jBGZAPdcP4pOKnd2vvvk9Jzre/fzw2G1cXGT4bcGjTxM4CsCUMRgDDp+u/MjQ8U0Ry8VPpKLuTQF&#10;PeaU6MK7jebMqN75/bN9W5m5tv50EMhfvFOuu3tPIkLucy3ju6cZ7u3rs3px7/POzqdTr472rvRx&#10;TW/XzivXnvWp77egCRAUMajikvYBJiZYrUMCHCZjAVsLwOdEsBtbciACAnYW2VsKYAJYnrn3tsl3&#10;m7hWkuzecurK0jk+eXYVUe30oy0m+lVQAe4pAMtTTKDLrXO4ihlMKpsHUG1lQrwXowJx58rtq/RT&#10;igy4LWkw8S1Hbp6iCXGRnEoxlY3K5PUB8GuPdncAX1WUqs1UipGb+7VEQWm7tV2AWVWfyXrLTZxr&#10;+YX7+cz/CgCQlt2h3ybILTkhVxPivVHB+QqDrhizIgrrpfwoJDA/YtkFoDf3oNLMOPhBPJSq+1ER&#10;hwypCNV+5EIFKaLDGftt7gEx8T+ZiR5rE1AEakrRTeCrbkNSFAi01gvxMfZzZ5lenj0X+E/5IF5A&#10;03gqGFCE8MhB783FzLcf0HcFKmdFLohU2wLq09wWUOr1bI/LFbimjvubLnFCVx3RK53EI7J85TXk&#10;lw490q9Hrnll+z/3ep0EWtu53vGMWL2SGG5Bk5JVNgxI5NSVWXOuoiPl7By8kmIAM3fN4Bw4LhVc&#10;7RgBXFVQOay94YCBjjJmTlfJvYhRROp7zrVJbs4VqAAzoCQtuR7AXJvbPUUhCCBmbKrnlJZri0o0&#10;lZWAz3q9cuRK3QE28NcX11oK0BZ8vYndZHiLh1dDtBgZKQAWiIHIHJCrzjNgIkTVaq0vE0mb0AZa&#10;ImDVXiJpJdVHy0gojCjTeHgOUO+t8clEZGzCHHAhH8ahyf7OMUbuY42oSNwYirbtjIMYaI92GxvX&#10;KwAwpqoRezce+QFUYI+UWFxvJxdgSm6AB8CrtAOcZKCtc3G1arme3xIMEb5z5hKLKuXWjQ30xzgg&#10;ZaoKyYTezGuvmiv9QAYANtJnMbm+W76gohLpQbD0WZSv7YgXgkavjJv/rZd0D/Yho2CM/c2edm+P&#10;RyA8j7yRM7blXv4nT5kLBQ2IF6IEwJ2vz3SHjOk9QsMOEDOkh6ztAsPWFFUUYWqv7BAbaT0nooOU&#10;Tv1wDTJCx6yLowtIgesUDLFpRAK5sU6SzukfvVbRyn5UMbI1BVIqj2WZ6GVpNe2jG+tLxK+O2Xec&#10;9wHg/5Z6qdyvks2c18wH0OWA8d3t2IImp8pZABEAwKgweYZaFMoRtNtNJeJ1QCQKQDhrwMEhMnoH&#10;Z6MqiiMUnTlHlCONy+DsGMM4ASonxWFz5JyRyEf02lHKFKA7OCjgxRgBH6elwosTSZAchu+03WEA&#10;gCaH5QBMIkVRMIPXxt6kIpLi0EVj6yECBqqcUwuxpbA5MgdQ0Q8RCdkALffWNmXXwIUzAjjk4VDl&#10;NiOLQJNMHKrYyGkqiSoy7XMPVWzWFHJ49bd2i8rbuEGfVMhxXkq3AY/ou/J2cvY/Zwj0AWbb42m3&#10;SBHZECUjFfpFiemN/iAtwEEpumeJHKWWESE6peScPjhEk4iNEvkO0TTHPPVsyh8B02bPcf916Qiw&#10;RfjaAMFzgUzr3boX0iIzYYz0la5qJ/laA2fMXKMfZCqi1VaRu+UJAAx4GBOZGMBBTuRHD4EhGSMZ&#10;xtrSBp/JLDgXOLIBOkGPZVqQiogAOSE2MgT6AsCMi3S2dX0IjKyQNXraTV/YBjLQchj3TKeRJhkR&#10;+kh2Aav+sndtJ0tLTpynnWyFbLRf5SJC2fpWMnJvMmj9KvAG7gBWVgXAt/ZXxgQR3i3r+C8D+3zw&#10;kcAPkcAWNEUrjIaTYqRSVpyvMmulyr4DfCIS7Hd9MwLjYqht5m5dUG8zYcwcLwN1T4bEeKVrOaDe&#10;liKNCrAxb0bbRtzAt70PgTtQsvAZ+wfWjLCdLzgyDqT3STavGYAbA46qLcV8L00INIGOyIqjkmbk&#10;KDhUjlXKdkaDwM2aKNvqWf/nGmuRkA7gC1RawxUwi044HREMBwl8EAL95dABNWep3HoenCNHKC3N&#10;+c+dSa7qlCiQzKTQkRVAU6oa4CMo5Nim/ByjPvdGeIRJ/wAlJ0pHjCFnr73GTd+BJhAAxJwoGXoW&#10;UmS8AgxAmw4VaXpWByDVlqMKUU5eNGPcZTTWLQMBuPleMgfA9NnPykhFQtra3pl0tT189Uv0B4hE&#10;lJWzAxYRqTEUnRofMkRIkEW66xoE0HoyAIG4+RGZsQv9osuBloXlAMUhU2IsyAcQ24Up+RvHNraX&#10;kfE3m2IHgJQ+i3DpO0CX0aGL5K6PdMC9ZG+swZuVoACwbeRc7776Q1/JzXRKC9RFvmSvT6Jjusuu&#10;gSkgt4aRDOg7e2Czdp3RRjL7HB8J/CYJfEn1rJQdR8NZrgcHxwg5E0YEUBkdRye9wzEfTe4yRNEU&#10;EHWNazlpwAO4gPp8LRbHxugBW4frPLt3dnIcHKvrtK0IDPACbo7KNmRzv0XniTaweekqxTntNepe&#10;SAMHOee1tL1qUQ7YWiWOVqToGfrMkXFe8+BYRS0iBing+T7Qq4qnv6Jg84faanwUYQE10SvA4wQB&#10;snaQKafrM+v1AJ60vYgeKdFOkSwn639Om7xkK9xDalqkCHiQA9e3W4gIVDqTQ3foE9CZc7VtPQeo&#10;dwfSApAQNcD4yGFs9M+zAZxDKpTeAosJRCJJ0atxAEqiKM7f+jBrz5AA882AHEjIDAAUkasoK502&#10;zu5LZvoPtOkjuSFgIl7EFYkDbGTumcDbvYwjwof8SKcCaGlQ8/oW7rcxAQLoeoSULgJN99YmEThd&#10;9vcsfJHG1TdyAZpS1MgUQoTEiCaNm+chvHbuAcCeYTzIEbH0XITLeOoTPZd9Yofa/QHNR7T1c813&#10;SuDtoMlJSLm2T+Y7O1vFKvBV9LOm6TixCZjvbMuz926HmqON1p+9/3dcL/Jp0+rd83sP6azadp7i&#10;KcCBKOwOZGmC7CN90zaEBUC304v7IE0+L4WIREhlAn4pVYCJaCFSphroIDIh5e5c90IEAPFuWQiy&#10;JnMjimQrrheFsZfeTCO7I+o17+wz0wQACTEDbkDID0CUgQBUCIYaAdMGpi0Ap2yC7xAZc5iibdkg&#10;0blq8g79AZKAV9ZIStXfUssIlGv0X7s69M18t3QscirilM5uw38EBEHwLGCsf0iGjNLcZemRsftc&#10;85HAV0rg7aD5lZ35POt7JMDpPbrn6GwxcBH1rGlTqUBznLvlEl/dY/1U0GUesOOVlXlf3R/Pe2Xh&#10;xJTFKhdg3MsePFe0+643UXyHHD/P/Dck8AHNf2Oc39pLUfF3A8f6vtB3dtg0w5V3Ar6zDZ97fyTw&#10;kcD3SOADmt8j989TPxL4SOAjgY8EfqEEPqD5Cwft0+SPBD4S+EjgI4HvkcAHNL9H7p+nLhJowftH&#10;MB8JfCTwkcBPlsAHNA9G55XFET9ZAT5t+0jgI4HvkcBPft3a90jkdzz1A5q/Y5w+rfxI4COBPyaB&#10;K/tE6/LZvqp/TCw/vjsf0PzxQ/Rp4EcCHwn8BQmcbdp/1EcbXHwyXz9HA/4PP5XqSJB642cAAAAA&#10;SUVORK5CYIJQSwECLQAUAAYACAAAACEAsYJntgoBAAATAgAAEwAAAAAAAAAAAAAAAAAAAAAAW0Nv&#10;bnRlbnRfVHlwZXNdLnhtbFBLAQItABQABgAIAAAAIQA4/SH/1gAAAJQBAAALAAAAAAAAAAAAAAAA&#10;ADsBAABfcmVscy8ucmVsc1BLAQItABQABgAIAAAAIQDNkUn9KwMAAI4JAAAOAAAAAAAAAAAAAAAA&#10;ADoCAABkcnMvZTJvRG9jLnhtbFBLAQItABQABgAIAAAAIQAubPAAxQAAAKUBAAAZAAAAAAAAAAAA&#10;AAAAAJEFAABkcnMvX3JlbHMvZTJvRG9jLnhtbC5yZWxzUEsBAi0AFAAGAAgAAAAhAN3zQGjgAAAA&#10;CQEAAA8AAAAAAAAAAAAAAAAAjQYAAGRycy9kb3ducmV2LnhtbFBLAQItAAoAAAAAAAAAIQCcNcSy&#10;yWYDAMlmAwAUAAAAAAAAAAAAAAAAAJoHAABkcnMvbWVkaWEvaW1hZ2UxLnBuZ1BLAQItAAoAAAAA&#10;AAAAIQDa4+ykZL4DAGS+AwAUAAAAAAAAAAAAAAAAAJVuAwBkcnMvbWVkaWEvaW1hZ2UyLnBuZ1BL&#10;BQYAAAAABwAHAL4BAAArLQc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Рисунок 11" o:spid="_x0000_s1075" type="#_x0000_t75" alt="vegetmap_B_prov" style="position:absolute;left:29337;width:18192;height:30575;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GUbFDa+AAAA2wAAAA8AAABkcnMvZG93bnJldi54bWxET02LwjAQvS/4H8IseFvTehCpRpFlBU8L&#10;unofmrENNpNuEtvsvzeCsLd5vM9Zb5PtxEA+GMcKylkBgrh22nCj4Pyz/1iCCBFZY+eYFPxRgO1m&#10;8rbGSruRjzScYiNyCIcKFbQx9pWUoW7JYpi5njhzV+ctxgx9I7XHMYfbTs6LYiEtGs4NLfb02VJ9&#10;O92tgmAu378D+nA382v/NR5SudRJqel72q1ARErxX/xyH3SeX8Lzl3yA3DwAAAD//wMAUEsBAi0A&#10;FAAGAAgAAAAhAASrOV4AAQAA5gEAABMAAAAAAAAAAAAAAAAAAAAAAFtDb250ZW50X1R5cGVzXS54&#10;bWxQSwECLQAUAAYACAAAACEACMMYpNQAAACTAQAACwAAAAAAAAAAAAAAAAAxAQAAX3JlbHMvLnJl&#10;bHNQSwECLQAUAAYACAAAACEAMy8FnkEAAAA5AAAAEgAAAAAAAAAAAAAAAAAuAgAAZHJzL3BpY3R1&#10;cmV4bWwueG1sUEsBAi0AFAAGAAgAAAAhAGUbFDa+AAAA2wAAAA8AAAAAAAAAAAAAAAAAnwIAAGRy&#10;cy9kb3ducmV2LnhtbFBLBQYAAAAABAAEAPcAAACKAwAAAAA=&#10;">
              <v:imagedata r:id="rId23" o:title="vegetmap_B_prov"/>
              <v:path arrowok="t"/>
            </v:shape>
            <v:shape id="Рисунок 12" o:spid="_x0000_s1076" type="#_x0000_t75" alt="soilmap_B_prov" style="position:absolute;width:19145;height:30861;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PaF1XvCAAAA2wAAAA8AAABkcnMvZG93bnJldi54bWxET0trwkAQvhf8D8sIXqRuKlhtdBUrCBUv&#10;Ptr7uDsmIdnZkF1j+u/dgtDbfHzPWaw6W4mWGl84VvA2SkAQa2cKzhR8n7evMxA+IBusHJOCX/Kw&#10;WvZeFpgad+cjtaeQiRjCPkUFeQh1KqXXOVn0I1cTR+7qGoshwiaTpsF7DLeVHCfJu7RYcGzIsaZN&#10;Tro83ayC4rPUcjL0+7bU55/px2W3P0wnSg363XoOIlAX/sVP95eJ88fw90s8QC4fAAAA//8DAFBL&#10;AQItABQABgAIAAAAIQAEqzleAAEAAOYBAAATAAAAAAAAAAAAAAAAAAAAAABbQ29udGVudF9UeXBl&#10;c10ueG1sUEsBAi0AFAAGAAgAAAAhAAjDGKTUAAAAkwEAAAsAAAAAAAAAAAAAAAAAMQEAAF9yZWxz&#10;Ly5yZWxzUEsBAi0AFAAGAAgAAAAhADMvBZ5BAAAAOQAAABIAAAAAAAAAAAAAAAAALgIAAGRycy9w&#10;aWN0dXJleG1sLnhtbFBLAQItABQABgAIAAAAIQD2hdV7wgAAANsAAAAPAAAAAAAAAAAAAAAAAJ8C&#10;AABkcnMvZG93bnJldi54bWxQSwUGAAAAAAQABAD3AAAAjgMAAAAA&#10;">
              <v:imagedata r:id="rId24" o:title="soilmap_B_prov"/>
              <v:path arrowok="t"/>
            </v:shape>
            <w10:wrap type="tight"/>
          </v:group>
        </w:pict>
      </w:r>
    </w:p>
    <w:p w:rsidR="00BE01D1" w:rsidRDefault="00BE01D1" w:rsidP="006B78BC">
      <w:pPr>
        <w:widowControl/>
        <w:autoSpaceDE/>
        <w:autoSpaceDN/>
        <w:adjustRightInd/>
        <w:spacing w:line="360" w:lineRule="auto"/>
        <w:ind w:firstLine="708"/>
        <w:jc w:val="both"/>
        <w:rPr>
          <w:bCs/>
          <w:sz w:val="24"/>
          <w:szCs w:val="24"/>
          <w:lang w:eastAsia="en-US"/>
        </w:rPr>
      </w:pPr>
    </w:p>
    <w:p w:rsidR="00BE01D1" w:rsidRPr="006B78BC" w:rsidRDefault="00BE01D1"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BE01D1" w:rsidRDefault="00BE01D1" w:rsidP="006B78BC">
      <w:pPr>
        <w:widowControl/>
        <w:autoSpaceDE/>
        <w:autoSpaceDN/>
        <w:adjustRightInd/>
        <w:spacing w:line="360" w:lineRule="auto"/>
        <w:ind w:firstLine="708"/>
        <w:jc w:val="both"/>
        <w:rPr>
          <w:bCs/>
          <w:sz w:val="24"/>
          <w:szCs w:val="24"/>
          <w:lang w:eastAsia="en-US"/>
        </w:rPr>
      </w:pPr>
    </w:p>
    <w:p w:rsidR="00BE01D1" w:rsidRDefault="00BE01D1" w:rsidP="006B78BC">
      <w:pPr>
        <w:widowControl/>
        <w:autoSpaceDE/>
        <w:autoSpaceDN/>
        <w:adjustRightInd/>
        <w:spacing w:line="360" w:lineRule="auto"/>
        <w:ind w:firstLine="708"/>
        <w:jc w:val="both"/>
        <w:rPr>
          <w:bCs/>
          <w:sz w:val="24"/>
          <w:szCs w:val="24"/>
          <w:lang w:eastAsia="en-US"/>
        </w:rPr>
      </w:pPr>
    </w:p>
    <w:p w:rsidR="00BE01D1" w:rsidRDefault="00BE01D1" w:rsidP="006B78BC">
      <w:pPr>
        <w:widowControl/>
        <w:autoSpaceDE/>
        <w:autoSpaceDN/>
        <w:adjustRightInd/>
        <w:spacing w:line="360" w:lineRule="auto"/>
        <w:ind w:firstLine="708"/>
        <w:jc w:val="both"/>
        <w:rPr>
          <w:bCs/>
          <w:sz w:val="24"/>
          <w:szCs w:val="24"/>
          <w:lang w:eastAsia="en-US"/>
        </w:rPr>
      </w:pPr>
    </w:p>
    <w:p w:rsidR="001B5A96" w:rsidRDefault="001B5A96" w:rsidP="00A972D2">
      <w:pPr>
        <w:widowControl/>
        <w:autoSpaceDE/>
        <w:autoSpaceDN/>
        <w:adjustRightInd/>
        <w:spacing w:line="360" w:lineRule="auto"/>
        <w:jc w:val="both"/>
        <w:rPr>
          <w:bCs/>
          <w:sz w:val="24"/>
          <w:szCs w:val="24"/>
          <w:lang w:eastAsia="en-US"/>
        </w:rPr>
      </w:pPr>
    </w:p>
    <w:p w:rsidR="001B5A96" w:rsidRDefault="001B5A96" w:rsidP="00A972D2">
      <w:pPr>
        <w:widowControl/>
        <w:autoSpaceDE/>
        <w:autoSpaceDN/>
        <w:adjustRightInd/>
        <w:spacing w:line="360" w:lineRule="auto"/>
        <w:jc w:val="both"/>
        <w:rPr>
          <w:bCs/>
          <w:sz w:val="24"/>
          <w:szCs w:val="24"/>
          <w:lang w:eastAsia="en-US"/>
        </w:rPr>
      </w:pPr>
    </w:p>
    <w:p w:rsidR="001B5A96" w:rsidRDefault="001B5A96" w:rsidP="00A972D2">
      <w:pPr>
        <w:widowControl/>
        <w:autoSpaceDE/>
        <w:autoSpaceDN/>
        <w:adjustRightInd/>
        <w:spacing w:line="360" w:lineRule="auto"/>
        <w:jc w:val="both"/>
        <w:rPr>
          <w:bCs/>
          <w:sz w:val="24"/>
          <w:szCs w:val="24"/>
          <w:lang w:eastAsia="en-US"/>
        </w:rPr>
      </w:pPr>
    </w:p>
    <w:p w:rsidR="001B5A96" w:rsidRDefault="001B5A96" w:rsidP="00A972D2">
      <w:pPr>
        <w:widowControl/>
        <w:autoSpaceDE/>
        <w:autoSpaceDN/>
        <w:adjustRightInd/>
        <w:spacing w:line="360" w:lineRule="auto"/>
        <w:jc w:val="both"/>
        <w:rPr>
          <w:bCs/>
          <w:sz w:val="24"/>
          <w:szCs w:val="24"/>
          <w:lang w:eastAsia="en-US"/>
        </w:rPr>
      </w:pPr>
    </w:p>
    <w:p w:rsidR="001B5A96" w:rsidRPr="00383403" w:rsidRDefault="001B5A96" w:rsidP="00A972D2">
      <w:pPr>
        <w:widowControl/>
        <w:autoSpaceDE/>
        <w:autoSpaceDN/>
        <w:adjustRightInd/>
        <w:spacing w:line="360" w:lineRule="auto"/>
        <w:jc w:val="both"/>
        <w:rPr>
          <w:bCs/>
          <w:sz w:val="16"/>
          <w:szCs w:val="16"/>
          <w:lang w:eastAsia="en-US"/>
        </w:rPr>
      </w:pPr>
    </w:p>
    <w:p w:rsidR="0061530B" w:rsidRPr="00383403" w:rsidRDefault="0061530B" w:rsidP="00A972D2">
      <w:pPr>
        <w:widowControl/>
        <w:autoSpaceDE/>
        <w:autoSpaceDN/>
        <w:adjustRightInd/>
        <w:spacing w:line="360" w:lineRule="auto"/>
        <w:jc w:val="both"/>
        <w:rPr>
          <w:bCs/>
          <w:sz w:val="16"/>
          <w:szCs w:val="16"/>
          <w:lang w:eastAsia="en-US"/>
        </w:rPr>
      </w:pPr>
    </w:p>
    <w:p w:rsidR="006B78BC" w:rsidRPr="00383403" w:rsidRDefault="00FE1FE3" w:rsidP="00383403">
      <w:pPr>
        <w:widowControl/>
        <w:autoSpaceDE/>
        <w:autoSpaceDN/>
        <w:adjustRightInd/>
        <w:spacing w:line="360" w:lineRule="auto"/>
        <w:ind w:left="-142"/>
        <w:jc w:val="center"/>
        <w:rPr>
          <w:bCs/>
          <w:spacing w:val="-4"/>
          <w:sz w:val="24"/>
          <w:szCs w:val="24"/>
          <w:lang w:eastAsia="en-US"/>
        </w:rPr>
      </w:pPr>
      <w:r w:rsidRPr="00383403">
        <w:rPr>
          <w:bCs/>
          <w:spacing w:val="-4"/>
          <w:sz w:val="24"/>
          <w:szCs w:val="24"/>
          <w:lang w:eastAsia="en-US"/>
        </w:rPr>
        <w:t>Рисунок 3.1.</w:t>
      </w:r>
      <w:r w:rsidR="007C37BF" w:rsidRPr="00383403">
        <w:rPr>
          <w:bCs/>
          <w:spacing w:val="-4"/>
          <w:sz w:val="24"/>
          <w:szCs w:val="24"/>
          <w:lang w:eastAsia="en-US"/>
        </w:rPr>
        <w:t xml:space="preserve"> </w:t>
      </w:r>
      <w:r w:rsidR="006B78BC" w:rsidRPr="00383403">
        <w:rPr>
          <w:bCs/>
          <w:spacing w:val="-4"/>
          <w:sz w:val="24"/>
          <w:szCs w:val="24"/>
          <w:lang w:eastAsia="en-US"/>
        </w:rPr>
        <w:t>Фрагменты почвенной карты и карты растительности (масштаб 1:4000 000), использованные при районировании борного субрегиона биосферы</w:t>
      </w:r>
      <w:r w:rsidR="00A972D2" w:rsidRPr="00383403">
        <w:rPr>
          <w:bCs/>
          <w:spacing w:val="-4"/>
          <w:sz w:val="24"/>
          <w:szCs w:val="24"/>
          <w:lang w:eastAsia="en-US"/>
        </w:rPr>
        <w:t xml:space="preserve"> (Ковальский, </w:t>
      </w:r>
      <w:r w:rsidR="007C37BF" w:rsidRPr="00383403">
        <w:rPr>
          <w:bCs/>
          <w:spacing w:val="-4"/>
          <w:sz w:val="24"/>
          <w:szCs w:val="24"/>
          <w:lang w:eastAsia="en-US"/>
        </w:rPr>
        <w:t xml:space="preserve">Коробова, </w:t>
      </w:r>
      <w:r w:rsidR="00A972D2" w:rsidRPr="00383403">
        <w:rPr>
          <w:bCs/>
          <w:spacing w:val="-4"/>
          <w:sz w:val="24"/>
          <w:szCs w:val="24"/>
          <w:lang w:eastAsia="en-US"/>
        </w:rPr>
        <w:t>1978)</w:t>
      </w:r>
    </w:p>
    <w:p w:rsidR="00BE01D1" w:rsidRPr="006B78BC" w:rsidRDefault="00FF3F09" w:rsidP="006B78BC">
      <w:pPr>
        <w:widowControl/>
        <w:autoSpaceDE/>
        <w:autoSpaceDN/>
        <w:adjustRightInd/>
        <w:spacing w:line="360" w:lineRule="auto"/>
        <w:ind w:firstLine="708"/>
        <w:jc w:val="both"/>
        <w:rPr>
          <w:bCs/>
          <w:sz w:val="22"/>
          <w:szCs w:val="22"/>
          <w:lang w:eastAsia="en-US"/>
        </w:rPr>
      </w:pPr>
      <w:r>
        <w:rPr>
          <w:rFonts w:eastAsia="Calibri"/>
          <w:noProof/>
          <w:sz w:val="22"/>
          <w:szCs w:val="22"/>
          <w:lang w:eastAsia="en-US"/>
        </w:rPr>
        <w:pict>
          <v:group id="Группа 14" o:spid="_x0000_s1070" style="position:absolute;left:0;text-align:left;margin-left:4.7pt;margin-top:8.65pt;width:478.5pt;height:209pt;z-index:251669504" coordsize="60769,3181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15yB+VAMAAO0MAAAOAAAAZHJzL2Uyb0RvYy54bWzsV91q2zAUvh/sHYTv&#10;U/80aRLTpLRJWwb7Cfu5Loos26K2JCQlaRmDjT3CXmCPsMsx2PYK6RvtSHbcn6S09GJQKCG2dCQd&#10;nfOd8+nIu3tnZYHmVGkm+MALtwIPUU5Ewng28D68P2r1PKQN5gkuBKcD75xqb2/4/NnuQsY0Erko&#10;EqoQKOE6XsiBlxsjY9/XJKcl1ltCUg6DqVAlNtBVmZ8ovADtZeFHQbDjL4RKpBKEag3ScTXoDZ3+&#10;NKXEvElTTQ0qBh7YZtxTuefUPv3hLo4zhWXOSG0GfoAVJWYcNm1UjbHBaKbYmqqSESW0SM0WEaUv&#10;0pQR6nwAb8LghjfHSsyk8yWLF5lsYAJob+D0YLXk9XyiEEsgdm0PcVxCjJbfLj5ffF3+hd8PBGLA&#10;aCGzGKYeK/lOTlQtyKqedfssVaV9g0PozKF73qBLzwwiINwJujv9DgSBwNh22Au3oePwJzkEaW0d&#10;yQ/vWOmvNvatfY05kpEY/jVc0FqD6+60glVmpqhXKynvpaPE6nQmWxBZiQ2bsoKZc5elEENrFJ9P&#10;GJmoqnOJPFCkBv778ufFF4D+9/LP8hcCeUI1gWw9OJnTjJoSSwuYVWVXV7qw9fWlIKcacTHKMc/o&#10;vpaQ+BBSO9u/Pt11rxkyLZg8YkVh42fbtcuw7Y0k24BalcBjQWYl5aZipKIFeC+4zpnUHlIxLacU&#10;Eky9SELHEUiIl9rY7WxqOJZ8jHr7QdCPDlqjTjBqtYPuYWu/3+62usFhtx20e+EoHH2yq8N2PNMU&#10;/MXFWLLaVpCuWbuREvXhUZHNkRbNsTsaLFLOoNXbmQgiC4m1VSvyFlB1CauNoobkVpwCcrUcJjcD&#10;DuZLZG0MNDAHTRevRAIcwzMjHBj3YQ4cdEG0gTlN/kMOKG2OqSiRbQDWYKlTj+fgR+Xbaoq1mgsb&#10;cedLwa8JQKeVOPutxXUTHKgSDxqPhlj9W4gF8oZYWrDicZMqcoF+ItXtpIqCfqcTQOVZL0pREPV6&#10;UWdVlKI2cM2dmqvS8kStyaaaFQKaG4uWHWjIBRez+cmjr1rbkB1whzVwbEvFeHWwPvHtdr61w34I&#10;JWsT38Jer7PpEvi/S5m7McKd2lX7+v5vL+1X+9C++pUy/AcAAP//AwBQSwMEFAAGAAgAAAAhADcn&#10;R2HMAAAAKQIAABkAAABkcnMvX3JlbHMvZTJvRG9jLnhtbC5yZWxzvJHBagIxEIbvQt8hzL2b3RWK&#10;iFkvIngV+wBDMpsNbiYhiaW+vYFSqCD15nFm+L//g9lsv/0svihlF1hB17QgiHUwjq2Cz9P+fQUi&#10;F2SDc2BScKUM2+FtsTnSjKWG8uRiFpXCWcFUSlxLmfVEHnMTInG9jCF5LHVMVkbUZ7Qk+7b9kOkv&#10;A4Y7pjgYBelgliBO11ibn7PDODpNu6Avnrg8qJDO1+4KxGSpKPBkHP4sl01kC/KxQ/8ah/4/h+41&#10;Dt2vg7x78HADAAD//wMAUEsDBAoAAAAAAAAAIQDdELjfYUMBAGFDAQAUAAAAZHJzL21lZGlhL2lt&#10;YWdlMy5wbmeJUE5HDQoaCgAAAA1JSERSAAABxQAAAv4IAwAAAZxNz9MAAAABc1JHQgCuzhzpAAAA&#10;BGdBTUEAALGPC/xhBQAAAwBQTFRF////9/f37+/v5ubm3t7e1tbWUlJSSkpKQkJCWlpazs7OY2Na&#10;a2NrOjo6xcXFc2tztb29hISMe3t7tbW1ra2tpaWlMSkxlJSUnJychIR7KSkpISEZGRkZEAgIAAgI&#10;AAAAvRkQexkQxRlzjBlzxd5axZxalN5alJxavVpCWt6MWt46e1pCGd6MGd46vRlCexlCWpyMWpw6&#10;GZyMGZw6Wt5jWt4QGd5jGd4QWpxjWpwQGZxjGZwQxUpzjEpzSiEZGUoZGVpCSmMhKWtrUmveUine&#10;71pSGWsZUmucUimc7xlS75xSGWveGSneGWucGSmc71oZ7xkZ75wZ71qM7xmM75yMUkreUgjeUkqc&#10;UgicGUreGQjeGUqcGQicWilrxea1xWvmxSnm795SjGvmjCnmxWutxSmtjGutjCmt794Z796MxUrm&#10;xQjmjErmjAjmxUqtxQitjEqtjAita97m71q9Kd7ma5zmKZzmxa3exe8Zxa0Z7xm975y9a961Kd61&#10;a5y1KZy1lO8ZlK0ZzloQjFoQSt7mCN7mSpzmCJzmxYzexc4ZxYwZSt61CN61Spy1CJy1lM4ZlIwZ&#10;rVoQa1oQlO/mlJTvlO+1xb2MlL2MlMXmlJTFlMW17969xe+MOkJrlO+MOhBrEEJrEBBrxZStCBA6&#10;71Lv7xnv74zvvYyMxXNzlHNzxe/vKRA6773vShlKvZyMKRAIxdbv7/867/+9EClCECkQxcXmzr2t&#10;jJyEKQgZxc61lJStMSkQGTpC7973SmNKvebWjJSlSmtSzrWtABkIWlprMSlCY2tz9+/m3tbv997e&#10;e3Njtb2tCAgZ1u/WUkJKc3OElIyEc3Nja2tz5u/3hIx7pYyl5u/ehISUhJSUvc7OMSEZY3Naa3Nj&#10;jJycEBkIe2uECBkZrZSt/+/3MSkp1s7OQkpSa2NalISU7///OjpK1sXFe3uEWkpSUkpKY1paQkJK&#10;tbWl9+/33s7etcXF5u/v5t7e3tbWc3tz7/fv9/f/zs7W5ubeUkpSQkpKUlpaAAAAOJ9DRwAAAQB0&#10;Uk5T////////////////////////////////////////////////////////////////////////&#10;////////////////////////////////////////////////////////////////////////////&#10;////////////////////////////////////////////////////////////////////////////&#10;////////////////////////////////////////////////////////////////////////////&#10;////////////////////////////////////////AFP3ByUAAAAJcEhZcwAAIdUAACHVAQSctJ0A&#10;APuNSURBVHhe7P1dbxM/9C+OOpaxLNcB2zhTN1PoyzyvCf0vvheH0xIkLiJKhZotQKoUBKdEIqWi&#10;vWiFgFYRItJZa81kMpNMngr89tbR/kAnk8nM2MteXg9+WGZ/gLQN/5IkSdNdxCAdDAaPBo9e7s3j&#10;8eDx3uP8PH+6wJv8cw6N/HOCH/lngST/XIlf+WeB2VcvhMg/C2iTnzBm8896zD3JepBjzhhXnimm&#10;5n+fYP4X4RQ82Fc8MNuEs4aquQnwOv+cwa2Cg2HwoJBDupJ4P6KTCeZft+O9t0fb0lh7w1jHQNbh&#10;2cP81yn6+ecUkjUa0TcaLdsXwkTW0UYPWph8FVmaeHmS+qXgPDJ2St8F/PSItU/wXMHVEuZyKx4y&#10;NmKNwFTa+/aYMf/YtswFkg0oJzxPp+TIDFCrCYcbgZrOlVATokq3V3OAONo5GhiP/DAAZrhU6spv&#10;Daepfck/59Pkih3AB6YbWMQXRGRl4I8ct/lL5nPb0nDna0/njvExM5Kxg4NAFzIQg1aexLdhuU4L&#10;wrK0ccjZuxkWbsJf6cnsfs0Oryft5VgF63zqlXAuhHKqgBIn3Abf6d2mBw2dX2C/95TcZW3JGZ+2&#10;IAJw1TRNTFLsCB6KvA7uS6XSgZQaHoW/Kip0Sn7FoVTa+dc4YE7bgVf6y+3wi8g4PwNwxiS3ifmd&#10;4qeHurigK84HdhkfODjt4vUqXuVPvqM6I2QnmpsEsmOVZmkL2MX77VDwQAbKvYodLOcShMIHE4XN&#10;F8pUcCHNSYUygU8On9yKnKUrEO+hlPVVkyl5zrWU19nlvOjxSfUDrmdfK3gWWE84urGHlZlRdqlS&#10;LYFdsBwfQmZmqpkAJDu4xRqHeQtZwRXANF9ztkcFO4thAgm+Z/t0TldKQEb7zNh59m22tidoKFX7&#10;24t7+ckcgHeSLS+GBlK0D0BEzWD+bTEvvyiym2OEsr9EppgCc1tXPFSO0iLrvJH+tGu2pKqSik/q&#10;amVOXp2G2INGfMSUz6qmyuT0ZF2VQGlKvLPZv2aPubC9GMLH7IcpFuishOMP/7FvTp7mRTGbRPnJ&#10;aWlxkddVeCG0VPqHtaEsKSeCYx4gyGwDbj3eZ+a+Hh712AvO8zJfDg2sB4QqodQtqtEbyTh/kf9Y&#10;hyK72DbZCXLlIEDlQAU95HxUl8eqdmTsKaQDYhvaCTx34UAKMjXC93LQGh4aCd1VByi3zil8+haT&#10;2psej967WyiwW2oBSwBPYlFKLJSJrLmtMsMCgDYEEkBjJ+fAvEYp2ZTdw2tzbZ74AGwxwwUl5sdf&#10;OCbGDeZRMcw6YWHTyoH8gpJdQJ455NmDlZO0gatD411aCIJSUgj6mvOL+wAHtHMgDw5YoUg5w8yT&#10;hOzJa6wbUCyQhfFtBMnVfmlDhQvnQdyN9fkFmx3+WSpjAQJtOfC9mBfbgkNFjlSa81x2Oc/f7FAp&#10;lGrgZblG5x/DQ/YkGo+QonhO3wCDuuZSfQM9yft9pvPUJ8w+YagKys9OyuHgW/aZPQjtolaolwF2&#10;CRwho9lXEIe3kNFZPVoHTHPE/Tj7NoGEykqh/PKvkM0qjQh8ex9pSrJiym7KiKR8zDTy6RtQDiDf&#10;GisGYIGRNagzq7NSo/lb6QjAZp8xg3KsG7IfrsBSniRVW8A5DDsGhaQG+9qz5m94tJP/QKiqhQyT&#10;dL1gGmvdMT2Mnrn2ytpA4NOmkaWyAwJoToYUZNXBZFUubcpLJt46yJsHvJ0vcE0WIbdhgNAZa5HA&#10;y+1nBhMP5eS6VI5L6Ztg0piVWIdXy8hSakAyF8QB6yN70nHWEGVC18hvwV/AQ5thYh+jmlirYAqU&#10;ePp3Xb3MoXh9kWYmrisobkJdOpej3fwTsDiz7qoHhqi1RyFrSdB8va00jUxUzr/h4wCIkucmAdHv&#10;4QlzBKflJ0k4LMCslVAVjhXlUMKeAn+vGU0i3bdT81YxiTz7LPuRMOMfrEApTT31IWfR6fNbPYKy&#10;jzxG13+CXFN6cmHTPjXSCG69MuhqTlCqFTknrxbXE6D0JCr7RQjg2RrlTTzVTW86yHnrcAL8kP8G&#10;UriQquCfT1BlvgXvmfY0Pco/EaCGePrmk5jlX2uMsuAZXLQPdV9JGdQOXC0/idJKmkGYFSwWhLmA&#10;94HeE8D8eW7yJxPwwrpkxaCnNbGSKpjNSTnNQoEzcZmfEA6caUtndrrx2I4/7/ibDt5YKqGccbPM&#10;lFNt9bwBQcW+CP05gkPJySutPJk9dA/M4QUlW0Yltwukn4QfZGgqODKlt6VkWLaTNEv0l/U7ncdu&#10;cqqcY85dOW9c5A7bRrl95o+PwOSAj7ryLaNCZ7WBFrXqRL/GJKs8OdNY6iy4/yHEFDtwkzTvvgUM&#10;EHkvbQUvH+UnAHiyonzX0gMEEMoVhp2TG8tQ4ae4ynUqo+p4l9/TXWxF1MBgvwWSIL7sobBcWHVl&#10;ViT0gVJx9RMoDolgjWShFTX3pAYNM8Cr/OKKCfRx4hZn2/JgXNtrPiWOR2M58OX4DGTMQ9kAi0nw&#10;vki+zKU9l+Zh46Qh2eUB+/xTCJC7r1KQUtA6kpL2r4f7Cd701pcOuwAJkjAFLmNDfaefKtU3D/j5&#10;9Xdsn80Y77O0694aM5EhFTU6l9tjkpqUtbSfnIAsU9DeJnVTyMAaOOf39k7BEGfJfWDiswTtvk7O&#10;znyZPCAu7lD2MIHoIP3gL6bMvdAiO99CarKC5KO9s+Yza9CPREweJ6pnOtSq3NY4HAT3mzqHlrah&#10;rPz4b1k4VFApgoNXD2242n2LnTilNDW/+KKDOCiKG5wq5yJIT15RJjkqtWK8l1e+kJAeGBA8wt8J&#10;/zkjHN/DX6Vx9vg9CdWZF4TZBs064CwcgIbU5PXUQAisb2glfKxAPePpOW+8w3f08LCFV+rg+xXm&#10;AFHgd2yDOluMSyK45cdb1S4IhbkdMtXF1gDIiheQfOT2Cru1m2hxcNGEu2bYB+kUxu1XmDmDkPtD&#10;eQFsnsiEaXktKxLVYK3wxGB/1SxSMEkieaqhzAjWHLYdlD/mL5x9LroLyhhkjGsZd60Yu9nFApjb&#10;8/9a51OOrsJo7PirZjQDckLbz3TdFBC56IP3zjE4leYRnQKKss0BpuLQGDDNNZggpZESBN0721yR&#10;kQpAqpzjkMuM5zsrTcIVqfbiyRak547B8L2WZ/mlHLNPAttQDo7hk0MzswzaSXhKv1XzNktZUa8o&#10;ayei61HK+iH66lgpPlnuGin4F5iK3pq1zZpKm02zBLSsxQfDjBCa6R8dkAvldrH4yWCASL4N9pN8&#10;IQ6tsZpX/KHFT2JxjFCUQL00UbLgrVitOZbkljV24VcoqU/SYlM6/zVqZF01hCVPDi+B4/RWAxsK&#10;CL6X+yB/4XZzAnxi+XDJk1hBIOLhRKk3UhpNPXlO39P6C2aGbqrzBREehazq3JZl7QSLWhcBO7Z5&#10;uABpKN+cXzGZ/JZGnhrlDmJ4uEAWFuBvgM5Kv0CX2nRFjdSRTA4KKZZ2TMxrne4OxN5e+gou3C7N&#10;cMQmSXlGI4XLso24PLfYYYI9fGILGBok/QHIbdBN1GZW0ok8AJIRHnfqFJJMjB9S08yfXFStVDZQ&#10;N/OO9mhFmkhXAmUxxWjSvLMn65KcXANeR5k5RF+Pc1W8ZknB0qPYs1m2VSfno1UDJgolSCamszx8&#10;A76gk5VlCyI667SxOmT3TlTM9MlaWsUBu6poBqDaNsjKyZ+se4yAFmuaWUeEzENEpV7pIJ2HBfYT&#10;u0eglvDlbZdkWW9AlsvlNg8PdeAb92hoh6T3BFCppSfncpzQAzy17PPsb2DlzKRZvkOjjNbvuG3g&#10;eOJsxc8OqZcBb2lgtgRLyi17grLUnsGk8B7Nai3CUYnqBXB2xEE1zsJPn5wroAzdBSOVq73GasmU&#10;Xl+Tj1lAtdfk56TOcq2C52MHsyhYsv7nwIa+UU9Rqd+zitzwRTITtEzmUOk1WABT2yzmZljNA3R9&#10;HdZ4EpihrhCwpZYtrlo0Kr0vOShNDUa8CIyDlNDOE3tXGOB3nRGLT6r/BgnrnxvwX5JTMA+ZP61W&#10;xGTUrYK16BR1ogNrxe9A3rpH3oExwMIbqSZTBSYwE41Qxor6zMrO1kmrLLf8BegNaP9h//vXlun6&#10;GbpqHItMcg402M5XSWJcvVUeFz65BHlNz4ovRN5Lq2U87XS+drdEVD87jd/Z1QlqR1iwhDhrTIVU&#10;3ZBzbfP/L/8sy+w5sq4ZewMWyk9wKadAOpMklQqEsfbg8v5WiifzteCYPr+ucNb/G/4EuKVgsuAL&#10;+1zQ0OEUzcteUGgS/cQxZTOdCoTSpL79lTFt2tNSRmkyaLYkOz41b67V1rky7vq2riwBldZIOhT7&#10;hMBgtz9sBAHAG5U7EJkNuy36fFjok4USrB4lMxjplOz2yoUtz1QMJmwrdB2ryDORNZlMW1zgkyqe&#10;y3cBrFhtjPdgDy5ScB2w5OEjkz7zBt26QBuX93Ga3PrIqr7QDptjrgb+OTDFOiGTQU86o/4eLNG4&#10;mN/L9t5fgqaGuHjEOV3ESnfHL+rPWFKdasN2tBpZV0rJ+53DYBv8vmllQx0YPMjscAfUyfsqOtdt&#10;fQIv73NwF8QQDvqJSNrg3SdMXMABkt6I6Rf2lRfowYvTC34P0uoLduY/W/QmFSgi3ocE4dBkQ5t5&#10;L/G3s1ywQCNXi7CaSn0vfI7xnZNDzeTW4emh6Up5KOXvlIGi0zhtNE0kYuo1LcXS/BBcXmE4IAZi&#10;EnT5ROxHqGJH9aloBkwzCQlkYBWPry7YtOs7p12Gbuo5C6gRWswNbgdGpshVp6zTYI/TfttPZGYn&#10;pEvpWFmwGicEEhS7fwicAskkWc8bnLVfQNG+BJa3yefKq+LiVCuzfmvhd1VTIcbnp4oKmZ+eHoOm&#10;RJblFqo5xmaqYyNrN1PYBcmuLtiS3zRpiPAqcMzhPGSJJMw14Ws2xFoAv9SJy5VJCq5MoKlt4VMM&#10;MSvlG4sObw9YNhqZNA9ikKxhgb/mx5a4n6W1P9eBO4tEngxzP+8KO2qyB/i2Y167VLXF3oCRWnfY&#10;PGcMxAmo4y3H6nYZQh+qLTMisnGnDBHnNB461VPssaW+Kc/AEFqo64tp5iuT7IsvJ6BpXmdSdlpI&#10;0CBj5FFzGTgfAPUS7JT+4OvWRb2fCM/m1mNtklB33hiVqOg4OLeXnJpGFUmbfRReOZY+leAUgbxF&#10;8bsoOUKe1gL2QWq4k+3He1oenOI8mQpAwoN8GzB12Q7ajv0zx0Ui1VjKs6Sp5IIem7yI+rVdEQAO&#10;FAp27ZkLmrkZIdYXQunkVVMFA1WZaDVOiD4Fhad/VVpnCTmVswWrrcBpquQKp+kxcgNO0rb9cskO&#10;ki3IQyv47+yTGOhX6qZnE2CmtgYhi4W8CPRLVrAkgjikxsHD2SsrbJr5YducufOH5JYcWt/lUHKn&#10;Ju4CywAne3ZsQJ8YMHGvZ4dp5gCvyMp3CGmmuFbjyzJHzo/B5U7GqH0U673qJLhcozkCAYG/SsXa&#10;XPWMnuvhKgN++5nL2Ov7/koEV513NanwWRyCwe4GaLWTds6kXhfIlVc2752oVFj5iyqSlBG8Wxum&#10;SzGW4uYJiHmmdtSVVjIZam6wbiwoFBJvjazrOEcmRVB7EwWcZ/Kr33NQkdEv0TkzAB5DUQM1HXo2&#10;9AZD3++G0Aot2+vlE/wXALwwhNW/ueJHYrCWKQFIwku2xUKjQT3jbD+ILBNLJN4EuRSSvM38CM2X&#10;DQDcnbAbFk+ZD+6UGcOSIzGek1NzyFxGbiRL5peXLQHUgG7isSnAYwWRyCHDHGevc309kIttEZyo&#10;icDj0gqoARRjn13dz7p4RkMwEQLbGdpLBz9szwvlKbKCBTaecPJM9iaXacC6LLXP2RfU01fAP5GF&#10;C9Aq+62roPft986K+syS7C/SAZBj7CAnxkBMMiTZQxYb4CRFzFQ6EXJattM0bc4sxZtBluQHajc1&#10;ENjgylN6ocDivQbkQRAXcKD25lPGpzaF1iqNe4ozvmjBXD2ybH+Y5L5arCczY8UICXYsMMpEZiCf&#10;/PcQDnChXFKNGeUzxShrl3XFiqlnPREVjDgYqYL6dDizZ7dQyyNzfanYG8M+Na2KUvKEy85xbecq&#10;Irs+GAxePnq0N9jby1fZDgYJXIN6aSfNSzJjwenYMqfm1HOTsussMxqNLPg/mcsK9g0YegVyYTqL&#10;RVkpdfHMAEw7rLsdz68v4P2GiRiu2M2ZkVJdjiV7LZJXZG1Lmmcxj0VJLoYfQZqQVhuHcLHps8uU&#10;+T4oFTF6BYIA3JRJPda/fGmSZYVQwNLqW5B26M9C+b5hoDfDz5ZW4JV9QMMysDBITJrKZ1mr5uZR&#10;iSmwT3BDWD6C0jwRyHMgb1hjG3g4r8FOh1ZUjpT/DrZFVjmZ8mIBB2MJq52SWdDbe1h4pEUMLtg7&#10;ZBLkzr619luwOIMIXIltbKtauh3nj4+6xpgjb6SBGr9jkoAtlMpvcJAiWCgrKO4vCc6O5exeF3lV&#10;M4F1CpUzUz93KFj4wxqEclKsgXaQAoER36IbROYgcdcQfulz3eFgHIIcfhPZ9kUEuNclN2MpI5WQ&#10;1w0aPpBhCYyKrUbirCxM6/mvX9+/gRX6S2ejxBx0ouJ8xBv8hOy6pSqrPhN5wUJNAWfiAS5QV9A5&#10;Fhl1KTBroTDROL1gO/1J2hOu3VRLFlQCSSD08m4nSMvQxCFsl+kgXAnFxueQeNMkjkcReCasydLa&#10;PMlCMeEkDzBk0H1G0jSqz89ZzyYYtROndN64WZTk4pot6UKoRnivxc6I9+wrY0dZobe2s9QyRNBl&#10;5e93oHKqlcjTdfgKPPB0gRhnH6tW1Z8kCYBSBUGL0hblGE2dLmEEArHcCrOfK0kuLs0SSkmCiYc9&#10;arzPPFgGvAkF6AQYxGj6PWV2KNn5I8jWzGuzTOQXy7/NJl8I5gqVeB+2ldrCakwEDf2aPQ/HGirz&#10;d0+SmAVZNgTq56BmUl3UNxVwJVabYjZ704QWJTmlUoCqOuwP2dXEEALoNtsCj+o6exp+BPiqlJ1N&#10;chb4KPyV0p9QecHBmGzhpB3HUkNmZ4Vl6ZFJ64jmYGJDDktJ0j2ld1fOp8htWpKxFucgxAaur9kW&#10;M6OwNHKUlLqy+rnzOjfBvCad6iWfqV4ygCDDkn0JIuzu9li566zsIBS04zAyoPQTop6wCvAxHgyY&#10;OGIIThCPw6f8WOoUV6zT46PetOiqqjKbv1JNsj7F6lVI8lOx+o4nR8oIZ94odhG0OoF3Yi/xIjkE&#10;EgM0en6azfqbBVybuwwq4wwaHFCCJJjWhZEu4Q6sA8qGZroscOYAEjk/Wx+GvR+KaeEAu7a7odRM&#10;5lDNtGJP8rP1UdEKtAJp74F65KRRcoYxaqEmLL8BZhWgxyvT15QYpso7E4TNugcQ+ERZgOghmNC4&#10;7nse9V7GXZKc4SiwQ1CHzKOOIQGbJznXlw3m4zLuyVBKvpiptJSzy5j3t1/hdJH1MTs8Wfts5WKp&#10;m48Lp9oxTRP5OL9SRX1GlnVN1qPmiSfsaoP2PSP+10DdsK3DWfl1rbJM50TRrjXXqII6VuFseL1S&#10;9U6weZILygVk7JrD1nmSgcu3/gqrSfArzbca2GWNM7XBOCaZeHAQY+hdAj2Lav8Su2LWASUJxjxX&#10;O/EqgeIW7AhE0hF2zepRD/3wp7egi3iXyU4XJ84vSvKkdolEDeaKaaWMXNDs9RryIENWsDQ7Hsxg&#10;PlGfS7CAysRdVBvKwmLOqNRCd0Ygn/twYnXU2+HJW+96YKi6VgQ3n0v5ecLjC5I0rraVzALMryzJ&#10;ZqI6Pr5N/LY7jM44HMjn1/7UHcXjqKKxx1fuXU5EfZLD+cXIs6CShL8syWmcKcTCIiFM1x+X71N2&#10;TQ0xmi7xxvFFNAW9sdp14/YXEX2t1VRa8lyCqVv8l+epQsJoWkwZe47wXzngzQXNpysZwPWi4C0y&#10;3xRLy6m8kH091CbJO5XFLkuRveCrOuq2j8Nhszti+1dgOKWx2VIRjE5wSV1gB3JL+5w/5pNEmvq5&#10;Sfyb9TCwGpwD1fXEZjUDJYkeb6Mxaf7YXLEmqaOmispy5xKy1WQgZ7eNw76JYZh1qnPUM8MyVLWx&#10;nVahVuw5VPqZ1j7tBgVWuZy1HykPmfSPMqqx8sp1zTU4cxip4mGfbZkdJZN3Sh1b01QqlwUzuqfX&#10;MyYRWowZz+PIsFiEH9qvU2h5ktv3RdwPUDb374s+v+30cS4EP/016ZUC83DS1BcV7ILJojtzpTuv&#10;417TPZMbJzE9ptZYLccSihVsJUBJz8rtTPwfqfhj16WnXiPrDYFE78zOlYkyNE+Z8SokOzL3lBZT&#10;ichHlWMYuz2ZHJvk0uerFAtkVKZQau7MeRPiq1S1IWV2FfoshCfRCttBHrGTSSeLk1wg1s3MgP26&#10;Sm6K6UzeGVQqrRoGr2IkZ0n+8rfBfQ1HXSv6rVPGfXTxypgdI8HZjhjG4NRMXIDFdVlJRR8G58yk&#10;DZZbS5akc2+CP/JVXbBgdt7illxJchZTp2VxwVbKqYTd3cHTwWDwGJf4v4S/RwMcPBo8fvwI1/bj&#10;N0ApdGs5iutj+p+/6C5YlCnC4u6Cxb/8/xkeUyiGNv4lCX0+y0MyPH68+3R3ACePsOIovO5jDKRb&#10;CsiwKYhDFzOQqnON/wzkzi42C7YXSJM/AJG3sJUJDIPzl0EpLhSYumI+/QFKLYlSLFrlbBPjuJbu&#10;L6OaYhWQ/tW8Hv1TLEsREPi6ntvaIIO5ZDfNdkOltb0N1Bd5xwKnUpuhsZyq5e+AeaZDBdT92kTL&#10;9HztHoEqVpQq/NZEQ5RGXAFvgH37L5n4MKTp2+oOqVKpLktRJfwqm68tTiAFwb3zSQPULdhFCa49&#10;zgPCVdl8lulLoMa/LMXkUYpOjcJUz3G+ehLDLvumwPihYIPJpmPmK2ncSi98BJsUvBE47BiMEpAo&#10;LGTIBB0aWOpU9+5GhyCWxRUFrFGqcOAsdPDlaIJCgVF6cB1Jh0OX6U80BKbCcWLkUVwYMAOxOkUV&#10;YoyfXOiy4UdjzPWWlFeHUh5ySAvq0LIHCc2MN6yzltu8PEXIuJee+52Asdt6LL1qSvXFgm/9UCc9&#10;dMyj3YLCHXJgqT7/D8zTJTyTYSWNk0l7GBkZ2jwG681AI8Cf0OjrOxxz7fsPKvmwWjCQBFhm3wfN&#10;Ti5GjRF3zOO0LJfeFzc3fSF+gscIF5KYsO1Ea/mMFrD6W+DppVhJo3CeG/CW4b0O7gah59izwfkA&#10;oxGdojezxT7/rwQwqcRUL9filOJL+FtQ/o53KATaBbynS81XFgGSFfsS4AUYAsZ/fVV0t/C3OLy3&#10;EKuk3LjwVU7YNVCUSoxAjN9bCXt9iunDt+Q4Zm+aYEnQOrqvvgeckE1W/nky+q4U9Q97rZ9HHi8H&#10;OBFW+G9BeqFujcWpEiUhOxsxfQoq1SWc80moBCeFXUmZQvHipcScQltJsB4Sg5NYYl8OaK1OhU0x&#10;InkdiFcnLlNNUTzHjOfXhSULHvubcKIhij2iytzylL04YeMZui5ri5ZKNaex7gZc/1IgoxE45jZh&#10;Fx1IMFPX1iYNkKUKZV4FnVIxF6AUF7uF2P/vdrzc2xub01OTvTJIyOI3aBv8mma4PWvai1vgoZl4&#10;SZjcbB4ARetYgDZzhxgvAFqFu8Dg1wh4qIVspFnbKGVUHFisw05NIVFg8ApWyZw2utVZrwVohEmW&#10;lcNudZpM/AmSbjRxpktgeRlUMQk0McEZ5mFJisDyJywLez/qo4WeGUEJZMKmu0M91k9ubdKBCo2Y&#10;fr1Q5eVZv6vao4YWoPNJ9WW3p8mCeq2vNU8ET2O4YO+Q1jhdG1kt4VLzpHJYwjldjFc22ZeiVCe/&#10;3zPT8hgO2AgLOTJY9Ntlxp5BUeCraMQI3IDZ2AdDsOJ67DTF2L5HkGPq7DSzIenLKFYLk8xdQmOK&#10;sZd+vsgLZdrX/EWzB09t4pts0E4kWZFA5strnS1lr3H2J4L+FRb4DOeUCg9SVFJ2TXlVFUKIYUiH&#10;ibz8PrjiCvQHFtuToGjeYk0jAeTiI6PxUdX49wfx/Y68H2R8Anq4ydmkHqcYCOeY+nmcyDQJKRM4&#10;B61g5AXI+ZjeNds6QB/e/yaE5SEFW18WBVLghD8W2nDXcwMWUkGrLnGVST11OfK3LJZy9kANnkFT&#10;12E+UjRUXMJ1qkMT1dm5FLIv38hriZO1s+VzNchppBTrpJxqtO0IbuI9jc29iqYGlR/CI2WTvkj4&#10;N0dxBkGa+9xWzlEexMC6RlCKNTKnGTxYoF+A1ODmbISXUvE99TJNzhSIW30t7pE1xa1sDBcbVstp&#10;5DxRho8vwMLXwPVFc6SKClY+BlPyiQFx9JQZGZ/1z4TWQrJDOOps96L59vE9u0TrI4t65GqAecDt&#10;epjehUz1QFweQRFPmBVTFMnjfmBfjXvGDpjcu21LMCmVVOYZe3qSxLrAbhmynuFyimKX78o9MZhU&#10;mwvesGOMoJD+KNb6D9MBLoAJt/ABN9Ks4mv2Fn9ayqkIjVROedUOuhHe8jApD7i+ARqFA334MLnG&#10;ET0x4PIGxRlSDizs2X14EO1HyHq//GQtUBvTzhmYotY+ac9133wq2NQJ3PHA6vN3oCi/gypEqnGp&#10;qHCgidOEue5vJk4ja+YcUgvINNkAkOJvXHP3OZn2M2RFVCqoQ1ByH2wHl/cBcQc4wQzlzCCLmtUA&#10;o0OxAEw1v/ShBKjjPMWL4DQ03uWhD4xq6Vt+hiImScEwRh8dZ8lRwUj15gsIdKnZ0Gfr/esA9FOK&#10;aNsL5VV8VdZvo/lwFBk0uzrzIxRs8BzoYMxmqwHlG0SadbBX1WT5NSJP8VPSkHGsunOxm2uhlBin&#10;YYwDP1ssHUtgLvBZxyBytlj7UBrwXsuJXJcr9kvW0Tl4BWJSjZVb3JYqGPQjPzFHlhmO0x1jNmkQ&#10;zAEKcQYcW2ZAeiXuO5PlwlDD2GWDi7E9f0MR59aAtOBmjM3FZ6j9zEZgVrDh4XlOWjnfr6V83YjS&#10;qbYmBxNVDOT5P3b2PZEm0LfVSJG7O2CzQoW5816wrQPWu4w93JEk0PY6S5ClyNoN5a+ziJ9rAPtA&#10;A4gbSPArRuWJ6LBHFTuY4CpeILWwOwDPVl3K7TXrEdJMA/hSIOyI0SMeFPFsFpViGYisXZbyxAxe&#10;/cqDR64JmgdugKTrx6gI8WwNZDSegczHENub4DdZNld8x387Yt7b0BCJjyTSl4JS/H9Y2lMJeBIb&#10;4YjjxP6CTca8MYQslNd514JK9ZnS51vpeoUyxQFqHg52VR/H+B1ogXOcFipDKtViad4ggyNlXJLw&#10;2QSKs9+M/0y3wEy47hlu2SE70ReeNXoTA6MWZHCgS5c15A2A3YAN0aVSHV5o8OVAP2sXwZDdXpZk&#10;TmNVTtRAOIwTWkJEfxL9jHwSSy908rCs2rxYJgOoHoHGRZnK5RZ9VJoazlew7EFgJx9J1IhwbWzg&#10;ltv7y/t4JylW9UuBt7eU7YNMNJdsX1wLGtgxTsAceu+8Pz0yiC0p1fLlk5RiUtpEsAJMDvivyE5R&#10;Whaq3fQh1e1TKABAdtk1cV2gmttwowxqj2Re1YHYSZD4yoC0cvC3QLpBcrrhcRMtKMWhCuegFCf5&#10;Ls13nSNlSYpwb1a72ZGAp8HgKiKJD6W4mScJVrgdrJamOjQua9j184gB5B5jb3st5ksHvD9FAw+Z&#10;KgVDgLJ7tGteeK3tsMW3uRN7LxcPPuWck1fQXBHM88AFzbpo53fSwkLsPwGmLSt+NplDM4+Mc6Yp&#10;VdOsiYLHmQEDsghBOgZnClgLjG1d7SxYUGp5ipeL2LnGFZRQpnktNIYOKsWy5LyfOIwVvqus4kpc&#10;SbvFF+oukjnZdnM1qBN9YLIwDm44YAekwENUkwIAPtiN1fdxt7oe7hW2aDU/8arfHQweP9p7Way6&#10;HTwapINnuym4iFnoGCUxbPfpqTk1vDsEuqjigWnA5ICWmZWRAVleCq+1QG7WOKvLkRxLcEAMeFMW&#10;WuMOli9I3HYPdIfmPnY4eM0Ypwz+1RNJ9bgJgD3y9cSp7e4ggyoFHkF6DYbxbgq+ydgkSQIt83xB&#10;AIHlKdbkElc3gLWwzczvaCiuyZABYeCSd6F6OA6nQWEPR8MT7BfAF8y8hOpxEyiJZiOkhZIMCu6M&#10;9fXoQoHbAXYP+gFMFwFO6hhv8xQvcQk8uG4kOocgg0ZQtwcxDAwOU4IUBN/AhBcg3EejWt5Z0n08&#10;oxBzKChIsFLIR0KHjr2A9JOeiMNnltEifKDsFXh76c1ubslcPVJ5IHQs4KUp1uEcXdbGa0Zh4IEI&#10;WvmKAoFTCGg3PD+7gTJXo1G+FeSIxoRAzg7tC3HJ7ca8SvYiDQSClYFaGdridq4prli2CM1bgZ3A&#10;VI0TaScmvvNMivPMOXsF5VPEo8XWTuttwRnoKgdepYzRRH/KjtyRs7hrK7DR928jzTojjWO99C5Q&#10;bqtR7JIAoGmyng2pb4WmXNNCwqD39+03+xCXasfQAiFHbBMdWiRH5tAcHnm0Sq7lKl6dIzqfV0lp&#10;eUxrC7Nj2BXuplECkJRPb50B6dNNMBEkeoRpnbArjIMErUUwDCUAJcfZZXYPaLE6bGyK53oma5QN&#10;7GIaJUH3afXyFxT741eQLewMODyEUuyODx/4Qce77ejQyHxo06XdvjXI8g+UNLOV6ExoOcS9yVAn&#10;O1yRCMUJVQwtQow0//DTCvSlY3gH6t0J3IVkIeb5FjFZGAwSncSOYK9Yo4OBwnDVXB8fQnqnwBHR&#10;8gSBaYr1CcwhfxkwEL2YQp5h98MujeIdnf769Rpo4d8173MQAjyANo2cnzROoDSLnsAZLE272Ekw&#10;D69mWB/TUuwc+BY05ZUZSjc0yqQ2DXLgBGvvpcke2+OPstmbG/MqlipmleTnJ5Sk29hGQLBhL9Yt&#10;LWeltppBX5whpRnoyrJR7TngI1SPKOJBalEgqyfIKl08XOGBOi80O3oBRy0O5ynaKEXERANB6ldY&#10;c2DbDTGMQh/O4PCA6VSr5yDUjyE3PT/y8eDLZxEgLzkWpLi4Kicpokz/ggkScZDWFkqBJ1DWXIhb&#10;4NrvSN7YbIdgQepNR3omKdYlUZtsMZU7UBmyIepHKEbwsbB5kL7QUGWUFZCGc75kbv6vj6no4sgq&#10;Q4Hr3jG6I1QseebAODpwlkdc7Afe3MGB+mwgAFDQuLgcq3iQf2IREHEGI8PA63ERc1bk6oAozWGA&#10;bwvWBZTrcVWi9HtpgjwkSEMBNNAJlnmcEd1FMOjvU765Q3uEFKeiOKBW9uz2AgQD0lKgbCHxJHsg&#10;J2hh61hEMJgV+U8NoAuograP5FZV4SRTYBB8+1qqREA1xVXlCiBDJrsxj9rEyYmctpoyqrGx6LyU&#10;4hrJAWg7vRzwBKSFDH9hwcBDzYHuBlzBTVbw31OdYgGXX12px3XSLLEhH+LuHT+xheFVxQ45WGoe&#10;HOArFsWTBKQcLvvBhbilYcEq56yR5NtyrbQHEVUIx1VpdU9n2Stfv+A0y6LA4hSL9prVI9wJ6ULd&#10;0UyHXNTMI6tcaEUFsM4ngFcuTnCK0rv9ueW4AwWYdLUrZ7INMvQ0YjO8X8yU6nJQhhxwArW2BmlB&#10;aBSG3ZYSLBZTISw0k1k5Otcea+ksXYTWNfmOK1oFtH0cV5k0wJYHkjEqBQGFUKsscAALJDm9Mntv&#10;NQuNd1MS4NltOKAtDACJBrceen3egMKmS5lIRKuA3pLdt3DtG95SlyTRSFBZYzzBcckFkBHLUEuL&#10;BnX+njIfzWOS2DTRURaSDS6AbS2uujjDk385J0N7Qn05mH/+ZOq/TMT88hRr8D5/HbAclx9TKD/H&#10;eSdW5h1MKjWWwvU3b/PS2ShFzHBehFCHP5npS+zPwc1tfNjTeUDIHHizKFaKgVGSz9KapDgtt+lZ&#10;juqFLEVo9uT0U8fngCXPQlPl81uyMhBdPv787f3U5uAe56QANi7VCZtY4FN4Ghjx90CfD2SrWGZF&#10;SVaEENAOF7WnMl6d4gzNWcdpIJsfx7AFTrRKvO+XAnmKy2ZZI07wA12QmRTp7TNJILJLdCQaIaH7&#10;yDyC/45vghD66K0YD9mQClHNGB8NYiQ8UKTAKTNNUUlyNv3PVGjyHYkrzra+HXOR+i32Xcotuhcn&#10;vCyAjPBwXYoZZpPKATTiouJcdEG5ilR3PvPkte5o4cUFhllcjOgulo3eUZqzCYNhrMVJYBJpFcxY&#10;JsxvzxoJdyAc/LXwIWsRC3KMYweEBb/nKP0amBrf3OCqZSreDzploRNxyD2TpXxEcrSKUs0GVD7w&#10;vuUJEvJbaI53NgoPwI7PV8q4Ueo6pcV9lJlZZC/Yna7cmEdtNoCStNRfEdjt559+wZrgDNXfBNK4&#10;EQIopem8ZmAgP7qsbKC4HKKkfNZErvkKXLMgbBgkx3wHmuhKcBRVm6FkriK2WGizw5MTcLDWo7O2&#10;H2tBDWaYESjw/X5lLLQ04aW2wt7Op7giqzOleguSRBXd1LWYeeFafY9lzJQqSmad1Iuu+rzXlepS&#10;KmdTVEwPdTXC3QS5JJzBLOutRG9aPdkJiBh5IUrNfwVmGWElMBRjGeBPjWvndS9CNvF+A8xnMWH9&#10;TfT6xjRWIqxhTSVsxLOwZOuhRtAvR00WF4ehqcPGKZYfAE0IkmbExqJR4ctpEc7X79y0w1qUnys/&#10;sAX220Hi1HBka969ABvTWJEvlAy0fjIl51Gbiz8q1RwX1Em2LurlQgVZTif5rUkxsKimfcursEaK&#10;VXQKCTAtM/CWD2ukF9xQLtc8qY1TrK8GiRbzHKoqM/9SubYOdMWByiFRBy1dg/gHqE2R6Xy8fgk2&#10;pm2CRcz9SuX9AStBaqY0OLAqLwtSPJvd+3oRsLcO8MgdcputIQezPu2f02Wf9RJjGpcOI3lhj34l&#10;xdIkHO7YkjiIZTLoPFEYppx6nQcYCHjEhpCWw96RHsUQyytJDxbReKIDtcgVJYQg/fjIGuZuqLME&#10;99o4jO8vcD4BSJLIti2k+9sbJ8UYGGRRPc54ojnqMkANejBIEpWSzkmvpDEJha0dmNP0yJgfcKpw&#10;TNYfQXKLUjzaX1fXTnpC1sVCGt26yn2Ngq9gUYqDdF1xTvVIXAoKZ9EsnlIfsC5ZbaW7XwRd46bV&#10;vo5KFXeiB37k4BUkxhjlpY/GG9+7dyyV894ad5qtlcCRhjq4/tpeGr2HCyFYuAd14VoihthraGH1&#10;e2d1SybCen7kJnsHFHO6qsDJDmvavrWEL8ECyRJpn7J1kLlCNu0d2i3lktjtOts5xfl3bX+axEOn&#10;1HE8P/VxEqZqQYp8/ZikOY2881MwITT+t1SCqfhkj6EOEyGc9DtXOSeKepN6vL7FSi+ouEbLy7lE&#10;Y+nG4bn7VeGcRS8BviNm91ydpv1u4hkU7VbqnUldglNU53Fb69MMbqnPbS0QjaOhGnLRgXMQ51tJ&#10;50BDorQ2ZQ719dhfsBtYCUWO1s5ajn6pHqfPgtO6KedkYoc3GiPq5S7qxM3SVE9jY+FquQJzNCZM&#10;tFhPCIsCp+mSrWPZvHrLTo3qyDfyt2rm7XtBmaTZlI51ULlvunXtQryulXIqWdfKmaQ44iQL8m2I&#10;SpgbZSrXYwkLrZwKRfSFDjK1adTeJt9AQIbwyasrf6TSPlbvF2gy0budnHMXdBTle6xpDEVqOCgu&#10;vK1es829oERmsV0pJpOXZr4B1Cw0cZ6GvMtfnCsu/cK1W5Qiv4APmk5D1yrj3qDOymVdHdSYIotX&#10;oIHS+xgIW+A60HpgGlp1DqPlaQvYNGBRKKWsAz3ZbMa22XkaY8LbxxlxC0o1n4AlWc93/dc42P01&#10;IztzQObX74jJsShFDIaHFJ5559RZ8wZonjVDskfx+MWCzuC4A/QNafq8PAQ/4UPOGyMaOZikVK3H&#10;bvKlqU696sTnOs/9LlO4NTNo6FatvMC7PidW2tS0fWJSbJJQiz/BMovGivDbHJy3D4yZrPmjRpSd&#10;EmJHtCLv3zCBc4Gwkp+IYiZ17azK7OkF7FCHcnIVzDVdMGBlDcNSSdy4KIId8qHmw5+3GrQy16B+&#10;xpwN+Qj5eDRd27QwxTp0agJi4QuCMa9MYpIDG3as6SXWnnpptnjPbfvjt/FW9q06dnkFrpFi5ZY5&#10;e2u2QV9krS+nKPuAe6am+8IUf9X/Mpci3sZ1NFEID2WbLd6NQXNtLYeytbqPMjO3VgELUyzrK6cE&#10;MDneOsr3vpwCr4rTxCOLY3yY5AJq9uyjilunPb/jpDsU/h0YWKgoKbG1UpTt5LF8d2CklWa2T3vh&#10;CxZh4QMT1prDDPMgr9oILuJ5lMGqp1Jb9Qoe93BfEB3jQTDjtPv9SeEsTPHzzE8TTsuXLRTAu+5j&#10;NqRXPqhjE5w5U0xg7A1g3KvuVus3+KyimHM/n2J+pSK5y7tTzDiWs7y6EvMp5igkDYImf09QFek/&#10;4e/w+rdJPql45NVHCU39HOcodzrd6KzYthgTWkyjVCxMsVJd5xKKk1OwACjTiTanIyqnr+C6xegT&#10;5cH3BqY03p/G8C04Hjrey7jFtEsmlbEwxcoP8iqVOxJnmBLKwo7uy4T+kreV8CL/nMPsw5XaK1mC&#10;+OeAPJeaq3q7ZAYLG8Hy7OZUQknhmswTF0L4Guas4TrgOs4qipSWJAkJFYywfJSrBrvPdimeJv7P&#10;AqK+fAQfjx4/2ntcCX76svylhJV0LS+sTVEVBptgdT7qG/rfzf//2eDROUfBsADAtwgQATZ8e2j3&#10;P9gA/8DQw5VjOabnIOaxbwYFTAH8Bn/ViwXoMtg0cISUeZiaiYTsKp3RN7ptJTjNzZ9WGj1HaeUX&#10;2NINbBZh11Zk913QuABzBs1hzA5Ci3u/9K9fv7S+Bx/6/o/793/oH/fhJISHUNTghYVWC6dvI2yr&#10;Fd9/is8f0m8PH9ofiF+44ytZSeDW4NZ5GYq9h6cG1Eq0QPrnpwuxTg0sx5++4WFRe2KTIcsMPNXN&#10;tST//17cLyZ2io0XejHd5LUx65Zzwp9X7Ib4VdTjz/llVzW5qchmnbCrjTXd/zx+vZrkur+3eQGr&#10;oCvT0//PhEgmNPKNl3oCUvu+Yob/HwmRr/UE3IXGhoq/difTftdDpsP+J2tfTNfM34VGZFfeBLlT&#10;TGUEzNtqRJc+B1lkJfAN9qOB+0g//Q9gqjEad6ORpepWaXQsccH1dDZkBo2DmLcKiPuOETzFAA5f&#10;kLvJT9Nr7+LyR+hPtz+d0lhU7TqI503TQ2rgRVyB1/UT51MLDfwocHKkvhoq9/uHONPi8tnPQ5qq&#10;TDOkRXH2j/G6jsZ5LKG6n4Y9I5EaLu/BVzyjgxjjgc5oJQZIYGAaaBv9NhZHG3/AxSwUzhS+ZChO&#10;/h7Es4lvPEfjmjadHvNnv5hxHPcY57hJLcfwpxmtV3342hThE1jzKRe7ttMzZ/ADRwefoyzgyMgv&#10;0JTAydRZyyW849XNou6OEq/m4R42fTE0w3ZQSnZkos7OlBO/kVYkkyeX/0+aJv5MpcJcO9cWvndt&#10;nGUjlFIjLI4TPKOCYQ8woIh/56G06L2jdidYaZLbxElrWlaZIqfwyCa5/JkW9VgJabH+O7QapQ+t&#10;3b//A0x+8L4gw0ThKIn8BkN689EwE7VJpC1cZYL9Dm+gJBpY9UPaY94/tEadIq0TCI47IWGIAQ5O&#10;hGZCbNDJXUHJEr+jXO3IMJ0iA0VjP18j0xkdXc7ts+UFMhWlFCPiTGANq+ZDZsbOX5tBJdaTOUsQ&#10;3VYPvD7GwfFrgAeIFI4MMt5x6PeFga/8EBxsLsK3DrvpBc2+omqkkjiNoDa/xsisc/5q9/d7IQ7i&#10;sLOTWiV1J5okUVtNv6ZkWARBaxMJG4e0yHAUf7fPkqSJEdGTZjMBGYKjhuJtBN7yuNzlwWPZ3TLm&#10;1NAf/L+W7C1WnD8Afk3cjnOuCyJqJ6YRA9K4tJkcpE7wkXAp3rc1tyXxRijpDmqP0JhnWWtF++7a&#10;64rv4cY4ZQb4MEq3DQW4HRlvtY2aLikGlnEgBQIOosUdJvwhztOOe9le3caACMMe3xyia0ZZeMG7&#10;Yo32uHxGLTSuN2VRAbWjWfA4rMusuujtAJn2FAqyo6YjY5AoDaVZNOrIDLB7GgVTw3b9fGTshlPc&#10;pXsz4wlr409lDm8LfS6+a73/wXZwffzn6NpYLdnMGVCKGGgYCQlJMlbNJD0Dtj4lG4fvJkKevoIz&#10;vbc7SNPdwd6gl0CViTfzLdCmloVKnMy10f84aY8Xd2qPQIAx7yyPMXIdWy3xJfRAVArgOzQCAAmI&#10;UNHkoEnAwulzbgRPUAj0k5HjL170FRN777CJgBHRbPkkq2FRt+8iJJfipiEbQjyt149rQ4Ywz0Pn&#10;KHSySYWAC6kmko0fPcisOI7883OA9eWyVTvagKHbVn11QyWXzy6YoESYq4wVrcaLEq9u3p+DAP7J&#10;K6yCbwONC74n+H3baIB6wbB5Z0AXdQPxhOnY51C1ot/vvxLqVPvH6J30yai/rI47VaDlbOT6Zeif&#10;zdpyG8J5du3kleFSqSDApuM6Ucry82ZSXo8Xmue/IxjkCeaNbDf1C6iU0va3lLWynQi+FZ+hMiUz&#10;UAHr0oMLcVBXtHNKAVGi8W71GD1oSDDhbqn/l3OoEuqdBhQxohGQ86FKybJBbSf1a3ZCgZgz2Gvm&#10;D1uXrLH1BckEbcSnPRQFqhS8VpOx++UQ6AVkuFs9qg67zmlxUH0g/WVhl0x2jEHw5vOXZOP1IKen&#10;eCYFRqjEnxpM2CawgeqgVTTEw4nR9TPnMkwy/Xp2+Wod/rQef6khsN4LzkYYXjuHbYM1DXWrK1ao&#10;vR6ynU9w4jDzEqer+G/gc53iXa61zd8/xgyTBYSF0ECJvNoOt1eqPHpcgz+WOQeGqTZacSrBjowc&#10;DiM+TWJyF6X44SXcEVGMAg22mzxOwQocSG8PtqEFvuuCJCX68TDyNtOsa4B33JY6U4v8TZGsoTsW&#10;PEvop7gfLuFN6T6c5301/9wFhWb2Nsj02HIwRr+m/HtXiUHwv4zpt3Dr4m208SgkiAuKN9Zqchka&#10;vbQuZPjttB7v1h4/edbLNdlxOVCn992yyCnQ5QeRvRjYZ8ykbLQr2Pis72zqjP2aYvPsoaMGjkhW&#10;mzoLfkBYb2Fea9607Rd9yHf0raDRh8OHYMM9fx7jrBtYIxBwl3T2Yy+Cxc7cFeN7lp0Zm8qLhwPI&#10;CRi1cKCuSbzv9vHe40ePBpsZqnPRx/vFeMfdfCueCjC97cMTqzuNfUtu7zLgMl1oZte7CbsHAsCM&#10;wbB19q255Y9lQr2SZKcTmfcuuy0+ZMMF0ywXYnY9RL8JVlZWu3fiVZH20WCZALvilgLMUTWUSbjG&#10;3Xz7e3ykFJdhID4dP2qh7Zf1u0qQ0tLyiTFImHnzMoE7rjpCYhp0ZSmNuGeO5jidHgfGaQAaAC0H&#10;85RHQs1MlKWQP5pc4Wwcf3iPJZ6Jtn7xOLVamV0Lb9JoiQvsWW5q/etBgPTuUZTu0WZVaSprJYSa&#10;+B1LdceJicrFaK2J10rppJcod+qgrPdA/llwm662RQIm6gq4VKhUcQX2Jgt7nF36/mUbg3GnRvEh&#10;5eUGTTT+6kxKPjbn2spDz1pmZRuogldWKQrk1Qxr8WqJY0bcJo8VSEmn/W7U2+/y64vR6l2pxAb3&#10;Km7ztmR6YNu4M4hJXw0TTX3sXPa5M5dk1WJAEFaKGLMKparmOCxRgJzVDGvaAEMzSK7PH4Vx5ObS&#10;SPCFo/XC+OuZBjMPuxvSQ6Z8hCao+qNEqq2DkT9vWt9541nY/WbUvYtyG+xfbihtJnRmcacm6FOX&#10;J2GhXEXmyU9RKPiTw2hemxfsIOCynCPRCyFApWRhYxYjujjg2l/qYyslcwOoUmMSE6SWCRfJZxYG&#10;bSadc7wFqvG72Rt83XbGy25aE8FgOVqV1aaL67FefGgfnowlN6HF9j3HqEq92LJ4wpO9+kaTky51&#10;apl6muBM2K79asZ+YO8pKeSBMcyoIX+63bz9CjRuR+d2nLTgg7h4sJ3NF6rrflxiAsmyCSuS4aT4&#10;a9vj0EZtJj1zPOI0jhMmbbpD06Cxf6XR3eKcOt3GcvEOB7QIKDHXZKL1fDySA7j3MEkdkPkBLNv3&#10;g8B6h9mybXjr0AwpcP5d0SmZO9Ox8vn26PWOTISyv9VvyJgLpaYy5FApUKtojBy2tcBPUH7D+6qu&#10;I6Lh9vYevOb3U7wtRtdTDlUYdZJ4+/pADiL4V/dPmZCsAe/GktMeZNmIXVAVFPWwAaajx6+n9JZp&#10;BH99oDG2kWQX/bGe3aKM4H/LJjgGONPKGitYTKNMrbTmrMKzbve+e2UamtNGQmCitaFVwnMd/PqJ&#10;6hXPMuXv7w3UNW792EwSJpOzsyRpw+kZOJfw84aI+TM0ApihoJG3Gd+17Pzp6vXFClcSVwHyxw/D&#10;s/+6Xqb/fb0IwZ9j3CLyk+DQUMkIVGDWqUpUX/cHCbhFfPAIFayQPHWNEQfFYUa45CK8TPU6GqSm&#10;qnXGVCU7LKfRvfzFzh37MOCj3UGNUV1BHRPtgMt0AJkU5CIrL8F7ywaOgcxhkohkRF8piglcw2Uo&#10;0F7hAHh/dgs3izbeewovh099iUVxJ/Qo/9QHmAFpvPjRtmCNsNcgEVSbtPAcVuusRgTjn7O+2nPU&#10;addHT5KsfzFQ31V2huv6kFbu0C7Md85AyDZUc5LeF+e/7n1X+jfQKnXYvFsVQfqsTCNkHgytmPBh&#10;27HwtMHT+l2810ZQ3SOpmr+l+e1pgFkF754S1VhtxEP8Mjl0XDaxYRIimIoJmDxBRdM6SvrMbx95&#10;y6IxShe9KTNYSL/AviWeFjbAAOeGhTctrragvAV782r5FkCr67ME4Rl/I6JJBqC5RgqeJa9iONYN&#10;bKh5aKSTnsQBIS6h6gXTrwa/Kv0dF5PlyXMwE7dgFiOQqbwYtxoODsO37hGTSnDQVQ+fcT7o/oGG&#10;moEeuKBG6XW8Cr+w5x8EMevbDrZQ7L3qQMvpIOkEjxtnnJh9cE3LpSxq5TtW44dCOs6VwrHgT6d+&#10;hzUJd+eaX46ZHXAGln9tN+0doeJxGvg5Bmz7/fBUx7ZK475JwaM4PQRvyyjZE8YYbo2MbMtxH+P5&#10;tQSjYWfrMDIwhjqTmJWzkLIfTSfpYMQE2Qve+47xU0WdiBKNTfHA+ZOkCWK8xZ4oxp/erTlW1GOB&#10;U/kNZAA5Sb9x8QT1wFE3s0m01h+wr1K75CA+u7T34fS+1bdf6CLgQ4fm/9Tim+bBvoMCCC4ILyxY&#10;fn1n3cOCA8Sg6JcbmM+qoX4Lnn5ivZejE/X4c/bDxJT7Q6Q8I4m6IgJ2RmWdby0yCRFYANjJR/vI&#10;lDH8tGl/Rxn8ZfHwbsIu30aeNoHwn8w/jmAwLtaPd6CbY6f2ATKcRmOeNuDtoXlnwNdnr9HSiXvn&#10;Xinf0G/6/f6JEH3GNW5G8kfg047f3eTIg7o4Ebhz5eHtYM8OKy3+byDd+wrKAQcYydTtUJBdmUI7&#10;PPIJ6zx+Am7Hjv/t943acdCwTpO/MAe48ahoj7uxcZbynwNJU/fahizoFVivhGfuUq+zmY99nESm&#10;zUU+ePPfdLqv/wl/VL7f8vbyJ2jsFbw6SJJ+vy3ZvYEemfTO9tM6CMC0mXkHh/miBKcKRPoBNZQL&#10;8cc12ZjOsH6WgIHBXrcDewDmTn6xDutV3jKcKLKv+thJJQb5So2AvnArbkcTyD7gzQTY9Yk/ptAq&#10;tPbjjikfFc/h9IQA1tu6u1zeHRJ3MsrMcH45E8gbmDebXUhDranyXibK9LhHc8FnQXE3xaOCRhym&#10;B8TpaN3dsFLVWGp4aKejlxWqIdsEGqeMH+Eo6xFyK40Y0VIZ0KjDtUOflTHl1ZzGxsyGMUtRc2vD&#10;zYyRzd2D3dbU27ylaVNVk1wbc0wzsI7NVhKsV+cW3uONOgb+tfsdL0UjOnYLl++A4VR3ZDQOgYP+&#10;oCJPjR6y20O1uNeXQyM8RBMVlS8ZOyB5+lpcaHGPiV+aXWgNjrLzQKzg0Ey5/hxxbk5l+4NNUJKr&#10;RGN/M4Y/3qpMC8JI/ROQ6zsP59gxSkqPNo4PFxJDZTH/3FVWl/rB3LCCWFRoKzEcFPqRlhX5FePO&#10;VUjwzvo+yc3frWpgKn5uC79tIhEViDRqZHvQEsGKQ5qpVBtQOt/TfHyjDyL0NcpRPP9JcyjgtDy7&#10;YDOgZ5yhTU2kIHkNBMwkYmhuM3+wCjHTSQfihUZPw0somwbOS2rhV+riA4+ZsxdJmj4/SD563rpM&#10;uwFHj+CX4ZCPXvwUr7VT6V1mkw33it7ZbOrMJtrP4/BQVleGd2se5CZ/e/qi9yYxDeo70d5mNeIi&#10;+r843piNgnbwK9/XuHCx4QeD9pVKnj0a/P46YVtKwZTmRK6JqVxN7m/aHMubrryoK5tGJj/ZWKPM&#10;1zgjXKhMdSCG7UxJAonZHg6H8MIL3lKlDuAc4tVeihYe259OtlkXHKdaZMB6xBQ3wAzn1KU+RKMQ&#10;2Tiz3R61K40BBRPHHb1m3iTtC9CzwKkFl+UIGMJ9Q5RsufaPmv2EViBrg0uT/Y30HQlU+bw5tylo&#10;wnHombedab9EVv2UmDbykpHmcEtuHUpw7X8r1aRpzu322VmSFr1ba4OmHhIS211BIuaGiMpBAmQV&#10;Ija+EdyJ3Ud5S5zg4u1L5OXrXwxHE04SDZoF0kBWvQcUT8QyDt6MMGXOG4zfe159yWpMbQC1IaOC&#10;1shPlkOAF9rS2eoWmtWBgFSl49j+ssnzvtKx5vwJVOVCUnYmQmgxcqqyjymvqkjdJxgKiXRThunQ&#10;P6LyQUNz6yDe12mHNXA5x3QJh7akKckDwGlHo/+auMmy8ziFPmIAlvibxuVibNlvIboYH1oA5jH2&#10;Z9vpMjSm9VgHaGmNBm8AjX1xg5r4O5ANf1rfx34lgLX7+x1MGxyk55ihr/D//fuvkFHnj47ACB1o&#10;dmmg4XaxIZlIGykASIQ7NMhp08awBaSaL/ZbH+y3XiMew8VrF7ecTL17ElkAP4tZb/aFMfHWzGje&#10;5VhO4ww2Kb0CTRxz0gapoZpDeypR/ZFhYGaDMsC1KrSGsLPFuC8sifiQS6hlHC3Rg/LGx9RKRdVb&#10;WY5lNFajcW+E0lvRhvXv4YQM8IPIFB9eMnWTYHMWaA4KNfwtDnbhGQHG1sP0SLwGA+67viFFKVDH&#10;gnNV7Zqb8ZeXULFmPS5QDus8ijSGCNlrYaVRN5xug/XGJdSHaAOFJ0iITdsqTVFF8zFIdz1Ik2SQ&#10;otInX9ncPleyO7Quvu65+AWsSLvBuOuzSun8DcwWiHoFhFgDl3s4R4KjmdO/RI6j+RZIYeMMdMIZ&#10;H474NQ4HNlCkDmm2FLnJ+JUrfX/fWpxfQQC/cu2cT/sBylijjGpT4DWhFMc2t3FwJgrHMR1Ggywk&#10;NtAyG1LvkRIh74MTwMUNg5GdqQ+AWBxa8tvlo6ERrMT6G2iF8L/FeaBWRYT89yuzBbLqYxK+XuAP&#10;DZpkLTGPVHY0tz7irKaIHepxm93ob7ihfhuu5ygRxPXky5OJFcSFjD9p4xRbV4/zV/4I2Due0YU0&#10;ZJVmaKY1ucm4iQTV13Zg0Oa6EnA1VpcDNO32PfuQPkuSdDfF6bc3kptn6bMUWu50dzeU0k2lpDmX&#10;Xdn1pNFlMMc72wcxXN3b7tnCBpil7K6Uzj0HvEp28CF6m9QFQkMMIGBz4kiFkEgKW6CJURuDDOVc&#10;eWWT+JMzNEXYSHTUYO8MpNU9+DodiRRf9rVmukMz2DkHRT28ZwN/HVqCx8h5fMcHi8Zm/xryqfsY&#10;5ysb00G6aN4KsCCcoQVAU5k7nnWQ0tUoovYLsY49ubupq7ExqJWRtEUTYhvbFy0LpEMHLYAfaBR+&#10;R21v/YOBjPEg9lrh4UP4D+Yb/PXAgoPaEjoGOIa857zRcX0BjCkwculosqXOnMwDEbeWnr8r4yKA&#10;VwvQ5l402EGHW2xz4sopSatubtHOE5J/OWjK4H3kYL9p7DgO1mxt3esZI7XuXmUhybWN1xhj8NLz&#10;nWvZAhPPMt81+t215HbLBPzSiKcGSi6ldYf/Er9LNAK+kHWGFP7EoYD+mN88ADlqos+iKABfUR95&#10;eFp+rnuT2Q+I2LPdF1nVNDCUMqc4tbyv30N75Bz3uxfiRoi+EL+0/vHDDlDC/StQ9Vc6fkVGCBBH&#10;A/EkZfm59/0vDXbzycg0ZqvNG4e3IHMnfWLsFuvOY5NehIjlsmCOxnq8ui4qLnQOHCOfAOdM83O0&#10;E7A3t0ErbMixlOI2jg17PuAkdKlzFpTJ2Pgd3QC/Cuv93mGMgdmdnmadnhUgRztchA/ip+5l4Zg+&#10;B5DAIIe+ozDCE2irfUgr+3UBihzXZH2KpT+CzkA5SqAbSVNeoklNyp+UCenMB5qdjDnI2UBj6NQt&#10;GS7Nfm87tILHlnv4zjn4T/AYJfJQynPUp8D9IJsfgZ5s4ky7NG2n6eDpLgC+cHaJaWyKuupaiCmN&#10;E9DsUuqxw6GbTGc6PAvBfVcRGx6NpuNhmE/qR66uLvvMIXCZJV86IFwyjv4RqEOjBHIizT04UH+Q&#10;x8EAOrPY6DpJ2gw0c5WMXA0+ZKbdGoazg86cgBwBcdTvtQTZ9PQVyF6xSeWVMF+P2XSHbO08/kgS&#10;87bQKFnUFlIrSCZP0jYiTbVJnw1ewsmzM3WG/XTJYA+YMpFyy5wa4N6d7U8H1DsSv5RZbZbGOxJC&#10;gGdrHp8bb7JoBtCsR7J2bvP5j0TSiPWxJ4BjVyVYp+BdbmkQl5hjDqqee7vdVqAclHvu5eB7wNjG&#10;X8SFuMdH90BzgDUH75nFWvX4Rziar8eMJI0rFOiMestxLXpGHEcdkI2XH1sWVKIMroVEYCuWrN/O&#10;NtFodq6Crcwdr0U50B+WAb4YPxGTzz/D0dxujxwnxmXE4cKcjBo8DJE48pA5VB9rOItrgQEnpt0e&#10;/Hfdxi8Hxo0nHhTT95PU6Yff7A/b0fo+/H3RoGqr+PfBDHGce66zi+axZ0NdWA8nXZSyp5CXETpb&#10;DXL/WwfMTjc98YmPEljCmu2IcYUm6Dpjwv3vDzv8VEZ+LUlKVz34dWmcqdOK9pj5bQY1YS9PSCHS&#10;gVwROkS0FUDANrI+V3BFyCXJ0JG98KKLlF9OYgXlE7DDseI9fOD1AaneGszSmO8WsZEGXI4FoT0z&#10;TxK1IrS5XHugqG2Q5//FjN4unK2ao9ikPGSDu/aQbIF5FDTOvrD4Xv1hRboZKjc9qOsKnRhrufaw&#10;uHqVFAd5kGI3DQvyuxAWB48m6FeW4PypXK2heeYSbso1c4nKHwdcObn/tAzihqLrwRkY65XWBKhJ&#10;BJvcdOiu+6tMUw7qbEZZMNcea9+3BCvvRxrn0CirfDhQl1Y2Kwk3KSnjZELIrLiEK+YwGahzWiCy&#10;JB9/Uo8ryBtmRtyUxpn7J2PIUNQ4s4w0CvOjfLg1P85JZEBRzUqPcLHwMmD3wJzMyT9rsOSnKSo3&#10;0Ze3ROPcw1mlAYUXw3OoOY7RSNj1blYuHbj+/Bo0KI1FurEl5R+PHNhHpqExZJ/a5g0twFnhKtVl&#10;5h7OFQvOTr8T+Ho0L+JVrLmh0oloyNfwFUMMgrVO6gTkh/VsiI+JY7AKTLxmGkdH0A/eObCsM9bM&#10;Ksfsc4Y7RwFo5m8FOaGCDYcLeHXN7K8FGhuuQ8LUPU992+h7NJ7HbMx5MSqiCFpnsY4A7IWawbqM&#10;TLhnzrdaQd761E/udE/mhQUAHPkr64ag859MVCNUDv20LsrTpL/Va2HKxtoyZ0rc+mQSir3Oys+5&#10;+NSysY48BmwsuNsj0+NFC36z+ipWluV8aKHu8JeVwbVX/f7n+FrDq4FZjCfXzyQPzd4RuSs/rfTa&#10;6i9wwQ4n1Zi34oXYkEay8epfuSih7bkdE6nwLTtGhW9GXEFr5OfUoPIKo2P2cZ6CK9V0gT2R79np&#10;GHv1s4QapU51Xd6cpJQPOm0Av9C3tZA/PXlJRbKWTitosE819SiaJ2l8wPSeEAn20imRL4XNUZRK&#10;XwgQu1azBuTzIlTEZ4ijmOR9blL6vBPVzE+4rERHqc9odnUREYuuF5jIHD61IVHpDQ6ATYcNDGMC&#10;5rn25+kbisCaoSByCUJHp1RCOfqv/IjxIz837Xy9bVBWo3jvHM2FzMlBap3tdl4w/bjPuhfoDZOh&#10;wzSjJYRTEOsiEeWFrEUCQptZFuH3RWzPRU4s1eNc7hZhwY3Vy8W395OMnFCjoQy8ggMQ0GAD6r6K&#10;QR+qlLVUZK53WMwZLGO+Ykdq8Lbuzib/kFRdncxtrmD6YOUV9S7lgptL+FquR9rPB6NWgNfonKYV&#10;yS08HHN9w18kMt1+lwy/uWIeGb62RB8UjG8muv/a6CC9quPp9nf0RiG3RYZkaUflHBNiFmUaf5n/&#10;re5uuNaYs3Oof5W8RoqSQ4s4O/K36nvcHtCrLgjM7qLUucR9ZlfAp6YX9XaxpapcGtt0MZkLqJxe&#10;Lc4iBqkqQP0YEXuL9TkcBA3HpceK854zLFgNyq6P07KmNURnHGrWx+/w64JJK5P7cwZI+qIYA8pG&#10;QCeof7yK7J6ld1Z+jL6RWSYjbt9jJexj9d02gXKhgJ4tMWoo944nl0fBsvZp4OooU3eT1zSYdg7E&#10;kd5kprVCMyMDzTpcCLxr1Xsnv5fvm5xj4baQJETfWP/a/sJJ2WIMVPMmeEiRs5eBRR64PdenchRE&#10;5K7qEw6zfsoaNBZ0O2Fd+vehldctDYXNoPZBuEjX515bnwxczn44mdBoBPeyc1hmXNAjoCSBUtPT&#10;SSoS3b0yYLSc8yCcbyfTdQbUGwJYudSzPD1Iu3xP2gezntdclunC5Orcr6vROoYCFy0MvT1CqySb&#10;vUKQXzq2MxgCVwFRz0+dfmH1NpgKMeW0WqijwnYDSnVI3a8TUCkXcnd5lkT8KDIZsAHWJLJ0G9aj&#10;vVFAmcTIDTNGBzj7tybh91spvx52jhSPyvEXuOV9BquUvjQGy2XNpGcAbXw6Hv03UJcN7AnWjRPg&#10;It+ZNY9xGlIChW1AnKYJ43mEjdvV+mE9nAALnS320uexuBzxl4W/Io0i9d8Y7x7OKCp8JrrguHV2&#10;zPgtV79AjmhdalRLMGeX1oLLTWjMUX7zOqlQj35A1Z3Pq8mQ0UFDw8EJFQc+TOPA/T3wy+GcxbwU&#10;C0T1PMr3lUYtakHReWRgetgTOtD0daHrNn2o1u6aWcGJWO9W5ODPEXDq6kKQPRcev2Xmg7JWu+i8&#10;095eLwrAUWCVrJyUwdmIxcOpFP43CN0VKfSuwBWkMI+LtF9NIZ2s0pQT8DSblP9P0asEtJsDEWd3&#10;we6x5XD7K7GMOap8nL5bnoN6rNkWMtgFhhiBdDsOmmu0eJie9/QWYHUWpgZcexUnrcQqQWQnKzoW&#10;gJZidQx3Hf3XtuyoIovrvwxrC9MFqNbj3MtQy2VTIHD6vqhY44g/TB0R0Iv7p6Btu5ZB0DIIybp9&#10;cb3pyOpa+PONOFehk63fXIgWUMgVENfDeRDL+XoTkBlEr9twiOEOsPVbOAAmvW24jwCQycFgnfok&#10;K5GPCKwBm8+v/wtsvwD7cy1+ps1hTx1GfGDJBhROMNd+a9DBAC8zWC+ldfOzv4BTimkZoPvP4PTk&#10;CiMkbU7laujSOol/A73A1L5MxEAm/lVijZLu5vxp5Eldr0QdNiuJzkzYk78PHPeuARiqQtrItOFw&#10;DH2RRIO95e/WNgPWRIPpaRCEO4FKFFXoQjV6n/r5l5Y9Lb4FTk2yXsm/DT0XdnUlVjDK7M/rcQr1&#10;LB+R7bqOGFkHRUa+bE7jhtDrtoboRlJ8+As+wuwKfXHHLdjWx5o00mTkfQx3R2sl67GmXdmv9Dis&#10;3E53vZcuw/qSWyuuzRIK74o7bRm8ETbSThpDQWdrJf8SsFf539OYy9Uq6i0xMTxpGlx2KsLfYCEA&#10;cff/KI2rbUy0WMFynZkXeBeUimga7IkN3r569ODosfKXL49OJzkTqXzZVIPBmVLJ2avJGK8dpC+T&#10;dvvZy3R3MNgrdkNoP93dffzy8SAZvHw02MuUgJ6GsV0PjY9rWjtro6hHznYHw4Yx7DblDa/ACSAR&#10;LN7gR0vvsAANy/A+zaTQNLREa7hAd/v7TNHN4xN2Mjx5LYT+pS3OaoOrmgJlrQ2uvn/7dqGqknED&#10;1CU2DYSEZsbhBU8Cc4rzlFmafS8SyWKbiR4O/vHTIQ6CQsY9qO19KHOajXdqXZf6Cq8bL17/xJh+&#10;HBrC4a3fhavEq1mVzqCWdrgYaK+vEmpv3AB7U9f7pdJc7YC7JfjYTDzbyUZbPmjepnhwCGFo4RcF&#10;wLOejBRERSDmE2XWtgFynBi3zU6ILdbD6hLYW6WOJu2Vjyp35isrOe29VtyDi2f71NfdFyK7f0Ma&#10;TwOz28d/1zCvD4LwF7GhzOHhhALn/81sTYMF/zVUOaNePy5Ew2vDGhR77q8Ay2rqW+1F88VmO2rT&#10;4sRxPyIbwt8Frt7GeEH8Bp6BjwZtzpBhiC/gQ/jgihbezEDs5idrgLP7p1rlIRJXY03ztUwje//7&#10;d9pzmrne9jHnTaZ5YqUNastfG+1N99NOoqyHC0pIExPL+k15K/1VJ17fdA2z8VyNd7YPepVBp9sN&#10;aITiPVWDTWLjrIU/D9hxsXS9LxgRm7THrsLZbTQI8vcwrUfvrNbxwupg4y2/gaMWGsNfaC6GuMS5&#10;kAMjJm7PTKMBshYEaH4RW2HdaNKXoj2uUZohfRoNzTD7myjqsaEa6lNitUmCNzvmeEep/nl855T2&#10;D+BgDJcfqJ00ZDTeK+l1V3qXyl6UV9q/UVH6o/OgrvWgIjA2qkd+6ForRyc2BoZY2gy0GLOE3nLG&#10;2kTmsO0U1+dWN8f8c0xnUp7jHCcbvgTX/8ojfOJFEKIjblLdQHlK6h3/wX96ZB2UttFcBUhsR76g&#10;bWcWYdMaoYxOaVRS2W1lnU9M60By7BjEZbO3il/p7rGTOgaRKG+NMu+aed2t0SG/AY3M2Nb7BUNA&#10;s8RtQuzMjNgJl0yvRpyDSMHRFll95VnC83jxbIP2+CEd4sSq/Ns8NqFsitpZv4uwlJgFEOv3/FmJ&#10;4zozWxtWcDca5/RjAoSQdwQ+oZbyShopv3ZPTSv53ZPmgbxyUh0b4OUA7qMYn0Z//dxr6eOhdtY7&#10;vVXemRDeslnIrMvxXReALcF/MzkYFsGXhz6wqK0NMXS+daKI4cBG+NaLrU7caXmc+HXijlvR9U61&#10;F+GB9uGtCUfkOU9B9Vhhv8UbOXAFjZfCXy7AJsU1xea6Y0Pwp/nJagTdl/yqjsL1LNP6u4ZTXuVp&#10;UIlvJak6CzveH8WdxOPQoHQmaQYv/XVU/vhYgQUgjd8a09hpv1hW0lDy+DfYsb3Z/dL7m4yo3MNV&#10;rMPp3mE00YPqnTah3Rig+eD4rKCxwe8LoZmFthhQFwr7Ap2Qb8Im26Oo3wNzRhf8Ke6t4Q4c9ZtO&#10;d5lteO/a4347fiyCrGbgj1Z5b+Xif8VL002FApH8UI5wuxyvdCd1ltGe9ZsAxMtGcvUuOJmG6l0N&#10;zmjePy2E7MsG81ngUgP2HZkGIyUufhnsaF4DxV1Fe7xvVaKjSR5Knb5VH6UK7QhOFOj8yUL9j1vm&#10;KoneH3e7uAXRjgrplk/vpYl/kyQy+ZKYM2fUOFQ3wOMb9jTwMwpVgjjBbaHD7jVzaRjGQeZVXvzW&#10;TJgFUQfKmCZbkjkNoLzBh32mG+BvaN7nwLe/eLE9mHj3vWN5i8cvPFzE2/AZWBdkrnPQKGV0Q9m7&#10;Cs748i7J8PLRxr0p0AiwCi6yeW49q/3vTx1lE3Nst1Jct9zYdu9whiT+TKgXNsXFNXg1u2MDjqug&#10;tCXBPHZZIsBtE9yiSsatifuanypahTutKeFc3w16rLU17V2Os6uqlqDo4bXAqwc7IBVVKrsH7cTF&#10;xDwwyZXOeyGzma6vLY2BKglWq0vBw0q7x+fKmNQ0e4l6881fp35mfdPyerwcnNkr+VD6LeneKiMS&#10;Yf3lYdWZGZ4D0eKtmgYnH7kRO16bzFIvdl99Azv9xX2UqVq81tGKHx0tsu3aprNmUUyG+7p3wA9+&#10;giMdojOm51s47/TAHUTfeVsZrVgRchkhgEkqZqKfmdPTUcrNcsOXSytFA2R4+fX1SbU36ZcrZ2QS&#10;fHAlNm6PJ56W8K7GifFz25bMJQZlU9Sj76t02ypzGJQ5TkB2KMfdoT+L6urceZXEN16ZmPy+vjZj&#10;1XuhvDfSKXDEdkw3nLstw0+8MS6qLWhe+TsJa9FYqUZwsma+L8GkZ2RJKlOZwy9APHHewL5u+I/7&#10;xnEx0vcM71om+je4VbmWGGNQa7DG7dDquH2jf93qzo1lGL/AfogtZsNM/tawyWfvONlo+nw54kot&#10;VrbbtfQt6Jn8bB4b+R0ZZsz6CRqOOn5nMQnxsRAFjfdiM232on6VJsKkqb4MKGWESgXYTwn4yOJV&#10;GCTNHXeqtg+lO5bWKH8gd+NvCS60Nw48rp2k63akrU7qf7l0x4267I1+17vVp6D9fRLSgRuHS/N2&#10;25j2PhjWCXnwS1BskJxZF+D0n0wax4T8PDYSXG6MEq4NCEH8hfNzyMrwAm8fQRFw9xwHfubWJ96h&#10;HhftK3P//QgsadKk52L088O+1fvhlfes1lkpyi+pl6tPztbi0TUwerw5jWKzfawevBTTjQiqIMtl&#10;2h59sDiMxiW3Sp9G+aWZGO06CRxVe9BJdvDOUTsNZxhdq5far/aNNt396+ueU+8e3OI++eDgKqOq&#10;AzKr6rHm5xW8N4vDQWfpI3Uyh+wJN7dSGeO/VJDz9AIJMcHmvMoXdiP3ov+en85iSddzUgn6DMIj&#10;P5vF0IP0KmuFBTmf3zV1Te+tdFdjPGvUFOALlyPzSVC2EkCCYJZfTSrBbx2r9E0/NeZX2yUPrVdK&#10;7XCl3QfsZAE/3HSbUvZcPPeda2d3ultbHw/PXdwHmSvPrEQTehQG8VTORAVa09sr49eikm6AUXeU&#10;6kTGT4dGzfQ4HFU32JpiQXAZsAbysxzlKlyG/twijbVDZ09TLG0xTihKqfG1YT75VtPp49P4PMxq&#10;JT9PJQqdaXsMtlgBuy5Ba4G2CNgMS+zVBVWVYzS3hhwZOJn0Z17ZcJV8kkmHJ16/MluLHe3l/eJz&#10;uAOvrmmT1yLOWz1TXi1GEpdjM18Z0rsDjbODrA0cnB+R9gfAsd8Xt9nePwXAHXT36NMm9ofF/zYE&#10;3A2jVwkDvhbmanFF52eI4ce3h/d//fp+DzKJ+CVw37x+/zXGEBf9n32BZ/2+fSFubl7w1+IGd9PL&#10;psVguHH+4uYn/4knYBdnf/B1hP8A9AX/sjtyDE8aDdp8oHGxyAtcnu3/i/+L/4t/gazdhbjjMOQ1&#10;7lGcI4BMwr8fdt9+C99QYJVQ+UK+Tgkk+bIR9YWwKKjgk8Gt+JkhE19ZnqZndN8qCHBz4a7sPXR7&#10;9l76ETBIM2AQcPqkA0UAhz8MD46/7T7b3f1fGKCe8Ojxo8FgdwBn6dOngwxwBQ4A+hg8frRHXwd7&#10;g72/AHgbfQz2HtP3/LXZF/y5DhO9tcGAfQH3ZHl0oeXI1E+jz0D0g8bFWT5Q/8gqv/Cof8Hffdzu&#10;7T78gzPa7in8v8LzVquF7PWcvrdaMbaI4VohPHwID8DNyEIjmqIJOublRPnnJG6k22Vo1mn2he7C&#10;/x5M54Dnn5sg/VHndv5lDP90RuaUxA1mXeQQbY0Dg/8af+oYTEncvLCCxI0M/wH+tN4qGD6abJ60&#10;2Zx9gs92Rfk/HbsTkXgHEmWoJ3H5m+pdj81cmI2QTnqjFguOhT8oHXAviv/T8d/Em5oncaX3K8OH&#10;cX66CpuzyN/D7mQJzB3Ev/OctjX/PxzZDuiATeeAAHSTna+ea/C/HSnt1w9Qr/OTeSwUBW39/HwV&#10;N9+JRf8qX59NanHJnLSFaClecMH/uWj/CYmNxLbqd30vRyD8341ksi1ahcR1tZRN+MKRgiX4n5Wv&#10;zUkt1gTPXQMyrjtXrYEbbuWC+5/PVatgsn8S+71o6KeKmcx12lmY0TIPzOWf0xzFMyxD6rj9CF8b&#10;/wM+Sg71cHJyp1pkiR9ecnaND9fJZCKuCaXXoK0kLjFceBN7pWkn5/8ZFNtpUtjlzfF5zxr4B2e/&#10;8QUzo9nI/RdYeA0KzPsKtSiVJdWh+pebTE6R7/wKufmVn2yG13tJeIlDi1tozx84oGbKs0SX1P3X&#10;OsGJNV0DfEoJEl8Trf8DpsP5RKLeTdwAxyn3Cj6wIhsUHOUUCYZvnNFEPWO5MkfivWqYS6sTSgYP&#10;DYmci2Su0bf2RyhmlM6QuHayKjZftkaG9jHEEVSaPkoThol9geDRlfY+SBnjlsEA+fkPRD8mSocp&#10;MOW/SvTvgkRM8g4wIUl/U0GFU1CnFNA020cc9xinRafEkeEtsx2G24bRTnrZLXhGe1pP8C8q9Lwg&#10;ceL+bwgTjgYSIwLQkBkG42bbSOY7pIEIiVKGENw3ph/Y+Io5JJ22w6PioM2eaScyxL8gcRGjro0r&#10;/emciaZ4iN7xc8x5dEM23CbicHeO1hG71FrYyLzS9qMnkpA42qILzxoH+BhGAZxMaGLsnhUTsv8U&#10;UxLvyKhN/dmwoUiSF0AhbgqTbcRN2VfOuAN1wd6gxeqdu8QuLfyBbsnug5/ojGZ8xSITXDkbI49c&#10;W8GZxdGF/JeNcfmnJCrdOzZKBZdcNtuXUgeMe0sB8uNADZJdrxLlY7d7M/AsNV1cRp6HB4ZDj8oE&#10;z2hav1DuaCJ8YjLcsm7soZSi9S7eNX+Qwz9VGtc/aMN0AHap9s+xloIHwROLmU3ZZ8JH+NuWpiCW&#10;2QGJsxjO8T5QyIPiJ5NwCUIGUDY7Yym923LSONr4cBkWNuMFtbh+s7+y0dDY+v79/Y7WyKY0KTac&#10;3eJI9IgP+QVR3zEk0Xgb1y92iELcoPLDORyEFAdXlR4ErhnH1+DIkmbfcVQ8+2FzTNtidrJxXcof&#10;1y60YnwX41f3btslF9YARVYl5tSYQ2O68tBc4z7MGboYpYW2q6DdVr/gGX/aPEsUrsADGCzsE1OY&#10;XX+MqQF3x1cqTdvAZYAzaXEHqv2tYo0in+3bVn0KzEJk3nszZNylR7Mly41GgfVXMGXUicsBWJMn&#10;aEp4opX3x5Z7720DrJgEKUTxKC7V1RhkzfX1NcfFEBbn81r7kPUp6j1tDCzAHN9KIwdtAZdwtJO/&#10;zr60Xo6PcRrvX7DuChKvJycb4qwjRR/yRIdb3QHiOCkALcULcR/P/DcbNBg2FkkMQ4ZrHQUGUxVn&#10;HMyrgwPNcXPxV4N3AbSIPXGHSSuJ2jqF7LtgHtv6KNqimYjWDZFWo/wGsNhAMiINdADRImb3owQS&#10;KZgqBkvC6OcIp37oyRCSk8oIf5koWsLVv0uvUhmF0jBoV20O/qwzSBDNpHmJm7lbJsYcbAHc8Yfi&#10;NPNBci3NlgEcmSNvTo8GFxwHbGl3J3sNJoF/Aua5UN4FnGmgmqlXygLbdih6Ce028weY1uLdGLWf&#10;kthANBqj0Si0cAmtGLszARYKVF9fvT2/r++DdfLiNU50AJzqpAMUYg8OT9Jou3tQXf1k6+ievtX2&#10;fz0+PCoqTifu4g57FVRQdGw8IK2EnDGLumsFvif6EM2zCUZX2F0lZKOfWHUDDwO/ajfw5ZGBmKKC&#10;J8c/6Y+C3/0O9z3L5qrppoq/ywryIfDFynj5S6Gg+RM23YIkx3PzRbodNwxbxjE9VgcYsWqkIP8X&#10;pI+Q4GFTsFF7sCsbg/814OLZYPIDkTkkt7g9GKSylbTTg1Os4hI4CGCJDHtXFIy6kMTlAu3czs47&#10;BL5tCtrqP9kfEiEKZ5cnN8U0h/dwkWqVJkNgvxVPQC7Bz6NEt8m7rECkLS0HK3aMXYwpiRNxM1de&#10;y17N09G2h+Y1mUY45PwNh0zeoIXDLgdEHPYKvSkZCIZnnTfNCPVFtjEFx4eUBmEgQf7NLU6I6Q0U&#10;w12Nk8lza6xnrUE0YPkJff/D/f0fOPvz+fOYfERGy2bzShAURIO0iQI74DJpX6rkcXZNpeHHYAtv&#10;fjUANk2f7T2+bqJjVURnm0KYa2jWyxlqES4nr8vEzaa4snNBwmnjNNkjacK8oY6arqUdVHM8Q2Ox&#10;IdF/wtgw7E02H7xnXkVzlsv2uhkNGLDvDsBdMQlP7iSZrzr91DkO6kyz2GqFBtQk0HxtJ30VZAZ4&#10;a1OcoPaCs2B/auqUhLavwH9wml0PwC4Cf+INqHvXoXiCbGe+IhF+sGrn9Rq0J03QvctPNoKJP7Nm&#10;BMC2yF7/4taYHgrKLDM6bbltKaEQROf989754d7j53D5PZSAit5fnJlB8A4smrMTpcevmAP6MSpG&#10;sTNaFXbzcenLSf+X+5SfbASd1ATLeIiWzWlhWwbQBvlp5+MNe4vVS51SxDjikMYJGk0RMXIZ9ohc&#10;YAdkZSJ7yRgHq2+jimz01YRELNbNASaKSVUVspuk2oVS+CUj0Xo7PU08z7vd6BCb29msUICx7wf9&#10;pP0VcnGBFcm6iwYAh10QAPn5FEs8kmJ8cc5KWq+sUh5q4oOfKMP0tMy0pDnoGLmTiKMeLBBA5z/5&#10;T5zoLni4jubq514bf8WeyQu3JPDJyJX2lVuNQqKWSaTn13tJm2szHPK5CSzOlCUGqQFuW9jjCOyK&#10;08p6R6VlYBcydu3zh3sPgLFI9oJpvjT9d5drK5AhGVOIuzFqIx2KayOvMAygbDilIjPqUrF3SfOp&#10;KO1h91GBDaZ3qLON9uZAm2hnSxrwoq7hkTac6F1cUExMAYciIk89OG6QuB6KWoxVcbPm8xxIrPiL&#10;U+B+DAUi6KaLQ4e37v+GA4ZfGU2XSOOMSOVxVVnWtQWHUH68jIkZaJbX8xSFdVO3d/Zq8LQhlAYf&#10;CIy4G/jjr2nxCKKy2lf4i5EdIIX6HLQ6/Rameys1lL5RyYHIux3R+sNxvBnMkHSg1tthrhjrvxuJ&#10;fSQRPA3vvD9N9wYv91LseEPn97QSmziVH/dQU5I5I64gbz0zyEXwpbq6/G2By7PtSDVSGOQC5kDk&#10;akOM16rIKaPeiUQwwsR1VpbgtUPzEdtTS7K8H05sDd4QhWjIUGP0TGZZ7TOu3eVL0WxT9VEXa8cs&#10;Wx1WEBa31qBxyqhP8pON4HeY3jJbp31jJiYAv3LRawHWTG7fZDj4iP1ReIn6bTTU16g5hscuk2Ts&#10;nUpO2m1JPAwlpuWo2pYXIazhfhReP+1bW4PlxbQFltYpqDb2eho0qiG9hqaos523JxhCZkYYIJ2P&#10;4TLJKKGE1vcS0PFw9ooPkHRxDr/+wrgiFh6nILRL0fcrdWRRi3dj1INT9jArm7LHkY2PhKoaGqlA&#10;FOJ91N9DZ7hBLp7pYPfAuaRrFPhSy5bH0AErgYbAUpsOSMx+ruyaPYe6V6DNxNMXdoDdb8krDCee&#10;gydXIEUmlTjRjo03mAROSRFXo6FTg900TZ4m1/E73Gl+4sZG/SmFWxdoMKwlMkXLj5vJwgXqeS3y&#10;u+7TshW+0I5wQ8Zx1C1HjHxIm2xWERNiXpAkUr1Nwo+3h973k1fnIFma8et5g0z6rCK3sL0+zQtp&#10;HYCSmncICIXSiGhabY6jyCmyEmSoZDtwM6JO41n0MQQ8P+NJNOriE6j/PccSaVXSl6l+QHPNsorM&#10;ahOk7tRAWo0Xh7W9WH+oNBgov6RrHPPXzbJLfgyMWlemnQBcjH7w7piNnd/qb4PPddoVg5CGgBTy&#10;c+x7xQb64opfzCuO5WMcnbo+rGktLm2Li8DT0ST+PVQOfRJ4smAXVYOsmiRxX7QtcynTV4f8PByn&#10;IpXo7J5cTiQSHoYlp5GvZXePCiUyLYspiW/zk43wBezMBFQEBsPfx7KfYDR5bxX8HfaBd/UeuBlt&#10;Ln8mr5ge3DCVsGdUARPissN0I+f1Qd2aE1CGkslclLvVIu6nl4SHoRVbrecOs1XCcJ5rLO0Rkb7k&#10;A8UaLwUzH8HMUb+kGz4GWTCkHaxJjVCrOtzDNYKzYUGXYzQR5AX+kFEjCsPineEgPyHUCHy+g32P&#10;6TBh71MRwpmNF+mY8cHxC74HjE0TInF8Muv4MTMBLdbDjDpGLstPvm60WesEn8C7VdEKbbX4aZfu&#10;mkrAUUXV//kShFuSAG2CJemN4qphBgmFBhzi4YQoPHYJNKiTk7lh5hWY4SXWhDfSpa8LlcbMExU4&#10;LPv7kJOb13wk9HxwhCrQz9/6wtOfbVIWYy7f6Is0Rm0fSUne+Rbk5+JQg3Q5fPTKd9+ClYMh4zOs&#10;p0FmbQAaI8GM3Y1RH0DdT7cesKtC9NvIzAeRKsPDQLMrz3QahQQ7qP0q/Q4ZuJCYnVPLHqYO98hb&#10;jCXGa3/GoSgYdbnqn87cqkICUTaVUm5dH3a32tTLvwSKmx8fEvY54fqqKcz2k0sWByE5cX6gmjds&#10;RF3nT8CmbNteUNlqbUJRketgZmrtlMR6PZbDgV+oeR4vDj/JsQddCI8XccPLnfr1+O2DHTfB50/a&#10;TINwfSVH8uWWCGftd2hJUi/WTo+x/ff6lz0HN+Rev/+Tj0ab2DiA6ibD2BYJS0nk8uq1PNaqo7be&#10;qvtd4897xkTLAmo5l2bL10Ot+VTGWxnDgDFodCoRxx+aGIr9WZoq71NcL0IzO9/RaAC8qcbGXRfV&#10;jBQ++tdlJHbMzrZx/Fj89lvYTb81jlJ+Be/ocsiG1+GlUjdusGKDZsCuu//yVXDaGHuRHDP9UrQG&#10;aWANN/BuxA6wJdMMyDAw0unk2nNjpIbDuj1ROaZBkBEFiRFnay0C1JLWHSaEF/d+aP3hi7Va65bf&#10;u2wNT/wJyixbEwJqBgfux6NrJhNg7ThU0r65Gby8fA2GzKM2lO/2V1ClWU/yI6zAyVyOO4DCAxeY&#10;kri0LU5QKk2u/ePB83GDP/j5TGktwbhcjsYr+6ot+XjHJycHYIM8e3B6eYnS6tRD+ZAz99k1ekY+&#10;fYttLzNw1ka5ufpK0LNpD9xKEicpfg+fzFXybG/38Z498pYf/zRSUXDl5bB+sHUr0g4IGShQo01q&#10;EjbckXqgRZI8dYH3njCvlJTq6k33SirsoUuSRF1JnPu5AapOTnPSE7iaxAw2fSqPBiomNx11eGVC&#10;aBhxDOqtRolVa2HUvgxJByzSnrNyi4U95ZKRbpp4CJqxfzHwn9IjpsvNZapw10RekzMreaY9cOuR&#10;qEE86GZ6syWYd2HU0O5i60WXhbNZs2kO8WWUw+5HJvYEV5dMPvaJONoD4SrB2Qz6yMddDf4Fhh6B&#10;SkCVNApH2CW58MULq7aal2KUOC5a+Yy3TytedqH2rOnsgGf/FrNiwAWE0jl8VPaI6wAuYYvJ03gu&#10;lNTi2Z5Rtu3G8t5WGJ8yD7q13Y361L2z3IHLfNDeG1vnmr2kLZcJQsB8EajKwN20B25ZFILiLcEY&#10;8ZGH4DVYaySbr9jhyPRZ/9mK5WzGx+BljyVPk/Gzj+lLn+yoBFzil+A+y8bhwU4rGD2V9tFz7BmB&#10;KtUnkyyuDVVZkDUlca3165IfGimgMTWYvKEMnfPjBm51Fx/JRYOeCG1c0uDtJLHAe5KnvQSUhwQD&#10;wCZjAU2ZxTMHl3ccAA7+Cjcx2XbbMeIw65SLSlhs8tjKjIDxhFE/r9MWe56r7dg7cI4dBxZxhNnr&#10;o2wx2OV4gZ9BV9siCTLZRUFwo37iltsupGPe9CymQqjfYvdp5KkTX4T4Lm4FSq9wcIsDQoBO6cVr&#10;2XLGlsyQYuVbvV4UQsZiZwwh4R4oXbC3QCnmJlYwDofWwDZopzNGSOmbc+mv97s0fYOrfnI72IVn&#10;xW7aNp8klynj6avX/HLaG4Vziqs2ymYomBNQzJd+Pk+iEM1rLzSNmYkEKMu0+0imA3WE6WO/PE8f&#10;ZiSyV3Z7kbY2e2AmWI5BLkZNnfaffQJqhmccVNCe46Zt4CVcvUibac8mSdBJW7FhO9nZB63I4ErF&#10;WlkL3YMiKwW5tEakDK4sxtMMyieB8aYuppIB+FcqcCwVDcZXVt4u8ji7VSZBJHsDzYcphfFI+6kd&#10;dHD0lCZrKh6Ozp/dAl+pe8zoUYM4sXHhRb8LSoFG2Ks7RK6J6WywohZDNYxu8Kee+adeDgadt48H&#10;VzPmWT9V4gwD6XZ2QQfQKFvj2GkhBnMNst+Wzx4LkI7IpY1kNE62eHrCLrBZNmiTnVdIAs5d5f8V&#10;JdSz6CL/CYpQxlMSyxLV20Syt8phpXh9+CK/XIZI3FOcwIdGrgzgTiUqnkt9rZ9WxJloP+i3U3Fx&#10;+wKjbDaSfkwcGVhI4ZBCCJO2ofnH6qfZc2M021Rqddpsgvl2hiacmrbSHOU0FmAy56Mg8WHBqGI4&#10;MDdnCXe7mPjw0d5CpQ5OusCxMxb04WNkjO+uJ5Mfg0mTBMaVXKSJhkTIqEpeszQd4m6y1GtKxMGB&#10;x8skchrR6L/MxgncF323QZYpRO6hT0nMC2rIP/WZ+4/p/6JYFZMoRD0XKgXH0U6OXl4ac/5yrJm6&#10;GYCr5RvZ3EUBzc1xcC/IxKLu8+QEvEUNPuPeYyyZa+1SDCwpR8I3RqPGKPlPjrJgYBsjN1WnJObb&#10;IXB10taJ+f5e+v4ce8ygcYYDnlUowX+KIRiXAntD1etE4cITorB7D6Rx0oeUDfauvAIbZKjE86+t&#10;Hf8ahRlvSlwUxh8l3hgmTPBeJ69PwIv5tMyqWIhOVo1gUmXIJWpjTzExOGHPPHPtlVHF5giES4nk&#10;UXArIu7FYZuHODGRKMS+p9hTMWQrbXGwmL3RFzRTM1/V18cpZMe9t8c2Zi6x06OjvDLugOzJYu+R&#10;jFF/7n5qbSfaRKN4txgELaN8qd7SuL2+THHZyS8hjo+ytbSYyCnOQk8SobKvFJt/S7PPHnvYCt/A&#10;tnE66gHIJLsVQgu8kN71gmDTq5H1qBYBfn8giUP/HxMgRo8vGTiqNHQyizV6w+wt7pR18vlpqsnl&#10;czg7k2YnOHN5LWgW3wMcS8HaVBh57/XU7viOe/e4cyiI8Eu8j/6bdja6uy3QtERcsTwDVxCyTqKv&#10;FH8TvbHmyNM4fB1Wl2pLJWfu1Sfvb3jfebAxqXfNpZdWEdWnyLlUwyB74IVTu6MXtjSYwB6NRWaO&#10;WxdYFXw/ysV+40KMSGHT8mzED0jrdWrBFGYPQY5DWfomCfU1UeOfSmUMqDgpTeqod207AUGCMoCq&#10;9BMmHV6aYxFle1JsPNGnT6EV8iQc+y8Dx263/LEbCtM1U2N5bdCc+6IWtWKgvlRz5J0R0r9r8qvz&#10;hft4ID0bpYeD5dHZVpLS4mGsSDoEQ7XIrnP2F2+getFA2nbj0Jee8ekULL543vOiGRviCNItSPz/&#10;NIfW86sELGMB5c90ur+8m28jOQ6tOniemmfIkS2iEDW7NmTnZlSBm+WoYyl2cISlsTMw7OJ4IisA&#10;YpLXWXzp1kkNBFqq01pMRDy97IvklCsfXMs4f3/WMr87tA+n7DjppBrEJ1Uf8us+GI22LdVYooV+&#10;sdN8pdT1oWyGFhYuTvnzyda1lIfwL1+eWovQWjgj5fx7qS2CZXV5LrTy7G3Chi8/MdeslM2dtG8B&#10;k2rzyZinI2WB9ThupySGGOegh3M3GfgAJyYz3eCHBHtrOuaCU8Mt8HbRqFCjWCo0J5N+jksSNekM&#10;BFeS7chovQkKPAiKTPOX0G3bYFrgeAHzCNUM4Gwrts1xT04g75prcOsmIgstuY4EIY92SWG7oRCu&#10;QSMb3aep2f7NXNAryYta/HUmvf/iJdv+eNtQht0ORGvVcOEGuC9brxSHVmYYH3CjonnvnDc9+No2&#10;Bkr03DDXlQ+HxmzxjtJaaSN/ywf8njGy/+uw+7ZR3T6nQGfnXQgPjYxeio/GgyXx3igNLT/7GUOY&#10;ZGfs155GKdO5cidNE7bsOMhVY77zbLEYLumCVE30gQYZ0/daHPCgO9ivxa5KxoTIJhMLr8bH1Vq7&#10;XST7jqG8VOj13Jm1zsh2UFvSalWw+NHupAF8f3kqFJTz78COPrKLgWXxLP9pJSqk1tPN5fkJmPgY&#10;2UfbRj+bsHAP5Zl4CrRqra3WQplw+vSJ/oF9Ulr/+kUfH/DgJosQ5+DA8BU9cc/2PN8+CD2rH1rH&#10;9UHBsQaNK8SvxF82+JljXRM616qjeLpUZ2wK7FcGLgFTmwbp0PztY7ck6Hpjba9ne+EovcU5fvE/&#10;jK4cenTo9TBoQEjihnMaSqC1L4jvT8fXX3AXSzdgw8SDjToZ/N1MyS8CWKa8DTWRGb5I4RDtATAS&#10;J+r3A3ynCXUB51WX8WebivuYt4Rfu0O2e8qsiuJS6uP99NVfoWwK7ym4IVGIK45YMye4r2IUwxjV&#10;BRCMBqlyrhWfNzRcFnHbtmKx8+WdQOFnEL/27P51ymLT4uAYf7zLecRZPn8PNE2YPH1URlnPFNam&#10;eCtEg/VNh/E0PTVp0gdHXdywvhCjRt8vXM2wLoq+uO8fL7tMtx2TTR3fDYR4lV5WVP+f48Mpaw+e&#10;nWRDDjS0ghQ22sSGXAEjI8ty+YP1C0m3wZZ+i1CM4f0a/E65BVf0+im0RXE4eJYtmvibsHttwRNa&#10;QZwihViEjeRQnh4dn4INkuyGnW3QlunP84fArN68NWT6/CEoThRCpIw/A9NDWd5+tbfXkwE3mf0H&#10;sFBpFyTKwOZuQEVmPVyHF81JV5EeiFX7dG2CYqbtr0fMnntm2jeNxLDv6RHOVf8XwF3HM5kDJmdj&#10;LHqZircvCx2FIjZbpsS7d9cVBYpafD2AWnPNwM+kCC4pIlH/fdgBWZVbeOh+B4vn6IHlR94L7r1p&#10;wcGCOXLQBk+4L83xX2iLBaO+BB/DtQW7TnDI6O8KmhyTl6Iw8ViG5h5UJl0qwwvwtfLVNtwusmrW&#10;RsGo/UE/yMDaxnYO1e8lASH/AvGqnwW4QxOVTzJQAPxk9Ca/ZaJA36HPpopi3trPgXFKg9vKxAAn&#10;7y3GH6fJ3llav5l1yr1FQw0RW7Qji2tmq1Rj0zzx3oH/gI/gpit3TJhPJgL/3P2EA209nQxoues/&#10;BE9p7T8eRu/OcV0gzhnEjaManN9+FLQTM5DpDLnh74N2ak/JcXK3+AwFo/5M2UikCRcLdtj8exDp&#10;46/wkfVRPbFVn4l3Ba4YYxR5LabGH6tk7AQth9PF0rONUJD4GlWVMDbfZf0fQtKC16wDzrNoDg/v&#10;CbPl2NuuYVa+o/VUZHV0toBk3QUjmq4JM1w6C3cRqiQydkNTCf8EKxsMmWkkA8IpWKl0rYDv4FAu&#10;kaSx55HW3dCiVVxK9ala5ethlkS0Ff8xMAFaMoyT+y5ls0+qD3dwG/IL3CqYlkYwccj7NrRj3Ik4&#10;Ro0Uagz8tzHmSPxZNtvuIMLEzESLuVegAUd8qCWtjek/lV1/dGqOcXnulvIhKvkGq88p6WJs/fgR&#10;x4H9vBYjdzfPZ0riM/oAJ/xPdC0PqiMD+GELM4MDJfczCvO+X6rRAjp81uyKiavDaed3wyulO1fb&#10;d7N0ChIpqBe0hf6f6HbRRNq2ldou80IFRjOB3aS0C3HWEI0Fh5HfasE17kWudcf3pZPWQo23LAeV&#10;KbTvrljovxgFiaA0AIv3za3FrDI2RWcu9a3V4EayPhL3Gjev5Qo9fyhdF7lttfbBz7cMqHJ6vGN6&#10;oTf8YK3mnR+WM/GeHq/Byhp5V9QiMer/d6OiundZ9DRTUnFaQEMUG/MQKb+HU0M4htcUaqhp0/a+&#10;6hxPXwQ/JCntkVwCX9CLugaKWjzZxeNm4lT1L7wrJox+V67UjMGQzs9K0EqILTAtqKPqJ+oDstWY&#10;TjVYVoQjY05B8pyeYngAKWUX/t4opXDVXxnrU1yQyJBEnFm6Piwaf/YKnGj89quYZk5oTEPAQrVk&#10;WdIJp+rjuylU2hl2Maqs88SO2cj9znZ8u3crsi1E4fDi50+K3AWnOAByJxSMSpu+9SvCbRWOs46x&#10;rBurMWdczZkiOuUjoqitG+4Y+23A58/1MK7o7BV5QfBwpBLaR5A2D1S+JsrNWogTM/wCa3EyG2ct&#10;8MMJX3aghMkgqwKj+ZUwQnowmykurMbILDSJ22b1COzU+LSbKp60L4U+TRN3D61z/OkCarEv7gWj&#10;cDbrxihyxp/CoRSGZzX6FOuNAB57jXiZXnPg6OMeMVnNOQrFpEY07421O8i1jO3AUSfOtnx6GX/C&#10;jbOWDFziB1l5bIRpW0RG3YBEzu5N52zb8LDuycn27MGfJONEZzuSjXM7apRSVxxOmcg0zBv8+uvH&#10;dwzYaF89TpvnzfbLR22KhF9gGgRibUwDpGBg1m/TkfVlyPgn66in04bCdYdzoOChcMtHfonZpw4v&#10;JSYqkwZtaNLR4Uf8nhsfUNBhkFxeqmZzrMbXR74l96YzaPnK4bI5fEXXjYBt0WziK/JymJI6CuEq&#10;ZQg8WqSQ3HclpvNaXWAS18V43SMS+hhkg2mfznNEHOyp3vCCnXQ3r8Wq0pjxbFbgeHWBdlALWQpf&#10;S2RuqctSE0tIzwClv7KeFDEYPIKG+X6gv/R5p2cbOny6sdvug3A+DpO9vWdZL8dmmJIIjDraSGfQ&#10;tgpl1FHcBea8B2lcUOYOKZBfAY6T7FDgzUjyL5eaMz4nckAxLl1FsADTwGH/AcesrpYK1hBvtAgN&#10;JKvBPkXvZyxN+JV849aj99ksft3Goli4IqxxsU4MnxlMaxFs1M34FDhwtQDex2qTgmb2+ZINm2EU&#10;yYCzJjlMkJt5as5xb3iRSgpubMyxlEri6rBmE+yAMzABNqaRtkIgPGW+ssXQoldNr982V4/70ZYR&#10;fRpZfBcZTUEuITiksGeGv+G9bxrkLpO5Qzs71WPF8qJ5lNqiWPjaemprJzrO4oJ4DlU+TpeqsklD&#10;DEgaQd2i5A0+M3SoB7I0mYHjwn7OR2wEymrI9wsdsATlnE1JfLkpC8yFQagFbYIC+j0cgeigufw5&#10;eMs8wgqjrqjo5O8Qk6Ya2asxrm8W7bQpwUhXLI6vHAtKhZGRD1iQxRyTdfG8IHFvWm7rgZYRrQYO&#10;0iZgZoPOo9XVOYSyWecoknlvXK7fPm5AJRZu0LmZIQ3Wc3E/SNSFqK1fFJbrODggalTA0d5wvT0d&#10;K5Fc4GxRgYOkwPJiixwoIW7F7W0PF0+4qHVH39/f37fagoUIf4DnOCZQMelW4nOpLcLLv6DDVtnE&#10;Hb01+BU/6DOjF/8wmPIM6imWLJFgeNrrBp+OayuBU0FvsKlSo269NN7vYNA8wHu4cpG8o63nWyFo&#10;G7ffxfDNWtuxSDAmvzamJD7afbY7eEw7tL+kLdMHL19mO6VPMRikavBosIvRk9v/PUtSjGx/2VRN&#10;aDQq2w4DgDtonIL3box/YEwEVn31AzkSMkYT3wkKWZOIoyDxw/F0fjgAO/2xCHWrzpxBwbs+poxa&#10;j0aDw/9+/wVUZx+46DtU7Gua1ITTmmynA8Vqe/Afuejz8+fESF/jO/fEOX8MhCo13H/JJfuCM2q0&#10;IbMbgSvIKc4UrUAZyVtofcCLFpRt5PoTeCH2OsarOJAHzmm+4w1uaOFwobVwM7tvLcfnQi9uhIkz&#10;vBq2+et8XylNm0uA54H6Y+gFA/FDddjASKcXuCdM47dJgcTbfc2F7jkmjvWVMD/EoREYVkCckPog&#10;zSHE+hkoSdTl2OCVVdgUiOprtBKEguK8hdYXY8p8v0EeMW34h/yLkW46RVxhfs56LSEdBhuk/Riq&#10;2KRTtRhC/VfYHyAzUnAwYsumvGFHyYA9ETTiny1SCcpkzdSrpCux403uXqWqSRvuvIsazTds9Sp5&#10;hY0esNCcznzZMpaRuOgtq1F60oLRxs+gvrI4dgnXkR2AupfZnAasvlNogrqNUWq8Z9+P2gEXTf20&#10;IhsIRGkhEuDPitexQS3SrmTrYoZbFxdBqX13mhdEXAPrkKZojrkTF+oxZpLEhg8XHyI7AdFLYYVA&#10;TDVpBqkg1zgbpVMO/GHAcHhxAq/o9zfQ/3/CqItJLAFqEacJEYWZW6zaYNAQg9KchgMgZIjqJ026&#10;UDToenCfps32ALOWjdL5Rip/R74de8LF0NCt1tJAk1W0NrX4NsV+E1cCD4k44k0aI6Dq28bKoi5A&#10;F4/gQyQxG5az12But7ArkgbFv8PharbLZQffNcUSirMO9ynupELKmE0r25SniauFqY/qGvswDC6H&#10;IzOe4qphkIJPUGdDO0CDgAxzmtPwBVdQChwK/9TSH2zvWxGpacFa/zrMkoioKZH12aIEKi6L/WoZ&#10;gyKt1MvgMB47UUiVhnG0G3Ygt8FY+7qb9nCSI1WfoMEdMtabyecfQbw4QTvy4mQ0mutVWYxQF7/3&#10;TgQteEqno6zhKVzr5jHnERn0BmklF5Wa2606ySNjDN+mgt3iglFaItrPQhyDW23qljRPwKGN1u/S&#10;wPNaXFLr69Nbe6dOT0jjUeuLaIZH9GmzWiJ/kZgRzqy3dghGd8O+fIA/3OAtIzQXsqjHSg1Ukmrz&#10;LHV2dxcDHRXgJoDdHKZdGACMA4afwZTvvAPgLcvL4NczWq9Ia5/COR6w+qi5/UJCBF4Tl1CD4hm0&#10;uRMSKw7smdxEh0xjdGN7cg7VUOr8mSyDo49sDlI+nkewTvt3WKrfatvixlhGpH6EbY5cdfJ+e36I&#10;EULgjOrwHnq+NDNFjHNGw6NWfSJuC4w/NxjIcELxGk2+vyBgutJvqB1tqoMQKMfYaGQcbn8QHnJc&#10;8funS8tXQSdQN6QZdCFGiELqRCXfnigEkkRyfW0OpVS4Dc5LMIgupBia3TRJd9u0kN4F/TTdBT8u&#10;TQcTYxYUq2riIkkpr8210RrojMGDU/IepK471uHtakYt8fcdoJNGNsJ3m3lTcEbVRx4xHQqO5Pmi&#10;dELnvHFihKbtjRA2cRjhguwe4Has0wwzgxwxznqTD6sBNau312Ode6bQZ40+SgEasKDY9UQh0dWf&#10;usW4IyxPBfAbdTDAISQy+oS2xMGVxDfiUzp46W+YuKd5S+eND4TKhw8d0b8PDpi1mgltBduHkx7o&#10;JFCe+Lcg3u7fg6YRtyz8sD4HQsilotUL/XwtChyof+PKAo+qPh447ltxdKqPpBHBeM+5O/ZWG2/Z&#10;9ruDg1t6J+BWB9z0kNvOUNynGS1g2d3CHzkcmUU0jTvxB/yYJzhJtwKdkvEOyhr0N5zQfoXU+qj6&#10;yDDnOANsaMRwzelRgUxygHbVCJO1+JFvMrAggxuiRr3qZxPrMuNIrD7qraGvFJjiQuLCDYNdNUp3&#10;PlgL/6f4RgZbK/sXY9wu4gVzrTzuAeFwosfRMQ0QII5PzSkIny1zhJ7n9eVU0/wb/MpqMS9IjlJ1&#10;iDPfiUIyCKD64AwHg7nspYmPDm1Q+Hto7cOHD+03+AQDVesv9qCjBagIehX7ZSO02j5NNqYgHAv4&#10;8A/WC+cprYDGapuAqi/fzQ4PWIeNQ5SOaB+cAME8pucrei0yYdqwYfltBVaSuB4hdcieBIlKnwTM&#10;fINGGingDll2p1H+9rSuyWPHbIw8mMRF7wVoN8ftA2O4N4eOA9d5tiOz/fFA+T04NNwkSgsjz7mT&#10;hodr4/lWN4KFsMW12QridAtK7sd818/fhZ5dD0E2OR1oooK3oNi0B+eQBujI8QdBn3rQFjSKiiqE&#10;Pbmm8XOQlIwjI8T9vJ86L78FPEr4UN665F/gS9YWCyBxnCg8RgMFGBSIcSZmwzHRQW7RiuWXE7sT&#10;se/YyaQu9H0XInUyctZoNECTDsl6exGwafI+Bjyc4N73+/v7X88nAvgfAMtfo3E9Ba3NJwrJOscD&#10;GDVh13IZ+ZAsZnKuPjv7UV0pdYV/4/YX0BTJlVQ+UddSye4WiMquMd1r2ZXdUwOaM20/DGAAgXy1&#10;2FsNQEH8LXyz2WSKf4hfz0q1kZnjqB6yJXfUtRFOlcVA8fbJISj+zMZDMjVFxCHg4O7NsrFTMYYX&#10;L5iqQLuQ3wVF8ivwfVDYWjmFWZvD/g0abQBqwJahkbz7XsnONdz/BfsyhCpEIXXUwDdMFFlDCIws&#10;DtaM3tdDbbWV6C7HEA/EMMKrwjunhfMi+jhk9xcO4/0lCJoEmgNzSt1u5BaT55h1bThhfWJ5W2bb&#10;h+MOVH3J95t+x4EJ46hUTC8eaO5j4LzVgXrXH4AWa/mtHuOL2Og3BsQG8vEPDv0+xsaGt5Wt+6XA&#10;ErwDBFg3ZXlHFUnEdZCvaGKOps62oyj1Ec6Oou4OMluhqdKz2Ae3eP8w06ObpqNeVZATtw4WU7jw&#10;F/pBDCYSlb6S55jRhQfqe7qf9bOBh+6ZCGCHoxWLFI6UshYNnXgG9a/l9jYF3sTwm96fmq1reXUl&#10;ZbbJ7/B8QNtbJzizI2mnu89whDBJfeaJV4GV+/fw/WW5DGmLeoEThIhC6rcggjnOEheDG55c4xrc&#10;IdkHb4RIfonv+A/dyXOw1n79Al8CMMr/Gg3q2Bt6xbP+clAk8DXbvgkvnNSRWI+70n37aFKLEwhy&#10;M7D6aGIfdd70X+FXxZV9S510v4HC4RZY59QVCQggnmoX35p9IOjdMr1ADs4aWNQOVkLgyFQZ5Ok3&#10;iEzs2vhZ+FU4ZeULWCItwQy5Hlg9KnHecHAkwa3sgCcZOyo1TKa7itl0MOg/wwZ9FJO9PR329nb5&#10;p8ePPvcfPSpnVyOr/DNAxm+fVhs7x5V1RBxvQ9KcujaaeIbse6ISlQyz4FtwaBit8+0ToDq5yXip&#10;/EKs2RXLvNatxTtD/4eMCiTkG20ScTiLilaFZ8RhHmhwh4RMJnQd6hZUFj6b5YHz5kHawu3wviGa&#10;bvhOJsXQGTTiJn1wGeiRHGu0xeoDm0LMb2rKFciBzPGnEA3Y3904RAqptWWx43BMgJapxkHaTnEe&#10;vO8l7cHjZ2m6i7Mo2mn6Md17maSp/L1ljsGEAzm7/TUexM9gu1GAnxwTEhc01z+ijiAezb6D6pC9&#10;QscfyRzixIYGEtd4gAxKnWzZeBWpUD/ZMZxrdpHIbELKLXjI97j+vc661Fm9uD5NxZ3LH5nqxRxD&#10;CgaDIjATMqQeyHyhSqPwYrScYaJCBQ7FkU/Fheqfp1aIhyo688oLJZp96jkVTNzC3xcso1msrTTu&#10;ip+7MyRivwQGNMznu1/jgeoLw6bmlh2KSTJgUdg0TDJQ3CgJfm8yZAFc42wSYGLGevvKOxG2Wye9&#10;EJj9Vlep/5xEPqs0EORr/L4H2ae58LRNCE1gpHF5qsNs6MOwG/CfZBc5Gr8D7dEy0yYSD972mnw8&#10;2Vh5ITCGa5VV/zJ+zrVFxt5iYXeJQbO+DOBnYkuw4IiunMJ7Mgt9CzVKHi5N3jFWJ7SYDE7bT4Vu&#10;mum4KkqauRly5VrE5+CF+M6/h5v5WtzG+joi0YLZIeKmXge5GRp9fjD0eLZNR6fZfranfv8HWTtJ&#10;dlxep5Bj3U1U0Nba/R+WIlgJLeiJEmZVfw1XAeqvVrHgnhfztYgUku7Ldnkh4orqyw5o3gnDMz1J&#10;ACuAtEl4ni8QybDGFv7/XPXXtsWMwqz6ML/5Zr1woLFvGlXl1/2sj4egz65iBOnfkA783PwiQBtv&#10;Yri5//AFiCEeuhRzlF2UO1NmxU1NfhZUz7oo96NOMOXN+0jhFxw8Jr/qBvXIFzkcMb4FFObdbJAH&#10;da9nca7HrUl8eaHylvvwU5yNvVMGNeawJvKuRgtqc6xFNt7E+zW7fU5nMtwrqo8fwn35brd4ZkSp&#10;DocyhA7VLc3GzYEvvnfQ/EYBDtmPyh6XJdQwKt5fA0x3wU/LUMeoqClpjwOBZgCRya/4EOxQNHmw&#10;IrnR0zoEnS9Pn/sxuh/z4n/UzDa4ygyJWYwasyTi2/HzLlK1LgW4mpE4mzPqvCDefH2NrgdFf0dD&#10;5wXlt6tvq4tal4AfZHdiFCREbu8DskQXqf76/N4BSOJkbGoK/hstcUybgtsRhQ30g4lMZsKizTly&#10;8Cz35Xu6JSFUwb+XqDWqf0Ic/EIHmj7WwBXzQ4mrW/yuKS1ymXu+tr3Ib1OhguZsfgrAnfIR+aXJ&#10;L3UvuRvqlQZWAg4fE4WNMWprh34h1qFOqCbXBBHm0pSmatRCF5bCPwASRyTWUUnSATVK1hWFG0ly&#10;XM64XT8JqoS8uqbN+zsYCfnpFMX+4kvM8LvIzyrwBUhi3YsKCrMRDjTHL7C3Zml8CBC6U3YEcfXs&#10;v++ggjRxAY2112G2Lf4JWfTs7AuGtYzaoBjBZGJTLxR1Y2QBqZbslFQmD2F9upukccLX81qfML9b&#10;xBwgizW5LF2qo6FAhcTpKXBRY4xZK3wN2lsSvEGf5XRZ4P4JfznrjnPZmqH0Zfr4HfzFZQxc+mlE&#10;AwqM1dYiggqfPH2ydt7hQbjJjOjFiRSVZeWIHa2e/XUHEiupL87JBIP6ra+znsQQoTqJQjrsy4NE&#10;Az9iKYZ9qBIqTjxkn2C6whcqO/jsPEq2mKlVoOVrui52Zd1Ds6jcQzlZgAW1OK0+cqTI4dC752Sk&#10;nSjLGrTkFsfF+ZVC76rBx08EUNRryB3HWsayFxoHQsJgxfrgSltch7RN0agnkboxeLrTADcDzohM&#10;cZW7hwFsbY1hU3n7GqfMOuZUpG3OeNOw/hY4jtI1mJQp8aClRa6AiZqogpzPDH+VwGm95iTm3/MP&#10;8m5/yNgT5D+Q1yFUK4sNfeGCZh0ahgwGcnj6gxmwWLncGYm30PZw1MOoG6bYSb5dZjYJLcOMXL0o&#10;k1iP4uHSWzZCZsDNPA3t8IQ/MAmGm8fqw4MsR9tZoOMqmGadJDJgVqsAxHIS70pVBYskaujrozjE&#10;6iORx7Erin5YhFmqyxPgabYSoXoXfpuVqNP8rKCv/mfgT0isIn1yEouZcDknZTNKeWQNqkMyVutI&#10;zCqmpnoq4a1EdYJg5csipTH/ROXKahS3v6x98EZz0TL8g8jmc0MdNthws7CSlXmm5wuyB6X9oaZr&#10;ZXplwXMlzN0xd6GWUXnypsdSz4RoYHzyrC/xNG9Skyqb+LYFU1TfdA+HXRGxnaYGlGn+tQTOh6MN&#10;VH9dTtfBrL+I+e5fpk0mghwZTrNpMNptw7jzyX6XM6hj09x8BxyUa7MGa5C4mLbZX2a+Z19rahGc&#10;/HxzsnuZMwyZHZnqfngrwVHboCqkIZ8FwDf+2mSUeFEWiut1N9SQCAbYDosYwhdnFBGF7CitiWYx&#10;7YapAl2qYpv0iMERlmBJx8YigjZEvdIIjL8EyjCv2cDbbq7FEWilZMKfPwmWcQ93bznOyVKfQGCv&#10;JGJUiT9XxZANR3/ad1Pv75YxF7yalMYWi2i0gV9xiq5FfIIjGXNo6N2BZs5JLsaKi7MyibRlI2F0&#10;CtbctL5n07vdvGOjovXqUb6jNj63wVjZFOcuGwp2C6YI7yQg8a+DBDMdI23nAiZDabNz8q1L6VQK&#10;fp7EzQgosPCx/2p+eWBTBQZb0mYGKwbqM5sWW7IviVEvRB+5uQcGBWgVUVqAApBcbyVZgxRnJmZd&#10;HtrMCS2BEwoyrKYtxxrVWAK1xfITQ4wswu3eyeuQhdXqeJqlMmugrYBWTWknsbqEjSk5jgqXGldJ&#10;oalMJdCP00OOyiMzWPYbopixUUw8w9XDOqGIbrjHBg5pGDtI9cI93TLBOiNTePxp2qXGeRJw81Hj&#10;tJgpq/5sIKEZrKyxBb9PW8Oz2TvQhmmAr8ulesH6TIzBlzdseJS6p7TYmHBRfgpIrNKXcV7fZNkD&#10;w4YuiER5F4plHBPotbchWguz5EDrmlUaNOYWvgKd0JCEo4kp5P2zn33a3weQPTJtmUVjKkPrlDoX&#10;S7gv7GU49ZNZN9ljNzibaR5zWSXMXq2/awYlEvGM/Hs42M6nDw53xMXrT4FszpLEDpoTD74MyuoM&#10;mY3EtFGzzkIY7qpCHJLYsJkXmCOwnuKCRGIqGkukybb47XkLvQCeDruJDzxtDvm5erBmrDf7GAM4&#10;zSGGTqANdCbJsn59LS5H8XSGma8T5JdR3BQ1oDFOscDeYJFyLTECZYMnF8yarORxIzhPIalKErb6&#10;/ql0OAxMzHRjMIads18pMNkEol3cNHm0+sYM5WvFeeli3TM5cFfpCaiPgSz/n4r994CnJyAqsCJ/&#10;Gh45P4iPw+VRpzSJYQ4NnqZO8J4Txte6l+CEon9Nb8DDCRQmni/GkrzXSFu8MHvxWWmtOhJHFNJk&#10;2+EldilmQVQkB5G6+ygRqb8MS5a3m2vJHvq28b9PSvu6lRExVp6nHr4MZRJrc1zC3O/rgPYGJzRI&#10;8GdrUEkbq9dA5jn8PDRh7zVYJSMmBuB2HD4pdMcsgiRbbSlEqryQwk3YU6xoi/VkbULsbkWyZxM1&#10;m9jOcFB4RI7U9f1L3K148Gw3/X6OPZAljV7FYhbOFSd9/Gw93T4rBilFOq9z1idgnTsrEpxWFFNX&#10;VDakgRQ2oFUFYY3kr8MtdrC6mtW/IzbUiuOMm1ldCCiRkLEKCu58u+wqo04wyRN+lvJXzuoE2bX5&#10;RlkCNo0cvIPEURDmbIKYv88a9hDExrDx/D8TjPaaX3CVzDQyvL8RVWLWD5SVcj+RquJZXsMLMMn8&#10;MiLKv87fR9vWEyx3YIZmkVIpJAyo/qBajAspuWuGFHwm+eailYVTmE4MbvBwHMHvpXU6a6EBJbg/&#10;SZfPzojdFHM0zZK7WyQVaR9CmhxNE8R8bPjWUMU4aptGEC4x+2Lg2TFNjbsoTYyJRoM/tRFuHe45&#10;BrgAEunKH6M2B3SxqEXphPvGKZDEDhIBDsctCJav6YjrEKCdNS3uRqh5hU9xgcmiDqiLaSnMgNuk&#10;M4n6//NR9rkJKuRMUim1x/Lvo4LE9y86L/vPSYKSJY4Lb+SZYEcWLFUMHaZTjKvQOE06yjfBcKGn&#10;CGQTTTBtjssaJg+py+Ma8rnFMGVUiAHUk1GgInby81HOqKHT8CHSdOIpEv8NbrQmYeaVcy1z6t4z&#10;86ajrVZHzWnw+KHJgtOW5+2vBA8+1VgKfC+7gFhAwCbvrSB7MKtFt4/fGsigmXOHABGqP5/aTtux&#10;KLWy7/cHHaZHn767hjwArzngzBJg1CzezVLM3kB6n78ycciGjzcVN5tRfMHaSKKh7WSAQRvT+O0N&#10;ay4US7rsC48j00/Asgs3QffBunO0fOzEvKf1KdmMzopVnqu/OlT6Xu2RhFqcZHmzrK8PqMWG9Rzq&#10;r+ePgcLpelnIuHYONLRlOqp9nCDGubpk0edbImsZu8z995PLTMdlua/J6MK8cwbCbG9Zo12N1QWD&#10;jBoDeLodjJCkpxFSEa9TMdxyHv5iJ56oHY8dj/0LXXRwK3MaEqOQwe+GdDgqanGC0vfV+V8DQETU&#10;O8ax/gmSSdcmZILbBOr+JbchYSrhrQEuWr+ByxMTmmEno5jrcZqgIt++1GR3yNq8sbeyLd6B0PIj&#10;0BYxJ+jFNWji/hQcDGQbbvqJ7Jj7jy2ztzQUgyv9F2ERz0ESFUKK+4xozNXi3waQqHEuDeNDCiIy&#10;FRwcOyBwjpwWRqe4UFonqdTFVg13R6mIQmcqblZhct+mRYIStbkN+Xe9aQ9DBnhVI+krofqJiLw/&#10;Ch6KQSzsTq1izfXAEhh10yxvCiSxMQC7RdZse9hoAgO7wafwRCTZXJy/g0JzYB/DMnGD+OMSIL0Y&#10;H90wO08hQ1YdNZnXyUCsHum/Q17QZ/sfqUXQDkmc93NpPiqGFQ1md/AcWtAfN8I54BK7x3cjMRPX&#10;6zyLS/Jn5GD5MQqcKp6CZuAJv+ZcwL8+t1QuNSjURPkdFd1RBTqn9XNGlmDT+7NaRNQJ/CEuZuOp&#10;5MqF3UHac8HIlrSLe282BM6XXMGomxI0jymJhIoJCRT2IY0kBcPtnQV/gz/96ZsvlJC4vngB6JeF&#10;1Zxj8ngAETao9lkufPOdaZ2ONtXgCdql475hQ3ArNOvvg8XKyZ1cgRn1sxAXyZJavDNNOSbPLyUR&#10;wMd6lNCa6U2wdu6MnZn5M/vkpCGv/cZ5rCCxgR3Guxg2rUHrqP8CqtJnMMuoa2IDkheSSNeHtGYW&#10;w2dnyzX+Bqrvie7RahL/oAoBM+KmigvqjzM28WK6A+dfRrK5XlzngdI9k1qsitIyjAYjDjdlmd8S&#10;fSFWZkIXJWv3auZl/VVMSFy4eQJGG+LSPM8n/f99DP6nSFwEDHg3NJZfXpQiK/1Z25jBs8rmUv8A&#10;aMAVmPa+TUD94kjceLpyeA1Uy215iRT98Yswwzwbl2+lFucTg9dfGAwpfo60rmm3zYR7WYFJZ3WB&#10;lU9vSCSROFt5le/EoBh5crhsaundMUfiFBtXWC1WtUVmHgLJXn832Qqc9bCyx6mEJST+HdDemUtA&#10;Q2o7gaGvkV1ZjeFiDVSDj/+axOkSilpc4ApZJK6xRiyJTUDJkrW+1Pj4G1hBIiILVIRzkNZvG8O6&#10;e+vlyGaMeofmubItZsuBYit2st011sT6WVmdgz/EylkkGYWRdT7R/Li/j4zEO9TOuqC9UCqoJqZp&#10;XxSwTr+omg6sxaC3rKUfZ2rx71uJ9W2xmrUeLpe1M7N/V6GeupqrNYy6TsmsjwWMWp6hnocRxTl/&#10;2YUa/EGmVk+4+iNcLEqgzdojIPMC/rgH0rRhtJ72H6DYzeFfYQGJsSt+pyIN6qMPeueB3ku4D3UL&#10;m8u4W1U2/zmJ9c1bKKb60QWvjs9vm7gdv/2MMwD/AWpqsVpWf9oyF9SiFEyZkWa+ZQUXgSml2yBW&#10;X9euuvkDQOtWpbVKs1iDOrpl6X2LQ/MUBpvGhSha3r7LN53Mrv41vNJ//kqsp4UvWR19iNNEaslE&#10;FHlomr8GytU/lqjrkIjAzfv74yUzpv+gHs7/N4mbKm5RW3CcgDwseuH+mLkI0BYvv+fn/wrrkMi7&#10;QA9Xh5qdmAWLbf8A52vx0R8ASVzHgeWS69PGzCS5OiyzS+mn2Qkf03hy/wh1tViTSVwUzhMJDjIY&#10;O3+GxswL/jmJ47USOMF5iyc4Swp3ti2hUhrTL2UTdw5vqz078u/zfhUr2yJxMQUpMu8lG2KcrbWw&#10;mMYZRqXNc/4l1pKoBN9jiq/RGNfDtMmWetn/DdYmEafdWNw4ddkEsQJL+HQW/5zE8QZaaYgLGIfl&#10;+KeLsBaF+U20TdC/xPqMCtVngcR1KFwLk2L4O7W4pFA3ULwX91hvnKChAzy7up7W6rgBnOJG4/8S&#10;M7WIYcCW4TSAm0W7TW2IxfT+DbZY+HYs500YlTHXYtrXzSW7AybZovE9Ahc4PQvzRYf86gpXaTU2&#10;IhE3LsIVN3dHTU5Pi1qMxj++9Orl6fFe81ROLkuZDMbtwSBRzXYznSR+mT7C3REGaTp4tLc36VT6&#10;PHiWDgaPHrXTwd5gYDIbY7NaBNjL/GQtrNEgfeG8xK5ifl9yqRoupJPLkt2PlsmvzG0fsy85iUNJ&#10;XdjUe63NCZBICQUT38cYW1ko9nyS9EISh/WNMkgg0dYLwTWZKSd7Qv0p7mkF4CwCWT9Tzg4le/HM&#10;OpatxJJIK3eR8yQwscOylcjyLRyo+1NsXTQksymumQ2fhwD+S3z/dV+H02wZn1pzlnCOnuSXbH82&#10;GOa6r6i9z+ckQi3q/SCZ8lp7dZG4fE2cGrMgcJftG2intzv8EHtXaBvZLBa2HOKmbZZG9HFOXQFu&#10;Tq5xHrHayOfudMFvnG5+tVHpLMJRMRgUNU/3mTvnPI3MfRpmizeN0XzQYgEXyXDhGxTaBFfoUTzz&#10;19jtwq/YNS27DA95Xwxxq3K4VRucoZjrxbWzijemGAH+jzFNctoWv6bQFr3FKBDemXd5uFk4itNT&#10;EHO3/Fz+8DeZHDL8FtdSCKzN/uWbLIQr1KI1UoutQz9058awF1i1G4ubDm7WvB7WK7knUxITxVoJ&#10;58o0QpJFvQDk63+0diyqIt6TsVjSuL81G5qCr2YYNfP1N2NUoFBdMbb/N2yuSQG4Yjf7r0mSPFVP&#10;kyRNBpc4JZ9gxkZeSXm6ZbZSOS5IfCr9kU+kP/bq8nTSi91T/tg88N7gdmUmn5i4sharglVLJnln&#10;oob+ClxRi/WgosDMQvsqZwaHW+DIX+Cesvk19lqI/k80ITjv9/OrmzHqPTVk6scfUljkB8FzJbAY&#10;f9x3u17HxgT8gvG0uuyojErm10UNiXd6z0JsKG6E6OAOd+vlYcVdue5/X90H/e9jQxKP0kMQA7SL&#10;wSpMCawndXLVLX/ZinJaA5vW4iewLUQR4+1v4P2ERE/RBAjZHtU6rtGFUkWdylbZnm1zqCECLp2q&#10;frNu7fCfkPx10hajSYMV3/BdKoAI1V7gyngBb7/BNTC4DAaBqYFMgFRRzo5IHjU47iYTP9Zps026&#10;2zm7dNrfzlNYjzWroGDU2I6DQSR/m4I3eQEOhQ/GpzaNXSu9PIt+68r4U//OBxkOr0fsGBywLafg&#10;Nyk1u+o+99K5T9M5y4hzWik9wcT6X4C+jK4z3ax3MdYsBNJ3hYe9bdjg8sDsSNxDVzjWcVwEFVtO&#10;JomTwtwm6nasjsOW8Cq8u9JnoLx8s+NVjEbHr03NTOe4eaWEqa6E2UhpDK1Kydz9m/g6IVFrpm+5&#10;5ZC/KDC0Qy/wuA0NMvS3bUs4G33jQ3T79iDqaKOLT0CpWrBmD5IQjkPXslYzetOh+AslbDQuJJRD&#10;CvlyGbg+iIH+vJ8kLtv2eZ7EpXV0o64SYC7a9W4NrFffhUT9V6ivxfrMQdPgqpHt4D/FnzIuLrYn&#10;eA8N0In979qF2w/MRmH3kW111m0ltJjOXe8LlwpoyWio5hkofptFQeIaOeXy0dWY/y5TuEI+rYOv&#10;E5M3cqWkTsRTke6KgU2lCrL5++qdeCJlL0q9M25lAUuc7xplZDw1vScGJKhSR1E5/04ejnsO/MVu&#10;NcD1RqN7XHfHf31uZZyS6LX8lojEDqA+00RFu/1RfvEiyo8P4zXUrc3CQkS7JdX5NXjN7rArx9F0&#10;VMv4rlPn5utBcqlVJdrUZkNfrY/9BRQuqs01Kvl5yXHBHaE0t/f6/AUIWHhpDxjVct3gX17owPJI&#10;tPGw33rf0sK6TvQ+bkvFo3Zb37eNbIGrGA+qk0A2qsWQTLd3/2sIG29MvJPtlzDBcIX424REPvDb&#10;ljU2i669EgH3r0bwqY06iz9q8puQaAfiN2fHf3GwbAgV2JowhnnPIzAlqPVgeyLazEbBvcbFACwe&#10;oBN3wUeAm7+84ipYofpLpcd/sm1tLkpFXS7auxUzJv580iurhqmV2iVbHiyy736HJvla45rHQakk&#10;8UomB2N/vCWjuTIbLKdcQGKNY8/TtjPi2v7thWoFo26Ho+uu3lEqOHmojXbY6XTwC0yq3nNpdPLA&#10;jpm5Aqv7AGxu2m93PWzAqBqU1vyaIqq+5W1l+a+fJyTCq0bgQY36wIo/+YcsTIdQ9xwfdt2p5Caa&#10;1y7EEHrbLpZidq/CCkatwNvBndrhcibGoecpxJzI4XTldOXuv4vQWDbJZDZr/BqHHzZn1OW1GCok&#10;/gNswKjc4LD8/LL+5ZW0EjGLu74WNtWghAUk1mS7YayO1c1O/griTC1iRL0pOCkWyg58wn8ShLju&#10;LJOItzQ2l6Gu4waAJK5XDaLDfm1/XkTh2sp57r5ZEjECG2pAVBg+eHcmVUx+B2OMCtfjb+dmS3mD&#10;m1bH44h9WtvGt45dMPEoxCfaBxfyfekQKHc3slFvP/o7scpSPJ/sEJODgsyFCEYaTzpdIVRHbbeV&#10;s01//taBVD1QiZXKK+PkQYMZocZNH697LnTdobOXHTd+cFSRiptYNyyeA4XhL1o3iEgkTiu3V4Rg&#10;E4aJyJ1wNjwX2zZs2xhvwfR23+DExYATITqncSdaH23kxrpje2DiAYbsK2GOxCUM91mBRP28Yghi&#10;I2Bis4w6xXADK20J6muxls5wFPXSOTdLSmcJFpP4l7A+o3IzMmtFgtkQcbLzC5YQTaKAvwZ1CC9A&#10;iQ1PioDAiyE/5CfrQGVBfO+ImjzjgOHzyZK63ZDq4xSMbBnlYdv3FHyCzhRjkC3o6cJ3rxJnrtV7&#10;EDY7jibPvSiCswYFlnpwBmRvNaXD2Qmmy7iNdjmhFY0ZcMdzjgkNj+/YbECVxQmJyUC9TpIvchxb&#10;yraTL4mPBpimfyijVbLnkmYrMQrM1bFNlGm6W8wqhW7b3vGc6a8KVIeK9seprEjEQ7vGEOWEbCwe&#10;gftNZ8D18Pz8Hgty3IPc0l6S+cvX9OfwVc8nG2q84ILfPBx+v7FMCzH6rrXASLgvbC92hY7Ct+y2&#10;B01psGcqxngK1A2njGqd9GfWG6lmVrkfrlQBE/oA+rS8FQ36xlxqruzWjnKvpYFK3S5Mg1W2QNHY&#10;nq/eiuG2tsDmDXPaNxLorpo51xtNlVQ/pv39W5b11CBN3MkxqOmb9vMRD2kK5V7dxmcGM5RDecW7&#10;7DaxCa4rFmEZpbxMThuClr6TlHcdUM3Y1cUVsv41ckPLM95KpxVZfscsip/iJPz7COxRKP9hpRQa&#10;Dd7IrFFoI3sfSz/NbjeTY77dyc0mvIJzlwXAR2zRVHEue58i7UVEE7asqTZ2xBJKkcQ8q4Ov9iCx&#10;HwwYaNCsrJS7MbVG/Fa4NSIiNC+v3JFUOjHmjXljk2uQvk34U034r5xPxtuJdAkNvEyB49qb4MAX&#10;FIaBwCBx9ot6Nfz1O2/j+10wjUPdEOQiOou2mLrW+0uvgcQQ3FFry10OlDWXMunkzT9Ek0h57TtS&#10;HPVkiNi9I13aPEhVSNVhR/GdpzY25bjaR7hZWwQUvMIxrAI/B9Peh8Scn/3aVX4gcJ6WSItAVcR0&#10;i4jL0CrtU9BHtf9TiH7jtqG5pi63Dqfg24jP9ofodLSIjcDvRdHynRCdDi46AQpRB5C3oD+vg5+w&#10;NiHrUFvbFcJBP6ABPjl1OZ8YpuxHroJMrTNH/yGPwi/dyhvrXp5fg4/wr8XN4u5ZSB8UVX46hZDs&#10;+gfSQTU17CZbwgi/1VS4GcoV2ndXnHX88oWX5dfa1SRmt8/nZT0sI9HpqIFZNMbVFPCH/bhDnUqc&#10;Cosua47Qcy9SxYS7KqQZzo5dF3Z3cmKRLzER+N8RGlQ/XhA5Q8RyA+egKgXrY6DlDI1GAwxbZNAK&#10;kyKy2Z310M0kJkYeONl+rZI0fFVGQubHkELRRwXS8O0Z7yjFxXSRKh9r82Ji6KyCnbTFZw7MNhPA&#10;OtHNdMubBMTW03iq8umJNxgDE6cYohiHrHl/LROfHl6/ujqWTXV89lm13aVoX8Y8rvkER0tIhJJ7&#10;osYygPErXiVJ8FsfDNipqQCbJr8BYQcgY3qkI3NALu75xYVXyQB7ONltYuCt6vogmzJ+TM4PumfH&#10;X3fTOL7WWVmFLA70/jecgCFMd8tK67xzUnWjb6qDBCy73pVqpi5WQ0jmJC6QN19efGqZngAtpe29&#10;C40LDhr6/oNqNDHhg7h+UrULQRvJWVoWIBCJcCvnr9tgTeO0BvELGLTT2UFetfnM1MqEdBGscPp+&#10;FAcgVKOXb+Gw/dnFnc8+avetov+nM7MXYU5uiKczLOjV1YTmwoD1Oz5ibVYEVnFevhie5SeAWhnF&#10;13AUloD7DcL0ZBj6BSKwIA/AW8DlEgNW5xcWI5T04kZY/eoM/lN+sjaC/bReCEr92zxZIxtTiRqs&#10;izgWbJ8Hazm0DXYDQvan+DIEyar1dxC2IDv7wL3QrrTyQxyQAwCxcBjlRWxn9/DavBYh7+v1bmjI&#10;xxozl7K2CMDtGRP/VDyJT9tB9a7OzkDaPknU2WlMfsdu2yXG+aZ050+3TdKIIF2OY6JA3IDMGRuc&#10;JBi2wrWX3k3mE2e4y6KsteZqZpgsPV4gzhD2v/wE7M2YyoFOfLu9bZq/m4YN2z8v/Ti2xqfb1+qL&#10;9M+NCv4yiXLMor06DE+67uBQHnaM6RvrmPvGx0Hek9WNZx8UNbIua9eSmG/6Um6OGYZLQjpkKPQi&#10;FMOQA/O95jfAnSNS+bfs3v+vvf/9aaMH/kbhxDKWZZzWdh1jslD+/uq8uF4cDjSVeBERIkRu0UpI&#10;Qe2T7qOGRiVHSlS1hRNVRDozu96Q3yQQevU69/dDmzj7ez2e8Yw9niGuTB29obfk6zXa3+iAI8o5&#10;8n2DKsJB5JYb0KqPbrQGCQCd842faDnvl2h0k3JubKlAwJz1R/cHz33TFw+JGzo6oDruW9oafZvk&#10;CSb7LsA9FZcHW9DspvEQGcUDiaamw33OwoJHul/rsjQac6IXCTbTl2PrgXX7L7JX9LolTw2IDXVo&#10;tX2jVMNDr9roZL3wtffEEtGA9vnFKq9eKLJBoNEqcZrzPcwVlQfD4WueTtTJ++FCkKUxPjs2BBnQ&#10;syJKdQDci/QxeBUOV0wMa05CZbm03vqXXDt65TRIEcdNlMwPm66Bty+gXl80LDY1yUCbiVTby+aZ&#10;ZnJg2CeRq5a7lS3NuXnJ2upNceyODy0EmYHiNFnwkmBlESXBZm8y7pusBwq1ZuZgIIuzqyTDsKHG&#10;VRH5mMTGu0L1W6kUUZxcJd5iwiPUcLw23G+bTe877AUvd6X2Z8wYzg5yRvCq39o05pANlGkgWw5f&#10;s7b6+PacbhGEHR8MBvx1j/PD96zttplkHXVWyy32tP6Zdf1AzVYYcgLLqN/v32aSO5M20AKtzg2O&#10;sIDX9B4P7+OEKnDsL4Ju+fnhaFaGR/BiOgI3DeJFnpxu/KI/ToFrQJq/slY1q5w2Ft7j4+tQeC7g&#10;kPqqeIC5ppGEH5+HobgZw6/C6s1rDh7SUWe9zWqvSGOQk6E8AYLt7EVGxZ2OT4bxGq484Jwp04O2&#10;//Yq8kYbw9xW6kimtUyWETc0rav3VGrrW2VBbxsKVFfYLjbU7fjKWvMhFJZHHxrqCi+pBWssIqPI&#10;JGqUc6QG31oQt9UhjnvPceFtCd5Qxye+lPR9W46xZF6Zc1JRn5u2qn1t03O1XUw2e1Pl4+OocvX2&#10;QBd7m09CRDwn/Hybb/iKpZtioiaIiGpiJbxLo6Tc1wH0EV1tBswl07fbhhcSH/wByFMpKqoH5r/c&#10;krxpkqB5psja44OMD/eLeNexWvFzB2XUXGr1xq4wBA7wi5HshAFJh0im/HGSdj2GtOKSUfj5uFxd&#10;3GzNNZAYxYY2C+O6/xjUc0tU/4hXnBvWx/BvoTQOUHPGKxobWijm1CgV+2buzP9PNnTlSDC7XUDP&#10;OamJP2Jqe5ahkQJ1t1CcHM6cXAJzD5q9YuT8iXBMcf7PG06de+Mo1x3mmWI4283P/Lm0m1pXtdb0&#10;XIIhrL32ymhllNXfEw9d6wXXGMRgBI94xSTJ9kz4Lwx91vFdW2D6pRsD5hoct9krxiWQoGD5W7NT&#10;8rbS1WD66i3FqCphG3C3nchJwZVvyvdlRu/cFq9cvWGnOhJQLSIRo9SVpJXjzqqX87hnAeYu7Lfu&#10;6mskTcGzzeZnOZoFFm4+7x1/Z6946Ovyo25KYQzQRYKWi363trhZTESpb3pprNRnRehEBP/BmkLp&#10;yqVmTY9DvTqZ8/vMmtAOkssN8X6GNHrIHNTzgjl539yKuIQbssrW/VRqinmLAodUXBOmJNvnR6zk&#10;teMTdveuCx/LCmpYbgpdk+XyJMvSWdmp8jk6TEz8QM0+FrOo+BCKczvGBHMDk8xqqyRHs07jGsdn&#10;+/DSK6UAeBgPLFaeifkdY38el6YQk0Mi2HUPu/5CxP3AcmZBReuW3QqeuPOQ3uz9uFBYCnrYMmck&#10;NFwIwaczLg1fUXI28MLdoQOmr7t775cprEZljcFUVsQEQ6/SruhgbGEvYviK4q0gtmEFtT+UpbK+&#10;ruaKiYdXxTBcyWpImg1p+gmlYPiK+flK3pNw+YhXHFkpn7Z2ZKnTdK0Pgh7h9C7FSV4hcLYXSoKW&#10;1dekzPSLA6Xgn4V/AL1yp7EieS/jaGcnjt/Cx+7ua/gfA3bhe/c1/n4NP46Pk9+4BXfGx8ev9/bg&#10;a3cP/u0d7w1xjD9GfgdMb0G8fo3/cO+w03g0pgX1KKh/9+rVKyV+U/rjx8bp6Y8fp/T09PRXgzaQ&#10;EqfwdQqlRuPmljYIadzgx9HR0Sk9OrqBzZTiFoy8gjj6hZ9Jud/vJ5/oE4EIRwTk4a+VDEP251uS&#10;/x/HYsL8b4HHqgdPrjoQltcrXCRNZfQ/BPsf/A/+PiSuCcid2b+R4v2/R4M+kwL1vz1GPMl1nCo+&#10;ywE0q/Rr9/XrXdSTErxONoNO9noXlTL4A+zA39toFKXsX3TiruDTuZIDFLjjI2DcOfhISozBf/zE&#10;32mBMYkbpyBZpceqm7IppWy+l5vSwLcB6G2No2pbWx7XfGUwHMoat93Dwj8bNFwsZd9KqO/JRgvf&#10;yn7HEh4Ov5MiniMEKseoKwf1OdOih9/ZX9gGH+rgp1LfXyU3xDE/pYZ3TZ8mQbIBHnZLG72l9Ta8&#10;PmOTIx9f4hKoj7/F79+gNJ6C9tg4JfhFSPJN6W/6O2wG9HP9a1D/oHRKUMn8AeeJFy9e/PwJD6Re&#10;2Xe+6P03uPc7+Lz0/jOU7Dt8oEsWt+VJVL28vPT6W1KdsCf5gp362zcNeI8w783///17/fI90gB+&#10;4Sb4NDX4UXv5siZl7aVkQKyEeglVkazVc867vFOARjEYYCOAj44rQCvBpjL8AiRtZwwl/CtFDv5h&#10;M8Mv/MQGh2WM5phuSPcg0n1TCJvewl+083Yn+VFKv3ArfuCvHfwKuwHjrT0Ab5c8WwJ4fJ68A/yO&#10;9ibDD9idbG0R4qFxwMeDVqOi5XL5ZfP/g7mwu5P+4zYapeLzwbpqWXcOl2wlpLHqCNXfgdYfsVKB&#10;ihO6htp5rGvqSiDvIy1Ysj7oaXg2YbE8LujRukbxHodX01SMJqj4PA+oOK/XO905wSj/BwkWj/nf&#10;Q8WTUVpE9NxrixBkOzKnW645Ic7/B4/Cz39OpqiYucM9J0TVWXK4AhWXbZZPw6Tn3n8EL+LOBBV/&#10;l3b+gCKh+KBM/Cq8+Hg1YRU9e96h13+mFY1h+ef+CVQc7/hodPwHnlgVuGrZwnwvmUcBzNZQ+t8L&#10;Ip7Ubmi0+zAvPrm2vsornxObIFbDhv/BEyDiJCzACGhpb2T97nOh76NqA0TqZBic9dhX/67e/+ch&#10;4pMJl0jqML7F82BE4lEZ6TxtRmbCHXBVzJQKz6Kk/MVSQ0STVCTueMaqrvVDsEiTMo/8f3NQ5q+C&#10;2HETvnSE7607+Ops0GqkbwR7q/9Io1kVyXTcQswMm/HvQLhpKsanoTgOeOpQWhNu5b6kpBmz8r+g&#10;xj+IlSn0L5L0tytM6Bd/jBdxOdIVmBqqwzFG2Toxwkg2096IXT6g4GPxbxFSRJM6ap/HS/Pcg2Ln&#10;AaFDdEk2oIfkweAgIkTPfxrsVVgzR6zLJt5U9DK7xzMR84GqeE5slErjEpX4+PWfe55TE0maE5U7&#10;BcZBS7EwCkBuxaiauUQHBPQ6DGqScoOUcvmDk8qQhtVwQRutvPDz7wd1E1TM5c7jadfxZ0PDHDuf&#10;s/zsNC8Ye5F2kLYQFu+hN0FSmAkieBKBEumfnZEr82zClJaykhpypIir6RlEPHtW9MdjZa2J8qtp&#10;7Sa88kz0W+ttymW+F2lhSk3J0wchivVEEkkjT4zDyKizQYDqKee2BE8jqQEPM4dcDbjl8W6UlGFv&#10;kKHCZQvNqEsp/LAm+p8A5ZO82FqhX1wD+uY4iqS9+5TOFyNtQlAGql3wBLiVmaQN7njwIViI4tPH&#10;Ul9He1G8G7so5qqVy9/24l3RqoNFusFdahC3oPtNXywvstxAwM0r5Mv4e0H5pKXRZ69D071Hf9hk&#10;1++A8MUxU6iwKIlHLGQWI4wc8m8Eh9LymFwuuT3sZQfpAwBFwmML4OE8vIYhtnLeKXBjIi+azuoS&#10;KxRKx3EpvAxlnfTKeeDXUBpyKUki+c7D38+wlEeTvNjenaLiUnjksJdoc6uj3ddvK0rIQpK7GSru&#10;kr9JrVaqeQi5MqRmTpy162kPSl920nVDlg9j4Oj9qNjPebSg+ibVwFtUlkLroCY02z5lmXqOLSEt&#10;rZFef5LyQMUJ1xfSPf6jbhSnmyWr+HFJmzjhRwBRPIhQqrtb6bZTzUPpnppQChQmOiqlJ+dBC0WS&#10;1EsKdFbR2YattObqKQ/Dcenie+DwUlg3RnWpmBRav8ZTRq5/nOO5MM2LOfZIXnwkRNupGxO/ZbUe&#10;55halnwfGhyHPKzSbPhu6COBNwOtgcIZ1b072wAWTL003TGGHlCfdpy7cqV9dQNnpPQinz+FdekN&#10;fRWuB1wfokXSS2fSwcCgGM8aYku05r+OureFSSoStvdHqWidvO37/UTLENIZzWQq/Bqev8loyMJg&#10;668hDU+3gMI3lJI8sVzC3u/nQTttON8HuRmzxH6U9xzunQ7ULLoQPhHbSTjLX4UQGaBgmfS+Yjr0&#10;KhHVHlXnhxeBnCg4s37z3+s/p3mR3P1xKopc0WlR3AIcGu4qH74rpT4U3KESBBQr25ZpyLVTzwM1&#10;iY+O4xjXXcbx22O+/UooORD0Ft3l84OucVsNeUW/it8/aCesgLeZcUlsYVhyb5KJsTzx2d6cqJyn&#10;NZJQk0BDGedIwVxXQ8vh503LHLfURMx/Ac6mnmOyH+2nM509NzamrX4e/1mJysHssyWNCxbK4jc0&#10;6K92+0w2ta9bL/mmyfpIUhyY1CwEqcqNEh7XAGgF8s2aTWYEKb7R5k2R2LgKvFR1Chdl3IqSySO9&#10;gotPS/HN9HqtesLDAOTmYHCCNMhoiCkzzthmRW6nZwYQe9W8JpZZz6DFFYwwFbgtZ703zSJVB/qq&#10;EK41jbHWsE6ITjQZeX6GpfGcEO1z0XqXibhJkG/8Mnl5qLc0EjTwIdA1FYOz0Wdc9NXVYZgpsZG2&#10;fDgUxzcxcBRcRZ1nwz0HmQzvgymjWv0jVXzT5nKm8QFaEQMJDXQ39rcwZltrY4t1K5kWtnKHUfCt&#10;PggHPxKrE/sWeHF8XmhMok508M/RmMBoO/hlYl7tMXbHWJWdt6HA2+07XCHDeYRWANDwLK396++d&#10;46i9KeWmbBp5VsM/4LnaG4NfCd6bnTiKSy/DT+OOs15DtYORn1fngZo5dR6GgPoUe2Xp4r19bi6t&#10;9UVvs4VKOgv3SoDB8WJ0bgyTfwPUTeuoj8vv+Fio87ZQvDZjNiz1wanz70T1XqZDrNeKyXpVisYv&#10;0sCIAMkHBmlooKYzxC38/5EW6VdKywxDguJATaAFlNJoQX3B7tK3JcLs7Zakr0OXfAD/67ioDXHw&#10;EwS9SLIUwVFfmC12HwyB/qcxo19kuzOo+Hz6F/RYQvPPSYidsCkgVfhBdjGQc8kGIatQum1y6cUp&#10;+XXU+KGU10ZWXk6GRh5H6zISv+UgvQoOu2fUrPI6aLLUywKXuvzwK/YVCAtu5wZM/peAEjUUM8yk&#10;4rpxP1mhSxoUCQmSD0SkahFMYSUllPrQ2Uip5X7gFlD8KykdrhXnZ6ZZgxMqbwd1jI9S7Bo4nJ9z&#10;38h5hisXNYHjzmELBmm/YPs4vppchXUT3wJQKmXJAjm+83hv56TLFMptXNqqG0d1aDmsBwbHV8nP&#10;oSME/RPEvW+Rg1q04wYuitxAGo0tqM3kWiZFnwIxQ6K+/gNUvIeP9HBecQZUGl6aKky6lFJeGJYN&#10;3gB/JQWQkaCrzFB5UsrBZd6md6DDAVgqC0WgIdH8IHeRIxd4ZIv0W2Xp+LY1cTVtZ4QkjNcCOjpZ&#10;ccxSQjZAnRa3oly3SoDwVsYFA3PtgEdI33Qxpuc0cnLvT1KRmMgrxrwSP9O6EWIDuzOMgtM4bYBK&#10;mPAQsGugXGN0AM6mM8MNGbP7WFPDwgjIDgZ5asgsRQfRzicZauzobAAwo9sGvQX1nFEfiGshr9Cu&#10;2BKeRyVujPem55zE5DuAFjzJI1IUrA+LqAhvs0xDeBqo3Cn+5Hce9QlVVnULf8raYrGIq9nBYuwC&#10;FRv6HCQl9GjSXe2Hdn+63R4Ok+OEFK4Fv2MV+KzCR6XHelXW7eLWBG/bObKd5TPCppOeS0wcO45j&#10;dVf78Q73aMKAObqlo9gBcAV5KYri3eM4YmbgqsCKyXkIUr4E/kxGjNDymO1z9kdAC1NUrIz3i/c9&#10;2LNAMKcE682VqILpWx2GU2/Z2Qba5WcCeKkT6IDDpISadNm9k9/nPK3el1eHPxPrgoAQDzT0Tt8C&#10;ezkX/RPXUgIRHblCIVwcIGSJ77iirRTebEwpNdeNMuzG1iSaI+cg0osNP54VtHM1ad3KeNUMdE95&#10;znqhdysYl5wXCudIDmCfLm+CISD02XtjilDJyIcArF+UYWD2R58+Z9uAhsgN17D3Esxb7TQYBqJM&#10;r3P49VEA/a8F9Kq7mUeVzwa9sUtOtpFfRZf5iBzu7O2/FI2k6WJUMlkwsqS9C2ryDLTgnlw3LnCw&#10;pzF20BOqZTXMmNOQe09fpr006Fnkcz/vJO2DEoFvDWoGKBRYwkQSUMypQdrIfUGXZUqAlg0LPHzm&#10;DkDqGW1uO83/S/z+AZvpix/0x28otBobwKwpmQ5KMqwpgGuk5+Y2eFiKC1y613nx6ts768UFtV7z&#10;HaMY14WHPAJOLY+M2HjvYgeq6x8fEdiY8ioGqx+puIpJ9PiZmpa/kqRlOc4CzoUFtbJV72B/6HmS&#10;9gFQd21lh7qh4L0QrONnOx4POx9g0ijKpSzKrxr6atBO8AfIq6vj3sibANd2hY75gOMA3cVtcWTf&#10;NIjqRtUyqruvWNReOES4dszwgZO7k/PG4Xv96Cvu6sCP8d4w4NEYYoxMubMX62I2JO4z7yj0mQoT&#10;wzgUEwagBR+A+dfDQEUvzcuzmk7H4AARh5flPPChcPEu3BNaMG0PZ/yjvR3pwQbc2vKHXm8X9uJv&#10;HhRSh3PI16I5uXR+BqiJUwX6e6f78NHrg5hBxeM/JlFBU/HXOCu02HfS7LTDIgDFo/heicB1V43W&#10;/VAMUEkQWZjFMjS2YCoOj4t08tqkhoRE9AWPJbkgwaf1+t0n3uu8Y6XDagXHBoUsTFbTPcZaOVE9&#10;VMWAj5thoPYPAHTU4JAyhJnkxeeDGrCvQAuuSB8FOAF5lA6etuA7GZHDj7xiyTTgRfkO6JXY9xku&#10;0CII3Il+NPn61IrItI7ljsyaK910gtTS6NAtxT2c3ReD4+AWh7jA2SvDixVe5xJ2i0qgf4tO+HQs&#10;ABgfkVTPq+BnEC44hN3DvP5TFmweROHPFmXx/qfSyRbaEFEUoQuqjnbit/vxW79hongnPjlk8mOL&#10;ynaiJ9LK2EgJCGUNNgIYjZbqT/HOzs7+244ANgXDo60+RCCUd+Po+O3H9PAbAzIc+torifHmCvqA&#10;ayLY3m6J3/GeBfud3RnJyxcgurcLH3gT7md4mGrCYYasWSwFqjFG+dKEXxH3DyJKr4PLwhBmN3Um&#10;+gMgvrRJyXAwZj6IdfthIrQPBBof8EK9IooMfL6beJWbGmjgNy+j128DH5Lt6F1a0J3gI0bZ/l48&#10;otT0rTtskS1XVq7LTZ7qEFkJp42R/qI3P9T3rNcg+tnG54ag0zrq9vHsrCqPwIPNlppI4wyfxdG3&#10;FL/Dt7hNAhUmf7eUfv3iSoe0hfygbDaieg9iWXwnaKNx1EjCDxIKtV5yaA8Cl4auFEzKIGYaugT6&#10;J9gyyThpvt8nF/k8/OwTMeCU6jhSVO5fNSkoxUnLaOEEcnKqmJ9raY74JIcnm6NjPuuGqv8oTFMx&#10;nkfF9T9I3keGEFOo4YwexqTEuJHDGJJaH17qbVAw0RPDaC07lR5yhurdazj30PuuzfiAcc5Ym7nj&#10;KPExJ1tXQdiAwpEZlx6oWcbQiiEwI2f4CeVSHOuWhu93LR/H7TeD4IJA37RTjmzRN6XVM4Pkbzxz&#10;3PgkJ+lCPG4G8Ldzk1kO9d7CfnGtM41Qn+/7OIW4pMxRvRNgSJvkgJ+CH13VYRPxSvxV4ByQyeEm&#10;WIJddjK4CODU8DrsVbJJwO7YywbqqC+k9M/fGt6srpbE7B4Ny1zl1XMsDlXRlHbz5vjPjc+Trah2&#10;nROsYv3h5ZYu3pKPWx+QDWmeqGIR2BKqmiirbN2qG+ibvnsedQpns4lOB5tKHXyEf19z6hPm1uVn&#10;6Rg1USfBU6pV5y+xhI7LAGiT9Lf4iN8/hDDOFOQN8V1B2eudWnqXhh9sp3ZO49tgK98wc9M8PYz8&#10;gbya7dDzFFzbt4WgvA2h50pUqI01a87QU+k+dDWYGYuQX3BxckM3NgQF+6JBoW/E7oSIuvr+6ju8&#10;PKEgecuBdceGLFP84s5gIwBd1kfWZ0GRiGrfBcYD4iW0EU57ENVagB5ppNG3eXUmB3GMe0XlDdil&#10;nUpixEKHGzyboY9E3iS6m/5+JHAqet1q6+/CJC/mdbx6BrrHAqhorsFirE4KhIX4jm5oMwHmX0Jc&#10;okuDq0qgHC6MTEuKM5+sBCGMTaiziI1kvQbxBeOkdWheEJV5GEPlp36UebtyONCJh70Anpf1bIBh&#10;HaBT6/pzh7t/lIpwM3rm2ptMViST1c0Kjp9J+JECw35LWZOJH4c8w4IBuzL0WJMAq8V80Fp3j3eH&#10;vjVs6A8ALJ8UWkW30/E+CRJ+Hym86K3u7n+4+Mrk/4+XJZA5r2Q21aF6Mp2GRmMeu9UHMOPxyEhE&#10;JmJlQdrGugg5w+rX8Z/rF8HQh4ZNzxK2AV0f/rf6pE9RpZPG6w/vNwuuAt3lKPogWNvfZpMRYwQo&#10;t/c64z4w8oCGR3DwbzAVktrvg0Ru2B2p6l/q0Nva+itUiwF1VfcDXj/nZe+08zmgYVo3/Y+9QH+i&#10;Nk3dhDWvq4FMOD8SdQZd8+y3WBW3BTfdL/4xXgQVFafIRRs7sHwrpJMXwFAj/mgEfk9pBPXhqPgE&#10;qNEu7mSDLXKAPm5YMiGRe76eyEhQVIPTE2g1ZTBtgNcH5wV3VYqil8SWIqd6LKXh9ZCHoU3gg74Y&#10;rgZ4IhqeM7sOTWOjczXNi5eh9OwQrGP7ILi49KZZw4k522yyKCiH94Du6eoKzEAjWgK904wi2aqb&#10;afx0Sd5gtBsy06PxphMWRopuJeStFIVC5ZwPutUzGbsiKE2Ukq9mYFUkWn5nLx563p0FHiaZ4Q/P&#10;a5awF0BqhNJ8YAt17MkTktNriXMf/hwvUuk8UPH7WOMerv8eRV4xNjJnR+SieVvrWPkCjPdAQ/QH&#10;SGdLBdsMp+GQaMqloAihPyOAmkGRNLpNeKy9t2EUkm6z1AcEm0/K162yLAzSR5wtDlYEEdB/mCcR&#10;Eqg4majwD0rUC8VP6rmLVx32Khl0S1EfTjWNomU5tFnSOCWUKjYyrzEDoIK4aDulDdnKlq8OJSMV&#10;MuJF9V29EEK7MEOd+H6AjHe03I520sAqdPve3y54T7YEKNQtHF1NL78eUN9OhpDQx1XRGTbUYgAV&#10;QaKO8b6O34fS86P1qtMtgwHAPfq+gXoBH7buOzNVUDG4qumtQ63PSmHZ03zkgVDyYyvXHw674QRY&#10;jtr2VfTPa/aubll0EjPN37KaO45j5xLNM3/LjQBzJDEm7he8ku2sJF6mUhUX6zxGx1mAPmlgHsm6&#10;b3ZKAz+LN2dVSoIZlsaKvDj30ksB/bNzojeeqJmmnsRTKDOd9Ecfmcf5xv7iUAI4HM5dtuDRlBRo&#10;NHFEBZMf3zgtexQD0eEwHDF7BSW84yrf8rzMeNmwI+TK7XDukJo4FJ8yyq3hwwAs6weh0MhGxxMf&#10;AFBxIpbetY7fhOIfADoyYoVxXAQFncOGBqsQ3ThmwjKvQJ88kx+X65F+BaOAmEi1hGvSi1fRjob3&#10;VXv7muRFwWiub1n36FYWmPOyYNrbP6NLBVSzmTfWUTpkA0AxmtYV1V3QLd885FP1JPSpdkDIpV5U&#10;FCbjwLV0/LhcuY9By1+Zo1zeFgwmMgXWwrymxBbmRduEAwXxbOk+6ZSB3kSSIA4N5J18pWCh1z3j&#10;cBMXoVsckcccrrbBStFlX3U6X21kNd8+aaaUgx72nobBc6sRtCU1laMrARk175+EayAkG4ulNgfC&#10;TcmFPzkCh0oqfAHZxqTHR56tppgENVHceXBSeQgCstmnfuDUSVZKXk1FEbwzdH+OEXrGhOAc6JIn&#10;Nnr9DzBh9L4Q19JW1Kq7WlqJNz6Tqr80D/prufohLYyD/D5di+6aIF938z1+hnOWolSYshd3/xwv&#10;qnM0dKCij3fT1H47+PV2Z2dvr/AArZaiJBBoJ7RJchZ1Sjx+l/NcEL1TRQVGdI/RxmnIPWjLxO9G&#10;snHx/diFoXMCWlcqM4lywRYiHhdjJRA8Mq/UK1B1Xyn1fJPAef+wr4BwIRDXPcyfk6jEfkLlH/rF&#10;afYvgzUx3mM/ADGD7D7K/FHEP1WNipzfwykJInexY/SRNSUr4O4NGUVVC/p6y+9FGGkld/2ThX6P&#10;/OyEkVOga+ZXrrr7n+SfWZpBoSYWi1URTUvUP8eLREcYSAH7RTJFMSofbIMPgbJQ6cpV8zn/T5Go&#10;f6x1sr5zCduu9qqwi7AYuIt8jli88xksFJwd/kyQiwNH2vNsbYDiZxkfNrlm1Tmd99ohssmxeRj2&#10;i/cm4x/UUamOEkmleBxHkdO3+lMcx281UBcdipfw410Mn3av6rxyg2M0Xu7twO0uaphEBATAFj8X&#10;CvQfe9XuMkqdgYPi1+4yilhGwz6OGSWlVvkukI3cyth9ih1jTJYvcgc1yaRes/E4jnrWKc+BKE3z&#10;4spW/8I7LAI1cQ1PBjsszEGM4EewDh+P2wGOywj0Jqby+K7xs6B9ZNS5IYS5xMNfFI7B8EB9tbp1&#10;ZXK3sDnuMJXFikOP5ZQL0HsKKooIfR7tlFjtPOiw89Fan4qDfeOcwf8UojCDimuRqMuQVrDoMpGk&#10;YGHj0tNR3JrxoYDVQQz0+aIHBrHgTgmeJIAhL1/fQQeqHC9sNais/N+64A0XYLeWUYrWotdObaUs&#10;3BKbLB1X7/8Gcx++FU+WTqHXalJrUAZhjKV8vt9Khr+ne4ZRLNy5CLo05Wo08nsmLz6airgYcxnq&#10;BRB7EubNqdxh2mybbVxY8QbXVbCIF9OIU48GWH60xustdR7XMKx1dZNbyiWqnslKYb+fvKl6G58k&#10;HuX1EybjE+GjKopH4L7h9HKtkxgXgu+XcJUkiPuoVCq5KM0RPEwUXChkUa/Xj7oLa25nYWNKR83r&#10;45SKq6c5I6IpBxZncKSq96rbyjOmRf2l9ER474WVTXtattQqlcwXUpktDK6f7I+RP4lMFMqPhYgM&#10;+ivbK2indZes8CPdY3R9EoUC7MCl5ayndPT6bUdW7oAmZrDHfTBVcbAtaUQXuCgdCznyLhge1Mg/&#10;GJQ7wC4Yf9+YZfWHwIUrgxo3KAzUNkYDI1YKagz9zPQm5y+OjDv8ofk5e6U5GNmHTHoKvWInrSmx&#10;aXqR/OAxHhguGzSFp0pTJOJuCQfS9mIQoITxdk8BZRrQPHDCmBiHihXR+xEvld4rQckvHbtaCDRK&#10;tzPTnupspKjhoa6EANNQsCYUNkjuVzIHI+A6DfwOQXGeB43qfJX993S/eLg75jYbBP8SaCkDasS2&#10;LsuBrF+Iy1vadJWXXncZ1/WzqvFmwLpm27/QW36TGdAY96I3tH8NnCcVldElTQbhqO7MXyC+NISL&#10;Lkm5vRt/K7M7gx7eYrC7iYw4iIDNiea9gtH/7L0u1fBmIEBAO5UY569FgHLZ8PdWph3e4FC61lva&#10;H5AXnB3qN58pBqICGWMpGCFbh1hY09DbLBC9OddqxMVioZhBH6/u/Dwb1H6Z27MRH+3F0jZRcJIP&#10;RrR0HCW+NCjAFtu405huZ1/vZAP6w934C7rYlQqH6IHujfMemExI3q2Qr/JtaSeZ0c8L7TiPLpsl&#10;YMTrI83CZBYwLpr7BFQtW9i7Xx1C9eLpzWcB0fP7mFs3PQIXy1B6NKZrFQBt/AcIJOs/6CaL4r29&#10;nbuefNMGu5xoI6gctCM3YOdTS9dWRCI76KYsgg7D31vGcE4C2kyE1t5RlKwWLu6ASeGYSwJc31ju&#10;JC+BSbFRidqHH4axbn0FTJ0f5uo4WRDbOdPoXYfYrjhu8Dv5w38Jtv0zLsbI0d78RCDCTWa0zX3e&#10;fWy/OBuEfjHMgV739njvGNS6Y1fTGsj4lil1pg/vbI5cvoQ+tCY+f6qKeiV4UiSY99wP1BZ9wwpc&#10;xhE6EJn4xJK8v9pmUiiHkU0rjPsBN4NCMZdvWDBAaL/OJTcK+FT4wl4MVgjzlpkNoGTn8MftBi75&#10;+bohNoSgX29vBaUvtJP1sioLlXyIW4xeRNHV7tkgJmJ4jELM8kd9Mi+OgCgWnRivfnzUbvdE0a0k&#10;MOWlbDJf1kYRy3yuBf0iMXLj2vJSLXPjXYjF1UXv9pwVrGZBh2KyAUqNY8BfoOkkEyjQoJipOLD9&#10;P/C4JzBEBrvNXdjj6BtIjOIOr6qWTTI33ZhUK+1P3Q9MRpAfjzb/lsH4xVuHU13fPTYKUxLVr0rF&#10;RcEZ6KHD6QByIPkZawPHofIJ+uthJuUF2yY5Ky3Z7r2APSYCHeKJnc6Ri16yzhVIS/Jmp1Rs9S1y&#10;GhVdo87coXy9d/fSubr4wAsOF4S3lAP9R3xzXhimK4y2hHElWQAZYRyTrNLDAC6MsTNQbZXEcTct&#10;GlYOorht1JFNgnw+58q2BHm9IFIAek+FYoaJfnFpHXXWgWB7GLQWWduSOtsivoo9kagZ0O7So4lh&#10;tG9lndhqsjb7S+l1/DI4Gz4OCjo2KquMg95bpQ0DPaAHRTmOnfns9d4eN6WC8oXY2U2wHCRnII2g&#10;38R4osTvv9WgDpm2/FSyYLQqXN6ITEEwkgugj45X2rBNQfL51i1Yvj2N3sdfCs88KZuvZ44GM0Cn&#10;1mk8wIsPkBR2jxxBzUDYivduB8SXZ0ps4uQc0WC6nWWCc6tbB15UedpMF++rQfw6826Zj+nHCFuI&#10;d5sOTBuSoyx2ytb4FdPFuhJF11aK77JvDvgxqt1SeexOc3nl0C+iyDUGozPsJ7En3YGm1plrNb0c&#10;BDoAdJbNC2iaYdOfAjT3ucw4i4p7Z6E0C6s8PNWDg4sid+3iYfUW7J168iCiCp+/3mSuw6KnqUdD&#10;cyhj5fHb0mqq/P1D4ZALiOXO2ca1id++3uNh+JH0zkVDR+9FOzKVyEXcyIKyhQE6xhGMaQWk8TGm&#10;2CAmxmEc8WvLRe1NkKebcnOz0gNBCuCp32Ne8askkDKD/0mwLCgUwnqA5wLZzlxopzBDovrjVfpF&#10;9JOZ2S8C82FIjNypKpO+dR5MaZzkaWgQrlAPth1Wg4AdZM02GM6HWS3Qs0g2s0waczCnMVEGBHBg&#10;HB66KDL8JCwMaLzsqBtT8tQcv90p6Ubumtr2P9zb6C2wfdnVoOcsGycwDGoEhqG4aPm3OyPzh+EN&#10;+6KSPHVDz+eLKcw1mVdFX53z2WljU3/UMfjXS1GREOsxvcWWFLokK8PhlnRk34NaOBL89UaDdXbM&#10;1VHjW8iYBzpp2C16EXIM8QZXV2CWeWCHEqs+EDBmBh2J3D8XeidmzuFgkMtoqAv2SJasaMYv5XEy&#10;FQa3uPIbth2DpRhFcB/i4x2LSxTjGs3j4x/WByrfIjg3ljTU9LtcQ2OSlEF+pNceelPCCzzbSPgQ&#10;F4LNHBQHKk6OWPoHrX5gPlBb9DaYgTj6DfpEnLVNaqL2VYFPzWq2flH6Sku+n4VSzNUzDzLULF5S&#10;qOsQ3x1ANlHQ1fmC4BtTO8CkiTFa1Y4zv6kS+ip49ee8K1JZUrS6X7OunZ7nQ9gqInh0ApZstHMc&#10;v96LquoIx2oUf/OrD5orhhk4zdG6hX4VqFR+54sG1/eTS2e8h07gy+HnLV8/hdfGtdD1hdLj8Rh7&#10;1R8vZ/ipzpKoC0fDgQWNjCR8+wgbAD1zV0xA1xLp+rtthlEt+mOu5qMAmZCEe8a2LWSipea/Sq61&#10;LF+okUQyeYNqf4m/AhaeXC01C3m6XQIS7u3WkArA3m4n83Hy0Tvir3T9xKkfMpU7xEY65RtiTpLh&#10;+IsWcm46CAp9XuJPA41oRucMsoRCUw3Zcf8VCHiNCbangyl78UucxmWaAqEKWM1wJj5H0MU4zXdj&#10;57h8X/sENeXMix+/rh/qBMhPfRIVomPoJ02y0t66UhFaRo25QZaGoqF5/Bo0kE+WKNdhJTg27JkF&#10;jI0aV62JSjvm6JbLxjWYe4GGeVvShMiotP+lj3k1cFvLXmWJiraH4ai2CzZ9cgyklJ6LogBsXdBv&#10;vd7SWmPqjG1tOFd5ATowYktvbR1+AzMGlx0ksM/quJGh7CY8DbBfnOgw7esZVCRQoWxbN350En8O&#10;4SLgyM/pPhVHssvLS4/n94HWN/4kTp0hbkyqm4IG+Xpv759aGTSNVLT6hL+6ZQFULc1eVERBBkhx&#10;3QItsxR8SHMqW2icT6Jt0ghUSVCeummIsJ/3PolZ8Ju8Tb1/oEQrYQoxJzgOW6IvR5KCJR+aJ/GV&#10;r8AN48ZhaAD3Rz03rrOEoAEz+kW7i65hYyDmn1+tU+sqd05gqCj96bPl6L2W7rWfHxPF/hCHcUA8&#10;ZP1XAH3xY6w9gGoLpmXrVEdxZMAKhw4K/yFp40/vPUrzeA866NucxrnBLPwCDvRjiwWa4iur1C2V&#10;ZjFRgTwZR6pP5rolDI/29naijoOvkjy8Y2nbvgZ9wu3L24w80A8c5cE4Cj8BfbFd0U8LpJk+0iog&#10;cmw8bgYV38XtUErRF+e63AGN51bGpZ9wytnOCckdmfaSlJvnMyCkVNkKzwVIgiGoNEkf9Ml3n3bi&#10;qCO1wsnZrxiaQ0fc8c86CQg29HZCn6lEYEdWR6plktxZgifb4JWGsW4T70QwMNsdkJ8czFbBY/5l&#10;48XLCFQdDFWMtUVsNeIyMQsrqMYJY75C4zrnRjW+Qe9NLGMgjbpnH+e86vqR+BQNQXG1yzjsLgsl&#10;BKFedsq5VnHf8TIQnZuCh07wUPFPo63hMSj32nNW1YyiYQpaNFpJ8xPMn+ZzKgkFj6n9VV3IK8nh&#10;wZJMSpQHb6e82Ez9u38WPHAo7QE3wrbQfq8PTkLgof5HvgnKSjR0NLpl996TYG7E8WXSyPJClgru&#10;w1FfJFGvaDZ8mPvehs49f8B2sg1/DKfNkal02p6m4ushL4ImWe5FPa4JdEAdaIZgVpUuQRKpt1E7&#10;WzL9WKBluByEB5vjFxW/j/q5MyRF/k1CEOpd1zZZUC5TvkHcykGqstH2md63woGNSLMIp0R0QwCj&#10;/Nc2jjCjH2oSGAIDBU6qDaAoewriFs6FsrRoHoF2o/MgYq6JRaK+kMxU/PMbixMQI9YcZVNxw9Xu&#10;PRWFw0X+oOXtewz6zK8Moc2Bl3dC8Uw5eACE/nq6nOkXC3FHyiRzWPJbaMkcVPAwniOUslzFmTcp&#10;UI7Vojr0jBcNg0ZGC1h6I5GJgD5lJ0hrIveT8P+lKIp2pswuvNx+Fjj+Bd/bf9kALTeGo11Ugo4a&#10;DGcc8mv+FtrmG3+SIfsj0ZMoK01G7H+VUbEl+F6bt79SzeUdo6QImncdKMsidoQL7TMqLvfsoJKE&#10;0qMBMo4Zr74qWeJ3kWwQnVH1SPNi2sHS90n8SwCmyoCmhv6MuhBGGIb8modSepy4F0bEz3CK6Iuq&#10;rDowRIBeRbSvqMWcRwByyN5pYE6cqWnhOnV4Nubp8jLmabjN0rjia83gRY5fLeK/YcZDuxdtgyVv&#10;dyNQ/ja4kwOF/eKXQpZY5M8iT/2ZFn2z75iLItY0YMkZth/xQmfTUmhwYYSKaLBnGe/ZHTNceEib&#10;mcyl2xn9QTmC037TC5DwYtYcHn05EMSXpBkk3jiKxVwAySgYuVGEiVmITkhHE078BULC1mvLiakn&#10;wuICvgQNOZkjHHgRtRsiGlpXegKseY1enZzVmCK0FnXMDSht8U579hrM+YCOJJQWY7mjbmjqhU3o&#10;LQUhlxR1nKXZoJ5vNQZMR6ChuNBkgcJDyg2T3Fhe+KcNTcHf9L2RrDA5JQYHcC3USwmsn2wAbiy4&#10;Nqtuah9FSYJPYetWSll58zEP2uum7EldpvrprpgPw2RRsml1mhfjDn4idY/kMcZSV4UYzAqiznFF&#10;JD1r627lxffO+aMkRz8ZfnsmYM4GAPED3aB8U1QK/O37jDdDvFqUy4GufTQuyeDe+BtPJ31BFPQl&#10;aXtvpPNmQB3daNXbXEqe+MS1lJy5qgUk7KpvCXdbddZy62qLYKOnlSkd9QCoSOWZcXWoDAGqwveq&#10;1KCm3houQS8CCytipxgp4dmI8WjgTCrJJ5FQlSu5TnT8Og1CDZQLgwvEZ3O/fdXFUB35Q1fE+GEY&#10;RgwonewCKlArP8WRhM3f1Xf4TCYifbZ8kWpn0KgRJqqFpJtJ8k1ckZpk3/yuh6tVl4Vn6sYs43Q0&#10;gtsKOwAy0t4UL76KS9ZTcq33UK/r+yRZATlLMkU0XpaYhG4CxGzk1hrxZT0AjpO8Sa6/gu6KKzKc&#10;pFXHNr3JGrkahgwQ1WQ5BlSBq2D1IxX0INV4iJCFwyR6srXKvgJC2i3Qq7JhIaJkE+gPR3HjrcUw&#10;roBi8on4Ai3ibGXvISG7DGeIVkLeomsckTuTXYHadZZxzc2NZbrOKmCteQG6Aq5o3ZCl9hnOIu2W&#10;QNX/+5gRueME9B7ub9QgdnFH5AbouWAV3f5lz0Bilb+guSsNujtZaJ4oVV2IYtv6mfRm8N7MTvbO&#10;YDCHIYWWqLIyOrQzTNk5B0RNzjssAtXJ0RNdDaFWPzyjY53Kz9BuXuye9K2Le3C+uoq/wGMrzBiC&#10;8sQNoF/E5m6odZmu8HcB5ETb/lIG158oHLxL3LtV4dw0pM6xDz6S3u73QNOuG8aJ6p5tgPRt6jNc&#10;qAVbXkoev/3camAMXEwkTX5+wLmMIuZYxHkPInpthTk1wYwxRqtWXmwZbd5o4KJb/wYUZi/6VI9n&#10;h38ARELF5kHLVRTT199SQS20Mr0PXYO4gV+wneKCJUosTRcqjcC4xql8O0lFEe/wlxu/dGRAbhyA&#10;ANXdQwxG+eOM43oiqKYSR5fEPzIJsyrQh4aXjncZKIw3zBD1ZbCN240jp5JLRn3UZuWXzJiNGucO&#10;dBZgOmKdb2xsbNBGi5bVV7AigD2+/hBQdaDX4DqaxAPhp+G8xyMnOd/0AqyT38mRBIMr3240Wjly&#10;eiu+UqFetKYdWBfgAjoo0KJ8j0Gv7gee1K6cPmQHbWkrwDIRBzPZSc+VtQIH0iZkZ05fbbO3k2OZ&#10;YnfvBCiEw8I/4Bn5MbuBrw/H0C/2f+KQMbQIoOfQ5Hx2END3lq4V6/T3uzShkeSWmR/JbJFl5Rz5&#10;nLRXqs2vRHa1ytm4xbUoBDtiDH1lOC5MZNtI6gTkVpRffE30wjlofBT1n5P1vBB5VfkglPQaDVuq&#10;pG1Ba5GbTEAf1vVMSgYKGZN1zs6byh1WN29nSPudKV7cde+4rJwrjLq05TS0XHFjoNlWRer3B41O&#10;72b28x/BKi0bVOg0K7wFFTM8JE1COCI5UVlNr0ZrmZdJQ/JeVOogwRCFhHT4JVXjolWutr0JC00T&#10;YLkQ/rCYJnMAXOFHqTs56/4gjhKWP4KW9Qv6LSiDLZZweQNsYigTAo9Bci0cVmhgXsNw3j1Ic5qK&#10;8QllxxF6am/Fia+tdThOc4EzpjS30QQmf90OmWH+Qsg0c5+KsukJaoYD97YUlEDyvhu2NbSrE8pC&#10;3MYULZzoT/ofatr4TRSD3/ncdR69Ga7z6DSFf8lIxnU+3+/3cWOjPBky+M+ATOcjEruveflacGYL&#10;5hbtYmB0XTi4Vpz1cP2m39nLIor+laAY3JZKjH+CAOPje9p6wZAMK7b7w2EcoCG+C5WjU0uE9lJR&#10;A3vDUAE6FQRbcSaIl/fmzB8HUNFPOMuI3R1QTK9tnITbIgPUT3MUTP2N3PVvFkW7U+MES+MZh21G&#10;0fgc7bxOHZyILmR+xejZlrzp/SA68WEhEq38A5IRB2rIpnNR6nuFlANxOTDil3cak9s2UZaCekFN&#10;BCUp8mAxuiuu5SYlNyt1husFMVOZbEQct5k/MRQjin6I9FfJbkV3gB0KtPAdeB9iZRRHpdSz85nw&#10;NIK3fp5vniKVnNRhqtEFBQa2hemPvM0iUxF9NVILiuGKOXSwxOn+PhGHaYh8MC2n9EMBhgWK2n8X&#10;wItpErR7QL8oPr1+A70KMXEb9NN+ugysYeK4dwSd5HHMKLzj1KDPX4WWupIm2nvdeSX3X97QzLMt&#10;V/+UKddDz5u8ikYicPUFM9dwemDIFGkW81duP9OIEhBc5P9vUxBB9F6Q/EP8jl8zQmRJqE/vMbAo&#10;lR2lP31sKdBxdOwwSWINzK4wfvUXg4iPKfsVo6E3ThbbL/eiY1LPm3zZyTKYE4BN+H/n9jm9UG4v&#10;qhqMZItxoHEVhuPvwfxEv1smB7Ad/7Pmw0MrfwREx5NUFHEJv/xxouuJnYTnaOH4XGm9HUdMCBaf&#10;JAHvnga4OmrR4ddzAqP0IZQzQSv76tLpewK2U5PQMO2bQET8izu+mwx7RU3CrmCVF4ea3bXQs9dN&#10;/GnMpCLooMptExt5dI3HZdSCOwzAfTuI3d4nnTbiFQGmUCj9efiIe3Hvb0M5BrbFkuhihDgm+/l8&#10;uuDiGuwxYZMBU3hgdMcBYA56YVIBS+WVh824o0XA0puovH8HrcPdSSrexv9HEYeRgZ4uSXND5fEn&#10;eC9QbaJa6l/9H8RvlvnUDLNM5ym7Q7O3HgkhWa+6ic4XTDImD4+A97pVlLI6D9sGPe+THCmYMazu&#10;QKjKQ3rqK9KcMbtKTvxnAtnandRRf8e77LTOv4HdVVS4klryS8ZAY+1UnFww9jQX/x4PjsKnAQzg&#10;rVKtLA+WQ9JbAismGxaBJFH94RNVI9HOsnIgxF8w0Ur8lKVB9/fARKQ8ceUn7/eSflHHkU17hsfh&#10;L6CkL6jckbkKmnXo5wAiytytchcgnKCdgiztA4dhH0Dy2HcL2QWN3fKt9MANGX2+we0A+Bb6qZEI&#10;noq8+jTNi6UNHblD9LO+bfKiHChc3hu/nReS/WHg64bin0e4Myg0dDvzt7nR/HtaojreBcu9VBoG&#10;5SuAPloADRTgClBypeNYAw2HOfyKXJdr+3s7Hd5ttys9VvO08SNZKkaF8hLjNzCjrfhz79yyUzkz&#10;f++U8Hn44akBBoSntvvupR8O6/8ngROuUTsbCMdht6SAwzjaRgs5CcUoJYqFkXViu8lgXcMXQGPC&#10;zAOUCssitEkKA8lO0uMaL4zbP38wPMGa0PdT2fnpTimhWAsen0N/aLIVRf9h6MicfAo0xGmNpIAl&#10;07+2kU3ykoP43EjmEqFAkwIQQyh05RGbwdonqofenUlJVovbuK6/7a5kHacgcuRjrxoEtjDVOqhF&#10;k7N+z4QLvzeZTqARRRnViFU+OpmKTvWfg+C8FAbPkIaBmjYxHwlre721tQVbqcVcmnUo1L94a2mu&#10;Tz8w9lvISjqD0y9niczIQS1bJiEMf5VcOg+KbpY1Jc0sZv+EOyOi9WEXBw1HQePSmMuI4LOmUP8g&#10;nt6/YD75tDRMcoIxTxq5ljh08aJ0zxtcmiQ+MQ7NZdnGkF7ptjx9g40C7cdbM5y51N1kzqdcffPk&#10;J18O5DKenLRv7EShlILobPzqX8KTVaPMGOiD4ZReKo/9XOOyy6VtgGx0xiM3+sNLXDb84VLrw+Sf&#10;1jJ2yYwkUW/4fjoWew2c5oXVknXPeSlyOBbHCy5bQ0IPE1dJYuXsfPTPAbA0tiaoOMGLIIIOQ3Gt&#10;WPIN0V2Q8wXpCR8mcTrTjzO9mbenQF2F3EfHxmyetz9uKW0c0Ubj9BehDdI4ajRog0K/ODjHJ1BU&#10;naNORLf5meQVryaCodIi42eKenbZwE4T10L+MRA9RcVG0G4S9JUz8LiLPE2eDwTqhDOb1MrgzL/b&#10;5ssFaxiHSpL258U9DSsJVWniHZegBbpq0FrngZAj3b4FacmMzNaCTAIIGe3wsyrnf3iYnGztBVN2&#10;CBKVho/Q/5jkgfqXoDv35jQRdQua4IyoXg/AJiv0bivZQnGw4FPRl6/H9/PdDcs5Y+2uoWQb7T24&#10;jU2+zU1LSTZg0n+GFvSNG90dDPh5VxZJkly3yzSlW8mhifcieXFw+seH5GbMTNGdKJOo5Eu2ZOwZ&#10;QKjevEw09NkgwwSYo1ALYuDMADG4sIjKapBvZDsEdc/jwsODKh/6OmFmW9gzURn3gJ6FudIAJOXc&#10;QxDUr9rMVjx8FmZQ8dfQ0rhI3HKfCVCL/rZcC4liR4EboKE7TBwzjfJD6XoygNknGEbUoLUsNllD&#10;FsLoBfoIw336imHs4hSi4godBjL888wbXFP1RY0EeO/nWtctUE5bmG0w8VU7apw2TusPLJnBcb11&#10;A/vFifZ3L1GJvn/FdYPKNCOsMAXUHMbfTDEHyuOcvhj6sDcbs0I+TOo5qov6JWlmVhsF2z99H2Jc&#10;ugoHqJnkSklBFAdbIo+JSOM2ThlL7nhbpqhWpDyTTdmsSfjEgjQ1Y/Sb929An/3mQafdNpJtGtBy&#10;Fyk266chVsnUaDgpRalkb417hq0VRMufodgiQm2f8/vVQkCmB5qzkqOzChnGzgGKXGF0ueGgN9FX&#10;zL9j0WdCtq6C/CGHnSIpZgPkgJblGOcfIwY8PFNxfXQrkgVTOM4j6Ab6kIL0yDeemM1ldcyQqEDF&#10;dBr4+it7ttlENTmfA8qEzJJrPDzk0TqbYcOOXpDIZKUXLqBNN/gYHd5h02WURTXqg+KDdxSjocJI&#10;GCEgh4VtoI4SjRb9iCvb0sZAhDXcRRF6eBhz+E69EC9e/Pz5ynrvdZMPurgT4BwDCZOc8gdA9NRo&#10;OI1KIa+gGC7nWzcaejqY6LVNehQhR+p0Lq7v6XOPxJspKdgk3JQfmgTW3a8qasgO0rM/ZDdi47dZ&#10;FmrAL50EUsLA8NF7QRu5I1zvLfxZJ4q4LOIIeDhyPggm/LbGuT9jNc6SqFGUUrH/4tmUGzoMcjuC&#10;frGpcreyuZxA+ng3IXaJiV9a7fa5ZDs4jlLMojK2MFM0v0+elUfjQxVM6lqTV06SC6K6Q8F68VWm&#10;IYGuYWsU78Zx5KRWNwQ7Y2BGbRiOA3Am9Zad7NJT/ApvR4Ss/IGJDXI4Ndd/4cJUDVGP9x+eAnRR&#10;I214o3bfDd7jq9TUy+kcfrNhx5dsijaj5IDXaD7fz6MfeNanl0/OCOFj8/nExXeB9w54psGJZLFf&#10;AhwoD0VARgXgcIzd+bbDqqDtbFY3K9ztxK/39l7DRq7rM9MR0zfm+Z0FyWHiWjMK4kLsBuLvZlT1&#10;WkD1kIqjmmjDxKNeoA9AdEe8Q0HnpdRVwlUVD36KOeEYRgirjyu81yGU3+2gG+qYmki9D3FtAL/k&#10;eLZ5oGucBHwGSkEbSbynxoECNN6LuR4fLPy9VAfxRMzw2MiVMHgvNMGNZ+sWoZofCkQwWUuT1db/&#10;Cufjiu9wpOKH7RDlDSh3ltGQFxSLQ7boMVDGfjROstCG9KUr5y4O2iOyRzCwS0B+KBlh8NyJzOTD&#10;p0kYFd08Ase2hGYYXDLiPUwkF5888J5rAfk2i4rJWxM9eL4HILq2llVXvhMiTh24bInUjyTLKUKw&#10;HYeZTmai7/ffhjN+mXTufzzEBhDkm6kN12TT2u5evFvSyJVv47cl80uwtzsR+ufKRCnVN5ZfRVFJ&#10;fsxZ7lyHvbpo2Bnt5xkwgxevXSm5t1jahf8xxAYJmHLOzJOXjjNCTOjWTpuJ5ML8pYGGmPY788yY&#10;CeqSoH5gW6RTrH1VqHwlGBDuHji1EUaQQOUNvjpL4whMlduJUdXn4IzWLIm6g1SkzzwOfrogP8Ty&#10;uLYsXXOaU13gSlrbFMnPayqdNZVJD+9x0FKywD0oMsRGO6USqKRvk1x+CAyWJq/2k4bSInCobZw2&#10;KKG/4I/QBqVHjVNKcdsYcGE+fij11Ro/f1JtbcD5xVDMcO2QisItM6v4hEHBxoOTQUtBtIdR3nmx&#10;mS1po3DxPi3MzwaTgEbWdrNgt6CW/vq877qsV+Xuc/JalLlmEwffXBpyo6/QjpHNZs2c4RjcGZj9&#10;/vByy4cYKXWMmePrxSIG0IFtSRicb4cvnjWLGGJWv+iiF2Bi4QA/YkKrmIexB334qYW5T2e4GA/c&#10;f2SUEMzAtBiG8NRi/9kW5TudoAYRxTcbuWvVS1tBmYG479PhAJHIJpSh6d0v01gWXyrfn+qtkGLu&#10;RWbpqC6y+nwN0g6uPue+YAwvScOHcVDNos60OglfgWRM6/w7nzN+kIcHo1bGr3vp8AZRjCW61o3Z&#10;BDl48PGF0KCn7LrPqJ1Qpay+ypzgLJcYpciDtY/OVh6OIKIIGzyoQQQDnZjDF9ct4Q+19hS2fDbm&#10;PcMgV8+IGVTMu93oWReYwl31GkemaDPMbinUrbGag9q0NTVokbQqIgx33c1BFAwQIlgQxK0NGTEQ&#10;i0rdwFZVFh/RmxHdGm8/6my4HoOHQbd304IdALwkzkqRxBQiDRwTRzk+rMBUFqOj5JMx9xJ5H096&#10;MubSNTZLYOKqyz8n/bA2VkRgFws314UG0jCdQYR+rnI+FLYjIEngYSFD4oe+qPCQAgLnHGltnhi+&#10;0YXUjbFfXz1KDFXP5imOlwUqTpGssPPckSKS9GBPRajJhGbiXDdy3nlezWjIKz9Abc069xEoXofO&#10;NISkBlU2yy9HdCEZBBcFUGBwBtHU4PsMP+BHBf4xzPqAhx60r7qVXhX0ICaZrLLkS2u52eOOdzg/&#10;5wyzi1UZ4+fdLufwjxeiqdXk60PeH0+Zxfx1p4t+JBOAJ6304ME3q5tQzNB8KY00zSTeltHwb1vj&#10;f4TX0G94JawGLS4pA7BPsV5ynap1AAxhqA5+Jv8F/s0AqO6YSDZxqE/k1ziAjKyIUWdTyZhXPZYY&#10;HDaLxDgCVfDmKmjHyH0pnXFCMS0RX3KV77O8DIZ6dUsYE6Z9VoDQkwJ+Nh7Bs0DFKYn685u3oC2/&#10;89+++ctv+tvht0t/qb8lyZU/wG8gD5ST8Gi4CWmXRAxOqFrpQbvFIlAdWukdkB8on7TbdvsOGmo7&#10;+UuXVHcKCMcx8k8S8wcAakUU7ezE+BeD9Zb+vd7dhR/He5gnZe81fowAVMm+4p/ugBmxCgTL8juU&#10;wd6bZHrBoxDbBnq4QORfnicZ+UBc2oGh1+LlnJRzxDMkO7EVHAAgShaSaGLQYvKh8vO5fD+NK9TK&#10;t5I1qllDowcbv8JB60Z/ho76F+Ma66ifeLpkaNjSibhOvFatHFCgYSfEtxFV9rE14tmejsocbZqE&#10;0Y4030ppCOI3dNNEnYMgxsNuzo4L593NKgPRf6uxbX6grTqYjoMktpRgJyCQMJuZkExjqAMmm/o2&#10;TzVIMVkxB3BRbNyHv7H3MGe6TqivVUK+u7UDqPgsPsNzMCXf1gDleF3ifMNHyWy5dxJmhkF1Teos&#10;v5WGec8L7lBqkjNUwMnW0NVfZeOuoKxmyzDQdRydYfXU4A89k41rUI4+E2KZFSaZ7Qa1d2DEbCk8&#10;CoqrQZ4B+eLuer0yEuXiuZDKyQkoF5cyyslCFjh82OMRGSWZNEiT6Wjvd+7CSAKKUJCg90va+pTx&#10;8hGeTUQ13XZBdeQmsw8p9uZCGOh3QR02m0E1ooYZ1v6AXXg5/FflF9DfY5hjRBFMSvi/PeVtvBaq&#10;5v3uVL+4HGbWKKL1YOK39UK54MVGTDZ4czP05yDbnTpJQvOTsx398ZOHo5gvBBMkj9yXtLvrW8nL&#10;PznDBJwsm56nJnovfCXaje9MpsAB2L4DBZbvxUlWV0AjTV8vmjtuGxS4w3RE7nsafPrg54uDjwdI&#10;VvwvnyXtLXn3SF6c24bCROBz0HK2yQUSFanYeJ/50eQ1L6Yc2dAd9I/qb7dvr3OeN3L2bZXFcWas&#10;AvcFx4INMCJb0D9+zeVO7YArlPwUc2fgTuhbY8fNfbxMuORGtgwHnsqz4LRD9XhUI8DwnAx5sBxD&#10;cTYW750NkKiTo+Er4NGESgJHrglIxVYe4/AmP4m/CkNyxPMP4TYmlj5x4SAqkhvpNiqHUTdSF2P8&#10;Vre3QmkO9PMlma6naXzjupW/Ufo84iZZPiwwv0Ng+/53HmgI/aRWmxGuEwDWxDTMg26tnKhdnFkC&#10;8gE6Zpk50z2EleYZ8sX9SU/G5bB+TnssVMEJkJFBQym67bRSMUJYKIlzB3YoHkB4NrtPTCFk3CZD&#10;ZziQoNGOBMG3sWF5nIQDzN8rsC3Fa0J5dCWuuvdpoBuiepkbmJJn0DzAQm3c3KCpkfqL43fyhZfK&#10;Y1idhr53t5vACnQbR98eTxvGD+BJBOyvnf4/XRwH35a+cqFS0e8tVMpNJcs2QDfT2ChQX4cuC9UI&#10;RmYwOJISGpHpTyUjbouFMJCNalBGr24WYxPXpaavI2TK4hsSF2gtxEi/8GiyTaDl4/dTsvvvwTKv&#10;+YJnTgkC8/AhgG2yvo+wNAMN0LCWLa0hPnNOxVnFQE1bCoYzOv3zNABx4kAjFa45Ds6NuWvFMr90&#10;0QzqbV6YbNICutDjeDeOd3Zx2GInfruPXh3wL3KlKxzZ4PyTw9Xi64U/XtbpbLZu8e/j4OQqGW4T&#10;Q2kpeOYLR2UStQdA9FVwaruwkQ/2EHSSoU97xdOJYTjZMctqYCfmwWpqXeMiymr8OsTgvBC9LOo9&#10;jsCGUrZmHMfYyz9kqfkbf5J5Mi5ZDLqIdQgoQKtV9pfXk+v6V8WqAnlF5fXB1/nJMVifYDws/KD8&#10;fmlGXDtKSz4O3HdRT31xqEB6pc/eV9kAT14MruDkxsv7XCFpdUOXyesXYI9mTeEgG4c5GibEAeUo&#10;2Ute9GJkYbhEK7Gfr1vZ4iDS6kOrsDMdSYByxGpxxurveVHz70fl1MF1vAJm8ZKO5N6s6ZsHEXrs&#10;vwEHvPTqxhSy7IvDeG95HwfPqqF/FBA7ziSo4Czr3XjInXmfLvWmshu/dZuC+P3d4wikbkMXXHSc&#10;CWIMwh0u43lYi011knUXnoLYE9lIEifvVHHymChf9O/sLfStOJm8sTFHQVddLwTZ+PlCiB9whDBg&#10;X07TGzRkuD0Rw/ED+O5/Of43c8/DMzz57oLvu6yrgb4vcCSxUUicDIpOGGS8KLssWS+wbthLz3l4&#10;hCGn5amMSiPO4RladYfzWEC5obMOS+ab8qTxzRkKMpSAnT9Ug0R7aJreA3NhheIohJxWXfvK09Eu&#10;FFhHXG2lbeBIlFOJTtuS5Oze8s7Y84BOtTOwqqgdwSq0BYUiTK4Rk+mbeegk0/4rr5xJH48IVg0V&#10;RTcDw4KMHDo+6rBQIw9NXeXLTjWOkr8bnBGDP3pEb6jlzgznsCwDZbWPeW72os45d/HeHjcsEOni&#10;a62rQHVNklUFJBNzs15NFL05S6bz9OGHS1wImYwSSVY6PEreiORaG1aw6JwxPjiHvzvurqzRVGrj&#10;uIuWl6hPoMpz4gV3iXaDlkJavXn0wUiK/fJwSgM0j6EzvwvT4NSEZMWJjExL2M/BucRE0mjzUuvt&#10;7fc4YQqVqrcO9ZbpnCejLy2FvkNAQneYOLuVfyr1gtIvVefQyZ/6TbiMkOYj3dj4dQot4ZRcECq+&#10;2ClLBJrI7/kDOoYLYeE6v6iYIkAj04JsHBIULomFpJy3c6U7LA+QNkA+AVSEW1iuU00md8sKqYDN&#10;l+8y4QbSMlDudDvzoBwG2cw1oHdLnxFLSQF7qbQwiZZiTJGDmhS/6nJWwrC+kldRxIHgOAYUNiJA&#10;sTHTpMgpOZM/7zE20gVac/IdBhPwCyTq7nxPqbRlz8Ffw5nlJOd8+k4oD+VVurQmf8CymAzDdMQ5&#10;clnINEo9TGDsXTZv7IepNq0Di8N6rbe2MDkYcCPwY72fThsyF8WuzR1nTZB9FvSXbXTtMF/gMsL0&#10;mGS9l5e9yHF5BsqNldVKT0pL00ycoyDIrZ6d4MpzS74MuDuR5YvtZPYcGqCQvMAL554Q3e4UMFFE&#10;HSPPQedcZpwx6Awwzkf1jNhYPiqA9BDw4HObwaOxyhVRooYi4LfBrjGfy98G70SgzcsgX1FZDVQC&#10;uZnNXNnhLFUxy3yJAzWEfGMCF0clzQO+FrbpGci3xs74LacnckmtW15L5QEVpwT1qs/7TEi8BB9E&#10;62NiLyLunxvTlWQ9HkjQVG7ggGlSQC0z4T7oVurt0HGC0ZgqlHlSTucXf+lu4NbVkTxK+MA/qqYW&#10;FwGP2iQ0Z8BNokJl+EFvNygV9Cv8h78N+J/ihVAv1IsXShz8RGclnP169UrvTlNxFaylKSEefaEy&#10;jz4O6RcK1GdThLqQyUiVTSCRIt9Ot+VVL3Sc2M+lJQzal7YK6GodzkcAqu3zLpNVyRgoiYz1AImb&#10;2yJwV3J8kPihdTnTE2tRhdxShm1uYigPhDyrGVxNIGuJdjqK/wfdmjBAnT68DC5o7ywuIqjbV9a+&#10;egWk3M5Gkv+zEO1RiTqGhs6y0fRttgIc+DDTykVmFSD3BcNENDNnY9RBL4ivcolxh5NtjwSZdNxE&#10;r2rQL9cHFeGY4QLMvtlaHmHsIo++YqqjphjyJALV1vTd8sMhtvtxcjBHhsswJFOirGgSkCooPz+y&#10;UKigQPBtCaoMM3aivbfS4blWoijCD4xbnKzZwwIATb2jWyHQ+f8eZEvaMroA0BYuHrDYRIhInDtu&#10;+0SgXUn7uVu0M4t12lfFovfQe96CtbnloZsAVWsLVK48KFrftE49olUkH5qxXa1+Vx3IfTIEvwIJ&#10;OEa/gNuUchhGM8izjyEoClpywbEYFNh2fZsbr82dC46PZMOwzKTUWeQ5wVylc7XvWE96emPR4fjs&#10;81fgWRB6Z8YoIg4N29/bc/6XAoX2UG97kRPeaD9c/NYnOWVsC0nlkXq0uKWBMlBlQE1MdUqAnHUl&#10;4LmBwOifC0rsT3Xw4jSf5mTFCxF6+/VH0lawpaQjGq/eZgMa68IfJmLuJ8dckfOhkhxRaSnrPagc&#10;BLUV5/dzIriXWsVKEirXhNA7IAu7weJrJBniW0JjmM9kCzLhOKhue0q/9yYNCqAcai5fRFnbX2TB&#10;tNSsprgUXg1zMP2NWNAiQIilBcGjBSlkse9L94rhyqXGy85Q+WE4ig6GPJAoX3exbBDtsiiC0IWm&#10;RgiYiVlczobnPc48aBQo+kbwruhBMOMh0DC2QeoBNwLDoXoCOstdxNgnhj8QEv6BpYn/z2DnJmo1&#10;6JAdNB2wCbupVnWemIXMwKUnAWqRZHDKHa4k6OwxOr8O/gCSalpArQeBOuq8NxgxOFg1TMujm37g&#10;tHtXORN1LCghvvItD7oOMByHCnJhbAdjvqc0JHWkJqixURVXJtThf4KDj6qsihmlfzJZ/og2gYDe&#10;Fl3fvn4V4lZ8/XF7K27RfMjwg/6AH1+Tf5Q2cFWyvXM17EYv5NkGNNR+q5EuxyItkuvjnCVBL/TJ&#10;+joAXnxKHa6K9d8LeHGCiiTwHE74hbmO+8Gb4aRSA4yQtJSoQdQz5tOM/IDWL1qGnopHhrY+ZhH8&#10;gXpnaYng7EZSGoEwmSmjZ05bPAxodNuhDxXt8HBLQc2SqOuv6mfEHIkKCkwSSB9AzzqB+3L+KpOW&#10;QLlM+SkEPxpqIgzDODAeGzb6UjHhHQ9h6fJiqLZSvQldaNUb2WNS2hz5glKwOoyGfFA905h9GhoM&#10;SGXHXQf2CIlOIIVD6HZhi3PVMrSoT2BTWjBgcRf2uNm4Jq0YMCfZnRR9Ct+scnCR+4GFblNcfAVh&#10;DM8oNIjilNYv1twvLtcA1tlMBFvUL8K93qSJooGXfPQ5raa8LYRhNzBCMj+aenD6J9RflQpanJ1w&#10;54lniTKfF6YXOlh6mXSmF0UwWtDGgAaS77dA9tWzSCtEV0B5vWhhI8L++yLRW+6n/DMP+mu4X9gk&#10;ZHckWLxIAx8vjZ8um7B5KsIz3D/K0kAzKxQfAdHdnxJu98in6aMBrbprHqUs+TPzmWqJdmaEDOP7&#10;Q4WCGgS8CvzToDnymdvrFvrWpOcCc4XO9Gh7YkUW8e0wXWKTQPHLA7TnECoEISp4i34OWgb0g9AR&#10;5jGCLjltpGZoCuxRxW8o4MMclJ5ZR30CfZaDYP8EjXMa/aGfYk6cZDONZS7DQ1EWPNuwGrNtWRcK&#10;5Kpf5MFKLMRRNXMixtn99DIXdX4mdCldnPca/d4Q0beEzW4345LD7FX78T/xP/sxiEuQr1fJMj9+&#10;wjF7Fc5NJMomY1F838mSjzLiEoN4JEsKDkHTxZQQhx6nVbz9+Qqg1E+FqtPGRoOmM5MfrzLPsUVY&#10;GymeYUxAsPjVPBuMNAINqRuE17wfshm66PTFHQuBHBomTfAHp3rHoF9rmPj47luo5X456/qIYpjy&#10;5Pqe+oDr3HW5mpikYZ1jillxlUdQZlkYrus6j5htLD58JtRVpr39ZVia2oLvLJCocCGB9AqXGzqH&#10;54nMQmk27rKGfKqzGH7kO3LfV1Y5wvklqs9w4wsu0xG96/LQJXxSWaWmgvXZ0IlOlL1EICS6VIdN&#10;aWJAvDRTyL59EAKR+U3IKdrB1yA7k4xXudYtzloA+9OysmMjeaNQmZPRfxaCvV1IRaieQhhsazAX&#10;XpYM5/lprxQkLc4Wh77PZnNYwl0dUugVN9FtJ3NvFC+zUXRgReHjCMTjANTR+kvQWEF/cIhIAgAA&#10;Q0VJREFUxJ1g5eAPrVpUV1xUMrSP61HfJ/FTctS+f6Pf+x/9JFI5AgQ5XEGoYh0jriIR4Q+2txr0&#10;KB3fWDToU87y2P8BzGtJj0N2NZCoi3RUMuQv0PCD2CE+KqYl+qYTqAmUyzTMcjVzdzxo13AR8KHI&#10;bTQzTYa+DNILTA/kO5Seye8A0dz+Bd2mlWnAqsWgm8lNweZYTSmdwEeXdQTPgdXoFo5ekdiUZR7D&#10;M2ECvaCihh4aaXBUlHsu22uHYUQFBp5CEOixwrPQ98FZJ4/KalLK3SYhVwBARp+ojRgQrkFpot0S&#10;2zsU4vZWiPKLn0IlUeIVfKv6dxz3TlC03ruSFpbHrnl4iYES0B8EIZs14OpaEuJDbuKKdMZ6TFNk&#10;5BlQV1m3H7BKHd4fi07p41iRFo/H7WIqpiDFLK4GSsvMZsioSVS2Prx/K0MIQCJkNdQM1TxjXT1M&#10;zjd0BECbvVQDEv3ESQchfv8W/iSKqpZuFDvxTu8j9HWw7yMISrhvPusjr3/IePfEEmrfze3uloZ4&#10;0F6cd4tH3XrJk9LDZh48tRGpONFlZCMgGe77OTALs9BvthC29UU3+B7lRXO4DMMMgxnpbsawWe7G&#10;a7rVDRZMC3OQtSzLOHkUxLCDd5yfmWBgNryL43924p0oAuWoYZj16BE1HzMrYBYeoOI0j/11oGxn&#10;ugca7Sj7w7QPeVEIZgboJWHYrS9Y4D4c68pUnkxaJuIyPfneVKTDba1yrYcr3q5hH4jHosIlqsZo&#10;X24R5TVDOUyAlbWXQMv32cgBSG0HYhMkrxhsXuI6VQwGIdtM1okwFcakIuWXDH4vyaZl113YrS7l&#10;wfSvArSbxRKVZGmFbBZhOq/OQ9+HCTGztcWpcZCW0itekCILa6mQhmmJetBHkxIIXWSlayqs5lH7&#10;7iS6gytAjSX+cvk88GJyxSJT5KIl7HAcNpfbAOWWGK4bVA5JuzymTgBepJMC6L8F2tuZlKgzIZrt&#10;g5RnQX8JdMVgGWkJGAYolwx2Dfs+Ys+zBRmJI3hSAuGZVuK1MFWwYKjnXVMvo213kJr8GYC1EwuH&#10;6E0w65U7jjMjE/CblTqSRYY0PpxwfbuYkOFp5wOpGIrzANf4mzkSdNTAG4uQBvEDXHyVWe6FjFeg&#10;lGWcxsUBh2mbIK8yg6P1MeMioGY27koNxoqnW9nUCOzUvJvO9lYrvUqPZfGrbMGxTeacHkk1BujD&#10;Te/sK8kMj1yzhyNy/BxDciWOw+PQD+QYEYWZI3DZ/Ui68w9QcXiHVW8FVHz34Dl26NafpV9E7sto&#10;aFk6X5WH0nayKdf/KJsp5Voja4YZch+CfqgAw0JfdhiWFSBaG6qu7GfT4T+JbZsgqb8mPTAxzRn1&#10;3DKftB8GmH88RBpnZA1Y4lFWedrFx97vzTd68btxN+wZCMdTky0jJR+ynIHEDoKDP9h4QW62hAyV&#10;DtpGWG+KwcIy8etxXg8Un3D4CPpiSw50EuIzHaOn6ZWy3MgTEBhtFT2KR3e2cHHOES5jTkyXWedN&#10;QKzB6h/eZvp+SzzBk6HfZvMWaGIsuCPQMHAkStC0jwTuy+Smyro1oNyQ55IZKWgjuHZfpaovqq2n&#10;eOIMK0EY3pQDtNC7zcRxADpFU4gxe9jMaib+zhfPqptNzRyXDONySqvPasbUCVEYNVFvZRJ7WqkZ&#10;ouwWz2mslQyJs+YiPGbKA1e8LaOfNYaL2+7n+XGwLby+YC+zHm87dJdoI4DchIvjkE2qQmH4N32D&#10;l6hNW2g4KZm8QAtDO2Khr7jjlQmROWIXnZqrktuE/aBTedHAFePqrFDiC1M4TmN9EjXDcnRYnVqj&#10;GD0bR+BGzcM5yKvMPhiNdIIhGJPSWcZ9xOvUe5gQn6zxBmADyE7uGYHWphxbwpYKxF86OgEtxnF2&#10;fp49Ei0WZ3HJyANf4ApykVP3WWHzrzjGzlkC2TMslKjIO/gM2eWH3oNLY4Xj7/lwtZucyvjLLF5M&#10;rjK143o4RQg91iCd2COY8zYI2KGDXMNnKk/jMqMmdI1Aw4Y/D9HjJnB9IwQok4Tcol/wAxi9AHpP&#10;unvebvSySellUXadFXhxtWuvHTNvT2T8LhBrztL0kcZHWTLWgqWhstpIbAYEuTfoVVgdkG9kw27I&#10;uj1x61l3xsrT6eayEFPc0B/dIoy77wyngc4cE1hVuwk922M6sHUjPAEFKi4hURFjDo2hsyLb2cI5&#10;UHnSuJz5/L0D6nClVV6cdZrMNe3DbDYXY+pJazbh84pljj3T6E/uCC9enhhHXSgzM0fPR2H6wotu&#10;Nbl3/nMBLw7lz2JqEp86Frdy3oWIqsQXQpXlhdNhTPy2mZkZP+9epkQDWbq/U62HZRHPBKKsGFoo&#10;kyA0dOFjCMGDProQjGIC62K2NVzlgUsAFb8lh8xXxMeBSm1WyqRlXmVpG/JUhshVqMMkJei2Boc/&#10;g//cEAvb+6iInT5u9pN6rpuuObPHfQjrsBfH8WeFLdytthtGOwMW3Z4k4W/SI4gthUXa12JE5bnL&#10;1NZs1YzqZlGNks9Zve8Y9yQeqg8DrFKDUj0c3NDnqw6Lw4MMJeq0pRFeMvlIywlGiv8q8Dmy//hl&#10;dnFYZPLpxhpTGlUfXhvkZsZz34dRG2m2GhWMfBeypoICO9zWS2euVgQZZrgNt4GmFkpoeV5D/xe9&#10;fg19IMiGeGdnXt6t2b3nBBKJOufIkWp4VjztPtdmNwtmO4npzYVK2HYf259UM3ecXzp0kmDkj7jo&#10;RCY0ggdYZbGInTy59Z1579q+5pJwKhOzMq2HbjZEctPyc/rdLHytJ2HkysS8/rZUgx0B5dmsKhmh&#10;V8hzlwSfSjbhqhotmpNZafoTv0eBVxglQL81uxIwuMBRnshlU9+NYep11YMzU9NPQcJMxzox411D&#10;2x428Tkd7kUiUZdtugjKXMaH9w6oNgvV1xiGxCGqJ3CxW1gicE+h6bCSi2+fT1N5ALI3yOuCkZwp&#10;QqvR+wdmF5eAiiYThs6sqr8S6ZO2kIpzWvws/BrlvvuR1c8pgxH7KQunojgmIO6kS4ehooH40HoJ&#10;sXFcSiPnEltNNSVQdh36B6SzzkAzuoWxwnO5H03pcTYD9F2XcJ1IaIeFn0fUoP7U0JHboqARzXuF&#10;hYIGl3LAxdzCdRrDKy+lecIhSx03A487C0CIiYcSdeZVkqfKcO/QeF2MdB9PzEMVo7s+AIezkwIa&#10;iHyYpjoBfRmfIEHJm6iaGihEnYdAncI0GcbwsFE7GYQVbJPiteF6JZymRP+BZAieNCO06VvkMIqd&#10;S5IHgjb160s7KpnyMh4Ls6GuVlhtc18Zy2LkjImTV7/WHCAvLmyuI6D6KnAf9a+U1Umym68sM+1V&#10;N4RT6eMC1ixxdQJyUG0mIz95xTNmtZyXqtBsgQMNKLdIvK5JYpAdSK0w3Dxwm8QYAaefje7iUAK0&#10;kiTsirj7AEzdvu8U8+SdO1ueEinSOoSXLy9aM7V6TSdnzDptdNvqlx3B1MnAiyMTsAvCyPRBJg4H&#10;TK3mMsLViTZz3CciDeMAnd6tYSqdol+I64u00yaCklM8mBDST/s43ITfw+Y1NCLTQNQ+kwgjEO2x&#10;CcvhiyyeAm8g+dRiiXqPydqZ/P2vIT9GxTHMEe/CnHrlnSvZnKhkpqJoAqclNXxzeGeBzk9K6vvA&#10;AAzdDEw/Btodm0peSLwUmbJsH1xLDBXxOIqtdtb8ox+YD0u0m1BeBg1KQcbd4sQE9Klpv0boMIxD&#10;mFUEfSVseAgPV/bU0xE9O1FRozacP5lxUvgeL6Q/HlwzNXW1CcD+5JD7S05hcvPMw2afm8il0V2j&#10;7JWW+vN5cRZAiGLSZ4Lx3+FX0pqhFxxx5UjIkhe9bKX4UlzxMNDaSHgdumK430xVBiX8Cu8CSFu4&#10;eHgVanrZiYuHnw/e8sEDVsWUlFySF9NDqIm8uMkR6Qa8jDQDUhJdyFyHE6sA0QfLYDDCjCvScfHh&#10;SMYsSHIAxqPyFpPEDplxiAUvl0mpJWeJF1xpBcBV1nahIca1m4Wg244b9GOissAZ8iOypc5WLarq&#10;m7RFo9N32XMMSDUXGaGSb6BLY56dMDLQk51DTWo8ZhBCOmb0pf6czl4u+Tr31fkUv5vkEkveEbD8&#10;kQ9h/Erm9XJUvNG8SHjc/godkMrnBVBQHvphNk2RRYvLCxlxzs3BRRg/XTu+hOGgJO0KoIXx5rGw&#10;MsJZD/nApRjWUlJYqs5GMHJ8qLHkczk8eGzLxDiS8lAtgGmfaC1E3UJn20peGv1ohtxXCfOsVMZu&#10;2gUt9Gnw/bjqHgIaxm0z8zjOYLLQgqsB3geeCj7X5gOX1nb6OQNzdzwZ1zrMEi8D46Bf9ZFMZ6WI&#10;T5cy5kWzWk75rmHit6GXTMmWYpR4I2TMg4EYVOh86k3RH4Z9GT19HKISJPcQIgzLLcT0AUPl/QEq&#10;poc9eIOFeMTZE6fMuML9pryOZkrUmbdNxvGVc2FNaiNJb3Er3WFKw1+as2zBfwakxjyKUFmSaUIk&#10;xXjiZUzeFzg/hD2aSTPHViG6O6mJkmLXpQO2afrRmQ8/ByCUxTAr02qA20zfKWxJ1MjFRt4akdfx&#10;5NTRFDL2SYOjQI9IN5RoiSbBztFw1UguACrr4U/+JTlyLvL3A+/5hh/E8dsaaCSCMZXEuFLtiBmQ&#10;zap6H4FztCaSJ/ktZ4wLbTQnLdQZVZi0wunNgs+eX1xIA9w594CpHcE2yLaP/bgvrIiR84CK86XX&#10;KG4r/OCyJ65zBDhR8YjfoqWIpiLqGASHq4+aWQ6jScxwwyBf5LapJXxMNMaLA1U1WUAHzWU7wihw&#10;yWEJsmLynS7auMZ1GKOHaBeW7Y/eitrxZFPDE0bOnEvFBKMHjpYzzNo2G6v6I69wNAEqLnF4HqwL&#10;28p7L13BlUEWOlNghGT1iKGoG+gIl+VL6IMeghyaaJFQrWNEfLjVpNneZoMaWabfoBVJvj+24rFc&#10;LWGmxpEVxFR2y2IyTXnAyEvT82y27R6L62Th3sfvfDyGVJz5rgAkBjFpNmjBHdQTRb0ExJMqpqPn&#10;LZVkwSHWRc4K9Wr8SXEKb2qw4R7LpSIMF8Bj1Xl80ix6jOM4Y6SG/MIsrD5lQNUttzIGGB6aFkbP&#10;vB1MrOufvuxjMXWlBTWxJGaer/enkixN/dZRWPtPL1Xr+pYqmlOyAT0hOoijqYhNmVhZvqC2FkWM&#10;/1NCjrjnuVWefNRJbuaTkYvchefFMO8xA6RcjTC9XK4vtFbl4ZK7UYwEJrteKFGXxSqvOBtzXyd8&#10;zwO+id6ZIVFHt2BIlPDbxy5xBa9HceqxCBegLFXwwN74nLAVRvEi5MV7F4WV4w8K0KW4cQxifnSN&#10;lDrkYy8+3tvdi98azd0mHwbgnYUF2ShGkbzNdF0tRnr89FkpT656tSmECwCfTVNxpBsmdrg/yUeM&#10;I2WUO/mp2MLJ2qPNKFQAeRn50L4ptH7NDTcY2RJ+L+rlHsA9xwRc3GgXv46TaCljGG0KBM/DU1tg&#10;FxlqikQNV57PwKx+cSVMVeBCPHj0apdLsJ1Y/WODKiNEFFEWQOp7mtHdAueht/wvb6UguhRELdGf&#10;vO4aSakGUXtk9hhpeBa/7UR7SdL3hZ49q/AisVclIxQvPTRWERqOKBhoqLHJku9MAqedxWCciiNd&#10;6QrdWHrgjBNww/jGpa+5NPQ/MyRqCqJcJTDDT3cWjlKJXU98sXHwOYsHB0IX2JQY6fcxJycxn6Hx&#10;w/sc3nkMCx/VhA2KCKg6U+y1KojoxfcLoBejL1MnRQK9+Nx+9DcvLeLF5DT4GD193qVGgQQdHoeF&#10;9Mcyp87FnJPzen8OFVvlof8TdZtBIGH2U8VA26H0PoKYd0lgjfztoPRZdZIyjqQJFr/0hTrUnsII&#10;RCN3GWuwM1pvgnRr/4dxg2xxD1qdGIXfO7Nkqj0Scu8qVypE8+Qm9BAL+81RDJ919kPPxBg5EUuc&#10;O3HIjDPGNo32i6NyVbCQMgoU8W44giZ5UBVQrz/isuiGUcVc4jueL387tNaBctH+qq+Yc+wXEVWw&#10;Jx/mwnQAbYg+GPaSffzO493d0h1zGLZ4P4ri+PifLLV8ivnmSkPuMEWgZ1ZGbICwmJVBnrKFvPgA&#10;AoXGnidg1rZ7QEsPpQz3x2el0SvMa+6A/iHoqCN1gGpB0qWo8GJ0mIwI+pcwyHWtePA4I8KFKHBE&#10;3XHO2fcLgTo+RvQyL6iJ3MD2v0pm5epJgK7h9J3IpVGoAVD/GQmO0EUOkR++2VwJe63uYoZJ/vLa&#10;cDkroeEw7PKKmFnFE5dPfk7fchbwqOWODLg/mMqFYze4gCZlIarTVP1QcyITtSA0N9PMhdeizco6&#10;hj7z61mRUOu9/27NjrTyDRBZmGaSJGOKY9I7w+eMR2hh3IBHK7cJsrNbVrpo562hQhk3tJuGoLz0&#10;f4ViigUVsmY85k5j54QfOpqfWhlomPHhVpZ7+L67xEh+6To3dCJW3vE3VZUX0sur93Xl35tLSkFr&#10;hf1Um3qIuzhX9AESAwG/MdBwn54Fa/0+BcN83FN7/g1oNapZWznHpHBjoGxnaoJyok7mVtHYrtnF&#10;IWZsW3DdleBnz0zB9W80D5ogxtZMD2oNw7/nqeTpu5OyPC45WccVoBSEqulWSOMDBsvophGNiNgc&#10;sFgO6250dAarPbn0sPaJ6sWld0Jm7jxTvccI8KSkMx+j3UzhivdsOtH6yONsnUkG2p6XMW1OzczY&#10;fL9pfCf+mj482zJ97OOQ34qyhYgjIGAo3mWzCgR6wXCIqIZOsp8u8r/46iXnm/4W+jBK6wrO48ft&#10;D06Wq+VcX23dCv29hQ6/Z/LjQ8+IIz6E1KHvUodRNCt9+ANIKTlOwjHq5m5wwZ6dckWgbP9nKE5i&#10;6Yqdf+C8Pcteeuy4eSf5eyoODxEcerOGTqhIVDVbq0grWQQxdF7MYyy4MyUwI6XKt+xOJE+BF7dV&#10;z8M1qxZUMLmHw3tUSiFDkD/ELMMNZHLkOlclniwQvia/0sP7kysTHw+8Z947dWGZvDc2kyeh1bdT&#10;VExePS2OYXQ7fM875AEsccgYHjxeD0dnAgj1uOYFcxkAs93Hu6QyU2+ODLIpTgZSXA4eYcioX4y9&#10;ZHWsnR9ND4qrZ+pUdI1hllxbXsqCj80DHQbpXAbAYS3g2/BriEXdZzqzQtnmrXWjyxXxHNDwRnLj&#10;TGLyNsnvB6s1YPHB2Y77d5l16NzTs13weThJRVDkrOzKki8zrTZZor9cI/fdG/nIpDgAC5vyivO7&#10;MDSNM8WWR1zZ6PNBNaUbUbJYlKZyXiYCsyRMIOshydCbbkmMi8p5GOVk6D/zxeKA67G4V4iGPH4V&#10;iqtg8fNO7U02rPSOMzHzCugMBTuGlUJAn/xFiqCbiNxtMwRUhP0i08+vQ4nwvR2kPygfF7+Vp0IC&#10;GWy8W2LqoMN+bDktiIBOlGzFOzoHArPDmAO77U11e1YXubpf92PQAtFteBQ5tjXSosgkFWc9SLJt&#10;5JyxL8Csc2ZunHngNB44bHx3y+80g9kOf5ToAuwnopH7Ld6nM8OzQQ53GPSHUBe/3xTRNzmCT8/R&#10;rla88uPwTikeFTDo25lVUm7AGXng28iZsmfcjPpaJLgW1TAEFDDDOn8E5rAsKb93mM4v/GruTvjs&#10;wLbwPRdjB8w9es6OmZsnNs695iz4oUQFM03fR2rAZM2JwCPZSDYgqxRQWw1UO6GywEBhuLnkHkP2&#10;gUitU3Oly0w2qOmAipMenv9qWJvdNnzwpqB+4DSmKU32IpJIm6NVPqf6F2Clt4bD69JFroIdImnu&#10;TVFxaax42/Uhu3ESisInchFAqBmuCmxZVygk0Rb66jxzp8ef6UjrbRKQiGi5cRkNfTlB9dSbQrGK&#10;gO4RTgQa5RU7U/rNNWigGMvkcmRq10ZXroRrc1piG30WhQQuna2QDnXa1Sn7AOCVcQSVyL2Fyle4&#10;ffKV1R1iWB7deI/R05YFHDx+/JJnZ5aG5oKZED9YcSn6ScAZEZK7jyOLpH2IMxVC+VuQpRRME6O6&#10;Tp36ytccxUA0stH6eH6Mi6ysb0DbH4uBQEWf+DtF/EBWWbl1fWPbIwngFmLmYcudOz7gAI2pBPY+&#10;UPHxvLgCRoYLRp92+slhy9jG6SMm8S6VqA1xkxNur3oL57yTZZkkAVPn4/r/2NXyDck8K/ZxZCdq&#10;JkQUXU5Ot9vGg0oLPSC9FnJb6DR6IzWZ2XmPr9Kh3yndYoVS4d4DFQGc/OiecYYRMg1MOo1tGKlo&#10;FvPiEOlls4vPGsMZ2zZ+wPjJizA8cvr0eQi8+MKf5oVoFFEBbVmMi4neiWM0HAWY/BJdjqg0mHwB&#10;VzFJDZtuG7UYg9AINqhmsVIRRPWCobIKlhGhM97u14xhBcRYiJpG4kdCOzgwuL2XhXN5LGbccPYz&#10;jGOZYx4GPHvQbuoj646uxQuS+zoYDa8wCjyO6JJPejFiOJ5O6vzwwrv6L/n60wlKZTioIYa5dumc&#10;5b//PnSE/u17IXnWspjFZdMY3z7vqCWxWL5kOirxKk+TbOugtQj0bFswFNIwwckezM0qDgcQY3IW&#10;9M7LLrm+0V3sCjnzSlmDHqwn85l6EvcTho/HTIoMa2Fkbz6fxwVEF2Zva0leHHu4pz/p2pBa/ajH&#10;uNglK63zNy96LsSQXgxSdFvQLIFgJvIHnbOGdYQ2a0DD+xDFk+PTczBR8wtYY77/zOpo6RiaYH47&#10;Xp4Xw81X6rTX98D3GO/8fRSs/haP2olY/XqSzQwvBmg1h+nLE1+6BF2H/nYnMkLVZnLl1L+GxfWX&#10;P3yb+PDp4xnzOn8pZj9o8X4clXKmjFUz8+hNgYgQOSoPxiWGLzIFW4le7+1EcyYsV8Is/W/9oL0m&#10;dgz57b01PPK/ihEqItTX3NToGCJInOGuvgjeU3kVIqUqzKLgMeUQ8a7RUmw4NolDBfg3I/D6NJYU&#10;bWupdbCQk+vovf8OL86GLYVYwqM4WvalSNk10xEX0HPufvRFFEe6YSOloGf80hTSa13kVkvQmEwc&#10;rTL9NAuj8/7L6YkLQUNQbL237IDDIzF59fHfT36Pex11KUz06UR1wusTG+9FnvziGpjQ2ugd/dL2&#10;oDA1N+ROqdIqtz9Zdadufs4xXgBT4T1nMeVS9vzyINolg7d6L3NmeATW+kSPhY2mx1SWw7Voh+E5&#10;0HNkJLFUj3edOSrf3eZE05MvBUW8t9yiFxWosm40x9sYlpOj5OD3k+psKjdt+WQbt4BEfWQdrIRn&#10;pLctPVaakI8ZDbkmhLVBxCk+ejFRC8mJiXhKHo1FmPXoD73O6P7vJewRdbyCPFqM4XXWdcGZmLo4&#10;8OJkloSVQF6dyzJcVUVeJVne4WJAtbB3vVivPE2g3CbJ+Xh1n+cRrPJUz0Rce7WqRM2PPAmpZ3na&#10;RLSTyVfVm6Ew/atYMFBAHaeX8WN7lQC8/Jr77NVgS71V7z48nqhuM/UN7wvmSknUGaI2swnJp2Pi&#10;yeakJVoWs9+TcsfilevgHo8/8zGYczfoF8c8JZZFPkdzwqdp3/pC4iyiL0SRqYZIYuscKFsjhgP0&#10;92jIvdUtDTj+b3o/6yrj/SK9XWYIdQQkTdkO6Cses0Q2wbb1ceQQa5BZhE4PLt7IZ7YXH3XxlU6y&#10;LsSMfiTyQnaDp79izJbRjxzk63iezL8c/ikSdXksuMdTbw8S9Qk9e4vKTqChqFZw3ty64ouZUS3+&#10;YhR3qk+sRgzDNRd/oIXMpGLiJDW9SnIKmPQkLVGZuJPhcpwIqbkcVny/WYsPA55UU8X9p8kjwB+g&#10;1CLYUtqTPQkgVUPPKGRUSqalrr/OcLR5Ap5Tj7eluwev/i+T6QGA1f8oHfUe0DNWwiANNVKoLk7z&#10;CPO3+mjMgI0ewYt/FVlRRw3FRyF/n6KYSgwWTqWkxLClJppXAqjOK2rPy8JG7XWKjX8ByoVF3Y9C&#10;i5iT4ZJx9h3bJwZYvHtkCOg/jKyh2VLiAvYfhnKTCc9WA0n5A9fBpTVBzf76ra+RCy577TnHzepf&#10;Xz1Goj4nVn4aVQhLvB8PQsgwZ9DRIf8mU+dG/7ym9BrxKlom/PvfDFXoPrVPIDZb29iyzqPDhsU8&#10;l/OjPvxteBWd/Mf7xZ8Pp8oCITTWzeXHTgirUrFk0yi3Pwu63pk57/qX0lVdFf7z2s3TJCqhQUPF&#10;yeJ01E1EsVm7hjoDxK42RDT08J9sTMoVFtTBc1qqawHU9Urazfz3IQrdGUMpLv3tLz4O5SaDp0xj&#10;rb6Va28YP93d8rxINGgsZHoxHPnpQhbUlmKSKsx1S8Ryjq2jWOrtFozDPRL/X5CoDyXIHgWtGHHl&#10;c1S9oC2vizdlIxURgiqibkX5olXmrg50ZgNSDjGMH4mHCLU2QqLoV+7qr6Di419KuSid6l0OP853&#10;gYj88kfBFj7nfMQ7kZeOXwlWlU3F47sXmglyGPMnTmvMfKFs49pIGKBcslzzMfhLOk1VwNzdSyKv&#10;mPN5TKptBrd8KycYq7m60QqsFUzFJgy3homvLMROJX/pjP89kjGLiX7xL3/kWXhxsgIVA0SYFx6F&#10;0ImuSgQVTfbZof9/nurul7+wSqYeqXwSPWEUcm0YKlCra1I/C+P62eNqHSiXSlBM+a2AWYvQh14W&#10;snjwa8HztQfhImzJf1I6LibUyg+ykkSdBxKSA+WAhjhJJQq4IHVlFfUZCTWNkXsJHj+9Dv4A5leP&#10;6qyBigHCtFOOPD2LhxEdV+gZV5ckT0Vq4orO303Fh2vlRedqPW+Qxzz9abHhoxLmX4D7q83xkFLL&#10;PNIfx1cep+F6/7M46JTW1A7FQdoLUt/+kIyIY9Bo+fHRXeP6yE3sTIEwjDV/y/eeZhc9jGduux/d&#10;chIVuv6lZn5pmimcGi7EZqbyPOyHtQCPlLOjJ4nZoQIzX3PK4+em4jPjxcmaJGoColmIL/6RR8Hz&#10;BmO8rX6LxQrjqnQVC/1jKdtdYx38G1B8jVQkeis1W0CWlkqJjkpUmhJuNuZTYz4VH7OsBWRqKM0C&#10;Ybv/cV4U/OHx/JVB5aBOtFNAw954rMU1Yz1abeO/TsV8ef1U/CoHmDO80XS+8jKtnr5YyAxLI6HZ&#10;Ogg3BrK5t8pY8l+In2unIhEp5a5t1MloaGblLf1rQOSz66irY6X6ehaJCrgWjMsk8881lZ37SFR/&#10;A7KHyb6v/0YqroQyT8YQ1w3iQUOlsiuIMDjl+K9h5q3vNyZ9dl7u/Xcc2WcCeHE+FZ9Q+0k8WUxg&#10;ueNwaBzpmnz/iwSdjweCFf/9EJ1PM6i4puF9qrnt5yx6Ni6fM3ElLH7Okb2ziwF/KFjx80HwdY3A&#10;TQFsjSJKLCrZIa+tr/ddTwsbxTQvkpzfi3fjUrwTxzslF8FfybkI/jtXyMaLM4BNjNsTFHjB8QFD&#10;cM44CwHvM2AmCNglWaXHpDRGQtlk0JOR06mXstKTzZcSUOlV4Tw4S5rm+209FrtHnDwXFel2mJqi&#10;tXgyF/Rfg1ToyL2pWTTyDVQz4YxhNEd57yUTud+cmXOVO2X738JBAZSbHNneiS7zOVF1JQyeQwgR&#10;GO9RyImgnaqrqW9/S0eXrxXTNHfRuiBHlklb640rWX3P/REhsJfSH/BHrvMEykf0lLxII7xnEKvP&#10;L/ZXGuAmNop5si71iSEyHosZrDu5aZKKsP/6w87bY3Tso3yH4ReLOX5VYgd1i8fcX0Sw5gXSCqln&#10;uevAbgGHY5rchIpQ91nWibw6dyzLhKZ6GSmEqZZzpIbjzoTeDK/sSzEIBJQHgN14d/f17usYP3b3&#10;9pIRMSLScX7xPDpqBnirTWoLIIKI7VTXeaf7SpzE/D3zMIMXLz68rtlOPU8Nw5C9VA6KXOcbhnvu&#10;rnAZw879Ch06iNwW3Bcj1mcD7LLyEuv51ug81EHEgxDOK9ZMa+H6oJZJKKo3cTfBZFvEuNJw2NlP&#10;yu4hbiRcpi84w/EVpKLbeDYeIfZO3sJn4XvrZ3vSB/3PzwlPIzzBDCrmNKe5628xJpkkPsZ0oqQY&#10;43wbCBdktsS1KAXl8V35gmhuqhivieTvl/kLaa7z1HeHhHnBktBzF8KYMDRJ3wRaJVS88c7Vs3Wa&#10;ng1TnEwAE+nlTfw6Sp1i7nlx/XVKbPLwxLoz1l5kkc249fqfZhrDe5zN6Bf9vqeW20spjg55UYOW&#10;YrnWTN34fVxSpEc6og0mG1bkWkAAEJHUON4FpqIHG9aXjek3dFTIhj0wzzYUqclSeFEtA9FurGsL&#10;uG50z4C+olpqW8pNzFcBmk5T6tvrGy/PpOk2gdN/9sJ1V6dif9UaRukz3m1PYcUrPuKEhajt3TNW&#10;QN/vRPF7HGh28Tv4LQox9pKCx0Zx2EBH3ggYA78aFjQV+BaMD7YaOdEDRv4hJ5asiKahiYdZAiBN&#10;lm/2FSigITrCEP58jh0Lor25kXEs4BktjRREsChNv/ivRkpbiNrxVPj36w+vX1rX/eg7Upe2hOVM&#10;Xxnl3eZhiafDGPeg1a4Q9IcQPwQNgMK7rjTSMzPWX2GYLsk/4CE3p7TIjWjQowalisn6jyabEFiW&#10;edo4apw2CG1QAn/Jx9EtnCCbqDxlEAu9p57cY5ID2VaKbeVzrY+S/a0zByae4kWcFwVTTcrqpqzK&#10;TTDX0GZr1kCqmczjL8MvzyoMLUD4l2Iw6IZScyK1I/FV2Nrusi4YkwCwKdsDzrt8MICGMnFhMC4T&#10;wAHn+AH/4bM9GJwPBmPHLhyBeyLyLYEBG1pgFRH1N4cy2kYqTnLjbJAJw/zvwHNSEUiHoRtIsWCy&#10;UHErYO067JzLwWaT9Hn/VeDgwvP2i2jpUxmzRwXdWBMVH77Mm+OXofSfwXh9isJzWv0N7bbty5Bh&#10;o0/tzCwPq2LFayzB0zr+z1FxHKLzjFRsEe+Yl2kEC2pYcR1EXA1L3VHHZkRtB1y3skGYB/HnX2kG&#10;HhqBG39IsBWWfWo4jlCrvwuMu4E05HNouIZqeOolPqBlOIq82eOh8Y0A7PkszhaxUuuzoXn+HMDa&#10;00vOXq84jrq0yQcH9ss7O85StpnL0222hNNGdsRoU5lz1oznePj6c6F3a6EU0Pd7A7l/UvCsp7Rk&#10;qR1C7F4pDF+DjAFt7Re1TCsvvAFLUipS72krpVdoPzBj8ZcxWhljKXx4r4X6oNKfb2pakVxLaC8s&#10;/DO6DN9efX9/Vtsqbm/jdJZgrlo8+OytVrf2TXEhlRZR8YlWOtGRVC3bsdR0/ZqniJ/4aBOY7hf9&#10;XoUSvxfF7P1V+ZSmcxI4rg1dPBSzAThiI0P9nTFb/or3Cu7wFSvIWyGbSnJX8PWqRIoavS3FV6Vd&#10;QX48qlccU4anXrq05tpaUM8LRnO9xbxlh8JKHA8Hg1X7c9Nl51wzLYz0mziKOxtP6xcX1iVlzhkl&#10;r8xIGr+nYK2ES5D1fTqe4EVSiO9u8yZ+z52VOyf+DBeD0c24c0bpyRkeoLnRUOGsyKXvOrZlurr5&#10;/qrNoojbOigDg652Og/0qbwsMeP5uWxKrmVXyzhyTc4ZRj7MCckMq2l+5TZN4TPws+LvhXRXA7DQ&#10;RG8bU+ez7co3WQGunhEre4gVJeoq6FMKkiQqpU6MefiZbP4LoeNkIPRBjJr8OJ7Ygv+kkc+BKpTk&#10;p8Cf/dw17EI0YBP5BZvINR4J//J5PALRxx14QqMFx5EGpv7xFHbSX4TcHCVTjIQKHHojFI6mjQU0&#10;fFYq0oHk3GEudQDmvVnjjZKG8SSM1soUL/4LoIuCVj+Eeyo+vWImQNR5wfskYAr5frfWyMWrYIku&#10;9I9SkYDquW7/XKDi5ApM4OtQegqotc5Bx971F636uJfIurCuqgC7Ap0yRkDkle4ydnZSZ3LQOzUR&#10;KBf6qi6ZkJEnJr5z2n+6NG3Ntzxn9isIHcPYd+O8H3B5W3QFJpsnHNM8B1ANfaG1d9BJFvigdAi9&#10;nyx/c5WX59xJ6GStPqt60Hm5UWclJ0VDQ+WdSz3YrDEjuRKgLs2vxOeTqFSonvO3TCr+LDR8JGaR&#10;Xsd3oZTB8z5hhmwYRn861fLRt76NT7gEXTHuuIHmUYHXteMRqJbqQAMr01oc14hl6kdFUvOtoTdv&#10;y/J+qiTvu2CzeLnfMSyK3eFLQw+BRvFO55B1XKlomVddV1WCGVMqFSz61TVBV4p8sVvYZ+IL6Lzz&#10;89HTRVRcQhjNR6PG1atv1sX/fghZtVA1AJpNUpG4Uj33tRBLYiLnG7Wud4y9NYWCH1RemM+xi6rb&#10;UTLjr81e9FkV/ukYzq3pFI0rVL7agiFUcnO2Ea4HVNy62uxJGUXx26gGWrtnNbAkumf6fJNXPjCN&#10;jgTyUFZAHTVcFraBda+A+0BL1Xx7s6q27+SCtS4/no0XhQPdxjCeZiz6w1it4WzF1VBaCuMj0cuh&#10;odGDZz4US3x3H4knStS5tdUnWouiZIOkI8+j1fyEp5yPtfC5j3uTF0JzIBT/DJ50t412NDr1vxrm&#10;v2mrr9g/JUWbPWgjIOMnPUr+LiAVx3D9PY5d/aKVvF6rn7tAoqKpl5K3j16LUyBCs+cdWp0L6Bfv&#10;hfcikHFX9YchqppsgxhpiSb7GbYhlr3Mw8et+ECTaKUOh0APPylRiXOGa8aMsz4qRR3vpI+05tA3&#10;CVc4a/MuzxwzidryyvsfFnRydqmost43qPX28I5VpdFeelBrjPWgtlShO8yc39aKZSTqSG09oCYE&#10;EHh0QTEovO2Lzcyj9ulePOsFcFR4s6140tLgNdLciV8dNUHDtrQgGWeRd4enTSmYbhV5mbLUPQBe&#10;lZaFB91E+IE6aEscQ71ifBNsLFA0z3inVDvTYpuButJmdV+ZHYv7iZhhL64B9FLyQlO5wxdJppRF&#10;GGki6zFUZ2Phle2kRMUVQvKHAFa6ASXt7L0Cw5dtC9k9E4rLBvHApmkAQPKFN42lxpVzgoHhp2W7&#10;eKhBzZSSb/XL7co3bj4zc3YJ2qZhNV7gm8/QuTyTjkqKsk5NVOmtJD8eUigW7Z577hItw0cTvHiP&#10;fD0Lhx7QmnCfyvfJBT2rJk7cRzf5rzJNCQtCa0VtbnyeejU8Ukd9sGqIsDbq/LG+fsHzzN813OOT&#10;BTXL4KGqzhPxM834NJq++XkBrWWh1f8EENEL2d9ypD7pwLkM1lgJD17K77RDab3IP9a4yq/y+nCT&#10;H4OVLI0lL05Uj6m6QyqSIn/5EBGzq66RcivBx4up+KiQy1C5y1CREKGe7FRGn2IvzkGLJhHgys7m&#10;Gh6UgbD5XwIaeg/gcmocdQzERtO+47daCUuJ13WrNX7UBZT9l1vhvbj1h9/qVPiiVbTsrbJF5a3d&#10;gn9FCydR9fWXUhRpfOM5l0UgpFAU6In71MFp40CQa3Toh//wIQQVArvaKQSFECTq2qmY6yfMJ7jx&#10;g1UHwh+u8lWw5MX0Pq4wnQ+RJu0BEWMk/CWaDJX87N2tNNSWdaeIIfC1LG0W5GdmbcGYknNFYYxs&#10;egdWB+t0nbEDzjuHBgqoyrpC4rMhWNc326bLXMGAdcK2LBBVcxedaWaqYLW4rhWSS9dU33EaeQKh&#10;uuj5M1AxhYiizNnodoqW48/zTDbGshc9TNYJzwXx+zgENQHBDCH6qvlFnEXaRiXX5M67ipeyNjhk&#10;VwPXfCm3B6zY5ub9YGAKTHfkmZPM4YKLbbBFtvCa1LB3m1wWBowbKTXznm8TxRg7NMwaqT4w/vlr&#10;MzK8qQ7UWDb3+5drXVP2IBUfxx6/fLQTfMd8+2+ampqBBRI1efnhEuF7XItK4iud7Mf+b3gEunHA&#10;T9g06qWBny2ob3TkSP7TRKBi9yN+w6/GDYrPH7+gD4YdDUFhx0dBGl+PbpOFWGHp9xzQux3x0IDM&#10;kASLLjQOArJUl9BnC0rbD9Bw+cs+E6bnF/9joOztcuOogKSRLQOCE8NHpkByjUv+EA0DltEDVyb3&#10;vBMmtn+b0lFXvtOj8Sj9dxKi/XZ0UeqacAOUo4Ozi+Ko08Kfw9LNDQFvr+NO+JGiD4oZgR7LtnWR&#10;aQl9nbU9Tehh7/ObthdmW0utN63I1nULvW2MVUUP+od6U1PUa69uUC091Ebbbe89/Khbq6D0rv5F&#10;NVSYWyBfTIVPupkSCkfiOHQD9FIMowFK6mKJesqiZ5o0wlnirD9snI72yylmaTSoXIfimrHwssV9&#10;F0oBJG7zasxoVCpFoCaaqH3FpJVVKuo7UeHgQl0VSgU/cJV0vbdgm4pta140Tg7qlus3+yWHcxyO&#10;XTrXKWxL6fmZZaCIelngV/oW6J3cCBq7DpWEMx/GFDEDn2J6m18abtpGF65K2hrfBM3WzA24fMN2&#10;kmA0TwYQIJQCRIGnDuG4CnpqKI4IWUmbD/HsQ1KAA6thmWNKzWci6DQOJ3gx52OoUh7ruG1i4MFe&#10;JAf7HWF3ItbbqfqriozkZqQ/RGmgDaIc/+ykKYAVUq52Obcs4q6po2qTVyJmIsY7m/BdYGCJDAqy&#10;cKZkWPxNLI9DOieMigNaEBCKWGeM09uyKA3Y28YDozOJPJkcOAONu/jVctNN91jOLiA6CayJhlWg&#10;4f156JWS5hbHYCoCg79wOYjik2RFDmrawb2B6CxbbsAaKXt/KR9P8OIEsMvBp53sejIBk8cS3Q5h&#10;C+G6qJGiYtpv9VuooZI+IWVxke9DIXdNrgXLVlbDjunVyXk4kzQMK0J3BOcKtUF+1V8teHXK4ik+&#10;WYxl6jE5BshYxnVGUzFbiKgiYVtCs4Fz5vClc4f0dw36B1LWPP5n5/gtGFURmMdb/GyCw58CfKrx&#10;pw9keYiK/w5WGIUlbPchD7HHAUQD8TsOgzIi7lUxopI5R2A44zu9jQusWKqjKMye/jzPWPd064Rz&#10;F8URe7c10xlyxYy2GSa0QqirreegYgNUmRUZ5NFoVePnoGIgneKdZC042SpkgrGVRqTG/AyDzUAa&#10;omVDSdvKXZQTLkW0fCHw4YV1x+ePI9gi0KFABEujNCYs82Yvjp2yzumGjt8ec8Wjl6IL7ckzrqEv&#10;4xaHWECL1aDMCsbrdtJvGhvpu/JPrdW2F156KtBtAz7qRPitr0So24+3H0GLtcoq0hLqO6ilCkDp&#10;LbWqARconyZjqPAb1QTyOwwTzEKDxT+fhRdTtIpXjGBw1AmDg+i9GDWZvtBNowXU0s4e1Fy8G7F6&#10;6pnUb6S6EVFdOJCaOwUfzzQGpONSKAW8ePvTcxMJys2BAbNDsCj6bZ3ICxaX3nHQZNQnx1kkyy5y&#10;TcnsrmN+rJLRW0VsclyoIpuy/J4BAcWr8zjqdCvqO/8mqs5jc3DMypgZ1/FMssgYZlD+RHKLFevW&#10;DLqglx725JXcgs3zrTaUqKH4PKDVOBtOvYcq7FYT7iJWYrdJaONIEEI3xC+qXhz1ofHRVFEVsppE&#10;ycH6y1LKrx3+nwkqWu4NV56DeTHw9VLFu1JJs+g9KTrnvI9KW1sFzd4zvh25QgVYU5aG3kUpWqCD&#10;a145Z1sFqVm161WPK2jO0NmfSSmVrXBmtTurVUzP1ICChreBW6kwDiOretvmUsuB4T1lCp5VgMib&#10;017Fw14KJGooPhNAHU2JmLF8C9ppNl0FSnXJlSLtC3yb2sjZunwJTV+ad+jp0r73UcF1Du2EirMo&#10;CVpgKC1EOGj02ISBiv9EyY+/BclDzZefASOvQVg8ER1pOSRWw1JVdyEwCTwRlTdJ39PCKcehv3je&#10;Ml1/z7co5mrQoJaagSxUiwzsjjPJ21ksgAYYHCRHX74UVM/OGbUAY4dnP8Y22p2TUHo8hg3pwdp/&#10;BpDqrn1MOCXiI5rzk9EyA+B9ApUxCDxYHMVy9Txl+XyZjaxegJ03IDyvyQeub3+ROqttc92g6o2p&#10;uSaI2FAzrXI6YNVCVfYZusZ6tFZeJF/tepLAPIjQcHJEHj8qYUnLxu++moEyXCoCPbKkVEZOgCz0&#10;0nIt2KcTL7g2piH4Dpjzc5ekJziondWA76DfiN7j+28YNkNzBknMWdLFLzfusDReTVIR17Z9sqYn&#10;pYD+rKdADYFmNpCayxO+VWDNO+iz9FnNgt4pvTZCjToLgwIq0xA/U4DeUta8sNqXX3wzoLRar6yx&#10;Xhe9t97XrVJeKFunVIH6CkorRq4W0Cig+PX+kpMXJ5vHiyt4LtSWPufFwSBCR1sC71t5yV8RHUdx&#10;qaQ+gE7Gf/i4fXDheQNoiqIRVJnpe/XxiYCzcUWQ0kLoMwVN43BsQjRBq85BWW3opgLdfm4Q30fh&#10;VTSh3ahI6K5gkrAqM0QW1HnJFUBR7UTfZMxd0xfqelCWrhAZW+q4CqGjnvN9YrOkhfBqqspYz4Sf&#10;wsiiPKs2oXYsNPZyzzFjHDROL00RF1F1HX9nBoVDarxpqk1c2MgZ72rmbXe+cteS8aM1v7yv+JJz&#10;3HcjJtVZdBKVLNxWqs0zYTpMEdvV/dwN6CWmCQqazUZJp3Fdhk7QAIeVTYd3zWwLNo07fm1Z5A4f&#10;+8izYaP/I5RS5H3TGlluf3r/gaiz2hmYBqzyUknzmZ1Vme0ZPZCDApPStpueeSOV/+dzOBcAjcyM&#10;V+rwfRSTh/K9By3V3IL9Rf1g8KY22Dbc3HEGtoszsmAYmDIStFJcYzAAGurNgT+rvZTzDfu8jN+N&#10;NPvldL0JEG2vc9QrYJQxDiJ+KKypLLHqgqVfp5+ZV77Gq2resH3AtZCugwoOvNHCh13mTbJD7IhE&#10;vT+tkQavnYeL0RuoR3fX95TJE3GLY+FJGf6DVoA7+63rPHzPpSACqPhtea1qiZqZCaLOw8j9PFzg&#10;ApWHp6Wga9ymYHZselFPRpSnplJWQVYzdufvsjRWBMgweRySOzwLkgbSF7UeWK2TMwJPQUNHsVub&#10;Imgn+8V1Y8wKwInkYWiwJJPTQyDld94uivtEgBcfy2HLIn9DScsmPsZrAvlQtQ16WGWP8Tqfho12&#10;QilAnWtQPT9J5orQUVlcXSM5t1xu8a0+hf7QYNBeAnZtTysjtZKsqtWbasV8f7epDTPN9p2Bg4wS&#10;21J+/v7SeOgqDWizKtW0PVWmZqkCJV5ZeXhprPpQ2xIHWjaV8NqiIt6w2ip0ZlVnYAMsHO0mtfjb&#10;Y+zFmUjm2ebgtvK4SLILxT0FFl9DtE779v8MpQDWy2muS2VfUJKDEs4Pf6leZJxWfJOzWkU6fQjq&#10;Nqk7X65yoERX19kW6OlS+kKnwIVoyrqsfMVkHMZWXkrHncFR0y5q2VKpboEdWoxAcviyCdofH2j2&#10;Rpiel9tUMbgWdLMESC4o2DZbti3Vm4ruzVcsgBcfraPOwPw6p5uoKyzfBS+Jvhrjx0dpZ8CL/+f4&#10;gxEw6G7Ll2DKlZXe9gRD8Jmaamp/ZoCjPoAdgglqiMVY2pusWHYF44WMpBa26beYUr2XQpwBL9a5&#10;Y9rCSdXtQ1BwMaajwGxR9Q+sfYZD7trimjiutyST3vKKuDlkXTS7Wv6u82bjlzn7TT6zWteIBe92&#10;bXYnqfiYimhdP3RWuZP6Vy8Gui2E4rIP0sA0L0+Dgn7xSe1LND1o6R9mmPoK7M1QnAYxM6Of5Bsq&#10;8S6FR6I6ifKexEVYgJaJL9eh3Ty00Kvxpr0cUVbHafPl46Tq8CTlJvrF/xqI2Z3KJTELBAR1KD4G&#10;0KXPS7YzG6M8ORMjTU/IJ/pLqtJCS+OhF6eyuy5tWZiOM6snrADtZs6Q3zrREmEZ/HLoC3k1WBQx&#10;awJl6dEBcGVkL66inTENL29jzo1qG7dVjGT7sNQ0kTcd6AwNV6zju10mhGNpw6ZWmkI6ADccvsel&#10;UBGXqNqa6NMJaKjOdb2uvGkPznjUkRgf1WvucKTLaHcGWm0FBxWFLMFxVDOuhR6AYrrNjeTeS5Zl&#10;pZqDNzuPpuLybs3kS5L8fTHuL0flpgBSWr/pHCgNUrNvUCtSWOaYL3vQzzFAkxLaWi9Ur7Bdl5MJ&#10;RVaC+jROxdzGTrnIZUmVrXX1HN0pdQvaHVKgCT9sc1soOEtUajn1qS6UYiluBRVlJcoile6tOrdK&#10;1qz33IMpAcYIM+aqwCVoQ9p2NTWyVrGeXW5GzmkfuRPs3aGx/9KFbs/WgXoDUIpw7VVXdy2twK3n&#10;B7Xso8NlKD8fQJlLHReXA/pn5ImVkpf2ZbGwd7xr9FXcKepuHTYWon2ok/i1UTyO737qTdbcwNH4&#10;cPIjALwYSgHi9R00i9+fVeuj1oR+s+pQnBYxVLQVh1+EN1pQk0SbTDA2Fp4CtFxLhAadNdoZWMUi&#10;Zils0tsCVNLfwsjD38VPEfspjN6qyDN5aeRHEAIKiOrFViEydDuKmNIpL3InxaLhgZYcUvFxWvpy&#10;AEs5SISljFNq0AXHeB5HUXfwyUU1E+/EdzKK39aK0LKddMd7EYaQ6cloJ470b6IHi2XOEDNe86AU&#10;j7cxqhaM+aYgy2lUpC49yQszPX5PrPkeirPQkHz53OpgL/4BXsRQFYvHUScxk3P9WMif5JCWbYJp&#10;jKPu/nGpVxDKTVBxIa4fe5t5eGACYAkQefzmD1Ax1zCDUHoOoKNV33aHUyhLI5UMyu0m30OgmtLq&#10;k5F1EbABbdkG1TucgZGHKxr7wNZ4ZAoshp+4Ywg4LXUQH5qk8CN33cqRi1buAr3IW9fppBvuh/84&#10;Ajb2IsmQWH7RrMbFU3lxuZPzZZ4uaUh+rRnEctZzxb6ddMmZc7fh5qxi1ad4XNAfRab8nhfFP0GA&#10;EM9810p+aKwrKMbZ/l2n8opJrsu8ZqHzMiVvmAXFk+sm93DA/VAK0ThB2Cy5bGabXIJSyjX0B832&#10;B1kqdRmXFQ29x9sO6K2aKs60Y+wsrA4WzDVP3GGNd+criETuXT6dox8ENU+Mktpf0LlDHePEOcn5&#10;zcd5SP90E1QksckpUDKz3AdkyxU9FYwL2q38AG2RCd2zXWO9gvsqxw+dPqspybe4lsy6AdNKi7SN&#10;kK1CEyPKuUG4WKt4wjsGL+DPPSgMSm7a99JXjQJNB7PDnxugZBd65oSlyXahE3U3QTlPo13NAjGv&#10;n8iLQ01twWWIulutWwSAsJlpycwgZ/7WX2IcNLKdeUYkWPxeI3SDfnGCir+Tc1NOTdCguUY7yWzT&#10;EJQYdwj3w+driF+JGAVdh5Zpntw2aAPXGzbEdjbMQcEG+SiKuhg8/8CEEo2D34QWbSNHv3hB1Lfv&#10;mGx009I6KK/2vd46K5rKQfpM9FAX0ZtALugv8ia+XPy26wDRc7zl5qMl2JUrrOiaQeXWEidkhwyJ&#10;pKIJKj4E0ngUzy8CXTyD+AB0tLpOsDKoXj1AqmWHSq7qCKFWUM9HqPhpro5KwJZf+dFBCRK/ZvVT&#10;Yduo8rMMHj7e73x+fio2vg19wpYGpk89XIGIyavmiwuia8/dIVycBm8LIOr7b6Wo+i6IidpSUJyq&#10;Fd9/UlX/QYT6rgTFoEPwcbOhlGoclTHkUPlnMCGpjDqbdZCiQkAjAAFMy8knriOF31BO0Eh+gsJK&#10;6Q0I5zz8DLh/UhTafcHYQ3EzbciOuBbMu1K+fDeRG+9htIQXv/zlJB1nq2L3W+vtuaQff7qR5YHU&#10;xWPnQDejnS52WfSqI4V0t80PzIjYnRjvlDpXAwzOzkEz5pvfTWcL1Bz1xuNEcHp6PZKfWUU6eVUx&#10;zG9zWzxrOmkGetMI44zhg7MOlwPm2JkrVLw8M7JS6IGO84FL7rwunDdDWGCqz05Ytwv6LbMYmCrd&#10;OgM+WjABtjYQzxcNVMwCaJ6H70ADLHvo/9H7ln5F/1qlQDnIghuMIiMK1dmylKXfq1zaG6MiYScH&#10;7WrTsQjsB4/haRVjfqci2eag3uNvSm1eKBQwSKqlZ85+ZXxL6wGQLW1Moit99/w8wuTS7PIN2CEY&#10;5hiuJM1PwxU1TjIJ9knUM9x4P2haXO3vNLWYP1odMCgmF8rdfHxTKhV0BXONb5kZLx3QMvHLZd52&#10;6RqZAzA1VmRGAq2bXRklXYnVQX2Hutj0cvOl0d0oWpjtSCxKWjALoKPOOh5lGxrtOQw0lExgkFZe&#10;+AahVtzAZtzVp2j/U9BO+0liKcQ1Bm7D3FAblDRAqpINkKnwX2xcgKymjZ8Hv1UZdNqDDSIOQHyC&#10;dP6pKFxU1F98/6LqStkwOUXsZf1U6IIzcPwC9N/s1BYekGGpg+YDmHHR0ORIV5ABLe3Ge1fhn0on&#10;hzJqd6FBFz45t7nFZfuB6X1h0twBS0KUVtRR/yyIqM83FRNcvImXo+LSmH01Yt3HUJyFWaYhskKr&#10;0WiRa0KMof1cvn/RugDB2cLxqxSze0mAMDiQs8Sb4SHQL04cSdSbB4I5JSsT/hqYdVNxNtLsoSsi&#10;EWkJ7jWRZZHEZ1nyzcqleLyxU3O3zzRtvKkpoT1R+qBojClbo6nQemvZ6/4xkD9FRT2V5ve5ca3Y&#10;+WzrcXKjcsdjD9cqGMVtj4HW2RQ84pr++si4klxtO8X2OxPrhpcDSpE14/49TNz7E1RsbPMFt7lY&#10;zkd6ZQjDt0EUz8SInS+u9sYFRZ33YlDubcQ+WFfwXApR2P/+6rzJNpWL+PzUsvOx9sGeUVAZ3yXV&#10;+8ykBIm6mvvUmkAsUOOhdxOlCSrm8raTUArORL0HmlgSXBOVUjDWcc9fg+RpzE71UZ5HqwKspHE5&#10;9IxaYWusouHODyiswk1S8b+G7R3nrfVeb3n4gK9t6MczyGYoJJDw+yV8MwnboQC/sYR7pOScwfYK&#10;bm4aWcOtTBrcC8fA/k0WxXAIHMTa53joptysMtbl3HEMKMJ5Af4wTxx3gAL+wz/4hV/4Dz9KJfxO&#10;PkI5oAS/4He6O4qwVLpKN5XivfhTCSPzRZ/g41OUATZEO9HbnZ29vcf0dCtgpMO4V9nWiK1oD3C8&#10;9/r1673d16/j17uvd//Xbvy/4t2d+G2ptLPzv3Z24D2xNk6gTk5OnDvhWEUnWKW4AbZg3UWlnbcn&#10;hU7HncB/7uB/u3PXhr+7O94+5x3O4Rv+w29Mfw7bkv+MwU/GKj3GNmVC8oT02EoSQHvBbRiv0Jwl&#10;bUZva6PNocYtCZo1aBJNk7Scpqxuyqps1s5qUIZdcIHam/c1o98brfXlB//t8puGBvvFf/msv/lL&#10;KBWLzx0kaq5BNIKnEZe0+ugN0GpdwEfY9lSsSx1bv1r3/HgGTvvfB2sh+H+8d/wr8eycOMY2abLF&#10;/8F/HKSfy/2/ZfNHgJ6JQIYAAAAASUVORK5CYIJQSwMECgAAAAAAAAAhANt7IhOD1AIAg9QCABQA&#10;AABkcnMvbWVkaWEvaW1hZ2UyLnBuZ4lQTkcNChoKAAAADUlIRFIAAAILAAACwAgGAAAAHXAxuQAA&#10;AAFzUkdCAK7OHOkAAAAEZ0FNQQAAsY8L/GEFAAAACXBIWXMAACHVAAAh1QEEnLSdAAD/pUlEQVR4&#10;XuzdBbAzTXPe/a/qfcPMzMxgh5kcZmZmZgcddtjhxGFwmJkTh5kcRsdhZiZ99ZPr/3i8npVW0urc&#10;55xbU7W10uLsQPfVV/fM/H+HR3qUwKMEHiXwKIFHCTxK4FECJ0rg/3uUzqMEHiXwKIFHCTxK4FEC&#10;jxI4VQIPsPBoH48SeJTAW1kC//N//s+38rsfH/0ogWtK4AEWrim1xz2PEniUwIsvgX/8j//xi/+G&#10;xwc8SuCpSuABFp6qpB/veZTAowQeJXBhCfzX//pfL7zjcfmjBO5TAg+wcJ9y3fWpf+kv/aXD//2/&#10;/3fXZz4e9iiBRwk8/xL4kA/5kDeeyYfseeNV8Cwy8AALz6IaTmfi//yf//MCcvnI4qMEHiXwWkoA&#10;QPidv/N3vpbPeXbfoXz/3//7f0cj0Pa///f/Pu7/1//6X4f/8T/+x3HvmD126d/8m39z+I//8T8e&#10;/vN//s+H//Sf/tPhP/yH/3D49//+3x9//6t/9a8O/+Jf/Ivjuf/yX/7L4Z/8k39y+Gf/7J8d/u7f&#10;/buHv//3//7h7/29v3f4O3/n7xz+1t/6W4e/+Tf/5uEv/+W/fPhrf+2vHf7Un/pTh9/2237b4df+&#10;2l97+I2/8Tce7z2VNoMFL/pxP+7HHd7nfd7n8JN+0k86/KAf9IMOP/pH/+jDj/yRP/Lwvb/39z58&#10;/+///Y/nftgP+2GHH/7Df/jhR/yIH3E855j7xt/u/8k/+Scfft7P+3mHn//zf/7hl/2yX3b4Bb/g&#10;Fxx+0S/6RYf3f//3P/ySX/JLDj/zZ/7M47Ff+St/5eFX/apfdfg5P+fnHK/zcf7/1t/6Ww+/63f9&#10;rsNv+S2/5Xj9b/gNv+Hwi3/xLz7+d/z3/b7fd/gdv+N3HK//wA/8wMNf/It/8fBX/spfORbWX//r&#10;f/24KTB7hfpP/+k/PfzDf/gPD//yX/7Lwz//5//8+Psf/IN/8E4h+/03/sbfOG5+q4B/9I/+0fFe&#10;z/mgD/qg1Q0z4Lz3qyh72/Ie5/7qX/2rxzwtz3nH3/7bf/v4Pu/XCPz+4A/+4GNDkf/y5BtsGpEG&#10;phHUyGpoGp8AL0BEo7VJ7Z9d73pk6COUwKOuHo1ijxJISVFKNnLDRuGQI//6X//ro3whF/0mbyg0&#10;qXscJ1PIGYqszXGxIe53n2eSb+RocpN8/LN/9s8efu/v/b2HP/gH/+Dh9//+33/4Tb/pNx1lOPlN&#10;nv/hP/yHj//9/jN/5s8c/sgf+SNH+f67f/fvPvyBP/AHDr/u1/264z2/+Tf/5qMu+OW//Jcf9Yvt&#10;p//0n374KT/lpxx+4k/8iYcf+2N/7FEX/Zgf82OO/9/v/d7v8FN/6k896rSf8BN+wuF93/d9Dz/+&#10;x//4o36ig37aT/tpx3td47h76TY67gf/4B98+Bbf4lscvtE3+kaHL/2lv/Thi32xL3b4Ul/qSx3e&#10;673e67h9pa/0lQ5f+St/5cPX+Bpf452941/iS3yJw+f6XJ/r8Hk+z+c5fO7P/bmP+/7bf47P8TkO&#10;n/Nzfs7jMb8/62f9rIdP+2k/7eEzfsbPePhMn+kzHbfP8Bk+wzvHPuWn/JSHT/bJPtnhM3/mz3z4&#10;LJ/lsxw+8Sf+xIdP8kk+yeFjfIyPcfjoH/2jHz7aR/tox98f5aN8lMNH/sgf+cPtHfuoH/WjHq/7&#10;c3/uz+0DFhTOR/pIH+mdzQv6LwPj7/7LZL+XmfTfM1wjw2Xa8bbxfNd3rftsrqkQZgUxHvNboblP&#10;4VRIH/fjftzDJ/2kn/TwCT7BJzh8ik/xKY4F/wk/4Sc8fLyP9/EOH+tjfazjPf12j+s/zsf5OMdr&#10;7B0by6B8u1e5lD+/+7Z+O/fud7/7eNz13lOZjPd6pnc57/3lwf9P/sk/+TH/jn2iT/SJjt9g+9Sf&#10;+lMfPv2n//THRqZx+W3T8D7Vp/pUx8alIX72z/7ZD5/ts322dzYNVSN1/It8kS9y7Ahf/It/8WNn&#10;+EJf6AsdPu/n/byHL/NlvszhC37BL3g8b3vP93zP47kv+SW/5PHar/JVvsqxs9h/ra/1tQ7f5Jt8&#10;k8M3/sbf+Nhxvuk3/aaHb//tv/1x++bf/JsfO9t3+A7f4fDdvtt3O3zf7/t9j8e/5/f8nocf+AN/&#10;4PH/e7/3ex+3H/JDfsgRfGqLbTq/Dg6QAq86PCFgAyoJig/4gA84gk4bFA1o/ppf82uOewIHmPwT&#10;f+JPHIUU4fTrf/2vP54HPAkggulP/sk/efjTf/pPH/74H//jx+vbCCvCy71/6A/9oSNad80f+2N/&#10;7PDn//yfP/yFv/AXjnvX2M82wNB1wCJBak+AAo6Oj8KVhQA0ApsErv+EuD0gDNR7nr0tUApgEs4A&#10;5b/9t//2HVBMeAPSAWgAGPVtA5g9l+B33fge5+TPJr8Jf4oBiJUX+QRmy79j3l++AV4KhMKxB2yz&#10;ggLHAWt5rBwJtcpTvfltUz+UzljG3Tced/94jfv6/0f/6B89PkNd+q3taCfaEiX0K37FrzgaNZQR&#10;Y4YR87N+1s86ti3nKDVtjAHDMncPBfbbf/tvP26/+lf/6sMv/IW/8PBLf+kvPfzcn/tzjwqIQqKE&#10;GFqMMNsP+AE/4Ngnvst3+S6Hb/WtvtWxT+gfDDN94vt8n+9z3LuOofa9vtf3Op7vXvc59j2+x/c4&#10;fLtv9+2Oz/pm3+ybHb7u1/26h2/4Db/h4at9ta927M9f4At8gWO/JwcoGrLi03yaT3OggMgUcoSs&#10;IBPJGb/tyQ4ywvV+kzU2cubTfbpPd5Qz9q73HJtn+p/8JVeTzyk1ci6ZnhxNVneu86Oic834nywf&#10;5adzKUzH002OJ2/HvKRvRn201DOjPly+y7WjjO/ZXZceG/dLXdX3pOuWyt6zKgu6ofP0kvpSj8q7&#10;ulAfZL/z6gMYASq8V/lpm7swCxqizEFOEBe0pYFDV4Q6QU5of7/v9/2OAh1yg9Z0AP+hMedcqwHb&#10;NHh7xzR6DV1n+K7f9bsef3/37/7djw0eeqNUKJ9v+S2/5eE7fafvdGz8OsG3/tbf+qiIKBwdimL6&#10;+l//6x+++lf/6seO4R5I7ot+0S96+Jpf82selRzl9xW+wlc4oj/nHPuKX/ErHo+3hwi/7Jf9ssfz&#10;lCFFqHPZKMZ+O0c5vsd7vMfh83/+z39UoJAi9EfZqiidRKXoZM6NHct5lapTfvyP//GPgOBjfsyP&#10;edyrQChRI6/TOafxBDBqkDXcQJzzy44XqBkBy9h4lx1E4wNgasRjw5aH3t07x+uWAKr8vetd73rn&#10;vvKRoBg7lOvHb+z+OuH4veOx7hk7ds+v842As9+9u3wnqOqoofRRUCXExueNQm/5PTPB41516rn2&#10;H/tjf+zjXptJuKkDx+0BQoLQNYCibWw7nQtYyo97gUj322t/WSPa5PhuQiTLxLXapPaZsvA+z6td&#10;yod3eLbNdc55v80zArd+y59nEFg276dg5EdfcN5xz6ovjBbSWIejcF/WbedGY2Q0QkbgPrbfsU3W&#10;hrx/abj0zaOyWbad7lFeYxvsnt41GkrL9lgeZobT0lCaKTjHlEHtZTSwPFu+kik9b1S8HRuVa0pq&#10;7DPKaFSO43vG65Mn6jaFBqyoe0bKF/7CX/goq8lbstRvMphspdw+3+f7fMdzyeT+Z5m7jixmtLiO&#10;bE5Gf/kv/+UPNrL/q37Vr3r42l/7ax+NF8f8/3pf7+sdN2AKsAKoXEufuNaeznCc4fMNvsE3OHzb&#10;b/ttj3qMjsM+MFIYLPQjEEhXYinoQucBxJ/9s3/2ETBiQ2LOAVLA0p6xwkgBWO2xLQAsAB2IBrQZ&#10;AEA9gI25CeDHAP27f/fvjoYBEM5l4b+98xij//7f//sRJKcnAN1dwILC8tCf8TN+xh7M15M8Y6Rp&#10;Z5TtVhqX7yi6Xsb5kaLuiydA6dtcqxLQ/eh/FaWSUHQqjhUVReca5/13jQrMgssdgsZzTCV7ht82&#10;FqAGwpLjo/LbNv5m/dlYZxqXhsHqZPlpfKzfr/N1vs5RmHD/aJgsZaCPgGdds4ogThuLioVVQ7fX&#10;8KFVnZUbiHXFGtMp6hg6GMGiYwGROpLO4zdmAEvAOsIeAI7AYkASYMwqgowJOCBQZwYWgVgAss6t&#10;nQKKgKEN+PP+L/flvtwRFBI8BIj/AUHCAggmqDpGUPmmLCfAj+VlCwDGzLCwHKNY7Sm7LDOK1gYs&#10;xkYRmK4llLNyCGz3qQvnCFLK1XFbSmNkxQIQKZIUw0xxds24H5WL4wR+ACUQ07MSKPKcMhnfN1o9&#10;zvecwJbvHJVQjN0yD453T8pUubF81YW2pmyxW+qCcqBk1KkyU/7RrgB2bCGFFGDKcgaagPoYOM/V&#10;xjxb3Xq2NsGI0Ha0GRtDQpujSBgUzttrZ9pR1zpGaWmDjtkc63xKi0KkiCgpjBoDyl4fwJjpH5QR&#10;YyvmTB+lmFJQ+pS+FGVOUZHVaHbsGvYDE0J56et+66fYMywZWYABonjIipgqsqPfo8wZ5Y3jZFLu&#10;hs6Ne+f9b49JIg/JNTKRHLQnT7lF7PPjk7Vk63/7b//t6P4Yr/E/met3ctg1yewCNEd365MooBfw&#10;EvoigIo93QUsQGAExo/6UT/qBRTBh2ZxKxg490F7BRjulZ++bY98oUs1FkChBLwQ2uj0LQmNizZf&#10;S95B6PKD3pI0ZooDC3VNAt4SRO4vsKjyTDgVWAT0uYcQI6j6XfzHeM4xgM+eKwL7hW4nBFkMaPKQ&#10;PSHpN8uCAgW4AEFbvt8EaccpCd/O2hj9yQQ+pZmgdo7l0H9uFXXJYuEyYI0Q2LkAUNzYOC6ClEFx&#10;ML/n9/yeI11JmbBouDW637WUG0bPs7zPeykBefBNAJd3+SbH7G2UD8XOMuu4vXcATJSeZ+U7d486&#10;qNyVqbpxjIJQN+pMu3XOMyhXYFw5p4goJuUaSLfvmePeM9Vt4P+Sfru8dsu98r41PUYmbC2px3Vb&#10;SoBRGkO0G7PAAqVUoN7nnrZ00Nk3nFO+nkvApGh6xrXvc/+aoDiXF/diOG5NWAa0MItpfJ7/FPwp&#10;4dR3o80wAtgBTABmwJ4l5DcGwOY/a19A0rWJtcRq5ReepaKJCXr+ZMpNkj+UN0VA+VGeeyZKnY/a&#10;hqYErFmFrDjMAHfaMilbAEjcBAZH8Jbftp5lL2YCXYne/zbf5tscLaaS85iNtcRapDwp7VmKyZmd&#10;0zZY85TwLHEtYn1mCYhhOc+Up+92n7axTL6Fi4+c4ZJUbrFM7VndGCV7m+d85+/8nY/HsFcA2N71&#10;u2dbeepnAfOA4iM9SmBZAgB57B6W6VTaPBpC3AAByP/yJtObpJJeI6pXnt/xO37HIxCksCTKiMuC&#10;JduxtTqHRlmuqFyWZHQrSha9KmaEHxDNKu6E4hTodW0CrjyHn54ilIyoERvD0vR+gETQHZqeW0Ri&#10;rQI/LEbWssAuiYUsWI2lekuitPQPigooQWFzJ1B8yhfLIC3bENYhal+n9V1Agb3/gJHvUD9cQ/6P&#10;itD9mIU1cMnthH5n8c+SmJ+Z0nYtBkA+ZoyQdvNDf+gPPSr0GVhWpoJb11KupuV5bIPyQN/zI2Mv&#10;tB/GCjrfXv3a2/I1Y0ds2qAywu480vMsgT3lKFbpka4vAX07N4TRhqfSZrAgoIPQYik90usqAYqE&#10;f5dii+mgAFh3fPWnFCk0ClSwXMYxw4G6ZdwIGlgCQviTKbNLE8qYMhEYx8eazxirIEJco8cscK2U&#10;d+caKspKT5mwjilTwUFYCPS55y9TrJL8C6gVj0EhstoBDuAKMFn6VFPirHT+4qWVzn2j/FjNxcbk&#10;b/V/3AhGoItfHvVfOQrkkvLXjnnncwaO0I2zBHixxmcpsMANMEsAkkDkWTJum1JfS5gmQGOZtCeA&#10;0jC5pVLZwuAJBgOqtIunSHsqvqfI72t7x5Y2ce9v1uefIh/nZvO8hmkemQXu4lNpM1jQuSGQcw+8&#10;d8U8nn+fEmAlsoz51kv8vQK+UMqnkiFmlDRrkQ8cdex3NDHLGn1u48s3akXEsvdRvKx+sTBrdPfs&#10;3Wh/QW1GprA8KT0Bk5RuQ8kETPougMAQNSN2GrkjOAwwoCgFyPmPlRAc534BYfIJEPB1cy0YB47O&#10;57bhE2cFU2y+HZgWKOkd3ifGoKGehnSyeN1HAY8JMBAY6hrK056rxfuLnvbbZsy4ZwMXAIL6AboC&#10;C7NyAmKAhTWFLzB0prQ9CxsCRHrPLKnLtRgm5SYQdS15r/axTICaOsUSXCOAuWwYNeIfbknqWYzG&#10;I+1fApTaXiBri7t2/y94mide0/4vzRmwUJC14PVdwAKBjBZ9MAuXVsfLuB6lT5kt3Ux8wZTiWmLN&#10;UmTjkKPmVOC6auQCi1iQrChygAL4BB7ssRdcGaxsnV9w2xZh4jquBe2SW0GUurzKi1ER3u294i9Y&#10;uVwiDZcFNLhJRKc3P4RnAQz+850DAoAEpYFByH0iqlv0uCFZ3umZ3u/7UO8AiG9TDuaUEAQoT0DA&#10;TLhhHTAlFKRIfO+0b8w6l4aofccoUnlTVwAZS1wE/lrijjESYw0sAFlrbgjsi9EHAgRnibIXlT9L&#10;2oTvWUvqnetoljA0AJG8X5rM7cCNcevsg+ZiADhGga3OAcZHelklsEWWvKwv2i+3gQWG21ocWG/b&#10;zCywBDzwHPrY7zMeT3rqEqBU+LDHROiKR1hbzpfQNwvZJRHdy+9iuSeEDcfEYJmMiKDGNoydXczB&#10;6H93nch6k9DsicRR/qzylPvMFdP7tr5XcCywZCjbmAxfUoZiL7YmljulCDxgDgT3AXasfWBMfwUC&#10;gBdATL0KKsT6KCuAxvXAgLHqDdXDxNgM1wNwxF1gTgx1dVyQKuYFGwHEAF2ONZ8KNsVoFUNQDT90&#10;nWBX73Qdtgf7Yyik98q352J8sCb28i7Py3LaUjbaCrDlnbckLBWA2Cgf7RBgw0Y90qMErimBrXLi&#10;mmdfew8jopgFQ+NPpc1ggcXmoeceeG2mH/e9+RKgOFjkY9KYBNyt+YDFBxjbvVdHEMNA2QAFZkX0&#10;7tGay58/5hGNz08NODznhJGggExmNibWsLH/RkFsTcAboKBPKiNKFxBQdhR0M/2pT1Y6UNcsgK71&#10;H7DgZsBYUObYEKDBva4xX4V4DgAHsAASABBuJfdS+FgO5wQbAimYlACkZ7uX4naNGBgsC8anWUW5&#10;dwALefN+5+UZcMV6cEs0qUxTlTdHPpBp01YaSsmv61u05Vnsydby5XoxNwNGik9aGwfKsFlSs16a&#10;ibHFnrRNbRWrou0Gcg1FFSdjdE5T6gLhy8BR3yeuRdljVxrai831bPEnwMotwHzr97+26/aST6+t&#10;XMaYBW10F7CAahVIdm4s5msrTN/znP1ie3YCDILo8jGxqMQtiEt46sSy5xYgoPmQUf4UKuBCydjz&#10;f7KaKU3nn3NdKT+BoBQ9RSbuonRuEZdZ2QMG2D7Kdi2h8tUfpbpM2o4RBmJGZsmwTmBgFnHuXm4G&#10;jMMsYQWMZFhLwMWaG8I9WAduICM95N+ESQCGNuq/40ZqAAWUeu4b9zmuXLActySxOoAWehYwwnwA&#10;DvqEvGEaDA+VJ/NUcOEBblxb4ia4LSSMCoZGQC/wpP65mARxlgADbjtsjXIBKrFH6s+7tBVgjLvr&#10;XKDbLd/8uPftKoHmWdBfAN9TaTOzoANo8I/xy8+rMbFa9lCQrBV0Pto6AMKS4fMnFLdO0HSv0uHX&#10;p7gEsIkdMCIAgOCSIIRR5tiFW+ZwuFfel89VX5S0PkURs8a5Xy5Nhk3q5GIy1hILmDKdWdkUFANA&#10;8OcsmQBKPMmacsIAmEti1v4AEMptLbnXVPGzhF2ibI20IG8oa4GcJphS9wwWm7Zg1IX5KdQ7a94M&#10;pJQ0xY6d8P3XJnWjfDwHADEbqkTAAhHeqwzFqghoZZm1JoP8GzEjCYbl9sG42Otr2jLgAGwBBICv&#10;Z9bPfLdyAEI8SzkDSIJeH+lRAnuVAPnZ7Kxm+zwLFrYEgIhe5yNtpj8KZc2PvdeH3PM5DeG75zsu&#10;efYphuBa9oAQ3zp/AMsT5Sxor5kM3S/IC4hg5S+ThgZM8DlTDk0lS7BpeJAqtxX61Tn0LMXkHCuM&#10;4LMRtO5B9QoCdJ/rRf+bcpqycK9rHPdMz2ilUkrFc8xvwAJ0D0VCwXgWoU6JmLK6FUpZjZ4rTsA1&#10;6GPKxqyKLD6Bg65v1TvtnmKipDwP02KGQ8LdfRgPCos1bu958m+UhW/2XMP6XEcRZJU6Tkmg/C2K&#10;5Ln85CbSaSnZVkdtRdIWPUJP65MFEs76MWWpTNaGg2IM12IDfJtYirU2BKCtBTyzjrkqToEFSnSW&#10;MEWAn5EjwHDTDzcfvuOUa4tO9Zsy99sQWEAXEyGPp5K2rh2vDTvTBoyQGUd9cFFQ4E19z13CdcDd&#10;gvUQ9AlcaNcS9xCWgxtGftSToFTsCpeOfKp77wHQJH3G832zd3k20HcrW3KJTHpce78S0IbV+ZtO&#10;uSEws+cMls3MAnpMYyYoH+nllMBW/6ZZDTUYVnpzsPtKwXdrMQt87ShYowiASRSpjdVU5L7jNtcY&#10;ZcDPbjOUsPtQxy0A45xnOG/vv/s9r2fZu6f7nLP536I9lJz7PddvClPgm4W87Pvf2g+EPCvaPQLz&#10;0MTjIj7jKqWQuHJyjee0al+jGOxbS6JlaOVNPnyX897bvcqr5Whbe8K+pWjFM0TBy1uL7qDg5WUZ&#10;ZzK2TmuAeN+MHaC0jMJYW+8FuJH/NbDAogZ2SiNYAQQo0bXkXuBvmYAsdUjWKGNsJuDQIlv9BrBc&#10;ZwKmFrEyQsRx99h6hnY6A1JGAAFLYiu0s3ECMq4GYFIchec2E6j8ipnwbu4fgaBcJMoKC6GOfbd8&#10;+Q/oaa/WagAo1BUQbiSOOA3BnmIhKA9xYepd3IZjAHBuCABSvIi8ro1seTlS6ZFT/dHMt286aUst&#10;+nUuwHozWCBMdYDRz/amP/Tx/v1KgOXUangmGSqxugmotWAxroCRhvY7sEHJtGFHAJfWWCBwbSw6&#10;gV0t+mLP5SAqnuVFQFJIrQ/QZE9NVtT0zi0oY54CigVF71pKQh7kf1xLwH95oRS83/Mdw5ZhnQj2&#10;wAL2BLNBoVBMno/FEDEvaNH9Ns93fwuJOdZ/+yZv8V7fLk6hfFQu7sHyFNgnf/LT3nG/Xe848HHK&#10;eo4dKO5gVJp+m4iLb3xM1acyBHLke5bEiGB3Zkm9LUfWjNep2+WwS8wJAEaBY1haSprCxNgAPq1D&#10;YlhnS1Ib2oqu999x11LSZBXwYATXEixoN8oO+BI0KK9AgXdI2B/1jG3DZo3snvJ3bXN4ANqez/1B&#10;0ft2DJZYBSCCO8baGdisgoEDD1gx90sYC64Lrgz9ThvXFoAqe8DdfbcEbu4nMR5Peg0lgFlo5tnd&#10;mAVWDgRybv7oPQtwK4W+5zuXz5KHLW6ae+bhmpm5Ls2PCYVaCXCcKlcUO5/6LBFg6FRtw8YqYlET&#10;wCxhALO5Auz7zSJuNUbH/GYt++0+AnpcK57SZr1hMbLm7Vva1j3d77h2SpizilnsLDuKHsvQ8rb+&#10;x3609K3zLD7HAWP3NZ8BV4N5GhxjDcqzTgZIuU/8AXdAq11ShqxIx0T/Cxx1rlUJWfRcD5SLvfOs&#10;bddQwmIa3Os8S1Ud9Ex7Vqi9slLuFAkLugWXgB8AgR9dObFcnQvUaNeUk29nwY5tXHtzL9eLb5v1&#10;Q+cF9xmJ0oJbjVQBjJpLYwSBnbfX3gC7lDCFLy/Kfm0di0vbtG/VNgC9ZeLewFw0AsX3qMtcMspA&#10;mXFRLN2AyhbDcc3so5d+w+P6RwncswTIgFi4c5PvbWYWCBxCGFV3TnmyRM5dc88C2PPZLLMtQuHa&#10;uII989qzLg14RLFqMBQTSjxr0TcJeES1LhOFINod7coyZcXx4aPWAEpWKevQLICsNTEELD7XUbx8&#10;s6wu1/ovHsA9MRyG7xHm/LzaHMUJQFCOFJRj7nWfuAJD0ViQrQ9P8WqvRk24nsIQ6+Db/OYTFlNg&#10;z+9uqBpkzXLjdgF0jMRANwNCfgMs8gQYcKHEMnBRUPiULmUjTsHes8UrsFz99l6xFo61bDB2gtL0&#10;3zkbX7f/rFCWJstWIJxNrIe9fLpG3bCe0dbyRuFhPWwt0Sx/vsl/32Df75bGDnD5bpvzYlV8IyAG&#10;HAF5ftsDbu71XL8Dc367ljLVpvx2zPN6hvLsvc55niBC4K5prE/1i9ilc30HmPVc9b9MmB3nDGMl&#10;q7RN7UXMDlYJOBNPoC4xBiO74v3a2UuO2TpXdo/zb0cJ6CP6sLZ/bsLFTWABHaazEzoE8xbFuOWa&#10;l1Adzdf/EvJ6bR4pbo1FMBelZzy95NtZ0gIGl4klxjpHxd6Slu0E5Up5CFajtAAJiTCnYOSTVX7O&#10;+kT7tijTuOIe6/rUctoUB8VJCfstD75fPgWqAVSOUxRYCgCBlcy6P5ensZz2BNMAnf6JirdxjQBp&#10;flOGAJ1vNpW3vaBHQZKuoeSBE8FWjgsMBO4AZEGr4irc45jzXALms/As8R2eL3jUec8UAOpZ/PVY&#10;FPVG2Y4jGABKz+Vu0L7UqcmdRvfXLW2qe9U7hmicwnx8rqBBMo2rBXAARluBr737XaN8TU7F1fEA&#10;CXvUzuMZz6EEMAuMAn2QQXMqvQMWTil3go2lgnadRcU/h49+5OH6EmDBqls0djP/eRprihIsQnv5&#10;hlw0eyk+bRAjwKrjjwcamteDwmLlil+g4LgbKKJZYjUasw4sUGiuNVeDseqYBq6VU8l5Vi5A5BmN&#10;ADLUr0WXACmUuSA4tDSLlPJ7CpfRMu9YGwoNM7NMfN/A1ax/+wbfuTbNK/aGEl9jqoAUQGGWuCFm&#10;az+4Vj1wV6WIBfqJUxHDoc3VruS5OJLiYArYzb3hecv2F/MAyGFClj5+z8dKcSsBBTZAQX7MXWE0&#10;i/bHVeE3piH3FhbHb3kGrgGu12IYneoTe/XxrVJKn3obynVredzrOuXM1Up+zBi48b2bmAU3oA4p&#10;lMfSr/eqtjf3XJHr4gIoVMPdsAuSQC5U8polfqm749wXUgiUCIHM0iPEG+MO/Wp/4iFQ7s5xEUQj&#10;92wCBn0s3yxctDamgH8diMAUeP6p8feC44BjrremVAaimggImOEW8RzsikWkXIv5aEnsc9+653mC&#10;nEuIlb6ML+AiEsQ4SwGetSXDgQjlNhPa6h6QmLFO3iWmAhMzJoAA4OKOYMm0cVnYCC2beu2Y38q5&#10;EQ/2jtka9dB/4NLv3EOU/zgiAwDAhHHXeLe2xO2mXXlvDNKsrIBAAZdAUJaYPuMd6p07RYwKF5Hv&#10;fA6poOJb86J9PYIqby3F+9x/K4hrNMSuQycJWZ3qJUx6c59qeb1PNV8/wQsciM6mICQ0NsE68yPz&#10;s7Pw1xYZuqa0spCBF356SoJyEZkujwS8KHOxCZQARU5Q8/sTjCJ7AwqCdVJyKHLCHLDQfsU5nBtS&#10;ahhRwyWNNpAfdDVwINahsfRNqITJ0D+AhjdBU6PwKcrlmvRiNMRbrIEFQGptcSTfzMUyE0iOee4a&#10;s6A8MAuuE09CMStPMSfqEp2PNRITJHaFq8KoAACvGBQxMPLmfiyHYdvYE9dpE+4XoOh6e+4NMTGu&#10;1z60H+yTdq2+uBKAAmtkeCcWQZnx2V4yygtQ0qYAMeCauwVQ0RYBFe0UCBFvUv94TVbya/qWa+TU&#10;a7inOsTyabfAwi4zOBKshK1O8Cam/X0NlfOcv4EFiG4XPU6ANsmPgEBW1ExZCNbTyLAQovJF/FOq&#10;LEqrLRpu2DGWN6XqvGOud8x1rnfMht41GoF1rBGjkHM1EM7aX8IXGDDOXfAgAW0UAaHvGTMFhmIz&#10;hS5KWTyCEQ2GZwJH/tv7L16DkkMzYzB0It8oDsCYe7PuSfKIws9Fo180Expfv/dR1IAMa5OrR0Ci&#10;OQ3sBSi6TkAjX6HzgheBFOwEQOJa8QTAU8tUN8GVYEz3NBGW8yx2wwFHYU5hiR9YAwtGIKxN4e5e&#10;bqEx9Wx7oHJNHigrQwDFeKg35aiejPRQtmZYFMSq7H2HoE/KV7nYC7ZSBr4PQHSMW0HAobKtrNS/&#10;366z+a/cMENYAIGI2gSmQowCIAGANiW0OShimZrEDOgU9GszF4P/XCSnXEzKg/9XjI3v0xZ9s3xo&#10;U01N/pzlwCNvb18JjJMy7QIWWEpQuU7/3Bfrefuq+/YvBhbQqWhaQVwpCMfR77NEmRP4Ri8Q9s3O&#10;aOY+VC8F5xyF6Fgb5UjoO0e4U9IUBYuTa8EQQsKb5YjV0IAJWgqDZUp4G87GUmTpYz1Y89onq3q2&#10;BoL8sy5Z0QADy9K4ehsmoql40ci+l6KjaBy3p1gwaxQxRUBxAA9cc+IZ/GcFFxQnLw1vBIYAGXvP&#10;B5q8w3O8H4Cy75gpgV0DlPTbtWOeWc3Alevkr7wCeZRicwX4buBibTpoyg8gW3NDqFNDOGeJYmVR&#10;r4EFsSHaFMbKd9uwDdoWwOC8b1ffDSsVXwIscj0BXpWnb9IW7Isv0Ba4XeRBO+C+Uh/qyjnARBAl&#10;QOv7vb+4A8cAPaDCkFN1CLga4dI7GnuOefCb4veOXA0CPU8N7fZc7UcZyDNGA3DC1j0s89tl1uMJ&#10;+5RAq05q4wyVU21zU8wCZgHlrBOOgmif7D6e8qZLAJVKKLKMKCgBfvmzZyuRUY5oYeDCb9Y+VqIJ&#10;g/xu0qHG/XeNPcXdpEyUu0lsom8JV8qCchhjFpp7gaWG7SDUXYvxci3hf04IAyDeg+pu0iP5kMdx&#10;DgLn+h7HjbcHFORHH9AXshztUdApGYBaoGPxHGMgnnqWR0q6UTZ+jxM2YXG6x3Hn3eN45xzzWzBg&#10;Ez01+ZQ4AkM7WbOmBpYXShNrgjGxKe+mJ6bEABXgDZPQkFKjUihuCtYxDAdLHzBk/Xse5gUAYO07&#10;b+NiAADVCwF0bjjW2PZZ8hifylJ5Yy8ATaDTc7FJjlP4LdQ0PgMwE6zo3eqGO0CbycoHugAcwYtc&#10;acCF93GTAF3KoKm5sUbewf0BrAKRAlm1P+0AOFFu8j2L31Envh9AbRlg+QYEZ6u4nmu/b1pOPN7/&#10;+koAs6C/kFuYZHJvLR3BwrlANcKTANdBWmL19RXb2/tFhCSBCSyw9igCDBKrcDYckEBNUbPqKU+b&#10;AEAKhPJkXftvaww/mpxwdq09oUuQUlgiy1mdhLmFeih0Pmf+ae2T9etaeaQg0fusU8ADIva+NVah&#10;mm0yIG25lQzlpUmlHPM98tycAE0LHVihhLgX+NJ9g3ywMlnhvgdLQiGweCltyo1vn3XL/++YIZeU&#10;unN+Ny21c+5z3O+mxfabK8GoBhvg4plNd+3ZzntWcy6oU9YyN4OyAQjR8BReQIHSklflCCQCDaxf&#10;DIXfvt29niOAsme4Xz1Rwk1b7HrP8ExMiLrSFk4Jn+pFYC2QUDBrKzr6ViwEwCCPysZvLi71Ma7X&#10;wMrngiD01IsybMpujADXBWCLlQKitHdgArO0NrRyTSKQh1w3ylL5KHPsiJibmSzl+silpbyUK4Ar&#10;H+fa7FNIpXPxO0+Rhz3fcU6f7fmul/4szAK9rt9smsHxXGMhnDV2Dx3HrL/0gnrk/0NLAKVNURKm&#10;LEUbPztadmbtfMiHfMhx6lrAkaLENoktaPw+4esYwCGQzX/nXO+40RWG4JpwSZsqot57+bEl8yRQ&#10;Hsb9SwLStMGWcubCyEXCT0zwy9e5JJ6BwmcNu4/lCJg0fbD8siibF0DeBEUS+N6pUwEnlCBrNBoe&#10;qEHpAy+UNoVHGXCNsMihdlYmUCRA00gD9DeGBuPhtyA9Vqz/wAjXhucK3HPcee9zztA/eZK3gv9c&#10;T5kCGSUxAYY4zhLmQrmtKUuW/Nq6E9gN39lUxcvne6dRGKcEN8WtHgKQ3gecAmvKay1hBQCVaFND&#10;fn03ACu/XECYMuAMQxKLxHUFHAIagFPW/dZJnmb5Ud/Ao5ku1TkXUatTur5RBNqa9gwYqzP1Ih/A&#10;KSbjTQy57XtmS5Cf60dvy/nXDjy4kxvCvLZGTHW9yQ1BQOdHfDALr6+bELT8v5QHgUrZsOJYzbO0&#10;l2Djx2fBF/zHwuYjF9NAcWjEgtHEObBaWautTMmSY1lTGJgQ7oUtc4Boy4ARq/DSBDSz1FnfQAeq&#10;nbIDhCglwl9UPSCFdqasnnp1U3EkLNcS6xsYXAMLFPXacGj1j1VYu1c7AbZmApX1r3zQnMsE1GFg&#10;mvmR64KPX6K45R/tP0sUmzaCvRI3AjQBDtovgIGFUfaYG+4jzwOutC0MgO8x4dTelL92BRQCjNqp&#10;fgRQOt67gD2MhnYLZADC3CbaLuYGw/LUae9yeOr8P953WwkAC9ofAwozdyq9AxZOjdcc3RCnZr+7&#10;LduPu99UCbAC0aMYJhYQq4wFNFMiLD+MgyFvtyYBYPxlZhhEoxOklBfrkELQgAl5CgCVzHLjgzeZ&#10;DkWD9kdPo6tdK9aC9W+0Af85YAFocJuw6FnsrHQjMYDfFNTW79BHgCigAGgAZgAPv4Ee+fMf49AI&#10;AHl7ylUCgayRWbCYEcZmlsRjKMM1thBQa/TH8n7A0nvWgIY6VCeUNtYJA0WZcys0ZwYFOfPdaw+z&#10;iaKAEvEL2owRKoSbNuOZjBj5wVRpB9wSwIQRGerFPa2w2dLhTf+NGcD2tHy5NoKtscf4iNkACrFE&#10;2pJYB8ybc/oLhgcbBZS4BnjxPv1kKS+BJGCmyb18k3u4M7Rxz7p17PzW9vy47lEC3LrAbe7VTWDh&#10;1EWBBQLw4YZ4fQ0MWCCgWc6sG0iTEJ5NxGL0AStuixV/rqQoGr5bCpYV7jdfPMViYSGgRfS4xFqn&#10;lJuj32iL3BDyTDjLt6FwNgpbLEJrIaB7W6iqSYFQ0ZcmLAyfPYsZYEEpA1ny5/nAFIuS3x8AQ6mb&#10;6RFV/hQJWzOyJmIBxC/MkrJU5q19sozux0qIU1i713etgQXgDwMjvqLVO1n2yoSyJaBmIymUpfob&#10;l772fgqUggbQmpQLCACGMDviYrQXwZe+g9Kt/rlL/NbO1EdLlBdPQ0lrH/qA356lrTmP5XDMXrCk&#10;/bhoWuCw5cTd0zLi2pnyBTYCAECWNqStAigS657room+MGWE+LVJGT4Yg2tL7+26Tztj/Oiju8zg&#10;iKposQmC/JFeVwmwznND+DJKjwW9ltaWLL6mVIAPkyUZPhhoIfQJTgql9QIogQCN97CgWw1TfANk&#10;THm15DOFjeql1PnGHdcxWuqZhYg9YUFekjAeXCKeC4g0D4S5ESiZ/L8sa6MOzOZHYbIcTR50z0RJ&#10;iNZHgaecWNnyu6bwWflrQEbMxdrQWfQ6yl28x5gaycHyN/8B9sJwV4BEPTlPnii7NVmCpscEldxj&#10;NAQFC1TKk9/8/uqBYgdEMAa+uwm9tCftS7kY9dLS3+Ny4NpDS4W3eqZjfrtHu+m8fcuRd1ybavRP&#10;y52PbQ+DANQAbAEAU0QXp2G20BIggRUja4GXtcmyzrUhjMqDnThXSo/zSkD/ARQwcrORb2MpbYpZ&#10;aPU2AllDf6QPXwKoxpc8/wS/Keq0CY9Yk2vWKMFNSQvosgEZwEXLUmeNEeBZW6wviqXRESw0itVw&#10;x5aZdt71rHUNlwWpvbXMNbcBZivrsFEULD33toz1zEc+a68EM2XiuSzg5j/AGrDObRSeshEwZwOq&#10;CHL3OCefXCQi6oErCgvl71nKUxl4Hpoc8+E8UARECOQ0jNF+3AR9YgY80+Za7IDNOcrHM90DCDjm&#10;t733smQpaXEBGBfPcB26n9sFcFLPFDafPsAkqNN/ir2hrRgdgM1G+VG4WBMChWtCzAiFTblRvhSl&#10;Z3unZwBImAC/gQQyxDWULCvae7my/G8oqPe7RjsRDOo/pe37lDUF6xuVI5cBhei7tRNxLqxpjFPX&#10;stABUXtzf2BK5AnwAD65qOybL0TcSfOACPbyW9wG1wG3Vit9Apo2/7kwgBTl0ORRWCYuDhNJ2bg/&#10;tE9tRTlLAmdZdAAuFm1M6kWgpPMF9D5k7qME7lECTfdMtu4yKZMOjfprsaF7ZPolP7Px7i/1GygT&#10;wixBZlgcJTNLBCcBJzrfiAHWDyqahek3ZWJKXsFbIuUFAorSL4rfEEgjIlzjHGubcEUbUxAsdUFr&#10;LHWKmWLiOwZetEFDFF1PAFPQhHJ+YA3eqImtiVBGCft2zyP8KQkb6pgCoiRY6uIfKBnzF1D8rF+A&#10;ht+9EQeGmio37g3ABxPCx84Sdq09Ze67KDlAwGYiLErJe8QJUF4pKIpfflJU8iNf5ZGSouQoQXlR&#10;BpQpMAXUsGr9lzfKx7uxCbZGONn7Txm3vDU3VLMu5spxHWAoYBLowWL4LsGGzX/hOa53HCBw3Dc7&#10;7nfvMFeC/PTsgh2LZ5DfrG/fUBwI1omiBhS4gHyb4b4Ah/YDKGgXQJ74FqAGywP0AHwAog1D1MgJ&#10;+45rD865F4sBIPpew3odN0zVNYZmdo13ONcxx3sOdwzXi9gb3wgcY1QAG/kFuJQLkIOBkVrTAfDd&#10;053gWa89un9r339c96ElYJh60+aPbN6sfDYxCyyKgiAI2Ed6XSVAOVEMUf6i01nDy0TQsI5sJqJh&#10;vbJAKXh0u99oX5ak4W02TJRjrtd2WKmu8985Fm/nnO+/Y6x3wYyEXNMWR69SsBStxGLW4CmSltfe&#10;WkMsX8qGQiO8m/yo+xtWLA9AISqZgqM8CPlieFiQfOONFBFE2TBQIyQoaeUBhOhLS/re+25dU0IZ&#10;+Q7gDRWtXCgxLAmrX71QQASEc66jbIE2rgj1X11RaEYOUJTaB0PBVOABSvn1rQAhJcjNAjyi1bkc&#10;MD5NYNXKjpS4uQiMCgAAuAtcT0l6n5EVrBtAhWKnSIEOYAibEpOhLljchma61rd4rvrXdnOFXKpo&#10;twyh7Jkp3XH661ER9yzHbMpKfwGwgCCC2TUYBuyc8vV9AkKBTcGbXGSzANCtbfs5XXdpXTynvL/m&#10;vGD8CjHYvET1qQJBG7ZSG4H3SM+nBPbwTaJogYXmKWDlUyIUzjIRYJSA87Ym9PCbYG8kxbha4LgS&#10;YLMdur6VBP2mPNzvmP+UgGdzO1AiwAG3B8bCxnpD+VNyWA6WKKuXsL20TNDoLH3vb/XD8uC5/XbO&#10;/1wkBDwqHaDABHCtRNmzSFuiWf70HwCoFSJZ6aLlBdthIFDv8t+EVVnhjisD7/UMx92rg2MvsAfK&#10;1HWu8cwxYY3Ed8yAH9DgmYHE5TXKHO3PbcQ1slauFJ+yKBjVcwAwQI8rAZPkWfINRGBJ1PPMpUmp&#10;KgfPcz22ymQxrsfspHSwOdoM5obrQxkBRrNhvc9JUSnzhku2eBWQ6DuBsyZvGqebBkK5RGb98flI&#10;okdOnlMJbG3zTcq022gIQo4g8sCosr0KxvP2DJjbK1+v+TlLC4oFjFrPanSetYj+X6asuqZ5Juig&#10;U3VYIJi5BQoupIgJSOfyQRdk6H180gUg+l3gGGuRhRVFZt+SwKh21qp9IKOpmFHby4C9LeDBd2EH&#10;tHOKiZ9btLoVKrlEWIB+i9Lnm0aLK7MAkn20fWDCPhAlf4Ej3+I/Re4dNu+w9x7vsHHRcNc4ZuOm&#10;aPlm3025cPFw23DvsLSXsSbYF4p1KTwoVSyD7x0nERrrG0sDTHjnqWnesRG+qUW1PAMzZa6FMYnr&#10;aXSEuqP83WNSKIBQNDYWRDn5FmDCPRSo4/nvAVYujgJaARMjDzAns7SFMXjK/q5PmOVyyS6N7gfD&#10;MgGERkgoE8BQfMRLT1v640v/xpeSf2CBLNEflyvWLr9hkxuC5UFoAAuXjk1/boVGMO41qdBz+7Zr&#10;88OvyiqmzEsEsGFpY0LZo6SfysIRO8HlwXKn8OQzQYOmpgi5BSjZRiag+FtsiDLXEfwv4peSQZm7&#10;njXKagaMsBYs9RS568QDrM1uSom7lrvBWHuKvAh28zmIaRA4iabH3HgeMEK5i08AJNaU26wegTIK&#10;mB9dPYl/kPfaMkXDslZOYzLPgDqbJSBOvtbqU/0DE1wRp/qMb1IWI1MgQC8X0vhuz8EU8OE3cxy5&#10;op6AEnXhG9QzlgYgUJYAqPaHyQEIBbUCEkAURbocanltXxjvu0Wp7QlQgPEAKqGubwLcj/R0JbDV&#10;Un+6HK2/6ZK86lcYU31wF7CAnm7hHFbgI72eEqAo1C3hPiZR9yLJx2RuBYJ5bWz9nqXCiqQMBRZK&#10;AvsEjdURBD7yoUusXsqf8mOxUTzcAixVikksgoBAStrkOsb5t+AR65kLAlVPsfotSFHQG2VGUWLW&#10;lkk+XE+Z8pcLuqQAU6piGqLNWcL81OhyCkjeUO2NPtlSbqx3ir2x+fz+FEczRAJNrHHfNibltDzW&#10;eX2ZEbC2PoGyIUjMM6AclIkgSlY+hdXG506hj/NyiDeh+DEdhm4aYQPcNToDqwIINjNsE24JnDTy&#10;Q90CR94vrkF5c3coA2BBIKv65n4BEAV9Cg5Vtr5XPWu/QJz/AgjtWevO2dSPPWtdIKlNG9FutBft&#10;xiao1qgHwbSNclDf4ivUByELCArudRyAsZdfx533/9bZPPXVho0KpjwVz3CJwtjS/t72a7YCx5dW&#10;7piFVlXFbp5K7zALpz6SoCIUCafHPOKvq9sQcBrLOAeAtsCPjt4eE0Voprx7dwgBYax1+aJ0WLhi&#10;EbAfrGQbFoCCoiBY95QKC55S2jJ16ZZaxBBgHCg9ow2Wk1T5D8BgKIAte0GGFIRhoQADRcFfr/8I&#10;6KOIgKCAzpZ8uAZVr/81gZKRAKz58qQe+bYpxzFxVSyPVX+ULUVrP0vyyNoHitQB8MDqV+bAlt+O&#10;u2YJLH0jl0MrXAIJghQBB0DUcXWFPbIHalqG23/MAUaIgieoAwoFUmqLllD3371iKwIz/jf8V73Y&#10;xAlwi2grvQ/YcUx8iREN8gasAESOqT9uAOcwOtgs9zSkVNv0TuDJta4Bqlxn1ASw47zfjps8aks6&#10;1b/0DcAHkNVHDXt9rkm93VtWPNdvfyn5YmQA4FhYsmsTWDi1mJRxwC0JPFLVL6VAHvmcl0CjGyjh&#10;0brkR6ZEZnUtNgF4FBcg3kRQm6BXbcR/Ixqcc1yEu9ECRko4j6YWnEjhsdZZ2vbOYa+c4yZyP0qd&#10;gqVYWPusdgpEHANFw0dNGVEwBYxRGBQFBT+OVLil/lHhYjqUh3kTBCuKtaBgbb6RYszVwVVCueiA&#10;QAZFAdQ0i6HrAB3f3DLd42Q/zUXgmI5sY5EKOgUOKF2Bk8oHeOAWdB4QwQAoCwGEoulZxBQKQON/&#10;w0Jd6xrKXr+2d96oA+dY286L3McaGA3FAvGeNnmXN/Q4xQVIeJ+Iaha6umOxc580CVJLgQM4NjEq&#10;xal0zJ4FLfDT6AnlILZCfdtauIoVhI1o/ZIU0yk5No5ccL28bbUYb2lDe98rz+pIG8PMKIvnPCTy&#10;GsCwpxtn7/J/Tc8j98UE6cPYs01g4dRFhLeGyWJ7MAuvp6mgWCkcVvOYKODZ4kOAAj98Iw+abAml&#10;TpGLyrc5DoDYKEb7ovpd1wRMXT8ecy+a+d3vfvdRCRf8ijVgsZWMhEAjZ3VTJAXA+R7KWRDiXjOO&#10;eo4RGI0EofSj75QhZO4YBoSiFb8gv5Qw615+Wi9Cx+SWYBXLt3waJeDbHW86YYqguRH0P88AhgAm&#10;Y/e9TwClayjO1tJQNt6prrxDOeZGsGcds7bNLeA+4MaxJp5yXH4KGm1kS3NEEC7yKn/cUvLLinY/&#10;sKR9uNe3AW4AC6AlH03I5Zsdx8A0NTewoy0BZspIfAIGQeyI9zQdrVgFrjP5UV6mCFfuwIXRIPLg&#10;WBuwBLQ575jzaHxAyH0dc03rkmAJlIN7W2LceXEYAJlzWAhsBLZCedu3NLjyNIIE83KvAG4A0vcr&#10;K+2i0SgvEQAtpSrw8xq+47lrC6CfjCA7dpnumXXYkLh7NfznXqivKX86oTollFmPoy9VJ2URz6b+&#10;1LBY+I3HHYPeGkvOUhyD7sZyG60+loN8jMf89xx0NeVLkfCrQ78UJIXEkmblon1Z2M7xX7cKoetZ&#10;ucAJZUBhjUP6bqlHeeWPBn4oQ0yGd3MRiGw3WoLCAH4oVMqM0qVkWMDmo2gpbNezko0CcNzWct79&#10;7r+YDK4NYKMlu7kCvMe7KU/P863LaHkMBD/+rB7MPErhY0/GhAGgLClek2mZP0FeuT68xyaPZkQE&#10;VsYlrtWfNuVeIzR8g/gK99qUFxeTkTYWi+LqsRlGyBXGtaBsDYmUPA8wAk4wOZgX3wSEiGUAjJQL&#10;8ICeB9TQqYCwOIEmr1Iuzcoo7oA1LkgVGyKuxX1WMHWv/xgW/7V1x8Q6AKHjpF2xKMAMS5+7hztG&#10;/ITrxdloL/e0+rF53CaNlvD+ZX3e0uYf977uEiDTyXuGyOZVJ08ViQ7PomLdPMDCy288FCpLRH0u&#10;p6lW1wTP2jSzlIdGhbKyNbsg4ZiwLSDMdQQz4ZsAblVIgpY/H43dswAU5ylBYIESMKOf/w3vkedm&#10;CEShUyKAAmTczIRZwhSI4xTLngIULQ68yBMrE+tA4VGolCjlSRkKgGvFRS4Y55U38MINYc8lI3DU&#10;ef8pQPu2rqNkWex1aK4YljjQR2GIJZGf5VoXgggLEq3lBtDkBSsxxmIAe5glx1v3Yq3FU+hmvhxp&#10;ZvMFsHSXw263WImeA1ip7+qLW0t9NiRUewLCAI6GGgItruGWEmz6tiVla6glkKbPKIfmcHjbyqLv&#10;3dLe3tayGb87ZoF+J3tPpU1DJ1kzOiNL9AEWXn4TY41TsijXpT9RIBkLdS2xkAXSoWfR8qjdqFq0&#10;t4AxVC2aVgCYcwWeOSc4zDnMANo6utdeNL93s8opB0qDwhIYxmJ3njXsGMEoUM1/gAVQYKUDO0ZE&#10;YBYEaLJetV00uJkKKXYKutgJv9soXRsFLc6CohJDAVzx2zcDopgFbAzLVF6BK53NbxtrHVpvy90A&#10;vDTZkvzmYnAMENC/ACD/XRvooXwbZiiwUMoCb6IjzwKklpOmqSPlM0vK0f2BBwARdS5vyu2cr1n9&#10;GtVQInjUEQZouYLlll6jvnwDsCl5vwBHgA/wAtK4MbSn5WyJ2I5WcwR2xNU8dTpXXvfOD0ZIvEjt&#10;iGsEcL0ns3Hvb7q2TB9gYVvNYOr0d/JFv9Nv1oZJbwILBDKBSIA9NViYDVvbVgyXXXVto7zsLc/j&#10;akIdlY5dWCaUKoE/S5Qlq/4eY9q9j1Cj3Ah79C0Fn6AznA4YKQEbFAmLnK8N+ElBUY78zAVJYRaK&#10;KbBvSdZx9knH/W/aaEqreAB+YZv2T/EDAd7HxaBftB4D2lvQpg2gsHGZFBwocA/waLpl/23+K1u/&#10;BXq2IBPF778+oBNTwmh3Ca2ugzsHuKDmRfAvE9/8WuAS94ZvAhZsDQXFkmxJQKEYCPc20RCgtDXq&#10;f3yHshLnQeFjOjxTfYov8ExlilVR1suJp+q7wI66AS58FzfVNXnZ8u2za3KtXXv/HvcR9PqEdtKE&#10;ZpgGK4hip2YxZw/FukfJv8xnAAuME31ml+meCRUNj5B96gDHUzPHvczqeR65ZnVQgMthcyw41uZM&#10;gIh+p7Abvrf3lzQTIMYBkKGY+X9t6G4BcfzH3B2ABIXN+ka/s6YgY8CB5ckC5eKwmdgHq0HJAAWC&#10;+4xRp4gpZEravvUtWkWU5a398bUXW4BmR/kCBuIIvI8VLkhQ/xB0dq9EMTcfBoYEUFFf/PPKQUDg&#10;Mgnga4GYJSDmssDkMADEUujj4kWUg7rAsKhz4EUZASUBIYDTSBUuIHloRIry8J7WRCAvuBQa+dDo&#10;iFa5dM41mBKsyhiQigHjcgD8tFOBkOIZxEOMw/LGUQ6uMbRWYKH2DfCJLXmOckS+95anlQWwZVST&#10;ctVvCsbluhIYPLqe3iawsLdReGr0zVY5sHf5+8atEw/qx2SAmIVlbNMy/5uYBUIIokeVXkMvbi20&#10;x3VPVwLYAXVK0Y2JQlDPl6zeuFeuKV8KkHIQFc9yphi4PViKAAFLkwsCw0EAUgyUFUDQ8EQjKWqv&#10;9pQgZahjYx0oVgGCeybsAeuechM/sHciULAuYhBMBKTeWNGtVYENAlQEIxaQqA5Z62ILxEu0USLO&#10;YWaUKfeM4EDlqWx8g634kFaopHxbVdK7W5nSfTZlDeAVRwJItJokgeR3I2BYM6OrRl1TbCNlLghR&#10;naozQLA6Vde+RXyCzW9lLp5GHrlGHFdOLQ/tuzAzQJ24CG0oV5ljNmxV8yQ0nwIQxHXWfArAMpeY&#10;/7Ohxc9xyB+ZDSwJfgSylTW2TQDqmvLcW4Gd6w/3et+962OPfO8NYJT1VtcTQM7IAcKbj2WtzC4G&#10;C0/thjjXyB7nrysBgo7QZYHzx4/JkDDMw5g0PhY2pXivZD4DQEEHpChYRCxRKNlcC9iBgtoEGKLY&#10;6xSsX3luDQlKBuNA4VE2WaLuBy50kHMzll36nToehUQg7z0ltinXKWrK37wNlKCRKb4XsGoEwnu+&#10;53seFYGRJI6nwM1bwPVEWdsXM0FIoPm5VJSZYEisi605L7ybmwTbIKCS9Y/ep6D9boSH/wwLm2OU&#10;txgS4MRvSt1/ikuAov+ADeUNPCzjLZrBUXyJtkrh+17ARL36n8XsOCXYCpdN+W0PPDbUNXcUUIN9&#10;MMcEP78AXawI5kqgV4G7ysM5Vpc9los7RBu6h5C/tM1der1+L5DYcFflB0i+6blzWiX00m/Zev1L&#10;rKet33brdWRWs6iaZ+VU2gQWdGiCRIe+dRndWz/ucf9+JWA0AmWyDIBjabI4o0hF6PN5EsaofFae&#10;Df3dSAZ0v/8Erd9Ni+sdWAzCFXXP2kOLN0LCcEMbQY0yb2lszwVkam/8z4aIlYAK1rSAS+/zzIbK&#10;AQ3OsQgpgs6bUIn1LR7C/Z6/Nw0MTFHWviN3BsVbUCWlW4wCZWyjjHVa1HyTXDnmv+vFJZgFEsXu&#10;XmXSUFVKk/LFmgBVNudtlAB/tXIB8n2rY02SpBy4nJocCuBgSWOXAEPlhYEAAqz/AARwx5AHwIDN&#10;Oe2jER1cGOOy49wM2oLyiJlg0WN2uEEANnJlKaiAEWDP7IjaDHeCIEZxEqx65SXfLVqm3JUXRsQw&#10;Rr7Ytq7BChhOKy+N7gJUsFOGdwJCSzBM0TgujoPlZYGxe8rAp5r1kIGACSPXlefe4HY/KfV40j1L&#10;oLUhgGlA+GawwALwMBbJPTvKPQvl8eyPWAIUDAXBQh3dSwLFCOoWOiIo+acBBTMIErpoWr5gm/nq&#10;m5jGJDWUtc251hHw3+gF7ID7HReEBQD4j/5tISf0NLACyGAAWIH+yxP3Q9G78k7Yo+abQMeoCsqg&#10;iXlafEnkfhS0URZGSwA/YhD2TkCCfLciJbq+JbftWXTjEt4FDxd/Yc+90DXuURazcdCuW66yOX4P&#10;poHinyUAi8ugRBlz97QcdvnnQvA9yr3RHK6Tb3XSUuV+j8f89iz5B9zMUyCAVh3lumDpAzxGnkjR&#10;uhSYbwZOAB5thOIWyzILzO0bABLgcJawU1gz7wBqlKf3+JaCAZU5S6tRKTEYMVXa/WthV/VzIFS9&#10;AeqXLGy2d595PO/NlECjIbRvoP5msIAy1HFRoFsDJ97Mpz/eWglsrSd+Yoqg5am7n/BcLqF7bemy&#10;Ok/59nIlsF61M4s6GcIHJAAyUcesYPQ7RQNs5FsbA9zGY8vz8l/EOnCEAfD9WXP2y23tebNnj+Uj&#10;CNK3UFzqohEH4++RDVAG/gMvXWOPlVE/vncG1CmzU2ABfb9c46N8yiPQNCZWPECA8SjPBSsu951f&#10;7jEXFLN6Ag6xJCMVLEAVMDQUUh00wqN8AKeAinsBGgocmyEZ8XEKLAAua6N13Af0jqlgTOwI+ead&#10;WC55xJSh7LlQsArcPy85Zmvmx/b9XC0Ag762tk7Isu9v9YlfKzP2uE+7vLcL4t7P36McTj0DWACw&#10;9dVdpntGR0Ie45K49/6Ix/OfpgRMaMOyWoIFFvw4wY1JXlpoB4tga1phjIMofYIYmxADwYozDJJV&#10;6FoMhN9YBr+dNycCdsF9TYvMtcBt0XTDTcikDdooEgyHoX6UPd+z6aDRyehtExaJf0AZO+8c36zN&#10;b9c4zmIuME+HWVr0wAnF6Tq+/tYrAFgEXbLazS4o8BCzgcVocSGWNMCFxRC4CbVzB1A+48YV4L9J&#10;jCgoFq1rdVxlCnAQ4rNYEYIKWFibUwDwEfeh/84SEKFPj0kMgvJFvV+TCGgjKtQZd8AsWpwSBhbM&#10;aYF5GCeSAiCUmTbJ0jWUUrkHfv0/tQjXqaV2tZnlsMu+UVlhowzRnSXlIV+zlULd+1xAxLXR+UZI&#10;KDtt+yUtf/2YFvqaXvph93ATYnLJGa7hU2lTzAK/JSEtcOvaxnjbJz3uvlcJCBQEDJbLFBOMWXM6&#10;JJqS0DaFLaXM0ipeQeAX64TAAT6cs6eY0ZyisAGAloY2sZAYCNd4PyaBgiHMuSMoEBaeNif2AKgg&#10;5FvuGEhwrQ2AAUgABGAF+HB98/ZzffjtWoAEY9GCU8AAGloAXgF39r5bm+fHpshZqizulH2BcKxe&#10;ZSAoTrmIj/CNvgcwEWdB+WMGuPB0ytbRYMUKKqSsAZHmcfA7UIT2p+x94ywFFtb8zZSYQMc1V4tv&#10;Y9mPyTGMzlYLc7zX+7QNIAnIWq7S2bXmiPDtysi7RqCqzNxvzLcZJrmfxkBUfnZ1upbcu8aktOKl&#10;epstF421WBslA5Cpx3sG+N6rj295rrakr1IaXHtA20tJ9w6QfCnlcE0+xTDpiwyENfddz90EFgSF&#10;sfLM1rfHUJFrPupxz31KgFU+YxYoEYGOJVS3EQdbE+EjMI9iLehRJDxQooGutSNUO+uclQM43GKx&#10;LSnC8Z1+G01xSvFs/da167wfUFlOibx2vbIBeghsbgcKSuBfcyss7/MNmAXrZcySsgRGRoZoDKAz&#10;AyUwVrmYzEcQpTK5lF51vaDX1miYubbKI+aE4eHdvq33a2OAIgsfkwAEAq1jtD5FBvCdAguGBM4S&#10;kKh8gbulm07+sUMA7Cy1Po55Jq5Jl5bnNe+45B6uomVw78gKcbmQ+08Ro3arTpHvW59xSdnd69o3&#10;8Q3agLk3yFsG0am0CSwQKqwdnem5Nfp7Vdzb8lxWMMp4CQRYcAXUsRAvERraCAub4EfhE/gsSP8p&#10;EX5yCpRCZO1hFbAGLDvKwLXAKXr/lD/+1jri9sCY3LOToth987ngMQF35pTw3dwhGA/sCqGNsqdU&#10;lREFGsui/Jp0CKuSm4gLBvuCZRGsxyXCYmbJY1gARPMqcP9gV1DvjbZQV9wDAAjGwt5GSTbjpN+i&#10;6Zut0h4jIaARM6JctSnvxzRgley93yJfRqL4RqzLKKC4hjADYha0OSMb5Ef+5BdN6r84jIYyAqKi&#10;uIEqz3e/9zvuGJYL4yOwEsvC4BFo6Z5G9fiNFcP8CIJ1b5t7bcqTQMWItfjUGnMya5fPjZE1Idma&#10;q8miWkAoaxOgVh9cE2+77OeCOicrzp2/VWbtfb8gV/JY2waibwYLLAFCzLCqR3pdJUBQsmSXcy0Q&#10;0JQMgcg6XbO4ZqVB2aCP+eqLHLcX8c5/jm0QT+AdBDulRxhzTxD4xr4DMSh4Any52NVeNdDiTFY7&#10;vFcyAyJK/lTwEMFtZAdXBdeNoawULEVHWBuxQEm15eIBHCjl3Dq5dtwLHAgyVA/KGBhQ5q6lsP0H&#10;xrg6uILsx9ELTc6EKQB2bL6jyZqauKlRH4wJYEdsCoXrWQIK1TFw4n1cDAABANS0282tQMhiG4AX&#10;AoyrQrtkoORakk/uGpaQmBnHTcDkPf5jDuRDWQJOrT8ChHqOsvANgJgy8Ty/5dmsoYCXOhBXE/jy&#10;XKAKwFHWTdzkW5Z95l5taO/n8lOLlVm6mkZFB6SrK/VMkQDw2otjAN5LclPsVX6GeL82N1Tz7ehr&#10;mxeSOkX3Cr6CMnWoR3pdJcDKImCXyzhToFiBViEcXRJKgJWxNoSMBYjOvhVlAyoNebxH9DVrj8Ih&#10;CJdrCOxlRXkOMETQLpNz/PWUm/H/s0BFip81PMsPv/spN4T6oVjXwBYfpfcSgEABkEJJtComEINN&#10;MJqBS4lykUfzKGBKKHrPxiZQpsUeGEWj/tfmsABQgQXvrl59H8bAxkUgcFS5LBeMwjwBQWv1g1ko&#10;1mZZ3hQ/0DJL3gPsiL+ZJS40AGoZCPwSpQF3l0DWLSOm1Ld2wp1GHjQEWJ0D/bf28ZdYfi8tz6fm&#10;7sAYC6AGCDeDhVMFgGLUCY0xfqT9S2AvxXRNztSthrKkJClqwtGQMi4K1hYrDGC0zzrDPtgodbQ5&#10;y8u4eHSxIZMm7SFoWz3Sf+8yK5/5CLAQlBPWwVoEhuz5TRFRShowiw59TtCj2At0ZB1iJOwpAtag&#10;367l16akXcsyxIo5bhSGcyxSAtAIBmDJNywV0zXlObvH1MxcMCxZrAAAYPNbeXIVrFHCWBYTEc0S&#10;q4DwXrN2nEcxLqefrr1hDAERMQ3KmBJG1wtWBSLR7yh3yt1vE2wBgoIPKRAWJnfVcsZKdc1CX5sZ&#10;UHvwPu6nkrL3HK4Cbc752bwSFDqXxJiApgQiOeX5s6R9Yq7OgYWZEjV8ksF0TeDn+L432ddvbc9c&#10;EdopQAUMKg99bs/l32/N4+P+y0pAvxM7RAesrU7bE9+JWTiFEAkGD3u4IS6riK1XXxIPsPWZW6+z&#10;hC0Buwxu0Yi4AVgPlBXL2HBG8SuUho0vUzAZZWgzakDkOl8xGpqvnUBBVRsFQHGxSFjyFGSUNkXq&#10;+q7127km+KHM0eRodBuKnY9ZXITf6Pd81pSw/yk41xmNwcdtyB1lYe9e59D+QIN36zTABYrZewAR&#10;FDW6H3WPwnc9Bd5GcY2//adsvbNphOXHNxhN0iRWDR1FfXvfmhJB4Sv7Wf9EBWMWKEdxA0v2BZ0v&#10;0hlomyVKnwI1GsT3s/QpYxa9YaGGh7LwWfP+O+8YN4KtZbmXlryJlDAaa2wlpkK+zfMwJi4XbUP9&#10;yM+S6lZG2qKynYEF7wMytOlZAnjV3yxhmYCV5sdfXtMsttiW15SuZQaAJgaDNsDFsxUwvGSw9Jrq&#10;vW8BjDELwgw2LyS1BSysRWW/xkJ8W75JJ6fIZxHmFAlrnPLg4zyXmqiIYKXcsQcsD9Zn0/Py4VMC&#10;/L0obnS2DYsQo4D69NsxtDj/NQsaWFlzR2i/nbt0BIXpkoFhrAjFrZ3bYx/4vrkqlE+T+lA6yoaQ&#10;pExtTT/tdwpXuVGuqHW+9uUS0lgU9P+pRbuAIKzNmFDhwJBnAyHKRnl7j1iPVm7EDrEA15SncvUN&#10;6gPFvDbTo3cn5JUzAYPxodBnsRieA1ys0dyi7IFBrFLJ87UTwFGMhvJcJvXrmwVLzhKGBRu25nZR&#10;f0tWoud4thFAmJRZ0kaU82vz1W9xRaz1e24moBrAM4vqJaOlzsmSx/n7lMBSzwPJBVafi0t7h1k4&#10;hfjQlYQSIflIr68EWNazdRIoKjQ9pYPSxxT4z9JEMwMZjpkzAGvgv61JPsQ5iHehkG5JBBqrnrDW&#10;sCkSoxhMG8waZXn7zf3hvM1xFLvN9SbzwRy4z9A8wi2LmRXse1p34Za8jorVb51T7AAGhiIEOjAV&#10;gAgQQOGemimTcuMikYAgkeqUKXDTpFXK3rP910+xFQAOKxhY4O6ZJbQjAOO5gIa5IrYkbgbKHjsy&#10;A2/mqmCtrCkibAl3w/I85qLZOjFay0RGAWOYnFnyvdioNXCkHM8xCwDULGFLPPsUWNjLar7W2t9S&#10;d3tfow6xdALk9KMRAO79rsfz9imBcWSOtkYmqr/Na0OcGtqTG4IAehsTIXCviPznUJ6EL+Wz9H0b&#10;zQAMCP4TpY425k9mubK0jMtn+WMC7MUc2DALFDLFiD1Ym2Hwkm+nlFikrH9R7fILvPJro9NtXCnN&#10;fkjot7iV39wnXCTOi9NwzlAhbgcdhcCT7hFI6bmYFUCKG8YIAe9D+3HHYC+a1InFLm6AhategB6u&#10;BNf6zXJu5AgWgfLzPMAuFw0wArCh1YEIzzZRkcmIgDcMjQ1YIeDVMyUMMJybvU8dVP6Gv5rZsyWv&#10;1TtWAZUP0ACLNswJAGFyKFN6c8cslbZ2gmUBdtQtd5Jhp+oOqyUSXR16rjiPFijj/nLOHpDihuBe&#10;co932gTrehYAww3kWs9yHxCnbHwXdxkQJ5/y7Rr51V6UP7C6BrzU8XOKlI/lu1d7DgjXZ7iO9COj&#10;TbTf5SRvl/T1x7W3lcAINs/VfzELjJYZYzcC4M3Mgg68NlXqbZ/2Mu5+k3EF9y4hHZ1FtxR2hKjZ&#10;HQlV1uslE9IQ5qx1boc9k8Zr3D/fNYW4DN675F18+YSbwN2nWKaXJQ8cZH35FrQ6/73hhlgbDAhr&#10;HyWPMfGN6qZZHVGFWyxPgE6QKbaBC4QlT0kDBYAcxsV5DAHGBVBgOQMga4yA4EZ5RTtTnBgM7oZY&#10;JaAGQHGe4vBM/7UDFD/2CtDwLZTwmLQXx32rfMiza32/DchqwSptUrkBOt7h2zAovs97nccyiavg&#10;CsJ8Oed+gEA+3CNvnlsevR+4Auq4deQ75sx1gEig8pJ29iav3YvtOPcN2qQZT1ugTZ1x5wEOrYp6&#10;7hmP809fAi0m2Jo8yxyMI5o2TcoEsQtkEdDySK+rBCBLlDzBuxzqZkliylSDunQp54LYUNb3SCZI&#10;EXBLOJnQ6NIEHLA0telz1vSlz167XhlyfVBiTdFcPEaTNiXc7dUNNo/CRxVSzGIptiZsWJMYASgA&#10;r7psQSiCHEBxjCuCIqSgHTNCwjHAwVLUABVFipnxHYI4jTxxnpvFtfbeAWQqW2Xsf8/x2zu9YwwU&#10;5Oum0LEmjBKuF5a948006FnqSTlgXzyr97UctzIFNLh1fFPf6zob5eUbx/vkzXVcbUCCSH/HvM++&#10;7+KGAJRew9DJZfuZDa3bAkjH52RMYRTEsXAL0hk29SomRjDyayy/rf3xKa7TRy6JQ9EXAHn9jqFw&#10;Km0CCyyiVoF7ig9+vOPpSqDx44bKLRPrFFggCD7ogz7oImpRJD5rD0V9L+sm5cHK9L5LEmrZtwE1&#10;T5m4aVjeQA6XAOYFeMAsjN8gfoJ7gvIz5JIyoyQxAZcEknEBcRdQ0Oj36GnfTOGPcUjOCUrFbLSM&#10;NoDAIgfMtIES949Yl1mi6LEXMwpUwCzWpOS7DG1l2Rh5wnrXZrA+y7qhwDAGazPNAVzyrYxniQvL&#10;CJVZaujm2jK9wKn62MJAYb4MtXybk7pSVtw2ABigCzho+8r4UjDyNpflJd+uzC+Rt8A4dk4fXxtW&#10;3Ps3gQXWgIrW2R7pdZWAdQDEI8wCt9CHzhG+GhOrbLZM8fKY/ywMNC4L0/h9FnGLSvGx88ljrKxM&#10;iN5mYfOptyKj+AN+Z3vH/LYZnknJtrdSIyDbGgMpQ/ssJvt+d5xyRvNTApC4bfYdLSPd6nbte+a4&#10;HxVxrWTWcSk180JQbKxVCtk3AA1cQix2x9Hj44qRRoe4ln/9kkQg8EdyHVDU6lVS/nz4yyTP6lzd&#10;r83W5961dTXECKj35aRdQCf6X0zBCDoABW1CvACwYAKoWfIdymS8f7xOG9ZO12IHAKPAQoGn3a/+&#10;xUNQZJcI21k+Peup2KpL2sGbvFaZCjzNVQQ8YKweoOFN1sqHxmgxJsgiQ7xPpU1gAZIHFgRE3dqR&#10;3mzRPN6+LAEuiLWFjgSv8d0S0hbgocD43FHbfMrO+e83i5ciE6TmuoLgKGVKhdVoszgUZWijqGza&#10;FesSRW8TyGdEA8VAqDRZD2Uqr+hiFkp58G7KltXJ/+5edLX/AAHF5bd7Gykhj5SUdk3BNKeD457L&#10;t+04BeubHGukhz3a3Eb55R9vlAXXhm8SfY/S982C8mz9RutjF/joi0lABfKby5eydA1rtiXBjT6Q&#10;H6MGnLM1SZZ9//02tNO72jvWKApllXJeG+EE0JxiXgRUrjELgJxyYeWM7IKhot7dKpgYEnlSrxS9&#10;ulYGAi7HVPA18OG5a5PHeAahtwY2jOhBtc5kmHdQZONQ0IDgmtS4hO59iZIn14I6PMWonJohcPnd&#10;niO4VftW1yhwjJmh1M9t/Yxl3sfh2S+xPmd5Vh/NmYIUuBksmASFACNwHmDhtTSTD/0OytrkS7O5&#10;CfieAYJSox7sbS0yxP8sbqB5EszIaBiOe9eWT56V4qVtq+spEUpAG8VUiHA3cgMdLuhKJDwKXlBd&#10;x4AN1rYASZS3ER+oYxH9LG8KjZ/aPX63dLX/aHLPZeGzopWTkRaoeYqMIkW9GoWA2vPfcEGjFeSP&#10;datPmejJjJTYBIAKsjf3vlEQwJljwAKQZW90icAxndt9LGxA3ne0dLi9d4jeVwfyJCgSK9Q13hFY&#10;MvfALKlfYGFtxkKzL64xC4Y9AqHu5VrJemS1A5etkuk/JoGC1oZah2BteKNnia055YYA8JZrNsR0&#10;GUK7Zj1RVNxmRsmM1u6SLRrb6LlI80slxXOzsse5NbZOurT1m7m7tH/sIwCp7wIORvqY7A1Y9c7X&#10;ElhOfrzpNGuvypdxBrhtnmfh1IcQMiweEeiXCvQ3XUCP958ugfd///c/WmPjMsbd8QEf8AFHhSGh&#10;DLEBguZslCvF6jflaRPMaKNkWdQs7KdqL3zfLFPgh5JCRbNcCR2WJtDiP6XEwmVFnkPST912tpQV&#10;YSqmwPeyCihQrhSClesHC+S/444VqOd4/50jvLA/LHV1COChiQVCEuTcDxQ7ICRg0DS/zqtbQyEx&#10;NtqDduEc37Tr1D/WQhzJB37gBx7BlrYBcGFbWl+GVW7kB8bGKBsAj8CiNAAYgE0b81zP9I4m+wK8&#10;ADwAlWsGowDcAGwsVsrGUFp5dQ/XS2saGLHB5SXQTtsQlyPfWDTfy12mLIBI77VXJnsDg6duW1ve&#10;9ybAinZstBVmURAkWQQ8aAvqjCGD/RJfI2ZG297ST7Z87z2uWcvbJXFG98hXz1zmT53rk8r73Dwr&#10;m9wQKgpYeCwkdc9qfDPP5ltFp0P1yxEP4gGck1jK6HgdusmX/Gbp2ttYZv6z2rWXc+ujX/vFo8Uz&#10;PoPQYal6tz3XwriSIquTICrqfo1GvzZfT3Gf+A/fYCifIYBNoY3Ob24FAUuG/PnvPECAjXCN/+rJ&#10;eS4YIy0ICnVryKG6cx/F6Zxj3qXO3a+e/VeGFHP58EznXQ+EOO+cjdtK/IN6aeghJY9JaH2I5voA&#10;FhyXD5tneobnAhaeIa9AbMc8X54xWc431FI+1L/hotoiRgKAbRVN5eg7Pd+zfa98Vpbe4XsNv7T+&#10;xJies8J6inZ4j3dgdwBEMUziVxin6qKVTbVX9cS1KeYJk/ncXRf3KKc9nwksGLmi3+0S4IjO1Aln&#10;wVB7ZvzxrDdTAgSpxrKc0pkF1iJG6CrWeUPv5BT9D2DkuyVAuTP4nAndS+Zl2OPLNXzWLoHCmmWN&#10;mkSKULGxGFnNjptnwFTULy2xsmwmPzKShQWOGWDht2AXaxgLYHOchcxC75j/XC4sarR7wauAY4wE&#10;pomyZn2z/tRxQwm1BewGN4hz2oS6d5zlx0IRDB2FrF5McEQ5c99I3CPaHPZKMoeL2BIgBuMjH7aG&#10;QHougEGBC/rEJhhJ0lAxbZGLCTgov2I8WKbLkTImEGP4cMWIYdFWMBPyI5jWszzDO7Tvt4FVeK79&#10;QP2TO1x+zfwJFAK4AKn6095uXeDrTX//m2pjypd7TnnuAhb4WqE6+0d6fSWAqmalCgAbk04IdZYo&#10;jC0WlUA7fvZ7JMKbMJePWQejUAgTQVOnAtB8K+rzJaXW8TASYa+kHMVZsOAo0RJQJT6Akp4l5Yfq&#10;l5Z+fcqeoh6TmBJMQJN0YUiAFLOAAhXcQuI0MBhcY7PEdeAZlPsscT8AC4FWQMF3aYtAJEBi3gpA&#10;geGDkSAkgQbH/X4OvuW96vapnvPUio6LEWAU+NsEYNqFOJ3nNIvmJeW/HDl0yb23XisIWttfixXq&#10;+ZvcECbTYBUInHqk11kCIvn5dkcwwPfcRFwAhfNrgrxSIfjRwKYcZv3aWLf8jSx6PuKmjGYJZ/1T&#10;ThSHIXsYgKaPpvxtLD/xBjYBbCxe1gR6mO+avz6/PcFPEZwSHOYNeOqF0bYArVOtS6wAa0o5LdMt&#10;z2Z5C0gkNKJ10cEA5CwK3rswBy26RFmM7ye0x1EWBCHGoIBI12pL6H/1xnLkDuD2ElNgNsdZYukD&#10;gmtzGHBDOe/52gaZ5T0CSLk7Ch4VXCroVGCoreh87KlpsE+lN+HXf9MSR3me+u5LF27b83v0cW4L&#10;I6YYtNymgptf+0iVU2V4qWsGcG4ytFPP3QQW0D+CTWYT9+xZ8Y9nvbkS4AdEzY9CgfWX64lFT0EY&#10;VXAqUdiEtCjnpuLNb01h2JzTucehly1TzTJkcRboVNyBY3zQ3BusCPt82twOwIFns0xZira16N7G&#10;FnueQDyBdr6ftczqZIFiHVik4hpYyQCI4DdUnfkisGwi622UjY0/ngIV34HZEOWPfjeU0BwSggWN&#10;zLBvlIUAPJYyl4CgPa4CrgWuBCDLsUZreL9vpYyxN8pQPlnDywj+S1uSZ6iDFmESHCjOYWbxUB7K&#10;rGGGMT0BBgqYz7nkO7SJ2k6rRxpy6jeXhxgTgFGMwHLoZM/h1gIqXDdL7nO/RIFRHABKc2WMbFTz&#10;ZbgWIAJcfRP/OKC0TG8jSKgMlNWbBARb2jLAi+kCNrU1w5YFMj/S+RIg34AFo1NuBgsEo4cRgI/0&#10;OktApLo5DkYLkU8fYCjpfIbF2VDNNgAyxeg/ZQrhmzgJusc05FvmXwYm7AkflqIoYdaB4XRYgw/+&#10;4A8+7o1gEGfAisY02LAL/PMtStTIC5H2NorXOf5N+QAqDG2kjCkkFqkIfYq74DpsmUWLuFx8i/+C&#10;7dDmgAB2xQyK9mYfNHyRBW60B4HEgjafAQtWfAdAxXXT/BWC4/gEzfHQHBCUJNodzS+wtHkkBCI6&#10;BkQBPa5pTgv5FYA3bs3PwNdOKWJYlJ9yUl4YGeWHzbFv4a+Yndge/40GoGhbLA5Ykc+ZhRZYMIKB&#10;El0Oq1N+AFUJM0nJN1ER1wb3QKtpin3w3eIExCR47ixpI0Dj2noggJhyk+TR8FIAKJBaYGeBoYI9&#10;KRfnnSswV51gvJZBja+z53/YV91ijT8XMIVRwiIxMtSpenyk0yXAKMKqGWl1M1jALAAL5yi6R6W8&#10;3BIgOJdT/7K2x9nyWG4UkyGKlCPFaBPsxifMZWE5agJ4DHB7E6UChBD+gItvo5AxHRSBbyBInmIM&#10;d0I0EJZ1i6lhDcmD361B4BjfPIXaMEhgi4/Wt7DYgRoAxneg1tURpoVVTCkDG0AGRodLyLlGEDjn&#10;P6XsHKXtGKVqc4zAxW4oqxmz4Ju4rdD+8ruc1wDtDyCktJX1GEzq+cAPgONZQBRB5XvlfxloW/vh&#10;moqBmLUpzEWjd5wHgiiNoucxPoJ2yTFtGX2Nsub2EOiJ8XFcWSsH7oqlewdg2XvOgTfRP17zO7Up&#10;bUg7Bx7XmKjXXAaXfBt3LLDAGLoZLLCqCKa1edMvydjj2sPFizLdu8xY9oR0At77UI9oaNHhJUKV&#10;8C0Qbs1PrnNSRij8pxCsaz46yoFSwigUGIl14OIoCn8s21Mz9i2D+O5dJ8vnYz4o8xacwrxwtfTf&#10;pE36qFgMxwAOIMPGQlbHlPR4TryAzXnXo+IpY+VmzgLWPndEE1c1x4brjFzgDjG6AVvjGsqZywRw&#10;NFcC1wpqGC08sgXaD+DDTQRscEthgtST+vJ+7+q9MSNG7fhmbh3ntTMuA++UJ2wQloDbw70WQgNE&#10;AIhL2mGLTo3BjsoPmxTQImDl65GebwlgG7Un7XiPeQ7Ih0vjAZ5v6XxYzrhdgYVzo8M2xSzwZWAW&#10;oO9Hen0lQPAS3qyukk7BPz4Gk/HtuoYwF5FPERgCR2k4ZmON2QhWygvTcC/f4bmgPgBBPihZ9DqF&#10;BCiwxs/du6zlwMK5yO97CBP0Petch6ag1ANFLI4IaEDfAwmNR8c+qFPsgOv8plD9t1Gs6tUxYMAx&#10;v7lxsDDaQtN3N8214zYsBKsbABDzAWRiLWwUKTeBem8+i+a7GNceATBco+0Y7uhaIFTdcK34Lw+u&#10;AQ4cb0pvx73Xt8ub9zdtd3Ns9CzX+m1v+PclaaTVsT5cJuJbsBLaO4Ajb8qEW4rLSxlQTED1U7BW&#10;l3zP23otYKk9cQ1uWQTsbSwnIIF+145vZhZEtnvYzBp7Gwv3tX2zDqV+x+WkWaEE8jicznezEFlV&#10;/FwaWes+UMb9RylDq4Y2of65A1jGew8P2iKQKW9R9gICrRdhquVzCv9NswjL9oUqb6lfSpOyTCmr&#10;I2CIwmxdCb+db0pnwrL1OnI1ABbqpec57lnaAQVMIYqzYPnnImleDVa6YYlYGr+BMoK4TVsQ62LV&#10;SAqUG2BMqH7fY6ijawEE+cBQyIPv9VzvbpbKVjB0nTkj/G/56uaGECvB/TLGxvgNHHKNXRuDANx4&#10;r5kcS94veNV3YlHEdQEk2plrueRuiQF4TjLmufWHS8pG3sUe6QPcY4/0EUtAH9zNDSEK28MErT3S&#10;6ysBwpSQbgy8L2TBUiCjgGV9Crq7hCkgVAlRVqA5yNeWhH4KwfpcgrAuaUEUtBkIWawsbAGbAhhR&#10;8gQgZaiOBKjq9IJDxYtwA2EKiotoZU37Rge0d0yMhE2AJKuZcl1bOA5IEyTo+TMGhnGBXRLwCnxQ&#10;/mPqOJDaqBnXGWYLxMymHne/gFeKWODmLBmNwvofE+aE60XwJjBxLs3aCFYB4NnCRrmGGwQ4A4Ze&#10;ejo3bPIlfJ9v0JYB1BYxewn5fqo8pt+Xc6Ms37/JDUEIsVZEGz/SfUpgiyC6z5sPR4t7OWxSgBDB&#10;PCaUtjgGCunSZP4E0f4sTR3XMEVCGPXld8MUsRMi6QXVimbnAmvIImHP9YHmNWwPjY01sHGP+G/v&#10;nOta3lrgG8UkgM3GImQVa8/82kYCtH4BSp7lajQBH7wRA/zfFA7/PvBDWdq30E17xyn3tSWvKaKU&#10;9XJpa+W5tOD8j7L3XRRpIwGwQIRfU3QrP0rYPBiocsoXNc4FcWnCIKLv18ACpkFgJEVcKnBTGRkd&#10;Iv4FMyGGYAkEKXXyhFVudAcWRH6NRAFatbNZ8s1Yj7X2h70y8mSWMEreaQOkgN5xqmygRWyD9i0o&#10;jtsHYHIdkHbJsHF1q22P83icY7MuraOnvH65nPdTvnuvdwnCLaB3bfnwNymD9/rOa56DCcbu7RKz&#10;IHiKlbm0EK7J2OOe51UCOo5OtJyd0/BCwnTPRNhTCtqTYDQbAf/e7/3eR6qYS4NVKjAStStQzn9g&#10;leAFLBz3mzA2x0DLQKN/KTfKwm/nWIOGLgpya3gcpcDK9J91zGJHqduavwFIopgbIWCP+rdnMVJo&#10;7VvGepwXghKnkFrG2kgMz2/ZbUyBESVAmrzJsxEl4jts5nrw34gTz5EXoMl7KT1DVwEnPnrzOgBJ&#10;LGrfDDjlNlTW8r1cSXFLnRptwU0BOC0T5S//mKZZUg++C/NhXZllamgblwG2SSAhEIkmVp4A2yyJ&#10;tRAXUVDneA1lbK6LNbCArcCOCswkxwBGYNEGfGJNudiwATYMDqYDyNQuzMEA3Ih7MdQWMPNt2u/7&#10;vu/7HmfBxKCpD8GhfOTa3ktks5Zl/1qUqDrXJx4zEX/4Gi4mkdw4lTYxCwT0PRcG2iK8HtfcpwQI&#10;YFYki3tMBCpFtRQUJu25dkpcwWyU10uYktV3o+mxBuI3YhW4arAKjnGpmH3QXmyHyHxMBLaCkkXT&#10;m3VRedmjQJUBVsOwQ2XcctqxIPz5lDsmAeihcDEvNmCBMgQKzOMALHA5mDgLABIf4jqKjdIFPFCL&#10;gA12Zm3q5lnL8o1AW6MLxmuABcBnNt+BcjMEF2MAmC3fqUwBCZaMDYtEMQNERl35xrV5FJSdAMsZ&#10;WJA/bBSANUvqgwwD+Izqwhxxp3HpeF5zVKhLx81JYbSF+lSe8iUGB2AFYpW730CB+TWAuwCC+SmU&#10;OVD4khmFZTmOE1ndRxrd96nyr/+om2Us1n3f/LyfDizor9r1zWCBMNLRHm6I513p1+SO4IS2+arH&#10;RGDqVJThmCggApuLwPh+FhbLym9Wl8A4Qtssfo6zhFl8rEYCliui2eBeg9V1qswpxoI6T42SmAVq&#10;ut5cBgLllBM/PUvcEDD/Wcrqp+cDFlZVlAAQyrzyJQTQ75gUCpdybBQEQAPcADLof0pVvIq9WSax&#10;Iqz5cVSM+jOHw4wB8E50JpCzHGoNZFC+jXoAaMSytJokoeWb1lwn3EUALMsdoCLwx3JFpxoVMrOE&#10;sVrAFbaMYBxHcDQc0rO1bft+c3vIJ5CxnE9ire69H6vQBFfX9MvHPfcpAe1AXwD8Xrv82VqCxSzs&#10;4oZgrehg91pyeOtHPa7bvwTe533e52g1jUPbvIUQJjCXi/YQ9s1syBIstsAevYdiBiQIbpvFgdBb&#10;RkdgMM5N/LH/F37EJz6VkLjlPZQ5oVYEN0uY9Z2/nuLE0gQWuGMa+kqZmlAppcntw9pn/TasEfhX&#10;v2h5vnlAgp/exmfPbcK14Rx3imvVnWdhK5rsSP1iIKpvwAQYaJrlSp9VB4CaJRSjQJ4AkwAEpglg&#10;wGLIH3njmYASAOE3MCQGoiGV3k/5e57vErNR/rlB/Oeukleba9zrO4FjrgegyRTSWCKMEfaoCbG4&#10;5xyXZ6DJ+7bGfwg4BaZaaOsp2vS5d2AEuUq0CayJ+JDlkvTnnvEazmuH2gMwq14f6XCU5/qjfnMz&#10;s6DTPkZDvM5mRdhTQkvXQFP6Zq329Y5fMgQyhcXKpHDQvW86PXdqWP4ECVKqlBvkrw9SwhSn+A7K&#10;r/986eJO0N5iDQSrqlOMICVO4WMlAApWsue++93vPgYpsia4SCjKWaLMjagQV0KR898LXvQc7+Wz&#10;xx4JAJRnQoeLxNwPkvrnyjElOLcEBU9Zs/AbaYOp4EbRPpwzpTbQCYDaAAbuCmAAIyCOgItAzACL&#10;n/UPoApGVF5iYbBZwKu82pSF8mLtu055npsTA9iTf4Gu4ljWVrtclhvrlTJ605M2aUfNLYDV46bC&#10;YhmpoiwAUMNVuSBfS1zCFtliVE0xS0vmdMv9r+0ajDD93vTra9+3KWbBQzyMn/WRnm8JEOrGgl/S&#10;8bEDFMBMWbDMCOsxEdQixrUJSBSdh3Llv/WfwmAF5s91HjVMyFvpb0yX5HPPUmdRval3b/kOlh9L&#10;liJUtsCBcvQfGKA4gQUKG9jDPlC+FCBFCSyoU7+d4/oRSOg3pcqKd43Jm1jALG6KXFtoJAmWgoI3&#10;JTILGdgjYClzeUDXN++AskTRew9GYnRpaS9cGQEEIyF8WytWKg9KG5jRZihZE00tE0Dh2YDTmOSN&#10;4uP+0vYwG8tVMF3PNYMxwaD5li1MQfEW3DNAzmy1z2U+lQUXHIB2yayRW9rFpdcAS+/xHu9xbOsY&#10;ksoVY6IuATwATJzHPQH0c+xrgoSbNO41Myxbyh6zQAaQ06fSJrDATw0s8HfeM11qtd4zLy/x2Rq9&#10;YYKXrBBH8RDUs+A3Qm+JNikTlqMYBRZlkeAi8sUvUDLYCFH5RlRQSNqOd6DHtSEUOh+5aHq+dwFt&#10;BQfyldtauppCYtnxT9sIPIJPIJoNXbylQ1SfrEWgJcv3qepZnSyHRq69W+el/FHsrQSnTAAAgl4S&#10;2W1EQis+ChokACWzawITJS4gdVkSsEdpS9ZBoPgpYcpeXfHhc1sAi5gMLgX1aM8yZ2VzXaU8WWcC&#10;x7AbI1VvqnDXAYrAgXUVKHQKbBy+hvoHYDwbWPB/mdzrWeP048ozSxmQknffAswCFsBSLBgXKgWu&#10;3vUTwYjYhi2uIqwK1kPchm8uGLJ2aC9/Nu2V22bLnA73aHu+TzyHfqkMALsZoAHgACxTbm91r9wj&#10;v2/qmdqNfgHEMojOsUxvKp9P8V5tAHASqHsWLJwTtpCnjkjIP9LzLgEMwRYB2FewWtfAAqsSVT2m&#10;rMi1scrjtUYBtGBRK/w1XJFyaPbBZhukKPzW1vzWkSHeZi/M2h6nGWYtemYbirmN8hOZTpG1siNF&#10;xaqmUAQQstzt3+u93us41JJ1K8aCYuSj91sZUab2LHMbBWLfokmUA0pex0OPG14HlLDeDKkDrFjq&#10;5kBgDStbcyIAVOZSoPwBPQofrQ7lixmQH/ELnk0ZcxmgufmcsQHAF7CFYgYABCvKk+8yOZBr9V+x&#10;Bn5TeMrKfxQ06xM4YHnLG6ZB+c6GTFa3voul7V0oXeXJjeB/yVBEwYrjQj7eoS6VpREQvhsFriw8&#10;D3BVx7NAQgBCPrkXjODxza0dYQ+cAkzalLrMpYHZkJSt786KbJ0TQdtNhd1y4AI3myKbX1u5N3W0&#10;/CmfhteqK/+behow8l9sz5tIwLw8AkZiP2ZJHwYkgIUSkKNdntMFb+Kb7vFOTAomlntG3TJ23tbE&#10;8AMW1oYdVy6bmAXCgODWSfdKGuUlSm2v9z6e8+FLgMuA4pzFIRCULLVRgPCBUkystrWkXgkeQlMA&#10;JUHP4rHpoLaWpaYYWGSsU8F7fqOxW2KZb5qCE6BFGWEZKEEKVP4wFPausedXpoT8plgpYwrJ2HkW&#10;l//caYYo2ghXSpLyYP0KAiM4KHZKnoXmGyh/QICFDhjY2/jDlQUgwSXAWmWNU8Z+E9jcMyxZ8yqI&#10;K6DM7P2n1JU/UCPYEFiiOIGapmQGdLAKjiv7JrfSwd3rPgqConcfxU0AOu4dlLZzRkh4n//mlxAw&#10;6Fk9BzhRZ8Ca4dJricL1HnkGNDEcI7gACryPcgdIJMyV76BMAUf3mceBUvNO8oV7AEicTbrEEpR3&#10;eVMOvs89GIXWjWhKa8ddJzYDqJPUtfw28kQbRMGLsXA9ICE/8qXNB5qUjfc21HJcQr0lwClax7EO&#10;1iIBWu5J6y/rxXu1AyydfmVIrgBP83XMUjNwjm5BTBLD4NKZVF+qDC/f5A7gpA2N092/TXqCDGuE&#10;yKnv3gQWCBmdr46/V0FegmJ1vucQHLfXtz+X56CeKK9ZXRCGBP5I2RM0LEAKe5ZcS9G4j7X3VPTe&#10;JW3pHmW/RWiObohmcGzWx6Ze5uIRrc1tgfEQjAagYWkABYyOc8AYRUvpUd5+A0PR8txHBL93YikA&#10;Hf/1I+4NYKilfClJ9SYPjUNnTa+tpeA+AYhkgjyi4b2HwqSUAQLgBZtSvWBbWOHAn3f5DiMQ+PWd&#10;cw/rHwhYCzrT7gh1lj9QCWiKQbD5zUVj734gEtgShCkpL+BpbI/AHiaCy0sZY+WAGt9txlGACHhY&#10;m3xq2Y58k1iA2URUe7c534r5woAIpGTQjbEewAJDYJZ8K8CGrSr53jcdkLl3GW19HqCrbQLWlwRv&#10;b33+3tftKVP1T4aQvgzk3gwWWBzjQkMCft5E8M6ehbR3Bb7E5ylPFhXBMkvAAsttBtJYWgQrgR8z&#10;QEhTUqzVUzT2Syyrc3m+FqyM9+lTytt0y45T6g2HxKwAC8UooNcNj1SHlDfrvrUIKAFWZf2F0hhX&#10;XWRJcXc47x7ujIICxTP4DyzMYgcoVO0FGCBcxTKIj5A3yrnRDlw0vV/7IYxdIx6jeTf4022eg1Hx&#10;LM/F9sifOINmqASEMDTYAm3McbEZmCBlhErlhqGoRXezlgABAY/iHJQB14TzQKzpzF1DrgFSjnkv&#10;wYlNYqlT/Je0Y/WGlbhk7ZRz7WrtPCZN3rmclBO2DJvGreJ7sSjYKyxbM1JifAAy385tYiSMY+7n&#10;BgMWuJXeljQC/OJlXgJgulbWrNUrhglYQArcDBYgbIh/XHVt9tAt1tVLbYgqCP3Mz/davpPAIaSX&#10;k+dUR4Sxeh8XDFIOghHz2baUcXsUOCvlkS4vAbMJouGxPRQyxYMC59IQd4Cup/wIeUDCf7EV3B7K&#10;37WGHbKg1QM3CJYH3c5qcK8YCHVOmfDX6tv+i9fwH1hBzXs2xklAonej1/2n8F0DnHCNoC+BBMyG&#10;UQmEjrwVGwCEGKXBQgcGbPJhSCfqWx6BHvcBKd7NXcFSxrJgLuSdIANgmqPBN3LtNF22vLfJL2Uo&#10;b6h1eVOWyhZQco/8M4KamlsQt/KLRXXPJbP8YXQ8dy1O4PLW8BHvMCeE5wMAADpgBtAoK3lX7txL&#10;ygZQwu75DfjImxExvk97aCpw5eE+sSXqU92uuSJyHe+trPYom1ufgSnVPgRpP/e0t4vr/d7v/Y79&#10;Tz+8GSxogBoXuu5tTRQgnyihvDbd7EsqGxYqBUAAzwLKACIKRb0vOxC6U6Q8Hx9KmQUKnVIwWynb&#10;U2X1tjJI4jBY1oYwAqUUnCGTrGq0PwDguLI25TOFhup3jMJmHbG0sQMUrlgLgA/l7DliN1iRFDfA&#10;ASQK4PSfNSrgksKmaI1oEYQoUJEPHJjQFuTPuwgXz2XRYkSafZGV3th+dczqd89shcraAItev5If&#10;7gh+96YW1g791ia4IQAbmxgTSms2BTFlR0liN4AW/7EtwIF23/MoeGBJNHwjK5QrRYsl0L7JPP0D&#10;o2L2TC6P2JzYGPey1k/NPrmHbGCsAWRicYwEavhnZWQvn/IHhOmjfrfJr813iMnA3igf9ykL8T4C&#10;Z9dS9+/xLU/5jC3gRhvW9gHNLdc/Zf7v/S5gAbAmM24CCxoIsOBhGtm9kmfz1UbhsaYM63ouSaAU&#10;5QnJE8gl/mOCAi0ahYe+RxO3ETAEIEvetSi/GqTOSuA6NsYGxF6g+VOehB6gMvrVuAIK2vKOJpJp&#10;iN1a+RXRjr6dJRHmKSsW2zLJC78wa0csCysG1Z0vvnzkpz+1n73/beuwyoB1QxHy/afIckNQ9Oj6&#10;yoViBwpSFCh2FqdEYY/LzbKaR/90St612qP/3k25LJdW9ny+cQqU1Q8ksMYpbm2MkMU+eH+T+5RH&#10;/nTK/1QwrDzo54CIwFJAZAQbY9sAolg/LGRsyloiQyjScag3F4X7lu3KyBnlJaHwG/VQoKnnUNBt&#10;HWfVs0SbUdJvYO3erGNlIwjUu0cDbpQL2Ju12VKBe2BB3T/3vveUcgCjpy+stb/noov2zoe+oV9z&#10;H59KZwMcKSoUlc5CSfIH7kVHadx8sRJqm6BiXUHHlA+Lyvv3sFZvKWCdC0VnngABZ3ymCWlUqQ3V&#10;SmCiLkXc8+MSIHylhKbhYf6Lmkf7oYcpBAFlqGOWG5oXOCOElbmhqvZ8kWIEWHyC1Shxlo/E58uC&#10;VCfGd/NPKlMNf42uYqHwIRcENysb/lzKSDAZgc+SGZN3NLTR3laUOoFKkMmn4DmbTogOZR2jPll+&#10;fKoi8pUVhWPDdjThk/8svUYXGBetrHwza1BbNDSR3xb4gZBZRhQj3zSFymrVjvxuaWtWtEA8+zbW&#10;c/5c1reNP5cCUX+AHnBkRJC6AMxaVArIAxptwF/LWGvfy02d24Ct5d47mlnPc4BT+XItMKkze5d6&#10;pVi1F893rbYn/66lyFmWALiAQhYD+tq3ajcUhbIEFAGJlm4GBihrbVk747JQR+pW26Wo3V8gnXbE&#10;LeE+/VW71p71B+1PPbPUzgWNcb9gFtyvra0Ja0wBwAS4YwTW6HKgCcs1BkpiYFDxI2vlvUAQpaku&#10;lLf+qv/Js+9U154DwDEG9AOyim8b86B9eBeWZxbjcYvcca9+zZhYuvbkR72tuYb1HeBqlhgvGMXl&#10;4nGuBfy5NJZrxdz6HS/hfuydds7Yew1pK9AiB/Thm2MWdCINS8MknHQuHY5Qh0gEO6I4NUCZ09HP&#10;+VTyZ6JPCZkU0Rg0qcN6nk7Oj3ZO4NyjcitsQtj363wsNopQ52WNEXK+R5mIME9AESh8g30TZcX/&#10;CmSImnafqGv3UGYsAdc3oRJl553oYvewlkRvW7EQncr3KwEfhDrlRxFTiMAFxeK5hFrWjjIkYCmI&#10;gM1auRHK7nc94W9Y4Jh8F2VtnD7gIVqfstMebP63yiLL0UboNSkTQEVIK1sKCCWqjGys6QLYtDEB&#10;cWhuWzMY2vt21pO8KSdAwp4vXPuk8GxATxYpQUiwU6DadWAGGCT0GyffstSOUaCOq7PxGv9tLVfN&#10;CvUbWOIrDzQ5noXqPUAU8GQvD+oN0PNOdU6ZO09Jy5/69jxAggLmb5enhkt6DsvAec+Thyxex8al&#10;tvvtfu8E2jAKwIghpECSNkQxy0urQwIN4xTO6lPf1U5a3pnyoagZFcpF/pcgc9be9B1+98DK2oRZ&#10;6t912kTBncvn6bMAnfri1y8BkctJZ/Qn5aD/aq/Kc5wr4pRMIReBeS4cZbjlO6+RUeQIEL4cYWG4&#10;pHoGeGaJTGDYzFLMwoy51ef1j9c8q+FaPQhy1QYsTX5J2qqUL3nm2rVb3rXlmp7vWu2E/MC8nUpn&#10;mQWdonHbLCwd0QsoHBYtoU4weRH/KMVhT0kRQBQVBaciQq46GJRO4XrGbNW9Mi2SGvIBQFhylxTE&#10;HpUj/wQUC6oFkghulqzyIJzzmxJIDSlkkRDiuQP4gAl5nRCwck6nxRywlChECiKwgMUgbB2XKGCC&#10;nsUgP61oBzRwjQAbBDSFTEljIShUfjgKuaRuCGUoei35ZvkrEhz4IHxnkcJQeOzQHuW99zOuaS+5&#10;UAAlm/8UmvaXz1o9GbbovHrkjsnyZJU17p6wZ4Fy66hDY+H1IcDKRuEAUOpNXaobQEeZAw0ofPcb&#10;RaANugf7BiCxrt3fWg3aCxCo3oFHcQJo6ibqihE8Vca+VayCdq3taFMAh/ktJOWgzwNCXIXKoORe&#10;79QeC37EcugXrUCKEQEmGAGegxliNGjTgIn+kGGwrDtgnfWDvSBD9KnYIwDTs7nCgAn5GyfaIUPI&#10;qOIMMAIUgz5pWCUGxO9zCdCXb89iOAlE1S7ukbgYlTcAthx9pg35xiXjUByHNjROujTmDyumftcm&#10;2bumz9zj+08985xBek1+AEW6DEMp3duldE0e73GPvggsYHlPpbNgQWMFFnTkWaeg6AXcEHQsUMoM&#10;OLCvQxM2BU9o5IZ1LVc5PFcIlKfOkdA6d/1e5+uULI9SY9wpfpae7zGeG1Bq4ipKlDAJ+RNqhJNO&#10;TNgRfCwotBfrGEXPaiXgAAzAgTBW9pQQBoICZ8kTxChTfkvWNGVRbAlQhrrGUngnqzR/tVnlWIMU&#10;AIuV4polnUS+mgKacAFUULRvSwfaq/1c8hyWObBAkFPywIG+JGFeWNNAijqgEJvgSLvDpnBBnYtV&#10;OZUfSpq1zWIVp0Kps2qBD+8EioBS78UMjYkVz9WhzZMFAI3+SrkDpvpHoyGasErbbSppoyNaFtqz&#10;AJzmY9DPKEsMprzZCDaskTbZipoUvmuaYAjr0QJpygvDJOaHC8sz9Dl5xqxgGDBVa0lfcx6AUt6+&#10;6dzosEvqfnktYK6vApFksHrPbaWetIvkYYDWNZhdgIYsxvw1D4drcpVhQcgVFrTjnp/y9V/Zvwkm&#10;95by2kMuKRftYIz3uSVPL+Ve+oyhoT+UCnwdv+EIFk7Nkw8g6MTAwqkpfqEyBZ31iREgMBqmk4/9&#10;2gJklRkqNVvD4NpnbrmP1azTjbQcgcy60MEII+cFSfHvj4XN8uH3RvOw6PlkKWzWZhYOq8Gz+JYp&#10;d9QgK9W9Oi5aGFjQ6QEFG6uTT9pzAANAQnI/ASZuoiF1gIT6BVoCJCxVzyEwWLzLRCgR+nVASoKA&#10;dCyGyD1vWyDQlvay9ZqZ9QZ0s2z0GUBbeQPJ2h7FzfLFaOkH+prAY+1qpNu3vn95nb7d8tJiQNDc&#10;8oEloDy0ba4t83KMM7lqx9xJlCjrpNUuxZpwY8Q69b1LoZ4lLD8FGAKmxbnYMzSAZ0YHOQSc1/bG&#10;543WJjkEdGEqKHbKExingLV7/Wu8HlMAyCtnbRxoF2ck5gWAkg9lQbDORg9dW+5r92EHlZ9vYBgA&#10;jsCi3/qx9gFYciVpF/LvvP/qCMjTZ/0XxMlVov48J5mszhwH6LiZyCcgjDGCDXoJDMOl5a7O1/Sd&#10;c9qLdvAav32trLR1YIFhWaLXlqPSzjILEKaOYknbU2DBdZC7oVglHbk52peWyKWV7PpxqNI19+99&#10;j5gDjWptpjvv444AnAgePtOnBDvABsGGAkZpEy7yAGSwMgAOgmXJ8lBOBHMCObAgEJFVCQRK13ao&#10;a+/bu/6e8nlbhoNiepQ7ANiwVcqNsLfXoSkQQp2LD0jQ9tSPTQcHZO37D+znJnHOb3uxNaxs7hIK&#10;nbKgXMQtAJOUDOvbeyhM7+cq4JoSOOk53o8loNwBDSBGXrkWKGjtzX+KmhJqvgSKze/mNaCwmvvA&#10;95E18kJhkRuUd0M3gQXAATsnhkpZ2LyD/BEXhGFocikAplEc2DIbZeua7qEcgBzvxhQCYd4hD8pc&#10;nZBrl7Kh17QvctQoKu9S3r4TiGQsqSeb+gESgR9GGOOB+wfb0PTnQIH+7TgQ5pzrWocEEAV8GDMM&#10;PfeRC2QVxobxsmatv+b+C1ABp6dc41vqNUZry7Vv+hpggZGyaSGpU5kljNDfOtI5RUewAAfNQ6BR&#10;QfE6HGW5RyJAKK2XFoCDfSDwTo1jvqV80LQJfiwHy45QpNwJS0JWPbBUCHc+cHXLKuFXHgUAZUKY&#10;VMZAovsIGxNTsbBuoWD3oAxvKavneq/+o670IeCOsvK7+T0oNL9ZhE0qRLjZBKVRcOrGRtlTegQf&#10;i5M1SXG7z3H90tbiXcVDcGWwWoEDrg+LPqG7/Rer45znuVf+WoQKkAdKuR8lSsqz0f/cKxQglsTz&#10;7X2rwEg0O2YCgwYYCLAzi6LvJ3Nau0EMjpgh/lV9CJvmOdg0YEJsj8BMjAElSImK1fHc5pBwndgG&#10;8zkAQO0JS/crW3sxJNhA36v8xX/cw0c+a4fyotwwkPqwgN1ZMieC9uAblaX+OMpE4Ew5zhK6Xd2t&#10;zVbo28dVSpfPICteK2DglsKsPFf9svfMyWSxeXSABaOgTqWzzAIKUuFRNOfAgmsJMqg3yxMr4V6C&#10;ZI8kIpr1cOmCJ3u8e49nbLEwT72HIidkWW58rYR5C/o0Fl55EySEfJYY60hENYuFIPWfQCdgWSjj&#10;sC/Wi7iGUmDB9RC3GAsKp9UY5UWQpjgMwAMQEVAmwCoBT4gDjKxm1ithR1jbs1a5QwivNsdYN2JU&#10;7AlDwVw28SB8yMAR5oTbBrWoI8mfjt66Aw1jJNzGYMUEnuufi/ATnEcJs+5aYMt+XJa77/fNrBfA&#10;nIVvtIwysXe93y3jrc24xn/17zc3A2VESBCQrFXDeSlMwIEyZmkAGZS597jXs7U57ce1KGxyQd8H&#10;iAU+a0sAghidmYW1RdF4nrgNli+r+lQsxpbnneu7niGwrZVNBY9yx1wyi+OWd5y7BmsDrAAngBfm&#10;ZpmwD+Iumj0TkNf3AUYMj76EqUkOL+/nktTn1ybZEzztvcpD/30NqcDxc9/SEuxj4O65e176eUxg&#10;M6/eBBYoCqjew7YsSyyIicAoZb3oeHukFnxpDfk9nvncn0FhsG6UK+CmLqJHCQlWJFAGGKCC0YnK&#10;hwXoGLqWcM+SIMzVKWVN+AMG4xAsCtxzR7DAl9foCB2Jgmmom/dQMFm7ACPBxeJFMdsAGpYtIew6&#10;17OEWW7yop343VBE7AfrBzPSyoINSwSE2txjkz+WIOXm/Z7nmN+OZXkDOX63pLU8yBt/XZa3/NmA&#10;UnQ2RggdbA99E+ICAEXCo3rFhwgCNHcBIAU4CegjeOwBXKMaWrPACCCACksDVBHq9vIlD9wRlJQ4&#10;AYLfCBu/xQoAchgeCtQx4+LtHXcdStl/m6Bcc5S4RjAbsCcC3l7wHwtWYKF8KWd+bkoCmMMgaDPi&#10;aVDY8uTZKP/cIdoI5ar9qU/P8Ez3tpKkfI7pVrB8z77KylKO+sJTW5YFMTapme/EoC4nVgK+uE0w&#10;OgKXgUL9GYjEnHDx6EMMBczCDEgB2foSOQFAj8GMQIq+rV1r42sTO92zHu7x7K3MECZM+36K9T3u&#10;8Z3XPBPbtsvQSYqKghqj409lCE1I+FY5KA6NnhUs7WEFNJ0rQb7H864p4Hvd43tYjYQz4MW3SjHm&#10;SrBnDVJABIVrUZYENAu/4B1ULIGCzmXtU4osf1Yl5UTQs9hZjJTyOBEJ658CL7HqCB/vKRGmlCOr&#10;xhBSFnrT4LLw5YMQKtJae2jq3QSU6wg67hCWpN8sK23O3nt9XysJyitwQ5izirANNgpR3ihYFjIh&#10;SEmxiJvvISocDc5vi13BdBCwDb9TZn6z8LEw2q6ORCgTIto2AYyipWRZd6xsVHFLU7POBeCJ9HeN&#10;yGo+YGDDRpjb89frJ4AWAFPAGpcf1wFlbl/AmusCPPbqFeBpzojR1w4ceabzjgMgntN8KdoQAOY7&#10;ALlmb2PF+27KRgxD92s72hzgCVBwFwAjAJJviXXQ/ny7tgTkAGzAxktIWBdyiqxTXtwhTyVb9BGj&#10;OoDL4rKUGVCqjZUAhZYVxwzNkn4ITLbcOLdKK4r2PU0bjbXz7qUVrV8bmqt/6qv63EtZ72Uc2XFN&#10;u2vyvEsWELvmPc/pHvKNTCBzTqWzbgiR+EUnb4l+J4gJsDHiFKVJOO6VNHodiQB/DYkypJSsqkfA&#10;Bg4IcUJeJUK7KtQm2Cq/PwUMUBA2UW32lAVAIYiLgsMWUESAAauPW0A5Ehisw3FlSePs+b1LlLB7&#10;ljObAQMUJYteIOfeSf5ORZ4TcsuRAAlE9z1H66D8Eeryrwz1K0IdO8TqU6cNebPPleK3Td9C/Tve&#10;dc0c6Zytc/axcXzRqGuxLNgD7AnlD0xSPuoSO+C/Z3Dl2Cgxlqh2Zl9Ar/7Hyi35j2UpabfocHkd&#10;laDfzWSprVJIDdWyd0y5VEbu195H8OkdoxW+1XKctVEAs9EOgLThl1gVjMxTJN9sllJxFGNS3jGy&#10;6gEw4/ZZW8J7vNczuRj1TYCRfIlBoPiB/7UJnTALo/sD6B3Z4qcok2vfkbtxDeidA4DiP/SRcarw&#10;a/Oy1333dpPSz3TN2JdneT8LFigBVihLcwtYYBGjhVmJPlIDZ+F5xla/0ZZC1vAJCxakiWouSTWY&#10;WwTMJe9bu1b++fUpcJWFNudzJLAgXMwBwcxKBSD4mAmxlLbvYAm6z7Ulkc2EAesblZ7v0rNY4eO1&#10;ELTOwYIvYRbcV0J/q//Z2iDaBGuSNbtFiO1Rbi/pGVuiqgFyLJBhkfdIgECuKMqcpUjpAKAABIuV&#10;gtRvAcWAKAtUe9Q+AAbWtvZHoHJnsEABD79Zs8AucCBo0cZKx0YAIICqrbkUfO9yo7DHY+53ffvu&#10;dx0lqN3bAGztE9sC5GqL7sHW5IZyzHn/MTbO2VyvrwDl3DPqQnv3H3Ny76QPqx8BoMqXgsdskQuM&#10;LgwPsK9cyQjfiTUAADA/rSrZsEquP+dcwzWk/LBCmGF1zphTN0AicIc90wa4xPy3+XbGHfeUNolx&#10;ARLX2IwtZaRMm9cFCzgOMye/taktaY/1iU7JffKQ8aQu3paE/WOEakun0lmwAIVeAhYIDXRnEzhp&#10;rGhq7ISo5L2TRs1Pf006hzKveeaWe9A+gsealx81TUgvwZQYEYwBIYkBgPwo5pJOphMTMGNCXSoT&#10;nSIrci1frf0wBjiKMuebLnm3elzrqKxQ17NUX2rg6b1GaABmp0Ay0Ms3rKMuA4j3CLLibqGAKVht&#10;TJAiKpviYbUyBrhDKNNmH1WHmKemkaZc1S+FRKhoUxQRhaz9ab/F01BmlIv4DsDCe+3FPWhr4ma8&#10;k0wwJJCC5jYCTIBbrrFiNZyTJ+2csgF0CXMGgv/OicXouHPcTuYqAWAM8aWgMATkkv/u9W75ca9y&#10;b40Tcs73UBYULGV8z8R9U6yN/sqtCnAZMqlNAFn6nboCbFrfRJ1yBQEYjSIhW/03TLK1T/w3WoJ7&#10;SblS/k1BDsQBXLnBsBiYIHnghvJeda5undOGMAxridHQjJDAJ5ZKvUraE9eOb/MbYOOak7gNnEve&#10;cH0IrDw1HP2WOjkXM8MdqtybOfeWd72Ue7litTH1cxNYiFnQeLYIL414dEMQQgAHwQSxbnnGJYVM&#10;CDzn6YaX36IDEUaN+RYMN5stjYXDElCWlDV6mtBNoGvUOhnrZwQ9OgMXRBM1sSAIjbWEjmaFjEqe&#10;UCIgSixRQnR0VSyfB2xQLreMepGHvdvHJW3pTVzbePm9l39XjuIptDMsEdaHZajNEAxGsgCZBCNX&#10;lfalHckHhaG+3a/fU8bAFNra8VZCxWpZg6DpsQVzNo24Z+nvBBFwIQ9kibaEGSsuhRJznIzg7tLG&#10;Ag3yq+17L8UqrkBeAA7WaaM+PMs5bqfmj2iUTDNeOl48jP5GKbnG98m355IjAISNsmD03HO8PFDD&#10;vQfkjFRzwDW3z7klvpftdm26bO8QSwKYAH3YpOrSuepRnWofuXmcAzqwm1w2JaOyRNI7j50ARNQt&#10;gCbP43TSAFpD6slsbpHkFuDXir3ihsisJv4iL7vvqfqnOKOtTPoyTy/RWFIX2sM5V9NZZkElt4Lg&#10;FkEuaGoMcGRZ6NwK0e/lgkR7NQAdr5XS3hRjsOVbBHqqFCCg9R2W9wEEqFXlWEfReVvow/cZ0sQq&#10;WrqGWGgsg4Z8sR7QjmsJWBHVPyYCfhxzC+UTquPMfbPnsQQJP5aMtgK4jAGOmI62BNEokEaBdUsd&#10;jr7sLXUyXrOna2rNikkZcBexZgnn1ohgGYsvafEtVrH/FBmFRtg71sgH57KYlX+T92DcgEvxB9oI&#10;axS7BzwQ8ECmfk2hE/oEuOMsSGDT8zFb+mxCX/9Sv431Nt/B2E64OAAMyTdimnwjhU/xZsGPyz23&#10;wFYjK/ynLOwpH9e2b0Eu523O2Tvfc8a9c4S+8u3egHqLfslTa6eMbQ4LQzneI+5Fn0a7YwW4RtZc&#10;VVxHrebqO5pRU534r5+3MJh6azE0+c5947hruVv8BvZasExbcA4bMX47Vmi2YqVptLWr9IB2AtCo&#10;a8re6CrJs7g1xtlel/2QYTEzkhhB2r5nKHvt7alHZDTF/3OKW7hUjl1yPaNhl7UhCCg+Sw9DgYsq&#10;P4WeUF2UnAakE2iMoUZDrzTWcWGjSz5q7VrWiI5jONpzTihgHZZPUoflP1wqKshaGQEHDd/ScQjb&#10;JrZieREIs7UdUHgjU0Bgtr7ArGwEQbIwxoSVGN0dlANhs8zv7HmmkW5oZ5Sn7xGXQbizZJvCljIx&#10;lJLl2UgBeUdJsn5QsSjthiu2jLW9OA5BWMqJf9fQxCbkwW4IAmUxQs3cKoaejnuMSsccb6NUdR7C&#10;nBBlZbaAGiCWVRudrk6N2uBuEGxJwdpa1wDQag6IlrJWr/qANpBPvRERyhnlrAybSIvCqEwbBmqv&#10;3NzXVMCeRQGwEighQpdVri49wz21D+0i37/6aZlq7+EfByLRzupM3VC4lg53HWWiDgANSsm54lYo&#10;rOpLn0Spc6V5t3yRBxgDrAA2StsC0AArcqXgzdY5UL4USGtFNFul86z+1jbwHFay8lYfFJp7Co5U&#10;5v47Ty65lzJQDrPVF4En30a23LLexqyPAPqerW0qw5kLTBsC9BlXjeghP4E4gJAMIJvJAAAy90xu&#10;F64b7hxgzVYbdn8zPvoN4Omn3AaBFvWp/pfJO7QH/RIw1bbG9YJGwAGkzp7RM4GANdbGc7QJYMJ0&#10;9QE271oCm1vk/SmDBCgSI7Y1nXNvbH3Om7iOHNTv6e1T6SyzAGV5EGHfEtV8eUDDrJEbQ94QDAW4&#10;DL4jpCmMS5cBPVeIhPwYuHfu+qc+r2HqkBQl68uexacMlQXlBLkTIr5lLFuCVYfWaXRolK6herPE&#10;72QGR8nzWWzuX0sisCmocWYwLqPx+Touqpq1cC7p0JQXgUO5oosbo09IEVws1SxneyAEoOEu8VtA&#10;rAZsqCLwCQQSaoSPYC8CxLBSysyGobEZtghA2DeEkaJCK1Jw4kTkC81OAfLda6sUGAXJf9uS0RS2&#10;3wXOaf/N7aD9thF6tpav9jvrTZ1RRilivz2DRc+yVc4JmQQXAa4+WgdBHilfioPC9x2zQFJ1BIQC&#10;Czo9uphlB5x6r/LABGhfAuByZ6F5DY0ELpSd89xf4l6wDwCNSH11z8Xg+ShndQDIAQHAJfejshSQ&#10;p968W5moJwCY7AAcfIdo+3N0LWUIxAKP6pCC3DuupHgsAb3LpCx9G1AkZgM4ody1zWuSflsQsX7s&#10;e6xDASwsk+9U9trfvXz34zuxKOpd2wKM9BFGxFKZkq/qFIilE7QtfQvTtWRHAPU1sKAs9ZE1sIAt&#10;mwX7eqZ+s/cshrP6ZDB413KekPHaW9jPa9rQve4xU6s6JRduAgu5IQgQgg0VyRokuAiMJZUELBAY&#10;FSRlMVK7jnNVEKrGvO+ZdLJGYcye693yy8rYk27e8g2CuSgAHRMFRxhXFpRKC3nMIo4pV8rK91G8&#10;Ouxs3DN/oXItsIjA9c5Tk2lRKq4ZR0MQzuMaH75Px6dQt3QQSp8yvSV6ekuZ7nXNbCXTrE/vyJeb&#10;C6Xhiv4DZLEIDW1EMytPdaQO1AcrUHvXIRumhCkSda2zAtHYBuVGaAOQ6rm61K+AGdHu4g64egAv&#10;CkybMDKBIudSAgBrUxSeZ2tvLS5EEQqCo6wIbW0PkPM9QBRlLxHKFFYMVvFLKTCggWIpaTNNHd5q&#10;tbFaAB/A0nLna7MLehYgQcYAMALhuNsCV1tGl2xtF74PmI4+H+8DQpU3JgZ4VzbK3vdJymQL09Yz&#10;xUBwLY5yB6j3ncs+pb7U3ylGcOs3br0Oa8AIBDTJ+r5zvB9YIF8AuCb04hqVV+0aQMxFAUQAHLPU&#10;dPJra21oG5jDZeKK0961AXtM4r2SNsi40P4D1st3PYUOeYrJwbjDyABy5ZR8P8ssKCjCjTVb4VAm&#10;KrPgoLEQRfpD4qc+kiBBV0OmlOheiYVAII7Dcjxb4zTnOuuY1Yu6pfhYODrkvZdjpawJPIIVUtXR&#10;7FnPrE6NksW5tn4GoV5FsrbWllAFwnTkou8Bk3Ha5lk5Axisx6g+9+og6L4xoR3R1lsoWe2ENYyu&#10;3Nsa3KutPOVztC8dUrlS3sC0jWXO5QIcUIbagj6BPeELdowCxvK4r2FzrtOGuGr0NR2dwAbesVeY&#10;i2b4A1K8CwihBLR7At41+rU6AhaBE+1UfryfIBf3AtgCJf6LjdCeciFw/RihA6A771mUDIDEJaO9&#10;YMwAJz5wbVdQISWCuRlH4Iz1ARz7dmwFwAkwUd6+k4Lds03Jh+GCI43st3Jasne5MORVWeaq8+2z&#10;lQz1KbKSpUw2kXkBSu/QJjBHzUFBCSpj9QykbAHme7Zj36H+uYtmip5LRr1gEshRwFKboSPEYpEj&#10;2qnYF8Gva8Mh1R/wuFaP3IjLkRfVj/YshgH7dmpJ8bVyUaZbXQZcWOrZd9EfW+/bs06eApAwYnYF&#10;CxpRjZeAgLaL5h0tM8F0qEb+QYlgmTV6yA29qbOOVu0tBY3FoFTFSKhYaBk93fhsAjN6m8XCqqKk&#10;BRwWV9H796gkeVAOrD5WBR8fdEzQAy6sGh2Of1En5JucJXQ1hUJY+QbCe5k8OxdG59SRTn0qKXv3&#10;NWMZ8EYhLIf7iSRXVqyeLcnzdLJzQZFbnvVSr1GGABuF0OiC0cfru7QRVr/zlIR2QLnzmVLo6p3b&#10;igWqbXPLcCdoQyhxQlM5my6aGwCQAEoxgNgDMQSe1eyb+iJmIdcIFwTQoH2KeZAPbaz5C9CTTckN&#10;gFAkxTrkZhGsqx8D6tq058hXcRF+554hG+TJ+ykMeTHOu1kzKUmui6Yz1+bc6xuVB2CD0YiRsccM&#10;aJdZm75b0Ka+XlxK51m/LFfsi3O+zfNZ1MqPnFP+vm3GONQWsSyAD6OIfFEvyTssAiAkDkbZ+l7P&#10;V9YMFZs6Yckra8BEG8Fk+O/95Ki+CGgAcgwgfcomXqY99oq7TzwDRUpxA1vAPuDhPPlMvvkt3y1j&#10;3/ThXdOQVvnF6gCVDBmySrlQnL4Hi9CS5OSoZ5Pz3ivvzRBKmS9doAU9GwWzlrCYgO8sYXMYroBY&#10;M8JeOn/PJbIduJMX9cJATq+9VJk0yzewoG9hzk6ls8yC4Bkdl78xJMiCgJT95yMfAwtZATq0hoei&#10;1ZFmdJNC11k0Op1fugZJq0zWsY5BELASWGOEqwKwR+/qXARg1gwrXicgRIEfHXmkzc/5VOV3DRmz&#10;EKBvQptwJFxHKsu7CQ95ZXXq5ITT2iyIfMmsHAKQdTpLLDcddew40P04BHJ2nw6nDtSn8hc3Mc7C&#10;1z2uY8WaxGVL0iFZG9ibWb0qu72HC27J11Nco90DCZQARYQJanjc+H5tLKDAFcF6aU15wHAcVkdg&#10;NWU6xUDZUsYsOQFzRbq7jkXElUDRYhpGNxSFqn/yxWv72iVFzIqnVChMeaIAuCA9l+KhUAQEaqcN&#10;5dXm9J2m42Zps54LNNT3xTb5FoqDcUAWcNMUH9J8I+QLhSmeRN+QR26Lpvf2TkqSvCGP+Ppb9lo/&#10;BrqVN7bFNZ7rGMWiTCnnYlQcIxcIR+BG/6TgbcqPfCM7lPO5RPmRXwWTsoqBI+C6esL4Ae7KkbID&#10;cAAB3ydIVbkCB4E0LCTFbA9YFARLRtmAxiakajpwgE1baArw/gNxjrdmSkDO/Y2uGCeocsy5Vhom&#10;ewBRLJK2pOy1Q+yBfMtfwJOr1H3KE/j0W/tR7/RC8lK/d+2apS4GRjsS60KmN6xXXXBxNtOg+/Ut&#10;E4ftncjlUW4BQupV+7x3HMkW3bPn92KAgEDt6iawQJhAijpkhaczUVwS9E0hNqEMQeE/5O6YxjIr&#10;XHS2RilwSgPfskhVHyIfKFIdkwJjZWmgFKnfGhOk7xh0LxF2I42usRNQlBoKkYWh09wyrlq+CDTW&#10;IAFMUVMCxoCfSr7Du9cQsg6rsxLGI/VWfcg/IUIRjAlCV1enku8nSJUHwa6+ZoGiLT7lmq0JY6Jc&#10;ZwF5hCmFgdoErLiDGvq69fnP7TrlRtCxvAhKjNJa3AZBp42y5HVWdcmq1s8kZYZloLAliqwhZECg&#10;Pgks5IagEAlh/aiV84wSGQVybgTCXXuStB1KijCXBxakeTYk/VefYjBIrtE+aqeUYMNuKQJKZFwW&#10;mXVaLAQlDMQX5U5Jyl8pReK839q5sgGkx6SMKTSAYA8rj7UIZIzJ91PCW/3FjAP1A6Aoz6YgVx/A&#10;FUt+BpgBOn2PclB2wME48Zl7bJ4pLxSY8mnUiOOVm3oez6sj97imqbX9bzrtphFvWnDxG+6xuQdI&#10;I1OAytoQmatNjm0ao6kutSHtGHAkK9QN1pJso4TIQ6NpgGblQhavgQW6AZjzTOAG04kZUhbYtNw/&#10;ykIbvDbo9FL5wXUc+LmnS2KPdn3Jt5HpwAI9fFPMggIimCjgHkQJNnZf49apC4LKOmVRNhvWzM3g&#10;Pg1BA1MB5xRqH6+RQ/JFi8sbgOBDIT+CECpnZcsXQEKwQIRNeUog6wgsN9/CGiF4PevaeSB0WnSq&#10;ZyorFN9WugvyHhfxWFaYzqGj+eZxUpTKhML1rUtXCvdFM6WtNR75hswBEooHxT1LFA1rYGs9eUZs&#10;BIHT6AWUunfx5aorlh1A4beyo3wIXmyVoD4ghoUBlLIyUMysM+2yYWSUGZqWMrMRSM1JEF3Lirax&#10;UAkrAo/wAyKbiMdvgEXbJPBbyMrvhkjaN9RP2VFerHJtjEAElIG00Rpalidhr25Yr9osC03/EedB&#10;SVGw2DCCWbwKi1Q9AgTYB+XFPdBaIcqWYiekxUFQ0uOEON6PtpU3ghtIE22vPLRTdUDg+s+qp6iV&#10;JwBHYHMRyF8R4s3LULvlFmMpuxcDBiSiNpWHGAPlo59RhhQk5sK3u1Z7A5LUszrnKxf3AFiwYvXb&#10;5cyh4meUgREWLe7V7IbaCSteX7QpPwqFdexam99iq/zGPiiXMWl/ZAUlqKwAbjJD/WADWkQMs8IC&#10;BrycQ9+PhpF2qV2vgWCKFNsB/CkP0f4CV5WdNoGZUJZcl8pXHeiHzXCpjTcksnOdb5XSXBOe4dr6&#10;hf9kSdPlNxMm9wCDx3lgTv7ttXn9ZgkWaltkFKWubMdl5d3jHfoE+aWtkY/a1ZrCVYdkAbbTvQCd&#10;e/UL/X851Fse9NUt8VSXKNHlteSy/qdtiDd5DYksIl8CC6e+6awboqGT4wqPlEuLrBCYOu24qJPO&#10;ylImfFGhs0pkOaGqCDVW2KkFg3yAxqqxoBA1OIKK8PIM42FFxhIwGnPLAgMAEDvqSoPX4CggVDrh&#10;TnB6BmuQsjXuX36X0+6eaxSQOGEuX8phq0XScwlu79ehCC9ApgAngpIvm+AkkGauDx0KUl+yIjru&#10;uVm55IHVp7GgLtdQre8iPLcCoL4NTQiEuN/3+a+cKDrMDsGo7rUXjEzf6hrtCujjO22ue0CQ1QEc&#10;ei4rk/XbCokt8wyINgwSGM03rX4psRbVIrSa/8Heeecclxf3AUn2NuVMoVPy3kVAtiKo93EJsK4B&#10;Wsqg5agdUx/KgZLUTsc1QbS9/PosXd/TapD+t84CkPDud7/7CBYoGO/Q4QEaZaTNA78Uso0ys1Hk&#10;nq+8vNt3opD1n+ZlcM79vsn7i2fwzfqKa7XDqHB1VHS85zettD4KGFA0ykibds73Ou4d6lv9O0d5&#10;ADlkDGaDAtVuPUde9fUl60YWeEblIe8UuvaSW0I59A7HPS/Xhb12JX/qvZQ808YapgvYqU/lCOwy&#10;KLgYyR11SXlRlpTIyIRQzvK/BrAxgdqZ8la+4ouUo3atPagfxxkSLQOvDzrf+hYtFFV9qRttv/gI&#10;+4K6/a7dMqI823/t1nO0a6xY62gAnc7JY8OgtZUlW6b9qR9tsYm3CtbVzjxHX/Ic7/HbeazvONtk&#10;soWsVpYtea7feY7201TWo0wmf7UrbWjPNJN1vlVdq5unZgD2/LaeRWcAZert5pgF6JbQGmdqUzlj&#10;QVLO4/oMmAQCF9onJGarmwEQOntDAUfquyGQGihfoEaow+jUBWwV1aoDNMQI26EDuB9aUgBR856l&#10;g+TuYHWUZ8/SaTRe+V1aZRUsS5QCy7WhDLhdNFIClQC7Ju5CoyOACEtlCUkTwiwfY9tbQGZtoSb+&#10;cd+9BCl8owT8WtLBuUkIZu9Yi15W34TINQsdAY4EXDNNAmdF62MMJBYGoa2ufSNAQVig8SlBZRp9&#10;3fLWnud70afKz3/f07DGJulRPzqEDfCyaZ9N/QuoeIc9X7qNJdj0wqwkVgTFEPtE0BGsGBPKAksC&#10;fPoPnKpD1vE4cRQgix1qUR/KR+wKIajt+y6gEZUteT8AyTLTnrkgCGpA4V3vetdRCbHAlIvvByj0&#10;Jy4IvmXv1nb8poyUJ4CvXFj5AKJ69a3eA3DqG5QoJak8xQIR7KxMZY3R0f+ixcW2sLQLWmNEsNjV&#10;l/cQ7ixj57EflD55ohyxE/WV6PbaabLFXhtB5SvnpTtTW/F+5yk1Lk0W9awPNuLAOzqvXHNX9u6G&#10;iwLrlyT3kS+5Z91Ltmkry9Vaey6lqD3o+7VfZaWsuQ5aMVQ+/W8lTuVfTAQWYFxxVD5s4wql7mu1&#10;0paPZxDVf/QRdT/2Kf+1K+8hl8hKIAHQXnOtuT6lo70xDtSR5zdixnO1bW3Ts4A5sVryWDwZ5aVO&#10;sSuAFl2BGSODZm5V92LDliO4Lqm/U9cuDTT1qW1vjd/aKx/3eg65oJ2eWwvlLLOgs3vQ2iRAPgDN&#10;SCmNQ6FYWPxxkOAYsJEg0FAhdtG+Cp5SJ2gh61AoocJysBFwOiKB4BqNCHMBqVKKhD0AAMU6h37W&#10;ETVYDY0i9FwNUwcgzFk18kyROIeKVWCsv1Hg+K0BZ/WyOlzDasziyq+7R4Xq0Kh6FgKApANSSGvJ&#10;91PIS1pPmVAqs0BCwgLlH3r3TUuw0ZLAwBgQdc0c7eqCssL8+A1UsXgpMxSxpH2oN/SyBGBoE4SD&#10;fC3dK3uU8alnaKOUDiYAk9GCSAADAAdABH62DuPTzgAKoAzNHaCl5JpkRpsEKCRCluXu2ykK1ndT&#10;HAMNFLp2qc6AFOU1a4P8kfLvvVm4ntXEXYQ3wYy+1n702UBhcSqNpAAoGAGS/AMm43wc8oHyd65Y&#10;iNyT3AuuBQD1363DlX2jUQsUC8sHdS6fzX2RK0hdAfzaO8W2dSVaYEEfKAFu+tulcxwAqtrrOILC&#10;6CZ1OAvwJnP0aUzK2hDSZRv1rZhehpv+6Fv1LcwBRblnYNwo/7j2AEoyTz2srRGjzrUl7Aq21rev&#10;LR7o+foRdieGOYPRc8g+wdZjotT0gVOgQFvVj+5t9QPb8rjXSL57y7RTzyd36fibAxxVUBGwvZCF&#10;MSoWgo2wovhLFDnreLlG+5hpiJE10ox20VX5slkxLK+WuYXcPbPhSAQXwanD6DyEYv+bacyzCAON&#10;3Llm3svCa1Y+5zzbcUCnhE1g1bkOBUmQEugsS4VL8F8SnLm1UehMFJJnU1gE4BproWOOMQ/jOwjQ&#10;ZeAjS5Hg9Q2o0lYdRKcCXNgGNGtzzCtnFsCWpPNQDJQZi4LiZa0qV89QHxQSalH5ofRs6tR51qe8&#10;eXdDtbz/kglwtuRzdg1BwzJWLgRdUyf7zUXCitVeWTfy7HfzXgA/NqwIhQj4ajcAhmO+tTgDwp5A&#10;w0hpp9ob4YNaxpQBxEWeUyjYBuWD1aIg0Oz6H+UBxHsuZgb4c588yYvf+oXzyh0A9S6ADS3vNxaE&#10;gCeYMRuuV1/88p7nfdq7b5EXZeI57vNN6kq/wDK0nkm0vHuVpbYJFLWOwTWzt6ob309p+WZKGXAT&#10;66BPam8AEMXZ0L3ZEONlvYs3IFfkCTMofkBZXQr+AwsAEcOEYaN8lYE+xRDBtDoHDCtv9dAaLufa&#10;rL7vPgaL/qOdANKe2egNQO0aZvPUuwEQz9QmW1cDk0luYGttzbuB5aDMxV0wyJoRdMYs905Gi3al&#10;Xse5JRhi3CHL+Su0M/1kuSZOz9MWteGlW3vvgES6S9smry51zcrr3vV0rv2cOq+f0PHnhtmfZRag&#10;Y4JqXGwI5TlOfERosfxbca6M6cRABKtlmSgVjV6BN9QpGpmA1Vj8R0XpvAUp6tg+jE+PhaSRESL5&#10;w3Um4IWrwH0EocbI5+e/wEuNmABkCUGgUD6FQGDk+yNoKWgAxPeyaEb6krW3J5Jfq0zf4huj7GfX&#10;ASyULwG/HMlAKFFyJd+AUfFtxWZkrRD+lHqL72ADCAmdlpKggKBQYGNmUSsPlhIFQmiw2gBI5a4N&#10;2bfktt+UKKFKkHovYc8SoZgoHhYl1kpdu54iv6ZjnuooyoMViWolDAlh5ck6Yp1ibURic58IbqIA&#10;CCRtnWVNwfqtnCguewoIa4ZBURaUFwsK3ewdgIZ3KCsA1XXAA4Wv/fktBkaZd7//wJNybYQEgOEa&#10;7Vj/RPUrO/lzvfdqu9q66+TXe70HQCyeQfvy/fIMoOvLKHKC0Ps80znf6Vrfp38WD6BtKh/v4tKi&#10;wLQd4EB5qUNtRx1T8KcE5an6dY6LUFn6Hm0CsygWQf7JAWWqjfnNj30ufkj9tfZGcSDqZG0Y81pb&#10;QvMr1+ZsED/Cr92c++qjoaFkIrm05u5cvkN5oby1HXKO7NGG9J9cdJXvXqB6WUfYkeJo1KOtBb3I&#10;TnXtm7jJyEwgWH59v7ZyDpAIFnW/tkcGqFPtaclAcRl6l742S9iKU1M036JUl/cCb8rg1EJ9e77v&#10;Xs8CktUTXXxKp50FCyrOg8aVvyCQJU1HWHjZGIikc7MyNJyRnnOcAIMQoU7Ie4zap9xYcpSaRokN&#10;cD3hpaMBE3xUFLr7CAYKzbU6PqtUJWpwQAYB5nksnKbblVcCUAIECJ9WvvM8lrUOCCyFSkPZo+K9&#10;VwX2XGCGAqPACQruEBHLlXPDJn2rTkRhjB1dvMcIFjyXZcu/rQxZAVJCxzeOU+o2PTbg18Q4ylmn&#10;Xro3UN4EhA6rDCkeG8GJNaK81E+uj1awI2jVV6BSQOo4Zz5LkqDSjrSDU2tdXFIfaHn5JNwoGHW9&#10;FxhRnib/UR7KSj0SuOqxKZyxbqzDBCI2orpicVKGypwSqmz1J8/GJjnPEl4KdvXiHs8GygF7gjg6&#10;nCXaqBcuEP2FcgQA9RGjHyQxAuovHzWgqP9VRtiFhmC6Xv4DtSw/lrMAVkxV62UAHEATEAEUAbja&#10;LGDJagRm9EtAiJJxHWtdW6VQbO6XD21Jv3W97xhjH+RZm/L8RkYAQACpZxt5oT+RG5S4Nq8dOk/h&#10;F7wIhGl/8uhb9QPlA/R4nmeTfepS+wRwlY+tKd5z/0S9kzOA3zhpFPnoWeJYPI/1DkgDXcosoA18&#10;M6AoUm23kTz6jDJWB9gLcsIz9G+b//bigtSjjUXpeUBLz6Fo/XfeaCPMcpNDYdLkg2uJ3GmBNGXt&#10;WqOVtHfXc1kywtSfvswgwTZzYVD4ZARWQlu191+bVh/JCLFC9IO+oB2Lr9H31YM+uxxWqw2OjMJS&#10;Xp+SDWQqo2WrW9GzGvKqj+wlky6RX3tdqw00GuLU9x/Bgka8higagznO1U3wL6lEtIxCy+88fghL&#10;Aw2JHkJRa8waHSXCqgIKPJNA0LlZC4QkAa4TREXJp46dP7IPc5wfi0LR0HTutRnCdL5GPhBMhBqL&#10;upER9/Z1XVPBXBGEE2BEAIfYCXZlqyxZFKhYQpRwBiaUD4G7XD2NYiCo0ftA1JhOWX2eSTBQAMpa&#10;fVJWlLx8KFcKRBLIxuL1ftYd37tvAD61FQKFMMf0ED7qTd0QGr7D8/1GB8sjC1CjlmeColny5Nd3&#10;2hLS/U95LL/JeWAXGwOwNLLnmrqZ3UOwAQgUmTLBZGlnyo4i0ke0aT5gzEFDM7klWIzuJ3wpFWVE&#10;0KcwlAEB67n65Ni51Q9QD4y5Dy1NCXoWsECg+d9Ean47pj2pA21fn6QE5Rf1D0jIL4aLJSX/BDiA&#10;o6+ybjFUvkHfpIC1L2WqD/sm4JJrhqIn6BkJxSIpo1bU1I4pO6CBXNCWfI//lDXGxH9GgvLwH1si&#10;T6x4dVp5yD9gpl97tz7QJGHkg3xz5wCw2nAMhHc1J4D2C1jpdwWx2ruPAsR+MT6AeW3SdwYEtQvK&#10;eVxdMZccWeg5DBLtBBvimVnTWL+YEgBE+Wj3ykpdqUu/m9FyjGXRZshSZSxvDZUFHDEtQIY6xs7Y&#10;gBasK4NKGcpDbg7yRft03nM8T9sCaGdKRX9tOvD6BQCuXpstV5llRHCRerb3AreOq7NGPniWb/Ot&#10;9r7dFqPB4BlHmmiDvokuw356JzZyS8KSkZ0AMv20lS3Qj5WX7wCOnpN7Yct3u4Y+1cbUwylj6R2w&#10;sHZRYzBHFwNlvqR6NB4NjVCfJZXAytVQGx9OUVBa7hPhbXMOupxNDMTCd/8ISFQOelgj8pxT/lCN&#10;SUfVEVmohBchROmtRSz3Lc+pEfAHcrOwLAgOHYy/kGVEMTlGGKOaCRnKYZmgdN/dBDxbG1bX6RiE&#10;HeHREDoK/JKFfrxbxwcU5LcVHNVl8y7o8IQFYey8dyV8tBOCNQEIYCQcCUZCmLIikAl87U29Kzfv&#10;pUD2XMFOHzI/AhDS1Me5YNRJIC8r2zU6af+1/WJpHPefZUtRE6S+E3AUb6BuR7+tdxOM3qe8Wt46&#10;wep/v11jSxB7T6xa1rr/DXGVP4KbEnXevuu9y3/twPepI7/d41rvAQJjqAQieq+2w8plbZIl3DcN&#10;VWVRLn3Mowuw4MbAIGtV/XoXwwOj0xwBI/MRsLT3fO+Xx3Gpd21FPk752Zd9Rf1wlVGuLaTkGoCJ&#10;4svaBbYo8lmAYN83yhnuG2U6Dkv3XH2MDANsADz/gUh1gq04l8ayXLu2Ml6ex0bIU4zkeB5IVPdj&#10;wCZWQH2fmt55LQ8jU9R3p6cErWO4lXvuVEHtjmlrmAz6QLtY9nHfBkBjpIqZUi9YEOcEiwO+W1kG&#10;9dnQ3Vsm9TtXb/c6j3kswPFUbMdZN4SOS3CNkxVBgWMwYx+BgoRO1oJPVHRDZggflpbMqSSdVgXp&#10;GAT9jOlwLSEZs8CScr1OAqTUkFhLM1pIoWjo8s9C9075mK1nf6+K2fu5kPVySBmEDx0DZzoDRTV2&#10;Vp2H1aRjLZkUwuCSYCB1gDVYW0Hu3PdiEVJQWWVoXhZNw93EXQAi8qVdEOaEVcF5FJOOH+WKfkXl&#10;YkDQw02lzILUjhsKHPuyjK6PpSjvzXrnOEEkD/Lmv3v9phgwIJ6tjVGArBvKh2BvpkrKA6BVZ75J&#10;fwGMKRTWiWu1T88hwFoEjUI3eiSAhSqmJGIFxR8AGqxt9KzYHsfUjbLQBrxXn2NNYgW43/Qlwtzz&#10;9BlAxH2EnufoH9gd30mpAi0Nq2Oxe05lIu/yiD1q/gZ1C7ACcs3TwOUwA5WULuZAfsgAINcG8AF4&#10;9sAAK3y0vlnFQGCTeym72AoMgPPim5rHwbOUQVMTp0yUpXPKmiUOgJ8yEpxTJixu37d0yzWKSKBv&#10;w4MZWr5JW2mTP0GsFBvWw3Hfmvt1prQA3ZaA1h65Fgl8z2rSKG2huT2UeS4Ybhh9x0b2AmpYqOYC&#10;ca3/jvvtGkyP/zYGl3a7XOdEWwIWxxECDDTfwYWs/4m9sAF09IXfjD2/66vcGdwxXDP2/uvD3AQA&#10;lxgi5xh66plrDmBgROpDMdH6lPw0mkd/dh2GqXg29xfITB62Pgbj0W+uoNkiYUu51rTpDJJL5Oc5&#10;+fgU5+nF3BBnmYVTGSKcdJ5xmmEdY7ZaJCuBcFmu+uj5GryGW3SwTqxxNRsjpa/Rc3voqDNhErNA&#10;sLlWx2IdC0IbOzUBOUPYrqEM0WgEnY4w0oanUPZTVNo93qFDs/xa6IZAJhBZQbMhiRTKls6xV17V&#10;CYuZouNykggIwlySlwLueidFyM3hXm6tLGRCWNtYG5bH4ilIiyIGTtGPaERWCAXUMXvlZEOXYixc&#10;mzWj/Fwjn6hPebAnWIHXOh0hzoqWV9ZQINm3NH9I7hMKUjnobzqvcvD9BCBwq77y6RLW+gn2xH2U&#10;MlrWe/Qdx1imUko/i4/SbIy4YwVN6l++q3iGFhlrRVKUMrBQ39SHxpFDysd53++cvozOFUBVzAVl&#10;dop9cg5DEqsBBMgrBcFwUSZ8264R5EbBtTAUOQCokFn6P8XimD2FhOGgeIwOUvbeQbEmO7yb4sfm&#10;MEqcV3fux8Q1X4dy0c4YPspOnc4mXiIj1RtwxSBBc4uVoDTlh4sOYPQd+icZSEkr09wagO8stcKn&#10;c1jGmDIAwTeJ8wC8AD+yG8PiGIBQ7Adl25wgDW21d73ncHO5B4PhHs9llDmmrfk/AhnWvLIYZ9wE&#10;dht9Q0mT2Z6be8mzuJL8lx/PJ5+5adS99sKwAaTUBWVsizHUv7wTwFKn+sQI5JU5lkjb5i7VXwFn&#10;xoh+r73rt/4zQuilRrcBpcrVdVtimdQxw0WZvyTA0MSLZMupgOB3mIU1BM0qIbhGOk9nnHUODYfw&#10;GheWqqEbFlNEvIrxW0Wq6HEsLjS+BhYoARQRkMEK0pnHfHnXc3IX7KVQb30Oazr6sxn1rpkz4dZ8&#10;rN1PYWk3OhoBSjBouNpRgZGERoFl6p2QpRAICe2Fos8PTtADoaz7EfgQTJ5H+AsSI4gpMXtKzV6H&#10;1waxFPYUXf+5GPQHwrQplxsOKX/asXMUfkPktFcCiqKTJ+coOH2INWmsNgVGQcVKeCYLn/JyH/BA&#10;WFNyLCXKUoyKvPumwAVQ6BxlREALSKMslRUBSalSuhQigSsPFBXLirWpfFm+hDRlRnGpE/ll2VFi&#10;rHHXART84gQtZe5aAIYSwegsrWHlG+OypR1hM4Ax+cZIqGfskSBAdPOtwhjTRiGzZpuUC2WO+fFt&#10;gBkr2vsBMVt+82bsZJ1qB9qUZwDiFCWWzaasW1QPEwBAbUnKMgC8xnpiDJUHOQygUcLnAvpaHGkm&#10;I9fk5mxYeEaXstIf/KdMKWPHRpZRmWpfs1i2veQ1hoxCV0fain6IGbBhNfQHzJK+xyhYWyBMu9Le&#10;9RmJC56sYHCN7qVTdQiQyod+eC5tASDnnrHH+UY8asenYvbOuiEIDUJstr75LKMQ8nIcrA6pUxFs&#10;hJyALZXiudAgpK4yFB7hyNJMGIy+PO4NioGlRJD6TTGMLoutfqZbC/klgRKBhQQ1q1qn2dNPf2s5&#10;dr88sRKKXyBkCWpgkoKiQCkjaJ/wQUdTeJQTYcnSoHwBCYoWA+A6rABFi+ZUBqxBlgZlYN+qhn63&#10;Ycic5zpALbsGQMWMsdi1W++h6L1fnuWBVaKdR+k1HfG4jkPTExti1rTN9q2VoO3LN8uVm8S3EHiU&#10;p2+iJFi5lJP8YR0IaNQwBdMqhH7Lk3sAAHkUiAeoK1tCFYiJqQAgmsfBNSxX/+WL9UXZEcjKEJhT&#10;V8B+wwB9F8A3Llc/tg3WoroEOrADFCmwB4BhQOzRzH4T0hhAsoJV6/uaudJ7lC+h7/prBW4zVxKQ&#10;yqY4mYIIM2z8b2glkAAgBBZcE5hwvLUP5LcgU+XnGtf6xnMJe6EugU7lNcZTjPeqA+0RyFMHWxdh&#10;uxVkyUNuO6AKeGUIYhm0F2WlbQB3ZA0w6di46u74HdfW37IcGRzAs3ZbbE0snf/ygrk8N9xdP8AM&#10;lMh5LhTyZmvy/epwbcbdniMvT6WvTuWdu0X7JLuW67CM950FC3yQWTbdCN2v0RXN9hXFrfMn+FlQ&#10;EqtL5yxYSuci5Cj/ot2L3iWgUFKilwkIz6IwbIQhQQj9FrS0tULfputYgo0SOdUY3nSZaFOUEsEr&#10;v+qaNUwBcTdRRhSoRp37iHWlM5coNhY4gcbCpdS1IffrELEPCfz+p7gLLMxa7zp7QplQFFRVjIy2&#10;BzRQfjq+9q49s9gbplvAYQChZ46AwfcSbo41WycaW35Y+k1fXgAkAagPeZey8M1AurRchVQ8BeVV&#10;8JUy0oclDBOBDxCxPAEFZS451nTU/mNYKNeSWJLW1mAIrK2pom/GEuiz3EiAiz6v/wJVGC/AzvPV&#10;L2GLHSlgUv0VRS9P7qeEDWW8RuD6bsoYtZ0fHQ2ufAVHUjwAC4tY/WIwWaSsZ8CxBZrcL/+OtzAX&#10;YKfuKHLvEMTtuVvYPADI97OWtd3ZSB3lqY2II2AAoPWf0njRtxhr9lwI2i55DLA3XFV5cas0kdYl&#10;C9DdIoe0BYwCVlFZ6jdrM04u36MvA9HjyqnKFWDFMm1NxUpgiJ578n2MpOL3cjnO8v3OaIi1j6Jo&#10;CCwNv6QTz6YQdp6FqHOxGlC5OjQhq7M3HazOAAEKkkT9EkL27jEsisDgk9SJvZ9AEJyjARJOKo+v&#10;jTAmMCG4Ar2W33GNIHnOFXyNUEAtoTO3TrG71/ejIC8digpts0LUOcuy+qN8gQjuA22ggE1gAb1L&#10;eLm2lRmVE+u74VB+U2juBURbAGqpuJv9r4VsKERtVZvXkTyXy6AYHhYNAUMoATuo+kY1cI2wogUV&#10;NqYc8LEJfvQNrYTpGi4YnbZlnYEE/Uc/EmeARWt1Tc9VHk1NTvljXghwLB2l39K9yow/VlCl/GMb&#10;GgUDEGD5sCkNI26eBUKWYtbX1QtWQDmgmbGBlBSwRSEALI2Zb4VPFos2gN5VL3zW7m1dAnWmfdgA&#10;HMJaHglbvm7AVvCn/u2Y/46rS6AR1at8BKG5jtDzbu9UtspUnVX28ud8KyFqAwUJavPkj7IYR0Io&#10;T66ktVEGWDvfNkvABoDDOCLzRjBVux7lk/ajLcsXS5bcbbVL/1nrALPYECDKMwGKN7kCIpnCBQIw&#10;AS/yNY6GMDpLe5vFqezFKuwhr9SDdq8813TbJe/R1smZl5D0p2Y3Jg+4lq4CC/w9Y8yCQmXxNYvc&#10;7KGEHPq0RZ90AJYQa6Fhk2vTQKPq0KPRRWNnAkQg6aJb8w/Nlm1+qkq6VHnfCl4ufd9TlcPsPRrh&#10;uRn0tuavQD+gM98k5UiZEa4sTZZ1i40JSHTetaxWdL32SLm0ngfB4HwWvj2QAKx6TvNxAAOOa5e2&#10;xoFzSRSU6F1RroQ6i/Ac5Tl+O8EpQNO7KSiAyTu5Vliy8sMXG4MGsMgvK30c3aMc/O87AOpGIbDk&#10;5RPIAB6Uiev1SQC/+wAs1zVbKkXgXsfdqxwpKkC9IZqNPmBZNly08f+xNRTdqXRp21Zm4jI8v9Ub&#10;Y6TkgTWvbdg3XLR8xjL57phJrJFyA0JG+UPmrIEFroC1aXIpcUwp1sf7WwlS2eYuat8KkK4DTuRF&#10;vgX+ofsZS2JPuIOdawVH34uRASZR7cVGaB9cP/5zXRVc6LdjADB2AivHQHNtQY1+u985yt69/pPj&#10;mISmEncMAMfc5bYh5/V7CbjThvTLRl4AZ95jj51jAGJemohLnFLfykBtBIZ4HwYEI9JxrgJl4Xq/&#10;WfHANlbA3rlGgHiGdyk/m2uBbMc905YhilWatUPg1Decmkl3bNsYeXW0l/zbKie3XMeYAPJyRwcW&#10;1F0G0SpYOPUChUs4jjSMDrbmm/QsFZpfMeqzSUyaeGO5XkF5IBD54wqaGfNGYWh4hjRJTSW8XCHu&#10;UqGzpYCf8pqnyP9TvGOtzK7xm8qvhkwgpnwoI8KIQmV9s+5bZnl0N1CGRlRQLNqhticWpwBZAkA7&#10;11lYiqxusQOYgaafZjE57j5uCBYfpYKyB2C8A7hw/hKQUBmx7ClfgtC3UhK+kyuFMKVoCjZj+RJE&#10;FAuBSJkIsAQK/GfhARdiOvynIPwnpAlJ30JRyHsR/YSp58gD5cC6IETdx33I30t5UH5AOusW8KJE&#10;WfEAjUApVD0/O1oee9LMgO5V3nsvCkbWKAt5augs4wENjbG0YdWUI0u/obPaDYVFIWNGKGDtqZgI&#10;ShHLAZBQ7up1lsjFNWZB21HWLEx1JXYGW0qRaIPakyGA8s19hS2ixIFGbIzytV+m4rVaCZUrRN1p&#10;x57BEBOY18icvinGa3S1Ab/KTltodkpxZG3K13HK2obBosy9z0a5psgZiL6TUvVN+g9577/+pYwp&#10;ZeWgnWuPLaWuLih57dVveXe9jeIHWoAVwEb79F9d6ieNbnNPy4gHbJxzvfYH3KhX5wAebI2+gS1T&#10;NoZgrvVd7JZy2xK4qL6AfX1pNsvkPXQJI3S5jPu59+QaAhZ8m76wtqKoZ52NWdAwWBwaRQl4GMeu&#10;jpmiCAhlha8RSj6EIGsyD42Ij3eWdJ7AwvJ8y8Aa6iHZs3Yg25HmepOK8FwFPc5/aHu4NukQFACh&#10;SxCzrChFwolga3ExfnmuAoKGwqNwAQG+cwklzDqm1PiXCR/XZRW1xLNrKUogBCLXtrgmoq8pcFYh&#10;3ztldG3b01dYtRQs+h/woKT4uT2bYC0R3r5b/mv3FJB+o2xFb2PxWkiJ/70hfJ4BMLXMerM0AmJF&#10;rlNi+jE3gjJG/UuUEKbCNzd0UyCmkQ6UnXJSD/57ftHk2EIWuDxTLHsmcQYsa3UIpGB0xBkAC/7b&#10;yAl77UY9+n5+bUCAXFPWrQuhDVDu8uo6hoiyK0J+mXfykfyZJe8jgJvUqmGmjUqY3QN0AQnKzH2z&#10;od3y7Z0sZMBCXXB1+HbuXIABiAGinPMbkNOW1DEWAnshxsD3AtunjL/yea5tczGx9NWH7waqx9U/&#10;9Z9Z398KrrVr/aN0To6U37XryAD5Vd5c5Mt5I8b6kUdt/NQ14/X6jDK417LZe/ShYmjsmyDuVDs4&#10;CxbG4V5lkIWwFggBeRZBTGBB7aJDHdPxNHSBigTYLGnohP8sAQsEM4HET6aSgRIdO7Zhj0J8PONl&#10;lAAU3BwDzerIBTBGPWtn2h4LBmWKemftUnJAL+WnU1MWmAXxAhQNIawdsuwoOgqD1cz9hlVghVBQ&#10;Am+1PxYN5UxBEMxtlJTrmn/f8wl01xoVhH4VU8Aqo6QINs/0PQA1C9HzKTXPZCVjGcqv51KGwI44&#10;BQrDNRSFe/xnxWE/vDM/OrDjvqbp9h7Wt++kXORTnAiALyYAi8eSA1BYhiyRqOd+y2f0f8MNx72+&#10;SgHvFTtDcMtv+SgwtnzkcmikQ/9955hYu55DccxGPDiG0ZpZ+e5Rd2OipLQV9wRmGVCUPzBrIxsZ&#10;UN5ro2A7pj2Sc62zsuyNgBxGAGCmlLT5XC19o//AxCxmiDz2zWSxto5FI9MZcUAIazuXRiMaXANc&#10;YDG8D2BuiW2snev0F8ewTtoJt5NnNVdC02y36Bmgh0nRbpv6mbXvPi4975RXz3ePPgzs6b/aJgXP&#10;5d3cC/LmOu/UPzEIrpFXjIRN32oPJBWQOQ6xVqbKbhZT0RT05yQkIKI9NtfJuevfxPmYSqxJI35O&#10;xWucBQtoIZ2FVVZibSyXVlWwwABLn9+IUCZw0UAaPZqzmfFYfWuIi4DUsWZJhWI5vIM7QsOOYtuy&#10;HO2bqJDHO+9XAoQyawU7wALT+JdWBHahJZrrEMBDs7ax2rVNwpWgbUrkfqdoGq3g/zhSouucB14p&#10;AoIPzS0ugNJGxQIiTbTTVNBN6BMtjBkRYCRvBKWAQ4JzqZR7f4rZc8ax/46LZ4ha9D/LWT7HeRny&#10;3Qe6uy/Fm/IMEIz/0d6sEsGOKE0uR4GGXA3qA5jjosBQEEIZErMJ3a5pJah8Zcqq5nrAyHi/INDm&#10;TsAg+E0pqgOyZWkho8gxToyQIvsBI/Q5qj16XTlTMNgEAM+zA6ACMIFA4E8gapbaCGSKm6Dc3I8B&#10;kW+A0h4Y4Y5qRIR7ZwwusAVYNmoFeOAy4Z4CDshQbW8NlGGgfHMJW8ftIH8ADIMNMwR0k9NcTQHX&#10;XHjqHhvmWr+BTuDFtblaclP43rGN+i5yvJlZtQtK3fvphoY8qiu6hF7xDjEgrqFXBD/TTS0O1rtc&#10;j8Hh0sC22du4kQTout41mBXvwdIpP2UAQMmXOJfZdM/KFqADcM6xG/ouWbEWLHhNe9/7Ht+t/wJH&#10;Tc8uGHgtnQULClbl1jA9aFyJrgdzH+i4KgZwaJXIxp+raA1PxyZMIXJWWEOUdHBDjlgtkKtM64AE&#10;kEbvmSwJwhdy9Vsjyr0Rrbp3gT6e97JLgABFu7boDmFTACMhBvSyVrRdAo2Fjm1IEResN46t1x9c&#10;o4MRXEAK4SCYSVvlGrD5TQjZO2/DjjV9tL2NQPFuChWL4Z0Uhv+OE5Q6tL6A2mV1EvYUQrEB/NcY&#10;O31Iv3IfwegZ+qRrsQysMmDbezAL+hDwT4FTqIQhlkE+sRbOUWLeLd4BM8ASIVRZhrO0Rld7BoWt&#10;/Fl/WYaUBsXAirS1eJNvEqHOImUl5ndmHTrGenXNOTpaHrEJynU2TT1WSNwBY6QluMfvInuUlXJU&#10;9jEX2kxgkmWujWGrWLiUZrQ/sAQ8YWMxtcp0zQ3bexk/nun7luP1tSnW+Nq6LhgrcWVr5QLwjOtN&#10;qC8b0KJMtaNTa+WcGsXgndqZwHh17HlANAbQb0oYAELrR+lTWoAWXQH00AWCSjFooxsG84Fl0IbG&#10;eSW0T33Mc7g9lDNgoHy4E5WF9+VO863yOI624mJznbbF5VTwX/1XvcgbPQcAl3cAItelawBn7GNz&#10;BjVZl3PaP4B4zp3zlBJXuQDYBXvfFLOAklwGdhCw4wcTKoQTqlNhKSi0FAErklrjY8G18phOpcPU&#10;0ex1vCy+BHsCPEvMcVt+MKiQ0NYYCb9HepTAmvKiCFieqFSKjoWkDVOuUbeUADBKiVHGKEQBSoAr&#10;UEvAsmbQqhSP9k25Ok7hs7QoecDVHkAW5EbA+M8KI8Ccb1Iie24NgIagZVk1Cx7lpA9Q+p6NGvVf&#10;3t3XUEnfzCoinBNKAEGLqnmviH3ABIghhClP368vEdINVwS+uR0kQpiAj8qWh/zzaGD9efQhn2t9&#10;3uc7CSbuSd/NavdMSqRVELEyBDfrmVLEIqLd/XZOmWNKlMXW9ze6QP2rX0q4lR19v/pURtoAmbW2&#10;1gnZRlEBZAworJR4GHVCSazNNVHZKAPthUw7tyIiRUlukqvaHSXlfuAU4GKRE/bYKMyENkrpAcFk&#10;aa4B8ld5YxQEBHJ7MMjUM/aAAWfvPzZFu9YGAclTc2doFxgS+VCe2GTfpQzVj3wLKNRWtUXnMWUU&#10;JvAVswLQAlEAre8AFjxXPcir/qctajdGWGgXmBCJMqcDPD9mG1ApL8Atlki9MQoAKaBTW3KO2wQ7&#10;qS1iFIARMiAwR8dwWwBPzqtj5aW9Aif6XdO5u06bbC4g9eR79CnlyDWivV8aiHiuX916XltX3zcH&#10;OLL0NZ61ISMaDBSYO2BcnU4HXy5ypHGzjpYxCwQlYYZOUvjug8x1EJGlhAKrg2BvTvyGhDmmIzzS&#10;owQuLQHtkSVN+QG9W0ZqNDID3drwTOA3pa8tEtAEcmtDOOY8nyzliAalBJvdD6BgQQLO2j8WwrMJ&#10;fX2KIC0ug2JiMXmnvDfttf4GnDjvORSM/6LBCW5sHlADSBDiQITAySa/imXguvEMisU5fbJ3yAd6&#10;l0CmGACvUxO5LOsDI1CQ6aV15XoygvCnkICnLayCa7CRyhODoTzs5QVwAIh8p98AC3mydyDm+K3a&#10;D/CoTiiuU1MJA7kUF9BAmJN5FK76babCmI5WZ/Ut6gVYABJ8q/c0s6I2l+HVrJPcZ9olkEbe544D&#10;CDE9xQxoExQqxauc3C9vufXc6/lNjS2fNsdi6zIOU6ytYNow3Ng8efRtvkOgsrYHDPV+ZUohAxTA&#10;DmXcTMPKuPl+XKcNuA5Y1G9Y0wxbdaAuAGguJAmbhf0GMAB2Zag/+15MngBe36xesB3AmZg57Qio&#10;oBMxlPLmemWLOQHw1gJlr+kLe90jn4CZelmGF4zvOOuGgJwUElqnBEmHjlCRCs6QEois4UgKaDYF&#10;KcsGlTejAz0f2h5XuOydaCbCVUMiJDQOlhTg4EPRiFsE/V4F/HjOyy6BJnFafsWlbQjNSNBQMpeO&#10;qSbQKCyWLYoSYCBsWWosf8K0eeyBZ+28NQOKNdDBC9BM2PY/hq5YjfFe/aj/3plQT1EQ4PndKQzC&#10;vsDlltQuD74fEAFOAJDGt7P+AA/nGB0UTUzjpa2HsGeBAlu+E7tAyGNqCGDvtbdRKIZ7Kk//lSfA&#10;tWbJ83FTpCkVbhF1cm663ku/YXk9a1h5YDiwA9qSCY1Q4GhuwXSAWNOPi6lQjpQl8EP2UmyAHfnL&#10;amZUodvdr814lrZl32qhrF3lRnlxo41uBS4Cde9+efJsbVQcBsWqnQAO3NOUpmu0Y3lkWYu1oYR9&#10;Ry65qHysmaG6kndmECpnLhDtFLuj/LU33wfc+mYgiVHKMsck6BtYQWCKYudawRaMC5u5rvl8tB+s&#10;FKBMN7kPSMMuaCeAPLDsW4xEUQYMiUbxtOy8d2p3+oK6Azy0HfqMXmt0EuZJmShr19JTvmltCO65&#10;tkS23GsSK+0iBqvl1Gf5OQsW0FKEgs4oybQGowEqbJXIwtLIsoIgOgJl9OX0coWpUschNWPG0D4a&#10;xzJBggmyIjahSKhOZ8NWbB2Cc65iHucfJXBJCbC8KdZxGfAt97M23AdkYx4IM8IH1SoweLTACSjC&#10;VKAxJQLEU5j6HWoUnQqwUBZGTeiL7hFsCMBjMtzHraJvYgrRu55XXAJBSJiKLdK/uUv8F7xIoDen&#10;gPzZPJOyaZw6S9f1rY3QzK2UjGONXiJTtiZ92jf5Pt8E5HiOd3lm72qiLO9SnimF/is7VuIsYVew&#10;OSX16HljUPfW/F56nZiaRvQ0oVTsrO+g2Po29eR7KC5bE1H57Xjl7Trl03nl1RorjvvtXMfHGRe1&#10;CcdnoygAB+zMGhOifMfgv2VZYAjWpkDmAtGOygslnUwH/OQ51xDFr60bHQGY+G79ABgEKLgw6CvP&#10;w4IFTjwjlga48lzlxsWhbdMlXD/cjNo14NA8Q8AA8M19on9gbgAwQNh3eX9DtFvwzV7sifppxlMs&#10;xTlX1aVt6Nbrmx5e+ZyKVTkLFlgGlPQYTKNQCBCF1cpjaC6NXYCIAoK6ZgsW6fz8SSjfWWrWruU5&#10;1xexjVrl1+InQwNBkDrcAyx8xBLdQtPe2tje9vtbmn0MAj5XJgIKKQIdFHgGDAgj/QjIZtmMcTis&#10;O6CddalOxQ8Qpk3vjJp2DQEnNkNfbKl4YJ7FxzJxvT5b/yOkgQ5GAKuCMonN4JtF/TbESuwEC6wE&#10;pAP3fM+ErvwAGYQhhVKMhP+UD5eJPtwaMafKSF6BqXE0iL7OfYmxBF5Y0ISwZ2e8MEaaTrqFeuTD&#10;c1jks/4gnmEEC8oQOGFtKTvWLatdUBxhSvbJA8CU9c5t5JsvZaaUgfpmTZOrlJj/MQ2e6T9Lv/ep&#10;D9a6Y/Li3X77bucoVcaVY8oFteyYa8u//yx3dT8qL21Z25uVEx1AdvvGWZAecMUVsJYwC8tVgrsW&#10;MAVEGsGBDcIk+05glwE55gnzRle4XtyI9kBh+02xa8tiQ5rdV34BFX1D+8ZE+xbvdY6uousAdgxY&#10;cxDoH1yUyh4LAXxr75S+9gV0Y1Q8AxBxv37tO+WdewIbph6BDK7CU0GE5+TGPc77duwM0HWKTTsL&#10;FkQK6+BNd6pyIM+GS0Fy0L6OhX7UWVko48qR4wfquBpowVfLj1ehsyWuNZ6GbzVWuaFIjhMGzynK&#10;9B6Ves0zHwDqmlK77B5CjHVBEJybQ0AbpfBa4hpI0Ccc9wztGLXc8GRMgLavf+mHaNje5RqCin8U&#10;ba6zi2UQK5Gvl38ekNZn+WspQcwgWtl/e8qBsqSw3CdPfvseCgzrgXomXJv9kQvQb32ZP9fvltY2&#10;EqpNXtG0BZZiBwIxa6VMtng/1uVd73rXO75x78S4AFQUfFMQo7YJekKetUkJtp4MPzTKHG3vu2cL&#10;M7nG+8aE+SxCXJ6X8xg0lBZIoiDIQcpEWSs/ZQKcKDvPpsQwKqxvysfwS7S3uraXX8BMHlHplDml&#10;BhwCKrbm1NB+WM/KsbVCKCVKrEWusDEUKkvZb0qTkgIiuDa0K+8b1/zx/c4DjLPEpdOcErMgPZa9&#10;tijNZLE6GBdpGt9BkQaWMcb6B2ufPuEmaPgt4ESRU2rAj7bSSCGsBPAGPCo/huue7BBQ5t36e99n&#10;H4ihdPWjRl34PkwE18OlLsrLJNBHvPoSXQjIAGpkxKlFt86CBZ2SkLIX1EQ46Sj8MxqVczoTKk8n&#10;gD6LbNW4NGzgQSPW+DVoQg1NhBbVCELRKt4iUTqvSkePaJQqQScjEAEFbgjIUWNQOYJtNMTnZkXf&#10;y8d0a0N63L9/CRB2QCvrnkVDgYntAbZt2jThR9m1GBpfv3H6dWzX8SNr4xQVy5713hLXgWWsHUYC&#10;WPabsipQze/cAvoLlyAmQR91zkYhUXKsCe8ipPUh13qHZzrnGudYYVwOngcUyBOGwb2uZTkVAGae&#10;Bvf5Nn5agKMZLuUBAKCgKEhMBcOAomykCYUPgMhHK076Vs/0Pm5P72ylyta7IOxs6OEUt3PyDRAJ&#10;3lO28rRceZUiBzzGpE4oeWWH4aBcyS++6FajZJViHTAllD5F6NtYwgALYAYsoLWBJZayclHO8tIa&#10;G5R2LFMuBefIWXXlWmDRMb9bll0dqbc2xz271Ttblbfycs6mfD3bM5dl4TtnYEF5kOfYgdKoNB3D&#10;hAGn0kwWA1Lqepb0H/WsrMQt0CWBaApMnpo3RJtsJJ3j2ony873aR33IN47z71yiQGd5ZMgWHLlV&#10;ghieSQmTBdewTlvfc8t1mCVtRt/ELK2ls2Ah+lPBE0Iof4KB0NGB/dcJ2hIMBJlrNOSomaKOi6JV&#10;iA2nVNGeVdCVStfxPa/laHunD/KBgIJIX/mqkd5SaLfcO2uIz7Vx3PKdz+1e5X6rELj2mwizmBu+&#10;3iZdAmL5PAk/ip4So/ybnyFXAuFD2BGyLE19oUhw9/B5Ygka8gV4m1mRdQN0C95qfgcKy/X+C/7V&#10;11ib+gm3HWXIgkBLsw5Zm/JPmFJqgC2wDhgA8L5L/ijerEiCnisgZeB3o6SAd0aAb4yWrVzVj3dj&#10;G5bApwmpYgmdByqwlCxHz21PsTWnhe8crbothgLjpGmqxXkwRrgT5Et9sbhtjBcWtkA3+cJabHn+&#10;lnYkz7kNfE+Wsb28sErFMRitUiCp9kTpOJ67geUs/56lfmzKpmPOexYr23Ebo6v5MyhbrqzmJ5Av&#10;VjzmZeaGcF5dA11jfxstbAYjMJy7a1keQMBsiLuyVdbAy2hgBUa4UeSpfgSwMUC1Ye48IM7GiueK&#10;AHjEGgDl6nGvhKlhBJxjD5egk3uSrgMin6NO0CYa3XLTpEyEDKAgsrlFoRSGDoRtWCYVTABR8q5v&#10;6dmWnFWZKpEA4//ROXUSHRSN1AIghkui3dBtBCRqr9njQtCESsIGEn2k0yXwppTqPetF5xs775sC&#10;D96LPm5WRnsWY2xAw7j0B3k2hwNATBlR7Cwj9DrQTQlT1p7Jik9BV46UOQVH2bP2AA1ClgsCw8Ya&#10;Rv9TFBSS+8coZ88W+AU0jOsC6G+CvCgqQZv+szj4bUW+ew5gzi3ifuCdkiUbMAKNr9e/5XGZ0MvK&#10;xfNMSU1OADQ2365/A1ws9r2U8zIPFC62Q3kzQpq5Tj0Bd5SSjQUpL83MuTZ6615t2/czirSp2ok2&#10;hImiJK9VOgCBNuW7GGMUMPaFvM7Qcw4L0CqrYlG4oLRnSo8sxjBwNTuOrbFpd8qN0YfNEYTYtM1A&#10;qLrHangug9P92qv/2j0A03ud04YZhJ7R7JLF7Zwrd8y0fGrPt8xrsEc71De5Q5QdQDXmZy+ZfEs+&#10;Gw2h/51a+Ooss8By13iWc1xzCzQudVlx0J5GNENgkDAWYW00hM5QBOv4XHRetClkaba5qE8N6DlM&#10;97xXxZ/rCI/zz7MECHAAmNUjor7FoVhTgLD2ASzzvaNSCX8WI1DNEnSPvsZCZ9ELCCQoCc0xtVAU&#10;pgFty30BOADPgiVR+hQeha/z6x8sxoSU34S6/ut+gpp1gUXUpxgCFKf8y4sNAMh3T9H6T5m6DtjB&#10;kHBBxKDMfMXGnPtuoMNvAl3sEoqeMsBUovzv3Y+AKC6hpiAGGChQMklkvL0yynUqvxTrqUjxe7ZI&#10;9S0vrNqG8HEDMaLOuTq1yVGRABqUsjklyHD+dKwUACi4MkBnJA2DzpD5VlfllgEE6ALX29SzIFDX&#10;Uc5ktPaoPFugS7sQe9JS8Bl4WCTH9AOgwfUCGW3iO1oIjsLXPjBg6sF+S8I0ADhY52vB1Vh2DF6u&#10;s9lIkbX8dL96wp7oN+I69o5huAUsjMzCKVB8FixA/CrXbHRj0tDWhkChSCHPWUNWSBD9Gt2hQyzH&#10;Qxf8xYrhj0roARaNLT/la9nSsB7XPEpgrxIgVAgEilN7htyBWe2XQKR0G/UwvjMrkpDkAqC4gIXZ&#10;wmoEN4XheYAzhUL56acEh+dT/qx2FgMl0yI8zYXSjHrNiioQkeDGNlD+FAALkRsAQ4FJFLQH3GAq&#10;WIuAvf/yCjhgAikizyZURxngNwZCn415adZW1uW4iI0+v0Zn71VPAAFrmnxbxiyM7+D2oXREwN9i&#10;pe6Rb4F9rf5J6WOYlNtWgCUAdG0YqWcoE3UzU67cXADB+C7lgRlmIGIXGgpMuQOh2nzLqAOo2iWA&#10;CIiIW9GetD9tB0CefQc3hPYIiAPQ2vzW1R8LnPS+WxPwDCDfsuw03YiBIR/OAb1b87v1fq5K8T36&#10;gf67ls6CBQJH4xKNOyaBPM2WtXy4CF0WygztAAuorzWUTiAth6BhKAqkUtDyAgEJrIrmRWs+0qME&#10;3nQJUNw6HgtC4JwJxgDcpjhHq7pmKSi4JzBuY7S4/qMfAcXLxAKnLAhkz4pZECAsYhx1rC81/wlX&#10;AQsek8BtIU8EKYsVNUr4cgFSiBgH+XcdQJAVJHC5oXFcGRR8Q88ACsrAt1FmZAbKmSWI5pYfVmmj&#10;QHJZAA4293Jr6OeuQ723KU8ghjKxASKex40CMGEdAR15A1RsjZpQHgAb14pYCqDAHtjyvYyaXBCn&#10;po5Gj7sOS3SLFbdX+1QngsmBHWVH6fpO36vdqW+Ak5U/WurKVFtcU54UuefNkmcqB/Ida6XMxRlQ&#10;9E3Q5flcY1iy0Xr22zksxZiAEu4uQFb7b8jieI1YE8C7mA3tXsAgZgUz17Lo9uYYadl0AcLyggnT&#10;9m9NXObKfEv9n7pG7AfQgZHZ8qxb833ufoZAoPnUIm9nwQLkCv0TTmPSAJfDbjrPiiLkZokbQsMg&#10;XGbJc5cLpEDTGngzyLUvhgGKZYFdSzWdK8x7nx9jQe79rsfz71cCQCww27S2Wc0UHKtMp1yzAAFk&#10;ynVck4AgoRAbjibnCRcWHeHa6oGEcUGC3AYsYcqP1anvAAcsMhQuN0lLEgMHlAOmj/IEPtC2zlO4&#10;TYMs0LIZ8DxD/+aDxRI617oKBLP3AwCABgVu8ywKrc09fhsqirK2ATI2v1mw3C9+NwyRceAezId8&#10;ewaXTus9AAmCAcks4ABQ817vNzoB6BLXocywN44zhpwjLAXvzZgDYKyRB76ZjGLttmS5aH31Zntq&#10;GQTkGYlRgJo24Du4TpQfIMW6N1mS/w3BXZtJkNFF+Y8JkKWY1WdtWjlgEoAtLgSgEGDQVmdtXLvV&#10;fppRcdkLKVD3a0fLoESAt4kA3adtYBq837cWZK8tyoe60jcaNaLd6wO3sEJ7KnXtKXdP851cEjS5&#10;twSTH3JG+avntbQZLEBpYyPggpjNh+BFYgp07FNgQfTvLKEpl2ABtUoIGW+rwfF1onZZFfyzGo0G&#10;+9Qdda9K27Mh7pWnx3POl0BTu3Zla5e0KBH6lcKeCYKxLxHGLO5lfwIAjI9futjQ+yxIgpslLwHh&#10;3sufDKwXYySPLExKlL8VSDe1LqFgUjPgwHvlB8Wrn1GgrjW3CkHbIkSCGwEBCkgsE3BDWQAPFDiB&#10;bE8pYQ6wDpQZJaq/Nhqj8fBNS6x8mp4YJcrF0dTH7gOymoRIWfkmAm5PAatMlJ8yWCaySv2QQ8qy&#10;tQ18ozoArJp10R5gbDEsMSSC9chD5YhZivXAcHA9YXIMSxcDYEg5Ra7sgU+WvpEbjdIATJRFIyrU&#10;WysqFl+mTmYBpr6Li1f+BZDPkuDTKH/XqkvfVCwNICZv6kc9FBOhzTUVv+eOI1VyKVHeaytlAtPa&#10;EzADMIzrjWAp5Kn5C4A1oNJ3e/+4ymsrvY4ruzajqSD6PZI+h7HY6vqZvVP+AF/f7FvHAOQWY9wj&#10;r+Mz1vKrDLkb1TGm5mqwkABsSKM9VKlh6CQQHEQX8iYsuBmavIWVYgMuCDibZ0D20GRzuBvupXNQ&#10;+gCD4C0Zx2jIA8HG9QBBl6Bl9OTaZCt7F/bjeY8SOFUCKG7KQ/DeJf5IfmT9Z1x0jYsAOxCo5hem&#10;gPzHFujc+lTvoUT1A4KRJUaxU9IEBMtZn5K4//TfptUFaPQvgldAGMVg8h4AlrIYJ1fzHP1QIqC5&#10;AlC/EooYC8GvTKF5RwsbkRMNk27xIP9bjyLluzzWYkZd11wSLUzkuU37LDiyoYbKjdJBe3NhkCnK&#10;i9uEC8Mx15BT5InrmmNCuS0tW3KJIAUCGpnQ6or+C5bk62clCgxE0QMdAIC4D8BLHXP3NDeMOBTW&#10;HMUOUNha+c+7GkLbGh7KpvJpX7mO5Zt7R7kwpij3pi8G6rQzjKz3kqcNu1R/FLly8k5lXSCiIES/&#10;ld3I6mB0fAd2R7uIwZpN7KN9nVpISVvDGFDo3sN1lUsCWPDNsW6AhfrjEhIzw7UhnsBvo+LEQtiA&#10;L3sxOr5pyY6PfXk5Z8RaP9eflCuW5dYJ7/RBrAgWaGl4PKWk9R3KXh0D+FeDBVSdxsX6aClTlaNC&#10;Uf9+s/hVjKBHqFkngCLRfvymAAJrJUpS41bgUKtC5wfTgYGOVisDNgAR13o/wQSJaTQaqPcQED5Q&#10;Z70F5T1lxTze9XpLQHAQRcbtQElsYYyAANZ6KzgSqDYxA55FUAIE/LaUIWXsP7cFQZhlpX8C3zo+&#10;xaVvYCRYMILK9DWAggtCH2IdEVB896h+1znnPnlyTowCBcvq9x6Ag8IBagh1ilbfJ9QBJPnFaLA8&#10;AQWUvzxRnLYWeqJEXcOKzpI2uZHz9srO1LkEl2PudZyfnXXvv8hyvylnhoZrk0/y4Jzhns4ZH+96&#10;G8uZ8nfcde4BzIAeBgo5RJEG0ihTZUD+yIPrbQLVxHQUA6DOlA3XLFkoX67rve6NLVD2XKtNR91w&#10;X+3Fhl1RptyTyrklmlnvFB5WyPN9i00dcEUAJeQtEKnOG71i6mHsBSWrXJq2OZfCaAhyCxnhoNzJ&#10;VTEPlG2TZ3HhOOa/PWZXnI16FEcA9JDj2umYWkfIc2cMMMYG8yKxsoEWdcFg1F4AES4MdUnPUP7c&#10;TvQKtsbmNzBGzxTH4nsYlb5VO19LW8GC+4FJ/XGPJABZXxdv8iZ1mHICNFuefvZtH84NMRNukKmH&#10;qKQxaZSE1SzphNDsLBE8qM41N4SKHoNgdAKFqTEBCRCzdwMLGgyraO9hKHs0gsczXkYJjHTpHjnm&#10;x25qYQLvlAAgNFlnUD2FRVnZE4JNXtSspS0BTCGz/ptjhBDNyi1mQX8d43l6VlMWOwdkd73jUen9&#10;blhhAcSty+LZWb7tW+64a5sKGfi4Nl3CzFz7jtl9ABaWgcxRD+rGb2BoloAqCpwSJSuBBmCMZR4b&#10;oGxjRexT4vYMLoyDQFPP2nOeEDKbDx9bQlYDIbVH5Yuh0t5swM/IbPlW+oDLC+gBdCh6brFT7l7W&#10;P5eL946zQ3oOyn05BL8yBTiwFiVWNyNSG62ta/eAtbaIZSttKTNgzXNOKcM929GWZwGiACPgp60A&#10;XlsMjC3PvuQa7ySz9NuYwrNgYXYBGpIQWPoyKGsIepZYAGsojnWzDOQanwEdBhZ0Hj5VCFaCXgUi&#10;aawaMEvL3OeP9CiBN4nKZ6XPuqMYTg3p5SenSFjKhCMgzS8r0LC52vUxjAU/NoHC6uZqoMhYwOKD&#10;bIAJa8pvistzsQ+EJMsY3an/NF07CxiN6z7WIIHFguwdrHKBcVgSypBVK5iM9ef9/rOqCTjfQZkA&#10;GN4psBCAuHX2vFOA4Z71zaJnVROgGJkWI9rSy+S5mSF9P+XJUqY4HVe/ht6pU/WEglaOZBnXCfes&#10;eIOtSuNcObDo1VFTdXOVcT+civdgfAGuAkiBUwYaxgnoUMdiCoqVmZWJeAasAKYlYKFtu39NWTMG&#10;tbcxCSKNadOeWo/Ib6zXJUk56TOAn7ZqboFbASnwtRYbckneXIsdaubSW/N16bu9j56/GSygJ6C7&#10;JVhA96xFtkKga0NVWlJ0XGxjbLho0YJggIYWntGBsQwaKgSMZiMct3aqSwvwcf3bUwLa3xbr5JIS&#10;IUgIWkJglgBhVqsOmuUJXDSSAg3PLxvdCXQQ+PUbw+PQ/CWCUP+QsBvuzbLDxAEgEmvfe1pdrlEC&#10;zolZwPq1tDw6mrswhcSdyEiQWEUADaAgEewUiT13BZB/awBi1PBr7+PKiWuBTGNIAWzqU12dAwNb&#10;y4ZyBDgBQ89XP+oT+AT8tBmgEIjErGiT5CtZzCVC6duABDoBeDgFGLh6vKdFw8hs7RcILY3f1kRO&#10;y76ifbUOingb/QJYQN9fmvRJfUa+fCO2BYC7NonTwKCsLdl96rmzelU/ZIa+fWvfueSb5J/hQfas&#10;TZboeWdHQ0CHBBqaakwQ6nKips77aA1tlkRjo5JGsDBex63Az5kvF+WksdhUsrwQaPYE3bnOdEmh&#10;Pa59lMBeJUCIU6YFFi6fS0izcjBkAIGId7SwfiPyHjtn7zqBcxgGFh4aF3CnxNG9hC8hL4ZIIDFK&#10;me9aH+MvpwhYiK4neAFwAqn7WLZigfRvgtg7BB0T9li+4i/kUywS2pyRIJiMNWyoHDahiZ5YyxSe&#10;5wIdAEurBDIU/G/qd4BFYJ0933zLPo9rQbTGQfew0lnsjIflxno1eoJiohhaGptCaFE6QrhIeSMK&#10;WloaHQwAOde1nXMPZescwep/97YMt+OuiSFqj34fj8mbfBa1L49j3pSZ8ffkHfBFoe3pniAvAU9z&#10;JqgjdQVYamv2wIR4hFPLKPtmQY2sfpH8vqWRCaxUbd83YkwEe0rKAFjQnmdJPyH7Z6kVh7Fj2hxX&#10;9SXgPnaje4BiDA6mA1Ot7V+jR/RLgZnX3Dv7TuWmD+qf+vLaTJFrS4RfK7s8DwAEwm5yQwhAhDgU&#10;8Jg0ljX/E7CwpJS6V0cnJNdm4EL7aRwyT3D5AI2bxSLQBW0KVUKGjTG/tpAe9z1KYCyBSwTQuZLz&#10;LG2VEl/G1OgDAoAtzDQKGgK11RUJb+4/Ak1bB5D9J3Ada4QAYe9ZFAvGwLnubVVIIBtD51wT6Lim&#10;4DznPbeAYcc9l2Bu1cMoaBan96HMAXYKhtJopUh9Wz6Lm5CvZllttUDPbfnnYieKd/AN7uE6kS/5&#10;dX3HHSOPfJsgaDKi4YqtsihPykwe5auVGClC9cGq9rtJnoA6/nHHKCSBm65xXrCee1qGmiUp2NF5&#10;isb1hm43cVRzXCgH+VCWyrXy9dtx0f5YUmXpHX57rs07lLtya2EuQGRMY9zAuaj8ANCszQIiAAwg&#10;RyZvZSpcSzdo475F+fndCI+mb1YHwCKwp82tuSGwX2I+ZooXkNYmtEHlwYDFcFH45tMwZJSVT8Fi&#10;0Bw3JJWF7hjDlj4BrgU7Yq8xDPLLGNW+Ts1ceK6v73ne93MJai/cfvTuXmDkVD4BRzKC+2ktnWUW&#10;NAQVhLKCcilslocOxLJHs7J0zPwkChudpQJNpAKdGkbDaqDsWQ5oKR0dIiUcdQINtnHDfKI6KSEg&#10;6GWcIIRFo9I9zzCj5Wxge1ba41mPEri1BAxL1AEJssCxts4yIri0+TGJVqd0WNbNWoeKpgz4zQlb&#10;/YhwJxQJV9aH52AH+H2dY/FQSEA2i5dwJFBZ6RgDSluEvf6H7ta3nUMrU26sW88lcAkRz5B/rkV9&#10;myXpeteaxIcyMp8EoSsPgABWgwAWQ4HRIBuM7eevd62N3EC/Y0ac9357wYSsPawIBoSP3TH3uKbn&#10;uNa95iJw3t7zCVjXKTv/yRzn/VeO9q1a6NmOub5r3GPrP2XV7/LuHb7NOz0ffetZyteGiWm+C8Lf&#10;aA2+8kZ6kKHkKcOKXGNRovyxqty4mBtlSeEBDuQtqpiyI3cxOpQiFglLQBZ6h/gX+ZJf32U0jaG0&#10;2gKZG9NDeav/puTeChLG9qqM1Dmly3DjwjBCxNaoiVYExiABSmsz7QrybFjust81iRjWDAjlvtP+&#10;DUc1isBID5Mc+S8PmBEjQGx+G5WHufAObR07BowavSG2iL+ecs79dmm/xw7pl3sqdXUmX/Sf8sSo&#10;7fn85TfmhtBWrwYLGin0BTRAkj4AqobuWRTQOIQNnbduOmEBCbZym9+NF9bwcyVA/cb9QueEpOcV&#10;9a2C0ZtAg45IeGoIKtk5jXBtFshLK/tx/aME7lECOjeWTIfXbwwnY1mxPq2lsLQUWRIt4cs/SxAX&#10;IAl4U87Nj0DoUdyS93A1NE06ZcqaDowIOOQTRhED9fpjbAcgQflIBBRLMGAjyM/5kuFpJsSRAAj9&#10;vZgFClN/ZyQAKpQ8ZUWpMiAodt8MBAiQtFGuFI7r5CswQDl4rvzYBDE75p6WIfYsDCNlaAN+yIiG&#10;GSovZWdjsCh7m3KluBwj4P33W6Ba19l33jV+u8f9/sd0+u0+7/Le8X29l2up481B4Xne27vLk3f4&#10;jXmi2LuPZazOGG3kZSwGGUhm2ivzmCDsC0DYqBfy1v3Ou45MZbC5T32T7W2xBRheAJRrgBWe4jVs&#10;kfICUAAeitfz1BNQC0gCxH5rY9o7faBdkP1rC/5hFgDaWdJ2fBN3lWfJS2nLaKbl6A3tzTNLylq5&#10;ABvXJGBF2d4S/zB7r+cJTo1tFCcISGr3ygJIuQbkje8iE8iJZnAs7mmWn7PMAhCgkY7zpmsIEC4E&#10;rbJqGISMTUPyYZAaFkAn0fB1HJYAocI3Qqj5r0FB1YZGauAahAJCPaLiAhh1AMBDlPcjvX0l0NLN&#10;L+nLCSaKtamQWYWUDAWjT+gfWAXtmsXE0tQftHvggUWlE+s3mDzuP8wEC8tkNKxT4IDrz3nKv2vd&#10;C2AT/Pqr5+lX4o30IcaAc/og68x9rFSWseOMAUrBOxgJQI9I9Ma6E/CsSAptdD94Tus9tHJlQwaB&#10;p1wkrWhJcVE66HsMShs5gEX03zXcAQQ7QyN633nPdG8K0DkbZapsUP1kGbrf5r9ntXlm7hUK2e8m&#10;d3Ifgwjj6fre7RvkOWWtXCmN3CYUnDpUr7mC7OXXNconJZ7LpaGxnutcw1IbCoutoYQpCjEbmCQs&#10;AVlL6QVqtC0gCmNCdjO4yFttR31qT5gN7YE7jAWOyVW32AztUMwKsKBdUfYBiZasBjCUFXmt7JUP&#10;IFN5+c2l4/tzqQC58iW/Y18GSGYLpunngKiy9Z3KrlVZtUeGpvxwBbX+CJcINwjwXZwNy1l/6R55&#10;b5lsI/eUN/fPyPatTZS0BB/6HOC+PH6rIk/GKSuxEfo8BkQ/0va0Re3S93K3kBvq/ZLRFOlv5QRU&#10;nmLrz4IFheshKnhEc8bErlFKoqjXFpmCinTCpZ9NY1YAGpVGjC5DqxECOgCrQZwEgQQB3jLP90tS&#10;NI+8fvgSeKopvffq6OWexWjYYspjHG+fRViMgo5LSROyBK//hKH/lDuFnWIkwJ2nWChU/ZWCdG0L&#10;OHk+xemZBIz+7LfzzYJI6OiX8kDo+58CZj0SxASqa7yTwvUOCqHhl4EFCo11zFfNeOAPt1FmXJGs&#10;Iv3bniC0UXz+u86eYmhzzG+uD7S5ezEs9g1N7N4UqHtQt/5Htwt+LNix6aXd75qe7z8F7Jjn27uv&#10;gEnPck1BmE2e5JhvjhVoeuYUuOMxFh1rr0xiL8g6ANKGSUELcyswqgSpUgxvYl6Z4nnaU0hkuHLB&#10;EAE7lC73U3mWf24m8z1QZBhhbVMfoPC1VWwVV4r2vbb0NDZJG6ZvmuwLSAZ2DQfmumnJbOya3xQ4&#10;AOw8gAQcOc7dw5VupkfBl5QwdyGX3jhKSL89JWvU1zhiIXlxjdzQvjBx2hSAVlDoUvZ7tvbI0FDO&#10;vhHzAGhpGwCubyAflP1Wt4XrmsFxbc0QeTkJFjwkZDjOq+24zLE+xlRBQan8nbOETiTURtSGFoLO&#10;xSOgxRqS6fkKgM8QMiQQRV2/yakxH8r7thK4pjPd9sbnc7d+I54AKKa8+ZUpG77agtwAZYKYFQgQ&#10;EEr+o+Kb/tlzAA/uhWb90x8JTSCakHQtZUmgA9l8ts6h+1lnYoX8ZzViIlhUlBLLhWLzn08cc+Ad&#10;+hwDAaMgPw2F4y7wn+8eWABurhlK9nxq6cNyslXY7pF3iofcw9AAY5Rq7YRs1D6a82a5Ku81gbnL&#10;b7v1Wylj7erUkEbvAKq0GYobSDB5H3Da6A8gFK1PwQNM2iKg1NLX2IBTAZ3Xfgd2Dxg+5bOvnvUF&#10;+VxOOqa/AT1bWW/AE6MYwMegcDUCMFtTga9NoKVsxRYBb/TwFuNKmQF6jAiG/lo6yyw0l/i40IWH&#10;QYEExCw1DejsnMakQFIagAABJaPQnUYj4wShhtE4dA0KQh0bA+sAukI3ufelCSllQNBe28C3NqjH&#10;dc+rBLglAGZWPguBlUVRQ/esHpZOVDY3AqDOQhtjFrgyGpap/egrrCi/+YWB7GIPBFQC2RKw4H2N&#10;mxdQ3Oqx8jDGLGAHi4twL1ZD3iTWEEAiX57FMkKVF6S2R5ueAcvA0fOq0etzA3RxC1A+wBaAyGji&#10;BuDeAQzMv6BsW69B22BRjiuUXpKDPepm+T71YoQCpmk51fO5vGFKgAIAQVAnJouLJnc0JY7FogQx&#10;QFsU4Ll3zvLPIAXCzyVA2neKxRmTvGH5mh+Dfmx0gfKpvrAD4j6AQC4tcUDNaIw5A4bEwyxHIJ7L&#10;V+fdD4wBDMD9OQNNe/Dt2hgAdxVYUCnAAoW9ZBYgwuXcC72E8EHzzJKAJgUkg2g4zAUUzefCAkJR&#10;EULoJguY+AA+13E2OPEPolgJPddpSPI4WzFuawE/rnuUwFOWAEGT/1GbRz9SBvmxWfwNj2SxNcdI&#10;/lhKxcaSp8T5tgkfPlz9S38guCgh93o2VwILVX9pWWjnWLD6WIspuYYbQv8isD1Dn/RMgttx+eQy&#10;bHY/1/m/1u9vLdvXxiYCcoAhpdM03JQtZbFU5gIomw2UwaRtAAzqgTIYp1U+V86efa8JfwAfLint&#10;yKgPCvAaYMKAolhZ2uYbEWsTw9b3nVOA58phdp57W9s/Z3QCN/rdGCTpeZR0rIf2SneK7ZOABv0Y&#10;GNE/9TkAfjnFtmvVD4ZCv76m/DzDfeIPtBvt7Fx5MRro2lP99ySz4MNjFggFfqKihAkTFowPWwZU&#10;YBbWEIoADBYV/wy2QAabL4HvsnHaUDaw0JAWFSSGId9Skb4+jkWkw8nfIz1K4KWUAFYNK5bV2MI+&#10;wLbOrT9wxXEv5A7kFjAEDHUp5oC7T38jgARAcR2Y2ImQEGTsP0aC4PFcLIO+YsiZqHL3AREEF8FG&#10;CbkHFewem2F86EmAgVCRH8FwQAcBaxIhTIc+y6VBwHOFtNgRGtkGzGMiyA0+1YZIinHwnRQhhsKQ&#10;ylZxdM5x92FFPLfppz2HW8ce/doICvSusmPpcfMwNCge7k4gzT32jmE6/R6HWwoI5AZyruGWrvF8&#10;e8fEWPntG/js+dPl22/3NpTSu2wN+XScu4FcVQ8AWOt/qIeG+alX9Uy5GJmgPrENAgQN+aPUWg0S&#10;S8UiX5vE5yn7A+XHldLaGI3A0F4BI7K/+TAAzLYCPgUZcneh4hmFBeClNO25z9Dv4k/811eWbEPL&#10;VoupGFMum6UrwzP0D218OafFsvy8v8mcTpWt9hLLQh82l4iRHw21bBKr5XP0g1OzKW6pU9+qDXHh&#10;6Kez76pcAwtr8RL0/EmwoFAKiBKIkjAjJAi4JoJp1TLWRsN2NBbsA18qK0akKyHWIjuEVJOa+BDg&#10;wbUKVBQ2xCxim0AVrQtEsFy823AulKvOJvARYNDpdNRHepTAJSXQyn+X3LPntSwo1D1hyScNOM+s&#10;CUpSG9cXJFZo8+O7HuigxHVqI424IRIOItr1J6mYiWaB0+caimYlRkqoiHBR8eNwMgxD0dIsY/2v&#10;UVKU+jhUr0WqGjbt+8iPFqwiH1jGWEVghgKx189ZpvLfsGp7sgJgakSDPeuLEqJgGB5FxKeYiswv&#10;At79vs/zfYvzzQaLxWH5eT9XqPfLUxR4i2Y1iVQLaqUACu4cF9UaF/OqHNxXbAfZ6tsEmyobcSy+&#10;gzsKSBO7gPFxzD3yBFD4dha8/7FI3uU3sEHgM5yANewvkAXU2ChgwxwFUrKgG+Z4rQU76wuehe3g&#10;u6f0tVMbuh0IagVLcQ6usTEEuWNYwQARd9i4Kqb6aclyOia2LPat1YrHFTRb+rxRJePzxus6ru60&#10;if+fvXtnleDZyscfeHwxBqb+jIxMjQTBG5gdL4gXEEQE73BEvICKGqqRoSAIBgaCgSCIYqAYKYgG&#10;Jr6C8+ezz/851qnvWtU9PT17z967C4aZ6Ut1dV3WetazVlVtBZDSi/pUt9w1PQS8JQm+1e+0kY/n&#10;je+jLJktoz/mPbUn4MQY2Fp4q5NJxjn9KE/jC1AB9LkYtQdgD0xzY9Kvh2dDqDQdWiXys+h8OrQX&#10;N8ihfQiJwvYb1QIR8S2xarKdK0EnyhI1xdUw7nqX3waDFyLUoFNIT/AH1JxKzvQblZ0V4lSoikfN&#10;HaUqt5DkmcrhyuuqgaoGVjQh4StGgGIBpAl/ygKAZ6HzjVKAlDvKljBmIYl3oMQpI+POf8CAogYo&#10;CDVjGfhmnYsToiBZ8u4zjgF89zlPkIq8Np4JduOQEhB3gVHwnyKaU6WI5qA8FtZRerzLf09Pm+/V&#10;DuOxWLYUK4EdGQNQBXApO/AE+GWxuVi72o0LF2uj3rWDNputXaCgE9TalzKZreTkoZ30C99AWgBM&#10;diSNYtQ++R1WI9eTrVlZ00Jc3Fn82ICshbt8M/j0kUyzpISUGWNkwSkxB9k9VX/BwJhFB6CoB3Fv&#10;vtVhlohWp+pPXcbKTp3LEyCiA+iVsDj6GIY7rA/dk8W2WPPGh+dji3ycA5LDGDmPCaKvsEHydj3F&#10;7J33TD1kxI56Q5nDbpj2DPhLjtOFAJ7n0IHGC92Y7dKNWeey5bg6NAaVD1sING4BmK2+jtEX+6I+&#10;A2hHkETH6gPAWpeWzIIBEoSXxWBUfqZmZZOQOXNCa16KWQfRuXROCh4qQ7MEQTuuEnUAaEcleQHg&#10;BIUDLatwi8/osEHyBqCBWPl+tirQeYM6m+rsuf665qqBt6qBbF1tUKOgM0efkAeeKZQERhofmRaZ&#10;LaOzWJr7Y+G7DtjGCvr2nzXt43e2rJav8egZWWbZ/7ACuV5wGhAjBoNiFAiNSheMyaq00BO6lxsE&#10;Rcrlgb1wPK6RLNXL8skqe65lFTnnese5TmIhcZuYSUI4kwUWryG0WdjcJJEhriFLWFesXkYMuURI&#10;CiZ0LQXI6sXi+DgvH8dYvdaRcW3Wm8h3VjF0vee5Xv7qRFuRX5UiUmYKIRvozf2LrNRenTHEPZGl&#10;w4E8LJO2c5wrhZKMyydTGSknclYgnDK6n6GmHsWDxQUCHOp32CkfFijZ7BvLkfUnKCFl1Dey1oTv&#10;LMcdJiBrbeiD+pbjGB/9iFsNaMJ2kfMMQDE6+pk69G7AgJlBAAP945s7iNHquGPAgPcGUrL3iEW8&#10;6C4xc/SOfFzjw1WQGXf67JGUnTrdCxCoG4kbDFPFTaecmB7ghasqK2xmXxRlYHhzwdGFmD79TH9z&#10;fbdFQlfeDvRkfQvnsQrACUNAPR9elAmSzbxYzILET2RKC+pPp6yCawyo0J7QlobRCdCOKo01E/Su&#10;E+gcOhpqNSyCypY/f12S3waVjsVaMqgDYo408HXPVQPvqQYoDTRlrAC0O6uTlYtWN4ccRWpcGLcC&#10;zAgE7kBUJh++awivbGgkD4pToqxQ3vIjUCgEyjxWNJCfuCBuQ4I+TAIFTFEY++6hbBgNPqhxjEYU&#10;vWOYCACCYnIOAKCoKF73OwZUUMCAhHM+5IqPxYQIZec8W1wFJRHGguKwtoVjLDRCl0UMYJjRAYj4&#10;eA7gAagop7L5rVwsMeVkGTrHSCG/zBBJbIFryS2ACEASU+Iaipo1DiSoY6CGMuwYJExRN8edgmMU&#10;dbMAKHEKJUnsgjrUPliCIzs0HhkXkenjRkeUKCVnLQl6I3EiQItYM4oKI8EVYWabdgRgtEuAoD4F&#10;ZHifuIoYkVnsy/f43zX+Z4GvLM6VaxIcnMW1HAdsgJd5WmpVD96Tou/Am5gUgErCXDCEA8hTfmMl&#10;e5ooB53mv3dxTc4rK90I/AFVZ8alJN5Dn2Rwkytm2XRpySwAAipSQxE0Iz0HBaE+xSPMgEHjGmTc&#10;CH7HQuHHya50OgqqJavCxReowGZGoEgNPAILIoPWVaSKRxfpfFe6auAj18BIbeY99XvTrvi1s5gT&#10;a5jVml1gE3sQSt1UvCgTwpkgItCdR7tmbjUhx8KIEDQOR98roZZ56Kw2whu9KVHaAP5W1PV7aq/Z&#10;VXJr2SlA8hOgYsUzdLr6YUxlfZn5Oe4HFiRtM4IGZcTeZJnwyGggkQwFUCgc8SxH/d63vvfZ13NZ&#10;cI8Bkt4v082z46fn5b3Vr+vTv8dzKVeU5AhuKEvP2JqOKl8GM8XN2q8SVktbS4JxtR1WhBsmO6Jm&#10;jw7MA5cKYC8ol5uGYZ6Fv7D7QC+gCoCfvaR0yo/JoVsPT53MTmHAQrUPA1oH/UTAZA17FULBU/oJ&#10;FHJ/Apj4n+KKiItDZ4asICr0VBDXuEwoZBa/6yPm2Z7dwV8rvzMDk16rzNdzvlYDW22XFfJcWykZ&#10;lhqaNgFfwDUa0TgxhljOLGlKnruPZc2vTXix5IEO5wAG1jkLlXIDHoBzDGDOseY9h2JyHyOAe4PV&#10;jTEA+lnH3Ts905jdqvcz+ieFRmGoJwnIAgi6Z2NRsT5VImdHsDD6r+WHPegsQvQ7OcpqphCrmJLq&#10;mc8GLADeblXgrfbaArAANAZob/4UPkN53AJhLAOGTntKaH5th2E4IwFC3Chb77R6VtUHxS3pJ4dj&#10;FqAbyp2y7+j+uCQoe5YNCwdQQMNARAYNlwWEpZACSwRq6fD+q1S+Q4gKtcPHpRH4oLgdgIfk/RqD&#10;/IwGfas8tlwyV/29Vcvc/9zO/4hhMGaMUcAB68aVkGVfuesoeaCAyw+4dy0QANQ7Z3wZr4KZUZ7A&#10;Rs4B9ILnWB7AAYvKNKusJmgtB24OAZUJ6rr/bc/NgTUuIJPVJJiMwH30WBDYpy4F6WFfKHPt4jgX&#10;SXzlrFM+anKT24Xs43ZwDf+1/1w/jKXscsnvDQTE7w2kASXx36P6sbHOe76+wE3iGxjEAs1B3WN9&#10;dHUzKqgj9XfknvQErBV30ZG0Aqpce9Yn0f9H+anPdGOOXjRWuu0OuAYFBktAlzFqynLe/x7GSmyJ&#10;MXs0Rq+qP+URvIrdj0uyuu7rboiqISnw7AS5UkQigPnlCBPUKP8pK8f9OiVWQUCNyuc/JLBCJUHb&#10;BgPwINCQ0FHZGo9QQ79kdasjHeW65/9q4J7BetXj89WAsUUBcO1hAfiBJcFR2L4Id8o+AXD8/Am0&#10;cx6AyHRMVLXxmCSWKNMzsy08ZSsJRMZeMAgkFCng8GyJYBdfQLgzWihwinWOLh8F+RnvQCGz1LKG&#10;AgGfDaWyORZZyXDyPyvVchH5r7xZFMsxghzzSrHFn82QS76YgyyQ5XiCUFnMjDfnM5XQs/QJFLh0&#10;BDwdkSWji+SWOkbZx5Vyy32ra/V97jr1iQGa3doMWMGwVaILMQvzokzjtSPQwCrod3uXgV6VG6uA&#10;+buHWZjzlxcDQb8Y3Y7zdcuYBb4TnV2n3kIyNrcQfJXYAx0TKMhiMjo/QZTFSFghAIFKdEzELToN&#10;QDAoDGz00JXuq4Gj09Hue+p192vUgEFubLL0M+WRFcX3bfwILBPwSImzbF3PwgYWYjkRlCxu94l9&#10;8J+g83FfFohi7QIHQD+hT2h5NguYX5UCpqBYKFwTZi6IeRC7lGBHQYMCLQUR+u2cYEC/uUzkkYDD&#10;BD4yFliU3CBAkfMCFLlUfCjlBEFyuXhPH4KeKwWDQiaZrmgsYD8pVcGL7iMcfTKjwfv67dtz5I+e&#10;9s11oxzyd943lwxrzO/k4T8mhzWfjbEEznHViLxnFKGnATCKh9JmbIkrcTzbD8efDQQCheqa4sy9&#10;XL6i/clRgAhw4/fOcfl7b+2i/bKRlaDP7BhJ5uorLHdskkXvLKqUqZJcTNrA+wowxVToQ95HQCLw&#10;qU9k4SnsBtYE44xFUaZsKCY4T3+8FWhQjhSZZ2VGAxYa60Jhe0dMi3dUDrFwdAcGhuFpmrCpioCu&#10;2AEMjXeia7g3qtlw3ls9VIkuxLh1rgV6EyuUZGwJhKUflSMzM1JX2WZd+bMte76dy7vJ02qevjH1&#10;gkHPSsatOjamurQJFiAvSBVLsJVQlVk0hXshO3sZnBpH4IepOFCiQRafqQ5qEOqgBjYhdev64ltl&#10;+6znj6498Vnr66z3vlUgVmh/j5+f8jTIuesABoxClkHHCvrPugTA/fad3SLR4s4RYhSGb0rJ+OPS&#10;yH3GNObC2JSn6XKexWIlH4B998mbhcL/aSybEQAQmAKHhnUcgAAmfFzLSHCesHKPuAmK3H/xEWYe&#10;ABTuMyVTfoAE5ShPx50n3D0P6CDwKDZlJtTVhxlZEsDknHfh5gRQlIVcohzMbJCPsmYKqN9mOjin&#10;fMrG3eO3e9yr7PJyr/KQeRRrEuVFJnYWIZAmILxKWBxG1bgM8di/lKOLWQAYyFvxZ2MCKrJqn3Jl&#10;e2py2jvEFWUGYhElAAD/9ElEQVQRPX0hC2Ax8qzBAGzoTwAQJiRxZlnjIWvhKHcW39IW2Spcn2I8&#10;AjrYLTpgnGGinQFO5VF+wDRTg/W9zIBwXB90LB8Gqj5Kb2Gq9dlMKc76PPqu67tp8/pdt08EVkqd&#10;zXtDpH4xCPrHmOhP+jEzmTL1P7P/st6QcWwspZz+q0vnHcvUU7/VeyVnjrAOxhz2aV7yYHyHTbCg&#10;QgmNLX+4TCFjDcWHqbGTNFpWuzKABFtJkL7fkCnErIH5326dT3qWgL/yuWrgzBq4J0gsEdtb5aFA&#10;CK7sGMeKImDFIYjAt2AOZU6hsAQpOkrdCqj+AwgUtnHpHMEqGC+uDO5EebDqCCrChIXGGscesvoI&#10;R7OiWKbAaYQVK9Lv/PdOexa82Xrn7vwoOM0EUD5lo+iyj402MZOLEpuVcxiVo8/PfSxoNPXIjKrf&#10;rdkQLPYqsSxX6ywIWu3oY1YoZqEKUFdOSh+wsSBQpXiyUJJvfU1ZUPQBFNodkAI21DE6H5sg5gyT&#10;wULGALCE0f6mSXpP/QaT5TusDGYGe2PaJ2WtPyobhprxGNaELsqW4pR9thRn0WNdTPk33dd/H/rE&#10;ddimxO8oP700g6jUv2m92aitahN5dn0Z6wJkzUl9A7XGEYDDeBbPku3J1VvYIfWY9Rd8u8a1YWyM&#10;x24FySNyBzACFsYpuHP5l2BBRQILOuqWG0LGGoSQYrmgt9ChhBJUxwICCqBFwguF40M4YRhQfYDG&#10;uGHVvYP2uv+qgY9QAyuWQrxQ1l7IyoAESTahcS/LLZSlc6w7go5AdV2mTvqOQnMfhsGcd8mULYKb&#10;opW4IQi8GBEACouI9Ui4+xjbmUPODZkPRUqBu0YApuOsVIorm13lfuUJW8kSVXbXsG593O9e78gC&#10;dq18WJSst8gjdTSWyTmyjZwi2Fl9rGngKL9ZhxQxMMUA8l+5gTPP8M3SVka/nRfngdqmlNwLMElk&#10;32qdhdUKjgELyWvu08rdCXkKFljolCL2RP2T0fNsDEqH0uK6ocTVbxbnGlfhHV3PAvv0wyPW7fxe&#10;AIfnqXM6wkwfQEWMjf8i97O4lm9gwDFuNdeoEywS1xcwJS9uKQqZO0L/7NYtwBZlp9ZbZQgQqh9U&#10;45bCNysFq6OPqFfrayiz8iq3395FDBH9SY8at1koDLgCtLjGvC82Td/KWkhH6h5Dpx2zA231zkuw&#10;wNeEAkJ37F0MwguFNkGhZInmcQ317C2R86FibtnH+9YGvK6/auAj1oD59RlHFB3hSBCxmrK4EEVJ&#10;gRFMBBUK13UErnOUI0FFwOUcgUWZYgvchyLO7phiCFDt2XSKtYQVlBdQQrAJWsZcUECEp7X/KR2C&#10;jxAEQlxDOEYwmr5JBhCErC7sBmHJEpVnfOTylE/yx3xgUXwIu7hWMCA+AItnADj8/vzeBC42Rp0R&#10;uMqU/MOs+O+j/MpDtikz4e75yuW9fDAYno9BUB51D0xFgLOqga+VG6JbEMisBkCss2S1KcVRJcpe&#10;m6Yc8zWsdy5gQNEz0NGsTH0CqAM0yGt6gKsFKKR8PY8BqN/4WAgsm5Gpf+CKFXw0qSdlAfoAEPkB&#10;X1xWfuvPPtwY2A0Bm8Cac/775toA5AJsuK3CWotb0C86Ixjz0E2l5B7UVt3ulPqIMVgl8RTAqXv1&#10;O+PU+NUXzZrwTt7FuMuMJUDYO8nTvf77AKiYeADdfdwjwDz2Rn/jvtrD5AE1QKMyHHZDQGAEAqHR&#10;rUs+V4iKNKh0GJ1UpcrDYLT+NsHDGiDkIKv4ZlgEe9iLo53vuu+qgY9YAywmQJxAZPlRfhQ3IU+J&#10;ELAEPd+y/765ISgJAgJbwEJnPbMw3UcgE7zGJ7aPb99/Y5rwlQ9LmFHgt3xY7SzAPcLpzHbI4jsC&#10;CdHX3tVsrDAgmA8CeV6anjzDSKive+NLqvehnNWduvEsoEWMSBVDlCnkwIY0AwrgRltUzIJrKcbO&#10;0GKdk8NdzJm4EFa5MgAMgIH4Fe0KDABBggjdP67MuJpeKYAygNWaA0f6hLrAaFN8Vcr0wyw8Vl3j&#10;3bMFOGA8xgAJwhw3W5vvN67CuM3nYkQnrm4uAyAMbFUJkMzqjs5j0sW6GFvuyXpF8hxdQOP7xl3m&#10;fbA/GEIuIGMyG5Zl5g3my1LfXR3mOEBGhqzYlCWzwP9DsEBge8GCh3sxyIal4X4WCSpNgtQJpCzJ&#10;CW2rrDF69ExhcuV11cCqBu6Z8/yWNUs5spIF8yXwKT5MgcWUegQ664PQJ2RY2CyWCCP0JSAv8Rmz&#10;WDKGWTGsJPlwMVJYFIF7RZ2j+BPdTumi9I8qXvFLlV99q44JTFZt3A4so3ENAYwopVCttqdOWNMs&#10;5bOTejAPX+Afyw9Ii3uWImU9+vZhIfIXM5gEWxLclDVLk3WsXgHC7Jfg23nH/SZfuWfEpbCIBV0C&#10;d/KhmDyXIgFc5O+8fF0PSLgXWCSL9SV1Mm92dWv9UGDYK4Yii34vM+05dAE2G+gDZI5s9MeqBnr0&#10;UUbq3C/14eik6t1W8StcO/RXFPt8PwZr3K11PA80zlOMlU1ch3FJZ+rD2fl1T70DRVnS2rtiTxgM&#10;mC9BuUAXtm7lnsi+M125lWMJFlBYFDuE3FEuq5dBQxkkoTdQMPyNOi/EowMdFS57KvG65qqBPTXw&#10;XvpgygkkAPDZOZD7gIBnAWZ6JCVB4BC0mAPuAecACYKERUJBs3ZR7M6h8DN1kkXuHLrdObERBD8F&#10;yP9N0SqDqVz+U3So96PJu92qFMgkDIl6oExRy3MiYyjrTjGwfFljgtkeMc0YO0tJZzXacRvvRMaP&#10;21/Hbas9KXO+ZOxQVsv0nwLgFvItuJDCxyplNofgcq4iU1RR+fIyfRWtDlxiDACkBMICEtlzI32A&#10;or53aWFtCnRkk6huxcOxzTAY4mgoTr+PjE1uqqw/0VnVW/109Vxrd3AxUdJd6u5XtgDy+V79GcDR&#10;1sYe99cWK+M5AKL+LxYQQDCegQfsCGbGmMYCZh2WqszAo/54OGYBzQKVHAULCqXD6aiJWdCx+Qu7&#10;YJ2tRrzOXzXw2WqAwmOtSJQ8S9Tgz5hiWWZqld+UevZjoaQoQ/Q8pTFOwxqD1Lgj3JtpmKNSi0/V&#10;MflFueWZ/vuIL+A3BVIwkcrNygE8HKeM83HN+H/+7Xw+ziVfgEJ+mA5CV5nFDFBIlTIi2FmBAFbF&#10;IpmHr67UCybFrCzgCGPBZTB+1H2o32yxnP+xRF2TZbrzWx4MJzEbWBBxGuqKUDdjwvx68+kxQ5hX&#10;bIMyEfLcKVwo5HCnOFjuXYAjkIfd6FgbQGRWEOqAhcutkzqrLPP53HiN35kJg6H2TvoYCzezdBJn&#10;IvjTR4wK5oOOOLr5VXY2ZikDxd176z/d7BPjDNvdrfPjXmXswEL6RCWnPBOwq9pSfWGT1BFQp28D&#10;4eqpm0atbo1vY9vYzE6z2U3WcR9jFZjoptKrd9ccXmcB1cnfB5nvRZlzYXQa0ZrQP1R8xSV8NlV3&#10;ve+9NUDpJEDN3O4odYsGRQERGEA4ZSM6XqQ3S993AED2r2d1UFSEEBDBqmbJuS4ARH5AgngFVLAY&#10;I0LHMwXx8W3Kh0Uq3wAK3wEaARPyHI/Heg74YAVmXn6AR54f0JN56c7HL+s+lhMZwxIzPS+JMUJR&#10;xPct+r2y9kyxJJswDJmmx0VASFMIlKY68iyuDgLXNwUsxoNCEgjIGmaN+01eqhsAJnve+C9P8tS1&#10;rsO65qP88vatzfK+2BuskLrvBD12oVtngQxXVtR5lbRvNe3S4kEUD3dGAge5PrAdrFBsllgJrhDn&#10;HROExy0CgCT4EIPsGsBuBLfKBNT6zq6KCXTnNtIns2spalx/Q88DMMqLJfHtvwBbUy3NYJAX1gXQ&#10;ZOQCiVUyE48V3yVra3T7JGDS9IHODSF+pAuOBILMCKwSAKFvqHvJQodYA+Odu9BY846YKt/0KoCr&#10;DwlI5m6MQSEfqyUbB8AfwKx+uREBbvcyQIwJQDXs5OFdJ60OZgDp8LdShKkMyFingKSPUEr3Ctrr&#10;/qsGPlINiDkwHimwWD5W7KPMWDoselYcYUEYBlj4zVKl/FgglBdFkYVujFFWDcVDcFB4CUB2L2uI&#10;ogZOWPYEKQWfpYoFkJmrL5YhK+ZR3qhPflSWo+OEFXcBYa38vvlxfXNTEnCEpfvkx+3B+nePvOUl&#10;Kp/gI5v8JtgBCO+chZ0oYwrWceVUX6xNQpYy8cm7UmIUH2rZO1LqgtQAKiCC7Mo2ysqqjLGGlVl5&#10;xWgBJmZSeE/XZ/tl+XDb5H0BF4DLNdmm2TnBbz4An3oWL8JtC8x4jy55p+wWyAIlqzE6aG0ynELW&#10;R6pEiVcKguJSr9o3UxRZ7crExUE5c2dQ1pQ65UhpWzDLx3HX+VD2XCPOU24AhLJRYsoLyJhdkWWo&#10;vQ8XC+veB3DIb8/124yN/HYeYNGO3ifBmALzO7CgvldgATDS9lUC3tVJN8PErB6Bo7emMAvZPdb9&#10;dCYXGtAQhsCY5n7jalRn6lvbcCcBBwx7wFXf0o4Ao/4PpAMcxpOxrQ9arMzvyAHnu7SMWYCcFFBE&#10;6S0BF+PDdBTCaxU9e2ulXtdfNfDRaiDb6q7eyxgUf0CpE+KsfD5ZyodCJJgpF4qURcovTYizkClH&#10;0w8JQdar/4ADReQDhIzUqN8WgqGsCSKWo3wSJ0EwU0IElm/CnQVMsVKcme7I7yqAEv3uWKYhUqCZ&#10;hkiRKhtl611YX3zdFLL8uBkoZNeIofBurChKwhROICBxC9kHgYWpTOqA4jJTI+sBYF4IWBZeNshy&#10;bZSOez2LsAVassQuNwflKwAPw6PuATTuWi4Egtc13jX+YseBBwKaPHUfA8pvikze8mRFZplkv533&#10;Uf/ixoCFbrE6sQo+AlQpjCykBzBRqtqnW2eB4u4i4JUTsNT+ACLl6Jtrx0ee/lNGcTs5li2WszcQ&#10;dxRG2TnLNKvfcXaK99KvgTR5UXZxQcX9ZHxgVkZ3Vdw8yuI9BGqKEXE8VnoXq5LZKd14y3TiI3JG&#10;fRpfVQLkgKQq0ZGCUvX5KunrlDqwgLkBvPRprIE+AjhgutSl/oKpEkwJOCRmBkD2HItl+dYHARH9&#10;5ktf+lI7BVd5lmCBny17POx1Q8wvqeAQ6JWuGphr4GKabusThDchENqW4GAxUJSUZDYY8p9wMHZd&#10;61yWY44PE43qenmwyhyncFig8dkHPCSKmpCj9PiWMQSmkLmGu4PVoiyoeTRyvgmsLMdLyWMssoQ8&#10;wOO346j38Tr/fULrY1P8xyb4ULJJFAiBSVgCNN4tH3kqV56jXkZfNabCsSRB3ZldEmvL8/xO3lwJ&#10;PvN7JY5EvXr/ACvfyuceijzvNv72fv6ri7F+HHOvPOYAUsqTMsT6OA/8AQfYCVPpTP1LDAvfdpUw&#10;Md0aDXzzcR0AHNoryyz775N6ZlBq91ynzinvHPdOypf9g+L68A4UlT6qr+of2hygjYsmC3YBfOj4&#10;fLy3D3eDugVExkRndTIGAyTfLnG3dMwChQ8Qd3mL0cOiVAkINTW5S0BUt9UBxkVbYUW0qzEH9PoP&#10;7OpXWAn9W1uJZbF0gX6QxbS0HxYtC49hQDCM+p/8DrshWBYeYl2EowGJWTyiQ1O3icvPd/VnU6hH&#10;Vh/7DL1CP0C7EsAsWIOeYBDAhgamzMzHpxRYyAQoq9iKcYQ4i54idA7Tx8oTzISKZb2x3Cl2H2OW&#10;y4IgZrGxTrAZ3BOO++3DFx2XR4KjWIQUQALcgAmWI+vShwWaZXjJBNanY2hp17ESfRPIjgMChL7r&#10;XCOCn6WUmQueQxhSlsAOBcc69X6xctUJyzZTykalS2lQiEmse0ofy8Gyz7LFrH3gKPkqe6ztlJtV&#10;R1a6h7zEKFCO6hG4cY/3827eST347b28q3PJ07We55jYC24RCgJIQ90DOeoeMBHwin2pduc1fZHi&#10;5vIIW+OdMTiUjPblA3ceCFRmzAhFibkKWBCPkA2P9CnsStgPdePjGAPTee+rHhzzP8sa+9af9GVJ&#10;YCaAgWUCcDAxfOlhYEyB1K999Hv/fWN9fFOI2n5efVLeXESd/FSfmIwuUajYryoBaEBd54ZgHFdL&#10;RSuLNYjkfSTJk4vDh14mA1JGACE7xpKhGEZtLBmDAaZAmBgkeWS5bWUyrjELS7CwWkcawtGQ94AF&#10;fsas1aDjX+m2GvhsYOG22vk8V1NixiI/PmHAUoslRRk6l01x+B3jM6W0AIIIDudQkRK/JwoyiaDn&#10;p5YXJSHQD8iwYiE3RQRVltwd1/T3PJbaaj0WfXnP5lirVqVkWJiZrRCriWLbcpW6R10I7pKUh3Ic&#10;4wEoEQq+UryrcqlfDAVLm+ClELloEtMBWN2a5/g8bQ4cUHDyUmZt5BnqYIwrEIzqPbQbN3BWYEwA&#10;Jevdb5YoRglzgglxDBPs2/8sI87id122J7931Al01wZ85vIeffR789Z2AJKyU85zv0pwfqdzUP2Y&#10;iyrRiVx6YlOqhLp377zNea4Ftqw7MidlpqiBsy6tpu8auwAxUKoPGG8AP1BmbDpOFjDygQIAyvuT&#10;C9qSHue+qHQKJgTgV74uLd0QVpfKCm9HmQUPJuhYPijMK33sGjgKbiiZo/d+7Br9mlLLcsuUpQ8r&#10;k6LgxyR8WFeUP0FMaFBaKGaWl7HHx+8+5yiCxCzM/uoEVGERKCTxAMbvVtsQzqwXFHiXtuaM72lH&#10;sxfIJP5a1hMLi6Lcw0hZmMm91qNIEoSJgs10N8J0Jcy7MqpP+VBcpiIS7AAMIY46Rq2r+2pxqNV7&#10;U1yoaWwIhoDhhflhRXp/QZ3aFkDxO8cofb8Bq6zmaYxRcFiWxBGg27kEwvpoowRI8mtT5ix4QYXA&#10;xbwS5p42m68x80bZtIX62dN2Yx7ayvRTY8DMi1HB6qc+rH5ArdtryPHV9gLqoevzQPoqjk8dVwGl&#10;8hPXY8xWyXnrYmBpqoTRMCPEe48urkybBAoBfeOdS0H9GpNcNJl5pC9UC2QFLACaLVhQwG71xCz3&#10;TLgcWZQpD1XxOjokeKX3UwP3WoF731SgGUFEud0DSvc+771dZ3xmWh+fNKuFgKA0/McA8LNToAIY&#10;jVeC0m+UJ+HCEgIuspmS6HRCBBVZJe2AVdAuFIY22to2XjAlpbWy8FfL8+5pF7KEJcpXi2Kn+LeA&#10;jHy9j/pQR+MURAYMt4YkmNC7rhav6YQ8vy9g1iUuBdcAN6xBirgDT8YdGt8MB0rfPdra/1n5RTnG&#10;7ZO1DfKO/mfPhqpsGKFuiiCXCMWjLNxAXBGYjT2LK3X1wMoNcyXw9FagoB31+YCmbtaBenJNF6ux&#10;p69111gXgzvwiE7ExgkWrpL+AARyx3TJOX0UgBe7wY3DFcltBhhyDXHlkAEAK7eNPq4u9B9ywcyl&#10;OXHvARibzELXYOgNBUOpHbUKoD6CCeqZA1DuabDPdO8eYfie6mPsb3yPWcecQmQdE6xJtwqTs+rh&#10;rZ47l185KEZgIH5eypjPNFaeWAR1F4uBcggNyoqk8FmHEguC60G+4hoIW3Q190aCo1DYaFpAgkUL&#10;mHg+IW+DGzRrtWU9RSBPFhuBlQ//M4E1+qP9d5zvnQA0s4Cy5q92nXN+O+73eIxr0/s4Nvq5sQ7y&#10;ACDkT+m7hq+eMGSNmZaIBUlcg//qkvImbClD91MI4ztgBPjN1Tk55rdjKR+QtAIL6p4C51vGMGgv&#10;1ikAA/RwJWgH5cQQZEl8fmrvVdHTYiX2gGsxLRiiKulT2ZF0Pk8Jkf+xdFHaFJ2yUTziKhKvAVAk&#10;loE7ywe41DfN9nBezANgoh0ANIpcPxK/gc3IPgd+s87l7ZPFsLSZ4EDWsjphfJIXVVIWZT/q+uGq&#10;64AGBUxRdy58fcJ7V0n7dwDHmBRDkgXYqvv1aQBO22BosqGVgMvszQLEMA7MJpIwStwQ+jNw4f5x&#10;TRLXcAuJWaiARMqxa7nnrCV/RBATdIQM5PMsAvjIe1z3nF8DBAikK6CMBUWRAQ4CwrqpXueXos6x&#10;A2gExNGZQUfKbsBjBghIQp/VafBzM1CaEsHM+iTcKA8WmylYAL56FN+QPR1QoMACYaPe+TYFK7Jo&#10;CCqWt4A50wspwEyPZBWLZ8giSVgJTBAhNSoyQMI1nslHSmhRDPLyPxHtFCbfOHDhXVD4jrHYskCR&#10;+AIK1X/n+drVg9/u83GP45S87/jeHXfetZRGFnLyW58DEHxT2lntLivhAUeZriiITP37do/3Jniz&#10;6JLj6p4CVPY9bBywB3AAB9pCvWdrbW4Q1qfgPFT2ylDQD7qFmsa+ZnU+1niVGHIC3KpEyXu3eeaJ&#10;YER1rS60ne+sAKqu1GPqDJPlPGZZ3Y+LamVmRWaBpH61WWIm3Ou4a7KsNSAgCe7jRqmSMeF53foS&#10;lG7WpqjuJ4M6t7k2Bi67ROd1eXOPiJOpEv2IvemYhUzZVdfqRb/VPtog05ozmyZxKmESXZvZRxgE&#10;93GN6bP6nvbhqthcZ6Hr4JkNQXjsGQRzBRBUBlZ2UzsiLK97Pl4NmALImiLMdVKdX+c2ACgnSoyP&#10;tBKUrA7W3R6L6oyae0tWh0BSPwQs4UuBEQzGlGPO+Z+BThiowyzrTMDm2gQZq2vnXaeeWcdAhfGd&#10;HRxjMQEBLKTUgetYlvzNgr+ABc/WjgLpKBXsBoDgOr+1U5ZGHufKO05psiAzO2A8lnPOZ6EZFhOg&#10;lnn4zvk4nm+/c2+uB3IADgwFgav/mWGAqmbpqkv1Y5ZArNn49ClkxzJrw/98MmPDtaxNAhgouzWp&#10;9yyHfXZ/k6/26WJJTJvtwAImwTtVKxWqE0BH/xIzkXGbVRh967P6ijgarBW3VvYoAEQy8wP7lY9j&#10;aQPMtnoFpuTFmBhdXFgheXeK15ocnfWv3bttpOXHeOnAgn682n5b/Ap27tYUN8QYUzPmIegyMy3I&#10;SwAVE2Umi28ATlAjMAesMy4AKgyhdnSNc8Y+FsE7CjLFItLxQIS1Orr0wix0HRRtlDXTj3RiCsEg&#10;3YpSvrVSP/P1R9rhWeqLcGahQvw6ugAwAt2iPCxh/STT4/Q7wUsCmVBkhAKGS6dnuUD+r2nhv3Yd&#10;EtCEPJoV5Sr2gLWPokS1U9IoTVaIuduoRQqcoGFtcRc4Z0okkEE4oiEpcUo+CznJE9WNjvbNAgXU&#10;BFr5mNvtuN/OYSBYMYCMmCblESAXyxKFbs43YaZNKQhBWVnBT1yDgD+Cn4sjq/sRsP6bo07IKY97&#10;LAgk6IoscY4wc1wQIf8qAUoI6iPuJ0w9Q1n9j3+7WtKYMYRJodiwKwQrax8tb+qg/yxEVG9+E7zq&#10;23s5rn+63n3qRf3ey6AedflWfZRCpci7QD/uCXVcJe5A7aqdq4SyBhgoZOPWdRQsilv9ea5Yi3FW&#10;CAtXHWGkACvuJCCTD17fBegwZuIiXGMMYKZcO8s+13d7YmyNV+VbuY2wYFxkVVLWVcyC/tiVC3jr&#10;5JZ2J9c6ZkEfzwJZ+qu6xCJiCfXPTJ0ErjFrYTC0D8MBSAZMyRR9nizVfwGMrAZJJi/BQndSpWR7&#10;01uZBfcaPFdQ41a3/RznsUwGGJ8jaxa6DZ2oj7D+krISoelBhIU+qDNTEihVijKzAR6xU+BbtgiB&#10;CAygDyn90MyEcihClqz6S6AZxU2oB5SrP4pV4lcmKFhokjokEMyxB7oINq4JytRqh5QyZe7jeVmT&#10;33n0KtBCSGVxpyxclL0dxj0cYmUG+GWlQd8AibIALvzDBLfvAJSsqOg6v/UPsxRc55vf14ey8x8w&#10;GY8DQTmurJRmkj7DmgqNDpTKa8yDQFX/2QvBc8wQ0SfjpnGP8+IO0MfOA8KeBbgBZFniGu3tmGWt&#10;gT9uCErBWCDE+fcpTSCR1W1sUNYs7azDgFLPCoqWSMZsYDwyw8F/fQPV7ZsiRktjToC4zCBRfkqc&#10;1a/9shYEZYMl4CqKm0h7Om8ccgu5J+4iYMBY9B+bpM+6xrWs3PST7AMx9o3sVyKeRnmM76zpEabR&#10;uJdPt3LlytB1Tt1I6m8GGpRkFztAaSuXcVglIMU7d7LHeOq2PQcqu9UdPVfdc0FVCYhWbkmbMxYw&#10;i9pQH9cWwLHr6F793zWZXgx0Y8/Uc/YfyRjN6qaHYxYwCwqiY92CdgGFLDV6y31vIaTfq6W+t9yJ&#10;lr6nbiHhexbVIuAIVH0JOqbMCFW/WWrYhmyvamlgAglFCC27hlJDlbLoDHDXEjCEyVkurs4aZOm8&#10;VhJzoJ6yoROAQMmb182SIIQEhJrvTgCzjgRTCU5Un4Qb9oCQoLgINdZZYoaAC/mrQ22A9ZNusYRZ&#10;jQS4YMYsUoRCpuCyBDCK3zQvAIOSwiJ5FhZi61ljv97q41vnvRv5Q35RYAQ4sEHAZsOhrE2xp43z&#10;vGrqmfuNE8+JX15/V/eYHX74LKQT/7v/ykHIZ7Mq7hCC3H0AMaBFEfideADjQd6+88n5gLgs463+&#10;01eMJ8pCf9GPuCb0K2BMuwI2QI0PRgp7QnGj1N3jGiBTP2J1A2TuB4rc435ASP8UYGt8ekdgzLh2&#10;nvLyPO+J9tYmkVHAruBY9+ingBUAUgXTqm8sBhq9SgJQ3dux2sAwYFolfQZACsCer/GO/PzdOgtA&#10;cMVkycf7d/EjzhtTXRwK4DxPdQZYtAd2y6wofVu9cjOoY7KUuwEYYKwJzNQf4ibCgADOAMQuN0Q3&#10;UAx4D4E49zILLEjCXEO8ll95z0CvrtGRummjR/N8lvsMQPQSpcovCZGuFsw5u9w6POuJYCBwCL1E&#10;37PS/AcSWJY6NAHqWv8pI8idpceSI3QMBB3adfJjibBmCJZuUJ/9To/MjzWRoLq4adSRY6k/CoE1&#10;zGqgkCgM/zOvWl1k5kJ2fPRNCMhHTEMUkHHNxXBrIhOUxzjvhOWcp37ALUJIUUJ7lPyecu19PqPH&#10;870/ShuzwQXxiMStQjjvKdsInNQJujjHst4BuescUJPgVpZyZg6wugF5AE18CV86BQBEANyYC0qj&#10;2+03sqGqC3mu3BCeg21KUiYANgFz+i9QUiXMlz6pL6srYBPAZWRaSTIbIFFwHVhgPAC9HVjI6qTV&#10;eQxaBxZcTwZ1cgVIkXc3dRKo7wIcuRH0vyMJAEpQc3c/9irLvPumu7G5ZKhykbGCR/3P4mT6FZcd&#10;mTJvVz4+5yVmoQMCCqfB+Rf3DnCRvAT90V0qj1Ri7tlbxnue8R7uVQ8CWbSd+fFQukEp6IX1+ch6&#10;IrgMFFHsOishzfonHIKKCURKLgIMsh1XEkSNZ74vWhZAkK9yi7bPcqnu19cAhy2L9VnbzTsRPgCC&#10;AZythAlhFkjGJsHGCiNE1QXLJ0FWlDGgwJ2TSP24cLIYC+tPHWEVKEzK5AjIohBYbHEv7u1LwKPY&#10;B2CGlXpvetb2VqdYAor2lnQvA6hfsPb5vI0XK24y1rgzjPvOcAPcu4V49DMAj0+8SmS9sSpv/cuM&#10;F6wIthBw0U+6RahQ8ehy+YsxUWYMxDgLipUtdiDuhLkMYkY6sMAFI89OobPEO3eA58i7iy0wFZe7&#10;oOuDgGg3ZRPN323cVdUxPQpIYW4AL21ML5OL+liWMfe+3IbkCFnBEDaTSvswsjJ7Rf8AVuZAXGOT&#10;/BHz073X5kZS6Czoc487ASXCSuyia28ZPI+4Nr69R+S9N8/XAFGhpXX4CHMUN78qK3TeYXBv2VfX&#10;UWqCz1giOqyNSiBYflaD3cA0SPzmUwUWzN/W2a3iBtAk6lxnFxTnP4qNRWjAYEYAEYyEepQPywMo&#10;cnyv4vIe9yqbW561qjdCloUF8QNXWckSQB+FGRYg1CbhTSGpP+UgKDJjgm8/ggpdiv4WUEYoEyZx&#10;38SqONL22ga1v2fa3pi/OvdcymsPo7eqY+dWq+wdea8z7qHs9O3XjNUi11iGxh4wOK4PoJ4ZCh1Y&#10;4JbpNpLiVjL2ZlZC3eun6HZKiEKnmFnrWV7Z2NX3utkhrFzP5Z7Sd1HscwwARsEaP53MZBB1GzZR&#10;6PLu3lvf7fZ22OoH3nHcjGzr+vG8OhrZmPGc/syoUmZ1jDkxzuO+ykwo7RkWMnt3YI+0A9leAaQt&#10;MCqAXF4WDOvSF2ZDyDSNJvYAWGCl7BGOIm693D2LL632qtjTKHvKuSef93oNxaEjjUAh76IzUuis&#10;O4hzD1W6px4oAYM/S5DGD0sIEDY+zjmeOcHZZc5AAGCgWtcROgma8zs7LDrnXtcBBywYQCFBUxQt&#10;doJ//70EPaL0vYeys8q8mxkf6Njszog1Mfc+awP47Rr1ybpxnpBQD2YQjCyhcchVw8rghlJv6t23&#10;wDygjJDQdoAJQYWJ0jdYGoJJfQA/lDaQ5vn8np7Pl33rioyUCNCqzKw75TJTwwdrlP0mCC0fliOQ&#10;QxkK1PKbJew4oavNlTuxMMrNemOt+gBYlBJ6VWCn+zOLwbcPZkvejBxlUC7Wsd/ZRtt18sZ4CVJz&#10;nn/dPa53rXz8BoZWy+buGVN7r6FYWIoCGVHUs/wz/VDf6ZQmkNrNraesyZKwXfIG3vUXY885zB7F&#10;ObsK9DnuiG6BIeBA/9UXBZN24H21n5A24/apklgjFPxRfXKPC53x022NvSqzsnJvAHhcyGQjYI4d&#10;AkIBHGwHAwxzIzA2i5VlB9i9/Wa+jiwgQzbXWZgbKihExyDwCa89Stj1UPUjltjsKiGL5FAQKq+b&#10;InS0Et/TfQYWmmlFJWlHQl5HREezWK1bsDcmpaoPVpT8AEVCX3S+Y2hICku7iD9AO6JpUWkAAUHi&#10;nAHPr4ZW51+mAFgMwCqWBLUuuEpelAY3hHsJR8qWH5CC4PpAr7Oe+U7PAkOP6AMoRAJXgJipo5SS&#10;shMm3hl1qM4c98HYsQIFqBFG6k+9CfBCJbM2ZupTu4YuNcYpX+NZ/WB5/OfaoNgovXxT4JkdAVy6&#10;RtCkdhD/IA/AhrJQfkoU5dn5xef68+5YJ9aQIDnvmdkLvgEZ/dJxYCUzEwTN6RuuAWD0GR/0tT7h&#10;OscDsLBV8nIPixvgUVeukzcWBkji7gE4gA9KzDM9S/yMGQTaJTEg3jsANVtSew9xCsoiX4p7RXGf&#10;1Z+Af30AcOuWbDbLQrt1gX7quQM25AmwHlYP4JKXd5OvPpRVRed3otT0784N4V51afx2Mwe26knA&#10;ZhdIaBqndu7kmuDJzMaanwMoYDS6OhPgWq09kXwY152rDUvSxWAAA+qDwQOQA+dcGpjErDgqdgVY&#10;MNYyDZMOvJdl0w92MQtdoxDIMuB33kPbQtyxZPa4LbY6w+p8lhlVmejYI+t03/P8Z7sXCIAOWZ17&#10;XB38XgZ/otUJVSj11rULCBKKipXl2aKlJcg6a+77bz5wNm7R2QELz9LRKfsxQti1maesbcfdDFl0&#10;rF/J4GK9hOo0FQ3dzqKg0ICTPf32tdsS/WmKGmEZGpUwAACi8NXBKEQpvmwfCxBT1FmGF4CiQOcE&#10;LLDg4y5Q14Q7gbRagS75sCgBh1DFlCYhRvmqW+1AoVKWlCkl6X20M4qa8mXxAxzcRJSS/HwodRZ4&#10;rNaqDWYZMhssW9TqkXaVJyvOLBJBtWG2vLs+NQaOUtKZesZ6xw5ps+w4+WiGCyAOW4Qh0P+zvTMa&#10;nhsKmOSesHCP82bP8H3zgbtWmQGjzJBwTAyNQFRsiXdkbXI7eX9t6lozHvRJilF+LHmzb+RrPApS&#10;BCzoBOfVp9kQ5IMgvCwaBOywnqsErOg/ncLXn1d1vBr7gEQHNLhK1VkXd2CxJ+/eJWO7W6Nh1WeB&#10;FOMaO6xfZfVKfUtwuIkDmUkjENTYJhuzgZjnkn2MAcYGI984867YIC4QMsQ41C5h1bS19vXM5RbV&#10;qwGl8Qm0vdGbClRtzXlk0Fb3JOqXsByFzB7W46wyPDqfoyCLoqeAb11BDnomUHQyyoryXe0cOL6/&#10;srJ2PZdC0LlZZRQ9a9N/tC3lQMmw/jAAlBvhiwFxLWrbc11HqbBWAVRKh/A1cHViFC/rzfnQw/yi&#10;BJhzwI+yeAZhhN7P+uiPbrc9+eunLAIWLkHqndUfxY05Uf8Ehf+Os3wBAvPvUfcABGuIIKLECG3s&#10;C+FQCT6gbNyci/AEqlkRBBAhQ0ioT/kTMJQHJameKX/KIn5R7ivAgMBSvz7yyXbJrqW8okQxS941&#10;zxH7RJH6eI689DtsGDZAmyuP88rguH6DHfHJDotZMtq3axz38Vt++e9bPtnlkGIbP4QpkKxcYS+U&#10;IXPXAU+/szS09lEXEeIEOOs5/8lKx7y3OvAe3CXAFfCk/fT9MCQsdOCKQsTcAPsUM8aHyyTuEwrV&#10;cUrVt7EG9BkX6ef6vf5E2YT5UYaUOd/ax/tQMsC8fqT8FE3WO9A2fnt3U/CyuJK6MVZ9q7tsZa2N&#10;tRsWRl/Sluo84NJ59Z52Ny5dyzLGMHQR+NgL5XoEQ8j91i2cBCyor9UW1DFYqnGf6aTVOfKti2cB&#10;FsgFgEvdYRyxEHQd4JIZL2QC9xJZYA8TjCu5If4J22LKKzCHpdSPfNSzvkaXkytABHmsHYyZTKfc&#10;XMGxE3QUT/a136OQFWC1a9Uegbq6hnJ6Rkvx3vc64370KQF/FGxA6XxlLBRCptojfi6n/hHBpO0J&#10;L3Q5KtYg55pQJqwBpc4fR3A67xmEJiGNwqWAXEu5sXwJM0JGRyZcIsiy9rn/Ovq4vwGk7VpCyXkD&#10;3uBjYT1DYil59+wzQPkSCt7dR12qJ1aDuqRM1UOUj/p03rXZgtY1lBThsDexxrSD+ygsViDDABPB&#10;8mQ1UTqEDaHkmPIQcuhXxwB2H8yeoCp17jcBD8xQGMpmfr0+OfdL4xj1D2xQFoBiYgD89mzC3DHf&#10;hGy+nSfUwlRQrgBi4hkCUHM+0+T0UQqSktP/1KH+ox4SC0PeUewEMeGMZQDwCGzK2/XeOxsgAduM&#10;GMe0K6sTTa0uAd2suxD3T1abVO/cJ1GyAJx38M1VAlRgb4AN7wEoAOCUnHGinFwrlIhxAKS7Xp3r&#10;8/6z4rUdIMHFx7oX7CoeBvjWVtppVNbaCThVl/LS57rpevLwzCphN413DOaYMBDyDLOlD3QWvv5E&#10;ngC4VR8y3dj7VYkbgt+/S+oxCxzN12g/ddaxFvJdTTsGYrv9Hyw81k0A8J76ECNAH/DuK+Zt73jf&#10;cx15oI8eXpQJbSUDVscWWEB1QvIG+ZVetwYILANTgNW9yaDkFqDIoNDVrm3ZJIzgFYtAYcRXR8Cw&#10;CtNvAIPsbkfZUORxHXEtAClS2Ap+eUkMA9dWriX4fSSDmeAngDyHr29cLIUFlLUI7tlW9946dT/h&#10;CSgICKNwuSJYkt6b4uG2IaAcp5wcF6CXPQoAJxYC95trWQLelzJmHd66aBZwyPqjrMeV6lgmwAga&#10;O21HsQMs2q1K2prFOSYuJrIgrFAF8oFNoGTcqOiMuk4eLERKD/ikoLJzpv5KiQOXlCV2gZKnwMRS&#10;zDvyJT+AxftUrjrtQtDbA2FM2i/MHWBIkbPYKWJ9M0G82gGzQ5GsgvrUIwtR+cWGsSgxA96JRSvY&#10;cJx+KBDOs+J/N764JFyrvMAPRgY4AV7km4BbikOf7BSW81kpdG434xXQncECw2E0avSBDugCOHSK&#10;+iZrtNUYeMha7nbMxChilboENHVxHsanOuhcstqI0u+S53bvRKbOzG3GmTYyrrWfj/FJ9hmT4hY6&#10;Q9D97gWQAEAgS90ZV44BssCrPMnzLCo26nTgx/iIq7h6t+XUSb4mCFYn2ko6VPwtW9de5/fXwJ6o&#10;XIyAQd3Nh97/tP+70toILBBWbrdpis5sEBOg/JDYhAha1iU6M4liBAokFhvhGAEGGLCakgiUgE40&#10;G9CRegAUMk+ZwmMpZr0ADAJl7LiBgLHQ+b3DPTunHqm/8R5AAWNCWbACk1h/iUsQzUyhhfokVMZ1&#10;2lGHfMgSAaDO3UPwdmvcu84zukRJEmzGLWXJbaHNAZAxqUsKrlvtEP05b8rjHoqNoKOQfM8GB7BH&#10;UT1i5gBDR1+gsDANgIB+h6IlgIEyzx/LFIOnW0goGyFVi5sBeJQv671KQDSXBXaGC823ces+5crO&#10;nPqsNmDtiweak3GpH7GMMUDZ8RItXkX+AzHad5Yj3jXTC9WTfqQvUmRYFXWTqZNdwLr+iYWpkrEt&#10;1mUEC0AxsNTV75wPuaOtgD7939gfFSYw3VnC+uQKLIjx6fbEMA7G5dPnculPnWveWAfYOpmJMehW&#10;nY2hlhgjbYdZIivJd/0CeAL0sBfq1zFgOCuEZmltYAcY1fY+2agPsGRQAf8+2blVu4hZWHkGlmBB&#10;hQML3TagYyVCYwr1mjMh7hXiz37/XpeCAb5afvSW9xyFJ6tEZ+JvnANItbcBFWVOIeuQFDsFpVOz&#10;eAk0/thMsyKU5Jfpe9wQ2YoYRQuxGwCOUYIGNavJ4ER5Ok6AcLugcg0IipiwRDMbLPy5PgYGVgz7&#10;ADUDNK+d1BOg4n2BJ5YkIUUhq6Msa22QYnOAJMFHlKiyEywUufZVN+4jJAkD9bNaXImCJFS6xLrC&#10;uAAhmdmgjLPSIbwILP2hSqzpzqDQP9S9tqgsNZb/CAblX7EQe8eC+70Txa0PzFa6YC71XlHM3lt9&#10;dfS1WUTqqXoPilDfm5mF1Je+h3nr3KjcZu4FFrPkufz0gbgkUMXGFKGOAdH/0fBiLroNgAA8zEIX&#10;AG7sAOtV/WKrKKlum2dMSzfrI8zCOI1eQCY34lh/QEXHWuu/2kqdqLe57tSLIL0qYRaMrS5v4LVj&#10;kPRzsq1bR8T6Bx1I2pIvQM/shthi7QFKLiVjkDwdg4eNHzKDKw6YAkIxR67HOgGE6sJ4EAOR4FR9&#10;zIcswg5lGvpqjaQlWBBoASysKJdUDipTsM2tdOhW5X7m8+lEW4LSxjUsk3umP3b1bOpTFPCYP/QM&#10;IBj4fH+EKKEEKBjAhIgOympEcUG+gqLibyX0CE8KjwWQtRgIPgDFdawr5ykaA4Gf2nuyvuQPMMiH&#10;iwPb4B7P5FsWNCZPz/Ab5SzfObHe7nVRUBSEMsVoMBKiwAsrgrBVBoAbAFBegUUEmXOsgqxfEJcf&#10;dwVQQSEAVs4nfsF9FFqmMAJS3UY73BTjbIj53dU1epIQBjhT1nnvA8Ja+3ZTI+MLr/qQqbEsIHVf&#10;uckytY9wW82JJ8CxT9wd2KJu6XJKiuADqCrFzJcMbFaMnedTTp3lh/Lu3BDqRv2J/6iS52qLDiwA&#10;lIyzJIoKEBDciH4HJPUnfdt147Q+7dgtL6xfGr9dH9EvOwsb+2I8dTKd3BG0WSXtQz6M2y1zC877&#10;IhjDlG+VlJ1y7ZS2cd3FO+hP6uVI0kZkTSd39ZOjS+frw0fdxfoPAFAlU6rHzfjGawBjzEG3p4lr&#10;jRcgNOxv9YwlWOCLZC2yDLcSNKNzdEtzbt1/nT9eAxT3avnR4zl/7U6BZSzjcaEnCi1xBuhuSpC1&#10;G4FnHjO6LAmDAEgADZQ7P1oGI1BEMAjYoiCBAchfQmNSslEkUHAWDiHwKdtQfuhNA0qSJ2s8vkOI&#10;m2KdrWNTxbbAWFd/xke2zcZweH8Kn2IEsIEXyiXPhOy9WxYyUifZSId/EdUfgMjiIwhzrUBPioNg&#10;Z51hWAgIQKpzP6G59YtOCWNi0PVJ6lqdAXXj6naEzIo1BDQ6g4LCU3ZgjguGkE1UN4uVHzUAEagg&#10;1DyLLEGTZlEv/UtbqzO/KU/frgWsnJM/cKUN1DtAOe8BoT8Ab1WdEKreX71WiY+782VTxtqi2zGQ&#10;dQeIdGBBHTHOqsTN5n27hNXpfPfAGBDTyWX12bmBtBOQyt1VJW6ZLsBRfWShKPdinJVjnlJIFmSs&#10;V89Yjc2VG0IbHgULW/KyYjnGe1bLqBurXQwIFwaQUhl9jhkfXbApgEsmd2lcXr+6RjvS9V3Qp3te&#10;wELXgVFn2X98qwKhQ4LwEdbt1rM/+3lKCJW7t+4J7G5hkG7AsiAILBaSIBmKbRz4rGXIFHChBAgv&#10;Cs3AIGwo1czT7pRX1gHQ57IkNcaKAAcuUMqm55qpIXkHAih+UTQu5oElIi/3AbEEJUoTZT/GRhyd&#10;WeM+bgP+Yv5eykeQJauWkstaE5Qsqy6WGdSObg4gQCtnXnPiBVL/3C/e07Xej2vGYI4bI8qcwuw2&#10;ReIC0S+6qG51Mp8TxMjPT9BiSQghY5vyVX5CWMAeq9Jx7Q3kEWR+53hWOcSwuDf9A6jKLoq+/fde&#10;+g4GSt1RuJ6DsaBIMjUzOzBmOierVJv7KKf24HISEwDguk79s8aVixsBCHOdWBvKRv1niiLgBnyw&#10;tt2PngcQMFz+A1HKALAKMsR2ZZVJx7wn5geIBo70Nf2VNZ2pon4bS1wkzgHgWewIw6ZP+Hg314r1&#10;UXfeRZyCc76zuiaQpk+of79zzr1cdwAhgKM/Oa9sPn5rN+NYe8sPxY3JkwcDkZtKG2WuvrpTN9kq&#10;HPDXL+XjWvfKB0hWD8rsPCUGDGnn2aUhz27nyC25TnF26xkA3wmSrvLRFwCpLnXBvK7HbHGZVols&#10;UN9jkOnWe+S86e+YHKzRyBwBTMYpWdOtiGmcVGutRNYKnhUs3iUuHWNwEyx0GUDDBPye3ekIEmDh&#10;Sq9fA1nk5Oha53tKrLOy2rQxYaxTj88jdLNgjcESBZAtcwEA/tetOdMULJqYUKYkskpephnKNzsn&#10;Zj7/uFVvFsnJd+b+Jx/3Q+9bfsKuTgxcQUfeR97K5RsjQlFlW15I3sd1FCJhTnH5T0ATtFF+rGJs&#10;RObpEwrekVJzn+sIaEANEBpBjrrqKGYgArNw6x4OGAmgx3PR/qb3eUcWLAWUKa9+o8YpQteTE5RZ&#10;rnFdAii1PUUsb0Kae4LbRt8FCAlf9TIL6YAAflmxFeIJ9D9KiLJG/2OY0LPqWb4ScKn+lY+Fq49g&#10;nTKllpJSVspYufmBfeQB/DlG4UZ5U+zcAfJxj/JG6QMG7tVmQJagO+MhS1cDI+pOeZzzPz5mgBCD&#10;xIUbN4P+CZwQ3Kx+yl1b+I1ZCoghc9UFUAxQcEWoJ/lnS3f5A5Tycw4Id488MAPeFSMjL+cpUSDQ&#10;NcroucoDdANlABxXi2/KSd+g7IE7DJOYEHpDnI3+q14oMnWnL8/jX7/uaHlWOFfDUVC/kmtAT+f+&#10;4L7DcHVGDaBIua7AQjcmV2XyXH2kSxhWMQhVUv9Yoi5lv4nuvHcifzqXlPtemAV+54ruQSnLAMrd&#10;SgJsWHWPaNitZ3/G86NFSDASct3c3rPqB6XsOQAkS2LsM4QHRciipKQIHfOExQQQUASWwbAnUQgU&#10;CyWCoaBIKQPI2CBnrcpXeVxnxTkR3ASmMgSoBCm7zmBi+bGenO98f1vlI/jcTzBze1AqBKbfnoE2&#10;NxYET2F8vDer1jnKh+JigRO+xgsrzjn5uZYlS9ASGgQ1MND5hZXVeaxGlQjm1S6jXDOdH1MsAwra&#10;Ndl9sBOAFEvnhjA1jqLQN7VVl5SVssz6DoAo6wxwmulk/c5xbZ2FooAZ7ZI+if0CbiXsVtbv4MqZ&#10;AypTJgIV6OtcCRQwkFwFC2K59C9tVyXuD9b1yg1B0VZJkCCQ0iW+6m6BIfQ/5qFjl7ACq3spfG7G&#10;KgFDcwxCrkvMQlg/TErVR4AFY6FK7jW2ztYpDAUguAtG5dYE5juwgJFabeWctTiqdyInMK0VC0xO&#10;MTi6ZAG2bglqoLqbFbUl05wnY8RBHV7BEYI0ILsOMRYCMhHAcqXXqQEKMslgQvuhC4/63/eUmjAl&#10;XCi4WYCwLgjsLIBEURqQysO6hHr3WvMEGwuQgBFBbUpmBi7gmlXG+PgoVc9k3bI2WZ/qhgBiybAm&#10;CXK0JGWMemcBElLdwOvqwvOwAAR36EDW3jg+lCHon/uD8kswFOBDYWTJV4Arg5NCAMSwACxywgqI&#10;IFxW+wwQqHum187vpAxiSjpLhUIkECkawIHS6AIcgaGOfdQWlD3QQdHOaeyv3gNowjBkaWW/5x0q&#10;lY2LCwjlauGeSvBhFAsQpA8laQt0OHnWuWb0O5R8B7pZ49xeFVjwPHXVBUcCAh1YoDgA625uPnpa&#10;n+0SJdHNj8fi6INdkCKWpKPrA4C6/Xa01ejWG8unPoyVxMSQTxXFDcR1UykFR2I9OrAgFqhjzaxF&#10;0vn35Yfp6lZ3Vd9A/4pZ6AIr1QEAO29RnjHPldVt756N3/bI4vkadbWSE1vsInbsrqmTrCiDlg9q&#10;K1FUCXjbqxQqAbb1nOt8XQOovNE//tr1REgSxFC3fkMIoKatPEfRjFHRe8oG9XsfAh5Fi7HwAQow&#10;CBQUYOAalCE6dR6gLErWO4vVtQYxq5HgysqkrIi9/RVbkJ01sQNoUjQv4AE8WYZVWdC7BKx3Zm1S&#10;6IQ26hqAYSFQgPyIQDYAA9y41r1ATZgPyvzopkSEPSq5ez9grmNY9CcCBNhCwStTFySHRep8uOob&#10;Xa299roptRtGxLtXwZuOZdvy9CXXYhYi4JUVozEmoEJ/8KkAFqWtf3VKGzDspiECUsrUsQNAE3DW&#10;tYXndlN79aNVgCOgZmxUSV2ttqgG/ru59eprFeCIkejoeGw1QBc2EUCrAI3+2a3CKB5BH+3AgnHd&#10;1Rm2i5yokjZg2HbMgjEB9HcxYOJdVisdMiZmWaQcngvAJqYpwcspoz6CWej6CJmxMga7+7yHvrfa&#10;94dhcNfeEIQ+obryhaQSIKZuNa89ysE1Z9NN3XP3bluqPFWH0WB7Fczed7/3Or5awK6LqL43/637&#10;WdoUKWVISBMUQALLkIWxmrZT5a2NUGNZihe7QMjLU346PwGavUs6Rca6yCwF9aNcBAHlhy5kzWNB&#10;9iS+YHkYExQ7K9P9hANF4bcB5xzQQNC6NhH9nud+5XaNsrtX+bL8sPtHASzIcOUGJPA6AYJNYSl3&#10;QoLA7Kwv/lwCBMiKld/lY742336VKH1gAbhSP67VFygiFjy3C2XFqto7pjAuXFPaPPeYTaNNE8QF&#10;rGmDmX6P1VgpddYXQNMpfNakvlfF3YRZiCIY60I5gSaAtnpHx/TvkS0c72clr8ACZqFbjZD1vbXr&#10;ZBfUpo3GLarn9uWW6UCi+jCbJUBAgHPn7ujGnntNG+4SsNCxA8Bpt3AS2aK+u5gF7aCdO7DAKMC2&#10;dYmrq2Kf5Ad8dzLa+MKWVcm9+vyR5Z/duzV1EmgjezLTrCrDcuqkgBUCLYxBVzkGAwH8Fove7BHy&#10;R69BOz8yaPBouar7+Gh1iFWAypnPm/NiqaFhKQVJ3+F+QFPGd3zr8+WJqSAouT7ERciLNcSaohwE&#10;G67cCQAfy5jSdn125MQGEHSYC4Jha3tl+QAo/MPQP+uT79EgUx6/CRF14JxBTTFhPgTtiQIXbU9o&#10;UmiOmUoXZgGjoIzA0GiVcAV2VK/6BMa6qW3KQ/l1/moMS0cB871jhfR/oEcbyKdaoEdwXLdIDUCg&#10;foAEeVAg6pv7iKuFpeWjngjKPQaDvkBRzEndx3rFqmjjKj9KDls1b1Hs/YDJjlmg7NxX9TcyUDxK&#10;F+8ARHRgwXtwUXTAjXUOXHaJ26pjFrhpgNUO6KnLbo0GMSPAQmUlK4t274Cs8aRvZlEmzHNmMe2V&#10;A8aI8V8lAIt7q1O85GC37oD81FkHNPR5sU1nu3T1xVWQ4qpe4nrrFshiGHSzHfRXfWAVdEk2AQvZ&#10;BfdmsIAaZVWshJVMUawGe7fE5d7OcV13vAYStHOUsj7+5P+7k+VNAVLIUDsBIQBvNR1n67kGrJgE&#10;rrDEC1BeFB16do9yIez0T8opiSJh0QoO1Mc7qy7Xq1/gBwUp+jwWE2rasZQD+8HNILF2R+uW9SeP&#10;WJfAR5ZWtvgVdoEPeUwCBFfMAgXVTfMSaKo9upgGz+/880BfmEJBfxQ95SpPH/R2NpLCQHA7KYcP&#10;BQWo+FDMgtTUE4Fl/Q3HxKJoP/XvGPZBO4hTyda5WBUfRogP4Q6EUthAGnlDkVpUi6AEJAHDrQQU&#10;6D/iBPjUlUFZfWsvghO7gBXRzsqJEmfBA3PKQfkDFcqn/ECdOtJWXHLYKnUoWBdDK7iPW867efe4&#10;0YAyLh917F79QT/x7X4KWf/CSlGA2XALKDJ7Qb0ChCxwsQeOU/65TjCwMnMpZXaGfHIdkCIuwLns&#10;UKg9/Xev5zIWzTwxvn0ocLMUWOfGAgYQaMeIucecfe3oXmDcce/n2JmJQh8XshrzBuzmsTSeB56O&#10;biFOHnWrmXpGB66c0+e66Z6rusHUMFJGsDCCGe/byQnyWL9mUHbsnT4vwDHLz98MFgh8A3hV6YSk&#10;zsz/ejYSO7NjfYa8IHdT5W4N3DurbiBybggKiuWIYqcAWdhbaQ8FnUDF1WDsnkPIocEJM+CX1WOl&#10;P1S8Pr6Kbk6eqHZggA/YwCSUud+8M2Ga+Az5E7yuITCz0hxlRmEYkD7KAAQR8pgSLN68QA0KcbWx&#10;kLru1lmgTFcrOLIqOzaQQg9b4J2xHlkwiQXPAge+HMuCXNwyAAHFAMQAd4CdOnCtPHxTbsrlA0ya&#10;2YBdoHi0BdcJoOlDqbuOz1s5uGwoZfl4DmpWHq7h99cWe5K28Swf/QIAIYxZV8qtXj2PcPfx/EzB&#10;pCSxBPqOQDnfjmk/ZdEngB8KnELzHvIDWP0HGAW3ugYAMa0Sc2DsspYpWBS6PuG8ujGOGAJZt8G3&#10;D9mMrWGxchfro1nuHNhzv/cjo7MKKmVPueuj6lxcAB88AKavAgqAtN+eq64c008BjUzD1J/VDUZI&#10;gCmAAgz5RsVn6q/nKV81swGo6tjbLZmgLjs2Rjn3TPmv+gpw3Y0p18u3i/MAQvT5zi2qvToGQD10&#10;54AF42Ksq1HfApUdUPY+5PHKFay9jAX9oktLN4QCZCGdLgPsg8oZd67bM1iva86vAYiXYO6mIp3/&#10;xC/myNICEgi+MAFdxP14N8GwhyU4+g5oUcKe0CL0AAWCngClFAj4rcRCym6BBLpZEJQIFxzh7pO5&#10;9oQ0IKAuKIWsR0ChOkewy4sS8Zsg1XZbDMdcRu/RTW1DTVJenQUFVHYAn3VLofHjU8zeA2MAqLFu&#10;CC3fPpQBZYRJ8d/sD/WN9mQ5E+pYCXlwe/AZ+wBCypYNncQCABLz+vQJBGORJYgQcCSQWU3u9x6m&#10;CWbGi/9Zc6FqV4IVqGNZez9rPngnbZkZDXPdAIedG4IgJpC7jaQwD90qq94P2OjcH9glddcpT26e&#10;ztcNMOpzHQWtDrqZFNxb3BCdFY3Z6BSUtgHmUpeYmFlheR+Ao2sn793FRGhTMSSdcnWum87rucY9&#10;NqlKnruahQFEZ0bWfL+6Ama79WTmdVLG+8ntbvMr40k/rTYXk4cx0yl6YGEVs6A+jGFgnhui62dL&#10;sAAtJoOqUlGRhNVb+cm3hPtnO0/4Esys1xVN9sh6oQQoPtY35UzYhJZ/5HOrvGfwIXgne2iw5tDB&#10;ElTNQl1FC7uOsiB4CT30NGUiTxaY5N1Z3QLSJIoVe5ByEK7jzCKKMWUgoICFOTKciy/TUat3NP46&#10;PyYQwWpPnMYt9S/mwnPR9ISf9uymX6mXbiMjygJY0jcpSyv8iVRngTJGUO2h21msXCPead4aHfCh&#10;yLWTe8kcnyxUlEWMWMIEXpR3Z+ER+AQsgIMVJYi5gjAm2WZ9ri/Wt+sqRaCOKccuOJKrogMLhPNq&#10;ueetqZOUYqfwAxa6PgDgdvfqV9q9i4lR/3F7mimk3jFmgJH+A1gFCJi6aSyMhoP3ppQ7+QB4VbEp&#10;aZcV86AdOkrduMUMdfEl4iD0w854YSR0UycBEAzSkQQsdPFdwAIGqdv5VV9exRtw16wC+9WVsZMd&#10;favyL8EC4QYsdMFLhKxKPzLP+0hlXvds1wA/MuvL4kWPtNRXJTEzgoWHlUL7b9GJ22917Ir5uQSW&#10;chmUAg0NeNMaUYqrQK48nX88iz6hP7MWAZqW5UYwYgtYwISl4C7/WQMGOVCBkaDIABPUucBGSpgy&#10;QWPPPlj+8ZV1hXbvNsIiFE0D6+pffaz6CObBzJbM5ujAAoXduXH45jObivXCQiYQgVrMDooegBJD&#10;4iMojcJGvasL5QcuCErsT5YcRucKUuNK8XHcN0pdnWtXiq5z4WizbJoDUFC4lJn+0bGk+gsgXsk7&#10;7cmN0bl1KFN9rmsLYKFTXqzn1WwIrodupgHlpT46Cpqy7+7FtHAldMsiMybdL9aDgsS8cWUAdd6H&#10;a2VciA37pF3Tj9QFw2IONM14o/BXW6yvpIJ+3TFqjmMEu9gBYGG1gJa+0oEFSn21+NhqNgNgrY9U&#10;bJ9j+mu3eyjArn6PpjAL2q8DFUuwAMHz4cVyGgsikAm18ehVA4++/Ge+j7VLKMfCfe26IAQoSpTz&#10;3v0qXquMlFPWSkhMBSUN2Gy5Swhcfd71BHCUC9eD4wS68ULAEhgUD3CBjfDJ8tCuTT6uwVQQtgKM&#10;5mBQVhol2CUWxWyF761LCrab425qGP85gc/yxxJ1wherwHCoksW6shEdxaVuOuWQ+wlcVpI6xLZg&#10;Gkzh3FpYxv0UOcaGsF9tngOAjVSyd0Opr+JXuFT4jSuwwPUC0AAFlbC9BywAofpYBzQoVEK+Sqx2&#10;fa+b7ePebCQ1A8dsUd3tcyAwU/CjugT4jA+uIEA6e5mMQFY+2lJAZKafAw/zolt5D0C5C64Pdd65&#10;4FZjQFtz/3WgEEhduSHE0XRuCHVGDlQgPO4mLFmVgAV5H0nK023q5bncbFX/CagS70auHZ46CdET&#10;fpUvRCcjeN/KelWhb/nsIw36yHtQo+kM2AXKpxMgZ5fj2QDB6v1YbwYzYQap831TjIBDN1d9zE/w&#10;GOHL+qD0KBgsDnDElUDBEaJ+U7KUIypfRD0LkHBkkQmGFNOB9qMMWHcU1by0MbDQzRff046di8K9&#10;qNaRyXCt2QbYj6z/YB0HliPF2ylrir1zQ1gTIeXXT7AJqyCq8Z1Y65Twrcyl+lTvmIVO0WFNybcx&#10;UfL6hP5R7VcgLgB7UJWHogQeUeeVUNYfVgsMATeVC4OQ5zITpNgllm43/VGcif7audgo+45ZwMpw&#10;u3RxLVxoxgN2AZhxrRgZfQU7pP5natyOjOpJ3I7+5L075UmZd9P2yX5MU7fYGxdatxaC9uOe0yZV&#10;wjgI3Oz0y2rVS+/EEOh2jlQ/XayE4OajqyCT+d2y79qRvFu5I7UTw6Ybx+ppySyY9kOAzVaDhxuM&#10;W5bYHmF2XXNODURA+Ub9EUzVLmTnPO395oLGE1fAyk8wGhcBAbdnuWyWGmubNaWu0dkRaBQbAUlA&#10;E7CEgnwjOARWotkpJUKFQIpSIhizsdQYiQ0sdOsFaIXOh+mcfLLzZtVirCdCgoKkxCkkAsOH5SXY&#10;0jsSyARgBxZQsmabAKyUknvSH63uOAbBASOrbbXHct7jviJ4sTbcI52V1x3H1mjjWdmwwMVMdMwC&#10;gVwtyuSduCesKFi9k2NmcmjrOQEh+gaF3yUunS46HwO8WmdBZH+3RTWrXbuLTUsQalgTZcaCASra&#10;nrtKvegjvl2HTQEMxin16pxrif7AAHFJdcGX8ur6t/y5ErL3xFw3LOVuNoR+yn3XBRNTvO7vwIJy&#10;rViubjaaegGiOmaNAdIFjAK96upW4KxesB3iR7r4HfKJPEMMrBZW3AQLBEc2svFQdKCKFrX5nizK&#10;96ve9pdcBxYZTRH6dOvU78/xY16ZWT5AsGA2c9qzm+Uqgj61QcGzPllW6pvlRzCaakwIUpBcMBgE&#10;4MEzKFygIptOuZ4lJiqbUqJwKRvXj3Qia3PlhqC8OkuFomDJjAF5cRERpBTil770pRch4f25Qfz3&#10;8R6EMfbBN6MBQ8CS9J2tkAEZfnzlAITUxfjJO5lGSFmyJD1P4NqWW2G0aEclS3nu2QJYHROSyrPa&#10;cnju5eSa+tE+ZoSwYLEtBD3GxbtggChIliDqWJAkWQmcaWPKH+DCJAGFmRnkmJkP4lX8FvSYXVbV&#10;IwUqD98oe7JWn5A3N4f6lBfAC3T5n5VMcxw40LbKmp1OgQ3X+s7qpcCpdicrtLfPuKIotkBbZZdX&#10;12e10ewC65i2BxjmRNmKV8lKqdlFNrvS6lPe7chifsCCmU1dvI4x1O1ppC9hXTv3x6OkHiNbf+yY&#10;FM/tAIpgaX0m+8zMZRwB+nxOgGo1dXJ8FpCQ5fq791+CBcJPBiIlCcbMb0ahdoXuHnSWy+Aea+NR&#10;neBZ8jX1inUoWO7W5ZWf5R1eoxwQtkFLeKGVfbLltACjLSXmPNdDtsEm/HximWfdAflni+r43wNK&#10;XJ9dE50jqAlPwp3Qj7W1BRYI2y42RWAaARMXlbwIWM8DcgSkUfyUYQCmMU64UyyUIsuR5ap8qG4r&#10;BWYWQ3bIdD/lCXQJaMRIcl/wOaNsKc9siqWPcs+of3WYrZ65YwAmH24Klh2Ll+wBqHywIACeMrsG&#10;ayCeijHjQ0E4717XE4CMGvVKWPLHRm5hOFZLo5N34jSUXawCWajO1J04DLFaXDgoa7+xAp6hXICh&#10;vFHh2Fd0N2VK2fvtuA+rGHUsD0CEXOXOEkciSNjsDApNWfUl9/q4R5tjELm4sELADaCL+XJOPhSp&#10;Nhdf45zgOmwBy1bQJKWlbfUDwYysVkApy2hzGehfAnQzzdU5v8MsAIgr2W7fE31aOd1DyeuP6tL7&#10;6kvKpx1nV4n366x/ZdA23DRV0he6fSv2yJhRz8w6J+/f5dMFCJLJxtVqDYcuT7PbgMqOHTBWqv0q&#10;lNXzyJTVbK8s96xNDoGFxCxA5pAsQXCl7RrQoGeBo+2nfe0KHZrlxnp9C0D12u+7t16660T/Zhol&#10;Yah/W3iGYjH7Z4vuM52N4idMKTp1LriLYMxcaAKaAsl6BoRXtpHN0sKEpXspHtakvkOpUHYSVkLU&#10;f5fQvNVmS64HFuRJSPBLE8qo43kHQjSxd8l7zP0H+FSmSgi6VhBaFx2OZamC1ChUVm6YFHVD0ZvG&#10;Z0qe+ADuAOwMPypgQOFmcSDAxXnX+i0GQRk8zwwT35meCeC4ztRGVj1FSTl1QZkELEaAi0mdJYiO&#10;MO62qM6WzN3USeCgi7BXh57XBdxpH0C0U0Ko6276emIWuih679jtOom9ody6wFZ1bLbTVvIMbtEx&#10;H3JKO0lieYw7LNYYiKetu/gWdabdux0xgdDVNMAxxmsuvzKs4r2MR0CuSsrjPaoEkGGrOrCASevi&#10;Q4xxDF8Vd6AuMF/d0tjkErCwilkIWIjcqcq/OXUyq5yhG/duwLTVea7z59cAxYB6vGan7Ktbg48/&#10;lv9U3QELLK8E+qDbV4Mri86g7DOfO8tKRxmzKlnQEQAGZBaKMcBZk1lAi3WJynacEAU6WIDy7Naw&#10;96begUKoEtCCymaZYgy6TXkENmI6Kp+5fAEZ79ExLqvpdxRRN/Uay+A9Ke1Ya7cA3Vuu9R5mjRCq&#10;BLYp310wl/fEwHjvzMRw/wos6A/6ULYfntsDOMK+dDELytNtaIYt0H7d+6LbuyXVAR2grOvLlH1n&#10;TQr+BUYBIX1JH3Us5QDoRqo/i2fN726syWfc4XSc7un5GDCKSn/wjbIH/vasrFr1fbMDOsUHOHH1&#10;dO4774kt6+rbOAKUqoQtYoR0CcPS7XhqnHbAjSzAgHbMgnpaBSfqQyuDzr0MhsMBjqwRVCtaco8v&#10;d5+Y/uJVj459uFWoHH2Pt7wPzUugb22I9JZlfKZnGzjZFIrFZ6AQ2CzPAGQKY+Xr5s/m50cP8s2i&#10;vOUjUJJA4avOCo6sEQIKwge8KS3uCkLS/2ym5Lh7lWFPwCVLtysjC5qyk6dx3G3Zq88AC110OAAq&#10;erwbp6zEedXFtDXhV9HB6p9SZgF6V22AwVRGStW3esiSz6bmqeOc48JQ3/77dq1rEk+AmhcQ5pyP&#10;/z7alzwD1FazMrSt+kPvqz8yBHuBKaqs9EyrJfAlAHEEV+pWjEMni5zrFoNiiWqfLiljt2VyFmXq&#10;3JLarrNIgWfMCuYi040p8wSzil8bWS+gk/tJP6EQMQlYNVY85kOdB0hzQ4SNomcwYECJAFFgTr81&#10;JlZbQa/kCXDUyULPyaqdVR5b6yyYcszVViUuINNrjyRMWBefxJ0DLHTuf4Br5ULYKg+wwS26qu9v&#10;YBZmYYASJGR0iEfRzFv+4a2X7M5nHq/B+ex7VpwBZlBuBOiteQnEe6sVFo+27Vn38Ymy2CgqQhA1&#10;TSGgTCkVTA2B1S3dStAaHxgB9xKAwALhzVqmuLIuv/ZhcQhYc45Fx//NgsFmCPhjfVFgLHH3EdB8&#10;kd1aCOph3NlvrhcgwjOVj3XZzY5hLQIuXbAYJUYAdmBBvEBnabHwOmZBeb27+k58ANCLbfFMigfb&#10;wQ1iyqtvQYsCd51j+QMyhLu5/eqJe4hipnT4u9H/2YQq+ckfkCPXqvFC1qkzgafcINnmmzzsVnBk&#10;8TnXLbWufGjkTo7qg91yz6z61ToLYjg6ZgGlvpoNwUXQUe4C44DhxOZQJsCv+BWK3lgZZxyIr9Bn&#10;jZns5aG/+82QkQ/Ah6FW5kz3jBtCoKTrART5eGegQb3MY5DeEA9zZHVS8UDGDQXcgYVxw7fxmqxE&#10;Ko6lSvoMA6DqVwAUV36njzCK3WZb6kwMSdd/MJYVK+BZyty5KvMO+gDZ1c2Mcd03gAVIciwMqyBR&#10;uBoZ3UiYEXQ+/K9ezqDzm1DQ+TQiatZ0nkyrglz8h1x0EgMvO5/lt+9sVkL4oLkETbFaRKCbDiXQ&#10;iJ/XICZI+CPFVqDwBCWZDqfSs2OcQYr6EfBDKSZwiFBxDPJGjzmXHfXQ0tVvxwjgnJu/UX4GtmAU&#10;v/mvfPzPt6lAfEj5r879hsrRpOg3H/916hxnGTgPWbJssv4+ISV/PmV1DE1nzX6+aoMp30H67vcx&#10;AL0r3yQLwLWO5zqdTGfLWv6+9Y9Qxv5nSpX7cy4ddKSWDZ4xMCgDJqBOZ5wHwq3Ax/W33ON5aFSg&#10;QP0lqBB9SYAJZGP1VopQuTEPBGCmrXEZyCsWjf5FgaRM8h13hiMIQ/1TgoSspF2Uh7VpAK92UtR3&#10;u/gK9a0/JiJ9XsMhgkJ5EwRXCUBKmpXeCSoyYNwieWwDwqezXD0LyFJ/lDtAYyzf0oZHgSOqGSAb&#10;Vxgc8xI8R1aglTERxjq5Q5lVPnzjBqjoFD45tGIWsCrdtEtjVFk7JQO0jmCBItXu3FdZAwEgo9zn&#10;eBV9S2xAlcgp8p9Fq5+Ro9gWVjWGLJtd5V79FjChGzDR6o+cpZQpOvEcmDDtTV+Q9WQXVxqrGLDx&#10;SZCmtlE+95g14v70DX1efXebypFlndvcOMcQrcACsNhNrRUEnXiLud70F2O3SuS3GJBOcdN3ZMQR&#10;w5zurWakKIf+o8yrMALGDFnXLTb1dbDQDU6dIvOugy59Q5uO53fOBYVmSdycz/EZpeY+hazyG8+H&#10;GiY8x+Pj//k5Y9mT/4iS52fyP8tjfr8cyzSz8X+mm+Ue5YSKPSdlHqcoUSb+O6fsWRY5q/zpxAYP&#10;4W1Asnid0wF9m15FyfiG1n27x/Ocp5x8s1pzHfrPb3S5Aea3j9+e4bdrIPtcRyhmZ0AUYT6sBL8N&#10;Xt/ZZdL9sSZYs+513vSwTBHz35QydH+mjmVHQfm537cPS4syFiyko4vaZu07ZiA75tvUNVQ1RUih&#10;ZSdAlDMq2eJhBLFrfDueb1Q314B2ZcV4BpeAelCn1iHQRn4TbkCw/AhmglAbeVcgDXgj6FhdhJ1g&#10;JoqDxUxAA2QoRsF+hIbzngMEE14EOWvXtQS9dieQtIeyj1b9rcoUENEnKUDWoucT0oQWhcAi1A+w&#10;TNksioABjAFZSlI7ud57jICYEsWKqAPR9T78qz6Esah0wAsody7f+c0V5F7Aym/joQsSPAoMuvso&#10;0M4Voe+IM/D+xizQQylrc6wHNoMCxV4oO+bDuGOhUdL+ew8AADDBvrBmY/BgObQvtwXAaCwCTowd&#10;BhHjB8sCqDK89E90PapaX+ECMBvFMX0QEKGEuXWMt1jlxktmlGQMu9f7uN5YM5b8prCz46T3sHww&#10;GWnMjgkYIUuwDPqnWSaUjTzIqdVuj96LbFJXnktu6FsrhkAbZEVPdWQsAGerJdqxd10MDnBMxnZT&#10;J7FVHbOgHgC/buVI40mdV8lYAaa6JZ/V3zhtWj0bg55H5mhHgAB7McsAzx2B4Ag4jEN9YrUlt+fu&#10;AgvdYCIUvICC6tw6KvSDLdCxIEv0B8vCQNKghClk6RyLAlLxX8dzrelMpjYR2Fkrn3WHneAbJDAM&#10;YvRspmTxETmmAQl4SkNHoxgoHorCf/OdCXjnKQ4DYVRW4+/xnMEWBcc3m3M6MmVoQBholFm21c0W&#10;to6HXobA3U8BuYcyp7wh4wAAnYVCoQx0doLIb8coFoOIUBmvc43jme/sWpZGpuyh0gNSsnRxAIrj&#10;mRs9gpYKyAX4BOgEPM3XZo51QJPvgJ9xzv4IvJwPoCKAAuw8I2DRt/sD8lbf8aHmmrx/8hjzHPNJ&#10;/iNoDLjLe7s+94/AL+cd08/Vdeayi7TXxq7xnbZ0jfb0Xztrt/zXLtp2nCsvSE7bZ8pllqQet67e&#10;CxawURQPi4LyUxagQFmUQTl966eZtqlP6rPO6beu19/cazwANECOfu6c93Y+q/ZRFsaMa4wD+Xmf&#10;AMkAwigudeLecWy5/jXmwDOGvH8VNOYYYQ3IqQ9lUh/6vvcy/ikF9UFeZBtv4N1/x8mhbHHtvHsd&#10;o3zzTW5hlNShOs0W1mQfGUmmqRv1D+xpR3KSPHSt+k5f1reAbOCOZT/vKqo/cEWRA/Iil7P1tv5M&#10;hmO+yGqym7zO2hGzjtAflcn7kuPuARoSg7MCdkCp9wM4PHe1X8KYD3BGDrK+saX6zsyU5Hrv0a3I&#10;CpgodzflGOh3v3Gm/b0rHUe/YUOwJQB3Nw67VVOBBf2tW54daKbf6Extq230i9GoJTf1I0BybxLI&#10;qa8GLIzljpseOCQDullNX2cW9j70vVzX+Zi78kNhoc5VaOh06BXd5ZvggGgJXsdyfVbzcizb5Rqk&#10;OnO26WWNcS3EzcAV4bdPtvU1YFyv87vWt2M6nm//UW6sO98sRGgy/2PtsRj9dtzvWJD5jvsDMo67&#10;BfLUoQholqXjzjvmt+MsQbSgDu+58vPbdb7jcnG/33HRyIOViYaUByvMtCP5Og45szYzRzzuIuiZ&#10;9c4qNq/czAI+9cxTd4zVRvBwObEGXGsQsehYfywLCoH1RmkCvKLVnTfXH+XNsneML9GHK4s/Eq3u&#10;nI/7fXOHGeyEJCRu0FKKrDmCR76OsQSUlcsNgCRcvL8APMDXu/GvU5KepV5YepgS78UXT8kqj/cm&#10;hF1brfzGVZK+ycqkLCgY1q16peD1X+UjXNVDGAXtqC/JFzhAM+tX+lv6pb6rHEC53+IbfCge/dRv&#10;Ao67UJ+nZLOSo28KSV1lTPn2ydbUDAUGyDi23EOZdivhnSWHKALvXbkOwuRkzwf1xrLDLHjn0cXm&#10;feS1mg2hvYGojmKm/BMcOb+fMYZxGWlk+TGSKE9to/6Nua0Za8ouloYxA1QAD1mOe75XP6Co1BEm&#10;bEzeH3DRv3JOP8QEZifKrXY6Eq9mnANFmBv9uQv4477AwFSJgsQarfQE+U5OAYbGu2fqk9qYUgUe&#10;gcKsV8KFblxrA7Janajr6BblFDsDcAI9xqPxxp2OcQSePUP/igHMKMFoYmoAB21N1gCL5EHq3fuQ&#10;dd1Ow8BPt6dJ6gdQ8V67Yxa2Gvc9nNfh7w1o3Gu5vYf6uMp4Xg3oWwQGSw6YMLgJksQsAErAQihV&#10;4GX0X1KCLBRK0IdVnulkFBZrQqJ4CMJY1wSQZ1Eoo3DUT7MsMYXOClEu7B2hBCgBMxS4MQGosFZn&#10;hQW0ztuaj2NA2bqlipVXvp2/Hc3f+VLdSxDO/l/vT5kpOyFK0BHarPNY9L4dc44STlCd9nFdXF2s&#10;ddZ98vDfbx/vjLnh5hmTd8dwUhZZDwMoA2oI7Go2hDbHEHVr0QDBrO4OLACK3bRL/QBYoFwpGApe&#10;u+t7CcLVPphWfSQMK5cbNhbbyk3hGsdYmWHFfOs36iIuhCgh4JACwUSIVZgTkAsMU2TKDnQoDwD/&#10;qJS28V4UZhevI04n278fKQsjB3PGbUiZq1t9AbjGBqlnrhcMTVhV39oJuFI2n6y6ic1Tz2QHEBBX&#10;tN/GD+CmLhP0yYBjMAQAkDH6NLmROJrRFWJcV/uZeHdGg3FRgbMAxAQ4fjpm4UjnGO8hWG9lJ2Zh&#10;80yA40jAzL11+B7v32qzgAUDXNCfwcvyYl0QkGhPwoJfloKF1uPjpkwNaIKeVeQaiocidY7SpOT8&#10;pnA8g7XiPyUV98oYAMW68zxCm9stVi/FRRm6NpH8saYIrHm9fWCChdgtcOPdvGsHwlmSXZwBVmEl&#10;gDALo4sl/cZ7e2cgiTUHPGB1CFNMC4Gs/ih7H1Y/4EXIsqQoWAqOBRcGzH+sSlYxxG6pY4J73p8A&#10;C4ThIWCBEkwNdywFUskGLIsysfCrpGzaohuL6rcT9ix89aCugEigUswE9gwboa+xWvUrMRSYNkBV&#10;rASmCkMHZLCmfbsG8+W/OjFjRH1j5ShCyp8S9ty4MdVTlVjR2p9iAziUY2sc3SsbMITGh/7e7Sth&#10;ZhirvUoULjd6x2yoI6wBxU7JZ1VTv33iegQEAILEpsV1GTdm3LOzG8HxzHbyHuQCcKMOuaiwCVgj&#10;/ZIrSLsDEp6VFVH9Ht1n8uhcE8atd5K6tsnUyS7Y1b3LRZnubdRH3H8pvkfU6ldfBMoRWvAxpXm7&#10;XFc0LuWcvQ0MbtR0fP2syggOQoSCM/idxyBQxlmvn9Ib6UxKxjmCw3GsAIECCIyxKn5T9lkPgaXj&#10;PsoxAoxVmAWjWCMsaeCB4qDQ5D0voeu867ggqrTaBMn1AFA3C0Bg32rutuDHjn5nDaHMWXkAEzYh&#10;CePAjQQosfwyZY9QHAO5MkMmGxzFZUNh+M161k6zf5vlitpVNwQ1+psgpSwqsMAFQ1l2UfLcSUBH&#10;J7+8K/aiSkALBkAbUezeL26SLcW8JS/n+wFJ/c57+E0hC2DlXvAOgCOgoj8BJAALoKjsfif4U5ld&#10;p+/kNzADlKhL9/vIT1CnY64Fwn0DkD5AmnYw1ihDrkDMmX7v2i4BFNVGh94XKDbmutgB64Jkr5Ss&#10;04EV8r76F6ZKv8QWAf3AhLKSodgGY0ydcDHqp4CLsmdHU0HUDAKAFPgEpsUD6ltYIKA04MH7ipPA&#10;nIktkj+gATQkeSfluWcvIO4Hsmr3OgtvJ6I/1pO7pVXHt+ysuLeqiS2h8lbleqbnZvMagYkUDKXL&#10;0uMfZYkRFqwBSplCIeQoiCxQI5iLoHOOUicoCDz/Rb2jw/2mwAhsNDilRtgSJChJggztzqLSZoQm&#10;AUy4KQugIJ5A3qxt1iwQwFqUr/LMFoi8nO/AAiHJP90pJj7Uzg0hUGzlB6Xo5xUqvZeYEu/G78wX&#10;bGoYZYyC5a8nvM0rJ7BF92uTbMhEwWkfH3Uin2yUlKBi/x13LSEJwI2Bdiw77adOCH9ty7rulnsG&#10;KoDEjvqm5FcxCwL+5nZhEWJRsq8IBSfYUtv6BJQ6pn+oHx9tHPo7M6EADb/1B8DW9cCtewFUH8rI&#10;OcCLK0Mf9WwKhJUNMFBKKHhujSyElZlI+i83B3dHNhPDgvjvk9+u12d83JPFtfymQClTCtZvQZcJ&#10;ftcHXQOwGx9bQGmWHZFxmCbAG8PkHec9EwTgA7FmVIQB4CYKQPOOWR1SfJg6ysZm1tnQD5PUUZYV&#10;9yx1nHYWY6QuEsejjbhzxDpghxgZdInzwJu2c714iTl+SX1XDJ1y0DUdIE85jSUMiP7WpadkFrY2&#10;6jiiQC5leKTWrnvGGtAvCY3MiiBQCDCDmLIQrEkBJTCPxcQaTt+jOLPKGquWMBD8KLmWkJQIL8Iw&#10;fmIKkXIgRATBslYAAcKS0GelUHgEoJgGZcm0TEJ63FKXu2Lezpigoyyzp8Xc6srGuuwSQdVZecBR&#10;F5UuPxbSrCSBh+x4SKFxz1D6LDj1oKzeNzNJokwzK8Nx5707AJA6AcQAOfXj23v7DSx5hncE7LRX&#10;Ag75ez2XwNV2ylEZA1lCuHJDaCfAkrLvDAm+7zFmQR9CP1MM2pc7BWABlAAmVrugWW4GLg6AKoHD&#10;ApEd51/XpmJpuGe4XeST3/orpWOqL/cMhkqgcdwtXBXeV7koEm6LMDXqKMo6x8bvsa/kuGPj71zT&#10;3df1N6yBujyagATgqHNhJLZIubBaYjEyC8ZMBWMLuwBEcbMBV2JzrFLJbaDN1Bm2DQBwDNOAIdCv&#10;AX5jSqyCfuccxkK+ZlxgDrEQ+rV7xUvE5QZYVSu2AqPd1tdYG+AucqhiT81oMWaydH1Vtw8FC8+q&#10;oJ+1XEc7/3Xf+TUQNmAGC+jArLfB6iAMCAsWBIHPwmdBARECySgwIACtSNEBFoLnHCOI3UMgZApb&#10;ghANXPkQXBSXZ1FmrCxCBZigyOTBmvVcrIbzrHXCBXU7W1+exzITuJXNmzxT/u6loLIFNd+pY6hR&#10;oMR/Zffto9yuZS0BUc6J33BOWeVLKLN0WZG5x3uxHFlo6kQdAjGsJhatYxQWAQ0oeQfWHn+63wFD&#10;8Y9jXtSz48Y2piHrdbCUBXpujXmKVl0qJwsQoCLAM32QAtDOlKbfPqxygI9Q165ADMtePn7HaneN&#10;67WpuvIBgnyHAdB2QI77MsWWhVoFFp7f278xx0yL1CcAY+3ge7Ux06PLNObP5aFuV4t9YaTmraCB&#10;IeBV/1P3AGPVLwQhz9tbU9CJzchUVYBFu/tvTGGHtL92znR87sGs2aI9XatPGsOZlj2u65OVK/Vn&#10;eZMrZkCYmmqszQBtrnfnA+QCwvRjrBCmKu+b6xgSgCKZ8S6ZhaMdrxMIWzsIHn3edd/nqgEDK4FP&#10;FDhBz1JAiRMwWe7ZwCNsKDeCwkDHKqCBKQ5Kk1IihLNTKIWcxZ/Qr5Q/i0KeBJFr/UbLEkQEEmaD&#10;pUmhEkqEO8uExcPyYS2MiTIl4FjzrmEpox25UdzrHQRcolgdFyHNhUC4YjNYO1gCypgwztRT7yVP&#10;lhXgwhIGVFCfQITgTVZWguh8o2sF9AnoYs1gE1zjfsqSReedWMwSn646kzA8AEZ80ixebZGYG+4C&#10;9UQ4om8pYAGSAt4wM52cYKlrX64G4A59TIACTEBMAtV8j4Jee/A7Aw3aPm2ifCx8+WIcnKewWIDj&#10;VGFMgPoVZMYKBJb0r24NgUePOu9NuZgCTGlRNlkD59HP3pO/fhdg1bkiWOAYiCQAyLs4LgbF2Kos&#10;bMcAim4DK2yNsU3ZK0PWuKHItZ3xor/pi/JSb8YRRkk/cI+6ZRzoQ/o4MK2/AjD6ETZo7qPcEsDI&#10;nLBmWCt9W59lDMjbuMo0avdlW3pGCjniWAydrL8DtHQ7sXruQ5mFCvXs6QyPvGbl57rVB/bIcn60&#10;vLvd0t7Te2a6I0VNibE2DMxsD4zONfjjA0U1EkxJLO1MI8xeAijlKMMsx2xtDco7tCL62cAO6I3v&#10;nLBhPVG8cUNwVUiULoGGDk2/5ioAFmb6NVsRC2ibN0CSlzywBl1K8Ft1HojodlN0PWA0Blyi+4GF&#10;BG16d3UlUNJzCEcCm3UmmE5di6nIJmoAkUBEz82y5mJFtBPAoM4oYswFKt87qzNtB9wIKAPavumb&#10;vunlk4j2LDKlPTEZygfoYXAc0+7aAKipkmA+IKTaX0P7EOwUTRaUO3NDuFvlWhZoEiOjLXxjWlZT&#10;P19zHAOtLHTtueqT2YFXHwIU9AuuKGyNNsZMVUkfyjiaz2esqBOAFnABts1m0b6Z0qo/YgY8NzN2&#10;AAvGBQABFABj+nLaR6BwNyPGu4xbX2MVPTdBzxhPgIVbxHgD6BkDYhGwclgRBguDgJGBseQWMYaA&#10;W4BYna42V3tVsPCaHep61lUDZ9TAKGgzdZLVDyxkYRpgwXWobCidQPGfZZOYBZYC6wGV677My2dt&#10;+C+gjxDxm0851rV8KLVMgfROhB52Ii4MDILnorozvRGVjqr1oXhYOmh/7odZeSTwqlvURVR34inm&#10;OpUXQdVtjY7GX0VpY1QI8yT+dS4WQpW7x291kZUsCWRWEuvecVa4IEX/s1IqAU0wo4SdlxfwpX78&#10;znL06ky+/rt+ZAuc8yFAXQOcZIOjMETydI7Azr3OVVuGJ2ahm35K2SgbhkE7AKbAThZ4C/DxDSD5&#10;5Hz2eaEIXW+2RPZ5wU5QaonbyP3jHjDjnjHyoDgoHkpVHfPxC/akAOfFmc4YY7fmYVaFMQgAdglz&#10;IBYga3bMFjNFC+xV7ZFF+Kq8zaAwpqoAdfKB8sXKqS/jBmMGKJINYnNGhT/nD6R1S1THlUA+kDfA&#10;DnbAuLO42r0JGFenMxs55nuBhXtr+br/09QAhUv5Uy5Z+IeiYOEIIGJ5OYfK9p+CoXAoREKCVU/g&#10;Uq6EGUGMMWBVotEpOdc5Lx+Kw3WukQ+FQkCgOSlMypEyJTj4/MUHjNSqYCwKiLXLaqHsKI45sW7c&#10;223Kg1ngO+0sVGVmyVQrLmIkqijt5CVfYCiJ4lKfLB/vjA3hUyVI1SsmAOMihoIFpcysMe8meI+i&#10;BYgwFllPwTNQx+hdU/UoeIIb4ONyYQ0CbT7cDdoO48PyBAIoHW4D1pl299uzxF1gKfynDLJUt3ZL&#10;dHzeixWJgaiUk2PaVbmypgT/dpaSzz4u/utjmdWQpemzB0uWndafgEvKNPvBeDZ2xH/3+eiX+jPQ&#10;mb1a3KM+uNCwJ/qYOmZ9qgtAtnuH1WJ48ZGrj1Dsrh93B05dZQO7cSM7IMa12DX9Qd/wPl1Cw1PU&#10;lJ8xl8XM4sfXftU0Yvlxm3UzC8Q5qMtuNhv3XFbEnMsmcFFdd0mcE6Oh2sNBf+IC5NIgc7gdbmWM&#10;VoJa/BKZk1ke1bWngYU90wU/jVa5XvTd1cDWIlx8hpQhpY5uFnSE4uNvpDQsFiRegBBznK+cb5Dw&#10;xwRwHRDMBDQlTogRytgGA5TVTwnIB5UoH5QhapqipAz59lGKwARlkI17CHHKmvAb18pgfbKgWNis&#10;YPlUiYKlfE25rBILifKthJNjBCBqvjpP8I7UqmvGnUbFQ1CkY0KXehfKMzsDsgz5myUUMcYgM0nE&#10;OmiHACWBbwBDEqAU94/4AO2XiHJAyLOSCPpsqQ1sKEMC5bQbMJH3FJ+Q+e5cJdqaZYj1Ad5Gd49o&#10;dUqr2hCMG0kZxHJgJVDMAFGWWuciUQ/ZqMuCU/67jtJynfuytLrjgFGWfTdVMMu5y8O7Z1l2xylf&#10;30CBvFnuifCnmMwokSeWRcyN/gcg+ujPAJNj43F9Ih/X+J3zQK//4lkcy6ZwjvlN0TsO9LiWayag&#10;OnvzZM+VSu/oX8Ypxa386lZ+yd+34GNjwvvMO48at90W1MaIMnQsnOmQc3Bk+hbApf90ST/tVvF0&#10;TzYrm9dJuVfY6s/kEbDQbVfuGaeBhXsLfN1/1cCz10DAAiETqhk9n5Xi0LYs+VgxLBvCL4kSyjxm&#10;NDGFx5qVrLOQ6YmoTkCCEpAEMGbZZv8Bjyh+Qg2QYLVgGCrrjhIFSgRaVolSwYLM881zLWq1c0Ow&#10;Egl31nWVWONiN+YUC48VnzrINZQW8EKpA2BoV88ACIApAi0rGhLO2AtKAXhynoVNkfEnq1frG3iO&#10;cwLXADH+XIyLe9W161h12eQJ2AMwspImlxKwwvLWrhS8tqXQ/BbQieXRNvLBEgE9iTOhKNDXc/uE&#10;JeGuyV4t2Z+FEg9wyG6dme7ovnF/F/dqR8DC7+SV364N4PDbtdnXJcAi+8oAFICtekqMC3ZFPYnp&#10;oNBQ6wCiusDSqAOgj0JzDjhCnbuGchMPgkHC2PgISsXs6Leu8e0+95gK6n793n+/sRxhf0zpBKyA&#10;M8C8ShgUbicgQ5nUv/yVEVulzMrA9Wcc6uNpG4CxYxaAPSC+i2nQpwI253J5PuDUJe/XTV82Nr0T&#10;N+aZjELKwg0BDHb1eYGFZ9dOV/meqgYym4B/G9NAqKO4DTSWGcHJEjXonaPkCN1YdahmFjIhzSrm&#10;TmCJEuiUGGuUoCbYPIMQZRWi21HRrD6WpCAkwZCuJUgBFP+5NUTgu5/AJRhZ3ah3ypLCJ7AJYc8n&#10;tMULEIwAB4FPgIrgJ+ApCHmw1ClFgYRZbU+e8uYzBWRY3RQCRUJZZgtltD2FrC6swkhhC6zywbgA&#10;KQCF2Rn5CD4kVAkv76aOWeVcLwBVZpIABCw1tLDrslNt1ubPbrQUt+dkJ1ptFOsWKGGlxsJlhQJd&#10;3D9ARnzjyiNfgABgUB+Upw8hrg5YZixVoIYiUyYgxDsLKtOmFA1lIuIeYFE/8mAJY4Dcr6zZNp4i&#10;wzg5n49j2eE228x7vo97gZLs9SA/v+XhPr9zrXLLR3kdyy6imdoJKFG4+px6DrPzLINSX9NvAak5&#10;GTvOdZtJ5XpMnHbQrqxr/7FoptseSZ6nbauEoVmtOQJMVCAEOCAf9IkOpBwp6wg6AFvjzdjr0sUs&#10;HKnl655PWQPjbIhs+z0Hy2WjGEomax9kX4dcS3lRSv4nyM61/mfbcVH4hDULOuf8JtSyPbfj2bY8&#10;W4NTHoQKRUCpZSt1QIISCMXLz015UriukS+LHD1LUVKGrvWRJ8udJR3KmPLkQrCiHqGMKh5X9eNW&#10;cc598sqKfVmZz38gQLnch9I3WwSwyNRT93lHVre80MMS5oVCzxoEwAnFHjcEwTe6IeQfRodVSmln&#10;qV+WsvqKH50LAZshUULaKgFk3EPKnGtNVVO2bDCkfYA3bILZKJk/r66AHG0FLACM2BF1CSgAdoJQ&#10;gVE0tw92ihtjPu6cY74T2EiBsDxdn4/7kw8XSSL8Hffft3K6JgtTCYZ0v2/1AwBqW20C2GbmzrMM&#10;fu3NpVBN9xOToD0wLVtJewLk+hQgDnR2zMJWXgyHVZDg6n5jpnIDYO2Mo5WLYqtc1fkRLHAXkiGH&#10;l3uuAi2OFOq656qBj1ADBDKhSbGiTTEE/K6mQfltsZjMlMAWoCRZbCwz9CKFJ3DPf4pIXix1v1kj&#10;LBqKiWWf+e2oWnP0WZWUI/qZwiFYCEKsBYFJMREoBL9yZv8A1KrfqNVs6ERIjLENnsEidW8ESGIL&#10;3J/ZF+OCLmlPtCyA0bkhRJx3+0bkXsGBVULpeyfgBUACajAZqGn1E7BAsKObEw+AqRipYPWTJafR&#10;2dpPoJrE8lf+JIoxm+lghyhz7gBJEBiAkCQgTeyKlKWR+b/Vnb7AUgd8sAyABis9bgllpZQAm3uS&#10;abaUE7cU5Z6y3pNn7vX+ACymgtX7jAnYEzMxpwQC3xJLJ6A1y4NzK1UJyNJmXTAnsNjFOzA2uiBi&#10;zxKzMK9mKqCXjPGOj9yyXWyTtj60kdS92zw/Y8e6yvTxa6Cax37WW1OmmZ4Xy5R1nf0AuB8otQxq&#10;UwbH6GeKCBUvsehQ4JSXRDEmLkDkM2UY/yVXALo6gYEG9Gg5s3aBBWXrNsIiDDqLRxmUpVu8jBKi&#10;gKskMJSinoPEcq2loDuwQKliLrLw0pw/KwvA8k4Agil9aHV1A5QBTUAWNoCQF5OhnJQ0pgFD4J0p&#10;O+yCayl4TA9Lyn/uCNYzZc4qRNdjXNwHGHBZUA4CS5XVeaDL/zA1XCruxRIBD4CJtgYSWKqAmPZx&#10;HoDkTuJ+8h7V7JS9/RXgUX51oSz6HlDZAbe9+eY6DASwxp//rMkY0yfGcW+c6M8WJlttDDe/k/6I&#10;3aKcu2Bfypvr5sgUUi7AeTv0sQwCIzN1UrmNe+wgMHsmCPTMcdEnv723caEvd6l1QzwiiOJZO9xV&#10;ro9RA6yIeVOiM9+MVcEqRW+yXCkGCoHlS1EZcAQ2xcwKdTxWJeVE0aD9XUswyIdC8t+1fMd+u5Zi&#10;4eemxCgeFKnYATQh/zrw4D+l5hnZTrd7X3lS+lXCdBCunYEgcHAEJ2MewILo8G5ZYsKxi94mpNzb&#10;rWmPXkbzJ5FJ2gC4cJwiz1oIFKZ3FBvhXdQzpc4fTZlwe/D7svRd69vsEq6O1C0AQLFzG6hn7auN&#10;tIl8CG5t6D4zWMQwYDvUDaAnX+/rvzYCBjyH1Q+wUDLcNfpQPvqRvAVjYoq2lqVOXbguS1FzqyiH&#10;D9DkHcZNseY232sI6hfeoVo34sxxdU9e2mEMIo4iBBi1Txe02z0TuMOGdUm96l9d/TIcOhZGkGw1&#10;G4IRgokyzgFgwcjaEKuFETwzTqF6L31JPzwMFu5pwOvevgb2CoOrDp+vBlha2Waay4ASIDggf0AB&#10;i4DKM9i5G1ChrFaWL0VGqVNOfO/xYbN4CQmKiFXIenZMPizcbCQjuM91LGNKJ8tGe26mh8m/mwJK&#10;gXXToli3hFOnRFjDgEuVPI+SYi1XCX0qGr1KrCcMQGZ9zNcASoBXlVhp6sy9gsrUPcXmHnU8RnWz&#10;FLPBU3YGTRyCGQ9ZRhcYERSZIDSghMWeNRO04VgPgAFGQWL5iUlIPXgeYBCLF5igCLyzfAELxzAh&#10;ABOQqY25rYAHAXo+aG0WpnJzfWXWAP81kINZUP/YLPEGXFvKod7dK2BVMKvf2XQKeEsQrGBXx8Vy&#10;KJfrnHMPcAnkADFmYegnXGaZdumY98UqccNl6mZmWZhdwU2ChbN7p2BdwBBj5pjv/Gexq0P3CtzN&#10;dNE8MxtlKauP8gmyNRYArTHpx8aHOsZIKYdyYtCUXTyDMus7nuUZnucYV4Dx2qWsHtptbw1gdktF&#10;Yw0Sd5P8AQjjlhzxbH3MWLVKpfp6DaOdTjIFGFjotlhX3ivA8fl00lWiJ60B1CMBRDlnO2cBe3zm&#10;BhwhxNKNG4KSHXd7Q8mbJSBRVnzYUZTcEKH6CWHnMk+fwKdQ4oZgcY8uBVHqXBOs4M6qkXfHLBCg&#10;ouQ7IEsZd0obWBAYOW/akyZUNkqvSmIpsCkdFY/+x9BUCTU+roZHKZutwXLDslDEpgqqZ8GcplhS&#10;XBQvS5zy0Ybyp3AF9bGkAQsR4aw5/mPKV3tgrQA5gA274b0BFKyD9/D+2IKsCyEPeYUG1/aAjOS5&#10;FHpiNfjHgSYKk/IAMLNZEUUCdHivzP7QFwh2DAjFpP49B3XOmsao6AvcUqGxfasHwZw+8vTe41oJ&#10;yitPYAuFD3x5Tnb8zIqV6i+gWX/P5keO56P/ZgvwzK4AbuSZmR/+63fOu57iT8yAZzmuTrN3gbHn&#10;WT6uUzauoTkuQftot6zMqUzZ+CszRjw3bE92kVTvWQisE0GUt3HeKXH9odvmWdsyAJL0V3WUZajf&#10;UuwxbtRn5FNVlgssvGULXc9+aA2czeJgFlh/BL3pcBQDwWrRIcJatPgIFlg8rD6KLUs/sxgklglh&#10;SEFIlEvWTmBdEfTZH4AVTXjnfTAE4w6ABJBpiwR9Au7mimU5dNPIWF0EeBfvAfSweKoUZkFdVAKU&#10;MJ8XXUo+hHyWN67yZol3YEGdVJSuOhJgFgVD6WSmSBRZZp1kCWn/s8R0FIz/zmfXxShKAtVvH9f6&#10;nxks2TY77pFsFCSvzIzJPgHu9TuzajxHnlGCmTkDmHKP6FvZBj3BaBQiJei9sByAmfv0OXmzULNK&#10;Yr6zKqJ6Gj9ZYTHHAgK5Y/TtbHPuGzjKMb9dm+O5Lud9zx9l8HE83+Jl8tvYYOGKxVFvAU6AhvfN&#10;hl7iQMzUwVyNY53rgaUOMLrHFOA8K88en+83gOF5Wf2yY8q2BJbxl23o52tNx8QMSoCdWJ9VjMDW&#10;s848r6+oVzOLunSBhTNr/Ma8XoNiurFIH/ryima/pQ0IlOwPkL0EMreeT5yVRmEkhsBvwo7gYr1k&#10;1TnKnWXnvOMsVBYhQUjQ88E6x+9NAVC4FIkZEJ6hDAngkk/mw7tGPuIgfNCpqE3sh7wpZgI0H9f4&#10;DWTIk68WTcq1kTycJ9S8E+tYXt419yofZeheCguN7yMGA8DxHqy4LC2sDFn/AFWs7FldL0sOi8cw&#10;9TOKE0ADrLJ2gPOZQuq9vDcLjWIYp5Vqmyh0zA2wJ+KdAkbxUnSJLQHaMAuYDtY66trumeoZNe+/&#10;YFb1iQ0SROj9gDD0tTUqlEH+mAg+YGwByhxzwmpXl9bB4J/Wf4BJ+fCTs6pZmlwE4iIoHc+04Fem&#10;yAIWfmsrYNV0v8S6EPKCZ9UBkIWV4VoCKlm6WcPCNdws7vcNvDoH8FLQ6sn1LE313y0SdLagMA4F&#10;CHPh5T21ZTZf8l4+2j0MgD6pDwGGQIN4JYofcPBfuwDWzhs3XFNAu/YLMCYTuD+4Fd2jX2BeOjZM&#10;H8FSzckzARKAvLPOwxy5V3sp+y2zNc6u8+SnLrhFjZUEa1fPOgQW9gbIPOrlrnyvGniLGmANEGAU&#10;MqFifjzfNOFBObC+KQS0ohXmCP/MdiCg3EvZUhKCBgk9ViOhDSAADaxixwhJFsrv//7vvwh/AVuU&#10;A6FOSVEShBLhTylQcASj+wh6Qsu0MqyAa9wDCKDWCVV5sXT8dh+F7Fmmcpq9QPkRrK5XZmVjobHi&#10;fLxf8qHIvQN2g1/Wcd/86pS5+pCvZ8qXr1le8qaMCU7sg4WuuFzip+fC8Wwr7qHss9ofV4s8gQu+&#10;fHWMacjqf64HCLy/clIClAVr0XXqMtHu6i1r+ZNr3jPWlfcE5hIkByBlDQb9D7BTDopOf9Avsq00&#10;ZQzcJQFYYYO4Rig+DJJEQStjprMCFlkV1DXaVFnUC3dSGBXPNaODoKesuE5Q+1kBUX8D/AAaLhRu&#10;EH3JJ7sQCrQFTMRi+OjHXBYUR8fq7B17wBiWQHuY8kp5j1N25eO//kBZe09AWv3rv2KBZrYrU3oB&#10;MeNLouzFjgA36sZzBNzmWfpFtt3G2GVfCX0L8PTf+Et7UOJZSnx+V3k5P05j9I5iRDAgQG5cUat6&#10;wmKs9mHYW8f3XqffqGP9ABBdLUZ1CCzcW8Dr/qsG3mMNUDCsHgKH/3tvIuAoGcIwi72If2BNJlAK&#10;QEhcAOHnGWIWKBb3UPZhQQh6MyEkx1j1FDWlSQlVFCqFCAxUiQKlFDs3BCXXrUqHbaHoRgGJUk5Z&#10;WWnjrpIjXYy+JvQp2ipRgvHzz+eBAAK3SpQEQEC5SoLSsp00Ba4dsC6UJFbDtQQ3cKZNAAv/KR5g&#10;h6JRB86hqYErYMA5Ss5USfXD6mWlO4dJUaeUPnDoPQE8szWAS24Clq51HgSxAlyAnbbGLFDywBQQ&#10;5lr3AHFobPWNoQCwsB3YJQAKY4HdUD75es9uw6PU27jmBrAhrkUfwqDcOpMgyl+51Ef2JFFPgBQG&#10;SHyFsuojACNg4nlhUlIu5zBqlStRPwUyZ+sfgyOmxLPEDmAqZsNWft5Rv9Te3AAA6vgcbaV+q+Q4&#10;pm1cj0RdaWtAWN/RPvNGYvKKa8aUV6wIMP4sCZjEAnbrSyjnIbDwbMwCwTsj1kc1wi209aPK8Br5&#10;nu3vf40yP+oZaXPClOAmqG6ZzkToskb4WIECQoygIETNE/cfxU/xiE4nKFn6hCHrCaWMvk+0OoFE&#10;QLEgWTriDVDHlA0FUa15QPl0/kgWPQXVJVMFE/U/XwMsEJ7jjIZxMTflHoU6vzv5oX8BX8regQWC&#10;v7O+KFICrgML8h0FvjKJC6GYKFQWNPqfQqI4AAIKi3WKXVDncfkAWv5T6BQB5e7Z6pr16zwwwpIH&#10;Rljy2lv7xnWRHUa9E8aEYAYeXM8aVS6/gQx9zHP0CewFixWLop6z06hyU2oAir4CyGSTM/3Tf+Xp&#10;1r8Y603dAJvuURZK71Y5x9LGJCmXd8FisVJZ+AnyNPMhu3xmKW0gWsDgnACfkZkZz+s/3EXjbqXj&#10;ef2ZSwxjIA/uJK6hgGGul3GvE6BcPVGUwBxWCrvjXoARQNN3zJjAkmiTJGN3NAL0b21XrWlizGOy&#10;sBbKtlqg6VGyrMs3YEE/6NIhsHDmwje3dsrqRUz7yYpsr13J1/M+Tw2wFrIAzrij4FYNsKIoTWCB&#10;cKd0WBYUBoXCjUDgZ48AVHJWzmP1cldQIK6jCLAbiSqnIFhsgt18E6LV4krABbq7SixBllEHEFlp&#10;1ZK68gIWvFso3DF/Y1v5Qun6T3HEvyuGAEjprF+KtVt+ln+9W+CG4UDx5bkJFFU2lDdwINaCAhHY&#10;FdBBaVJi2fgKkPNuUXZcCSz2JPlwrUjYHG0aEImJUP4kMw+yIJdrtXeUhXbJ4l1ZqCrAjrVMGYlf&#10;cG5eBwDzkl0OsVT6k/fORmXVJl4pk/yAPDEkFKRZFNqCLNXX9XFAVzvxrXs35xz32wfDxt2j3+mD&#10;wHD2asAcUZBzv+I+y3Lo1e6NwAB32wos6K9hjuY+7X6gxPgyljJmsEKAHkBjDGKmADd1BpAZf67x&#10;3MTaaEcsHjeF8QUIYEwAHPEmWB3n1HcSBgg4nMeEvsNVycWi/M8Qr5Aykw/aZF5Bcqzb3WDBi529&#10;/LPOegZY2BLW1/mrBs6ogYAFQrFjFtKfCdgxmc9PILFcEtVOkLG2KCOuBb5kY4wgIsA8j+ITF0HA&#10;OUd4o9AJsChfVhBmgdWJXagSS6oKzHKtWABCsDMCAIXOHUAucJFUCp+SAAbQvFL8o/E7qyNCswIa&#10;rhcjEAXr/+j6oaAouVHx5bd6ArKwNJ4JWIxsKIsXGFPHPgQ4paktUNjqkPsnsQTKJziNXxrLknUD&#10;gAPt6b/ARP2CcvcfE8O65lJSN5gGVqWAQcwRsMcqFeNAwVJS6hL4yiqRQA4XDnDoWu2jnfn1M8NA&#10;QKDYAnUqb8ASGFEHlOHIvozKCaBkgZs+mBkf3t1HHlncKZtNAVHOATnu8a76L5Ch77De51UNLVwE&#10;bGUX1rQPkETxYj66tgeWKPIqqQdl0G+rlCBWdY4t8nyg0/P8xxLps9pem3DP+a0tpcSJqAOsl6mu&#10;FL3nGafZEZVyVcZ52nD2rMDmjWOKSwkDpU7uXeb7DHk25kE+GBOr/Sd2g4WzC3fld9XAe6sBFhWB&#10;wyrpmCzKaQbVBAZBjdIkaAQ3mgo35pOgM3WSfSPyDIIY3R0gghYdF1gi0DEPhGMHYiiuzg2BrqcM&#10;ugQsdHPHKXx+6EwBnfMABlgrKfu4/K57Wecds6C+xg19rAdBIRLegjhR/FXi3qDIzESoEsaAdchn&#10;nemKrMpMt2TJR5lliqPzrE3XUCLOUxa+KczMxPA7M2Zcr12ykRhmySf/E/+SvLL7Y6ZnUogUtDJg&#10;ldDf+oz7skkY5Q0ksnDVJcWvLbVJ4gSwFpk1IUYDy0FZygtTQVEKIAUysjgRWt5/H/0RaMFYcFG4&#10;Xxk9x3t31iiwIIBwjn3glsrmaKxzgHhkH/xG+2t/YwdDEUbKOfmps0yZzP4nAdMUOJeNcWHBLWDR&#10;SpraggvCOAD8sF7iScwAAH64j/Q34M04V5fGpfcWlxLFD3wAb0B9t1+D90rsREAasK4tsV6vNctk&#10;r4zFgunb3D9dOgUsXOzA3ia5rnvPNZDZEITsSG1X7zSOiQgZQjW7O1IqhBe6VMAV4U+w8nWyXgga&#10;/lxCE91OoLMgKW5KBNOAXRDRTQBRQpQY2lTQFsEElMibVUU5ssRF78vTNb5Rz6Lg3cvqYjk75j5C&#10;0zMongT9yT/LHQvQ4/unMOTh2nwoIee8I0VFEGdHPu/oOscIfetLeC/uDmXAYnjX7L2AZo+vn7Kj&#10;OAlydYgyFggp3iMrY1KOhL33ZXlnyWX/uR8oEYAA2FCv6s43nzUwx4oETJSRAqYYKE3WP4DhN188&#10;BYNSpkwFXGqHL33pSy9lo0x9tDfLe9x5lLIPcPCde/zOmhBZSyBrDKhDLAvLFO1NUbF0s9MnX7ry&#10;y1tQpb6GWna/OtPe4iEohPQVipEbgPIaafSqPwOD2hQ40R/c6x4KnWunStgZ/XoEz5gWoCd9FsDN&#10;DqnjLqkAl76RJbYpf3Eb/qvPtJljiedwTbYKd41+CTQCDIBYtiI3zrSdupCf+/QXZcHSyUO9GYOO&#10;HWXUsU3YJ2NVn/eeyoPxerZEjhirK7fVzWAhq8jNL9ttQvNslXKV56qBozUALBhQBAAXwa0gmQCn&#10;fDAUqO8soEP4U4wsHXQg+j1zwwm8cRGarCNAmAENFCBFKV+KCetAOQq6YxWxwD2LMiQ0gRMKn1sE&#10;iPBNaRKMgASAECbBOYwC4cqKBCIwGoCEa/1GpxLqgA3w4B7HM7dfmZTHsREsEJ7u9X7OBcBQapSd&#10;GQWUGAAwrgnAJcMFAUBRAH4HGHmmfCg19YeCB5jQy5lC6lr1632V13t4nudQhN4lyg89TdGmnSnm&#10;0c2jTk0TJfu8Y9Z6UPf88qxY13u+cnIfeSfvkA/L1gdFrV8pD0uXMjb9lCWv3oA97wQgsYqj3Png&#10;s1MgOnycDaM+vA9gxC3j2eokCw+xeLlfnJtdBRkj2C3WJoCGPsdyje4Mfarb+4P1zKWirMCGuvcs&#10;ClrdGEveFejhqgK6MG5YDGDRdQJ4MRFYhKxDIQjPO3ETCXL0/AT7ys8YEc8AhAK2EiUIgEjaU7+Q&#10;P32GHTB+tJlz2d5aOdTnSoFuyRJtogxcQsBw53bZyufR57O3CdbtoczCo1/ko+d/q9L56PXxrO8H&#10;LBBShPqeXefmwC6BTxQc2lVeLBgKW/vHqvfuAg4JPM8h7LPML6uX9Ui4ou7HnfEoFUqgSwBFN4da&#10;EBpaukuEXLfevXpgmc1r5ceoIKC7HfP4693bTUNlTXe0KAVcbW4lZoDiU29RYnP+6oo1Ou6joU2A&#10;BoABW8H6w3BQIhQRl4ayAjkoZm3Eiqf0TBMEHFyHoheTUCXHWfdVShR9R09TlKxcbIdv1j0Fyv1A&#10;sYoDoDgpYN/aAzCgnB1LrIxnU8j6cfZF0K/mgF19V78AMABF71kBCuzFuMU4EE1RKxtQqf2VVf0A&#10;PEARVk75lCF7dMx1AmR1AaxcEkCo95gTpsQzgQxgAfiVAC/3JGFpgGDJu3rH7DGBOdJ/ACnAD5j/&#10;6LPDxFdgXrodYtXTC7NAWJ05w+FZhf1VrqsG7qkBVhYrHwvQbWE75j+DQAFlrLME21kGmmDLFDlW&#10;LOHEmiGgKC8Cy/WEH6DRRVBTROO68/N7sgDHSP7xvHKsgAYGgHVfJcqBQu0UvvfrduhzDzalUxiU&#10;djeVS3m4GObkOEXAj58pmTONTAlS6pluPQY/Jl4EEGDJa28Kl0IlTIEJ7QDIuYZ7wbOsHaC9tWE3&#10;pU/gHVagShQxhVWtkUE2U77ZDZGixYqgtAEBjAamxDfGiVJUJmXj4kC5j/2VslbvLGjvqz+PAblA&#10;hGfJg0ts3PlzLjuQIW91qh8DBepNnWEV5A1gWZRpBBveSf11fQMTA+BWCVjgNqsWP8o0Zaxa9nwA&#10;Ko0NABywwjxxN3g/Vj+WAWPjGixOdiZ1HxZKH1htsHSPTHmWe7n5vKc+2qWb3RDP8nJXOa4a6Grg&#10;UUwNIUsAE4AdbTuXaVREKD6W4HiMwCO8KHOWFjocqBgDAeXJaqVMul0lMQ58911Cg3aKl9XFl98l&#10;SjmR4vM16GXukGysNZ+nwDprGVhguXb38od3VjqrlTU0JgqIMqC4KYJuHju2goWfdhj7C2CBnsb0&#10;UOwUH38uZQfocR+gksUuUNCOYRok+QAhlcXrPJdFF5QJBPJpV8Ge8mXxKUeSY1gU/YWQ56MH6pTX&#10;rpFABwUAPMzLD+tbrGqUvTy0n/7Mega0KHz9xdRSypzS7ZI+rdxAobrnMtDe8jP9sZvRkAXOut0b&#10;47apngvkKWO1tbl6McUVqANYBAYDAInXwLZY/AwYB6KAIW464AMDgo7Prq+AgngZYFgddKD22STx&#10;ERaEi4xsOzx18lFC99kq9yrPVQN7aoBgi6XZKe05n3EMWcoZWEgyqHPet3MdDUgBON8FW2ENuhUN&#10;PY/VRFklob0FGFIqaPnM86/qgZVGeFcJWECLVyvWeSdCuxOy7gUWOlYCszCWeXy++AkWYJUoKmCh&#10;m7FCIAJHlVClSAWk8VMDH9wNQBjQg1mgpPxODMdosctPG3VLBbPaOrAQa7/zaSuP+uDSAYYoZW2S&#10;gL4ERmafEPWeRaLEGbg/y3ADS1xbWBD1SFFmXQMAyPkwzZ4HiMwJE4EFA07kkRiKcXG8bG7WtRFm&#10;oYt1wxDpn1XSRt6vW8zLbIcElsYNgflwTxK3GlAhAY1cTNnGHAjhhgjYpEgFVHKLzCB+j9x4D9do&#10;S2Bh0w1x5st0U0nOfMaV11UDb1EDlBqFsdrOuSsXIcOS62ho91HYnfVPQbAGu5VK+XhZQmMagQpK&#10;V8R+EoHI3eGdLCzE8qLsAAfWFStVbIQ8WF/z+g3JG4Ci8LMnwvh8CtAzKgvQdYnE7+I/WH9cJFXC&#10;LFSr5LkWFZ11Kqp7xW5QvNVKtMCY+I0xqM27ej+uAIpDUGmlNNwrFiLrSszPlmd2HZzPKTMAUrEw&#10;6hi7k6mavrNJGSsYmKH4ABHsgw+XgGN+a0/XiC/wcc47ygfARMEDFoDOvGZAtvgey6usWB3lBTS6&#10;Kaqoe4xZldQVJq1j6ASqdmt7qHtl7rY2128zMwVrJ6l7QChtLv+4OQAj75KYHmyfsqUtzPTBIOnL&#10;QNVHTBgUdfbwqZOzgLqFkTgKLjwjz+lmaHzERt3zTs+2HPeeMr+Ha1gyhDRL+kiMD4tnZcGjv7v1&#10;4il6Ar57LmVOkSUBFbH2jBPPlcfIZLCc/Bd57zzQwPoy5ZFC8a6CxFC3lHPG3PhN0RO08sr2vznP&#10;n80KxyA4FiYl54EFFG9mluS4fPymCAX2jc9LHtmvYs5TXp6HFgeEqjIDbRTpfK9rs+U2y30877cP&#10;Sp8Czv/xm7UNOKlnFrNzWdrabxY+67S6V7m5A8So5Lx71bu4BMpKAB5F5r3Uq5iDW2TtOMZMDaX8&#10;xD6wwin/ai8IMQ2o/CTKHeDI5laAM0WsTOpdmwp4FCDK54/B4JbhqgEanc+0T3lgbqzpYClzU1Qx&#10;aOoea+Q5pqiqE9/uw9oIoNS+xpO6Bs7cD7S4n8ssUzO1h77MxaA/A0fGiXgK5zyHK0ddGF9cN4Ck&#10;+wE712a3U24LY39r2vR7kGVzGY1z4PHVZ0Mc7cB7K/nR+V/Kdm9LfK7r+NYJHL7QPXQkoR+6nNAx&#10;v3zcQppgMkgxAhQQgeWa0VJElxN2ArKcZ6kRZoRc7mNRUiYC3gg4LgcMhiC17DeAVkVZYxDEAhCM&#10;Pu4TrMeydE12RiR4lTUr/FEorGb3KwPhi67nr3YvwatesniQPFl/WdTIb3koo5gP1xH46jOrAaK7&#10;nc818o3vGahQVuXJ8r2EG8sWi+B5XA+ekwWU5E8poJg9Q1BfZpigz/2Wl3Irk/uzoFLm6LvGMz0n&#10;W2Z7rvOUOIXn493UXxZuGo+j2/3PAk3ey28f97g3wZKOKZvARHl55rgXgRGHafD8jobfMyoxJdpX&#10;PvoFF1mV9Hl9k8y1rD5Am/dR7gRU+p1PFrXyra4c9xz1S/H67b31jbRfVo1M27vH/QJvgRXXOabf&#10;pF+Nz5On6+WjrbNmhb4KHAK8rs9OrUCMPsX1IMBRHwJOxGyIcVBurgpTgfUfbeA6fcjsoKQ9cmBP&#10;e7z1NWTJaW6IZ6qUW9iII8Eeb91wz/j8RwO0Z3znuUyENOHIutgDKNUZPzWLECVLYFFellSF4Fma&#10;aH9UOyuJoBMfIFjRHH/nXcdyM2eeQnYOE0C4+4029B/A4IN2LWtLnpmfzg9J4AEC3BnodBYdutY3&#10;QEPBUlQsM8kcc0Lain4UNv8xi07wpXzdK+qf/58S8C0Ik+XH0vMbK0ApeAeWJosz8+Hlj8kg2OXr&#10;PhZo5tn79r7qLosgKQvr0zngCzUfK1a57brpGmX0PtZLYHGyagUOopWdR00DUyxV5ylBv93vAzxo&#10;D8F9fPbuQ3mzjK1bAWyx8FH0ggCxKpSqvLEs6gWrg2nAvLBEMQeseMrLPZS1c/pUVgSkvIE0dDiF&#10;THmpp3HKn7bx/kDOvKT4LWPISp/yYIWzrPW1KunD3p0risJ2rXdXbnloe+2XVRYTw+E+C1YBq5Ed&#10;YcXIZGwBBR0GZny267mYTEmt5I5gUH1SuzhPN43X6fuZCZKNyIwLfS2J4o9LyP3GZVwM2hnwyKqk&#10;2sG4lLgJgRVMx0dKmfWRvU6qd3v12RCX0nk/XWyPQnw/b3N/SQlHYIF1c2vdEJAWpRn3M5gFJBDS&#10;DVaKD7vQjR9CvwsI8xzPzcwCiyCNgXkAB+uSEAQmJFM1WfKEuehxTELlAhFEyFrsNgSiYLppphSz&#10;eztaF2vRrQ6YKW9Vq0aJdc9lPXIHVHVJ6QFW3UJD1gkYN4gan599HboYDQCwC8oEPCheQYiUuIWx&#10;1Le6cXxM1lrophXu7eWUtXwpXLMBssbAeL/4BdMms9YHkDsajfq0PLp1NNRVggjncgFv+kZnzFHO&#10;owU/3g8kAVDdTAptByxgLuSjP3g/zwPa1Kl4CG4uv4E9/RDr4D/ABiwAkP6ra+ye53K3AITcNh9J&#10;l2W6aBcjpP5fHSx0nTl+yr2d/bruqoHXrgHWY9Z2PyIoWFqrGQto/i5mgRIBFrrEUhLR3CUWbTeH&#10;2jPRvdYPsPiOxGJ3zLi0lDArsJqJwfpCHVdggXWNHq5mSniGyH+Ctwpyo7TRxKYsVomVntX55vPa&#10;ieXZBU56x26aKat13Clzzttzu3UH+PzVYTX/Xz7WzRAsVyVlpnh9MFBRypQTZR2l6p24RbBD9yTA&#10;EXNDAVIQMziSPxeMdsfCVG2vb2DDqrZXNgB2jKMZy4stkncHFjAL3UJgYmH0q24fFMxSVj2NW4hb&#10;AdCPC4QrKC6yrKfhWNbXiBso57LxGBCRfOZg0Hva463vxZ54x1OXe37rl+qevyW8t84/63s9Q7mu&#10;uvtaKxCK2UDnSIAjsIDC7hI3QhdghPpfzaTgWw1VWuW/WpYXtSrOAa3PXyuh+4EXFigLrlsEh1VJ&#10;gGIfUNUEPBpdXWEluAM6upywZcVT0GMf47JIQBrBXyVAwTtXifuAEusYC8Gg1YJO8qLwWfbdjAYu&#10;m87iBXoAnG7rZNMBrUVQJcCKdSsOZCw3q1f9JlniGGU+umJvGZ+Us2eJPRk3IxvLxDWVJbxNyWVV&#10;SxVgQO13G4FZulufqBLXkDbqyq4fZhnr+X79Ub+qAjJdy+2WAEftzGVgIyhATJ/jBgJi1DXQwhUF&#10;IHLTAXrYPcBBPs4J/sUuYBr0C24qYAKg+Qhubm1ALpFt44ypud6fhll4tFK8ZUA9uixX/u+zBihO&#10;Qmi12uHqzdCyfL5dEuBngaQqse49txNOmIVq+WN56fsEY7eyoHgKvmX0vCWWXU8xeCbFy+XCjcGq&#10;HhMXhOC3WFqEqN8JXMOisNS66XF84Vwd43RQlg2hLh9BahRGNXaBkk6ZKBdF1MVZsXhX7ADF0S2s&#10;pA5W23WL8+gsbW6o7l6WPEuba2ZMFHvYCO8DRAFuppVGiVH8gCZa3bfjWCjf+TjuWIJS1XHKacZD&#10;2ghT5P3FdQDEXCfz4lcpn34BLMzugPRRYEHcQZXMgKDwu2TqrqXQqxTwOroCx3HBXZJdI7lzJMew&#10;TelLFt3KtE79jxsO8yNPQFn8Ttwrpp5y1UhZ0EqgJ0Al3uW9J3WiPxm31SJoqbNPAxbee4Ne5X/7&#10;GiA8oO9qkZo9paOkCJ4uoYW7dRYwDiK4O9DLyjblsUuARueHBxbQkCxKQrMKIBbLwOIGmCRgItMr&#10;Q5/zI1PwBHXoXkpfufmD550NuSFEmQcsKAcFQmmijbNxUjWfnhXYLUHN/y/+ArOBtRAIOiZ1ZV55&#10;lby7OujAgjrumAWWrrUwWK5VwoZgYOakXtQDBbZKXBVYBhYvv7r2SjCpAE/BkFgZzIbjPpSy+BPb&#10;kDvvGyDM1FHP0/ZZuU/cC7YnbSLoz4ydKim3tup2rNTfo6zn+4Ei7qsu9geo6sCg9tVPxnvHcWGs&#10;AG3KlngM76BPCgwWVAwcG28CWTFhgktdA6wrt75HcbK0rcrpwyUmbwBJ39fvO/C3Rx48yzXqDuD8&#10;0G6Iiy14lu72OcqBoowb4tY35mtOFD5LjgL0QZHKl1AnhCgydKfIet/O+02AsSpdx/JxLNf4poRQ&#10;q7k+5yk98QeCJ1HolD7FQtEQfuIYWNkAEGXFH44GNy0PZT4uiczakw9Fjd6lkAlZx1mpidzHoBDo&#10;lDQBRMEKChWfYDGcrOiY2QNAAytSftgNMQ6mjAq68hxWMTqcoBeMKViNhUzgU2ZAA6sQ1ex+5aNU&#10;LclsBT/xCWaTsOytW8CipNTVtWOofc93v3uwEgCBe1yv3pxD2yuLKafOYRly3n9gwL2ASHbszLc8&#10;LHoEFKDYPSfn1D8XRBVjwWJODIT6FPR5r9wDWEd3iFkBYmLULZDGzYHNUPcsaEyDNuZSUC/OaRtt&#10;BBhikASM+lbXpuyqY8oYIFBn3FyeA6g4py7cSwn7DVBiQeShbSlifRHIDSPiOiBAPzIO/WcRu169&#10;UnjOK2+mqQKrwJ9j7gGEjCP5YwZcL84EODB9lutNH3ef467NbqLqAhOWJd8dN2353va4VZacfb3y&#10;Z22JzljxzHfNLLz3Rjq70a/8HlsDKEfCdJ73vuepptwRUARMtnwmRAkjwo+AljfAkDUFKAbCzXnH&#10;sziP5xNqPgQYoRnF7Zz/PpSaZ/jNHSA//wlYHzEQnk+R+xCqBCSLHKCQ9+inZm1SxgS6snAZAAju&#10;oyT4fymHTMMDRghWFregNMoCeKBQCXb/wx5EcaC+uT48g1IV4KdsrEIKiVAzzYsioWD5krMyIcHN&#10;OmT1yS9KK2tLKKN71QPlQelxo1DuLFDT7ChF7wZ8ARBAABcPtwegQ7moF4qewncN0OA65fVujrvH&#10;9UCGb2BBe7jfbyDFxz0YmY6tMFsBo0PWKWfnatrTB12DaaGstX/ibtQboKgcmAXgKVuFq0sKO9to&#10;W5dA+woSBZ70K+8IyAF02CGgg8WufbUX6xwYYakDpwCrOuJO0YdY+o47L0ZFvwEAtAnXGWCb6bqm&#10;7AKjwKDAXPmy9rEDGBe/ufoode1N6SsLJShgU38GwJQ9ih4zYsxxuXAzANfyB2KBZfnpD+oru4O6&#10;39jp2m1vezzLdfrEaessPMtLXeW4auCtakBwFOU27u+wtywULVqVAqOMCR2CyXECnELlU7Vmgt+u&#10;MSMALe7juOe61n2Eno/7CT++YQLf/6wamJVNCbku8E5+BD9WQtkSkAYYzds4512VB3ixCqCEdqcI&#10;gRpKnSWITaDwgQN5oqMBHwqJoibEE5fAkgNSvD/l6VrXeF+/KY5sBx2mQ/4UcpWAFsCs20eDYu+U&#10;Lt+92ItsDjXnT2H/1E/9VPlcgZwUSObnzxeFnRiPZ06/9SeqJMCRBaxdKfhuQ689/dC7aROADmgF&#10;CATwabu00xznQfl3bghukVWgIdZljnNJObFjmIfO4NMfgakqYb0AjS7IWB1xsxhD2BHgUMyCdk0C&#10;3rNPh/Gj/wELEvZOf8veEABlYhZcCwRxccgPS/jek3cyZoGFTJ2u3uldMwvvvZGu8r+PGohAIxhY&#10;/6tZCas3YmF2ewMYsBRpt8siCwyV2wlXFk7Wwa/KwNLKgks5D7BQ/Cj8rFCYdf4pS/dUG2YRwgT9&#10;uI+BoEKWP4se1WwtAFa8GAZgAZjBnhCw8fsDFqKwWW0YEQKacKfIQwkDQGZ5UGaEGQUEMMgz0zzn&#10;92URzmsTjNcAC52vGVDzbt1aCYBCVrmcn8t9o866dQdEz2djo9xLsWEbOoUMkAELyoW16GaHbI0k&#10;92sf9ax+MAHYqKy2qBzVviOu62bZZApjtbCS8lD28/umnMAokNgl00dXMQtYgm4s6BeZRmydjuzn&#10;4purA9NE2atXzIfAUOAX2AWYtYf+5lquFiAWu6ONAFjjFOPS9ZGttni288aT9wLeO9CqzBdYeLaW&#10;u8rztDXAGqKwVvs7rArPkuvmnbuPldbtssgyWq3RQBFltbq5DKxFlroYgTFqPL9RuAQpajgC2Ltm&#10;WuOcH6WCip+nzFFIfNksV+U1RVF9JWASCMiUReDCdWZcSKaVjm4Pii3MAQuWYPc/MRKsPS6RKmV1&#10;wK4tgLaOHWB9q6uwJnMeQFk35TDMQreLJtZkBBrahc9e27Huq0WkxLWEEqekjsztpwzERbCeYy1r&#10;Z88DBrAh3QZlmIWurrQrkNntwMpV0zELAhxZ/F0CqvWJOVlbQTAm5a0PVYBBmRPsy6UFhGbJaHEf&#10;XBJod8wZF4XgW+ASwAA09FPjAYjIbp5Zat0Y4aY4MnX6WQWbfggscL91034vsPCsrXeV6ylrQMBh&#10;gqKOFJCvtbMgUebAQrdFrCjtjpVQFpZ8BxYoAm6IalYBq5BQZD2OsyAE1a3AAgu1UlwEj4BDSgQY&#10;wDSE2kblZjYAheqaLBRFCI9Ky1TNgAVLI6sb7g7LQidYjdKvkusoky5RYN3MAwpUPES1+6P8gIWs&#10;RTHnDyxQSt3KgnOEP0CmP/HLq+vqPiwFZYcVAhb4/81qMcMBZSxmhE9fHln6Oktiu4aPX52L76gA&#10;kNkR4lg65UeRdu+rvMrUgQWxGdq1SgGjXRuJN8hOp8adWBJgR5/JwknpY8aFOIq4f/SbTDfV9zEy&#10;GIKRyQAmMiU0TBngIOnXABqXI4AuXkK/+AhrKlT17b2wgYC9PpQE/I/v/BBm4dalcI8I3uueqwZe&#10;uwYoW8KRO+BIYimhV6uU1Q7jhmDhsrrRqBQXYShivBNYrL8OLLgHxVotnoOSp6hmXzWLje+/o3ox&#10;IN1yyu4DDIAFdC5lhN7FCqB/Ub+EEyBBARD2wAwlQDhzXxDw3AHO8aeyepwTzIgWZvFRFuIAZkXn&#10;+SuKe7Wgk3fiAkHVV0nMgmdWidWrLruYBQpvjLNg5Xpv13PRVNt8YwK8p35BmKsT12IisBLYGMDN&#10;8czUSER/6lRddYyV6ZXqtwILlIU+24EFVjtXRhcbgjHhNqoSkLOagqy/aGsMAEAFPP7Wb/3WyzoU&#10;lDnXGUBr/xGKX1/jShB3IM4lMQaebfYHpkC76s/0E7AoONZv7wlMAQvAKzCqbMr4UQHC2CbqRBCr&#10;OhKv0aWHgIUjgvS65xtr4DN00vfW5tnnvtsboHsfg1F7omXR9PMWxQQ16wbVSSmwGAm2cTlaljWw&#10;gHodt2RP3lwcAEPOjc9g8ZpRwLJ0Ph/BjZ6TOfZntYf4CsKdO4BC8x6UG9qZYhLFTtgDAHzarifQ&#10;KTzuCzQxZQ9YiW4XZQ9osDQxLBSkADbC3XWsUNMtCX3TD1nLBD7l7d0BAPEE6g4IY1GK73DeMZZx&#10;gkq5aoAWsRuUOAbEvfJ1DYuV8uSvpiTlJx//KRr1DORRaALx1DmQJi9gB6vhP6Gc7b8pXTNKuuWp&#10;WcfqiPJP+2r3rY8yAF3AglkM1mDQh4FeZaN49RtAEgPBqjT1VrwKEKEvYpzMBuDLzjV+o6u5MChy&#10;/9WXY9gMANciU1xF3G7qQ59WP9rPB4jIXhjYNG3GgseQYE/Uh/7h/pnlMV7UM5YpyfgBbIBR7QeQ&#10;eq5641aw4qJ+COx7LtaAcvQbyHDOu/hwM3WrQ541Rp4pH30KWNBPBLweBgtHldY1rfGZusNVljNq&#10;wJoFrGG0/d7EYgcuWHsUPmFE2WWLZ4KadS0wLtaPZ7BsCDFBZISl8+4l7ChIgYGUpAh517KMsiVz&#10;5o5Tvo4DBKxSQWHZylneLFZK2DNuSWQCYd8xC6w9tK9EDmBFAn5Y5o6hsAlqCkIyNdG7BMjwoWYx&#10;JUqNBSt2QWJxcrtIlB6mwfupP7+9E2WQ+o4S8J3dNSmUbCtNwcg/tLZ8HFNHyp2PupMvitp5deua&#10;fNxPwWU7Zsddly20tWsWnfK8BGx6L3l17gv1DdBRkHuTewTiel7qRb/hYpEPMJXyO89tE8Yi03mx&#10;JOpSHvoUsOMcJgPwcz0lm+m7WfsCIKR80r8AxazX4DfQo06yZkmeqwwUljrWjt0iY4CBvg7YzLEW&#10;QItzwAG2wXO9h7JkGW+A0LsYx8AJEKo9tC+Xzlb6SLoNEAaMtIv2WMXEfDpmgaXBorrSVQO31gCr&#10;6dYAR4KFAGNtoT1Z3Kw2lhSLjP+ZhcSKizJJEB9lZsokS5ylxSLm9yaMCUOClXLKZjcitGNJOkco&#10;KzNlS1B6JsuSgkVvCxAcp5ON9cHaRftWCQAiXAjdKoVZGM9RhNnBkBvAvZQQ6w/owIoAPXz0BBhF&#10;JvbBeFVu76XsruXCYN07p+6ilAh7/m0ABABD67P8CUPWqA8lyoePhqZ0xGmEnfHtHvWe+I5ZMbB0&#10;Zz+8a7AM6pQiZpnLhyLzzEx1RY2Ls3AMGwG82MQJQGK1V0GG6k1QKGtbHexNGBn9COOhjce9LsZ3&#10;ssZBNgyr8tbfuE9Go1E51Zu+Ral7V3nOy3qz6KsgRc/BIAFhkvyUV/uZqYD+1x+4MZJcEybFswFN&#10;cQ+V4jbTQp9wf5gYbA6AxL1hHQesFXZKmwB3AGgH1vbW+Xu9Th0BemQGF16XPh1YeK8NepX77WuA&#10;QKfQu213t0rIl9ot4kKhUPoUCIuUVQSYZPElz6Xw0fqxAihEdCulkCmL5o4DEJQt6w3NT7hSGLHM&#10;U05KmEVFmRL0lDPaXfwEgEN5V8Ca4LawVLe7IsUGFFEw85K86GmCPGv3s9IpHJa+cnsXdcBidU75&#10;whxQ4v67V11RGI65FvDwwWhQ1qtIe9T6PKUvwVyAijJ0myOJp6jm/1NaXA3YHPeq6/jDU9+em62g&#10;gTEW/Tydde5DrGd9wTt5v2oHzyw0lHszo8OCUc5p+9EXzTWSGAUuAQq6Y5D12XmqaJQ2sADAJMAR&#10;+JKSl+mt3E2VQmfBYzmAQwpcnwBOEzsDUHp27pVnZnBgwgALro1qt+JMB9Z/uF4k+apL7JU+pN8Y&#10;H1wsAOdRBn1rzL/2+b3vMcao6KfiXYCFbkx7jwssvHZrXs97tzWAsqTAMQRHEqCw2nUw2+ai+Fnc&#10;wAEBTNABDVmQhzIiXNH9kusBCInSQzez1BwHLghXCoeCGhOh6loMg7w8H1DxXAIVGOnAArdIFJBr&#10;xCcQ3pSDBW9YjWIsCGdBapQsK9PqfpSe89Zg4JZwL0WK3qZkCSzlUH6BhtgVSol1zHon2FjbzvF3&#10;Axd8rdbBoIA8E6vSJc/MHP45sFPcgGfNdZW8sDsVWCCkWdgAVmIl5ueLUchyutlNEsOi/rq4Ee9F&#10;sSkP5TdvNFW9o6BV7i19AbADFrr58yx87oqOWhfbYVbDnIAQVigg53cAxAgW9APxJlXC/gCHFDam&#10;jCIfE+A6B+zqr1gHbi3uBYCj2izMcwWhGhNYEUk9Y+iU03gwY0a8ypi6vSZuGeuPCO4P83VLOW65&#10;Nkyh8d9NGZbfTWDhERWx96X2Iqa9+V3XXTVwaw0I4CLgsuDLrfcTvARZlSgp1jKlzp1ACVI8+j3L&#10;jeKOVYoiBxaiACiHrP3AqqSIgQ0WIYqZkEWPV9H2aGjKliKKNU8Qo2UBiWrHSFYJaxTIIIy5SOSh&#10;7PzPQAKlKqZCnoCAuA0AAwgAFnxjP4Av9YkOzo6X5Aylb/0HyUJEWISsX+C6ACeAQX6hkAXdsZD4&#10;qTsFyOLt1krQDuq2W1jJe3XUurIAKV2gIuobmJIwGOqcmwD409aVGwJYUL8EOsXabQaWPqXc2oFi&#10;lPQd/QFlXyXMwhZY6KY/UsCASLdGg76R9x2f7d1Z9EAQQFhtXAZUZtaJ80AWwKxttK060e4YLLFE&#10;o37gZtL3PVs/A8bEKKi/t9Rht8qLXK8fMxoeFSuR3Uyxe9korirrTWDh6Mte91018BFqAGVMQHXb&#10;G2+9I1q1Awt88QYrPy+Ej872TfESiBQLASkoCwDIpjisaNcqF6FPkQIdlBaGgNCUt9/VlD5ClqVN&#10;wVIqABGBivamwOaocFaka/g4CXtK3W9WJjAyCm2KjbAO5UnYUaRiJtDp4jg8Q/Ccdxc8J2/1jGZG&#10;RbMkWfKUBMXGxUFZABdocMFp7qVcWKvuCejhNqqSwDkBkpUBAnRgFmaXTfIBFgJi5rzdC9R1W3JT&#10;kIkDcQ2Axb9OQANOVQQ+NgUAS8AiN4v+xxVm4SoUPteTmQcAGfeQfhClqL20QbeVMiW8WuwLsLJX&#10;RJUE3lLA3dRJSvuP/uiPvuFWrJEy6surxc2UHwjxDO/MNcR1pK7UhT7lncyiASTN6kh76s8CZvXh&#10;uCLUo/5ypS/WQBZZ4xY7jVm4Kvp4DVzMyPG66+587VXUKC4DarUK4+otgYXODSFYj2Cj8LgOKG+u&#10;AH5n1hfFQqhzZRCQgASFSflQ1mhnAhN1S3mi+IEIdDdaHLNQ+buV12JRrH4CnBKi0CkzVP2oCAh6&#10;yhKoECDoPwaEwopPeXx/ylpQWWfNUVTyEyOhXrx/dvTzTYEqF0Ci3v1mXaoLZQAyxCYkIj8ASd24&#10;1/+KIbBZknerxqQ6WoEFCp9bpEoAhnaoLGXXm3aZ/QdYisooGJRCdF9loWNTgAJJwB4wYq0GfSKb&#10;UeXbeW0vLiQJs0DRdntdWO1Q/nElzO+lnU35BfQSsBllze0DxOV9E8iZGS3YKdNbHXcPQKcsADNw&#10;uVo4y/O4xrSzPglgVsl1+hHAoE2VEVgAcDAY3CR7ZjicL53eT47a3rgy5lZLWF/Mwvtp06ukb1wD&#10;rBOK6dZ1FlJsdDwL0AI5BPof//Efv3z4jVHbXBxcFQRdpv5hDvjyE9RHUboOmOAmsOcCCw0wsIYD&#10;69ygdw2rkCIh7FmXgAdF4zsghAsDW0Hxsli9n+ehdkN7YiREp3t2YjasF8DSA1wIGhZ99qdAW2M0&#10;0O7KAcD4uN7x/MeYYBA8H+DJe7GMM1OAohF/ATAAFQCiaZXxhUdh8T9TDpgGYAvgESvhXSgnTIL6&#10;V0cUED85FgfL4Nt7sNAFjCoHa5aysyiUcxSQtqOUKGzt4npAKRa+Z7lX+b2bZ3DXyEu7sMIBHu2V&#10;5Yc93/be2JKOzk//oXg9u0useO0DQGXnUfEdgJb8WfS+s9Wyb24EDBGGR9l83O/jeoBVuf33bKAm&#10;O6ECl/qp/zkvH/99zDLI1uT+U9z6OeDgneVbJW1s63HXA0AJnOzeWz/lqgI+tBcAagwJXFS+FbX+&#10;xiLlKR6fMXWBhR3NccQXdOSeHUV5V5d8tjogfAjecXW4vQ2mrggyAo1y8aFQKCTfFKbBysXgPyUk&#10;kJLf34dg5otm2VLC2A1KTJ4UEYtSQBer2XQ3ljqwwDIkPClfzyJ8KX4BghQVRUqxUAQUIj8zJUuQ&#10;o3L9p9ABAucBAcoeWAAQKEygBciRt2d6PuXseSxJ14kRABRYxP4HpFAigIsYBCwJdgSDAhw5RrFw&#10;P7DCE/VPyVlkSMrCQ5gQdSz4LRt9ZXtnQAlQEajnQ6Fx7/jtecCUb8/3XuqKlSpGxHLH9guQL2Xs&#10;Xu1BcSuDj/Ug/PceniWWwz185mIH3IuN0D7aXT6OaQf1A4RStlvso+uwHtXeEwQ+EKJPULRiN4BQ&#10;zAHGBmgEUFnZ3DxYMvnpL0ANcCgGBrVvlozgVUGH+qG+pJ79F6eAFRBnIShT3u4VeIlpUufiI8TV&#10;6KvYNO2h3KaJRmYAdo7NMgQwMC0WUFD3t8QYKCOgaCzoL/otEFoFQe4dt5/hOn0HeL3cEAdbexy4&#10;V2c7WIkf7DY+T4LoaIAjoZu9EeaqQX+z8Ma12cdrKDFWcSU8WaSoWsK1SqxulnnnhqBIgIb4zPV3&#10;SpBiY2mzECmSyu1jhohyVYnSoZQ7UEmRUVZz8nzKWn1QVsCT357j4zfwgilQPkIOxe8/4ENJACxY&#10;F8odVa4sSWYlsHDHCP6cE3cBKHVz7gGprp4pSsAJA1IlYCtuCOcpTK4SZVWmqp4wJJlBkbUZsjPo&#10;+AyKmoKdt0zOyqDWn6iSdgZ+uqR9uq3AuTYSfFndr02AQWwMcDK+n9+zawEDAFhkFcxbjRFgKEs+&#10;A6faGINxpXUNZJ0Fxsq1zsIDe8uWNfDAR19Zv3INiCdA06+E66pI6O4uwJFlTCl3gXWs/G5bZc9U&#10;Jj7hKokG56aYp4rlWlZ1VkSc79e/s9DQKLwDWkyX7GI4nGPtdkKfosrUNs8dl7EGTLLYUpbpxUxg&#10;NlDj2AfR8tkhEHPgPVjJgBEF553Q5oQgqz4rVQJt3YwGgIq1381o4FLgOqoShS1Go1v0jZtnDo7E&#10;MFBw//7v/17miQkAUCSKX/7iHOaExaBoZ3kkZkE9VpuIyQPwAbhWM0eqqaLuBUy4LSpjSn4BdhYc&#10;Wyl+7Y4JUe/a9Va3gUWWMAqAmJlEQNWV9teAsWZ8cNlcAY776+3ryPwW+uuG7G+6dC+y3nvdTQ+/&#10;Lv5CDbCiWbGdJb1VZWIdOqWcrXSrJZS1L0sJxd8l/nTTIKvESqZAO7BAAXdbCVMELPVucySCuovh&#10;4EemrKPAZkVGUWIDquRa4AkjwNXiNyYCqGKtorQl1DhlG1YESIhydZ7LCJAyo4C7QVJe71uNGxQ/&#10;ZqEDC9xF2exrLndWCez2FeAi4FIZE2VO0Yn3qMpjxkjcKs5jWmZmQ11R+NWKm4IPKeFu3Qguk9Vu&#10;psqcaarz+2JSOmaBqwNI6QCsgF7MgzrzfC4JbNIRFteqmNo3+6ZsjcPr/DfWQAIcuZSuqZM39I5n&#10;YwreojxbgVY3VOeHupRFx8pFJx9J/PsWm6mSQUq4du3Nvy0uYAUWup0F5Y0e7/ZyENfQLe3MSqZs&#10;uumAlME4lXRUeKLZV24Ivn5+7SrJh8sHjawMrEY0O6DGH52tvNHb4kCioMUNcFtIFLH81R2LHiNh&#10;dgSwgIWQZgVNeQn666YDChisLHt5odWxMF1deW61+JIppt6tYiwwC+owSZzJXGfAoHiWasdAbASw&#10;1ykBgYArsEChd1NFMQvcQbOCV+9ib7gwxG5UfVp5AATvzards9jU2E88W6wOtx3LuAPCe8apOnoG&#10;43BPWR9xDbcZ5pFsu/aG2FnDmf51KcudFfbJLmNFo+pG6vyWKkCRdv5ugWOrjYIodDR8NUWRsEQH&#10;s0KrZDoUBcuaqxLrXlBclfjVMxOhOu8+yrhKAuwEaXbMF4XdASDKH1gY4ywoBrMQuBW0Q2aIZLln&#10;iifH/AaQBCu6FlvgHEZBmVjLCYocy25hJYq3o7KtY5GVM+d3tiqges7yx/N5FPvMLOQa1rEyz1Mc&#10;9blMnXQtF4oZF94rG2FhXbxfVWaK0LluSpw2wB50SdxH12exB/qd6blj38IoqUOKR+DmGP9BKVtL&#10;g3tKu3nnLpZmLpN7sUMCKI0XgGRFm+8dm4DLZ94vCPskwFl7XFMn9/aaN7ruM6PaN6ryzcdWgBHN&#10;T/FUQXlbGVKY6HEWcgLrovh9m2nBovU7H9fF6jGzgBU4bjHtdzYqYuGJqcixbJyUNfEJAz77HM99&#10;vtH0FjtiTY/H3YtqFoRHGfg/f6zRwNpVXz457zc3A8Wcc/KnSFkyPuIMAC/HvKfrKA4fKxdSiJRn&#10;li12v/J4HsEGXIkBcZ3ZBtZ1YAlzFVBILPbv/M7vfGE+nANM1JNj3EGoeXl6N8DB8wV4mVqJgXDM&#10;ecLUNeJJKD+zJFiy6pO7wm/nTPEEUDAMGBEfxylTMQPKZQaGYEP/CWb1TqkCL97JVMtRcXF5ZClv&#10;fcxMFPlQ1GJCzGjgavFe2Q47zxVD4TxQYXtodcci91z9TRm4P/RLClhdA2RmNwii9NvupurKHgtY&#10;HLMl/HatOtevPAOAyhbVyojFwYpoI89R15gkbIBzXGqCOrn15CcPoAfDoO7FoqhffcGMBiDLNYBS&#10;ZsJsjbnr/L4a0N+4cci2LrZFTtc6C1N9zpRZ5nbvq/brqo9cA8ACq9Z0sFWqwB9lk22BBcnxQ6O0&#10;fbOQCHuWr2h+x1leLEoUtKmC/ImiyvmIXUuBG+CsfgqKomFBiv533HmCmuXmXnm7HyBxD2qa0Ebh&#10;UyY+rnUePewawtvxrPmQbZtZjRS08z7Zltmx5BuL3nOTf+7x333ZPCrPyTd3jN/WkvA7FrRvK1U6&#10;Rsm4Rv6UexYGYimbFpqEYs+ywZSlOtCG6iTll6ffWfba+ZTBsZQ7z1VudeEedeU7eWiHbHfsWe5R&#10;rz7KPOaVOs/GRurRMdNKkyjOuEwCFkyFHRPWSZm0t+dlq21tqT28j2foG9pbH9JH/Fd+n6y5gI7W&#10;d3z0q7wjBkG/9HG//67NZmfWmHAMsAEg1M/Yvn6LNTG9FniSMCFYCIkLRbs5xlWj3II+gS1sDqDC&#10;jYZpudK5NRA3hLbGrHXpAgsb9R5L7tzmuXJ7jzXAd0s4dkGKq3diOVP8ggkJSCzA+BGdT8izJFlo&#10;zgmo9Nv1BDArWsCfKZyOs5ZZWyxocQXyIFRjJfpmCfIbAxgsSpZDrFrfKFiWm3UCWLiEMyFNaAj2&#10;A5CAHJYkK48wRyu7zm8si+mgsQJZ46YfukY9YRbcR9C7Rj1kjwrrLYgxYNlgUVj2rsFOeF7WFMii&#10;PGE9/Kd4WL/up6i5FwRABnyx/rlIXGdaKZZDvAhlbXVLrIa6U07sgHFOaLJgE7PAcMBqxNLHMlCI&#10;lNm8a5+2Z+13ezzIn9JjjY+zPtwnL8/FGOhjwA/3j+TacYqheJl5+i3WKUG3s8sHSAVUOosRMMHG&#10;dEmcxbgZ1Jg/dkK/qqbUOoax4OLCnmAM9jKontFNP32PcuPZy6yvCRIGoC+w8OytdXL5DLa9A/Pk&#10;R3/o7Ah01iE/7pj2zkZBV3fxMBQ+xTYnCktbsuhML6uS83zl3ZK+AARffxVo5hgF2+2jgMpmdXYB&#10;f3zI1a6EysltUq0rkfoSg9EFfFJurOCqbh3jDuC3loApljKrHhCgbClQIIF1T4Hzy2NtgD3XWRgp&#10;7p6xTil8lnPXppQjoFYlyhOY6JIA1253ScfFtABL3iUKGiAyA0LSd7TjvJOj891aCAEL3ZRc4LWb&#10;keKZXDjdjAagFdDsZI0ZGglE/dCC4Z2/XLY0xyxg37p0MQvvvKG74r/FLIoPWpVffy1WH9p7yw2x&#10;px6y9XSuzZ4QrOoqspvVySdeJW2NEu52FjTNMDs6VmCEDx+gqBIAQjF3YEEcQLcrIfocRd4lYEHM&#10;Q/dcAKgDOJiWMXIbWyGAEJizwqVE4QNCASR8484DC5iUClSLWaCsu2QJZICiSmIRAJMuKUsHFiy8&#10;lFkOpjNyA2BjBK1qe0n+2CcAbkziHLyj43PfEQ/CBdGBBezPKmAXyMLKVEmf4UKrwIJjzo37VOwZ&#10;F9c1r18D+hm346lbVL/+azzHE/dajs9R2q9uLhv7LOV8b+UQ3W9AZb7+meW3QiIrLUpuzttiQwLE&#10;qkQwG+yxtOdrKByAoOrHmaNfrQooH9aytRI6sEDhd4v2cIsIduuSWRQdW0KxcwdUSZlnsOA6lrdA&#10;QTEV1qXgPhCgh2pnPaHDMQvaUFsm0HR8hvcFvLqEneh2cFSHgEZnafPnd2ABEE2sBeGNofAOAhO9&#10;A6rYsQChsXysf64Y76Z8I3sllmO12Bd3TLdQmGd8z/d8z4t7p0rcONaIELyoH1gnQZBlGBtxN920&#10;yzPHzpXXfTWgjxjj1xbVd9Tj7Fu8I6tvuPW9gY+z3vu952MePIG8Wu/g6DuKQOdq6BLBS8GNKQqc&#10;fxhY6PyNotKzDfFsqbsXtU05z8m1FMJqfX3KWXxAlYAISiRp9m3bA2Bc/njMA3gSNFcl45Jw66Z5&#10;CWgECFxDiQq2AwC4JARN+qjLirVgLQsU7IAVi79bktsMDsxDlyj7bi0MEf7jehXcUhgByt87cI34&#10;+G+mgD4IHHI/AEfWljArAlgZN17i+8dGdOsQYMnMiOgSsNABOu4YrgZxKcrAbUThANMUkP0G7I3x&#10;2RNWp3MRPkPdcFXp84JrP4UbolPA99DxVeBONc/91ga/Fyzce/+t5b2u/1oNAAsobIF5ZydTz4CF&#10;rm1ZpdkjwLP1Q1a767PKYjdfnfuCdZqtgseyO2Y6W8UsOGd6HuuxspY9m+Lq1migNFibXbJ8deda&#10;AVLQ2FWiDCnFjkmh3FD+3CMAAtcD8JBtrx1T5mq1QMCKUu4SAMJXX6W/+Iu/eInvqJK6Aha0c9XG&#10;rPdxJUzXAHCmtQICZkpYDEpAKlDhHcxScZwLgruB0if0Keo8g3sGWLDYVBVYaRoqZS9v8QWCKV2b&#10;uvF8AbL6FrcPgGDVTApGDA9AwPUilkPZtKn6FoipLjom5ezx88z5aY9uQbSU+y0DOrFuXH5AabWl&#10;e8r4FDELFR14VuMfAQvProyfvXxntd2z5YNSJQhF4B9NAKgYAn5gCotrwaI3hDYl5T+ftbX+PQ9A&#10;YKGj5Pm0CW4fvn7R5hbzMROAFSrQkOJQPtdwA/jP70ygO4+Sp0Qpcfc55l5K346QrHLnfDtPMZnG&#10;ln0ZAABgCVBBk7OkKWYWKv+3vO1jwcUgYDNbRLN6+cbNnhBQh3Kn8FnKyiciX+AoZaMs8mTpmCao&#10;DDbvokwpLz56sxqAGIpUICN63jRJv70rS1fAoDpNnAKgpx5Zv5S+qameLV9Bgn4DZZ6rrrEx4gVM&#10;dRWcyMpG6XOBZBtqrAwXD2CTbZkdw8b4YIR8KFPloMzFgLieMvXxTOUya8E5Zct20ABGFszRDtki&#10;GgDIdNms3KivABDAn3t8MCGuM6Ml0yXVj3P+i4AHoigK93o/eTuX98HMeDZgAnS5x7RKx9yjPuWR&#10;9R/0I9d4345JOTp+Pup93fLir/G+wIL2fBdgoaqQLSX/SIX5yLxfo/E/+jMo3LdoI3Q7AdgF9O2p&#10;dxaZBWnymbeFBhqiMClXChRdL8Lf/g85x4p0joJ2nsB2jqIGFoAA35Q7hUppBDwAA467Vz6mXSqH&#10;2QvAB3ACsAhQpEgpOIGKFD3QIB8fgIXSUS7gBMAATrKtM+XBagWMWPsBR/6rS4qSAvbb7ATfruOa&#10;QLNTUsCN6zEQmB2/Pdc538CV6YjZBlo+ZkKYpup5Pih+3875ABLexbNYx6aHiviXD/89xeq3Y55L&#10;CVN6rGTPVW9+A33iQbAFYgu8O6HrGEYGW2OqqymwLHdKmNtA0B8Wwj2+ndfuQBA3COaCW8qMEEGr&#10;wADFrF6tEmkaorgJn6zJwXrlalDnFHrWn9DPsscGitmCTb6zcJT61/7yxSgIojR9V/v/zu/8zku7&#10;mn2hngR2uh8oA4TUG7DnmPcDdABPQaJmqABAANg1M2uPZHi7a7Ae2gpYWO3S+RTMQkfbvV31Pe+T&#10;KcnPvqvaFpB8VOsRoKy0M2ZDpIx5F8opUe9V+VmfXWR5gtg6NwSFSoFWSdwD67/z/1NmrGhT+igt&#10;szYEsQWsscC7vRKAGACkS9iEbgdHeXZuCIGLLOxup0Ygott0S7mxIZ0vnVLEBHQJ6BIEWSV105XZ&#10;c4GUblEhSnlebGl8hueO20+n3wAXrPu4RrhoCHyKXh1lSeUxjmHMF1gEgLP2xZ6xo125H/SN0UUF&#10;cAApmVkDaCnbvG32nmc88hrgpdvs65HPfda8s2AcIGxtlS49LVi4AMSzdq3PWy6W3dmzIaJ0uRwy&#10;n36uYdegljuwQPCxHrsNjFjQ3U6ZIucJ/m6jIUobiKGcKBzAhGUawIqC73ZhxHRwVXTJcr/dvax6&#10;9H+V+Hcp/G4nTO9rD4UuodexBRU7xW/Pwu8ShqcLcHR8DHA0g0Ggok26MCTcG1wfXDQYGyxQfNXA&#10;QrUmRcrBLVBt8oPB0Cer+A3MR1aUHJeQ9t7KBbhYUZELISsp7hnd6pcbCMMwboutf45UNiUE5Liu&#10;Ayt7nnf2NdWU2bOf8Z7yIze0E3ZhZYg+PVi4KKz31O0+dllZrIRvt5DQPW+P1haE2CVgAaVdJcFt&#10;FFE3VliZ1Sp9AABmAVjoFC8lQsGNinWMMaIsOkVDKXZz9L0HVoI1XgUNYxzEH8xJ4B3/rtkN3doB&#10;2get3yXuD9Moq8SF0IEU14uBMOthTkAUV4WYCmwKi5vbgSK2Op44ATEm4ihQ/35rs0TJi1HpNuTy&#10;LCBlttBNWdQvxGtUwdgYJf3VSphZDlte3BiJMxAo6ZoxeHarH2sv74eR4B4BdFik2BqgdQyWBSAc&#10;w8a9hetw612u819bdhvrBSysYieeHizc25g6aCi7t6Kv732Hs+//KADsNdozClUbYBYI/+w1cGa7&#10;UI6moVVJGSi4jv42wCmebnVIlqAAwQ5oCL7r6EfMgriDLmFDut0uKex5tcHkow/yZ3crR2IWBBVW&#10;iW+e0u7AgriA1aqE/OyUWKVgKbzuucoiany08EWPYzEI2wQAUuwYFbEIygqQjTNRPFd7iI0YmYUV&#10;WKDU5+l3mAgxI1kaeq4rII8rAlgYaXdxKeJQgF9MgN/jzpB7+jXgysVgGirgATQoHwZEPbBUzWgh&#10;f7Vl9h0Bit8baKhmzeypo/dyDfelfjBPu53L/y7AAmEp2Oce5TCChvfSiFc5n6sG0MmssHGjn7NK&#10;SKBWlnT6LbCQqPf5mZSmwd6ND+Xu9rPAShASgtvG5LkU3ZbytDJkN5WQ60NAYZXkz4WBDq+SgMRx&#10;3YHxGuCIEuwUnABJ9HoHvNwruFCa6ww70G3Z7FpAgG9eogyBBO/BfcHyZ+2vwDhwICgx+4CkjEDV&#10;apopdmJkFrhvuAK65ZQBGgDSOhh80aPCE9yKkdAGytttXb7q2+4FMLUfwKT/YXTkJfBR/uNUUGuA&#10;iHUAGrAoV3qeGsAsCHLVl3fHLFRI+xleySDt0POe8r03JLvnnZ75mo9U3+NiNoQhq6lbonhvm4zb&#10;RxPiLE95o+Upbx/HMAXZIjnMQo7nnP+W+SWsc994r99occrT72wT7Vp+bPEHrEJgPOd88zELavSu&#10;aHnXUwqUgfvQ2gSLwEvxFs4lSt83qt6MBLMyBLxhRSg7aweIlhdZzyoGRszbp9x8ACIBeqZnUsIW&#10;Z+Jbj4+dkufaUGZLNlPu8nLeMzAGZnZQVNwjgAz2AvuRKH3sgGmh2W6Z0ueWkLfnmq5IGQvgw6zI&#10;RxlYxax0ljnqncI3hbRb3bLqD9ZTQN9TmN5dEKCPAFT17BnjcecALlMRlZm7wCwXSldMSAdMBC5m&#10;aXJ9A7vkXvlpF+12j/E1vxuWA/vBnQXEYX5mwEYucL+o349ure+VBc9wHfCt7Szs9q5jFlSmDnjL&#10;gHyGBrjK8Lw1cBTMYBS4IVjqR5MpcVl/gN89W0Jnnnu2kWYNQvv8vX5TMNnumJXpXLY2pkjQwfJw&#10;v+O5xj0sUFSx885la2bH41d3LlsmZwtpx8Z7PZNVbqU+yoriVC7/ldGzHfcMVgpl5ZtyVh73eufk&#10;4zkocIrFlEPWKJZj3OKYUuM2AJbMNMBkcJsAbabqUTw5x31AEXqmcriPb9091j7IWgjxtbsPmyOg&#10;kRLLSoTehUvIlFPxBRS5mQq+x623u82bVn0DsPN8FD6WKitK+q1vZU0I58U3YGcwLOoyazV4PwCt&#10;AwqYJu3qnbmJtL08xK0AUupk3O/j6HgY39MzlS9bqZthg4ExuwTYMT3PtFt95tov4qj0eMx9cUMY&#10;nysQ9y7cEAmoOhMJP6bar1zPqoFHbg2+tYx3189MnSS076FRMQKEKCuaRW1eO6veGv0sS+4AUwIB&#10;ZN9mKZjWCFTwgbPgc461j9amOCheAnl8NwDbfxapyPv5vf7jP/7jxe9PeXf+f+spUJhVnWBIUOrz&#10;7IAwlOj8cYriqJTk595uTwp1LXCveq5pfgBF54ZAs8/+f/WASfANsHTuD0GB3ZbNBCnQAzB0bo49&#10;/R/LYR0JjA92BOiwjoVZA4AkwACojVYeIAYYAVfdhmF5NlDLXYIdwqaIjRiT2BvgbGtVwT3vMl6D&#10;dcLCmIWBlbIeiboCINQ5oHDLrItbn39df6wGjCPtpE90M6rkfApYeFb3xbGqu+7a055nWCPvraYt&#10;VsT66/YzuOd9CPDv/d7vLbMACihH4KJKwAdruEssui7OQuAbZqDbOyBKu8qbIrfBVbWvhOspv9Vy&#10;vyz+eQfFPMcCTV3MAvcHBqIDC4ILq4WzvCMFSnF1u2yi67Oh0/zOXBNYGYthPSJI2LgDDjEH8+Zc&#10;AB2g2q2XkbICj5gc7SZZE0N+45jmjgB6unU57unH7tUv1CG2BFC1KBb2qJvNc+/zrvvvqwHGh7YC&#10;ME+bDTFOmbqveNfdz1oDkOVn9Sduubr4ill93e6Pe9s0QMvAzG9L5HbKUbwOhd4tnAREUAhdMm2t&#10;m8Eh/oC1yhKUxhkVFKtpl5ZqnpNyZ9plt0cDZkGw2xxc7L+8uR2qaYieJYajm8EBJKBMO2UHGIkr&#10;6BLg1QVlosyr9wUUWPcYhbMZTnUv9gHTQolzn8xMj2dzSRDoqwRkuCZBi9oG0AA4k8RosPIFNz4i&#10;AVLYEv2KO4Tb7rPKlEfU79l5AguMIO11CrNAiHxGa/Lshnn2/FiC3QI9b1X2Z+l3gvWAhdXaAbfU&#10;0egyYIFZpKhK6GIUYaLw52vipliBhW5tCEqFMgklHUVIuZgKJ0K/W7OAAqDgBDRWic89sw7m8+SJ&#10;eITuXsqGcqxcRhSpdQs6sIDi59apkr7E8u5ACtZoXP2RRU7ZYW6UaQ/rdmsfsPQ0y07cBFBSuQfE&#10;aAAMHevhmcCbRaHGnT65eQBJoAHIVS/iMTAzK8Vwyzt01wK5AJ/+1TFXgJI+mDHu++w6PuNdPnIe&#10;Zqrof9ifcT2O+Z1PcUN85Iq83u3ta+BZwAJBC4GLETg7YS06S5qgZS3yP1eJG4Ai6ZKo+dDS8zVo&#10;a9ZsJyQoSBs7VQmgENTW+dBtxNRtJIRZoNiqVQk9S9yB+qjaHrPA+u587u7tVo4EUgCvznUihiDM&#10;AjDE5UDZAj1n90P5YW64NrhGVussqEuBo+JMugToC+zMNsNmcmgffVb/EA9hKWuLcGGyzn6fqlz2&#10;2hDsWK0BAigoH/BmQTJ1rXwCT7WBWSzdYmFnj7/PnJ/ZR9/8zd/8sjbGyEBdYOEz94rr3e+qARYr&#10;v7F9HM5OmIWK/vYcApPCGhXrKOgFSaIQu8RSroIy5UHxmobYLceL1u6UGIsQpW9KZFyU+ZafmQmW&#10;Ix7PpYzcHyLyAaBM6RzfSV1jWsbg5sQJCPwU7Ddaq1n0iFISLCigM9R38sWaKDPlZKqk34Sje/LB&#10;InCfyNvCTuq1C8K8tw+ImxCYyv2EMQDKtCUWYPxgQQQprvYk8Y5mdViaWyCnqZNAILBnaik25rVd&#10;AVnuuZs9hBkCZGxEpq8ADoCtseBdzAjB6IhtEfwr8BSoFiD62u9yb1s/8/2YScwCMLmKxbmYhRtb&#10;8S33Hb+xqNflJ9cAvzI3hOlgR5KBaCdHUf4C1ShxCtH0PbQw9kBQIGXlmKmALEpWl+lvfPwsr0z1&#10;E1zoN8VJ6Zi14EP4opq5AUz/I3BRjASuvJyTr/tNoyOUWeqm2uV5lA4LlLIUL0GYu8bHfShzyh54&#10;onyz3bJYAhYKS1m+7neM28A7usdvn0TJu1b5PM951ykzSzrbKVMkhBlw4pjnus+7O+63+5TFTAL3&#10;O5Zny995rIJ7KVJlS7kyZRMoExmuLbxHF1R6pP3He+JKUVZlyLRX5VUWbZ3tqTOt1U6RXcImiA9Q&#10;/mwb3c34uLfse++37oV+27nPABx1nOXEx5gh4M3MIOtCGHfGiqmv+ggmBsC6ZfOrvWV+puuArbNn&#10;rFTvZ4YV0HaBhWdq/ass77oGWNgGVbf50dbLEY7Z6hg7ka2PTS+kxAEFv63myHfO+iUsWWYUgYWA&#10;rNhnapoP0OKbe4RfONshC2DzQePae4Git2iOBY4IcOdYnyxb70KxyifbI7uGNS1mwfoCFoti3aLu&#10;Wb7Wivirv/qrF2relE5l5IpwnhXrGveKSTCrwX/KzDHK17dnUNjeQYwMtsAHzW4qqUWVACqzJZTV&#10;Yk2Emmu9EwBjyiYF6h4KyXmUqvJSLv4755O8sSCsdHVvpoAgP4o700gpJm0MlM2rWm61797zGA6g&#10;TjnUJQPEu1oDwUJQ3k8bqU9tmK26V/mrF4Axax3csxbI/BwLUnWxJasy2bobcLHWAxeDoNLZ2NL+&#10;QKN+s5USz4BdkO9qSe+tvN7D+UdOHx/f39iw3gdwvdqN82IW3kOvucr4FDUg0I8iyRK7ewdz5Rue&#10;j4my73ZKpMhEr1NuVSQ+pc1C6xKg0E33pGSs3NZF+AuWQ+mPKTtQEiwYhfjI5+fbZIoyrJLgN2Ue&#10;t7ser+OGoDyrxHUCiHRWFwreMsdVYrFiHyjA8Z0BC24gIMS0y0cG/wng48fHUmFPMBwUJiqYJZ4F&#10;mwQ1Os6iHneNrN5LfwJmASWK98x4BBbuKvCt63fqmkuBG0Gdey8ASaBw2k4/wBTsmWEkP2NE/IUN&#10;u4DQK91fAwELgP9q6e8LLNxf13fn8Ig523cX6srgCzXAOoLAs3HSmVOJRcR3sQHWFRBXwIqulAA2&#10;YgUW+MMF7lXJ9E3KquuDwEK3ZwGFypLtFnTiquhofAsOUSDdzBvTHy1aVCXswWoDJQplXqdgzIcF&#10;lTgEsRX2oUDfU0AdeDl7OLCwxaAISrSJGGYGrU55qhuAyHlTT7uZBGeX6VH5AWXABqYG8ASCtJH3&#10;5XLTHnv2p8C0ABxYp2fa8vpR9fZa+TJGyDXur9X08Q8HFs6eA/0aDXamFfAa5f2szxBgxvrrtje+&#10;pV4EaI0KGmvRWcMGMzdDR4uj1CntLomL6DZ0YlGzpjvh6527NQuABQKm86WLp5jPeZ4kEp6PlOKv&#10;EmBmn4YqycP7Zm2I+RqMREfDG2viAlilFLL4DfEJFg66QPstPfjYtepfXwcYsGVYhb/+67/elVnY&#10;E4yMOI9uWu6uzK6Lvl4DmAWzIQDw1bTVCyxcneaqgZ018MM//MMv1DH//tmJq6Czhg1mCo2/HR09&#10;R4JjDQTDdUlAZUfzciGgHztFyQLsFnRCJQsc7EAM+nwGC7FcWNCCGaupgK7hSuAO8K7zGi/mhRNs&#10;LO5KuK2AF2NCmeWNzhYAKr8rvV4NaF8A11Lit24QCDCIYRGHs7VA1eu90ft+EvnCvWpMPdVsiGq+&#10;7ZlV/ej87ynre2Q97nnfj3YvBQaBP2J9ewrd+gBVYn2jarO88cxEWaJY7ECV9DlUL6q9Sqbodfe6&#10;fqV4MQtmF3QrOP6///f/XoIMq2TaHAt/3hI3YwQwq5ZslhfhxuffzUwS+FbtDEo2mELKqjXjAWNy&#10;sQnva5Sa6vqnf/qnL0zb1tLX7+vN3q60Aooxpk/nhngrX9NKUSvTajGKt2vG533yLf56df8RXC1W&#10;FITAE7NwpHXS1/hwsQT809ZRMM1RfICB6784AJYzZSqgUlwBupYf29oEZicIHjTDgfWPHeCHFwPg&#10;Gr5315lDLdAQEMEiAB4saddgKszKEHRmZoEZB9lOWt6OmW4plsIMBhYd+j7lAJo81+I/Zkfwu2fG&#10;hZkZ4ihE95vCJzLemgs2w/LNshRYyT0iH3VqpoiPGAwuDMoAi+NezxQ57wP4yFvZ+fwpD5S0PH3c&#10;a2odf7/z8uRmMB3RzAKMxtZmTEfa9rrncTWAQdK2wCn3BUD40adOPq42vzFnMkPMArfgSk5/KDfE&#10;R1BIr9VBXvM5v/d7v/cyVe69J75wg4oSOpJM06Nc+WnNnfcxJdLH3H/WLkFoFT4fQY3+m2IoSl7k&#10;fLaA9ts5HxHzQMx4HsXufpS7oLDkg7pVBmwCy57Cdt51VlR0HIvhA6CYjpc1CLKWAUXtnLyUi5DJ&#10;GgcsfsqaQpav/+ILzF6wPoO1HCwRzUXhXvPm/XfcNYCNNR68i7IJkhRXYJMt6044z1/NsjT90LoQ&#10;rrdehHxc615xGJ6b7biBBMzQtSLgkZ77tvcIwrUWg7Y0a6iLc3nbUj7n07FwW4lRgVl4OjfEVsFX&#10;5y8a/57a239vt6zwnhyqNmJlfgQrAFgQs7DaSXGrjhIZbtohloFPXt3wwVqwyXEsl3PAL6od0KKc&#10;CUlsg2swE7nG+gsUNF+w62c/vgWeBGVWYBoTwF0w0vHjdSy4bnlrrAgAUe1U5z3Nduim/GFMABSu&#10;lYp58twu4BNDosxd5LZZDaZemgoJVHDxdO6Qrfa6zr9tDWC/slBXNw33bUv43E/fA6zEHDFW1PMq&#10;fShm4TWa7a3cKK/xbtcz1jXADQGBd/sd3FN/LObKzy5P4A3qBwQqMGZjK+6CLolZqMoMFAAirPvO&#10;dy92oJtJASx0GxLJ23TEbtofgISR6DaDMoOD66BKwIKAzmoBGeAL4xBW45qLf0+v3HevOr6F1a2u&#10;Bfy4k7ieGBf6eXb6tDBYN/NlXwmvq1Y1wFWZFRw/LVjYu2jO1ZWuGthTAyxUzMKe1eb25Ddegz4n&#10;LKsELLDCq4A+gpebxxLPXaI8LUJUJfEDWI2OtWOdd8GRItm5BLo58piF7hxmAdDowIK59L/7u79b&#10;lllAJaAxsxbcPFbBzA6RW1uO39pG1/V1DVTM0i11pZ3s+8Adx23FhWYTMfEJ1vi4dqG8pTZvvzbr&#10;LHBLrtj7D80sEES3IN7bq/m64zPVALDAYu12LLynLjAD3dbXwII4gTALMwtgueWf+ZmfaR/PDfHn&#10;f/7n5XmBg+ICumSxqK5cXAjdTnWEDmHfrbKYvRE6i3EFFtQHZmEMShbcyVXzXd/1Xd8wlfMa//f0&#10;ysffa4ZK3EXaELjELohv0a+v9Pga4KpIzMJqg64PDRYeX83XEz5TDQALBpXI/6106654wAKGoEpo&#10;XsF6YcpmsGANBXshdMlaAvYYqBLGgQukS1Z/tMJglYBx7EDlDgAWBBl2s4ywAO7trFJxB3/4h39Y&#10;PtdsDjMbsmOk/ScENXKZzFOnL7Cw1VPvO8/qF/eij+zxj89Ps5W4tuv6532lu+7eUwPiQrLr5Or6&#10;U8DCs0yNe69uh0ug7enSb38NC51vzyY/Zyeb7VS7WerTpjSKWegUL6W6AgvZKroqs2mZK2bBbIOO&#10;WUBfYg+qcqGWO7BAXmQxKHEPVQIWgIAqmeqFrgZSTDdFX1tr4gqAPrtXrvMDiLNtu3GhL9gsam8y&#10;fdVMnmr79L15XNdt18DWwlfcetyrAhwfPnXyUnbbDZYrbrU49+d8XbmnBu5ZhAc9CoHfIhCrMlkT&#10;gJKznLHllAlcUxvtdMg6NsXP7oeWPDYr4Du/8ztf/PBmY/zkT/7ky8eKjz/6oz/6cr2ZEKZD/tiP&#10;/dgLpWvdBcBGYCNfMMuNj18+ph+apuhjbQeMhSmcdr103hQ1G/+ggf1XLnlniiPgAUCY5ugYtwxX&#10;hP9mKJh+6SPGwtRIMQ18oZ7jN/dBtoqmYMZtpAkroMj5PNe9jrvPb1M7XUPJeK7pdEDWJYP29P5z&#10;r+EmANS4wIwLU2m1x+/8zu+UwA2ANHasvSE+B0j1uWTiue1ya26MEbMhVqvAyvMUZmEs3DVb4Nam&#10;uq5/zRq4x/rkD7fOQjYhOlpuyzNbJMn+BVYRtLmO9RP46S2Ba9nnX/3VX33Zse+XfumXvmpmALAA&#10;YHzlK195EcamWbrWtElKn6Xtv/NmL7DWXCdIkC8fAHHcMbMMsBGmU2IkKGA0skDGfNulUjkpZMDE&#10;AkjWl7BgkqBI0ymVDRBxj7wwEBSIKHauEeskeI7FdByzeBMlYZEl5XOvfCzaZLaGBZu4RcRRADOA&#10;kGPydo3AUpS3egM8sjbDM6/aerSPPPt9pu5+27d928v26FwR1s2w46U+COhxL1BCZr1wNel7ACuQ&#10;py8Dmdr/Wmr77VvajChg75o6+fZtcZXgA9QAy5VFDYFbPfHsZKBSqFWykiLU30WFW48Ay1AlTApB&#10;3gEcyh0Y6ZJZGpV7xPWmXKGeK6uei4Ay6axGe0aYLVHFO8jbDA7gokpWn6R4sBerwM6z2+jK7/9q&#10;QNtgpPi7JUDSomL+AwYAAWbJzAa/s/W3wFZBr6ZHfoSF2j5Cn+BWxfJh7lbpFGbhHmr3I1T29Q4f&#10;vwYoREGI9hXYM3ff0si3TN1D46Nnq0SoOp+EHRmBg+llXBMdFU9p//3f/32ZNyDAVdElLolu4yxx&#10;BxR+xdaIZyB8YvXPZXMvd0MHJrhLumW1vYslqimizt9NJm0txGR2iSDNe9imj9/zv/iGYlQwWeOu&#10;oNoR4LXMdhYTAxywQj7drJjPWH/P9s6WeH81sPBsL3+V57waIOz3LBl63hOfNyf+fNZSt3HSWHKL&#10;Ed2ihAjaDiyg3oGF5Ecwj3n/9m//9kvsQ5WACm6GbronC9GiN13iU+YKmJPn/9M//dNL/EAFUrLo&#10;UgeYrBrHldC5ELh8uq3A1f8KLMgzsQ3de9mDA9jgKvH5kz/5k2XH474Ru7FaU0A9YETkl7iLf/3X&#10;f/2GfAE/ddrN9MjFwI7ZMfIRA9LNlEHjcxMBsMrGpVXtAirIjetLfMuP//iPl7t9erbyiZPhnvKp&#10;VnPlIuNCEGg6Ji4kYPoRi5Y9r1R4/yUzE+XpwcIV3/D+O9pneQOKwBREYOEf//EfT39tNG1nSfPX&#10;j8zC/HBKQHxDl1iBXAZVEoPAGuySIMZuQSd5cgVUieIyvbEDA9wQFH610BRFCSxwywAlM3Np2V+B&#10;kejtillg0WqnrmxRivzmXDwCQ/nZu6QMGBZ+3W477txrVguKHQvlnpk5Ud/o+q18fv3Xf/2F5gcG&#10;AE+Bq1VC/wsyNBVVOwpsxWqNSRlMj9UeNhhTRsGyVQJKBCrqc7/4i7/4hSmN2lzcQbVuh3pSTnuS&#10;xD1x+kC5Mjy9BsQCPT1YOP2trwyvGnhQDRCEBC5BKXDr7MR67HZCpKyd75gKwWSCH6sE5Jil0LEh&#10;XAxWy1uBhW5LbsxCF0GNjQJwOjeDuAPv1CUsDqUb1gJDAkwRbMACxccFIsBzTOqIohanYQOuCqzI&#10;k3WsLc1MwY7YqKpLWACbVIlXWTELzrHcWdyWusZGzOnLX/7yy4wBTBDGqEpWt8R62O1zK7lG+bmi&#10;vFOVBKcCT3/5l3/5chqzoW0qRkhfUa+AcbW+hsBXoAljgq0AVgScpn9ZVVP925ODxXrNUtlqwbc/&#10;j3UEFsxYWqVTYhbe/nXfXwluoajf39t9vBJrL0IWzXovs2CVOsqUUqA0BX2hrs1GoIBtB00Y8837&#10;phApBFYwy85xwtlv3xZOMtuBNUdRuZ/rgFIlsClNQp61aEEpsw0oYsrXNEtTNrM9tPUK7FEBRHAD&#10;sP75plmS1mTwsZGW8wIrWaEYAErXt4BJSoaCFfxoJoS4CNe7l3IxA0KeaH2KzMcsCfeZRSGPBC+6&#10;zywLMx8wAZSenTApXMree4wJ08DSpvQwDxVz4XrBqih+FD5rulvDAgOinKx2z+e+mBOF6H6gSn2q&#10;Z9fOAM11XC+s71/7tV/7ekDgnJ+6BEy0k4RZqZSuGQncV6a4YiH0jyp5x+woKJZEm1XrcngHrMcv&#10;/MIvvKxbga2YE5cXsKA9ACJtYCaP+xIjos7N7NFW+mW35PfHkxLv842AVmBhBd692VOChQuNntfp&#10;rro8py5DRVNUlcLY+xSWl0HJcsxnnErm93jOb8qP4GXxod8pCIqYEqN8sqW1Y847RjmwFChdC644&#10;5z7nHRP0qBx8z/I3vdK0UB+AyLfzlJ57uSOsseBjS2jKQn7K5bfjmBe/fQMgFIlpnT72bLB/BZoc&#10;Da588naf4/k471rKj/XLSgUMWOyADpaFT92W1KaPjoGelKX3cR0wQoEBTnMCqNQZYLJKZmqYDQIU&#10;sdop8CqCn2uB4lQvzgMMwN+8GA6Qp26BAVNm9SXgcE4Uun4AKHHVel8BoXPyvvLASGFSfvmXf7l8&#10;HdMbE/MSkFattgjsaE/nlCFMxJgpEKEetK+pswAFkKCt/U8CcIBfLgkfbhXvcBlJeyXF610HlBqL&#10;ZMIqPSVYuGZXfK3JBIddg+v1Bs3qSfokKppQrAT8raUE4uTJmvNNoGIB5r5PGbLE+b874Ifa5l+u&#10;EisPOBhjFsZ8THOz2BQaHshgbVskCoCwzgKAMlvveY7yqpOqXJ5HoVduCH3a4jyCELvpoJgByss0&#10;VWXZs3kXq9deFupUwKJ1Gqopo97HglWYjlXCoGAgsEBAivJWgZDKmKBFbg+W+c///M9/ga3AoAAR&#10;3o3y7jbKUiasjjJ6/o/8yI+UxeTKAP4odkGL2aZ8vphCpwi4dsSvYD6q9NM//dMv5dPXMEpm2MzJ&#10;Xh6i5+d+CgBayGtOgIeyyY9CAgaxXtfmULdKjMddb90UzILx+u7AwuOq5blzvgI+n7d9wixQXI9Y&#10;SIaPt5t3jsYn6LuE6mVlV4l1DCx00wgpLFMcWag+WAhCPZYGyrorFzcHa7oCC6xdCrFTCpQ45dsl&#10;1Do3CZaCgvko6WwluVdmuI7La4/xMe/mmbp3XCCtthFUazqk/gUQWHEUu9ElLhOMCuCjTwFBlFRA&#10;c/fMj9Luz/wegLtxDyReYOGZW+pJytZZrfzpVerYH8e7QL0nedVDxfBekLeo+UdMJWXBd9MbWbOr&#10;gcz/LCahStYRMNOC771KrF1WBYbA87keWKz8+AEO3YJOFnPpFAR/vXOdciSguCBWYEGZxFvcGyNy&#10;qMGvm75QA0ArZu0Hf/AHX1xDwJ4VPrkluGG4m/Yk7ghBtcApoKt9rVr67Ol///d/n72Ih8oHtIlD&#10;4Vq6wMKhKvx4N+2xKs5469d6zhll3ZsHpScCH7OwtdjP3jzH69C/3fRGbghL6XbJ1D++5CrFDVEF&#10;q7le8BmgInIfYKTAAQVT+8QNABIdiOEm6BQ+BeBcByqxFeIRkkawqv+gzT2fNXql56gBoFRMirGQ&#10;/U3MhOAKoWzEKNySBM26V5zJvUuo3/Lco9day+JsZuhoWc68z/ouxjk31gUWzqzZK69PWQN87ywp&#10;FtUeN8StgaWs/46RETsg6K9L5sx3YAGzIBCy2z7YLASWoYWZEvzGr20FRa4ISoC7oUoCo1DSc/Lu&#10;gu8Inw4s2B/C5lUVWLB3hXo2o+La9+F5hpv2Et8yJzE8mK0jG0JhvLiysHZbuyM+T028j5KI3dmz&#10;cmbcEIDgBRbeR9tepXyyGuDnHef5mxHA2q0i0+8tOmah23NC1P5q4SQWnymJVbKgDx8xpmBkfLyX&#10;YDWWHcZExDy/s/gGwWrWbhBHweLAAgi25XeOQmBhWf3RfHzHnPPhw/ZfEJxAPmsPoG8927dzlAL3&#10;h6BAx+L3djxTFQUrXum5asAU3dXaGUdLy9XJjWGGyFa6pmFu1dDt58MsiA+6wMLt9XfdcdXAN9QA&#10;C9d0P5RpF8dxpMrEPwj2MkWScmVhWb1QUJ+gRlS951Lc4hZYYa4XeU7JYzvMpOBKQN3bYIlFn+WO&#10;HafwRaMDAsCBj+MAiriEcRMqyxWbISGZNmgKpXd2r+mV7ks+4gn4nR2TvymWuQZAwVj4xpq4Jt+O&#10;AV2YC6yHcpjKKA/3K5P1Gd5rAoy69R3e6zspt+BGfbFbk+LouwGuAibHJc2P5nXdd3sNWB8Fg4hR&#10;vMDC7fV33fHkNcDqf83YCGCBIqbktpbqvaXq0IRcCJSuuegYgixeZP6+4EYL3Ag+MpXPwDaNzxz4&#10;bOkMYAhK5MawwIqod9QwPzDfMqDhXosdsd7MgCD0zeUHTMQ8JHFH2GZYIsABDcxGFoiSt9gKcRti&#10;G4AWbhmLRzn2n//5ny8uD4s8AS2AlXgJ0/sAI799LDTlPJYm1/jGRHjX1YqKt9TvW1xL+X0090kW&#10;JTM19RGJq+tsIP6Icn7EPDGEwEI19XV836dcZ+EjNshHeafXVNCrOrs1JuDe+k/MAgv4TGZBuVD6&#10;Aicp4ipZldCaAV2yoFG3ERLljXkQB4C9YM2z+L/0pS+9gB/sBKaBL1pcBLbAx0yEBK7NGwYph/oH&#10;CLopnWZKACJdAkC6DaxMA7Wg0jWd7t5ee979ACJA2y1Rfe+TrGaKUXoPgY73vuuz3W8cAwuXG+LZ&#10;WuYqz7usAYF63ASU+pnMQiqDlU9gVony7Db+cb2ZEl3MAms/CwFhEwQkUsRf+cpXvvoHf/AHLwob&#10;/SuGAMPB1fHd3/3dL6sHWlgIsOhmUmA4TKOrkqApQZJdAm4sQ1wlbIMpensWYjramQC01wacR8v6&#10;DPfpG9xEAmYfkcTPYO2yxPUjnnHlWdcAJhNQW0195VZbMgvXYHpM9/qv//qvx2R85fqwGqBcxAQA&#10;C93MgqMPR1mvAicp9tFVMD/HSn+Ue5UAEPECWARLFtsEyyqNmaWAtRjzxmBk2eBYk937Uvg/8AM/&#10;0IIFjEeX7APRUdrZQ2FrG+ej9e2+S7bdVntAIcvzUfUmOFa/rHYRva2k19W31gB3p9gkRkKXsKmX&#10;G+LWmr2u/5Q1wA1hwSJuiLPXWaC4gZBusSdgwZK5XeLf53esklgBgYdcAmIfuAcEEbIUPNeUN2zD&#10;f//3f7/MZvihH/qhr1r2132mbHJbdOAWQOm2TrYUtFkVXbI5lD0UugQAdUAk9zxKcX3KDr7x0vrP&#10;yq10Rp1pbwG8V3rdGhDLxA2xAvdK9CnAwv/8z/88fA7vJbhet4O/9tNY/2YBPIpZsK5AF2Uu8NFK&#10;dyvFKvCxSqZO2kaamwG172MzIxsG+c7Szlnu2XnHuCpc4yOPKtm/oFuK2ToKZlN04wJrAJR0SfxE&#10;B0Reu+2v5331JchV3++2Oj+jjvRhQPaKVTmjNvfnkVVcL7Cwv86uK68aaGvAOgPAgojtzod/tPr4&#10;azEWVsAjMPOxNwILHQXMqrPiXWZLuIYbwCwHU55+4id+4mWLZ1aCY6hF/81skDcXhFkRLAhTGM1g&#10;4H8WDyFvgBqzQEGbBQEciY4GKOwmSKBY5VEZ/baqpN0QBUhiCcyMoFCy5bTZGVwfOY7BcN79/N9i&#10;JeQv8DL3YTKyVbVltZX/Ss9RA9bAMM1VH7g3YbS4w/RRQFRfw6px863YqHufe91f14Cp0mY9mZK9&#10;Sp+CWbg6yb4aMIgvhqSuK2CB1SMQkWI9MwELBHG2pjZ7wSI1nuW4b8yDbwrfeTMWnBOPgA1wHJix&#10;Vr81FgQtWkTKd7aZtgIf5S4+IsGUghzHQEOLM9nB0nHAwke+FD+GwrbXngugKA9rk6/ZszAJEfjq&#10;SrkEVVIAgjDtB8DvLVBU+bMNtfLKz7c8CS509Eebfnhmn3nNvMiEf/mXf3kJlOUSuydhJizkpW8A&#10;3gJo9S3trs2vVRzvqd1j9wLwAhzHFVWrnC6wcKx+r7s+WQ0AC3z/lHJHy59RJfMeCfLECohZ6JbT&#10;ZRF0eygoK2UfcGAFPMKawmb1i2Og4Fn+PhaBAjCAFdMpARjTL6uEIbB6ZJWsAYE9qMCnY7/xG7/x&#10;shX2mDApFJLnng3Izmibz5qHfsEtZSrtPZuo6YtmVACV1lXAbNkuG3OFMbvcD2/Tw7gEgYVrb4im&#10;/gn/vSh27zawb9PU11Nfowb0ASsPsupfuz+IWcgMhepdRTGbxlglGzqx4scgRcsrW7oX4yAK2oew&#10;8GHVi1P4qZ/6qZdZH1gEzEeVrLLouirZyW61gA86OzELAAzwAKAARZfSeI0eve8ZQBvAKGamA437&#10;cvrqCyjAfHX9aW8+13Xn1oAZKBhEIG6VbmYWoMML9Z/bWFduz18DAALFSfG+9lK+qF9rHnQJfSig&#10;cEyCJS3P+y3f8i0vyl8gogV1smueb/EQXAhcHCw+12IWHOeSMkOCm6PbjEZsRFcu5enWYFBOq0j+&#10;5E/+5Au7gbH51m/91pcZHa+56Fe3ydXz98bXK6E+AFSKJ7k3WWn0F37hF+7N5rr/5BrQtoyE0wMc&#10;BR11K82d/A5XdlcNPE0NUL5cEG8BFrghVmCBW8HMhCQKV8Cj+ALj9du//dtfYgqUHwthR0isGove&#10;FEVBjgDQvP2uQE5sSmcJCoyy+VSVPPfLX/5yec5zvJOYBZYmy+Y9bBCkXi1rnfowvXQFHLGXptmu&#10;Yi+4ZMYNuJ6mw///BeG+YnUKPL03iUsBEq/0XDWgTYCFrSXWb2YW3vo1X9PyeOt3/WzPt/DHrQGW&#10;r9UfgAV0LDfEka1472lLsxN+7ud+rs3Cqot2jktSjwLIKGTAQGCi+AA7OWJHzHDwjU3wW4zCP//z&#10;P38hfyyiGIKs2qdtRkBh5gNQUiUzHMYNquZrfuVXfuUlb26S95IwqmZpfN/3fd8L6yIor3v/P/uz&#10;P3upV6viAXPdWhXYFDEl3/Ed3/GyC+ff/d3fldXBdYTG/7Vf+7WX79daFhnYyc6j97bTj/zIj7z4&#10;xV97/Nxb7o9+v2BmrkjTlVfpAgsfvScM72c74GdOtwKF13wXYIGiYGm/lk8dEKKc+fYpV/8JWi4R&#10;ZWCRsmzNIgAWWLDOU+JcD5SVPR5Y8Kh+v81O4Hawdz3GQdAapefbUrvyBRIoJ5tRUeiWt+avBhry&#10;cQ1GAnvgGOUZFyXFSKlhLVjfrFNMhm//sQ5YDgr1PSUbdQn0o/y1h0h+gnZOFL6+AqzpN4BZF3Mi&#10;doMrCItjpkoX5wFUebbIdTEsr0XnY6ywaWcE9XoHfc07P/NYf0998oyymr4MLHz/93//xwILZ1TO&#10;Z80DLSrNdPNnrY9b3ptitl6BNQoeOaVP3pgCSp2CZ3V6rk+2gKbAlcM3RcSnDMSYruhjSprZDmln&#10;wYxcBgS0eAT35ZzAQlMnKXegQn7YE9cIOAQ65E3I+09x+PbxHArMPfmIcXC/41gLoMAx5co0UAtA&#10;WVb6vcUMWFfCxlnqBguAvVGfc0Lnel87aPqop5/5mZ/5wnXAn5ks4kmsm6H+f/M3f7Pslo6rU0tz&#10;i2F5LescIDS18SzlDihqf2DrkkO3SKDHXQvwfvM3f/PHc0M8rsqunK8a6GuAhUhpUniPVHKE8t/8&#10;zd+80MxcCLaGFigI9Web6H/7t397mcLmm8vBMtTYBLFENmGi+FmpEfCUkelvkiBH7xFBbato9DDl&#10;4zlAgU2g7DRpRoN1FExvMzMiW0k757c1GSjQmXHAIFirgdJEY7NKXYNxEIxpC+r3FiTtPSxeRWkD&#10;Z6aNUt6V2wCDE/+vhbSAir/927/9QudSJ0Cg6y2GxSXRgQBshmmuFsMyxfQ1krIo22pZ7lvLASAB&#10;rvoZwHX2Dq63lue6/qsvwavAgrVQVunduSGuxn2bGqBcKKLPmhKzwKJ/rTiJ1DXKWdxClwQvjhbu&#10;P/zDP7xYb9Y5sN4+NgCg4Gs3PQp9bnEkiyWZhSAWw3/BhoLZ+JUpdoAEm9HNhhAY1cVSACE/+7M/&#10;+w1FthUu6/k9xSnkBbAvpokSrFw4wBfmpHoXbQWgcd+od4tRVQDTapvcFVbTXCXsxP/X3n0G23eV&#10;9+H3TMSrjCeTMo4T7ISAjGPAwTSDgSBTjSkyyPROANFkwICQAYlmagDRJHCwEB1hCSR6EaZEiCZK&#10;MKaFYsAMMTETCJnx6/v3Z/N/fqzf1t5nr13PPuesNXPn3nvOLms/e631fJ/vU5Z7AXGuw100laW/&#10;6b4AHbAIGE3dgC9AxHz62te+NvXly/V6SMCYNu/btoyPSxWw0EOo5dDDlYDYAL5+VvnSYEHGAf93&#10;W7v2ta9dsRHR9JUfnAUv0wCNzNIVdKgMMyBhgRAzgE1g7bOApUI6R70FAEPMAReC+IWmRmFGlgYr&#10;NLWKfZdS78AmBYqJ2MWmpgSLnpLDrJA3Nqep9Dd5PfWpT6226OYyCPdf/bm5gBSg6gILAhqxE1xS&#10;3FMAyJzsVvRThgrmYxNQHfMuxcdI1VX2e+k5Nabf+3ZuFGU6SLDA7zvXvutrGyhLLBpTP/OulJVO&#10;FzAKAP3MF91l1U298MlkENTW1gQn1mluCwCrTWCiKOfY+teuk2IKUjdEqsDlWgvGc7y6C1iItrQ5&#10;2RV8z1odLJx99tnHBeHJtgBS6vUgph5ba7pe1zjJ7av5AnAAgX6aXBVTjzl9c03uDwxAus5MeS+u&#10;M+Pi0ksvzRXHLMdN9a5m6dzMF42iTJvqoujCrMzCIb+Amd9vufzCEpBJggrGLCzdlFRuC3zTFyxC&#10;fTdA4EaQI0YBbW5BsOB//OMfrwLuKB//U+rAhL8pIal+2AJWpQUcWOA6aEqtfO5zn9u6VwCrOdwQ&#10;gAlQwYKstzmDRZd+T/t4P6DTeBlT5nmTXOgIDFaXv3wfZbuWZ7I2SI/tBRa8uCZLtSj9tbzW0o9t&#10;SUCQXmyqNKYPQ5ggwW9pip75GHPSb7EGau1r8Z3fV1xxRbXQS4uS1RAVKIGe2AQqtqKOLaqBAwxK&#10;/X9BbpQ+5e63HxUiBTJGyqbPgmHwOUYEKBHvIcPjec973hjRlXO3IAFjyJgQJzFXE0gLkNqsqrTl&#10;JQAQWtu6ANuszMLyj13uWCQwjwT4V6FvCnfuxooDEETf83tT7PzV/vYj3U5wor/9joBFx/MBi0GI&#10;n9jFUZAk37htraU9yqTgqmPx81UKZqPYWXkYAQBARoY0Qf+L11ARUgyDIk/85j4DKgRBipvwGdeF&#10;oEmAxE+kW5Kd9MDSdksCMnC8x/pGZcYHFwJFg73CSNnXY0h2A5BpvLJsSzrl8uNDnQVgQSDuplbA&#10;wvLvptxxByUgIl3gH0U4d1O4CJPARSASnTuBQhdkd9FFFx29//3vr34EKAqywwScccYZVdCi4wUq&#10;UswsNoGGFHVY9dIxKfeIG3nNa15zHP2oKFC4PGRVOFa6nnuIXdCHt7zlLdXfqg7e4x73OPrQhz5U&#10;3UtGhtRMLIfrxHcKCWEwDjmbZu4xM8f1sVNAK5AYjJGYl4c85CEVYBT8yC3HjWV8Uji2mR7SuMdk&#10;XtzmNrepUoZ3ofz3kOdc4znWCAaHGh6LgIUpg17WKNDSp8OWgPRBCk+a4tKN0oX+m5oF3aKt2mJT&#10;UwcgFnFxB5Q9a19Ev0h+IEMsAQuSohfQRtGL/OfLxExIG5ReWd9tU2ElsQlNzblcEZrqkliIthTM&#10;peVZ7pcnAamfxhY2CnA0NjBJxgsga58MDIOKjLY5Byh9PqQZxypkYs2kkwrCVf8DKJXGW1zhQ6Sa&#10;d453xqBoKhyWXqEXs1AAQZ7wy1H7JwHljE2orj3f53hy7oWmssLuZU6yyNrS7/icgQWsCCsQUBDD&#10;ENUegYFIy+NCAIjEOdj0R+CkZ6YEsAj1+a8oE0XR1CxAke5p+2z3SPeYAFT0uawpc4yYaa4JSFLc&#10;AmyNC6wBRksqJ8oay2VvDECQK2IqN5Nx4R7GnLEIsHC3iZsobopp3m16FVlN1gjveVPLBgv8mQXd&#10;Tf+iyhV3QwJ8+hSn/RaWbqhZVH5Tk/XA2mPlNTX0LnAALCh+40euvvLVFl4LhZ0oNfNb6mQUWlJw&#10;KEpNy3yoNwGOkZJZ/w7jEDUYFINyf+4UOfv805QQkKNuAcqZq0M/7IPBwixrzdKj7Pj7GRtSJr03&#10;qbliEwSqfuADH6hiGMTQAJGUedvYHPoEaRCw+B2gRDExQZCAMzdFadNJ4EUvelEFFra6N0SxGqZ7&#10;oeVK25UAZsHiiG5dugEL4hCamjkm06FtV0PxAxYCP1/5yleq1EkLfSzIav8/6EEPOnZpQWYR3/DX&#10;f/3X1bUt0k1gREVDIKJpYy2fK0zEEgVmVHQERAAGPm/MBpZD8KSiUXbAVLRJUShWLIBx8cUXV+fb&#10;hKq0n4G5pVJN3QuAU3Mj3URKKXHZN2J4jKemolRzvCv94c5SkRRA4ZZbShZzPM+armmuAoWPecxj&#10;NnYrm1lY08Mdal9MmLZqeocqk6We26JoQrG2lm5KMduAJ1qkMPpf0SXKuC0KXewBoIBdkP5ofwEW&#10;PZpXJoTsCXEYWACVIhVyAogEOwlaw6YABU3A3xbUbbEUXBQWIdevb+OssBCFAyzYH0BgZigkgXRh&#10;SdqECkBLwczSsi/3O14CAJ13uq1mDRRgi+0Aouv1RbbVr12+L0BobWvbbj2ebWfBgsWrMBe7PER3&#10;q++CvUwolu8SjeWmpDDLmttA8JFsA/5/FpZARX/bX4D1L6JZdoT9F/z4HD1M0Yt0Zq1jDdC4/mYh&#10;AgtcApgGfwtItAhTBoLZbC4j1gBDgBngslC+GAgALqRLOt/f4hOwBNwM0jRtf83H7V5N1fkwNZ6x&#10;zd3gc8GZ7i9jo7R1SADjY3xse+01fsRNRDyD+Ao/xrsiZNwWAC92aqkt5dfxhvr3guHAmFgsG6J/&#10;F9d5xrYnwTqlskyvlqI0hzyNvrGylwALXASU+vWud71q4aNwpWxSviLRBVmyyP2WwqZfGA+Fj3yu&#10;j/7GSPjeQuBcClhZaBZ9BIoJnKQAorHiBZPFVtTuLULd1syKtvhOTj2XgoBJfZQ6J8DNdSzgfmMO&#10;BEwCWJ/85CeHiLwCJoLnMA+ADyDCmnzc4x5XxTqUtowExOuIEwDelB0Xs8B9tW0lbJ5I2WURAzDq&#10;joh7efjDH165K4xT7JQ4ozY33TISXPddxB5hHxkQm9rOMgtLiX9b4CH1Ey71rNu+Tz01b9v9Se8f&#10;YIHPfe5GqWMNBCFaEAEEOw5GhdW0eiPGg0JPq98Zs3EMFgJYwBSQ7yWXXFIFFxpfP/7xjyuWwKLq&#10;b0pBYR0LxwMf+MCKrQA82qpOysGPra/rMrHfBGWPfcBKDGlkICNDnj9QArAAK8ARoCLVs7T5JGCr&#10;cYwW4GhMYKiMHQDQO+jycc/Xs7wrmwMyK7jZxMmU1iwB79H73LRZnTMLWGiQ3xoisQ8RLKx5Mqt4&#10;aEKx3JduGII2xQjEiFloi2XhAohsCFYWS93/6iYIFAM0LP7o3PgfOBFXwJXBkm8DzGIgRMk3NQtQ&#10;FJZSBVJsxZAmAl8mlmA289JGVPqJafEsXC6lTS8BINN4UZXTexQTYwwCa+JIjBlAsG1Hzel7NPyK&#10;ajVwZ61hXR/+FPOdyXXjfWKLNrW9AQto1TIY5htQh35lVtZSboi6rLki2mrzq/ZIabaNfbnvSlRT&#10;sOha/n8BjsCPtDT+SoBA/IDiTzITguJX4td30uWaGrCQBl6mx/hODQZKXvxC1yY1uePrL//yLyug&#10;I/gS6OFSUUEyfX4sS6kAmCvR5uO4koACikTszBe+8IVqG/P/9t/+WwUesEZqaWyLec19OuOCS+IG&#10;N7hB0Q8tQhOojDkSm3QQYCF38JTjigSGSACdCX1TfEs2LgDZCfUtqKMPLDtgoa0JeuRKUPcAeyAI&#10;UdpiuBakx1lI5VhTwvzS0bgs+IHbFIJFWHlprW5hYhaimt/nP//5CqC0uSz6yBNoAnwEYrqmmAzv&#10;RQyFin8YB3S5eI6SWtdHsscfC4RyJSnaBTSQKTn7zSW0K7IV6W+8zLkR1nApr+NMriZggeFQwMI6&#10;3knpRYME0N270JRTxiw0bbM8Z/+lEqqmqFBRU7Ooo1gdl7ZQ8Gh6zATmTbSzxV72hPoLmAVV2ywU&#10;AAQLPW3nnHNO5XZpYy0AjDZmgeJOi/UIUuQuScHIELlhSjwvBeZdACyeB0jgm6bgACPPWWIahkj4&#10;+HPMTy4J7h/Bq2S99liFeALsmTFn7JXWLgHskTVAFtNGsGAhUCdes8DUF51dFnJxS6z/7ZnQfRoL&#10;Vjrhd77zncqPutR+A5Tckm6IGLssONHcmIUIcEzThkV5K5okQBFbIIjROXz9jmP5AwvmNcBAgXIt&#10;RJCaRYL7gTwd41w/rqOym9RIMo+fuLbry45ASQvEjB/n+dvulWowiKUQNf/Tn/60UjaKL/WNTE+Z&#10;jSc+8YkV0yIOQjlgP/auSOe6vlFq9jQ4lEZGACCXkc2elNae0kUghsp+DQCa97sLjcvK+DY3SmuX&#10;AGbB2pbFLKw5Cn3Jl9wW9b1kH8q98iVAAS3VbKRDAQnwmrNRriK3KWlZCpQhS1qgmc9uetObVimR&#10;FD4Xge8pfq4E6ZPcJCj4SJ2UwsgKBzgoWcfLMIiqjn7733XdQ9CaHzS/FDkWumtgHih6f0cJ6GAp&#10;BEmKkhcQ5zjuDOcGA+D+/uYu0dfzzz//SiIERsRNWNjbKG4gw/VZirJSMAlk9IQnPOG46wEL+tN0&#10;nznf3Tavzb1Exih31rT3qnT2UMDgPWCaxJ1QItgF44pS6QqE26Yc0nszgslCEafS2iWgPkUWsxCX&#10;GDqo5noJS/WnsA9zvcH9uq4dGy2UsY/CXE9HaVrcVDG88MILKypfmqDCR1wK8srFEqCFlYBm/QMx&#10;r3jFKypLWoyCc1mYAhS5Cvj1fSYzwueYGb8vuOCCyu/v3Pe9731V0Sefs8j8xgRQyo73HYvV7/hR&#10;+EZuNtYDmBIEp6aCnHy1GRR5wsj4Xulo3wM0qbLxmXRNgZVRaZLbhfJzbsxPwBBb4VmUf+Y3B2qw&#10;IvXd8pyHbbEPxiE04OjEE0+sZMK1pDQ3mQBp0lulxLY1bgZbkgMWXFoYCZU8AUJjQ60MAA34i9iF&#10;+h4CX/3qV4/MjzU2MQtALIrdGC3r/ZXfErCdnTpJMR/qbl5rZBOWAkprnNxr7RNlxyqeGyzUnx/T&#10;wPK3hXRT871Fvd5iUeSGUOJ507nhhqwfI/Kdq6GtiZhXTrqpqdOgymTaMJiYiYhlkNImh1/BKC4L&#10;YETkvTgIZYU9l5gECz0A4VzvwbOxcoEoYCY2rIp7AVnOPYQ9JciUiwADQKGrTRFNVU5AksKXjQJA&#10;2PgLMAQovHe1KyJlFvi6xjWuUR0va0YND41uMP4AONVEBcWmDRhZc/YJAI1xw4CJ/P/2t7+91mVm&#10;K/0CFgDB2BOmrRNV6qTBsEalmSu5ghZzJVWOGyoBAYbAAut2SBs6RoEBi3dbsB5qHu2fXt/fATjV&#10;QTjllFMau0zRoGnFKzQ1dD9l3dZkIKjF0NQEONaVCkufBQMUSEWV0qkQTNvaAzg84hGPqNwtFF30&#10;k+Ji+YrF4C4R0Jg2zAgFuCu+9SHjyTn2RSADrAzFL40UwEsb9wEmQJXNAFzcSd4DJgcjIdZB4Kjq&#10;napk7krQcV+52URNcTIAFTNX2s8kIM2ZSzErZuHQhDZ04T40OZXn/bkEpP8BC0PqBRhvJiSruG+z&#10;cNu7oY1ZoCRY2G1sFItdKeamxuUhULBtEyrW6oMf/ODWLmMsKJl6UygK/Vv/TtS1mAkxCVwfYiRQ&#10;6LnNeShzfUYtc9cAHFwzdbAg5W9f57l3jR0gB4ofo8BVIADRtuKbGmCGiQDEvJ81l1jPHRd9jvP8&#10;XGfcVIBUaT8DC8Ajl+amdqWiTPs6wVIhzPWMh+rKOYQJF8yCYkB9m3GBLm+zZhRBats9jw+ZYmwD&#10;C7YJ5qZoa9IfWYxARx1QoOlZ4G3ZCTaO2rQTnXr84hnqzX24BtC/0fTfvRT20VyXnzya/qG+xS+I&#10;lbBrZcp4AAp86VE58PLLL6/Al0BGgZFpY0G615IBsH3HxNDjyRZgQqkLtkWpA21SRtvcSUPvta/n&#10;mY/kxeXSNq/29dmbnsteGuZVFlgoPvJDGhrlWYdIALOAqhNQ17dRdCL3Q1HWz+dHbrP++YNtG01x&#10;NzUghlWZNmA4KpqipbkSmgAymp4Lg6XZlDJt8eBOiFLL6T2sGWowCJxsAwux2yTmgj88BR5iEgAC&#10;TeS9DA/WTdDjfnM1YCNE5WNI+N8BlAAHLESpfPW+RxGoNvdK3/e3puMFnsp6II9dKYy0JvlFX8wr&#10;2UXGGLbLuAJSjTeszVwG5RplIQ7LfLOh1KZWMQsmfltt+TU+XOlTkcDSEhDhDyy0+f/1B8XJ2qXA&#10;/ThHdoDqcYLzKHyfyQ7gt/edH4GCgvzEJfgfqPC3bAXBgKxnwWU+dy3ns+jRyKxMVrT/fceqFnTo&#10;fDSraHgpk5SM7XplUsiSoORVVBSzoFaCTAufuwdGQCwCAAPk+FtfnO9713c+AABMiG3wnewM13Q9&#10;Vi96U/8FI4rUT6PyLdDcHBZldRL4z1k44hpE9HMtSP9k8cReBHzzKmlqIvdZhk3WkHLPLO+1Rujn&#10;jl1MQbqzYzwzJmGXY8xyn3/q4+oy4wLD9ol5sZsm8Ik55MKSamzztkNomEfzTAnvTrDgAOj8kNDU&#10;IQyC8ozTSYCP14Sqp42ld2DFYwFY6+IIWICi8vmSKTxWjIA8uyhS4GobCFADBpzDSqZE374s0QAA&#10;1GdJREFUY5tp/zsWSBHkGNtQU6KxTTWFyeL2nVoLvpPSCHywlsQ7COhyvM/8ZsW7h5gB1xYp7rv4&#10;cZ5jBL85Vx99praDH9f3W7+5QNwzznVdP54HEPHcAEc9LkIJasGXWAIyc35qKQu+lBXBnSHI0e6Y&#10;0iyBMCmZ5Oi6TWmBFCzZA0672MhBrQ1jx7Nq1mbgDYv0wx/+cBcfayf6zHAGNhkFQLgxt+9NHBZm&#10;IcZa2/NWzALEFUChuCT2fWiU5xsiAdSkCdUW4Kj2wBVXXFGlkKHV+cvFBPhb3AErXFobRUYRRkVF&#10;c0+kPwrU3zH//Pa/rAHAQ8R6uBbM1fiJQDffpe6CmM82h1GeNz0nKkGi6Sn1OC+OCfmIEZBq1lbV&#10;VS0Fz91kZGA0olhUUwAlUGTr6khJxTJE8yzkAaxI1ROM5gc4AUCALMAstbrTdyr+wXM1uUiGvPsl&#10;z/HeuWuiaFZkeggIBQoxOKXNLwFzIgB1nyDc+Xs2/R0wVcZblhsikGsAh+m7U67YJAGRyOjo0tYv&#10;AZS/XQ7b6g6gw9HvTY1Swww00ZoAgQpqbfUbAA4R7wIZm5prYgjaGnqVC6OpofSxHW2+b0BD39oa&#10;tqFuvcuwwAKo1iguoc0Klt8vVUsBJexGKjtuEKBAZD9gBXih4B3LRbGpJD2QAVQAdvXKjmsfZZSS&#10;wDuyw/YAW9xWAJn3RK6ltUtgateM4FFjk3ttG21TMa2p+gOcRrxQFrPgxk2R/HO4JQRTWVAKg3FU&#10;KY9d2A8+9hmYYoC61i4UywnLPp6ZP58CSiP4U3lQTCzlTWChXivBroz8oyxG+d9N8y0CHNvAAkUi&#10;ha6tqWMgdqCpoVspobZy75iFTdvWYhaM4WAkXI/LInaY3JQdhHnAeGA3HJ8GPwrI3BQb0vassjrC&#10;7QFsrI1Z2GShAl0sWbIw1lS5BBaMKWMEMCtr5hQrUL9rcBdyg22jLVE8ytzlAmQIZWVDbEMQ5Z5F&#10;ArskAQGAqDqWX1Oj+DaBBb79FCy89rWvrYLwFMER2Ee5NaVPcmsIjmwrXSwQUAnktiaoso0d+MEP&#10;flBZ4W3Fi2QrtAU9WWRYJMACZkJwmGuJRYggxE3vF7gS2Aksi6sQAxGWof0euijRpmurCMn9gHnw&#10;43pTW5tDxiz3VMSecL8AStwuglkFj/rf+8daAVwaVsVnYi9UYtzXQklD5LnkOSqRKj62rw0ANSYZ&#10;Qm3rVzz7leos7KtQdvm5ikWx/bcXzII6AE3N9s9qGjQ1yjgFC9xPigmhmu3ngDpHd9pRsd7sqsmF&#10;oTxvU5OZwK/f1lDXqRvC9Sh3Y0o5XzUc2ppYirZtayN1EqBQQ0IgpDiCXKZMv2JTLtUFWdRBuwrk&#10;AyT6tqc85SlVsOVaGiYBE0XpY2GUv/ZsYi5inwW/PTvwWGeWuCjtZ1Da9iTwuMc9rgoe3udm/u0d&#10;WFiDlbCvg6YUlNr8ZgWWmVBSBaOli7vP5b43NWnJrGf5/85BMaP9+KaV6BXAiLWQwhTAMKh9AZJi&#10;Fr70pS9Vl45SznFvYEFWQMyNOM91/HBDoPijpLvj/O07igjFHVa4z+L6/saWYFKwGwAPIMBlAXCw&#10;iEXmc6GwvMQURJ9y3Jcsa9kbjnUfz+8amjRN7pF6bELXdblNAJCQxbbXC/UzBGZKH633BcWsfoT3&#10;emhVFHdpDcWYSaPc54bJY6xIe97U9oZZ2BT0tM8vuuvZuhbYTef3Pbfv8V19X9P3KG5ggdI/9dRT&#10;K+pYGqUaAX5Y/5Sfok2sR/sZCPDj71T8hVLlz/eZdEfXUhuBUnZt4AHbwH/IChXD4DxpitwVrPf4&#10;LLaodhx2gmUqJZLSjrRGv52P0ZBV4FwuAj8sW/dR+yC2r5am6TPXjjRI1w0LGAPhWp7fs0RqZH2z&#10;qNx3JqDRPY0ZjIDnV8lSkz0BSNV3CewCtMFyhGLe9t4QGB2Aah8rSea+510/DjVv/uxzszaY520B&#10;2vHsewMWPFDXYrLPL7w827wSEKHP+qWcFSESC8CXLCjIbm0yElDnrEh0vN0eMQ3QupgBOdvcDIq+&#10;QPEmZ9Txp3BdW+yBIksoaZa3e0iZY2WrSYDdiMJJiisptMSaFuAopkLBJOmZQIi/HWshAGoEQqqo&#10;KMbBsyjY5F5qHPjbjwI1jhFo53N1DpTDlbbpejJCnM8HTwEKuhzqS48CON4asAUcSDHVuEn8z/Lu&#10;ww6QB7liedZgPJAZwIVRamrB4uSO3OKOzJXUdMeZz9i/NRpCfebGJolg46w/bVVi9xIsTDdEypWK&#10;BI6XAEUpOj11Q6RHYBoo9qZGsXI1ULRABcucUsMG2MUSzenaGId6JVV+fG6ItpgFdRZEyrc1Pte2&#10;IEWWO0Ykbax7wGbOTAILL4aF5S0zhuWG8Qiwrw/8/EM23mIdof6xDJQr0MBlcuc737lKT8ViRBCh&#10;5waigLpvfvObkw95z4ZtUkBKUa/Sdk8C5ixmL9yAu/cE7T0Ol6U4H0wn42FT2ytmYY4XWdiKOaTa&#10;/5r85NtsFA5GoC2NSsW9+vbA0V8+f1UcKWaAQKEjbIFIazEF3AlofosStiJtwALqv02ZUepcB21N&#10;gF39mnEsBVYPjsRGcDfMSeHz0cucYHljYMg1BTTnn39+Rd8PtZwEmtqJUayGeg6s+wALGBOLI/YC&#10;CyPbwLtgPdrFcuomDkO0uT7YOru03ZKAeQDM2jNiXxu3I2MlLYzW9KwFLGSOgAIaMgU102FBUc90&#10;+c7LiitA1bXVHeCC4J6oN9Ytep+lLEaAJasqI3AQuwRSmJSaNErKLKX2lUO2WLWlI3JHtBV00hcB&#10;iij/pibtEXhJG+vi+te//mBF3SnIfzxA4J99HizEUibFP0S8AiaANT4kdTLuba5ibchcvQbFnKKR&#10;F2ZH2iiZC+6SFeL9YSQ8/1CQ0vbs2CLxGd5/cSXkjJB1HQN8Ans5mSlrdFdskqbxaGxiFgReb2oF&#10;LDRIxwtvK1SzrmFcerOUBMQVmFBtqYRYgjpYEPHOPcF6ZT2LOxCnIF2SNYv+Zt1S6MpBo8gdl16H&#10;UhP4GJkC9eel/DblgUvpFFPR1MQnUNppA2y4TBRPG9o2LZhYFgwLtsM209iU1LUjXoOVPxYcAmQK&#10;PtWVs70lgD5MBncLWQNnQAqAoj/iPFTtmwo0xF4P5DrVNYe+m3JefwlIgeUuxMKZw4A7ptO73PWd&#10;PwFrcVjmhLlXwEL/8VHOKBI4TgKC/UTsU+j1Rjmq9Pa6172u+grN/uAHP7gCBOg9AMC5lBNLntLw&#10;v9oEKP/Y80A8A/pcnEE0mQGUpzLHTffFeLCi25qCT230IjdA3Q0RqZqCIOdoosu5VbhX7LMBSAmg&#10;1CzKgjxj6+o57g8sxFbYWId0sfceBYcCC/qlzkRu3Yi2vlIq2AvvOMbHHM9VrjmvBLBD5r45LfhW&#10;ULFxrGAaF5fYoV1kjQIsmBNd47MwCxONsV0cKBM9+kFchkUBffN3U2YUiQA9P7IcgACpis961rMq&#10;VwIKXGyCwEQBdYIUZTMIdhS4xw2hYqNFiGvDuZSlz6VJynLwA3QAEGIl3FPlQ3EIahP4LZJZrQTH&#10;YhGAA2yGv6V4uq+iMs7TH5+Jr1AIiq/SwuczNR6AFAocqPGcU2cU2CNDsB+3iOqFaH/PEXOHe4LL&#10;BZsyV/OuLPSKQikP3dRYjIJVsQyyRMY0GR0Ao1iQ0nZbAsCkvU5sBW89sMkXppGhYI5KmcZo9W1D&#10;M4r63qfpeGCY29EYbYu5ivMKWJhC4uUaey8BUfbYAIpGvQR1DCjqqIXAp+l7WQ4odgtHRBfzzf/m&#10;b/5mpSA1zANAgSbXHM/KtQhhIfgQWSsCH7EGrkl5+5+SVxaYUpdRIBMC88ANYk8F/VGRLb7HXrDW&#10;WbdiG6RRAgtAiHoL4gUAC9f1meug4wGGqdkFYACrYkHVd8Doy1/+ciUDAAro4aKZq2FnyEqKJTfj&#10;JoDP4hI7gQnBPti7AeDyTpuoZ4qkCVwBi0BR10JMYUTcxlzPX647jwSMJYHG5pn5xu3Xp7YGQLnE&#10;plFNT89A4YrELHRtmLV3YGHXAkzmGb7lqlNLQIQ+RU6RNvmdWenhC6cAKX8R1IKiRMFTjHK27Q8h&#10;s4KSvvDCC6taAoCB9EmT1nax6fUFQVJwbda2lM62nTDJQOBeG73o/lIW680cEgchI2GqlELuFEBB&#10;XQouHZZMlM6mfIEcBa3G0v6b3jsmhqxzgpXJABBDO1MALEesCCamHhkvq8TeD95xHWBF7X3uHht6&#10;tTEVfWsuTD2+y/XGS0CqrDFtrDAqsA7icgTYGv9tY5s7cM7so01PBqSKibK2dbFoi4CFoRR9fVK3&#10;TajIFx3/ussVigSaJaBgiQnVFOCocBG3A3Qe8QeORWNzA1AylKNJqTSzqHj/UzCCiygZQIOCru9M&#10;KFLfwiOWoKkBC5sCHAGJpiwN16K0sSRpM1dZStgPPlkukSl2CcVoyHxA/WNZyCUsaSBKamkuMAEu&#10;+gaWcQUBaPLmcxugx62DVbJVNLlw2WB+Yk1TcMk793wYBFuC15vy1d618eG40vZXAnSRuYMtNM4B&#10;B9k3xgbQyW05JyDuK1lz2zpl/bGWbGqLgIW+D+B4k7FtgRxyvW2dMzb6mfIobMm23t7P74tGNqGe&#10;+cxnXqkzsREUdsH7YiWwSqVCUmpRWIliMR6wBaxsbAHXA8qftaoKYx1Yo8758dtoTSwF90RbAyTa&#10;mAVsyaaCTpQ7y9rvMZaPdFGLpuBCQWIWz6A8gSFAoW0TrqbnGmIcsPhyWYVNo82z6D83CsYIABQp&#10;L3vD5zJbxJaoreC9oqbJnwIBKJvAxPZHd+nBHBJg7HK5iUuSBcXgwNYBnGtZ02Uncf9d5SpXqVK8&#10;ZwELQ9mCoS+ljTqMzW+GXnft57XJeS2Dbe3ym6p/yjaHmyG9prgDk41yiE2MAAKFks4+++wKHAAL&#10;2IEvfOELlV9bNTiLhiJAFAprg+IWm8CCTRuft+BJwYFNja9UueS2Jk4BCGlqUqU2FXTyndRMWRoC&#10;A4eMOWBJqqTzpWqyYrhGgiXkdnGfqYMp0+eV6gb02MVxisbV4HoAkLRP7wZYkEXhcxkuFIK8dTEn&#10;QIQxgkEak5I6Rd/LNbYrAXPAeGiryLp072TrYMbEW4nL6QQLc9AisbNdevO2xSb93N99rekhi1jO&#10;S6mX3s05pxyznxKg+NHI9ZoFFD2lIcCRIqTYKQZuCIrDRPQDaPB3+3Gcyel6Fg4AAQUvKJEPMR3P&#10;gAXKngXQ1FjkMhnamliAttLNLN5NLgx7RLCepYWhUSPFsc8bfsYznlEFc2IQuF/8LZjRMwIrZBRB&#10;jn2u2+dYfaDIc2IVcq8LJMpmibbJVeP+Is4jwDX3HuW4/ZMAw8EckKK7hqY/GC9rFOavEyxM2ek2&#10;xR112rvuhW7NUf6xBa/rpYuAc/v6M7v6tOvf58hz159x7v6jECn3lC43uViLfNoyCihXAU2i7Vnj&#10;UiJZEMAABkEgnIqMFLBrSWkU2Ch2IJogOCmMgKof56DpKVuAAZjw2zzxPeuVG8Tn6Y9juPG4GbAW&#10;/o/zWLfoUemD2BDX8j+F5wdlzv2hb1gJBaEcJ76hD6MoTgCIkuEgqwCAip3tyEFMBFfNnM2zCS4k&#10;A62sDXNKu1y7SwLmIFZRoPMaGrDA2LEe2SBuUbAQN1tSQaULWFdK1BwvKBcIzXHvnGuimpZ8Hzl9&#10;2rVj7OGAHZBbHQCVIla7AIVOaafFlMQRoPA1E1JwXZR3BjIoTpkQ4gHSdEEgQ/BjMBKUrYnMsuem&#10;8NtnfjsGMxHHB5PhXoKpHOO7OJYF4Zj4X+Eh1/Q5xsN3UXTGMZ4XCwLoYEscn1svgPsFawFAoen5&#10;9qVqxlwFHtD1c8clAQlAyTZz2XdtrJf+zicBsQvm29e+9rX5btLjygwHLKcfbtKtgIUe/d35Q8cG&#10;Mc4pgAISppEukEB5vuY1r6kuyOKntE1+yhCLoLYCi5l1DgRQVHzZFgYKF+uAIRDMiJYGbLkJ0jKr&#10;LHp7NqCsP/GJT1Tpls6V1sQNAP1zTUjHAjrk/qurgMqXlYEa9737+Nt9uFBQ/1wdWAIWP8ZDISdB&#10;f1/96lcrICNTAavgOD9SOZW59gwAj/iCk08+OUugQAX5AESeD2iJ5xQsqV/iQOZsQJx4CK6i0ooE&#10;1iABawJ33Byu/yHPBywIbmS8WD8KWBgixXJOkUAiAZQ9hRcugzPPPLP6HxOArmeRs7zVREAzsthZ&#10;/uIN4n8ZEP5mtYuY14AFqXXR0OZp+iRwwDJuy0bQL+xGW1NHgVukqSmSpBBTUwMypXmmmzABL/re&#10;VvkwroPqlzamX66DUcBMRAyQ+9oLI2f/FawYgAP8+GkL9Gx6BoALwxKMThnQRQLblgB3pUyatTSG&#10;QMRPdW2jvpXUybWgqrZFci0vst6PwhJs780o48wdEIpdpcMo48sKtwioafCVr3ylssqVgBXfYDLK&#10;1wcmWPzocBY7a19TZyFSG31HiSqBHA01qE5Dm2J1Hfduaih/QIaSb2o2U5KZ0NSwZfqJOYnmM8Cl&#10;Kx8bGwIUUe5YFXJSglrDUIghaKv9EPfCcIjfALbCXQKocF1gQ7hulN5ta1gFx8V92+SzvRFV7pxK&#10;4FDWNkwXNnAtLcAC1nSVYGHTBN+2EA9l0G5bzrt2f4F4JpS6BppqgNgD4EA744wzKuUWjTVtkyeN&#10;awGrILjJ+AIQIqtC+mTUk+e+UKshTXXkulBnoc2idp16RcHoA7AAtLSlDHompZ/rTR8FDWMHuCjS&#10;pkjRpsJCFDigoFKjpq5AWvAFE6L2QNvzACRqMHhmJa79zcXiB9hS70K6IkYHiyMls561pP/cJ4JP&#10;N/mG1+w+XOP8mFNeh7LuYvI2Adil37v5Csybo4tnQyz9sOV+RQJLSIDf26SKkqiK8wgK5JZA1StV&#10;LHaAYvY/ZaeKGytcvINjKc4///M/r/z197znPbO6LfeZhd9Wh0CRo00+eZUD21Iela5uS7vk9mDV&#10;22Y7bWIRxFC0BQxiDChy7hTXwETI5gAOpBv62yZNTY3/1IZZXAdYmU2ZC1w1gBv/r0DT2JWTQhNX&#10;Il6CrEubTgLeW0knHydP4J4h0RccqRUyRy0SVVRjF1YM6Ka2FTfEOHFvPlsgV59NPObsS9e150Tq&#10;Xfcu3/eTgGBAQUBh9ZvsrGSfCRACJChCljzqXxYBul1MgsVB1oLMANQ4t4K8fw2aD7eca6LX0xxs&#10;aZeu06Y4VZRsKkEdT0eZtlkMzm1zYegTwFPfGlu8gmjuJleE+ALPxr2h2ZnPQsSFo7H2uWOa3AcW&#10;Q6mktvxtc5s0vTH9w8YAJUCZLBRgJjbx6veWy9FFAvNKQJVEsUzo/z4N2O6Ttpx7bfrSHMUsHFw2&#10;BL9Llz80V5B9j+uLFvtevxy/PQmgvk0omy9FA/aAB/UHgAPxBpgGihYbEIGF6HMVHMMap9wpOJaC&#10;lMJA9ECu66h4CJxwdWAsKFjlirkb9MNvPyh4LAVw4n9uEOf4kcb52Mc+tgosVI7YZ3ylPnOs/+37&#10;AEz423UFXcb21+4nRkBMg8/cy/V9Thk3UanmHcAEUFDi/gY4osiaapJNbg+b7ABZ3A5DKttZSDES&#10;GA01JyyApRUJrFECYp4YDnNuw97nuWVGqbPA2Dk4sEBQ9c14+givHFsk0CQByjQNcEyPAQ7s+yAw&#10;kSKluIADaYMaSzliFvxPKWMYpFlS5mm0/rvf/e6qkiOXhqhp8Q1cGNIypS5SuOoX2HLazpYqRgIp&#10;QIUfexO4P8aAYtYf1/FZAA5+U5kKlCuL3LGAgM/8LS6BmwRYoHz9z93hfHKwFbbrWmiimXOyJyIz&#10;w3EWoNiFUWAj14C00LRhGWzMJPCrr7VVf0+CQAtgL/N3rRIQB2QOMy7mcCkMeW4xVxGzkFYkbbrW&#10;KDfElOVThzxonFMWiDHSK+fmSICyxSxs2rXQOMRsKefqWJQ6ixnLYELyxSuYJLqfC0PAo89E/rc1&#10;ylUGQBsApuQVjGpqEaTYFuQHGLS5MNxPoCKrv958hzFQiCqajA4BhYAPpY1VsCjGGvHKV77yGMsQ&#10;53CtAEUYjrmLM+W843JMkcCcEgCcsQphRMx5r9xrc/8xgqxPGNBNbRRYyO1Qujj0Paccf7wECjDa&#10;zohgjZtQ733vezs7IGVQfQOxDBQuyx5ICIUpBkHmAwUpot/x0ShgsQ2hZNGWshLaYha4ByINs94x&#10;5whwTK+fHoMJSRV++h1qHzvSRpeKCeBCASYELgIPClNpakOgNlMQwxWCmUibjAnAKndr6k7BlwOK&#10;BFYqAa4xawCWbo7Yg6GPbe5a1wCGWZmFoR3ctfPWwqDsmtz2qb92EcQW5FoFFLUAP0DBZPSDUQAe&#10;wi8P+CnulGYWKIOcpibKPhCX0BYMKwYBS9HUZCMAC23KGABq25tBn7go2moZSGkkDy4R8RfSIWMz&#10;JUGaFp+I79B3bpg0lkhKJiYiKmKm/a8HKKNsBU+WViQwtwTmCDo33wX+ytpZW9lxrj/zGLjvivVZ&#10;lFmY+0WX608vgTUX0PK0KPElkLoiTBSgLWbbWhPr4zPUvChoG0jl+CodI61RDQbU5Q1ucINWsCBG&#10;oI1ZoGCxGKyHpgaUtLkwLGrcH21xBBdffHGVWnnb2962iqngi43nV18COBJ/oakjoSZFFH3xvsRe&#10;cD/U6y3I3ACqUiZFsKfskcKqTT+/yxXnkYAxLk5HqimmUGxRPbNonjv3uyrW0bomq2uwG6JMzH5C&#10;L0fvtwRkBZhUXVXO+kqBz7DeKHnuCUAA2hcMKeuiaU5iFrARTU1MBHYgDURMj1Nj4aUvfenGc9uY&#10;BWmQUf1R5cq01oM6ExafKFKlVoR0S2WbNXEfgiebgJfPZISkMRqyN4CFeo5/DvDq+z7K8UUCU0jA&#10;XGVoAczGuuJqUzeAus0QyL2X861rgo/b3JVxrVZm4dCo9znop9wXVo5bvwQoRgpwyknPquZiaKLY&#10;UZeyJTTZBxgCbgWLEGVLITtflgRmQfyD42MzKIyAVCgxAVI4BVGy8C0IsUW1jArplO7FLQBU+M3C&#10;AIq4DrhdpHaKmlZwyjFKQKulIFNDcSp9Swst6aMMBzENXCDAAgCgj9YV213LsmgCP8ACYKGvjvfz&#10;0Ic+tHJ3ABAAiP7o8x3veMcqSBRrw+Vj8ZTSidkQS+FY8/p973vfsYqZslawRGIoyKUYReufe7va&#10;Q+yCFGaBvmtt2A7rGkDTZLik/S5uiP9fGrtSyGmtg26f+0Wh2EWSb+8jH/nIZI9KcaP6Kbx64wbg&#10;43RvCppS1sQFyKDAPAhARNkHjZhuY+3v2Gaa1SDV0f9qNkjXVBjG81DMMhdc0/XEEQjE8uN79/Gd&#10;z/04FoiIjbNci8uhvlmV6oo+f/KTn1yVagYWFJiiuG1cI62Tm0V1ydQwcZ2wdPQ3tuAWXwE4AAAC&#10;MwWLSrcEBrhSMCxAkOcBZshUNorNpKSBKkDle8CGW+M5z3lOJYOuqnWTvexyoYOUAHaQQbDWFszC&#10;6rIh+gpsCV903z7Vj7eY70I/xz7nPpw/9D15xyoDUp5t+yyEfPrsihiBT01AVZllLoR6i0JQaiso&#10;HYsZEA8gEPIZz3hGpcgpZ8GFrGzVIFkMsXOj8q6UriwH1SUjhdNnUh75WVn1FK5rYSQwGtgPbgAy&#10;RP9Ttuo6YCIo3f/+3//7cV11HRkSFDZGQKEpFj0FT46sGcwEsIE5iBgF2SaeR+wCkCRCGxMRLIFn&#10;EywmqFLFRk1fXP+kk06q2IxoikmJpdAH1yGTW9ziFtXXngNrkrPz5SGwD0Pnxj6sC3M+g4wfsT1r&#10;jf2yDgAKjImumIpVMwu74AoxyXahn3NOiEO4NhrcpOoqRUwp5SoXypAia4qQRvsLimoaW8YcpQsg&#10;oNvtVwFEcAVIzXJ/fn5MALcEoCCuoE4zcmHYmKmpARVYj8hwqB9z/vnnV/tKAAWYh7T+BGChPyx4&#10;MiMTbodgKixM2AD95PKg6KNY0zvf+c7qnFSJR2EoxwMuij9hECKrRDlp7IFgUExL+F65jIASwMK5&#10;/MfSUIEei7fiWJ/73OcOYfiWZxwpgdw5Xb8NcGtMptvQj+zKpKczSoBzjGFXUbTJwUJRnJO+y3Kx&#10;FUjAQqEUMSq9vgvjmO4BC8otNxVcokQp66amPyKsgYWmJihSAGIENlLArH9gwb1Y7QAHAJTGGqRx&#10;O2INWETAQFOzSRMlju53nHTJaCx9YIe7gOJnvQjC5LqQESKdM63kKHhRfzVuCNkVaTYEF4O4jWiq&#10;ScqkCGsNWABcyAUbEiwEUICFiH0igBiuHYyKe0r3HBsgNub9l3P3XwLmGeZMYbY1Fh4DFrj9thKz&#10;YEEqlNb+T4JDekLj2SZHrNm2zIIh8mBxS4tsosKBBZR6WzEmCu+SSy5pvK0AP+WWo3EbBMVoJ0wK&#10;nIXOGm/bmZES5d9vq2/w8pe/vCohTUGz3G3RnTbuGuDAJlrkx8oHWLAo2A/BleIJ3J+7JUpee16M&#10;QWrJWWRlZfhMpUjMQmyB7Z6+j0qT3CaAjvs4Rl2LtJw2gAFk2cOjDQgNeZflnCKBNgmYe+KBBDuu&#10;TTcyLKwH4pq6gPPkzEIZMkUCuyiBTYyYCU7p5aBvz567IKDLuROaUgApTT71tmtxM4jsb2oKHbHq&#10;m5oAQwVYgAClqM8777zG41gcrKE2sCBeIioyovOBl1Dw0jyxA6z8qArnOhYkgZriJLhfuASAsNj2&#10;O2fcuC9moau4DUpVLQeBkKUVCWxbApgz7oh0I7pt98n9ueEEEYsd6trcqoCFNbyx0odVSyCsZ5by&#10;pn0chjxEW0xA/VpAQ8pAbPKhsqhZ700ghAVOkWMlxBC86lWvulK33YurQixBBF9yUbg/RiICHDEL&#10;qH7sgMVGYCQGQKyF4MYUzOgvQAFYKFHNtYBZACYEU3JbYABkJwjMrFedzAVgQ95BOadIYG4JAP/S&#10;rwHorhTFufuSXl82krgeKdZda1EBC0u+mXKvnZQARRf7O/TJdhjzsEAJhdoGCtCHbQpUHILdJ5ua&#10;9EFggasCWOAa4O5Ak/odP1In+TItIr7z42+BUH5jCVzH35GGCYBwE6A1/a733aZVgqksTn6ztFwj&#10;frsm1sN9sRNzNXIbGrA2V5/KdfdfAtxeYp+A5rWULxc7ZL6Z11HXpe1NFLCw/2O0POFICVAu0vww&#10;C0v5ufn4uT4EJNYZAv0RuNcWbMlHKgWRcr7ooouqRcDGVrIFIgiQlSOA0m+KXbT22972tup4Py95&#10;yUsqtgDzgEJ1rt+OAQoECgIk3Ap+xCAokkTJAyH1Dar0WZ0FQEFQp+BIgIefFKPA7YH18LfnbovH&#10;GPkqd+5077GelrpzD7GSDhv72y6+Z86au9KI11CBVEAxcM8Y6Ko1VMDCSgZy6cZ6JRBuCBZ014Sa&#10;6inEFlDwFre6Fewzk1taVlsDEFgLAhG5B0T+q6SoqT0ABAhMVDypqXEPABNtsQE2oBI7EE1KqQBQ&#10;hZawE87FYqQNFftbv/VbFXugSFJbA0RiX4lceZLJthVBbl/7HCeWprhg+kis/VjjI0qOT3PFYVdR&#10;+wSbFhlAw64yzVmKzAH33IZdNUcKWJhG5uUqeywBi4xgPPUBmtIc53h0QX8nn3zysUunipAC4fu0&#10;FXRTo7hZpKjOCNxMrZig4QUXYgyamjgClefanlcBKPEH0VxTeiOAYxHEIAjCrDcBh2jPFGjUj1GK&#10;OWcr8DnkXq5ZJDC3BIB/wcFcfZHFM/c9267PDcEliO3oAtt7ARZ2xf9o4V5rXw/Jeun7DkwiyHtJ&#10;ZgGdT/GmLSYzC0AhpCZmASiQWhiVCjctQqpStoEFLgLZEm2V5yh71SPTJs4Cq6DEsywPdSnqmz/5&#10;X6qkFM62pv6DegylFQnsqwTMA2yfsud916MpZcINASyofdLVj0nAAnqx60ZTPmC51vISOOT3S0lT&#10;cHz4bXUPNr2RIYXKKGt1ENoaK151xqb2ta99LYtupdAVbGpqMhUwC21gwS6TTa4E8Q7cETaSQm+e&#10;eeaZV7JYVH+Ultm0J4a+iH1Id6QcIr85ZsghzoFDMiLmGDObrsnVJm1xm1VE9cE8FZPV1SYBC103&#10;Wfr7uaniMoGOf6P7voh634onifzv8ustPdbb7mfHSTtTRmvyfVsg2rIOBCNS6G1zSWpmkyuBrJRy&#10;tlnUCSecUC1EWA5VFsUzsKjEfQhyFIBZb8YSRmPqrcDX8l72uR9dNPY+P/uQZyMv7GFb5tKQa/Y9&#10;R5l2c9R87Gp7CRa6Hrp8f1jKfuz7DmYBWFgLMNrUD8BAOWQAx3FqIwhkkmHhh59SXIHqhmeddVal&#10;xGVE+G27Z8GVFL4gSiyAUs6+kzHx2te+tqp+yIXhx94StodW3Mmx/lbe1gLkR1nlSK0Uq+CejlOc&#10;xt4VCkjpiwJUb33rW49e/epXV+WjuTh85391HJzTVYhp7Hsu5xcJLC0BY1yxt6WyrOrPJ7sJsLdW&#10;dLW9BgtrWdi7XkL5Pl8C23in4gD49cQJrKFxDdz//vffyHJIZwwqX5lZ/U/rJfhbVoLaBv4WvEmZ&#10;+4y7xeeCFNP6C8ASGciyiHNje2tuGhkQYhaAA/EKArjET3CpyMTgtrDlNeoV8JD1EAACQHB913Bv&#10;1+VHtbsmhgPbMEUk+64wQ2sYZ6UP80sA02asNxVHm//uR1WatDkoS6mrrQ4sbEMZdAmpfH/YEhCn&#10;QPGxhNew1SwrhFJmaTfNF7EAoRT1l7KltLkUXvrSl1abRwFA9o9g6YvIVhdBHQlswVOf+tSKHXCO&#10;6wS9HFUk3VedBBkRvo84jsiycK373ve+lXKXnonitIulpsS1Us9AgSBGVpUgq9S1BxhEmudhj7zy&#10;9Lsogb4xNrKGzJMhbazr5+KLL64YQLVNutrqwEJXh8v3RQJLS8DkBxRYv2sAswoZSZ1souX1jw80&#10;tsT1P5o/CvuIHxB8SDmj9gUxclOII1BbwYZQGAWFWrgy2hY+uzza46GpsZJi3wjAhSvihje84bGA&#10;TOWoWTNcF49//OOPbn7zmx/HkuiTjbRKKxLYNQkAubKB+jRuP3UXuraI7nPN3GO5GM11adRd7Upg&#10;weJQL6bSdZHyfbMEoD5WIMvLolkCI3dzpLDC0e6o9jU0+ybIi24rPU2Riysw7urUvVRJln6wAPUA&#10;xlNPPbWql3C3u92tYhnamo2qzj333MavgQHZEtHsF2Exkt3hvlIsuRrufOc7V/1Dw/KdRrMnRVsN&#10;iTXIv/ShSKBNApi8vvEH1hfGiHigpRuwALhjEbtaFrOwhjKZXQ+y1u8tjgYQGVq810Bjr1VWa+0X&#10;qt2EwiysodnCWV/awAIXAasdWK2nJ0qVDLDQ9CyPfvSjK/eEYEP7YVD8TTtT3vve924FCy94wQuq&#10;zaLSZqMocRGq15kLdoQU/yD981GPetTRSSeddGxuyD+3oVRpRQKHIoEHP/jBR7e97W0Xf1zsIjeE&#10;+dfVssBC10V26ftt08hzp3Xu0rvYlb5i2lDzkYu8bYaI4hUM2AYWMAOyFJqarINrXetardXauDC4&#10;IsQRCED0gyUAmNIqkO4hS6GpPf/5zz8SVFlvp512WsUmaLIwsDXcDcCPoEhZGpp4DK6W0ooEDkUC&#10;sXW8GilLNuXgGUIHW2ehTdgs+66dtZZ8UeVeuyEBbBCwgB5fQ8MYvOxlL2uNJ8AGtBVbMv4pc6C5&#10;CTgDChQ5YCDwETVK8UtlxDiIMfC3LAU54oKz7I7pc2CAe0Ialuhq53Fr2HL6Lne5SxUDoWCT2Ijn&#10;POc5R1e5ylWqQEbg65RTTqniJzAOQIS4ilvd6laNoGMN76D0oUhgSgmY04J+I9ZnymtvupZ1RLyE&#10;3TC72kZmwQNs24rqeoDy/XQSKO+6WZYCCaFvCnLbLaeC5Bj2THxBBFoJelR6GVDiGrjNbW5TKXOZ&#10;DlwIFhj0qcwJAEMJZ8FdUh5RqlwRWAl7SNh4SvYEV8SLX/ziCuygP9V/0LAK7iPYUYaEok9qPaiz&#10;UFqRwCFIQM0FW7YvyS688IUvrNY2GUhd68akbog2a+UQXnR5xitLYGxaz1pkGmAhJ2JYn7cdlyIA&#10;sm37W8GFm8rLSqWyS2U0VSDVRajngQtWbNpXQt44cAAY1Jv1AYMASHBhAAtRC0J/xVI86UlPqlws&#10;ttkurUjgkCTAEACWBRYvZbgB7cCCbKWuNilY6LrZvn4v9WzJ1jePd8m+9b3XLgAKFrb0opySqH2f&#10;f47jb3e72x0p99zURD9v2nPCTpfp9tBiFZRl/sEPfnDc5cQeqPZYb4ASVwSLpalhFWRCYA2ABeAk&#10;msBIRZu4Kur3m0NO5ZpFAmuTgBRnBc3a4oGm7q+6Kyo45hhCewcWuqiUurCXQnBTv+RyveUkINgO&#10;+ob6m1qOa2Cp3uqLYCVbTDc1CpkboamZC6Ki7QvR1WwjrXR0UxPH4D5NTSEmwIuLgkzTQMyvfvWr&#10;FVAAIkqAY9cbKN/vqwTMH1VU55oDqY60ZTywIJC5q+0dWOh64PJ9kUBfCcibpuCGpjaZnEuBUmBB&#10;4OHXv/71xsdUSEkwYlPDCmBP6iBAkKLAx2ieR6GliDeoX0sgpD0impoASznlNpZiQTlWi+3bVZsk&#10;66GByK6zbTdQ3/FVjt+uBLBnQ8fbHD3/P//n/xxd4xrXOJLGPHeTOmm+5WxpPwgstFnv+0SPz/2S&#10;1nb9Nh/3NvuZKtgoIrSN/vzkJz+pJlROxPCm/o0FDDnnixn4zd/8zUawYN5S0g95yEMau8klZNH4&#10;7Gc/e9z33BZSrFKwADi9973vPfZZOn4AgLbUTQuz/olN4C4R8CguItYUrAdLp2nx9vyyJ/qyh/WH&#10;jZon2xhLu3LPsTLeledcaz/POeecKtC3jSGcqt/mqayknLVtEFiYqqNDrzPHQJ7jml3PtyZ//Tae&#10;v0s+a/n+W9/6VkWZU25rb5gFivzb3/52Y1fVZmgrK2s8YgzkfKfN2KDkWezicwR8csnYhMbf8SO2&#10;A7DiouCG8LmiUH5858e9Y2MoQZMyIFJgIfuBrNVecB5WxznO9R6kZCrk1LcdwvjOAZO5chsrryn7&#10;ktvnfTrO2LeJW30b97HvpS4ju8ly+7W5WNPjj4GFKV9uUIpTP9jYwdD1jGtS3mOfte/5nn1t72st&#10;2TWC7TALSiDvegMibObU1ijlOo0vYloOuPRJe1IIQrSLpfxsPzag8iNwkTUEAPje5luKLflOLIJj&#10;ZVb4zgZWgACXiQJP0QRXAgtcFK7lt/OklDmXC6MEPza/vXT+rpEpbBtza1t31jLH1TOx6dqchfwC&#10;LEid7GqzMAtzvPy2IDIAIEBAzn3H0NldYKNL2OX73ZSAiokU4J3udKfdfICk10orn3322a0VHGO3&#10;ynQuCUYUNIlxUA+B+4GyFxzFLcBt8elPf7qiTG1HLfVLtoOMDP8rwuTHcZ/4xCeqGg1AxJe//OWK&#10;gVC/IjKKyBqwuPDCC48+//nPV9eQ6in48WMf+1jly01TO3f+hTQ8wNB1JoydtYDsXXg3Q2W9xLO9&#10;4x3vqIC1OTNXi5gFBdC62iRgYVuDMwccHDJb0PXy1/h901gCFHPe9VzPY1MjzMKtb33ruW6x2HUV&#10;UHrJS17SeD9AQR0E8QKpvFk26eZyURNBZkNTu9e97tVYTMl5P/7xjyt2AnugxoIfzEEUohFzAUg0&#10;ZWToA3ZjG7vzLfaCRtxozYqv72Ntc7737etcxwt05IqQ7jxXU6FVjNAqYhbCki8vf67XXa47twQo&#10;LsrNxkq73mwy1ZapYHFCe4oNYPWnAEExp6BDKX2xA20WD7eCbbGbmpgGez9wL3BvyNrgYmBFaYAh&#10;MJHWeojrADFKbhc3xK6PwuP7D6R+97vf3a+HmuBpzAUl0LF0czVgQczCKsDCXA9ZrlsksJQELrvs&#10;smq/AqWPd63V3XfAQpulwmI/8cQTq/xuwCFcAz4Xp2A/h1DoNqPigmhqCjbZtbKpUfhiGQAG7g1M&#10;A+sJcNAYFQALN0S96Yfv9t0NsWtjbGx/GZTh/hp7rX07X92TpzzlKbM9luBihtBsqZOber5LgTWz&#10;vYFy4a1JgPKZmsXiNxezYFvmXW82mBI7gCUgq7Sx7ihuG0ilTVbDAx/4wCPumBQsAFH1FjUYLrjg&#10;gkZRASHAApfOPe5xjyp24kY3ulG12VQ01eSaAI0sCIGWa8qJ3/XxUPq/bgnc8pa3rPZcmathGYGF&#10;rWxRXWIE5nqtw69rAV+6JPXw3l75zG37YgX1mVD3uc99pnysrV5LkONTn/rU4/oAJHAB1MFCHAQ0&#10;aAwCteQ/+clPVv/X348dJt/znvc0Ph+AIjjS7npRNY5c73jHOx47XoBkvW/G8N/+7d9WNRpKzMJW&#10;h065+UISMOYFFj/zmc+c7Y7qp8xaZ2Hbi/dsktvTCxt08usPqU05RtVrFwSEwt+XJj2yDuzFJXBD&#10;NFnu6h5Q8io5qifPLeFvlsnrX//66sfCI0PCcY94xCOOzj333CqYks/Vb4VmLHziFSyC4g/0w7G2&#10;tQ6XiQBJFtV//a//tQIVrqtWvh0slcFV9MnfAIVtsJXHtdulDazkp5dWJLAPErCGcQ/MCRa4IcQs&#10;lHLP+zBiyjPMIoE+rooPfOADVTaETIJ9bvzGCi01VWKVrUChy8e+6U1vWrlluA8odRSmglVcC4o6&#10;qY8ADIhdkJLlt8XI9taqQaqXwN1x9atfvSriZPtq7gV/ey8qTAp6dC0/ikxhK9zH59wXD3vYw44e&#10;+9jHVkDDNtkqP4pnAEhKKxLYFwmYU4DxXC3cEHe4wx06bzFJ6mT9LlNadZ1PsMUDSlDOFoW/4K0/&#10;9KEPVQqO3/6QG8ufCwJLhT0Qw5DWOYl5D0xw3Wj1GigyLLAS2AlBjgoz2aHSttQRQ2F76+te97rV&#10;vbg+ggERs8ANIe6hqWF+2na7POT3Vp59dyUALNerOE75NJgFrKk529VmAQtdNz2U71lJhwKcmt7p&#10;N77xjb141VFV0IZKh9yMZ5vbKMmssFLbZlUWHvs9aPVsDC4OjAKLBrsALLz97W8/VuLZOW984xsr&#10;BqHeZEFgD+pukrjHgx70oNYaEof83sqz764EGCibtpQf+2RchVjT29zmNp2XKmChU0S7f0Afyn3K&#10;p90XoKRyoQmVRuxPKadduZYAQwWUHvOYx1SFk6KQUr3/Cie11WAADoCF5z//+VU1RiyFmg6u+8EP&#10;frC6FFeIgNLYVyKu/8Mf/rBiHCLQsn5fzII4h9LWIYGUdVpHj37Wi9jrZE19auuL8YxNm2snVRVU&#10;c/e9KWBhF0bMiD5uCyiM6PJqTg3ZKW8MLJx22mmr6ds2OsKvKctBlUXpj8BDU7NR1Caw8Gu/9mtV&#10;QKJ4B831fCZQUfvSl750rKpjGj/BDaEYVNvCKdYh3R1zGzJa6p7GZlsho7XN+eKuHT4qAHL7odR3&#10;gh1+xePPfN7znldlQ8hA6moFLHRJqHx/8BJ4//vfX6Fvkfe73FRJTKsyUrpcLG37rtSf1aZPWBZu&#10;A0GMTW4IcQbiGdoKNsm4kJ5JsQtMjOZvkd/iE2x0ZX8I+0GkjRsCa9G2sY5ryMYorUggJDCXkl1K&#10;wtgZLgIutjlAoCwj2RAMga7rF7Cw1Fsv99kZCdQnTdDiUvZ2uclmsJFUNClZAgu5BnKa7AfMgswD&#10;ZWgjINGCxjUgm8FvsQiCQl3XMQIS1UYQa2DDqV/6pV+q0iZRoNEsWoJIbTzFYuaWAEy4HlSUVIIa&#10;w6O/gifFw1AENq+ySRUXhkVVhsRf/MVfHCkYZe8Kv/0AKaUVCeyiBF7zmtdUTJ5xPnWLmIWcuIgC&#10;FqaWfub1SvGqTEGt4DCTFfqWprfLDUVv0aHUKeRf+ZVfqeojaAGQUqCEJRA3QOEDBBYrCt+5rhHV&#10;WrkRKGTVIW2B7ZoU9oc//OEKNEg9tV8EkICRQHtianwfjYtB0OSLX/ziqvQvZoHrR4qm81CxfvvM&#10;ceIdMBT+9tsPgOGY+AywkHHhOe9///uv/tVta0O+1QvmwDuISZOKbP+GMS6dphiy8847r1rb0qJo&#10;beLeSbDQRZcc+Ngqjz+xBGyKJL0ofOoTX36xy8XeD9KlFD662c1udixb58wzz6zqSKiXABSp4mgh&#10;oXgpYPtCAA3qHQhQVPsA48KFcbe73a1ySbD2b3zjG1dAQoXI173udVUQ5M1vfvMKdAAErH0KX4Dk&#10;9773vWPPbk6jQrEDrknBK+Ykq0JfgBQVI8U22EgKULFwCpB0PPBtoy9uiFgfLI4+dxx2Q5xEmwtj&#10;sZdQblQkMEACtmf/l//yXx6dddZZgzPsmsCCuiTAwp3udKfOXu0kWOh8qnJAqwQK0Oo3OATYxWYr&#10;lM0cbcl38qQnPamqcyA1kUsgmoJJ9mT43Oc+V7kZxBS86EUvqpQ/hU1Bq1EvZgD9j6VgzWMb/BbH&#10;8JGPfKRa0MQWuIaaB763CRel7TmdCyy4/9ve9rbjCkCJ/MYoACWyHtw/bRgNG1i1BTjKhuDOaGrc&#10;ENiIfXBHLDle5hjv5ZrDJPCqV72qYs/MtakaNwSWT+G0rrZ6sFAmRtcr3P3v1/6Ozz///Ap9z1VJ&#10;rc/zN1VX7DMC+Pv/6T/9p0cPf/jDjztNpcVXvOIV1Wf8/+ITxBSccsopx46zkRbLnvXPisdCfP7z&#10;n6+YBm4CP4CAGAPXv/a1r11VbuRKYNHbn4Q7AqCg9AEG7opoAkmdLz6B4q+X11ZyGlhpS8mV2hpu&#10;lbpMsBjiLLhMdr31GS+7/qyl/z+XAMAttgAjOHYdiKtysZqfmMauthNgYSrBdAmjfL8OCazNdxsx&#10;C2PAgmfqyjrIUQJd12h7g2h4ljuFz7XAJRCN8lVKmSKXLYFBQXdKq+JiiIbit1BxM3A73P3udz/6&#10;5je/WVnsWAIgA4sgpRI7cOmllx4961nPqhYjStq21VwaAAvwgKkANCLAkovCsVIn3bteVc413vzm&#10;N7cOUgsp10dTA0CkdO4DWFjHLC292IYEgGvswlSbqSmOxhBKM5Panmv1YGEbL6Tcc7sSWBtY4H83&#10;oeo7IfaVUg4Y6HvN3OO/8pWvVPsvCJSSQpk2Fou0SC4HtejtAgk0UMypdf/Tn/602pdBaiTAIfPA&#10;ccACnyoljzVIgYiCSzaOEmMArDg3grQwCY6P2AVuDMxCZDdgKvoUowFeBFk2NbET+pmb+ZEr13Jc&#10;kcCSEhAX9K/+1b+q4oWmaFwbAo5zAoB3AixYMHZ5i+UpXmq5xvYk8LKXvawKcBQEuMuNVd2UhUOR&#10;2yBKamKduUgDAjELFL36B7IeMBIAkPRG13Bti5mUzDjP96x67fLLL6+Ag8BFRZu4MkR4R1aFBdD3&#10;mAlKnQVlx8/chgVpW0T1F1hK95XYlwqjufIpx+2HBIxzxcm4+8Y2axtDCOPY1XYCLHQ9RPl+OgmU&#10;BfTnmx+FVKFv9Phzn/vc6QS9oitR1jIg6kWQ0i5S+iyapv0+gASBUmo4iKomK/ED3BqYCe4BmRas&#10;F3EKLBkLlB9MQDAuT3ziE6uYiCjnzDViw6nchtmIIjwWUttbq62vLxZDLIZ+xC6Vgjj9zBW4mtvv&#10;clyRQB8JiN0R83PNa17zSixhn+s41tomwFFAclfbKbBQahN0vc7x32+TKh/f+2muUJeB3H8TSnR/&#10;Fy2+r/LzXGoksNDrTaYEICGDQaW5CKC09bR9JMQ/cOFQyne9612r61DYXBKpoqbYBU8GYBUjoqpj&#10;nxbyBxbERFgMuT8ABumaXCeYD3tTiIvAcqQZFG37TvTpQzm2SGBuCXD1yWDCvtngbqhuxBYC7Tk7&#10;6k4OFub0N+/rQmxg7fOzzT1x5r6+GgMmlGyBQ35P0hrT2gghd8pdZUepjVwIgENbAJZASFaRxU39&#10;il/+5V+u0jI1Vj63RIAFFRyxAW1bUvd57ypDys4o7sw+UivHrlkCAv8pe0HFsctr3/4CzauPWTjk&#10;RbfvC13T8UMR7JqeoW9fWKDAAiv1UBsFDiyEYk/lYC6LLZAhIbqatSOOoanJEbeLniauQYrm4x//&#10;+Or/008/vSoVHfEOYiwUZ7J/xdjGPSHtcmg2ydj7l/OLBOaQgPFszph3Q9rTn/70Kh4LA9jVJmcW&#10;4oYFDHSJvny/KxJAoZtQ9SJBc/W/Pnf8vwaQpqBTW7lZmRQYBdkM3BAqLja1Cy+8sMq6iPba1762&#10;Sp+UVfGud72rOj/d+pq74va3v/1oUcvKAFIKWBgtynKBFUnAugAED03rDta0Xnel6RFbwUJR9isa&#10;ERN0pW/g4qG9/01KhJIUs6A06r42i05XPEbbGDJWbFJl4bHooEXb3BBqLUjPjCbrQUqjYkqqK3I7&#10;OCaalEy1GVSFVN8hDcLs4/IUxKk65a62vvN3V59zH/ptnCpRvkQzBxRUE4szpInfSZmFTeNsNmZh&#10;SMcP8RwvuywE637z6HETSr2FuVsdpC1VkAxYGLpvgvF7wxvesKrmqEiTctLpVtghM8+iwJW4hPQz&#10;sQrqPAArv//7v39c3AImA5jgm73kkkuqPSmiARVRdXLu97Jrc1RNDHtplLb/EjjttNMqdi5SlD2x&#10;uZYzZmUgWdsCbLQxgq5ZwML+j6XyhP8ogVQJ50yiVGiPe9zjKmbBfghLtr79XLJv6b0odNUR7TWB&#10;CZA6KSVSMKQtpNVX4AawmD3jGc+o4hT8bzdKu1JibNRXUCxKBUZuDPEPwRw84QlPqKynV7/61RWo&#10;iBb7TSzx3GN2+4v+RT2JJforWp6sDo0hXEK2a7uHwGJ1F2QXmT/G6gUXXHCk6FlX42IV4Jizo24B&#10;C13SLN9vTQKU5RoU5hlnnFGh7ze+8Y2jZbGPizcXjngAzAI3gfRHm1KJYcAyCFL0Y3tsQZLAhP9t&#10;IR0/0ilvectbVgGUMiQsYgEW/sf/+B+VK8J7SJmF0S+j5QJ93tEaYknmksO+X7ePG2vtssDkcQEK&#10;Ljb3zMOccSx1+YQTTrjSXjFNzzsrWMjp7NpfwpD+xda4Q849pHOmGh9TXadN9hSXwDsU+ti2lFth&#10;bD/7nO+ZFHX5m7/5m2OnqXNw8cUXV+4ItQvEJohJUPPABlS2rOZ2iOBNrA1ggQa1eZUI74gjcZxN&#10;oKQ+btpK194URXn3eXPl2H2SgLlkf5WrXe1q1R4utm/vagA4Vg972tV6gYWSo9wlzvm/L9Hc88u4&#10;fodHP/rRFbNw3nnnLX/zHb2jion8qPWgSa4EhZvqDUjANtgOXH2FX/zFXzxuUyiZKN7Bpq10FYXi&#10;vpi7zQ1O5+5/uf5+S0AaMwZPplFX4xbkYgUaulovsLAGSrjrgfblexZZ2fRmHW9T9T91FqZgFuKJ&#10;1qpwxrp+Yo3AKqhLEVQvK0cApXxwe0JodRpYJbqb3/zm1XHSwbgloqkcya1hI6u2xm/7hS98YdZB&#10;M1Y+aed2gQXZhT7O+sJ38OKxi2zXfg8YQVVWgQVVVrtaL7DQdbHy/c8kMMUE47tVDa+07UvAngbA&#10;QprSN7ZX+wa828Z8/TkxB9wMTcF+NpdCifK3vuENb6gCHa+44opjwMJ5Sty2td/4jd+osjFKKxI4&#10;dAlIYwa4N5UvBxb++I//OHtH3QIWDnBUrdWqXeursPkQsCDSeFdb7BA5R/+l6Ul5rNdW4LYUdJVG&#10;ZZNhWx16gMPOkBY6TIRAx7SynB0luSraqkNyeyzhhphDhuWaRQJTSuAtb3lLtRdKU8XV9D7AgoBj&#10;+6h0tWywAIUUJdMlznV832W1lvfY7z0FsyC1bxca5V1vQ995V6Em96G8ZTWked4+tzuezwUexpgU&#10;s2A3ynSM6humgfsBkJACJv3LQiaDQkEmTfln+0oIhnS+Y4AKz+s7QZGf+tSnyjq1C4O09HFWCWDk&#10;xP1Iq9zUgllQnKmrZYOFrgvtUxpK17OW7w9LAg972MMqvx7LdhfaZZddtqjCBBYo8VDqqYwEWanu&#10;KLVSTIGMB66GX//1X6/OOfHEE6tASIr+V3/1V6vUL5knCjDZDlugFmYnmm3CpVkCIY73O9Iwnfdv&#10;/s2/Gbxtr8p7ij+VViSw6xKwXbuA4KZdYtNnU5QJayrQsatNBha6bjT2+1LpcKwEy/lDJfDIRz6y&#10;UmBTbGg0tA9t5+VY/lPfs349KZG/9mu/1ggWFGWyBTT3gzgEez2cdNJJ1d9iQOw86Qc4sCOl4kuK&#10;xNia2pwXpS2wMco8YyvQq0pwq+ugBoOgRowCYHHppZdW1euGtqEMzND7lfOKBOaQAPcD4Nxl4JhH&#10;wIKU5q62M2Ch60HK94cjgaXTR+91r3tVlN573/ve2YX84x//ePZ7DJVfmyK1MIk1qMcSqLWAMUit&#10;9XPPPfdIdklbe8ADHlBlQQhutK207akxB3e9612rU/RBTQf/191tYhzcs7QigUOXgLlx05vedONc&#10;IyM1ZICFF7zgBZ0imxUsdPnOO3v3jwewEsZYCjn3KMesTwJdbq0lLUBR+NwQa2QWhry5qVk64MMe&#10;DfX5LhKbYk93kXzxi198ZC+ItqamBdfF9a53vWoh05zzz//5Pz8WE4FFYDVxU6RNfIMyx6UVCRQJ&#10;HFWpy9g2pdXbmgBia5utqrvarGCh6+bx/RSphrn3ajtuDX0Y+wzl/HkkcJ/73KeadO95z3vmucHC&#10;V82p7DZVl+qgD6jg1mlrgASwgBYVzyCIEQCwGyWGQt8FQ2If6jvtAQt1ZqYLdE71nOU6RQJrk4DA&#10;X1VP1VtoM9wjZuFZz3pWZ/dXARY6e9lwwFSLwFj2Y99AxpIWe5/3Ple/XLeLuVIIyLbL73rXu/p0&#10;eZXHpkWF+m5s5Hjy6hMn8dKXvvS4VEmVGDeVlrWhjRgG7gexCjam0md7QoQrgmDf/va3V8GNEVSp&#10;X9iHOhAaO79X+RJLp4oEMiXAdSoguK2gnOBt8VjPfvazO6+4VbAwlcLvfMqZDqj7fudSaDN1f7WX&#10;XRsAsx+BCSV4rrR+EviTP/mT42olYBbUXmhrWIcoU3vHO97xGNBQac5W1SlgkWUhADIAjMDHetVT&#10;Y0laZWlFAocqAXPE3BAMXG/SmMUsqG3S1SYBCzaFyW1DFWqThbAGsBH9WpuCy30fazsO7Tx0jMz1&#10;LCxaAXcf/vCH57rFzl63a9wHk0HJC4SUz32Xu9zl6PWvf31l7ajo6EfgIxZCuWcL2Ete8pJqi2WL&#10;HNeCjApMgwDG2JpapPdVr3rVajvsF77whRX7g5mwpbXYB9bS0GDOnX0hpeNFAjUJKI5mLt3kJjc5&#10;qu/vpK4JQ8j862qTgIWumzR9P1YhrAEoDHnucs7uSUCJYRPqQx/60O51Punx2Dk39OHtEwEEUPYW&#10;J/EH6ixIt/RbDYbrXOc6VVBjfMft4Bw1Gd785jdXrA7A9pnPfOZYNwBLO1h6N3al9NuCiJFQUZJF&#10;1cdlMvT5ynlFAmuXgHnDTVcPZJTphVlYlRuizXcYC5jv+/hQWRdz+SPTRXWue6x9cC3dv20pMs/Z&#10;BTzvfve7V6mTih2V1l8CCr6on4BB4E7ghmh734CZegvRHGunye9973vVO1DGNm225FXxUWCkINRN&#10;tfD793zzGdscs1M/S7nefkhgk7563vOed/RLv/RLR9///vePPazqtLIhtp46GT0ygbvAQizaQTGm&#10;r85nrmFyxvdKw4avsm3SRopYrsIPSrUsAj9ToEu2pe+XPpt7bwKq0v9YtbZ+La2/BM4888wjP5qM&#10;ElkLyj43tbvd7W7HpagKcGQRKcCk0mO6V0Scf/nll1esBQupqdR1/x6XM4oEdlMCm9yCQAKmzs6v&#10;0bgEgYXnP//5nQ+8NTdEW8+i5nv6vYUc5ZgKInyRaMYuy7BTCv//AUFZdkXH517vUI7zXvZZZiaU&#10;zVY++tGPHsornfQ5n/zkJx+jOZVUVp1RxcYA8+nN1LRIs07M8xvd6EYVfcot4e+mBVH8AzeEfSgO&#10;uZUYjUN++93PrnqqmKBo4rEWDXDs7mL+EcEWUNxAQi4rkH+H/CMBlENoU+Xdb5MdmPM93eEOd6iY&#10;hU9+8pNz3mZvr22zmrPPPvtKz4dd+IM/+IPjlL//AYm0vexlL6tiG04//fSqGFO6k55S03LElY+2&#10;CDpuiSqYe/uyyoPttQTMEVVSo8n0WkUFxyWkvq8KagnZlXvkSUCwnEj7ptSjvCsc9lFcB1Im6y1i&#10;GNI5DJipoZA22VbSJm2jK/tBpgMLWgzJb/zGb1Q0qg2oZFAoO63efWlFAkUCV5aAtSwtt65gkw2n&#10;2uowpFdYnRui7wsuYKGvxMrxfSWANgcWPve5z/U9tRz/jxI466yzGpkFwrGfxHnnnXck+OqNb3xj&#10;lckgFRIY+NGPfnT0v//3/64CsixwsiVEbQt0/E//6T9VxWYEN2IoVHT0vxK3YhxsLhVNnQW77zXt&#10;ille0LQSKOvxtPKc8mrmmtieNJjRvAIW2mKI9gosTCnMXb5WWplvl59jjX2/9a1v3VljfU39Fj9i&#10;P4XcNtXYaVMUdor8yle+0hjXInARCLjxjW9cbUUt+FFtBRtQ2RjKjwhuAACDoIaCHSz5WsVCxBa8&#10;X/ziFytXkeIyXBmxhbVtrLERUjJzStrmyqwcVySwaxJQQt08St14Mr2ABYC9q03OLFh4/v7v/77r&#10;vuX7IoFBErAT4dJNQRPWLIW3K22tFl69X8ACV4ItqFVfBBosXieffHKVQskl8b73ve/oIx/5SMUe&#10;cDdgD9LMqHgndtnDTHBPAA7cHN/97ncrZoJrQgpnaUUChygBWUJA+GmnnXbc40eAY1RN3SSbycGC&#10;m9UXhK4qb2kH17rIHeIAW+Mzb2MLYhHElBSFVtq0EuAu+J3f+Z1jF7WjpDLOUU8hXTvkhMuGsOj9&#10;0R/9UZUhlTalogVACoy2gU7KrmAVxDyUViRwiBJQfZbBE0xcyECM0FWucpVqP5auNgos5IKAOgCw&#10;SUxTK0Ch63WV77chAdau/OSvf/3r27j9Xt/zs5/9bJUSmc79WFe4FlRvjIYyVRIay3C1q12tYhHU&#10;W4mmJDRGwZbYj3rUoyp3RLTCLOz1MCoP1yEBbgYMXr2ejIJnsiFmBwtTv6Go4hgU49TXL9crEhgi&#10;AdYsZuEb3/jGkNNnOWdfgLUS2ko0Nz0PilT0djQpX1HD/m/+5m+qMtF2zYv06iuuuKKqtcB1gZlQ&#10;TjqAB/o1p6TtLC+rXLRIYMsSMPatY/V6OJgFcwbQ7mqjmIWuiw/5fl8WwSHPXs5ZXgIUTReqlo4n&#10;0j4tk7p8T3f7jm31UrCMYgua5j3KVAQ3hf93f/d3R7YKTze8UVFTwBYGQnOcks9SKzEWAiPVYdAE&#10;Tz71qU/dbSGW3m9NAsbnLheeM8ekH9f3Svm93/u9CizYyrqr/cI2ix51da58XySQI4G5ASYfOjdE&#10;GkWc069DPYaCr28VTRZ935PjsQkKyZA/14NaCtF8/7u/+7tHtsGOJpXynve8Z8UCYYO+9KUvVV/Z&#10;VGrNMQt9ZbMvY6tUnFzmTQLPYhZs6pY2YEFAMddeV1sdszBkUel6yPL9/BLoswnYlL1ZwmUlDY/F&#10;Kue/tG4JtCm+3BinuANDRoaDFEmsgGwIDIECMurbi1+wO6XUy1A69pa41rWuVVVxZDE9/vGPr45z&#10;HedzVaytTZW6urbnKv1ZlwSMf669mJ/moxoyUpKzwIITygY563qp+96bXbOi5PqzUoPS3vf3s+Tz&#10;WX/SIMX03gEW7CypsYLEIQg4tTW1AEYLoNoMCi9pNsRRU4F748QTT6yO55dVt8GxUjVL264Edm3+&#10;b1da4+6eytreNrKFQt+bX3aDBRZy9lRZJbOwj+zCIbt7YsD6HT/bYiKGTD1Vz/jGp9pDY0gf9vWc&#10;d7/73UeyHJoaIKFSI6vn4x//+JECS/aASNsnPvGJCsjFbpMCG9Gt0lx/+7d/++iFL3xhNeZOPfXU&#10;qkpkaeuVwCGvkUu8FWuuAnM3vOENq9gFMRjSloGFSy+9tLMLs4CFghyvLPemrbc7384eHBDgwKPE&#10;DqEo411aGAQ3ckPYJr20aSXApSDuQEsDyIwbi5uNoWRMXHDBBUfXuc51rpS+KrgxmATXsH+HHUI/&#10;8IEPHCmmxYWh3ec+9zlSwa60IoFDlgBmTel62Q/mm7Rl4Dpnk7xZwMIhv4whz+6l7ZLyHPKMztlF&#10;EKnPlA+wEFT30Ocv511ZAmIPuAmaGoANILznPe+p5kcTs6OqpqwHm01p9n/ANFx44YWVPzY2lVID&#10;v2nnyzW8E8WlBIWWViSwhATE/cjw4qoDxtVZ4KLoagUsdEloge+3vRX32EecEuisDVB4NhUDC1gY&#10;O0qaz5fdcMopp7Re/Hvf+15VqRFQkPXwmc985rhjgYV/+2//7THWB8Dwvp7+9KdXjIVtrTUZEtiG&#10;NTYuk5wAszX2vfRptyRgHtmrhevBxm1qnKjgyJ3X1RYFC1Mqla4HK98XCUwhAeBFVcB9BAtrAGav&#10;fOUrjx784Ad3virVM8WO1BU+N4R3E8yCNYa1pPSzTIlgFlSqO+ecczrvUw4oEth3CZj3v/Vbv1XN&#10;O4XNTjjhhCNl1rvaomChqzPl+92WwC4FLeZKmvLh4+MXrxc0yb3GWo9bA1iwS+S9733vVhHJQIn0&#10;2Ic//OFH3/zmN6viSzIoxL7wtXo3EU/ifXFdPOIRj6gCHJ/ylKccqfZ4s5vd7Oi5z31uVf9hDc+9&#10;1jFR+nUYEgAUlEtX1RGz8OlPf7rzwQtY6BRROSBXAvvIHEXMgmyIvnUCcuV2yMdJ2UoLLaWyIG81&#10;FLAKgCjlz8XwK7/yK5XrwW//+zviGYxBdRYshjIpAAmMhJoLGAibUZX3eMgjrjw7CQDTghuBaHND&#10;YHBXK2ChS0Ll+8kksIuLNCUlAAhY2EfmZLKXO8OF/uEf/uFIQSxxCZiD6173ulX6o2p0orotcGIS&#10;uB1iB0pg4apXvWqVKinQ8WUve1lVzZFv9uUvf/nesUMziL1c8gAkcNZZZx1d//rXr4C1bIicTfIm&#10;BQuF3tv9UYbaLSVYf/4eAQTlUFmnZXwvO77JnuLnarj61a/eWGlOzAMQEWMWIPWupEwCee985zur&#10;TApW1CWXXLLsA5S7FQmsVALcc3ahlEkEVAuy7WqTgoWum2363oQui/EYCZZz55AA5UPpqOI4pu3r&#10;2DZv52KMgAWVF7/whS9UdRIUZapXYBTAeKc73enY2oGBAO6e8YxnVPRqBG4JcAQcDrUBU3//939/&#10;qI9fnrsmAfPJjq5ceerI2LStqw0CCxa+ffRPdwnrEL+/7LLLOndl3Ge5oMKBBZPq0Nsc9UBe//rX&#10;H73oRS9qFK37idb+8pe/XLkPxC/Uo7aBgHQjKRaStDDBjBbBoFelUQazUAyTQx/Jh/38xj/gzVUn&#10;5mc2ZmEfIsL3dbFgVbHCclou2JtDQeT0L/eYqPSXe3zf4wTOUT4m16G1JWI0bBD1uMc97jjRpizM&#10;5ZdfXsUr6IvNoP7qr/7q2LGOk/nw5je/+dhnttrlg7Ulrzr4P/nJTyrWQVnb2GNiX+f/oY3P8rzD&#10;JCAjSKE5FU0F/XJFqGfS1QYxC10XXfv3a6KEUbiCs9KyyEPlp2qdqlxztTrAWJMc53pmuxeaWBRP&#10;bjsEueTKouu4JzzhCVfaswEbEHUTnG+3T+wDwBZbTvv8O9/5TmUZSaeMdu6551YxC6997WurXHIN&#10;BS9FTNnotbRcsL6W/pZ+7I8EbCQFUAPeWAXzRXpxV+sNFubyT3Z19BC+X/MCMgWYWfs7bJK/8sHq&#10;LNi9cO62SyBD6eu23SL7yEkKl/iCtma94VKQCy4GwbGCGv08+tGPPvpn/+yfHQeQlXW+wQ1uULkm&#10;rnnNax694hWvqICGmBNVHUsrEjh0CZgHwLM5LLUYs5Czo25vsPCDH/xglKyXoDZHdXAHTu4LKnZJ&#10;Ca1N/MACZkEt9aHN+9qncR/jqf57iHwe+MAHHr3gBS9oPBUjcPvb3/6IK0JsAiuIO0FlRjtViiO5&#10;2tWudtwGX1IkAQa76wELp512WgUqbGMNQBRjZ8hbOtxz0s3NcqXA9dV3jc699hTH3e1ud6sKoXHv&#10;mVPAQo5e7w0WpujsvlxjKSU8VyrjUv3f5ff9/e9/v7JoKZ7Sfr4ZGNdZVFEcE8dk4VLFsamJ3lff&#10;AmDjZ5UTrrxzNADiIQ95yLH/9QewwyZYBF/3utdV3wFqXBJrckOUsbS/EhDnNARkLCWRa1/72hVw&#10;Nr+UshcIbL+IrlbAQpeEGr63+EQJ2q7Tx1oyFsrvfve7Xbcp37e8p7GCURAIWLjxjW889lJbPf9H&#10;P/rRpPePce33GLCgOIxgxKb2d3/3d9VCZk8HOeEAQAQ4AtCKMdm1MprUSIufeAWBWxHLYL7KpHjX&#10;u941qQzKxYoEdk0CGARuVUA6mAWuvJ2qs7Ck0DdZ1L5jxTS1JdHiWtJT10ynLTFmVP8DFvj4SvuZ&#10;BMaAg7oMMRRt1xOhLYBReuXtbne7yu0QqZCAhIJN6cZST3ziE49OPPHEKkZBlkTMc8BC6eecnfXK&#10;Oy4S2GcJ2O4doGYEiVkQ3AhYp4HDbc8/ilnYRxrbM6WR2NsaOB/+8Icnr6S4j+9r7vfz13/91xW1&#10;rQJgactKADNgMTMfLWxqLngfmhRhFpFFT0s3kFJsRpxCNGAkPXfZpyh3KxJYjwQEN4rf0QIsSA3/&#10;3Oc+19nJUWCh8+rlgGwJFEWeLarRB/ZhiAIsyPEvbVkJSJnkhuBCke5lw6gABx//+MeP/sN/+A9H&#10;Ulu1j33sYxWoe//731+BiLe//e3HOut9q4Ofs1nOsk9Y7lYkME4COVkM6R3E/Tz0oQ89BhYENwIL&#10;9cqoTb0qYGHcuypn77kEPvOZz1RKCA1e2vQSuOiii44rtJTegfvANrpvectbKurUj0UNiLBBlIXv&#10;pz/9aXWKXSYFMbKQxDYAE2J9+GgBDKmv3mVpRQL7JIE+dXXMBy6H973vfZUIxCwA1ta3nLkxGCz0&#10;sc726eWUZzksCVxxxRVVzIKo/dKOl8BYNsz5Urjatqh2N+4F1pOtdJXdxi6IVbDoSZO0DkVsw2te&#10;85oqiFFNBvnj8eMc1eqChVjDezz0WKAh7yCnyuCQ6x7KOWJ/gINws4vNA6zNpWDsNsliMFg4FAGX&#10;5+wvgX1aCCFuNN297nWv/oIoZ3RK4JRTTjl661vf2nnct771rWpTKe6IH/7wh0f3u9/9qtoLmowI&#10;7gr57RgHwY1/+7d/W7EK0sNYUGOBTWcHywGzS8B73Ebbl7Hz8Ic//OiWt7zlsbmAlYvUSfOrqy0O&#10;Fgoj0fVKyvdrkoCYhUNiFvoWjwpgKFhqyKJ68sknt6ZOuubZZ59dsQtqMSi5HWnEGAmFmbQHPOAB&#10;R//5P//nquCS8tF3vetdtzKE+spuK50sNz1YCahsqmJqNAwDFwTmLcedsThYWPJNDVm8luzf3Pcq&#10;wGy8hD/ykY9U9Pea3BBTjOvYVGm8hI6/Qt++2V5aEaWmdumll1Ypj4otqbMgjTKo6Fvc4hYVMJBC&#10;KUjr5S9/eXUJ4EMKZWlFAkUCx0vA/Dn99NOPfYh9s507t17E/myS2erBwhhKe8i58r7bWt+FsAzW&#10;3ZcA2htV96AHPWj3H2aFT3DSSScdnX/++Y09A2hiMyg+1X/37/5d5V5gwbOSzjvvvCMpxqyjABFc&#10;FXyzpRUJFAkcLwHzJ93h1eZRwIL6JapOdrXVg4WuBxj6PcXP91lvm+iYQjMOlfbunnfZZZdVyki0&#10;fWnDJcClUG/moJgF6Y5NTaYEZkGzw6RFTbCjbAh/AxNPe9rTKsvIYsenrTy0TIimVsD+8PdXztwN&#10;CTCQ26oGq0KbGj3mFNbU/BHv09VWDxamrBbXJYx9+b4sitO9ybBcTz311Oku2uNKaygQ1qO7vQ/d&#10;5Cp7xzveURXDsgbc5S53qRY15c8/+clPVlHd2ARuB99ZJCNtkmuitCKBIoHjJWANu+ENb3hskytF&#10;z4CFa1zjGll7WUwGFtZSnrgMkCKBKSUQ5VG3BRamfJapr0VBT7FNdVu/lGf+gz/4gwos3OpWt6oA&#10;ggp0j33sY6ugLMBBeWc7S2oYCnXvX/jCF1bbWp9xxhlVdoRsiSZmY2p5lOvtvwR22RCzkZo0yW9/&#10;+9vVi5ItJHhbcbMc1nwysLD0MPHSdvnFzSWvIpNpJfuGN7yh8uvd//73r+i9nEk1bQ+WvRpLf9uB&#10;sTGG/+Iv/qLKctBYQSwggY3Xve51q11Av/a1r1XBjeeee251jA2plIeWDXGf+9ynquFw3/vet9ph&#10;79DBQmFol51Ha7wbYK/subXMHJMuKS18tQGOQ4IOxwp+U9Di2Gv3Ob8o8j7S+tmx2xgvaS8V+UHV&#10;TVVnIcc32F9Ku3sGBkAcQtPc4G541KMeVX1nR8mnPOUpVdS2jaIsep/61Keq4FPfaSK9MRFpy0kJ&#10;213p5fe87+634kK+/OUv59+gHLkTErjwwgurOfPnf/7nR9///verte2Xf/mXq3okXW1xZmHbi3+X&#10;QHz/D//wD1U9+inbnECBTHdBrlPKc6lrBVhgqWpzvselnmkt9wHilWxGj7Y1TA6Ade1rX7tKnZQN&#10;oRqjVEpprWjUKChz61vfunI9RANCsBAFMPR/45iIwkb0l9vazzCf1FpQ3fRP//RPq/mzygDHstCu&#10;fSiV/tUlIGYBVfewhz2s+mrf3RBDRwDLte/8FrzJtfDFL36x9bYUluu++tWvruIUBC++8pWvPPqP&#10;//E/VjXuvRtgwTGuFfUWXNDeEtLDStuuBJTZ3lb1xe0++Trvbl5g7GR5KY3OlYdl6GqLMwtdHSrf&#10;FwmsSQIXX3xxpZCUSi2tWQIUNX9oX6qbArHBU85ukH/1V391DCwABIKybDDl3YhdcG/MwwUXXDD6&#10;NZVg7dEiPO4CU8aX9QWk0z7J/lzNfFX5FFgwb3J2ryxgYX/ef3mSGSRwySWXVH69tEzqDLfZ+UsO&#10;cYNxDyii9NWvfrXx+bEJCjZZ2P7wD/+wokv5VoEEBWbe/OY3V+9GICQfuxoLl19++c7LsjxAkcAS&#10;ElDKHtg2l3JcTgUsLPFWyj12VgI2OTKhYg/4nX2QWsebCpKNebYhcTP6AAB86Utfary1OBHFsLge&#10;AAEWkHTKZz7zmdV5Yh1QqS9+8YsrdsEOeupiqPb42c9+trquNDG762kldmHMG17fuX2ZrPU9wXZ7&#10;ZM6IWeC+y5FlAQvbfV8Hd/ecQbkmobzxjW+swEKps9D8VoYwCnElvmxFl9q2HgbQuH+kctotD2Uq&#10;T1w0t8BFrgkgQnaEqo0+V4tB+qS/VXm0EEY9/G2nhK5pXJe+FAn8z//5PyuwHVVSuyQyGiykPiSB&#10;E6UVCeyTBNRZABbSDVj26fm2/SybAkaxCn/0R39U1bO3R4RdJ7EG0liBB8yEoEd1FKRPYh6wB7KZ&#10;lH/mvhgSS7FtmZT7FwksIYGvf/3r1dpmn5WcNgosmIixAcWuWYw5wln6mCLDpSXefT/5yCbU4x//&#10;+O6DZzgCGD/UcaGOvboJghnvec97Vr+lUV7vetermB41F65+9atXf9u58jrXuU7vjIwZXlm55AFJ&#10;IKc+wVrFgY1T8TQ2a+vq5yiwYCFbS8Gjrgct3xcJDJGAIDt+Pdshlza9BDa5MZ785Ccf3e9+96tu&#10;+pnPfKYq7SyQUQaFMs5YCcFZf/zHf1wFoN7+9rcvYGH6V1SuuKcSEAzMELJfRE4bBRZyblCOKRLY&#10;ZQkACyLu061d53oePvWcqOS57l+/7txpat/97neP7njHO7buLyGWQTaKJmARs/CFL3zh6Bd/8ReP&#10;bB0OLGAWuIjsqMdlUVqRQJFAngSABWvbb//2b2edUMBClpjmO2juBXm+ng+78iYf9RploQCQCaXU&#10;cL0NKUQ0TGrDz5oyx314L5rP/PznP19VklOVsalxLQhoxCZY2K52tasdiSFRnlYkNzcoAMFFpLCM&#10;NMvSigSKBPIkAHhb22L/la6zJgULa1zsuwRQvi8S2CSBs88+u6LqzjrrrMbD1rDx0q6+QdkMshXE&#10;HjQBMamRT33qU6tS5ko7AwZ3uMMdjn7v936vqs5o1zxBj1gfvte3v/3tuyqKnev3Ia31QzN+xDNE&#10;2u4aX7D5ZZO8SWMWlhoYQ1/KGl9E6dN+SOB5z3teBRZe8IIXND6QiPy+C0LbfFpqnq3lzVxxxRVV&#10;HEJ9c613v/vdRyeddNKRtFX7QKircLe73a1K85IaaXdJTXEmIOFpT3tatejd4x73qECd/88555wq&#10;rgGgKG16Ccy5Vh/aPJj+7eRd8b3vfW/FLNzoRjfKOiGLWTAwlniBhxr1nfWmykFbkYAcfj7y5zzn&#10;OZPdf86FdrJOLnAhcQf2eKhvHw0MSI20H8ed73znik0QhBWlae33YD3yXWy56zt0qkJOgiJtTy2G&#10;QUGnfWxLrMcht6ldWZvW+fS5lpgnXFlSbQ+xffrTn67Agk3ZcloWWNh0IS/3EDfXWXKyNsl/2/fP&#10;GVxjj0E1b3tsPf/5z68mlN+lTSsBNROAhUi/tiW1Es5N6aJiFbAHGAffq2XPBYF1sNj5zsZSU7e1&#10;zrMlFGmXLLngttGPMffEWqXnD6k82iWXXflezIJMr1//9V/P6vJosOAuh8gIrHURyXrr5aBsCTzp&#10;SU/a6IbIvlA5sKrEmDZA0CZSatQDhpQ+dqCp0uKll15aLWwveclLqkv82Z/9WVWp8WMf+1gV3MhV&#10;9P73v79IeSUSmHJ9NB7S67Xpm5x7jgEaKxHtZN34xje+Uc0p9Uly2iRgIedG5ZgigV2UwLOe9axK&#10;Eb30pS/dWvf3ZRdEi3x9sVbO+frXv37FIHEhXHjhhY1ytlU4d5A4B0zEta51rcrdcN5551Wf+1Fk&#10;prR1SCBHcU/d0ynuuZTLfepnH3I9BeewpuqW5LQCFnKkVI45WAkEWBAwt63Wx2c8xYI5x3OqmaAW&#10;gqAqroab3vSmVRYEEBAAAViQLtnUZDwoS6sOhV0m7QnxqU996uiBD3zg0cknn1yVff7ABz4wR9fL&#10;NYsE9k4CUsL/xb/4FxVYEGSc035BgEdpRQJrVTLbfjMi6ymmksM/7E1wMXznO9+pGAGZDIpcvelN&#10;b6qCF+vxKEo7W8TqjYsCUHjGM55R1VZQRObud7/70f/6X/+rsoqAB/ELf/mXfzmsk+WsIoEDkcD/&#10;/b//9+hRj3pUVasEAMeaql+S036hq7CMiWqii1wWgORHgRTlV1VV8x2E73MBE36+/OUvV3vUx0Lx&#10;zW9+s9oq9lvf+taRqm2sDOlm7s1SsGi4D4WFYtx3xdWVzkV2S7d9l/lQeVJQdjB8/etfP/QSB3se&#10;5kA8gVLZxheWJnbvjMDoNJhRNUfpjvVmq2luBttT2zDKVtTqLqirYPMo2RHuI3gtWhnPBzvsyoO3&#10;SIBeERMkg4jOVucEs/Crv/qrjXFC9ct0uiH+y3/5L1V+MwRi0fTjf5M3/hYk4TOTmPWQ/qA6WGbx&#10;299+TG4T/V//639d/fZ//Pj/zDPPHP3SCUO9eBHXtuG0Ac1Vr3rVqp48ZOVvhV4UhrnmNa9ZFadg&#10;tdzkJjep/Kh+3/a2t60isAkZjXqLW9zi6A//8A+P7n//+1epWyjQ3/3d360Kxdzudrc7utOd7nT0&#10;gAc84Mj2n22taUFsOvatb31rtYGODXVYYrFlrwXX/4985COPHv3oR1fb+KJjHee34x7ykIdUC7Pv&#10;/fhbKpmAvTPOOKNawJ/4xCdWf6vB728R/2hg+e3AYJ/WtDgDgnzKFK7iRi9+8YuPXvWqV1XWpb/R&#10;z+94xzuqkr5+UwRoatS0YDXR7fGDYv7oRz9aUc0+i9/p9x/84AergLe2LY/7PE8cq3KjCeU5tKFK&#10;aOh5bX1WwbBPfYep758jSymR5pY5jupUmtnct3U0a8YctFD5HzNg/VCxUZqkeem7f//v/31V5dHx&#10;P/rRj6q5aM4Jevv93//96njz2BpkjbF2pKAhp5/lmCKBfZeAHSbNQfpBJpHGmKfXzbWc7dt/oWsj&#10;KMVQKEoMAoTvtwjmL37xi9WOcAqhKNvqMwuY0q3YA2lR8jgvu+yyI8yC7/xvwacITOxzzz23Yikc&#10;w1JAI/q51a1uVSnCsc31RUwrrKO4CyXtx9+iqn1OQVJcrB459VKxKDb/O9Znjnv2s59dFXuhPBxD&#10;uaoupwiM6zmG4n3MYx5TLW6o0bHt1re+dbVYAiennHJKJW+/73rXu1Y0rK16/Q2o+M6PBRRA8pm/&#10;fR/nsNyAH8fd/OY3r4LE3ONmN7tZ9eM9o3st4hb2sc1YMRi9A4u4weq3hR8wpBx8B2jGDwBq4ZcK&#10;R0n7LYfeb9fy43vH+d53AWQDtIrurefuD30WAMt9AJy21hS4N/R+uectrfzN4SHNugDEyWYwf4xL&#10;c5xlg4WM9cQaYq2xKZRzMJnWEJ8bp8Du5z73uQocAIqYSmMJsAXMgY13vetd1RbVh5idNeTdHNI5&#10;Q8fvPsgI089Yfu5zn3scKMD0W3eBdfOmqx1jFtoirlnJFEzTBGSxtm3eAslQQE0b47gW67Ft0xyB&#10;TqzksY0Sv/a1rz32Mr3O51OlrICMsY1yFwj2tre9rfq56KKLKurVb9a4n7Cs/Q2EYQQAMmCOhQ09&#10;Amr+V2OfzPmQDZQf//jH1f/f//73q9/eCzeQdy5gbGyNA/c3GKW5uXb6A2hhOXwWJZPjN0VgAOun&#10;z7io4rf+veY1rzm6y13uUvXVd2TOf62aIqCH9UJNT9H49YAFef5TtF1N3Wrbv2GTTMxxgBAjoHHl&#10;WDPa2oMf/OBjDI5jyAqQBxCMc0ACA8i9IbYB6Izqj8YLJrG0IoEmCdSrhB6KlP7f//t/lR4Gtuvs&#10;gXLUjDDMXA5LeQwsQPla/YLcEGj2pkXuT/7kT1rdBZQWur/JwnMPpVrblBGL2c/YZqHhgljSCqO8&#10;uDAorbENM8BatuBSgErbxt9B2XL5hPvHMRbWSCULVxEr3Ll+4m9K3LVZ5f4OK95nftDHYxvL0LWb&#10;gtYs/H6aGmYKNda0Z4DjMUas0KZGqeh/riURYKXtWQUDmVAlZqHfaLBesGisEbF2kCH3WdpSI4Vr&#10;D4OXzlcgzWIGCHIjRswDOhWrGQ1wABAPtRpfv7dTjj4UCWDeMHNN80KwYzC/1tyu1hizkAKD+973&#10;vhWz0KRwdSCqr9VvhEqkcJrAArTDQmgL5HPPOrMAYHALsLBzGxeDQi9TgIXcawBAfK5NCpL1nuMb&#10;iufjLlD2lo/JuWFhs/KwASw25WwxBBSrF+5vrAHZYhQwC6mbCChkgaF5uX9QwuEuwkxwBwEpQFa0&#10;GA9k4J3nygIzQNFieOqNxY5ZaGr6b/E3mJsapqKNeeKvBnzaYkbERFBi0YypFJjWn41yM6FMurW3&#10;PimWUz7LpvsKfBazogHvj3jEIyorxphznngZ8x1oE3sjpsF4FwTM1QessYzQpNguRoZjudG4NSJQ&#10;klsLm6nljs8pZVCuVSSwNglYt8XZcZE3NTqDMcedR59om/TTL3RNLJQ0P2NTsyBb2JsaJWWDiqaY&#10;CJ2kDNJFO70GOvKxj33ssY8oSVYHq9gC0dXCZfLCF77w6LrXvW7X4YO+b5NbMAtRaS5VShSwAEqV&#10;s3IaN4S6+H3aFAqDxc8HnDYgiOyhVGMix4IDWChasqjLC1hI37F7BSghH8xCmx/N3gFhYaZ9dA9K&#10;HVhoAqJcNZTKn/7pnx47TRqfcRKtXsKWS0xcBCWV0+rV5nLOGXpMXabYvLb5OPQeOedtGnNieowl&#10;4wcbhGk4/fTTq7ge7I9AXGDBNbjPAEvj4OUvf3nFkAH8ii15NgyaGIcwNgTIBjMkiNJ3TW2ukr7A&#10;unHRtYbmyHBNx+zb86xJtkv2RfYQIMBF29SwdXQqgB5Ae1P/jmMWYpBY8KL+gsVSBHIEcaUDSRBi&#10;29a9FnrBgE2uBv4jCwiauqm5Z5piBXDYGIbiEe2e21gyXAJTtq6JRInWYxY8r0BFCtIi+fjHPz6r&#10;S4BCX7BQV55ZN6odJFPC4ps+q4BNfTcWvIecAjhoYYNRBkTdjSXbpS2IFYgUYJm6IfRFFUVshHgQ&#10;WSJNDfOEzagzCyxc/WeRAnS5TXCp61FMUwCx3PvWj+tKcR563bnPEyuDzcF6GQsKMn34wx+uAGSs&#10;KU0uTvMI86U5TrU5gbfiYMS0WD+ACOuLcWK8TpkF0yYXa5G5YI0EfARq5wTTdq0bc7+HQ7t+kfdR&#10;tb4KhG+ThXHLbW3utBnu6bhpdUOEdY4GZOGiu90Uqje5fY8KRhVGqwdBmsRNCwEgYeK3UcWi91kb&#10;abPrn4eKYKlNgz/uaVthDAb0z19qwREcd/HFFx9JSxQ9bcERqc3XLdvD4oaiZ6EBMyh7VL0FikBZ&#10;Q/qNzkfz+9tnFqoIKESXptSP46Rhur4YA8o4p1FUXAJdrW0w1DdMiet0BdlZBL2faK6PFpbpwSUF&#10;rW5KDY3zyI+C4IdGc/lxHTSzcYWhCMpZsI0x5hj7rANX3BjQL7DlvcvW+J3f+Z0qC0X6XLhlApDq&#10;J6YAs8ANFs37FAAn88LkiNShLrn6nosCOMJKbDPK3tjzbLvajDnpsX2AWvqs3EXGhLFg7GGIsIYx&#10;JsTj+J/bjkXVNcb7yhFIMM6wUqhb41g/+hgvfe/Z93jMSlGSP5PaNudq3/c2x/HYBOysYPi2Rg9H&#10;dlnELG7qS2edBX5EqYx1xQM0qEvAB9m3xblNCoc/k8sBk5AqKxY2Cr9PAzAoZ/3k95Q+YoctcQx+&#10;UOpcA/5WCc53/hdrIc3P9/GZYE3CF2vhGJ8DIn4EYLEwKCL3C+o97StFKAaBEgY8cpqaDYAaEOJ8&#10;C5SMBvKjXC2cflOkXjzZxW/+/mCIWHViHiBJC14sKE30rM8wH54pmnPdF3DxfOpL5ExIzynYMAIu&#10;LehkhE6O9EffeTeUORmSTwRzSuOMnHyyjxz9qM2BNeLq8gOMARLeHbAAoGnABiWj3xQM8NLmw2t6&#10;J8ZiLpOS807HHNOV5jzm2mPOXUJBcV2Yk8Y30G2seKcYCgaAsYGt8jcjJTJv2p6rT58dKx0ZUyp9&#10;Uy2S+nrYltk1Rq5DztWvlM2dGjQ19WmJewyRxSGfw50nIHgT60V/cLFaFwcHOKZC5g64zW1u04jU&#10;LaSsvKZGuYhkbpqUPmPdtU1YACX1SVOOFgOTtU+jFCiUdDC3UcloT5PMIkPAfpwXgYUWKcKNipPc&#10;NIIJQ2FT6MFGSNfEYkSzyLNQKS1Wbm6zQLFiFKehLClOf3NzoOmBFtf04//0t4UVSAJ4DAZAyfEG&#10;EGtMSqbgFwpZoSn/+03pAgoUskZeLHyASr58FLfKSasEbih+rgMxLOIIsA3+BpywA5gcAZssZywO&#10;RYAFQjOzEOXjqxSKbWDFYXlEwQOPEaAJPTtHzQ5uMW6DcHEBC9L1RM9T+twQ7p/bglnIcbvkXjP3&#10;uFB6ucfv63GAr9gGYxAANteMabFNmChB1tgua0rMdb+jKmx9nYnPu+RljNsTxLhV6GyXmZ141px5&#10;2yWX8v38EjDOc9xbTT2x5jF+u/azMXesifRKWzB5ev3GmIU4wCRTaIgiaYqSBBTaAg7R+2jBJmvI&#10;tURDtyFSMQsW92isZ4oQjdmnKUJBMS7ZgAgKlZ8+GqsoUlQo8dxBILAU7c/3H2DEwgWU+IzlzgUi&#10;OMXnfmNrWNUsIFS8H38LHqNMgRW/KV6ZA6omyoKgDLlj0O0YDeAkmvtgBPSFZZ66njbJ1mAEFlhi&#10;9QU7qko2na//5AQkNjUWZFvMgufBLNQD/YAMjEaOby69p7EIsJHNnK1Plsyc/VjrtYEFwNY4MvZT&#10;N6b5JB6lyUXpeGtQGAl+A/w51rC5Zfy27YS5VlmtrV/bjPVZmyxy+2NMR4ZC7jmOA4S5dxlFXXqG&#10;rqCXsOY5zFgFFpr8OzGZBOWp8lefXDHp2jaiElDGsm3qBCsdmkGtNzWWYz1SnhXf1w/FykRxL9kw&#10;DRRtyiy89rWvrSLuBegpG7xJ3mlfWd5odTEEUsz8UJTxN4sd2+IzP9wu0tT4d/lWIUv3FugplVOf&#10;sD1+CwRUldD30iWBCD5PIMJg49+Pfnr36F3Mg3iLtvoHdTlDuECGe9RblK5uejcUOmTMYmyqjgik&#10;imtpalgGYKFeZ4HCGFKoSYAQgCRIb862Lxaf9aAPxZ8rU2sCo0XDWlo/gqWzKBqvjIp6S+daZE7k&#10;9M+6BawC2kPjLHKfrRy33xLIGW9tEugDtKzL1m7Mdo6rm3EJLOTW1KnAwqadJ7kEVMtreuCnP/3p&#10;rYuoVCcUeNO10cqCANs2VBIHcdppp40eQRQnP/aSzQKD7t9UHji3P+TO7UAeAj6j/oSqmZSluA4/&#10;UtLud7/7VXS7v7mN/NirQsCXolrhZoh9LjAufiBQ7gi1IWww4ofLh+U2ZpB7RmCQX/mCCy640iN7&#10;JgGTTQ1LQoZtaJc/rq0SICuwT1GmrndBzq6HsdjXNsSCCVlElkaOpT5Ufq4t2DfmMsMBII93AlS2&#10;FYBL7wlMODfGdZvx4X5crFxlh9TGzvdDktXantXY5ra2fucEK+q/FHVrW255gVZmIYRhUaZgmoLh&#10;UIP2UGhqqO42ZoGFByy05X/GJkkR7T70xbCuUedLtkidTJmFofdHtbfVuOh7zXRhTClZ7zVKKQN2&#10;frAVuduWbuoHsID6x0rUm2yIthRScQv8023WNpamLbBWWhtmISdvOEeGEeAoXqO07UmA0cK9F2NX&#10;LFIwVmIVBDxGlgsXJ1YLSAWSLaR8sgKk7ZWiCQaO8SUTql43hPt1iiqs25NYufMhSMB8kIqMiaUr&#10;crIFQy4MemDBWpvTNsYsuAAKXOS/xdIP32/8LUuCYo+NYgShxY/iOKLUUdyAA595pCmef/75leUq&#10;BkGQmiA2Ezw2muIzT2MWch6k6RgFXVjWaWOtpspy07Ud19f1wXJh5TRR7/V+dD2XUtuyIZZuUh3r&#10;RZmG9MHAFYiWxm/EdTZVcBToKIizzdLhZqmn1sZ1pcVOySxwBbmecV1auwSGMAupAeJdqzRq4aO8&#10;uX3E1FD4UpwpeXEsMR8F4go+tX5458aZ9cS52Cy1OCh85wAGXBfmpaBILimGjCBqrgzsHdeee1mb&#10;1ILgtuOWM5/7uoj6UMdlTBUJDJUARo37OVL1+45TutnaRk/ntI2pkyamWgUsNb4NUeaxK2DsJ+Dz&#10;2FcgjovdAeO7OEfqXHp85Him+xTEtdx3bBN8KUCJP9MP68OPvwVEiaAmaAtN7Izob0AGzSkjwP+O&#10;8WPh4Sv1HcsbfcPaodhii2vZBp5nim1yVVLUr9gmG8MDoEVuOUvJ/f0WT4CmdX8v32dcCywrgWFc&#10;EVIfXctPXIP7giuDTxgwQfcCh7l+rE3viA8ttv8W90LxYqPcy+fk6DOuEzU7AABsir6LdYhdTWU+&#10;sPApDJ+Rt3cjhZOPzo/rsj6BQ+M0d2+IrjEGuJpQMjNKm08C3pf5GPufGPdRG8MctFaYc8EAeOdA&#10;AUXvt3nufABB9cfYNA2jAEBgzGTd+G1RBTQAVq4679f8Nlf8mGM+F+tjXg9JD59PUstcubgklpHz&#10;0LvETpLWeyzqkPfF8Devcl31G8GCSQX982lC56g9UfncCPwisUcB+s93JqjJ6W8UtNxNPnx/+5zb&#10;IWoBQEUmroBA58c+E6xRn00RHS4mQkGm+MF2SH/yI8CPz1P0P0vCDwrb7zjGef537Ote97rqc5Q6&#10;FwPLI451XRaJ730uiJBFktvaXjSriWKlwCl01D1lSrH63+eUvUpdmBgK1f8CHwENsQ3iAgSL+h4L&#10;5G/xIL7DXESgIUXrf9difSmpPLYZP1waLDhAQGYBYFD/EUToM88DEPjtx+diBuLv+Byocbzf4jrI&#10;JL6jBDxTWyZF32dybWBXnE1p80mAYcLfKkLbuoABjLRlawPACDREfAVDQKyN7yycAL51psm6ApS5&#10;ttIWsRbeqxgd4D5qM1jzzEmBk2J6zCvXNX+a9nyZTyrlylNJYK7A26n61+c6kgekt1tPN8Ubdl0T&#10;iwcoi2/Lab+Q0od1v3Y68Q51i88cIa7lmCFU8Fr6vtZ+YGEwRVNsf6z2gy3GS7uyBBgHrPi2yqBA&#10;m/iXiEWRVYRhslgyNrAQjBWMIUYgGjCxKegLO+X9srKampgsABxLJmA7tp4H4tMg2zL31j+q27Lv&#10;1t/zn/eQqw4wlr7e10Vef07GKGYBA53TOmMWci5SjikS2FcJcOGguU3SIVRfKhdsWtvmWPsqvz7P&#10;pbBYW4YU5cxFKSiLYuZaiHRJbAOwgLXkjmN5RSNzqWSKfzU1rgiBYU1pl47nEwYWtAAExgG2DGDR&#10;sIrBcvg/4qL6PHs5dn4JAI5tOx2PubvxsER6Lbaai1hg+Fig4Hm5Vs0p18xZ2zrLPY8J1llyB74x&#10;L3uXz815ybv8fNvuO9TNjw4slDavBFjudXdB3FGsCiso0iWxNN6L4lsAGHdVkwsCgBDX0Fa1kyvL&#10;PjHcn01FbLjR2jY80zf94L4EKNxfwCR3SeyAOcWiPq/UD+vqbTuTjpECENJVAGnM9eNcbnHsW86O&#10;vzn3k3gQYCHn+M4tqnMuUo75uQSG0JEU/pDz9kHucy6mY2XqvQggwiykG1Ptg9zX9gwUrSqtbTXq&#10;uSGABVkLGiYACFBEDGAQoCjLATgQ0xMFuIwBmRUYhqYm8FYMkoBZLEK9uV/bxm+MIVYZ90c09xXb&#10;oB/+dv0+Jd7X9l72rT8Ypl01sLi9xJZN1X+uVS44jF7OWrmRWcgpAbmWwRRlpacS5Fqea+p+rFU+&#10;a+2X4lAi7aeq2zDkfTbVOBl6nbXKGWiU720fkgg0jMwF/4stABYEG2osOdkR0miBBS4JgdWCi72v&#10;97znPVkiUq8Bs8Dd5Fyydl8xCoKyBQvLvBAwG3vG+NsxAAEWQeq373zuM3QxpoJ7Qr+wD9iPQ2Cn&#10;usZX1/dZL23EQTl7IIy4/KynYq+myBKMTnLJAAtAeltV3hREtIKFbb/UeKA+/WhCR33On/VNZ1y8&#10;ngESfZ/qGea04tseD4iTNdPV6n0L91cO4u269pjvWY7obs+wZF+myAZKn3voGBrjhuySu2dUYAsQ&#10;kMorgFHar1QuP1xA0mhlJFDK3oNU4XgPzlE7AfsjqlvtBH9jFqI5tomtCHk4XlYTnzOg4pruIU3a&#10;tQVM6peiNyhggMZ30qaBFTSu43zuewyHz4EEjJRzjSHpmL5PMy665JP7/ZzvKLcPOccNHYM51z6E&#10;Y2SKTVEZOGQlMFiauTEL5Ha1VrCw5MLY1ckx36+dHcmZQFO9i6kVUM578XzbuG9b38gyZ2LE+WpB&#10;sFQF3gWgaXtnOe8yR2aOmeqdDwHduX0ce5xnPPfccyvXgvoIFKwS8oqpKemtXoK/lW2njAGGdE8Z&#10;sQQUMTcBxaz4F2veRmQRv8DClw1Rf+fxrpwf5cilC0uTdW9pZdIpgRYpvIrK2XBNIRtF6PztM2mX&#10;3BxSyTEH3FWobgXmpCIDCSw4AZnuYy5Ie7a/CfeF4EwBmfG+0433sBcxd7AVbdafRX+t25ePHSPl&#10;/J9LQApwUzXcoTJSBgHY5YLLyRTZ6ZiFyIceKqxyXn8JTKkQ+999+TMoKIqoix2ZWi67TJcOeUvm&#10;Mgu9qQQ82WIfpLF6FyrBalIkBUUK1LLgMQykeCv4ZcdZjTKWk25hbGpYiIgpkNaKMUhL5gIkqtg2&#10;NYBE8bC2dE/BkYBG2pwDQABCWBPuD/31voEPwAbDwXWhL+qlaBgPffGMaqVIe9ME7AE2pe23BABF&#10;WT0x9nOf1txoawA0N4S5k7M/TGc2RG6n9u24rsVfwBTrQX62nen89mJMXC/Uls++t7GRok3KBYfV&#10;wfIQXMISkb7iOJPedUSD+85nis2wkmz4YQGJ7agPreZF17uYc+wFndyWWjflvbf5nFM+x5BrAQsC&#10;rdpSS2VDKDCG4sc2aJQ8y56SxQBRpGIHpFlGQCqrftM+NKnM/V0v5kVBt+1hwuq30Lbt8Pe85z3v&#10;WIxFKhPPyu0hXgKgwDpoCsRhMrBYYi5Um5VpoQnw9Jk1AdOFBcF0qepKiYiQF6CpVLvPsR3+di9r&#10;SV8l0/UO9yXTbVfmnKKAXGG5O/7G+9tUHBAwxywA0zl7SvQCC3MIdht+9K6J4PuuZ1WcJcpVR3lr&#10;/h/C98O/6n+WR5TG9r+Jzo8ZZa+jRLbfPkeDxvF++8wP32mUtVWl8JBaVNtb+plRu96fdxnpSl3j&#10;Yuk+7sv9IhuiCSyQuRRH8Q3qKGAZfCYWQYlnVRW5E5py3Vn99jlpq98gXiHNlKCw011SVT7lBmlq&#10;xod52VZa3JbxypBHS11LgI3YiDSVzzPFMwi2FKsR7pQYd64BnHBlAAAMFH32vVoPFIqAT6CKbMhT&#10;kK5aEvrL/aEi7di2rTk5tt+7eD6rHyB8xSteMVn3I5ZHrI+sohwQ0gssTNbTPbiQ9ChWgIVLNS00&#10;NXrQNqEms7QpC5gNpfgU0YkmLDTnWMFYUrYMBBvleGEYBXSpBYrFgGmwcAEJGAfsws1udrOKkixt&#10;GQmwXAG8PrnNSxRoWebpl7sLix6z0MaaCe4S34C+p6CxbeQsQBGAYB1FfBL/K3qfdY2Z495ospwo&#10;WOexvDWK2byU7hjNPG/bWZd1rS+yMJqaXW+VTheboC+YBiwFtkLJdS4uQKfJ+sNGKmGeglNrhcwL&#10;LKb1gf86rS2hHwAUBgIQifRRx0fJfsDhz/7sz6ru9gW+uxJIudyonf9OlDidglmaOi5FqXNGKzdY&#10;TlxZAQsD3zeLwSZI6NFIZ3nJS15SfaYRvgkLCGgWCoVjotmwJnYyVDCGRRATH/iIFDGBUxakqAHu&#10;fgJdSptfApQRVsGPiZq7uE4dnDj/k27/DkCCLIMmsMCKtQkaSp47yHHANzmz+rFy5kiABfOJewDQ&#10;xiywspsYC9cFFtJS3tyH5lw0wP2Zz3xmo4DMV66CtM5CeqDAS6wGNwiGiqK28IuTMIct1NhDLhR7&#10;pzAsuCUZGxgAhoFnYIQwEDAF6UZ+XGQWepud2U47Yie4NeyZ0tQoH6yEnTqd21YEa/sjovTAemMT&#10;M+6qOSq/0j+YBWA6x8D5hRxEcWivLUcp2KzIBhw2uPFCRTQrHQsgQGzhR7XQKFHreBYQP6vgJKwD&#10;cMFSkCvuhaEU/c/N4NooStHdLFvXt4i5Rmr5HNq7WfJ5KS6yBxZyxsSSfVvqXp57ie25Wf6UF3BN&#10;2ck28IMy97+USiCa8jT+MT6YNwqSIvZjrrDUBT7KWtBc13xqWgwBcIo8mAXHR6ChzIpzzjmnCkYE&#10;8qWsubZYgZe+9KUVK8gAwPqJpeByYDSoy4A9MH99F+5G4wh48HP66adXG7lxL1o/zH2LNjel354N&#10;KEh35Q2XJJABcLie40844YTqd7g8MTAYTM+FwVDER2lq94vN4wApzAvw0gZ0lhpf5T7tEqBDjI25&#10;inqZX8YVQzXHwLkSszCUaspBJvs0MDALEW9A4CwME9hkDz93uqW3iW9xQD061nf+d3xs/x1bdcdn&#10;lJRF4ypXucoxpeWefJn1hsYFKAwAQVBDWptfd8i19kG5CpbzDryXfXieIe/ROVPTn0394DqgxMwN&#10;1r6aBFHXAAA3t3yOVeAqcJw4BusOMGCO2FiKlU3BA+eUJPdRm0HEWnOdsK5dCyiRnkkhU7qsfsCe&#10;pU4RU+5+O8Y9/aSxSsaKMWOrdOmeMhowCRgKRXX8llKp0JN1AhDh6vC/Cn0MD32/yU1uUj0rBc8I&#10;8RvQwKgAAGQFkNiJ1jmOcX0ys0boNzcI8OL6cb5r6Lsg0NgnoWSVDZ0Z85xnrVHW3HsSpzNXu/TS&#10;SyvdIwMnp03mhmhLH8rpxC4ewxcJnUP6LAqUpCht6V3+htjRn6rDWYSkX9lSFA3of5OZX5Ilw58J&#10;QYplsLjxZ/JXilHASqBY+R9NbgsYerLeLBQBMlxrSK3yKQKfdvFdtvXZu6CkKIAc5L2WZ99FttB4&#10;ZeFgAswfzxA//jfPsA4+wwgI6mO5U4jiF1D0Z511VgXq/PjbHNsU5S2w0dwKt4N3bF5jFeI6FDMm&#10;IRrXBaUOxOuvsaFGhEBJEeusQc/iWhQ1FwI3B2CDTsaOxF4CFHvTfhbuhdUASpoaGYiXCvYkPcbz&#10;2r4dELGXQFMDiPRTIwNgSFZGaduVgHFMlwCK3h+gMOe6o14IsOD957TJwELOzXKPMVGXsGZy+9N0&#10;HDTPj0qpR6EMi4pFQbOosIhi61u+VWg+mpgFC54mqllwVyh4i4/rahaayCH3vwWkvqUoC0mApEUA&#10;FTvHZiljZLWr55IrsMA3XNq8EiBri1ZTfQlzCZtWd4eg81H2iidFQaWYb9YQiri+2KbK2TEW5rYa&#10;DJ4YCOcujKZolPlo7uqr+2PkAADMBjAvdkIAIgsf8AdaBEJzSWILsB+YQMZE254V5jHjoql5JuBJ&#10;fEVTA6owmPpmvahna6jvIDZC029sRdRtmPctl6s3SUAqPQCKaeYaAihz6h6MlaZ5EyxUTvHCrYIF&#10;vpimTppAuYE326KHUXsUvomHNnzTm95U0aEWPFvXsk4EN6H9WB0CEyl5KVF+7EnO18kacQzLiA+U&#10;NWAxsTgKQoIuKayLLrqoinLGKliU0hZ0EitHdPgQVmHswNvH8wXTBbOwj8+3pmeicNvyyCl48yyC&#10;haPfFO7tbne7ygpTdRElz1UhA0JjLVPeuS5SRWrM2zSNjMtADIQmcBKb8frXv776nxXv3lhEc45y&#10;f8c73lEZOhgK8x+w8DsC1CzQlIL1zVrRlDoezCNXSIAdVqeUSMe7PlaTy7GpCQTlNhGLEbET1iib&#10;bmElrEPiquoNqNgFhnioq3xN4z36AhRa+7m3xObkKO2pnkP8D7BAF9UrODYxGlsFCxB9W9pRCKQN&#10;DPg86qxPJbw+17GIoDBZnRYDflSWAuWCUeCvpLzDxwrlO5abQoAWGhObIDfaMV4aVMkicV3Hu4ZN&#10;PnznGNXqLFbozLQBEoCHPjnWolLaeAlQHhF/Mv5q5QqbJMCSMt7rRZGcE5Z0k3K0fvD7o1MFGQLs&#10;4gSkKIv6N59y0l7dA+DwvtNsCFlJaqpoFC4DIdgJSttCb+41ARIuDKyCeR+WIl+0uQ14AAupy8jf&#10;AfTFW1hLgArrnGt4Nvf2nbgITEsTe6IQXGReWSf9DyB4NsaG9Yo1W2+AFnC19kbuOe907c8BsHkn&#10;U+730OeZAVvzRmxETqG/1Zd7ntNn00ew9WMjdZK7wGJiUnJDWJw0wgcGgiqUq43SjEUFO4A50ER1&#10;e2FRJRB1aaFzTVUeWSLYFrIQvGUxjCbNyoKFkrUgiILOefFjnv1QzmU5kj2AVlp/CbCScpk/4xhY&#10;bmLFKERKWmxPvbk+S9qiR4GynqUZAuSUSlNMQPTJXBQTFI1Cx/SlBYfkt3NDsLwoU3FGacNmmMt1&#10;sOAe5ioGUmwCxg94MD99Zo4yLlKwgGHEGOi3YGXMSFiaYjNkSlkHgCqAwf/cKFIu3d9a4Xtu0Yh3&#10;iGf1TBgX/WWoSNWsl9bmytkFZqH/SGw/Y5ssBZCJAdqWjsNkBFhoAul1qf3C2mMDphwYudfKWeBE&#10;NXMXoI+ABC9crrM4BuejMqWCRZlVgSsGRlxbRS6IX2M9oIJi/wGLBIvGBAckWCKR5+9+FohogiAx&#10;EZFtETXxc591iuNyqn+l99nW5Oj7rBQY6w4YO8SWMw+a5DLkPIoMYI6YBWOfoqf8sAdYNW4IY00R&#10;I5alBY7S5SagyM0TwX2sdoqYkjen2mJ4KGRWdqqwuQswnuaVoGLz+WlPe1rlBqRklZEGKvzoo2BL&#10;5+iHzxRg86PP1gWBiuh9xgVXingkfaLYzXl9cx/Hc4FIz+xq7hdlnLluuDWlcgpwBnbcE9MpAJKs&#10;MDIYDW5Mbk5ydiyjw3MBYX64M/1gJg8lpTKCTbtkPsf3WGVs1rYaZkEmj7mS4/7YqhtiW0Ka4r4o&#10;fwofIGDFCEoRdGQisvKlS1HiAIJd9dRHQEmKkPY/i1Ucg+IrWAQLnUVJEBQrijWCVpUS5VifAxzS&#10;XCw6aRP7ASREhPMuKuYp3knXNepKrEupBVgg/5zWdb2ca6zpmCVL+lKYQBmaXLwOQCxg1xxD1wPD&#10;XHLccX6bBz7H3pk73G/cfhQ6i5mVbC5iK1yjDlD9T1FHwS3K2qZPkRLpOoBi1EmI9OY0TTKyJFwL&#10;qPCdvmCiKGJMIXCDeYwttl03NidzvDXCZ9aGPruhGifGG2Xn/l//+tcr1gBgEaxozGJYpEy6tnWK&#10;7CgGcvLbGhOl5cVWAB7egf4DMkvsh7Km8b50X8STqLGzrYbZNm/MobasnLRvBwsWTLAxgYDAgsll&#10;0lHemAa51SYmegnlaCFS0VGkKxQZ2+n6Tn43UCASGWhwLDYB6LDAsXhQhbIrWAGCnVxfWmQ9ZmHT&#10;YKsvkvum0OrPvimYLX32HEXI2o2FfFsT+lDuyxqnsAT5KuvMUhY0LJ0X9W+eYdxYQxY5n3M/CNJC&#10;65tfMiHMK8AaE8ctZ+607RrJZQEEsKpsAEdxAvIyBQAJ1j9XgkwG48B1fYaRMA8jC8pC6/7mLqVt&#10;3KRxQ5gK1+c2kK5GmWMM+aoxGNwInnlKxs19sCCu6bc+kAnGAEvjGTEq+gCwcLdgasgcWFDQKRTI&#10;lP06lPGc85wCYrmTttXMIWABC5XTDhYs5Ahn0zGCnaRCCiSKRYPlH1vSogotcOGGkHKl8Eo0L8hE&#10;ZdGIdEajBpKXIx7HKrAUEdfOdU8sRWnHS6CP7zG3DgErjYXGkp2i7TtQGyMj88B8QefX5RTFktq2&#10;27XXgVghABCIdx1WOoVP8aHlUfLpdYNZMLdY/9wJmIK6NQ3su4ZYgjSt0x4M0WIHSWABG8Xv7/sY&#10;Zyj+iE8S/Q5wOE4cAjeL/vvM8dwF2AAAJ4omcWNwT8iyQltjTvRfv7kYuA6Araamb4BNlKEHCBgt&#10;AE80rggBlFhMrtSImyjjdcyI7j7Xu2RcjjFau+/SfgT2DbvFEM1pBSzkSKnhGIhQ/AB2gMXDUsAo&#10;cEVA7awHSoaPUEyChUQmhImPcjUhLWJQP4sINSnViQVg0nJfsAJEzFqsLH4WCD5ZVkxpV5ZA7uKW&#10;aylJ5yP7XOTd9U5y+9d1nX38ngJEfQPZdTmx/NH6URug/vys4diJEluAIWAZU77cgawngYUUqmtT&#10;0IAFIF6PWahfm4vR3IxASErdHE+zuKJIkvtSuu6Fzheo7DvGhDkrYBbzATx4ToGRAhG5CDARGAn9&#10;obB97pmMVanXnoG7kjHCVWM9iPUH+2g9aarZ4Dm5OhWH0wAe7oivfOUrxz0q9obbJdLBgQpsaVNQ&#10;6ZrHXx+jYdvPIXYFqwMg9m1RsKztvJy1BqOFWcOe5bRjYCF3Ac25aO4xBm7OQ+Veb8njZDek/szY&#10;pjqqKPrtB30ZJYMdY3BEQGL4Rfk5w99pYTJp/fCfKrbkPH4lFgHltdRGUvXc2yXlu4Z7AXLeA593&#10;adNKoL7esKKxa02ZPKxjLoVg6eo9UfcAtU5pUoTmnfcmtZBbwBwCvi2woUz8pnC5+ihuTF69Br9j&#10;gIWos+C+gpKDuYh+eBbMhj0hMAqAj0hzxwH8lLhnwySY08E4KOxkbsdGdJgCrCLWUvo1UEDZs/yd&#10;z43ACvWMFAwAgHHgyrQu5BTysW5hy6IWRfoMjBSyE+vAaLEWAWJTNQGqc6c87po+4YLmpp6ipckK&#10;XTEIxhVGy/gTqJ/TtsosQLe7qpBYOyYU3yDrn8XBJ+lvLANLBA1qgVOFkc+S1YNxQKeKTPYbhYhZ&#10;cB2fWeAUbuGPtSDwK1mg/La4SMXMLViVMwAO5Zim4jddz07RAHr1gNKu8/b1+9ziRkOeHzADypqU&#10;iUVQQGMbWLDoUXIAA1cCGt8iKMUQIBAoDDDIkjC3ImUQy8cdwB3oeJZWvSn6lCpM46i+pTSwwDX4&#10;7Gc/+5ifX60G7EIoZVY644BC1pwjdsl9sQXWE8rUOfpIgQj0dD/rgs8ZV47DIlgbABTuBc9nnOaA&#10;BQynZ2qSs8/EQ5F1gCnvHKMzhZLn+tgW5T5kTHadkwNMAMWmAlhxbUHtwJ8xPEbGxkkfg1/fuSGM&#10;P+xbztzeKljoehn7+H1Oiso+Pvecz5Qbg9C3DwAfJdS0cVffa+3r8X0WqE0yAJwtXE0KzyKqTkHb&#10;osvy954iLsDCae8E1D3XICUrs4J17jMWvhgFAcqUvDgCKYdN4whbgblwDIu7KU04ikZxOzoG6OGK&#10;YDWGAmAkUOgAi2ZscbtgDbghGAKOwRBQ5rJBuCykU7o/FwdwAFhgQbjInA8YRZG3V7ziFa2bZoXs&#10;WZxhgTYpCHIQxwG8aQwfsqVYSusvAWA03VskvYLvjJnYqhxIW9LtE8xCbpBlAQv93/+oM/oursDF&#10;EKt4VCd37OQchD/kkSK1jlI51FanM1mGc4xHtD1mAIuGXqecKUl/s/wpRpsy+Vug38tf/vLKopaW&#10;qDCaBTdqjAAHmATX446QUkwJAgr+Fwtw5plnVi4BdL8UQpkOrse/729xSCh7mUkAAwAAcLRZfyoi&#10;CjbEDvhN8YdhgHV0bRYkBW28ilvyzMAHFwyG1efGnP5S6NhIzAQQJL5BTFOUyHese+mvz1xfUGQX&#10;/Rzj2D0BGumW3BjqPygKJQ6CnIx57hBZEhgR8RIllXLaVYDMZQBhirHL3E5R2r/rTlOseeZXMFtd&#10;9/N9AQs5UirH9JLAHMqkVwcmOpgla6FcKkZkom5PdhkBgZQuF5kG6PLDz1FIhgsPIECxc/uwrAXb&#10;SRf2Pz87xe4HGyBHneUeWzlHnQVBxPrIWqcQAQYFkYAcgarihTBFzgcaBE6ynFnzFCXrXXQ4et+P&#10;gENAgSIdShNLi2T9c2dY5FHPsXdETp69RX2qjJwYHDI2KCd9kS7K+gU4yASjIY6KHIERn9ujBqjg&#10;ItnlplBXsCbbfg7lu9NMBGNUuW1j1HyYu0lPBhaM+5x2JbBgMO/LYp8jgHLMPBJo201vnrvNc1Ux&#10;JhQJSvsQG5qU5ROVRsmAMldYbI4WflegxE8EI7LQKSr9ST8PAIN+F1yIyrcbrFoNUQ2V9cYq52IQ&#10;B0QJyoIIy+ztb3/7MR+9z1w/rcEBsLCyKcwxrW4JciPELoOxU2bb9fU9Jx6hb/+C5cRcRF0IMgK4&#10;ZGBwm/itic8CInbdHRHjp6+s5jgeqwP8pmwQ9sYcA5znjk3jhhBYv+oAxykolDleXrlmkUAqAfQu&#10;i5W/vE/bF7AdNT741aNRvCh8NLnIffQ090AE/SmaRFkLmmKNh5Iz59H7sg9Y1ZQ5Jehc27f7W1Af&#10;NkDdEYGAshTIkoKSMsw/bzFF5aPcXdt11B5pKzlO+aHbBTW6XlRRjecBMDbFpLD0xAsAI1M2fcFa&#10;AQz13TSnvE/XtcgagFIHRuP2oTwoVaBQDAXXj//JPeI6/F/ir7qku/l7rjHGSMSxxNH+F1+D2ZpT&#10;V2KsAMLYz6jraYoboktC5fuDlUAwC4daBItfHSUqZZdCjhLmfPlqhPD5o9FR/lElURVSfldAgVWO&#10;6g7FIqJf/QDUp6weisf/XAFAghoFKjICIeIIpB2qOWBB5Y5gbQEblJRgsOc///lVP8QCtEXZiwFw&#10;PtCgATro9QA36qBsAgu+43bJ2Winz0QBgsQkLLlxUxNr7B0ATLEXBPmTtaaPGBXv03s1HrAOQCSQ&#10;B4QNdc30kdW+His2hWVP5vUGQAOS4QKcQwbqf0TWUA4omRQs7FJBjDmEv4Zrzk1dreEZl+qDADSK&#10;BvLOmUxpv/oGsi71TH3vI6gOI8B3bQGj0ClPSk7qHx83EMDq1/xmjXt+6YMsF7EPlC0a2wLps1gE&#10;sRai71Ve9Nu5wAPAQFlR1j5j1TpWDAV2gRLzHesLndvWKDjWMf+sBjxQfuFaYV2hfZsaelhfuCqm&#10;fp+UrP5Lt1xLk2YqmyOqPeqX5/b8Aj3J0bvj9gG+BKH2nRdredY19APoMhbJs964fcwrIF3A7pDx&#10;F+/GODbe6u8qdp3kZsu5/qRgYQ0vYO4+rHly6Ftak35uWazp+nO8F5ZfVDjbF9fC2HfGDSFVkatB&#10;0J18f7n5GAIyAhYEElrgMDMBFoALRX7Q3mQafnr0N/aCC4Ilxd2gAJPreaeAmmwHTQGiKAntOsAH&#10;MAfQtDUshP4I4tP0UVAkAKTxyXumphaFiVI3zFj5xfmYDYFlwXhMdd30On3HrPRV76Ip1U+2BvYI&#10;oOM+ud/97leV0AYC55h7U8ij7/NPcc8+1zCegYUmdknfzQ2yloUDsPV9ngAA2KOmc13T/MmtULsR&#10;LIwdBGPP7yP4cuzhSiCC0rok0Hc88r9f5SpXqXYULO1nEuB6oEykL2IZuGh8xur0GfcDgABAcF8o&#10;eSyeQNS3z2UhAAtobcqYO4HyDkuK8lY4yLFyzrkZKDDKiWuCGyICIZWptdCpmZD61LEQETQmkBBd&#10;jhXRjAGABiPiOJkKrmFBdY7fscgqpiabIuo77BpzOiSmQCEyTcEqNRZUpPQjNsRn3gHmQeyHeB7g&#10;TVQ/0OgdRizKvsyXLgWdY5G3yULNDPOibV1yb0X6AGbzC5BO9yQZK2NA1Vw0B3Pa5MxCTLa+C3NO&#10;Z8sx/SQw5zvIzefu1+N1HU1Z8SlSLKX9TAKC8eyUKMARjYkh4O9WW4BitgMkn7eiQ2oPGCeULgsG&#10;kFALwW8UK5eZAknOFXMgnkBam6wHKX1RU4BPVzaEcwEP45o7Q0ojd4XmOgAKVkJAKteCeAnHUGpR&#10;g8GxKjVafB0L6LDupGf6YcXJfgGCAJe5xjklAwh5jjnnaX3c5ig3IAoQBNj8lhFDRuTox7vDKpEd&#10;ICa9VBAoYE35pJtUzTVv0tLGc91j03XHvjPniwECeLveCReCzAWylj0xVb2LqLMQMSpdcpwcLMQN&#10;U2GOFWzXQ+za9/VNXObqf9cgzCnxOVffduG6yuwCC6kPN/pdArua36AsBvUP0obCtvNhKBExDIIi&#10;gY5NrU0hGLcYCj7/KN0cxYu8MwoYqGGViVWgyNK4BnEL6F2Fl6RaYkAcK+jShkrAiywPFhc//hxN&#10;NgTAIkhzbc16rSYEsIYt8L6wL37EcMiY4EbxDDbHAhKxEGJLzBdAbW4Q1Gbxb1rzPJf3nNOWSP1W&#10;WAyIFleT05Q7B9ywa11re871xEq0rW9N57eChaLgc8S9X8d0UW7p044ZH2POXVLiFA9Lqp6HvO1c&#10;7TXLDw3dBAJi11TvT/8pmTENYOAmwkAoGNQGwAEVsRAUWaT9ARgWXecLlBThr4n3ARAoOv5ilRvn&#10;AoVkoLLjXNdPZUtWY5SLvpIVEMWybdsqnKsHm8Nth32YMx5j6NgZssPj0Ht1nWcc2iCQTHOzYgQa&#10;Y3kA3rENWLC+cYfUm77VwfpszMLYBynnH54EQgmOXdymkpwFklXKv562bYOFqZ5v169jczWbRXEZ&#10;cB3U89U9HxeJmAe+9lDM3p//gQypn0HDcn9wRXCfGIORLlkHZ1OCNX1awoqtj98h754xQT5t1QUB&#10;LNUyyU6lRLS5tMwp7t3U3z7GzZDnXeIcQdRqKgiyVSK8y+2FxeH2kbpab8Z1n31yMBuYBa7DejMu&#10;69cqYGGJEVHu0SqBJosnAsmmXJRzXkF95zaV7dCE97nPfXJObzxm14LiBj/olk6kaFnorK2mrX5R&#10;6PzuCg8BA9FkIsiQUMfB99JAsSJdi/WUj2lBVosialRsuvbYOg9TzClz9cY3vvGVtvKOfsuSsbum&#10;Zi6JTRHXIIVWE5MS9RymlOOuXwtgEChqDGOzBJLWW7oWKk2OvRmzPnqXUqAxC1xxOS0bLEAZaInI&#10;2cy5eNMxfegwk5vfrM+2pgSon2MEOfTZynnrkADLRoR83yZ4TspfNHXwMQsUyRQNPV/G5RSSPP4a&#10;1hTBiIABhY+qDRZBiqX4BIuieIRo3qmqjMCC7wTzWbTb2hzvzTolNuINb3hDp1BklUR8RufBGw4Y&#10;+xxcNW1ZFoLwAlibR+bgXe5ylyq2xNySzz8FfT7m+dd4rvFLXpQ31kCmyaYg0SgT3YdFaHpu6c+Y&#10;BRVVtZ/85CcbxZMFFgwwQRUexI9UJwiTT7dvy31A6U3yqE1kfsSo9d52P8hbHXiIS5oV35mBOnZy&#10;9H2+vsfrX6qg+p5fjh8ugS5AIb/e+Gui6YbcVRGbuYJK1z7Oh8hryDmsV+tG1F4AFsQs+Mx21dHQ&#10;uHy1FkzKDFDoY8gM6VvTOV0urdQ1N9U9c9fgvvfDLNg+O20CJFXYRHlTgptqYvS93xTHb4P5awN9&#10;+sJAls2jJomg0abGfYaFaCtxniuXAAsKP2ldGSZZYMGFvHR0nVQkiyxljGLqQiPOTSdhzqImlxTa&#10;UeVN8JEFW33ytqY/ItalogSN6Br8mEvSijkvKef5c65Tjhkvga53EWDhkY985PibHeAVtqF8BU5K&#10;1fRu3Z+LwjrF4kX1CrT0nXdqJ0gGhvz1TW1OhaKugRTdXW5iR7gfMAeUHBCmqJbtrf3NwBTwSMEx&#10;/Hw2R6GrXZFhl06SHSHwEcBVuyRtxqKUYwB47LgBOujW3F11s8EC+kn1Li/bJFRVzY0oc2hSWoec&#10;Z8FgJqgmD5sCh+iBjT4tFnIDkd9Ytau2pr67Y+oR0aJ2vRgWnX3vBeZIsRIFytfpHqpYyeFWJ5vV&#10;Jz9cTnYaxKPvcrMFoGjyUz0zHylGA73sOX1m0vjxN1nom5Qsn6HpoEGUIj8lF4uAIJ/z8emL1DNR&#10;x7HQCmiRQ64crkESkdrK1YZryEY7UeaZhYRi9UzBxlhABRqRg8EnqAtl29bIkb9eBT7NffQJIva3&#10;dDT+Xs8WlrLfGBKyis2DLISoNfcjP/d3XxQx6lUVPZZfV3M9/QYYf/jDH1bvjcz9b8w1BbZ1XTPn&#10;e8+JpuN7bWtdgCPnPlMdoy/7EPQ1Vh7k8NCHPrTaS0Jwo/z/cEVYTzQuCC4m7gdrR8ztpntvssTH&#10;MkWUKsNr7vc25zg1tzE64kDUurC+vupVr6pYG+uujBP1K+gLIM1aK0vlUFpu0bhUHlJTuaiMTyx7&#10;Os7oNOW3fT+mWY+tb5NUcEw7QvEACyYgxY1lABTkVEM50Ly64v5GpcRub5SBvNt67nXuQ1KsgpM2&#10;5WRT2iJvN20mI1XK4FV9Tn41gVNiqsUBBp6H0uWnVliENaL4hRct6IRQKQ+KX16255InbaKYEKJ/&#10;Fe8RsESJiRp2HT46KNrfFK5Jy41j0rByyJRipnwBCPnhctK5eHwvrxnokiJG9t6D6Fmo3QBiMfnf&#10;5ATYIpDLAqQ6nfuJFlf8AziB/Ml00+Ihjcfiqo8WMQuvRdfz2ylNBDo5uBZa0X31wQA28MiFrPmO&#10;+YSlHuovK06fuIpsRuSZLCKbmvfO5QUkcS+xBo01/dEX6JjlEuWDva/4yR1jbce5vvcGeK2tNVGQ&#10;27Dk1yYX/SEH4PzUU0+tqFxj03w1J6NmhqqD0iml+5lXualr9edNAw+HKGSAeukS7UP6mfOe7XPR&#10;Ft9jHbTGmvNz3T+nj7t0DB3FGAIYojx59J+RSeeNkaU4HwCOeyjnOtnMAgsXLeIHKqck+Th02mes&#10;XwqGAoEaKYSoTmUiDilEpMwq8EHBbGr6YIOZTSlIKBuDleIKXzUFBgiIbeBXs3BgFlzLAqJgCpaE&#10;ctQPSl8hEtY7oOF5KasAKZiE2O5T+hWLRf104MDfsRUtUEGRcuEYCEAERE7Bo+hQdq4PvABkXiTl&#10;gNEAEAJVugbLJFCn59J/gVwWyKhuh+Xw3GSg8lrTxiV1+Xp+wAowRNNGUJNxcOmll1Z9A8AoVA0g&#10;tPhqfJfOx+zok3gXAEUktPP1G8AgL8+/qQFi3q8GKH3iE5+ogBVKORQDIMrvjIGQgmTws3LGWmsY&#10;H5NJ3/u2tsmXMym77sXSBcyXyNHv6svav+eOVADKvI3dLCl4cx4bSMGFz3Ybz4KJCwZvG/ef8p4v&#10;eMELqnkXzVgPyt0ahVo33+d2QTAm5orLmFJeOdeyhgG21tq0eBPQRaf0ZezTe0YdGTohR17ZYIGy&#10;pzC97Nje1Y0Ff1GaFm+KkkK2aEvvoABDkUXddVGeqVXUFuDjHsqxxq5sm1KHlINFKdrFK22ppcWy&#10;YIHqUwQUUqCp4tRvdL6F2MAnRJXiKEwWOyUJ+OgXSx5IYkFHo9TU+tZsuatPWAh0PRQY0dbQNwCC&#10;3vbCXVdQC6qdvAwQQAIQkQNOFuh3MqS0yRpgwH64X4AkTITjAQ33Beo051sw+RRZ/fre1bxHdfE9&#10;I7AQbhuUPxkCC54pCq/oR9wPWHEfMtDEn0TErUEJWFLqrksZbxqo0noiHcu1yIdLBhiK84AhfSUb&#10;7hbXx3yMbeTkHW5yQ7TdYyw93dX3nFihrmtM+f2cfv2+/eQuE1BnzGKmgEdzgCVlrcJ8AvCYLrUB&#10;zJVwnfW9V9fxmwArmZ1yyilV/8amRnb1o/79FKC1fk0sYjpX0+8ZCuasODI6JAyn9Jg5+tRXLms8&#10;nuFpPRaUGzqNGxrrGS7/If22TmPM6YWctrGCY7oAyP1EmQMMsVDpOKuLwuOHQokbCGg1firH+80/&#10;TVmg2z1gl6XGCqD0KCouBpZ42yD0kCYaitHECyvf4Iz7ACdiLNwfYGBheDbCt1CwxlntlIIXA/Tw&#10;87OOUfixlSjhoubR4hYcL5DlG7Q3BAgkRRCKZxWDQB6O5eLQWIRcC0BCgAVWNheGe5GXRcwxEKUS&#10;pa5BKQIMKn5xn7DcsRDkjuXhCgEK1Nf3XJ7Hs2MI0PY+V4xGTfqupr+UJQDjnVpYKUDPCNgYpFgk&#10;oMHzYziCrgeOgJkAMWSPxdGALUAC+8AV4fk3pYQBakARkAmwGkfeAyWOkQEYWIi5ucJdz51+j1nw&#10;DgME9Tl3qWOL6+HKkuY/N2Yxk4wEcwLDJWDa+6SoKC6AQnySBZOi29S6gtKGvm+sQmyXPfQaued1&#10;WY/Wra6I+E33staEgRDHBQCgM4Aia5a1jvHFtRjNO7E+r7HlzLE5gU7oKutmBDVyDdPFYwp6Wd+N&#10;ffMjp/9ZzIILWey9bFRSTCwWOiublYzSQAdTEhSMyemBUPrcEZA7SpD13VYuNAYKtwOFzFrkv8/J&#10;z2V5YzmCyhf8wR8Yfn0UuZfucyAAfU5J8YFTehQa0EH5ER6lTcl6LkDCi0KnU1AULnAinkA/TTCW&#10;LPn4juvBgkVWQBQlTg6ARjrw9IESxyCQD5cDxQgcAUyOpYAtbK4rCAuLov8Quv7qj/u4H/+sd+Gd&#10;kAP5UchkKNDQ/VwrwE7bxBSbwAIDfPTBoAJKABTxGMFscN14t941wOIZnYuZiZx2i6Hj9AtYYuGJ&#10;U3As0GNR3wQEHU8u5OQ6FICFGxD0nriRuG7Ia1Mb4pKgTALwrXER21af0p0Zt9WHpvsaq+Y0gABw&#10;+9+cMG6MUbFJQKaxaTxxhXGJMUy6LHtrXX1BzVlg1yKf6KvfOcpvSL/rYMS94jPrsPWRweIz8STW&#10;pShAhKFtKqo1pB9rPGfsWCE/+ofxaF3yO9y+Tc+bc78AC4y/nPVxI7PQNKjqF02DyYKJMBji77GI&#10;HLXc5xomPeCghcDQ8/EZxsBiEnELnkeEfhyr73WKl8IyyGNBSbfATV+Kz9tKFTe9DMdiDNK+uHf9&#10;RVOEMenIQn/T2gzOCYQZVQjjHTg+6vDH3127lmFnPG9sV6s//GXiDTTfu757Bt1OYVP6GIA0w8H7&#10;i81o4ljn67NrYCi6KHvfqwKX9tu5rJgpCtW0LS4BFrAq6XhKj8+ZZGtcvPaxT+KogAFgPRqmEKg0&#10;h4FlbCdACwSKrXrSk55UBeU2GTBzKlbXVk48d2OjTe8rRzEs/b6tWdgC74TcMYQMDgygeRVsJyMC&#10;+4rBZcRgHMemBC79rEvdz/rHwIrdP9OdVIf0gWFsHjCYc1oWs5BzofSY+uAtC2pfCeYdH4vZUPlO&#10;tchQ/lwokO4+Bd3FrnBcaaWtXwKUErCAuRKPhC0UeIu9kvLNksUyiCy34GLFsGRYQ+ndU82HHElh&#10;I7GwEbybc84uHYMd9h6wwlhYAcjYSu5RzCdgQP6odAAOkOCacKzAcoZIW6XIbcuBgYwNnouh2fR8&#10;XNfk1ZXumyMjLnTzgAcgp3WChSkmUJevLKej5ZhhEmgb0F25v33emfgQg1j6Yp/S3MOeKP8sIKrP&#10;c9SvzPoxmcSP1Fsaz5Pfo3LkHBLAPLFiuQ653QS4+u1HMKxAXPFJqFtZEP4WvIwxotC4IdK6I1Os&#10;eTnPKQZn3/dKsB5YazANXI/1FFXuCO5cDI94qF1pQw20KZ5PuWdgAfs7pnH9RO2LnOt0goWci+zq&#10;MUstCrsonyUmQ1cJ7z5yGwMK2u4T5VClas4BFsr46/OGm4+liNQPYbWmmUlxNFca61aWU8QHUVCC&#10;oWOzIzFC4WIb36PuKwgAbsoG6D5zd4/gdhSPpShe2mQviRkTm5WW4+7zpGKh9onR7Hp2xfuAhbHF&#10;6IBpAY65AdwHDRbQXAKgLDasYgGYUzZBi5s2BMm911RKZarr8J2lO/jlPkd6HH+x0uFDlLzAHJki&#10;6fOMrZPe9AxoOj69ekGUIc9bzplPAuJ3+L2bFH5kAEWcgjgX4CB2ehQo6x0Lyl2iATcYjvoeCkvc&#10;e4p7DF1DxI0BC/U11jsD9ATZ5Sqt+nMcElDw7MAR11lX7FnX+1ZXCFjILTp3sGAB7ahegHrlBCbv&#10;v2lr0C6Bb/q+vuXx0Gt1BQDmXHfoJK9fGxvA54jqHdP4l2XPDOmXYEf0sUyTOVvQdE1uiDnvW67d&#10;XwJNbjWfySCSSSTlFsNg3ovKDxYCWJAmbOFcqnE/pLVqlrrvNu8jOFzMSJ06Z7BhfFjK+5wNMaXs&#10;pdqKERsbM8H1oxS6isY5LRssUKSsOamEb33rW6sUOn5qDTpUWS+tJhUKTrR/KAQWQBRO8rm0OoiT&#10;lcm6Z2UqHyw9kEXuPNa5+8jJRWXJlYas9AWdZ/ApvOJ/3xGgqH9pUaKiRRs7t65wFV0Swe8aIqHT&#10;1CnPo4BSvepkPEcUKAoBW4DIBT3UlPfKXycjwXdNmR2yIQwA11DzgVz8hDyd4znTeup8f6hVMiFD&#10;ln68B+d69tTSIheyl32Q9iEGnGfrAiWCshRfQuPmDlSo33vXz/S+qP22BRrIiuAm2Q76zSIU2R7F&#10;czwfX/ScNeaDppN2Wtp6JWDsSisTUZ+CT39bVwQ1Cr4VVGdOCxAz7zVWVVfdl6meHOU+ljqeqi9L&#10;XyfAQn0vGHNdgSzszumnn750t3byfurkGM9DDK30ga3BQBrQkNOywYKXLGIVnefiolgt3hSclDk0&#10;oDQYiltlPpG+qh8qrKScKkWjPgP6hFJnraGlKC+T2PXQUNKcpISY0Pxb3ATOkXJD4Zr4FJYqhYIz&#10;ABd9wA74TNMfQTN8YKKj7SlQp6osLOoQqBWvr1EamTsCJeZ+PjeAgRj9ZZH4nJJyPiWtjwo9UXyQ&#10;c31vegrb8wnuca6obMAmmhdOmUrfihoVaFJoG2ACRFjgZIgJiR0QpSKRkdKpollFGftMHQWoM7YU&#10;945MSPUIWFfuEyk3+oMS9V7UiVCvwfFtTZ66wRVVw5QclXYDJEVTU4LsBZKREX+ke7LuLApR9MVn&#10;NvXx7J7bcYpIRSlefQEcRbMbG2o+eF/KyQaw8fxzWv1y8I2xqCKaM6HKMduRgM12ojR62gNGA9ZQ&#10;EKMxBIxTTGHhsmZ9J5h1zoYyNl7VKjnEZq20TgL/jCOGUzCv3pv1O9Y2RotUbQaDY9eaFbGt90gn&#10;RUXcMX0AksldwG9OywYLLibNiIXI0qfAKUIKATpX7Y4SVcDI36g9NbopRqlLULXBwUK0b4R8Woqf&#10;wqEIMROCft70pjdVyp+CUDzFORQtZc5CpzxMOBaCBzXpne9v99AoeyWVsRfScerBRCxc95Za5foA&#10;Ar+ZPlBqAJGmPCw3BQXq2hYZKTOsA8AJQACigBKgwbmRk58Kn7IBEihKxYsozXqj9Ch5jTIHmkJx&#10;KiTFkleQiNzf+c53VveLDbykGgESnkuxJgugyQkI2FnMZCNzMpOqRT6a/pCdLUoBjq4KakCia0Zt&#10;g9g7wbvmi/S5/nnfAAW2BLjA3GAHAAD9AoCAg7iOwe89WVD5kvmPgS4gLao1GkvGG6UQtT2Mhdzt&#10;VXMmQ/0Y7xJYKMxCs/TMnTEV/5qu2qemSnp+ZL4wCgAEawgAbC5RUua7wnLWI2PU9+Y9YwEVazx2&#10;MWtDxlCcA+Bym00dFzWmT0ue6/mtW5hea4g1g0HkN4PO+m0N9pkfaxtD0/fWhqj5smSf13ov63sA&#10;qzF9tNaSe25gaTZYYNVLNxJIppgIlGyxVySCRUtpor9NVtY+/6C0GZPY34HcfQ/pm5wWYgNEPruG&#10;SsdGUI4+Z7FSGAaXioQsYWwEhUfxmeSOBx5UNQy3CEVlQfBDwQeISAXLSg1ERYFRcJgNyk0hEc0z&#10;6YfnAUpcKyL4lSyVlkWhKzdM0bPqm6g0/lHXpdhMgvpeA5QfylsuskZWUc8eWwFQaY4jb4odWDDJ&#10;9BXz4HmgcArU4ohpMNnClUJhWxgFFVo4g8JyHZOTgu5aqKOCWCh5ix8A4JkMPO9F7jQ5oX/tG+Ed&#10;s+bcL1w9QBh5RcYFoORd6pt35vhons/1ooxs9JssjKPc7VWHTCpy1n/AdkjLzSgZSycO6dtU50zd&#10;9zFuJQrF2DburQfmgb/NPT8YR+5T79Sa4hjGgJ8wEKaSS3odwIQl2DW/5rj30tfsGg/hsg2XKyPA&#10;+mgts44x7LiAgQpgztrN5dh13aWfc5v3owfbdvfs0y+xCubC5MwCtB67SHqR0B4FSjmxTjEOwILA&#10;NQU5KCtggWIxKQUaWeCVZDahAQzWM+scekRxGyx8MRgBYMTAMcEoI9Y54MByplgtDB5UVLF4CpZ+&#10;7L3g/vpnkDk3NjtKBYk+p7xdE9q3YOg7JU14BidgYFHBLIgPACgCLKDDMSruhVFBq1HklGZ9YFM2&#10;2BGUO8Xo2eoBTl6cwEHnuiZg5nh0vr5SPH4oSNkA+u26FiEuBp9jEICqACNiMjAKKD1y8A4AIsAi&#10;+kjhY4d8n7oT6s/g3Rmg+h7bhTvXnhDyfp3vfboGgMWFYqJbpFl46fXQX2QXn8UOaqxA7BXQFMGm&#10;sb03d1S9SX9DYc7VuNYg76FgYa5+les2S8A4AzZTN581BKsHDGMS+XutWeaK8ecdG4u2UB4aVe86&#10;m4ChOW9tmJO5mHtM5MYodfXDOsn4kmGE9bTGWQsZLG0WLvluco923XPfvseuWnPHtsiGyM3MyWIW&#10;DBSTjRXH/8+ap4wV0YAQsQQUBF+7wUBJUCoQo+ODOqZITGbMBKsc6gcSTGLUuM8obXS+weN+LFSK&#10;iBJEw1O6YgBYffpgTwSWquNR/Ghr4MME9UNZASD1Es4i6ikm59s4CpthAYFmKWrMAUs8/PvYCuDE&#10;8Sx/fnZK2LMAEQADZgGLkgYxuSbmgZVjoQIIPGu6l4FFSh88A4BDyZMfkAOQAVcmkgEiCyAtfIQG&#10;ji22BYZiIgAqC6D3Iv2PC4AMgwXQX+CLItafcHcAdZt2a/Ss5El2GivNWAh2AojDBHjHsY01mQE/&#10;AQwsqhbOlD0Q44I9sAMoqyLiHMjRO4xrpAsW+Tmuy3UyZkJx7xgjyqKWtpsSMJ+tI+aUqo7GvTkU&#10;Vr51xHw0/oznIa3L6s0JHh5y3107x/zF7ljbrFHWb7+tkQxF6259IyrPKNCbQTMkzXrNMmLw1kHY&#10;prEUYxbQoi/GAjjrG2OI/shpWWAhlAkLnGLzO1wGqG++ZFZroHULOKXOR4VtCAFY4KMoB8sRRU55&#10;QJdAgWv7ngJU2SyyDihlfxssaCwuEX87Nyaiz/1EbQOChEZZFm01ARzP726RSMGE57NBEzYhmr5S&#10;soGI08prlJprcWfEPgxxnmdigUc9dACgqSYAebgnlC2wj9KMbAbuEEoYCKtbP2ROGbN+nRMZK66V&#10;ZkNQzhS4uAyUK7rXwokJcQ2fyXIQk9E2YN1bbATwp2EpLLyeXZ+9I+djBgxEDAL2xkIdLgjvN+Ix&#10;XMN7xDZxYYRStsADfsAMlgRIEjiZLhbug73q2kAqZxK0HcPqBFSMkdJ2RwLmfQBaY557CygAUs0V&#10;xkhkLVFejB7Ubr26YNsTp4u0MdkVgGedEr/Tli45dtHflTcTRgu9oHlH3A/i1BhnkcJe3y4c00yf&#10;jNlhcVdklAOIsNvc8WOrfzLOgGQltnNaFlhwoaaBXt+pLXKdpSV6GMipayK59lT1CHIeeOgxaHVg&#10;AV3ZZUkMvccunAdsyHrhsslpdXrWoolpGdMAQCCEO6TtXUzxjrA5FrCSDXHlt0W+a1Ry+oTliyBe&#10;rknZOWKJKBzA3fexnnE5NlXobBufnrvv2GI8xZbZm8a969bX2b73GjOvhp6bOw6wpJjjSJ9nfGAX&#10;uKS5U2W5MQBYzaluYWB4Z107gw7t/1rPC/dWU6wLJmZorZvQydzZjCHZQDktGyzkXMwxHkzUPGsS&#10;it+Xxr/jBfHbTx0BvmsywoKw/nNbuuBhbcYWvzLYc0Bobv/ajhNxbDJB4F0ttQhyAxu7rrnm7ymI&#10;HCto6Wcw1ri14p1R1Ngv7KG4Ji7LCM7WN5Hlsl4wcVyOMVbbnq1NMW5S6ixldR26lKrv01o1+pc7&#10;lhxHGUtH9ix1hnPO95Abi4FRBQbEYGFCxTsBUcCA4GmxS5hobmQuzWgYXi6KoTElcz77tq4NBEes&#10;3KZx1bROxvGyvKxvQFpOmxQs7AIKzhHKIR1j6+4pwE/Tuw8rrO+4WEvUOHpajAbLp0/T/y7F0Od6&#10;5dj+EuCeomS4qzBhYnciXkp8FXcgtwOrigtMHJTYhhir5kSwJ+n88Fl9fPo/xvomMAEIzAGwzOHI&#10;IPOMqH2KpMlt2V+SeWfkssOYWbS3GC7xXYIcyU58GCaPEpRaDjCcd9551XbV6sCI5xpbYj7vSXbj&#10;KGNOoLpSBbmAsv5k6sjIQjN2ctpOgIW+yibnwec8Zpf6KxbCYrOtZiG2gMzdhgAiQaIsn6GBb3M/&#10;U7l+swRYqoJ5+WO9P7+BPq5RQdIUUaRt+5xyRY+nTGha2TSdz/7mO49aHxZtY6tJWabnCZDGaETG&#10;lp5PtU4IDOdqEeMjQFDQOIWL4s+Nw5h6LG16NrISTxWB2o7F2noHArQFisc74zoSeO19RdXNIX0l&#10;lyn26Rly77nO4T6THDC0CdYnV+Mnp00KFnJuuO/HDPFprkUmUy1efZ7HgrFWi0HAp8nEwtHQrYKt&#10;SluXBOrjFiAQ1Kiwl6qu/kZ584WjwqVHW2gpEOm33E3iq1D44U9PnxAbkDIGUbYdUxAUvGOCJk+B&#10;RlxHfI1A3TToeIr5JlAZi/Cc5zznuJeCVRG3IeWYK0ackPtHthM3hQBlKfFYGAHJZECRO0bAs0DE&#10;YFHMU/JyvIDu6LtCaoLcNe4WtLdrkHMfdg2o4UZxPQF8gp6BK2n6+g/Q1V00fUah55gzGDqnL02s&#10;0himSVIBhmaoSzbqLEyaDZEjiK5juiZGrt+r6z7l++ES6HpHw6+8m2dyQwALsWGVACsL7lDabzel&#10;sP5eN43bUGBRIA7lHXuasMItlJQZXzk61oIrpiGCxtJrBmsQn8mccm66R4xjrGERy+H+dUYiJFnf&#10;HTNYiiGSlqVljKLz642CjOcClsRuSDcWNwQQCN7lfpHSzpIHHqRHYyRQ0yz6KJgnCwxL4xrSiYEL&#10;TToq5k3Kt2tHBV5ABU0udg2gIQ9BjAwD2VOxBYBrACCuD8CF9a8+j6wVqfcyrfRpjp1lh8g855zc&#10;tbQJLOS6YTHCUuKHGjAAmbGTu4FXxSz0QYA5gmq6Zq7wnNvn2E39meo6uc9cjtsvCUir499O6yyU&#10;MbXcO5ZSPaSxkClBwXLAAnqbuyFSYNVdiap1KFiBdd6rTJ1N1msAkLYxkIKHtmPcgxJm+TsmgGcw&#10;klF8Lfe5MRb8+VKLo7kWpSyQEDBQuIySV2COLMgH+wIssNiBJ39Lo8asABYoaqAgKGogWVE+yg2g&#10;8AxYAJ8JDMXgcCFQ6NKdXQOIUEuHX12aHzcQa1htHveNuBDvA7DwHOk21UC6+ec3EFdA+vGjgjyw&#10;Sptq48QZdHwdvMY2CbkbqVVgYY4FsH5NnY0SwLkTYexxczxXU59MBJGlskCg4GhoSRMFYq5vzZrz&#10;bBYuwT05kdQ513OM/llY6nQr9I+GjU2icq/nOJaS2AcFsdKGrnTNocjX86OSI2e+T5+mAJGqdEax&#10;qKnuXa4znQTajBxWLmVEMaPSw/9NUWkWR1XrnO83xZguqrEmNrkTfIdBqFuEmxRZug6ZI6qqBjtR&#10;X8D979rxub83xdu4r8JosgxY6M4zHwEFzw0sscrVMZAlAiyg/KUfo/nR2ICUwEjrlLgN1ioAFXvs&#10;uIfaKuIKNO4ILIy6MoJCxYA4X4EljdtOTQvMADaCS8OxYhHUWOEGAk7CvQNwWCelQ6dWLnBGVq7T&#10;11VZV47TjbrhV5oD7ABaOdurN+lC7JEAR/VkctpkMQtdihnVZWBCnLvSup7JcxjwUUpWWVnVFqN4&#10;iIGv8iSKzbM3lSxuW/AEaakSKa3FBBfVPbZB9CLDoVGTneWlKWLDigB2+Hf71MmXpmXQ8ftalCzO&#10;5CbYSnCSVFMWR9wrl8UCvixONv9xnQjUGhKoWJdbznt1DrBgUauDoLHvoZw/jQTa3qNFOarjGZ+U&#10;YbrTpLoZmAdK374yKVhQP8QaVc+ASHsc9H56TK4rIZSYawDSrPOm8Zk7Rp3LAGDpU/JSDCOAU5YH&#10;JUthm/csd3IwrrktKG9UNFCAXVCYSuyDtUGMg3WHnIAv8xsgsEZwPYj/sPY5l/xUpw3WQlVYx1gD&#10;rAnq7mBAXJf7AoOhH4wp13BvzyAzpb7ngXWQe8P1plC2uevPkBHqnSog2NZy32mwTDl9MH65enKv&#10;nV4TaPYecveZmAws5DwYFCSgaGwLYfLXsQxMiqAs+ZUpafslQMDYDApHug6LmjKDwiFiFiuFDLm6&#10;lgAY1DNU7rdrWVBMBvfgcwsqMp6B9cuC0VRJNCFVXGS5m6QoNIPcBDIB9d13Jll9O+tULiYzqtDg&#10;1n+Tc8iAiGs610TVX74uzx+5zJ7LomCwo/ssCrkUMAspUsdYDO5hEUUruq778v3H/hb+tyBZdOqB&#10;Y+nzR3VPvkvgJnYOzZ3sqeVXP0f/ovhNvQx42geLKp8eq6e03ZGAeRvBhsEyoLODTZMKS7kaA4o1&#10;pdS3hTNKEG964siCGCoVQAH7Ua9XMtQiBo7EXlhfzTuxAzEvpYma6yq8Ui4sf0rNZ5hEtSdYp4wJ&#10;St1ap/aE8vEAu74CC9YIx7mP880xxpG1SkaT9U4GkfXK38CBucsVIQsEk2FNA+DMK2yD9cK7cU9u&#10;CutkPTsLu+p6TXv8DJX/XOd1rdFd3/ftF+YIM5PT6rEQ3jFjaCt1Fto6HNGaOtW1aYVjRdXytVnI&#10;KfC2aE8TCwDxwBGYxGowEIEFih1qNSn43AxWkwMDAEV7cWguiszfSsKaHAa/wWkSARiOEZFr0G+q&#10;msVHZzdF1zLBoLbYCVM/TQQTjPXiu9w9yVk6OVRTzoBxjIUUTWjyiXIGnoAjjRVt8qI0DS7fdyFd&#10;A5b/y3mily1cng+tSTFbjPlLLTAWcotCFBRJ+1xX6mRoIgAvaentpuesT8JNk9J3cS8upLZjpSUZ&#10;W03BY7myLsctKwFrBuuaEYDxAwq8Q3M/wALFZqwyIIxDP/z6QALDARMWJYnn6r1xB7TUCw3lBrfN&#10;1a/6dWNuAPyxRqTHRNqozxRbM78xq+IazHfgQwl6nwPdAJp3BMyYg9YFhhOQA5xjJwC8tDG2uFG8&#10;lyW3qp5asc/xzugzDFFORkT9eRjVdCX3T05bjFnQURPRZlNtjRV/u9vdrrLODQwRzKxVFLm84Sar&#10;EgARhON4IMMCL5iHFY+Co7QMcoABqgZCKEeDEpBA3RGW/rmHgas4CDYBQ+D6wAXE7DomQVMTk4DC&#10;D1eDqF73VlREQ7HxLQZdiZbP2Y5XvIJFr60uur6i+siMnLg7LJAWzCbK3sTjj/RcFirHsA7sxaCh&#10;DslG/03qCIrymQXWb0DK4hHNggAUkStAZFFG/aIfyRVoYGVIifI/1iAnhsP2tYLSnFsHVuQI7NiH&#10;wnv0zv34G2CrLzjR1z4LgLHomfu4ZXImXTmmnwRy2SRXdawxYTxz3UkLAxYsijEmAGBrC/bLnAEa&#10;MArWB8CWQWADMwqM9VtvFuapsrcEp1nsh8QK9ZPi8KPNGf3ETEzZXJf8MQ2a4EjvpSlgD9tgt1Dz&#10;e5t1YaZ8/vq1+qxNca411fqfo0vq97Ommhu5tRoWAwuhMFn8fVqd9q+fy5dFqaDVKTZWLuUPLAj0&#10;sdhT9AYiytFntnPGImgUAmVskQFkKBoUPNrMBMZIGKDSfSjEdBvn6At/ukGPnuN20Af0uf6g0Cws&#10;QI8FSKOkzzrrrMYYhvT5UO8mj0mK5WiSRVjJ4Uf1HFB8E73uWGVWgRZWAGDgeDIEZgAJCywfYVg8&#10;rkNmnp+lwDJgFQUQMVjDTydQhmzJGniLiHOBVeRqkXU/QAkISiPB6+8V6IqF2vu06Ncnkz5w/aA2&#10;vQPFaKYsQoMNomQ2uYv6jOVy7PISELAHxALQ5lw0/lrjnjVrd9y0GaOMC2tKCtLNsXTvBuN3LBPA&#10;TQrk9g3gm1OS5tkU8QH1Pja5HaO2QxxrLW+zkq1D1kPgzrqjtQWhxvX6AM20v+laM0SJz/l+0mtj&#10;XDHeQ8BCpIZ3sf1xv8XAglrtAm+gaPTyFI2ioJQoUgqaC0GcQljWrFdWNPaA5W1raQqYMkRTUiwq&#10;vbHGbZBE8Kxs/wM1lJ5jWCBAB0VYfykmFSDAkvbjxQW7IOXOd6h0yi4qlvFTYh02BXtS5q5FWbku&#10;VmbsoOVKca24ZmzoRE6YCAyN+wAUuY2vkbzFIJAlv6fGGvdusAoCFMN68J3F2/NffvnljbchUywP&#10;eWNO9Cnd0jq3b32Pq7tb9KFPzMLQhalvP8ccP1a5jbn3Ns4VKKuWAp+7uRgBhRg/LJmftnLeTa6t&#10;2DV3G8+y1D0ZCrkxS0v1Ke4DVMmowDIs6ZJY+jlz78egtf4O2ZET+2YdtobntMXAAkTOTUD5tm3V&#10;mtPh9BhKBcJMLW6focEFL8bCSPGiyjWf6UcEwNWtcIyABSFF1qqdUWxt/aZs+UFF9NZ96wY0tJxe&#10;D9MAgFjA2hp0/cEPfrBiMzALXT77HNlB5hZJgCm2w47zyFFAk8yInBbPI6YE+OPXT60jCy1QJD6j&#10;bu0DECb8puBCaZcsPjEUWI0+rW/1uKZr6z+XiskEjJa2HQmMBTeKCgm4wz6ha6PAlvGLfgUG27Jd&#10;jG1jtb5l8tSSwMwBNbtUdGhqGfS5nnXm+te/fqUk7Zw41ojqc++1Hctlw00+pHG7cUPkZiguBhaG&#10;PMy+nkNhox5zFfPccpiDcmzrc/glFW6ZsqULbVdAZu59WS/AwlRMWO59y3HTScAc40YyJrgcBOKG&#10;cmFUYO/E1jQ1wAITZ0OmORug4D5NqdVz3neXrw3IcSUDgOLLhljWu/z80XduNu7SIU1WGrCcm6G4&#10;12BhzbTwVAFSQwZJ1zn6NkU9g6b7WKgxMLtgRcWGNpEa2yW38v26JSBmiAsMmxgNUBBA27SlsxiH&#10;TcHFY54Ws4lx9BvDhkVcErSP6fu2zq0zCGTHvQ3wSS0fs3fEtp5p7H3V8MllBur3MvaBhdXFLIwV&#10;yr6dvyvUWZ8FLFw7u/JsXWMqYlEKs9AlqWW+HzuuZDmIzUndX0Cx+gEiwzEIXF+CfAU4+lxAHRbM&#10;uVNsRBQuU65AbEJa8XUZKe7uXdqMP0GiYs3ENrXFQe3uU2/uuTg8+2cMaeosGIMKc+W0vWUW1swq&#10;tL2YXexz+ixj/cs5A3bJY9SD4IaYm4ae4pn6gLq4X5PybfpsTeNyDGDAFMhsqkfbqykS2yNLu1SD&#10;RAo1xiFSko0DNVz6Nu8lggXVbpBeLS5KTJVFvqmCY997lOOPqows2S3iGMSgjBkna5Gn9bRrV0pB&#10;68ZU1/xvmsNAsHFtg7Wc1ggW2hYH1LHUQRuHpLSdegRSBBXdCIWx6WX5TnS7qFv3Mlnr/jrZCejf&#10;oTm1JqFBM2VUr0BGgYGpfATboBObaMxNL0DgowXDuYIXwy0hiFJAo8+jAlvXgEnvI1CRn1aUbLyL&#10;euGXnIERx7i3DBMBh/LU5y5W09Q3z+EZZJPUS+xGhkmfZ8o9VlYMmm4XKsflPlPXcbkAous6a/ve&#10;GJIe7Kep8X9LlUxZB4uo+gsCpE8++eRBVqt0Yq4MAEUhIiBkyjVpbXLeZn+sDeQt647FvSaQO5dc&#10;AE9umCGMirIA1je/c1o2syDnXSAEH4k64zHpKDopc6KGoXKpbl0oh0KU46ngjh8PK5c+lCLgIRJd&#10;SocUx77RyHyS+hcbqeQIIo5p6ztFaRCiMcPnSYlQKBYD/QSacpprKWwUxWJUKLQgSctEfaom5z6q&#10;Nlrkci12WQesYdSSwJ/6Vrg5fUuPETQkIEyqKQvLs5qESzZpnOhFNKMMCpXcKDQAxpiRlqpY1hwx&#10;EFFjX0ZHabsrAYo6Uu7aFkYgW6pvWqFVfRY/mjFHGclO6gLv5uFHP/rR6jzrovorUYytq27M7kp5&#10;HT1ndHmHKnaKUenSRevo9fBeGJdiDmRE5OqfuJsCZDaSaqrM2dSjbLDgJQTqFn0q9c8EMJmAB9+j&#10;aymprsI4JibgATDYaEmnKVwvVnU/ikkan//RhrErlrKhIprr+bWOi+JEHlKqlHNM/in8zdgNSomV&#10;QXGSAyaB8nzKU55SLSJkACjlNAVhbOkqnQs16kUDBD4nV1Y0GQMUsWOja6sZsQkt87PKncVY9AVY&#10;Tf1WtAnokp5jV0nR43F/qah8uwBNoFqLMubB7n7YEcWXlH+myI0PNektnhS95r0J7OI7Q6fVGzko&#10;wGLyq9twi1vcotr9zrXUQPCOvQdg1YI8dTOWAa/6Dp1T36dcb34JMGrMJ+tKW5OGZ+0xLzXzzd4F&#10;0cwB1wgg0HQd65A5I5PGnA6QMP8TljuEBKwrMkwYYVxH+84wWAMV2qPvGN85pZ/JRLnnrno/6ajK&#10;BgtOYlErfKTIEaXkhooXUaQR5W5xjcI8KaWZIjyfczvIlVV1j2JUl93kii1lo0wyP1RslAFcuH7d&#10;0guwoI8sUVUZKSjFgMZSyAQvH1uBJbUEVGUEFqKcs70jyAEbEPu5N01bx4Q8MCsBbtCb2Brfq3IY&#10;jI0iU56VwgVGDHx+1TbLhOwUMaLgsBIU81i/HSDEBwigWTgFe9n/QgVHoIbPSx67Y6L+u2qNFsoX&#10;vehFVc19yp68BNF4TuDIe/GZd2zfDa4t/a7HBnhuwMdzsOb4ktVu4AqyCY8qkL5zT4Br6kVBn0wm&#10;gKe03ZaAMeNdmrdtDZMGhIouD/AeVVedw7VnHLfFGZgXgKy6HAIY0/mXbju925Jcb+/TlGlrgbUK&#10;uNuHXWO72CxrpfUV2LVOAktt2SExLhXhw25jj3MYmF5gwU0s8ixKiouih2goOY2v3IRkLVJqJh7F&#10;gEJm/fnxv2qG6GzUvcJE2AWKxUs1yfhRQnEACJSVxtfHat1EOVNoHh5qAmoAh2AiQkiK/AA7gA5l&#10;jYmInyjaElNCP9DR+gkQuCYGAKjRTwpLcz3PZpB6UYJO/KDOvTwKnFJN9yzwHNLzAhBQ9pEzSw5k&#10;Gbsteu5NFo0+cDtgAdDzaLimeA9KnLwdw22k3oPffrA6aTOYPHtstsSHCyQAd94X1xSZ+oxs/E3x&#10;Y4osmsAg69/iSjbGifFC0XsnznEd40SFzLZ8d30SLwJ4mBTGF9mHlQi0KLdtfPQt4NS29JmcJp7J&#10;xNdc2m5LQFyUMSNyflOTneC9i5cy3uWi15v5Wl+DuDm4AOW9lzZOAk2KcYjhQwEqOW/Nru/uOa6H&#10;y50dIDOef5NB5BiBnrYAt64K0KXf7GdEN6Qpw67DyLK+jQpwbBJFVBTUeQu3xR1K1zEgAGXMmqUU&#10;KRfNZ8CFieVHZ+NvFQ8pFfs12PXRgwmQpERY0a4F3QMasceACWnh3gQWgBB9Ahb0EWNRR1gE5T72&#10;f7A4UOAUMbq5HnzEpcJlwtrgKqHoVL7yUqBWaI5MKF3ARCMrSsu1Ypc1f+tHOhE8CzdLDAQvj4LV&#10;P5So/tv4ShMQKuhzUwMOXJ8FBCw0uSIoeKAACEK3en6gL7acTa9PjpiU6DMXgncNOBmMYWF5f+Ts&#10;OQxMYErgoWOVgfYMrHTPxHoTLGlciM8AshyLQdi0kLtObKntfKxLVFYkV8CKi0g/ulB4zlR3jSi3&#10;DbDlIO+c65Zj5pFAF6tkPhof9X0g6r0xhrm0xMkA1JiwCD42r4Fh855LQuNSsx6ZawDx1JstzSOt&#10;w7kqHWJd9u7rxtBYKQgunLteThtw6kog0DfrLVYeWOIyZ0Rzy9AP5kswC9Zr9+l6lmxmATCgKNHk&#10;Inot3jrMX6JDNmFCw8ck6vMioHfWZUT/y3kGEu5+97tX4COUkoBH1gG/TFfz4CZvWqo3LQFdPz9H&#10;GbA2DLoo+2xRodxlh7DAWf+5Tf9Y2RFA5TzK20vFTLiu72IRdF9sTtuGIZQwVkWwiu237fvQtYB2&#10;9VV/3JeyNPiCCQK0WFHcMuIVsCPkjHHyHgE27wyrwo0EKFl4ne8dAgnAgvcI1KB2xSO0UcQWY9dK&#10;wQTELFgN+DnnnHMqRkYszJjMj1QemDFAyZgvlfW6RspufC84FgPVla4IvMqMYHWZ1+YdA8ZY9Tdg&#10;KkbJXPRZpFSa0/VFfIhFvBvS3J1eWn+sp5jbML6m6D29tfa1gQ4QPM+NjEnHbgO7xjUDzhiXCQTk&#10;dumvbLBAuChuChOKrscjuNFQClgUZ7plsWujDcUbpBOb79hEzUXvUP9YKzN9TkVZ+NnjM7/FTwg+&#10;7BsE51yWcn23OVY+pAcVplkQsdc7pV1vFJtjUW2CMCnuOvgJv3/fSeI9sP65KQQzhjKG0t3LAgw0&#10;xPNw5wAuWBCMA5eHvTawHoITKfiQlXcD3ABNm94pQIqFSuWBpcLwONdi3aUA+j43maKjMRhlw5q+&#10;0lvn8YIcvVPjtmtd4OoCELCK1j1rETZObA5GEhMHHDBoprZY1ym93e4VkADgYYCbth0f8nRDgWAa&#10;WzHkvmPOAR7oHAYdY+iEE06owAK9ErGGbdfvBRbGdHKKczEOEP9cpYin6OMc16D4WfIs8q5Fbo77&#10;L33N3FTROftF5gEWwq2Wc79DeD85cljrMcoDA4ACkzc1CzpfLuUyR1ruWuWzz/0CFrHN0vLHppX3&#10;lVMa4N733LmOFw8odTI2NLSHSqxfTS7snQILHqDJsp5LmEted5OCtHBJH9xFkDQEfQ85Z+p3FTEL&#10;mCzsCZcJd4cUTmmvmB//+1x6nWwZn/OJi6AXyyK4U9AmxcS1pH6Ic2SQuA6XHeXlGtgZLJU4Flas&#10;tFX+cWwaa1ZcDXeQmBDxNYLssDfYpEhRxc44zjmYOrEcGB3MnRRcFhUGhhsNNRsxRH6j3rFGWCF/&#10;+41d8VkwV2QSdT/8HT9RaS5+r+H9tY0HbIAAazFSkcLbdiwLjIvNuyttXgksNWbEaIm34pLoev/z&#10;PvGVr04GcxlKTS5pxjewgMnWsGWbdMzsYGGpQbD0i13L/XJiLdbS113rh3gNYEGcDN9e04/J5ie+&#10;48P2t8+cF7/9zaL1HeovvZbP/cR93NP/fjfdXxxFfBeFvZwb5/nbMX7H5+n94jM0O/8l36UfitEz&#10;82f6YYX5EajKwpbNwirzt0BSLiYxKhgvf0uZ9bksF26z29/+9lVqrAAzKdd+uLQsUuJxBDez3rmn&#10;BFv5zbXkb3EsFjHZO8AVhQ1UAWl+A2evfOUrjwE2/7OMgC2uUu5C6ZLcaAAU9x73F5cSEOb59B09&#10;DTxxdQFTfvzvh9tRpg3lAmxZSIEn4CpAlc8EPvoxF9MUyVig04W6zNdpVoExegWQFhPnvUpRHxvb&#10;Nc0TLXsVrjTp5taMyYsyDXkUL/QQJ8eS26XOhUSHvO99OwcrIO5CXIQgXnEbFCHFKCDTb8rRd4KH&#10;KEU/FKSqaqKPnSOLRjaNYE9K1DUpTjQgBesY3wscNoGlogpWpaQtagKHKfJQ3oJgBSqxjil8WTPx&#10;G0gAAPwABcCLrI4IaPLbd0CB7/yIlnZenBsgpw6EAnAEAHJ8fBbAJIBTHcykYMUxvo8+1oFTgK0A&#10;UCnoST9zjbRP/g6QlAKqOD9AUgCw6AMZhPx8Rl4RzEg2+gtMeTfeS6SDC5ZkoXKN+rHzofHgtzHh&#10;t3dtrPjf2PGu/R0/AsaNL2wHcGTciKkAprBTAtPE5PAxA0wAEvDkf0yV4GrslB8ZZMFc+d9x2K5g&#10;rjBZwBRFIcYMYwVMKS0PRAnWE3eGovcTLBQ3nL8BqgBVApSDncJEAVDBVKUZcNbCAFNYHesVnVCv&#10;u5OuHW06gz4Jxe4Yf7v+EGUvyw3INZ7IfUpX0xggs9QaikUA5hkuAHxOm51ZyOnEvh0z5cDbN9ns&#10;6vPEAjf3QtBUfc09Lcix2FqMLeDccoJH+WItfhZ9aVHqnfhMdglr2sKg4iaF4LfvuPOc43x0LGvL&#10;j4whaboscRZ5WOasdK4RlhglQ+lwnXCLUEJcLZQXN4zAXb+lHXKfYQsoPYuydFz/+8EsSIsWvOo7&#10;zAKmQSbPve997wpYAV4UKaUrowa7QeFSykCVLaelH8u08TnFrL5JgC07h1Lqsqr89kPZiwHyw7oU&#10;6OVHjAqg4HewLgFOAgQFaxP/p6xSAJUAO/E7wJFzLc7BLPldv25853N/B9BJrxnsVFyv6X4p0AtW&#10;K0BSPFOwVymYims6FkAiHxkgwBO5+AE0yZBMZSmRdSrvYKN8LwVVJgIwBRhjprw7P0C0H+9MNhPg&#10;BDR75/4XPApg+Q14+w7IBqgiGwpL5fvIAAO0fG/cAVmK9PnBSAFTfhuvxi23n/fuWY0hAEzGFdBk&#10;bpgrmKf0N4bJ/+YUN5U5JQvL31x+jges/I2Z8jdAY+5ipfqsI03ZNbnrZ7pONa1ZgJ65ZuwwcHLW&#10;ta2BhZzO5Qpm7HFTB6W5Xk7JzbH9LucvI4ElxyplXG9TxqoMscKWkfK4u4Q1GoFkFlpzELCyaEtz&#10;tEDG/9wMEcPBmvYTCsDCT1kAXQCYFOKIB1GWXLYRC55Vr8qpLCFp1IqVBRCSIYXeFe9id0n/y6yg&#10;2DBSfihE1i3FCej4m2vE3773PwVLkXH9YJcoX4o5tmT2N6AENPmb8qakgR6sCNDjBwtVZ4IwOwEq&#10;UnARQCU+C/dYClzSz4AO7Fa42VJw5O9grOK6AXaCoaKs45g6U+V/105BWXqvAEoBhFIXX1zfZ8F0&#10;pX2Me7m3a0Y/UnaqDrTims51fDyf/8kYqML6kX8wgt6PdwjEAkt+FJjzfoFf44CVf9/73rf6AZwB&#10;HeUJ1LYxzowxADzccYCNWCmf+dsxmFDp6+oVAUbYJX9HsUOuOXubMAT87b76r285bWtgIadz5Zgi&#10;gTVIYF8V7Bpku40+eJ9rA/NNgFQ/01L2LFrWKfAo6DTofceh91mxGCggiIUL9PgJa1gxM8yRgnh+&#10;Y5UAIpY0UOR7QbNqpwBImKY4NlK6BddirCgdSoibg5JScyAYJYoNq4Q5UhyP8qP4MAPcL9KrASfs&#10;AHDEXYN9oEy5evyW5oiNAIIoXQwRtxymA8jBdgT4SdmZulsqYnrq8Ub1uKEAMimzE8CiztwEIxRg&#10;KmWLUvAVoMj3dYYq4oui78DKP/kn/6Rik1L3WnrvcA+mjFV8Vn+eAHb166WgK87NLZXfCRZQ6tvM&#10;C920mKy1X9tYAOe8Z1GWc0p3/dfuiotJfcnrf5qjStkuyRYtJRPKfWqWdKm+R3ybtcYzeEeAEnAk&#10;TiJiJND7wI9CQ9gfP+pccK0BPv7mPgOGZAVxoynJjw0Sq6GWgBgOgbPADZDDQhcfghmSRgjkcGtE&#10;AK7Kulxi9ggSdwTEADnYHm4UTEHErQA6gA12J93mACsE6Pjcby6wiDtyvDgkIAioiJgj32OFgAfn&#10;+A5bVAce2AzXT9meAEnAASASACN1fQVgcY+czJBOsODFDJlYXYGNQ6651MAt9zleAuVdlRFRJDC/&#10;BNY0z/RlSvfX/NJb7g71/RoC6Pgc4xNl/gV8+tsP1kecEfeXv7nFuL6An4hBEvvAFSblGTPkeMdg&#10;h/ymi/3GMAFFwBHQJHbJNcUrSaXGDIkvsk8JFwV3BPZHHAe3RbgrACSZQdxkOZUoO8GCV9A0iNc0&#10;sLuGydoox67+lu/XL4HCtkz3jiyyXcbFdHfbjytRLKzmpRtLf5fW/qXl03W/iKnxO9aQXZFnFlho&#10;yh3uEkrb97u2yK6xv2VhHTr6hp+3KxN6+BP2OzN1TUw1HuuWbJf7o1+Pd+fouiuhaeyJsJ9qH5Rc&#10;yRS3b66k2o9LY1DGX23YFYauZVlgYViXyllzSWDoy56rP4dw3SLz499ykce88ohN9ZacW7vAwK7R&#10;eMt9RymbkHtOHDd0vnGLTNUKWJhKkuU6RQJFAluTwFwsROTG1x9s6OK9NQHt4Y0jVqDr0XYZYHQ9&#10;25LfzwYWYjKNnVRTvOi+EcL6vDTFt+RLL/dqlkDfsdb3+LFyFwhV39lVqlxpRQJFAkUCc0vg/wNm&#10;0kgxwnv7vwAAAABJRU5ErkJgglBLAwQKAAAAAAAAACEA4FZFrkYqAgBGKgIAFAAAAGRycy9tZWRp&#10;YS9pbWFnZTEucG5niVBORw0KGgoAAAANSUhEUgAAAcQAAAJ7CAYAAAB9K+EiAAAAAXNSR0IArs4c&#10;6QAAAARnQU1BAACxjwv8YQUAAAAJcEhZcwAAIdUAACHVAQSctJ0AAP+lSURBVHhe7N0J2H1fVRdw&#10;m7U5s3lQC7OIQCtosCJJY8iyzIqIMITEHBqIBpvNFFTGCkowQgszClCoCEIDTWMwqTDDKbHBLKBZ&#10;G7Ruz+f6fP9sNnufs8+55973vu/v7Oe5z53O2WeP67u+a6299/sc9rS3wN4CewvsLbC3wN4Ch/fZ&#10;22Bvgb0F9hbYW2Bvgb0FDjsg7oNgb4G9BfYW2FtgbwEtsDPEfRzsLbC3wNW0wP/7f//vaspyqYLc&#10;i3W+VNsufc4OiEtbrLj+f//v/334p//0n56Qw37rXWmB//t//+9dqcqtq8e3f/u337oyX3uB71WQ&#10;vlpAvHSHfM/3fM/h+77v+xaNU2X8X//rfy26Z7/49rXAHNidc6yeM+9eT9zEuK7r6ftcu597JC1t&#10;+5Hr1WmqXiN5TPXbudtkTf5lnfK51d9L8z6H7B0CxL/9t//24TnPec7h7/7dv3v42q/92sNLXvKS&#10;w9/6W3/r8Hf+zt85vOIVrzi8/OUvP7z61a8+fnfNy172soN7fH7Na15zeOUrX3m8/qUvfenx+z/4&#10;B//g8LrXve74/qY3venwj//xPz4yrbe85S2Hf/7P//nhzW9+8/H1hje84Zjvq171qsNXf/VXH//7&#10;1m/91uN/Pn/Lt3zL4Ru/8RsP3/zN33z4ju/4jsO//tf/+vAv/+W/PNAY/+N//I+Hd7zjHYe3v/3t&#10;h+/8zu88vt71rncd/tN/+k/H/77ru77r8G//7b89/Of//J+Pv3/5l3/54d/8m39z+C//5b8cX+98&#10;5zsP//W//tfj/757L7/LJ//53395/+7v/u7Df//v//2+7/5rvf7bf/tvh7wAcu7Lb757/Y//8T/e&#10;4yVvv/nPfXn9z//5P4+fc0/57rP/y98w3PJlgPmefHO9d//9n//zfw7f+73fe3x3HQUin333X37z&#10;u89euTZCLtd5Jxz8Xr9MDn2prmWqBWXuWzqZll7vOXVZ5FGWu86zJQimnpu6jShmpwjOubqfM2/P&#10;HqmfsdEqR/mba246pQytcei3sq7GeubRqaCWdqjnz9L2GO3ruetKkJ+6tvVf6jBS9rRpZJH2j+zx&#10;rn3JQPLRfCXL5spePncWED3kp//0n354n/d5n7O83vd933c23x/4A3/g4Qf8gB8we91UGX/wD/7B&#10;x/t/0A/6QYcf8kN+SDMv13hW/v9RP+pHHa/zm/f8Xt7vP68f+kN/6PFdfT7u4z7u4F6//bAf9sPu&#10;e+W7a+Txw3/4Dz+83/u93/H1k3/yTz58wAd8wOFH/+gfffz+I37Ejzh+//E//scffsyP+TGH93//&#10;9z/8uB/3446fvX7iT/yJx/+9/5Sf8lOO9/+0n/bTjp9/wk/4CYcf+2N/7PFe767z8r//5OW+D/7g&#10;Dz7c7373O3zQB33Q4Wf/7J99+Jk/82ceP3/gB37gffn91J/6Uw9efv9tv+23HX7ez/t5h/vf//7H&#10;6x/84AcfP/+sn/Wzjt99/vk//+cfPuRDPuTwc37Ozzk84AEPODzwgQ88/Nyf+3MPv+AX/ILDQx7y&#10;kMMv/IW/8Pjdf65/0IMedPz9F/2iX3T4lb/yVx4e9rCHHX75L//lh1/2y37Z8dpf/It/8eGhD33o&#10;4aM+6qOO/3t9xEd8xOHX/bpfd3jUox51+BW/4lccHv7whx+///pf/+sPv/k3/+bDE57whMNv/a2/&#10;9fDRH/3R9/32G37Dbzj+9tt/+28/1uMTPuETjv/57Xf9rt91+B2/43ccP3/sx37s4ZGPfOR918rv&#10;T/7JP3l44hOfePh9v+/3HX93r+sf/ehHHx7zmMccn+263/Jbfsvx/3z+1b/6V993jWvl/Wt/7a89&#10;XvObftNvOvzO3/k7D5/8yZ98LJPPnuH9SU960jHfxz/+8cdn/f7f//sPf/yP//HDH/tjf+z4+j2/&#10;5/ccfu/v/b3H8vyhP/SHDp/0SZ90zMdvn/EZn3H4A3/gDxye8pSnHO/xrvx/4k/8icOf+3N/7vCn&#10;//SfPnzWZ33W8bPf/+yf/bPHd0rsn//zf/74+7Of/eyjAvz0pz/9+P6sZz3r8LSnPe3wzGc+8/D8&#10;5z//8MIXvvDw4he/+KjgftmXfdnhr/yVv3K8nwLsRTH2u/8pz6794i/+4uP3L/mSLzn8pb/0lw4v&#10;etGLju+f8zmfcyyTcnspizKr26d/+qcf/sgf+SPH3//gH/yDhz/8h//w4Y/+0T96/Jx3dVQ312mb&#10;P/Wn/tTx+ic/+cnH6/3mGr/J13fXus6z0qbaMc8xfn737/7dh8c97nHH33z+lE/5lGM76xv9pG98&#10;9+469+h/fendGMhLf+t/4/URj3jEcfx9/Md//PG3T/zETzw89rGPPT5Dn/vPb/IzLuUvT9dmzPnu&#10;mfJ1L3mTsWxcZfwph+/GnDFq/GWM+92z3C+/1PfTPu3TjnkbT/rAWDL+9IW6K4/65zrldL+yKYd8&#10;8yyflVt5PPc3/sbfeKy3enr/mI/5mONcM3+VzXz13Vz3+lW/6lcd57t5ZM6TC7/kl/ySo+wgY8ii&#10;yBbvZBDZRQaScT/yR/7I4+e/8Tf+xgjWHq+ZBUQaDkEZsAmgAA8glZf//UbIt4AJWBDa9X8Ao/4t&#10;AOR3+RPGBHvAym/AxSsgVpZvChjdW+ZfX5v6AJ/Wf+VvNUjnuzY6RYGYKt8p+ebennKh3IAzCojv&#10;5bXae+nzR9sizxxVfCgMU2WhNLTG1kj5TaS6n0/pk9a9a9oyylcUu6mxOFLPXGOsa6vRtl+Sd64t&#10;Zcjc/ae09dycnXv2iHwazWOqjyMnzbfR/M55XWueGg/XUr6puhsvkVU+IxWl/KZwjaZZQCwZIm2K&#10;mTKvt771rYd/8S/+xdF86Z2JK2bM/M6k+U/+yT85vO1tbzuaLV37Dd/wDcf3f/SP/tHRXBozqfv/&#10;2T/7Z0cTaD7Lx/Ve3/RN33T4tm/7tvvMokyjnud6ecR86h5l+/qv//qjKZaJ1fev+ZqvOZpl859y&#10;fd3Xfd19z2eWTZ2YU/3ve8qrDp4jTy/PU4fXv/71x2cou3tyjXu98ky/MzkzBbvPZ2VSBu0gD797&#10;jt/878W8zKSL3RmkNHJmaFo4rQzbo5mXZmnXM0l/5Vd+5bF83j0j5urXvva1R1M37Ynm/qVf+qVH&#10;zf+v/bW/dtToff+rf/WvHjV7mrzfsQPP9vl5z3ve8f8XvOAFh7/4F//i8buXa5/73Oce/sJf+AvH&#10;a92DYWAbrvOfa/7yX/7LR/bh3bWuwxrym3s+93M/9/CMZzzj8Hmf93lHdvL5n//5R83eOHzqU596&#10;1PC9aPzYUVgSBkG7xRBo9rRbWipNlkZLQw0ri1YeLRdDowXLw4u2jpH5nzYd5kb71fbResMO/e9z&#10;2B0t3G+07uThs7bwLh/sVfm8y9P93mnX/qc9eymbutCk/U+DxjgwD+XI/R/5kR951LCxbJ9p2Bg7&#10;xk3D9sLksXaaNivBh37ohx7ZuhdW/uEf/uHH6/Py3T2uo8XHksB6BOxYCWjjP+Nn/Izjf/L9pb/0&#10;lx4/+40Grwx+9wzaveewDHzYh33Y8cVSgAmoF6sA5qCuPisza4CX/31XN2VxHyaBQXjJ1zXq7Xva&#10;Qzv5LYwJQ9F+GI3P+iAMJv2qz4wBfZH+15+Ye1hhLA+u1S/ywdiU/9f8ml9z/Jy+8Sz3u8d/yhKG&#10;5F5l9T1Mz3dlycs1YaFYWcorT9+xSnmHcWKxn/qpn3r8z0u5wziNKWPNPdgfJoh5m0sYoDHsGuMU&#10;K5SP37Sj55lvsT54/8zP/Mzj3PQZKw9DZ4XAtM1fn81d8sC7uU1usFr4bN6TAWQTeeQ/v7mPTIpr&#10;jhuNTCMvyV2vN77xjUdZDRe4z6LYYv+jaRYQ2WLD7AjAKT/J6EPXXLfEDpz8L+2UP6c/i12cGZbw&#10;KpNBTGCM+maWtH3aby4QYEmerl3Tl0uesca3tLZMI/6wqbLXbbtmzK4te12uNc9e0i+XulZ7jPgg&#10;L1WezM2Wv1mbIx1J5O1W/TmXzyX6e1QmtuIIyj7s1WUqf0oaZgngR9MsIAoeoeExWdLk93QzLUD7&#10;YRagrZWJ5kZ7lLYa4Bl8cxPqZlriPE+t61oHRJznqYej4CYQ03c9Qb7k+be135aO37KePuf+BHKV&#10;bbY07yXtPXLt1HgSIHJX08hYTN8tDcaZazPWCID4Z/7Mn3mvS3vPmgVEg4ujUsac7Xu6mRZgxtQH&#10;zBJlYlphFuklUVZMyPdCuo2CZQ2bvRf6ck0dR4Tvmnz3e87fAmv7zpxvLb+Qn2BAMpMZeDTNAqKM&#10;+CNkLCJsTzfTAtpeH/DZlUlUJlv+VGoNNooOX+Werr8FbprdXH8L7SXcW+A9W6AMBv3sz/7s4eYZ&#10;AkSOaMJ4ScbDJdgvHGoBkVL6QIBNmQQZLImiKu/d2clQ0+8X7S2wt8CZW+AcSp9lGGSmJUOjaQgQ&#10;RWrJWPTQnm6mBUQ6Cim2kUGZRNeJxtzT3gJ7C+wtsLfAu1sgJlMRr6NpCBAJXQushbzv6WZaQOgw&#10;QLSMo0wCaoQ3b5HY4vkqLWoWzi18XBCPEG6hz5aU8EnuaW+BvQX2FrjmFmAyzRrKJRa0IUCMD3FJ&#10;xtfcWLexbHYRwdKt2yuT9ULWUJ2arOuxLs0z7GhjPZjlHNaSWWuWxdKW4FibZM3jOfYSPLUe+/17&#10;C+wtsLeAuAk7dS21bA4BokWuSzPeu2SbFsg6t3//7//9cR0iu7h9UZMskrdgf22UlvssoLekgyXg&#10;H/7Df/geQOd/e5lanGxXIAulLcTOLha2w7JZwtrnb9NKl8uFEqDNtclUygYPlyvZ/qS9BfYWSAuQ&#10;m+Qi3LId4WgaAkQMRMZ2IdjT5VqgdjTbV1A/2EElAGSHBtturY0YtRMNoLOLhUXBdTKwWAbsv2qX&#10;Gc+1ibmdbuzCYjcI21Ax25YLjC/XSts86T/8h/9wXL5i3W0v2XSdGdlEc30v2U2DucbOHNeU7hWl&#10;5Zra/DaU5a6OCzt4kZeb+xD5qWTMt1Smu9qQ1zCIgaGdgco2/lf/6l8dzQAA0DZzknU4/LtrAmts&#10;j2fPT2sZW1FedsexXRNm+jf/5t+8r1nK3VlskZSgK9twYYu3Ldn6z64WoqlbSoH62MrPFmEW+7q+&#10;lfTVF3zBFxw3breD0CWjeC81F7eu0zmiC2/b+LtXyrvVGK13p6k3Eol8isl0063bdBb2ABAxlGtK&#10;WzXw1nU6Z7kAn76wH2ES5m7fyhFhlbIRRJg/E6zjsOrkaCv7LjKP2hO2BwDYUEDVjkb8j37rpXow&#10;b932S/P7e3/v7x3LbIxTAFpJ/bWTfSX/3b/7d81rtL1TFzBp+5TeVUHviLS7kDIP7I98zvl6F9qq&#10;N/dvsm5ln/U+x2S6xLI5ZDK1+etS6nmTjXWJZ9/UJBLlCaSYKsNU/v7f//vHI6NawFa3RbQnJk9+&#10;wNb+tNgQgLVJco8NEfh2LmIuZTkACO7jb6aZOQJoi3TOdlZ3p2bwMfTMvQCT+VPUbdijNizLxZTK&#10;fOzIGeeA9pKNiJlcT93/dIt2HRFylwB17XjO58yNn62jpueed66+u6Z8L9kG9fgpSUEA8WwMcV+H&#10;eB3DTlAHMMumtYJsmFFFfo4kAgj7c4JBLRCc4sF8KHiGr7CVBJYIpgEmAnLKCcCEa7d9AO0kj6Rr&#10;YoYmjf0NHRNTlz/l1UbMnwCfD6IEsbK+TMbOhWRKdZpJLzE52w+Y8nBJgTEyHq6tPCNlvpeuOUVh&#10;uKa+vYQMKLdvzKEUtatvauwMMUTHzmCI+7KL65iGmArzJCbGzEdYO5pndJ0oM5Gz2qwtLJMjpBzR&#10;YwC1NGcTE0gCPKzJ8Sut5KRqx/tMHcx5UxNVW1HslP81r3lNs/zYIq0SqFvm4h5HZzGFlkqCSFKH&#10;LDuK6Du+4zuaeQFfZm6mVJvj18LtptrhOkbyu0sxYu5fW+a70MZL65BN4i8BQmW/eB6LyU0n9Wex&#10;gVuOhxtNQ4DorKzdZDrapJe5zs41+sT5hpLgFz6ukYRhiiwthbgIUmwIqPaEE5MsMyp/WmvDcNqZ&#10;l7MI5VVvMzdStnNeIzLU+XPO+MOEWynmTweMBjC/8Au/8LgshRLhXL+v+IqvOL4EGwmgcVab77XZ&#10;VVtwN2CizpyUTtH2z9k2W+a9VHhv+ew9r+9vgXOboqfa+VrGeA6lXrIH9yJA3Bni9Uw3vipbEzlk&#10;U+IPwxjLNYq90jqwlGCXCG0naBDuDu7tJQcxW7hv79ReYAlm6ABStnt+zV66CYGp/A94wAOOGw30&#10;AkOs9bQWU7sCuAAYtutAVCzcyS9AkImaQoJFAjwKhgNfsxzjne985zF616G5Dnu+y+km+vMut+de&#10;t21agBVtKZEbAkTrs5Yeo7FNlfZcei2A3RHClgrQyN7+9rcfWdmXf/mXTzaaawlpZnBM0JpGYPiK&#10;V7yie9/Xfu3XHiMxnfrdA1y/80sahFO+tC17VOAOc8icQBbM8pN+0k86AlRdfkApWYLidHdLK7Rl&#10;EtbnXjv1OF3cgvyv+qqvOvoMzYlXvvKVBxG5/LdYJMB1v3cAeqm22LJd97z2FrjtLUAmnI0hxjz3&#10;WZ/1Wbe9ne5M+QEbRiKwJYyHORAoTQEEdofhOLnkkY985BHAAF4vvexlLzsyKybZ3lZt1h4Ckgc9&#10;6EHvASZrGvtd73rX4fGPf/zhG7/xGycZ5pd8yZccgX1qTGoHgIU5M/v3ojsB5v3vf/8j4GO5dRJ8&#10;JIjpfve73zGS1jZ6fK1278Ga3/KWtxwVk4c//OFHpYS/0HaH3/Vd37WmCfZ79hbYW2CDFkhQTW+n&#10;mpY8GGKI8SGOBm1sUJc9i4EWeOYzn3lkKVk68YY3vOHo54q5r5XFc57znOM9lm0Aunqz8NwDTJhj&#10;CXjg2fMLAFN7nTqXkblQMI5NwP/6X//rR7ASuNNjlQCWmTIJWwM+fHyAsZWwWvla+yjgpefvVF7A&#10;xZwpqKU1+NVR4A+G/Cmf8ind7dgcMMqMarG9iFJmU4DtGfylmOEjHvGI47IM+7wyK7eAVX2udcnF&#10;wHDbL9lb4Na0gLnNskPWWR/cSicDYi/jW9NKd6yghDJhbA1cEl+XNYS90+OZ/fi/sMnesgpmQpuG&#10;07C+6Iu+qNtqz3/+849gAgD4DrEs5TEIASkWhZ1Zm9gqj98sWzB4RaxifI9+9KO726cBVv8DJ+bS&#10;HugAWsEsno3h9iYDzZEP0HrKHqsG7jlGRkARIPY9J3/YxckGB5aq6A/t6rdWEqmqTdR5T3sL7C1w&#10;3haID3EJbg0xxPgQl4Svnreqe+5pgQ/90A89BrGEKdnejRn1ec973ns1EvYG5OzK0jN/Akkshz+t&#10;5//yLKwRmAAAoGgZAxAVmPPGN77xyPAA3tOf/vTj/4JMylQyTkdOieq0trFXru/8zu88Ar0AF/u3&#10;1imA9o53vOPIVi2HaF3nPpGkFAeAKTipBYZ+ExkqdNuaTKyQeZR5GHMOK3aNujzjGc84aqQUAYyy&#10;Tp6DrX7cx33c0I5Cd22Ea8+dHd+1Xr3u+gQQrTkeTYsAkcDa03W1AJOdgA9+sCTr7Gxsy99Vpm//&#10;9m8/sjfrDVuJ0LKTCtARZNJKgkqe8IQn3LeoXbSqAJKwntq0ak0jcK1PhwCqBKQIVz43Zs2eWVbe&#10;zLteds4JgLkeuAF6eakflvphH/Zhh2/91m9tlh9QA3FBQon+bAEicyvzMyUQsOdsSJkCfAoAoPfZ&#10;/YAfO8YgE6iTArzoRS861lG/zJ2ScV2jay/N3gKntcCl10GmtGRDAHGJq28IEB0QS5DugHja4Gjd&#10;feqaHUEjAj7KvnFiA9Mcpldq5fxlrsWi6vQN3/ANx6AY5r/W/67P/qbYERMnkyVTYW+BO7YKOFqM&#10;CcjYGxfLZHrtmSyxPOseBalgieWAVzfmXazSrjhA7lGPelT3JAqAybwbptfqD0AdU7CF+CmXhfqA&#10;3e41FAaRpoAO42aeBY7YYW2itRgfYwf851x8vv3IvGyOc5HClyjNNZThEvW8F55BNsSH2JI/vTZY&#10;BIhbncw+1yF3bWCWgtDnLQUjxiG8GPCUUY2vf/3r3yvAhlAHYPXz+bYwSswJ6LWSSFanWgAFIAXI&#10;BZHw+1noXyegLEBGvoCxTO7j98TmnL/YSzYdUC/LJdStpW0y8TIPM20yBff8iuoIyEXm9nx42vKJ&#10;T3ziEdy+7Mu+7D2Kxc9IKfR6wQtecPyPTxNDzlmS/IpJ8uKjtF1bb3u4uXlwzf+XLP2ay5myjZhr&#10;b1LuZE4q56lK8tb9cW3l6Smy5e/60nyfCqopr1dHbT8EiJfaqWbNgOzdsyavrQdSL7+ty/YZn/EZ&#10;R/ArWaJnWGsoKjID2rIAu9mUz8doAAD/X7ldWzkJ7EpjyYFlGmVUqPp9+qd/+tE08eY3v/nI1mwL&#10;x58GeLPAvXxeFr9jc+5pJdcDHZGw8i/NjGVeBrBIWyxTG/Ta1dpMPkpg1ws2AtLqp1zAs07Mq0zT&#10;lAaap40HALV61psQYNiWcFAGmKe37u9Tx+m1lKccY1uVaat8Tm3jNfdfa9nPCYhbm1TTht4TDLfE&#10;sjkEiI973OOOSGuLqq3StXb+VvW7ZD6WOxDM2Eh5OoXtyZjxIpQxMj5HySC3BIM5z+bVvf6whCPH&#10;IwUwAV+AxW+Yo8hVLA0wAx9rV+tDdEVhKoO9P2vWmPaSL3BTLubJTEblKz8zkzrWBYNkjmztveoe&#10;eQD8eoPusn8spP+Ij/iII9tjOm4l4Ou8R+V39BYQ9qoZrnWefJiUhN6xWWvHhvr0zmtcm+dW9+2+&#10;0a1actt8ynmzbc7XnVvJEDc3mWZz794Cx+tumnujdHZK4R8sz0lUc8sssBUmR8CAeQGdT/7kTz4K&#10;9C/+4i/uguELX/jCI8iK0opJx0BjDs2+pW9729uOPjVMFPgAiNYaQsDK38ZH2TPLEvaPfexjjyBn&#10;WUW0R0BI4Mbc7H7mUde96lWvOvoQa0DPlnTK3zriKqMCS7XrjEjS3kJ6z7f2UWBMjpTRlvWuQBbo&#10;i24FiFMbC1zLmYJbav6jeemnLY5cmmIWu7J9b8i81LJkhfnNeIwPcYmrb4ghxmRKE9/TdbYAALAP&#10;J7PeV3/1V99XSH447E0UKl8XfxtTH3NeyzToRmzo8z7v846AKSiklyzKZ5YATr3F9warRfoYn+Oq&#10;er4cATPWKwKUmlmVwo//76EPfegRxPjs+BBrAWiJh7WA/JtTu/A461BUKBDuCWlgy2zLfCvYho8S&#10;467PiXS8E5AU/NMDfHUXTQtUexsPXOfouv5S7SC4XR/1zgbd7gnb5tTqe4BIlrBsLtlhbQgQLbpe&#10;uknqtlXecxtpAeCHJTKfxlzJn0Xo23rNf1iOCNSeadBkwB6tmcOAeoIGKDCNikDurR0EAAZjdrvp&#10;BRNZIoFlWvhunV8v8U+6junSkpIWSwCs8mGynNqFB7gBaXu5ln5F7SXgxzNYRCgPAKy316syUDLk&#10;JWrWcVytpI24HrRra+2jdqegvPzlLz8AamW/bYJpZIzu1+wtcIkWMC+z3/ASIjcEiDRogLhkgeMl&#10;Kr0/4z1bgGAHBvrKCe8BDKdbWMAPEK2n67ETLMlSDWDSY4+e6DgkbAh77AEmYLDXZ3n0Uau/mCz5&#10;KD13ypRmvR+TawJ7WmAo+Ec91d9CessiakZamj8F5NTJGkvgZm1lokrVo2USVAbmGEoGf2yvLQQS&#10;YY7KVEai5tlM0PyX2eFHP/kMiAUCWS5y7rQzrHO38J7/pVvA5vrm0dOe9rThRw8BIpPYUuo5XIL9&#10;wk1bAPPRV0ynfIDS53/+598n3K2ta6Wc/G7xe29RPobnCDDmw9ZSi+TLZAm4hD1b/tFLNujm48Os&#10;eizTvZZA8BeyVDCRYk4BxAhy6yKzmS9zsGsxU2ZY4A5sLeK3Z6m24cuswZLZFwgJDAKK7ldX11uo&#10;L+V58rMJOcVAPXqJj9X6zgc+8IHNzQKUwYHL+oyioX4AVD+kHzF8zHFPewvsLTDeAubcUtwaAkQm&#10;NBkvWfE/Xuz9yi1bABgR4PpL1KdDffkUfedD5MerT3fHrCx+Bx71soqUDQjxJQMmmwH0EmAFAJha&#10;z/yZCFeAYxu0KXZiMwEs0443mBTgzJqhlAEgATCRrYJ7mCYlQS6iR9UbOAcwmVL4R7G6MmFiTgL5&#10;0i/90mPZBb8ItGFWtW1c2gbDdqoI8OxtSiBf7c7HyudZbipQPpPpWfm0rTIqM/8t07Bn6EMbCSiv&#10;9YznSjtDPFfL7vneVAuICF9q2RwCRHuZMuMsOXn4phphf+7huKyBkGWKtBk2NmNgYD4EbbnkwRo6&#10;e3oyzfVC+oGsNYxArueX0+7Mn8yCjkKq9y5Nv2CZ1gVhVlhmLzoRc7IpLyDAnFxXh5DLS5AKFvfc&#10;5z73+L+8AYuxCmSYO62hjPkTWDMnc7grQ3bliSnVde4Fltg0s7DlHcY/P2wOGrbpQG97OHW1Kbr8&#10;Pb+3JMESDfmISlX2+DX5gPlI1Q/Ie7bAKEFCom/PkUajRM/x7D3PvQXO0QJiJTKfR/MfAkSBEybl&#10;7kN872bFiKbMfaMdseV1jinSXxbbY2EiLZndLL8wQEREhqUR2vbr7AW8CGShadnyjADvJUEnzJ8Y&#10;aM8XKPpSGbAegSO95H4mzyyAz3V8pCknH2WWaMgrDAdgA0iTwdpDL+uQsDxLUNyjjNmPlSk0p3s4&#10;cFn7OH4KaIpUxdJsBxeWpuz+Lw8RLuuhXVlS5rZrs3E64PM8+ec+TB2rtJxEHZWD+dS1/Jrqdi5Q&#10;3HIM7nntLXDTLZC9TCnNo2kIELEHApZwWZJGzDAj1yx55qWvZZLkm7rpVLajqEeCVlAJtmhtInaH&#10;9TAhEq7ZfxM49pI1hfxx7u8tqyDI+SgxOUDQYxqWKYjcZNfnV+slCgbTLWDonbahzS0xUadWXs5J&#10;FOhSb79WP5Mp0849TqAAvtkdh5m2TNqWbw/zBIa9/gaszLWUEJGkvfTa1772+DzKAVOsvhJ0Y4MD&#10;dbNm0//KB5ABI0AX1etafdLbb/amx+EWz481YIu8bjIPVhL9WadyjuyRxOfroQSq2VR/NA0BYpz+&#10;S7bAGS3Aft32LQAICE4BMPxrwIG2ZAkEEykfI1+ZZRqtBACYM7ERZssee8wG3dgnEOkpN4AVmAC6&#10;ni9NOfjP7MvqupYgcQ0zJbaGsfYWuAMQplvst1dHeQH6RKSK/sT0tZMjrFqJCZZC0Ur8m/LD7gT4&#10;lIuFLV8BbMyvQBd7tGMQU6oo1QTP+I2wBL4PechDDhhr9k21fyxfavzDNhLYck/cpaNQOaeEuWU/&#10;9WkrLAy2CrztSvBoWxmHdRuVZn9teJN9OFqP29pfXBHmlj2cR9MQIGYdIh+KxuHf6TXSEl/EXdEE&#10;Rxv7lOuWDEpRlQaCBeWABWD5nqOMAA7BikG2tFeMj7/RmYe9CWuyM0FiMlMbdANnplS7HfUOJFYG&#10;ASjZYLx3nRMtACYw7C1+J4CUS52xL+/1jjKps0AdLDO+QG1sEvm9lUR6Aqkc75Q+IfyZM/kl62UV&#10;yow9x4fJ0mJdVNY+OjVDX+gbYEybZUIFoMrNDyxs3KbqfJs+BxQdOTWaWstURu9tXTc3z9VBvcPg&#10;PT+bw58LBBI1vGSunNIGa+8tlaW1eez3vTviu9cWrGPm3RLL5hAgCgwgCCIo7NZx7YPuXh0wBBWm&#10;ZSDw/eonQS5Z40Zo84P5jjnaRSbJvRgLZpVdWVrtKPKSqRELE6HaSoSToBTmQxra1GkDto/zTNHM&#10;PX8snxrGaqlDfU3GouhPwT9MwtoA6FDi3McMiZ3G1Ag4MTrXl2PZcgymSm3h/vI/UaZYmoCZJAJf&#10;0A5zsP/dV4IFc6x20tYBxZK1eoaJqz3f8IY3HBURoJ9TOygt7uNLTBtmK0V5TkX8rp0DZZ3XAqkA&#10;K+UT1CUP3ykDrBainDFe5nF1NoZKkGBep2TVUcoYtd9EA6cffY8Juy63/4yDBDUZN1lS5B5rW2/C&#10;3bED4tqRuey+rENccrD9ECDyN5mUPc15WTHbV6+deFs8+67koQ1p33xUpanAgPCdILUtGiFBKGOK&#10;hJbAEgIG4+C7Y1btmcSyQTcfXs9kqQxAEEOwrGIqkvRZz3rWEQR6oKlO2VMVY+2Z6ZjnmBkxvjLg&#10;hTDkn2MitmREpCYzJKuH52qDUpBiYcy7GJl3YAZgKRJ+E71rXa462Q6PiRSYRUDHgpIxpTzu5f/L&#10;Pqg2SpBiaeHHpXBaMsIk6x4bnGefWIFAloxYDqL/ACbgxhSxbybakVQqJVMK7RbKrjwEd2kvQV0Y&#10;L8XB2AL22DDlgtCiNInkdQ/AxOopGMYPf3CSSGLmZv3gGC9jwfitdyLR59osZ1SK5GWuffGLX3wc&#10;B0BQUJX2K8+v7Jnpt2iPsn8yH2oLWfmc3o5HI/28X/P9LcAicRaGaPDIOCclbNXgu0N5q5Y8HIVD&#10;TFF8VforJjV+RN/1I61YlCIhZdF8tCiCFWDQ2HuJeY9ZU/RlIklrRSYL1uVXss86T+W1nIfQw4Ja&#10;oEkoAEpCz8bhvYRtWFvY81EStvLASAhj7UT4sXwIkik3B7cROCbDNAloXv3qVx8jYq0XFEmLdWPY&#10;hHMYULnEpAQdEa8EuPwE2RDKAtS0TYSvegPhBMsIXsJsRMkCDNvHaWP9BVCBhTL6jbJBqANTfb3F&#10;fJozhS4ZsRg5kzqlAjDyzeorZaeYsAhI6gGomMEp307VEd1MMWD+TtIWttUTNcgcrr7al2+Xkmfs&#10;+Y3iwCqADTq2C4DqQ8+3fAUDpXiEvS6p0+i1NVsdvS/XbdkPS589df3WysGWZavzIg/MKwFpo2mI&#10;IWZz7yXOydEC7Ndt3wLZmcYJGBJWkeARQoZfipDCOjAcjIM2DZyABHOVIBG+PCBCmDOl0uTlwwRL&#10;264FMF8aQeUZjp7qJQBij1DMqQfAgIGWT+Dzq1mUThASihaui6QFUkyh2BfW1fIrvu51rzuCCAHo&#10;fowUI2bO5eciLDEKAkg9CdhMInUEPgKMCFnf07bWM4ra7ZmCgSnlQV4Ypvow6WKrfsPQtZ9deghp&#10;5QcK6gQQMXUMFQC7Tj0pLOqi7gQT4ACawAboCjZSRmwZY/U8wGvdqfJYzykSWCSsPhSYY+ceAVGU&#10;j1OEXe9eIKS+lu6UvkPjTl9IwMo1xgxrgHZjRjYeMfkkgs1SIv2nHT1Tm2gD7/oSkGKMxlbKRBHR&#10;xxQ07eTZ2uxa5Nkp7b699Lg7ObJiLbVsDgEiTX4p0t6dZr19NSE4sAZsUCKM9V99DFJ5pBO/Ducz&#10;cCE0CF5ChuBwL8CkcVkqYHG/3wS3JMDEZuECUpinemv0lAVrcI08elvEAVaDOc+O/9N9gI1plPkN&#10;kCiruhKUzHHqAQyYG7E89bG/KzZiH1emO+ADDAlpTAJwAEj5CEQCdsypnodB+06BiAkVcGU3nNbo&#10;AKDaj8lQGyq/oBvt5T6syZzCtJkOX/rSlx7BAggoEwAF/Hy16vqwhz3svsOGE3ykHkAT42ICVqb4&#10;KCkRwESfYbG+Z2N31wAEygb/pmUw/lNH/lZrNgEFVm08UD5EGlMEnv3sZx/BiH+59B233B3YGouC&#10;PpA/MC4ThpjNDbSFdmLKVDabEQhO0obKaMMICovDmZXDHrQA3W/YNosI0KPMMLECePUHjhQ7bQwk&#10;KTCUOv2t/n7fz3G8ffJttMQJquFqGU1DgBiGeE4f4miBd21qvqVozwRCTrxgJiQIR3xNhA+GSMg6&#10;+Z5WLSCi9GkQRJgM4YVtYm/YJhDrrVdUavkAVMDQ27BaJCdNX/kf8YhHHIXdm970pvv2L5VPBDDB&#10;JiCHILd43T2ELwAApsyOhGB5mkXZemHOj3nMY46Ags3E/wmwfc6z8q7uwIr5st7mLsc7AVNA4Dsl&#10;gi8j+6KKaBXIoz/UMzv/yB9o+B3QEeQS4e43fsr0AdD2m/cE8dg7Vt3VF5vUb1iS3wgETF95gQYw&#10;8t29gEJeyoyNYYwAyTufMyVC8BFGj1FmbZe2njrXEdMLQFOUEiSU9scClYPCApiUV3kAoL5INDHA&#10;E1DEp0pRoICpDyVB+/qfYkSxseMSBcEYFhjFtG2Mxq/MP+laJvKYqbd2A83Pzv2KS7UAn7wxqN9H&#10;0yJA3NchjjbrzV1HSBB6GE38EPwr2A+NeWma8ktheJ5j0BGa9dZvBDgBDRCwMkKLD60WjikTpkRg&#10;YW8E3xLlB3hhn8oEQAHPnPavvMxtOZIp5cDwMKt6z9f8D4gJ8nLZSrZZ0/YUhLQ9lqh9gLtAGGbN&#10;MPgSDOXNRM2n6XpBI5QDiob8MGNgIUCKv1R0KUBhTgYWwN86U7/xe1JeKSjMktn5RqCKXXrsOOV6&#10;5lpgwcxdmhh7YwQLw1gBub6a8nNRjIC5vqgjOSko2KsyMp+XOxvpMxYG9+t/ba2fjKWMG5+jMAB2&#10;ig2/YBRA5XcPHzlzbE538R7rhTxYUHpbDC6dJ/v119cCObEmuDUiTxYBosm9p+tuASwQKyg1X6Yu&#10;QnQOINbUjKmRAG/tzIK1+I/G7wU0e2vQ+DuxKMsqtggOqevSmgwEOnNq6adyHwUCw4zJuZUXFm7C&#10;yYPwFaCBrbzkJS95j8sxbeyLgFd3QSFhTsx/dQJg+o/y4LoszAcAWJPfAqR8bq7zCuO2JETZAR0F&#10;Qb0xWvcxs0rKgUH5DVNimgSOU0n51ZeJtd4lR369XYVaeVLamD+nTkxZMxZv0z0jwvk21ecay0p5&#10;M8bjKx6RK0OAyLEv450hXmO3v7tMJhnQIVAjzJmHCH1+K/4rQMnfhinoT4OFMMQ8+I28CElmKZGL&#10;eedL8h0AeifMvWMoGBYTVia5ZwIZ5WBSzRmNTBg1q8gm3hgsVkaDxwSAjBf24AXM5euddu9zdgIx&#10;0GM69B5Tp5ZRJs/oTQasShnLzQCwDmVhFk4qg04wEcCtzJZMYHNMqK2jrvjasF5MSb5MuxibtsG0&#10;yucKCgJa5prnx+8oMEY7M1cCMgzatfpO2/KnMgtpG+4NwInBMkPyQ2KAGLoyWuzPJ4hJJsKYL891&#10;U4lvkZ+vdYIJBYIy09pQYU7wt/yP1z3Lbn/pjJ25fhmpZebWyLU3cU0NiCNlWASIBOmerrcFRBdi&#10;C7T4LF5PgAFA4xPEFgNoQA3geYk+9GJ+A4rAUmQps5bPrAPANN8BqohUB/tiggRiAmw8B1simJkw&#10;CVvmOkK6NI8BGf4q92I0AIZviZmQwPYCVglmYdaTJ59TPvMreRHqOXcQcPBbMT8CDO3hxXTLjMiH&#10;KSgDiMcnJtw/oGl3GX5IE4p/0cv2hZat8Nt5CQTJYnuA1GNImJU6KTe/pHYD9NoU8PHVSfqOwsAE&#10;rUyAUR8qF2VGfZmBtZ+lCPJTF35BSoT6CsjRDpghU6H7lE2fUhKyDi9LNTyfT3dqOz1l81xKT9hq&#10;PQMsR9F35ekfgqys12Qi1lbWr26dthDqW5dpz+96WsD8NsaXHFs4BIj7sovr6eSpkiRAQlh+hCxh&#10;jD2EQZVBIr28pgRN/Z/vIh8JWeY+gCuQBPsh3Jn1sq7O4IwPB1sCStn6TRAKEOXnBKyEqxffEFCV&#10;ByGbnUpc41q/YV9YijVnFstn/SBfmh1uCGwAYf2l5Q7OMHQNM6/IVJGJAjIIb0wI4AJjAT0iKgG8&#10;aygQyqmdKQ0YmmsxsDKYCDha7qHsglJiImU6FXkp8Q/6LjjFcygB2oPpE2MHgJgt8NUuTN4iZ/nf&#10;EpUJ4JlP1TPPEXxDaQGCGKB+EW3nc8ywGCsAy8J+fUDp0AY+qxPA5WdUjigoveAkfaIeAT2+V3lR&#10;IgQ9UZoAanns2O2YUTdbyq3WIs6x8FMUi6kdqG629Q5HOWTubb512zVFmd50I1/r85lBmOIIIiZH&#10;k0kAC6GXNVoAKgzLO3bg3e9eohuBAkGIXWEsWBdNi/DFrJjs+H9yUgQmw5/Gb8UXRdD6T3mACGEK&#10;HBNZCbgITgIeawMaEnDDuKwVBCaEvGhJZkjvQBdzA2ReFqrbsxUYAkLAK4rVZ5GGAi2YKwEM8GV2&#10;xKawVf64vPOHATP5AxPtB1yYnJlGmQG1Z0y2WGReWJeIXGAg4EVeypS9S9WH71T7aBfzCODw6QFc&#10;YJHTLvggEzRiaQPQYnbG+AAOgNNXyqY/mLX1LVDV9gAHkIUlu0+faWP3sO6IotVe2kGAjChR717a&#10;CeB6lv6huAB29ZM3ltxLGKYgGX0r0cix1fistaHxVe8oc8pcqnfdWbM/6laAs6YeJQhppxawXOpY&#10;uZaSuwQkS8CdA981bbX2nrhqKK+jaYghxod4rcsuys5b0pGjjXSO69aUc+oeO7nQhviHJAKeYBas&#10;AhgwCUABNLAoAt9vgMV3271hUaIXsResCoPyWUSh6+QlstLON1m0zk+FkQqN93y+MSyRsAFyzKSE&#10;u02+s5clMBB1WS+kx4xcU66ny+cl74ACGGWNYjbDLvOu8wMquQ6IATDtJ2pUXvxvYU4AnpmWmdd7&#10;zlFkEmWi9L/2s87QMzFLvzFxWv/m2czRkj5hMi436jaB05aUAIl52fP8DlRTfu3Lh2npCbM2MyWT&#10;KvMuzRhwMnUKYMkGA5gy/yh/IsXDWMGagR9lA6u2DtAYoYyog00AgHZLSIvepHQl2EcUrYjaJGAF&#10;qLcIyrsmgXsOuXDpPE/xA7YUiloxucn+CiBmR6SRth0CxNvEEM8RSTnSkDd5DVMWgcM8muAIwotw&#10;XAO8c3VpDXJMDzDweTG/YQNYAh+mQBxmP0Ic6FCwWuY3WjJgAERMfAAo+1H6zboydQwg+A2wENZA&#10;mvAHEIAJ6xFSD3QxFEIbM8T6MEbvWJAXdsSHhzEBcS/mPe/YErbJbOtFMQAcFAgRnYBPYA3TKwat&#10;jhgZJYQvUJsIjqF0qIv6MyFiohQOSypcg5GHJfDJYuv6D1v3XP7aALprLU5nosY2Eygl8IYyYqkL&#10;M7nf9Qf2CqCYZD0bw2RG5ddlBQC0nqO9MXovbUxxoQxod8FH6tY6fxKzdb22kTB85llKk/ZXTnUE&#10;vlummxS2W9SjnJsJBtsi37k8aplQz8V6j9W5/C79/yizzzrEJYrYECCGIc6FZl+yYdKpLbp/yXJc&#10;w7No8YQV4Scx6TGv1buDzJV1bVu6zxZsAmAEfWS7LkLc4CXoMRhltOwgSks9sOUB8JgY5eM+wAWo&#10;AJTPhC8/HxYnUEgqo0oxXMAxsgnB0vaYux64qWOWQpiIzNYYIGYFxAAiILUVHJBgZgZ8mKj66Tug&#10;jlX67P5sJ6defIrYYnzCU2VaakaMWVhZtb/nAE0Aj1WqW2spiuuZRJljk5i+tQMwVW7KAhM6Hyyg&#10;1jYsTkCclYF5dml55/pj6f9rlMdR4by0LOe+vmWivURd5p6xpg/qtkoeiTJdsjpiESCKkNvT9bUA&#10;gUroJKiBYKPlYy5bp3LAEtgmlqhJDmzmwmymzA/GT4itEKaADhi01p7JU1kJfmOsJxgJXqZAzLA+&#10;1T71ZJr1nHIXlZwqMTcZy7aaOvOz16aCbPj0sDuM2PIISonyMCdimn5XfvXEGIGGtsMYMVhmaX0J&#10;JGjuOYtUHkygZR1GhUdtFpMvJUp0MUUFULd2nYlfF5PF+gCi9zIZA4CT2TwbM2g79RVBXJumtQ/z&#10;KqDU3+of5ksRwKaZXI0HQVWX8qOdMk/WKpLlM0f78pRyXureEcXmEvXlPzf+jMPRNASIOVn8mhji&#10;aAXv+nXMgcBPNGCYF8FK4LChY2le1iB6x/aBikhFmjrBnDWJAjesR6RREb6CI5g+mSJp/ASoz5gZ&#10;MxhBaosugEy4YwmEWk5jAI7KBgQIYEE/9aHEJgb/p/uZ/3qTScAKXxmzXi2Uw5YIZ/UDxAGO1sQb&#10;mYwj19RjCyDG38YMy2eYnXz8p0/UQYCK6wCmfjFpzS1A5R4mZ9faKi1+TUEx5d6za8oHqACNtZAY&#10;trLlbEyf671ljRGmUKDEp6ic/MxJafeUC6iKyBXQI39lZ97Vr5g7Fsg0HfM18757mFqZvY0jy0cw&#10;au1DcdDfxi1F4VqPRFrTF9col5YojNdY/rpMxmG5MH+kzEOAyIcoMGJJtM7Iw/drTm8BIe6Ej30n&#10;kwAjMCRcae6OKhJYIbyfcAJsAI//jTaedyYsgpc5iwD3Apb6n3C0Zg7g+E7rEiCS0xvsdUmQ80cJ&#10;JuE7ApaAGkAJ9vFfuTtLFuUDzB7jUycRokx3/F6JSq1bDhgK8zcBMA/XemmHRMgy23mJeAVMWUMJ&#10;mAT5WLyu7F7+8ztlUJBKXsAMiFmY76VdsCxtghkyG+eIqeyXGZbE/CmiVb21DV9eFuhb3sH577sA&#10;F+aecmN1QMYHJxAmATDe+Sa9RLcCFmZn3wXj+Ow3Sz2wdPU2VgAP06dgKcwU8Iou5oeOPwk7047K&#10;JYn2VY/SD0iAAjVgx0cZ0y4QNe6UaQ1Y8P0qv/bTDzk1xFgyjkcYyOkz697LYYv4i2ti9GGIS9bP&#10;DwMibW+Jc/LeG043U2N+J+zKEooyAS++H4KNMKOJ084FRQgqESpP8GBewIvWjm0yexHaPnsn3O1F&#10;abJkl5jyndAjKDEN5krXKksO2BVcIpRfkAxhn4XoJg5/GB9azfjKehDqnOPAqXe6OcAkOAnkONIF&#10;iQBIDBcrBbhAiCmSL4vAZtb1EoiC7Xr5zBfID4oFM/liPRiyPUAphXyYWDRG7YVpUyywGXVk9sOi&#10;gSP267csji/rRrDzjVoyIhCIORFgUy4sAcnWdyJcs0mBdmWa9iysDnsSvEMZSRSs52Lj7snaQ30E&#10;8LQ1QM55jvqDMiHwSTkxfPdrS8+JGdQ12tIYkoyb+DfJBv1IKVB+itiWyTgUxCQoSBn1a+uory2f&#10;ued1+1sgS5oS0T1SoyFAxBSWUs+Rh+/XnN4CNHAMyFqxbFTsN8sl9BlBiYERcExQXlgCxk+IeRG4&#10;OdGdMKThJ5qTUGX2rNcwRiD7z3OsTcQusIb4zQADYSZAA2BlyQAmhK2IYJyKPAReyo799rRXAI+B&#10;ZplCTIxhZYDas/jBsBkC3buX9qJQZI0ipcBvgJfApQwoP+Hvd/VjtvM/oAAsQE2dAbx+wDyZ/ZRD&#10;BCqFRFv3DkvG8sKA4kvTH5ZFhCHaHzX+2pi16kjA0tylXMoKRLBW7Sx4JfupMosrE2tBgiv0jyUk&#10;llwAd+3X8veqr4jeHAHGH8jcKapXoggYY+cwv2lzloZE5TLJ72lvgV4LZNnFkhNNhgAxEYLnDqpZ&#10;Y165l4ZDr31E7hFgFnonEfQYB4aW+xLaDVyyHMFnbNA7wc//CCDyziSbxduYnmAJwTv8TYJEmN08&#10;G0u11CNmUszR2kRmQcIWYGIjGAuzI3OGewAx9lSeLKG86kKQ0+569cZ8MSHPx5IAC0APGBKcglKU&#10;IYvlA5zARvtEUXCt7wHUHLqbNYZ+pyhkITzwUj75qlOuC8NSR6AB8ORVAmLAjAnb/SWIm8TMmPxo&#10;zJhe6iaCmKlWfZhqfc/SGswMWzPx+X2BBvOv5zK98t1pQ4oJM7fyat8sW7CkQhn0ESYN0CkRpWkS&#10;IGPaAULt6PkYvHFh+Yp3dfKfMXSuxAwM6Cl2xv5uQj1XS9/ufFlZjEXzYzQNASJBJmP+kj1dXwtY&#10;3E1Al35Emj+TAZPgORPGhIUSxgQ35mGdnoRxYZBAh2mQQAUq8aNhaYQx0xymyjzpHr8BBCbLHtPA&#10;mnIALjCSL2EMyPkA3W/MMqF6nq3emAz9BsiUhdnYiznZKwwSq2NW9pvgGN8Bdn6nIMjP/4DA74JN&#10;5AsQ7dhCSPO3KqNnlhuF+4/5VVsBFe+uYSLFgphnAZT6CIDxHxDTxqw17uXvBXzYnudQVpkUowxo&#10;d9fFzExBAnIYs+3rJG1FWGg/AQjWjeZw4ew64zqAyhRqjCmrF8UgZzzqXxYK735Xhi2WvUyNW33A&#10;tKy8/Jf12ZTnHPN73rejBbLsggI5mhYBIi10T9fXArR3gMJEWSaBM9jRORPAoihhNUxumAlgZm7E&#10;YjwfUxS4wYRH+GKWZWJuFLyB3TGREryYZit5Xo5UAgKEIgHMtBuTMb9dyboALIZGkGerOcKc707C&#10;lE4x8bkfsGJ7TMtAUp9w5iubsthzVcLEBbUAOHV0zmFMyZg6RQYIAi6KAiatH7EhoOQefkDmQuwM&#10;EPOJ0oYTlSkYpTyiiZWAD1f/iBbV3jlAGGC7Xx0ApTbC2JNEDMfMzudLsYlyQBHACikH3u14g71R&#10;Cvgoz520sbpSRPhWszHAbmk6d8vfjvyzUcbmQTUEnkm7JOObarJTBNtNlfnU5/IXMR0ydZXJ7in8&#10;Ub1T7E8RHLmXABexiBkIPsFwmN4wNuBIyBNcQDFmSwvTWwljAXKEsqhSC73LMqqngBYCUPALcMFq&#10;5M2KQSMk3LFCQjrLhXK0lEAYZdEeGJH1f/EBls8p6zbaN0zJnoOFAR6ghzFjdMBMu2AxolmBHSDj&#10;PwWW9n4FWOYXdhiWpx0BmzFt2YrAIiyMwuA+775nj1M+v/JoH/UAEtoSewRkzMy+GxfADXjLHwsE&#10;KsrHtKqdsE9mVz5ajC8m1qk2kZf2nwtk2GqeKpOoWm1OyWAyNk6uedPp0TF1jdf1ljFt1Z9b1jmb&#10;e+c8xJG8hxhidqpZQj1HHr5fs00LGIxhAKUgoLUDF8sPMAgsjVAlaDErUahMdoADqPiM1elvbMB6&#10;Rf7jbA1GYPuc8xMNNIJPwAb/HX8XAGSyJPQ9F8hhbgJOgBch7vm9ZMJhU/yOyo5tAjCAopyEXvxx&#10;6gdsgAvWI7oR6MZk6x5lAjAYNFaVXW0EjwDQcueVBK6EMS5ZnG9ZBNYpyId/Sz2tnVN+ygoTJP+b&#10;6Fcmbn0muAjYaDMAjl0COi/LWuoQduViKgRy2lb7YGXl1lsBLflTDjBAeWlTfk3tBRzD0l2fw38B&#10;ONCWn75XB+DGHzgHhqWgtFWc/rtkUm7PVGZRzsbdns7fAvo94/TalBBzZCmRGwLE7Dhhkuzp+lqA&#10;kKfdE7ilYOLfAwSWywiWILSzHpF/CssSlMC8ZQ9R5icMjMmMjwrgeffC3IwDAEmQA0wh/5Qk4Cq6&#10;EkMSfSr4AxgBA0EigIfZTzmBKeCwC0qZas3Td1Ga2A/tnxmRXwxTiTYahiWAJ8zQ1nCuBUz28+RH&#10;BfYEJXBQF6ZBzMuEYZJUL2VVL8qAd3UD9llz6T7j3+/eXa9N1Me7Z2T5C18lxioCE3PWNxQEazb5&#10;HZUf6ABH1/LvYWuAEyiJ4uztSONami+fnYCdVsKc9aX+EDEaYGTWZk4GFkDQOx+j8QFcKTyUF31K&#10;kOhLQK7Mri0BugTeugzGBgWtxxpOsUzMsVMRzupC0aB43EQ6V/1uoi5LngkQzwGK2rOlnM61M5lU&#10;LvUaqcsQIGZz7x0QR5r08tcQrhga4KkTVmYhPgAQsAKomNUIOC/sJGsO/cf3B0hzKn3MZzmVHqh5&#10;eWY+Z/kBZsjEZlNngxXrAX7Mc9kazGkbQGLU2qDcOTXCOCSUE6UJOAhufkdMkPnP/1gsU6KNAATH&#10;+C2nTORUC2CVXWQwC8AGEAA+gOMmAI785sANaPrfy29eyoO1CurI5uV8mcBem5RnITKh5ngn5QdE&#10;2ob5F3jkBI16txj9GWBRP6ZeQUyUgFZSV+XSxkA8i/ExQ78BxbyAtM/ahDnZNRQQQsRLndRHW/IL&#10;+gxo+D3ly7zqnULEPC4CNtG1U6b6c88QvmplVT9K1ZzgHCnPFnmMPGe/5r1bgBLYUq7mzLRcEeTD&#10;ktURQ4AYk6n3PV1fC2AEhKuAkToxX+VAWEKO1p8lBb4Tkv53PwGCUWJi2ArAINgAC/aJzQBYDMxv&#10;vvNHYVk+uzYAhY0yzWFb2JPBidEwJ1pYzfQZ4d8TNgE+4JvgCQLXWkL38JnFHCoABeD7nR+OAFd+&#10;TBHQA62snRShmmAW92Oa2Uy8LAslINqpstRr/0qWhG1qQyZb+WFgFBRtyaRcLw3AxJhGRYIGTLU5&#10;H1gWv5d9KQAIU9YPrRMnlAXgAidlsLMOP64+sTQGSDMPAws+Nz5JvlwsEqvOBg/awzME7mBYfIvM&#10;y3ajYVHwomBZbyjKVflzYLJNC/gdmSwBvUCjKSvAOWcSZczYBPJ2R7oEoF3iGedss0vnPcoo55bV&#10;ZI7W5T9bUE1MKExhe7q+FiAIgRstvU7YAhDBCi0h4A/CmggMfiVCj2+NLwrrEHQhepEfzlIB/rmc&#10;MO+dcAQoL3vZy46AxBTrs+hHpleAGuBksjCYlQ+TAAAEKaCxxyW/orGVtXXKmm3jCFnCltkTGArY&#10;iZMcGwQ6hDsBrqxYnKAiQpm/lK/NwnPCnanSMzBhVg5mSYwsex0C52xSwBTpM/Onz/7zTlnwG0bl&#10;f78BXWDmP3UDfNrBb1mvB3Ramqw2EBWMyVBQMFj1B6DYfli2/hQcJU8Ru4CrlcIelUn7Kw+w0x76&#10;hdlU2ZjMmRXt1MOnDISxcMCnrukjW8QBUv2rD+zeY1kM07p7AaQ+sCbVqzxCy6YQ8slm83MzZk7g&#10;zd3f+9+Y5zPXvtmRZ21ed/2+OR/xTdZ/xAzbUkayaxU30GgaYoi0fIJnZ4jvblYC7VoStgEQCdU6&#10;0f7PuSl7LeytpVMWz+UjIzhFYDK18ecZpJhDztfD3DA6whY7susJUGSiZGYE5l6ukzdQAKSYbQ7M&#10;BdKEqv8xguxgwiRs/0vMzdIDCeADCqZBQMlcianaIxXz8ll5AQTzrrwEoLjfb757p0jkBSDMD+Wg&#10;ZAA53z2jt8WY45+yVpIfNxMaOFE8lZFSkMX72iPbqNV9DHi0tfbQzvIFdkzNAEG7+O5dnQU1YZvZ&#10;TYeZlTLhmWH5iXSdescCs/ZQu2ejgqxFpDhFmEWLb+11ucUemr25yLqAtaqrNmix62uZx3s5tm0B&#10;CrnxS1EdTUOAmIX5OyCONuvy604xtzAV6ngsqE7MdtjVpRJmQSAy8WEt2A5/nYhLwpBfiw8MM2F+&#10;FXRTaoBzmmraCaDEBwh8MU++QIEwgIGJkPDHkGxOgBFiRu7BcjAxpmI+piUp5zOW92BR2h+gqxMg&#10;YrYEaHVSV8wVeAAfgILNlv0PIJQxyyv4NXsRrxQO7ZtdbdQrC++nQII5OwzeJgWehTkDVu1i3FCE&#10;KSd8MDkVQ5lj4tW3tG8RnqwAXvqYuRjbbJ1sknrO+X+W9El5bY9NYK3aRr8w9e4L+de28O25j/Js&#10;XpI5o2kIEJlyTBga+56urwWYq3R8iyESAr11f6fUpAfgWAx/HiUKwwJ8zHgRjoQ1BgOggBpmUe7i&#10;sqRM2BQfqbGJ8WDKBC0h7ZnaI0ASKwffIUC2CYDNyEcFs/pigoDB/cyvSTmzUB/wWwE8gCBytEza&#10;JgcGA2lgw69Zn1juHuUS6AIwLaZvJeZP/2N8GB5zbu/a8n4MN0zas7FoZWda1J4iS9Mu3rF51/MF&#10;U76wXj5I0aT613NFJPsvSZ45wHlJn57zWiCIfQN8Jm/jQz2u9Vipc7bFvZB3fIjG6WgaBkQTRsj5&#10;nq6vBazH0z8EVi2ACWZmM2YjmrEX1kTI5WxDJjvBEpikHWOE5nvHqOxUwvQFvPiUrAEUMANMAJmj&#10;hfgfAR2fHn+eJQkEKNMhMyIhDQAxHQE5zJaYHD8bhsiMutYE7T7+LUJZPZnEaIYiIIGNtnGUUBgO&#10;MNYW2WtzhJm7Rtswu/GFams+PgkIZ3Nupl1AS+Cqa5kAqGAT1zqKSdLu2F2iT+uRRVAzczK98vsm&#10;5dgsbWztKF+ofMsT66dGKQWX+Vo+2QRe3YyBsj2yTAbjpwy02opSkt2CBExlDah+XiKILjmrmLpZ&#10;u2La1meUCoqUse7/c5pxL1nXe/lZWYf41Kc+dbgZhgAxJtPbsFPNcM3v0IX24GwtQMUEsl8mACKg&#10;CAKAlfV02I2oT8KcsGfu469jUvPZbwBLJCmznGAYnwFcTsDIZ98JF0AEgPyeBdIYkTISxvEnAY2E&#10;+APOU5K6KhuQsBQCsyHglSkmPs8ivK2z5Fdg0qQYeAk8AXqOgBKV6OW7Y6D4ODGxmNzUQ9SsegBj&#10;z8T2AAyzKV+c8iRZcqINtUf8m+6lKGgnIAKggQsW47M+9ZlP03NNbgwMSOaAYaDmfvUTFUqIlydw&#10;ZBcebRFTovu1Cd+kMiTYyVKVki1jgaKW1Rto9pKgK8qITREEPVE4gAo/76WD8JYG51BEKHbqTjHT&#10;lliyF9Oq/jIH9K3xoJ+Yt0etCqeM5/3e01sAQyT/kIDRNAyIhMm+ufdos172OkEfhHS9XRb/GAZC&#10;uGXJwAgjGil9hG1MklmWwIfkP1GsTIuA1XpBvjWRjsrDlIbJYYjAOEBVPnfNom4sTPAJoYzF8vdh&#10;AQAKe2aupBQYx5QCAhu4iDxVRj5IYKpMgJP5MOZEEaFAiSlWW/MBiq71PwaFlWJx6mT9YcrvN4E7&#10;lAhtUiZt5z6AJnLVO0bvGYl29Tmnz/PvCQxJoEuUCc/X1pikoBpMjT9QWXz37oXxY+eeIYiIn9W9&#10;wKwEE0oMwAfEIo57yYkZAFNbZg0rRUvbaPd6GRBlID7i0id6LQCj3sz8onGZvY0FfW7M5igudWMW&#10;p/hwVWw1n0bm3H7NfAuU/ZF1iCxCo2kYEJllrtUEMlrZu3oddkNI1idbCPYgNK1HIxgFSngZKAJO&#10;CGOfBVf4zqSXBdc+W8YBFJjlAEROjQckwAXbpF3n6CHRrAQFk6wlEzEvKhsTGi0beyC8AQAzLMHo&#10;WoKmNAu2+qoc7D1B5HfLBGj4fJnYkHV32bJthEXwq2GsloQAD8IQqOVg2mwRpl7AV2ALwAReNNJs&#10;B0e4Ysv8llgfwU9hKMvuWoAHRIEPIYuFYIveReR6F70KeAhj+WEtrgcy/GD8fr57WT7j2UzY/vMO&#10;vAUXACmmZWVQx0SPlwDuGeqbyNy6L9wrKhiYUsLSpvLAUnP2JTApU+krvRYQHJUJ2LpdkrANc8b4&#10;Mi60J3fBDoyjLXm567LsYsnB9kOAmJ1qlpwrdblq39tPMhGBGR+SqM4yYUnMQACBfwmTJCwJSMLQ&#10;+jaC0ssBusCK1o9JeDEH8iFm3ZrvfIuAN6fIMzcyKTJBEo4CQZhCMYXs8EIQA1WBL7RtTEZ5+dAA&#10;hfITzJiaZyiHaFUvfkrl4wdkFlQHIJC1b8yR8mBOzJZkmGLGLIDyLGwHa/FZIEhMu9kDVmQqFkvx&#10;E6ACpAg+4IoF+R4zqOcDQsqGYCF94DfXCDzDyJUdewSioi7L6NmAAfDQZvx3nuHUej7a+GqxVnX3&#10;7sV0ycSnffghCWhrQ/2mL/Ur4cy0x6+r3wlyTFldKB3aWZ/xvXqe78Atm7QDcIDovhZoxX8pL2Og&#10;dQ3FxppN6yF76TYDiDbArpneY4Hg623tMjQlnda0wZp77kUJqZ1yQDCr0WgaAsScdjGV8bV11LWV&#10;Z7RDll6HYWRnklo4EZoAqIyIHM3/HBo8JsHKkDWEwAqDI0wENfBF2Vwc44w5k6kTO+XXxGT5BSy8&#10;Z4oFXkyBQC17njIrZpcdGjzBDDT464ApoMCmgEWUA5tlAxf+MKCY8/0oCRg1cOdLYoqkIHhn9gXy&#10;/qcwAFEMkSlYsJI+YapJsFDNTPUJ9q3O8uQPBE5MneopKEgdvcLovfPNuRYjBTi0YBPfSxn4eZln&#10;WQTkpb39hi1b45klMeaH756pfSgelCdLWHprJ5lF9QtzLuDujRHKC2btuXNMf3Q8XtN12baQ0iCo&#10;StCGcWbciLbNMWSnlnltoNmpz6VcnmP+n1qu0ftT9my8YZyPpiFALPcyPQVoTrl3tEJ3cQL26k5T&#10;ZdYj5OozBt3D/EYwje4Yckobj95rDFj4LgCGMMaOKFxArz4Fo5yU7qsnaYJFtAMhlRfmxTRpCzQA&#10;yaw7MvYIMqBGwGFNGCBAlpcXcPKbrcvkx6yJTflNXazXY0YG9Jid8oQZlovq9QsgpQxkT1JnC1Je&#10;LAXomYaTV95Lv7A2iB/XOwDGqDFjAIq1iaIEkgSt4BrtruwUEGUmzFtLQPStttE/zN38kL15Rolg&#10;Dgf02v4uJ+2sX7WlsUZOshJg2dwVp6bSqjCyW8upz7vt99fygW+8XoeoTVmVKH0thWMIELOGawn1&#10;vO2NexvKLwKSQOttXmsSEUzMd9eWCGhsjAkT4yBIAE2ZAgwlECytB9MwzT2Hx07dz9SIVWovjAsY&#10;Monxw2FRwIVfFEO08QDzLjaKtaoHFoZlMWm2ANiEpbgQmLRXbDLM0fVM3BSEqajO0forg7JgtjR+&#10;SgI/LpO2ZHNxJmoCg9JkLPWErqUriTKu11amPMovqhczxkqZ0DH3ey3Zzg5zN460gz1yt0ojSt1W&#10;z7qN+ZQKhPJn2UV26orCSLkTTd7alGMIEHunXVwTrb7XBouIRYKMFj5loiHAKTT8XznZPCeee+df&#10;Kl9Yj3B0QpRZj/bbYmdLJ0yrf2hqsfNjR72DjJc+q77eEUjMrD32k+v5NCkYWCL/GLACTr4rn89+&#10;41cE4oKVrFnLiRIAvlxuUdbZfXbroaAIWErkbzmHfMbCaLanMAJ9xlyJGYctW1sq2jYBP9qCKRgA&#10;W0vaS3yjWCFTrXHS6kd5YZdYJkGjHsxUd50h9tqMNYF/UXtTfJjpt5JPpZJ46ry4S/e32jcb+CNy&#10;5Jro4QTXmbfiJepNGYYAcWeI1zd0+HJo91nk3Ssh7YjQs+UWhkOIYzOYjxe2kmATQp/AzikJ3v2W&#10;e7y71ru8+KmyhyYBTCMr/V6AQiSr3/gAvcpDiQWc+A0ICdIQSXlK6gkd5khBMBaXAwQ+xATneKaI&#10;TGyNXy77eYqIJdixtgTiZEcd4IJ9aZuYCAUGmXRSXQ7fTcb4mHo7o/BhAl+KTo7LGm2P+plMeX4D&#10;vFnaot9yHcDNnqk9RYEGbdwwZ/cO3KU8xa+orZI/hlhHmY7W5S5cpx2wRYFkrB9M4awKWwHjXWij&#10;LevQUiBjMqUYYuqsRGGR3DbW4tZm0yFAzMJ8voY93XwL6FSLhnvbfpUltKMKkNPxBB/GQLjRlHzO&#10;dz4QUarAg4mMacwL4xGQIkrVgAIkQCW704hqFOGIPVlGQSg6BSORqp4PiKxBFKEqspFpjY/OgBSh&#10;ylzHnGdZxzkEBmDLUgnAy+fKtOflO0Am+AVGKIt6Y3uCZphE1TemTkEnTIH8surANAZse4ChnR2O&#10;7Jnee8yPtppNsbMVncAa5RZ0xPQJmLL8hWLhN2H/FA+AHKVDlCrQZQEgFAA3kGUiFRUbJi4Pz6wB&#10;UR/Y7o8vUERqr8zqjHlTDpiVy6SuWOW9nrR1IpUpW4CRQran87eAsYk0IAVYOwsNy5c5aXxnt6my&#10;JEOAaIcaGQPGPd18C9D+szvIHIAAsyx8T+CKd/4xC4+9LE4HRiI8mdGYyAWHeKddWUZhUBFy1hha&#10;tAzIRFMKQPEZ0AET7zliyLuB5zcMyWcRlZgHPx3/HlZEmIq4BEi9441ObXVrBQlu6/py+DF2QyEw&#10;SUwevsFs2aVeWQqSNtYOfsMewwSxX2y5lSgh2hHoUhZafQVsRKxi8Vlwj1UDQUqPMmMZTG98UxQH&#10;AUm+C5axUN+6QqZW/aqfKDQCd7B3ShOABP58nsaC75L7BPaUifLAXIzVWFNagmEZGMQHjAF6tZYb&#10;uFfU656+vwVshCAALusXuQqsaTRHKJRM09Z9cmu4lmIqipWvd2Tt7N7O790C2cTCsi9zz/IssoYM&#10;IIOM4XpODgHivnXbdQ03QgpLMbnmzIyYH82UTwNTI8wBGpZGEDNtZSszywSAHps7a4AJLBIRk8BU&#10;MBKL9bESg81WXZYIEMbs9Qm8sBRANCMBrpw+E+T+JySZWgn7LA2wXs/yCUKY2RLIyB/z8VzADIwE&#10;KQggonE7DQLICh7xshZPZCegxVpFWFpawUyV45qAjjJlr9MwK+CiLYEPJktzVD5r/5Sd4NJWlAYM&#10;KyCjDPIUMVon7El7YVk00x5gckeUYKh8TLPZG9ZnS0IwdELTO3MPhloeW+U3Zl/9zSeI4fL9qbv2&#10;sQsOX7N3TF1SPr7QJOOKv9VvvXMcXcv/Akj1eX0IcPLCeLHra4kzmFMcLzXDAR1F0tzRF8Y8K4Mx&#10;kGhlipHPTOzM9dbIUlYpKsDyWtr0Um229jnxISbo0BgwxplPW8eQec4QIBJEOmk3ma7tmu3vI+wx&#10;KoLbJOkl7IdfytqwNckAwjgwLIKUoMR2LBfoBVmseY7BCgiBI0ACcJ7JBIvZeAnYEKzhBbyx14Ak&#10;cyCGhFkBOpGf2AugDRATQMDMzjgYoL1MLUWwhhHbAig5kil7jmJa7tPWTJASgMpOOIQV02qZgIT8&#10;9E1vt5ds9h1WCISAjFd8tD7H1+tdP/rPKwcaK5t7sVCKj1cEK0Er0MV3bYFx+ByGy8yq/BLTHsWH&#10;AOb76iUatudTDnpBUIQNq4M2OhfjXzPGru0eY57iZP4yyZvTFCFzjGJGUaUIAk/KTUDT2DIGrwXk&#10;r61dU56cdrFkD+4hQAxDPOdBs9faqNdcLn67LHLvCR5mLpr6ms2zMQ2CFHNiFmS6w2CACr8Zv5TF&#10;4nauwUykUyYpIYA1zkWDLumTcs9VQBumlDyYNQkbLBBz9lk9E1TjNywY0yWgXA9EmS21K9ABsEn8&#10;QwADCGMDrWQrNqwyTIDZ2mbe8eky5WZ9m3carXcAlHMHAaqAmbxjfwBPPsxuiSi2o4q+y64y2jfL&#10;W9RBvdyD5QPg1nrW9GsibpmBe2Y85cPqjQ/sp8eOl/ThvX6tOcXMj+0/61nPOipaFB/+7B5DX9Jm&#10;8t9yzi159jmvDUNkhWmlBNiU/w0BYna0EFq9p+tqAaZPmiN/UCv4gRCl9WcB+EjpmWT4gIAt8ymB&#10;WU4Yz8GWmCXtE4jVYVC02VNOJM/2Z1kaMFLWJdfwIWCA/DZJ6sY0RcgAQiZooIY5AULaObCnxcfs&#10;y+QKiPghMC4+IFo9/6st4YAusxj/T50AVDbfBorMtT3zzZK69a4V+Qq0RdJKWDh2rY8BoLIwrzJz&#10;Y8O9ZL9cLBSr7oEhQNZeAVZjUmDQlInvFAVqi/a5jXmY0ywc5ifl1Dzc03u3QDb3DkM01rKZRa6O&#10;GTXjcAgQASFtlolqy7Tbwk9vTW3oCCeCmRmlTgQ+huc/gMPXxIwXB36c+GEVAAHIEZwE/YjAApDM&#10;bEw5wAWrwmiy5mckD+VWF6ZB0ZvnSqwcTCk5gxAIEPTKDfAAn3IDN2Pe2M+OOJgcIZSjkigNrgGy&#10;2DIzoetFEmJlwJHfNsoE/x/zLFMlRs+3AYjPeUAtn6cALEJUP/Ebeq76K7PyCyjCMFv9hBELpKLw&#10;iBzu9SWfJvZp+U1MyzY6wGS834tpdNyvbRuKm/Y2Js9xCPjacl3LfaKcje+SIc71yRAgEiKCC0Tr&#10;7On6WgDIYYkEcp3KjZaxAYK6XGtIKPJB+Q1wmlyE38jOLvWzCH5gxr/FnCjKkYnVK2cpCqrxwkgw&#10;pOzVSShjZJ5/zk3ksRhaNcATHMIfytdlUT5WZ5wL6NGeORtPEA8zIcaDvQJOoJijn7gUKBjZOg6g&#10;UkQAifaVnwAgyx9s/h3fm4AfYMw/OjdR50Zd735mXopKtpFTVkBOgcmY6e2ZSakB7syfU1uR8U/r&#10;b9vYMQcnAWC+RmbZ3iHIc/Uq/9+yjZbkdcomCUvqt+Za44xbwzia8v2uyfvc94z2wZr2l3f2B87u&#10;TCP1GQJEJpZsRTSS6X7NZVsAgxHG3drtxXFA+q7eESUljI/Nd4Ia20nQxdpaEPQBXkDAjyRIRtQm&#10;4W9jaO8WuFuLyC/CBCRohrlNdKs0OmGWlFOeIlFz8oP6UghMnixUZxIV3ADkROFmf8psku6/RIZi&#10;5kBP2+dUDeAAdL1bTpKT2ZlS60AUwKp/PN+aQUoB4MUiRfPyx+UILsE7lB4gBViBOqDG6L2Yt5mH&#10;lFm0KJA3LjDC+EuAnEAOz1LvsLm6DTFYygp/qECaVl/4TeCTfEQft0APA5fHbQjIK+tYfq7dBUvG&#10;2yWuFTjHX0aR7e0ze4lyXNsz+MWzDnG0bEOASNPdo0xHm/RmriMICeea2fFzEegWWFsP6MW8ImIU&#10;IDGDMavxq7EAxIRGwDl/D1sjbB1TJPAEcAEwL/5LATUATp5YhDVulj8Q9MpjsbjlAZgDbTbv/HmE&#10;rvcEg/g/JzRks+pztaYyAipmPmsygZolH+oSNhVQ1gYAELMC9jk0WFQr/40XkzQNXaQgAMEk+W35&#10;VJmhmW0wUWbokkHxHwKsRJvmnQlX0AQg0f6uAdh8ckyxmDRzZDYaKO/H6NxPQOoDfV4+U0Su+mDE&#10;rcSqgMXbm5VS0ANDY8fzAXPP7AuAATzQZz6+RDpVkcqel5co61bP4CsWJEURZZqfS6e20VT+JaO7&#10;SbdY1iHWB6dPlX0IEJldTLh9c++5YXZz/2MF+qgUuEqDddHQswjfNl7ADvPIzidAy1KFHJciijK7&#10;yRCm1uARnl5AkcUAAwHChLS8sRb5AVHMBsvCerAH5cqOLt4J6TCsfPdbTiVnviWQmVGzG4v9P+Wd&#10;MxY9WzmVB1ApL1BmsgX2YaIBaYqBbe74swh5EbTZgs2zAY1IXJGuBH3OgfQ9ioIyA86AESXCpt8Y&#10;I0D0ciahZwBJu/kwJ9LagSPfZc6nzEjB0ASiAGcbHAhMigksUajlOkW/UXAIPiZn7aIdKCjq6rv/&#10;WQb4Q5mvS1Oaa+VnXVvLFAXwBRcpU9hjHY3nOzOydtD2PZMrJmpcAXAKEoXgGqJOzwkG6ddLPKOW&#10;NpRNCh5FqN456OYk0809mbXFfDHmR9MQIEbYxrdzE509WqF79TqLxHV+GUGpLbB7YDWShP0zWRKu&#10;c2nErm+cAAcsAmBhXjl6CHNg6mFmY0bEMOx0g91Y1A1QAAkQw+YsUOfvY4LFNJRRnS15sJkAgMbC&#10;jFEMSKARsyKWFRMkgAa0fJv8qQS/F1Mn4NB+PgMuJii+T+sYAQ8gUzZCHaBgifJxv8AY7eZdvv4T&#10;PAMIvOdAYu8UhJgqBaLknkTnBny0i/qrs+AAz2U6dR1Wma340k++iwAF7oCKdgxYgaN1pPLVbv6n&#10;DGVHnrKfgTtlhJLTipB1rfuAqfJQFnqyQGQuBQvLVGbXYbnaUH9OMYdznAN4DTJrZM7Mzbu5/4Ei&#10;/3ytCE3dd662uUR9p+qVrdso9KNpCBBp4TnvbTTj/brLtoB1ZvqI+bNM/E5LgqEwQv4wQnSrxKzK&#10;p1YGXNR5m5QEtcXh504xx3r3AsgEuAkEEOIzS3Sp8gBZC+OBDb9dhLb7+WFzaGzOIvR/dsQAbllL&#10;aNNuSzoAMxAFvp7dEkryZu4BakzVFIgk1wdUPIvZ13VYPJaszSkDgMuzsViKCbNafWC0vDDibD7e&#10;W5PmPkzadeWm8nXZjR2KAYVB9HKS+gBFZbJ7zrWkREOvLc8ooIxet7Ycuc88E+DEmpFt+k7N8zbe&#10;nyhTc2c0DQEiDfwcyy5GC7lfN98CYYj1AnysiAlwNBGGJtOS3R3m8iaQc/J871oMkdmwBvS5vLf8&#10;XzlFRQIO6+4IFr4ZPjVtwqQrYu3UvSUtf/EM66SyP2jNmPQDFwXwKX2AdX2zEB5YY17ys+aQz1h7&#10;Ygp8tD4LIKo3CyCkMUsgBUx7QlseWDMQZ47tJUsBMGPBPK1F40ARc1cvJ4Xs6TwtYOyycOjX1rl/&#10;53nqdeWazS8El42mIUCMD7F3EO3ow/brztcCCZSwlKBM/IdMkAR7zjjk27HLCbNYNriOlkww28mE&#10;hr9l4k9jKuzthKIczJK2ajtXGtHQgSJWxrTnxR8DmCiEIjO3ChLA2rHmmq2puzWB/Lo53LlXbj4+&#10;gUDKxvRqeQMABLZ8Scy5lrtYG8nMiwWWiRLCZwlMMYnec/gi5YPVMn8KkqKAkQd8iDZoVw8mXsCL&#10;aZdstnymqFPl1K6ibkcCQLYaD+cwxW5VtnPkQ4kxPoBi62SHczzzmvLMTjWbM0QOdJNOtNuerq8F&#10;stk3QCkPCwZyBA8znz0taeU5b48wylIBWr/oTkLPGjsgSoBu6QMgbJlvMS1MhE9RwE+WXABhJh67&#10;Il1DIvQTXCMAh0/OMoQA2Ai4TtVDRK1t4spt31zvufqB79JWXS02ClQAEZ8kn6A+Y24G5I7e4pt0&#10;Hz8qf5J2xRZKv6HPzKzGgMjYXsoaQ0FSlKrskIJtloFQfK/GmCCanv9R3fgUCSqRt64VHLT07Me1&#10;46M8rWNtHrftPsov5UpEMkvDqeP2NtXfmC9Ppxkp+xBDNNEM3H0v05Emvfw1mAJzHv9OmZzrBxBt&#10;F4YNYD8AkymLcDNZmFYwgCwPcFwUcMIyBG94lVGGayeU+yxFkK+BKjKVwMZs+eREkNr/UwDMNSZg&#10;CAAIFsEq2KLfRGNa72TdoLKLsNUPAFQ0r98Ew4j+9M6vRzHwwuooKTFjMnUKyMGweiAhYjQBQKLo&#10;KBf2GBXdyq+XqFbRxoAykapldCefpbJjkFMbw4vWBaZYpHFgSYo2AKICtbQDVgh0s+yD37C1M40g&#10;KSDKJJ0lGny3GAzGeIlNwHtAfY3jbcsyYcbmmb6zi9RWVo4ty3iOvPjLjcuRIME8fwgQASHz0V1i&#10;iGsF+zk67tQ8Ca5WhGkiPC20ZzYVZWg5gs/e+etyqK9F8wIdCFLRmgA2kZiEnBcWyWwmehCTI/gB&#10;g8AQn4GBpReWSlhADvC8AJ5jpCyZIBTtnUk4YSkELc3dS2i+qExCnaAmJJl9EpSSwJTcl0CWbC4Q&#10;4N66bwkUJkhOessn1Ed7Y9m0bssdLPnwAhra1eec0pFNCJgs9RX/pD6xzAJLNK/4/+QHMHqCm4Lj&#10;GmZJfYFtAVV9gwXwFwMXv2P9Wa4BYMP2tSv2ian3QNe1AumY2gRrJYBH/nyDygDIEzBjGYvvlGan&#10;jVB6lAcLdK9NGYC46NQ6uhU4Kz9/6haCeqrvtx4Xc/O2Dk461fc897yp/z2bEmNeLwGIU5550/dm&#10;pxrzbTQNASJBRQAsiVYcLcB+3ektAIAIv1rAWcZAEAmjx8CAlc+ElfWIXu5lOguYEchMcbR/i+az&#10;cJ7gkj9zHaHKLMdfaSMA7MTL0gg+QIDA3GgJCF9T1jECActAMAzlYr4FkFhXzoRj9mUyBJqiMQER&#10;XxsQ8B5Tr/uAJ+HvhXViG0CLMx1jyzrLsDKBQsYyF0DOhWS2Zb61Y44yUwqAEyZmGYKdWCgJMecS&#10;LI6cwoqUAdiI4BSZCiwFnPCT+owRC6DxEmySd//7DkiUR3Qos7alIz2hySen35gmMSsKxJSAB2ph&#10;iNkbNuyyZGn16AP+ygHUymAsQJaNy7FdihBmbCz4jAlrf0IX+9Wn6oTFyouJtwd42o98WRIef/qs&#10;uZkctnRDLK2BPjTnyQpK8V1PiTI1x0fTECCKrMtGx6MZ34vXXVoD1caeibURVhhUmWiChNXSZOnD&#10;OTdhsH7NpFQ+IfrAlikHKDLBlUsZCGgTWd28gAGzL3Ovd6ZfLBJAA2f3CxARWRf2a/IT7p5nOQKT&#10;cDYYsE0cZcGLGZcvDphqN74uJlHAp7yCXDAgL4DEJ8bsaG4AcmwNSGPWwDvrETEn37MmEbgDNr5a&#10;78ADkPSEJX+j8vDRKQeFBRPUT9g51gaMlJWZyOf4T/ymfYChoCZg3gsuwUy1gXIJlCmTe9RL2+gP&#10;7J0PMH5DfcMUj5lqD32ALWPATHWsDq2TUPQf5Ud9tKE2vUupPl3hpuvGIsN0z5Wy5AScmy73mucn&#10;qMacH01DgBiGyOS1p+tqAUIUiyIAa4EKeARDJI0CNgbQO0NsrvYjz1BOZkIsEXMAWMADA1prNht5&#10;bq8dSh9pq37aAkhgg4Q7E6gEFCkjAIBpWMBNyp/tv+RNCOX3gL3fYgLGmoEkcKgTFql/vYAa0yTQ&#10;5jcEOnyDAmmYbS1j8I7tKxOzKGZJAQBcmHGvnTw7B9G2IoHdJ1/mVqZbSgzgxfaBtedgopQH4IaV&#10;A1iKDoaYzQ+wcSzYM5Q76xIxF2XWDuonKnkupS7aMmN/bhxkzehc3lv+L6K7Vla3zH9pXqw+OYKM&#10;YnlXUwCR2X80DQFitq7al12MNuvlrsOSmB5p7nWioTPtjaQSiPQ3n845E8GEsRHaWAQz29zkXAuW&#10;p9QDG2K6JayZCIEOVsgcDAiAZTYzxzLXmMQEmWCRtRIiyAazZPqJOdzepsrRS0zamKzyClLCIJmZ&#10;p9Z3YtdYGhNrb7Nvbc/cLl8gyKxNQSbslUc51QHrwOK1DWD0GzMycKT8sALwGQJo4MmsKk8WDpYo&#10;pmzmV2yRMjCVAn5L2jz+0Fa+c2C6dhwZQ+c84mtNuYxZFgMWknPVuy6X55x7j+LymQHEzdchhiEK&#10;JtjTdbUAcxr/Vhk4kRI61UHwBQ0626YBIq8wlQSklIwGExFQcYlweOUgLC41KVPv0V60JIEQJ9iz&#10;pIVfkelSpGbMj3ynflviwC/LINhG4JqAIm3hGYCNH7Q8IQPLA3StpA+xOCbYrD3EKKfOIxToA5j4&#10;ksslO2X+xoi1yNnDNfupimrVdwKsPBN7ZJ6VAJvflNUYlSgRxhXwtI8sRm2MMUGrp6TuAIQf+BwR&#10;x5caZ6Pj6yav02/813zbaftzl2fOGrPl88VBGKvcI6NpiCFmN/4cyzOa+X7dshZYw4CwKoITw6qT&#10;4BAmPtp3/Foxv9Hwaeq+ixrNuYUYJcFmIPm8dTh8BNKauo625pZCj89NWwA7IMNcqO0wNf4yJkq+&#10;M747GimBL8BoaaKwWKqhP0xgQEZgJcjGM5hJKT5ApqxjPjORK6uIXr5ZAS1M0a19S5WPj5UyhZlS&#10;msqUPAE+RVh5WBzsJastjBdmZL5PAIcFOvXCWLL3sd+Au2hj4MZsxfcpgIZFQ1RzkjYWEVgmgUwU&#10;kbe//e1Lm/Keuv6Usc7kTwYYJ0tY9m1p4Oxlaqe10TQEiFmYby3LJdMpnX3Jct7ks2wrxvzUOuJE&#10;BCD/DeFjRxBh8NYZ0ggJMO9MXBaeO6lBIIXISn4pYMqcyVxHwGNKrhVZKjhC3p6NEXgl0IUJzctk&#10;q/01lzSXbNEn6kDZ4FsDNAIRsDjzQV0snKdsYI+2SgNqIlldx7zIsgJsKJLmjncA4h3IuMbvrhPZ&#10;KUgm6/kEPjCZin51vTyzjIJ5XKAAVsn/yheHfSkHFgcYrR20zAZLw1pLzdxnAAXkbAzQE4b8XoJs&#10;mNYEKcXcaPmEetdRfIA3axJz6DEG6TeKmeUXFCzjtdy2jQ+VMlEmCgDlAlPe0/laQGQvGWEt7CXl&#10;7ZpnTZm700JlvjGZ1ptfTLXmECByjJuo54w8PF+X3+2cBTcY0LTsOhkcfDGYjeUEgBHQEW7Aj2mU&#10;Jm4JgCUTlg4IZgCOAFDQBmHIF0SL5Ff0AhCEYVgRRsn/5B0jERiBPdE+LYnAqDAHL2aMrFu0dlEA&#10;BZ8ldmF8sUYAByY6DMlaPcLbEpIEjhCmys4UCMwtbxCd+Na3vvUYmMJfxRwXv01P4Pc2sU47AhxA&#10;JAAEeBDQzIvKCewpBBhdTvPQ3trOteaL6E/g6bgsQt+Ln8w7f5pjaSysV1/9px2s+eWTAyAxTWJP&#10;lkoIOsIi/a8ffNYXXoAvi/D5AwX7eIls5QMNA8T4+P7UhdkyQKn9sN9s4acdPU//a+MyCcoQUQvY&#10;LKsRMAN81QkzFGDkf0JWEI3fWDCwykSsA8ckQT9l8JffldcY0gejaY2QHc37rl6nz9OP11THLRgr&#10;l4Y5YXyNpiFAzGkXW274PFrA/brpFqBxxzneulJwA9OWwUGw0pqY3IAXQZlF2gR71vQRRF7uI9gI&#10;W6DZAly/RajGD1n6J7EMjJEfCbMEWoQvxmqJBEYKRHJeIXYqAISAtX7IYLb5NAbsJToVo8KsmOO8&#10;+KCYRwAQEPAOfAF59vQklHPUEr+qazBgYALsgQz/G2aGqRHq7mHuU3efXZ9dXjAnQG8rM6yZORCo&#10;Y5QAG6sTRWu5Bx+gFwC2yUA2Gig3JajD84EJRg585gS9a4CwYBeKQvJyn3bVf8aJ54r+dG2YV0y1&#10;mC8TpX7XzgKHfKZstBL/IWFDgaGYML0aL1mMD/T9hrVi0soE1MOA+beT7JZUH2ztegpV1lDeNjkw&#10;p2xdU33MmVZQ3jWVcU1ZKN7G25LtIIcA0eCWcYuFrCnofs92LSAogYZHGLcS4QY0WilAFlNmAm6y&#10;ZVvOKQSqlzaXb9VCBJP6AGVmXS+ght3ZaYWvDTjzdwEg70zEmJoxj0kBEMEHAFGbAUCmSd8j+ACf&#10;6wGlazAxrIeZE1B5iaYFGkACgGbDAYwas86uM/HtUliAOoGVzRMsdZAvBceEB+gxU8rb2kD9rb+M&#10;iYAQCwFWj82xDgRkWQ0yt7G3KEB+wyRr36J+wbwtkwCgXsBTe3gBMG3KTIvlqpsTWACndsRY5V0e&#10;Wtzqa+CtnShGezpvCzDjGzt3LeW0C1am0dQExFojZfLZTaajTXrZ6wgfQqm3rR4BRWiekpjWCNJ7&#10;aS9IRxQBIkDKN8ZMSpjzvQIq5kETTgCLQBFsClvESGmk+czkJ6ApQUqAQsi7l2UFeY9/l8na7/b+&#10;jPlaMA0QA14CW/jnsvE4kyXQZhqPednzARCAy0n1WCILQHk+oTHhfwoVtqs+8RuL+vS775h8EqbJ&#10;ygDomD3j92RpAPLuCQvMO7OztgRuXoJqysjZ1tiksADYqQjZU8b0fu+7W8D8prz0ooxva1txHRiD&#10;JwNi3QB8HDtDvM5hkW2vBHW0EnMkdnMKmDFnMctuHXF6nS16OAYM8QvmcFUKIp+dOQBYWEyY9AgQ&#10;bI7g5puVREUyFVr7R6hLTMXx8ekLrK1lgl7THny/hBnwayWsP6bx1kHE/JhMyEA/FoO8C8BiitYW&#10;1nJhxkAV6ANt11n3iPn5Xx7aBOiqu+dpD7+xQvifKXvE2kAB0FYUkj2dtwUEbxnbpRn7vE/cLvcp&#10;d0IYIqVxNA2ZTAGiSUcb3tN1tUA29hZw0kqCI/iyRJPx19H2TQB+vAgwZr+pgcW8hYHMLZy/rpZZ&#10;XxoBPbTLLFewcB0oADWMyPo47cqPhjXyzQoa4S/FHPloMS7h3iJV3QNQs6TFOxC1kP/U8wCZUpVr&#10;asszz3HyRlLZ1xgYs64x0QNUflzgpA2Yz7PW0PUUA2bietlEnZcxFr9qXVbjS/BNmcQtaMM9nb8F&#10;sHXmaXL+LqXsIrX5wny+BBrEHlRzfcOF0CXQeoKV8BNAguExa5VBJr4zXzG58WFhEtgNf5f/sAHR&#10;o8xjIgRp+qcGC5xz/eEWvWOnFu3htApJ+4nSBQiUD98pF/xmfIJhehi678CO4gAwgQRBYys8wJjf&#10;XOc/fkAmRr49jGjpeX00esAav2Wv/sy0+lT/lWAI8C2hMLetq+wpRX5PYF0LeJlvlSML8OtyELgC&#10;lpShNU6dGFLvqESBWLt9YPn8e+1Q4LVzQP+TDde2o87a+riPud/Y3nxz7wQY3Kat27IDyykNes33&#10;MkERVAQrBjjlkwGadiJxvfsICWyGGdUelDR+kX5ezk4k9JjLmMiYXIEpoMzRTQQ4v6TgDqH5XqIX&#10;CX5sJAEdGIGJxpwnuMfyHYOTABRJag2dxeFMk4S7YBbmWX61mN2sR7OEQjmVF2goe30E1BTQLgFh&#10;vliTCAtUL3WkNBDm/HwSsIwSoXzGGh8jFi3QJWsx3cucKGLVNcototVvrC36QbALsBWdygen7QSh&#10;MEkmIhdD1SciT7P2E7OTT3a3AbbGQKJYtRNg1mb6EmBlD1Z1cJ368e8JkJEXU3EPFEWyqnO9UbLx&#10;pM9YkFosM5tJUwJ6m0nzixLGeTYlg6LAorGny7SAMWfc15u6X+bp00+Zi7Lu3Z3TXmrrw9TThkym&#10;YYi3ZR1iQrxpzkuE4TV0/lQZyoHhM9s4QTTnkxF6n6UZgiUsCif4MR8BGIDKoLHWj9C0bAA4WZdo&#10;DSChSdgBS+uWvICDF2HtP8EmIjQFg3gxJ9rOzM4mmJV8MRVlZoLzTKwDMDzpSU86vkRHWpsoUjKR&#10;lACf34kZ0gvb9S760u8ACMi4jjkvpz4kAhOwAWpC3/jlM2MS9W6NoEW71gKqp7JqJ9cJNLDYXdAJ&#10;Bm5pB1ZoFxaMGSBhMFg1c6nyYkh+82zfKQd8aJiga+TBxMkXaw2hvpCndgAWgLcMSFEWkajlCzBn&#10;jaJrAYf+AVaUFt+9A0qKEjOnz+7J/rQUoATG6CvgmAhX60QpPF7aNGtPc9pGFKuMU2OCJUFZtDMF&#10;iCXJ8hXXMtUCe8pRz6z74he/+Pj8KGzajYXiLrGVa5AtU8BCYRM4J5isldaCUplXfNOXYvA58eUs&#10;DFGQwG1ZdkG7phETBq0jZ2jq5f6ZtFwshEkJS2qdOlAPEtcw/5T+lHJnlqw5y33YAC27NjmuHWh8&#10;hqJLCQ7BC1MJSyDUAQgwILAMfDulUBoILmzBWjxBFGzv/DcEKkG6ZB3PVDnWKifuK9c2huGmH7FF&#10;dcSQ9IelKNgUhoUdWUsn+AjQAwDvWA1TH5DmY6AcYGgEcw4llifQByjuI/AJfteYD5hdAEx7Evj6&#10;GCBpu5gQs5sQwMtvnu9ebZ2TEICw3wCu8Qsow4SzFMZ98nYdcMVGlTPvmLQyGMfqgWljftZ3GgN2&#10;sSEoBNKYJzEp2tkG2EYp0i61MgPkgXPuAeKYnzpoI4oKaxIlgqwwhgA0CwBtPT6qeswLSBL273fl&#10;VPdy4X5vTPXG09ScWjvfrgHQemUYXcQ+V/ecgzm3qfqWbTFa9jXPtHGIeWLMj6Yhhpi9TOeYyOhD&#10;z30d85ytpZj4aPRlssibQDOxBUBIBgJhQNMm5LAUCXgQFCa8wAgRdRIzl2AKNmqmpkQYYkEYCkEk&#10;kpDAkggOAoGfDoAllByQ6TSmLZo2UKKtG5B8KiXYlnWwcwihi12kTFNtKh8Dg9ABFnMTw/9MbgQa&#10;VlOuRZu799x9e678gak+EqBiLPD9aS/trO3K3WDqZQW+UxyAgnElChUouIdPEksFJliZPrZUBiC5&#10;DlNkbjYWjCc+PeM27BDAeDE7Y7PGbp7vN4zbRtqWMwAxk984xM4t0/CZSZKZ15xwLwabjdsDKrRo&#10;z415FogruxflwrvlV+aI8cQCAOAxSCBsLGLdMeV7x/TNGwCKcbpfqscQ8NPmngFgWQtyTX3tOcbf&#10;OfI81zgdyZcMaaW5ehoT2DwTf649J2C1xsLScrdYZ/LI5t6bH/+UZRcm+bUlDcIkmESjNjmVlanX&#10;52i07ORMbQCIfwIjYP6TCCnCEKOQMDmaOmHGxEWgMRsZIMxCBJEBBNByTqSBCBAJUgwieQFl4Kis&#10;8sHKJIwCAMtfOQhUggiAEk51EIR7/EZoEGw5WYFQ65207h6aPoHDT8MsOcfUUkemsLVLLQBM/Zy5&#10;5/bG1jkOWa2Fg/GCQSs3xhaWqb21M3MSsySlEGtkThYdCRhE7uprDFI7h81aGI/NAT3jkpIBQDA1&#10;iplE2cDMjYNEwwE3/SsQxXZu5p/xFCBUzhxsDDw8x/gCPgCXmZIi41lAGBgxK1sbCRTlW5/PZ89U&#10;+SsvXyiFwPj3mZAMI2aVAMSsL0yb5pYXoAaWFEVzzhxwrbKbS8CxFSSjH7BvigeFgCI4F1zUE+xz&#10;An+psL02WXeJ8pBrCURZ056jZdwy715elM6zMMREmNEcrjGVDWJdFoFDewUqNHemKElwCeaWRLPN&#10;vUymJrkgkiQLqrMrP1ABWExTzDoWYpv4NPlylxgL4bFGQkueEq0bEPLJuD4h8PxLykdYxEdDEGOA&#10;6gD4+KgwCYmg5QvznzyYN/nuphKglDd2QZDPnY2nPVzrul4ofvm8NWaraxtD2Lk+09e9yQUoW+v4&#10;yrroC/0JKI0TgGSMsDC4l/mekmFsAEkKlLGBmTJj8jUy7VLUAqIUEkqMPmdhwPRi7m/tIlOWB1Cp&#10;T9lH/LzGFRBmWs24Mp6ME78pe4JzKI8JarKJeNZiAtccfJy1iHzD9n0VFGNTASDJFG0Mxndd970x&#10;7ZmElznbOpz42sbLTZVnSxCp65AxQnmxcw1TdyKte/VdU54199TPn7MapC4IgPF6lnWIMmbOufZE&#10;eNCGMS6sz+bRTH+EA9MmwaPTAQ8tPZqySWkQiHqUNLpJmh1gBIEASMLIGjVMAWBgDTRu1/NZ0agT&#10;Tg84pWzKjG0YbJiEJJqSAGVqkn/WkzmFgqZOsAjxB8R8liIxCUaKiU7HPGn8LT9p+gl7US8+JWW0&#10;PIDGL29RpAQQoGSm9RJgAhxK1j3V572jha59nJTlo9BQVk41D2lr/YklGmeCc4CGvgUOGBfzjfGH&#10;2WFDfufL1L+ULPcrDwB1gDJwNPeMa2PU+APcxjXliPI0ZR1o9QPLBGGhPOYAdonNZez3+g4LNv7q&#10;7dQAJb9fab43PgXWUPZ8ZlWpFWq/qxPwp4Bh3Xu6+RagADGrIwhTB0tfoqSnLJvh0zZ3zKPRNORD&#10;5JPLWqWpjE8VKKOF7l1HszUxy616nOZgEjORMsXYxJYZiUDg48lyBRMzRyXJ32QFfMAhASaJViKw&#10;gAyzEnMUwUJjFliBEdCqCbwEUYgw9Fk+GILPWCsg0q6CHgA0sxm2QjAAR1q7/ACzYAxMAlBmBxTC&#10;0U4p6tFjapQYwjNJgImyY6ry4vPCGAhxzySQgXqiMvmPBUjk9AmAyWdl6YTo0WwhRiiKFqR0ME1j&#10;CIKOgDsB7KXcWDlwxnwoCBQSg15d4n86dRwsuT8nWZwqjNUBI6SgaE/WifiKsUBtrr0TsEAZMla1&#10;Pw3WOzOjaF9tGbM4kDRW5M/Xhl3Gz2m8ABJ9vNQ8LRCHIoZ1mg/AcM6kDbRrISkfgoffvdTcfXb4&#10;MDMqRVG9BQSFsfIXCtYy7syzHFK7pO/2a8/XAiwE3EXGGrk3NzbOUZIof2vzzrKLzRli1iGKSjx3&#10;OoVSE6iEUOmD0JEYVEK4aew5OqgOFgFMJePRoCatiVyGjNPwc9SQ9mCGMsE9J3tFusZ3ZQK62B1G&#10;RoAQePKk2QvQIeyUU/Sj5wNUUaTu8RsAAUKJSmTWDbMFcMCtPF+u7CM+zlJDUh7CV14EuOd5PkDH&#10;ErAZ6wOZiGmHgjQ8Wx58XP5nwgWQgiS8A0z+IUoAEMcK5E3LtEwCaBOahDvzYQCDMPeZUM4xRYKO&#10;clwUpk/QCjqRL3aNZWDnImWxG+Z8ZVJ+ZeTvAyAEvMAS4OwF8LwwKmBEAdIXnqE9gLl7gA6zu3f+&#10;QUyZUiWPnM6RPL1TtORHCaNMeJkn8qAoidrEAjF95dMG8vYb1gdgKGz8ynxzWcIAPLF55QQWIoFz&#10;HiKrhbGlrfSvZzK1rkk9Dbw1D/2mLzE6bWdOcUEoa8u8TuFh8qcAUhaZ4vlEjQ2Kpv7nxrhXdkBa&#10;0z83eQ85au7lcOxTZPOaepCJ5OrSlHKKFyHn4jIbyWeIIVqvZeLeBpPpSKVHr6E5L4lQGs13yXXA&#10;EOBgAxhFghYw3PgPAYWAhNp0RtgBS2ytTEDJPVgMAUXwM8vObYILTE/dqSblyKAFyAlgoZBgyFgb&#10;hQGAKZujioTuAyzA5WWBuBefLUAE1gAE66HAiQ5OoInvGC9BLvIM4AISzJrJm3+Lj5dG7Br9bh9E&#10;1zJ9uh6wa3NsHShg7l5MmuZG1gayGKQflKm2rMTakshU+QtOCRAyZwN6FgFsWtn1DdYehSh9kH1q&#10;/a7sWT4joIZZPhsmqDvw1eesG+YxxYIZszyHEiALgqFkAC/l4BekbAB07zljDuNNmbgMrNlkSuV3&#10;ovB5j2Kl7crIXKwDQDL9OnfT8VBAPwoHJQ/AUjr9571c95pTSu6CuX6JLLiJa401MsL4Zum6LXvL&#10;ki/mp3G35EzNIUA0UUz8SzDEm+j03jOZDeYCF7YsL0GKTdr9xAkHBDotmobmReMhIFwjKpIQBXqA&#10;EWAK0imTcHmauPcyYWtYX4CQcItfcqo+UyHO5X21JnkT5pa5ftG3wA2zndN88392P/Ku3Y0Nftww&#10;Q2yTyRQDBOqUF8qMd78R+jGFAgWMGujmfuBE2CsbVoo5m9A5cJf5msnUMwkmQTAACmDLj2IgWhS7&#10;Z9JmKgJkFAX3ADoWjxxUTGkAikAX69YWwBlbBZoEIHO751NCsHQKg2cCXS/BOeoA9CgRlAn+WMoD&#10;BpsXJSLHWmXZk/rxy2PNWCQXRGlFyFFZzKqifPNOkdOOwHRP520BY994N54ofpRISvpNJ2XqLUtL&#10;2cIQlX00DQEiLdHEpGHuadsWMOCYYwkxLA8LZLpkbtPmFBHCEaMpgxmAnwHqnRZH6AK5MjGjETL1&#10;jh/MWASnxKTneVueOzcHMNu24LrcAIP2JbAJeOAC0DBF0bvMvcy12A8QwMAEiWQDAwqJ68IMmXBN&#10;UoEnBDamhylpC6bVHODrP4ChzT2fomPJgb70W0yJFBw7Cnmea8xBeWHTTPnAAXjpWwoPpgvo+GkF&#10;lAlw8dn1BBjGma3dmDuBruCJcuE/kFeHKD7eAe+oIqQnci2mz5yqHQBgbaUon+E+ykXPTBu/Y/KP&#10;i2Fdz+93rW0B49j4JZPsZHXtKVaXJYdMDwEiLTORbtfeCFuW71yCnemRdksLL4NZIlwxlwAVQS0x&#10;61l7FnDjt2RKy84n1kIS2mVixmpt/IxlZM2bOvJtMa1e4z6Ga/tzqu8oIII9MCc+QBNdRDB/LhDj&#10;e2Se5cf13eJ2CouXfsG83B9Aw3SAJb+uQKIs6net/sppERiYYCIWFyDHd8nsGXCSb7Zv0yeCcTAt&#10;gWDM3JQf/W2tK8GEwQE0wilmW+MJS8WuvDArypXrffc/U6ffPSvrDrPW0HdjQf28A2iA7eV7BKI6&#10;YmlYn+cBPWyPVu7d/ZQ4Y1D5U16mUpYP45KC7d1vtvDDkLFmyoU2smQDwxatm3XF/Kf+Zxpnkt3T&#10;ZVuAv5w1gALGN9cLpNw6wHKNLKbsmqOCu0bTECAyxVzLsotrNL+NNDZ/EF8YsxU/E4HIzCUAhY+W&#10;nZtQYv4Scs9kqs0JLpo85kFYEYLMX4Sw9wwUkWCAtBw4BD7WUydMtGaTdu0hLJesA4s5JZp7nrP1&#10;ZBhp39FrMCCsCytcE9Kd6Lv4xAht/YMNCRYBciJtMSSsPfspYp6AVjtTfLLOC7vD4IADVggY+O5i&#10;ThQspT1F94rGpMwAVswP0wQ2+s3/QAjzxQAF4xhzIkOxPEAMTHNGIbM8gFVObNJnZRENKmCHz867&#10;QDDAbJmOl3EYHy8TMHM9S4RgJT5figUQBZ4YtDZ2j/rya2YfW+OPAkAxA/6++8+YVX/+bHKHLxP4&#10;aTcgKYjLy5zpBZKNjoW7dt0a0FjTBsY7pcYcYMU4hy+3rkuvbj3rRQLAlHFzk2kYIn/Dnpa1gI6h&#10;yZYbN9OstWl2gcEs2ObLfUlzcCvNPxF8BBKhIEgiaxxTGlGNBCJBmL0/CevsilOWmp+m1pqYXfmI&#10;CTHPE+BiHacX4UmwKq+IwPjSco5iOSh9rqN8l7XYea4uFQfa7dTazboEuVcb6KcExBD8AMH/2p/J&#10;kzla/bHQRM/ywVFMsgepfsLasi1cwBXzkRfWiMV5pe+VN7vl+KyPMVf38t0RSoCE1YAWXyspU626&#10;dB1j8opCBLCjBGFy2CB2rH0IT/kDcwDXSz2BN3dW59LRkuecAh7a/qYV81PKv7TNWtfrU0oJxd6c&#10;EFF8qZS6R871nhsf/OZRpvG3MNlda6oHiIk0dWhqT+i16jc3+ACGJQo05/Jan2nB/IJMTIQXLbk8&#10;vd41gEvwDG1d0tFMTzRngQvMcXOJkCSAkofrRR22DnUmiFvaNWBmDjHIlZe5jh0e8wSiXlhPfmcm&#10;85+yeiW4AnMBrMCYGRerZR4WuCGAg7Yv3F79+DIt7WCeFHWYpQ9MysCGEiDQRL34xEw8jIegjU8s&#10;m3zzQ+n3CKx6yzdb4qn7XDRtq60pBlnXpH0wGZonRmgtJrMhBkipwAp9xxgxL32MhQFBgCWKkmLB&#10;RAhEhbZjldrcWHCd/rEHKfMjsNUv2s7k1uaeDTCZJPk5tTHrA/apf+oAq54m3arrWmGPYWpfpmUm&#10;feNRH2GJhNNSP3Vr3s3Nxbl5UoJ5Pm8VOT367DUyZom8OqUcS+6lBIkmJt/M+ex8NJdH3YdRpqb6&#10;NmNyZBtH+XAjkFdnWXZx7Vu31R1gAhLABNO5E82c0CKICAB+KEknE5oEHrMoP4nP5dZwrrNukqmM&#10;Zp0BwUxFcHonDOWbxfi9+gBZZir5y8ckB2ZApxxoQAPrrJ3iMXsQpHxNzFIRorRBvjAv4MNsaPBn&#10;uYSyCY2PWY0fDbPhkxTJatIwCVMaLJVg3iXIjSsAwEfEB5oIRwxYm2FVfKjAgA9NdKy2ztIH/iuM&#10;LJGMhK7f9LuXe7CnnNsIaLyACgDGsDBlfkIABJT0HyDy7hq/e8fq4+NlstS/JqdITZMujnvM3Xf9&#10;HaasfYSA63/g6XcmUtcJ3MkpKbHEaJNsUmBdpev4kBPxTDH1m+v1G9ChnABqYKQ9tJXn6sO1ADc1&#10;d2qm5RnaQB8Ye8ZAAJESgx1r1xHBfo7yTtXlEib+OSDfogxzz9gCiFt5UGTJK3Nt7d7H8s1Wg1N9&#10;NTo2jH2ywjxZoogN+RAzUW9yL1MLNEfOR+MjwUoIoLl9Pkcbd6qD+AUJIoIOiBDQFv4T5oBOEAAQ&#10;YTLCokpt1AAW1i5UPWYuzyKgMQzXqjONH7jOJUIb0EjAipDk5yFwI2CVhT/Hmq+kAGi+e75rANyc&#10;WaLFPNZMzDnhm3JokwBIlj4ABe2ENQrFxthzuDG/lgnLP2tMMPsDXACTl02xMSzfMXKMy3ICpqCs&#10;tSPcmVoBNM1T2/CdyROQY86Yr2uAZCY3xQBI8BezFjC7ykOknqUMgIspUXCP/qIkhG1ipUAdAPov&#10;SoZ+BuQUBfXkP1QOflHWBEFCwNc9zKisBMyxgFyQinVlxqV3SzmY4TF2Pml1UB7+PEyajy/rPcPo&#10;rUe0Ptd49xsFQ120F6YgGV/agoA0J40ngglTThSsdwqYl/FKiPGn5hBkSpd7/edd38pPG8Yf6hov&#10;jJvlgN/U53x3vd+vffH/iCzaal5tlU8pP1h29Lcxaf4tTdkQf6QdyudOgXyiTDc//inLLm4KEK3h&#10;Ipjq0O26MQgpwkrQiglEeDK9mezZ05SwUx8TZYR+zwlq+RFgJp1dTbAvWgkBnDPdCHDMRUBEORgF&#10;MBBcAmjKRDAxtyURfgTonEJAQ4s5kAAkoEpzhGcDDQOXwOqZ0dwDIOy1KaBi6wm0dLKccr0xAAC1&#10;39Jz3ownASv6E6BxHWgbAJATITBt40igDgYJXALetmGjOTMp+UyQAzjtn+Alwt7YABgZL0yq2QIO&#10;q9L+AXXlySbkzM1M7eomCIayI9jBGASCwF3ZMerslwsgAZ45gYVn9xvjkIkbUFIagDBwjanbf0y7&#10;vgsgcq//s18ppc6YFwGrvMBb3QEUZU85KISJYM0hxtqG4qj+3t2TQ45zwHHONk2wjjrzw6qna7yy&#10;RlEZfPbKMVrah0J6juCPU8ZmeW9ttlXWGhwyD7dgk1uVu8yHJUW/ci3MWbR6z2/5s9fIH/cEELPE&#10;bKTOQwwRO0lE0UimW11jkIgyI3xa5pY8xwARpWYy8dHxr5ioJoXJpYNoxzRb243R2JkF68CUpeXG&#10;Wk3w0k8noo4prly8qnNyKGs5mJWpNVEJpXITBCY2k3pu93lCGZgCu56fkIDSJhb4T0VZUigicJht&#10;p1IO7F3afue+HnMQhWnsYtmYXE50B1yCAuwcgyUBu+zIghX5bowQtgSygBZAQkgFnARKYXbAJcc3&#10;+d9zgbDnGnv6A7sR3cvPyr8KWAg9DJZVAbNiOjbm9Y0xChQpQ8YP1q48xgEztN+UnQnYdcAbuIpS&#10;9pIfoWQeAGoWC8csuU9/mU/qRYFUJr5Q82wqlD79VW9WkTFt7FlqIfHXGmfGEbMzwDX2WgygZAc+&#10;lz5hSqD74jOmVOSlnf2eA5K1MeZo7pmb2Ci2kj1zS3mxRsjOjde1wUlz+d6m/5EWcte45A66yUS2&#10;moPcCKNpCBCxjkuvQ2TiwOoAicneSyYBrdikzwG/NEjaLMAzIetJyAdGiNE41+52IdAD4xMIwWw1&#10;lTyfkCIQMxExShpsKySYEsBkVyZ9QNhMBQDwSxGEBqQAjNakJzTVO+dATpXbmjD97nqDqidEWtrs&#10;6AA813VAhTkSIBHyQI6JkJXDS90oR5gQBUT4uKAfn5k/E0kKEGm+BCxzkBfwMNm1SclsTEDm0EST&#10;ygMgy9t/+p8Q5/MT8CQvZcSmCG197ndjntUg6xCNZffz0+ZYJUAH5LBee94qM5+JOgEUZltACyyx&#10;QxsNUJKwfiBI2eFbDWtSJkoC9upajI8J1rN9L3eh8Z9n56xFlgjl5rtUd3VRT20LPLU/ho2dUq4p&#10;Fkyuoq/5Hf1PieRjpmwAa+8JtPKZSdb3bN2XdaKUxGwTx+/rFX+wa1ht+IaXBNitHZO9Xa3OAb5r&#10;y3iJ+8w9c8TcIN9uitHmPMQlJ3YMAWIYIg37EsnEN7n4dmiDvWTiMd0QPBrf1lLYzIi/wCClpQOq&#10;JR3mWhMsZxWOAAstl8DC4JKYx4A481idBKNgH2Xd+VkwYMEKrUQTzu42gNa6sFYC5BQG1/fs9ZnA&#10;AnSAIR+VZxO2LVYZ02va/SYFgDrx52LuOdx5aszWZQVy2F6OXSL0U+fsQ8oiYByIKnWtSW+ZCkGu&#10;bQl/ZkWMyR6iUdb4+Zg2JX4N4xYoJeoYk2TCBIx5JuXIdfyCUg4U9hsgUH4RuEyFQC6+YQBgTlCO&#10;KEHys5NNlnh4B8j1GOB3zzlyrBSACmBpU/Xlo/bdswEUYeM/35mFPZMPvUwA0Dgyn+36Q2nj1vBZ&#10;XbkdKA6UCeBLIQDc/gO8gJkLwX3K7F4A7XdgjHELTvLZ9cy28nG969yTA5kvIb/KZ+QwgUs/96af&#10;xyWlX41nY5x1ohxrl5ARZwNEpiUT6BLLLgAa8xTnfguoDDCCmo/LJAM0NiQWgLC0kYGDCczsVafW&#10;s2nsAJipiaDDTkeeqcyEoXswPFq+iUpwqqs1W+V+ozR85rF6aYSJ3ttsHINklhLoAEwJjVbizxFs&#10;0dsqyz2pE/MTcCVQCcP4B0TEYqAErLHhJWAkmr7ISKY+ioNt57yYBtVbkE8WgzNpeck/C8WBKraS&#10;LcQyiUbaWX+afECJn3jJGjb5Y5EAjjKG+QsCYU7EHJnk+SQIe6yTaR4b0hY5wgrzNE9EzCq3Niak&#10;+QjVWd9RWgAEliYoB0jw9QEyvwEXQMG0K5iFUKdxC4bxH1MsS4HNzoE2/4j8Bb6ZFxQ1Eb3KyhRs&#10;PCgvMyszrCAYzMy4J6xYYWykXvrTjWvAor8B4miggzYkhOplLSwX5RFkPd91xl76vh6/uW/q/uRR&#10;Xjta/i1BhGJlHtzLiQyl+FHKjDXWEG3CBH6JlFN9Nt+ppgTEucG4tqIGrUlNWLd8exgSoatRTWZm&#10;UuaTck3f0mcn2KWM4CScMQsmqiyRINgIRII2wmXJswhmQouPhrYKCAldZltarsECZAFjEvBk9iqB&#10;QDi+ercS1gK8CGcBEIRZi83R4gnpkWRAawdAxvxkYGfpAcFPo6d5Y0JMjdleC4AQ9NoRcHgHVF40&#10;f8KaOY+A1qYAXHtoWwoCMMr6R9cRzvqdiRpTYC5kDdAWQIjg549VPu1ZRuyO1FMbi+5kLkyodvqC&#10;yZ3ZEfsKu5M/4NRvQBEI5XDfLJRXxpzykCg3z2GCdE2igfUXdmRMExbanEKgLbgAjEeJJYICCFAp&#10;D/o2LBOTiwIHIOWvXTzPGOeb9BuGG8AQUes3ipex53uplLFqsAjklBvtMJLkgx2XipU+I0MuncgU&#10;6yEFmBl3lFlM/hLJ3G5tiuHZFE19fg3rHy/RFtiipVbZyJ4cJN8o/Oc8PCHrEDPXRuo6ZDLNwnxr&#10;q86R+NMIUJpvGQnIJMoUQ/CZtIQzzT8ncy8xdRp8GAQfAw02UX4mK7Yjyc/EIaAJKMIVMwoIE/o5&#10;UHhpO9DosUL1xILLgUDzz1qz5IttEUaECy3f/VgCU1ArMU8QzKkDsKlZle8EVr1tWys/viU+N+3u&#10;pXwYC39OdlgBjsxVFJicz9hrlzmG538CzFgQDEIBAgJezH+YpYAlJr0cC+W5wDcgDXCBFcGur7Ml&#10;GcZjLGGfCcsXqKSOJis2BmgoHMCPsMLG3cMcivWYzEzsFDDmOWMV6+M/jinVPcarewA6sNTWlDxB&#10;McyLfgc0nkPR8PJZOzLPRngAU88hVJVDv/k/c0A99TFlINvFEfYULwAoT35I49y4MD48myWFgGCx&#10;ABTyoNRQ0gAuQV7uNMT0bvwTYuoyp4CaI9qG0GfyFPRiPi05tXzp3GpdbyxRmsxjCpU250s1NvTF&#10;lCtmi+cbE/XewslXGcynKDtbPO9ceZTzdo4Mzc1xsomCYoxRgM1bVg5j5hzR7OaCdiZfR9MQIMaH&#10;yEy5dQKAtGFgaxIJXmBuMIFNJP4MJlGBB0v2nqThEqaEEN+niQ9gTPoSfABMNGeCgtZP8Mf+TEsn&#10;dAm/uQ5f0zbypLnyeRFWScL5lVO5+YcwEt+Vt1YETP4EaGRdZOpUlgmYY2Rz25bJTyAIYUKzpzBo&#10;F+ZpfcR0bjATpEx4Pht82Mnc0pA1bdS6h2Bmsi3D95VXH/sN29PX2Zxa+yZEPxtaY5R+1ybKj5kK&#10;UNG+6kzDNHGNI2AKcDFI/REWmvWemG0YFrOq51MeJEAeJmy863P+Rs/Xpvo6584BL880D4AJoW4e&#10;eLYyYIf6mk83AQvmBlD0DEEqWKEoT2VSVqZfv7EOZJmG8utnmruxhe1jqK4HaHzVGe+UHc+iNFAY&#10;+fiVI6doRIHBoI0bc4dCooyUP2ALhJQ/J20IbIupOVGlFJS8KIzmu+/+1z5+0zdZf+q38kXxYUUi&#10;O4A65ZfypP3LxERNuZgD9zVjVVkpsfq2XDpV5mUOmTOUXpHN157OIffICWOMe8GYNG+xxlIGntou&#10;8YUz+4+mIUDUaTrQVlNbJY3MtsvMh4ECQZOeIFERJkARoKMC1uAWoML0xSxFQCiz/EXA0VBNDJqi&#10;3zE/ycTADExg5qNsSAwImL38fs5ESBDQtOkybDsBEISNSS/SlkICmLRXmZiO+Q+xBQBFo29NdnVR&#10;9znNlNDGCjGiTAZsBSCb5AQj4YqF8INlV3n/Y0OE8rlMIVn2wJRK4BN6zHnYkfrlXR0IaMIbYJh8&#10;IkMxMkFLQEVbYIdYnXGnXtnyTBv7LsBD/toB4AMPbF1SFj4+fRJ/L1AEahSpBL1QtACfMRkByKeX&#10;kyeyaxAlxljIBu/60JwwLr2L3FR++XtRFAGGeZKTLfgngQYmbewDU+UGIsBP/spCwZOffCkDFC/3&#10;iMqMCZ/iU27HBQT1bxh5aT7PsWXGgDmFnQPEbOphfGrj7NGa0HwKRk7OUC4viojyYLE+ZxtB3ynP&#10;7vG5PGMRCBOs6meuxxwJyJUnSZ9h3PLFVLZO+ppw14csTK1kTmsncofyNmdd2bqMW+W3FVAaVxQZ&#10;840CS/ZSBk9NITWUsTJlfrS2mhsCRAJOB/b8V0sLTnvj8zGhDAgTl3BjomPiGbWtG9yil2jRBqEX&#10;MDCRTQqmtno7IELH5IxplibtWhOEkEHdpTnzgEZdYrKdaiM+OEJI+4omxORo7ARBGRDgeQIuDBra&#10;MGHI7EUDZxbKZs/lZrbqQYjKL21UDra6ngkEIUjjM3MN5pmlCInYw3I823IC/k5CDBvXvsxzfFyY&#10;wBZJ3QU/EeDGjboABGY8Qg+7EUxCOVAukyB7o/J/agPAAQwtjg9jYz4nhAW16Af/Ma0xb2Np2WRd&#10;tKd6lSeMeIayGMsJotHOFCmmIflSJLQLoI5JkzUEOAJC45diod08E5AQCAQ/EywFh5mX9qydAZJ+&#10;BtJ8wX4HEEAakwUUFEL9x1REkVIOVgj3MvHGTCs/AS9Zl2gOugZwAXiKqXYi5CmmxkHMrJQL/YGB&#10;hYXlaCAMidBPZLIxQoHKtniUX23nRSnGYPUj4Abago+8kzve3WuOinYW+JRrWG5YBYxLbajOFIOs&#10;AVZe9wKnEhB91l7m11KWWM75GhAotMa9McO90fPV6yfjxrjURnfp2LVT5jq5BwO0iTlDoTxl85Rs&#10;7i0auk69gLshQGRCNOi28CEarIR3wr9pBfJnRqgHmEITBkx8gNLnDEiCWxAHjV3ghsFF652LKCPY&#10;CTbACYA8n3arbkvWKm2lHYVpEAoJzCCYlJHWVCcTzWTSJtiu+mOTwJF5GLCKMCVsAANBTsAxdWFD&#10;2j1nIdZ5E4z8TwRY7YgGDp7FxAiMAHfWKVJosG+DmVDSvxQP5jfCWlnmGGOvPfWnPqNtez5hb70c&#10;4MIQAIcXZSbn/RHqPmMjyktoxg+q7YAIoZQ9QdPOnsVCoA0pSpLxBqi0m2cG4CkkYS7GpfJzLShj&#10;Dm3W3p7HjCjvmC39BugS9MKE5zdC33WsBgCT4gPQlEEbqAeQzNpBVg73YalAiX/duM4yJJYRpt9s&#10;EsAP6ZnmmjbSJu6TtAdQcS/fl+soTvzX2C6WBfiVwfPMN/0qYhXA+Z7AKyw1B1gDeqyNv5fgpwR4&#10;JoUhjN3c5iOmgPns5TPwpkRg+TmOyjtLAEtQBCcgBWwsH1wKfFJRailJFIJYmjLOvFOKl+5eU/vU&#10;auZhDCiLduv5+/kvzW8KhTkvov42pnMto2CpIK+0keCwtf7e+BBHo0z17RAgZus2guSUpKIJhTUZ&#10;CdCysjFnYDjxqxHOBFS2mCL4TExBDoTdkn3qAj4mMs0YkAKY+mSAkTpuxQ7LZ1EAaNEmO9NVnQhU&#10;JjwCOsEzAD0mFx2KIWkjgtmA0n406RzbBAS0PfMqwQNYKRJ8Z3xHhDDGVQMUwWGAyTcLz+Uf36Z+&#10;ZdIlfDAP/ZolNPqJ5kxwApQRZYIVQV30s2cADSCVe+cUH+3jWn3L/G78aDfCHZgT3kCTMqG9CGfM&#10;jEmYQMWOtE02aAcUFDD9o62wQL9hmAQ0Ya9dtRHzt7zUWRtgKBQT486zgAOlhUKhPwTxKJMAA0wJ&#10;ywSmGFHazX0EKFOu9azKz7qS7amUBUAb0/qWQiIgJ0IhCqixAFSxOKxaG+gX12H56lAfl0OJpSjp&#10;b/loS0oWQMpWbJQfvwFobYnBKp9n5dmxMLimNLeW/49+NgYpkbU1CThSCtL/WIYxXQMfgBSdu2bf&#10;zczLMqYBCyn9gfqTnGolypQ25OIxnrgd5ixSIzLpXNe05qvftGnk4JLyz83dyGnj0BgyNilRI3Kj&#10;bIMoeGX0/lQbMaUPASIThgFoMq1JBDnzlgmTUO9a4GtcAxzbQHUJH4MKaxN558UkY8JjKFhBzqJb&#10;UqZaw1vSyLn2XFs0zZXFBAJwFBSaMyFpf8iafQHInEZh8pUDUDtjlpgcoSQ/gOMd+5piyXxxNhQw&#10;OAOGANC9BKtJjkkSxjk53RpEoIR16Hu+I/4/IIF1MIECO6ZFIAMggEF2uiDUsc8lbW6SMtnR0rFE&#10;wprg0Q6AyxjzO8EtYdZZcpGdjZhGmQsjvGnyyp6t3NQFeJiwxqM2AISAPGtMsSB9CjCBlWuzYQKQ&#10;kT+FJhsaGO/ydb8+dC9w81u27VO3MMqSCQJejK5kQIBXPyibcvucfiJkMFJ+LPnoe3MSeLQURO2v&#10;7zF+bQVEs3F2dt9hVfAcypCysHQAeUwV0zU2tK/ACe/aBeOjkBnP5nfYouv9pu+ZeI0D5dSXGGjM&#10;ot7LPY4xac9M+ykjE2ad1NF47QWYzc3F5Oc66231LfPsSDIOmWyZCClXrBKjbqKR/E+9ZgSwWs8Y&#10;bbMl5aMEU3DMNQq3Nblz1qbknyVULJCjaRgQDUasamkyMGOqk4dJWa53kp8JxMxmAvH7lGHf9fNE&#10;kJm8W/mmWvVZOyCWtM2awYMZ0MpNcJo5xWEuYrRXJmY+wodfTVQkk9UI6yUYvZgtCWnaLcECOICs&#10;ZSX6EEgA7AAya0DJMIwFTIivilDwP2EXFsG8x2S2tJ2ANjOddvK8BF/kcFrMyjhTVssS9DUFwXWA&#10;EoBLADHsF5hjA14EPdbKdMj8R+Dy66q/ZzO/mogUNyYzYIfp0lY9w7OwE3MpO60wazJjyicR0Sax&#10;/LWhSDx5ag/BOFEsCQpKUvws5bjlPwSEfH7uC1iaW0x02tn/YWQUBGaqmBfrds/YMFeZgLVNLWgo&#10;IBihpCwUI+00ssynNU4BBpARHAGo1UU7lQkz066pe/y/c+OGMmSMTPkQpzavSBnUjbA2H2qlba4M&#10;8gDgxuJSX2bdXiPPWiKfrulaGCJugcwja/S3+UVmsKaxxhgnlDTKrXljnMZ6smSDhCFAFClmwi9d&#10;dkEjjP/FxKPZ1icrC2JhBgR0czukm9TZs/GaOuwSZaEpmXgxIWNSW0RibVF2QR4EJNaHIRgrIvj4&#10;Kv1GyGNPGAEQSIBHTiyoT46XV044AKwEhn63MB9ouF8glXxFPpsQXoSx600Y4809nolFMAfbLYUS&#10;IeIUkGChzJXACmvBsrALTBVzBWjAh6mSj42PigBWP88GEhg1picvLJBvDrOh8TPVxp9J+aAcMJVi&#10;Z5SbnGWoTeQBQAh2rAmTAwLZBk2ACYZKiBMKIoBj7quFoQAhQMQk21LuKDKYKWZn/ukn/nTRwpQI&#10;CgDAqDXxmMW8Y5fKV+4oRRmiyCRR1pQVUx5NlA7PZm6MgqQvmWxbChuFynVpA/7GkcX3FAbjZa3y&#10;a70sH70xxhS+FpD0lfpN+cnkzeRO4Vhb3tH2L68jXyi815Ion6yI5h5l2ppcoJdzTske89/8JD+8&#10;m7+bn4fIl6HTlhz/BKUVVKFMsqwNKhuXU5sgEdAyR4MJLOAqL5UuT4a/lg47Zzn4umLaxHaWmBDP&#10;WS55E1QEWMk6ADdQxGJKochUps+BIGFMoOVECverIz+esUYrZP8nwGl+/MUiDIFVogtpjWGVzPKY&#10;rrLIPwvECRHCxFgEpMpL6xQc4jd+uQh7Qt1vrBDKQtgCbs8BAH7zv8kXVmkJB9bkf5MU8EnKa6wy&#10;t4oeBYCeLz/PUQZKIKsJMALY2GO5Vy53hbIR4GGsQJWgysJ+gI1peDFrZhlMz4RHgGNd9RZp2oXi&#10;xaIDePUdE3NLCCsTSwDBE0GNYQL1gAOgxbrLpVMJLvJsn5O3a/iuKVDmOBavX4E6tq4/ozCU45l1&#10;QXv25Acwlked+H6119KkvNo1wYC9A3EpVyP5izJWz5r5luUi+/SH6+ozXtcCca/eFDxzT1+GiS1t&#10;o0tdr+76wzzyolRQWpnZuXVYV7TZ5gwxgDjCEKM90maxGJPYe72oniZHo+bInzLVyc/Akh/gpD27&#10;D8BeUlu6VCf3nqMdmN/WBABdouzM4CYRtoM9GCvxv/EhYUq0/AAYoQcAmG71JdYHZHKQbx1cUZr3&#10;yv9oiAS8CFBjiZ+bTwZ78p31AVAKkgEirgNetExmSIAsD2MckCo3gafs/GuZdMava5WDgAUc8lAW&#10;ggN7jf/UMzBWTJAvjHYPpLBb5cvxUNwEAJTA9xvW6F4+Vv40ygOw9HvqTymMoplAs7I9lDvnBrai&#10;lI0F7aVsrT1D1Zc7ghAWXEQQZ51kaxwBb8oJcNQG8dcBKH7+nJ5BybEMQX1z1qP/9Y/+0gfMttqC&#10;6Rno8ytHNjBle04dQs9PCix7gOg+4FoDh/bmV16S7PmqDti84J3WOrbkhzmPuJgI7jmGyFScPqas&#10;JAF7fnjjjuvD+NI+mLkxyqToXQAVSwPlK5vEM9FqO0pLlppRSvRP9lg2f2LKpWhl43gMnuleAuQJ&#10;6pN/ebACFm0cl3uXUhb9Lpmj51znna0TN2eIBIQOYbedSipqwpvEzAkGuHvqxfW0IoJPR08xnezQ&#10;T4hiBrmW8DLxy1Pflwzs/drztEC5Zoggw2AIK8ATgZ53odA5qopgJ1iZMTEKY0MEIJ9ADug1/gAr&#10;c6dJRqhStrLfLEA23rBPZnljhZAU8Sr/XIepyV+5EkAUczQgAgaeDcDq9ZqACeOjhZrkiWKTf86M&#10;VG8C3vjEXiT5KJd7s2uKegRMzRsCmyarfbRLonEBRIRhllzwA2ImTMHqw1qS7eqYPjFur96WVdpV&#10;XVtzj8KJGUr+B0zqKeKvBTrKzcdJmWFuzlpl8xV7pPRgHMAh5fIbs6x3SgHQ1CfZThFQ+Y3v0zMJ&#10;WfV1PWW4FLoAjwLQcx9gz0C9BkTjjVl6buMP/WlcAw/5AGmBHdpGWXp7vIpOro9wy6zTb2SkZ6sL&#10;C0gZVEPpDWjoawBM2TD+sOG4lshYY8OYMmb9Ryb6zhKhTZURITFnBONxPxi73Ff+o8C6j/IUtsp6&#10;oK/UV73Vn6LGTA8AuR2yttN15LFEWcjSvJwZSonxzOzaRPEl9ykTxoxnLdmBbInkUmbtMxrsJO8h&#10;HyKElXF5fFFdsPgLafs0DhqoQV8HyJjAGkgnTUVWEQgEIO2uPo3C5DfZ6h1bljTWfu35W4DQMGEI&#10;LMxLQEt2djHBY/Y0tpiBCQh+O6AAQABNAnFc4zcgRhAwQwIIPivBFzRn2nKYIkHG4W7y8gliVoAM&#10;OwQG2cCBBmwsei4TizV7gKs+wohwVi7/S1iwMsk3e5MCVsLNM/kPsR4MURswkRIc2CSmGmZIMJkz&#10;IjQJaCDqGe4BKspEEHkWjV3dCSkvQkZgEG2dBm9dItal3gRqb40dMzRFoWVhUV5glIX4GAbB6Dd9&#10;RmjWiYDNcVnM1MCLEktBAYbu0y/YoIAk5uic2pGlQdn9B9sgbLPZAcAM400wUbm8gdzhT+rVFasz&#10;zuqgFTJEf1pHGXN5WS9jV9St8jKvak+AHWDVdgR67zxVVgFjvZUAov40ljHE+qxRjC676GSf4xwE&#10;7T7+ZMkY8B0zpEjWm4mTn1mC4nqASIk0ZyhsOWg62zTK1/8A3/xRDn1HKfFu2V1AhttCMm+wf+PC&#10;mPZM81F5XI+t+p0CQN67nnJEkVD2JWcV9iRWz8LomZ7Rs5S08tsEENm1TVwmFhPJBDeo60hQDaWD&#10;aHpTh2kaKCYsgddykGtYQs1gvZfMpueHsO2fYLCWuwUxqwI6DIxJJxtjAxbgkAhQwhTQ8CMSmkxQ&#10;FCC/A0OmFsKT0kUYY2XGF3ZIEBlnmCnTn+fTXE12ihqBxHRDeLs3vjvatWvKLevSIoSwyUU5M8bl&#10;HUFsDGZbNKbZbFSM3Sk7LTzLALJYX3ncJy9AEUZJ4JobCUbDgAAIoQ5kKJNZNoI9ZzMCbCDrQ3sb&#10;L6QuwEcdWwmT8CxtBAS0NdOxoCJlpizUR5BZ/B7/JuZNWGorQBYAFPzkmRiWvicY4zsmyNWb8kwI&#10;A+DsJAVcMWB9qAzAPtvOpfylZaKuE7Oi+tSb8nse32c25cjJC8aVsWZcKAf221qK5Jnq2lIQlAGg&#10;GQst9hNANN6Y3bVDmTBL4zd+buUwRuNWEMgjX6Zv7axfKF8UxlIxAE6Us1gCYm3Qh+5jmg5QGn/G&#10;sDEWEpPDspUDILomm20Y+xKFxe/mpXekSXsZD8zKEkURKCkzM6b/snVidsM6RfL0/KjKrJ5LNpYf&#10;AsQcKUMTKZOCmAxMKjRXg4QAK7f9yvU6ivnU5J+KjmTjJhRp9XVEqrxoFjQPg5zGmJMvTmnQ/d7z&#10;tEBroPIbELqZpBhOWCDhBCxpobRUyZgxSU1+fjnXmny0Wv4qE9CgJ4RNZABMiNH+me9MwhyxZLwQ&#10;xspAQBIyzEXMS8ZnQK2Odvaf+4xzTEOZlZPQzCbYliAQFq5hsnIdAUbwE1Y0ZcodExHwJtQwDqyZ&#10;0FKWsF15+U3dXQv0AIFnmRPKzuQEsCid3r2Ys+RL03fdVMBFz1Wh3bO1IQFKGGeZVOa3uRczGZbq&#10;GtcmcIlgBH7aMQprqyyAWTsaD/oua1UJ+J7WLz/tq60teWhd5xrMzzhgujSuWjLHvRR3fWtMYWvk&#10;GUWc8sV02WtD95JTMcXXM4gQpnC1FPYAImVHP/NxlwmQMVXrb23JupByqJPfxFUAGWPfdZRLnwNC&#10;rievKU0BZRYGcyBzzvxhsgVuOVyAedYyIIqEsUpJNVZYHlzDusES4+UZlE+Mz3ikAMjLeAG6FCnk&#10;hbx2r3GrbY1pMSTK4llbBwalLT2L0tI7Q7Yl9YYAMXtkliZTA5gtWEMxJ0n8KLTCbJydB2rQrK/q&#10;nTBv4DAbpQKtgaQzTHhUmEnCwFi6U815RP+e6yktQEvMDkY5Ain56d/4HWmW+t81TEhZKB8fG40Q&#10;AzMRTDiAZEITMNkc25jFvggLZjtmVL4PzDWnoZjUtHRAidFkY3PAZAKb+JiMCEwmUGZBzBPgMWO5&#10;joUDaBjH/KXKzYrCbAVgAQghzI+DDREcgEDeADT78GZBehnY4v6WEPEb8xUwIqx75jxt2xNC2C3A&#10;A8reCTPCUV7mHyGubYAgkDbfKRLyU4ewWabXqcTMypSmfwAnIakf9XXrPMuyvNoUGBCoAA0YAEdt&#10;y+JAaQYy2feWTOmtW2bN4mNqtYe2kE8LdP3m+eWmAGWAiD5KsErdDhQysstyNmM6a19zHQBUduOC&#10;4se3nuQ3cpiJHDs1tgGsvjHuKY1J2oV1IsoPxoesAC8goe+Uw3jNfqre3cMywM2hrOpqDmTpC3YX&#10;cmSu6EPtRy4DSNdnIxbjmYJFOWX5ALLGKIURSOrvMNVRGTIKoBlT5tpoGgJEfg0TQMUl2i6homMS&#10;dgzoaG20xDLpDEKIMAhw1oXTOIJxaNx8N60K03qVwQCh7dFkaZejEUQji85HG22/bvsWAABArDYx&#10;EX7GFjZF0MUkhPURcsYCIUzbzTo6Y41fxjg14Uy8LNMRmm2cEWbxCUXTdn+WL4jW47/hbzPJXc/s&#10;F/MmQahsAawsUlcmwGysJhLPUhCCCBvNFlSuZ+IkjGj48sJmCG/PC8NLQBsmOZK0hXlJoCWQob5P&#10;fQm3ViIs3Zut/7ArioffcvqE79rVfM8GzMkrvn9MQ5BQi4nqA0JXPtqRRYCg1D4ENOUC0HGL6BPt&#10;SWGhfOczoez6OhrZd/e4PmH3fiPcWzJAWVqWKPXJMV6t9dHxIfYY4lRfeR6QUE5jsR7zZGFtjUt+&#10;LGLuS9BN+RxyMzv/+D0R0rkGIJV1pZQYm1nykVOH1K1Wuig7aT/3xSeLRWfXIIpMlAJ5cC8w3xuH&#10;YejmODdGyiqAikIwFbE7Mu5b12DZ+n7JxhBDgJhdL2gtNAjaJ+0wQTEqR2M2SGvnNi2ZppkIsrrg&#10;OpifwQDubRum02jv8Y3o2ByLM3qS99pG3e+7HS0QH5RdYXIOGl8bTZUpkimTYsfnQWPkJ7IUBKPI&#10;xt/ldoLGGM3VuCWYjTeTOr4PY9HuJAS0Z2K42CylEYtkLSHwgY/ymENADbOl1BFqQJqJDkv0G4FP&#10;0RPIgrVaewqE5MPcpSwEimuYDTEH7I3gBr7AnCYPYAja2lKTnuTWMOdKxZNim8OQtQcLDHMvLVtb&#10;ZM0ggKOMYDHAN0K3zIsMyDmZFGdsBtMgCJkSmQkx5gRHUQAAvzmuLdUNI+V74mcTGEOR8F3Iv3r6&#10;3TZ4/tMGXC0YEyHsP0DrHoAlQhYATS0faY1y5kT93Ip3CEOsA/5GZgtQir83G5GX9wnIYj6mCPJF&#10;ausE9qgrZSQgVD8PmPaUnbmyUaSYOedSj6G1dhgD9vLs+fG0cU6baT3XHKnXXs6VL8qAMQ4Q53zq&#10;ZX5DgEhLjjmDkElEWDIyGA1mwJWk0QgBtDxnxdUVMVgJKhOrdyaYfJhoTJpomzmKp7UB9khj7dfc&#10;7RYwCW3azoKQg6cFLmRhfoR4gj/8bnybQAQRM5Rx6fes9aNtZvNrgty4BlTRbI1lggogRpNmlpIv&#10;AZfADwLLb9lAm1JJ4PlNvpJxnqAaIJAo05Qn0bfZpCLnAJZ7BVNagUsrYaIAVzvw97DgqE+EtOeo&#10;i3fMthUYQpBrp1YCzpguZUQsACYnP0CrXO4FTvGdihSlIIj2rdOceWzu/whH7L4FiFPbs+lTJsje&#10;MygcPWCam2E5qqu19SIzNbM5RYkyRkEyHslAAKwte64nfdk7dmquTPzY7p9LdXtM9YH/5Mm0WjL0&#10;uMQoYsYHBaiVD8W1HGeuGelzddAO5hWT/mgaAkQ+EBnroDrqU5QcLdkmxCmod85dE7Tl4/O/yWqy&#10;Qe8pcyZtmK8lmpgGZKrJ8TmjFd2vu7dagBDnHwIaxiJTJ/MkoYyxUNIwKf5IYMBEKtgg+3y6l+LF&#10;f47VxTTHRwls5SfSFNuk8TMB+o+5T0AH8xFmSMNnbuRbzL6cWCOtmKmIpUVeGID5Rbm0BIXJULAC&#10;kKZYAidmPwIUS2Sa8uIDZfJi+iOcWWRyCkXrHDijAFB7lqUN6s73w8QM3DFbZixmrmxQoC61EMJe&#10;+YLK5BogAQzJg1iQWHEwNnMZy6Y4Y7CAPsoLoZgdfs4xUgFIK2KdHOmZPREB0Z5LhHDKru16m0oz&#10;ORoX2FFLuEcBMgay5pI/Ul+xPgDEROHWbYWN9Q4mlge/em+5myAuSl8rAbDeferQC9JyHzeaMrXa&#10;Uf3I896actaMuj6jKwvMbfM257eOjKshQAxDbNm1ARV2mMFMOAgyMCkIhjphggQKkMvC5V5BTS7a&#10;L404A8Okz96WNOslDtORBtmvuTstgP2E9TCbEsZM+8AACOV0h9IPDRDcU+6ugVEFEGnsgJDvBCAB&#10;QIDJh2miMvvT5o1bYEpQAADCLAE0WhhbAc5AM3MHSAMzZlKsiaKINRGA8nM9sLR2C6gzlXoRJjRs&#10;5rRyVxMA30rxmZpX2KsAGCCb/Vr5zNTP74CqdXwOUBU4VCqzQNS81169pJwUE6fZELDYJJdK2PE5&#10;Rh9BTKgyj9cJ88+6vvo//lH9M8JI6mssGWodqB6LgLHQO8QAWMaykDK5T1kQCGb23rpLz+35H5ke&#10;+dN7/jr+8JYJVxnIee6CFiga92R+IsPrdhTsxPyuvnU7IVR8vb09U8n3rHlcOja0g3bMms6R+4cA&#10;Maaf1k41zCK0KEAFiXU0zbuF+DkcmHmkF4Gl0LRGGjMhQktiZint+IJzdLz/CImpfQBHGmG/5u62&#10;AL8dQDF2TUbCXcAIEKOZApxSuwUMro/PO0sNAoiUP1q2iUz5Y9qk3GF68uH/MsH9xizqfr45jBBT&#10;JMyACCbHZGi+8IkpGz8L5gRQCQjAJBKTr5MJjZ9dObJ5MSABoOYJa4z3bGrscx29p3xMgO7Lpgil&#10;+TVLmdTRK77V1oYcwE8ds76S8go8Cb8egBCqzMzmrjbQxoA+JuW1o3COMegrSk4rMImwFe3ZShR6&#10;IDSXf+teASrM72USiEIh005TwTjkHwWrjECmOLQiUutnA5DeDjn8rcZJ7xAFcrTH0lkbjM2en5CS&#10;2FNq4EePteob431q+UptiRgdJ55pvoz4RZPnECCa2DKuNQ/aApOOiWMCihRj3mlpLypsYtPUS+27&#10;rpxBw+9jANOYs4NHy7HNX6OTlp56Pdqg+3W3vwUI5xw/BvyAFZ9MTnWow/GBBn8HpQ140i5zGoff&#10;sUJmNn6NLK2g6HEbYATGOJZJafNZkAuFUfBYfjOP5MXcKTAEWPIbMV26LgcrG9u25DIncoaleQiI&#10;CDcMmDlSwAoh593vMQGXgpyrwdzDEMxRbFBQDtAE4iJdBaz4jXlT8Jzvnq/Nah8/MCOg3UvgaSNu&#10;kB4YYqvAD+gDQ6yZgmAOz22fduooZJr27JbcYRpvnZfomQBUH7Z8qOqp7XpgiRyUzEZfYaPKIV+m&#10;+amdusg01+eAXMpKa3Pzum2YamsgzjX6lgJl3C1NFB7rKsv+zWdzxtjtRTUzHedYsPq5xpVxbqy1&#10;EutNb8efuTpQDMyXlmWgd+8QINJqZSxCL8kkFQwjuo4/QYRXy45s8NOQaUW0lyltS0SRSDtadzR0&#10;HcFEWk8a2gxN3rP3tLfAVAswlRK+2FB5pJAJLsiFCZ+fw240BIpxmkAb454QMeFjaiJYMYdyg3na&#10;sfzNEQLUXEgQDjMU4WEuAD7j1hqxRG5iSJ7HKiIBNmZTgEMhlAgzQBemaoF2L2XjcszTnGJmo2Ca&#10;V0vPz8SYKQ/aif9KWyk7E5nfMVd598yzymhTBfNfLII6U3RzgojPlAKmVGAOYIGl9wC1MqgHkxzL&#10;ErN03v2evVyBDlOzd0KfEpBlXz0/EuWkxyCYtfV9a0N9fakfla2VWABKViSoB9vnj1VG/Th33B0S&#10;AMzJzwSdANHsh9t6LgWvXt4WmUvpMYZGI/NLRYBv2xxqEZMAYm9NOEUJcWol88LynN6hBcCUZWRN&#10;StBcT+Fp5bkIEE0oyWDT2UyWU6cvQH9aefZonLLFJ0ydX7DcVYK2auKVG/oqAwA2EfedatYMlXvv&#10;HoKF8BN5hrERSMLTrVGirQMYQSw0eP9lj02fsTOMiaWEcihIJ5tdA0IBKZiEiW8xPwZJK+WnxCLM&#10;FUs0PIP5h2Ci+JmorgPM8uePBIoEp4AXJkbmJABN8cTEmOKUDfj21vWaK0CR5ca1lACCZWoj/d6I&#10;cI9nKy+2zDTMTQIYs2FBD2wSPMc8Dfi0BZaqXLR+LBzwM7epOxMyHy3GDGj95hr/E8bKoS4YMtNf&#10;gofyHt8toU+Jdp0yA6/ejjaYi35oRU4S/tq7xaiADNbW2/xAmxgTGLCxgvHF3CgASv8ZB63EP9zz&#10;qVEK1HfuuLxWvnyI7u0BMbNozw/IZKt9W6sBtJ0xbG60EteCzdTXJIogZWxNisl0cx9iNvcWtaPB&#10;dPTcqfW0XNcb4FP71cWfYhCL6qvNCLRFQimHoaZh2P2zn96axrrL94wEAdzl+k/VLcEs/ICluVSb&#10;YTAJwgFqBAAQZQ2hDGJsxj4TD1A1Vgl6Vor4xAkM7IkgjCZOwQMAJmgUO4pkfIMYgyQoxlin2UY7&#10;xw78lqOElFPZ/IZ5ytscAlzlnrGu8wyWFgJ49EQBdarHD9MTNlwneQJecxfgkw0R1PIQVASUMOWc&#10;ACK+wPrApNZYHRm/AXfvYdreWZL0F19YTlOZWisI4MPCl8wJz2XOrE19+oPvkfsI67fcpz67lYUB&#10;IPZ2aOFn7IEAJcg4XBORq20sQegF8zD599gUhmjc9wBRwI3+vqYUhW1zH2L2MqWVMXUQAFMaCkpv&#10;stOWa2ZXNpj/LEgWNCPUuzURMEQDqz6IU0QUAbanvQVGW4Cwx76ASXn2YnbjL0/WoMhhI17GJuGa&#10;7acIlvit+cZjJSHgIvyY9GnGWACG4dkAROh/AJDgjoAhYLPurVyIbM2viExMNkzFejGgyWRnPoYN&#10;YbeCVvj8CC/zyjsLjRczr5e6YXx8oMxRtHuAr455iQrEppm6km9LkCo35prjuDwzJ5lnLaO2VmYm&#10;3DXMptW/U6DJZIqdY59cLq0NQ5JnwNT32j829Qz9qX7qZNcYSgm2TwHAHCkJUZrq8pNlALHnN2Ml&#10;6509a/xMAaJyTfkmp+YKsy7zfSuxsBhD9akhuRb56THE0fm59XWUUtjB2jKahkymbMOECECsz5aq&#10;B1G0bKg85Szn1NeIJs/UvofMUUwu9USi+a7t+NHG2eK6LMjeIq97NY8RxjDSNoBG9CRhVB84TOgT&#10;QoQCzZ9Zj8Ci9VoXBhj8X/vACT33KKPxzCwKOLLXKlMf0LIOUeJDbC1+znOZBYEaIDXmfQZg5glz&#10;F2sLYKWkyleQCh8dP4y56R14erecwP9eTLHMf16WbvAHUkYFHDFjEoTYHqCMn9K78gvS0F49Aa7u&#10;lFu+QM/0DD40pj/KMQBYE6k50qflNcqBnVEQADsWBaiWyom5stpxR8BVDmOmBLAQUGiwTf/rC0Ex&#10;rbErCIvyxWfaSvrBOGklgGhs1gQh12r7tUvRsNIeIPIR96JM1ZECBRC3mqupDyvOGjbs/mwWL4hu&#10;NA0BYsw2JnwvKTjTCMFCo54aVLQqO96YiHN72NGOabJbNvSavHLP3GQZbfi7ct2athype0xhrt0i&#10;ChGICGOPfzCRoywZAmqMQ3VhGiL8raUDSIImaJgYVH3enLKZG1gkdogV2FmGAPYswSzZ2J4fDKsU&#10;QW0JCJ8hE6lrKYTKBUyBGwHLvOp6jAMo8+EAc4KJaVIAEECkrDIJyo8f3nVezJLegZjPfO7KRghT&#10;DLL1m++uIcyYM9Ud26MAAGBC35wmwJcscB7p41OvibLpHRvXlhQLPuGw2dHx6brWtcyblBAKvP8J&#10;WW0BdPWZKNyWL9CY7e0mI09t2/M/cke1xpr2kicG2subotPbQcj9U6ZzyhElqZUAMPnei+hnyeht&#10;FsCtwOfcSwK9epuzIFi9ZSTy4/fsnZ7EQpl5NTrWhgAxp1301pLQeGhkgKsXdaVABqxJZZLTIKec&#10;/KKxdI7Jyc5fJo0/tZP/aOXnrisnSDpsB8T3bLVRgTPX1uf+P4vcmZsIIxotwVmekyfYgBaMjQnm&#10;EB7P/Gj8Awhmv6TUmxBgOQF4AMUYZwal8CXyUlAFMAO6/ItA2No+v/GFu87EZaIkzAR6mMzGmnyw&#10;RgEmPnsef6LnYQqEY9YN5j2/eXdNrvMO8LKNmrYoo2mVgc8rxz1l1x4AHbMrBnbTc6BUToE5X5Eg&#10;nJ5gnCov9iBOgSwKiMqHjPGfemsny2oo/ZQPTJhflpI0FfHZG9PA2/IXClEr8RHn5Pn6f+ChPK1d&#10;d1wLEMvVAOX92m3KZA20AHx9z6lzk2LIbN2SFdrcHOv5Uy3lMB9byZw2XxGsVqJ4GtOUpNE0BIgK&#10;JeNEmZaZ00wNGnbv3q7xrjeAdLQK2CFkSpD63yT0TNeXLJKpFKDWZtZrE8xleZZG90VbvbY6jQ6q&#10;Ndep69J2WvMcvpBs0M23xUwkOjQbVudga8LB+GN+JFAJxNYOIP7LeidmTHXwMm5p+sZpDnz1Oy0c&#10;yxAcke3Z+BSBFGVRII6JzNymTNgnQGaSY4YV8YqxKpt8+CoxDu8EOR+P+eKdVp/DkM0/pqdyyzfm&#10;PSBKIAHGrIXEjrWJZ7PQmG/KxteIHdmWDRDYfAMgefH1E/DAQmSg/4G3MlBus0zCb/GjUkDUXbmV&#10;U+CcslNSlJ8ZVhv4HxhhJwS6dsR61T/7rpaBM5k33rG7qShD7RzfV8yrfI/YN3O1PlKvlv/0lBN0&#10;lKu3fzN22GOI2kd/9SJFAWIrAMpcITspDr2gGgpAz3e5Zq7lHgohUGvN77gXeoFPFDDKYC9xJ/QA&#10;MXsE91hvK88hQLRVlAlIq04yGNjRmQ5oklODwySwjouWPbVMQh7C2LNJMU2o3t5N5WjKU4v7T+m8&#10;qXvLI1BGn2EQrAG2NfeMlinXXeIZS8t0ieuZjWx5hmkR+oRqogKN6Ww6nzM8mRpd2ztFgI+OubTc&#10;6JllAyhiAt6zE4dt03wnmPgfwzBEclMsgY9Al5hegRDzK5YIlJnn+Ofl0dtma64NzTOBMJ6l/sA4&#10;p9cAK7/7jd/TGKG9q4f5qE2Ym/lhlQtIazsgos5+k6fyKqN57z2BPq7Pbjw++90yC7+510s+/tMe&#10;voedUpLJhxwazbdLWVeuXhyCfnZ/jyVSVsiUuGaMDXkBcn5X/y+dJ54lAGrNAnh9R+np+RD9T0Ho&#10;lQn4l3K6HAusasZpC0zlxxTP77t1ongZBy2M0N781Mz9rQQQzZVeorD01sDmaLaeX3Q1INIWASKT&#10;qESzoVkb+Jk0deYZgEwPQJNmXJqn6utphKL4NA5zkAkHaMuOd41nrj3eZLSjy2fWA6/s1NLv0FMI&#10;lk6m0TLu123TAoRLTCvWCGKNmAHBYAwTuAAK80miGGEs3gkuYGB8l8yEUAeu9sMs1wvy/VDyMLZc&#10;T0nEoghhwkq+wJV5jC/KfMOM/B/2BzAA8dLxRUETJQ7gMALzyZyzXtizcnCxaFSsUBsIlAGCTM3Y&#10;KnAnDwC0sofdu185tY3nlGVXJwzPb/k9DJByK1JTm6hf2CzGCFSwZkKPYOSSwQiylAvjZQpuHSqs&#10;vzBXCnbP94UhUogAL39V2Z6UBoC4lAnKQ+DUmtPg3Ys1Ta3vnhr5FJverjDGIUBcA9TGQXkAcl0G&#10;efcshHZGAlwthggQKUT1CUrJHxkzv3qJMtZjiJRY43TzoBooLWOVMqEBI8SPr6FVWBPA5DLx+Emm&#10;7Pg6yJpC9FcEnAGe9TDlAAW+gJL2vKe9BbZqAeYa45uPHCBS4JjtTWD+D+DjJRiFwMeSTFSC0mSj&#10;gZb76Rrrjj0CPCascW2uEBqAUnCaOQT0BAX4jU+RL4zSh5nwYQJoz/JMgs5vhF38j4C1Z/5ShlqQ&#10;+w0T4ltULpYWgA2YMFG/UQYExQnIEUxj/SDQZBZlbgYcFATghNWpR893t0X/2JWG0sG0ywQGLMtE&#10;gSDke4DIfKu+tXmSIBbEBAzVscw3C/kpAj22pQzxx7UAEyD2zJ5btEsvD2u5ez5EygTFZm6HnJaS&#10;xWzcizI1rlj/rAhoJYohktMK6DHH/Nc7ANtYND96ifujd7ygOWhet44V6+W3yGSqMQkGGvXcfqTY&#10;nokkam8q0eCyZpEWbkKKPq1DpXUSn4H1RUvDqM85APe8t2uBpZr4Vk8GQkx3GBAmAgxMfhOJdmpt&#10;IWZEk+VHJECjDZvINswuo/7sCmM3F5sAEMTuNcZN7OzlSUn0TONdpGcENLYG+DAv5RLIw7TKB4M1&#10;sLIAShOdsul6eQMzIEW42PFFHpZQCPQhNOShLsBeYA+TqGuxsDBdeWbj73JNpkAfwOvZgueACGVX&#10;uZkxrffaej9h+fFV8uWZ9/yVLaWaUgEQe0sYKM/qVFunCG/tRwHq+Rgtneht/kEJoOh4b5ULOyTH&#10;Lp2MSzK1lSgNS7ZuK/MQK0KBaik/ZHOOKWs9V1v3fIgA0XjtHWatLr2gGs9CzIBmK8VkujlDjMkU&#10;c5s7fZgmTNs0CacYpAowUQBNO+QbsBqVCaNlWuVrMbDnnr/UhHTpAbv2eXe1XmvbY+v7aJNMa4AI&#10;MMchz2wfNmBiAoNsQ8U0iCEBj6zBAmzZlSXnEZrUlMmcQEGAmlMEMpBlivIbFkhAmwdMh8rBn2Tc&#10;W4iPyfnd/PIbJsknCZywUXPDZ2XmZyToWVq8clgqKw+lFtsTfSdQLpo06wvwMS8xQiyZn1I5CR5s&#10;yQ4//HLus+TE92jhW4xRLAaIMati3pjJVL6YnTbrRZ2TG+RWBDlWRykRlMMfyypAoWklQVK9w3Y9&#10;V72tOWwlS3kEEbaSvlbPte219j4+Qn3ZOx0IeSkPeS/LjqywDtSb4btGeVgujIdWspSo50M0xo0h&#10;SmgvTREgfdjDGctE9BHFajQNMUQ2WhnTNntJozDh0BiFDE/5C/2XkGZ79rlXYxJIvb30RE7RgFsd&#10;MlrZ23zdJSIwb3P7nFp2AAHsmLrsOIIh8iFhKJYiYAOCN/glaMpAA1vCIrEXwMbcz5xJqeM3EVgC&#10;5ASpiFblJ8m6R2yN8LGOUBQd4U/4ch8AMKAn2IPAxj5t54UZAiLl9DwCm/bNpeF5Xkygygagfcd4&#10;+UH5BLPg3u8SdlVudq7uiUrFHHOShjWMhKH6Zzs6gAlogJFNAHzuaeojfeO54hK0d73Maup+5cHs&#10;laeVCHnlpkgAItHDWHLkDOAqz8Ms8wBa2XC9zptyoj2z61D9vzr01gO6R3v11mBTqnrrBQl/42XN&#10;jj/yNF56bJ7loLdpPMVCX9cm69SbmbZ3ILKgLPK+ZwEi285hHUo09uZBNQa6zsf6ehqPdYV8DgbX&#10;lL+Q/Zo2wYQT7Uo4uMbm32glgsSgpi3vaW+Bc7SACQmEsCQvGrHgLeOeSYd50WegYaxn3WC0VyY7&#10;Y1REY6JNBaW4joKYAKzsQwpsE4ySZRvMUhLBhckpR3xjBHi2TswZiECRyTXRmYnMBOaAN/uyZq0h&#10;UFR2plosN6xRvkyuykpQqwefXbleUVn8T8gQikzHgmqUgSAUri9/CmsZbDbXVwQ7UAJSZALmVjOg&#10;BJq08vIfwO8FdFAmKB8YJ+VD/TDfUxNQ0R49dmLP0JyGUteHu0nb9sy8FLKeGdfyFf3T26kGe6fc&#10;rUkUEqDYSsYh+d5rZyyP0ndNCQjro+wDPFK2IYZI65RxK3rJ5KAVEwS9haYpCC3O5FVQGlaAUycQ&#10;OvW+p4QUMxCTFA3ZOhohvDkuxPURSGvNCMpWaifn0FRGOmK/5uZbgKCM7wxoGPPYGmFKABGmzIZ8&#10;c5iVawV68a8xNTKVAjJAyFqCSTJhyguLsx4LaGBogEQkKyVQnhRJv4ngND+wT7vRCMABEp5J083Z&#10;joJ6jPlyt5byez7zfxK+yhUhSlirG9ADljm5gybPYmOeKofnAmnlZNIyT+O7ZMJl6RH0op6EtP+Y&#10;lfkUgbyXDQYEC/GF+p1fzbv2YpZmSsOkAWIv3kAbM+uuTdpCOzAX9syjS/Pm39V2vYPOyaUykrjM&#10;n8KkT3qH4hLgvYX5AFi/9ZgpU/la3yWLRL0wP+XGEPVRL3YE+LOQnCNNyXb92lvPmbXE1gOPpiFA&#10;5Asx2Out27K+kKbYs6UriElLi2Q64qguGSSzhA5OhFL+Y7JREUKHgDAhaby0WQPbS3402ynzbNkQ&#10;I6DZ2u1/tDH3666vBZbsquJaQj97VALDKEjes/Ubs57rcmI9oY75Zd9F7MyYzubzCf3H5gg04zAn&#10;oLs3WjfBD3RZYgge1/EHYme0d6Yl5ktzonf0U90DwAfgcDcw0WZxNvOrei6JhAT8Mb3yP2KyAFN7&#10;5KxGbYIpcIGY68BXlCHA5+/0XfSml2AjQkuwEDMz1txKlODeTiejI44yIAKzJzxH88l12kL7lesf&#10;R8ca2QYQBV21kjbBuFqJj9vY6m3dxpdc7qi0pF5Te5kad5TA3mENgii175pkrPeIiAhwZKiXKI49&#10;RSrnkU7dX+c7BIg0xNqHCCRNcBrFVNg1IcHMwrdYn/FlANEggVp8ZLQnGnYWNGODBo6gBD7M7DnJ&#10;3AAQRdP1Qs/XdM5+z73dAhQiARot0xDTHKUwC9OBl3lBMBL6AIypleLGTJcDsZkpgZI5wGyXYBlg&#10;yMzJfOm52KK5gFHyS2IBfJeCbJhsLZpXBpq6dXsjiWmT5g9UzFdCzQbQBBjgntpdqpV/NunACLE8&#10;bQHcKMfqArxHtlVUX0si4gvDkgXXtRJlWbussd7oE8ANSKYAq6Usa5vemj1CXN/3tqqcUr6Bs/Yr&#10;F6OX1/NLs7q1EuJB6ejFWvBd9g7jNZ7I297ewACkt80Z0iGiutcHxpkdjlpJX/f8peS+lQO9tYR8&#10;4MZprz1hAgtmT7HQR5TC0TQEiAakjPlYVI7ZwaSn8U0Fe5jANDuReEwrdWJWIlRyMCUtm3+ErRr1&#10;52802XyXT077Zr83GZlqenb4uQYYYYtzeez/33stYNxQAJlqMCHzggAyFi21sAxCBKlgD5MV8xEE&#10;QZCJiOPfE4AAAAhc5kkAGJMrDZzPHhuVF59luR7Sc/xXB130xjPww96wDoKUoskk533qlPtezxKm&#10;lND4Jy1LSFkAmvYYOZBV3IAyZGcUJrf6JJ2UQZRibx2bZ/NB9k5EAM7cOdw9SwGVfOsx6ESZ9pg6&#10;cMCGW4lco0TVkZXpQ9aH3vZrzNosBD1TLZaG/bdSDhfu7RbGEtcz1c7NdOb93npAQMrk31uHSHlk&#10;tk+Kud/3BGr2xjc/uOCyVnryk598HI/m1mgaAkTbJcnYZNZRNN1WmGxZaBquiYsdtiJDmS74DdFZ&#10;CA8ImV6tRzFgaCS2Zoq5CAukrQmhNSFd39vuZ7Ty+3U30wJ3RRkRaGB8AgJKojmSyEJ1pNQRfMax&#10;RCAb764TOCEBOz421yVKj8AK28oOHpkjnkcgYhCYBIEN4Gj3fIzegSi2aS0cM1j8e4ky9S5alc8H&#10;qCs/gWY5AuHCvInxUoSZNb2AEsXVu/ICM0BE2SVI+UixT6w3ex5rg6kdnLJ1njoylyaoqB6V6s7k&#10;28oLU2YpyhKX+l4BJurbM+dNWZcAYmvZBaZJMSC/ekE15FQrylSbKDNlqd6WMmUnM7VxKyED+qd3&#10;LqH1rT1AREow+p7/0XiaOpVirbSg9LBOtMzV+hT7L0FN+4bNxxdfyowSTyicrC6tZPzr+96hFK17&#10;hgAxUaYyV4C5bYUSrk5ItE7rNuHZyKOlsolzBNO8ASFNEegSCiaDbZqYZl3Hac8EFbY410l3Rfi2&#10;6rl2n9S5NrvJ/0f9MDdZxowpgQaAjNDEQvhvKI2EEt+fsWrsYoPMlsDJtfwx/uMa8BsNVnQg/xyQ&#10;ovCZO8yvTK0mtnwpmUxafHZ2sGFRYfokeG2WwRzmnYkIYFJeCUfCVxmYplhazGFBNl40d8/z7Czs&#10;zyYCno2ZYbA2FSDUMFTskA/MnMRyzVMgTfARYD4n+GJq/gEjkbyUW+2XNZ/yLNkEhRyLaIEXYHIv&#10;AG8lDJHc6kVe6g/rHsvjxpIPRaFnfnTNVN0EP/VY3ty9QEnQ0hrZBfj1cythiAAxS2fqawBWz5yq&#10;P/m4a4vgSBkFq+mjVt7u18YtNu0/VgzjrZcEsvUAkdJ5FpOpqDgZmyBT6wBpPui+CSH4xeRh7jRh&#10;aJIixXQ0IPQfhkfbkbeIM2tgCAqaJlu4BaS0UxqgSa1xdFo6YaQzblJw3uZnj7YtDW9LEBt97jW0&#10;LcACiMZ7fCACV4CFSRyljTDxPdtmaS8mL/dR/BKoQHCYC+ZJlB0s02/MsdrG0iOuCxGgFvSzpnjn&#10;nvBuzvDX+J0/nkLKZ+Xd/KRw5jQJ3zENL8poTsvwrszK5VoA5XvyERSCUTLFAmhgybpjizVWHPO7&#10;t0i77jd1wlhcH1ADkmQNcLeekgLeWzDOB0m+9AJyKC3ar7W20bOVm9JdspKUUfyCtl6TmOuW+K7K&#10;Z1CSWierlNf05ok4jd7G4BgiZWqO0LTqy7RPIRr1XZd5ZMu/HthS1rR1K1ECYUnP0oBY9daRZu5s&#10;bjLNeYjWCfWSyQj0DGRCgjnBIGRXVllmAIXHBA38OFkBHLONwU+bfcpTnnL8T+PRsgiXnEKeZ98m&#10;oblmMt2me5b4ZZZcexvagD8ngMhsaMwCLEodRoNhMHExDVIEjX9gR6hgjBb8E7iEJyDB1ox1rMyc&#10;MO/4EYGC/ATG8PF4ZnmOYX2mYWka9V/WEOY+3/kTzS3mVECdqG1uDiAN5LworgRhTqYwry0PScQt&#10;5ZU/FXDy02GZnq8OGAVrjhcAJbjUS/St4CC+JaySIsAK5TtwYjoGCFkCI86AebaVABmZI/9WElWr&#10;POoraj2H2AJ9skeZWaTIlNJ3JS/MA9tasymGOuhfqSever8LxiIP16bezi5ktL6eWhHQe6Z9fKfW&#10;IVK4egv+ER+kpmeehhs9/zESBBB7iSWkpwzBEn3f236vleeQyTSRZUwrrUQ7RokJBRVg2hw1abby&#10;oz2L5qNVC1CYYyCtgbWD5trptN832gIBRKY+ZkiARoASDhgbcPCb9XhYGIFB0GX/TwCK0bF+0NwB&#10;h7HOzAqICK9EMYrIxMhyVBUt3zwh4PmxhP/7nq3PlE3AGUDADJgFc14hrducBUbeAZdIVyBFgTXn&#10;gJN3cx8gA2eAjMnxrQF0wsYcxSAxNcou8yfw8R9TKwZGGaAIUAiYKAEFIQX0LBHAMr1Yl/hbafTu&#10;wbCYg/ld+TfVgUm2lgfAV5laSfsAVEo4k7KIdYEwAJ6AJ6so6/qiBkT1ntqdS7v2ZJOgmiW+q7Ls&#10;FMc1O9HMjVuKi3HWC6rJqSqtfPjLKU29aFG+7B6osWYw+fcAk6LCB91K5sfUMWfMotl5qb6fYnEW&#10;QMw6RAOvTjQhYeCihAwoE4Zm2aPHc51m4tM+ReYxd+zANtdi+/831QIEDLZFEWTm8pnwzmkJtFcA&#10;JsAiQg5bBIj8S+YIs6axjnnxydHuTXCsDPPBMgld2q75Z24IXJlTEs/dJqK/CVfgB9i8rAkzZ5nA&#10;CCL133L+kkMADEsuBbP26zHEnHZRrp/TF5QObFQbKyt/an1iBt/l1O5cSACFo5UI6t4+qJ5vfd1a&#10;i8na+zBEfdZbw2gc93abAf5TgMjl1dtyzwYEvaAabbfmnNm0Ofbe2+aOZVLfTp1YUvfdEEMUWRYz&#10;SDLgS6TN0YLL3dVpcDTb8rDUkclp4ogwdS/tsLc10Uhe+zV7C1yqBQhjpkdMEDvDfkR5AkiRgpga&#10;AOPPEMXnf2wRI8IgCGJKpPHOfOo37MUSDaYt+WJZzEqCIbBIATBLzXBbt4egHoxQNCvZAKhyrBBg&#10;iam2d6zP2vLwZYlKZIIjgEWoYpSUidL0CjyxXTJFe7YiHLUh9o61Y6y14OQj1o+tRCFRBqy6lZhb&#10;e35A/ljm4N5awqm24W9lPVhzuogyM1v34kD4Hnv7flL+MOreXqa27mvtAuSZTKaUwLUkae1YyY5M&#10;mwNill2YnBKnOtAyuWvg40ugNS45eZmA0Jjuy0Glaxthv6/fAltq63s7f38LWHMHEGIuAgrMhqwm&#10;ER4JoCFA8xuNm2+EWZHJUd8wsxGU5hUBjgkwJwFc5kSaNPB0z9RyhnP3Df8bpsqEKtgFMwaAwCW7&#10;V2GHYgKwqDWCf6oOzNEYtXbP3rM+ZxcrZlwvjIa5lKmZosFXywyczT08A8NjQtXe/GTa1XvLp1iW&#10;iaBnCYucc185v7AW+bSS9jNG6o1KRvotByL3NgzAfHtbws3lD/yZj1tJG2nTnsmU5SNn2Nb3WyOa&#10;9bRzZaj/1669qNipvPSFiO2zmEz5GGTMAa0jTFi+hZ7zlrZAa5sz63CyWutEyzbBrEVZaw5Y2tDX&#10;fv0OXtfeQ99fPpozdiT4hQBkNsQ4+L6AGVMd9mLOUCgxKwwK42MOFUQj7NxSDQKWv8XcsaSCEMFc&#10;sEUskUmLjxJoWm+IfVmS4Tom1WwKzacp/J6S6d3ifM/yzrTIzcGnxuyJyTAd8hFiO4JbzHd5WxdI&#10;aPMz+o+fkf+R/1BZWYZYiLIheE7iwDT4wMxv2jlQNM+ntlg03gk+ANtjMOQJc7JAHs/HTpUT+8Ca&#10;mQIBkevIEeY0v2EoWf+ZCHjtqi3qdYSu159zUbKeoRzaSgKoo8E32gFY93b0kVfPDKh82rtn9nQ6&#10;R4J5ls4g40jfthJLx5wP0TKiNUlde3LfnOJ/7CUxK1ObFJzFZJrjn1Bmg723sDOFpqVoPE7pXjKg&#10;MoEIhdEtpO4yUJR1u8v1XDNprvmeaKKYnHVRzFkmOZeCOQMcKY/GOPAT2cl0pY9dB0RN3OwcI5CA&#10;gujeWGDiC0sEaYCXL9Iz+asEognu8SLwKbCuY4oFxnyQImCxK2sNCRoRo1lnCFg8l78Hm/XCZMqo&#10;VZ+xwQc/+MFHUBLwQB7IF9jwuXkeKxK2yEfnee4hE5gRMQmMWtyBCEEKtHKwEGF86o3NlVtC+uw6&#10;//ENMb+RM+rBWtUz5Rk32I3rPFswEpAXcEH+YI8UGObpBNZQHoCOcvaYmL5T5jUmYYDPgkC5aCVm&#10;y6zJrP+nNChzb0MASk7rEIaR+aMve5t7q6/+7JEcDHEtIFL+WCFbCYPXFz15CPx7wTzZLGNzk2nW&#10;R9H0pvYtLSuUw06nzCWEAiGSXTvmOo3GORVROgUi5X/ZwHuOwc6VZ/9/bwEtkMXfmIXlEYQVhgSs&#10;gAHTITAkdEUtukbEI8GIGfpOM+cbo/kT/CIsvYvCJIgwIIyIUAdKlE3j2BiOeS+Ly/M9UZPl//nN&#10;fdHM5eNlfgEFDMbSENo54AsIAivgCSS9clCyNsAgc2wWwcjqA3B9li+BmahU5lS+U+AW/6N1lpgc&#10;4M4yEsLOaTeACehry6xHxE7JI23c27VFuUTa8rl5fu1H1F4ib7FcsQuYc9glIQvg5d9iftpRnwCg&#10;pUl5mR9txtBK2H/vxAqAKDCmF8XPyjYVGdsrq/qwQCw5GaLMi6tr7ebexrR50EqUGeOqZpCR5yKX&#10;exHGynMWkynTiYwN8tFkEAm1pkVmIShnso4EkrRKg9tAFKGUiV2+l8+KNh1bfQv8Rk0W186+0gaj&#10;bX3J6246mOOSdZ16FuEqUpDfRdAGMMQ8CHCsCBMk2AANtoM1AT4mPwKRTwtrIYzNCX0u8IaC6D/A&#10;FFA19yiNAbGcXeiZMR96JrAKI8MGvYBIGKFlU0yvBKbyATvMEtgAbQwTCCVqFGD53TaNAoYEmViL&#10;LEjI8oVSoTT3aOIYIr8atodpYljmrPIrL/ZqDPmNeU/dlCcBF/LNukn/MS0zR2OX2IJ7ySOAgoH3&#10;3Dauw7iBhz7yvHJRecaxvNRT2ZUvBwL7X3SwMtgooEzkmLyAd29ROGWjt+7O79h471xGik9v6zay&#10;NGfDigitnwPIW5Gx6uO5U35LgV5k8UiKkpWNOSgzPd+la/nWe2ZRDJ85v5X42ilIvVNKKCzmTUsu&#10;5TzSzRmi4zUMjKmF+bRKWw6ZhEwQhAWt2AQ1CW1obOCZ8AY8BzgtkxY5Z4Id7aDedeXELRtuZ4gj&#10;LTt9jfaMIjKlkFy7EjKlOddlN7mBS5gMJoEh0d6NeWZHZh5LECRMy5gn2AUlEAxYj7kAmFhdCCva&#10;OTYDcOTlOUyRABAwmWPcF5RI89HaPKyGhowZMD/yi4muI9i9RKXSvgXsEBAWuNOcmeT4H/MydwE4&#10;4a8c8ieoYpUhSAG/a5QjArFsN75Oc1p78E16PrADSACAAswXBVCUl0mW75LAwoStMwTenoFBal/K&#10;MzbN7KzdmFnJDvWowTD95F2MA9OiOsevWEY5ukYUqrbETuWVA4SzlEK7AnYyqhTITOLGupNIeht4&#10;E9K9A8/5leVLRvYYYm8/Um0AuPQPslFvaq7NW8vjPIelYepMQ0FSxksv9eb33NyOItVTXlhDeks2&#10;METjoOV/9lz39jaTNxfO4kPUcTKmTbZARMFoFjRgHcIOTSCw9ScajF3bDhXCpvlDaJEc7Wu2EdJh&#10;c51QdmrKXHfIDoinA+K9mAOfd/xqfOr8dICEcCLICEJC1nzAQIBBridcMTMASbBhQOYVTRcY2unG&#10;NawxgDFR14JxgCMQ4bM0v2yJFda4ZT8wRwI1gE4IAk9sL4cS9+YeYZ3F0BZqCzhSZnWPeVV5rSP0&#10;m4hPeQGIBAvx33km9sMkiiUDSy+/YUe5pq5zGAihDjQpDGVZ5eWlDMAPYFIWIuiBHqUlZlAAQWGR&#10;BzDPEV+RP/qn57/SR71lF4CZxaB3oLqxYxy12lmfYMfAMApX2Q58cVh4C3wEn1AA1shckb3KtOQ8&#10;yZQfezS2e/cKIiuPjirlMqwwVnqBVto4BxN7Xnkva41763N8p+bK0DpEfg3huKKQWp3kfyguQk4y&#10;wDBChTHA/L5m3cyaSd7TJDKIrwEER8D8Gsq5pP1vW3mX1K2+FoMxtvnCCB5jDqgRNuYBkxUAcQ2T&#10;HdZEsCagpgxSyfZkfgOSTKDuB6aEv3stuWCaI+QJYcyRZiwYocXUTqmbe+0aAoyYSZlTsWGaej1u&#10;9TkGBygou4AEO2ZJwlKAtvZQZgEoAFKgA9MuKxJlQPBNNn92HTeLpQXMydmhBACmLZStN3/IGAoF&#10;wGAubZWXbMLe9JW1ihGifuf7Vf4c7My8HfMjUy4ApewkApRPuBfMQxhPCeIeW9L+lCtKVl1+ZcDw&#10;gGkr2CdjobfLjfIyPfciVKfGDYVgauu23r3KxI8LwHsYwDzc25pPnxgvPT8x8lX6EMs2Y4Y1r5Cx&#10;KZlb/jcEiDQvg4QvpJVoHB5sF38JmrOvY4flvnn1Wh0Tqj6hvhasI+DRY4yj954qQPb7x1pgpD+m&#10;BMXYU85/FbMfoUs40fIJdW6BnBoPELBCAAY8CVn+FZo/EIg/zVIJZtMApOv4EwkHiqSJ7h4T2jWC&#10;OFhiCETLCIAl8FiTsiyhdS+NHjgDcwy4XHsGDDBTQUCpp2sTjUrbxwQIMBagMD/lpyQwFWJuZAag&#10;JyizwF07JsDF9dpOstUYxQFI17vJpPyELeFI4JNDrbGmXPZHjhmNKRfrYfrEyPUfAEx9MVggnbws&#10;8ld+dZ9T8DFHoCYtXUrGBEgRKRM/rv5gXu6dWj8FSv6zvZ8xuQYQs8tNb8MU/R327VkJTvIZIFL0&#10;ej5V61d7Ow25f4qVci3UjDf9RUHT1ywyI7LHs4YBsWzslualo0wQk4U9WEHKE7D5IDity50fHJfj&#10;utFIrdFKrREQ+z2XbQET5jazSiZA7IfWTIjzyxFUIkP5/AhvvndjNsen+T3HIiUkHLM0ZxLNCUDc&#10;a64QXO4Xhm+eAA5CO8DrNyZV5j9shtJKiHthUpYEeLYXdqE83B/euS6AOb8ds5R3PkARswR/gl0w&#10;IGV2HwtRNvXG2ICJesgPg2CqAyAlACi/tpKfYCHgE+bo3e/qilECPaCJhfFpUqjdz4QbphnmWo5W&#10;Plh+RnlRGPhZa+amb7DqKB+eg+FTSsgf7UdpKcuuDevTLigLlKFs0debNUyx7l0jsygC5YbUXE/a&#10;W3mXKkCZY94Bh/Ha29wbqPVAi6IGTHs7kJHrWUpUt4kxNbVTDTZvDG2dAoiW14z2wxAgjhSUdsc3&#10;YLBoOIPbOqEkk9ZgzHoTJgpmIb/FMe03GqDJV2oFpeZBM0vlXE9joUGW19Nic00+GxAxp7rPhMlg&#10;cW2OvKmFdPbKKx3KJk2Oyhlpm/2a926B2t5/29oIiGR7MgI9h9tiRYQX5VAkovHHBMZcig0R1n4X&#10;sMIUCQiYJoXghy16t11iUtbFWbeG4XhuuT4Qc8BWs3bQ53zPri00dECaky28y8O734GTeRvATV65&#10;3/8+e8/ONOZ4dopRZuUSeFMzIn5FwXXmkBdZgWWTBcytmDBhqg3CfoCzZxHAfF+ew4/FDClQJyY0&#10;12cdp34geNWLz0reLA4YH7AOGAoaUoa5JECKclEnZReBSgb0LBp8YsrZEsQB+V6QClnJHM7XyFqg&#10;nVvLRubKX/8veNG46AUxIii94BYy1tiog3jyDIpZ716ASJE6x9ZtUxH5Arf0OavMqPK9CBB7OwKU&#10;DQ+wck4c4VACoklGy+QDycGPBi8TioFFy8t+jjTNLJTlUBctRkthSqKNqiCNyUCnARBAcbzSBA1a&#10;E5MWa3KJ9HOv54jGI7RSH5F2TF78HIIByoFK45e/qDc+EIumsWEaPT+HaMFR7WPpAL5t1xP++rw3&#10;aW5bfabKSwAAEFGeAsQIYuMI6GF8WJ2xibEYp4kQdZ2xnaUAhDbWg7EQhIJrYh4t/UR8eMa08Ys9&#10;AYgwRcEf5YSPucq4NB/NI+/GLgChPHqnTGJ/WSMJfHymLLrHu71CzVXMhGKKXSiL+UR59Zkpzo4t&#10;gFldy5RI895C814bm7vaCGMx77UJxgzc+JQoBvxLYc/mrxB9Sb2Y4MgWJtAcSQUw9dHo8qy58Upe&#10;cQ1lQ4Xyem1d7vFc/gdI9V0rKCbXmUOJw9Df8VvqA/K1lzAt/stWMp4AYi+oRtv09jLV75Qn9Wol&#10;pnVsu5Uocmv3MlXv3gYGnqWfe/vJ5tjCJUx9GBA5z3trbupGMOEMWmaF0p5LGwYwHOoEhSg7g5Ug&#10;yNos2rKJD7ASheUd1Wfnz56OrmduMnAAHuGUCWESCOTRmFnM6xr+BaBJ26LhKZtrmKl0tDqWu4P4&#10;Pw5sfhxmJdqOgUpgEESE2Zw/YW5i3YX/CSGLiQku2vmSvWxvW/2NFWOJYhQLRNasxU2ABVLA+Jwy&#10;Lv2GFWJTiVg0tnNgNoAhLCla2tF8wYokY50QJWQJdEodAe867Iv/jIafFwDCUry7lpCkeGJjOYzX&#10;vLOMISZX7xb8+01Eac4sZEL12cb9+hUAeKeYMr1ix5ghpTHmOICLGWoD7JSvx3zKgcXqms3Ae/1P&#10;cGtX8kDe2RQE+GqLHMQs+Aaw14qp+UzekCUf//Ef3wWoNeNPH2h/SrT8+U71zQgTAfLmSIt9Kou6&#10;YDX6lj+xrBd5NxXcwrzq3lYi+/jrevuRYnhkYyuRy1OASEHh724lYxhbXiMnKVzat8cu4UivzOSz&#10;NjTnRv24w4BostBURpOOBFKxebPnAjQTiQnAYGYaBZyxPZu8zKg5PqbUsAw4JhmTQzLwTH6ApZMJ&#10;HgxOMgk0Am3b78AxJ2cLTPBbaZIyceUD9DR+JnUAkZbLps85DOyxA9frZJrPmo4ebcdrv87k1reW&#10;CpioBK5Qe8Kitx3TtdepVT6sz04exlwOrsb0uAn4nwhGwENBEr1oDDKLWi7BpGdiM/exkDANAhCC&#10;PNt/yQMAAgDCUnuazOaM8SgvwBcfpDV05orxbD7R/FkyjGFjk6/OCyB5udYzma589lxlZbXxLJ8B&#10;szlrfniZC94zX73r19JUGjMkthRBmw2+Y9YV1SkRqsaI8mETfKo9NuN6AlxbiEKMSdrvxhy/KJcM&#10;ULUMRtBJK2GyBHkJKj6fatUhf7QXP6P+Nuaj6CjH1MJ8wl2blzIoZSe4RdpqV6bdOqAEIGLiOSez&#10;rrNxVPs9R+cbP3hr6zbWDcqJNu+xa37PqR3H1p7vmBUMvcAaBMm8bCVKHbM7ZWpTQMyGtz3No1UY&#10;DQjAaCyS9YkmqMFsMMTRaVLQWJkvFV5HG9zupX1KgNFEYhYFfgaU60w4woLGaPJmmzjskYNcIA8B&#10;4B3tNpF1LprNwW9SmDAGGDCl+Zo82V0dEBJSzFTqjmUacFgnbRUboP2ewzbeG8Q6lhA4dUKPTpLe&#10;ddpREIf2ISSx/QQyENpMWIRZlJRTn3eT92OETJrqYwx50Uy1AesCQRhrRtbs+t340V92VCHgaLIR&#10;KNbU+a2czDGXUj7NnzBFQEihS8CDvqeMeS6gBi4sLfG/JWApJlPjN4vT59oxvl15GNfes6UbgJKP&#10;fmZ+w3LVgcUnTBmTBLJMp8zH/mexsdgdIyJwI9wE/QAV5a4DPYwbz1Zv7hJgS6lgRpU/JTaJW6R3&#10;TBPf11QwCCW8N0bVv2f+VzZyDBgGpMkZIE3pp4RQgCjwNRiQT+SZfq4TvxdzOHN7a4NvY9G92qKV&#10;sCLgvCZRZkd3qqnz5zqizK1JMKJnPjYPtEe27CvzN1bNrd5zWTuMP7hhHo6A4hBDZCqUMSAYTQYB&#10;AUIjloQh62RJBWjTCazRiSaFwAPaK/OGTgWgJgItmfkHEAA4wsSkBKausd0Ujdc95XoVA4oGjSGK&#10;sgN8ysX0Y5IYzJzrNGeNRrsGcEx/8jHRaCAanq9AIIW8gKbnqg8wYD9fAlD18pPRNvUMDEXZmW2X&#10;RpyNPmfqOmWg2eoH7MEEau1Xa8K6xpjZ+vifLeqxJI9EiRpD2HAiHQECC4dxwoJBeGKGwAqI8WHE&#10;XERBwCgJfooXsCP8ABmBYHwbU9ZOEXgUjASdmXuURddinK4FpKIxKR8Ay7Uxr2UslmNyxJS3pE08&#10;U50sjKYYADmgxJRpzpiP5hUh6zQN8zXKHGVVWyUKkI8QKMWFUe58lKVZ2sxcFqCkH8pgFjEGmHor&#10;eSbg7VlxlL+MdSjzcJ94hFZSVnIpCn95DSEuX0o95YkcJJv8BmRF5hLymIt+pNCQSSwHZAuZwi/b&#10;SpQsCkELIFyPFa3Zy9S9NjRYC4ish72deebGFVnWUg7cF2LV8nvqA/Ot5/c07swdsnsEDD1vCBAx&#10;NBnT+EaTQW3AMC9KvsfOD5Si/dDgovkqtIliEuh4fgaVpnWlQiKkAgQmYTQ4LJZmVk98IJrotuwQ&#10;7xqMNCYeYOy7SabhDUbPNUmj3WVPRnVha6cJu8Z9I8FGZbspzxIAzb20YqzAJgmUAa+eP2C0n5Zc&#10;p8xYsTIIPuppqcnTuGFSxgL4k5lkmFVok73NiZeU51LXxjnPYqENREWrF9DTBoQcJU4UJuFszLAm&#10;AEvgZrwYc4As5klKppS1YYQc/7R8CFLMW17W/gIC849FhCUkZkpCNTvXELL+s8gdi6A0AlXtDUBG&#10;BUKUtdb15dyiTBoHBLN5zaWgXJQ15SJYa+YlaIdlBni7TtkBQNa2kQUUU+CmDhgWRZpCpW2xzhy3&#10;lL6n0Hr1mBzFVl/05ht2W7LNckzpd6CVVCsY5CHFvpWUm/zTzywp+odyoA0pUuaPvqZMZRMH7adN&#10;KJIUn1ZimTL21Emq5R1rG8VpTTI+uQN6aWqNMIaXLe+WPptlpBefQqE0H3prLylhvTIHEPXDaCDV&#10;ECAyN8Z5P1pZIGGC0oJvKq0BnZGyjgqXkbxGrjHoCUZCJMEYTDEEEq2Mhn6JBe20dM8kQEbbgAID&#10;wDEimjIhgu0wo12izC1hNtLmuYaZEIMw/k16YwqLI5QwIEJA+7NSAC7+QpOX8gXUCHKA6D5BLQCA&#10;AGTy14aUAxNWXlkugYFrG//TnJnfPJ9gxbREGfoduyCwsz+wa+QBdL3nPgKFX6mO1sv8KIVq+jXv&#10;PWbJVAugc1yUZ2OHXBpRHMp21o6UXPkRTtqIGwIwJGlHzNLYIOSwK6ZoZlZtlMXpgFZ+fudftIhd&#10;3EFrNxNKmbbtjTXLG/hyW35FftoptqU/A0z1mAKUxnxtLqU8sTQBH8/GsrMe03ihNNhtp/R7lXJM&#10;G7JiRaGqZRyTvT5oJcQD8PTOWgS2PeDxXONqZLlK/Wx9VUdCl9cAxN6esBTnLOpvyXPjxD63raT/&#10;ErG9KSCagEsYokFA+6Ed93Y2UAEd0Kpk/Bhzgmut6XEu32v73+An9MrwbnUXyEBoEM6EyFQY91yd&#10;hGvTwNnkRRViPvXEifAZBcPymcYEgecdU8y6srly3cT/Zf2U2RIboILlMlnTwAEecxmQZzoXAEHg&#10;UFBEhDKPEooUAsI8J78QoPZepBi4h5mez5oAZIqNgDWBmaGY+QUnMU8TGuYGVoaRAUiCHmjIy7Vh&#10;j4SMa4AFk1I21Bdaz2UBiAlekYFMdsytlC6C2oufnd9f0Au2Q7EVfUqwCSTxbO0hX2VTV+bgGkCj&#10;CBD+xmjmrDYg6BKBCyQoDtmyTp4UDPdrS+VzLSXbTjSYr9+NJwFH5E1LlmRBee/YOnOotwOXDQUE&#10;57VM0HPjkuIK4DKHgLX+Y9UxlrzUkQJlbPiccvBruq4lxJUFS55a2tQDvOxluuYwBRY4sib9NVf/&#10;8n/KOyzoLfpnTTCueqlcM15fQynMjkb1f6wY5kO9WcRU2YcYIo0vgDjCuhQSmykjwxQi66NSoFHU&#10;dn0POHuVGynnkk695LWlQNZmhJoJXwsbA4xgEsWXoI81QSy0aBNSoBOBlFMcMIyEhmepwRaMn6Bh&#10;Tiw3brhk+448K8tqEjQE/AAWAIhpiObrf8oKgS7l7FDCwxZfgDMbXpsX+pA/S9CNOYUNMkMnGloe&#10;hCflBNjmSB2AGdNQayco99Hi5ZUNteXPbEp4JnLRb8pL0AMcLwCv3wkOv2NpAFsfqXMiUgEY0FXW&#10;bL4hPyxRmes5p67qr5+Z8vjG+HycYYexBvyZXJnVmUuNZb5UplWMxM4w2DdzI/NYLAvYJYaW4Lre&#10;2ryE7fdcC5S8ng+KC6a3uH5uDNmpRhuao/yDxom2Um/KAyU3rFU7AHprPiXAqQ3m5GPd3nMyj6uJ&#10;xWJquUtkTN7DnBEb44bSM/ecum0ocORTL1KUeXh0t7I6b23X63uyS5uPtGXyXQSIBuicc15kjwmT&#10;6KuyAmncMMC5Di/vrcF0bkDe9v+jSRO0hE/PiZ56EpxMLxjAksRvxfTFsW3yEtZ8NiYn9mIScLYz&#10;G8p/zU75dXmwExOkpzEuKf/oteUk7k1oYwyjwIoIwiwvwKiAELCgnDDRMG0BLT4o/jr+RMyK2RBb&#10;o+0Tgkyk2g1jADgYJI0W68QEaM4AxW/KRXBni7PyVHQCVj+Jik6Eby1gMmaYtZjNCIP4I4Eef5Xf&#10;1AvbI+TyyqJ92jjGCkT953dlkieBakmFuvtd+Yw3gJmTJACQzQqy9EndmToJf/dSGFgI7NhDofDy&#10;HEyVX941GIwAE343ZeFH0geiTbNZgcAdwMpU6hlYrHvME2VLRCxGo096rIi8agXGaEsWGcJ0KQCQ&#10;axi25xofwM74MKdq063nCMgClDGvMocvEeKjcwDLM96WMkT1Nx6Mm57vf6qNjIkphpgVAa16GGu9&#10;COK5euccX4pJjzXXeQwBosjKEZOph4roITCmGsh/S8BwruJ3+f8EYpQd2mtbJjLCdUn0KfZiwra0&#10;N4AlglbfU3J6h5YubX9m2WjPS+891/WAgBDP4bQUBOwECyFwmT1NTsyRmQ2jEY1MWOsPABhGFoZP&#10;KDP1aV/3Y/MEA6ZFsXAd5i8voEB4E4SAqzaJeS7hj7ERIBkDAAPARFDxb8pftCHGr0w0cEIQgwRg&#10;fsuG3FgboCW8lU1Z+B999qzsoiPYA7hSzoCrcvKRZbs37NXcLw/39RzKATasnkAwW8/5T95YsDxi&#10;6pW3YCJmaGNOOShjAm7IFYBKueAf0j/YgeAXCnjOiVQGCle5TlOADrbMTIyNADs+Vf3XOiHHOGOq&#10;ptT0SADLSukjBOaEN3OnsmfeYKBZylUThETaUqqSAD/la0RGzhGU8nlZ1N+zIhmPPeDA4gFiL4CQ&#10;wtZaV+n5XDnG5JKjo1Ju9+rP3vFPU/IgJlPKyKaASMPTua19CssCZXkGE8GetmkBjILjfSSZ4Exa&#10;zEmWCtDq57TbRGL1fAM5tZ3Q6p2IPVK28hrPxDwJj5FJvzT/pdcTZDFpReDbQxJbxtwwO8Kbhk+o&#10;WB7kN8AFSGnAJh1zXh3Yof3lTyATKFmyYzkSJoNdASxr2IADsO1Nfqba7B3K96QdRXGbmwS9hMkS&#10;PiK0CWFMVNmxXqDGjJv9SN3Ht8dnDCCMGUsNmJqAt/yxJ2ZywRjMmQKkLH0AiAEx7/IEOMx9KRMA&#10;BYYBhwAEnzdwpyT4TV2AhiAZZS/zDaPVbsY28MPqADjQo7ABBW2TjQAwdyxLfjH/Kwffbs5nzTP0&#10;ifIpE8ap7lmiASgBbyt5pj4H0PqXMkW5MH5YEbB/cpMi0pqD7teulCWgbzzZyUiiBDMfLwG7lJHS&#10;0du5hdKlDWPyr8tljFBWW8mY1McUk1byzBzXVf/PhzhlMq2vL8tFuddXPTA1J43bVuJr1r+b+xBl&#10;PMIQaTYGxNLjSZYKsNt0/RwgzdWFhp1jZOau9T+zEyGb43vc29vFw/U0ZNcSMlJLk/Jb1omNlGHu&#10;GpoooCesCLTemXJz+Wzxv8kaIUygCljApAAYgW3tmPHMSgJYsCKBNSaoCElsACvPHru9MmF4AknM&#10;D4CKAQAo8wprIkyZBXuarPb3LMEyhAChT5h6ZUMLz87G9SkHYPTMgI/nUUQIL+1PMSHMWgwmecTF&#10;QZAyYxIwAZqAoTIwM/NRBWxco17xl1KoE0REGZCPF6AyBvgDjV1gp40ANXAJMy3zzWfjm9KCJYfF&#10;mgPaAWvGeN2f0+n5z4CrcvI/USKx+DIgSXkBg3y9jFVmTcFHTM1A0jgxbvhZw7L1IwE+N+exLf5k&#10;bU8xolAZe9nvFRBbKtNKQNJ/vWdg05S7VjKOtUcvMhbL6627ZKoGLqUZv3wGRau3k5n6LdnLtKwb&#10;hUL/ZYemul4sHr21k1mY3wtQarXRkMnUlmUGIB/iVGeLOssOMFsIqz2P79+GrjdIe+3DT0G40Opp&#10;8gCPFttKBLt+nVp/dI5+AIoiBQl0ApswIGwuuRSDokA4EtQly1IGQO0/zEVZ+dGAGCGYhdyCzWIi&#10;ZKocSXy22rsEFM8W0dljBHxjhL3JXwImgY8FEcgCaRLYoxzlPOUDLlmXMgMBLCS/Yyn6gImKQFZn&#10;QkiezOoAKqdZmOM1i5NnfK6EvTIzbcqXUuE/Jk/XeS7Q0Zb8yZiW/CkV1iAyTfO9YeDuB3aAxljO&#10;1nHyBKQEbV0W35lesZJsYqHNsT/CkUkY6AJjgNa635gQcOQdeOY0D+O17DsAw5/ZO6cxY0K/8f8C&#10;VWWmXGGIGe/Yt2fNscIsu+hZdDB7dW0l7are2f6yvga7Z2ZvJayZLOqtGqDM9RgiqwlFqhedzu/b&#10;W86BkWrv3v98z5TEVor1i392rl1z/yJANHh6gKiytDv7Cu5puxZghtLuPaAQCTflM8Qsyi30WiVj&#10;KiJQL22+NJYIEoLYRCQs+Y9OCbbJAbbYmMhEvjTszqQT3Uq4AzmmwpjyCE5h33xgfDoEnP+xCSZM&#10;/i/mUCYlEZMEDgEWZkl4L9nPVh4EcwRxdkOq+0b78IMQ4KJHWwLFNcyd+hhoEpQUWIAguEUikLK4&#10;vxb+AMdvAYZsmM18S9hnuYbrCHK+1dwTcx/zpCjSRJ5SrkSGlsxbm2F72kqb+h/gMWEqd/oC+BiP&#10;mBMQVY8cPht/WzaKVvf8xq1AwdHn2Ri7NIvW9c6yh5hkjRc+Qe2ErQlA0adYlSUbGKzfyLf4Kt2r&#10;/CwFgF0e2pwioFwUEdcDb1YELJoiwBxvzpZC2jPmQDWKDuDJVoH1mGE+7O0opr2wy97p8xTotbvc&#10;MKUvDehL2cUmaKtWMgeNwToyNjgEEI3JVipPu9gEEPPQ+AZ1ak9o0lxMIEEIp6Z7LaJ0qr34BEze&#10;XliyiTHlMDahCRyTsJcIM4Kwt13Uqf05cj9hz+Surmv3RFRXrKGl8Ze/Edw0dAKKIM4iZwEDNOhy&#10;Z36/YSWEbL0PqTxpnz1zzlS9+SKBgvrWu69E8ImcNKcATk8RZQpkPgXyQFae+lPZmMCSBIj4Le2j&#10;v3P+YtpGPQV3YLvyzO/KUJ+/iM0zoTLFEoYBSfcAQkKOadn4zUkXvfbgp8YEmC8BmnvLQBsgqi2Y&#10;NQEPpk4QUnY813OwTkBEOXAdxUo5gBGwVC7mVSCuvPqccqT9gTX/HZAyV7Km0XpLykqZ9AOmpc8o&#10;KkgAoDcOlItylXMn5SU4CLPKUgv3qy+gL+eb3/WXDQ+mEouOgLSe2ZOZ2djOGBqZe7nGODM+1iSm&#10;5d7uOnP56aveWYrmiXla1zcAyd/aA8SYTCm6mwBiKkJziQ+xNzGF6kPy1uSea5D9/34L5PxGwovJ&#10;Z84/UecELPm9emeVuZ5/QN8xa9xkAor8WcrSOxpnqnwEo3FKsAvsoMkTmpgIYUXYUuqYAWnDWBFG&#10;wPcBTAliwteaP9eadO5jziRYsUaRjQAiYMFfg9FY55ejaAgG5mDlEX5PSWQeI9QJbRvEY6teOT6I&#10;3yuTVp8zy3pOz5ekHYASQCAUtB1hSOAzpZqPJaMkSFkBKAAENsBRR4va1SWsxzgjgLCz1JHgZ0Im&#10;xOVPgBFQQAmTBCrqQZERb0Dgl+N06Zh1vf5QH/2oD3LUlecBuJgtta3rjWEM1tjR9uou7D7AT6H0&#10;W9bAsrxk0wPMBqAy3ZorWZYAEDG6VvJM1zLnBnz0XzZSpwQwTbbqntMujM0k89RYAtLaLwE29bOx&#10;VoConVuJ/GV6XpMoUms3Bsdae8E8c2WhgPQsi5RQ4xThaiVWGwpJKwkIM4Y3PyCYJhhA7FUugTfM&#10;U3vatgUEINBACSra7ZK1gIQAoT8FiEoLHATw3HTiqyN4CaeeaadVRgJFmD0hhyUQTiY4BiNAJuvX&#10;mCCBiPoCDexOwARhSugTRtqb0AUEBCmhhlEkOhMLIERjKgSuBDNToYntPxozYY4dYBnMhF7A2RpB&#10;79qb6dVzCW5mUYIQ4BB6PbOYPsUm1KOMsGNqxuRiKq3bCbCbxyIjjQeA6znZd5SWHp8oNqXufI2Y&#10;p7oBAMoDMHKd5/MLUhKmQurnALH+PxYPvxOIQEYwh2Ai7JV5Pb5EdaDAZLcX9bMERlsAHMCvTXIU&#10;mTy1r+sIU0FlzLPqxCxeBo0InuG37AEiAAsg1tdghD3mok7alKBPApKAjJKjnyzpaSWmVUoBH20r&#10;UazCEJfOZe0h6KmXpo5wMt6N415bYXo9tw/lJEeELS0zq0JPkc+Wi0B+dHetIR8iam8AaeieeU4H&#10;uYb/Yk/btwDBbdDxsRDmvfPQ6icbCACmd3hnrgcKQuFvKhFUWViOQRlL2bljpEzAwz3ASuAKoQOY&#10;CDTg6jcgadIDAWYy7IvmaWmC7wJUjG+BJQQWgcfUzL8oX0oJEOxtAzZSzt41QBXgAmHP7W2cTnAy&#10;jwLwOjhCG2KrWK66qkcZwWsMYYiAl78NqABiZk0J6AOQ8jgr7VgG0fjPNTkthsnWkhEvzJvyzEeK&#10;pVLcCEKMS6BOtu6Lv7UFlH7zf0+AZYxQHPjH9Q0lEUtI1K5xEJZLZoXZAkrKSfk/JmxOUTBqgQ/o&#10;s7l3q6z8XgKrWsk4wTpb96mfMVm6QbRTjvNSlt4ZfjntQoBOK1EilbuVtB3FoOfvxsp7ATfGDutK&#10;vag/Vg0gXproy+dTOlggetHklMglZ+2OzjNKib7e/DzEmEw1SA/lwxBrE8+cdjhauTXX3eSz15R3&#10;5J6s6SE0p/YzTF76i0DoHaKZ60zetSaPkXIvucbkUz8gNbqrBvMI4YYVMN/xgfGnEcLMZNgNUybz&#10;CX8VQSZ/2iPQA3I0XIDi2QQHtioSUb5MQmsPOR2pu7GKHTBJWhbR2hNUGbFM/dnb9g7bYWKkVCh3&#10;GAyAwqzUGbhjTfyFzIJAmJnR78CF0iDi0dpG9ccGKWEAgCLm2fysMVti5e714rcjJ4CTfPNb/s93&#10;gK4sWJGxp2xYqWhTfeelP7AHIf3YtjHMLEvRwWYxA2VNMAvG5T/KnbzkX5p+YwJWH34lDN246O2F&#10;CewpRmUa9UUJ6NBPLXmJTWujchvEBEYBPL/3gtzkpz16UeNTY834Af5r9jw2FwB2rYhHxmqXXtuw&#10;xGj7XqSoJS45FWlkroxco1xkgecuWdM5xBADiAZ7Fg17YAk4NBYThKa4VaqfkXzvItAtaTMTlQZs&#10;gfRISnRf71r+IH23xm838vxRIZK8XE/BIrSZsUZ22CfQ+cZooWE0QEEyXpgFTQ6gI/EP0tIJTCZE&#10;CUia9PxGOW2CuRkIjZpcRtpj6hoCXhmYvqQEmDHjMmcR9L32wB4TBcqXxFwcBZWQVX8MKcsfcoRZ&#10;2oYCQYgAFNdik7mW9p/DerEzJkngBFyYpJVPm1EasmRDG2NxIl8FrPgsD0odSxJGqp+5WTBWZdZn&#10;wuUx5myrZjkA060+xiQAI+AmSJkWjW+7NBF8gDo76Yi2BOz/n737jrquKevD/8uKgGKiyxITIWCJ&#10;UiwoVRARIdKRIL2EjkiTXqQJBEF4pRcRpAioRKr40rHSFKVGA1hAMUJilBDTTP66f/lsvJ7MO+/M&#10;3rP32fucfe57z1pn3c9zzi4z18xc36sPvhURs/pr7yhAoEkVK50S7zfmdfMfa2gM3+ErRv9aZLD3&#10;p8cloYV58A7jbq1UM2a94d0AMU3PSe8Pfiu1Qt/Mi7nzPRBPD2EfQwvrwHoSjFRq8jwJPqWGftZE&#10;Tau1DmtBbRFlOrsPMQCR7brmK8BULbahKKkxE7hdW6eAzUMKb0lR4LSuFSm24OI0h5qjfp/zkApB&#10;NDsgh7ENFQKnGTDjYeAATEAF0yjGQ0uyKTBaDNIGoyH4XukvmoRgBtoC8yFplaYo6hUojymFV6LV&#10;GOYBVAAS7SrO4AQgwFu+VVr0In0uQBIhiGkBMn1OmTGGgsHTEqwZwBhVefKcSHRgbvJM7+CbpXlG&#10;OkMcI+U39KLt0GhaLBZLrqXQUow1BIk4CxVQMyeyGNA8mYsJlv7Nz1tqClmnZsBcsEPjmtXA2kWT&#10;FquCPqaRuDRdYDp3Ti66WFelfW4u8fCIGMbLCWZMzmhmLVhXtdSQvjVuHQPEWmFwdK254mim1mmN&#10;NxGWSnmInkko8V7xAK1CeZOGKIcrwqnzslLBwEiiruHLGcMAltwgx/TssTRTHg+9w7nedz+TEKaW&#10;LzqLxH2eIUCCj4yWsaaG4ZLu9b/vKLGoJUpLiDUK7Gxq9wazjlBsTDA2Ca0MA4jEYoyDAIG+tUCB&#10;JWhkLvRJYAetBmArl8e8COSBYWljy4/jKwWItCxar+O8wh9HmJCvGgduE2oJBxgGLUuQCW2P8ECD&#10;yANFpA4wYQJU/p609qf+MKNhnGjfauKek34BOgGIEYxVO4jbPuBnY54U+Wv8aQNE+X4K7Teu8ztz&#10;cnokW/oMfWmtwGSuKBtRLUifaKZTANHc1kyifrPP88BHgMXyYK9Yd4RD1hI+YCBmvmnd9kMt3aNv&#10;Plk03NsnWNYAK9L5akFEaFVLFeEOWAQQI8q0rx5dHB47xbY95+Y4K8+y6E12zamf0sECp032BYPQ&#10;moACf8zaWvhXwtxZ6h8mHukDNg9miMmTDvkUFR7mR+MTAnJ8YsBDsA3mQ6IHKq4TEBFh/lHbEu32&#10;WbgAOPPN0VClb6TMMf23/tPoWAFofvYfQMTc+OMiP5AW6GN+pYKgVYS6Y9x8ctYSDSIPjuCzorH0&#10;NWCLzszNY0AxhLLaswHPkLk6ZaapT2toHeunfWH+U/BqnWcmbJr02GY8ilFERKsgKVHHMQ5rueZ/&#10;HHoX8795KDWmbsIlzZhfT05nREOLfCb4cDfkzXpjRbJmakct2aOAtiSYCxBz79CJPaU+R95lBH7l&#10;1zCt61vpvRFlyj/dqnA0aYg2mQFZPLXK8BYG00mLCW9oUuf6fYqENde7l34Okxcm1VJBPhZGLTJN&#10;XzEBkjL/Svidaj7cpceWP5/Gx9Rpw9bmNCrbYzQCNZg85RVGNKJAmZB+MR4M3Hr2XWxy0dRxrmSc&#10;ORgVWgCFa33iGmZM2ifTGI0SU5OvKFiDBgp4mV8BijQHZl39E+XJp+cjShIz0X+bni8NoEsvsOcA&#10;dL6ZY17sORodgSctSK2vNDrvknpCoGV6AoT6j2kK3AnhlYnOuzBFYJof3eZ6AEsIMxfyA8N0G9qF&#10;gCw0RRNCBxPbXK2VmaXva70HkyYI0W5FQ45pBA7WhT4wL/0WeYj2Je0WgKUnxrNi0D5rBwT7vbbv&#10;rSHzX2p8bdYLAYD5k1ZqncdZkVHlp3Sv9WuNqOZTavywUWA+/50PUZ+mRGfDE64PFg4tn9c4Vq2k&#10;YUYxitlLt4WGiIAlk5pOYkB8H/tsrYt+lz55R6vEuMt7xtzLBBGV/1vuC5NFGk1nXPy9mF9I4JiY&#10;zRInm7c8e1/XAAgaLPNSqUWUMwBR+9XmjaAa0nBEVwoP14AOkMWM4rRuDAFwYur++ggEiXMA7QNC&#10;hQ/XAO2M8KBPNqwNyExDk8XsSK9yAgGR5HmaHlCkmcmbA5yCYCTHA3tMELjSDjABYygVZsfYRMwy&#10;pZZ89kxInieKlLaHdhGB6ZmCDdLGFI2ZSbsBfMxiTFVMZlGyjGBg/fAxeQb/qgZE3BNVStAK3TCh&#10;WjL10msGaLf6jPTFuifQEKSYn6MJPqnlGbqGhmhuS40Pmxm/1CIP0fxYh+iX5habX2u3xN8AhHVb&#10;S28jvBB68mbNEt7MHV+wfZ+7v+TS1k7WEdBEgKzNqaCYWpCfcfQdSqzPNUsXvGHNCUDMx2Xv1jRE&#10;QWPGK0BpyMoQz23SEPkg+jREROLMT6WcpRf9WX6+xYcZjikZFhVgaC6YWho2zz8VGoYFBngiynEt&#10;dMa0CGQ18weGwiRIUAA2wArY0Z4waD6zOLrJ77QYGg+GTtMm0PlOJJzvMJ1aFf0Wmoy1lIT/MPxg&#10;EYgQ2mswR3TA0Ph8othA3h8RmWihxqYx+MukSmMG9vKymLdI7DQ9zNX4aYeYKcbnE6c40CZYDphv&#10;ASHtk28pGnqlUYB8iu4F8HIiRXICTOsWqArQkeoCbMwPsOYLCq0ZGBBsMG2+PlqJ+aTNASmATaAb&#10;IBoAAP/0SURBVLsFvt4tjQYt+ODQB8Bj9hFEQ5saEmqNR6BVmgrh/b6r3UvwYHYsNUIR83EJ1DyP&#10;4AOA+IgJSK3CvbFYm7Uj9ghQANbzRIiKyOUaYLYE0IoN1LR3QlzN3KpKU60ijPF79tS0LfdZE6XG&#10;wkO7rJ3Yw9pSK80WPkT7pZW+TYBo0QFETLgU/soZ33c0SAsD2a4ZpoBJtdHQeixgAU/mO6ACIIAg&#10;qYvWgnmGJByFoGkYaYuE6OFeLncFX4sE39KGBiT6jGmHNBp5SMw5oTEQ2oxX5ZXwT2HSaApIfIeh&#10;kqaZOvfd9FP/AQmNJTWN0fRJ8EzbtWhT8wR4aj4be1maBKbJ9Av4jJ3JMEyhTGg+ATIAh6ZM0sbI&#10;h3yExgBMvMP1TLd8osLrFYjwF6MGkszKPoQUgE1bNkbaKksFUAHg1ixfKbeMAB6CT3z4xWiwcfiy&#10;cQEN1+FZ/h3mbUIPBuod0kwiyhQoAUMmzBA0af40dTwvdx/4Py24ZiZkLRAdXTLxo48xScwH9i1u&#10;j1iHNCZ9qlUEYzIlwBCARGcaO2BoaQSRUmUe7wSUfdVk0GFqABrzfS3tQgCUfV9LFTHeWr8CEMcc&#10;n9cEiIIRbBpIndfYswH5Tjhjh6SwlklpvWbf/q1Wlbu1/1OuE35P8iaNjTEJpe/K58j/MR4AQAIH&#10;iKR1oFE7WXtK3+e4R4ALRl8zF4Wv1MZm0mR6lExuk2N2AJJJmLQJFGgpJFO+IM+MEne0ZxpRLRx/&#10;jrGkz0BzJiPmN6Bur0k3ScuyASWAROOr5WRhvphLHC9US3a2d/j7mHTRlKYcEnTfvqKRYfJALvxt&#10;tDJaUiRsGwdTIoZN6MAzdvUnpms2+mk/2gMAjDaOhiwA3kV7pBHJ7bMOmC/lRwM4wVOESYUcaKbM&#10;yczZwMkY3ANQWRzcA1Bq9AaiNbDhF0arUjqBfgN6IMCnN2afhf8xzndM1xFwjdQYa56PeYzfznog&#10;dOTNumJBSPMm82sIk4SaUhN3ArRqqRVMraUi6rvus/Ah4gOt2NQEiKEhmrw8lBgjIQnWwo93HdRa&#10;7m9VuZfsL0nbZm3JbRrTD36uqE9pEwMWwCvack2NHyQCTWobDyOgMdAkmEk1piMggXaRz0j7YR6k&#10;RYTpkT+QuZj2YHPXzlnblSbWEtMsX5736BcQ1EeAp98R6OBdBBXaYpSWK72fidCzgDrgsh9p07V6&#10;qFPHQDjGYGhsBLQIPooIYIzPWgI8zJDmomYOm9qHJe+jHZoHplzrgWaUR7EGL+gTSgka/NalerxR&#10;uo1WTvDKXR/mLPza+VjtfdpulGcjDODB+sSkaT3jx2OOI4t36LM+5Y2Z1fwy79ZcAQAxT1+J58TB&#10;D+majt/0m/WgBqa7zHWUgJy9lqnNixExSeSTJ5CGVDEXk06BJ54Z2llIrzk4rQGsdpm41nvRmjY3&#10;d7OxmU8FYDCh8Qdj0HxPa2pMicxBfcdDRYX7SLzWf8wlCob73XphKmby8mHCo10wYzH7AB+ajeon&#10;czcgAmjj/D8ATMMS4VoKWGMqYuYW5VeLsGW1Yf5jDkyDM0j1/HhjtISW8dIKaYFoRPPWt8ihE0+A&#10;cUYOoGAMZuzagbYt7xtzzRyWHOsL4NMs8bZwF1g3zJuEjyEeFKdOlPii/Wa+AG8pIlRkcM1XDpAI&#10;e8rWCdAScKIYhf7Qjq1jYD6FJ1pfeRUk/lqmVwcPswLWrDP6XDsP0b4lJNV83szoU60xxhl5o7mA&#10;EgcE5+6fvvXUpCGGgz83mapYgXmmx5iMWbxTrx0z2WOundqffd3H55LXVpz73aLsLFBgkEbQjaHj&#10;FOm0ZRwWvACYPqAiyRLemMOYu9CMRM0sxdIBIJhIRXgy5WAgzEwkdSZU46TZuNfapunwrYmEE9HJ&#10;pAakmNcwec9lzuRXA0aER5IwzQDzilJmmKoIV88khQNooA2sa7TlHyGEyh2MYJucTt4NyG36XALH&#10;iIA7rXNMkE/LXPOzEtBogKV0HuP1AdZ8Xky5U5pxD4FcmoDf0vfoRykB32+EFuuB0ETjDnNbq9nN&#10;MwCiNVQqZOJ3ewSIEIxSf7Df8FP7PH+fZwmmYakjsMZxUTWgKdG7r7hFfj3a8+VaX/aKtdtncajR&#10;Hk+xJ2u+Zz78GiASQJiXa8UG7HeCe+ndAYizV6qhFeZBNRapvCUaS98BtVM2Qd89+/YdLtH/qc+8&#10;4x3v2PmRznKzQWtn1KFLJOgDNUExJFMSs81tndIAbWxBAL4DYjY8H6pIOoyKOUrAhnsBCqe8dW5j&#10;ATLfkdKZXJklMag0qIPkHydq+MvsBpSZsgADnwnTlpD70kb2nc0MMIFozTTHD0hAoCHUAI9PD/Ok&#10;kXB3xP6pJcSP2V+YpBQXYwwNkADAhxfl08yJ9AI037UEXmnd669xpaBZo1crWHoWPzIzXgg4pXfz&#10;H9Y0X24HdMkDZqIP/hJmWGQEUKV+Vr4vawZ9gQgBzJhYFqxLa9i8juW7tD8aZV8KRDpO2r81SPGx&#10;vsxhLdqzxpNCwIQf8d4c6AmlpbQL96IBC0mtJCj/r/3ZB4i14KZSn5s0RBKMAaXJlZiG72rhv0sx&#10;7SFpccx7pwamjHlH37Vj34/xCWA6hjZGmh4zHn6KKLhcuo+0CciYIRWCZvYCRqRxjAQwYGK0TD45&#10;gELKtPE8G+Dy6WF2tElCSN9mN07Mn/SOadCIMGgmxI9//OOdiUmACbMhE6Y5BL61Igk2Nl8xkOW7&#10;qTFxz9RPEXg1jRw4oUecPMGnhXnQJuN0CetJLmQcjhwnD0QhAUIFTYmJToASgEZLfmd/CSDMvuiI&#10;TwB8fCGO20I7WgmBQYSvNR+aOUFFSoa/BABaAKbdClyejf608fSesfuqBnYsJbXi3O4RERv5mPkz&#10;AKnjy/RLf2I/5GMT6IN2cfyRRHMWDDQ1v9YyQACe6FPyw8W7h+hmXQJUczPUWEJca+6jmcMp/J7f&#10;2Zowhpiz9P19/Ta3hMfakVaR3lKa87AWEWBbi7Q0AWJoiMwjFrdNL3iBhjgFoFo7NzRpu/6eE3GO&#10;jTTUp9xBP3R9+jszSi08ecxz9nFtnwayy/uZVjCKWsOgbL40qR0oMU3xB4UPXH4fpiMQIZiVDYQB&#10;CcsHcKL0RHuOiQIs9YtfzXOBYtT7LDEBwCZHFAMA5LUWNUcFtNT2H0ZifxIGRAcKbKDhoovoU2MV&#10;NMWnyjSObkzGngkMRTLzpQFEIOcDzH3QTJRupERg6OgrOMKzaFdRO9ZeR185e+YNKGO0eAlrB5M2&#10;huV+8xEFx70HUNNAmWalETBzE2L0CZ2APU0fcOm3nDSVYwA3k7nIUQDD/yWylJ+c6VsRh/TMRuAF&#10;iH0ADv4W89Mn2OmfHLohIErnscRj+I5Dw6eV0iwjDYjgkwfm5O9r5VvWPtrXkuDTfppbwlIIW9YZ&#10;awghbWxjrbHu7KO870MWiQDEOJEmp6V1zMJTogF3hPdan60CehMg2tAebEOrv0eKZGPvKwVWI1qL&#10;T2AMwWuLcQpQ16S4Mf1Z6tpYkDWJdKn3ru25HPd9p6pEAr/1SpO0GTFzmh9mTLMhqYo8Y27B1DB/&#10;0jwzFQkYkPhEVRYmrdYNVaJXHF6MwdQk/NBQbV4StVZiHpg8xoQR1NY+TYAmiKmlJ8ATZmnG7p/r&#10;VJrog/QFWm0a1GOsqoign7xDJmZmYhoPTT0twm1OmIAF4Zg7/MVfQow1L+DLXwAICGlUgqGYn2mZ&#10;3qFsno+5pgHThK2BOHSZmRsQB/iG4ORvRFkDZBo1oQGIo1fuB4w5BtZ9AV59eyflT/k8Sn8gJNDw&#10;hwAj3tGyPuP4pzitJO8f0yxTr/Unwjat2qMvaNOa/6zfYdKN8xBrgiXNt+RfRCMmZ2ZeKUjhR0/N&#10;zgQeikJJ0QgNkUWmVQlrAkSEtGgwIp9YSAASkUh+pBqSrb8WoEFw+uoMG66N7q/Ou87f9BNlq0iN&#10;kTgL+UnU/DfMCDYRRsVUgZH5P1MP27rFKdmchOWMNNJk1JKM2pKkUR+ALkfKhrKgI2EYY7QhmayY&#10;cUJq9n//FlJuo8k/Io0yAfGPyNvz8X9/Sd0mA/O1wJiDVN7w4R8wuf4tzNlfkozADYtNEAfm7C+m&#10;RVNgt3cfG76+knBF8mG0NB0mECYOEWFC9OVgkYAjH4uJMAJALHYLnTnPvwWaAA2OeYvSbz4hLTP9&#10;YWyYqb/MYvHXv0nTcRp6HC0UVUJIvmmVEAvZxk0XZ7rhUybh3xGQkm4A2g4p19pKozLTwgHMPNao&#10;tYexCprRNxsS6Fm3EW2q79Yehhhamf7TrHyHOaH7lCLOwXACEGsnBQAw68o6rwUeoJv1R2MtScvx&#10;rjj5AiMv1R1GM/vFHq0lO08RgrzLvk4DsYAjv6lIXqZWgGldoW2U1UvfZVzmltaFJkL53Q8M80jz&#10;oT6mayasFcFQw4SJFubau2Jd2wfA2fvsLcKDPV5q6Bgl6/LfPTcVDtLf9c381E5w4GuVl9cCckN0&#10;SH8HUHh1foh7XGNPWPP2TAqG8Xscml16J55WmlPX2sd4Y+0kHQINfpw3dHKP9ZKaavHWtP5qLYo0&#10;jn8qBSjV6NYEiAZksSOUDwmLsxU4Uu1DuoqK+qnktf37i+a7NXxifjD4kIrjZASCjTn1mzmOYBHg&#10;Qar2wdAwUn+jvJe/6WnpAkpoAD5RVYRwROIFRv5NaPL/+M73/h3X0Qp8R6NjmicYEaZc4zt9DL9V&#10;CFV+IzRhyJga4DAez/IM4I/RAEn9J6zYcAQP76VNEXRsQCY4Qhmfn48oNuOemjrgPvQuHZ5NMDE+&#10;Al2tFB9GxlRoD9ZOG7DBRb6iDyZdK8KPUfOVWgtoMybqcIj50qhp3gAHABLyRGwCBoKFNUagMXdp&#10;bUrXi6z0O9qnwSLAMCI+a/68MSbLoTHkvzPF8p0RpnKtDqjVfMzGQ3gvNf0l/BCexzb3ArRaEJX0&#10;nZrw5h5jqVkHWB+sC3torE+W5UZJvykNGApoKzXrEy9Kg3lYPQJc/bsW6BOFOmYHRB2FyKRX0hOz&#10;lM0b2oi/FjqJ08eE2bh8N/6qoOA7HxUWMAYh5SQk//Y96VAyMW2K5mRBCWwglfCZ+LdEZozMRwQU&#10;SYH0ZgL5DZhtOP9pdBYynwiNj5klfCP+7eM3gRekUNog7ZD5hSmG1sgs4xOnc/vNAsf8MViaqIAG&#10;jIqEw7dFsuXrEObOHMf3gdEx4zDp0GaZzWi2pJo4biVOQvc9pu7D1BT/9hfDxmy8m3bk3ybau2nM&#10;NGv/BwwYJyYPkACTTeAvsIojhVKgw3BsBEATh8USeoDKoYE8t0oM9QddSNbWgGv5YEiuAbr8ZqRf&#10;fi7MTNQoDQ6AsDAwsZkPmgxNlrUBgKOlOakBTR8jIFBG+kTKaJiuzBWfWC1iEEOQ/8XC0ndIMl+P&#10;tWGd26OCNdTKxCA1zFzfrUVrhRXCWq7ljk1hbCwdcbwQ2vMDRnNCAwEFf0iD8cyVveg3QTolM3GU&#10;K9TXKa6QKWOJe4BI7L+0fqvf7f1a8W+l69KUjbQPxsDyBYDGtkjMrxW7xkettVLzXryPNSlvIkCt&#10;RcLilLQpVpkQAAieY6oTEYJqSf3Ga3+weo1tcfYp3tnqZ23SEMd25LReb3KAN5v42JDnVpqkpp64&#10;J41Uw6S9GyOJ/KswRfq/PpKeLOowWdrUTJeRVMx340Nb8MEomYyi2LN/pwEGfMiEIeZTG4cGRuqn&#10;dcVfzDoEJIzD/zFjH4DDzOvDvAukCELx1ybGoEWSkfYIRv4fnzAnYwLyu/yficbHNczOTOih9TL9&#10;eC/t12ajOREGMIoACAJU1DQNExq/ESGA8IJ2zMFMmaHpuh7DZ8IBpACIOZCviaDDhAYESLu0NL7L&#10;ELCAD8DVzBfBj9YpCKTG5AGb59NEBKmUNCHfERgJAEzuBFN9ZGr0F9AQGPnnmI4F1kT4O4GQRjlX&#10;M58EGEEbNLv0bFRBLjRAZmP9Mm/WqCAxVoaalG+9A3njILgRAEvVX+YYg7URh0Snz6MMEJL00x6w&#10;zq0R80fQKp3mbk2X0i5i/s0rgaXU+irV2PveiX6lFsW9x9ADz4j9Y4xTNG4uJb7bGN+Y9xN00HPu&#10;JpgKT5j9PMS5O7rk8+a2uy/Z1+3Z81GApSC0R8yT/4BWTGsGYP5PavdvQMBcCIBJj6wDpFCaGODn&#10;e6bN0wzihHiWgng+8IszDFkyWC48n5mQiTWuk5gd5yHSLuM8UZYMmrr+1JgPM6s+skTUtFL3ehbJ&#10;PsxgGHoAN7Nc+Pxp/8AwBROgTGgwFlo0QCVweJYPaw5mz8IDUAlCrD58rWHp8RvpXX9pvIC4dHQR&#10;4YC5mtCFobPCECT0PfWt5qY69AM8AADQEixEuI7RQFpXGcZcO7GB4EjwICgxn7Iu0A4JQcaQ13gW&#10;jcmSU+NHmDQhodSsJXNX0mp8x1pQS0MwN+Z8TCNQmjfWLWt0SlM8goWr1NCMtlbT0uxHVq4pzZoQ&#10;FV1qYTIluLbiwqnTEFtV4ynE3+5ZLwWAESASycjfaIMHGKTHkgWw2aAa8w6tkAYZdXppAb5jfg4w&#10;4gvzzIi2LhU6tvYwVIweyAKhiPJkKtQfWpo+9kV5AhvaLO22Fh1Hu+J70cfQeo3HPUCDG4D7wAfD&#10;wKwAJdM+kxmJ3piBFPMxJpsGwTG5A3QMUtCRPtPs+HMiAjSAP3zTYW7nSwxg41phcSB4oCnGx1zv&#10;XsJKlHzLVxYAwqBpsGnwD62TudH33ClxXiVt2ocmHQFg5s6csnD4+Lf+AK9SSTXPyqvGDK145nfu&#10;hfycTi4hwlft/Fgap8A8LReKaDaYeGnuXeu3WmCVtUPIGdOknbC6ANO+Mme1aFvvYoWg9Zaa9Wnv&#10;1M5SJBz1HS3Vp7GysDBNl/g+4c46Ew/Qamo/dYA4ZiFs154eCvDHWPyYPKkxDkPFwGl0GB0/NP8Z&#10;aRZoAgYaCI2DxA7EMAf/F80rOpkJlCkQc2PiAkIYP40vN90xIWOOmJLfAFNEKAIwJjSfWvmrMH/S&#10;HvnV8iCO+D/TN7MskMkjGYE/MMtN+lEqDLgBNH0z3gAADAUDBhSeKdiIT0/gBw2YhgbcmdKZXAEB&#10;AAFQtMc4PBngAlEaHHqYD7QjDDAjA2y09v5aRC1Qo60bRwr2sVoBGo0zgvowWyALcAkSNEofFgJ/&#10;o4pQVBTSP2DP7E0Y0B8ABayZ7gAx06y1waQrVkCsAT8ZBmytoQkNhE/afOXmT1q3/vcBYk2z4TPF&#10;5Eul5Wg6BJdauUyuiD4N0dqLtWHOab2hoVt/tZrU+kKAieT6nHOwVNSCiOJwiJoPnLmfr77UrE9z&#10;VAr+0l+0stdLgMelgidY8xsgnh5e3zuSVnv/adecbUiLH3PEMGhOmBStAEMTbINBhXOeuRKwkWpt&#10;OtfRPDBKfj/0Ct+K6/jEwm8rAMC78oAKUjZADIYjoCqNvKOl1Wo2eh8TGnOvftfmlT8LYAPkEqAA&#10;KL460nFJ+8AYMLXSGXx84/pIw/AhTKRpVoCFOZlmVotyjHJk/J5pkQSgE8wWENSqhwBa5kJzUSsx&#10;hjbmA61pFjEXAFjULp8xIJXf5i+zLnOuD02OdmWu0JuWBvQ9D2MWhMdnKcUFeDupw3qwhoAkkzgz&#10;qeAkfrc4bikHKCBD+CrR2VwTZryr1AgfqZkvZ+ZAraZZ00zNWQkAgBohIaKd+fPtF/fkLV1/QJ12&#10;59paUr+1U6tiE4dD8L2WGnrUAnnsTeuuZiImlKBV8Df9jr4De2vDPBydybSVsZ8RnFv9MNc2X0yE&#10;Fr8AGJoAzQSD1E/mUeY+oEjDwZiZTjFdGpucThIo5uZ+EcWYB1NdlDsTMYy5YaaeDRQjSCQmC/OU&#10;QhGNlpkePYOhYqR5s1ldq98Ch9KcyvRaGprNz7/Zl+BPICAV10xcpbkDGjQs5l7CAg2PBs0/xpeK&#10;ITFL07YBEc2LxsfHmGuj6EnDAaq0J2NO89rMFROtfhhrMCtmaf5FfagxfPMCUPWVdoCR8rPSQlsP&#10;2uUHjcLkxmHeS4ExfZswaCiAzDMAcd76+gNAS2caeoY1kKYK5MJs394zbzT/EiD6DiASaDRAbx5K&#10;WmF6v/lFd8JabhpuYVRRqSktGdeqsaGhPRhngxo7gA4aAEQaZKylFBCjuPfstUxbBr1ds1GgRIF9&#10;AWck4wMpDJ3GCBhI+ZgsiZ3kD7CYxGgwTG+kZcwUAwKEpFl+FJod4MM8MF3mMwAq0IUJ1Xei6nwH&#10;eGxcG8/7YszSEPgRSc+Ymo3rHWnDjGhdTIi1U9Bdr//ezWRbS3AG6rSrOFFeoFDJMqCvKePQf1I0&#10;uoTfio+TcADkU8buPsAsrQjdCCEABcNKpXD3AAnmzzSp3ruAZX5iCf8VYGGmrkWR8gkyrdFcU8YM&#10;gPUDqA81ayOO3nIPC0GYcOPQ46FnpL8TsKyVIQvMmH3Ah2jt1iLZh97V13/gQjvWjFsaRt7MVxQz&#10;SH8j3DClj22sL7TW2tFRfc9jiWC1SUvGpbQ0FuupVPknDhTffIhjZyy5PmUUOzxmu3XPFGDiwuCA&#10;FLCykfiDfEcaN68YKr8RzSVMp0AkanFGoILNZwPTjDAl9zKvATemrgjKiAAdplNgSwuNEx0weP8H&#10;dIBMygUJO42oxEwBAzCOcm052bybCQ0zEo1XY4bMhMYRgMKHhfEzCQ4xY7nCxsak5VrmVu9j0iu9&#10;zzXGCeABKXNiVKeSI4w+Jf8X8I/UlgiUwcgiaZ/JsjY+tAK8mF/uV4zjhfrqbJpHAUbmnlWA+c9a&#10;ETlL2/Z9rdJK31Km9ce5oca869mTaMskyhIQgJjzpKE8wb755jbg9/QMQJNW4WERqNVK9kxroqbV&#10;DoGa9VUr9YnutRQUAlQAInowo7MeRBELghsrjN9yUAwNcfbSbXvmbdvrjpAChxYk4uR2/j5ASPLF&#10;rJn5MFFMX4AMwBAYAYRoh1IRMEr5pZiF4AkARjOkMfkIwsFEmXxoTICSuZB24f9RuQmAoIMwdn4P&#10;zxWgIoGbqTE9vUIgiv7xSUUh7BIYYliANUC9tDQUuKAV0k5T315UeeHLo1EZo2tpokyEUUiD6VFQ&#10;CkYD+JkjBdTUTHWCI2jd6BBBFsbAVBdFIIA3ehFCMC+M1PWEgtAyohydd2PS8b5cOwGA5hCA5X5F&#10;zwBIzM3ArQSormEeJOToNytCWhnIOrBu8mCnFrOe4KbwExOu+iIxW7e1MUTEs3tSzVuf1KmdUkfa&#10;s1gxzLdn0vCt92h8bn2F8/02pbg3mqB9CEE5YHMX1E7xsX5YavjeBT5ZKz4Co1gprDHrLgLCUhpH&#10;lOnsxb1bJ3K7bqPAUhQY0nKiKLRgE8AGpEILlF9HU2RODOkaw/YdE2Qw0UjdAHIaqZNJFLMNc5yN&#10;F1omidrzMEQMlYYp4Z9Jj9mr1mfBHXw5aurW/EzejVEAOma+WjM274tDhNPrMD2CgXFiSLQ4ZlDa&#10;UFqVyO++o8UCi74DvwEp4UBEYSmMHijQAiMlIyJB/Z8pOsDQ+OR4picolMAMSNEQCDMlWtGe9R1z&#10;LDXvocm7xrwZtwjVMA0LEjEemv+Q5lV6PrqXAoSYfWs1Qz2HSb8WZNK3h6wpwgHwKjX076u7Swgj&#10;sGmsKsz60dDSGikJt76TehO+vDH7nMXA/ihFDHuOfQfs8kbbBnaR7gQEASMfsjxQe9x3sc9zQcp4&#10;rDtm4tZCKmcy7aI14mjMpJ+1a4cAak56eNeQ3yR8iFIK+AxI0aIAaRS0Af+nHWBSzG/MfaIFMRfm&#10;SpImxhspGRgOLclmcj/TmI3NpMREI9+QhkgrsTltPJu6zxdoHPwaTE802tqYMH5+RYy6zy/GzORZ&#10;pUT4oD/NDCiRqj0L08esSd7GQ3vDUPTbs2r5kfousAYDEsRSA3J+Q/4v4MNsTNPm50Hj0LgwOvT0&#10;Tpp7zboQYE8wKAV+MD9HTqO5BbgEGPPg39IoonC7sWGgNCJgqP/mIPyJ6E2jVuUoCvQLxiKM0IrQ&#10;Bf34KwGZcTLVGh9mn/vHjJ0VopZLqI+0/xYtNN9L1p91VGrWcV8eIpqEa8C7rQVjwRONESDW1qX5&#10;rxVEADg137b51idWkVJjleDPjOb9BCeaHQFNKUyBRjTNNJrUWK1H2mWpz+6xL2nCs552MSdz2561&#10;UWAKBYYiCDExi5/mJfIPs+efY8ITlWnj2/DML5g13xomAEyAHubM74Y5Y27h/8P8gAjJlLYGBJkW&#10;I1KVhgNcPRcQ99UbJY1jwBhvjelgLEy+mGkpchHt3Kv/NNe+A1uZAjE4Gi8NyLhrVW9cg1a1mpFy&#10;OAkbgoJqjI8GQFsifAhOKjVh9AC1lmPoHnPAFwnsCCglARYzl37C5M3cqrax/EAgZi1ExZ60ehFf&#10;ZTB+8+g3EbBRO9h3hBA+Jz48jNR6AqbGrj+RhpIfZJCXfAOe1kuN3jTsWh7i0P6g5ZmPUlMxqC8P&#10;kQCU0lPAl7EBSr5wa6BVm0rfT3is1SM1n/ZWjRb2gzWjAVwWF1ohi0UNROPd9oHxpsecxW+hIQqk&#10;i0ChIdqeSQ1xiCjb7+ujQJ9GCiBoEZGHiDkx52F2zDwYp/9j0vyDGFtEKZL4AQtTorB/78FYgaQP&#10;wCSZYuJAEsjy0/lgAAAAEPo3RloCC9Ipxu49kR9YorBNzeTrQ4sttahQQ5stVcsJQIlaqUBAoynT&#10;3Pi8coDBLIyRRo0RMTHSfAN8mbQAOd9rbR6Ar/GJAq0FltCoaHC0gVpEZxT7BuQ1s6B+yZ3T11KR&#10;a0weaIQpGKChO/NrlLMzj8ylYy0d1hpQIaDFkVHWm0T9VMih+VpTtYhZ72eyLL0/gsJqu9DYotJS&#10;fg26ji3dZi8QBoA8jYyPuVWjivcz0xIMpzT7DWixCBAsafWtvkrrmhkc/fMWPsS+Enr5PWcCEMcu&#10;+imTut1zWApgShigoAHMlHTOrEniFEgDZDBjZrIIoBHVCPQwV6axqLHpO+BI02S2sUGBK0BlWgMc&#10;pFemHEDCbxg+uVxji2r9NCLgW2uYOEAVxFM7BoqETXoGwGnh7PSZmDJ/WimZmZTOdFUzt9EMAKl+&#10;AH/BQPxtgmxot7WIUz4poIPB17QL4E37oq2nASNp34GMsm+EmFoCuL3Mx6lPGL/nmRcMXIAPLUff&#10;4/egO4EJqNP8zDeBAx3QpKbxtq5oQhNGnoIfDdE4aqXgaIilQuLeqUC39VYzp4q2lX9XajT8sYDo&#10;OehnHdtD1jLQjXzFeA/AqgUNEbzcM6WFlkfAIbzWgsxKzyZAAWL++LwxWxtPqXJTrZ9nAhCnTNKc&#10;92yAPCc1y89SmJnpR1K3DWIjAC6aITMmBolBhWnFJnRNHH9kjmg3vmOC02iBKqFgEIIgXAOsPIck&#10;HRGWnkk7cm9qNmK2BXB8PjUA855gngJ9av5tZlrMQkmzWtI6xi6akpmvlmjOBwoU+gJIMD0MTlQn&#10;rYGgADxyBu3/AGiouo7IVoAhgKn2XlolkODTlUISeyYtUuDf/E3m2bwBTXNN4ye46Kux808SCIyT&#10;gEIrNGfuBdi0X0KF7/QdXXeJDkWbHBBFgXp+XvQ7Vq/oYlHBWu5D1WdjqmmXfNq1wuBMjH2AaC/U&#10;5sDati9Eg0qlEZCF5jQ47gb7oFTVxhj4XmliY5oAIPNoLzFPoyN3RU1gqj1bmUPznp9XGoC4BdWM&#10;mZU9XDsUELKHLpz6V/CBhV9HkAvtzwYmTdMM+ZgwZP9mXsEw+QX51USEup6fTUg6TQZToo3RMmlv&#10;GK+ADEyb1uRZtBM+RowAEMWJ9jQ5Ggi/iE8AWEkw8j5g6m9NcKJd6af0ghrjpomovmIMNXOkdaiP&#10;6OREBRoZzaCkieiL7zF2mjDtyrNpCRGYgw7omKaTpAvNM2iWGB7NvGaGU4LOs/kDa6biqOYDwMxf&#10;0IoGrk/8UAIxmEXNn6AaWj9Q4o8Fshr6Rf6klBiWABaFOKx3SsCd4CZWhPRejB2TrpmPBXTRWkuN&#10;CZOWWyqPRwMksBkvsylNMbU8BCCWgpDQzDrq8zun/bFejElfw3dKMCzxM3vIs0vNOqLVp2uXVk/4&#10;4btn0ahZRVoYl2eZY24Ewlf0z7okpBJWajVa8+fPqiFOiZhqGXC+ycbec1qvr0XnndbxlsYVJjrS&#10;tsWPcXOm05bkAfpOJBrJN+pexmHINA1mK8wHY4/aoKIiMUnaWDxfigVzI2Zqc2EUUWAaY3NdVPXH&#10;rFwXvstSv21a/aO5MtvVGgaPaTAl1iR7ieW0OZpoqQiyZ+uvIA6mTYyaBhIBJBiT/vrwJQETgkRE&#10;aoriQ48IUOHv4QPzXc0MbHz8psaX5hjm4xQ4RJPzrhpTxFcIDMCN1F9r/JjGRks3F7QOdInISPNG&#10;iGFCS4WGKOodzx1j0XEtEE/LknkOQUlfahqiPtZMpjRftI1AMoIE86U55BKwfq3FODzb/AFPKQo0&#10;T5aOGrAza6LlmGZtEzbCDG0fEdJSOhFSmNpLzfrUZ2ClGZc1xa1R84OP6Z9r7V3PRBf1eAmocoUj&#10;yrQ1UGhWQBw7iCWvDwl3yXfM9ex9CBJz9XWtz7EBIqiGZsgfkR5TFIWpaRM0A+AC0GxUkq3gGECG&#10;gfHf0A5tcGDFpyEQRLAJZkAjIKm7h1mWdkALdAROSNJMpeGbCsYRf6MeJ6DrS7DmS6I91oIvzAXG&#10;TjoWmVrzV0WaAwbEHCYAAn0wOcEfmLl3oY2QfJqVgAQ5Z/5N+jdm42NGE5iDtgAVCJXGp2ycvqfH&#10;FOVAE7VSgUPNPAgkMXlmr7TKT6qleK4AHAybdcDc6pf1IBrT/qLliyYt0RztgDxaREFwgOZ9TIxM&#10;4oI3aCI+1g9TvD7zuaJrCCspLWrarnnzjPCVhWAbfwlBBDvPj6o1ANL1PubT+CO4K2ghxYa5mMUi&#10;asf6LeUv1koEWuV7GXBZA6WmbwQMYGu922OETGtOP2iqBLKSMGEfRGCT3/nhzQ2BsNbGCCWeYZzm&#10;wJqVs4oGkZKz97SLsTbftTLVY+hXyghCUzmGfi/dx4gyFeyCaWHEmLjNz/9RKoYtDwyjkSPHxycC&#10;FQgCSrQlvYoUxPhpV6Ruz+F/km4RYfyeQ3sRuMNHx0RY8/NhcjasTYpJl5o5jmOFmPJqJndmOX3D&#10;YGqBIQCFxEz7EySE0Ti2CUMSTThWGIvkZ4DBl8WEiUmGxmV8InIBT649pkyOvwgNJfHXzMD4inw9&#10;gkda2i4KrwN2/iN+KMyP6S00AdcQasyFOdRPjLxUIo9J0O9Ma/odR0gBdOuDhQHoeY7fIyXHv90H&#10;/APMMOU+Zq5/AI3/mTBEKAGqApMUbLC+/M6cz8yvD4QPAS+0Y+taPiCzKj+xNWAd+TCX8qPRugG4&#10;NZ3Pr3XAXJ626G+cw1nTpmii0ivMFyGC8BeVidA6gBYN0vf6v+uAFesLIVT6Tk171rexgGhvxjv9&#10;2xhordZ57WSV0t47tRri0gx4e/66KBBRpqVos1pPMWPMjYkKI+LHwoAiaZ75ERPwXVSeAZK+C7+h&#10;TYgx23Q0TQzLJiwdVxPn/MXRRhhCDnae5/0k6r6qIMDMNcZd881hjsYk0Cg1pWJozHkk9LGMJ2ek&#10;UVwZ8CgRx0xMsKBp1RpGBUiYuYOJAVTzEFoVzQydCB9x5iOGz9fL7IepMrUyf0bFofx9GCM60Zpc&#10;U8v7Y/5Ng6HMiU8k8AN5Age66Z86rsADQArmCZNsn3BBQBKcQogwb2F+Ng7aYBQIIFixdghW8huN&#10;zvzxrwY9jN/3/upD3E9DBp6eD4Dy8RqTdSsAptREX1vrJUA0BwQK75KGQ5tOi6SHr07QTRoI5T1o&#10;57l8nubMXiFQEQoIZ6H5WqP2hHlDcx//TpPxa2sqro85sK6lCelXeuLMENfaAHGIQiv4PWVauzCw&#10;FQxlsS6EybRWnLj0YtVtIhoRmHmGjS8qkc8OA5IgjhFj8ve73/06JgTsACjzqWsEu9jITK42O8bk&#10;iKNoNjTNBEMBGDU/H9OTIB7vqkWJehZJHNOjPdaYMNOo6FB9yxOi3YMx85FaTxE8UaLR0HrzO58Q&#10;DQYoMqVhrCWtFnPD6GldxhDXAEj3BjjQYgRI+D/zLA2Yb5OZ1/fMtubE82jAtBO0DcEgtFjjYZZ1&#10;D8ALOuQCBDOrd+Z+t9rYfR8mQgy91ESyWl8EKOuG4GXctGfzhkkblz6Zd+OgwTNL84MZu5PkwxQb&#10;pk9zp5/xYckA1J5jHjwLAKVHJBEKBEYBcz7U2okVQI7WHpobYKRtAjLBR4QrFhRrh8BjLKwDLBA+&#10;1j6QzIWhAERzRKs0jz7mnGBkv/j4v49/0/jj3/ZoaOUEAbTj97V+7SduC4KR613H/K2v4b5wT6sl&#10;ZAPEHhbNUVs7CHUxzj7w4CEGte9+raU/6mKSBjnSh1r0mR8QA4iAkYg0ZMqyYQWWpBFrmBTAChCR&#10;JoFBMNNiRpgkEyZQYMqLRhrGlGmvadRhChpAUlCAzdwXJapmKzDMc8TSMdNSQ9MoBeJ4L03LNaV6&#10;pLkWmP8/9ZOl888XiR6YU36UFRAyN/oewRWea4/5Dm0EwvAFEkwAICGFhkiDowkzGZb2o+eZm4gk&#10;jf6KMvRsvt/0vpTu7iGAYJ4AbGg9M1EClVoh77hfwQDARmMDBMyU6VFYtFZClxbmVv9mJqZNiWJu&#10;jYzsW++ezVJg/Qlc4g/NBYJ4P0EGGAFOUaGEBOZcvtSgXyps5OtCfwX22FcpHe0NYGV/Eg5o//aE&#10;vtC2rXfCgH6G7xadCYVSkgA1jdz882lzJ+gXk7IAIcIYYZRGaF2LBtcP8zQmD1GfN0Ac4p7b70dB&#10;gdAQMb8xjeSL4WKIAWQkUBsNQPEPYbgYvc3IdGXTMTcyEZJ+aRiYN18TJuJZoeFFGbjI6Sr1jb8H&#10;4yf11vzxgA0YAxt9LjUbGuMlUTOL1Zg7BhRmR0BT83eOoWMwdkBBq8MAI58T6BobYSEPIuILI5T0&#10;JWOngFHqE43GM2jz0Zi4aSu0GFpcqfQfnx0/oL4RYFzPt1UrEyhQx7j6fLbGwZ8NCK2DCOrJ+81H&#10;aG3l/lN+1758v9Y5iWPL4nogRFPiuzYvpXQQgKPP/KX6rzBDzZrR1w8mZIFpXBIijY2VcOD/rdGe&#10;QyDfQgfpJQDReFqFi0UBcUpOT8tAt2s2CuQUiLSLsYDoOdapfLkwscSBrxgt4GC+CYBjUqV1AEv3&#10;YdZxSgbpmqYiSMNvmDItjHmwlusXRxsBkRojxjTlP/K/1M5N9D5BRMCwVonGWIEhcGdCjMLlJGzB&#10;Ekxj+swnSlv2HOY1kbY0Ph9aIHMsU5oPMOUL8hfzBOj+ygvFBAkqaEhLisjHdO6iysuUkybiOebg&#10;Lne5S0drWnpatFsfAB2mSCOLpP+I4HUf7cczCEEAj7WhZPJlFjRPmKv5pNGEMGHuBPWwNqCr55qL&#10;mgZOi4nDor3LdSJ7+XYJXa0mvjGcgJmfGdZ6FjVtHNY1QUt6ivVLOxVUZl3WgrmG3qnvBDPjICgS&#10;MO2RWi3ToedN/d0cR33jVQDi1IFs920UGEsBDNjix4CnNhI0U51ACRsYsxCEQINQ/s2GlgLhO4wT&#10;c+RDIdFHDiQwZXJ65jOf2fkzamHs+ghYMGoaZi0wBrjwk0jwr500AAyj5BktptbifYQGDJyWC8Aj&#10;35CJCWMUxOGd/KM0XnQxZj5J5kXjAjJxLE8EiMTfoEf8HzDk5xhGHwEiPxJNjr8TM1YlhWmNeZgv&#10;lkbOHBZAzecI+AA2syhNAJjT0L0zquuIhASOtD9FCwg8NB/vItQApBx4zJdx5Qfh0jKlf8QB0PqP&#10;5rRBWh2fFZpYf4CH7xDwpHMGYER+EjJExqItWrsXjfRd35aO2ieYEABDiOIzt24JVKVo7Kn7Kb9v&#10;CZDv6xtzK5oSUloFrkU1xLkIuT1no8AQBSLKlHQ/tZHagSFfCgDANIGIkHbRfKT3qIYDFGhamDjG&#10;zZwKvEiitNVSLdG0X4oHuMa9NTNSmLloJn2BOAAVWPUlOfPNeZ+glgBfGh4wEilaahhYBHNgnu7z&#10;wVyYioEq7RUD9/FvwSG0JkIBf5ASY4CBeTBniLQigICmNCp9ExkJsAEjv6K/xsdMCeCYt32AuDQX&#10;oEILAdqS1gV2MCszDZozzDDSJ2hAcQyUd1orea6g8RF29Nn9ng2waH3yGFMztAAuAAtACRPpyQzm&#10;AkB6vnsALU2ZxhqCAuGCpcHYAGscqMycqR9hKo6o1yH/5pR1H/7wKfeu/Z6o64rmtYpB+Rg2QFz7&#10;rG79a6IAjQKjqZXDankIaZ4mxh+FidIoAGQc/YMR0zikBwConMEzvQmG4JcqHQ4LKDA6mo3nC8Ov&#10;maX4CeXF0UBrSesABUPlfywdf2PMEREJGPITEryb5iRKb0n3BlMk0EgP8QUUAC3M1DW/aMu8pddE&#10;ugTBxHygkXml+chP9e+I5jQH5kowTSTa8/npk9xSKQQEFwEc6Exr1sy7OXQvrZSwka8FwgYA9j7j&#10;pzUDdHMVVWasKwKJ9eZaAheLgXkH7kzktHQmR6DMeiGy0ocJXfEHAV20SkIDnx9/XWiutFWWE3uC&#10;pm2cLBc0bRYQY6VdM4kLAjJefkRR1NY4f69xMNNzFdCSjYcA5xOm4zQHMAA2/Tt2Due6no8YTzCf&#10;tT20AeJc1N6eM0iBqT6IwQcXLghAjILJU57hHtoPXw5NRaQaDUeU29BxODQkTJPUXwvFp0FhTH2H&#10;COsDRoVJYmC19wrrxyAxxFqFGkxaMA9GWzu9nRaKYag6slTDHJk5aV3ew/dG0ODHYvr0/qFz73bt&#10;W0m7AoKAgUZJY8Q8aYc009znJB1CUJA0Duk2AB6YSUGIlr6Dr9Y1xusvgNWAh7VCIPB+5kufiLAU&#10;hEWz9h7gJOgIaAVYiaz0AWpM3iwMop2ZhVk4gJ+9wOxMOGPW5y8mWDH5xhmSkb5gvbIuGBuNmJDA&#10;F2uNEqKsQ8CdarbmC718D8iNz7XmUKCZZwNyGjFzLCuAvUGgBOYCbvRJ31gAWA/sN2PhkjAewhOa&#10;ESYIHHJymZoBN1+2Cj7SO2jiPugtYtm+8G/CTxT31r/W4u2bhrjrTjsD9+/b9j+FpPxBGNpUk+ku&#10;5igbEAOgadUOxmVitPmZ8gQslBo6iw5l1hMJWOsTpuk5GF6tQg2GzqSH2WGwpRZRqZEekEem8pnu&#10;ejRSChaYeCSOY5r8inyzNKJWk1bL2hg7l5hllLADUiVBDjMOEMDg0ZSGJr+v1KL4AfDA5IeEw75I&#10;2qEo2xaapNd4nrXmY52k5m+BZObdx79ZQmjXNERWCNoi4ANGaEaTBNoCxwQs+Q2AWb/mOw5uZg4n&#10;4KEF/6m1S6NFP9otsPZBW6DJJM5twQQOtJmso5IQ8AbAYQ4Pi05UGALS/h2pHtbc0AHjQZ8NEMeu&#10;pjN4fWuE1iFJw++EsctHmtJaTYa5xiZHiy9RpF5t0zHXMHGJtGSuKzXPxSxoUfyRtcacZbP35czR&#10;GEnhovz4UWrg6+QC4EsKpymRpGkZQ9rwFPrGPQKVaIbAhR8Ws+oLPJryriHwaX1mACvTmznGgEVP&#10;xloh4PAd5g3QM01iyHzMu+6fsQDfOr456ERbo/lZO4DIeAGofdGqldWEtbTiTVo9yPXWaJjFQ+MG&#10;2rREAqrgpyjdhi+05pNvgNi6elZ23VKb5NDDnDougEgaZ7IZapEuMXRdbaPG91H7ETiFFp1r0zTG&#10;CP6oRVoy05KS+aPiBPicWZHiRQYCQ0n5NToBXGYqJqpatKJn0R49S51XzfMi4lOt1TGHtI6lIxrR&#10;LkQ11rTXsc+M60tMPqXVmPXlWWhOSMH085QXaw6dCUIiTQk05pq/kKBhLeYBU2OtLfq7pIAylc7u&#10;Y9YVOCQKm4YofUcBAH7SUlnClneNmZ+h50WUKb7QCs4bIA5Rdcffd53gcFjnG33X5+44rEVu3yXi&#10;jc+kr17lnB0O8MD0MIGUyaXzApwERAAowFiaM9ocLYPPxgaugTANji+QL6k29/xQzEtMeTUTZBRm&#10;9qw0KjWeKW2DmZWJio9HkAbGLwqUb03ABnOXgI3w+/CL0jZpRaRyzBGQAFvmYX32bz4dQgRGCkBE&#10;8EpD4E9jmiPF67dIVdI/IIgSZWjMl0Z7jsjXMCWO0XRaLQFRCIHmI4K5FLaPBsx4gl9oIczYaCRq&#10;d2yxgzXu574+mQ9+QHV90yLdgqPi/MsQtObaey00Sq/hWsATzM0WVDPXLKzgOakPoWVRrKDLe+8C&#10;85XFv2tQTV/HA7AFWNCuRCDWGsbA/xHgVJLygQDzodB+gTiluY2jojBegQS15rdIPq/5/bxPFC0G&#10;npc5i+fyofHfMGUya/LPCAwByAIdBD6oPhK+IACpAglTmWhHPiAAT2vwl7apHB2hwHv5heIv+sQp&#10;EoSLNCUiGBk605wjhcL/BWsAfikX+ip3kt9JsIv3YtSKI0Q1GIEmooN99D3AOwBcxCgQE7ghmVsA&#10;klQXfWDWLaW8AEjvcA2a8qOhHVAv1UTNK8cMbZDw88V1+9z3LVos64P54ifMmz1ovgKEamOfU/Mt&#10;+VkJY5EmdeYBsWVShxblWn7f52Y49JhLC7ulT5gf5tR3xlrLc4auwVT7ojbdTxtyDc2qlhCsuotA&#10;HLltcZpD/m6bmMYRR0WhDd8In59gBaZTEYrMj/xbovNq5mB+FZGdgEkkXqnRavSHyYu2KTCC5gq4&#10;VK5hRh2jjaXMXN/1LQADk0QbGmsUt6YtY7T6EekRxkuLFMQBqPislNJTr1Wgi2OTaKOiVdFEYJAk&#10;fmZsjJmgJHgDYKsfCiwjXQFgRxAHwSTSG0SPGjffJoHA+9NmXmjPNA/X0ohEZwZ4E14APfNhaNvm&#10;0PMFjhAS5B4KKFHflUDBwkHjtn59rDNRlszKxqW2qP74AF++ZNo2nyyzs2AWJl1WiYiy5MsD0jTu&#10;CJZh3vUJHxz6R8HwSFlJ15A5Kq1hfbDfUjNy8CmWB2bj9MSXlIdN4c1xzxheKK8zCjXUDp/O98H/&#10;1xp9M8Qott83CsxBgXCej30WpmLxi2ZbotG6gAJzYS1KVN+DiWLK6dE1aZ/iHEPMsVYZRJQf7Uf+&#10;GfDUML+InMOoY7MLZsBsFRAoMQymWBK799V8KYBH0A8NK01W9+/wN3o3QEVr5kJAJMoQwE4Byr55&#10;GsP4Wue75ZlMtdIwmIHNDdoy7aaNtowWquQQZuTqxcHC/goowYwBNyuCNBrCBY0U2Mk/pW2LtgTa&#10;gNBfEbcAMlIS4kQHoE0LpRH7hIbMrA2E+fEinzOvGkRDAk78oK4F0u5j6hQo5EMAss6iMpGi9ubZ&#10;O/lICQ6RuqF/hAsBW8zJ4SMFylI7/J/AIHXDeNCI5u0v7ZupHF0EKlmX9oLAL8BqHfnwtRO+CEih&#10;bcfcpXMY/y4BrPVobQY9WsvG/X8ti6R1wW3XbRQ4FAVI2xZ/esrEXH2Jo54cVltLq7Bx+RNpCn0n&#10;UfCDxVl1tQo1zKfMjMyAmEJozbQe5kHJ9JgWRmi8NCBMDoNSgouGGuYoWkR6knyJJiR6oezMnzUf&#10;G4ZFC8WMBQDJgaQFY7Y+3g9wmSNpcnlu5FJ8BsCL/JT0LqBFlHFrma4SLWiDND8mZWNgFkyP4qI5&#10;M+Eym0drEQZ2HX+Y6/PKQaFpY/hxbiMtm6ZIyNFfYzIeoMVHTLujYQMpGjbtWkAV3y9tlGbKTA60&#10;CQbycaU1sXjIGQSOgBUIRwStYDDm5RDwACkwttZ90NH6CbM4gHa9/eLfPrTtWE9M9nnhAlo3U7m9&#10;QQAkwNmTkeMoktvH/hAEZY+E0Nia1rMF1czFNU/Rc3bdvIcgBcnV4k8Z1Rz9wFRsQEyg5ocAPiqC&#10;YBJ5Dcy0D5gNcOqrUEO7YKIkhefWG1oH4FHbE7Pxb+ZF80XzCGnYbzQJjIwmyYdWC/1ndsRo+k7j&#10;8A6Mh1kxNe9iwugjWAYoeQ7NCaNkcqRN05immsGH5o8ZUL8wVT4/mgwmixnmJdmGnhW/66/+0/o8&#10;HwOnzWiANjS1VNMeAsQUzFr7sfbrmKatsxAQ48Dq8Leae75x8wCgmcCZLf2VGuE+1/rQCn3H/E/w&#10;ojEqGMEPD8BplKrpRKF5GrfgLYXoad72ExAnkNLew18cbhT7IhfQanO2AeLaV97WvyYK8LVZ+FPz&#10;EGuaE98P6bimzQFJG0+pLdJ4qWGITKgYNzNjTeBgXnMNcCtpar4DdBiR0ykAHSlZgAttTYkxWhJp&#10;O05lpzVKlC4FMAAxgImh1PrEH2VsKpzUUjH0i6ZKwuc3oo0wL2OItC2+zSl+o76JB/CCaIwfcxUY&#10;wyQJyJgBmfwkkkcCetMi+r8XeS7zMs0oNESA7zk0JFoLoWXtzTh2zX/sGyM622+RtkOLTgOQBNvQ&#10;pJdyybUI7fyq9goBZ9MQ175it/7NSgFmQxu0FPU25UVMPzQwkmeNmZN8mTX5X9JTENL3AQuaGs2w&#10;LyqV75FpCUjVpFcmL9ojpixak3TMdGTczF4a0MLQQziQoA8UmTNDu9MnggPQzOubpn0npTOlKg9X&#10;044xXT5F5jCSfMqoMEPASGtkggPKpbFNAUuaAOEhyuQRCvjANCbC8PFNmXsCAnO0ACMmPOPjz/Od&#10;MxdbmPGY96YJ6GPuy6/1HGBNO+PDE807VVMe6gdt2fMFLWminK2nON2DlmcN1lKJhp4/x+8BiIB6&#10;y0Ocg6LbM46GApjAnCZTQTSc8rXGRyOwQMBDTXMCAIAaWNSehblisph7rUINRud+TA4DAlRMtAA7&#10;zKSAUj+kFdDo9EtQDnMnPxFNjUlXvwXEYF6keyAr4lHkJR9lRFR6H4BWgacWHo9GAin0Iw88Sekm&#10;uIKkjoEyP/M/0jhpeMyc0hdc413yHdGM9ivoRJoHvyRzGHN4FKemfdA8o9GqPTsas6lIUIIKUx3z&#10;bnqCxNDCphXyx6KZvhN65FMu0WoAOwZ4CSPht9Nf2ixBiFlxqWatsUygr+CYFBCtDetwiSC3FhM1&#10;2gkyi2Cj1oOON5PpUqtle+5eKYAxAweawxytb9MJQuHcZ6YNzSlnXrRHzn0mvdpJFLQr5lhMt2aG&#10;81yARspldk3f493C8YEJrRGAMVs6pQBDkmbAxMrPBnxoezQnGiSfD3MokAXGaEcD8nsApujHAJGc&#10;pjQPoCNCMaJg82uYmZke9d11mBONEbDI++ML8pe5k0+IGZh2Zg6NNYI64qQG/fIxFppbaqIGmEAr&#10;WvhZjVnUKP+mf/trzAAVA4+oS8wboAatCBQ+cdwUDRs9+XbNexQnkLTPKsGS4GN8BBw+Ntq3cQmy&#10;4gOLgBZaEw0K/QkoPlGcQJpEpEtEXqMxldJpfMdnzUpB4KHJi1YFiDRya6KWb5rP1RDIlPaU/hH2&#10;BNoYG5qmSfrM6ISgXYKcSu8d8kkbi2sIQ3E2Z6umvAHiHNxze8bBKSDKEFPHGOdqnP20EtoYRz1G&#10;TqPCVJnocs0pwCqvUFPqD41FZKzwdxpfbOL0Wpqh8l8ARRRfTWPgI+Q3BIwkdiDMlEhC9j1mqToM&#10;5olG8hg1QQr+DwwwDn43EaQ0C0FKNSapv0y2gKkmeWOCND05ebRNWgQhQvJ+MLQWDahEF2ZlzDc1&#10;4wKlMJkaG1DiH+UHdJ338yMRVGjS/I5oZCw+fGC0XB+pAaIw+UOlDBA6gBq6AT3vss6chML0DHyB&#10;tzqwNHigGWkKhCJma9HBoh5pxyJ1I+XB3BJiAAugRq/4G75ba9s6cR/BgpDDhBvnK4qsFDlqvQAB&#10;godn+gAr0cOAm8btrzVF6JDjCLCNjyZpjRlvnKwBuNGDACjYCID7MIsKgDH39gbgRQuCVQo8AUhh&#10;zo+5bJn3XfZwmKC9Pw6xrkWH5+85CCDqcC1IYRdCbPcuR4GlF/GuPceEMAIbc9dmrJguhgIwbPTI&#10;+/N/mgbmYfP7YKxMRu7BdIAFKZ0JkISeA4s8K5qIiMVIks+v8f/QHoFZTVKmkQAHYfP6zUQq4lKU&#10;J+aKAWLYtEIpH/qFsad5WhiqPtGyBeUAVUBaOqPQOD2LtlQrmExLwMQVAkiT2pn1aKFpwvaUuaL9&#10;MBGna1K/HHsUTfASkC/1cY61nGo9aQAUuuJtJWEi53n64V6+VtYC4E3rAjT+TeDyf5GXgIhWaezW&#10;IyGHQCLFJffbCgRDZ6ZwZmU+7Ac84AFdviPAlldKwxUMRkChWdKArUdugDgU2fwBbn+teespUifi&#10;CKgw2QNqc53TVsEBAO/5oYF7D63W6TC+j3QJe5gQpX/6S+hkljXmMJfTun0iv5FpW2EKH35MAqu/&#10;PgTAAMTwbQ6tt1GAOMdCig7N+ayhQZ6G36eYNE7DuFvHEGkXUhumtojKYwJkOgSCzG2c87Qc5jVm&#10;SWARh7oKliEhY0AYBqndNcEo/BYFu/WLtI1h2fy1QBXaDGaFMdHySo1QSWvVvzzVw3NDcqeV0Agw&#10;ukiHoCHZf0AQ6DNVasCZxhJ9xwjDBOZ6moOx8e+VBFpr1DMxPu/LTamYP21JsMrY9Zxq4zQboJwH&#10;46Q8heZjjpaMtKytszl5WzyLRsYCAOTRVipIKRiJdcK4aa5j++H6FNDjEGC0B9qEizgWyhqyXgRq&#10;MXlbWwTCtHkeILJGrXlzwpRMWBEQRpgjwNK4mVf5G5l8HeEGGKOKD9AmYAFPflIfgEp4YxWw3uwV&#10;4B2lAAl14QqwnmuF9VehIaadWFJTHGOamcpEt/vWQYE5ADFGQjMKCZjPKpi3oBObiwmKCYbJkbTr&#10;O5J3hJiTbn3HTAZw4nBYZjmgClDyChzxbmBIe2RaSwtEpwCCMXkfBlA7WNfaVyKMhIyBYKIYahq4&#10;AzgxECAYPjhAHWdLGgON17OkdAB9NKgl7wNvpj3BPLWTNoA32u6SusC8R+voO9IHc6Ylz1kvs2+l&#10;jwWfmsaff2/egQdhC9M3D9YXzajUaIOCnFpqd06J7i29Ux/tPyBUKkMogtqcM0X3CRFz0DCqQ8EV&#10;VoM42Lj19JZRGuI6WN/Wi6kUGHJGT33uGu4jRWLgtIddG3MVBiS6UVAFUBTtCFiY+/h2mHOAA6Dh&#10;b8Ks+JBU+yCZMk9h2kyUmBcfFOBxTU074vMQhMCElQOKxGX3+V5UpgCSGugAZr4j7xfMEZJ/TheB&#10;NbQJoKifwIxGhVEC/ajyQRp3XZhlS/TF7IwPoNbKZPHhiSr1XBpAtLGMkKZKS6/VgPVcZjVzGIA4&#10;9h1j1tBYbbf12YQuc00QsQYJAN7lcOVSRSbBONbe3MUpWvqrrwCRBSCANgKygBTzrsjimjBVmp9d&#10;50wwWwTVrNqHmBN414G3TNh2zRfPvDuttI7TCZhj5mhRFUb9RQWa+U4wYAyJVsakigGE5Ml/AjQA&#10;C4nY90yOqrvw4TE1iqisrX31UfnF+OZqkat8S8yNPrUaqMCQtE5LKPkAAxwFOhiTQBcARSv1b0DP&#10;PBdlsYAlLbPvnEmgC3xVu6lpZDRfAgXA5yNyvShRmikhwb1MZkzeTGs0IaY4AUOvfe1rO7NzfATM&#10;oLPIxmj6QPuN9e0+QIKWcYxUBFvMvQdyQKwJIH3rMn2Gf/O3WncsCvmRXze60Y0uBIjeyV9nTbZG&#10;VJb6M1Vr9H6aO40sgmjS5xMaraOa/7h1Tlqv8257MnyIfLAt924a4hzcc3vGwSkQR/H0JZqP7aRn&#10;8RGSMjFXgQgYhkhMUX78F0LwaT4YOkBkIhWuH6ccCBwAhn3mIhGCGJmgkJoELTiHBic3rmYqBDo0&#10;2r5CAZgCLZqGBVhowzRAYAhEMGBjFoxDW/RMIOZ3/qm0YdzxLL6hWqPd8mUSDpiBvRMYoyF/EYBE&#10;U3mDPhh+7icydlq44A2CAzqbj2h8T9ZANPQG9HxXPsYA5Jm4fcyRd+gDrcZ7aa1M0YQCGhgfrYCO&#10;KAlmjMyXPgA7ClbL5xTEwc/Mt+cj9YUJOcqQ8bcRaKyVqDkqNSZqkaJlBBvy/1lz/GalYJASILJA&#10;YP5TgsrMDxATbWtNE6hqBeyHQN1+KAVkGRu66/u+mj0Txz+Jnm1J/9gAcV+zs71nUQqEKa4kne7y&#10;YkyN+RAgYMKCOfhDOPiF1NtwGLS/pGNBNJg3gBQ957faqfDhm2PmEthSM72533v5jmqbWqQrIGQ6&#10;rpWpihJrwIjmG00kIyD1vYhVJuHQVD3X/+XsqYrjWk0/jFHfMZua9A0Q0AAjTMt48avSsvvMnt4T&#10;2hYtD3hgrN6d3y/tIWW2wMfzRSnS6PlvmYiBGE0T+FsrhB5BHdIQfOQ8GhfhBOACatHCAJMP1jvQ&#10;ip+UCRCA8PcCW3QCvuk5jwSdyHVkwjWPkQsZ9KYt+/jNNfrNqlALCGKWjqIEhBTgTWAjyBgv/ynQ&#10;prH50Jzlsoa2zYSPBvy5PoQFFgKCimuYNwl3ckE9nzWCed7vAejmMuYjPZrJ+uDbRo+8fqh32iPK&#10;vu2jRWK+vRnrdui9GyAOUWjlv7eYAVY+hFm6R3OiEfBzLdFsehsZkJDCaSQ0G0wSgxLVyX8oipQ2&#10;QBuS11dj+MCP9gFoagESxiFVQnAIba4GmN5JI1XlpWaypFXSgDBsIJU3DE+fRQSKDqVtYfyYOXMp&#10;UMGwjVcZLACB8QtcqDVmP31Hp1yrpSVhxCrkDPngSmvc/QQPuZx+Bwq08WjmSxRimoqxxLrI+x7g&#10;EBpf+GT1lymTL4tGxpyHpj7mjxZKw2NN4K8mbOXWAs/0PPPId02DjFMk/DvSJ/ybMOb//qILWgBu&#10;QB65jOgPLIBwamb1HhWBwtwYUdTepX+ul4ZBYyckxTmShAOfiO60HsNNw13AR07gEkEdeZz2TORC&#10;AmOmb8Bp3TOJ0779pX0TargyrF8aLGENLSNNBe3TQhICt4wPXzgqH+ISC3V75tmigM2/JCBiEi3C&#10;B9CUeqE/uYQcM8JUhqlhSH1Rokx0GBBGUWsYB02DNF8DFmY3ZkEaJAZSapgJ7QINRZnSLGjCmKCQ&#10;dWOnhWGO+i05vFahxvPdT2PhF6z1i2DhfVPMfPrDH6WPzIU0KppNzBEzNOZPU9lXpOnUHSfP1Dwz&#10;42LcxsMakdbfFCBiXsxHnHQib5TPvMUUGMAUGre/wNVcCtgptZgfc0jwkZzPFK1/Pny8cWyU0nmC&#10;0ASa6Sdg1E95kt5DsLImrEPmYIFBxguo+cTNnfkCrnFWo3xeoBu+VH5x4we41hYt1noE3P7G0VFR&#10;cSnNHV4kD3HqhG/3bRRYmgJ8QYcERAyGH8nmxRBqTIqmRJvFqDn6a+DEf8W0RjKuNWYwEjcTWQ7W&#10;8X8ACKD7DiNm+hIVi7FgSpgLkFVaTRg/jUKwi+8wakw0TQlJ++e9tAvMiCmyBoYYJY1T3/icaApD&#10;mmJOB9fz+dFWBOakGiItRD+NybyUWouA07pupwasMePSos1PCFAqxAB6WqUxMqejPe2dtk5T6ks5&#10;ae2zeecKQPtSI0jQMJmCU0GqZZ6YKM0LE773sEwATxq7cdROwUDHOKHEe0IrNl73CFYDbv76EMr4&#10;PmmftG4CKSGTm4EJPHJqt7SL1lWxXXcqKBD5gECiZcPOPWjABZxoKjVGyywZUnEtURjzoD0C1pr2&#10;iGEIvOBrEtFaa4IKSOJMaGleWkof0jumhSnTuDAO2opxRCPVYyxMeXy1xlBjoAAUaJYiat2DNvpM&#10;yuevw3T5AwEXX21L/lz6buYyjJdAlNbtFNzB90fLECSzxibwBtDJS2U1iEZjRG8AyVfI70ZLS6+Z&#10;YzxMsjQyc6ZZe3mEKmBjWXAdDXFMs16sK+seqKqQxPRPAKpFSY95/tC1TNFR3FtwWEvbfIgtVDrC&#10;a+aUfo9h+Jg0JiL6b4lWy61DZ+YjjK3v4F8mLxU1BGrUTKmYBN8RBpRHdMaYMC3BNXL+HCdVm2el&#10;rPh6HF2UMlLXBxjrB62KBpgGOvCH8g/6LsALqJLsA/RzGpPeBaDQauNA3fwaQBwMUZWSAGZ/mYVp&#10;jExoJH7AiBljZKrlRGQmzTuOkYokbAUSaLV8UdGAK3+nv+i+tv1A42ElkC+aC3DmNawdzH99mvau&#10;a50mTZjUmJkJEHmjhfFZ6gvhiQbbkp7BhwzMaW5SkFgOCC3GlgZ1xfvmnqM47Nn7avs3H+sGiLuu&#10;qAPdP6QF1cL3D9TdxV8beYgKFe+z8buRgiMBvvRu+YB8KDSW2rlscvL45YyjZt6JGqF8LH3BLKI+&#10;+VqiqkypxJlcQ0E0mGEurXu/vgC/OA9QdCYQZmLLC3qLPKShMVH2lZrTH4JD6Zgr61kAkrHRIIC5&#10;v3xFtEn/pzUDatcAE0zWX0ychonGoQkI5OHH9S5MmWAgelTSOlMaYPbhgwOk/GGASL6cIA5MnwZH&#10;yzA3Ajj8G92M1/7CZFPTeOzJFsZOKxaN6Rn5XuVH9Jt+S0uptZKZtuXd6fP0w/q1LvmjRbuWnuF3&#10;VYuY1NHaWq4VhojnM1XzI6IloYTJlEWCBcFcomutv+nZmUO8rkQfzyXQRT3imhC6OkAMJ+8+mdiS&#10;7xq7IJfsy1l6tpwykiCT6T7mACPkDwEQfWcB0l6YIDHjmpBCo3IN7bEWao/5YEYCEGqJ1xgHgAaG&#10;/EI5HYKxiNDDcEWK0lRKe5CfhraHoTDNeqaUgzyQhu+GH5CGXjNL0e5oa0ANcywdZaRvfKE0vTjF&#10;QSSv52NsNAtgy/fI7yYyl4kXUDPPCtjA2NFZo63SvoCLvgvycEagHDvBKD5K2wnmkHKAYdPMgbpA&#10;DsBrbvm+orC1OeIb9TcKvhMYIqAjaAXII/CDVk3z9UzPpo0zP7qHZUELYKP904qZ380P4GEyFY0c&#10;x0rxJ/Lnml8pIzR42pY1RCOyFmnYIjEVBfchPPGpAfM4Zsp6MsdRSg/40xAJQbX9Q5ghLKA5Uzza&#10;xAHNJV4j9cM4AZ+x+795RgN7VZAMS0Zfi2jdmhaZBwulz+JrjTzEIZNp7I3FNMQxqL4PBnaWwGGO&#10;sR7bnGBsNtlcGmLf+EnLThKgmdRyqtxP88A8ayXPXMPEi2EDshpgCr6hCTFX1bRHAC2ZHihgbKVG&#10;U8TQaAF8bBHYkI8VSAJLjBwz9U5aZH4dYHINIK8FSQi+oYUCHIxaH/KIXdqAICJgg9kDBsEjACZA&#10;Y2hN6xu/J4au/4CP6de7ABBNyzU5GKNbrml5v/EwNft4Hq0QuAYt4t9M28zhgJuwwDxonPyAGDJw&#10;8wHegBuAida1VoEVrR/oMUkC3jjTUsqOOaDlMmvz3fprnROKgDgNn/BAU45cRsILQPbXJyIuadqh&#10;bQM2H6AdKRLWKCHD+0vmUDQiIOi/+RJkA9gAt4AsfkgapPQX//eXlcE4gJG5pZF7DkHEe/RZnwg+&#10;NGVanGuD3r7zb3NEUDQv3p3mpEaqRb6m3Eejp2UDxVpu7s4a4rExyqGNNPfvJaa2ZAHzvP9zzM8Y&#10;YWZu+k193r5MpugLmGikNXCySYWhMzEyX9bASVh7RHPWxm1TY5S0mxro+F4+nsCFNPAhXQvmFDPD&#10;gATk1E6KAHyCaAAwJl9rnqXvojtrQB4pKJ5XC6KwN5QcA+SpGVh/MVnMXe5ZSwNMrmclENAR9VIB&#10;R1rVJn1WykgDMFOtJE3ZSOnZss9qdKGNYdI0bhokYNBfNAWctQOlQ5uMEnTpOPQnihZYD4Q2oEAL&#10;jFy9OKqMph1aozQKNGM6JSwBqhK/AkrMnDRx9EEX60PhAaAjclpOaZxGEUW1jcn1tHXCnz5KEYo6&#10;uYAdWJr/KH1IM6Z5E4gi95G1gkZqjQNmZnOCToAy33NUNxIZywKgcEK856A+xFzNHVKJa7+vnTGv&#10;vX8tTOS0XKP8mMXPF7R0Y76rpVWQZDFfjK5mSrVuSNC0mbQeZ95vQQmYpSTmWhADoJFAjyHU8gJT&#10;UyoNusbMaTuAkHBRA7AIjAGsAL32LBGyGChNupYigHGriMOcyIybPwtjxmiZ59KT2Gvz636mUloT&#10;QYJmZq5oShFwE9oghs6/SDvLBY1cYzRm863gAi0mgnmG8htDG6Up8p9G1LA1QgM2NiZepsyhlvep&#10;BZD7nhn30+ABj3URGmLNbA98ohJUVH5hro2DiAmIrBmCvgCi/MZYt+Yy3gmMCQTM6IBQ0BDtkjYL&#10;nCOZPlIm4i+QZPoWnSxHl+ADoJli+YLDrEwDdw1NNABxER9i6yTEghma5O33jQJzUQAohA9xrmeO&#10;fQ4p1EnpfaZUzJX5TgBIn+8Rc+LH4jOq7TvmOUyKdlhKVwjzJPAFrIJGQsvImR7gIHmTrPty3AAI&#10;SV7B7Wi5YCg4gxnPtSlopKAuMMfxWKR8mkYtpSC0iTizMfpfmxvaFTMgsyImyVyrL/F8jNH3omaF&#10;5PvQ5nNtK6U5jcozMHnPBrj8jYCa5gN804bhM4GjMR9dnLhgPktVgsaus9brW/g1gQyg8QWqCsOv&#10;VxO+zBXTqvkO37N3MIXaeywitDvAJk2kJjAA0yhXyG/M0mCNej7hwHdRJYcGKtc0PadTf0Vj802W&#10;1nNo0JF2AWBb0zwW8yG2Ttp23UaBOSgQifmlCMY5nj/0DKkMmC9GXEtap4lgxHwrNa0gkuSBU80X&#10;qC9R35QGVpPovU+RAH4+Pq1aY5JkkuKDrFk9aEhKcZHoa4XKMUeaBsCsJXvrA1phfgJxaqYsTE3h&#10;cEEZmCcfW6tFBoBJdCd0mJMwxdLwABuzIE0DMBImaOolgSIABWDGKSbSQ5iJ+cmYGQEjwOOzFGRl&#10;TMHM+RKZa4EFIch7zAVBoZZWM7TO5vw9zP/8fEHbvqo3rBD5IcABSCJ3oxhDFJxIATmUJJq+gB6C&#10;l7XrvSJWU/+/++Rm+o5m7f+0bOvAPFiHhBHv6/MxWwehbcah2EP02wBxiELb70dBgYgy3YfJNCcI&#10;7Yr0LwCiZtqzIQVJ0IrytIV4Hi1GegBG3nfaAEkegDEN1aRwmhBfCm0mJOm83xgNHyeA8KyaZiDQ&#10;wdiAGCZfavqBefH59M0B/xmfKFrUUlAwT4EWAEQ6C5ClnbECMI37CDABepgpXyEmyRdJm+BvFVDj&#10;/0yTUi34TePgYzQmUKh1Kc0iytFh6lHpBM0Aqf8L1sGcSyX0CCNAgpmZTxDwqRnqer5mZj1+Lxq6&#10;65h0I6DF+2o02MemMzZj7zupJO2HE0sk15ca2hCWSsEr1pk0GObVAF4WBmsFfWiBTOeEQKkaAJXg&#10;YI6tARYHdCZIWgeELYIU3zQTa60IRHoeYq1kYT6WDRD3sfK2dyxOgahUUwtiWaoDwt2ZmSSA18x+&#10;Njg/mSToWrQbqRlTFbXHFFpqGAuTleCCPtDxPsxDUEFf4A9zJIaTmj/z98oNpJ3RqGhYpUarpR1J&#10;q+D3LDWMP8L6aaK1gBOaGt8PekWAENMXgAnTY+5bwhQBoU+cSkHzY1YjFIjMJDBZI4QNjJgJlqkW&#10;TQk0NLyoasI8Rxth+vNOAkOcWtFSE1OqjWAR98eZmDQVYwII1oC++s664QNTB5SZldYp0lZKhb/m&#10;GcMHJgJuaPpSFYC1f6MNIcWaMVesE+bJx7/RM/IloySa+fFvIETIaS0Dh4a14vnSaYB+yVfnXdYj&#10;oSQaTdR3aCDCWCMgmB97gP/RGvE+wp++CqRh9rfOCDnWpGvNVWnPmN+jPCB4KWa1PffsUMDGxigx&#10;o30178IEaBA1cx5Tj02O4dVAIIJZmFNr+VJAh19GsE7f2Ypx0LC0ihpAY0ZRA7RWVQYNmZxI7cCl&#10;D8idjKFfNSBHG1I98BVAUfNtARtMl2lOMQNMFmAAowBEzFHgD6ATOBG+wL4E9nQ90EA8ixaXm/QI&#10;JJ5vDgB4pAIAFfOIudJ0WppnyxsFrkAOANNurBVgZW4EJukL8MTw0ZHWQzPyHYbPNEjDBKbmAp0J&#10;YPpJI0MbgO096Gs9MiUKJOJr82+fAPk4ciqKLrA2tDapJrV1QHgxnnAX5HNsXOiQtgBRggqBkPCm&#10;X0zONHfNnqFpo1OURQy/LLpYM3HyR27hIBjSgN271TJtneXtulNBAZvCwo+NtI9BMdX1nQUogZn0&#10;2udPE1iDyYmyq/kCmSNF5DF/1kDHeEMD46OqgS9tQHg8BlsrLu5ZmA7mCgBqaUM0EmY0AFbziWL8&#10;xoYh92m1zFuEGuZQ5lLM3nwynTGLMtUZe94XDJHGB8xagkj4L2klfFR5A9Z+S6vtoD2wYhKnQRJK&#10;WhrTOYDQfyZJdGDGpTUCMP5RGiGQpOGGRlR6dipsGb+5tVbMJbBGA2Dlk6ZW0B6tLz5iQhTwM6+0&#10;K+MkVKTPlhc59bgspnDzUAOeOPIpHx8BxTqzHs0hfybLhe8IIUzmaGQder6jodSmDUGAqd+4gChT&#10;OUGQ+dyaYcKOxPyhqjrRr81k2rK6t2tWT4GoftGnPe1rECRVdRuHQABgYo5RXLnUPxI3xiU4o3bI&#10;KSAQco6xYrR9Ghg/HO2oZvpzr9wxz6LV1hrmyVzFLFkzuWHeGBNtpi+ili+PFi0NQf+ABsbMlDlU&#10;M1NuG+CMCFrXE4oEwjA75pq7sQG20gkYArI8i88qmsAkPk9jdfrHUH/iPn5iaSe0WVoKhs9fRggR&#10;UOI9cg+lYkhT0Kc+wSmdB2BIaBhK+8jnLtYF2tIUQ4iJ788///wOiIZavr7Q2PwS/mrryjrOA6iA&#10;ubWhBrAAGzRgLnctU6n9Q9NlSvVO80NLJ2gAS35gc8OFgJ6Ak+lb2hNQjLgCv/UJf+l4N0Acmv3t&#10;96OgQBT37svr28dAMEwakU1aqzdqc8ufAjq0h5q5FegwmZF0a9GY7iVRk55Lhc2DaTLLepbgmJrZ&#10;y7WYj35FVZESU+W7wuwdjFzTapkcmWX5ffpSDUj3tEHX0hAwPJGDLdqevpl394gY1Wcapv9jphgk&#10;oAz6eiZGydRW6regF8wzNyPzdam00xrlGjSjFbqHpkZzAYyYeVSQCX+3vjD96nffYdHpXEwt9iG4&#10;RB/ktkYLWqs81Fe6LR9/+n8m7poP0XuAf+7fJ2wAZuBn7REYrAUmYVYOJmdmX6ZVDW0IS/oPvPWb&#10;VmjOCFQAlaYaTWBUFAiolTvM1/cGiPvgkts7FqcAvwxGfkhAZCZj2gQ8tZJuAFPYPmm67+gmIMJM&#10;JyKyFgqPKQJfUnbNF4RpMZlhGEy8Nb+i6wQ3YDY0oVLDgEQTAl/Rm3nFFL/7MN2JpgUktRQUzyfx&#10;e5YUBsAGxGjNrU2f1cjEJIENkKZl0h7QjBldGkwwbgzVdSkYeBcTJIaMuTK9pUdzBYhizK1+qLT/&#10;ATb6YE0QhDD+vIiCZ1u/zLNLNuZS6yVdB0Ef1hUAVapi5BprUdBUXO+vjzGimRSUkuAW/lRabd7M&#10;O4EuGjqIVgau4TcG0rRIf/3GfA44BWfxjxLiuB1cb11G/2jA1obvtyjTJVfV9uzVUYAvAUNR/PkQ&#10;jYmMhlM6PSL6w7RIqxIl12faBeqYVoBOaTyeJe0AIPSlaNCQgI7E55qJjcZIg9EvpsRg4qmW5l5m&#10;YDTGnAL88r4xc4qspKkxn5U0PQzLszBf8wa0APEUc3f4zYwh1fq8g4ZBONEHwgpa0fRyAcO1xsfs&#10;zh+aAwK/1ZxFH/RHIrzoURYCApJ1w9+lz2NNoaX1kWpv6b8BEDN2On8pIDLh1/zPaJfmIeZ07Mth&#10;FChkPefCApN7WhhBv9DffmKyZxINYBQ1DXD1V21X9GL+9X8+aCDKB5laRSKops/3nvZp0xAPwT23&#10;d85OAUzYxqmdjj77C5MH8k9gFgCqlofIqc/0yZSaHmSbMwh+L0AhFL/PFyiVAPPsk3yVK6MZlk6+&#10;iPeq4IFJ9pk2MRjRnoBVikZNywTk3if/DziV+o/Zkuw9i/kSCJP8pRTM1USJiuqkcQrU0V8+KmBe&#10;O3TZ90yWytHlBcCZ9mgiUjp2bWgCYONYojSFRIUjoEFzps0KkopjqDB06wbjp/nQpKLgOEtBCuKh&#10;ueVry/e0aACcpmAEILIkAMQaIBNyImfROMYcMUdzF0SUmq/1z7hqh2X7nd+cKRxtzI9IXD5i88q3&#10;LmiJiZvJnHbPRBo8INUQWwshbIC46wrf7j84BWxOIeqYyxQtY5cBCCYAcsxBfWkVcURSbfNjQkyH&#10;EV2nTymgxL8FEgjQwJxrAR6eJUSdWakvrUL+Gg1K8EGttBWJnBRvjKGJloIqMHFaHqk+fs/pQauV&#10;mG6eSPcYHCbZUssz5qjkxzNemjD60bT4kggVIhsF7NBGvVNZPQEzJaCmaQDmUjSiceuvKNRaq2nM&#10;6fXoEUE6+iNQx7qgmRLoRE5KrQBa5s44CA6AHSBj+BE16beowhInOvgd0PqNYMJXSuDwbGMXTOVa&#10;whShIbUE+Le9U9IQ4zoaGlrG2qwJbCUaeV+fBlm6J51r7+IWoGkaH+GGCZqW7d9Mo/rGCiCK2r20&#10;8MhD3Eymu3C57d6jooCNFj6EofPV5hwYKR4TsxFrAReYKQZXqzeqP/qPebuuZv4EfgIJMEp+w1pQ&#10;RWhD/I/AoNZoHoIXAFRN46OFMCGSxmtResZNq8Kw+XbCp5QDgfuZuSIakK+MMDGGqeZjCRCi8QAH&#10;PkPh+eiU+vuAQWhiACZnzEAQU6VFagCWjw9d/OUbo6G0hu73gSZQFECjP+Yo+mJ+CR80a+8Fvhg/&#10;8yaNUpI5fyzhQZ+kvGD48v+i6g7fKS1dakUk8vMHy//jp/OR+gH4ASYhTuBWzIGgGuurJtjJJUyr&#10;2tTWfN8ea53v0jryXOueD5ZQyK0g2Z8QwDRKc/QbEFTUwJoLQOw7uSXt76Yhzskht2cdhAIYGOaC&#10;yWAO+2h8V5hkXxAIfyaJm7mxZoYKkyVm3ifFMqEKxBFJWmMqGCozkmCWWlUZtGGeBAxy8Wr9imIB&#10;zLy1YgFh/qSNlequMh/zOQFVjIkU73lz+nkFeXi2Its1Bs3sJiAEaAqoya8L8GFqY14mANCkmOMA&#10;pdSJVh9Uy9pjFrdW04Ll6X3AEc3QiwZP80NjOZCid80/c6mgrCiQPibBnn+O3w6gABKma+sZXQBk&#10;rQFEaT2HaPmaN4aoTqWIgTkE5ubPmHwAflQf6jvIeAPEQ8zo9s7FKICpMzXtExAxj5oJyOZVfxPo&#10;9J0XCHQwX77H2vE0mCOzos3eF5IPAOUqYlp95cVI+PqFgdQAROg6zbfv6KY4hLcW1CMJnxZCIKCF&#10;Yti1IJupCwP9mQMJAKXi3PFc2hRTNC09FwAAAWCgNQnukRIBIETTopGo0NbSZq3jAGK085qWD+yA&#10;oEAnQgdtnnatb2jKzEojJwjI2wtza03Tr/WL+ZbvjXXFfNMw+zQ4/rswG7eYiFvpMfU66SwEYTTx&#10;b33DA/jD5SIGGPqu74zJDRCnzsB23yopgGnQ1ix8+VCHbkxU/Gk0gRqD4b/DFJnEagWemc8UpAYq&#10;feNSWQUTUOKqxmSBH+0IU+2rGMPcxu8kKrVmOsOw+aFoTnnhcOMF4Ji1NI5aIfM55ki+IuDo09LR&#10;UPQvH2jJT0qLCHOq4KJ9mNz5DmmeUiDSqjhBExqtPknYjwbImZh9Z00wCcoHNa/GB9BbiwbktEcX&#10;PmkWiFrQkXto4c5DDDAspWfMMa9jnsEKQVPkZyUo0Az9G234tQMUW/3UezOZsr9PsTmPIc5puZa0&#10;23pK+GkZ8y7jAAL8b5hILRl+l+e33otpxcG/abWT/H7aEtChPdb2BNDha6K19GkoTIZC0zHKWpK8&#10;7/nWmN3SxOW0X5gcgAHkfWYxAEgrrAXiAF3zgA5LNkBLs6Ft0a7tmVz48H+5hcC5ZlLkd3KNoJwx&#10;UZO7jI02A1yAIlrR/glGcUQXYcn3cu5ammhj5mABJ0CWRjy20S7tIeb9oGPNjxeAGL+3+gXH9qn1&#10;esAsojrMy+abgMCnHT5Efte8n4SfvEjF3gCxdXDbdSfnKtVvtGijQBpUkx/W2vaE3a8CWqRs4FQ7&#10;e9CG5PQnwZLwa4xEJKp8KmXM+k765k8ErDZ+7VmAQnUaEYc16R9DkdxMEwUMtWdFoXKlx3LzHDAx&#10;NhooE+nS4KIAAtBgCo0PkBblGho3utAg5TqusTFzC3yipRIyMG/FE5ztyX9YE17ysfA9Cy5hVuX7&#10;FAREOANY5iEOih4CLpHJ/KYlTXPo3jXQ17zTCgVRxWHFof2XfIj4Rj6uDRDXMJNbH3aiADCKBN45&#10;gx9aO8X6wYSIEdWCWTAnpkT+u74KNUxoTGoYY82U6lnMsvw+Udaq1Fd9YU4CrrWKMbRrASdApc9c&#10;GIXKSwn+nvHIRz6y01L0e2x4fSud0+tETwogEq1KEAH6NCSgIl9OAIrow75C51Peu9Q9aEhIYvZj&#10;SqfpjQUh8x1pF0zo1iMftbQO/xaoQ6Pms7ZeBTgxs7NEmD/Ry3yTfULYUuOf+7k0P8FboSHWcn/z&#10;926AOPdMbM/bOwWiSDBpsC9KbomO8U1gNsxWtdJemJ3jiZj4+vIChdfT0vjeav4g5k+h8wJJ+pKN&#10;lX4TbIHh1YCV/4U0TTvpqzcqUlS/Iq0ipSP/k2fQTAD+VD/WHHMDQAAlP5L+qJ95bG6aOMliDBi6&#10;h1DG1E0oAW40fTl6BBkCmA+zorqh0mSYtgkNzLI+Il7NMQ1foFG0tB9j+jTHfO76DEJgmKVbBeUN&#10;EHel+nb/wSnAfHcIDfE3f/M3O5BjQqyBju8lCjNZ1k6uR0DMKw6urTFxzxJVCID7pHgmW0EkCmbX&#10;Ig8xUInWQtZrhY+BGxMkrSEPXPF+ZlYmW4xUNOZawEcOniTztfRniQ1C8FNCj+lYTh4TITB0HNeU&#10;qFj+bAIlQEytHMdMQ64H4zGuWm3hTUNcYnVuz1yMAi1SKQ2R78PCby3RNEeHmemczVbzl8nf49dS&#10;1q0W6IDhYGyR2F7rF2mXuYsmWjv5wr20TM+iZdZoJ0lZhKhyWrVn8UE5ow/gpWZZ1wNJDFi4u+ow&#10;LafIz0Hv7RknXbSxdQf80J/Z01zTCFsjKXM6Su4HHMzdNKo+we2Y5iDVEAUqtbRNQ2yh0nbNailg&#10;0fMPBCCWwtiX6nzfETwCHfjuhPLXTKk0MOYtEXGlxPboNwDjW+Irq+XbAT+mTaHztLUaGIrCFU0o&#10;T6sWlSo/TWCM69IgJf/mm+Lj8o5a3dal6H1Wn0uwYgqWl0gbpwWKjq1ZJcbSiTlV0Xkalee3nh04&#10;9j37vp6mGxriBoj7pv72voNRAAMnLR/Ch1gaNH8cDYxvraaBYWZAR/5kLSrVs0UaAiD+npom6nt+&#10;IGkVfVGiQFeIP39RDTClMwhOAeRpIA5QRmNjqtU9PdgCOKUvJlQxewMpwTLyDQlQfRaCXUhBQBOt&#10;uo+gqF362Xova1Ec/9Sq9W4aYit1t+tWSwHgotrIGF/BUoORFwiYMK5aWTQSP9DhC+wr1/bGN76x&#10;iySl+dUALApm0+b6cgz5AIGvCix9plRF0pnkUt+jRHE5XnIia4cLL0XPpZ/bYpKf0ofSc1v9cSwP&#10;qq4AQpVYmKgFuizV19L4Wt/Vet0UGu56T2oy7Ss4kL5nA8Rdqb7df3AKMCOSnkUWquZxqKYMlsR2&#10;1TxqzE8+lFB4gNgn6avJKBVCgEit0ebkKvb5KDFX0ZaexcxWa1Hs26kPuSkVuPMZtkrZh6L/lPcu&#10;nS85tk/MltYGH6EScrU6smOfu9T11nmf66DvvUuDaQqIrWv3aAExl76ZzbZ2NilgQ0Zx71ZJcE5K&#10;2dhRb9RJC7UmeIEmqzJKTXsERs4LpPG5vtbUZpRfJuq0FklKm3OKhrzGvrBz2iOtVih+njZBM5Hc&#10;/rjHPW4UyZZmdqM6s8DFLekl5lK067Of/ezufEv/zucqpZPqVKKRmbWZvls1ygWGN+qRxtBCj/Sa&#10;fawPgWxx7uTmQxw1pdvFx0wBjAfTZzLdZ1ANmnm3aExpH30nbUgSBoZ9OYaYpRJe/I99+ZRMowQA&#10;QRa1EHt+PtqjwJ5asQBMiSYqEKdmSlWknLbSd5RUae3sg+Edcs22gBUNj9WCQBFnQMofzQtNe5YU&#10;FtYFRQUiUnrtNFx7/wSzibhG+1ZB+Wg1xENuhu3d66IAH2LUMm2VBOcagdMj+N36TDKvec1rOn8Q&#10;LaHW+OlUEJFW0XfuHhOqqFQgXGPKGKpIRNVIPLfUSOvAmSnVGXq1xlyKqex6FuBc9N7Xc3Zl9u4X&#10;hORYL6XjMGXavDQWGiD/sBbWBcDpOK61mXD3Re8l3mPNEvbQfqtUswSFt2eukgJppZraAbtLdZyp&#10;vu8YqDinre/oJmbJMH/2pVVIdeDLU9arZqIiEBAOlDSrmVJ9D1Bp1X1aLZ+jBH9aZotJLBh8i/a0&#10;1Hzs+txdgTDez/cH5G584xt368P8AkOH8Cqn5zd5pQKY/FuUcCuNdx3jWbifkMxKotgFQOyrxJTS&#10;Y9MQz8LqOOVjxOClJlj4+wbEGmkxN3U0mVJVtKk1/VVp5E53utNJzQ+OSYs0JO3SNmtMG+jKx3Q8&#10;UE3TkDtIU2GWreWbef4zn/nMcyHray2OvcSy7gPzMUBPyHH0EMFDc6yWknK0dlV+pDeoxcoioCTe&#10;BobzzSahkuWGhkiAHJOOtQHifPOwPelAFBCtKT1hjK9gya7qj5Jaaon2BbMwVTJZAs4ayAE2tUv5&#10;H502UWt8fcyyin7XGLcIRpqK6iY1E6j+OpooTglgxq0l8E+h4Vwa2JR37/MeuZ5omOaYMpn7jvCD&#10;pmeFFvuku3cRLrgKUpNp67FwGyDue7a2981OARI3v9oYX8Hsnfj7ByqfpT4oTSAtkpy+DyOUogHE&#10;HeFUAzDanOo0QKx24rfNDwSB4Rve8IZeTVQeovJcNbMsDZOJiZbJd/ja1762anZdin6n4bkiiBU2&#10;QEeBHTG/5v3xj398pzkqul5bH6eBBn1j2JcggC/YF7lg0te3gwFiX0LyaV8Q2/jmpQB/jbSBfdcy&#10;zUfB/Ml/pwxWX4FlEYX6GwAmX0rIfQpUtDmBMVe72tWqgTG0R0f2hG+qRlV+K4EczrvLwTeYE+Yh&#10;n9E7t7252/qUZiEy19FDhJ5b3vKW56r7EGCk6EgHYM6jrTNJOwVlSx3bje753fhCAGJrfvLBAHGM&#10;PX5eMm1PO20UYB4JQNz38U9BS6CD+T3kIQ+panwATDFs5s84BioO3cU8jUEQjs0rH42WUUvMBrgY&#10;LbNsny9QOoXnvvjFL66a6AAyX5ZUDiXatrYbBa53vet1Pu073OEOnelc0IxTUVKNUPCTtAwClPJi&#10;AJS/mbA0BIy1HNbden367paHG5aj1QPi6SP/NqJDUSA1mR6CoQt0YWoU+FILjhBpKG/wG7/xG8/l&#10;SmJ8AmowUOfUyVdjTgNgTGq1SjZ8I6qZOPC1dooGzQ+4etYv/MIvVMHQsTgKdruu77DhQ83tMb7X&#10;6R8xd+bh7ne/e2e9cFJF3vgSmdmf+9zndtq565xCUosQPkZ6HKrPXA4hKG95iIeahe29e6dA6jxn&#10;atxni8Nz+QJrvhH9E36vdmmaJB9J73x7gmv4FZlIb3jDG1ajRJkzMU4gWjvtQOUex1LRRPtyDCX4&#10;83ORovuu2yc9T8O7zDHhyBmXTgihKbIAtOTIPupRj+qEIvdsVrTdVkPqQywJI54u+jdtFzCZ7svZ&#10;udswt7s3ClyQAvKN4oDUfZ7EYL+oodoHJjRWvjkh9vlBvHIFgZHEd+Clzin/EpAq+SDlDModVM2m&#10;BoakYs9VL7UW4arfAmbQzPP6zEk0Xoy8ls7id4APqDGgs8zEVfO5293u1gVBATVnC9L6pVs4taIl&#10;6R49Hc3lfnN0FloLXabQIdUQa4Xv8+dugDiF0ts9q6JAaIh8NWuqqKIWKb+QXLQ8dQGgMefQDNW4&#10;pGEynzrmCRPNT/hW2SQCY2pmWf7Ga17zmt2pFLUzGE0c8xyNRV7jn/3Zn/XOpXxE/ZEqUGpMUZi3&#10;aj3AVcpGLlgDSbU5mXkVJC815lraNtPxq171qguc3IGxAYeo7lK6n+Dx9re/vblE19wLmOma2ZxP&#10;kMnzLW95SzcHKhjx8Y4RFMwjQYklYCl/YdqfHJD2pRjlNBlDo5b5E1sQlWo2H2ILxbZrTgUFLPw4&#10;M24NpwNgKE6uB3Y1v6KC2vxFmL/mHgn1kf/H3KZhEoCCtiGBu9ZogwJsmGZraRVRdxXTVlIMwPYd&#10;5wS01UPVp3vd617FVztcliBCe5Ui4kDW3GwNGDAmmlLNpM3fqY6n8xYFmDgQN5oAJH143vOed6E+&#10;oI8kbBr2Yx7zmE7ISPM1MXsgzBRNEFDCC2DlWj3LgvQVpkoBSLnQAfhFg0qo14+cwTK96SNAn6Mp&#10;q0fQaK0hy6IwB5DlzzjmggH8uBFU05fDm87XwaJM51g02zM2CqCAIAZmRwy3VrtzH5TCPDAUDJW2&#10;wCdYYlJMo4JrRHaKJsVMAQsNS1k24EdTpB1gjEybnllrUjZEuDpFo3YUD3PmTW5yk+4dInEV9QY8&#10;b3rTm6rPdRTUD//wD3ca4n3ve98LXWds0gaYeIEJMLrSla50IW343ve+d1cZxzhq8yNiVhL7ta99&#10;7RMFsNNxECqALjrlgUaATf+AncYvm4O8+q/WBj8SGiiEoAh8aCRAkiZPy/UczyPQRHMdMARQ6o2q&#10;9CNQJm1oas5Flc6h6ahHq8/oW1pD+XeAX+DW0LtLALeUFrqPPdf3DkICoY+gsmmIh56N7f17owAN&#10;xEkBGFbNJLePzmBGjkmiDeVAI6IUsxZqLwdN4n4cD0S7pU1GAWIRplIuJNHLMXz3u99d7T4gNXZH&#10;N9UYm7QKZlQATBPCTH0n3J/GU2pMlAoMACoMRa3NvNH2aIT8owCc2Tc3WQNyQAjk0IX5M21oRkAA&#10;hMyeTLmpJggY+WABGe0NcKVFCgA22uXPTd/BZK0Pxh+l1PyODj7Xve51uzkRAEMjs46AeNrQD0Dx&#10;zzIjp/VrA5zknwLuOYQyzwS+aM9C0NKAos8cmmLL+w55TcsYWUqsDTTcKtUccra2d++VAsHc52JG&#10;UzoP8PjPAFhp8z31qU/twAPzxZw5+SM1wqal4dFKAASTnk1MiwQWtcaECkyVCes7kFhaBeBINSfS&#10;M02U9pU3mhpNkvZF+wYWN7vZzS50naor+lkyRxmbyjdASEDOrW51q858lfZBYQKRt0ytxi4HD+ik&#10;J4cwBfuOf/ClL31p9z65ldGYWQkXGqDMczIxRSBKK6SlClhJmWn465iGaU+04tz0yZ8LJJ/1rGd1&#10;xQ3S+U19w4Qdloo+M/SYtUW4iJSYoIm+l6wA5j8AfqyZswVc8n633tN6XR9dph5AnAbVvO9972si&#10;/WYybSLTdtGaKUBDxNxpF3NI52PHiunS6iS2185jpIlJlcCsnCLB30dbkXLhHgCJcYtaZcqk9fWV&#10;9hKIA2D7TJ7MRI4gUs0mD5wIQARqpRbaJoYmT47QkTdg7ZzHknZmnDTiV7/61d1tz3nOc7rjreKs&#10;P98BFoAmslb/aJpAKwUZGjezV5wTCVhTHylwRDcaKvOz/qSNL5KgJFKWmZOvMY3gZUomxNCw9Qfd&#10;acYpqDFbu884AWiNuQLmy1/+8k3RpK1rzBzS5JlpW8Cl5ZrWd/ddN+U9pWCrOfpSewYhNWocRyGM&#10;ofdtgDhEoe331VMAcAAHmsQ+gmqYZSNx2rsd4yMiEHCUGnCgPdIy+BX9X64hTSSCR0jBNEPMW9AL&#10;gC8xHe/lS6PF5ZGo8W73ve1tb+uqowCb0nNElxIgwve2hknWzxy4aT7A2admDjQWggFNNB8rGtFE&#10;gRma0NTz1BzaqWAkEbqAMU2KNy/Mxky+An6AJY08b0yo6A2w525yE62L1sCQse9HsyHf49hntlw/&#10;BVRbnhvXpCZTfvaWtgFiC5W2a1ZNgTCZMu2R+JdumCyNw9/LXe5ynfReS/eg7Yh+JOUzyzGPqlgj&#10;6vFlL3tZp1Xy1/E/0ZYAHa2R1pI3TB1T9s5atCYmI+pSgAv/Yq3xg9GGUo1tabrt+vylGehQ//pM&#10;kQBR2gzNf+41yHRNeKJxb62dAqKkI6im7wi29IkbILbTd7typRTYNyAiAxOMepWiL2sHBNM0BIIA&#10;PRvSdXLxAFH4Bs8///zOREoDCVMewKStpE31Ewf1ijrME/zjOoDBJyjqs89EJOcPMAvaOCttH2DK&#10;5Goun/70p89KVlorgSr1rc76glP6MMIoUzdhojV9ZQPEU7oYztKwgAVzKbPp3NJ5jY4iQEX/paam&#10;VIPg1+QTExQhQT8acys/E22RlsnvROvznYhMmibtDhOMJvqRGdU7awEGpOE73vGOnQ+uVt8UgxC4&#10;gk4CQOY85/AsrbfaWAX1AMTwm+5KE4IP/y/Tdp7mseuzz8L9adoFn3tL2wCxhUrbNaumAPMhQDx0&#10;HmJoIQBJqgB/U0mbo9H6TRoCoKMlMpUKAGAOBaLh5xIkAiCf+MQnVoM1+EoAKz9mTSAAfgJTPIsP&#10;bKlyWateKAt1Di3f8Y53dIKNOZ2jWpJ5ZzYHsFI9aoXeFxrSqXhsqiG2+l83QDwVU3+2BwEQmZSE&#10;9ffloy1NJdqijcdEyjQqYlQYPjOnQBi/26QCcQTQCMJQMQaQSwbH/JgyIwDACesYrCT6mslPEJEc&#10;OekENe2RqRazlu6RJpwHPQ4RUNE3F/swb861Fqw9lgDrj/8wrbAz9R2ijiX5q0crB/WY6DF1zEvc&#10;JxCL+4DJtC+XN333QQFxbL7MEkTbnnn8FGAyxZDk5M2VAzaWKpiWMxEBGHCSrxZl2IAds5egCyCI&#10;2fmNmVSJNv5EQCrEnnYBoCSnu06ye61J5JfHx5Ra0yAwBb/zd7bmYo0d+1m9nqDBEiDtQ57kXMAl&#10;4pWfuXbO5SHpPdcY9zEGAmL4ELegmn1QfHvHKijALMkvRhs7lIao8DRAFiLPdwGAgB6tj3bod+kZ&#10;/i/9QhqGEH3aIcCKxGoAdv/737/TdjHZWrPBaZMSyYfKtXlWa1DBKib0SDohncMcK0AwVwM4l7rU&#10;pbq0nK3tRoE0D3HzIe5Gy+3uI6IAn5yUCyHWtcLWSw0HA6PNMUf6C9gUuqYRKlgt7010qJB55hup&#10;Fg7sVQnmF3/xFzu/IYCULwjYpXDwIX7sYx8rdtn7FAY31jyoJ72B1swcSztNK7ssRYez+FzmZ4DI&#10;BzxnM29Sb6ZWaJmzL8f8rFRDbD38+qAm02Mm9tb36RSY21TuLD6Mnya0T0A0DiXBgJPjfqJJEKex&#10;AmoAJscQ41S4Oxqg9B3t8BGPeESXeA0wBdmUqsK4z7NUfBFs0VehRlQqP6bn1yrRTJ+9w9xJ0Jh7&#10;3ew6EoIPGiv8PWcTYcySMKfmOWf/juVZ0p6iUk1+EHBtDBsgHsvsbv2sUkCFGIDCTMlMso/GLAro&#10;AFjqmwNagmZojBz5giz4mOQrCrqg+SnTpk7pQx7ykK7cmLMCb3e7250zsTKD5oW6SbsPeMADulJs&#10;fdKuaixR0Piyl73s3uixD5rvO/hHAFTpoOYYKy1cRSECTdoUKa9VLWqhkzUsYpgPmRVhajsmf9/U&#10;Mfbdt5lMl6Dq9szVUyDyEEmDtZPk5xwEP+UP/dAPnQAcx/7kDSNSiUaKA60PYGLmTKUA1HcR7Smi&#10;lDZHy5Qj6Dw9fsVU67CxgS9TapyIUXqn/DemYzlrgnsk+K+hCXRi5nWmoEYgUEUnL7OHRnL5+DtL&#10;h9aS+NHCHOfM3vV+9wFi+9AmBTKZY0FUaXvNa17Tnc6xCyBJ3VGsgaBn7qdUFPL+XfqwhrWzSx8E&#10;PbGm0OIJii3tzGuIW3JyyzJZ9zVqWfLD0Z6W1hAl3F/1qlftAmTymphBJQzbuYA2IjNubEZFvf0f&#10;cEcYOI0RQGKs6pxqgmqAovB72uY1rnGNLpoR8NcafyUQlNzvOozU6QxraE6sQAtjMFdAmzafFmLn&#10;P5WqIipQcQEVflKNkHnSHIvUJTw89KEPvQCzp20zmwMRtEvLnAHHVOMugWUrcOTXxXFeae6hNdh3&#10;NmXMibUkytjhy6UIYPRhWRBBTRM15pbjzdI+to5rDetk7j6keYipS6PvPYsA4jEl/e7bDDP3pG/P&#10;O+nMU3wuovPSwsxz04YpTKqEHMJaegfGKC+QyUvgjER7zJ+5U/+AoyRuJlMlvlyDedOeMHs+SRoj&#10;5i6/zfuE4deKlmP07hHhSgvTvAMArSXNQgFxIIUW4U9VJCAagEJTUcIO8aUlC0pSyScaYcJ3tEeJ&#10;6gQIc+Bee9j5kY6aYk4WRBRnJi7NiwAaWos41Zi20d8JGfJHBVqpLet388xKwBIQeaHuJbz0pdfw&#10;SdM4rXHzrEhDTZAHgAH46b/n3gvH8Lw0D7EvYjsdyyKAOESsfZgzhvqw/X7cFEgl5SiZtbTJVHUZ&#10;5rEaM5JPKJnaMU+ke0c+yTu8293udqFDdoEhZvjwhz/83EQEc6V90pD8zuxZex/ToKAc70ir+SsW&#10;HucUAotDCn2YklPk1VgF8rRdGmJ6CDAt2W+KoOsrAYA2mJqH0YHwIHyej5SwEOOK0+VF81oDTLL7&#10;ahFpykyqP86dBP7f8R3f0WnEtF0WAFqefgNypm9rhHYZa2BojgCtaFYRqO6Rf6q6Ud7C7xnm0tAQ&#10;h56/L3rt8z1plOmWdlGgfL5I+iYHaNeA+yybIeZY0HMIRE4AiHnAEEnPY0ymU+aQT6J2H80Gw8Pk&#10;wmxLg8EAaYMOtxVKT1t685vf3DE2Gh3GRiOSlC/ARvoFTYdWyUxW0wyZ2wA0X2VqSsX4HvSgB3VM&#10;k+kVraeMdY559gyakSLij370o7vI21e96lXdXKUVczB6/VWujGkUYF772tc+Z+akdQM63wk4evaz&#10;n32BfFP/l8iOJkrX1YqfzzWmeA66PvnJT+40PFYKJm//Nr8przEHmHPwFHNkzQJGFoAxZdlovMZr&#10;XdGYBfTk99e04qF1cAjQ3MV8PTSfqQ9R4FpLO4iG2NKxfV0ztEhq/TjrDut9zU/tPVItomEu+44y&#10;TfuFoWNQDqnNmRETIfOY5rQCTn6mwdBigBnGKKKQhqgBQUAHQEqASKMS0OO5ae1Sa5KmQtsCMLQs&#10;Ggv/mjP9/K0F5Swxn3ypxkbzYy4EjPIwaUtp2ghfLMHgNre5TSc0MDmnQST8osbDbKqlexbTI1yI&#10;5KWRG+e+gon0Q3CVd1uPxsoPWgMWoKjQ+yMf+cjOD8o0PvUEC/S57nWv2wkXBCi+2bzpX7oeW3hd&#10;es0uANnyrrS/cwjJ+fhTDZHVpKWdGkA0AVMmcOzEpdLhljjbssSWv0aJK4wB2NSiTMfOc+sGlVYh&#10;mIUJNKrNpCOmIfmdbxMYCBrBCJlK9Ymmi6EyB8YJF7RN2i6tKM+rZBr1fVq7NMbmHcyn/JVMdoAR&#10;qEYJOZqX/wewLD8zJx1Dzk8EAfJ58BNgMzb+spz2jlWiYf6n//Sfui6ndGYilGOGzvxzoldrwU45&#10;mO46fuZgmrz5RG8RxKVoUD5jfk9zai5YAh72sIftfDKL99MW41DpoVPhI7Ao3wu1vTF2z5ToOccz&#10;ps5TetoFrb2lnRpAbBnsGq5pZbRr6Oux9AETog0tHVST0gNTxoxEjZYKZse1SrZhgjQ+plMMn1Yo&#10;GlJ5LkxSBBwm7gzEm93sZh1j9T2NI42O5AcRVMEkWvIr0lD5rACj6FRaF/8dAMWAfQd8feS3hfYA&#10;dGmb/FqpBjlFwFxqzbT2ZYgBz7n/aOfm3/yazzQIKBWcb3GLW3Trk2bsur5o4Sn0o20TBgk7tORU&#10;UC/RY0kAHNv/JX3c6QHBW9rF2JkZcX2rhDXikXu/dIhx7L1DO7xQLiCmRFKvHdabPn7XsUdkJx9f&#10;Xzg3qVSCftQ0ZU6LKFhl13wPBOO7CIaR1gEM0zPwXv7yl3emVukVpf7zI9EORZzG78AtTmEIukRQ&#10;hncz98ldpLmGFum9UQ92TvAYM727zs+Yd+16rYhWJtDcj5e6VGjDBKM73elOndbOvI7mczXvYnqV&#10;6sNS4pSVOBMzaJkKFHOYReeYIwJZy36dSqc0yjQisIeetWmIQxTafl89BfaVdoEQwOse97hHB74C&#10;YWrN0U0CPfjNaBFKtYkcFT7vN+BFaqUR+gAmmqHwe4cHY2wAFSMTiMPsyiRYa0L7BVnQQj1fYAlg&#10;1VfBKIqJf/zjH+9MszRMYBgg6F0iIx1G698030O20+CKEGVMIOErFgWN9rRy82NdtJ6+MGYemAgV&#10;l+ePpi2ac0BsLbRq2GPe13ftoYSptE8EkTjtIvzzQ+PbAHGIQtvvq6cAH2L4ZpYstEALAF7C6aVY&#10;lBrGIwdNxCmNz//l30k7AKZASl/DyY+JASxAFJGzP/ADP9BpiH4TVcnkWQsbJ6lHdRt+LIxXYApG&#10;gCECFxqfAAxMkgapT/oieEVfBOg4NNi13sVcC8jnNu2tfiHN1EHaPxMm3x6NMP7S8AX98BEv2eTL&#10;Svb3PuvKX2vQuZyEMv5YPtfwyS7Zl0M+GyiH37a1wP0GiIecse3ds1AgADH3uc3y8L9/CObBDyj/&#10;re9UeiBE+xMIEk0eovue+cxndn5OVUz4khTxlo9HM7zjHe/YgaWkbf4mRbxpcRiZijWlZsNjbhie&#10;xHb5blI95OPRSoEas5RDbIGlEH/gy2coAMP1xnSd61yny5sUIATIab+0TSa4JQWM1vmZwzzX+q45&#10;rmMFIGjQ8JkyJYUzrS9dRSnvu3QV72XSlf9pnVkrYRkgIEkTqp2sMgctDvkM+yOOYRNs1dI2QGyh&#10;0nbNqikQpcEw/CVMNZ7v2ZhHLWcMoAhKcR0JPW1SISIS0G8YPLOm0HvaGUDX7x/7sR/rJHrRoIBQ&#10;gnqtIg6gkpSPyTHdCujwDtorXxUA1x9AK7hGdRP+GuZSfkRgyIzkOxGrTKmRBuDZDjgGzFF/dNUL&#10;YCWdM6/y3dASfa0J6Sboz0zad0LJ0kPQN/NKGJKiwTR/73vfuzPFA0a+6dPWUg1xA8TTNrvbeKoU&#10;IIWTepU+m9v/pBRYmBBrz+bDpN2RwktHN4l2A1wiRKOcGgYUuWhAh9ZJewvpnZZRSyHB1Ji/hO8D&#10;a40miPEylYom1fwm8Me7A8jVUOUvdF0EXtBGXafKTqQs0Fz1pbUG5LY8v1i2zZyiG3r6N+HGKSe+&#10;a2XK+6QlYYwlgGn3tAk/hIBNQ9znatretQoKhIZIq5qzdqXINFGifdIzMKYR0MRqRwVhlLQ9TJE0&#10;LnFcegQgpSkybwK3AEPRpTXwFSCBgYlOzZP25buJKiUYAHIATQu41a1udXKDG9yg80NiEBLdH/e4&#10;x3X9lqoBMAWAMK3RWCXIY+iAMxLHMRem17RfS2jjq1hQWSfGmGyZKWmCaKk6EYsAv6HI0lJh7jHP&#10;Xoo28jitvdZqLkv1Y+7n4gXhQzxziflzE3N73vFQgGRrQzMXzhVNhzlgYpzxNaYlOIJPUABDfn5h&#10;UI9mJikbWAM/PjumTRsViPIlMpNGZRmmyhoYCpjhCwRYNMrSWB0IHM+iZXoWU5mKNbQApcYi94vf&#10;0bWRAmCcafQpoPYeZlUnLQBz7w56zK2NH8+Ka+8p2tEUrQFtDQCY956/2zoQ6XyaGlrz5xtb67mS&#10;R+tDnIvxnaYFMPdYIpdq7bQGTBY9rWsurUUaQxTMLjExKRMAE8DU3kmbU6ibphb1NT1LyD0gFAQk&#10;wEbeGG0sLXidziX6K+TML5UeHgxg08bEqr6pfok0lYAv7F9ELK1RpClAZlIF+H73PKkAAneY9NLK&#10;NhG5i65AXOQkII/csbWvi0ODDw2eH5F5mvBziP60vFPEqblWVq7l+rn5zJLPI7Aa26lPuyhN3D4m&#10;cx/vWHKBlJ597GMCFhb9lCjT2jpibqH15cWxgYBjffgDpTvUaKdYABCiUZV8gZ7NxBpRoqrd1J7l&#10;N9GBUjdqCdYCJfgQ+SGZNlXBAW6YsY8IV/fKU8MkgKtgHOAm4CZy19AxaqH6t2cKJmJupXGSuKMc&#10;27GuG/1nQpOjKd2kBdiN1VrggzUPcjXT8xzTfeWIKjVsBdIIWhGx69/maI00Y6I3/2vS+FvmZIhP&#10;mi9Cn3Xcl8ObPudoNcQhYiz1+xoX9JixRv/9nWPRjXn3UtdiQMG8S2NqnbNgerV+AjGAApz6gk34&#10;74CQYtq18xmZMZ0JyH/n+pqgIikf+DJr1syyIkxphKJLIyoVAOonsydmLKUCnfgvAZ7fBNHQDjFs&#10;wR8BhMyywNTJGwBQ/4AITZf5rxb5Otf8zukHLvVJLh6NV1StSFp1ZZnGaREOVfZvCe1RR1Yep9xS&#10;RbTdx9/Lt+z+CGryHvMg8pcfl/n+RS96UWchsDaZxZkma3M4F+1an5PuCZHR0oKWalPms3XP9vUZ&#10;LwjffBy+PTTGUw+IcxB2iIhz/n5aQGpOmgw9i1kQ07nCFa4wCuStjQiEGRIQSM/yCQEYLaF2Pc0D&#10;s+w7rR6DpcEBnoj0zMeIccapCBL205auEUcmAT3XpsIODQXA0WRc49+Aj/lToA3NVLAQMylTmQAf&#10;wCkPEVjSGrznrW99a2cmFZQTgCl451ib8QInYIXGwFCgEU3OuM2v4gRADeCZT78TSm5+85t39LAW&#10;mKEFJRF8nObBHA0sBTyl6RU0cODq2CvvC3BYyz63ZpjCWQFOWzO2AEQCYUs79YDYQoQ1XXNsAL4G&#10;2oUPEcDs4kOMM+tiTDEXAksERYjATKMu07G7lk9vyJTKfydClLZRijr0TNqj3EBAFFVNSgDM9wPA&#10;fvqnf/oCggB/IHBTVJo2x18p9B8w1sxiAJJQARgABkD3TgxcX30HZIGqvu3adpmnoXejsXMCS9WE&#10;mEkJLGhvfCEU8feJEAVgAqGYk9E2LA/SE/KmJJvKRUz1gpGAXk7f1OSe7u0ha8TQGOf83XpkYdh1&#10;TlKB7NB8LMZiXGng2BDdNkAcotCefs83y55eeypeg3lZ9Ew/IYFP2ZD58U3+LxhGbVG+NP+O56bM&#10;w3dqlQKTvki98CtKmM+PdYqJwJABD3NmMOGcUXkf3xczJ5Nq2mh67iUcMHHKj8TY+a8AhHqlIlFp&#10;eVItmEOVc6MRhWnP+wXmeLZiAcymNCoALfjHZ635iegXeX/yK/PGXEqjlm85pKXxTTtKi0+21gJU&#10;S7/3/day8ZY8CSJ9P1Mx07EDpaeYN1vGsu9rws+NJ2yAuG/qb+87KAVEg9Jgdk27ADwpQwAYtEKn&#10;VMQJEPlA3SNSk9mJBlZrzJKCWQTZ1PyKqsswvZHY0zqiKbjrXwTBYGTxG+bJVAf89Nfp8Q6tjchU&#10;UaVMguEvxCSY+NDN3ytf+cqdlkCbZEb+rd/6rc6PCOQDmGmr7o/o0ygAcNDJz15OIIl8TubQvIXJ&#10;VEBUrS1RYm2KgLYvulrDoqWtA4FT6eHb++rDEu9B8w0Ql6Ds9sxVUyDyqMb6EPsGResM30qtYgyf&#10;kNqlgKSvyofqNPxStLMaGEaUqAo0Ne0RGN7nPvfp/FZpII7r+QUxNAn1P/VTP9UBJVADgg4vFgwD&#10;kD/84Q93/kJ+SYUHHBYM6G53u9t1QIIxhv+SP83YnvSkJ3XfSRHhV+P/9C7pImtr8i1pu/onaClv&#10;NEgRlZEXuET/p5hD1wCYipKjnUCrvPzgEnRa+pmERNYS65pFpaVtJtMWKm3XrJoCwMGiV6NzF8ZC&#10;UraJ+AL5mQRL1Bp/E2BwYgRtrNY48/kVbcha34AvJiRop3Y+HA0VWAKo0Nj4upgymTRpesCSlsnE&#10;qzoKxu97hwMzidUq/oucpQkKwNEPQEeypgHyQdJY+ckE5NAe9BGAMp3yox2qma+0tiytmu+UlmM8&#10;TL/RWBHUcT3//PM7LVehgX20XdbjPvqXv4NwFIdTpwXqD9GXOd4pLxdvUJ2ppW2A2EKl7ZpVU4Am&#10;tAsgAkGmNOZREiWtyoG8NWaG8fLROWW+ZkqlzUlboJn1HT3DF+caWl3Np8X3B3j5A5lemQUFttA6&#10;AZ2xA8WoQyrYBhD6XWQo7dFflW7yRrP1m2LP3u+57mUGBji0TwAD/JSA825jd4+/S5gXWxab4BVB&#10;Q7RllYIICWgYJ4XQZJmJgTnNVv9pjX5nVg5atbzrrF3Ddyp/j4XkkALPHHS3Ru2PWtGL/B0bIM5B&#10;9e0ZB6XAr//6r58DxCkdceQSU5GgAsw/PTU+f55cM8yWOa4GBpg1bQ1DwVxKDdhGjiEwKjWRj36L&#10;8lOYFKbOt4ex0yhpdPIPaYRA08kaTJ3qaPoOcOmL6/U9b/yeGIYzGGlNwtRV4VHRxvFRKqzwzcq3&#10;i7JuNEWm1iVPOx+aR6kMgFuAEq2QD9S86Suzbxx6HIUGADzhQ75daxmvoT6c5t8JYawRrAVrStgf&#10;o3G7NgBRXm5L2wCxhUrbNaumQGiIcsDGNsnqACbKoEmxADzAIG8iM5mTmFJrCdZh2mRyFJRTajQv&#10;kZ4AU05j2vgYhe8DJP5A0Z6YPQbvr3MM9fG8887rwFF+oDQNTIv/DAAAeMxA+oVrpCD4vmQCw/hC&#10;m3QNk6J7ndpBw3R/aJaupWkRGg7ZaN/AXyUgY7/vfe97LpCGJsA/aCzWAw1Y/8cw0kOObU3vJgRx&#10;Q1inxypEcB9sPsQ1raqtL4tTQICIRQ8wxjTApNQZJk/LxDQBDSDifxN8Ek3pJ99Jr6gxV7ltfBbA&#10;TJBMqWHmTJi0uMhpjOv4w2hq0in0ST1Vpj2+L8nhgBog8lmKBgUKvgeqDnllPqQxRcK/cmsAjf8E&#10;6DmbL2/Kj6FdHFxM+9N36RYYoRxEkbF8h8Fc+E4P2ZSyo/EGk6bRGgNaEEg++MEPdubq2kHOh+z7&#10;mt9d0gStD5HPhMbW8mdrGmOsWeUWW9rBNMRNYmuZnu2aFgrQ3DBEADGmSVsAPqIwo+4oQKDZMRcB&#10;P341FV0ExvQxBFF5zHX8ijVTKsBT7UQ/S0n5TKhMlqrXMJUyzd72trftglkE8fCJAT1SO3OpPWTs&#10;Uisib1B/gbrn6I/xkfT9FRGbN7mVaBdRq0xLwNMz5U0CcAAY6RmuFXxzqKZPKsTINQw6x2keeU5m&#10;Sx/RcCgfseU56TVp3uiuye5j373L9aVCBp4nsMqaY5oumd3Xysv1K4JqVm0y1VGLeI1t12TaOcak&#10;D8eQINuyEVqu2ZVmUzREzJQmxRfI/ClqkjYVBbQFYvhd7U+mQzl+tbEAE9qUpO+aX402yIR3netc&#10;5wJFodNnMvUFaGGkrgVA/IEan6JniJKMqLmPfOQjHXgB7ChPJaIy/IzA1PgE7gDrvAXt3v72t3dB&#10;NHL3BBXRRj1HUA2tlXYcATzRn13nbez9wN84FElItfexz1n6+uBt+1j76ViWfJ90HX52+yRvc793&#10;1+elQojiFPaQak4t7WAaYkvnDnHNMUl0h6DPod9Z2izAyqIXhdnaaHuRdydKEfjIFxRlKlrRd35n&#10;2hQYU9MkHOWk8gmzZk3IY86k1SiPVtMemaYEzwA2fjwH+MqrVNSb31IQCUATQCMQRr+kS9AEmYOY&#10;CX2noDiAlObhDMbwhdI2v//7v/8ceYyHlmq8pH8mU/5IYzFeASieB4AVqFathamXpiilgY8xb/ZO&#10;Lc+ydV5q1zHZEkxo7nGU1q7PPMT9NWa/KwjsMpZWDZnvmJaYprrs8t6We3elSwiVfbWF036cOUDc&#10;lcAtk7i2a077mIEF8MK4Wxrzo+hMAErrwfgjfeJTn/pUl4MYh/byw5UamgIiQMdEWaMxMyftUXm0&#10;ELbyazF4/k9jAHgkcVpaMH4+Qlqha8LPo+h0RIeGNYGG6DuRgfyMtETRoDREoKruZjTAzL/CrErz&#10;jEAUwK6fwB09RakyN+kzbVS/vCMtBg1AgTVzLoaZlkybK0IRLYA3LR4tT/uablnHcc2utBgCxLCa&#10;WUvm3ppO29T3x3vzkoljxj50rb0QgWZD1/r9zAFiC1HWcM2mqf6/WRiiRaQOMI/UmmfEaQMCTzBW&#10;eYeCavgPnVQfRbVFiNKMbCRMIG+uY1plRgRCwRByMzftjjZVCmaJZ/LvAWf5cjQgJk7aGnAR+Rq1&#10;TaULSCsATvyV/k1DBJICYPg9aZhSDph6mRU9A9jR5oAjM7CGFgCNMCBn0dhdywwrMEWkpqR2hQBo&#10;wLRQmqd3Amx0Y1IFup4JNCN3kXAhz4+vSTCOe1urhNTmLhinIBlz4/m16kFr2Ltz9mEq2Ozah/wc&#10;UM+jpfNFs57U2pj+Du3rsWMoPS8AcdMQx1Kzcv2Q9DTTay70mJb3HoOfcSn6pM9985vf3IGXiMi+&#10;hqHy87nWR2I3cBPJCQAxWyYW/xe5iMnTGNOGEQMFAML/VmIAvhO1SpvqK/atQg3NjR+TJuUsPUAj&#10;GTrMrKJJb3zjG3fAyG8GjATQqGeqATzgJypV8I91AzBpatItNMFDxgtgvUfaiN9pWu7D5KSuaHyd&#10;omyBM01aoyWjBbCmWQo2imIA7qVleo7rQ1tHT0JHJPHX8jHHrg+5kvpCQDjmY6j6xh1rqmamH0uz&#10;Xa8PXqQ/BDBR1DX+FNpk+s4cXMeA5tS+R//4v61Va7albRpiC5W2a1ZNAT63PkC0ITFqYBJgyFdH&#10;s7JxgCLQwdxFb/o/KbhkgqXt0OhK0XYpk5D7FiBTIl4U4nbwbEi2aosCUeZb3wFeptKoGsNsyK9I&#10;61SOzfsANq2MliuJXt/VHuVHjBMdFPsGoirsiF71TAemylcEfvyG3u15niuCk6+O5ghw+R5VqSEw&#10;yJ+U34iOtD++SZo5rRajU+4NqAMtJtoQVpSY87uAHCBJC53CGBUed/YjszYNt4/Gq160R9o5VgnC&#10;D593ayuBZOu9U6+Ld8YBzSFADj1vA8QhCm2/r54CAkAwaKbQvAEmwQCYZ3wAoyAR5lKlyvjPbnrT&#10;m3bg4hkS3IFO7ivxbFpQrVxbK6GUhfN8vrYUFGiffJJPecpTOmCS7qC2pDQN/bzKVa7SBebEqRi+&#10;Ay42uz7ReI0JqEYkaPgVRY8CccBIc2MOBYaCixywDNzQAG2UQZP6QcsDrFI/aJYAmXYAGJl4adzA&#10;kelYQI5mPEBUgJLxOFDX3ABXGmmclsE0O6Xsm3uAuX6k6SKttN+uG0+B1BIVKU4EqLW1XMDiIiHo&#10;WieAvKVtgNhCpVN0zRSpfO3DD0DEJKPZDJgw06DgGdpQBMoAHE0COlAQyh95gXKuaDvAYK6AkOgT&#10;2tMI+cBotaVGkwUagA6waICan07UaIAI06bx+C5SPVwH9JkT9V1lGgDIbEQ7BGQAX+BMGpBDM+QL&#10;BJTKvEXRbOBKe5Q76b1oChwBrrJwvqOF0ghLOY76HhqivtI6+SJpoOhLm8VgmWSHXARox/QrsIYm&#10;byzMp2nFoNO4tte298wZiwTf3Nw+wLnHaj3YC9Z66Siw0vs2QJx7Frbn7Z0CYTJNE/Md7Bq+Jloi&#10;/xeApMnQvGhBgPLud797x9x9BzT48TB8Jd3mbpiJYBUFumstTmMQBEMKB9BMlgBHLVFmSFoZwAQu&#10;vqMZCs4BEhHswo8oyAbzEgxBmwSWUkqMj3ZKy2MiZoIEUoCJFupa2iKaADx9xljkoIlMpT0yobom&#10;Ep+ZUtMW4AQ0BevQWGmxtEb+SR9BOlFzlB9UgYQwdaH/O9/5zk5QoaGYT4ICiV9O3NqZ8dxrZ03P&#10;o6FbS1HusNS3tcwP6xBAtMZb2gaILVTarlk1BUILAXAYqkR5zFPEJRMk8yQflsYHBRQxYj66iD4V&#10;2BIm1b7DY5ckBOCg0Xk/wAKKTJn8mcYlx4+pUz/lBGo0QZveeHyYSEMbpIkSBph+pXLQ9lwDFDVg&#10;wwdI+5THqAFPJlCpInEiBFADRK6L+qxAkfZNqxxTvcY4lKTj25EjCfSMV0CU5ygGwE8b2rx+CHTi&#10;tzKHQ5rkkvOzPfuLFCDY8UubI9HW9tQ+mrmv1RCuvV8/rSuWmZa2AWILlbZrVk0BVVYs+kg8ByDM&#10;p4CRSZE2pQA08GMmpUn5jraD6fPJRZoFjXEM050jYEC/bFgRp6JToymRBvxoh7QkASs0XYE1xsef&#10;yXRqjEBfsI9nqT3JrCgKFpj53rMBHQ1TpKBIVsDIPMxnCvCAoXvDjwpo+SzRjjbJnOr9NDSBNDRI&#10;Giba90XTtiweJdkwWKZbQgAzL22Zr9FY5Hq2zMtmNm2h9u7X0PZZU8yZgK6+Sk67v+3/PWHs/LJk&#10;WJ8iroHp0P0bIM45W9uzDkKBqFTDfIdpSlUAepgps6PgD1qG4BlmOqY5mpXAFUAIYGg/zI1joudK&#10;gx0rwZK2gQpgkmqRNmPBdGxo6SLSG/jNgCOfKFBn6qQJ06REl5LWVZ4JcxbQcz8NS16kZyp8zWTp&#10;Hsn2+qxEHVMqoGOm1S/fAVG0lMuImTCN0r7RWlk3OaC0RKdK7NqksvDpRgk9z1MVhTZaS2/J31lK&#10;VRhigrv2e477x66bOd656zOsJRYJpnlzZv1N8bsvOT8BiAS7lnYmADGVLFO1u0XiLBFx6n0tE7Jd&#10;M44CNhPtJDREG5LE6v+AIRK4aYu+46uKIBTmRAwYWDBPMuXt2sZsbtdKP+C3k+ReagJrAIW+SxWh&#10;zWoiPgUD+c6pD8ZAu6UJPvjBD+6Aj/YL9EjxzKV8j94Z5lgCgO+YYqVsuJYwQRONFAz0oVEyr8Zh&#10;wTRSpmgALlgBQ5yjZJvoW1GuTNoxzl3mI52LQ/u0htbF0O+70GHpewmR/MvWGUsCs3ffeOawquTP&#10;j//nz47TLjaT6d+vgtMOXse8kebYqMbvtHuAIagG42PWow0y/Qk44afC/FV5YRoURMPsJ+qRD+Qe&#10;97hHt5lL9TlrfWzVWIbGCLBr6QfeQZuludHomDYFtziVwFilW+h/nAbPtAjwIy2EyZWfj7Yo/xCI&#10;RZSrABo+OXRhJqX1YWreBZRI1KG1MjehKdrRIDFA/k73AuXS2ZHpuIcYYEpL+zUHryXWeEmTHJqr&#10;Q/y+xNhjHK3PrgkT6f0sCqwW1pu1xOQtkEVEM0FNpDJzvdxfQTm5AFjSkPvWTbw7rBnp3EQpONdE&#10;pZrVpV0cqqrKod57iM2z9DtbN1DJjLVk36LGYiTS24C0Lua2yFeLo5ts3Cj4GyXF1CTlt1qT8GTd&#10;AiK+QYAmKEYSOjMm8JesH0w9AlKAevggMTGAJrJWcy3/XOQE+s47aGO+YzKW0sAUiha+A3aq2ojI&#10;jVMDnMeoAXHfSZDPz3707r5KJlPMarTTVAsYO1dr4ANj+7zknvHsXYNhSvyAHxroCdZibmex4MNm&#10;2o8oaH5xwJnWAI5n1er95u8KWuany+SCDg0RQD/hCU84R07X4AOl/p96k2mLqWQqo196wZ6V54dE&#10;N3a8MW9C+jFw5hqNX8smIKFKOxBpBiwFoQAVfsT4jlmR2ZK2OAfDallvQ+PE/PkMaXTSD4yTxE07&#10;pM3R4JiDlXKTXsHcCziNOcZgnFG4XJI8DVHUKZpEnVS+S74f5lKgF6CByUjW52N1LYYWJd6821E6&#10;BA7PU3g8b33go3+1I7L66BLRwEO0Oy2/1wBgzvHtyvf61joTOt+9tQx8rAnXE6SsLVYaQtgLX/jC&#10;4pCib32CVX5jXJsKToRf+4DfvCSo5zRYFSDu07GcEm3ORbY9azoFpm5Qpr80ylQPmGd8xy9lMzKZ&#10;AD1ak+opNidzI9AhxfrMAWbTR//FOwE0Uy/TZ6p5qXsK+JwqgckAJX03JpI3bRKDCXMpbZAGxzwl&#10;lYMPMWp/CjRCGyCaFicv9R0zU/hAbqL36QMfoshTwS59rbTHhsyntedNXRu7zsdc95eKZc/17Jbn&#10;lHjrPkzTtb4BTCZ4Jno5tEP8uDb/Q0Ks/WKt2+u1lj5jVYDYMrFzXIO4U5nf1A09R79P+zOmCkR8&#10;ZXktU0EnojABBic/DQkz5/eyATXSqdJkTIRMkmPNanMzaakQzJb8LXwjafMupl0mSkFDrqG1+T8N&#10;EGgxmfIN8ksaJ0GBf5XpivnTv+Uo0u4ApPvGjAF99Gvq3jEezCdlQEvupzFjm3tvjdFsSu+OFIGx&#10;a7I2Ds8ZooffQ5NroYdrc60s5rh0fwp6/i2gy55kth/q21RBKRLzt6Calhndrjl6CtiQErsBYiTm&#10;x6Awf1qSYBPg8ZrXvObkuc99bmcy5VNgRqWRRQ7gLow+3jkksdYIzoxES5VmUTMphv+TqVI4uRJ0&#10;TJ2av8yfNGIpEMCRWYoWyMcK/ESDSkVhRhZhG62FWabX7nPRLMUo9zmG7V11CiiOMZS2EwUiptAx&#10;LEVb2sUU6m33HCUFwmRaOp1CAAfgoAnSlKQJMPfxK/zKr/xKl/wtghMQTWW+cxCNBsusUwNUZlJ1&#10;ROUi5kEs3i9ClpaLFvINCQg+SrsBeoALDGnDkuDHtjGgOfbZfdcfck5q/eK7lcaztd0pwKJhnfad&#10;GbqLoMqS4vmKSrS0M2kybSHMds3xUICfLNIuar3mWxMWzg8W5caYawSiSLtY84GzomUF09B25QiW&#10;moo1QB6wAn2+GSZWJmOas6g+vsZdpO19rIglTahz9d9aSTXsuZ57Fp8j0I0VQ63aJVr4EEW+RusT&#10;sjZAXGIWtmfulQJpHuLQi2mMToF3YKhNIh1jqplz6F1z/M6vKFleXmVfmDxTMKCnKT7ucY/rgnKk&#10;SPCjEhaAfp7vSPKWj5n6bkWtzsHsp2p2U++bg9bbM/ZPAe4BpvxWDW5sD6O0oFSslrW1akCcy6E8&#10;lojb9cdFgTe84Q0d05eWcJqagtvMnM4RrO0FIEkrVH4u0k7kgtEQRZ3Kw3Rafcns5HtaZXryvAhX&#10;Ztm52xTNr4WBzd3P7Xn7pUBoiK1BL2N7p64x3lA7nix/3qoBcezgt+vPJgUiD7F0QPCxUkRqiFJq&#10;z3jGM6pRncq6xYngNn3kdAE/ZmQVephbMQVCQ94AovtEqEaT5B/HaNGmA4hFl0Z1Ed8HwAHtMOO6&#10;NrRNWje/ZzTaqehe/am1MQC4i1/pWNfEaey3PFZrUD3iJZpTYTzfaTYtbQPEFipt16yaAsqIWfSn&#10;CRCZekTF1hotUJI8rVA0qajSvMA2v6koO1GlzmAUpZo2tUjRTbCO4gTSV2ikcWoIv6VgI03ZOGYn&#10;+WNAmFapMDgzbQCx0m9yyzTPkq+ouU5kr1QPEbLyIFvAzzW1og0t96960W6d6yggKtraXeL8Uc8P&#10;DVFwWd5Ka2gDxG1hHj0FFLfG2DHwobZmf+FQ3+P33//93++CZYAmgHKihQjatCC2PMwotyZX0e/K&#10;adGmgxF4Dropq6XmI4FCpGoIFsxYKtV4liLifLU0PJqr5zDV8lWGtoa5KQYOrAF1mMH8W9AEjVGY&#10;vX7tYx6WBM199L91PRzzdQQxgCgKeolG2LPGCXSlls/jBogzzsKSG3DGbp66R0UeooiyKW1MoYZc&#10;y5ryvl3uef/7398BkrJqAUQCakTM/sVf/EUHNHISFeMGmqJoaXbMo0BMPqYDlTXPyk2mwFD9R03k&#10;qhxOWqJqN8yeQA1IAln94LuMYB8RrIAXULvPYcLMqL571ate1T2T6TWO2EoTtcfQZC37LO+H/6PR&#10;UP+Gfh9Di/zafQL1ru9CB2vXGnSm6RwtaBt9i6CaEPKGaL8B4hyz8PfPGCL2jK/aHpVQQKSoTcU8&#10;mLax89FSymrsM+ecKH4WIKQuY9oPJmPBMQAMCKk9KnFfniXgSqNTgaPapZoDhEnnIk01z1QzlR9R&#10;w1SYT9GWOVQLQOSjFI2aM7Pb3/723XeAMvyPomSjyLijp+R91o6LOiR9d5mrMO3WQGJX8GjtW5iZ&#10;W68fe13f/IwNnEKTyJlVe3cuGqV9DB+ifMSWtXVmAHFKhf2xi6X1+paJaX3Wdt1JFzCyRJTp3PM0&#10;9XkYBdBTfg0DyZ8TaSdMp0LYaY/W+9ve9rYOEEOrBVAPechDzpmP+G1olvyL0WiHqabtRBBg+8Y3&#10;vrG7hF8SKCsAoHgzzRFohjDhneZCMFA08+MeZium1zipI0B46hqeSs+p7+u7r9SXtJjBEn0tPXMs&#10;KA3RIreezD0O64tQlq7BtE+1o9GG+h2/K8JhPd7whjdsumVnQEzr2TW9ceCiuQk+R5+2Z6ybAlGp&#10;prToS+uppgmuMc0HGKpgw0ypqkepqQkpxYI5VMWPGDNtjo/vLne5ywl/4etf//ouCdqBytFck9JD&#10;uTvRq95LI2VykoaRCpRyHYPZM39GNKmgHubryIdM+6q6Dh9jrgmkNB+rIeTMet2rdD+9C0Ccs5h4&#10;a43hKbzb+rJ25yoYkY/beYwA8UY3ulHTBOwMiE1v2S7aKLAgBcLsokjwLi1nyKXQ/imbfmqfMCLB&#10;KE7oqEXh6Y9DhEnZpUNQBcTQzAS78CkSHlqABwAydaqvyrQ61PTDkVp8hw9+8IOHLi/+vk/atnRw&#10;zv7M+ayWvh/imrFj5E9WhJ5VIr0333ct67U2XlWbooRhC002QGyh0nbNqikg2tGi5yc4Tc3BwDS8&#10;P/qjPyoOC2AygUploJU5AqrUFPYWZDNFAx5zjwhUR0LtwsDS/o9lsGue+3QshJT8NJM1932pvknX&#10;YY5XT3ip9vjHP37TEJci7vbcdVIgEvNrodVje81suIbEbwBTCz6hwQmOofUJbhHE4uioHESYKBU2&#10;f9KTnjSWDJOuHwtiY6+f1KmZb9q1z2HWnEtwmHl4e3kcYU5ZQTmtS9JBlSfCsiCzlrZpiC1U2q5Z&#10;NQXCZHrTm9501f2cq3OKS9/mNrfptEe1RzUBNaRtZz9qmIyarbRHhwnvysTn6vtpeM4haendY7T2&#10;tdJbQJaUIBrcku0xj3lMB4itvGEDxCVnY3v2XiggSMSiv/a1r33qGb/ke+OUV5WWRlMT8opXvGKX&#10;0iD45pd/+Ze7qjNSUg7JwPeyAA70kkPQlamVBePYm5xZe9bRbEs26T7e0xpfsAHikrOxPXsvFJD0&#10;fdpKt5UI96lPfarzBd7iFre40MkVrldrlNmUP9GnzzdzCGa+l8VwZC85q/MgOpmG2Hpw79RpFaE9&#10;hjdsgDiV0tt9q6HAK1/5ylGRZKvp+IiOKG3lcF/HONWq5TClMaViAD7SLUrBGyrUOE7qNJjeRpBw&#10;u3RFFGD2l5PaWnR7atdpoPaCCOiWtgFiC5W2a1ZNAbl3pzHKFNEF9ziNQmHsJz/5ydUABD4ZuVaq&#10;zDhV4qEPfWhXl1QOoRzAaAqGY0TnnXfequd069zppoB1raat+rr5OZ9zBbTRvgXT4A1q9ba0vQPi&#10;HCaCOZ7RQpztmuOggITvyDU6TWtDYIyDjOUQquhRG5vjl6585St3xc1J3tGcKqESjXJttEH5is5J&#10;VFA5PcLpOGZ5Pb2cusb4fEMrn/qMuajQ8v65gCnvc0SV8m/Ln1XOL400belbKx3sH7whjjQbuq8Z&#10;EEudnKvjcz1naLDb76eTAvL1LPqpxb3XShWmYFGizkasNTmKjllSDq2UosG/qrj2la50pQ4c5z53&#10;bqmQ+bE8Yej6OZm7dJih9611Te3ar7nGbT7+7u/+rlu70oJYOJZoAYgisltaMyC2PGy7ZqPAIShA&#10;4wGIN7nJTU4VowJ2KtTUmJATLOQhyrUKzcPftP6jf/M9ksTTkm2HmKel3hl5fUs9P3+uHLo5BIG5&#10;wGVf417iPeH/n1rdaKhPUo7wBlWXWtoGiC1UOtJrWmsQHmJ4czCU6HcAYmtF+0OMd+w7U42G5pcz&#10;z1/91V/t/IqCBtLf0gN1Sd0ORlW/VI5iHMGU92UuxjynFpb28dBHbo2du7Ny/RzrhsDG3M8t8Kd/&#10;+qfNpBt6d/AXrgaAeNWrXrXp2WcKEIeI2ESxhov2LbE2dGnnS/ZFuykdDUBsTb6d8o6he/Y1596j&#10;EIHTIxTrrjV+RVLx9a9//S6o5rKXveyFStsBGonLtZJvQ2MG1MxeSzda75pAcV9zvTRdPX8N+/rd&#10;7353l4Ih8nkXoao0L3He4tWvfvUmcp4pQGyiyHbR0VHAuX9MglIOTnMDDPK2ROapT1prTrb45m/+&#10;5pO73vWu55L3pWvwIYafkWSOXpe+9KWrtVLXRMsxjHvMtWsa41nti/n6kR/5kc6KwfIxZ3vBC17Q&#10;aYibD3FOqm7PWjUFnABvM5EwT2ujiQE4ifkOAq61d77znZ32+NjHPvYC0jZGgzFI4ZDALwxdHUma&#10;5NY2ChyaAgKVCGfqm+5qDUgFop/5mZ/p1r1909I2DbGFSmf8mrVL3KrmW/SnFRD5ApVqc0xO7dw4&#10;cyTHkL/QEU/5nCn5JuVCrqJqNte5znW2ExfO+L5e2/DD39fnChjb5+ANit+3tA0QW6i0XbNqCoRZ&#10;5Ja3vOWq+zmlc/IKnUjvJI++I4PkGEqvAIqlBiCvdrWrnRMc0gN/p/Rru2ejwNwU+MIXvtAdhH2z&#10;m91stkdHfMGmIc5G0u1Ba6eAxF4aouOQTlv7zGc+0yXn14JXRBI7GNhBvn1+RaZSgCl44TQUhz5t&#10;87yN54sU+NEf/dHOkvFXf/VXs5Dk537u5zrecJnLXKbpeXvVEHeJIGoazXbRmaRAmFpuf/vbn6nx&#10;K3mlFuTlL3/5rlxbrf3SL/1SV65NPUfMwbFQW9sosEYKOKXFGnWO5xwtjoZTAKDF9bM3QGzpzBwE&#10;2Mcz5LhQ77e2DgqEn+BOd7rTOjq0h158/vOf74Ji+ASdwF5qBFDm5K/92q89EYnLj4jZODsxbZ/8&#10;5Ce79IutbRQ4NAU+/elPdye1OKVijhbCsgIWLbnPewPEsYM7TQA6duwt12/a9v+jUvgQ73znO7eQ&#10;7uivUcFG0W6h6qVybQYoUu++971vV6Xmgx/84LkxX/KSl7yAafm3f/u3uzMURaXW2lnxN2485/Bb&#10;A1+71KUudXKHO9xhls6ol0oIpCG2tNUCYkvnt2s2CqBASIHSEqa0sYxw7PVT+lS6x3vlGGIYSl3V&#10;hCLBN8rYXeUqV7nASReeSWgAkpqi6KJSaYwt0nPrOFro03JN3/vm7G/6nrxfa0vCT/vn36dRMGba&#10;r0WFjl03UedYXm7LmtkrIJ7WCWxlFKf1umAaYxfrXPR41rOede78v9ozD9W3ucboOcyezJ8veclL&#10;qv6QP//zP+8q1GAqTlfIGwbxJV/yJSf8rcDwjW9845xdHP2sFiY1+qEru2GXtXfaAK+FV9z2trc9&#10;+fIv//IO7FsEkj762is0xG/8xm88aSlluVdAXNk6nb07+eLdZSP0da5lUc0+uIEHqqJyqANnn/nM&#10;Zw7mIfbNxVLzNOccyC0USfqGN7yhCobWn/BykXr5GXPRl49+9KNdEQPJ++95z3u6r83bX//1Xzd1&#10;d0qpNqB3LMB3DGuhaaJWflEfnR/5yEd20dDpOZ4tgq5n5ussjoaT9B/8uW8t7hUQj50pTVljx7zB&#10;aBvvfe97pwx7r/dE2oVcvSFBYq8dm+ll/IRMPn1pFR/+8Ie7KjR/8Ad/UDWjATP1XknMEv33CVLH&#10;vA9M4xr7n2tPaR+nzO1SY0z70vfveL9UCaUY3//+9++8gyLtgoYYAnuf1j0KEKcQuWVEoRq3XDt0&#10;zVJ9HHrvUr8PLdKh33fpl3lpMTPs8o457n3a057WMXkpCKehlTZsLXjG/P/bf/tvu8AYZapqTVQq&#10;M6rPXe5yl5Mv/dIvrZZtW3JNnYb5WWIMNb41hZ+Fa2ot8xj9KPWnZFV6xzve0e3nX/zFX+xIPZYG&#10;oSn6+4pXvKJ7ljMX02PRanM4ChCXWAjxzLkmbyzxlhzTHM+eiy679mUt/SiNQ1CIRX/Pe95z12Ee&#10;1f3mRIWar/iKrzjBRGrtT/7kTzrN8Ha3u11nSv3Yxz7WSeDyE7e2bgqsYd+1+PFaqNg6FuuVn/uJ&#10;T3xiy2N7r1G5CW/gbiBUDvlkVwOIO498e8CZpcATnvCEbtHf+973PjM0kApxv/vdrzv5QuRprf3G&#10;b/xGpz0+6EEPusAhwnyNYWImpfPbSOM4Te20CcenaW76xkJokx70r/7Vv9p5yOeff37HGy5xiUs0&#10;HVW2AeLOJN8ecGgKSOK16O9zn/scuit7eT9JF5g59FQic62p+vFVX/VVJ04Nz01TD3zgA7uIVUn9&#10;joGSivGHf/iHi/W/VTuYswOHeOec/T/Lz7K21d7dtb3tbW/reMPXfM3XNBVT2QBxV4pv9y9KgRYf&#10;5k/+5E92i/5e97rXon1Zy8OBmLHWIklpRnwnmECt2LdoVWZTFTy+53u+pzsSamsbBdZCAX5u67fF&#10;79fX53e9610db1C6sCWSegPEtayArR9FCrRI+XwNFv1ZqVTTt1T4SB73uMd12t8HPvCB6qUi+KRf&#10;KP/Wd4rGtiw3ChyCAnzj1qdI913ar//6r3e8QWF7pQuH2gaIQxTafl89BSKo5v73v//q+7pkB5lF&#10;73a3u3Vl3QTO0CBf+9rXdhVp/viP//jcq4Hmta997Y5RPOIRj1iyS73PbhF2Dta57cUHpYCCEdZn&#10;X7BYSwfl2nqOIhS1s0TT52yA2ELV7ZpVU+ApT3nKwXyITDL5UTUq9f/lX/7lXmkWhwg7O5EkzDwE&#10;GGmKUi1Eor74xS8++bVf+7UucR9ICkU/K2bmvU7G9rKdKWBPXfSiF925yLeTXTYf4s7TsT3gmCgQ&#10;UaYY/T4b/ybASQ80BYaq9Ytu22f77Gc/e/LWt761K+qtMZsyhwZYMx05Z46kHOkWCh5LxUgbX6Kw&#10;9zW2JaNGN211/zPeFx/AivFd3/VdJz/4gz+4U8cUswCI1n6fnzzmf9MQdyL38jcvyQSW7/1+3vCQ&#10;hzykW/Q/9mM/tp8XJm8RwQkA+eTMFW1MBKgNLSBASsS73/3ukze/+c0nf/M3f3PuTgCmNJUNm/o2&#10;HN7rbMN03ml/ceIEM2hLiTzFvfUtGuYjgOa5z33uue9ElqaHKuunih6KpS/dpgDQlHy4off0JY0P&#10;3bs0jVqf37Ie4lnHMib9tZ/VNC2VcGsdhzWNN1z84hdvstqcSUBsJWbrgtzXdWMW/r76tIb3RJTp&#10;Ax7wgK47Q8m3Q30esz6kQCimfYMb3ODk7W9/+8mXfdmXnXziE5/oXhHa4i1ucYsTn+/4ju/oTJkA&#10;8Ku/+qu73CigJIBAWTWRdQDpspe97Mn3fu/3dtqdsQhBZ+4Ekte4xjVOFOjWFCKgFeovU+krX/nK&#10;c0MLDTECZph29S1SKzyLyTRyD/kaBR48/vGPb8rXGqJh6+9jaN36zKnXHavwmdJwTfTcFYSVjZSg&#10;LzZg6twQVCPKNBVIa2ukCohTO1B60a7P2oDgiwWYW+k4x6Y4Jppj4ha9I5EO0ZSYoiUqmJ1Wy3E6&#10;xTWvec1OuzN3l7nMZTpgkzZB8pU0H3P1+te/vvOZvPrVr+6AFGA6o9B9V7rSlU5e+tKXduB45Stf&#10;+eTZz352N0ygKc/KM654xSteABCBLnClFV7/+tfvTEaAN8xU7vnn//yfnzgyS3F04PjzP//zF6rZ&#10;2brm5qR7aIJzrOOhfh1ifEN9avm9Rpv8+33QsKW/U67R9xve8IadducM0Clj+d3f/d2ON8jH3QkQ&#10;pwyg755jXXhz0+EYnte62fY1lr61o68PfehDu0X/6Ec/uuvSlI1TG0vLs/SPv87G/Yu/+Itzj3I4&#10;KdCKZwBH9Ub5MgBUnDbhBmZK0jBN88Y3vnFnegVU2tWvfvUuj4q/Uu5gfH+nO93p5Fu/9VtPbnSj&#10;G3XPA7bxLqZXAEy69uwPfehDFxqiclbu82xRqYdoc6+1/HlDgt0UM+wh6LTL+mzpL2FrLTxaP2Ie&#10;WTSAmf313//7f28ZygWuCZNpAOLQft6byXSoI6NHuqIbbLrTPL5DktrmGDKB/viP//jBUgh+9Vd/&#10;tQMcGpbi4uk6eNOb3tQV0WaOFN0p0fj3fu/3zmmIAl2ikWRFgjqeSWAMU6ZxeZ7ggsc85jGdKRYA&#10;xun2zKzSKXzveJso7u0Z3/Zt33Zy61vf+lyQTT6HmAsmMZSvuMTchz90iWefpWceEsz3ye9YTQiL&#10;gteiGEUreIfJdC8+xH0SZc6F3krMOd+5PWs5Csilk8T78Ic/fLmXVJ6sygtzqdqgeekzZk5aGA3u&#10;Wte61okzDTXmTNGeaY6VvUTzY3al2dESBd5ofIgve9nLOnC8ylWuUix6fKlLXarTEJVyi9qlNUHi&#10;C1/4QqeJHqK6jzEMaW17n8TthU0UOCTfJHTaZ+qbjhGoCKDWOf95SyrU3jTEJopvF20UmEABZkGL&#10;/lGPetSEu3e7xeYUTVpi8k9+8pO7XMASI/nbv/3bouYrSAdgpcJmGlnK3FpiCEy1+uFekas1YZUp&#10;lalVdR9BPbe85S13I8CEu49VkJ4w1O2WmShgzTz1qU/tBF+ukdY15HxQvIGlJnVn1Lq1AWJCmUNK&#10;QDOtmzP5GMnlFv0hNMQ+gjPXOKuwdfMuPXlMqd/yLd/SmV81kak03LQJuhGkJLBna8tSIHJGl33L&#10;6Xk6iwe3xEUucpHmPF8uBbzBPaX0jZw6GyCenvVyZkfi5AaLns9ta2UKvPOd7+x8mMAuTKmicqVa&#10;RLAC7VSiPs2xRZreaL0bBWrF2Xd76um+m9+cC+Gbv/mbi+lBuaVGTi/ewAfZdzJMUG0DxNO9fk7F&#10;6IZ8TlIdLHpn+m3tghRg9VCmTQBNmpTvKiDJBCVtRH4kv6JcSSHuW9sosFYKCFYTbR0++dQCk0ei&#10;AkG8gf8xredbG9sGiGud9T31ay3mvKnDxfDvfve7d4teCbetXZACqtXIacRE8sZkJ09RoA4glPP1&#10;+c9/fiPhRoFVU4CvXA5tlExUyanWPvOZz5wDxE996lOD49oAcZBEx3PBFHBjNivlqB3PqE9O7nCH&#10;O3SLnjlwaxekgOT/T37yk1WyiNBFO6XemEzX1Kas5zX1f+vLchRg2lfRach6JLI0gmoElA21DRCH&#10;KHTKf/9v/+2/rSYhdyqpHXlk0StXdqi2T+Y9V/CX3MhI9j9EHdhDzdVpf++f/umfrn6IQ7nFMYBY&#10;6/n+UqaQX1AR/dp+8L1Ami3tYg/LYS6mNKWrh3p3LMp9Mv+cPnkysv9HlOn97ne/KeSc9R79OdT8&#10;9A0kpZv+veQlL+kCaoSyKwKglFzOSDEtZ02mBQRmJdaRPKx1vaNX67VLDr3vVIel3lsbd/59ykP6&#10;Trso9TN9FrOp4hPydqVW1JozEPkbL3axix0mynQNC6JGnDX3bamFehqfm5Z2Mr473/nOB8tDHNq4&#10;a6M/ps20rDDA6173uq57IkoF3dzjHvc4110RkI7TkuQ/FK5+2vbVVIFmDXTQhyHta+r49rmWU1qm&#10;+z39/gMf+EAn1EkfCnN/PgeCxWiIPh/5yEcGh7CZTAdJNP2CNWyQ6b2/8J1r2Uj8BqnvgD/Bgn/a&#10;0552IQl9n3OAPqTeIb9GTtl90VXfnKgB5JhLo6ERkCRFizAVpIDJXOEKV9g54nSIOc+5Poc05Dnf&#10;JZqRlnIMbex6HDumHIRzK87Y5+XX92mf5513Xrf3I4LaXkoBVFUov9MSW2IlNkAcmK19MtRdF85Z&#10;vd+JDVuU6fDsO55KDpcE/byRpEWjKkauDJ1zEuPoqOEnn60r8AQa9BRAbNHg9gnsc8xcgFAqYE3l&#10;mwGmQ6AazxcpzXTqRJgUCKPogShTYOiTl1YsjX0DxA0Q59gTB30G094GiMNTgIlIbK41JlN0vO1t&#10;bzuqXuTwm8/eFVMBYS5KDQHKHO/Z5xj73nWb29ymK65Pa0+vA4qOfBJ8Y10roD/UNkAcotD2++op&#10;wAxowT/pSU9afV8P2cE+0+zv/M7vdBGn6PgTP/ET1W7uquEccvzbu08nBe5zn/t0PvBSDq3avgp7&#10;W9d8jkNtA8QhCm2/r54CAYi1PMR9SrKrJ1ahgw4yJmE/61nP6g4gdtxU3uRwOWhYTuNGz2Oc5dPb&#10;ZyUbRUmXomtpjc77BIjvfe97B4mwAeIgibYL1k4BJpO+xPyNgZdnEF0cGUUzjIjTZzzjGScXvehF&#10;zx095c6Pf/zjJ5e//OVP0HlsqPza187Wv+OngNQha7aUeO9UGb/hD29961sHB7sB4iCJtgvWToGI&#10;MrUxttZOAUnN3/AN39AdWhxNvUdH5cRhw+95z3u6ouCKHqwlYrR9hNuVZ4ECz3ve87o1G+eHpmNO&#10;NcQNEM/CatjG2GkuJEAh2Ftrp4DI0vxUCxqg+qYOYn3FK17R5Ssqorxp2e103a7cLwV+7ud+rtMC&#10;SwcAy0/kDsAfFLMfapuGOESh7ffVU+D2t799t+AdyLu13SlAG0RPSc9ve9vbdn/g9oRTT4F9CEy1&#10;dyjj5tSWj33sYxeis/QYebfWc7gF+iZjA8RTv1RP/wBvfvObdwtembGt7UYBGuL973//jp6i92pN&#10;Dt7mT9yN1tvd81Dgfe97X5dn6DDuvFmnET39S7/0S4Mv3ABxkETHdcE+JLU1UcR447QLlWrOYpvq&#10;28vXihxFJ5I7WufqV796x0hKZdv4GQXZtETtncX5WMOYj5EPTF3Hn/vc504ucpGLnJRqGdMQw2QK&#10;MIfosgHiGlbvHvswtCD22JWmV7X091a3ulWn0Tj77zS1qLYxNKYWGg09Q/DBD/7gD55c85rXPMFg&#10;RJb+o3/0jzpfon4o50baBoKXutSlToS6T2VgQ305rb/PMU9jaRPvPMS7x/Z1l+ud56nUYN74EC9x&#10;iUt0/OHVr3714Cs2QBwk0XbBISjQWn8Rs/7hH/7hbsG/4AUvOERXu3f2nTk4tVNTmNhUkHrMYx5z&#10;ogSe48A07xZMwzcjElVZt8tc5jLd36c85SlTh7TddyAKTFlLQ12d65lOpGgR/vreJwf5H/7Df3gh&#10;qwVA/KZv+qaOP/zyL//y0JBONkAcJNF2wb4pYOHTUlpbAOIzn/nM1lsucN0+ylxN6tgeb1IEORdC&#10;VLZ585vffPIv/+W/7Hw0mIoE6JaakHvs+vaqA1FgX0XpW4b36U9/ukvAv971rncBywWg/dZv/dZN&#10;Q2wh4lLXzCU51fqXP79Vm1pqvId+bgTVSCrfRxua3zkYRbxjjmcN0aRPICBhOzz467/+609e+MIX&#10;nlz84hfvNPKtHR8FhtZtOqIx1+aUcO8u67b07vzItxL1RZkT3KRhRPs//+f/dJYNwtzLXvaywUlb&#10;TEPchaCDvV7ggmPqb97Xhz/84aOPHFqAhAd7JD9XegTMvjuSz0ffWjqmdQYM0dZJAmESvtvd7tYV&#10;Sy7lfO2b7tv76hTY1zorAV8cgzZ1fvQ9N/23WHGY+518waz/J3/yJ12BepHQl7vc5Tr+wAUw1BYD&#10;xKEXH9PvggkQd61tqt9ozHgsrH28Z0yf4tpb3OIW3YL/2Z/92Qvcvi+mMKXPrfe0SNst0nPr++I6&#10;VT+ciSjQJvyKfpPrxa/48pe/vPMzqv4x5Riksf3Zrt8oEBTo29e/9Vu/1a3PH/mRH+kux7cve9nL&#10;dvzhpS996SARN0AcJNF2wdopED7EX/iFXzjX1bWCd07LIdBuAcS558chwSL2aIM52Ik2VcpNjuJz&#10;nvOcLuJ0Ozdx7hnYntdHgb49w33E562Um2Lf/h+AeFCT6Tal+6PAEFPdX08O86YwmbaYRA7Tw+N5&#10;q3QLeYiOgKr5gb77u7+7y/u65CUv2XQKeYu563gotPV07RR405ve1GmET3/60zur1nd+53d2/3/J&#10;S14y2PVNQxwk0XbB2ilwoxvdqNlpvvaxHLp/kptp2jUhy4Gr//Sf/tOTS1/60l2u4tY2CuybAkMK&#10;gJxa6/N7vud7Og2RDxwgphakWp83QNz3bG7vm50CoSHGCQ2zv2B7YEcBhcAxGcxFRZutbRQ4BAWG&#10;AFGfnJGq4Lc1G2kX/N5DbQPEIQod+e/s6Kc96OGmN71px6SdzrC1ZSjwoQ99qDORovXFLnaxk4c9&#10;7GHLvGh76s4UOBb/+c4DLTwgwPLnf/7nzx0K/O3f/u3dv3031DZAHKLQkf8uwX1MkvsxDveHfuiH&#10;ugWf5h8dYhzSFE5je9e73tXlIT7hCU/o0i9UBHn+859/Goe6jWkkBVq0tZGPnCWa/Xd+53fO+RH5&#10;vLe0i7GzsF1/tBQIk6ljYLY2HwUwO5F5fIZxksA73vGOjrn8xm/8xpnOfZ2PyuOetAQAjevBPFdP&#10;HUfpvtJ3/Nth2t+iTOeZs+0pR0IBYdYW/y/+4i8eSY/X301m9ic+8YkdGP7+7//+uQ4roC4x/7Sk&#10;WhzKvDgVEOZYOUNjPmTfWsc3lI7EWiOw5ipXuUqXJjQUZfr5z3/+5G//9m+3WqatE3Ds1x3DIp9K&#10;4w0Qp1KufB+GqdjBda973ZN//+///QUucrKIIAXNmkqT9uftxfSnta711uum9+T/3TlX6slcz5lj&#10;TGt/hgAwhb2/8Ru/sQPEPjO/yjZybDcf4tpndevfIAW+7/u+r1vwpQNCB2+e+YJdajjO3JXJj1OV&#10;6KlPfeqFgrEApUR8VUBI4Pe85z1PbnnLW05+zyFvnAMMhzStucZnTe3yrikgOqSB7TK2IdrH76Xy&#10;bWPee5vb3ObkK7/yK8/VMn3e8553odvzvmyAOIbC27WrpIAz/FrzjFY5gBV2qgTsAmqYS0XrKagu&#10;WIFkPbXtwuSnvrPvPoLAEm2KkJQyanl1+2gBgkOAtUtfSnOev2/o/UMAH/c/4hGP6ALAnOuJP7QU&#10;/98AcZfZ3e5dBQWuf/3rb4n5e5gJQUvqRKpk8wM/8AMnkvRPQwsGOsSIT8NYh8YwBDZD9+/6+5x1&#10;eZ1/CAjj03I83AaIu87gdv/BKRAm0y2oZtmp4D/EXG5yk5t0JtPT0jYgPC0z+f/GYU6d8emMxADE&#10;lrSsKiD+1V/91RZWffrWyakcEW3Fon/d6153Ksd3qEGl5i1h7CJOaePHBIYKU/z1X//1oUi4vXdB&#10;CrScQHSnO93pHCAqRj/UNg1xiELb76unwHWuc51u0b/hDW9YfV+PsYPve9/7Ti5xiUts1YCOcfLO&#10;eJ9/+7d/u/Mj4g8bIJ7xxXBWhn+ta12rW/Cvfe1rz8qQ9zZO58v943/8j8+dGPCe97xnb+/2orUF&#10;3ux18NvLdqZAWtz7vPPOG3zepiEOkmi7YO0UiDzEKWkXNszWyhRwoOo/+Sf/5OT8888/efCDH9xF&#10;660x73DJ+cvzMJd81/bsZShw7WtfuxOYt6CaZei7PXVlFJAC8A/+wT84EVW2td0pQCt70pOedPIN&#10;3/ANJ7/7u7/bPRCNv/d7v7d6LNTub13XE/73//7f6+rQynpzTJr71a9+9Q4QVV7qawJxNg1xZQtt&#10;6854CqioAhCnaIjj33a676AxS7z/tm/7tgucd6h8233ve99u8MACrY+JKZ7uWdv/6I7FsgLklG8D&#10;iI985CM3QNz/UtneuG8KxILffIi7U149x3vc4x5dyHq0v/u7v+vKXz384Q8/kSSumLoTRtaUrrCm&#10;vgTdDp3TV1sNa6RV3te0mMGu4HvDG96wA0Trd6htGuIQhbbfV0+BOLT2zW9+8+r7OtTBNWpdUrAE&#10;1jzkIQ85ud71rnfy/d///Qcp7j22oskQrbffTz8FAOtVr3rV5QBxShmi00/20znCNTLnEqXDaf6m&#10;N71plRNxDBJ5H+GcOv5lX/ZlnVn6h3/4h7tTAQ7RUjr697Gszxqtjr3/U9bAvvcC7TLSsgh0Q+3M&#10;aIgIky7AqcCeTujUZwxNyvb7OAqEhrj5EMfRrfVqh60q2XbrW9/6hPl0ydbCMKO811kDlBbamJvW&#10;6+aexyVNxFPHZK1E4Y773//+g0PeCRDPwoI0EUsV/R2cnVN4Qd/Cnrrov/M7v7MzibzxjW88hRQb&#10;HtJUumEWQ/6ZD37wg120Kfo+97nPHe7MjldMHUv+2iWZ845DHHV7Sg8pL3PRp7UTY9435trW988B&#10;8JGWJXVoqO0EiEsRYKjTY36vaXFj+h7XTi08O+ZdY8a2XftFClzpSlfqGPZrXvOaJpJs8zFMJmsd&#10;Pb/qq77qJE4NePrTnz5844xXHPM80aQPaUFaI+0O1acIqvnxH//xwdW5EyAecsLzkS2trZpM411q&#10;zIdaLIMr5Agu+K7v+q4u6EMCeUvbaD1MpZ/92Z89+fqv//qTt7zlLSeOfVL+ah8a4nDPjuOK//k/&#10;/+divGKIAn28sHXtL8FPh6wRoQ22XDdEg/R3gWAE5gc96EGDt+0EiINP3y64AAX2da7ZWSN7RJG1&#10;AuJZo8+Y8WJGT3va07o0C+ZSDNSZhxe5yEVOgOS+Wivj3ld/xr5naV/r2P4c0/W7Hoicj1WeMkD8&#10;0R/90UEyHAQQW3wXgz3fLtgo8PcU+I7v+I5uwf/6r//6LDQ5dmbcQoSSpYOv/M53vvMJjfvP/uzP&#10;zj0mANGJ4+572MMedvKKV7yi5TXbNRsFqhTY1z675S1v2fGHKCzRNyVVQHS2nNpvz372s09e+MIX&#10;dhvASdkqhvs/84nfn/WsZ3XfqXvo7/Of//yTl7zkJZ006e+LXvSi7q+P+5xJ5bf037572ctedvKq&#10;V72qu957JFk7veCtb33ryTve8Y4TVcs/8pGPzLa8HAnzG7/xG91z3/ve93af97///Scf+MAHun8r&#10;YvzhD3+4+7/v/fv3fu/3TkTcfexjH+ukZ//2u48SVz6ue/e7391d+wd/8AcnH/3oR7vv/PX/P/qj&#10;P+pMUH/8x398ok6i53zoQx/qGNDnPve5E6aWOZoTCvTHO/31f/3VN2P2f+PUL/2P643Vv9MxeYZK&#10;Je7VXwWfgz7GFrTx99/9u3/XzRMm6t+ehRbe85u/+ZsnjuOZu13+8pfvFrz53Np0CpjXG9zgBt06&#10;TJu1ebGLXezkp37qp05+4id+4uSbv/mbT6RibG03CpyWwJ/dqLD83c7v3BkQHQbKL4PZkMBJjVe8&#10;4hXPfVQH8X8lnkT5+Vz5ylfu/n+5y12uuyf993d/93effMu3fEv3uexlL3vy7d/+7d0zL3OZy3T/&#10;/mf/7J91J3E7c+1rvuZrur8Od/T3kpe85MmlLnWpky//8i8/aTkDa4jE//k//+eTb/qmbzr5ki/5&#10;ki6C7tKXvnT3fGaib/3Wb+3+bdP76936wJ/ydV/3dd1ffXUcTvTNM6KPnvvVX/3VXd9d7+PfvlMc&#10;+eIXv3g3DsEKnhVj/sqv/MrOT3PjG994qPuDvzN7GZPxRR/93/tinPrvO/3ynXkxfv33m4/Czn7X&#10;V/+OcXuOtSE3zV8f/feRtI2G8X4L0ffm3Pj9PnfTd+95+9vfPvejj+55S0jd9stXfMVXdPP3L/7F&#10;v+iEm61tFDgWCqishD/c+973HuxyVUO8zW1u05VwGgoiSX/3b5qeyhacshGIoheRvsAsE7/5HvP2&#10;+fznP38iT4Tk+V//63/tqur/l//yX7q/tKZf+ZVf6XKh/vIv/3JwUEMX0JiADw2Nrd+Bpz7+rS/+&#10;DXj99W59+B//4390Ccn+8gVG3/zmPte5Xp3HL3zhC93vro9x+I5Wirn46/8xNn+N/173utcFAONP&#10;//RPu+/HNn0HaI961KM6WupvjMPf+Lfv9cVf9xiHjzHGeGMs8ZwY/9/8zd90Y/HXRz99Yp7RgobI&#10;guB3dH30ox/dRYTO3QhgFvzb3va2uR+9Pe//UuDP//zPO6GH8Erz39pGgWOiQJhMb3azmw2mrVQB&#10;EZq2ZPanhMH0aJRMnqWG6daqXEQ1DCa5UmPCA2KY8K7tne98Z6c9TQGbePdcpk00CaHiAQ94wAn1&#10;ftfmmTRP2inNnCZPewdGPrR52vkVrnCFTjt3jd+vdrWrdYVwVYeX7O6cQVVg/FvgSnzvOicf+D79&#10;+N7Hd669xjWu0f3btT40TFaDuRvtEyCa163NSwHCDLoCROkXW9socGwUuMUtbtHxB4A4pOBVAVGI&#10;6l3vetfi2Dkn+YtKDWN98YtfXPztnve8Z6cFlhotBcPk1yq1T3/60x0gps7+qRPjHQhE8tWWMDO1&#10;9i19N41OiHBrq4VGE0yYPs0hLZgfjw/QuP2luQlA4RP0IWzwH5lTfj4MkJ/x137t17p7/dt37uGn&#10;81c4vt98z1QZ/l4+XyXU/K62qH/T7n0UhKbNzd02QJybol98Hl852r7gBS/ozOY0/GNpQwUg5trz&#10;cz3nWOi6ZD/Rcol0j7vf/e4dvxdtOjRfvYBYy9ugXdTOnqNhCI4pNRrn7W9/+15AjPPX8oswdoAo&#10;GGXXhpEzv+bBA7s+d9f7Re/d6EY32vUx3aQzb+0zTL6l0xK7lwBEWqcFD3S3Ng8FgCE/MGbymc98&#10;pvMhHhMgzkOF7SnHTIEAvwBEAWN9zfVVQJSzwYRXajS5X/qlX7rQT9RR5rdXvvKVxftoh3e84x2L&#10;vzGlCtyoaYg0GyA2FyAymTIHtbYg7pKSJ4FBIdpdG5OpIJ+nPOUpuz5q1vuHALFE2yGJTgcj7aKW&#10;h7iE1DkrYVb2MFq+QDCVPexpUdH23nnnnXfwnrash4N3cuvAIAV2mcfaven3UVUML4Q5BGaF6dNW&#10;ek4vINY0RJLj61//+gsN2stFGEqjKLX73Oc+VQ1R8MbXfu3XdikOpfaJT3yi25QlU617x4Tzi5JD&#10;oP/wH/7DoAqd9yWIyCwZlWuG7NKDq+P/XuC5j33sY09+8Ad/8EKXC0QSzNDq8zQPomQlWKeTvssi&#10;bBlDabHFO9FIHhvNNe8Hc/jjH//4rr+CdsY26/EYNERrJh37GoGaNggMpVtF/5jMnXTBDH4sbY49&#10;2TfWFqa8Blrtc8+PHW+tb6W5mzoOz3LgNf7A+ja0LqqASDushalKM3j1q19dZNwYXi24QRTlne50&#10;pyLdbL4HPvCBXfRlqQEEm5K/K218j1Rh0YytjVkWgSKXKmXa8YzWCRi6buh373ONiTL+a17zmsXx&#10;8QliVJjTUPMs8wBgRbD6iH5FK5q4v77zbx+RpUAU4EZ0rGt87zsgBZT1M+z8KXOPReZ61wk4iujd&#10;EBo8n8ktN5mad+keP/MzP9MF9NQO8eyjI/Bfqrh3y/zV5iO/d5dnxTtKG9pczFWA3jqRN5o2OcZS&#10;bBwaLNp4ayeTfF1DzPis0bVvP0QmQvCcXJCM/wc/Cj6a09DvcAx/aElpqwKiwBlpF6XG0V4CRNd+&#10;/OMfr25OSN1SPqf0zk996lPdoASBRMO8ob7v803ct7gkwrvnV3/1V7sgHekN/gqy8SElA0s+xs9+&#10;9rPdh3kVWPukwIKBWOgYUqSUTF3YAENUZ9oUQBBo4z0iNgkVQ4xVf8zRl37pl57Lf4zcSKAaH34h&#10;/6aZy/2ULyh4wl/f+13OJBN55Br6v3y09BPfybH0wTzj335zr//zAcsZTDUjYzEfQJdg03KqdUof&#10;9xMWzGfreYhD9Js6f8d+n1SZEuDJ4xKQoLiG+dtHCcJd5qj13jCruZ5ZeEwLRrxkfeMx/Tlt16aA&#10;NzS2EDRygcMz8M0f+7Ef6/jDTW9606FH1X2INMRHPvKRxQcIYmg9WSB9gChTDH1KU+HFoHINifMf&#10;E6fxtDaL37Ns7igqQHNh7gUkPpGMz6/pEwn5vo8kd5qyZ7hXwrKPZ0SxAqkK3/d939elH6i4LspS&#10;Toxz5QgcymQJCb75zW9+cv3rX78rEiDVIRrtTcUgkZ/yL4GWaM601aROfXLcCbMw7RroB9gDfB9C&#10;AOD3bNf5zr+ZMP3mPh/3oZk5ULVGlCqfLiBj4pYqwwytQo2/EdVqbggqvvdvJnhpOVqcT0mIwGjR&#10;1G9TmG0A4mkLqtm3SZWZlDaYNgLgRS960U7IISi1Ch2te/GQ16V7h3A9prWC7phnHuO1S2i9Iaig&#10;RwqMtXel7quchu5/4hOf2PH7oaAa9/bmIT71qU8tzhHAwPTGNkwxN3nmm6/G7GlpykflgCjnkd9t&#10;zALF0BFIKbOhljIl/w5zI42RRA2I5UYCEwE/mD+w8GxAJnXBX/4XJegwbaDmMFvl64CBsHYmXxKM&#10;PL4YS5gNgIx8QZJOywK0QJhMAbICC8CXOdb9BB3BTcDSdyJbn/SkJ3VmBUE9rvX7Qx/60O6vD63N&#10;9T6uV76LsORZniH4wm/3u9/9uu/8vctd7tIBPqsA37H/y4EkMDCfhplPtDL/MGDFePvSampzHGkX&#10;c9UyHVoTa/49TEytfcxNUfl93AtcFSwGUnPW3GJvtGgX6TUtvCNl0mumQfStdR208JM1jjc1laZj&#10;9u98THgafu+g4KFWBURMrRalyCxaq+bODFlLvu/rjOo2fEG1xHuSKg0JqETDWOVKYtBjmv7Xal+m&#10;ifKlZ7Zsnta+pM/yb7UiJbCnTY6f0mrqxrZW0Pcs0b5Mnv6iq0MyaaHMXz40VR+FANjWaa/Ak2nM&#10;dZJY3cMkTbJyLU3W975zvX+LimXSda2P0myA3TNpu4QV97pWsQDglTIjGjrBQNQy02pr4FBKI+Bv&#10;Po8p6KN1jRzyOnvBPDN75+lQc+6DQ46x9d2tANP6vDVcd+xz2ALmcEPEPf7QUjayCogke0EZY5vA&#10;iCknl+s4cySzXKnRwKRKhBZgMmkZff7MWt+ZAMMfmYPS2PHOef3jHve4CwAicyZmREJnrgKYuTRU&#10;e79cUc+bs5U2UMuijD4QsMxX2n7hF36hMzVLnZiybjwrAPFd73pX03Brpkj+hq19kQJ8ukz7IVkf&#10;O/OcMq9nccxT6LTme1jirGEfPHFoTnvTLsYGOCAMQHRSxdgmMhGS80uVGhCTdpGfaMAEO5aRARoE&#10;GutIHzumsdcrjZWmXdC0mUv593zGHDpqHqQxrKkxC+eAqH/8iLscCipKdaiW6dBGyOk09nr3jxEO&#10;1jQveV+sNZYKJmx0HRPBveZxbX07WxQQ/yAgMACRC2mo9QJiLQCG/7AW5s1OW4v4BEA1H5HnYWy1&#10;I54EegBEJtldWwBilG7b9Xlz3f+YxzymmIc45fnSN/gGd2ljQWEIEPikp1SqGepH+BAllJ+2tm9T&#10;ndQKQWHWT0Tnpadb1OZ43wFAp22ejWdonZ/GMS81JjEnghlZ2LhugGK4o/ro3Jt2IWCi1Jg2a1VB&#10;/vW//tdd6kWpSeMQaFFqoryE/9eKewtYMSjn8O3aRFJ61r4q97dGsImG4t+bo/HtYWgRZWpOIp2E&#10;n472SePkJ0pPF4m8Q0FDkYvoWr7dOOUjTu5IT7oQXOR72rrn+mvcrrE4Rbne7W5368wWc7cAxNqa&#10;nPt9p/l51gifPJOptWiv76K9H5pWpeCLtE8bCB16hsa/f0hIVO1MxP5FLnKRk5e//OVd/MXOJlOR&#10;OaqHlBqk5fvJm446WaFWy1TxaoEbpUbCxNhqlWrkIfKlzQGImD5tc20aIgFEAEqtYVJDWljcyyfH&#10;5yr/j+lLDqC8ROHzIgalqshNlFIS5zVGfqLgJf/2l5DiWgEvro8cxfgb5yW6Ns5NdI/nxjvifv2R&#10;WpFXo9lVuxC5asFv5yGOZy61O+wRc9u3Hmv3toBMyzW7jmaIcXr+Pvqx6zjWeP+ue3apMTnIXgQ8&#10;C4fofpbHJz/5yR1/YDIdmu+qhihUvlbLlPaR5yvF4uKIr2le8tBEIpYaRi8aslbLlJkTY5+S7pG/&#10;j9ZCeqC1HLqlEZcEBpGcczRJ/CI75TFyLCu15/QJPlipK0Lo/ZsPlhCiJJ5IQikjkVfIn+vfrkd3&#10;11pkkYPoHkXXpdNIZfF/Jm/3eJbvaabo7CNymdAzJYe1T6oPQJTisuZWEmbmOPB6iTHHcWthdndu&#10;ZqswtkR/lnjmEHNc4p2n8ZlDWvi+xkxZghGi4tOKZy960Ys6QHTcXR8fMY4qIMor45BUao0vkfbi&#10;Iy9NlRIJ56rOuI7vK/LagJ5rXAtU5a353f+psTQJQOv7yIfzOzCQJiDM2/+ZD//Nv/k3nR9MtRbX&#10;0hBrhcPHEJ1Jj+ZEklB3Fbh7rtB//5bb6G/8BlT827FW8gaBi3xCQOO3ABuAo2ydv7QVaQBxNJLv&#10;XCcHkWlP+oioSJMoctZ9TFR5pZox43Kt9BXttre9bZd3w2RAY9dPf43NdzFe3wMo+YDGw0f7ute9&#10;rvvLJ+evICljkZStn3EUFJA0FmP0AZwAE8DKw+RLxlgBq9+sFxGhczNWgEgLHZuHuDRDLI1z6Xem&#10;62UXOlsX9pvKUPYFrZ+VZi0t1/7SsU4Zd3rPLnOU3zulL0HjMffu0udd5jQHw74+LzUefYj0CkU6&#10;8tS95z//+R0gOppwqA9VQMQMgR4TlyrhcsuYTyL/TKI1n6CjNQCXKjT8g3e4wx26JGy+RP933FPk&#10;oWHSt7rVrU5ud7vbdcne7qFRyoWTy6ZqC5Oq333vve4FFHGWXumUjbETyifiPUy/8vT4tXxoL1Gx&#10;Rn6c3/zFcEkXPr5zjcoqiC+3zr8JD/FvwM/cJGpWoJC0Atqvj/9LsvfXfQDCu/1b4jo/mzY0cfmY&#10;88RhwKuf+qWf+qA/Pqru8A0Zl776LsydhB2/MXn6Tb9U4/GcKO9GcGEyDZOr6/3f964Js6x7jDPe&#10;ib60xDkb0433W/Bpjuqc7+h71qEYUa1Pc/j7jEmhBkKj/SYwgYDaN9ZD0yEizaf0I6dZvveG9uKU&#10;d869PtM+DPV36N0tpuYS/8m/m5sufc9jFiXAEeTyRrnhrsHLh1oVEIduHPP7nIRZomJELh2mZsyp&#10;ffdMn5qtPV10fdeMoXPrtbUxTdkI8U735htxDjqmzyiNzzsj7SL1IbbSNC0iXHp+Xnd1Lgm4da6W&#10;ZjKlfgAI1gUMhu+ZhF0bdwvzjTq/LUy0Rpfae2LNDu3TdC+O9X/Fu2vvyNO+Wvoydf5L93lfCuoK&#10;eAz1obbW477YF+l1fXyjVDRk14LzrcKdyGiCOMArzS2rHiGdUjDU9gKI0QlEa424HOr4MfxeApi+&#10;RVVb7Mcw1qX72LfBAxD5EMeYKUO4ys0+fWPpk8SnMKEpdNtFcGl5H0bGMoCJCJ5balxLPbdljHNc&#10;0wqsS4wzVQxyYTQHEv8f8lWne6Clv/kabBGMUuHZv/veo78pVvRd6yB0wlvt0HruLhYkFq8hAXMy&#10;ILYQbY5FN/czSpLP3O/oe17fJmqhacs1+xzPGt5F8rPgI6gmp1EfiM3V/9MyL9an6HIMRlBWX5vC&#10;BOeid/6cPg3SteIGhphwPLMV6FIGf4j5Dw1sbH+Hxpmf2zk0Z2N5agutPDOAPb0+/zftnFtPBGkJ&#10;9K0LcRNxmMPQWCYD4pjTJYY6cVZ+P4R20bL4dqV/6zvyxTyHpuMZoSEK6BlqOfPI/z+Gyefvqpl4&#10;4oiw9Pop75lyzxhAE0nKh80XjIEIiltra11zef9r4BHfT3nuEm6cFGxb52BK31ufXbpuLBCPWb9x&#10;Gk4uxORjfNnLXtat1ZLvMPoc5dvERQz1YTIg7kLI7d6NAnNSQFCXvNI5clTTfi3JYIY25pz0aXkW&#10;6VqqjkAsaTN8hwLgxgBqy3vmumbM3Iyh9ZjnzjWWqc85pr5OHePQ+hP4KWiw7+ADUfNAU9DjUNsA&#10;cYhC2++rp4BEf5G68iMP3Y6VSTG/Pe95z+v8NiR/kdBxdiWaOgdzbYUsct9Zbe7XMCdDoJz68A69&#10;ho/h/egpbU30qMpKfdpqAKLUoSFf6gaIxzD7Wx8HNRVl6mpVjjbyjaeAlCcpOP/xP/7HLr9Tis0h&#10;KwEp7CB/1tmbUkFEFg61NQDhUB/3/XsKHEMgve++jXmfvjtiTgUtpTj7mlN0aIiuTd0apfWxSkA0&#10;aWOiBccQcru2TIHWsxaXoN8uG9O9T3/607vKQyrlbO2kk5bH+ndyuimGgYn85E/+ZJeUrx7kIZtk&#10;a32JXGW5ZSUNMWdyu6ytQ453e3c/BRT84CaR8563fA0Q5Kxl2qTazn1tdYAowVJOibqbEoNJqZDd&#10;pvQhqX7d131dFxYuIVtAhYR5vg9V+pl6fOSk+J4pTX1VfyW+OySSr0RFGCV+4q9DcW94wxt2H0UA&#10;fBQMcBiuaLu5jsDh/NUPfddfxzTpqwR9Y4lCAcYgcsq1+hvFA4zJb1e/+tW7+3zvOSq7G5safj5+&#10;Z1/3vXJ5Cnj7GI+CBL73udrVrtbRQPJ1rSj73JszzENzSfCOzLLgVcNpaXO9t/SuXYGopf9D18wB&#10;AsxRkYcIHJek2dB4vFtxf2elOvXGiTlDWsHQM7ffj5cCtDzlQxUTUdKzr9kLos8DEFk8ak3w2+oA&#10;UXUbDM4gRA0qHaUEmLqbNqmSaUCFI/ViF7tYV0FDFBFzitJqJEe/R/m18847r8unUplGgjE/yQte&#10;8IKuHJwDa50Z6HtHE6mkgwmosOJ7UvFznvOcDjAA1hxNFJ9KMd4PfE2UQtzMQD/zMz/TCQO+e+hD&#10;H3ry0z/90125M33iz3n2s5/d9V/lHteoHmQs+sph7Dsn3nu2awkT7lV1BBiiHalK4W7RWWhGWBBA&#10;4d7asV1zjHupZ6RRpuqz5m2zNIynPJo5jNraUe7qkGCo9/gA6V5//PWx3g9p1RhP1bY7Ij2k7eqz&#10;edWrX/3qjmfhay3N+sHfWJFEUtdadyxgywP3ec0d73jHrm6pVpK2OfcxcRtiqFQXQtC6lAxLtZ8I&#10;94+N7j3ASLg54Ix6oDFugNNS9qeFTgCOZqb4NS1RrVal0YCfMHe/GT/NT/1T4OkeZdaAM/WfZKS+&#10;LI0ZDfTvUpe6VOdcpkGzmQNeQM7nQptWxxTNRGTSjIEqbRz4A0fMJj33rm8sfQyyNGdLMlTSYggR&#10;rRpiyzxNuWYOzWzKe+e8R3CN9WdtWTcsNWMP4B7qz9j1QHDD0NRJ5id2AMAnPvGJc69RY1WwBPo7&#10;oiz2r7/xLgX9I1XMdxija1sbuvyv//W/Wi/vrhtTqSV40qgXrOzi2ryOocPQkFgKrE18PT81p3Yv&#10;pSo0xFphmOj7ToDYWlpnaJDp73e9612L9S51WCUCzE84eJ+qjCnTkGiGaqqmlc/zvvBN0LTU4qRd&#10;5gzde2mZzJJzNFINLY05GBB5nzB3/1dJQbCAja0AOpBS89U1TpOwCFynMoNraJUYFhOykyU0ZYpI&#10;T+qHYgjxLAvisY99bMcgMAZaqcrwGIxFVgNE9+/K6McywDF0RhvmXuOz8FvftQQD2kekYGtk5Rga&#10;ptdaZ4Q/p5gouI+uuxT1psWVcpZb50nfACLpXn8IiU5Usf+tS8dUESwJfv6vJjJXB4DkfrCPFKEn&#10;RKpYAgQJg/YHIZJgGZrmC1/4wk745MZQui4sDgRrAikBgcB6LL7qVv7cNxfoCNBa5ovAkF8X/2+5&#10;31zXrjO3zmXl4iH0E4rMG2HNPSnoxh6J/FDzaB3ji0PBWDsBYsuma/GppESwQB/ykIdc4NEG/ohH&#10;PKJjfLShvmeSAJg+ARxQrEknFouNQjvjk+OkjZZPyjOe8YxuQ+StZWz5PUzCJkaSqBNCPMPzaWo+&#10;TonQFD63MZmsADrtze8AkMnAuGh9aGKBuM8CQDuarucbH18L8PMc48RIhCEDUf5IJ4vQngHinGkL&#10;u4Joy9pyjfcYLyGD1l1qpU3WukHT502tEVnqk3kfCgHP7wthZg5G10ffWNcsEqlvFvPBlMa0sQBe&#10;2q/Kx+mHPc2nTjAEkAQ8zX5Xrcg6th/iRBzr3H7xHaHX/FnjwNERdQDQuv/kJz/ZPYegjR8QUB1u&#10;4DqaJH+VYB4CJj5AaF9rS/fd0Bof+n2OMY7lA7U+WfMOfeAmi2hn+6cvgCwq6MhPDkAc8jkuDohj&#10;iQowAEU0i1WACJ9hyUeUPt/ASX7MjUyrtWbT8RnSIAFPbPJ0MoIpmFCHJdPe8t+nLCingxiP4ABA&#10;RRK1mQUMMOuEtBoA9yM/8iNdcI2NqqSWMV7iEpfozEdAjVYkypK0y+8INP/wD/+wA1nmViAIJC0o&#10;43Dihs3NJ8uvyHxK6rJgaoAydg5bQan23DHam00RvtIx/U+FmSnzOJYmNcl57HP2eX2YmvjkrU3a&#10;Ed/iki1noIRB7gTrU6wAOlq3AsYwR3uZb9zvvmNOC43Umrf+gZ4jyzTrxX7gTrBn3Be8QsAZgVwD&#10;rn7Dc8QzAFTBaYLvuHX23cas0fTaMfflYxq6N/19LrNoCUA92xog9HL5RAvNNTTBAMC0X4Q4sRHW&#10;gPuHAgcXB8SxWhRAdAajQTmnj5RmoVJ1+6QHBBONCnD6TKTCbkWQei5Jsk+CoW0K66XRAZq0jWHa&#10;6X0ATjCN+2m7Np136IfNanMyUQUw6i+GD5DDZg7MwwTq2e4VCes75lTPjvPB3OuZrgGCgFX+Dqbi&#10;OlI2absUpfm5z33u5G1ve9u58xrHzuWSTCPmDZ0INhb8GEBcsm9LPHuspJ33oaRVDjE85nTrAggS&#10;4kQ79+2tlnEPvbMkOPCz68fjHve4zlzKPQDo+MStSfvUfo69pB++d96ptcHUyUJi/3CL4BMES+PC&#10;JAmjmvHhDWjl+DS/eZ+YBd+zuBC4AzRbxzs05pbntF7TskfHrqVa/+P7mhVgCjCX+vbZz362s4JZ&#10;gyXgTd06KV+OZ6Um08985jMX4uPpFzsB4hITDTBEmdJ2MHPBLn3ShwECTARjIqkBle8ddAvYpCUw&#10;mfQ1i58vhXmGX8Lzczu1+5lXbNjWwAPgx1TpFGe+D+OzyYCjgB5aHECUGkEyJckyFTgX8uY3v3ln&#10;OzcGByy7H8gxnZKMCQOYhAN5gS7BQhQu/yfaYAwiaj2PZso3CiA9w+b37LTxv9Bi+WKYiXIT3xLz&#10;37rxg8GnGuJQlGxff/cxlhYhquWaVhrteh3gATI+1hMhqqW1MOW+56BBFJj2b9HjBJ4wezGDirq2&#10;puNd1rQ1HH5kfj7XW/+sTADTGsYD+M6lKLGwuCfO6LQn3GPf2+/GDERZUOwDfIN1htm0b62FxhJj&#10;XHptLf38XBEIIXxoLUzpVwkQuXXMU61Wcb5ngv4BlNZEpBDlgJiPYSdAHCLIlN8dKKzzQANjrxEf&#10;EaRWAAfakdykWuNIBzQCUmyQUmhzTARgc41rBeQIupHawPyYN89lzhyTp2VTBpN5/etf3218m8sm&#10;BXDeZ2wCZmimwFifOKxtSGaiOCTZafaEBmkUpCDM4QlPeEJ3jfvcY1w2PJqKQtV8f61rXavrh0XG&#10;rm7BEQKiuY95VcQqTXGtLdUQw/+61r6uCexaaMQUad1Yd61g2PLcMdcEONLiMDM+PYE0IZzSDu0/&#10;GiCgsh6sXb8TekNwUnbOM8JSYg/RPPgn49ggrhZ7nuXI3gyLjLELgGMt4UeUrjUkUI8Zo2uPbW2U&#10;NPkpADhEJ/PLtE1BiDnP35ODaNAyNNcw/eOnXFV9bXWAeOtb37rzBfSdpgHQ4kRv4FXTzgAEm7Hg&#10;FIn7zCSIV5NgEQuQcN7bFLQPROWjo4GlE2FymBs9m3O+tfE/ACyA5GOzSbfAdGxo4GsjKp1lIQBJ&#10;gQA2Mw2PBiilwkYXcedZQBEg6i8NlMbJpIRxGL97mINI1ZgKQcJ4+EO8l1nIYmEmiuY+1/AxkoqH&#10;nNGt45/7OvNg/MCdpru1eSgADMMMKWpzDY37gO+cWyAaoZnGGGc3Ajl7OI4CG9NvOby00a2thwL4&#10;Yeo/bulZbkJl+TraoBrgQJurNWHhTHjAg0ZTk0qiWDGmLq+qz/eBgG9605u6yEwan7qJaROtCmTS&#10;dwEgod60KNJjqZXUf2ZMUWtAHHjpHx+F/vH10XhJqpz4gNGzgSJwFPVHUABimJToSpKuYAMmHqZj&#10;Zh8gq2+KCQBRJl0AipnQdDE69Sn1gcZqbDQB2mA0wMnURCLmY2zVvvYt6YaGGGkXLRtm6WuWkJSX&#10;7nP6fPuKoGXdECSt8bERsa39tS6HzFieRSOz52mCaZUatGbx8BxCnJQK+6O231l1pCaVfKq5qbN1&#10;DMd23TGsT/NkPsy3+IkpQTsRyS0/GX9gBct5ez53q9MQRZiGTT/tLOIAB9obf5qot7zFRDOr0DQx&#10;/r5zstwPdAAwCZPGV0rWVbEG+IRmyccHaIR706w43FurZhgbMNNX5k1gAyBtagBFSjV5cqY0m1/u&#10;JRNu5IMx3Zhc4BdhxzQ5fVHNx7OZOY2fOTXMyaRmVT70PU4ucH0E1bzlLW/p3olZ0Hxp1EAYSK+1&#10;gob5MncbIM7Hlu0tAp91xKdvfYhc1nzHVD8mqb3WM2tXoAxrRl8j4bNSsGjYD9YpH7r/8/ETFkXA&#10;Ehwx0Jp51153D798LXUFnxmbWjIf5bcnoQAzKYsU3oTPWSO7NAJe+BCPzmQKnJxckDbMWHoExsdc&#10;0ue0p/mQJEmJsYlrxAQU4XtA/FoTiJIeLokZnH/++Z2GB3Bs0NbILWOzcUXASbdgrgSIJFtBMcya&#10;3sfMKViGQx9NOJYxDuHjNDqMiuQuhFzCskAAEj0GYQFgELRtuVVM0LS/qErjO5owxobRMONaMAIO&#10;olmEJDPAOBSsssti3fVeTI7JLPIoj0H63XXM+7yfGZ2wwW1gjYvMJJTuehRUVMRh7uavi2b+mEZF&#10;DNufKjER7AiF9oH1TfDzf3tcGL50CH20n4A30LM/U1cKAdFest9rydnGx4oCMLd2WApYB6xp9rbC&#10;Ibs00dJHG1TDvBkmU0SxMTD7PHk+JRBzDg1NNXwh1Q984AN7NRoLn/9NSTcbJ7S7cMIGuPlLGwMu&#10;NmAOegDoDne4Q9PJAmGOEdiSBtUYB7MkkAP4KoRoNFvXSZEIX2akgKAPoYDGyFRKe2Qu0n/5h7TA&#10;CB83NqZUC4KmGyYmv/uOoEGixmQk/KeN2alV891lwe5yL+HE+EmSQbtdnjfHvbtGWc7Rh7meYd0S&#10;BkUq89vbB7v6agm4gudodiGIchewuBAEAa71yGwL4KxTc0ywE/mMH/heIJo97Dd+dcIRl4r9QeiU&#10;u2zti94WTW0/+Q5wejdLieA9gTRcJrROe3A7Rmyu1TP9OTREcyHOYoq5NH1zAGKaYlPr2epMprSa&#10;qOACcCx22lBflBuJkvmQBkSitYlreVfMqTYPqZMDvaZR8NXZIDae59IEd50Yk2BsNjyGYGNS4aU/&#10;8O3x+dnMQIhZFRDT0oSQ6zemRPultfn/K17xiu4+mx/QYgi0P/d4FsDke7H5Sda0UKZZ0jI/pfv4&#10;Y0W2YkAi7tJGwl47czdmWob+Y4Zbm58Cj370ozswsdYi8nvqWwh/3BnWX+T/sWiEr5+v2pqNhHrp&#10;VywUTKX2H22QZYR1gzArHcKeyPc7Yc41UpUAqiA1tXtFpMpFpJWKLiVA6k+kdXhvKXnbPiiVdgw6&#10;tFqIptJtn/etYc+rTJa6jnYZv/UVQTV92QjesTggjiUuU6I8RL405jwaWq0BM2V8SHr8ikN16kij&#10;JFBBLH2VbJgxmS5pbTaNTZT6EHeZHCYZ/j50YeoEzPqEmes/iRWg2cjASwAAOgBDYAmkgClJ13X6&#10;aixxDYaBGdjo4V/xbyBLm5XcKlBCcjFfiao1wBNDEJxzbC2CagDikMP82Ma2hv5aI7SsyEUcw/hz&#10;PyOgUXrN/iaEaeYPqCk2oVnfNFFCY2pK9Zv9ESbW8JMLmKBJlnxD9jug5auvBQXxV9lr9o+TZJhL&#10;aSbMdVFAXJ9YrmiZY/nZGubwmPpgXsUusPQxb88RzBWASEOMMn0H0xBb6y7qYDjZMWd5J322Yxsp&#10;kvdVqYn3+JtXQXct8KFtuieteJ5qiDa7MF8gBWCjaj5NkjY1R+MLtAG9lwmTeZPE65wuG48ki7kT&#10;DPSHJkgyd11EetIMmYtI2QIg0I1m6D5atcbkgBlgLAH+YYag7XqfPsipiuOfSNTH1oA/hmgM6QkI&#10;u4xj7X7IMaC0Cx1Ef7IgADFmRwwFSKX0wbAAzlDQlbVrHXtOeq3nEeyAJ6uM361bTDFv9qP1HHm4&#10;+sHHyM8k3SJtXA7cCfzxefRo9F+fCKBMsKE5uFZAkf1kn7AmERoJrWOLei+xjsKts8u87vveFgww&#10;LrzOWsJ/fUqVp3Ka+n/NchfzHmkX1u+QP3IRDXGXhcCkyCneZ54kadJ0aE2CaNKWMwsSgQASVSnS&#10;tIJ8UQBRWhPJhFaWNjmJNu0cTSQrCZk2hkHYlCrs25jMpDRj35GapU4QDFThEMxA4xPcQJqVbKog&#10;gYobcdSTKFK/CTTAyJgdSN7uE4wTz/IOH8+i+TIzW4C5D3GO8S79DJuIcGCxzwWIS/f5UM8fuy9F&#10;RBPQ7A3aGYBhXYgIbwBGuPNd31E8TJvWFyEvryHLl23Pexa3h3VbS3p3LysHy40o7IiA9owYG9D0&#10;GyHJ+g9+UGKktEH9l69bagp8E0Rpx/YOa0xfC8Y/d53c0ryVxtPXt7FzP/carb2fQEXAIXQQdtCa&#10;oE/zT++JykUt/coT+NM8xNyKlPdrEUBs6XTtGlGTFik/F7OKjUj640OIUFw+PZuQBCHaze8kPPeQ&#10;av11n7JqQAcg8EPYLDQjz/Vv17nXX++06AGs3zBamqRrmRwBzRyLyibFWAAv86kxMMsygarKb3Go&#10;HsN8g8nz/zEL678AGwuGthvnwqFF+P8AKX9kaNgkXRI0E61nCUAgeYuKJSB41j3ucY9u8elPBEvs&#10;SwPZZZ3EveYZIKLBkDlkjvedpWcwl6ZBVfaBtcUXZ8+IjuauqIWyW0eOL7O23JuvK9o9qw2XBCAU&#10;NTpUAEIsAaBmsbGP1D62V2mdoV1E0Br/vzUvj9geA3xpYQ5rJ9Ve0v7hKzRjAidAJ3wypYoSD4EA&#10;f2BKjfgG/GEKjyjdk/alZT8GCHtWi0a2r3XcRw/7FY2tKfxVMCRBv68M5hj6hvaY+hBzS0JOh1UB&#10;ogHQDi1oRGIKCek/Fnn61zXxwRCjojmpLqLT4nrfeZ7rLGwSJJDwvX+7zrv4KPwfOJFYXOs6mlRf&#10;9ZzWBaaGaYzPc6PP+qbPvou+h6Pf32D66T36Ht/rpz7rv2dhQkw+vvcdCT3oaXwYkf/7+J1JKC3d&#10;NjSeOfLQht7R8jvmFCbToRyjludt19QpQJoXdILegAaI9dGc1sgdoDJSqanja23bZ1GIoo/+hGIM&#10;UxAd/3rkC2KsohEj8pQQbL8KxhOkF/tbEBvfoHVeAplgtkCZGZXFJj0Jh8ZIeyEEyIlW/UlVnNTP&#10;NYZhx1iH7kl/r12bfn8Mfk6KhtgFc8aNVOOtfbSpac65QJAC4pDANQsgtkgwrYyGBid/kAbkr0g0&#10;aq6BsP/agDYGTdBfUp6PTYI5ktpoeK53LUnW/0PbdI/oS/czzcRzhOwzucV38S6SovfvWuU/xm+x&#10;6ot+WgQkWxIRGlL1/d+Eksx9bPz4zjX+bZyYjY/f3ee56d+ItPUs3/t/vCOui1PGcx9Ly1yRitcg&#10;idIOQrgZyjs1rhbmUhv/EONqoduxXwPcCGVM+i01bms0s+a5PAAirWtoLeELgIgQSKgFtIJ9aHCE&#10;OkJmBKTZr6xDLEPcIACS28N7/Ns7mWlL77TPaSvSkUopR/aOoB/v0/9cMBzSEvexhtYGiDlN9C9i&#10;JSgIaRuiX+zhPswJGge/i0o1kavctwdnAcRDb/ISEedYeHM8YyxtmGd2aXMKJ339wEzWsPEIFwAR&#10;o2xh0EO03Qf9clBecp3NOUd8MSwJEcIeZwwO0TT/3Xj5+QAr/3dLOhMhliZJUBYLAAT9nwvC/5n+&#10;9UuqVDS5hZigtArzan3QcJ1iwZoSZzumGh5AVBCjZraTdiLaVJK/Zziibkxbcq7TfgwJGGP6PPe1&#10;UWmL0JHTo7b/xtAtrjWHhBqHv4clkaB06gExlzBaJnAMgVuet+s1a+vPruPZ1/007TCZRmm7/N38&#10;BkMBEX39Xcvc6MecADdmjpgImedTl4VgtTiktfVZxgCImMpEcrYem+b50o34IkWCA0P+c752TM6/&#10;FeYQoSrqnCVIAA4NhG+S6VTQjuR/a8Z3Yw/6VfDc8+Vlmge+T++NfMpWGpz16wT0KfYQqTdD9Nh1&#10;/4myj0j6oUPmZ9cQwzQ3NMhD/34oxnLocZ+29zM7C66gIbYUiT5t49/HeAR+8TmLvuaecHZn+Oyl&#10;NwA1QJWfp1nqG21MQXlBYmO1cf5DvkH+cODExcEsmqZiCCwTcOMaQTaaYBpmUEwYUEp3Mp70dJch&#10;OrLc8MsD2NQkJz1L0BrBgOajks7W6hSgpdurTinaV8MXQpgbqrI0OyAeAmha3rmrlLGvydveM44C&#10;fDiCgmyymoY47onb1TkFVEGSohB7yF9l1GiLTJAiLQFVX7GLOajKZy6YR51de555U2CGcnLAT7/4&#10;1CV0Ww/8hED3Wc96VpdmxO8pupq5NT1CqqVvUr1KgA9gga8AHtrj4x//+JbHndlr4mxCpTP31QBi&#10;HGCwd0Dc1yBP03s2sJ4+m8wuEWm7RZlOp2PfnfJVRV2Gr49GSDOL6E0a2ZgI5V16KceWRvjyl7+8&#10;M4HSyATc8OlJx1DvV94uXyMfH3C0Pvg+abUiQ0sJ37v0SR8IB8yyW+unAKGGUML8va9GUA5AlNLW&#10;F1g3u4a4r0Fu79kogAL8QVJLaAQijedsm6DyRWqKvGaWlhrBbCpnFwDQiPwFQPtqpP0AYsAYVafM&#10;vf5YB3yJfHuuA+Sq3yhQwdfYYk0aMxb5jUypSj2KeC2VGmNK7TtNZ8z7TsO1cs3NTV5UZamxyTgg&#10;FAmsYVLvKwe3AeLMs7Ax0ZkJOvC4KN02V5Tpfnt/PG9TtgzDF2FJIwSEkqqZCPelHaKW/RW1VQlC&#10;UeJQ0A+NMPKKmVXnFpDy2eI3BYYiTRUGUUEHs0+T5KWpuGYDxC9SD21oiVJkmL+tHcVC5qhZWttN&#10;LEephti36zZAPB6edCZ7OiRgpCbTYyrdpt9OH0mj3mgx/HVj2xCNxj6vdn3kdQEklVuYKjE3UZ/5&#10;kUkAYG5tLPoljF5QDDBUqF80KQ1NGgd/4j7AR6Ssco76Es1cej9/ovxl/QOGr3vd60ZPwb7mdHTH&#10;/l4omXJfeo/cwChAYt5U6hLsxAc899gJRhFUw2S6AWLj7KUJ6nNPSmMXzl2W1mDcR1+8j5S2FBMb&#10;O/7W65lDbKwlTrvoq2bS2r/adYI0aFmOFIomDUDlkzHN2mDSbMnlG/PcuJa/MNafohDeo2iF/C7f&#10;o5EKMGoL+7/8N2kJfIx91YyAqACLqY0vkdlNCceo2KRGcEtxhqnvTO8jvOQCGNrQpFWziWIBwNr8&#10;lNZSFB7J+4OOpRSbffCBFtrM0Q+0A1LyUB1MLoWHSRPt7I2UXvn7xr5foYadg2pIfEwCFr8Oqwgy&#10;Z7N4nL9HImhtcRBwMO/8Ppt0TF5TLLySkzV+a+3bUtftC6DGLrKlxjvmufoc0h9A3PUU9zHv3vVa&#10;GmIOiBKVAxAxBVpIPi/8LkqKCQ5hdqKFxJq3p4ACU6Y6o7Q3FYV8J01BxSZmKoxYzVxSOXOS/SR3&#10;z/NEYzpNxbOEyPPT6YsSZkylpehAaRTMl/I91RZVf7eW92kPK9VFu9ql9iy60DKcXqNgvpq9+9or&#10;tbnXJykeNH+0RQsmZoAt7YMPVt6kNQsQaI9x7FXpmSFw7LrWDnH/ED9xgpD1L4czUvVe+MIXdmvM&#10;x0EF8Yy0yIDvxgp/1i5zuvdNzkO08D2AI1pIs1qBc1U/MChFqJk9AO0Q8UwoUKZSIwYicpTnUleU&#10;RBtaADWwa+nH0LPn+n1NfWkZ01BO2dDvfUzGb7U5A4KhIQ4d/tkyjpK0Ht/NyaCAlVQF6Qtqeiot&#10;5kBokZOERIfeShvQbOioweg6+XTOz/z93//9LuUkTHLuw2RVkCF9u0+flRpTwxP42dOEXWXMnBIB&#10;RBzB5D4nsBCC0ROAEjAxdADmHYJWSgd10whJ9yI5pTbU0l+M2en0rkk1uTnXeu1Zc76jto4AHROu&#10;efRvObIEAIKCqjnAO/ImlZBTvqxUHi59fklYn7KOa+va/E+hTemeMQIJn6+1SDBIgc+6AIgEplDC&#10;chqM5SX2gbJ/EVTTR7+qDzGOzGACiFJJNhqgBEqiddT/1Ew44GxlSJ6pnJLi04IihoDWc0mvoU16&#10;t1Pj8/ugf2rGyLXPIGzU+awtPN/nKvuYyW5dsFMWYuuzx143pZ5pyzt2HWNoP+hfmoMwmZLChyrZ&#10;t/R3qWtKdBCxCZRUTeGTo1kpK2acEsEFaAjpB44iJzVWFcEt0ZgMmQ8DODESNCERR2HqCDgRcYkJ&#10;uQcYOwtTv2imgNl+safUCVUDVHNahVxDWinfWKkx+3quPVkLZLHPHV7NNBbnjM5F613W2C73pv2n&#10;0ciJpAVG5GtpvdK+CRwA0cdJNi2tpZ8t17S8a+o1JaE1LdSS9o/lkVXHus4BL9aT9Z+3kil1aNzw&#10;Y2eTqcgfiCrfhyRj0zl8lo2XJha5QMweTDJeyrEdm7BGVBKTwAHOTc9oKZrN3yDUOxoCKHCNOBai&#10;RahPzBQYiWd/9KMf7SRs1ShsdCYmphWNL8TmNCZMFOGN0/gsYpFzpDmRakxJmJIPQYB0653GgTEB&#10;YNe5H9DTWJSkosXqJwamuoWSUd7r/xKZvcf1JGYbCHOUNMqmHr48i8Vz9UdycWniLSzj8JvnO0PR&#10;2DEmZgn9J9z4nUAjeZpGon9oT1N3HqOjqFSP0C/3OWuuljzrWd4r5JwfKOaDCUuIed/ZeK2bLcb6&#10;/7d396wSLNUagHOTExwE4QQa+RvETBBRUREDQUQEMVATjTyZkQYaGYiBmSaCIIKBGBhpZGhs4j+5&#10;l2fOfQ91y+qu6u7qntl7T8Ewe09X18eqqvW9VtVzrv+n1iMNIYj24sy+y7Fu5UpH51nWsy84rFhH&#10;8XPUnvayM5esKwLKqd9IatRzpMVcmEtN6QxaeypM6wterg1jn7RmCJd9YM8gdM4GCZDk4m97UZtU&#10;sQqOndMD5FXmLs06yO3JkUS7zldrjyKACK7PVmK4hOx6SLCEq7pnrh9JUGydc7TE3BuDVG9wHnzA&#10;vgrfYFyc8Zwha9kbq7pnMOh79mzrnZG1gUvtBwycfewdsPOB/+x/Ggd4vSS0SRVo/pjl0qO3XvP8&#10;D8fHqWa3ytTmt8lJhyFykKTDCWFaSMSGiiWEhsTYW0x3k0G8NgOV6UgsivvXqH1SgrRtKkBB0EiQ&#10;iJjfEBkZJCB/xEqhYqXOEMfEFdpiRJ9P4oR4qKuymDYvYqIYM8IB2Zt3bl12/Q3EBHngahBtYr77&#10;ChEYhEnyYYVrNs4dEWFoh7Rw3CTrOCI4WNpEwPQBuXlm7EuJlKmnxFwZN4834zAGCYqpuRy+IDcE&#10;HCzBnnTO2IyAC2hWT1sQoPHpn6TQcod2aDEF5p51MUZzAkcMijWC2G3GnlroyEFEEGUKofIb1VD0&#10;+msR4d6+7rU58pwtjrTovCV42W+IEeKI+FhfxB/CsOcxeva8tcAAuoHB+uKIJdBOIDQmCOKJ2ogK&#10;D5LAiFG/UoeSUkms4Bn7HliQ6iCuGtlbY+pBYzDGnLVyrt5h07SnZjArI3C8Rx17L3ukJlaQuDUh&#10;ldcSIVzEAYf9jP2WlL1kIyuZxBGiswSHI+/OhC0cgtnCECghir7BBf2BL5fKaJrQ5Ds+ZEM0WA2U&#10;6ZgQP5znn//855s0hliy61HzlAUxkauwVRxq7yBaDm1upydpLVFvNg8IIAeS9OoApg9ccxnoCfEj&#10;iGXBfbND4pbZPBABSILrOKTOuM1OmoL4I4KKTB2Cj0l3NmzUsozn5uo3i4rgIgJZWOqR2mhuvggd&#10;JBKuXx/qIqTUKAibxaaukjILx85poNzI+TupoyBDHGoOI+kA0kOYf/CDH9zmAeGxDTlwCJjDqR3v&#10;6V/RL+LLrmSNW05K6pc3T4slyh5AQM0P8cdIULWNqoX2HLbSy/QlOdW05sp5JWYI0rlsHhgV8LWG&#10;9r3cofY3BOwsBXnao4iW2x4QJvsBolUPY5Z1xOjkHCF6YXbtI+tFE5G1JTHa6/Z1KyWZvWJt2Sb1&#10;Zb+2ShmasGeNX/I7zgOGAnMZuIJ/6UUOFyUN3lvKx2vv0i5goEMQs9Zy5sLpsaMf2QOYxXj99gSw&#10;RRsi6YhqxkFL4fXGDoEjZe9gm3AYIMCvfe1rN0IXTza3sq8Vh5yhM1wdNOXVAAAqKklEQVQjIlUS&#10;iPJdSJuUo46Di0gAJOJDTYS4IG4Qhd+iYkW4idyIBGnM5pTiiRRkE0IACBqHA4RKu0EW1LrUj4px&#10;IX6eIcxBvJAJZIOLh6jAAFcOqVHpQmCIJbfrXID5+9///pbiCSHGOXNkQLy4rkPuvs0JAuPKjohL&#10;Hrzkok4CQ0TNG1GK+oXUDiakYERRobZ1ySl4UoNDqAqGIO7/iCFu3oaECFvcJBUb5iCEHyKnSo5b&#10;/qc//ekhVfiRTZ537QeM1VsJzLdfMDN1IYHYfyn2BQ1MybjkmfMw4t1tL2CASZ1r9lnngbTpfLbK&#10;TImk528wY0/NbAPOYfpYgp/9S+uW2z9K9eDMcTxqW5Kj01YlYD/jxDBgJGjyjpZcIo7p6MWobgrM&#10;RwipxQyWei3EDCKE9Ldu/K3318XBB+GlmlOobXGxuA2q3PxOFcme6ADhEKI+MgfjRABJmNRIiB+V&#10;JglY3ej7EXwF16wfRI26t/aiQyAQLkQE4cbVx0lFvxY90i/CiRgjeA4DWw44YkC0gxNniyMh/PCH&#10;P7xx8AiUdlrFPEmv+lPXvXDaNXf2KNKcdhQIE9NAgoj0a7NQk0UCIEEg/jgz0h2CXxcqWTYpfUW1&#10;hkCScBFgc7yqgHlsiLNDg66aw4x+rH2NdJeuJfrXv/51syH3soM4O5idnr0KU4whiXPPjPm8hTYI&#10;BexkmHX4gUSEie7B+zXBBm7jKd0ySWDqmUKOOstRmUZC7GmrNhHER1+IGJtjt9pKoB99fkfHh4hR&#10;GSx536b9cKlrdrNIh+WYMCVXc/Ak7RDEowfnKHyvfn/v/o7zQq0Ob0mTI3NK6Asp9aqyd+5XjW+t&#10;H2OHmNltk3rObxhVTnUpBIaXlH1pD2xJgTRKKYSeFMwYQsa8tne97XVCEG0JCfFNEcQ9C/JW3iHF&#10;U7XFI/G1zJtUiLP26Xk4v5Y5l4zLzDlt1dikb9Im5wjmh9nlrHCg2ePc0p4zyNuUSaNmOpMBiOZK&#10;GEc0OVvafyl1ScIcjVomgMxB+A9HsJ6qc2nO4AumpNA46awx+q9KQnwpG+Gtj3Mvt9eCW3KZkhJH&#10;QnjeOuzPmD81H2SzpNY/o8+X3CaTwhqC95xfBsloS+atlwYTeIB9mpS4pFli/uFUyHdlr5cywpuE&#10;9Mxqa+VVE8TEKXLd5V3ZyrLx0jZRb7y98IAeMeo9X+PE4jjUG+PM5yRExJBTAnvo3vHPHFOrrUcd&#10;1xYV99IceHmPqKN6cHlUGJ29N8r2OdQhAGyL9zhPV87VegsDS7x7q2/EjJRsfyU8Q70te8Uel0ZP&#10;fDjJexdBpGLjMapjTiQtl/+lhrcYhVH91uS2THhpHOLw6OQd2IQYXLng9+pryVOtTtN01KMta4SL&#10;5ZF79o3pLXjmNmxOHXWozb3g/1r6rc9gea7Lv2W8Af/E547OX/tl+MGMMz/ad+qd2edo26kntAox&#10;5HTH2USoWI/B3Trfo/VH5zTaDwIlv67Y1zL/bfoxfzRCxAMnQb8zjYSRKzNYteIS4+sg8mCELi1K&#10;iLwHxaLx0BEKQA+bcAMHgJoEAuK5SMTnSckzUn3hC7wTuRtz52coFVisvhutOXaIl6LioicXiC4U&#10;wt8cPrhvCxUACKKywPnE5ZkY5Msjs7c4nEjo6Xml1llXOIAkhovR1Rx4eokbpIYzX56nVBvljQSt&#10;heZhK6TBPIxtLcu/MbuxmwOI4FMeen7jpWoMP//5zz88BJ6RbHm42gAIvEMjvpBXp9+M1biTlURd&#10;3rO8gamwrAeGwHoaJ0/AEA62H16aCJlvcxYugxnS3giBSZIEHroK4shL1ppjpM4+0EnL1Aq7GDkA&#10;W7jNMxi3s+Eziph69dbOGm9AUvpeG+QZcO3N5+rna/DzjPQj/EBCDf/Dn/5nl827zim8O6uMno+y&#10;vx7OVXc0YF5bxmBeVJrC8OCkZCErz6Y4XI4x8FreG4WD8QhdIyH2YpUXCSIECTkiUOLRFJlYIGEB&#10;+QiNgdF18waCmKWC4soNKXLjt7iIGVWlQSEUguwhflk2FB5GpDcLnRyNELn2IXc3dQOSd7WPSCCG&#10;khz3isByBA3hk1EDweLJlUXVrmfaFFdpEzrciDbA/+pXv7rFceFg1lRLiJv8kIog06WsMp7bAOAp&#10;qw5CK3kyT0mhExgA8Xz+F5MorAEs5X3FfSNqjMwOCdggdAgPxiXJzmU6AWPjNidETiyP8AxwTsYR&#10;/+vLuomHlK3EHK2xdv0/EsZgXbWfsBL7Rhow43dzA4J+ZglBhJC3pgXbOq4ziNcIgtk6zjPq18iz&#10;HLdMUbwBz8xIdMacHqVNYV0kJMlQyiJ0ijOI8+zsC+5PTtve2I9qf3rt18/L/bDUdwuHZl8JlxNi&#10;AWfBTQkJypkj0FCt7mEIjIcKmtpVWNhaWSSIuHwExMAEl2tUWjEItCwMouEMSYEIqDqyvtTXOxGP&#10;qQEsdIgsQgUBk/wEvSvi/z73uc99eANAXI8BBQEWXJ/MKmuTg/CT+UGMnAB7xC2LYHMJTodI0zdC&#10;iGggRAywbgWwEdeuHEEEpNqSfomUuxT/lbGSoBEcMDV/xE5MEsRCZYKLsXCy5dSFZB3DsMwzYTAQ&#10;V5vHGnHlJqliIGxC/SGgEgKYSyRLfWM8MA7moCDG1BMCwEcKadKhTdYgSJFGwZyscYL/R9raU6cM&#10;u/D3aNmDMJJHcbSPl1wPfEoGIAmrzalmDKj4IJzZZc8aGUOJnFtMTEncz2BytsIBnnSOa+bI/3Io&#10;wy0+nGy2Xn2UsZzJeG2V2FrwQWfgKETRXor5Ba7SvmQnspOhFa092GqznLPkJQgifLdWmgTRIARz&#10;Q8w4fUge0UMc6Lbl9MzCkC4QLJw6yUqxiAYOcZfSEpWfIHDZWkhURGNI0/s4IMTOBpVBhnhr45Ig&#10;STukJ0QWMTWOUkJcWmyGVNKsNqk0cSGy2pCqvMO+iBD4IOyKsQhmlxlGNhf/yySxtqGSncf7jMTe&#10;XytyFtKXa9P8EA3jMkewBkvzIyHWSFjAPOZBkSEniQiySXhtUT8juIi8uUtkbk2sIbhnk5k/Aus2&#10;hTAONh7CTF8/olLBOMilGoJoDuYCgWJ+kg92K5IYrU+tOzsO8QjyqN8Fw0dAuqPwHKlXz9F+twdm&#10;FfuzTNo8sg9n9d1r58jeaLWdubbmqC+MKUROCNjiANWbx9rzq0Ndcj7gOuY0qlFMdRhccICfaCHg&#10;kxas6t9KWGmfoAGOtH6bCSLVIQnDfWukHUSITQ/yowJL+i8NI4iIDmIXlRVVqwGRtspgX8jSgKgx&#10;2c9kzDBBfUDg7Gc8qxBMaddIH6QkBILEgUj4TZaZMoBzaYIILsJuLuEsECLqSuNNXjsEkVSEe5CJ&#10;hgqYGlWmFunqEOela230jXgibN7FMPSkIgTxO9/5zi0tnjkzElM7UoeS5tx6YUwImTEkdtDcERvE&#10;TaFisXFwjjhMmwYnaY7WkKSLMJEU2SioIgQDq0ftqi3zIiFSRdiAYGNzyVYDbiMIAHyowdW1B/RL&#10;SyADEOI90sbeA6y/EMS9Nqy67yPjfW3Eb2RdMD4QzqOUI+s3OocziXTGzzte6jwaOkRiKXn9FfMd&#10;hcuRepkHiZk0GBOdNjG+YNCLy2zBwpmE9xBEvg6b4xBbqopQ3FodAanm8tIjwDjz3RoANdCSV5TY&#10;vheheW/0kFAtI0Ak8MA6HqAld4ZjYjstuWVMRWmrQXjKpMHWIp5XiGG8tLQTVann3kF09UEqRCQ9&#10;j9EZQzCauQRjk6t/zCdeYOB59mEt70NcY1rO3F9vvW0EEcI5e60fCc578URvDsEHmH6mCAIDRph5&#10;I4xwr42X/hwM+HqUEh3hxf+cD1tlbe9ZKwIPjdmpcYgkMHYzCPElF5wY21vycp45Fw44JDIS8msq&#10;bKA92+kZ8yUhUqXwMn0SxDMg3G+T57JMQc/ECH1Y9WpA3qQgmh42tSB6f0PqfDT8RuOzNcyl1/cj&#10;PaeNdB2fTDYYc9oqewyjvpUgEgDee++929V9NH5r5VUH5j/SApdjGZUkH3X8jzSuMrk3Bu1ZroeA&#10;MCAMyahG4YwRhnC8dCmVuYgDSB3TSyvEIZBHKgZEmEJ9ycAZcL1nmwg+NanbePh4CMHbW3jzkzBF&#10;KFxGEKnf7hGcXU/wpR+KvYv+Ft/LTQsQcu0B/RbhcY85I4TsuOzyz3IMAjRIS7FyCAM4kx6Xwg/4&#10;c1zlfHNspmNvcyx0toVciBTYW2jlEMSlOzvT7lQJkcqMB+rW8iRgWyH2rB8IQCBxqknoyBM610KA&#10;eks4D4est1zO1Pywy3/2s5/tpshj/tmb8/MR147DImIoefyRmz9EMCCIPOh3SYiIFK+9Mv4IB845&#10;g/iOMxe4HWcMnQixyNVCS/EytcNOgvifRPERt+Pjj4l0goP0eapM77deYmKFDPXuWLzfCF9WzyU+&#10;tK+FnPHkpUK8h61+DXoIcK2+nYXP0RsqZJ62exkOY4nKdE1CVG9RQiR2C2wX/4K4CYcQMOnOMwuC&#10;I+TEIC4uzihJWcYrygIKH/CbeEBB9TwCefrQk+Mmc3ik5alVALMAuraQ+qgP8BX9vqyjuT7aJXjF&#10;a/ZseHJFD0HcEpj/mtbgEebiUmwJ1oUsPctxCMSLleAhq5esT/Cty4SFqCk5W5waRxxsZpzF0nO8&#10;tNvWxGqWFy7JmAez2POUpaiBVnRE4BQJEfyWyipB9NI3vvGNW+C8QG85PsUc8m6CeBA8RVq2+ooS&#10;BNR70raJO0xcngUVZ6djRDTESNtLAZfl4JcmfHz7vb0WZhyOFtS063BgqGgQZh2MpRWCMCBin9d+&#10;O8Aj71KEkEqqlV2pPsNH5nFk3x55tw5W3yutbJ07vAgPRw0Kf8YxBJ7lrc57UuxerxyZf9rWBi3g&#10;rDR9rTGVOIMXuflxJFKW8EkPz3BIsj/F06/BYdWGiCpTg8p+ItZI4DiCiCsXXF6WckA6JOKKmxEU&#10;HoJIQpRktS6kTm61z7IdAluZhC2HYkvGinr9k4Gj5CK3z67/BiYrBPHp9t+H15YaW5A+5lYeyuQj&#10;3tJPr669JVeuBBDwiaQWEuRvGZ8+tuz9ekxbz9nR/rzvDNHGMV3lfH33u9+92RL9/+Mf//iWAFyq&#10;S1q5XkmGql69I89HYdyrl/litNgQJTBZK2vSqvdoJhFEMFsriwSRqlMcCP21LCqcFxAzHKBMNNKZ&#10;lSVZX/yGcyHmmwzPM/EzJEJifSTEcsPItPKSbnLHrcVWemTztN690kOsx1XNnNtZ80pgPscae3R2&#10;6R3c2f1p7yWp8Uv4kFwEk89O1AGHiDWVqlAqM4w2Jig3rIwgSvuPBuEe67lnj9DKwZWcScTffetb&#10;37pJiW7uoUIkQPh2+82sMsoArxHWEr4tWC8xFjVDHZOLpCEIotzO6mSMNTO0xhzpk+kPQZSuchdB&#10;xHHgyhxOADAQwMeZSZtW5tBEAMXHpEizI2A/em0pxqQTkz6N1Jm8mepbZNLmU931AfTOIrRHDs0M&#10;JFISxBntZT5r1z8dmXPv3VHk0WvnNT1ny0KopCScVcCZs45cxKUUwMySdIzSFDLhYLx9x8bG69jt&#10;LzRb8JhUYFIh2otUcVSREnLIHCXwXaFlkNaQig5BkoEpd7YSEKSuhL/kBE4YAPwmkwyTElyW4HGp&#10;L6Pqc1mCq/IyBx6TJD0StXSPpdnJWMXcuQFHukW41tVI/DUkwEAg+HN4pmgzBGXL2RqpmzolwRqR&#10;zPdI1NkzZfsEKfN15WBZajzZm8unPvWpG0EUxrFKEHsNjWxsUuRertCmuYchfmneV0pNI7A9ow4G&#10;ZgtCP+o5ePT9JRhYw3iZyn3Yu+vsDFg+2/wAAlGRIwqI0KwCr/CsXCOykBx1KiIjUT2Nk/2NUJKw&#10;SK3yJ/v73XffvT1jm2MKwrSTGuIhKycwBIwYCWFwLZP7We01joS0Y0xAHLnsN8gbMaTSQ2T1j1iD&#10;B1Wm/9VxpR0thr6dP8kMxMbJtZwMNIEZggt5l4IDgeOdd9655Tf2zP2zLa3LXnx+Ft47QhjBAwxI&#10;yG4qCvHPN6JIcMOw9O6glWIU3Dh4rhLEWcbRWQfgLNXa3vHt3WB7+3tp790bPiVB3MuUvTSYXzne&#10;LYhSXRIVxDMrNID9jFNFzdmTHNiDEBs3rVCnujKOahXSI3GpQ2JFEBEff7O5GSfixRaJkEpGjyhB&#10;rP/85z9vBDExb9pif7LPed1Lpk865LUYSYb0R8rjCYp4R5pBhBFB/hTsqyGI1o8vBkLqEgP9lxIP&#10;ZzRjJXnmfCG44CpDjb/N0/V8r70I9QNTjMNa6eEh0j340RCsEsRHAmgp+j/SuJ5jeVwI3Etl2juA&#10;jwuxc0eGQcHRuyB8RkF0EBr2ssS6kbCoO/kxYKC/+MUv3j7CvHi3k54UqlNjIe1BhlSgcmMiiMK+&#10;EEFSnGvecvUc2x1tA+lScTk36cJ6I4bCSxAqxC2OPfrkdEiaQfzyLodEt1W4q5S7v7v+UiSvRsRd&#10;ok7yRMBL9aRn1KJ8NtgNEUJqP4yGep7znHTHrBLcOSpQnLl/R1Sqo3sjcYhsqGtFny3mLfNECCNZ&#10;vxiCOAqkZ70nBIIEIMnEIbJdp5x54J/QX4YAuLONITB1ONZeuCFsiIaUZSQ2RIcq8t///veHDnyI&#10;BWnPXiBxUUl6z/9ujqAupcokeRmXS40FfLMvkiB9hC7YQ97RB3+HUuL7xCc+cbvmDJJGTNkEESDS&#10;hzlTFVPJugqOKQhBRAT15+o6Uh34kFyplr3z9a9//aYKrZP9C2fjOEMqpdpFQEspkq2T5EqFKlaP&#10;2QpTMOJotHcdRt8rifvoO0v1wMtagPGRgulBEGPTXWprauq2IwN+vvuEwFYIkBRCEHHsVE3PMg6B&#10;LerQ8Vb/52Yvg3zKy8G3vN9iaqy1e1nZ/kh1nPCSDcsecBcpD1S5lEl/CCLETDWpLvUlIuJbIVkh&#10;MtSPCCtiidjZQ/YST1YqWR6ugZO4asRHYWuMUwu1rnp8Iajt3QEqVltb4rC975lx+ftLX/rSTV3q&#10;cu7vf//7Nw9I0mBrPeJZ2YKfcVPfSnyNcHIOmhV6NFPK27P25TuIPuJ/pIC5Pdm7vP3VEcSnZHBk&#10;27y8d6PieqZue5y1Q4BIRt/85jenDeqqc41QkuTKMLJpk/i/hhAwTEMIIMmUjXFJ3blGnOx/0q8P&#10;79hHImSz4MbDmJftVn+XEhZU3wgiKXqtTCeI1AFCLq4sMw4LbhL3Kddd6RCAoxQjifscLTjZL3zh&#10;C7e7t/ZuUHP661//ekuVV3rh4gAdJgd2dN4QFO+48t5KTgPaL9WMI/NTn5fdUq7akTZGx91rC0Kx&#10;3xBDqrAyl+lZ0k9vTM/nH0AA4qEKnCWxzIbr2v5AZOCDs/aQeNlSncyZp+Vp3/PQJBljOoRj8MJk&#10;r+Rh+6gw37OGcdRiCz5y3ynVNIJIUryUIFIj0I8fLdQNYhdTxBSJAcot8PT48qPaWIzbPL249zNS&#10;8xRTbCibhj5egcRtFqqPumifuuWXv/zlzZCusAOwTdDdA6gYIIXaxKFpFQRQ+57zbNt76TAPMoyF&#10;jS7JgYKDpD4wV958vcsuMz7xo2K22HUY/o2No4KDyd5RMgA9YiUminde716xo+s/8n48DDlBODCv&#10;Kcv/yPwfuQ4GjLfm0g3nV4+9t6/3jqfM7TnSxgiDvESIyzlgTDn5YOATxA4/sbVSwW5ldIMvR51y&#10;1G/NpcdEjK5DWU/ua8Qs6u4RONd1vvzlL2+XEEcHuzYg0kMQ+J6B5x3i/8c+9rEb8jYuYrOM5Yga&#10;CUn8kKs8GMzFCfFCskB0zQ4hIvib3/zmVk/wK8L505/+9Kbj53VWJhYox4mA8eBSfvKTn9x0/Ap7&#10;Ak8yhe3BHOvNU3N0+iljifbAAwPAqKzI2iAuSnHNljRWIwdMfUTdQeHGjMiCnc3LMSCElepG7FWv&#10;2Jg9XXyrjRn7q2xXe1GZkhDLm1nKvmb324PPW30eTz/wxtDy6BSO8AilJ231nmcOR/fSiNpvaSwl&#10;sXGe4dpyPHAjeyYmnlBCM1RnlVnzxKznVo8j9syl8fm9RxBbz2s8WttN4VAqYXirF9Ncji37Eaw+&#10;//nP3wii77UyXWXKsysIvNUxNR1PH27IPL1wOH/5y1/+qypCxyAuXRzOh/sxCceEZZeg3uSOTDpk&#10;xNbnz372s5snGrdn/Ug594tf/OIWw4RAeg/CR0C5aNcFABGKZNixAEn1Y8xu5VBIma2798qFxCEj&#10;3K2CmBkXAs2Y74MLah023mdgERUqzzhF7JWYKgeMKhRR0w44CWL+9a9//aHE5F3SpndlGcI86Fvh&#10;Sff+++/f/iYp9mKbhDmQUuvcgmCnbWOxB6wB5mKUYO9FmrQIDgtHiDo4t3c49/Z5xXtHEe8VYyz7&#10;KGGdv3Hl77333jRv096c7LU1gnMVTEvCUO//0TG09m5pplg7V1SLhIk9TGsPxr3n5heJtVU3z+u9&#10;swYXBBPuLz2Xl86239OW95KEJBIiU9alBJE6T9zOSFkDAmJHNQn58s6iYycRKaQadj2eXCbNk4sK&#10;UXtUgZA61a00SiRDHAZAiSFaUnFYRMQZIRNLpT6VLFuIdhFV6lgF97tGOHjXkSx5gbVucce5Gbvg&#10;YBIrrs7fNTzYLalwg+ipQcRjOfSYCJKvccvWwCbogxgZP/VvNk24REwIYkny5UWn4OAzL5tnzTaY&#10;8WEGHDh1y80HXsbF447HnqDjswmifUFliiC2YD2yD1t1jhLTUcS3NL5RiWXv/Ga/VyLCwE7+SVw5&#10;j8wjZS8sS+SYv0fbGq23Nq8t6kft9M5K9kSP6GgL7mBT7DG4S0Rr7ffApgUjcIaPtsCvlxsVvsO0&#10;Y3wJOmXb5Tnxt3SjIcjGkpSgkjbYi63LJcq5TpUQDUBOQARsRDWwtplMHLKD2CF5UiLkDRkjcKQc&#10;wb/6IRkidlRmssHH3ZtDCkLGySWbLYe1RngkTa7LiC4jtQLhyzpBUpS3MO9QLeJ8Wxnmiee4Eapb&#10;gcPUnHsKaY0rNpsA9Uc2DelW1gYLa8y9jYeIyu/I/koVjJhzPsFAiFkSxJz4JghMbNTSQSaFUkP/&#10;9re/7WaN741rD0xa75BIHRSONY96H+IRB6SjcNpL2I+sX96V0xMSKm3dW9ut1WdH4bHlfThjK1HT&#10;PkZ+6zzXGKMwnpj50b0EL4q9E7yP2b6qbGXkaomx3K+BIaHG2eZpCqcmGUHUpzWBtGbBl6kTp5pc&#10;Wxh4xL8k/08liFcBfW3zjI6htWEdgJa4X3Mw1JVUq0ub3u8W9k9/+tNN+lsrS214P7dqlAG56lvE&#10;UQcS9Y2XmrZsJwmOHbB4vIndomZeQgL6ZT9EhPYgitG16XHdJcwwHCRENsSXEIc4C1HOgOVaG/ZF&#10;z17TG4P3OZZ9+9vf7lW9naUasXnpUeBVSps9/DNKtLpAKSqEUIBH7z7CMP9wDwYfo4951kZPCt0y&#10;pl7d1tr11jN4pVWPsIXxhaOohcs9E81frVbOuiVbUdLwLY39VRDEkbvAeou39LzFYVMBjXDepepg&#10;jXj2Nsnesdfv9fphj2vZRmf1P6OdWkWCOIcgsu325jhjDFvaqMfzKOO7Yhz6YPLoxX5tgeeRusYz&#10;g5FbY2JbRL035q1rMULU0iaiSFJkUuCzgaldG3+P2PfmMvN5PU44V1IGqmCMFr+LwKJc29b8pPqj&#10;reBYuAbvF0MQr+ZuZi5s2tq68R9pc54BjxltxstUAuieND6jvy1tzFrvLX0+Wl3p1Fxl9BbLWetP&#10;CtoiBCAaHPw44QnVoLmaKcVmnjOYjZF9IkJA/lhhPbz9+VkIIVuCNxORPLYI4quSEEMUz9poI4tx&#10;dp3MLerbs/ur279qU8+aV1SmclGWgfmz2j/azmveq4HNmraErf+tEsSje2ftfTbCLXtLXX4Jwtdk&#10;4uGQN+tGkoxjRGs2CyacZXjO8+VAGD/60Y/e/EeYh1qqfr4kJMuew+eihGhynEc4lITzJm7L3M6x&#10;YgvyQdHLoEphDUIJkgtwFEjsZjwY96glyj44mpTxgTYXdeGo8ZnNjcOA0AKepBkPw28v7rAmOGmL&#10;t+mWDV7DjE6d8xEV4hbucQSpja5PWe+qw2EPxammXL+XRtjXYHxkX+xZu5nviN1lw3qWx4CAvQTX&#10;YVIQCAk7jp5VbY6occ+AAOLHm13kgcxIpEBSsLC8UmPEodAze3FtrB8SxJatg7u/eDZJaBWGSY4X&#10;Yvi48I8Ubr/S5dDhKgYpczmPUFdyJGVRL4YI0RIqwGvqiHu90AQemjH0I0hCJLjrytpC9O4VcxcT&#10;g9sQ98jIbVGkUeIFKkYv8Owhs+9973s3vXYSC9R99973XCYahma2GvOaZUurb6U2Nv2Bl3yMuEwZ&#10;+f3GaM81mmdvUkf5faZqpgUb/eIQOdVgSI4e7t7aP59vg4CQKIhqlNnc1vqz9l4IEG7EVlsbXvWz&#10;bibZO56j7zn39piwMsQ+l0FTpxIQSIgIoptD1pjlrg0RwhYcDmDcXhEMxExIQO2yWk+KFCXmjRNK&#10;LvgkGRJtTQDyREAUkqg8fKX3ZEkMhASQgMQW1lJYj2hkXNx19Y2AsG0odOuC5BWIXjhCrwjrMP6E&#10;fyRwVH5RLtdgQ2Lj9cjNt8whWrYNfp4nEUALmZvb2vysi1RqpHnwFAeqYGbcsi0e6e9///vtN+0L&#10;tWCY9i0bkLFLNScsI4kESP8YGe7ydSgDpxvvC4eRBEAd9WURAg9qDMH+V5VIiJwG7J3RvXDV+N56&#10;P/a2tbEXlef6nLcj9sBW3DBzQxKQnDe681vO/DHhcDypEbOMCPogiJKzrMGpSxAhP5IQ6isoHEEk&#10;AdDd+g1ClioNcsUNyi5DDKdKJFEKdEdkBMyTDl3TAoEr/qbTNkDOETKdtDI7QNjuLYNw3TkWBB8Q&#10;e/+Pf/zjLQZS38YAudd5RBE8iJw0p18ECfJOkLrxhHBLi6RNOmmEmFT8j3/84/+tqmwvAA8eYCMg&#10;3mIgDsaImGAIEjdTbwn9i6EkmUoHVxdSsTmQan2zl+UOuNTVtww0f/jDH279yNgjQN5cEUjFOojF&#10;BCfjsWaSEPjbGK2N/K+C7eV+xQRBYNLVqVcX7SCu1lF9jEDUYpgfV9KMlBnSHDhHQiwvSx3p/1nn&#10;GgjIDUyNdTSM45rRvtxeSsknjHTO6tKsnEE4mlOaTFd7iOoVECuzzowyVuYmgYu7KxFDn166y0WC&#10;mDx4CGCoKg8dCa9JPO7zCvAgWJID2xykRDqy+UkZJEKB+ogEZC51WvLJQbwC6g2cZLVkf2P8RXxk&#10;VOFuS01XF4gdwf3Pf/5zQ9KIU+4uS10EAtdg7Ag6wkhSSu5SqdmI2Io+qeMkBIDkEcTS5olwSwOU&#10;WEHj8pxk5nZr0rEyIrWQsBCUWr2IYJLw2GwxG6QvUlmpMgZvBDHSuqB988TEJD0doo/YK9S5+kHo&#10;SOXsuwL/EUTEHxGmDtUvW0Ophy9jNM3rq1/96m3txDhGN6+dT37yk1eckVsfmCUEEZfbUvFeNpAJ&#10;HWF6klljQnMP0wSGMgj3YQZ154H0bNxHCVMZjrCWSi3EBW7hbMNH45FKCLpvMCvnVcKoFdCfeSS/&#10;K4JInbrGiC8SRLZD6kxIE6JUEAhSgXgWiGiUw4dYkzsToUR4IGh2MwTExGSmGfFGc2M2B5QjRV+R&#10;BBFxyXBDqEevTiEtJvG3schogxghWGyJYGNuvJ+Wro7CMAjwx6GBz55DYJPIjKMPqmzuyAghFbMb&#10;KSBY0jA1L6mP/RNBpCLBWMhNinsnUWvDuK07OBtXbfvJmnOu8lHAEEOgLvV6YHtkjZberWFkT7IX&#10;QLj3MuyfMc8z29yzz46OB87g9p+baMr2lsazZT3vMSdzKAP2jaE15oytNcYah8aWV0vTW+zxmNW0&#10;0yOGWQf1mZHggggSJTFqrf8S/l9biz3rxAboUxM9eCzwNv7WeENIf/SjH33oVLOLIAJAmasyABmN&#10;B6w7rak5oJcSEcmTk02vjBLhtXYQkVKasIGoJUezv2ibBFoGsRsXxxxEJJvZb5xdWsnLA1/et6TR&#10;PRslcyQdSnDOnlfaCxFBauQwEFSppJA4S1EJGyM1Mq8sc1JsLunZcItLTjHU5KUEznZJ9UwNW946&#10;sbYOR+Yc+IUg4m7L5N5r6rnRfqN2CuJrzaWs43kOZRBlfUizf0uVFnjnQOeAk9TtUR/70hr70AjQ&#10;KIBx+bf//Y4pYbumRfC/b9oTe9V3/o9GBfdcf9RVTzue5V3/a98nY7AH9K1+3tE2zZL30jYp0RpJ&#10;vWU/YsQ8o02KZgdj5b3yW10fv3knz9QrP9rxvPzNe373G42N535LHX/TSvlfvXzUjZbJt9/165uW&#10;K+36m0bKs8ypbD/tqZN5lG35jY1Vf77hAWYR/xNCnFUfvzMpGQs8pa6+nVe/Ob/mph+/qaseh0VM&#10;N5xAy0Wzp324VrvGTQNGw8P0QzsmyYWUmIQGDpR/+9vfbvgLLoGr/O43PgdwC5zidyYZOMFvPmId&#10;ve9vdVOf4EFrmGeeY8S9qw19+duY/A2f+jY+/fi2l2jjaPhouMzPu555T5t+88z8/cbURkK0/3YT&#10;xB5xmvU8KtM1JLakYujpyJeQ2OjYl5BnL7xC+xAWrutRPbjqjdGy37aIwRInFpiOEpzRNVCvtf5+&#10;y20X1KbUxF/5yldum5/UT1qm5vfxm89nPvOZm52VmpgpwAFRz8c7GBhev+pyeOJJyytajte0KxjY&#10;u759tJEP1TEDfryQ9eN/tgsakHyrl9y5pGsf/3vP98c//vHbLeoc2aj333333dvHlUrUw6Qtf5OM&#10;/e3jlnr3Qn7kIx+5ER//+5buimOLb//zyIX4wIx0XX77O/W043/vRgrXvk/GQAPCU1G73PiNJ23r&#10;J23HhlN+12No1Wn9ps2lumvPRts/Wg+swONoO0swm9VuwhTW2jOXGf09wrqYh/N1yMt0C9J61v1v&#10;CJxBHPbCec9YRtUfJJo6gXo5zpL4Lkmda30tcXVJ7m2zzzq8MxBAr41HGivi1hvv8/kHThlbPlcR&#10;gUfaS1vgg+FigsOAeS/fW9rYWpcW8uElxC22gr3E4Kr39hCdvWO7Gm4j6uqz518SU31R45HCSX0c&#10;ptzeIeaVoxRbtY9bUmS7l9PRARQsztGI57Lf2UvZVNk+/cbO6sMZTCiQ9tmFOYGxG2vTczZYamL2&#10;Y7ehcGZiQxbGw2NPTBQ1FHU0m7m4L85Rfqfi5sHNmYHdlT3Wb5zMqJQ4UvmNI5lvntPq51n+zr2h&#10;VNxyO/7ud7+71aV2EorjGi5/U4/75o1MfcX7zt8++qAe977/qbW8m7byP9WWj7re9576VFRUatRg&#10;1FZUWb6p1qiuqOX4HLBt+6a+Y16g7qbS8hsVGFUeNZf/qQzVYXP0u3fY7bUZj2/Pva+O36nv1PEb&#10;Fb6/qdnU8z8vdm3535gk1sBQ0TJQJeZ2HSrIqCmp57zn2+/+9k0tqb53qTA995uxmIs65pE+8p5v&#10;z9XzLm92YzBfH7/5gANVnzkYr29zoLL0zPr7zTvaM0+/Z35+14e2jTPOgYGvseXjXapJ3uLWSz/6&#10;1C5YU1mCqW/tqGc9PM/6mWfm5jf/m4cxqOvb2H0yblo2WkFqXvXBUV39+zY+Y/PRZ9rwe1S4xqO9&#10;7Dnjtdf9D372un1p3ubUS+/YDbvYi6zr92pby6x2r25nCeGfTQha8yT6jxCpK2BUzr90IjgTLqUd&#10;Lur2Ms9jbMLqtbL31GNuqbZLm98WOK45M1zNyGwZ91Lds8ZsDXqOH2fijkc5PyP26bJOnN1q34yl&#10;9Stt2nUdZ4YtmIknNms2RsSjbL+89adUO/b2Ruu58cRuvjTmmGZyT2v8V+obMdTL2JzzcpzeKR2f&#10;yr5auOkygjjjUN6zjXvlFr3nnPf2PUIElzbpqB0SAewhs6XnvQM8Mu+ROY6089bqPBrc7jWeVr+t&#10;39b2+BqjUDN7JZO6tudCXNbus916flo2u9LEskYQewRs9vm5C0G81yY8AryXOOZR4nIELiPvtjyO&#10;e0HaPWK3xFG3NBN72hptf2T+96hzr/16r37vAePZfe6B3Zrk1zr/+hi5vJ30tjVWMuPvMbsz4Tbr&#10;bGdMdyGIPYDMUJG0kPBs4PXm8Xx+LQT2IJRrR/js7QmBuRA4uudH3h+VLnszK9sZ6bfX3hnPH5Ig&#10;njHRZ5tPCDwh8ITAEwJPCKxB4E0QxEflRp5b821D4LXvy9c4vyu1TBxcruzv3qfRfuFAc6XKtZ7z&#10;myCI917oZ//3gUDPTnmfUf13r2uE4zUSlUeB+8g4WjGzzzUZgdxynbUr4WYzANZqS5uXEsTe3Xhb&#10;Bn5sSe779vNAzYd/vbc4BOQqrPm9PVvcA4Et3omzmIQZ/gh75nrlO4HrWvjKHjiM4KmyTisMrHS0&#10;qW+saMGo58hzNlz/F1/tuf/qczYfAAAAAElFTkSuQmCCUEsDBBQABgAIAAAAIQAk9VtW3gAAAAcB&#10;AAAPAAAAZHJzL2Rvd25yZXYueG1sTI7NToNAFIX3Jr7D5Jq4swNUbEGGpmnUVdPE1qRxdwu3QMrc&#10;IcwU6Ns7rnR5fnLOl60m3YqBetsYVhDOAhDEhSkbrhR8Hd6fliCsQy6xNUwKbmRhld/fZZiWZuRP&#10;GvauEn6EbYoKaue6VEpb1KTRzkxH7LOz6TU6L/tKlj2Ofly3MgqCF6mxYf9QY0ebmorL/qoVfIw4&#10;rufh27C9nDe370O8O25DUurxYVq/gnA0ub8y/OJ7dMg908lcubSiVbDwPQXRPAHh0yReeOOkII6e&#10;E5B5Jv/z5z8AAAD//wMAUEsBAi0AFAAGAAgAAAAhALGCZ7YKAQAAEwIAABMAAAAAAAAAAAAAAAAA&#10;AAAAAFtDb250ZW50X1R5cGVzXS54bWxQSwECLQAUAAYACAAAACEAOP0h/9YAAACUAQAACwAAAAAA&#10;AAAAAAAAAAA7AQAAX3JlbHMvLnJlbHNQSwECLQAUAAYACAAAACEAdecgflQDAADtDAAADgAAAAAA&#10;AAAAAAAAAAA6AgAAZHJzL2Uyb0RvYy54bWxQSwECLQAUAAYACAAAACEANydHYcwAAAApAgAAGQAA&#10;AAAAAAAAAAAAAAC6BQAAZHJzL19yZWxzL2Uyb0RvYy54bWwucmVsc1BLAQItAAoAAAAAAAAAIQDd&#10;ELjfYUMBAGFDAQAUAAAAAAAAAAAAAAAAAL0GAABkcnMvbWVkaWEvaW1hZ2UzLnBuZ1BLAQItAAoA&#10;AAAAAAAAIQDbeyITg9QCAIPUAgAUAAAAAAAAAAAAAAAAAFBKAQBkcnMvbWVkaWEvaW1hZ2UyLnBu&#10;Z1BLAQItAAoAAAAAAAAAIQDgVkWuRioCAEYqAgAUAAAAAAAAAAAAAAAAAAUfBABkcnMvbWVkaWEv&#10;aW1hZ2UxLnBuZ1BLAQItABQABgAIAAAAIQAk9VtW3gAAAAcBAAAPAAAAAAAAAAAAAAAAAH1JBgBk&#10;cnMvZG93bnJldi54bWxQSwUGAAAAAAgACAAAAgAAiEoGAAAA&#10;">
            <v:shape id="Рисунок 8" o:spid="_x0000_s1071" type="#_x0000_t75" alt="B_vegetmap" style="position:absolute;width:20002;height:31813;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DYvEWy7AAAA2gAAAA8AAABkcnMvZG93bnJldi54bWxET70KwjAQ3gXfIZzgpqkORapRxCLqJGoX&#10;t6M522JzqU3U+vZmEBw/vv/FqjO1eFHrKssKJuMIBHFudcWFguyyHc1AOI+ssbZMCj7kYLXs9xaY&#10;aPvmE73OvhAhhF2CCkrvm0RKl5dk0I1tQxy4m20N+gDbQuoW3yHc1HIaRbE0WHFoKLGhTUn5/fw0&#10;CmLeHVNTxI80i9fVAf01vRwbpYaDbj0H4anzf/HPvdcKwtZwJdwAufwCAAD//wMAUEsBAi0AFAAG&#10;AAgAAAAhAASrOV4AAQAA5gEAABMAAAAAAAAAAAAAAAAAAAAAAFtDb250ZW50X1R5cGVzXS54bWxQ&#10;SwECLQAUAAYACAAAACEACMMYpNQAAACTAQAACwAAAAAAAAAAAAAAAAAxAQAAX3JlbHMvLnJlbHNQ&#10;SwECLQAUAAYACAAAACEAMy8FnkEAAAA5AAAAEgAAAAAAAAAAAAAAAAAuAgAAZHJzL3BpY3R1cmV4&#10;bWwueG1sUEsBAi0AFAAGAAgAAAAhADYvEWy7AAAA2gAAAA8AAAAAAAAAAAAAAAAAnwIAAGRycy9k&#10;b3ducmV2LnhtbFBLBQYAAAAABAAEAPcAAACHAwAAAAA=&#10;">
              <v:imagedata r:id="rId25" o:title="B_vegetmap"/>
              <v:path arrowok="t"/>
            </v:shape>
            <v:shape id="Рисунок 9" o:spid="_x0000_s1072" type="#_x0000_t75" alt="B_soil" style="position:absolute;left:20955;width:20288;height:31242;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D50NELAAAAA2gAAAA8AAABkcnMvZG93bnJldi54bWxEj0GLwjAUhO8L/ofwBG9rqkhZq1FEFPTm&#10;avH8bJ5NsXkpTdS6v34jLOxxmJlvmPmys7V4UOsrxwpGwwQEceF0xaWC/LT9/ALhA7LG2jEpeJGH&#10;5aL3McdMuyd/0+MYShEh7DNUYEJoMil9YciiH7qGOHpX11oMUbal1C0+I9zWcpwkqbRYcVww2NDa&#10;UHE73q2CTbob2fNPN0n39nLIDfNtW7BSg363moEI1IX/8F97pxVM4X0l3gC5+AUAAP//AwBQSwEC&#10;LQAUAAYACAAAACEABKs5XgABAADmAQAAEwAAAAAAAAAAAAAAAAAAAAAAW0NvbnRlbnRfVHlwZXNd&#10;LnhtbFBLAQItABQABgAIAAAAIQAIwxik1AAAAJMBAAALAAAAAAAAAAAAAAAAADEBAABfcmVscy8u&#10;cmVsc1BLAQItABQABgAIAAAAIQAzLwWeQQAAADkAAAASAAAAAAAAAAAAAAAAAC4CAABkcnMvcGlj&#10;dHVyZXhtbC54bWxQSwECLQAUAAYACAAAACEAPnQ0QsAAAADaAAAADwAAAAAAAAAAAAAAAACfAgAA&#10;ZHJzL2Rvd25yZXYueG1sUEsFBgAAAAAEAAQA9wAAAIwDAAAAAA==&#10;">
              <v:imagedata r:id="rId26" o:title="B_soil"/>
              <v:path arrowok="t"/>
            </v:shape>
            <v:shape id="Рисунок 10" o:spid="_x0000_s1073" type="#_x0000_t75" alt="B_prov_map" style="position:absolute;left:41910;width:18859;height:31813;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BHHqIrEAAAA2wAAAA8AAABkcnMvZG93bnJldi54bWxEj0FrwkAQhe+C/2GZQm+6aQ61pK5BWwoV&#10;Qaj6A4bsNBuSnY3Zrcb+eudQ6G2G9+a9b5bl6Dt1oSE2gQ08zTNQxFWwDdcGTseP2QuomJAtdoHJ&#10;wI0ilKvpZImFDVf+ossh1UpCOBZowKXUF1rHypHHOA89sWjfYfCYZB1qbQe8SrjvdJ5lz9pjw9Lg&#10;sKc3R1V7+PEG3je/jnY2b3O72y/iOW31bb815vFhXL+CSjSmf/Pf9acVfKGXX2QAvboD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BHHqIrEAAAA2wAAAA8AAAAAAAAAAAAAAAAA&#10;nwIAAGRycy9kb3ducmV2LnhtbFBLBQYAAAAABAAEAPcAAACQAwAAAAA=&#10;">
              <v:imagedata r:id="rId27" o:title="B_prov_map"/>
              <v:path arrowok="t"/>
            </v:shape>
          </v:group>
        </w:pict>
      </w:r>
    </w:p>
    <w:p w:rsidR="006B78BC" w:rsidRPr="006B78BC" w:rsidRDefault="006B78BC" w:rsidP="006B78BC">
      <w:pPr>
        <w:widowControl/>
        <w:autoSpaceDE/>
        <w:autoSpaceDN/>
        <w:adjustRightInd/>
        <w:spacing w:line="360" w:lineRule="auto"/>
        <w:ind w:firstLine="708"/>
        <w:jc w:val="both"/>
        <w:rPr>
          <w:bCs/>
          <w:sz w:val="22"/>
          <w:szCs w:val="22"/>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r w:rsidRPr="006B78BC">
        <w:rPr>
          <w:bCs/>
          <w:sz w:val="24"/>
          <w:szCs w:val="24"/>
          <w:lang w:eastAsia="en-US"/>
        </w:rPr>
        <w:t>.</w:t>
      </w: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p>
    <w:p w:rsidR="007B4D52" w:rsidRDefault="007B4D52" w:rsidP="006B78BC">
      <w:pPr>
        <w:widowControl/>
        <w:autoSpaceDE/>
        <w:autoSpaceDN/>
        <w:adjustRightInd/>
        <w:spacing w:line="360" w:lineRule="auto"/>
        <w:ind w:firstLine="708"/>
        <w:jc w:val="both"/>
        <w:rPr>
          <w:bCs/>
          <w:sz w:val="24"/>
          <w:szCs w:val="24"/>
          <w:lang w:eastAsia="en-US"/>
        </w:rPr>
      </w:pPr>
    </w:p>
    <w:p w:rsidR="006B78BC" w:rsidRPr="006B78BC" w:rsidRDefault="006B78BC" w:rsidP="006B78BC">
      <w:pPr>
        <w:widowControl/>
        <w:autoSpaceDE/>
        <w:autoSpaceDN/>
        <w:adjustRightInd/>
        <w:spacing w:line="360" w:lineRule="auto"/>
        <w:ind w:firstLine="708"/>
        <w:jc w:val="both"/>
        <w:rPr>
          <w:bCs/>
          <w:sz w:val="24"/>
          <w:szCs w:val="24"/>
          <w:lang w:eastAsia="en-US"/>
        </w:rPr>
      </w:pPr>
      <w:r w:rsidRPr="006B78BC">
        <w:rPr>
          <w:bCs/>
          <w:sz w:val="24"/>
          <w:szCs w:val="24"/>
          <w:lang w:eastAsia="en-US"/>
        </w:rPr>
        <w:tab/>
      </w:r>
      <w:r w:rsidRPr="006B78BC">
        <w:rPr>
          <w:bCs/>
          <w:sz w:val="24"/>
          <w:szCs w:val="24"/>
          <w:lang w:eastAsia="en-US"/>
        </w:rPr>
        <w:tab/>
        <w:t>А</w:t>
      </w:r>
      <w:r w:rsidRPr="006B78BC">
        <w:rPr>
          <w:bCs/>
          <w:sz w:val="24"/>
          <w:szCs w:val="24"/>
          <w:lang w:eastAsia="en-US"/>
        </w:rPr>
        <w:tab/>
      </w:r>
      <w:r w:rsidRPr="006B78BC">
        <w:rPr>
          <w:bCs/>
          <w:sz w:val="24"/>
          <w:szCs w:val="24"/>
          <w:lang w:eastAsia="en-US"/>
        </w:rPr>
        <w:tab/>
      </w:r>
      <w:r w:rsidRPr="006B78BC">
        <w:rPr>
          <w:bCs/>
          <w:sz w:val="24"/>
          <w:szCs w:val="24"/>
          <w:lang w:eastAsia="en-US"/>
        </w:rPr>
        <w:tab/>
        <w:t xml:space="preserve">  </w:t>
      </w:r>
      <w:r w:rsidRPr="006B78BC">
        <w:rPr>
          <w:bCs/>
          <w:sz w:val="24"/>
          <w:szCs w:val="24"/>
          <w:lang w:eastAsia="en-US"/>
        </w:rPr>
        <w:tab/>
        <w:t xml:space="preserve">     Б</w:t>
      </w:r>
      <w:r w:rsidRPr="006B78BC">
        <w:rPr>
          <w:bCs/>
          <w:sz w:val="24"/>
          <w:szCs w:val="24"/>
          <w:lang w:eastAsia="en-US"/>
        </w:rPr>
        <w:tab/>
      </w:r>
      <w:r w:rsidRPr="006B78BC">
        <w:rPr>
          <w:bCs/>
          <w:sz w:val="24"/>
          <w:szCs w:val="24"/>
          <w:lang w:eastAsia="en-US"/>
        </w:rPr>
        <w:tab/>
      </w:r>
      <w:r w:rsidRPr="006B78BC">
        <w:rPr>
          <w:bCs/>
          <w:sz w:val="24"/>
          <w:szCs w:val="24"/>
          <w:lang w:eastAsia="en-US"/>
        </w:rPr>
        <w:tab/>
      </w:r>
      <w:r w:rsidRPr="006B78BC">
        <w:rPr>
          <w:bCs/>
          <w:sz w:val="24"/>
          <w:szCs w:val="24"/>
          <w:lang w:eastAsia="en-US"/>
        </w:rPr>
        <w:tab/>
      </w:r>
      <w:r w:rsidRPr="006B78BC">
        <w:rPr>
          <w:bCs/>
          <w:sz w:val="24"/>
          <w:szCs w:val="24"/>
          <w:lang w:eastAsia="en-US"/>
        </w:rPr>
        <w:tab/>
        <w:t>В</w:t>
      </w:r>
    </w:p>
    <w:p w:rsidR="006B78BC" w:rsidRPr="00383403" w:rsidRDefault="006B78BC" w:rsidP="007C37BF">
      <w:pPr>
        <w:widowControl/>
        <w:autoSpaceDE/>
        <w:autoSpaceDN/>
        <w:adjustRightInd/>
        <w:spacing w:line="360" w:lineRule="auto"/>
        <w:jc w:val="center"/>
        <w:rPr>
          <w:bCs/>
          <w:sz w:val="24"/>
          <w:szCs w:val="24"/>
          <w:lang w:eastAsia="en-US"/>
        </w:rPr>
      </w:pPr>
      <w:r w:rsidRPr="00383403">
        <w:rPr>
          <w:bCs/>
          <w:sz w:val="24"/>
          <w:szCs w:val="24"/>
          <w:lang w:eastAsia="en-US"/>
        </w:rPr>
        <w:t>Рисунок 3.2</w:t>
      </w:r>
      <w:r w:rsidR="007B4D52" w:rsidRPr="00383403">
        <w:rPr>
          <w:bCs/>
          <w:sz w:val="24"/>
          <w:szCs w:val="24"/>
          <w:lang w:eastAsia="en-US"/>
        </w:rPr>
        <w:t>.</w:t>
      </w:r>
      <w:r w:rsidRPr="00383403">
        <w:rPr>
          <w:bCs/>
          <w:sz w:val="24"/>
          <w:szCs w:val="24"/>
          <w:lang w:eastAsia="en-US"/>
        </w:rPr>
        <w:t xml:space="preserve"> Карты содержания бора в почвенном </w:t>
      </w:r>
      <w:r w:rsidR="00A801B9" w:rsidRPr="00383403">
        <w:rPr>
          <w:bCs/>
          <w:sz w:val="24"/>
          <w:szCs w:val="24"/>
          <w:lang w:eastAsia="en-US"/>
        </w:rPr>
        <w:t>(</w:t>
      </w:r>
      <w:r w:rsidRPr="00383403">
        <w:rPr>
          <w:bCs/>
          <w:sz w:val="24"/>
          <w:szCs w:val="24"/>
          <w:lang w:eastAsia="en-US"/>
        </w:rPr>
        <w:t>А) и растительном (Б) покрове и схематическое районирование борного субрегиона на их основе (В) с использованием критериев, приведенных в таблицах 3.1 и 3.2.</w:t>
      </w:r>
      <w:r w:rsidR="00A972D2" w:rsidRPr="00383403">
        <w:rPr>
          <w:sz w:val="24"/>
          <w:szCs w:val="24"/>
        </w:rPr>
        <w:t xml:space="preserve"> </w:t>
      </w:r>
      <w:r w:rsidR="00A801B9" w:rsidRPr="00383403">
        <w:rPr>
          <w:bCs/>
          <w:sz w:val="24"/>
          <w:szCs w:val="24"/>
          <w:lang w:eastAsia="en-US"/>
        </w:rPr>
        <w:t xml:space="preserve">[Ковальский, </w:t>
      </w:r>
      <w:r w:rsidR="00A972D2" w:rsidRPr="00383403">
        <w:rPr>
          <w:bCs/>
          <w:sz w:val="24"/>
          <w:szCs w:val="24"/>
          <w:lang w:eastAsia="en-US"/>
        </w:rPr>
        <w:t>Коробова,</w:t>
      </w:r>
      <w:r w:rsidR="00A801B9" w:rsidRPr="00383403">
        <w:rPr>
          <w:bCs/>
          <w:sz w:val="24"/>
          <w:szCs w:val="24"/>
          <w:lang w:eastAsia="en-US"/>
        </w:rPr>
        <w:t>1978]</w:t>
      </w:r>
    </w:p>
    <w:p w:rsidR="007C37BF" w:rsidRPr="00383403" w:rsidRDefault="007C37BF" w:rsidP="007C37BF">
      <w:pPr>
        <w:widowControl/>
        <w:autoSpaceDE/>
        <w:autoSpaceDN/>
        <w:adjustRightInd/>
        <w:spacing w:line="360" w:lineRule="auto"/>
        <w:jc w:val="center"/>
        <w:rPr>
          <w:bCs/>
          <w:sz w:val="16"/>
          <w:szCs w:val="16"/>
          <w:lang w:eastAsia="en-US"/>
        </w:rPr>
      </w:pPr>
    </w:p>
    <w:p w:rsidR="006B78BC" w:rsidRPr="006B78BC" w:rsidRDefault="006B78BC" w:rsidP="006B78BC">
      <w:pPr>
        <w:widowControl/>
        <w:autoSpaceDE/>
        <w:autoSpaceDN/>
        <w:adjustRightInd/>
        <w:spacing w:after="200" w:line="360" w:lineRule="auto"/>
        <w:ind w:firstLine="708"/>
        <w:jc w:val="both"/>
        <w:rPr>
          <w:bCs/>
          <w:sz w:val="24"/>
          <w:szCs w:val="24"/>
          <w:lang w:eastAsia="en-US"/>
        </w:rPr>
      </w:pPr>
      <w:r w:rsidRPr="006B78BC">
        <w:rPr>
          <w:bCs/>
          <w:sz w:val="24"/>
          <w:szCs w:val="24"/>
          <w:lang w:eastAsia="en-US"/>
        </w:rPr>
        <w:t>Используя почвенную карту в качестве базовой, была разработана и методическая процедура комплексной оценки территории по уровню содержания бора в пищевых цепях и проведено зонирование территории по степени опасности заболевания борными энтеритами.</w:t>
      </w:r>
    </w:p>
    <w:p w:rsidR="006B78BC" w:rsidRDefault="006B78BC" w:rsidP="006B78BC">
      <w:pPr>
        <w:widowControl/>
        <w:autoSpaceDE/>
        <w:autoSpaceDN/>
        <w:adjustRightInd/>
        <w:spacing w:after="200" w:line="360" w:lineRule="auto"/>
        <w:ind w:firstLine="708"/>
        <w:jc w:val="both"/>
        <w:rPr>
          <w:bCs/>
          <w:sz w:val="24"/>
          <w:szCs w:val="24"/>
          <w:lang w:eastAsia="en-US"/>
        </w:rPr>
      </w:pPr>
      <w:r w:rsidRPr="006B78BC">
        <w:rPr>
          <w:bCs/>
          <w:sz w:val="24"/>
          <w:szCs w:val="24"/>
          <w:lang w:eastAsia="en-US"/>
        </w:rPr>
        <w:t>В результате территория Прикаспийско-Аральского субрегиона была районирована по характеру биологического отклика на естественно-природные изменения содержания бора в породах, почвах и растительности, проявляющиеся в виде заболеваний людей и сельскохозяйственных животных, длительно пребывающих в условиях той или иной местности. Данная работа фактически явилась первым в мире опытом районирования, включающим в себя оценку уровня риска возникновения эндемических заболеваний с избыточно высоким содержанием биологически важного микроэлемента – бора.</w:t>
      </w:r>
    </w:p>
    <w:p w:rsidR="007C37BF" w:rsidRDefault="007C37BF" w:rsidP="007C37BF">
      <w:pPr>
        <w:widowControl/>
        <w:autoSpaceDE/>
        <w:autoSpaceDN/>
        <w:adjustRightInd/>
        <w:spacing w:after="200" w:line="276" w:lineRule="auto"/>
        <w:ind w:firstLine="708"/>
        <w:jc w:val="both"/>
        <w:rPr>
          <w:bCs/>
          <w:sz w:val="24"/>
          <w:szCs w:val="24"/>
          <w:lang w:eastAsia="en-US"/>
        </w:rPr>
      </w:pPr>
    </w:p>
    <w:p w:rsidR="00B266CF" w:rsidRPr="00391470" w:rsidRDefault="006B78BC" w:rsidP="00391470">
      <w:pPr>
        <w:pStyle w:val="2"/>
      </w:pPr>
      <w:bookmarkStart w:id="38" w:name="_Toc452517048"/>
      <w:bookmarkStart w:id="39" w:name="_Toc454567479"/>
      <w:r w:rsidRPr="00391470">
        <w:t xml:space="preserve">3.2 </w:t>
      </w:r>
      <w:r w:rsidR="00B266CF" w:rsidRPr="00391470">
        <w:t>Геохимическая структура и районирование Н</w:t>
      </w:r>
      <w:r w:rsidRPr="00391470">
        <w:t xml:space="preserve">ечерноземного региона </w:t>
      </w:r>
      <w:r w:rsidR="00B266CF" w:rsidRPr="00391470">
        <w:t xml:space="preserve">Русской равнины по </w:t>
      </w:r>
      <w:r w:rsidRPr="00391470">
        <w:t>меди</w:t>
      </w:r>
      <w:r w:rsidR="00E31694" w:rsidRPr="00391470">
        <w:t>,</w:t>
      </w:r>
      <w:r w:rsidRPr="00391470">
        <w:t xml:space="preserve"> кобальту </w:t>
      </w:r>
      <w:r w:rsidR="00B266CF" w:rsidRPr="00391470">
        <w:t>и йоду</w:t>
      </w:r>
      <w:bookmarkEnd w:id="38"/>
      <w:bookmarkEnd w:id="39"/>
    </w:p>
    <w:p w:rsidR="0061530B" w:rsidRPr="0061530B" w:rsidRDefault="0061530B" w:rsidP="0061530B">
      <w:pPr>
        <w:pStyle w:val="3"/>
        <w:spacing w:after="0"/>
        <w:rPr>
          <w:sz w:val="16"/>
          <w:szCs w:val="16"/>
          <w:lang w:val="ru-RU"/>
        </w:rPr>
      </w:pPr>
      <w:bookmarkStart w:id="40" w:name="_Toc452517049"/>
      <w:bookmarkStart w:id="41" w:name="_Toc454567480"/>
    </w:p>
    <w:p w:rsidR="00B266CF" w:rsidRDefault="00363A8A" w:rsidP="00391470">
      <w:pPr>
        <w:pStyle w:val="3"/>
        <w:rPr>
          <w:lang w:val="ru-RU"/>
        </w:rPr>
      </w:pPr>
      <w:r w:rsidRPr="00360234">
        <w:rPr>
          <w:lang w:val="ru-RU"/>
        </w:rPr>
        <w:t xml:space="preserve">3.2.1 Цели и район </w:t>
      </w:r>
      <w:r w:rsidR="00B266CF" w:rsidRPr="00360234">
        <w:rPr>
          <w:lang w:val="ru-RU"/>
        </w:rPr>
        <w:t>исследований</w:t>
      </w:r>
      <w:bookmarkEnd w:id="40"/>
      <w:bookmarkEnd w:id="41"/>
    </w:p>
    <w:p w:rsidR="007C37BF" w:rsidRPr="007C37BF" w:rsidRDefault="007C37BF" w:rsidP="007C37BF">
      <w:pPr>
        <w:rPr>
          <w:lang w:eastAsia="en-US"/>
        </w:rPr>
      </w:pPr>
    </w:p>
    <w:p w:rsidR="006B78BC" w:rsidRPr="006B78BC" w:rsidRDefault="006B78BC" w:rsidP="00B266CF">
      <w:pPr>
        <w:widowControl/>
        <w:autoSpaceDE/>
        <w:autoSpaceDN/>
        <w:adjustRightInd/>
        <w:spacing w:line="360" w:lineRule="auto"/>
        <w:ind w:firstLine="708"/>
        <w:jc w:val="both"/>
        <w:rPr>
          <w:bCs/>
          <w:sz w:val="24"/>
          <w:szCs w:val="24"/>
          <w:lang w:eastAsia="en-US"/>
        </w:rPr>
      </w:pPr>
      <w:r w:rsidRPr="006B78BC">
        <w:rPr>
          <w:bCs/>
          <w:sz w:val="24"/>
          <w:szCs w:val="24"/>
          <w:lang w:eastAsia="en-US"/>
        </w:rPr>
        <w:t xml:space="preserve">Работы по изучению эколого-геохимических особенностей субрегиона производились автором </w:t>
      </w:r>
      <w:r w:rsidR="00B266CF">
        <w:rPr>
          <w:bCs/>
          <w:sz w:val="24"/>
          <w:szCs w:val="24"/>
          <w:lang w:eastAsia="en-US"/>
        </w:rPr>
        <w:t>на протяжении 14 лет</w:t>
      </w:r>
      <w:r w:rsidRPr="006B78BC">
        <w:rPr>
          <w:bCs/>
          <w:sz w:val="24"/>
          <w:szCs w:val="24"/>
          <w:lang w:eastAsia="en-US"/>
        </w:rPr>
        <w:t xml:space="preserve"> с 19</w:t>
      </w:r>
      <w:r w:rsidR="00B266CF">
        <w:rPr>
          <w:bCs/>
          <w:sz w:val="24"/>
          <w:szCs w:val="24"/>
          <w:lang w:eastAsia="en-US"/>
        </w:rPr>
        <w:t>78 по 1992 год</w:t>
      </w:r>
      <w:r w:rsidRPr="006B78BC">
        <w:rPr>
          <w:bCs/>
          <w:sz w:val="24"/>
          <w:szCs w:val="24"/>
          <w:lang w:eastAsia="en-US"/>
        </w:rPr>
        <w:t>.</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Центральное Нечерноземье (нечерноземная зона - НЗ) представляет собой крупнейший и важнейший сельскохозяйственный и промышленный регион Российской Федерации, характеризующийся весьма значительным разнообразием климатических, геологических, почвенных и геоботанических условий. Протяженность зоны с запада на восток составляет около 3200 км, с севера на юг 2100 км, а площадь объекта исследования - 2.411 млн. км². Геология региона прямо связана с развитием Русской платформы, геоморфологическая дифференциация которой, в свою очередь, представляет собой продукт четвертичной геологической истории, важнейшими событиями которой были чередующиеся волны мощных оледенений. Север и центр НЗ обладает сравнительно молодым ледниково-аккумулятивным рельефом, который еще относительно слабо затронут эрозионными процессами, о чем свидетельствует значительным количеством разновозрастных озер, число которых значительно убывает</w:t>
      </w:r>
      <w:r w:rsidRPr="006B78BC">
        <w:rPr>
          <w:rFonts w:eastAsia="Calibri"/>
          <w:sz w:val="22"/>
          <w:szCs w:val="22"/>
          <w:lang w:eastAsia="en-US"/>
        </w:rPr>
        <w:t xml:space="preserve"> </w:t>
      </w:r>
      <w:r w:rsidRPr="006B78BC">
        <w:rPr>
          <w:sz w:val="24"/>
          <w:szCs w:val="24"/>
          <w:lang w:eastAsia="en-US"/>
        </w:rPr>
        <w:t xml:space="preserve">к югу. </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Глубина залегания фундамента резко различна и колеблется от 100-150 м до нескольких километров. На поверхности практически повсеместно залегают осадочные водно-ледниковые отложения четвертичного возраста, сменяемые в Предуралье элювием коренных пород разного генезиса </w:t>
      </w:r>
      <w:r w:rsidR="00A801B9" w:rsidRPr="00A801B9">
        <w:rPr>
          <w:sz w:val="24"/>
          <w:szCs w:val="24"/>
          <w:lang w:eastAsia="en-US"/>
        </w:rPr>
        <w:t>[</w:t>
      </w:r>
      <w:r w:rsidR="00A801B9">
        <w:rPr>
          <w:sz w:val="24"/>
          <w:szCs w:val="24"/>
          <w:lang w:eastAsia="en-US"/>
        </w:rPr>
        <w:t>Чижиков, 1966]</w:t>
      </w:r>
      <w:r w:rsidRPr="006B78BC">
        <w:rPr>
          <w:sz w:val="24"/>
          <w:szCs w:val="24"/>
          <w:lang w:eastAsia="en-US"/>
        </w:rPr>
        <w:t xml:space="preserve">. Рельеф представлен чередованием обширных холмистых равнин и слабо вогнутых западин, иногда с невысокими моренными грядами с чередованием холмов и волнистых равнин, выполненных разнообразными моренными, песчано-зандровыми, флювиогляциальными отложениями, которые местами прерываются озерно-ледниковыми отложениями ленточных глин и тонких песков. </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Разновозрастные области аккумуляции валдайского (10-12 тыс. лет) и московско-днепровского (300-250 тыс. лет) оледенений последовательно сменяют друг друга в направлении с северо-запада на юго-восток, по мере чего возрастают сглаженность вершин и эрозионная трансформированность рельефа, сопровождающаяся увеличением доли покровных и лёссовидных суглинков.</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Преобладание осадков над испаряемостью и близкое к поверхности залегание грунтовых вод обусловливает относительно высокую степень заболоченности территории и их в среднем низкую гидрокарбонато-кальциевую минерализацию, меняющуюся от 100 </w:t>
      </w:r>
      <w:r w:rsidR="00034440" w:rsidRPr="006B78BC">
        <w:rPr>
          <w:sz w:val="24"/>
          <w:szCs w:val="24"/>
          <w:lang w:eastAsia="en-US"/>
        </w:rPr>
        <w:t xml:space="preserve">мг/л </w:t>
      </w:r>
      <w:r w:rsidRPr="006B78BC">
        <w:rPr>
          <w:sz w:val="24"/>
          <w:szCs w:val="24"/>
          <w:lang w:eastAsia="en-US"/>
        </w:rPr>
        <w:t>до 500 мг/л.</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Лесная область НЗ включает две почвенно-растительные зоны: тайги и смешанных лесов. Тайга является по преимуществу темнохвойной и представлена в основном елью, которая к югу постепенно вытесняется сосной, а к востоку замещается пихтой. Зоне тайги свойственны в основном бедные гумусом подзолистые почвы, в которых по мере продвижения к юго-востоку начинают постепенно усиливаться дерновые процессы. </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Южная тайга сменяется зоной смешанных лесов, где ельники чередуются с дубравами и рядом других переходных ассоциаций, включающих значительную примесь березы, осины, а южнее и западнее таких широколиственных пород, как липа и клен. </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Зональные почвы смешанных лесов - дерново-подзолистые и дерново-палево подзолистые, в которых усиление перегнойно-аккумулятивных процессов приводит к образованию серых лесных почв. При этом на юге и юго-западе НЗ на лёссовидных суглинках и супесях начинают формироваться уже и темноцветные почвы, близкие черноземовидным. </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Биогеохимическое изучение НЗ было начато В.В. Ковальским еще в 1957 году в рамках работ по оценке обеспеченности микроэлементами почв бывшего СССР </w:t>
      </w:r>
      <w:r w:rsidR="00A801B9" w:rsidRPr="00A801B9">
        <w:rPr>
          <w:sz w:val="24"/>
          <w:szCs w:val="24"/>
          <w:lang w:eastAsia="en-US"/>
        </w:rPr>
        <w:t>[</w:t>
      </w:r>
      <w:r w:rsidRPr="006B78BC">
        <w:rPr>
          <w:sz w:val="24"/>
          <w:szCs w:val="24"/>
          <w:lang w:eastAsia="en-US"/>
        </w:rPr>
        <w:t>Ковальский, Алексеев</w:t>
      </w:r>
      <w:r w:rsidR="00305D8D">
        <w:rPr>
          <w:sz w:val="24"/>
          <w:szCs w:val="24"/>
          <w:lang w:eastAsia="en-US"/>
        </w:rPr>
        <w:t>,</w:t>
      </w:r>
      <w:r w:rsidRPr="006B78BC">
        <w:rPr>
          <w:sz w:val="24"/>
          <w:szCs w:val="24"/>
          <w:lang w:eastAsia="en-US"/>
        </w:rPr>
        <w:t xml:space="preserve"> 1957, с 11</w:t>
      </w:r>
      <w:r w:rsidR="00A801B9">
        <w:rPr>
          <w:sz w:val="24"/>
          <w:szCs w:val="24"/>
          <w:lang w:eastAsia="en-US"/>
        </w:rPr>
        <w:t>]</w:t>
      </w:r>
      <w:r w:rsidR="000C685E">
        <w:rPr>
          <w:sz w:val="24"/>
          <w:szCs w:val="24"/>
          <w:lang w:eastAsia="en-US"/>
        </w:rPr>
        <w:t xml:space="preserve">. </w:t>
      </w:r>
      <w:r w:rsidRPr="006B78BC">
        <w:rPr>
          <w:sz w:val="24"/>
          <w:szCs w:val="24"/>
          <w:lang w:eastAsia="en-US"/>
        </w:rPr>
        <w:t>При этом в ходе работ была выявлена существенная геохимическая неоднородность территории, пространственно обусловленная климатическими, ландшафтными и геологическими причинами</w:t>
      </w:r>
      <w:r w:rsidR="000C685E" w:rsidRPr="000C685E">
        <w:rPr>
          <w:sz w:val="24"/>
          <w:szCs w:val="24"/>
          <w:lang w:eastAsia="en-US"/>
        </w:rPr>
        <w:t xml:space="preserve"> </w:t>
      </w:r>
      <w:r w:rsidR="00A801B9" w:rsidRPr="00A801B9">
        <w:rPr>
          <w:sz w:val="24"/>
          <w:szCs w:val="24"/>
          <w:lang w:eastAsia="en-US"/>
        </w:rPr>
        <w:t>[</w:t>
      </w:r>
      <w:r w:rsidR="000C685E">
        <w:rPr>
          <w:sz w:val="24"/>
          <w:szCs w:val="24"/>
          <w:lang w:eastAsia="en-US"/>
        </w:rPr>
        <w:t>Ковальский, Андрианова, 1973</w:t>
      </w:r>
      <w:r w:rsidR="00A801B9" w:rsidRPr="00A801B9">
        <w:rPr>
          <w:sz w:val="24"/>
          <w:szCs w:val="24"/>
          <w:lang w:eastAsia="en-US"/>
        </w:rPr>
        <w:t>]</w:t>
      </w:r>
      <w:r w:rsidRPr="006B78BC">
        <w:rPr>
          <w:sz w:val="24"/>
          <w:szCs w:val="24"/>
          <w:lang w:eastAsia="en-US"/>
        </w:rPr>
        <w:t xml:space="preserve">. </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Выяснилось, что в целом покровные породы четвертичного генезиса характеризуются высоким содержанием кремния и сравнительно низким содержанием алюминия, железа магния, натрия, калия, а также хрома, ванадия, никеля, и других металлов, включая кобальт и медь. Было выяснено, что, несмотря, на наличие значительного числа дифференцирующих факторов, таких, например, как степень гидроморфизма, генезис, возраст и состав почвообразующих пород, данная территория в целом является дефицитной по отношению к большинству важнейших биогенных элементов. В результате, в 1974 году В.В. Ковальский выделил таежно-лесную Нечерноземную зону как единую область (регион биосферы) с недостаточной обеспеченностью Cu, Co и I. По его оценкам (1974 г.) низкой (недостаточной) обеспеченностью медью характеризовались 70% территории, кобальтом - 73% и йодом - 80%, однако эколого-геохимического районирования территории по этим элементам не проводилось. Поэтому изучение специфики пространственного распределения микроэлементов имело большую практическую значимость.</w:t>
      </w:r>
    </w:p>
    <w:p w:rsidR="006B78BC" w:rsidRDefault="006B78BC" w:rsidP="006B78BC">
      <w:pPr>
        <w:widowControl/>
        <w:autoSpaceDE/>
        <w:autoSpaceDN/>
        <w:adjustRightInd/>
        <w:spacing w:line="360" w:lineRule="auto"/>
        <w:ind w:firstLine="709"/>
        <w:jc w:val="both"/>
        <w:rPr>
          <w:sz w:val="24"/>
          <w:szCs w:val="24"/>
          <w:lang w:eastAsia="en-US"/>
        </w:rPr>
      </w:pPr>
      <w:r w:rsidRPr="00383403">
        <w:rPr>
          <w:sz w:val="24"/>
          <w:szCs w:val="24"/>
          <w:lang w:eastAsia="en-US"/>
        </w:rPr>
        <w:t xml:space="preserve">Главной целью работ </w:t>
      </w:r>
      <w:r w:rsidRPr="006B78BC">
        <w:rPr>
          <w:sz w:val="24"/>
          <w:szCs w:val="24"/>
          <w:lang w:eastAsia="en-US"/>
        </w:rPr>
        <w:t xml:space="preserve">явилось уточнение параметров геохимической неоднородности региона. </w:t>
      </w:r>
      <w:r w:rsidR="00B526CF">
        <w:rPr>
          <w:sz w:val="24"/>
          <w:szCs w:val="24"/>
          <w:lang w:eastAsia="en-US"/>
        </w:rPr>
        <w:t>О</w:t>
      </w:r>
      <w:r w:rsidRPr="006B78BC">
        <w:rPr>
          <w:sz w:val="24"/>
          <w:szCs w:val="24"/>
          <w:lang w:eastAsia="en-US"/>
        </w:rPr>
        <w:t>сновная гипотеза, проверяемая в ходе этой работы, состояла в наличии закономерной пространственной дифференциации содержания</w:t>
      </w:r>
      <w:r w:rsidR="00B526CF">
        <w:rPr>
          <w:sz w:val="24"/>
          <w:szCs w:val="24"/>
          <w:lang w:eastAsia="en-US"/>
        </w:rPr>
        <w:t xml:space="preserve"> Cu, Co и I в породах и почвах </w:t>
      </w:r>
      <w:r w:rsidRPr="006B78BC">
        <w:rPr>
          <w:sz w:val="24"/>
          <w:szCs w:val="24"/>
          <w:lang w:eastAsia="en-US"/>
        </w:rPr>
        <w:t>на фоне общего дефицита указанных элементов. Конечным результатом работы должно было явиться выделение геохим</w:t>
      </w:r>
      <w:r w:rsidR="00B526CF">
        <w:rPr>
          <w:sz w:val="24"/>
          <w:szCs w:val="24"/>
          <w:lang w:eastAsia="en-US"/>
        </w:rPr>
        <w:t>ических провинций, маркирующих состояние</w:t>
      </w:r>
      <w:r w:rsidRPr="006B78BC">
        <w:rPr>
          <w:sz w:val="24"/>
          <w:szCs w:val="24"/>
          <w:lang w:eastAsia="en-US"/>
        </w:rPr>
        <w:t xml:space="preserve"> эколого-геохимической обстановки на изучаемой территории.</w:t>
      </w:r>
    </w:p>
    <w:p w:rsidR="00D06D26" w:rsidRPr="00D06D26" w:rsidRDefault="00D06D26" w:rsidP="006B78BC">
      <w:pPr>
        <w:widowControl/>
        <w:autoSpaceDE/>
        <w:autoSpaceDN/>
        <w:adjustRightInd/>
        <w:spacing w:line="360" w:lineRule="auto"/>
        <w:ind w:firstLine="709"/>
        <w:jc w:val="both"/>
        <w:rPr>
          <w:sz w:val="16"/>
          <w:szCs w:val="16"/>
          <w:lang w:eastAsia="en-US"/>
        </w:rPr>
      </w:pPr>
    </w:p>
    <w:p w:rsidR="006B78BC" w:rsidRPr="00360234" w:rsidRDefault="00BE01D1" w:rsidP="00391470">
      <w:pPr>
        <w:pStyle w:val="3"/>
        <w:rPr>
          <w:lang w:val="ru-RU"/>
        </w:rPr>
      </w:pPr>
      <w:bookmarkStart w:id="42" w:name="_Toc452517050"/>
      <w:bookmarkStart w:id="43" w:name="_Toc454567481"/>
      <w:r w:rsidRPr="00360234">
        <w:rPr>
          <w:lang w:val="ru-RU"/>
        </w:rPr>
        <w:t>3.2.2</w:t>
      </w:r>
      <w:r w:rsidR="00FE3DFC" w:rsidRPr="00360234">
        <w:rPr>
          <w:lang w:val="ru-RU"/>
        </w:rPr>
        <w:t xml:space="preserve"> </w:t>
      </w:r>
      <w:r w:rsidR="006B78BC" w:rsidRPr="00360234">
        <w:rPr>
          <w:lang w:val="ru-RU"/>
        </w:rPr>
        <w:t>Подход и методы исследовани</w:t>
      </w:r>
      <w:bookmarkEnd w:id="42"/>
      <w:r w:rsidR="00363A8A" w:rsidRPr="00360234">
        <w:rPr>
          <w:lang w:val="ru-RU"/>
        </w:rPr>
        <w:t>й</w:t>
      </w:r>
      <w:bookmarkEnd w:id="43"/>
    </w:p>
    <w:p w:rsidR="00FD65DC" w:rsidRPr="00FD65DC" w:rsidRDefault="00FD65DC" w:rsidP="00FD65DC">
      <w:pPr>
        <w:rPr>
          <w:lang w:eastAsia="en-US"/>
        </w:rPr>
      </w:pPr>
    </w:p>
    <w:p w:rsidR="006B78BC" w:rsidRPr="006B78BC" w:rsidRDefault="006B78BC" w:rsidP="00BE01D1">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Представление о закономерной пространственной организации распределения химических элементов в пространстве позволяет использовать метод ландшафтного профилирования для районирования обширных территорий. Поскольку такой подход позволяет достаточно быстро получить максимум информации при минимуме вложенных затрат, он и был положен в основу биогеохимического картографирования нечерноземной зоны Восточно-Европейской равнины. Картировались провинции, различающиеся между собой по обеспеченности биологически важными микроэлементами (</w:t>
      </w:r>
      <w:r w:rsidRPr="006B78BC">
        <w:rPr>
          <w:rFonts w:eastAsia="Calibri"/>
          <w:sz w:val="24"/>
          <w:szCs w:val="24"/>
          <w:lang w:val="en-US" w:eastAsia="en-US"/>
        </w:rPr>
        <w:t>Cu</w:t>
      </w:r>
      <w:r w:rsidRPr="006B78BC">
        <w:rPr>
          <w:rFonts w:eastAsia="Calibri"/>
          <w:sz w:val="24"/>
          <w:szCs w:val="24"/>
          <w:lang w:eastAsia="en-US"/>
        </w:rPr>
        <w:t xml:space="preserve">, </w:t>
      </w:r>
      <w:r w:rsidRPr="006B78BC">
        <w:rPr>
          <w:rFonts w:eastAsia="Calibri"/>
          <w:sz w:val="24"/>
          <w:szCs w:val="24"/>
          <w:lang w:val="en-US" w:eastAsia="en-US"/>
        </w:rPr>
        <w:t>Co</w:t>
      </w:r>
      <w:r w:rsidRPr="006B78BC">
        <w:rPr>
          <w:rFonts w:eastAsia="Calibri"/>
          <w:sz w:val="24"/>
          <w:szCs w:val="24"/>
          <w:lang w:eastAsia="en-US"/>
        </w:rPr>
        <w:t xml:space="preserve"> и </w:t>
      </w:r>
      <w:r w:rsidRPr="006B78BC">
        <w:rPr>
          <w:rFonts w:eastAsia="Calibri"/>
          <w:sz w:val="24"/>
          <w:szCs w:val="24"/>
          <w:lang w:val="en-US" w:eastAsia="en-US"/>
        </w:rPr>
        <w:t>I</w:t>
      </w:r>
      <w:r w:rsidRPr="006B78BC">
        <w:rPr>
          <w:rFonts w:eastAsia="Calibri"/>
          <w:sz w:val="24"/>
          <w:szCs w:val="24"/>
          <w:lang w:eastAsia="en-US"/>
        </w:rPr>
        <w:t xml:space="preserve">). Выделение осуществлялось на основе оценки среднего содержания указанных элементов в базовых компонентах биогеохимической пищевой цепи: почвах и почвенных микроорганизмах, природных водах, пастбищных растениях, волосе и молоке крупного рогатого скота, давая таким образом косвенную возможность оценки </w:t>
      </w:r>
      <w:r w:rsidR="000C685E">
        <w:rPr>
          <w:rFonts w:eastAsia="Calibri"/>
          <w:sz w:val="24"/>
          <w:szCs w:val="24"/>
          <w:lang w:eastAsia="en-US"/>
        </w:rPr>
        <w:t>уровня</w:t>
      </w:r>
      <w:r w:rsidRPr="006B78BC">
        <w:rPr>
          <w:rFonts w:eastAsia="Calibri"/>
          <w:sz w:val="24"/>
          <w:szCs w:val="24"/>
          <w:lang w:eastAsia="en-US"/>
        </w:rPr>
        <w:t xml:space="preserve"> поступления указанных микроэлементов в организме человека с водой и продуктами местного производства. В свою очередь это давало возможность сопоставить полученные величины с пороговыми концентрациями микроэлементов в почвах и растениях и</w:t>
      </w:r>
      <w:r w:rsidR="000C685E">
        <w:rPr>
          <w:rFonts w:eastAsia="Calibri"/>
          <w:sz w:val="24"/>
          <w:szCs w:val="24"/>
          <w:lang w:eastAsia="en-US"/>
        </w:rPr>
        <w:t>,</w:t>
      </w:r>
      <w:r w:rsidRPr="006B78BC">
        <w:rPr>
          <w:rFonts w:eastAsia="Calibri"/>
          <w:sz w:val="24"/>
          <w:szCs w:val="24"/>
          <w:lang w:eastAsia="en-US"/>
        </w:rPr>
        <w:t xml:space="preserve"> таким образом</w:t>
      </w:r>
      <w:r w:rsidR="000C685E">
        <w:rPr>
          <w:rFonts w:eastAsia="Calibri"/>
          <w:sz w:val="24"/>
          <w:szCs w:val="24"/>
          <w:lang w:eastAsia="en-US"/>
        </w:rPr>
        <w:t>,</w:t>
      </w:r>
      <w:r w:rsidRPr="006B78BC">
        <w:rPr>
          <w:rFonts w:eastAsia="Calibri"/>
          <w:sz w:val="24"/>
          <w:szCs w:val="24"/>
          <w:lang w:eastAsia="en-US"/>
        </w:rPr>
        <w:t xml:space="preserve"> уточнить картину распространенности дефицита этих элементов.</w:t>
      </w:r>
    </w:p>
    <w:p w:rsidR="006B78BC" w:rsidRPr="006B78BC" w:rsidRDefault="006B78BC" w:rsidP="00BE01D1">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 xml:space="preserve">Основная гипотеза, проверяемая в ходе работы, состояла в том, что на фоне общей недостаточности, в пределах НЗ существует закономерная пространственная дифференциация </w:t>
      </w:r>
      <w:r w:rsidRPr="006B78BC">
        <w:rPr>
          <w:rFonts w:eastAsia="Calibri"/>
          <w:sz w:val="24"/>
          <w:szCs w:val="24"/>
          <w:lang w:val="en-US" w:eastAsia="en-US"/>
        </w:rPr>
        <w:t>Cu</w:t>
      </w:r>
      <w:r w:rsidRPr="006B78BC">
        <w:rPr>
          <w:rFonts w:eastAsia="Calibri"/>
          <w:sz w:val="24"/>
          <w:szCs w:val="24"/>
          <w:lang w:eastAsia="en-US"/>
        </w:rPr>
        <w:t xml:space="preserve">, </w:t>
      </w:r>
      <w:r w:rsidRPr="006B78BC">
        <w:rPr>
          <w:rFonts w:eastAsia="Calibri"/>
          <w:sz w:val="24"/>
          <w:szCs w:val="24"/>
          <w:lang w:val="en-US" w:eastAsia="en-US"/>
        </w:rPr>
        <w:t>Co</w:t>
      </w:r>
      <w:r w:rsidRPr="006B78BC">
        <w:rPr>
          <w:rFonts w:eastAsia="Calibri"/>
          <w:sz w:val="24"/>
          <w:szCs w:val="24"/>
          <w:lang w:eastAsia="en-US"/>
        </w:rPr>
        <w:t xml:space="preserve"> и </w:t>
      </w:r>
      <w:r w:rsidRPr="006B78BC">
        <w:rPr>
          <w:rFonts w:eastAsia="Calibri"/>
          <w:sz w:val="24"/>
          <w:szCs w:val="24"/>
          <w:lang w:val="en-US" w:eastAsia="en-US"/>
        </w:rPr>
        <w:t>I</w:t>
      </w:r>
      <w:r w:rsidRPr="006B78BC">
        <w:rPr>
          <w:rFonts w:eastAsia="Calibri"/>
          <w:sz w:val="24"/>
          <w:szCs w:val="24"/>
          <w:lang w:eastAsia="en-US"/>
        </w:rPr>
        <w:t xml:space="preserve"> в породах и почвах, которая должна найти адекватное отражение и в других компонентах трофической цепи.</w:t>
      </w:r>
    </w:p>
    <w:p w:rsidR="006B78BC" w:rsidRPr="006B78BC" w:rsidRDefault="006B78BC" w:rsidP="00BE01D1">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 xml:space="preserve">Поскольку природным источником </w:t>
      </w:r>
      <w:r w:rsidRPr="006B78BC">
        <w:rPr>
          <w:rFonts w:eastAsia="Calibri"/>
          <w:sz w:val="24"/>
          <w:szCs w:val="24"/>
          <w:lang w:val="en-US" w:eastAsia="en-US"/>
        </w:rPr>
        <w:t>Cu</w:t>
      </w:r>
      <w:r w:rsidRPr="006B78BC">
        <w:rPr>
          <w:rFonts w:eastAsia="Calibri"/>
          <w:sz w:val="24"/>
          <w:szCs w:val="24"/>
          <w:lang w:eastAsia="en-US"/>
        </w:rPr>
        <w:t xml:space="preserve"> и </w:t>
      </w:r>
      <w:r w:rsidRPr="006B78BC">
        <w:rPr>
          <w:rFonts w:eastAsia="Calibri"/>
          <w:sz w:val="24"/>
          <w:szCs w:val="24"/>
          <w:lang w:val="en-US" w:eastAsia="en-US"/>
        </w:rPr>
        <w:t>Co</w:t>
      </w:r>
      <w:r w:rsidRPr="006B78BC">
        <w:rPr>
          <w:rFonts w:eastAsia="Calibri"/>
          <w:sz w:val="24"/>
          <w:szCs w:val="24"/>
          <w:lang w:eastAsia="en-US"/>
        </w:rPr>
        <w:t xml:space="preserve"> в наземных биогеохимических круговоротах являются почвообразующие породы, естественно было предположить, что именно их геохимическая неоднородность является исходным (базовым) фактором, предопределяющим геохимическую неоднородность распространения микроэлементов в природных трофических цепях НЗ. Соответственно, современная пространственная дифференциация </w:t>
      </w:r>
      <w:r w:rsidRPr="006B78BC">
        <w:rPr>
          <w:rFonts w:eastAsia="Calibri"/>
          <w:sz w:val="24"/>
          <w:szCs w:val="24"/>
          <w:lang w:val="en-US" w:eastAsia="en-US"/>
        </w:rPr>
        <w:t>Cu</w:t>
      </w:r>
      <w:r w:rsidRPr="006B78BC">
        <w:rPr>
          <w:rFonts w:eastAsia="Calibri"/>
          <w:sz w:val="24"/>
          <w:szCs w:val="24"/>
          <w:lang w:eastAsia="en-US"/>
        </w:rPr>
        <w:t xml:space="preserve"> и </w:t>
      </w:r>
      <w:r w:rsidRPr="006B78BC">
        <w:rPr>
          <w:rFonts w:eastAsia="Calibri"/>
          <w:sz w:val="24"/>
          <w:szCs w:val="24"/>
          <w:lang w:val="en-US" w:eastAsia="en-US"/>
        </w:rPr>
        <w:t>Co</w:t>
      </w:r>
      <w:r w:rsidRPr="006B78BC">
        <w:rPr>
          <w:rFonts w:eastAsia="Calibri"/>
          <w:sz w:val="24"/>
          <w:szCs w:val="24"/>
          <w:lang w:eastAsia="en-US"/>
        </w:rPr>
        <w:t xml:space="preserve"> на зональном уровне должна контролироваться, геологическим строением субстрата, четвертичной историей и видом геохимического ландшафта (по </w:t>
      </w:r>
      <w:r w:rsidR="00A801B9" w:rsidRPr="00A801B9">
        <w:rPr>
          <w:rFonts w:eastAsia="Calibri"/>
          <w:sz w:val="24"/>
          <w:szCs w:val="24"/>
          <w:lang w:eastAsia="en-US"/>
        </w:rPr>
        <w:t>[</w:t>
      </w:r>
      <w:r w:rsidRPr="006B78BC">
        <w:rPr>
          <w:rFonts w:eastAsia="Calibri"/>
          <w:sz w:val="24"/>
          <w:szCs w:val="24"/>
          <w:lang w:eastAsia="en-US"/>
        </w:rPr>
        <w:t>Перельман, 1966</w:t>
      </w:r>
      <w:r w:rsidR="00A801B9" w:rsidRPr="00A801B9">
        <w:rPr>
          <w:rFonts w:eastAsia="Calibri"/>
          <w:sz w:val="24"/>
          <w:szCs w:val="24"/>
          <w:lang w:eastAsia="en-US"/>
        </w:rPr>
        <w:t>]</w:t>
      </w:r>
      <w:r w:rsidRPr="006B78BC">
        <w:rPr>
          <w:rFonts w:eastAsia="Calibri"/>
          <w:sz w:val="24"/>
          <w:szCs w:val="24"/>
          <w:lang w:eastAsia="en-US"/>
        </w:rPr>
        <w:t>).</w:t>
      </w:r>
    </w:p>
    <w:p w:rsidR="006B78BC" w:rsidRPr="006B78BC" w:rsidRDefault="006B78BC" w:rsidP="00BE01D1">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 xml:space="preserve">Что касается йода, то основной источник его естественно-природного поступления на континенты - атмосферные осадки, переносимые с морской акватории, в качестве временно действующих локальных источников могут выступать вулканические извержения, тогда как почвы являются для этого элемента фиксатором и вторичным источником поступления в пищевые цепи. Поэтому неоднородность пространственного распределения этого микроэлемента по определению должна быть предопределена удаленностью от моря и параметрами структуры современного почвенного покрова </w:t>
      </w:r>
      <w:r w:rsidR="00A801B9" w:rsidRPr="00A801B9">
        <w:rPr>
          <w:rFonts w:eastAsia="Calibri"/>
          <w:sz w:val="24"/>
          <w:szCs w:val="24"/>
          <w:lang w:eastAsia="en-US"/>
        </w:rPr>
        <w:t>[</w:t>
      </w:r>
      <w:r w:rsidRPr="006B78BC">
        <w:rPr>
          <w:rFonts w:eastAsia="Calibri"/>
          <w:sz w:val="24"/>
          <w:szCs w:val="24"/>
          <w:lang w:eastAsia="en-US"/>
        </w:rPr>
        <w:t xml:space="preserve">Виноградов, 1927, 1957; Ковальский, 1974; </w:t>
      </w:r>
      <w:r w:rsidR="00A801B9">
        <w:rPr>
          <w:rFonts w:eastAsia="Calibri"/>
          <w:sz w:val="24"/>
          <w:szCs w:val="24"/>
          <w:lang w:eastAsia="en-US"/>
        </w:rPr>
        <w:t>Ермаков, 1999 и др.]</w:t>
      </w:r>
      <w:r w:rsidRPr="006B78BC">
        <w:rPr>
          <w:rFonts w:eastAsia="Calibri"/>
          <w:sz w:val="24"/>
          <w:szCs w:val="24"/>
          <w:lang w:eastAsia="en-US"/>
        </w:rPr>
        <w:t xml:space="preserve">. </w:t>
      </w:r>
    </w:p>
    <w:p w:rsidR="006B78BC" w:rsidRPr="00FE1FE3" w:rsidRDefault="00FE1FE3" w:rsidP="00BE01D1">
      <w:pPr>
        <w:widowControl/>
        <w:autoSpaceDE/>
        <w:autoSpaceDN/>
        <w:adjustRightInd/>
        <w:spacing w:line="360" w:lineRule="auto"/>
        <w:ind w:firstLine="709"/>
        <w:jc w:val="both"/>
        <w:rPr>
          <w:rFonts w:eastAsia="Calibri"/>
          <w:sz w:val="24"/>
          <w:szCs w:val="24"/>
          <w:lang w:eastAsia="en-US"/>
        </w:rPr>
      </w:pPr>
      <w:r>
        <w:rPr>
          <w:rFonts w:eastAsia="Calibri"/>
          <w:sz w:val="24"/>
          <w:szCs w:val="24"/>
          <w:lang w:eastAsia="en-US"/>
        </w:rPr>
        <w:t>Изучение</w:t>
      </w:r>
      <w:r w:rsidR="006B78BC" w:rsidRPr="00FE1FE3">
        <w:rPr>
          <w:rFonts w:eastAsia="Calibri"/>
          <w:sz w:val="24"/>
          <w:szCs w:val="24"/>
          <w:lang w:eastAsia="en-US"/>
        </w:rPr>
        <w:t xml:space="preserve"> содержания меди, кобальта и йода в почвах </w:t>
      </w:r>
      <w:r w:rsidR="00A801B9" w:rsidRPr="00FE1FE3">
        <w:rPr>
          <w:rFonts w:eastAsia="Calibri"/>
          <w:sz w:val="24"/>
          <w:szCs w:val="24"/>
          <w:lang w:eastAsia="en-US"/>
        </w:rPr>
        <w:t>[</w:t>
      </w:r>
      <w:r w:rsidR="006B78BC" w:rsidRPr="00FE1FE3">
        <w:rPr>
          <w:rFonts w:eastAsia="Calibri"/>
          <w:sz w:val="24"/>
          <w:szCs w:val="24"/>
          <w:lang w:eastAsia="en-US"/>
        </w:rPr>
        <w:t>Зборищук, Зырин, 197</w:t>
      </w:r>
      <w:r w:rsidR="00976DB8" w:rsidRPr="00FE1FE3">
        <w:rPr>
          <w:rFonts w:eastAsia="Calibri"/>
          <w:sz w:val="24"/>
          <w:szCs w:val="24"/>
          <w:lang w:eastAsia="en-US"/>
        </w:rPr>
        <w:t>5</w:t>
      </w:r>
      <w:r w:rsidR="00A801B9" w:rsidRPr="00FE1FE3">
        <w:rPr>
          <w:rFonts w:eastAsia="Calibri"/>
          <w:sz w:val="24"/>
          <w:szCs w:val="24"/>
          <w:lang w:eastAsia="en-US"/>
        </w:rPr>
        <w:t>]</w:t>
      </w:r>
      <w:r w:rsidR="006B78BC" w:rsidRPr="00FE1FE3">
        <w:rPr>
          <w:rFonts w:eastAsia="Calibri"/>
          <w:sz w:val="24"/>
          <w:szCs w:val="24"/>
          <w:lang w:eastAsia="en-US"/>
        </w:rPr>
        <w:t xml:space="preserve"> подтверждает данное предположение, а перегруппировка интервальных оценок, использованных при построении этих карт, по критериям пороговых концентраций В.В. Ковальского и сопоставление полученной картосхемы с картой почвообразующих пород составленной П.Н. Чижиков</w:t>
      </w:r>
      <w:r w:rsidR="000C685E" w:rsidRPr="00FE1FE3">
        <w:rPr>
          <w:rFonts w:eastAsia="Calibri"/>
          <w:sz w:val="24"/>
          <w:szCs w:val="24"/>
          <w:lang w:eastAsia="en-US"/>
        </w:rPr>
        <w:t>ым</w:t>
      </w:r>
      <w:r w:rsidR="006B78BC" w:rsidRPr="00FE1FE3">
        <w:rPr>
          <w:rFonts w:eastAsia="Calibri"/>
          <w:sz w:val="24"/>
          <w:szCs w:val="24"/>
          <w:lang w:eastAsia="en-US"/>
        </w:rPr>
        <w:t xml:space="preserve"> (1968) показывает, что наиболее дефицитными по всем трем элементам являются области преимущественного распространения подзолистых и дерново-подзолистых почв, сформированных на флювиогляциальных и древнеаллювиальных песчаных отложениях. Более высоким уровнем обеспеченности микроэлементами характеризуются области распространения лессовидных покровных суглинков и коренных пород. При этом по содержанию йода вся территория НЗ на этих картах выглядела однозначно дефицитной.</w:t>
      </w:r>
    </w:p>
    <w:p w:rsidR="006B78BC" w:rsidRPr="006B78BC" w:rsidRDefault="006B78BC" w:rsidP="00BE01D1">
      <w:pPr>
        <w:widowControl/>
        <w:autoSpaceDE/>
        <w:autoSpaceDN/>
        <w:adjustRightInd/>
        <w:spacing w:line="360" w:lineRule="auto"/>
        <w:ind w:firstLine="709"/>
        <w:jc w:val="both"/>
        <w:rPr>
          <w:sz w:val="24"/>
          <w:szCs w:val="24"/>
          <w:lang w:eastAsia="en-US"/>
        </w:rPr>
      </w:pPr>
      <w:r w:rsidRPr="00FE1FE3">
        <w:rPr>
          <w:sz w:val="24"/>
          <w:szCs w:val="24"/>
          <w:lang w:eastAsia="en-US"/>
        </w:rPr>
        <w:t xml:space="preserve">Слагающие Нечерноземную зону четвертичные почвообразующие породы в подавляющем большинстве случаев представляют собой аллювиальные и ледниковые отложения разного генезиса и возраста, а поскольку именно они являются единственным природным источником поступления Cu и Co в биогеохимические круговороты, естественно предположить, что пространственная специфика распространения этих пород и является базовым фактором, предопределяющим геохимическую неоднородность распространения этих микроэлементов в пределах НЗ. Соответственно, и наблюдаемая пространственная дифференциация территории по содержанию Cu и Co в почвах и растительности должна была изучаться, исходя из геологического строения, ее четвертичной истории и вида геохимического ландшафта (по классификации А.И. Перельмана, 1966). Поэтому маршруты выездов предполагали максимальный охват разнообразия имеющегося в исследуемом районе, а ключевые профили и точки отбора для оценки параметров пространственной неоднородности размещались на территориях, характеризующихся максимальной геохимической контрастностью, т.е. на флювиогляциальных и песчаных отложениях, покровных и моренных суглинках, элювии пермских карбонатных и красноцветных отложений </w:t>
      </w:r>
      <w:r w:rsidR="00A801B9" w:rsidRPr="00FE1FE3">
        <w:rPr>
          <w:sz w:val="24"/>
          <w:szCs w:val="24"/>
          <w:lang w:eastAsia="en-US"/>
        </w:rPr>
        <w:t>[</w:t>
      </w:r>
      <w:r w:rsidRPr="00FE1FE3">
        <w:rPr>
          <w:sz w:val="24"/>
          <w:szCs w:val="24"/>
          <w:lang w:eastAsia="en-US"/>
        </w:rPr>
        <w:t>Перельман, 1966; Перельм</w:t>
      </w:r>
      <w:r w:rsidR="00A801B9" w:rsidRPr="00FE1FE3">
        <w:rPr>
          <w:sz w:val="24"/>
          <w:szCs w:val="24"/>
          <w:lang w:eastAsia="en-US"/>
        </w:rPr>
        <w:t>ан, Борисенко, 1962]</w:t>
      </w:r>
      <w:r w:rsidRPr="00FE1FE3">
        <w:rPr>
          <w:sz w:val="24"/>
          <w:szCs w:val="24"/>
          <w:lang w:eastAsia="en-US"/>
        </w:rPr>
        <w:t>. В целях унификации методики все закладываемые профили были по возможности ориентированы в широтном либо меридиональном направлении.</w:t>
      </w:r>
      <w:r w:rsidRPr="006B78BC">
        <w:rPr>
          <w:sz w:val="24"/>
          <w:szCs w:val="24"/>
          <w:lang w:eastAsia="en-US"/>
        </w:rPr>
        <w:t xml:space="preserve"> </w:t>
      </w:r>
    </w:p>
    <w:p w:rsidR="006B78BC" w:rsidRPr="006B78BC" w:rsidRDefault="006B78BC" w:rsidP="00BE01D1">
      <w:pPr>
        <w:widowControl/>
        <w:autoSpaceDE/>
        <w:autoSpaceDN/>
        <w:adjustRightInd/>
        <w:spacing w:line="360" w:lineRule="auto"/>
        <w:ind w:firstLine="709"/>
        <w:jc w:val="both"/>
        <w:rPr>
          <w:sz w:val="24"/>
          <w:szCs w:val="24"/>
          <w:lang w:eastAsia="en-US"/>
        </w:rPr>
      </w:pPr>
      <w:r w:rsidRPr="006B78BC">
        <w:rPr>
          <w:sz w:val="24"/>
          <w:szCs w:val="24"/>
          <w:lang w:eastAsia="en-US"/>
        </w:rPr>
        <w:t xml:space="preserve">Явная невозможность исследования столь крупной территории традиционными средствами, требующими детального опробования отдельных объектов или закладки регулярных сетей, обусловила необходимость внесения существенных изменений в методические подходы, использованные для изучения территории НЗ. В результате был разработан модернизированный маршрутно-ключевой метод ландшафтного профилирования, позволявший судить о характере геохимической неоднородности, читающейся как на локальном, так и региональном уровне. Этот же подход был одновременно пригоден и для решения задач эколого-геохимического районирования обширных территорий и, соответственно, биогеохимического картографирования НЗ, применительно к оценке обеспеченности территории медью, кобальтом и йодом. </w:t>
      </w:r>
    </w:p>
    <w:p w:rsidR="006B78BC" w:rsidRPr="00383403" w:rsidRDefault="006B78BC" w:rsidP="001B5A96">
      <w:pPr>
        <w:widowControl/>
        <w:autoSpaceDE/>
        <w:autoSpaceDN/>
        <w:adjustRightInd/>
        <w:spacing w:line="360" w:lineRule="auto"/>
        <w:ind w:firstLine="709"/>
        <w:jc w:val="both"/>
        <w:rPr>
          <w:spacing w:val="-4"/>
          <w:sz w:val="24"/>
          <w:szCs w:val="24"/>
          <w:lang w:eastAsia="en-US"/>
        </w:rPr>
      </w:pPr>
      <w:r w:rsidRPr="00383403">
        <w:rPr>
          <w:spacing w:val="-4"/>
          <w:sz w:val="24"/>
          <w:szCs w:val="24"/>
          <w:lang w:eastAsia="en-US"/>
        </w:rPr>
        <w:t xml:space="preserve">Анализ имеющихся карт содержания меди, кобальта и йода в почвах Европейской территории бывшего СССР </w:t>
      </w:r>
      <w:r w:rsidR="00A801B9" w:rsidRPr="00383403">
        <w:rPr>
          <w:spacing w:val="-4"/>
          <w:sz w:val="24"/>
          <w:szCs w:val="24"/>
          <w:lang w:eastAsia="en-US"/>
        </w:rPr>
        <w:t>[</w:t>
      </w:r>
      <w:r w:rsidRPr="00383403">
        <w:rPr>
          <w:spacing w:val="-4"/>
          <w:sz w:val="24"/>
          <w:szCs w:val="24"/>
          <w:lang w:eastAsia="en-US"/>
        </w:rPr>
        <w:t xml:space="preserve">Тюрюканов, 1968; Зборищук, Зырин, 1974, Лозовский, 1972; </w:t>
      </w:r>
      <w:r w:rsidR="00A801B9" w:rsidRPr="00383403">
        <w:rPr>
          <w:spacing w:val="-4"/>
          <w:sz w:val="24"/>
          <w:szCs w:val="24"/>
          <w:lang w:eastAsia="en-US"/>
        </w:rPr>
        <w:t>Комракова, 1981]</w:t>
      </w:r>
      <w:r w:rsidRPr="00383403">
        <w:rPr>
          <w:spacing w:val="-4"/>
          <w:sz w:val="24"/>
          <w:szCs w:val="24"/>
          <w:lang w:eastAsia="en-US"/>
        </w:rPr>
        <w:t xml:space="preserve"> подтвердил правильность выдвинутой гипотезы о наличии различий в химическом составе пород разного генезиса и возраста. При этом использование методов картографического анализа, аналогичных использованным при картировании борного региона, позволило осуществить применительно к территории НЗ процедуру перегруппировки интервальных оценок, используя в качестве границ интервала критерии пороговых концентраций В.В. Ковальского. В результате был построен набор тематических карто-схем, характеризующий уровень дефицитности территории НЗ применительно ко всем трем изучаемым элементам (рис. 3.3 – 3.5), представляющее собой карто-схемы Ю.Н. Зборищука (А)</w:t>
      </w:r>
      <w:r w:rsidR="00BE01D1" w:rsidRPr="00383403">
        <w:rPr>
          <w:spacing w:val="-4"/>
          <w:sz w:val="24"/>
          <w:szCs w:val="24"/>
          <w:lang w:eastAsia="en-US"/>
        </w:rPr>
        <w:t>,</w:t>
      </w:r>
      <w:r w:rsidR="00C878D1" w:rsidRPr="00383403">
        <w:rPr>
          <w:spacing w:val="-4"/>
          <w:sz w:val="24"/>
          <w:szCs w:val="24"/>
          <w:lang w:eastAsia="en-US"/>
        </w:rPr>
        <w:t xml:space="preserve"> </w:t>
      </w:r>
      <w:r w:rsidRPr="00383403">
        <w:rPr>
          <w:spacing w:val="-4"/>
          <w:sz w:val="24"/>
          <w:szCs w:val="24"/>
          <w:lang w:eastAsia="en-US"/>
        </w:rPr>
        <w:t>представленные в градациях пороговых ко</w:t>
      </w:r>
      <w:r w:rsidR="00A801B9" w:rsidRPr="00383403">
        <w:rPr>
          <w:spacing w:val="-4"/>
          <w:sz w:val="24"/>
          <w:szCs w:val="24"/>
          <w:lang w:eastAsia="en-US"/>
        </w:rPr>
        <w:t>нцентраций В.В. Ковальского (Б)</w:t>
      </w:r>
      <w:r w:rsidR="00976DB8" w:rsidRPr="00383403">
        <w:rPr>
          <w:spacing w:val="-4"/>
        </w:rPr>
        <w:t xml:space="preserve"> </w:t>
      </w:r>
      <w:r w:rsidR="00A801B9" w:rsidRPr="00383403">
        <w:rPr>
          <w:spacing w:val="-4"/>
          <w:sz w:val="24"/>
          <w:szCs w:val="24"/>
          <w:lang w:eastAsia="en-US"/>
        </w:rPr>
        <w:t>[</w:t>
      </w:r>
      <w:r w:rsidR="00976DB8" w:rsidRPr="00383403">
        <w:rPr>
          <w:spacing w:val="-4"/>
          <w:sz w:val="24"/>
          <w:szCs w:val="24"/>
          <w:lang w:eastAsia="en-US"/>
        </w:rPr>
        <w:t>Зырин, Зборищук</w:t>
      </w:r>
      <w:r w:rsidR="000C685E" w:rsidRPr="00383403">
        <w:rPr>
          <w:spacing w:val="-4"/>
          <w:sz w:val="24"/>
          <w:szCs w:val="24"/>
          <w:lang w:eastAsia="en-US"/>
        </w:rPr>
        <w:t>,</w:t>
      </w:r>
      <w:r w:rsidR="00976DB8" w:rsidRPr="00383403">
        <w:rPr>
          <w:spacing w:val="-4"/>
          <w:sz w:val="24"/>
          <w:szCs w:val="24"/>
          <w:lang w:eastAsia="en-US"/>
        </w:rPr>
        <w:t xml:space="preserve"> 1975</w:t>
      </w:r>
      <w:r w:rsidR="00A801B9" w:rsidRPr="00383403">
        <w:rPr>
          <w:spacing w:val="-4"/>
          <w:sz w:val="24"/>
          <w:szCs w:val="24"/>
          <w:lang w:eastAsia="en-US"/>
        </w:rPr>
        <w:t>]</w:t>
      </w:r>
      <w:r w:rsidR="000C685E" w:rsidRPr="00383403">
        <w:rPr>
          <w:spacing w:val="-4"/>
          <w:sz w:val="24"/>
          <w:szCs w:val="24"/>
          <w:lang w:eastAsia="en-US"/>
        </w:rPr>
        <w:t>.</w:t>
      </w:r>
    </w:p>
    <w:p w:rsidR="00FE3DFC" w:rsidRDefault="007C37BF" w:rsidP="007C37BF">
      <w:pPr>
        <w:widowControl/>
        <w:autoSpaceDE/>
        <w:autoSpaceDN/>
        <w:adjustRightInd/>
        <w:spacing w:line="360" w:lineRule="auto"/>
        <w:ind w:firstLine="708"/>
        <w:jc w:val="both"/>
        <w:rPr>
          <w:sz w:val="24"/>
          <w:szCs w:val="24"/>
          <w:lang w:eastAsia="en-US"/>
        </w:rPr>
      </w:pPr>
      <w:r w:rsidRPr="007C37BF">
        <w:rPr>
          <w:sz w:val="24"/>
          <w:szCs w:val="24"/>
          <w:lang w:eastAsia="en-US"/>
        </w:rPr>
        <w:t>Последующее сопоставление полученных картосхем с картой почвообразующих пород П.Н. Чижикова (1968) показало, что наиболее дефицитными по меди и кобальту являются области преимущественного распространения подзолистых и дерново-подзолистых почв, сформированных на флювиогляциальных и древнеаллювиальных песчаных отложениях московского возраста.</w:t>
      </w:r>
    </w:p>
    <w:p w:rsidR="002519AA" w:rsidRDefault="002519AA" w:rsidP="007C37BF">
      <w:pPr>
        <w:widowControl/>
        <w:autoSpaceDE/>
        <w:autoSpaceDN/>
        <w:adjustRightInd/>
        <w:spacing w:line="360" w:lineRule="auto"/>
        <w:ind w:firstLine="708"/>
        <w:jc w:val="both"/>
        <w:rPr>
          <w:sz w:val="24"/>
          <w:szCs w:val="24"/>
          <w:lang w:eastAsia="en-US"/>
        </w:rPr>
      </w:pPr>
      <w:r w:rsidRPr="002519AA">
        <w:rPr>
          <w:rFonts w:ascii="Calibri" w:eastAsia="Calibri" w:hAnsi="Calibri"/>
          <w:noProof/>
          <w:sz w:val="24"/>
          <w:szCs w:val="24"/>
        </w:rPr>
        <w:drawing>
          <wp:anchor distT="0" distB="0" distL="114300" distR="114300" simplePos="0" relativeHeight="251720704" behindDoc="0" locked="1" layoutInCell="0" allowOverlap="0" wp14:anchorId="2B6C5031" wp14:editId="754D2E4E">
            <wp:simplePos x="0" y="0"/>
            <wp:positionH relativeFrom="column">
              <wp:posOffset>2934335</wp:posOffset>
            </wp:positionH>
            <wp:positionV relativeFrom="page">
              <wp:posOffset>968375</wp:posOffset>
            </wp:positionV>
            <wp:extent cx="2592705" cy="1616710"/>
            <wp:effectExtent l="0" t="0" r="0" b="0"/>
            <wp:wrapSquare wrapText="bothSides"/>
            <wp:docPr id="225" name="Рисунок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8"/>
                    <pic:cNvPicPr>
                      <a:picLocks noChangeAspect="1" noChangeArrowheads="1"/>
                    </pic:cNvPicPr>
                  </pic:nvPicPr>
                  <pic:blipFill>
                    <a:blip r:embed="rId28" cstate="print"/>
                    <a:srcRect/>
                    <a:stretch>
                      <a:fillRect/>
                    </a:stretch>
                  </pic:blipFill>
                  <pic:spPr bwMode="auto">
                    <a:xfrm>
                      <a:off x="0" y="0"/>
                      <a:ext cx="2592705" cy="161671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71423E">
        <w:rPr>
          <w:noProof/>
          <w:sz w:val="24"/>
          <w:szCs w:val="24"/>
        </w:rPr>
        <w:drawing>
          <wp:anchor distT="0" distB="0" distL="114300" distR="114300" simplePos="0" relativeHeight="251718656" behindDoc="0" locked="1" layoutInCell="0" allowOverlap="0" wp14:anchorId="24D522E9" wp14:editId="1FA90071">
            <wp:simplePos x="0" y="0"/>
            <wp:positionH relativeFrom="column">
              <wp:posOffset>184150</wp:posOffset>
            </wp:positionH>
            <wp:positionV relativeFrom="page">
              <wp:posOffset>968375</wp:posOffset>
            </wp:positionV>
            <wp:extent cx="2749550" cy="1651000"/>
            <wp:effectExtent l="0" t="0" r="0" b="0"/>
            <wp:wrapSquare wrapText="bothSides"/>
            <wp:docPr id="16" name="Рисунок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2749550" cy="1651000"/>
                    </a:xfrm>
                    <a:prstGeom prst="rect">
                      <a:avLst/>
                    </a:prstGeom>
                    <a:noFill/>
                  </pic:spPr>
                </pic:pic>
              </a:graphicData>
            </a:graphic>
            <wp14:sizeRelH relativeFrom="page">
              <wp14:pctWidth>0</wp14:pctWidth>
            </wp14:sizeRelH>
            <wp14:sizeRelV relativeFrom="page">
              <wp14:pctHeight>0</wp14:pctHeight>
            </wp14:sizeRelV>
          </wp:anchor>
        </w:drawing>
      </w:r>
    </w:p>
    <w:p w:rsidR="004403BD" w:rsidRDefault="004403BD" w:rsidP="007C37BF">
      <w:pPr>
        <w:widowControl/>
        <w:autoSpaceDE/>
        <w:autoSpaceDN/>
        <w:adjustRightInd/>
        <w:spacing w:line="360" w:lineRule="auto"/>
        <w:ind w:firstLine="708"/>
        <w:jc w:val="both"/>
        <w:rPr>
          <w:sz w:val="24"/>
          <w:szCs w:val="24"/>
          <w:lang w:eastAsia="en-US"/>
        </w:rPr>
      </w:pPr>
    </w:p>
    <w:p w:rsidR="00D06D26" w:rsidRDefault="00D06D26" w:rsidP="007C37BF">
      <w:pPr>
        <w:widowControl/>
        <w:autoSpaceDE/>
        <w:autoSpaceDN/>
        <w:adjustRightInd/>
        <w:spacing w:line="360" w:lineRule="auto"/>
        <w:ind w:firstLine="708"/>
        <w:jc w:val="both"/>
        <w:rPr>
          <w:sz w:val="24"/>
          <w:szCs w:val="24"/>
          <w:lang w:eastAsia="en-US"/>
        </w:rPr>
      </w:pPr>
    </w:p>
    <w:p w:rsidR="00D06D26" w:rsidRDefault="00D06D26" w:rsidP="007C37BF">
      <w:pPr>
        <w:widowControl/>
        <w:autoSpaceDE/>
        <w:autoSpaceDN/>
        <w:adjustRightInd/>
        <w:spacing w:line="360" w:lineRule="auto"/>
        <w:ind w:firstLine="708"/>
        <w:jc w:val="both"/>
        <w:rPr>
          <w:sz w:val="24"/>
          <w:szCs w:val="24"/>
          <w:lang w:eastAsia="en-US"/>
        </w:rPr>
      </w:pPr>
    </w:p>
    <w:p w:rsidR="00AD2B71" w:rsidRDefault="00AD2B71" w:rsidP="007C37BF">
      <w:pPr>
        <w:widowControl/>
        <w:autoSpaceDE/>
        <w:autoSpaceDN/>
        <w:adjustRightInd/>
        <w:spacing w:line="360" w:lineRule="auto"/>
        <w:ind w:firstLine="708"/>
        <w:jc w:val="both"/>
        <w:rPr>
          <w:sz w:val="24"/>
          <w:szCs w:val="24"/>
          <w:lang w:eastAsia="en-US"/>
        </w:rPr>
      </w:pPr>
    </w:p>
    <w:p w:rsidR="00AD2B71" w:rsidRDefault="00AD2B71" w:rsidP="007C37BF">
      <w:pPr>
        <w:widowControl/>
        <w:autoSpaceDE/>
        <w:autoSpaceDN/>
        <w:adjustRightInd/>
        <w:spacing w:line="360" w:lineRule="auto"/>
        <w:ind w:firstLine="708"/>
        <w:jc w:val="both"/>
        <w:rPr>
          <w:sz w:val="24"/>
          <w:szCs w:val="24"/>
          <w:lang w:eastAsia="en-US"/>
        </w:rPr>
      </w:pPr>
    </w:p>
    <w:p w:rsidR="002519AA" w:rsidRDefault="002519AA" w:rsidP="002519AA">
      <w:pPr>
        <w:widowControl/>
        <w:autoSpaceDE/>
        <w:autoSpaceDN/>
        <w:adjustRightInd/>
        <w:spacing w:line="360" w:lineRule="auto"/>
        <w:jc w:val="both"/>
        <w:rPr>
          <w:sz w:val="24"/>
          <w:szCs w:val="24"/>
          <w:lang w:eastAsia="en-US"/>
        </w:rPr>
      </w:pPr>
      <w:r>
        <w:rPr>
          <w:sz w:val="24"/>
          <w:szCs w:val="24"/>
          <w:lang w:eastAsia="en-US"/>
        </w:rPr>
        <w:tab/>
      </w:r>
      <w:r>
        <w:rPr>
          <w:sz w:val="24"/>
          <w:szCs w:val="24"/>
          <w:lang w:eastAsia="en-US"/>
        </w:rPr>
        <w:tab/>
      </w:r>
      <w:r w:rsidR="004F0912">
        <w:rPr>
          <w:sz w:val="24"/>
          <w:szCs w:val="24"/>
          <w:lang w:eastAsia="en-US"/>
        </w:rPr>
        <w:tab/>
      </w:r>
      <w:r>
        <w:rPr>
          <w:sz w:val="24"/>
          <w:szCs w:val="24"/>
          <w:lang w:eastAsia="en-US"/>
        </w:rPr>
        <w:tab/>
        <w:t>А</w:t>
      </w:r>
      <w:r>
        <w:rPr>
          <w:sz w:val="24"/>
          <w:szCs w:val="24"/>
          <w:lang w:eastAsia="en-US"/>
        </w:rPr>
        <w:tab/>
      </w:r>
      <w:r>
        <w:rPr>
          <w:sz w:val="24"/>
          <w:szCs w:val="24"/>
          <w:lang w:eastAsia="en-US"/>
        </w:rPr>
        <w:tab/>
      </w:r>
      <w:r>
        <w:rPr>
          <w:sz w:val="24"/>
          <w:szCs w:val="24"/>
          <w:lang w:eastAsia="en-US"/>
        </w:rPr>
        <w:tab/>
      </w:r>
      <w:r>
        <w:rPr>
          <w:sz w:val="24"/>
          <w:szCs w:val="24"/>
          <w:lang w:eastAsia="en-US"/>
        </w:rPr>
        <w:tab/>
      </w:r>
      <w:r>
        <w:rPr>
          <w:sz w:val="24"/>
          <w:szCs w:val="24"/>
          <w:lang w:eastAsia="en-US"/>
        </w:rPr>
        <w:tab/>
      </w:r>
      <w:r>
        <w:rPr>
          <w:sz w:val="24"/>
          <w:szCs w:val="24"/>
          <w:lang w:eastAsia="en-US"/>
        </w:rPr>
        <w:tab/>
        <w:t>Б</w:t>
      </w:r>
    </w:p>
    <w:p w:rsidR="002519AA" w:rsidRPr="006B78BC" w:rsidRDefault="002519AA" w:rsidP="002519AA">
      <w:pPr>
        <w:widowControl/>
        <w:autoSpaceDE/>
        <w:autoSpaceDN/>
        <w:adjustRightInd/>
        <w:spacing w:line="360" w:lineRule="auto"/>
        <w:jc w:val="center"/>
        <w:rPr>
          <w:sz w:val="16"/>
          <w:szCs w:val="16"/>
          <w:lang w:eastAsia="en-US"/>
        </w:rPr>
      </w:pPr>
      <w:r w:rsidRPr="00BE01D1">
        <w:rPr>
          <w:sz w:val="24"/>
          <w:szCs w:val="24"/>
          <w:lang w:eastAsia="en-US"/>
        </w:rPr>
        <w:t>Рисунок 3.3</w:t>
      </w:r>
      <w:r w:rsidR="007B4D52">
        <w:rPr>
          <w:sz w:val="24"/>
          <w:szCs w:val="24"/>
          <w:lang w:eastAsia="en-US"/>
        </w:rPr>
        <w:t>.</w:t>
      </w:r>
      <w:r w:rsidRPr="00C878D1">
        <w:rPr>
          <w:sz w:val="24"/>
          <w:szCs w:val="24"/>
          <w:lang w:eastAsia="en-US"/>
        </w:rPr>
        <w:t xml:space="preserve"> </w:t>
      </w:r>
      <w:r w:rsidRPr="00BE01D1">
        <w:rPr>
          <w:sz w:val="24"/>
          <w:szCs w:val="24"/>
          <w:lang w:eastAsia="en-US"/>
        </w:rPr>
        <w:t>Эколого-геохимическая оценка обеспеченности почв НЗ медью</w:t>
      </w:r>
      <w:r w:rsidRPr="00976DB8">
        <w:rPr>
          <w:sz w:val="24"/>
          <w:szCs w:val="24"/>
          <w:lang w:eastAsia="en-US"/>
        </w:rPr>
        <w:t xml:space="preserve"> </w:t>
      </w:r>
    </w:p>
    <w:p w:rsidR="0071423E" w:rsidRDefault="00AD2B71">
      <w:r w:rsidRPr="00A11C6F">
        <w:rPr>
          <w:noProof/>
          <w:sz w:val="24"/>
          <w:szCs w:val="24"/>
        </w:rPr>
        <w:drawing>
          <wp:anchor distT="0" distB="0" distL="0" distR="0" simplePos="0" relativeHeight="251721728" behindDoc="0" locked="0" layoutInCell="0" allowOverlap="0" wp14:anchorId="3E0A383D" wp14:editId="291C4585">
            <wp:simplePos x="0" y="0"/>
            <wp:positionH relativeFrom="column">
              <wp:posOffset>2851785</wp:posOffset>
            </wp:positionH>
            <wp:positionV relativeFrom="page">
              <wp:posOffset>3319780</wp:posOffset>
            </wp:positionV>
            <wp:extent cx="2865755" cy="1610360"/>
            <wp:effectExtent l="0" t="0" r="0" b="0"/>
            <wp:wrapSquare wrapText="bothSides"/>
            <wp:docPr id="29" name="Рисунок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1"/>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865755" cy="161036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A11C6F">
        <w:rPr>
          <w:rFonts w:eastAsia="Calibri"/>
          <w:noProof/>
          <w:sz w:val="24"/>
          <w:szCs w:val="24"/>
        </w:rPr>
        <w:drawing>
          <wp:inline distT="0" distB="0" distL="0" distR="0" wp14:anchorId="5DB37C4D" wp14:editId="49B46D1D">
            <wp:extent cx="2590800" cy="1696234"/>
            <wp:effectExtent l="0" t="0" r="0" b="0"/>
            <wp:docPr id="28" name="Рисунок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0"/>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2596259" cy="1699808"/>
                    </a:xfrm>
                    <a:prstGeom prst="rect">
                      <a:avLst/>
                    </a:prstGeom>
                    <a:noFill/>
                    <a:ln w="9525">
                      <a:noFill/>
                      <a:miter lim="800000"/>
                      <a:headEnd/>
                      <a:tailEnd/>
                    </a:ln>
                  </pic:spPr>
                </pic:pic>
              </a:graphicData>
            </a:graphic>
          </wp:inline>
        </w:drawing>
      </w:r>
    </w:p>
    <w:p w:rsidR="002519AA" w:rsidRDefault="002519AA"/>
    <w:p w:rsidR="004403BD" w:rsidRPr="00D06D26" w:rsidRDefault="004403BD" w:rsidP="00D06D26">
      <w:pPr>
        <w:spacing w:line="360" w:lineRule="auto"/>
        <w:rPr>
          <w:sz w:val="24"/>
          <w:szCs w:val="24"/>
        </w:rPr>
      </w:pPr>
      <w:r w:rsidRPr="004403BD">
        <w:tab/>
      </w:r>
      <w:r w:rsidRPr="004403BD">
        <w:tab/>
      </w:r>
      <w:r w:rsidRPr="004403BD">
        <w:tab/>
      </w:r>
      <w:r w:rsidRPr="00D06D26">
        <w:rPr>
          <w:sz w:val="24"/>
          <w:szCs w:val="24"/>
        </w:rPr>
        <w:t>А</w:t>
      </w:r>
      <w:r w:rsidRPr="004403BD">
        <w:tab/>
      </w:r>
      <w:r w:rsidRPr="004403BD">
        <w:tab/>
      </w:r>
      <w:r w:rsidRPr="004403BD">
        <w:tab/>
      </w:r>
      <w:r w:rsidRPr="004403BD">
        <w:tab/>
      </w:r>
      <w:r w:rsidRPr="004403BD">
        <w:tab/>
      </w:r>
      <w:r w:rsidRPr="004403BD">
        <w:tab/>
      </w:r>
      <w:r w:rsidRPr="00D06D26">
        <w:rPr>
          <w:sz w:val="24"/>
          <w:szCs w:val="24"/>
        </w:rPr>
        <w:t>Б</w:t>
      </w:r>
    </w:p>
    <w:p w:rsidR="004403BD" w:rsidRPr="009907D0" w:rsidRDefault="004403BD" w:rsidP="00D06D26">
      <w:pPr>
        <w:widowControl/>
        <w:autoSpaceDE/>
        <w:autoSpaceDN/>
        <w:adjustRightInd/>
        <w:spacing w:line="276" w:lineRule="auto"/>
        <w:jc w:val="center"/>
        <w:rPr>
          <w:spacing w:val="-10"/>
          <w:sz w:val="24"/>
          <w:szCs w:val="24"/>
          <w:lang w:eastAsia="en-US"/>
        </w:rPr>
      </w:pPr>
      <w:r w:rsidRPr="006B78BC">
        <w:rPr>
          <w:sz w:val="22"/>
          <w:szCs w:val="22"/>
          <w:lang w:eastAsia="en-US"/>
        </w:rPr>
        <w:t>Р</w:t>
      </w:r>
      <w:r w:rsidRPr="00BE01D1">
        <w:rPr>
          <w:sz w:val="24"/>
          <w:szCs w:val="24"/>
          <w:lang w:eastAsia="en-US"/>
        </w:rPr>
        <w:t>исунок 3.4</w:t>
      </w:r>
      <w:r w:rsidR="007B4D52">
        <w:rPr>
          <w:sz w:val="24"/>
          <w:szCs w:val="24"/>
          <w:lang w:eastAsia="en-US"/>
        </w:rPr>
        <w:t>.</w:t>
      </w:r>
      <w:r w:rsidRPr="00BE01D1">
        <w:rPr>
          <w:sz w:val="24"/>
          <w:szCs w:val="24"/>
          <w:lang w:eastAsia="en-US"/>
        </w:rPr>
        <w:t xml:space="preserve"> </w:t>
      </w:r>
      <w:r w:rsidRPr="009907D0">
        <w:rPr>
          <w:spacing w:val="-10"/>
          <w:sz w:val="24"/>
          <w:szCs w:val="24"/>
          <w:lang w:eastAsia="en-US"/>
        </w:rPr>
        <w:t>Эколого-геохимическая оценка обеспеченности почв НЗ кобальтом</w:t>
      </w:r>
    </w:p>
    <w:p w:rsidR="002519AA" w:rsidRDefault="004403BD">
      <w:r w:rsidRPr="00A11C6F">
        <w:rPr>
          <w:noProof/>
          <w:sz w:val="24"/>
          <w:szCs w:val="24"/>
        </w:rPr>
        <w:drawing>
          <wp:anchor distT="0" distB="0" distL="114300" distR="114300" simplePos="0" relativeHeight="251715584" behindDoc="0" locked="0" layoutInCell="1" allowOverlap="1" wp14:anchorId="7BB46E39" wp14:editId="53F5887A">
            <wp:simplePos x="0" y="0"/>
            <wp:positionH relativeFrom="column">
              <wp:posOffset>3001010</wp:posOffset>
            </wp:positionH>
            <wp:positionV relativeFrom="paragraph">
              <wp:posOffset>169545</wp:posOffset>
            </wp:positionV>
            <wp:extent cx="2606040" cy="1524635"/>
            <wp:effectExtent l="0" t="0" r="0" b="0"/>
            <wp:wrapSquare wrapText="bothSides"/>
            <wp:docPr id="31" name="Рисунок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2606040" cy="1524635"/>
                    </a:xfrm>
                    <a:prstGeom prst="rect">
                      <a:avLst/>
                    </a:prstGeom>
                    <a:noFill/>
                  </pic:spPr>
                </pic:pic>
              </a:graphicData>
            </a:graphic>
            <wp14:sizeRelH relativeFrom="page">
              <wp14:pctWidth>0</wp14:pctWidth>
            </wp14:sizeRelH>
            <wp14:sizeRelV relativeFrom="page">
              <wp14:pctHeight>0</wp14:pctHeight>
            </wp14:sizeRelV>
          </wp:anchor>
        </w:drawing>
      </w:r>
    </w:p>
    <w:p w:rsidR="002519AA" w:rsidRDefault="00D06D26">
      <w:r w:rsidRPr="00A11C6F">
        <w:rPr>
          <w:noProof/>
          <w:sz w:val="24"/>
          <w:szCs w:val="24"/>
        </w:rPr>
        <w:drawing>
          <wp:anchor distT="0" distB="0" distL="114300" distR="114300" simplePos="0" relativeHeight="251723776" behindDoc="0" locked="0" layoutInCell="1" allowOverlap="1" wp14:anchorId="04859A32" wp14:editId="147929B6">
            <wp:simplePos x="0" y="0"/>
            <wp:positionH relativeFrom="column">
              <wp:posOffset>-43180</wp:posOffset>
            </wp:positionH>
            <wp:positionV relativeFrom="paragraph">
              <wp:posOffset>82550</wp:posOffset>
            </wp:positionV>
            <wp:extent cx="2895600" cy="1663700"/>
            <wp:effectExtent l="0" t="0" r="0" b="0"/>
            <wp:wrapSquare wrapText="bothSides"/>
            <wp:docPr id="233" name="Рисунок 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5"/>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2895600" cy="1663700"/>
                    </a:xfrm>
                    <a:prstGeom prst="rect">
                      <a:avLst/>
                    </a:prstGeom>
                    <a:noFill/>
                  </pic:spPr>
                </pic:pic>
              </a:graphicData>
            </a:graphic>
            <wp14:sizeRelH relativeFrom="page">
              <wp14:pctWidth>0</wp14:pctWidth>
            </wp14:sizeRelH>
            <wp14:sizeRelV relativeFrom="page">
              <wp14:pctHeight>0</wp14:pctHeight>
            </wp14:sizeRelV>
          </wp:anchor>
        </w:drawing>
      </w:r>
    </w:p>
    <w:p w:rsidR="004403BD" w:rsidRDefault="004403BD"/>
    <w:p w:rsidR="004403BD" w:rsidRDefault="004403BD"/>
    <w:p w:rsidR="004403BD" w:rsidRDefault="004403BD"/>
    <w:p w:rsidR="004403BD" w:rsidRDefault="004403BD"/>
    <w:p w:rsidR="004403BD" w:rsidRDefault="004403BD"/>
    <w:p w:rsidR="004403BD" w:rsidRDefault="004403BD"/>
    <w:p w:rsidR="004403BD" w:rsidRDefault="004403BD"/>
    <w:p w:rsidR="004403BD" w:rsidRDefault="004403BD"/>
    <w:p w:rsidR="004403BD" w:rsidRDefault="004403BD"/>
    <w:p w:rsidR="004403BD" w:rsidRDefault="004403BD"/>
    <w:p w:rsidR="004403BD" w:rsidRDefault="004403BD"/>
    <w:p w:rsidR="004403BD" w:rsidRPr="007B4D52" w:rsidRDefault="004403BD" w:rsidP="00D06D26">
      <w:pPr>
        <w:spacing w:line="360" w:lineRule="auto"/>
        <w:rPr>
          <w:sz w:val="24"/>
          <w:szCs w:val="24"/>
        </w:rPr>
      </w:pPr>
      <w:r w:rsidRPr="007B4D52">
        <w:rPr>
          <w:sz w:val="24"/>
          <w:szCs w:val="24"/>
        </w:rPr>
        <w:tab/>
      </w:r>
      <w:r w:rsidRPr="007B4D52">
        <w:rPr>
          <w:sz w:val="24"/>
          <w:szCs w:val="24"/>
        </w:rPr>
        <w:tab/>
      </w:r>
      <w:r w:rsidRPr="007B4D52">
        <w:rPr>
          <w:sz w:val="24"/>
          <w:szCs w:val="24"/>
        </w:rPr>
        <w:tab/>
        <w:t>А</w:t>
      </w:r>
      <w:r w:rsidRPr="007B4D52">
        <w:rPr>
          <w:sz w:val="24"/>
          <w:szCs w:val="24"/>
        </w:rPr>
        <w:tab/>
      </w:r>
      <w:r w:rsidRPr="007B4D52">
        <w:rPr>
          <w:sz w:val="24"/>
          <w:szCs w:val="24"/>
        </w:rPr>
        <w:tab/>
      </w:r>
      <w:r w:rsidRPr="007B4D52">
        <w:rPr>
          <w:sz w:val="24"/>
          <w:szCs w:val="24"/>
        </w:rPr>
        <w:tab/>
      </w:r>
      <w:r w:rsidRPr="007B4D52">
        <w:rPr>
          <w:sz w:val="24"/>
          <w:szCs w:val="24"/>
        </w:rPr>
        <w:tab/>
      </w:r>
      <w:r w:rsidRPr="007B4D52">
        <w:rPr>
          <w:sz w:val="24"/>
          <w:szCs w:val="24"/>
        </w:rPr>
        <w:tab/>
      </w:r>
      <w:r w:rsidRPr="007B4D52">
        <w:rPr>
          <w:sz w:val="24"/>
          <w:szCs w:val="24"/>
        </w:rPr>
        <w:tab/>
        <w:t>Б</w:t>
      </w:r>
    </w:p>
    <w:p w:rsidR="0071423E" w:rsidRPr="00BE01D1" w:rsidRDefault="0071423E" w:rsidP="00D06D26">
      <w:pPr>
        <w:widowControl/>
        <w:autoSpaceDE/>
        <w:autoSpaceDN/>
        <w:adjustRightInd/>
        <w:spacing w:line="360" w:lineRule="auto"/>
        <w:jc w:val="center"/>
        <w:rPr>
          <w:sz w:val="24"/>
          <w:szCs w:val="24"/>
          <w:lang w:eastAsia="en-US"/>
        </w:rPr>
      </w:pPr>
      <w:r w:rsidRPr="00BE01D1">
        <w:rPr>
          <w:sz w:val="24"/>
          <w:szCs w:val="24"/>
          <w:lang w:eastAsia="en-US"/>
        </w:rPr>
        <w:t>Рисунок 3.5</w:t>
      </w:r>
      <w:r w:rsidR="007B4D52">
        <w:rPr>
          <w:sz w:val="24"/>
          <w:szCs w:val="24"/>
          <w:lang w:eastAsia="en-US"/>
        </w:rPr>
        <w:t>.</w:t>
      </w:r>
      <w:r w:rsidRPr="00BE01D1">
        <w:rPr>
          <w:sz w:val="24"/>
          <w:szCs w:val="24"/>
          <w:lang w:eastAsia="en-US"/>
        </w:rPr>
        <w:t xml:space="preserve"> Эколого-геохимическая оценка обеспеченности почв НЗ йодом</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Одновременно области распространения лессовидных покровных суглинков и коренных пород, как правило, характеризуются более высоким уровнем</w:t>
      </w:r>
      <w:r w:rsidR="000C685E">
        <w:rPr>
          <w:sz w:val="24"/>
          <w:szCs w:val="24"/>
          <w:lang w:eastAsia="en-US"/>
        </w:rPr>
        <w:t xml:space="preserve"> обеспеченности микроэлементами</w:t>
      </w:r>
      <w:r w:rsidR="00A801B9">
        <w:rPr>
          <w:sz w:val="24"/>
          <w:szCs w:val="24"/>
          <w:lang w:eastAsia="en-US"/>
        </w:rPr>
        <w:t xml:space="preserve"> [</w:t>
      </w:r>
      <w:r w:rsidRPr="006B78BC">
        <w:rPr>
          <w:sz w:val="24"/>
          <w:szCs w:val="24"/>
          <w:lang w:eastAsia="en-US"/>
        </w:rPr>
        <w:t>Геохимические про</w:t>
      </w:r>
      <w:r w:rsidR="007C37BF">
        <w:rPr>
          <w:sz w:val="24"/>
          <w:szCs w:val="24"/>
          <w:lang w:eastAsia="en-US"/>
        </w:rPr>
        <w:t>винции покровных отложений БССР</w:t>
      </w:r>
      <w:r w:rsidRPr="006B78BC">
        <w:rPr>
          <w:sz w:val="24"/>
          <w:szCs w:val="24"/>
          <w:lang w:eastAsia="en-US"/>
        </w:rPr>
        <w:t>, 1969, Коробова</w:t>
      </w:r>
      <w:r w:rsidR="000C685E">
        <w:rPr>
          <w:sz w:val="24"/>
          <w:szCs w:val="24"/>
          <w:lang w:eastAsia="en-US"/>
        </w:rPr>
        <w:t>,</w:t>
      </w:r>
      <w:r w:rsidR="00A801B9">
        <w:rPr>
          <w:sz w:val="24"/>
          <w:szCs w:val="24"/>
          <w:lang w:eastAsia="en-US"/>
        </w:rPr>
        <w:t xml:space="preserve"> 1984, 1990 и др.]</w:t>
      </w:r>
      <w:r w:rsidRPr="006B78BC">
        <w:rPr>
          <w:sz w:val="24"/>
          <w:szCs w:val="24"/>
          <w:lang w:eastAsia="en-US"/>
        </w:rPr>
        <w:t xml:space="preserve">. При этом по содержанию йода вся территория НЗ представлялась практически однородно дефицитной. </w:t>
      </w:r>
    </w:p>
    <w:p w:rsidR="006B78BC" w:rsidRPr="001B5A96" w:rsidRDefault="006B78BC" w:rsidP="007C37BF">
      <w:pPr>
        <w:widowControl/>
        <w:autoSpaceDE/>
        <w:autoSpaceDN/>
        <w:adjustRightInd/>
        <w:spacing w:line="360" w:lineRule="auto"/>
        <w:ind w:firstLine="708"/>
        <w:jc w:val="both"/>
        <w:rPr>
          <w:sz w:val="24"/>
          <w:szCs w:val="24"/>
          <w:lang w:eastAsia="en-US"/>
        </w:rPr>
      </w:pPr>
      <w:r w:rsidRPr="006B78BC">
        <w:rPr>
          <w:sz w:val="24"/>
          <w:szCs w:val="24"/>
          <w:lang w:eastAsia="en-US"/>
        </w:rPr>
        <w:t xml:space="preserve">Полевые исследования систематически проводились с 1977 г. по 1992 г. и осуществлялись на основе базовых теоретических положений и методических подходов, принятых в геохимии ландшафта </w:t>
      </w:r>
      <w:r w:rsidR="00A801B9" w:rsidRPr="00A801B9">
        <w:rPr>
          <w:sz w:val="24"/>
          <w:szCs w:val="24"/>
          <w:lang w:eastAsia="en-US"/>
        </w:rPr>
        <w:t>[</w:t>
      </w:r>
      <w:r w:rsidRPr="006B78BC">
        <w:rPr>
          <w:sz w:val="24"/>
          <w:szCs w:val="24"/>
          <w:lang w:eastAsia="en-US"/>
        </w:rPr>
        <w:t xml:space="preserve">Полынов, 1945, 1953; </w:t>
      </w:r>
      <w:r w:rsidR="00A801B9" w:rsidRPr="00A801B9">
        <w:rPr>
          <w:sz w:val="24"/>
          <w:szCs w:val="24"/>
          <w:lang w:eastAsia="en-US"/>
        </w:rPr>
        <w:t>[</w:t>
      </w:r>
      <w:r w:rsidRPr="006B78BC">
        <w:rPr>
          <w:sz w:val="24"/>
          <w:szCs w:val="24"/>
          <w:lang w:eastAsia="en-US"/>
        </w:rPr>
        <w:t xml:space="preserve">Перельман, 1961, 1975, 1979, 1989; Глазовская, 1964, 1973, 1987, 1988; </w:t>
      </w:r>
      <w:r w:rsidR="000C685E">
        <w:rPr>
          <w:sz w:val="24"/>
          <w:szCs w:val="24"/>
          <w:lang w:eastAsia="en-US"/>
        </w:rPr>
        <w:t xml:space="preserve">В.В. </w:t>
      </w:r>
      <w:r w:rsidRPr="006B78BC">
        <w:rPr>
          <w:sz w:val="24"/>
          <w:szCs w:val="24"/>
          <w:lang w:eastAsia="en-US"/>
        </w:rPr>
        <w:t xml:space="preserve">Добровольский, 1964, 1966, 1983; </w:t>
      </w:r>
      <w:r w:rsidR="00A801B9">
        <w:rPr>
          <w:sz w:val="24"/>
          <w:szCs w:val="24"/>
          <w:lang w:eastAsia="en-US"/>
        </w:rPr>
        <w:t>Снытко, 1978, 1982</w:t>
      </w:r>
      <w:r w:rsidR="00A801B9" w:rsidRPr="00A801B9">
        <w:rPr>
          <w:sz w:val="24"/>
          <w:szCs w:val="24"/>
          <w:lang w:eastAsia="en-US"/>
        </w:rPr>
        <w:t>]</w:t>
      </w:r>
      <w:r w:rsidRPr="006B78BC">
        <w:rPr>
          <w:sz w:val="24"/>
          <w:szCs w:val="24"/>
          <w:lang w:eastAsia="en-US"/>
        </w:rPr>
        <w:t xml:space="preserve"> и биогеоценологии </w:t>
      </w:r>
      <w:r w:rsidR="00A801B9" w:rsidRPr="00A801B9">
        <w:rPr>
          <w:sz w:val="24"/>
          <w:szCs w:val="24"/>
          <w:lang w:eastAsia="en-US"/>
        </w:rPr>
        <w:t>[</w:t>
      </w:r>
      <w:r w:rsidRPr="006B78BC">
        <w:rPr>
          <w:sz w:val="24"/>
          <w:szCs w:val="24"/>
          <w:lang w:eastAsia="en-US"/>
        </w:rPr>
        <w:t xml:space="preserve">Раменский, 1954; Родин, Базилевич, 1964, Базилевич, Титлянова, </w:t>
      </w:r>
      <w:r w:rsidR="00A801B9">
        <w:rPr>
          <w:sz w:val="24"/>
          <w:szCs w:val="24"/>
          <w:lang w:eastAsia="en-US"/>
        </w:rPr>
        <w:t>Смирнов и др., 1978]</w:t>
      </w:r>
      <w:r w:rsidRPr="006B78BC">
        <w:rPr>
          <w:sz w:val="24"/>
          <w:szCs w:val="24"/>
          <w:lang w:eastAsia="en-US"/>
        </w:rPr>
        <w:t xml:space="preserve">. Для выявления особенностей вертикального распределения содержания элементов закладывались почвенные разрезы. В целях дополнительного изучения биологических реакций среды изучался вопрос накопления Cu, Co и I почвенными микроорганизмами </w:t>
      </w:r>
      <w:r w:rsidR="006F1126">
        <w:rPr>
          <w:sz w:val="24"/>
          <w:szCs w:val="24"/>
          <w:lang w:eastAsia="en-US"/>
        </w:rPr>
        <w:t xml:space="preserve">и их адаптации </w:t>
      </w:r>
      <w:r w:rsidR="006F1126" w:rsidRPr="001B5A96">
        <w:rPr>
          <w:sz w:val="24"/>
          <w:szCs w:val="24"/>
          <w:lang w:eastAsia="en-US"/>
        </w:rPr>
        <w:t xml:space="preserve">в разных геохимических условиях региона </w:t>
      </w:r>
      <w:r w:rsidR="006F1126" w:rsidRPr="00FE1FE3">
        <w:rPr>
          <w:sz w:val="24"/>
          <w:szCs w:val="24"/>
          <w:lang w:eastAsia="en-US"/>
        </w:rPr>
        <w:t>(</w:t>
      </w:r>
      <w:r w:rsidR="00A801B9" w:rsidRPr="00FE1FE3">
        <w:rPr>
          <w:sz w:val="24"/>
          <w:szCs w:val="24"/>
          <w:lang w:eastAsia="en-US"/>
        </w:rPr>
        <w:t>р</w:t>
      </w:r>
      <w:r w:rsidR="001B5A96" w:rsidRPr="00FE1FE3">
        <w:rPr>
          <w:sz w:val="24"/>
          <w:szCs w:val="24"/>
          <w:lang w:eastAsia="en-US"/>
        </w:rPr>
        <w:t xml:space="preserve">абота проводилась </w:t>
      </w:r>
      <w:r w:rsidR="006F1126" w:rsidRPr="00FE1FE3">
        <w:rPr>
          <w:sz w:val="24"/>
          <w:szCs w:val="24"/>
          <w:lang w:eastAsia="en-US"/>
        </w:rPr>
        <w:t>совместно с С.В. Летуновой при участии С.А. Алексеевой).</w:t>
      </w:r>
    </w:p>
    <w:p w:rsidR="006B78BC" w:rsidRPr="006B78BC" w:rsidRDefault="00C81C3C" w:rsidP="001B5A96">
      <w:pPr>
        <w:widowControl/>
        <w:autoSpaceDE/>
        <w:autoSpaceDN/>
        <w:adjustRightInd/>
        <w:spacing w:line="360" w:lineRule="auto"/>
        <w:ind w:firstLine="709"/>
        <w:jc w:val="center"/>
        <w:rPr>
          <w:sz w:val="22"/>
          <w:szCs w:val="22"/>
          <w:lang w:eastAsia="en-US"/>
        </w:rPr>
      </w:pPr>
      <w:r>
        <w:rPr>
          <w:noProof/>
          <w:sz w:val="22"/>
          <w:szCs w:val="22"/>
        </w:rPr>
        <w:drawing>
          <wp:inline distT="0" distB="0" distL="0" distR="0" wp14:anchorId="0C38F49D" wp14:editId="000CE183">
            <wp:extent cx="4209803" cy="2381003"/>
            <wp:effectExtent l="0" t="0" r="0" b="0"/>
            <wp:docPr id="261" name="Рисунок 4" descr="NZ_points_Perelman_map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 descr="NZ_points_Perelman_map1"/>
                    <pic:cNvPicPr>
                      <a:picLocks noChangeAspect="1" noChangeArrowheads="1"/>
                    </pic:cNvPicPr>
                  </pic:nvPicPr>
                  <pic:blipFill>
                    <a:blip r:embed="rId34" cstate="print"/>
                    <a:srcRect/>
                    <a:stretch>
                      <a:fillRect/>
                    </a:stretch>
                  </pic:blipFill>
                  <pic:spPr bwMode="auto">
                    <a:xfrm>
                      <a:off x="0" y="0"/>
                      <a:ext cx="4215876" cy="2384438"/>
                    </a:xfrm>
                    <a:prstGeom prst="rect">
                      <a:avLst/>
                    </a:prstGeom>
                    <a:noFill/>
                    <a:ln w="9525">
                      <a:noFill/>
                      <a:miter lim="800000"/>
                      <a:headEnd/>
                      <a:tailEnd/>
                    </a:ln>
                  </pic:spPr>
                </pic:pic>
              </a:graphicData>
            </a:graphic>
          </wp:inline>
        </w:drawing>
      </w:r>
    </w:p>
    <w:p w:rsidR="006B78BC" w:rsidRPr="005A3B30" w:rsidRDefault="007C37BF" w:rsidP="00984CF6">
      <w:pPr>
        <w:widowControl/>
        <w:autoSpaceDE/>
        <w:autoSpaceDN/>
        <w:adjustRightInd/>
        <w:spacing w:line="360" w:lineRule="auto"/>
        <w:jc w:val="center"/>
        <w:rPr>
          <w:sz w:val="24"/>
          <w:szCs w:val="24"/>
          <w:lang w:eastAsia="en-US"/>
        </w:rPr>
      </w:pPr>
      <w:r>
        <w:rPr>
          <w:sz w:val="24"/>
          <w:szCs w:val="24"/>
          <w:lang w:eastAsia="en-US"/>
        </w:rPr>
        <w:t>Рисунок 3.6</w:t>
      </w:r>
      <w:r w:rsidR="007B4D52">
        <w:rPr>
          <w:sz w:val="24"/>
          <w:szCs w:val="24"/>
          <w:lang w:eastAsia="en-US"/>
        </w:rPr>
        <w:t>.</w:t>
      </w:r>
      <w:r w:rsidR="006B78BC" w:rsidRPr="005A3B30">
        <w:rPr>
          <w:sz w:val="24"/>
          <w:szCs w:val="24"/>
          <w:lang w:eastAsia="en-US"/>
        </w:rPr>
        <w:t xml:space="preserve"> Расположение маршрутных точек и ключевых участков в ландшафтно-геохимической структуре НЗ (на фоне фрагмента карты геохимических ландшафтов А.И. Перельмана с условными обозначениями по: </w:t>
      </w:r>
      <w:r w:rsidR="00A801B9" w:rsidRPr="00A801B9">
        <w:rPr>
          <w:sz w:val="24"/>
          <w:szCs w:val="24"/>
          <w:lang w:eastAsia="en-US"/>
        </w:rPr>
        <w:t>[</w:t>
      </w:r>
      <w:r w:rsidR="006B78BC" w:rsidRPr="005A3B30">
        <w:rPr>
          <w:sz w:val="24"/>
          <w:szCs w:val="24"/>
          <w:lang w:eastAsia="en-US"/>
        </w:rPr>
        <w:t>Перельман, 1966</w:t>
      </w:r>
      <w:r w:rsidR="00A801B9" w:rsidRPr="00A801B9">
        <w:rPr>
          <w:sz w:val="24"/>
          <w:szCs w:val="24"/>
          <w:lang w:eastAsia="en-US"/>
        </w:rPr>
        <w:t>]</w:t>
      </w:r>
    </w:p>
    <w:p w:rsidR="007C37BF" w:rsidRDefault="007C37BF" w:rsidP="006B78BC">
      <w:pPr>
        <w:widowControl/>
        <w:autoSpaceDE/>
        <w:autoSpaceDN/>
        <w:adjustRightInd/>
        <w:spacing w:line="360" w:lineRule="auto"/>
        <w:ind w:firstLine="709"/>
        <w:jc w:val="both"/>
        <w:rPr>
          <w:sz w:val="24"/>
          <w:szCs w:val="24"/>
          <w:lang w:eastAsia="en-US"/>
        </w:rPr>
      </w:pPr>
    </w:p>
    <w:p w:rsid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Таким образом, структурную неоднородность обеспеченности почв НЗ </w:t>
      </w:r>
      <w:r w:rsidRPr="006B78BC">
        <w:rPr>
          <w:sz w:val="24"/>
          <w:szCs w:val="24"/>
          <w:lang w:val="en-US" w:eastAsia="en-US"/>
        </w:rPr>
        <w:t>Cu</w:t>
      </w:r>
      <w:r w:rsidRPr="006B78BC">
        <w:rPr>
          <w:sz w:val="24"/>
          <w:szCs w:val="24"/>
          <w:lang w:eastAsia="en-US"/>
        </w:rPr>
        <w:t xml:space="preserve">, </w:t>
      </w:r>
      <w:r w:rsidRPr="006B78BC">
        <w:rPr>
          <w:sz w:val="24"/>
          <w:szCs w:val="24"/>
          <w:lang w:val="en-US" w:eastAsia="en-US"/>
        </w:rPr>
        <w:t>Co</w:t>
      </w:r>
      <w:r w:rsidRPr="006B78BC">
        <w:rPr>
          <w:sz w:val="24"/>
          <w:szCs w:val="24"/>
          <w:lang w:eastAsia="en-US"/>
        </w:rPr>
        <w:t xml:space="preserve"> и </w:t>
      </w:r>
      <w:r w:rsidRPr="006B78BC">
        <w:rPr>
          <w:sz w:val="24"/>
          <w:szCs w:val="24"/>
          <w:lang w:val="en-US" w:eastAsia="en-US"/>
        </w:rPr>
        <w:t>I</w:t>
      </w:r>
      <w:r w:rsidRPr="006B78BC">
        <w:rPr>
          <w:sz w:val="24"/>
          <w:szCs w:val="24"/>
          <w:lang w:eastAsia="en-US"/>
        </w:rPr>
        <w:t xml:space="preserve"> удалось проконтролировать как на уровне субрегионов (литогеохимических провинций), так и на уровне элементарных геохимических ландшафтов (т.е. структур более низкого порядка). Всего на территории НЗ РФ было заложено 19 ключевых участков, в пределах которых было обследовано 32 ландшафтно-геохимических профиля и 232 тестовых участка</w:t>
      </w:r>
      <w:r w:rsidR="000C685E">
        <w:rPr>
          <w:sz w:val="24"/>
          <w:szCs w:val="24"/>
          <w:lang w:eastAsia="en-US"/>
        </w:rPr>
        <w:t>.</w:t>
      </w:r>
    </w:p>
    <w:p w:rsidR="004F0912" w:rsidRPr="006B78BC" w:rsidRDefault="004F0912" w:rsidP="006B78BC">
      <w:pPr>
        <w:widowControl/>
        <w:autoSpaceDE/>
        <w:autoSpaceDN/>
        <w:adjustRightInd/>
        <w:spacing w:line="360" w:lineRule="auto"/>
        <w:ind w:firstLine="709"/>
        <w:jc w:val="both"/>
        <w:rPr>
          <w:sz w:val="24"/>
          <w:szCs w:val="24"/>
          <w:lang w:eastAsia="en-US"/>
        </w:rPr>
      </w:pPr>
    </w:p>
    <w:p w:rsidR="00B526CF" w:rsidRDefault="00B13150" w:rsidP="00391470">
      <w:pPr>
        <w:pStyle w:val="3"/>
        <w:rPr>
          <w:rStyle w:val="30"/>
          <w:b/>
          <w:bCs/>
          <w:lang w:val="ru-RU"/>
        </w:rPr>
      </w:pPr>
      <w:bookmarkStart w:id="44" w:name="_Toc452517051"/>
      <w:bookmarkStart w:id="45" w:name="_Toc454567482"/>
      <w:r w:rsidRPr="00360234">
        <w:rPr>
          <w:rStyle w:val="30"/>
          <w:b/>
          <w:bCs/>
          <w:lang w:val="ru-RU"/>
        </w:rPr>
        <w:t>3.2.3</w:t>
      </w:r>
      <w:r w:rsidR="00B526CF" w:rsidRPr="00360234">
        <w:rPr>
          <w:rStyle w:val="30"/>
          <w:b/>
          <w:bCs/>
          <w:lang w:val="ru-RU"/>
        </w:rPr>
        <w:t xml:space="preserve"> </w:t>
      </w:r>
      <w:r w:rsidR="00A6527B" w:rsidRPr="00360234">
        <w:rPr>
          <w:rStyle w:val="30"/>
          <w:b/>
          <w:bCs/>
          <w:lang w:val="ru-RU"/>
        </w:rPr>
        <w:t>Медь, кобальт и йод в</w:t>
      </w:r>
      <w:r w:rsidR="00FE3DFC" w:rsidRPr="00360234">
        <w:rPr>
          <w:rStyle w:val="30"/>
          <w:b/>
          <w:bCs/>
          <w:lang w:val="ru-RU"/>
        </w:rPr>
        <w:t xml:space="preserve"> ландшафтах Нечерноземной зоны</w:t>
      </w:r>
      <w:bookmarkEnd w:id="44"/>
      <w:bookmarkEnd w:id="45"/>
    </w:p>
    <w:p w:rsidR="004F0912" w:rsidRPr="004F0912" w:rsidRDefault="004F0912" w:rsidP="004F0912">
      <w:pPr>
        <w:rPr>
          <w:lang w:eastAsia="en-US"/>
        </w:rPr>
      </w:pPr>
    </w:p>
    <w:p w:rsidR="006B78BC" w:rsidRPr="006B78BC" w:rsidRDefault="006B78BC" w:rsidP="00656D5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В ходе работ были выявлены основные особенности пространственно-структурного распределения каждого из исследованных микроэлементов, оценены фоновые уровни концентраций, определены значения коэффициентов перехода и специфика экологического состояния отдельных регионов НЗ по отношению к названным микроэлементам. Полученные результаты показали достаточно высокий уровень региональной неоднородности распределения </w:t>
      </w:r>
      <w:r w:rsidRPr="006B78BC">
        <w:rPr>
          <w:sz w:val="24"/>
          <w:szCs w:val="24"/>
          <w:lang w:val="en-US" w:eastAsia="en-US"/>
        </w:rPr>
        <w:t>Cu</w:t>
      </w:r>
      <w:r w:rsidRPr="006B78BC">
        <w:rPr>
          <w:sz w:val="24"/>
          <w:szCs w:val="24"/>
          <w:lang w:eastAsia="en-US"/>
        </w:rPr>
        <w:t xml:space="preserve"> и </w:t>
      </w:r>
      <w:r w:rsidRPr="006B78BC">
        <w:rPr>
          <w:sz w:val="24"/>
          <w:szCs w:val="24"/>
          <w:lang w:val="en-US" w:eastAsia="en-US"/>
        </w:rPr>
        <w:t>Co</w:t>
      </w:r>
      <w:r w:rsidRPr="006B78BC">
        <w:rPr>
          <w:sz w:val="24"/>
          <w:szCs w:val="24"/>
          <w:lang w:eastAsia="en-US"/>
        </w:rPr>
        <w:t xml:space="preserve"> в почвообразующих породах региона, среди которых, как и ожидалось, значительно обедненными оказались почвы на песчаных отложения</w:t>
      </w:r>
      <w:r w:rsidR="004D49FB">
        <w:rPr>
          <w:sz w:val="24"/>
          <w:szCs w:val="24"/>
          <w:lang w:eastAsia="en-US"/>
        </w:rPr>
        <w:t>х</w:t>
      </w:r>
      <w:r w:rsidRPr="006B78BC">
        <w:rPr>
          <w:sz w:val="24"/>
          <w:szCs w:val="24"/>
          <w:lang w:eastAsia="en-US"/>
        </w:rPr>
        <w:t xml:space="preserve"> водно-ледникового генезиса, а относительно обогащенными – суглинистые почвы, развивающиеся на элювии коренных поро</w:t>
      </w:r>
      <w:r w:rsidR="00714E88">
        <w:rPr>
          <w:sz w:val="24"/>
          <w:szCs w:val="24"/>
          <w:lang w:eastAsia="en-US"/>
        </w:rPr>
        <w:t>д, что хорошо иллюстрирует (рисунок</w:t>
      </w:r>
      <w:r w:rsidRPr="006B78BC">
        <w:rPr>
          <w:sz w:val="24"/>
          <w:szCs w:val="24"/>
          <w:lang w:eastAsia="en-US"/>
        </w:rPr>
        <w:t xml:space="preserve"> 3.7).</w:t>
      </w:r>
    </w:p>
    <w:p w:rsidR="006B78BC" w:rsidRPr="006B78BC" w:rsidRDefault="00C81C3C" w:rsidP="006F3037">
      <w:pPr>
        <w:widowControl/>
        <w:autoSpaceDE/>
        <w:autoSpaceDN/>
        <w:adjustRightInd/>
        <w:ind w:firstLine="1"/>
        <w:rPr>
          <w:noProof/>
          <w:sz w:val="22"/>
          <w:szCs w:val="22"/>
        </w:rPr>
      </w:pPr>
      <w:r>
        <w:rPr>
          <w:rFonts w:eastAsia="Calibri"/>
          <w:noProof/>
          <w:sz w:val="22"/>
          <w:szCs w:val="22"/>
        </w:rPr>
        <w:drawing>
          <wp:anchor distT="0" distB="0" distL="114300" distR="114300" simplePos="0" relativeHeight="251621376" behindDoc="0" locked="0" layoutInCell="1" allowOverlap="1" wp14:anchorId="09341418" wp14:editId="2DF3845C">
            <wp:simplePos x="0" y="0"/>
            <wp:positionH relativeFrom="column">
              <wp:posOffset>688340</wp:posOffset>
            </wp:positionH>
            <wp:positionV relativeFrom="paragraph">
              <wp:posOffset>114300</wp:posOffset>
            </wp:positionV>
            <wp:extent cx="4951095" cy="2155190"/>
            <wp:effectExtent l="19050" t="19050" r="1905" b="0"/>
            <wp:wrapSquare wrapText="bothSides"/>
            <wp:docPr id="484" name="Рисунок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
                    <pic:cNvPicPr>
                      <a:picLocks noChangeAspect="1" noChangeArrowheads="1"/>
                    </pic:cNvPicPr>
                  </pic:nvPicPr>
                  <pic:blipFill>
                    <a:blip r:embed="rId35" cstate="print"/>
                    <a:srcRect/>
                    <a:stretch>
                      <a:fillRect/>
                    </a:stretch>
                  </pic:blipFill>
                  <pic:spPr bwMode="auto">
                    <a:xfrm>
                      <a:off x="0" y="0"/>
                      <a:ext cx="4951095" cy="2155190"/>
                    </a:xfrm>
                    <a:prstGeom prst="rect">
                      <a:avLst/>
                    </a:prstGeom>
                    <a:noFill/>
                    <a:ln w="6350">
                      <a:solidFill>
                        <a:srgbClr val="000000"/>
                      </a:solidFill>
                      <a:miter lim="800000"/>
                      <a:headEnd/>
                      <a:tailEnd/>
                    </a:ln>
                  </pic:spPr>
                </pic:pic>
              </a:graphicData>
            </a:graphic>
            <wp14:sizeRelV relativeFrom="margin">
              <wp14:pctHeight>0</wp14:pctHeight>
            </wp14:sizeRelV>
          </wp:anchor>
        </w:drawing>
      </w:r>
    </w:p>
    <w:p w:rsidR="006B78BC" w:rsidRPr="006B78BC" w:rsidRDefault="006B78BC" w:rsidP="006B78BC">
      <w:pPr>
        <w:widowControl/>
        <w:autoSpaceDE/>
        <w:autoSpaceDN/>
        <w:adjustRightInd/>
        <w:spacing w:line="360" w:lineRule="auto"/>
        <w:ind w:left="708" w:firstLine="1"/>
        <w:rPr>
          <w:noProof/>
          <w:sz w:val="22"/>
          <w:szCs w:val="22"/>
        </w:rPr>
      </w:pPr>
    </w:p>
    <w:p w:rsidR="006B78BC" w:rsidRPr="006B78BC" w:rsidRDefault="006B78BC" w:rsidP="006B78BC">
      <w:pPr>
        <w:widowControl/>
        <w:autoSpaceDE/>
        <w:autoSpaceDN/>
        <w:adjustRightInd/>
        <w:spacing w:line="360" w:lineRule="auto"/>
        <w:ind w:left="708" w:firstLine="1"/>
        <w:rPr>
          <w:noProof/>
          <w:sz w:val="22"/>
          <w:szCs w:val="22"/>
        </w:rPr>
      </w:pPr>
    </w:p>
    <w:p w:rsidR="006B78BC" w:rsidRPr="006B78BC" w:rsidRDefault="006B78BC" w:rsidP="006B78BC">
      <w:pPr>
        <w:widowControl/>
        <w:autoSpaceDE/>
        <w:autoSpaceDN/>
        <w:adjustRightInd/>
        <w:spacing w:line="360" w:lineRule="auto"/>
        <w:ind w:left="708" w:firstLine="1"/>
        <w:rPr>
          <w:noProof/>
          <w:sz w:val="22"/>
          <w:szCs w:val="22"/>
        </w:rPr>
      </w:pPr>
    </w:p>
    <w:p w:rsidR="006B78BC" w:rsidRPr="006B78BC" w:rsidRDefault="006B78BC" w:rsidP="006B78BC">
      <w:pPr>
        <w:widowControl/>
        <w:autoSpaceDE/>
        <w:autoSpaceDN/>
        <w:adjustRightInd/>
        <w:spacing w:line="360" w:lineRule="auto"/>
        <w:ind w:left="708" w:firstLine="1"/>
        <w:rPr>
          <w:noProof/>
          <w:sz w:val="22"/>
          <w:szCs w:val="22"/>
        </w:rPr>
      </w:pPr>
    </w:p>
    <w:p w:rsidR="006B78BC" w:rsidRPr="006B78BC" w:rsidRDefault="006B78BC" w:rsidP="006B78BC">
      <w:pPr>
        <w:widowControl/>
        <w:autoSpaceDE/>
        <w:autoSpaceDN/>
        <w:adjustRightInd/>
        <w:spacing w:line="360" w:lineRule="auto"/>
        <w:ind w:left="708" w:firstLine="1"/>
        <w:rPr>
          <w:noProof/>
          <w:sz w:val="22"/>
          <w:szCs w:val="22"/>
        </w:rPr>
      </w:pPr>
    </w:p>
    <w:p w:rsidR="006B78BC" w:rsidRPr="006B78BC" w:rsidRDefault="006B78BC" w:rsidP="006B78BC">
      <w:pPr>
        <w:widowControl/>
        <w:autoSpaceDE/>
        <w:autoSpaceDN/>
        <w:adjustRightInd/>
        <w:spacing w:line="360" w:lineRule="auto"/>
        <w:ind w:left="708" w:firstLine="1"/>
        <w:rPr>
          <w:noProof/>
          <w:sz w:val="22"/>
          <w:szCs w:val="22"/>
        </w:rPr>
      </w:pPr>
    </w:p>
    <w:p w:rsidR="006B78BC" w:rsidRDefault="006B78BC" w:rsidP="006B78BC">
      <w:pPr>
        <w:widowControl/>
        <w:autoSpaceDE/>
        <w:autoSpaceDN/>
        <w:adjustRightInd/>
        <w:spacing w:line="360" w:lineRule="auto"/>
        <w:ind w:left="708" w:firstLine="1"/>
        <w:rPr>
          <w:noProof/>
          <w:sz w:val="22"/>
          <w:szCs w:val="22"/>
        </w:rPr>
      </w:pPr>
    </w:p>
    <w:p w:rsidR="005A3B30" w:rsidRDefault="005A3B30" w:rsidP="006B78BC">
      <w:pPr>
        <w:widowControl/>
        <w:autoSpaceDE/>
        <w:autoSpaceDN/>
        <w:adjustRightInd/>
        <w:spacing w:line="360" w:lineRule="auto"/>
        <w:ind w:left="708" w:firstLine="1"/>
        <w:rPr>
          <w:noProof/>
          <w:sz w:val="22"/>
          <w:szCs w:val="22"/>
        </w:rPr>
      </w:pPr>
    </w:p>
    <w:p w:rsidR="00656D5C" w:rsidRDefault="00656D5C" w:rsidP="006B78BC">
      <w:pPr>
        <w:widowControl/>
        <w:autoSpaceDE/>
        <w:autoSpaceDN/>
        <w:adjustRightInd/>
        <w:spacing w:line="360" w:lineRule="auto"/>
        <w:ind w:left="708" w:firstLine="1"/>
        <w:rPr>
          <w:noProof/>
          <w:sz w:val="22"/>
          <w:szCs w:val="22"/>
        </w:rPr>
      </w:pPr>
    </w:p>
    <w:p w:rsidR="006B78BC" w:rsidRPr="005A3B30" w:rsidRDefault="006B78BC" w:rsidP="005A3B30">
      <w:pPr>
        <w:widowControl/>
        <w:autoSpaceDE/>
        <w:autoSpaceDN/>
        <w:adjustRightInd/>
        <w:spacing w:line="360" w:lineRule="auto"/>
        <w:ind w:left="567" w:firstLine="1"/>
        <w:jc w:val="center"/>
        <w:rPr>
          <w:noProof/>
          <w:sz w:val="24"/>
          <w:szCs w:val="24"/>
        </w:rPr>
      </w:pPr>
      <w:r w:rsidRPr="005A3B30">
        <w:rPr>
          <w:noProof/>
          <w:sz w:val="24"/>
          <w:szCs w:val="24"/>
        </w:rPr>
        <w:t>Рисунок 3.7</w:t>
      </w:r>
      <w:r w:rsidR="007B4D52">
        <w:rPr>
          <w:noProof/>
          <w:sz w:val="24"/>
          <w:szCs w:val="24"/>
        </w:rPr>
        <w:t>.</w:t>
      </w:r>
      <w:r w:rsidR="007C37BF">
        <w:rPr>
          <w:noProof/>
          <w:sz w:val="24"/>
          <w:szCs w:val="24"/>
        </w:rPr>
        <w:t xml:space="preserve"> </w:t>
      </w:r>
      <w:r w:rsidRPr="005A3B30">
        <w:rPr>
          <w:noProof/>
          <w:sz w:val="24"/>
          <w:szCs w:val="24"/>
        </w:rPr>
        <w:t xml:space="preserve">Распределение </w:t>
      </w:r>
      <w:r w:rsidRPr="005A3B30">
        <w:rPr>
          <w:noProof/>
          <w:sz w:val="24"/>
          <w:szCs w:val="24"/>
          <w:lang w:val="en-US"/>
        </w:rPr>
        <w:t>Cu</w:t>
      </w:r>
      <w:r w:rsidRPr="005A3B30">
        <w:rPr>
          <w:noProof/>
          <w:sz w:val="24"/>
          <w:szCs w:val="24"/>
        </w:rPr>
        <w:t xml:space="preserve">, </w:t>
      </w:r>
      <w:r w:rsidRPr="005A3B30">
        <w:rPr>
          <w:noProof/>
          <w:sz w:val="24"/>
          <w:szCs w:val="24"/>
          <w:lang w:val="en-US"/>
        </w:rPr>
        <w:t>Co</w:t>
      </w:r>
      <w:r w:rsidRPr="005A3B30">
        <w:rPr>
          <w:noProof/>
          <w:sz w:val="24"/>
          <w:szCs w:val="24"/>
        </w:rPr>
        <w:t xml:space="preserve"> (мг/кг в.с.м.) и </w:t>
      </w:r>
      <w:r w:rsidRPr="005A3B30">
        <w:rPr>
          <w:noProof/>
          <w:sz w:val="24"/>
          <w:szCs w:val="24"/>
          <w:lang w:val="en-US"/>
        </w:rPr>
        <w:t>I</w:t>
      </w:r>
      <w:r w:rsidRPr="005A3B30">
        <w:rPr>
          <w:noProof/>
          <w:sz w:val="24"/>
          <w:szCs w:val="24"/>
        </w:rPr>
        <w:t xml:space="preserve"> (</w:t>
      </w:r>
      <w:r w:rsidRPr="005A3B30">
        <w:rPr>
          <w:noProof/>
          <w:sz w:val="24"/>
          <w:szCs w:val="24"/>
          <w:lang w:val="en-US"/>
        </w:rPr>
        <w:t>n</w:t>
      </w:r>
      <w:r w:rsidRPr="005A3B30">
        <w:rPr>
          <w:noProof/>
          <w:sz w:val="24"/>
          <w:szCs w:val="24"/>
        </w:rPr>
        <w:t>*10</w:t>
      </w:r>
      <w:r w:rsidRPr="005A3B30">
        <w:rPr>
          <w:noProof/>
          <w:sz w:val="24"/>
          <w:szCs w:val="24"/>
          <w:vertAlign w:val="superscript"/>
        </w:rPr>
        <w:t>-1</w:t>
      </w:r>
      <w:r w:rsidRPr="005A3B30">
        <w:rPr>
          <w:noProof/>
          <w:sz w:val="24"/>
          <w:szCs w:val="24"/>
        </w:rPr>
        <w:t xml:space="preserve"> мг/кг в.с.м.) в почвообразующих породах НЗ</w:t>
      </w:r>
    </w:p>
    <w:p w:rsidR="006B78BC" w:rsidRPr="006B78BC" w:rsidRDefault="006B78BC" w:rsidP="006B78BC">
      <w:pPr>
        <w:widowControl/>
        <w:autoSpaceDE/>
        <w:autoSpaceDN/>
        <w:adjustRightInd/>
        <w:spacing w:line="360" w:lineRule="auto"/>
        <w:ind w:firstLine="567"/>
        <w:jc w:val="both"/>
        <w:rPr>
          <w:noProof/>
          <w:sz w:val="24"/>
          <w:szCs w:val="24"/>
        </w:rPr>
      </w:pPr>
      <w:r w:rsidRPr="006B78BC">
        <w:rPr>
          <w:noProof/>
          <w:sz w:val="24"/>
          <w:szCs w:val="24"/>
        </w:rPr>
        <w:t xml:space="preserve">Представленные данные иллюстрируют значимость различия средних значений, наблюдаемых </w:t>
      </w:r>
      <w:r w:rsidR="004D49FB">
        <w:rPr>
          <w:noProof/>
          <w:sz w:val="24"/>
          <w:szCs w:val="24"/>
        </w:rPr>
        <w:t xml:space="preserve">в </w:t>
      </w:r>
      <w:r w:rsidRPr="006B78BC">
        <w:rPr>
          <w:noProof/>
          <w:sz w:val="24"/>
          <w:szCs w:val="24"/>
        </w:rPr>
        <w:t>автоморфных почвах различных провинций НЗ, но иссле</w:t>
      </w:r>
      <w:r w:rsidR="004D49FB">
        <w:rPr>
          <w:noProof/>
          <w:sz w:val="24"/>
          <w:szCs w:val="24"/>
        </w:rPr>
        <w:t>дования вместе показали и высокую стпепень</w:t>
      </w:r>
      <w:r w:rsidRPr="006B78BC">
        <w:rPr>
          <w:noProof/>
          <w:sz w:val="24"/>
          <w:szCs w:val="24"/>
        </w:rPr>
        <w:t xml:space="preserve"> уровень геохимической контра</w:t>
      </w:r>
      <w:r w:rsidR="004D49FB">
        <w:rPr>
          <w:noProof/>
          <w:sz w:val="24"/>
          <w:szCs w:val="24"/>
        </w:rPr>
        <w:t>с</w:t>
      </w:r>
      <w:r w:rsidRPr="006B78BC">
        <w:rPr>
          <w:noProof/>
          <w:sz w:val="24"/>
          <w:szCs w:val="24"/>
        </w:rPr>
        <w:t>тности, содержание указанных микроэлементов, наблюдаемый на уровне локальной почвенной неоднородности, которая проявила себя на уровне ЛГС, трактуемой А.И. Перельманом как парагенетическая ассоциация элементарных ландшафтов, как катена в представлении Милна или система вершина-склон – замыкающее понижение</w:t>
      </w:r>
      <w:r w:rsidRPr="006B78BC">
        <w:rPr>
          <w:rFonts w:eastAsia="Calibri"/>
          <w:sz w:val="22"/>
          <w:szCs w:val="22"/>
          <w:lang w:eastAsia="en-US"/>
        </w:rPr>
        <w:t xml:space="preserve"> в работах </w:t>
      </w:r>
      <w:r w:rsidRPr="006B78BC">
        <w:rPr>
          <w:noProof/>
          <w:sz w:val="24"/>
          <w:szCs w:val="24"/>
        </w:rPr>
        <w:t xml:space="preserve">Б.Б.Полынова и М.А. Глазовской. </w:t>
      </w:r>
    </w:p>
    <w:p w:rsidR="00A6527B" w:rsidRPr="00391470" w:rsidRDefault="00A6527B" w:rsidP="00391470">
      <w:pPr>
        <w:pStyle w:val="4"/>
        <w:numPr>
          <w:ilvl w:val="3"/>
          <w:numId w:val="38"/>
        </w:numPr>
        <w:rPr>
          <w:lang w:val="ru-RU"/>
        </w:rPr>
      </w:pPr>
      <w:r w:rsidRPr="00391470">
        <w:rPr>
          <w:lang w:val="ru-RU"/>
        </w:rPr>
        <w:t>Медь в ландшафтах Нечерноземной зоны</w:t>
      </w:r>
    </w:p>
    <w:p w:rsidR="006B78BC" w:rsidRPr="006B78BC" w:rsidRDefault="006B78BC" w:rsidP="006B78BC">
      <w:pPr>
        <w:widowControl/>
        <w:autoSpaceDE/>
        <w:autoSpaceDN/>
        <w:adjustRightInd/>
        <w:spacing w:line="360" w:lineRule="auto"/>
        <w:ind w:firstLine="709"/>
        <w:jc w:val="both"/>
        <w:rPr>
          <w:sz w:val="24"/>
          <w:szCs w:val="24"/>
        </w:rPr>
      </w:pPr>
      <w:r w:rsidRPr="006B78BC">
        <w:rPr>
          <w:sz w:val="24"/>
          <w:szCs w:val="24"/>
        </w:rPr>
        <w:t xml:space="preserve">Анализ полученных результатов показал, что в ненарушенных естественно-природных условиях обеспеченность отдельных регионов НЗ медью в первую очередь обусловлена спецификой их геологической истории и генетическими особенностями зональных процессов почвообразования. Так на фоне общего низкого содержания меди в осадочных породах Нечерноземной зоны отчетливо выделяется области распространения элювия коренных пород пермского возраста – пермские красноцветные песчаники, характеризующиеся повышенным содержанием меди </w:t>
      </w:r>
      <w:r w:rsidR="00A801B9" w:rsidRPr="00A801B9">
        <w:rPr>
          <w:sz w:val="24"/>
          <w:szCs w:val="24"/>
        </w:rPr>
        <w:t>[</w:t>
      </w:r>
      <w:r w:rsidR="00A801B9">
        <w:rPr>
          <w:sz w:val="24"/>
          <w:szCs w:val="24"/>
        </w:rPr>
        <w:t>Перельман, Борисенко, 1962]</w:t>
      </w:r>
      <w:r w:rsidRPr="006B78BC">
        <w:rPr>
          <w:sz w:val="24"/>
          <w:szCs w:val="24"/>
        </w:rPr>
        <w:t>. В значительно меньших масштабах оказались обогащёнными медью покровные и моренные суглинки, еще меньше - водно-ледниковые пески. Характерно, что варьирование уровня содержания меди в почвообразующих породах параллельно отражалось н</w:t>
      </w:r>
      <w:r w:rsidR="00656D5C">
        <w:rPr>
          <w:sz w:val="24"/>
          <w:szCs w:val="24"/>
        </w:rPr>
        <w:t>а</w:t>
      </w:r>
      <w:r w:rsidRPr="006B78BC">
        <w:rPr>
          <w:sz w:val="24"/>
          <w:szCs w:val="24"/>
        </w:rPr>
        <w:t xml:space="preserve"> ее содержании в растительном покрове (рисунок 4.8) и волосе сельскохозяйственных животных</w:t>
      </w:r>
      <w:r w:rsidR="00656D5C">
        <w:rPr>
          <w:sz w:val="24"/>
          <w:szCs w:val="24"/>
        </w:rPr>
        <w:t>.</w:t>
      </w:r>
      <w:r w:rsidRPr="006B78BC">
        <w:rPr>
          <w:sz w:val="24"/>
          <w:szCs w:val="24"/>
        </w:rPr>
        <w:t xml:space="preserve"> </w:t>
      </w:r>
    </w:p>
    <w:p w:rsidR="006B78BC" w:rsidRPr="006B78BC" w:rsidRDefault="006B78BC" w:rsidP="006B78BC">
      <w:pPr>
        <w:widowControl/>
        <w:autoSpaceDE/>
        <w:autoSpaceDN/>
        <w:adjustRightInd/>
        <w:spacing w:line="360" w:lineRule="auto"/>
        <w:ind w:firstLine="709"/>
        <w:jc w:val="both"/>
        <w:rPr>
          <w:sz w:val="24"/>
          <w:szCs w:val="24"/>
        </w:rPr>
      </w:pPr>
      <w:r w:rsidRPr="006B78BC">
        <w:rPr>
          <w:sz w:val="24"/>
          <w:szCs w:val="24"/>
        </w:rPr>
        <w:t>Использование методов профилирования позволило выявить специфику пространственной неоднородности распределения меди и на более низком уровне пространственной организации геосистем. Так в условиях однородного регионального фона исследования показали наличие существенного локального перераспределения этого элемента, осуществляющегося в пределах элементарных ландшафтно-геохимических систем (ЛГС). При этом весьма высокий уровень геохимической контрастности обнаружился на уровне автономных и подчиненных ландшафтов, рассматриваемых, в соответствии с подходом Полынова-Глазовской, в системе вершина-склон-замыкающее понижение. Значимыми, таким образом, оказались различия, контролируемые не только на уровне почвообразующих пород, но и почвенных типов, причем механизм вторичного перераспределения элемента работал, как в вертикальном, так и в горизонтальном направлении (таблица 3.3).</w:t>
      </w:r>
    </w:p>
    <w:p w:rsidR="00656D5C" w:rsidRDefault="00656D5C" w:rsidP="006B78BC">
      <w:pPr>
        <w:widowControl/>
        <w:autoSpaceDE/>
        <w:autoSpaceDN/>
        <w:adjustRightInd/>
        <w:spacing w:line="360" w:lineRule="auto"/>
        <w:rPr>
          <w:sz w:val="24"/>
          <w:szCs w:val="24"/>
        </w:rPr>
      </w:pPr>
    </w:p>
    <w:p w:rsidR="006B78BC" w:rsidRPr="00410FE4" w:rsidRDefault="007C37BF" w:rsidP="006B78BC">
      <w:pPr>
        <w:widowControl/>
        <w:autoSpaceDE/>
        <w:autoSpaceDN/>
        <w:adjustRightInd/>
        <w:spacing w:line="360" w:lineRule="auto"/>
        <w:rPr>
          <w:sz w:val="24"/>
          <w:szCs w:val="24"/>
        </w:rPr>
      </w:pPr>
      <w:r>
        <w:rPr>
          <w:sz w:val="24"/>
          <w:szCs w:val="24"/>
        </w:rPr>
        <w:t>Таблица 3.3</w:t>
      </w:r>
      <w:r w:rsidR="007B4D52">
        <w:rPr>
          <w:sz w:val="24"/>
          <w:szCs w:val="24"/>
        </w:rPr>
        <w:t>.</w:t>
      </w:r>
      <w:r>
        <w:rPr>
          <w:sz w:val="24"/>
          <w:szCs w:val="24"/>
        </w:rPr>
        <w:t xml:space="preserve"> </w:t>
      </w:r>
      <w:r w:rsidR="006B78BC" w:rsidRPr="00410FE4">
        <w:rPr>
          <w:sz w:val="24"/>
          <w:szCs w:val="24"/>
        </w:rPr>
        <w:t>Контрастность распределения Cu в сопряженных элементарных ландшафтах</w:t>
      </w:r>
    </w:p>
    <w:tbl>
      <w:tblPr>
        <w:tblW w:w="9643" w:type="dxa"/>
        <w:jc w:val="center"/>
        <w:tblBorders>
          <w:top w:val="single" w:sz="4" w:space="0" w:color="auto"/>
          <w:bottom w:val="single" w:sz="4" w:space="0" w:color="auto"/>
          <w:insideH w:val="single" w:sz="6" w:space="0" w:color="000000"/>
        </w:tblBorders>
        <w:tblLayout w:type="fixed"/>
        <w:tblLook w:val="0000" w:firstRow="0" w:lastRow="0" w:firstColumn="0" w:lastColumn="0" w:noHBand="0" w:noVBand="0"/>
      </w:tblPr>
      <w:tblGrid>
        <w:gridCol w:w="3972"/>
        <w:gridCol w:w="3260"/>
        <w:gridCol w:w="2411"/>
      </w:tblGrid>
      <w:tr w:rsidR="006B78BC" w:rsidRPr="006B78BC" w:rsidTr="007C37BF">
        <w:trPr>
          <w:trHeight w:val="579"/>
          <w:jc w:val="center"/>
        </w:trPr>
        <w:tc>
          <w:tcPr>
            <w:tcW w:w="3972" w:type="dxa"/>
            <w:vMerge w:val="restart"/>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Геохимические ландшафты по А.И. Перельману и их местоположение</w:t>
            </w:r>
          </w:p>
        </w:tc>
        <w:tc>
          <w:tcPr>
            <w:tcW w:w="3260" w:type="dxa"/>
            <w:vMerge w:val="restart"/>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Почвообразующая порода</w:t>
            </w:r>
          </w:p>
        </w:tc>
        <w:tc>
          <w:tcPr>
            <w:tcW w:w="2411" w:type="dxa"/>
            <w:vMerge w:val="restart"/>
          </w:tcPr>
          <w:p w:rsidR="006B78BC" w:rsidRPr="006B78BC" w:rsidRDefault="006B78BC" w:rsidP="00656D5C">
            <w:pPr>
              <w:widowControl/>
              <w:autoSpaceDE/>
              <w:autoSpaceDN/>
              <w:adjustRightInd/>
              <w:spacing w:line="360" w:lineRule="auto"/>
              <w:jc w:val="center"/>
              <w:rPr>
                <w:sz w:val="22"/>
                <w:szCs w:val="22"/>
              </w:rPr>
            </w:pPr>
            <w:r w:rsidRPr="006B78BC">
              <w:rPr>
                <w:sz w:val="22"/>
                <w:szCs w:val="22"/>
              </w:rPr>
              <w:t>Радиальная и латеральная дифференциация почв сопряженных ЭЛГС</w:t>
            </w:r>
          </w:p>
        </w:tc>
      </w:tr>
      <w:tr w:rsidR="006B78BC" w:rsidRPr="006B78BC" w:rsidTr="007C37BF">
        <w:trPr>
          <w:trHeight w:val="555"/>
          <w:jc w:val="center"/>
        </w:trPr>
        <w:tc>
          <w:tcPr>
            <w:tcW w:w="3972" w:type="dxa"/>
            <w:vMerge/>
          </w:tcPr>
          <w:p w:rsidR="006B78BC" w:rsidRPr="006B78BC" w:rsidRDefault="006B78BC" w:rsidP="00656D5C">
            <w:pPr>
              <w:widowControl/>
              <w:autoSpaceDE/>
              <w:autoSpaceDN/>
              <w:adjustRightInd/>
              <w:spacing w:line="360" w:lineRule="auto"/>
              <w:jc w:val="center"/>
              <w:rPr>
                <w:sz w:val="22"/>
                <w:szCs w:val="22"/>
              </w:rPr>
            </w:pPr>
          </w:p>
        </w:tc>
        <w:tc>
          <w:tcPr>
            <w:tcW w:w="3260" w:type="dxa"/>
            <w:vMerge/>
          </w:tcPr>
          <w:p w:rsidR="006B78BC" w:rsidRPr="006B78BC" w:rsidRDefault="006B78BC" w:rsidP="00656D5C">
            <w:pPr>
              <w:widowControl/>
              <w:autoSpaceDE/>
              <w:autoSpaceDN/>
              <w:adjustRightInd/>
              <w:spacing w:line="360" w:lineRule="auto"/>
              <w:jc w:val="center"/>
              <w:rPr>
                <w:sz w:val="22"/>
                <w:szCs w:val="22"/>
              </w:rPr>
            </w:pPr>
          </w:p>
        </w:tc>
        <w:tc>
          <w:tcPr>
            <w:tcW w:w="2411" w:type="dxa"/>
            <w:vMerge/>
          </w:tcPr>
          <w:p w:rsidR="006B78BC" w:rsidRPr="006B78BC" w:rsidRDefault="006B78BC" w:rsidP="00656D5C">
            <w:pPr>
              <w:widowControl/>
              <w:autoSpaceDE/>
              <w:autoSpaceDN/>
              <w:adjustRightInd/>
              <w:spacing w:line="360" w:lineRule="auto"/>
              <w:jc w:val="center"/>
              <w:rPr>
                <w:sz w:val="22"/>
                <w:szCs w:val="22"/>
              </w:rPr>
            </w:pPr>
          </w:p>
        </w:tc>
      </w:tr>
      <w:tr w:rsidR="006B78BC" w:rsidRPr="006B78BC" w:rsidTr="007C37BF">
        <w:trPr>
          <w:trHeight w:val="648"/>
          <w:jc w:val="center"/>
        </w:trPr>
        <w:tc>
          <w:tcPr>
            <w:tcW w:w="3972"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Полесские (Лакаш, Рязанская область)</w:t>
            </w:r>
          </w:p>
        </w:tc>
        <w:tc>
          <w:tcPr>
            <w:tcW w:w="3260" w:type="dxa"/>
          </w:tcPr>
          <w:p w:rsidR="006B78BC" w:rsidRPr="006B78BC" w:rsidRDefault="006B78BC" w:rsidP="00656D5C">
            <w:pPr>
              <w:widowControl/>
              <w:autoSpaceDE/>
              <w:autoSpaceDN/>
              <w:adjustRightInd/>
              <w:spacing w:line="360" w:lineRule="auto"/>
              <w:jc w:val="center"/>
              <w:rPr>
                <w:sz w:val="22"/>
                <w:szCs w:val="22"/>
              </w:rPr>
            </w:pPr>
            <w:r w:rsidRPr="006B78BC">
              <w:rPr>
                <w:sz w:val="22"/>
                <w:szCs w:val="22"/>
              </w:rPr>
              <w:t>Древнеаллювиальные пески</w:t>
            </w:r>
          </w:p>
        </w:tc>
        <w:tc>
          <w:tcPr>
            <w:tcW w:w="2411" w:type="dxa"/>
          </w:tcPr>
          <w:p w:rsidR="006B78BC" w:rsidRPr="006B78BC" w:rsidRDefault="006B78BC" w:rsidP="00656D5C">
            <w:pPr>
              <w:widowControl/>
              <w:autoSpaceDE/>
              <w:autoSpaceDN/>
              <w:adjustRightInd/>
              <w:spacing w:line="360" w:lineRule="auto"/>
              <w:jc w:val="center"/>
              <w:rPr>
                <w:sz w:val="22"/>
                <w:szCs w:val="22"/>
              </w:rPr>
            </w:pPr>
            <w:r w:rsidRPr="006B78BC">
              <w:rPr>
                <w:sz w:val="22"/>
                <w:szCs w:val="22"/>
                <w:lang w:val="en-US"/>
              </w:rPr>
              <w:t>R(a</w:t>
            </w:r>
            <w:r w:rsidRPr="006B78BC">
              <w:rPr>
                <w:bCs/>
                <w:sz w:val="22"/>
                <w:szCs w:val="22"/>
                <w:vertAlign w:val="subscript"/>
              </w:rPr>
              <w:t>0,8</w:t>
            </w:r>
            <w:r w:rsidRPr="006B78BC">
              <w:rPr>
                <w:sz w:val="22"/>
                <w:szCs w:val="22"/>
                <w:lang w:val="en-US"/>
              </w:rPr>
              <w:t>t</w:t>
            </w:r>
            <w:r w:rsidRPr="006B78BC">
              <w:rPr>
                <w:bCs/>
                <w:sz w:val="22"/>
                <w:szCs w:val="22"/>
                <w:vertAlign w:val="subscript"/>
              </w:rPr>
              <w:t>0,9</w:t>
            </w:r>
            <w:r w:rsidRPr="006B78BC">
              <w:rPr>
                <w:sz w:val="22"/>
                <w:szCs w:val="22"/>
                <w:lang w:val="en-US"/>
              </w:rPr>
              <w:t>g</w:t>
            </w:r>
            <w:r w:rsidRPr="006B78BC">
              <w:rPr>
                <w:bCs/>
                <w:sz w:val="22"/>
                <w:szCs w:val="22"/>
                <w:vertAlign w:val="subscript"/>
              </w:rPr>
              <w:t>0,6</w:t>
            </w:r>
            <w:r w:rsidRPr="006B78BC">
              <w:rPr>
                <w:sz w:val="22"/>
                <w:szCs w:val="22"/>
                <w:lang w:val="en-US"/>
              </w:rPr>
              <w:t>)L</w:t>
            </w:r>
            <w:r w:rsidRPr="006B78BC">
              <w:rPr>
                <w:bCs/>
                <w:sz w:val="22"/>
                <w:szCs w:val="22"/>
                <w:vertAlign w:val="subscript"/>
                <w:lang w:val="en-US"/>
              </w:rPr>
              <w:t>2</w:t>
            </w:r>
            <w:r w:rsidRPr="006B78BC">
              <w:rPr>
                <w:bCs/>
                <w:sz w:val="22"/>
                <w:szCs w:val="22"/>
                <w:vertAlign w:val="subscript"/>
              </w:rPr>
              <w:t>,4</w:t>
            </w:r>
          </w:p>
        </w:tc>
      </w:tr>
      <w:tr w:rsidR="006B78BC" w:rsidRPr="006B78BC" w:rsidTr="007C37BF">
        <w:trPr>
          <w:trHeight w:val="334"/>
          <w:jc w:val="center"/>
        </w:trPr>
        <w:tc>
          <w:tcPr>
            <w:tcW w:w="3972"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Полесские (Углич)</w:t>
            </w:r>
          </w:p>
        </w:tc>
        <w:tc>
          <w:tcPr>
            <w:tcW w:w="3260" w:type="dxa"/>
          </w:tcPr>
          <w:p w:rsidR="006B78BC" w:rsidRPr="006B78BC" w:rsidRDefault="006B78BC" w:rsidP="00656D5C">
            <w:pPr>
              <w:widowControl/>
              <w:autoSpaceDE/>
              <w:autoSpaceDN/>
              <w:adjustRightInd/>
              <w:spacing w:line="360" w:lineRule="auto"/>
              <w:jc w:val="center"/>
              <w:rPr>
                <w:sz w:val="22"/>
                <w:szCs w:val="22"/>
              </w:rPr>
            </w:pPr>
            <w:r w:rsidRPr="006B78BC">
              <w:rPr>
                <w:sz w:val="22"/>
                <w:szCs w:val="22"/>
              </w:rPr>
              <w:t>Флювиогляциальные и моренные пески и супеси</w:t>
            </w:r>
          </w:p>
        </w:tc>
        <w:tc>
          <w:tcPr>
            <w:tcW w:w="2411" w:type="dxa"/>
          </w:tcPr>
          <w:p w:rsidR="006B78BC" w:rsidRPr="006B78BC" w:rsidRDefault="006B78BC" w:rsidP="00656D5C">
            <w:pPr>
              <w:widowControl/>
              <w:autoSpaceDE/>
              <w:autoSpaceDN/>
              <w:adjustRightInd/>
              <w:spacing w:line="360" w:lineRule="auto"/>
              <w:jc w:val="center"/>
              <w:rPr>
                <w:bCs/>
                <w:sz w:val="22"/>
                <w:szCs w:val="22"/>
                <w:lang w:val="en-US"/>
              </w:rPr>
            </w:pPr>
            <w:r w:rsidRPr="006B78BC">
              <w:rPr>
                <w:sz w:val="22"/>
                <w:szCs w:val="22"/>
                <w:lang w:val="en-US"/>
              </w:rPr>
              <w:t>R(a</w:t>
            </w:r>
            <w:r w:rsidRPr="006B78BC">
              <w:rPr>
                <w:bCs/>
                <w:sz w:val="22"/>
                <w:szCs w:val="22"/>
                <w:vertAlign w:val="subscript"/>
                <w:lang w:val="en-US"/>
              </w:rPr>
              <w:t>0,2</w:t>
            </w:r>
            <w:r w:rsidRPr="006B78BC">
              <w:rPr>
                <w:sz w:val="22"/>
                <w:szCs w:val="22"/>
                <w:lang w:val="en-US"/>
              </w:rPr>
              <w:t>t</w:t>
            </w:r>
            <w:r w:rsidRPr="006B78BC">
              <w:rPr>
                <w:bCs/>
                <w:sz w:val="22"/>
                <w:szCs w:val="22"/>
                <w:vertAlign w:val="subscript"/>
                <w:lang w:val="en-US"/>
              </w:rPr>
              <w:t>0,4</w:t>
            </w:r>
            <w:r w:rsidRPr="006B78BC">
              <w:rPr>
                <w:sz w:val="22"/>
                <w:szCs w:val="22"/>
                <w:lang w:val="en-US"/>
              </w:rPr>
              <w:t>g</w:t>
            </w:r>
            <w:r w:rsidRPr="006B78BC">
              <w:rPr>
                <w:bCs/>
                <w:sz w:val="22"/>
                <w:szCs w:val="22"/>
                <w:vertAlign w:val="subscript"/>
                <w:lang w:val="en-US"/>
              </w:rPr>
              <w:t>2,0</w:t>
            </w:r>
            <w:r w:rsidRPr="006B78BC">
              <w:rPr>
                <w:sz w:val="22"/>
                <w:szCs w:val="22"/>
                <w:lang w:val="en-US"/>
              </w:rPr>
              <w:t>)L</w:t>
            </w:r>
            <w:r w:rsidRPr="006B78BC">
              <w:rPr>
                <w:bCs/>
                <w:sz w:val="22"/>
                <w:szCs w:val="22"/>
                <w:vertAlign w:val="subscript"/>
                <w:lang w:val="en-US"/>
              </w:rPr>
              <w:t>2,0</w:t>
            </w:r>
          </w:p>
        </w:tc>
      </w:tr>
      <w:tr w:rsidR="006B78BC" w:rsidRPr="006B78BC" w:rsidTr="007C37BF">
        <w:trPr>
          <w:trHeight w:val="345"/>
          <w:jc w:val="center"/>
        </w:trPr>
        <w:tc>
          <w:tcPr>
            <w:tcW w:w="3972"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Валдайские (Боровичи)</w:t>
            </w:r>
          </w:p>
        </w:tc>
        <w:tc>
          <w:tcPr>
            <w:tcW w:w="3260" w:type="dxa"/>
          </w:tcPr>
          <w:p w:rsidR="006B78BC" w:rsidRPr="006B78BC" w:rsidRDefault="006B78BC" w:rsidP="00656D5C">
            <w:pPr>
              <w:widowControl/>
              <w:autoSpaceDE/>
              <w:autoSpaceDN/>
              <w:adjustRightInd/>
              <w:spacing w:line="360" w:lineRule="auto"/>
              <w:jc w:val="center"/>
              <w:rPr>
                <w:sz w:val="22"/>
                <w:szCs w:val="22"/>
                <w:lang w:val="en-US"/>
              </w:rPr>
            </w:pPr>
            <w:r w:rsidRPr="006B78BC">
              <w:rPr>
                <w:sz w:val="22"/>
                <w:szCs w:val="22"/>
              </w:rPr>
              <w:t>Моренные</w:t>
            </w:r>
            <w:r w:rsidRPr="006B78BC">
              <w:rPr>
                <w:sz w:val="22"/>
                <w:szCs w:val="22"/>
                <w:lang w:val="en-US"/>
              </w:rPr>
              <w:t xml:space="preserve"> </w:t>
            </w:r>
            <w:r w:rsidRPr="006B78BC">
              <w:rPr>
                <w:sz w:val="22"/>
                <w:szCs w:val="22"/>
              </w:rPr>
              <w:t>суглинки</w:t>
            </w:r>
          </w:p>
        </w:tc>
        <w:tc>
          <w:tcPr>
            <w:tcW w:w="2411" w:type="dxa"/>
          </w:tcPr>
          <w:p w:rsidR="006B78BC" w:rsidRPr="006B78BC" w:rsidRDefault="006B78BC" w:rsidP="00656D5C">
            <w:pPr>
              <w:widowControl/>
              <w:autoSpaceDE/>
              <w:autoSpaceDN/>
              <w:adjustRightInd/>
              <w:spacing w:line="360" w:lineRule="auto"/>
              <w:jc w:val="center"/>
              <w:rPr>
                <w:bCs/>
                <w:sz w:val="22"/>
                <w:szCs w:val="22"/>
                <w:lang w:val="en-US"/>
              </w:rPr>
            </w:pPr>
            <w:r w:rsidRPr="006B78BC">
              <w:rPr>
                <w:sz w:val="22"/>
                <w:szCs w:val="22"/>
                <w:lang w:val="en-US"/>
              </w:rPr>
              <w:t>R(a</w:t>
            </w:r>
            <w:r w:rsidRPr="006B78BC">
              <w:rPr>
                <w:bCs/>
                <w:sz w:val="22"/>
                <w:szCs w:val="22"/>
                <w:vertAlign w:val="subscript"/>
                <w:lang w:val="en-US"/>
              </w:rPr>
              <w:t>0,</w:t>
            </w:r>
            <w:r w:rsidRPr="006B78BC">
              <w:rPr>
                <w:bCs/>
                <w:sz w:val="22"/>
                <w:szCs w:val="22"/>
                <w:vertAlign w:val="subscript"/>
              </w:rPr>
              <w:t>8</w:t>
            </w:r>
            <w:r w:rsidRPr="006B78BC">
              <w:rPr>
                <w:sz w:val="22"/>
                <w:szCs w:val="22"/>
                <w:lang w:val="en-US"/>
              </w:rPr>
              <w:t>t</w:t>
            </w:r>
            <w:r w:rsidRPr="006B78BC">
              <w:rPr>
                <w:bCs/>
                <w:sz w:val="22"/>
                <w:szCs w:val="22"/>
                <w:vertAlign w:val="subscript"/>
                <w:lang w:val="en-US"/>
              </w:rPr>
              <w:t>1,1</w:t>
            </w:r>
            <w:r w:rsidRPr="006B78BC">
              <w:rPr>
                <w:sz w:val="22"/>
                <w:szCs w:val="22"/>
                <w:lang w:val="en-US"/>
              </w:rPr>
              <w:t>g</w:t>
            </w:r>
            <w:r w:rsidRPr="006B78BC">
              <w:rPr>
                <w:bCs/>
                <w:sz w:val="22"/>
                <w:szCs w:val="22"/>
                <w:vertAlign w:val="subscript"/>
              </w:rPr>
              <w:t>2</w:t>
            </w:r>
            <w:r w:rsidRPr="006B78BC">
              <w:rPr>
                <w:bCs/>
                <w:sz w:val="22"/>
                <w:szCs w:val="22"/>
                <w:vertAlign w:val="subscript"/>
                <w:lang w:val="en-US"/>
              </w:rPr>
              <w:t>,</w:t>
            </w:r>
            <w:r w:rsidRPr="006B78BC">
              <w:rPr>
                <w:bCs/>
                <w:sz w:val="22"/>
                <w:szCs w:val="22"/>
                <w:vertAlign w:val="subscript"/>
              </w:rPr>
              <w:t>7</w:t>
            </w:r>
            <w:r w:rsidRPr="006B78BC">
              <w:rPr>
                <w:sz w:val="22"/>
                <w:szCs w:val="22"/>
                <w:lang w:val="en-US"/>
              </w:rPr>
              <w:t>)L</w:t>
            </w:r>
            <w:r w:rsidRPr="006B78BC">
              <w:rPr>
                <w:bCs/>
                <w:sz w:val="22"/>
                <w:szCs w:val="22"/>
                <w:vertAlign w:val="subscript"/>
                <w:lang w:val="en-US"/>
              </w:rPr>
              <w:t>3,1</w:t>
            </w:r>
          </w:p>
        </w:tc>
      </w:tr>
      <w:tr w:rsidR="006B78BC" w:rsidRPr="006B78BC" w:rsidTr="007C37BF">
        <w:trPr>
          <w:trHeight w:val="354"/>
          <w:jc w:val="center"/>
        </w:trPr>
        <w:tc>
          <w:tcPr>
            <w:tcW w:w="3972"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Стародубские (Юрьев-Польский)</w:t>
            </w:r>
          </w:p>
        </w:tc>
        <w:tc>
          <w:tcPr>
            <w:tcW w:w="3260" w:type="dxa"/>
          </w:tcPr>
          <w:p w:rsidR="006B78BC" w:rsidRPr="006B78BC" w:rsidRDefault="006B78BC" w:rsidP="00656D5C">
            <w:pPr>
              <w:widowControl/>
              <w:autoSpaceDE/>
              <w:autoSpaceDN/>
              <w:adjustRightInd/>
              <w:spacing w:line="360" w:lineRule="auto"/>
              <w:jc w:val="center"/>
              <w:rPr>
                <w:sz w:val="22"/>
                <w:szCs w:val="22"/>
                <w:lang w:val="en-US"/>
              </w:rPr>
            </w:pPr>
            <w:r w:rsidRPr="006B78BC">
              <w:rPr>
                <w:sz w:val="22"/>
                <w:szCs w:val="22"/>
              </w:rPr>
              <w:t>Покровные</w:t>
            </w:r>
            <w:r w:rsidRPr="006B78BC">
              <w:rPr>
                <w:sz w:val="22"/>
                <w:szCs w:val="22"/>
                <w:lang w:val="en-US"/>
              </w:rPr>
              <w:t xml:space="preserve"> </w:t>
            </w:r>
            <w:r w:rsidRPr="006B78BC">
              <w:rPr>
                <w:sz w:val="22"/>
                <w:szCs w:val="22"/>
              </w:rPr>
              <w:t>суглинки</w:t>
            </w:r>
          </w:p>
        </w:tc>
        <w:tc>
          <w:tcPr>
            <w:tcW w:w="2411" w:type="dxa"/>
          </w:tcPr>
          <w:p w:rsidR="006B78BC" w:rsidRPr="006B78BC" w:rsidRDefault="006B78BC" w:rsidP="00656D5C">
            <w:pPr>
              <w:widowControl/>
              <w:autoSpaceDE/>
              <w:autoSpaceDN/>
              <w:adjustRightInd/>
              <w:spacing w:line="360" w:lineRule="auto"/>
              <w:jc w:val="center"/>
              <w:rPr>
                <w:bCs/>
                <w:sz w:val="22"/>
                <w:szCs w:val="22"/>
              </w:rPr>
            </w:pPr>
            <w:r w:rsidRPr="006B78BC">
              <w:rPr>
                <w:sz w:val="22"/>
                <w:szCs w:val="22"/>
                <w:lang w:val="en-US"/>
              </w:rPr>
              <w:t>R(a</w:t>
            </w:r>
            <w:r w:rsidRPr="006B78BC">
              <w:rPr>
                <w:bCs/>
                <w:sz w:val="22"/>
                <w:szCs w:val="22"/>
                <w:vertAlign w:val="subscript"/>
                <w:lang w:val="en-US"/>
              </w:rPr>
              <w:t>0,5</w:t>
            </w:r>
            <w:r w:rsidRPr="006B78BC">
              <w:rPr>
                <w:sz w:val="22"/>
                <w:szCs w:val="22"/>
                <w:lang w:val="en-US"/>
              </w:rPr>
              <w:t>t</w:t>
            </w:r>
            <w:r w:rsidRPr="006B78BC">
              <w:rPr>
                <w:bCs/>
                <w:sz w:val="22"/>
                <w:szCs w:val="22"/>
                <w:vertAlign w:val="subscript"/>
                <w:lang w:val="en-US"/>
              </w:rPr>
              <w:t>0,5</w:t>
            </w:r>
            <w:r w:rsidRPr="006B78BC">
              <w:rPr>
                <w:sz w:val="22"/>
                <w:szCs w:val="22"/>
                <w:lang w:val="en-US"/>
              </w:rPr>
              <w:t>g</w:t>
            </w:r>
            <w:r w:rsidRPr="006B78BC">
              <w:rPr>
                <w:bCs/>
                <w:sz w:val="22"/>
                <w:szCs w:val="22"/>
                <w:vertAlign w:val="subscript"/>
                <w:lang w:val="en-US"/>
              </w:rPr>
              <w:t>0,</w:t>
            </w:r>
            <w:r w:rsidRPr="006B78BC">
              <w:rPr>
                <w:bCs/>
                <w:sz w:val="22"/>
                <w:szCs w:val="22"/>
                <w:vertAlign w:val="subscript"/>
              </w:rPr>
              <w:t>4</w:t>
            </w:r>
            <w:r w:rsidRPr="006B78BC">
              <w:rPr>
                <w:sz w:val="22"/>
                <w:szCs w:val="22"/>
                <w:lang w:val="en-US"/>
              </w:rPr>
              <w:t>)L</w:t>
            </w:r>
            <w:r w:rsidRPr="006B78BC">
              <w:rPr>
                <w:bCs/>
                <w:sz w:val="22"/>
                <w:szCs w:val="22"/>
                <w:vertAlign w:val="subscript"/>
              </w:rPr>
              <w:t>4</w:t>
            </w:r>
            <w:r w:rsidRPr="006B78BC">
              <w:rPr>
                <w:bCs/>
                <w:sz w:val="22"/>
                <w:szCs w:val="22"/>
                <w:vertAlign w:val="subscript"/>
                <w:lang w:val="en-US"/>
              </w:rPr>
              <w:t>,</w:t>
            </w:r>
            <w:r w:rsidRPr="006B78BC">
              <w:rPr>
                <w:bCs/>
                <w:sz w:val="22"/>
                <w:szCs w:val="22"/>
                <w:vertAlign w:val="subscript"/>
              </w:rPr>
              <w:t>5</w:t>
            </w:r>
          </w:p>
        </w:tc>
      </w:tr>
      <w:tr w:rsidR="006B78BC" w:rsidRPr="006B78BC" w:rsidTr="007C37BF">
        <w:trPr>
          <w:trHeight w:val="336"/>
          <w:jc w:val="center"/>
        </w:trPr>
        <w:tc>
          <w:tcPr>
            <w:tcW w:w="3972"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Сарапульские (Пермь)</w:t>
            </w:r>
          </w:p>
        </w:tc>
        <w:tc>
          <w:tcPr>
            <w:tcW w:w="3260" w:type="dxa"/>
          </w:tcPr>
          <w:p w:rsidR="006B78BC" w:rsidRPr="006B78BC" w:rsidRDefault="006B78BC" w:rsidP="00656D5C">
            <w:pPr>
              <w:widowControl/>
              <w:autoSpaceDE/>
              <w:autoSpaceDN/>
              <w:adjustRightInd/>
              <w:spacing w:line="360" w:lineRule="auto"/>
              <w:jc w:val="center"/>
              <w:rPr>
                <w:sz w:val="22"/>
                <w:szCs w:val="22"/>
              </w:rPr>
            </w:pPr>
            <w:r w:rsidRPr="006B78BC">
              <w:rPr>
                <w:sz w:val="22"/>
                <w:szCs w:val="22"/>
              </w:rPr>
              <w:t>Элювий пермских коренных пород</w:t>
            </w:r>
          </w:p>
        </w:tc>
        <w:tc>
          <w:tcPr>
            <w:tcW w:w="2411" w:type="dxa"/>
          </w:tcPr>
          <w:p w:rsidR="006B78BC" w:rsidRPr="006B78BC" w:rsidRDefault="006B78BC" w:rsidP="00656D5C">
            <w:pPr>
              <w:widowControl/>
              <w:autoSpaceDE/>
              <w:autoSpaceDN/>
              <w:adjustRightInd/>
              <w:spacing w:line="360" w:lineRule="auto"/>
              <w:jc w:val="center"/>
              <w:rPr>
                <w:bCs/>
                <w:sz w:val="22"/>
                <w:szCs w:val="22"/>
              </w:rPr>
            </w:pPr>
            <w:r w:rsidRPr="006B78BC">
              <w:rPr>
                <w:sz w:val="22"/>
                <w:szCs w:val="22"/>
                <w:lang w:val="en-US"/>
              </w:rPr>
              <w:t>R</w:t>
            </w:r>
            <w:r w:rsidRPr="006B78BC">
              <w:rPr>
                <w:sz w:val="22"/>
                <w:szCs w:val="22"/>
              </w:rPr>
              <w:t>(</w:t>
            </w:r>
            <w:r w:rsidRPr="006B78BC">
              <w:rPr>
                <w:sz w:val="22"/>
                <w:szCs w:val="22"/>
                <w:lang w:val="en-US"/>
              </w:rPr>
              <w:t>a</w:t>
            </w:r>
            <w:r w:rsidRPr="006B78BC">
              <w:rPr>
                <w:bCs/>
                <w:sz w:val="22"/>
                <w:szCs w:val="22"/>
                <w:vertAlign w:val="subscript"/>
              </w:rPr>
              <w:t>0,6</w:t>
            </w:r>
            <w:r w:rsidRPr="006B78BC">
              <w:rPr>
                <w:sz w:val="22"/>
                <w:szCs w:val="22"/>
                <w:lang w:val="en-US"/>
              </w:rPr>
              <w:t>t</w:t>
            </w:r>
            <w:r w:rsidRPr="006B78BC">
              <w:rPr>
                <w:bCs/>
                <w:sz w:val="22"/>
                <w:szCs w:val="22"/>
                <w:vertAlign w:val="subscript"/>
              </w:rPr>
              <w:t>6,5</w:t>
            </w:r>
            <w:r w:rsidRPr="006B78BC">
              <w:rPr>
                <w:sz w:val="22"/>
                <w:szCs w:val="22"/>
                <w:lang w:val="en-US"/>
              </w:rPr>
              <w:t>g</w:t>
            </w:r>
            <w:r w:rsidRPr="006B78BC">
              <w:rPr>
                <w:bCs/>
                <w:sz w:val="22"/>
                <w:szCs w:val="22"/>
                <w:vertAlign w:val="subscript"/>
              </w:rPr>
              <w:t>1,2</w:t>
            </w:r>
            <w:r w:rsidRPr="006B78BC">
              <w:rPr>
                <w:sz w:val="22"/>
                <w:szCs w:val="22"/>
              </w:rPr>
              <w:t>)</w:t>
            </w:r>
            <w:r w:rsidRPr="006B78BC">
              <w:rPr>
                <w:sz w:val="22"/>
                <w:szCs w:val="22"/>
                <w:lang w:val="en-US"/>
              </w:rPr>
              <w:t>L</w:t>
            </w:r>
            <w:r w:rsidRPr="006B78BC">
              <w:rPr>
                <w:bCs/>
                <w:sz w:val="22"/>
                <w:szCs w:val="22"/>
                <w:vertAlign w:val="subscript"/>
              </w:rPr>
              <w:t>5,0</w:t>
            </w:r>
          </w:p>
        </w:tc>
      </w:tr>
    </w:tbl>
    <w:p w:rsidR="0043110A" w:rsidRDefault="007C37BF" w:rsidP="0043110A">
      <w:pPr>
        <w:widowControl/>
        <w:autoSpaceDE/>
        <w:autoSpaceDN/>
        <w:adjustRightInd/>
        <w:spacing w:line="276" w:lineRule="auto"/>
        <w:jc w:val="both"/>
        <w:rPr>
          <w:sz w:val="22"/>
          <w:szCs w:val="22"/>
        </w:rPr>
      </w:pPr>
      <w:r>
        <w:rPr>
          <w:sz w:val="22"/>
          <w:szCs w:val="22"/>
        </w:rPr>
        <w:t>Примечание</w:t>
      </w:r>
      <w:r w:rsidR="0043110A">
        <w:rPr>
          <w:sz w:val="22"/>
          <w:szCs w:val="22"/>
        </w:rPr>
        <w:t>:</w:t>
      </w:r>
      <w:r>
        <w:rPr>
          <w:sz w:val="22"/>
          <w:szCs w:val="22"/>
        </w:rPr>
        <w:t xml:space="preserve"> </w:t>
      </w:r>
    </w:p>
    <w:p w:rsidR="006B78BC" w:rsidRPr="0043110A" w:rsidRDefault="006B78BC" w:rsidP="0043110A">
      <w:pPr>
        <w:pStyle w:val="a4"/>
        <w:widowControl/>
        <w:numPr>
          <w:ilvl w:val="0"/>
          <w:numId w:val="39"/>
        </w:numPr>
        <w:autoSpaceDE/>
        <w:autoSpaceDN/>
        <w:adjustRightInd/>
        <w:spacing w:line="276" w:lineRule="auto"/>
        <w:jc w:val="both"/>
        <w:rPr>
          <w:sz w:val="22"/>
          <w:szCs w:val="22"/>
        </w:rPr>
      </w:pPr>
      <w:r w:rsidRPr="0043110A">
        <w:rPr>
          <w:sz w:val="22"/>
          <w:szCs w:val="22"/>
        </w:rPr>
        <w:t xml:space="preserve">Элементарные ландшафты </w:t>
      </w:r>
      <w:r w:rsidRPr="0043110A">
        <w:rPr>
          <w:sz w:val="22"/>
          <w:szCs w:val="22"/>
          <w:lang w:val="en-US"/>
        </w:rPr>
        <w:t>a</w:t>
      </w:r>
      <w:r w:rsidRPr="0043110A">
        <w:rPr>
          <w:sz w:val="22"/>
          <w:szCs w:val="22"/>
        </w:rPr>
        <w:t xml:space="preserve"> – автономные; </w:t>
      </w:r>
      <w:r w:rsidRPr="0043110A">
        <w:rPr>
          <w:sz w:val="22"/>
          <w:szCs w:val="22"/>
          <w:lang w:val="en-US"/>
        </w:rPr>
        <w:t>t</w:t>
      </w:r>
      <w:r w:rsidRPr="0043110A">
        <w:rPr>
          <w:sz w:val="22"/>
          <w:szCs w:val="22"/>
        </w:rPr>
        <w:t xml:space="preserve"> – транзитные (склоновые); </w:t>
      </w:r>
      <w:r w:rsidRPr="0043110A">
        <w:rPr>
          <w:sz w:val="22"/>
          <w:szCs w:val="22"/>
          <w:lang w:val="en-US"/>
        </w:rPr>
        <w:t>g</w:t>
      </w:r>
      <w:r w:rsidRPr="0043110A">
        <w:rPr>
          <w:sz w:val="22"/>
          <w:szCs w:val="22"/>
        </w:rPr>
        <w:t xml:space="preserve"> – гетерономные (пойменные); </w:t>
      </w:r>
      <w:r w:rsidRPr="0043110A">
        <w:rPr>
          <w:sz w:val="22"/>
          <w:szCs w:val="22"/>
          <w:lang w:val="en-US"/>
        </w:rPr>
        <w:t>R</w:t>
      </w:r>
      <w:r w:rsidRPr="0043110A">
        <w:rPr>
          <w:sz w:val="22"/>
          <w:szCs w:val="22"/>
        </w:rPr>
        <w:t xml:space="preserve"> – коэффициент радиальной контрастности (элювиально-аккумулятивный коэффициент: отношение содержания элемента в верхнем почвенном горизонте к его содержанию в почвообразующей породе); </w:t>
      </w:r>
      <w:r w:rsidRPr="0043110A">
        <w:rPr>
          <w:sz w:val="22"/>
          <w:szCs w:val="22"/>
          <w:lang w:val="en-US"/>
        </w:rPr>
        <w:t>L</w:t>
      </w:r>
      <w:r w:rsidRPr="0043110A">
        <w:rPr>
          <w:sz w:val="22"/>
          <w:szCs w:val="22"/>
        </w:rPr>
        <w:t xml:space="preserve"> – коэффициент максимальной латеральной контрастности (отношение содержания элемента в 0-50 см слое почв автономных и подчиненных элементарных ландшафтов)</w:t>
      </w:r>
      <w:r w:rsidR="0043110A" w:rsidRPr="0043110A">
        <w:rPr>
          <w:sz w:val="22"/>
          <w:szCs w:val="22"/>
        </w:rPr>
        <w:t>,</w:t>
      </w:r>
    </w:p>
    <w:p w:rsidR="0043110A" w:rsidRPr="0043110A" w:rsidRDefault="0043110A" w:rsidP="0043110A">
      <w:pPr>
        <w:pStyle w:val="a4"/>
        <w:widowControl/>
        <w:numPr>
          <w:ilvl w:val="0"/>
          <w:numId w:val="39"/>
        </w:numPr>
        <w:autoSpaceDE/>
        <w:autoSpaceDN/>
        <w:adjustRightInd/>
        <w:spacing w:line="276" w:lineRule="auto"/>
        <w:jc w:val="both"/>
        <w:rPr>
          <w:sz w:val="22"/>
          <w:szCs w:val="22"/>
        </w:rPr>
      </w:pPr>
      <w:r>
        <w:rPr>
          <w:sz w:val="22"/>
          <w:szCs w:val="22"/>
        </w:rPr>
        <w:t>р</w:t>
      </w:r>
      <w:r w:rsidRPr="0043110A">
        <w:rPr>
          <w:sz w:val="22"/>
          <w:szCs w:val="22"/>
        </w:rPr>
        <w:t>ас</w:t>
      </w:r>
      <w:r>
        <w:rPr>
          <w:sz w:val="22"/>
          <w:szCs w:val="22"/>
        </w:rPr>
        <w:t>чет</w:t>
      </w:r>
      <w:r w:rsidRPr="0043110A">
        <w:rPr>
          <w:sz w:val="22"/>
          <w:szCs w:val="22"/>
        </w:rPr>
        <w:t xml:space="preserve"> по [Гаврилова, Касимов, 1989].</w:t>
      </w:r>
    </w:p>
    <w:p w:rsidR="004F0912" w:rsidRDefault="004F0912" w:rsidP="006B78BC">
      <w:pPr>
        <w:widowControl/>
        <w:autoSpaceDE/>
        <w:autoSpaceDN/>
        <w:adjustRightInd/>
        <w:spacing w:line="360" w:lineRule="auto"/>
        <w:ind w:firstLine="709"/>
        <w:jc w:val="both"/>
        <w:rPr>
          <w:sz w:val="24"/>
          <w:szCs w:val="24"/>
        </w:rPr>
      </w:pPr>
    </w:p>
    <w:p w:rsidR="006B78BC" w:rsidRDefault="006B78BC" w:rsidP="006B78BC">
      <w:pPr>
        <w:widowControl/>
        <w:autoSpaceDE/>
        <w:autoSpaceDN/>
        <w:adjustRightInd/>
        <w:spacing w:line="360" w:lineRule="auto"/>
        <w:ind w:firstLine="709"/>
        <w:jc w:val="both"/>
        <w:rPr>
          <w:sz w:val="24"/>
          <w:szCs w:val="24"/>
        </w:rPr>
      </w:pPr>
      <w:r w:rsidRPr="006B78BC">
        <w:rPr>
          <w:sz w:val="24"/>
          <w:szCs w:val="24"/>
        </w:rPr>
        <w:t>Содержание меди не только в почвах, но и в растениях в среднем существенно увеличивалось в направлении от элювиальных к транзитным и далее к супераквальным ландшафтам, демонстрируя достаточно высокий уровень локальной геохимической контрастности, хорошо читающийся на уровне средне-региональных значений (рисунок 3.8).</w:t>
      </w:r>
    </w:p>
    <w:p w:rsidR="006F3E0B" w:rsidRPr="006B78BC" w:rsidRDefault="006F3E0B" w:rsidP="006B78BC">
      <w:pPr>
        <w:widowControl/>
        <w:autoSpaceDE/>
        <w:autoSpaceDN/>
        <w:adjustRightInd/>
        <w:spacing w:line="360" w:lineRule="auto"/>
        <w:ind w:firstLine="709"/>
        <w:jc w:val="both"/>
        <w:rPr>
          <w:sz w:val="24"/>
          <w:szCs w:val="24"/>
        </w:rPr>
      </w:pPr>
    </w:p>
    <w:p w:rsidR="006B78BC" w:rsidRPr="006B78BC" w:rsidRDefault="00C81C3C" w:rsidP="0043110A">
      <w:pPr>
        <w:widowControl/>
        <w:autoSpaceDE/>
        <w:autoSpaceDN/>
        <w:adjustRightInd/>
        <w:spacing w:line="360" w:lineRule="auto"/>
        <w:ind w:firstLine="709"/>
        <w:jc w:val="center"/>
        <w:rPr>
          <w:sz w:val="22"/>
          <w:szCs w:val="22"/>
        </w:rPr>
      </w:pPr>
      <w:r>
        <w:rPr>
          <w:noProof/>
          <w:sz w:val="22"/>
          <w:szCs w:val="22"/>
        </w:rPr>
        <w:drawing>
          <wp:inline distT="0" distB="0" distL="0" distR="0" wp14:anchorId="722981EC" wp14:editId="3D6A33DB">
            <wp:extent cx="4305300" cy="1578610"/>
            <wp:effectExtent l="19050" t="0" r="0" b="0"/>
            <wp:docPr id="508" name="Рисунок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4"/>
                    <pic:cNvPicPr>
                      <a:picLocks noChangeAspect="1" noChangeArrowheads="1"/>
                    </pic:cNvPicPr>
                  </pic:nvPicPr>
                  <pic:blipFill>
                    <a:blip r:embed="rId36" cstate="print"/>
                    <a:srcRect/>
                    <a:stretch>
                      <a:fillRect/>
                    </a:stretch>
                  </pic:blipFill>
                  <pic:spPr bwMode="auto">
                    <a:xfrm>
                      <a:off x="0" y="0"/>
                      <a:ext cx="4305300" cy="1578610"/>
                    </a:xfrm>
                    <a:prstGeom prst="rect">
                      <a:avLst/>
                    </a:prstGeom>
                    <a:noFill/>
                    <a:ln w="9525">
                      <a:noFill/>
                      <a:miter lim="800000"/>
                      <a:headEnd/>
                      <a:tailEnd/>
                    </a:ln>
                  </pic:spPr>
                </pic:pic>
              </a:graphicData>
            </a:graphic>
          </wp:inline>
        </w:drawing>
      </w:r>
    </w:p>
    <w:p w:rsidR="0043110A" w:rsidRDefault="006B78BC" w:rsidP="0043110A">
      <w:pPr>
        <w:widowControl/>
        <w:autoSpaceDE/>
        <w:autoSpaceDN/>
        <w:adjustRightInd/>
        <w:spacing w:line="360" w:lineRule="auto"/>
        <w:jc w:val="center"/>
        <w:rPr>
          <w:sz w:val="22"/>
          <w:szCs w:val="22"/>
        </w:rPr>
      </w:pPr>
      <w:r w:rsidRPr="0043110A">
        <w:rPr>
          <w:sz w:val="22"/>
          <w:szCs w:val="22"/>
        </w:rPr>
        <w:t>Рисунок 3.8</w:t>
      </w:r>
      <w:r w:rsidR="007B4D52">
        <w:rPr>
          <w:sz w:val="22"/>
          <w:szCs w:val="22"/>
        </w:rPr>
        <w:t>.</w:t>
      </w:r>
      <w:r w:rsidRPr="0043110A">
        <w:rPr>
          <w:sz w:val="22"/>
          <w:szCs w:val="22"/>
        </w:rPr>
        <w:t xml:space="preserve"> Распределение меди в системе породы-почвы-растения различных литогеохимических провинций Нечерноземной зоны. </w:t>
      </w:r>
    </w:p>
    <w:p w:rsidR="006B78BC" w:rsidRPr="0043110A" w:rsidRDefault="006B78BC" w:rsidP="0043110A">
      <w:pPr>
        <w:widowControl/>
        <w:autoSpaceDE/>
        <w:autoSpaceDN/>
        <w:adjustRightInd/>
        <w:spacing w:line="360" w:lineRule="auto"/>
        <w:jc w:val="center"/>
        <w:rPr>
          <w:sz w:val="22"/>
          <w:szCs w:val="22"/>
        </w:rPr>
      </w:pPr>
      <w:r w:rsidRPr="0043110A">
        <w:rPr>
          <w:sz w:val="22"/>
          <w:szCs w:val="22"/>
        </w:rPr>
        <w:t>Тип отложений и наименование ландшафтов по А.И. Перельману, места расположения профилей: 1 - моренные супесчаные отложения (валдайские, Боровичи); 2 - флювиогляциальные пески, подстилаемые моренными суглинками (полесские, Углич); 3 - покровные суглинки (стародубские, Юрьев-Польской); 4 -древнеаллювиальные песчаные отложения (полесские, Лакаш); 5 - моренные и флювиогляциальные супесчаные отложения (вологодские, Лальск); 6 -  флювиогляциальные, подстилаемые элювием пермских отложений (чепецкие, Кирово-Чепецк); 7 - элювий карбонатных отложений (сарапульские, Малмыж); 8 - элювий пермских отложений (сарапульские, Пермь). Элементарные ландшафты: э –элювиальные, с – супераквальные.</w:t>
      </w:r>
    </w:p>
    <w:p w:rsidR="00A6527B" w:rsidRPr="006B78BC" w:rsidRDefault="00A6527B" w:rsidP="006B78BC">
      <w:pPr>
        <w:widowControl/>
        <w:autoSpaceDE/>
        <w:autoSpaceDN/>
        <w:adjustRightInd/>
        <w:spacing w:line="360" w:lineRule="auto"/>
        <w:jc w:val="both"/>
        <w:rPr>
          <w:sz w:val="22"/>
          <w:szCs w:val="22"/>
        </w:rPr>
      </w:pPr>
    </w:p>
    <w:p w:rsidR="006B78BC" w:rsidRPr="00360234" w:rsidRDefault="00235622" w:rsidP="00235622">
      <w:pPr>
        <w:pStyle w:val="4"/>
        <w:rPr>
          <w:lang w:val="ru-RU"/>
        </w:rPr>
      </w:pPr>
      <w:bookmarkStart w:id="46" w:name="_Toc323578154"/>
      <w:r w:rsidRPr="00360234">
        <w:rPr>
          <w:lang w:val="ru-RU"/>
        </w:rPr>
        <w:t xml:space="preserve">3.2.3.2 </w:t>
      </w:r>
      <w:r w:rsidR="006B78BC" w:rsidRPr="00360234">
        <w:rPr>
          <w:lang w:val="ru-RU"/>
        </w:rPr>
        <w:t>Кобальт в ландшафтах Нечерноземной зоны</w:t>
      </w:r>
      <w:bookmarkEnd w:id="46"/>
    </w:p>
    <w:p w:rsidR="00A6527B" w:rsidRPr="005A3B30" w:rsidRDefault="00A6527B" w:rsidP="00A6527B">
      <w:pPr>
        <w:keepNext/>
        <w:keepLines/>
        <w:widowControl/>
        <w:autoSpaceDE/>
        <w:autoSpaceDN/>
        <w:adjustRightInd/>
        <w:spacing w:line="360" w:lineRule="auto"/>
        <w:jc w:val="center"/>
        <w:outlineLvl w:val="2"/>
        <w:rPr>
          <w:b/>
          <w:bCs/>
          <w:i/>
          <w:sz w:val="16"/>
          <w:szCs w:val="16"/>
        </w:rPr>
      </w:pPr>
    </w:p>
    <w:p w:rsidR="006B78BC" w:rsidRPr="006B78BC" w:rsidRDefault="006B78BC" w:rsidP="006B78BC">
      <w:pPr>
        <w:widowControl/>
        <w:tabs>
          <w:tab w:val="left" w:pos="3969"/>
        </w:tabs>
        <w:autoSpaceDE/>
        <w:autoSpaceDN/>
        <w:adjustRightInd/>
        <w:spacing w:line="360" w:lineRule="auto"/>
        <w:ind w:firstLine="709"/>
        <w:jc w:val="both"/>
        <w:rPr>
          <w:sz w:val="24"/>
          <w:szCs w:val="24"/>
        </w:rPr>
      </w:pPr>
      <w:r w:rsidRPr="006B78BC">
        <w:rPr>
          <w:sz w:val="24"/>
          <w:szCs w:val="24"/>
        </w:rPr>
        <w:t xml:space="preserve">Имея аналогично меди почвообразующие породы единственным источником поступления в круговороты, кобальт не только характеризовался меньшими </w:t>
      </w:r>
      <w:r w:rsidR="006F3037">
        <w:rPr>
          <w:sz w:val="24"/>
          <w:szCs w:val="24"/>
        </w:rPr>
        <w:t>значениями концентрации, но так</w:t>
      </w:r>
      <w:r w:rsidRPr="006B78BC">
        <w:rPr>
          <w:sz w:val="24"/>
          <w:szCs w:val="24"/>
        </w:rPr>
        <w:t>же и меньшей подвижностью. В этой связи специфика его пространственного распространения должна была быть аналогична ранее описанной для меди. Результаты работ в целом подтвердили этот вывод и показали, что доминирующими факторам пространственной диф</w:t>
      </w:r>
      <w:r w:rsidR="006F3E0B">
        <w:rPr>
          <w:sz w:val="24"/>
          <w:szCs w:val="24"/>
        </w:rPr>
        <w:t>ференциации в данном случае так</w:t>
      </w:r>
      <w:r w:rsidRPr="006B78BC">
        <w:rPr>
          <w:sz w:val="24"/>
          <w:szCs w:val="24"/>
        </w:rPr>
        <w:t xml:space="preserve">же выступают генезис почвообразующих пород и положение </w:t>
      </w:r>
      <w:r w:rsidR="006F3E0B">
        <w:rPr>
          <w:sz w:val="24"/>
          <w:szCs w:val="24"/>
        </w:rPr>
        <w:t>участка</w:t>
      </w:r>
      <w:r w:rsidRPr="006B78BC">
        <w:rPr>
          <w:sz w:val="24"/>
          <w:szCs w:val="24"/>
        </w:rPr>
        <w:t xml:space="preserve"> в ЛГС. Так средние содержания валового кобальта последовательно уменьшалась в ряду: коренные породы - покровные суглинки - моренные суглинки - водно-ледниковые пески, хотя по отношению к меди различия были выражены м</w:t>
      </w:r>
      <w:r w:rsidR="006F3E0B">
        <w:rPr>
          <w:sz w:val="24"/>
          <w:szCs w:val="24"/>
        </w:rPr>
        <w:t>енее заметно. На уровне ЛГС так</w:t>
      </w:r>
      <w:r w:rsidRPr="006B78BC">
        <w:rPr>
          <w:sz w:val="24"/>
          <w:szCs w:val="24"/>
        </w:rPr>
        <w:t>же обнаружилась заметная вертикальная и горизонтальная неоднородность (таблица 3.4). Латеральный рост кон</w:t>
      </w:r>
      <w:r w:rsidR="006F3E0B">
        <w:rPr>
          <w:sz w:val="24"/>
          <w:szCs w:val="24"/>
        </w:rPr>
        <w:t>центрации, как это видно из рисунка 3.9,</w:t>
      </w:r>
      <w:r w:rsidRPr="006B78BC">
        <w:rPr>
          <w:sz w:val="24"/>
          <w:szCs w:val="24"/>
        </w:rPr>
        <w:t xml:space="preserve"> имел ту же тенденцию, что и для меди, однако специфика вторичного перераспределения определялась даже более выраженными сродством к сорбционному и сорбционно-окислительному барьерам</w:t>
      </w:r>
      <w:r w:rsidR="006F3E0B">
        <w:rPr>
          <w:sz w:val="24"/>
          <w:szCs w:val="24"/>
        </w:rPr>
        <w:t xml:space="preserve"> </w:t>
      </w:r>
      <w:r w:rsidR="00A801B9" w:rsidRPr="00A801B9">
        <w:rPr>
          <w:sz w:val="24"/>
          <w:szCs w:val="24"/>
        </w:rPr>
        <w:t>[</w:t>
      </w:r>
      <w:r w:rsidR="006F3E0B">
        <w:rPr>
          <w:sz w:val="24"/>
          <w:szCs w:val="24"/>
        </w:rPr>
        <w:t>Коробова, 1992</w:t>
      </w:r>
      <w:r w:rsidR="00A801B9" w:rsidRPr="00A801B9">
        <w:rPr>
          <w:sz w:val="24"/>
          <w:szCs w:val="24"/>
        </w:rPr>
        <w:t>]</w:t>
      </w:r>
      <w:r w:rsidRPr="006B78BC">
        <w:rPr>
          <w:sz w:val="24"/>
          <w:szCs w:val="24"/>
        </w:rPr>
        <w:t xml:space="preserve">. </w:t>
      </w:r>
    </w:p>
    <w:p w:rsidR="006B78BC" w:rsidRPr="00984CF6" w:rsidRDefault="00C81C3C" w:rsidP="006B78BC">
      <w:pPr>
        <w:widowControl/>
        <w:autoSpaceDE/>
        <w:autoSpaceDN/>
        <w:adjustRightInd/>
        <w:spacing w:line="360" w:lineRule="auto"/>
        <w:jc w:val="center"/>
        <w:rPr>
          <w:sz w:val="24"/>
          <w:szCs w:val="24"/>
        </w:rPr>
      </w:pPr>
      <w:r w:rsidRPr="00984CF6">
        <w:rPr>
          <w:noProof/>
          <w:sz w:val="24"/>
          <w:szCs w:val="24"/>
        </w:rPr>
        <w:drawing>
          <wp:inline distT="0" distB="0" distL="0" distR="0" wp14:anchorId="2E54370B" wp14:editId="6FD07CB5">
            <wp:extent cx="4768215" cy="1725295"/>
            <wp:effectExtent l="19050" t="0" r="0" b="0"/>
            <wp:docPr id="509" name="Рисунок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
                    <pic:cNvPicPr>
                      <a:picLocks noChangeAspect="1" noChangeArrowheads="1"/>
                    </pic:cNvPicPr>
                  </pic:nvPicPr>
                  <pic:blipFill>
                    <a:blip r:embed="rId37" cstate="print"/>
                    <a:srcRect/>
                    <a:stretch>
                      <a:fillRect/>
                    </a:stretch>
                  </pic:blipFill>
                  <pic:spPr bwMode="auto">
                    <a:xfrm>
                      <a:off x="0" y="0"/>
                      <a:ext cx="4768215" cy="1725295"/>
                    </a:xfrm>
                    <a:prstGeom prst="rect">
                      <a:avLst/>
                    </a:prstGeom>
                    <a:noFill/>
                    <a:ln w="9525">
                      <a:noFill/>
                      <a:miter lim="800000"/>
                      <a:headEnd/>
                      <a:tailEnd/>
                    </a:ln>
                  </pic:spPr>
                </pic:pic>
              </a:graphicData>
            </a:graphic>
          </wp:inline>
        </w:drawing>
      </w:r>
    </w:p>
    <w:p w:rsidR="006B78BC" w:rsidRPr="00984CF6" w:rsidRDefault="006B78BC" w:rsidP="006B78BC">
      <w:pPr>
        <w:widowControl/>
        <w:autoSpaceDE/>
        <w:autoSpaceDN/>
        <w:adjustRightInd/>
        <w:spacing w:line="360" w:lineRule="auto"/>
        <w:jc w:val="both"/>
        <w:rPr>
          <w:sz w:val="24"/>
          <w:szCs w:val="24"/>
        </w:rPr>
      </w:pPr>
      <w:r w:rsidRPr="00984CF6">
        <w:rPr>
          <w:sz w:val="24"/>
          <w:szCs w:val="24"/>
        </w:rPr>
        <w:t>Рисунок 3.9</w:t>
      </w:r>
      <w:r w:rsidR="007B4D52">
        <w:rPr>
          <w:sz w:val="24"/>
          <w:szCs w:val="24"/>
        </w:rPr>
        <w:t>.</w:t>
      </w:r>
      <w:r w:rsidRPr="00984CF6">
        <w:rPr>
          <w:sz w:val="24"/>
          <w:szCs w:val="24"/>
        </w:rPr>
        <w:t xml:space="preserve"> Распределение кобальта в системе породы-почвы-растения различных литогеохимических провинций Нечерноземной зоны. Услов</w:t>
      </w:r>
      <w:r w:rsidR="0043110A">
        <w:rPr>
          <w:sz w:val="24"/>
          <w:szCs w:val="24"/>
        </w:rPr>
        <w:t>ные обозначения - см. рисунок 3.7</w:t>
      </w:r>
    </w:p>
    <w:p w:rsidR="006B78BC" w:rsidRPr="006B78BC" w:rsidRDefault="006B78BC" w:rsidP="006B78BC">
      <w:pPr>
        <w:widowControl/>
        <w:autoSpaceDE/>
        <w:autoSpaceDN/>
        <w:adjustRightInd/>
        <w:spacing w:line="360" w:lineRule="auto"/>
        <w:ind w:firstLine="709"/>
        <w:jc w:val="both"/>
        <w:rPr>
          <w:sz w:val="16"/>
          <w:szCs w:val="16"/>
        </w:rPr>
      </w:pPr>
    </w:p>
    <w:p w:rsidR="006B78BC" w:rsidRPr="00410FE4" w:rsidRDefault="007B4D52" w:rsidP="0043110A">
      <w:pPr>
        <w:widowControl/>
        <w:autoSpaceDE/>
        <w:autoSpaceDN/>
        <w:adjustRightInd/>
        <w:spacing w:line="360" w:lineRule="auto"/>
        <w:rPr>
          <w:sz w:val="24"/>
          <w:szCs w:val="24"/>
          <w:lang w:eastAsia="en-US"/>
        </w:rPr>
      </w:pPr>
      <w:r>
        <w:rPr>
          <w:sz w:val="24"/>
          <w:szCs w:val="24"/>
          <w:lang w:eastAsia="en-US"/>
        </w:rPr>
        <w:t>Таблица 3.4.</w:t>
      </w:r>
      <w:r w:rsidR="006B78BC" w:rsidRPr="00410FE4">
        <w:rPr>
          <w:sz w:val="24"/>
          <w:szCs w:val="24"/>
          <w:lang w:eastAsia="en-US"/>
        </w:rPr>
        <w:t xml:space="preserve"> Контрастность распределения C</w:t>
      </w:r>
      <w:r w:rsidR="006B78BC" w:rsidRPr="00410FE4">
        <w:rPr>
          <w:sz w:val="24"/>
          <w:szCs w:val="24"/>
          <w:lang w:val="en-US" w:eastAsia="en-US"/>
        </w:rPr>
        <w:t>o</w:t>
      </w:r>
      <w:r w:rsidR="006B78BC" w:rsidRPr="00410FE4">
        <w:rPr>
          <w:sz w:val="24"/>
          <w:szCs w:val="24"/>
          <w:lang w:eastAsia="en-US"/>
        </w:rPr>
        <w:t xml:space="preserve"> в сопряженных элементарных ландшафтах</w:t>
      </w:r>
    </w:p>
    <w:tbl>
      <w:tblPr>
        <w:tblW w:w="9889" w:type="dxa"/>
        <w:tblBorders>
          <w:top w:val="single" w:sz="6" w:space="0" w:color="000000"/>
          <w:bottom w:val="single" w:sz="6" w:space="0" w:color="000000"/>
          <w:insideH w:val="single" w:sz="6" w:space="0" w:color="000000"/>
        </w:tblBorders>
        <w:tblLayout w:type="fixed"/>
        <w:tblLook w:val="0000" w:firstRow="0" w:lastRow="0" w:firstColumn="0" w:lastColumn="0" w:noHBand="0" w:noVBand="0"/>
      </w:tblPr>
      <w:tblGrid>
        <w:gridCol w:w="2660"/>
        <w:gridCol w:w="3402"/>
        <w:gridCol w:w="3827"/>
      </w:tblGrid>
      <w:tr w:rsidR="006B78BC" w:rsidRPr="006B78BC" w:rsidTr="00385C64">
        <w:trPr>
          <w:trHeight w:val="1564"/>
        </w:trPr>
        <w:tc>
          <w:tcPr>
            <w:tcW w:w="2660"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Геохимические ландшафты по А.И. Перельману и их местоположение</w:t>
            </w:r>
          </w:p>
        </w:tc>
        <w:tc>
          <w:tcPr>
            <w:tcW w:w="3402"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Почвообразующая порода</w:t>
            </w:r>
          </w:p>
        </w:tc>
        <w:tc>
          <w:tcPr>
            <w:tcW w:w="3827"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Радиальная и латеральная контрастность почв сопряженных ЭЛГС</w:t>
            </w:r>
          </w:p>
        </w:tc>
      </w:tr>
      <w:tr w:rsidR="006B78BC" w:rsidRPr="006B78BC" w:rsidTr="005949A1">
        <w:trPr>
          <w:trHeight w:val="832"/>
        </w:trPr>
        <w:tc>
          <w:tcPr>
            <w:tcW w:w="2660"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Полесские (Лакаш, Рязанская область)</w:t>
            </w:r>
          </w:p>
        </w:tc>
        <w:tc>
          <w:tcPr>
            <w:tcW w:w="3402"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Древнеаллювиальные пески</w:t>
            </w:r>
          </w:p>
        </w:tc>
        <w:tc>
          <w:tcPr>
            <w:tcW w:w="3827"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val="en-US" w:eastAsia="en-US"/>
              </w:rPr>
              <w:t>R(a</w:t>
            </w:r>
            <w:r w:rsidRPr="006B78BC">
              <w:rPr>
                <w:bCs/>
                <w:sz w:val="22"/>
                <w:szCs w:val="22"/>
                <w:vertAlign w:val="subscript"/>
                <w:lang w:val="en-US" w:eastAsia="en-US"/>
              </w:rPr>
              <w:t>0</w:t>
            </w:r>
            <w:r w:rsidRPr="006B78BC">
              <w:rPr>
                <w:bCs/>
                <w:sz w:val="22"/>
                <w:szCs w:val="22"/>
                <w:vertAlign w:val="subscript"/>
                <w:lang w:eastAsia="en-US"/>
              </w:rPr>
              <w:t>,5</w:t>
            </w:r>
            <w:r w:rsidRPr="006B78BC">
              <w:rPr>
                <w:sz w:val="22"/>
                <w:szCs w:val="22"/>
                <w:lang w:val="en-US" w:eastAsia="en-US"/>
              </w:rPr>
              <w:t>t</w:t>
            </w:r>
            <w:r w:rsidRPr="006B78BC">
              <w:rPr>
                <w:bCs/>
                <w:sz w:val="22"/>
                <w:szCs w:val="22"/>
                <w:vertAlign w:val="subscript"/>
                <w:lang w:val="en-US" w:eastAsia="en-US"/>
              </w:rPr>
              <w:t>1.</w:t>
            </w:r>
            <w:r w:rsidRPr="006B78BC">
              <w:rPr>
                <w:bCs/>
                <w:sz w:val="22"/>
                <w:szCs w:val="22"/>
                <w:vertAlign w:val="subscript"/>
                <w:lang w:eastAsia="en-US"/>
              </w:rPr>
              <w:t>0</w:t>
            </w:r>
            <w:r w:rsidRPr="006B78BC">
              <w:rPr>
                <w:sz w:val="22"/>
                <w:szCs w:val="22"/>
                <w:lang w:val="en-US" w:eastAsia="en-US"/>
              </w:rPr>
              <w:t>g</w:t>
            </w:r>
            <w:r w:rsidRPr="006B78BC">
              <w:rPr>
                <w:bCs/>
                <w:sz w:val="22"/>
                <w:szCs w:val="22"/>
                <w:vertAlign w:val="subscript"/>
                <w:lang w:val="en-US" w:eastAsia="en-US"/>
              </w:rPr>
              <w:t>1,</w:t>
            </w:r>
            <w:r w:rsidRPr="006B78BC">
              <w:rPr>
                <w:bCs/>
                <w:sz w:val="22"/>
                <w:szCs w:val="22"/>
                <w:vertAlign w:val="subscript"/>
                <w:lang w:eastAsia="en-US"/>
              </w:rPr>
              <w:t>5</w:t>
            </w:r>
            <w:r w:rsidRPr="006B78BC">
              <w:rPr>
                <w:sz w:val="22"/>
                <w:szCs w:val="22"/>
                <w:lang w:val="en-US" w:eastAsia="en-US"/>
              </w:rPr>
              <w:t>)L</w:t>
            </w:r>
            <w:r w:rsidRPr="006B78BC">
              <w:rPr>
                <w:bCs/>
                <w:sz w:val="22"/>
                <w:szCs w:val="22"/>
                <w:vertAlign w:val="subscript"/>
                <w:lang w:eastAsia="en-US"/>
              </w:rPr>
              <w:t>3,0</w:t>
            </w:r>
          </w:p>
        </w:tc>
      </w:tr>
      <w:tr w:rsidR="006B78BC" w:rsidRPr="006B78BC" w:rsidTr="005949A1">
        <w:trPr>
          <w:trHeight w:val="692"/>
        </w:trPr>
        <w:tc>
          <w:tcPr>
            <w:tcW w:w="2660"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Полесские (Углич)</w:t>
            </w:r>
          </w:p>
        </w:tc>
        <w:tc>
          <w:tcPr>
            <w:tcW w:w="3402"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Флювиогляциальные пески, подстилаемые мореной</w:t>
            </w:r>
          </w:p>
        </w:tc>
        <w:tc>
          <w:tcPr>
            <w:tcW w:w="3827" w:type="dxa"/>
          </w:tcPr>
          <w:p w:rsidR="006B78BC" w:rsidRPr="006B78BC" w:rsidRDefault="006B78BC" w:rsidP="00656D5C">
            <w:pPr>
              <w:widowControl/>
              <w:autoSpaceDE/>
              <w:autoSpaceDN/>
              <w:adjustRightInd/>
              <w:spacing w:line="360" w:lineRule="auto"/>
              <w:jc w:val="center"/>
              <w:rPr>
                <w:bCs/>
                <w:sz w:val="22"/>
                <w:szCs w:val="22"/>
                <w:lang w:val="en-US" w:eastAsia="en-US"/>
              </w:rPr>
            </w:pPr>
            <w:r w:rsidRPr="006B78BC">
              <w:rPr>
                <w:sz w:val="22"/>
                <w:szCs w:val="22"/>
                <w:lang w:val="en-US" w:eastAsia="en-US"/>
              </w:rPr>
              <w:t>R(a</w:t>
            </w:r>
            <w:r w:rsidRPr="006B78BC">
              <w:rPr>
                <w:bCs/>
                <w:sz w:val="22"/>
                <w:szCs w:val="22"/>
                <w:vertAlign w:val="subscript"/>
                <w:lang w:eastAsia="en-US"/>
              </w:rPr>
              <w:t>0,9</w:t>
            </w:r>
            <w:r w:rsidRPr="006B78BC">
              <w:rPr>
                <w:sz w:val="22"/>
                <w:szCs w:val="22"/>
                <w:lang w:val="en-US" w:eastAsia="en-US"/>
              </w:rPr>
              <w:t>t</w:t>
            </w:r>
            <w:r w:rsidRPr="006B78BC">
              <w:rPr>
                <w:bCs/>
                <w:sz w:val="22"/>
                <w:szCs w:val="22"/>
                <w:vertAlign w:val="subscript"/>
                <w:lang w:eastAsia="en-US"/>
              </w:rPr>
              <w:t>1,8</w:t>
            </w:r>
            <w:r w:rsidRPr="006B78BC">
              <w:rPr>
                <w:sz w:val="22"/>
                <w:szCs w:val="22"/>
                <w:lang w:val="en-US" w:eastAsia="en-US"/>
              </w:rPr>
              <w:t xml:space="preserve">g </w:t>
            </w:r>
            <w:r w:rsidRPr="006B78BC">
              <w:rPr>
                <w:bCs/>
                <w:sz w:val="22"/>
                <w:szCs w:val="22"/>
                <w:vertAlign w:val="subscript"/>
                <w:lang w:val="en-US" w:eastAsia="en-US"/>
              </w:rPr>
              <w:t>2</w:t>
            </w:r>
            <w:r w:rsidRPr="006B78BC">
              <w:rPr>
                <w:bCs/>
                <w:sz w:val="22"/>
                <w:szCs w:val="22"/>
                <w:vertAlign w:val="subscript"/>
                <w:lang w:eastAsia="en-US"/>
              </w:rPr>
              <w:t>,</w:t>
            </w:r>
            <w:r w:rsidRPr="006B78BC">
              <w:rPr>
                <w:bCs/>
                <w:sz w:val="22"/>
                <w:szCs w:val="22"/>
                <w:vertAlign w:val="subscript"/>
                <w:lang w:val="en-US" w:eastAsia="en-US"/>
              </w:rPr>
              <w:t>0</w:t>
            </w:r>
            <w:r w:rsidRPr="006B78BC">
              <w:rPr>
                <w:sz w:val="22"/>
                <w:szCs w:val="22"/>
                <w:lang w:val="en-US" w:eastAsia="en-US"/>
              </w:rPr>
              <w:t>)L</w:t>
            </w:r>
            <w:r w:rsidRPr="006B78BC">
              <w:rPr>
                <w:bCs/>
                <w:sz w:val="22"/>
                <w:szCs w:val="22"/>
                <w:vertAlign w:val="subscript"/>
                <w:lang w:val="en-US" w:eastAsia="en-US"/>
              </w:rPr>
              <w:t>2</w:t>
            </w:r>
            <w:r w:rsidRPr="006B78BC">
              <w:rPr>
                <w:bCs/>
                <w:sz w:val="22"/>
                <w:szCs w:val="22"/>
                <w:vertAlign w:val="subscript"/>
                <w:lang w:eastAsia="en-US"/>
              </w:rPr>
              <w:t>,2</w:t>
            </w:r>
          </w:p>
        </w:tc>
      </w:tr>
      <w:tr w:rsidR="006B78BC" w:rsidRPr="006B78BC" w:rsidTr="005949A1">
        <w:trPr>
          <w:trHeight w:val="345"/>
        </w:trPr>
        <w:tc>
          <w:tcPr>
            <w:tcW w:w="2660"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Валдайские (Боровичи)</w:t>
            </w:r>
          </w:p>
        </w:tc>
        <w:tc>
          <w:tcPr>
            <w:tcW w:w="3402"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Моренные</w:t>
            </w:r>
          </w:p>
        </w:tc>
        <w:tc>
          <w:tcPr>
            <w:tcW w:w="3827" w:type="dxa"/>
          </w:tcPr>
          <w:p w:rsidR="006B78BC" w:rsidRPr="006B78BC" w:rsidRDefault="006B78BC" w:rsidP="00656D5C">
            <w:pPr>
              <w:widowControl/>
              <w:autoSpaceDE/>
              <w:autoSpaceDN/>
              <w:adjustRightInd/>
              <w:spacing w:line="360" w:lineRule="auto"/>
              <w:jc w:val="center"/>
              <w:rPr>
                <w:bCs/>
                <w:sz w:val="22"/>
                <w:szCs w:val="22"/>
                <w:lang w:eastAsia="en-US"/>
              </w:rPr>
            </w:pPr>
            <w:r w:rsidRPr="006B78BC">
              <w:rPr>
                <w:sz w:val="22"/>
                <w:szCs w:val="22"/>
                <w:lang w:val="en-US" w:eastAsia="en-US"/>
              </w:rPr>
              <w:t>R</w:t>
            </w:r>
            <w:r w:rsidRPr="006B78BC">
              <w:rPr>
                <w:sz w:val="22"/>
                <w:szCs w:val="22"/>
                <w:lang w:eastAsia="en-US"/>
              </w:rPr>
              <w:t>(</w:t>
            </w:r>
            <w:r w:rsidRPr="006B78BC">
              <w:rPr>
                <w:sz w:val="22"/>
                <w:szCs w:val="22"/>
                <w:lang w:val="en-US" w:eastAsia="en-US"/>
              </w:rPr>
              <w:t>a</w:t>
            </w:r>
            <w:r w:rsidRPr="006B78BC">
              <w:rPr>
                <w:bCs/>
                <w:sz w:val="22"/>
                <w:szCs w:val="22"/>
                <w:vertAlign w:val="subscript"/>
                <w:lang w:eastAsia="en-US"/>
              </w:rPr>
              <w:t>1,0</w:t>
            </w:r>
            <w:r w:rsidRPr="006B78BC">
              <w:rPr>
                <w:sz w:val="22"/>
                <w:szCs w:val="22"/>
                <w:lang w:val="en-US" w:eastAsia="en-US"/>
              </w:rPr>
              <w:t>t</w:t>
            </w:r>
            <w:r w:rsidRPr="006B78BC">
              <w:rPr>
                <w:bCs/>
                <w:sz w:val="22"/>
                <w:szCs w:val="22"/>
                <w:vertAlign w:val="subscript"/>
                <w:lang w:eastAsia="en-US"/>
              </w:rPr>
              <w:t>3,1</w:t>
            </w:r>
            <w:r w:rsidRPr="006B78BC">
              <w:rPr>
                <w:sz w:val="22"/>
                <w:szCs w:val="22"/>
                <w:lang w:val="en-US" w:eastAsia="en-US"/>
              </w:rPr>
              <w:t>g</w:t>
            </w:r>
            <w:r w:rsidRPr="006B78BC">
              <w:rPr>
                <w:bCs/>
                <w:sz w:val="22"/>
                <w:szCs w:val="22"/>
                <w:vertAlign w:val="subscript"/>
                <w:lang w:eastAsia="en-US"/>
              </w:rPr>
              <w:t>0,9</w:t>
            </w:r>
            <w:r w:rsidRPr="006B78BC">
              <w:rPr>
                <w:sz w:val="22"/>
                <w:szCs w:val="22"/>
                <w:lang w:eastAsia="en-US"/>
              </w:rPr>
              <w:t>)</w:t>
            </w:r>
            <w:r w:rsidRPr="006B78BC">
              <w:rPr>
                <w:sz w:val="22"/>
                <w:szCs w:val="22"/>
                <w:lang w:val="en-US" w:eastAsia="en-US"/>
              </w:rPr>
              <w:t>L</w:t>
            </w:r>
            <w:r w:rsidRPr="006B78BC">
              <w:rPr>
                <w:bCs/>
                <w:sz w:val="22"/>
                <w:szCs w:val="22"/>
                <w:vertAlign w:val="subscript"/>
                <w:lang w:eastAsia="en-US"/>
              </w:rPr>
              <w:t>8,6</w:t>
            </w:r>
          </w:p>
        </w:tc>
      </w:tr>
      <w:tr w:rsidR="006B78BC" w:rsidRPr="006B78BC" w:rsidTr="005949A1">
        <w:trPr>
          <w:trHeight w:val="354"/>
        </w:trPr>
        <w:tc>
          <w:tcPr>
            <w:tcW w:w="2660"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Стародубские (Юрьев-Польский)</w:t>
            </w:r>
          </w:p>
        </w:tc>
        <w:tc>
          <w:tcPr>
            <w:tcW w:w="3402"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Покровные суглинки</w:t>
            </w:r>
          </w:p>
        </w:tc>
        <w:tc>
          <w:tcPr>
            <w:tcW w:w="3827" w:type="dxa"/>
          </w:tcPr>
          <w:p w:rsidR="006B78BC" w:rsidRPr="006B78BC" w:rsidRDefault="006B78BC" w:rsidP="00656D5C">
            <w:pPr>
              <w:widowControl/>
              <w:autoSpaceDE/>
              <w:autoSpaceDN/>
              <w:adjustRightInd/>
              <w:spacing w:line="360" w:lineRule="auto"/>
              <w:jc w:val="center"/>
              <w:rPr>
                <w:bCs/>
                <w:sz w:val="22"/>
                <w:szCs w:val="22"/>
                <w:lang w:eastAsia="en-US"/>
              </w:rPr>
            </w:pPr>
            <w:r w:rsidRPr="006B78BC">
              <w:rPr>
                <w:sz w:val="22"/>
                <w:szCs w:val="22"/>
                <w:lang w:val="en-US" w:eastAsia="en-US"/>
              </w:rPr>
              <w:t>R</w:t>
            </w:r>
            <w:r w:rsidRPr="006B78BC">
              <w:rPr>
                <w:sz w:val="22"/>
                <w:szCs w:val="22"/>
                <w:lang w:eastAsia="en-US"/>
              </w:rPr>
              <w:t>(</w:t>
            </w:r>
            <w:r w:rsidRPr="006B78BC">
              <w:rPr>
                <w:sz w:val="22"/>
                <w:szCs w:val="22"/>
                <w:lang w:val="en-US" w:eastAsia="en-US"/>
              </w:rPr>
              <w:t>a</w:t>
            </w:r>
            <w:r w:rsidRPr="006B78BC">
              <w:rPr>
                <w:bCs/>
                <w:sz w:val="22"/>
                <w:szCs w:val="22"/>
                <w:vertAlign w:val="subscript"/>
                <w:lang w:eastAsia="en-US"/>
              </w:rPr>
              <w:t>0,6</w:t>
            </w:r>
            <w:r w:rsidRPr="006B78BC">
              <w:rPr>
                <w:sz w:val="22"/>
                <w:szCs w:val="22"/>
                <w:lang w:val="en-US" w:eastAsia="en-US"/>
              </w:rPr>
              <w:t>t</w:t>
            </w:r>
            <w:r w:rsidRPr="006B78BC">
              <w:rPr>
                <w:bCs/>
                <w:sz w:val="22"/>
                <w:szCs w:val="22"/>
                <w:vertAlign w:val="subscript"/>
                <w:lang w:eastAsia="en-US"/>
              </w:rPr>
              <w:t>0,6</w:t>
            </w:r>
            <w:r w:rsidRPr="006B78BC">
              <w:rPr>
                <w:sz w:val="22"/>
                <w:szCs w:val="22"/>
                <w:lang w:val="en-US" w:eastAsia="en-US"/>
              </w:rPr>
              <w:t>g</w:t>
            </w:r>
            <w:r w:rsidRPr="006B78BC">
              <w:rPr>
                <w:bCs/>
                <w:sz w:val="22"/>
                <w:szCs w:val="22"/>
                <w:vertAlign w:val="subscript"/>
                <w:lang w:eastAsia="en-US"/>
              </w:rPr>
              <w:t>1,15</w:t>
            </w:r>
            <w:r w:rsidRPr="006B78BC">
              <w:rPr>
                <w:sz w:val="22"/>
                <w:szCs w:val="22"/>
                <w:lang w:eastAsia="en-US"/>
              </w:rPr>
              <w:t>)</w:t>
            </w:r>
            <w:r w:rsidRPr="006B78BC">
              <w:rPr>
                <w:sz w:val="22"/>
                <w:szCs w:val="22"/>
                <w:lang w:val="en-US" w:eastAsia="en-US"/>
              </w:rPr>
              <w:t>L</w:t>
            </w:r>
            <w:r w:rsidRPr="006B78BC">
              <w:rPr>
                <w:bCs/>
                <w:sz w:val="22"/>
                <w:szCs w:val="22"/>
                <w:vertAlign w:val="subscript"/>
                <w:lang w:eastAsia="en-US"/>
              </w:rPr>
              <w:t>1,8</w:t>
            </w:r>
          </w:p>
        </w:tc>
      </w:tr>
      <w:tr w:rsidR="006B78BC" w:rsidRPr="006B78BC" w:rsidTr="005949A1">
        <w:trPr>
          <w:trHeight w:val="336"/>
        </w:trPr>
        <w:tc>
          <w:tcPr>
            <w:tcW w:w="2660" w:type="dxa"/>
          </w:tcPr>
          <w:p w:rsidR="006B78BC" w:rsidRPr="006B78BC" w:rsidRDefault="006B78BC" w:rsidP="00656D5C">
            <w:pPr>
              <w:widowControl/>
              <w:autoSpaceDE/>
              <w:autoSpaceDN/>
              <w:adjustRightInd/>
              <w:spacing w:line="360" w:lineRule="auto"/>
              <w:rPr>
                <w:sz w:val="22"/>
                <w:szCs w:val="22"/>
                <w:lang w:eastAsia="en-US"/>
              </w:rPr>
            </w:pPr>
            <w:r w:rsidRPr="006B78BC">
              <w:rPr>
                <w:sz w:val="22"/>
                <w:szCs w:val="22"/>
                <w:lang w:eastAsia="en-US"/>
              </w:rPr>
              <w:t>Сарапульские (Пермь)</w:t>
            </w:r>
          </w:p>
        </w:tc>
        <w:tc>
          <w:tcPr>
            <w:tcW w:w="3402" w:type="dxa"/>
          </w:tcPr>
          <w:p w:rsidR="006B78BC" w:rsidRPr="006B78BC" w:rsidRDefault="006B78BC" w:rsidP="00656D5C">
            <w:pPr>
              <w:widowControl/>
              <w:autoSpaceDE/>
              <w:autoSpaceDN/>
              <w:adjustRightInd/>
              <w:spacing w:line="360" w:lineRule="auto"/>
              <w:jc w:val="center"/>
              <w:rPr>
                <w:sz w:val="22"/>
                <w:szCs w:val="22"/>
                <w:lang w:eastAsia="en-US"/>
              </w:rPr>
            </w:pPr>
            <w:r w:rsidRPr="006B78BC">
              <w:rPr>
                <w:sz w:val="22"/>
                <w:szCs w:val="22"/>
                <w:lang w:eastAsia="en-US"/>
              </w:rPr>
              <w:t>Элювий пермских пород</w:t>
            </w:r>
          </w:p>
        </w:tc>
        <w:tc>
          <w:tcPr>
            <w:tcW w:w="3827" w:type="dxa"/>
          </w:tcPr>
          <w:p w:rsidR="006B78BC" w:rsidRPr="006B78BC" w:rsidRDefault="006B78BC" w:rsidP="00656D5C">
            <w:pPr>
              <w:widowControl/>
              <w:autoSpaceDE/>
              <w:autoSpaceDN/>
              <w:adjustRightInd/>
              <w:spacing w:line="360" w:lineRule="auto"/>
              <w:jc w:val="center"/>
              <w:rPr>
                <w:bCs/>
                <w:sz w:val="22"/>
                <w:szCs w:val="22"/>
                <w:lang w:eastAsia="en-US"/>
              </w:rPr>
            </w:pPr>
            <w:r w:rsidRPr="006B78BC">
              <w:rPr>
                <w:sz w:val="22"/>
                <w:szCs w:val="22"/>
                <w:lang w:val="en-US" w:eastAsia="en-US"/>
              </w:rPr>
              <w:t>R(a</w:t>
            </w:r>
            <w:r w:rsidRPr="006B78BC">
              <w:rPr>
                <w:bCs/>
                <w:sz w:val="22"/>
                <w:szCs w:val="22"/>
                <w:vertAlign w:val="subscript"/>
                <w:lang w:val="en-US" w:eastAsia="en-US"/>
              </w:rPr>
              <w:t>0,8</w:t>
            </w:r>
            <w:r w:rsidRPr="006B78BC">
              <w:rPr>
                <w:sz w:val="22"/>
                <w:szCs w:val="22"/>
                <w:lang w:val="en-US" w:eastAsia="en-US"/>
              </w:rPr>
              <w:t>t</w:t>
            </w:r>
            <w:r w:rsidRPr="006B78BC">
              <w:rPr>
                <w:bCs/>
                <w:sz w:val="22"/>
                <w:szCs w:val="22"/>
                <w:vertAlign w:val="subscript"/>
                <w:lang w:val="en-US" w:eastAsia="en-US"/>
              </w:rPr>
              <w:t>1,7</w:t>
            </w:r>
            <w:r w:rsidRPr="006B78BC">
              <w:rPr>
                <w:sz w:val="22"/>
                <w:szCs w:val="22"/>
                <w:lang w:val="en-US" w:eastAsia="en-US"/>
              </w:rPr>
              <w:t>g</w:t>
            </w:r>
            <w:r w:rsidRPr="006B78BC">
              <w:rPr>
                <w:bCs/>
                <w:sz w:val="22"/>
                <w:szCs w:val="22"/>
                <w:vertAlign w:val="subscript"/>
                <w:lang w:eastAsia="en-US"/>
              </w:rPr>
              <w:t>0,9</w:t>
            </w:r>
            <w:r w:rsidRPr="006B78BC">
              <w:rPr>
                <w:sz w:val="22"/>
                <w:szCs w:val="22"/>
                <w:lang w:val="en-US" w:eastAsia="en-US"/>
              </w:rPr>
              <w:t>)L</w:t>
            </w:r>
            <w:r w:rsidRPr="006B78BC">
              <w:rPr>
                <w:bCs/>
                <w:sz w:val="22"/>
                <w:szCs w:val="22"/>
                <w:vertAlign w:val="subscript"/>
                <w:lang w:eastAsia="en-US"/>
              </w:rPr>
              <w:t>1,8</w:t>
            </w:r>
          </w:p>
        </w:tc>
      </w:tr>
    </w:tbl>
    <w:p w:rsidR="006B78BC" w:rsidRPr="0043110A" w:rsidRDefault="006F3E0B" w:rsidP="00235622">
      <w:pPr>
        <w:pStyle w:val="4"/>
        <w:rPr>
          <w:lang w:val="ru-RU"/>
        </w:rPr>
      </w:pPr>
      <w:bookmarkStart w:id="47" w:name="_Toc323578155"/>
      <w:r w:rsidRPr="0043110A">
        <w:rPr>
          <w:lang w:val="ru-RU"/>
        </w:rPr>
        <w:t xml:space="preserve">3.2.3.3 </w:t>
      </w:r>
      <w:r w:rsidR="006B78BC" w:rsidRPr="0043110A">
        <w:rPr>
          <w:lang w:val="ru-RU"/>
        </w:rPr>
        <w:t>Йод в ландшафтах Нечерноземной зоны</w:t>
      </w:r>
      <w:bookmarkEnd w:id="47"/>
    </w:p>
    <w:p w:rsidR="00A6527B" w:rsidRPr="006B78BC" w:rsidRDefault="00A6527B" w:rsidP="00A6527B">
      <w:pPr>
        <w:keepNext/>
        <w:keepLines/>
        <w:widowControl/>
        <w:autoSpaceDE/>
        <w:autoSpaceDN/>
        <w:adjustRightInd/>
        <w:spacing w:line="360" w:lineRule="auto"/>
        <w:jc w:val="center"/>
        <w:outlineLvl w:val="2"/>
        <w:rPr>
          <w:b/>
          <w:bCs/>
          <w:i/>
          <w:sz w:val="24"/>
          <w:szCs w:val="24"/>
        </w:rPr>
      </w:pPr>
    </w:p>
    <w:p w:rsidR="00113C0C" w:rsidRDefault="006B78BC" w:rsidP="006B78BC">
      <w:pPr>
        <w:widowControl/>
        <w:autoSpaceDE/>
        <w:autoSpaceDN/>
        <w:adjustRightInd/>
        <w:spacing w:line="360" w:lineRule="auto"/>
        <w:ind w:firstLine="709"/>
        <w:jc w:val="both"/>
        <w:rPr>
          <w:sz w:val="24"/>
          <w:szCs w:val="24"/>
        </w:rPr>
      </w:pPr>
      <w:r w:rsidRPr="006B78BC">
        <w:rPr>
          <w:sz w:val="24"/>
          <w:szCs w:val="24"/>
        </w:rPr>
        <w:t>В отличии от меди и кобальта пространственное распределение йода в пределах НЗ обнаружило ярко выраженную специфику, которая, помимо значительно большей подвижности этого микроэлемента, состояла в наличии внешнего источника, обеспечивающего постоянное дополнительное поступления этого эл</w:t>
      </w:r>
      <w:r w:rsidR="0043110A">
        <w:rPr>
          <w:sz w:val="24"/>
          <w:szCs w:val="24"/>
        </w:rPr>
        <w:t>емента с атмосферными осадками (рисунок 3.10).</w:t>
      </w:r>
    </w:p>
    <w:p w:rsidR="006B78BC" w:rsidRPr="006B78BC" w:rsidRDefault="006B78BC" w:rsidP="006B78BC">
      <w:pPr>
        <w:widowControl/>
        <w:autoSpaceDE/>
        <w:autoSpaceDN/>
        <w:adjustRightInd/>
        <w:spacing w:line="360" w:lineRule="auto"/>
        <w:ind w:firstLine="709"/>
        <w:jc w:val="both"/>
        <w:rPr>
          <w:sz w:val="24"/>
          <w:szCs w:val="24"/>
        </w:rPr>
      </w:pPr>
      <w:r w:rsidRPr="006B78BC">
        <w:rPr>
          <w:sz w:val="24"/>
          <w:szCs w:val="24"/>
        </w:rPr>
        <w:t xml:space="preserve">Таким образом, применительно к йоду в пределах НЗ нашли отражение три фактора территориальной дифференциации. Во-первых, сказались серьезные климатические различия большой территории Нечерноземья, в соответствии с которыми содержание йода в почвенном покрове имело выраженную тенденцию изменения по мере удаления от моря, причем в направлении как с севера на юг, так и с запада на восток, во-вторых, сказались различий гранулометрического состава и емкости поглощения почвообразующих пород разного генезиса и возраста (содержание валового йода было максимальным для почв на моренных суглинках и значимо снижалось на водно-ледниковых песках) и, в-третьих, распределение йода на уровне ЛГС показало четкую корреляцию с содержанием гумуса и сродство к щелочному барьеру, выразившееся в снижении концентрации с глубиной, прослеживаемом на фоне ее роста в направлении от вершины к понижению. </w:t>
      </w:r>
    </w:p>
    <w:p w:rsidR="006B78BC" w:rsidRPr="006B78BC" w:rsidRDefault="00C81C3C" w:rsidP="00385C64">
      <w:pPr>
        <w:widowControl/>
        <w:autoSpaceDE/>
        <w:autoSpaceDN/>
        <w:adjustRightInd/>
        <w:spacing w:line="360" w:lineRule="auto"/>
        <w:jc w:val="center"/>
        <w:rPr>
          <w:sz w:val="22"/>
          <w:szCs w:val="22"/>
        </w:rPr>
      </w:pPr>
      <w:r>
        <w:rPr>
          <w:noProof/>
          <w:sz w:val="22"/>
          <w:szCs w:val="22"/>
        </w:rPr>
        <w:drawing>
          <wp:inline distT="0" distB="0" distL="0" distR="0" wp14:anchorId="2C4D122F" wp14:editId="23BF543E">
            <wp:extent cx="4647062" cy="2006221"/>
            <wp:effectExtent l="0" t="0" r="0" b="0"/>
            <wp:docPr id="510" name="Рисунок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
                    <pic:cNvPicPr>
                      <a:picLocks noChangeAspect="1" noChangeArrowheads="1"/>
                    </pic:cNvPicPr>
                  </pic:nvPicPr>
                  <pic:blipFill>
                    <a:blip r:embed="rId38" cstate="print"/>
                    <a:srcRect/>
                    <a:stretch>
                      <a:fillRect/>
                    </a:stretch>
                  </pic:blipFill>
                  <pic:spPr bwMode="auto">
                    <a:xfrm>
                      <a:off x="0" y="0"/>
                      <a:ext cx="4648200" cy="2006712"/>
                    </a:xfrm>
                    <a:prstGeom prst="rect">
                      <a:avLst/>
                    </a:prstGeom>
                    <a:noFill/>
                    <a:ln w="9525">
                      <a:noFill/>
                      <a:miter lim="800000"/>
                      <a:headEnd/>
                      <a:tailEnd/>
                    </a:ln>
                  </pic:spPr>
                </pic:pic>
              </a:graphicData>
            </a:graphic>
          </wp:inline>
        </w:drawing>
      </w:r>
    </w:p>
    <w:p w:rsidR="006B78BC" w:rsidRDefault="006B78BC" w:rsidP="00D06D26">
      <w:pPr>
        <w:widowControl/>
        <w:autoSpaceDE/>
        <w:autoSpaceDN/>
        <w:adjustRightInd/>
        <w:spacing w:line="360" w:lineRule="auto"/>
        <w:jc w:val="center"/>
        <w:rPr>
          <w:sz w:val="24"/>
          <w:szCs w:val="24"/>
        </w:rPr>
      </w:pPr>
      <w:r w:rsidRPr="005A3B30">
        <w:rPr>
          <w:sz w:val="24"/>
          <w:szCs w:val="24"/>
        </w:rPr>
        <w:t>Рисунок 3.10</w:t>
      </w:r>
      <w:r w:rsidR="00656D5C">
        <w:rPr>
          <w:sz w:val="24"/>
          <w:szCs w:val="24"/>
        </w:rPr>
        <w:t>.</w:t>
      </w:r>
      <w:r w:rsidRPr="005A3B30">
        <w:rPr>
          <w:sz w:val="24"/>
          <w:szCs w:val="24"/>
        </w:rPr>
        <w:t xml:space="preserve"> Распределение йода в системе породы-почвы-растения различных литогеохимических провинций Нечерноземной зон</w:t>
      </w:r>
      <w:r w:rsidR="00984CF6">
        <w:rPr>
          <w:sz w:val="24"/>
          <w:szCs w:val="24"/>
        </w:rPr>
        <w:t xml:space="preserve">ы. Условные обозначения см. рисунок </w:t>
      </w:r>
      <w:r w:rsidR="0043110A">
        <w:rPr>
          <w:sz w:val="24"/>
          <w:szCs w:val="24"/>
        </w:rPr>
        <w:t>3.7</w:t>
      </w:r>
      <w:r w:rsidR="005A3B30">
        <w:rPr>
          <w:sz w:val="24"/>
          <w:szCs w:val="24"/>
        </w:rPr>
        <w:t>.</w:t>
      </w:r>
    </w:p>
    <w:p w:rsidR="00D06D26" w:rsidRPr="005A3B30" w:rsidRDefault="00D06D26" w:rsidP="00984CF6">
      <w:pPr>
        <w:widowControl/>
        <w:autoSpaceDE/>
        <w:autoSpaceDN/>
        <w:adjustRightInd/>
        <w:spacing w:line="360" w:lineRule="auto"/>
        <w:rPr>
          <w:sz w:val="24"/>
          <w:szCs w:val="24"/>
        </w:rPr>
      </w:pPr>
    </w:p>
    <w:p w:rsid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Более детальное представление о характере распределения йода в почвах, развитых на осадочных породах разного типа, дают таблицы, построенные как по измеренным, так и по литературным данным. </w:t>
      </w:r>
    </w:p>
    <w:p w:rsidR="00113C0C" w:rsidRPr="005A3B30" w:rsidRDefault="00113C0C" w:rsidP="00113C0C">
      <w:pPr>
        <w:widowControl/>
        <w:autoSpaceDE/>
        <w:autoSpaceDN/>
        <w:adjustRightInd/>
        <w:spacing w:line="360" w:lineRule="auto"/>
        <w:rPr>
          <w:sz w:val="24"/>
          <w:szCs w:val="24"/>
        </w:rPr>
      </w:pPr>
      <w:r w:rsidRPr="005A3B30">
        <w:rPr>
          <w:sz w:val="24"/>
          <w:szCs w:val="24"/>
        </w:rPr>
        <w:t>Таблица 3.5 Распространенность йода в различных типах осадочных пород НЗ</w:t>
      </w:r>
    </w:p>
    <w:tbl>
      <w:tblPr>
        <w:tblW w:w="9781" w:type="dxa"/>
        <w:tblInd w:w="108" w:type="dxa"/>
        <w:tblBorders>
          <w:top w:val="single" w:sz="4" w:space="0" w:color="auto"/>
          <w:bottom w:val="single" w:sz="4" w:space="0" w:color="auto"/>
          <w:insideH w:val="single" w:sz="4" w:space="0" w:color="auto"/>
        </w:tblBorders>
        <w:tblLook w:val="0000" w:firstRow="0" w:lastRow="0" w:firstColumn="0" w:lastColumn="0" w:noHBand="0" w:noVBand="0"/>
      </w:tblPr>
      <w:tblGrid>
        <w:gridCol w:w="1596"/>
        <w:gridCol w:w="2847"/>
        <w:gridCol w:w="1427"/>
        <w:gridCol w:w="1449"/>
        <w:gridCol w:w="2462"/>
      </w:tblGrid>
      <w:tr w:rsidR="00113C0C" w:rsidRPr="006B78BC" w:rsidTr="00F343A1">
        <w:trPr>
          <w:trHeight w:val="771"/>
        </w:trPr>
        <w:tc>
          <w:tcPr>
            <w:tcW w:w="1596"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Район</w:t>
            </w:r>
          </w:p>
        </w:tc>
        <w:tc>
          <w:tcPr>
            <w:tcW w:w="284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Осадочная порода</w:t>
            </w:r>
          </w:p>
        </w:tc>
        <w:tc>
          <w:tcPr>
            <w:tcW w:w="142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Среднее содержание</w:t>
            </w:r>
          </w:p>
          <w:p w:rsidR="00113C0C" w:rsidRPr="006B78BC" w:rsidRDefault="00113C0C" w:rsidP="0043110A">
            <w:pPr>
              <w:widowControl/>
              <w:autoSpaceDE/>
              <w:autoSpaceDN/>
              <w:adjustRightInd/>
              <w:spacing w:line="360" w:lineRule="auto"/>
              <w:jc w:val="center"/>
              <w:rPr>
                <w:sz w:val="22"/>
                <w:szCs w:val="22"/>
                <w:lang w:val="en-US"/>
              </w:rPr>
            </w:pPr>
            <w:r w:rsidRPr="006B78BC">
              <w:rPr>
                <w:bCs/>
                <w:sz w:val="22"/>
                <w:szCs w:val="22"/>
                <w:lang w:val="en-US"/>
              </w:rPr>
              <w:t>(</w:t>
            </w:r>
            <w:r w:rsidRPr="006B78BC">
              <w:rPr>
                <w:bCs/>
                <w:sz w:val="22"/>
                <w:szCs w:val="22"/>
              </w:rPr>
              <w:t>мг</w:t>
            </w:r>
            <w:r w:rsidRPr="006B78BC">
              <w:rPr>
                <w:bCs/>
                <w:sz w:val="22"/>
                <w:szCs w:val="22"/>
                <w:lang w:val="en-US"/>
              </w:rPr>
              <w:t>/</w:t>
            </w:r>
            <w:r w:rsidRPr="006B78BC">
              <w:rPr>
                <w:bCs/>
                <w:sz w:val="22"/>
                <w:szCs w:val="22"/>
              </w:rPr>
              <w:t>кг</w:t>
            </w:r>
            <w:r w:rsidRPr="006B78BC">
              <w:rPr>
                <w:bCs/>
                <w:sz w:val="22"/>
                <w:szCs w:val="22"/>
                <w:lang w:val="en-US"/>
              </w:rPr>
              <w:t>)</w:t>
            </w:r>
          </w:p>
        </w:tc>
        <w:tc>
          <w:tcPr>
            <w:tcW w:w="1449" w:type="dxa"/>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Интервал содержаний</w:t>
            </w:r>
          </w:p>
          <w:p w:rsidR="00113C0C" w:rsidRPr="006B78BC" w:rsidRDefault="00113C0C" w:rsidP="0043110A">
            <w:pPr>
              <w:widowControl/>
              <w:autoSpaceDE/>
              <w:autoSpaceDN/>
              <w:adjustRightInd/>
              <w:spacing w:line="360" w:lineRule="auto"/>
              <w:jc w:val="center"/>
              <w:rPr>
                <w:sz w:val="22"/>
                <w:szCs w:val="22"/>
                <w:lang w:val="en-US"/>
              </w:rPr>
            </w:pPr>
            <w:r w:rsidRPr="006B78BC">
              <w:rPr>
                <w:bCs/>
                <w:sz w:val="22"/>
                <w:szCs w:val="22"/>
                <w:lang w:val="en-US"/>
              </w:rPr>
              <w:t>(</w:t>
            </w:r>
            <w:r w:rsidRPr="006B78BC">
              <w:rPr>
                <w:bCs/>
                <w:sz w:val="22"/>
                <w:szCs w:val="22"/>
              </w:rPr>
              <w:t>мг</w:t>
            </w:r>
            <w:r w:rsidRPr="006B78BC">
              <w:rPr>
                <w:bCs/>
                <w:sz w:val="22"/>
                <w:szCs w:val="22"/>
                <w:lang w:val="en-US"/>
              </w:rPr>
              <w:t>/</w:t>
            </w:r>
            <w:r w:rsidRPr="006B78BC">
              <w:rPr>
                <w:bCs/>
                <w:sz w:val="22"/>
                <w:szCs w:val="22"/>
              </w:rPr>
              <w:t>кг</w:t>
            </w:r>
            <w:r w:rsidRPr="006B78BC">
              <w:rPr>
                <w:bCs/>
                <w:sz w:val="22"/>
                <w:szCs w:val="22"/>
                <w:lang w:val="en-US"/>
              </w:rPr>
              <w:t>)</w:t>
            </w:r>
          </w:p>
        </w:tc>
        <w:tc>
          <w:tcPr>
            <w:tcW w:w="2462"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Источник</w:t>
            </w:r>
          </w:p>
        </w:tc>
      </w:tr>
      <w:tr w:rsidR="00113C0C" w:rsidRPr="006B78BC" w:rsidTr="00F343A1">
        <w:trPr>
          <w:trHeight w:val="420"/>
        </w:trPr>
        <w:tc>
          <w:tcPr>
            <w:tcW w:w="1596" w:type="dxa"/>
            <w:vMerge w:val="restart"/>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Москворецко-Окская равнина</w:t>
            </w:r>
          </w:p>
        </w:tc>
        <w:tc>
          <w:tcPr>
            <w:tcW w:w="284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Покровные лессовидные суглинки</w:t>
            </w:r>
          </w:p>
        </w:tc>
        <w:tc>
          <w:tcPr>
            <w:tcW w:w="142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1</w:t>
            </w:r>
          </w:p>
        </w:tc>
        <w:tc>
          <w:tcPr>
            <w:tcW w:w="1449"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0,80-1,20</w:t>
            </w:r>
          </w:p>
        </w:tc>
        <w:tc>
          <w:tcPr>
            <w:tcW w:w="2462" w:type="dxa"/>
          </w:tcPr>
          <w:p w:rsidR="00113C0C" w:rsidRPr="006B78BC" w:rsidRDefault="00113C0C" w:rsidP="0043110A">
            <w:pPr>
              <w:widowControl/>
              <w:autoSpaceDE/>
              <w:autoSpaceDN/>
              <w:adjustRightInd/>
              <w:spacing w:line="360" w:lineRule="auto"/>
              <w:jc w:val="center"/>
              <w:rPr>
                <w:sz w:val="22"/>
                <w:szCs w:val="22"/>
              </w:rPr>
            </w:pPr>
            <w:r w:rsidRPr="006B78BC">
              <w:rPr>
                <w:bCs/>
                <w:iCs/>
                <w:sz w:val="22"/>
                <w:szCs w:val="22"/>
              </w:rPr>
              <w:t>Обухова, Гололобов, 1969</w:t>
            </w:r>
          </w:p>
        </w:tc>
      </w:tr>
      <w:tr w:rsidR="00113C0C" w:rsidRPr="006B78BC" w:rsidTr="00F343A1">
        <w:trPr>
          <w:trHeight w:val="420"/>
        </w:trPr>
        <w:tc>
          <w:tcPr>
            <w:tcW w:w="1596" w:type="dxa"/>
            <w:vMerge/>
          </w:tcPr>
          <w:p w:rsidR="00113C0C" w:rsidRPr="006B78BC" w:rsidRDefault="00113C0C" w:rsidP="0043110A">
            <w:pPr>
              <w:widowControl/>
              <w:autoSpaceDE/>
              <w:autoSpaceDN/>
              <w:adjustRightInd/>
              <w:spacing w:line="360" w:lineRule="auto"/>
              <w:jc w:val="center"/>
              <w:rPr>
                <w:sz w:val="22"/>
                <w:szCs w:val="22"/>
              </w:rPr>
            </w:pPr>
          </w:p>
        </w:tc>
        <w:tc>
          <w:tcPr>
            <w:tcW w:w="284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Известняки</w:t>
            </w:r>
          </w:p>
        </w:tc>
        <w:tc>
          <w:tcPr>
            <w:tcW w:w="142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2,44</w:t>
            </w:r>
          </w:p>
        </w:tc>
        <w:tc>
          <w:tcPr>
            <w:tcW w:w="1449"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1,57-2,32</w:t>
            </w:r>
          </w:p>
        </w:tc>
        <w:tc>
          <w:tcPr>
            <w:tcW w:w="2462" w:type="dxa"/>
          </w:tcPr>
          <w:p w:rsidR="00113C0C" w:rsidRPr="006B78BC" w:rsidRDefault="006F3E0B" w:rsidP="0043110A">
            <w:pPr>
              <w:widowControl/>
              <w:autoSpaceDE/>
              <w:autoSpaceDN/>
              <w:adjustRightInd/>
              <w:spacing w:line="360" w:lineRule="auto"/>
              <w:jc w:val="center"/>
              <w:rPr>
                <w:sz w:val="22"/>
                <w:szCs w:val="22"/>
              </w:rPr>
            </w:pPr>
            <w:r>
              <w:rPr>
                <w:sz w:val="22"/>
                <w:szCs w:val="22"/>
              </w:rPr>
              <w:t>Там же</w:t>
            </w:r>
          </w:p>
        </w:tc>
      </w:tr>
      <w:tr w:rsidR="00113C0C" w:rsidRPr="006B78BC" w:rsidTr="00F343A1">
        <w:trPr>
          <w:trHeight w:val="420"/>
        </w:trPr>
        <w:tc>
          <w:tcPr>
            <w:tcW w:w="1596" w:type="dxa"/>
            <w:vMerge/>
          </w:tcPr>
          <w:p w:rsidR="00113C0C" w:rsidRPr="006B78BC" w:rsidRDefault="00113C0C" w:rsidP="0043110A">
            <w:pPr>
              <w:widowControl/>
              <w:autoSpaceDE/>
              <w:autoSpaceDN/>
              <w:adjustRightInd/>
              <w:spacing w:line="360" w:lineRule="auto"/>
              <w:jc w:val="center"/>
              <w:rPr>
                <w:sz w:val="22"/>
                <w:szCs w:val="22"/>
              </w:rPr>
            </w:pPr>
          </w:p>
        </w:tc>
        <w:tc>
          <w:tcPr>
            <w:tcW w:w="284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Аллювий песчаный</w:t>
            </w:r>
          </w:p>
        </w:tc>
        <w:tc>
          <w:tcPr>
            <w:tcW w:w="1427"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0,25</w:t>
            </w:r>
          </w:p>
        </w:tc>
        <w:tc>
          <w:tcPr>
            <w:tcW w:w="1449" w:type="dxa"/>
          </w:tcPr>
          <w:p w:rsidR="00113C0C" w:rsidRPr="006B78BC" w:rsidRDefault="00113C0C" w:rsidP="0043110A">
            <w:pPr>
              <w:widowControl/>
              <w:autoSpaceDE/>
              <w:autoSpaceDN/>
              <w:adjustRightInd/>
              <w:spacing w:line="360" w:lineRule="auto"/>
              <w:jc w:val="center"/>
              <w:rPr>
                <w:sz w:val="22"/>
                <w:szCs w:val="22"/>
              </w:rPr>
            </w:pPr>
            <w:r w:rsidRPr="006B78BC">
              <w:rPr>
                <w:bCs/>
                <w:sz w:val="22"/>
                <w:szCs w:val="22"/>
              </w:rPr>
              <w:t>0,01-0,50</w:t>
            </w:r>
          </w:p>
        </w:tc>
        <w:tc>
          <w:tcPr>
            <w:tcW w:w="2462" w:type="dxa"/>
          </w:tcPr>
          <w:p w:rsidR="00113C0C" w:rsidRPr="006B78BC" w:rsidRDefault="006F3E0B" w:rsidP="0043110A">
            <w:pPr>
              <w:widowControl/>
              <w:autoSpaceDE/>
              <w:autoSpaceDN/>
              <w:adjustRightInd/>
              <w:spacing w:line="360" w:lineRule="auto"/>
              <w:jc w:val="center"/>
              <w:rPr>
                <w:sz w:val="22"/>
                <w:szCs w:val="22"/>
              </w:rPr>
            </w:pPr>
            <w:r>
              <w:rPr>
                <w:sz w:val="22"/>
                <w:szCs w:val="22"/>
              </w:rPr>
              <w:t>Там же</w:t>
            </w:r>
          </w:p>
        </w:tc>
      </w:tr>
      <w:tr w:rsidR="00113C0C" w:rsidRPr="006B78BC" w:rsidTr="00F343A1">
        <w:trPr>
          <w:trHeight w:val="390"/>
        </w:trPr>
        <w:tc>
          <w:tcPr>
            <w:tcW w:w="1596" w:type="dxa"/>
            <w:vMerge w:val="restart"/>
            <w:tcBorders>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Беларусь</w:t>
            </w:r>
          </w:p>
        </w:tc>
        <w:tc>
          <w:tcPr>
            <w:tcW w:w="284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Флювиогляциальные и древнеаллювиальные пески</w:t>
            </w:r>
          </w:p>
        </w:tc>
        <w:tc>
          <w:tcPr>
            <w:tcW w:w="142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0,16</w:t>
            </w:r>
          </w:p>
        </w:tc>
        <w:tc>
          <w:tcPr>
            <w:tcW w:w="1449"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0,02-0,36</w:t>
            </w:r>
          </w:p>
        </w:tc>
        <w:tc>
          <w:tcPr>
            <w:tcW w:w="2462" w:type="dxa"/>
            <w:tcBorders>
              <w:left w:val="nil"/>
            </w:tcBorders>
          </w:tcPr>
          <w:p w:rsidR="00113C0C" w:rsidRPr="006B78BC" w:rsidRDefault="00113C0C" w:rsidP="0043110A">
            <w:pPr>
              <w:widowControl/>
              <w:autoSpaceDE/>
              <w:autoSpaceDN/>
              <w:adjustRightInd/>
              <w:spacing w:line="360" w:lineRule="auto"/>
              <w:jc w:val="center"/>
              <w:rPr>
                <w:bCs/>
                <w:iCs/>
                <w:sz w:val="22"/>
                <w:szCs w:val="22"/>
                <w:lang w:val="en-US"/>
              </w:rPr>
            </w:pPr>
            <w:r w:rsidRPr="006B78BC">
              <w:rPr>
                <w:bCs/>
                <w:iCs/>
                <w:sz w:val="22"/>
                <w:szCs w:val="22"/>
              </w:rPr>
              <w:t>Санько</w:t>
            </w:r>
            <w:r w:rsidRPr="006B78BC">
              <w:rPr>
                <w:bCs/>
                <w:iCs/>
                <w:sz w:val="22"/>
                <w:szCs w:val="22"/>
                <w:lang w:val="en-US"/>
              </w:rPr>
              <w:t xml:space="preserve"> </w:t>
            </w:r>
            <w:r w:rsidRPr="006B78BC">
              <w:rPr>
                <w:bCs/>
                <w:iCs/>
                <w:sz w:val="22"/>
                <w:szCs w:val="22"/>
              </w:rPr>
              <w:t>и</w:t>
            </w:r>
            <w:r w:rsidRPr="006B78BC">
              <w:rPr>
                <w:bCs/>
                <w:iCs/>
                <w:sz w:val="22"/>
                <w:szCs w:val="22"/>
                <w:lang w:val="en-US"/>
              </w:rPr>
              <w:t xml:space="preserve"> </w:t>
            </w:r>
            <w:r w:rsidRPr="006B78BC">
              <w:rPr>
                <w:bCs/>
                <w:iCs/>
                <w:sz w:val="22"/>
                <w:szCs w:val="22"/>
              </w:rPr>
              <w:t>др</w:t>
            </w:r>
            <w:r w:rsidRPr="006B78BC">
              <w:rPr>
                <w:bCs/>
                <w:iCs/>
                <w:sz w:val="22"/>
                <w:szCs w:val="22"/>
                <w:lang w:val="en-US"/>
              </w:rPr>
              <w:t>., 1973</w:t>
            </w:r>
          </w:p>
        </w:tc>
      </w:tr>
      <w:tr w:rsidR="00113C0C" w:rsidRPr="006B78BC" w:rsidTr="00F343A1">
        <w:trPr>
          <w:trHeight w:val="390"/>
        </w:trPr>
        <w:tc>
          <w:tcPr>
            <w:tcW w:w="1596" w:type="dxa"/>
            <w:vMerge/>
            <w:tcBorders>
              <w:right w:val="nil"/>
            </w:tcBorders>
          </w:tcPr>
          <w:p w:rsidR="00113C0C" w:rsidRPr="006B78BC" w:rsidRDefault="00113C0C" w:rsidP="0043110A">
            <w:pPr>
              <w:widowControl/>
              <w:autoSpaceDE/>
              <w:autoSpaceDN/>
              <w:adjustRightInd/>
              <w:spacing w:line="360" w:lineRule="auto"/>
              <w:jc w:val="center"/>
              <w:rPr>
                <w:bCs/>
                <w:sz w:val="22"/>
                <w:szCs w:val="22"/>
                <w:lang w:val="en-US"/>
              </w:rPr>
            </w:pPr>
          </w:p>
        </w:tc>
        <w:tc>
          <w:tcPr>
            <w:tcW w:w="284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Моренные суглинки</w:t>
            </w:r>
          </w:p>
        </w:tc>
        <w:tc>
          <w:tcPr>
            <w:tcW w:w="142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lang w:val="en-US"/>
              </w:rPr>
            </w:pPr>
            <w:r w:rsidRPr="006B78BC">
              <w:rPr>
                <w:bCs/>
                <w:sz w:val="22"/>
                <w:szCs w:val="22"/>
                <w:lang w:val="en-US"/>
              </w:rPr>
              <w:t>0,44</w:t>
            </w:r>
          </w:p>
        </w:tc>
        <w:tc>
          <w:tcPr>
            <w:tcW w:w="1449"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lang w:val="en-US"/>
              </w:rPr>
            </w:pPr>
            <w:r w:rsidRPr="006B78BC">
              <w:rPr>
                <w:bCs/>
                <w:sz w:val="22"/>
                <w:szCs w:val="22"/>
                <w:lang w:val="en-US"/>
              </w:rPr>
              <w:t>0,23-0,68</w:t>
            </w:r>
          </w:p>
        </w:tc>
        <w:tc>
          <w:tcPr>
            <w:tcW w:w="2462" w:type="dxa"/>
            <w:tcBorders>
              <w:left w:val="nil"/>
            </w:tcBorders>
          </w:tcPr>
          <w:p w:rsidR="00113C0C" w:rsidRPr="006B78BC" w:rsidRDefault="00113C0C" w:rsidP="0043110A">
            <w:pPr>
              <w:widowControl/>
              <w:autoSpaceDE/>
              <w:autoSpaceDN/>
              <w:adjustRightInd/>
              <w:spacing w:line="360" w:lineRule="auto"/>
              <w:jc w:val="center"/>
              <w:rPr>
                <w:bCs/>
                <w:iCs/>
                <w:sz w:val="22"/>
                <w:szCs w:val="22"/>
              </w:rPr>
            </w:pPr>
            <w:r w:rsidRPr="006B78BC">
              <w:rPr>
                <w:bCs/>
                <w:iCs/>
                <w:sz w:val="22"/>
                <w:szCs w:val="22"/>
              </w:rPr>
              <w:t>Там же</w:t>
            </w:r>
          </w:p>
        </w:tc>
      </w:tr>
      <w:tr w:rsidR="00113C0C" w:rsidRPr="006B78BC" w:rsidTr="00F343A1">
        <w:trPr>
          <w:trHeight w:val="390"/>
        </w:trPr>
        <w:tc>
          <w:tcPr>
            <w:tcW w:w="1596" w:type="dxa"/>
            <w:vMerge/>
            <w:tcBorders>
              <w:right w:val="nil"/>
            </w:tcBorders>
          </w:tcPr>
          <w:p w:rsidR="00113C0C" w:rsidRPr="006B78BC" w:rsidRDefault="00113C0C" w:rsidP="0043110A">
            <w:pPr>
              <w:widowControl/>
              <w:autoSpaceDE/>
              <w:autoSpaceDN/>
              <w:adjustRightInd/>
              <w:spacing w:line="360" w:lineRule="auto"/>
              <w:jc w:val="center"/>
              <w:rPr>
                <w:bCs/>
                <w:sz w:val="22"/>
                <w:szCs w:val="22"/>
                <w:lang w:val="en-US"/>
              </w:rPr>
            </w:pPr>
          </w:p>
        </w:tc>
        <w:tc>
          <w:tcPr>
            <w:tcW w:w="284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Лессовидные суглинки</w:t>
            </w:r>
          </w:p>
        </w:tc>
        <w:tc>
          <w:tcPr>
            <w:tcW w:w="142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lang w:val="en-US"/>
              </w:rPr>
            </w:pPr>
            <w:r w:rsidRPr="006B78BC">
              <w:rPr>
                <w:bCs/>
                <w:sz w:val="22"/>
                <w:szCs w:val="22"/>
                <w:lang w:val="en-US"/>
              </w:rPr>
              <w:t>0,57</w:t>
            </w:r>
          </w:p>
        </w:tc>
        <w:tc>
          <w:tcPr>
            <w:tcW w:w="1449"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lang w:val="en-US"/>
              </w:rPr>
            </w:pPr>
            <w:r w:rsidRPr="006B78BC">
              <w:rPr>
                <w:bCs/>
                <w:sz w:val="22"/>
                <w:szCs w:val="22"/>
                <w:lang w:val="en-US"/>
              </w:rPr>
              <w:t>0,30-0,97</w:t>
            </w:r>
          </w:p>
        </w:tc>
        <w:tc>
          <w:tcPr>
            <w:tcW w:w="2462" w:type="dxa"/>
            <w:tcBorders>
              <w:left w:val="nil"/>
            </w:tcBorders>
          </w:tcPr>
          <w:p w:rsidR="00113C0C" w:rsidRPr="006B78BC" w:rsidRDefault="00113C0C" w:rsidP="0043110A">
            <w:pPr>
              <w:widowControl/>
              <w:autoSpaceDE/>
              <w:autoSpaceDN/>
              <w:adjustRightInd/>
              <w:spacing w:line="360" w:lineRule="auto"/>
              <w:jc w:val="center"/>
              <w:rPr>
                <w:bCs/>
                <w:iCs/>
                <w:sz w:val="22"/>
                <w:szCs w:val="22"/>
                <w:lang w:val="en-US"/>
              </w:rPr>
            </w:pPr>
            <w:r w:rsidRPr="006B78BC">
              <w:rPr>
                <w:bCs/>
                <w:iCs/>
                <w:sz w:val="22"/>
                <w:szCs w:val="22"/>
              </w:rPr>
              <w:t>Там же</w:t>
            </w:r>
          </w:p>
        </w:tc>
      </w:tr>
      <w:tr w:rsidR="00113C0C" w:rsidRPr="006B78BC" w:rsidTr="00F343A1">
        <w:trPr>
          <w:trHeight w:val="390"/>
        </w:trPr>
        <w:tc>
          <w:tcPr>
            <w:tcW w:w="1596" w:type="dxa"/>
            <w:vMerge/>
            <w:tcBorders>
              <w:right w:val="nil"/>
            </w:tcBorders>
          </w:tcPr>
          <w:p w:rsidR="00113C0C" w:rsidRPr="006B78BC" w:rsidRDefault="00113C0C" w:rsidP="0043110A">
            <w:pPr>
              <w:widowControl/>
              <w:autoSpaceDE/>
              <w:autoSpaceDN/>
              <w:adjustRightInd/>
              <w:spacing w:line="360" w:lineRule="auto"/>
              <w:jc w:val="center"/>
              <w:rPr>
                <w:bCs/>
                <w:sz w:val="22"/>
                <w:szCs w:val="22"/>
                <w:lang w:val="en-US"/>
              </w:rPr>
            </w:pPr>
          </w:p>
        </w:tc>
        <w:tc>
          <w:tcPr>
            <w:tcW w:w="284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Лимно-гляциальные суглинки</w:t>
            </w:r>
          </w:p>
        </w:tc>
        <w:tc>
          <w:tcPr>
            <w:tcW w:w="1427"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0,88</w:t>
            </w:r>
          </w:p>
        </w:tc>
        <w:tc>
          <w:tcPr>
            <w:tcW w:w="1449" w:type="dxa"/>
            <w:tcBorders>
              <w:left w:val="nil"/>
              <w:right w:val="nil"/>
            </w:tcBorders>
          </w:tcPr>
          <w:p w:rsidR="00113C0C" w:rsidRPr="006B78BC" w:rsidRDefault="00113C0C" w:rsidP="0043110A">
            <w:pPr>
              <w:widowControl/>
              <w:autoSpaceDE/>
              <w:autoSpaceDN/>
              <w:adjustRightInd/>
              <w:spacing w:line="360" w:lineRule="auto"/>
              <w:jc w:val="center"/>
              <w:rPr>
                <w:bCs/>
                <w:sz w:val="22"/>
                <w:szCs w:val="22"/>
              </w:rPr>
            </w:pPr>
            <w:r w:rsidRPr="006B78BC">
              <w:rPr>
                <w:bCs/>
                <w:sz w:val="22"/>
                <w:szCs w:val="22"/>
              </w:rPr>
              <w:t>0,53-1,32</w:t>
            </w:r>
          </w:p>
        </w:tc>
        <w:tc>
          <w:tcPr>
            <w:tcW w:w="2462" w:type="dxa"/>
            <w:tcBorders>
              <w:left w:val="nil"/>
            </w:tcBorders>
          </w:tcPr>
          <w:p w:rsidR="00113C0C" w:rsidRPr="006B78BC" w:rsidRDefault="00113C0C" w:rsidP="0043110A">
            <w:pPr>
              <w:widowControl/>
              <w:autoSpaceDE/>
              <w:autoSpaceDN/>
              <w:adjustRightInd/>
              <w:spacing w:line="360" w:lineRule="auto"/>
              <w:jc w:val="center"/>
              <w:rPr>
                <w:bCs/>
                <w:iCs/>
                <w:sz w:val="22"/>
                <w:szCs w:val="22"/>
                <w:lang w:val="en-US"/>
              </w:rPr>
            </w:pPr>
            <w:r w:rsidRPr="006B78BC">
              <w:rPr>
                <w:bCs/>
                <w:iCs/>
                <w:sz w:val="22"/>
                <w:szCs w:val="22"/>
              </w:rPr>
              <w:t>Там же</w:t>
            </w:r>
          </w:p>
        </w:tc>
      </w:tr>
    </w:tbl>
    <w:p w:rsidR="00AD2B71" w:rsidRDefault="00AD2B71" w:rsidP="00113C0C">
      <w:pPr>
        <w:widowControl/>
        <w:autoSpaceDE/>
        <w:autoSpaceDN/>
        <w:adjustRightInd/>
        <w:spacing w:line="360" w:lineRule="auto"/>
        <w:rPr>
          <w:bCs/>
          <w:sz w:val="24"/>
          <w:szCs w:val="24"/>
        </w:rPr>
      </w:pPr>
    </w:p>
    <w:p w:rsidR="00113C0C" w:rsidRDefault="00113C0C" w:rsidP="00113C0C">
      <w:pPr>
        <w:widowControl/>
        <w:autoSpaceDE/>
        <w:autoSpaceDN/>
        <w:adjustRightInd/>
        <w:spacing w:line="360" w:lineRule="auto"/>
        <w:rPr>
          <w:bCs/>
          <w:sz w:val="24"/>
          <w:szCs w:val="24"/>
        </w:rPr>
      </w:pPr>
      <w:r w:rsidRPr="005A3B30">
        <w:rPr>
          <w:bCs/>
          <w:sz w:val="24"/>
          <w:szCs w:val="24"/>
        </w:rPr>
        <w:t>Таблица 3.6</w:t>
      </w:r>
      <w:r w:rsidR="007B4D52">
        <w:rPr>
          <w:bCs/>
          <w:sz w:val="24"/>
          <w:szCs w:val="24"/>
        </w:rPr>
        <w:t>.</w:t>
      </w:r>
      <w:r w:rsidR="00F343A1">
        <w:rPr>
          <w:bCs/>
          <w:sz w:val="24"/>
          <w:szCs w:val="24"/>
        </w:rPr>
        <w:t xml:space="preserve"> </w:t>
      </w:r>
      <w:r w:rsidRPr="005A3B30">
        <w:rPr>
          <w:bCs/>
          <w:sz w:val="24"/>
          <w:szCs w:val="24"/>
        </w:rPr>
        <w:t>Содержание йода в дерново-подзолистых почвах (слой 0-20 см), сф</w:t>
      </w:r>
      <w:r w:rsidR="005A3B30">
        <w:rPr>
          <w:bCs/>
          <w:sz w:val="24"/>
          <w:szCs w:val="24"/>
        </w:rPr>
        <w:t>ормированных в разных регионах Н</w:t>
      </w:r>
      <w:r w:rsidRPr="005A3B30">
        <w:rPr>
          <w:bCs/>
          <w:sz w:val="24"/>
          <w:szCs w:val="24"/>
        </w:rPr>
        <w:t>ечерноземной зоны</w:t>
      </w:r>
      <w:r w:rsidR="005A3B30">
        <w:rPr>
          <w:bCs/>
          <w:sz w:val="24"/>
          <w:szCs w:val="24"/>
        </w:rPr>
        <w:t xml:space="preserve"> на</w:t>
      </w:r>
      <w:r w:rsidRPr="005A3B30">
        <w:rPr>
          <w:bCs/>
          <w:sz w:val="24"/>
          <w:szCs w:val="24"/>
        </w:rPr>
        <w:t xml:space="preserve"> разных тип</w:t>
      </w:r>
      <w:r w:rsidR="005A3B30">
        <w:rPr>
          <w:bCs/>
          <w:sz w:val="24"/>
          <w:szCs w:val="24"/>
        </w:rPr>
        <w:t>ах</w:t>
      </w:r>
      <w:r w:rsidRPr="005A3B30">
        <w:rPr>
          <w:bCs/>
          <w:sz w:val="24"/>
          <w:szCs w:val="24"/>
        </w:rPr>
        <w:t xml:space="preserve"> пород</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59"/>
        <w:gridCol w:w="2417"/>
        <w:gridCol w:w="1544"/>
        <w:gridCol w:w="1437"/>
        <w:gridCol w:w="1383"/>
        <w:gridCol w:w="1384"/>
      </w:tblGrid>
      <w:tr w:rsidR="00113C0C" w:rsidRPr="006B78BC" w:rsidTr="00F343A1">
        <w:tc>
          <w:tcPr>
            <w:tcW w:w="1459" w:type="dxa"/>
            <w:vMerge w:val="restart"/>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rPr>
              <w:t>Профиль (регион)</w:t>
            </w:r>
          </w:p>
        </w:tc>
        <w:tc>
          <w:tcPr>
            <w:tcW w:w="2417" w:type="dxa"/>
            <w:vMerge w:val="restart"/>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rPr>
              <w:t>Почвообразующая порода</w:t>
            </w:r>
          </w:p>
        </w:tc>
        <w:tc>
          <w:tcPr>
            <w:tcW w:w="1544" w:type="dxa"/>
            <w:vMerge w:val="restart"/>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rPr>
              <w:t>Число ключевых участков</w:t>
            </w:r>
          </w:p>
        </w:tc>
        <w:tc>
          <w:tcPr>
            <w:tcW w:w="4204" w:type="dxa"/>
            <w:gridSpan w:val="3"/>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rPr>
              <w:t>Концентрация йода (мг/кг в.с.м.)</w:t>
            </w:r>
          </w:p>
        </w:tc>
      </w:tr>
      <w:tr w:rsidR="00113C0C" w:rsidRPr="006B78BC" w:rsidTr="00F343A1">
        <w:tc>
          <w:tcPr>
            <w:tcW w:w="1459" w:type="dxa"/>
            <w:vMerge/>
          </w:tcPr>
          <w:p w:rsidR="00113C0C" w:rsidRPr="006B78BC" w:rsidRDefault="00113C0C" w:rsidP="007A794A">
            <w:pPr>
              <w:widowControl/>
              <w:autoSpaceDE/>
              <w:autoSpaceDN/>
              <w:adjustRightInd/>
              <w:spacing w:line="276" w:lineRule="auto"/>
              <w:jc w:val="center"/>
              <w:rPr>
                <w:b/>
                <w:bCs/>
                <w:i/>
                <w:sz w:val="22"/>
                <w:szCs w:val="22"/>
              </w:rPr>
            </w:pPr>
          </w:p>
        </w:tc>
        <w:tc>
          <w:tcPr>
            <w:tcW w:w="2417" w:type="dxa"/>
            <w:vMerge/>
          </w:tcPr>
          <w:p w:rsidR="00113C0C" w:rsidRPr="006B78BC" w:rsidRDefault="00113C0C" w:rsidP="007A794A">
            <w:pPr>
              <w:widowControl/>
              <w:autoSpaceDE/>
              <w:autoSpaceDN/>
              <w:adjustRightInd/>
              <w:spacing w:line="276" w:lineRule="auto"/>
              <w:jc w:val="center"/>
              <w:rPr>
                <w:b/>
                <w:bCs/>
                <w:i/>
                <w:sz w:val="22"/>
                <w:szCs w:val="22"/>
              </w:rPr>
            </w:pPr>
          </w:p>
        </w:tc>
        <w:tc>
          <w:tcPr>
            <w:tcW w:w="1544" w:type="dxa"/>
            <w:vMerge/>
          </w:tcPr>
          <w:p w:rsidR="00113C0C" w:rsidRPr="006B78BC" w:rsidRDefault="00113C0C" w:rsidP="007A794A">
            <w:pPr>
              <w:widowControl/>
              <w:autoSpaceDE/>
              <w:autoSpaceDN/>
              <w:adjustRightInd/>
              <w:spacing w:line="276" w:lineRule="auto"/>
              <w:jc w:val="center"/>
              <w:rPr>
                <w:b/>
                <w:bCs/>
                <w:i/>
                <w:sz w:val="22"/>
                <w:szCs w:val="22"/>
              </w:rPr>
            </w:pPr>
          </w:p>
        </w:tc>
        <w:tc>
          <w:tcPr>
            <w:tcW w:w="1437" w:type="dxa"/>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lang w:val="en-US"/>
              </w:rPr>
              <w:t>mean</w:t>
            </w:r>
          </w:p>
        </w:tc>
        <w:tc>
          <w:tcPr>
            <w:tcW w:w="1383" w:type="dxa"/>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lang w:val="en-US"/>
              </w:rPr>
              <w:t>σ</w:t>
            </w:r>
          </w:p>
        </w:tc>
        <w:tc>
          <w:tcPr>
            <w:tcW w:w="1384" w:type="dxa"/>
          </w:tcPr>
          <w:p w:rsidR="00113C0C" w:rsidRPr="006B78BC" w:rsidRDefault="00113C0C" w:rsidP="007A794A">
            <w:pPr>
              <w:widowControl/>
              <w:autoSpaceDE/>
              <w:autoSpaceDN/>
              <w:adjustRightInd/>
              <w:spacing w:line="276" w:lineRule="auto"/>
              <w:jc w:val="center"/>
              <w:rPr>
                <w:bCs/>
                <w:sz w:val="22"/>
                <w:szCs w:val="22"/>
              </w:rPr>
            </w:pPr>
            <w:r w:rsidRPr="006B78BC">
              <w:rPr>
                <w:bCs/>
                <w:sz w:val="22"/>
                <w:szCs w:val="22"/>
                <w:lang w:val="en-US"/>
              </w:rPr>
              <w:t>Ge</w:t>
            </w:r>
          </w:p>
        </w:tc>
      </w:tr>
      <w:tr w:rsidR="00113C0C" w:rsidRPr="006B78BC" w:rsidTr="00F343A1">
        <w:tc>
          <w:tcPr>
            <w:tcW w:w="1459" w:type="dxa"/>
          </w:tcPr>
          <w:p w:rsidR="00113C0C" w:rsidRPr="006B78BC" w:rsidRDefault="00113C0C" w:rsidP="007A794A">
            <w:pPr>
              <w:widowControl/>
              <w:autoSpaceDE/>
              <w:autoSpaceDN/>
              <w:adjustRightInd/>
              <w:spacing w:line="276" w:lineRule="auto"/>
              <w:rPr>
                <w:sz w:val="22"/>
                <w:szCs w:val="22"/>
              </w:rPr>
            </w:pPr>
            <w:r w:rsidRPr="006B78BC">
              <w:rPr>
                <w:sz w:val="22"/>
                <w:szCs w:val="22"/>
              </w:rPr>
              <w:t>Угличский</w:t>
            </w:r>
          </w:p>
        </w:tc>
        <w:tc>
          <w:tcPr>
            <w:tcW w:w="2417" w:type="dxa"/>
          </w:tcPr>
          <w:p w:rsidR="00113C0C" w:rsidRPr="006B78BC" w:rsidRDefault="00113C0C" w:rsidP="007A794A">
            <w:pPr>
              <w:widowControl/>
              <w:autoSpaceDE/>
              <w:autoSpaceDN/>
              <w:adjustRightInd/>
              <w:spacing w:line="276" w:lineRule="auto"/>
              <w:rPr>
                <w:sz w:val="22"/>
                <w:szCs w:val="22"/>
              </w:rPr>
            </w:pPr>
            <w:r w:rsidRPr="006B78BC">
              <w:rPr>
                <w:sz w:val="22"/>
                <w:szCs w:val="22"/>
              </w:rPr>
              <w:t>Песчаные флювиогляциальные отложения валдайского возраста</w:t>
            </w:r>
          </w:p>
        </w:tc>
        <w:tc>
          <w:tcPr>
            <w:tcW w:w="154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12</w:t>
            </w:r>
          </w:p>
        </w:tc>
        <w:tc>
          <w:tcPr>
            <w:tcW w:w="1437"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0,36</w:t>
            </w:r>
          </w:p>
        </w:tc>
        <w:tc>
          <w:tcPr>
            <w:tcW w:w="1383"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0,04</w:t>
            </w:r>
          </w:p>
        </w:tc>
        <w:tc>
          <w:tcPr>
            <w:tcW w:w="138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0,33</w:t>
            </w:r>
          </w:p>
        </w:tc>
      </w:tr>
      <w:tr w:rsidR="00113C0C" w:rsidRPr="006B78BC" w:rsidTr="00F343A1">
        <w:tc>
          <w:tcPr>
            <w:tcW w:w="1459" w:type="dxa"/>
          </w:tcPr>
          <w:p w:rsidR="00113C0C" w:rsidRPr="006B78BC" w:rsidRDefault="00113C0C" w:rsidP="007A794A">
            <w:pPr>
              <w:widowControl/>
              <w:autoSpaceDE/>
              <w:autoSpaceDN/>
              <w:adjustRightInd/>
              <w:spacing w:line="276" w:lineRule="auto"/>
              <w:rPr>
                <w:sz w:val="22"/>
                <w:szCs w:val="22"/>
              </w:rPr>
            </w:pPr>
            <w:r w:rsidRPr="006B78BC">
              <w:rPr>
                <w:sz w:val="22"/>
                <w:szCs w:val="22"/>
              </w:rPr>
              <w:t>Костромской</w:t>
            </w:r>
          </w:p>
        </w:tc>
        <w:tc>
          <w:tcPr>
            <w:tcW w:w="2417" w:type="dxa"/>
          </w:tcPr>
          <w:p w:rsidR="00113C0C" w:rsidRPr="006B78BC" w:rsidRDefault="00113C0C" w:rsidP="007A794A">
            <w:pPr>
              <w:widowControl/>
              <w:autoSpaceDE/>
              <w:autoSpaceDN/>
              <w:adjustRightInd/>
              <w:spacing w:line="276" w:lineRule="auto"/>
              <w:rPr>
                <w:sz w:val="22"/>
                <w:szCs w:val="22"/>
              </w:rPr>
            </w:pPr>
            <w:r w:rsidRPr="006B78BC">
              <w:rPr>
                <w:sz w:val="22"/>
                <w:szCs w:val="22"/>
              </w:rPr>
              <w:t xml:space="preserve">Флювиогляциальные и древнеаллювиальные отложения </w:t>
            </w:r>
          </w:p>
        </w:tc>
        <w:tc>
          <w:tcPr>
            <w:tcW w:w="154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8</w:t>
            </w:r>
          </w:p>
        </w:tc>
        <w:tc>
          <w:tcPr>
            <w:tcW w:w="1437"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0,64</w:t>
            </w:r>
          </w:p>
        </w:tc>
        <w:tc>
          <w:tcPr>
            <w:tcW w:w="1383"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0,16</w:t>
            </w:r>
          </w:p>
        </w:tc>
        <w:tc>
          <w:tcPr>
            <w:tcW w:w="138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0,46</w:t>
            </w:r>
          </w:p>
        </w:tc>
      </w:tr>
      <w:tr w:rsidR="00113C0C" w:rsidRPr="006B78BC" w:rsidTr="00F343A1">
        <w:tc>
          <w:tcPr>
            <w:tcW w:w="1459" w:type="dxa"/>
          </w:tcPr>
          <w:p w:rsidR="00113C0C" w:rsidRPr="006B78BC" w:rsidRDefault="00113C0C" w:rsidP="007A794A">
            <w:pPr>
              <w:widowControl/>
              <w:autoSpaceDE/>
              <w:autoSpaceDN/>
              <w:adjustRightInd/>
              <w:spacing w:line="276" w:lineRule="auto"/>
              <w:rPr>
                <w:sz w:val="22"/>
                <w:szCs w:val="22"/>
              </w:rPr>
            </w:pPr>
            <w:r w:rsidRPr="006B78BC">
              <w:rPr>
                <w:sz w:val="22"/>
                <w:szCs w:val="22"/>
              </w:rPr>
              <w:t>Валдайский</w:t>
            </w:r>
          </w:p>
        </w:tc>
        <w:tc>
          <w:tcPr>
            <w:tcW w:w="2417" w:type="dxa"/>
          </w:tcPr>
          <w:p w:rsidR="00113C0C" w:rsidRPr="006B78BC" w:rsidRDefault="00113C0C" w:rsidP="007A794A">
            <w:pPr>
              <w:widowControl/>
              <w:autoSpaceDE/>
              <w:autoSpaceDN/>
              <w:adjustRightInd/>
              <w:spacing w:line="276" w:lineRule="auto"/>
              <w:rPr>
                <w:sz w:val="22"/>
                <w:szCs w:val="22"/>
              </w:rPr>
            </w:pPr>
            <w:r w:rsidRPr="006B78BC">
              <w:rPr>
                <w:sz w:val="22"/>
                <w:szCs w:val="22"/>
              </w:rPr>
              <w:t>Моренные и лимно-флювиогляциальные отложения валдайского возраста</w:t>
            </w:r>
          </w:p>
        </w:tc>
        <w:tc>
          <w:tcPr>
            <w:tcW w:w="154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6</w:t>
            </w:r>
          </w:p>
        </w:tc>
        <w:tc>
          <w:tcPr>
            <w:tcW w:w="1437"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0,85</w:t>
            </w:r>
          </w:p>
        </w:tc>
        <w:tc>
          <w:tcPr>
            <w:tcW w:w="1383"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0,21</w:t>
            </w:r>
          </w:p>
        </w:tc>
        <w:tc>
          <w:tcPr>
            <w:tcW w:w="138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0,70</w:t>
            </w:r>
          </w:p>
        </w:tc>
      </w:tr>
      <w:tr w:rsidR="00113C0C" w:rsidRPr="006B78BC" w:rsidTr="00F343A1">
        <w:tc>
          <w:tcPr>
            <w:tcW w:w="1459" w:type="dxa"/>
          </w:tcPr>
          <w:p w:rsidR="00113C0C" w:rsidRPr="006B78BC" w:rsidRDefault="00113C0C" w:rsidP="007A794A">
            <w:pPr>
              <w:widowControl/>
              <w:autoSpaceDE/>
              <w:autoSpaceDN/>
              <w:adjustRightInd/>
              <w:spacing w:line="276" w:lineRule="auto"/>
              <w:rPr>
                <w:sz w:val="22"/>
                <w:szCs w:val="22"/>
              </w:rPr>
            </w:pPr>
            <w:r w:rsidRPr="006B78BC">
              <w:rPr>
                <w:sz w:val="22"/>
                <w:szCs w:val="22"/>
              </w:rPr>
              <w:t>Тверской</w:t>
            </w:r>
          </w:p>
        </w:tc>
        <w:tc>
          <w:tcPr>
            <w:tcW w:w="2417" w:type="dxa"/>
          </w:tcPr>
          <w:p w:rsidR="00113C0C" w:rsidRPr="006B78BC" w:rsidRDefault="00113C0C" w:rsidP="007A794A">
            <w:pPr>
              <w:widowControl/>
              <w:autoSpaceDE/>
              <w:autoSpaceDN/>
              <w:adjustRightInd/>
              <w:spacing w:line="276" w:lineRule="auto"/>
              <w:rPr>
                <w:sz w:val="22"/>
                <w:szCs w:val="22"/>
              </w:rPr>
            </w:pPr>
            <w:r w:rsidRPr="006B78BC">
              <w:rPr>
                <w:sz w:val="22"/>
                <w:szCs w:val="22"/>
              </w:rPr>
              <w:t>Моренные и древнеаллювиальные отложения московского возраста</w:t>
            </w:r>
          </w:p>
        </w:tc>
        <w:tc>
          <w:tcPr>
            <w:tcW w:w="154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7</w:t>
            </w:r>
          </w:p>
        </w:tc>
        <w:tc>
          <w:tcPr>
            <w:tcW w:w="1437"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0,91</w:t>
            </w:r>
          </w:p>
        </w:tc>
        <w:tc>
          <w:tcPr>
            <w:tcW w:w="1383"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0,24</w:t>
            </w:r>
          </w:p>
        </w:tc>
        <w:tc>
          <w:tcPr>
            <w:tcW w:w="138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0,71</w:t>
            </w:r>
          </w:p>
        </w:tc>
      </w:tr>
      <w:tr w:rsidR="00113C0C" w:rsidRPr="006B78BC" w:rsidTr="00F343A1">
        <w:tc>
          <w:tcPr>
            <w:tcW w:w="1459" w:type="dxa"/>
          </w:tcPr>
          <w:p w:rsidR="00113C0C" w:rsidRPr="006B78BC" w:rsidRDefault="00113C0C" w:rsidP="007A794A">
            <w:pPr>
              <w:widowControl/>
              <w:autoSpaceDE/>
              <w:autoSpaceDN/>
              <w:adjustRightInd/>
              <w:spacing w:line="276" w:lineRule="auto"/>
              <w:rPr>
                <w:sz w:val="22"/>
                <w:szCs w:val="22"/>
              </w:rPr>
            </w:pPr>
            <w:r w:rsidRPr="006B78BC">
              <w:rPr>
                <w:sz w:val="22"/>
                <w:szCs w:val="22"/>
              </w:rPr>
              <w:t>Ярославский</w:t>
            </w:r>
          </w:p>
        </w:tc>
        <w:tc>
          <w:tcPr>
            <w:tcW w:w="2417" w:type="dxa"/>
          </w:tcPr>
          <w:p w:rsidR="00113C0C" w:rsidRPr="006B78BC" w:rsidRDefault="00113C0C" w:rsidP="007A794A">
            <w:pPr>
              <w:widowControl/>
              <w:autoSpaceDE/>
              <w:autoSpaceDN/>
              <w:adjustRightInd/>
              <w:spacing w:line="276" w:lineRule="auto"/>
              <w:rPr>
                <w:sz w:val="22"/>
                <w:szCs w:val="22"/>
              </w:rPr>
            </w:pPr>
            <w:r w:rsidRPr="006B78BC">
              <w:rPr>
                <w:sz w:val="22"/>
                <w:szCs w:val="22"/>
              </w:rPr>
              <w:t>Покровные суглинки</w:t>
            </w:r>
          </w:p>
        </w:tc>
        <w:tc>
          <w:tcPr>
            <w:tcW w:w="154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10</w:t>
            </w:r>
          </w:p>
        </w:tc>
        <w:tc>
          <w:tcPr>
            <w:tcW w:w="1437"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1,48</w:t>
            </w:r>
          </w:p>
        </w:tc>
        <w:tc>
          <w:tcPr>
            <w:tcW w:w="1383"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0,29</w:t>
            </w:r>
          </w:p>
        </w:tc>
        <w:tc>
          <w:tcPr>
            <w:tcW w:w="138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1,26</w:t>
            </w:r>
          </w:p>
        </w:tc>
      </w:tr>
      <w:tr w:rsidR="00113C0C" w:rsidRPr="006B78BC" w:rsidTr="00F343A1">
        <w:tc>
          <w:tcPr>
            <w:tcW w:w="1459" w:type="dxa"/>
          </w:tcPr>
          <w:p w:rsidR="00113C0C" w:rsidRPr="006B78BC" w:rsidRDefault="00113C0C" w:rsidP="007A794A">
            <w:pPr>
              <w:widowControl/>
              <w:autoSpaceDE/>
              <w:autoSpaceDN/>
              <w:adjustRightInd/>
              <w:spacing w:line="276" w:lineRule="auto"/>
              <w:rPr>
                <w:sz w:val="22"/>
                <w:szCs w:val="22"/>
              </w:rPr>
            </w:pPr>
            <w:r w:rsidRPr="006B78BC">
              <w:rPr>
                <w:sz w:val="22"/>
                <w:szCs w:val="22"/>
              </w:rPr>
              <w:t>Пермский</w:t>
            </w:r>
          </w:p>
        </w:tc>
        <w:tc>
          <w:tcPr>
            <w:tcW w:w="2417" w:type="dxa"/>
          </w:tcPr>
          <w:p w:rsidR="00113C0C" w:rsidRPr="006B78BC" w:rsidRDefault="00113C0C" w:rsidP="007A794A">
            <w:pPr>
              <w:widowControl/>
              <w:autoSpaceDE/>
              <w:autoSpaceDN/>
              <w:adjustRightInd/>
              <w:spacing w:line="276" w:lineRule="auto"/>
              <w:rPr>
                <w:sz w:val="22"/>
                <w:szCs w:val="22"/>
              </w:rPr>
            </w:pPr>
            <w:r w:rsidRPr="006B78BC">
              <w:rPr>
                <w:sz w:val="22"/>
                <w:szCs w:val="22"/>
              </w:rPr>
              <w:t>Элювий коренных красноцветных и карбонатных пород</w:t>
            </w:r>
          </w:p>
        </w:tc>
        <w:tc>
          <w:tcPr>
            <w:tcW w:w="154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11</w:t>
            </w:r>
          </w:p>
        </w:tc>
        <w:tc>
          <w:tcPr>
            <w:tcW w:w="1437"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3,48</w:t>
            </w:r>
          </w:p>
        </w:tc>
        <w:tc>
          <w:tcPr>
            <w:tcW w:w="1383"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0,73</w:t>
            </w:r>
          </w:p>
        </w:tc>
        <w:tc>
          <w:tcPr>
            <w:tcW w:w="1384" w:type="dxa"/>
            <w:vAlign w:val="bottom"/>
          </w:tcPr>
          <w:p w:rsidR="00113C0C" w:rsidRPr="006B78BC" w:rsidRDefault="00113C0C" w:rsidP="007A794A">
            <w:pPr>
              <w:widowControl/>
              <w:autoSpaceDE/>
              <w:autoSpaceDN/>
              <w:adjustRightInd/>
              <w:spacing w:line="276" w:lineRule="auto"/>
              <w:jc w:val="right"/>
              <w:rPr>
                <w:sz w:val="22"/>
                <w:szCs w:val="22"/>
              </w:rPr>
            </w:pPr>
            <w:r w:rsidRPr="006B78BC">
              <w:rPr>
                <w:sz w:val="22"/>
                <w:szCs w:val="22"/>
              </w:rPr>
              <w:t>2,77</w:t>
            </w:r>
          </w:p>
        </w:tc>
      </w:tr>
    </w:tbl>
    <w:p w:rsidR="006B78BC" w:rsidRPr="006B78BC" w:rsidRDefault="006B78BC" w:rsidP="006B78BC">
      <w:pPr>
        <w:widowControl/>
        <w:autoSpaceDE/>
        <w:autoSpaceDN/>
        <w:adjustRightInd/>
        <w:spacing w:line="360" w:lineRule="auto"/>
        <w:jc w:val="right"/>
        <w:rPr>
          <w:sz w:val="22"/>
          <w:szCs w:val="22"/>
          <w:lang w:val="en-US"/>
        </w:rPr>
      </w:pPr>
    </w:p>
    <w:p w:rsidR="006B78BC" w:rsidRPr="00360234" w:rsidRDefault="006B78BC" w:rsidP="00235622">
      <w:pPr>
        <w:pStyle w:val="3"/>
        <w:rPr>
          <w:rFonts w:eastAsia="Calibri"/>
          <w:lang w:val="ru-RU"/>
        </w:rPr>
      </w:pPr>
      <w:bookmarkStart w:id="48" w:name="_Toc452517052"/>
      <w:bookmarkStart w:id="49" w:name="_Toc454567483"/>
      <w:r w:rsidRPr="00360234">
        <w:rPr>
          <w:rFonts w:eastAsia="Calibri"/>
          <w:lang w:val="ru-RU"/>
        </w:rPr>
        <w:t>3.2.</w:t>
      </w:r>
      <w:r w:rsidR="006F3E0B" w:rsidRPr="00360234">
        <w:rPr>
          <w:rFonts w:eastAsia="Calibri"/>
          <w:lang w:val="ru-RU"/>
        </w:rPr>
        <w:t>4</w:t>
      </w:r>
      <w:r w:rsidRPr="00360234">
        <w:rPr>
          <w:rFonts w:eastAsia="Calibri"/>
          <w:lang w:val="ru-RU"/>
        </w:rPr>
        <w:t xml:space="preserve"> Параметры миграции меди кобальта и йода в природных водах</w:t>
      </w:r>
      <w:bookmarkEnd w:id="48"/>
      <w:bookmarkEnd w:id="49"/>
    </w:p>
    <w:p w:rsidR="00A6527B" w:rsidRPr="00615E57" w:rsidRDefault="00A6527B" w:rsidP="00615E57">
      <w:pPr>
        <w:widowControl/>
        <w:autoSpaceDE/>
        <w:autoSpaceDN/>
        <w:adjustRightInd/>
        <w:spacing w:line="360" w:lineRule="auto"/>
        <w:jc w:val="center"/>
        <w:rPr>
          <w:sz w:val="22"/>
          <w:szCs w:val="22"/>
        </w:rPr>
      </w:pPr>
    </w:p>
    <w:p w:rsidR="005A3B30" w:rsidRDefault="006B78BC" w:rsidP="002102AB">
      <w:pPr>
        <w:widowControl/>
        <w:autoSpaceDE/>
        <w:autoSpaceDN/>
        <w:adjustRightInd/>
        <w:spacing w:line="360" w:lineRule="auto"/>
        <w:ind w:firstLine="709"/>
        <w:jc w:val="both"/>
        <w:rPr>
          <w:sz w:val="24"/>
          <w:szCs w:val="24"/>
        </w:rPr>
      </w:pPr>
      <w:r w:rsidRPr="002102AB">
        <w:rPr>
          <w:sz w:val="24"/>
          <w:szCs w:val="24"/>
        </w:rPr>
        <w:t>Представление о минерализации и содержании меди, кобальта и йода в водах разного генезиса о позволяет получить таблица 3.7.</w:t>
      </w:r>
    </w:p>
    <w:p w:rsidR="006B78BC" w:rsidRDefault="00F343A1" w:rsidP="002102AB">
      <w:pPr>
        <w:widowControl/>
        <w:autoSpaceDE/>
        <w:autoSpaceDN/>
        <w:adjustRightInd/>
        <w:spacing w:line="360" w:lineRule="auto"/>
        <w:ind w:firstLine="709"/>
        <w:jc w:val="both"/>
        <w:rPr>
          <w:sz w:val="24"/>
          <w:szCs w:val="24"/>
        </w:rPr>
      </w:pPr>
      <w:r w:rsidRPr="00F343A1">
        <w:rPr>
          <w:sz w:val="24"/>
          <w:szCs w:val="24"/>
        </w:rPr>
        <w:t>Содержание меди в верховодке дерново-подзолистых почв полесских ландшафтов невысокое (4-10 мкг/л), повышаясь в области развития почв этого типа на покровных суглинках (до 36 мкг/л); в грунтовых водах пойменных почв варьирует широко, достигая 36-67 мкг/л в заболоченных и торфяно-болотных почвах за счет их обогащенности органическим веществом и активного концентрирования меди в глеевой обстановке [Коробова, 1992].</w:t>
      </w:r>
    </w:p>
    <w:p w:rsidR="004F0912" w:rsidRPr="004F0912" w:rsidRDefault="004F0912" w:rsidP="004F0912">
      <w:pPr>
        <w:widowControl/>
        <w:autoSpaceDE/>
        <w:autoSpaceDN/>
        <w:adjustRightInd/>
        <w:spacing w:line="360" w:lineRule="auto"/>
        <w:ind w:firstLine="709"/>
        <w:jc w:val="both"/>
        <w:rPr>
          <w:sz w:val="24"/>
          <w:szCs w:val="24"/>
        </w:rPr>
      </w:pPr>
      <w:r w:rsidRPr="004F0912">
        <w:rPr>
          <w:sz w:val="24"/>
          <w:szCs w:val="24"/>
        </w:rPr>
        <w:t xml:space="preserve">Минимальной концентрацией кобальта характеризуются элювиально-супераквальные ландшафты Рязанской Мещеры, повышенной – районы двучленных наносов с подстиланием песков мореной. Йодом, как и медью, наиболее обогащены грунтовые воды супераквальных луговых и болотных ландшафтов, а в областях распространения карбонатной морены его концентрация снижалась, очевидно, за счет фиксации на карбонатном барьере. </w:t>
      </w:r>
    </w:p>
    <w:p w:rsidR="004F0912" w:rsidRPr="005A3B30" w:rsidRDefault="004F0912">
      <w:pPr>
        <w:widowControl/>
        <w:autoSpaceDE/>
        <w:autoSpaceDN/>
        <w:adjustRightInd/>
        <w:spacing w:line="360" w:lineRule="auto"/>
        <w:rPr>
          <w:sz w:val="24"/>
          <w:szCs w:val="24"/>
        </w:rPr>
      </w:pPr>
    </w:p>
    <w:p w:rsidR="006B78BC" w:rsidRPr="005A3B30" w:rsidRDefault="006B78BC" w:rsidP="006B78BC">
      <w:pPr>
        <w:widowControl/>
        <w:autoSpaceDE/>
        <w:autoSpaceDN/>
        <w:adjustRightInd/>
        <w:spacing w:line="360" w:lineRule="auto"/>
        <w:rPr>
          <w:sz w:val="24"/>
          <w:szCs w:val="24"/>
        </w:rPr>
      </w:pPr>
      <w:r w:rsidRPr="005A3B30">
        <w:rPr>
          <w:sz w:val="24"/>
          <w:szCs w:val="24"/>
        </w:rPr>
        <w:t>Таблица 3.7</w:t>
      </w:r>
      <w:r w:rsidR="007B4D52">
        <w:rPr>
          <w:sz w:val="24"/>
          <w:szCs w:val="24"/>
        </w:rPr>
        <w:t>.</w:t>
      </w:r>
      <w:r w:rsidR="00F343A1">
        <w:rPr>
          <w:sz w:val="24"/>
          <w:szCs w:val="24"/>
        </w:rPr>
        <w:t xml:space="preserve"> </w:t>
      </w:r>
      <w:r w:rsidRPr="005A3B30">
        <w:rPr>
          <w:sz w:val="24"/>
          <w:szCs w:val="24"/>
        </w:rPr>
        <w:t>Параметры минерализации и содержания меди, кобальта и йода в водах разного генезиса</w:t>
      </w:r>
    </w:p>
    <w:tbl>
      <w:tblPr>
        <w:tblW w:w="9239" w:type="dxa"/>
        <w:jc w:val="center"/>
        <w:tblBorders>
          <w:top w:val="single" w:sz="4" w:space="0" w:color="auto"/>
          <w:bottom w:val="single" w:sz="4" w:space="0" w:color="auto"/>
          <w:insideH w:val="single" w:sz="4" w:space="0" w:color="auto"/>
        </w:tblBorders>
        <w:tblLook w:val="0000" w:firstRow="0" w:lastRow="0" w:firstColumn="0" w:lastColumn="0" w:noHBand="0" w:noVBand="0"/>
      </w:tblPr>
      <w:tblGrid>
        <w:gridCol w:w="3729"/>
        <w:gridCol w:w="976"/>
        <w:gridCol w:w="928"/>
        <w:gridCol w:w="898"/>
        <w:gridCol w:w="776"/>
        <w:gridCol w:w="1016"/>
        <w:gridCol w:w="916"/>
      </w:tblGrid>
      <w:tr w:rsidR="006B78BC" w:rsidRPr="006B78BC" w:rsidTr="005949A1">
        <w:trPr>
          <w:trHeight w:val="255"/>
          <w:jc w:val="center"/>
        </w:trPr>
        <w:tc>
          <w:tcPr>
            <w:tcW w:w="3729" w:type="dxa"/>
            <w:vMerge w:val="restart"/>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Природные воды</w:t>
            </w:r>
          </w:p>
        </w:tc>
        <w:tc>
          <w:tcPr>
            <w:tcW w:w="976" w:type="dxa"/>
            <w:vMerge w:val="restart"/>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n</w:t>
            </w:r>
          </w:p>
        </w:tc>
        <w:tc>
          <w:tcPr>
            <w:tcW w:w="4534" w:type="dxa"/>
            <w:gridSpan w:val="5"/>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Минерализация, мг/л</w:t>
            </w:r>
          </w:p>
        </w:tc>
      </w:tr>
      <w:tr w:rsidR="006B78BC" w:rsidRPr="006B78BC" w:rsidTr="005949A1">
        <w:trPr>
          <w:trHeight w:val="255"/>
          <w:jc w:val="center"/>
        </w:trPr>
        <w:tc>
          <w:tcPr>
            <w:tcW w:w="3729" w:type="dxa"/>
            <w:vMerge/>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noWrap/>
            <w:vAlign w:val="bottom"/>
          </w:tcPr>
          <w:p w:rsidR="006B78BC" w:rsidRPr="006B78BC" w:rsidRDefault="006B78BC" w:rsidP="006B78BC">
            <w:pPr>
              <w:widowControl/>
              <w:autoSpaceDE/>
              <w:autoSpaceDN/>
              <w:adjustRightInd/>
              <w:spacing w:line="360" w:lineRule="auto"/>
              <w:rPr>
                <w:sz w:val="22"/>
                <w:szCs w:val="22"/>
              </w:rPr>
            </w:pPr>
          </w:p>
        </w:tc>
        <w:tc>
          <w:tcPr>
            <w:tcW w:w="928"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min</w:t>
            </w:r>
          </w:p>
        </w:tc>
        <w:tc>
          <w:tcPr>
            <w:tcW w:w="898"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max</w:t>
            </w:r>
          </w:p>
        </w:tc>
        <w:tc>
          <w:tcPr>
            <w:tcW w:w="776"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mean</w:t>
            </w:r>
          </w:p>
        </w:tc>
        <w:tc>
          <w:tcPr>
            <w:tcW w:w="1016"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std</w:t>
            </w:r>
          </w:p>
        </w:tc>
        <w:tc>
          <w:tcPr>
            <w:tcW w:w="916"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Ge</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речные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25</w:t>
            </w:r>
          </w:p>
        </w:tc>
        <w:tc>
          <w:tcPr>
            <w:tcW w:w="92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0,050</w:t>
            </w:r>
          </w:p>
        </w:tc>
        <w:tc>
          <w:tcPr>
            <w:tcW w:w="89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1,900</w:t>
            </w:r>
          </w:p>
        </w:tc>
        <w:tc>
          <w:tcPr>
            <w:tcW w:w="77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0,334</w:t>
            </w:r>
          </w:p>
        </w:tc>
        <w:tc>
          <w:tcPr>
            <w:tcW w:w="10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0,386</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0,227</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озерные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8</w:t>
            </w:r>
          </w:p>
        </w:tc>
        <w:tc>
          <w:tcPr>
            <w:tcW w:w="92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0,059</w:t>
            </w:r>
          </w:p>
        </w:tc>
        <w:tc>
          <w:tcPr>
            <w:tcW w:w="89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0,490</w:t>
            </w:r>
          </w:p>
        </w:tc>
        <w:tc>
          <w:tcPr>
            <w:tcW w:w="77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0,173</w:t>
            </w:r>
          </w:p>
        </w:tc>
        <w:tc>
          <w:tcPr>
            <w:tcW w:w="10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0,150</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0,132</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грунтовые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41</w:t>
            </w:r>
          </w:p>
        </w:tc>
        <w:tc>
          <w:tcPr>
            <w:tcW w:w="92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0,024</w:t>
            </w:r>
          </w:p>
        </w:tc>
        <w:tc>
          <w:tcPr>
            <w:tcW w:w="89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3,290</w:t>
            </w:r>
          </w:p>
        </w:tc>
        <w:tc>
          <w:tcPr>
            <w:tcW w:w="77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0,269</w:t>
            </w:r>
          </w:p>
        </w:tc>
        <w:tc>
          <w:tcPr>
            <w:tcW w:w="10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0,500</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0,161</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lang w:val="en-US"/>
              </w:rPr>
            </w:pPr>
            <w:r w:rsidRPr="006B78BC">
              <w:rPr>
                <w:sz w:val="22"/>
                <w:szCs w:val="22"/>
              </w:rPr>
              <w:t>питьевые</w:t>
            </w:r>
            <w:r w:rsidRPr="006B78BC">
              <w:rPr>
                <w:sz w:val="22"/>
                <w:szCs w:val="22"/>
                <w:lang w:val="en-US"/>
              </w:rPr>
              <w:t xml:space="preserve"> </w:t>
            </w:r>
            <w:r w:rsidRPr="006B78BC">
              <w:rPr>
                <w:sz w:val="22"/>
                <w:szCs w:val="22"/>
              </w:rPr>
              <w:t>воды</w:t>
            </w:r>
            <w:r w:rsidRPr="006B78BC">
              <w:rPr>
                <w:sz w:val="22"/>
                <w:szCs w:val="22"/>
                <w:lang w:val="en-US"/>
              </w:rPr>
              <w:t xml:space="preserve"> (</w:t>
            </w:r>
            <w:r w:rsidRPr="006B78BC">
              <w:rPr>
                <w:sz w:val="22"/>
                <w:szCs w:val="22"/>
              </w:rPr>
              <w:t>безнапорные</w:t>
            </w:r>
            <w:r w:rsidRPr="006B78BC">
              <w:rPr>
                <w:sz w:val="22"/>
                <w:szCs w:val="22"/>
                <w:lang w:val="en-US"/>
              </w:rPr>
              <w:t>)</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8</w:t>
            </w:r>
          </w:p>
        </w:tc>
        <w:tc>
          <w:tcPr>
            <w:tcW w:w="92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0,040</w:t>
            </w:r>
          </w:p>
        </w:tc>
        <w:tc>
          <w:tcPr>
            <w:tcW w:w="89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0,460</w:t>
            </w:r>
          </w:p>
        </w:tc>
        <w:tc>
          <w:tcPr>
            <w:tcW w:w="77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0,281</w:t>
            </w:r>
          </w:p>
        </w:tc>
        <w:tc>
          <w:tcPr>
            <w:tcW w:w="10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0,150</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0,226</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питьевые воды (артезианские)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9</w:t>
            </w:r>
          </w:p>
        </w:tc>
        <w:tc>
          <w:tcPr>
            <w:tcW w:w="92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0,204</w:t>
            </w:r>
          </w:p>
        </w:tc>
        <w:tc>
          <w:tcPr>
            <w:tcW w:w="898"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0,850</w:t>
            </w:r>
          </w:p>
        </w:tc>
        <w:tc>
          <w:tcPr>
            <w:tcW w:w="77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0,451</w:t>
            </w:r>
          </w:p>
        </w:tc>
        <w:tc>
          <w:tcPr>
            <w:tcW w:w="10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0,218</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0,408</w:t>
            </w:r>
          </w:p>
        </w:tc>
      </w:tr>
      <w:tr w:rsidR="006B78BC" w:rsidRPr="006B78BC" w:rsidTr="005949A1">
        <w:trPr>
          <w:trHeight w:val="255"/>
          <w:jc w:val="center"/>
        </w:trPr>
        <w:tc>
          <w:tcPr>
            <w:tcW w:w="3729" w:type="dxa"/>
            <w:vMerge w:val="restart"/>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val="restart"/>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n</w:t>
            </w:r>
          </w:p>
        </w:tc>
        <w:tc>
          <w:tcPr>
            <w:tcW w:w="4534" w:type="dxa"/>
            <w:gridSpan w:val="5"/>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Содержание меди, мкг/л</w:t>
            </w:r>
          </w:p>
        </w:tc>
      </w:tr>
      <w:tr w:rsidR="006B78BC" w:rsidRPr="006B78BC" w:rsidTr="0053711E">
        <w:trPr>
          <w:trHeight w:val="255"/>
          <w:jc w:val="center"/>
        </w:trPr>
        <w:tc>
          <w:tcPr>
            <w:tcW w:w="3729" w:type="dxa"/>
            <w:vMerge/>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p>
        </w:tc>
        <w:tc>
          <w:tcPr>
            <w:tcW w:w="928" w:type="dxa"/>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min</w:t>
            </w:r>
          </w:p>
        </w:tc>
        <w:tc>
          <w:tcPr>
            <w:tcW w:w="898" w:type="dxa"/>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max</w:t>
            </w:r>
          </w:p>
        </w:tc>
        <w:tc>
          <w:tcPr>
            <w:tcW w:w="776" w:type="dxa"/>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mean</w:t>
            </w:r>
          </w:p>
        </w:tc>
        <w:tc>
          <w:tcPr>
            <w:tcW w:w="1016" w:type="dxa"/>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std</w:t>
            </w:r>
          </w:p>
        </w:tc>
        <w:tc>
          <w:tcPr>
            <w:tcW w:w="916" w:type="dxa"/>
            <w:tcBorders>
              <w:bottom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Ge</w:t>
            </w:r>
          </w:p>
        </w:tc>
      </w:tr>
      <w:tr w:rsidR="00F966AB" w:rsidRPr="00656D5C" w:rsidTr="0053711E">
        <w:trPr>
          <w:trHeight w:val="255"/>
          <w:jc w:val="center"/>
        </w:trPr>
        <w:tc>
          <w:tcPr>
            <w:tcW w:w="3729" w:type="dxa"/>
            <w:tcBorders>
              <w:top w:val="single" w:sz="4" w:space="0" w:color="auto"/>
              <w:bottom w:val="single" w:sz="4" w:space="0" w:color="auto"/>
              <w:right w:val="nil"/>
            </w:tcBorders>
            <w:noWrap/>
            <w:vAlign w:val="bottom"/>
          </w:tcPr>
          <w:p w:rsidR="00F966AB" w:rsidRPr="006B78BC" w:rsidRDefault="00F966AB" w:rsidP="00F966AB">
            <w:pPr>
              <w:widowControl/>
              <w:autoSpaceDE/>
              <w:autoSpaceDN/>
              <w:adjustRightInd/>
              <w:spacing w:line="360" w:lineRule="auto"/>
              <w:rPr>
                <w:sz w:val="22"/>
                <w:szCs w:val="22"/>
              </w:rPr>
            </w:pPr>
            <w:r w:rsidRPr="006B78BC">
              <w:rPr>
                <w:sz w:val="22"/>
                <w:szCs w:val="22"/>
              </w:rPr>
              <w:t>речные</w:t>
            </w:r>
          </w:p>
        </w:tc>
        <w:tc>
          <w:tcPr>
            <w:tcW w:w="9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widowControl/>
              <w:autoSpaceDE/>
              <w:autoSpaceDN/>
              <w:adjustRightInd/>
              <w:jc w:val="right"/>
            </w:pPr>
            <w:r w:rsidRPr="00656D5C">
              <w:t>25</w:t>
            </w:r>
          </w:p>
        </w:tc>
        <w:tc>
          <w:tcPr>
            <w:tcW w:w="92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0,61</w:t>
            </w:r>
          </w:p>
        </w:tc>
        <w:tc>
          <w:tcPr>
            <w:tcW w:w="89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20,1</w:t>
            </w:r>
          </w:p>
        </w:tc>
        <w:tc>
          <w:tcPr>
            <w:tcW w:w="7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17,93</w:t>
            </w:r>
          </w:p>
        </w:tc>
        <w:tc>
          <w:tcPr>
            <w:tcW w:w="10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30,95</w:t>
            </w:r>
          </w:p>
        </w:tc>
        <w:tc>
          <w:tcPr>
            <w:tcW w:w="9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7,04</w:t>
            </w:r>
          </w:p>
        </w:tc>
      </w:tr>
      <w:tr w:rsidR="00F966AB" w:rsidRPr="00656D5C" w:rsidTr="0053711E">
        <w:trPr>
          <w:trHeight w:val="255"/>
          <w:jc w:val="center"/>
        </w:trPr>
        <w:tc>
          <w:tcPr>
            <w:tcW w:w="3729" w:type="dxa"/>
            <w:tcBorders>
              <w:top w:val="single" w:sz="4" w:space="0" w:color="auto"/>
              <w:bottom w:val="single" w:sz="4" w:space="0" w:color="auto"/>
              <w:right w:val="nil"/>
            </w:tcBorders>
            <w:noWrap/>
            <w:vAlign w:val="bottom"/>
          </w:tcPr>
          <w:p w:rsidR="00F966AB" w:rsidRPr="006B78BC" w:rsidRDefault="00F966AB" w:rsidP="00F966AB">
            <w:pPr>
              <w:widowControl/>
              <w:autoSpaceDE/>
              <w:autoSpaceDN/>
              <w:adjustRightInd/>
              <w:spacing w:line="360" w:lineRule="auto"/>
              <w:rPr>
                <w:sz w:val="22"/>
                <w:szCs w:val="22"/>
              </w:rPr>
            </w:pPr>
            <w:r w:rsidRPr="006B78BC">
              <w:rPr>
                <w:sz w:val="22"/>
                <w:szCs w:val="22"/>
              </w:rPr>
              <w:t>озерные</w:t>
            </w:r>
          </w:p>
        </w:tc>
        <w:tc>
          <w:tcPr>
            <w:tcW w:w="9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widowControl/>
              <w:autoSpaceDE/>
              <w:autoSpaceDN/>
              <w:adjustRightInd/>
              <w:jc w:val="right"/>
            </w:pPr>
            <w:r w:rsidRPr="00656D5C">
              <w:t>8</w:t>
            </w:r>
          </w:p>
        </w:tc>
        <w:tc>
          <w:tcPr>
            <w:tcW w:w="92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0,94</w:t>
            </w:r>
          </w:p>
        </w:tc>
        <w:tc>
          <w:tcPr>
            <w:tcW w:w="89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30,62</w:t>
            </w:r>
          </w:p>
        </w:tc>
        <w:tc>
          <w:tcPr>
            <w:tcW w:w="7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7,65</w:t>
            </w:r>
          </w:p>
        </w:tc>
        <w:tc>
          <w:tcPr>
            <w:tcW w:w="10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9,73</w:t>
            </w:r>
          </w:p>
        </w:tc>
        <w:tc>
          <w:tcPr>
            <w:tcW w:w="9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4,28</w:t>
            </w:r>
          </w:p>
        </w:tc>
      </w:tr>
      <w:tr w:rsidR="00F966AB" w:rsidRPr="00656D5C" w:rsidTr="0053711E">
        <w:trPr>
          <w:trHeight w:val="255"/>
          <w:jc w:val="center"/>
        </w:trPr>
        <w:tc>
          <w:tcPr>
            <w:tcW w:w="3729" w:type="dxa"/>
            <w:tcBorders>
              <w:top w:val="single" w:sz="4" w:space="0" w:color="auto"/>
              <w:bottom w:val="single" w:sz="4" w:space="0" w:color="auto"/>
              <w:right w:val="nil"/>
            </w:tcBorders>
            <w:noWrap/>
            <w:vAlign w:val="bottom"/>
          </w:tcPr>
          <w:p w:rsidR="00F966AB" w:rsidRPr="006B78BC" w:rsidRDefault="00F966AB" w:rsidP="00F966AB">
            <w:pPr>
              <w:widowControl/>
              <w:autoSpaceDE/>
              <w:autoSpaceDN/>
              <w:adjustRightInd/>
              <w:spacing w:line="360" w:lineRule="auto"/>
              <w:rPr>
                <w:sz w:val="22"/>
                <w:szCs w:val="22"/>
              </w:rPr>
            </w:pPr>
            <w:r w:rsidRPr="006B78BC">
              <w:rPr>
                <w:sz w:val="22"/>
                <w:szCs w:val="22"/>
              </w:rPr>
              <w:t>грунтовые</w:t>
            </w:r>
          </w:p>
        </w:tc>
        <w:tc>
          <w:tcPr>
            <w:tcW w:w="9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widowControl/>
              <w:autoSpaceDE/>
              <w:autoSpaceDN/>
              <w:adjustRightInd/>
              <w:jc w:val="right"/>
            </w:pPr>
            <w:r w:rsidRPr="00656D5C">
              <w:t>23</w:t>
            </w:r>
          </w:p>
        </w:tc>
        <w:tc>
          <w:tcPr>
            <w:tcW w:w="92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3,43</w:t>
            </w:r>
          </w:p>
        </w:tc>
        <w:tc>
          <w:tcPr>
            <w:tcW w:w="89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67,2</w:t>
            </w:r>
          </w:p>
        </w:tc>
        <w:tc>
          <w:tcPr>
            <w:tcW w:w="7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17,72</w:t>
            </w:r>
          </w:p>
        </w:tc>
        <w:tc>
          <w:tcPr>
            <w:tcW w:w="10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16,99</w:t>
            </w:r>
          </w:p>
        </w:tc>
        <w:tc>
          <w:tcPr>
            <w:tcW w:w="9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12,24</w:t>
            </w:r>
          </w:p>
        </w:tc>
      </w:tr>
      <w:tr w:rsidR="00F966AB" w:rsidRPr="00656D5C" w:rsidTr="0053711E">
        <w:trPr>
          <w:trHeight w:val="255"/>
          <w:jc w:val="center"/>
        </w:trPr>
        <w:tc>
          <w:tcPr>
            <w:tcW w:w="3729" w:type="dxa"/>
            <w:tcBorders>
              <w:top w:val="single" w:sz="4" w:space="0" w:color="auto"/>
              <w:bottom w:val="single" w:sz="4" w:space="0" w:color="auto"/>
              <w:right w:val="nil"/>
            </w:tcBorders>
            <w:noWrap/>
            <w:vAlign w:val="bottom"/>
          </w:tcPr>
          <w:p w:rsidR="00F966AB" w:rsidRPr="006B78BC" w:rsidRDefault="00F966AB" w:rsidP="00F966AB">
            <w:pPr>
              <w:widowControl/>
              <w:autoSpaceDE/>
              <w:autoSpaceDN/>
              <w:adjustRightInd/>
              <w:spacing w:line="360" w:lineRule="auto"/>
              <w:rPr>
                <w:sz w:val="22"/>
                <w:szCs w:val="22"/>
                <w:lang w:val="en-US"/>
              </w:rPr>
            </w:pPr>
            <w:r w:rsidRPr="006B78BC">
              <w:rPr>
                <w:sz w:val="22"/>
                <w:szCs w:val="22"/>
              </w:rPr>
              <w:t>питьевые</w:t>
            </w:r>
            <w:r w:rsidRPr="006B78BC">
              <w:rPr>
                <w:sz w:val="22"/>
                <w:szCs w:val="22"/>
                <w:lang w:val="en-US"/>
              </w:rPr>
              <w:t xml:space="preserve"> </w:t>
            </w:r>
            <w:r w:rsidRPr="006B78BC">
              <w:rPr>
                <w:sz w:val="22"/>
                <w:szCs w:val="22"/>
              </w:rPr>
              <w:t>воды</w:t>
            </w:r>
            <w:r w:rsidRPr="006B78BC">
              <w:rPr>
                <w:sz w:val="22"/>
                <w:szCs w:val="22"/>
                <w:lang w:val="en-US"/>
              </w:rPr>
              <w:t xml:space="preserve"> (</w:t>
            </w:r>
            <w:r w:rsidRPr="006B78BC">
              <w:rPr>
                <w:sz w:val="22"/>
                <w:szCs w:val="22"/>
              </w:rPr>
              <w:t>безнапорные</w:t>
            </w:r>
            <w:r w:rsidRPr="006B78BC">
              <w:rPr>
                <w:sz w:val="22"/>
                <w:szCs w:val="22"/>
                <w:lang w:val="en-US"/>
              </w:rPr>
              <w:t>)</w:t>
            </w:r>
          </w:p>
        </w:tc>
        <w:tc>
          <w:tcPr>
            <w:tcW w:w="9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widowControl/>
              <w:autoSpaceDE/>
              <w:autoSpaceDN/>
              <w:adjustRightInd/>
              <w:jc w:val="right"/>
            </w:pPr>
            <w:r w:rsidRPr="00656D5C">
              <w:t>8</w:t>
            </w:r>
          </w:p>
        </w:tc>
        <w:tc>
          <w:tcPr>
            <w:tcW w:w="92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0,67</w:t>
            </w:r>
          </w:p>
        </w:tc>
        <w:tc>
          <w:tcPr>
            <w:tcW w:w="89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99,9</w:t>
            </w:r>
          </w:p>
        </w:tc>
        <w:tc>
          <w:tcPr>
            <w:tcW w:w="7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17,85</w:t>
            </w:r>
          </w:p>
        </w:tc>
        <w:tc>
          <w:tcPr>
            <w:tcW w:w="10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33,48</w:t>
            </w:r>
          </w:p>
        </w:tc>
        <w:tc>
          <w:tcPr>
            <w:tcW w:w="9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5,74</w:t>
            </w:r>
          </w:p>
        </w:tc>
      </w:tr>
      <w:tr w:rsidR="00F966AB" w:rsidRPr="00656D5C" w:rsidTr="0053711E">
        <w:trPr>
          <w:trHeight w:val="255"/>
          <w:jc w:val="center"/>
        </w:trPr>
        <w:tc>
          <w:tcPr>
            <w:tcW w:w="3729" w:type="dxa"/>
            <w:tcBorders>
              <w:top w:val="single" w:sz="4" w:space="0" w:color="auto"/>
              <w:bottom w:val="single" w:sz="4" w:space="0" w:color="auto"/>
              <w:right w:val="nil"/>
            </w:tcBorders>
            <w:noWrap/>
            <w:vAlign w:val="bottom"/>
          </w:tcPr>
          <w:p w:rsidR="00F966AB" w:rsidRPr="006B78BC" w:rsidRDefault="00F966AB" w:rsidP="00F966AB">
            <w:pPr>
              <w:widowControl/>
              <w:autoSpaceDE/>
              <w:autoSpaceDN/>
              <w:adjustRightInd/>
              <w:spacing w:line="360" w:lineRule="auto"/>
              <w:rPr>
                <w:sz w:val="22"/>
                <w:szCs w:val="22"/>
              </w:rPr>
            </w:pPr>
            <w:r w:rsidRPr="006B78BC">
              <w:rPr>
                <w:sz w:val="22"/>
                <w:szCs w:val="22"/>
              </w:rPr>
              <w:t>питьевые воды (артезианские)</w:t>
            </w:r>
          </w:p>
        </w:tc>
        <w:tc>
          <w:tcPr>
            <w:tcW w:w="9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widowControl/>
              <w:autoSpaceDE/>
              <w:autoSpaceDN/>
              <w:adjustRightInd/>
              <w:jc w:val="right"/>
            </w:pPr>
            <w:r w:rsidRPr="00656D5C">
              <w:t>10</w:t>
            </w:r>
          </w:p>
        </w:tc>
        <w:tc>
          <w:tcPr>
            <w:tcW w:w="92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1,51</w:t>
            </w:r>
          </w:p>
        </w:tc>
        <w:tc>
          <w:tcPr>
            <w:tcW w:w="898"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47,6</w:t>
            </w:r>
          </w:p>
        </w:tc>
        <w:tc>
          <w:tcPr>
            <w:tcW w:w="77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12,23</w:t>
            </w:r>
          </w:p>
        </w:tc>
        <w:tc>
          <w:tcPr>
            <w:tcW w:w="10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13,95</w:t>
            </w:r>
          </w:p>
        </w:tc>
        <w:tc>
          <w:tcPr>
            <w:tcW w:w="916" w:type="dxa"/>
            <w:tcBorders>
              <w:top w:val="single" w:sz="4" w:space="0" w:color="auto"/>
              <w:left w:val="nil"/>
              <w:bottom w:val="single" w:sz="4" w:space="0" w:color="auto"/>
              <w:right w:val="nil"/>
            </w:tcBorders>
            <w:shd w:val="clear" w:color="auto" w:fill="auto"/>
            <w:noWrap/>
            <w:vAlign w:val="bottom"/>
          </w:tcPr>
          <w:p w:rsidR="00F966AB" w:rsidRPr="00656D5C" w:rsidRDefault="00F966AB" w:rsidP="00F966AB">
            <w:pPr>
              <w:jc w:val="right"/>
            </w:pPr>
            <w:r w:rsidRPr="00656D5C">
              <w:t>7,41</w:t>
            </w:r>
          </w:p>
        </w:tc>
      </w:tr>
      <w:tr w:rsidR="006B78BC" w:rsidRPr="00656D5C" w:rsidTr="0053711E">
        <w:trPr>
          <w:trHeight w:val="255"/>
          <w:jc w:val="center"/>
        </w:trPr>
        <w:tc>
          <w:tcPr>
            <w:tcW w:w="3729" w:type="dxa"/>
            <w:vMerge w:val="restart"/>
            <w:tcBorders>
              <w:top w:val="single" w:sz="4" w:space="0" w:color="auto"/>
            </w:tcBorders>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val="restart"/>
            <w:tcBorders>
              <w:top w:val="single" w:sz="4" w:space="0" w:color="auto"/>
            </w:tcBorders>
            <w:noWrap/>
            <w:vAlign w:val="bottom"/>
          </w:tcPr>
          <w:p w:rsidR="006B78BC" w:rsidRPr="00656D5C" w:rsidRDefault="006B78BC" w:rsidP="006B78BC">
            <w:pPr>
              <w:widowControl/>
              <w:autoSpaceDE/>
              <w:autoSpaceDN/>
              <w:adjustRightInd/>
              <w:spacing w:line="360" w:lineRule="auto"/>
              <w:jc w:val="center"/>
              <w:rPr>
                <w:sz w:val="22"/>
                <w:szCs w:val="22"/>
              </w:rPr>
            </w:pPr>
            <w:r w:rsidRPr="00656D5C">
              <w:rPr>
                <w:sz w:val="22"/>
                <w:szCs w:val="22"/>
              </w:rPr>
              <w:t>n</w:t>
            </w:r>
          </w:p>
        </w:tc>
        <w:tc>
          <w:tcPr>
            <w:tcW w:w="4534" w:type="dxa"/>
            <w:gridSpan w:val="5"/>
            <w:tcBorders>
              <w:top w:val="single" w:sz="4" w:space="0" w:color="auto"/>
            </w:tcBorders>
            <w:noWrap/>
            <w:vAlign w:val="bottom"/>
          </w:tcPr>
          <w:p w:rsidR="006B78BC" w:rsidRPr="00656D5C" w:rsidRDefault="006B78BC" w:rsidP="006B78BC">
            <w:pPr>
              <w:widowControl/>
              <w:autoSpaceDE/>
              <w:autoSpaceDN/>
              <w:adjustRightInd/>
              <w:spacing w:line="360" w:lineRule="auto"/>
              <w:jc w:val="center"/>
              <w:rPr>
                <w:sz w:val="22"/>
                <w:szCs w:val="22"/>
              </w:rPr>
            </w:pPr>
            <w:r w:rsidRPr="00656D5C">
              <w:rPr>
                <w:sz w:val="22"/>
                <w:szCs w:val="22"/>
              </w:rPr>
              <w:t>Содержание кобальта, мкг/л</w:t>
            </w:r>
          </w:p>
        </w:tc>
      </w:tr>
      <w:tr w:rsidR="006B78BC" w:rsidRPr="00656D5C" w:rsidTr="0053711E">
        <w:trPr>
          <w:trHeight w:val="255"/>
          <w:jc w:val="center"/>
        </w:trPr>
        <w:tc>
          <w:tcPr>
            <w:tcW w:w="3729" w:type="dxa"/>
            <w:vMerge/>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tcBorders>
              <w:bottom w:val="single" w:sz="4" w:space="0" w:color="auto"/>
            </w:tcBorders>
            <w:noWrap/>
            <w:vAlign w:val="bottom"/>
          </w:tcPr>
          <w:p w:rsidR="006B78BC" w:rsidRPr="00656D5C" w:rsidRDefault="006B78BC" w:rsidP="006B78BC">
            <w:pPr>
              <w:widowControl/>
              <w:autoSpaceDE/>
              <w:autoSpaceDN/>
              <w:adjustRightInd/>
              <w:spacing w:line="360" w:lineRule="auto"/>
              <w:rPr>
                <w:sz w:val="22"/>
                <w:szCs w:val="22"/>
              </w:rPr>
            </w:pPr>
          </w:p>
        </w:tc>
        <w:tc>
          <w:tcPr>
            <w:tcW w:w="928" w:type="dxa"/>
            <w:tcBorders>
              <w:bottom w:val="single" w:sz="4" w:space="0" w:color="auto"/>
            </w:tcBorders>
            <w:noWrap/>
            <w:vAlign w:val="bottom"/>
          </w:tcPr>
          <w:p w:rsidR="006B78BC" w:rsidRPr="00656D5C" w:rsidRDefault="006B78BC" w:rsidP="006B78BC">
            <w:pPr>
              <w:widowControl/>
              <w:autoSpaceDE/>
              <w:autoSpaceDN/>
              <w:adjustRightInd/>
              <w:spacing w:line="360" w:lineRule="auto"/>
              <w:rPr>
                <w:sz w:val="22"/>
                <w:szCs w:val="22"/>
              </w:rPr>
            </w:pPr>
            <w:r w:rsidRPr="00656D5C">
              <w:rPr>
                <w:sz w:val="22"/>
                <w:szCs w:val="22"/>
              </w:rPr>
              <w:t>min</w:t>
            </w:r>
          </w:p>
        </w:tc>
        <w:tc>
          <w:tcPr>
            <w:tcW w:w="898" w:type="dxa"/>
            <w:tcBorders>
              <w:bottom w:val="single" w:sz="4" w:space="0" w:color="auto"/>
            </w:tcBorders>
            <w:noWrap/>
            <w:vAlign w:val="bottom"/>
          </w:tcPr>
          <w:p w:rsidR="006B78BC" w:rsidRPr="00656D5C" w:rsidRDefault="006B78BC" w:rsidP="006B78BC">
            <w:pPr>
              <w:widowControl/>
              <w:autoSpaceDE/>
              <w:autoSpaceDN/>
              <w:adjustRightInd/>
              <w:spacing w:line="360" w:lineRule="auto"/>
              <w:rPr>
                <w:sz w:val="22"/>
                <w:szCs w:val="22"/>
              </w:rPr>
            </w:pPr>
            <w:r w:rsidRPr="00656D5C">
              <w:rPr>
                <w:sz w:val="22"/>
                <w:szCs w:val="22"/>
              </w:rPr>
              <w:t>max</w:t>
            </w:r>
          </w:p>
        </w:tc>
        <w:tc>
          <w:tcPr>
            <w:tcW w:w="776" w:type="dxa"/>
            <w:tcBorders>
              <w:bottom w:val="single" w:sz="4" w:space="0" w:color="auto"/>
            </w:tcBorders>
            <w:noWrap/>
            <w:vAlign w:val="bottom"/>
          </w:tcPr>
          <w:p w:rsidR="006B78BC" w:rsidRPr="00656D5C" w:rsidRDefault="006B78BC" w:rsidP="006B78BC">
            <w:pPr>
              <w:widowControl/>
              <w:autoSpaceDE/>
              <w:autoSpaceDN/>
              <w:adjustRightInd/>
              <w:spacing w:line="360" w:lineRule="auto"/>
              <w:rPr>
                <w:sz w:val="22"/>
                <w:szCs w:val="22"/>
              </w:rPr>
            </w:pPr>
            <w:r w:rsidRPr="00656D5C">
              <w:rPr>
                <w:sz w:val="22"/>
                <w:szCs w:val="22"/>
              </w:rPr>
              <w:t>mean</w:t>
            </w:r>
          </w:p>
        </w:tc>
        <w:tc>
          <w:tcPr>
            <w:tcW w:w="1016" w:type="dxa"/>
            <w:tcBorders>
              <w:bottom w:val="single" w:sz="4" w:space="0" w:color="auto"/>
            </w:tcBorders>
            <w:noWrap/>
            <w:vAlign w:val="bottom"/>
          </w:tcPr>
          <w:p w:rsidR="006B78BC" w:rsidRPr="00656D5C" w:rsidRDefault="006B78BC" w:rsidP="006B78BC">
            <w:pPr>
              <w:widowControl/>
              <w:autoSpaceDE/>
              <w:autoSpaceDN/>
              <w:adjustRightInd/>
              <w:spacing w:line="360" w:lineRule="auto"/>
              <w:rPr>
                <w:sz w:val="22"/>
                <w:szCs w:val="22"/>
              </w:rPr>
            </w:pPr>
            <w:r w:rsidRPr="00656D5C">
              <w:rPr>
                <w:sz w:val="22"/>
                <w:szCs w:val="22"/>
              </w:rPr>
              <w:t>std</w:t>
            </w:r>
          </w:p>
        </w:tc>
        <w:tc>
          <w:tcPr>
            <w:tcW w:w="916" w:type="dxa"/>
            <w:tcBorders>
              <w:bottom w:val="single" w:sz="4" w:space="0" w:color="auto"/>
            </w:tcBorders>
            <w:noWrap/>
            <w:vAlign w:val="bottom"/>
          </w:tcPr>
          <w:p w:rsidR="006B78BC" w:rsidRPr="00656D5C" w:rsidRDefault="006B78BC" w:rsidP="006B78BC">
            <w:pPr>
              <w:widowControl/>
              <w:autoSpaceDE/>
              <w:autoSpaceDN/>
              <w:adjustRightInd/>
              <w:spacing w:line="360" w:lineRule="auto"/>
              <w:rPr>
                <w:sz w:val="22"/>
                <w:szCs w:val="22"/>
              </w:rPr>
            </w:pPr>
            <w:r w:rsidRPr="00656D5C">
              <w:rPr>
                <w:sz w:val="22"/>
                <w:szCs w:val="22"/>
              </w:rPr>
              <w:t>Ge</w:t>
            </w:r>
          </w:p>
        </w:tc>
      </w:tr>
      <w:tr w:rsidR="0053711E" w:rsidRPr="00656D5C" w:rsidTr="0053711E">
        <w:trPr>
          <w:trHeight w:val="255"/>
          <w:jc w:val="center"/>
        </w:trPr>
        <w:tc>
          <w:tcPr>
            <w:tcW w:w="3729" w:type="dxa"/>
            <w:tcBorders>
              <w:right w:val="nil"/>
            </w:tcBorders>
            <w:noWrap/>
            <w:vAlign w:val="bottom"/>
          </w:tcPr>
          <w:p w:rsidR="0053711E" w:rsidRPr="006B78BC" w:rsidRDefault="0053711E" w:rsidP="0053711E">
            <w:pPr>
              <w:widowControl/>
              <w:autoSpaceDE/>
              <w:autoSpaceDN/>
              <w:adjustRightInd/>
              <w:spacing w:line="360" w:lineRule="auto"/>
              <w:rPr>
                <w:sz w:val="22"/>
                <w:szCs w:val="22"/>
              </w:rPr>
            </w:pPr>
            <w:r w:rsidRPr="006B78BC">
              <w:rPr>
                <w:sz w:val="22"/>
                <w:szCs w:val="22"/>
              </w:rPr>
              <w:t>речные</w:t>
            </w:r>
          </w:p>
        </w:tc>
        <w:tc>
          <w:tcPr>
            <w:tcW w:w="9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widowControl/>
              <w:autoSpaceDE/>
              <w:autoSpaceDN/>
              <w:adjustRightInd/>
              <w:jc w:val="right"/>
            </w:pPr>
            <w:r w:rsidRPr="00656D5C">
              <w:t>25</w:t>
            </w:r>
          </w:p>
        </w:tc>
        <w:tc>
          <w:tcPr>
            <w:tcW w:w="92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0,1</w:t>
            </w:r>
          </w:p>
        </w:tc>
        <w:tc>
          <w:tcPr>
            <w:tcW w:w="89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5,7</w:t>
            </w:r>
          </w:p>
        </w:tc>
        <w:tc>
          <w:tcPr>
            <w:tcW w:w="7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0,60</w:t>
            </w:r>
          </w:p>
        </w:tc>
        <w:tc>
          <w:tcPr>
            <w:tcW w:w="10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1,13</w:t>
            </w:r>
          </w:p>
        </w:tc>
        <w:tc>
          <w:tcPr>
            <w:tcW w:w="9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0,31</w:t>
            </w:r>
          </w:p>
        </w:tc>
      </w:tr>
      <w:tr w:rsidR="0053711E" w:rsidRPr="00656D5C" w:rsidTr="0053711E">
        <w:trPr>
          <w:trHeight w:val="255"/>
          <w:jc w:val="center"/>
        </w:trPr>
        <w:tc>
          <w:tcPr>
            <w:tcW w:w="3729" w:type="dxa"/>
            <w:tcBorders>
              <w:right w:val="nil"/>
            </w:tcBorders>
            <w:noWrap/>
            <w:vAlign w:val="bottom"/>
          </w:tcPr>
          <w:p w:rsidR="0053711E" w:rsidRPr="006B78BC" w:rsidRDefault="0053711E" w:rsidP="0053711E">
            <w:pPr>
              <w:widowControl/>
              <w:autoSpaceDE/>
              <w:autoSpaceDN/>
              <w:adjustRightInd/>
              <w:spacing w:line="360" w:lineRule="auto"/>
              <w:rPr>
                <w:sz w:val="22"/>
                <w:szCs w:val="22"/>
              </w:rPr>
            </w:pPr>
            <w:r w:rsidRPr="006B78BC">
              <w:rPr>
                <w:sz w:val="22"/>
                <w:szCs w:val="22"/>
              </w:rPr>
              <w:t>озерные</w:t>
            </w:r>
          </w:p>
        </w:tc>
        <w:tc>
          <w:tcPr>
            <w:tcW w:w="9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widowControl/>
              <w:autoSpaceDE/>
              <w:autoSpaceDN/>
              <w:adjustRightInd/>
              <w:jc w:val="right"/>
            </w:pPr>
            <w:r w:rsidRPr="00656D5C">
              <w:t>8</w:t>
            </w:r>
          </w:p>
        </w:tc>
        <w:tc>
          <w:tcPr>
            <w:tcW w:w="92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0,04</w:t>
            </w:r>
          </w:p>
        </w:tc>
        <w:tc>
          <w:tcPr>
            <w:tcW w:w="89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27,4</w:t>
            </w:r>
          </w:p>
        </w:tc>
        <w:tc>
          <w:tcPr>
            <w:tcW w:w="7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3,76</w:t>
            </w:r>
          </w:p>
        </w:tc>
        <w:tc>
          <w:tcPr>
            <w:tcW w:w="10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9,56</w:t>
            </w:r>
          </w:p>
        </w:tc>
        <w:tc>
          <w:tcPr>
            <w:tcW w:w="9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0,46</w:t>
            </w:r>
          </w:p>
        </w:tc>
      </w:tr>
      <w:tr w:rsidR="0053711E" w:rsidRPr="00656D5C" w:rsidTr="0053711E">
        <w:trPr>
          <w:trHeight w:val="255"/>
          <w:jc w:val="center"/>
        </w:trPr>
        <w:tc>
          <w:tcPr>
            <w:tcW w:w="3729" w:type="dxa"/>
            <w:tcBorders>
              <w:right w:val="nil"/>
            </w:tcBorders>
            <w:noWrap/>
            <w:vAlign w:val="bottom"/>
          </w:tcPr>
          <w:p w:rsidR="0053711E" w:rsidRPr="006B78BC" w:rsidRDefault="0053711E" w:rsidP="0053711E">
            <w:pPr>
              <w:widowControl/>
              <w:autoSpaceDE/>
              <w:autoSpaceDN/>
              <w:adjustRightInd/>
              <w:spacing w:line="360" w:lineRule="auto"/>
              <w:rPr>
                <w:sz w:val="22"/>
                <w:szCs w:val="22"/>
              </w:rPr>
            </w:pPr>
            <w:r w:rsidRPr="006B78BC">
              <w:rPr>
                <w:sz w:val="22"/>
                <w:szCs w:val="22"/>
              </w:rPr>
              <w:t>грунтовые</w:t>
            </w:r>
          </w:p>
        </w:tc>
        <w:tc>
          <w:tcPr>
            <w:tcW w:w="9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widowControl/>
              <w:autoSpaceDE/>
              <w:autoSpaceDN/>
              <w:adjustRightInd/>
              <w:jc w:val="right"/>
            </w:pPr>
            <w:r w:rsidRPr="00656D5C">
              <w:t>23</w:t>
            </w:r>
          </w:p>
        </w:tc>
        <w:tc>
          <w:tcPr>
            <w:tcW w:w="92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0,1</w:t>
            </w:r>
          </w:p>
        </w:tc>
        <w:tc>
          <w:tcPr>
            <w:tcW w:w="89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2,99</w:t>
            </w:r>
          </w:p>
        </w:tc>
        <w:tc>
          <w:tcPr>
            <w:tcW w:w="7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0,91</w:t>
            </w:r>
          </w:p>
        </w:tc>
        <w:tc>
          <w:tcPr>
            <w:tcW w:w="10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0,75</w:t>
            </w:r>
          </w:p>
        </w:tc>
        <w:tc>
          <w:tcPr>
            <w:tcW w:w="9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0,63</w:t>
            </w:r>
          </w:p>
        </w:tc>
      </w:tr>
      <w:tr w:rsidR="0053711E" w:rsidRPr="00656D5C" w:rsidTr="0053711E">
        <w:trPr>
          <w:trHeight w:val="255"/>
          <w:jc w:val="center"/>
        </w:trPr>
        <w:tc>
          <w:tcPr>
            <w:tcW w:w="3729" w:type="dxa"/>
            <w:tcBorders>
              <w:right w:val="nil"/>
            </w:tcBorders>
            <w:noWrap/>
            <w:vAlign w:val="bottom"/>
          </w:tcPr>
          <w:p w:rsidR="0053711E" w:rsidRPr="006B78BC" w:rsidRDefault="0053711E" w:rsidP="0053711E">
            <w:pPr>
              <w:widowControl/>
              <w:autoSpaceDE/>
              <w:autoSpaceDN/>
              <w:adjustRightInd/>
              <w:spacing w:line="360" w:lineRule="auto"/>
              <w:rPr>
                <w:sz w:val="22"/>
                <w:szCs w:val="22"/>
                <w:lang w:val="en-US"/>
              </w:rPr>
            </w:pPr>
            <w:r w:rsidRPr="006B78BC">
              <w:rPr>
                <w:sz w:val="22"/>
                <w:szCs w:val="22"/>
              </w:rPr>
              <w:t>питьевые</w:t>
            </w:r>
            <w:r w:rsidRPr="006B78BC">
              <w:rPr>
                <w:sz w:val="22"/>
                <w:szCs w:val="22"/>
                <w:lang w:val="en-US"/>
              </w:rPr>
              <w:t xml:space="preserve"> </w:t>
            </w:r>
            <w:r w:rsidRPr="006B78BC">
              <w:rPr>
                <w:sz w:val="22"/>
                <w:szCs w:val="22"/>
              </w:rPr>
              <w:t>воды</w:t>
            </w:r>
            <w:r w:rsidRPr="006B78BC">
              <w:rPr>
                <w:sz w:val="22"/>
                <w:szCs w:val="22"/>
                <w:lang w:val="en-US"/>
              </w:rPr>
              <w:t xml:space="preserve"> (</w:t>
            </w:r>
            <w:r w:rsidRPr="006B78BC">
              <w:rPr>
                <w:sz w:val="22"/>
                <w:szCs w:val="22"/>
              </w:rPr>
              <w:t>безнапорные</w:t>
            </w:r>
            <w:r w:rsidRPr="006B78BC">
              <w:rPr>
                <w:sz w:val="22"/>
                <w:szCs w:val="22"/>
                <w:lang w:val="en-US"/>
              </w:rPr>
              <w:t>)</w:t>
            </w:r>
          </w:p>
        </w:tc>
        <w:tc>
          <w:tcPr>
            <w:tcW w:w="9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widowControl/>
              <w:autoSpaceDE/>
              <w:autoSpaceDN/>
              <w:adjustRightInd/>
              <w:jc w:val="right"/>
            </w:pPr>
            <w:r w:rsidRPr="00656D5C">
              <w:t>8</w:t>
            </w:r>
          </w:p>
        </w:tc>
        <w:tc>
          <w:tcPr>
            <w:tcW w:w="92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0,07</w:t>
            </w:r>
          </w:p>
        </w:tc>
        <w:tc>
          <w:tcPr>
            <w:tcW w:w="89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1,96</w:t>
            </w:r>
          </w:p>
        </w:tc>
        <w:tc>
          <w:tcPr>
            <w:tcW w:w="7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0,83</w:t>
            </w:r>
          </w:p>
        </w:tc>
        <w:tc>
          <w:tcPr>
            <w:tcW w:w="10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0,70</w:t>
            </w:r>
          </w:p>
        </w:tc>
        <w:tc>
          <w:tcPr>
            <w:tcW w:w="9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0,53</w:t>
            </w:r>
          </w:p>
        </w:tc>
      </w:tr>
      <w:tr w:rsidR="0053711E" w:rsidRPr="00656D5C" w:rsidTr="0053711E">
        <w:trPr>
          <w:trHeight w:val="255"/>
          <w:jc w:val="center"/>
        </w:trPr>
        <w:tc>
          <w:tcPr>
            <w:tcW w:w="3729" w:type="dxa"/>
            <w:tcBorders>
              <w:right w:val="nil"/>
            </w:tcBorders>
            <w:noWrap/>
            <w:vAlign w:val="bottom"/>
          </w:tcPr>
          <w:p w:rsidR="0053711E" w:rsidRPr="006B78BC" w:rsidRDefault="0053711E" w:rsidP="0053711E">
            <w:pPr>
              <w:widowControl/>
              <w:autoSpaceDE/>
              <w:autoSpaceDN/>
              <w:adjustRightInd/>
              <w:spacing w:line="360" w:lineRule="auto"/>
              <w:rPr>
                <w:sz w:val="22"/>
                <w:szCs w:val="22"/>
              </w:rPr>
            </w:pPr>
            <w:r w:rsidRPr="006B78BC">
              <w:rPr>
                <w:sz w:val="22"/>
                <w:szCs w:val="22"/>
              </w:rPr>
              <w:t>питьевые воды (артезианские)</w:t>
            </w:r>
          </w:p>
        </w:tc>
        <w:tc>
          <w:tcPr>
            <w:tcW w:w="9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widowControl/>
              <w:autoSpaceDE/>
              <w:autoSpaceDN/>
              <w:adjustRightInd/>
              <w:jc w:val="right"/>
            </w:pPr>
            <w:r w:rsidRPr="00656D5C">
              <w:t>10</w:t>
            </w:r>
          </w:p>
        </w:tc>
        <w:tc>
          <w:tcPr>
            <w:tcW w:w="92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0,14</w:t>
            </w:r>
          </w:p>
        </w:tc>
        <w:tc>
          <w:tcPr>
            <w:tcW w:w="898"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2,69</w:t>
            </w:r>
          </w:p>
        </w:tc>
        <w:tc>
          <w:tcPr>
            <w:tcW w:w="77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0,76</w:t>
            </w:r>
          </w:p>
        </w:tc>
        <w:tc>
          <w:tcPr>
            <w:tcW w:w="10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0,73</w:t>
            </w:r>
          </w:p>
        </w:tc>
        <w:tc>
          <w:tcPr>
            <w:tcW w:w="916" w:type="dxa"/>
            <w:tcBorders>
              <w:top w:val="single" w:sz="4" w:space="0" w:color="auto"/>
              <w:left w:val="nil"/>
              <w:bottom w:val="single" w:sz="4" w:space="0" w:color="auto"/>
              <w:right w:val="nil"/>
            </w:tcBorders>
            <w:shd w:val="clear" w:color="auto" w:fill="auto"/>
            <w:noWrap/>
            <w:vAlign w:val="bottom"/>
          </w:tcPr>
          <w:p w:rsidR="0053711E" w:rsidRPr="00656D5C" w:rsidRDefault="0053711E" w:rsidP="0053711E">
            <w:pPr>
              <w:jc w:val="right"/>
            </w:pPr>
            <w:r w:rsidRPr="00656D5C">
              <w:t>0,56</w:t>
            </w:r>
          </w:p>
        </w:tc>
      </w:tr>
      <w:tr w:rsidR="006B78BC" w:rsidRPr="006B78BC" w:rsidTr="0053711E">
        <w:trPr>
          <w:trHeight w:val="255"/>
          <w:jc w:val="center"/>
        </w:trPr>
        <w:tc>
          <w:tcPr>
            <w:tcW w:w="3729" w:type="dxa"/>
            <w:vMerge w:val="restart"/>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val="restart"/>
            <w:tcBorders>
              <w:top w:val="single" w:sz="4" w:space="0" w:color="auto"/>
            </w:tcBorders>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n</w:t>
            </w:r>
          </w:p>
        </w:tc>
        <w:tc>
          <w:tcPr>
            <w:tcW w:w="4534" w:type="dxa"/>
            <w:gridSpan w:val="5"/>
            <w:tcBorders>
              <w:top w:val="single" w:sz="4" w:space="0" w:color="auto"/>
            </w:tcBorders>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Содержание йода, мкг/л</w:t>
            </w:r>
          </w:p>
        </w:tc>
      </w:tr>
      <w:tr w:rsidR="006B78BC" w:rsidRPr="006B78BC" w:rsidTr="005949A1">
        <w:trPr>
          <w:trHeight w:val="255"/>
          <w:jc w:val="center"/>
        </w:trPr>
        <w:tc>
          <w:tcPr>
            <w:tcW w:w="3729" w:type="dxa"/>
            <w:vMerge/>
            <w:noWrap/>
            <w:vAlign w:val="bottom"/>
          </w:tcPr>
          <w:p w:rsidR="006B78BC" w:rsidRPr="006B78BC" w:rsidRDefault="006B78BC" w:rsidP="006B78BC">
            <w:pPr>
              <w:widowControl/>
              <w:autoSpaceDE/>
              <w:autoSpaceDN/>
              <w:adjustRightInd/>
              <w:spacing w:line="360" w:lineRule="auto"/>
              <w:rPr>
                <w:sz w:val="22"/>
                <w:szCs w:val="22"/>
              </w:rPr>
            </w:pPr>
          </w:p>
        </w:tc>
        <w:tc>
          <w:tcPr>
            <w:tcW w:w="976" w:type="dxa"/>
            <w:vMerge/>
            <w:noWrap/>
            <w:vAlign w:val="bottom"/>
          </w:tcPr>
          <w:p w:rsidR="006B78BC" w:rsidRPr="006B78BC" w:rsidRDefault="006B78BC" w:rsidP="006B78BC">
            <w:pPr>
              <w:widowControl/>
              <w:autoSpaceDE/>
              <w:autoSpaceDN/>
              <w:adjustRightInd/>
              <w:spacing w:line="360" w:lineRule="auto"/>
              <w:rPr>
                <w:sz w:val="22"/>
                <w:szCs w:val="22"/>
              </w:rPr>
            </w:pPr>
          </w:p>
        </w:tc>
        <w:tc>
          <w:tcPr>
            <w:tcW w:w="928"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min</w:t>
            </w:r>
          </w:p>
        </w:tc>
        <w:tc>
          <w:tcPr>
            <w:tcW w:w="898"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max</w:t>
            </w:r>
          </w:p>
        </w:tc>
        <w:tc>
          <w:tcPr>
            <w:tcW w:w="776"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mean</w:t>
            </w:r>
          </w:p>
        </w:tc>
        <w:tc>
          <w:tcPr>
            <w:tcW w:w="1016"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std</w:t>
            </w:r>
          </w:p>
        </w:tc>
        <w:tc>
          <w:tcPr>
            <w:tcW w:w="916"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Ge</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речные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24</w:t>
            </w:r>
          </w:p>
        </w:tc>
        <w:tc>
          <w:tcPr>
            <w:tcW w:w="92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0,39</w:t>
            </w:r>
          </w:p>
        </w:tc>
        <w:tc>
          <w:tcPr>
            <w:tcW w:w="89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11,40</w:t>
            </w:r>
          </w:p>
        </w:tc>
        <w:tc>
          <w:tcPr>
            <w:tcW w:w="77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3,18</w:t>
            </w:r>
          </w:p>
        </w:tc>
        <w:tc>
          <w:tcPr>
            <w:tcW w:w="101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3,04</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2,15</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озерные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8</w:t>
            </w:r>
          </w:p>
        </w:tc>
        <w:tc>
          <w:tcPr>
            <w:tcW w:w="92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0,70</w:t>
            </w:r>
          </w:p>
        </w:tc>
        <w:tc>
          <w:tcPr>
            <w:tcW w:w="89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33,00</w:t>
            </w:r>
          </w:p>
        </w:tc>
        <w:tc>
          <w:tcPr>
            <w:tcW w:w="77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5,88</w:t>
            </w:r>
          </w:p>
        </w:tc>
        <w:tc>
          <w:tcPr>
            <w:tcW w:w="101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11,01</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2,48</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грунтовые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36</w:t>
            </w:r>
          </w:p>
        </w:tc>
        <w:tc>
          <w:tcPr>
            <w:tcW w:w="92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0,20</w:t>
            </w:r>
          </w:p>
        </w:tc>
        <w:tc>
          <w:tcPr>
            <w:tcW w:w="89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21,00</w:t>
            </w:r>
          </w:p>
        </w:tc>
        <w:tc>
          <w:tcPr>
            <w:tcW w:w="77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3,72</w:t>
            </w:r>
          </w:p>
        </w:tc>
        <w:tc>
          <w:tcPr>
            <w:tcW w:w="101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4,53</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2,03</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lang w:val="en-US"/>
              </w:rPr>
            </w:pPr>
            <w:r w:rsidRPr="006B78BC">
              <w:rPr>
                <w:sz w:val="22"/>
                <w:szCs w:val="22"/>
              </w:rPr>
              <w:t>питьевые</w:t>
            </w:r>
            <w:r w:rsidRPr="006B78BC">
              <w:rPr>
                <w:sz w:val="22"/>
                <w:szCs w:val="22"/>
                <w:lang w:val="en-US"/>
              </w:rPr>
              <w:t xml:space="preserve"> </w:t>
            </w:r>
            <w:r w:rsidRPr="006B78BC">
              <w:rPr>
                <w:sz w:val="22"/>
                <w:szCs w:val="22"/>
              </w:rPr>
              <w:t>воды</w:t>
            </w:r>
            <w:r w:rsidRPr="006B78BC">
              <w:rPr>
                <w:sz w:val="22"/>
                <w:szCs w:val="22"/>
                <w:lang w:val="en-US"/>
              </w:rPr>
              <w:t xml:space="preserve"> (</w:t>
            </w:r>
            <w:r w:rsidRPr="006B78BC">
              <w:rPr>
                <w:sz w:val="22"/>
                <w:szCs w:val="22"/>
              </w:rPr>
              <w:t>безнапорные</w:t>
            </w:r>
            <w:r w:rsidRPr="006B78BC">
              <w:rPr>
                <w:sz w:val="22"/>
                <w:szCs w:val="22"/>
                <w:lang w:val="en-US"/>
              </w:rPr>
              <w:t>)</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6</w:t>
            </w:r>
          </w:p>
        </w:tc>
        <w:tc>
          <w:tcPr>
            <w:tcW w:w="92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0,85</w:t>
            </w:r>
          </w:p>
        </w:tc>
        <w:tc>
          <w:tcPr>
            <w:tcW w:w="898"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14,00</w:t>
            </w:r>
          </w:p>
        </w:tc>
        <w:tc>
          <w:tcPr>
            <w:tcW w:w="77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6,85</w:t>
            </w:r>
          </w:p>
        </w:tc>
        <w:tc>
          <w:tcPr>
            <w:tcW w:w="101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4,89</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4,84</w:t>
            </w:r>
          </w:p>
        </w:tc>
      </w:tr>
      <w:tr w:rsidR="006B78BC" w:rsidRPr="006B78BC" w:rsidTr="005949A1">
        <w:trPr>
          <w:trHeight w:val="255"/>
          <w:jc w:val="center"/>
        </w:trPr>
        <w:tc>
          <w:tcPr>
            <w:tcW w:w="3729" w:type="dxa"/>
            <w:noWrap/>
            <w:vAlign w:val="bottom"/>
          </w:tcPr>
          <w:p w:rsidR="006B78BC" w:rsidRPr="006B78BC" w:rsidRDefault="006B78BC" w:rsidP="006B78BC">
            <w:pPr>
              <w:widowControl/>
              <w:autoSpaceDE/>
              <w:autoSpaceDN/>
              <w:adjustRightInd/>
              <w:spacing w:line="360" w:lineRule="auto"/>
              <w:rPr>
                <w:sz w:val="22"/>
                <w:szCs w:val="22"/>
              </w:rPr>
            </w:pPr>
            <w:r w:rsidRPr="006B78BC">
              <w:rPr>
                <w:sz w:val="22"/>
                <w:szCs w:val="22"/>
              </w:rPr>
              <w:t>питьевые воды (артезианские)</w:t>
            </w:r>
          </w:p>
        </w:tc>
        <w:tc>
          <w:tcPr>
            <w:tcW w:w="976" w:type="dxa"/>
            <w:noWrap/>
            <w:vAlign w:val="bottom"/>
          </w:tcPr>
          <w:p w:rsidR="006B78BC" w:rsidRPr="006B78BC" w:rsidRDefault="006B78BC" w:rsidP="006B78BC">
            <w:pPr>
              <w:widowControl/>
              <w:autoSpaceDE/>
              <w:autoSpaceDN/>
              <w:adjustRightInd/>
              <w:spacing w:line="360" w:lineRule="auto"/>
              <w:jc w:val="center"/>
              <w:rPr>
                <w:sz w:val="22"/>
                <w:szCs w:val="22"/>
              </w:rPr>
            </w:pPr>
            <w:r w:rsidRPr="006B78BC">
              <w:rPr>
                <w:sz w:val="22"/>
                <w:szCs w:val="22"/>
              </w:rPr>
              <w:t>10</w:t>
            </w:r>
          </w:p>
        </w:tc>
        <w:tc>
          <w:tcPr>
            <w:tcW w:w="928" w:type="dxa"/>
            <w:noWrap/>
            <w:vAlign w:val="bottom"/>
          </w:tcPr>
          <w:p w:rsidR="006B78BC" w:rsidRPr="006B78BC" w:rsidRDefault="0053711E" w:rsidP="0053711E">
            <w:pPr>
              <w:widowControl/>
              <w:autoSpaceDE/>
              <w:autoSpaceDN/>
              <w:adjustRightInd/>
              <w:spacing w:line="360" w:lineRule="auto"/>
              <w:jc w:val="right"/>
              <w:rPr>
                <w:sz w:val="22"/>
                <w:szCs w:val="22"/>
              </w:rPr>
            </w:pPr>
            <w:r>
              <w:rPr>
                <w:sz w:val="22"/>
                <w:szCs w:val="22"/>
              </w:rPr>
              <w:t>2,10</w:t>
            </w:r>
          </w:p>
        </w:tc>
        <w:tc>
          <w:tcPr>
            <w:tcW w:w="898" w:type="dxa"/>
            <w:noWrap/>
            <w:vAlign w:val="bottom"/>
          </w:tcPr>
          <w:p w:rsidR="006B78BC" w:rsidRPr="006B78BC" w:rsidRDefault="0053711E" w:rsidP="0053711E">
            <w:pPr>
              <w:widowControl/>
              <w:autoSpaceDE/>
              <w:autoSpaceDN/>
              <w:adjustRightInd/>
              <w:spacing w:line="360" w:lineRule="auto"/>
              <w:jc w:val="right"/>
              <w:rPr>
                <w:sz w:val="22"/>
                <w:szCs w:val="22"/>
              </w:rPr>
            </w:pPr>
            <w:r>
              <w:rPr>
                <w:sz w:val="22"/>
                <w:szCs w:val="22"/>
              </w:rPr>
              <w:t>23,00</w:t>
            </w:r>
          </w:p>
        </w:tc>
        <w:tc>
          <w:tcPr>
            <w:tcW w:w="776" w:type="dxa"/>
            <w:noWrap/>
            <w:vAlign w:val="bottom"/>
          </w:tcPr>
          <w:p w:rsidR="006B78BC" w:rsidRPr="006B78BC" w:rsidRDefault="006B78BC" w:rsidP="0053711E">
            <w:pPr>
              <w:widowControl/>
              <w:autoSpaceDE/>
              <w:autoSpaceDN/>
              <w:adjustRightInd/>
              <w:spacing w:line="360" w:lineRule="auto"/>
              <w:jc w:val="right"/>
              <w:rPr>
                <w:sz w:val="22"/>
                <w:szCs w:val="22"/>
              </w:rPr>
            </w:pPr>
            <w:r w:rsidRPr="006B78BC">
              <w:rPr>
                <w:sz w:val="22"/>
                <w:szCs w:val="22"/>
              </w:rPr>
              <w:t>9,45</w:t>
            </w:r>
          </w:p>
        </w:tc>
        <w:tc>
          <w:tcPr>
            <w:tcW w:w="10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6</w:t>
            </w:r>
            <w:r w:rsidR="0053711E">
              <w:rPr>
                <w:sz w:val="22"/>
                <w:szCs w:val="22"/>
              </w:rPr>
              <w:t>,39</w:t>
            </w:r>
          </w:p>
        </w:tc>
        <w:tc>
          <w:tcPr>
            <w:tcW w:w="916" w:type="dxa"/>
            <w:noWrap/>
            <w:vAlign w:val="bottom"/>
          </w:tcPr>
          <w:p w:rsidR="006B78BC" w:rsidRPr="006B78BC" w:rsidRDefault="006B78BC" w:rsidP="006B78BC">
            <w:pPr>
              <w:widowControl/>
              <w:autoSpaceDE/>
              <w:autoSpaceDN/>
              <w:adjustRightInd/>
              <w:spacing w:line="360" w:lineRule="auto"/>
              <w:jc w:val="right"/>
              <w:rPr>
                <w:sz w:val="22"/>
                <w:szCs w:val="22"/>
              </w:rPr>
            </w:pPr>
            <w:r w:rsidRPr="006B78BC">
              <w:rPr>
                <w:sz w:val="22"/>
                <w:szCs w:val="22"/>
              </w:rPr>
              <w:t>7,51</w:t>
            </w:r>
          </w:p>
        </w:tc>
      </w:tr>
    </w:tbl>
    <w:p w:rsidR="004F0912" w:rsidRDefault="004F0912" w:rsidP="00174AF1">
      <w:pPr>
        <w:widowControl/>
        <w:autoSpaceDE/>
        <w:autoSpaceDN/>
        <w:adjustRightInd/>
        <w:spacing w:line="360" w:lineRule="auto"/>
        <w:ind w:firstLine="709"/>
        <w:jc w:val="both"/>
        <w:rPr>
          <w:sz w:val="24"/>
          <w:szCs w:val="24"/>
          <w:lang w:eastAsia="en-US"/>
        </w:rPr>
      </w:pPr>
    </w:p>
    <w:p w:rsidR="00174AF1" w:rsidRPr="007765CB" w:rsidRDefault="00174AF1" w:rsidP="00174AF1">
      <w:pPr>
        <w:widowControl/>
        <w:autoSpaceDE/>
        <w:autoSpaceDN/>
        <w:adjustRightInd/>
        <w:spacing w:line="360" w:lineRule="auto"/>
        <w:ind w:firstLine="709"/>
        <w:jc w:val="both"/>
        <w:rPr>
          <w:sz w:val="24"/>
          <w:szCs w:val="24"/>
          <w:lang w:eastAsia="en-US"/>
        </w:rPr>
      </w:pPr>
      <w:r w:rsidRPr="007765CB">
        <w:rPr>
          <w:sz w:val="24"/>
          <w:szCs w:val="24"/>
          <w:lang w:eastAsia="en-US"/>
        </w:rPr>
        <w:t xml:space="preserve">Результаты исследования, </w:t>
      </w:r>
      <w:r w:rsidR="00CB15DE" w:rsidRPr="007765CB">
        <w:rPr>
          <w:sz w:val="24"/>
          <w:szCs w:val="24"/>
          <w:lang w:eastAsia="en-US"/>
        </w:rPr>
        <w:t xml:space="preserve">позже </w:t>
      </w:r>
      <w:r w:rsidRPr="007765CB">
        <w:rPr>
          <w:sz w:val="24"/>
          <w:szCs w:val="24"/>
          <w:lang w:eastAsia="en-US"/>
        </w:rPr>
        <w:t xml:space="preserve">проведенного в Брянской области, показали, что содержание йода в </w:t>
      </w:r>
      <w:r w:rsidR="00CB15DE">
        <w:rPr>
          <w:sz w:val="24"/>
          <w:szCs w:val="24"/>
          <w:lang w:eastAsia="en-US"/>
        </w:rPr>
        <w:t>питьевых водах скважин (рисунок</w:t>
      </w:r>
      <w:r w:rsidR="00CB15DE" w:rsidRPr="007765CB">
        <w:rPr>
          <w:sz w:val="24"/>
          <w:szCs w:val="24"/>
          <w:lang w:eastAsia="en-US"/>
        </w:rPr>
        <w:t xml:space="preserve"> 3.11)</w:t>
      </w:r>
      <w:r w:rsidR="00CB15DE">
        <w:rPr>
          <w:sz w:val="24"/>
          <w:szCs w:val="24"/>
          <w:lang w:eastAsia="en-US"/>
        </w:rPr>
        <w:t xml:space="preserve"> </w:t>
      </w:r>
      <w:r w:rsidR="00CB15DE" w:rsidRPr="007765CB">
        <w:rPr>
          <w:sz w:val="24"/>
          <w:szCs w:val="24"/>
          <w:lang w:eastAsia="en-US"/>
        </w:rPr>
        <w:t>коррелирует с содержанием йо</w:t>
      </w:r>
      <w:r w:rsidR="00CB15DE">
        <w:rPr>
          <w:sz w:val="24"/>
          <w:szCs w:val="24"/>
          <w:lang w:eastAsia="en-US"/>
        </w:rPr>
        <w:t>да</w:t>
      </w:r>
      <w:r w:rsidR="00CB15DE" w:rsidRPr="00CB15DE">
        <w:rPr>
          <w:sz w:val="24"/>
          <w:szCs w:val="24"/>
          <w:lang w:eastAsia="en-US"/>
        </w:rPr>
        <w:t xml:space="preserve"> </w:t>
      </w:r>
      <w:r w:rsidR="00CB15DE">
        <w:rPr>
          <w:sz w:val="24"/>
          <w:szCs w:val="24"/>
          <w:lang w:eastAsia="en-US"/>
        </w:rPr>
        <w:t xml:space="preserve">в </w:t>
      </w:r>
      <w:r w:rsidRPr="007765CB">
        <w:rPr>
          <w:sz w:val="24"/>
          <w:szCs w:val="24"/>
          <w:lang w:eastAsia="en-US"/>
        </w:rPr>
        <w:t>молоке, отобранном в личных подсобных хозяйствах, использу</w:t>
      </w:r>
      <w:r w:rsidR="00CB15DE">
        <w:rPr>
          <w:sz w:val="24"/>
          <w:szCs w:val="24"/>
          <w:lang w:eastAsia="en-US"/>
        </w:rPr>
        <w:t>ющих эти скважины</w:t>
      </w:r>
      <w:r w:rsidRPr="007765CB">
        <w:rPr>
          <w:sz w:val="24"/>
          <w:szCs w:val="24"/>
          <w:lang w:eastAsia="en-US"/>
        </w:rPr>
        <w:t xml:space="preserve">. </w:t>
      </w:r>
    </w:p>
    <w:p w:rsidR="00174AF1" w:rsidRPr="007765CB" w:rsidRDefault="00174AF1" w:rsidP="00D06D26">
      <w:pPr>
        <w:widowControl/>
        <w:autoSpaceDE/>
        <w:autoSpaceDN/>
        <w:adjustRightInd/>
        <w:spacing w:line="360" w:lineRule="auto"/>
        <w:jc w:val="center"/>
        <w:rPr>
          <w:sz w:val="24"/>
          <w:szCs w:val="24"/>
          <w:lang w:eastAsia="en-US"/>
        </w:rPr>
      </w:pPr>
      <w:r w:rsidRPr="007765CB">
        <w:rPr>
          <w:noProof/>
          <w:sz w:val="24"/>
          <w:szCs w:val="24"/>
        </w:rPr>
        <w:drawing>
          <wp:inline distT="0" distB="0" distL="0" distR="0" wp14:anchorId="7E0F86B7" wp14:editId="34B02386">
            <wp:extent cx="2125980" cy="1600200"/>
            <wp:effectExtent l="0" t="0" r="0" b="0"/>
            <wp:docPr id="511" name="Рисунок 5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2125980" cy="1600200"/>
                    </a:xfrm>
                    <a:prstGeom prst="rect">
                      <a:avLst/>
                    </a:prstGeom>
                    <a:noFill/>
                    <a:ln>
                      <a:noFill/>
                    </a:ln>
                  </pic:spPr>
                </pic:pic>
              </a:graphicData>
            </a:graphic>
          </wp:inline>
        </w:drawing>
      </w:r>
    </w:p>
    <w:p w:rsidR="00174AF1" w:rsidRPr="007765CB" w:rsidRDefault="00174AF1" w:rsidP="00D06D26">
      <w:pPr>
        <w:widowControl/>
        <w:autoSpaceDE/>
        <w:autoSpaceDN/>
        <w:adjustRightInd/>
        <w:spacing w:line="360" w:lineRule="auto"/>
        <w:jc w:val="center"/>
        <w:rPr>
          <w:bCs/>
          <w:sz w:val="24"/>
          <w:szCs w:val="24"/>
          <w:lang w:eastAsia="en-US"/>
        </w:rPr>
      </w:pPr>
      <w:r w:rsidRPr="007765CB">
        <w:rPr>
          <w:bCs/>
          <w:sz w:val="24"/>
          <w:szCs w:val="24"/>
          <w:lang w:eastAsia="en-US"/>
        </w:rPr>
        <w:t xml:space="preserve">Рисунок </w:t>
      </w:r>
      <w:r w:rsidR="005B4B7A" w:rsidRPr="007765CB">
        <w:rPr>
          <w:bCs/>
          <w:sz w:val="24"/>
          <w:szCs w:val="24"/>
          <w:lang w:eastAsia="en-US"/>
        </w:rPr>
        <w:t>3.11</w:t>
      </w:r>
      <w:r w:rsidR="00656D5C">
        <w:rPr>
          <w:bCs/>
          <w:sz w:val="24"/>
          <w:szCs w:val="24"/>
          <w:lang w:eastAsia="en-US"/>
        </w:rPr>
        <w:t>.</w:t>
      </w:r>
      <w:r w:rsidR="0053711E">
        <w:rPr>
          <w:bCs/>
          <w:sz w:val="24"/>
          <w:szCs w:val="24"/>
          <w:lang w:eastAsia="en-US"/>
        </w:rPr>
        <w:t xml:space="preserve"> </w:t>
      </w:r>
      <w:r w:rsidRPr="007765CB">
        <w:rPr>
          <w:bCs/>
          <w:sz w:val="24"/>
          <w:szCs w:val="24"/>
          <w:lang w:eastAsia="en-US"/>
        </w:rPr>
        <w:t>Зависимость содержания йода в молоке и питьевых водах скважин.</w:t>
      </w:r>
    </w:p>
    <w:p w:rsidR="00F343A1" w:rsidRDefault="00F343A1" w:rsidP="005B4B7A">
      <w:pPr>
        <w:widowControl/>
        <w:autoSpaceDE/>
        <w:autoSpaceDN/>
        <w:adjustRightInd/>
        <w:spacing w:line="360" w:lineRule="auto"/>
        <w:ind w:firstLine="709"/>
        <w:jc w:val="both"/>
        <w:rPr>
          <w:bCs/>
          <w:sz w:val="24"/>
          <w:szCs w:val="24"/>
          <w:lang w:eastAsia="en-US"/>
        </w:rPr>
      </w:pPr>
    </w:p>
    <w:p w:rsidR="00174AF1" w:rsidRPr="007765CB" w:rsidRDefault="00CB15DE" w:rsidP="005B4B7A">
      <w:pPr>
        <w:widowControl/>
        <w:autoSpaceDE/>
        <w:autoSpaceDN/>
        <w:adjustRightInd/>
        <w:spacing w:line="360" w:lineRule="auto"/>
        <w:ind w:firstLine="709"/>
        <w:jc w:val="both"/>
        <w:rPr>
          <w:sz w:val="24"/>
          <w:szCs w:val="24"/>
          <w:lang w:eastAsia="en-US"/>
        </w:rPr>
      </w:pPr>
      <w:r>
        <w:rPr>
          <w:bCs/>
          <w:sz w:val="24"/>
          <w:szCs w:val="24"/>
          <w:lang w:eastAsia="en-US"/>
        </w:rPr>
        <w:t>На этом основании</w:t>
      </w:r>
      <w:r w:rsidR="00174AF1" w:rsidRPr="007765CB">
        <w:rPr>
          <w:bCs/>
          <w:sz w:val="24"/>
          <w:szCs w:val="24"/>
          <w:lang w:eastAsia="en-US"/>
        </w:rPr>
        <w:t xml:space="preserve"> было проведено исследование поступление йода с питьевыми водами, для чего в сельских населенных пунктах было отобрано 228 образцов вод из разных источников водоснабжения (колодцев, </w:t>
      </w:r>
      <w:r>
        <w:rPr>
          <w:bCs/>
          <w:sz w:val="24"/>
          <w:szCs w:val="24"/>
          <w:lang w:eastAsia="en-US"/>
        </w:rPr>
        <w:t>скважин и</w:t>
      </w:r>
      <w:r w:rsidR="00174AF1" w:rsidRPr="007765CB">
        <w:rPr>
          <w:bCs/>
          <w:sz w:val="24"/>
          <w:szCs w:val="24"/>
          <w:lang w:eastAsia="en-US"/>
        </w:rPr>
        <w:t xml:space="preserve"> централизованного водопровода, рис</w:t>
      </w:r>
      <w:r w:rsidR="00A801B9">
        <w:rPr>
          <w:bCs/>
          <w:sz w:val="24"/>
          <w:szCs w:val="24"/>
          <w:lang w:eastAsia="en-US"/>
        </w:rPr>
        <w:t>унок</w:t>
      </w:r>
      <w:r w:rsidR="005B4B7A" w:rsidRPr="007765CB">
        <w:rPr>
          <w:bCs/>
          <w:sz w:val="24"/>
          <w:szCs w:val="24"/>
          <w:lang w:eastAsia="en-US"/>
        </w:rPr>
        <w:t xml:space="preserve"> 3.12).</w:t>
      </w:r>
      <w:r w:rsidR="00174AF1" w:rsidRPr="007765CB">
        <w:rPr>
          <w:bCs/>
          <w:sz w:val="24"/>
          <w:szCs w:val="24"/>
          <w:lang w:eastAsia="en-US"/>
        </w:rPr>
        <w:t xml:space="preserve"> В </w:t>
      </w:r>
      <w:r>
        <w:rPr>
          <w:bCs/>
          <w:sz w:val="24"/>
          <w:szCs w:val="24"/>
          <w:lang w:eastAsia="en-US"/>
        </w:rPr>
        <w:t xml:space="preserve">результате, в </w:t>
      </w:r>
      <w:r w:rsidR="00174AF1" w:rsidRPr="007765CB">
        <w:rPr>
          <w:bCs/>
          <w:sz w:val="24"/>
          <w:szCs w:val="24"/>
          <w:lang w:eastAsia="en-US"/>
        </w:rPr>
        <w:t xml:space="preserve">77% </w:t>
      </w:r>
      <w:r w:rsidR="00174AF1" w:rsidRPr="007765CB">
        <w:rPr>
          <w:sz w:val="24"/>
          <w:szCs w:val="24"/>
          <w:lang w:eastAsia="en-US"/>
        </w:rPr>
        <w:t xml:space="preserve">проанализированных образцов содержание йода </w:t>
      </w:r>
      <w:r w:rsidR="00174AF1" w:rsidRPr="007765CB">
        <w:rPr>
          <w:bCs/>
          <w:sz w:val="24"/>
          <w:szCs w:val="24"/>
          <w:lang w:eastAsia="en-US"/>
        </w:rPr>
        <w:t>не превышало 10 мкг/л,</w:t>
      </w:r>
      <w:r w:rsidR="00174AF1" w:rsidRPr="007765CB">
        <w:rPr>
          <w:sz w:val="24"/>
          <w:szCs w:val="24"/>
          <w:lang w:eastAsia="en-US"/>
        </w:rPr>
        <w:t xml:space="preserve"> что </w:t>
      </w:r>
      <w:r>
        <w:rPr>
          <w:sz w:val="24"/>
          <w:szCs w:val="24"/>
          <w:lang w:eastAsia="en-US"/>
        </w:rPr>
        <w:t xml:space="preserve">было </w:t>
      </w:r>
      <w:r w:rsidR="00174AF1" w:rsidRPr="007765CB">
        <w:rPr>
          <w:sz w:val="24"/>
          <w:szCs w:val="24"/>
          <w:lang w:eastAsia="en-US"/>
        </w:rPr>
        <w:t>ниже пределов физиологически оптимального интервала (10-125 мкг/л,), тем более, что среднее содержание составило – 7,5±0,40 мкг/л, (</w:t>
      </w:r>
      <w:r w:rsidR="00174AF1" w:rsidRPr="007765CB">
        <w:rPr>
          <w:sz w:val="24"/>
          <w:szCs w:val="24"/>
          <w:lang w:val="en-US" w:eastAsia="en-US"/>
        </w:rPr>
        <w:t>n</w:t>
      </w:r>
      <w:r w:rsidR="00656D5C">
        <w:rPr>
          <w:sz w:val="24"/>
          <w:szCs w:val="24"/>
          <w:lang w:eastAsia="en-US"/>
        </w:rPr>
        <w:t>=275</w:t>
      </w:r>
      <w:r w:rsidR="00174AF1" w:rsidRPr="007765CB">
        <w:rPr>
          <w:sz w:val="24"/>
          <w:szCs w:val="24"/>
          <w:lang w:eastAsia="en-US"/>
        </w:rPr>
        <w:t>).</w:t>
      </w:r>
    </w:p>
    <w:p w:rsidR="00174AF1" w:rsidRPr="007765CB" w:rsidRDefault="00174AF1" w:rsidP="00F343A1">
      <w:pPr>
        <w:widowControl/>
        <w:autoSpaceDE/>
        <w:autoSpaceDN/>
        <w:adjustRightInd/>
        <w:spacing w:line="360" w:lineRule="auto"/>
        <w:jc w:val="center"/>
        <w:rPr>
          <w:sz w:val="24"/>
          <w:szCs w:val="24"/>
          <w:lang w:eastAsia="en-US"/>
        </w:rPr>
      </w:pPr>
      <w:r w:rsidRPr="007765CB">
        <w:rPr>
          <w:noProof/>
          <w:sz w:val="24"/>
          <w:szCs w:val="24"/>
        </w:rPr>
        <w:drawing>
          <wp:inline distT="0" distB="0" distL="0" distR="0" wp14:anchorId="644FAE0F" wp14:editId="5FD5623E">
            <wp:extent cx="3406140" cy="1615440"/>
            <wp:effectExtent l="0" t="0" r="0" b="0"/>
            <wp:docPr id="512" name="Рисунок 5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3406140" cy="1615440"/>
                    </a:xfrm>
                    <a:prstGeom prst="rect">
                      <a:avLst/>
                    </a:prstGeom>
                    <a:noFill/>
                    <a:ln>
                      <a:noFill/>
                    </a:ln>
                  </pic:spPr>
                </pic:pic>
              </a:graphicData>
            </a:graphic>
          </wp:inline>
        </w:drawing>
      </w:r>
    </w:p>
    <w:p w:rsidR="00174AF1" w:rsidRDefault="00174AF1" w:rsidP="005B4B7A">
      <w:pPr>
        <w:widowControl/>
        <w:autoSpaceDE/>
        <w:autoSpaceDN/>
        <w:adjustRightInd/>
        <w:spacing w:line="360" w:lineRule="auto"/>
        <w:jc w:val="center"/>
        <w:rPr>
          <w:sz w:val="24"/>
          <w:szCs w:val="24"/>
          <w:lang w:eastAsia="en-US"/>
        </w:rPr>
      </w:pPr>
      <w:r w:rsidRPr="007765CB">
        <w:rPr>
          <w:sz w:val="24"/>
          <w:szCs w:val="24"/>
          <w:lang w:eastAsia="en-US"/>
        </w:rPr>
        <w:t xml:space="preserve">Рисунок </w:t>
      </w:r>
      <w:r w:rsidR="007B4D52">
        <w:rPr>
          <w:sz w:val="24"/>
          <w:szCs w:val="24"/>
          <w:lang w:eastAsia="en-US"/>
        </w:rPr>
        <w:t>3.12.</w:t>
      </w:r>
      <w:r w:rsidRPr="007765CB">
        <w:rPr>
          <w:sz w:val="24"/>
          <w:szCs w:val="24"/>
          <w:lang w:eastAsia="en-US"/>
        </w:rPr>
        <w:t xml:space="preserve"> Частотная гистограмма значений содержания йода в питьевых водах Брянской области</w:t>
      </w:r>
    </w:p>
    <w:p w:rsidR="00D06D26" w:rsidRPr="007765CB" w:rsidRDefault="00D06D26" w:rsidP="005B4B7A">
      <w:pPr>
        <w:widowControl/>
        <w:autoSpaceDE/>
        <w:autoSpaceDN/>
        <w:adjustRightInd/>
        <w:spacing w:line="360" w:lineRule="auto"/>
        <w:jc w:val="center"/>
        <w:rPr>
          <w:sz w:val="24"/>
          <w:szCs w:val="24"/>
          <w:lang w:eastAsia="en-US"/>
        </w:rPr>
      </w:pPr>
    </w:p>
    <w:p w:rsidR="00174AF1" w:rsidRPr="007765CB" w:rsidRDefault="00174AF1" w:rsidP="00174AF1">
      <w:pPr>
        <w:widowControl/>
        <w:autoSpaceDE/>
        <w:autoSpaceDN/>
        <w:adjustRightInd/>
        <w:spacing w:line="360" w:lineRule="auto"/>
        <w:ind w:firstLine="709"/>
        <w:jc w:val="both"/>
        <w:rPr>
          <w:bCs/>
          <w:sz w:val="24"/>
          <w:szCs w:val="24"/>
          <w:lang w:eastAsia="en-US"/>
        </w:rPr>
      </w:pPr>
      <w:r w:rsidRPr="007765CB">
        <w:rPr>
          <w:bCs/>
          <w:sz w:val="24"/>
          <w:szCs w:val="24"/>
          <w:lang w:eastAsia="en-US"/>
        </w:rPr>
        <w:t xml:space="preserve">В водопроводных водах среднее </w:t>
      </w:r>
      <w:r w:rsidRPr="007765CB">
        <w:rPr>
          <w:sz w:val="24"/>
          <w:szCs w:val="24"/>
          <w:lang w:eastAsia="en-US"/>
        </w:rPr>
        <w:t xml:space="preserve">содержание йода оказалось еще ниже, чем в питьевых водах из скважин и колодцев, при этом в геохимически контрастных ландшафтах оно было </w:t>
      </w:r>
      <w:r w:rsidRPr="007765CB">
        <w:rPr>
          <w:bCs/>
          <w:sz w:val="24"/>
          <w:szCs w:val="24"/>
          <w:lang w:eastAsia="en-US"/>
        </w:rPr>
        <w:t>практически одинаковым, в то время как для колодцев и скважин эти показатели различались почти в 2 раза (табл</w:t>
      </w:r>
      <w:r w:rsidR="00065BE4">
        <w:rPr>
          <w:bCs/>
          <w:sz w:val="24"/>
          <w:szCs w:val="24"/>
          <w:lang w:eastAsia="en-US"/>
        </w:rPr>
        <w:t>ица</w:t>
      </w:r>
      <w:r w:rsidR="005B4B7A" w:rsidRPr="007765CB">
        <w:rPr>
          <w:bCs/>
          <w:sz w:val="24"/>
          <w:szCs w:val="24"/>
          <w:lang w:eastAsia="en-US"/>
        </w:rPr>
        <w:t xml:space="preserve"> 3.8</w:t>
      </w:r>
      <w:r w:rsidRPr="007765CB">
        <w:rPr>
          <w:bCs/>
          <w:sz w:val="24"/>
          <w:szCs w:val="24"/>
          <w:lang w:eastAsia="en-US"/>
        </w:rPr>
        <w:t xml:space="preserve">). Что еще раз подтверждало факт наличия йододефицита на территории Брянской области. </w:t>
      </w:r>
    </w:p>
    <w:p w:rsidR="004F0912" w:rsidRPr="004F0912" w:rsidRDefault="004F0912" w:rsidP="00AD2B71">
      <w:pPr>
        <w:widowControl/>
        <w:autoSpaceDE/>
        <w:autoSpaceDN/>
        <w:adjustRightInd/>
        <w:spacing w:before="120" w:line="360" w:lineRule="auto"/>
        <w:ind w:firstLine="709"/>
        <w:jc w:val="both"/>
        <w:rPr>
          <w:bCs/>
          <w:sz w:val="24"/>
          <w:szCs w:val="24"/>
          <w:lang w:eastAsia="en-US"/>
        </w:rPr>
      </w:pPr>
      <w:r w:rsidRPr="004F0912">
        <w:rPr>
          <w:bCs/>
          <w:sz w:val="24"/>
          <w:szCs w:val="24"/>
          <w:lang w:eastAsia="en-US"/>
        </w:rPr>
        <w:t xml:space="preserve">Параллельно с анализом на йод в пробах воды было обнаружено высокое содержание железа, что при нейтральных величинах </w:t>
      </w:r>
      <w:r w:rsidRPr="004F0912">
        <w:rPr>
          <w:bCs/>
          <w:sz w:val="24"/>
          <w:szCs w:val="24"/>
          <w:lang w:val="en-US" w:eastAsia="en-US"/>
        </w:rPr>
        <w:t>pH</w:t>
      </w:r>
      <w:r w:rsidRPr="004F0912">
        <w:rPr>
          <w:bCs/>
          <w:sz w:val="24"/>
          <w:szCs w:val="24"/>
          <w:lang w:eastAsia="en-US"/>
        </w:rPr>
        <w:t>, является наиболее вероятной причиной комплексообразования с растворенными органическими веществами. Для уточнения форм миграции йода в местных водах в сотрудничестве с Б.Н. Рыженко и Е.В. Черкасовой было проведено компьютерное (программный комплекс HCh Ю.В. Шварова) моделирование равновесного состояние водных растворов известного химического состава с целью определения теоретически равновесных для отобранных образцов вод форм нахождения йода и селена в отобранных бразцах на основе их измеренного химического состава.</w:t>
      </w:r>
    </w:p>
    <w:p w:rsidR="00174AF1" w:rsidRPr="007765CB" w:rsidRDefault="00174AF1" w:rsidP="00AD2B71">
      <w:pPr>
        <w:widowControl/>
        <w:autoSpaceDE/>
        <w:autoSpaceDN/>
        <w:adjustRightInd/>
        <w:spacing w:before="120" w:line="360" w:lineRule="auto"/>
        <w:jc w:val="both"/>
        <w:rPr>
          <w:bCs/>
          <w:sz w:val="24"/>
          <w:szCs w:val="24"/>
          <w:lang w:eastAsia="en-US"/>
        </w:rPr>
      </w:pPr>
      <w:r w:rsidRPr="007765CB">
        <w:rPr>
          <w:bCs/>
          <w:sz w:val="24"/>
          <w:szCs w:val="24"/>
          <w:lang w:eastAsia="en-US"/>
        </w:rPr>
        <w:t xml:space="preserve">Таблица </w:t>
      </w:r>
      <w:r w:rsidR="00065BE4">
        <w:rPr>
          <w:bCs/>
          <w:sz w:val="24"/>
          <w:szCs w:val="24"/>
          <w:lang w:eastAsia="en-US"/>
        </w:rPr>
        <w:t>3.8</w:t>
      </w:r>
      <w:r w:rsidR="007B4D52">
        <w:rPr>
          <w:bCs/>
          <w:sz w:val="24"/>
          <w:szCs w:val="24"/>
          <w:lang w:eastAsia="en-US"/>
        </w:rPr>
        <w:t>.</w:t>
      </w:r>
      <w:r w:rsidRPr="007765CB">
        <w:rPr>
          <w:bCs/>
          <w:sz w:val="24"/>
          <w:szCs w:val="24"/>
          <w:lang w:eastAsia="en-US"/>
        </w:rPr>
        <w:t xml:space="preserve"> Содержание йода в образцах питьевых вод (мкг/л) </w:t>
      </w:r>
    </w:p>
    <w:tbl>
      <w:tblPr>
        <w:tblW w:w="97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2013"/>
        <w:gridCol w:w="1298"/>
        <w:gridCol w:w="709"/>
        <w:gridCol w:w="992"/>
        <w:gridCol w:w="1134"/>
        <w:gridCol w:w="757"/>
        <w:gridCol w:w="709"/>
        <w:gridCol w:w="709"/>
        <w:gridCol w:w="709"/>
        <w:gridCol w:w="708"/>
      </w:tblGrid>
      <w:tr w:rsidR="00174AF1" w:rsidRPr="007765CB" w:rsidTr="0053711E">
        <w:trPr>
          <w:trHeight w:val="744"/>
        </w:trPr>
        <w:tc>
          <w:tcPr>
            <w:tcW w:w="2013"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Источники питьевого водоснабжения</w:t>
            </w: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Ландшафты и класс водной миграции*</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Число проб</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Мини</w:t>
            </w:r>
            <w:r w:rsidR="004403BD">
              <w:rPr>
                <w:sz w:val="24"/>
                <w:szCs w:val="24"/>
                <w:lang w:eastAsia="en-US"/>
              </w:rPr>
              <w:t>-</w:t>
            </w:r>
            <w:r w:rsidRPr="007765CB">
              <w:rPr>
                <w:sz w:val="24"/>
                <w:szCs w:val="24"/>
                <w:lang w:eastAsia="en-US"/>
              </w:rPr>
              <w:t>мум</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Макси</w:t>
            </w:r>
            <w:r w:rsidR="004403BD">
              <w:rPr>
                <w:sz w:val="24"/>
                <w:szCs w:val="24"/>
                <w:lang w:eastAsia="en-US"/>
              </w:rPr>
              <w:t>-</w:t>
            </w:r>
            <w:r w:rsidRPr="007765CB">
              <w:rPr>
                <w:sz w:val="24"/>
                <w:szCs w:val="24"/>
                <w:lang w:eastAsia="en-US"/>
              </w:rPr>
              <w:t>мум</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Сред</w:t>
            </w:r>
            <w:r w:rsidR="004403BD">
              <w:rPr>
                <w:sz w:val="24"/>
                <w:szCs w:val="24"/>
                <w:lang w:eastAsia="en-US"/>
              </w:rPr>
              <w:t>-нее</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Стат. отклонение</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Коэф. вариации,%</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Сред. геом.</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Меди-ана</w:t>
            </w:r>
          </w:p>
        </w:tc>
      </w:tr>
      <w:tr w:rsidR="00174AF1" w:rsidRPr="007765CB" w:rsidTr="0053711E">
        <w:trPr>
          <w:trHeight w:val="508"/>
        </w:trPr>
        <w:tc>
          <w:tcPr>
            <w:tcW w:w="2013" w:type="dxa"/>
            <w:vMerge w:val="restart"/>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Централизованное водоснабжение из общей скважины (водопровод)</w:t>
            </w: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67</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0,6</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25,1</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6,79</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5,76</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85</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4,96</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4,54</w:t>
            </w:r>
          </w:p>
        </w:tc>
      </w:tr>
      <w:tr w:rsidR="00174AF1" w:rsidRPr="007765CB" w:rsidTr="0053711E">
        <w:trPr>
          <w:trHeight w:val="595"/>
        </w:trPr>
        <w:tc>
          <w:tcPr>
            <w:tcW w:w="2013" w:type="dxa"/>
            <w:vMerge/>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2</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52</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0,88</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40,7</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6,66</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5,96</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90</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5,2</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5,41</w:t>
            </w:r>
          </w:p>
        </w:tc>
      </w:tr>
      <w:tr w:rsidR="00174AF1" w:rsidRPr="007765CB" w:rsidTr="0053711E">
        <w:trPr>
          <w:trHeight w:val="442"/>
        </w:trPr>
        <w:tc>
          <w:tcPr>
            <w:tcW w:w="2013" w:type="dxa"/>
            <w:vMerge w:val="restart"/>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Частные колонки, скважины</w:t>
            </w: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11</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0,84</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18,9</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5,38</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5,74</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107</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3,36</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2,6</w:t>
            </w:r>
          </w:p>
        </w:tc>
      </w:tr>
      <w:tr w:rsidR="00174AF1" w:rsidRPr="007765CB" w:rsidTr="0053711E">
        <w:trPr>
          <w:trHeight w:val="442"/>
        </w:trPr>
        <w:tc>
          <w:tcPr>
            <w:tcW w:w="2013" w:type="dxa"/>
            <w:vMerge/>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2</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16</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0,7</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40,1</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9,81</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10,7</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110</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5,72</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5,18</w:t>
            </w:r>
          </w:p>
        </w:tc>
      </w:tr>
      <w:tr w:rsidR="00174AF1" w:rsidRPr="007765CB" w:rsidTr="0053711E">
        <w:trPr>
          <w:trHeight w:val="442"/>
        </w:trPr>
        <w:tc>
          <w:tcPr>
            <w:tcW w:w="2013" w:type="dxa"/>
            <w:vMerge w:val="restart"/>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r w:rsidRPr="007765CB">
              <w:rPr>
                <w:sz w:val="24"/>
                <w:szCs w:val="24"/>
                <w:lang w:eastAsia="en-US"/>
              </w:rPr>
              <w:t>Колодцы, родники</w:t>
            </w: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64</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0,6</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30</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7,28</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5,7</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78</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5,63</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5,28</w:t>
            </w:r>
          </w:p>
        </w:tc>
      </w:tr>
      <w:tr w:rsidR="00174AF1" w:rsidRPr="007765CB" w:rsidTr="0053711E">
        <w:trPr>
          <w:trHeight w:val="300"/>
        </w:trPr>
        <w:tc>
          <w:tcPr>
            <w:tcW w:w="2013" w:type="dxa"/>
            <w:vMerge/>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rPr>
                <w:sz w:val="24"/>
                <w:szCs w:val="24"/>
                <w:lang w:eastAsia="en-US"/>
              </w:rPr>
            </w:pPr>
          </w:p>
        </w:tc>
        <w:tc>
          <w:tcPr>
            <w:tcW w:w="129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2</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18</w:t>
            </w:r>
          </w:p>
        </w:tc>
        <w:tc>
          <w:tcPr>
            <w:tcW w:w="992"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1,8</w:t>
            </w:r>
          </w:p>
        </w:tc>
        <w:tc>
          <w:tcPr>
            <w:tcW w:w="1134"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34,3</w:t>
            </w:r>
          </w:p>
        </w:tc>
        <w:tc>
          <w:tcPr>
            <w:tcW w:w="757"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13,2</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9,02</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69</w:t>
            </w:r>
          </w:p>
        </w:tc>
        <w:tc>
          <w:tcPr>
            <w:tcW w:w="709"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10,4</w:t>
            </w:r>
          </w:p>
        </w:tc>
        <w:tc>
          <w:tcPr>
            <w:tcW w:w="708" w:type="dxa"/>
            <w:shd w:val="clear" w:color="auto" w:fill="auto"/>
            <w:noWrap/>
            <w:tcMar>
              <w:top w:w="28" w:type="dxa"/>
              <w:left w:w="28" w:type="dxa"/>
              <w:bottom w:w="28" w:type="dxa"/>
              <w:right w:w="28" w:type="dxa"/>
            </w:tcMar>
            <w:vAlign w:val="center"/>
          </w:tcPr>
          <w:p w:rsidR="00174AF1" w:rsidRPr="007765CB" w:rsidRDefault="00174AF1" w:rsidP="004403BD">
            <w:pPr>
              <w:widowControl/>
              <w:autoSpaceDE/>
              <w:autoSpaceDN/>
              <w:adjustRightInd/>
              <w:spacing w:line="360" w:lineRule="auto"/>
              <w:jc w:val="right"/>
              <w:rPr>
                <w:sz w:val="24"/>
                <w:szCs w:val="24"/>
                <w:lang w:eastAsia="en-US"/>
              </w:rPr>
            </w:pPr>
            <w:r w:rsidRPr="007765CB">
              <w:rPr>
                <w:sz w:val="24"/>
                <w:szCs w:val="24"/>
                <w:lang w:eastAsia="en-US"/>
              </w:rPr>
              <w:t>9,93</w:t>
            </w:r>
          </w:p>
        </w:tc>
      </w:tr>
    </w:tbl>
    <w:p w:rsidR="00174AF1" w:rsidRPr="00F343A1" w:rsidRDefault="00F343A1" w:rsidP="00F343A1">
      <w:pPr>
        <w:widowControl/>
        <w:autoSpaceDE/>
        <w:autoSpaceDN/>
        <w:adjustRightInd/>
        <w:spacing w:line="276" w:lineRule="auto"/>
        <w:ind w:firstLine="709"/>
        <w:jc w:val="both"/>
        <w:rPr>
          <w:sz w:val="22"/>
          <w:szCs w:val="22"/>
          <w:lang w:eastAsia="en-US"/>
        </w:rPr>
      </w:pPr>
      <w:r>
        <w:rPr>
          <w:sz w:val="24"/>
          <w:szCs w:val="24"/>
          <w:lang w:eastAsia="en-US"/>
        </w:rPr>
        <w:t xml:space="preserve">Примечание: </w:t>
      </w:r>
      <w:r w:rsidR="00174AF1" w:rsidRPr="007765CB">
        <w:rPr>
          <w:sz w:val="24"/>
          <w:szCs w:val="24"/>
          <w:lang w:eastAsia="en-US"/>
        </w:rPr>
        <w:t xml:space="preserve">1 </w:t>
      </w:r>
      <w:r w:rsidR="00A801B9">
        <w:rPr>
          <w:sz w:val="24"/>
          <w:szCs w:val="24"/>
          <w:lang w:eastAsia="en-US"/>
        </w:rPr>
        <w:t>–</w:t>
      </w:r>
      <w:r w:rsidR="00174AF1" w:rsidRPr="00F343A1">
        <w:rPr>
          <w:sz w:val="22"/>
          <w:szCs w:val="22"/>
          <w:lang w:eastAsia="en-US"/>
        </w:rPr>
        <w:t xml:space="preserve"> </w:t>
      </w:r>
      <w:r w:rsidR="00A801B9" w:rsidRPr="00F343A1">
        <w:rPr>
          <w:sz w:val="22"/>
          <w:szCs w:val="22"/>
          <w:lang w:eastAsia="en-US"/>
        </w:rPr>
        <w:t>в области распространения водноледниковых и морен</w:t>
      </w:r>
      <w:r w:rsidR="0053694B" w:rsidRPr="00F343A1">
        <w:rPr>
          <w:sz w:val="22"/>
          <w:szCs w:val="22"/>
          <w:lang w:eastAsia="en-US"/>
        </w:rPr>
        <w:t>ных отложений песча</w:t>
      </w:r>
      <w:r w:rsidR="00A801B9" w:rsidRPr="00F343A1">
        <w:rPr>
          <w:sz w:val="22"/>
          <w:szCs w:val="22"/>
          <w:lang w:eastAsia="en-US"/>
        </w:rPr>
        <w:t>ного и супесчаного состава</w:t>
      </w:r>
      <w:r w:rsidR="00174AF1" w:rsidRPr="00F343A1">
        <w:rPr>
          <w:sz w:val="22"/>
          <w:szCs w:val="22"/>
          <w:lang w:eastAsia="en-US"/>
        </w:rPr>
        <w:t xml:space="preserve"> (класс водной миграции автономного ландшафта по А.И. Перельману (1975) - H, подчиненного - H-Fe); 2 </w:t>
      </w:r>
      <w:r w:rsidR="00A801B9" w:rsidRPr="00F343A1">
        <w:rPr>
          <w:sz w:val="22"/>
          <w:szCs w:val="22"/>
          <w:lang w:eastAsia="en-US"/>
        </w:rPr>
        <w:t>–</w:t>
      </w:r>
      <w:r w:rsidR="00174AF1" w:rsidRPr="00F343A1">
        <w:rPr>
          <w:sz w:val="22"/>
          <w:szCs w:val="22"/>
          <w:lang w:eastAsia="en-US"/>
        </w:rPr>
        <w:t xml:space="preserve"> </w:t>
      </w:r>
      <w:r w:rsidR="00A801B9" w:rsidRPr="00F343A1">
        <w:rPr>
          <w:sz w:val="22"/>
          <w:szCs w:val="22"/>
          <w:lang w:eastAsia="en-US"/>
        </w:rPr>
        <w:t>в области распространения лессовидных суглинков</w:t>
      </w:r>
      <w:r w:rsidR="00174AF1" w:rsidRPr="00F343A1">
        <w:rPr>
          <w:sz w:val="22"/>
          <w:szCs w:val="22"/>
          <w:lang w:eastAsia="en-US"/>
        </w:rPr>
        <w:t xml:space="preserve"> (классы водной миграции автономных ландшафтов - Ca, H-Ca, подчиненных - Ca-Fe, H-Ca-Fe)</w:t>
      </w:r>
    </w:p>
    <w:p w:rsidR="00174AF1" w:rsidRPr="007765CB" w:rsidRDefault="00174AF1" w:rsidP="00174AF1">
      <w:pPr>
        <w:widowControl/>
        <w:autoSpaceDE/>
        <w:autoSpaceDN/>
        <w:adjustRightInd/>
        <w:spacing w:line="360" w:lineRule="auto"/>
        <w:ind w:firstLine="709"/>
        <w:jc w:val="both"/>
        <w:rPr>
          <w:sz w:val="24"/>
          <w:szCs w:val="24"/>
          <w:lang w:eastAsia="en-US"/>
        </w:rPr>
      </w:pPr>
    </w:p>
    <w:p w:rsidR="00174AF1" w:rsidRPr="007765CB" w:rsidRDefault="00174AF1" w:rsidP="00174AF1">
      <w:pPr>
        <w:widowControl/>
        <w:autoSpaceDE/>
        <w:autoSpaceDN/>
        <w:adjustRightInd/>
        <w:spacing w:line="360" w:lineRule="auto"/>
        <w:ind w:firstLine="709"/>
        <w:jc w:val="both"/>
        <w:rPr>
          <w:sz w:val="24"/>
          <w:szCs w:val="24"/>
          <w:lang w:eastAsia="en-US"/>
        </w:rPr>
      </w:pPr>
      <w:r w:rsidRPr="007765CB">
        <w:rPr>
          <w:sz w:val="24"/>
          <w:szCs w:val="24"/>
          <w:lang w:eastAsia="en-US"/>
        </w:rPr>
        <w:t xml:space="preserve">Результаты моделирования показали потенциальную возможность существования минеральных комплексов </w:t>
      </w:r>
      <w:r w:rsidRPr="007765CB">
        <w:rPr>
          <w:sz w:val="24"/>
          <w:szCs w:val="24"/>
          <w:lang w:val="en-US" w:eastAsia="en-US"/>
        </w:rPr>
        <w:t>CaI</w:t>
      </w:r>
      <w:r w:rsidRPr="007765CB">
        <w:rPr>
          <w:sz w:val="24"/>
          <w:szCs w:val="24"/>
          <w:vertAlign w:val="superscript"/>
          <w:lang w:eastAsia="en-US"/>
        </w:rPr>
        <w:t>+</w:t>
      </w:r>
      <w:r w:rsidRPr="007765CB">
        <w:rPr>
          <w:sz w:val="24"/>
          <w:szCs w:val="24"/>
          <w:lang w:eastAsia="en-US"/>
        </w:rPr>
        <w:t xml:space="preserve"> и </w:t>
      </w:r>
      <w:r w:rsidRPr="007765CB">
        <w:rPr>
          <w:sz w:val="24"/>
          <w:szCs w:val="24"/>
          <w:lang w:val="en-US" w:eastAsia="en-US"/>
        </w:rPr>
        <w:t>MgI</w:t>
      </w:r>
      <w:r w:rsidRPr="007765CB">
        <w:rPr>
          <w:sz w:val="24"/>
          <w:szCs w:val="24"/>
          <w:vertAlign w:val="superscript"/>
          <w:lang w:eastAsia="en-US"/>
        </w:rPr>
        <w:t>+</w:t>
      </w:r>
      <w:r w:rsidRPr="007765CB">
        <w:rPr>
          <w:sz w:val="24"/>
          <w:szCs w:val="24"/>
          <w:lang w:eastAsia="en-US"/>
        </w:rPr>
        <w:t xml:space="preserve"> в концентрациях, пропорциональных общему содержанию иодид-иона (рис</w:t>
      </w:r>
      <w:r w:rsidR="0053711E">
        <w:rPr>
          <w:sz w:val="24"/>
          <w:szCs w:val="24"/>
          <w:lang w:eastAsia="en-US"/>
        </w:rPr>
        <w:t>унок</w:t>
      </w:r>
      <w:r w:rsidR="007765CB">
        <w:rPr>
          <w:sz w:val="24"/>
          <w:szCs w:val="24"/>
          <w:lang w:eastAsia="en-US"/>
        </w:rPr>
        <w:t xml:space="preserve"> 3.13</w:t>
      </w:r>
      <w:r w:rsidRPr="007765CB">
        <w:rPr>
          <w:sz w:val="24"/>
          <w:szCs w:val="24"/>
          <w:lang w:eastAsia="en-US"/>
        </w:rPr>
        <w:t xml:space="preserve">). </w:t>
      </w:r>
    </w:p>
    <w:p w:rsidR="00453F52" w:rsidRDefault="00453F52" w:rsidP="00453F52">
      <w:pPr>
        <w:widowControl/>
        <w:autoSpaceDE/>
        <w:autoSpaceDN/>
        <w:adjustRightInd/>
        <w:spacing w:line="360" w:lineRule="auto"/>
        <w:ind w:firstLine="709"/>
        <w:jc w:val="both"/>
        <w:rPr>
          <w:sz w:val="24"/>
          <w:szCs w:val="24"/>
          <w:lang w:eastAsia="en-US"/>
        </w:rPr>
      </w:pPr>
      <w:r w:rsidRPr="007765CB">
        <w:rPr>
          <w:sz w:val="24"/>
          <w:szCs w:val="24"/>
          <w:lang w:eastAsia="en-US"/>
        </w:rPr>
        <w:t>На рН-</w:t>
      </w:r>
      <w:r w:rsidRPr="007765CB">
        <w:rPr>
          <w:sz w:val="24"/>
          <w:szCs w:val="24"/>
          <w:lang w:val="en-US" w:eastAsia="en-US"/>
        </w:rPr>
        <w:t>Eh</w:t>
      </w:r>
      <w:r w:rsidRPr="007765CB">
        <w:rPr>
          <w:sz w:val="24"/>
          <w:szCs w:val="24"/>
          <w:lang w:eastAsia="en-US"/>
        </w:rPr>
        <w:t xml:space="preserve"> диаграмме воды, отобранные в Брянской области, попадают в нижнюю часть области, характерную для природных вод с низкими значениями Eh (рис</w:t>
      </w:r>
      <w:r w:rsidR="00984CF6">
        <w:rPr>
          <w:sz w:val="24"/>
          <w:szCs w:val="24"/>
          <w:lang w:eastAsia="en-US"/>
        </w:rPr>
        <w:t>унок 3.13</w:t>
      </w:r>
      <w:r w:rsidR="007765CB">
        <w:rPr>
          <w:sz w:val="24"/>
          <w:szCs w:val="24"/>
          <w:lang w:eastAsia="en-US"/>
        </w:rPr>
        <w:t>)</w:t>
      </w:r>
      <w:r w:rsidRPr="007765CB">
        <w:rPr>
          <w:sz w:val="24"/>
          <w:szCs w:val="24"/>
          <w:lang w:eastAsia="en-US"/>
        </w:rPr>
        <w:t>.</w:t>
      </w:r>
    </w:p>
    <w:p w:rsidR="004F0912" w:rsidRPr="004F0912" w:rsidRDefault="004F0912" w:rsidP="004F0912">
      <w:pPr>
        <w:widowControl/>
        <w:autoSpaceDE/>
        <w:autoSpaceDN/>
        <w:adjustRightInd/>
        <w:spacing w:line="360" w:lineRule="auto"/>
        <w:ind w:firstLine="709"/>
        <w:jc w:val="both"/>
        <w:rPr>
          <w:sz w:val="24"/>
          <w:szCs w:val="24"/>
          <w:lang w:eastAsia="en-US"/>
        </w:rPr>
      </w:pPr>
      <w:r w:rsidRPr="004F0912">
        <w:rPr>
          <w:sz w:val="24"/>
          <w:szCs w:val="24"/>
          <w:lang w:eastAsia="en-US"/>
        </w:rPr>
        <w:t xml:space="preserve">Как показало проведенное моделирование, в восстановительных нейтрально-слабощелочных условиях в присутствии растворенного органического вещества йод образует водорастворимые комплексы </w:t>
      </w:r>
      <w:r w:rsidRPr="004F0912">
        <w:rPr>
          <w:sz w:val="24"/>
          <w:szCs w:val="24"/>
          <w:lang w:val="en-US" w:eastAsia="en-US"/>
        </w:rPr>
        <w:t>CaI</w:t>
      </w:r>
      <w:r w:rsidRPr="004F0912">
        <w:rPr>
          <w:sz w:val="24"/>
          <w:szCs w:val="24"/>
          <w:vertAlign w:val="superscript"/>
          <w:lang w:eastAsia="en-US"/>
        </w:rPr>
        <w:t>+</w:t>
      </w:r>
      <w:r w:rsidRPr="004F0912">
        <w:rPr>
          <w:sz w:val="24"/>
          <w:szCs w:val="24"/>
          <w:lang w:eastAsia="en-US"/>
        </w:rPr>
        <w:t xml:space="preserve"> и </w:t>
      </w:r>
      <w:r w:rsidRPr="004F0912">
        <w:rPr>
          <w:sz w:val="24"/>
          <w:szCs w:val="24"/>
          <w:lang w:val="en-US" w:eastAsia="en-US"/>
        </w:rPr>
        <w:t>MgI</w:t>
      </w:r>
      <w:r w:rsidRPr="004F0912">
        <w:rPr>
          <w:sz w:val="24"/>
          <w:szCs w:val="24"/>
          <w:vertAlign w:val="superscript"/>
          <w:lang w:eastAsia="en-US"/>
        </w:rPr>
        <w:t>+</w:t>
      </w:r>
      <w:r w:rsidRPr="004F0912">
        <w:rPr>
          <w:sz w:val="24"/>
          <w:szCs w:val="24"/>
          <w:lang w:eastAsia="en-US"/>
        </w:rPr>
        <w:t xml:space="preserve">, что способствует удержанию этого элемента в питьевых водах, поступающих из карбонатных отложений, а также выщелачиванию йода из карбонатных пойменных почв при их затоплении. Комплексообразование йода с щелочноземельными катионами свидетельствует в пользу его хемосорбции на карбонатах, в том числе при вертикальной водной миграции по почвенному профилю. </w:t>
      </w:r>
    </w:p>
    <w:p w:rsidR="00453F52" w:rsidRPr="007765CB" w:rsidRDefault="00453F52" w:rsidP="004F0912">
      <w:pPr>
        <w:widowControl/>
        <w:autoSpaceDE/>
        <w:autoSpaceDN/>
        <w:adjustRightInd/>
        <w:spacing w:line="360" w:lineRule="auto"/>
        <w:jc w:val="center"/>
        <w:rPr>
          <w:sz w:val="24"/>
          <w:szCs w:val="24"/>
          <w:lang w:eastAsia="en-US"/>
        </w:rPr>
      </w:pPr>
      <w:r w:rsidRPr="007765CB">
        <w:rPr>
          <w:noProof/>
          <w:sz w:val="24"/>
          <w:szCs w:val="24"/>
        </w:rPr>
        <w:drawing>
          <wp:inline distT="0" distB="0" distL="0" distR="0" wp14:anchorId="1826DAD7" wp14:editId="25A61651">
            <wp:extent cx="2058607" cy="2586251"/>
            <wp:effectExtent l="0" t="0" r="0" b="0"/>
            <wp:docPr id="513" name="Рисунок 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057400" cy="2584735"/>
                    </a:xfrm>
                    <a:prstGeom prst="rect">
                      <a:avLst/>
                    </a:prstGeom>
                    <a:noFill/>
                    <a:ln>
                      <a:noFill/>
                    </a:ln>
                  </pic:spPr>
                </pic:pic>
              </a:graphicData>
            </a:graphic>
          </wp:inline>
        </w:drawing>
      </w:r>
    </w:p>
    <w:p w:rsidR="00453F52" w:rsidRPr="007765CB" w:rsidRDefault="00453F52" w:rsidP="00CB15DE">
      <w:pPr>
        <w:widowControl/>
        <w:autoSpaceDE/>
        <w:autoSpaceDN/>
        <w:adjustRightInd/>
        <w:spacing w:line="360" w:lineRule="auto"/>
        <w:jc w:val="center"/>
        <w:rPr>
          <w:sz w:val="24"/>
          <w:szCs w:val="24"/>
          <w:lang w:eastAsia="en-US"/>
        </w:rPr>
      </w:pPr>
      <w:r w:rsidRPr="007765CB">
        <w:rPr>
          <w:sz w:val="24"/>
          <w:szCs w:val="24"/>
          <w:lang w:eastAsia="en-US"/>
        </w:rPr>
        <w:t xml:space="preserve">Рисунок </w:t>
      </w:r>
      <w:r w:rsidR="0053711E">
        <w:rPr>
          <w:bCs/>
          <w:sz w:val="24"/>
          <w:szCs w:val="24"/>
          <w:lang w:eastAsia="en-US"/>
        </w:rPr>
        <w:t>3.13</w:t>
      </w:r>
      <w:r w:rsidR="007B4D52">
        <w:rPr>
          <w:bCs/>
          <w:sz w:val="24"/>
          <w:szCs w:val="24"/>
          <w:lang w:eastAsia="en-US"/>
        </w:rPr>
        <w:t>.</w:t>
      </w:r>
      <w:r w:rsidRPr="007765CB">
        <w:rPr>
          <w:sz w:val="24"/>
          <w:szCs w:val="24"/>
          <w:lang w:eastAsia="en-US"/>
        </w:rPr>
        <w:t xml:space="preserve"> </w:t>
      </w:r>
      <w:r w:rsidRPr="007765CB">
        <w:rPr>
          <w:sz w:val="24"/>
          <w:szCs w:val="24"/>
          <w:lang w:val="en-US" w:eastAsia="en-US"/>
        </w:rPr>
        <w:t>Eh</w:t>
      </w:r>
      <w:r w:rsidRPr="007765CB">
        <w:rPr>
          <w:sz w:val="24"/>
          <w:szCs w:val="24"/>
          <w:lang w:eastAsia="en-US"/>
        </w:rPr>
        <w:t>-</w:t>
      </w:r>
      <w:r w:rsidRPr="007765CB">
        <w:rPr>
          <w:sz w:val="24"/>
          <w:szCs w:val="24"/>
          <w:lang w:val="en-US" w:eastAsia="en-US"/>
        </w:rPr>
        <w:t>pH</w:t>
      </w:r>
      <w:r w:rsidRPr="007765CB">
        <w:rPr>
          <w:sz w:val="24"/>
          <w:szCs w:val="24"/>
          <w:lang w:eastAsia="en-US"/>
        </w:rPr>
        <w:t xml:space="preserve"> диаграмма </w:t>
      </w:r>
      <w:r w:rsidRPr="007765CB">
        <w:rPr>
          <w:sz w:val="24"/>
          <w:szCs w:val="24"/>
          <w:lang w:val="en-US" w:eastAsia="en-US"/>
        </w:rPr>
        <w:t>I</w:t>
      </w:r>
      <w:r w:rsidRPr="007765CB">
        <w:rPr>
          <w:sz w:val="24"/>
          <w:szCs w:val="24"/>
          <w:lang w:eastAsia="en-US"/>
        </w:rPr>
        <w:t xml:space="preserve"> и </w:t>
      </w:r>
      <w:r w:rsidRPr="007765CB">
        <w:rPr>
          <w:sz w:val="24"/>
          <w:szCs w:val="24"/>
          <w:lang w:val="en-US" w:eastAsia="en-US"/>
        </w:rPr>
        <w:t>Se</w:t>
      </w:r>
      <w:r w:rsidRPr="007765CB">
        <w:rPr>
          <w:sz w:val="24"/>
          <w:szCs w:val="24"/>
          <w:lang w:eastAsia="en-US"/>
        </w:rPr>
        <w:t xml:space="preserve"> при 25</w:t>
      </w:r>
      <w:r w:rsidRPr="007765CB">
        <w:rPr>
          <w:sz w:val="24"/>
          <w:szCs w:val="24"/>
          <w:vertAlign w:val="superscript"/>
          <w:lang w:val="en-US" w:eastAsia="en-US"/>
        </w:rPr>
        <w:t>o</w:t>
      </w:r>
      <w:r w:rsidRPr="007765CB">
        <w:rPr>
          <w:sz w:val="24"/>
          <w:szCs w:val="24"/>
          <w:lang w:val="en-US" w:eastAsia="en-US"/>
        </w:rPr>
        <w:t>C</w:t>
      </w:r>
      <w:r w:rsidRPr="007765CB">
        <w:rPr>
          <w:sz w:val="24"/>
          <w:szCs w:val="24"/>
          <w:lang w:eastAsia="en-US"/>
        </w:rPr>
        <w:t xml:space="preserve">, построенная по линиям равновесий и дополненная </w:t>
      </w:r>
      <w:r w:rsidRPr="007765CB">
        <w:rPr>
          <w:sz w:val="24"/>
          <w:szCs w:val="24"/>
          <w:lang w:val="en-US" w:eastAsia="en-US"/>
        </w:rPr>
        <w:t>Eh</w:t>
      </w:r>
      <w:r w:rsidRPr="007765CB">
        <w:rPr>
          <w:sz w:val="24"/>
          <w:szCs w:val="24"/>
          <w:lang w:eastAsia="en-US"/>
        </w:rPr>
        <w:t>-</w:t>
      </w:r>
      <w:r w:rsidRPr="007765CB">
        <w:rPr>
          <w:sz w:val="24"/>
          <w:szCs w:val="24"/>
          <w:lang w:val="en-US" w:eastAsia="en-US"/>
        </w:rPr>
        <w:t>pH</w:t>
      </w:r>
      <w:r w:rsidRPr="007765CB">
        <w:rPr>
          <w:sz w:val="24"/>
          <w:szCs w:val="24"/>
          <w:lang w:eastAsia="en-US"/>
        </w:rPr>
        <w:t xml:space="preserve"> характеристиками: 1, 2 - пробы питьевых вод Брянской области, отобранные из разных источников в периоды: 1)2010-2012 гг. (•) и 2013-2015 гг (</w:t>
      </w:r>
      <w:r w:rsidRPr="007765CB">
        <w:rPr>
          <w:b/>
          <w:sz w:val="24"/>
          <w:szCs w:val="24"/>
          <w:lang w:eastAsia="en-US"/>
        </w:rPr>
        <w:t>о</w:t>
      </w:r>
      <w:r w:rsidRPr="007765CB">
        <w:rPr>
          <w:sz w:val="24"/>
          <w:szCs w:val="24"/>
          <w:lang w:eastAsia="en-US"/>
        </w:rPr>
        <w:t xml:space="preserve">); </w:t>
      </w:r>
      <w:r w:rsidR="008F3A47">
        <w:rPr>
          <w:sz w:val="24"/>
          <w:szCs w:val="24"/>
          <w:lang w:eastAsia="en-US"/>
        </w:rPr>
        <w:t xml:space="preserve">3-4 – области рН, типичные для </w:t>
      </w:r>
      <w:r w:rsidRPr="007765CB">
        <w:rPr>
          <w:sz w:val="24"/>
          <w:szCs w:val="24"/>
          <w:lang w:eastAsia="en-US"/>
        </w:rPr>
        <w:t xml:space="preserve">природных вод; </w:t>
      </w:r>
      <w:r w:rsidR="008F3A47">
        <w:rPr>
          <w:sz w:val="24"/>
          <w:szCs w:val="24"/>
          <w:lang w:eastAsia="en-US"/>
        </w:rPr>
        <w:t>3</w:t>
      </w:r>
      <w:r w:rsidRPr="007765CB">
        <w:rPr>
          <w:sz w:val="24"/>
          <w:szCs w:val="24"/>
          <w:lang w:eastAsia="en-US"/>
        </w:rPr>
        <w:t xml:space="preserve"> – грунтовые воды; </w:t>
      </w:r>
      <w:r w:rsidR="008F3A47">
        <w:rPr>
          <w:sz w:val="24"/>
          <w:szCs w:val="24"/>
          <w:lang w:eastAsia="en-US"/>
        </w:rPr>
        <w:t>4</w:t>
      </w:r>
      <w:r w:rsidRPr="007765CB">
        <w:rPr>
          <w:sz w:val="24"/>
          <w:szCs w:val="24"/>
          <w:lang w:eastAsia="en-US"/>
        </w:rPr>
        <w:t xml:space="preserve"> – дождевые воды (п</w:t>
      </w:r>
      <w:r w:rsidRPr="007765CB">
        <w:rPr>
          <w:bCs/>
          <w:iCs/>
          <w:sz w:val="24"/>
          <w:szCs w:val="24"/>
          <w:lang w:eastAsia="en-US"/>
        </w:rPr>
        <w:t>остроена Б.Н. Рыженко и Е.В. Черкасовой по нашим данным</w:t>
      </w:r>
      <w:r w:rsidR="008F3A47">
        <w:rPr>
          <w:bCs/>
          <w:iCs/>
          <w:sz w:val="24"/>
          <w:szCs w:val="24"/>
          <w:lang w:eastAsia="en-US"/>
        </w:rPr>
        <w:t>;</w:t>
      </w:r>
      <w:r w:rsidR="008F3A47" w:rsidRPr="008F3A47">
        <w:rPr>
          <w:sz w:val="24"/>
          <w:szCs w:val="24"/>
          <w:lang w:eastAsia="en-US"/>
        </w:rPr>
        <w:t xml:space="preserve"> </w:t>
      </w:r>
      <w:r w:rsidR="008F3A47" w:rsidRPr="007765CB">
        <w:rPr>
          <w:sz w:val="24"/>
          <w:szCs w:val="24"/>
          <w:lang w:eastAsia="en-US"/>
        </w:rPr>
        <w:t>Рыженко и др., 2004</w:t>
      </w:r>
      <w:r w:rsidRPr="007765CB">
        <w:rPr>
          <w:bCs/>
          <w:iCs/>
          <w:sz w:val="24"/>
          <w:szCs w:val="24"/>
          <w:lang w:eastAsia="en-US"/>
        </w:rPr>
        <w:t>).</w:t>
      </w:r>
    </w:p>
    <w:p w:rsidR="004403BD" w:rsidRPr="00AD2B71" w:rsidRDefault="004403BD" w:rsidP="00453F52">
      <w:pPr>
        <w:widowControl/>
        <w:autoSpaceDE/>
        <w:autoSpaceDN/>
        <w:adjustRightInd/>
        <w:spacing w:line="360" w:lineRule="auto"/>
        <w:ind w:firstLine="709"/>
        <w:jc w:val="both"/>
        <w:rPr>
          <w:sz w:val="16"/>
          <w:szCs w:val="16"/>
          <w:lang w:eastAsia="en-US"/>
        </w:rPr>
      </w:pPr>
    </w:p>
    <w:p w:rsidR="00174AF1" w:rsidRPr="007765CB" w:rsidRDefault="00453F52" w:rsidP="00174AF1">
      <w:pPr>
        <w:widowControl/>
        <w:autoSpaceDE/>
        <w:autoSpaceDN/>
        <w:adjustRightInd/>
        <w:spacing w:line="360" w:lineRule="auto"/>
        <w:ind w:firstLine="709"/>
        <w:jc w:val="both"/>
        <w:rPr>
          <w:sz w:val="24"/>
          <w:szCs w:val="24"/>
          <w:lang w:eastAsia="en-US"/>
        </w:rPr>
      </w:pPr>
      <w:r w:rsidRPr="007765CB">
        <w:rPr>
          <w:sz w:val="24"/>
          <w:szCs w:val="24"/>
          <w:lang w:eastAsia="en-US"/>
        </w:rPr>
        <w:t>Таким образом, результаты моделирования так</w:t>
      </w:r>
      <w:r w:rsidR="00174AF1" w:rsidRPr="007765CB">
        <w:rPr>
          <w:sz w:val="24"/>
          <w:szCs w:val="24"/>
          <w:lang w:eastAsia="en-US"/>
        </w:rPr>
        <w:t>же подтвердили возможность перехода йода в раствор в присутствии кальция</w:t>
      </w:r>
      <w:r w:rsidR="007765CB" w:rsidRPr="007765CB">
        <w:rPr>
          <w:sz w:val="24"/>
          <w:szCs w:val="24"/>
          <w:lang w:eastAsia="en-US"/>
        </w:rPr>
        <w:t xml:space="preserve"> </w:t>
      </w:r>
      <w:r w:rsidR="007765CB">
        <w:rPr>
          <w:sz w:val="24"/>
          <w:szCs w:val="24"/>
          <w:lang w:eastAsia="en-US"/>
        </w:rPr>
        <w:t>(</w:t>
      </w:r>
      <w:r w:rsidR="007765CB" w:rsidRPr="007765CB">
        <w:rPr>
          <w:sz w:val="24"/>
          <w:szCs w:val="24"/>
          <w:lang w:eastAsia="en-US"/>
        </w:rPr>
        <w:t>Рис</w:t>
      </w:r>
      <w:r w:rsidR="0053711E">
        <w:rPr>
          <w:sz w:val="24"/>
          <w:szCs w:val="24"/>
          <w:lang w:eastAsia="en-US"/>
        </w:rPr>
        <w:t xml:space="preserve">унок </w:t>
      </w:r>
      <w:r w:rsidR="007765CB" w:rsidRPr="007765CB">
        <w:rPr>
          <w:bCs/>
          <w:sz w:val="24"/>
          <w:szCs w:val="24"/>
          <w:lang w:eastAsia="en-US"/>
        </w:rPr>
        <w:t>3.1</w:t>
      </w:r>
      <w:r w:rsidR="008F3A47">
        <w:rPr>
          <w:bCs/>
          <w:sz w:val="24"/>
          <w:szCs w:val="24"/>
          <w:lang w:eastAsia="en-US"/>
        </w:rPr>
        <w:t>4</w:t>
      </w:r>
      <w:r w:rsidR="007765CB">
        <w:rPr>
          <w:bCs/>
          <w:sz w:val="24"/>
          <w:szCs w:val="24"/>
          <w:lang w:eastAsia="en-US"/>
        </w:rPr>
        <w:t>)</w:t>
      </w:r>
      <w:r w:rsidR="00174AF1" w:rsidRPr="007765CB">
        <w:rPr>
          <w:sz w:val="24"/>
          <w:szCs w:val="24"/>
          <w:lang w:eastAsia="en-US"/>
        </w:rPr>
        <w:t xml:space="preserve"> с последующим осаждением комплексного иона на карбонатном барьере, что и подтвердилось измерениями в горизонтах почв, обогащенных карбонатами </w:t>
      </w:r>
      <w:r w:rsidR="0053694B">
        <w:rPr>
          <w:sz w:val="24"/>
          <w:szCs w:val="24"/>
          <w:lang w:eastAsia="en-US"/>
        </w:rPr>
        <w:t>[Коробова, 1992]</w:t>
      </w:r>
      <w:r w:rsidR="00174AF1" w:rsidRPr="007765CB">
        <w:rPr>
          <w:sz w:val="24"/>
          <w:szCs w:val="24"/>
          <w:lang w:eastAsia="en-US"/>
        </w:rPr>
        <w:t xml:space="preserve">. </w:t>
      </w:r>
    </w:p>
    <w:p w:rsidR="00174AF1" w:rsidRPr="007765CB" w:rsidRDefault="00174AF1" w:rsidP="00656D5C">
      <w:pPr>
        <w:widowControl/>
        <w:autoSpaceDE/>
        <w:autoSpaceDN/>
        <w:adjustRightInd/>
        <w:spacing w:line="360" w:lineRule="auto"/>
        <w:ind w:firstLine="709"/>
        <w:jc w:val="center"/>
        <w:rPr>
          <w:sz w:val="24"/>
          <w:szCs w:val="24"/>
          <w:lang w:eastAsia="en-US"/>
        </w:rPr>
      </w:pPr>
      <w:r w:rsidRPr="007765CB">
        <w:rPr>
          <w:noProof/>
          <w:sz w:val="24"/>
          <w:szCs w:val="24"/>
        </w:rPr>
        <w:drawing>
          <wp:inline distT="0" distB="0" distL="0" distR="0" wp14:anchorId="6FB2DB58" wp14:editId="3B95A878">
            <wp:extent cx="3568535" cy="2143496"/>
            <wp:effectExtent l="0" t="0" r="0" b="0"/>
            <wp:docPr id="514" name="Рисунок 5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3570551" cy="2144707"/>
                    </a:xfrm>
                    <a:prstGeom prst="rect">
                      <a:avLst/>
                    </a:prstGeom>
                    <a:noFill/>
                    <a:ln>
                      <a:noFill/>
                    </a:ln>
                  </pic:spPr>
                </pic:pic>
              </a:graphicData>
            </a:graphic>
          </wp:inline>
        </w:drawing>
      </w:r>
    </w:p>
    <w:p w:rsidR="00174AF1" w:rsidRDefault="00174AF1" w:rsidP="00656D5C">
      <w:pPr>
        <w:widowControl/>
        <w:autoSpaceDE/>
        <w:autoSpaceDN/>
        <w:adjustRightInd/>
        <w:spacing w:line="360" w:lineRule="auto"/>
        <w:jc w:val="center"/>
        <w:rPr>
          <w:sz w:val="24"/>
          <w:szCs w:val="24"/>
          <w:lang w:eastAsia="en-US"/>
        </w:rPr>
      </w:pPr>
      <w:r w:rsidRPr="007765CB">
        <w:rPr>
          <w:sz w:val="24"/>
          <w:szCs w:val="24"/>
          <w:lang w:eastAsia="en-US"/>
        </w:rPr>
        <w:t xml:space="preserve">Рисунок </w:t>
      </w:r>
      <w:r w:rsidR="00065BE4">
        <w:rPr>
          <w:bCs/>
          <w:sz w:val="24"/>
          <w:szCs w:val="24"/>
          <w:lang w:eastAsia="en-US"/>
        </w:rPr>
        <w:t>3.14</w:t>
      </w:r>
      <w:r w:rsidR="007B4D52">
        <w:rPr>
          <w:bCs/>
          <w:sz w:val="24"/>
          <w:szCs w:val="24"/>
          <w:lang w:eastAsia="en-US"/>
        </w:rPr>
        <w:t>.</w:t>
      </w:r>
      <w:r w:rsidR="007765CB" w:rsidRPr="007765CB">
        <w:rPr>
          <w:bCs/>
          <w:sz w:val="24"/>
          <w:szCs w:val="24"/>
          <w:lang w:eastAsia="en-US"/>
        </w:rPr>
        <w:t xml:space="preserve"> </w:t>
      </w:r>
      <w:r w:rsidRPr="007765CB">
        <w:rPr>
          <w:sz w:val="24"/>
          <w:szCs w:val="24"/>
          <w:lang w:eastAsia="en-US"/>
        </w:rPr>
        <w:t xml:space="preserve">Зависимость содержания комплекса </w:t>
      </w:r>
      <w:r w:rsidRPr="007765CB">
        <w:rPr>
          <w:sz w:val="24"/>
          <w:szCs w:val="24"/>
          <w:lang w:val="en-US" w:eastAsia="en-US"/>
        </w:rPr>
        <w:t>CaI</w:t>
      </w:r>
      <w:r w:rsidRPr="007765CB">
        <w:rPr>
          <w:sz w:val="24"/>
          <w:szCs w:val="24"/>
          <w:vertAlign w:val="superscript"/>
          <w:lang w:eastAsia="en-US"/>
        </w:rPr>
        <w:t>+</w:t>
      </w:r>
      <w:r w:rsidRPr="007765CB">
        <w:rPr>
          <w:sz w:val="24"/>
          <w:szCs w:val="24"/>
          <w:lang w:eastAsia="en-US"/>
        </w:rPr>
        <w:t xml:space="preserve"> от концентрации иоди</w:t>
      </w:r>
      <w:r w:rsidR="00CB15DE">
        <w:rPr>
          <w:sz w:val="24"/>
          <w:szCs w:val="24"/>
          <w:lang w:eastAsia="en-US"/>
        </w:rPr>
        <w:t>д-иона в водах Брянской области</w:t>
      </w:r>
    </w:p>
    <w:p w:rsidR="00AD2B71" w:rsidRPr="00AD2B71" w:rsidRDefault="00AD2B71" w:rsidP="00656D5C">
      <w:pPr>
        <w:widowControl/>
        <w:autoSpaceDE/>
        <w:autoSpaceDN/>
        <w:adjustRightInd/>
        <w:spacing w:line="360" w:lineRule="auto"/>
        <w:jc w:val="center"/>
        <w:rPr>
          <w:sz w:val="16"/>
          <w:szCs w:val="16"/>
          <w:lang w:eastAsia="en-US"/>
        </w:rPr>
      </w:pPr>
    </w:p>
    <w:p w:rsidR="00174AF1" w:rsidRPr="00CA5373" w:rsidRDefault="00174AF1" w:rsidP="00174AF1">
      <w:pPr>
        <w:widowControl/>
        <w:autoSpaceDE/>
        <w:autoSpaceDN/>
        <w:adjustRightInd/>
        <w:spacing w:line="360" w:lineRule="auto"/>
        <w:ind w:firstLine="709"/>
        <w:jc w:val="both"/>
        <w:rPr>
          <w:sz w:val="24"/>
          <w:szCs w:val="24"/>
          <w:lang w:eastAsia="en-US"/>
        </w:rPr>
      </w:pPr>
      <w:r w:rsidRPr="007765CB">
        <w:rPr>
          <w:sz w:val="24"/>
          <w:szCs w:val="24"/>
          <w:lang w:eastAsia="en-US"/>
        </w:rPr>
        <w:t xml:space="preserve">Таким образом, </w:t>
      </w:r>
      <w:r w:rsidR="00CA5373" w:rsidRPr="007765CB">
        <w:rPr>
          <w:sz w:val="24"/>
          <w:szCs w:val="24"/>
          <w:lang w:eastAsia="en-US"/>
        </w:rPr>
        <w:t>методом термодинамического моделирования</w:t>
      </w:r>
      <w:r w:rsidRPr="007765CB">
        <w:rPr>
          <w:sz w:val="24"/>
          <w:szCs w:val="24"/>
          <w:lang w:eastAsia="en-US"/>
        </w:rPr>
        <w:t xml:space="preserve"> подтверждена гипотеза о том, что подвижность йода в ландшафтах обусловлена не только миграцией </w:t>
      </w:r>
      <w:r w:rsidRPr="007765CB">
        <w:rPr>
          <w:sz w:val="24"/>
          <w:szCs w:val="24"/>
          <w:vertAlign w:val="superscript"/>
          <w:lang w:eastAsia="en-US"/>
        </w:rPr>
        <w:t>131</w:t>
      </w:r>
      <w:r w:rsidRPr="007765CB">
        <w:rPr>
          <w:sz w:val="24"/>
          <w:szCs w:val="24"/>
          <w:lang w:val="en-US" w:eastAsia="en-US"/>
        </w:rPr>
        <w:t>I</w:t>
      </w:r>
      <w:r w:rsidRPr="007765CB">
        <w:rPr>
          <w:sz w:val="24"/>
          <w:szCs w:val="24"/>
          <w:lang w:eastAsia="en-US"/>
        </w:rPr>
        <w:t xml:space="preserve"> в форме наиболее подвижного йодида, но </w:t>
      </w:r>
      <w:r w:rsidR="005B4B7A" w:rsidRPr="007765CB">
        <w:rPr>
          <w:sz w:val="24"/>
          <w:szCs w:val="24"/>
          <w:lang w:eastAsia="en-US"/>
        </w:rPr>
        <w:t xml:space="preserve">она может осуществляться </w:t>
      </w:r>
      <w:r w:rsidRPr="007765CB">
        <w:rPr>
          <w:sz w:val="24"/>
          <w:szCs w:val="24"/>
          <w:lang w:eastAsia="en-US"/>
        </w:rPr>
        <w:t>и в виде органических и минеральных (</w:t>
      </w:r>
      <w:r w:rsidRPr="007765CB">
        <w:rPr>
          <w:sz w:val="24"/>
          <w:szCs w:val="24"/>
          <w:lang w:val="en-US" w:eastAsia="en-US"/>
        </w:rPr>
        <w:t>CaI</w:t>
      </w:r>
      <w:r w:rsidRPr="007765CB">
        <w:rPr>
          <w:sz w:val="24"/>
          <w:szCs w:val="24"/>
          <w:vertAlign w:val="superscript"/>
          <w:lang w:eastAsia="en-US"/>
        </w:rPr>
        <w:t>+</w:t>
      </w:r>
      <w:r w:rsidRPr="007765CB">
        <w:rPr>
          <w:sz w:val="24"/>
          <w:szCs w:val="24"/>
          <w:lang w:eastAsia="en-US"/>
        </w:rPr>
        <w:t xml:space="preserve"> и </w:t>
      </w:r>
      <w:r w:rsidRPr="007765CB">
        <w:rPr>
          <w:sz w:val="24"/>
          <w:szCs w:val="24"/>
          <w:lang w:val="en-US" w:eastAsia="en-US"/>
        </w:rPr>
        <w:t>MgI</w:t>
      </w:r>
      <w:r w:rsidRPr="007765CB">
        <w:rPr>
          <w:sz w:val="24"/>
          <w:szCs w:val="24"/>
          <w:vertAlign w:val="superscript"/>
          <w:lang w:eastAsia="en-US"/>
        </w:rPr>
        <w:t>+</w:t>
      </w:r>
      <w:r w:rsidRPr="007765CB">
        <w:rPr>
          <w:sz w:val="24"/>
          <w:szCs w:val="24"/>
          <w:lang w:eastAsia="en-US"/>
        </w:rPr>
        <w:t>) водорастворимых комплексов, что могло быть фактором дополнительного риска облучения щитовидной железы</w:t>
      </w:r>
      <w:r w:rsidR="00516CAE" w:rsidRPr="007765CB">
        <w:rPr>
          <w:sz w:val="24"/>
          <w:szCs w:val="24"/>
          <w:lang w:eastAsia="en-US"/>
        </w:rPr>
        <w:t xml:space="preserve"> при загрязнении территории радиоактивными йод</w:t>
      </w:r>
      <w:r w:rsidR="005B4B7A" w:rsidRPr="007765CB">
        <w:rPr>
          <w:sz w:val="24"/>
          <w:szCs w:val="24"/>
          <w:lang w:eastAsia="en-US"/>
        </w:rPr>
        <w:t>ом</w:t>
      </w:r>
      <w:r w:rsidRPr="007765CB">
        <w:rPr>
          <w:sz w:val="24"/>
          <w:szCs w:val="24"/>
          <w:lang w:eastAsia="en-US"/>
        </w:rPr>
        <w:t>.</w:t>
      </w:r>
    </w:p>
    <w:p w:rsidR="006B78BC" w:rsidRPr="006B78BC" w:rsidRDefault="006B78BC" w:rsidP="006B78BC">
      <w:pPr>
        <w:widowControl/>
        <w:autoSpaceDE/>
        <w:autoSpaceDN/>
        <w:adjustRightInd/>
        <w:spacing w:line="360" w:lineRule="auto"/>
        <w:ind w:firstLine="709"/>
        <w:jc w:val="both"/>
        <w:rPr>
          <w:sz w:val="24"/>
          <w:szCs w:val="24"/>
          <w:lang w:eastAsia="en-US"/>
        </w:rPr>
      </w:pPr>
    </w:p>
    <w:p w:rsidR="00615E57" w:rsidRPr="00360234" w:rsidRDefault="00065BE4" w:rsidP="00235622">
      <w:pPr>
        <w:pStyle w:val="3"/>
        <w:rPr>
          <w:rFonts w:eastAsia="Calibri"/>
          <w:lang w:val="ru-RU"/>
        </w:rPr>
      </w:pPr>
      <w:bookmarkStart w:id="50" w:name="_Toc454567484"/>
      <w:r w:rsidRPr="00360234">
        <w:rPr>
          <w:rFonts w:eastAsia="Calibri"/>
          <w:lang w:val="ru-RU"/>
        </w:rPr>
        <w:t>3.2.5</w:t>
      </w:r>
      <w:r w:rsidR="006B78BC" w:rsidRPr="00360234">
        <w:rPr>
          <w:rFonts w:eastAsia="Calibri"/>
          <w:lang w:val="ru-RU"/>
        </w:rPr>
        <w:t xml:space="preserve"> Особенности </w:t>
      </w:r>
      <w:r w:rsidR="00694599" w:rsidRPr="00360234">
        <w:rPr>
          <w:rFonts w:eastAsia="Calibri"/>
          <w:lang w:val="ru-RU"/>
        </w:rPr>
        <w:t>аккумуляции</w:t>
      </w:r>
      <w:r w:rsidRPr="00360234">
        <w:rPr>
          <w:rFonts w:eastAsia="Calibri"/>
          <w:lang w:val="ru-RU"/>
        </w:rPr>
        <w:t xml:space="preserve"> меди</w:t>
      </w:r>
      <w:r w:rsidR="00984CF6" w:rsidRPr="00360234">
        <w:rPr>
          <w:rFonts w:eastAsia="Calibri"/>
          <w:lang w:val="ru-RU"/>
        </w:rPr>
        <w:t>,</w:t>
      </w:r>
      <w:r w:rsidR="006B78BC" w:rsidRPr="00360234">
        <w:rPr>
          <w:rFonts w:eastAsia="Calibri"/>
          <w:lang w:val="ru-RU"/>
        </w:rPr>
        <w:t xml:space="preserve"> кобальта</w:t>
      </w:r>
      <w:r w:rsidR="00984CF6" w:rsidRPr="00360234">
        <w:rPr>
          <w:rFonts w:eastAsia="Calibri"/>
          <w:lang w:val="ru-RU"/>
        </w:rPr>
        <w:t xml:space="preserve"> и йода</w:t>
      </w:r>
      <w:r w:rsidR="006B78BC" w:rsidRPr="00360234">
        <w:rPr>
          <w:rFonts w:eastAsia="Calibri"/>
          <w:lang w:val="ru-RU"/>
        </w:rPr>
        <w:t xml:space="preserve"> почвенными микроорганизмами</w:t>
      </w:r>
      <w:bookmarkEnd w:id="50"/>
    </w:p>
    <w:p w:rsidR="00235622" w:rsidRDefault="00235622" w:rsidP="00984CF6">
      <w:pPr>
        <w:widowControl/>
        <w:autoSpaceDE/>
        <w:autoSpaceDN/>
        <w:adjustRightInd/>
        <w:spacing w:line="360" w:lineRule="auto"/>
        <w:jc w:val="both"/>
        <w:rPr>
          <w:rFonts w:eastAsia="Calibri"/>
          <w:b/>
          <w:sz w:val="24"/>
          <w:szCs w:val="24"/>
          <w:lang w:eastAsia="en-US"/>
        </w:rPr>
      </w:pPr>
    </w:p>
    <w:p w:rsidR="006B78BC" w:rsidRPr="006B78BC" w:rsidRDefault="006B78BC" w:rsidP="00AD2B71">
      <w:pPr>
        <w:widowControl/>
        <w:autoSpaceDE/>
        <w:autoSpaceDN/>
        <w:adjustRightInd/>
        <w:spacing w:before="120" w:line="360" w:lineRule="auto"/>
        <w:ind w:firstLine="708"/>
        <w:jc w:val="both"/>
        <w:rPr>
          <w:sz w:val="24"/>
          <w:szCs w:val="24"/>
          <w:lang w:eastAsia="en-US"/>
        </w:rPr>
      </w:pPr>
      <w:r w:rsidRPr="006B78BC">
        <w:rPr>
          <w:sz w:val="24"/>
          <w:szCs w:val="24"/>
          <w:lang w:eastAsia="en-US"/>
        </w:rPr>
        <w:t xml:space="preserve">Почвенные микроорганизмы являются удобным объектом для изучения специфики адаптации биоты к естественному геохимическому фону </w:t>
      </w:r>
      <w:r w:rsidR="0053694B" w:rsidRPr="0053694B">
        <w:rPr>
          <w:sz w:val="24"/>
          <w:szCs w:val="24"/>
          <w:lang w:eastAsia="en-US"/>
        </w:rPr>
        <w:t>[</w:t>
      </w:r>
      <w:r w:rsidRPr="006B78BC">
        <w:rPr>
          <w:sz w:val="24"/>
          <w:szCs w:val="24"/>
          <w:lang w:eastAsia="en-US"/>
        </w:rPr>
        <w:t xml:space="preserve">Летунова, </w:t>
      </w:r>
      <w:r w:rsidR="0053694B">
        <w:rPr>
          <w:sz w:val="24"/>
          <w:szCs w:val="24"/>
          <w:lang w:eastAsia="en-US"/>
        </w:rPr>
        <w:t>Ковальский, 1978]</w:t>
      </w:r>
      <w:r w:rsidRPr="006B78BC">
        <w:rPr>
          <w:sz w:val="24"/>
          <w:szCs w:val="24"/>
          <w:lang w:eastAsia="en-US"/>
        </w:rPr>
        <w:t>.</w:t>
      </w:r>
      <w:r w:rsidR="00615E57">
        <w:rPr>
          <w:sz w:val="24"/>
          <w:szCs w:val="24"/>
          <w:lang w:eastAsia="en-US"/>
        </w:rPr>
        <w:t xml:space="preserve"> </w:t>
      </w:r>
      <w:r w:rsidRPr="006B78BC">
        <w:rPr>
          <w:sz w:val="24"/>
          <w:szCs w:val="24"/>
          <w:lang w:eastAsia="en-US"/>
        </w:rPr>
        <w:t>Одной из целей наших исследований было изучение накопления меди, кобальта и йода в биомассе микроорганизмов, обитающих в условиях различного геохимического фона, обусловленного типом почвообразующих пород. В качестве геохимически контрастных были выбраны почвы, сформированные: 1) на элювии пермских отложений и относительно обогащенных медью и кобальтом (Пермская область), 2) на флювиогляциальных и аллювиальных отложениях, подстилаемых  элювием коренных пород (Кировская область), на флювиогляциальных отложениях московского возраста (Тверская область), на флювиогляциальных отложениях валдайского возраста (Новгородская область)</w:t>
      </w:r>
      <w:r w:rsidRPr="006B78BC">
        <w:rPr>
          <w:rFonts w:eastAsia="Calibri"/>
          <w:sz w:val="24"/>
          <w:szCs w:val="24"/>
          <w:lang w:eastAsia="en-US"/>
        </w:rPr>
        <w:t xml:space="preserve"> </w:t>
      </w:r>
      <w:r w:rsidR="0053694B" w:rsidRPr="0053694B">
        <w:rPr>
          <w:rFonts w:eastAsia="Calibri"/>
          <w:sz w:val="24"/>
          <w:szCs w:val="24"/>
          <w:lang w:eastAsia="en-US"/>
        </w:rPr>
        <w:t>[</w:t>
      </w:r>
      <w:r w:rsidRPr="006B78BC">
        <w:rPr>
          <w:rFonts w:eastAsia="Calibri"/>
          <w:bCs/>
          <w:sz w:val="24"/>
          <w:szCs w:val="24"/>
          <w:lang w:eastAsia="en-US"/>
        </w:rPr>
        <w:t>Коробова, Алексеева, Летунова, 1983; Коробова, Алексеева, Летунова,</w:t>
      </w:r>
      <w:r w:rsidR="00065BE4">
        <w:rPr>
          <w:rFonts w:eastAsia="Calibri"/>
          <w:bCs/>
          <w:sz w:val="24"/>
          <w:szCs w:val="24"/>
          <w:lang w:eastAsia="en-US"/>
        </w:rPr>
        <w:t xml:space="preserve"> </w:t>
      </w:r>
      <w:r w:rsidRPr="006B78BC">
        <w:rPr>
          <w:rFonts w:eastAsia="Calibri"/>
          <w:bCs/>
          <w:sz w:val="24"/>
          <w:szCs w:val="24"/>
          <w:lang w:eastAsia="en-US"/>
        </w:rPr>
        <w:t>Зол</w:t>
      </w:r>
      <w:r w:rsidR="0053694B">
        <w:rPr>
          <w:rFonts w:eastAsia="Calibri"/>
          <w:bCs/>
          <w:sz w:val="24"/>
          <w:szCs w:val="24"/>
          <w:lang w:eastAsia="en-US"/>
        </w:rPr>
        <w:t>отарева, 1984]</w:t>
      </w:r>
      <w:r w:rsidRPr="006B78BC">
        <w:rPr>
          <w:rFonts w:eastAsia="Calibri"/>
          <w:bCs/>
          <w:sz w:val="24"/>
          <w:szCs w:val="24"/>
          <w:lang w:eastAsia="en-US"/>
        </w:rPr>
        <w:t>.</w:t>
      </w:r>
    </w:p>
    <w:p w:rsidR="006B78BC" w:rsidRPr="005A3B30" w:rsidRDefault="006B78BC" w:rsidP="00AD2B71">
      <w:pPr>
        <w:widowControl/>
        <w:autoSpaceDE/>
        <w:autoSpaceDN/>
        <w:adjustRightInd/>
        <w:spacing w:before="120" w:line="360" w:lineRule="auto"/>
        <w:rPr>
          <w:sz w:val="24"/>
          <w:szCs w:val="24"/>
        </w:rPr>
      </w:pPr>
      <w:r w:rsidRPr="005A3B30">
        <w:rPr>
          <w:sz w:val="24"/>
          <w:szCs w:val="24"/>
        </w:rPr>
        <w:t>Таблица 3.</w:t>
      </w:r>
      <w:r w:rsidR="007765CB">
        <w:rPr>
          <w:sz w:val="24"/>
          <w:szCs w:val="24"/>
        </w:rPr>
        <w:t>9</w:t>
      </w:r>
      <w:r w:rsidR="007B4D52">
        <w:rPr>
          <w:sz w:val="24"/>
          <w:szCs w:val="24"/>
        </w:rPr>
        <w:t>.</w:t>
      </w:r>
      <w:r w:rsidRPr="005A3B30">
        <w:rPr>
          <w:sz w:val="24"/>
          <w:szCs w:val="24"/>
        </w:rPr>
        <w:t xml:space="preserve"> Концентрирование йода почвенными микроорганизмами</w:t>
      </w:r>
    </w:p>
    <w:tbl>
      <w:tblPr>
        <w:tblpPr w:leftFromText="180" w:rightFromText="180" w:vertAnchor="text" w:horzAnchor="margin" w:tblpX="108" w:tblpY="323"/>
        <w:tblW w:w="9684" w:type="dxa"/>
        <w:tblBorders>
          <w:top w:val="single" w:sz="4" w:space="0" w:color="auto"/>
          <w:bottom w:val="single" w:sz="4" w:space="0" w:color="auto"/>
          <w:insideH w:val="single" w:sz="4" w:space="0" w:color="auto"/>
        </w:tblBorders>
        <w:tblLook w:val="0000" w:firstRow="0" w:lastRow="0" w:firstColumn="0" w:lastColumn="0" w:noHBand="0" w:noVBand="0"/>
      </w:tblPr>
      <w:tblGrid>
        <w:gridCol w:w="3312"/>
        <w:gridCol w:w="1440"/>
        <w:gridCol w:w="720"/>
        <w:gridCol w:w="876"/>
        <w:gridCol w:w="924"/>
        <w:gridCol w:w="900"/>
        <w:gridCol w:w="756"/>
        <w:gridCol w:w="756"/>
      </w:tblGrid>
      <w:tr w:rsidR="006B78BC" w:rsidRPr="006B78BC" w:rsidTr="004F0912">
        <w:trPr>
          <w:trHeight w:val="255"/>
        </w:trPr>
        <w:tc>
          <w:tcPr>
            <w:tcW w:w="3312"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Параметр</w:t>
            </w:r>
          </w:p>
        </w:tc>
        <w:tc>
          <w:tcPr>
            <w:tcW w:w="1440"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rPr>
              <w:t>Ед</w:t>
            </w:r>
            <w:r w:rsidRPr="007B4D52">
              <w:rPr>
                <w:sz w:val="24"/>
                <w:szCs w:val="24"/>
              </w:rPr>
              <w:t xml:space="preserve">. </w:t>
            </w:r>
            <w:r w:rsidRPr="00F343A1">
              <w:rPr>
                <w:sz w:val="24"/>
                <w:szCs w:val="24"/>
              </w:rPr>
              <w:t>изм</w:t>
            </w:r>
            <w:r w:rsidRPr="007B4D52">
              <w:rPr>
                <w:sz w:val="24"/>
                <w:szCs w:val="24"/>
              </w:rPr>
              <w:t>.</w:t>
            </w:r>
          </w:p>
        </w:tc>
        <w:tc>
          <w:tcPr>
            <w:tcW w:w="720"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lang w:val="en-US"/>
              </w:rPr>
              <w:t>n</w:t>
            </w:r>
          </w:p>
        </w:tc>
        <w:tc>
          <w:tcPr>
            <w:tcW w:w="876"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lang w:val="en-US"/>
              </w:rPr>
              <w:t>min</w:t>
            </w:r>
          </w:p>
        </w:tc>
        <w:tc>
          <w:tcPr>
            <w:tcW w:w="924"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lang w:val="en-US"/>
              </w:rPr>
              <w:t>max</w:t>
            </w:r>
          </w:p>
        </w:tc>
        <w:tc>
          <w:tcPr>
            <w:tcW w:w="900"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lang w:val="en-US"/>
              </w:rPr>
              <w:t>mean</w:t>
            </w:r>
          </w:p>
        </w:tc>
        <w:tc>
          <w:tcPr>
            <w:tcW w:w="756"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rPr>
              <w:t>σ</w:t>
            </w:r>
          </w:p>
        </w:tc>
        <w:tc>
          <w:tcPr>
            <w:tcW w:w="756" w:type="dxa"/>
            <w:noWrap/>
            <w:vAlign w:val="bottom"/>
          </w:tcPr>
          <w:p w:rsidR="006B78BC" w:rsidRPr="007B4D52" w:rsidRDefault="006B78BC" w:rsidP="004F0912">
            <w:pPr>
              <w:widowControl/>
              <w:autoSpaceDE/>
              <w:autoSpaceDN/>
              <w:adjustRightInd/>
              <w:spacing w:line="360" w:lineRule="auto"/>
              <w:rPr>
                <w:sz w:val="24"/>
                <w:szCs w:val="24"/>
              </w:rPr>
            </w:pPr>
            <w:r w:rsidRPr="00F343A1">
              <w:rPr>
                <w:sz w:val="24"/>
                <w:szCs w:val="24"/>
                <w:lang w:val="en-US"/>
              </w:rPr>
              <w:t>Ge</w:t>
            </w:r>
          </w:p>
        </w:tc>
      </w:tr>
      <w:tr w:rsidR="006B78BC" w:rsidRPr="006B78BC" w:rsidTr="004F0912">
        <w:trPr>
          <w:trHeight w:val="255"/>
        </w:trPr>
        <w:tc>
          <w:tcPr>
            <w:tcW w:w="3312"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Йод в почве</w:t>
            </w:r>
          </w:p>
        </w:tc>
        <w:tc>
          <w:tcPr>
            <w:tcW w:w="144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мг/кг в.с.м.</w:t>
            </w:r>
          </w:p>
        </w:tc>
        <w:tc>
          <w:tcPr>
            <w:tcW w:w="720" w:type="dxa"/>
            <w:noWrap/>
            <w:vAlign w:val="bottom"/>
          </w:tcPr>
          <w:p w:rsidR="006B78BC" w:rsidRPr="007B4D52" w:rsidRDefault="006B78BC" w:rsidP="004F0912">
            <w:pPr>
              <w:widowControl/>
              <w:autoSpaceDE/>
              <w:autoSpaceDN/>
              <w:adjustRightInd/>
              <w:spacing w:line="360" w:lineRule="auto"/>
              <w:rPr>
                <w:sz w:val="24"/>
                <w:szCs w:val="24"/>
              </w:rPr>
            </w:pPr>
            <w:r w:rsidRPr="007B4D52">
              <w:rPr>
                <w:sz w:val="24"/>
                <w:szCs w:val="24"/>
              </w:rPr>
              <w:t>42</w:t>
            </w:r>
          </w:p>
        </w:tc>
        <w:tc>
          <w:tcPr>
            <w:tcW w:w="876" w:type="dxa"/>
            <w:noWrap/>
            <w:vAlign w:val="bottom"/>
          </w:tcPr>
          <w:p w:rsidR="006B78BC" w:rsidRPr="007B4D52" w:rsidRDefault="006B78BC" w:rsidP="004F0912">
            <w:pPr>
              <w:widowControl/>
              <w:autoSpaceDE/>
              <w:autoSpaceDN/>
              <w:adjustRightInd/>
              <w:spacing w:line="360" w:lineRule="auto"/>
              <w:rPr>
                <w:sz w:val="24"/>
                <w:szCs w:val="24"/>
              </w:rPr>
            </w:pPr>
            <w:r w:rsidRPr="007B4D52">
              <w:rPr>
                <w:sz w:val="24"/>
                <w:szCs w:val="24"/>
              </w:rPr>
              <w:t>0,15</w:t>
            </w:r>
          </w:p>
        </w:tc>
        <w:tc>
          <w:tcPr>
            <w:tcW w:w="924" w:type="dxa"/>
            <w:noWrap/>
            <w:vAlign w:val="bottom"/>
          </w:tcPr>
          <w:p w:rsidR="006B78BC" w:rsidRPr="007B4D52" w:rsidRDefault="006B78BC" w:rsidP="004F0912">
            <w:pPr>
              <w:widowControl/>
              <w:autoSpaceDE/>
              <w:autoSpaceDN/>
              <w:adjustRightInd/>
              <w:spacing w:line="360" w:lineRule="auto"/>
              <w:rPr>
                <w:sz w:val="24"/>
                <w:szCs w:val="24"/>
              </w:rPr>
            </w:pPr>
            <w:r w:rsidRPr="007B4D52">
              <w:rPr>
                <w:sz w:val="24"/>
                <w:szCs w:val="24"/>
              </w:rPr>
              <w:t>24,1</w:t>
            </w:r>
          </w:p>
        </w:tc>
        <w:tc>
          <w:tcPr>
            <w:tcW w:w="900" w:type="dxa"/>
            <w:noWrap/>
            <w:vAlign w:val="bottom"/>
          </w:tcPr>
          <w:p w:rsidR="006B78BC" w:rsidRPr="007B4D52" w:rsidRDefault="006B78BC" w:rsidP="004F0912">
            <w:pPr>
              <w:widowControl/>
              <w:autoSpaceDE/>
              <w:autoSpaceDN/>
              <w:adjustRightInd/>
              <w:spacing w:line="360" w:lineRule="auto"/>
              <w:rPr>
                <w:sz w:val="24"/>
                <w:szCs w:val="24"/>
              </w:rPr>
            </w:pPr>
            <w:r w:rsidRPr="007B4D52">
              <w:rPr>
                <w:sz w:val="24"/>
                <w:szCs w:val="24"/>
              </w:rPr>
              <w:t>3,35</w:t>
            </w:r>
          </w:p>
        </w:tc>
        <w:tc>
          <w:tcPr>
            <w:tcW w:w="756" w:type="dxa"/>
            <w:noWrap/>
            <w:vAlign w:val="bottom"/>
          </w:tcPr>
          <w:p w:rsidR="006B78BC" w:rsidRPr="007B4D52" w:rsidRDefault="006B78BC" w:rsidP="004F0912">
            <w:pPr>
              <w:widowControl/>
              <w:autoSpaceDE/>
              <w:autoSpaceDN/>
              <w:adjustRightInd/>
              <w:spacing w:line="360" w:lineRule="auto"/>
              <w:rPr>
                <w:sz w:val="24"/>
                <w:szCs w:val="24"/>
              </w:rPr>
            </w:pPr>
            <w:r w:rsidRPr="007B4D52">
              <w:rPr>
                <w:sz w:val="24"/>
                <w:szCs w:val="24"/>
              </w:rPr>
              <w:t>4,33</w:t>
            </w:r>
          </w:p>
        </w:tc>
        <w:tc>
          <w:tcPr>
            <w:tcW w:w="756" w:type="dxa"/>
            <w:noWrap/>
            <w:vAlign w:val="bottom"/>
          </w:tcPr>
          <w:p w:rsidR="006B78BC" w:rsidRPr="007B4D52" w:rsidRDefault="006B78BC" w:rsidP="004F0912">
            <w:pPr>
              <w:widowControl/>
              <w:autoSpaceDE/>
              <w:autoSpaceDN/>
              <w:adjustRightInd/>
              <w:spacing w:line="360" w:lineRule="auto"/>
              <w:rPr>
                <w:sz w:val="24"/>
                <w:szCs w:val="24"/>
              </w:rPr>
            </w:pPr>
            <w:r w:rsidRPr="007B4D52">
              <w:rPr>
                <w:sz w:val="24"/>
                <w:szCs w:val="24"/>
              </w:rPr>
              <w:t>1,86</w:t>
            </w:r>
          </w:p>
        </w:tc>
      </w:tr>
      <w:tr w:rsidR="006B78BC" w:rsidRPr="006B78BC" w:rsidTr="004F0912">
        <w:trPr>
          <w:trHeight w:val="255"/>
        </w:trPr>
        <w:tc>
          <w:tcPr>
            <w:tcW w:w="3312"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Йод в биомассе почвенных микроорганизмов</w:t>
            </w:r>
          </w:p>
        </w:tc>
        <w:tc>
          <w:tcPr>
            <w:tcW w:w="144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мг/кг в.с.м</w:t>
            </w:r>
          </w:p>
        </w:tc>
        <w:tc>
          <w:tcPr>
            <w:tcW w:w="72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42</w:t>
            </w:r>
          </w:p>
        </w:tc>
        <w:tc>
          <w:tcPr>
            <w:tcW w:w="87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1,8</w:t>
            </w:r>
          </w:p>
        </w:tc>
        <w:tc>
          <w:tcPr>
            <w:tcW w:w="924"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147</w:t>
            </w:r>
          </w:p>
        </w:tc>
        <w:tc>
          <w:tcPr>
            <w:tcW w:w="90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24,67</w:t>
            </w:r>
          </w:p>
        </w:tc>
        <w:tc>
          <w:tcPr>
            <w:tcW w:w="75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34,37</w:t>
            </w:r>
          </w:p>
        </w:tc>
        <w:tc>
          <w:tcPr>
            <w:tcW w:w="75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11,54</w:t>
            </w:r>
          </w:p>
        </w:tc>
      </w:tr>
      <w:tr w:rsidR="006B78BC" w:rsidRPr="006B78BC" w:rsidTr="004F0912">
        <w:trPr>
          <w:trHeight w:val="255"/>
        </w:trPr>
        <w:tc>
          <w:tcPr>
            <w:tcW w:w="3312" w:type="dxa"/>
            <w:noWrap/>
            <w:vAlign w:val="bottom"/>
          </w:tcPr>
          <w:p w:rsidR="006B78BC" w:rsidRPr="00F343A1" w:rsidRDefault="006B78BC" w:rsidP="004F0912">
            <w:pPr>
              <w:widowControl/>
              <w:autoSpaceDE/>
              <w:autoSpaceDN/>
              <w:adjustRightInd/>
              <w:spacing w:line="360" w:lineRule="auto"/>
              <w:rPr>
                <w:sz w:val="24"/>
                <w:szCs w:val="24"/>
                <w:vertAlign w:val="superscript"/>
                <w:lang w:val="en-US"/>
              </w:rPr>
            </w:pPr>
            <w:r w:rsidRPr="00F343A1">
              <w:rPr>
                <w:sz w:val="24"/>
                <w:szCs w:val="24"/>
              </w:rPr>
              <w:t>Коэффициент биологического поглощения*</w:t>
            </w:r>
          </w:p>
        </w:tc>
        <w:tc>
          <w:tcPr>
            <w:tcW w:w="1440" w:type="dxa"/>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w:t>
            </w:r>
          </w:p>
        </w:tc>
        <w:tc>
          <w:tcPr>
            <w:tcW w:w="72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42</w:t>
            </w:r>
          </w:p>
        </w:tc>
        <w:tc>
          <w:tcPr>
            <w:tcW w:w="87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0,57</w:t>
            </w:r>
          </w:p>
        </w:tc>
        <w:tc>
          <w:tcPr>
            <w:tcW w:w="924"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65,9</w:t>
            </w:r>
          </w:p>
        </w:tc>
        <w:tc>
          <w:tcPr>
            <w:tcW w:w="90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13,82</w:t>
            </w:r>
          </w:p>
        </w:tc>
        <w:tc>
          <w:tcPr>
            <w:tcW w:w="75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16,08</w:t>
            </w:r>
          </w:p>
        </w:tc>
        <w:tc>
          <w:tcPr>
            <w:tcW w:w="75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7,52</w:t>
            </w:r>
          </w:p>
        </w:tc>
      </w:tr>
      <w:tr w:rsidR="006B78BC" w:rsidRPr="006B78BC" w:rsidTr="004F0912">
        <w:trPr>
          <w:trHeight w:val="255"/>
        </w:trPr>
        <w:tc>
          <w:tcPr>
            <w:tcW w:w="3312" w:type="dxa"/>
            <w:noWrap/>
            <w:vAlign w:val="bottom"/>
          </w:tcPr>
          <w:p w:rsidR="006B78BC" w:rsidRPr="00F343A1" w:rsidRDefault="006B78BC" w:rsidP="004F0912">
            <w:pPr>
              <w:widowControl/>
              <w:autoSpaceDE/>
              <w:autoSpaceDN/>
              <w:adjustRightInd/>
              <w:spacing w:line="360" w:lineRule="auto"/>
              <w:rPr>
                <w:sz w:val="24"/>
                <w:szCs w:val="24"/>
                <w:vertAlign w:val="superscript"/>
              </w:rPr>
            </w:pPr>
            <w:r w:rsidRPr="00F343A1">
              <w:rPr>
                <w:sz w:val="24"/>
                <w:szCs w:val="24"/>
              </w:rPr>
              <w:t>Доля йода, поглощенного почвенными микроорганизмами</w:t>
            </w:r>
          </w:p>
        </w:tc>
        <w:tc>
          <w:tcPr>
            <w:tcW w:w="1440" w:type="dxa"/>
            <w:vAlign w:val="bottom"/>
          </w:tcPr>
          <w:p w:rsidR="006B78BC" w:rsidRPr="00F343A1" w:rsidRDefault="006B78BC" w:rsidP="004F0912">
            <w:pPr>
              <w:widowControl/>
              <w:autoSpaceDE/>
              <w:autoSpaceDN/>
              <w:adjustRightInd/>
              <w:spacing w:line="360" w:lineRule="auto"/>
              <w:rPr>
                <w:sz w:val="24"/>
                <w:szCs w:val="24"/>
                <w:lang w:val="en-US"/>
              </w:rPr>
            </w:pPr>
            <w:r w:rsidRPr="00F343A1">
              <w:rPr>
                <w:sz w:val="24"/>
                <w:szCs w:val="24"/>
                <w:lang w:val="en-US"/>
              </w:rPr>
              <w:t>%</w:t>
            </w:r>
          </w:p>
        </w:tc>
        <w:tc>
          <w:tcPr>
            <w:tcW w:w="72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38</w:t>
            </w:r>
          </w:p>
        </w:tc>
        <w:tc>
          <w:tcPr>
            <w:tcW w:w="87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0,0575</w:t>
            </w:r>
          </w:p>
        </w:tc>
        <w:tc>
          <w:tcPr>
            <w:tcW w:w="924"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3,62</w:t>
            </w:r>
          </w:p>
        </w:tc>
        <w:tc>
          <w:tcPr>
            <w:tcW w:w="900"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0,64</w:t>
            </w:r>
          </w:p>
        </w:tc>
        <w:tc>
          <w:tcPr>
            <w:tcW w:w="75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0,82</w:t>
            </w:r>
          </w:p>
        </w:tc>
        <w:tc>
          <w:tcPr>
            <w:tcW w:w="756" w:type="dxa"/>
            <w:noWrap/>
            <w:vAlign w:val="bottom"/>
          </w:tcPr>
          <w:p w:rsidR="006B78BC" w:rsidRPr="00F343A1" w:rsidRDefault="006B78BC" w:rsidP="004F0912">
            <w:pPr>
              <w:widowControl/>
              <w:autoSpaceDE/>
              <w:autoSpaceDN/>
              <w:adjustRightInd/>
              <w:spacing w:line="360" w:lineRule="auto"/>
              <w:rPr>
                <w:sz w:val="24"/>
                <w:szCs w:val="24"/>
              </w:rPr>
            </w:pPr>
            <w:r w:rsidRPr="00F343A1">
              <w:rPr>
                <w:sz w:val="24"/>
                <w:szCs w:val="24"/>
              </w:rPr>
              <w:t>0,35</w:t>
            </w:r>
          </w:p>
        </w:tc>
      </w:tr>
    </w:tbl>
    <w:p w:rsidR="006B78BC" w:rsidRPr="00F343A1" w:rsidRDefault="006B78BC" w:rsidP="005A3B30">
      <w:pPr>
        <w:widowControl/>
        <w:autoSpaceDE/>
        <w:autoSpaceDN/>
        <w:adjustRightInd/>
        <w:spacing w:line="360" w:lineRule="auto"/>
        <w:ind w:left="-142"/>
        <w:rPr>
          <w:sz w:val="22"/>
          <w:szCs w:val="22"/>
        </w:rPr>
      </w:pPr>
      <w:r w:rsidRPr="00F343A1">
        <w:rPr>
          <w:sz w:val="22"/>
          <w:szCs w:val="22"/>
        </w:rPr>
        <w:t>*отношение содержания йода в биомассе</w:t>
      </w:r>
      <w:r w:rsidR="00984CF6" w:rsidRPr="00F343A1">
        <w:rPr>
          <w:sz w:val="22"/>
          <w:szCs w:val="22"/>
        </w:rPr>
        <w:t xml:space="preserve"> </w:t>
      </w:r>
      <w:r w:rsidR="003D14BE" w:rsidRPr="00F343A1">
        <w:rPr>
          <w:sz w:val="22"/>
          <w:szCs w:val="22"/>
        </w:rPr>
        <w:t xml:space="preserve">микроорганизмов </w:t>
      </w:r>
      <w:r w:rsidRPr="00F343A1">
        <w:rPr>
          <w:sz w:val="22"/>
          <w:szCs w:val="22"/>
        </w:rPr>
        <w:t xml:space="preserve"> к содержанию йода в почве</w:t>
      </w:r>
    </w:p>
    <w:p w:rsidR="007765CB" w:rsidRPr="00AD2B71" w:rsidRDefault="007765CB" w:rsidP="005A3B30">
      <w:pPr>
        <w:widowControl/>
        <w:autoSpaceDE/>
        <w:autoSpaceDN/>
        <w:adjustRightInd/>
        <w:spacing w:line="360" w:lineRule="auto"/>
        <w:ind w:left="-142"/>
        <w:rPr>
          <w:sz w:val="16"/>
          <w:szCs w:val="16"/>
        </w:rPr>
      </w:pPr>
    </w:p>
    <w:p w:rsidR="004F0912" w:rsidRPr="004F0912" w:rsidRDefault="004F0912" w:rsidP="004F0912">
      <w:pPr>
        <w:widowControl/>
        <w:autoSpaceDE/>
        <w:autoSpaceDN/>
        <w:adjustRightInd/>
        <w:spacing w:line="360" w:lineRule="auto"/>
        <w:ind w:firstLine="709"/>
        <w:jc w:val="both"/>
        <w:rPr>
          <w:sz w:val="24"/>
          <w:szCs w:val="24"/>
        </w:rPr>
      </w:pPr>
      <w:r w:rsidRPr="004F0912">
        <w:rPr>
          <w:sz w:val="24"/>
          <w:szCs w:val="24"/>
        </w:rPr>
        <w:t xml:space="preserve">Проведенные исследования подтвердили, что для всех трех элементов при их более низком содержании в почвах (а именно, сформированных на флювиогляциальных отложениях) активность накопления микроэлементов микроорганизмами существенно возрастает (таблица 3.8, рисунок 3.11), что может быть результатом как большей подвижности элементов в песчаных почвах, так и выработки компенсационного механизма накопления биологически важных элементов. </w:t>
      </w:r>
    </w:p>
    <w:p w:rsidR="004F0912" w:rsidRDefault="004F0912"/>
    <w:p w:rsidR="006B78BC" w:rsidRPr="006B78BC" w:rsidRDefault="00C81C3C" w:rsidP="004640B8">
      <w:pPr>
        <w:spacing w:line="360" w:lineRule="auto"/>
        <w:jc w:val="center"/>
        <w:rPr>
          <w:sz w:val="24"/>
          <w:szCs w:val="24"/>
        </w:rPr>
      </w:pPr>
      <w:r>
        <w:rPr>
          <w:noProof/>
          <w:sz w:val="24"/>
          <w:szCs w:val="24"/>
        </w:rPr>
        <w:drawing>
          <wp:inline distT="0" distB="0" distL="0" distR="0" wp14:anchorId="776CD3D7" wp14:editId="2507CD8D">
            <wp:extent cx="5142016" cy="3479471"/>
            <wp:effectExtent l="0" t="0" r="0" b="0"/>
            <wp:docPr id="515" name="Рисунок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5"/>
                    <pic:cNvPicPr>
                      <a:picLocks noChangeAspect="1" noChangeArrowheads="1"/>
                    </pic:cNvPicPr>
                  </pic:nvPicPr>
                  <pic:blipFill>
                    <a:blip r:embed="rId43" cstate="print"/>
                    <a:srcRect/>
                    <a:stretch>
                      <a:fillRect/>
                    </a:stretch>
                  </pic:blipFill>
                  <pic:spPr bwMode="auto">
                    <a:xfrm>
                      <a:off x="0" y="0"/>
                      <a:ext cx="5153708" cy="3487382"/>
                    </a:xfrm>
                    <a:prstGeom prst="rect">
                      <a:avLst/>
                    </a:prstGeom>
                    <a:noFill/>
                    <a:ln w="9525">
                      <a:noFill/>
                      <a:miter lim="800000"/>
                      <a:headEnd/>
                      <a:tailEnd/>
                    </a:ln>
                  </pic:spPr>
                </pic:pic>
              </a:graphicData>
            </a:graphic>
          </wp:inline>
        </w:drawing>
      </w:r>
    </w:p>
    <w:p w:rsidR="006B78BC" w:rsidRDefault="006B78BC" w:rsidP="003D14BE">
      <w:pPr>
        <w:widowControl/>
        <w:autoSpaceDE/>
        <w:autoSpaceDN/>
        <w:adjustRightInd/>
        <w:spacing w:line="360" w:lineRule="auto"/>
        <w:ind w:firstLine="1"/>
        <w:jc w:val="center"/>
        <w:rPr>
          <w:noProof/>
          <w:sz w:val="24"/>
          <w:szCs w:val="24"/>
        </w:rPr>
      </w:pPr>
      <w:r w:rsidRPr="003D14BE">
        <w:rPr>
          <w:noProof/>
          <w:sz w:val="24"/>
          <w:szCs w:val="24"/>
        </w:rPr>
        <w:t>Рисунок 3.1</w:t>
      </w:r>
      <w:r w:rsidR="007765CB">
        <w:rPr>
          <w:noProof/>
          <w:sz w:val="24"/>
          <w:szCs w:val="24"/>
        </w:rPr>
        <w:t>5</w:t>
      </w:r>
      <w:r w:rsidR="007B4D52">
        <w:rPr>
          <w:noProof/>
          <w:sz w:val="24"/>
          <w:szCs w:val="24"/>
        </w:rPr>
        <w:t>.</w:t>
      </w:r>
      <w:r w:rsidRPr="003D14BE">
        <w:rPr>
          <w:noProof/>
          <w:sz w:val="24"/>
          <w:szCs w:val="24"/>
        </w:rPr>
        <w:t xml:space="preserve"> Региональная геохимическая дифференциация почв и почвенных микроорганизмов по акккумумуляции микроэлементов</w:t>
      </w:r>
    </w:p>
    <w:p w:rsidR="007765CB" w:rsidRPr="003D14BE" w:rsidRDefault="007765CB" w:rsidP="003D14BE">
      <w:pPr>
        <w:widowControl/>
        <w:autoSpaceDE/>
        <w:autoSpaceDN/>
        <w:adjustRightInd/>
        <w:spacing w:line="360" w:lineRule="auto"/>
        <w:ind w:firstLine="1"/>
        <w:jc w:val="center"/>
        <w:rPr>
          <w:noProof/>
          <w:sz w:val="24"/>
          <w:szCs w:val="24"/>
        </w:rPr>
      </w:pPr>
    </w:p>
    <w:p w:rsidR="006B78BC" w:rsidRPr="006B78BC" w:rsidRDefault="006B78BC" w:rsidP="004403BD">
      <w:pPr>
        <w:widowControl/>
        <w:autoSpaceDE/>
        <w:autoSpaceDN/>
        <w:adjustRightInd/>
        <w:spacing w:after="200" w:line="360" w:lineRule="auto"/>
        <w:ind w:firstLine="1"/>
        <w:jc w:val="both"/>
        <w:rPr>
          <w:rFonts w:eastAsia="Calibri"/>
          <w:sz w:val="24"/>
          <w:szCs w:val="24"/>
          <w:lang w:eastAsia="en-US"/>
        </w:rPr>
      </w:pPr>
      <w:r w:rsidRPr="006B78BC">
        <w:rPr>
          <w:rFonts w:eastAsia="Calibri"/>
          <w:sz w:val="24"/>
          <w:szCs w:val="24"/>
          <w:lang w:eastAsia="en-US"/>
        </w:rPr>
        <w:t>Для восточных и западных регионов установлена значимая  корреляция между содержанием йода в почве, биомассой микроорганизмов</w:t>
      </w:r>
      <w:r w:rsidR="0053694B">
        <w:rPr>
          <w:rFonts w:eastAsia="Calibri"/>
          <w:sz w:val="24"/>
          <w:szCs w:val="24"/>
          <w:lang w:eastAsia="en-US"/>
        </w:rPr>
        <w:t xml:space="preserve"> и накоплением в ней йода (таблица</w:t>
      </w:r>
      <w:r w:rsidRPr="006B78BC">
        <w:rPr>
          <w:rFonts w:eastAsia="Calibri"/>
          <w:sz w:val="24"/>
          <w:szCs w:val="24"/>
          <w:lang w:eastAsia="en-US"/>
        </w:rPr>
        <w:t xml:space="preserve"> 3.9). </w:t>
      </w:r>
    </w:p>
    <w:p w:rsidR="006B78BC" w:rsidRPr="006B78BC" w:rsidRDefault="006B78BC" w:rsidP="006B78BC">
      <w:pPr>
        <w:widowControl/>
        <w:autoSpaceDE/>
        <w:autoSpaceDN/>
        <w:adjustRightInd/>
        <w:spacing w:after="200" w:line="360" w:lineRule="auto"/>
        <w:jc w:val="both"/>
        <w:rPr>
          <w:rFonts w:eastAsia="Calibri"/>
          <w:sz w:val="24"/>
          <w:szCs w:val="24"/>
          <w:lang w:eastAsia="en-US"/>
        </w:rPr>
      </w:pPr>
      <w:r w:rsidRPr="006B78BC">
        <w:rPr>
          <w:rFonts w:eastAsia="Calibri"/>
          <w:sz w:val="24"/>
          <w:szCs w:val="24"/>
          <w:lang w:eastAsia="en-US"/>
        </w:rPr>
        <w:t>Таблица 3.</w:t>
      </w:r>
      <w:r w:rsidR="007765CB">
        <w:rPr>
          <w:rFonts w:eastAsia="Calibri"/>
          <w:sz w:val="24"/>
          <w:szCs w:val="24"/>
          <w:lang w:eastAsia="en-US"/>
        </w:rPr>
        <w:t>10</w:t>
      </w:r>
      <w:r w:rsidRPr="006B78BC">
        <w:rPr>
          <w:rFonts w:eastAsia="Calibri"/>
          <w:sz w:val="24"/>
          <w:szCs w:val="24"/>
          <w:lang w:eastAsia="en-US"/>
        </w:rPr>
        <w:t xml:space="preserve"> – Значение коэффициента корреляции между содержанием йода в почве, биомассой микроорганизмов и накоплением в ней йода</w:t>
      </w:r>
    </w:p>
    <w:tbl>
      <w:tblPr>
        <w:tblW w:w="9796" w:type="dxa"/>
        <w:tblCellMar>
          <w:left w:w="0" w:type="dxa"/>
          <w:right w:w="0" w:type="dxa"/>
        </w:tblCellMar>
        <w:tblLook w:val="0600" w:firstRow="0" w:lastRow="0" w:firstColumn="0" w:lastColumn="0" w:noHBand="1" w:noVBand="1"/>
      </w:tblPr>
      <w:tblGrid>
        <w:gridCol w:w="4410"/>
        <w:gridCol w:w="1417"/>
        <w:gridCol w:w="1111"/>
        <w:gridCol w:w="1441"/>
        <w:gridCol w:w="1417"/>
      </w:tblGrid>
      <w:tr w:rsidR="006B78BC" w:rsidRPr="006B78BC" w:rsidTr="005949A1">
        <w:trPr>
          <w:trHeight w:val="1217"/>
        </w:trPr>
        <w:tc>
          <w:tcPr>
            <w:tcW w:w="4410" w:type="dxa"/>
            <w:vMerge w:val="restart"/>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center"/>
            <w:hideMark/>
          </w:tcPr>
          <w:p w:rsidR="006B78BC" w:rsidRPr="006B78BC" w:rsidRDefault="006B78BC" w:rsidP="006B78BC">
            <w:pPr>
              <w:widowControl/>
              <w:autoSpaceDE/>
              <w:autoSpaceDN/>
              <w:adjustRightInd/>
              <w:spacing w:after="200" w:line="360" w:lineRule="auto"/>
              <w:textAlignment w:val="center"/>
              <w:rPr>
                <w:rFonts w:eastAsia="Calibri"/>
                <w:sz w:val="24"/>
                <w:szCs w:val="24"/>
                <w:lang w:eastAsia="en-US"/>
              </w:rPr>
            </w:pPr>
            <w:r w:rsidRPr="006B78BC">
              <w:rPr>
                <w:rFonts w:eastAsia="Calibri"/>
                <w:color w:val="000000"/>
                <w:kern w:val="24"/>
                <w:sz w:val="24"/>
                <w:szCs w:val="24"/>
                <w:lang w:eastAsia="en-US"/>
              </w:rPr>
              <w:t>Сравниваемые параметры</w:t>
            </w:r>
          </w:p>
        </w:tc>
        <w:tc>
          <w:tcPr>
            <w:tcW w:w="2528" w:type="dxa"/>
            <w:gridSpan w:val="2"/>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065BE4">
            <w:pPr>
              <w:widowControl/>
              <w:autoSpaceDE/>
              <w:autoSpaceDN/>
              <w:adjustRightInd/>
              <w:spacing w:after="200" w:line="360" w:lineRule="auto"/>
              <w:jc w:val="center"/>
              <w:textAlignment w:val="bottom"/>
              <w:rPr>
                <w:rFonts w:eastAsia="Calibri"/>
                <w:sz w:val="24"/>
                <w:szCs w:val="24"/>
                <w:lang w:eastAsia="en-US"/>
              </w:rPr>
            </w:pPr>
            <w:r w:rsidRPr="006B78BC">
              <w:rPr>
                <w:rFonts w:eastAsia="Calibri"/>
                <w:color w:val="000000"/>
                <w:kern w:val="24"/>
                <w:sz w:val="24"/>
                <w:szCs w:val="24"/>
                <w:lang w:eastAsia="en-US"/>
              </w:rPr>
              <w:t xml:space="preserve">Пермская и </w:t>
            </w:r>
            <w:r w:rsidR="00065BE4">
              <w:rPr>
                <w:rFonts w:eastAsia="Calibri"/>
                <w:color w:val="000000"/>
                <w:kern w:val="24"/>
                <w:sz w:val="24"/>
                <w:szCs w:val="24"/>
                <w:lang w:eastAsia="en-US"/>
              </w:rPr>
              <w:t>Кировская</w:t>
            </w:r>
            <w:r w:rsidRPr="006B78BC">
              <w:rPr>
                <w:rFonts w:eastAsia="Calibri"/>
                <w:color w:val="000000"/>
                <w:kern w:val="24"/>
                <w:sz w:val="24"/>
                <w:szCs w:val="24"/>
                <w:lang w:eastAsia="en-US"/>
              </w:rPr>
              <w:t xml:space="preserve"> области, n=18</w:t>
            </w:r>
          </w:p>
        </w:tc>
        <w:tc>
          <w:tcPr>
            <w:tcW w:w="2858" w:type="dxa"/>
            <w:gridSpan w:val="2"/>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center"/>
              <w:textAlignment w:val="bottom"/>
              <w:rPr>
                <w:rFonts w:eastAsia="Calibri"/>
                <w:sz w:val="24"/>
                <w:szCs w:val="24"/>
                <w:lang w:eastAsia="en-US"/>
              </w:rPr>
            </w:pPr>
            <w:r w:rsidRPr="006B78BC">
              <w:rPr>
                <w:rFonts w:eastAsia="Calibri"/>
                <w:color w:val="000000"/>
                <w:kern w:val="24"/>
                <w:sz w:val="24"/>
                <w:szCs w:val="24"/>
                <w:lang w:eastAsia="en-US"/>
              </w:rPr>
              <w:t>Тверская и Новгородская области, n=24</w:t>
            </w:r>
          </w:p>
        </w:tc>
      </w:tr>
      <w:tr w:rsidR="006B78BC" w:rsidRPr="006B78BC" w:rsidTr="005949A1">
        <w:trPr>
          <w:trHeight w:val="326"/>
        </w:trPr>
        <w:tc>
          <w:tcPr>
            <w:tcW w:w="4410" w:type="dxa"/>
            <w:vMerge/>
            <w:tcBorders>
              <w:top w:val="single" w:sz="8" w:space="0" w:color="FFFFFF"/>
              <w:left w:val="single" w:sz="8" w:space="0" w:color="FFFFFF"/>
              <w:bottom w:val="single" w:sz="8" w:space="0" w:color="FFFFFF"/>
              <w:right w:val="single" w:sz="8" w:space="0" w:color="FFFFFF"/>
            </w:tcBorders>
            <w:vAlign w:val="center"/>
            <w:hideMark/>
          </w:tcPr>
          <w:p w:rsidR="006B78BC" w:rsidRPr="006B78BC" w:rsidRDefault="006B78BC" w:rsidP="006B78BC">
            <w:pPr>
              <w:widowControl/>
              <w:autoSpaceDE/>
              <w:autoSpaceDN/>
              <w:adjustRightInd/>
              <w:spacing w:after="200" w:line="360" w:lineRule="auto"/>
              <w:rPr>
                <w:rFonts w:eastAsia="Calibri"/>
                <w:sz w:val="24"/>
                <w:szCs w:val="24"/>
                <w:lang w:eastAsia="en-US"/>
              </w:rPr>
            </w:pP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textAlignment w:val="bottom"/>
              <w:rPr>
                <w:rFonts w:eastAsia="Calibri"/>
                <w:sz w:val="24"/>
                <w:szCs w:val="24"/>
                <w:lang w:eastAsia="en-US"/>
              </w:rPr>
            </w:pPr>
            <w:r w:rsidRPr="006B78BC">
              <w:rPr>
                <w:rFonts w:eastAsia="Calibri"/>
                <w:color w:val="000000"/>
                <w:kern w:val="24"/>
                <w:sz w:val="24"/>
                <w:szCs w:val="24"/>
                <w:lang w:val="en-GB" w:eastAsia="en-US"/>
              </w:rPr>
              <w:t>r</w:t>
            </w:r>
          </w:p>
        </w:tc>
        <w:tc>
          <w:tcPr>
            <w:tcW w:w="111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textAlignment w:val="bottom"/>
              <w:rPr>
                <w:rFonts w:eastAsia="Calibri"/>
                <w:sz w:val="24"/>
                <w:szCs w:val="24"/>
                <w:lang w:eastAsia="en-US"/>
              </w:rPr>
            </w:pPr>
            <w:r w:rsidRPr="006B78BC">
              <w:rPr>
                <w:rFonts w:eastAsia="Calibri"/>
                <w:color w:val="000000"/>
                <w:kern w:val="24"/>
                <w:sz w:val="24"/>
                <w:szCs w:val="24"/>
                <w:lang w:val="en-GB" w:eastAsia="en-US"/>
              </w:rPr>
              <w:t>P</w:t>
            </w:r>
          </w:p>
        </w:tc>
        <w:tc>
          <w:tcPr>
            <w:tcW w:w="144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textAlignment w:val="bottom"/>
              <w:rPr>
                <w:rFonts w:eastAsia="Calibri"/>
                <w:sz w:val="24"/>
                <w:szCs w:val="24"/>
                <w:lang w:eastAsia="en-US"/>
              </w:rPr>
            </w:pPr>
            <w:r w:rsidRPr="006B78BC">
              <w:rPr>
                <w:rFonts w:eastAsia="Calibri"/>
                <w:color w:val="000000"/>
                <w:kern w:val="24"/>
                <w:sz w:val="24"/>
                <w:szCs w:val="24"/>
                <w:lang w:val="en-GB" w:eastAsia="en-US"/>
              </w:rPr>
              <w:t>r</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textAlignment w:val="bottom"/>
              <w:rPr>
                <w:rFonts w:eastAsia="Calibri"/>
                <w:sz w:val="24"/>
                <w:szCs w:val="24"/>
                <w:lang w:eastAsia="en-US"/>
              </w:rPr>
            </w:pPr>
            <w:r w:rsidRPr="006B78BC">
              <w:rPr>
                <w:rFonts w:eastAsia="Calibri"/>
                <w:color w:val="000000"/>
                <w:kern w:val="24"/>
                <w:sz w:val="24"/>
                <w:szCs w:val="24"/>
                <w:lang w:val="en-GB" w:eastAsia="en-US"/>
              </w:rPr>
              <w:t>P</w:t>
            </w:r>
          </w:p>
        </w:tc>
      </w:tr>
      <w:tr w:rsidR="006B78BC" w:rsidRPr="006B78BC" w:rsidTr="005949A1">
        <w:trPr>
          <w:trHeight w:val="653"/>
        </w:trPr>
        <w:tc>
          <w:tcPr>
            <w:tcW w:w="4410"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hideMark/>
          </w:tcPr>
          <w:p w:rsidR="006B78BC" w:rsidRPr="006B78BC" w:rsidRDefault="006B78BC" w:rsidP="006B78BC">
            <w:pPr>
              <w:widowControl/>
              <w:autoSpaceDE/>
              <w:autoSpaceDN/>
              <w:adjustRightInd/>
              <w:spacing w:after="200" w:line="360" w:lineRule="auto"/>
              <w:textAlignment w:val="top"/>
              <w:rPr>
                <w:rFonts w:eastAsia="Calibri"/>
                <w:sz w:val="24"/>
                <w:szCs w:val="24"/>
                <w:lang w:eastAsia="en-US"/>
              </w:rPr>
            </w:pPr>
            <w:r w:rsidRPr="006B78BC">
              <w:rPr>
                <w:rFonts w:eastAsia="Calibri"/>
                <w:color w:val="000000"/>
                <w:kern w:val="24"/>
                <w:sz w:val="24"/>
                <w:szCs w:val="24"/>
                <w:lang w:eastAsia="en-US"/>
              </w:rPr>
              <w:t>Биомасса и содержание йода в почве</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0,515</w:t>
            </w:r>
          </w:p>
        </w:tc>
        <w:tc>
          <w:tcPr>
            <w:tcW w:w="111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0,95</w:t>
            </w:r>
          </w:p>
        </w:tc>
        <w:tc>
          <w:tcPr>
            <w:tcW w:w="144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0,619</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0,99</w:t>
            </w:r>
          </w:p>
        </w:tc>
      </w:tr>
      <w:tr w:rsidR="006B78BC" w:rsidRPr="006B78BC" w:rsidTr="005949A1">
        <w:trPr>
          <w:trHeight w:val="653"/>
        </w:trPr>
        <w:tc>
          <w:tcPr>
            <w:tcW w:w="4410"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hideMark/>
          </w:tcPr>
          <w:p w:rsidR="006B78BC" w:rsidRPr="006B78BC" w:rsidRDefault="006B78BC" w:rsidP="006B78BC">
            <w:pPr>
              <w:widowControl/>
              <w:autoSpaceDE/>
              <w:autoSpaceDN/>
              <w:adjustRightInd/>
              <w:spacing w:after="200" w:line="360" w:lineRule="auto"/>
              <w:textAlignment w:val="top"/>
              <w:rPr>
                <w:rFonts w:eastAsia="Calibri"/>
                <w:sz w:val="24"/>
                <w:szCs w:val="24"/>
                <w:lang w:eastAsia="en-US"/>
              </w:rPr>
            </w:pPr>
            <w:r w:rsidRPr="006B78BC">
              <w:rPr>
                <w:rFonts w:eastAsia="Calibri"/>
                <w:color w:val="000000"/>
                <w:kern w:val="24"/>
                <w:sz w:val="24"/>
                <w:szCs w:val="24"/>
                <w:lang w:eastAsia="en-US"/>
              </w:rPr>
              <w:t>Биомасса и содержание в ней йода</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0,431</w:t>
            </w:r>
          </w:p>
        </w:tc>
        <w:tc>
          <w:tcPr>
            <w:tcW w:w="111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0,95</w:t>
            </w:r>
          </w:p>
        </w:tc>
        <w:tc>
          <w:tcPr>
            <w:tcW w:w="144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0,866</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0,99</w:t>
            </w:r>
          </w:p>
        </w:tc>
      </w:tr>
      <w:tr w:rsidR="006B78BC" w:rsidRPr="006B78BC" w:rsidTr="005949A1">
        <w:trPr>
          <w:trHeight w:val="653"/>
        </w:trPr>
        <w:tc>
          <w:tcPr>
            <w:tcW w:w="4410"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hideMark/>
          </w:tcPr>
          <w:p w:rsidR="006B78BC" w:rsidRPr="006B78BC" w:rsidRDefault="006B78BC" w:rsidP="006B78BC">
            <w:pPr>
              <w:widowControl/>
              <w:autoSpaceDE/>
              <w:autoSpaceDN/>
              <w:adjustRightInd/>
              <w:spacing w:after="200" w:line="360" w:lineRule="auto"/>
              <w:textAlignment w:val="top"/>
              <w:rPr>
                <w:rFonts w:eastAsia="Calibri"/>
                <w:sz w:val="24"/>
                <w:szCs w:val="24"/>
                <w:lang w:eastAsia="en-US"/>
              </w:rPr>
            </w:pPr>
            <w:r w:rsidRPr="006B78BC">
              <w:rPr>
                <w:rFonts w:eastAsia="Calibri"/>
                <w:color w:val="000000"/>
                <w:kern w:val="24"/>
                <w:sz w:val="24"/>
                <w:szCs w:val="24"/>
                <w:lang w:eastAsia="en-US"/>
              </w:rPr>
              <w:t>Содержание йода в почве и биомассе</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0,408</w:t>
            </w:r>
          </w:p>
        </w:tc>
        <w:tc>
          <w:tcPr>
            <w:tcW w:w="111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0,9</w:t>
            </w:r>
          </w:p>
        </w:tc>
        <w:tc>
          <w:tcPr>
            <w:tcW w:w="1441"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0,635</w:t>
            </w:r>
          </w:p>
        </w:tc>
        <w:tc>
          <w:tcPr>
            <w:tcW w:w="1417" w:type="dxa"/>
            <w:tcBorders>
              <w:top w:val="single" w:sz="8" w:space="0" w:color="FFFFFF"/>
              <w:left w:val="single" w:sz="8" w:space="0" w:color="FFFFFF"/>
              <w:bottom w:val="single" w:sz="8" w:space="0" w:color="FFFFFF"/>
              <w:right w:val="single" w:sz="8" w:space="0" w:color="FFFFFF"/>
            </w:tcBorders>
            <w:shd w:val="clear" w:color="auto" w:fill="EAECF2"/>
            <w:tcMar>
              <w:top w:w="15" w:type="dxa"/>
              <w:left w:w="15" w:type="dxa"/>
              <w:bottom w:w="0" w:type="dxa"/>
              <w:right w:w="15" w:type="dxa"/>
            </w:tcMar>
            <w:vAlign w:val="bottom"/>
            <w:hideMark/>
          </w:tcPr>
          <w:p w:rsidR="006B78BC" w:rsidRPr="006B78BC" w:rsidRDefault="006B78BC" w:rsidP="006B78BC">
            <w:pPr>
              <w:widowControl/>
              <w:autoSpaceDE/>
              <w:autoSpaceDN/>
              <w:adjustRightInd/>
              <w:spacing w:after="200" w:line="360" w:lineRule="auto"/>
              <w:jc w:val="right"/>
              <w:textAlignment w:val="bottom"/>
              <w:rPr>
                <w:rFonts w:eastAsia="Calibri"/>
                <w:sz w:val="24"/>
                <w:szCs w:val="24"/>
                <w:lang w:eastAsia="en-US"/>
              </w:rPr>
            </w:pPr>
            <w:r w:rsidRPr="006B78BC">
              <w:rPr>
                <w:rFonts w:eastAsia="Calibri"/>
                <w:color w:val="000000"/>
                <w:kern w:val="24"/>
                <w:sz w:val="24"/>
                <w:szCs w:val="24"/>
                <w:lang w:eastAsia="en-US"/>
              </w:rPr>
              <w:t>0,99</w:t>
            </w:r>
          </w:p>
        </w:tc>
      </w:tr>
    </w:tbl>
    <w:p w:rsidR="007765CB" w:rsidRPr="007765CB" w:rsidRDefault="007765CB" w:rsidP="00102540">
      <w:pPr>
        <w:widowControl/>
        <w:autoSpaceDE/>
        <w:autoSpaceDN/>
        <w:adjustRightInd/>
        <w:spacing w:after="200" w:line="360" w:lineRule="auto"/>
        <w:ind w:firstLine="709"/>
        <w:jc w:val="both"/>
        <w:rPr>
          <w:rFonts w:eastAsia="Calibri"/>
          <w:sz w:val="16"/>
          <w:szCs w:val="16"/>
          <w:lang w:eastAsia="en-US"/>
        </w:rPr>
      </w:pPr>
    </w:p>
    <w:p w:rsidR="006B78BC" w:rsidRPr="006B78BC" w:rsidRDefault="006B78BC" w:rsidP="00102540">
      <w:pPr>
        <w:widowControl/>
        <w:autoSpaceDE/>
        <w:autoSpaceDN/>
        <w:adjustRightInd/>
        <w:spacing w:after="200" w:line="360" w:lineRule="auto"/>
        <w:ind w:firstLine="709"/>
        <w:jc w:val="both"/>
        <w:rPr>
          <w:rFonts w:eastAsia="Calibri"/>
          <w:sz w:val="24"/>
          <w:szCs w:val="24"/>
          <w:lang w:eastAsia="en-US"/>
        </w:rPr>
      </w:pPr>
      <w:r w:rsidRPr="006B78BC">
        <w:rPr>
          <w:rFonts w:eastAsia="Calibri"/>
          <w:sz w:val="24"/>
          <w:szCs w:val="24"/>
          <w:lang w:eastAsia="en-US"/>
        </w:rPr>
        <w:t>Важным критерием оценки биологических реакций на загрязнение среды является пороговая чувствительность организмов к этим факторам. Для установления различий в пороговой чувствительности (устойчивости) микроорганизмов, обитающих в у</w:t>
      </w:r>
      <w:r w:rsidR="00F343A1">
        <w:rPr>
          <w:rFonts w:eastAsia="Calibri"/>
          <w:sz w:val="24"/>
          <w:szCs w:val="24"/>
          <w:lang w:eastAsia="en-US"/>
        </w:rPr>
        <w:t>словиях различного естественно</w:t>
      </w:r>
      <w:r w:rsidRPr="006B78BC">
        <w:rPr>
          <w:rFonts w:eastAsia="Calibri"/>
          <w:sz w:val="24"/>
          <w:szCs w:val="24"/>
          <w:lang w:eastAsia="en-US"/>
        </w:rPr>
        <w:t xml:space="preserve">-природного геохимического фона, микроорганизмы, выделенные из местных почв, выращивали в питательном субстрате с нарастающим уровнем введенного количества микроэлементов </w:t>
      </w:r>
      <w:r w:rsidR="0053694B" w:rsidRPr="0053694B">
        <w:rPr>
          <w:rFonts w:eastAsia="Calibri"/>
          <w:sz w:val="24"/>
          <w:szCs w:val="24"/>
          <w:lang w:eastAsia="en-US"/>
        </w:rPr>
        <w:t>[</w:t>
      </w:r>
      <w:r w:rsidRPr="006B78BC">
        <w:rPr>
          <w:rFonts w:eastAsia="Calibri"/>
          <w:sz w:val="24"/>
          <w:szCs w:val="24"/>
          <w:lang w:eastAsia="en-US"/>
        </w:rPr>
        <w:t>Летунова и др</w:t>
      </w:r>
      <w:r w:rsidR="00065BE4">
        <w:rPr>
          <w:rFonts w:eastAsia="Calibri"/>
          <w:sz w:val="24"/>
          <w:szCs w:val="24"/>
          <w:lang w:eastAsia="en-US"/>
        </w:rPr>
        <w:t>.</w:t>
      </w:r>
      <w:r w:rsidR="0053694B">
        <w:rPr>
          <w:rFonts w:eastAsia="Calibri"/>
          <w:sz w:val="24"/>
          <w:szCs w:val="24"/>
          <w:lang w:eastAsia="en-US"/>
        </w:rPr>
        <w:t>, 1986, 1988]</w:t>
      </w:r>
      <w:r w:rsidRPr="006B78BC">
        <w:rPr>
          <w:rFonts w:eastAsia="Calibri"/>
          <w:sz w:val="24"/>
          <w:szCs w:val="24"/>
          <w:lang w:eastAsia="en-US"/>
        </w:rPr>
        <w:t>.</w:t>
      </w:r>
    </w:p>
    <w:p w:rsidR="006B78BC" w:rsidRPr="006B78BC" w:rsidRDefault="006B78BC" w:rsidP="00102540">
      <w:pPr>
        <w:widowControl/>
        <w:autoSpaceDE/>
        <w:autoSpaceDN/>
        <w:adjustRightInd/>
        <w:spacing w:after="200" w:line="360" w:lineRule="auto"/>
        <w:ind w:firstLine="709"/>
        <w:jc w:val="both"/>
        <w:rPr>
          <w:rFonts w:eastAsia="Calibri"/>
          <w:sz w:val="24"/>
          <w:szCs w:val="24"/>
          <w:lang w:eastAsia="en-US"/>
        </w:rPr>
      </w:pPr>
      <w:r w:rsidRPr="006B78BC">
        <w:rPr>
          <w:rFonts w:eastAsia="Calibri"/>
          <w:sz w:val="24"/>
          <w:szCs w:val="24"/>
          <w:lang w:eastAsia="en-US"/>
        </w:rPr>
        <w:t>Было показано, что большинство изученных штаммов (81% по кобальту и 95% по меди) имеют пределы роста при концентрациях, выше естественно-природных на один по меди и два по кобальту порядка. Среди штаммов с пределом роста при 0, 01% йода в среде преобладают имеющие низкий порог роста (10</w:t>
      </w:r>
      <w:r w:rsidRPr="006B78BC">
        <w:rPr>
          <w:rFonts w:eastAsia="Calibri"/>
          <w:sz w:val="24"/>
          <w:szCs w:val="24"/>
          <w:vertAlign w:val="superscript"/>
          <w:lang w:eastAsia="en-US"/>
        </w:rPr>
        <w:t>-4</w:t>
      </w:r>
      <w:r w:rsidRPr="006B78BC">
        <w:rPr>
          <w:rFonts w:eastAsia="Calibri"/>
          <w:sz w:val="24"/>
          <w:szCs w:val="24"/>
          <w:lang w:eastAsia="en-US"/>
        </w:rPr>
        <w:t xml:space="preserve">%), а с повышением устойчивости к высоким концентрациям, увеличивается число штаммов без порога или с более высокой пороговой концентрацией. Микроорганизмы НЗ имеют наиболее требовательны к содержанию в среде йода, причем адаптированы практически в равной мере к его концентрациям в среде от 0,01% до 1%, т.е. в пределах трех порядков величин (рисунок 3.12, </w:t>
      </w:r>
      <w:r w:rsidR="0053694B" w:rsidRPr="0053694B">
        <w:rPr>
          <w:rFonts w:eastAsia="Calibri"/>
          <w:sz w:val="24"/>
          <w:szCs w:val="24"/>
          <w:lang w:eastAsia="en-US"/>
        </w:rPr>
        <w:t>[</w:t>
      </w:r>
      <w:r w:rsidRPr="006B78BC">
        <w:rPr>
          <w:rFonts w:eastAsia="Calibri"/>
          <w:sz w:val="24"/>
          <w:szCs w:val="24"/>
          <w:lang w:eastAsia="en-US"/>
        </w:rPr>
        <w:t>Коробова, 1992</w:t>
      </w:r>
      <w:r w:rsidR="0053694B" w:rsidRPr="0053694B">
        <w:rPr>
          <w:rFonts w:eastAsia="Calibri"/>
          <w:sz w:val="24"/>
          <w:szCs w:val="24"/>
          <w:lang w:eastAsia="en-US"/>
        </w:rPr>
        <w:t>]</w:t>
      </w:r>
      <w:r w:rsidRPr="006B78BC">
        <w:rPr>
          <w:rFonts w:eastAsia="Calibri"/>
          <w:sz w:val="24"/>
          <w:szCs w:val="24"/>
          <w:lang w:eastAsia="en-US"/>
        </w:rPr>
        <w:t>), что может отражать генетически закрепленную адаптацию к более высокому содержанию йода в среде.</w:t>
      </w:r>
    </w:p>
    <w:p w:rsidR="003D14BE" w:rsidRPr="003D14BE" w:rsidRDefault="00C81C3C" w:rsidP="003D14BE">
      <w:pPr>
        <w:widowControl/>
        <w:autoSpaceDE/>
        <w:autoSpaceDN/>
        <w:adjustRightInd/>
        <w:spacing w:after="200" w:line="360" w:lineRule="auto"/>
        <w:ind w:firstLine="709"/>
        <w:rPr>
          <w:rFonts w:eastAsia="Calibri"/>
          <w:noProof/>
          <w:sz w:val="16"/>
          <w:szCs w:val="16"/>
        </w:rPr>
      </w:pPr>
      <w:r>
        <w:rPr>
          <w:rFonts w:eastAsia="Calibri"/>
          <w:noProof/>
          <w:sz w:val="24"/>
          <w:szCs w:val="24"/>
        </w:rPr>
        <w:drawing>
          <wp:inline distT="0" distB="0" distL="0" distR="0" wp14:anchorId="37656A06" wp14:editId="48A12CD0">
            <wp:extent cx="4776975" cy="2278380"/>
            <wp:effectExtent l="0" t="0" r="0" b="0"/>
            <wp:docPr id="516" name="Рисунок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9"/>
                    <pic:cNvPicPr>
                      <a:picLocks noChangeAspect="1" noChangeArrowheads="1"/>
                    </pic:cNvPicPr>
                  </pic:nvPicPr>
                  <pic:blipFill>
                    <a:blip r:embed="rId44" cstate="print"/>
                    <a:srcRect/>
                    <a:stretch>
                      <a:fillRect/>
                    </a:stretch>
                  </pic:blipFill>
                  <pic:spPr bwMode="auto">
                    <a:xfrm>
                      <a:off x="0" y="0"/>
                      <a:ext cx="4797269" cy="2288059"/>
                    </a:xfrm>
                    <a:prstGeom prst="rect">
                      <a:avLst/>
                    </a:prstGeom>
                    <a:noFill/>
                    <a:ln w="9525">
                      <a:noFill/>
                      <a:miter lim="800000"/>
                      <a:headEnd/>
                      <a:tailEnd/>
                    </a:ln>
                  </pic:spPr>
                </pic:pic>
              </a:graphicData>
            </a:graphic>
          </wp:inline>
        </w:drawing>
      </w:r>
    </w:p>
    <w:p w:rsidR="006B78BC" w:rsidRPr="006B78BC" w:rsidRDefault="006B78BC" w:rsidP="00AD2B71">
      <w:pPr>
        <w:widowControl/>
        <w:autoSpaceDE/>
        <w:autoSpaceDN/>
        <w:adjustRightInd/>
        <w:spacing w:after="200" w:line="360" w:lineRule="auto"/>
        <w:ind w:firstLine="709"/>
        <w:jc w:val="center"/>
        <w:rPr>
          <w:rFonts w:eastAsia="Calibri"/>
          <w:bCs/>
          <w:sz w:val="24"/>
          <w:szCs w:val="24"/>
          <w:lang w:eastAsia="en-US"/>
        </w:rPr>
      </w:pPr>
      <w:r w:rsidRPr="006B78BC">
        <w:rPr>
          <w:rFonts w:eastAsia="Calibri"/>
          <w:sz w:val="24"/>
          <w:szCs w:val="24"/>
          <w:lang w:eastAsia="en-US"/>
        </w:rPr>
        <w:t>Рисунок 3.1</w:t>
      </w:r>
      <w:r w:rsidR="007765CB">
        <w:rPr>
          <w:rFonts w:eastAsia="Calibri"/>
          <w:sz w:val="24"/>
          <w:szCs w:val="24"/>
          <w:lang w:eastAsia="en-US"/>
        </w:rPr>
        <w:t>6</w:t>
      </w:r>
      <w:r w:rsidR="007B4D52">
        <w:rPr>
          <w:rFonts w:eastAsia="Calibri"/>
          <w:sz w:val="24"/>
          <w:szCs w:val="24"/>
          <w:lang w:eastAsia="en-US"/>
        </w:rPr>
        <w:t>.</w:t>
      </w:r>
      <w:r w:rsidRPr="006B78BC">
        <w:rPr>
          <w:rFonts w:eastAsia="Calibri"/>
          <w:sz w:val="24"/>
          <w:szCs w:val="24"/>
          <w:lang w:eastAsia="en-US"/>
        </w:rPr>
        <w:t xml:space="preserve"> </w:t>
      </w:r>
      <w:r w:rsidRPr="006B78BC">
        <w:rPr>
          <w:rFonts w:eastAsia="Calibri"/>
          <w:bCs/>
          <w:sz w:val="24"/>
          <w:szCs w:val="24"/>
          <w:lang w:eastAsia="en-US"/>
        </w:rPr>
        <w:t xml:space="preserve">Различная устойчивость микроорганизмов НЗ к йоду, кобальту и меди в среде </w:t>
      </w:r>
      <w:r w:rsidR="0053694B" w:rsidRPr="0053694B">
        <w:rPr>
          <w:rFonts w:eastAsia="Calibri"/>
          <w:bCs/>
          <w:sz w:val="24"/>
          <w:szCs w:val="24"/>
          <w:lang w:eastAsia="en-US"/>
        </w:rPr>
        <w:t>[</w:t>
      </w:r>
      <w:r w:rsidR="0053694B">
        <w:rPr>
          <w:rFonts w:eastAsia="Calibri"/>
          <w:bCs/>
          <w:sz w:val="24"/>
          <w:szCs w:val="24"/>
          <w:lang w:eastAsia="en-US"/>
        </w:rPr>
        <w:t>Летунова, и др., 1986, 1988]</w:t>
      </w:r>
    </w:p>
    <w:p w:rsidR="006B78BC" w:rsidRPr="006B78BC" w:rsidRDefault="006B78BC" w:rsidP="00D06D26">
      <w:pPr>
        <w:widowControl/>
        <w:autoSpaceDE/>
        <w:autoSpaceDN/>
        <w:adjustRightInd/>
        <w:spacing w:after="200" w:line="360" w:lineRule="auto"/>
        <w:ind w:firstLine="709"/>
        <w:jc w:val="both"/>
        <w:rPr>
          <w:rFonts w:eastAsia="Calibri"/>
          <w:sz w:val="24"/>
          <w:szCs w:val="24"/>
          <w:lang w:eastAsia="en-US"/>
        </w:rPr>
      </w:pPr>
      <w:r w:rsidRPr="006B78BC">
        <w:rPr>
          <w:rFonts w:eastAsia="Calibri"/>
          <w:bCs/>
          <w:sz w:val="24"/>
          <w:szCs w:val="24"/>
          <w:lang w:eastAsia="en-US"/>
        </w:rPr>
        <w:t xml:space="preserve">На примере распространенного в НЗ гриба </w:t>
      </w:r>
      <w:r w:rsidRPr="006B78BC">
        <w:rPr>
          <w:rFonts w:eastAsia="Calibri"/>
          <w:bCs/>
          <w:sz w:val="24"/>
          <w:szCs w:val="24"/>
          <w:lang w:val="en-US" w:eastAsia="en-US"/>
        </w:rPr>
        <w:t>Penicillium</w:t>
      </w:r>
      <w:r w:rsidRPr="006B78BC">
        <w:rPr>
          <w:rFonts w:eastAsia="Calibri"/>
          <w:bCs/>
          <w:sz w:val="24"/>
          <w:szCs w:val="24"/>
          <w:lang w:eastAsia="en-US"/>
        </w:rPr>
        <w:t xml:space="preserve"> </w:t>
      </w:r>
      <w:r w:rsidRPr="006B78BC">
        <w:rPr>
          <w:rFonts w:eastAsia="Calibri"/>
          <w:bCs/>
          <w:sz w:val="24"/>
          <w:szCs w:val="24"/>
          <w:lang w:val="en-US" w:eastAsia="en-US"/>
        </w:rPr>
        <w:t>chryzogenum</w:t>
      </w:r>
      <w:r w:rsidRPr="006B78BC">
        <w:rPr>
          <w:rFonts w:eastAsia="Calibri"/>
          <w:bCs/>
          <w:sz w:val="24"/>
          <w:szCs w:val="24"/>
          <w:lang w:eastAsia="en-US"/>
        </w:rPr>
        <w:t xml:space="preserve"> подтверждена адаптация микроорганизмов региона к невысоким содержаниям элементов в среде и повышенная аккумуляции микроэлементов в области низких концентраций, установлена более низкая биотоксичность йода по сравнению с кобальтом и медью (рисунок 3.13)</w:t>
      </w:r>
    </w:p>
    <w:p w:rsidR="006B78BC" w:rsidRPr="006B78BC" w:rsidRDefault="00C81C3C" w:rsidP="003D14BE">
      <w:pPr>
        <w:widowControl/>
        <w:autoSpaceDE/>
        <w:autoSpaceDN/>
        <w:adjustRightInd/>
        <w:spacing w:after="200" w:line="360" w:lineRule="auto"/>
        <w:jc w:val="center"/>
        <w:rPr>
          <w:rFonts w:eastAsia="Calibri"/>
          <w:sz w:val="24"/>
          <w:szCs w:val="24"/>
          <w:lang w:eastAsia="en-US"/>
        </w:rPr>
      </w:pPr>
      <w:r>
        <w:rPr>
          <w:rFonts w:eastAsia="Calibri"/>
          <w:noProof/>
          <w:sz w:val="24"/>
          <w:szCs w:val="24"/>
        </w:rPr>
        <w:drawing>
          <wp:inline distT="0" distB="0" distL="0" distR="0" wp14:anchorId="6A411016" wp14:editId="5D1304BE">
            <wp:extent cx="4294505" cy="2098431"/>
            <wp:effectExtent l="0" t="0" r="0" b="0"/>
            <wp:docPr id="517" name="Рисунок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7"/>
                    <pic:cNvPicPr>
                      <a:picLocks noChangeAspect="1" noChangeArrowheads="1"/>
                    </pic:cNvPicPr>
                  </pic:nvPicPr>
                  <pic:blipFill>
                    <a:blip r:embed="rId45" cstate="print"/>
                    <a:srcRect/>
                    <a:stretch>
                      <a:fillRect/>
                    </a:stretch>
                  </pic:blipFill>
                  <pic:spPr bwMode="auto">
                    <a:xfrm>
                      <a:off x="0" y="0"/>
                      <a:ext cx="4300801" cy="2101508"/>
                    </a:xfrm>
                    <a:prstGeom prst="rect">
                      <a:avLst/>
                    </a:prstGeom>
                    <a:noFill/>
                    <a:ln w="9525">
                      <a:noFill/>
                      <a:miter lim="800000"/>
                      <a:headEnd/>
                      <a:tailEnd/>
                    </a:ln>
                  </pic:spPr>
                </pic:pic>
              </a:graphicData>
            </a:graphic>
          </wp:inline>
        </w:drawing>
      </w:r>
    </w:p>
    <w:p w:rsidR="006B78BC" w:rsidRDefault="006B78BC" w:rsidP="003D14BE">
      <w:pPr>
        <w:widowControl/>
        <w:autoSpaceDE/>
        <w:autoSpaceDN/>
        <w:adjustRightInd/>
        <w:spacing w:after="200" w:line="360" w:lineRule="auto"/>
        <w:jc w:val="center"/>
        <w:rPr>
          <w:rFonts w:eastAsia="Calibri"/>
          <w:sz w:val="24"/>
          <w:szCs w:val="24"/>
          <w:lang w:eastAsia="en-US"/>
        </w:rPr>
      </w:pPr>
      <w:r w:rsidRPr="006B78BC">
        <w:rPr>
          <w:rFonts w:eastAsia="Calibri"/>
          <w:sz w:val="24"/>
          <w:szCs w:val="24"/>
          <w:lang w:eastAsia="en-US"/>
        </w:rPr>
        <w:t>Рисунок 3.1</w:t>
      </w:r>
      <w:r w:rsidR="007765CB">
        <w:rPr>
          <w:rFonts w:eastAsia="Calibri"/>
          <w:sz w:val="24"/>
          <w:szCs w:val="24"/>
          <w:lang w:eastAsia="en-US"/>
        </w:rPr>
        <w:t>7</w:t>
      </w:r>
      <w:r w:rsidR="007B4D52">
        <w:rPr>
          <w:rFonts w:eastAsia="Calibri"/>
          <w:sz w:val="24"/>
          <w:szCs w:val="24"/>
          <w:lang w:eastAsia="en-US"/>
        </w:rPr>
        <w:t>.</w:t>
      </w:r>
      <w:r w:rsidRPr="006B78BC">
        <w:rPr>
          <w:rFonts w:eastAsia="Calibri"/>
          <w:sz w:val="24"/>
          <w:szCs w:val="24"/>
          <w:lang w:eastAsia="en-US"/>
        </w:rPr>
        <w:t xml:space="preserve"> Накопление йода штаммами гриба </w:t>
      </w:r>
      <w:r w:rsidRPr="006B78BC">
        <w:rPr>
          <w:rFonts w:eastAsia="Calibri"/>
          <w:i/>
          <w:sz w:val="24"/>
          <w:szCs w:val="24"/>
          <w:lang w:val="en-US" w:eastAsia="en-US"/>
        </w:rPr>
        <w:t>Penicillium</w:t>
      </w:r>
      <w:r w:rsidRPr="006B78BC">
        <w:rPr>
          <w:rFonts w:eastAsia="Calibri"/>
          <w:i/>
          <w:sz w:val="24"/>
          <w:szCs w:val="24"/>
          <w:lang w:eastAsia="en-US"/>
        </w:rPr>
        <w:t xml:space="preserve"> </w:t>
      </w:r>
      <w:r w:rsidRPr="006B78BC">
        <w:rPr>
          <w:rFonts w:eastAsia="Calibri"/>
          <w:i/>
          <w:sz w:val="24"/>
          <w:szCs w:val="24"/>
          <w:lang w:val="en-US" w:eastAsia="en-US"/>
        </w:rPr>
        <w:t>chrysogenum</w:t>
      </w:r>
      <w:r w:rsidRPr="006B78BC">
        <w:rPr>
          <w:rFonts w:eastAsia="Calibri"/>
          <w:sz w:val="24"/>
          <w:szCs w:val="24"/>
          <w:lang w:eastAsia="en-US"/>
        </w:rPr>
        <w:t xml:space="preserve"> при разной концентрации йода, внесенной в нативную почву</w:t>
      </w:r>
    </w:p>
    <w:p w:rsidR="00D06D26" w:rsidRPr="00D06D26" w:rsidRDefault="00D06D26" w:rsidP="003D14BE">
      <w:pPr>
        <w:widowControl/>
        <w:autoSpaceDE/>
        <w:autoSpaceDN/>
        <w:adjustRightInd/>
        <w:spacing w:after="200" w:line="360" w:lineRule="auto"/>
        <w:jc w:val="center"/>
        <w:rPr>
          <w:rFonts w:eastAsia="Calibri"/>
          <w:sz w:val="10"/>
          <w:szCs w:val="24"/>
          <w:lang w:eastAsia="en-US"/>
        </w:rPr>
      </w:pPr>
    </w:p>
    <w:p w:rsidR="006B78BC" w:rsidRPr="00360234" w:rsidRDefault="00524673" w:rsidP="00235622">
      <w:pPr>
        <w:pStyle w:val="3"/>
        <w:rPr>
          <w:rFonts w:eastAsia="Calibri"/>
          <w:lang w:val="ru-RU"/>
        </w:rPr>
      </w:pPr>
      <w:bookmarkStart w:id="51" w:name="_Toc452517053"/>
      <w:bookmarkStart w:id="52" w:name="_Toc454567485"/>
      <w:r w:rsidRPr="00360234">
        <w:rPr>
          <w:rFonts w:eastAsia="Calibri"/>
          <w:lang w:val="ru-RU"/>
        </w:rPr>
        <w:t>3.2.</w:t>
      </w:r>
      <w:r w:rsidR="00235622" w:rsidRPr="00360234">
        <w:rPr>
          <w:rFonts w:eastAsia="Calibri"/>
          <w:lang w:val="ru-RU"/>
        </w:rPr>
        <w:t>6</w:t>
      </w:r>
      <w:r w:rsidR="006B78BC" w:rsidRPr="00360234">
        <w:rPr>
          <w:rFonts w:eastAsia="Calibri"/>
          <w:lang w:val="ru-RU"/>
        </w:rPr>
        <w:t xml:space="preserve"> </w:t>
      </w:r>
      <w:r w:rsidR="00694599" w:rsidRPr="00360234">
        <w:rPr>
          <w:rFonts w:eastAsia="Calibri"/>
          <w:lang w:val="ru-RU"/>
        </w:rPr>
        <w:t>Особенности аккумуляции</w:t>
      </w:r>
      <w:r w:rsidR="006B78BC" w:rsidRPr="00360234">
        <w:rPr>
          <w:rFonts w:eastAsia="Calibri"/>
          <w:lang w:val="ru-RU"/>
        </w:rPr>
        <w:t xml:space="preserve"> меди </w:t>
      </w:r>
      <w:r w:rsidR="00F11A4A" w:rsidRPr="00360234">
        <w:rPr>
          <w:rFonts w:eastAsia="Calibri"/>
          <w:lang w:val="ru-RU"/>
        </w:rPr>
        <w:t xml:space="preserve">и </w:t>
      </w:r>
      <w:r w:rsidR="006B78BC" w:rsidRPr="00360234">
        <w:rPr>
          <w:rFonts w:eastAsia="Calibri"/>
          <w:lang w:val="ru-RU"/>
        </w:rPr>
        <w:t xml:space="preserve">кобальта </w:t>
      </w:r>
      <w:r w:rsidR="00694599" w:rsidRPr="00360234">
        <w:rPr>
          <w:rFonts w:eastAsia="Calibri"/>
          <w:lang w:val="ru-RU"/>
        </w:rPr>
        <w:t xml:space="preserve">гидробионтами </w:t>
      </w:r>
      <w:r w:rsidR="006B78BC" w:rsidRPr="00360234">
        <w:rPr>
          <w:rFonts w:eastAsia="Calibri"/>
          <w:lang w:val="ru-RU"/>
        </w:rPr>
        <w:t>озер</w:t>
      </w:r>
      <w:r w:rsidR="00694599" w:rsidRPr="00360234">
        <w:rPr>
          <w:rFonts w:eastAsia="Calibri"/>
          <w:lang w:val="ru-RU"/>
        </w:rPr>
        <w:t xml:space="preserve"> разного происхождения</w:t>
      </w:r>
      <w:bookmarkEnd w:id="51"/>
      <w:bookmarkEnd w:id="52"/>
    </w:p>
    <w:p w:rsidR="003D14BE" w:rsidRPr="003D14BE" w:rsidRDefault="003D14BE" w:rsidP="003D14BE">
      <w:pPr>
        <w:rPr>
          <w:rFonts w:eastAsia="Calibri"/>
          <w:lang w:eastAsia="en-US"/>
        </w:rPr>
      </w:pPr>
    </w:p>
    <w:p w:rsidR="006B78BC" w:rsidRPr="00984CF6" w:rsidRDefault="006B78BC" w:rsidP="006B78BC">
      <w:pPr>
        <w:widowControl/>
        <w:autoSpaceDE/>
        <w:autoSpaceDN/>
        <w:adjustRightInd/>
        <w:spacing w:after="200" w:line="360" w:lineRule="auto"/>
        <w:ind w:firstLine="709"/>
        <w:jc w:val="both"/>
        <w:rPr>
          <w:rFonts w:eastAsia="Calibri"/>
          <w:sz w:val="24"/>
          <w:szCs w:val="24"/>
          <w:lang w:eastAsia="en-US"/>
        </w:rPr>
      </w:pPr>
      <w:r w:rsidRPr="006B78BC">
        <w:rPr>
          <w:rFonts w:eastAsia="Calibri"/>
          <w:sz w:val="24"/>
          <w:szCs w:val="24"/>
          <w:lang w:eastAsia="en-US"/>
        </w:rPr>
        <w:t xml:space="preserve">Для изучения особенностей накопления дефицитных элементов гидрофильной биотой в условиях свободной водной миграции </w:t>
      </w:r>
      <w:r w:rsidR="00984CF6">
        <w:rPr>
          <w:rFonts w:eastAsia="Calibri"/>
          <w:sz w:val="24"/>
          <w:szCs w:val="24"/>
          <w:lang w:eastAsia="en-US"/>
        </w:rPr>
        <w:t xml:space="preserve">совместно с гидробиологами Рижского госудрственного университета </w:t>
      </w:r>
      <w:r w:rsidR="00984CF6" w:rsidRPr="00984CF6">
        <w:rPr>
          <w:rFonts w:eastAsia="Calibri"/>
          <w:sz w:val="24"/>
          <w:szCs w:val="24"/>
          <w:lang w:eastAsia="en-US"/>
        </w:rPr>
        <w:t>(</w:t>
      </w:r>
      <w:r w:rsidR="00984CF6">
        <w:rPr>
          <w:rFonts w:eastAsia="Calibri"/>
          <w:sz w:val="24"/>
          <w:szCs w:val="24"/>
          <w:lang w:eastAsia="en-US"/>
        </w:rPr>
        <w:t>РГУ</w:t>
      </w:r>
      <w:r w:rsidR="00984CF6" w:rsidRPr="00984CF6">
        <w:rPr>
          <w:rFonts w:eastAsia="Calibri"/>
          <w:sz w:val="24"/>
          <w:szCs w:val="24"/>
          <w:lang w:eastAsia="en-US"/>
        </w:rPr>
        <w:t xml:space="preserve">) </w:t>
      </w:r>
      <w:r w:rsidR="00984CF6">
        <w:rPr>
          <w:rFonts w:eastAsia="Calibri"/>
          <w:sz w:val="24"/>
          <w:szCs w:val="24"/>
          <w:lang w:eastAsia="en-US"/>
        </w:rPr>
        <w:t xml:space="preserve">Ш.А. Берман, А.Э. Илзинь и Н.П. Петерсоном </w:t>
      </w:r>
      <w:r w:rsidRPr="006B78BC">
        <w:rPr>
          <w:rFonts w:eastAsia="Calibri"/>
          <w:sz w:val="24"/>
          <w:szCs w:val="24"/>
          <w:lang w:eastAsia="en-US"/>
        </w:rPr>
        <w:t xml:space="preserve">было исследовано распределение меди </w:t>
      </w:r>
      <w:r w:rsidR="00385C64">
        <w:rPr>
          <w:rFonts w:eastAsia="Calibri"/>
          <w:sz w:val="24"/>
          <w:szCs w:val="24"/>
          <w:lang w:eastAsia="en-US"/>
        </w:rPr>
        <w:t xml:space="preserve">йода </w:t>
      </w:r>
      <w:r w:rsidRPr="006B78BC">
        <w:rPr>
          <w:rFonts w:eastAsia="Calibri"/>
          <w:sz w:val="24"/>
          <w:szCs w:val="24"/>
          <w:lang w:eastAsia="en-US"/>
        </w:rPr>
        <w:t xml:space="preserve">и кобальта </w:t>
      </w:r>
      <w:r w:rsidRPr="00385C64">
        <w:rPr>
          <w:rFonts w:eastAsia="Calibri"/>
          <w:sz w:val="24"/>
          <w:szCs w:val="24"/>
          <w:lang w:eastAsia="en-US"/>
        </w:rPr>
        <w:t xml:space="preserve">в водных организмах ряда </w:t>
      </w:r>
      <w:r w:rsidR="00F11A4A">
        <w:rPr>
          <w:rFonts w:eastAsia="Calibri"/>
          <w:sz w:val="24"/>
          <w:szCs w:val="24"/>
          <w:lang w:eastAsia="en-US"/>
        </w:rPr>
        <w:t xml:space="preserve">обследованных </w:t>
      </w:r>
      <w:r w:rsidRPr="00385C64">
        <w:rPr>
          <w:rFonts w:eastAsia="Calibri"/>
          <w:sz w:val="24"/>
          <w:szCs w:val="24"/>
          <w:lang w:eastAsia="en-US"/>
        </w:rPr>
        <w:t>о</w:t>
      </w:r>
      <w:r w:rsidR="00385C64">
        <w:rPr>
          <w:rFonts w:eastAsia="Calibri"/>
          <w:sz w:val="24"/>
          <w:szCs w:val="24"/>
          <w:lang w:eastAsia="en-US"/>
        </w:rPr>
        <w:t>зер</w:t>
      </w:r>
      <w:r w:rsidR="00752F1D">
        <w:rPr>
          <w:rFonts w:eastAsia="Calibri"/>
          <w:sz w:val="24"/>
          <w:szCs w:val="24"/>
          <w:lang w:eastAsia="en-US"/>
        </w:rPr>
        <w:t xml:space="preserve"> Русской равнины (таблица 3.11</w:t>
      </w:r>
      <w:r w:rsidRPr="006B78BC">
        <w:rPr>
          <w:rFonts w:eastAsia="Calibri"/>
          <w:sz w:val="24"/>
          <w:szCs w:val="24"/>
          <w:lang w:eastAsia="en-US"/>
        </w:rPr>
        <w:t xml:space="preserve">). </w:t>
      </w:r>
      <w:r w:rsidR="00984CF6">
        <w:rPr>
          <w:rFonts w:eastAsia="Calibri"/>
          <w:sz w:val="24"/>
          <w:szCs w:val="24"/>
          <w:lang w:eastAsia="en-US"/>
        </w:rPr>
        <w:t xml:space="preserve">Определение металлов было выполнено методом </w:t>
      </w:r>
      <w:r w:rsidR="00F343A1">
        <w:rPr>
          <w:rFonts w:eastAsia="Calibri"/>
          <w:sz w:val="24"/>
          <w:szCs w:val="24"/>
          <w:lang w:eastAsia="en-US"/>
        </w:rPr>
        <w:t xml:space="preserve">атомно-абсорбционнной спектроскопии в Рижском государственном университете </w:t>
      </w:r>
      <w:r w:rsidR="00F343A1" w:rsidRPr="00F343A1">
        <w:rPr>
          <w:rFonts w:eastAsia="Calibri"/>
          <w:sz w:val="24"/>
          <w:szCs w:val="24"/>
          <w:lang w:eastAsia="en-US"/>
        </w:rPr>
        <w:t>[</w:t>
      </w:r>
      <w:r w:rsidR="00F343A1">
        <w:rPr>
          <w:rFonts w:eastAsia="Calibri"/>
          <w:sz w:val="24"/>
          <w:szCs w:val="24"/>
          <w:lang w:eastAsia="en-US"/>
        </w:rPr>
        <w:t>Коробова и др., 1986</w:t>
      </w:r>
      <w:r w:rsidR="00752F1D">
        <w:rPr>
          <w:rFonts w:eastAsia="Calibri"/>
          <w:sz w:val="24"/>
          <w:szCs w:val="24"/>
          <w:lang w:eastAsia="en-US"/>
        </w:rPr>
        <w:t>, таблица 3.12</w:t>
      </w:r>
      <w:r w:rsidR="00F343A1" w:rsidRPr="00F343A1">
        <w:rPr>
          <w:rFonts w:eastAsia="Calibri"/>
          <w:sz w:val="24"/>
          <w:szCs w:val="24"/>
          <w:lang w:eastAsia="en-US"/>
        </w:rPr>
        <w:t>]</w:t>
      </w:r>
      <w:r w:rsidR="00F343A1">
        <w:rPr>
          <w:rFonts w:eastAsia="Calibri"/>
          <w:sz w:val="24"/>
          <w:szCs w:val="24"/>
          <w:lang w:eastAsia="en-US"/>
        </w:rPr>
        <w:t>.</w:t>
      </w:r>
      <w:r w:rsidR="00984CF6" w:rsidRPr="00984CF6">
        <w:rPr>
          <w:rFonts w:eastAsia="Calibri"/>
          <w:sz w:val="24"/>
          <w:szCs w:val="24"/>
          <w:lang w:eastAsia="en-US"/>
        </w:rPr>
        <w:t xml:space="preserve"> </w:t>
      </w:r>
    </w:p>
    <w:p w:rsidR="006B78BC" w:rsidRPr="006B78BC" w:rsidRDefault="006B78BC" w:rsidP="004F0912">
      <w:pPr>
        <w:widowControl/>
        <w:autoSpaceDE/>
        <w:autoSpaceDN/>
        <w:adjustRightInd/>
        <w:spacing w:line="360" w:lineRule="auto"/>
        <w:rPr>
          <w:rFonts w:eastAsia="Calibri"/>
          <w:sz w:val="24"/>
          <w:szCs w:val="24"/>
          <w:lang w:eastAsia="en-US"/>
        </w:rPr>
      </w:pPr>
      <w:r w:rsidRPr="006B78BC">
        <w:rPr>
          <w:rFonts w:eastAsia="Calibri"/>
          <w:sz w:val="24"/>
          <w:szCs w:val="24"/>
          <w:lang w:eastAsia="en-US"/>
        </w:rPr>
        <w:t>Табл. 3.1</w:t>
      </w:r>
      <w:r w:rsidR="007765CB">
        <w:rPr>
          <w:rFonts w:eastAsia="Calibri"/>
          <w:sz w:val="24"/>
          <w:szCs w:val="24"/>
          <w:lang w:eastAsia="en-US"/>
        </w:rPr>
        <w:t>1</w:t>
      </w:r>
      <w:r w:rsidR="007B4D52">
        <w:rPr>
          <w:rFonts w:eastAsia="Calibri"/>
          <w:sz w:val="24"/>
          <w:szCs w:val="24"/>
          <w:lang w:eastAsia="en-US"/>
        </w:rPr>
        <w:t>.</w:t>
      </w:r>
      <w:r w:rsidR="004403BD">
        <w:rPr>
          <w:rFonts w:eastAsia="Calibri"/>
          <w:sz w:val="24"/>
          <w:szCs w:val="24"/>
          <w:lang w:eastAsia="en-US"/>
        </w:rPr>
        <w:t xml:space="preserve"> </w:t>
      </w:r>
      <w:r w:rsidRPr="006B78BC">
        <w:rPr>
          <w:rFonts w:eastAsia="Calibri"/>
          <w:sz w:val="24"/>
          <w:szCs w:val="24"/>
          <w:lang w:eastAsia="en-US"/>
        </w:rPr>
        <w:t>Краткая характеристика местоположения обследованных водоемов</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67"/>
        <w:gridCol w:w="1701"/>
        <w:gridCol w:w="1701"/>
        <w:gridCol w:w="3544"/>
        <w:gridCol w:w="2268"/>
      </w:tblGrid>
      <w:tr w:rsidR="006B78BC" w:rsidRPr="006B78BC" w:rsidTr="004F0912">
        <w:tc>
          <w:tcPr>
            <w:tcW w:w="567" w:type="dxa"/>
          </w:tcPr>
          <w:p w:rsidR="006B78BC" w:rsidRPr="006B78BC" w:rsidRDefault="006B78BC" w:rsidP="004F0912">
            <w:pPr>
              <w:widowControl/>
              <w:autoSpaceDE/>
              <w:autoSpaceDN/>
              <w:adjustRightInd/>
              <w:rPr>
                <w:rFonts w:eastAsia="Calibri"/>
                <w:sz w:val="24"/>
                <w:szCs w:val="24"/>
                <w:lang w:eastAsia="en-US"/>
              </w:rPr>
            </w:pPr>
            <w:r w:rsidRPr="006B78BC">
              <w:rPr>
                <w:rFonts w:eastAsia="Calibri"/>
                <w:sz w:val="24"/>
                <w:szCs w:val="24"/>
                <w:lang w:eastAsia="en-US"/>
              </w:rPr>
              <w:t>№ пп.</w:t>
            </w:r>
          </w:p>
        </w:tc>
        <w:tc>
          <w:tcPr>
            <w:tcW w:w="1701" w:type="dxa"/>
          </w:tcPr>
          <w:p w:rsidR="006B78BC" w:rsidRPr="006B78BC" w:rsidRDefault="006B78BC" w:rsidP="004F0912">
            <w:pPr>
              <w:widowControl/>
              <w:autoSpaceDE/>
              <w:autoSpaceDN/>
              <w:adjustRightInd/>
              <w:rPr>
                <w:rFonts w:eastAsia="Calibri"/>
                <w:sz w:val="24"/>
                <w:szCs w:val="24"/>
                <w:lang w:eastAsia="en-US"/>
              </w:rPr>
            </w:pPr>
            <w:r w:rsidRPr="006B78BC">
              <w:rPr>
                <w:rFonts w:eastAsia="Calibri"/>
                <w:sz w:val="24"/>
                <w:szCs w:val="24"/>
                <w:lang w:eastAsia="en-US"/>
              </w:rPr>
              <w:t>Название</w:t>
            </w:r>
          </w:p>
        </w:tc>
        <w:tc>
          <w:tcPr>
            <w:tcW w:w="1701" w:type="dxa"/>
          </w:tcPr>
          <w:p w:rsidR="006B78BC" w:rsidRPr="006B78BC" w:rsidRDefault="006B78BC" w:rsidP="004F0912">
            <w:pPr>
              <w:widowControl/>
              <w:autoSpaceDE/>
              <w:autoSpaceDN/>
              <w:adjustRightInd/>
              <w:rPr>
                <w:rFonts w:eastAsia="Calibri"/>
                <w:sz w:val="24"/>
                <w:szCs w:val="24"/>
                <w:lang w:eastAsia="en-US"/>
              </w:rPr>
            </w:pPr>
            <w:r w:rsidRPr="006B78BC">
              <w:rPr>
                <w:rFonts w:eastAsia="Calibri"/>
                <w:sz w:val="24"/>
                <w:szCs w:val="24"/>
                <w:lang w:eastAsia="en-US"/>
              </w:rPr>
              <w:t xml:space="preserve">Область </w:t>
            </w:r>
          </w:p>
        </w:tc>
        <w:tc>
          <w:tcPr>
            <w:tcW w:w="3544" w:type="dxa"/>
          </w:tcPr>
          <w:p w:rsidR="006B78BC" w:rsidRPr="006B78BC" w:rsidRDefault="006B78BC" w:rsidP="004F0912">
            <w:pPr>
              <w:widowControl/>
              <w:autoSpaceDE/>
              <w:autoSpaceDN/>
              <w:adjustRightInd/>
              <w:rPr>
                <w:rFonts w:eastAsia="Calibri"/>
                <w:sz w:val="24"/>
                <w:szCs w:val="24"/>
                <w:lang w:eastAsia="en-US"/>
              </w:rPr>
            </w:pPr>
            <w:r w:rsidRPr="006B78BC">
              <w:rPr>
                <w:rFonts w:eastAsia="Calibri"/>
                <w:sz w:val="24"/>
                <w:szCs w:val="24"/>
                <w:lang w:eastAsia="en-US"/>
              </w:rPr>
              <w:t>Тип ландшафта</w:t>
            </w:r>
          </w:p>
        </w:tc>
        <w:tc>
          <w:tcPr>
            <w:tcW w:w="2268" w:type="dxa"/>
          </w:tcPr>
          <w:p w:rsidR="006B78BC" w:rsidRPr="006B78BC" w:rsidRDefault="006B78BC" w:rsidP="004F0912">
            <w:pPr>
              <w:widowControl/>
              <w:autoSpaceDE/>
              <w:autoSpaceDN/>
              <w:adjustRightInd/>
              <w:rPr>
                <w:rFonts w:eastAsia="Calibri"/>
                <w:sz w:val="24"/>
                <w:szCs w:val="24"/>
                <w:lang w:eastAsia="en-US"/>
              </w:rPr>
            </w:pPr>
            <w:r w:rsidRPr="006B78BC">
              <w:rPr>
                <w:rFonts w:eastAsia="Calibri"/>
                <w:sz w:val="24"/>
                <w:szCs w:val="24"/>
                <w:lang w:eastAsia="en-US"/>
              </w:rPr>
              <w:t>Тип питания</w:t>
            </w:r>
          </w:p>
        </w:tc>
      </w:tr>
      <w:tr w:rsidR="004F0912" w:rsidRPr="006B78BC" w:rsidTr="00D06D26">
        <w:trPr>
          <w:trHeight w:val="429"/>
        </w:trPr>
        <w:tc>
          <w:tcPr>
            <w:tcW w:w="567" w:type="dxa"/>
          </w:tcPr>
          <w:p w:rsidR="004F0912" w:rsidRPr="006B78BC" w:rsidRDefault="004F0912" w:rsidP="004F0912">
            <w:pPr>
              <w:widowControl/>
              <w:autoSpaceDE/>
              <w:autoSpaceDN/>
              <w:adjustRightInd/>
              <w:jc w:val="center"/>
              <w:rPr>
                <w:rFonts w:eastAsia="Calibri"/>
                <w:sz w:val="24"/>
                <w:szCs w:val="24"/>
                <w:lang w:eastAsia="en-US"/>
              </w:rPr>
            </w:pPr>
            <w:r>
              <w:rPr>
                <w:rFonts w:eastAsia="Calibri"/>
                <w:sz w:val="24"/>
                <w:szCs w:val="24"/>
                <w:lang w:eastAsia="en-US"/>
              </w:rPr>
              <w:t>1</w:t>
            </w:r>
          </w:p>
        </w:tc>
        <w:tc>
          <w:tcPr>
            <w:tcW w:w="1701" w:type="dxa"/>
          </w:tcPr>
          <w:p w:rsidR="004F0912" w:rsidRPr="006B78BC" w:rsidRDefault="004F0912" w:rsidP="004F0912">
            <w:pPr>
              <w:widowControl/>
              <w:autoSpaceDE/>
              <w:autoSpaceDN/>
              <w:adjustRightInd/>
              <w:jc w:val="center"/>
              <w:rPr>
                <w:rFonts w:eastAsia="Calibri"/>
                <w:sz w:val="24"/>
                <w:szCs w:val="24"/>
                <w:lang w:eastAsia="en-US"/>
              </w:rPr>
            </w:pPr>
            <w:r>
              <w:rPr>
                <w:rFonts w:eastAsia="Calibri"/>
                <w:sz w:val="24"/>
                <w:szCs w:val="24"/>
                <w:lang w:eastAsia="en-US"/>
              </w:rPr>
              <w:t>2</w:t>
            </w:r>
          </w:p>
        </w:tc>
        <w:tc>
          <w:tcPr>
            <w:tcW w:w="1701" w:type="dxa"/>
          </w:tcPr>
          <w:p w:rsidR="004F0912" w:rsidRPr="006B78BC" w:rsidRDefault="004F0912" w:rsidP="004F0912">
            <w:pPr>
              <w:widowControl/>
              <w:autoSpaceDE/>
              <w:autoSpaceDN/>
              <w:adjustRightInd/>
              <w:jc w:val="center"/>
              <w:rPr>
                <w:rFonts w:eastAsia="Calibri"/>
                <w:sz w:val="24"/>
                <w:szCs w:val="24"/>
                <w:lang w:eastAsia="en-US"/>
              </w:rPr>
            </w:pPr>
            <w:r>
              <w:rPr>
                <w:rFonts w:eastAsia="Calibri"/>
                <w:sz w:val="24"/>
                <w:szCs w:val="24"/>
                <w:lang w:eastAsia="en-US"/>
              </w:rPr>
              <w:t>3</w:t>
            </w:r>
          </w:p>
        </w:tc>
        <w:tc>
          <w:tcPr>
            <w:tcW w:w="3544" w:type="dxa"/>
          </w:tcPr>
          <w:p w:rsidR="004F0912" w:rsidRPr="006B78BC" w:rsidRDefault="004F0912" w:rsidP="004F0912">
            <w:pPr>
              <w:widowControl/>
              <w:autoSpaceDE/>
              <w:autoSpaceDN/>
              <w:adjustRightInd/>
              <w:jc w:val="center"/>
              <w:rPr>
                <w:rFonts w:eastAsia="Calibri"/>
                <w:sz w:val="24"/>
                <w:szCs w:val="24"/>
                <w:lang w:eastAsia="en-US"/>
              </w:rPr>
            </w:pPr>
            <w:r>
              <w:rPr>
                <w:rFonts w:eastAsia="Calibri"/>
                <w:sz w:val="24"/>
                <w:szCs w:val="24"/>
                <w:lang w:eastAsia="en-US"/>
              </w:rPr>
              <w:t>4</w:t>
            </w:r>
          </w:p>
        </w:tc>
        <w:tc>
          <w:tcPr>
            <w:tcW w:w="2268" w:type="dxa"/>
          </w:tcPr>
          <w:p w:rsidR="004F0912" w:rsidRPr="006B78BC" w:rsidRDefault="004F0912" w:rsidP="004F0912">
            <w:pPr>
              <w:widowControl/>
              <w:autoSpaceDE/>
              <w:autoSpaceDN/>
              <w:adjustRightInd/>
              <w:jc w:val="center"/>
              <w:rPr>
                <w:rFonts w:eastAsia="Calibri"/>
                <w:sz w:val="24"/>
                <w:szCs w:val="24"/>
                <w:lang w:eastAsia="en-US"/>
              </w:rPr>
            </w:pPr>
            <w:r>
              <w:rPr>
                <w:rFonts w:eastAsia="Calibri"/>
                <w:sz w:val="24"/>
                <w:szCs w:val="24"/>
                <w:lang w:eastAsia="en-US"/>
              </w:rPr>
              <w:t>5</w:t>
            </w:r>
          </w:p>
        </w:tc>
      </w:tr>
      <w:tr w:rsidR="006B78BC" w:rsidRPr="006B78BC" w:rsidTr="004F0912">
        <w:tc>
          <w:tcPr>
            <w:tcW w:w="567" w:type="dxa"/>
          </w:tcPr>
          <w:p w:rsidR="006B78BC" w:rsidRPr="006B78BC" w:rsidRDefault="004F0912" w:rsidP="00C314DB">
            <w:pPr>
              <w:widowControl/>
              <w:autoSpaceDE/>
              <w:autoSpaceDN/>
              <w:adjustRightInd/>
              <w:spacing w:after="200"/>
              <w:jc w:val="right"/>
              <w:rPr>
                <w:rFonts w:eastAsia="Calibri"/>
                <w:sz w:val="24"/>
                <w:szCs w:val="24"/>
                <w:lang w:eastAsia="en-US"/>
              </w:rPr>
            </w:pPr>
            <w:r>
              <w:rPr>
                <w:rFonts w:eastAsia="Calibri"/>
                <w:sz w:val="24"/>
                <w:szCs w:val="24"/>
                <w:lang w:eastAsia="en-US"/>
              </w:rPr>
              <w:t>6</w:t>
            </w:r>
            <w:r w:rsidR="006B78BC" w:rsidRPr="006B78BC">
              <w:rPr>
                <w:rFonts w:eastAsia="Calibri"/>
                <w:sz w:val="24"/>
                <w:szCs w:val="24"/>
                <w:lang w:eastAsia="en-US"/>
              </w:rPr>
              <w:t>1.</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Касимовский пруд</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Пермская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Элювиальный на пермских известняках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Атмосферное</w:t>
            </w:r>
          </w:p>
        </w:tc>
      </w:tr>
      <w:tr w:rsidR="006B78BC" w:rsidRPr="006B78BC" w:rsidTr="004F0912">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2.</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Пруд Щелчки</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Пермская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Элювиальный на пермских известняках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Атмосферное</w:t>
            </w:r>
          </w:p>
        </w:tc>
      </w:tr>
      <w:tr w:rsidR="006B78BC" w:rsidRPr="006B78BC" w:rsidTr="004F0912">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3.</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У с. Лобаново</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Пермская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Супераквальный в области распространения пермских красноцветных отложений</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r w:rsidR="006B78BC" w:rsidRPr="006B78BC" w:rsidTr="004F0912">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4.</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Артемовское</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Кировская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Супераквальный в области распространения перекрытых пермских отложений</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bl>
    <w:p w:rsidR="004F0912" w:rsidRDefault="00752F1D" w:rsidP="00752F1D">
      <w:pPr>
        <w:jc w:val="right"/>
      </w:pPr>
      <w:r>
        <w:t>Продолжение таблицы 3.11</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67"/>
        <w:gridCol w:w="1701"/>
        <w:gridCol w:w="1701"/>
        <w:gridCol w:w="3544"/>
        <w:gridCol w:w="2268"/>
      </w:tblGrid>
      <w:tr w:rsidR="00752F1D" w:rsidRPr="006B78BC" w:rsidTr="00CD4770">
        <w:tc>
          <w:tcPr>
            <w:tcW w:w="567" w:type="dxa"/>
          </w:tcPr>
          <w:p w:rsidR="00752F1D" w:rsidRPr="006B78BC" w:rsidRDefault="00752F1D" w:rsidP="00CD4770">
            <w:pPr>
              <w:widowControl/>
              <w:autoSpaceDE/>
              <w:autoSpaceDN/>
              <w:adjustRightInd/>
              <w:jc w:val="center"/>
              <w:rPr>
                <w:rFonts w:eastAsia="Calibri"/>
                <w:sz w:val="24"/>
                <w:szCs w:val="24"/>
                <w:lang w:eastAsia="en-US"/>
              </w:rPr>
            </w:pPr>
            <w:r>
              <w:rPr>
                <w:rFonts w:eastAsia="Calibri"/>
                <w:sz w:val="24"/>
                <w:szCs w:val="24"/>
                <w:lang w:eastAsia="en-US"/>
              </w:rPr>
              <w:t>1</w:t>
            </w:r>
          </w:p>
        </w:tc>
        <w:tc>
          <w:tcPr>
            <w:tcW w:w="1701" w:type="dxa"/>
          </w:tcPr>
          <w:p w:rsidR="00752F1D" w:rsidRPr="006B78BC" w:rsidRDefault="00752F1D" w:rsidP="00CD4770">
            <w:pPr>
              <w:widowControl/>
              <w:autoSpaceDE/>
              <w:autoSpaceDN/>
              <w:adjustRightInd/>
              <w:jc w:val="center"/>
              <w:rPr>
                <w:rFonts w:eastAsia="Calibri"/>
                <w:sz w:val="24"/>
                <w:szCs w:val="24"/>
                <w:lang w:eastAsia="en-US"/>
              </w:rPr>
            </w:pPr>
            <w:r>
              <w:rPr>
                <w:rFonts w:eastAsia="Calibri"/>
                <w:sz w:val="24"/>
                <w:szCs w:val="24"/>
                <w:lang w:eastAsia="en-US"/>
              </w:rPr>
              <w:t>2</w:t>
            </w:r>
          </w:p>
        </w:tc>
        <w:tc>
          <w:tcPr>
            <w:tcW w:w="1701" w:type="dxa"/>
          </w:tcPr>
          <w:p w:rsidR="00752F1D" w:rsidRPr="006B78BC" w:rsidRDefault="00752F1D" w:rsidP="00CD4770">
            <w:pPr>
              <w:widowControl/>
              <w:autoSpaceDE/>
              <w:autoSpaceDN/>
              <w:adjustRightInd/>
              <w:jc w:val="center"/>
              <w:rPr>
                <w:rFonts w:eastAsia="Calibri"/>
                <w:sz w:val="24"/>
                <w:szCs w:val="24"/>
                <w:lang w:eastAsia="en-US"/>
              </w:rPr>
            </w:pPr>
            <w:r>
              <w:rPr>
                <w:rFonts w:eastAsia="Calibri"/>
                <w:sz w:val="24"/>
                <w:szCs w:val="24"/>
                <w:lang w:eastAsia="en-US"/>
              </w:rPr>
              <w:t>3</w:t>
            </w:r>
          </w:p>
        </w:tc>
        <w:tc>
          <w:tcPr>
            <w:tcW w:w="3544" w:type="dxa"/>
          </w:tcPr>
          <w:p w:rsidR="00752F1D" w:rsidRPr="006B78BC" w:rsidRDefault="00752F1D" w:rsidP="00CD4770">
            <w:pPr>
              <w:widowControl/>
              <w:autoSpaceDE/>
              <w:autoSpaceDN/>
              <w:adjustRightInd/>
              <w:jc w:val="center"/>
              <w:rPr>
                <w:rFonts w:eastAsia="Calibri"/>
                <w:sz w:val="24"/>
                <w:szCs w:val="24"/>
                <w:lang w:eastAsia="en-US"/>
              </w:rPr>
            </w:pPr>
            <w:r>
              <w:rPr>
                <w:rFonts w:eastAsia="Calibri"/>
                <w:sz w:val="24"/>
                <w:szCs w:val="24"/>
                <w:lang w:eastAsia="en-US"/>
              </w:rPr>
              <w:t>4</w:t>
            </w:r>
          </w:p>
        </w:tc>
        <w:tc>
          <w:tcPr>
            <w:tcW w:w="2268" w:type="dxa"/>
          </w:tcPr>
          <w:p w:rsidR="00752F1D" w:rsidRPr="006B78BC" w:rsidRDefault="00752F1D" w:rsidP="00CD4770">
            <w:pPr>
              <w:widowControl/>
              <w:autoSpaceDE/>
              <w:autoSpaceDN/>
              <w:adjustRightInd/>
              <w:jc w:val="center"/>
              <w:rPr>
                <w:rFonts w:eastAsia="Calibri"/>
                <w:sz w:val="24"/>
                <w:szCs w:val="24"/>
                <w:lang w:eastAsia="en-US"/>
              </w:rPr>
            </w:pPr>
            <w:r>
              <w:rPr>
                <w:rFonts w:eastAsia="Calibri"/>
                <w:sz w:val="24"/>
                <w:szCs w:val="24"/>
                <w:lang w:eastAsia="en-US"/>
              </w:rPr>
              <w:t>5</w:t>
            </w:r>
          </w:p>
        </w:tc>
      </w:tr>
      <w:tr w:rsidR="00752F1D" w:rsidRPr="006B78BC" w:rsidTr="00752F1D">
        <w:tc>
          <w:tcPr>
            <w:tcW w:w="567" w:type="dxa"/>
            <w:tcBorders>
              <w:top w:val="single" w:sz="4" w:space="0" w:color="auto"/>
              <w:left w:val="single" w:sz="4" w:space="0" w:color="auto"/>
              <w:bottom w:val="single" w:sz="4" w:space="0" w:color="auto"/>
              <w:right w:val="single" w:sz="4" w:space="0" w:color="auto"/>
            </w:tcBorders>
          </w:tcPr>
          <w:p w:rsidR="00752F1D" w:rsidRPr="006B78BC" w:rsidRDefault="00752F1D" w:rsidP="00752F1D">
            <w:pPr>
              <w:widowControl/>
              <w:autoSpaceDE/>
              <w:autoSpaceDN/>
              <w:adjustRightInd/>
              <w:spacing w:after="200"/>
              <w:jc w:val="right"/>
              <w:rPr>
                <w:rFonts w:eastAsia="Calibri"/>
                <w:sz w:val="24"/>
                <w:szCs w:val="24"/>
                <w:lang w:eastAsia="en-US"/>
              </w:rPr>
            </w:pPr>
            <w:r>
              <w:rPr>
                <w:rFonts w:eastAsia="Calibri"/>
                <w:sz w:val="24"/>
                <w:szCs w:val="24"/>
                <w:lang w:eastAsia="en-US"/>
              </w:rPr>
              <w:t>1</w:t>
            </w:r>
          </w:p>
        </w:tc>
        <w:tc>
          <w:tcPr>
            <w:tcW w:w="1701" w:type="dxa"/>
            <w:tcBorders>
              <w:top w:val="single" w:sz="4" w:space="0" w:color="auto"/>
              <w:left w:val="single" w:sz="4" w:space="0" w:color="auto"/>
              <w:bottom w:val="single" w:sz="4" w:space="0" w:color="auto"/>
              <w:right w:val="single" w:sz="4" w:space="0" w:color="auto"/>
            </w:tcBorders>
          </w:tcPr>
          <w:p w:rsidR="00752F1D" w:rsidRPr="006B78BC" w:rsidRDefault="00752F1D" w:rsidP="00752F1D">
            <w:pPr>
              <w:widowControl/>
              <w:autoSpaceDE/>
              <w:autoSpaceDN/>
              <w:adjustRightInd/>
              <w:spacing w:after="200"/>
              <w:rPr>
                <w:rFonts w:eastAsia="Calibri"/>
                <w:sz w:val="24"/>
                <w:szCs w:val="24"/>
                <w:lang w:eastAsia="en-US"/>
              </w:rPr>
            </w:pPr>
            <w:r>
              <w:rPr>
                <w:rFonts w:eastAsia="Calibri"/>
                <w:sz w:val="24"/>
                <w:szCs w:val="24"/>
                <w:lang w:eastAsia="en-US"/>
              </w:rPr>
              <w:t>2</w:t>
            </w:r>
          </w:p>
        </w:tc>
        <w:tc>
          <w:tcPr>
            <w:tcW w:w="1701" w:type="dxa"/>
            <w:tcBorders>
              <w:top w:val="single" w:sz="4" w:space="0" w:color="auto"/>
              <w:left w:val="single" w:sz="4" w:space="0" w:color="auto"/>
              <w:bottom w:val="single" w:sz="4" w:space="0" w:color="auto"/>
              <w:right w:val="single" w:sz="4" w:space="0" w:color="auto"/>
            </w:tcBorders>
          </w:tcPr>
          <w:p w:rsidR="00752F1D" w:rsidRPr="006B78BC" w:rsidRDefault="00752F1D" w:rsidP="00752F1D">
            <w:pPr>
              <w:widowControl/>
              <w:autoSpaceDE/>
              <w:autoSpaceDN/>
              <w:adjustRightInd/>
              <w:spacing w:after="200"/>
              <w:rPr>
                <w:rFonts w:eastAsia="Calibri"/>
                <w:sz w:val="24"/>
                <w:szCs w:val="24"/>
                <w:lang w:eastAsia="en-US"/>
              </w:rPr>
            </w:pPr>
            <w:r>
              <w:rPr>
                <w:rFonts w:eastAsia="Calibri"/>
                <w:sz w:val="24"/>
                <w:szCs w:val="24"/>
                <w:lang w:eastAsia="en-US"/>
              </w:rPr>
              <w:t>3</w:t>
            </w:r>
          </w:p>
        </w:tc>
        <w:tc>
          <w:tcPr>
            <w:tcW w:w="3544" w:type="dxa"/>
            <w:tcBorders>
              <w:top w:val="single" w:sz="4" w:space="0" w:color="auto"/>
              <w:left w:val="single" w:sz="4" w:space="0" w:color="auto"/>
              <w:bottom w:val="single" w:sz="4" w:space="0" w:color="auto"/>
              <w:right w:val="single" w:sz="4" w:space="0" w:color="auto"/>
            </w:tcBorders>
          </w:tcPr>
          <w:p w:rsidR="00752F1D" w:rsidRPr="006B78BC" w:rsidRDefault="00752F1D" w:rsidP="00752F1D">
            <w:pPr>
              <w:widowControl/>
              <w:autoSpaceDE/>
              <w:autoSpaceDN/>
              <w:adjustRightInd/>
              <w:spacing w:after="200"/>
              <w:rPr>
                <w:rFonts w:eastAsia="Calibri"/>
                <w:sz w:val="24"/>
                <w:szCs w:val="24"/>
                <w:lang w:eastAsia="en-US"/>
              </w:rPr>
            </w:pPr>
            <w:r>
              <w:rPr>
                <w:rFonts w:eastAsia="Calibri"/>
                <w:sz w:val="24"/>
                <w:szCs w:val="24"/>
                <w:lang w:eastAsia="en-US"/>
              </w:rPr>
              <w:t>4</w:t>
            </w:r>
          </w:p>
        </w:tc>
        <w:tc>
          <w:tcPr>
            <w:tcW w:w="2268" w:type="dxa"/>
            <w:tcBorders>
              <w:top w:val="single" w:sz="4" w:space="0" w:color="auto"/>
              <w:left w:val="single" w:sz="4" w:space="0" w:color="auto"/>
              <w:bottom w:val="single" w:sz="4" w:space="0" w:color="auto"/>
              <w:right w:val="single" w:sz="4" w:space="0" w:color="auto"/>
            </w:tcBorders>
          </w:tcPr>
          <w:p w:rsidR="00752F1D" w:rsidRPr="006B78BC" w:rsidRDefault="00752F1D" w:rsidP="00752F1D">
            <w:pPr>
              <w:widowControl/>
              <w:autoSpaceDE/>
              <w:autoSpaceDN/>
              <w:adjustRightInd/>
              <w:spacing w:after="200"/>
              <w:rPr>
                <w:rFonts w:eastAsia="Calibri"/>
                <w:sz w:val="24"/>
                <w:szCs w:val="24"/>
                <w:lang w:eastAsia="en-US"/>
              </w:rPr>
            </w:pPr>
            <w:r>
              <w:rPr>
                <w:rFonts w:eastAsia="Calibri"/>
                <w:sz w:val="24"/>
                <w:szCs w:val="24"/>
                <w:lang w:eastAsia="en-US"/>
              </w:rPr>
              <w:t>5</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5.</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Грязное</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Кировская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Супераквальный в области распространения перекрытых пермских отложений</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6.</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Нелюшка</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Новгородская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Элювиальный на моренных отложенийх валдайского возраста</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 xml:space="preserve">7. </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без названия</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Тверская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Элювиальный на моренных песках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8.</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Протока р. Улеймы</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Ярославская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Супераквальный полесский</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 xml:space="preserve">9. </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Плещеево</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Ярославская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Супераквальный</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10.</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Алексино</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 xml:space="preserve">Ярославская </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Опольный на лессовидных карбонатных отложениях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11.</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р. Унжа</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Костромская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Полесский в области распространение флю-виогляциальных пород</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Речной сток</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 xml:space="preserve">12. </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Без названия</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Костромская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Полесский на древнеаллювиальных отложениях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Атмосферное</w:t>
            </w:r>
          </w:p>
        </w:tc>
      </w:tr>
      <w:tr w:rsidR="006B78BC" w:rsidRPr="006B78BC" w:rsidTr="00752F1D">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13.</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Недостоемо</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Рязанская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Полесский на древнеаллювиальных отложениях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Атмосферное</w:t>
            </w:r>
          </w:p>
        </w:tc>
      </w:tr>
      <w:tr w:rsidR="006B78BC" w:rsidRPr="006B78BC" w:rsidTr="00752F1D">
        <w:trPr>
          <w:trHeight w:val="775"/>
        </w:trPr>
        <w:tc>
          <w:tcPr>
            <w:tcW w:w="567" w:type="dxa"/>
          </w:tcPr>
          <w:p w:rsidR="006B78BC" w:rsidRPr="006B78BC" w:rsidRDefault="006B78BC" w:rsidP="00C314DB">
            <w:pPr>
              <w:widowControl/>
              <w:autoSpaceDE/>
              <w:autoSpaceDN/>
              <w:adjustRightInd/>
              <w:spacing w:after="200"/>
              <w:jc w:val="right"/>
              <w:rPr>
                <w:rFonts w:eastAsia="Calibri"/>
                <w:sz w:val="24"/>
                <w:szCs w:val="24"/>
                <w:lang w:eastAsia="en-US"/>
              </w:rPr>
            </w:pPr>
            <w:r w:rsidRPr="006B78BC">
              <w:rPr>
                <w:rFonts w:eastAsia="Calibri"/>
                <w:sz w:val="24"/>
                <w:szCs w:val="24"/>
                <w:lang w:eastAsia="en-US"/>
              </w:rPr>
              <w:t>14.</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Оз. Глубокое</w:t>
            </w:r>
          </w:p>
        </w:tc>
        <w:tc>
          <w:tcPr>
            <w:tcW w:w="1701"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Владимирская</w:t>
            </w:r>
          </w:p>
        </w:tc>
        <w:tc>
          <w:tcPr>
            <w:tcW w:w="3544"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Опольный на лессовидных суглинках</w:t>
            </w:r>
          </w:p>
        </w:tc>
        <w:tc>
          <w:tcPr>
            <w:tcW w:w="2268"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Атмосферно-грунтовое</w:t>
            </w:r>
          </w:p>
        </w:tc>
      </w:tr>
    </w:tbl>
    <w:p w:rsidR="004F0912" w:rsidRPr="00F76F30" w:rsidRDefault="004F0912" w:rsidP="00752F1D">
      <w:pPr>
        <w:widowControl/>
        <w:autoSpaceDE/>
        <w:autoSpaceDN/>
        <w:adjustRightInd/>
        <w:spacing w:line="360" w:lineRule="auto"/>
        <w:ind w:firstLine="709"/>
        <w:jc w:val="both"/>
        <w:rPr>
          <w:rFonts w:eastAsia="Calibri"/>
          <w:sz w:val="24"/>
          <w:szCs w:val="24"/>
          <w:lang w:eastAsia="en-US"/>
        </w:rPr>
      </w:pPr>
      <w:r w:rsidRPr="004F0912">
        <w:rPr>
          <w:rFonts w:eastAsia="Calibri"/>
          <w:sz w:val="24"/>
          <w:szCs w:val="24"/>
          <w:lang w:eastAsia="en-US"/>
        </w:rPr>
        <w:t>Выяснилось, что активность аккумуляции меди и кобальта биокомпонентами озерных экосистем выше, чем у наземных, и в целом отражает региональные и локальные геохимические особенности районов исследований</w:t>
      </w:r>
      <w:r w:rsidR="00334D9A" w:rsidRPr="00F76F30">
        <w:rPr>
          <w:rFonts w:eastAsia="Calibri"/>
          <w:sz w:val="24"/>
          <w:szCs w:val="24"/>
          <w:lang w:eastAsia="en-US"/>
        </w:rPr>
        <w:t xml:space="preserve"> (таблица 3.12).</w:t>
      </w:r>
    </w:p>
    <w:p w:rsidR="004F0912" w:rsidRDefault="004F0912" w:rsidP="00752F1D">
      <w:pPr>
        <w:widowControl/>
        <w:autoSpaceDE/>
        <w:autoSpaceDN/>
        <w:adjustRightInd/>
        <w:spacing w:line="360" w:lineRule="auto"/>
        <w:ind w:firstLine="709"/>
        <w:jc w:val="both"/>
        <w:rPr>
          <w:rFonts w:eastAsia="Calibri"/>
          <w:sz w:val="24"/>
          <w:szCs w:val="24"/>
          <w:lang w:eastAsia="en-US"/>
        </w:rPr>
      </w:pPr>
      <w:r w:rsidRPr="004F0912">
        <w:rPr>
          <w:rFonts w:eastAsia="Calibri"/>
          <w:sz w:val="24"/>
          <w:szCs w:val="24"/>
          <w:lang w:eastAsia="en-US"/>
        </w:rPr>
        <w:t xml:space="preserve">Содержание меди и кобальта в растениях закономерно возрастает в ряду: гелофиты (прибрежные гидрофиты) - нейстофиты (гидрофиты плавающие) - гидатофиты (гидрофиты погруженные). В планктоне накопление меди выше, чем в высших растениях, а кобальта – такого же порядка, что и в погруженных растениях (рисунок 3.18). </w:t>
      </w:r>
    </w:p>
    <w:p w:rsidR="00752F1D" w:rsidRPr="00752F1D" w:rsidRDefault="00752F1D" w:rsidP="00752F1D">
      <w:pPr>
        <w:widowControl/>
        <w:autoSpaceDE/>
        <w:autoSpaceDN/>
        <w:adjustRightInd/>
        <w:spacing w:line="360" w:lineRule="auto"/>
        <w:ind w:firstLine="709"/>
        <w:jc w:val="both"/>
        <w:rPr>
          <w:rFonts w:eastAsia="Calibri"/>
          <w:sz w:val="24"/>
          <w:szCs w:val="24"/>
          <w:lang w:eastAsia="en-US"/>
        </w:rPr>
      </w:pPr>
      <w:r w:rsidRPr="00752F1D">
        <w:rPr>
          <w:rFonts w:eastAsia="Calibri"/>
          <w:sz w:val="24"/>
          <w:szCs w:val="24"/>
          <w:lang w:eastAsia="en-US"/>
        </w:rPr>
        <w:t>Моренные озера области валдайского оледенения (оз. Нелюшка) выделяются относительной бедностью организмов, особенно животных, по сравнению с биотой озер полесских и опольных (оз. Алексино, оз. Глубокое) ландшафтов</w:t>
      </w:r>
      <w:r>
        <w:rPr>
          <w:rFonts w:eastAsia="Calibri"/>
          <w:sz w:val="24"/>
          <w:szCs w:val="24"/>
          <w:lang w:eastAsia="en-US"/>
        </w:rPr>
        <w:t xml:space="preserve"> (таблица 3.13)</w:t>
      </w:r>
      <w:r w:rsidRPr="00752F1D">
        <w:rPr>
          <w:rFonts w:eastAsia="Calibri"/>
          <w:sz w:val="24"/>
          <w:szCs w:val="24"/>
          <w:lang w:eastAsia="en-US"/>
        </w:rPr>
        <w:t xml:space="preserve">. </w:t>
      </w:r>
    </w:p>
    <w:p w:rsidR="006B78BC" w:rsidRPr="003D14BE" w:rsidRDefault="006B78BC" w:rsidP="006B78BC">
      <w:pPr>
        <w:widowControl/>
        <w:autoSpaceDE/>
        <w:autoSpaceDN/>
        <w:adjustRightInd/>
        <w:spacing w:after="200" w:line="360" w:lineRule="auto"/>
        <w:rPr>
          <w:rFonts w:eastAsia="Calibri"/>
          <w:sz w:val="24"/>
          <w:szCs w:val="24"/>
          <w:lang w:eastAsia="en-US"/>
        </w:rPr>
      </w:pPr>
      <w:r w:rsidRPr="003D14BE">
        <w:rPr>
          <w:rFonts w:eastAsia="Calibri"/>
          <w:sz w:val="24"/>
          <w:szCs w:val="24"/>
          <w:lang w:eastAsia="en-US"/>
        </w:rPr>
        <w:t>Таблица 3.1</w:t>
      </w:r>
      <w:r w:rsidR="007765CB">
        <w:rPr>
          <w:rFonts w:eastAsia="Calibri"/>
          <w:sz w:val="24"/>
          <w:szCs w:val="24"/>
          <w:lang w:eastAsia="en-US"/>
        </w:rPr>
        <w:t>2</w:t>
      </w:r>
      <w:r w:rsidR="007B4D52">
        <w:rPr>
          <w:rFonts w:eastAsia="Calibri"/>
          <w:sz w:val="24"/>
          <w:szCs w:val="24"/>
          <w:lang w:eastAsia="en-US"/>
        </w:rPr>
        <w:t>.</w:t>
      </w:r>
      <w:r w:rsidRPr="003D14BE">
        <w:rPr>
          <w:rFonts w:eastAsia="Calibri"/>
          <w:sz w:val="24"/>
          <w:szCs w:val="24"/>
          <w:lang w:eastAsia="en-US"/>
        </w:rPr>
        <w:t xml:space="preserve"> Содержание меди и кобальта в воде и илах некоторых обследованных природных водоемов</w:t>
      </w:r>
      <w:r w:rsidR="00F11A4A">
        <w:rPr>
          <w:rFonts w:eastAsia="Calibri"/>
          <w:sz w:val="24"/>
          <w:szCs w:val="24"/>
          <w:lang w:eastAsia="en-US"/>
        </w:rPr>
        <w:t xml:space="preserve"> </w:t>
      </w:r>
      <w:r w:rsidR="0053694B" w:rsidRPr="0053694B">
        <w:rPr>
          <w:rFonts w:eastAsia="Calibri"/>
          <w:sz w:val="24"/>
          <w:szCs w:val="24"/>
          <w:lang w:eastAsia="en-US"/>
        </w:rPr>
        <w:t>[</w:t>
      </w:r>
      <w:r w:rsidR="0053694B">
        <w:rPr>
          <w:rFonts w:eastAsia="Calibri"/>
          <w:sz w:val="24"/>
          <w:szCs w:val="24"/>
          <w:lang w:eastAsia="en-US"/>
        </w:rPr>
        <w:t>Коробова и др., 1986]</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402"/>
        <w:gridCol w:w="1134"/>
        <w:gridCol w:w="1134"/>
        <w:gridCol w:w="1347"/>
        <w:gridCol w:w="1347"/>
      </w:tblGrid>
      <w:tr w:rsidR="006B78BC" w:rsidRPr="006B78BC" w:rsidTr="004403BD">
        <w:tc>
          <w:tcPr>
            <w:tcW w:w="3402" w:type="dxa"/>
            <w:tcBorders>
              <w:bottom w:val="nil"/>
            </w:tcBorders>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Тип ландшафта и водоем</w:t>
            </w:r>
          </w:p>
        </w:tc>
        <w:tc>
          <w:tcPr>
            <w:tcW w:w="2268" w:type="dxa"/>
            <w:gridSpan w:val="2"/>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Содержание в водах (мкг/л)</w:t>
            </w:r>
          </w:p>
        </w:tc>
        <w:tc>
          <w:tcPr>
            <w:tcW w:w="2694" w:type="dxa"/>
            <w:gridSpan w:val="2"/>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Содержание в илах (мг/кг, в.с.в-во)</w:t>
            </w:r>
          </w:p>
        </w:tc>
      </w:tr>
      <w:tr w:rsidR="006B78BC" w:rsidRPr="006B78BC" w:rsidTr="004403BD">
        <w:trPr>
          <w:trHeight w:val="315"/>
        </w:trPr>
        <w:tc>
          <w:tcPr>
            <w:tcW w:w="3402" w:type="dxa"/>
            <w:tcBorders>
              <w:top w:val="nil"/>
            </w:tcBorders>
          </w:tcPr>
          <w:p w:rsidR="006B78BC" w:rsidRPr="006B78BC" w:rsidRDefault="006B78BC" w:rsidP="00C314DB">
            <w:pPr>
              <w:widowControl/>
              <w:autoSpaceDE/>
              <w:autoSpaceDN/>
              <w:adjustRightInd/>
              <w:spacing w:after="200"/>
              <w:rPr>
                <w:rFonts w:eastAsia="Calibri"/>
                <w:sz w:val="24"/>
                <w:szCs w:val="24"/>
                <w:lang w:eastAsia="en-US"/>
              </w:rPr>
            </w:pPr>
          </w:p>
        </w:tc>
        <w:tc>
          <w:tcPr>
            <w:tcW w:w="1134" w:type="dxa"/>
          </w:tcPr>
          <w:p w:rsidR="006B78BC" w:rsidRPr="00F11A4A"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val="en-US" w:eastAsia="en-US"/>
              </w:rPr>
              <w:t>Cu</w:t>
            </w:r>
          </w:p>
        </w:tc>
        <w:tc>
          <w:tcPr>
            <w:tcW w:w="1134" w:type="dxa"/>
          </w:tcPr>
          <w:p w:rsidR="006B78BC" w:rsidRPr="00F11A4A"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val="en-US" w:eastAsia="en-US"/>
              </w:rPr>
              <w:t>Co</w:t>
            </w:r>
          </w:p>
        </w:tc>
        <w:tc>
          <w:tcPr>
            <w:tcW w:w="1347" w:type="dxa"/>
          </w:tcPr>
          <w:p w:rsidR="006B78BC" w:rsidRPr="00F11A4A"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val="en-US" w:eastAsia="en-US"/>
              </w:rPr>
              <w:t>Cu</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val="en-US" w:eastAsia="en-US"/>
              </w:rPr>
              <w:t>Co</w:t>
            </w:r>
          </w:p>
        </w:tc>
      </w:tr>
      <w:tr w:rsidR="006B78BC" w:rsidRPr="006B78BC" w:rsidTr="004403BD">
        <w:tc>
          <w:tcPr>
            <w:tcW w:w="3402"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Полесский, старица р. Улеймы</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37,5</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&lt;0,1</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2,0</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&lt;0,1</w:t>
            </w:r>
          </w:p>
        </w:tc>
      </w:tr>
      <w:tr w:rsidR="006B78BC" w:rsidRPr="006B78BC" w:rsidTr="004403BD">
        <w:tc>
          <w:tcPr>
            <w:tcW w:w="3402"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Моренный, оз. Плещеево</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29,5</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1,0</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9,0</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1,5</w:t>
            </w:r>
          </w:p>
        </w:tc>
      </w:tr>
      <w:tr w:rsidR="006B78BC" w:rsidRPr="006B78BC" w:rsidTr="004403BD">
        <w:tc>
          <w:tcPr>
            <w:tcW w:w="3402"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Опольный, оз. Алексино</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8,5</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0,96</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24,9</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&lt;0,1</w:t>
            </w:r>
          </w:p>
        </w:tc>
      </w:tr>
      <w:tr w:rsidR="006B78BC" w:rsidRPr="006B78BC" w:rsidTr="004403BD">
        <w:tc>
          <w:tcPr>
            <w:tcW w:w="3402" w:type="dxa"/>
          </w:tcPr>
          <w:p w:rsidR="006B78BC" w:rsidRPr="006B78BC" w:rsidRDefault="006B78BC" w:rsidP="00C314DB">
            <w:pPr>
              <w:widowControl/>
              <w:autoSpaceDE/>
              <w:autoSpaceDN/>
              <w:adjustRightInd/>
              <w:spacing w:after="200"/>
              <w:rPr>
                <w:rFonts w:eastAsia="Calibri"/>
                <w:sz w:val="24"/>
                <w:szCs w:val="24"/>
                <w:lang w:eastAsia="en-US"/>
              </w:rPr>
            </w:pPr>
            <w:r w:rsidRPr="006B78BC">
              <w:rPr>
                <w:rFonts w:eastAsia="Calibri"/>
                <w:sz w:val="24"/>
                <w:szCs w:val="24"/>
                <w:lang w:eastAsia="en-US"/>
              </w:rPr>
              <w:t>Полесский, запруда притока р. Унжи</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9,0</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&lt;0,1</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16,0</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4,0</w:t>
            </w:r>
          </w:p>
        </w:tc>
      </w:tr>
      <w:tr w:rsidR="006B78BC" w:rsidRPr="006B78BC" w:rsidTr="004403BD">
        <w:tc>
          <w:tcPr>
            <w:tcW w:w="3402" w:type="dxa"/>
          </w:tcPr>
          <w:p w:rsidR="006B78BC" w:rsidRPr="006B78BC" w:rsidRDefault="006B78BC" w:rsidP="00C314DB">
            <w:pPr>
              <w:widowControl/>
              <w:autoSpaceDE/>
              <w:autoSpaceDN/>
              <w:adjustRightInd/>
              <w:spacing w:after="200"/>
              <w:rPr>
                <w:rFonts w:eastAsia="Calibri"/>
                <w:sz w:val="24"/>
                <w:szCs w:val="24"/>
                <w:lang w:val="en-US" w:eastAsia="en-US"/>
              </w:rPr>
            </w:pPr>
            <w:r w:rsidRPr="006B78BC">
              <w:rPr>
                <w:rFonts w:eastAsia="Calibri"/>
                <w:sz w:val="24"/>
                <w:szCs w:val="24"/>
                <w:lang w:eastAsia="en-US"/>
              </w:rPr>
              <w:t>Моренный (валдайский), оз. Нелюшкино</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1,5</w:t>
            </w:r>
          </w:p>
        </w:tc>
        <w:tc>
          <w:tcPr>
            <w:tcW w:w="1134"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0,12</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но*</w:t>
            </w:r>
          </w:p>
        </w:tc>
        <w:tc>
          <w:tcPr>
            <w:tcW w:w="1347" w:type="dxa"/>
          </w:tcPr>
          <w:p w:rsidR="006B78BC" w:rsidRPr="006B78BC" w:rsidRDefault="006B78BC" w:rsidP="00C314DB">
            <w:pPr>
              <w:widowControl/>
              <w:autoSpaceDE/>
              <w:autoSpaceDN/>
              <w:adjustRightInd/>
              <w:spacing w:after="200"/>
              <w:jc w:val="center"/>
              <w:rPr>
                <w:rFonts w:eastAsia="Calibri"/>
                <w:sz w:val="24"/>
                <w:szCs w:val="24"/>
                <w:lang w:eastAsia="en-US"/>
              </w:rPr>
            </w:pPr>
            <w:r w:rsidRPr="006B78BC">
              <w:rPr>
                <w:rFonts w:eastAsia="Calibri"/>
                <w:sz w:val="24"/>
                <w:szCs w:val="24"/>
                <w:lang w:eastAsia="en-US"/>
              </w:rPr>
              <w:t>но*</w:t>
            </w:r>
          </w:p>
        </w:tc>
      </w:tr>
    </w:tbl>
    <w:p w:rsidR="006B78BC" w:rsidRPr="006B78BC" w:rsidRDefault="006B78BC" w:rsidP="006B78BC">
      <w:pPr>
        <w:widowControl/>
        <w:autoSpaceDE/>
        <w:autoSpaceDN/>
        <w:adjustRightInd/>
        <w:spacing w:after="200" w:line="360" w:lineRule="auto"/>
        <w:rPr>
          <w:rFonts w:eastAsia="Calibri"/>
          <w:sz w:val="24"/>
          <w:szCs w:val="24"/>
          <w:lang w:eastAsia="en-US"/>
        </w:rPr>
      </w:pPr>
      <w:r w:rsidRPr="006B78BC">
        <w:rPr>
          <w:rFonts w:eastAsia="Calibri"/>
          <w:sz w:val="24"/>
          <w:szCs w:val="24"/>
          <w:lang w:eastAsia="en-US"/>
        </w:rPr>
        <w:t>*не определялся</w:t>
      </w:r>
    </w:p>
    <w:p w:rsidR="00F11A4A" w:rsidRDefault="00F11A4A" w:rsidP="00910234">
      <w:pPr>
        <w:widowControl/>
        <w:autoSpaceDE/>
        <w:autoSpaceDN/>
        <w:adjustRightInd/>
        <w:spacing w:after="200" w:line="360" w:lineRule="auto"/>
        <w:ind w:firstLine="851"/>
        <w:jc w:val="both"/>
        <w:rPr>
          <w:rFonts w:eastAsia="Calibri"/>
          <w:sz w:val="24"/>
          <w:szCs w:val="24"/>
          <w:lang w:eastAsia="en-US"/>
        </w:rPr>
      </w:pPr>
      <w:r w:rsidRPr="00F11A4A">
        <w:rPr>
          <w:rFonts w:eastAsia="Calibri"/>
          <w:sz w:val="24"/>
          <w:szCs w:val="24"/>
          <w:lang w:eastAsia="en-US"/>
        </w:rPr>
        <w:t>В области распространения пермских отложений, относительно обогащенных медью и кобальтом, накопление</w:t>
      </w:r>
      <w:r w:rsidR="0060283C">
        <w:rPr>
          <w:rFonts w:eastAsia="Calibri"/>
          <w:sz w:val="24"/>
          <w:szCs w:val="24"/>
          <w:lang w:eastAsia="en-US"/>
        </w:rPr>
        <w:t xml:space="preserve"> этих элементов в растениях так</w:t>
      </w:r>
      <w:r w:rsidRPr="00F11A4A">
        <w:rPr>
          <w:rFonts w:eastAsia="Calibri"/>
          <w:sz w:val="24"/>
          <w:szCs w:val="24"/>
          <w:lang w:eastAsia="en-US"/>
        </w:rPr>
        <w:t xml:space="preserve">же было выше. Во всех типах ландшафтов наиболее богаты медью и кобальтом были организмы старичных озер (подчиненных пойменных ландшафтов (рисунок 3.18). В погруженных, а иногда и плавающих гидрофитах и бентосе этих озер абсолютное содержание кобальта превышает содержание меди, в то время, как в наземных растениях, водах и илах </w:t>
      </w:r>
      <w:r w:rsidR="00D06D26">
        <w:rPr>
          <w:rFonts w:eastAsia="Calibri"/>
          <w:sz w:val="24"/>
          <w:szCs w:val="24"/>
          <w:lang w:eastAsia="en-US"/>
        </w:rPr>
        <w:t xml:space="preserve">содержание </w:t>
      </w:r>
      <w:r w:rsidRPr="00F11A4A">
        <w:rPr>
          <w:rFonts w:eastAsia="Calibri"/>
          <w:sz w:val="24"/>
          <w:szCs w:val="24"/>
          <w:lang w:eastAsia="en-US"/>
        </w:rPr>
        <w:t xml:space="preserve">меди обычно в 5-10 раз </w:t>
      </w:r>
      <w:r w:rsidR="00D06D26">
        <w:rPr>
          <w:rFonts w:eastAsia="Calibri"/>
          <w:sz w:val="24"/>
          <w:szCs w:val="24"/>
          <w:lang w:eastAsia="en-US"/>
        </w:rPr>
        <w:t>вы</w:t>
      </w:r>
      <w:r w:rsidRPr="00F11A4A">
        <w:rPr>
          <w:rFonts w:eastAsia="Calibri"/>
          <w:sz w:val="24"/>
          <w:szCs w:val="24"/>
          <w:lang w:eastAsia="en-US"/>
        </w:rPr>
        <w:t>ше.</w:t>
      </w:r>
    </w:p>
    <w:p w:rsidR="00910234" w:rsidRPr="00F11A4A" w:rsidRDefault="00910234" w:rsidP="00334D9A">
      <w:pPr>
        <w:widowControl/>
        <w:autoSpaceDE/>
        <w:autoSpaceDN/>
        <w:adjustRightInd/>
        <w:spacing w:after="200" w:line="360" w:lineRule="auto"/>
        <w:jc w:val="center"/>
        <w:rPr>
          <w:rFonts w:eastAsia="Calibri"/>
          <w:sz w:val="24"/>
          <w:szCs w:val="24"/>
          <w:lang w:eastAsia="en-US"/>
        </w:rPr>
      </w:pPr>
      <w:r>
        <w:rPr>
          <w:rFonts w:eastAsia="Calibri"/>
          <w:noProof/>
          <w:sz w:val="24"/>
          <w:szCs w:val="24"/>
        </w:rPr>
        <w:drawing>
          <wp:inline distT="0" distB="0" distL="0" distR="0" wp14:anchorId="3DA9C451" wp14:editId="34DD225B">
            <wp:extent cx="4394200" cy="2489200"/>
            <wp:effectExtent l="0" t="0" r="0" b="0"/>
            <wp:docPr id="3" name="Рисунок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4"/>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4396700" cy="2490616"/>
                    </a:xfrm>
                    <a:prstGeom prst="rect">
                      <a:avLst/>
                    </a:prstGeom>
                    <a:noFill/>
                  </pic:spPr>
                </pic:pic>
              </a:graphicData>
            </a:graphic>
          </wp:inline>
        </w:drawing>
      </w:r>
    </w:p>
    <w:p w:rsidR="00F11A4A" w:rsidRDefault="00F11A4A" w:rsidP="00D06D26">
      <w:pPr>
        <w:widowControl/>
        <w:autoSpaceDE/>
        <w:autoSpaceDN/>
        <w:adjustRightInd/>
        <w:spacing w:after="200" w:line="360" w:lineRule="auto"/>
        <w:jc w:val="center"/>
        <w:rPr>
          <w:rFonts w:eastAsia="Calibri"/>
          <w:sz w:val="24"/>
          <w:szCs w:val="24"/>
          <w:lang w:eastAsia="en-US"/>
        </w:rPr>
      </w:pPr>
      <w:r w:rsidRPr="00F11A4A">
        <w:rPr>
          <w:rFonts w:eastAsia="Calibri"/>
          <w:sz w:val="24"/>
          <w:szCs w:val="24"/>
          <w:lang w:eastAsia="en-US"/>
        </w:rPr>
        <w:t>Рисунок 3.18</w:t>
      </w:r>
      <w:r w:rsidR="007B4D52">
        <w:rPr>
          <w:rFonts w:eastAsia="Calibri"/>
          <w:sz w:val="24"/>
          <w:szCs w:val="24"/>
          <w:lang w:eastAsia="en-US"/>
        </w:rPr>
        <w:t>.</w:t>
      </w:r>
      <w:r w:rsidRPr="00F11A4A">
        <w:rPr>
          <w:rFonts w:eastAsia="Calibri"/>
          <w:sz w:val="24"/>
          <w:szCs w:val="24"/>
          <w:lang w:eastAsia="en-US"/>
        </w:rPr>
        <w:t xml:space="preserve"> Накопление меди и кобальта растениями разных экологических ниш</w:t>
      </w:r>
    </w:p>
    <w:p w:rsidR="00F76F30" w:rsidRDefault="00F76F30" w:rsidP="00910234">
      <w:pPr>
        <w:widowControl/>
        <w:autoSpaceDE/>
        <w:autoSpaceDN/>
        <w:adjustRightInd/>
        <w:spacing w:after="200" w:line="360" w:lineRule="auto"/>
        <w:rPr>
          <w:rFonts w:eastAsia="Calibri"/>
          <w:sz w:val="24"/>
          <w:szCs w:val="24"/>
          <w:lang w:eastAsia="en-US"/>
        </w:rPr>
      </w:pPr>
    </w:p>
    <w:p w:rsidR="006B78BC" w:rsidRPr="003D14BE" w:rsidRDefault="006B78BC" w:rsidP="00910234">
      <w:pPr>
        <w:widowControl/>
        <w:autoSpaceDE/>
        <w:autoSpaceDN/>
        <w:adjustRightInd/>
        <w:spacing w:after="200" w:line="360" w:lineRule="auto"/>
        <w:rPr>
          <w:rFonts w:eastAsia="Calibri"/>
          <w:sz w:val="24"/>
          <w:szCs w:val="24"/>
          <w:lang w:eastAsia="en-US"/>
        </w:rPr>
      </w:pPr>
      <w:r w:rsidRPr="003D14BE">
        <w:rPr>
          <w:rFonts w:eastAsia="Calibri"/>
          <w:sz w:val="24"/>
          <w:szCs w:val="24"/>
          <w:lang w:eastAsia="en-US"/>
        </w:rPr>
        <w:t>Таблица 3.1</w:t>
      </w:r>
      <w:r w:rsidR="007765CB">
        <w:rPr>
          <w:rFonts w:eastAsia="Calibri"/>
          <w:sz w:val="24"/>
          <w:szCs w:val="24"/>
          <w:lang w:eastAsia="en-US"/>
        </w:rPr>
        <w:t>3</w:t>
      </w:r>
      <w:r w:rsidR="007B4D52">
        <w:rPr>
          <w:rFonts w:eastAsia="Calibri"/>
          <w:sz w:val="24"/>
          <w:szCs w:val="24"/>
          <w:lang w:eastAsia="en-US"/>
        </w:rPr>
        <w:t>.</w:t>
      </w:r>
      <w:r w:rsidRPr="003D14BE">
        <w:rPr>
          <w:rFonts w:eastAsia="Calibri"/>
          <w:sz w:val="24"/>
          <w:szCs w:val="24"/>
          <w:lang w:eastAsia="en-US"/>
        </w:rPr>
        <w:t xml:space="preserve"> Накопление меди и кобальта растениями оз. Алексино (Владимирское ополье)</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000" w:firstRow="0" w:lastRow="0" w:firstColumn="0" w:lastColumn="0" w:noHBand="0" w:noVBand="0"/>
      </w:tblPr>
      <w:tblGrid>
        <w:gridCol w:w="2580"/>
        <w:gridCol w:w="992"/>
        <w:gridCol w:w="1276"/>
        <w:gridCol w:w="1134"/>
        <w:gridCol w:w="1134"/>
        <w:gridCol w:w="1276"/>
        <w:gridCol w:w="1417"/>
      </w:tblGrid>
      <w:tr w:rsidR="006B78BC" w:rsidRPr="006B78BC" w:rsidTr="00910234">
        <w:tc>
          <w:tcPr>
            <w:tcW w:w="2580" w:type="dxa"/>
            <w:tcBorders>
              <w:bottom w:val="nil"/>
            </w:tcBorders>
            <w:tcMar>
              <w:left w:w="28" w:type="dxa"/>
              <w:right w:w="28" w:type="dxa"/>
            </w:tcMar>
          </w:tcPr>
          <w:p w:rsidR="006B78BC" w:rsidRPr="005E5444" w:rsidRDefault="00F11A4A" w:rsidP="00910234">
            <w:pPr>
              <w:spacing w:line="276" w:lineRule="auto"/>
              <w:rPr>
                <w:rFonts w:eastAsia="Calibri"/>
                <w:sz w:val="24"/>
                <w:szCs w:val="24"/>
                <w:lang w:eastAsia="en-US"/>
              </w:rPr>
            </w:pPr>
            <w:r>
              <w:rPr>
                <w:rFonts w:eastAsia="Calibri"/>
                <w:sz w:val="24"/>
                <w:szCs w:val="24"/>
                <w:lang w:eastAsia="en-US"/>
              </w:rPr>
              <w:t>Вид</w:t>
            </w:r>
          </w:p>
        </w:tc>
        <w:tc>
          <w:tcPr>
            <w:tcW w:w="2268" w:type="dxa"/>
            <w:gridSpan w:val="2"/>
            <w:tcMar>
              <w:left w:w="28" w:type="dxa"/>
              <w:right w:w="28" w:type="dxa"/>
            </w:tcMar>
          </w:tcPr>
          <w:p w:rsidR="006B78BC" w:rsidRPr="005E5444" w:rsidRDefault="006B78BC" w:rsidP="00910234">
            <w:pPr>
              <w:spacing w:line="276" w:lineRule="auto"/>
              <w:rPr>
                <w:rFonts w:eastAsia="Calibri"/>
                <w:sz w:val="24"/>
                <w:szCs w:val="24"/>
                <w:lang w:eastAsia="en-US"/>
              </w:rPr>
            </w:pPr>
            <w:bookmarkStart w:id="53" w:name="_Toc452517055"/>
            <w:r w:rsidRPr="005E5444">
              <w:rPr>
                <w:rFonts w:eastAsia="Calibri"/>
                <w:sz w:val="24"/>
                <w:szCs w:val="24"/>
                <w:lang w:eastAsia="en-US"/>
              </w:rPr>
              <w:t>Биомасса</w:t>
            </w:r>
            <w:bookmarkEnd w:id="53"/>
          </w:p>
        </w:tc>
        <w:tc>
          <w:tcPr>
            <w:tcW w:w="4961" w:type="dxa"/>
            <w:gridSpan w:val="4"/>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eastAsia="en-US"/>
              </w:rPr>
              <w:t>Содержание в биомассе</w:t>
            </w:r>
          </w:p>
        </w:tc>
      </w:tr>
      <w:tr w:rsidR="006B78BC" w:rsidRPr="006B78BC" w:rsidTr="00910234">
        <w:tc>
          <w:tcPr>
            <w:tcW w:w="2580" w:type="dxa"/>
            <w:tcBorders>
              <w:top w:val="nil"/>
              <w:bottom w:val="nil"/>
            </w:tcBorders>
            <w:tcMar>
              <w:left w:w="28" w:type="dxa"/>
              <w:right w:w="28" w:type="dxa"/>
            </w:tcMar>
          </w:tcPr>
          <w:p w:rsidR="006B78BC" w:rsidRPr="006B78BC" w:rsidRDefault="006B78BC" w:rsidP="00910234">
            <w:pPr>
              <w:widowControl/>
              <w:autoSpaceDE/>
              <w:autoSpaceDN/>
              <w:adjustRightInd/>
              <w:spacing w:after="200" w:line="276" w:lineRule="auto"/>
              <w:rPr>
                <w:rFonts w:eastAsia="Calibri"/>
                <w:sz w:val="24"/>
                <w:szCs w:val="24"/>
                <w:lang w:eastAsia="en-US"/>
              </w:rPr>
            </w:pPr>
          </w:p>
        </w:tc>
        <w:tc>
          <w:tcPr>
            <w:tcW w:w="992" w:type="dxa"/>
            <w:tcBorders>
              <w:bottom w:val="nil"/>
            </w:tcBorders>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vertAlign w:val="superscript"/>
                <w:lang w:eastAsia="en-US"/>
              </w:rPr>
            </w:pPr>
            <w:r w:rsidRPr="006B78BC">
              <w:rPr>
                <w:rFonts w:eastAsia="Calibri"/>
                <w:sz w:val="24"/>
                <w:szCs w:val="24"/>
                <w:lang w:eastAsia="en-US"/>
              </w:rPr>
              <w:t>г/м</w:t>
            </w:r>
            <w:r w:rsidRPr="006B78BC">
              <w:rPr>
                <w:rFonts w:eastAsia="Calibri"/>
                <w:sz w:val="24"/>
                <w:szCs w:val="24"/>
                <w:vertAlign w:val="superscript"/>
                <w:lang w:eastAsia="en-US"/>
              </w:rPr>
              <w:t>2</w:t>
            </w:r>
          </w:p>
        </w:tc>
        <w:tc>
          <w:tcPr>
            <w:tcW w:w="1276" w:type="dxa"/>
            <w:tcBorders>
              <w:bottom w:val="nil"/>
            </w:tcBorders>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eastAsia="en-US"/>
              </w:rPr>
              <w:t>кг</w:t>
            </w:r>
          </w:p>
        </w:tc>
        <w:tc>
          <w:tcPr>
            <w:tcW w:w="2268" w:type="dxa"/>
            <w:gridSpan w:val="2"/>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vertAlign w:val="superscript"/>
                <w:lang w:eastAsia="en-US"/>
              </w:rPr>
            </w:pPr>
            <w:r w:rsidRPr="006B78BC">
              <w:rPr>
                <w:rFonts w:eastAsia="Calibri"/>
                <w:sz w:val="24"/>
                <w:szCs w:val="24"/>
                <w:lang w:eastAsia="en-US"/>
              </w:rPr>
              <w:t>мг/м</w:t>
            </w:r>
            <w:r w:rsidRPr="006B78BC">
              <w:rPr>
                <w:rFonts w:eastAsia="Calibri"/>
                <w:sz w:val="24"/>
                <w:szCs w:val="24"/>
                <w:vertAlign w:val="superscript"/>
                <w:lang w:eastAsia="en-US"/>
              </w:rPr>
              <w:t>2</w:t>
            </w:r>
          </w:p>
        </w:tc>
        <w:tc>
          <w:tcPr>
            <w:tcW w:w="2693" w:type="dxa"/>
            <w:gridSpan w:val="2"/>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eastAsia="en-US"/>
              </w:rPr>
              <w:t>г</w:t>
            </w:r>
          </w:p>
        </w:tc>
      </w:tr>
      <w:tr w:rsidR="006B78BC" w:rsidRPr="006B78BC" w:rsidTr="00910234">
        <w:tc>
          <w:tcPr>
            <w:tcW w:w="2580" w:type="dxa"/>
            <w:tcBorders>
              <w:top w:val="nil"/>
            </w:tcBorders>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lang w:eastAsia="en-US"/>
              </w:rPr>
            </w:pPr>
          </w:p>
        </w:tc>
        <w:tc>
          <w:tcPr>
            <w:tcW w:w="992" w:type="dxa"/>
            <w:tcBorders>
              <w:top w:val="nil"/>
              <w:right w:val="nil"/>
            </w:tcBorders>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lang w:eastAsia="en-US"/>
              </w:rPr>
            </w:pPr>
          </w:p>
        </w:tc>
        <w:tc>
          <w:tcPr>
            <w:tcW w:w="1276" w:type="dxa"/>
            <w:tcBorders>
              <w:top w:val="nil"/>
            </w:tcBorders>
            <w:tcMar>
              <w:left w:w="28" w:type="dxa"/>
              <w:right w:w="28" w:type="dxa"/>
            </w:tcMar>
          </w:tcPr>
          <w:p w:rsidR="006B78BC" w:rsidRPr="006B78BC" w:rsidRDefault="006B78BC" w:rsidP="00910234">
            <w:pPr>
              <w:widowControl/>
              <w:autoSpaceDE/>
              <w:autoSpaceDN/>
              <w:adjustRightInd/>
              <w:spacing w:after="200" w:line="276" w:lineRule="auto"/>
              <w:jc w:val="center"/>
              <w:rPr>
                <w:rFonts w:eastAsia="Calibri"/>
                <w:sz w:val="24"/>
                <w:szCs w:val="24"/>
                <w:lang w:eastAsia="en-US"/>
              </w:rPr>
            </w:pPr>
          </w:p>
        </w:tc>
        <w:tc>
          <w:tcPr>
            <w:tcW w:w="1134" w:type="dxa"/>
            <w:tcMar>
              <w:left w:w="28" w:type="dxa"/>
              <w:right w:w="28" w:type="dxa"/>
            </w:tcMar>
          </w:tcPr>
          <w:p w:rsidR="006B78BC" w:rsidRPr="007B4D52"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val="en-US" w:eastAsia="en-US"/>
              </w:rPr>
              <w:t>Cu</w:t>
            </w:r>
          </w:p>
        </w:tc>
        <w:tc>
          <w:tcPr>
            <w:tcW w:w="1134" w:type="dxa"/>
            <w:tcMar>
              <w:left w:w="28" w:type="dxa"/>
              <w:right w:w="28" w:type="dxa"/>
            </w:tcMar>
          </w:tcPr>
          <w:p w:rsidR="006B78BC" w:rsidRPr="007B4D52"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val="en-US" w:eastAsia="en-US"/>
              </w:rPr>
              <w:t>Co</w:t>
            </w:r>
          </w:p>
        </w:tc>
        <w:tc>
          <w:tcPr>
            <w:tcW w:w="1276" w:type="dxa"/>
            <w:tcMar>
              <w:left w:w="28" w:type="dxa"/>
              <w:right w:w="28" w:type="dxa"/>
            </w:tcMar>
          </w:tcPr>
          <w:p w:rsidR="006B78BC" w:rsidRPr="007B4D52"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val="en-US" w:eastAsia="en-US"/>
              </w:rPr>
              <w:t>Cu</w:t>
            </w:r>
          </w:p>
        </w:tc>
        <w:tc>
          <w:tcPr>
            <w:tcW w:w="1417" w:type="dxa"/>
            <w:tcMar>
              <w:left w:w="28" w:type="dxa"/>
              <w:right w:w="28" w:type="dxa"/>
            </w:tcMar>
          </w:tcPr>
          <w:p w:rsidR="006B78BC" w:rsidRPr="007B4D52" w:rsidRDefault="006B78BC" w:rsidP="00910234">
            <w:pPr>
              <w:widowControl/>
              <w:autoSpaceDE/>
              <w:autoSpaceDN/>
              <w:adjustRightInd/>
              <w:spacing w:after="200" w:line="276" w:lineRule="auto"/>
              <w:jc w:val="center"/>
              <w:rPr>
                <w:rFonts w:eastAsia="Calibri"/>
                <w:sz w:val="24"/>
                <w:szCs w:val="24"/>
                <w:lang w:eastAsia="en-US"/>
              </w:rPr>
            </w:pPr>
            <w:r w:rsidRPr="006B78BC">
              <w:rPr>
                <w:rFonts w:eastAsia="Calibri"/>
                <w:sz w:val="24"/>
                <w:szCs w:val="24"/>
                <w:lang w:val="en-US" w:eastAsia="en-US"/>
              </w:rPr>
              <w:t>Co</w:t>
            </w:r>
          </w:p>
        </w:tc>
      </w:tr>
      <w:tr w:rsidR="006B78BC" w:rsidRPr="006B78BC" w:rsidTr="00910234">
        <w:trPr>
          <w:trHeight w:val="351"/>
        </w:trPr>
        <w:tc>
          <w:tcPr>
            <w:tcW w:w="2580" w:type="dxa"/>
            <w:tcMar>
              <w:left w:w="28" w:type="dxa"/>
              <w:right w:w="28" w:type="dxa"/>
            </w:tcMar>
          </w:tcPr>
          <w:p w:rsidR="006B78BC" w:rsidRPr="007B4D52" w:rsidRDefault="006B78BC" w:rsidP="00910234">
            <w:pPr>
              <w:spacing w:line="276" w:lineRule="auto"/>
              <w:rPr>
                <w:rFonts w:eastAsia="Calibri"/>
                <w:i/>
                <w:sz w:val="24"/>
                <w:szCs w:val="24"/>
                <w:lang w:eastAsia="en-US"/>
              </w:rPr>
            </w:pPr>
            <w:bookmarkStart w:id="54" w:name="_Toc452517056"/>
            <w:r w:rsidRPr="005E5444">
              <w:rPr>
                <w:rFonts w:eastAsia="Calibri"/>
                <w:i/>
                <w:sz w:val="24"/>
                <w:szCs w:val="24"/>
                <w:lang w:val="en-US" w:eastAsia="en-US"/>
              </w:rPr>
              <w:t>Phragmites</w:t>
            </w:r>
            <w:r w:rsidRPr="007B4D52">
              <w:rPr>
                <w:rFonts w:eastAsia="Calibri"/>
                <w:i/>
                <w:sz w:val="24"/>
                <w:szCs w:val="24"/>
                <w:lang w:eastAsia="en-US"/>
              </w:rPr>
              <w:t xml:space="preserve"> </w:t>
            </w:r>
            <w:r w:rsidRPr="005E5444">
              <w:rPr>
                <w:rFonts w:eastAsia="Calibri"/>
                <w:i/>
                <w:sz w:val="24"/>
                <w:szCs w:val="24"/>
                <w:lang w:val="en-US" w:eastAsia="en-US"/>
              </w:rPr>
              <w:t>australis</w:t>
            </w:r>
            <w:bookmarkEnd w:id="54"/>
          </w:p>
        </w:tc>
        <w:tc>
          <w:tcPr>
            <w:tcW w:w="992" w:type="dxa"/>
            <w:tcMar>
              <w:left w:w="28" w:type="dxa"/>
              <w:right w:w="28" w:type="dxa"/>
            </w:tcMar>
          </w:tcPr>
          <w:p w:rsidR="006B78BC" w:rsidRPr="007B4D52" w:rsidRDefault="006B78BC" w:rsidP="00910234">
            <w:pPr>
              <w:widowControl/>
              <w:autoSpaceDE/>
              <w:autoSpaceDN/>
              <w:adjustRightInd/>
              <w:spacing w:after="200" w:line="276" w:lineRule="auto"/>
              <w:jc w:val="right"/>
              <w:rPr>
                <w:rFonts w:eastAsia="Calibri"/>
                <w:sz w:val="24"/>
                <w:szCs w:val="24"/>
                <w:lang w:eastAsia="en-US"/>
              </w:rPr>
            </w:pPr>
            <w:r w:rsidRPr="007B4D52">
              <w:rPr>
                <w:rFonts w:eastAsia="Calibri"/>
                <w:sz w:val="24"/>
                <w:szCs w:val="24"/>
                <w:lang w:eastAsia="en-US"/>
              </w:rPr>
              <w:t>1250</w:t>
            </w:r>
          </w:p>
        </w:tc>
        <w:tc>
          <w:tcPr>
            <w:tcW w:w="1276" w:type="dxa"/>
            <w:tcMar>
              <w:left w:w="28" w:type="dxa"/>
              <w:right w:w="28" w:type="dxa"/>
            </w:tcMar>
          </w:tcPr>
          <w:p w:rsidR="006B78BC" w:rsidRPr="007B4D52" w:rsidRDefault="006B78BC" w:rsidP="00910234">
            <w:pPr>
              <w:widowControl/>
              <w:autoSpaceDE/>
              <w:autoSpaceDN/>
              <w:adjustRightInd/>
              <w:spacing w:after="200" w:line="276" w:lineRule="auto"/>
              <w:jc w:val="right"/>
              <w:rPr>
                <w:rFonts w:eastAsia="Calibri"/>
                <w:sz w:val="24"/>
                <w:szCs w:val="24"/>
                <w:lang w:eastAsia="en-US"/>
              </w:rPr>
            </w:pPr>
            <w:r w:rsidRPr="007B4D52">
              <w:rPr>
                <w:rFonts w:eastAsia="Calibri"/>
                <w:sz w:val="24"/>
                <w:szCs w:val="24"/>
                <w:lang w:eastAsia="en-US"/>
              </w:rPr>
              <w:t>25000</w:t>
            </w:r>
          </w:p>
        </w:tc>
        <w:tc>
          <w:tcPr>
            <w:tcW w:w="1134" w:type="dxa"/>
            <w:tcMar>
              <w:left w:w="28" w:type="dxa"/>
              <w:right w:w="28" w:type="dxa"/>
            </w:tcMar>
          </w:tcPr>
          <w:p w:rsidR="006B78BC" w:rsidRPr="007B4D52" w:rsidRDefault="006B78BC" w:rsidP="00910234">
            <w:pPr>
              <w:widowControl/>
              <w:autoSpaceDE/>
              <w:autoSpaceDN/>
              <w:adjustRightInd/>
              <w:spacing w:after="200" w:line="276" w:lineRule="auto"/>
              <w:jc w:val="right"/>
              <w:rPr>
                <w:rFonts w:eastAsia="Calibri"/>
                <w:sz w:val="24"/>
                <w:szCs w:val="24"/>
                <w:lang w:eastAsia="en-US"/>
              </w:rPr>
            </w:pPr>
            <w:r w:rsidRPr="007B4D52">
              <w:rPr>
                <w:rFonts w:eastAsia="Calibri"/>
                <w:sz w:val="24"/>
                <w:szCs w:val="24"/>
                <w:lang w:eastAsia="en-US"/>
              </w:rPr>
              <w:t>4.37</w:t>
            </w:r>
          </w:p>
        </w:tc>
        <w:tc>
          <w:tcPr>
            <w:tcW w:w="1134" w:type="dxa"/>
            <w:tcMar>
              <w:left w:w="28" w:type="dxa"/>
              <w:right w:w="28" w:type="dxa"/>
            </w:tcMar>
          </w:tcPr>
          <w:p w:rsidR="006B78BC" w:rsidRPr="007B4D52" w:rsidRDefault="006B78BC" w:rsidP="00910234">
            <w:pPr>
              <w:widowControl/>
              <w:autoSpaceDE/>
              <w:autoSpaceDN/>
              <w:adjustRightInd/>
              <w:spacing w:after="200" w:line="276" w:lineRule="auto"/>
              <w:jc w:val="right"/>
              <w:rPr>
                <w:rFonts w:eastAsia="Calibri"/>
                <w:sz w:val="24"/>
                <w:szCs w:val="24"/>
                <w:lang w:eastAsia="en-US"/>
              </w:rPr>
            </w:pPr>
            <w:r w:rsidRPr="007B4D52">
              <w:rPr>
                <w:rFonts w:eastAsia="Calibri"/>
                <w:sz w:val="24"/>
                <w:szCs w:val="24"/>
                <w:lang w:eastAsia="en-US"/>
              </w:rPr>
              <w:t>-</w:t>
            </w:r>
          </w:p>
        </w:tc>
        <w:tc>
          <w:tcPr>
            <w:tcW w:w="1276" w:type="dxa"/>
            <w:tcMar>
              <w:left w:w="28" w:type="dxa"/>
              <w:right w:w="28" w:type="dxa"/>
            </w:tcMar>
          </w:tcPr>
          <w:p w:rsidR="006B78BC" w:rsidRPr="007B4D52" w:rsidRDefault="006B78BC" w:rsidP="00910234">
            <w:pPr>
              <w:widowControl/>
              <w:autoSpaceDE/>
              <w:autoSpaceDN/>
              <w:adjustRightInd/>
              <w:spacing w:after="200" w:line="276" w:lineRule="auto"/>
              <w:jc w:val="right"/>
              <w:rPr>
                <w:rFonts w:eastAsia="Calibri"/>
                <w:sz w:val="24"/>
                <w:szCs w:val="24"/>
                <w:lang w:eastAsia="en-US"/>
              </w:rPr>
            </w:pPr>
            <w:r w:rsidRPr="007B4D52">
              <w:rPr>
                <w:rFonts w:eastAsia="Calibri"/>
                <w:sz w:val="24"/>
                <w:szCs w:val="24"/>
                <w:lang w:eastAsia="en-US"/>
              </w:rPr>
              <w:t>35.0</w:t>
            </w:r>
          </w:p>
        </w:tc>
        <w:tc>
          <w:tcPr>
            <w:tcW w:w="1417" w:type="dxa"/>
            <w:tcMar>
              <w:left w:w="28" w:type="dxa"/>
              <w:right w:w="28" w:type="dxa"/>
            </w:tcMar>
          </w:tcPr>
          <w:p w:rsidR="006B78BC" w:rsidRPr="007B4D52" w:rsidRDefault="006B78BC" w:rsidP="00910234">
            <w:pPr>
              <w:widowControl/>
              <w:autoSpaceDE/>
              <w:autoSpaceDN/>
              <w:adjustRightInd/>
              <w:spacing w:after="200" w:line="276" w:lineRule="auto"/>
              <w:jc w:val="right"/>
              <w:rPr>
                <w:rFonts w:eastAsia="Calibri"/>
                <w:sz w:val="24"/>
                <w:szCs w:val="24"/>
                <w:lang w:eastAsia="en-US"/>
              </w:rPr>
            </w:pPr>
            <w:r w:rsidRPr="007B4D52">
              <w:rPr>
                <w:rFonts w:eastAsia="Calibri"/>
                <w:sz w:val="24"/>
                <w:szCs w:val="24"/>
                <w:lang w:eastAsia="en-US"/>
              </w:rPr>
              <w:t>-</w:t>
            </w:r>
          </w:p>
        </w:tc>
      </w:tr>
      <w:tr w:rsidR="006B78BC" w:rsidRPr="006B78BC" w:rsidTr="00910234">
        <w:tc>
          <w:tcPr>
            <w:tcW w:w="2580" w:type="dxa"/>
            <w:tcMar>
              <w:left w:w="28" w:type="dxa"/>
              <w:right w:w="28" w:type="dxa"/>
            </w:tcMar>
          </w:tcPr>
          <w:p w:rsidR="006B78BC" w:rsidRPr="006B78BC" w:rsidRDefault="006B78BC" w:rsidP="00910234">
            <w:pPr>
              <w:widowControl/>
              <w:autoSpaceDE/>
              <w:autoSpaceDN/>
              <w:adjustRightInd/>
              <w:spacing w:after="200" w:line="276" w:lineRule="auto"/>
              <w:rPr>
                <w:rFonts w:eastAsia="Calibri"/>
                <w:i/>
                <w:sz w:val="24"/>
                <w:szCs w:val="24"/>
                <w:lang w:val="en-US" w:eastAsia="en-US"/>
              </w:rPr>
            </w:pPr>
            <w:r w:rsidRPr="006B78BC">
              <w:rPr>
                <w:rFonts w:eastAsia="Calibri"/>
                <w:i/>
                <w:sz w:val="24"/>
                <w:szCs w:val="24"/>
                <w:lang w:val="en-US" w:eastAsia="en-US"/>
              </w:rPr>
              <w:t>Alisma</w:t>
            </w:r>
            <w:r w:rsidRPr="007B4D52">
              <w:rPr>
                <w:rFonts w:eastAsia="Calibri"/>
                <w:i/>
                <w:sz w:val="24"/>
                <w:szCs w:val="24"/>
                <w:lang w:eastAsia="en-US"/>
              </w:rPr>
              <w:t xml:space="preserve"> </w:t>
            </w:r>
            <w:r w:rsidRPr="006B78BC">
              <w:rPr>
                <w:rFonts w:eastAsia="Calibri"/>
                <w:i/>
                <w:sz w:val="24"/>
                <w:szCs w:val="24"/>
                <w:lang w:val="en-US" w:eastAsia="en-US"/>
              </w:rPr>
              <w:t>plantago aquatica</w:t>
            </w:r>
          </w:p>
        </w:tc>
        <w:tc>
          <w:tcPr>
            <w:tcW w:w="992"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315</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8875</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4.57</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0.94</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1.37</w:t>
            </w:r>
          </w:p>
        </w:tc>
        <w:tc>
          <w:tcPr>
            <w:tcW w:w="1417"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0.28</w:t>
            </w:r>
          </w:p>
        </w:tc>
      </w:tr>
      <w:tr w:rsidR="006B78BC" w:rsidRPr="006B78BC" w:rsidTr="00910234">
        <w:trPr>
          <w:trHeight w:val="742"/>
        </w:trPr>
        <w:tc>
          <w:tcPr>
            <w:tcW w:w="2580" w:type="dxa"/>
            <w:tcMar>
              <w:left w:w="28" w:type="dxa"/>
              <w:right w:w="28" w:type="dxa"/>
            </w:tcMar>
          </w:tcPr>
          <w:p w:rsidR="006B78BC" w:rsidRPr="006B78BC" w:rsidRDefault="006B78BC" w:rsidP="00910234">
            <w:pPr>
              <w:widowControl/>
              <w:autoSpaceDE/>
              <w:autoSpaceDN/>
              <w:adjustRightInd/>
              <w:spacing w:after="200" w:line="276" w:lineRule="auto"/>
              <w:rPr>
                <w:rFonts w:eastAsia="Calibri"/>
                <w:i/>
                <w:sz w:val="24"/>
                <w:szCs w:val="24"/>
                <w:lang w:val="en-US" w:eastAsia="en-US"/>
              </w:rPr>
            </w:pPr>
            <w:r w:rsidRPr="006B78BC">
              <w:rPr>
                <w:rFonts w:eastAsia="Calibri"/>
                <w:i/>
                <w:sz w:val="24"/>
                <w:szCs w:val="24"/>
                <w:lang w:val="en-US" w:eastAsia="en-US"/>
              </w:rPr>
              <w:t>Sparganium erectum</w:t>
            </w:r>
          </w:p>
        </w:tc>
        <w:tc>
          <w:tcPr>
            <w:tcW w:w="992"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480</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7200</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4.08</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1.48</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4.96</w:t>
            </w:r>
          </w:p>
        </w:tc>
        <w:tc>
          <w:tcPr>
            <w:tcW w:w="1417"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0.58</w:t>
            </w:r>
          </w:p>
        </w:tc>
      </w:tr>
      <w:tr w:rsidR="006B78BC" w:rsidRPr="006B78BC" w:rsidTr="00910234">
        <w:tc>
          <w:tcPr>
            <w:tcW w:w="2580" w:type="dxa"/>
            <w:tcMar>
              <w:left w:w="28" w:type="dxa"/>
              <w:right w:w="28" w:type="dxa"/>
            </w:tcMar>
          </w:tcPr>
          <w:p w:rsidR="006B78BC" w:rsidRPr="006B78BC" w:rsidRDefault="006B78BC" w:rsidP="00910234">
            <w:pPr>
              <w:widowControl/>
              <w:autoSpaceDE/>
              <w:autoSpaceDN/>
              <w:adjustRightInd/>
              <w:spacing w:after="200" w:line="276" w:lineRule="auto"/>
              <w:rPr>
                <w:rFonts w:eastAsia="Calibri"/>
                <w:i/>
                <w:sz w:val="24"/>
                <w:szCs w:val="24"/>
                <w:lang w:val="en-US" w:eastAsia="en-US"/>
              </w:rPr>
            </w:pPr>
            <w:r w:rsidRPr="006B78BC">
              <w:rPr>
                <w:rFonts w:eastAsia="Calibri"/>
                <w:i/>
                <w:sz w:val="24"/>
                <w:szCs w:val="24"/>
                <w:lang w:val="en-US" w:eastAsia="en-US"/>
              </w:rPr>
              <w:t>Lemna minor</w:t>
            </w:r>
          </w:p>
        </w:tc>
        <w:tc>
          <w:tcPr>
            <w:tcW w:w="992"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230</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4600</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1.03</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0.23</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2.28</w:t>
            </w:r>
          </w:p>
        </w:tc>
        <w:tc>
          <w:tcPr>
            <w:tcW w:w="1417"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0.51</w:t>
            </w:r>
          </w:p>
        </w:tc>
      </w:tr>
      <w:tr w:rsidR="006B78BC" w:rsidRPr="006B78BC" w:rsidTr="00910234">
        <w:trPr>
          <w:trHeight w:val="766"/>
        </w:trPr>
        <w:tc>
          <w:tcPr>
            <w:tcW w:w="2580" w:type="dxa"/>
            <w:tcMar>
              <w:left w:w="28" w:type="dxa"/>
              <w:right w:w="28" w:type="dxa"/>
            </w:tcMar>
          </w:tcPr>
          <w:p w:rsidR="006B78BC" w:rsidRPr="006B78BC" w:rsidRDefault="006B78BC" w:rsidP="00910234">
            <w:pPr>
              <w:widowControl/>
              <w:autoSpaceDE/>
              <w:autoSpaceDN/>
              <w:adjustRightInd/>
              <w:spacing w:after="200" w:line="276" w:lineRule="auto"/>
              <w:rPr>
                <w:rFonts w:eastAsia="Calibri"/>
                <w:i/>
                <w:sz w:val="24"/>
                <w:szCs w:val="24"/>
                <w:lang w:val="en-US" w:eastAsia="en-US"/>
              </w:rPr>
            </w:pPr>
            <w:r w:rsidRPr="006B78BC">
              <w:rPr>
                <w:rFonts w:eastAsia="Calibri"/>
                <w:i/>
                <w:sz w:val="24"/>
                <w:szCs w:val="24"/>
                <w:lang w:val="en-US" w:eastAsia="en-US"/>
              </w:rPr>
              <w:t>Potamogeton crispus</w:t>
            </w:r>
          </w:p>
        </w:tc>
        <w:tc>
          <w:tcPr>
            <w:tcW w:w="992"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435</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7830</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3.48</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1.09</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9.46</w:t>
            </w:r>
          </w:p>
        </w:tc>
        <w:tc>
          <w:tcPr>
            <w:tcW w:w="1417"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val="en-US" w:eastAsia="en-US"/>
              </w:rPr>
            </w:pPr>
            <w:r w:rsidRPr="006B78BC">
              <w:rPr>
                <w:rFonts w:eastAsia="Calibri"/>
                <w:sz w:val="24"/>
                <w:szCs w:val="24"/>
                <w:lang w:val="en-US" w:eastAsia="en-US"/>
              </w:rPr>
              <w:t>3.00</w:t>
            </w:r>
          </w:p>
        </w:tc>
      </w:tr>
      <w:tr w:rsidR="006B78BC" w:rsidRPr="006B78BC" w:rsidTr="00910234">
        <w:trPr>
          <w:trHeight w:val="433"/>
        </w:trPr>
        <w:tc>
          <w:tcPr>
            <w:tcW w:w="2580" w:type="dxa"/>
            <w:tcMar>
              <w:left w:w="28" w:type="dxa"/>
              <w:right w:w="28" w:type="dxa"/>
            </w:tcMar>
          </w:tcPr>
          <w:p w:rsidR="006B78BC" w:rsidRPr="006B78BC" w:rsidRDefault="006B78BC" w:rsidP="00910234">
            <w:pPr>
              <w:widowControl/>
              <w:autoSpaceDE/>
              <w:autoSpaceDN/>
              <w:adjustRightInd/>
              <w:spacing w:after="200" w:line="276" w:lineRule="auto"/>
              <w:rPr>
                <w:rFonts w:eastAsia="Calibri"/>
                <w:i/>
                <w:sz w:val="24"/>
                <w:szCs w:val="24"/>
                <w:lang w:val="en-US" w:eastAsia="en-US"/>
              </w:rPr>
            </w:pPr>
            <w:r w:rsidRPr="006B78BC">
              <w:rPr>
                <w:rFonts w:eastAsia="Calibri"/>
                <w:i/>
                <w:sz w:val="24"/>
                <w:szCs w:val="24"/>
                <w:lang w:val="en-US" w:eastAsia="en-US"/>
              </w:rPr>
              <w:t>Algae sp.</w:t>
            </w:r>
          </w:p>
        </w:tc>
        <w:tc>
          <w:tcPr>
            <w:tcW w:w="992"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120</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300</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2.40</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0.84</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1.34</w:t>
            </w:r>
          </w:p>
        </w:tc>
        <w:tc>
          <w:tcPr>
            <w:tcW w:w="1417"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0.47</w:t>
            </w:r>
          </w:p>
        </w:tc>
      </w:tr>
      <w:tr w:rsidR="006B78BC" w:rsidRPr="006B78BC" w:rsidTr="00910234">
        <w:tc>
          <w:tcPr>
            <w:tcW w:w="2580" w:type="dxa"/>
            <w:tcMar>
              <w:left w:w="28" w:type="dxa"/>
              <w:right w:w="28" w:type="dxa"/>
            </w:tcMar>
          </w:tcPr>
          <w:p w:rsidR="006B78BC" w:rsidRPr="006B78BC" w:rsidRDefault="006B78BC" w:rsidP="00910234">
            <w:pPr>
              <w:widowControl/>
              <w:autoSpaceDE/>
              <w:autoSpaceDN/>
              <w:adjustRightInd/>
              <w:spacing w:after="200" w:line="276" w:lineRule="auto"/>
              <w:rPr>
                <w:rFonts w:eastAsia="Calibri"/>
                <w:sz w:val="24"/>
                <w:szCs w:val="24"/>
                <w:lang w:eastAsia="en-US"/>
              </w:rPr>
            </w:pPr>
            <w:r w:rsidRPr="006B78BC">
              <w:rPr>
                <w:rFonts w:eastAsia="Calibri"/>
                <w:sz w:val="24"/>
                <w:szCs w:val="24"/>
                <w:lang w:eastAsia="en-US"/>
              </w:rPr>
              <w:t>Итого</w:t>
            </w:r>
          </w:p>
        </w:tc>
        <w:tc>
          <w:tcPr>
            <w:tcW w:w="992"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53805</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19.93</w:t>
            </w:r>
          </w:p>
        </w:tc>
        <w:tc>
          <w:tcPr>
            <w:tcW w:w="1134"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3.58</w:t>
            </w:r>
          </w:p>
        </w:tc>
        <w:tc>
          <w:tcPr>
            <w:tcW w:w="1276"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54.41</w:t>
            </w:r>
          </w:p>
        </w:tc>
        <w:tc>
          <w:tcPr>
            <w:tcW w:w="1417" w:type="dxa"/>
            <w:tcMar>
              <w:left w:w="28" w:type="dxa"/>
              <w:right w:w="28" w:type="dxa"/>
            </w:tcMar>
          </w:tcPr>
          <w:p w:rsidR="006B78BC" w:rsidRPr="006B78BC" w:rsidRDefault="006B78BC" w:rsidP="00910234">
            <w:pPr>
              <w:widowControl/>
              <w:autoSpaceDE/>
              <w:autoSpaceDN/>
              <w:adjustRightInd/>
              <w:spacing w:after="200" w:line="276" w:lineRule="auto"/>
              <w:jc w:val="right"/>
              <w:rPr>
                <w:rFonts w:eastAsia="Calibri"/>
                <w:sz w:val="24"/>
                <w:szCs w:val="24"/>
                <w:lang w:eastAsia="en-US"/>
              </w:rPr>
            </w:pPr>
            <w:r w:rsidRPr="006B78BC">
              <w:rPr>
                <w:rFonts w:eastAsia="Calibri"/>
                <w:sz w:val="24"/>
                <w:szCs w:val="24"/>
                <w:lang w:eastAsia="en-US"/>
              </w:rPr>
              <w:t>4.84</w:t>
            </w:r>
          </w:p>
        </w:tc>
      </w:tr>
    </w:tbl>
    <w:p w:rsidR="00AD2B71" w:rsidRDefault="00AD2B71" w:rsidP="00D06D26">
      <w:pPr>
        <w:widowControl/>
        <w:autoSpaceDE/>
        <w:autoSpaceDN/>
        <w:adjustRightInd/>
        <w:spacing w:after="200" w:line="360" w:lineRule="auto"/>
        <w:jc w:val="both"/>
        <w:rPr>
          <w:rFonts w:eastAsia="Calibri"/>
          <w:sz w:val="24"/>
          <w:szCs w:val="24"/>
          <w:lang w:eastAsia="en-US"/>
        </w:rPr>
      </w:pPr>
    </w:p>
    <w:p w:rsidR="006B78BC" w:rsidRPr="006B78BC" w:rsidRDefault="00D06D26" w:rsidP="00D06D26">
      <w:pPr>
        <w:widowControl/>
        <w:autoSpaceDE/>
        <w:autoSpaceDN/>
        <w:adjustRightInd/>
        <w:spacing w:after="200" w:line="360" w:lineRule="auto"/>
        <w:jc w:val="both"/>
        <w:rPr>
          <w:rFonts w:eastAsia="Calibri"/>
          <w:sz w:val="24"/>
          <w:szCs w:val="24"/>
          <w:lang w:eastAsia="en-US"/>
        </w:rPr>
      </w:pPr>
      <w:r>
        <w:rPr>
          <w:rFonts w:eastAsia="Calibri"/>
          <w:noProof/>
          <w:sz w:val="22"/>
          <w:szCs w:val="22"/>
        </w:rPr>
        <w:drawing>
          <wp:anchor distT="0" distB="0" distL="114300" distR="114300" simplePos="0" relativeHeight="251622400" behindDoc="0" locked="0" layoutInCell="1" allowOverlap="1" wp14:anchorId="6EF22B97" wp14:editId="5B7F3FC2">
            <wp:simplePos x="0" y="0"/>
            <wp:positionH relativeFrom="column">
              <wp:posOffset>1125220</wp:posOffset>
            </wp:positionH>
            <wp:positionV relativeFrom="paragraph">
              <wp:posOffset>1746885</wp:posOffset>
            </wp:positionV>
            <wp:extent cx="3937000" cy="1993900"/>
            <wp:effectExtent l="0" t="0" r="0" b="0"/>
            <wp:wrapNone/>
            <wp:docPr id="519" name="Рисунок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6"/>
                    <pic:cNvPicPr>
                      <a:picLocks noChangeAspect="1" noChangeArrowheads="1"/>
                    </pic:cNvPicPr>
                  </pic:nvPicPr>
                  <pic:blipFill>
                    <a:blip r:embed="rId47" cstate="print"/>
                    <a:srcRect/>
                    <a:stretch>
                      <a:fillRect/>
                    </a:stretch>
                  </pic:blipFill>
                  <pic:spPr bwMode="auto">
                    <a:xfrm>
                      <a:off x="0" y="0"/>
                      <a:ext cx="3937000" cy="19939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006B78BC" w:rsidRPr="006B78BC">
        <w:rPr>
          <w:rFonts w:eastAsia="Calibri"/>
          <w:sz w:val="24"/>
          <w:szCs w:val="24"/>
          <w:lang w:eastAsia="en-US"/>
        </w:rPr>
        <w:t xml:space="preserve">Содержание металлов в сухой массе бентосных животных (моллюсках) </w:t>
      </w:r>
      <w:r w:rsidR="0060283C">
        <w:rPr>
          <w:rFonts w:eastAsia="Calibri"/>
          <w:sz w:val="24"/>
          <w:szCs w:val="24"/>
          <w:lang w:eastAsia="en-US"/>
        </w:rPr>
        <w:t xml:space="preserve">оказалось </w:t>
      </w:r>
      <w:r w:rsidR="006B78BC" w:rsidRPr="006B78BC">
        <w:rPr>
          <w:rFonts w:eastAsia="Calibri"/>
          <w:sz w:val="24"/>
          <w:szCs w:val="24"/>
          <w:lang w:eastAsia="en-US"/>
        </w:rPr>
        <w:t>выше, чем в растениях. Выяснилось, что моллюски накапливают кобальт в большем количестве, чем медь, причем он концентрируется главным образом в раковине, в то время как медь накапливается, не только в раковине, но и в мантии (рисунки 3.1</w:t>
      </w:r>
      <w:r w:rsidR="00C314DB">
        <w:rPr>
          <w:rFonts w:eastAsia="Calibri"/>
          <w:sz w:val="24"/>
          <w:szCs w:val="24"/>
          <w:lang w:eastAsia="en-US"/>
        </w:rPr>
        <w:t>9</w:t>
      </w:r>
      <w:r w:rsidR="006B78BC" w:rsidRPr="006B78BC">
        <w:rPr>
          <w:rFonts w:eastAsia="Calibri"/>
          <w:sz w:val="24"/>
          <w:szCs w:val="24"/>
          <w:lang w:eastAsia="en-US"/>
        </w:rPr>
        <w:t>-3.</w:t>
      </w:r>
      <w:r w:rsidR="00C314DB">
        <w:rPr>
          <w:rFonts w:eastAsia="Calibri"/>
          <w:sz w:val="24"/>
          <w:szCs w:val="24"/>
          <w:lang w:eastAsia="en-US"/>
        </w:rPr>
        <w:t>20)</w:t>
      </w:r>
      <w:r w:rsidR="006B78BC" w:rsidRPr="006B78BC">
        <w:rPr>
          <w:rFonts w:eastAsia="Calibri"/>
          <w:sz w:val="24"/>
          <w:szCs w:val="24"/>
          <w:lang w:eastAsia="en-US"/>
        </w:rPr>
        <w:t xml:space="preserve">. Возможно, накопление кобальта связано с его присутствием в виде метал-органических комплексов в биогенных карбонатах и детрите, так как в этих формах он наиболее доступен моллюскам </w:t>
      </w:r>
      <w:r w:rsidR="0053694B" w:rsidRPr="0053694B">
        <w:rPr>
          <w:rFonts w:eastAsia="Calibri"/>
          <w:sz w:val="24"/>
          <w:szCs w:val="24"/>
          <w:lang w:eastAsia="en-US"/>
        </w:rPr>
        <w:t>[</w:t>
      </w:r>
      <w:r w:rsidR="006B78BC" w:rsidRPr="006B78BC">
        <w:rPr>
          <w:rFonts w:eastAsia="Calibri"/>
          <w:sz w:val="24"/>
          <w:szCs w:val="24"/>
          <w:lang w:val="en-US" w:eastAsia="en-US"/>
        </w:rPr>
        <w:t>Luoma</w:t>
      </w:r>
      <w:r w:rsidR="006B78BC" w:rsidRPr="006B78BC">
        <w:rPr>
          <w:rFonts w:eastAsia="Calibri"/>
          <w:sz w:val="24"/>
          <w:szCs w:val="24"/>
          <w:lang w:eastAsia="en-US"/>
        </w:rPr>
        <w:t xml:space="preserve">, </w:t>
      </w:r>
      <w:r w:rsidR="006B78BC" w:rsidRPr="006B78BC">
        <w:rPr>
          <w:rFonts w:eastAsia="Calibri"/>
          <w:sz w:val="24"/>
          <w:szCs w:val="24"/>
          <w:lang w:val="en-US" w:eastAsia="en-US"/>
        </w:rPr>
        <w:t>Jenne</w:t>
      </w:r>
      <w:r w:rsidR="0053694B">
        <w:rPr>
          <w:rFonts w:eastAsia="Calibri"/>
          <w:sz w:val="24"/>
          <w:szCs w:val="24"/>
          <w:lang w:eastAsia="en-US"/>
        </w:rPr>
        <w:t>, 1979]</w:t>
      </w:r>
      <w:r w:rsidR="006B78BC" w:rsidRPr="006B78BC">
        <w:rPr>
          <w:rFonts w:eastAsia="Calibri"/>
          <w:sz w:val="24"/>
          <w:szCs w:val="24"/>
          <w:lang w:eastAsia="en-US"/>
        </w:rPr>
        <w:t>.</w:t>
      </w:r>
    </w:p>
    <w:p w:rsidR="006B78BC" w:rsidRPr="00AD2B71" w:rsidRDefault="006B78BC" w:rsidP="00910234">
      <w:pPr>
        <w:widowControl/>
        <w:autoSpaceDE/>
        <w:autoSpaceDN/>
        <w:adjustRightInd/>
        <w:spacing w:after="200" w:line="360" w:lineRule="auto"/>
        <w:jc w:val="both"/>
        <w:rPr>
          <w:rFonts w:eastAsia="Calibri"/>
          <w:sz w:val="16"/>
          <w:szCs w:val="16"/>
          <w:lang w:eastAsia="en-US"/>
        </w:rPr>
      </w:pPr>
    </w:p>
    <w:p w:rsidR="006B78BC" w:rsidRPr="006B78BC" w:rsidRDefault="006B78BC" w:rsidP="006B78BC">
      <w:pPr>
        <w:widowControl/>
        <w:autoSpaceDE/>
        <w:autoSpaceDN/>
        <w:adjustRightInd/>
        <w:spacing w:after="200" w:line="360" w:lineRule="auto"/>
        <w:ind w:firstLine="851"/>
        <w:jc w:val="both"/>
        <w:rPr>
          <w:rFonts w:eastAsia="Calibri"/>
          <w:sz w:val="24"/>
          <w:szCs w:val="24"/>
          <w:lang w:eastAsia="en-US"/>
        </w:rPr>
      </w:pPr>
    </w:p>
    <w:p w:rsidR="006B78BC" w:rsidRPr="006B78BC" w:rsidRDefault="006B78BC" w:rsidP="006B78BC">
      <w:pPr>
        <w:widowControl/>
        <w:autoSpaceDE/>
        <w:autoSpaceDN/>
        <w:adjustRightInd/>
        <w:spacing w:after="200" w:line="360" w:lineRule="auto"/>
        <w:ind w:firstLine="851"/>
        <w:jc w:val="both"/>
        <w:rPr>
          <w:rFonts w:eastAsia="Calibri"/>
          <w:sz w:val="24"/>
          <w:szCs w:val="24"/>
          <w:lang w:eastAsia="en-US"/>
        </w:rPr>
      </w:pPr>
    </w:p>
    <w:p w:rsidR="006B78BC" w:rsidRPr="006B78BC" w:rsidRDefault="006B78BC" w:rsidP="006B78BC">
      <w:pPr>
        <w:widowControl/>
        <w:autoSpaceDE/>
        <w:autoSpaceDN/>
        <w:adjustRightInd/>
        <w:spacing w:after="200" w:line="360" w:lineRule="auto"/>
        <w:ind w:firstLine="851"/>
        <w:jc w:val="both"/>
        <w:rPr>
          <w:rFonts w:eastAsia="Calibri"/>
          <w:sz w:val="24"/>
          <w:szCs w:val="24"/>
          <w:lang w:eastAsia="en-US"/>
        </w:rPr>
      </w:pPr>
    </w:p>
    <w:p w:rsidR="006B78BC" w:rsidRDefault="006B78BC" w:rsidP="006B78BC">
      <w:pPr>
        <w:widowControl/>
        <w:autoSpaceDE/>
        <w:autoSpaceDN/>
        <w:adjustRightInd/>
        <w:spacing w:after="200" w:line="360" w:lineRule="auto"/>
        <w:ind w:firstLine="851"/>
        <w:jc w:val="both"/>
        <w:rPr>
          <w:rFonts w:eastAsia="Calibri"/>
          <w:sz w:val="24"/>
          <w:szCs w:val="24"/>
          <w:lang w:eastAsia="en-US"/>
        </w:rPr>
      </w:pPr>
    </w:p>
    <w:p w:rsidR="00D06D26" w:rsidRPr="006B78BC" w:rsidRDefault="00D06D26" w:rsidP="006B78BC">
      <w:pPr>
        <w:widowControl/>
        <w:autoSpaceDE/>
        <w:autoSpaceDN/>
        <w:adjustRightInd/>
        <w:spacing w:after="200" w:line="360" w:lineRule="auto"/>
        <w:ind w:firstLine="851"/>
        <w:jc w:val="both"/>
        <w:rPr>
          <w:rFonts w:eastAsia="Calibri"/>
          <w:sz w:val="24"/>
          <w:szCs w:val="24"/>
          <w:lang w:eastAsia="en-US"/>
        </w:rPr>
      </w:pPr>
    </w:p>
    <w:p w:rsidR="006B78BC" w:rsidRPr="006B78BC" w:rsidRDefault="006B78BC" w:rsidP="00D06D26">
      <w:pPr>
        <w:widowControl/>
        <w:autoSpaceDE/>
        <w:autoSpaceDN/>
        <w:adjustRightInd/>
        <w:spacing w:after="200" w:line="360" w:lineRule="auto"/>
        <w:jc w:val="center"/>
        <w:rPr>
          <w:rFonts w:eastAsia="Calibri"/>
          <w:sz w:val="24"/>
          <w:szCs w:val="24"/>
          <w:lang w:eastAsia="en-US"/>
        </w:rPr>
      </w:pPr>
      <w:r w:rsidRPr="006B78BC">
        <w:rPr>
          <w:rFonts w:eastAsia="Calibri"/>
          <w:sz w:val="24"/>
          <w:szCs w:val="24"/>
          <w:lang w:eastAsia="en-US"/>
        </w:rPr>
        <w:t>Рисунок 3.1</w:t>
      </w:r>
      <w:r w:rsidR="007765CB">
        <w:rPr>
          <w:rFonts w:eastAsia="Calibri"/>
          <w:sz w:val="24"/>
          <w:szCs w:val="24"/>
          <w:lang w:eastAsia="en-US"/>
        </w:rPr>
        <w:t>9</w:t>
      </w:r>
      <w:r w:rsidR="007B4D52">
        <w:rPr>
          <w:rFonts w:eastAsia="Calibri"/>
          <w:sz w:val="24"/>
          <w:szCs w:val="24"/>
          <w:lang w:eastAsia="en-US"/>
        </w:rPr>
        <w:t xml:space="preserve">. </w:t>
      </w:r>
      <w:r w:rsidRPr="006B78BC">
        <w:rPr>
          <w:rFonts w:eastAsia="Calibri"/>
          <w:sz w:val="24"/>
          <w:szCs w:val="24"/>
          <w:lang w:eastAsia="en-US"/>
        </w:rPr>
        <w:t xml:space="preserve">Накопление меди и кобальта в мантии и раковине </w:t>
      </w:r>
      <w:r w:rsidRPr="006B78BC">
        <w:rPr>
          <w:rFonts w:eastAsia="Calibri"/>
          <w:i/>
          <w:sz w:val="24"/>
          <w:szCs w:val="24"/>
          <w:lang w:val="en-US" w:eastAsia="en-US"/>
        </w:rPr>
        <w:t>Anadanta</w:t>
      </w:r>
      <w:r w:rsidRPr="006B78BC">
        <w:rPr>
          <w:rFonts w:eastAsia="Calibri"/>
          <w:i/>
          <w:sz w:val="24"/>
          <w:szCs w:val="24"/>
          <w:lang w:eastAsia="en-US"/>
        </w:rPr>
        <w:t xml:space="preserve"> </w:t>
      </w:r>
      <w:r w:rsidRPr="006B78BC">
        <w:rPr>
          <w:rFonts w:eastAsia="Calibri"/>
          <w:i/>
          <w:sz w:val="24"/>
          <w:szCs w:val="24"/>
          <w:lang w:val="en-US" w:eastAsia="en-US"/>
        </w:rPr>
        <w:t>anatina</w:t>
      </w:r>
    </w:p>
    <w:p w:rsidR="006B78BC" w:rsidRPr="006B78BC" w:rsidRDefault="00C81C3C" w:rsidP="00910234">
      <w:pPr>
        <w:widowControl/>
        <w:autoSpaceDE/>
        <w:autoSpaceDN/>
        <w:adjustRightInd/>
        <w:spacing w:after="200" w:line="360" w:lineRule="auto"/>
        <w:jc w:val="center"/>
        <w:rPr>
          <w:rFonts w:eastAsia="Calibri"/>
          <w:sz w:val="24"/>
          <w:szCs w:val="24"/>
          <w:lang w:eastAsia="en-US"/>
        </w:rPr>
      </w:pPr>
      <w:r>
        <w:rPr>
          <w:rFonts w:eastAsia="Calibri"/>
          <w:noProof/>
          <w:sz w:val="24"/>
          <w:szCs w:val="24"/>
        </w:rPr>
        <w:drawing>
          <wp:inline distT="0" distB="0" distL="0" distR="0" wp14:anchorId="67B5F993" wp14:editId="4B3478C9">
            <wp:extent cx="3879850" cy="2038350"/>
            <wp:effectExtent l="0" t="0" r="0" b="0"/>
            <wp:docPr id="520" name="Диаграмма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Диаграмма 25"/>
                    <pic:cNvPicPr>
                      <a:picLocks noChangeAspect="1" noChangeArrowheads="1"/>
                    </pic:cNvPicPr>
                  </pic:nvPicPr>
                  <pic:blipFill>
                    <a:blip r:embed="rId48" cstate="print"/>
                    <a:srcRect/>
                    <a:stretch>
                      <a:fillRect/>
                    </a:stretch>
                  </pic:blipFill>
                  <pic:spPr bwMode="auto">
                    <a:xfrm>
                      <a:off x="0" y="0"/>
                      <a:ext cx="3892125" cy="2044799"/>
                    </a:xfrm>
                    <a:prstGeom prst="rect">
                      <a:avLst/>
                    </a:prstGeom>
                    <a:noFill/>
                    <a:ln w="9525">
                      <a:noFill/>
                      <a:miter lim="800000"/>
                      <a:headEnd/>
                      <a:tailEnd/>
                    </a:ln>
                  </pic:spPr>
                </pic:pic>
              </a:graphicData>
            </a:graphic>
          </wp:inline>
        </w:drawing>
      </w:r>
    </w:p>
    <w:p w:rsidR="006B78BC" w:rsidRPr="006B78BC" w:rsidRDefault="006B78BC" w:rsidP="00D06D26">
      <w:pPr>
        <w:widowControl/>
        <w:autoSpaceDE/>
        <w:autoSpaceDN/>
        <w:adjustRightInd/>
        <w:spacing w:after="200" w:line="360" w:lineRule="auto"/>
        <w:jc w:val="center"/>
        <w:rPr>
          <w:rFonts w:eastAsia="Calibri"/>
          <w:sz w:val="24"/>
          <w:szCs w:val="24"/>
          <w:lang w:eastAsia="en-US"/>
        </w:rPr>
      </w:pPr>
      <w:r w:rsidRPr="006B78BC">
        <w:rPr>
          <w:rFonts w:eastAsia="Calibri"/>
          <w:sz w:val="24"/>
          <w:szCs w:val="24"/>
          <w:lang w:eastAsia="en-US"/>
        </w:rPr>
        <w:t>Рисунок 3.</w:t>
      </w:r>
      <w:r w:rsidR="007765CB">
        <w:rPr>
          <w:rFonts w:eastAsia="Calibri"/>
          <w:sz w:val="24"/>
          <w:szCs w:val="24"/>
          <w:lang w:eastAsia="en-US"/>
        </w:rPr>
        <w:t>20</w:t>
      </w:r>
      <w:r w:rsidR="007B4D52">
        <w:rPr>
          <w:rFonts w:eastAsia="Calibri"/>
          <w:sz w:val="24"/>
          <w:szCs w:val="24"/>
          <w:lang w:eastAsia="en-US"/>
        </w:rPr>
        <w:t>.</w:t>
      </w:r>
      <w:r w:rsidRPr="006B78BC">
        <w:rPr>
          <w:rFonts w:eastAsia="Calibri"/>
          <w:sz w:val="24"/>
          <w:szCs w:val="24"/>
          <w:lang w:eastAsia="en-US"/>
        </w:rPr>
        <w:t xml:space="preserve"> Накопление меди и кобальта в мантии и раковине </w:t>
      </w:r>
      <w:r w:rsidRPr="006B78BC">
        <w:rPr>
          <w:rFonts w:eastAsia="Calibri"/>
          <w:i/>
          <w:sz w:val="24"/>
          <w:szCs w:val="24"/>
          <w:lang w:val="en-US" w:eastAsia="en-US"/>
        </w:rPr>
        <w:t>Unio</w:t>
      </w:r>
      <w:r w:rsidRPr="006B78BC">
        <w:rPr>
          <w:rFonts w:eastAsia="Calibri"/>
          <w:i/>
          <w:sz w:val="24"/>
          <w:szCs w:val="24"/>
          <w:lang w:eastAsia="en-US"/>
        </w:rPr>
        <w:t xml:space="preserve"> </w:t>
      </w:r>
      <w:r w:rsidRPr="006B78BC">
        <w:rPr>
          <w:rFonts w:eastAsia="Calibri"/>
          <w:i/>
          <w:sz w:val="24"/>
          <w:szCs w:val="24"/>
          <w:lang w:val="en-US" w:eastAsia="en-US"/>
        </w:rPr>
        <w:t>pinctorum</w:t>
      </w:r>
    </w:p>
    <w:p w:rsidR="006B78BC" w:rsidRPr="006B78BC" w:rsidRDefault="006B78BC" w:rsidP="006B78BC">
      <w:pPr>
        <w:widowControl/>
        <w:autoSpaceDE/>
        <w:autoSpaceDN/>
        <w:adjustRightInd/>
        <w:spacing w:line="360" w:lineRule="auto"/>
        <w:ind w:firstLine="851"/>
        <w:jc w:val="both"/>
        <w:rPr>
          <w:rFonts w:eastAsia="Calibri"/>
          <w:sz w:val="24"/>
          <w:szCs w:val="24"/>
          <w:lang w:eastAsia="en-US"/>
        </w:rPr>
      </w:pPr>
      <w:r w:rsidRPr="006B78BC">
        <w:rPr>
          <w:rFonts w:eastAsia="Calibri"/>
          <w:sz w:val="24"/>
          <w:szCs w:val="24"/>
          <w:lang w:eastAsia="en-US"/>
        </w:rPr>
        <w:t>На общем фоне недостаточного обеспечения кобальтом наземных травянистых растений (менее 3 мг/кг по меди и 0,5 мг/кг по кобальту), в местных водоемах наблюдается его относительное концентрирование, причем в водорослях некоторых карстовых озер (оз. Алексино, Владимирское ополье) содержание этого элемента может превышать верхний порог, ус</w:t>
      </w:r>
      <w:r w:rsidR="0060283C">
        <w:rPr>
          <w:rFonts w:eastAsia="Calibri"/>
          <w:sz w:val="24"/>
          <w:szCs w:val="24"/>
          <w:lang w:eastAsia="en-US"/>
        </w:rPr>
        <w:t>тановленный для наземных видов (</w:t>
      </w:r>
      <w:r w:rsidRPr="006B78BC">
        <w:rPr>
          <w:rFonts w:eastAsia="Calibri"/>
          <w:sz w:val="24"/>
          <w:szCs w:val="24"/>
          <w:lang w:eastAsia="en-US"/>
        </w:rPr>
        <w:t>40 мг/кг</w:t>
      </w:r>
      <w:r w:rsidR="0060283C">
        <w:rPr>
          <w:rFonts w:eastAsia="Calibri"/>
          <w:sz w:val="24"/>
          <w:szCs w:val="24"/>
          <w:lang w:eastAsia="en-US"/>
        </w:rPr>
        <w:t>)</w:t>
      </w:r>
      <w:r w:rsidRPr="006B78BC">
        <w:rPr>
          <w:rFonts w:eastAsia="Calibri"/>
          <w:sz w:val="24"/>
          <w:szCs w:val="24"/>
          <w:lang w:eastAsia="en-US"/>
        </w:rPr>
        <w:t xml:space="preserve">. </w:t>
      </w:r>
    </w:p>
    <w:p w:rsidR="006B78BC" w:rsidRPr="006B78BC" w:rsidRDefault="006B78BC" w:rsidP="006B78BC">
      <w:pPr>
        <w:widowControl/>
        <w:autoSpaceDE/>
        <w:autoSpaceDN/>
        <w:adjustRightInd/>
        <w:spacing w:line="360" w:lineRule="auto"/>
        <w:ind w:firstLine="720"/>
        <w:jc w:val="both"/>
        <w:rPr>
          <w:rFonts w:eastAsia="Calibri"/>
          <w:sz w:val="24"/>
          <w:szCs w:val="24"/>
          <w:lang w:eastAsia="en-US"/>
        </w:rPr>
      </w:pPr>
      <w:r w:rsidRPr="006B78BC">
        <w:rPr>
          <w:rFonts w:eastAsia="Calibri"/>
          <w:sz w:val="24"/>
          <w:szCs w:val="24"/>
          <w:lang w:eastAsia="en-US"/>
        </w:rPr>
        <w:t xml:space="preserve">Указанные выше закономерности хорошо выявляются при более подробном сравнении отдельных геохимически контрастных водоемов. </w:t>
      </w:r>
    </w:p>
    <w:p w:rsidR="006B78BC" w:rsidRPr="006B78BC" w:rsidRDefault="006B78BC" w:rsidP="006B78BC">
      <w:pPr>
        <w:widowControl/>
        <w:autoSpaceDE/>
        <w:autoSpaceDN/>
        <w:adjustRightInd/>
        <w:spacing w:line="360" w:lineRule="auto"/>
        <w:ind w:firstLine="720"/>
        <w:jc w:val="both"/>
        <w:rPr>
          <w:rFonts w:eastAsia="Calibri"/>
          <w:sz w:val="24"/>
          <w:szCs w:val="24"/>
          <w:lang w:eastAsia="en-US"/>
        </w:rPr>
      </w:pPr>
      <w:r w:rsidRPr="00AD2B71">
        <w:rPr>
          <w:rFonts w:eastAsia="Calibri"/>
          <w:sz w:val="24"/>
          <w:szCs w:val="24"/>
          <w:lang w:eastAsia="en-US"/>
        </w:rPr>
        <w:t>Оз. Нелюшка</w:t>
      </w:r>
      <w:r w:rsidRPr="006B78BC">
        <w:rPr>
          <w:rFonts w:eastAsia="Calibri"/>
          <w:sz w:val="24"/>
          <w:szCs w:val="24"/>
          <w:lang w:eastAsia="en-US"/>
        </w:rPr>
        <w:t xml:space="preserve"> (водоем 6), расположено в области молодого моренного рельефа. Воды слабоминерализованные (0,06 мг/л), с низким содержанием металлов: 1,5 мкг/л меди и 0,12 мкг/л кобальта. В материнских породах (опесчаненной морене) оно составляет 4-5 мг/кг. Количество металлов в дерново-подзолистых почвах на водоразделах не превышает 3-7 мг/кг (Си) и 2-5 мг/кг (Со). Оно возрастает в 2-5 раз в супераквальных дерновых и подзолисто-болотных почвах вокруг озера. В наземных растениях при сильных видовых колебаниях концентрация меди в среднем - 5-8 мг/кг, кобальта- 0,06-0,15 мг/кг. </w:t>
      </w:r>
      <w:r w:rsidRPr="006B78BC">
        <w:rPr>
          <w:rFonts w:eastAsia="Calibri"/>
          <w:sz w:val="24"/>
          <w:szCs w:val="24"/>
          <w:u w:val="single"/>
          <w:lang w:eastAsia="en-US"/>
        </w:rPr>
        <w:t>Оз. Плещеево</w:t>
      </w:r>
      <w:r w:rsidRPr="006B78BC">
        <w:rPr>
          <w:rFonts w:eastAsia="Calibri"/>
          <w:sz w:val="24"/>
          <w:szCs w:val="24"/>
          <w:lang w:eastAsia="en-US"/>
        </w:rPr>
        <w:t xml:space="preserve"> (водоем 9) вышло из-под влияния четвертичного оледенения значительно раньше. Занимает большую площадь, имеет развитые озерные террасы. Отличительная черта - толстый слой подтопленного сапропеля. Минерализация воды в 3 раза выше (0,28 г/л), содержание металлов </w:t>
      </w:r>
      <w:r w:rsidR="0060283C">
        <w:rPr>
          <w:rFonts w:eastAsia="Calibri"/>
          <w:sz w:val="24"/>
          <w:szCs w:val="24"/>
          <w:lang w:eastAsia="en-US"/>
        </w:rPr>
        <w:t xml:space="preserve">- </w:t>
      </w:r>
      <w:r w:rsidRPr="006B78BC">
        <w:rPr>
          <w:rFonts w:eastAsia="Calibri"/>
          <w:sz w:val="24"/>
          <w:szCs w:val="24"/>
          <w:lang w:eastAsia="en-US"/>
        </w:rPr>
        <w:t>в 10 раз.</w:t>
      </w:r>
    </w:p>
    <w:p w:rsidR="006B78BC" w:rsidRPr="006B78BC" w:rsidRDefault="006B78BC" w:rsidP="006B78BC">
      <w:pPr>
        <w:widowControl/>
        <w:autoSpaceDE/>
        <w:autoSpaceDN/>
        <w:adjustRightInd/>
        <w:spacing w:line="360" w:lineRule="auto"/>
        <w:ind w:firstLine="720"/>
        <w:jc w:val="both"/>
        <w:rPr>
          <w:rFonts w:eastAsia="Calibri"/>
          <w:sz w:val="24"/>
          <w:szCs w:val="24"/>
          <w:lang w:eastAsia="en-US"/>
        </w:rPr>
      </w:pPr>
      <w:r w:rsidRPr="006B78BC">
        <w:rPr>
          <w:rFonts w:eastAsia="Calibri"/>
          <w:sz w:val="24"/>
          <w:szCs w:val="24"/>
          <w:lang w:eastAsia="en-US"/>
        </w:rPr>
        <w:t xml:space="preserve">Это нашло отражение в накоплении элементов водными организмами, особенно кобальта. Например, среднее содержание меди в растениях двух озер составляет 4,9 и 14,2 мг/кг, в моллюсках - 7,3 и 11,8 мг/кг, в рыбе - 1,8 и 3,7 мг/кг; кобальта - 7,5 и 17,8 (моллюски), 0,2 и 2,7 мг/кг (рыба). </w:t>
      </w:r>
    </w:p>
    <w:p w:rsidR="006B78BC" w:rsidRPr="006B78BC" w:rsidRDefault="006B78BC" w:rsidP="006B78BC">
      <w:pPr>
        <w:widowControl/>
        <w:autoSpaceDE/>
        <w:autoSpaceDN/>
        <w:adjustRightInd/>
        <w:spacing w:line="360" w:lineRule="auto"/>
        <w:ind w:firstLine="720"/>
        <w:jc w:val="both"/>
        <w:rPr>
          <w:rFonts w:eastAsia="Calibri"/>
          <w:sz w:val="24"/>
          <w:szCs w:val="24"/>
          <w:lang w:eastAsia="en-US"/>
        </w:rPr>
      </w:pPr>
      <w:r w:rsidRPr="00AD2B71">
        <w:rPr>
          <w:rFonts w:eastAsia="Calibri"/>
          <w:sz w:val="24"/>
          <w:szCs w:val="24"/>
          <w:lang w:eastAsia="en-US"/>
        </w:rPr>
        <w:t>В оз. Алексино</w:t>
      </w:r>
      <w:r w:rsidRPr="006B78BC">
        <w:rPr>
          <w:rFonts w:eastAsia="Calibri"/>
          <w:sz w:val="24"/>
          <w:szCs w:val="24"/>
          <w:lang w:eastAsia="en-US"/>
        </w:rPr>
        <w:t xml:space="preserve"> накопление металлов в растениях и особенно животных выше, чем в полесских и опольных. Здесь не наблюдается четкого увеличения накопления элементов в гидрофитном ряду растений, </w:t>
      </w:r>
      <w:r w:rsidR="0060283C">
        <w:rPr>
          <w:rFonts w:eastAsia="Calibri"/>
          <w:sz w:val="24"/>
          <w:szCs w:val="24"/>
          <w:lang w:eastAsia="en-US"/>
        </w:rPr>
        <w:t>но</w:t>
      </w:r>
      <w:r w:rsidRPr="006B78BC">
        <w:rPr>
          <w:rFonts w:eastAsia="Calibri"/>
          <w:sz w:val="24"/>
          <w:szCs w:val="24"/>
          <w:lang w:eastAsia="en-US"/>
        </w:rPr>
        <w:t xml:space="preserve"> в целом гидатофиты богаче металлами, чем гелофиты. В моллюсках преимущественно накапливается медь, что, вероятно, связано с</w:t>
      </w:r>
      <w:r w:rsidRPr="006B78BC">
        <w:rPr>
          <w:rFonts w:eastAsia="Calibri"/>
          <w:b/>
          <w:sz w:val="24"/>
          <w:szCs w:val="24"/>
          <w:lang w:eastAsia="en-US"/>
        </w:rPr>
        <w:t xml:space="preserve"> </w:t>
      </w:r>
      <w:r w:rsidRPr="006B78BC">
        <w:rPr>
          <w:rFonts w:eastAsia="Calibri"/>
          <w:sz w:val="24"/>
          <w:szCs w:val="24"/>
          <w:lang w:eastAsia="en-US"/>
        </w:rPr>
        <w:t xml:space="preserve">общим низким содержанием </w:t>
      </w:r>
      <w:r w:rsidR="0060283C">
        <w:rPr>
          <w:rFonts w:eastAsia="Calibri"/>
          <w:sz w:val="24"/>
          <w:szCs w:val="24"/>
          <w:lang w:eastAsia="en-US"/>
        </w:rPr>
        <w:t>кобальта в водах и илах озера (т</w:t>
      </w:r>
      <w:r w:rsidRPr="006B78BC">
        <w:rPr>
          <w:rFonts w:eastAsia="Calibri"/>
          <w:sz w:val="24"/>
          <w:szCs w:val="24"/>
          <w:lang w:eastAsia="en-US"/>
        </w:rPr>
        <w:t>абл</w:t>
      </w:r>
      <w:r w:rsidR="0060283C">
        <w:rPr>
          <w:rFonts w:eastAsia="Calibri"/>
          <w:sz w:val="24"/>
          <w:szCs w:val="24"/>
          <w:lang w:eastAsia="en-US"/>
        </w:rPr>
        <w:t>ица</w:t>
      </w:r>
      <w:r w:rsidR="00C314DB">
        <w:rPr>
          <w:rFonts w:eastAsia="Calibri"/>
          <w:sz w:val="24"/>
          <w:szCs w:val="24"/>
          <w:lang w:eastAsia="en-US"/>
        </w:rPr>
        <w:t xml:space="preserve"> 3.1</w:t>
      </w:r>
      <w:r w:rsidRPr="006B78BC">
        <w:rPr>
          <w:rFonts w:eastAsia="Calibri"/>
          <w:sz w:val="24"/>
          <w:szCs w:val="24"/>
          <w:lang w:eastAsia="en-US"/>
        </w:rPr>
        <w:t>1).</w:t>
      </w:r>
    </w:p>
    <w:p w:rsidR="006B78BC" w:rsidRPr="006B78BC" w:rsidRDefault="006B78BC" w:rsidP="006B78BC">
      <w:pPr>
        <w:widowControl/>
        <w:autoSpaceDE/>
        <w:autoSpaceDN/>
        <w:adjustRightInd/>
        <w:spacing w:line="360" w:lineRule="auto"/>
        <w:ind w:firstLine="720"/>
        <w:jc w:val="both"/>
        <w:rPr>
          <w:rFonts w:eastAsia="Calibri"/>
          <w:sz w:val="24"/>
          <w:szCs w:val="24"/>
          <w:lang w:eastAsia="en-US"/>
        </w:rPr>
      </w:pPr>
      <w:r w:rsidRPr="00AD2B71">
        <w:rPr>
          <w:rFonts w:eastAsia="Calibri"/>
          <w:sz w:val="24"/>
          <w:szCs w:val="24"/>
          <w:lang w:eastAsia="en-US"/>
        </w:rPr>
        <w:t xml:space="preserve">Старичные </w:t>
      </w:r>
      <w:r w:rsidRPr="006B78BC">
        <w:rPr>
          <w:rFonts w:eastAsia="Calibri"/>
          <w:sz w:val="24"/>
          <w:szCs w:val="24"/>
          <w:lang w:eastAsia="en-US"/>
        </w:rPr>
        <w:t>озера, в отличие от</w:t>
      </w:r>
      <w:r w:rsidRPr="006B78BC">
        <w:rPr>
          <w:rFonts w:eastAsia="Calibri"/>
          <w:b/>
          <w:sz w:val="24"/>
          <w:szCs w:val="24"/>
          <w:lang w:eastAsia="en-US"/>
        </w:rPr>
        <w:t xml:space="preserve"> </w:t>
      </w:r>
      <w:r w:rsidRPr="006B78BC">
        <w:rPr>
          <w:rFonts w:eastAsia="Calibri"/>
          <w:sz w:val="24"/>
          <w:szCs w:val="24"/>
          <w:lang w:eastAsia="en-US"/>
        </w:rPr>
        <w:t>водораздельных, характеризуются значительно большим накоплением меди и кобальта в водных организмах по сравнению с водораздельными, причем в погруженных, а иногда и плавающих гидрофитах, бентосе абсолютное содержание кобальта выше, чем меди, в то время, как в наземных растениях, водах и илах содержание меди выше кобальта в 5-10 раз и более. В моллюсках оз. Недостоемо (Рязанская область, пойма р. Пры) оно превышает З0 мг/кг, оз. Артемовское (Кировская область, пойма р. Чепцы) - до 70 мг/кг (медь 11,5 и 16 мг/кг соответственно). По содержанию в растениях оба озера близки: медь - 5-19 и 13-22 мг/кг, кобальт - 4-16 и 9,5-17,3 мг/кг. Содержание металлов в рыбах старичных озер значительно выше,</w:t>
      </w:r>
      <w:r w:rsidRPr="006B78BC">
        <w:rPr>
          <w:rFonts w:eastAsia="Calibri"/>
          <w:b/>
          <w:sz w:val="24"/>
          <w:szCs w:val="24"/>
          <w:lang w:eastAsia="en-US"/>
        </w:rPr>
        <w:t xml:space="preserve"> </w:t>
      </w:r>
      <w:r w:rsidRPr="006B78BC">
        <w:rPr>
          <w:rFonts w:eastAsia="Calibri"/>
          <w:sz w:val="24"/>
          <w:szCs w:val="24"/>
          <w:lang w:eastAsia="en-US"/>
        </w:rPr>
        <w:t>чем водораздельных моренных (в 5-10 раз). Следует отметить, что в пойменных почвах также наблюдается сближение концентраций металлов, например, в аллювиальной слоистой дерновой в прирусловой части р. Чепцы вблизи оз. Артемовского в гумусовом горизонте содержание меди составляет 34,9 мг/кг, кобальта - 24,2 мг/кг; в пойме р. Оки (у оз. Недостоемо) - 11 и 12 мг/кг соответственно. Это может быть связано с меньшей подвижностью кобальта и его относительным накоплением по сравнению с медью.</w:t>
      </w:r>
    </w:p>
    <w:p w:rsidR="006B78BC" w:rsidRPr="006B78BC" w:rsidRDefault="006B78BC" w:rsidP="002102AB">
      <w:pPr>
        <w:widowControl/>
        <w:autoSpaceDE/>
        <w:autoSpaceDN/>
        <w:adjustRightInd/>
        <w:spacing w:line="360" w:lineRule="auto"/>
        <w:ind w:firstLine="680"/>
        <w:jc w:val="both"/>
        <w:rPr>
          <w:rFonts w:eastAsia="Calibri"/>
          <w:sz w:val="24"/>
          <w:szCs w:val="24"/>
          <w:lang w:eastAsia="en-US"/>
        </w:rPr>
      </w:pPr>
      <w:r w:rsidRPr="006B78BC">
        <w:rPr>
          <w:rFonts w:eastAsia="Calibri"/>
          <w:sz w:val="24"/>
          <w:szCs w:val="24"/>
          <w:lang w:eastAsia="en-US"/>
        </w:rPr>
        <w:t>Интенсивность поглощения меди (расчет по сухому веществу относительно ила) изменяется от 0,14 (камыш озерный) до 5,98 (катушка), в пересчете на золу он возрастае</w:t>
      </w:r>
      <w:r w:rsidR="0060283C">
        <w:rPr>
          <w:rFonts w:eastAsia="Calibri"/>
          <w:sz w:val="24"/>
          <w:szCs w:val="24"/>
          <w:lang w:eastAsia="en-US"/>
        </w:rPr>
        <w:t>т в 5-10 раз (зольность 10-20%).</w:t>
      </w:r>
      <w:r w:rsidRPr="006B78BC">
        <w:rPr>
          <w:rFonts w:eastAsia="Calibri"/>
          <w:sz w:val="24"/>
          <w:szCs w:val="24"/>
          <w:lang w:eastAsia="en-US"/>
        </w:rPr>
        <w:t xml:space="preserve"> Следовательно, водные растения более сильно накапливают медь, чем наземные, для которых она является элементом среднего накопления и сильного захвата (Перельман, 1975). К</w:t>
      </w:r>
      <w:r w:rsidRPr="006B78BC">
        <w:rPr>
          <w:rFonts w:eastAsia="Calibri"/>
          <w:sz w:val="24"/>
          <w:szCs w:val="24"/>
          <w:vertAlign w:val="subscript"/>
          <w:lang w:val="en-US" w:eastAsia="en-US"/>
        </w:rPr>
        <w:t>Co</w:t>
      </w:r>
      <w:r w:rsidRPr="006B78BC">
        <w:rPr>
          <w:rFonts w:eastAsia="Calibri"/>
          <w:sz w:val="24"/>
          <w:szCs w:val="24"/>
          <w:lang w:eastAsia="en-US"/>
        </w:rPr>
        <w:t xml:space="preserve"> не рассчитан из-за его низкого содержания в иле</w:t>
      </w:r>
      <w:r w:rsidR="0060283C">
        <w:rPr>
          <w:rFonts w:eastAsia="Calibri"/>
          <w:sz w:val="24"/>
          <w:szCs w:val="24"/>
          <w:lang w:eastAsia="en-US"/>
        </w:rPr>
        <w:t xml:space="preserve"> (ниже предела обнаружения)</w:t>
      </w:r>
      <w:r w:rsidRPr="006B78BC">
        <w:rPr>
          <w:rFonts w:eastAsia="Calibri"/>
          <w:sz w:val="24"/>
          <w:szCs w:val="24"/>
          <w:lang w:eastAsia="en-US"/>
        </w:rPr>
        <w:t>, однако высокие абсолютные содержания в растениях позволяют отнести его к той же группе, что и медь - сильного захвата.</w:t>
      </w:r>
    </w:p>
    <w:p w:rsidR="005848D7" w:rsidRDefault="006B78BC" w:rsidP="002102AB">
      <w:pPr>
        <w:widowControl/>
        <w:autoSpaceDE/>
        <w:autoSpaceDN/>
        <w:adjustRightInd/>
        <w:spacing w:line="360" w:lineRule="auto"/>
        <w:ind w:firstLine="680"/>
        <w:jc w:val="both"/>
        <w:rPr>
          <w:rFonts w:eastAsia="Calibri"/>
          <w:sz w:val="24"/>
          <w:szCs w:val="24"/>
          <w:lang w:eastAsia="en-US"/>
        </w:rPr>
      </w:pPr>
      <w:r w:rsidRPr="006B78BC">
        <w:rPr>
          <w:rFonts w:eastAsia="Calibri"/>
          <w:sz w:val="24"/>
          <w:szCs w:val="24"/>
          <w:lang w:eastAsia="en-US"/>
        </w:rPr>
        <w:t>В гелофитах соотношение концентраций меди в надземной и корневой частях такое же, как у мезофитов (в корнях 2 раза выше), а содержание кобальта в обеих частях одинаково (у частухи подорожниковой меди - 11,0 и 5,0 мг/кг; кобальта - 2,5 мг/кг</w:t>
      </w:r>
      <w:r w:rsidR="00C314DB">
        <w:rPr>
          <w:rFonts w:eastAsia="Calibri"/>
          <w:sz w:val="24"/>
          <w:szCs w:val="24"/>
          <w:lang w:eastAsia="en-US"/>
        </w:rPr>
        <w:t>).</w:t>
      </w:r>
      <w:r w:rsidRPr="006B78BC">
        <w:rPr>
          <w:rFonts w:eastAsia="Calibri"/>
          <w:sz w:val="24"/>
          <w:szCs w:val="24"/>
          <w:lang w:eastAsia="en-US"/>
        </w:rPr>
        <w:t xml:space="preserve"> </w:t>
      </w:r>
      <w:r w:rsidR="00C314DB">
        <w:rPr>
          <w:rFonts w:eastAsia="Calibri"/>
          <w:sz w:val="24"/>
          <w:szCs w:val="24"/>
          <w:lang w:eastAsia="en-US"/>
        </w:rPr>
        <w:t>(</w:t>
      </w:r>
      <w:r w:rsidRPr="006B78BC">
        <w:rPr>
          <w:rFonts w:eastAsia="Calibri"/>
          <w:sz w:val="24"/>
          <w:szCs w:val="24"/>
          <w:lang w:eastAsia="en-US"/>
        </w:rPr>
        <w:t xml:space="preserve">Рис. </w:t>
      </w:r>
      <w:r w:rsidR="00C314DB">
        <w:rPr>
          <w:rFonts w:eastAsia="Calibri"/>
          <w:sz w:val="24"/>
          <w:szCs w:val="24"/>
          <w:lang w:eastAsia="en-US"/>
        </w:rPr>
        <w:t>3.20</w:t>
      </w:r>
      <w:r w:rsidRPr="006B78BC">
        <w:rPr>
          <w:rFonts w:eastAsia="Calibri"/>
          <w:sz w:val="24"/>
          <w:szCs w:val="24"/>
          <w:lang w:eastAsia="en-US"/>
        </w:rPr>
        <w:t>.</w:t>
      </w:r>
      <w:r w:rsidR="00C314DB">
        <w:rPr>
          <w:rFonts w:eastAsia="Calibri"/>
          <w:sz w:val="24"/>
          <w:szCs w:val="24"/>
          <w:lang w:eastAsia="en-US"/>
        </w:rPr>
        <w:t>)</w:t>
      </w:r>
    </w:p>
    <w:p w:rsidR="006B78BC" w:rsidRPr="006B78BC" w:rsidRDefault="006B78BC" w:rsidP="002102AB">
      <w:pPr>
        <w:widowControl/>
        <w:autoSpaceDE/>
        <w:autoSpaceDN/>
        <w:adjustRightInd/>
        <w:spacing w:line="360" w:lineRule="auto"/>
        <w:ind w:firstLine="680"/>
        <w:jc w:val="both"/>
        <w:rPr>
          <w:rFonts w:eastAsia="Calibri"/>
          <w:sz w:val="24"/>
          <w:szCs w:val="24"/>
          <w:lang w:eastAsia="en-US"/>
        </w:rPr>
      </w:pPr>
      <w:r w:rsidRPr="006B78BC">
        <w:rPr>
          <w:rFonts w:eastAsia="Calibri"/>
          <w:sz w:val="24"/>
          <w:szCs w:val="24"/>
          <w:lang w:eastAsia="en-US"/>
        </w:rPr>
        <w:t>Таким образом, на примере ряда природных водоемов, расположенных в геохимически контрастных ландшафтах лесной зоны Русской равнины, изучены особенности накопления дефицитных для нечерноземной зоны меди и кобальта в водных растениях и животных организмах в сравнении с наземным окружением.</w:t>
      </w:r>
    </w:p>
    <w:p w:rsidR="006B78BC" w:rsidRPr="006B78BC" w:rsidRDefault="006B78BC" w:rsidP="006B78BC">
      <w:pPr>
        <w:widowControl/>
        <w:autoSpaceDE/>
        <w:autoSpaceDN/>
        <w:adjustRightInd/>
        <w:spacing w:line="360" w:lineRule="auto"/>
        <w:ind w:firstLine="440"/>
        <w:jc w:val="both"/>
        <w:rPr>
          <w:rFonts w:eastAsia="Calibri"/>
          <w:sz w:val="24"/>
          <w:szCs w:val="24"/>
          <w:lang w:eastAsia="en-US"/>
        </w:rPr>
      </w:pPr>
      <w:r w:rsidRPr="006B78BC">
        <w:rPr>
          <w:rFonts w:eastAsia="Calibri"/>
          <w:sz w:val="24"/>
          <w:szCs w:val="24"/>
          <w:lang w:eastAsia="en-US"/>
        </w:rPr>
        <w:t>1. Подтверждено, что накопление металлов в целом отражает региональные и локальные геохимические особенности района исследований. Моренные озера в зоне последнего оледенения выделяются бедностью водных организмов, особенно животных, по сравнению с озерами пойменными (старичными), в том числе полесскими, и опольными карстовыми. Наиболее богаты медью и кобальтом водные организмы пермских ландшафтов, а также старичных озер.</w:t>
      </w:r>
    </w:p>
    <w:p w:rsidR="006B78BC" w:rsidRPr="006B78BC" w:rsidRDefault="006B78BC" w:rsidP="006B78BC">
      <w:pPr>
        <w:widowControl/>
        <w:autoSpaceDE/>
        <w:autoSpaceDN/>
        <w:adjustRightInd/>
        <w:spacing w:line="360" w:lineRule="auto"/>
        <w:ind w:firstLine="440"/>
        <w:jc w:val="both"/>
        <w:rPr>
          <w:rFonts w:eastAsia="Calibri"/>
          <w:sz w:val="24"/>
          <w:szCs w:val="24"/>
          <w:lang w:eastAsia="en-US"/>
        </w:rPr>
      </w:pPr>
      <w:r w:rsidRPr="006B78BC">
        <w:rPr>
          <w:rFonts w:eastAsia="Calibri"/>
          <w:sz w:val="24"/>
          <w:szCs w:val="24"/>
          <w:lang w:eastAsia="en-US"/>
        </w:rPr>
        <w:t>2. Исследованные водные организмы активно накапливают металлы и могут служить естественным источником улучшения микроэлементного баланса (по характеру накопления их можно отнести к привычным концентраторам). На общем фоне недостаточного обеспечения наземных травянистых растений кобальтом, в местных водоемах наблюдается его концентрирование, причем в водорослях карстовых опольных озер содержание может превышать верхний порог, установленный для наземных видов. Вариабельность накопления элементов в разных видах гидатофитов старичных озер меньше, чем у наземных видов, причем, в отличие от наземных растений, накопление кобальта часто выше, чем меди.</w:t>
      </w:r>
    </w:p>
    <w:p w:rsidR="006B78BC" w:rsidRPr="006B78BC" w:rsidRDefault="006B78BC" w:rsidP="006B78BC">
      <w:pPr>
        <w:widowControl/>
        <w:autoSpaceDE/>
        <w:autoSpaceDN/>
        <w:adjustRightInd/>
        <w:spacing w:line="360" w:lineRule="auto"/>
        <w:ind w:firstLine="720"/>
        <w:jc w:val="both"/>
        <w:rPr>
          <w:rFonts w:eastAsia="Calibri"/>
          <w:sz w:val="24"/>
          <w:szCs w:val="24"/>
          <w:lang w:eastAsia="en-US"/>
        </w:rPr>
      </w:pPr>
      <w:r w:rsidRPr="006B78BC">
        <w:rPr>
          <w:rFonts w:eastAsia="Calibri"/>
          <w:sz w:val="24"/>
          <w:szCs w:val="24"/>
          <w:lang w:eastAsia="en-US"/>
        </w:rPr>
        <w:t>3. Среди растений повышенным накоплением металлов выделяются погруженные гидрофиты, бентосные животные в 2-10 раз богаче растений (сухая масса). У моллюсков кобальт накапливается преимущественно в раковине, медь - в раковине и мантии в равной степени, что может быть связано со спецификой кроветворения.</w:t>
      </w:r>
    </w:p>
    <w:p w:rsidR="006B78BC" w:rsidRDefault="006B78BC" w:rsidP="006B78BC">
      <w:pPr>
        <w:widowControl/>
        <w:autoSpaceDE/>
        <w:autoSpaceDN/>
        <w:adjustRightInd/>
        <w:spacing w:line="360" w:lineRule="auto"/>
        <w:ind w:firstLine="720"/>
        <w:jc w:val="both"/>
        <w:rPr>
          <w:rFonts w:eastAsia="Calibri"/>
          <w:sz w:val="24"/>
          <w:szCs w:val="24"/>
          <w:lang w:eastAsia="en-US"/>
        </w:rPr>
      </w:pPr>
      <w:r w:rsidRPr="006B78BC">
        <w:rPr>
          <w:rFonts w:eastAsia="Calibri"/>
          <w:sz w:val="24"/>
          <w:szCs w:val="24"/>
          <w:lang w:eastAsia="en-US"/>
        </w:rPr>
        <w:t>4. Являясь аккумуляторами микроэлементов, водные организмы местных водоемов могут служить приоритетными индикаторами загрязнения окружающей среды. При выборе индикаторных видов необходимо учитывать характер аккумуляции элементов данным видом, геохимический фон и тип водоема.</w:t>
      </w:r>
    </w:p>
    <w:p w:rsidR="006B78BC" w:rsidRPr="006B78BC" w:rsidRDefault="006B78BC" w:rsidP="006B78BC">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 xml:space="preserve">Таким образом, исследования в пределах НЗ также подтвердили исходную гипотезу о том, что нечерноземный регион биосферы пространственно дифференцирован в отношении </w:t>
      </w:r>
      <w:r w:rsidRPr="006B78BC">
        <w:rPr>
          <w:rFonts w:eastAsia="Calibri"/>
          <w:sz w:val="24"/>
          <w:szCs w:val="24"/>
          <w:lang w:val="en-US" w:eastAsia="en-US"/>
        </w:rPr>
        <w:t>Cu</w:t>
      </w:r>
      <w:r w:rsidRPr="006B78BC">
        <w:rPr>
          <w:rFonts w:eastAsia="Calibri"/>
          <w:sz w:val="24"/>
          <w:szCs w:val="24"/>
          <w:lang w:eastAsia="en-US"/>
        </w:rPr>
        <w:t xml:space="preserve">, </w:t>
      </w:r>
      <w:r w:rsidRPr="006B78BC">
        <w:rPr>
          <w:rFonts w:eastAsia="Calibri"/>
          <w:sz w:val="24"/>
          <w:szCs w:val="24"/>
          <w:lang w:val="en-US" w:eastAsia="en-US"/>
        </w:rPr>
        <w:t>Co</w:t>
      </w:r>
      <w:r w:rsidRPr="006B78BC">
        <w:rPr>
          <w:rFonts w:eastAsia="Calibri"/>
          <w:sz w:val="24"/>
          <w:szCs w:val="24"/>
          <w:lang w:eastAsia="en-US"/>
        </w:rPr>
        <w:t xml:space="preserve"> и </w:t>
      </w:r>
      <w:r w:rsidRPr="006B78BC">
        <w:rPr>
          <w:rFonts w:eastAsia="Calibri"/>
          <w:sz w:val="24"/>
          <w:szCs w:val="24"/>
          <w:lang w:val="en-US" w:eastAsia="en-US"/>
        </w:rPr>
        <w:t>I</w:t>
      </w:r>
      <w:r w:rsidRPr="006B78BC">
        <w:rPr>
          <w:rFonts w:eastAsia="Calibri"/>
          <w:sz w:val="24"/>
          <w:szCs w:val="24"/>
          <w:lang w:eastAsia="en-US"/>
        </w:rPr>
        <w:t xml:space="preserve">. Причем и в данном случае обнаруживают себя как региональный, так и локальный уровни дифференциации, что подтверждает соблюдение принципа иерархичности структурной организации биосферы, которая прослеживается в базовых компонентах биогеохимической пищевой цепи. </w:t>
      </w:r>
    </w:p>
    <w:p w:rsidR="006B78BC" w:rsidRPr="006B78BC" w:rsidRDefault="006B78BC" w:rsidP="006B78BC">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Наиболее дефицитными (по всем трем элементам) являются области, маркируемые распространением подзолистых и дерново-подзолистых почв, сформированных на флювиогляциальных, песчаных и моренных отложениях, тогда как в области распространения пермских красноцветов практически все компоненты породной системы: почвы – растения – животные, оказались относительно обогащены медью.</w:t>
      </w:r>
    </w:p>
    <w:p w:rsidR="006B78BC" w:rsidRPr="006B78BC" w:rsidRDefault="006B78BC" w:rsidP="006B78BC">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 xml:space="preserve">Общее состояние дефицитности в данном случае не является тотальной характеристикой региона, поскольку на фоне первичной (геологической) неоднородности, наблюдается не менее закономерное вторичное перераспределение исследуемых микроэлементов между автономными и подчиненными ландшафтами одной и той же провинции. При этом степень геохимической контрастности на данном уровне </w:t>
      </w:r>
      <w:r w:rsidRPr="004640B8">
        <w:rPr>
          <w:rFonts w:eastAsia="Calibri"/>
          <w:sz w:val="24"/>
          <w:szCs w:val="24"/>
          <w:lang w:eastAsia="en-US"/>
        </w:rPr>
        <w:t xml:space="preserve">дифференциации </w:t>
      </w:r>
      <w:r w:rsidR="009D5FC4" w:rsidRPr="004640B8">
        <w:rPr>
          <w:rFonts w:eastAsia="Calibri"/>
          <w:sz w:val="24"/>
          <w:szCs w:val="24"/>
          <w:lang w:eastAsia="en-US"/>
        </w:rPr>
        <w:t>(автономных и подчиненных ландшафтов)</w:t>
      </w:r>
      <w:r w:rsidRPr="009D5FC4">
        <w:rPr>
          <w:rFonts w:eastAsia="Calibri"/>
          <w:color w:val="FF0000"/>
          <w:sz w:val="24"/>
          <w:szCs w:val="24"/>
          <w:lang w:eastAsia="en-US"/>
        </w:rPr>
        <w:t xml:space="preserve"> </w:t>
      </w:r>
      <w:r w:rsidRPr="006B78BC">
        <w:rPr>
          <w:rFonts w:eastAsia="Calibri"/>
          <w:sz w:val="24"/>
          <w:szCs w:val="24"/>
          <w:lang w:eastAsia="en-US"/>
        </w:rPr>
        <w:t>часто превосходит аналогичные региональные показатели. Таким образом, территории даже явно дефицитных литогеохимических провинций являются внутренне неоднородными и геохимически подчиненные ландшафты, находящиеся в их пределах, могут являться значимым источником дополнительного поступления биофильных микроэлементов в пищевые цепи.</w:t>
      </w:r>
    </w:p>
    <w:p w:rsidR="006B78BC" w:rsidRPr="00FA0D50" w:rsidRDefault="006B78BC" w:rsidP="006B78BC">
      <w:pPr>
        <w:widowControl/>
        <w:autoSpaceDE/>
        <w:autoSpaceDN/>
        <w:adjustRightInd/>
        <w:spacing w:line="360" w:lineRule="auto"/>
        <w:ind w:firstLine="709"/>
        <w:jc w:val="both"/>
        <w:rPr>
          <w:spacing w:val="4"/>
          <w:sz w:val="24"/>
          <w:szCs w:val="24"/>
        </w:rPr>
      </w:pPr>
      <w:r w:rsidRPr="00FA0D50">
        <w:rPr>
          <w:spacing w:val="4"/>
          <w:sz w:val="24"/>
          <w:szCs w:val="24"/>
        </w:rPr>
        <w:t>В целом исследования показали наличие в пределах дефицитных провинций определенной мозаичности, выделяемой на уровне их локальной организации, что объективно позволяет снизить уровень экологической опасности дефицита микроэлементов и служить локальными источниками поступления исследуемых микроэлементов в пищевые цепи. Дополнительно было выявлено и несколько повышенное содержаний йода в артезианских водах и водах, богатых органическим веществом, равно как повсеместное накопление йода растениями гидроморфных местообитаний, включающих речные и озерные гидрофиты.</w:t>
      </w:r>
    </w:p>
    <w:p w:rsidR="006B78BC" w:rsidRDefault="006B78BC" w:rsidP="006B78BC">
      <w:pPr>
        <w:widowControl/>
        <w:autoSpaceDE/>
        <w:autoSpaceDN/>
        <w:adjustRightInd/>
        <w:spacing w:line="360" w:lineRule="auto"/>
        <w:ind w:firstLine="709"/>
        <w:jc w:val="both"/>
        <w:rPr>
          <w:sz w:val="24"/>
          <w:szCs w:val="24"/>
        </w:rPr>
      </w:pPr>
      <w:r w:rsidRPr="006B78BC">
        <w:rPr>
          <w:sz w:val="24"/>
          <w:szCs w:val="24"/>
        </w:rPr>
        <w:t>С другой стороны, повышенная активность биологического накопления микроэлементов в условиях их дефицита как механизм адаптации может усугубить негативные биологические реакции в случае техногенного загрязнения территории дефицитными в природной обстановке элементами.</w:t>
      </w:r>
    </w:p>
    <w:p w:rsidR="00041863" w:rsidRDefault="00041863" w:rsidP="006B78BC">
      <w:pPr>
        <w:widowControl/>
        <w:autoSpaceDE/>
        <w:autoSpaceDN/>
        <w:adjustRightInd/>
        <w:spacing w:line="360" w:lineRule="auto"/>
        <w:ind w:firstLine="709"/>
        <w:jc w:val="both"/>
        <w:rPr>
          <w:sz w:val="24"/>
          <w:szCs w:val="24"/>
        </w:rPr>
      </w:pPr>
    </w:p>
    <w:p w:rsidR="006B78BC" w:rsidRPr="00360234" w:rsidRDefault="009D5FC4" w:rsidP="00235622">
      <w:pPr>
        <w:pStyle w:val="3"/>
        <w:rPr>
          <w:lang w:val="ru-RU"/>
        </w:rPr>
      </w:pPr>
      <w:bookmarkStart w:id="55" w:name="_Toc452517057"/>
      <w:bookmarkStart w:id="56" w:name="_Toc454567486"/>
      <w:r w:rsidRPr="00360234">
        <w:rPr>
          <w:rFonts w:eastAsia="Calibri"/>
          <w:lang w:val="ru-RU"/>
        </w:rPr>
        <w:t>3.2.7</w:t>
      </w:r>
      <w:r w:rsidR="00524673" w:rsidRPr="00360234">
        <w:rPr>
          <w:rFonts w:eastAsia="Calibri"/>
          <w:lang w:val="ru-RU"/>
        </w:rPr>
        <w:t xml:space="preserve"> </w:t>
      </w:r>
      <w:r w:rsidR="006B78BC" w:rsidRPr="00360234">
        <w:rPr>
          <w:lang w:val="ru-RU"/>
        </w:rPr>
        <w:t xml:space="preserve">Изучение </w:t>
      </w:r>
      <w:r w:rsidR="00524673" w:rsidRPr="00360234">
        <w:rPr>
          <w:lang w:val="ru-RU"/>
        </w:rPr>
        <w:t xml:space="preserve">содержания </w:t>
      </w:r>
      <w:r w:rsidR="00913089">
        <w:rPr>
          <w:lang w:val="ru-RU"/>
        </w:rPr>
        <w:t xml:space="preserve">меди и </w:t>
      </w:r>
      <w:r w:rsidR="006B78BC" w:rsidRPr="00360234">
        <w:rPr>
          <w:lang w:val="ru-RU"/>
        </w:rPr>
        <w:t>йода в пищевой цепи на примере КРС</w:t>
      </w:r>
      <w:bookmarkEnd w:id="55"/>
      <w:bookmarkEnd w:id="56"/>
    </w:p>
    <w:p w:rsidR="003D14BE" w:rsidRPr="003D14BE" w:rsidRDefault="003D14BE" w:rsidP="003D14BE">
      <w:pPr>
        <w:rPr>
          <w:lang w:eastAsia="en-US"/>
        </w:rPr>
      </w:pP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Как видно из представленных материалов, в распределении всех исследованных элементов выявлено наличие закономерной пространственной неоднородности, прослеживаемой одновременно как на региональном, так и на локальном уровне организации геосистем. Причем было выявлено, что такого рода пространственная дифференциация прослеживается не только в породах, но и во всем ряду: породы – почвы – почвенные микроорганизмы-луговые/пастбищные травы – волос, кровь </w:t>
      </w:r>
      <w:r w:rsidR="009D5FC4">
        <w:rPr>
          <w:sz w:val="24"/>
          <w:szCs w:val="24"/>
          <w:lang w:eastAsia="en-US"/>
        </w:rPr>
        <w:t>сельскохозяйственных животных</w:t>
      </w:r>
      <w:r w:rsidR="009D5FC4" w:rsidRPr="006B78BC">
        <w:rPr>
          <w:sz w:val="24"/>
          <w:szCs w:val="24"/>
          <w:lang w:eastAsia="en-US"/>
        </w:rPr>
        <w:t xml:space="preserve"> </w:t>
      </w:r>
      <w:r w:rsidR="009D5FC4">
        <w:rPr>
          <w:sz w:val="24"/>
          <w:szCs w:val="24"/>
          <w:lang w:eastAsia="en-US"/>
        </w:rPr>
        <w:t>(</w:t>
      </w:r>
      <w:r w:rsidRPr="006B78BC">
        <w:rPr>
          <w:sz w:val="24"/>
          <w:szCs w:val="24"/>
          <w:lang w:eastAsia="en-US"/>
        </w:rPr>
        <w:t>КРС</w:t>
      </w:r>
      <w:r w:rsidR="009D5FC4">
        <w:rPr>
          <w:sz w:val="24"/>
          <w:szCs w:val="24"/>
          <w:lang w:eastAsia="en-US"/>
        </w:rPr>
        <w:t>)</w:t>
      </w:r>
      <w:r w:rsidR="00913089">
        <w:rPr>
          <w:sz w:val="24"/>
          <w:szCs w:val="24"/>
          <w:lang w:eastAsia="en-US"/>
        </w:rPr>
        <w:t xml:space="preserve"> – заболевания (таблица 3.14</w:t>
      </w:r>
      <w:r w:rsidRPr="006B78BC">
        <w:rPr>
          <w:sz w:val="24"/>
          <w:szCs w:val="24"/>
          <w:lang w:eastAsia="en-US"/>
        </w:rPr>
        <w:t>).</w:t>
      </w:r>
    </w:p>
    <w:p w:rsidR="000376AB" w:rsidRPr="000376AB" w:rsidRDefault="000376AB" w:rsidP="000376AB">
      <w:pPr>
        <w:widowControl/>
        <w:autoSpaceDE/>
        <w:autoSpaceDN/>
        <w:adjustRightInd/>
        <w:spacing w:line="360" w:lineRule="auto"/>
        <w:ind w:firstLine="709"/>
        <w:jc w:val="both"/>
        <w:rPr>
          <w:sz w:val="24"/>
          <w:szCs w:val="24"/>
          <w:lang w:eastAsia="en-US"/>
        </w:rPr>
      </w:pPr>
      <w:r w:rsidRPr="000376AB">
        <w:rPr>
          <w:sz w:val="24"/>
          <w:szCs w:val="24"/>
          <w:lang w:eastAsia="en-US"/>
        </w:rPr>
        <w:t xml:space="preserve">Характерно, что связь между концентрацией элемента и положением точки в пространстве прослеживается и применительно к содержанию </w:t>
      </w:r>
      <w:r w:rsidRPr="000376AB">
        <w:rPr>
          <w:sz w:val="24"/>
          <w:szCs w:val="24"/>
          <w:lang w:val="en-US" w:eastAsia="en-US"/>
        </w:rPr>
        <w:t>Cu</w:t>
      </w:r>
      <w:r w:rsidRPr="000376AB">
        <w:rPr>
          <w:sz w:val="24"/>
          <w:szCs w:val="24"/>
          <w:lang w:eastAsia="en-US"/>
        </w:rPr>
        <w:t xml:space="preserve"> и </w:t>
      </w:r>
      <w:r w:rsidRPr="000376AB">
        <w:rPr>
          <w:sz w:val="24"/>
          <w:szCs w:val="24"/>
          <w:lang w:val="en-US" w:eastAsia="en-US"/>
        </w:rPr>
        <w:t>I</w:t>
      </w:r>
      <w:r w:rsidRPr="000376AB">
        <w:rPr>
          <w:sz w:val="24"/>
          <w:szCs w:val="24"/>
          <w:lang w:eastAsia="en-US"/>
        </w:rPr>
        <w:t xml:space="preserve"> в волосе КРС. </w:t>
      </w:r>
      <w:r w:rsidR="00312079" w:rsidRPr="00312079">
        <w:rPr>
          <w:sz w:val="24"/>
          <w:szCs w:val="24"/>
          <w:lang w:eastAsia="en-US"/>
        </w:rPr>
        <w:t xml:space="preserve">Так, корреляция между содержанием </w:t>
      </w:r>
      <w:r w:rsidR="00312079" w:rsidRPr="00312079">
        <w:rPr>
          <w:sz w:val="24"/>
          <w:szCs w:val="24"/>
          <w:lang w:val="en-US" w:eastAsia="en-US"/>
        </w:rPr>
        <w:t>Cu</w:t>
      </w:r>
      <w:r w:rsidR="00312079" w:rsidRPr="00312079">
        <w:rPr>
          <w:sz w:val="24"/>
          <w:szCs w:val="24"/>
          <w:lang w:eastAsia="en-US"/>
        </w:rPr>
        <w:t xml:space="preserve"> в волосе КРС и в почвообразующих породах составила </w:t>
      </w:r>
      <w:r w:rsidR="00312079" w:rsidRPr="00312079">
        <w:rPr>
          <w:sz w:val="24"/>
          <w:szCs w:val="24"/>
          <w:lang w:val="en-US" w:eastAsia="en-US"/>
        </w:rPr>
        <w:t>r</w:t>
      </w:r>
      <w:r w:rsidR="00312079" w:rsidRPr="00312079">
        <w:rPr>
          <w:sz w:val="24"/>
          <w:szCs w:val="24"/>
          <w:vertAlign w:val="subscript"/>
          <w:lang w:eastAsia="en-US"/>
        </w:rPr>
        <w:t>0,01</w:t>
      </w:r>
      <w:r w:rsidR="00312079" w:rsidRPr="00312079">
        <w:rPr>
          <w:sz w:val="24"/>
          <w:szCs w:val="24"/>
          <w:lang w:eastAsia="en-US"/>
        </w:rPr>
        <w:t>=0,824, а между содержанием йода в луговых травах и волосе КРС (</w:t>
      </w:r>
      <w:r w:rsidR="00312079" w:rsidRPr="00312079">
        <w:rPr>
          <w:sz w:val="24"/>
          <w:szCs w:val="24"/>
          <w:lang w:val="en-US" w:eastAsia="en-US"/>
        </w:rPr>
        <w:t>r</w:t>
      </w:r>
      <w:r w:rsidR="00312079" w:rsidRPr="00312079">
        <w:rPr>
          <w:sz w:val="24"/>
          <w:szCs w:val="24"/>
          <w:vertAlign w:val="subscript"/>
          <w:lang w:eastAsia="en-US"/>
        </w:rPr>
        <w:t>0,1</w:t>
      </w:r>
      <w:r w:rsidR="00312079" w:rsidRPr="00312079">
        <w:rPr>
          <w:sz w:val="24"/>
          <w:szCs w:val="24"/>
          <w:lang w:eastAsia="en-US"/>
        </w:rPr>
        <w:t>=0,569, рисунок 3.21), а при включении в массив данных образцов из хозяйств, где применялись йодные добавки в виде каменной соли или барды, коэффициент корреляции между соде</w:t>
      </w:r>
      <w:r w:rsidR="00041863">
        <w:rPr>
          <w:sz w:val="24"/>
          <w:szCs w:val="24"/>
          <w:lang w:eastAsia="en-US"/>
        </w:rPr>
        <w:t>р</w:t>
      </w:r>
      <w:r w:rsidR="00312079" w:rsidRPr="00312079">
        <w:rPr>
          <w:sz w:val="24"/>
          <w:szCs w:val="24"/>
          <w:lang w:eastAsia="en-US"/>
        </w:rPr>
        <w:t xml:space="preserve">жанием йода в кормах, в молоке и волосе возрастал до: 0,712 (корма-молоко, </w:t>
      </w:r>
      <w:r w:rsidR="00312079" w:rsidRPr="00312079">
        <w:rPr>
          <w:sz w:val="24"/>
          <w:szCs w:val="24"/>
          <w:lang w:val="en-US" w:eastAsia="en-US"/>
        </w:rPr>
        <w:t>n</w:t>
      </w:r>
      <w:r w:rsidR="00312079" w:rsidRPr="00312079">
        <w:rPr>
          <w:sz w:val="24"/>
          <w:szCs w:val="24"/>
          <w:lang w:eastAsia="en-US"/>
        </w:rPr>
        <w:t xml:space="preserve">=14); 0,789 (корма-волос, </w:t>
      </w:r>
      <w:r w:rsidR="00312079" w:rsidRPr="00312079">
        <w:rPr>
          <w:sz w:val="24"/>
          <w:szCs w:val="24"/>
          <w:lang w:val="en-US" w:eastAsia="en-US"/>
        </w:rPr>
        <w:t>n</w:t>
      </w:r>
      <w:r w:rsidR="00312079" w:rsidRPr="00312079">
        <w:rPr>
          <w:sz w:val="24"/>
          <w:szCs w:val="24"/>
          <w:lang w:eastAsia="en-US"/>
        </w:rPr>
        <w:t xml:space="preserve">=16); 0,698 (молоко-волос, </w:t>
      </w:r>
      <w:r w:rsidR="00312079" w:rsidRPr="00312079">
        <w:rPr>
          <w:sz w:val="24"/>
          <w:szCs w:val="24"/>
          <w:lang w:val="en-US" w:eastAsia="en-US"/>
        </w:rPr>
        <w:t>n</w:t>
      </w:r>
      <w:r w:rsidR="00312079" w:rsidRPr="00312079">
        <w:rPr>
          <w:sz w:val="24"/>
          <w:szCs w:val="24"/>
          <w:lang w:eastAsia="en-US"/>
        </w:rPr>
        <w:t>=15).</w:t>
      </w:r>
    </w:p>
    <w:p w:rsidR="006B78BC" w:rsidRDefault="006B78BC" w:rsidP="00312079">
      <w:pPr>
        <w:widowControl/>
        <w:autoSpaceDE/>
        <w:autoSpaceDN/>
        <w:adjustRightInd/>
        <w:spacing w:line="360" w:lineRule="auto"/>
        <w:ind w:firstLine="709"/>
        <w:jc w:val="both"/>
        <w:rPr>
          <w:sz w:val="24"/>
          <w:szCs w:val="24"/>
          <w:lang w:eastAsia="en-US"/>
        </w:rPr>
      </w:pPr>
      <w:r w:rsidRPr="006B78BC">
        <w:rPr>
          <w:sz w:val="24"/>
          <w:szCs w:val="24"/>
          <w:lang w:eastAsia="en-US"/>
        </w:rPr>
        <w:t>Отметим, что концентрация элементов в волосе КРС является интегральной биогеохимической характеристикой геохимических провинций и не дифференцируется на уровне элементарных ЛГС.</w:t>
      </w:r>
    </w:p>
    <w:p w:rsidR="00312079" w:rsidRPr="00917E9C" w:rsidRDefault="00312079" w:rsidP="00312079">
      <w:pPr>
        <w:widowControl/>
        <w:autoSpaceDE/>
        <w:autoSpaceDN/>
        <w:adjustRightInd/>
        <w:spacing w:line="360" w:lineRule="auto"/>
        <w:ind w:firstLine="709"/>
        <w:jc w:val="both"/>
        <w:rPr>
          <w:rFonts w:eastAsia="Calibri"/>
          <w:sz w:val="16"/>
          <w:szCs w:val="16"/>
          <w:lang w:eastAsia="en-US"/>
        </w:rPr>
      </w:pPr>
    </w:p>
    <w:p w:rsidR="006B78BC" w:rsidRPr="006B78BC" w:rsidRDefault="006B78BC" w:rsidP="00BE5211">
      <w:pPr>
        <w:widowControl/>
        <w:autoSpaceDE/>
        <w:autoSpaceDN/>
        <w:adjustRightInd/>
        <w:spacing w:line="360" w:lineRule="auto"/>
        <w:rPr>
          <w:rFonts w:eastAsia="Calibri"/>
          <w:sz w:val="24"/>
          <w:szCs w:val="24"/>
          <w:lang w:eastAsia="en-US"/>
        </w:rPr>
      </w:pPr>
      <w:r w:rsidRPr="006B78BC">
        <w:rPr>
          <w:rFonts w:eastAsia="Calibri"/>
          <w:sz w:val="24"/>
          <w:szCs w:val="24"/>
          <w:lang w:eastAsia="en-US"/>
        </w:rPr>
        <w:t>Таблица 3.1</w:t>
      </w:r>
      <w:r w:rsidR="007765CB">
        <w:rPr>
          <w:rFonts w:eastAsia="Calibri"/>
          <w:sz w:val="24"/>
          <w:szCs w:val="24"/>
          <w:lang w:eastAsia="en-US"/>
        </w:rPr>
        <w:t>4</w:t>
      </w:r>
      <w:r w:rsidR="007B4D52">
        <w:rPr>
          <w:rFonts w:eastAsia="Calibri"/>
          <w:sz w:val="24"/>
          <w:szCs w:val="24"/>
          <w:lang w:eastAsia="en-US"/>
        </w:rPr>
        <w:t>.</w:t>
      </w:r>
      <w:r w:rsidRPr="006B78BC">
        <w:rPr>
          <w:rFonts w:eastAsia="Calibri"/>
          <w:sz w:val="24"/>
          <w:szCs w:val="24"/>
          <w:lang w:eastAsia="en-US"/>
        </w:rPr>
        <w:t xml:space="preserve"> Накопление йода в пищевой цепи на примере КРС: (почвообразующие породы</w:t>
      </w:r>
      <w:r w:rsidR="00EC7A71">
        <w:rPr>
          <w:rFonts w:eastAsia="Calibri"/>
          <w:sz w:val="24"/>
          <w:szCs w:val="24"/>
          <w:lang w:eastAsia="en-US"/>
        </w:rPr>
        <w:t xml:space="preserve"> </w:t>
      </w:r>
      <w:r w:rsidRPr="006B78BC">
        <w:rPr>
          <w:rFonts w:eastAsia="Calibri"/>
          <w:sz w:val="24"/>
          <w:szCs w:val="24"/>
          <w:lang w:eastAsia="en-US"/>
        </w:rPr>
        <w:t xml:space="preserve">-кормовые травы – молоко – волосы) </w:t>
      </w:r>
    </w:p>
    <w:tbl>
      <w:tblPr>
        <w:tblW w:w="9866" w:type="dxa"/>
        <w:tblBorders>
          <w:top w:val="single" w:sz="4" w:space="0" w:color="auto"/>
          <w:bottom w:val="single" w:sz="4" w:space="0" w:color="auto"/>
          <w:insideH w:val="single" w:sz="4" w:space="0" w:color="auto"/>
        </w:tblBorders>
        <w:tblLayout w:type="fixed"/>
        <w:tblCellMar>
          <w:left w:w="28" w:type="dxa"/>
          <w:right w:w="28" w:type="dxa"/>
        </w:tblCellMar>
        <w:tblLook w:val="0000" w:firstRow="0" w:lastRow="0" w:firstColumn="0" w:lastColumn="0" w:noHBand="0" w:noVBand="0"/>
      </w:tblPr>
      <w:tblGrid>
        <w:gridCol w:w="1078"/>
        <w:gridCol w:w="1360"/>
        <w:gridCol w:w="2977"/>
        <w:gridCol w:w="985"/>
        <w:gridCol w:w="1141"/>
        <w:gridCol w:w="1134"/>
        <w:gridCol w:w="1191"/>
      </w:tblGrid>
      <w:tr w:rsidR="00BE5211" w:rsidRPr="006B78BC" w:rsidTr="001653F2">
        <w:trPr>
          <w:trHeight w:val="576"/>
        </w:trPr>
        <w:tc>
          <w:tcPr>
            <w:tcW w:w="1078" w:type="dxa"/>
            <w:vMerge w:val="restart"/>
          </w:tcPr>
          <w:p w:rsidR="00BE5211" w:rsidRPr="00EC7A71" w:rsidRDefault="00BE5211" w:rsidP="00EC7A71">
            <w:pPr>
              <w:widowControl/>
              <w:autoSpaceDE/>
              <w:autoSpaceDN/>
              <w:adjustRightInd/>
              <w:spacing w:line="276" w:lineRule="auto"/>
              <w:rPr>
                <w:rFonts w:eastAsia="Calibri"/>
                <w:sz w:val="22"/>
                <w:szCs w:val="22"/>
                <w:lang w:eastAsia="en-US"/>
              </w:rPr>
            </w:pPr>
            <w:r w:rsidRPr="00EC7A71">
              <w:rPr>
                <w:rFonts w:eastAsia="Calibri"/>
                <w:sz w:val="22"/>
                <w:szCs w:val="22"/>
                <w:lang w:eastAsia="en-US"/>
              </w:rPr>
              <w:t>Область, район*</w:t>
            </w:r>
          </w:p>
        </w:tc>
        <w:tc>
          <w:tcPr>
            <w:tcW w:w="1360" w:type="dxa"/>
            <w:vMerge w:val="restart"/>
            <w:noWrap/>
          </w:tcPr>
          <w:p w:rsidR="00BE5211" w:rsidRPr="00EC7A71" w:rsidRDefault="00BE5211" w:rsidP="00EC7A71">
            <w:pPr>
              <w:widowControl/>
              <w:autoSpaceDE/>
              <w:autoSpaceDN/>
              <w:adjustRightInd/>
              <w:spacing w:line="276" w:lineRule="auto"/>
              <w:rPr>
                <w:rFonts w:eastAsia="Calibri"/>
                <w:sz w:val="22"/>
                <w:szCs w:val="22"/>
                <w:lang w:eastAsia="en-US"/>
              </w:rPr>
            </w:pPr>
            <w:r w:rsidRPr="00EC7A71">
              <w:rPr>
                <w:rFonts w:eastAsia="Calibri"/>
                <w:sz w:val="22"/>
                <w:szCs w:val="22"/>
                <w:lang w:eastAsia="en-US"/>
              </w:rPr>
              <w:t>Хозяйство (населенный пункт)</w:t>
            </w:r>
          </w:p>
        </w:tc>
        <w:tc>
          <w:tcPr>
            <w:tcW w:w="2977" w:type="dxa"/>
            <w:vMerge w:val="restart"/>
            <w:noWrap/>
          </w:tcPr>
          <w:p w:rsidR="00BE5211" w:rsidRPr="00EC7A71" w:rsidRDefault="00BE5211" w:rsidP="00EC7A71">
            <w:pPr>
              <w:widowControl/>
              <w:autoSpaceDE/>
              <w:autoSpaceDN/>
              <w:adjustRightInd/>
              <w:spacing w:line="276" w:lineRule="auto"/>
              <w:rPr>
                <w:rFonts w:eastAsia="Calibri"/>
                <w:sz w:val="22"/>
                <w:szCs w:val="22"/>
                <w:lang w:eastAsia="en-US"/>
              </w:rPr>
            </w:pPr>
          </w:p>
          <w:p w:rsidR="00BE5211" w:rsidRPr="00EC7A71" w:rsidRDefault="00BE5211" w:rsidP="00EC7A71">
            <w:pPr>
              <w:widowControl/>
              <w:autoSpaceDE/>
              <w:autoSpaceDN/>
              <w:adjustRightInd/>
              <w:spacing w:line="276" w:lineRule="auto"/>
              <w:rPr>
                <w:rFonts w:eastAsia="Calibri"/>
                <w:sz w:val="22"/>
                <w:szCs w:val="22"/>
                <w:lang w:eastAsia="en-US"/>
              </w:rPr>
            </w:pPr>
            <w:r w:rsidRPr="00EC7A71">
              <w:rPr>
                <w:rFonts w:eastAsia="Calibri"/>
                <w:sz w:val="22"/>
                <w:szCs w:val="22"/>
                <w:lang w:eastAsia="en-US"/>
              </w:rPr>
              <w:t>Почвообразующие породы</w:t>
            </w:r>
          </w:p>
        </w:tc>
        <w:tc>
          <w:tcPr>
            <w:tcW w:w="3260" w:type="dxa"/>
            <w:gridSpan w:val="3"/>
            <w:noWrap/>
            <w:vAlign w:val="bottom"/>
          </w:tcPr>
          <w:p w:rsidR="00BE5211" w:rsidRPr="00EC7A71" w:rsidRDefault="00312079" w:rsidP="00BE5211">
            <w:pPr>
              <w:widowControl/>
              <w:autoSpaceDE/>
              <w:autoSpaceDN/>
              <w:adjustRightInd/>
              <w:spacing w:line="276" w:lineRule="auto"/>
              <w:jc w:val="center"/>
              <w:rPr>
                <w:rFonts w:eastAsia="Calibri"/>
                <w:sz w:val="22"/>
                <w:szCs w:val="22"/>
                <w:lang w:eastAsia="en-US"/>
              </w:rPr>
            </w:pPr>
            <w:r>
              <w:rPr>
                <w:rFonts w:eastAsia="Calibri"/>
                <w:sz w:val="22"/>
                <w:szCs w:val="22"/>
                <w:lang w:eastAsia="en-US"/>
              </w:rPr>
              <w:t>Содержание</w:t>
            </w:r>
            <w:r w:rsidR="00BE5211" w:rsidRPr="00EC7A71">
              <w:rPr>
                <w:rFonts w:eastAsia="Calibri"/>
                <w:sz w:val="22"/>
                <w:szCs w:val="22"/>
                <w:lang w:eastAsia="en-US"/>
              </w:rPr>
              <w:t xml:space="preserve"> </w:t>
            </w:r>
            <w:r w:rsidR="00BE5211" w:rsidRPr="00EC7A71">
              <w:rPr>
                <w:rFonts w:eastAsia="Calibri"/>
                <w:sz w:val="22"/>
                <w:szCs w:val="22"/>
                <w:lang w:val="en-US" w:eastAsia="en-US"/>
              </w:rPr>
              <w:t>I</w:t>
            </w:r>
            <w:r w:rsidR="00BE5211" w:rsidRPr="00EC7A71">
              <w:rPr>
                <w:rFonts w:eastAsia="Calibri"/>
                <w:sz w:val="22"/>
                <w:szCs w:val="22"/>
                <w:lang w:eastAsia="en-US"/>
              </w:rPr>
              <w:t xml:space="preserve"> (мг/кг, в.с.м.)</w:t>
            </w:r>
          </w:p>
        </w:tc>
        <w:tc>
          <w:tcPr>
            <w:tcW w:w="1191" w:type="dxa"/>
            <w:vMerge w:val="restart"/>
            <w:noWrap/>
            <w:vAlign w:val="bottom"/>
          </w:tcPr>
          <w:p w:rsidR="00BE5211" w:rsidRPr="00EC7A71" w:rsidRDefault="00BE5211" w:rsidP="00910234">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Коммента</w:t>
            </w:r>
            <w:r w:rsidR="00EC7A71">
              <w:rPr>
                <w:rFonts w:eastAsia="Calibri"/>
                <w:sz w:val="22"/>
                <w:szCs w:val="22"/>
                <w:lang w:eastAsia="en-US"/>
              </w:rPr>
              <w:t>-</w:t>
            </w:r>
            <w:r w:rsidRPr="00EC7A71">
              <w:rPr>
                <w:rFonts w:eastAsia="Calibri"/>
                <w:sz w:val="22"/>
                <w:szCs w:val="22"/>
                <w:lang w:eastAsia="en-US"/>
              </w:rPr>
              <w:t>рий</w:t>
            </w:r>
          </w:p>
        </w:tc>
      </w:tr>
      <w:tr w:rsidR="00BE5211" w:rsidRPr="006B78BC" w:rsidTr="001653F2">
        <w:trPr>
          <w:trHeight w:val="576"/>
        </w:trPr>
        <w:tc>
          <w:tcPr>
            <w:tcW w:w="1078" w:type="dxa"/>
            <w:vMerge/>
          </w:tcPr>
          <w:p w:rsidR="00BE5211" w:rsidRPr="00EC7A71" w:rsidRDefault="00BE5211" w:rsidP="00EC7A71">
            <w:pPr>
              <w:widowControl/>
              <w:autoSpaceDE/>
              <w:autoSpaceDN/>
              <w:adjustRightInd/>
              <w:spacing w:line="276" w:lineRule="auto"/>
              <w:rPr>
                <w:rFonts w:eastAsia="Calibri"/>
                <w:sz w:val="22"/>
                <w:szCs w:val="22"/>
                <w:lang w:eastAsia="en-US"/>
              </w:rPr>
            </w:pPr>
          </w:p>
        </w:tc>
        <w:tc>
          <w:tcPr>
            <w:tcW w:w="1360" w:type="dxa"/>
            <w:vMerge/>
            <w:noWrap/>
          </w:tcPr>
          <w:p w:rsidR="00BE5211" w:rsidRPr="00EC7A71" w:rsidRDefault="00BE5211" w:rsidP="00EC7A71">
            <w:pPr>
              <w:widowControl/>
              <w:autoSpaceDE/>
              <w:autoSpaceDN/>
              <w:adjustRightInd/>
              <w:spacing w:line="276" w:lineRule="auto"/>
              <w:rPr>
                <w:rFonts w:eastAsia="Calibri"/>
                <w:sz w:val="22"/>
                <w:szCs w:val="22"/>
                <w:lang w:eastAsia="en-US"/>
              </w:rPr>
            </w:pPr>
          </w:p>
        </w:tc>
        <w:tc>
          <w:tcPr>
            <w:tcW w:w="2977" w:type="dxa"/>
            <w:vMerge/>
            <w:noWrap/>
          </w:tcPr>
          <w:p w:rsidR="00BE5211" w:rsidRPr="00EC7A71" w:rsidRDefault="00BE5211" w:rsidP="00EC7A71">
            <w:pPr>
              <w:widowControl/>
              <w:autoSpaceDE/>
              <w:autoSpaceDN/>
              <w:adjustRightInd/>
              <w:spacing w:line="276" w:lineRule="auto"/>
              <w:rPr>
                <w:rFonts w:eastAsia="Calibri"/>
                <w:sz w:val="22"/>
                <w:szCs w:val="22"/>
                <w:lang w:eastAsia="en-US"/>
              </w:rPr>
            </w:pPr>
          </w:p>
        </w:tc>
        <w:tc>
          <w:tcPr>
            <w:tcW w:w="985" w:type="dxa"/>
            <w:noWrap/>
            <w:vAlign w:val="bottom"/>
          </w:tcPr>
          <w:p w:rsidR="00BE5211" w:rsidRPr="00EC7A71" w:rsidRDefault="00BE5211" w:rsidP="00BE5211">
            <w:pPr>
              <w:widowControl/>
              <w:autoSpaceDE/>
              <w:autoSpaceDN/>
              <w:adjustRightInd/>
              <w:spacing w:line="276" w:lineRule="auto"/>
              <w:jc w:val="center"/>
              <w:rPr>
                <w:rFonts w:eastAsia="Calibri"/>
                <w:sz w:val="22"/>
                <w:szCs w:val="22"/>
                <w:lang w:val="en-US" w:eastAsia="en-US"/>
              </w:rPr>
            </w:pPr>
            <w:r w:rsidRPr="00EC7A71">
              <w:rPr>
                <w:rFonts w:eastAsia="Calibri"/>
                <w:sz w:val="22"/>
                <w:szCs w:val="22"/>
                <w:lang w:eastAsia="en-US"/>
              </w:rPr>
              <w:t>кормовые травы</w:t>
            </w:r>
          </w:p>
        </w:tc>
        <w:tc>
          <w:tcPr>
            <w:tcW w:w="1141" w:type="dxa"/>
            <w:noWrap/>
            <w:vAlign w:val="bottom"/>
          </w:tcPr>
          <w:p w:rsidR="00BE5211" w:rsidRPr="00EC7A71" w:rsidRDefault="00BE5211" w:rsidP="00BE5211">
            <w:pPr>
              <w:widowControl/>
              <w:autoSpaceDE/>
              <w:autoSpaceDN/>
              <w:adjustRightInd/>
              <w:spacing w:line="276" w:lineRule="auto"/>
              <w:jc w:val="center"/>
              <w:rPr>
                <w:rFonts w:eastAsia="Calibri"/>
                <w:sz w:val="22"/>
                <w:szCs w:val="22"/>
                <w:lang w:val="en-US" w:eastAsia="en-US"/>
              </w:rPr>
            </w:pPr>
            <w:r w:rsidRPr="00EC7A71">
              <w:rPr>
                <w:rFonts w:eastAsia="Calibri"/>
                <w:sz w:val="22"/>
                <w:szCs w:val="22"/>
                <w:lang w:eastAsia="en-US"/>
              </w:rPr>
              <w:t>молоко</w:t>
            </w:r>
          </w:p>
        </w:tc>
        <w:tc>
          <w:tcPr>
            <w:tcW w:w="1134" w:type="dxa"/>
            <w:noWrap/>
            <w:vAlign w:val="bottom"/>
          </w:tcPr>
          <w:p w:rsidR="00BE5211" w:rsidRPr="00EC7A71" w:rsidRDefault="00BE5211" w:rsidP="00BE5211">
            <w:pPr>
              <w:widowControl/>
              <w:autoSpaceDE/>
              <w:autoSpaceDN/>
              <w:adjustRightInd/>
              <w:spacing w:line="276" w:lineRule="auto"/>
              <w:jc w:val="center"/>
              <w:rPr>
                <w:rFonts w:eastAsia="Calibri"/>
                <w:sz w:val="22"/>
                <w:szCs w:val="22"/>
                <w:lang w:val="en-US" w:eastAsia="en-US"/>
              </w:rPr>
            </w:pPr>
            <w:r w:rsidRPr="00EC7A71">
              <w:rPr>
                <w:rFonts w:eastAsia="Calibri"/>
                <w:sz w:val="22"/>
                <w:szCs w:val="22"/>
                <w:lang w:eastAsia="en-US"/>
              </w:rPr>
              <w:t>волос</w:t>
            </w:r>
          </w:p>
        </w:tc>
        <w:tc>
          <w:tcPr>
            <w:tcW w:w="1191" w:type="dxa"/>
            <w:vMerge/>
            <w:noWrap/>
            <w:vAlign w:val="bottom"/>
          </w:tcPr>
          <w:p w:rsidR="00BE5211" w:rsidRPr="00EC7A71" w:rsidRDefault="00BE5211" w:rsidP="00910234">
            <w:pPr>
              <w:widowControl/>
              <w:autoSpaceDE/>
              <w:autoSpaceDN/>
              <w:adjustRightInd/>
              <w:spacing w:after="200" w:line="276" w:lineRule="auto"/>
              <w:rPr>
                <w:rFonts w:eastAsia="Calibri"/>
                <w:sz w:val="22"/>
                <w:szCs w:val="22"/>
                <w:lang w:eastAsia="en-US"/>
              </w:rPr>
            </w:pPr>
          </w:p>
        </w:tc>
      </w:tr>
      <w:tr w:rsidR="001653F2" w:rsidRPr="006B78BC" w:rsidTr="001653F2">
        <w:trPr>
          <w:trHeight w:val="255"/>
        </w:trPr>
        <w:tc>
          <w:tcPr>
            <w:tcW w:w="1078" w:type="dxa"/>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1</w:t>
            </w:r>
          </w:p>
        </w:tc>
        <w:tc>
          <w:tcPr>
            <w:tcW w:w="1360" w:type="dxa"/>
            <w:noWrap/>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2</w:t>
            </w:r>
          </w:p>
        </w:tc>
        <w:tc>
          <w:tcPr>
            <w:tcW w:w="2977" w:type="dxa"/>
            <w:noWrap/>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3</w:t>
            </w:r>
          </w:p>
        </w:tc>
        <w:tc>
          <w:tcPr>
            <w:tcW w:w="985" w:type="dxa"/>
            <w:noWrap/>
            <w:vAlign w:val="bottom"/>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4</w:t>
            </w:r>
          </w:p>
        </w:tc>
        <w:tc>
          <w:tcPr>
            <w:tcW w:w="1141" w:type="dxa"/>
            <w:noWrap/>
            <w:vAlign w:val="bottom"/>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5</w:t>
            </w:r>
          </w:p>
        </w:tc>
        <w:tc>
          <w:tcPr>
            <w:tcW w:w="1134" w:type="dxa"/>
            <w:noWrap/>
            <w:vAlign w:val="bottom"/>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6</w:t>
            </w:r>
          </w:p>
        </w:tc>
        <w:tc>
          <w:tcPr>
            <w:tcW w:w="1191" w:type="dxa"/>
            <w:noWrap/>
            <w:vAlign w:val="bottom"/>
          </w:tcPr>
          <w:p w:rsidR="001653F2" w:rsidRPr="00EC7A71" w:rsidRDefault="001653F2" w:rsidP="001653F2">
            <w:pPr>
              <w:widowControl/>
              <w:autoSpaceDE/>
              <w:autoSpaceDN/>
              <w:adjustRightInd/>
              <w:jc w:val="center"/>
              <w:rPr>
                <w:rFonts w:eastAsia="Calibri"/>
                <w:sz w:val="22"/>
                <w:szCs w:val="22"/>
                <w:lang w:eastAsia="en-US"/>
              </w:rPr>
            </w:pPr>
            <w:r>
              <w:rPr>
                <w:rFonts w:eastAsia="Calibri"/>
                <w:sz w:val="22"/>
                <w:szCs w:val="22"/>
                <w:lang w:eastAsia="en-US"/>
              </w:rPr>
              <w:t>7</w:t>
            </w:r>
          </w:p>
        </w:tc>
      </w:tr>
      <w:tr w:rsidR="006B78BC" w:rsidRPr="006B78BC" w:rsidTr="001653F2">
        <w:trPr>
          <w:trHeight w:val="255"/>
        </w:trPr>
        <w:tc>
          <w:tcPr>
            <w:tcW w:w="1078" w:type="dxa"/>
          </w:tcPr>
          <w:p w:rsidR="006B78BC" w:rsidRPr="00EC7A71" w:rsidRDefault="006B78BC" w:rsidP="00EC7A71">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У</w:t>
            </w:r>
          </w:p>
        </w:tc>
        <w:tc>
          <w:tcPr>
            <w:tcW w:w="1360" w:type="dxa"/>
            <w:noWrap/>
          </w:tcPr>
          <w:p w:rsidR="006B78BC" w:rsidRPr="00EC7A71" w:rsidRDefault="006B78BC" w:rsidP="00EC7A71">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Высоково</w:t>
            </w:r>
          </w:p>
        </w:tc>
        <w:tc>
          <w:tcPr>
            <w:tcW w:w="2977" w:type="dxa"/>
            <w:noWrap/>
          </w:tcPr>
          <w:p w:rsidR="006B78BC" w:rsidRPr="00EC7A71" w:rsidRDefault="006B78BC" w:rsidP="00EC7A71">
            <w:pPr>
              <w:widowControl/>
              <w:autoSpaceDE/>
              <w:autoSpaceDN/>
              <w:adjustRightInd/>
              <w:spacing w:line="276" w:lineRule="auto"/>
              <w:rPr>
                <w:rFonts w:eastAsia="Calibri"/>
                <w:sz w:val="22"/>
                <w:szCs w:val="22"/>
                <w:lang w:eastAsia="en-US"/>
              </w:rPr>
            </w:pPr>
            <w:r w:rsidRPr="00EC7A71">
              <w:rPr>
                <w:rFonts w:eastAsia="Calibri"/>
                <w:sz w:val="22"/>
                <w:szCs w:val="22"/>
                <w:lang w:eastAsia="en-US"/>
              </w:rPr>
              <w:t xml:space="preserve">Флювиогляциальные пески, подстилаемые мореной </w:t>
            </w:r>
          </w:p>
        </w:tc>
        <w:tc>
          <w:tcPr>
            <w:tcW w:w="985"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0,066</w:t>
            </w:r>
          </w:p>
        </w:tc>
        <w:tc>
          <w:tcPr>
            <w:tcW w:w="1141"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15,08</w:t>
            </w:r>
          </w:p>
        </w:tc>
        <w:tc>
          <w:tcPr>
            <w:tcW w:w="1134"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0,13</w:t>
            </w:r>
          </w:p>
        </w:tc>
        <w:tc>
          <w:tcPr>
            <w:tcW w:w="1191"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EC7A71">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У</w:t>
            </w:r>
          </w:p>
        </w:tc>
        <w:tc>
          <w:tcPr>
            <w:tcW w:w="1360" w:type="dxa"/>
            <w:noWrap/>
          </w:tcPr>
          <w:p w:rsidR="006B78BC" w:rsidRPr="00EC7A71" w:rsidRDefault="006B78BC" w:rsidP="00EC7A71">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Тачаново</w:t>
            </w:r>
          </w:p>
        </w:tc>
        <w:tc>
          <w:tcPr>
            <w:tcW w:w="2977" w:type="dxa"/>
            <w:noWrap/>
          </w:tcPr>
          <w:p w:rsidR="006B78BC" w:rsidRPr="00EC7A71" w:rsidRDefault="006B78BC" w:rsidP="001653F2">
            <w:pPr>
              <w:widowControl/>
              <w:autoSpaceDE/>
              <w:autoSpaceDN/>
              <w:adjustRightInd/>
              <w:spacing w:line="276" w:lineRule="auto"/>
              <w:rPr>
                <w:rFonts w:eastAsia="Calibri"/>
                <w:sz w:val="22"/>
                <w:szCs w:val="22"/>
                <w:lang w:eastAsia="en-US"/>
              </w:rPr>
            </w:pPr>
            <w:r w:rsidRPr="00EC7A71">
              <w:rPr>
                <w:rFonts w:eastAsia="Calibri"/>
                <w:sz w:val="22"/>
                <w:szCs w:val="22"/>
                <w:lang w:eastAsia="en-US"/>
              </w:rPr>
              <w:t>Флювиогляциальные пески</w:t>
            </w:r>
            <w:r w:rsidR="001653F2">
              <w:rPr>
                <w:rFonts w:eastAsia="Calibri"/>
                <w:sz w:val="22"/>
                <w:szCs w:val="22"/>
                <w:lang w:eastAsia="en-US"/>
              </w:rPr>
              <w:t>, су</w:t>
            </w:r>
            <w:r w:rsidRPr="00EC7A71">
              <w:rPr>
                <w:rFonts w:eastAsia="Calibri"/>
                <w:sz w:val="22"/>
                <w:szCs w:val="22"/>
                <w:lang w:eastAsia="en-US"/>
              </w:rPr>
              <w:t xml:space="preserve"> песи, подстилаемые мореной</w:t>
            </w:r>
          </w:p>
        </w:tc>
        <w:tc>
          <w:tcPr>
            <w:tcW w:w="985"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0,14</w:t>
            </w:r>
          </w:p>
        </w:tc>
        <w:tc>
          <w:tcPr>
            <w:tcW w:w="1141"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14,25</w:t>
            </w:r>
          </w:p>
        </w:tc>
        <w:tc>
          <w:tcPr>
            <w:tcW w:w="1134"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0,16</w:t>
            </w:r>
          </w:p>
        </w:tc>
        <w:tc>
          <w:tcPr>
            <w:tcW w:w="1191"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EC7A71">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У</w:t>
            </w:r>
          </w:p>
        </w:tc>
        <w:tc>
          <w:tcPr>
            <w:tcW w:w="1360" w:type="dxa"/>
            <w:noWrap/>
          </w:tcPr>
          <w:p w:rsidR="006B78BC" w:rsidRPr="00EC7A71" w:rsidRDefault="006B78BC" w:rsidP="00EC7A71">
            <w:pPr>
              <w:widowControl/>
              <w:autoSpaceDE/>
              <w:autoSpaceDN/>
              <w:adjustRightInd/>
              <w:spacing w:after="200" w:line="276" w:lineRule="auto"/>
              <w:rPr>
                <w:rFonts w:eastAsia="Calibri"/>
                <w:sz w:val="22"/>
                <w:szCs w:val="22"/>
                <w:lang w:eastAsia="en-US"/>
              </w:rPr>
            </w:pPr>
            <w:r w:rsidRPr="00EC7A71">
              <w:rPr>
                <w:rFonts w:eastAsia="Calibri"/>
                <w:sz w:val="22"/>
                <w:szCs w:val="22"/>
                <w:lang w:eastAsia="en-US"/>
              </w:rPr>
              <w:t>Заозерье</w:t>
            </w:r>
          </w:p>
        </w:tc>
        <w:tc>
          <w:tcPr>
            <w:tcW w:w="2977" w:type="dxa"/>
            <w:noWrap/>
          </w:tcPr>
          <w:p w:rsidR="006B78BC" w:rsidRPr="00EC7A71" w:rsidRDefault="006B78BC" w:rsidP="00EC7A71">
            <w:pPr>
              <w:widowControl/>
              <w:autoSpaceDE/>
              <w:autoSpaceDN/>
              <w:adjustRightInd/>
              <w:spacing w:line="276" w:lineRule="auto"/>
              <w:rPr>
                <w:rFonts w:eastAsia="Calibri"/>
                <w:sz w:val="22"/>
                <w:szCs w:val="22"/>
                <w:lang w:eastAsia="en-US"/>
              </w:rPr>
            </w:pPr>
            <w:r w:rsidRPr="00EC7A71">
              <w:rPr>
                <w:rFonts w:eastAsia="Calibri"/>
                <w:sz w:val="22"/>
                <w:szCs w:val="22"/>
                <w:lang w:eastAsia="en-US"/>
              </w:rPr>
              <w:t>озерно-ледниковые пески, подстилаемые мореной</w:t>
            </w:r>
          </w:p>
        </w:tc>
        <w:tc>
          <w:tcPr>
            <w:tcW w:w="985"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0,171</w:t>
            </w:r>
          </w:p>
        </w:tc>
        <w:tc>
          <w:tcPr>
            <w:tcW w:w="1141"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28,65</w:t>
            </w:r>
          </w:p>
        </w:tc>
        <w:tc>
          <w:tcPr>
            <w:tcW w:w="1134"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r w:rsidRPr="00EC7A71">
              <w:rPr>
                <w:rFonts w:eastAsia="Calibri"/>
                <w:sz w:val="22"/>
                <w:szCs w:val="22"/>
                <w:lang w:eastAsia="en-US"/>
              </w:rPr>
              <w:t>0,18</w:t>
            </w:r>
          </w:p>
        </w:tc>
        <w:tc>
          <w:tcPr>
            <w:tcW w:w="1191" w:type="dxa"/>
            <w:noWrap/>
            <w:vAlign w:val="bottom"/>
          </w:tcPr>
          <w:p w:rsidR="006B78BC" w:rsidRPr="00EC7A71" w:rsidRDefault="006B78BC" w:rsidP="00EC7A71">
            <w:pPr>
              <w:widowControl/>
              <w:autoSpaceDE/>
              <w:autoSpaceDN/>
              <w:adjustRightInd/>
              <w:spacing w:after="200" w:line="276" w:lineRule="auto"/>
              <w:jc w:val="right"/>
              <w:rPr>
                <w:rFonts w:eastAsia="Calibri"/>
                <w:sz w:val="22"/>
                <w:szCs w:val="22"/>
                <w:lang w:eastAsia="en-US"/>
              </w:rPr>
            </w:pPr>
          </w:p>
        </w:tc>
      </w:tr>
      <w:tr w:rsidR="006B78BC" w:rsidRPr="006B78BC" w:rsidTr="001653F2">
        <w:trPr>
          <w:trHeight w:val="678"/>
        </w:trPr>
        <w:tc>
          <w:tcPr>
            <w:tcW w:w="1078" w:type="dxa"/>
          </w:tcPr>
          <w:p w:rsidR="006B78BC" w:rsidRPr="00EC7A71" w:rsidRDefault="006B78BC" w:rsidP="001653F2">
            <w:pPr>
              <w:widowControl/>
              <w:autoSpaceDE/>
              <w:autoSpaceDN/>
              <w:adjustRightInd/>
              <w:spacing w:after="200" w:line="360" w:lineRule="auto"/>
              <w:rPr>
                <w:rFonts w:eastAsia="Calibri"/>
                <w:sz w:val="22"/>
                <w:szCs w:val="22"/>
                <w:lang w:eastAsia="en-US"/>
              </w:rPr>
            </w:pPr>
            <w:r w:rsidRPr="00EC7A71">
              <w:rPr>
                <w:rFonts w:eastAsia="Calibri"/>
                <w:sz w:val="22"/>
                <w:szCs w:val="22"/>
                <w:lang w:eastAsia="en-US"/>
              </w:rPr>
              <w:t>Р</w:t>
            </w:r>
          </w:p>
        </w:tc>
        <w:tc>
          <w:tcPr>
            <w:tcW w:w="1360" w:type="dxa"/>
            <w:noWrap/>
          </w:tcPr>
          <w:p w:rsidR="006B78BC" w:rsidRPr="00EC7A71" w:rsidRDefault="006B78BC" w:rsidP="001653F2">
            <w:pPr>
              <w:widowControl/>
              <w:autoSpaceDE/>
              <w:autoSpaceDN/>
              <w:adjustRightInd/>
              <w:spacing w:after="200" w:line="360" w:lineRule="auto"/>
              <w:rPr>
                <w:rFonts w:eastAsia="Calibri"/>
                <w:sz w:val="22"/>
                <w:szCs w:val="22"/>
                <w:lang w:eastAsia="en-US"/>
              </w:rPr>
            </w:pPr>
            <w:r w:rsidRPr="00EC7A71">
              <w:rPr>
                <w:rFonts w:eastAsia="Calibri"/>
                <w:sz w:val="22"/>
                <w:szCs w:val="22"/>
                <w:lang w:eastAsia="en-US"/>
              </w:rPr>
              <w:t>Лакаш</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аллювиальные и флювиогляциальные пески</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0,12</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22,57</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0,255</w:t>
            </w:r>
          </w:p>
        </w:tc>
        <w:tc>
          <w:tcPr>
            <w:tcW w:w="119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1653F2">
            <w:pPr>
              <w:widowControl/>
              <w:autoSpaceDE/>
              <w:autoSpaceDN/>
              <w:adjustRightInd/>
              <w:spacing w:after="200" w:line="360" w:lineRule="auto"/>
              <w:rPr>
                <w:rFonts w:eastAsia="Calibri"/>
                <w:sz w:val="22"/>
                <w:szCs w:val="22"/>
                <w:lang w:eastAsia="en-US"/>
              </w:rPr>
            </w:pPr>
            <w:r w:rsidRPr="00EC7A71">
              <w:rPr>
                <w:rFonts w:eastAsia="Calibri"/>
                <w:sz w:val="22"/>
                <w:szCs w:val="22"/>
                <w:lang w:eastAsia="en-US"/>
              </w:rPr>
              <w:t>Я</w:t>
            </w:r>
          </w:p>
        </w:tc>
        <w:tc>
          <w:tcPr>
            <w:tcW w:w="1360" w:type="dxa"/>
            <w:noWrap/>
          </w:tcPr>
          <w:p w:rsidR="006B78BC" w:rsidRPr="00EC7A71" w:rsidRDefault="006B78BC" w:rsidP="001653F2">
            <w:pPr>
              <w:widowControl/>
              <w:autoSpaceDE/>
              <w:autoSpaceDN/>
              <w:adjustRightInd/>
              <w:spacing w:after="200" w:line="360" w:lineRule="auto"/>
              <w:rPr>
                <w:rFonts w:eastAsia="Calibri"/>
                <w:sz w:val="22"/>
                <w:szCs w:val="22"/>
                <w:lang w:eastAsia="en-US"/>
              </w:rPr>
            </w:pPr>
            <w:r w:rsidRPr="00EC7A71">
              <w:rPr>
                <w:rFonts w:eastAsia="Calibri"/>
                <w:sz w:val="22"/>
                <w:szCs w:val="22"/>
                <w:lang w:eastAsia="en-US"/>
              </w:rPr>
              <w:t>Городище</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Флювиогляциальные пески, перекрытые суглинками</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0,12</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13,87</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0,24</w:t>
            </w:r>
          </w:p>
        </w:tc>
        <w:tc>
          <w:tcPr>
            <w:tcW w:w="119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Я</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Харитоново</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Покровные суглинки</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0,556</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50,02</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0,675</w:t>
            </w:r>
          </w:p>
        </w:tc>
        <w:tc>
          <w:tcPr>
            <w:tcW w:w="1191" w:type="dxa"/>
            <w:noWrap/>
            <w:vAlign w:val="bottom"/>
          </w:tcPr>
          <w:p w:rsidR="006B78BC" w:rsidRPr="00EC7A71" w:rsidRDefault="00EC7A71" w:rsidP="001653F2">
            <w:pPr>
              <w:widowControl/>
              <w:autoSpaceDE/>
              <w:autoSpaceDN/>
              <w:adjustRightInd/>
              <w:spacing w:after="200" w:line="360" w:lineRule="auto"/>
              <w:rPr>
                <w:rFonts w:eastAsia="Calibri"/>
                <w:sz w:val="22"/>
                <w:szCs w:val="22"/>
                <w:lang w:eastAsia="en-US"/>
              </w:rPr>
            </w:pPr>
            <w:r>
              <w:rPr>
                <w:rFonts w:eastAsia="Calibri"/>
                <w:sz w:val="22"/>
                <w:szCs w:val="22"/>
                <w:lang w:val="en-US" w:eastAsia="en-US"/>
              </w:rPr>
              <w:t xml:space="preserve">I </w:t>
            </w:r>
            <w:r w:rsidR="009D5FC4" w:rsidRPr="00EC7A71">
              <w:rPr>
                <w:rFonts w:eastAsia="Calibri"/>
                <w:sz w:val="22"/>
                <w:szCs w:val="22"/>
                <w:lang w:eastAsia="en-US"/>
              </w:rPr>
              <w:t>добавка</w:t>
            </w: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В</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Алексино</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 xml:space="preserve">Выщелоченные карбонатные породы, перекрытые суглинками </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0,149</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11,9</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0,25</w:t>
            </w:r>
          </w:p>
        </w:tc>
        <w:tc>
          <w:tcPr>
            <w:tcW w:w="1191" w:type="dxa"/>
            <w:noWrap/>
            <w:vAlign w:val="bottom"/>
          </w:tcPr>
          <w:p w:rsidR="006B78BC" w:rsidRPr="00EC7A71" w:rsidRDefault="006B78BC" w:rsidP="001653F2">
            <w:pPr>
              <w:widowControl/>
              <w:autoSpaceDE/>
              <w:autoSpaceDN/>
              <w:adjustRightInd/>
              <w:spacing w:after="200" w:line="360" w:lineRule="auto"/>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В</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Небылое</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Покровные суглинки</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0,281</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0,287</w:t>
            </w:r>
          </w:p>
        </w:tc>
        <w:tc>
          <w:tcPr>
            <w:tcW w:w="1191" w:type="dxa"/>
            <w:noWrap/>
            <w:vAlign w:val="bottom"/>
          </w:tcPr>
          <w:p w:rsidR="006B78BC" w:rsidRPr="00EC7A71" w:rsidRDefault="006B78BC" w:rsidP="001653F2">
            <w:pPr>
              <w:widowControl/>
              <w:autoSpaceDE/>
              <w:autoSpaceDN/>
              <w:adjustRightInd/>
              <w:spacing w:after="200" w:line="360" w:lineRule="auto"/>
              <w:rPr>
                <w:rFonts w:eastAsia="Calibri"/>
                <w:sz w:val="22"/>
                <w:szCs w:val="22"/>
                <w:lang w:eastAsia="en-US"/>
              </w:rPr>
            </w:pPr>
          </w:p>
        </w:tc>
      </w:tr>
      <w:tr w:rsidR="006B78BC" w:rsidRPr="006B78BC" w:rsidTr="001653F2">
        <w:trPr>
          <w:trHeight w:val="911"/>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В. Палома</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Флювиогляциальные пески, подстилаемые мореной днепровского возраста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0,14</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17,37</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0,16</w:t>
            </w:r>
          </w:p>
        </w:tc>
        <w:tc>
          <w:tcPr>
            <w:tcW w:w="1191" w:type="dxa"/>
            <w:noWrap/>
            <w:vAlign w:val="bottom"/>
          </w:tcPr>
          <w:p w:rsidR="006B78BC" w:rsidRPr="00EC7A71" w:rsidRDefault="006B78BC" w:rsidP="001653F2">
            <w:pPr>
              <w:widowControl/>
              <w:autoSpaceDE/>
              <w:autoSpaceDN/>
              <w:adjustRightInd/>
              <w:spacing w:after="200" w:line="360" w:lineRule="auto"/>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Мантурово</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Флювиогляциальные пески, подстилаемые мореной днепровского возраста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10,74</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0,13</w:t>
            </w:r>
          </w:p>
        </w:tc>
        <w:tc>
          <w:tcPr>
            <w:tcW w:w="1191" w:type="dxa"/>
            <w:noWrap/>
            <w:vAlign w:val="bottom"/>
          </w:tcPr>
          <w:p w:rsidR="006B78BC" w:rsidRPr="00EC7A71" w:rsidRDefault="006B78BC" w:rsidP="001653F2">
            <w:pPr>
              <w:widowControl/>
              <w:autoSpaceDE/>
              <w:autoSpaceDN/>
              <w:adjustRightInd/>
              <w:spacing w:after="200" w:line="360" w:lineRule="auto"/>
              <w:rPr>
                <w:rFonts w:eastAsia="Calibri"/>
                <w:sz w:val="22"/>
                <w:szCs w:val="22"/>
                <w:lang w:eastAsia="en-US"/>
              </w:rPr>
            </w:pPr>
          </w:p>
        </w:tc>
      </w:tr>
      <w:tr w:rsidR="006B78BC" w:rsidRPr="006B78BC" w:rsidTr="001653F2">
        <w:trPr>
          <w:trHeight w:val="379"/>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Л</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Лальский</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Древняя морена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0,21</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47,86</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c>
          <w:tcPr>
            <w:tcW w:w="1191" w:type="dxa"/>
            <w:noWrap/>
            <w:vAlign w:val="bottom"/>
          </w:tcPr>
          <w:p w:rsidR="006B78BC" w:rsidRPr="00EC7A71" w:rsidRDefault="00EC7A71" w:rsidP="001653F2">
            <w:pPr>
              <w:widowControl/>
              <w:autoSpaceDE/>
              <w:autoSpaceDN/>
              <w:adjustRightInd/>
              <w:spacing w:line="360" w:lineRule="auto"/>
              <w:rPr>
                <w:rFonts w:eastAsia="Calibri"/>
                <w:sz w:val="22"/>
                <w:szCs w:val="22"/>
                <w:lang w:eastAsia="en-US"/>
              </w:rPr>
            </w:pPr>
            <w:r>
              <w:rPr>
                <w:rFonts w:eastAsia="Calibri"/>
                <w:sz w:val="22"/>
                <w:szCs w:val="22"/>
                <w:lang w:val="en-US" w:eastAsia="en-US"/>
              </w:rPr>
              <w:t>I</w:t>
            </w:r>
            <w:r w:rsidRPr="00EC7A71">
              <w:rPr>
                <w:rFonts w:eastAsia="Calibri"/>
                <w:sz w:val="22"/>
                <w:szCs w:val="22"/>
                <w:lang w:eastAsia="en-US"/>
              </w:rPr>
              <w:t xml:space="preserve"> </w:t>
            </w:r>
            <w:r w:rsidR="009D5FC4" w:rsidRPr="00EC7A71">
              <w:rPr>
                <w:rFonts w:eastAsia="Calibri"/>
                <w:sz w:val="22"/>
                <w:szCs w:val="22"/>
                <w:lang w:eastAsia="en-US"/>
              </w:rPr>
              <w:t>добавка</w:t>
            </w:r>
            <w:r w:rsidR="001653F2">
              <w:rPr>
                <w:rFonts w:eastAsia="Calibri"/>
                <w:sz w:val="22"/>
                <w:szCs w:val="22"/>
                <w:lang w:eastAsia="en-US"/>
              </w:rPr>
              <w:t xml:space="preserve"> (соль)</w:t>
            </w: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Л</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Учка</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Древняя морена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44,17</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0,487</w:t>
            </w:r>
          </w:p>
        </w:tc>
        <w:tc>
          <w:tcPr>
            <w:tcW w:w="1191" w:type="dxa"/>
            <w:noWrap/>
            <w:vAlign w:val="bottom"/>
          </w:tcPr>
          <w:p w:rsidR="006B78BC" w:rsidRPr="00EC7A71" w:rsidRDefault="009D5FC4" w:rsidP="001653F2">
            <w:pPr>
              <w:widowControl/>
              <w:autoSpaceDE/>
              <w:autoSpaceDN/>
              <w:adjustRightInd/>
              <w:spacing w:after="200" w:line="360" w:lineRule="auto"/>
              <w:rPr>
                <w:rFonts w:eastAsia="Calibri"/>
                <w:sz w:val="22"/>
                <w:szCs w:val="22"/>
                <w:lang w:eastAsia="en-US"/>
              </w:rPr>
            </w:pPr>
            <w:r w:rsidRPr="00EC7A71">
              <w:rPr>
                <w:rFonts w:eastAsia="Calibri"/>
                <w:sz w:val="22"/>
                <w:szCs w:val="22"/>
                <w:lang w:eastAsia="en-US"/>
              </w:rPr>
              <w:t>То же</w:t>
            </w:r>
          </w:p>
        </w:tc>
      </w:tr>
    </w:tbl>
    <w:p w:rsidR="00447159" w:rsidRDefault="00447159"/>
    <w:p w:rsidR="00447159" w:rsidRPr="00447159" w:rsidRDefault="00447159" w:rsidP="00447159">
      <w:pPr>
        <w:jc w:val="right"/>
      </w:pPr>
      <w:r w:rsidRPr="00447159">
        <w:t>Продолжение таблицы 3-14</w:t>
      </w:r>
    </w:p>
    <w:tbl>
      <w:tblPr>
        <w:tblW w:w="9866" w:type="dxa"/>
        <w:tblBorders>
          <w:top w:val="single" w:sz="4" w:space="0" w:color="auto"/>
          <w:bottom w:val="single" w:sz="4" w:space="0" w:color="auto"/>
          <w:insideH w:val="single" w:sz="4" w:space="0" w:color="auto"/>
        </w:tblBorders>
        <w:tblLayout w:type="fixed"/>
        <w:tblCellMar>
          <w:left w:w="28" w:type="dxa"/>
          <w:right w:w="28" w:type="dxa"/>
        </w:tblCellMar>
        <w:tblLook w:val="0000" w:firstRow="0" w:lastRow="0" w:firstColumn="0" w:lastColumn="0" w:noHBand="0" w:noVBand="0"/>
      </w:tblPr>
      <w:tblGrid>
        <w:gridCol w:w="1078"/>
        <w:gridCol w:w="1360"/>
        <w:gridCol w:w="2977"/>
        <w:gridCol w:w="985"/>
        <w:gridCol w:w="1141"/>
        <w:gridCol w:w="1134"/>
        <w:gridCol w:w="1191"/>
      </w:tblGrid>
      <w:tr w:rsidR="00447159" w:rsidRPr="00447159" w:rsidTr="00447159">
        <w:trPr>
          <w:trHeight w:val="255"/>
        </w:trPr>
        <w:tc>
          <w:tcPr>
            <w:tcW w:w="1078" w:type="dxa"/>
          </w:tcPr>
          <w:p w:rsidR="00447159" w:rsidRPr="00447159" w:rsidRDefault="00447159" w:rsidP="00447159">
            <w:pPr>
              <w:jc w:val="center"/>
            </w:pPr>
            <w:r w:rsidRPr="00447159">
              <w:t>1</w:t>
            </w:r>
          </w:p>
        </w:tc>
        <w:tc>
          <w:tcPr>
            <w:tcW w:w="1360" w:type="dxa"/>
            <w:noWrap/>
          </w:tcPr>
          <w:p w:rsidR="00447159" w:rsidRPr="00447159" w:rsidRDefault="00447159" w:rsidP="00447159">
            <w:pPr>
              <w:jc w:val="center"/>
            </w:pPr>
            <w:r w:rsidRPr="00447159">
              <w:t>2</w:t>
            </w:r>
          </w:p>
        </w:tc>
        <w:tc>
          <w:tcPr>
            <w:tcW w:w="2977" w:type="dxa"/>
            <w:noWrap/>
          </w:tcPr>
          <w:p w:rsidR="00447159" w:rsidRPr="00447159" w:rsidRDefault="00447159" w:rsidP="00447159">
            <w:pPr>
              <w:jc w:val="center"/>
            </w:pPr>
            <w:r w:rsidRPr="00447159">
              <w:t>3</w:t>
            </w:r>
          </w:p>
        </w:tc>
        <w:tc>
          <w:tcPr>
            <w:tcW w:w="985" w:type="dxa"/>
            <w:noWrap/>
            <w:vAlign w:val="bottom"/>
          </w:tcPr>
          <w:p w:rsidR="00447159" w:rsidRPr="00447159" w:rsidRDefault="00447159" w:rsidP="00447159">
            <w:pPr>
              <w:jc w:val="center"/>
            </w:pPr>
            <w:r w:rsidRPr="00447159">
              <w:t>4</w:t>
            </w:r>
          </w:p>
        </w:tc>
        <w:tc>
          <w:tcPr>
            <w:tcW w:w="1141" w:type="dxa"/>
            <w:noWrap/>
            <w:vAlign w:val="bottom"/>
          </w:tcPr>
          <w:p w:rsidR="00447159" w:rsidRPr="00447159" w:rsidRDefault="00447159" w:rsidP="00447159">
            <w:pPr>
              <w:jc w:val="center"/>
            </w:pPr>
            <w:r w:rsidRPr="00447159">
              <w:t>5</w:t>
            </w:r>
          </w:p>
        </w:tc>
        <w:tc>
          <w:tcPr>
            <w:tcW w:w="1134" w:type="dxa"/>
            <w:noWrap/>
            <w:vAlign w:val="bottom"/>
          </w:tcPr>
          <w:p w:rsidR="00447159" w:rsidRPr="00447159" w:rsidRDefault="00447159" w:rsidP="00447159">
            <w:pPr>
              <w:jc w:val="center"/>
            </w:pPr>
            <w:r w:rsidRPr="00447159">
              <w:t>6</w:t>
            </w:r>
          </w:p>
        </w:tc>
        <w:tc>
          <w:tcPr>
            <w:tcW w:w="1191" w:type="dxa"/>
            <w:noWrap/>
            <w:vAlign w:val="bottom"/>
          </w:tcPr>
          <w:p w:rsidR="00447159" w:rsidRPr="00447159" w:rsidRDefault="00447159" w:rsidP="00447159">
            <w:pPr>
              <w:jc w:val="center"/>
            </w:pPr>
            <w:r w:rsidRPr="00447159">
              <w:t>7</w:t>
            </w: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К-Ч</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Векшино</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Древняя морена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0,221</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14</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0,219</w:t>
            </w:r>
          </w:p>
        </w:tc>
        <w:tc>
          <w:tcPr>
            <w:tcW w:w="119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r>
      <w:tr w:rsidR="006B78BC" w:rsidRPr="006B78BC" w:rsidTr="001653F2">
        <w:trPr>
          <w:trHeight w:val="784"/>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Мж</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Им. Ленина</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 xml:space="preserve">Элювий карбонатных пород пермского возраста </w:t>
            </w:r>
          </w:p>
        </w:tc>
        <w:tc>
          <w:tcPr>
            <w:tcW w:w="985" w:type="dxa"/>
            <w:noWrap/>
            <w:vAlign w:val="bottom"/>
          </w:tcPr>
          <w:p w:rsidR="006B78BC" w:rsidRPr="00EC7A71" w:rsidRDefault="006B78BC" w:rsidP="001653F2">
            <w:pPr>
              <w:widowControl/>
              <w:autoSpaceDE/>
              <w:autoSpaceDN/>
              <w:adjustRightInd/>
              <w:spacing w:line="360" w:lineRule="auto"/>
              <w:jc w:val="right"/>
              <w:rPr>
                <w:rFonts w:eastAsia="Calibri"/>
                <w:sz w:val="22"/>
                <w:szCs w:val="22"/>
                <w:lang w:eastAsia="en-US"/>
              </w:rPr>
            </w:pPr>
            <w:r w:rsidRPr="00EC7A71">
              <w:rPr>
                <w:rFonts w:eastAsia="Calibri"/>
                <w:sz w:val="22"/>
                <w:szCs w:val="22"/>
                <w:lang w:eastAsia="en-US"/>
              </w:rPr>
              <w:t>0,132</w:t>
            </w:r>
          </w:p>
        </w:tc>
        <w:tc>
          <w:tcPr>
            <w:tcW w:w="1141" w:type="dxa"/>
            <w:noWrap/>
            <w:vAlign w:val="bottom"/>
          </w:tcPr>
          <w:p w:rsidR="006B78BC" w:rsidRPr="00EC7A71" w:rsidRDefault="006B78BC" w:rsidP="001653F2">
            <w:pPr>
              <w:widowControl/>
              <w:autoSpaceDE/>
              <w:autoSpaceDN/>
              <w:adjustRightInd/>
              <w:spacing w:line="360" w:lineRule="auto"/>
              <w:jc w:val="right"/>
              <w:rPr>
                <w:rFonts w:eastAsia="Calibri"/>
                <w:sz w:val="22"/>
                <w:szCs w:val="22"/>
                <w:lang w:eastAsia="en-US"/>
              </w:rPr>
            </w:pPr>
            <w:r w:rsidRPr="00EC7A71">
              <w:rPr>
                <w:rFonts w:eastAsia="Calibri"/>
                <w:sz w:val="22"/>
                <w:szCs w:val="22"/>
                <w:lang w:eastAsia="en-US"/>
              </w:rPr>
              <w:t>9,48</w:t>
            </w:r>
          </w:p>
        </w:tc>
        <w:tc>
          <w:tcPr>
            <w:tcW w:w="1134" w:type="dxa"/>
            <w:noWrap/>
            <w:vAlign w:val="bottom"/>
          </w:tcPr>
          <w:p w:rsidR="006B78BC" w:rsidRPr="00EC7A71" w:rsidRDefault="006B78BC" w:rsidP="001653F2">
            <w:pPr>
              <w:widowControl/>
              <w:autoSpaceDE/>
              <w:autoSpaceDN/>
              <w:adjustRightInd/>
              <w:spacing w:line="360" w:lineRule="auto"/>
              <w:jc w:val="right"/>
              <w:rPr>
                <w:rFonts w:eastAsia="Calibri"/>
                <w:sz w:val="22"/>
                <w:szCs w:val="22"/>
                <w:lang w:eastAsia="en-US"/>
              </w:rPr>
            </w:pPr>
            <w:r w:rsidRPr="00EC7A71">
              <w:rPr>
                <w:rFonts w:eastAsia="Calibri"/>
                <w:sz w:val="22"/>
                <w:szCs w:val="22"/>
                <w:lang w:eastAsia="en-US"/>
              </w:rPr>
              <w:t>0,302</w:t>
            </w:r>
          </w:p>
        </w:tc>
        <w:tc>
          <w:tcPr>
            <w:tcW w:w="1191" w:type="dxa"/>
            <w:noWrap/>
            <w:vAlign w:val="bottom"/>
          </w:tcPr>
          <w:p w:rsidR="006B78BC" w:rsidRPr="00EC7A71" w:rsidRDefault="006B78BC" w:rsidP="001653F2">
            <w:pPr>
              <w:widowControl/>
              <w:autoSpaceDE/>
              <w:autoSpaceDN/>
              <w:adjustRightInd/>
              <w:spacing w:line="360" w:lineRule="auto"/>
              <w:jc w:val="right"/>
              <w:rPr>
                <w:rFonts w:eastAsia="Calibri"/>
                <w:sz w:val="22"/>
                <w:szCs w:val="22"/>
                <w:lang w:eastAsia="en-US"/>
              </w:rPr>
            </w:pPr>
          </w:p>
        </w:tc>
      </w:tr>
      <w:tr w:rsidR="006B78BC" w:rsidRPr="006B78BC" w:rsidTr="001653F2">
        <w:trPr>
          <w:trHeight w:val="697"/>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Кг</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Заспалово</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Элювий карбонатных пород пермского возраста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0,137</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5,72</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0,239</w:t>
            </w:r>
          </w:p>
        </w:tc>
        <w:tc>
          <w:tcPr>
            <w:tcW w:w="119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Кг</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Веслянка</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Элювий пермских отложений</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0,212</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17,91</w:t>
            </w: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0,536</w:t>
            </w:r>
          </w:p>
        </w:tc>
        <w:tc>
          <w:tcPr>
            <w:tcW w:w="119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r>
      <w:tr w:rsidR="006B78BC" w:rsidRPr="006B78BC" w:rsidTr="001653F2">
        <w:trPr>
          <w:trHeight w:val="255"/>
        </w:trPr>
        <w:tc>
          <w:tcPr>
            <w:tcW w:w="1078" w:type="dxa"/>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П</w:t>
            </w:r>
          </w:p>
        </w:tc>
        <w:tc>
          <w:tcPr>
            <w:tcW w:w="1360"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Кояново</w:t>
            </w:r>
          </w:p>
        </w:tc>
        <w:tc>
          <w:tcPr>
            <w:tcW w:w="2977" w:type="dxa"/>
            <w:noWrap/>
          </w:tcPr>
          <w:p w:rsidR="006B78BC" w:rsidRPr="00EC7A71" w:rsidRDefault="006B78BC" w:rsidP="001653F2">
            <w:pPr>
              <w:widowControl/>
              <w:autoSpaceDE/>
              <w:autoSpaceDN/>
              <w:adjustRightInd/>
              <w:spacing w:line="360" w:lineRule="auto"/>
              <w:rPr>
                <w:rFonts w:eastAsia="Calibri"/>
                <w:sz w:val="22"/>
                <w:szCs w:val="22"/>
                <w:lang w:eastAsia="en-US"/>
              </w:rPr>
            </w:pPr>
            <w:r w:rsidRPr="00EC7A71">
              <w:rPr>
                <w:rFonts w:eastAsia="Calibri"/>
                <w:sz w:val="22"/>
                <w:szCs w:val="22"/>
                <w:lang w:eastAsia="en-US"/>
              </w:rPr>
              <w:t>Красноцветные породы пермского возраста</w:t>
            </w:r>
          </w:p>
        </w:tc>
        <w:tc>
          <w:tcPr>
            <w:tcW w:w="985"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0,14</w:t>
            </w:r>
          </w:p>
        </w:tc>
        <w:tc>
          <w:tcPr>
            <w:tcW w:w="114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c>
          <w:tcPr>
            <w:tcW w:w="1134"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r w:rsidRPr="00EC7A71">
              <w:rPr>
                <w:rFonts w:eastAsia="Calibri"/>
                <w:sz w:val="22"/>
                <w:szCs w:val="22"/>
                <w:lang w:eastAsia="en-US"/>
              </w:rPr>
              <w:t>0,358</w:t>
            </w:r>
          </w:p>
        </w:tc>
        <w:tc>
          <w:tcPr>
            <w:tcW w:w="1191" w:type="dxa"/>
            <w:noWrap/>
            <w:vAlign w:val="bottom"/>
          </w:tcPr>
          <w:p w:rsidR="006B78BC" w:rsidRPr="00EC7A71" w:rsidRDefault="006B78BC" w:rsidP="001653F2">
            <w:pPr>
              <w:widowControl/>
              <w:autoSpaceDE/>
              <w:autoSpaceDN/>
              <w:adjustRightInd/>
              <w:spacing w:after="200" w:line="360" w:lineRule="auto"/>
              <w:jc w:val="right"/>
              <w:rPr>
                <w:rFonts w:eastAsia="Calibri"/>
                <w:sz w:val="22"/>
                <w:szCs w:val="22"/>
                <w:lang w:eastAsia="en-US"/>
              </w:rPr>
            </w:pPr>
          </w:p>
        </w:tc>
      </w:tr>
    </w:tbl>
    <w:p w:rsidR="006B78BC" w:rsidRPr="00EC7A71" w:rsidRDefault="00910234" w:rsidP="006D7CD3">
      <w:pPr>
        <w:widowControl/>
        <w:autoSpaceDE/>
        <w:autoSpaceDN/>
        <w:adjustRightInd/>
        <w:spacing w:after="200" w:line="360" w:lineRule="auto"/>
        <w:ind w:firstLine="708"/>
        <w:jc w:val="both"/>
        <w:rPr>
          <w:rFonts w:eastAsia="Calibri"/>
          <w:sz w:val="22"/>
          <w:szCs w:val="22"/>
          <w:lang w:eastAsia="en-US"/>
        </w:rPr>
      </w:pPr>
      <w:r w:rsidRPr="00EC7A71">
        <w:rPr>
          <w:rFonts w:eastAsia="Calibri"/>
          <w:sz w:val="22"/>
          <w:szCs w:val="22"/>
          <w:lang w:eastAsia="en-US"/>
        </w:rPr>
        <w:t xml:space="preserve">Примечание: </w:t>
      </w:r>
      <w:r w:rsidR="006D7CD3" w:rsidRPr="00EC7A71">
        <w:rPr>
          <w:rFonts w:eastAsia="Calibri"/>
          <w:sz w:val="22"/>
          <w:szCs w:val="22"/>
          <w:lang w:eastAsia="en-US"/>
        </w:rPr>
        <w:t xml:space="preserve">Индексы области, района: </w:t>
      </w:r>
      <w:r w:rsidR="006B78BC" w:rsidRPr="00EC7A71">
        <w:rPr>
          <w:rFonts w:eastAsia="Calibri"/>
          <w:sz w:val="22"/>
          <w:szCs w:val="22"/>
          <w:lang w:eastAsia="en-US"/>
        </w:rPr>
        <w:t>У – Ярославская, Угличский район, Р – Рязанская, Спас-Клепиковский район, Я – Ярославская, Переяславский район, В – Владимирская, Юрьев-Польской район, К- Костромская, Мантуровский район, Л – Вятская, Лузский район, К-Ч – Вятская, Кирово-Чепецкий район, Мж – Вятская, Малмыжский район, Кг – Пермская, Кунгурский район, П – Пермская, Пермский район</w:t>
      </w:r>
      <w:r w:rsidR="006D7CD3" w:rsidRPr="00EC7A71">
        <w:rPr>
          <w:rFonts w:eastAsia="Calibri"/>
          <w:sz w:val="22"/>
          <w:szCs w:val="22"/>
          <w:lang w:eastAsia="en-US"/>
        </w:rPr>
        <w:t>.</w:t>
      </w:r>
    </w:p>
    <w:p w:rsidR="001A0031" w:rsidRDefault="001A0031" w:rsidP="001A0031">
      <w:pPr>
        <w:widowControl/>
        <w:autoSpaceDE/>
        <w:autoSpaceDN/>
        <w:adjustRightInd/>
        <w:spacing w:line="360" w:lineRule="auto"/>
        <w:jc w:val="center"/>
        <w:rPr>
          <w:rFonts w:eastAsia="Calibri"/>
          <w:sz w:val="24"/>
          <w:szCs w:val="24"/>
          <w:lang w:eastAsia="en-US"/>
        </w:rPr>
      </w:pPr>
      <w:r>
        <w:rPr>
          <w:rFonts w:eastAsia="Calibri"/>
          <w:noProof/>
          <w:sz w:val="24"/>
          <w:szCs w:val="24"/>
        </w:rPr>
        <w:drawing>
          <wp:inline distT="0" distB="0" distL="0" distR="0" wp14:anchorId="370A9594" wp14:editId="2C193173">
            <wp:extent cx="2697480" cy="2282483"/>
            <wp:effectExtent l="0" t="0" r="0" b="0"/>
            <wp:docPr id="6" name="Рисунок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7"/>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2697480" cy="2282483"/>
                    </a:xfrm>
                    <a:prstGeom prst="rect">
                      <a:avLst/>
                    </a:prstGeom>
                    <a:noFill/>
                  </pic:spPr>
                </pic:pic>
              </a:graphicData>
            </a:graphic>
          </wp:inline>
        </w:drawing>
      </w:r>
    </w:p>
    <w:p w:rsidR="006B78BC" w:rsidRDefault="00917E9C" w:rsidP="004C53AE">
      <w:pPr>
        <w:widowControl/>
        <w:autoSpaceDE/>
        <w:autoSpaceDN/>
        <w:adjustRightInd/>
        <w:spacing w:line="360" w:lineRule="auto"/>
        <w:jc w:val="center"/>
        <w:rPr>
          <w:rFonts w:eastAsia="Calibri"/>
          <w:sz w:val="24"/>
          <w:szCs w:val="24"/>
          <w:lang w:eastAsia="en-US"/>
        </w:rPr>
      </w:pPr>
      <w:r>
        <w:rPr>
          <w:rFonts w:eastAsia="Calibri"/>
          <w:sz w:val="24"/>
          <w:szCs w:val="24"/>
          <w:lang w:eastAsia="en-US"/>
        </w:rPr>
        <w:t>Рисунок 3.</w:t>
      </w:r>
      <w:r w:rsidR="00312079">
        <w:rPr>
          <w:rFonts w:eastAsia="Calibri"/>
          <w:sz w:val="24"/>
          <w:szCs w:val="24"/>
          <w:lang w:eastAsia="en-US"/>
        </w:rPr>
        <w:t>21</w:t>
      </w:r>
      <w:r w:rsidR="007B4D52">
        <w:rPr>
          <w:rFonts w:eastAsia="Calibri"/>
          <w:sz w:val="24"/>
          <w:szCs w:val="24"/>
          <w:lang w:eastAsia="en-US"/>
        </w:rPr>
        <w:t xml:space="preserve">. </w:t>
      </w:r>
      <w:r>
        <w:rPr>
          <w:rFonts w:eastAsia="Calibri"/>
          <w:sz w:val="24"/>
          <w:szCs w:val="24"/>
          <w:lang w:eastAsia="en-US"/>
        </w:rPr>
        <w:t>Связь между содержанием йода в мо</w:t>
      </w:r>
      <w:r w:rsidR="006D7CD3">
        <w:rPr>
          <w:rFonts w:eastAsia="Calibri"/>
          <w:sz w:val="24"/>
          <w:szCs w:val="24"/>
          <w:lang w:eastAsia="en-US"/>
        </w:rPr>
        <w:t>локе и типом почвообразующих пород Усл</w:t>
      </w:r>
      <w:r w:rsidR="004C53AE">
        <w:rPr>
          <w:rFonts w:eastAsia="Calibri"/>
          <w:sz w:val="24"/>
          <w:szCs w:val="24"/>
          <w:lang w:eastAsia="en-US"/>
        </w:rPr>
        <w:t>овные обозначения к рисунку 3.21</w:t>
      </w:r>
    </w:p>
    <w:tbl>
      <w:tblPr>
        <w:tblW w:w="9639" w:type="dxa"/>
        <w:tblInd w:w="15" w:type="dxa"/>
        <w:tblCellMar>
          <w:left w:w="0" w:type="dxa"/>
          <w:right w:w="0" w:type="dxa"/>
        </w:tblCellMar>
        <w:tblLook w:val="0600" w:firstRow="0" w:lastRow="0" w:firstColumn="0" w:lastColumn="0" w:noHBand="1" w:noVBand="1"/>
      </w:tblPr>
      <w:tblGrid>
        <w:gridCol w:w="1645"/>
        <w:gridCol w:w="7994"/>
      </w:tblGrid>
      <w:tr w:rsidR="006D7CD3" w:rsidRPr="006B78BC" w:rsidTr="0032430F">
        <w:trPr>
          <w:trHeight w:val="521"/>
        </w:trPr>
        <w:tc>
          <w:tcPr>
            <w:tcW w:w="1645" w:type="dxa"/>
            <w:tcBorders>
              <w:top w:val="single" w:sz="4" w:space="0" w:color="000000"/>
              <w:left w:val="single" w:sz="4" w:space="0" w:color="000000"/>
              <w:bottom w:val="single" w:sz="4" w:space="0" w:color="000000"/>
              <w:right w:val="single" w:sz="4" w:space="0" w:color="000000"/>
            </w:tcBorders>
            <w:shd w:val="clear" w:color="auto" w:fill="663300"/>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Приуралье, карбонатный элювий коренных пород пермского возраста, Заспалово – дерново-подзолистые почвы, Веслянка – темносерые лесные почвы</w:t>
            </w:r>
          </w:p>
        </w:tc>
      </w:tr>
      <w:tr w:rsidR="006D7CD3" w:rsidRPr="006B78BC" w:rsidTr="0032430F">
        <w:trPr>
          <w:trHeight w:val="355"/>
        </w:trPr>
        <w:tc>
          <w:tcPr>
            <w:tcW w:w="1645" w:type="dxa"/>
            <w:tcBorders>
              <w:top w:val="single" w:sz="4" w:space="0" w:color="000000"/>
              <w:left w:val="single" w:sz="4" w:space="0" w:color="000000"/>
              <w:bottom w:val="single" w:sz="4" w:space="0" w:color="000000"/>
              <w:right w:val="single" w:sz="4" w:space="0" w:color="000000"/>
            </w:tcBorders>
            <w:shd w:val="clear" w:color="auto" w:fill="A6A6A6"/>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Вятское ополье, выщелоченный карбонатный элювий коренных пород (Малмыж), Владимирское ополье (</w:t>
            </w:r>
            <w:r>
              <w:rPr>
                <w:rFonts w:eastAsia="Calibri"/>
                <w:color w:val="000000"/>
                <w:kern w:val="24"/>
                <w:sz w:val="22"/>
                <w:szCs w:val="22"/>
                <w:lang w:eastAsia="en-US"/>
              </w:rPr>
              <w:t>Алексино)</w:t>
            </w:r>
          </w:p>
        </w:tc>
      </w:tr>
      <w:tr w:rsidR="006D7CD3" w:rsidRPr="006B78BC" w:rsidTr="0032430F">
        <w:trPr>
          <w:trHeight w:val="439"/>
        </w:trPr>
        <w:tc>
          <w:tcPr>
            <w:tcW w:w="1645" w:type="dxa"/>
            <w:tcBorders>
              <w:top w:val="single" w:sz="4" w:space="0" w:color="000000"/>
              <w:left w:val="single" w:sz="4" w:space="0" w:color="000000"/>
              <w:bottom w:val="single" w:sz="4" w:space="0" w:color="000000"/>
              <w:right w:val="single" w:sz="4" w:space="0" w:color="000000"/>
            </w:tcBorders>
            <w:shd w:val="clear" w:color="auto" w:fill="EF9B47"/>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моренные суглинки днепровского возраста</w:t>
            </w:r>
          </w:p>
        </w:tc>
      </w:tr>
      <w:tr w:rsidR="006D7CD3" w:rsidRPr="006B78BC" w:rsidTr="0032430F">
        <w:trPr>
          <w:trHeight w:val="473"/>
        </w:trPr>
        <w:tc>
          <w:tcPr>
            <w:tcW w:w="1645" w:type="dxa"/>
            <w:tcBorders>
              <w:top w:val="single" w:sz="4" w:space="0" w:color="000000"/>
              <w:left w:val="single" w:sz="4" w:space="0" w:color="000000"/>
              <w:bottom w:val="single" w:sz="4" w:space="0" w:color="000000"/>
              <w:right w:val="single" w:sz="4" w:space="0" w:color="000000"/>
            </w:tcBorders>
            <w:shd w:val="clear" w:color="auto" w:fill="FF6600"/>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iCs/>
                <w:color w:val="000000"/>
                <w:kern w:val="24"/>
                <w:sz w:val="22"/>
                <w:szCs w:val="22"/>
                <w:lang w:eastAsia="en-US"/>
              </w:rPr>
              <w:t>флювиогляциальные</w:t>
            </w:r>
            <w:r w:rsidRPr="0053694B">
              <w:rPr>
                <w:rFonts w:eastAsia="Calibri"/>
                <w:color w:val="000000"/>
                <w:kern w:val="24"/>
                <w:sz w:val="22"/>
                <w:szCs w:val="22"/>
                <w:lang w:eastAsia="en-US"/>
              </w:rPr>
              <w:t xml:space="preserve"> пески, подстилаемые мореной днепровского возраста</w:t>
            </w:r>
          </w:p>
        </w:tc>
      </w:tr>
      <w:tr w:rsidR="006D7CD3" w:rsidRPr="006B78BC" w:rsidTr="0032430F">
        <w:trPr>
          <w:trHeight w:val="355"/>
        </w:trPr>
        <w:tc>
          <w:tcPr>
            <w:tcW w:w="1645" w:type="dxa"/>
            <w:tcBorders>
              <w:top w:val="single" w:sz="4" w:space="0" w:color="000000"/>
              <w:left w:val="single" w:sz="4" w:space="0" w:color="000000"/>
              <w:bottom w:val="single" w:sz="4" w:space="0" w:color="000000"/>
              <w:right w:val="single" w:sz="4" w:space="0" w:color="000000"/>
            </w:tcBorders>
            <w:shd w:val="clear" w:color="auto" w:fill="92D050"/>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пески, подстилаемые суглинистой мореной, глеевые почвы</w:t>
            </w:r>
          </w:p>
        </w:tc>
      </w:tr>
      <w:tr w:rsidR="006D7CD3" w:rsidRPr="006B78BC" w:rsidTr="0032430F">
        <w:trPr>
          <w:trHeight w:val="334"/>
        </w:trPr>
        <w:tc>
          <w:tcPr>
            <w:tcW w:w="1645" w:type="dxa"/>
            <w:tcBorders>
              <w:top w:val="single" w:sz="4" w:space="0" w:color="000000"/>
              <w:left w:val="single" w:sz="4" w:space="0" w:color="000000"/>
              <w:bottom w:val="single" w:sz="4" w:space="0" w:color="000000"/>
              <w:right w:val="single" w:sz="4" w:space="0" w:color="000000"/>
            </w:tcBorders>
            <w:shd w:val="clear" w:color="auto" w:fill="9933FF"/>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применялись йодные добавки</w:t>
            </w:r>
          </w:p>
        </w:tc>
      </w:tr>
      <w:tr w:rsidR="006D7CD3" w:rsidRPr="006B78BC" w:rsidTr="0032430F">
        <w:trPr>
          <w:trHeight w:val="328"/>
        </w:trPr>
        <w:tc>
          <w:tcPr>
            <w:tcW w:w="1645" w:type="dxa"/>
            <w:tcBorders>
              <w:top w:val="single" w:sz="4" w:space="0" w:color="000000"/>
              <w:left w:val="single" w:sz="4" w:space="0" w:color="000000"/>
              <w:bottom w:val="single" w:sz="4" w:space="0" w:color="000000"/>
              <w:right w:val="single" w:sz="4" w:space="0" w:color="000000"/>
            </w:tcBorders>
            <w:shd w:val="clear" w:color="auto" w:fill="FCD5B4"/>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покровные суглинки, подстилаемые мореной</w:t>
            </w:r>
          </w:p>
        </w:tc>
      </w:tr>
      <w:tr w:rsidR="006D7CD3" w:rsidRPr="006B78BC" w:rsidTr="0032430F">
        <w:trPr>
          <w:trHeight w:val="355"/>
        </w:trPr>
        <w:tc>
          <w:tcPr>
            <w:tcW w:w="1645" w:type="dxa"/>
            <w:tcBorders>
              <w:top w:val="single" w:sz="4" w:space="0" w:color="000000"/>
              <w:left w:val="single" w:sz="4" w:space="0" w:color="000000"/>
              <w:bottom w:val="single" w:sz="4" w:space="0" w:color="000000"/>
              <w:right w:val="single" w:sz="4" w:space="0" w:color="000000"/>
            </w:tcBorders>
            <w:shd w:val="clear" w:color="auto" w:fill="FFFF66"/>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 </w:t>
            </w:r>
          </w:p>
        </w:tc>
        <w:tc>
          <w:tcPr>
            <w:tcW w:w="7994" w:type="dxa"/>
            <w:tcBorders>
              <w:top w:val="nil"/>
              <w:left w:val="single" w:sz="4" w:space="0" w:color="000000"/>
              <w:bottom w:val="nil"/>
              <w:right w:val="nil"/>
            </w:tcBorders>
            <w:shd w:val="clear" w:color="auto" w:fill="auto"/>
            <w:tcMar>
              <w:top w:w="15" w:type="dxa"/>
              <w:left w:w="15" w:type="dxa"/>
              <w:bottom w:w="0" w:type="dxa"/>
              <w:right w:w="15" w:type="dxa"/>
            </w:tcMar>
            <w:vAlign w:val="bottom"/>
            <w:hideMark/>
          </w:tcPr>
          <w:p w:rsidR="006D7CD3" w:rsidRPr="0053694B" w:rsidRDefault="006D7CD3" w:rsidP="00447159">
            <w:pPr>
              <w:widowControl/>
              <w:autoSpaceDE/>
              <w:autoSpaceDN/>
              <w:adjustRightInd/>
              <w:textAlignment w:val="bottom"/>
              <w:rPr>
                <w:rFonts w:eastAsia="Calibri"/>
                <w:sz w:val="22"/>
                <w:szCs w:val="22"/>
                <w:lang w:eastAsia="en-US"/>
              </w:rPr>
            </w:pPr>
            <w:r w:rsidRPr="0053694B">
              <w:rPr>
                <w:rFonts w:eastAsia="Calibri"/>
                <w:color w:val="000000"/>
                <w:kern w:val="24"/>
                <w:sz w:val="22"/>
                <w:szCs w:val="22"/>
                <w:lang w:eastAsia="en-US"/>
              </w:rPr>
              <w:t>флювиогляциальные пески, подстилаемые мореной</w:t>
            </w:r>
          </w:p>
        </w:tc>
      </w:tr>
    </w:tbl>
    <w:p w:rsidR="006B78BC" w:rsidRPr="006B78BC" w:rsidRDefault="00A416B8" w:rsidP="006D7CD3">
      <w:pPr>
        <w:widowControl/>
        <w:autoSpaceDE/>
        <w:autoSpaceDN/>
        <w:adjustRightInd/>
        <w:spacing w:after="200" w:line="360" w:lineRule="auto"/>
        <w:jc w:val="center"/>
        <w:rPr>
          <w:rFonts w:eastAsia="Calibri"/>
          <w:sz w:val="24"/>
          <w:szCs w:val="24"/>
          <w:lang w:val="en-US" w:eastAsia="en-US"/>
        </w:rPr>
      </w:pPr>
      <w:r>
        <w:rPr>
          <w:rFonts w:eastAsia="Calibri"/>
          <w:noProof/>
          <w:sz w:val="24"/>
          <w:szCs w:val="24"/>
        </w:rPr>
        <w:drawing>
          <wp:inline distT="0" distB="0" distL="0" distR="0" wp14:anchorId="5D8AC4B8" wp14:editId="2FA9ACAC">
            <wp:extent cx="3028950" cy="2137020"/>
            <wp:effectExtent l="0" t="0" r="0" b="0"/>
            <wp:docPr id="8" name="Рисунок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9"/>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3035243" cy="2141460"/>
                    </a:xfrm>
                    <a:prstGeom prst="rect">
                      <a:avLst/>
                    </a:prstGeom>
                    <a:noFill/>
                  </pic:spPr>
                </pic:pic>
              </a:graphicData>
            </a:graphic>
          </wp:inline>
        </w:drawing>
      </w:r>
    </w:p>
    <w:p w:rsidR="006B78BC" w:rsidRDefault="006B78BC" w:rsidP="006D7CD3">
      <w:pPr>
        <w:widowControl/>
        <w:autoSpaceDE/>
        <w:autoSpaceDN/>
        <w:adjustRightInd/>
        <w:spacing w:after="200" w:line="360" w:lineRule="auto"/>
        <w:jc w:val="center"/>
        <w:rPr>
          <w:rFonts w:eastAsia="Calibri"/>
          <w:sz w:val="24"/>
          <w:szCs w:val="24"/>
          <w:lang w:eastAsia="en-US"/>
        </w:rPr>
      </w:pPr>
      <w:r w:rsidRPr="006B78BC">
        <w:rPr>
          <w:rFonts w:eastAsia="Calibri"/>
          <w:sz w:val="24"/>
          <w:szCs w:val="24"/>
          <w:lang w:eastAsia="en-US"/>
        </w:rPr>
        <w:t>Рисунок 3.</w:t>
      </w:r>
      <w:r w:rsidR="00913089">
        <w:rPr>
          <w:rFonts w:eastAsia="Calibri"/>
          <w:sz w:val="24"/>
          <w:szCs w:val="24"/>
          <w:lang w:eastAsia="en-US"/>
        </w:rPr>
        <w:t>22</w:t>
      </w:r>
      <w:r w:rsidR="004C53AE">
        <w:rPr>
          <w:rFonts w:eastAsia="Calibri"/>
          <w:sz w:val="24"/>
          <w:szCs w:val="24"/>
          <w:lang w:eastAsia="en-US"/>
        </w:rPr>
        <w:t>.</w:t>
      </w:r>
      <w:r w:rsidRPr="006B78BC">
        <w:rPr>
          <w:rFonts w:eastAsia="Calibri"/>
          <w:sz w:val="24"/>
          <w:szCs w:val="24"/>
          <w:lang w:eastAsia="en-US"/>
        </w:rPr>
        <w:t xml:space="preserve"> Корреляция между содержанием йода в пастбищных травах и волосе КРС</w:t>
      </w:r>
    </w:p>
    <w:p w:rsidR="006B78BC" w:rsidRPr="0053694B" w:rsidRDefault="006B78BC" w:rsidP="00BE386D">
      <w:pPr>
        <w:widowControl/>
        <w:autoSpaceDE/>
        <w:autoSpaceDN/>
        <w:adjustRightInd/>
        <w:spacing w:line="360" w:lineRule="auto"/>
        <w:rPr>
          <w:rFonts w:eastAsia="Calibri"/>
          <w:sz w:val="24"/>
          <w:szCs w:val="24"/>
          <w:lang w:eastAsia="en-US"/>
        </w:rPr>
      </w:pPr>
      <w:r w:rsidRPr="006B78BC">
        <w:rPr>
          <w:rFonts w:eastAsia="Calibri"/>
          <w:sz w:val="24"/>
          <w:szCs w:val="24"/>
          <w:lang w:eastAsia="en-US"/>
        </w:rPr>
        <w:t xml:space="preserve">Таблица </w:t>
      </w:r>
      <w:r w:rsidR="00917E9C">
        <w:rPr>
          <w:rFonts w:eastAsia="Calibri"/>
          <w:sz w:val="24"/>
          <w:szCs w:val="24"/>
          <w:lang w:eastAsia="en-US"/>
        </w:rPr>
        <w:t>3.1</w:t>
      </w:r>
      <w:r w:rsidR="007765CB">
        <w:rPr>
          <w:rFonts w:eastAsia="Calibri"/>
          <w:sz w:val="24"/>
          <w:szCs w:val="24"/>
          <w:lang w:eastAsia="en-US"/>
        </w:rPr>
        <w:t>5</w:t>
      </w:r>
      <w:r w:rsidR="004C53AE">
        <w:rPr>
          <w:rFonts w:eastAsia="Calibri"/>
          <w:sz w:val="24"/>
          <w:szCs w:val="24"/>
          <w:lang w:eastAsia="en-US"/>
        </w:rPr>
        <w:t>.</w:t>
      </w:r>
      <w:r w:rsidR="00694599">
        <w:rPr>
          <w:rFonts w:eastAsia="Calibri"/>
          <w:sz w:val="24"/>
          <w:szCs w:val="24"/>
          <w:lang w:eastAsia="en-US"/>
        </w:rPr>
        <w:t xml:space="preserve"> </w:t>
      </w:r>
      <w:r w:rsidR="00913089">
        <w:rPr>
          <w:rFonts w:eastAsia="Calibri"/>
          <w:sz w:val="24"/>
          <w:szCs w:val="24"/>
          <w:lang w:eastAsia="en-US"/>
        </w:rPr>
        <w:t>Содержание йода в крови КРС</w:t>
      </w:r>
      <w:r w:rsidRPr="006B78BC">
        <w:rPr>
          <w:rFonts w:eastAsia="Calibri"/>
          <w:sz w:val="24"/>
          <w:szCs w:val="24"/>
          <w:lang w:eastAsia="en-US"/>
        </w:rPr>
        <w:t xml:space="preserve"> и проявление йододефи</w:t>
      </w:r>
      <w:r w:rsidR="0053694B">
        <w:rPr>
          <w:rFonts w:eastAsia="Calibri"/>
          <w:sz w:val="24"/>
          <w:szCs w:val="24"/>
          <w:lang w:eastAsia="en-US"/>
        </w:rPr>
        <w:t xml:space="preserve">цита по данным </w:t>
      </w:r>
      <w:r w:rsidR="0053694B" w:rsidRPr="0053694B">
        <w:rPr>
          <w:rFonts w:eastAsia="Calibri"/>
          <w:sz w:val="24"/>
          <w:szCs w:val="24"/>
          <w:lang w:eastAsia="en-US"/>
        </w:rPr>
        <w:t>[</w:t>
      </w:r>
      <w:r w:rsidR="009D5FC4">
        <w:rPr>
          <w:rFonts w:eastAsia="Calibri"/>
          <w:sz w:val="24"/>
          <w:szCs w:val="24"/>
          <w:lang w:eastAsia="en-US"/>
        </w:rPr>
        <w:t>Кондратьев</w:t>
      </w:r>
      <w:r w:rsidRPr="006B78BC">
        <w:rPr>
          <w:rFonts w:eastAsia="Calibri"/>
          <w:sz w:val="24"/>
          <w:szCs w:val="24"/>
          <w:lang w:eastAsia="en-US"/>
        </w:rPr>
        <w:t>, Тимохин, Шушлебин, 1983</w:t>
      </w:r>
      <w:r w:rsidR="0053694B" w:rsidRPr="0053694B">
        <w:rPr>
          <w:rFonts w:eastAsia="Calibri"/>
          <w:sz w:val="24"/>
          <w:szCs w:val="24"/>
          <w:lang w:eastAsia="en-US"/>
        </w:rPr>
        <w:t>]</w:t>
      </w:r>
    </w:p>
    <w:tbl>
      <w:tblPr>
        <w:tblW w:w="9463" w:type="dxa"/>
        <w:tblInd w:w="108" w:type="dxa"/>
        <w:tblBorders>
          <w:top w:val="single" w:sz="4" w:space="0" w:color="auto"/>
          <w:bottom w:val="single" w:sz="4" w:space="0" w:color="auto"/>
          <w:insideH w:val="single" w:sz="4" w:space="0" w:color="auto"/>
        </w:tblBorders>
        <w:tblLook w:val="0000" w:firstRow="0" w:lastRow="0" w:firstColumn="0" w:lastColumn="0" w:noHBand="0" w:noVBand="0"/>
      </w:tblPr>
      <w:tblGrid>
        <w:gridCol w:w="1571"/>
        <w:gridCol w:w="1788"/>
        <w:gridCol w:w="1549"/>
        <w:gridCol w:w="925"/>
        <w:gridCol w:w="1307"/>
        <w:gridCol w:w="1307"/>
        <w:gridCol w:w="1347"/>
      </w:tblGrid>
      <w:tr w:rsidR="006B78BC" w:rsidRPr="00671F30" w:rsidTr="00671F30">
        <w:trPr>
          <w:trHeight w:val="351"/>
        </w:trPr>
        <w:tc>
          <w:tcPr>
            <w:tcW w:w="1545" w:type="dxa"/>
            <w:vMerge w:val="restart"/>
            <w:noWrap/>
            <w:vAlign w:val="center"/>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Область</w:t>
            </w:r>
            <w:r w:rsidRPr="00671F30">
              <w:rPr>
                <w:rFonts w:eastAsia="Calibri"/>
                <w:sz w:val="22"/>
                <w:szCs w:val="22"/>
                <w:lang w:val="en-US" w:eastAsia="en-US"/>
              </w:rPr>
              <w:t> </w:t>
            </w:r>
          </w:p>
        </w:tc>
        <w:tc>
          <w:tcPr>
            <w:tcW w:w="1758" w:type="dxa"/>
            <w:vMerge w:val="restart"/>
            <w:noWrap/>
            <w:vAlign w:val="center"/>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Район</w:t>
            </w:r>
            <w:r w:rsidRPr="00671F30">
              <w:rPr>
                <w:rFonts w:eastAsia="Calibri"/>
                <w:sz w:val="22"/>
                <w:szCs w:val="22"/>
                <w:lang w:val="en-US" w:eastAsia="en-US"/>
              </w:rPr>
              <w:t> </w:t>
            </w:r>
          </w:p>
        </w:tc>
        <w:tc>
          <w:tcPr>
            <w:tcW w:w="1408" w:type="dxa"/>
            <w:vMerge w:val="restart"/>
            <w:noWrap/>
            <w:vAlign w:val="center"/>
          </w:tcPr>
          <w:p w:rsidR="006B78BC" w:rsidRPr="006024C6"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Хозяйство</w:t>
            </w:r>
          </w:p>
        </w:tc>
        <w:tc>
          <w:tcPr>
            <w:tcW w:w="881" w:type="dxa"/>
            <w:vMerge w:val="restart"/>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Йод в крови (мкг/л)</w:t>
            </w:r>
            <w:r w:rsidRPr="00671F30">
              <w:rPr>
                <w:rFonts w:eastAsia="Calibri"/>
                <w:sz w:val="22"/>
                <w:szCs w:val="22"/>
                <w:lang w:val="en-US" w:eastAsia="en-US"/>
              </w:rPr>
              <w:t> </w:t>
            </w:r>
          </w:p>
        </w:tc>
        <w:tc>
          <w:tcPr>
            <w:tcW w:w="3871" w:type="dxa"/>
            <w:gridSpan w:val="3"/>
            <w:noWrap/>
            <w:vAlign w:val="bottom"/>
          </w:tcPr>
          <w:p w:rsidR="006B78BC" w:rsidRPr="00671F30" w:rsidRDefault="006B78BC" w:rsidP="00BE386D">
            <w:pPr>
              <w:widowControl/>
              <w:autoSpaceDE/>
              <w:autoSpaceDN/>
              <w:adjustRightInd/>
              <w:spacing w:line="300" w:lineRule="auto"/>
              <w:jc w:val="center"/>
              <w:rPr>
                <w:rFonts w:eastAsia="Calibri"/>
                <w:sz w:val="22"/>
                <w:szCs w:val="22"/>
                <w:lang w:eastAsia="en-US"/>
              </w:rPr>
            </w:pPr>
            <w:r w:rsidRPr="00671F30">
              <w:rPr>
                <w:rFonts w:eastAsia="Calibri"/>
                <w:sz w:val="22"/>
                <w:szCs w:val="22"/>
                <w:lang w:eastAsia="en-US"/>
              </w:rPr>
              <w:t>Признаки йододефицита (%)</w:t>
            </w:r>
          </w:p>
        </w:tc>
      </w:tr>
      <w:tr w:rsidR="006B78BC" w:rsidRPr="00671F30" w:rsidTr="00BE386D">
        <w:trPr>
          <w:trHeight w:val="1122"/>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408"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881"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298" w:type="dxa"/>
            <w:noWrap/>
            <w:vAlign w:val="center"/>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Моренные ландшафты</w:t>
            </w:r>
          </w:p>
        </w:tc>
        <w:tc>
          <w:tcPr>
            <w:tcW w:w="1267" w:type="dxa"/>
            <w:noWrap/>
            <w:vAlign w:val="center"/>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Полесские ландшафты</w:t>
            </w:r>
          </w:p>
        </w:tc>
        <w:tc>
          <w:tcPr>
            <w:tcW w:w="1306" w:type="dxa"/>
            <w:noWrap/>
            <w:vAlign w:val="center"/>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Ландшафты на покровных суглинках</w:t>
            </w:r>
          </w:p>
        </w:tc>
      </w:tr>
      <w:tr w:rsidR="006B78BC" w:rsidRPr="00671F30" w:rsidTr="005949A1">
        <w:trPr>
          <w:trHeight w:val="255"/>
        </w:trPr>
        <w:tc>
          <w:tcPr>
            <w:tcW w:w="1545" w:type="dxa"/>
            <w:vMerge w:val="restart"/>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Новгородск</w:t>
            </w:r>
            <w:r w:rsidR="006024C6">
              <w:rPr>
                <w:rFonts w:eastAsia="Calibri"/>
                <w:sz w:val="22"/>
                <w:szCs w:val="22"/>
                <w:lang w:eastAsia="en-US"/>
              </w:rPr>
              <w:t>ая</w:t>
            </w: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Валдайский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Поломять</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11,79</w:t>
            </w:r>
          </w:p>
        </w:tc>
        <w:tc>
          <w:tcPr>
            <w:tcW w:w="1298"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20</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r>
      <w:tr w:rsidR="006B78BC" w:rsidRPr="00671F30" w:rsidTr="005949A1">
        <w:trPr>
          <w:trHeight w:val="255"/>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Пестовский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Верный путь</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30</w:t>
            </w:r>
          </w:p>
        </w:tc>
        <w:tc>
          <w:tcPr>
            <w:tcW w:w="1298"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18</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r>
      <w:tr w:rsidR="006B78BC" w:rsidRPr="00671F30" w:rsidTr="005949A1">
        <w:trPr>
          <w:trHeight w:val="255"/>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Солецкий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Ленина</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33,97</w:t>
            </w:r>
          </w:p>
        </w:tc>
        <w:tc>
          <w:tcPr>
            <w:tcW w:w="1298"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24</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r>
      <w:tr w:rsidR="006B78BC" w:rsidRPr="00671F30" w:rsidTr="005949A1">
        <w:trPr>
          <w:trHeight w:val="255"/>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Старо-русский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Ильича</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32,2</w:t>
            </w:r>
          </w:p>
        </w:tc>
        <w:tc>
          <w:tcPr>
            <w:tcW w:w="1298"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11</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r>
      <w:tr w:rsidR="006B78BC" w:rsidRPr="00671F30" w:rsidTr="005949A1">
        <w:trPr>
          <w:trHeight w:val="255"/>
        </w:trPr>
        <w:tc>
          <w:tcPr>
            <w:tcW w:w="1545" w:type="dxa"/>
            <w:vMerge w:val="restart"/>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Тверская </w:t>
            </w: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Старицкий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Жданова</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94,26</w:t>
            </w:r>
          </w:p>
        </w:tc>
        <w:tc>
          <w:tcPr>
            <w:tcW w:w="129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67"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10</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r>
      <w:tr w:rsidR="006B78BC" w:rsidRPr="00671F30" w:rsidTr="005949A1">
        <w:trPr>
          <w:trHeight w:val="255"/>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Андреапольский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Спутник</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41,19</w:t>
            </w:r>
          </w:p>
        </w:tc>
        <w:tc>
          <w:tcPr>
            <w:tcW w:w="129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67"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24</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r>
      <w:tr w:rsidR="006B78BC" w:rsidRPr="00671F30" w:rsidTr="005949A1">
        <w:trPr>
          <w:trHeight w:val="255"/>
        </w:trPr>
        <w:tc>
          <w:tcPr>
            <w:tcW w:w="1545" w:type="dxa"/>
            <w:vMerge w:val="restart"/>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Рязанская</w:t>
            </w: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Спасский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Дружба</w:t>
            </w:r>
          </w:p>
        </w:tc>
        <w:tc>
          <w:tcPr>
            <w:tcW w:w="881"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40,02</w:t>
            </w:r>
          </w:p>
        </w:tc>
        <w:tc>
          <w:tcPr>
            <w:tcW w:w="129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10</w:t>
            </w:r>
          </w:p>
        </w:tc>
      </w:tr>
      <w:tr w:rsidR="006B78BC" w:rsidRPr="00671F30" w:rsidTr="005949A1">
        <w:trPr>
          <w:trHeight w:val="255"/>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Спасский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Спасский</w:t>
            </w:r>
          </w:p>
        </w:tc>
        <w:tc>
          <w:tcPr>
            <w:tcW w:w="881"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9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jc w:val="right"/>
              <w:rPr>
                <w:rFonts w:eastAsia="Calibri"/>
                <w:sz w:val="22"/>
                <w:szCs w:val="22"/>
                <w:lang w:eastAsia="en-US"/>
              </w:rPr>
            </w:pPr>
            <w:r w:rsidRPr="00671F30">
              <w:rPr>
                <w:rFonts w:eastAsia="Calibri"/>
                <w:sz w:val="22"/>
                <w:szCs w:val="22"/>
                <w:lang w:eastAsia="en-US"/>
              </w:rPr>
              <w:t>5</w:t>
            </w:r>
          </w:p>
        </w:tc>
      </w:tr>
      <w:tr w:rsidR="006B78BC" w:rsidRPr="00671F30" w:rsidTr="005949A1">
        <w:trPr>
          <w:trHeight w:val="255"/>
        </w:trPr>
        <w:tc>
          <w:tcPr>
            <w:tcW w:w="1545" w:type="dxa"/>
            <w:vMerge w:val="restart"/>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Владимирская</w:t>
            </w: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Суздальский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Агростанциия</w:t>
            </w:r>
          </w:p>
        </w:tc>
        <w:tc>
          <w:tcPr>
            <w:tcW w:w="881"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9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ед. случаи</w:t>
            </w:r>
          </w:p>
        </w:tc>
      </w:tr>
      <w:tr w:rsidR="006B78BC" w:rsidRPr="00671F30" w:rsidTr="00671F30">
        <w:trPr>
          <w:trHeight w:val="801"/>
        </w:trPr>
        <w:tc>
          <w:tcPr>
            <w:tcW w:w="1545" w:type="dxa"/>
            <w:vMerge/>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p>
        </w:tc>
        <w:tc>
          <w:tcPr>
            <w:tcW w:w="175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Юрьев-Польской</w:t>
            </w:r>
          </w:p>
        </w:tc>
        <w:tc>
          <w:tcPr>
            <w:tcW w:w="140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Небылое</w:t>
            </w:r>
          </w:p>
        </w:tc>
        <w:tc>
          <w:tcPr>
            <w:tcW w:w="881"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98"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267"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 </w:t>
            </w:r>
          </w:p>
        </w:tc>
        <w:tc>
          <w:tcPr>
            <w:tcW w:w="1306" w:type="dxa"/>
            <w:noWrap/>
            <w:vAlign w:val="bottom"/>
          </w:tcPr>
          <w:p w:rsidR="006B78BC" w:rsidRPr="00671F30" w:rsidRDefault="006B78BC" w:rsidP="00BE386D">
            <w:pPr>
              <w:widowControl/>
              <w:autoSpaceDE/>
              <w:autoSpaceDN/>
              <w:adjustRightInd/>
              <w:spacing w:line="300" w:lineRule="auto"/>
              <w:rPr>
                <w:rFonts w:eastAsia="Calibri"/>
                <w:sz w:val="22"/>
                <w:szCs w:val="22"/>
                <w:lang w:eastAsia="en-US"/>
              </w:rPr>
            </w:pPr>
            <w:r w:rsidRPr="00671F30">
              <w:rPr>
                <w:rFonts w:eastAsia="Calibri"/>
                <w:sz w:val="22"/>
                <w:szCs w:val="22"/>
                <w:lang w:eastAsia="en-US"/>
              </w:rPr>
              <w:t>ед. случаи</w:t>
            </w:r>
          </w:p>
        </w:tc>
      </w:tr>
    </w:tbl>
    <w:p w:rsidR="006B78BC" w:rsidRDefault="00312079" w:rsidP="006D7CD3">
      <w:pPr>
        <w:widowControl/>
        <w:autoSpaceDE/>
        <w:autoSpaceDN/>
        <w:adjustRightInd/>
        <w:spacing w:after="200" w:line="360" w:lineRule="auto"/>
        <w:ind w:firstLine="708"/>
        <w:rPr>
          <w:rFonts w:eastAsia="Calibri"/>
          <w:sz w:val="24"/>
          <w:szCs w:val="24"/>
          <w:lang w:eastAsia="en-US"/>
        </w:rPr>
      </w:pPr>
      <w:r>
        <w:rPr>
          <w:rFonts w:eastAsia="Calibri"/>
          <w:sz w:val="24"/>
          <w:szCs w:val="24"/>
          <w:lang w:eastAsia="en-US"/>
        </w:rPr>
        <w:t>Примеча</w:t>
      </w:r>
      <w:r w:rsidR="006D7CD3">
        <w:rPr>
          <w:rFonts w:eastAsia="Calibri"/>
          <w:sz w:val="24"/>
          <w:szCs w:val="24"/>
          <w:lang w:eastAsia="en-US"/>
        </w:rPr>
        <w:t xml:space="preserve">ние: </w:t>
      </w:r>
      <w:r w:rsidR="006B78BC" w:rsidRPr="006B78BC">
        <w:rPr>
          <w:rFonts w:eastAsia="Calibri"/>
          <w:sz w:val="24"/>
          <w:szCs w:val="24"/>
          <w:lang w:eastAsia="en-US"/>
        </w:rPr>
        <w:t>определение йода в крови</w:t>
      </w:r>
      <w:r w:rsidR="00091650">
        <w:rPr>
          <w:rFonts w:eastAsia="Calibri"/>
          <w:sz w:val="24"/>
          <w:szCs w:val="24"/>
          <w:lang w:eastAsia="en-US"/>
        </w:rPr>
        <w:t xml:space="preserve"> животных</w:t>
      </w:r>
      <w:r w:rsidR="006B78BC" w:rsidRPr="006B78BC">
        <w:rPr>
          <w:rFonts w:eastAsia="Calibri"/>
          <w:sz w:val="24"/>
          <w:szCs w:val="24"/>
          <w:lang w:eastAsia="en-US"/>
        </w:rPr>
        <w:t xml:space="preserve"> выполнено Коробовой Е.М.</w:t>
      </w:r>
    </w:p>
    <w:p w:rsidR="00671F30" w:rsidRDefault="00C81C3C" w:rsidP="00BE386D">
      <w:pPr>
        <w:widowControl/>
        <w:autoSpaceDE/>
        <w:autoSpaceDN/>
        <w:adjustRightInd/>
        <w:spacing w:line="360" w:lineRule="auto"/>
        <w:jc w:val="center"/>
        <w:rPr>
          <w:rFonts w:eastAsia="Calibri"/>
          <w:noProof/>
          <w:sz w:val="24"/>
          <w:szCs w:val="24"/>
        </w:rPr>
      </w:pPr>
      <w:r>
        <w:rPr>
          <w:rFonts w:eastAsia="Calibri"/>
          <w:noProof/>
          <w:sz w:val="24"/>
          <w:szCs w:val="24"/>
        </w:rPr>
        <w:drawing>
          <wp:inline distT="0" distB="0" distL="0" distR="0" wp14:anchorId="1B52168E" wp14:editId="373817C8">
            <wp:extent cx="2377440" cy="1683211"/>
            <wp:effectExtent l="0" t="0" r="0" b="0"/>
            <wp:docPr id="524" name="Рисунок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0"/>
                    <pic:cNvPicPr>
                      <a:picLocks noChangeAspect="1" noChangeArrowheads="1"/>
                    </pic:cNvPicPr>
                  </pic:nvPicPr>
                  <pic:blipFill>
                    <a:blip r:embed="rId51" cstate="print"/>
                    <a:srcRect/>
                    <a:stretch>
                      <a:fillRect/>
                    </a:stretch>
                  </pic:blipFill>
                  <pic:spPr bwMode="auto">
                    <a:xfrm>
                      <a:off x="0" y="0"/>
                      <a:ext cx="2377440" cy="1683211"/>
                    </a:xfrm>
                    <a:prstGeom prst="rect">
                      <a:avLst/>
                    </a:prstGeom>
                    <a:noFill/>
                    <a:ln w="9525">
                      <a:noFill/>
                      <a:miter lim="800000"/>
                      <a:headEnd/>
                      <a:tailEnd/>
                    </a:ln>
                  </pic:spPr>
                </pic:pic>
              </a:graphicData>
            </a:graphic>
          </wp:inline>
        </w:drawing>
      </w:r>
    </w:p>
    <w:p w:rsidR="006B78BC" w:rsidRDefault="006B78BC" w:rsidP="00FA0D50">
      <w:pPr>
        <w:widowControl/>
        <w:autoSpaceDE/>
        <w:autoSpaceDN/>
        <w:adjustRightInd/>
        <w:spacing w:line="360" w:lineRule="auto"/>
        <w:jc w:val="center"/>
        <w:rPr>
          <w:rFonts w:eastAsia="Calibri"/>
          <w:sz w:val="24"/>
          <w:szCs w:val="24"/>
          <w:lang w:eastAsia="en-US"/>
        </w:rPr>
      </w:pPr>
      <w:r w:rsidRPr="006B78BC">
        <w:rPr>
          <w:rFonts w:eastAsia="Calibri"/>
          <w:sz w:val="24"/>
          <w:szCs w:val="24"/>
          <w:lang w:eastAsia="en-US"/>
        </w:rPr>
        <w:t>Рисунок 3.</w:t>
      </w:r>
      <w:r w:rsidR="00913089">
        <w:rPr>
          <w:rFonts w:eastAsia="Calibri"/>
          <w:sz w:val="24"/>
          <w:szCs w:val="24"/>
          <w:lang w:eastAsia="en-US"/>
        </w:rPr>
        <w:t>23</w:t>
      </w:r>
      <w:r w:rsidR="004C53AE">
        <w:rPr>
          <w:rFonts w:eastAsia="Calibri"/>
          <w:sz w:val="24"/>
          <w:szCs w:val="24"/>
          <w:lang w:eastAsia="en-US"/>
        </w:rPr>
        <w:t>.</w:t>
      </w:r>
      <w:r w:rsidR="006D7CD3">
        <w:rPr>
          <w:rFonts w:eastAsia="Calibri"/>
          <w:sz w:val="24"/>
          <w:szCs w:val="24"/>
          <w:lang w:eastAsia="en-US"/>
        </w:rPr>
        <w:t xml:space="preserve"> </w:t>
      </w:r>
      <w:r w:rsidRPr="006B78BC">
        <w:rPr>
          <w:rFonts w:eastAsia="Calibri"/>
          <w:sz w:val="24"/>
          <w:szCs w:val="24"/>
          <w:lang w:eastAsia="en-US"/>
        </w:rPr>
        <w:t>Содержание меди в волосе и кормах и признаки йододефицита у КРС</w:t>
      </w:r>
    </w:p>
    <w:p w:rsidR="00312079" w:rsidRDefault="00E415A1" w:rsidP="00BE386D">
      <w:pPr>
        <w:widowControl/>
        <w:autoSpaceDE/>
        <w:autoSpaceDN/>
        <w:adjustRightInd/>
        <w:spacing w:line="360" w:lineRule="auto"/>
        <w:jc w:val="center"/>
        <w:rPr>
          <w:rFonts w:eastAsia="Calibri"/>
          <w:sz w:val="24"/>
          <w:szCs w:val="24"/>
          <w:lang w:eastAsia="en-US"/>
        </w:rPr>
      </w:pPr>
      <w:r>
        <w:rPr>
          <w:rFonts w:eastAsia="Calibri"/>
          <w:noProof/>
          <w:sz w:val="24"/>
          <w:szCs w:val="24"/>
        </w:rPr>
        <w:drawing>
          <wp:inline distT="0" distB="0" distL="0" distR="0" wp14:anchorId="7DF53775" wp14:editId="435D819C">
            <wp:extent cx="2120900" cy="1470304"/>
            <wp:effectExtent l="0" t="0" r="0" b="0"/>
            <wp:docPr id="5" name="Рисунок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6"/>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2129502" cy="1476268"/>
                    </a:xfrm>
                    <a:prstGeom prst="rect">
                      <a:avLst/>
                    </a:prstGeom>
                    <a:noFill/>
                  </pic:spPr>
                </pic:pic>
              </a:graphicData>
            </a:graphic>
          </wp:inline>
        </w:drawing>
      </w:r>
    </w:p>
    <w:p w:rsidR="00E415A1" w:rsidRDefault="00E415A1" w:rsidP="006D7CD3">
      <w:pPr>
        <w:widowControl/>
        <w:autoSpaceDE/>
        <w:autoSpaceDN/>
        <w:adjustRightInd/>
        <w:spacing w:line="360" w:lineRule="auto"/>
        <w:ind w:firstLine="709"/>
        <w:jc w:val="center"/>
        <w:rPr>
          <w:rFonts w:eastAsia="Calibri"/>
          <w:sz w:val="24"/>
          <w:szCs w:val="24"/>
          <w:lang w:eastAsia="en-US"/>
        </w:rPr>
      </w:pPr>
      <w:r>
        <w:rPr>
          <w:rFonts w:eastAsia="Calibri"/>
          <w:sz w:val="24"/>
          <w:szCs w:val="24"/>
          <w:lang w:eastAsia="en-US"/>
        </w:rPr>
        <w:t>Рисунок 3.24</w:t>
      </w:r>
      <w:r w:rsidR="004C53AE">
        <w:rPr>
          <w:rFonts w:eastAsia="Calibri"/>
          <w:sz w:val="24"/>
          <w:szCs w:val="24"/>
          <w:lang w:eastAsia="en-US"/>
        </w:rPr>
        <w:t xml:space="preserve">. </w:t>
      </w:r>
      <w:r>
        <w:rPr>
          <w:rFonts w:eastAsia="Calibri"/>
          <w:sz w:val="24"/>
          <w:szCs w:val="24"/>
          <w:lang w:eastAsia="en-US"/>
        </w:rPr>
        <w:t xml:space="preserve">Корреляция между признаками йододефицита </w:t>
      </w:r>
      <w:r w:rsidR="00AE294C">
        <w:rPr>
          <w:rFonts w:eastAsia="Calibri"/>
          <w:sz w:val="24"/>
          <w:szCs w:val="24"/>
          <w:lang w:eastAsia="en-US"/>
        </w:rPr>
        <w:t>(д</w:t>
      </w:r>
      <w:r>
        <w:rPr>
          <w:rFonts w:eastAsia="Calibri"/>
          <w:sz w:val="24"/>
          <w:szCs w:val="24"/>
          <w:lang w:eastAsia="en-US"/>
        </w:rPr>
        <w:t xml:space="preserve">анные </w:t>
      </w:r>
      <w:r w:rsidR="00AE294C">
        <w:rPr>
          <w:rFonts w:eastAsia="Calibri"/>
          <w:sz w:val="24"/>
          <w:szCs w:val="24"/>
          <w:lang w:eastAsia="en-US"/>
        </w:rPr>
        <w:t xml:space="preserve">Ю.Н. </w:t>
      </w:r>
      <w:r>
        <w:rPr>
          <w:rFonts w:eastAsia="Calibri"/>
          <w:sz w:val="24"/>
          <w:szCs w:val="24"/>
          <w:lang w:eastAsia="en-US"/>
        </w:rPr>
        <w:t xml:space="preserve">Кондратьева и </w:t>
      </w:r>
      <w:r w:rsidR="00AE294C">
        <w:rPr>
          <w:rFonts w:eastAsia="Calibri"/>
          <w:sz w:val="24"/>
          <w:szCs w:val="24"/>
          <w:lang w:eastAsia="en-US"/>
        </w:rPr>
        <w:t>др, 1983</w:t>
      </w:r>
      <w:r>
        <w:rPr>
          <w:rFonts w:eastAsia="Calibri"/>
          <w:sz w:val="24"/>
          <w:szCs w:val="24"/>
          <w:lang w:eastAsia="en-US"/>
        </w:rPr>
        <w:t xml:space="preserve">) и содержанием йода в крови у КРС обследованных хозяйств </w:t>
      </w:r>
      <w:r w:rsidR="00AE294C">
        <w:rPr>
          <w:rFonts w:eastAsia="Calibri"/>
          <w:sz w:val="24"/>
          <w:szCs w:val="24"/>
          <w:lang w:eastAsia="en-US"/>
        </w:rPr>
        <w:t>(по средним пробам, отобранным у ЕРС в пяти хозяйствах)</w:t>
      </w:r>
    </w:p>
    <w:p w:rsidR="006B78BC" w:rsidRPr="00360234" w:rsidRDefault="00524673" w:rsidP="00235622">
      <w:pPr>
        <w:pStyle w:val="3"/>
        <w:rPr>
          <w:lang w:val="ru-RU"/>
        </w:rPr>
      </w:pPr>
      <w:bookmarkStart w:id="57" w:name="_Toc452517058"/>
      <w:bookmarkStart w:id="58" w:name="_Toc454567487"/>
      <w:r w:rsidRPr="00360234">
        <w:rPr>
          <w:lang w:val="ru-RU"/>
        </w:rPr>
        <w:t>3</w:t>
      </w:r>
      <w:r w:rsidR="009D5FC4" w:rsidRPr="00360234">
        <w:rPr>
          <w:lang w:val="ru-RU"/>
        </w:rPr>
        <w:t>.2.8</w:t>
      </w:r>
      <w:r w:rsidR="00694599" w:rsidRPr="00360234">
        <w:rPr>
          <w:lang w:val="ru-RU"/>
        </w:rPr>
        <w:t>. Районирование Нечерноземно</w:t>
      </w:r>
      <w:r w:rsidRPr="00360234">
        <w:rPr>
          <w:lang w:val="ru-RU"/>
        </w:rPr>
        <w:t xml:space="preserve">й зоны </w:t>
      </w:r>
      <w:r w:rsidR="00694599" w:rsidRPr="00360234">
        <w:rPr>
          <w:lang w:val="ru-RU"/>
        </w:rPr>
        <w:t>по обеспеченности медью, кобальтом и йодом</w:t>
      </w:r>
      <w:bookmarkEnd w:id="57"/>
      <w:bookmarkEnd w:id="58"/>
    </w:p>
    <w:p w:rsidR="00671F30" w:rsidRPr="008A009F" w:rsidRDefault="00671F30" w:rsidP="00671F30">
      <w:pPr>
        <w:rPr>
          <w:sz w:val="16"/>
          <w:szCs w:val="16"/>
          <w:lang w:eastAsia="en-US"/>
        </w:rPr>
      </w:pP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Итоговая картосхема, составленная на основе проведенных работ </w:t>
      </w:r>
      <w:r w:rsidR="00694599">
        <w:rPr>
          <w:sz w:val="24"/>
          <w:szCs w:val="24"/>
          <w:lang w:eastAsia="en-US"/>
        </w:rPr>
        <w:t>и пороговых критериев дефицита этих микроэлементов в почвах В.В. Ковальского (1974)</w:t>
      </w:r>
      <w:r w:rsidR="00A416B8">
        <w:rPr>
          <w:sz w:val="24"/>
          <w:szCs w:val="24"/>
          <w:lang w:eastAsia="en-US"/>
        </w:rPr>
        <w:t>,</w:t>
      </w:r>
      <w:r w:rsidR="00694599">
        <w:rPr>
          <w:sz w:val="24"/>
          <w:szCs w:val="24"/>
          <w:lang w:eastAsia="en-US"/>
        </w:rPr>
        <w:t xml:space="preserve"> </w:t>
      </w:r>
      <w:r w:rsidRPr="006B78BC">
        <w:rPr>
          <w:sz w:val="24"/>
          <w:szCs w:val="24"/>
          <w:lang w:eastAsia="en-US"/>
        </w:rPr>
        <w:t xml:space="preserve">и отражающая дифференциацию почв региона по обеспеченности </w:t>
      </w:r>
      <w:r w:rsidRPr="006B78BC">
        <w:rPr>
          <w:sz w:val="24"/>
          <w:szCs w:val="24"/>
          <w:lang w:val="en-US" w:eastAsia="en-US"/>
        </w:rPr>
        <w:t>Cu</w:t>
      </w:r>
      <w:r w:rsidRPr="006B78BC">
        <w:rPr>
          <w:sz w:val="24"/>
          <w:szCs w:val="24"/>
          <w:lang w:eastAsia="en-US"/>
        </w:rPr>
        <w:t xml:space="preserve">, </w:t>
      </w:r>
      <w:r w:rsidRPr="006B78BC">
        <w:rPr>
          <w:sz w:val="24"/>
          <w:szCs w:val="24"/>
          <w:lang w:val="en-US" w:eastAsia="en-US"/>
        </w:rPr>
        <w:t>Co</w:t>
      </w:r>
      <w:r w:rsidRPr="006B78BC">
        <w:rPr>
          <w:sz w:val="24"/>
          <w:szCs w:val="24"/>
          <w:lang w:eastAsia="en-US"/>
        </w:rPr>
        <w:t xml:space="preserve">, </w:t>
      </w:r>
      <w:r w:rsidRPr="006B78BC">
        <w:rPr>
          <w:sz w:val="24"/>
          <w:szCs w:val="24"/>
          <w:lang w:val="en-US" w:eastAsia="en-US"/>
        </w:rPr>
        <w:t>I</w:t>
      </w:r>
      <w:r w:rsidR="009D5FC4">
        <w:rPr>
          <w:sz w:val="24"/>
          <w:szCs w:val="24"/>
          <w:lang w:eastAsia="en-US"/>
        </w:rPr>
        <w:t xml:space="preserve"> представлена на рисунке</w:t>
      </w:r>
      <w:r w:rsidR="005848D7">
        <w:rPr>
          <w:sz w:val="24"/>
          <w:szCs w:val="24"/>
          <w:lang w:eastAsia="en-US"/>
        </w:rPr>
        <w:t xml:space="preserve"> 3.25.</w:t>
      </w:r>
      <w:r w:rsidRPr="006B78BC">
        <w:rPr>
          <w:sz w:val="24"/>
          <w:szCs w:val="24"/>
          <w:lang w:eastAsia="en-US"/>
        </w:rPr>
        <w:t xml:space="preserve"> </w:t>
      </w:r>
    </w:p>
    <w:p w:rsidR="006B78BC" w:rsidRPr="006B78BC" w:rsidRDefault="00041863" w:rsidP="004640B8">
      <w:pPr>
        <w:widowControl/>
        <w:autoSpaceDE/>
        <w:autoSpaceDN/>
        <w:adjustRightInd/>
        <w:spacing w:line="360" w:lineRule="auto"/>
        <w:ind w:firstLine="709"/>
        <w:jc w:val="center"/>
        <w:rPr>
          <w:noProof/>
          <w:sz w:val="24"/>
          <w:szCs w:val="24"/>
        </w:rPr>
      </w:pPr>
      <w:r>
        <w:rPr>
          <w:noProof/>
        </w:rPr>
        <w:drawing>
          <wp:inline distT="0" distB="0" distL="0" distR="0" wp14:anchorId="75420C1E" wp14:editId="01D7E1EC">
            <wp:extent cx="2948400" cy="3146400"/>
            <wp:effectExtent l="0" t="0" r="0" b="0"/>
            <wp:docPr id="1"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53">
                      <a:extLst>
                        <a:ext uri="{28A0092B-C50C-407E-A947-70E740481C1C}">
                          <a14:useLocalDpi xmlns:a14="http://schemas.microsoft.com/office/drawing/2010/main" val="0"/>
                        </a:ext>
                      </a:extLst>
                    </a:blip>
                    <a:stretch>
                      <a:fillRect/>
                    </a:stretch>
                  </pic:blipFill>
                  <pic:spPr>
                    <a:xfrm>
                      <a:off x="0" y="0"/>
                      <a:ext cx="2948400" cy="3146400"/>
                    </a:xfrm>
                    <a:prstGeom prst="rect">
                      <a:avLst/>
                    </a:prstGeom>
                  </pic:spPr>
                </pic:pic>
              </a:graphicData>
            </a:graphic>
          </wp:inline>
        </w:drawing>
      </w:r>
    </w:p>
    <w:p w:rsidR="006B78BC" w:rsidRDefault="006B78BC" w:rsidP="004640B8">
      <w:pPr>
        <w:widowControl/>
        <w:autoSpaceDE/>
        <w:autoSpaceDN/>
        <w:adjustRightInd/>
        <w:spacing w:line="360" w:lineRule="auto"/>
        <w:jc w:val="center"/>
        <w:rPr>
          <w:sz w:val="24"/>
          <w:szCs w:val="24"/>
          <w:lang w:eastAsia="en-US"/>
        </w:rPr>
      </w:pPr>
      <w:r w:rsidRPr="006B78BC">
        <w:rPr>
          <w:noProof/>
          <w:sz w:val="24"/>
          <w:szCs w:val="24"/>
        </w:rPr>
        <w:t>Рисунок 3.</w:t>
      </w:r>
      <w:r w:rsidR="007765CB">
        <w:rPr>
          <w:noProof/>
          <w:sz w:val="24"/>
          <w:szCs w:val="24"/>
        </w:rPr>
        <w:t>25</w:t>
      </w:r>
      <w:r w:rsidR="004C53AE">
        <w:rPr>
          <w:noProof/>
          <w:sz w:val="24"/>
          <w:szCs w:val="24"/>
        </w:rPr>
        <w:t>.</w:t>
      </w:r>
      <w:r w:rsidRPr="006B78BC">
        <w:rPr>
          <w:noProof/>
          <w:sz w:val="24"/>
          <w:szCs w:val="24"/>
        </w:rPr>
        <w:t xml:space="preserve"> Схематическое эколо</w:t>
      </w:r>
      <w:r w:rsidR="006D7CD3">
        <w:rPr>
          <w:noProof/>
          <w:sz w:val="24"/>
          <w:szCs w:val="24"/>
        </w:rPr>
        <w:t>го-геохимическое районирование Н</w:t>
      </w:r>
      <w:r w:rsidRPr="006B78BC">
        <w:rPr>
          <w:noProof/>
          <w:sz w:val="24"/>
          <w:szCs w:val="24"/>
        </w:rPr>
        <w:t>ечерноземного центра Русской равнины по уровню дефицита меди, кобальта и йода</w:t>
      </w:r>
      <w:r w:rsidR="008A009F" w:rsidRPr="008A009F">
        <w:rPr>
          <w:sz w:val="24"/>
          <w:szCs w:val="24"/>
          <w:lang w:eastAsia="en-US"/>
        </w:rPr>
        <w:t xml:space="preserve"> </w:t>
      </w:r>
      <w:r w:rsidR="0053694B" w:rsidRPr="0053694B">
        <w:rPr>
          <w:sz w:val="24"/>
          <w:szCs w:val="24"/>
          <w:lang w:eastAsia="en-US"/>
        </w:rPr>
        <w:t>[</w:t>
      </w:r>
      <w:r w:rsidR="00072391">
        <w:rPr>
          <w:sz w:val="24"/>
          <w:szCs w:val="24"/>
          <w:lang w:eastAsia="en-US"/>
        </w:rPr>
        <w:t>Коробова, 1992</w:t>
      </w:r>
      <w:r w:rsidR="0053694B">
        <w:rPr>
          <w:sz w:val="24"/>
          <w:szCs w:val="24"/>
          <w:lang w:eastAsia="en-US"/>
        </w:rPr>
        <w:t>]</w:t>
      </w:r>
    </w:p>
    <w:p w:rsidR="00072391" w:rsidRPr="00072391" w:rsidRDefault="00072391" w:rsidP="00072391">
      <w:pPr>
        <w:widowControl/>
        <w:autoSpaceDE/>
        <w:autoSpaceDN/>
        <w:adjustRightInd/>
        <w:spacing w:line="360" w:lineRule="auto"/>
        <w:ind w:firstLine="652"/>
        <w:jc w:val="both"/>
        <w:rPr>
          <w:color w:val="7030A0"/>
          <w:sz w:val="24"/>
          <w:szCs w:val="24"/>
        </w:rPr>
      </w:pPr>
      <w:r w:rsidRPr="00072391">
        <w:rPr>
          <w:sz w:val="24"/>
          <w:szCs w:val="24"/>
        </w:rPr>
        <w:t xml:space="preserve">Полученные данные не только подтвердили общий вывод о наличии регионального дефицита меди, кобальта и йода в почвах Нечерноземной зоны, но и показали весьма высокий уровень геохимической неоднородности данной территории, при наличии </w:t>
      </w:r>
      <w:r w:rsidRPr="00072391">
        <w:rPr>
          <w:i/>
          <w:sz w:val="24"/>
          <w:szCs w:val="24"/>
        </w:rPr>
        <w:t xml:space="preserve">закономерной упорядоченности пространственного распределения указанных элементов, как на региональном, так и на локальном уровне, </w:t>
      </w:r>
      <w:r w:rsidRPr="00072391">
        <w:rPr>
          <w:sz w:val="24"/>
          <w:szCs w:val="24"/>
        </w:rPr>
        <w:t>причем не только в почвенном покрове, но в растениях и адаптированных к местным концентрациям химических элементов почвенных микроорганизмах. Было показано, что супераквальные ландшафты в условиях общего дефицита микроэлементов в НЗ являются областями относительно локально обогащенными</w:t>
      </w:r>
      <w:r w:rsidRPr="00072391">
        <w:rPr>
          <w:color w:val="FF0000"/>
          <w:sz w:val="24"/>
          <w:szCs w:val="24"/>
        </w:rPr>
        <w:t>.</w:t>
      </w:r>
    </w:p>
    <w:p w:rsid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Необходимо отметить, тот факт, что, во всяком случае, по отношению к йоду, наличие такого рода неоднородностей, несомненно, имеет ряд чисто экологических (медицинских) следствий. Так, например, детальное обследование более 11500 детей в 1997-98 гг. в Белоруссии</w:t>
      </w:r>
      <w:r w:rsidR="002C47B9">
        <w:rPr>
          <w:sz w:val="24"/>
          <w:szCs w:val="24"/>
          <w:lang w:eastAsia="en-US"/>
        </w:rPr>
        <w:t xml:space="preserve">, характеризующейся широким распространением </w:t>
      </w:r>
      <w:r w:rsidR="002C47B9" w:rsidRPr="006B78BC">
        <w:rPr>
          <w:sz w:val="24"/>
          <w:szCs w:val="24"/>
          <w:lang w:eastAsia="en-US"/>
        </w:rPr>
        <w:t>л</w:t>
      </w:r>
      <w:r w:rsidR="002C47B9">
        <w:rPr>
          <w:sz w:val="24"/>
          <w:szCs w:val="24"/>
          <w:lang w:eastAsia="en-US"/>
        </w:rPr>
        <w:t>андшатов</w:t>
      </w:r>
      <w:r w:rsidRPr="006B78BC">
        <w:rPr>
          <w:sz w:val="24"/>
          <w:szCs w:val="24"/>
          <w:lang w:eastAsia="en-US"/>
        </w:rPr>
        <w:t xml:space="preserve"> </w:t>
      </w:r>
      <w:r w:rsidR="002C47B9">
        <w:rPr>
          <w:sz w:val="24"/>
          <w:szCs w:val="24"/>
          <w:lang w:eastAsia="en-US"/>
        </w:rPr>
        <w:t xml:space="preserve">полесского типа, </w:t>
      </w:r>
      <w:r w:rsidRPr="006B78BC">
        <w:rPr>
          <w:sz w:val="24"/>
          <w:szCs w:val="24"/>
          <w:lang w:eastAsia="en-US"/>
        </w:rPr>
        <w:t>показало чрезвычайно высокий уровень забо</w:t>
      </w:r>
      <w:r w:rsidR="002C47B9">
        <w:rPr>
          <w:sz w:val="24"/>
          <w:szCs w:val="24"/>
          <w:lang w:eastAsia="en-US"/>
        </w:rPr>
        <w:t>л</w:t>
      </w:r>
      <w:r w:rsidRPr="006B78BC">
        <w:rPr>
          <w:sz w:val="24"/>
          <w:szCs w:val="24"/>
          <w:lang w:eastAsia="en-US"/>
        </w:rPr>
        <w:t xml:space="preserve">еваемости ЩЖ, несомненно обусловленный наличием йододефицита. </w:t>
      </w:r>
    </w:p>
    <w:p w:rsidR="00A606E8" w:rsidRPr="006B78BC" w:rsidRDefault="00A606E8" w:rsidP="006B78BC">
      <w:pPr>
        <w:widowControl/>
        <w:autoSpaceDE/>
        <w:autoSpaceDN/>
        <w:adjustRightInd/>
        <w:spacing w:line="360" w:lineRule="auto"/>
        <w:ind w:firstLine="709"/>
        <w:jc w:val="both"/>
        <w:rPr>
          <w:sz w:val="24"/>
          <w:szCs w:val="24"/>
          <w:lang w:eastAsia="en-US"/>
        </w:rPr>
      </w:pPr>
    </w:p>
    <w:p w:rsidR="006B78BC" w:rsidRPr="006B78BC" w:rsidRDefault="00671F30" w:rsidP="006B78BC">
      <w:pPr>
        <w:widowControl/>
        <w:autoSpaceDE/>
        <w:autoSpaceDN/>
        <w:adjustRightInd/>
        <w:spacing w:line="360" w:lineRule="auto"/>
        <w:rPr>
          <w:sz w:val="24"/>
          <w:szCs w:val="24"/>
          <w:lang w:eastAsia="en-US"/>
        </w:rPr>
      </w:pPr>
      <w:r>
        <w:rPr>
          <w:sz w:val="24"/>
          <w:szCs w:val="24"/>
          <w:lang w:eastAsia="en-US"/>
        </w:rPr>
        <w:t>Таблица</w:t>
      </w:r>
      <w:r w:rsidR="00AF71F4">
        <w:rPr>
          <w:sz w:val="24"/>
          <w:szCs w:val="24"/>
          <w:lang w:eastAsia="en-US"/>
        </w:rPr>
        <w:t xml:space="preserve"> 3.1</w:t>
      </w:r>
      <w:r w:rsidR="007765CB">
        <w:rPr>
          <w:sz w:val="24"/>
          <w:szCs w:val="24"/>
          <w:lang w:eastAsia="en-US"/>
        </w:rPr>
        <w:t>5</w:t>
      </w:r>
      <w:r w:rsidR="004C53AE">
        <w:rPr>
          <w:sz w:val="24"/>
          <w:szCs w:val="24"/>
          <w:lang w:eastAsia="en-US"/>
        </w:rPr>
        <w:t>.</w:t>
      </w:r>
      <w:r>
        <w:rPr>
          <w:sz w:val="24"/>
          <w:szCs w:val="24"/>
          <w:lang w:eastAsia="en-US"/>
        </w:rPr>
        <w:t xml:space="preserve"> Характеристика йодо</w:t>
      </w:r>
      <w:r w:rsidR="006B78BC" w:rsidRPr="006B78BC">
        <w:rPr>
          <w:sz w:val="24"/>
          <w:szCs w:val="24"/>
          <w:lang w:eastAsia="en-US"/>
        </w:rPr>
        <w:t>дефицитных расстройств у детей и подростков Беларуси</w:t>
      </w:r>
    </w:p>
    <w:tbl>
      <w:tblPr>
        <w:tblW w:w="9578" w:type="dxa"/>
        <w:tblInd w:w="2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276"/>
        <w:gridCol w:w="992"/>
        <w:gridCol w:w="709"/>
        <w:gridCol w:w="851"/>
        <w:gridCol w:w="992"/>
        <w:gridCol w:w="992"/>
        <w:gridCol w:w="1072"/>
        <w:gridCol w:w="993"/>
        <w:gridCol w:w="1701"/>
      </w:tblGrid>
      <w:tr w:rsidR="006B78BC" w:rsidRPr="006B78BC" w:rsidTr="006D7CD3">
        <w:tc>
          <w:tcPr>
            <w:tcW w:w="1276" w:type="dxa"/>
            <w:shd w:val="clear" w:color="auto" w:fill="auto"/>
            <w:tcMar>
              <w:left w:w="28" w:type="dxa"/>
              <w:right w:w="28" w:type="dxa"/>
            </w:tcMar>
          </w:tcPr>
          <w:p w:rsidR="006B78BC" w:rsidRPr="00102540" w:rsidRDefault="006B78BC" w:rsidP="00102540">
            <w:pPr>
              <w:widowControl/>
              <w:autoSpaceDE/>
              <w:autoSpaceDN/>
              <w:adjustRightInd/>
              <w:jc w:val="center"/>
              <w:rPr>
                <w:sz w:val="22"/>
                <w:szCs w:val="22"/>
              </w:rPr>
            </w:pPr>
            <w:r w:rsidRPr="00102540">
              <w:rPr>
                <w:sz w:val="22"/>
                <w:szCs w:val="22"/>
              </w:rPr>
              <w:t>Область</w:t>
            </w:r>
          </w:p>
        </w:tc>
        <w:tc>
          <w:tcPr>
            <w:tcW w:w="992" w:type="dxa"/>
            <w:shd w:val="clear" w:color="auto" w:fill="auto"/>
            <w:tcMar>
              <w:left w:w="28" w:type="dxa"/>
              <w:right w:w="28" w:type="dxa"/>
            </w:tcMar>
          </w:tcPr>
          <w:p w:rsidR="006B78BC" w:rsidRPr="008A009F" w:rsidRDefault="006B78BC" w:rsidP="00102540">
            <w:pPr>
              <w:widowControl/>
              <w:autoSpaceDE/>
              <w:autoSpaceDN/>
              <w:adjustRightInd/>
              <w:jc w:val="center"/>
            </w:pPr>
            <w:r w:rsidRPr="008A009F">
              <w:t>Медиана экскреции йода с мочой, мкг/л</w:t>
            </w:r>
          </w:p>
        </w:tc>
        <w:tc>
          <w:tcPr>
            <w:tcW w:w="3544" w:type="dxa"/>
            <w:gridSpan w:val="4"/>
            <w:shd w:val="clear" w:color="auto" w:fill="auto"/>
            <w:tcMar>
              <w:left w:w="28" w:type="dxa"/>
              <w:right w:w="28" w:type="dxa"/>
            </w:tcMar>
          </w:tcPr>
          <w:p w:rsidR="006B78BC" w:rsidRPr="00102540" w:rsidRDefault="006B78BC" w:rsidP="00102540">
            <w:pPr>
              <w:widowControl/>
              <w:autoSpaceDE/>
              <w:autoSpaceDN/>
              <w:adjustRightInd/>
              <w:jc w:val="center"/>
              <w:rPr>
                <w:sz w:val="22"/>
                <w:szCs w:val="22"/>
              </w:rPr>
            </w:pPr>
            <w:r w:rsidRPr="00102540">
              <w:rPr>
                <w:sz w:val="22"/>
                <w:szCs w:val="22"/>
              </w:rPr>
              <w:t>Распространенность йодного дефицита, %</w:t>
            </w:r>
          </w:p>
        </w:tc>
        <w:tc>
          <w:tcPr>
            <w:tcW w:w="1072" w:type="dxa"/>
            <w:shd w:val="clear" w:color="auto" w:fill="auto"/>
            <w:tcMar>
              <w:left w:w="28" w:type="dxa"/>
              <w:right w:w="28" w:type="dxa"/>
            </w:tcMar>
          </w:tcPr>
          <w:p w:rsidR="006B78BC" w:rsidRPr="008A009F" w:rsidRDefault="006B78BC" w:rsidP="00102540">
            <w:pPr>
              <w:widowControl/>
              <w:autoSpaceDE/>
              <w:autoSpaceDN/>
              <w:adjustRightInd/>
              <w:jc w:val="center"/>
            </w:pPr>
            <w:r w:rsidRPr="008A009F">
              <w:t xml:space="preserve">Распространенность зоба </w:t>
            </w:r>
            <w:r w:rsidRPr="008A009F">
              <w:rPr>
                <w:spacing w:val="-8"/>
              </w:rPr>
              <w:t>пальпаторно</w:t>
            </w:r>
          </w:p>
        </w:tc>
        <w:tc>
          <w:tcPr>
            <w:tcW w:w="993" w:type="dxa"/>
            <w:shd w:val="clear" w:color="auto" w:fill="auto"/>
            <w:tcMar>
              <w:left w:w="28" w:type="dxa"/>
              <w:right w:w="28" w:type="dxa"/>
            </w:tcMar>
          </w:tcPr>
          <w:p w:rsidR="006B78BC" w:rsidRPr="008A009F" w:rsidRDefault="006B78BC" w:rsidP="00102540">
            <w:pPr>
              <w:widowControl/>
              <w:autoSpaceDE/>
              <w:autoSpaceDN/>
              <w:adjustRightInd/>
              <w:jc w:val="center"/>
            </w:pPr>
            <w:r w:rsidRPr="008A009F">
              <w:t>Распространенность зоба по УЗИ</w:t>
            </w:r>
          </w:p>
        </w:tc>
        <w:tc>
          <w:tcPr>
            <w:tcW w:w="1701" w:type="dxa"/>
            <w:shd w:val="clear" w:color="auto" w:fill="auto"/>
            <w:tcMar>
              <w:left w:w="28" w:type="dxa"/>
              <w:right w:w="28" w:type="dxa"/>
            </w:tcMar>
          </w:tcPr>
          <w:p w:rsidR="006B78BC" w:rsidRPr="008A009F" w:rsidRDefault="006B78BC" w:rsidP="00102540">
            <w:pPr>
              <w:widowControl/>
              <w:autoSpaceDE/>
              <w:autoSpaceDN/>
              <w:adjustRightInd/>
              <w:jc w:val="center"/>
            </w:pPr>
            <w:r w:rsidRPr="008A009F">
              <w:t>Степень тяжести йоддефицитных расстройств по критериям ВОЗ</w:t>
            </w:r>
          </w:p>
        </w:tc>
      </w:tr>
      <w:tr w:rsidR="006B78BC" w:rsidRPr="006B78BC" w:rsidTr="006D7CD3">
        <w:trPr>
          <w:trHeight w:val="295"/>
        </w:trPr>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Всего</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легкий</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средний</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тяжелый</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Минская</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38.1</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88.7</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25.7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43.2</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19.8</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43.8</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14.6</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средняя</w:t>
            </w: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Гомельская</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79.8</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61.8</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34.7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22.7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4.4</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22.9</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5.6</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легкая</w:t>
            </w: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Брестская</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27.3</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92.1</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17.2</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39.7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35.2</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31.7</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27.8</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средняя</w:t>
            </w: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Витебская</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40.3</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85.1</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24.7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40.7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19.7</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35.4</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23.4</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средняя</w:t>
            </w: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Могилевская</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49.0</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79.0</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28.0</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39.9</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11.1</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32.5</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14.3</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средняя</w:t>
            </w: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Гродненская</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47.0</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78.8</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24.6</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38.7</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15.5</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29.6</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17.4</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средняя</w:t>
            </w:r>
          </w:p>
        </w:tc>
      </w:tr>
      <w:tr w:rsidR="006B78BC" w:rsidRPr="006B78BC" w:rsidTr="006D7CD3">
        <w:tc>
          <w:tcPr>
            <w:tcW w:w="1276"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Беларусь</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44.5</w:t>
            </w:r>
          </w:p>
        </w:tc>
        <w:tc>
          <w:tcPr>
            <w:tcW w:w="709"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80.9</w:t>
            </w:r>
          </w:p>
        </w:tc>
        <w:tc>
          <w:tcPr>
            <w:tcW w:w="85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25.8</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37.5</w:t>
            </w:r>
          </w:p>
        </w:tc>
        <w:tc>
          <w:tcPr>
            <w:tcW w:w="99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17.6</w:t>
            </w:r>
          </w:p>
        </w:tc>
        <w:tc>
          <w:tcPr>
            <w:tcW w:w="1072"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33.4</w:t>
            </w:r>
          </w:p>
        </w:tc>
        <w:tc>
          <w:tcPr>
            <w:tcW w:w="993"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17.2</w:t>
            </w:r>
          </w:p>
        </w:tc>
        <w:tc>
          <w:tcPr>
            <w:tcW w:w="1701" w:type="dxa"/>
            <w:shd w:val="clear" w:color="auto" w:fill="auto"/>
            <w:tcMar>
              <w:left w:w="28" w:type="dxa"/>
              <w:right w:w="28" w:type="dxa"/>
            </w:tcMar>
          </w:tcPr>
          <w:p w:rsidR="006B78BC" w:rsidRPr="008A009F" w:rsidRDefault="006B78BC" w:rsidP="00102540">
            <w:pPr>
              <w:widowControl/>
              <w:autoSpaceDE/>
              <w:autoSpaceDN/>
              <w:adjustRightInd/>
              <w:spacing w:line="360" w:lineRule="auto"/>
              <w:jc w:val="center"/>
            </w:pPr>
            <w:r w:rsidRPr="008A009F">
              <w:t>средняя</w:t>
            </w:r>
          </w:p>
        </w:tc>
      </w:tr>
    </w:tbl>
    <w:p w:rsidR="006D7CD3" w:rsidRDefault="006D7CD3" w:rsidP="006B78BC">
      <w:pPr>
        <w:widowControl/>
        <w:autoSpaceDE/>
        <w:autoSpaceDN/>
        <w:adjustRightInd/>
        <w:spacing w:line="360" w:lineRule="auto"/>
        <w:ind w:firstLine="709"/>
        <w:jc w:val="both"/>
        <w:rPr>
          <w:sz w:val="24"/>
          <w:szCs w:val="24"/>
          <w:lang w:eastAsia="en-US"/>
        </w:rPr>
      </w:pP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Как видно из таблицы наименьшая медиана экскреции йода с мочой была в Брестской области (27.3 мкг/л), а наибольшая - в Гомельской (79.8 мкг/л). В Минской, Витебской, Могилевской и Гродненской областях медиана экскреции йода с мочой находилась в диапазоне 38.1-49.0 мкг/л. В целом по республике данный показатель составил 44.5 мкг/л, что расценивается как йодный дефицит средней степени тяжести. Количество детей с тяжелым йодным дефицитом (&lt;20 мкг/л) преобладало в Брестской области (35.2%), в то время, как в Гомельской таких лиц было только 4.4%. Общее количество детей с йодным дефицитом (&lt;100 мкг/л) находилось в пределах от 61.8% в Гомельской области до 92.1% в Брестской и в целом по республике составило 80.9%.</w:t>
      </w:r>
    </w:p>
    <w:p w:rsidR="006B78BC" w:rsidRPr="006B78BC" w:rsidRDefault="006B78BC" w:rsidP="006B78BC">
      <w:pPr>
        <w:spacing w:line="360" w:lineRule="auto"/>
        <w:ind w:firstLine="709"/>
        <w:jc w:val="both"/>
        <w:rPr>
          <w:sz w:val="24"/>
          <w:szCs w:val="24"/>
          <w:lang w:eastAsia="en-US"/>
        </w:rPr>
      </w:pPr>
      <w:r w:rsidRPr="006B78BC">
        <w:rPr>
          <w:sz w:val="24"/>
          <w:szCs w:val="24"/>
          <w:lang w:eastAsia="en-US"/>
        </w:rPr>
        <w:t>Наиболее точный метод оценки изменения объема щитовидной железы это УЗИ. Использование данного метода в сопоставлении с нормативами ВОЗ и ICCIDD позволило оценить степень зобной эндемии на основании результатов индивидуальной морфометрии щитовидной железы. Было установлено, что в Гомельской области зоба по данным УЗИ практически нет (5.6%), но в Брестской области, число детей с превышен</w:t>
      </w:r>
      <w:r w:rsidR="002C47B9">
        <w:rPr>
          <w:sz w:val="24"/>
          <w:szCs w:val="24"/>
          <w:lang w:eastAsia="en-US"/>
        </w:rPr>
        <w:t>ием объ</w:t>
      </w:r>
      <w:r w:rsidRPr="006B78BC">
        <w:rPr>
          <w:sz w:val="24"/>
          <w:szCs w:val="24"/>
          <w:lang w:eastAsia="en-US"/>
        </w:rPr>
        <w:t>ема щитовидной железы нормативов ВОЗ по данным УЗИ составило 27.8%, в Витебской области - 23.4%. В целом по республике распространенность зоба по данным УЗИ составила 17.2%, что расценивается ка</w:t>
      </w:r>
      <w:r w:rsidR="0053694B">
        <w:rPr>
          <w:sz w:val="24"/>
          <w:szCs w:val="24"/>
          <w:lang w:eastAsia="en-US"/>
        </w:rPr>
        <w:t>к зобная эндемия легкой степени</w:t>
      </w:r>
      <w:r w:rsidRPr="006B78BC">
        <w:rPr>
          <w:sz w:val="24"/>
          <w:szCs w:val="24"/>
        </w:rPr>
        <w:t xml:space="preserve"> </w:t>
      </w:r>
      <w:r w:rsidR="0053694B" w:rsidRPr="0053694B">
        <w:rPr>
          <w:sz w:val="24"/>
          <w:szCs w:val="24"/>
        </w:rPr>
        <w:t>[</w:t>
      </w:r>
      <w:r w:rsidRPr="006B78BC">
        <w:rPr>
          <w:sz w:val="24"/>
          <w:szCs w:val="24"/>
          <w:lang w:eastAsia="en-US"/>
        </w:rPr>
        <w:t xml:space="preserve">Мохорт, Петренко, Аринчин и др. </w:t>
      </w:r>
      <w:r w:rsidR="0053694B">
        <w:rPr>
          <w:sz w:val="24"/>
          <w:szCs w:val="24"/>
          <w:lang w:eastAsia="en-US"/>
        </w:rPr>
        <w:t>2000]</w:t>
      </w:r>
      <w:r w:rsidR="002C47B9">
        <w:rPr>
          <w:sz w:val="24"/>
          <w:szCs w:val="24"/>
          <w:lang w:eastAsia="en-US"/>
        </w:rPr>
        <w:t>.</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Предпосылками для таких выводов явились не только многочисленные случаи выявления эндемических расстройств щитовидной железы у людей, но и факты возникновения явных геохимических эпизоотий, распространенных, например, в виде массовых зобных заболеваний КРС выявленных в Белоруссии. Причем, заболевание возникает массово и нередко в ранее благополучных хозяйствах. По данным Е.А. Панковца и соавт. (1993) в 1992 году в Гомельской, Витебской и Брестской областях РБ заболевание ЩЗ выявлено в 241 хозяйстве. По данным В.В. Ковзова (1997, 1999) в отдельных хозяйствах при клиническом осмотре у 40 - 60 % поголовья телят наблюдалось значимое изменение ЩЗ.</w:t>
      </w:r>
    </w:p>
    <w:p w:rsidR="006B78BC" w:rsidRPr="006B78BC" w:rsidRDefault="006B78BC" w:rsidP="006B78BC">
      <w:pPr>
        <w:widowControl/>
        <w:autoSpaceDE/>
        <w:autoSpaceDN/>
        <w:adjustRightInd/>
        <w:spacing w:line="360" w:lineRule="auto"/>
        <w:ind w:firstLine="709"/>
        <w:jc w:val="both"/>
        <w:rPr>
          <w:sz w:val="24"/>
          <w:szCs w:val="24"/>
          <w:lang w:eastAsia="en-US"/>
        </w:rPr>
      </w:pPr>
      <w:r w:rsidRPr="006B78BC">
        <w:rPr>
          <w:sz w:val="24"/>
          <w:szCs w:val="24"/>
          <w:lang w:eastAsia="en-US"/>
        </w:rPr>
        <w:t xml:space="preserve">Таким образом, исследования в пределах НЗ также подтвердили исходную гипотезу о том, что нечерноземный регион биосферы пространственно дифференцирован в отношении </w:t>
      </w:r>
      <w:r w:rsidRPr="006B78BC">
        <w:rPr>
          <w:sz w:val="24"/>
          <w:szCs w:val="24"/>
          <w:lang w:val="en-US" w:eastAsia="en-US"/>
        </w:rPr>
        <w:t>Cu</w:t>
      </w:r>
      <w:r w:rsidRPr="006B78BC">
        <w:rPr>
          <w:sz w:val="24"/>
          <w:szCs w:val="24"/>
          <w:lang w:eastAsia="en-US"/>
        </w:rPr>
        <w:t xml:space="preserve">, </w:t>
      </w:r>
      <w:r w:rsidRPr="006B78BC">
        <w:rPr>
          <w:sz w:val="24"/>
          <w:szCs w:val="24"/>
          <w:lang w:val="en-US" w:eastAsia="en-US"/>
        </w:rPr>
        <w:t>Co</w:t>
      </w:r>
      <w:r w:rsidRPr="006B78BC">
        <w:rPr>
          <w:sz w:val="24"/>
          <w:szCs w:val="24"/>
          <w:lang w:eastAsia="en-US"/>
        </w:rPr>
        <w:t xml:space="preserve"> и </w:t>
      </w:r>
      <w:r w:rsidRPr="006B78BC">
        <w:rPr>
          <w:sz w:val="24"/>
          <w:szCs w:val="24"/>
          <w:lang w:val="en-US" w:eastAsia="en-US"/>
        </w:rPr>
        <w:t>I</w:t>
      </w:r>
      <w:r w:rsidRPr="006B78BC">
        <w:rPr>
          <w:sz w:val="24"/>
          <w:szCs w:val="24"/>
          <w:lang w:eastAsia="en-US"/>
        </w:rPr>
        <w:t xml:space="preserve">. Причем и в данном случае обнаруживают себя как региональный, так и локальный уровни дифференциации, что подтверждает соблюдение принципа иерархичности структурной организации биосферы, которая прослеживается в базовых компонентах биогеохимической пищевой цепи. </w:t>
      </w:r>
    </w:p>
    <w:p w:rsidR="006B78BC" w:rsidRPr="006D7CD3" w:rsidRDefault="006B78BC" w:rsidP="006B78BC">
      <w:pPr>
        <w:widowControl/>
        <w:autoSpaceDE/>
        <w:autoSpaceDN/>
        <w:adjustRightInd/>
        <w:spacing w:line="360" w:lineRule="auto"/>
        <w:ind w:firstLine="709"/>
        <w:jc w:val="both"/>
        <w:rPr>
          <w:sz w:val="24"/>
          <w:szCs w:val="24"/>
          <w:lang w:eastAsia="en-US"/>
        </w:rPr>
      </w:pPr>
      <w:r w:rsidRPr="006D7CD3">
        <w:rPr>
          <w:sz w:val="24"/>
          <w:szCs w:val="24"/>
          <w:lang w:eastAsia="en-US"/>
        </w:rPr>
        <w:t>Наиболее дефицитными (по всем трем элементам) являются области, маркируемые распространением подзолистых и дерново-подзолистых почв, сформированных на флювиогляциальных, песчаных и моренных отложениях, тогда как в области распространения пермских красноцветов практически все компоненты породной системы: почвы – растения – животные, оказались относительно обогащены медью.</w:t>
      </w:r>
    </w:p>
    <w:p w:rsidR="006B78BC" w:rsidRDefault="006B78BC" w:rsidP="00271A06">
      <w:pPr>
        <w:widowControl/>
        <w:autoSpaceDE/>
        <w:autoSpaceDN/>
        <w:adjustRightInd/>
        <w:spacing w:line="360" w:lineRule="auto"/>
        <w:ind w:firstLine="709"/>
        <w:jc w:val="both"/>
        <w:rPr>
          <w:sz w:val="24"/>
          <w:szCs w:val="24"/>
          <w:lang w:eastAsia="en-US"/>
        </w:rPr>
      </w:pPr>
      <w:r w:rsidRPr="006D7CD3">
        <w:rPr>
          <w:sz w:val="24"/>
          <w:szCs w:val="24"/>
          <w:lang w:eastAsia="en-US"/>
        </w:rPr>
        <w:t>Общее состояние дефицитности в данном случае не является тотальной характеристикой региона, поскольку на фоне первичной (геологической) неоднородности, наблюдается не менее закономерное вторичное перераспределение исследуемых микроэлементов между автономными и подчиненными ландшафтами одной и той же провинции. При этом степень геохимической контрастности на данном уровне дифференциации поля часто превосходит аналогичные региональные показатели. Таким образом, территории даже явно дефицитных литогеохимических провинций являются внутренне неоднородными и геохимически подчиненные ландшафты, находящиеся в их пределах, могут являться значимым источником дополнительного поступления биофильных микроэлементов в пищевые цепи.</w:t>
      </w:r>
    </w:p>
    <w:p w:rsidR="007C7486" w:rsidRPr="004640B8" w:rsidRDefault="007C7486" w:rsidP="00271A06">
      <w:pPr>
        <w:widowControl/>
        <w:autoSpaceDE/>
        <w:autoSpaceDN/>
        <w:adjustRightInd/>
        <w:spacing w:line="360" w:lineRule="auto"/>
        <w:ind w:firstLine="709"/>
        <w:jc w:val="both"/>
        <w:rPr>
          <w:sz w:val="24"/>
          <w:szCs w:val="24"/>
          <w:lang w:eastAsia="en-US"/>
        </w:rPr>
      </w:pPr>
      <w:r>
        <w:rPr>
          <w:sz w:val="24"/>
          <w:szCs w:val="24"/>
          <w:lang w:eastAsia="en-US"/>
        </w:rPr>
        <w:t xml:space="preserve">Результаты </w:t>
      </w:r>
      <w:r w:rsidRPr="007C7486">
        <w:rPr>
          <w:sz w:val="24"/>
          <w:szCs w:val="24"/>
          <w:lang w:eastAsia="en-US"/>
        </w:rPr>
        <w:t>биогеохимического районирования борного субрегиона и Нечерноземной зоны по меди, кобальту и йоду</w:t>
      </w:r>
      <w:r>
        <w:rPr>
          <w:sz w:val="24"/>
          <w:szCs w:val="24"/>
          <w:lang w:eastAsia="en-US"/>
        </w:rPr>
        <w:t xml:space="preserve"> показали, что </w:t>
      </w:r>
      <w:r w:rsidRPr="00671F30">
        <w:rPr>
          <w:sz w:val="24"/>
          <w:szCs w:val="24"/>
          <w:lang w:eastAsia="en-US"/>
        </w:rPr>
        <w:t xml:space="preserve">благодаря высокому уровню консервативности и сохранению целостности механизма миграции, </w:t>
      </w:r>
      <w:r w:rsidR="00E5121C" w:rsidRPr="00671F30">
        <w:rPr>
          <w:sz w:val="24"/>
          <w:szCs w:val="24"/>
          <w:lang w:eastAsia="en-US"/>
        </w:rPr>
        <w:t xml:space="preserve">отражающего естественно-природный результат взаимодействия живых организмов со средой обитания </w:t>
      </w:r>
      <w:r w:rsidRPr="00671F30">
        <w:rPr>
          <w:sz w:val="24"/>
          <w:szCs w:val="24"/>
          <w:lang w:eastAsia="en-US"/>
        </w:rPr>
        <w:t xml:space="preserve">основные геохимические параметры ненарушенного почвенного покрова </w:t>
      </w:r>
      <w:r w:rsidR="00E5121C" w:rsidRPr="00671F30">
        <w:rPr>
          <w:sz w:val="24"/>
          <w:szCs w:val="24"/>
          <w:lang w:eastAsia="en-US"/>
        </w:rPr>
        <w:t xml:space="preserve">на разных уровнях пространственной организации, </w:t>
      </w:r>
      <w:r w:rsidRPr="00671F30">
        <w:rPr>
          <w:sz w:val="24"/>
          <w:szCs w:val="24"/>
          <w:lang w:eastAsia="en-US"/>
        </w:rPr>
        <w:t xml:space="preserve">могут рассматриваться в качестве маркера эталонно-природных условий, репрезентативных по отношению к современному состоянию той или иной </w:t>
      </w:r>
      <w:r w:rsidR="00E5121C" w:rsidRPr="00671F30">
        <w:rPr>
          <w:sz w:val="24"/>
          <w:szCs w:val="24"/>
          <w:lang w:eastAsia="en-US"/>
        </w:rPr>
        <w:t xml:space="preserve">части </w:t>
      </w:r>
      <w:r w:rsidRPr="00671F30">
        <w:rPr>
          <w:sz w:val="24"/>
          <w:szCs w:val="24"/>
          <w:lang w:eastAsia="en-US"/>
        </w:rPr>
        <w:t>биогеохимической провинции.</w:t>
      </w:r>
      <w:r w:rsidR="002C47B9">
        <w:rPr>
          <w:sz w:val="24"/>
          <w:szCs w:val="24"/>
          <w:lang w:eastAsia="en-US"/>
        </w:rPr>
        <w:t xml:space="preserve"> </w:t>
      </w:r>
      <w:r w:rsidR="002C47B9" w:rsidRPr="004640B8">
        <w:rPr>
          <w:sz w:val="24"/>
          <w:szCs w:val="24"/>
          <w:lang w:eastAsia="en-US"/>
        </w:rPr>
        <w:t>При этом ме</w:t>
      </w:r>
      <w:r w:rsidR="00A24A0A" w:rsidRPr="004640B8">
        <w:rPr>
          <w:sz w:val="24"/>
          <w:szCs w:val="24"/>
          <w:lang w:eastAsia="en-US"/>
        </w:rPr>
        <w:t>стная флора и фауна адаптированы</w:t>
      </w:r>
      <w:r w:rsidR="002C47B9" w:rsidRPr="004640B8">
        <w:rPr>
          <w:sz w:val="24"/>
          <w:szCs w:val="24"/>
          <w:lang w:eastAsia="en-US"/>
        </w:rPr>
        <w:t xml:space="preserve"> к низкому уровню с</w:t>
      </w:r>
      <w:r w:rsidR="00A24A0A" w:rsidRPr="004640B8">
        <w:rPr>
          <w:sz w:val="24"/>
          <w:szCs w:val="24"/>
          <w:lang w:eastAsia="en-US"/>
        </w:rPr>
        <w:t>одержания меди, кобальта и йода в</w:t>
      </w:r>
      <w:r w:rsidR="002C47B9" w:rsidRPr="004640B8">
        <w:rPr>
          <w:sz w:val="24"/>
          <w:szCs w:val="24"/>
          <w:lang w:eastAsia="en-US"/>
        </w:rPr>
        <w:t xml:space="preserve"> среде, в то время, как у человека и сельскохозяйств</w:t>
      </w:r>
      <w:r w:rsidR="00A24A0A" w:rsidRPr="004640B8">
        <w:rPr>
          <w:sz w:val="24"/>
          <w:szCs w:val="24"/>
          <w:lang w:eastAsia="en-US"/>
        </w:rPr>
        <w:t>е</w:t>
      </w:r>
      <w:r w:rsidR="002C47B9" w:rsidRPr="004640B8">
        <w:rPr>
          <w:sz w:val="24"/>
          <w:szCs w:val="24"/>
          <w:lang w:eastAsia="en-US"/>
        </w:rPr>
        <w:t>нных животных наблюдаются соответствующие эндемические заболевания.</w:t>
      </w:r>
    </w:p>
    <w:p w:rsidR="009B25E0" w:rsidRPr="004640B8" w:rsidRDefault="00B35349" w:rsidP="00B35349">
      <w:pPr>
        <w:widowControl/>
        <w:autoSpaceDE/>
        <w:autoSpaceDN/>
        <w:adjustRightInd/>
        <w:spacing w:line="360" w:lineRule="auto"/>
        <w:ind w:firstLine="709"/>
        <w:jc w:val="both"/>
        <w:rPr>
          <w:sz w:val="24"/>
          <w:szCs w:val="24"/>
          <w:lang w:eastAsia="en-US"/>
        </w:rPr>
      </w:pPr>
      <w:r w:rsidRPr="004640B8">
        <w:rPr>
          <w:sz w:val="24"/>
          <w:szCs w:val="24"/>
          <w:lang w:eastAsia="en-US"/>
        </w:rPr>
        <w:t xml:space="preserve">На основании </w:t>
      </w:r>
      <w:r w:rsidR="009B25E0" w:rsidRPr="004640B8">
        <w:rPr>
          <w:sz w:val="24"/>
          <w:szCs w:val="24"/>
          <w:lang w:eastAsia="en-US"/>
        </w:rPr>
        <w:t>анализа теоретич</w:t>
      </w:r>
      <w:r w:rsidR="00B928DF">
        <w:rPr>
          <w:sz w:val="24"/>
          <w:szCs w:val="24"/>
          <w:lang w:eastAsia="en-US"/>
        </w:rPr>
        <w:t xml:space="preserve">еских положений биогеохимии и </w:t>
      </w:r>
      <w:r w:rsidRPr="004640B8">
        <w:rPr>
          <w:sz w:val="24"/>
          <w:szCs w:val="24"/>
          <w:lang w:eastAsia="en-US"/>
        </w:rPr>
        <w:t>полученных рез</w:t>
      </w:r>
      <w:r w:rsidR="009B25E0" w:rsidRPr="004640B8">
        <w:rPr>
          <w:sz w:val="24"/>
          <w:szCs w:val="24"/>
          <w:lang w:eastAsia="en-US"/>
        </w:rPr>
        <w:t xml:space="preserve">ультатов </w:t>
      </w:r>
      <w:r w:rsidR="004640B8" w:rsidRPr="004640B8">
        <w:rPr>
          <w:sz w:val="24"/>
          <w:szCs w:val="24"/>
          <w:lang w:eastAsia="en-US"/>
        </w:rPr>
        <w:t xml:space="preserve">были </w:t>
      </w:r>
      <w:r w:rsidR="00235622">
        <w:rPr>
          <w:sz w:val="24"/>
          <w:szCs w:val="24"/>
          <w:lang w:eastAsia="en-US"/>
        </w:rPr>
        <w:t>сформулированы следующе</w:t>
      </w:r>
      <w:r w:rsidRPr="004640B8">
        <w:rPr>
          <w:sz w:val="24"/>
          <w:szCs w:val="24"/>
          <w:lang w:eastAsia="en-US"/>
        </w:rPr>
        <w:t xml:space="preserve">е </w:t>
      </w:r>
      <w:r w:rsidR="00235622">
        <w:rPr>
          <w:sz w:val="24"/>
          <w:szCs w:val="24"/>
          <w:lang w:eastAsia="en-US"/>
        </w:rPr>
        <w:t>защищаемое положение</w:t>
      </w:r>
      <w:r w:rsidRPr="004640B8">
        <w:rPr>
          <w:sz w:val="24"/>
          <w:szCs w:val="24"/>
          <w:lang w:eastAsia="en-US"/>
        </w:rPr>
        <w:t xml:space="preserve">: </w:t>
      </w:r>
    </w:p>
    <w:p w:rsidR="00B35349" w:rsidRPr="006024C6" w:rsidRDefault="00B35349" w:rsidP="00235622">
      <w:pPr>
        <w:pStyle w:val="a4"/>
        <w:widowControl/>
        <w:autoSpaceDE/>
        <w:autoSpaceDN/>
        <w:adjustRightInd/>
        <w:spacing w:line="360" w:lineRule="auto"/>
        <w:ind w:left="0" w:firstLine="708"/>
        <w:jc w:val="both"/>
        <w:rPr>
          <w:b/>
          <w:i/>
          <w:sz w:val="24"/>
          <w:szCs w:val="24"/>
          <w:lang w:eastAsia="en-US"/>
        </w:rPr>
      </w:pPr>
      <w:r w:rsidRPr="006024C6">
        <w:rPr>
          <w:b/>
          <w:i/>
          <w:sz w:val="24"/>
          <w:szCs w:val="24"/>
          <w:lang w:eastAsia="en-US"/>
        </w:rPr>
        <w:t>На основе изучения геохимической структуры Прикаспийского субрегиона биосферы с избытком бора и Нечерноземной зоны с недостатком меди, кобальта и йода</w:t>
      </w:r>
      <w:r w:rsidR="00B44A71" w:rsidRPr="006024C6">
        <w:rPr>
          <w:b/>
          <w:i/>
          <w:sz w:val="24"/>
          <w:szCs w:val="24"/>
          <w:lang w:eastAsia="en-US"/>
        </w:rPr>
        <w:t xml:space="preserve"> </w:t>
      </w:r>
      <w:r w:rsidRPr="006024C6">
        <w:rPr>
          <w:b/>
          <w:i/>
          <w:sz w:val="24"/>
          <w:szCs w:val="24"/>
          <w:lang w:eastAsia="en-US"/>
        </w:rPr>
        <w:t>установлены закономерности естественного пространственного распределения указанных химических элементов, разрабо</w:t>
      </w:r>
      <w:r w:rsidR="00BA2ADA" w:rsidRPr="006024C6">
        <w:rPr>
          <w:b/>
          <w:i/>
          <w:sz w:val="24"/>
          <w:szCs w:val="24"/>
          <w:lang w:eastAsia="en-US"/>
        </w:rPr>
        <w:t xml:space="preserve">таны и реализованы принципы их </w:t>
      </w:r>
      <w:r w:rsidRPr="006024C6">
        <w:rPr>
          <w:b/>
          <w:i/>
          <w:sz w:val="24"/>
          <w:szCs w:val="24"/>
          <w:lang w:eastAsia="en-US"/>
        </w:rPr>
        <w:t xml:space="preserve">картографирования и районирования </w:t>
      </w:r>
      <w:r w:rsidR="00044482" w:rsidRPr="006024C6">
        <w:rPr>
          <w:b/>
          <w:i/>
          <w:sz w:val="24"/>
          <w:szCs w:val="24"/>
          <w:lang w:eastAsia="en-US"/>
        </w:rPr>
        <w:t xml:space="preserve">на региональном и локальном уровне </w:t>
      </w:r>
      <w:r w:rsidRPr="006024C6">
        <w:rPr>
          <w:b/>
          <w:i/>
          <w:sz w:val="24"/>
          <w:szCs w:val="24"/>
          <w:lang w:eastAsia="en-US"/>
        </w:rPr>
        <w:t>с учетом литогеохимических и ландшафтно-геохимических факторов дифференциации</w:t>
      </w:r>
      <w:r w:rsidR="000C00A6">
        <w:rPr>
          <w:b/>
          <w:i/>
          <w:sz w:val="24"/>
          <w:szCs w:val="24"/>
          <w:lang w:eastAsia="en-US"/>
        </w:rPr>
        <w:t xml:space="preserve">. На </w:t>
      </w:r>
      <w:r w:rsidRPr="006024C6">
        <w:rPr>
          <w:b/>
          <w:i/>
          <w:sz w:val="24"/>
          <w:szCs w:val="24"/>
          <w:lang w:eastAsia="en-US"/>
        </w:rPr>
        <w:t xml:space="preserve">базе критерия </w:t>
      </w:r>
      <w:r w:rsidR="00235622" w:rsidRPr="006024C6">
        <w:rPr>
          <w:b/>
          <w:i/>
          <w:sz w:val="24"/>
          <w:szCs w:val="24"/>
          <w:lang w:eastAsia="en-US"/>
        </w:rPr>
        <w:t>В.В. Ковальск</w:t>
      </w:r>
      <w:r w:rsidR="000C00A6">
        <w:rPr>
          <w:b/>
          <w:i/>
          <w:sz w:val="24"/>
          <w:szCs w:val="24"/>
          <w:lang w:eastAsia="en-US"/>
        </w:rPr>
        <w:t xml:space="preserve">ого </w:t>
      </w:r>
      <w:r w:rsidR="000C00A6" w:rsidRPr="000C00A6">
        <w:rPr>
          <w:b/>
          <w:i/>
          <w:sz w:val="24"/>
          <w:szCs w:val="24"/>
          <w:lang w:eastAsia="en-US"/>
        </w:rPr>
        <w:t xml:space="preserve">впервые </w:t>
      </w:r>
      <w:r w:rsidR="000C00A6">
        <w:rPr>
          <w:b/>
          <w:i/>
          <w:sz w:val="24"/>
          <w:szCs w:val="24"/>
          <w:lang w:eastAsia="en-US"/>
        </w:rPr>
        <w:t xml:space="preserve">были </w:t>
      </w:r>
      <w:r w:rsidRPr="006024C6">
        <w:rPr>
          <w:b/>
          <w:i/>
          <w:sz w:val="24"/>
          <w:szCs w:val="24"/>
          <w:lang w:eastAsia="en-US"/>
        </w:rPr>
        <w:t xml:space="preserve">выявлены </w:t>
      </w:r>
      <w:r w:rsidR="000C00A6">
        <w:rPr>
          <w:b/>
          <w:i/>
          <w:sz w:val="24"/>
          <w:szCs w:val="24"/>
          <w:lang w:eastAsia="en-US"/>
        </w:rPr>
        <w:t xml:space="preserve">территории с наиболее вероятного </w:t>
      </w:r>
      <w:r w:rsidRPr="006024C6">
        <w:rPr>
          <w:b/>
          <w:i/>
          <w:sz w:val="24"/>
          <w:szCs w:val="24"/>
          <w:lang w:eastAsia="en-US"/>
        </w:rPr>
        <w:t>поя</w:t>
      </w:r>
      <w:r w:rsidR="00B44A71" w:rsidRPr="006024C6">
        <w:rPr>
          <w:b/>
          <w:i/>
          <w:sz w:val="24"/>
          <w:szCs w:val="24"/>
          <w:lang w:eastAsia="en-US"/>
        </w:rPr>
        <w:t>вления эндемических заболеваний</w:t>
      </w:r>
      <w:r w:rsidR="000C00A6">
        <w:rPr>
          <w:b/>
          <w:i/>
          <w:sz w:val="24"/>
          <w:szCs w:val="24"/>
          <w:lang w:eastAsia="en-US"/>
        </w:rPr>
        <w:t xml:space="preserve"> геох</w:t>
      </w:r>
      <w:r w:rsidR="009D187B">
        <w:rPr>
          <w:b/>
          <w:i/>
          <w:sz w:val="24"/>
          <w:szCs w:val="24"/>
          <w:lang w:eastAsia="en-US"/>
        </w:rPr>
        <w:t>и</w:t>
      </w:r>
      <w:r w:rsidR="000C00A6">
        <w:rPr>
          <w:b/>
          <w:i/>
          <w:sz w:val="24"/>
          <w:szCs w:val="24"/>
          <w:lang w:eastAsia="en-US"/>
        </w:rPr>
        <w:t>мической природы. П</w:t>
      </w:r>
      <w:r w:rsidRPr="006024C6">
        <w:rPr>
          <w:b/>
          <w:i/>
          <w:sz w:val="24"/>
          <w:szCs w:val="24"/>
          <w:lang w:eastAsia="en-US"/>
        </w:rPr>
        <w:t xml:space="preserve">оказано, что в условиях общего дефицита супераквальные ландшафты являются областями относительного накопления </w:t>
      </w:r>
      <w:r w:rsidR="000C00A6">
        <w:rPr>
          <w:b/>
          <w:i/>
          <w:sz w:val="24"/>
          <w:szCs w:val="24"/>
          <w:lang w:eastAsia="en-US"/>
        </w:rPr>
        <w:t>меди, к</w:t>
      </w:r>
      <w:r w:rsidR="00FA00D9">
        <w:rPr>
          <w:b/>
          <w:i/>
          <w:sz w:val="24"/>
          <w:szCs w:val="24"/>
          <w:lang w:eastAsia="en-US"/>
        </w:rPr>
        <w:t>о</w:t>
      </w:r>
      <w:r w:rsidR="000C00A6">
        <w:rPr>
          <w:b/>
          <w:i/>
          <w:sz w:val="24"/>
          <w:szCs w:val="24"/>
          <w:lang w:eastAsia="en-US"/>
        </w:rPr>
        <w:t>бальта и йода</w:t>
      </w:r>
      <w:r w:rsidR="000C00A6" w:rsidRPr="006024C6">
        <w:rPr>
          <w:b/>
          <w:i/>
          <w:sz w:val="24"/>
          <w:szCs w:val="24"/>
          <w:lang w:eastAsia="en-US"/>
        </w:rPr>
        <w:t xml:space="preserve"> </w:t>
      </w:r>
      <w:r w:rsidRPr="006024C6">
        <w:rPr>
          <w:b/>
          <w:i/>
          <w:sz w:val="24"/>
          <w:szCs w:val="24"/>
          <w:lang w:eastAsia="en-US"/>
        </w:rPr>
        <w:t>и могут рассматриваться в качестве источников их дополнительного поступления</w:t>
      </w:r>
      <w:r w:rsidR="00B44A71" w:rsidRPr="006024C6">
        <w:rPr>
          <w:b/>
          <w:i/>
          <w:sz w:val="24"/>
          <w:szCs w:val="24"/>
          <w:lang w:eastAsia="en-US"/>
        </w:rPr>
        <w:t xml:space="preserve"> в пищевые цепи</w:t>
      </w:r>
      <w:r w:rsidR="000C00A6">
        <w:rPr>
          <w:b/>
          <w:i/>
          <w:sz w:val="24"/>
          <w:szCs w:val="24"/>
          <w:lang w:eastAsia="en-US"/>
        </w:rPr>
        <w:t>.</w:t>
      </w:r>
      <w:r w:rsidR="00600467" w:rsidRPr="006024C6">
        <w:rPr>
          <w:b/>
          <w:i/>
          <w:sz w:val="24"/>
          <w:szCs w:val="24"/>
          <w:lang w:eastAsia="en-US"/>
        </w:rPr>
        <w:t xml:space="preserve"> </w:t>
      </w:r>
    </w:p>
    <w:p w:rsidR="00E247E0" w:rsidRPr="004640B8" w:rsidRDefault="006B78BC" w:rsidP="00DE0AA0">
      <w:pPr>
        <w:pStyle w:val="11"/>
      </w:pPr>
      <w:r w:rsidRPr="00054668">
        <w:rPr>
          <w:i/>
        </w:rPr>
        <w:br w:type="page"/>
      </w:r>
      <w:bookmarkStart w:id="59" w:name="_Toc452517059"/>
      <w:bookmarkStart w:id="60" w:name="_Toc454567488"/>
      <w:bookmarkStart w:id="61" w:name="_Toc323578160"/>
      <w:r w:rsidR="00E247E0" w:rsidRPr="004640B8">
        <w:t>Глава 4</w:t>
      </w:r>
      <w:r w:rsidR="00524673" w:rsidRPr="004640B8">
        <w:t xml:space="preserve">. </w:t>
      </w:r>
      <w:r w:rsidR="00694599" w:rsidRPr="004640B8">
        <w:t>ПРОСТРАНСТВЕНН</w:t>
      </w:r>
      <w:r w:rsidR="00524673" w:rsidRPr="004640B8">
        <w:t>АЯ</w:t>
      </w:r>
      <w:r w:rsidR="00694599" w:rsidRPr="004640B8">
        <w:t xml:space="preserve"> СТРУКТУР</w:t>
      </w:r>
      <w:r w:rsidR="00524673" w:rsidRPr="004640B8">
        <w:t>А</w:t>
      </w:r>
      <w:r w:rsidR="00694599" w:rsidRPr="004640B8">
        <w:t xml:space="preserve"> БИО</w:t>
      </w:r>
      <w:r w:rsidR="004B19E7" w:rsidRPr="004640B8">
        <w:t>ГЕО</w:t>
      </w:r>
      <w:r w:rsidR="00694599" w:rsidRPr="004640B8">
        <w:t>ХИМИЧЕСКИХ ПРОВИНЦИЙ ТЕХНОГЕННОГО ГЕНЕЗИСА</w:t>
      </w:r>
      <w:bookmarkEnd w:id="59"/>
      <w:bookmarkEnd w:id="60"/>
    </w:p>
    <w:p w:rsidR="00E247E0" w:rsidRPr="004640B8" w:rsidRDefault="00E247E0" w:rsidP="00DE0AA0">
      <w:pPr>
        <w:pStyle w:val="11"/>
      </w:pPr>
    </w:p>
    <w:p w:rsidR="00E247E0" w:rsidRPr="00044482" w:rsidRDefault="004B19E7" w:rsidP="00044482">
      <w:pPr>
        <w:pStyle w:val="2"/>
      </w:pPr>
      <w:bookmarkStart w:id="62" w:name="_Toc452517060"/>
      <w:bookmarkStart w:id="63" w:name="_Toc454567489"/>
      <w:r w:rsidRPr="00044482">
        <w:t>4.1 Пространственная структура р</w:t>
      </w:r>
      <w:r w:rsidR="00271A06" w:rsidRPr="00044482">
        <w:t>адиобио</w:t>
      </w:r>
      <w:r w:rsidRPr="00044482">
        <w:t>гео</w:t>
      </w:r>
      <w:r w:rsidR="00271A06" w:rsidRPr="00044482">
        <w:t>химически</w:t>
      </w:r>
      <w:r w:rsidRPr="00044482">
        <w:t>х провинций</w:t>
      </w:r>
      <w:bookmarkEnd w:id="62"/>
      <w:bookmarkEnd w:id="63"/>
    </w:p>
    <w:p w:rsidR="00B171DE" w:rsidRPr="00EC135A" w:rsidRDefault="00B171DE" w:rsidP="00637EAD">
      <w:pPr>
        <w:pStyle w:val="2"/>
        <w:ind w:left="142"/>
      </w:pPr>
    </w:p>
    <w:p w:rsidR="00E247E0" w:rsidRPr="00EC135A" w:rsidRDefault="00E247E0" w:rsidP="0083092F">
      <w:pPr>
        <w:tabs>
          <w:tab w:val="num" w:pos="720"/>
        </w:tabs>
        <w:spacing w:line="360" w:lineRule="auto"/>
        <w:jc w:val="both"/>
        <w:rPr>
          <w:sz w:val="24"/>
          <w:szCs w:val="24"/>
        </w:rPr>
      </w:pPr>
      <w:r w:rsidRPr="00EC135A">
        <w:rPr>
          <w:sz w:val="24"/>
          <w:szCs w:val="24"/>
        </w:rPr>
        <w:tab/>
        <w:t xml:space="preserve">Изучение поведения радиоактивных элементов в биосфере было начато В.И. Вернадским еще в конце 20-х годов прошлого века. Тогда исследовалась специфика аккумуляции радиоактивных элементов живым веществом, их влияние на рост и развитие растений и разрабатывались подходы к созданию радиогеохимической карты СССР </w:t>
      </w:r>
      <w:r w:rsidR="0053694B" w:rsidRPr="0053694B">
        <w:rPr>
          <w:sz w:val="24"/>
          <w:szCs w:val="24"/>
        </w:rPr>
        <w:t>[</w:t>
      </w:r>
      <w:r w:rsidR="0053694B">
        <w:rPr>
          <w:sz w:val="24"/>
          <w:szCs w:val="24"/>
        </w:rPr>
        <w:t>Вернадский, 2013, т.9, с. 383]</w:t>
      </w:r>
      <w:r w:rsidRPr="00EC135A">
        <w:rPr>
          <w:sz w:val="24"/>
          <w:szCs w:val="24"/>
        </w:rPr>
        <w:t>.</w:t>
      </w:r>
    </w:p>
    <w:p w:rsidR="00E247E0" w:rsidRPr="00EC135A" w:rsidRDefault="00E247E0" w:rsidP="0083092F">
      <w:pPr>
        <w:tabs>
          <w:tab w:val="num" w:pos="720"/>
        </w:tabs>
        <w:spacing w:line="360" w:lineRule="auto"/>
        <w:jc w:val="both"/>
        <w:rPr>
          <w:sz w:val="24"/>
          <w:szCs w:val="24"/>
        </w:rPr>
      </w:pPr>
      <w:r w:rsidRPr="00EC135A">
        <w:rPr>
          <w:sz w:val="24"/>
          <w:szCs w:val="24"/>
        </w:rPr>
        <w:tab/>
        <w:t>Исследования поведения искусственных радионуклидов в различных объектах биосферы и пищевых цепях, влияния ионизирующего излучения на человека и животных ведутся в Г</w:t>
      </w:r>
      <w:r w:rsidR="00C52CB6">
        <w:rPr>
          <w:sz w:val="24"/>
          <w:szCs w:val="24"/>
        </w:rPr>
        <w:t>ЕОХИ РАН</w:t>
      </w:r>
      <w:r w:rsidRPr="00EC135A">
        <w:rPr>
          <w:sz w:val="24"/>
          <w:szCs w:val="24"/>
        </w:rPr>
        <w:t xml:space="preserve"> </w:t>
      </w:r>
      <w:r w:rsidR="009C1FFC">
        <w:rPr>
          <w:sz w:val="24"/>
          <w:szCs w:val="24"/>
        </w:rPr>
        <w:t>и других организациях России с начала 50-х годов XX века,</w:t>
      </w:r>
      <w:r w:rsidRPr="00EC135A">
        <w:rPr>
          <w:sz w:val="24"/>
          <w:szCs w:val="24"/>
        </w:rPr>
        <w:t xml:space="preserve"> особо интенсифицировавшись с началом регулярных ядерных испытаний и строительством предприятий, производящих ядерные продукты для военных и мирных целей </w:t>
      </w:r>
      <w:r w:rsidR="0053694B" w:rsidRPr="0053694B">
        <w:rPr>
          <w:sz w:val="24"/>
          <w:szCs w:val="24"/>
        </w:rPr>
        <w:t>[</w:t>
      </w:r>
      <w:r w:rsidRPr="00EC135A">
        <w:rPr>
          <w:sz w:val="24"/>
          <w:szCs w:val="24"/>
        </w:rPr>
        <w:t>Тимофеев-Ресовский</w:t>
      </w:r>
      <w:r w:rsidR="00C52CB6">
        <w:rPr>
          <w:sz w:val="24"/>
          <w:szCs w:val="24"/>
        </w:rPr>
        <w:t xml:space="preserve"> и др.</w:t>
      </w:r>
      <w:r w:rsidRPr="00EC135A">
        <w:rPr>
          <w:sz w:val="24"/>
          <w:szCs w:val="24"/>
        </w:rPr>
        <w:t xml:space="preserve">, </w:t>
      </w:r>
      <w:r w:rsidR="00C52CB6">
        <w:rPr>
          <w:sz w:val="24"/>
          <w:szCs w:val="24"/>
        </w:rPr>
        <w:t xml:space="preserve">1966; </w:t>
      </w:r>
      <w:r w:rsidRPr="00EC135A">
        <w:rPr>
          <w:sz w:val="24"/>
          <w:szCs w:val="24"/>
        </w:rPr>
        <w:t xml:space="preserve">Клечковский, </w:t>
      </w:r>
      <w:r w:rsidR="00C52CB6" w:rsidRPr="00C52CB6">
        <w:rPr>
          <w:bCs/>
          <w:sz w:val="24"/>
          <w:szCs w:val="24"/>
        </w:rPr>
        <w:t>Гулякин</w:t>
      </w:r>
      <w:r w:rsidR="00C52CB6">
        <w:rPr>
          <w:bCs/>
          <w:sz w:val="24"/>
          <w:szCs w:val="24"/>
        </w:rPr>
        <w:t>, 1958;</w:t>
      </w:r>
      <w:r w:rsidR="00C52CB6" w:rsidRPr="00C52CB6">
        <w:rPr>
          <w:bCs/>
          <w:sz w:val="24"/>
          <w:szCs w:val="24"/>
        </w:rPr>
        <w:t xml:space="preserve"> </w:t>
      </w:r>
      <w:r w:rsidRPr="00EC135A">
        <w:rPr>
          <w:sz w:val="24"/>
          <w:szCs w:val="24"/>
        </w:rPr>
        <w:t xml:space="preserve">Юдинцева, Гулякин, 1968; Павлоцкая, </w:t>
      </w:r>
      <w:r w:rsidR="009C1FFC">
        <w:rPr>
          <w:sz w:val="24"/>
          <w:szCs w:val="24"/>
        </w:rPr>
        <w:t xml:space="preserve">Тюрюканова, Баранов, </w:t>
      </w:r>
      <w:r w:rsidRPr="00EC135A">
        <w:rPr>
          <w:sz w:val="24"/>
          <w:szCs w:val="24"/>
        </w:rPr>
        <w:t xml:space="preserve">1970; Тюрюканова, 1974а, 1974б; </w:t>
      </w:r>
      <w:r w:rsidR="0053694B">
        <w:rPr>
          <w:sz w:val="24"/>
          <w:szCs w:val="24"/>
        </w:rPr>
        <w:t>Алексахин, 1963, 1982]</w:t>
      </w:r>
      <w:r w:rsidRPr="00EC135A">
        <w:rPr>
          <w:sz w:val="24"/>
          <w:szCs w:val="24"/>
        </w:rPr>
        <w:t>. Однако первое исследование геохимического поведения радионуклидов, проведенное именно с позиций геохимической экологии, было осуществлено В.В. Ковальским только в конце 60-х годов на примере отслеживания путей миграции соединений урана на территории современной Кирг</w:t>
      </w:r>
      <w:r w:rsidR="0053694B">
        <w:rPr>
          <w:sz w:val="24"/>
          <w:szCs w:val="24"/>
        </w:rPr>
        <w:t>изии в районе оз. Иссык-Куль [Ковальский, 1974, с. 229-252]</w:t>
      </w:r>
      <w:r w:rsidR="009C1FFC">
        <w:rPr>
          <w:sz w:val="24"/>
          <w:szCs w:val="24"/>
        </w:rPr>
        <w:t>.</w:t>
      </w:r>
    </w:p>
    <w:p w:rsidR="00E247E0" w:rsidRPr="00B171DE" w:rsidRDefault="00E247E0" w:rsidP="0083092F">
      <w:pPr>
        <w:tabs>
          <w:tab w:val="num" w:pos="720"/>
        </w:tabs>
        <w:spacing w:line="360" w:lineRule="auto"/>
        <w:jc w:val="both"/>
        <w:rPr>
          <w:sz w:val="16"/>
          <w:szCs w:val="16"/>
        </w:rPr>
      </w:pPr>
    </w:p>
    <w:p w:rsidR="00E247E0" w:rsidRPr="00360234" w:rsidRDefault="004B19E7" w:rsidP="00044482">
      <w:pPr>
        <w:pStyle w:val="3"/>
        <w:rPr>
          <w:lang w:val="ru-RU"/>
        </w:rPr>
      </w:pPr>
      <w:bookmarkStart w:id="64" w:name="_Toc452517061"/>
      <w:bookmarkStart w:id="65" w:name="_Toc454567490"/>
      <w:r w:rsidRPr="00360234">
        <w:rPr>
          <w:lang w:val="ru-RU"/>
        </w:rPr>
        <w:t xml:space="preserve">4.1.1 </w:t>
      </w:r>
      <w:r w:rsidR="00E247E0" w:rsidRPr="00360234">
        <w:rPr>
          <w:lang w:val="ru-RU"/>
        </w:rPr>
        <w:t>Структурная организация радиобио</w:t>
      </w:r>
      <w:r w:rsidRPr="00360234">
        <w:rPr>
          <w:lang w:val="ru-RU"/>
        </w:rPr>
        <w:t>гео</w:t>
      </w:r>
      <w:r w:rsidR="00E247E0" w:rsidRPr="00360234">
        <w:rPr>
          <w:lang w:val="ru-RU"/>
        </w:rPr>
        <w:t>х</w:t>
      </w:r>
      <w:r w:rsidRPr="00360234">
        <w:rPr>
          <w:lang w:val="ru-RU"/>
        </w:rPr>
        <w:t>и</w:t>
      </w:r>
      <w:r w:rsidR="00E247E0" w:rsidRPr="00360234">
        <w:rPr>
          <w:lang w:val="ru-RU"/>
        </w:rPr>
        <w:t>мических провинций природного генезиса</w:t>
      </w:r>
      <w:bookmarkEnd w:id="64"/>
      <w:bookmarkEnd w:id="65"/>
    </w:p>
    <w:p w:rsidR="004B19E7" w:rsidRPr="00B171DE" w:rsidRDefault="004B19E7" w:rsidP="00637EAD">
      <w:pPr>
        <w:tabs>
          <w:tab w:val="num" w:pos="720"/>
        </w:tabs>
        <w:spacing w:line="360" w:lineRule="auto"/>
        <w:jc w:val="center"/>
        <w:rPr>
          <w:b/>
          <w:sz w:val="16"/>
          <w:szCs w:val="16"/>
        </w:rPr>
      </w:pPr>
    </w:p>
    <w:p w:rsidR="00E247E0" w:rsidRPr="00EC135A" w:rsidRDefault="00E247E0" w:rsidP="0083092F">
      <w:pPr>
        <w:tabs>
          <w:tab w:val="num" w:pos="720"/>
        </w:tabs>
        <w:spacing w:line="360" w:lineRule="auto"/>
        <w:jc w:val="both"/>
        <w:rPr>
          <w:sz w:val="24"/>
          <w:szCs w:val="24"/>
        </w:rPr>
      </w:pPr>
      <w:r w:rsidRPr="00EC135A">
        <w:rPr>
          <w:sz w:val="24"/>
          <w:szCs w:val="24"/>
        </w:rPr>
        <w:tab/>
      </w:r>
      <w:r w:rsidRPr="00671F30">
        <w:rPr>
          <w:sz w:val="24"/>
          <w:szCs w:val="24"/>
        </w:rPr>
        <w:t>Ради</w:t>
      </w:r>
      <w:r w:rsidR="00355DF6" w:rsidRPr="00671F30">
        <w:rPr>
          <w:sz w:val="24"/>
          <w:szCs w:val="24"/>
        </w:rPr>
        <w:t>оактивность</w:t>
      </w:r>
      <w:r w:rsidRPr="00671F30">
        <w:rPr>
          <w:sz w:val="24"/>
          <w:szCs w:val="24"/>
        </w:rPr>
        <w:t xml:space="preserve"> яв</w:t>
      </w:r>
      <w:r w:rsidRPr="00EC135A">
        <w:rPr>
          <w:sz w:val="24"/>
          <w:szCs w:val="24"/>
        </w:rPr>
        <w:t xml:space="preserve">ляется исконной и неотъемлемой составляющей любой из существующих геосистем планеты. Благодаря способности атомных ядер распадаться с выделением больших количеств энергии, радиоактивные элементы не только обеспечивают существующий температурный баланс между внутренними и внешними оболочками Земли, но и играют важнейшую роль в истории технического развития цивилизации. </w:t>
      </w:r>
    </w:p>
    <w:p w:rsidR="00E247E0" w:rsidRPr="00EC135A" w:rsidRDefault="00E247E0" w:rsidP="0083092F">
      <w:pPr>
        <w:tabs>
          <w:tab w:val="num" w:pos="720"/>
        </w:tabs>
        <w:spacing w:line="360" w:lineRule="auto"/>
        <w:jc w:val="both"/>
        <w:rPr>
          <w:sz w:val="24"/>
          <w:szCs w:val="24"/>
        </w:rPr>
      </w:pPr>
      <w:r w:rsidRPr="00EC135A">
        <w:rPr>
          <w:sz w:val="24"/>
          <w:szCs w:val="24"/>
        </w:rPr>
        <w:tab/>
        <w:t xml:space="preserve">Естественный радиационный фон складывается из воздействия космического излучения и излучения, возникающего в результате самопроизвольного распада природных радиоактивных изотопов. Космическое излучение носит глобальный характер, а его уровень зависит от географического положения местности и высоты над уровнем моря. В районе экватора доза облучения составляет около 35 мрад/год, в Москве, Лондоне, Нью-Йорке - примерно 50 мрад/год, а на высоте 4500 м над уровнем моря - порядка 300 мрад/год. </w:t>
      </w:r>
    </w:p>
    <w:p w:rsidR="00E247E0" w:rsidRPr="00EC135A" w:rsidRDefault="00E247E0" w:rsidP="0083092F">
      <w:pPr>
        <w:tabs>
          <w:tab w:val="num" w:pos="720"/>
        </w:tabs>
        <w:spacing w:line="360" w:lineRule="auto"/>
        <w:jc w:val="both"/>
        <w:rPr>
          <w:sz w:val="24"/>
          <w:szCs w:val="24"/>
        </w:rPr>
      </w:pPr>
      <w:r w:rsidRPr="00EC135A">
        <w:rPr>
          <w:sz w:val="24"/>
          <w:szCs w:val="24"/>
        </w:rPr>
        <w:tab/>
        <w:t xml:space="preserve">Все существующие природные радиоизотопы по генетическому признаку делятся на 2 группы. Большая их часть представляет собой продукты самопроизвольного распада так называемых «тяжелых» порождающих элементов, тория-232 и урана-238+235, которые, как и калий-40, представляют собой исходные составляющие первичной материи, участвующей в формировании Солнечной системы. </w:t>
      </w:r>
    </w:p>
    <w:p w:rsidR="00E247E0" w:rsidRPr="00EC135A" w:rsidRDefault="00E247E0" w:rsidP="0083092F">
      <w:pPr>
        <w:tabs>
          <w:tab w:val="num" w:pos="720"/>
        </w:tabs>
        <w:spacing w:line="360" w:lineRule="auto"/>
        <w:jc w:val="both"/>
        <w:rPr>
          <w:sz w:val="24"/>
          <w:szCs w:val="24"/>
        </w:rPr>
      </w:pPr>
      <w:r w:rsidRPr="00EC135A">
        <w:rPr>
          <w:sz w:val="24"/>
          <w:szCs w:val="24"/>
        </w:rPr>
        <w:tab/>
        <w:t>Значительно меньшую по активности часть составляет так называемая группа «легких» радиоизотопов, таких как тритий (Н</w:t>
      </w:r>
      <w:r w:rsidRPr="00EC135A">
        <w:rPr>
          <w:sz w:val="24"/>
          <w:szCs w:val="24"/>
          <w:vertAlign w:val="superscript"/>
        </w:rPr>
        <w:t>3</w:t>
      </w:r>
      <w:r w:rsidRPr="00EC135A">
        <w:rPr>
          <w:sz w:val="24"/>
          <w:szCs w:val="24"/>
        </w:rPr>
        <w:t>), радиоуглерод (С</w:t>
      </w:r>
      <w:r w:rsidRPr="00EC135A">
        <w:rPr>
          <w:sz w:val="24"/>
          <w:szCs w:val="24"/>
          <w:vertAlign w:val="superscript"/>
        </w:rPr>
        <w:t>14</w:t>
      </w:r>
      <w:r w:rsidRPr="00EC135A">
        <w:rPr>
          <w:sz w:val="24"/>
          <w:szCs w:val="24"/>
        </w:rPr>
        <w:t>) или бериллий (Ве</w:t>
      </w:r>
      <w:r w:rsidRPr="00EC135A">
        <w:rPr>
          <w:sz w:val="24"/>
          <w:szCs w:val="24"/>
          <w:vertAlign w:val="superscript"/>
        </w:rPr>
        <w:t>8</w:t>
      </w:r>
      <w:r w:rsidRPr="00EC135A">
        <w:rPr>
          <w:sz w:val="24"/>
          <w:szCs w:val="24"/>
        </w:rPr>
        <w:t xml:space="preserve">), которая формируется в результате взаимодействия атомов водорода, азота и кислорода с излучением космоса, но все вместе они формируют естественный радиационный фон ионизирующего излучения, способного значимо влиять на протекание ряда важнейших биохимических реакций. </w:t>
      </w:r>
    </w:p>
    <w:p w:rsidR="00E247E0" w:rsidRPr="00EC135A" w:rsidRDefault="00E247E0" w:rsidP="0083092F">
      <w:pPr>
        <w:tabs>
          <w:tab w:val="num" w:pos="720"/>
        </w:tabs>
        <w:spacing w:line="360" w:lineRule="auto"/>
        <w:jc w:val="both"/>
        <w:rPr>
          <w:sz w:val="24"/>
          <w:szCs w:val="24"/>
        </w:rPr>
      </w:pPr>
      <w:r w:rsidRPr="00EC135A">
        <w:rPr>
          <w:sz w:val="24"/>
          <w:szCs w:val="24"/>
        </w:rPr>
        <w:tab/>
        <w:t xml:space="preserve">Естественный радиационный фон способен меняться и в зависимости от содержания в почве и воздухе радиоактивного </w:t>
      </w:r>
      <w:r w:rsidRPr="00EC135A">
        <w:rPr>
          <w:sz w:val="24"/>
          <w:szCs w:val="24"/>
          <w:vertAlign w:val="superscript"/>
        </w:rPr>
        <w:t>222+219</w:t>
      </w:r>
      <w:r w:rsidRPr="00EC135A">
        <w:rPr>
          <w:sz w:val="24"/>
          <w:szCs w:val="24"/>
        </w:rPr>
        <w:t>Rn, которое варьирует в пределах от 0,37 до 740 кБк/м</w:t>
      </w:r>
      <w:r w:rsidRPr="00EC135A">
        <w:rPr>
          <w:sz w:val="24"/>
          <w:szCs w:val="24"/>
          <w:vertAlign w:val="superscript"/>
        </w:rPr>
        <w:t>3</w:t>
      </w:r>
      <w:r w:rsidRPr="00EC135A">
        <w:rPr>
          <w:sz w:val="24"/>
          <w:szCs w:val="24"/>
        </w:rPr>
        <w:t xml:space="preserve"> и сильно изменяется от степени выветривания, возраста вмещающих пород, конфигурации активных геологических разломов и текущего состояния атмосферы.</w:t>
      </w:r>
    </w:p>
    <w:p w:rsidR="00E247E0" w:rsidRPr="00EC135A" w:rsidRDefault="00E247E0" w:rsidP="00AD2B71">
      <w:pPr>
        <w:tabs>
          <w:tab w:val="num" w:pos="720"/>
        </w:tabs>
        <w:spacing w:before="120" w:line="360" w:lineRule="auto"/>
        <w:jc w:val="both"/>
        <w:rPr>
          <w:sz w:val="24"/>
          <w:szCs w:val="24"/>
        </w:rPr>
      </w:pPr>
      <w:r w:rsidRPr="00EC135A">
        <w:rPr>
          <w:sz w:val="24"/>
          <w:szCs w:val="24"/>
        </w:rPr>
        <w:tab/>
        <w:t xml:space="preserve">Исследования показали, что содержание естественных </w:t>
      </w:r>
      <w:r w:rsidR="009C1FFC">
        <w:rPr>
          <w:sz w:val="24"/>
          <w:szCs w:val="24"/>
        </w:rPr>
        <w:t>радиронуклидов (</w:t>
      </w:r>
      <w:r w:rsidRPr="00EC135A">
        <w:rPr>
          <w:sz w:val="24"/>
          <w:szCs w:val="24"/>
        </w:rPr>
        <w:t>РН</w:t>
      </w:r>
      <w:r w:rsidR="009C1FFC">
        <w:rPr>
          <w:sz w:val="24"/>
          <w:szCs w:val="24"/>
        </w:rPr>
        <w:t>)</w:t>
      </w:r>
      <w:r w:rsidRPr="00EC135A">
        <w:rPr>
          <w:sz w:val="24"/>
          <w:szCs w:val="24"/>
        </w:rPr>
        <w:t xml:space="preserve"> существенным образом завис</w:t>
      </w:r>
      <w:r w:rsidR="009C1FFC">
        <w:rPr>
          <w:sz w:val="24"/>
          <w:szCs w:val="24"/>
        </w:rPr>
        <w:t>ит и от состава слагающих пород</w:t>
      </w:r>
      <w:r w:rsidRPr="00EC135A">
        <w:rPr>
          <w:sz w:val="24"/>
          <w:szCs w:val="24"/>
        </w:rPr>
        <w:t xml:space="preserve"> (</w:t>
      </w:r>
      <w:r w:rsidR="009C1FFC">
        <w:rPr>
          <w:sz w:val="24"/>
          <w:szCs w:val="24"/>
        </w:rPr>
        <w:t>таблица 3.15</w:t>
      </w:r>
      <w:r w:rsidRPr="00EC135A">
        <w:rPr>
          <w:sz w:val="24"/>
          <w:szCs w:val="24"/>
        </w:rPr>
        <w:t>) Так их содержание в биогенных и осадочных породах, например, известняках и мраморах, оказывается в разы ниже, а в магматических в разы выше, чем среднее значение, определенное для всей земной коры.</w:t>
      </w:r>
    </w:p>
    <w:p w:rsidR="008A009F" w:rsidRPr="00EC135A" w:rsidRDefault="00E247E0" w:rsidP="00AD2B71">
      <w:pPr>
        <w:tabs>
          <w:tab w:val="num" w:pos="720"/>
        </w:tabs>
        <w:spacing w:before="120" w:line="360" w:lineRule="auto"/>
        <w:jc w:val="both"/>
        <w:rPr>
          <w:sz w:val="24"/>
          <w:szCs w:val="24"/>
        </w:rPr>
      </w:pPr>
      <w:r w:rsidRPr="00EC135A">
        <w:rPr>
          <w:color w:val="000000"/>
          <w:sz w:val="24"/>
          <w:szCs w:val="24"/>
        </w:rPr>
        <w:t xml:space="preserve">Таблица </w:t>
      </w:r>
      <w:r w:rsidR="009D3B3A">
        <w:rPr>
          <w:color w:val="000000"/>
          <w:sz w:val="24"/>
          <w:szCs w:val="24"/>
        </w:rPr>
        <w:t>4.1</w:t>
      </w:r>
      <w:r w:rsidR="004C53AE">
        <w:rPr>
          <w:color w:val="000000"/>
          <w:sz w:val="24"/>
          <w:szCs w:val="24"/>
        </w:rPr>
        <w:t>.</w:t>
      </w:r>
      <w:r w:rsidR="00AF71F4">
        <w:rPr>
          <w:color w:val="000000"/>
          <w:sz w:val="24"/>
          <w:szCs w:val="24"/>
        </w:rPr>
        <w:t xml:space="preserve"> </w:t>
      </w:r>
      <w:r w:rsidRPr="00EC135A">
        <w:rPr>
          <w:color w:val="000000"/>
          <w:sz w:val="24"/>
          <w:szCs w:val="24"/>
        </w:rPr>
        <w:t>Удельная активность основных естественных радионуклидов в породах, почве и земной коре</w:t>
      </w:r>
      <w:r w:rsidR="009D3B3A">
        <w:rPr>
          <w:color w:val="000000"/>
          <w:sz w:val="24"/>
          <w:szCs w:val="24"/>
        </w:rPr>
        <w:t xml:space="preserve"> (ц</w:t>
      </w:r>
      <w:r w:rsidR="008A009F">
        <w:rPr>
          <w:color w:val="000000"/>
          <w:sz w:val="24"/>
          <w:szCs w:val="24"/>
        </w:rPr>
        <w:t>итируется по</w:t>
      </w:r>
      <w:r w:rsidR="00561571">
        <w:rPr>
          <w:color w:val="000000"/>
          <w:sz w:val="24"/>
          <w:szCs w:val="24"/>
        </w:rPr>
        <w:t xml:space="preserve"> </w:t>
      </w:r>
      <w:r w:rsidR="008A009F">
        <w:rPr>
          <w:color w:val="000000"/>
          <w:sz w:val="24"/>
          <w:szCs w:val="24"/>
        </w:rPr>
        <w:t xml:space="preserve">информации </w:t>
      </w:r>
      <w:hyperlink r:id="rId54" w:history="1">
        <w:r w:rsidR="008A009F" w:rsidRPr="00EC135A">
          <w:rPr>
            <w:color w:val="0000FF"/>
            <w:sz w:val="24"/>
            <w:szCs w:val="24"/>
            <w:u w:val="single"/>
          </w:rPr>
          <w:t>http://phys.rsu.ru/web/students/RadSec/10.pdf</w:t>
        </w:r>
      </w:hyperlink>
      <w:r w:rsidR="008A009F">
        <w:rPr>
          <w:color w:val="0000FF"/>
          <w:sz w:val="24"/>
          <w:szCs w:val="24"/>
          <w:u w:val="single"/>
        </w:rPr>
        <w:t>)</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459"/>
        <w:gridCol w:w="2523"/>
        <w:gridCol w:w="2524"/>
        <w:gridCol w:w="2417"/>
      </w:tblGrid>
      <w:tr w:rsidR="00E247E0" w:rsidRPr="00EC135A" w:rsidTr="00BE386D">
        <w:tc>
          <w:tcPr>
            <w:tcW w:w="2459" w:type="dxa"/>
            <w:vMerge w:val="restart"/>
            <w:shd w:val="clear" w:color="auto" w:fill="auto"/>
          </w:tcPr>
          <w:p w:rsidR="00E247E0" w:rsidRPr="00EC135A" w:rsidRDefault="00E247E0" w:rsidP="00BE386D">
            <w:pPr>
              <w:spacing w:line="276" w:lineRule="auto"/>
              <w:jc w:val="center"/>
              <w:rPr>
                <w:color w:val="000000"/>
                <w:sz w:val="16"/>
                <w:szCs w:val="16"/>
              </w:rPr>
            </w:pPr>
          </w:p>
          <w:p w:rsidR="00E247E0" w:rsidRPr="00EC135A" w:rsidRDefault="00E247E0" w:rsidP="00BE386D">
            <w:pPr>
              <w:spacing w:line="276" w:lineRule="auto"/>
              <w:jc w:val="center"/>
              <w:rPr>
                <w:color w:val="000000"/>
                <w:sz w:val="24"/>
                <w:szCs w:val="24"/>
              </w:rPr>
            </w:pPr>
            <w:r w:rsidRPr="00EC135A">
              <w:rPr>
                <w:color w:val="000000"/>
                <w:sz w:val="24"/>
                <w:szCs w:val="24"/>
              </w:rPr>
              <w:t>Порода</w:t>
            </w:r>
          </w:p>
        </w:tc>
        <w:tc>
          <w:tcPr>
            <w:tcW w:w="7464" w:type="dxa"/>
            <w:gridSpan w:val="3"/>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Удельная активность Бк/кг</w:t>
            </w:r>
          </w:p>
        </w:tc>
      </w:tr>
      <w:tr w:rsidR="00E247E0" w:rsidRPr="00EC135A" w:rsidTr="00BE386D">
        <w:tc>
          <w:tcPr>
            <w:tcW w:w="2459" w:type="dxa"/>
            <w:vMerge/>
            <w:shd w:val="clear" w:color="auto" w:fill="auto"/>
          </w:tcPr>
          <w:p w:rsidR="00E247E0" w:rsidRPr="00EC135A" w:rsidRDefault="00E247E0" w:rsidP="00BE386D">
            <w:pPr>
              <w:spacing w:line="276" w:lineRule="auto"/>
              <w:jc w:val="center"/>
              <w:rPr>
                <w:color w:val="000000"/>
                <w:sz w:val="24"/>
                <w:szCs w:val="24"/>
              </w:rPr>
            </w:pP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vertAlign w:val="superscript"/>
              </w:rPr>
              <w:t>232</w:t>
            </w:r>
            <w:r w:rsidRPr="00EC135A">
              <w:rPr>
                <w:color w:val="000000"/>
                <w:sz w:val="24"/>
                <w:szCs w:val="24"/>
              </w:rPr>
              <w:t>Ra</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vertAlign w:val="superscript"/>
              </w:rPr>
              <w:t>226</w:t>
            </w:r>
            <w:r w:rsidRPr="00EC135A">
              <w:rPr>
                <w:color w:val="000000"/>
                <w:sz w:val="24"/>
                <w:szCs w:val="24"/>
              </w:rPr>
              <w:t>Th</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vertAlign w:val="superscript"/>
              </w:rPr>
              <w:t>40</w:t>
            </w:r>
            <w:r w:rsidRPr="00EC135A">
              <w:rPr>
                <w:color w:val="000000"/>
                <w:sz w:val="24"/>
                <w:szCs w:val="24"/>
              </w:rPr>
              <w:t>К</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Гранит</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78</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74</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999</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Диабаз</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18</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18</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148</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Базальт</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33</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26</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370</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Кварцепорфир</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85</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96</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1517</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Кварцит</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30</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33</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629</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Известняк, мрамор</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18</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15</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37</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color w:val="000000"/>
                <w:sz w:val="24"/>
                <w:szCs w:val="24"/>
              </w:rPr>
              <w:t xml:space="preserve">Глинистый сланец </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67</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67</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666</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sz w:val="24"/>
                <w:szCs w:val="24"/>
              </w:rPr>
              <w:t xml:space="preserve">Боксит   </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104</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color w:val="000000"/>
                <w:sz w:val="24"/>
                <w:szCs w:val="24"/>
              </w:rPr>
              <w:t>333</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740</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sz w:val="24"/>
                <w:szCs w:val="24"/>
              </w:rPr>
              <w:t>Песок гравий</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26</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22</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333</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sz w:val="24"/>
                <w:szCs w:val="24"/>
              </w:rPr>
              <w:t>Мергель</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85</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59</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777</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sz w:val="24"/>
                <w:szCs w:val="24"/>
              </w:rPr>
              <w:t>Почва</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25</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28</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529</w:t>
            </w:r>
          </w:p>
        </w:tc>
      </w:tr>
      <w:tr w:rsidR="00E247E0" w:rsidRPr="00EC135A" w:rsidTr="00BE386D">
        <w:tc>
          <w:tcPr>
            <w:tcW w:w="2459" w:type="dxa"/>
            <w:shd w:val="clear" w:color="auto" w:fill="auto"/>
          </w:tcPr>
          <w:p w:rsidR="00E247E0" w:rsidRPr="00EC135A" w:rsidRDefault="00E247E0" w:rsidP="00BE386D">
            <w:pPr>
              <w:spacing w:line="276" w:lineRule="auto"/>
              <w:jc w:val="both"/>
              <w:rPr>
                <w:color w:val="000000"/>
                <w:sz w:val="24"/>
                <w:szCs w:val="24"/>
              </w:rPr>
            </w:pPr>
            <w:r w:rsidRPr="00EC135A">
              <w:rPr>
                <w:sz w:val="24"/>
                <w:szCs w:val="24"/>
              </w:rPr>
              <w:t>Земная кора</w:t>
            </w:r>
          </w:p>
        </w:tc>
        <w:tc>
          <w:tcPr>
            <w:tcW w:w="2523"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33</w:t>
            </w:r>
          </w:p>
        </w:tc>
        <w:tc>
          <w:tcPr>
            <w:tcW w:w="2524"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39</w:t>
            </w:r>
          </w:p>
        </w:tc>
        <w:tc>
          <w:tcPr>
            <w:tcW w:w="2417" w:type="dxa"/>
            <w:shd w:val="clear" w:color="auto" w:fill="auto"/>
          </w:tcPr>
          <w:p w:rsidR="00E247E0" w:rsidRPr="00EC135A" w:rsidRDefault="00E247E0" w:rsidP="00BE386D">
            <w:pPr>
              <w:spacing w:line="276" w:lineRule="auto"/>
              <w:jc w:val="center"/>
              <w:rPr>
                <w:color w:val="000000"/>
                <w:sz w:val="24"/>
                <w:szCs w:val="24"/>
              </w:rPr>
            </w:pPr>
            <w:r w:rsidRPr="00EC135A">
              <w:rPr>
                <w:sz w:val="24"/>
                <w:szCs w:val="24"/>
              </w:rPr>
              <w:t>656</w:t>
            </w:r>
          </w:p>
        </w:tc>
      </w:tr>
    </w:tbl>
    <w:p w:rsidR="00AD2B71" w:rsidRDefault="00FC49DB" w:rsidP="0083092F">
      <w:pPr>
        <w:tabs>
          <w:tab w:val="num" w:pos="720"/>
        </w:tabs>
        <w:spacing w:line="360" w:lineRule="auto"/>
        <w:jc w:val="both"/>
        <w:rPr>
          <w:sz w:val="24"/>
          <w:szCs w:val="24"/>
        </w:rPr>
      </w:pPr>
      <w:r>
        <w:rPr>
          <w:sz w:val="24"/>
          <w:szCs w:val="24"/>
        </w:rPr>
        <w:tab/>
      </w:r>
    </w:p>
    <w:p w:rsidR="00E247E0" w:rsidRPr="00EC135A" w:rsidRDefault="00E247E0" w:rsidP="0083092F">
      <w:pPr>
        <w:tabs>
          <w:tab w:val="num" w:pos="720"/>
        </w:tabs>
        <w:spacing w:line="360" w:lineRule="auto"/>
        <w:jc w:val="both"/>
        <w:rPr>
          <w:sz w:val="24"/>
          <w:szCs w:val="24"/>
        </w:rPr>
      </w:pPr>
      <w:r w:rsidRPr="00EC135A">
        <w:rPr>
          <w:sz w:val="24"/>
          <w:szCs w:val="24"/>
        </w:rPr>
        <w:t>Благодаря повышенному содержанию урана</w:t>
      </w:r>
      <w:r w:rsidR="009E1F2C">
        <w:rPr>
          <w:sz w:val="24"/>
          <w:szCs w:val="24"/>
        </w:rPr>
        <w:t>,</w:t>
      </w:r>
      <w:r w:rsidRPr="00EC135A">
        <w:rPr>
          <w:sz w:val="24"/>
          <w:szCs w:val="24"/>
        </w:rPr>
        <w:t xml:space="preserve"> близкое к поверхности залегание крупных гранитных массивов способно заметно влиять на региональный уровень естественного радиационного фона, что и подтверждается данными прямых дозиметрических измерений. Так</w:t>
      </w:r>
      <w:r w:rsidR="009E1F2C">
        <w:rPr>
          <w:sz w:val="24"/>
          <w:szCs w:val="24"/>
        </w:rPr>
        <w:t>,</w:t>
      </w:r>
      <w:r w:rsidRPr="00EC135A">
        <w:rPr>
          <w:sz w:val="24"/>
          <w:szCs w:val="24"/>
        </w:rPr>
        <w:t xml:space="preserve"> на территории Франции такой фон превышает среднемировые значения (2</w:t>
      </w:r>
      <w:r w:rsidR="00561571">
        <w:rPr>
          <w:sz w:val="24"/>
          <w:szCs w:val="24"/>
        </w:rPr>
        <w:t>,</w:t>
      </w:r>
      <w:r w:rsidRPr="00EC135A">
        <w:rPr>
          <w:sz w:val="24"/>
          <w:szCs w:val="24"/>
        </w:rPr>
        <w:t>4</w:t>
      </w:r>
      <w:r w:rsidR="00561571">
        <w:rPr>
          <w:sz w:val="24"/>
          <w:szCs w:val="24"/>
        </w:rPr>
        <w:t xml:space="preserve"> </w:t>
      </w:r>
      <w:r w:rsidRPr="00EC135A">
        <w:rPr>
          <w:sz w:val="24"/>
          <w:szCs w:val="24"/>
        </w:rPr>
        <w:t>мЗв/год) в 2 раза (5мЗв/год), а на террит</w:t>
      </w:r>
      <w:r w:rsidR="00561571">
        <w:rPr>
          <w:sz w:val="24"/>
          <w:szCs w:val="24"/>
        </w:rPr>
        <w:t>ории Финляндии более чем в 3</w:t>
      </w:r>
      <w:r w:rsidR="009E1F2C">
        <w:rPr>
          <w:sz w:val="24"/>
          <w:szCs w:val="24"/>
        </w:rPr>
        <w:t xml:space="preserve"> раза</w:t>
      </w:r>
      <w:r w:rsidR="00561571">
        <w:rPr>
          <w:sz w:val="24"/>
          <w:szCs w:val="24"/>
        </w:rPr>
        <w:t xml:space="preserve"> (7,</w:t>
      </w:r>
      <w:r w:rsidRPr="00EC135A">
        <w:rPr>
          <w:sz w:val="24"/>
          <w:szCs w:val="24"/>
        </w:rPr>
        <w:t>6</w:t>
      </w:r>
      <w:r w:rsidR="00561571">
        <w:rPr>
          <w:sz w:val="24"/>
          <w:szCs w:val="24"/>
        </w:rPr>
        <w:t xml:space="preserve"> </w:t>
      </w:r>
      <w:r w:rsidR="009E1F2C">
        <w:rPr>
          <w:sz w:val="24"/>
          <w:szCs w:val="24"/>
        </w:rPr>
        <w:t>мЗв/год)</w:t>
      </w:r>
      <w:r w:rsidR="0053694B">
        <w:rPr>
          <w:sz w:val="24"/>
          <w:szCs w:val="24"/>
        </w:rPr>
        <w:t xml:space="preserve"> [Люцко, 1990]</w:t>
      </w:r>
      <w:r w:rsidR="009E1F2C">
        <w:rPr>
          <w:sz w:val="24"/>
          <w:szCs w:val="24"/>
        </w:rPr>
        <w:t>.</w:t>
      </w:r>
    </w:p>
    <w:p w:rsidR="00E247E0" w:rsidRPr="00EC135A" w:rsidRDefault="00E247E0" w:rsidP="0083092F">
      <w:pPr>
        <w:tabs>
          <w:tab w:val="num" w:pos="720"/>
        </w:tabs>
        <w:spacing w:line="360" w:lineRule="auto"/>
        <w:jc w:val="both"/>
        <w:rPr>
          <w:sz w:val="24"/>
          <w:szCs w:val="24"/>
        </w:rPr>
      </w:pPr>
      <w:r w:rsidRPr="00EC135A">
        <w:rPr>
          <w:sz w:val="24"/>
          <w:szCs w:val="24"/>
        </w:rPr>
        <w:tab/>
        <w:t>Фактор генезиса и эволюции слагающих пород способствует и формировани</w:t>
      </w:r>
      <w:r w:rsidR="009E1F2C">
        <w:rPr>
          <w:sz w:val="24"/>
          <w:szCs w:val="24"/>
        </w:rPr>
        <w:t>ю значимых радиационных аномалий</w:t>
      </w:r>
      <w:r w:rsidRPr="00EC135A">
        <w:rPr>
          <w:sz w:val="24"/>
          <w:szCs w:val="24"/>
        </w:rPr>
        <w:t xml:space="preserve"> в пределах отдельных регионов планеты, существование которых чаще всего обусловлено присутствием уран- или торий</w:t>
      </w:r>
      <w:r w:rsidR="009E1F2C">
        <w:rPr>
          <w:sz w:val="24"/>
          <w:szCs w:val="24"/>
        </w:rPr>
        <w:t>-</w:t>
      </w:r>
      <w:r w:rsidRPr="00EC135A">
        <w:rPr>
          <w:sz w:val="24"/>
          <w:szCs w:val="24"/>
        </w:rPr>
        <w:t>содержащих минералов. Так некоторые районы Индии (штаты Керала и Тамилнад), известные выходами уран</w:t>
      </w:r>
      <w:r w:rsidR="009E1F2C">
        <w:rPr>
          <w:sz w:val="24"/>
          <w:szCs w:val="24"/>
        </w:rPr>
        <w:t>-</w:t>
      </w:r>
      <w:r w:rsidRPr="00EC135A">
        <w:rPr>
          <w:sz w:val="24"/>
          <w:szCs w:val="24"/>
        </w:rPr>
        <w:t>содержащих апатитов и пирохлор-микролитов, Бразилии, с выходами содержащих торий</w:t>
      </w:r>
      <w:r w:rsidR="009E1F2C">
        <w:rPr>
          <w:sz w:val="24"/>
          <w:szCs w:val="24"/>
        </w:rPr>
        <w:t>-</w:t>
      </w:r>
      <w:r w:rsidRPr="00EC135A">
        <w:rPr>
          <w:sz w:val="24"/>
          <w:szCs w:val="24"/>
        </w:rPr>
        <w:t>мон</w:t>
      </w:r>
      <w:r w:rsidR="009E1F2C">
        <w:rPr>
          <w:sz w:val="24"/>
          <w:szCs w:val="24"/>
        </w:rPr>
        <w:t>а</w:t>
      </w:r>
      <w:r w:rsidRPr="00EC135A">
        <w:rPr>
          <w:sz w:val="24"/>
          <w:szCs w:val="24"/>
        </w:rPr>
        <w:t>цитовых песков (штаты Рио-де-Жанейро и Эспириту-Санту) или Ирана, с выходами высокоактивных вод (Рамсар), характеризуются постоянным превышением среднего природного фона в 10</w:t>
      </w:r>
      <w:r w:rsidR="009E1F2C">
        <w:rPr>
          <w:sz w:val="24"/>
          <w:szCs w:val="24"/>
        </w:rPr>
        <w:t xml:space="preserve"> раз</w:t>
      </w:r>
      <w:r w:rsidRPr="00EC135A">
        <w:rPr>
          <w:sz w:val="24"/>
          <w:szCs w:val="24"/>
        </w:rPr>
        <w:t xml:space="preserve"> и даже 25 раз, причем на территориях превышающих иногда сотни </w:t>
      </w:r>
      <w:r w:rsidR="009E1F2C">
        <w:rPr>
          <w:sz w:val="24"/>
          <w:szCs w:val="24"/>
        </w:rPr>
        <w:t>квадратных километров</w:t>
      </w:r>
      <w:r w:rsidRPr="00EC135A">
        <w:rPr>
          <w:sz w:val="24"/>
          <w:szCs w:val="24"/>
        </w:rPr>
        <w:t>.</w:t>
      </w:r>
    </w:p>
    <w:p w:rsidR="009E1F2C" w:rsidRDefault="00E247E0" w:rsidP="0083092F">
      <w:pPr>
        <w:tabs>
          <w:tab w:val="num" w:pos="720"/>
        </w:tabs>
        <w:spacing w:line="360" w:lineRule="auto"/>
        <w:jc w:val="both"/>
        <w:rPr>
          <w:sz w:val="24"/>
          <w:szCs w:val="24"/>
        </w:rPr>
      </w:pPr>
      <w:r w:rsidRPr="00EC135A">
        <w:rPr>
          <w:sz w:val="24"/>
          <w:szCs w:val="24"/>
        </w:rPr>
        <w:tab/>
        <w:t>Исследования, проведенные в 70-х годах в Белоруссии, показали 4-х кратные различия содержания равновесного урана в осадочных породах разного типа, что соответственно отразилось и на его концентрации в почвах. При этом различие в содержании более подвижного радия, являющегося дочерним продуктом распада урана, оказалось еще более значительным, концентрации колебались от 9</w:t>
      </w:r>
      <w:r w:rsidRPr="00EC135A">
        <w:rPr>
          <w:sz w:val="24"/>
          <w:szCs w:val="24"/>
          <w:vertAlign w:val="superscript"/>
        </w:rPr>
        <w:t>.</w:t>
      </w:r>
      <w:r w:rsidRPr="00EC135A">
        <w:rPr>
          <w:sz w:val="24"/>
          <w:szCs w:val="24"/>
        </w:rPr>
        <w:t>10</w:t>
      </w:r>
      <w:r w:rsidRPr="00EC135A">
        <w:rPr>
          <w:sz w:val="24"/>
          <w:szCs w:val="24"/>
          <w:vertAlign w:val="superscript"/>
        </w:rPr>
        <w:t>-12</w:t>
      </w:r>
      <w:r w:rsidRPr="00EC135A">
        <w:rPr>
          <w:sz w:val="24"/>
          <w:szCs w:val="24"/>
        </w:rPr>
        <w:t>% до 13,8</w:t>
      </w:r>
      <w:r w:rsidRPr="00EC135A">
        <w:rPr>
          <w:sz w:val="24"/>
          <w:szCs w:val="24"/>
          <w:vertAlign w:val="superscript"/>
        </w:rPr>
        <w:t>.</w:t>
      </w:r>
      <w:r w:rsidRPr="00EC135A">
        <w:rPr>
          <w:sz w:val="24"/>
          <w:szCs w:val="24"/>
        </w:rPr>
        <w:t>10</w:t>
      </w:r>
      <w:r w:rsidRPr="00EC135A">
        <w:rPr>
          <w:sz w:val="24"/>
          <w:szCs w:val="24"/>
          <w:vertAlign w:val="superscript"/>
        </w:rPr>
        <w:t>-11</w:t>
      </w:r>
      <w:r w:rsidRPr="00EC135A">
        <w:rPr>
          <w:sz w:val="24"/>
          <w:szCs w:val="24"/>
        </w:rPr>
        <w:t>%.</w:t>
      </w:r>
    </w:p>
    <w:p w:rsidR="00E247E0" w:rsidRPr="00EC135A" w:rsidRDefault="00E247E0" w:rsidP="0083092F">
      <w:pPr>
        <w:tabs>
          <w:tab w:val="num" w:pos="720"/>
        </w:tabs>
        <w:spacing w:line="360" w:lineRule="auto"/>
        <w:jc w:val="both"/>
        <w:rPr>
          <w:sz w:val="24"/>
          <w:szCs w:val="24"/>
        </w:rPr>
      </w:pPr>
      <w:r w:rsidRPr="00EC135A">
        <w:rPr>
          <w:sz w:val="24"/>
          <w:szCs w:val="24"/>
        </w:rPr>
        <w:tab/>
        <w:t>Одновременно удалось выяснить и наличие значительных различий содержания РН в гранулометрических фракциях, почвенных горизонтах и почвах разного типа, что дает основание полагать, что</w:t>
      </w:r>
      <w:r w:rsidR="009E1F2C">
        <w:rPr>
          <w:sz w:val="24"/>
          <w:szCs w:val="24"/>
        </w:rPr>
        <w:t>,</w:t>
      </w:r>
      <w:r w:rsidRPr="00EC135A">
        <w:rPr>
          <w:sz w:val="24"/>
          <w:szCs w:val="24"/>
        </w:rPr>
        <w:t xml:space="preserve"> помимо геологически обусловленной неоднородности залегания почвообразующих пород, в природе наблюдается и процесс локального перераспределения радионуклидов, формирующих заметные вариации естественного радиационного фона.</w:t>
      </w:r>
      <w:r w:rsidRPr="00EC135A">
        <w:rPr>
          <w:rFonts w:ascii="Calibri" w:hAnsi="Calibri"/>
        </w:rPr>
        <w:t xml:space="preserve"> </w:t>
      </w:r>
      <w:r w:rsidR="0053694B" w:rsidRPr="00E0199D">
        <w:rPr>
          <w:sz w:val="24"/>
          <w:szCs w:val="24"/>
        </w:rPr>
        <w:t>[</w:t>
      </w:r>
      <w:r w:rsidRPr="00EC135A">
        <w:rPr>
          <w:sz w:val="24"/>
          <w:szCs w:val="24"/>
        </w:rPr>
        <w:t>Геохимические провинции</w:t>
      </w:r>
      <w:r w:rsidR="0053694B">
        <w:rPr>
          <w:sz w:val="24"/>
          <w:szCs w:val="24"/>
        </w:rPr>
        <w:t xml:space="preserve"> покровных отложений БССС, 1969]</w:t>
      </w:r>
      <w:r w:rsidRPr="00EC135A">
        <w:rPr>
          <w:sz w:val="24"/>
          <w:szCs w:val="24"/>
        </w:rPr>
        <w:t>. Характерно, что локальная неоднородность пространственного распределения природных РН, связана с процессом формирования разнотипных почв в пределах элементарных ЛГС, что</w:t>
      </w:r>
      <w:r w:rsidR="00B76747">
        <w:rPr>
          <w:sz w:val="24"/>
          <w:szCs w:val="24"/>
        </w:rPr>
        <w:t>,</w:t>
      </w:r>
      <w:r w:rsidRPr="00EC135A">
        <w:rPr>
          <w:sz w:val="24"/>
          <w:szCs w:val="24"/>
        </w:rPr>
        <w:t xml:space="preserve"> в свою очередь</w:t>
      </w:r>
      <w:r w:rsidR="00B76747">
        <w:rPr>
          <w:sz w:val="24"/>
          <w:szCs w:val="24"/>
        </w:rPr>
        <w:t>,</w:t>
      </w:r>
      <w:r w:rsidRPr="00EC135A">
        <w:rPr>
          <w:sz w:val="24"/>
          <w:szCs w:val="24"/>
        </w:rPr>
        <w:t xml:space="preserve"> свидетельствует о наличии закономерной пространственной упорядоченности, имеющей место и на этом уровне структурной организации природного радиационного фона. </w:t>
      </w:r>
    </w:p>
    <w:p w:rsidR="00E247E0" w:rsidRPr="00EC135A" w:rsidRDefault="00E247E0" w:rsidP="0083092F">
      <w:pPr>
        <w:tabs>
          <w:tab w:val="num" w:pos="720"/>
        </w:tabs>
        <w:spacing w:line="360" w:lineRule="auto"/>
        <w:jc w:val="both"/>
        <w:rPr>
          <w:b/>
          <w:i/>
          <w:sz w:val="24"/>
          <w:szCs w:val="24"/>
        </w:rPr>
      </w:pPr>
      <w:r w:rsidRPr="00EC135A">
        <w:rPr>
          <w:sz w:val="24"/>
          <w:szCs w:val="24"/>
        </w:rPr>
        <w:tab/>
      </w:r>
      <w:r w:rsidRPr="00EC135A">
        <w:rPr>
          <w:b/>
          <w:i/>
          <w:sz w:val="24"/>
          <w:szCs w:val="24"/>
        </w:rPr>
        <w:t>Таким образом, можно констатировать наличие на планете весьма сложной и иерархически организованной структуры природных радиобио</w:t>
      </w:r>
      <w:r w:rsidR="00B76747">
        <w:rPr>
          <w:b/>
          <w:i/>
          <w:sz w:val="24"/>
          <w:szCs w:val="24"/>
        </w:rPr>
        <w:t>гео</w:t>
      </w:r>
      <w:r w:rsidRPr="00EC135A">
        <w:rPr>
          <w:b/>
          <w:i/>
          <w:sz w:val="24"/>
          <w:szCs w:val="24"/>
        </w:rPr>
        <w:t>химических провинций, читающейся одновременно на глобальном региональном и локальном уровнях организации.</w:t>
      </w:r>
    </w:p>
    <w:p w:rsidR="00E247E0" w:rsidRPr="00EC135A" w:rsidRDefault="00E247E0" w:rsidP="0083092F">
      <w:pPr>
        <w:tabs>
          <w:tab w:val="num" w:pos="720"/>
        </w:tabs>
        <w:spacing w:line="360" w:lineRule="auto"/>
        <w:jc w:val="both"/>
        <w:rPr>
          <w:sz w:val="24"/>
          <w:szCs w:val="24"/>
        </w:rPr>
      </w:pPr>
      <w:r w:rsidRPr="00EC135A">
        <w:rPr>
          <w:sz w:val="24"/>
          <w:szCs w:val="24"/>
        </w:rPr>
        <w:tab/>
        <w:t>В пределах меняющегося во времени, но практически стабильного в пространстве, космического радиационного фона выделяются крупные области океанических и материковых пространств, для которых различие в уровне радиации определяется уже непосредственным присутств</w:t>
      </w:r>
      <w:r w:rsidR="00B76747">
        <w:rPr>
          <w:sz w:val="24"/>
          <w:szCs w:val="24"/>
        </w:rPr>
        <w:t>ием «тяжелых» радиоизотопов, из-</w:t>
      </w:r>
      <w:r w:rsidRPr="00EC135A">
        <w:rPr>
          <w:sz w:val="24"/>
          <w:szCs w:val="24"/>
        </w:rPr>
        <w:t>за чего радиоактивность нижних слоев воздуха над океаном в среднем в 100 раз ниже, чем над сушей. В пределах континентов выделяются области накопления биогенных осадков и выступы древних платформ, а уже на региональном уровне организации имеют место значительные различия, характеризующиеся типом пород, изотопным составом, разной мощностью излучения и даже, как это имеет место в случае, например, с радоном, разной временной динамикой. Однако геохимические процессы, способные пространственно дифференцировать имеющийся радиационный фон, существуют и на уровне локального перераспределения воды в системе вершина-склон-замыкающее понижение. При этом действие каждого из этих факторов, закономерно пространственно стратифицировано не только в латеральном, но и вертикальном направлении.</w:t>
      </w:r>
    </w:p>
    <w:p w:rsidR="00E247E0" w:rsidRDefault="00E247E0" w:rsidP="0083092F">
      <w:pPr>
        <w:tabs>
          <w:tab w:val="num" w:pos="720"/>
        </w:tabs>
        <w:spacing w:line="360" w:lineRule="auto"/>
        <w:jc w:val="both"/>
        <w:rPr>
          <w:b/>
          <w:i/>
          <w:sz w:val="24"/>
          <w:szCs w:val="24"/>
        </w:rPr>
      </w:pPr>
      <w:r w:rsidRPr="00EC135A">
        <w:rPr>
          <w:sz w:val="24"/>
          <w:szCs w:val="24"/>
        </w:rPr>
        <w:tab/>
      </w:r>
      <w:r w:rsidRPr="00F76F30">
        <w:rPr>
          <w:b/>
          <w:i/>
          <w:sz w:val="24"/>
          <w:szCs w:val="24"/>
        </w:rPr>
        <w:t>Вся поверхность Земли может рассматриваться как сложная мозаика, природных радиобио</w:t>
      </w:r>
      <w:r w:rsidR="00B76747" w:rsidRPr="00F76F30">
        <w:rPr>
          <w:b/>
          <w:i/>
          <w:sz w:val="24"/>
          <w:szCs w:val="24"/>
        </w:rPr>
        <w:t>гео</w:t>
      </w:r>
      <w:r w:rsidRPr="00F76F30">
        <w:rPr>
          <w:b/>
          <w:i/>
          <w:sz w:val="24"/>
          <w:szCs w:val="24"/>
        </w:rPr>
        <w:t>химических провинций, конфигурация каждой из которых обусловлена взаимной интерференцией значительного числа иерар</w:t>
      </w:r>
      <w:r w:rsidR="00B76747" w:rsidRPr="00F76F30">
        <w:rPr>
          <w:b/>
          <w:i/>
          <w:sz w:val="24"/>
          <w:szCs w:val="24"/>
        </w:rPr>
        <w:t>хически организованных факторов</w:t>
      </w:r>
      <w:r w:rsidRPr="00F76F30">
        <w:rPr>
          <w:b/>
          <w:i/>
          <w:sz w:val="24"/>
          <w:szCs w:val="24"/>
        </w:rPr>
        <w:t xml:space="preserve"> миграции, которые в совокупности способны как взаимно усиливать, так и ослаблять уровень наблюдаемого природного фона, причем применительно не только к каждой отдельно взятой точке пространства, но и к живым организмам, определенное время находящимся в этой точке</w:t>
      </w:r>
      <w:r w:rsidR="004B19E7" w:rsidRPr="00F76F30">
        <w:rPr>
          <w:b/>
          <w:i/>
          <w:sz w:val="24"/>
          <w:szCs w:val="24"/>
        </w:rPr>
        <w:t>.</w:t>
      </w:r>
    </w:p>
    <w:p w:rsidR="00E247E0" w:rsidRPr="00360234" w:rsidRDefault="004B19E7" w:rsidP="00044482">
      <w:pPr>
        <w:pStyle w:val="3"/>
        <w:rPr>
          <w:lang w:val="ru-RU"/>
        </w:rPr>
      </w:pPr>
      <w:bookmarkStart w:id="66" w:name="_Toc452517062"/>
      <w:bookmarkStart w:id="67" w:name="_Toc454567491"/>
      <w:r w:rsidRPr="00360234">
        <w:rPr>
          <w:lang w:val="ru-RU"/>
        </w:rPr>
        <w:t xml:space="preserve">4.1.2 </w:t>
      </w:r>
      <w:r w:rsidR="00E247E0" w:rsidRPr="00360234">
        <w:rPr>
          <w:lang w:val="ru-RU"/>
        </w:rPr>
        <w:t>Структурная организация техногенных радиобио</w:t>
      </w:r>
      <w:r w:rsidRPr="00360234">
        <w:rPr>
          <w:lang w:val="ru-RU"/>
        </w:rPr>
        <w:t>гео</w:t>
      </w:r>
      <w:r w:rsidR="00E247E0" w:rsidRPr="00360234">
        <w:rPr>
          <w:lang w:val="ru-RU"/>
        </w:rPr>
        <w:t>х</w:t>
      </w:r>
      <w:r w:rsidRPr="00360234">
        <w:rPr>
          <w:lang w:val="ru-RU"/>
        </w:rPr>
        <w:t>и</w:t>
      </w:r>
      <w:r w:rsidR="00E247E0" w:rsidRPr="00360234">
        <w:rPr>
          <w:lang w:val="ru-RU"/>
        </w:rPr>
        <w:t>мических провинций</w:t>
      </w:r>
      <w:bookmarkEnd w:id="66"/>
      <w:bookmarkEnd w:id="67"/>
    </w:p>
    <w:p w:rsidR="004C438C" w:rsidRPr="004C438C" w:rsidRDefault="004C438C" w:rsidP="004C438C">
      <w:pPr>
        <w:rPr>
          <w:lang w:eastAsia="en-US"/>
        </w:rPr>
      </w:pPr>
    </w:p>
    <w:p w:rsidR="00E247E0" w:rsidRPr="00EC135A" w:rsidRDefault="00E247E0" w:rsidP="0083092F">
      <w:pPr>
        <w:spacing w:line="360" w:lineRule="auto"/>
        <w:ind w:firstLine="680"/>
        <w:jc w:val="both"/>
        <w:rPr>
          <w:sz w:val="24"/>
          <w:szCs w:val="24"/>
        </w:rPr>
      </w:pPr>
      <w:r w:rsidRPr="00EC135A">
        <w:rPr>
          <w:sz w:val="24"/>
          <w:szCs w:val="24"/>
        </w:rPr>
        <w:t>Постоянно ускоряющийся рост потребности в энергии является одним из законов развития цивилизации. Поэтому, сложнейшая проблема управления ядерными реакциями была теоретически и практически решена на протяжении ничтожного исторического времени. С того момента, когда в 1903 г. Э Резерфорд и Ф Содди в работе «Радиоактивное превращение» впервые декларировали тот факт, что «энергия радиоактивных превращений, по крайней мере, в 20 000, а может, и в миллион раз превышает энергию любого молекулярного превращения», до запуска первого ядерного реактора Э</w:t>
      </w:r>
      <w:r w:rsidR="00B76747">
        <w:rPr>
          <w:sz w:val="24"/>
          <w:szCs w:val="24"/>
        </w:rPr>
        <w:t>.</w:t>
      </w:r>
      <w:r w:rsidRPr="00EC135A">
        <w:rPr>
          <w:sz w:val="24"/>
          <w:szCs w:val="24"/>
        </w:rPr>
        <w:t xml:space="preserve"> Ферми в 1942 году прошло менее 40 лет. </w:t>
      </w:r>
    </w:p>
    <w:p w:rsidR="00E247E0" w:rsidRPr="00EC135A" w:rsidRDefault="00E247E0" w:rsidP="0083092F">
      <w:pPr>
        <w:spacing w:line="360" w:lineRule="auto"/>
        <w:ind w:firstLine="680"/>
        <w:jc w:val="both"/>
        <w:rPr>
          <w:sz w:val="24"/>
          <w:szCs w:val="24"/>
        </w:rPr>
      </w:pPr>
      <w:r w:rsidRPr="00EC135A">
        <w:rPr>
          <w:sz w:val="24"/>
          <w:szCs w:val="24"/>
        </w:rPr>
        <w:t xml:space="preserve">Начало ядерной эры ознаменовалось не только получением дополнительного источника энергии, но также и новым комплексом проблем, связанных с загрязнением окружающей среды и появлением большого набора чисто техногенных радиоизотопов, образующихся исключительно в процессе осуществления ядерных реакций, и способных значимо, вплоть до т.н. «лучевой болезни», влиять на состояние живых организмов, находящихся под воздействием ионизирующего излучения. </w:t>
      </w:r>
    </w:p>
    <w:p w:rsidR="00E247E0" w:rsidRPr="00EC135A" w:rsidRDefault="00E247E0" w:rsidP="0083092F">
      <w:pPr>
        <w:spacing w:line="360" w:lineRule="auto"/>
        <w:ind w:firstLine="680"/>
        <w:jc w:val="both"/>
        <w:rPr>
          <w:sz w:val="24"/>
          <w:szCs w:val="24"/>
        </w:rPr>
      </w:pPr>
      <w:r w:rsidRPr="00EC135A">
        <w:rPr>
          <w:sz w:val="24"/>
          <w:szCs w:val="24"/>
        </w:rPr>
        <w:t xml:space="preserve">Специфика ядерных материалов состоит в том, что ничтожные в </w:t>
      </w:r>
      <w:r w:rsidR="00B76747">
        <w:rPr>
          <w:sz w:val="24"/>
          <w:szCs w:val="24"/>
        </w:rPr>
        <w:t>количественном</w:t>
      </w:r>
      <w:r w:rsidRPr="00EC135A">
        <w:rPr>
          <w:sz w:val="24"/>
          <w:szCs w:val="24"/>
        </w:rPr>
        <w:t xml:space="preserve"> отношении массы вещества оказывались способными катастрофическим образом влиять на </w:t>
      </w:r>
      <w:r w:rsidR="00B76747">
        <w:rPr>
          <w:sz w:val="24"/>
          <w:szCs w:val="24"/>
        </w:rPr>
        <w:t xml:space="preserve">экологическое </w:t>
      </w:r>
      <w:r w:rsidRPr="00EC135A">
        <w:rPr>
          <w:sz w:val="24"/>
          <w:szCs w:val="24"/>
        </w:rPr>
        <w:t xml:space="preserve">состояние крупных территорий. Так общее количество урана-235 непосредственно перешедшего в энергию взрыва, уничтожившего Хиросиму, составило меньше 0,6 грамма, а общий объем радиоизотопного выброса, произошедшего в Чернобыле и значимо изменившего радиационную обстановку в масштабах целого полушария, не превысил 70 кг. </w:t>
      </w:r>
    </w:p>
    <w:p w:rsidR="00E247E0" w:rsidRPr="00EC135A" w:rsidRDefault="00E247E0" w:rsidP="0083092F">
      <w:pPr>
        <w:spacing w:line="360" w:lineRule="auto"/>
        <w:ind w:firstLine="680"/>
        <w:jc w:val="both"/>
        <w:rPr>
          <w:sz w:val="24"/>
          <w:szCs w:val="24"/>
        </w:rPr>
      </w:pPr>
      <w:r w:rsidRPr="00EC135A">
        <w:rPr>
          <w:sz w:val="24"/>
          <w:szCs w:val="24"/>
        </w:rPr>
        <w:t>В настоящее время техногенное радиационное загрязнение не только трансформирует имеющийся природный фон, но и характеризуется индивидуальными особенностями своей пространственно-структурной организации, обладая способностью образовывать иерархически организованные радиобиогеохимические провинции, та</w:t>
      </w:r>
      <w:r w:rsidR="00B76747">
        <w:rPr>
          <w:sz w:val="24"/>
          <w:szCs w:val="24"/>
        </w:rPr>
        <w:t>к</w:t>
      </w:r>
      <w:r w:rsidRPr="00EC135A">
        <w:rPr>
          <w:sz w:val="24"/>
          <w:szCs w:val="24"/>
        </w:rPr>
        <w:t>же наблюдаемые на уровне планетарных, региональных и локальных образований.</w:t>
      </w:r>
    </w:p>
    <w:p w:rsidR="00E247E0" w:rsidRPr="00360234" w:rsidRDefault="00637EAD" w:rsidP="005C56C3">
      <w:pPr>
        <w:pStyle w:val="4"/>
        <w:rPr>
          <w:lang w:val="ru-RU"/>
        </w:rPr>
      </w:pPr>
      <w:r w:rsidRPr="00360234">
        <w:rPr>
          <w:lang w:val="ru-RU"/>
        </w:rPr>
        <w:t xml:space="preserve">4.1.2.1 </w:t>
      </w:r>
      <w:r w:rsidR="00E247E0" w:rsidRPr="00360234">
        <w:rPr>
          <w:lang w:val="ru-RU"/>
        </w:rPr>
        <w:t xml:space="preserve">Глобальное </w:t>
      </w:r>
      <w:r w:rsidR="004B19E7" w:rsidRPr="00360234">
        <w:rPr>
          <w:lang w:val="ru-RU"/>
        </w:rPr>
        <w:t xml:space="preserve">радиоактивное </w:t>
      </w:r>
      <w:r w:rsidR="00E247E0" w:rsidRPr="00360234">
        <w:rPr>
          <w:lang w:val="ru-RU"/>
        </w:rPr>
        <w:t>загрязнение</w:t>
      </w:r>
    </w:p>
    <w:p w:rsidR="00E247E0" w:rsidRPr="00EC135A" w:rsidRDefault="00E247E0" w:rsidP="0083092F">
      <w:pPr>
        <w:spacing w:line="360" w:lineRule="auto"/>
        <w:ind w:firstLine="680"/>
        <w:jc w:val="both"/>
        <w:rPr>
          <w:sz w:val="24"/>
          <w:szCs w:val="24"/>
        </w:rPr>
      </w:pPr>
      <w:r w:rsidRPr="00EC135A">
        <w:rPr>
          <w:sz w:val="24"/>
          <w:szCs w:val="24"/>
        </w:rPr>
        <w:t xml:space="preserve">Первым уровнем организации техногенного радиационного загрязнения, имеющего собственную структуру и охватывающего всю планету, является так называемое «глобальное» загрязнение, проникающее в разной мере в атмосферу, гидросферу и педосферу, но имеющее при этом и собственную пространственно-временную динамику и собственную пространственно-структурную организацию. </w:t>
      </w:r>
    </w:p>
    <w:p w:rsidR="00E247E0" w:rsidRPr="00EC135A" w:rsidRDefault="00E247E0" w:rsidP="0083092F">
      <w:pPr>
        <w:spacing w:line="360" w:lineRule="auto"/>
        <w:ind w:firstLine="680"/>
        <w:jc w:val="both"/>
        <w:rPr>
          <w:sz w:val="24"/>
          <w:szCs w:val="24"/>
        </w:rPr>
      </w:pPr>
      <w:r w:rsidRPr="00EC135A">
        <w:rPr>
          <w:sz w:val="24"/>
          <w:szCs w:val="24"/>
        </w:rPr>
        <w:t>Основными источниками глобального радиоактивного загрязнения природной среды являются производство и испытания ядерного оружия. К 2010 году в мире было проведено около 2087 испытательных взрывов, из которых 50,5% (1090) осуществлено США, 35,1% (715) - СССР, 10,1% (190) - Францией, 2% (42) – Великобританией и 1,9% (40) – Китаем. За это же время примерно по 5 - 6 ядерных испытаний было осуществлено Паки</w:t>
      </w:r>
      <w:r w:rsidR="00B76747">
        <w:rPr>
          <w:sz w:val="24"/>
          <w:szCs w:val="24"/>
        </w:rPr>
        <w:t xml:space="preserve">станом и Индией. Так, только </w:t>
      </w:r>
      <w:r w:rsidRPr="00EC135A">
        <w:rPr>
          <w:sz w:val="24"/>
          <w:szCs w:val="24"/>
        </w:rPr>
        <w:t xml:space="preserve">в Неваде на территории США за период с 1951 </w:t>
      </w:r>
      <w:r w:rsidR="00357171">
        <w:rPr>
          <w:sz w:val="24"/>
          <w:szCs w:val="24"/>
        </w:rPr>
        <w:t xml:space="preserve">г. по 1963 </w:t>
      </w:r>
      <w:r w:rsidRPr="00EC135A">
        <w:rPr>
          <w:sz w:val="24"/>
          <w:szCs w:val="24"/>
        </w:rPr>
        <w:t>г. было осуществлено 928 ядерных взрывов, причем около 100 атмосферных. Одновременно в СССР 1949 по 1989 год 468 ядерных испытаний было произведено на Се</w:t>
      </w:r>
      <w:r w:rsidR="00357171">
        <w:rPr>
          <w:sz w:val="24"/>
          <w:szCs w:val="24"/>
        </w:rPr>
        <w:t xml:space="preserve">мипалатинском ядерном полигоне (из которых </w:t>
      </w:r>
      <w:r w:rsidRPr="00EC135A">
        <w:rPr>
          <w:sz w:val="24"/>
          <w:szCs w:val="24"/>
        </w:rPr>
        <w:t xml:space="preserve">26 наземных, 91 воздушных, 8 высотных) и 130 на архипелаге Новая Земля, из которых 87 - в атмосфере </w:t>
      </w:r>
      <w:r w:rsidR="0053694B" w:rsidRPr="0053694B">
        <w:rPr>
          <w:sz w:val="24"/>
          <w:szCs w:val="24"/>
        </w:rPr>
        <w:t>[</w:t>
      </w:r>
      <w:r w:rsidRPr="00EC135A">
        <w:rPr>
          <w:sz w:val="24"/>
          <w:szCs w:val="24"/>
        </w:rPr>
        <w:t>Wasserman, Solomon, 1982; US Atmospheric Nuclear Tests Database, 2004</w:t>
      </w:r>
      <w:r w:rsidR="00357171" w:rsidRPr="00357171">
        <w:rPr>
          <w:sz w:val="24"/>
          <w:szCs w:val="24"/>
        </w:rPr>
        <w:t>;</w:t>
      </w:r>
      <w:r w:rsidR="00357171" w:rsidRPr="00357171">
        <w:rPr>
          <w:bCs/>
          <w:sz w:val="24"/>
          <w:szCs w:val="24"/>
        </w:rPr>
        <w:t xml:space="preserve"> </w:t>
      </w:r>
      <w:r w:rsidR="00357171" w:rsidRPr="00357171">
        <w:rPr>
          <w:bCs/>
          <w:sz w:val="24"/>
          <w:szCs w:val="24"/>
          <w:lang w:val="en-US"/>
        </w:rPr>
        <w:t>Johnston</w:t>
      </w:r>
      <w:r w:rsidR="00357171" w:rsidRPr="00357171">
        <w:rPr>
          <w:bCs/>
          <w:sz w:val="24"/>
          <w:szCs w:val="24"/>
        </w:rPr>
        <w:t>'</w:t>
      </w:r>
      <w:r w:rsidR="00357171" w:rsidRPr="00357171">
        <w:rPr>
          <w:bCs/>
          <w:sz w:val="24"/>
          <w:szCs w:val="24"/>
          <w:lang w:val="en-US"/>
        </w:rPr>
        <w:t>s</w:t>
      </w:r>
      <w:r w:rsidR="00357171" w:rsidRPr="00357171">
        <w:rPr>
          <w:bCs/>
          <w:sz w:val="24"/>
          <w:szCs w:val="24"/>
        </w:rPr>
        <w:t xml:space="preserve"> </w:t>
      </w:r>
      <w:r w:rsidR="00357171" w:rsidRPr="00357171">
        <w:rPr>
          <w:bCs/>
          <w:sz w:val="24"/>
          <w:szCs w:val="24"/>
          <w:lang w:val="en-US"/>
        </w:rPr>
        <w:t>Archive</w:t>
      </w:r>
      <w:r w:rsidR="00357171" w:rsidRPr="00357171">
        <w:rPr>
          <w:bCs/>
          <w:sz w:val="24"/>
          <w:szCs w:val="24"/>
        </w:rPr>
        <w:t>, 2014</w:t>
      </w:r>
      <w:r w:rsidR="0053694B" w:rsidRPr="0053694B">
        <w:rPr>
          <w:bCs/>
          <w:sz w:val="24"/>
          <w:szCs w:val="24"/>
        </w:rPr>
        <w:t>]</w:t>
      </w:r>
      <w:r w:rsidRPr="00EC135A">
        <w:rPr>
          <w:sz w:val="24"/>
          <w:szCs w:val="24"/>
        </w:rPr>
        <w:t>.</w:t>
      </w:r>
    </w:p>
    <w:p w:rsidR="00E247E0" w:rsidRPr="00EC135A" w:rsidRDefault="00E247E0" w:rsidP="0083092F">
      <w:pPr>
        <w:spacing w:line="360" w:lineRule="auto"/>
        <w:ind w:firstLine="680"/>
        <w:jc w:val="both"/>
        <w:rPr>
          <w:sz w:val="24"/>
          <w:szCs w:val="24"/>
        </w:rPr>
      </w:pPr>
      <w:r w:rsidRPr="00EC135A">
        <w:rPr>
          <w:sz w:val="24"/>
          <w:szCs w:val="24"/>
        </w:rPr>
        <w:t>Было по</w:t>
      </w:r>
      <w:r w:rsidR="00357171">
        <w:rPr>
          <w:sz w:val="24"/>
          <w:szCs w:val="24"/>
        </w:rPr>
        <w:t>д</w:t>
      </w:r>
      <w:r w:rsidRPr="00EC135A">
        <w:rPr>
          <w:sz w:val="24"/>
          <w:szCs w:val="24"/>
        </w:rPr>
        <w:t>считано, что наземные испытания ядерного оружия в 50-60-х годах прошлого столетия привели к тому, что за этот период в результате в атмосферу было выброшено 9•10</w:t>
      </w:r>
      <w:r w:rsidRPr="00EC135A">
        <w:rPr>
          <w:sz w:val="24"/>
          <w:szCs w:val="24"/>
          <w:vertAlign w:val="superscript"/>
        </w:rPr>
        <w:t>16</w:t>
      </w:r>
      <w:r w:rsidRPr="00EC135A">
        <w:rPr>
          <w:sz w:val="24"/>
          <w:szCs w:val="24"/>
        </w:rPr>
        <w:t xml:space="preserve"> Бк </w:t>
      </w:r>
      <w:r w:rsidRPr="00EC135A">
        <w:rPr>
          <w:sz w:val="24"/>
          <w:szCs w:val="24"/>
          <w:vertAlign w:val="superscript"/>
        </w:rPr>
        <w:t>90</w:t>
      </w:r>
      <w:r w:rsidRPr="00EC135A">
        <w:rPr>
          <w:sz w:val="24"/>
          <w:szCs w:val="24"/>
        </w:rPr>
        <w:t>Sr и 1,4•10</w:t>
      </w:r>
      <w:r w:rsidRPr="00EC135A">
        <w:rPr>
          <w:sz w:val="24"/>
          <w:szCs w:val="24"/>
          <w:vertAlign w:val="superscript"/>
        </w:rPr>
        <w:t>17</w:t>
      </w:r>
      <w:r w:rsidRPr="00EC135A">
        <w:rPr>
          <w:sz w:val="24"/>
          <w:szCs w:val="24"/>
        </w:rPr>
        <w:t xml:space="preserve"> Бк </w:t>
      </w:r>
      <w:r w:rsidRPr="00EC135A">
        <w:rPr>
          <w:sz w:val="24"/>
          <w:szCs w:val="24"/>
          <w:vertAlign w:val="superscript"/>
        </w:rPr>
        <w:t>137</w:t>
      </w:r>
      <w:r w:rsidRPr="00EC135A">
        <w:rPr>
          <w:sz w:val="24"/>
          <w:szCs w:val="24"/>
        </w:rPr>
        <w:t xml:space="preserve">Cs около 5 т </w:t>
      </w:r>
      <w:r w:rsidRPr="00EC135A">
        <w:rPr>
          <w:sz w:val="24"/>
          <w:szCs w:val="24"/>
          <w:vertAlign w:val="superscript"/>
        </w:rPr>
        <w:t>239</w:t>
      </w:r>
      <w:r w:rsidRPr="00EC135A">
        <w:rPr>
          <w:sz w:val="24"/>
          <w:szCs w:val="24"/>
        </w:rPr>
        <w:t xml:space="preserve">Pu </w:t>
      </w:r>
      <w:r w:rsidR="0053694B" w:rsidRPr="0053694B">
        <w:rPr>
          <w:sz w:val="24"/>
          <w:szCs w:val="24"/>
        </w:rPr>
        <w:t>[</w:t>
      </w:r>
      <w:r w:rsidRPr="00EC135A">
        <w:rPr>
          <w:sz w:val="24"/>
          <w:szCs w:val="24"/>
        </w:rPr>
        <w:t>Алексахин, 1963, Павлоцкая, 1975</w:t>
      </w:r>
      <w:r w:rsidR="0053694B" w:rsidRPr="0053694B">
        <w:rPr>
          <w:sz w:val="24"/>
          <w:szCs w:val="24"/>
        </w:rPr>
        <w:t>]</w:t>
      </w:r>
      <w:r w:rsidRPr="00EC135A">
        <w:rPr>
          <w:sz w:val="24"/>
          <w:szCs w:val="24"/>
        </w:rPr>
        <w:t>, что при условии равномерного распределения по земной поверхности составило бы приблизительно 1 Бк/м</w:t>
      </w:r>
      <w:r w:rsidRPr="00EC135A">
        <w:rPr>
          <w:sz w:val="24"/>
          <w:szCs w:val="24"/>
          <w:vertAlign w:val="superscript"/>
        </w:rPr>
        <w:t>2</w:t>
      </w:r>
      <w:r w:rsidRPr="00EC135A">
        <w:rPr>
          <w:sz w:val="24"/>
          <w:szCs w:val="24"/>
        </w:rPr>
        <w:t xml:space="preserve"> (27 </w:t>
      </w:r>
      <w:r w:rsidRPr="00EC135A">
        <w:rPr>
          <w:sz w:val="24"/>
          <w:szCs w:val="24"/>
        </w:rPr>
        <w:sym w:font="Symbol" w:char="F06D"/>
      </w:r>
      <w:r w:rsidRPr="00EC135A">
        <w:rPr>
          <w:sz w:val="24"/>
          <w:szCs w:val="24"/>
        </w:rPr>
        <w:t>Ки/км</w:t>
      </w:r>
      <w:r w:rsidRPr="00EC135A">
        <w:rPr>
          <w:sz w:val="24"/>
          <w:szCs w:val="24"/>
          <w:vertAlign w:val="superscript"/>
        </w:rPr>
        <w:t>2</w:t>
      </w:r>
      <w:r w:rsidRPr="00EC135A">
        <w:rPr>
          <w:sz w:val="24"/>
          <w:szCs w:val="24"/>
        </w:rPr>
        <w:t xml:space="preserve">) </w:t>
      </w:r>
      <w:r w:rsidRPr="00EC135A">
        <w:rPr>
          <w:sz w:val="24"/>
          <w:szCs w:val="24"/>
          <w:vertAlign w:val="superscript"/>
        </w:rPr>
        <w:t>137</w:t>
      </w:r>
      <w:r w:rsidRPr="00EC135A">
        <w:rPr>
          <w:sz w:val="24"/>
          <w:szCs w:val="24"/>
        </w:rPr>
        <w:t>Cs и 0,65 Бк/м</w:t>
      </w:r>
      <w:r w:rsidRPr="00EC135A">
        <w:rPr>
          <w:sz w:val="24"/>
          <w:szCs w:val="24"/>
          <w:vertAlign w:val="superscript"/>
        </w:rPr>
        <w:t>2</w:t>
      </w:r>
      <w:r w:rsidRPr="00EC135A">
        <w:rPr>
          <w:sz w:val="24"/>
          <w:szCs w:val="24"/>
        </w:rPr>
        <w:t xml:space="preserve"> (17,5 </w:t>
      </w:r>
      <w:r w:rsidRPr="00EC135A">
        <w:rPr>
          <w:sz w:val="24"/>
          <w:szCs w:val="24"/>
        </w:rPr>
        <w:sym w:font="Symbol" w:char="F06D"/>
      </w:r>
      <w:r w:rsidRPr="00EC135A">
        <w:rPr>
          <w:sz w:val="24"/>
          <w:szCs w:val="24"/>
        </w:rPr>
        <w:t>Ки/км</w:t>
      </w:r>
      <w:r w:rsidRPr="00EC135A">
        <w:rPr>
          <w:sz w:val="24"/>
          <w:szCs w:val="24"/>
          <w:vertAlign w:val="superscript"/>
        </w:rPr>
        <w:t>2</w:t>
      </w:r>
      <w:r w:rsidRPr="00EC135A">
        <w:rPr>
          <w:sz w:val="24"/>
          <w:szCs w:val="24"/>
        </w:rPr>
        <w:t xml:space="preserve">) </w:t>
      </w:r>
      <w:r w:rsidRPr="00EC135A">
        <w:rPr>
          <w:sz w:val="24"/>
          <w:szCs w:val="24"/>
          <w:vertAlign w:val="superscript"/>
        </w:rPr>
        <w:t>90</w:t>
      </w:r>
      <w:r w:rsidRPr="00EC135A">
        <w:rPr>
          <w:sz w:val="24"/>
          <w:szCs w:val="24"/>
        </w:rPr>
        <w:t xml:space="preserve">Sr </w:t>
      </w:r>
      <w:r w:rsidR="0053694B" w:rsidRPr="0053694B">
        <w:rPr>
          <w:sz w:val="24"/>
          <w:szCs w:val="24"/>
        </w:rPr>
        <w:t>[</w:t>
      </w:r>
      <w:r w:rsidRPr="00EC135A">
        <w:rPr>
          <w:sz w:val="24"/>
          <w:szCs w:val="24"/>
        </w:rPr>
        <w:t>Pavlotskaya</w:t>
      </w:r>
      <w:r w:rsidR="0053694B" w:rsidRPr="0053694B">
        <w:rPr>
          <w:sz w:val="24"/>
          <w:szCs w:val="24"/>
        </w:rPr>
        <w:t xml:space="preserve"> </w:t>
      </w:r>
      <w:r w:rsidR="0053694B">
        <w:rPr>
          <w:sz w:val="24"/>
          <w:szCs w:val="24"/>
          <w:lang w:val="en-US"/>
        </w:rPr>
        <w:t>et</w:t>
      </w:r>
      <w:r w:rsidR="0053694B" w:rsidRPr="0053694B">
        <w:rPr>
          <w:sz w:val="24"/>
          <w:szCs w:val="24"/>
        </w:rPr>
        <w:t xml:space="preserve"> </w:t>
      </w:r>
      <w:r w:rsidR="0053694B">
        <w:rPr>
          <w:sz w:val="24"/>
          <w:szCs w:val="24"/>
          <w:lang w:val="en-US"/>
        </w:rPr>
        <w:t>al</w:t>
      </w:r>
      <w:r w:rsidR="0053694B" w:rsidRPr="0053694B">
        <w:rPr>
          <w:sz w:val="24"/>
          <w:szCs w:val="24"/>
        </w:rPr>
        <w:t>.,</w:t>
      </w:r>
      <w:r w:rsidR="0053694B">
        <w:rPr>
          <w:sz w:val="24"/>
          <w:szCs w:val="24"/>
        </w:rPr>
        <w:t xml:space="preserve"> 1991]</w:t>
      </w:r>
      <w:r w:rsidRPr="00EC135A">
        <w:rPr>
          <w:sz w:val="24"/>
          <w:szCs w:val="24"/>
        </w:rPr>
        <w:t xml:space="preserve">. </w:t>
      </w:r>
    </w:p>
    <w:p w:rsidR="00E247E0" w:rsidRPr="00EC135A" w:rsidRDefault="00E247E0" w:rsidP="0083092F">
      <w:pPr>
        <w:spacing w:line="360" w:lineRule="auto"/>
        <w:ind w:firstLine="680"/>
        <w:jc w:val="both"/>
        <w:rPr>
          <w:sz w:val="24"/>
          <w:szCs w:val="24"/>
        </w:rPr>
      </w:pPr>
      <w:r w:rsidRPr="00EC135A">
        <w:rPr>
          <w:sz w:val="24"/>
          <w:szCs w:val="24"/>
        </w:rPr>
        <w:t>Специфика наземных или воздушных ядерных взрывов состоит в том, что, благодаря колоссальному выделению энергии, большие объемы продуктов деления и остатков непрореагировавшего «оружейного» урана или плутония (35-40% общего объема РН) в виде мелкой пыли и аэрозолей стремительно поднимаются до верхних границ тропосферы, где они, быстро рассеиваясь, стратифицируются по весу и составу и переносятся на большие расстояния. Часть из них (примерно 40%) в течении 1-3 месяцев остается в тропосфере, после чего выпад</w:t>
      </w:r>
      <w:r w:rsidR="00357171">
        <w:rPr>
          <w:sz w:val="24"/>
          <w:szCs w:val="24"/>
        </w:rPr>
        <w:t>а</w:t>
      </w:r>
      <w:r w:rsidRPr="00EC135A">
        <w:rPr>
          <w:sz w:val="24"/>
          <w:szCs w:val="24"/>
        </w:rPr>
        <w:t xml:space="preserve">ет на землю с осадками в виде дождя или снега. Оставшиеся 60% РН попадают в стратосферу, откуда они оседают на поверхность уже значительно медленнее, а общий срок их удаления в зависимости от типа и мощности взрыва может занять до 8-10 лет, причем максимум выпадения РН приходится на весну и начало лета. </w:t>
      </w:r>
    </w:p>
    <w:p w:rsidR="00E247E0" w:rsidRPr="00EC135A" w:rsidRDefault="00E247E0" w:rsidP="0083092F">
      <w:pPr>
        <w:spacing w:line="360" w:lineRule="auto"/>
        <w:ind w:firstLine="680"/>
        <w:jc w:val="both"/>
        <w:rPr>
          <w:sz w:val="24"/>
          <w:szCs w:val="24"/>
        </w:rPr>
      </w:pPr>
      <w:r w:rsidRPr="00EC135A">
        <w:rPr>
          <w:sz w:val="24"/>
          <w:szCs w:val="24"/>
        </w:rPr>
        <w:t xml:space="preserve">Благодаря этому обстоятельству продуктами ядерных испытаний оказалась загрязнены не только абсолютно вся нижняя атмосфера, но и поверхность планеты, включая морские и приполюсные пространства. Однако, благодаря особенностям глобальной циркуляции атмосферы, накопление продуктов ядерных взрывов на разных географических широтах земного шара оказалось заметно различным. В области экваториальных пассатов и восходящей конвекции воздуха уровень глобального загрязнения невелик. В тропиках по мере усиления нисходящих потоков количество радиоактивных выпадений из стратосферы растет и достигает максимума в умеренных широтах. Поскольку оба полушария Земли имеют слабо связанные системы циркуляции в большей мере (в 3,4 раза) загрязненным оказалось северное полушарие, на территории которого было проведено почти 90% от общего числа ядерных испытаний. </w:t>
      </w:r>
      <w:r w:rsidR="0053694B" w:rsidRPr="00E0199D">
        <w:rPr>
          <w:sz w:val="24"/>
          <w:szCs w:val="24"/>
        </w:rPr>
        <w:t>[</w:t>
      </w:r>
      <w:r w:rsidR="00552FF6">
        <w:rPr>
          <w:color w:val="0000FF"/>
          <w:sz w:val="24"/>
          <w:szCs w:val="24"/>
          <w:u w:val="single"/>
        </w:rPr>
        <w:t>).</w:t>
      </w:r>
    </w:p>
    <w:p w:rsidR="00E247E0" w:rsidRPr="00EC135A" w:rsidRDefault="00E247E0" w:rsidP="0083092F">
      <w:pPr>
        <w:spacing w:line="360" w:lineRule="auto"/>
        <w:ind w:firstLine="680"/>
        <w:jc w:val="both"/>
        <w:rPr>
          <w:sz w:val="24"/>
          <w:szCs w:val="24"/>
        </w:rPr>
      </w:pPr>
      <w:r w:rsidRPr="00EC135A">
        <w:rPr>
          <w:sz w:val="24"/>
          <w:szCs w:val="24"/>
        </w:rPr>
        <w:t>Таким образом, структура глобального загрязнения характеризуется специфически широтным простиранием с максимумами между 50 и 60 градусами северной и южной широты. Единственным исключением из этого правила является относительное повышение активности в предгорных областях, характеризующихся большим количеством осадков, прослеживающаяся как для широтной зональности в целом, так и для</w:t>
      </w:r>
      <w:r w:rsidR="00357171">
        <w:rPr>
          <w:sz w:val="24"/>
          <w:szCs w:val="24"/>
        </w:rPr>
        <w:t xml:space="preserve"> региональных отклонений от нее</w:t>
      </w:r>
      <w:r w:rsidRPr="00EC135A">
        <w:rPr>
          <w:sz w:val="24"/>
          <w:szCs w:val="24"/>
        </w:rPr>
        <w:t xml:space="preserve"> (</w:t>
      </w:r>
      <w:r w:rsidR="00357171">
        <w:rPr>
          <w:sz w:val="24"/>
          <w:szCs w:val="24"/>
        </w:rPr>
        <w:t>рисунок 4.1</w:t>
      </w:r>
      <w:r w:rsidRPr="00EC135A">
        <w:rPr>
          <w:sz w:val="24"/>
          <w:szCs w:val="24"/>
        </w:rPr>
        <w:t>) Причем в горах отмечается и определенная вертикальная зональность с максимумом на высотах 1000-2500</w:t>
      </w:r>
      <w:r w:rsidR="009028E3">
        <w:rPr>
          <w:sz w:val="24"/>
          <w:szCs w:val="24"/>
        </w:rPr>
        <w:t xml:space="preserve"> </w:t>
      </w:r>
      <w:r w:rsidR="0053694B">
        <w:rPr>
          <w:sz w:val="24"/>
          <w:szCs w:val="24"/>
        </w:rPr>
        <w:t xml:space="preserve">м </w:t>
      </w:r>
      <w:r w:rsidR="0053694B" w:rsidRPr="0053694B">
        <w:rPr>
          <w:sz w:val="24"/>
          <w:szCs w:val="24"/>
        </w:rPr>
        <w:t>[</w:t>
      </w:r>
      <w:r w:rsidRPr="00EC135A">
        <w:rPr>
          <w:sz w:val="24"/>
          <w:szCs w:val="24"/>
        </w:rPr>
        <w:t>Коган, Назаров, Фридман</w:t>
      </w:r>
      <w:r w:rsidR="009028E3">
        <w:rPr>
          <w:sz w:val="24"/>
          <w:szCs w:val="24"/>
        </w:rPr>
        <w:t xml:space="preserve">, </w:t>
      </w:r>
      <w:r w:rsidR="0053694B">
        <w:rPr>
          <w:sz w:val="24"/>
          <w:szCs w:val="24"/>
        </w:rPr>
        <w:t>1991]</w:t>
      </w:r>
      <w:r w:rsidR="009028E3">
        <w:rPr>
          <w:sz w:val="24"/>
          <w:szCs w:val="24"/>
        </w:rPr>
        <w:t>.</w:t>
      </w:r>
      <w:r w:rsidRPr="00EC135A">
        <w:rPr>
          <w:sz w:val="24"/>
          <w:szCs w:val="24"/>
        </w:rPr>
        <w:t xml:space="preserve"> </w:t>
      </w:r>
    </w:p>
    <w:p w:rsidR="00E247E0" w:rsidRDefault="00BE386D" w:rsidP="0083092F">
      <w:pPr>
        <w:spacing w:line="360" w:lineRule="auto"/>
        <w:ind w:firstLine="284"/>
        <w:jc w:val="both"/>
        <w:rPr>
          <w:sz w:val="24"/>
          <w:szCs w:val="24"/>
        </w:rPr>
      </w:pPr>
      <w:r w:rsidRPr="00BE386D">
        <w:rPr>
          <w:sz w:val="24"/>
          <w:szCs w:val="24"/>
        </w:rPr>
        <w:t>Параллельно с производством оружия в мире неуклонно росло и количество энергетических установок на ядерном топливе, некоторые из которых будучи установленными на ИСЗ вносили заметный вклад в глобальное загрязнение окружающей среды. Так в 1964 г. сгорел в атмосфере американский навигационный спутник "Т</w:t>
      </w:r>
      <w:r w:rsidRPr="00BE386D">
        <w:rPr>
          <w:sz w:val="24"/>
          <w:szCs w:val="24"/>
          <w:lang w:val="en-US"/>
        </w:rPr>
        <w:t>ranzit</w:t>
      </w:r>
      <w:r w:rsidRPr="00BE386D">
        <w:rPr>
          <w:sz w:val="24"/>
          <w:szCs w:val="24"/>
        </w:rPr>
        <w:t xml:space="preserve">-5В-3" с бортовым ядерным реактором SNAP-9A на </w:t>
      </w:r>
      <w:r w:rsidRPr="00BE386D">
        <w:rPr>
          <w:sz w:val="24"/>
          <w:szCs w:val="24"/>
          <w:vertAlign w:val="superscript"/>
        </w:rPr>
        <w:t>238</w:t>
      </w:r>
      <w:r w:rsidRPr="00BE386D">
        <w:rPr>
          <w:sz w:val="24"/>
          <w:szCs w:val="24"/>
        </w:rPr>
        <w:t>Рu. В результате 95% активности (629 ТБк с весом около 950 грамм) было распылено в атмосфере, изменив уровень существующего на тот момент глобального фона в 15 раз.</w:t>
      </w:r>
    </w:p>
    <w:p w:rsidR="00447159" w:rsidRPr="00EC135A" w:rsidRDefault="00447159" w:rsidP="00447159">
      <w:pPr>
        <w:spacing w:line="360" w:lineRule="auto"/>
        <w:ind w:firstLine="680"/>
        <w:jc w:val="both"/>
        <w:rPr>
          <w:sz w:val="24"/>
          <w:szCs w:val="24"/>
        </w:rPr>
      </w:pPr>
      <w:r w:rsidRPr="00EC135A">
        <w:rPr>
          <w:sz w:val="24"/>
          <w:szCs w:val="24"/>
        </w:rPr>
        <w:t xml:space="preserve">Аварии советских спутников Космос-954 и 1402 соответственно в 1978 и 1983гг. тоже привели к поступлению в окружающую среду продуктов деления из бортовых атомных реакторов работавших на </w:t>
      </w:r>
      <w:r w:rsidRPr="00EC135A">
        <w:rPr>
          <w:sz w:val="24"/>
          <w:szCs w:val="24"/>
          <w:vertAlign w:val="superscript"/>
        </w:rPr>
        <w:t>235</w:t>
      </w:r>
      <w:r w:rsidRPr="00EC135A">
        <w:rPr>
          <w:sz w:val="24"/>
          <w:szCs w:val="24"/>
          <w:lang w:val="en-US"/>
        </w:rPr>
        <w:t>U</w:t>
      </w:r>
      <w:r>
        <w:rPr>
          <w:sz w:val="24"/>
          <w:szCs w:val="24"/>
        </w:rPr>
        <w:t>;</w:t>
      </w:r>
      <w:r w:rsidRPr="00EC135A">
        <w:rPr>
          <w:sz w:val="24"/>
          <w:szCs w:val="24"/>
        </w:rPr>
        <w:t xml:space="preserve"> суммар</w:t>
      </w:r>
      <w:r w:rsidR="004C53AE">
        <w:rPr>
          <w:sz w:val="24"/>
          <w:szCs w:val="24"/>
        </w:rPr>
        <w:t>но т.о. в атмосферу поступило 3,</w:t>
      </w:r>
      <w:r w:rsidRPr="00EC135A">
        <w:rPr>
          <w:sz w:val="24"/>
          <w:szCs w:val="24"/>
        </w:rPr>
        <w:t xml:space="preserve">11 </w:t>
      </w:r>
      <w:r w:rsidRPr="00EC135A">
        <w:rPr>
          <w:sz w:val="24"/>
          <w:szCs w:val="24"/>
          <w:lang w:val="en-US"/>
        </w:rPr>
        <w:t>T</w:t>
      </w:r>
      <w:r w:rsidRPr="00EC135A">
        <w:rPr>
          <w:sz w:val="24"/>
          <w:szCs w:val="24"/>
        </w:rPr>
        <w:t xml:space="preserve">Бк </w:t>
      </w:r>
      <w:r w:rsidRPr="00EC135A">
        <w:rPr>
          <w:sz w:val="24"/>
          <w:szCs w:val="24"/>
          <w:vertAlign w:val="superscript"/>
        </w:rPr>
        <w:t>90</w:t>
      </w:r>
      <w:r w:rsidRPr="00EC135A">
        <w:rPr>
          <w:sz w:val="24"/>
          <w:szCs w:val="24"/>
          <w:lang w:val="en-US"/>
        </w:rPr>
        <w:t>Sr</w:t>
      </w:r>
      <w:r w:rsidRPr="00EC135A">
        <w:rPr>
          <w:sz w:val="24"/>
          <w:szCs w:val="24"/>
        </w:rPr>
        <w:t xml:space="preserve">, 181 ТБк </w:t>
      </w:r>
      <w:r w:rsidRPr="00EC135A">
        <w:rPr>
          <w:sz w:val="24"/>
          <w:szCs w:val="24"/>
          <w:vertAlign w:val="superscript"/>
        </w:rPr>
        <w:t>131</w:t>
      </w:r>
      <w:r w:rsidRPr="00EC135A">
        <w:rPr>
          <w:sz w:val="24"/>
          <w:szCs w:val="24"/>
          <w:lang w:val="en-US"/>
        </w:rPr>
        <w:t>I</w:t>
      </w:r>
      <w:r w:rsidR="004C53AE">
        <w:rPr>
          <w:sz w:val="24"/>
          <w:szCs w:val="24"/>
        </w:rPr>
        <w:t>, 3,</w:t>
      </w:r>
      <w:r w:rsidRPr="00EC135A">
        <w:rPr>
          <w:sz w:val="24"/>
          <w:szCs w:val="24"/>
        </w:rPr>
        <w:t xml:space="preserve">18 ТБк </w:t>
      </w:r>
      <w:r w:rsidRPr="00EC135A">
        <w:rPr>
          <w:sz w:val="24"/>
          <w:szCs w:val="24"/>
          <w:vertAlign w:val="superscript"/>
        </w:rPr>
        <w:t>137</w:t>
      </w:r>
      <w:r w:rsidRPr="00EC135A">
        <w:rPr>
          <w:sz w:val="24"/>
          <w:szCs w:val="24"/>
          <w:lang w:val="en-US"/>
        </w:rPr>
        <w:t>Cs</w:t>
      </w:r>
      <w:r>
        <w:rPr>
          <w:sz w:val="24"/>
          <w:szCs w:val="24"/>
        </w:rPr>
        <w:t xml:space="preserve"> </w:t>
      </w:r>
      <w:r w:rsidRPr="0053694B">
        <w:rPr>
          <w:sz w:val="24"/>
          <w:szCs w:val="24"/>
        </w:rPr>
        <w:t>[</w:t>
      </w:r>
      <w:r w:rsidRPr="00EC135A">
        <w:rPr>
          <w:color w:val="0000FF"/>
          <w:sz w:val="24"/>
          <w:szCs w:val="24"/>
          <w:u w:val="single"/>
        </w:rPr>
        <w:t>http://nuclphys.sinp.msu.ru/ecology/ecol/ecol04.htmт</w:t>
      </w:r>
      <w:r>
        <w:rPr>
          <w:color w:val="0000FF"/>
          <w:sz w:val="24"/>
          <w:szCs w:val="24"/>
          <w:u w:val="single"/>
        </w:rPr>
        <w:t>]</w:t>
      </w:r>
      <w:r w:rsidRPr="00EC135A">
        <w:rPr>
          <w:sz w:val="24"/>
          <w:szCs w:val="24"/>
        </w:rPr>
        <w:t xml:space="preserve">. </w:t>
      </w:r>
    </w:p>
    <w:p w:rsidR="00E247E0" w:rsidRPr="00EC135A" w:rsidRDefault="00C81C3C" w:rsidP="0083092F">
      <w:pPr>
        <w:spacing w:line="360" w:lineRule="auto"/>
        <w:ind w:hanging="142"/>
        <w:jc w:val="both"/>
        <w:rPr>
          <w:sz w:val="24"/>
          <w:szCs w:val="24"/>
        </w:rPr>
      </w:pPr>
      <w:r>
        <w:rPr>
          <w:noProof/>
        </w:rPr>
        <w:drawing>
          <wp:anchor distT="0" distB="0" distL="114300" distR="114300" simplePos="0" relativeHeight="251632640" behindDoc="0" locked="0" layoutInCell="1" allowOverlap="1" wp14:anchorId="372BE531" wp14:editId="2A046B1C">
            <wp:simplePos x="0" y="0"/>
            <wp:positionH relativeFrom="column">
              <wp:posOffset>3336290</wp:posOffset>
            </wp:positionH>
            <wp:positionV relativeFrom="paragraph">
              <wp:posOffset>61595</wp:posOffset>
            </wp:positionV>
            <wp:extent cx="2899410" cy="3587115"/>
            <wp:effectExtent l="0" t="0" r="0" b="0"/>
            <wp:wrapSquare wrapText="bothSides"/>
            <wp:docPr id="526" name="Рисунок 112" descr="Glob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2" descr="Global"/>
                    <pic:cNvPicPr>
                      <a:picLocks noChangeAspect="1" noChangeArrowheads="1"/>
                    </pic:cNvPicPr>
                  </pic:nvPicPr>
                  <pic:blipFill>
                    <a:blip r:embed="rId55" cstate="print"/>
                    <a:srcRect/>
                    <a:stretch>
                      <a:fillRect/>
                    </a:stretch>
                  </pic:blipFill>
                  <pic:spPr bwMode="auto">
                    <a:xfrm>
                      <a:off x="0" y="0"/>
                      <a:ext cx="2899410" cy="3587115"/>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noProof/>
          <w:sz w:val="24"/>
          <w:szCs w:val="24"/>
        </w:rPr>
        <w:drawing>
          <wp:inline distT="0" distB="0" distL="0" distR="0" wp14:anchorId="068DD0A4" wp14:editId="0989D14A">
            <wp:extent cx="3020695" cy="3646805"/>
            <wp:effectExtent l="19050" t="0" r="8255" b="0"/>
            <wp:docPr id="527" name="Рисунок 77" descr="GlobeS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7" descr="GlobeSr"/>
                    <pic:cNvPicPr>
                      <a:picLocks noChangeAspect="1" noChangeArrowheads="1"/>
                    </pic:cNvPicPr>
                  </pic:nvPicPr>
                  <pic:blipFill>
                    <a:blip r:embed="rId56" cstate="print"/>
                    <a:srcRect/>
                    <a:stretch>
                      <a:fillRect/>
                    </a:stretch>
                  </pic:blipFill>
                  <pic:spPr bwMode="auto">
                    <a:xfrm>
                      <a:off x="0" y="0"/>
                      <a:ext cx="3020695" cy="3646805"/>
                    </a:xfrm>
                    <a:prstGeom prst="rect">
                      <a:avLst/>
                    </a:prstGeom>
                    <a:noFill/>
                    <a:ln w="9525">
                      <a:noFill/>
                      <a:miter lim="800000"/>
                      <a:headEnd/>
                      <a:tailEnd/>
                    </a:ln>
                  </pic:spPr>
                </pic:pic>
              </a:graphicData>
            </a:graphic>
          </wp:inline>
        </w:drawing>
      </w:r>
    </w:p>
    <w:p w:rsidR="00E247E0" w:rsidRPr="00EC135A" w:rsidRDefault="00E247E0" w:rsidP="00FA0D50">
      <w:pPr>
        <w:spacing w:line="360" w:lineRule="auto"/>
        <w:jc w:val="center"/>
      </w:pPr>
      <w:r w:rsidRPr="00671F30">
        <w:rPr>
          <w:sz w:val="24"/>
          <w:szCs w:val="24"/>
        </w:rPr>
        <w:t>Рис</w:t>
      </w:r>
      <w:r w:rsidR="00671F30">
        <w:rPr>
          <w:sz w:val="24"/>
          <w:szCs w:val="24"/>
        </w:rPr>
        <w:t>унок 4.1</w:t>
      </w:r>
      <w:r w:rsidR="004C53AE">
        <w:rPr>
          <w:sz w:val="24"/>
          <w:szCs w:val="24"/>
        </w:rPr>
        <w:t>.</w:t>
      </w:r>
      <w:r w:rsidRPr="00671F30">
        <w:rPr>
          <w:sz w:val="24"/>
          <w:szCs w:val="24"/>
        </w:rPr>
        <w:t xml:space="preserve"> Широтное распределение глобальных загрязнений в результате ядерных испытаний и выбросов в верхнюю </w:t>
      </w:r>
      <w:r w:rsidRPr="00FA0D50">
        <w:rPr>
          <w:sz w:val="24"/>
          <w:szCs w:val="24"/>
        </w:rPr>
        <w:t>атмосферу</w:t>
      </w:r>
      <w:r w:rsidR="00FC49DB" w:rsidRPr="00FA0D50">
        <w:rPr>
          <w:sz w:val="24"/>
          <w:szCs w:val="24"/>
        </w:rPr>
        <w:t xml:space="preserve"> </w:t>
      </w:r>
      <w:r w:rsidR="0053694B" w:rsidRPr="00FA0D50">
        <w:rPr>
          <w:sz w:val="24"/>
          <w:szCs w:val="24"/>
        </w:rPr>
        <w:t>[</w:t>
      </w:r>
      <w:r w:rsidR="00FC49DB" w:rsidRPr="00FA0D50">
        <w:rPr>
          <w:sz w:val="24"/>
          <w:szCs w:val="24"/>
        </w:rPr>
        <w:t>Коган,</w:t>
      </w:r>
      <w:r w:rsidR="004640B8" w:rsidRPr="00FA0D50">
        <w:rPr>
          <w:sz w:val="24"/>
          <w:szCs w:val="24"/>
        </w:rPr>
        <w:t xml:space="preserve"> </w:t>
      </w:r>
      <w:r w:rsidR="00FC49DB" w:rsidRPr="00FA0D50">
        <w:rPr>
          <w:sz w:val="24"/>
          <w:szCs w:val="24"/>
        </w:rPr>
        <w:t>Назаров, Фридман</w:t>
      </w:r>
      <w:r w:rsidR="00552FF6" w:rsidRPr="00FA0D50">
        <w:rPr>
          <w:sz w:val="24"/>
          <w:szCs w:val="24"/>
        </w:rPr>
        <w:t>,</w:t>
      </w:r>
      <w:r w:rsidR="00FC49DB" w:rsidRPr="00FA0D50">
        <w:rPr>
          <w:sz w:val="24"/>
          <w:szCs w:val="24"/>
        </w:rPr>
        <w:t xml:space="preserve"> 1991</w:t>
      </w:r>
      <w:r w:rsidR="0053694B" w:rsidRPr="00FA0D50">
        <w:rPr>
          <w:sz w:val="24"/>
          <w:szCs w:val="24"/>
        </w:rPr>
        <w:t>]</w:t>
      </w:r>
    </w:p>
    <w:p w:rsidR="00447159" w:rsidRDefault="00447159" w:rsidP="0083092F">
      <w:pPr>
        <w:spacing w:line="360" w:lineRule="auto"/>
        <w:ind w:firstLine="680"/>
        <w:jc w:val="both"/>
        <w:rPr>
          <w:sz w:val="24"/>
          <w:szCs w:val="24"/>
        </w:rPr>
      </w:pPr>
    </w:p>
    <w:p w:rsidR="00E247E0" w:rsidRPr="00EC135A" w:rsidRDefault="00E247E0" w:rsidP="0083092F">
      <w:pPr>
        <w:spacing w:line="360" w:lineRule="auto"/>
        <w:ind w:firstLine="680"/>
        <w:jc w:val="both"/>
        <w:rPr>
          <w:sz w:val="24"/>
          <w:szCs w:val="24"/>
        </w:rPr>
      </w:pPr>
      <w:r w:rsidRPr="00EC135A">
        <w:rPr>
          <w:sz w:val="24"/>
          <w:szCs w:val="24"/>
        </w:rPr>
        <w:t xml:space="preserve">Определенный вклад (0,02 мрад/год) в глобальное загрязнение вносят и выбросы АЭС, осуществляемые ими в режиме штатной эксплуатации. Эти выбросы более чем на 99% состоят из инертных радиоактивных газов (ИРГ) представляющих собой смесь из 20 радиоизотопов криптона и ксенона, из которых основной вклад в ИРГ вносят изотопы криптона </w:t>
      </w:r>
      <w:r w:rsidRPr="00EC135A">
        <w:rPr>
          <w:sz w:val="24"/>
          <w:szCs w:val="24"/>
          <w:vertAlign w:val="superscript"/>
        </w:rPr>
        <w:t>88</w:t>
      </w:r>
      <w:r w:rsidRPr="00EC135A">
        <w:rPr>
          <w:sz w:val="24"/>
          <w:szCs w:val="24"/>
        </w:rPr>
        <w:t xml:space="preserve">Kr (период полураспада Т= 2.8 ч) и ксенона </w:t>
      </w:r>
      <w:r w:rsidRPr="00EC135A">
        <w:rPr>
          <w:sz w:val="24"/>
          <w:szCs w:val="24"/>
          <w:vertAlign w:val="superscript"/>
        </w:rPr>
        <w:t>133</w:t>
      </w:r>
      <w:r w:rsidRPr="00EC135A">
        <w:rPr>
          <w:sz w:val="24"/>
          <w:szCs w:val="24"/>
        </w:rPr>
        <w:t xml:space="preserve">Хе (Т=5.3 сут), </w:t>
      </w:r>
      <w:r w:rsidRPr="00EC135A">
        <w:rPr>
          <w:sz w:val="24"/>
          <w:szCs w:val="24"/>
          <w:vertAlign w:val="superscript"/>
        </w:rPr>
        <w:t>135</w:t>
      </w:r>
      <w:r w:rsidRPr="00EC135A">
        <w:rPr>
          <w:sz w:val="24"/>
          <w:szCs w:val="24"/>
        </w:rPr>
        <w:t xml:space="preserve">Хе (Т=9.2 ч). 1% оставшихся РН составляют, в зависимости от типа и состояния реактора, </w:t>
      </w:r>
      <w:r w:rsidRPr="00EC135A">
        <w:rPr>
          <w:sz w:val="24"/>
          <w:szCs w:val="24"/>
          <w:vertAlign w:val="superscript"/>
        </w:rPr>
        <w:t>131</w:t>
      </w:r>
      <w:r w:rsidRPr="00EC135A">
        <w:rPr>
          <w:sz w:val="24"/>
          <w:szCs w:val="24"/>
        </w:rPr>
        <w:t xml:space="preserve">I, </w:t>
      </w:r>
      <w:r w:rsidRPr="00EC135A">
        <w:rPr>
          <w:sz w:val="24"/>
          <w:szCs w:val="24"/>
          <w:vertAlign w:val="superscript"/>
        </w:rPr>
        <w:t>60</w:t>
      </w:r>
      <w:r w:rsidRPr="00EC135A">
        <w:rPr>
          <w:sz w:val="24"/>
          <w:szCs w:val="24"/>
        </w:rPr>
        <w:t xml:space="preserve">Co, </w:t>
      </w:r>
      <w:r w:rsidRPr="00EC135A">
        <w:rPr>
          <w:sz w:val="24"/>
          <w:szCs w:val="24"/>
          <w:vertAlign w:val="superscript"/>
        </w:rPr>
        <w:t>134</w:t>
      </w:r>
      <w:r w:rsidRPr="00EC135A">
        <w:rPr>
          <w:sz w:val="24"/>
          <w:szCs w:val="24"/>
        </w:rPr>
        <w:t xml:space="preserve">Cs, </w:t>
      </w:r>
      <w:r w:rsidRPr="00EC135A">
        <w:rPr>
          <w:sz w:val="24"/>
          <w:szCs w:val="24"/>
          <w:vertAlign w:val="superscript"/>
        </w:rPr>
        <w:t>137</w:t>
      </w:r>
      <w:r w:rsidRPr="00EC135A">
        <w:rPr>
          <w:sz w:val="24"/>
          <w:szCs w:val="24"/>
        </w:rPr>
        <w:t xml:space="preserve">Cs, тритий </w:t>
      </w:r>
      <w:r w:rsidRPr="00EC135A">
        <w:rPr>
          <w:sz w:val="24"/>
          <w:szCs w:val="24"/>
          <w:vertAlign w:val="superscript"/>
        </w:rPr>
        <w:t>3</w:t>
      </w:r>
      <w:r w:rsidRPr="00EC135A">
        <w:rPr>
          <w:sz w:val="24"/>
          <w:szCs w:val="24"/>
        </w:rPr>
        <w:t>H и еще в меньших количествах продукты коррозии реактора и деления урана. При этом характер и количество газообразных радиоактивных выбросов зависит от типа реактора и системы обращения с этими отходами. Таблица</w:t>
      </w:r>
      <w:r w:rsidR="00D701BE">
        <w:rPr>
          <w:sz w:val="24"/>
          <w:szCs w:val="24"/>
        </w:rPr>
        <w:t xml:space="preserve"> 4.2</w:t>
      </w:r>
      <w:r w:rsidRPr="00EC135A">
        <w:rPr>
          <w:sz w:val="24"/>
          <w:szCs w:val="24"/>
        </w:rPr>
        <w:t xml:space="preserve">, составленная по информации о выбросах трех АЭС разных поколений, позволяет судить о параметрах их воздействия на окружающую среду, </w:t>
      </w:r>
      <w:r w:rsidR="004640B8">
        <w:rPr>
          <w:sz w:val="24"/>
          <w:szCs w:val="24"/>
        </w:rPr>
        <w:t xml:space="preserve">причем </w:t>
      </w:r>
      <w:r w:rsidRPr="004640B8">
        <w:rPr>
          <w:sz w:val="24"/>
          <w:szCs w:val="24"/>
        </w:rPr>
        <w:t>загрязнение почв, вызванное этими выбросами, в среднем соответствует 1 Бк/м</w:t>
      </w:r>
      <w:r w:rsidRPr="004640B8">
        <w:rPr>
          <w:sz w:val="24"/>
          <w:szCs w:val="24"/>
          <w:vertAlign w:val="superscript"/>
        </w:rPr>
        <w:t>2</w:t>
      </w:r>
      <w:r w:rsidRPr="004640B8">
        <w:rPr>
          <w:sz w:val="24"/>
          <w:szCs w:val="24"/>
        </w:rPr>
        <w:t xml:space="preserve"> по </w:t>
      </w:r>
      <w:r w:rsidRPr="004640B8">
        <w:rPr>
          <w:sz w:val="24"/>
          <w:szCs w:val="24"/>
          <w:vertAlign w:val="superscript"/>
        </w:rPr>
        <w:t>137</w:t>
      </w:r>
      <w:r w:rsidRPr="004640B8">
        <w:rPr>
          <w:sz w:val="24"/>
          <w:szCs w:val="24"/>
        </w:rPr>
        <w:t>Cs и 0,65 Бк/м</w:t>
      </w:r>
      <w:r w:rsidRPr="004640B8">
        <w:rPr>
          <w:sz w:val="24"/>
          <w:szCs w:val="24"/>
          <w:vertAlign w:val="superscript"/>
        </w:rPr>
        <w:t>2</w:t>
      </w:r>
      <w:r w:rsidRPr="004640B8">
        <w:rPr>
          <w:sz w:val="24"/>
          <w:szCs w:val="24"/>
        </w:rPr>
        <w:t xml:space="preserve"> по </w:t>
      </w:r>
      <w:r w:rsidRPr="004640B8">
        <w:rPr>
          <w:sz w:val="24"/>
          <w:szCs w:val="24"/>
          <w:vertAlign w:val="superscript"/>
        </w:rPr>
        <w:t>90</w:t>
      </w:r>
      <w:r w:rsidRPr="004640B8">
        <w:rPr>
          <w:sz w:val="24"/>
          <w:szCs w:val="24"/>
        </w:rPr>
        <w:t xml:space="preserve">Sr, что значимо, учитывая, что до аварии на ЧАЭС среднее содержание </w:t>
      </w:r>
      <w:r w:rsidRPr="004640B8">
        <w:rPr>
          <w:sz w:val="24"/>
          <w:szCs w:val="24"/>
          <w:vertAlign w:val="superscript"/>
        </w:rPr>
        <w:t>137</w:t>
      </w:r>
      <w:r w:rsidRPr="004640B8">
        <w:rPr>
          <w:sz w:val="24"/>
          <w:szCs w:val="24"/>
        </w:rPr>
        <w:t>Cs в почвах бывшего СССР составляло 2,48 Бк/м</w:t>
      </w:r>
      <w:r w:rsidRPr="004640B8">
        <w:rPr>
          <w:sz w:val="24"/>
          <w:szCs w:val="24"/>
          <w:vertAlign w:val="superscript"/>
        </w:rPr>
        <w:t>2</w:t>
      </w:r>
      <w:r w:rsidRPr="004640B8">
        <w:rPr>
          <w:sz w:val="24"/>
          <w:szCs w:val="24"/>
        </w:rPr>
        <w:t xml:space="preserve"> (67 </w:t>
      </w:r>
      <w:r w:rsidRPr="004640B8">
        <w:rPr>
          <w:sz w:val="24"/>
          <w:szCs w:val="24"/>
        </w:rPr>
        <w:sym w:font="Symbol" w:char="F06D"/>
      </w:r>
      <w:r w:rsidRPr="004640B8">
        <w:rPr>
          <w:sz w:val="24"/>
          <w:szCs w:val="24"/>
        </w:rPr>
        <w:t>Ки/км</w:t>
      </w:r>
      <w:r w:rsidRPr="004640B8">
        <w:rPr>
          <w:sz w:val="24"/>
          <w:szCs w:val="24"/>
          <w:vertAlign w:val="superscript"/>
        </w:rPr>
        <w:t>2</w:t>
      </w:r>
      <w:r w:rsidR="0053694B">
        <w:rPr>
          <w:sz w:val="24"/>
          <w:szCs w:val="24"/>
        </w:rPr>
        <w:t>) [Алексахин, 1982]</w:t>
      </w:r>
      <w:r w:rsidRPr="004640B8">
        <w:rPr>
          <w:sz w:val="24"/>
          <w:szCs w:val="24"/>
        </w:rPr>
        <w:t>.</w:t>
      </w:r>
    </w:p>
    <w:p w:rsidR="00447159" w:rsidRPr="00EC135A" w:rsidRDefault="00447159" w:rsidP="00447159">
      <w:pPr>
        <w:spacing w:line="360" w:lineRule="auto"/>
        <w:ind w:firstLine="680"/>
        <w:jc w:val="both"/>
        <w:rPr>
          <w:sz w:val="24"/>
          <w:szCs w:val="24"/>
        </w:rPr>
      </w:pPr>
      <w:r w:rsidRPr="00EC135A">
        <w:rPr>
          <w:sz w:val="24"/>
          <w:szCs w:val="24"/>
        </w:rPr>
        <w:t xml:space="preserve">В </w:t>
      </w:r>
      <w:r>
        <w:rPr>
          <w:sz w:val="24"/>
          <w:szCs w:val="24"/>
        </w:rPr>
        <w:t>ГЕОХИ РАН</w:t>
      </w:r>
      <w:r w:rsidRPr="00EC135A">
        <w:rPr>
          <w:sz w:val="24"/>
          <w:szCs w:val="24"/>
        </w:rPr>
        <w:t xml:space="preserve"> систематические исследования глобального фона почв Русской равнины осуществлялись в 60-е-70-е годы в бассейнах рек Оки, Пры, Цны и Колпи под руководством </w:t>
      </w:r>
      <w:r>
        <w:rPr>
          <w:sz w:val="24"/>
          <w:szCs w:val="24"/>
        </w:rPr>
        <w:t xml:space="preserve">Ф.И. </w:t>
      </w:r>
      <w:r w:rsidRPr="00EC135A">
        <w:rPr>
          <w:sz w:val="24"/>
          <w:szCs w:val="24"/>
        </w:rPr>
        <w:t xml:space="preserve">Павлоцкой и </w:t>
      </w:r>
      <w:r>
        <w:rPr>
          <w:sz w:val="24"/>
          <w:szCs w:val="24"/>
        </w:rPr>
        <w:t>Э.Б. Тюрюкановой</w:t>
      </w:r>
      <w:r w:rsidRPr="00EC135A">
        <w:rPr>
          <w:sz w:val="24"/>
          <w:szCs w:val="24"/>
        </w:rPr>
        <w:t xml:space="preserve"> </w:t>
      </w:r>
      <w:r w:rsidRPr="00EF15B1">
        <w:rPr>
          <w:sz w:val="24"/>
          <w:szCs w:val="24"/>
        </w:rPr>
        <w:t>[</w:t>
      </w:r>
      <w:r w:rsidRPr="00EC135A">
        <w:rPr>
          <w:sz w:val="24"/>
          <w:szCs w:val="24"/>
        </w:rPr>
        <w:t>Па</w:t>
      </w:r>
      <w:r>
        <w:rPr>
          <w:sz w:val="24"/>
          <w:szCs w:val="24"/>
        </w:rPr>
        <w:t>в</w:t>
      </w:r>
      <w:r w:rsidRPr="00EC135A">
        <w:rPr>
          <w:sz w:val="24"/>
          <w:szCs w:val="24"/>
        </w:rPr>
        <w:t>лоцкая, Тюрюканова, Баранов</w:t>
      </w:r>
      <w:r>
        <w:rPr>
          <w:sz w:val="24"/>
          <w:szCs w:val="24"/>
        </w:rPr>
        <w:t>, 1970]</w:t>
      </w:r>
      <w:r w:rsidRPr="00EC135A">
        <w:rPr>
          <w:sz w:val="24"/>
          <w:szCs w:val="24"/>
        </w:rPr>
        <w:t>, которые показали наличие специфических процессов вторичного перераспределения РН не только в речных долинах, как это видно на рис но и в пределах элементарных ЛГС, поскольку авторами было зафиксировано наличие достоверных разл</w:t>
      </w:r>
      <w:r>
        <w:rPr>
          <w:sz w:val="24"/>
          <w:szCs w:val="24"/>
        </w:rPr>
        <w:t>ичий между почвами разных типов</w:t>
      </w:r>
      <w:r w:rsidRPr="00EC135A">
        <w:rPr>
          <w:sz w:val="24"/>
          <w:szCs w:val="24"/>
        </w:rPr>
        <w:t xml:space="preserve"> </w:t>
      </w:r>
      <w:r w:rsidRPr="00EF15B1">
        <w:rPr>
          <w:sz w:val="24"/>
          <w:szCs w:val="24"/>
        </w:rPr>
        <w:t>[</w:t>
      </w:r>
      <w:r>
        <w:rPr>
          <w:sz w:val="24"/>
          <w:szCs w:val="24"/>
        </w:rPr>
        <w:t xml:space="preserve">Тюрюканова, 1974,1976; </w:t>
      </w:r>
      <w:r w:rsidRPr="00EC135A">
        <w:rPr>
          <w:sz w:val="24"/>
          <w:szCs w:val="24"/>
        </w:rPr>
        <w:t>Павлоцкая</w:t>
      </w:r>
      <w:r>
        <w:rPr>
          <w:sz w:val="24"/>
          <w:szCs w:val="24"/>
        </w:rPr>
        <w:t>, 1974</w:t>
      </w:r>
      <w:r w:rsidRPr="00EF15B1">
        <w:rPr>
          <w:sz w:val="24"/>
          <w:szCs w:val="24"/>
        </w:rPr>
        <w:t>]</w:t>
      </w:r>
      <w:r>
        <w:rPr>
          <w:sz w:val="24"/>
          <w:szCs w:val="24"/>
        </w:rPr>
        <w:t>.</w:t>
      </w:r>
      <w:r w:rsidRPr="00EC135A">
        <w:rPr>
          <w:sz w:val="24"/>
          <w:szCs w:val="24"/>
        </w:rPr>
        <w:t xml:space="preserve"> </w:t>
      </w:r>
    </w:p>
    <w:p w:rsidR="00447159" w:rsidRPr="00FA0D50" w:rsidRDefault="00447159">
      <w:pPr>
        <w:spacing w:line="360" w:lineRule="auto"/>
        <w:rPr>
          <w:sz w:val="16"/>
          <w:szCs w:val="16"/>
        </w:rPr>
      </w:pPr>
    </w:p>
    <w:p w:rsidR="00E247E0" w:rsidRPr="00671F30" w:rsidRDefault="00D701BE" w:rsidP="0083092F">
      <w:pPr>
        <w:spacing w:line="360" w:lineRule="auto"/>
        <w:rPr>
          <w:sz w:val="24"/>
          <w:szCs w:val="24"/>
        </w:rPr>
      </w:pPr>
      <w:r>
        <w:rPr>
          <w:sz w:val="24"/>
          <w:szCs w:val="24"/>
        </w:rPr>
        <w:t>Таблица 4.2</w:t>
      </w:r>
      <w:r w:rsidR="004C53AE">
        <w:rPr>
          <w:sz w:val="24"/>
          <w:szCs w:val="24"/>
        </w:rPr>
        <w:t>.</w:t>
      </w:r>
      <w:r w:rsidR="00E247E0" w:rsidRPr="00671F30">
        <w:rPr>
          <w:sz w:val="24"/>
          <w:szCs w:val="24"/>
        </w:rPr>
        <w:t xml:space="preserve"> Сопоставление выбросов в окружающую среду основных изотопов на примере трех АЭС Российско</w:t>
      </w:r>
      <w:r w:rsidR="00A416B8">
        <w:rPr>
          <w:sz w:val="24"/>
          <w:szCs w:val="24"/>
        </w:rPr>
        <w:t>й Федерации (данные за 2010 г.)</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668"/>
        <w:gridCol w:w="1275"/>
        <w:gridCol w:w="1134"/>
        <w:gridCol w:w="1276"/>
        <w:gridCol w:w="1276"/>
        <w:gridCol w:w="1276"/>
        <w:gridCol w:w="1417"/>
      </w:tblGrid>
      <w:tr w:rsidR="00E247E0" w:rsidRPr="00EC135A" w:rsidTr="0083092F">
        <w:trPr>
          <w:trHeight w:val="362"/>
        </w:trPr>
        <w:tc>
          <w:tcPr>
            <w:tcW w:w="1668" w:type="dxa"/>
            <w:shd w:val="clear" w:color="auto" w:fill="auto"/>
          </w:tcPr>
          <w:p w:rsidR="00E247E0" w:rsidRPr="00EC135A" w:rsidRDefault="00E247E0" w:rsidP="0083092F">
            <w:pPr>
              <w:spacing w:line="360" w:lineRule="auto"/>
              <w:jc w:val="both"/>
            </w:pPr>
            <w:r w:rsidRPr="00EC135A">
              <w:t>Радионуклид</w:t>
            </w:r>
          </w:p>
        </w:tc>
        <w:tc>
          <w:tcPr>
            <w:tcW w:w="2409" w:type="dxa"/>
            <w:gridSpan w:val="2"/>
            <w:shd w:val="clear" w:color="auto" w:fill="auto"/>
          </w:tcPr>
          <w:p w:rsidR="00E247E0" w:rsidRPr="00EC135A" w:rsidRDefault="00E247E0" w:rsidP="0083092F">
            <w:pPr>
              <w:spacing w:line="360" w:lineRule="auto"/>
              <w:jc w:val="center"/>
            </w:pPr>
            <w:r w:rsidRPr="00EC135A">
              <w:t>Нововоронежская</w:t>
            </w:r>
          </w:p>
        </w:tc>
        <w:tc>
          <w:tcPr>
            <w:tcW w:w="2552" w:type="dxa"/>
            <w:gridSpan w:val="2"/>
            <w:shd w:val="clear" w:color="auto" w:fill="auto"/>
          </w:tcPr>
          <w:p w:rsidR="00E247E0" w:rsidRPr="00EC135A" w:rsidRDefault="00E247E0" w:rsidP="0083092F">
            <w:pPr>
              <w:spacing w:line="360" w:lineRule="auto"/>
              <w:jc w:val="center"/>
            </w:pPr>
            <w:r w:rsidRPr="00EC135A">
              <w:t>Белоярская</w:t>
            </w:r>
          </w:p>
        </w:tc>
        <w:tc>
          <w:tcPr>
            <w:tcW w:w="2693" w:type="dxa"/>
            <w:gridSpan w:val="2"/>
            <w:shd w:val="clear" w:color="auto" w:fill="auto"/>
          </w:tcPr>
          <w:p w:rsidR="00E247E0" w:rsidRPr="00EC135A" w:rsidRDefault="00E247E0" w:rsidP="0083092F">
            <w:pPr>
              <w:spacing w:line="360" w:lineRule="auto"/>
              <w:jc w:val="center"/>
            </w:pPr>
            <w:r w:rsidRPr="00EC135A">
              <w:t>Ленинградская</w:t>
            </w:r>
          </w:p>
        </w:tc>
      </w:tr>
      <w:tr w:rsidR="00E247E0" w:rsidRPr="00EC135A" w:rsidTr="0083092F">
        <w:tc>
          <w:tcPr>
            <w:tcW w:w="1668" w:type="dxa"/>
            <w:shd w:val="clear" w:color="auto" w:fill="auto"/>
          </w:tcPr>
          <w:p w:rsidR="00E247E0" w:rsidRPr="00EC135A" w:rsidRDefault="00E247E0" w:rsidP="0083092F">
            <w:pPr>
              <w:spacing w:line="360" w:lineRule="auto"/>
              <w:jc w:val="center"/>
            </w:pPr>
            <w:r w:rsidRPr="00EC135A">
              <w:t>Всего</w:t>
            </w:r>
          </w:p>
        </w:tc>
        <w:tc>
          <w:tcPr>
            <w:tcW w:w="1275" w:type="dxa"/>
            <w:shd w:val="clear" w:color="auto" w:fill="auto"/>
          </w:tcPr>
          <w:p w:rsidR="00E247E0" w:rsidRPr="00EC135A" w:rsidRDefault="00E247E0" w:rsidP="0083092F">
            <w:pPr>
              <w:spacing w:line="360" w:lineRule="auto"/>
              <w:jc w:val="center"/>
            </w:pPr>
            <w:r w:rsidRPr="00EC135A">
              <w:t>На 1 ГВт.ч</w:t>
            </w:r>
          </w:p>
        </w:tc>
        <w:tc>
          <w:tcPr>
            <w:tcW w:w="1134" w:type="dxa"/>
            <w:shd w:val="clear" w:color="auto" w:fill="auto"/>
          </w:tcPr>
          <w:p w:rsidR="00E247E0" w:rsidRPr="00EC135A" w:rsidRDefault="00E247E0" w:rsidP="0083092F">
            <w:pPr>
              <w:spacing w:line="360" w:lineRule="auto"/>
              <w:jc w:val="center"/>
            </w:pPr>
            <w:r w:rsidRPr="00EC135A">
              <w:t>Всего</w:t>
            </w:r>
          </w:p>
        </w:tc>
        <w:tc>
          <w:tcPr>
            <w:tcW w:w="1276" w:type="dxa"/>
            <w:shd w:val="clear" w:color="auto" w:fill="auto"/>
          </w:tcPr>
          <w:p w:rsidR="00E247E0" w:rsidRPr="00EC135A" w:rsidRDefault="00E247E0" w:rsidP="0083092F">
            <w:pPr>
              <w:spacing w:line="360" w:lineRule="auto"/>
              <w:jc w:val="center"/>
            </w:pPr>
            <w:r w:rsidRPr="00EC135A">
              <w:t>На 1 ГВт.ч</w:t>
            </w:r>
          </w:p>
        </w:tc>
        <w:tc>
          <w:tcPr>
            <w:tcW w:w="1276" w:type="dxa"/>
            <w:shd w:val="clear" w:color="auto" w:fill="auto"/>
          </w:tcPr>
          <w:p w:rsidR="00E247E0" w:rsidRPr="00EC135A" w:rsidRDefault="00E247E0" w:rsidP="0083092F">
            <w:pPr>
              <w:spacing w:line="360" w:lineRule="auto"/>
              <w:jc w:val="center"/>
            </w:pPr>
            <w:r w:rsidRPr="00EC135A">
              <w:t>Всего</w:t>
            </w:r>
          </w:p>
        </w:tc>
        <w:tc>
          <w:tcPr>
            <w:tcW w:w="1276" w:type="dxa"/>
            <w:shd w:val="clear" w:color="auto" w:fill="auto"/>
          </w:tcPr>
          <w:p w:rsidR="00E247E0" w:rsidRPr="00EC135A" w:rsidRDefault="00E247E0" w:rsidP="0083092F">
            <w:pPr>
              <w:spacing w:line="360" w:lineRule="auto"/>
              <w:jc w:val="center"/>
            </w:pPr>
            <w:r w:rsidRPr="00EC135A">
              <w:t>На 1 ГВт.ч</w:t>
            </w:r>
          </w:p>
        </w:tc>
        <w:tc>
          <w:tcPr>
            <w:tcW w:w="1417" w:type="dxa"/>
            <w:shd w:val="clear" w:color="auto" w:fill="auto"/>
          </w:tcPr>
          <w:p w:rsidR="00E247E0" w:rsidRPr="00EC135A" w:rsidRDefault="00E247E0" w:rsidP="0083092F">
            <w:pPr>
              <w:spacing w:line="360" w:lineRule="auto"/>
              <w:jc w:val="center"/>
            </w:pPr>
            <w:r w:rsidRPr="00EC135A">
              <w:t>Всего</w:t>
            </w:r>
          </w:p>
        </w:tc>
      </w:tr>
      <w:tr w:rsidR="00E247E0" w:rsidRPr="00EC135A" w:rsidTr="0083092F">
        <w:tc>
          <w:tcPr>
            <w:tcW w:w="1668" w:type="dxa"/>
            <w:shd w:val="clear" w:color="auto" w:fill="auto"/>
          </w:tcPr>
          <w:p w:rsidR="00E247E0" w:rsidRPr="00EC135A" w:rsidRDefault="00E247E0" w:rsidP="0083092F">
            <w:pPr>
              <w:spacing w:line="360" w:lineRule="auto"/>
              <w:jc w:val="center"/>
              <w:rPr>
                <w:sz w:val="24"/>
                <w:szCs w:val="24"/>
              </w:rPr>
            </w:pPr>
            <w:r w:rsidRPr="00EC135A">
              <w:rPr>
                <w:sz w:val="24"/>
                <w:szCs w:val="24"/>
              </w:rPr>
              <w:t>СУММА ИРГ</w:t>
            </w:r>
          </w:p>
        </w:tc>
        <w:tc>
          <w:tcPr>
            <w:tcW w:w="1275" w:type="dxa"/>
            <w:shd w:val="clear" w:color="auto" w:fill="auto"/>
          </w:tcPr>
          <w:p w:rsidR="00E247E0" w:rsidRPr="00EC135A" w:rsidRDefault="00E247E0" w:rsidP="0083092F">
            <w:pPr>
              <w:spacing w:line="360" w:lineRule="auto"/>
              <w:jc w:val="center"/>
              <w:rPr>
                <w:sz w:val="24"/>
                <w:szCs w:val="24"/>
              </w:rPr>
            </w:pPr>
            <w:r w:rsidRPr="00EC135A">
              <w:rPr>
                <w:sz w:val="24"/>
                <w:szCs w:val="24"/>
              </w:rPr>
              <w:t>4.2 10</w:t>
            </w:r>
            <w:r w:rsidRPr="00EC135A">
              <w:rPr>
                <w:sz w:val="24"/>
                <w:szCs w:val="24"/>
                <w:vertAlign w:val="superscript"/>
              </w:rPr>
              <w:t>13</w:t>
            </w:r>
          </w:p>
        </w:tc>
        <w:tc>
          <w:tcPr>
            <w:tcW w:w="1134" w:type="dxa"/>
            <w:shd w:val="clear" w:color="auto" w:fill="auto"/>
          </w:tcPr>
          <w:p w:rsidR="00E247E0" w:rsidRPr="00EC135A" w:rsidRDefault="00E247E0" w:rsidP="0083092F">
            <w:pPr>
              <w:spacing w:line="360" w:lineRule="auto"/>
              <w:jc w:val="center"/>
              <w:rPr>
                <w:sz w:val="24"/>
                <w:szCs w:val="24"/>
              </w:rPr>
            </w:pPr>
            <w:r w:rsidRPr="00EC135A">
              <w:rPr>
                <w:sz w:val="24"/>
                <w:szCs w:val="24"/>
              </w:rPr>
              <w:t>3.57 10</w:t>
            </w:r>
            <w:r w:rsidRPr="00EC135A">
              <w:rPr>
                <w:sz w:val="24"/>
                <w:szCs w:val="24"/>
                <w:vertAlign w:val="superscript"/>
              </w:rPr>
              <w:t>12</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5.47 10</w:t>
            </w:r>
            <w:r w:rsidRPr="00EC135A">
              <w:rPr>
                <w:sz w:val="24"/>
                <w:szCs w:val="24"/>
                <w:vertAlign w:val="superscript"/>
              </w:rPr>
              <w:t>12</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1.39 10</w:t>
            </w:r>
            <w:r w:rsidRPr="00EC135A">
              <w:rPr>
                <w:sz w:val="24"/>
                <w:szCs w:val="24"/>
                <w:vertAlign w:val="superscript"/>
              </w:rPr>
              <w:t>12</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2.29 10</w:t>
            </w:r>
            <w:r w:rsidRPr="00EC135A">
              <w:rPr>
                <w:sz w:val="24"/>
                <w:szCs w:val="24"/>
                <w:vertAlign w:val="superscript"/>
              </w:rPr>
              <w:t>14</w:t>
            </w:r>
          </w:p>
        </w:tc>
        <w:tc>
          <w:tcPr>
            <w:tcW w:w="1417" w:type="dxa"/>
            <w:shd w:val="clear" w:color="auto" w:fill="auto"/>
          </w:tcPr>
          <w:p w:rsidR="00E247E0" w:rsidRPr="00EC135A" w:rsidRDefault="00E247E0" w:rsidP="0083092F">
            <w:pPr>
              <w:spacing w:line="360" w:lineRule="auto"/>
              <w:jc w:val="center"/>
              <w:rPr>
                <w:sz w:val="24"/>
                <w:szCs w:val="24"/>
              </w:rPr>
            </w:pPr>
            <w:r w:rsidRPr="00EC135A">
              <w:rPr>
                <w:sz w:val="24"/>
                <w:szCs w:val="24"/>
              </w:rPr>
              <w:t>8.31 10</w:t>
            </w:r>
            <w:r w:rsidRPr="00EC135A">
              <w:rPr>
                <w:sz w:val="24"/>
                <w:szCs w:val="24"/>
                <w:vertAlign w:val="superscript"/>
              </w:rPr>
              <w:t>12</w:t>
            </w:r>
          </w:p>
        </w:tc>
      </w:tr>
      <w:tr w:rsidR="00E247E0" w:rsidRPr="00EC135A" w:rsidTr="0083092F">
        <w:tc>
          <w:tcPr>
            <w:tcW w:w="1668" w:type="dxa"/>
            <w:shd w:val="clear" w:color="auto" w:fill="auto"/>
          </w:tcPr>
          <w:p w:rsidR="00E247E0" w:rsidRPr="00EC135A" w:rsidRDefault="00E247E0" w:rsidP="0083092F">
            <w:pPr>
              <w:spacing w:line="360" w:lineRule="auto"/>
              <w:jc w:val="center"/>
              <w:rPr>
                <w:sz w:val="24"/>
                <w:szCs w:val="24"/>
              </w:rPr>
            </w:pPr>
            <w:r w:rsidRPr="00EC135A">
              <w:rPr>
                <w:sz w:val="24"/>
                <w:szCs w:val="24"/>
                <w:vertAlign w:val="superscript"/>
              </w:rPr>
              <w:t>131</w:t>
            </w:r>
            <w:r w:rsidRPr="00EC135A">
              <w:rPr>
                <w:sz w:val="24"/>
                <w:szCs w:val="24"/>
              </w:rPr>
              <w:t>I</w:t>
            </w:r>
          </w:p>
        </w:tc>
        <w:tc>
          <w:tcPr>
            <w:tcW w:w="1275" w:type="dxa"/>
            <w:shd w:val="clear" w:color="auto" w:fill="auto"/>
          </w:tcPr>
          <w:p w:rsidR="00E247E0" w:rsidRPr="00EC135A" w:rsidRDefault="00E247E0" w:rsidP="0083092F">
            <w:pPr>
              <w:spacing w:line="360" w:lineRule="auto"/>
              <w:jc w:val="center"/>
              <w:rPr>
                <w:sz w:val="24"/>
                <w:szCs w:val="24"/>
              </w:rPr>
            </w:pPr>
            <w:r w:rsidRPr="00EC135A">
              <w:rPr>
                <w:sz w:val="24"/>
                <w:szCs w:val="24"/>
              </w:rPr>
              <w:t>2.2 10</w:t>
            </w:r>
            <w:r w:rsidRPr="00EC135A">
              <w:rPr>
                <w:sz w:val="24"/>
                <w:szCs w:val="24"/>
                <w:vertAlign w:val="superscript"/>
              </w:rPr>
              <w:t>8</w:t>
            </w:r>
          </w:p>
        </w:tc>
        <w:tc>
          <w:tcPr>
            <w:tcW w:w="1134" w:type="dxa"/>
            <w:shd w:val="clear" w:color="auto" w:fill="auto"/>
          </w:tcPr>
          <w:p w:rsidR="00E247E0" w:rsidRPr="00EC135A" w:rsidRDefault="00E247E0" w:rsidP="0083092F">
            <w:pPr>
              <w:spacing w:line="360" w:lineRule="auto"/>
              <w:jc w:val="center"/>
              <w:rPr>
                <w:sz w:val="24"/>
                <w:szCs w:val="24"/>
              </w:rPr>
            </w:pPr>
            <w:r w:rsidRPr="00EC135A">
              <w:rPr>
                <w:sz w:val="24"/>
                <w:szCs w:val="24"/>
              </w:rPr>
              <w:t>1.87 10</w:t>
            </w:r>
            <w:r w:rsidRPr="00EC135A">
              <w:rPr>
                <w:sz w:val="24"/>
                <w:szCs w:val="24"/>
                <w:vertAlign w:val="superscript"/>
              </w:rPr>
              <w:t>7</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w:t>
            </w:r>
          </w:p>
        </w:tc>
        <w:tc>
          <w:tcPr>
            <w:tcW w:w="1417" w:type="dxa"/>
            <w:shd w:val="clear" w:color="auto" w:fill="auto"/>
          </w:tcPr>
          <w:p w:rsidR="00E247E0" w:rsidRPr="00EC135A" w:rsidRDefault="00E247E0" w:rsidP="0083092F">
            <w:pPr>
              <w:spacing w:line="360" w:lineRule="auto"/>
              <w:jc w:val="center"/>
              <w:rPr>
                <w:sz w:val="24"/>
                <w:szCs w:val="24"/>
              </w:rPr>
            </w:pPr>
            <w:r w:rsidRPr="00EC135A">
              <w:rPr>
                <w:sz w:val="24"/>
                <w:szCs w:val="24"/>
              </w:rPr>
              <w:t>−</w:t>
            </w:r>
          </w:p>
        </w:tc>
      </w:tr>
      <w:tr w:rsidR="00E247E0" w:rsidRPr="00EC135A" w:rsidTr="0083092F">
        <w:tc>
          <w:tcPr>
            <w:tcW w:w="1668" w:type="dxa"/>
            <w:shd w:val="clear" w:color="auto" w:fill="auto"/>
          </w:tcPr>
          <w:p w:rsidR="00E247E0" w:rsidRPr="00EC135A" w:rsidRDefault="00E247E0" w:rsidP="0083092F">
            <w:pPr>
              <w:spacing w:line="360" w:lineRule="auto"/>
              <w:jc w:val="center"/>
              <w:rPr>
                <w:sz w:val="24"/>
                <w:szCs w:val="24"/>
              </w:rPr>
            </w:pPr>
            <w:r w:rsidRPr="00EC135A">
              <w:rPr>
                <w:sz w:val="24"/>
                <w:szCs w:val="24"/>
                <w:vertAlign w:val="superscript"/>
              </w:rPr>
              <w:t>60</w:t>
            </w:r>
            <w:r w:rsidRPr="00EC135A">
              <w:rPr>
                <w:sz w:val="24"/>
                <w:szCs w:val="24"/>
              </w:rPr>
              <w:t>Co</w:t>
            </w:r>
          </w:p>
        </w:tc>
        <w:tc>
          <w:tcPr>
            <w:tcW w:w="1275" w:type="dxa"/>
            <w:shd w:val="clear" w:color="auto" w:fill="auto"/>
          </w:tcPr>
          <w:p w:rsidR="00E247E0" w:rsidRPr="00EC135A" w:rsidRDefault="00E247E0" w:rsidP="0083092F">
            <w:pPr>
              <w:spacing w:line="360" w:lineRule="auto"/>
              <w:jc w:val="center"/>
              <w:rPr>
                <w:sz w:val="24"/>
                <w:szCs w:val="24"/>
              </w:rPr>
            </w:pPr>
            <w:r w:rsidRPr="00EC135A">
              <w:rPr>
                <w:sz w:val="24"/>
                <w:szCs w:val="24"/>
              </w:rPr>
              <w:t>2.0 10</w:t>
            </w:r>
            <w:r w:rsidRPr="00EC135A">
              <w:rPr>
                <w:sz w:val="24"/>
                <w:szCs w:val="24"/>
                <w:vertAlign w:val="superscript"/>
              </w:rPr>
              <w:t>8</w:t>
            </w:r>
          </w:p>
        </w:tc>
        <w:tc>
          <w:tcPr>
            <w:tcW w:w="1134" w:type="dxa"/>
            <w:shd w:val="clear" w:color="auto" w:fill="auto"/>
          </w:tcPr>
          <w:p w:rsidR="00E247E0" w:rsidRPr="00EC135A" w:rsidRDefault="00E247E0" w:rsidP="0083092F">
            <w:pPr>
              <w:spacing w:line="360" w:lineRule="auto"/>
              <w:jc w:val="center"/>
              <w:rPr>
                <w:sz w:val="24"/>
                <w:szCs w:val="24"/>
              </w:rPr>
            </w:pPr>
            <w:r w:rsidRPr="00EC135A">
              <w:rPr>
                <w:sz w:val="24"/>
                <w:szCs w:val="24"/>
              </w:rPr>
              <w:t>1.70 10</w:t>
            </w:r>
            <w:r w:rsidRPr="00EC135A">
              <w:rPr>
                <w:sz w:val="24"/>
                <w:szCs w:val="24"/>
                <w:vertAlign w:val="superscript"/>
              </w:rPr>
              <w:t>7</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3.20 10</w:t>
            </w:r>
            <w:r w:rsidRPr="00EC135A">
              <w:rPr>
                <w:sz w:val="24"/>
                <w:szCs w:val="24"/>
                <w:vertAlign w:val="superscript"/>
              </w:rPr>
              <w:t>5</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8.14 10</w:t>
            </w:r>
            <w:r w:rsidRPr="00EC135A">
              <w:rPr>
                <w:sz w:val="24"/>
                <w:szCs w:val="24"/>
                <w:vertAlign w:val="superscript"/>
              </w:rPr>
              <w:t>4</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2.50 10</w:t>
            </w:r>
            <w:r w:rsidRPr="00EC135A">
              <w:rPr>
                <w:sz w:val="24"/>
                <w:szCs w:val="24"/>
                <w:vertAlign w:val="superscript"/>
              </w:rPr>
              <w:t>8</w:t>
            </w:r>
          </w:p>
        </w:tc>
        <w:tc>
          <w:tcPr>
            <w:tcW w:w="1417" w:type="dxa"/>
            <w:shd w:val="clear" w:color="auto" w:fill="auto"/>
          </w:tcPr>
          <w:p w:rsidR="00E247E0" w:rsidRPr="00EC135A" w:rsidRDefault="00E247E0" w:rsidP="0083092F">
            <w:pPr>
              <w:spacing w:line="360" w:lineRule="auto"/>
              <w:jc w:val="center"/>
              <w:rPr>
                <w:sz w:val="24"/>
                <w:szCs w:val="24"/>
              </w:rPr>
            </w:pPr>
            <w:r w:rsidRPr="00EC135A">
              <w:rPr>
                <w:sz w:val="24"/>
                <w:szCs w:val="24"/>
              </w:rPr>
              <w:t>9.07 10</w:t>
            </w:r>
            <w:r w:rsidRPr="00EC135A">
              <w:rPr>
                <w:sz w:val="24"/>
                <w:szCs w:val="24"/>
                <w:vertAlign w:val="superscript"/>
              </w:rPr>
              <w:t>6</w:t>
            </w:r>
          </w:p>
        </w:tc>
      </w:tr>
      <w:tr w:rsidR="00E247E0" w:rsidRPr="00EC135A" w:rsidTr="0083092F">
        <w:tc>
          <w:tcPr>
            <w:tcW w:w="1668" w:type="dxa"/>
            <w:shd w:val="clear" w:color="auto" w:fill="auto"/>
          </w:tcPr>
          <w:p w:rsidR="00E247E0" w:rsidRPr="00EC135A" w:rsidRDefault="00E247E0" w:rsidP="0083092F">
            <w:pPr>
              <w:spacing w:line="360" w:lineRule="auto"/>
              <w:jc w:val="center"/>
              <w:rPr>
                <w:sz w:val="24"/>
                <w:szCs w:val="24"/>
              </w:rPr>
            </w:pPr>
            <w:r w:rsidRPr="00EC135A">
              <w:rPr>
                <w:sz w:val="24"/>
                <w:szCs w:val="24"/>
                <w:vertAlign w:val="superscript"/>
              </w:rPr>
              <w:t>134</w:t>
            </w:r>
            <w:r w:rsidRPr="00EC135A">
              <w:rPr>
                <w:sz w:val="24"/>
                <w:szCs w:val="24"/>
              </w:rPr>
              <w:t>Cs</w:t>
            </w:r>
          </w:p>
        </w:tc>
        <w:tc>
          <w:tcPr>
            <w:tcW w:w="1275" w:type="dxa"/>
            <w:shd w:val="clear" w:color="auto" w:fill="auto"/>
          </w:tcPr>
          <w:p w:rsidR="00E247E0" w:rsidRPr="00EC135A" w:rsidRDefault="00E247E0" w:rsidP="0083092F">
            <w:pPr>
              <w:spacing w:line="360" w:lineRule="auto"/>
              <w:jc w:val="center"/>
              <w:rPr>
                <w:sz w:val="24"/>
                <w:szCs w:val="24"/>
              </w:rPr>
            </w:pPr>
            <w:r w:rsidRPr="00EC135A">
              <w:rPr>
                <w:sz w:val="24"/>
                <w:szCs w:val="24"/>
              </w:rPr>
              <w:t>8.6 10</w:t>
            </w:r>
            <w:r w:rsidRPr="00EC135A">
              <w:rPr>
                <w:sz w:val="24"/>
                <w:szCs w:val="24"/>
                <w:vertAlign w:val="superscript"/>
              </w:rPr>
              <w:t>7</w:t>
            </w:r>
          </w:p>
        </w:tc>
        <w:tc>
          <w:tcPr>
            <w:tcW w:w="1134" w:type="dxa"/>
            <w:shd w:val="clear" w:color="auto" w:fill="auto"/>
          </w:tcPr>
          <w:p w:rsidR="00E247E0" w:rsidRPr="00EC135A" w:rsidRDefault="00E247E0" w:rsidP="0083092F">
            <w:pPr>
              <w:spacing w:line="360" w:lineRule="auto"/>
              <w:jc w:val="center"/>
              <w:rPr>
                <w:sz w:val="24"/>
                <w:szCs w:val="24"/>
              </w:rPr>
            </w:pPr>
            <w:r w:rsidRPr="00EC135A">
              <w:rPr>
                <w:sz w:val="24"/>
                <w:szCs w:val="24"/>
              </w:rPr>
              <w:t>7.31 10</w:t>
            </w:r>
            <w:r w:rsidRPr="00EC135A">
              <w:rPr>
                <w:sz w:val="24"/>
                <w:szCs w:val="24"/>
                <w:vertAlign w:val="superscript"/>
              </w:rPr>
              <w:t>6</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1.79 10</w:t>
            </w:r>
            <w:r w:rsidRPr="00EC135A">
              <w:rPr>
                <w:sz w:val="24"/>
                <w:szCs w:val="24"/>
                <w:vertAlign w:val="superscript"/>
              </w:rPr>
              <w:t>7</w:t>
            </w:r>
          </w:p>
        </w:tc>
        <w:tc>
          <w:tcPr>
            <w:tcW w:w="1417" w:type="dxa"/>
            <w:shd w:val="clear" w:color="auto" w:fill="auto"/>
          </w:tcPr>
          <w:p w:rsidR="00E247E0" w:rsidRPr="00EC135A" w:rsidRDefault="00E247E0" w:rsidP="0083092F">
            <w:pPr>
              <w:spacing w:line="360" w:lineRule="auto"/>
              <w:jc w:val="center"/>
              <w:rPr>
                <w:sz w:val="24"/>
                <w:szCs w:val="24"/>
              </w:rPr>
            </w:pPr>
            <w:r w:rsidRPr="00EC135A">
              <w:rPr>
                <w:sz w:val="24"/>
                <w:szCs w:val="24"/>
              </w:rPr>
              <w:t>6.50 10</w:t>
            </w:r>
            <w:r w:rsidRPr="00EC135A">
              <w:rPr>
                <w:sz w:val="24"/>
                <w:szCs w:val="24"/>
                <w:vertAlign w:val="superscript"/>
              </w:rPr>
              <w:t>5</w:t>
            </w:r>
          </w:p>
        </w:tc>
      </w:tr>
      <w:tr w:rsidR="00E247E0" w:rsidRPr="00EC135A" w:rsidTr="0083092F">
        <w:tc>
          <w:tcPr>
            <w:tcW w:w="1668" w:type="dxa"/>
            <w:shd w:val="clear" w:color="auto" w:fill="auto"/>
          </w:tcPr>
          <w:p w:rsidR="00E247E0" w:rsidRPr="00EC135A" w:rsidRDefault="00E247E0" w:rsidP="0083092F">
            <w:pPr>
              <w:spacing w:line="360" w:lineRule="auto"/>
              <w:jc w:val="center"/>
              <w:rPr>
                <w:sz w:val="24"/>
                <w:szCs w:val="24"/>
              </w:rPr>
            </w:pPr>
            <w:r w:rsidRPr="00EC135A">
              <w:rPr>
                <w:sz w:val="24"/>
                <w:szCs w:val="24"/>
                <w:vertAlign w:val="superscript"/>
              </w:rPr>
              <w:t>137</w:t>
            </w:r>
            <w:r w:rsidRPr="00EC135A">
              <w:rPr>
                <w:sz w:val="24"/>
                <w:szCs w:val="24"/>
              </w:rPr>
              <w:t>Cs</w:t>
            </w:r>
          </w:p>
        </w:tc>
        <w:tc>
          <w:tcPr>
            <w:tcW w:w="1275" w:type="dxa"/>
            <w:shd w:val="clear" w:color="auto" w:fill="auto"/>
          </w:tcPr>
          <w:p w:rsidR="00E247E0" w:rsidRPr="00EC135A" w:rsidRDefault="00E247E0" w:rsidP="0083092F">
            <w:pPr>
              <w:spacing w:line="360" w:lineRule="auto"/>
              <w:jc w:val="center"/>
              <w:rPr>
                <w:sz w:val="24"/>
                <w:szCs w:val="24"/>
              </w:rPr>
            </w:pPr>
            <w:r w:rsidRPr="00EC135A">
              <w:rPr>
                <w:sz w:val="24"/>
                <w:szCs w:val="24"/>
              </w:rPr>
              <w:t>1.3 10</w:t>
            </w:r>
            <w:r w:rsidRPr="00EC135A">
              <w:rPr>
                <w:sz w:val="24"/>
                <w:szCs w:val="24"/>
                <w:vertAlign w:val="superscript"/>
              </w:rPr>
              <w:t>8</w:t>
            </w:r>
          </w:p>
        </w:tc>
        <w:tc>
          <w:tcPr>
            <w:tcW w:w="1134" w:type="dxa"/>
            <w:shd w:val="clear" w:color="auto" w:fill="auto"/>
          </w:tcPr>
          <w:p w:rsidR="00E247E0" w:rsidRPr="00EC135A" w:rsidRDefault="00E247E0" w:rsidP="0083092F">
            <w:pPr>
              <w:spacing w:line="360" w:lineRule="auto"/>
              <w:jc w:val="center"/>
              <w:rPr>
                <w:sz w:val="24"/>
                <w:szCs w:val="24"/>
              </w:rPr>
            </w:pPr>
            <w:r w:rsidRPr="00EC135A">
              <w:rPr>
                <w:sz w:val="24"/>
                <w:szCs w:val="24"/>
              </w:rPr>
              <w:t>1.10 107</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1.4 10</w:t>
            </w:r>
            <w:r w:rsidRPr="00EC135A">
              <w:rPr>
                <w:sz w:val="24"/>
                <w:szCs w:val="24"/>
                <w:vertAlign w:val="superscript"/>
              </w:rPr>
              <w:t>7</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3.56 10</w:t>
            </w:r>
            <w:r w:rsidRPr="00EC135A">
              <w:rPr>
                <w:sz w:val="24"/>
                <w:szCs w:val="24"/>
                <w:vertAlign w:val="superscript"/>
              </w:rPr>
              <w:t>6</w:t>
            </w:r>
          </w:p>
        </w:tc>
        <w:tc>
          <w:tcPr>
            <w:tcW w:w="1276" w:type="dxa"/>
            <w:shd w:val="clear" w:color="auto" w:fill="auto"/>
          </w:tcPr>
          <w:p w:rsidR="00E247E0" w:rsidRPr="00EC135A" w:rsidRDefault="00E247E0" w:rsidP="0083092F">
            <w:pPr>
              <w:spacing w:line="360" w:lineRule="auto"/>
              <w:jc w:val="center"/>
              <w:rPr>
                <w:sz w:val="24"/>
                <w:szCs w:val="24"/>
              </w:rPr>
            </w:pPr>
            <w:r w:rsidRPr="00EC135A">
              <w:rPr>
                <w:sz w:val="24"/>
                <w:szCs w:val="24"/>
              </w:rPr>
              <w:t>4.40 10</w:t>
            </w:r>
            <w:r w:rsidRPr="00EC135A">
              <w:rPr>
                <w:sz w:val="24"/>
                <w:szCs w:val="24"/>
                <w:vertAlign w:val="superscript"/>
              </w:rPr>
              <w:t>7</w:t>
            </w:r>
          </w:p>
        </w:tc>
        <w:tc>
          <w:tcPr>
            <w:tcW w:w="1417" w:type="dxa"/>
            <w:shd w:val="clear" w:color="auto" w:fill="auto"/>
          </w:tcPr>
          <w:p w:rsidR="00E247E0" w:rsidRPr="00EC135A" w:rsidRDefault="00E247E0" w:rsidP="0083092F">
            <w:pPr>
              <w:spacing w:line="360" w:lineRule="auto"/>
              <w:jc w:val="center"/>
              <w:rPr>
                <w:sz w:val="24"/>
                <w:szCs w:val="24"/>
              </w:rPr>
            </w:pPr>
            <w:r w:rsidRPr="00EC135A">
              <w:rPr>
                <w:sz w:val="24"/>
                <w:szCs w:val="24"/>
              </w:rPr>
              <w:t>1.60 10</w:t>
            </w:r>
            <w:r w:rsidRPr="00EC135A">
              <w:rPr>
                <w:sz w:val="24"/>
                <w:szCs w:val="24"/>
                <w:vertAlign w:val="superscript"/>
              </w:rPr>
              <w:t>6</w:t>
            </w:r>
          </w:p>
        </w:tc>
      </w:tr>
    </w:tbl>
    <w:p w:rsidR="00A416B8" w:rsidRDefault="00A416B8" w:rsidP="00A416B8">
      <w:pPr>
        <w:spacing w:line="360" w:lineRule="auto"/>
        <w:ind w:firstLine="680"/>
        <w:jc w:val="both"/>
        <w:rPr>
          <w:sz w:val="24"/>
          <w:szCs w:val="24"/>
        </w:rPr>
      </w:pPr>
    </w:p>
    <w:p w:rsidR="00E247E0" w:rsidRPr="00EC135A" w:rsidRDefault="00C81C3C" w:rsidP="00A416B8">
      <w:pPr>
        <w:spacing w:line="360" w:lineRule="auto"/>
        <w:ind w:firstLine="284"/>
        <w:jc w:val="center"/>
        <w:rPr>
          <w:sz w:val="24"/>
          <w:szCs w:val="24"/>
        </w:rPr>
      </w:pPr>
      <w:r>
        <w:rPr>
          <w:noProof/>
          <w:sz w:val="24"/>
          <w:szCs w:val="24"/>
        </w:rPr>
        <w:drawing>
          <wp:inline distT="0" distB="0" distL="0" distR="0" wp14:anchorId="072EAFB8" wp14:editId="2517E349">
            <wp:extent cx="3550920" cy="1997393"/>
            <wp:effectExtent l="0" t="0" r="0" b="0"/>
            <wp:docPr id="528" name="Рисунок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6"/>
                    <pic:cNvPicPr>
                      <a:picLocks noChangeAspect="1" noChangeArrowheads="1"/>
                    </pic:cNvPicPr>
                  </pic:nvPicPr>
                  <pic:blipFill>
                    <a:blip r:embed="rId57" cstate="print"/>
                    <a:srcRect/>
                    <a:stretch>
                      <a:fillRect/>
                    </a:stretch>
                  </pic:blipFill>
                  <pic:spPr bwMode="auto">
                    <a:xfrm>
                      <a:off x="0" y="0"/>
                      <a:ext cx="3550920" cy="1997393"/>
                    </a:xfrm>
                    <a:prstGeom prst="rect">
                      <a:avLst/>
                    </a:prstGeom>
                    <a:noFill/>
                    <a:ln w="9525">
                      <a:noFill/>
                      <a:miter lim="800000"/>
                      <a:headEnd/>
                      <a:tailEnd/>
                    </a:ln>
                  </pic:spPr>
                </pic:pic>
              </a:graphicData>
            </a:graphic>
          </wp:inline>
        </w:drawing>
      </w:r>
    </w:p>
    <w:p w:rsidR="00E247E0" w:rsidRDefault="00E247E0" w:rsidP="007D4138">
      <w:pPr>
        <w:spacing w:line="360" w:lineRule="auto"/>
        <w:jc w:val="center"/>
        <w:rPr>
          <w:bCs/>
          <w:sz w:val="24"/>
          <w:szCs w:val="24"/>
        </w:rPr>
      </w:pPr>
      <w:r w:rsidRPr="00EC135A">
        <w:rPr>
          <w:bCs/>
          <w:sz w:val="24"/>
          <w:szCs w:val="24"/>
        </w:rPr>
        <w:t>Рис</w:t>
      </w:r>
      <w:r w:rsidR="00D701BE">
        <w:rPr>
          <w:bCs/>
          <w:sz w:val="24"/>
          <w:szCs w:val="24"/>
        </w:rPr>
        <w:t>унок</w:t>
      </w:r>
      <w:r w:rsidRPr="00EC135A">
        <w:rPr>
          <w:bCs/>
          <w:sz w:val="24"/>
          <w:szCs w:val="24"/>
        </w:rPr>
        <w:t xml:space="preserve"> </w:t>
      </w:r>
      <w:r w:rsidR="00671F30">
        <w:rPr>
          <w:bCs/>
          <w:sz w:val="24"/>
          <w:szCs w:val="24"/>
        </w:rPr>
        <w:t>4.2</w:t>
      </w:r>
      <w:r w:rsidR="004C53AE">
        <w:rPr>
          <w:bCs/>
          <w:sz w:val="24"/>
          <w:szCs w:val="24"/>
        </w:rPr>
        <w:t>.</w:t>
      </w:r>
      <w:r w:rsidRPr="00EC135A">
        <w:rPr>
          <w:bCs/>
          <w:sz w:val="24"/>
          <w:szCs w:val="24"/>
        </w:rPr>
        <w:t xml:space="preserve"> Динамика накопления Sr-90 (нКи/м2) в лесных и луговых (пойменных) ландшафтах полесий (</w:t>
      </w:r>
      <w:r w:rsidR="00EF15B1">
        <w:rPr>
          <w:bCs/>
          <w:sz w:val="24"/>
          <w:szCs w:val="24"/>
        </w:rPr>
        <w:t>по материалам Э.Б. Тюрюкановой (</w:t>
      </w:r>
      <w:r w:rsidRPr="00EC135A">
        <w:rPr>
          <w:bCs/>
          <w:sz w:val="24"/>
          <w:szCs w:val="24"/>
        </w:rPr>
        <w:t>1974)</w:t>
      </w:r>
      <w:r w:rsidR="00EF15B1" w:rsidRPr="00EF15B1">
        <w:rPr>
          <w:bCs/>
          <w:sz w:val="24"/>
          <w:szCs w:val="24"/>
        </w:rPr>
        <w:t>)</w:t>
      </w:r>
    </w:p>
    <w:p w:rsidR="00AD2B71" w:rsidRPr="00EF15B1" w:rsidRDefault="00AD2B71" w:rsidP="007D4138">
      <w:pPr>
        <w:spacing w:line="360" w:lineRule="auto"/>
        <w:jc w:val="center"/>
        <w:rPr>
          <w:bCs/>
          <w:sz w:val="24"/>
          <w:szCs w:val="24"/>
        </w:rPr>
      </w:pPr>
    </w:p>
    <w:p w:rsidR="00E247E0" w:rsidRPr="00EC135A" w:rsidRDefault="00E247E0" w:rsidP="0083092F">
      <w:pPr>
        <w:spacing w:line="360" w:lineRule="auto"/>
        <w:ind w:firstLine="680"/>
        <w:jc w:val="both"/>
        <w:rPr>
          <w:sz w:val="24"/>
          <w:szCs w:val="24"/>
        </w:rPr>
      </w:pPr>
      <w:r w:rsidRPr="00EC135A">
        <w:rPr>
          <w:sz w:val="24"/>
          <w:szCs w:val="24"/>
        </w:rPr>
        <w:t xml:space="preserve">Полученные результаты показали, что в автономных и подчиненных пойменных ландшафтах накопление техногенных радионуклидов происходит по-разному и зависит от динамики выпадений, особенностей биологического круговорота, геохимической соподчиненности ландшафтов и их гидрологического режима. </w:t>
      </w:r>
    </w:p>
    <w:p w:rsidR="00E247E0" w:rsidRPr="00EC135A" w:rsidRDefault="00E247E0" w:rsidP="0083092F">
      <w:pPr>
        <w:spacing w:line="360" w:lineRule="auto"/>
        <w:ind w:firstLine="680"/>
        <w:jc w:val="both"/>
        <w:rPr>
          <w:bCs/>
          <w:sz w:val="24"/>
          <w:szCs w:val="24"/>
        </w:rPr>
      </w:pPr>
      <w:r w:rsidRPr="00EC135A">
        <w:rPr>
          <w:sz w:val="24"/>
          <w:szCs w:val="24"/>
        </w:rPr>
        <w:t>Глобальное загрязнение имеет и весьма выраженную временную динамику. Так, начиная с конца 40 годов, оно довольно быстро росло и к 1964 году достигло уровня 66 мрад/год, увеличившись вдвое по отношению природному фону. Однако, после подписания основными ядерными державами соглашения о прекращении испытаний в атмосфере, под водой и в космосе эта величина начала постепенно падать и на сегодняшний день ее вклад составляет всего около 1 мрад/год, что хорошо иллюстрирует рис</w:t>
      </w:r>
      <w:r w:rsidR="004C438C">
        <w:rPr>
          <w:sz w:val="24"/>
          <w:szCs w:val="24"/>
        </w:rPr>
        <w:t>унок 4.3.</w:t>
      </w:r>
    </w:p>
    <w:p w:rsidR="00E247E0" w:rsidRPr="00EC135A" w:rsidRDefault="00C81C3C" w:rsidP="004C438C">
      <w:pPr>
        <w:spacing w:line="360" w:lineRule="auto"/>
        <w:jc w:val="center"/>
        <w:rPr>
          <w:bCs/>
          <w:sz w:val="24"/>
          <w:szCs w:val="24"/>
        </w:rPr>
      </w:pPr>
      <w:r>
        <w:rPr>
          <w:noProof/>
          <w:sz w:val="24"/>
          <w:szCs w:val="24"/>
        </w:rPr>
        <w:drawing>
          <wp:inline distT="0" distB="0" distL="0" distR="0" wp14:anchorId="20773F43" wp14:editId="19C2BBB8">
            <wp:extent cx="2819400" cy="1991047"/>
            <wp:effectExtent l="0" t="0" r="0" b="0"/>
            <wp:docPr id="529" name="Рисунок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5"/>
                    <pic:cNvPicPr>
                      <a:picLocks noChangeAspect="1" noChangeArrowheads="1"/>
                    </pic:cNvPicPr>
                  </pic:nvPicPr>
                  <pic:blipFill>
                    <a:blip r:embed="rId58" cstate="print"/>
                    <a:srcRect/>
                    <a:stretch>
                      <a:fillRect/>
                    </a:stretch>
                  </pic:blipFill>
                  <pic:spPr bwMode="auto">
                    <a:xfrm>
                      <a:off x="0" y="0"/>
                      <a:ext cx="2823656" cy="1994053"/>
                    </a:xfrm>
                    <a:prstGeom prst="rect">
                      <a:avLst/>
                    </a:prstGeom>
                    <a:noFill/>
                    <a:ln w="9525">
                      <a:noFill/>
                      <a:miter lim="800000"/>
                      <a:headEnd/>
                      <a:tailEnd/>
                    </a:ln>
                  </pic:spPr>
                </pic:pic>
              </a:graphicData>
            </a:graphic>
          </wp:inline>
        </w:drawing>
      </w:r>
    </w:p>
    <w:p w:rsidR="00E247E0" w:rsidRDefault="00E247E0" w:rsidP="004C438C">
      <w:pPr>
        <w:spacing w:line="360" w:lineRule="auto"/>
        <w:jc w:val="center"/>
        <w:rPr>
          <w:bCs/>
          <w:sz w:val="24"/>
          <w:szCs w:val="24"/>
        </w:rPr>
      </w:pPr>
      <w:r w:rsidRPr="00671F30">
        <w:rPr>
          <w:bCs/>
          <w:sz w:val="24"/>
          <w:szCs w:val="24"/>
        </w:rPr>
        <w:t>Рис</w:t>
      </w:r>
      <w:r w:rsidR="00671F30" w:rsidRPr="00671F30">
        <w:rPr>
          <w:bCs/>
          <w:sz w:val="24"/>
          <w:szCs w:val="24"/>
        </w:rPr>
        <w:t>унок 4.3</w:t>
      </w:r>
      <w:r w:rsidR="004C53AE">
        <w:rPr>
          <w:bCs/>
          <w:sz w:val="24"/>
          <w:szCs w:val="24"/>
        </w:rPr>
        <w:t>.</w:t>
      </w:r>
      <w:r w:rsidRPr="00671F30">
        <w:rPr>
          <w:bCs/>
          <w:sz w:val="24"/>
          <w:szCs w:val="24"/>
        </w:rPr>
        <w:t xml:space="preserve"> Динамика выпадения Sr-90 (нКи/м</w:t>
      </w:r>
      <w:r w:rsidRPr="00671F30">
        <w:rPr>
          <w:bCs/>
          <w:sz w:val="24"/>
          <w:szCs w:val="24"/>
          <w:vertAlign w:val="superscript"/>
        </w:rPr>
        <w:t>2</w:t>
      </w:r>
      <w:r w:rsidRPr="00671F30">
        <w:rPr>
          <w:bCs/>
          <w:sz w:val="24"/>
          <w:szCs w:val="24"/>
        </w:rPr>
        <w:t xml:space="preserve">) в Подмосковье (по Малахову, Зыковой и др., </w:t>
      </w:r>
      <w:r w:rsidR="00EF15B1" w:rsidRPr="00EF15B1">
        <w:rPr>
          <w:bCs/>
          <w:sz w:val="24"/>
          <w:szCs w:val="24"/>
        </w:rPr>
        <w:t>(</w:t>
      </w:r>
      <w:r w:rsidRPr="00671F30">
        <w:rPr>
          <w:bCs/>
          <w:sz w:val="24"/>
          <w:szCs w:val="24"/>
        </w:rPr>
        <w:t>1965, 1970; 1971)</w:t>
      </w:r>
      <w:r w:rsidR="00EF15B1" w:rsidRPr="00EF15B1">
        <w:rPr>
          <w:bCs/>
          <w:sz w:val="24"/>
          <w:szCs w:val="24"/>
        </w:rPr>
        <w:t>)</w:t>
      </w:r>
      <w:r w:rsidRPr="00671F30">
        <w:rPr>
          <w:sz w:val="24"/>
          <w:szCs w:val="24"/>
        </w:rPr>
        <w:t xml:space="preserve"> </w:t>
      </w:r>
      <w:r w:rsidRPr="00671F30">
        <w:rPr>
          <w:bCs/>
          <w:sz w:val="24"/>
          <w:szCs w:val="24"/>
        </w:rPr>
        <w:t>1 - ежегодное поступлен</w:t>
      </w:r>
      <w:r w:rsidR="00A416B8">
        <w:rPr>
          <w:bCs/>
          <w:sz w:val="24"/>
          <w:szCs w:val="24"/>
        </w:rPr>
        <w:t>ие; 2- кумулятивное поступление</w:t>
      </w:r>
    </w:p>
    <w:p w:rsidR="00AD2B71" w:rsidRPr="00671F30" w:rsidRDefault="00AD2B71" w:rsidP="004C438C">
      <w:pPr>
        <w:spacing w:line="360" w:lineRule="auto"/>
        <w:jc w:val="center"/>
        <w:rPr>
          <w:bCs/>
          <w:sz w:val="24"/>
          <w:szCs w:val="24"/>
        </w:rPr>
      </w:pPr>
    </w:p>
    <w:p w:rsidR="00E247E0" w:rsidRPr="005C56C3" w:rsidRDefault="005C56C3" w:rsidP="005C56C3">
      <w:pPr>
        <w:pStyle w:val="4"/>
        <w:rPr>
          <w:lang w:val="ru-RU"/>
        </w:rPr>
      </w:pPr>
      <w:r>
        <w:rPr>
          <w:lang w:val="ru-RU"/>
        </w:rPr>
        <w:t>4.1.2.2</w:t>
      </w:r>
      <w:r w:rsidR="00E262E3" w:rsidRPr="005C56C3">
        <w:rPr>
          <w:lang w:val="ru-RU"/>
        </w:rPr>
        <w:t xml:space="preserve"> </w:t>
      </w:r>
      <w:r w:rsidR="00E247E0" w:rsidRPr="005C56C3">
        <w:rPr>
          <w:lang w:val="ru-RU"/>
        </w:rPr>
        <w:t xml:space="preserve">Региональное </w:t>
      </w:r>
      <w:r w:rsidR="004B19E7" w:rsidRPr="005C56C3">
        <w:rPr>
          <w:lang w:val="ru-RU"/>
        </w:rPr>
        <w:t>радиоактивное</w:t>
      </w:r>
      <w:r w:rsidR="00E247E0" w:rsidRPr="005C56C3">
        <w:rPr>
          <w:lang w:val="ru-RU"/>
        </w:rPr>
        <w:t xml:space="preserve"> загрязнение</w:t>
      </w:r>
    </w:p>
    <w:p w:rsidR="00E262E3" w:rsidRPr="005C56C3" w:rsidRDefault="00E262E3" w:rsidP="00E262E3">
      <w:pPr>
        <w:rPr>
          <w:lang w:eastAsia="en-US"/>
        </w:rPr>
      </w:pPr>
    </w:p>
    <w:p w:rsidR="00E247E0" w:rsidRPr="00EC135A" w:rsidRDefault="00FA0D50" w:rsidP="0083092F">
      <w:pPr>
        <w:spacing w:line="360" w:lineRule="auto"/>
        <w:ind w:firstLine="680"/>
        <w:jc w:val="both"/>
        <w:rPr>
          <w:noProof/>
          <w:sz w:val="24"/>
          <w:szCs w:val="24"/>
        </w:rPr>
      </w:pPr>
      <w:r>
        <w:rPr>
          <w:noProof/>
        </w:rPr>
        <w:drawing>
          <wp:anchor distT="0" distB="0" distL="114300" distR="114300" simplePos="0" relativeHeight="251633664" behindDoc="0" locked="0" layoutInCell="1" allowOverlap="1" wp14:anchorId="658CCB14" wp14:editId="6557BB9E">
            <wp:simplePos x="0" y="0"/>
            <wp:positionH relativeFrom="column">
              <wp:posOffset>3929380</wp:posOffset>
            </wp:positionH>
            <wp:positionV relativeFrom="paragraph">
              <wp:posOffset>2030730</wp:posOffset>
            </wp:positionV>
            <wp:extent cx="2333625" cy="2150745"/>
            <wp:effectExtent l="0" t="0" r="0" b="0"/>
            <wp:wrapNone/>
            <wp:docPr id="530" name="Рисунок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1"/>
                    <pic:cNvPicPr>
                      <a:picLocks noChangeAspect="1" noChangeArrowheads="1"/>
                    </pic:cNvPicPr>
                  </pic:nvPicPr>
                  <pic:blipFill>
                    <a:blip r:embed="rId59" cstate="print"/>
                    <a:srcRect/>
                    <a:stretch>
                      <a:fillRect/>
                    </a:stretch>
                  </pic:blipFill>
                  <pic:spPr bwMode="auto">
                    <a:xfrm>
                      <a:off x="0" y="0"/>
                      <a:ext cx="2333625" cy="2150745"/>
                    </a:xfrm>
                    <a:prstGeom prst="rect">
                      <a:avLst/>
                    </a:prstGeom>
                    <a:noFill/>
                    <a:ln w="9525">
                      <a:noFill/>
                      <a:miter lim="800000"/>
                      <a:headEnd/>
                      <a:tailEnd/>
                    </a:ln>
                  </pic:spPr>
                </pic:pic>
              </a:graphicData>
            </a:graphic>
          </wp:anchor>
        </w:drawing>
      </w:r>
      <w:r w:rsidR="00E247E0" w:rsidRPr="00EC135A">
        <w:rPr>
          <w:noProof/>
          <w:sz w:val="24"/>
          <w:szCs w:val="24"/>
        </w:rPr>
        <w:t>В отсутствии я</w:t>
      </w:r>
      <w:r w:rsidR="004C438C">
        <w:rPr>
          <w:noProof/>
          <w:sz w:val="24"/>
          <w:szCs w:val="24"/>
        </w:rPr>
        <w:t>дерных ипытаний, которые были при</w:t>
      </w:r>
      <w:r w:rsidR="00E247E0" w:rsidRPr="00EC135A">
        <w:rPr>
          <w:noProof/>
          <w:sz w:val="24"/>
          <w:szCs w:val="24"/>
        </w:rPr>
        <w:t>остановлены по соглашению 1963 г</w:t>
      </w:r>
      <w:r w:rsidR="004C438C">
        <w:rPr>
          <w:noProof/>
          <w:sz w:val="24"/>
          <w:szCs w:val="24"/>
        </w:rPr>
        <w:t>.</w:t>
      </w:r>
      <w:r w:rsidR="00E247E0" w:rsidRPr="00EC135A">
        <w:rPr>
          <w:noProof/>
          <w:sz w:val="24"/>
          <w:szCs w:val="24"/>
        </w:rPr>
        <w:t>, резкое возрастание общепланетного радиационного фона, о котором шла речь в предыдущем разделе, происходило только в р</w:t>
      </w:r>
      <w:r w:rsidR="00671F30">
        <w:rPr>
          <w:noProof/>
          <w:sz w:val="24"/>
          <w:szCs w:val="24"/>
        </w:rPr>
        <w:t>ок</w:t>
      </w:r>
      <w:r w:rsidR="00E247E0" w:rsidRPr="00EC135A">
        <w:rPr>
          <w:noProof/>
          <w:sz w:val="24"/>
          <w:szCs w:val="24"/>
        </w:rPr>
        <w:t>езультате радиационных катастроф обусловленных техногенными авариями. Однако ядерные испытания не только увеличивали глобальный фон, но вызывали существенное и относительно длительное загрязнение местности в районах</w:t>
      </w:r>
      <w:r w:rsidR="004C438C">
        <w:rPr>
          <w:noProof/>
          <w:sz w:val="24"/>
          <w:szCs w:val="24"/>
        </w:rPr>
        <w:t>,</w:t>
      </w:r>
      <w:r w:rsidR="00E247E0" w:rsidRPr="00EC135A">
        <w:rPr>
          <w:noProof/>
          <w:sz w:val="24"/>
          <w:szCs w:val="24"/>
        </w:rPr>
        <w:t xml:space="preserve"> непосрественно пр</w:t>
      </w:r>
      <w:r w:rsidR="004C438C">
        <w:rPr>
          <w:noProof/>
          <w:sz w:val="24"/>
          <w:szCs w:val="24"/>
        </w:rPr>
        <w:t>и</w:t>
      </w:r>
      <w:r w:rsidR="00E247E0" w:rsidRPr="00EC135A">
        <w:rPr>
          <w:noProof/>
          <w:sz w:val="24"/>
          <w:szCs w:val="24"/>
        </w:rPr>
        <w:t>мыкающих к точке взрыва. Так</w:t>
      </w:r>
      <w:r w:rsidR="004C438C">
        <w:rPr>
          <w:noProof/>
          <w:sz w:val="24"/>
          <w:szCs w:val="24"/>
        </w:rPr>
        <w:t>,</w:t>
      </w:r>
      <w:r w:rsidR="00E247E0" w:rsidRPr="00EC135A">
        <w:rPr>
          <w:noProof/>
          <w:sz w:val="24"/>
          <w:szCs w:val="24"/>
        </w:rPr>
        <w:t xml:space="preserve"> рис</w:t>
      </w:r>
      <w:r w:rsidR="004C438C">
        <w:rPr>
          <w:noProof/>
          <w:sz w:val="24"/>
          <w:szCs w:val="24"/>
        </w:rPr>
        <w:t>унок 4.4</w:t>
      </w:r>
      <w:r w:rsidR="00E247E0" w:rsidRPr="00EC135A">
        <w:rPr>
          <w:noProof/>
          <w:sz w:val="24"/>
          <w:szCs w:val="24"/>
        </w:rPr>
        <w:t xml:space="preserve"> наглядно демонстрирует типичную кнофигурацию такой аномалии моноцентрического типа, сформировавшейся в результате американского испытания термоядерного заряда на атолле Бикини в 1954</w:t>
      </w:r>
      <w:r w:rsidR="004C438C">
        <w:rPr>
          <w:noProof/>
          <w:sz w:val="24"/>
          <w:szCs w:val="24"/>
        </w:rPr>
        <w:t xml:space="preserve"> г.</w:t>
      </w:r>
    </w:p>
    <w:p w:rsidR="00E247E0" w:rsidRPr="00EC135A" w:rsidRDefault="00E247E0" w:rsidP="0083092F">
      <w:pPr>
        <w:spacing w:line="360" w:lineRule="auto"/>
        <w:jc w:val="both"/>
        <w:rPr>
          <w:noProof/>
          <w:sz w:val="24"/>
          <w:szCs w:val="24"/>
        </w:rPr>
      </w:pPr>
      <w:r w:rsidRPr="00EC135A">
        <w:rPr>
          <w:noProof/>
          <w:sz w:val="24"/>
          <w:szCs w:val="24"/>
        </w:rPr>
        <w:t xml:space="preserve"> </w:t>
      </w:r>
      <w:r w:rsidR="00BA228F">
        <w:rPr>
          <w:noProof/>
        </w:rPr>
        <w:drawing>
          <wp:inline distT="0" distB="0" distL="0" distR="0" wp14:anchorId="5CE52079" wp14:editId="5D1BB5DF">
            <wp:extent cx="3839731" cy="1828800"/>
            <wp:effectExtent l="0" t="0" r="0" b="0"/>
            <wp:docPr id="531" name="Рисунок 531" descr="http://nuclearweaponarchive.org/Usa/Tests/Cbrvfll.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http://nuclearweaponarchive.org/Usa/Tests/Cbrvfll.gif"/>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3852219" cy="1834748"/>
                    </a:xfrm>
                    <a:prstGeom prst="rect">
                      <a:avLst/>
                    </a:prstGeom>
                    <a:noFill/>
                    <a:ln>
                      <a:noFill/>
                    </a:ln>
                  </pic:spPr>
                </pic:pic>
              </a:graphicData>
            </a:graphic>
          </wp:inline>
        </w:drawing>
      </w:r>
    </w:p>
    <w:p w:rsidR="00D701BE" w:rsidRDefault="00D701BE" w:rsidP="00671F30">
      <w:pPr>
        <w:spacing w:line="360" w:lineRule="auto"/>
        <w:jc w:val="center"/>
        <w:rPr>
          <w:noProof/>
          <w:sz w:val="24"/>
          <w:szCs w:val="24"/>
        </w:rPr>
      </w:pPr>
    </w:p>
    <w:p w:rsidR="00E247E0" w:rsidRDefault="00E247E0" w:rsidP="00671F30">
      <w:pPr>
        <w:spacing w:line="360" w:lineRule="auto"/>
        <w:jc w:val="center"/>
        <w:rPr>
          <w:noProof/>
          <w:sz w:val="24"/>
          <w:szCs w:val="24"/>
        </w:rPr>
      </w:pPr>
      <w:r w:rsidRPr="00671F30">
        <w:rPr>
          <w:noProof/>
          <w:sz w:val="24"/>
          <w:szCs w:val="24"/>
        </w:rPr>
        <w:t>Рис</w:t>
      </w:r>
      <w:r w:rsidR="004C438C">
        <w:rPr>
          <w:noProof/>
          <w:sz w:val="24"/>
          <w:szCs w:val="24"/>
        </w:rPr>
        <w:t>унок 4.4</w:t>
      </w:r>
      <w:r w:rsidR="004C53AE">
        <w:rPr>
          <w:noProof/>
          <w:sz w:val="24"/>
          <w:szCs w:val="24"/>
        </w:rPr>
        <w:t>.</w:t>
      </w:r>
      <w:r w:rsidRPr="00671F30">
        <w:rPr>
          <w:noProof/>
          <w:sz w:val="24"/>
          <w:szCs w:val="24"/>
        </w:rPr>
        <w:t xml:space="preserve"> Зона загрязнения, возникшая в результате и</w:t>
      </w:r>
      <w:r w:rsidR="00BA228F">
        <w:rPr>
          <w:noProof/>
          <w:sz w:val="24"/>
          <w:szCs w:val="24"/>
        </w:rPr>
        <w:t>с</w:t>
      </w:r>
      <w:r w:rsidR="00015CCE">
        <w:rPr>
          <w:noProof/>
          <w:sz w:val="24"/>
          <w:szCs w:val="24"/>
        </w:rPr>
        <w:t>пытаний термоядерного у</w:t>
      </w:r>
      <w:r w:rsidR="00015CCE">
        <w:rPr>
          <w:noProof/>
          <w:sz w:val="24"/>
          <w:szCs w:val="24"/>
          <w:lang w:val="en-US"/>
        </w:rPr>
        <w:t>c</w:t>
      </w:r>
      <w:r w:rsidRPr="00671F30">
        <w:rPr>
          <w:noProof/>
          <w:sz w:val="24"/>
          <w:szCs w:val="24"/>
        </w:rPr>
        <w:t>тройства (взрыв Коста-Браво) на атолле Бикини 1954</w:t>
      </w:r>
      <w:r w:rsidR="00015CCE" w:rsidRPr="00015CCE">
        <w:rPr>
          <w:noProof/>
          <w:sz w:val="24"/>
          <w:szCs w:val="24"/>
        </w:rPr>
        <w:t xml:space="preserve"> </w:t>
      </w:r>
      <w:r w:rsidRPr="00671F30">
        <w:rPr>
          <w:noProof/>
          <w:sz w:val="24"/>
          <w:szCs w:val="24"/>
        </w:rPr>
        <w:t>г.</w:t>
      </w:r>
      <w:r w:rsidR="00B31957" w:rsidRPr="00B31957">
        <w:t xml:space="preserve"> </w:t>
      </w:r>
      <w:r w:rsidR="00B31957" w:rsidRPr="00B31957">
        <w:rPr>
          <w:sz w:val="24"/>
          <w:szCs w:val="24"/>
        </w:rPr>
        <w:t>по данным</w:t>
      </w:r>
      <w:r w:rsidR="00B31957" w:rsidRPr="00B31957">
        <w:t xml:space="preserve"> </w:t>
      </w:r>
      <w:r w:rsidR="00EF15B1" w:rsidRPr="00EF15B1">
        <w:t>[</w:t>
      </w:r>
      <w:r w:rsidR="00B31957" w:rsidRPr="00B31957">
        <w:rPr>
          <w:sz w:val="24"/>
          <w:szCs w:val="24"/>
          <w:lang w:val="en-US"/>
        </w:rPr>
        <w:t>h</w:t>
      </w:r>
      <w:r w:rsidR="00B31957" w:rsidRPr="00B31957">
        <w:rPr>
          <w:noProof/>
          <w:sz w:val="24"/>
          <w:szCs w:val="24"/>
        </w:rPr>
        <w:t>ttp://nuclearweaponarchive.org/Usa/Tests/Castle.html</w:t>
      </w:r>
      <w:r w:rsidR="00EF15B1" w:rsidRPr="00EF15B1">
        <w:rPr>
          <w:noProof/>
          <w:sz w:val="24"/>
          <w:szCs w:val="24"/>
        </w:rPr>
        <w:t>]</w:t>
      </w:r>
      <w:r w:rsidR="00B31957" w:rsidRPr="00B31957">
        <w:rPr>
          <w:noProof/>
          <w:sz w:val="24"/>
          <w:szCs w:val="24"/>
        </w:rPr>
        <w:t>.</w:t>
      </w:r>
    </w:p>
    <w:p w:rsidR="00AD2B71" w:rsidRPr="00B31957" w:rsidRDefault="00AD2B71" w:rsidP="00671F30">
      <w:pPr>
        <w:spacing w:line="360" w:lineRule="auto"/>
        <w:jc w:val="center"/>
        <w:rPr>
          <w:noProof/>
          <w:sz w:val="24"/>
          <w:szCs w:val="24"/>
        </w:rPr>
      </w:pPr>
    </w:p>
    <w:p w:rsidR="00E247E0" w:rsidRPr="00187663" w:rsidRDefault="00E247E0" w:rsidP="0083092F">
      <w:pPr>
        <w:spacing w:line="360" w:lineRule="auto"/>
        <w:ind w:firstLine="680"/>
        <w:jc w:val="both"/>
        <w:rPr>
          <w:sz w:val="24"/>
          <w:szCs w:val="24"/>
        </w:rPr>
      </w:pPr>
      <w:r w:rsidRPr="00EC135A">
        <w:rPr>
          <w:sz w:val="24"/>
          <w:szCs w:val="24"/>
        </w:rPr>
        <w:t>Значительные поступления РН в окружающую среду происходят при авариях на морских судах, с силовой ядерной установкой. Количество таких судов в мире сейчас составляет несколько сот, а представление о масштабах пр</w:t>
      </w:r>
      <w:r w:rsidR="00AE4CBA">
        <w:rPr>
          <w:sz w:val="24"/>
          <w:szCs w:val="24"/>
        </w:rPr>
        <w:t>оизошедши</w:t>
      </w:r>
      <w:r w:rsidR="00D701BE">
        <w:rPr>
          <w:sz w:val="24"/>
          <w:szCs w:val="24"/>
        </w:rPr>
        <w:t>х аварий дает таблица 4.3</w:t>
      </w:r>
      <w:r w:rsidRPr="00EC135A">
        <w:rPr>
          <w:sz w:val="24"/>
          <w:szCs w:val="24"/>
        </w:rPr>
        <w:t xml:space="preserve">. </w:t>
      </w:r>
    </w:p>
    <w:p w:rsidR="00E247E0" w:rsidRDefault="00E247E0" w:rsidP="00C431D5">
      <w:pPr>
        <w:spacing w:line="360" w:lineRule="auto"/>
        <w:rPr>
          <w:spacing w:val="-8"/>
          <w:sz w:val="24"/>
          <w:szCs w:val="24"/>
        </w:rPr>
      </w:pPr>
      <w:r w:rsidRPr="00EC135A">
        <w:rPr>
          <w:sz w:val="24"/>
          <w:szCs w:val="24"/>
        </w:rPr>
        <w:t xml:space="preserve">Таблица </w:t>
      </w:r>
      <w:r w:rsidR="00D701BE">
        <w:rPr>
          <w:sz w:val="24"/>
          <w:szCs w:val="24"/>
        </w:rPr>
        <w:t>4.3</w:t>
      </w:r>
      <w:r w:rsidR="004C53AE">
        <w:rPr>
          <w:sz w:val="24"/>
          <w:szCs w:val="24"/>
        </w:rPr>
        <w:t>.</w:t>
      </w:r>
      <w:r w:rsidRPr="00EC135A">
        <w:rPr>
          <w:sz w:val="24"/>
          <w:szCs w:val="24"/>
        </w:rPr>
        <w:t xml:space="preserve"> </w:t>
      </w:r>
      <w:r w:rsidRPr="00C431D5">
        <w:rPr>
          <w:spacing w:val="-8"/>
          <w:sz w:val="24"/>
          <w:szCs w:val="24"/>
        </w:rPr>
        <w:t>Некоторые аварии на морских судах</w:t>
      </w:r>
      <w:r w:rsidR="00EF15B1">
        <w:rPr>
          <w:spacing w:val="-8"/>
          <w:sz w:val="24"/>
          <w:szCs w:val="24"/>
        </w:rPr>
        <w:t xml:space="preserve"> (по данным [</w:t>
      </w:r>
      <w:r w:rsidR="00C431D5" w:rsidRPr="00C431D5">
        <w:rPr>
          <w:spacing w:val="-8"/>
          <w:sz w:val="24"/>
          <w:szCs w:val="24"/>
        </w:rPr>
        <w:t>http://podlodka.info/education/23-analysis-of-navigational-information/259-classification-of-statistics-and-main-causes-of-marin</w:t>
      </w:r>
      <w:r w:rsidR="00EF15B1">
        <w:rPr>
          <w:spacing w:val="-8"/>
          <w:sz w:val="24"/>
          <w:szCs w:val="24"/>
        </w:rPr>
        <w:t>e-accidents.html]</w:t>
      </w:r>
      <w:r w:rsidR="004C53AE">
        <w:rPr>
          <w:spacing w:val="-8"/>
          <w:sz w:val="24"/>
          <w:szCs w:val="24"/>
        </w:rPr>
        <w:t>)</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801"/>
        <w:gridCol w:w="1585"/>
        <w:gridCol w:w="2754"/>
        <w:gridCol w:w="2997"/>
      </w:tblGrid>
      <w:tr w:rsidR="00E247E0" w:rsidRPr="00EC135A" w:rsidTr="00AD2B71">
        <w:tc>
          <w:tcPr>
            <w:tcW w:w="2801" w:type="dxa"/>
            <w:shd w:val="clear" w:color="auto" w:fill="auto"/>
          </w:tcPr>
          <w:p w:rsidR="00E247E0" w:rsidRPr="00AD2B71" w:rsidRDefault="00E247E0" w:rsidP="0083092F">
            <w:pPr>
              <w:spacing w:line="360" w:lineRule="auto"/>
              <w:jc w:val="center"/>
              <w:rPr>
                <w:b/>
                <w:sz w:val="22"/>
                <w:szCs w:val="22"/>
              </w:rPr>
            </w:pPr>
            <w:r w:rsidRPr="00AD2B71">
              <w:rPr>
                <w:b/>
                <w:sz w:val="22"/>
                <w:szCs w:val="22"/>
              </w:rPr>
              <w:t>Аварийная ситуация</w:t>
            </w:r>
          </w:p>
        </w:tc>
        <w:tc>
          <w:tcPr>
            <w:tcW w:w="1585" w:type="dxa"/>
            <w:shd w:val="clear" w:color="auto" w:fill="auto"/>
          </w:tcPr>
          <w:p w:rsidR="00E247E0" w:rsidRPr="00AD2B71" w:rsidRDefault="00E247E0" w:rsidP="0083092F">
            <w:pPr>
              <w:spacing w:line="360" w:lineRule="auto"/>
              <w:jc w:val="center"/>
              <w:rPr>
                <w:b/>
                <w:sz w:val="22"/>
                <w:szCs w:val="22"/>
              </w:rPr>
            </w:pPr>
            <w:r w:rsidRPr="00AD2B71">
              <w:rPr>
                <w:b/>
                <w:sz w:val="22"/>
                <w:szCs w:val="22"/>
              </w:rPr>
              <w:t>Дата</w:t>
            </w:r>
          </w:p>
        </w:tc>
        <w:tc>
          <w:tcPr>
            <w:tcW w:w="2754" w:type="dxa"/>
            <w:shd w:val="clear" w:color="auto" w:fill="auto"/>
          </w:tcPr>
          <w:p w:rsidR="00E247E0" w:rsidRPr="00AD2B71" w:rsidRDefault="00E247E0" w:rsidP="0083092F">
            <w:pPr>
              <w:spacing w:line="360" w:lineRule="auto"/>
              <w:jc w:val="center"/>
              <w:rPr>
                <w:b/>
                <w:sz w:val="22"/>
                <w:szCs w:val="22"/>
              </w:rPr>
            </w:pPr>
            <w:r w:rsidRPr="00AD2B71">
              <w:rPr>
                <w:b/>
                <w:sz w:val="22"/>
                <w:szCs w:val="22"/>
              </w:rPr>
              <w:t>Место</w:t>
            </w:r>
          </w:p>
        </w:tc>
        <w:tc>
          <w:tcPr>
            <w:tcW w:w="2997" w:type="dxa"/>
            <w:shd w:val="clear" w:color="auto" w:fill="auto"/>
          </w:tcPr>
          <w:p w:rsidR="00E247E0" w:rsidRPr="00AD2B71" w:rsidRDefault="00E247E0" w:rsidP="0083092F">
            <w:pPr>
              <w:spacing w:line="360" w:lineRule="auto"/>
              <w:jc w:val="center"/>
              <w:rPr>
                <w:b/>
                <w:sz w:val="22"/>
                <w:szCs w:val="22"/>
              </w:rPr>
            </w:pPr>
            <w:r w:rsidRPr="00AD2B71">
              <w:rPr>
                <w:b/>
                <w:sz w:val="22"/>
                <w:szCs w:val="22"/>
              </w:rPr>
              <w:t>Оценка радиоактивности</w:t>
            </w:r>
          </w:p>
        </w:tc>
      </w:tr>
      <w:tr w:rsidR="00E247E0" w:rsidRPr="00EC135A" w:rsidTr="00AD2B71">
        <w:tc>
          <w:tcPr>
            <w:tcW w:w="2801" w:type="dxa"/>
            <w:shd w:val="clear" w:color="auto" w:fill="auto"/>
          </w:tcPr>
          <w:p w:rsidR="00E247E0" w:rsidRPr="00EC135A" w:rsidRDefault="00E247E0" w:rsidP="0083092F">
            <w:pPr>
              <w:spacing w:line="360" w:lineRule="auto"/>
              <w:jc w:val="center"/>
            </w:pPr>
            <w:r w:rsidRPr="00EC135A">
              <w:t>АПЛ «Трэшер»</w:t>
            </w:r>
            <w:r w:rsidRPr="00671F30">
              <w:t xml:space="preserve"> </w:t>
            </w:r>
            <w:r w:rsidRPr="00EC135A">
              <w:t>(США)</w:t>
            </w:r>
          </w:p>
        </w:tc>
        <w:tc>
          <w:tcPr>
            <w:tcW w:w="1585" w:type="dxa"/>
            <w:shd w:val="clear" w:color="auto" w:fill="auto"/>
          </w:tcPr>
          <w:p w:rsidR="00E247E0" w:rsidRPr="00EC135A" w:rsidRDefault="00E247E0" w:rsidP="0083092F">
            <w:pPr>
              <w:spacing w:line="360" w:lineRule="auto"/>
              <w:jc w:val="center"/>
            </w:pPr>
            <w:r w:rsidRPr="00EC135A">
              <w:t>10.04.1963</w:t>
            </w:r>
          </w:p>
        </w:tc>
        <w:tc>
          <w:tcPr>
            <w:tcW w:w="2754" w:type="dxa"/>
            <w:shd w:val="clear" w:color="auto" w:fill="auto"/>
          </w:tcPr>
          <w:p w:rsidR="00E247E0" w:rsidRPr="00EC135A" w:rsidRDefault="00E247E0" w:rsidP="0083092F">
            <w:pPr>
              <w:spacing w:line="360" w:lineRule="auto"/>
              <w:jc w:val="center"/>
            </w:pPr>
            <w:r w:rsidRPr="00EC135A">
              <w:t>Атлантический океан, глубина 2590 м</w:t>
            </w:r>
          </w:p>
        </w:tc>
        <w:tc>
          <w:tcPr>
            <w:tcW w:w="2997" w:type="dxa"/>
            <w:shd w:val="clear" w:color="auto" w:fill="auto"/>
          </w:tcPr>
          <w:p w:rsidR="00E247E0" w:rsidRPr="00EC135A" w:rsidRDefault="00E247E0" w:rsidP="0083092F">
            <w:pPr>
              <w:spacing w:line="360" w:lineRule="auto"/>
              <w:jc w:val="center"/>
            </w:pPr>
            <w:r w:rsidRPr="00EC135A">
              <w:t>1147 ТБк в атомном реакторе</w:t>
            </w:r>
          </w:p>
        </w:tc>
      </w:tr>
      <w:tr w:rsidR="00E247E0" w:rsidRPr="00EC135A" w:rsidTr="00AD2B71">
        <w:tc>
          <w:tcPr>
            <w:tcW w:w="2801" w:type="dxa"/>
            <w:shd w:val="clear" w:color="auto" w:fill="auto"/>
          </w:tcPr>
          <w:p w:rsidR="00E247E0" w:rsidRPr="00EC135A" w:rsidRDefault="00E247E0" w:rsidP="0083092F">
            <w:pPr>
              <w:spacing w:line="360" w:lineRule="auto"/>
              <w:jc w:val="center"/>
            </w:pPr>
            <w:r w:rsidRPr="00EC135A">
              <w:t>АПЛ «Скорпион» (США)</w:t>
            </w:r>
          </w:p>
        </w:tc>
        <w:tc>
          <w:tcPr>
            <w:tcW w:w="1585" w:type="dxa"/>
            <w:shd w:val="clear" w:color="auto" w:fill="auto"/>
          </w:tcPr>
          <w:p w:rsidR="00E247E0" w:rsidRPr="00EC135A" w:rsidRDefault="00E247E0" w:rsidP="0083092F">
            <w:pPr>
              <w:spacing w:line="360" w:lineRule="auto"/>
              <w:jc w:val="center"/>
            </w:pPr>
            <w:r w:rsidRPr="00EC135A">
              <w:t>27.05.1968</w:t>
            </w:r>
          </w:p>
        </w:tc>
        <w:tc>
          <w:tcPr>
            <w:tcW w:w="2754" w:type="dxa"/>
            <w:shd w:val="clear" w:color="auto" w:fill="auto"/>
          </w:tcPr>
          <w:p w:rsidR="00E247E0" w:rsidRPr="00EC135A" w:rsidRDefault="00E247E0" w:rsidP="0083092F">
            <w:pPr>
              <w:spacing w:line="360" w:lineRule="auto"/>
              <w:jc w:val="center"/>
            </w:pPr>
            <w:r w:rsidRPr="00EC135A">
              <w:t>Атлантический океан, глубина &gt;3000 м</w:t>
            </w:r>
          </w:p>
        </w:tc>
        <w:tc>
          <w:tcPr>
            <w:tcW w:w="2997" w:type="dxa"/>
            <w:shd w:val="clear" w:color="auto" w:fill="auto"/>
          </w:tcPr>
          <w:p w:rsidR="00E247E0" w:rsidRPr="00EC135A" w:rsidRDefault="00E247E0" w:rsidP="0083092F">
            <w:pPr>
              <w:spacing w:line="360" w:lineRule="auto"/>
              <w:jc w:val="center"/>
            </w:pPr>
            <w:r w:rsidRPr="00EC135A">
              <w:t>1295 ТБк (1 реактор + вооружение)</w:t>
            </w:r>
          </w:p>
        </w:tc>
      </w:tr>
      <w:tr w:rsidR="00E247E0" w:rsidRPr="00EC135A" w:rsidTr="00AD2B71">
        <w:tc>
          <w:tcPr>
            <w:tcW w:w="2801" w:type="dxa"/>
            <w:shd w:val="clear" w:color="auto" w:fill="auto"/>
          </w:tcPr>
          <w:p w:rsidR="00E247E0" w:rsidRPr="00EC135A" w:rsidRDefault="00E247E0" w:rsidP="0083092F">
            <w:pPr>
              <w:spacing w:line="360" w:lineRule="auto"/>
              <w:jc w:val="center"/>
            </w:pPr>
            <w:r w:rsidRPr="00EC135A">
              <w:t>АПЛ К-8(СССР)</w:t>
            </w:r>
          </w:p>
        </w:tc>
        <w:tc>
          <w:tcPr>
            <w:tcW w:w="1585" w:type="dxa"/>
            <w:shd w:val="clear" w:color="auto" w:fill="auto"/>
          </w:tcPr>
          <w:p w:rsidR="00E247E0" w:rsidRPr="00EC135A" w:rsidRDefault="00E247E0" w:rsidP="0083092F">
            <w:pPr>
              <w:spacing w:line="360" w:lineRule="auto"/>
              <w:jc w:val="center"/>
            </w:pPr>
            <w:r w:rsidRPr="00EC135A">
              <w:t>11.04.1970</w:t>
            </w:r>
          </w:p>
        </w:tc>
        <w:tc>
          <w:tcPr>
            <w:tcW w:w="2754" w:type="dxa"/>
            <w:shd w:val="clear" w:color="auto" w:fill="auto"/>
          </w:tcPr>
          <w:p w:rsidR="00E247E0" w:rsidRPr="00EC135A" w:rsidRDefault="00E247E0" w:rsidP="0083092F">
            <w:pPr>
              <w:spacing w:line="360" w:lineRule="auto"/>
              <w:jc w:val="center"/>
            </w:pPr>
            <w:r w:rsidRPr="00EC135A">
              <w:t>Бискайский залив, глубина 4000 м</w:t>
            </w:r>
          </w:p>
        </w:tc>
        <w:tc>
          <w:tcPr>
            <w:tcW w:w="2997" w:type="dxa"/>
            <w:shd w:val="clear" w:color="auto" w:fill="auto"/>
          </w:tcPr>
          <w:p w:rsidR="00E247E0" w:rsidRPr="00EC135A" w:rsidRDefault="00E247E0" w:rsidP="0083092F">
            <w:pPr>
              <w:spacing w:line="360" w:lineRule="auto"/>
              <w:jc w:val="center"/>
            </w:pPr>
            <w:r w:rsidRPr="00EC135A">
              <w:t>9000 ТБк (2 реактора + вооружение)</w:t>
            </w:r>
          </w:p>
        </w:tc>
      </w:tr>
      <w:tr w:rsidR="00E247E0" w:rsidRPr="00EC135A" w:rsidTr="00AD2B71">
        <w:tc>
          <w:tcPr>
            <w:tcW w:w="2801" w:type="dxa"/>
            <w:shd w:val="clear" w:color="auto" w:fill="auto"/>
          </w:tcPr>
          <w:p w:rsidR="00E247E0" w:rsidRPr="00EC135A" w:rsidRDefault="00E247E0" w:rsidP="0083092F">
            <w:pPr>
              <w:spacing w:line="360" w:lineRule="auto"/>
              <w:jc w:val="center"/>
            </w:pPr>
            <w:r w:rsidRPr="00EC135A">
              <w:t>АПЛ K-2I9 (СССР)</w:t>
            </w:r>
          </w:p>
        </w:tc>
        <w:tc>
          <w:tcPr>
            <w:tcW w:w="1585" w:type="dxa"/>
            <w:shd w:val="clear" w:color="auto" w:fill="auto"/>
          </w:tcPr>
          <w:p w:rsidR="00E247E0" w:rsidRPr="00EC135A" w:rsidRDefault="00E247E0" w:rsidP="0083092F">
            <w:pPr>
              <w:spacing w:line="360" w:lineRule="auto"/>
              <w:jc w:val="center"/>
            </w:pPr>
            <w:r w:rsidRPr="00EC135A">
              <w:t>06.10.1986</w:t>
            </w:r>
          </w:p>
        </w:tc>
        <w:tc>
          <w:tcPr>
            <w:tcW w:w="2754" w:type="dxa"/>
            <w:shd w:val="clear" w:color="auto" w:fill="auto"/>
          </w:tcPr>
          <w:p w:rsidR="00E247E0" w:rsidRPr="00EC135A" w:rsidRDefault="00E247E0" w:rsidP="0083092F">
            <w:pPr>
              <w:spacing w:line="360" w:lineRule="auto"/>
              <w:jc w:val="center"/>
            </w:pPr>
            <w:r w:rsidRPr="00EC135A">
              <w:t>Район Бермудских островов, глубина 5500 м</w:t>
            </w:r>
          </w:p>
        </w:tc>
        <w:tc>
          <w:tcPr>
            <w:tcW w:w="2997" w:type="dxa"/>
            <w:shd w:val="clear" w:color="auto" w:fill="auto"/>
          </w:tcPr>
          <w:p w:rsidR="00E247E0" w:rsidRPr="00EC135A" w:rsidRDefault="00E247E0" w:rsidP="0083092F">
            <w:pPr>
              <w:spacing w:line="360" w:lineRule="auto"/>
              <w:jc w:val="center"/>
            </w:pPr>
            <w:r w:rsidRPr="00EC135A">
              <w:t>9000 ТБк (2 реактора + вооружение)</w:t>
            </w:r>
          </w:p>
        </w:tc>
      </w:tr>
      <w:tr w:rsidR="00E247E0" w:rsidRPr="00EC135A" w:rsidTr="00AD2B71">
        <w:tc>
          <w:tcPr>
            <w:tcW w:w="2801" w:type="dxa"/>
            <w:shd w:val="clear" w:color="auto" w:fill="auto"/>
          </w:tcPr>
          <w:p w:rsidR="00E247E0" w:rsidRPr="00EC135A" w:rsidRDefault="00E247E0" w:rsidP="0083092F">
            <w:pPr>
              <w:spacing w:line="360" w:lineRule="auto"/>
              <w:jc w:val="center"/>
            </w:pPr>
            <w:r w:rsidRPr="00EC135A">
              <w:t>АПЛ К-278 «Комсомолец» (СССР)</w:t>
            </w:r>
          </w:p>
        </w:tc>
        <w:tc>
          <w:tcPr>
            <w:tcW w:w="1585" w:type="dxa"/>
            <w:shd w:val="clear" w:color="auto" w:fill="auto"/>
          </w:tcPr>
          <w:p w:rsidR="00E247E0" w:rsidRPr="00EC135A" w:rsidRDefault="00E247E0" w:rsidP="0083092F">
            <w:pPr>
              <w:spacing w:line="360" w:lineRule="auto"/>
              <w:jc w:val="center"/>
            </w:pPr>
            <w:r w:rsidRPr="00EC135A">
              <w:t>07.04.1989</w:t>
            </w:r>
          </w:p>
        </w:tc>
        <w:tc>
          <w:tcPr>
            <w:tcW w:w="2754" w:type="dxa"/>
            <w:shd w:val="clear" w:color="auto" w:fill="auto"/>
          </w:tcPr>
          <w:p w:rsidR="00E247E0" w:rsidRPr="00EC135A" w:rsidRDefault="00E247E0" w:rsidP="0083092F">
            <w:pPr>
              <w:spacing w:line="360" w:lineRule="auto"/>
              <w:jc w:val="center"/>
            </w:pPr>
            <w:r w:rsidRPr="00EC135A">
              <w:t>Норвежское море, 1685 м</w:t>
            </w:r>
          </w:p>
        </w:tc>
        <w:tc>
          <w:tcPr>
            <w:tcW w:w="2997" w:type="dxa"/>
            <w:shd w:val="clear" w:color="auto" w:fill="auto"/>
          </w:tcPr>
          <w:p w:rsidR="00E247E0" w:rsidRPr="00EC135A" w:rsidRDefault="00E247E0" w:rsidP="0083092F">
            <w:pPr>
              <w:spacing w:line="360" w:lineRule="auto"/>
              <w:jc w:val="center"/>
            </w:pPr>
            <w:r w:rsidRPr="00EC135A">
              <w:t>3600 ТБк (1 реактор + 2 торпеды.</w:t>
            </w:r>
          </w:p>
        </w:tc>
      </w:tr>
    </w:tbl>
    <w:p w:rsidR="00E247E0" w:rsidRPr="00EC135A" w:rsidRDefault="00E247E0" w:rsidP="0083092F">
      <w:pPr>
        <w:spacing w:line="360" w:lineRule="auto"/>
        <w:ind w:firstLine="284"/>
        <w:jc w:val="both"/>
        <w:rPr>
          <w:sz w:val="24"/>
          <w:szCs w:val="24"/>
        </w:rPr>
      </w:pPr>
    </w:p>
    <w:p w:rsidR="00E247E0" w:rsidRDefault="00E247E0" w:rsidP="0083092F">
      <w:pPr>
        <w:spacing w:line="360" w:lineRule="auto"/>
        <w:ind w:firstLine="993"/>
        <w:jc w:val="both"/>
        <w:rPr>
          <w:sz w:val="24"/>
          <w:szCs w:val="24"/>
        </w:rPr>
      </w:pPr>
      <w:r w:rsidRPr="00EC135A">
        <w:rPr>
          <w:sz w:val="24"/>
          <w:szCs w:val="24"/>
        </w:rPr>
        <w:t>Стремительное развитие техники привело к появлению не только разнообразных двигательных установок, но и разнотипных реакторных электростанций на ядерном топливе, тоже подверженных авариям, в ходе которых в окружающую среду происходят выбросы особо значительных количеств разнообразных радиоизотопов. Представление о сравнительных параметрах наиболее крупных из этих аварий дает таблица</w:t>
      </w:r>
      <w:r w:rsidR="00D701BE">
        <w:rPr>
          <w:sz w:val="24"/>
          <w:szCs w:val="24"/>
        </w:rPr>
        <w:t xml:space="preserve"> 4.4</w:t>
      </w:r>
      <w:r w:rsidRPr="00EC135A">
        <w:rPr>
          <w:sz w:val="24"/>
          <w:szCs w:val="24"/>
        </w:rPr>
        <w:t xml:space="preserve">. </w:t>
      </w:r>
    </w:p>
    <w:p w:rsidR="00E247E0" w:rsidRPr="00A7575F" w:rsidRDefault="00E247E0" w:rsidP="00A7575F">
      <w:pPr>
        <w:spacing w:line="360" w:lineRule="auto"/>
        <w:jc w:val="center"/>
        <w:rPr>
          <w:sz w:val="24"/>
          <w:szCs w:val="24"/>
        </w:rPr>
      </w:pPr>
      <w:bookmarkStart w:id="68" w:name="_Toc452517063"/>
      <w:bookmarkStart w:id="69" w:name="_Toc452574741"/>
      <w:r w:rsidRPr="00A7575F">
        <w:rPr>
          <w:sz w:val="24"/>
          <w:szCs w:val="24"/>
        </w:rPr>
        <w:t xml:space="preserve">Таблица </w:t>
      </w:r>
      <w:r w:rsidR="00D701BE">
        <w:rPr>
          <w:sz w:val="24"/>
          <w:szCs w:val="24"/>
        </w:rPr>
        <w:t>4.4</w:t>
      </w:r>
      <w:r w:rsidR="004640B8">
        <w:rPr>
          <w:sz w:val="24"/>
          <w:szCs w:val="24"/>
        </w:rPr>
        <w:t>.</w:t>
      </w:r>
      <w:r w:rsidR="00D701BE">
        <w:rPr>
          <w:sz w:val="24"/>
          <w:szCs w:val="24"/>
        </w:rPr>
        <w:t xml:space="preserve"> </w:t>
      </w:r>
      <w:r w:rsidRPr="00A7575F">
        <w:rPr>
          <w:sz w:val="24"/>
          <w:szCs w:val="24"/>
        </w:rPr>
        <w:t xml:space="preserve">Аварийный выброс (ПБк) некоторых радиологически </w:t>
      </w:r>
      <w:r w:rsidR="00EF15B1">
        <w:rPr>
          <w:sz w:val="24"/>
          <w:szCs w:val="24"/>
        </w:rPr>
        <w:t>значимых радионуклидов по [</w:t>
      </w:r>
      <w:r w:rsidRPr="00A7575F">
        <w:rPr>
          <w:sz w:val="24"/>
          <w:szCs w:val="24"/>
        </w:rPr>
        <w:t xml:space="preserve">Израэль и др., 1988; Балонов, 1990; Махонько и др., 1990; </w:t>
      </w:r>
      <w:r w:rsidR="00D701BE">
        <w:rPr>
          <w:sz w:val="24"/>
          <w:szCs w:val="24"/>
        </w:rPr>
        <w:t>Goryachenkova et al.</w:t>
      </w:r>
      <w:r w:rsidR="00D701BE" w:rsidRPr="00D701BE">
        <w:rPr>
          <w:sz w:val="24"/>
          <w:szCs w:val="24"/>
        </w:rPr>
        <w:t>, 1991</w:t>
      </w:r>
      <w:bookmarkEnd w:id="68"/>
      <w:bookmarkEnd w:id="69"/>
      <w:r w:rsidR="00EF15B1">
        <w:rPr>
          <w:sz w:val="24"/>
          <w:szCs w:val="24"/>
        </w:rPr>
        <w:t>]</w:t>
      </w:r>
    </w:p>
    <w:tbl>
      <w:tblPr>
        <w:tblpPr w:leftFromText="180" w:rightFromText="180" w:vertAnchor="text" w:horzAnchor="margin" w:tblpXSpec="center" w:tblpY="151"/>
        <w:tblW w:w="83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85"/>
        <w:gridCol w:w="1984"/>
        <w:gridCol w:w="2127"/>
        <w:gridCol w:w="2268"/>
      </w:tblGrid>
      <w:tr w:rsidR="00E247E0" w:rsidRPr="00AD2B71" w:rsidTr="0083092F">
        <w:trPr>
          <w:cantSplit/>
        </w:trPr>
        <w:tc>
          <w:tcPr>
            <w:tcW w:w="1985" w:type="dxa"/>
            <w:tcBorders>
              <w:bottom w:val="nil"/>
            </w:tcBorders>
          </w:tcPr>
          <w:p w:rsidR="00E247E0" w:rsidRPr="00AD2B71" w:rsidRDefault="00E247E0" w:rsidP="0083092F">
            <w:pPr>
              <w:spacing w:line="360" w:lineRule="auto"/>
              <w:jc w:val="center"/>
              <w:rPr>
                <w:b/>
                <w:sz w:val="22"/>
                <w:szCs w:val="22"/>
              </w:rPr>
            </w:pPr>
            <w:r w:rsidRPr="00AD2B71">
              <w:rPr>
                <w:b/>
                <w:sz w:val="22"/>
                <w:szCs w:val="22"/>
              </w:rPr>
              <w:t>Радионуклиды</w:t>
            </w:r>
          </w:p>
        </w:tc>
        <w:tc>
          <w:tcPr>
            <w:tcW w:w="6379" w:type="dxa"/>
            <w:gridSpan w:val="3"/>
          </w:tcPr>
          <w:p w:rsidR="00E247E0" w:rsidRPr="00AD2B71" w:rsidRDefault="00E247E0" w:rsidP="0083092F">
            <w:pPr>
              <w:spacing w:line="360" w:lineRule="auto"/>
              <w:jc w:val="center"/>
              <w:rPr>
                <w:b/>
                <w:sz w:val="22"/>
                <w:szCs w:val="22"/>
              </w:rPr>
            </w:pPr>
            <w:r w:rsidRPr="00AD2B71">
              <w:rPr>
                <w:b/>
                <w:sz w:val="22"/>
                <w:szCs w:val="22"/>
              </w:rPr>
              <w:t>Местоположение аварии, год</w:t>
            </w:r>
          </w:p>
        </w:tc>
      </w:tr>
      <w:tr w:rsidR="00E247E0" w:rsidRPr="00AD2B71" w:rsidTr="0083092F">
        <w:tc>
          <w:tcPr>
            <w:tcW w:w="1985" w:type="dxa"/>
            <w:tcBorders>
              <w:top w:val="nil"/>
            </w:tcBorders>
          </w:tcPr>
          <w:p w:rsidR="00E247E0" w:rsidRPr="00AD2B71" w:rsidRDefault="00E247E0" w:rsidP="0083092F">
            <w:pPr>
              <w:spacing w:line="360" w:lineRule="auto"/>
              <w:jc w:val="center"/>
              <w:rPr>
                <w:b/>
                <w:sz w:val="22"/>
                <w:szCs w:val="22"/>
              </w:rPr>
            </w:pPr>
          </w:p>
        </w:tc>
        <w:tc>
          <w:tcPr>
            <w:tcW w:w="1984" w:type="dxa"/>
          </w:tcPr>
          <w:p w:rsidR="00E247E0" w:rsidRPr="00AD2B71" w:rsidRDefault="00E247E0" w:rsidP="0083092F">
            <w:pPr>
              <w:spacing w:line="360" w:lineRule="auto"/>
              <w:jc w:val="center"/>
              <w:rPr>
                <w:b/>
                <w:sz w:val="22"/>
                <w:szCs w:val="22"/>
              </w:rPr>
            </w:pPr>
            <w:r w:rsidRPr="00AD2B71">
              <w:rPr>
                <w:b/>
                <w:sz w:val="22"/>
                <w:szCs w:val="22"/>
              </w:rPr>
              <w:t>Кыштым, 1957</w:t>
            </w:r>
          </w:p>
        </w:tc>
        <w:tc>
          <w:tcPr>
            <w:tcW w:w="2127" w:type="dxa"/>
          </w:tcPr>
          <w:p w:rsidR="00E247E0" w:rsidRPr="00AD2B71" w:rsidRDefault="00E247E0" w:rsidP="0083092F">
            <w:pPr>
              <w:spacing w:line="360" w:lineRule="auto"/>
              <w:jc w:val="center"/>
              <w:rPr>
                <w:b/>
                <w:sz w:val="22"/>
                <w:szCs w:val="22"/>
              </w:rPr>
            </w:pPr>
            <w:r w:rsidRPr="00AD2B71">
              <w:rPr>
                <w:b/>
                <w:sz w:val="22"/>
                <w:szCs w:val="22"/>
              </w:rPr>
              <w:t>Уиндскейл, 1957</w:t>
            </w:r>
          </w:p>
        </w:tc>
        <w:tc>
          <w:tcPr>
            <w:tcW w:w="2268" w:type="dxa"/>
          </w:tcPr>
          <w:p w:rsidR="00E247E0" w:rsidRPr="00AD2B71" w:rsidRDefault="00E247E0" w:rsidP="0083092F">
            <w:pPr>
              <w:spacing w:line="360" w:lineRule="auto"/>
              <w:jc w:val="center"/>
              <w:rPr>
                <w:b/>
                <w:sz w:val="22"/>
                <w:szCs w:val="22"/>
              </w:rPr>
            </w:pPr>
            <w:r w:rsidRPr="00AD2B71">
              <w:rPr>
                <w:b/>
                <w:sz w:val="22"/>
                <w:szCs w:val="22"/>
              </w:rPr>
              <w:t>Чернобыль, 1986</w:t>
            </w:r>
          </w:p>
        </w:tc>
      </w:tr>
      <w:tr w:rsidR="00E247E0" w:rsidRPr="00EC135A" w:rsidTr="0083092F">
        <w:tc>
          <w:tcPr>
            <w:tcW w:w="1985" w:type="dxa"/>
          </w:tcPr>
          <w:p w:rsidR="00E247E0" w:rsidRPr="004640B8" w:rsidRDefault="00E247E0" w:rsidP="0083092F">
            <w:pPr>
              <w:spacing w:line="360" w:lineRule="auto"/>
              <w:jc w:val="center"/>
            </w:pPr>
            <w:r w:rsidRPr="004640B8">
              <w:rPr>
                <w:vertAlign w:val="superscript"/>
              </w:rPr>
              <w:t>131</w:t>
            </w:r>
            <w:r w:rsidRPr="00EC135A">
              <w:rPr>
                <w:lang w:val="en-US"/>
              </w:rPr>
              <w:t>I</w:t>
            </w:r>
          </w:p>
        </w:tc>
        <w:tc>
          <w:tcPr>
            <w:tcW w:w="1984" w:type="dxa"/>
          </w:tcPr>
          <w:p w:rsidR="00E247E0" w:rsidRPr="004640B8" w:rsidRDefault="00E247E0" w:rsidP="0083092F">
            <w:pPr>
              <w:spacing w:line="360" w:lineRule="auto"/>
              <w:jc w:val="center"/>
            </w:pPr>
            <w:r w:rsidRPr="004640B8">
              <w:t>-</w:t>
            </w:r>
          </w:p>
        </w:tc>
        <w:tc>
          <w:tcPr>
            <w:tcW w:w="2127" w:type="dxa"/>
          </w:tcPr>
          <w:p w:rsidR="00E247E0" w:rsidRPr="004640B8" w:rsidRDefault="00E247E0" w:rsidP="0083092F">
            <w:pPr>
              <w:spacing w:line="360" w:lineRule="auto"/>
              <w:jc w:val="center"/>
            </w:pPr>
            <w:r w:rsidRPr="004640B8">
              <w:t>0,7</w:t>
            </w:r>
          </w:p>
        </w:tc>
        <w:tc>
          <w:tcPr>
            <w:tcW w:w="2268" w:type="dxa"/>
          </w:tcPr>
          <w:p w:rsidR="00E247E0" w:rsidRPr="004640B8" w:rsidRDefault="00E247E0" w:rsidP="00D35B28">
            <w:pPr>
              <w:spacing w:line="360" w:lineRule="auto"/>
              <w:jc w:val="center"/>
            </w:pPr>
            <w:r w:rsidRPr="004640B8">
              <w:t>200 – 1300</w:t>
            </w:r>
            <w:r w:rsidR="00D35B28">
              <w:rPr>
                <w:vertAlign w:val="superscript"/>
              </w:rPr>
              <w:t>1</w:t>
            </w:r>
            <w:r w:rsidRPr="004640B8">
              <w:t>, 330</w:t>
            </w:r>
            <w:r w:rsidR="00D35B28">
              <w:rPr>
                <w:vertAlign w:val="superscript"/>
              </w:rPr>
              <w:t>2</w:t>
            </w:r>
          </w:p>
        </w:tc>
      </w:tr>
      <w:tr w:rsidR="00E247E0" w:rsidRPr="00EC135A" w:rsidTr="0083092F">
        <w:tc>
          <w:tcPr>
            <w:tcW w:w="1985" w:type="dxa"/>
          </w:tcPr>
          <w:p w:rsidR="00E247E0" w:rsidRPr="004640B8" w:rsidRDefault="00E247E0" w:rsidP="0083092F">
            <w:pPr>
              <w:spacing w:line="360" w:lineRule="auto"/>
              <w:jc w:val="center"/>
            </w:pPr>
            <w:r w:rsidRPr="004640B8">
              <w:rPr>
                <w:vertAlign w:val="superscript"/>
              </w:rPr>
              <w:t>134</w:t>
            </w:r>
            <w:r w:rsidRPr="00EC135A">
              <w:rPr>
                <w:lang w:val="en-US"/>
              </w:rPr>
              <w:t>Cs</w:t>
            </w:r>
          </w:p>
        </w:tc>
        <w:tc>
          <w:tcPr>
            <w:tcW w:w="1984" w:type="dxa"/>
          </w:tcPr>
          <w:p w:rsidR="00E247E0" w:rsidRPr="004640B8" w:rsidRDefault="00E247E0" w:rsidP="0083092F">
            <w:pPr>
              <w:spacing w:line="360" w:lineRule="auto"/>
              <w:jc w:val="center"/>
            </w:pPr>
            <w:r w:rsidRPr="004640B8">
              <w:t>-</w:t>
            </w:r>
          </w:p>
        </w:tc>
        <w:tc>
          <w:tcPr>
            <w:tcW w:w="2127" w:type="dxa"/>
          </w:tcPr>
          <w:p w:rsidR="00E247E0" w:rsidRPr="00EC135A" w:rsidRDefault="00E247E0" w:rsidP="0083092F">
            <w:pPr>
              <w:spacing w:line="360" w:lineRule="auto"/>
              <w:jc w:val="center"/>
              <w:rPr>
                <w:lang w:val="en-US"/>
              </w:rPr>
            </w:pPr>
            <w:r w:rsidRPr="00EC135A">
              <w:rPr>
                <w:lang w:val="en-US"/>
              </w:rPr>
              <w:t>0,001</w:t>
            </w:r>
          </w:p>
        </w:tc>
        <w:tc>
          <w:tcPr>
            <w:tcW w:w="2268" w:type="dxa"/>
          </w:tcPr>
          <w:p w:rsidR="00E247E0" w:rsidRPr="00D35B28" w:rsidRDefault="00E247E0" w:rsidP="00D35B28">
            <w:pPr>
              <w:spacing w:line="360" w:lineRule="auto"/>
              <w:jc w:val="center"/>
            </w:pPr>
            <w:r w:rsidRPr="00EC135A">
              <w:rPr>
                <w:lang w:val="en-US"/>
              </w:rPr>
              <w:t>40 – 50, 35</w:t>
            </w:r>
            <w:r w:rsidR="00D35B28">
              <w:rPr>
                <w:vertAlign w:val="superscript"/>
              </w:rPr>
              <w:t>2</w:t>
            </w:r>
          </w:p>
        </w:tc>
      </w:tr>
      <w:tr w:rsidR="00E247E0" w:rsidRPr="00EC135A" w:rsidTr="0083092F">
        <w:tc>
          <w:tcPr>
            <w:tcW w:w="1985" w:type="dxa"/>
          </w:tcPr>
          <w:p w:rsidR="00E247E0" w:rsidRPr="00EC135A" w:rsidRDefault="00E247E0" w:rsidP="0083092F">
            <w:pPr>
              <w:spacing w:line="360" w:lineRule="auto"/>
              <w:jc w:val="center"/>
              <w:rPr>
                <w:lang w:val="en-US"/>
              </w:rPr>
            </w:pPr>
            <w:r w:rsidRPr="00EC135A">
              <w:rPr>
                <w:vertAlign w:val="superscript"/>
                <w:lang w:val="en-US"/>
              </w:rPr>
              <w:t>137</w:t>
            </w:r>
            <w:r w:rsidRPr="00EC135A">
              <w:rPr>
                <w:lang w:val="en-US"/>
              </w:rPr>
              <w:t>Cs</w:t>
            </w:r>
          </w:p>
        </w:tc>
        <w:tc>
          <w:tcPr>
            <w:tcW w:w="1984" w:type="dxa"/>
          </w:tcPr>
          <w:p w:rsidR="00E247E0" w:rsidRPr="00EC135A" w:rsidRDefault="00E247E0" w:rsidP="0083092F">
            <w:pPr>
              <w:spacing w:line="360" w:lineRule="auto"/>
              <w:jc w:val="center"/>
              <w:rPr>
                <w:lang w:val="en-US"/>
              </w:rPr>
            </w:pPr>
            <w:r w:rsidRPr="00EC135A">
              <w:rPr>
                <w:lang w:val="en-US"/>
              </w:rPr>
              <w:t>0</w:t>
            </w:r>
            <w:r w:rsidRPr="00EC135A">
              <w:t>,</w:t>
            </w:r>
            <w:r w:rsidRPr="00EC135A">
              <w:rPr>
                <w:lang w:val="en-US"/>
              </w:rPr>
              <w:t>03</w:t>
            </w:r>
          </w:p>
        </w:tc>
        <w:tc>
          <w:tcPr>
            <w:tcW w:w="2127" w:type="dxa"/>
          </w:tcPr>
          <w:p w:rsidR="00E247E0" w:rsidRPr="00EC135A" w:rsidRDefault="00E247E0" w:rsidP="0083092F">
            <w:pPr>
              <w:spacing w:line="360" w:lineRule="auto"/>
              <w:jc w:val="center"/>
              <w:rPr>
                <w:lang w:val="en-US"/>
              </w:rPr>
            </w:pPr>
            <w:r w:rsidRPr="00EC135A">
              <w:rPr>
                <w:lang w:val="en-US"/>
              </w:rPr>
              <w:t>0,04</w:t>
            </w:r>
          </w:p>
        </w:tc>
        <w:tc>
          <w:tcPr>
            <w:tcW w:w="2268" w:type="dxa"/>
          </w:tcPr>
          <w:p w:rsidR="00E247E0" w:rsidRPr="00D35B28" w:rsidRDefault="00E247E0" w:rsidP="00D35B28">
            <w:pPr>
              <w:spacing w:line="360" w:lineRule="auto"/>
              <w:jc w:val="center"/>
            </w:pPr>
            <w:r w:rsidRPr="00EC135A">
              <w:rPr>
                <w:lang w:val="en-US"/>
              </w:rPr>
              <w:t>37 – 90, 70</w:t>
            </w:r>
            <w:r w:rsidR="00D35B28">
              <w:rPr>
                <w:vertAlign w:val="superscript"/>
              </w:rPr>
              <w:t>2</w:t>
            </w:r>
          </w:p>
        </w:tc>
      </w:tr>
      <w:tr w:rsidR="00E247E0" w:rsidRPr="00EC135A" w:rsidTr="0083092F">
        <w:tc>
          <w:tcPr>
            <w:tcW w:w="1985" w:type="dxa"/>
          </w:tcPr>
          <w:p w:rsidR="00E247E0" w:rsidRPr="00EC135A" w:rsidRDefault="00E247E0" w:rsidP="0083092F">
            <w:pPr>
              <w:spacing w:line="360" w:lineRule="auto"/>
              <w:jc w:val="center"/>
              <w:rPr>
                <w:lang w:val="en-US"/>
              </w:rPr>
            </w:pPr>
            <w:r w:rsidRPr="00EC135A">
              <w:rPr>
                <w:vertAlign w:val="superscript"/>
                <w:lang w:val="en-US"/>
              </w:rPr>
              <w:t>90</w:t>
            </w:r>
            <w:r w:rsidRPr="00EC135A">
              <w:rPr>
                <w:lang w:val="en-US"/>
              </w:rPr>
              <w:t>Sr</w:t>
            </w:r>
          </w:p>
        </w:tc>
        <w:tc>
          <w:tcPr>
            <w:tcW w:w="1984" w:type="dxa"/>
          </w:tcPr>
          <w:p w:rsidR="00E247E0" w:rsidRPr="00EC135A" w:rsidRDefault="00E247E0" w:rsidP="0083092F">
            <w:pPr>
              <w:spacing w:line="360" w:lineRule="auto"/>
              <w:jc w:val="center"/>
              <w:rPr>
                <w:lang w:val="en-US"/>
              </w:rPr>
            </w:pPr>
            <w:r w:rsidRPr="00EC135A">
              <w:rPr>
                <w:lang w:val="en-US"/>
              </w:rPr>
              <w:t>2</w:t>
            </w:r>
          </w:p>
        </w:tc>
        <w:tc>
          <w:tcPr>
            <w:tcW w:w="2127" w:type="dxa"/>
          </w:tcPr>
          <w:p w:rsidR="00E247E0" w:rsidRPr="00EC135A" w:rsidRDefault="00E247E0" w:rsidP="0083092F">
            <w:pPr>
              <w:spacing w:line="360" w:lineRule="auto"/>
              <w:jc w:val="center"/>
              <w:rPr>
                <w:vertAlign w:val="superscript"/>
                <w:lang w:val="en-US"/>
              </w:rPr>
            </w:pPr>
            <w:r w:rsidRPr="00EC135A">
              <w:rPr>
                <w:lang w:val="en-US"/>
              </w:rPr>
              <w:t>2 10</w:t>
            </w:r>
            <w:r w:rsidRPr="00EC135A">
              <w:rPr>
                <w:vertAlign w:val="superscript"/>
                <w:lang w:val="en-US"/>
              </w:rPr>
              <w:t>-4</w:t>
            </w:r>
          </w:p>
        </w:tc>
        <w:tc>
          <w:tcPr>
            <w:tcW w:w="2268" w:type="dxa"/>
          </w:tcPr>
          <w:p w:rsidR="00E247E0" w:rsidRPr="00D35B28" w:rsidRDefault="00E247E0" w:rsidP="00D35B28">
            <w:pPr>
              <w:spacing w:line="360" w:lineRule="auto"/>
              <w:jc w:val="center"/>
            </w:pPr>
            <w:r w:rsidRPr="00EC135A">
              <w:rPr>
                <w:lang w:val="en-US"/>
              </w:rPr>
              <w:t xml:space="preserve">1,3 </w:t>
            </w:r>
            <w:r w:rsidR="00D35B28">
              <w:rPr>
                <w:lang w:val="en-US"/>
              </w:rPr>
              <w:t>–</w:t>
            </w:r>
            <w:r w:rsidRPr="00EC135A">
              <w:rPr>
                <w:lang w:val="en-US"/>
              </w:rPr>
              <w:t xml:space="preserve"> 8</w:t>
            </w:r>
            <w:r w:rsidR="00D35B28">
              <w:rPr>
                <w:vertAlign w:val="superscript"/>
              </w:rPr>
              <w:t>1</w:t>
            </w:r>
          </w:p>
        </w:tc>
      </w:tr>
      <w:tr w:rsidR="00E247E0" w:rsidRPr="00EC135A" w:rsidTr="0083092F">
        <w:tc>
          <w:tcPr>
            <w:tcW w:w="1985" w:type="dxa"/>
          </w:tcPr>
          <w:p w:rsidR="00E247E0" w:rsidRPr="00EC135A" w:rsidRDefault="00E247E0" w:rsidP="0083092F">
            <w:pPr>
              <w:spacing w:line="360" w:lineRule="auto"/>
              <w:jc w:val="center"/>
              <w:rPr>
                <w:lang w:val="en-US"/>
              </w:rPr>
            </w:pPr>
            <w:r w:rsidRPr="00EC135A">
              <w:rPr>
                <w:vertAlign w:val="superscript"/>
                <w:lang w:val="en-US"/>
              </w:rPr>
              <w:t>144</w:t>
            </w:r>
            <w:r w:rsidRPr="00EC135A">
              <w:rPr>
                <w:lang w:val="en-US"/>
              </w:rPr>
              <w:t>Ce</w:t>
            </w:r>
          </w:p>
        </w:tc>
        <w:tc>
          <w:tcPr>
            <w:tcW w:w="1984" w:type="dxa"/>
          </w:tcPr>
          <w:p w:rsidR="00E247E0" w:rsidRPr="00EC135A" w:rsidRDefault="00E247E0" w:rsidP="0083092F">
            <w:pPr>
              <w:spacing w:line="360" w:lineRule="auto"/>
              <w:jc w:val="center"/>
              <w:rPr>
                <w:lang w:val="en-US"/>
              </w:rPr>
            </w:pPr>
            <w:r w:rsidRPr="00EC135A">
              <w:rPr>
                <w:lang w:val="en-US"/>
              </w:rPr>
              <w:t>24</w:t>
            </w:r>
          </w:p>
        </w:tc>
        <w:tc>
          <w:tcPr>
            <w:tcW w:w="2127" w:type="dxa"/>
          </w:tcPr>
          <w:p w:rsidR="00E247E0" w:rsidRPr="00EC135A" w:rsidRDefault="00E247E0" w:rsidP="0083092F">
            <w:pPr>
              <w:spacing w:line="360" w:lineRule="auto"/>
              <w:jc w:val="center"/>
              <w:rPr>
                <w:lang w:val="en-US"/>
              </w:rPr>
            </w:pPr>
            <w:r w:rsidRPr="00EC135A">
              <w:rPr>
                <w:lang w:val="en-US"/>
              </w:rPr>
              <w:t>-</w:t>
            </w:r>
          </w:p>
        </w:tc>
        <w:tc>
          <w:tcPr>
            <w:tcW w:w="2268" w:type="dxa"/>
          </w:tcPr>
          <w:p w:rsidR="00E247E0" w:rsidRPr="00EC135A" w:rsidRDefault="00E247E0" w:rsidP="0083092F">
            <w:pPr>
              <w:spacing w:line="360" w:lineRule="auto"/>
              <w:jc w:val="center"/>
              <w:rPr>
                <w:lang w:val="en-US"/>
              </w:rPr>
            </w:pPr>
            <w:r w:rsidRPr="00EC135A">
              <w:rPr>
                <w:lang w:val="en-US"/>
              </w:rPr>
              <w:t>5 – 90</w:t>
            </w:r>
          </w:p>
        </w:tc>
      </w:tr>
      <w:tr w:rsidR="00E247E0" w:rsidRPr="00EC135A" w:rsidTr="0083092F">
        <w:tc>
          <w:tcPr>
            <w:tcW w:w="1985" w:type="dxa"/>
          </w:tcPr>
          <w:p w:rsidR="00E247E0" w:rsidRPr="00EC135A" w:rsidRDefault="00E247E0" w:rsidP="0083092F">
            <w:pPr>
              <w:spacing w:line="360" w:lineRule="auto"/>
              <w:jc w:val="center"/>
              <w:rPr>
                <w:lang w:val="en-US"/>
              </w:rPr>
            </w:pPr>
            <w:r w:rsidRPr="00EC135A">
              <w:rPr>
                <w:vertAlign w:val="superscript"/>
                <w:lang w:val="en-US"/>
              </w:rPr>
              <w:t>106</w:t>
            </w:r>
            <w:r w:rsidRPr="00EC135A">
              <w:rPr>
                <w:lang w:val="en-US"/>
              </w:rPr>
              <w:t>Ru</w:t>
            </w:r>
          </w:p>
        </w:tc>
        <w:tc>
          <w:tcPr>
            <w:tcW w:w="1984" w:type="dxa"/>
          </w:tcPr>
          <w:p w:rsidR="00E247E0" w:rsidRPr="00EC135A" w:rsidRDefault="00E247E0" w:rsidP="0083092F">
            <w:pPr>
              <w:spacing w:line="360" w:lineRule="auto"/>
              <w:jc w:val="center"/>
              <w:rPr>
                <w:b/>
                <w:lang w:val="en-US"/>
              </w:rPr>
            </w:pPr>
            <w:r w:rsidRPr="00EC135A">
              <w:rPr>
                <w:b/>
                <w:lang w:val="en-US"/>
              </w:rPr>
              <w:t>-</w:t>
            </w:r>
          </w:p>
        </w:tc>
        <w:tc>
          <w:tcPr>
            <w:tcW w:w="2127" w:type="dxa"/>
          </w:tcPr>
          <w:p w:rsidR="00E247E0" w:rsidRPr="00EC135A" w:rsidRDefault="00E247E0" w:rsidP="0083092F">
            <w:pPr>
              <w:spacing w:line="360" w:lineRule="auto"/>
              <w:jc w:val="center"/>
              <w:rPr>
                <w:lang w:val="en-US"/>
              </w:rPr>
            </w:pPr>
            <w:r w:rsidRPr="00EC135A">
              <w:rPr>
                <w:lang w:val="en-US"/>
              </w:rPr>
              <w:t>-</w:t>
            </w:r>
          </w:p>
        </w:tc>
        <w:tc>
          <w:tcPr>
            <w:tcW w:w="2268" w:type="dxa"/>
          </w:tcPr>
          <w:p w:rsidR="00E247E0" w:rsidRPr="00EC135A" w:rsidRDefault="00E247E0" w:rsidP="0083092F">
            <w:pPr>
              <w:spacing w:line="360" w:lineRule="auto"/>
              <w:jc w:val="center"/>
              <w:rPr>
                <w:lang w:val="en-US"/>
              </w:rPr>
            </w:pPr>
            <w:r w:rsidRPr="00EC135A">
              <w:rPr>
                <w:lang w:val="en-US"/>
              </w:rPr>
              <w:t>22 – 52</w:t>
            </w:r>
          </w:p>
        </w:tc>
      </w:tr>
      <w:tr w:rsidR="00E247E0" w:rsidRPr="00EC135A" w:rsidTr="0083092F">
        <w:tc>
          <w:tcPr>
            <w:tcW w:w="1985" w:type="dxa"/>
          </w:tcPr>
          <w:p w:rsidR="00E247E0" w:rsidRPr="00EC135A" w:rsidRDefault="00E247E0" w:rsidP="0083092F">
            <w:pPr>
              <w:spacing w:line="360" w:lineRule="auto"/>
              <w:jc w:val="center"/>
              <w:rPr>
                <w:lang w:val="en-US"/>
              </w:rPr>
            </w:pPr>
            <w:r w:rsidRPr="00EC135A">
              <w:rPr>
                <w:vertAlign w:val="superscript"/>
                <w:lang w:val="en-US"/>
              </w:rPr>
              <w:t>239, 240</w:t>
            </w:r>
            <w:r w:rsidRPr="00EC135A">
              <w:rPr>
                <w:lang w:val="en-US"/>
              </w:rPr>
              <w:t>Pu</w:t>
            </w:r>
          </w:p>
        </w:tc>
        <w:tc>
          <w:tcPr>
            <w:tcW w:w="1984" w:type="dxa"/>
          </w:tcPr>
          <w:p w:rsidR="00E247E0" w:rsidRPr="00EC135A" w:rsidRDefault="00E247E0" w:rsidP="0083092F">
            <w:pPr>
              <w:spacing w:line="360" w:lineRule="auto"/>
              <w:jc w:val="center"/>
              <w:rPr>
                <w:lang w:val="en-US"/>
              </w:rPr>
            </w:pPr>
            <w:r w:rsidRPr="00EC135A">
              <w:rPr>
                <w:lang w:val="en-US"/>
              </w:rPr>
              <w:t>-</w:t>
            </w:r>
          </w:p>
        </w:tc>
        <w:tc>
          <w:tcPr>
            <w:tcW w:w="2127" w:type="dxa"/>
          </w:tcPr>
          <w:p w:rsidR="00E247E0" w:rsidRPr="00EC135A" w:rsidRDefault="00E247E0" w:rsidP="0083092F">
            <w:pPr>
              <w:spacing w:line="360" w:lineRule="auto"/>
              <w:jc w:val="center"/>
              <w:rPr>
                <w:lang w:val="en-US"/>
              </w:rPr>
            </w:pPr>
            <w:r w:rsidRPr="00EC135A">
              <w:rPr>
                <w:lang w:val="en-US"/>
              </w:rPr>
              <w:t>-</w:t>
            </w:r>
          </w:p>
        </w:tc>
        <w:tc>
          <w:tcPr>
            <w:tcW w:w="2268" w:type="dxa"/>
          </w:tcPr>
          <w:p w:rsidR="00E247E0" w:rsidRPr="00EC135A" w:rsidRDefault="00E247E0" w:rsidP="0083092F">
            <w:pPr>
              <w:spacing w:line="360" w:lineRule="auto"/>
              <w:jc w:val="center"/>
              <w:rPr>
                <w:lang w:val="en-US"/>
              </w:rPr>
            </w:pPr>
            <w:r w:rsidRPr="00EC135A">
              <w:rPr>
                <w:lang w:val="en-US"/>
              </w:rPr>
              <w:t>0,11 – 0,18</w:t>
            </w:r>
          </w:p>
        </w:tc>
      </w:tr>
    </w:tbl>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6024C6" w:rsidRDefault="006024C6" w:rsidP="0083092F">
      <w:pPr>
        <w:spacing w:line="360" w:lineRule="auto"/>
        <w:rPr>
          <w:sz w:val="24"/>
          <w:szCs w:val="24"/>
        </w:rPr>
      </w:pPr>
    </w:p>
    <w:p w:rsidR="00D701BE" w:rsidRDefault="0031076B" w:rsidP="005232CD">
      <w:pPr>
        <w:spacing w:line="360" w:lineRule="auto"/>
        <w:rPr>
          <w:sz w:val="22"/>
          <w:szCs w:val="22"/>
        </w:rPr>
      </w:pPr>
      <w:r w:rsidRPr="005232CD">
        <w:rPr>
          <w:sz w:val="22"/>
          <w:szCs w:val="22"/>
        </w:rPr>
        <w:t>Примеча</w:t>
      </w:r>
      <w:r w:rsidR="006024C6" w:rsidRPr="005232CD">
        <w:rPr>
          <w:sz w:val="22"/>
          <w:szCs w:val="22"/>
        </w:rPr>
        <w:t>ния: 1) д</w:t>
      </w:r>
      <w:r w:rsidR="00E247E0" w:rsidRPr="005232CD">
        <w:rPr>
          <w:sz w:val="22"/>
          <w:szCs w:val="22"/>
        </w:rPr>
        <w:t>анные Ливерморской лаборатории (США), перенос на большие расстояния (Балонов, 1990)</w:t>
      </w:r>
      <w:r w:rsidR="00D35B28" w:rsidRPr="005232CD">
        <w:rPr>
          <w:sz w:val="22"/>
          <w:szCs w:val="22"/>
        </w:rPr>
        <w:t>;</w:t>
      </w:r>
      <w:r w:rsidR="005232CD" w:rsidRPr="005232CD">
        <w:rPr>
          <w:sz w:val="22"/>
          <w:szCs w:val="22"/>
        </w:rPr>
        <w:t xml:space="preserve"> </w:t>
      </w:r>
      <w:r w:rsidR="00D35B28" w:rsidRPr="005232CD">
        <w:rPr>
          <w:sz w:val="22"/>
          <w:szCs w:val="22"/>
        </w:rPr>
        <w:t>2)</w:t>
      </w:r>
      <w:r w:rsidRPr="005232CD">
        <w:rPr>
          <w:noProof/>
          <w:sz w:val="22"/>
          <w:szCs w:val="22"/>
        </w:rPr>
        <w:t xml:space="preserve"> </w:t>
      </w:r>
      <w:r w:rsidR="00D35B28" w:rsidRPr="005232CD">
        <w:rPr>
          <w:sz w:val="22"/>
          <w:szCs w:val="22"/>
        </w:rPr>
        <w:t>д</w:t>
      </w:r>
      <w:r w:rsidR="00E247E0" w:rsidRPr="005232CD">
        <w:rPr>
          <w:sz w:val="22"/>
          <w:szCs w:val="22"/>
        </w:rPr>
        <w:t xml:space="preserve">анные </w:t>
      </w:r>
      <w:r w:rsidR="00EF15B1" w:rsidRPr="005232CD">
        <w:rPr>
          <w:sz w:val="22"/>
          <w:szCs w:val="22"/>
        </w:rPr>
        <w:t>[</w:t>
      </w:r>
      <w:r w:rsidR="00E247E0" w:rsidRPr="005232CD">
        <w:rPr>
          <w:sz w:val="22"/>
          <w:szCs w:val="22"/>
          <w:lang w:val="en-US"/>
        </w:rPr>
        <w:t>Goryachenkova</w:t>
      </w:r>
      <w:r w:rsidR="00E247E0" w:rsidRPr="005232CD">
        <w:rPr>
          <w:sz w:val="22"/>
          <w:szCs w:val="22"/>
        </w:rPr>
        <w:t xml:space="preserve"> </w:t>
      </w:r>
      <w:r w:rsidR="00E247E0" w:rsidRPr="005232CD">
        <w:rPr>
          <w:sz w:val="22"/>
          <w:szCs w:val="22"/>
          <w:lang w:val="en-US"/>
        </w:rPr>
        <w:t>et</w:t>
      </w:r>
      <w:r w:rsidR="00E247E0" w:rsidRPr="005232CD">
        <w:rPr>
          <w:sz w:val="22"/>
          <w:szCs w:val="22"/>
        </w:rPr>
        <w:t xml:space="preserve"> </w:t>
      </w:r>
      <w:r w:rsidR="00E247E0" w:rsidRPr="005232CD">
        <w:rPr>
          <w:sz w:val="22"/>
          <w:szCs w:val="22"/>
          <w:lang w:val="en-US"/>
        </w:rPr>
        <w:t>al</w:t>
      </w:r>
      <w:r w:rsidR="00E247E0" w:rsidRPr="005232CD">
        <w:rPr>
          <w:sz w:val="22"/>
          <w:szCs w:val="22"/>
        </w:rPr>
        <w:t>,</w:t>
      </w:r>
      <w:r w:rsidR="00D701BE" w:rsidRPr="005232CD">
        <w:rPr>
          <w:sz w:val="22"/>
          <w:szCs w:val="22"/>
        </w:rPr>
        <w:t>1991</w:t>
      </w:r>
      <w:r w:rsidR="00EF15B1" w:rsidRPr="005232CD">
        <w:rPr>
          <w:sz w:val="22"/>
          <w:szCs w:val="22"/>
        </w:rPr>
        <w:t>]</w:t>
      </w:r>
    </w:p>
    <w:p w:rsidR="005232CD" w:rsidRDefault="005232CD" w:rsidP="005232CD">
      <w:pPr>
        <w:spacing w:line="360" w:lineRule="auto"/>
        <w:rPr>
          <w:sz w:val="22"/>
          <w:szCs w:val="22"/>
        </w:rPr>
      </w:pPr>
    </w:p>
    <w:p w:rsidR="005232CD" w:rsidRDefault="005232CD" w:rsidP="005232CD">
      <w:pPr>
        <w:spacing w:line="360" w:lineRule="auto"/>
        <w:rPr>
          <w:sz w:val="22"/>
          <w:szCs w:val="22"/>
        </w:rPr>
      </w:pPr>
      <w:r>
        <w:rPr>
          <w:noProof/>
          <w:sz w:val="24"/>
          <w:szCs w:val="24"/>
        </w:rPr>
        <w:drawing>
          <wp:anchor distT="0" distB="0" distL="114300" distR="114300" simplePos="0" relativeHeight="251691008" behindDoc="1" locked="0" layoutInCell="1" allowOverlap="1" wp14:anchorId="0B1D05C8" wp14:editId="73736DFE">
            <wp:simplePos x="0" y="0"/>
            <wp:positionH relativeFrom="column">
              <wp:posOffset>2922905</wp:posOffset>
            </wp:positionH>
            <wp:positionV relativeFrom="paragraph">
              <wp:posOffset>5080</wp:posOffset>
            </wp:positionV>
            <wp:extent cx="2934970" cy="2095500"/>
            <wp:effectExtent l="0" t="0" r="0" b="0"/>
            <wp:wrapSquare wrapText="bothSides"/>
            <wp:docPr id="533" name="Рисунок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2"/>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2934970" cy="20955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noProof/>
          <w:sz w:val="24"/>
          <w:szCs w:val="24"/>
        </w:rPr>
        <w:drawing>
          <wp:inline distT="0" distB="0" distL="0" distR="0" wp14:anchorId="2E4FAD26" wp14:editId="41B258A8">
            <wp:extent cx="2818765" cy="2181225"/>
            <wp:effectExtent l="0" t="0" r="0" b="0"/>
            <wp:docPr id="532" name="Рисунок 7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Рисунок 73"/>
                    <pic:cNvPicPr>
                      <a:picLocks noChangeAspect="1" noChangeArrowheads="1"/>
                    </pic:cNvPicPr>
                  </pic:nvPicPr>
                  <pic:blipFill>
                    <a:blip r:embed="rId62" cstate="print">
                      <a:extLst>
                        <a:ext uri="{28A0092B-C50C-407E-A947-70E740481C1C}">
                          <a14:useLocalDpi xmlns:a14="http://schemas.microsoft.com/office/drawing/2010/main" val="0"/>
                        </a:ext>
                      </a:extLst>
                    </a:blip>
                    <a:srcRect/>
                    <a:stretch>
                      <a:fillRect/>
                    </a:stretch>
                  </pic:blipFill>
                  <pic:spPr bwMode="auto">
                    <a:xfrm>
                      <a:off x="0" y="0"/>
                      <a:ext cx="2818765" cy="2181225"/>
                    </a:xfrm>
                    <a:prstGeom prst="rect">
                      <a:avLst/>
                    </a:prstGeom>
                    <a:noFill/>
                    <a:ln w="9525">
                      <a:noFill/>
                      <a:miter lim="800000"/>
                      <a:headEnd/>
                      <a:tailEnd/>
                    </a:ln>
                  </pic:spPr>
                </pic:pic>
              </a:graphicData>
            </a:graphic>
          </wp:inline>
        </w:drawing>
      </w:r>
    </w:p>
    <w:p w:rsidR="00D35B28" w:rsidRDefault="0031076B" w:rsidP="005232CD">
      <w:pPr>
        <w:spacing w:line="360" w:lineRule="auto"/>
        <w:jc w:val="center"/>
        <w:rPr>
          <w:noProof/>
          <w:sz w:val="24"/>
          <w:szCs w:val="24"/>
        </w:rPr>
      </w:pPr>
      <w:r w:rsidRPr="0031076B">
        <w:rPr>
          <w:noProof/>
          <w:sz w:val="24"/>
          <w:szCs w:val="24"/>
        </w:rPr>
        <w:t xml:space="preserve">Рисунок 4.5. Распространение радиоактивного загрязнения при Уиндскейльской (по сообщению </w:t>
      </w:r>
      <w:r w:rsidRPr="0031076B">
        <w:rPr>
          <w:noProof/>
          <w:sz w:val="24"/>
          <w:szCs w:val="24"/>
          <w:lang w:val="en-US"/>
        </w:rPr>
        <w:t>BBC</w:t>
      </w:r>
      <w:r w:rsidRPr="0031076B">
        <w:rPr>
          <w:noProof/>
          <w:sz w:val="24"/>
          <w:szCs w:val="24"/>
        </w:rPr>
        <w:t xml:space="preserve"> </w:t>
      </w:r>
      <w:r w:rsidRPr="0031076B">
        <w:rPr>
          <w:noProof/>
          <w:sz w:val="24"/>
          <w:szCs w:val="24"/>
          <w:lang w:val="en-US"/>
        </w:rPr>
        <w:t>News</w:t>
      </w:r>
      <w:r w:rsidRPr="0031076B">
        <w:rPr>
          <w:noProof/>
          <w:sz w:val="24"/>
          <w:szCs w:val="24"/>
        </w:rPr>
        <w:t xml:space="preserve">, Ребекка Морелл) </w:t>
      </w:r>
      <w:r w:rsidRPr="00FA0D50">
        <w:rPr>
          <w:noProof/>
          <w:sz w:val="24"/>
          <w:szCs w:val="24"/>
        </w:rPr>
        <w:t>и Кыштымской авариях 1957 г.</w:t>
      </w:r>
    </w:p>
    <w:p w:rsidR="00AD2B71" w:rsidRPr="00AD2B71" w:rsidRDefault="00AD2B71" w:rsidP="005232CD">
      <w:pPr>
        <w:spacing w:line="360" w:lineRule="auto"/>
        <w:jc w:val="center"/>
        <w:rPr>
          <w:noProof/>
          <w:sz w:val="16"/>
          <w:szCs w:val="16"/>
        </w:rPr>
      </w:pPr>
    </w:p>
    <w:p w:rsidR="00E247E0" w:rsidRPr="00EC135A" w:rsidRDefault="00E247E0" w:rsidP="0083092F">
      <w:pPr>
        <w:spacing w:line="360" w:lineRule="auto"/>
        <w:ind w:firstLine="709"/>
        <w:jc w:val="both"/>
        <w:rPr>
          <w:noProof/>
          <w:sz w:val="24"/>
          <w:szCs w:val="24"/>
        </w:rPr>
      </w:pPr>
      <w:r w:rsidRPr="00EC135A">
        <w:rPr>
          <w:noProof/>
          <w:sz w:val="24"/>
          <w:szCs w:val="24"/>
        </w:rPr>
        <w:t>Не только аварии</w:t>
      </w:r>
      <w:r w:rsidR="00D701BE">
        <w:rPr>
          <w:noProof/>
          <w:sz w:val="24"/>
          <w:szCs w:val="24"/>
        </w:rPr>
        <w:t>,</w:t>
      </w:r>
      <w:r w:rsidRPr="00EC135A">
        <w:rPr>
          <w:noProof/>
          <w:sz w:val="24"/>
          <w:szCs w:val="24"/>
        </w:rPr>
        <w:t xml:space="preserve"> но и штатные технологические сбросы, осуществляемые в ходе эксплуатации предприятий ядерного цикла</w:t>
      </w:r>
      <w:r w:rsidR="00D701BE">
        <w:rPr>
          <w:noProof/>
          <w:sz w:val="24"/>
          <w:szCs w:val="24"/>
        </w:rPr>
        <w:t>,</w:t>
      </w:r>
      <w:r w:rsidRPr="00EC135A">
        <w:rPr>
          <w:noProof/>
          <w:sz w:val="24"/>
          <w:szCs w:val="24"/>
        </w:rPr>
        <w:t xml:space="preserve"> нео</w:t>
      </w:r>
      <w:r w:rsidR="00D701BE">
        <w:rPr>
          <w:noProof/>
          <w:sz w:val="24"/>
          <w:szCs w:val="24"/>
        </w:rPr>
        <w:t>д</w:t>
      </w:r>
      <w:r w:rsidRPr="00EC135A">
        <w:rPr>
          <w:noProof/>
          <w:sz w:val="24"/>
          <w:szCs w:val="24"/>
        </w:rPr>
        <w:t>нократно приводили существенному радиационному загрязнению больших территорий и акваторий. Так</w:t>
      </w:r>
      <w:r w:rsidR="00A416B8">
        <w:rPr>
          <w:noProof/>
          <w:sz w:val="24"/>
          <w:szCs w:val="24"/>
        </w:rPr>
        <w:t>,</w:t>
      </w:r>
      <w:r w:rsidRPr="00EC135A">
        <w:rPr>
          <w:noProof/>
          <w:sz w:val="24"/>
          <w:szCs w:val="24"/>
        </w:rPr>
        <w:t xml:space="preserve"> акват</w:t>
      </w:r>
      <w:r w:rsidR="00A416B8">
        <w:rPr>
          <w:noProof/>
          <w:sz w:val="24"/>
          <w:szCs w:val="24"/>
        </w:rPr>
        <w:t>о</w:t>
      </w:r>
      <w:r w:rsidRPr="00EC135A">
        <w:rPr>
          <w:noProof/>
          <w:sz w:val="24"/>
          <w:szCs w:val="24"/>
        </w:rPr>
        <w:t>рия Ирландского моря загрязнена отходами атомного комплекса «Селлафилд», на Урале бассеин р Течи и прилегающие территории пострадали от санкционированных и случайных выбросов ПО «Маяк», а долина Енисея загрязненена отходами Красноярского</w:t>
      </w:r>
      <w:r w:rsidR="00D701BE">
        <w:rPr>
          <w:noProof/>
          <w:sz w:val="24"/>
          <w:szCs w:val="24"/>
        </w:rPr>
        <w:t xml:space="preserve"> горно-химического комбината (</w:t>
      </w:r>
      <w:r w:rsidRPr="00EC135A">
        <w:rPr>
          <w:noProof/>
          <w:sz w:val="24"/>
          <w:szCs w:val="24"/>
        </w:rPr>
        <w:t>ГХК</w:t>
      </w:r>
      <w:r w:rsidR="00D701BE">
        <w:rPr>
          <w:noProof/>
          <w:sz w:val="24"/>
          <w:szCs w:val="24"/>
        </w:rPr>
        <w:t>)</w:t>
      </w:r>
      <w:r w:rsidRPr="00EC135A">
        <w:rPr>
          <w:noProof/>
          <w:sz w:val="24"/>
          <w:szCs w:val="24"/>
        </w:rPr>
        <w:t>. Во всех этих случаях, как это видно из рис</w:t>
      </w:r>
      <w:r w:rsidR="00A416B8">
        <w:rPr>
          <w:noProof/>
          <w:sz w:val="24"/>
          <w:szCs w:val="24"/>
        </w:rPr>
        <w:t>унка 4.5</w:t>
      </w:r>
      <w:r w:rsidRPr="00EC135A">
        <w:rPr>
          <w:noProof/>
          <w:sz w:val="24"/>
          <w:szCs w:val="24"/>
        </w:rPr>
        <w:t>, вокруг этих объектов происходило формирование мощных и достаточно стабильных во времени и пространстве техногенных монцентрических аномалии регионального уровня, которые в условиях неоднородного глобального фона позиционировались поверх конфигурации ранее уже существовавших природных радио</w:t>
      </w:r>
      <w:r w:rsidR="00D701BE">
        <w:rPr>
          <w:noProof/>
          <w:sz w:val="24"/>
          <w:szCs w:val="24"/>
        </w:rPr>
        <w:t>био</w:t>
      </w:r>
      <w:r w:rsidRPr="00EC135A">
        <w:rPr>
          <w:noProof/>
          <w:sz w:val="24"/>
          <w:szCs w:val="24"/>
        </w:rPr>
        <w:t>геох</w:t>
      </w:r>
      <w:r w:rsidR="00D701BE">
        <w:rPr>
          <w:noProof/>
          <w:sz w:val="24"/>
          <w:szCs w:val="24"/>
        </w:rPr>
        <w:t>и</w:t>
      </w:r>
      <w:r w:rsidRPr="00EC135A">
        <w:rPr>
          <w:noProof/>
          <w:sz w:val="24"/>
          <w:szCs w:val="24"/>
        </w:rPr>
        <w:t xml:space="preserve">мических провинций. </w:t>
      </w:r>
    </w:p>
    <w:p w:rsidR="00E247E0" w:rsidRPr="00EC135A" w:rsidRDefault="00E247E0" w:rsidP="0083092F">
      <w:pPr>
        <w:spacing w:line="360" w:lineRule="auto"/>
        <w:ind w:firstLine="709"/>
        <w:jc w:val="both"/>
        <w:rPr>
          <w:sz w:val="24"/>
          <w:szCs w:val="24"/>
        </w:rPr>
      </w:pPr>
      <w:r w:rsidRPr="00EC135A">
        <w:rPr>
          <w:sz w:val="24"/>
          <w:szCs w:val="24"/>
        </w:rPr>
        <w:t>Постоянно возрастающая потребность в ядерных материалах повлекло за собой создание и значительного количества специализированных предприятий, не только задействованных в процессах добычи переработки различных радиоактивных соединений, но и генерирующих значительные количества радиоактивных отходов, требующих специальной утилизации и хранения. Причем</w:t>
      </w:r>
      <w:r w:rsidR="00D701BE">
        <w:rPr>
          <w:sz w:val="24"/>
          <w:szCs w:val="24"/>
        </w:rPr>
        <w:t>,</w:t>
      </w:r>
      <w:r w:rsidRPr="00EC135A">
        <w:rPr>
          <w:sz w:val="24"/>
          <w:szCs w:val="24"/>
        </w:rPr>
        <w:t xml:space="preserve"> каждое из таких хранилищ представляет собой локальную техногенную аномалию, обладающую определенным набором, в том числе и геохимических характеристик. К таким аномалиям относятся затопленные в морях реакторные блоки корабельных силовых установок, захороненные в шахтах остеклованные или битумированные емкости, металлические и бетонные контейнеры с </w:t>
      </w:r>
      <w:r w:rsidR="00D701BE">
        <w:rPr>
          <w:sz w:val="24"/>
          <w:szCs w:val="24"/>
        </w:rPr>
        <w:t>радиоактивными отходами (</w:t>
      </w:r>
      <w:r w:rsidRPr="00EC135A">
        <w:rPr>
          <w:sz w:val="24"/>
          <w:szCs w:val="24"/>
        </w:rPr>
        <w:t>РАО</w:t>
      </w:r>
      <w:r w:rsidR="00D701BE">
        <w:rPr>
          <w:sz w:val="24"/>
          <w:szCs w:val="24"/>
        </w:rPr>
        <w:t>)</w:t>
      </w:r>
      <w:r w:rsidRPr="00EC135A">
        <w:rPr>
          <w:sz w:val="24"/>
          <w:szCs w:val="24"/>
        </w:rPr>
        <w:t xml:space="preserve"> и т.п. каждый их которых представляет собой потенциальную угрозу радиационного загрязнения прилегающей территории или акватории. Так</w:t>
      </w:r>
      <w:r w:rsidR="00D701BE">
        <w:rPr>
          <w:sz w:val="24"/>
          <w:szCs w:val="24"/>
        </w:rPr>
        <w:t>,</w:t>
      </w:r>
      <w:r w:rsidRPr="00EC135A">
        <w:rPr>
          <w:sz w:val="24"/>
          <w:szCs w:val="24"/>
        </w:rPr>
        <w:t xml:space="preserve"> на </w:t>
      </w:r>
      <w:r w:rsidR="00C431D5">
        <w:rPr>
          <w:sz w:val="24"/>
          <w:szCs w:val="24"/>
        </w:rPr>
        <w:t>рис</w:t>
      </w:r>
      <w:r w:rsidR="00D701BE">
        <w:rPr>
          <w:sz w:val="24"/>
          <w:szCs w:val="24"/>
        </w:rPr>
        <w:t>унке 4.6</w:t>
      </w:r>
      <w:r w:rsidRPr="00EC135A">
        <w:rPr>
          <w:sz w:val="24"/>
          <w:szCs w:val="24"/>
        </w:rPr>
        <w:t xml:space="preserve"> представлены результаты вероятной аварии на Курской АЭС с прорисовкой конфигурации моноцентрических зон загрязнения, прогнозируемых при разных направлениях ветра.</w:t>
      </w:r>
      <w:r w:rsidR="00AE4CBA">
        <w:rPr>
          <w:sz w:val="24"/>
          <w:szCs w:val="24"/>
        </w:rPr>
        <w:t xml:space="preserve"> </w:t>
      </w:r>
    </w:p>
    <w:p w:rsidR="00E247E0" w:rsidRPr="00EC135A" w:rsidRDefault="00C81C3C" w:rsidP="00AE4CBA">
      <w:pPr>
        <w:spacing w:line="360" w:lineRule="auto"/>
        <w:jc w:val="center"/>
        <w:rPr>
          <w:sz w:val="24"/>
          <w:szCs w:val="24"/>
        </w:rPr>
      </w:pPr>
      <w:r>
        <w:rPr>
          <w:noProof/>
          <w:sz w:val="24"/>
          <w:szCs w:val="24"/>
        </w:rPr>
        <w:drawing>
          <wp:inline distT="0" distB="0" distL="0" distR="0" wp14:anchorId="71FFF44D" wp14:editId="034C34EC">
            <wp:extent cx="3123211" cy="2042555"/>
            <wp:effectExtent l="0" t="0" r="0" b="0"/>
            <wp:docPr id="534" name="Рисунок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1"/>
                    <pic:cNvPicPr>
                      <a:picLocks noChangeAspect="1" noChangeArrowheads="1"/>
                    </pic:cNvPicPr>
                  </pic:nvPicPr>
                  <pic:blipFill>
                    <a:blip r:embed="rId63" cstate="print"/>
                    <a:srcRect/>
                    <a:stretch>
                      <a:fillRect/>
                    </a:stretch>
                  </pic:blipFill>
                  <pic:spPr bwMode="auto">
                    <a:xfrm>
                      <a:off x="0" y="0"/>
                      <a:ext cx="3124200" cy="2043202"/>
                    </a:xfrm>
                    <a:prstGeom prst="rect">
                      <a:avLst/>
                    </a:prstGeom>
                    <a:noFill/>
                    <a:ln w="9525">
                      <a:noFill/>
                      <a:miter lim="800000"/>
                      <a:headEnd/>
                      <a:tailEnd/>
                    </a:ln>
                  </pic:spPr>
                </pic:pic>
              </a:graphicData>
            </a:graphic>
          </wp:inline>
        </w:drawing>
      </w:r>
    </w:p>
    <w:p w:rsidR="00EC7EC0" w:rsidRDefault="00AE4CBA" w:rsidP="00AE4CBA">
      <w:pPr>
        <w:spacing w:line="360" w:lineRule="auto"/>
        <w:jc w:val="center"/>
        <w:rPr>
          <w:sz w:val="24"/>
          <w:szCs w:val="24"/>
        </w:rPr>
      </w:pPr>
      <w:r w:rsidRPr="00AE4CBA">
        <w:rPr>
          <w:noProof/>
          <w:sz w:val="24"/>
          <w:szCs w:val="24"/>
        </w:rPr>
        <w:t>Рисунок 4.</w:t>
      </w:r>
      <w:r w:rsidR="00D701BE">
        <w:rPr>
          <w:noProof/>
          <w:sz w:val="24"/>
          <w:szCs w:val="24"/>
        </w:rPr>
        <w:t>6</w:t>
      </w:r>
      <w:r w:rsidR="00D4183D">
        <w:rPr>
          <w:noProof/>
          <w:sz w:val="24"/>
          <w:szCs w:val="24"/>
        </w:rPr>
        <w:t>.</w:t>
      </w:r>
      <w:r w:rsidR="00E247E0" w:rsidRPr="00EC135A">
        <w:t xml:space="preserve"> </w:t>
      </w:r>
      <w:r w:rsidR="00E247E0" w:rsidRPr="00AE4CBA">
        <w:rPr>
          <w:sz w:val="24"/>
          <w:szCs w:val="24"/>
        </w:rPr>
        <w:t>Результат моделирования последствий возможной аварии на Курской АЭС</w:t>
      </w:r>
    </w:p>
    <w:p w:rsidR="00C21B33" w:rsidRDefault="00EC7EC0" w:rsidP="00AE4CBA">
      <w:pPr>
        <w:spacing w:line="360" w:lineRule="auto"/>
        <w:jc w:val="center"/>
      </w:pPr>
      <w:r w:rsidRPr="00EC7EC0">
        <w:t xml:space="preserve"> </w:t>
      </w:r>
      <w:r>
        <w:t xml:space="preserve">(по данным </w:t>
      </w:r>
      <w:hyperlink r:id="rId64" w:history="1">
        <w:r w:rsidR="00C21B33" w:rsidRPr="008237E9">
          <w:rPr>
            <w:rStyle w:val="af2"/>
          </w:rPr>
          <w:t>http://zmdosie.ru/pdfs/books/nuclear-presentation-22-03.pdf</w:t>
        </w:r>
      </w:hyperlink>
      <w:r w:rsidR="00C21B33" w:rsidRPr="00C21B33">
        <w:t xml:space="preserve"> </w:t>
      </w:r>
    </w:p>
    <w:p w:rsidR="00E247E0" w:rsidRDefault="00FF3F09" w:rsidP="00AE4CBA">
      <w:pPr>
        <w:spacing w:line="360" w:lineRule="auto"/>
        <w:jc w:val="center"/>
      </w:pPr>
      <w:hyperlink r:id="rId65" w:history="1">
        <w:r w:rsidR="00C21B33" w:rsidRPr="008237E9">
          <w:rPr>
            <w:rStyle w:val="af2"/>
          </w:rPr>
          <w:t>http://900igr.net/prezentatsii/ekologija/AES/007-Kurskaja-AES.html</w:t>
        </w:r>
      </w:hyperlink>
      <w:r w:rsidR="00EC7EC0">
        <w:t>)</w:t>
      </w:r>
    </w:p>
    <w:p w:rsidR="00C21B33" w:rsidRPr="00EC135A" w:rsidRDefault="00C21B33" w:rsidP="00AE4CBA">
      <w:pPr>
        <w:spacing w:line="360" w:lineRule="auto"/>
        <w:jc w:val="center"/>
      </w:pPr>
    </w:p>
    <w:p w:rsidR="00E247E0" w:rsidRDefault="00C21B33" w:rsidP="0083092F">
      <w:pPr>
        <w:spacing w:line="360" w:lineRule="auto"/>
        <w:ind w:firstLine="709"/>
        <w:jc w:val="both"/>
        <w:rPr>
          <w:sz w:val="24"/>
          <w:szCs w:val="24"/>
        </w:rPr>
      </w:pPr>
      <w:r>
        <w:rPr>
          <w:sz w:val="24"/>
          <w:szCs w:val="24"/>
        </w:rPr>
        <w:t>Т</w:t>
      </w:r>
      <w:r w:rsidR="00E247E0" w:rsidRPr="00EC135A">
        <w:rPr>
          <w:sz w:val="24"/>
          <w:szCs w:val="24"/>
        </w:rPr>
        <w:t>олько на предприятиях Минатома России (ПО «Маяк», Сибирский химический комбинат, Красноярский горно-химический комбинат) сосредоточены 600 млн. м</w:t>
      </w:r>
      <w:r w:rsidR="00E247E0" w:rsidRPr="00EC135A">
        <w:rPr>
          <w:sz w:val="24"/>
          <w:szCs w:val="24"/>
          <w:vertAlign w:val="superscript"/>
        </w:rPr>
        <w:t xml:space="preserve">3 </w:t>
      </w:r>
      <w:r w:rsidR="00E247E0" w:rsidRPr="00EC135A">
        <w:rPr>
          <w:sz w:val="24"/>
          <w:szCs w:val="24"/>
        </w:rPr>
        <w:t>РАО с суммарной активностью 1,5 млрд. Ки. На 29</w:t>
      </w:r>
      <w:r>
        <w:rPr>
          <w:sz w:val="24"/>
          <w:szCs w:val="24"/>
        </w:rPr>
        <w:t>-ти</w:t>
      </w:r>
      <w:r w:rsidR="00E247E0" w:rsidRPr="00EC135A">
        <w:rPr>
          <w:sz w:val="24"/>
          <w:szCs w:val="24"/>
        </w:rPr>
        <w:t xml:space="preserve"> действующих энергоблоках АЭС хранится тысячи тонн радиоактивных отходов общей активностью 31 тыс. Ки. 240 тыс. м</w:t>
      </w:r>
      <w:r w:rsidR="00E247E0" w:rsidRPr="00EC135A">
        <w:rPr>
          <w:sz w:val="24"/>
          <w:szCs w:val="24"/>
          <w:vertAlign w:val="superscript"/>
        </w:rPr>
        <w:t>3</w:t>
      </w:r>
      <w:r w:rsidR="00E247E0" w:rsidRPr="00EC135A">
        <w:rPr>
          <w:sz w:val="24"/>
          <w:szCs w:val="24"/>
        </w:rPr>
        <w:t xml:space="preserve"> отходов с активностью более 2 млн. Ки принадлежат Военно-морскому флоту, а всего на предприятиях Минатома в настоящее время находится более 7800 т отходов ядерных технологий</w:t>
      </w:r>
      <w:r w:rsidR="00BB504E">
        <w:rPr>
          <w:sz w:val="24"/>
          <w:szCs w:val="24"/>
        </w:rPr>
        <w:t xml:space="preserve"> общей активностью 3,9 млрд. Ки</w:t>
      </w:r>
      <w:r w:rsidR="00E247E0" w:rsidRPr="00EC135A">
        <w:rPr>
          <w:sz w:val="24"/>
          <w:szCs w:val="24"/>
        </w:rPr>
        <w:t xml:space="preserve"> </w:t>
      </w:r>
      <w:r w:rsidR="00EF15B1" w:rsidRPr="00E0199D">
        <w:rPr>
          <w:sz w:val="24"/>
          <w:szCs w:val="24"/>
        </w:rPr>
        <w:t>[</w:t>
      </w:r>
      <w:r w:rsidR="00E247E0" w:rsidRPr="00EC135A">
        <w:rPr>
          <w:sz w:val="24"/>
          <w:szCs w:val="24"/>
        </w:rPr>
        <w:t>Сапожн</w:t>
      </w:r>
      <w:r w:rsidR="00BB504E">
        <w:rPr>
          <w:sz w:val="24"/>
          <w:szCs w:val="24"/>
        </w:rPr>
        <w:t xml:space="preserve">иков, Алиев, Калмыков, </w:t>
      </w:r>
      <w:r w:rsidR="00EF15B1">
        <w:rPr>
          <w:sz w:val="24"/>
          <w:szCs w:val="24"/>
        </w:rPr>
        <w:t>2006]</w:t>
      </w:r>
      <w:r w:rsidR="00BB504E">
        <w:rPr>
          <w:sz w:val="24"/>
          <w:szCs w:val="24"/>
        </w:rPr>
        <w:t>.</w:t>
      </w:r>
    </w:p>
    <w:p w:rsidR="005232CD" w:rsidRDefault="005232CD" w:rsidP="0083092F">
      <w:pPr>
        <w:spacing w:line="360" w:lineRule="auto"/>
        <w:ind w:firstLine="709"/>
        <w:jc w:val="both"/>
        <w:rPr>
          <w:sz w:val="24"/>
          <w:szCs w:val="24"/>
        </w:rPr>
      </w:pPr>
    </w:p>
    <w:p w:rsidR="00E247E0" w:rsidRDefault="00355DF6" w:rsidP="005C56C3">
      <w:pPr>
        <w:pStyle w:val="2"/>
      </w:pPr>
      <w:bookmarkStart w:id="70" w:name="_Toc454567492"/>
      <w:r w:rsidRPr="005C56C3">
        <w:t>4.2</w:t>
      </w:r>
      <w:r w:rsidR="00E262E3" w:rsidRPr="005C56C3">
        <w:t xml:space="preserve"> </w:t>
      </w:r>
      <w:bookmarkStart w:id="71" w:name="_Toc452517064"/>
      <w:r w:rsidR="00E247E0" w:rsidRPr="005C56C3">
        <w:t xml:space="preserve">Пространственная специфика техногенного загрязнения </w:t>
      </w:r>
      <w:r w:rsidRPr="005C56C3">
        <w:t>низовьев рек</w:t>
      </w:r>
      <w:bookmarkEnd w:id="71"/>
      <w:r w:rsidR="00E247E0" w:rsidRPr="005C56C3">
        <w:t xml:space="preserve"> </w:t>
      </w:r>
      <w:bookmarkStart w:id="72" w:name="_Toc452517065"/>
      <w:r w:rsidRPr="005C56C3">
        <w:t>(</w:t>
      </w:r>
      <w:r w:rsidR="00E247E0" w:rsidRPr="005C56C3">
        <w:t>Енисе</w:t>
      </w:r>
      <w:r w:rsidRPr="005C56C3">
        <w:t>й</w:t>
      </w:r>
      <w:r w:rsidR="00E247E0" w:rsidRPr="005C56C3">
        <w:t xml:space="preserve"> </w:t>
      </w:r>
      <w:r w:rsidRPr="005C56C3">
        <w:t>и Печора)</w:t>
      </w:r>
      <w:bookmarkEnd w:id="70"/>
      <w:bookmarkEnd w:id="72"/>
    </w:p>
    <w:p w:rsidR="005C56C3" w:rsidRPr="005C56C3" w:rsidRDefault="005C56C3" w:rsidP="005C56C3">
      <w:pPr>
        <w:pStyle w:val="2"/>
      </w:pPr>
    </w:p>
    <w:p w:rsidR="00355DF6" w:rsidRDefault="00355DF6" w:rsidP="009E1B88">
      <w:pPr>
        <w:spacing w:line="360" w:lineRule="auto"/>
        <w:ind w:firstLine="709"/>
        <w:jc w:val="both"/>
        <w:rPr>
          <w:sz w:val="24"/>
          <w:szCs w:val="24"/>
        </w:rPr>
      </w:pPr>
      <w:r w:rsidRPr="00AE4CBA">
        <w:rPr>
          <w:sz w:val="24"/>
          <w:szCs w:val="24"/>
        </w:rPr>
        <w:t xml:space="preserve">Техногенные химические элементы включаются в биосфере в естественные биогеохимические круговороты, что приводит к их закономерному рассеянию и перераспределению. Глобальное и региональное загрязнение территории, дренируемой крупными водотоками, </w:t>
      </w:r>
      <w:r w:rsidR="007928B9" w:rsidRPr="00AE4CBA">
        <w:rPr>
          <w:sz w:val="24"/>
          <w:szCs w:val="24"/>
        </w:rPr>
        <w:t xml:space="preserve">представляет особый интерес с точки зрения экологической оценки </w:t>
      </w:r>
      <w:r w:rsidR="00E55039" w:rsidRPr="00AE4CBA">
        <w:rPr>
          <w:sz w:val="24"/>
          <w:szCs w:val="24"/>
        </w:rPr>
        <w:t xml:space="preserve">масштабов и структуры вторичного перераспределения техногенного загрязнения одним из основных природных агентов миграции химических элементов и важнейшим фактором биоаккумуляции – водой – в конечной зоне аккумуляции речных осложений – областей дельты и экстуария. Исследованию миграции и аккумуляции химических элементов в системе река-море посвящено большое количество исследований </w:t>
      </w:r>
      <w:r w:rsidR="00EF15B1" w:rsidRPr="00EF15B1">
        <w:rPr>
          <w:sz w:val="24"/>
          <w:szCs w:val="24"/>
        </w:rPr>
        <w:t>([</w:t>
      </w:r>
      <w:r w:rsidR="00816634">
        <w:rPr>
          <w:sz w:val="24"/>
          <w:szCs w:val="24"/>
          <w:lang w:val="en-US"/>
        </w:rPr>
        <w:t>Stepanets</w:t>
      </w:r>
      <w:r w:rsidR="00816634" w:rsidRPr="00816634">
        <w:rPr>
          <w:sz w:val="24"/>
          <w:szCs w:val="24"/>
        </w:rPr>
        <w:t xml:space="preserve"> </w:t>
      </w:r>
      <w:r w:rsidR="00816634">
        <w:rPr>
          <w:sz w:val="24"/>
          <w:szCs w:val="24"/>
          <w:lang w:val="en-US"/>
        </w:rPr>
        <w:t>et</w:t>
      </w:r>
      <w:r w:rsidR="00816634" w:rsidRPr="00816634">
        <w:rPr>
          <w:sz w:val="24"/>
          <w:szCs w:val="24"/>
        </w:rPr>
        <w:t xml:space="preserve"> </w:t>
      </w:r>
      <w:r w:rsidR="00816634">
        <w:rPr>
          <w:sz w:val="24"/>
          <w:szCs w:val="24"/>
          <w:lang w:val="en-US"/>
        </w:rPr>
        <w:t>al</w:t>
      </w:r>
      <w:r w:rsidR="00816634" w:rsidRPr="00816634">
        <w:rPr>
          <w:sz w:val="24"/>
          <w:szCs w:val="24"/>
        </w:rPr>
        <w:t>., 2003</w:t>
      </w:r>
      <w:r w:rsidR="00816634">
        <w:rPr>
          <w:sz w:val="24"/>
          <w:szCs w:val="24"/>
        </w:rPr>
        <w:t>;</w:t>
      </w:r>
      <w:r w:rsidR="000C2B4D" w:rsidRPr="00AE4CBA">
        <w:rPr>
          <w:sz w:val="24"/>
          <w:szCs w:val="24"/>
        </w:rPr>
        <w:t xml:space="preserve"> </w:t>
      </w:r>
      <w:r w:rsidR="00E55039" w:rsidRPr="00AE4CBA">
        <w:rPr>
          <w:sz w:val="24"/>
          <w:szCs w:val="24"/>
        </w:rPr>
        <w:t xml:space="preserve">Лисицын, </w:t>
      </w:r>
      <w:r w:rsidR="00E02C53">
        <w:rPr>
          <w:sz w:val="24"/>
          <w:szCs w:val="24"/>
        </w:rPr>
        <w:t xml:space="preserve">1994, 2001; </w:t>
      </w:r>
      <w:r w:rsidR="000C2B4D" w:rsidRPr="00AE4CBA">
        <w:rPr>
          <w:sz w:val="24"/>
          <w:szCs w:val="24"/>
          <w:lang w:val="en-US"/>
        </w:rPr>
        <w:t>Pokrovsky</w:t>
      </w:r>
      <w:r w:rsidR="00E02C53">
        <w:rPr>
          <w:sz w:val="24"/>
          <w:szCs w:val="24"/>
        </w:rPr>
        <w:t>,</w:t>
      </w:r>
      <w:r w:rsidR="00E02C53" w:rsidRPr="00E02C53">
        <w:rPr>
          <w:sz w:val="24"/>
          <w:szCs w:val="24"/>
        </w:rPr>
        <w:t xml:space="preserve"> 2016</w:t>
      </w:r>
      <w:r w:rsidR="00EF15B1" w:rsidRPr="00EF15B1">
        <w:rPr>
          <w:sz w:val="24"/>
          <w:szCs w:val="24"/>
        </w:rPr>
        <w:t>]</w:t>
      </w:r>
      <w:r w:rsidR="009E1B88" w:rsidRPr="00AE4CBA">
        <w:rPr>
          <w:sz w:val="24"/>
          <w:szCs w:val="24"/>
        </w:rPr>
        <w:t xml:space="preserve"> и др.</w:t>
      </w:r>
      <w:r w:rsidR="007E0A3B" w:rsidRPr="00AE4CBA">
        <w:rPr>
          <w:sz w:val="24"/>
          <w:szCs w:val="24"/>
        </w:rPr>
        <w:t xml:space="preserve">), однако они были ориентированы главным образом на оценку выноса загрязнения в морскую акваторию. </w:t>
      </w:r>
      <w:r w:rsidR="00E55039" w:rsidRPr="00AE4CBA">
        <w:rPr>
          <w:sz w:val="24"/>
          <w:szCs w:val="24"/>
        </w:rPr>
        <w:t xml:space="preserve">Особенности </w:t>
      </w:r>
      <w:r w:rsidR="007E0A3B" w:rsidRPr="00AE4CBA">
        <w:rPr>
          <w:sz w:val="24"/>
          <w:szCs w:val="24"/>
        </w:rPr>
        <w:t xml:space="preserve">регионального </w:t>
      </w:r>
      <w:r w:rsidR="00E55039" w:rsidRPr="00AE4CBA">
        <w:rPr>
          <w:sz w:val="24"/>
          <w:szCs w:val="24"/>
        </w:rPr>
        <w:t>загрязнения бассейна р. Енисей радионуклидами в результате деятельности Красноярского горно-химического комбината (ГХК</w:t>
      </w:r>
      <w:r w:rsidR="007E0A3B" w:rsidRPr="00AE4CBA">
        <w:rPr>
          <w:sz w:val="24"/>
          <w:szCs w:val="24"/>
        </w:rPr>
        <w:t>)</w:t>
      </w:r>
      <w:r w:rsidR="00E55039" w:rsidRPr="00AE4CBA">
        <w:rPr>
          <w:sz w:val="24"/>
          <w:szCs w:val="24"/>
        </w:rPr>
        <w:t xml:space="preserve"> рассмотрены в </w:t>
      </w:r>
      <w:r w:rsidR="007E0A3B" w:rsidRPr="00AE4CBA">
        <w:rPr>
          <w:sz w:val="24"/>
          <w:szCs w:val="24"/>
        </w:rPr>
        <w:t xml:space="preserve">разных аспектах в </w:t>
      </w:r>
      <w:r w:rsidR="00E55039" w:rsidRPr="00AE4CBA">
        <w:rPr>
          <w:sz w:val="24"/>
          <w:szCs w:val="24"/>
        </w:rPr>
        <w:t xml:space="preserve">работах С.М. Вакуловского, В.А. Кузнецова, </w:t>
      </w:r>
      <w:r w:rsidR="007E0A3B" w:rsidRPr="00AE4CBA">
        <w:rPr>
          <w:sz w:val="24"/>
          <w:szCs w:val="24"/>
        </w:rPr>
        <w:t xml:space="preserve">В.Г. Линника, </w:t>
      </w:r>
      <w:r w:rsidR="00E55039" w:rsidRPr="00AE4CBA">
        <w:rPr>
          <w:sz w:val="24"/>
          <w:szCs w:val="24"/>
        </w:rPr>
        <w:t>А.П. Новикова</w:t>
      </w:r>
      <w:r w:rsidR="007E0A3B" w:rsidRPr="00AE4CBA">
        <w:rPr>
          <w:sz w:val="24"/>
          <w:szCs w:val="24"/>
        </w:rPr>
        <w:t>, монографии Ф.В. Сухорукова, А.Г. Дегерменджи, В.М. Белолипецкого (2004)</w:t>
      </w:r>
      <w:r w:rsidR="000C2B4D" w:rsidRPr="00AE4CBA">
        <w:rPr>
          <w:sz w:val="24"/>
          <w:szCs w:val="24"/>
        </w:rPr>
        <w:t>. Однако</w:t>
      </w:r>
      <w:r w:rsidR="007E0A3B" w:rsidRPr="00AE4CBA">
        <w:rPr>
          <w:sz w:val="24"/>
          <w:szCs w:val="24"/>
        </w:rPr>
        <w:t xml:space="preserve"> исследованиями были охвачены ближняя зона воздействия и средняя часть </w:t>
      </w:r>
      <w:r w:rsidR="009E1B88" w:rsidRPr="00AE4CBA">
        <w:rPr>
          <w:sz w:val="24"/>
          <w:szCs w:val="24"/>
        </w:rPr>
        <w:t>поймы реки</w:t>
      </w:r>
      <w:r w:rsidR="007E0A3B" w:rsidRPr="00AE4CBA">
        <w:rPr>
          <w:sz w:val="24"/>
          <w:szCs w:val="24"/>
        </w:rPr>
        <w:t>. Д</w:t>
      </w:r>
      <w:r w:rsidR="000C2B4D" w:rsidRPr="00AE4CBA">
        <w:rPr>
          <w:sz w:val="24"/>
          <w:szCs w:val="24"/>
        </w:rPr>
        <w:t>етальные исследования распределения техногенных элементов в низовьях рек</w:t>
      </w:r>
      <w:r w:rsidR="007E0A3B" w:rsidRPr="00AE4CBA">
        <w:rPr>
          <w:sz w:val="24"/>
          <w:szCs w:val="24"/>
        </w:rPr>
        <w:t>и</w:t>
      </w:r>
      <w:r w:rsidR="000C2B4D" w:rsidRPr="00AE4CBA">
        <w:rPr>
          <w:sz w:val="24"/>
          <w:szCs w:val="24"/>
        </w:rPr>
        <w:t xml:space="preserve"> </w:t>
      </w:r>
      <w:r w:rsidR="009E1B88" w:rsidRPr="00AE4CBA">
        <w:rPr>
          <w:sz w:val="24"/>
          <w:szCs w:val="24"/>
        </w:rPr>
        <w:t>в</w:t>
      </w:r>
      <w:r w:rsidR="00E02C53">
        <w:rPr>
          <w:sz w:val="24"/>
          <w:szCs w:val="24"/>
        </w:rPr>
        <w:t xml:space="preserve"> сопоставлении с глобальным заг</w:t>
      </w:r>
      <w:r w:rsidR="009E1B88" w:rsidRPr="00AE4CBA">
        <w:rPr>
          <w:sz w:val="24"/>
          <w:szCs w:val="24"/>
        </w:rPr>
        <w:t>р</w:t>
      </w:r>
      <w:r w:rsidR="00E02C53">
        <w:rPr>
          <w:sz w:val="24"/>
          <w:szCs w:val="24"/>
        </w:rPr>
        <w:t>я</w:t>
      </w:r>
      <w:r w:rsidR="009E1B88" w:rsidRPr="00AE4CBA">
        <w:rPr>
          <w:sz w:val="24"/>
          <w:szCs w:val="24"/>
        </w:rPr>
        <w:t xml:space="preserve">знением </w:t>
      </w:r>
      <w:r w:rsidR="007E0A3B" w:rsidRPr="00AE4CBA">
        <w:rPr>
          <w:sz w:val="24"/>
          <w:szCs w:val="24"/>
        </w:rPr>
        <w:t xml:space="preserve">ранее </w:t>
      </w:r>
      <w:r w:rsidR="000C2B4D" w:rsidRPr="00AE4CBA">
        <w:rPr>
          <w:sz w:val="24"/>
          <w:szCs w:val="24"/>
        </w:rPr>
        <w:t xml:space="preserve">не </w:t>
      </w:r>
      <w:r w:rsidR="007E0A3B" w:rsidRPr="00AE4CBA">
        <w:rPr>
          <w:sz w:val="24"/>
          <w:szCs w:val="24"/>
        </w:rPr>
        <w:t>проводили.</w:t>
      </w:r>
      <w:r w:rsidR="00E55039" w:rsidRPr="00AE4CBA">
        <w:rPr>
          <w:sz w:val="24"/>
          <w:szCs w:val="24"/>
        </w:rPr>
        <w:t xml:space="preserve"> </w:t>
      </w:r>
      <w:r w:rsidR="007E0A3B" w:rsidRPr="00AE4CBA">
        <w:rPr>
          <w:sz w:val="24"/>
          <w:szCs w:val="24"/>
        </w:rPr>
        <w:t xml:space="preserve">Не рассматривался также вопрос о биогеохимической индикации загрязнения на значительном удалении от его источника. </w:t>
      </w:r>
      <w:r w:rsidR="00E55039" w:rsidRPr="00AE4CBA">
        <w:rPr>
          <w:sz w:val="24"/>
          <w:szCs w:val="24"/>
        </w:rPr>
        <w:t xml:space="preserve">В данной главе приводятся результаты исследования перераспределения радионуклидов и тяжелых металлов </w:t>
      </w:r>
      <w:r w:rsidR="007E0A3B" w:rsidRPr="00AE4CBA">
        <w:rPr>
          <w:sz w:val="24"/>
          <w:szCs w:val="24"/>
        </w:rPr>
        <w:t xml:space="preserve">в </w:t>
      </w:r>
      <w:r w:rsidR="00E55039" w:rsidRPr="00AE4CBA">
        <w:rPr>
          <w:sz w:val="24"/>
          <w:szCs w:val="24"/>
        </w:rPr>
        <w:t>низовьях двух крупных рек, дренирующих значительные площади, которые подвержены глобальному и реиональному (р. Енисей) загрязнению</w:t>
      </w:r>
      <w:r w:rsidR="007E0A3B" w:rsidRPr="00AE4CBA">
        <w:rPr>
          <w:sz w:val="24"/>
          <w:szCs w:val="24"/>
        </w:rPr>
        <w:t>.</w:t>
      </w:r>
      <w:r w:rsidR="00E55039">
        <w:rPr>
          <w:sz w:val="24"/>
          <w:szCs w:val="24"/>
        </w:rPr>
        <w:t xml:space="preserve"> </w:t>
      </w:r>
    </w:p>
    <w:p w:rsidR="00E247E0" w:rsidRPr="005C56C3" w:rsidRDefault="005C56C3" w:rsidP="005C56C3">
      <w:pPr>
        <w:pStyle w:val="3"/>
        <w:rPr>
          <w:lang w:val="ru-RU"/>
        </w:rPr>
      </w:pPr>
      <w:bookmarkStart w:id="73" w:name="_Toc452517066"/>
      <w:bookmarkStart w:id="74" w:name="_Toc454567493"/>
      <w:r>
        <w:rPr>
          <w:lang w:val="ru-RU"/>
        </w:rPr>
        <w:t xml:space="preserve">4.2.1 </w:t>
      </w:r>
      <w:r w:rsidR="00E247E0" w:rsidRPr="005C56C3">
        <w:rPr>
          <w:lang w:val="ru-RU"/>
        </w:rPr>
        <w:t>Район и методы исследования</w:t>
      </w:r>
      <w:r w:rsidR="00355DF6" w:rsidRPr="005C56C3">
        <w:rPr>
          <w:lang w:val="ru-RU"/>
        </w:rPr>
        <w:t xml:space="preserve"> низовьев р. Енисей</w:t>
      </w:r>
      <w:bookmarkEnd w:id="73"/>
      <w:bookmarkEnd w:id="74"/>
    </w:p>
    <w:p w:rsidR="00355DF6" w:rsidRPr="00B171DE" w:rsidRDefault="00355DF6" w:rsidP="00355DF6">
      <w:pPr>
        <w:spacing w:line="360" w:lineRule="auto"/>
        <w:ind w:left="1429"/>
        <w:rPr>
          <w:b/>
          <w:sz w:val="16"/>
          <w:szCs w:val="16"/>
        </w:rPr>
      </w:pPr>
    </w:p>
    <w:p w:rsidR="00E247E0" w:rsidRPr="00EC135A" w:rsidRDefault="00E247E0" w:rsidP="00AE4CBA">
      <w:pPr>
        <w:spacing w:line="360" w:lineRule="auto"/>
        <w:ind w:firstLine="709"/>
        <w:jc w:val="both"/>
        <w:rPr>
          <w:sz w:val="24"/>
          <w:szCs w:val="24"/>
        </w:rPr>
      </w:pPr>
      <w:r w:rsidRPr="00EC135A">
        <w:rPr>
          <w:sz w:val="24"/>
          <w:szCs w:val="24"/>
        </w:rPr>
        <w:t>Енисей – одна их важнейших водных артерий РФ. По объему стока река з</w:t>
      </w:r>
      <w:r w:rsidR="00355DF6">
        <w:rPr>
          <w:sz w:val="24"/>
          <w:szCs w:val="24"/>
        </w:rPr>
        <w:t xml:space="preserve"> р</w:t>
      </w:r>
      <w:r w:rsidRPr="00EC135A">
        <w:rPr>
          <w:sz w:val="24"/>
          <w:szCs w:val="24"/>
        </w:rPr>
        <w:t>анимает 2-е место среди рек России, 7-е место в мире. Относится к типу рек смешанного питания: доля снегового стока составляет около 50%, дождевого - 36—38%, подземного - до 16%. Для большей части реки характерны длительное весеннее половодье и летние паводки, зимой объем стока резко и значительно сокращается. Годовой размах колебаний уровня воды составляет 5—7 м в верховьях, возрастая до 28 м на створе Курейки, но по мере приближения к устью уменьшается до 12 м (створ Усть-Порта)</w:t>
      </w:r>
      <w:r w:rsidR="008F000D">
        <w:rPr>
          <w:sz w:val="24"/>
          <w:szCs w:val="24"/>
        </w:rPr>
        <w:t xml:space="preserve"> </w:t>
      </w:r>
      <w:r w:rsidRPr="00EC135A">
        <w:rPr>
          <w:sz w:val="24"/>
          <w:szCs w:val="24"/>
        </w:rPr>
        <w:t>.</w:t>
      </w:r>
    </w:p>
    <w:p w:rsidR="00447159" w:rsidRDefault="00E247E0" w:rsidP="005232CD">
      <w:pPr>
        <w:spacing w:line="360" w:lineRule="auto"/>
        <w:ind w:firstLine="709"/>
        <w:jc w:val="both"/>
        <w:rPr>
          <w:sz w:val="24"/>
          <w:szCs w:val="24"/>
        </w:rPr>
      </w:pPr>
      <w:r w:rsidRPr="00EC135A">
        <w:rPr>
          <w:sz w:val="24"/>
          <w:szCs w:val="24"/>
        </w:rPr>
        <w:t>Общая протяженность Енисея составляет 4287 км. Бассейн площадью 2580 тыс. км² характеризуется резкой асимметричностью - правобережная часть по площади больше левобережной в 5,6 раза. Река служит четкой природной границей между Западной и Восточной Сибирью, так как на левобережье Енисея заканчивается Западно-Сибирская равнина, а правобережье представляет собой сплошной массив горной тайги Среднесибирского плоскогорья. Русло реки имеет выраженную меридиональную ориентацию и последовател</w:t>
      </w:r>
      <w:r w:rsidR="005232CD" w:rsidRPr="005232CD">
        <w:rPr>
          <w:sz w:val="24"/>
          <w:szCs w:val="24"/>
        </w:rPr>
        <w:t xml:space="preserve"> Верховья реки имеют горный характер, но сильно зарегулированы каскадом ГЭС и соответствующих водохранилищ, начиная от Саяно-Шушенского и Майнского и заканчивая Красноярским. После выхода из Восточного Саяна река теряет горный характер, а ее долина, ранее имеющая ширину порядка 500 м, расширяется до 3-4 км. Ниже впадения Ангары правый берег остаётся гористым, левый становится низким, пойменным. </w:t>
      </w:r>
      <w:r w:rsidRPr="00EC135A">
        <w:rPr>
          <w:sz w:val="24"/>
          <w:szCs w:val="24"/>
        </w:rPr>
        <w:t xml:space="preserve">ьно пересекает все климатические зоны Сибири от полупустынь до тундры (рисунок </w:t>
      </w:r>
      <w:r w:rsidR="00AE4CBA">
        <w:rPr>
          <w:sz w:val="24"/>
          <w:szCs w:val="24"/>
        </w:rPr>
        <w:t>4.</w:t>
      </w:r>
      <w:r w:rsidR="00E15886">
        <w:rPr>
          <w:sz w:val="24"/>
          <w:szCs w:val="24"/>
        </w:rPr>
        <w:t>7</w:t>
      </w:r>
      <w:r w:rsidRPr="00EC135A">
        <w:rPr>
          <w:sz w:val="24"/>
          <w:szCs w:val="24"/>
        </w:rPr>
        <w:t>)</w:t>
      </w:r>
      <w:r w:rsidR="005232CD">
        <w:rPr>
          <w:sz w:val="24"/>
          <w:szCs w:val="24"/>
        </w:rPr>
        <w:t>.</w:t>
      </w:r>
      <w:r w:rsidR="00447159" w:rsidRPr="00447159">
        <w:rPr>
          <w:sz w:val="24"/>
          <w:szCs w:val="24"/>
        </w:rPr>
        <w:t xml:space="preserve"> </w:t>
      </w:r>
    </w:p>
    <w:p w:rsidR="005232CD" w:rsidRDefault="00447159" w:rsidP="005232CD">
      <w:pPr>
        <w:spacing w:line="360" w:lineRule="auto"/>
        <w:ind w:firstLine="709"/>
        <w:jc w:val="both"/>
        <w:rPr>
          <w:sz w:val="24"/>
          <w:szCs w:val="24"/>
        </w:rPr>
      </w:pPr>
      <w:r w:rsidRPr="00447159">
        <w:rPr>
          <w:sz w:val="24"/>
          <w:szCs w:val="24"/>
        </w:rPr>
        <w:t>Ширина долины у устья Нижней Тунгуски составляет 40 км, у Дудинки и Усть-Порта достигает 150 км, при ширине русла 2,5 - 5 км. При этом средние глубины варьируют от 5 м до 8,5 м. По мере приближения к устью основное русло разбивается на рукава, глубины ниже Дудинки возрастают до 20—25 м, формируются многочисленные острова, некоторые достигающие в длину до 20 км.</w:t>
      </w:r>
    </w:p>
    <w:p w:rsidR="00E247E0" w:rsidRPr="00EC135A" w:rsidRDefault="00C81C3C" w:rsidP="00FA0D50">
      <w:pPr>
        <w:spacing w:line="360" w:lineRule="auto"/>
        <w:jc w:val="center"/>
        <w:rPr>
          <w:noProof/>
        </w:rPr>
      </w:pPr>
      <w:r>
        <w:rPr>
          <w:noProof/>
        </w:rPr>
        <w:drawing>
          <wp:inline distT="0" distB="0" distL="0" distR="0" wp14:anchorId="1D96FA75" wp14:editId="4413213D">
            <wp:extent cx="3145790" cy="3145790"/>
            <wp:effectExtent l="19050" t="0" r="0" b="0"/>
            <wp:docPr id="535" name="Рисунок 70" descr="yenisei-river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0" descr="yenisei-river7"/>
                    <pic:cNvPicPr>
                      <a:picLocks noChangeAspect="1" noChangeArrowheads="1"/>
                    </pic:cNvPicPr>
                  </pic:nvPicPr>
                  <pic:blipFill>
                    <a:blip r:embed="rId66" cstate="print"/>
                    <a:srcRect/>
                    <a:stretch>
                      <a:fillRect/>
                    </a:stretch>
                  </pic:blipFill>
                  <pic:spPr bwMode="auto">
                    <a:xfrm>
                      <a:off x="0" y="0"/>
                      <a:ext cx="3145790" cy="3145790"/>
                    </a:xfrm>
                    <a:prstGeom prst="rect">
                      <a:avLst/>
                    </a:prstGeom>
                    <a:noFill/>
                    <a:ln w="9525">
                      <a:noFill/>
                      <a:miter lim="800000"/>
                      <a:headEnd/>
                      <a:tailEnd/>
                    </a:ln>
                  </pic:spPr>
                </pic:pic>
              </a:graphicData>
            </a:graphic>
          </wp:inline>
        </w:drawing>
      </w:r>
    </w:p>
    <w:p w:rsidR="00E247E0" w:rsidRDefault="00E247E0" w:rsidP="00793A3C">
      <w:pPr>
        <w:spacing w:line="360" w:lineRule="auto"/>
        <w:jc w:val="center"/>
        <w:rPr>
          <w:noProof/>
          <w:sz w:val="24"/>
          <w:szCs w:val="24"/>
        </w:rPr>
      </w:pPr>
      <w:r w:rsidRPr="00EC7EC0">
        <w:rPr>
          <w:noProof/>
          <w:sz w:val="24"/>
          <w:szCs w:val="24"/>
        </w:rPr>
        <w:t xml:space="preserve">Рисунок </w:t>
      </w:r>
      <w:r w:rsidR="00E15886">
        <w:rPr>
          <w:noProof/>
          <w:sz w:val="24"/>
          <w:szCs w:val="24"/>
        </w:rPr>
        <w:t>4.7</w:t>
      </w:r>
      <w:r w:rsidR="00D4183D">
        <w:rPr>
          <w:noProof/>
          <w:sz w:val="24"/>
          <w:szCs w:val="24"/>
        </w:rPr>
        <w:t>.</w:t>
      </w:r>
      <w:r w:rsidRPr="00EC7EC0">
        <w:rPr>
          <w:noProof/>
          <w:sz w:val="24"/>
          <w:szCs w:val="24"/>
        </w:rPr>
        <w:t xml:space="preserve"> Бассейн р. Енисей</w:t>
      </w:r>
      <w:r w:rsidR="00EC7EC0">
        <w:rPr>
          <w:noProof/>
          <w:sz w:val="24"/>
          <w:szCs w:val="24"/>
        </w:rPr>
        <w:t xml:space="preserve"> (</w:t>
      </w:r>
      <w:r w:rsidR="00D4183D" w:rsidRPr="00D4183D">
        <w:rPr>
          <w:noProof/>
          <w:sz w:val="24"/>
          <w:szCs w:val="24"/>
        </w:rPr>
        <w:t>[</w:t>
      </w:r>
      <w:r w:rsidR="00EC7EC0">
        <w:rPr>
          <w:noProof/>
          <w:sz w:val="24"/>
          <w:szCs w:val="24"/>
          <w:lang w:val="en-US"/>
        </w:rPr>
        <w:t>http</w:t>
      </w:r>
      <w:r w:rsidR="00EC7EC0" w:rsidRPr="00EC7EC0">
        <w:rPr>
          <w:noProof/>
          <w:sz w:val="24"/>
          <w:szCs w:val="24"/>
        </w:rPr>
        <w:t>://</w:t>
      </w:r>
      <w:r w:rsidR="00EC7EC0">
        <w:rPr>
          <w:noProof/>
          <w:sz w:val="24"/>
          <w:szCs w:val="24"/>
          <w:lang w:val="en-US"/>
        </w:rPr>
        <w:t>factruz</w:t>
      </w:r>
      <w:r w:rsidRPr="00EC7EC0">
        <w:rPr>
          <w:noProof/>
          <w:sz w:val="24"/>
          <w:szCs w:val="24"/>
        </w:rPr>
        <w:t>.</w:t>
      </w:r>
      <w:r w:rsidR="00EC7EC0">
        <w:rPr>
          <w:noProof/>
          <w:sz w:val="24"/>
          <w:szCs w:val="24"/>
          <w:lang w:val="en-US"/>
        </w:rPr>
        <w:t>ru</w:t>
      </w:r>
      <w:r w:rsidR="00D4183D" w:rsidRPr="00D4183D">
        <w:rPr>
          <w:noProof/>
          <w:sz w:val="24"/>
          <w:szCs w:val="24"/>
        </w:rPr>
        <w:t>]</w:t>
      </w:r>
      <w:r w:rsidR="00EC7EC0" w:rsidRPr="00EC7EC0">
        <w:rPr>
          <w:noProof/>
          <w:sz w:val="24"/>
          <w:szCs w:val="24"/>
        </w:rPr>
        <w:t>)</w:t>
      </w:r>
    </w:p>
    <w:p w:rsidR="00FA0D50" w:rsidRPr="00EC7EC0" w:rsidRDefault="00FA0D50" w:rsidP="00793A3C">
      <w:pPr>
        <w:spacing w:line="360" w:lineRule="auto"/>
        <w:jc w:val="center"/>
        <w:rPr>
          <w:sz w:val="24"/>
          <w:szCs w:val="24"/>
          <w:highlight w:val="red"/>
        </w:rPr>
      </w:pPr>
    </w:p>
    <w:p w:rsidR="00E247E0" w:rsidRPr="00EC135A" w:rsidRDefault="00E247E0" w:rsidP="00E262E3">
      <w:pPr>
        <w:spacing w:line="360" w:lineRule="auto"/>
        <w:ind w:firstLine="567"/>
        <w:jc w:val="both"/>
        <w:rPr>
          <w:sz w:val="24"/>
          <w:szCs w:val="24"/>
        </w:rPr>
      </w:pPr>
      <w:r w:rsidRPr="00EC135A">
        <w:rPr>
          <w:sz w:val="24"/>
          <w:szCs w:val="24"/>
        </w:rPr>
        <w:t xml:space="preserve">Дельта Енисея начинается ниже поселка Усть-Порт, </w:t>
      </w:r>
      <w:r w:rsidR="00E15886">
        <w:rPr>
          <w:sz w:val="24"/>
          <w:szCs w:val="24"/>
        </w:rPr>
        <w:t xml:space="preserve">она </w:t>
      </w:r>
      <w:r w:rsidRPr="00EC135A">
        <w:rPr>
          <w:sz w:val="24"/>
          <w:szCs w:val="24"/>
        </w:rPr>
        <w:t xml:space="preserve">разбита Бреховскими островами на множество рукавов, из которых выделяются 4 </w:t>
      </w:r>
      <w:r w:rsidR="00E15886">
        <w:rPr>
          <w:sz w:val="24"/>
          <w:szCs w:val="24"/>
        </w:rPr>
        <w:t>основных</w:t>
      </w:r>
      <w:r w:rsidRPr="00EC135A">
        <w:rPr>
          <w:sz w:val="24"/>
          <w:szCs w:val="24"/>
        </w:rPr>
        <w:t xml:space="preserve">: Охотский, Каменный, Большой и Малый Енисей. Собственно устьем считается створ мыса Сопочная Карга. </w:t>
      </w:r>
      <w:r w:rsidR="00E15886">
        <w:rPr>
          <w:sz w:val="24"/>
          <w:szCs w:val="24"/>
        </w:rPr>
        <w:t>Там</w:t>
      </w:r>
      <w:r w:rsidR="00E15886" w:rsidRPr="00EC135A">
        <w:rPr>
          <w:sz w:val="24"/>
          <w:szCs w:val="24"/>
        </w:rPr>
        <w:t>, где река впадает в Енисейский залив Карского моря</w:t>
      </w:r>
      <w:r w:rsidR="00E15886">
        <w:rPr>
          <w:sz w:val="24"/>
          <w:szCs w:val="24"/>
        </w:rPr>
        <w:t>,</w:t>
      </w:r>
      <w:r w:rsidR="00E15886" w:rsidRPr="00EC135A">
        <w:rPr>
          <w:sz w:val="24"/>
          <w:szCs w:val="24"/>
        </w:rPr>
        <w:t xml:space="preserve"> </w:t>
      </w:r>
      <w:r w:rsidR="00E15886">
        <w:rPr>
          <w:sz w:val="24"/>
          <w:szCs w:val="24"/>
        </w:rPr>
        <w:t>ш</w:t>
      </w:r>
      <w:r w:rsidRPr="00EC135A">
        <w:rPr>
          <w:sz w:val="24"/>
          <w:szCs w:val="24"/>
        </w:rPr>
        <w:t xml:space="preserve">ирина русла </w:t>
      </w:r>
      <w:r w:rsidR="00E15886">
        <w:rPr>
          <w:sz w:val="24"/>
          <w:szCs w:val="24"/>
        </w:rPr>
        <w:t xml:space="preserve">составляет 50 </w:t>
      </w:r>
      <w:r w:rsidR="00E15886" w:rsidRPr="00EF15B1">
        <w:rPr>
          <w:sz w:val="24"/>
          <w:szCs w:val="24"/>
        </w:rPr>
        <w:t>км</w:t>
      </w:r>
      <w:r w:rsidRPr="00EF15B1">
        <w:rPr>
          <w:sz w:val="24"/>
          <w:szCs w:val="24"/>
        </w:rPr>
        <w:t xml:space="preserve"> </w:t>
      </w:r>
      <w:r w:rsidR="00EF15B1" w:rsidRPr="00EF15B1">
        <w:rPr>
          <w:sz w:val="24"/>
          <w:szCs w:val="24"/>
        </w:rPr>
        <w:t>[</w:t>
      </w:r>
      <w:r w:rsidRPr="00EF15B1">
        <w:rPr>
          <w:iCs/>
          <w:sz w:val="24"/>
          <w:szCs w:val="24"/>
        </w:rPr>
        <w:t>Соколов</w:t>
      </w:r>
      <w:r w:rsidR="00E15886">
        <w:rPr>
          <w:sz w:val="24"/>
          <w:szCs w:val="24"/>
        </w:rPr>
        <w:t>, 1952</w:t>
      </w:r>
      <w:r w:rsidR="00EF15B1">
        <w:rPr>
          <w:sz w:val="24"/>
          <w:szCs w:val="24"/>
        </w:rPr>
        <w:t>]</w:t>
      </w:r>
      <w:r w:rsidRPr="00EC135A">
        <w:rPr>
          <w:sz w:val="24"/>
          <w:szCs w:val="24"/>
        </w:rPr>
        <w:t xml:space="preserve">. </w:t>
      </w:r>
    </w:p>
    <w:p w:rsidR="00E247E0" w:rsidRPr="00EC135A" w:rsidRDefault="00E247E0" w:rsidP="0083092F">
      <w:pPr>
        <w:spacing w:line="360" w:lineRule="auto"/>
        <w:ind w:firstLine="567"/>
        <w:jc w:val="both"/>
        <w:rPr>
          <w:sz w:val="24"/>
          <w:szCs w:val="24"/>
        </w:rPr>
      </w:pPr>
      <w:r w:rsidRPr="00EC135A">
        <w:rPr>
          <w:sz w:val="24"/>
          <w:szCs w:val="24"/>
        </w:rPr>
        <w:t>Среднегодовые р</w:t>
      </w:r>
      <w:r w:rsidR="00966DFF">
        <w:rPr>
          <w:sz w:val="24"/>
          <w:szCs w:val="24"/>
        </w:rPr>
        <w:t xml:space="preserve">асходы воды варьируют </w:t>
      </w:r>
      <w:r w:rsidR="00966DFF" w:rsidRPr="00EC135A">
        <w:rPr>
          <w:sz w:val="24"/>
          <w:szCs w:val="24"/>
        </w:rPr>
        <w:t xml:space="preserve">1500 м³/с </w:t>
      </w:r>
      <w:r w:rsidRPr="00EC135A">
        <w:rPr>
          <w:sz w:val="24"/>
          <w:szCs w:val="24"/>
        </w:rPr>
        <w:t xml:space="preserve">в верховьях (район Саяногорска) </w:t>
      </w:r>
      <w:r w:rsidR="00966DFF">
        <w:rPr>
          <w:sz w:val="24"/>
          <w:szCs w:val="24"/>
        </w:rPr>
        <w:t xml:space="preserve">до </w:t>
      </w:r>
      <w:r w:rsidR="00966DFF" w:rsidRPr="00EC135A">
        <w:rPr>
          <w:sz w:val="24"/>
          <w:szCs w:val="24"/>
        </w:rPr>
        <w:t xml:space="preserve">18 400 м³/с </w:t>
      </w:r>
      <w:r w:rsidR="00966DFF">
        <w:rPr>
          <w:sz w:val="24"/>
          <w:szCs w:val="24"/>
        </w:rPr>
        <w:t>(</w:t>
      </w:r>
      <w:r w:rsidRPr="00EC135A">
        <w:rPr>
          <w:sz w:val="24"/>
          <w:szCs w:val="24"/>
        </w:rPr>
        <w:t>в районе г</w:t>
      </w:r>
      <w:r w:rsidR="00966DFF">
        <w:rPr>
          <w:sz w:val="24"/>
          <w:szCs w:val="24"/>
        </w:rPr>
        <w:t>.</w:t>
      </w:r>
      <w:r w:rsidRPr="00EC135A">
        <w:rPr>
          <w:sz w:val="24"/>
          <w:szCs w:val="24"/>
        </w:rPr>
        <w:t xml:space="preserve"> Игарки</w:t>
      </w:r>
      <w:r w:rsidR="00966DFF">
        <w:rPr>
          <w:sz w:val="24"/>
          <w:szCs w:val="24"/>
        </w:rPr>
        <w:t>)</w:t>
      </w:r>
      <w:r w:rsidRPr="00EC135A">
        <w:rPr>
          <w:sz w:val="24"/>
          <w:szCs w:val="24"/>
        </w:rPr>
        <w:t xml:space="preserve">. Средняя скорость течения составляет 2-2,5 м/с, </w:t>
      </w:r>
      <w:r w:rsidR="00966DFF">
        <w:rPr>
          <w:sz w:val="24"/>
          <w:szCs w:val="24"/>
        </w:rPr>
        <w:t>из</w:t>
      </w:r>
      <w:r w:rsidRPr="00EC135A">
        <w:rPr>
          <w:sz w:val="24"/>
          <w:szCs w:val="24"/>
        </w:rPr>
        <w:t>меня</w:t>
      </w:r>
      <w:r w:rsidR="00966DFF">
        <w:rPr>
          <w:sz w:val="24"/>
          <w:szCs w:val="24"/>
        </w:rPr>
        <w:t>ясь</w:t>
      </w:r>
      <w:r w:rsidRPr="00EC135A">
        <w:rPr>
          <w:sz w:val="24"/>
          <w:szCs w:val="24"/>
        </w:rPr>
        <w:t xml:space="preserve"> от 5-7 м/с в верховьях, до 0,24-0,25 м/с в районе устья. </w:t>
      </w:r>
      <w:r w:rsidR="00966DFF">
        <w:rPr>
          <w:sz w:val="24"/>
          <w:szCs w:val="24"/>
        </w:rPr>
        <w:t>В</w:t>
      </w:r>
      <w:r w:rsidRPr="00EC135A">
        <w:rPr>
          <w:sz w:val="24"/>
          <w:szCs w:val="24"/>
        </w:rPr>
        <w:t xml:space="preserve"> дельте течение </w:t>
      </w:r>
      <w:r w:rsidR="00966DFF">
        <w:rPr>
          <w:sz w:val="24"/>
          <w:szCs w:val="24"/>
        </w:rPr>
        <w:t>слабее</w:t>
      </w:r>
      <w:r w:rsidRPr="00EC135A">
        <w:rPr>
          <w:sz w:val="24"/>
          <w:szCs w:val="24"/>
        </w:rPr>
        <w:t xml:space="preserve">, а во время приливов может даже принимать обратное направление. </w:t>
      </w:r>
      <w:r w:rsidR="00966DFF">
        <w:rPr>
          <w:sz w:val="24"/>
          <w:szCs w:val="24"/>
        </w:rPr>
        <w:t>М</w:t>
      </w:r>
      <w:r w:rsidRPr="00EC135A">
        <w:rPr>
          <w:sz w:val="24"/>
          <w:szCs w:val="24"/>
        </w:rPr>
        <w:t>аксимальные скорости т</w:t>
      </w:r>
      <w:r w:rsidR="00966DFF">
        <w:rPr>
          <w:sz w:val="24"/>
          <w:szCs w:val="24"/>
        </w:rPr>
        <w:t xml:space="preserve">ечения наблюдаются в паводок, </w:t>
      </w:r>
      <w:r w:rsidRPr="00EC135A">
        <w:rPr>
          <w:sz w:val="24"/>
          <w:szCs w:val="24"/>
        </w:rPr>
        <w:t xml:space="preserve">минимальные - зимой. </w:t>
      </w:r>
      <w:r w:rsidR="00966DFF">
        <w:rPr>
          <w:sz w:val="24"/>
          <w:szCs w:val="24"/>
        </w:rPr>
        <w:t>Т</w:t>
      </w:r>
      <w:r w:rsidR="00966DFF" w:rsidRPr="00EC135A">
        <w:rPr>
          <w:sz w:val="24"/>
          <w:szCs w:val="24"/>
        </w:rPr>
        <w:t>вердость</w:t>
      </w:r>
      <w:r w:rsidR="00966DFF">
        <w:rPr>
          <w:sz w:val="24"/>
          <w:szCs w:val="24"/>
        </w:rPr>
        <w:t xml:space="preserve"> коренных пород, залесённость территории и распространение</w:t>
      </w:r>
      <w:r w:rsidR="00966DFF" w:rsidRPr="00EC135A">
        <w:rPr>
          <w:sz w:val="24"/>
          <w:szCs w:val="24"/>
        </w:rPr>
        <w:t xml:space="preserve"> вечной мерзлоты </w:t>
      </w:r>
      <w:r w:rsidR="00966DFF">
        <w:rPr>
          <w:sz w:val="24"/>
          <w:szCs w:val="24"/>
        </w:rPr>
        <w:t>приводят к с</w:t>
      </w:r>
      <w:r w:rsidRPr="00EC135A">
        <w:rPr>
          <w:sz w:val="24"/>
          <w:szCs w:val="24"/>
        </w:rPr>
        <w:t>лаб</w:t>
      </w:r>
      <w:r w:rsidR="00966DFF">
        <w:rPr>
          <w:sz w:val="24"/>
          <w:szCs w:val="24"/>
        </w:rPr>
        <w:t>ому</w:t>
      </w:r>
      <w:r w:rsidRPr="00EC135A">
        <w:rPr>
          <w:sz w:val="24"/>
          <w:szCs w:val="24"/>
        </w:rPr>
        <w:t xml:space="preserve"> размыв</w:t>
      </w:r>
      <w:r w:rsidR="00966DFF">
        <w:rPr>
          <w:sz w:val="24"/>
          <w:szCs w:val="24"/>
        </w:rPr>
        <w:t>у</w:t>
      </w:r>
      <w:r w:rsidRPr="00EC135A">
        <w:rPr>
          <w:sz w:val="24"/>
          <w:szCs w:val="24"/>
        </w:rPr>
        <w:t xml:space="preserve"> русла и мало</w:t>
      </w:r>
      <w:r w:rsidR="00966DFF">
        <w:rPr>
          <w:sz w:val="24"/>
          <w:szCs w:val="24"/>
        </w:rPr>
        <w:t>му</w:t>
      </w:r>
      <w:r w:rsidRPr="00EC135A">
        <w:rPr>
          <w:sz w:val="24"/>
          <w:szCs w:val="24"/>
        </w:rPr>
        <w:t xml:space="preserve"> выщелачивани</w:t>
      </w:r>
      <w:r w:rsidR="00966DFF">
        <w:rPr>
          <w:sz w:val="24"/>
          <w:szCs w:val="24"/>
        </w:rPr>
        <w:t>ю</w:t>
      </w:r>
      <w:r w:rsidRPr="00EC135A">
        <w:rPr>
          <w:sz w:val="24"/>
          <w:szCs w:val="24"/>
        </w:rPr>
        <w:t xml:space="preserve"> пойменных почв. Воды Енисея характеризуются слабой минерализацией (порядка 100 мг/л) и низкой мутностью, которая резко возрастает в период весеннего паводка (В.В. Сурков, из материалов проект</w:t>
      </w:r>
      <w:r w:rsidR="00621908">
        <w:rPr>
          <w:sz w:val="24"/>
          <w:szCs w:val="24"/>
        </w:rPr>
        <w:t>а</w:t>
      </w:r>
      <w:r w:rsidRPr="00EC135A">
        <w:rPr>
          <w:sz w:val="24"/>
          <w:szCs w:val="24"/>
        </w:rPr>
        <w:t xml:space="preserve"> </w:t>
      </w:r>
      <w:r w:rsidRPr="00EC135A">
        <w:rPr>
          <w:sz w:val="24"/>
          <w:szCs w:val="24"/>
          <w:lang w:val="en-US"/>
        </w:rPr>
        <w:t>ESTABLISH</w:t>
      </w:r>
      <w:r w:rsidRPr="00EC135A">
        <w:rPr>
          <w:sz w:val="24"/>
          <w:szCs w:val="24"/>
        </w:rPr>
        <w:t xml:space="preserve">, 2002, </w:t>
      </w:r>
      <w:r w:rsidR="00EF15B1" w:rsidRPr="00EF15B1">
        <w:rPr>
          <w:sz w:val="24"/>
          <w:szCs w:val="24"/>
        </w:rPr>
        <w:t>[</w:t>
      </w:r>
      <w:r w:rsidRPr="00EC135A">
        <w:rPr>
          <w:sz w:val="24"/>
          <w:szCs w:val="24"/>
          <w:lang w:val="en-US"/>
        </w:rPr>
        <w:t>Galimov</w:t>
      </w:r>
      <w:r w:rsidRPr="00EC135A">
        <w:rPr>
          <w:sz w:val="24"/>
          <w:szCs w:val="24"/>
        </w:rPr>
        <w:t xml:space="preserve"> </w:t>
      </w:r>
      <w:r w:rsidRPr="00EC135A">
        <w:rPr>
          <w:sz w:val="24"/>
          <w:szCs w:val="24"/>
          <w:lang w:val="en-US"/>
        </w:rPr>
        <w:t>et</w:t>
      </w:r>
      <w:r w:rsidRPr="00EC135A">
        <w:rPr>
          <w:sz w:val="24"/>
          <w:szCs w:val="24"/>
        </w:rPr>
        <w:t xml:space="preserve"> </w:t>
      </w:r>
      <w:r w:rsidRPr="00EC135A">
        <w:rPr>
          <w:sz w:val="24"/>
          <w:szCs w:val="24"/>
          <w:lang w:val="en-US"/>
        </w:rPr>
        <w:t>al</w:t>
      </w:r>
      <w:r w:rsidRPr="00EC135A">
        <w:rPr>
          <w:sz w:val="24"/>
          <w:szCs w:val="24"/>
        </w:rPr>
        <w:t>., 2003</w:t>
      </w:r>
      <w:r w:rsidR="00EF15B1" w:rsidRPr="00EF15B1">
        <w:rPr>
          <w:sz w:val="24"/>
          <w:szCs w:val="24"/>
        </w:rPr>
        <w:t>]</w:t>
      </w:r>
      <w:r w:rsidRPr="00EC135A">
        <w:rPr>
          <w:sz w:val="24"/>
          <w:szCs w:val="24"/>
        </w:rPr>
        <w:t>).</w:t>
      </w:r>
    </w:p>
    <w:p w:rsidR="00E247E0" w:rsidRPr="00793A3C" w:rsidRDefault="00E247E0" w:rsidP="0083092F">
      <w:pPr>
        <w:spacing w:line="360" w:lineRule="auto"/>
        <w:ind w:firstLine="567"/>
        <w:jc w:val="both"/>
        <w:rPr>
          <w:spacing w:val="-4"/>
          <w:sz w:val="24"/>
          <w:szCs w:val="24"/>
        </w:rPr>
      </w:pPr>
      <w:r w:rsidRPr="00793A3C">
        <w:rPr>
          <w:spacing w:val="-4"/>
          <w:sz w:val="24"/>
          <w:szCs w:val="24"/>
        </w:rPr>
        <w:t>Собственно Енисейский эстуарий включает в себя дельту длиной 119 км, простирающуюся от п. Усть-Порт до о. Насоновский в группе Бреховских островов, губу длиной 112 км, которая в районе мыса Дорофеевского сужается, образуя горло, и Енисейский залив, берущий начало от мыса Сопочная Карга и прослеживающийся до острова Вилькицкого. Площадь водного зеркала дельты составляет 2,7 тыс. км</w:t>
      </w:r>
      <w:r w:rsidRPr="00793A3C">
        <w:rPr>
          <w:spacing w:val="-4"/>
          <w:sz w:val="24"/>
          <w:szCs w:val="24"/>
          <w:vertAlign w:val="superscript"/>
        </w:rPr>
        <w:t>2</w:t>
      </w:r>
      <w:r w:rsidRPr="00793A3C">
        <w:rPr>
          <w:spacing w:val="-4"/>
          <w:sz w:val="24"/>
          <w:szCs w:val="24"/>
        </w:rPr>
        <w:t>, губы - 2,5 тыс. км</w:t>
      </w:r>
      <w:r w:rsidRPr="00793A3C">
        <w:rPr>
          <w:spacing w:val="-4"/>
          <w:sz w:val="24"/>
          <w:szCs w:val="24"/>
          <w:vertAlign w:val="superscript"/>
        </w:rPr>
        <w:t>2</w:t>
      </w:r>
      <w:r w:rsidRPr="00793A3C">
        <w:rPr>
          <w:spacing w:val="-4"/>
          <w:sz w:val="24"/>
          <w:szCs w:val="24"/>
        </w:rPr>
        <w:t>, а залива - 20 тыс. км</w:t>
      </w:r>
      <w:r w:rsidRPr="00793A3C">
        <w:rPr>
          <w:spacing w:val="-4"/>
          <w:sz w:val="24"/>
          <w:szCs w:val="24"/>
          <w:vertAlign w:val="superscript"/>
        </w:rPr>
        <w:t>2</w:t>
      </w:r>
      <w:r w:rsidRPr="00793A3C">
        <w:rPr>
          <w:spacing w:val="-4"/>
          <w:sz w:val="24"/>
          <w:szCs w:val="24"/>
        </w:rPr>
        <w:t xml:space="preserve">. Наибольшие глубины достигают 50 м, а ширина реки в районе Бреховских островов </w:t>
      </w:r>
      <w:r w:rsidR="00966DFF" w:rsidRPr="00793A3C">
        <w:rPr>
          <w:spacing w:val="-4"/>
          <w:sz w:val="24"/>
          <w:szCs w:val="24"/>
        </w:rPr>
        <w:t xml:space="preserve">- </w:t>
      </w:r>
      <w:r w:rsidRPr="00793A3C">
        <w:rPr>
          <w:spacing w:val="-4"/>
          <w:sz w:val="24"/>
          <w:szCs w:val="24"/>
        </w:rPr>
        <w:t>75 км.</w:t>
      </w:r>
    </w:p>
    <w:p w:rsidR="00E247E0" w:rsidRPr="00EC135A" w:rsidRDefault="00E247E0" w:rsidP="0083092F">
      <w:pPr>
        <w:spacing w:line="360" w:lineRule="auto"/>
        <w:ind w:firstLine="567"/>
        <w:jc w:val="both"/>
        <w:rPr>
          <w:sz w:val="24"/>
        </w:rPr>
      </w:pPr>
      <w:r w:rsidRPr="00EC135A">
        <w:rPr>
          <w:sz w:val="24"/>
        </w:rPr>
        <w:t xml:space="preserve">Район исследования </w:t>
      </w:r>
      <w:r w:rsidR="00966DFF">
        <w:rPr>
          <w:sz w:val="24"/>
        </w:rPr>
        <w:t>охватывал сегмент</w:t>
      </w:r>
      <w:r w:rsidRPr="00EC135A">
        <w:rPr>
          <w:sz w:val="24"/>
        </w:rPr>
        <w:t xml:space="preserve"> северной части бассейна, между мысом </w:t>
      </w:r>
      <w:r w:rsidR="00966DFF">
        <w:rPr>
          <w:sz w:val="24"/>
        </w:rPr>
        <w:t>Шайтанским</w:t>
      </w:r>
      <w:r w:rsidRPr="00EC135A">
        <w:rPr>
          <w:sz w:val="24"/>
        </w:rPr>
        <w:t xml:space="preserve"> и </w:t>
      </w:r>
      <w:r w:rsidR="00966DFF">
        <w:rPr>
          <w:sz w:val="24"/>
        </w:rPr>
        <w:t>п</w:t>
      </w:r>
      <w:r w:rsidRPr="00EC135A">
        <w:rPr>
          <w:sz w:val="24"/>
        </w:rPr>
        <w:t xml:space="preserve">. </w:t>
      </w:r>
      <w:r w:rsidR="00966DFF">
        <w:rPr>
          <w:sz w:val="24"/>
        </w:rPr>
        <w:t>Усть-Порт, в зональном отношении расположен</w:t>
      </w:r>
      <w:r w:rsidRPr="00EC135A">
        <w:rPr>
          <w:sz w:val="24"/>
        </w:rPr>
        <w:t xml:space="preserve"> на границе типичных, мохово-лишайниковых и южных, кустарниковых тундр. Высокоствольные (1,5 – 3 м) ивняки и ольшаники покрывают значительные площади на склонах холмов, по береговым обрывам, в днищах оврагов и долинах малых рек. Вершины холмов и слабоволнистые междуречья заняты мохово-лишайниковыми и кустарничковыми тундрами. Южнее р. Казанцевой, в подзоне кустарниковых тундр, ивняками и ольшаниками покрыта почти вся равнина, среди кустарников встречаются единичные лиственницы высотой до 5 м. На пойме эта зональная граница проходит севернее мыса Муксунинский.</w:t>
      </w:r>
    </w:p>
    <w:p w:rsidR="00E247E0" w:rsidRPr="00621908" w:rsidRDefault="00E247E0" w:rsidP="0083092F">
      <w:pPr>
        <w:spacing w:line="360" w:lineRule="auto"/>
        <w:ind w:firstLine="567"/>
        <w:jc w:val="both"/>
        <w:rPr>
          <w:spacing w:val="-6"/>
          <w:sz w:val="24"/>
        </w:rPr>
      </w:pPr>
      <w:r w:rsidRPr="00621908">
        <w:rPr>
          <w:spacing w:val="-6"/>
          <w:sz w:val="24"/>
        </w:rPr>
        <w:t xml:space="preserve">Почвенно-растительный покров пойменных участков зависит от режима осадконакопления и характера отложений. В условиях проточного режима, который характерен для прирусловых пойм и оголовков островов, отложения слагаются крупнопесчаным аллювием, почвы отличаются хорошей дренированностью, господством слоистых, примитивных и дерновых почв, преобладанием злаковых лугов и разреженных кустарниковых сообществ со злаковым травостоем. На большей части поймы господствует умеренно-выпотной и застойный водный режим. В </w:t>
      </w:r>
      <w:r w:rsidR="00966DFF">
        <w:rPr>
          <w:spacing w:val="-6"/>
          <w:sz w:val="24"/>
        </w:rPr>
        <w:t>составе</w:t>
      </w:r>
      <w:r w:rsidRPr="00621908">
        <w:rPr>
          <w:spacing w:val="-6"/>
          <w:sz w:val="24"/>
        </w:rPr>
        <w:t xml:space="preserve"> речных наносов преобладают мелкозернистые пески и легкие суглинки, на которых формируются главным образом дерновые глеевые почвы. В растительном покрове преобладают разнотравно-злаковые, или хвощевые луга и </w:t>
      </w:r>
      <w:r w:rsidR="00966DFF">
        <w:rPr>
          <w:spacing w:val="-6"/>
          <w:sz w:val="24"/>
        </w:rPr>
        <w:t xml:space="preserve">кустарники. Для участков пойм </w:t>
      </w:r>
      <w:r w:rsidRPr="00621908">
        <w:rPr>
          <w:spacing w:val="-6"/>
          <w:sz w:val="24"/>
        </w:rPr>
        <w:t>тыловых част</w:t>
      </w:r>
      <w:r w:rsidR="00966DFF">
        <w:rPr>
          <w:spacing w:val="-6"/>
          <w:sz w:val="24"/>
        </w:rPr>
        <w:t>ей</w:t>
      </w:r>
      <w:r w:rsidRPr="00621908">
        <w:rPr>
          <w:spacing w:val="-6"/>
          <w:sz w:val="24"/>
        </w:rPr>
        <w:t xml:space="preserve"> понижений на островных массивах, на берегах рукавов и пойменных проток, удалённых от основного русла, характерно заболачивание, </w:t>
      </w:r>
      <w:r w:rsidR="00966DFF">
        <w:rPr>
          <w:spacing w:val="-6"/>
          <w:sz w:val="24"/>
        </w:rPr>
        <w:t xml:space="preserve">которое </w:t>
      </w:r>
      <w:r w:rsidRPr="00621908">
        <w:rPr>
          <w:spacing w:val="-6"/>
          <w:sz w:val="24"/>
        </w:rPr>
        <w:t>сопровожда</w:t>
      </w:r>
      <w:r w:rsidR="00966DFF">
        <w:rPr>
          <w:spacing w:val="-6"/>
          <w:sz w:val="24"/>
        </w:rPr>
        <w:t>ется</w:t>
      </w:r>
      <w:r w:rsidRPr="00621908">
        <w:rPr>
          <w:spacing w:val="-6"/>
          <w:sz w:val="24"/>
        </w:rPr>
        <w:t xml:space="preserve"> формированием иловато-глеевых и торфяных почв</w:t>
      </w:r>
      <w:r w:rsidR="00966DFF">
        <w:rPr>
          <w:spacing w:val="-6"/>
          <w:sz w:val="24"/>
        </w:rPr>
        <w:t xml:space="preserve"> под осоковыми</w:t>
      </w:r>
      <w:r w:rsidRPr="00621908">
        <w:rPr>
          <w:spacing w:val="-6"/>
          <w:sz w:val="24"/>
        </w:rPr>
        <w:t xml:space="preserve"> луга</w:t>
      </w:r>
      <w:r w:rsidR="00966DFF">
        <w:rPr>
          <w:spacing w:val="-6"/>
          <w:sz w:val="24"/>
        </w:rPr>
        <w:t>ми</w:t>
      </w:r>
      <w:r w:rsidRPr="00621908">
        <w:rPr>
          <w:spacing w:val="-6"/>
          <w:sz w:val="24"/>
        </w:rPr>
        <w:t xml:space="preserve"> и кустарник</w:t>
      </w:r>
      <w:r w:rsidR="00966DFF">
        <w:rPr>
          <w:spacing w:val="-6"/>
          <w:sz w:val="24"/>
        </w:rPr>
        <w:t>ами</w:t>
      </w:r>
      <w:r w:rsidRPr="00621908">
        <w:rPr>
          <w:spacing w:val="-6"/>
          <w:sz w:val="24"/>
        </w:rPr>
        <w:t>.</w:t>
      </w:r>
    </w:p>
    <w:p w:rsidR="00E247E0" w:rsidRPr="00621908" w:rsidRDefault="00E247E0" w:rsidP="0083092F">
      <w:pPr>
        <w:spacing w:line="360" w:lineRule="auto"/>
        <w:ind w:firstLine="567"/>
        <w:jc w:val="both"/>
        <w:rPr>
          <w:bCs/>
          <w:spacing w:val="-6"/>
          <w:sz w:val="24"/>
          <w:szCs w:val="24"/>
        </w:rPr>
      </w:pPr>
      <w:r w:rsidRPr="00621908">
        <w:rPr>
          <w:spacing w:val="-6"/>
          <w:sz w:val="24"/>
          <w:szCs w:val="24"/>
        </w:rPr>
        <w:t xml:space="preserve">Район находится под воздействием двух мощных региональных источников техногенного загрязнения: </w:t>
      </w:r>
      <w:r w:rsidR="00966DFF">
        <w:rPr>
          <w:spacing w:val="-6"/>
          <w:sz w:val="24"/>
          <w:szCs w:val="24"/>
        </w:rPr>
        <w:t xml:space="preserve">горно-обогатительного комбината (ГОК) - </w:t>
      </w:r>
      <w:r w:rsidRPr="00621908">
        <w:rPr>
          <w:bCs/>
          <w:spacing w:val="-6"/>
          <w:sz w:val="24"/>
          <w:szCs w:val="24"/>
        </w:rPr>
        <w:t xml:space="preserve">концерна «Норильский никель», который выбрасывает в год до 12 тыс. тонн пыли, создавая зону влияния радиусом более 100 км </w:t>
      </w:r>
      <w:r w:rsidR="00EF15B1">
        <w:rPr>
          <w:bCs/>
          <w:spacing w:val="-6"/>
          <w:sz w:val="24"/>
          <w:szCs w:val="24"/>
        </w:rPr>
        <w:t>[Соломатин и др., 1989]</w:t>
      </w:r>
      <w:r w:rsidRPr="00621908">
        <w:rPr>
          <w:bCs/>
          <w:spacing w:val="-6"/>
          <w:sz w:val="24"/>
          <w:szCs w:val="24"/>
        </w:rPr>
        <w:t xml:space="preserve"> и Красноярск</w:t>
      </w:r>
      <w:r w:rsidR="00F87EE4">
        <w:rPr>
          <w:bCs/>
          <w:spacing w:val="-6"/>
          <w:sz w:val="24"/>
          <w:szCs w:val="24"/>
        </w:rPr>
        <w:t>ого горно-химического</w:t>
      </w:r>
      <w:r w:rsidRPr="00621908">
        <w:rPr>
          <w:bCs/>
          <w:spacing w:val="-6"/>
          <w:sz w:val="24"/>
          <w:szCs w:val="24"/>
        </w:rPr>
        <w:t xml:space="preserve"> комбинат</w:t>
      </w:r>
      <w:r w:rsidR="00F87EE4">
        <w:rPr>
          <w:bCs/>
          <w:spacing w:val="-6"/>
          <w:sz w:val="24"/>
          <w:szCs w:val="24"/>
        </w:rPr>
        <w:t>а</w:t>
      </w:r>
      <w:r w:rsidRPr="00621908">
        <w:rPr>
          <w:bCs/>
          <w:spacing w:val="-6"/>
          <w:sz w:val="24"/>
          <w:szCs w:val="24"/>
        </w:rPr>
        <w:t xml:space="preserve"> (ГХК), деятельность которого, начиная с 1956 года, привела к заметному загрязнению поймы р. Енисей техногенными радионуклидами (</w:t>
      </w:r>
      <w:r w:rsidR="00EF15B1" w:rsidRPr="00EF15B1">
        <w:rPr>
          <w:bCs/>
          <w:spacing w:val="-6"/>
          <w:sz w:val="24"/>
          <w:szCs w:val="24"/>
        </w:rPr>
        <w:t>[</w:t>
      </w:r>
      <w:r w:rsidR="00F87EE4">
        <w:rPr>
          <w:bCs/>
          <w:spacing w:val="-6"/>
          <w:sz w:val="24"/>
          <w:szCs w:val="24"/>
        </w:rPr>
        <w:t>Носов и др., 1993, 1996</w:t>
      </w:r>
      <w:r w:rsidRPr="00621908">
        <w:rPr>
          <w:bCs/>
          <w:spacing w:val="-6"/>
          <w:sz w:val="24"/>
          <w:szCs w:val="24"/>
        </w:rPr>
        <w:t xml:space="preserve">; </w:t>
      </w:r>
      <w:r w:rsidRPr="00621908">
        <w:rPr>
          <w:bCs/>
          <w:spacing w:val="-6"/>
          <w:sz w:val="24"/>
          <w:szCs w:val="24"/>
          <w:lang w:val="en-US"/>
        </w:rPr>
        <w:t>Vakulovsky</w:t>
      </w:r>
      <w:r w:rsidRPr="00621908">
        <w:rPr>
          <w:bCs/>
          <w:spacing w:val="-6"/>
          <w:sz w:val="24"/>
          <w:szCs w:val="24"/>
        </w:rPr>
        <w:t xml:space="preserve"> </w:t>
      </w:r>
      <w:r w:rsidRPr="00621908">
        <w:rPr>
          <w:bCs/>
          <w:spacing w:val="-6"/>
          <w:sz w:val="24"/>
          <w:szCs w:val="24"/>
          <w:lang w:val="en-US"/>
        </w:rPr>
        <w:t>et</w:t>
      </w:r>
      <w:r w:rsidRPr="00621908">
        <w:rPr>
          <w:bCs/>
          <w:spacing w:val="-6"/>
          <w:sz w:val="24"/>
          <w:szCs w:val="24"/>
        </w:rPr>
        <w:t xml:space="preserve"> </w:t>
      </w:r>
      <w:r w:rsidRPr="00621908">
        <w:rPr>
          <w:bCs/>
          <w:spacing w:val="-6"/>
          <w:sz w:val="24"/>
          <w:szCs w:val="24"/>
          <w:lang w:val="en-US"/>
        </w:rPr>
        <w:t>al</w:t>
      </w:r>
      <w:r w:rsidRPr="00621908">
        <w:rPr>
          <w:bCs/>
          <w:spacing w:val="-6"/>
          <w:sz w:val="24"/>
          <w:szCs w:val="24"/>
        </w:rPr>
        <w:t xml:space="preserve">., 1994; Кузнецов и др., 2000; Квасникова и др., 2000; Сухоруков и др., 2004; </w:t>
      </w:r>
      <w:r w:rsidRPr="00621908">
        <w:rPr>
          <w:bCs/>
          <w:spacing w:val="-6"/>
          <w:sz w:val="24"/>
          <w:szCs w:val="24"/>
          <w:lang w:val="en-US"/>
        </w:rPr>
        <w:t>Linnik</w:t>
      </w:r>
      <w:r w:rsidRPr="00621908">
        <w:rPr>
          <w:bCs/>
          <w:spacing w:val="-6"/>
          <w:sz w:val="24"/>
          <w:szCs w:val="24"/>
        </w:rPr>
        <w:t xml:space="preserve"> </w:t>
      </w:r>
      <w:r w:rsidRPr="00621908">
        <w:rPr>
          <w:bCs/>
          <w:spacing w:val="-6"/>
          <w:sz w:val="24"/>
          <w:szCs w:val="24"/>
          <w:lang w:val="en-US"/>
        </w:rPr>
        <w:t>et</w:t>
      </w:r>
      <w:r w:rsidRPr="00621908">
        <w:rPr>
          <w:bCs/>
          <w:spacing w:val="-6"/>
          <w:sz w:val="24"/>
          <w:szCs w:val="24"/>
        </w:rPr>
        <w:t xml:space="preserve"> </w:t>
      </w:r>
      <w:r w:rsidRPr="00621908">
        <w:rPr>
          <w:bCs/>
          <w:spacing w:val="-6"/>
          <w:sz w:val="24"/>
          <w:szCs w:val="24"/>
          <w:lang w:val="en-US"/>
        </w:rPr>
        <w:t>al</w:t>
      </w:r>
      <w:r w:rsidRPr="00621908">
        <w:rPr>
          <w:bCs/>
          <w:spacing w:val="-6"/>
          <w:sz w:val="24"/>
          <w:szCs w:val="24"/>
        </w:rPr>
        <w:t xml:space="preserve">., 2006; Тертышник, 2007; </w:t>
      </w:r>
      <w:r w:rsidRPr="00621908">
        <w:rPr>
          <w:bCs/>
          <w:spacing w:val="-6"/>
          <w:sz w:val="24"/>
          <w:szCs w:val="24"/>
          <w:lang w:val="en-US"/>
        </w:rPr>
        <w:t>Bondareva</w:t>
      </w:r>
      <w:r w:rsidRPr="00621908">
        <w:rPr>
          <w:bCs/>
          <w:spacing w:val="-6"/>
          <w:sz w:val="24"/>
          <w:szCs w:val="24"/>
        </w:rPr>
        <w:t xml:space="preserve">, </w:t>
      </w:r>
      <w:r w:rsidR="00F87EE4">
        <w:rPr>
          <w:bCs/>
          <w:spacing w:val="-6"/>
          <w:sz w:val="24"/>
          <w:szCs w:val="24"/>
          <w:lang w:val="en-US"/>
        </w:rPr>
        <w:t>A</w:t>
      </w:r>
      <w:r w:rsidR="00F87EE4">
        <w:rPr>
          <w:bCs/>
          <w:spacing w:val="-6"/>
          <w:sz w:val="24"/>
          <w:szCs w:val="24"/>
        </w:rPr>
        <w:t>.</w:t>
      </w:r>
      <w:r w:rsidR="00F87EE4">
        <w:rPr>
          <w:bCs/>
          <w:spacing w:val="-6"/>
          <w:sz w:val="24"/>
          <w:szCs w:val="24"/>
          <w:lang w:val="en-US"/>
        </w:rPr>
        <w:t>Y</w:t>
      </w:r>
      <w:r w:rsidR="00F87EE4" w:rsidRPr="00F87EE4">
        <w:rPr>
          <w:bCs/>
          <w:spacing w:val="-6"/>
          <w:sz w:val="24"/>
          <w:szCs w:val="24"/>
        </w:rPr>
        <w:t xml:space="preserve">. </w:t>
      </w:r>
      <w:r w:rsidRPr="00621908">
        <w:rPr>
          <w:bCs/>
          <w:spacing w:val="-6"/>
          <w:sz w:val="24"/>
          <w:szCs w:val="24"/>
          <w:lang w:val="en-US"/>
        </w:rPr>
        <w:t>Bolsunovskii</w:t>
      </w:r>
      <w:r w:rsidRPr="00621908">
        <w:rPr>
          <w:bCs/>
          <w:spacing w:val="-6"/>
          <w:sz w:val="24"/>
          <w:szCs w:val="24"/>
        </w:rPr>
        <w:t>, 2008</w:t>
      </w:r>
      <w:r w:rsidR="00EF15B1" w:rsidRPr="00EF15B1">
        <w:rPr>
          <w:bCs/>
          <w:spacing w:val="-6"/>
          <w:sz w:val="24"/>
          <w:szCs w:val="24"/>
        </w:rPr>
        <w:t xml:space="preserve">; </w:t>
      </w:r>
      <w:r w:rsidR="00EF15B1" w:rsidRPr="005232CD">
        <w:rPr>
          <w:bCs/>
          <w:spacing w:val="-6"/>
          <w:sz w:val="24"/>
          <w:szCs w:val="24"/>
          <w:lang w:val="en-US"/>
        </w:rPr>
        <w:t>Novikov</w:t>
      </w:r>
      <w:r w:rsidR="00EF15B1" w:rsidRPr="005232CD">
        <w:rPr>
          <w:bCs/>
          <w:spacing w:val="-6"/>
          <w:sz w:val="24"/>
          <w:szCs w:val="24"/>
        </w:rPr>
        <w:t>, 2013]</w:t>
      </w:r>
      <w:r w:rsidRPr="005232CD">
        <w:rPr>
          <w:bCs/>
          <w:spacing w:val="-6"/>
          <w:sz w:val="24"/>
          <w:szCs w:val="24"/>
        </w:rPr>
        <w:t xml:space="preserve"> и др.). </w:t>
      </w:r>
      <w:r w:rsidRPr="005232CD">
        <w:rPr>
          <w:bCs/>
          <w:spacing w:val="-6"/>
          <w:sz w:val="24"/>
          <w:szCs w:val="24"/>
          <w:lang w:val="en-US"/>
        </w:rPr>
        <w:t>C</w:t>
      </w:r>
      <w:r w:rsidRPr="005232CD">
        <w:rPr>
          <w:bCs/>
          <w:spacing w:val="-6"/>
          <w:sz w:val="24"/>
          <w:szCs w:val="24"/>
        </w:rPr>
        <w:t>бросы Красноярского ГХК, ориентированного на выработку «оружейного</w:t>
      </w:r>
      <w:r w:rsidRPr="00621908">
        <w:rPr>
          <w:bCs/>
          <w:spacing w:val="-6"/>
          <w:sz w:val="24"/>
          <w:szCs w:val="24"/>
        </w:rPr>
        <w:t xml:space="preserve"> плутония», включали воду, используемую для охлаждения трех промышленных реакторов, дренажные воды промобъекта, воду, используемую в регенераторах на промывных установках водоподготовки, воду из санпропускников, а также отмывочные воды от дезактивации помещений и транспорта. </w:t>
      </w:r>
    </w:p>
    <w:p w:rsidR="00E247E0" w:rsidRPr="00EC135A" w:rsidRDefault="00E247E0" w:rsidP="0083092F">
      <w:pPr>
        <w:spacing w:line="360" w:lineRule="auto"/>
        <w:ind w:firstLine="567"/>
        <w:jc w:val="both"/>
        <w:rPr>
          <w:bCs/>
          <w:sz w:val="24"/>
          <w:szCs w:val="24"/>
        </w:rPr>
      </w:pPr>
      <w:r w:rsidRPr="00EC135A">
        <w:rPr>
          <w:bCs/>
          <w:sz w:val="24"/>
          <w:szCs w:val="24"/>
        </w:rPr>
        <w:t xml:space="preserve">Кроме того, </w:t>
      </w:r>
      <w:r w:rsidR="00AE4CBA">
        <w:rPr>
          <w:bCs/>
          <w:sz w:val="24"/>
          <w:szCs w:val="24"/>
        </w:rPr>
        <w:t xml:space="preserve">в </w:t>
      </w:r>
      <w:r w:rsidRPr="00EC135A">
        <w:rPr>
          <w:bCs/>
          <w:sz w:val="24"/>
          <w:szCs w:val="24"/>
        </w:rPr>
        <w:t>район</w:t>
      </w:r>
      <w:r w:rsidR="00AE4CBA">
        <w:rPr>
          <w:bCs/>
          <w:sz w:val="24"/>
          <w:szCs w:val="24"/>
        </w:rPr>
        <w:t>е им</w:t>
      </w:r>
      <w:r w:rsidR="00AE4CBA" w:rsidRPr="00AE4CBA">
        <w:rPr>
          <w:bCs/>
          <w:sz w:val="24"/>
          <w:szCs w:val="24"/>
        </w:rPr>
        <w:t>еет место</w:t>
      </w:r>
      <w:r w:rsidRPr="00EC135A">
        <w:rPr>
          <w:bCs/>
          <w:sz w:val="24"/>
          <w:szCs w:val="24"/>
        </w:rPr>
        <w:t xml:space="preserve"> глобально</w:t>
      </w:r>
      <w:r w:rsidR="00AE4CBA">
        <w:rPr>
          <w:bCs/>
          <w:sz w:val="24"/>
          <w:szCs w:val="24"/>
        </w:rPr>
        <w:t>е</w:t>
      </w:r>
      <w:r w:rsidRPr="00EC135A">
        <w:rPr>
          <w:bCs/>
          <w:sz w:val="24"/>
          <w:szCs w:val="24"/>
        </w:rPr>
        <w:t xml:space="preserve"> радиоактивно</w:t>
      </w:r>
      <w:r w:rsidR="00AE4CBA">
        <w:rPr>
          <w:bCs/>
          <w:sz w:val="24"/>
          <w:szCs w:val="24"/>
        </w:rPr>
        <w:t>е</w:t>
      </w:r>
      <w:r w:rsidRPr="00EC135A">
        <w:rPr>
          <w:bCs/>
          <w:sz w:val="24"/>
          <w:szCs w:val="24"/>
        </w:rPr>
        <w:t xml:space="preserve"> загрязнени</w:t>
      </w:r>
      <w:r w:rsidR="00AE4CBA">
        <w:rPr>
          <w:bCs/>
          <w:sz w:val="24"/>
          <w:szCs w:val="24"/>
        </w:rPr>
        <w:t>е</w:t>
      </w:r>
      <w:r w:rsidRPr="00EC135A">
        <w:rPr>
          <w:bCs/>
          <w:sz w:val="24"/>
          <w:szCs w:val="24"/>
        </w:rPr>
        <w:t>, обусловленно</w:t>
      </w:r>
      <w:r w:rsidR="00AE4CBA">
        <w:rPr>
          <w:bCs/>
          <w:sz w:val="24"/>
          <w:szCs w:val="24"/>
        </w:rPr>
        <w:t>е</w:t>
      </w:r>
      <w:r w:rsidRPr="00EC135A">
        <w:rPr>
          <w:bCs/>
          <w:sz w:val="24"/>
          <w:szCs w:val="24"/>
        </w:rPr>
        <w:t xml:space="preserve"> атмосферными испытаниями ядерного оружия и </w:t>
      </w:r>
      <w:r w:rsidR="00F87EE4">
        <w:rPr>
          <w:bCs/>
          <w:sz w:val="24"/>
          <w:szCs w:val="24"/>
        </w:rPr>
        <w:t>крупными радиационными авариями уровня аварии в У</w:t>
      </w:r>
      <w:r w:rsidRPr="00EC135A">
        <w:rPr>
          <w:bCs/>
          <w:sz w:val="24"/>
          <w:szCs w:val="24"/>
        </w:rPr>
        <w:t>индскейле 1957 г</w:t>
      </w:r>
      <w:r w:rsidR="00F87EE4">
        <w:rPr>
          <w:bCs/>
          <w:sz w:val="24"/>
          <w:szCs w:val="24"/>
        </w:rPr>
        <w:t>.</w:t>
      </w:r>
      <w:r w:rsidRPr="00EC135A">
        <w:rPr>
          <w:bCs/>
          <w:sz w:val="24"/>
          <w:szCs w:val="24"/>
        </w:rPr>
        <w:t xml:space="preserve"> или </w:t>
      </w:r>
      <w:r w:rsidR="00AE4CBA">
        <w:rPr>
          <w:bCs/>
          <w:sz w:val="24"/>
          <w:szCs w:val="24"/>
        </w:rPr>
        <w:t xml:space="preserve">в </w:t>
      </w:r>
      <w:r w:rsidRPr="00EC135A">
        <w:rPr>
          <w:bCs/>
          <w:sz w:val="24"/>
          <w:szCs w:val="24"/>
        </w:rPr>
        <w:t>Чернобыл</w:t>
      </w:r>
      <w:r w:rsidR="00AE4CBA">
        <w:rPr>
          <w:bCs/>
          <w:sz w:val="24"/>
          <w:szCs w:val="24"/>
        </w:rPr>
        <w:t>е</w:t>
      </w:r>
      <w:r w:rsidRPr="00EC135A">
        <w:rPr>
          <w:bCs/>
          <w:sz w:val="24"/>
          <w:szCs w:val="24"/>
        </w:rPr>
        <w:t xml:space="preserve"> 1986</w:t>
      </w:r>
      <w:r w:rsidR="00F87EE4">
        <w:rPr>
          <w:bCs/>
          <w:sz w:val="24"/>
          <w:szCs w:val="24"/>
        </w:rPr>
        <w:t xml:space="preserve"> г</w:t>
      </w:r>
      <w:r w:rsidRPr="00EC135A">
        <w:rPr>
          <w:bCs/>
          <w:sz w:val="24"/>
          <w:szCs w:val="24"/>
        </w:rPr>
        <w:t xml:space="preserve">. </w:t>
      </w:r>
    </w:p>
    <w:p w:rsidR="00E247E0" w:rsidRPr="00EC135A" w:rsidRDefault="00F87EE4" w:rsidP="0083092F">
      <w:pPr>
        <w:spacing w:line="360" w:lineRule="auto"/>
        <w:ind w:firstLine="567"/>
        <w:jc w:val="both"/>
        <w:textAlignment w:val="baseline"/>
        <w:rPr>
          <w:color w:val="000000"/>
          <w:kern w:val="24"/>
          <w:sz w:val="24"/>
          <w:szCs w:val="24"/>
        </w:rPr>
      </w:pPr>
      <w:r>
        <w:rPr>
          <w:color w:val="000000"/>
          <w:kern w:val="24"/>
          <w:sz w:val="24"/>
          <w:szCs w:val="24"/>
        </w:rPr>
        <w:t>Как показали данные</w:t>
      </w:r>
      <w:r w:rsidR="00E247E0" w:rsidRPr="00EC135A">
        <w:rPr>
          <w:color w:val="000000"/>
          <w:kern w:val="24"/>
          <w:sz w:val="24"/>
          <w:szCs w:val="24"/>
        </w:rPr>
        <w:t xml:space="preserve"> проведенной в 1993 аэрогаммасъемки </w:t>
      </w:r>
      <w:r w:rsidR="00EF15B1" w:rsidRPr="00EF15B1">
        <w:rPr>
          <w:color w:val="000000"/>
          <w:kern w:val="24"/>
          <w:sz w:val="24"/>
          <w:szCs w:val="24"/>
        </w:rPr>
        <w:t>[</w:t>
      </w:r>
      <w:r>
        <w:rPr>
          <w:color w:val="000000"/>
          <w:kern w:val="24"/>
          <w:sz w:val="24"/>
          <w:szCs w:val="24"/>
        </w:rPr>
        <w:t>Квасникова и др., 2000</w:t>
      </w:r>
      <w:r w:rsidR="00EF15B1" w:rsidRPr="00EF15B1">
        <w:rPr>
          <w:color w:val="000000"/>
          <w:kern w:val="24"/>
          <w:sz w:val="24"/>
          <w:szCs w:val="24"/>
        </w:rPr>
        <w:t>]</w:t>
      </w:r>
      <w:r w:rsidR="00E247E0" w:rsidRPr="00EC135A">
        <w:rPr>
          <w:color w:val="000000"/>
          <w:kern w:val="24"/>
          <w:sz w:val="24"/>
          <w:szCs w:val="24"/>
        </w:rPr>
        <w:t xml:space="preserve">, загрязнение поймы р. Енисей </w:t>
      </w:r>
      <w:r w:rsidR="00E247E0" w:rsidRPr="00EC135A">
        <w:rPr>
          <w:color w:val="000000"/>
          <w:kern w:val="24"/>
          <w:sz w:val="24"/>
          <w:szCs w:val="24"/>
          <w:vertAlign w:val="superscript"/>
        </w:rPr>
        <w:t>137</w:t>
      </w:r>
      <w:r w:rsidR="00E247E0" w:rsidRPr="00EC135A">
        <w:rPr>
          <w:color w:val="000000"/>
          <w:kern w:val="24"/>
          <w:sz w:val="24"/>
          <w:szCs w:val="24"/>
          <w:lang w:val="en-US"/>
        </w:rPr>
        <w:t>Cs</w:t>
      </w:r>
      <w:r w:rsidR="00E247E0" w:rsidRPr="00EC135A">
        <w:rPr>
          <w:color w:val="000000"/>
          <w:kern w:val="24"/>
          <w:sz w:val="24"/>
          <w:szCs w:val="24"/>
        </w:rPr>
        <w:t xml:space="preserve"> заметно доминирует над общим фоном и имеет очевидную тенденцию к уменьшению по мере удаления от точки выброса - </w:t>
      </w:r>
      <w:r w:rsidR="00E247E0" w:rsidRPr="00EC135A">
        <w:rPr>
          <w:bCs/>
          <w:color w:val="000000"/>
          <w:kern w:val="24"/>
          <w:sz w:val="24"/>
          <w:szCs w:val="24"/>
        </w:rPr>
        <w:t xml:space="preserve">Красноярского ГХК. </w:t>
      </w:r>
      <w:r w:rsidR="00E247E0" w:rsidRPr="00EC135A">
        <w:rPr>
          <w:color w:val="000000"/>
          <w:kern w:val="24"/>
          <w:sz w:val="24"/>
          <w:szCs w:val="24"/>
        </w:rPr>
        <w:t>Причем, за счет специфики протекания русловых процессов на протяжении первых 320 км имеет место значительная разница не только в уровнях загрязнения, но и в тенденции изменения уровня загрязнения, отслеженного вдол</w:t>
      </w:r>
      <w:r>
        <w:rPr>
          <w:color w:val="000000"/>
          <w:kern w:val="24"/>
          <w:sz w:val="24"/>
          <w:szCs w:val="24"/>
        </w:rPr>
        <w:t>ь правого и левого берегов реки</w:t>
      </w:r>
      <w:r w:rsidR="00E247E0" w:rsidRPr="00EC135A">
        <w:rPr>
          <w:color w:val="000000"/>
          <w:kern w:val="24"/>
          <w:sz w:val="24"/>
          <w:szCs w:val="24"/>
        </w:rPr>
        <w:t xml:space="preserve"> (</w:t>
      </w:r>
      <w:r>
        <w:rPr>
          <w:color w:val="000000"/>
          <w:kern w:val="24"/>
          <w:sz w:val="24"/>
          <w:szCs w:val="24"/>
        </w:rPr>
        <w:t>р</w:t>
      </w:r>
      <w:r w:rsidR="00E247E0" w:rsidRPr="00EC135A">
        <w:rPr>
          <w:color w:val="000000"/>
          <w:kern w:val="24"/>
          <w:sz w:val="24"/>
          <w:szCs w:val="24"/>
        </w:rPr>
        <w:t xml:space="preserve">исунок </w:t>
      </w:r>
      <w:r w:rsidR="00AE4CBA">
        <w:rPr>
          <w:color w:val="000000"/>
          <w:kern w:val="24"/>
          <w:sz w:val="24"/>
          <w:szCs w:val="24"/>
        </w:rPr>
        <w:t>4</w:t>
      </w:r>
      <w:r w:rsidR="000E659C">
        <w:rPr>
          <w:color w:val="000000"/>
          <w:kern w:val="24"/>
          <w:sz w:val="24"/>
          <w:szCs w:val="24"/>
        </w:rPr>
        <w:t>.8</w:t>
      </w:r>
      <w:r w:rsidR="00E247E0" w:rsidRPr="00EC135A">
        <w:rPr>
          <w:color w:val="000000"/>
          <w:kern w:val="24"/>
          <w:sz w:val="24"/>
          <w:szCs w:val="24"/>
        </w:rPr>
        <w:t>)</w:t>
      </w:r>
    </w:p>
    <w:p w:rsidR="00E247E0" w:rsidRDefault="00E247E0" w:rsidP="0083092F">
      <w:pPr>
        <w:spacing w:line="360" w:lineRule="auto"/>
        <w:ind w:firstLine="567"/>
        <w:jc w:val="both"/>
        <w:textAlignment w:val="baseline"/>
        <w:rPr>
          <w:color w:val="000000"/>
          <w:kern w:val="24"/>
          <w:sz w:val="24"/>
          <w:szCs w:val="24"/>
        </w:rPr>
      </w:pPr>
      <w:r w:rsidRPr="00EC135A">
        <w:rPr>
          <w:color w:val="000000"/>
          <w:kern w:val="24"/>
          <w:sz w:val="24"/>
          <w:szCs w:val="24"/>
        </w:rPr>
        <w:t xml:space="preserve">Характерной особенностью является </w:t>
      </w:r>
      <w:r w:rsidR="00621908">
        <w:rPr>
          <w:color w:val="000000"/>
          <w:kern w:val="24"/>
          <w:sz w:val="24"/>
          <w:szCs w:val="24"/>
        </w:rPr>
        <w:t>на</w:t>
      </w:r>
      <w:r w:rsidR="00621908" w:rsidRPr="00621908">
        <w:rPr>
          <w:color w:val="000000"/>
          <w:kern w:val="24"/>
          <w:sz w:val="24"/>
          <w:szCs w:val="24"/>
        </w:rPr>
        <w:t>копление</w:t>
      </w:r>
      <w:r w:rsidRPr="00EC135A">
        <w:rPr>
          <w:color w:val="000000"/>
          <w:kern w:val="24"/>
          <w:sz w:val="24"/>
          <w:szCs w:val="24"/>
        </w:rPr>
        <w:t xml:space="preserve"> </w:t>
      </w:r>
      <w:r w:rsidRPr="00EC135A">
        <w:rPr>
          <w:color w:val="000000"/>
          <w:kern w:val="24"/>
          <w:sz w:val="24"/>
          <w:szCs w:val="24"/>
          <w:vertAlign w:val="superscript"/>
        </w:rPr>
        <w:t>137</w:t>
      </w:r>
      <w:r w:rsidRPr="00EC135A">
        <w:rPr>
          <w:color w:val="000000"/>
          <w:kern w:val="24"/>
          <w:sz w:val="24"/>
          <w:szCs w:val="24"/>
          <w:lang w:val="en-US"/>
        </w:rPr>
        <w:t>Cs</w:t>
      </w:r>
      <w:r w:rsidRPr="00EC135A">
        <w:rPr>
          <w:color w:val="000000"/>
          <w:kern w:val="24"/>
          <w:sz w:val="24"/>
          <w:szCs w:val="24"/>
        </w:rPr>
        <w:t>, наблюдаемое на удалении 800 км от источника</w:t>
      </w:r>
      <w:r w:rsidR="000E659C">
        <w:rPr>
          <w:color w:val="000000"/>
          <w:kern w:val="24"/>
          <w:sz w:val="24"/>
          <w:szCs w:val="24"/>
        </w:rPr>
        <w:t xml:space="preserve"> (рисунок 4.8</w:t>
      </w:r>
      <w:r w:rsidR="007F34A6">
        <w:rPr>
          <w:color w:val="000000"/>
          <w:kern w:val="24"/>
          <w:sz w:val="24"/>
          <w:szCs w:val="24"/>
        </w:rPr>
        <w:t xml:space="preserve"> А, Б</w:t>
      </w:r>
      <w:r w:rsidR="000E659C">
        <w:rPr>
          <w:color w:val="000000"/>
          <w:kern w:val="24"/>
          <w:sz w:val="24"/>
          <w:szCs w:val="24"/>
        </w:rPr>
        <w:t>)</w:t>
      </w:r>
      <w:r w:rsidRPr="00EC135A">
        <w:rPr>
          <w:color w:val="000000"/>
          <w:kern w:val="24"/>
          <w:sz w:val="24"/>
          <w:szCs w:val="24"/>
        </w:rPr>
        <w:t xml:space="preserve">, а также накопление радиоизотопов </w:t>
      </w:r>
      <w:r w:rsidRPr="00EC135A">
        <w:rPr>
          <w:color w:val="000000"/>
          <w:kern w:val="24"/>
          <w:sz w:val="24"/>
          <w:szCs w:val="24"/>
          <w:vertAlign w:val="superscript"/>
        </w:rPr>
        <w:t>65</w:t>
      </w:r>
      <w:r w:rsidRPr="00EC135A">
        <w:rPr>
          <w:color w:val="000000"/>
          <w:kern w:val="24"/>
          <w:sz w:val="24"/>
          <w:szCs w:val="24"/>
          <w:lang w:val="en-US"/>
        </w:rPr>
        <w:t>Zn</w:t>
      </w:r>
      <w:r w:rsidRPr="00EC135A">
        <w:rPr>
          <w:color w:val="000000"/>
          <w:kern w:val="24"/>
          <w:sz w:val="24"/>
          <w:szCs w:val="24"/>
        </w:rPr>
        <w:t xml:space="preserve">, </w:t>
      </w:r>
      <w:r w:rsidRPr="00EC135A">
        <w:rPr>
          <w:color w:val="000000"/>
          <w:kern w:val="24"/>
          <w:sz w:val="24"/>
          <w:szCs w:val="24"/>
          <w:vertAlign w:val="superscript"/>
        </w:rPr>
        <w:t>60</w:t>
      </w:r>
      <w:r w:rsidRPr="00EC135A">
        <w:rPr>
          <w:color w:val="000000"/>
          <w:kern w:val="24"/>
          <w:sz w:val="24"/>
          <w:szCs w:val="24"/>
          <w:lang w:val="en-US"/>
        </w:rPr>
        <w:t>Co</w:t>
      </w:r>
      <w:r w:rsidRPr="00EC135A">
        <w:rPr>
          <w:color w:val="000000"/>
          <w:kern w:val="24"/>
          <w:sz w:val="24"/>
          <w:szCs w:val="24"/>
        </w:rPr>
        <w:t xml:space="preserve">, </w:t>
      </w:r>
      <w:r w:rsidRPr="00EC135A">
        <w:rPr>
          <w:color w:val="000000"/>
          <w:kern w:val="24"/>
          <w:sz w:val="24"/>
          <w:szCs w:val="24"/>
          <w:vertAlign w:val="superscript"/>
        </w:rPr>
        <w:t>54</w:t>
      </w:r>
      <w:r w:rsidRPr="00EC135A">
        <w:rPr>
          <w:color w:val="000000"/>
          <w:kern w:val="24"/>
          <w:sz w:val="24"/>
          <w:szCs w:val="24"/>
          <w:lang w:val="en-US"/>
        </w:rPr>
        <w:t>Mn</w:t>
      </w:r>
      <w:r w:rsidRPr="00EC135A">
        <w:rPr>
          <w:color w:val="000000"/>
          <w:kern w:val="24"/>
          <w:sz w:val="24"/>
          <w:szCs w:val="24"/>
        </w:rPr>
        <w:t xml:space="preserve"> в донных отложениях, отмечаемое на удалении до 200 км от точки выброса (рисунок </w:t>
      </w:r>
      <w:r w:rsidR="007F34A6">
        <w:rPr>
          <w:color w:val="000000"/>
          <w:kern w:val="24"/>
          <w:sz w:val="24"/>
          <w:szCs w:val="24"/>
        </w:rPr>
        <w:t>4.8 В</w:t>
      </w:r>
      <w:r w:rsidRPr="00EC135A">
        <w:rPr>
          <w:color w:val="000000"/>
          <w:kern w:val="24"/>
          <w:sz w:val="24"/>
          <w:szCs w:val="24"/>
        </w:rPr>
        <w:t>).</w:t>
      </w:r>
    </w:p>
    <w:p w:rsidR="00621908" w:rsidRPr="00621908" w:rsidRDefault="00300DC6" w:rsidP="007F34A6">
      <w:pPr>
        <w:spacing w:line="360" w:lineRule="auto"/>
        <w:ind w:firstLine="567"/>
        <w:jc w:val="both"/>
        <w:textAlignment w:val="baseline"/>
        <w:rPr>
          <w:bCs/>
          <w:sz w:val="16"/>
          <w:szCs w:val="16"/>
        </w:rPr>
      </w:pPr>
      <w:r w:rsidRPr="00447159">
        <w:rPr>
          <w:bCs/>
          <w:noProof/>
          <w:sz w:val="22"/>
          <w:szCs w:val="22"/>
        </w:rPr>
        <w:drawing>
          <wp:anchor distT="0" distB="0" distL="114300" distR="114300" simplePos="0" relativeHeight="251725824" behindDoc="0" locked="0" layoutInCell="1" allowOverlap="1" wp14:anchorId="5D8A2349" wp14:editId="1778A0C2">
            <wp:simplePos x="0" y="0"/>
            <wp:positionH relativeFrom="column">
              <wp:posOffset>4452620</wp:posOffset>
            </wp:positionH>
            <wp:positionV relativeFrom="paragraph">
              <wp:posOffset>12065</wp:posOffset>
            </wp:positionV>
            <wp:extent cx="1828165" cy="2965450"/>
            <wp:effectExtent l="0" t="0" r="0" b="0"/>
            <wp:wrapSquare wrapText="bothSides"/>
            <wp:docPr id="538" name="Рисунок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9"/>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1828165" cy="2965450"/>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p>
    <w:p w:rsidR="00545A3F" w:rsidRDefault="00300DC6" w:rsidP="00545A3F">
      <w:pPr>
        <w:spacing w:line="360" w:lineRule="auto"/>
        <w:rPr>
          <w:bCs/>
        </w:rPr>
      </w:pPr>
      <w:r>
        <w:rPr>
          <w:noProof/>
        </w:rPr>
        <w:drawing>
          <wp:anchor distT="0" distB="0" distL="114300" distR="114300" simplePos="0" relativeHeight="251640832" behindDoc="0" locked="0" layoutInCell="1" allowOverlap="1" wp14:anchorId="24168330" wp14:editId="0EB39026">
            <wp:simplePos x="0" y="0"/>
            <wp:positionH relativeFrom="column">
              <wp:posOffset>2223770</wp:posOffset>
            </wp:positionH>
            <wp:positionV relativeFrom="paragraph">
              <wp:posOffset>382905</wp:posOffset>
            </wp:positionV>
            <wp:extent cx="2159000" cy="1955800"/>
            <wp:effectExtent l="0" t="0" r="0" b="0"/>
            <wp:wrapSquare wrapText="bothSides"/>
            <wp:docPr id="536" name="Рисунок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0"/>
                    <pic:cNvPicPr>
                      <a:picLocks noChangeAspect="1" noChangeArrowheads="1"/>
                    </pic:cNvPicPr>
                  </pic:nvPicPr>
                  <pic:blipFill>
                    <a:blip r:embed="rId68" cstate="print"/>
                    <a:srcRect/>
                    <a:stretch>
                      <a:fillRect/>
                    </a:stretch>
                  </pic:blipFill>
                  <pic:spPr bwMode="auto">
                    <a:xfrm>
                      <a:off x="0" y="0"/>
                      <a:ext cx="2159000" cy="19558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39808" behindDoc="0" locked="0" layoutInCell="1" allowOverlap="1" wp14:anchorId="368A18A1" wp14:editId="6ADFBB04">
            <wp:simplePos x="0" y="0"/>
            <wp:positionH relativeFrom="column">
              <wp:posOffset>7620</wp:posOffset>
            </wp:positionH>
            <wp:positionV relativeFrom="paragraph">
              <wp:posOffset>382905</wp:posOffset>
            </wp:positionV>
            <wp:extent cx="2216150" cy="1955800"/>
            <wp:effectExtent l="0" t="0" r="0" b="0"/>
            <wp:wrapSquare wrapText="bothSides"/>
            <wp:docPr id="537" name="Рисунок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9"/>
                    <pic:cNvPicPr>
                      <a:picLocks noChangeAspect="1" noChangeArrowheads="1"/>
                    </pic:cNvPicPr>
                  </pic:nvPicPr>
                  <pic:blipFill>
                    <a:blip r:embed="rId69" cstate="print"/>
                    <a:srcRect/>
                    <a:stretch>
                      <a:fillRect/>
                    </a:stretch>
                  </pic:blipFill>
                  <pic:spPr bwMode="auto">
                    <a:xfrm>
                      <a:off x="0" y="0"/>
                      <a:ext cx="2216150" cy="19558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p w:rsidR="00545A3F" w:rsidRDefault="00545A3F" w:rsidP="00545A3F">
      <w:pPr>
        <w:spacing w:line="360" w:lineRule="auto"/>
        <w:rPr>
          <w:bCs/>
        </w:rPr>
      </w:pPr>
    </w:p>
    <w:p w:rsidR="00545A3F" w:rsidRDefault="00545A3F" w:rsidP="00545A3F">
      <w:pPr>
        <w:spacing w:line="360" w:lineRule="auto"/>
        <w:rPr>
          <w:bCs/>
        </w:rPr>
      </w:pPr>
    </w:p>
    <w:p w:rsidR="00545A3F" w:rsidRPr="00EC135A" w:rsidRDefault="00545A3F" w:rsidP="00545A3F">
      <w:pPr>
        <w:spacing w:line="360" w:lineRule="auto"/>
        <w:rPr>
          <w:bCs/>
        </w:rPr>
      </w:pPr>
      <w:r w:rsidRPr="00EC135A">
        <w:rPr>
          <w:bCs/>
        </w:rPr>
        <w:tab/>
      </w:r>
      <w:r w:rsidRPr="007F34A6">
        <w:rPr>
          <w:bCs/>
        </w:rPr>
        <w:tab/>
      </w:r>
      <w:r w:rsidRPr="00EC135A">
        <w:rPr>
          <w:bCs/>
        </w:rPr>
        <w:t>А</w:t>
      </w:r>
      <w:r w:rsidRPr="00EC135A">
        <w:rPr>
          <w:bCs/>
        </w:rPr>
        <w:tab/>
      </w:r>
      <w:r>
        <w:rPr>
          <w:bCs/>
        </w:rPr>
        <w:tab/>
      </w:r>
      <w:r>
        <w:rPr>
          <w:bCs/>
        </w:rPr>
        <w:tab/>
      </w:r>
      <w:r w:rsidR="00300DC6">
        <w:rPr>
          <w:bCs/>
        </w:rPr>
        <w:tab/>
      </w:r>
      <w:r>
        <w:rPr>
          <w:bCs/>
        </w:rPr>
        <w:tab/>
      </w:r>
      <w:r w:rsidRPr="00EC135A">
        <w:rPr>
          <w:bCs/>
        </w:rPr>
        <w:t>Б</w:t>
      </w:r>
    </w:p>
    <w:tbl>
      <w:tblPr>
        <w:tblStyle w:val="af"/>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196"/>
        <w:gridCol w:w="2941"/>
      </w:tblGrid>
      <w:tr w:rsidR="00545A3F" w:rsidTr="006E365D">
        <w:tc>
          <w:tcPr>
            <w:tcW w:w="7196" w:type="dxa"/>
          </w:tcPr>
          <w:p w:rsidR="006E365D" w:rsidRDefault="006E365D" w:rsidP="006E365D">
            <w:pPr>
              <w:spacing w:line="360" w:lineRule="auto"/>
              <w:jc w:val="center"/>
              <w:rPr>
                <w:rFonts w:ascii="Times New Roman" w:hAnsi="Times New Roman"/>
                <w:bCs/>
                <w:sz w:val="24"/>
                <w:szCs w:val="24"/>
              </w:rPr>
            </w:pPr>
          </w:p>
          <w:p w:rsidR="00300DC6" w:rsidRPr="00BD74B6" w:rsidRDefault="00300DC6" w:rsidP="006E365D">
            <w:pPr>
              <w:spacing w:line="360" w:lineRule="auto"/>
              <w:jc w:val="center"/>
              <w:rPr>
                <w:rFonts w:ascii="Times New Roman" w:hAnsi="Times New Roman"/>
                <w:bCs/>
                <w:sz w:val="24"/>
                <w:szCs w:val="24"/>
              </w:rPr>
            </w:pPr>
          </w:p>
          <w:p w:rsidR="00545A3F" w:rsidRPr="006E365D" w:rsidRDefault="00545A3F" w:rsidP="006E365D">
            <w:pPr>
              <w:spacing w:line="360" w:lineRule="auto"/>
              <w:jc w:val="center"/>
              <w:rPr>
                <w:rFonts w:ascii="Times New Roman" w:hAnsi="Times New Roman"/>
                <w:bCs/>
                <w:sz w:val="24"/>
                <w:szCs w:val="24"/>
              </w:rPr>
            </w:pPr>
            <w:r w:rsidRPr="006E365D">
              <w:rPr>
                <w:rFonts w:ascii="Times New Roman" w:hAnsi="Times New Roman"/>
                <w:bCs/>
                <w:sz w:val="24"/>
                <w:szCs w:val="24"/>
              </w:rPr>
              <w:t xml:space="preserve">Рисунок 4.8. Загрязнения долины р. Енисей </w:t>
            </w:r>
            <w:r w:rsidRPr="006E365D">
              <w:rPr>
                <w:rFonts w:ascii="Times New Roman" w:hAnsi="Times New Roman"/>
                <w:bCs/>
                <w:sz w:val="24"/>
                <w:szCs w:val="24"/>
                <w:vertAlign w:val="superscript"/>
              </w:rPr>
              <w:t>137</w:t>
            </w:r>
            <w:r w:rsidRPr="006E365D">
              <w:rPr>
                <w:rFonts w:ascii="Times New Roman" w:hAnsi="Times New Roman"/>
                <w:bCs/>
                <w:sz w:val="24"/>
                <w:szCs w:val="24"/>
                <w:lang w:val="en-US"/>
              </w:rPr>
              <w:t>Cs</w:t>
            </w:r>
            <w:r w:rsidRPr="006E365D">
              <w:rPr>
                <w:rFonts w:ascii="Times New Roman" w:hAnsi="Times New Roman"/>
                <w:bCs/>
                <w:sz w:val="24"/>
                <w:szCs w:val="24"/>
              </w:rPr>
              <w:t xml:space="preserve"> </w:t>
            </w:r>
            <w:r w:rsidR="006E365D" w:rsidRPr="006E365D">
              <w:rPr>
                <w:rFonts w:ascii="Times New Roman" w:hAnsi="Times New Roman"/>
                <w:bCs/>
                <w:iCs/>
                <w:sz w:val="24"/>
                <w:szCs w:val="24"/>
              </w:rPr>
              <w:t>по мере удаления от точки сброса</w:t>
            </w:r>
            <w:r w:rsidR="006E365D" w:rsidRPr="006E365D">
              <w:rPr>
                <w:rFonts w:ascii="Times New Roman" w:hAnsi="Times New Roman"/>
                <w:bCs/>
                <w:sz w:val="24"/>
                <w:szCs w:val="24"/>
              </w:rPr>
              <w:t xml:space="preserve"> </w:t>
            </w:r>
            <w:r w:rsidRPr="006E365D">
              <w:rPr>
                <w:rFonts w:ascii="Times New Roman" w:hAnsi="Times New Roman"/>
                <w:bCs/>
                <w:sz w:val="24"/>
                <w:szCs w:val="24"/>
              </w:rPr>
              <w:t>по данным аэрогамма-съемки (А – средние величины, Б – максимальные, построен по значениям, приведенным в работе [Квасникова Е.В., Керцман В.М. и др., 2000])</w:t>
            </w:r>
          </w:p>
        </w:tc>
        <w:tc>
          <w:tcPr>
            <w:tcW w:w="2941" w:type="dxa"/>
          </w:tcPr>
          <w:p w:rsidR="00300DC6" w:rsidRDefault="00300DC6" w:rsidP="006E365D">
            <w:pPr>
              <w:spacing w:line="360" w:lineRule="auto"/>
              <w:jc w:val="center"/>
              <w:rPr>
                <w:rFonts w:ascii="Times New Roman" w:hAnsi="Times New Roman"/>
                <w:bCs/>
                <w:sz w:val="24"/>
                <w:szCs w:val="24"/>
              </w:rPr>
            </w:pPr>
          </w:p>
          <w:p w:rsidR="00545A3F" w:rsidRPr="006E365D" w:rsidRDefault="00545A3F" w:rsidP="006E365D">
            <w:pPr>
              <w:spacing w:line="360" w:lineRule="auto"/>
              <w:jc w:val="center"/>
              <w:rPr>
                <w:rFonts w:ascii="Times New Roman" w:hAnsi="Times New Roman"/>
                <w:bCs/>
                <w:sz w:val="24"/>
                <w:szCs w:val="24"/>
              </w:rPr>
            </w:pPr>
            <w:r w:rsidRPr="006E365D">
              <w:rPr>
                <w:rFonts w:ascii="Times New Roman" w:hAnsi="Times New Roman"/>
                <w:bCs/>
                <w:sz w:val="24"/>
                <w:szCs w:val="24"/>
              </w:rPr>
              <w:t>Рисунок 4.9. З</w:t>
            </w:r>
            <w:r w:rsidRPr="006E365D">
              <w:rPr>
                <w:rFonts w:ascii="Times New Roman" w:hAnsi="Times New Roman"/>
                <w:bCs/>
                <w:iCs/>
                <w:sz w:val="24"/>
                <w:szCs w:val="24"/>
              </w:rPr>
              <w:t xml:space="preserve">агрязнение донных отложений р. Енисей </w:t>
            </w:r>
            <w:r w:rsidRPr="006E365D">
              <w:rPr>
                <w:rFonts w:ascii="Times New Roman" w:hAnsi="Times New Roman"/>
                <w:bCs/>
                <w:iCs/>
                <w:sz w:val="24"/>
                <w:szCs w:val="24"/>
                <w:vertAlign w:val="superscript"/>
              </w:rPr>
              <w:t>137</w:t>
            </w:r>
            <w:r w:rsidRPr="006E365D">
              <w:rPr>
                <w:rFonts w:ascii="Times New Roman" w:hAnsi="Times New Roman"/>
                <w:bCs/>
                <w:iCs/>
                <w:sz w:val="24"/>
                <w:szCs w:val="24"/>
                <w:lang w:val="en-US"/>
              </w:rPr>
              <w:t>Cs</w:t>
            </w:r>
            <w:r w:rsidRPr="006E365D">
              <w:rPr>
                <w:rFonts w:ascii="Times New Roman" w:hAnsi="Times New Roman"/>
                <w:bCs/>
                <w:iCs/>
                <w:sz w:val="24"/>
                <w:szCs w:val="24"/>
              </w:rPr>
              <w:t xml:space="preserve">, </w:t>
            </w:r>
            <w:r w:rsidR="006E365D" w:rsidRPr="006E365D">
              <w:rPr>
                <w:rFonts w:ascii="Times New Roman" w:hAnsi="Times New Roman"/>
                <w:bCs/>
                <w:iCs/>
                <w:sz w:val="24"/>
                <w:szCs w:val="24"/>
                <w:vertAlign w:val="superscript"/>
              </w:rPr>
              <w:t>85</w:t>
            </w:r>
            <w:r w:rsidR="006E365D" w:rsidRPr="006E365D">
              <w:rPr>
                <w:rFonts w:ascii="Times New Roman" w:hAnsi="Times New Roman"/>
                <w:bCs/>
                <w:iCs/>
                <w:sz w:val="24"/>
                <w:szCs w:val="24"/>
                <w:lang w:val="en-US"/>
              </w:rPr>
              <w:t>Zn</w:t>
            </w:r>
            <w:r w:rsidR="006E365D" w:rsidRPr="006E365D">
              <w:rPr>
                <w:rFonts w:ascii="Times New Roman" w:hAnsi="Times New Roman"/>
                <w:bCs/>
                <w:iCs/>
                <w:sz w:val="24"/>
                <w:szCs w:val="24"/>
              </w:rPr>
              <w:t xml:space="preserve">, </w:t>
            </w:r>
            <w:r w:rsidRPr="006E365D">
              <w:rPr>
                <w:rFonts w:ascii="Times New Roman" w:hAnsi="Times New Roman"/>
                <w:bCs/>
                <w:iCs/>
                <w:sz w:val="24"/>
                <w:szCs w:val="24"/>
                <w:vertAlign w:val="superscript"/>
              </w:rPr>
              <w:t>60</w:t>
            </w:r>
            <w:r w:rsidRPr="006E365D">
              <w:rPr>
                <w:rFonts w:ascii="Times New Roman" w:hAnsi="Times New Roman"/>
                <w:bCs/>
                <w:iCs/>
                <w:sz w:val="24"/>
                <w:szCs w:val="24"/>
                <w:lang w:val="en-US"/>
              </w:rPr>
              <w:t>Co</w:t>
            </w:r>
            <w:r w:rsidRPr="006E365D">
              <w:rPr>
                <w:rFonts w:ascii="Times New Roman" w:hAnsi="Times New Roman"/>
                <w:bCs/>
                <w:iCs/>
                <w:sz w:val="24"/>
                <w:szCs w:val="24"/>
              </w:rPr>
              <w:t xml:space="preserve">, </w:t>
            </w:r>
            <w:r w:rsidRPr="006E365D">
              <w:rPr>
                <w:rFonts w:ascii="Times New Roman" w:hAnsi="Times New Roman"/>
                <w:bCs/>
                <w:iCs/>
                <w:sz w:val="24"/>
                <w:szCs w:val="24"/>
                <w:vertAlign w:val="superscript"/>
              </w:rPr>
              <w:t>54</w:t>
            </w:r>
            <w:r w:rsidRPr="006E365D">
              <w:rPr>
                <w:rFonts w:ascii="Times New Roman" w:hAnsi="Times New Roman"/>
                <w:bCs/>
                <w:iCs/>
                <w:sz w:val="24"/>
                <w:szCs w:val="24"/>
                <w:lang w:val="en-US"/>
              </w:rPr>
              <w:t>Mn</w:t>
            </w:r>
            <w:r w:rsidRPr="006E365D">
              <w:rPr>
                <w:rFonts w:ascii="Times New Roman" w:hAnsi="Times New Roman"/>
                <w:bCs/>
                <w:iCs/>
                <w:sz w:val="24"/>
                <w:szCs w:val="24"/>
              </w:rPr>
              <w:t xml:space="preserve"> и </w:t>
            </w:r>
            <w:r w:rsidR="006E365D" w:rsidRPr="006E365D">
              <w:rPr>
                <w:rFonts w:ascii="Times New Roman" w:hAnsi="Times New Roman"/>
                <w:bCs/>
                <w:iCs/>
                <w:sz w:val="24"/>
                <w:szCs w:val="24"/>
                <w:vertAlign w:val="superscript"/>
              </w:rPr>
              <w:t>152</w:t>
            </w:r>
            <w:r w:rsidRPr="006E365D">
              <w:rPr>
                <w:rFonts w:ascii="Times New Roman" w:hAnsi="Times New Roman"/>
                <w:bCs/>
                <w:iCs/>
                <w:sz w:val="24"/>
                <w:szCs w:val="24"/>
                <w:lang w:val="en-US"/>
              </w:rPr>
              <w:t>Eu</w:t>
            </w:r>
            <w:r w:rsidRPr="006E365D">
              <w:rPr>
                <w:rFonts w:ascii="Times New Roman" w:hAnsi="Times New Roman"/>
                <w:bCs/>
                <w:iCs/>
                <w:sz w:val="24"/>
                <w:szCs w:val="24"/>
              </w:rPr>
              <w:t xml:space="preserve"> по мере удаления от точки сброса</w:t>
            </w:r>
            <w:r w:rsidRPr="006E365D">
              <w:rPr>
                <w:rFonts w:ascii="Times New Roman" w:hAnsi="Times New Roman"/>
                <w:bCs/>
                <w:sz w:val="24"/>
                <w:szCs w:val="24"/>
              </w:rPr>
              <w:t xml:space="preserve"> (</w:t>
            </w:r>
            <w:r w:rsidRPr="006E365D">
              <w:rPr>
                <w:rFonts w:ascii="Times New Roman" w:hAnsi="Times New Roman"/>
                <w:bCs/>
                <w:iCs/>
                <w:sz w:val="24"/>
                <w:szCs w:val="24"/>
              </w:rPr>
              <w:t>[Кузнецов и др., 1994])</w:t>
            </w:r>
          </w:p>
        </w:tc>
      </w:tr>
    </w:tbl>
    <w:p w:rsidR="00545A3F" w:rsidRDefault="00545A3F" w:rsidP="0083092F">
      <w:pPr>
        <w:spacing w:line="360" w:lineRule="auto"/>
        <w:ind w:firstLine="567"/>
        <w:rPr>
          <w:bCs/>
          <w:sz w:val="24"/>
          <w:szCs w:val="24"/>
        </w:rPr>
      </w:pPr>
    </w:p>
    <w:p w:rsidR="005232CD" w:rsidRDefault="005232CD" w:rsidP="005232CD">
      <w:pPr>
        <w:spacing w:line="360" w:lineRule="auto"/>
        <w:ind w:firstLine="567"/>
        <w:jc w:val="both"/>
        <w:rPr>
          <w:bCs/>
          <w:iCs/>
          <w:sz w:val="24"/>
          <w:szCs w:val="24"/>
        </w:rPr>
      </w:pPr>
      <w:r w:rsidRPr="005232CD">
        <w:rPr>
          <w:bCs/>
          <w:iCs/>
          <w:sz w:val="24"/>
          <w:szCs w:val="24"/>
        </w:rPr>
        <w:t>Наземные исследования антропогенного загрязнения и почвенно-растительного покров в низовьях р. Енисей ранее не проводились. Полевые исследования р. Енисей впервые были проведены в рамках проекта ИНКО-КОПЕРНИКУС "ESTABLISH" в 2001 г. во время прохождения 36-го рейса НИС "Академик Борис Петров" ГЕОХИ РАН [</w:t>
      </w:r>
      <w:r w:rsidRPr="005232CD">
        <w:rPr>
          <w:bCs/>
          <w:iCs/>
          <w:sz w:val="24"/>
          <w:szCs w:val="24"/>
          <w:lang w:val="en-US"/>
        </w:rPr>
        <w:t>Galimov</w:t>
      </w:r>
      <w:r w:rsidRPr="005232CD">
        <w:rPr>
          <w:bCs/>
          <w:iCs/>
          <w:sz w:val="24"/>
          <w:szCs w:val="24"/>
        </w:rPr>
        <w:t xml:space="preserve"> </w:t>
      </w:r>
      <w:r w:rsidRPr="005232CD">
        <w:rPr>
          <w:bCs/>
          <w:iCs/>
          <w:sz w:val="24"/>
          <w:szCs w:val="24"/>
          <w:lang w:val="en-US"/>
        </w:rPr>
        <w:t>et</w:t>
      </w:r>
      <w:r w:rsidRPr="005232CD">
        <w:rPr>
          <w:bCs/>
          <w:iCs/>
          <w:sz w:val="24"/>
          <w:szCs w:val="24"/>
        </w:rPr>
        <w:t xml:space="preserve"> </w:t>
      </w:r>
      <w:r w:rsidRPr="005232CD">
        <w:rPr>
          <w:bCs/>
          <w:iCs/>
          <w:sz w:val="24"/>
          <w:szCs w:val="24"/>
          <w:lang w:val="en-US"/>
        </w:rPr>
        <w:t>al</w:t>
      </w:r>
      <w:r w:rsidRPr="005232CD">
        <w:rPr>
          <w:bCs/>
          <w:iCs/>
          <w:sz w:val="24"/>
          <w:szCs w:val="24"/>
        </w:rPr>
        <w:t>., 2003] и в 2002 г. в период экспедиционных работ ГЕОХИ РАН в районе пос. Усть-Порт, организованных при содействии сотрудника кафедры криолитологии и гляциологии МГУ им. М.В. Ломоносова В.И. Гребенца и И.Д. Стрелецкой.</w:t>
      </w:r>
    </w:p>
    <w:p w:rsidR="00447159" w:rsidRPr="00447159" w:rsidRDefault="00447159" w:rsidP="00447159">
      <w:pPr>
        <w:spacing w:line="360" w:lineRule="auto"/>
        <w:ind w:firstLine="567"/>
        <w:jc w:val="both"/>
        <w:rPr>
          <w:bCs/>
          <w:iCs/>
          <w:sz w:val="24"/>
          <w:szCs w:val="24"/>
        </w:rPr>
      </w:pPr>
      <w:r w:rsidRPr="00447159">
        <w:rPr>
          <w:bCs/>
          <w:iCs/>
          <w:sz w:val="24"/>
          <w:szCs w:val="24"/>
        </w:rPr>
        <w:t>В полевых исследованиях участвовали Н.Г. Украинцева, В.Г. Линник, В.В Сурков и студенты МГУ А. Колоколова и Д. Бабаев.</w:t>
      </w:r>
    </w:p>
    <w:p w:rsidR="00E247E0" w:rsidRPr="00EC135A" w:rsidRDefault="00E247E0" w:rsidP="00E25F21">
      <w:pPr>
        <w:spacing w:line="360" w:lineRule="auto"/>
        <w:ind w:firstLine="567"/>
        <w:jc w:val="both"/>
        <w:rPr>
          <w:sz w:val="24"/>
          <w:szCs w:val="24"/>
        </w:rPr>
      </w:pPr>
      <w:r w:rsidRPr="00EC135A">
        <w:rPr>
          <w:bCs/>
          <w:sz w:val="24"/>
          <w:szCs w:val="24"/>
        </w:rPr>
        <w:t>В ходе наших работ п</w:t>
      </w:r>
      <w:r w:rsidRPr="00EC135A">
        <w:rPr>
          <w:sz w:val="24"/>
          <w:szCs w:val="24"/>
        </w:rPr>
        <w:t>роверялись следующие гипотезы о том что:</w:t>
      </w:r>
    </w:p>
    <w:p w:rsidR="00E247E0" w:rsidRPr="00EC135A" w:rsidRDefault="00E247E0" w:rsidP="00E25F21">
      <w:pPr>
        <w:spacing w:line="360" w:lineRule="auto"/>
        <w:ind w:firstLine="567"/>
        <w:jc w:val="both"/>
        <w:rPr>
          <w:sz w:val="24"/>
          <w:szCs w:val="24"/>
        </w:rPr>
      </w:pPr>
      <w:r w:rsidRPr="00EC135A">
        <w:rPr>
          <w:sz w:val="24"/>
          <w:szCs w:val="24"/>
        </w:rPr>
        <w:t xml:space="preserve">1) фоновый уровень глобальных выпадений </w:t>
      </w:r>
      <w:r w:rsidRPr="00EC135A">
        <w:rPr>
          <w:bCs/>
          <w:sz w:val="24"/>
          <w:szCs w:val="24"/>
          <w:vertAlign w:val="superscript"/>
        </w:rPr>
        <w:t>137</w:t>
      </w:r>
      <w:r w:rsidRPr="00EC135A">
        <w:rPr>
          <w:bCs/>
          <w:sz w:val="24"/>
          <w:szCs w:val="24"/>
          <w:lang w:val="en-US"/>
        </w:rPr>
        <w:t>Cs</w:t>
      </w:r>
      <w:r w:rsidRPr="00EC135A">
        <w:rPr>
          <w:bCs/>
          <w:sz w:val="24"/>
          <w:szCs w:val="24"/>
        </w:rPr>
        <w:t xml:space="preserve"> на территории региона </w:t>
      </w:r>
      <w:r w:rsidRPr="00EC135A">
        <w:rPr>
          <w:sz w:val="24"/>
          <w:szCs w:val="24"/>
        </w:rPr>
        <w:t xml:space="preserve">можно оценить по содержанию радионуклида в элювиальных ландшафтах высоких незатопляемых террас; </w:t>
      </w:r>
    </w:p>
    <w:p w:rsidR="00E247E0" w:rsidRPr="00EC135A" w:rsidRDefault="00E247E0" w:rsidP="00E25F21">
      <w:pPr>
        <w:spacing w:line="360" w:lineRule="auto"/>
        <w:ind w:firstLine="567"/>
        <w:jc w:val="both"/>
        <w:rPr>
          <w:sz w:val="24"/>
          <w:szCs w:val="24"/>
        </w:rPr>
      </w:pPr>
      <w:r w:rsidRPr="00EC135A">
        <w:rPr>
          <w:sz w:val="24"/>
          <w:szCs w:val="24"/>
        </w:rPr>
        <w:t xml:space="preserve">2) поля загрязнения, формируемые путем выброса из точечного источника, имеют пространственно упорядоченную структуру; </w:t>
      </w:r>
    </w:p>
    <w:p w:rsidR="00E247E0" w:rsidRPr="00EC135A" w:rsidRDefault="00E247E0" w:rsidP="00E25F21">
      <w:pPr>
        <w:spacing w:line="360" w:lineRule="auto"/>
        <w:ind w:firstLine="567"/>
        <w:jc w:val="both"/>
        <w:rPr>
          <w:sz w:val="24"/>
          <w:szCs w:val="24"/>
        </w:rPr>
      </w:pPr>
      <w:r w:rsidRPr="00EC135A">
        <w:rPr>
          <w:sz w:val="24"/>
          <w:szCs w:val="24"/>
        </w:rPr>
        <w:t xml:space="preserve">3) неоднородность загрязнения почвенно-растительного покрова пойменных ландшафтов </w:t>
      </w:r>
      <w:r w:rsidRPr="00EC135A">
        <w:rPr>
          <w:bCs/>
          <w:sz w:val="24"/>
          <w:szCs w:val="24"/>
        </w:rPr>
        <w:t xml:space="preserve">р. Енисей </w:t>
      </w:r>
      <w:r w:rsidRPr="00EC135A">
        <w:rPr>
          <w:sz w:val="24"/>
          <w:szCs w:val="24"/>
        </w:rPr>
        <w:t>напрямую связана с формами миграции и осаждения взвеси из загрязненных вод;</w:t>
      </w:r>
    </w:p>
    <w:p w:rsidR="00E247E0" w:rsidRPr="00EC135A" w:rsidRDefault="00E247E0" w:rsidP="00E25F21">
      <w:pPr>
        <w:spacing w:line="360" w:lineRule="auto"/>
        <w:ind w:firstLine="567"/>
        <w:jc w:val="both"/>
        <w:rPr>
          <w:sz w:val="24"/>
          <w:szCs w:val="24"/>
        </w:rPr>
      </w:pPr>
      <w:r w:rsidRPr="00EC135A">
        <w:rPr>
          <w:sz w:val="24"/>
          <w:szCs w:val="24"/>
        </w:rPr>
        <w:t>4)</w:t>
      </w:r>
      <w:r w:rsidRPr="00EC135A">
        <w:t xml:space="preserve"> </w:t>
      </w:r>
      <w:r w:rsidRPr="00EC135A">
        <w:rPr>
          <w:sz w:val="24"/>
          <w:szCs w:val="24"/>
        </w:rPr>
        <w:t>пространственную специфику загрязнения, формируемого из точечного источника, можно проследить, контролируя характер изменения содержания элемента-загрязнителя по мере удаления от этого источника.</w:t>
      </w:r>
    </w:p>
    <w:p w:rsidR="00E247E0" w:rsidRPr="00EC135A" w:rsidRDefault="00E247E0" w:rsidP="00E25F21">
      <w:pPr>
        <w:spacing w:line="360" w:lineRule="auto"/>
        <w:ind w:firstLine="567"/>
        <w:jc w:val="both"/>
        <w:rPr>
          <w:sz w:val="24"/>
          <w:szCs w:val="24"/>
        </w:rPr>
      </w:pPr>
      <w:r w:rsidRPr="00EC135A">
        <w:rPr>
          <w:sz w:val="24"/>
          <w:szCs w:val="24"/>
        </w:rPr>
        <w:t xml:space="preserve">Проверка указанных гипотез осуществлялась методом заложения ландшафтно-геохимических профилей на разном удалении от региональных источников загрязнения в районах Енисейского залива и дельты: </w:t>
      </w:r>
    </w:p>
    <w:p w:rsidR="00E247E0" w:rsidRPr="00EC135A" w:rsidRDefault="00E247E0" w:rsidP="00E25F21">
      <w:pPr>
        <w:spacing w:line="360" w:lineRule="auto"/>
        <w:ind w:firstLine="567"/>
        <w:jc w:val="both"/>
        <w:rPr>
          <w:sz w:val="24"/>
          <w:szCs w:val="24"/>
        </w:rPr>
      </w:pPr>
      <w:r w:rsidRPr="00EC135A">
        <w:rPr>
          <w:sz w:val="24"/>
          <w:szCs w:val="24"/>
        </w:rPr>
        <w:t>1) на мысе Шайтанский, профиль СК;</w:t>
      </w:r>
    </w:p>
    <w:p w:rsidR="00E247E0" w:rsidRPr="00EC135A" w:rsidRDefault="00E247E0" w:rsidP="00E25F21">
      <w:pPr>
        <w:spacing w:line="360" w:lineRule="auto"/>
        <w:ind w:firstLine="567"/>
        <w:jc w:val="both"/>
        <w:rPr>
          <w:sz w:val="24"/>
          <w:szCs w:val="24"/>
        </w:rPr>
      </w:pPr>
      <w:r w:rsidRPr="00EC135A">
        <w:rPr>
          <w:sz w:val="24"/>
          <w:szCs w:val="24"/>
        </w:rPr>
        <w:t>2) у горла залива (у п. Воронцово, ВР);</w:t>
      </w:r>
    </w:p>
    <w:p w:rsidR="00E247E0" w:rsidRPr="00EC135A" w:rsidRDefault="00E247E0" w:rsidP="00E25F21">
      <w:pPr>
        <w:spacing w:line="360" w:lineRule="auto"/>
        <w:ind w:firstLine="567"/>
        <w:jc w:val="both"/>
        <w:rPr>
          <w:sz w:val="24"/>
          <w:szCs w:val="24"/>
        </w:rPr>
      </w:pPr>
      <w:r w:rsidRPr="00EC135A">
        <w:rPr>
          <w:sz w:val="24"/>
          <w:szCs w:val="24"/>
        </w:rPr>
        <w:t>3) в средней дельте реки Енисей на ее островной (остров Тысяра, ТС) и береговой части (у п. Караул, КР);</w:t>
      </w:r>
    </w:p>
    <w:p w:rsidR="00E247E0" w:rsidRDefault="00E247E0" w:rsidP="00E25F21">
      <w:pPr>
        <w:spacing w:line="360" w:lineRule="auto"/>
        <w:ind w:firstLine="567"/>
        <w:jc w:val="both"/>
        <w:rPr>
          <w:sz w:val="24"/>
          <w:szCs w:val="24"/>
        </w:rPr>
      </w:pPr>
      <w:r w:rsidRPr="00EC135A">
        <w:rPr>
          <w:sz w:val="24"/>
          <w:szCs w:val="24"/>
        </w:rPr>
        <w:t>4) в начале дельты, на ее островной (о. Пашков, ПШ) и береговой (у п. Усть-Порт, УП) частях (рисунок 4</w:t>
      </w:r>
      <w:r w:rsidR="00DA6902">
        <w:rPr>
          <w:sz w:val="24"/>
          <w:szCs w:val="24"/>
        </w:rPr>
        <w:t>.10</w:t>
      </w:r>
      <w:r w:rsidRPr="00EC135A">
        <w:rPr>
          <w:sz w:val="24"/>
          <w:szCs w:val="24"/>
        </w:rPr>
        <w:t>).</w:t>
      </w:r>
    </w:p>
    <w:p w:rsidR="00447159" w:rsidRDefault="00447159" w:rsidP="00E25F21">
      <w:pPr>
        <w:spacing w:line="360" w:lineRule="auto"/>
        <w:ind w:firstLine="567"/>
        <w:jc w:val="both"/>
        <w:rPr>
          <w:sz w:val="24"/>
          <w:szCs w:val="24"/>
        </w:rPr>
      </w:pPr>
      <w:r w:rsidRPr="00447159">
        <w:rPr>
          <w:sz w:val="24"/>
          <w:szCs w:val="24"/>
        </w:rPr>
        <w:t xml:space="preserve">Особенностями современной дельты и эстуарной части р. Енисей является наличие заметного расширения русла в его верхней части, сопровождаемое формированием осередков, присутствие узкой и часто галечниковой поймы по правому берегу, вдоль которого устремляется основной сток реки, а также отложение значительной части наносов в виде островов в верхней половине дельты (рисунок 4.10 Б). </w:t>
      </w:r>
    </w:p>
    <w:p w:rsidR="00447159" w:rsidRPr="00EC135A" w:rsidRDefault="00447159" w:rsidP="00E25F21">
      <w:pPr>
        <w:spacing w:line="360" w:lineRule="auto"/>
        <w:ind w:firstLine="567"/>
        <w:jc w:val="both"/>
        <w:rPr>
          <w:sz w:val="24"/>
          <w:szCs w:val="24"/>
        </w:rPr>
      </w:pPr>
      <w:r w:rsidRPr="00447159">
        <w:rPr>
          <w:sz w:val="24"/>
          <w:szCs w:val="24"/>
        </w:rPr>
        <w:t xml:space="preserve">Наибольший интерес с точки зрения выявления максимального уровня загрязнения представляют участки островной и береговой поймы, характеризующиеся резким снижением скорости течения полых вод, что закономерно приводит к росту седиментации транспортируемых частиц. </w:t>
      </w:r>
    </w:p>
    <w:p w:rsidR="00300DC6" w:rsidRDefault="00FB5B59" w:rsidP="00300DC6">
      <w:pPr>
        <w:spacing w:line="360" w:lineRule="auto"/>
        <w:rPr>
          <w:noProof/>
        </w:rPr>
      </w:pPr>
      <w:r>
        <w:rPr>
          <w:noProof/>
        </w:rPr>
        <w:drawing>
          <wp:anchor distT="0" distB="0" distL="114300" distR="114300" simplePos="0" relativeHeight="251702272" behindDoc="0" locked="0" layoutInCell="1" allowOverlap="1" wp14:anchorId="12A20952" wp14:editId="6D4C5020">
            <wp:simplePos x="0" y="0"/>
            <wp:positionH relativeFrom="column">
              <wp:posOffset>3347720</wp:posOffset>
            </wp:positionH>
            <wp:positionV relativeFrom="paragraph">
              <wp:posOffset>223520</wp:posOffset>
            </wp:positionV>
            <wp:extent cx="1676400" cy="3035300"/>
            <wp:effectExtent l="0" t="0" r="0" b="0"/>
            <wp:wrapSquare wrapText="bothSides"/>
            <wp:docPr id="27" name="Рисунок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1676400" cy="3035300"/>
                    </a:xfrm>
                    <a:prstGeom prst="rect">
                      <a:avLst/>
                    </a:prstGeom>
                    <a:noFill/>
                  </pic:spPr>
                </pic:pic>
              </a:graphicData>
            </a:graphic>
            <wp14:sizeRelH relativeFrom="page">
              <wp14:pctWidth>0</wp14:pctWidth>
            </wp14:sizeRelH>
            <wp14:sizeRelV relativeFrom="page">
              <wp14:pctHeight>0</wp14:pctHeight>
            </wp14:sizeRelV>
          </wp:anchor>
        </w:drawing>
      </w:r>
      <w:r w:rsidR="00085181">
        <w:rPr>
          <w:noProof/>
        </w:rPr>
        <w:t xml:space="preserve"> </w:t>
      </w:r>
      <w:r w:rsidR="00C81C3C">
        <w:rPr>
          <w:noProof/>
        </w:rPr>
        <w:drawing>
          <wp:inline distT="0" distB="0" distL="0" distR="0" wp14:anchorId="23AAC474" wp14:editId="693F4E1C">
            <wp:extent cx="3206750" cy="3644900"/>
            <wp:effectExtent l="0" t="0" r="0" b="0"/>
            <wp:docPr id="539" name="Рисунок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8"/>
                    <pic:cNvPicPr>
                      <a:picLocks noChangeAspect="1" noChangeArrowheads="1"/>
                    </pic:cNvPicPr>
                  </pic:nvPicPr>
                  <pic:blipFill>
                    <a:blip r:embed="rId71" cstate="print"/>
                    <a:srcRect/>
                    <a:stretch>
                      <a:fillRect/>
                    </a:stretch>
                  </pic:blipFill>
                  <pic:spPr bwMode="auto">
                    <a:xfrm>
                      <a:off x="0" y="0"/>
                      <a:ext cx="3206750" cy="3644900"/>
                    </a:xfrm>
                    <a:prstGeom prst="rect">
                      <a:avLst/>
                    </a:prstGeom>
                    <a:noFill/>
                    <a:ln w="9525">
                      <a:noFill/>
                      <a:miter lim="800000"/>
                      <a:headEnd/>
                      <a:tailEnd/>
                    </a:ln>
                  </pic:spPr>
                </pic:pic>
              </a:graphicData>
            </a:graphic>
          </wp:inline>
        </w:drawing>
      </w:r>
      <w:r w:rsidR="00E247E0" w:rsidRPr="00EC135A">
        <w:rPr>
          <w:noProof/>
        </w:rPr>
        <w:t xml:space="preserve"> </w:t>
      </w:r>
    </w:p>
    <w:p w:rsidR="00300DC6" w:rsidRDefault="00300DC6" w:rsidP="00300DC6">
      <w:pPr>
        <w:spacing w:line="360" w:lineRule="auto"/>
        <w:ind w:left="1416" w:firstLine="708"/>
        <w:rPr>
          <w:noProof/>
        </w:rPr>
      </w:pPr>
      <w:r>
        <w:rPr>
          <w:noProof/>
        </w:rPr>
        <w:t>А</w:t>
      </w:r>
      <w:r w:rsidR="00085181" w:rsidRPr="00085181">
        <w:rPr>
          <w:noProof/>
        </w:rPr>
        <w:t xml:space="preserve"> </w:t>
      </w:r>
      <w:r>
        <w:rPr>
          <w:noProof/>
        </w:rPr>
        <w:tab/>
      </w:r>
      <w:r>
        <w:rPr>
          <w:noProof/>
        </w:rPr>
        <w:tab/>
      </w:r>
      <w:r>
        <w:rPr>
          <w:noProof/>
        </w:rPr>
        <w:tab/>
      </w:r>
      <w:r>
        <w:rPr>
          <w:noProof/>
        </w:rPr>
        <w:tab/>
      </w:r>
      <w:r>
        <w:rPr>
          <w:noProof/>
        </w:rPr>
        <w:tab/>
      </w:r>
      <w:r>
        <w:rPr>
          <w:noProof/>
        </w:rPr>
        <w:tab/>
      </w:r>
      <w:r w:rsidR="00E25F21">
        <w:rPr>
          <w:noProof/>
        </w:rPr>
        <w:t xml:space="preserve"> </w:t>
      </w:r>
      <w:r>
        <w:rPr>
          <w:noProof/>
        </w:rPr>
        <w:t>Б</w:t>
      </w:r>
    </w:p>
    <w:p w:rsidR="00E247E0" w:rsidRPr="00D4183D" w:rsidRDefault="00E247E0" w:rsidP="00D4183D">
      <w:pPr>
        <w:spacing w:line="360" w:lineRule="auto"/>
        <w:ind w:firstLine="567"/>
        <w:jc w:val="center"/>
        <w:rPr>
          <w:bCs/>
          <w:iCs/>
          <w:sz w:val="24"/>
          <w:szCs w:val="24"/>
        </w:rPr>
      </w:pPr>
      <w:r w:rsidRPr="00D4183D">
        <w:rPr>
          <w:bCs/>
          <w:iCs/>
          <w:sz w:val="24"/>
          <w:szCs w:val="24"/>
        </w:rPr>
        <w:t xml:space="preserve">Рисунок </w:t>
      </w:r>
      <w:r w:rsidR="00DA6902" w:rsidRPr="00D4183D">
        <w:rPr>
          <w:bCs/>
          <w:iCs/>
          <w:sz w:val="24"/>
          <w:szCs w:val="24"/>
        </w:rPr>
        <w:t>4.10</w:t>
      </w:r>
      <w:r w:rsidR="006E365D">
        <w:rPr>
          <w:bCs/>
          <w:iCs/>
          <w:sz w:val="24"/>
          <w:szCs w:val="24"/>
        </w:rPr>
        <w:t>.</w:t>
      </w:r>
      <w:r w:rsidRPr="00D4183D">
        <w:rPr>
          <w:bCs/>
          <w:iCs/>
          <w:sz w:val="24"/>
          <w:szCs w:val="24"/>
        </w:rPr>
        <w:t xml:space="preserve"> Расположение ландшафтно-геохимических профилей в низовьях р. Енисей и индексы профилей (А, расшифровка индексов дана в тексте) и схематическое изображение распределения мощности стока по рукавам низовьев Енисея (Б, одна красная линия соответствует стоку в 10 км</w:t>
      </w:r>
      <w:r w:rsidRPr="00D4183D">
        <w:rPr>
          <w:bCs/>
          <w:iCs/>
          <w:sz w:val="24"/>
          <w:szCs w:val="24"/>
          <w:vertAlign w:val="superscript"/>
        </w:rPr>
        <w:t>3</w:t>
      </w:r>
      <w:r w:rsidRPr="00D4183D">
        <w:rPr>
          <w:bCs/>
          <w:iCs/>
          <w:sz w:val="24"/>
          <w:szCs w:val="24"/>
        </w:rPr>
        <w:t>/год), составлено В.В. Сурковым)</w:t>
      </w:r>
    </w:p>
    <w:p w:rsidR="00E25F21" w:rsidRDefault="00E25F21" w:rsidP="0083092F">
      <w:pPr>
        <w:spacing w:line="360" w:lineRule="auto"/>
        <w:ind w:firstLine="567"/>
        <w:jc w:val="both"/>
        <w:rPr>
          <w:sz w:val="24"/>
          <w:szCs w:val="24"/>
        </w:rPr>
      </w:pPr>
    </w:p>
    <w:p w:rsidR="005232CD" w:rsidRDefault="00E247E0" w:rsidP="003C61A2">
      <w:pPr>
        <w:spacing w:line="360" w:lineRule="auto"/>
        <w:ind w:firstLine="567"/>
        <w:jc w:val="both"/>
        <w:rPr>
          <w:spacing w:val="-4"/>
          <w:sz w:val="24"/>
          <w:szCs w:val="24"/>
        </w:rPr>
      </w:pPr>
      <w:r w:rsidRPr="00EC135A">
        <w:rPr>
          <w:spacing w:val="-4"/>
          <w:sz w:val="24"/>
          <w:szCs w:val="24"/>
        </w:rPr>
        <w:t xml:space="preserve">Для оценки уровня глобального атмосферного загрязнения тестовые участки закладывались в зоне высоких террас или на участках высокой поймы, которые не подвергалась затоплению после строительства Красноярской ГЭС. </w:t>
      </w:r>
    </w:p>
    <w:p w:rsidR="00E247E0" w:rsidRPr="00EC135A" w:rsidRDefault="00E247E0" w:rsidP="003C61A2">
      <w:pPr>
        <w:spacing w:line="360" w:lineRule="auto"/>
        <w:ind w:firstLine="567"/>
        <w:jc w:val="both"/>
        <w:rPr>
          <w:spacing w:val="-4"/>
          <w:sz w:val="24"/>
          <w:szCs w:val="24"/>
        </w:rPr>
      </w:pPr>
      <w:r w:rsidRPr="00EC135A">
        <w:rPr>
          <w:spacing w:val="-4"/>
          <w:sz w:val="24"/>
          <w:szCs w:val="24"/>
        </w:rPr>
        <w:t xml:space="preserve">Распространение загрязнения с речным стоком оценивалось на пойменных участках разных высотных уровней, маркирующих характер осадконакопления и состав отложений. Образцы почв отбирались послойно с учетом генетических горизонтов и гранулометрического состава, параллельно отбирались поверхностные и грунтовые воды и наиболее распространенные виды зональных растений, имеющие индикационное значение. </w:t>
      </w:r>
    </w:p>
    <w:p w:rsidR="00E247E0" w:rsidRDefault="00E247E0" w:rsidP="005232CD">
      <w:pPr>
        <w:spacing w:line="360" w:lineRule="auto"/>
        <w:ind w:firstLine="567"/>
        <w:jc w:val="both"/>
        <w:rPr>
          <w:sz w:val="24"/>
          <w:szCs w:val="24"/>
          <w:lang w:bidi="en-US"/>
        </w:rPr>
      </w:pPr>
      <w:r w:rsidRPr="00EC135A">
        <w:rPr>
          <w:sz w:val="24"/>
          <w:szCs w:val="24"/>
          <w:lang w:bidi="en-US"/>
        </w:rPr>
        <w:t xml:space="preserve">Ландшафтно-геохимические профили, отслеженные на разном удалении от источника загрязнения представлены в таблице </w:t>
      </w:r>
      <w:r w:rsidR="00C229A6">
        <w:rPr>
          <w:sz w:val="24"/>
          <w:szCs w:val="24"/>
          <w:lang w:bidi="en-US"/>
        </w:rPr>
        <w:t>4</w:t>
      </w:r>
      <w:r w:rsidRPr="00EC135A">
        <w:rPr>
          <w:sz w:val="24"/>
          <w:szCs w:val="24"/>
          <w:lang w:bidi="en-US"/>
        </w:rPr>
        <w:t xml:space="preserve">.1 и на рисунках </w:t>
      </w:r>
      <w:r w:rsidR="00C229A6">
        <w:rPr>
          <w:sz w:val="24"/>
          <w:szCs w:val="24"/>
          <w:lang w:bidi="en-US"/>
        </w:rPr>
        <w:t>4</w:t>
      </w:r>
      <w:r w:rsidRPr="00EC135A">
        <w:rPr>
          <w:sz w:val="24"/>
          <w:szCs w:val="24"/>
          <w:lang w:bidi="en-US"/>
        </w:rPr>
        <w:t>.</w:t>
      </w:r>
      <w:r w:rsidR="00DA6902">
        <w:rPr>
          <w:sz w:val="24"/>
          <w:szCs w:val="24"/>
          <w:lang w:bidi="en-US"/>
        </w:rPr>
        <w:t>10</w:t>
      </w:r>
      <w:r w:rsidRPr="00EC135A">
        <w:rPr>
          <w:sz w:val="24"/>
          <w:szCs w:val="24"/>
          <w:lang w:bidi="en-US"/>
        </w:rPr>
        <w:t xml:space="preserve"> –</w:t>
      </w:r>
      <w:r w:rsidR="00DA6902">
        <w:rPr>
          <w:sz w:val="24"/>
          <w:szCs w:val="24"/>
          <w:lang w:bidi="en-US"/>
        </w:rPr>
        <w:t xml:space="preserve"> 4.15</w:t>
      </w:r>
      <w:r w:rsidRPr="00EC135A">
        <w:rPr>
          <w:sz w:val="24"/>
          <w:szCs w:val="24"/>
          <w:lang w:bidi="en-US"/>
        </w:rPr>
        <w:t xml:space="preserve"> выполненных В.В. Сурковым в рамках проекта </w:t>
      </w:r>
      <w:r w:rsidRPr="00EC135A">
        <w:rPr>
          <w:sz w:val="24"/>
          <w:szCs w:val="24"/>
          <w:lang w:val="en-US" w:bidi="en-US"/>
        </w:rPr>
        <w:t>ESTABLISH</w:t>
      </w:r>
      <w:r w:rsidRPr="00EC135A">
        <w:rPr>
          <w:sz w:val="24"/>
          <w:szCs w:val="24"/>
          <w:lang w:bidi="en-US"/>
        </w:rPr>
        <w:t xml:space="preserve"> </w:t>
      </w:r>
      <w:r w:rsidR="00EF15B1" w:rsidRPr="00EF15B1">
        <w:rPr>
          <w:sz w:val="24"/>
          <w:szCs w:val="24"/>
          <w:lang w:bidi="en-US"/>
        </w:rPr>
        <w:t>[</w:t>
      </w:r>
      <w:r w:rsidRPr="00EC135A">
        <w:rPr>
          <w:sz w:val="24"/>
          <w:szCs w:val="24"/>
          <w:lang w:val="en-US" w:bidi="en-US"/>
        </w:rPr>
        <w:t>Galimov</w:t>
      </w:r>
      <w:r w:rsidRPr="00EC135A">
        <w:rPr>
          <w:sz w:val="24"/>
          <w:szCs w:val="24"/>
          <w:lang w:bidi="en-US"/>
        </w:rPr>
        <w:t xml:space="preserve"> </w:t>
      </w:r>
      <w:r w:rsidRPr="00EC135A">
        <w:rPr>
          <w:sz w:val="24"/>
          <w:szCs w:val="24"/>
          <w:lang w:val="en-US" w:bidi="en-US"/>
        </w:rPr>
        <w:t>et</w:t>
      </w:r>
      <w:r w:rsidRPr="00EC135A">
        <w:rPr>
          <w:sz w:val="24"/>
          <w:szCs w:val="24"/>
          <w:lang w:bidi="en-US"/>
        </w:rPr>
        <w:t xml:space="preserve"> </w:t>
      </w:r>
      <w:r w:rsidRPr="00EC135A">
        <w:rPr>
          <w:sz w:val="24"/>
          <w:szCs w:val="24"/>
          <w:lang w:val="en-US" w:bidi="en-US"/>
        </w:rPr>
        <w:t>al</w:t>
      </w:r>
      <w:r w:rsidR="00EF15B1">
        <w:rPr>
          <w:sz w:val="24"/>
          <w:szCs w:val="24"/>
          <w:lang w:bidi="en-US"/>
        </w:rPr>
        <w:t>., 2003]</w:t>
      </w:r>
      <w:r w:rsidRPr="00EC135A">
        <w:rPr>
          <w:sz w:val="24"/>
          <w:szCs w:val="24"/>
          <w:lang w:bidi="en-US"/>
        </w:rPr>
        <w:t>.</w:t>
      </w:r>
    </w:p>
    <w:p w:rsidR="00085181" w:rsidRDefault="00085181" w:rsidP="003C61A2">
      <w:pPr>
        <w:spacing w:line="360" w:lineRule="auto"/>
        <w:jc w:val="both"/>
        <w:rPr>
          <w:sz w:val="24"/>
          <w:szCs w:val="24"/>
          <w:lang w:bidi="en-US"/>
        </w:rPr>
      </w:pPr>
    </w:p>
    <w:p w:rsidR="00300DC6" w:rsidRDefault="00300DC6" w:rsidP="00DA6902">
      <w:pPr>
        <w:spacing w:line="360" w:lineRule="auto"/>
        <w:ind w:firstLine="567"/>
        <w:jc w:val="center"/>
        <w:rPr>
          <w:sz w:val="24"/>
          <w:szCs w:val="24"/>
        </w:rPr>
      </w:pPr>
    </w:p>
    <w:p w:rsidR="00300DC6" w:rsidRDefault="00300DC6" w:rsidP="00DA6902">
      <w:pPr>
        <w:spacing w:line="360" w:lineRule="auto"/>
        <w:ind w:firstLine="567"/>
        <w:jc w:val="center"/>
        <w:rPr>
          <w:sz w:val="24"/>
          <w:szCs w:val="24"/>
        </w:rPr>
      </w:pPr>
      <w:r>
        <w:rPr>
          <w:noProof/>
          <w:sz w:val="24"/>
          <w:szCs w:val="24"/>
        </w:rPr>
        <w:drawing>
          <wp:anchor distT="0" distB="0" distL="114300" distR="114300" simplePos="0" relativeHeight="251665408" behindDoc="0" locked="0" layoutInCell="1" allowOverlap="0" wp14:anchorId="42E809EC" wp14:editId="5AD173F5">
            <wp:simplePos x="0" y="0"/>
            <wp:positionH relativeFrom="column">
              <wp:posOffset>126365</wp:posOffset>
            </wp:positionH>
            <wp:positionV relativeFrom="paragraph">
              <wp:posOffset>93980</wp:posOffset>
            </wp:positionV>
            <wp:extent cx="5899785" cy="1889125"/>
            <wp:effectExtent l="0" t="0" r="0" b="0"/>
            <wp:wrapSquare wrapText="bothSides"/>
            <wp:docPr id="542" name="Рисунок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8"/>
                    <pic:cNvPicPr>
                      <a:picLocks noChangeAspect="1" noChangeArrowheads="1"/>
                    </pic:cNvPicPr>
                  </pic:nvPicPr>
                  <pic:blipFill>
                    <a:blip r:embed="rId72" cstate="print"/>
                    <a:srcRect/>
                    <a:stretch>
                      <a:fillRect/>
                    </a:stretch>
                  </pic:blipFill>
                  <pic:spPr bwMode="auto">
                    <a:xfrm>
                      <a:off x="0" y="0"/>
                      <a:ext cx="5899785" cy="1889125"/>
                    </a:xfrm>
                    <a:prstGeom prst="rect">
                      <a:avLst/>
                    </a:prstGeom>
                    <a:noFill/>
                    <a:ln w="9525">
                      <a:noFill/>
                      <a:miter lim="800000"/>
                      <a:headEnd/>
                      <a:tailEnd/>
                    </a:ln>
                  </pic:spPr>
                </pic:pic>
              </a:graphicData>
            </a:graphic>
          </wp:anchor>
        </w:drawing>
      </w:r>
    </w:p>
    <w:p w:rsidR="00DA6902" w:rsidRPr="00EF15B1" w:rsidRDefault="00DA6902" w:rsidP="00300DC6">
      <w:pPr>
        <w:spacing w:line="360" w:lineRule="auto"/>
        <w:jc w:val="center"/>
        <w:rPr>
          <w:sz w:val="24"/>
          <w:szCs w:val="24"/>
        </w:rPr>
      </w:pPr>
      <w:r w:rsidRPr="003C61A2">
        <w:rPr>
          <w:sz w:val="24"/>
          <w:szCs w:val="24"/>
        </w:rPr>
        <w:t>Рисунок</w:t>
      </w:r>
      <w:r w:rsidRPr="00EC135A">
        <w:t xml:space="preserve"> </w:t>
      </w:r>
      <w:r>
        <w:rPr>
          <w:sz w:val="24"/>
          <w:szCs w:val="24"/>
        </w:rPr>
        <w:t>4.11</w:t>
      </w:r>
      <w:r w:rsidR="006E365D">
        <w:rPr>
          <w:sz w:val="24"/>
          <w:szCs w:val="24"/>
        </w:rPr>
        <w:t>.</w:t>
      </w:r>
      <w:r w:rsidRPr="003C61A2">
        <w:rPr>
          <w:sz w:val="24"/>
          <w:szCs w:val="24"/>
        </w:rPr>
        <w:t xml:space="preserve"> Ландшафтно-геохимический профиль на мысе Шайтанском. Индексами и стрелками показаны места расположения площадок опробования почв и описания растительного покрова. В нижней части рисунка профиль показан в плане на фоне рельефа</w:t>
      </w:r>
      <w:r w:rsidR="00EF15B1">
        <w:rPr>
          <w:sz w:val="24"/>
          <w:szCs w:val="24"/>
        </w:rPr>
        <w:t xml:space="preserve"> и основных ландшафтных выделов (</w:t>
      </w:r>
      <w:r w:rsidRPr="003C61A2">
        <w:rPr>
          <w:sz w:val="24"/>
          <w:szCs w:val="24"/>
        </w:rPr>
        <w:t>составлен В.В. Сурковым)</w:t>
      </w:r>
    </w:p>
    <w:p w:rsidR="00DA6902" w:rsidRPr="00EC135A" w:rsidRDefault="00DA6902" w:rsidP="003C61A2">
      <w:pPr>
        <w:spacing w:line="360" w:lineRule="auto"/>
        <w:jc w:val="both"/>
        <w:rPr>
          <w:sz w:val="24"/>
          <w:szCs w:val="24"/>
          <w:lang w:bidi="en-US"/>
        </w:rPr>
      </w:pPr>
    </w:p>
    <w:p w:rsidR="00E25F21" w:rsidRDefault="00E25F21" w:rsidP="00E25F21">
      <w:pPr>
        <w:rPr>
          <w:noProof/>
        </w:rPr>
      </w:pPr>
      <w:r w:rsidRPr="00E25F21">
        <w:rPr>
          <w:noProof/>
        </w:rPr>
        <w:drawing>
          <wp:inline distT="0" distB="0" distL="0" distR="0" wp14:anchorId="752C1E66" wp14:editId="3897218C">
            <wp:extent cx="5829300" cy="1953895"/>
            <wp:effectExtent l="19050" t="0" r="0" b="0"/>
            <wp:docPr id="543" name="Рисунок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6"/>
                    <pic:cNvPicPr>
                      <a:picLocks noChangeAspect="1" noChangeArrowheads="1"/>
                    </pic:cNvPicPr>
                  </pic:nvPicPr>
                  <pic:blipFill>
                    <a:blip r:embed="rId73" cstate="print"/>
                    <a:srcRect/>
                    <a:stretch>
                      <a:fillRect/>
                    </a:stretch>
                  </pic:blipFill>
                  <pic:spPr bwMode="auto">
                    <a:xfrm>
                      <a:off x="0" y="0"/>
                      <a:ext cx="5829300" cy="1953895"/>
                    </a:xfrm>
                    <a:prstGeom prst="rect">
                      <a:avLst/>
                    </a:prstGeom>
                    <a:noFill/>
                    <a:ln w="9525">
                      <a:noFill/>
                      <a:miter lim="800000"/>
                      <a:headEnd/>
                      <a:tailEnd/>
                    </a:ln>
                  </pic:spPr>
                </pic:pic>
              </a:graphicData>
            </a:graphic>
          </wp:inline>
        </w:drawing>
      </w:r>
    </w:p>
    <w:p w:rsidR="00E25F21" w:rsidRPr="00E25F21" w:rsidRDefault="00E25F21" w:rsidP="00E25F21">
      <w:pPr>
        <w:rPr>
          <w:noProof/>
        </w:rPr>
      </w:pPr>
    </w:p>
    <w:p w:rsidR="00E25F21" w:rsidRPr="00E25F21" w:rsidRDefault="00E25F21" w:rsidP="00D4183D">
      <w:pPr>
        <w:spacing w:line="360" w:lineRule="auto"/>
        <w:jc w:val="center"/>
        <w:rPr>
          <w:noProof/>
          <w:sz w:val="24"/>
          <w:szCs w:val="24"/>
        </w:rPr>
      </w:pPr>
      <w:r w:rsidRPr="00E25F21">
        <w:rPr>
          <w:noProof/>
          <w:sz w:val="24"/>
          <w:szCs w:val="24"/>
        </w:rPr>
        <w:t>Рисунок 4.12</w:t>
      </w:r>
      <w:r w:rsidR="006E365D">
        <w:rPr>
          <w:noProof/>
          <w:sz w:val="24"/>
          <w:szCs w:val="24"/>
        </w:rPr>
        <w:t>.</w:t>
      </w:r>
      <w:r w:rsidRPr="00E25F21">
        <w:rPr>
          <w:noProof/>
          <w:sz w:val="24"/>
          <w:szCs w:val="24"/>
        </w:rPr>
        <w:t xml:space="preserve"> Ландшафтно-геохимический профиль у пос. Воронцово (горло, береговая пойменная часть) (составлен В.В. Сурковым)</w:t>
      </w:r>
    </w:p>
    <w:p w:rsidR="00E247E0" w:rsidRDefault="00E247E0" w:rsidP="00E25F21">
      <w:pPr>
        <w:jc w:val="center"/>
        <w:rPr>
          <w:noProof/>
          <w:sz w:val="24"/>
          <w:szCs w:val="24"/>
        </w:rPr>
      </w:pPr>
    </w:p>
    <w:p w:rsidR="00E25F21" w:rsidRDefault="00E25F21" w:rsidP="0083092F">
      <w:pPr>
        <w:rPr>
          <w:noProof/>
        </w:rPr>
      </w:pPr>
    </w:p>
    <w:p w:rsidR="00E25F21" w:rsidRPr="00EC135A" w:rsidRDefault="00E25F21" w:rsidP="0083092F">
      <w:pPr>
        <w:rPr>
          <w:noProof/>
        </w:rPr>
        <w:sectPr w:rsidR="00E25F21" w:rsidRPr="00EC135A" w:rsidSect="00EA7259">
          <w:headerReference w:type="default" r:id="rId74"/>
          <w:footerReference w:type="even" r:id="rId75"/>
          <w:footerReference w:type="first" r:id="rId76"/>
          <w:pgSz w:w="11906" w:h="16838"/>
          <w:pgMar w:top="1134" w:right="567" w:bottom="1134" w:left="1418" w:header="709" w:footer="709" w:gutter="0"/>
          <w:cols w:space="708"/>
          <w:titlePg/>
          <w:docGrid w:linePitch="360"/>
        </w:sectPr>
      </w:pPr>
    </w:p>
    <w:p w:rsidR="00E247E0" w:rsidRPr="006E365D" w:rsidRDefault="00E247E0" w:rsidP="0083092F">
      <w:pPr>
        <w:suppressAutoHyphens/>
        <w:rPr>
          <w:sz w:val="24"/>
          <w:szCs w:val="24"/>
          <w:lang w:eastAsia="ar-SA"/>
        </w:rPr>
      </w:pPr>
      <w:r w:rsidRPr="006E365D">
        <w:rPr>
          <w:sz w:val="24"/>
          <w:szCs w:val="24"/>
          <w:lang w:eastAsia="ar-SA"/>
        </w:rPr>
        <w:t>Таблица</w:t>
      </w:r>
      <w:r w:rsidR="00C229A6" w:rsidRPr="006E365D">
        <w:rPr>
          <w:sz w:val="24"/>
          <w:szCs w:val="24"/>
          <w:lang w:eastAsia="ar-SA"/>
        </w:rPr>
        <w:t xml:space="preserve"> 4.4</w:t>
      </w:r>
      <w:r w:rsidR="006E365D" w:rsidRPr="006E365D">
        <w:rPr>
          <w:sz w:val="24"/>
          <w:szCs w:val="24"/>
          <w:lang w:eastAsia="ar-SA"/>
        </w:rPr>
        <w:t xml:space="preserve">. </w:t>
      </w:r>
      <w:r w:rsidRPr="006E365D">
        <w:rPr>
          <w:sz w:val="24"/>
          <w:szCs w:val="24"/>
          <w:lang w:eastAsia="ar-SA"/>
        </w:rPr>
        <w:t xml:space="preserve"> Место расположения тестовых ландшафтных профилей, положение площадок в рельефе,  и относительные высоты тестовых участков</w:t>
      </w:r>
    </w:p>
    <w:tbl>
      <w:tblPr>
        <w:tblW w:w="14429" w:type="dxa"/>
        <w:tblInd w:w="1" w:type="dxa"/>
        <w:tblLayout w:type="fixed"/>
        <w:tblCellMar>
          <w:left w:w="0" w:type="dxa"/>
          <w:right w:w="0" w:type="dxa"/>
        </w:tblCellMar>
        <w:tblLook w:val="0000" w:firstRow="0" w:lastRow="0" w:firstColumn="0" w:lastColumn="0" w:noHBand="0" w:noVBand="0"/>
      </w:tblPr>
      <w:tblGrid>
        <w:gridCol w:w="1419"/>
        <w:gridCol w:w="1559"/>
        <w:gridCol w:w="6753"/>
        <w:gridCol w:w="1099"/>
        <w:gridCol w:w="1352"/>
        <w:gridCol w:w="1208"/>
        <w:gridCol w:w="1039"/>
      </w:tblGrid>
      <w:tr w:rsidR="00E247E0" w:rsidRPr="00EC135A" w:rsidTr="006E365D">
        <w:trPr>
          <w:cantSplit/>
          <w:trHeight w:val="20"/>
        </w:trPr>
        <w:tc>
          <w:tcPr>
            <w:tcW w:w="1419" w:type="dxa"/>
            <w:vMerge w:val="restart"/>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snapToGrid w:val="0"/>
              <w:ind w:right="187"/>
              <w:jc w:val="center"/>
              <w:rPr>
                <w:color w:val="000000"/>
                <w:lang w:eastAsia="ar-SA"/>
              </w:rPr>
            </w:pPr>
            <w:r w:rsidRPr="00EC135A">
              <w:rPr>
                <w:color w:val="000000"/>
                <w:lang w:eastAsia="ar-SA"/>
              </w:rPr>
              <w:t>Ландшафт</w:t>
            </w:r>
            <w:r w:rsidR="006E365D">
              <w:rPr>
                <w:color w:val="000000"/>
                <w:lang w:eastAsia="ar-SA"/>
              </w:rPr>
              <w:t>-</w:t>
            </w:r>
            <w:r w:rsidRPr="00EC135A">
              <w:rPr>
                <w:color w:val="000000"/>
                <w:lang w:eastAsia="ar-SA"/>
              </w:rPr>
              <w:t>ный профиль, длина (м), ландшафт</w:t>
            </w:r>
          </w:p>
        </w:tc>
        <w:tc>
          <w:tcPr>
            <w:tcW w:w="1559" w:type="dxa"/>
            <w:vMerge w:val="restart"/>
            <w:tcBorders>
              <w:top w:val="single" w:sz="4" w:space="0" w:color="auto"/>
              <w:left w:val="single" w:sz="4" w:space="0" w:color="auto"/>
              <w:bottom w:val="single" w:sz="4" w:space="0" w:color="auto"/>
              <w:right w:val="single" w:sz="4" w:space="0" w:color="auto"/>
            </w:tcBorders>
          </w:tcPr>
          <w:p w:rsidR="00E247E0" w:rsidRPr="00EC135A" w:rsidRDefault="00E247E0" w:rsidP="0083092F">
            <w:pPr>
              <w:tabs>
                <w:tab w:val="left" w:pos="1418"/>
              </w:tabs>
              <w:suppressAutoHyphens/>
              <w:snapToGrid w:val="0"/>
              <w:jc w:val="center"/>
              <w:rPr>
                <w:color w:val="000000"/>
                <w:lang w:eastAsia="ar-SA"/>
              </w:rPr>
            </w:pPr>
            <w:r w:rsidRPr="00EC135A">
              <w:rPr>
                <w:color w:val="000000"/>
                <w:lang w:eastAsia="ar-SA"/>
              </w:rPr>
              <w:t>Элементарный геохимический ландшафт</w:t>
            </w:r>
          </w:p>
        </w:tc>
        <w:tc>
          <w:tcPr>
            <w:tcW w:w="6753" w:type="dxa"/>
            <w:vMerge w:val="restart"/>
            <w:tcBorders>
              <w:top w:val="single" w:sz="4" w:space="0" w:color="auto"/>
              <w:left w:val="single" w:sz="4" w:space="0" w:color="auto"/>
              <w:bottom w:val="single" w:sz="4" w:space="0" w:color="auto"/>
              <w:right w:val="single" w:sz="4" w:space="0" w:color="auto"/>
            </w:tcBorders>
            <w:tcMar>
              <w:left w:w="28" w:type="dxa"/>
              <w:right w:w="57" w:type="dxa"/>
            </w:tcMar>
          </w:tcPr>
          <w:p w:rsidR="00E247E0" w:rsidRPr="00EC135A" w:rsidRDefault="00E247E0" w:rsidP="0083092F">
            <w:pPr>
              <w:suppressAutoHyphens/>
              <w:snapToGrid w:val="0"/>
              <w:ind w:right="185"/>
              <w:jc w:val="both"/>
              <w:rPr>
                <w:color w:val="000000"/>
                <w:lang w:eastAsia="ar-SA"/>
              </w:rPr>
            </w:pPr>
            <w:r w:rsidRPr="00EC135A">
              <w:rPr>
                <w:color w:val="000000"/>
                <w:lang w:eastAsia="ar-SA"/>
              </w:rPr>
              <w:t>Почвенно-растительный покров</w:t>
            </w:r>
          </w:p>
        </w:tc>
        <w:tc>
          <w:tcPr>
            <w:tcW w:w="1099" w:type="dxa"/>
            <w:vMerge w:val="restart"/>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snapToGrid w:val="0"/>
              <w:ind w:right="185"/>
              <w:jc w:val="center"/>
              <w:rPr>
                <w:color w:val="000000"/>
                <w:lang w:eastAsia="ar-SA"/>
              </w:rPr>
            </w:pPr>
            <w:r w:rsidRPr="00EC135A">
              <w:rPr>
                <w:color w:val="000000"/>
                <w:lang w:eastAsia="ar-SA"/>
              </w:rPr>
              <w:t>Индекс тестового участка профиля</w:t>
            </w:r>
          </w:p>
        </w:tc>
        <w:tc>
          <w:tcPr>
            <w:tcW w:w="2560" w:type="dxa"/>
            <w:gridSpan w:val="2"/>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snapToGrid w:val="0"/>
              <w:ind w:right="185"/>
              <w:jc w:val="center"/>
              <w:rPr>
                <w:color w:val="000000"/>
                <w:vertAlign w:val="superscript"/>
                <w:lang w:eastAsia="ar-SA"/>
              </w:rPr>
            </w:pPr>
            <w:r w:rsidRPr="00EC135A">
              <w:rPr>
                <w:color w:val="000000"/>
                <w:lang w:eastAsia="ar-SA"/>
              </w:rPr>
              <w:t>Географические координаты</w:t>
            </w:r>
            <w:r w:rsidRPr="00EC135A">
              <w:rPr>
                <w:color w:val="000000"/>
                <w:vertAlign w:val="superscript"/>
                <w:lang w:eastAsia="ar-SA"/>
              </w:rPr>
              <w:t>2</w:t>
            </w:r>
          </w:p>
        </w:tc>
        <w:tc>
          <w:tcPr>
            <w:tcW w:w="1039" w:type="dxa"/>
            <w:vMerge w:val="restart"/>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snapToGrid w:val="0"/>
              <w:ind w:left="74" w:right="-29"/>
              <w:jc w:val="center"/>
              <w:rPr>
                <w:color w:val="000000"/>
                <w:lang w:eastAsia="ar-SA"/>
              </w:rPr>
            </w:pPr>
            <w:r w:rsidRPr="00EC135A">
              <w:rPr>
                <w:color w:val="000000"/>
                <w:lang w:eastAsia="ar-SA"/>
              </w:rPr>
              <w:t>Абс. высота</w:t>
            </w:r>
            <w:r w:rsidRPr="00EC135A">
              <w:rPr>
                <w:color w:val="000000"/>
                <w:vertAlign w:val="superscript"/>
                <w:lang w:eastAsia="ar-SA"/>
              </w:rPr>
              <w:t>3</w:t>
            </w:r>
            <w:r w:rsidRPr="00EC135A">
              <w:rPr>
                <w:color w:val="000000"/>
                <w:lang w:eastAsia="ar-SA"/>
              </w:rPr>
              <w:t>, м</w:t>
            </w:r>
          </w:p>
        </w:tc>
      </w:tr>
      <w:tr w:rsidR="00E247E0" w:rsidRPr="00EC135A" w:rsidTr="006E365D">
        <w:trPr>
          <w:cantSplit/>
          <w:trHeight w:val="20"/>
        </w:trPr>
        <w:tc>
          <w:tcPr>
            <w:tcW w:w="1419" w:type="dxa"/>
            <w:vMerge/>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jc w:val="center"/>
              <w:rPr>
                <w:lang w:eastAsia="ar-SA"/>
              </w:rPr>
            </w:pPr>
          </w:p>
        </w:tc>
        <w:tc>
          <w:tcPr>
            <w:tcW w:w="1559" w:type="dxa"/>
            <w:vMerge/>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jc w:val="center"/>
              <w:rPr>
                <w:lang w:eastAsia="ar-SA"/>
              </w:rPr>
            </w:pPr>
          </w:p>
        </w:tc>
        <w:tc>
          <w:tcPr>
            <w:tcW w:w="6753" w:type="dxa"/>
            <w:vMerge/>
            <w:tcBorders>
              <w:top w:val="single" w:sz="4" w:space="0" w:color="auto"/>
              <w:left w:val="single" w:sz="4" w:space="0" w:color="auto"/>
              <w:bottom w:val="single" w:sz="4" w:space="0" w:color="auto"/>
              <w:right w:val="single" w:sz="4" w:space="0" w:color="auto"/>
            </w:tcBorders>
            <w:tcMar>
              <w:left w:w="28" w:type="dxa"/>
              <w:right w:w="57" w:type="dxa"/>
            </w:tcMar>
          </w:tcPr>
          <w:p w:rsidR="00E247E0" w:rsidRPr="00EC135A" w:rsidRDefault="00E247E0" w:rsidP="0083092F">
            <w:pPr>
              <w:suppressAutoHyphens/>
              <w:jc w:val="both"/>
              <w:rPr>
                <w:lang w:eastAsia="ar-SA"/>
              </w:rPr>
            </w:pPr>
          </w:p>
        </w:tc>
        <w:tc>
          <w:tcPr>
            <w:tcW w:w="1099" w:type="dxa"/>
            <w:vMerge/>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jc w:val="center"/>
              <w:rPr>
                <w:lang w:eastAsia="ar-SA"/>
              </w:rPr>
            </w:pPr>
          </w:p>
        </w:tc>
        <w:tc>
          <w:tcPr>
            <w:tcW w:w="1352" w:type="dxa"/>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snapToGrid w:val="0"/>
              <w:ind w:right="185"/>
              <w:jc w:val="center"/>
              <w:rPr>
                <w:color w:val="000000"/>
                <w:lang w:eastAsia="ar-SA"/>
              </w:rPr>
            </w:pPr>
            <w:r w:rsidRPr="00EC135A">
              <w:rPr>
                <w:color w:val="000000"/>
                <w:lang w:eastAsia="ar-SA"/>
              </w:rPr>
              <w:t>Широта С</w:t>
            </w:r>
          </w:p>
        </w:tc>
        <w:tc>
          <w:tcPr>
            <w:tcW w:w="1208" w:type="dxa"/>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snapToGrid w:val="0"/>
              <w:ind w:right="185"/>
              <w:jc w:val="center"/>
              <w:rPr>
                <w:color w:val="000000"/>
                <w:lang w:eastAsia="ar-SA"/>
              </w:rPr>
            </w:pPr>
            <w:r w:rsidRPr="00EC135A">
              <w:rPr>
                <w:color w:val="000000"/>
                <w:lang w:eastAsia="ar-SA"/>
              </w:rPr>
              <w:t>Долгота В</w:t>
            </w:r>
          </w:p>
        </w:tc>
        <w:tc>
          <w:tcPr>
            <w:tcW w:w="1039" w:type="dxa"/>
            <w:vMerge/>
            <w:tcBorders>
              <w:top w:val="single" w:sz="4" w:space="0" w:color="auto"/>
              <w:left w:val="single" w:sz="4" w:space="0" w:color="auto"/>
              <w:bottom w:val="single" w:sz="4" w:space="0" w:color="auto"/>
              <w:right w:val="single" w:sz="4" w:space="0" w:color="auto"/>
            </w:tcBorders>
          </w:tcPr>
          <w:p w:rsidR="00E247E0" w:rsidRPr="00EC135A" w:rsidRDefault="00E247E0" w:rsidP="0083092F">
            <w:pPr>
              <w:suppressAutoHyphens/>
              <w:jc w:val="center"/>
              <w:rPr>
                <w:lang w:eastAsia="ar-SA"/>
              </w:rPr>
            </w:pPr>
          </w:p>
        </w:tc>
      </w:tr>
      <w:tr w:rsidR="006E365D" w:rsidRPr="00EC135A" w:rsidTr="000C0751">
        <w:trPr>
          <w:cantSplit/>
          <w:trHeight w:val="20"/>
        </w:trPr>
        <w:tc>
          <w:tcPr>
            <w:tcW w:w="1419" w:type="dxa"/>
            <w:tcBorders>
              <w:top w:val="single" w:sz="4" w:space="0" w:color="auto"/>
              <w:left w:val="single" w:sz="4" w:space="0" w:color="auto"/>
              <w:bottom w:val="single" w:sz="4" w:space="0" w:color="auto"/>
              <w:right w:val="single" w:sz="4" w:space="0" w:color="auto"/>
            </w:tcBorders>
          </w:tcPr>
          <w:p w:rsidR="006E365D" w:rsidRPr="006E365D" w:rsidRDefault="006E365D" w:rsidP="006E365D">
            <w:pPr>
              <w:suppressAutoHyphens/>
              <w:snapToGrid w:val="0"/>
              <w:ind w:right="185"/>
              <w:jc w:val="center"/>
              <w:rPr>
                <w:color w:val="000000"/>
                <w:lang w:eastAsia="ar-SA"/>
              </w:rPr>
            </w:pPr>
            <w:r w:rsidRPr="006E365D">
              <w:rPr>
                <w:color w:val="000000"/>
                <w:lang w:eastAsia="ar-SA"/>
              </w:rPr>
              <w:t>1</w:t>
            </w:r>
          </w:p>
        </w:tc>
        <w:tc>
          <w:tcPr>
            <w:tcW w:w="1559" w:type="dxa"/>
            <w:tcBorders>
              <w:top w:val="single" w:sz="4" w:space="0" w:color="auto"/>
              <w:left w:val="single" w:sz="4" w:space="0" w:color="auto"/>
              <w:bottom w:val="single" w:sz="4" w:space="0" w:color="auto"/>
              <w:right w:val="single" w:sz="4" w:space="0" w:color="auto"/>
            </w:tcBorders>
          </w:tcPr>
          <w:p w:rsidR="006E365D" w:rsidRPr="00EC135A" w:rsidRDefault="006E365D" w:rsidP="006E365D">
            <w:pPr>
              <w:suppressAutoHyphens/>
              <w:snapToGrid w:val="0"/>
              <w:ind w:right="185"/>
              <w:jc w:val="center"/>
              <w:rPr>
                <w:color w:val="000000"/>
                <w:lang w:eastAsia="ar-SA"/>
              </w:rPr>
            </w:pPr>
            <w:r>
              <w:rPr>
                <w:color w:val="000000"/>
                <w:lang w:eastAsia="ar-SA"/>
              </w:rPr>
              <w:t>2</w:t>
            </w:r>
          </w:p>
        </w:tc>
        <w:tc>
          <w:tcPr>
            <w:tcW w:w="6753" w:type="dxa"/>
            <w:tcBorders>
              <w:top w:val="single" w:sz="4" w:space="0" w:color="auto"/>
              <w:left w:val="single" w:sz="4" w:space="0" w:color="auto"/>
              <w:bottom w:val="single" w:sz="4" w:space="0" w:color="auto"/>
              <w:right w:val="single" w:sz="4" w:space="0" w:color="auto"/>
            </w:tcBorders>
            <w:tcMar>
              <w:left w:w="28" w:type="dxa"/>
              <w:right w:w="57" w:type="dxa"/>
            </w:tcMar>
          </w:tcPr>
          <w:p w:rsidR="006E365D" w:rsidRPr="00EC135A" w:rsidRDefault="006E365D" w:rsidP="006E365D">
            <w:pPr>
              <w:ind w:left="114"/>
              <w:jc w:val="center"/>
              <w:rPr>
                <w:snapToGrid w:val="0"/>
                <w:color w:val="000000"/>
              </w:rPr>
            </w:pPr>
            <w:r>
              <w:rPr>
                <w:snapToGrid w:val="0"/>
                <w:color w:val="000000"/>
              </w:rPr>
              <w:t>3</w:t>
            </w:r>
          </w:p>
        </w:tc>
        <w:tc>
          <w:tcPr>
            <w:tcW w:w="1099" w:type="dxa"/>
            <w:tcBorders>
              <w:top w:val="single" w:sz="4" w:space="0" w:color="auto"/>
              <w:left w:val="single" w:sz="4" w:space="0" w:color="auto"/>
              <w:bottom w:val="single" w:sz="4" w:space="0" w:color="auto"/>
              <w:right w:val="single" w:sz="4" w:space="0" w:color="auto"/>
            </w:tcBorders>
          </w:tcPr>
          <w:p w:rsidR="006E365D" w:rsidRPr="006E365D" w:rsidRDefault="006E365D" w:rsidP="006E365D">
            <w:pPr>
              <w:suppressAutoHyphens/>
              <w:snapToGrid w:val="0"/>
              <w:ind w:left="114" w:right="185"/>
              <w:jc w:val="center"/>
              <w:rPr>
                <w:color w:val="000000"/>
                <w:lang w:eastAsia="ar-SA"/>
              </w:rPr>
            </w:pPr>
            <w:r>
              <w:rPr>
                <w:color w:val="000000"/>
                <w:lang w:eastAsia="ar-SA"/>
              </w:rPr>
              <w:t>4</w:t>
            </w:r>
          </w:p>
        </w:tc>
        <w:tc>
          <w:tcPr>
            <w:tcW w:w="1352" w:type="dxa"/>
            <w:tcBorders>
              <w:top w:val="single" w:sz="4" w:space="0" w:color="auto"/>
              <w:left w:val="single" w:sz="4" w:space="0" w:color="auto"/>
              <w:bottom w:val="single" w:sz="4" w:space="0" w:color="auto"/>
              <w:right w:val="single" w:sz="4" w:space="0" w:color="auto"/>
            </w:tcBorders>
          </w:tcPr>
          <w:p w:rsidR="006E365D" w:rsidRPr="00EC135A" w:rsidRDefault="006E365D" w:rsidP="006E365D">
            <w:pPr>
              <w:suppressAutoHyphens/>
              <w:snapToGrid w:val="0"/>
              <w:ind w:right="185"/>
              <w:jc w:val="center"/>
              <w:rPr>
                <w:color w:val="000000"/>
                <w:lang w:eastAsia="ar-SA"/>
              </w:rPr>
            </w:pPr>
            <w:r>
              <w:rPr>
                <w:color w:val="000000"/>
                <w:lang w:eastAsia="ar-SA"/>
              </w:rPr>
              <w:t>5</w:t>
            </w:r>
          </w:p>
        </w:tc>
        <w:tc>
          <w:tcPr>
            <w:tcW w:w="1208" w:type="dxa"/>
            <w:tcBorders>
              <w:top w:val="single" w:sz="4" w:space="0" w:color="auto"/>
              <w:left w:val="single" w:sz="4" w:space="0" w:color="auto"/>
              <w:bottom w:val="single" w:sz="4" w:space="0" w:color="auto"/>
              <w:right w:val="single" w:sz="4" w:space="0" w:color="auto"/>
            </w:tcBorders>
          </w:tcPr>
          <w:p w:rsidR="006E365D" w:rsidRPr="00EC135A" w:rsidRDefault="006E365D" w:rsidP="006E365D">
            <w:pPr>
              <w:suppressAutoHyphens/>
              <w:snapToGrid w:val="0"/>
              <w:ind w:right="185"/>
              <w:jc w:val="center"/>
              <w:rPr>
                <w:color w:val="000000"/>
                <w:lang w:eastAsia="ar-SA"/>
              </w:rPr>
            </w:pPr>
            <w:r>
              <w:rPr>
                <w:color w:val="000000"/>
                <w:lang w:eastAsia="ar-SA"/>
              </w:rPr>
              <w:t>6</w:t>
            </w:r>
          </w:p>
        </w:tc>
        <w:tc>
          <w:tcPr>
            <w:tcW w:w="1039" w:type="dxa"/>
            <w:tcBorders>
              <w:top w:val="single" w:sz="4" w:space="0" w:color="auto"/>
              <w:left w:val="single" w:sz="4" w:space="0" w:color="auto"/>
              <w:bottom w:val="single" w:sz="4" w:space="0" w:color="auto"/>
              <w:right w:val="single" w:sz="4" w:space="0" w:color="auto"/>
            </w:tcBorders>
          </w:tcPr>
          <w:p w:rsidR="006E365D" w:rsidRPr="00EC135A" w:rsidRDefault="006E365D" w:rsidP="006E365D">
            <w:pPr>
              <w:suppressAutoHyphens/>
              <w:snapToGrid w:val="0"/>
              <w:ind w:right="185"/>
              <w:jc w:val="center"/>
              <w:rPr>
                <w:color w:val="000000"/>
                <w:lang w:eastAsia="ar-SA"/>
              </w:rPr>
            </w:pPr>
            <w:r>
              <w:rPr>
                <w:color w:val="000000"/>
                <w:lang w:eastAsia="ar-SA"/>
              </w:rPr>
              <w:t>7</w:t>
            </w:r>
          </w:p>
        </w:tc>
      </w:tr>
      <w:tr w:rsidR="00E247E0" w:rsidRPr="00EC135A" w:rsidTr="000C0751">
        <w:trPr>
          <w:cantSplit/>
          <w:trHeight w:val="20"/>
        </w:trPr>
        <w:tc>
          <w:tcPr>
            <w:tcW w:w="1419" w:type="dxa"/>
            <w:vMerge w:val="restart"/>
            <w:tcBorders>
              <w:top w:val="single" w:sz="4" w:space="0" w:color="auto"/>
              <w:left w:val="single" w:sz="4" w:space="0" w:color="auto"/>
            </w:tcBorders>
          </w:tcPr>
          <w:p w:rsidR="00E247E0" w:rsidRPr="006E365D" w:rsidRDefault="00E247E0" w:rsidP="0083092F">
            <w:pPr>
              <w:suppressAutoHyphens/>
              <w:snapToGrid w:val="0"/>
              <w:ind w:right="185"/>
              <w:rPr>
                <w:color w:val="000000"/>
                <w:lang w:eastAsia="ar-SA"/>
              </w:rPr>
            </w:pPr>
            <w:r w:rsidRPr="006E365D">
              <w:rPr>
                <w:color w:val="000000"/>
                <w:lang w:eastAsia="ar-SA"/>
              </w:rPr>
              <w:t xml:space="preserve">Подзона типичной тундры </w:t>
            </w:r>
          </w:p>
          <w:p w:rsidR="00E247E0" w:rsidRPr="00EC135A" w:rsidRDefault="00E247E0" w:rsidP="0083092F">
            <w:pPr>
              <w:suppressAutoHyphens/>
              <w:ind w:right="185"/>
              <w:rPr>
                <w:color w:val="000000"/>
                <w:lang w:eastAsia="ar-SA"/>
              </w:rPr>
            </w:pPr>
          </w:p>
          <w:p w:rsidR="00E247E0" w:rsidRPr="00EC135A" w:rsidRDefault="00E247E0" w:rsidP="0083092F">
            <w:pPr>
              <w:suppressAutoHyphens/>
              <w:ind w:right="425"/>
              <w:rPr>
                <w:color w:val="000000"/>
                <w:lang w:eastAsia="ar-SA"/>
              </w:rPr>
            </w:pPr>
            <w:r w:rsidRPr="00EC135A">
              <w:rPr>
                <w:color w:val="000000"/>
                <w:lang w:eastAsia="ar-SA"/>
              </w:rPr>
              <w:t>Енисейский залив, м. Шайтанский</w:t>
            </w:r>
          </w:p>
          <w:p w:rsidR="00E247E0" w:rsidRPr="00EC135A" w:rsidRDefault="00E247E0" w:rsidP="0083092F">
            <w:pPr>
              <w:suppressAutoHyphens/>
              <w:ind w:right="185"/>
              <w:rPr>
                <w:color w:val="000000"/>
                <w:lang w:eastAsia="ar-SA"/>
              </w:rPr>
            </w:pPr>
          </w:p>
          <w:p w:rsidR="00E247E0" w:rsidRPr="00EC135A" w:rsidRDefault="00E247E0" w:rsidP="0083092F">
            <w:pPr>
              <w:suppressAutoHyphens/>
              <w:ind w:right="185"/>
              <w:rPr>
                <w:color w:val="000000"/>
                <w:lang w:eastAsia="ar-SA"/>
              </w:rPr>
            </w:pPr>
            <w:r w:rsidRPr="00EC135A">
              <w:rPr>
                <w:color w:val="000000"/>
                <w:lang w:val="en-US" w:eastAsia="ar-SA"/>
              </w:rPr>
              <w:t>L</w:t>
            </w:r>
            <w:r w:rsidRPr="00EC135A">
              <w:rPr>
                <w:color w:val="000000"/>
                <w:vertAlign w:val="superscript"/>
                <w:lang w:eastAsia="ar-SA"/>
              </w:rPr>
              <w:t>1</w:t>
            </w:r>
            <w:r w:rsidRPr="00EC135A">
              <w:rPr>
                <w:color w:val="000000"/>
                <w:lang w:eastAsia="ar-SA"/>
              </w:rPr>
              <w:t>=700 м</w:t>
            </w:r>
          </w:p>
          <w:p w:rsidR="00E247E0" w:rsidRPr="00EC135A" w:rsidRDefault="00E247E0" w:rsidP="0083092F">
            <w:pPr>
              <w:suppressAutoHyphens/>
              <w:ind w:right="185"/>
              <w:rPr>
                <w:color w:val="000000"/>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 xml:space="preserve">Енисейский залив, бечевник у уреза </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val="en-GB" w:eastAsia="ar-SA"/>
              </w:rPr>
              <w:t>СК</w:t>
            </w:r>
            <w:r w:rsidRPr="00EC135A">
              <w:rPr>
                <w:color w:val="000000"/>
                <w:lang w:eastAsia="ar-SA"/>
              </w:rPr>
              <w:t xml:space="preserve"> 1_0</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72º04’ 547</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82º21’ 408</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0.20</w:t>
            </w:r>
          </w:p>
        </w:tc>
      </w:tr>
      <w:tr w:rsidR="00E247E0" w:rsidRPr="00EC135A" w:rsidTr="000C0751">
        <w:trPr>
          <w:cantSplit/>
          <w:trHeight w:val="20"/>
        </w:trPr>
        <w:tc>
          <w:tcPr>
            <w:tcW w:w="1419" w:type="dxa"/>
            <w:vMerge/>
            <w:tcBorders>
              <w:left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lang w:eastAsia="ar-SA"/>
              </w:rPr>
            </w:pPr>
            <w:r w:rsidRPr="00EC135A">
              <w:rPr>
                <w:lang w:eastAsia="ar-SA"/>
              </w:rPr>
              <w:t>трансаккумулятивный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right="180"/>
              <w:jc w:val="both"/>
              <w:rPr>
                <w:snapToGrid w:val="0"/>
                <w:color w:val="000000"/>
              </w:rPr>
            </w:pPr>
            <w:r w:rsidRPr="00EC135A">
              <w:rPr>
                <w:snapToGrid w:val="0"/>
                <w:color w:val="000000"/>
              </w:rPr>
              <w:t>Оползневой склон, размер фрагмента оползня - 5</w:t>
            </w:r>
            <w:r w:rsidRPr="00EC135A">
              <w:rPr>
                <w:snapToGrid w:val="0"/>
                <w:color w:val="000000"/>
                <w:lang w:val="en-US"/>
              </w:rPr>
              <w:t>x</w:t>
            </w:r>
            <w:r w:rsidRPr="00EC135A">
              <w:rPr>
                <w:snapToGrid w:val="0"/>
                <w:color w:val="000000"/>
              </w:rPr>
              <w:t xml:space="preserve">8 м, </w:t>
            </w:r>
            <w:r w:rsidRPr="00EC135A">
              <w:rPr>
                <w:snapToGrid w:val="0"/>
                <w:color w:val="000000"/>
                <w:lang w:val="en-US"/>
              </w:rPr>
              <w:t>H</w:t>
            </w:r>
            <w:r w:rsidRPr="00EC135A">
              <w:rPr>
                <w:snapToGrid w:val="0"/>
                <w:color w:val="000000"/>
              </w:rPr>
              <w:t>=0.7-1.0 м), заросли ивы, мохово-разнотравно-вейниковый покров (</w:t>
            </w:r>
            <w:r w:rsidRPr="00EC135A">
              <w:rPr>
                <w:snapToGrid w:val="0"/>
                <w:color w:val="000000"/>
                <w:lang w:val="en-US"/>
              </w:rPr>
              <w:t>H</w:t>
            </w:r>
            <w:r w:rsidRPr="00EC135A">
              <w:rPr>
                <w:snapToGrid w:val="0"/>
                <w:color w:val="000000"/>
              </w:rPr>
              <w:t>=15-40 см, ПП 70%), маломощный торфянистоый слой на погребенной торфяно-глеевой почве</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val="en-GB" w:eastAsia="ar-SA"/>
              </w:rPr>
              <w:t>СК</w:t>
            </w:r>
            <w:r w:rsidRPr="00EC135A">
              <w:rPr>
                <w:color w:val="000000"/>
                <w:lang w:eastAsia="ar-SA"/>
              </w:rPr>
              <w:t xml:space="preserve"> 1_6</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72º04’ 559</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82º21’ 444</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7.20</w:t>
            </w:r>
          </w:p>
        </w:tc>
      </w:tr>
      <w:tr w:rsidR="00E247E0" w:rsidRPr="00EC135A" w:rsidTr="000C0751">
        <w:trPr>
          <w:cantSplit/>
          <w:trHeight w:val="20"/>
        </w:trPr>
        <w:tc>
          <w:tcPr>
            <w:tcW w:w="1419" w:type="dxa"/>
            <w:vMerge/>
            <w:tcBorders>
              <w:left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0C0751" w:rsidP="0083092F">
            <w:pPr>
              <w:suppressAutoHyphens/>
              <w:snapToGrid w:val="0"/>
              <w:ind w:right="185"/>
              <w:rPr>
                <w:lang w:eastAsia="ar-SA"/>
              </w:rPr>
            </w:pPr>
            <w:r>
              <w:rPr>
                <w:lang w:eastAsia="ar-SA"/>
              </w:rPr>
              <w:t>трансэ</w:t>
            </w:r>
            <w:r w:rsidR="00E247E0" w:rsidRPr="00EC135A">
              <w:rPr>
                <w:lang w:eastAsia="ar-SA"/>
              </w:rPr>
              <w:t>лювиальный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right="180"/>
              <w:jc w:val="both"/>
              <w:rPr>
                <w:snapToGrid w:val="0"/>
                <w:color w:val="000000"/>
              </w:rPr>
            </w:pPr>
            <w:r w:rsidRPr="00EC135A">
              <w:rPr>
                <w:snapToGrid w:val="0"/>
                <w:color w:val="000000"/>
              </w:rPr>
              <w:t xml:space="preserve">Молодая поверхность скольжения 20 м шириной, трещиноватая поверхность с выцветами солей, пионерная разнотравно-злаковая растительность, ПП=10-20%, </w:t>
            </w:r>
            <w:r w:rsidRPr="00EC135A">
              <w:rPr>
                <w:snapToGrid w:val="0"/>
                <w:color w:val="000000"/>
                <w:lang w:val="en-US"/>
              </w:rPr>
              <w:t>H</w:t>
            </w:r>
            <w:r w:rsidRPr="00EC135A">
              <w:rPr>
                <w:snapToGrid w:val="0"/>
                <w:color w:val="000000"/>
              </w:rPr>
              <w:t>=30-50 см, обнаженные породы перекрывают погребенную торфяно-глеевую почву</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СК 1_10</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72º04’ 573</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82º21’ 490</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10.28</w:t>
            </w:r>
          </w:p>
        </w:tc>
      </w:tr>
      <w:tr w:rsidR="00E247E0" w:rsidRPr="00EC135A" w:rsidTr="000C0751">
        <w:trPr>
          <w:cantSplit/>
          <w:trHeight w:val="20"/>
        </w:trPr>
        <w:tc>
          <w:tcPr>
            <w:tcW w:w="1419" w:type="dxa"/>
            <w:vMerge/>
            <w:tcBorders>
              <w:left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lang w:eastAsia="ar-SA"/>
              </w:rPr>
            </w:pPr>
            <w:r w:rsidRPr="00EC135A">
              <w:rPr>
                <w:lang w:eastAsia="ar-SA"/>
              </w:rPr>
              <w:t>элювиальный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right="180"/>
              <w:jc w:val="both"/>
              <w:rPr>
                <w:snapToGrid w:val="0"/>
                <w:color w:val="000000"/>
              </w:rPr>
            </w:pPr>
            <w:r w:rsidRPr="00EC135A">
              <w:rPr>
                <w:snapToGrid w:val="0"/>
                <w:color w:val="000000"/>
              </w:rPr>
              <w:t>Слабо выпуклая вершина холма, полигональная разнотравно-кустарничково-моховая тундра, размер полигонов - 10</w:t>
            </w:r>
            <w:r w:rsidRPr="00EC135A">
              <w:rPr>
                <w:snapToGrid w:val="0"/>
                <w:color w:val="000000"/>
                <w:lang w:val="en-US"/>
              </w:rPr>
              <w:t>x</w:t>
            </w:r>
            <w:r w:rsidRPr="00EC135A">
              <w:rPr>
                <w:snapToGrid w:val="0"/>
                <w:color w:val="000000"/>
              </w:rPr>
              <w:t xml:space="preserve">8 м, с карликовой березкой и ивой в трещинах, почва – торфяно-глеевая с погребенными торфяными горизонтами. </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СК 1_15</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72º04’ 608</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82º21’ 595</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26.60</w:t>
            </w:r>
          </w:p>
        </w:tc>
      </w:tr>
      <w:tr w:rsidR="00E247E0" w:rsidRPr="00EC135A" w:rsidTr="000C0751">
        <w:trPr>
          <w:cantSplit/>
          <w:trHeight w:val="20"/>
        </w:trPr>
        <w:tc>
          <w:tcPr>
            <w:tcW w:w="1419" w:type="dxa"/>
            <w:vMerge/>
            <w:tcBorders>
              <w:left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lang w:eastAsia="ar-SA"/>
              </w:rPr>
            </w:pPr>
            <w:r w:rsidRPr="00EC135A">
              <w:rPr>
                <w:lang w:eastAsia="ar-SA"/>
              </w:rPr>
              <w:t>аккумулятивный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right="180"/>
              <w:jc w:val="both"/>
              <w:rPr>
                <w:snapToGrid w:val="0"/>
                <w:color w:val="000000"/>
              </w:rPr>
            </w:pPr>
            <w:r w:rsidRPr="00EC135A">
              <w:rPr>
                <w:snapToGrid w:val="0"/>
                <w:color w:val="000000"/>
              </w:rPr>
              <w:t>Берег водораздельного озера, осоково-пушицево-моховое болото, торфяно-глеевая почва</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СК 1_25</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72º04’ 824</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82º21’ 650</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4.70</w:t>
            </w:r>
          </w:p>
        </w:tc>
      </w:tr>
      <w:tr w:rsidR="00E247E0" w:rsidRPr="00EC135A" w:rsidTr="000C0751">
        <w:trPr>
          <w:cantSplit/>
          <w:trHeight w:val="20"/>
        </w:trPr>
        <w:tc>
          <w:tcPr>
            <w:tcW w:w="1419" w:type="dxa"/>
            <w:vMerge/>
            <w:tcBorders>
              <w:left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lang w:eastAsia="ar-SA"/>
              </w:rPr>
            </w:pPr>
            <w:r w:rsidRPr="00EC135A">
              <w:rPr>
                <w:lang w:eastAsia="ar-SA"/>
              </w:rPr>
              <w:t>трансаккумулятивный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right="180"/>
              <w:jc w:val="both"/>
              <w:rPr>
                <w:snapToGrid w:val="0"/>
                <w:color w:val="000000"/>
              </w:rPr>
            </w:pPr>
            <w:r w:rsidRPr="00EC135A">
              <w:rPr>
                <w:snapToGrid w:val="0"/>
                <w:color w:val="000000"/>
              </w:rPr>
              <w:t>Пойма р. Сарихи, злаковый луг на слоистой аллювиальной почве с погребенными органическими горизонтами</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САР_1</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72º03’ 408</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eastAsia="ar-SA"/>
              </w:rPr>
              <w:t>8</w:t>
            </w:r>
            <w:r w:rsidRPr="00EC135A">
              <w:rPr>
                <w:color w:val="000000"/>
                <w:lang w:val="en-GB" w:eastAsia="ar-SA"/>
              </w:rPr>
              <w:t>2º25’ 962</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5.00</w:t>
            </w:r>
          </w:p>
        </w:tc>
      </w:tr>
      <w:tr w:rsidR="00E247E0" w:rsidRPr="00EC135A" w:rsidTr="000C0751">
        <w:trPr>
          <w:cantSplit/>
          <w:trHeight w:val="20"/>
        </w:trPr>
        <w:tc>
          <w:tcPr>
            <w:tcW w:w="1419" w:type="dxa"/>
            <w:vMerge w:val="restart"/>
            <w:tcBorders>
              <w:top w:val="single" w:sz="4" w:space="0" w:color="auto"/>
              <w:left w:val="single" w:sz="4" w:space="0" w:color="auto"/>
              <w:bottom w:val="single" w:sz="4" w:space="0" w:color="auto"/>
            </w:tcBorders>
          </w:tcPr>
          <w:p w:rsidR="00E247E0" w:rsidRPr="00EC135A" w:rsidRDefault="00E247E0" w:rsidP="000C0751">
            <w:pPr>
              <w:suppressAutoHyphens/>
              <w:snapToGrid w:val="0"/>
              <w:ind w:right="185"/>
              <w:rPr>
                <w:color w:val="000000"/>
                <w:lang w:eastAsia="ar-SA"/>
              </w:rPr>
            </w:pPr>
            <w:r w:rsidRPr="00EC135A">
              <w:rPr>
                <w:color w:val="000000"/>
                <w:lang w:eastAsia="ar-SA"/>
              </w:rPr>
              <w:t xml:space="preserve">Горло Енисейского залива, район п. Воронцово </w:t>
            </w:r>
          </w:p>
          <w:p w:rsidR="00E247E0" w:rsidRPr="00EC135A" w:rsidRDefault="00E247E0" w:rsidP="000C0751">
            <w:pPr>
              <w:suppressAutoHyphens/>
              <w:ind w:right="185"/>
              <w:rPr>
                <w:color w:val="000000"/>
                <w:lang w:eastAsia="ar-SA"/>
              </w:rPr>
            </w:pPr>
          </w:p>
          <w:p w:rsidR="00E247E0" w:rsidRPr="00EC135A" w:rsidRDefault="00E247E0" w:rsidP="000C0751">
            <w:pPr>
              <w:suppressAutoHyphens/>
              <w:ind w:right="185"/>
              <w:rPr>
                <w:color w:val="000000"/>
                <w:lang w:val="en-US" w:eastAsia="ar-SA"/>
              </w:rPr>
            </w:pPr>
            <w:r w:rsidRPr="00EC135A">
              <w:rPr>
                <w:color w:val="000000"/>
                <w:lang w:val="en-US" w:eastAsia="ar-SA"/>
              </w:rPr>
              <w:t xml:space="preserve">L=725 </w:t>
            </w:r>
            <w:r w:rsidRPr="00EC135A">
              <w:rPr>
                <w:color w:val="000000"/>
                <w:lang w:eastAsia="ar-SA"/>
              </w:rPr>
              <w:t>м</w:t>
            </w: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US" w:eastAsia="ar-SA"/>
              </w:rPr>
            </w:pPr>
            <w:r w:rsidRPr="00EC135A">
              <w:rPr>
                <w:color w:val="000000"/>
                <w:lang w:eastAsia="ar-SA"/>
              </w:rPr>
              <w:t>элювиальный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 xml:space="preserve">Вершина гривы, волнисто-холмистый рельеф с относительными превышениями 0,7-1,0 м и микродепрессиями глубиной 20-30 см и шириной 30-50 см. Вершины всхолмлений 10-40 см в диаметре занимают 1-5% территории. Растительный покров представлен: 1) злаково-осоково-кустарничково-мохово-лишайниковыми ассоциациями на (ПП=80%, </w:t>
            </w:r>
            <w:r w:rsidRPr="00EC135A">
              <w:rPr>
                <w:snapToGrid w:val="0"/>
                <w:color w:val="000000"/>
                <w:lang w:val="en-US"/>
              </w:rPr>
              <w:t>H</w:t>
            </w:r>
            <w:r w:rsidRPr="00EC135A">
              <w:rPr>
                <w:snapToGrid w:val="0"/>
                <w:color w:val="000000"/>
              </w:rPr>
              <w:t xml:space="preserve">=2-5 см); 2) мохово(20%, </w:t>
            </w:r>
            <w:r w:rsidRPr="00EC135A">
              <w:rPr>
                <w:snapToGrid w:val="0"/>
                <w:color w:val="000000"/>
                <w:lang w:val="en-US"/>
              </w:rPr>
              <w:t>Dicranum</w:t>
            </w:r>
            <w:r w:rsidRPr="00EC135A">
              <w:rPr>
                <w:snapToGrid w:val="0"/>
                <w:color w:val="000000"/>
              </w:rPr>
              <w:t xml:space="preserve">)-здаково-ерниково-кустарничковыми </w:t>
            </w:r>
            <w:r w:rsidRPr="00EC135A">
              <w:rPr>
                <w:snapToGrid w:val="0"/>
                <w:color w:val="000000"/>
                <w:lang w:val="en-US"/>
              </w:rPr>
              <w:t>grass</w:t>
            </w:r>
            <w:r w:rsidRPr="00EC135A">
              <w:rPr>
                <w:snapToGrid w:val="0"/>
                <w:color w:val="000000"/>
              </w:rPr>
              <w:t xml:space="preserve">-ассоциациями в депрессиях  (ПП=40-60%, </w:t>
            </w:r>
            <w:r w:rsidRPr="00EC135A">
              <w:rPr>
                <w:snapToGrid w:val="0"/>
                <w:color w:val="000000"/>
                <w:lang w:val="en-US"/>
              </w:rPr>
              <w:t>H</w:t>
            </w:r>
            <w:r w:rsidRPr="00EC135A">
              <w:rPr>
                <w:snapToGrid w:val="0"/>
                <w:color w:val="000000"/>
              </w:rPr>
              <w:t xml:space="preserve">=3-5 см). Почва – перегнойно-глеевая на суглинистом элювии. </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ВР 1_16</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71º43’ 076</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83º31’ 301</w:t>
            </w:r>
          </w:p>
        </w:tc>
        <w:tc>
          <w:tcPr>
            <w:tcW w:w="1039" w:type="dxa"/>
            <w:tcBorders>
              <w:top w:val="single" w:sz="4" w:space="0" w:color="auto"/>
              <w:bottom w:val="single" w:sz="4" w:space="0" w:color="auto"/>
              <w:right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37.10</w:t>
            </w:r>
          </w:p>
        </w:tc>
      </w:tr>
      <w:tr w:rsidR="00E247E0" w:rsidRPr="00EC135A" w:rsidTr="000C0751">
        <w:trPr>
          <w:cantSplit/>
          <w:trHeight w:val="20"/>
        </w:trPr>
        <w:tc>
          <w:tcPr>
            <w:tcW w:w="1419" w:type="dxa"/>
            <w:vMerge/>
            <w:tcBorders>
              <w:top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rPr>
                <w:lang w:eastAsia="ar-SA"/>
              </w:rPr>
            </w:pPr>
            <w:r w:rsidRPr="00EC135A">
              <w:rPr>
                <w:lang w:eastAsia="ar-SA"/>
              </w:rPr>
              <w:t>трансэлювиальный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 xml:space="preserve">Слабо вогнутая террасоподобная площадка на склоне, злаково-кутарничково- моховая тундра с осокой и морошкой, единична карликовая березка и ива (не боее 20 см высотой). </w:t>
            </w:r>
          </w:p>
        </w:tc>
        <w:tc>
          <w:tcPr>
            <w:tcW w:w="1099" w:type="dxa"/>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ВР 1_14</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71º43’ 031</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83º31’ 039</w:t>
            </w:r>
          </w:p>
        </w:tc>
        <w:tc>
          <w:tcPr>
            <w:tcW w:w="103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16.89</w:t>
            </w:r>
          </w:p>
        </w:tc>
      </w:tr>
    </w:tbl>
    <w:p w:rsidR="006E365D" w:rsidRDefault="006E365D"/>
    <w:tbl>
      <w:tblPr>
        <w:tblW w:w="14429" w:type="dxa"/>
        <w:tblInd w:w="1" w:type="dxa"/>
        <w:tblLayout w:type="fixed"/>
        <w:tblCellMar>
          <w:left w:w="0" w:type="dxa"/>
          <w:right w:w="0" w:type="dxa"/>
        </w:tblCellMar>
        <w:tblLook w:val="0000" w:firstRow="0" w:lastRow="0" w:firstColumn="0" w:lastColumn="0" w:noHBand="0" w:noVBand="0"/>
      </w:tblPr>
      <w:tblGrid>
        <w:gridCol w:w="1419"/>
        <w:gridCol w:w="1559"/>
        <w:gridCol w:w="6753"/>
        <w:gridCol w:w="14"/>
        <w:gridCol w:w="1078"/>
        <w:gridCol w:w="7"/>
        <w:gridCol w:w="1352"/>
        <w:gridCol w:w="1208"/>
        <w:gridCol w:w="10"/>
        <w:gridCol w:w="1022"/>
        <w:gridCol w:w="7"/>
      </w:tblGrid>
      <w:tr w:rsidR="000C0751" w:rsidRPr="000C0751" w:rsidTr="000C0751">
        <w:trPr>
          <w:cantSplit/>
          <w:trHeight w:val="20"/>
        </w:trPr>
        <w:tc>
          <w:tcPr>
            <w:tcW w:w="1419"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1</w:t>
            </w:r>
          </w:p>
        </w:tc>
        <w:tc>
          <w:tcPr>
            <w:tcW w:w="1559"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2</w:t>
            </w:r>
          </w:p>
        </w:tc>
        <w:tc>
          <w:tcPr>
            <w:tcW w:w="6753" w:type="dxa"/>
            <w:tcBorders>
              <w:top w:val="single" w:sz="4" w:space="0" w:color="auto"/>
              <w:left w:val="single" w:sz="4" w:space="0" w:color="auto"/>
              <w:bottom w:val="single" w:sz="4" w:space="0" w:color="auto"/>
              <w:right w:val="single" w:sz="4" w:space="0" w:color="auto"/>
            </w:tcBorders>
            <w:tcMar>
              <w:left w:w="28" w:type="dxa"/>
              <w:right w:w="57" w:type="dxa"/>
            </w:tcMar>
          </w:tcPr>
          <w:p w:rsidR="000C0751" w:rsidRPr="000C0751" w:rsidRDefault="000C0751" w:rsidP="000C0751">
            <w:pPr>
              <w:suppressAutoHyphens/>
              <w:jc w:val="center"/>
              <w:rPr>
                <w:lang w:eastAsia="ar-SA"/>
              </w:rPr>
            </w:pPr>
            <w:r w:rsidRPr="000C0751">
              <w:rPr>
                <w:lang w:eastAsia="ar-SA"/>
              </w:rPr>
              <w:t>3</w:t>
            </w:r>
          </w:p>
        </w:tc>
        <w:tc>
          <w:tcPr>
            <w:tcW w:w="1099" w:type="dxa"/>
            <w:gridSpan w:val="3"/>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4</w:t>
            </w:r>
          </w:p>
        </w:tc>
        <w:tc>
          <w:tcPr>
            <w:tcW w:w="1352"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5</w:t>
            </w:r>
          </w:p>
        </w:tc>
        <w:tc>
          <w:tcPr>
            <w:tcW w:w="1208"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6</w:t>
            </w:r>
          </w:p>
        </w:tc>
        <w:tc>
          <w:tcPr>
            <w:tcW w:w="1039" w:type="dxa"/>
            <w:gridSpan w:val="3"/>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7</w:t>
            </w:r>
          </w:p>
        </w:tc>
      </w:tr>
      <w:tr w:rsidR="00E247E0" w:rsidRPr="00EC135A" w:rsidTr="000C0751">
        <w:trPr>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Вершина гривы на слабо волнистой пойме, злаково (</w:t>
            </w:r>
            <w:r w:rsidRPr="00EC135A">
              <w:rPr>
                <w:snapToGrid w:val="0"/>
                <w:color w:val="000000"/>
                <w:lang w:val="en-US"/>
              </w:rPr>
              <w:t>H</w:t>
            </w:r>
            <w:r w:rsidRPr="00EC135A">
              <w:rPr>
                <w:snapToGrid w:val="0"/>
                <w:color w:val="000000"/>
              </w:rPr>
              <w:t>=15-30 см)-ивово-зеленомошная ассоциация (</w:t>
            </w:r>
            <w:r w:rsidRPr="00EC135A">
              <w:rPr>
                <w:snapToGrid w:val="0"/>
                <w:color w:val="000000"/>
                <w:lang w:val="en-US"/>
              </w:rPr>
              <w:t>Hylocomium</w:t>
            </w:r>
            <w:r w:rsidRPr="00EC135A">
              <w:rPr>
                <w:snapToGrid w:val="0"/>
                <w:color w:val="000000"/>
              </w:rPr>
              <w:t xml:space="preserve"> </w:t>
            </w:r>
            <w:r w:rsidRPr="00EC135A">
              <w:rPr>
                <w:snapToGrid w:val="0"/>
                <w:color w:val="000000"/>
                <w:lang w:val="en-US"/>
              </w:rPr>
              <w:t>splendens</w:t>
            </w:r>
            <w:r w:rsidRPr="00EC135A">
              <w:rPr>
                <w:snapToGrid w:val="0"/>
                <w:color w:val="000000"/>
              </w:rPr>
              <w:t xml:space="preserve">) на аллювиальной торфянисто-глеевой </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ВР 1_8</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71º42’ 981</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83º30’ 504</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4.17</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 xml:space="preserve">Депрессия на пойме, заполненная бревнами диаметром 30-50 см, хвощево-злаково-осоковый луг с единичным подростом ивы, примитивная иловато-песчаная торфянистая почва. </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ВР 1_6</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71º42’ 889</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83º30’ 470</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2.23</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Заболоченная пойма с небольшим озером, мохово-пушицево-осоковая ассоциация с редкими зарослями ивы в депрессиях (</w:t>
            </w:r>
            <w:r w:rsidRPr="00EC135A">
              <w:rPr>
                <w:snapToGrid w:val="0"/>
                <w:color w:val="000000"/>
                <w:lang w:val="en-US"/>
              </w:rPr>
              <w:t>H</w:t>
            </w:r>
            <w:r w:rsidRPr="00EC135A">
              <w:rPr>
                <w:snapToGrid w:val="0"/>
                <w:color w:val="000000"/>
              </w:rPr>
              <w:t xml:space="preserve">=40 см, ПП&lt;5%). </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ВР 1_11a</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71º43’ 016</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83º30’ 768</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0.64</w:t>
            </w:r>
          </w:p>
        </w:tc>
      </w:tr>
      <w:tr w:rsidR="00E247E0" w:rsidRPr="00EC135A" w:rsidTr="000C0751">
        <w:trPr>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snapToGrid w:val="0"/>
              <w:ind w:right="185"/>
              <w:rPr>
                <w:b/>
                <w:color w:val="000000"/>
                <w:lang w:eastAsia="ar-SA"/>
              </w:rPr>
            </w:pPr>
            <w:r w:rsidRPr="00EC135A">
              <w:rPr>
                <w:b/>
                <w:color w:val="000000"/>
                <w:lang w:eastAsia="ar-SA"/>
              </w:rPr>
              <w:t>Подзона южной тундры</w:t>
            </w:r>
          </w:p>
          <w:p w:rsidR="00E247E0" w:rsidRPr="00EC135A" w:rsidRDefault="00E247E0" w:rsidP="0083092F">
            <w:pPr>
              <w:suppressAutoHyphens/>
              <w:ind w:right="185"/>
              <w:rPr>
                <w:color w:val="000000"/>
                <w:lang w:eastAsia="ar-SA"/>
              </w:rPr>
            </w:pPr>
          </w:p>
          <w:p w:rsidR="00E247E0" w:rsidRPr="00EC135A" w:rsidRDefault="00E247E0" w:rsidP="0083092F">
            <w:pPr>
              <w:suppressAutoHyphens/>
              <w:ind w:right="185"/>
              <w:rPr>
                <w:color w:val="000000"/>
                <w:lang w:eastAsia="ar-SA"/>
              </w:rPr>
            </w:pPr>
            <w:r w:rsidRPr="00EC135A">
              <w:rPr>
                <w:color w:val="000000"/>
                <w:lang w:eastAsia="ar-SA"/>
              </w:rPr>
              <w:t xml:space="preserve">Средняя часть дельты р. Енисей, о. Коровий </w:t>
            </w:r>
          </w:p>
          <w:p w:rsidR="00E247E0" w:rsidRPr="00EC135A" w:rsidRDefault="00E247E0" w:rsidP="0083092F">
            <w:pPr>
              <w:suppressAutoHyphens/>
              <w:ind w:right="185"/>
              <w:rPr>
                <w:color w:val="000000"/>
                <w:lang w:eastAsia="ar-SA"/>
              </w:rPr>
            </w:pPr>
            <w:r w:rsidRPr="00EC135A">
              <w:rPr>
                <w:color w:val="000000"/>
                <w:lang w:eastAsia="ar-SA"/>
              </w:rPr>
              <w:t>(Тысяра)</w:t>
            </w:r>
          </w:p>
          <w:p w:rsidR="00E247E0" w:rsidRPr="00EC135A" w:rsidRDefault="00E247E0" w:rsidP="0083092F">
            <w:pPr>
              <w:suppressAutoHyphens/>
              <w:ind w:right="185"/>
              <w:rPr>
                <w:color w:val="000000"/>
                <w:lang w:eastAsia="ar-SA"/>
              </w:rPr>
            </w:pPr>
            <w:r w:rsidRPr="00EC135A">
              <w:rPr>
                <w:color w:val="000000"/>
                <w:lang w:val="en-US" w:eastAsia="ar-SA"/>
              </w:rPr>
              <w:t>L</w:t>
            </w:r>
            <w:r w:rsidRPr="00EC135A">
              <w:rPr>
                <w:color w:val="000000"/>
                <w:lang w:eastAsia="ar-SA"/>
              </w:rPr>
              <w:t>=400 м</w:t>
            </w:r>
          </w:p>
          <w:p w:rsidR="00E247E0" w:rsidRPr="00EC135A" w:rsidRDefault="00E247E0" w:rsidP="0083092F">
            <w:pPr>
              <w:suppressAutoHyphens/>
              <w:ind w:right="185"/>
              <w:rPr>
                <w:color w:val="000000"/>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 xml:space="preserve">Плоский песчаный берег Енисея с микроволнистой поверхностью и мелкими промоинками, локально на поверхности ил и свежие растительные остатки в зоне порядка 30 см глубиной и 200 м шириной. </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ТС 1_1a</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70º32’ 359</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83º23’ 336</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0.80</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Пойменный возвышенный участок, со слабым уклоном в сторону середины острова (</w:t>
            </w:r>
            <w:r w:rsidRPr="00EC135A">
              <w:rPr>
                <w:snapToGrid w:val="0"/>
                <w:color w:val="000000"/>
                <w:lang w:val="en-US"/>
              </w:rPr>
              <w:t>H</w:t>
            </w:r>
            <w:r w:rsidRPr="00EC135A">
              <w:rPr>
                <w:snapToGrid w:val="0"/>
                <w:color w:val="000000"/>
              </w:rPr>
              <w:t xml:space="preserve">=40-60 см, ПП=30-40%), хвощево-злаково-осоковами ассоциация с примесью обнаженных ветвей и стволов ивы до высоты порядка 1 м.Почва аллювиальная слоистая торфянисто-глеевая. </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ТС 1_4</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4.80</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lang w:val="en-US"/>
              </w:rPr>
            </w:pPr>
            <w:r w:rsidRPr="00EC135A">
              <w:rPr>
                <w:snapToGrid w:val="0"/>
                <w:color w:val="000000"/>
              </w:rPr>
              <w:t>Плоская пойма высокого уровня, влажный разнотравно-злаково-бобово-осоковый луг с единичной ивой (ПП&lt;5%,</w:t>
            </w:r>
            <w:r w:rsidRPr="00EC135A">
              <w:rPr>
                <w:snapToGrid w:val="0"/>
                <w:color w:val="000000"/>
                <w:lang w:val="en-US"/>
              </w:rPr>
              <w:t>H</w:t>
            </w:r>
            <w:r w:rsidRPr="00EC135A">
              <w:rPr>
                <w:snapToGrid w:val="0"/>
                <w:color w:val="000000"/>
              </w:rPr>
              <w:t>=30-40 см) и ольхой (</w:t>
            </w:r>
            <w:r w:rsidRPr="00EC135A">
              <w:rPr>
                <w:snapToGrid w:val="0"/>
                <w:color w:val="000000"/>
                <w:lang w:val="en-US"/>
              </w:rPr>
              <w:t>H</w:t>
            </w:r>
            <w:r w:rsidRPr="00EC135A">
              <w:rPr>
                <w:snapToGrid w:val="0"/>
                <w:color w:val="000000"/>
              </w:rPr>
              <w:t>=40 см). Слоистая иловато-торфянисто-глеевая почва.</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val="en-GB" w:eastAsia="ar-SA"/>
              </w:rPr>
            </w:pPr>
            <w:r w:rsidRPr="00EC135A">
              <w:rPr>
                <w:color w:val="000000"/>
                <w:lang w:val="en-GB" w:eastAsia="ar-SA"/>
              </w:rPr>
              <w:t>ТС 1_8</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4.60</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Плоская пойма, окраина выраженной депрессии в центральной, кочковатый злаково-осоково-разнотравный влажный луг  (ПП=70-80%) с единичной высокоствольной ивой и ольшанником (</w:t>
            </w:r>
            <w:r w:rsidRPr="00EC135A">
              <w:rPr>
                <w:snapToGrid w:val="0"/>
                <w:color w:val="000000"/>
                <w:lang w:val="en-US"/>
              </w:rPr>
              <w:t>H</w:t>
            </w:r>
            <w:r w:rsidRPr="00EC135A">
              <w:rPr>
                <w:snapToGrid w:val="0"/>
                <w:color w:val="000000"/>
              </w:rPr>
              <w:t>=1,5-2 м), иловато-торфянисто-глеевая почва</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val="en-GB" w:eastAsia="ar-SA"/>
              </w:rPr>
              <w:t>ТС</w:t>
            </w:r>
            <w:r w:rsidRPr="00EC135A">
              <w:rPr>
                <w:color w:val="000000"/>
                <w:lang w:eastAsia="ar-SA"/>
              </w:rPr>
              <w:t xml:space="preserve"> 1_10</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4.30</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Окраина депрессии в центральной части острова, осоковое болото с кочковатым микрорельефом,  высокоствольной ивой (</w:t>
            </w:r>
            <w:r w:rsidRPr="00EC135A">
              <w:rPr>
                <w:snapToGrid w:val="0"/>
                <w:color w:val="000000"/>
                <w:lang w:val="en-US"/>
              </w:rPr>
              <w:t>H</w:t>
            </w:r>
            <w:r w:rsidRPr="00EC135A">
              <w:rPr>
                <w:snapToGrid w:val="0"/>
                <w:color w:val="000000"/>
              </w:rPr>
              <w:t>=1.5 м, ПП=60%), местами на поверхности открытая вода. Иловато-болотная почва.</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ТС 1_11</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4.08</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lang w:val="en-US"/>
              </w:rPr>
            </w:pPr>
            <w:r w:rsidRPr="00EC135A">
              <w:rPr>
                <w:snapToGrid w:val="0"/>
                <w:color w:val="000000"/>
              </w:rPr>
              <w:t>Пойма, заросли хвоща на берегу старицы, расположенной в центральной части острова. Иловато</w:t>
            </w:r>
            <w:r w:rsidRPr="00EC135A">
              <w:rPr>
                <w:snapToGrid w:val="0"/>
                <w:color w:val="000000"/>
                <w:lang w:val="en-US"/>
              </w:rPr>
              <w:t>-</w:t>
            </w:r>
            <w:r w:rsidRPr="00EC135A">
              <w:rPr>
                <w:snapToGrid w:val="0"/>
                <w:color w:val="000000"/>
              </w:rPr>
              <w:t>болотная</w:t>
            </w:r>
            <w:r w:rsidRPr="00EC135A">
              <w:rPr>
                <w:snapToGrid w:val="0"/>
                <w:color w:val="000000"/>
                <w:lang w:val="en-US"/>
              </w:rPr>
              <w:t xml:space="preserve"> </w:t>
            </w:r>
            <w:r w:rsidRPr="00EC135A">
              <w:rPr>
                <w:snapToGrid w:val="0"/>
                <w:color w:val="000000"/>
              </w:rPr>
              <w:t>почва</w:t>
            </w:r>
            <w:r w:rsidRPr="00EC135A">
              <w:rPr>
                <w:snapToGrid w:val="0"/>
                <w:color w:val="000000"/>
                <w:lang w:val="en-US"/>
              </w:rPr>
              <w:t xml:space="preserve">. </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val="en-GB" w:eastAsia="ar-SA"/>
              </w:rPr>
              <w:t>ТС</w:t>
            </w:r>
            <w:r w:rsidRPr="00EC135A">
              <w:rPr>
                <w:color w:val="000000"/>
                <w:lang w:eastAsia="ar-SA"/>
              </w:rPr>
              <w:t xml:space="preserve"> 1_12</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3.80</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r w:rsidRPr="00EC135A">
              <w:rPr>
                <w:color w:val="000000"/>
                <w:lang w:eastAsia="ar-SA"/>
              </w:rPr>
              <w:t>супераквальный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Старичное озеро, илистые озерные отложения.</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eastAsia="ar-SA"/>
              </w:rPr>
              <w:t>ТС 1_12</w:t>
            </w:r>
            <w:r w:rsidRPr="00EC135A">
              <w:rPr>
                <w:color w:val="000000"/>
                <w:lang w:val="en-GB" w:eastAsia="ar-SA"/>
              </w:rPr>
              <w:t>a</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3.70</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rPr>
                <w:lang w:eastAsia="ar-SA"/>
              </w:rPr>
            </w:pPr>
            <w:r w:rsidRPr="00EC135A">
              <w:rPr>
                <w:lang w:eastAsia="ar-SA"/>
              </w:rPr>
              <w:t>элювиальный</w:t>
            </w:r>
          </w:p>
        </w:tc>
        <w:tc>
          <w:tcPr>
            <w:tcW w:w="6753"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Выпуклая вершина высокой гривы, занятой редким ивняком (</w:t>
            </w:r>
            <w:r w:rsidRPr="00EC135A">
              <w:rPr>
                <w:snapToGrid w:val="0"/>
                <w:color w:val="000000"/>
                <w:lang w:val="en-US"/>
              </w:rPr>
              <w:t>H</w:t>
            </w:r>
            <w:r w:rsidRPr="00EC135A">
              <w:rPr>
                <w:snapToGrid w:val="0"/>
                <w:color w:val="000000"/>
              </w:rPr>
              <w:t xml:space="preserve">=1.9-2.3 м, диаметр стволов - 2.5-5 </w:t>
            </w:r>
            <w:r w:rsidRPr="00EC135A">
              <w:rPr>
                <w:snapToGrid w:val="0"/>
                <w:color w:val="000000"/>
                <w:lang w:val="en-US"/>
              </w:rPr>
              <w:t>cm</w:t>
            </w:r>
            <w:r w:rsidRPr="00EC135A">
              <w:rPr>
                <w:snapToGrid w:val="0"/>
                <w:color w:val="000000"/>
              </w:rPr>
              <w:t>, ПП=80-90%) с ольхой, обилен отпад крупных ветвей диаметром 10-15 см, на поверхности – бревна, принесенные рекой. Напочвенный покров разрежен (ПП=5-10%), встречаются пионерные виды злаков, разнотравья и хвоща (</w:t>
            </w:r>
            <w:r w:rsidRPr="00EC135A">
              <w:rPr>
                <w:snapToGrid w:val="0"/>
                <w:color w:val="000000"/>
                <w:lang w:val="en-US"/>
              </w:rPr>
              <w:t>H</w:t>
            </w:r>
            <w:r w:rsidRPr="00EC135A">
              <w:rPr>
                <w:snapToGrid w:val="0"/>
                <w:color w:val="000000"/>
              </w:rPr>
              <w:t xml:space="preserve">=10-15 </w:t>
            </w:r>
            <w:r w:rsidRPr="00EC135A">
              <w:rPr>
                <w:snapToGrid w:val="0"/>
                <w:color w:val="000000"/>
                <w:lang w:val="en-US"/>
              </w:rPr>
              <w:t>cm</w:t>
            </w:r>
            <w:r w:rsidRPr="00EC135A">
              <w:rPr>
                <w:snapToGrid w:val="0"/>
                <w:color w:val="000000"/>
              </w:rPr>
              <w:t>), почва – аллювиальная малоразвитая с погребенным торфянистым горизонтом на аллювиальных песках.</w:t>
            </w:r>
          </w:p>
        </w:tc>
        <w:tc>
          <w:tcPr>
            <w:tcW w:w="1099" w:type="dxa"/>
            <w:gridSpan w:val="3"/>
            <w:tcBorders>
              <w:top w:val="single" w:sz="4" w:space="0" w:color="auto"/>
              <w:bottom w:val="single" w:sz="4" w:space="0" w:color="auto"/>
            </w:tcBorders>
          </w:tcPr>
          <w:p w:rsidR="00E247E0" w:rsidRPr="00EC135A" w:rsidRDefault="00E247E0" w:rsidP="0083092F">
            <w:pPr>
              <w:suppressAutoHyphens/>
              <w:snapToGrid w:val="0"/>
              <w:ind w:left="114" w:right="185"/>
              <w:rPr>
                <w:color w:val="000000"/>
                <w:lang w:eastAsia="ar-SA"/>
              </w:rPr>
            </w:pPr>
            <w:r w:rsidRPr="00EC135A">
              <w:rPr>
                <w:color w:val="000000"/>
                <w:lang w:val="en-GB" w:eastAsia="ar-SA"/>
              </w:rPr>
              <w:t>ТС</w:t>
            </w:r>
            <w:r w:rsidRPr="00EC135A">
              <w:rPr>
                <w:color w:val="000000"/>
                <w:lang w:eastAsia="ar-SA"/>
              </w:rPr>
              <w:t xml:space="preserve"> 2_7</w:t>
            </w:r>
          </w:p>
        </w:tc>
        <w:tc>
          <w:tcPr>
            <w:tcW w:w="135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20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н/о</w:t>
            </w:r>
          </w:p>
        </w:tc>
        <w:tc>
          <w:tcPr>
            <w:tcW w:w="1039" w:type="dxa"/>
            <w:gridSpan w:val="3"/>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6.03</w:t>
            </w:r>
          </w:p>
        </w:tc>
      </w:tr>
      <w:tr w:rsidR="00E247E0" w:rsidRPr="00EC135A" w:rsidTr="000C0751">
        <w:trPr>
          <w:gridAfter w:val="1"/>
          <w:wAfter w:w="7" w:type="dxa"/>
          <w:cantSplit/>
          <w:trHeight w:val="20"/>
        </w:trPr>
        <w:tc>
          <w:tcPr>
            <w:tcW w:w="1419"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eastAsia="ar-SA"/>
              </w:rPr>
              <w:t>Средняя часть дельты р. Енисей, п. Караул</w:t>
            </w:r>
          </w:p>
          <w:p w:rsidR="00E247E0" w:rsidRPr="00EC135A" w:rsidRDefault="00E247E0" w:rsidP="0083092F">
            <w:pPr>
              <w:suppressAutoHyphens/>
              <w:ind w:right="185"/>
              <w:rPr>
                <w:color w:val="000000"/>
                <w:lang w:eastAsia="ar-SA"/>
              </w:rPr>
            </w:pPr>
          </w:p>
          <w:p w:rsidR="00E247E0" w:rsidRPr="00EC135A" w:rsidRDefault="00E247E0" w:rsidP="0083092F">
            <w:pPr>
              <w:suppressAutoHyphens/>
              <w:ind w:right="185"/>
              <w:rPr>
                <w:color w:val="000000"/>
                <w:lang w:val="en-US" w:eastAsia="ar-SA"/>
              </w:rPr>
            </w:pPr>
            <w:r w:rsidRPr="00EC135A">
              <w:rPr>
                <w:color w:val="000000"/>
                <w:lang w:val="en-US" w:eastAsia="ar-SA"/>
              </w:rPr>
              <w:t>L=860 м</w:t>
            </w: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Плоская грива на береговой пойме, разнотравно-дерновинный луг (ПП=70-80%) с зарослями ивы (</w:t>
            </w:r>
            <w:r w:rsidRPr="00EC135A">
              <w:rPr>
                <w:snapToGrid w:val="0"/>
                <w:color w:val="000000"/>
                <w:lang w:val="en-US"/>
              </w:rPr>
              <w:t>H</w:t>
            </w:r>
            <w:r w:rsidRPr="00EC135A">
              <w:rPr>
                <w:snapToGrid w:val="0"/>
                <w:color w:val="000000"/>
              </w:rPr>
              <w:t xml:space="preserve">=30 см, ПП=5-10%) и пятнами обнаженных илистых отложений, занимающих 10% площади поймы. Аллювиальная дерновая слоистая почва (переслаивание песчаных и суглинистых отложений). </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val="en-GB" w:eastAsia="ar-SA"/>
              </w:rPr>
            </w:pPr>
            <w:r w:rsidRPr="00EC135A">
              <w:rPr>
                <w:color w:val="000000"/>
                <w:lang w:val="en-GB" w:eastAsia="ar-SA"/>
              </w:rPr>
              <w:t>КР 1_12</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70º04’ 394</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83º10’ 025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2.90</w:t>
            </w:r>
          </w:p>
        </w:tc>
      </w:tr>
      <w:tr w:rsidR="000C0751" w:rsidRPr="00EC135A" w:rsidTr="000C0751">
        <w:trPr>
          <w:gridAfter w:val="1"/>
          <w:wAfter w:w="7" w:type="dxa"/>
          <w:cantSplit/>
          <w:trHeight w:val="20"/>
        </w:trPr>
        <w:tc>
          <w:tcPr>
            <w:tcW w:w="1419" w:type="dxa"/>
            <w:tcBorders>
              <w:top w:val="single" w:sz="4" w:space="0" w:color="auto"/>
              <w:left w:val="single" w:sz="4" w:space="0" w:color="auto"/>
              <w:bottom w:val="single" w:sz="4" w:space="0" w:color="auto"/>
              <w:right w:val="single" w:sz="4" w:space="0" w:color="auto"/>
            </w:tcBorders>
          </w:tcPr>
          <w:p w:rsidR="000C0751" w:rsidRPr="006E365D" w:rsidRDefault="000C0751" w:rsidP="000C0751">
            <w:pPr>
              <w:suppressAutoHyphens/>
              <w:snapToGrid w:val="0"/>
              <w:ind w:right="185"/>
              <w:jc w:val="center"/>
              <w:rPr>
                <w:color w:val="000000"/>
                <w:lang w:eastAsia="ar-SA"/>
              </w:rPr>
            </w:pPr>
            <w:r w:rsidRPr="006E365D">
              <w:rPr>
                <w:color w:val="000000"/>
                <w:lang w:eastAsia="ar-SA"/>
              </w:rPr>
              <w:t>1</w:t>
            </w:r>
          </w:p>
        </w:tc>
        <w:tc>
          <w:tcPr>
            <w:tcW w:w="1559" w:type="dxa"/>
            <w:tcBorders>
              <w:top w:val="single" w:sz="4" w:space="0" w:color="auto"/>
              <w:left w:val="single" w:sz="4" w:space="0" w:color="auto"/>
              <w:bottom w:val="single" w:sz="4" w:space="0" w:color="auto"/>
              <w:right w:val="single" w:sz="4" w:space="0" w:color="auto"/>
            </w:tcBorders>
          </w:tcPr>
          <w:p w:rsidR="000C0751" w:rsidRPr="00EC135A" w:rsidRDefault="000C0751" w:rsidP="000C0751">
            <w:pPr>
              <w:jc w:val="center"/>
              <w:rPr>
                <w:color w:val="000000"/>
                <w:lang w:eastAsia="ar-SA"/>
              </w:rPr>
            </w:pPr>
            <w:r>
              <w:rPr>
                <w:color w:val="000000"/>
                <w:lang w:eastAsia="ar-SA"/>
              </w:rPr>
              <w:t>2</w:t>
            </w:r>
          </w:p>
        </w:tc>
        <w:tc>
          <w:tcPr>
            <w:tcW w:w="6767" w:type="dxa"/>
            <w:gridSpan w:val="2"/>
            <w:tcBorders>
              <w:top w:val="single" w:sz="4" w:space="0" w:color="auto"/>
              <w:left w:val="single" w:sz="4" w:space="0" w:color="auto"/>
              <w:bottom w:val="single" w:sz="4" w:space="0" w:color="auto"/>
              <w:right w:val="single" w:sz="4" w:space="0" w:color="auto"/>
            </w:tcBorders>
            <w:tcMar>
              <w:left w:w="28" w:type="dxa"/>
              <w:right w:w="57" w:type="dxa"/>
            </w:tcMar>
          </w:tcPr>
          <w:p w:rsidR="000C0751" w:rsidRPr="00EC135A" w:rsidRDefault="000C0751" w:rsidP="000C0751">
            <w:pPr>
              <w:ind w:left="114"/>
              <w:jc w:val="center"/>
              <w:rPr>
                <w:snapToGrid w:val="0"/>
                <w:color w:val="000000"/>
              </w:rPr>
            </w:pPr>
            <w:r>
              <w:rPr>
                <w:snapToGrid w:val="0"/>
                <w:color w:val="000000"/>
              </w:rPr>
              <w:t>3</w:t>
            </w:r>
          </w:p>
        </w:tc>
        <w:tc>
          <w:tcPr>
            <w:tcW w:w="1078"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left="48" w:right="185"/>
              <w:jc w:val="center"/>
              <w:rPr>
                <w:color w:val="000000"/>
                <w:lang w:val="en-GB" w:eastAsia="ar-SA"/>
              </w:rPr>
            </w:pPr>
            <w:r w:rsidRPr="000C0751">
              <w:rPr>
                <w:color w:val="000000"/>
                <w:lang w:val="en-GB" w:eastAsia="ar-SA"/>
              </w:rPr>
              <w:t>4</w:t>
            </w:r>
          </w:p>
        </w:tc>
        <w:tc>
          <w:tcPr>
            <w:tcW w:w="1359" w:type="dxa"/>
            <w:gridSpan w:val="2"/>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5</w:t>
            </w:r>
          </w:p>
        </w:tc>
        <w:tc>
          <w:tcPr>
            <w:tcW w:w="1218" w:type="dxa"/>
            <w:gridSpan w:val="2"/>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6</w:t>
            </w:r>
          </w:p>
        </w:tc>
        <w:tc>
          <w:tcPr>
            <w:tcW w:w="1022"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7</w:t>
            </w:r>
          </w:p>
        </w:tc>
      </w:tr>
      <w:tr w:rsidR="00E247E0" w:rsidRPr="00EC135A" w:rsidTr="000C0751">
        <w:trPr>
          <w:gridAfter w:val="1"/>
          <w:wAfter w:w="7" w:type="dxa"/>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Пойма, плоское межгривное понижение, мокрый пушициво-злаково-осоковый луг (</w:t>
            </w:r>
            <w:r w:rsidRPr="00EC135A">
              <w:rPr>
                <w:snapToGrid w:val="0"/>
                <w:color w:val="000000"/>
                <w:lang w:val="en-US"/>
              </w:rPr>
              <w:t>H</w:t>
            </w:r>
            <w:r w:rsidRPr="00EC135A">
              <w:rPr>
                <w:snapToGrid w:val="0"/>
                <w:color w:val="000000"/>
              </w:rPr>
              <w:t>=40 см, ПП=80-90%) с подростом ивы (</w:t>
            </w:r>
            <w:r w:rsidRPr="00EC135A">
              <w:rPr>
                <w:snapToGrid w:val="0"/>
                <w:color w:val="000000"/>
                <w:lang w:val="en-US"/>
              </w:rPr>
              <w:t>H</w:t>
            </w:r>
            <w:r w:rsidRPr="00EC135A">
              <w:rPr>
                <w:snapToGrid w:val="0"/>
                <w:color w:val="000000"/>
              </w:rPr>
              <w:t xml:space="preserve">=50 см, ПП=10-20%) на аллювиальной торфянисто-глеевой иловато-суглинистой почве.  </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eastAsia="ar-SA"/>
              </w:rPr>
            </w:pPr>
            <w:r w:rsidRPr="00EC135A">
              <w:rPr>
                <w:color w:val="000000"/>
                <w:lang w:eastAsia="ar-SA"/>
              </w:rPr>
              <w:t>КР 1_15</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70º04’ 408</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83º10’ 105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3.48</w:t>
            </w:r>
          </w:p>
        </w:tc>
      </w:tr>
      <w:tr w:rsidR="00E247E0" w:rsidRPr="00EC135A" w:rsidTr="000C0751">
        <w:trPr>
          <w:gridAfter w:val="1"/>
          <w:wAfter w:w="7" w:type="dxa"/>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lang w:val="en-US"/>
              </w:rPr>
            </w:pPr>
            <w:r w:rsidRPr="00EC135A">
              <w:rPr>
                <w:snapToGrid w:val="0"/>
                <w:color w:val="000000"/>
              </w:rPr>
              <w:t>Пойма, заболоченный илистый берег почти идеально круглого озера. Отобрана</w:t>
            </w:r>
            <w:r w:rsidRPr="00EC135A">
              <w:rPr>
                <w:snapToGrid w:val="0"/>
                <w:color w:val="000000"/>
                <w:lang w:val="en-US"/>
              </w:rPr>
              <w:t xml:space="preserve"> </w:t>
            </w:r>
            <w:r w:rsidRPr="00EC135A">
              <w:rPr>
                <w:snapToGrid w:val="0"/>
                <w:color w:val="000000"/>
              </w:rPr>
              <w:t>проба</w:t>
            </w:r>
            <w:r w:rsidRPr="00EC135A">
              <w:rPr>
                <w:snapToGrid w:val="0"/>
                <w:color w:val="000000"/>
                <w:lang w:val="en-US"/>
              </w:rPr>
              <w:t xml:space="preserve"> </w:t>
            </w:r>
            <w:r w:rsidRPr="00EC135A">
              <w:rPr>
                <w:snapToGrid w:val="0"/>
                <w:color w:val="000000"/>
              </w:rPr>
              <w:t>озерного</w:t>
            </w:r>
            <w:r w:rsidRPr="00EC135A">
              <w:rPr>
                <w:snapToGrid w:val="0"/>
                <w:color w:val="000000"/>
                <w:lang w:val="en-US"/>
              </w:rPr>
              <w:t xml:space="preserve"> </w:t>
            </w:r>
            <w:r w:rsidRPr="00EC135A">
              <w:rPr>
                <w:snapToGrid w:val="0"/>
                <w:color w:val="000000"/>
              </w:rPr>
              <w:t>ила</w:t>
            </w:r>
            <w:r w:rsidRPr="00EC135A">
              <w:rPr>
                <w:snapToGrid w:val="0"/>
                <w:color w:val="000000"/>
                <w:lang w:val="en-US"/>
              </w:rPr>
              <w:t xml:space="preserve">. </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val="en-GB" w:eastAsia="ar-SA"/>
              </w:rPr>
            </w:pPr>
            <w:r w:rsidRPr="00EC135A">
              <w:rPr>
                <w:color w:val="000000"/>
                <w:lang w:val="en-GB" w:eastAsia="ar-SA"/>
              </w:rPr>
              <w:t>КР 1_15a</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70º04’ 409</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83º10’ 116</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2.20</w:t>
            </w:r>
          </w:p>
        </w:tc>
      </w:tr>
      <w:tr w:rsidR="00E247E0" w:rsidRPr="00EC135A" w:rsidTr="000C0751">
        <w:trPr>
          <w:gridAfter w:val="1"/>
          <w:wAfter w:w="7" w:type="dxa"/>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val="en-US" w:eastAsia="ar-SA"/>
              </w:rPr>
            </w:pPr>
          </w:p>
        </w:tc>
        <w:tc>
          <w:tcPr>
            <w:tcW w:w="1559" w:type="dxa"/>
            <w:tcBorders>
              <w:top w:val="single" w:sz="4" w:space="0" w:color="auto"/>
              <w:bottom w:val="single" w:sz="4" w:space="0" w:color="auto"/>
            </w:tcBorders>
          </w:tcPr>
          <w:p w:rsidR="00E247E0" w:rsidRPr="00EC135A" w:rsidRDefault="00E247E0" w:rsidP="0083092F">
            <w:pPr>
              <w:jc w:val="both"/>
              <w:rPr>
                <w:lang w:val="en-US"/>
              </w:rPr>
            </w:pPr>
            <w:r w:rsidRPr="00EC135A">
              <w:rPr>
                <w:color w:val="000000"/>
                <w:lang w:eastAsia="ar-SA"/>
              </w:rPr>
              <w:t>супераквальный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Останец низкой надпойменной террасы, прислоненный к склону высокой террасы. Ховощево-злаковый покров под зарослями ивы (</w:t>
            </w:r>
            <w:r w:rsidRPr="00EC135A">
              <w:rPr>
                <w:snapToGrid w:val="0"/>
                <w:color w:val="000000"/>
                <w:lang w:val="en-US"/>
              </w:rPr>
              <w:t>H</w:t>
            </w:r>
            <w:r w:rsidRPr="00EC135A">
              <w:rPr>
                <w:snapToGrid w:val="0"/>
                <w:color w:val="000000"/>
              </w:rPr>
              <w:t>= 1,5-2 м, ПП=80%). Дерново-глеевая суглинистая почва с погребенным гумусовым горизонтом.</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eastAsia="ar-SA"/>
              </w:rPr>
            </w:pPr>
            <w:r w:rsidRPr="00EC135A">
              <w:rPr>
                <w:color w:val="000000"/>
                <w:lang w:eastAsia="ar-SA"/>
              </w:rPr>
              <w:t>КР 1_25</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70º04’ 465</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83º10’ 432</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4.58</w:t>
            </w:r>
          </w:p>
        </w:tc>
      </w:tr>
      <w:tr w:rsidR="00E247E0" w:rsidRPr="00EC135A" w:rsidTr="000C0751">
        <w:trPr>
          <w:gridAfter w:val="1"/>
          <w:wAfter w:w="7" w:type="dxa"/>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jc w:val="both"/>
              <w:rPr>
                <w:lang w:eastAsia="ar-SA"/>
              </w:rPr>
            </w:pPr>
            <w:r w:rsidRPr="00EC135A">
              <w:rPr>
                <w:lang w:eastAsia="ar-SA"/>
              </w:rPr>
              <w:t>трансаккумулятивный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 xml:space="preserve">Гравийно-галечниковый берег озера на водоразделе. </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eastAsia="ar-SA"/>
              </w:rPr>
            </w:pPr>
            <w:r w:rsidRPr="00EC135A">
              <w:rPr>
                <w:color w:val="000000"/>
                <w:lang w:eastAsia="ar-SA"/>
              </w:rPr>
              <w:t>КР 2_0</w:t>
            </w:r>
            <w:r w:rsidRPr="00EC135A">
              <w:rPr>
                <w:color w:val="000000"/>
                <w:lang w:val="en-GB" w:eastAsia="ar-SA"/>
              </w:rPr>
              <w:t>a</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70º04’ 551</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eastAsia="ar-SA"/>
              </w:rPr>
              <w:t xml:space="preserve">83º10’ </w:t>
            </w:r>
            <w:r w:rsidRPr="00EC135A">
              <w:rPr>
                <w:color w:val="000000"/>
                <w:lang w:val="en-GB" w:eastAsia="ar-SA"/>
              </w:rPr>
              <w:t>855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28.74</w:t>
            </w:r>
          </w:p>
        </w:tc>
      </w:tr>
      <w:tr w:rsidR="00E247E0" w:rsidRPr="00EC135A" w:rsidTr="000C0751">
        <w:trPr>
          <w:gridAfter w:val="1"/>
          <w:wAfter w:w="7" w:type="dxa"/>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jc w:val="both"/>
              <w:rPr>
                <w:lang w:val="en-GB" w:eastAsia="ar-SA"/>
              </w:rPr>
            </w:pPr>
            <w:r w:rsidRPr="00EC135A">
              <w:rPr>
                <w:lang w:eastAsia="ar-SA"/>
              </w:rPr>
              <w:t>трансаккумулятивный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Побережье озера у подножья восточного склона (уклон - 5-8 градусов) высокой террасы в 5 м от уреза воды, холмистая поверхность, заросли ольхи(20%) и ивы (80%), злаково-хвощевый и моховой покров (ПП=80-90%), почва перегнойно-торфяная на песчаных и суглинистых отложениях.</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val="en-GB" w:eastAsia="ar-SA"/>
              </w:rPr>
            </w:pPr>
            <w:r w:rsidRPr="00EC135A">
              <w:rPr>
                <w:color w:val="000000"/>
                <w:lang w:val="en-GB" w:eastAsia="ar-SA"/>
              </w:rPr>
              <w:t>КР 2_0</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70º04’ 551</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83º10’ 855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29.80</w:t>
            </w:r>
          </w:p>
        </w:tc>
      </w:tr>
      <w:tr w:rsidR="00E247E0" w:rsidRPr="00EC135A" w:rsidTr="000C0751">
        <w:trPr>
          <w:gridAfter w:val="1"/>
          <w:wAfter w:w="7" w:type="dxa"/>
          <w:cantSplit/>
          <w:trHeight w:val="1386"/>
        </w:trPr>
        <w:tc>
          <w:tcPr>
            <w:tcW w:w="1419" w:type="dxa"/>
            <w:vMerge/>
            <w:tcBorders>
              <w:top w:val="single" w:sz="4" w:space="0" w:color="auto"/>
              <w:bottom w:val="single" w:sz="4" w:space="0" w:color="auto"/>
            </w:tcBorders>
          </w:tcPr>
          <w:p w:rsidR="00E247E0" w:rsidRPr="00EC135A" w:rsidRDefault="00E247E0" w:rsidP="0083092F">
            <w:pPr>
              <w:suppressAutoHyphens/>
              <w:rPr>
                <w:lang w:val="en-GB"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jc w:val="both"/>
              <w:rPr>
                <w:lang w:val="en-GB" w:eastAsia="ar-SA"/>
              </w:rPr>
            </w:pPr>
            <w:r w:rsidRPr="00EC135A">
              <w:rPr>
                <w:lang w:eastAsia="ar-SA"/>
              </w:rPr>
              <w:t>транзитный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lang w:val="en-US"/>
              </w:rPr>
            </w:pPr>
            <w:r w:rsidRPr="00EC135A">
              <w:rPr>
                <w:snapToGrid w:val="0"/>
                <w:color w:val="000000"/>
              </w:rPr>
              <w:t>Слабо выпуклый склон (3-5 градусов), кочкаристо-волнистый микрорельеф выражен на 50% площади, варьирование относительной высоты – порядка 10 см, злаково-кустарничковая лишайниково-моховая тундра (</w:t>
            </w:r>
            <w:r w:rsidRPr="00EC135A">
              <w:rPr>
                <w:snapToGrid w:val="0"/>
                <w:color w:val="000000"/>
                <w:lang w:val="en-US"/>
              </w:rPr>
              <w:t>H</w:t>
            </w:r>
            <w:r w:rsidRPr="00EC135A">
              <w:rPr>
                <w:snapToGrid w:val="0"/>
                <w:color w:val="000000"/>
              </w:rPr>
              <w:t xml:space="preserve">=5-10 см, ПП=70%) с единичными кустами ивы (),7-1,3 м). Торфяно-глеевая суглинистая почва. </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48" w:right="185"/>
              <w:rPr>
                <w:color w:val="000000"/>
                <w:lang w:val="en-GB" w:eastAsia="ar-SA"/>
              </w:rPr>
            </w:pPr>
            <w:r w:rsidRPr="00EC135A">
              <w:rPr>
                <w:color w:val="000000"/>
                <w:lang w:val="en-GB" w:eastAsia="ar-SA"/>
              </w:rPr>
              <w:t>КР 2_3</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70º04’ 546</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83º10’ 742</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40.16</w:t>
            </w:r>
          </w:p>
        </w:tc>
      </w:tr>
      <w:tr w:rsidR="00E247E0" w:rsidRPr="00EC135A" w:rsidTr="000C0751">
        <w:trPr>
          <w:gridAfter w:val="1"/>
          <w:wAfter w:w="7" w:type="dxa"/>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jc w:val="both"/>
              <w:rPr>
                <w:lang w:eastAsia="ar-SA"/>
              </w:rPr>
            </w:pPr>
            <w:r w:rsidRPr="00EC135A">
              <w:rPr>
                <w:lang w:eastAsia="ar-SA"/>
              </w:rPr>
              <w:t>элювиальный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rPr>
                <w:snapToGrid w:val="0"/>
                <w:color w:val="000000"/>
              </w:rPr>
              <w:t>Плоский участок на выпуклой вершине холми, микро-полигональная тундра, размер полигонов - (1</w:t>
            </w:r>
            <w:r w:rsidRPr="00EC135A">
              <w:rPr>
                <w:snapToGrid w:val="0"/>
                <w:color w:val="000000"/>
                <w:lang w:val="en-US"/>
              </w:rPr>
              <w:t>x</w:t>
            </w:r>
            <w:r w:rsidRPr="00EC135A">
              <w:rPr>
                <w:snapToGrid w:val="0"/>
                <w:color w:val="000000"/>
              </w:rPr>
              <w:t>1.5 м), злаково-кустарничково-лишайниково-моховая (</w:t>
            </w:r>
            <w:r w:rsidRPr="00EC135A">
              <w:rPr>
                <w:snapToGrid w:val="0"/>
                <w:color w:val="000000"/>
                <w:lang w:val="en-US"/>
              </w:rPr>
              <w:t>H</w:t>
            </w:r>
            <w:r w:rsidRPr="00EC135A">
              <w:rPr>
                <w:snapToGrid w:val="0"/>
                <w:color w:val="000000"/>
              </w:rPr>
              <w:t xml:space="preserve">=15-40 </w:t>
            </w:r>
            <w:r w:rsidRPr="00EC135A">
              <w:rPr>
                <w:snapToGrid w:val="0"/>
                <w:color w:val="000000"/>
                <w:lang w:val="en-US"/>
              </w:rPr>
              <w:t>c</w:t>
            </w:r>
            <w:r w:rsidRPr="00EC135A">
              <w:rPr>
                <w:snapToGrid w:val="0"/>
                <w:color w:val="000000"/>
              </w:rPr>
              <w:t xml:space="preserve">м, ПП=70%) тундра с единичными пятнами  диаметром 0,5 м и плотным заселением трещин карликовой березкой. Торфянистая иллювиально-гумусовая суглинистая почва. </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jc w:val="center"/>
              <w:rPr>
                <w:color w:val="000000"/>
                <w:lang w:eastAsia="ar-SA"/>
              </w:rPr>
            </w:pPr>
            <w:r w:rsidRPr="00EC135A">
              <w:rPr>
                <w:color w:val="000000"/>
                <w:lang w:eastAsia="ar-SA"/>
              </w:rPr>
              <w:t>КР 2_5</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70º04’ 521</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83º10’ 615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44.52</w:t>
            </w:r>
          </w:p>
        </w:tc>
      </w:tr>
      <w:tr w:rsidR="00E247E0" w:rsidRPr="00EC135A" w:rsidTr="000C0751">
        <w:trPr>
          <w:gridAfter w:val="1"/>
          <w:wAfter w:w="7" w:type="dxa"/>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eastAsia="ar-SA"/>
              </w:rPr>
              <w:t xml:space="preserve">Верхняя часть дельты р. Енисей, </w:t>
            </w:r>
          </w:p>
          <w:p w:rsidR="00E247E0" w:rsidRPr="00EC135A" w:rsidRDefault="00E247E0" w:rsidP="0083092F">
            <w:pPr>
              <w:suppressAutoHyphens/>
              <w:ind w:right="185"/>
              <w:rPr>
                <w:color w:val="000000"/>
                <w:lang w:eastAsia="ar-SA"/>
              </w:rPr>
            </w:pPr>
            <w:r w:rsidRPr="00EC135A">
              <w:rPr>
                <w:color w:val="000000"/>
                <w:lang w:eastAsia="ar-SA"/>
              </w:rPr>
              <w:t>о. Пашков, фронтальная (</w:t>
            </w:r>
            <w:r w:rsidRPr="00EC135A">
              <w:rPr>
                <w:color w:val="000000"/>
                <w:lang w:val="en-US" w:eastAsia="ar-SA"/>
              </w:rPr>
              <w:t>L</w:t>
            </w:r>
            <w:r w:rsidRPr="00EC135A">
              <w:rPr>
                <w:color w:val="000000"/>
                <w:lang w:eastAsia="ar-SA"/>
              </w:rPr>
              <w:t>1=125 м) и центральная (</w:t>
            </w:r>
            <w:r w:rsidRPr="00EC135A">
              <w:rPr>
                <w:color w:val="000000"/>
                <w:lang w:val="en-US" w:eastAsia="ar-SA"/>
              </w:rPr>
              <w:t>L</w:t>
            </w:r>
            <w:r w:rsidRPr="00EC135A">
              <w:rPr>
                <w:color w:val="000000"/>
                <w:lang w:eastAsia="ar-SA"/>
              </w:rPr>
              <w:t xml:space="preserve">2=300 м) части </w:t>
            </w:r>
          </w:p>
          <w:p w:rsidR="00E247E0" w:rsidRPr="00EC135A" w:rsidRDefault="00E247E0" w:rsidP="0083092F">
            <w:pPr>
              <w:suppressAutoHyphens/>
              <w:ind w:right="185"/>
              <w:rPr>
                <w:color w:val="000000"/>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t>500 м от восточного берега, 150 м южнее курьи (залива -бывшей протоки). Пологое повышение (грива) на низкой пойме р. Енисей, поверхность  ровная и пологоволнистая, глинисто-иловатая, разбита местами мелкой сетью трещин усыхания (1х2 см). Травяно-хвощевый луг (СПП=80-90%, Н=30 см) с единичным куртинами ивы  высотой 0,5-0,6 м, СПП=10%. Почва: иловато-глеевая на иловатом аллювии.</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jc w:val="center"/>
              <w:rPr>
                <w:color w:val="000000"/>
                <w:lang w:val="en-GB" w:eastAsia="ar-SA"/>
              </w:rPr>
            </w:pPr>
            <w:r w:rsidRPr="00EC135A">
              <w:rPr>
                <w:color w:val="000000"/>
                <w:lang w:val="en-GB" w:eastAsia="ar-SA"/>
              </w:rPr>
              <w:t>ПШ1-1</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69º49'32"</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84º05'21"</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2.41</w:t>
            </w:r>
          </w:p>
        </w:tc>
      </w:tr>
      <w:tr w:rsidR="00E247E0" w:rsidRPr="00EC135A" w:rsidTr="000C0751">
        <w:trPr>
          <w:gridAfter w:val="1"/>
          <w:wAfter w:w="7" w:type="dxa"/>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gridSpan w:val="2"/>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t>Низкая пойма р. Енисей, пологое межгривное понижение (?) в 50-80 м южнее протоки (курьи). Арктофилово-солянково-хвощевый луг (СПП80%, Н=15-25 см.) с единичным подростом ивы высотой до 0,7 м и диаметром до1 см. на низкой пойме. Иловато-глеевая пористая мерзлотная. Вода с 20 см.</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jc w:val="center"/>
              <w:rPr>
                <w:color w:val="000000"/>
                <w:lang w:val="en-GB" w:eastAsia="ar-SA"/>
              </w:rPr>
            </w:pPr>
            <w:r w:rsidRPr="00EC135A">
              <w:rPr>
                <w:color w:val="000000"/>
                <w:lang w:val="en-GB" w:eastAsia="ar-SA"/>
              </w:rPr>
              <w:t>ПШ1-2</w:t>
            </w:r>
          </w:p>
        </w:tc>
        <w:tc>
          <w:tcPr>
            <w:tcW w:w="1359"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69º49'33"</w:t>
            </w:r>
          </w:p>
        </w:tc>
        <w:tc>
          <w:tcPr>
            <w:tcW w:w="1218" w:type="dxa"/>
            <w:gridSpan w:val="2"/>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84º05'21"</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1.78</w:t>
            </w:r>
          </w:p>
        </w:tc>
      </w:tr>
    </w:tbl>
    <w:p w:rsidR="000C0751" w:rsidRDefault="000C0751"/>
    <w:p w:rsidR="000C0751" w:rsidRDefault="000C0751"/>
    <w:p w:rsidR="000C0751" w:rsidRDefault="000C0751"/>
    <w:p w:rsidR="000C0751" w:rsidRDefault="000C0751"/>
    <w:tbl>
      <w:tblPr>
        <w:tblW w:w="14422" w:type="dxa"/>
        <w:tblInd w:w="-4" w:type="dxa"/>
        <w:tblLayout w:type="fixed"/>
        <w:tblCellMar>
          <w:left w:w="0" w:type="dxa"/>
          <w:right w:w="0" w:type="dxa"/>
        </w:tblCellMar>
        <w:tblLook w:val="0000" w:firstRow="0" w:lastRow="0" w:firstColumn="0" w:lastColumn="0" w:noHBand="0" w:noVBand="0"/>
      </w:tblPr>
      <w:tblGrid>
        <w:gridCol w:w="1419"/>
        <w:gridCol w:w="1559"/>
        <w:gridCol w:w="6767"/>
        <w:gridCol w:w="1078"/>
        <w:gridCol w:w="1359"/>
        <w:gridCol w:w="1218"/>
        <w:gridCol w:w="1022"/>
      </w:tblGrid>
      <w:tr w:rsidR="000C0751" w:rsidRPr="00EC135A" w:rsidTr="000C0751">
        <w:trPr>
          <w:cantSplit/>
          <w:trHeight w:val="20"/>
        </w:trPr>
        <w:tc>
          <w:tcPr>
            <w:tcW w:w="1419" w:type="dxa"/>
            <w:vMerge w:val="restart"/>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jc w:val="center"/>
              <w:rPr>
                <w:lang w:eastAsia="ar-SA"/>
              </w:rPr>
            </w:pPr>
            <w:r w:rsidRPr="000C0751">
              <w:rPr>
                <w:lang w:eastAsia="ar-SA"/>
              </w:rPr>
              <w:t>1</w:t>
            </w:r>
          </w:p>
        </w:tc>
        <w:tc>
          <w:tcPr>
            <w:tcW w:w="1559" w:type="dxa"/>
            <w:tcBorders>
              <w:top w:val="single" w:sz="4" w:space="0" w:color="auto"/>
              <w:left w:val="single" w:sz="4" w:space="0" w:color="auto"/>
              <w:bottom w:val="single" w:sz="4" w:space="0" w:color="auto"/>
              <w:right w:val="single" w:sz="4" w:space="0" w:color="auto"/>
            </w:tcBorders>
          </w:tcPr>
          <w:p w:rsidR="000C0751" w:rsidRPr="00EC135A" w:rsidRDefault="000C0751" w:rsidP="000C0751">
            <w:pPr>
              <w:jc w:val="center"/>
              <w:rPr>
                <w:color w:val="000000"/>
                <w:lang w:eastAsia="ar-SA"/>
              </w:rPr>
            </w:pPr>
            <w:r>
              <w:rPr>
                <w:color w:val="000000"/>
                <w:lang w:eastAsia="ar-SA"/>
              </w:rPr>
              <w:t>2</w:t>
            </w:r>
          </w:p>
        </w:tc>
        <w:tc>
          <w:tcPr>
            <w:tcW w:w="6767" w:type="dxa"/>
            <w:tcBorders>
              <w:top w:val="single" w:sz="4" w:space="0" w:color="auto"/>
              <w:left w:val="single" w:sz="4" w:space="0" w:color="auto"/>
              <w:bottom w:val="single" w:sz="4" w:space="0" w:color="auto"/>
              <w:right w:val="single" w:sz="4" w:space="0" w:color="auto"/>
            </w:tcBorders>
            <w:tcMar>
              <w:left w:w="28" w:type="dxa"/>
              <w:right w:w="57" w:type="dxa"/>
            </w:tcMar>
          </w:tcPr>
          <w:p w:rsidR="000C0751" w:rsidRPr="000C0751" w:rsidRDefault="000C0751" w:rsidP="000C0751">
            <w:pPr>
              <w:ind w:left="114"/>
              <w:jc w:val="center"/>
            </w:pPr>
            <w:r w:rsidRPr="000C0751">
              <w:t>3</w:t>
            </w:r>
          </w:p>
        </w:tc>
        <w:tc>
          <w:tcPr>
            <w:tcW w:w="1078"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4</w:t>
            </w:r>
          </w:p>
        </w:tc>
        <w:tc>
          <w:tcPr>
            <w:tcW w:w="1359"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5</w:t>
            </w:r>
          </w:p>
        </w:tc>
        <w:tc>
          <w:tcPr>
            <w:tcW w:w="1218"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6</w:t>
            </w:r>
          </w:p>
        </w:tc>
        <w:tc>
          <w:tcPr>
            <w:tcW w:w="1022" w:type="dxa"/>
            <w:tcBorders>
              <w:top w:val="single" w:sz="4" w:space="0" w:color="auto"/>
              <w:left w:val="single" w:sz="4" w:space="0" w:color="auto"/>
              <w:bottom w:val="single" w:sz="4" w:space="0" w:color="auto"/>
              <w:right w:val="single" w:sz="4" w:space="0" w:color="auto"/>
            </w:tcBorders>
          </w:tcPr>
          <w:p w:rsidR="000C0751" w:rsidRPr="000C0751" w:rsidRDefault="000C0751" w:rsidP="000C0751">
            <w:pPr>
              <w:suppressAutoHyphens/>
              <w:snapToGrid w:val="0"/>
              <w:ind w:right="185"/>
              <w:jc w:val="center"/>
              <w:rPr>
                <w:color w:val="000000"/>
                <w:lang w:val="en-GB" w:eastAsia="ar-SA"/>
              </w:rPr>
            </w:pPr>
            <w:r w:rsidRPr="000C0751">
              <w:rPr>
                <w:color w:val="000000"/>
                <w:lang w:val="en-GB" w:eastAsia="ar-SA"/>
              </w:rPr>
              <w:t>7</w:t>
            </w:r>
          </w:p>
        </w:tc>
      </w:tr>
      <w:tr w:rsidR="00E247E0" w:rsidRPr="00EC135A" w:rsidTr="000C0751">
        <w:trPr>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t>Пологое повышение на низкой пойме р. Енисей, слабо взбугренное, кочки образованы дерниной осоки водной и хвощем. Разнотравно-хвощевый ивняк – полоса шириной 10-15 м, протяженностью 50-60 м, высотой 2-2,5 м. Почва: торфянисто-иловато-глеевая на иловато-суглинистом аллювии. С 50 см - мерзлый слой.</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jc w:val="center"/>
              <w:rPr>
                <w:color w:val="000000"/>
                <w:lang w:val="en-GB" w:eastAsia="ar-SA"/>
              </w:rPr>
            </w:pPr>
            <w:r w:rsidRPr="00EC135A">
              <w:rPr>
                <w:color w:val="000000"/>
                <w:lang w:val="en-GB" w:eastAsia="ar-SA"/>
              </w:rPr>
              <w:t>ПШ1-3</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69º49'30"</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84º05'20"</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3.21</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jc w:val="both"/>
              <w:rPr>
                <w:lang w:eastAsia="ar-SA"/>
              </w:rPr>
            </w:pPr>
            <w:r w:rsidRPr="00EC135A">
              <w:rPr>
                <w:lang w:eastAsia="ar-SA"/>
              </w:rPr>
              <w:t>неоэлювиальный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Высокая дугообразная грива длиной – более200 м, шириной – 15-25 м (по вершине) с явными следами эолового перевевания. Превышение над основной поверхностью поймы – 3-5 м. Вершина неровная, бугристая, с округлыми понижениями – котловинами выдувания – и полигональным микрорельефом. Полигоны 7х8 м, немного приподняты. Канавки между ними – шириной 50-100 см и глубиной 20-30 см, подчеркнуты более густой и высокой травой. Кустарничково-травяные сообщества</w:t>
            </w:r>
            <w:r w:rsidRPr="00EC135A">
              <w:rPr>
                <w:i/>
                <w:color w:val="000000"/>
                <w:lang w:eastAsia="ar-SA"/>
              </w:rPr>
              <w:t xml:space="preserve"> (ПП=30-40 %, Н= 5-15  см)</w:t>
            </w:r>
            <w:r w:rsidRPr="00EC135A">
              <w:rPr>
                <w:color w:val="000000"/>
                <w:lang w:eastAsia="ar-SA"/>
              </w:rPr>
              <w:t xml:space="preserve"> с пятнами лишайников (цетрария, кладония) и отдельно стоящими кустами или куртинами высокоствольных кустарников (ивы, ольхи) высотой от 1,5 м до 2,5-3 м. На вершине гривы, особенно вблизи бортов – принесенный рекой растительный войлок. Старый плавник (крупные бревна) встречается единично. Почва: аллювиальная слабодерновая малоразвитая на песчаном аллювии</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ПШ2-1</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69º49'45"</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84º05'42"</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11.99</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Высокая пойма. Пологовогнутый склон крупной гривы на высокой пойме (нижняя часть). Крутизна склона– 3-5</w:t>
            </w:r>
            <w:r w:rsidRPr="00EC135A">
              <w:rPr>
                <w:color w:val="000000"/>
                <w:vertAlign w:val="superscript"/>
                <w:lang w:eastAsia="ar-SA"/>
              </w:rPr>
              <w:t>0</w:t>
            </w:r>
            <w:r w:rsidRPr="00EC135A">
              <w:rPr>
                <w:color w:val="000000"/>
                <w:lang w:eastAsia="ar-SA"/>
              </w:rPr>
              <w:t>. Ивняк с ольхой, высокоствольный (Нср=1,7-2 м СПП=80-90%), кустарничково-разнотравно-плауновый (Н=10-30 см, СПП=80%). Почва: аллювиальная маломощная перегнойно-торфянистая на суглинисто-песчаном аллювии. Вода в р. 8 с глубины 40 см. (Линза?). Р. 8а практически не обводнен (выше по склону на 2 м).</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ПШ2-8, 8a</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69º49'45"</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84º05'43"</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9.01</w:t>
            </w:r>
          </w:p>
        </w:tc>
      </w:tr>
      <w:tr w:rsidR="00E247E0" w:rsidRPr="00EC135A" w:rsidTr="000C0751">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ind w:left="114"/>
              <w:jc w:val="both"/>
              <w:rPr>
                <w:snapToGrid w:val="0"/>
                <w:color w:val="000000"/>
              </w:rPr>
            </w:pPr>
            <w:r w:rsidRPr="00EC135A">
              <w:t>Пологоволнистая (пологогривистая) поверхность средней поймы с</w:t>
            </w:r>
            <w:r w:rsidRPr="00EC135A">
              <w:rPr>
                <w:b/>
              </w:rPr>
              <w:t xml:space="preserve"> </w:t>
            </w:r>
            <w:r w:rsidRPr="00EC135A">
              <w:t xml:space="preserve">высокоствольными ольховниками.  Относительная высота - 4 м над урезом воды. В вытянутых понижениях – озерки и более влаголюбивая, чем на повышениях, растительность. Вся поверхность обильно покрыта плавником – бревнами Ø= 10-30см – сухими листьями (опадом кустарников) и поваленными водным потоком гниющими стволами ольхи. Точка – на небольшом повышении – гриве со злаково-разнотравным ольховником  Нольхи=1,5-2,0 м. СПП варьирует от 90-100% до 40-60% (на поляне размером 10-20м). Нт/к яруса=15-20 см, ПП=80%. Почва: аллювиальная торфянисто-перегнойно-глеевая слоистая на иловато-суглинистом опесчаненном аллювии.  Мерзлый слой вскрыт на глубине 45 см. </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ПШ2-7</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69º49'46"</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84º05'45"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7.51</w:t>
            </w:r>
          </w:p>
        </w:tc>
      </w:tr>
    </w:tbl>
    <w:p w:rsidR="00CF0B5B" w:rsidRDefault="00CF0B5B"/>
    <w:p w:rsidR="00CF0B5B" w:rsidRDefault="00CF0B5B"/>
    <w:p w:rsidR="00CF0B5B" w:rsidRDefault="00CF0B5B"/>
    <w:p w:rsidR="00CF0B5B" w:rsidRDefault="00CF0B5B"/>
    <w:p w:rsidR="00CF0B5B" w:rsidRDefault="00CF0B5B"/>
    <w:p w:rsidR="00CF0B5B" w:rsidRDefault="00CF0B5B"/>
    <w:tbl>
      <w:tblPr>
        <w:tblW w:w="14422" w:type="dxa"/>
        <w:tblInd w:w="-9" w:type="dxa"/>
        <w:tblLayout w:type="fixed"/>
        <w:tblCellMar>
          <w:left w:w="0" w:type="dxa"/>
          <w:right w:w="0" w:type="dxa"/>
        </w:tblCellMar>
        <w:tblLook w:val="0000" w:firstRow="0" w:lastRow="0" w:firstColumn="0" w:lastColumn="0" w:noHBand="0" w:noVBand="0"/>
      </w:tblPr>
      <w:tblGrid>
        <w:gridCol w:w="1419"/>
        <w:gridCol w:w="1559"/>
        <w:gridCol w:w="6767"/>
        <w:gridCol w:w="1078"/>
        <w:gridCol w:w="1359"/>
        <w:gridCol w:w="1218"/>
        <w:gridCol w:w="1022"/>
      </w:tblGrid>
      <w:tr w:rsidR="00CF0B5B" w:rsidRPr="00EC135A" w:rsidTr="00CF0B5B">
        <w:trPr>
          <w:cantSplit/>
          <w:trHeight w:val="20"/>
        </w:trPr>
        <w:tc>
          <w:tcPr>
            <w:tcW w:w="1419" w:type="dxa"/>
            <w:vMerge w:val="restart"/>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snapToGrid w:val="0"/>
              <w:ind w:right="185"/>
              <w:jc w:val="center"/>
              <w:rPr>
                <w:color w:val="000000"/>
                <w:lang w:eastAsia="ar-SA"/>
              </w:rPr>
            </w:pPr>
            <w:r w:rsidRPr="00CF0B5B">
              <w:rPr>
                <w:color w:val="000000"/>
                <w:lang w:eastAsia="ar-SA"/>
              </w:rPr>
              <w:t>1</w:t>
            </w:r>
          </w:p>
        </w:tc>
        <w:tc>
          <w:tcPr>
            <w:tcW w:w="1559" w:type="dxa"/>
            <w:tcBorders>
              <w:top w:val="single" w:sz="4" w:space="0" w:color="auto"/>
              <w:left w:val="single" w:sz="4" w:space="0" w:color="auto"/>
              <w:bottom w:val="single" w:sz="4" w:space="0" w:color="auto"/>
              <w:right w:val="single" w:sz="4" w:space="0" w:color="auto"/>
            </w:tcBorders>
          </w:tcPr>
          <w:p w:rsidR="00CF0B5B" w:rsidRPr="00EC135A" w:rsidRDefault="00CF0B5B" w:rsidP="00CF0B5B">
            <w:pPr>
              <w:suppressAutoHyphens/>
              <w:snapToGrid w:val="0"/>
              <w:jc w:val="center"/>
              <w:rPr>
                <w:color w:val="000000"/>
                <w:lang w:eastAsia="ar-SA"/>
              </w:rPr>
            </w:pPr>
            <w:r>
              <w:rPr>
                <w:color w:val="000000"/>
                <w:lang w:eastAsia="ar-SA"/>
              </w:rPr>
              <w:t>2</w:t>
            </w:r>
          </w:p>
        </w:tc>
        <w:tc>
          <w:tcPr>
            <w:tcW w:w="6767" w:type="dxa"/>
            <w:tcBorders>
              <w:top w:val="single" w:sz="4" w:space="0" w:color="auto"/>
              <w:left w:val="single" w:sz="4" w:space="0" w:color="auto"/>
              <w:bottom w:val="single" w:sz="4" w:space="0" w:color="auto"/>
              <w:right w:val="single" w:sz="4" w:space="0" w:color="auto"/>
            </w:tcBorders>
            <w:tcMar>
              <w:left w:w="28" w:type="dxa"/>
              <w:right w:w="57" w:type="dxa"/>
            </w:tcMar>
          </w:tcPr>
          <w:p w:rsidR="00CF0B5B" w:rsidRPr="00CF0B5B" w:rsidRDefault="00CF0B5B" w:rsidP="00CF0B5B">
            <w:pPr>
              <w:suppressAutoHyphens/>
              <w:snapToGrid w:val="0"/>
              <w:ind w:left="114" w:right="185"/>
              <w:jc w:val="center"/>
              <w:rPr>
                <w:color w:val="000000"/>
                <w:lang w:eastAsia="ar-SA"/>
              </w:rPr>
            </w:pPr>
            <w:r w:rsidRPr="00CF0B5B">
              <w:rPr>
                <w:color w:val="000000"/>
                <w:lang w:eastAsia="ar-SA"/>
              </w:rPr>
              <w:t>3</w:t>
            </w:r>
          </w:p>
        </w:tc>
        <w:tc>
          <w:tcPr>
            <w:tcW w:w="1078" w:type="dxa"/>
            <w:tcBorders>
              <w:top w:val="single" w:sz="4" w:space="0" w:color="auto"/>
              <w:left w:val="single" w:sz="4" w:space="0" w:color="auto"/>
              <w:bottom w:val="single" w:sz="4" w:space="0" w:color="auto"/>
              <w:right w:val="single" w:sz="4" w:space="0" w:color="auto"/>
            </w:tcBorders>
          </w:tcPr>
          <w:p w:rsidR="00CF0B5B" w:rsidRPr="000C0751" w:rsidRDefault="00CF0B5B" w:rsidP="00CF0B5B">
            <w:pPr>
              <w:suppressAutoHyphens/>
              <w:snapToGrid w:val="0"/>
              <w:ind w:right="185"/>
              <w:jc w:val="center"/>
              <w:rPr>
                <w:color w:val="000000"/>
                <w:lang w:val="en-GB" w:eastAsia="ar-SA"/>
              </w:rPr>
            </w:pPr>
            <w:r w:rsidRPr="000C0751">
              <w:rPr>
                <w:color w:val="000000"/>
                <w:lang w:val="en-GB" w:eastAsia="ar-SA"/>
              </w:rPr>
              <w:t>4</w:t>
            </w:r>
          </w:p>
        </w:tc>
        <w:tc>
          <w:tcPr>
            <w:tcW w:w="1359" w:type="dxa"/>
            <w:tcBorders>
              <w:top w:val="single" w:sz="4" w:space="0" w:color="auto"/>
              <w:left w:val="single" w:sz="4" w:space="0" w:color="auto"/>
              <w:bottom w:val="single" w:sz="4" w:space="0" w:color="auto"/>
              <w:right w:val="single" w:sz="4" w:space="0" w:color="auto"/>
            </w:tcBorders>
          </w:tcPr>
          <w:p w:rsidR="00CF0B5B" w:rsidRPr="000C0751" w:rsidRDefault="00CF0B5B" w:rsidP="00CF0B5B">
            <w:pPr>
              <w:suppressAutoHyphens/>
              <w:snapToGrid w:val="0"/>
              <w:ind w:right="185"/>
              <w:jc w:val="center"/>
              <w:rPr>
                <w:color w:val="000000"/>
                <w:lang w:val="en-GB" w:eastAsia="ar-SA"/>
              </w:rPr>
            </w:pPr>
            <w:r w:rsidRPr="000C0751">
              <w:rPr>
                <w:color w:val="000000"/>
                <w:lang w:val="en-GB" w:eastAsia="ar-SA"/>
              </w:rPr>
              <w:t>5</w:t>
            </w:r>
          </w:p>
        </w:tc>
        <w:tc>
          <w:tcPr>
            <w:tcW w:w="1218" w:type="dxa"/>
            <w:tcBorders>
              <w:top w:val="single" w:sz="4" w:space="0" w:color="auto"/>
              <w:left w:val="single" w:sz="4" w:space="0" w:color="auto"/>
              <w:bottom w:val="single" w:sz="4" w:space="0" w:color="auto"/>
              <w:right w:val="single" w:sz="4" w:space="0" w:color="auto"/>
            </w:tcBorders>
          </w:tcPr>
          <w:p w:rsidR="00CF0B5B" w:rsidRPr="000C0751" w:rsidRDefault="00CF0B5B" w:rsidP="00CF0B5B">
            <w:pPr>
              <w:suppressAutoHyphens/>
              <w:snapToGrid w:val="0"/>
              <w:ind w:right="185"/>
              <w:jc w:val="center"/>
              <w:rPr>
                <w:color w:val="000000"/>
                <w:lang w:val="en-GB" w:eastAsia="ar-SA"/>
              </w:rPr>
            </w:pPr>
            <w:r w:rsidRPr="000C0751">
              <w:rPr>
                <w:color w:val="000000"/>
                <w:lang w:val="en-GB" w:eastAsia="ar-SA"/>
              </w:rPr>
              <w:t>6</w:t>
            </w:r>
          </w:p>
        </w:tc>
        <w:tc>
          <w:tcPr>
            <w:tcW w:w="1022" w:type="dxa"/>
            <w:tcBorders>
              <w:top w:val="single" w:sz="4" w:space="0" w:color="auto"/>
              <w:left w:val="single" w:sz="4" w:space="0" w:color="auto"/>
              <w:bottom w:val="single" w:sz="4" w:space="0" w:color="auto"/>
              <w:right w:val="single" w:sz="4" w:space="0" w:color="auto"/>
            </w:tcBorders>
          </w:tcPr>
          <w:p w:rsidR="00CF0B5B" w:rsidRPr="000C0751" w:rsidRDefault="00CF0B5B" w:rsidP="00CF0B5B">
            <w:pPr>
              <w:suppressAutoHyphens/>
              <w:snapToGrid w:val="0"/>
              <w:ind w:right="185"/>
              <w:jc w:val="center"/>
              <w:rPr>
                <w:color w:val="000000"/>
                <w:lang w:val="en-GB" w:eastAsia="ar-SA"/>
              </w:rPr>
            </w:pPr>
            <w:r w:rsidRPr="000C0751">
              <w:rPr>
                <w:color w:val="000000"/>
                <w:lang w:val="en-GB" w:eastAsia="ar-SA"/>
              </w:rPr>
              <w:t>7</w:t>
            </w:r>
          </w:p>
        </w:tc>
      </w:tr>
      <w:tr w:rsidR="00E247E0" w:rsidRPr="00EC135A" w:rsidTr="00CF0B5B">
        <w:trPr>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eastAsia="ar-SA"/>
              </w:rPr>
              <w:t>Верхняя часть дельты р. Енисей, м. Крестовский</w:t>
            </w:r>
          </w:p>
          <w:p w:rsidR="00E247E0" w:rsidRPr="00EC135A" w:rsidRDefault="00E247E0" w:rsidP="0083092F">
            <w:pPr>
              <w:suppressAutoHyphens/>
              <w:ind w:right="185"/>
              <w:rPr>
                <w:color w:val="000000"/>
                <w:lang w:eastAsia="ar-SA"/>
              </w:rPr>
            </w:pPr>
            <w:r w:rsidRPr="00EC135A">
              <w:rPr>
                <w:color w:val="000000"/>
                <w:lang w:val="en-US" w:eastAsia="ar-SA"/>
              </w:rPr>
              <w:t xml:space="preserve">L=540 </w:t>
            </w:r>
            <w:r w:rsidRPr="00EC135A">
              <w:rPr>
                <w:color w:val="000000"/>
                <w:lang w:eastAsia="ar-SA"/>
              </w:rPr>
              <w:t>м</w:t>
            </w:r>
          </w:p>
        </w:tc>
        <w:tc>
          <w:tcPr>
            <w:tcW w:w="1559" w:type="dxa"/>
            <w:tcBorders>
              <w:top w:val="single" w:sz="4" w:space="0" w:color="auto"/>
              <w:bottom w:val="single" w:sz="4" w:space="0" w:color="auto"/>
            </w:tcBorders>
          </w:tcPr>
          <w:p w:rsidR="00E247E0" w:rsidRPr="00EC135A" w:rsidRDefault="00E247E0" w:rsidP="0083092F">
            <w:pPr>
              <w:suppressAutoHyphens/>
              <w:snapToGrid w:val="0"/>
              <w:jc w:val="both"/>
              <w:rPr>
                <w:color w:val="000000"/>
                <w:lang w:eastAsia="ar-SA"/>
              </w:rPr>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Высокая пойма р. Енисей, гривистая, с высокоствольными ольховниками в 5 км южнее пос. Усть-Порт, в 500 м от правого берега реки. В межгривном понижении - зарастающее осокой озеро округлой формы, диаметром – 30-40 м с бревнами плавника диаметром от 10 до 30 см. Окружено  заболоченным высоким ольховником (Н=2-3 метра, СПП=90%), мертвопокровным. Прикопка заложена в заболоченном понижении. Почва: торфяно-глеевая. Глубина протаивания - 20 см.</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УП1-15</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69º48'04"</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84º06'19"</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6.99</w:t>
            </w:r>
          </w:p>
        </w:tc>
      </w:tr>
      <w:tr w:rsidR="00E247E0" w:rsidRPr="00EC135A" w:rsidTr="00CF0B5B">
        <w:trPr>
          <w:cantSplit/>
          <w:trHeight w:val="1645"/>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jc w:val="both"/>
              <w:rPr>
                <w:lang w:eastAsia="ar-SA"/>
              </w:rPr>
            </w:pPr>
            <w:r w:rsidRPr="00EC135A">
              <w:rPr>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Высокая пойма р. Енисей. Покатый склон крупной гривы крутизной 5-7 градусов. Склон взбугренный, с большим количеством плавника (до 10% площади). Прогалина (поляна) на склоне протяженностью 30 метров. Злаково-разнотравный луг (Н=15-25 см, ПП=80%) с куртинами ивы и единичной ольхой высотой до 1,5 м (СПП=30-40%, кусты повалены). Почва: торфяно-глеевая.</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УП1-14</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69º48'02"</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84º06'20"</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11.11</w:t>
            </w:r>
          </w:p>
        </w:tc>
      </w:tr>
      <w:tr w:rsidR="00E247E0" w:rsidRPr="00EC135A" w:rsidTr="00CF0B5B">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Высокая пойма р. Енисей. Покатый склон гривы крутизной 5-7 градусов, взбугренный, неровный (эоловая переработка). Антропогенная модификация: старый зимник, злаково-хвощево-разнотравные (бобовые) сообщества (Н=30см, ПП=80-90%) с обильным подростом ивы (Нивы=30-40 см, ПП=60%). Почва - дерново-глеевая супесчано-суглинистая на слоистом древнем аллювии.</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УП1-8a</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69º48'08"</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84º06'10"</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5.86</w:t>
            </w:r>
          </w:p>
        </w:tc>
      </w:tr>
      <w:tr w:rsidR="00E247E0" w:rsidRPr="00EC135A" w:rsidTr="00CF0B5B">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Низкая пойма р. Енисей. Пологое повышение (мелкая грива) мелкокочковатая, с осоково-гипново-ивняковыми  сообществами (Н=15-30 см, ПП=70-80%). Почва: пойменная торфянисто-глеевая на слоистом аллювии. Растительный покров представлен порослью ивы высотой 20 см, ПП 40%, зеленомошным наземным покровом, ПП=60%.</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УП1-6</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69º48'10"</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84º06'08"</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4.30</w:t>
            </w:r>
          </w:p>
        </w:tc>
      </w:tr>
      <w:tr w:rsidR="00E247E0" w:rsidRPr="00EC135A" w:rsidTr="00CF0B5B">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jc w:val="both"/>
            </w:pPr>
            <w:r w:rsidRPr="00EC135A">
              <w:rPr>
                <w:color w:val="000000"/>
                <w:lang w:eastAsia="ar-SA"/>
              </w:rPr>
              <w:t>супераквальный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Низкая пойма р. Енисей. Полого взбугренная поверхность мелкой гривы с пятнами ила и с высыпками гравия темноцветных пород. Осоково-мохово-ивняковые сообщества. ПП= 80-90%, Н=5-20 см. Почва: торфянисто-глеевая иловатая слоистая с погребенными гумусовыми горизонтами на слоистом песчано-гравийном аллювии. Вода  установилась на глубине 40 см (при вскрытии разреза начала сочиться с глубины 53 см).</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УП1-4</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69º48'11"</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84º06'07"</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3.54</w:t>
            </w:r>
          </w:p>
        </w:tc>
      </w:tr>
      <w:tr w:rsidR="00E247E0" w:rsidRPr="00EC135A" w:rsidTr="00CF0B5B">
        <w:trPr>
          <w:cantSplit/>
          <w:trHeight w:val="20"/>
        </w:trPr>
        <w:tc>
          <w:tcPr>
            <w:tcW w:w="1419"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eastAsia="ar-SA"/>
              </w:rPr>
              <w:t xml:space="preserve">Верхняя часть дельты р. Енисей, пос. Усть-Порт </w:t>
            </w:r>
          </w:p>
          <w:p w:rsidR="00E247E0" w:rsidRPr="00EC135A" w:rsidRDefault="00E247E0" w:rsidP="0083092F">
            <w:pPr>
              <w:suppressAutoHyphens/>
              <w:ind w:right="185"/>
              <w:rPr>
                <w:color w:val="000000"/>
                <w:lang w:eastAsia="ar-SA"/>
              </w:rPr>
            </w:pPr>
            <w:r w:rsidRPr="00EC135A">
              <w:rPr>
                <w:color w:val="000000"/>
                <w:lang w:val="en-US" w:eastAsia="ar-SA"/>
              </w:rPr>
              <w:t xml:space="preserve">L=3200 </w:t>
            </w:r>
            <w:r w:rsidRPr="00EC135A">
              <w:rPr>
                <w:color w:val="000000"/>
                <w:lang w:eastAsia="ar-SA"/>
              </w:rPr>
              <w:t>м</w:t>
            </w: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jc w:val="both"/>
              <w:rPr>
                <w:color w:val="000000"/>
                <w:lang w:eastAsia="ar-SA"/>
              </w:rPr>
            </w:pPr>
            <w:r w:rsidRPr="00EC135A">
              <w:rPr>
                <w:color w:val="000000"/>
                <w:lang w:eastAsia="ar-SA"/>
              </w:rPr>
              <w:t>элювиально-аккумулятив</w:t>
            </w:r>
            <w:r w:rsidR="00CF0B5B">
              <w:rPr>
                <w:color w:val="000000"/>
                <w:lang w:eastAsia="ar-SA"/>
              </w:rPr>
              <w:t>-</w:t>
            </w:r>
            <w:r w:rsidRPr="00EC135A">
              <w:rPr>
                <w:color w:val="000000"/>
                <w:lang w:eastAsia="ar-SA"/>
              </w:rPr>
              <w:t>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 xml:space="preserve">Плоское межхолмовое понижение на 4-й древней террасе (морской равнине). Полигональный торфяник (10х15 м) с широкими канавками гл. 0,5-1 м и многочисленными термокарстовыми озерками и мочажинами, морошково-багульниково-лишайниково-моховый (дикранум, сфагнум). Почва – торфяно-глеевая. </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eastAsia="ar-SA"/>
              </w:rPr>
              <w:t>УП2-0</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69º50'17"</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84º07'05"</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60.30</w:t>
            </w:r>
          </w:p>
        </w:tc>
      </w:tr>
    </w:tbl>
    <w:p w:rsidR="00CF0B5B" w:rsidRDefault="00CF0B5B"/>
    <w:p w:rsidR="00CF0B5B" w:rsidRDefault="00CF0B5B"/>
    <w:p w:rsidR="00CF0B5B" w:rsidRDefault="00CF0B5B"/>
    <w:p w:rsidR="00CF0B5B" w:rsidRDefault="00CF0B5B"/>
    <w:tbl>
      <w:tblPr>
        <w:tblW w:w="14422" w:type="dxa"/>
        <w:tblInd w:w="-14" w:type="dxa"/>
        <w:tblLayout w:type="fixed"/>
        <w:tblCellMar>
          <w:left w:w="0" w:type="dxa"/>
          <w:right w:w="0" w:type="dxa"/>
        </w:tblCellMar>
        <w:tblLook w:val="0000" w:firstRow="0" w:lastRow="0" w:firstColumn="0" w:lastColumn="0" w:noHBand="0" w:noVBand="0"/>
      </w:tblPr>
      <w:tblGrid>
        <w:gridCol w:w="1419"/>
        <w:gridCol w:w="1559"/>
        <w:gridCol w:w="6767"/>
        <w:gridCol w:w="1078"/>
        <w:gridCol w:w="1359"/>
        <w:gridCol w:w="1218"/>
        <w:gridCol w:w="1022"/>
      </w:tblGrid>
      <w:tr w:rsidR="00CF0B5B" w:rsidRPr="00EC135A" w:rsidTr="00CF0B5B">
        <w:trPr>
          <w:cantSplit/>
          <w:trHeight w:val="20"/>
        </w:trPr>
        <w:tc>
          <w:tcPr>
            <w:tcW w:w="1419" w:type="dxa"/>
            <w:vMerge w:val="restart"/>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jc w:val="center"/>
              <w:rPr>
                <w:lang w:eastAsia="ar-SA"/>
              </w:rPr>
            </w:pPr>
            <w:r w:rsidRPr="00CF0B5B">
              <w:rPr>
                <w:lang w:eastAsia="ar-SA"/>
              </w:rPr>
              <w:t>1</w:t>
            </w:r>
          </w:p>
        </w:tc>
        <w:tc>
          <w:tcPr>
            <w:tcW w:w="1559" w:type="dxa"/>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snapToGrid w:val="0"/>
              <w:ind w:right="185"/>
              <w:jc w:val="center"/>
              <w:rPr>
                <w:lang w:eastAsia="ar-SA"/>
              </w:rPr>
            </w:pPr>
            <w:r w:rsidRPr="00CF0B5B">
              <w:rPr>
                <w:lang w:eastAsia="ar-SA"/>
              </w:rPr>
              <w:t>2</w:t>
            </w:r>
          </w:p>
        </w:tc>
        <w:tc>
          <w:tcPr>
            <w:tcW w:w="6767" w:type="dxa"/>
            <w:tcBorders>
              <w:top w:val="single" w:sz="4" w:space="0" w:color="auto"/>
              <w:left w:val="single" w:sz="4" w:space="0" w:color="auto"/>
              <w:bottom w:val="single" w:sz="4" w:space="0" w:color="auto"/>
              <w:right w:val="single" w:sz="4" w:space="0" w:color="auto"/>
            </w:tcBorders>
            <w:tcMar>
              <w:left w:w="28" w:type="dxa"/>
              <w:right w:w="57" w:type="dxa"/>
            </w:tcMar>
          </w:tcPr>
          <w:p w:rsidR="00CF0B5B" w:rsidRPr="00CF0B5B" w:rsidRDefault="00CF0B5B" w:rsidP="00CF0B5B">
            <w:pPr>
              <w:ind w:left="114" w:right="179"/>
              <w:jc w:val="center"/>
            </w:pPr>
            <w:r w:rsidRPr="00CF0B5B">
              <w:t>3</w:t>
            </w:r>
          </w:p>
        </w:tc>
        <w:tc>
          <w:tcPr>
            <w:tcW w:w="1078" w:type="dxa"/>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snapToGrid w:val="0"/>
              <w:ind w:left="-95" w:right="59" w:firstLine="95"/>
              <w:jc w:val="center"/>
              <w:rPr>
                <w:color w:val="000000"/>
                <w:lang w:eastAsia="ar-SA"/>
              </w:rPr>
            </w:pPr>
            <w:r w:rsidRPr="00CF0B5B">
              <w:rPr>
                <w:color w:val="000000"/>
                <w:lang w:eastAsia="ar-SA"/>
              </w:rPr>
              <w:t>4</w:t>
            </w:r>
          </w:p>
        </w:tc>
        <w:tc>
          <w:tcPr>
            <w:tcW w:w="1359" w:type="dxa"/>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snapToGrid w:val="0"/>
              <w:ind w:right="185"/>
              <w:jc w:val="center"/>
              <w:rPr>
                <w:color w:val="000000"/>
                <w:lang w:eastAsia="ar-SA"/>
              </w:rPr>
            </w:pPr>
            <w:r w:rsidRPr="00CF0B5B">
              <w:rPr>
                <w:color w:val="000000"/>
                <w:lang w:eastAsia="ar-SA"/>
              </w:rPr>
              <w:t>5</w:t>
            </w:r>
          </w:p>
        </w:tc>
        <w:tc>
          <w:tcPr>
            <w:tcW w:w="1218" w:type="dxa"/>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snapToGrid w:val="0"/>
              <w:ind w:right="185"/>
              <w:jc w:val="center"/>
              <w:rPr>
                <w:color w:val="000000"/>
                <w:lang w:eastAsia="ar-SA"/>
              </w:rPr>
            </w:pPr>
            <w:r w:rsidRPr="00CF0B5B">
              <w:rPr>
                <w:color w:val="000000"/>
                <w:lang w:eastAsia="ar-SA"/>
              </w:rPr>
              <w:t>6</w:t>
            </w:r>
          </w:p>
        </w:tc>
        <w:tc>
          <w:tcPr>
            <w:tcW w:w="1022" w:type="dxa"/>
            <w:tcBorders>
              <w:top w:val="single" w:sz="4" w:space="0" w:color="auto"/>
              <w:left w:val="single" w:sz="4" w:space="0" w:color="auto"/>
              <w:bottom w:val="single" w:sz="4" w:space="0" w:color="auto"/>
              <w:right w:val="single" w:sz="4" w:space="0" w:color="auto"/>
            </w:tcBorders>
          </w:tcPr>
          <w:p w:rsidR="00CF0B5B" w:rsidRPr="00CF0B5B" w:rsidRDefault="00CF0B5B" w:rsidP="00CF0B5B">
            <w:pPr>
              <w:suppressAutoHyphens/>
              <w:snapToGrid w:val="0"/>
              <w:ind w:right="185"/>
              <w:jc w:val="center"/>
              <w:rPr>
                <w:color w:val="000000"/>
                <w:lang w:eastAsia="ar-SA"/>
              </w:rPr>
            </w:pPr>
            <w:r w:rsidRPr="00CF0B5B">
              <w:rPr>
                <w:color w:val="000000"/>
                <w:lang w:eastAsia="ar-SA"/>
              </w:rPr>
              <w:t>7</w:t>
            </w:r>
          </w:p>
        </w:tc>
      </w:tr>
      <w:tr w:rsidR="00E247E0" w:rsidRPr="00EC135A" w:rsidTr="00CF0B5B">
        <w:trPr>
          <w:cantSplit/>
          <w:trHeight w:val="20"/>
        </w:trPr>
        <w:tc>
          <w:tcPr>
            <w:tcW w:w="1419" w:type="dxa"/>
            <w:vMerge w:val="restart"/>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jc w:val="both"/>
              <w:rPr>
                <w:lang w:eastAsia="ar-SA"/>
              </w:rPr>
            </w:pPr>
            <w:r w:rsidRPr="00EC135A">
              <w:rPr>
                <w:lang w:eastAsia="ar-SA"/>
              </w:rPr>
              <w:t xml:space="preserve">элювиальный </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ind w:left="114" w:right="179"/>
              <w:jc w:val="both"/>
              <w:rPr>
                <w:snapToGrid w:val="0"/>
                <w:color w:val="000000"/>
              </w:rPr>
            </w:pPr>
            <w:r w:rsidRPr="00EC135A">
              <w:t>Выпуклая вершина холма на 4-й древней  террасе (морской равнине). Поверхность бугристо-западинная и микрополигональная (бугорки размером от 2 до 4 м, 5-6-угольные, канавки гл. 20-40 см и шир. 30-50 см). Высокоствольный ольховник с участием ивы (Н=2-2,3 м, СПП=80-90%) и единичными низкорослыми лиственницами, травяно-голубично-зеленомошный (ППт/к яруса- 30%, Н=15-20 см</w:t>
            </w:r>
            <w:r w:rsidRPr="00EC135A">
              <w:rPr>
                <w:i/>
              </w:rPr>
              <w:t>), местами (30%) - мертвопокровный.</w:t>
            </w:r>
            <w:r w:rsidRPr="00EC135A">
              <w:t xml:space="preserve"> Почва: тундровая торфяно-глеевая. Почва: тундровая торфяно-глеевая на суглинистом элювии, переработанном мерзлотными и аллювиальными процессами.</w:t>
            </w:r>
          </w:p>
        </w:tc>
        <w:tc>
          <w:tcPr>
            <w:tcW w:w="1078" w:type="dxa"/>
            <w:tcBorders>
              <w:top w:val="single" w:sz="4" w:space="0" w:color="auto"/>
              <w:bottom w:val="single" w:sz="4" w:space="0" w:color="auto"/>
            </w:tcBorders>
          </w:tcPr>
          <w:p w:rsidR="00E247E0" w:rsidRPr="00EC135A" w:rsidRDefault="00E247E0" w:rsidP="0083092F">
            <w:pPr>
              <w:suppressAutoHyphens/>
              <w:snapToGrid w:val="0"/>
              <w:ind w:left="-95" w:right="59" w:firstLine="95"/>
              <w:rPr>
                <w:color w:val="000000"/>
                <w:lang w:eastAsia="ar-SA"/>
              </w:rPr>
            </w:pPr>
            <w:r w:rsidRPr="00EC135A">
              <w:rPr>
                <w:color w:val="000000"/>
                <w:lang w:eastAsia="ar-SA"/>
              </w:rPr>
              <w:t>УП2-1, УП2-1</w:t>
            </w:r>
            <w:r w:rsidRPr="00EC135A">
              <w:rPr>
                <w:color w:val="000000"/>
                <w:lang w:val="en-GB" w:eastAsia="ar-SA"/>
              </w:rPr>
              <w:t>a</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69º50'15"</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84º07'02"</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eastAsia="ar-SA"/>
              </w:rPr>
            </w:pPr>
            <w:r w:rsidRPr="00EC135A">
              <w:rPr>
                <w:color w:val="000000"/>
                <w:lang w:eastAsia="ar-SA"/>
              </w:rPr>
              <w:t>65.80</w:t>
            </w:r>
          </w:p>
        </w:tc>
      </w:tr>
      <w:tr w:rsidR="00E247E0" w:rsidRPr="00EC135A" w:rsidTr="00CF0B5B">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suppressAutoHyphens/>
              <w:snapToGrid w:val="0"/>
              <w:ind w:right="185"/>
              <w:jc w:val="both"/>
              <w:rPr>
                <w:lang w:eastAsia="ar-SA"/>
              </w:rPr>
            </w:pPr>
            <w:r w:rsidRPr="00EC135A">
              <w:rPr>
                <w:lang w:eastAsia="ar-SA"/>
              </w:rPr>
              <w:t xml:space="preserve">транзитный </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ind w:left="114" w:right="180"/>
              <w:jc w:val="both"/>
            </w:pPr>
            <w:r w:rsidRPr="00EC135A">
              <w:t>Склон холма 4-й морской террасы западной экспозиции, крутизной 5-7</w:t>
            </w:r>
            <w:r w:rsidRPr="00EC135A">
              <w:rPr>
                <w:vertAlign w:val="superscript"/>
              </w:rPr>
              <w:t>0</w:t>
            </w:r>
            <w:r w:rsidRPr="00EC135A">
              <w:t>. Микрорельеф взбугренный,  бугорки размером от 0,5 м до 1,5-2 м диаметром и высотой 20-30 см, между ними небольшие западинки и трещинки, более влажные, шириной до 0,5 м. Густые ольхово-ивняковые заросли (Н=0,7 1,5 м. ПП = 70-90%) с участием ерника, травяно-голубично-моховые (политрихум, зеленые) с участием лишайников (5%). Почва: торфяно-глееватая на древнем мерзлом суглинке. В отличие от р. УП2-1 надмерзлотный суглинистый слой имеет более легкий состав, есть элементы выраженности структуры при меньшей влажности - до глубины 23 см. Ниже структура практически не выражена из-за значительной обводненности.</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УП2-6</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69º50'10"</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84º06'51"</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48.90</w:t>
            </w:r>
          </w:p>
        </w:tc>
      </w:tr>
      <w:tr w:rsidR="00E247E0" w:rsidRPr="00EC135A" w:rsidTr="00CF0B5B">
        <w:trPr>
          <w:cantSplit/>
          <w:trHeight w:val="20"/>
        </w:trPr>
        <w:tc>
          <w:tcPr>
            <w:tcW w:w="1419" w:type="dxa"/>
            <w:vMerge/>
            <w:tcBorders>
              <w:top w:val="single" w:sz="4" w:space="0" w:color="auto"/>
              <w:bottom w:val="single" w:sz="4" w:space="0" w:color="auto"/>
            </w:tcBorders>
          </w:tcPr>
          <w:p w:rsidR="00E247E0" w:rsidRPr="00EC135A" w:rsidRDefault="00E247E0" w:rsidP="0083092F">
            <w:pPr>
              <w:suppressAutoHyphens/>
              <w:rPr>
                <w:lang w:eastAsia="ar-SA"/>
              </w:rPr>
            </w:pPr>
          </w:p>
        </w:tc>
        <w:tc>
          <w:tcPr>
            <w:tcW w:w="1559" w:type="dxa"/>
            <w:tcBorders>
              <w:top w:val="single" w:sz="4" w:space="0" w:color="auto"/>
              <w:bottom w:val="single" w:sz="4" w:space="0" w:color="auto"/>
            </w:tcBorders>
          </w:tcPr>
          <w:p w:rsidR="00E247E0" w:rsidRPr="00EC135A" w:rsidRDefault="00E247E0" w:rsidP="0083092F">
            <w:pPr>
              <w:tabs>
                <w:tab w:val="left" w:pos="1700"/>
              </w:tabs>
              <w:suppressAutoHyphens/>
              <w:snapToGrid w:val="0"/>
              <w:jc w:val="both"/>
              <w:rPr>
                <w:lang w:eastAsia="ar-SA"/>
              </w:rPr>
            </w:pPr>
            <w:r w:rsidRPr="00EC135A">
              <w:rPr>
                <w:lang w:eastAsia="ar-SA"/>
              </w:rPr>
              <w:t>аккумулятивный</w:t>
            </w:r>
          </w:p>
        </w:tc>
        <w:tc>
          <w:tcPr>
            <w:tcW w:w="6767" w:type="dxa"/>
            <w:tcBorders>
              <w:top w:val="single" w:sz="4" w:space="0" w:color="auto"/>
              <w:bottom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Прибровочная часть 2-й древней аллювиально-морской террасы, неясно—полигональная (полигоны 10-15 м разделены широкими плоскими канавками-ложбинами). На полигонах - кочковато-бугорковатым травяно-кустарничковая мохово-лишайниковая тундра, в канавках – мохово-осоково-пушицевые сообщества с участием низкорослых кустарников (ивы, ерника). Почва: торфяно-глеевая мерзлотная на сезонно-мерзлых суглинистых отложениях древней террасы второго уровня р. Енисей.</w:t>
            </w:r>
          </w:p>
        </w:tc>
        <w:tc>
          <w:tcPr>
            <w:tcW w:w="1078" w:type="dxa"/>
            <w:tcBorders>
              <w:top w:val="single" w:sz="4" w:space="0" w:color="auto"/>
              <w:bottom w:val="single" w:sz="4" w:space="0" w:color="auto"/>
            </w:tcBorders>
          </w:tcPr>
          <w:p w:rsidR="00E247E0" w:rsidRPr="00EC135A" w:rsidRDefault="00E247E0" w:rsidP="0083092F">
            <w:pPr>
              <w:suppressAutoHyphens/>
              <w:snapToGrid w:val="0"/>
              <w:ind w:right="185"/>
              <w:rPr>
                <w:color w:val="000000"/>
                <w:lang w:val="en-GB" w:eastAsia="ar-SA"/>
              </w:rPr>
            </w:pPr>
            <w:r w:rsidRPr="00EC135A">
              <w:rPr>
                <w:color w:val="000000"/>
                <w:lang w:val="en-GB" w:eastAsia="ar-SA"/>
              </w:rPr>
              <w:t>УП2-25a</w:t>
            </w:r>
          </w:p>
        </w:tc>
        <w:tc>
          <w:tcPr>
            <w:tcW w:w="1359"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69º49'41"</w:t>
            </w:r>
          </w:p>
        </w:tc>
        <w:tc>
          <w:tcPr>
            <w:tcW w:w="1218"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84º06'08"</w:t>
            </w:r>
          </w:p>
        </w:tc>
        <w:tc>
          <w:tcPr>
            <w:tcW w:w="1022" w:type="dxa"/>
            <w:tcBorders>
              <w:top w:val="single" w:sz="4" w:space="0" w:color="auto"/>
              <w:bottom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22.61</w:t>
            </w:r>
          </w:p>
        </w:tc>
      </w:tr>
      <w:tr w:rsidR="00E247E0" w:rsidRPr="00EC135A" w:rsidTr="00CF0B5B">
        <w:trPr>
          <w:cantSplit/>
          <w:trHeight w:val="20"/>
        </w:trPr>
        <w:tc>
          <w:tcPr>
            <w:tcW w:w="1419" w:type="dxa"/>
            <w:vMerge/>
            <w:tcBorders>
              <w:top w:val="single" w:sz="4" w:space="0" w:color="auto"/>
            </w:tcBorders>
          </w:tcPr>
          <w:p w:rsidR="00E247E0" w:rsidRPr="00EC135A" w:rsidRDefault="00E247E0" w:rsidP="0083092F">
            <w:pPr>
              <w:suppressAutoHyphens/>
              <w:rPr>
                <w:lang w:eastAsia="ar-SA"/>
              </w:rPr>
            </w:pPr>
          </w:p>
        </w:tc>
        <w:tc>
          <w:tcPr>
            <w:tcW w:w="1559" w:type="dxa"/>
            <w:tcBorders>
              <w:top w:val="single" w:sz="4" w:space="0" w:color="auto"/>
            </w:tcBorders>
          </w:tcPr>
          <w:p w:rsidR="00E247E0" w:rsidRPr="00EC135A" w:rsidRDefault="00E247E0" w:rsidP="0083092F">
            <w:pPr>
              <w:suppressAutoHyphens/>
              <w:snapToGrid w:val="0"/>
              <w:jc w:val="both"/>
              <w:rPr>
                <w:lang w:val="en-GB" w:eastAsia="ar-SA"/>
              </w:rPr>
            </w:pPr>
            <w:r w:rsidRPr="00EC135A">
              <w:rPr>
                <w:lang w:eastAsia="ar-SA"/>
              </w:rPr>
              <w:t>аккумулятивный</w:t>
            </w:r>
          </w:p>
        </w:tc>
        <w:tc>
          <w:tcPr>
            <w:tcW w:w="6767" w:type="dxa"/>
            <w:tcBorders>
              <w:top w:val="single" w:sz="4" w:space="0" w:color="auto"/>
            </w:tcBorders>
            <w:tcMar>
              <w:left w:w="28" w:type="dxa"/>
              <w:right w:w="57" w:type="dxa"/>
            </w:tcMar>
          </w:tcPr>
          <w:p w:rsidR="00E247E0" w:rsidRPr="00EC135A" w:rsidRDefault="00E247E0" w:rsidP="0083092F">
            <w:pPr>
              <w:suppressAutoHyphens/>
              <w:snapToGrid w:val="0"/>
              <w:ind w:left="114" w:right="185"/>
              <w:jc w:val="both"/>
              <w:rPr>
                <w:color w:val="000000"/>
                <w:lang w:eastAsia="ar-SA"/>
              </w:rPr>
            </w:pPr>
            <w:r w:rsidRPr="00EC135A">
              <w:rPr>
                <w:color w:val="000000"/>
                <w:lang w:eastAsia="ar-SA"/>
              </w:rPr>
              <w:t>Плоская заболоченная основная поверхность 2-й аллювиально-морской террасы. Полигональный торфяник. Обводненные осоково-пушицевые канавки гл. 0,5-0,6 метров и шир. от 0,5 до 2 м. Полигоны – приподнятые кочковатые и крупнокочковатые (кочки 0,3 м высотой, отн. площадь более 50%) размером 10х15 м. Растительный покров – багульниковый мохово-сфагновый. Некоторые полигоны – разрушенные, заболоченные, пушицево-осоковые. Почва: торфяно-глеевая мерзлотная на сезонно-мерзлых суглинистых отложениях древней террасы второго уровня р. Енисей. В разрезе на глубине 17-19 см отобран ледяной клин для определения его гидрохимического состава.</w:t>
            </w:r>
          </w:p>
        </w:tc>
        <w:tc>
          <w:tcPr>
            <w:tcW w:w="1078" w:type="dxa"/>
            <w:tcBorders>
              <w:top w:val="single" w:sz="4" w:space="0" w:color="auto"/>
            </w:tcBorders>
          </w:tcPr>
          <w:p w:rsidR="00E247E0" w:rsidRPr="00EC135A" w:rsidRDefault="00E247E0" w:rsidP="0083092F">
            <w:pPr>
              <w:suppressAutoHyphens/>
              <w:snapToGrid w:val="0"/>
              <w:ind w:right="185"/>
              <w:rPr>
                <w:color w:val="000000"/>
                <w:lang w:eastAsia="ar-SA"/>
              </w:rPr>
            </w:pPr>
            <w:r w:rsidRPr="00EC135A">
              <w:rPr>
                <w:color w:val="000000"/>
                <w:lang w:val="en-GB" w:eastAsia="ar-SA"/>
              </w:rPr>
              <w:t>УП2-25</w:t>
            </w:r>
            <w:r w:rsidRPr="00EC135A">
              <w:rPr>
                <w:color w:val="000000"/>
                <w:lang w:eastAsia="ar-SA"/>
              </w:rPr>
              <w:t>б</w:t>
            </w:r>
          </w:p>
        </w:tc>
        <w:tc>
          <w:tcPr>
            <w:tcW w:w="1359" w:type="dxa"/>
            <w:tcBorders>
              <w:top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69º49'41"</w:t>
            </w:r>
          </w:p>
        </w:tc>
        <w:tc>
          <w:tcPr>
            <w:tcW w:w="1218" w:type="dxa"/>
            <w:tcBorders>
              <w:top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84º06'09"</w:t>
            </w:r>
          </w:p>
        </w:tc>
        <w:tc>
          <w:tcPr>
            <w:tcW w:w="1022" w:type="dxa"/>
            <w:tcBorders>
              <w:top w:val="single" w:sz="4" w:space="0" w:color="auto"/>
            </w:tcBorders>
          </w:tcPr>
          <w:p w:rsidR="00E247E0" w:rsidRPr="00EC135A" w:rsidRDefault="00E247E0" w:rsidP="0083092F">
            <w:pPr>
              <w:suppressAutoHyphens/>
              <w:snapToGrid w:val="0"/>
              <w:ind w:right="185"/>
              <w:jc w:val="right"/>
              <w:rPr>
                <w:color w:val="000000"/>
                <w:lang w:val="en-GB" w:eastAsia="ar-SA"/>
              </w:rPr>
            </w:pPr>
            <w:r w:rsidRPr="00EC135A">
              <w:rPr>
                <w:color w:val="000000"/>
                <w:lang w:val="en-GB" w:eastAsia="ar-SA"/>
              </w:rPr>
              <w:t>22.60</w:t>
            </w:r>
          </w:p>
        </w:tc>
      </w:tr>
    </w:tbl>
    <w:p w:rsidR="00E247E0" w:rsidRPr="00CF0B5B" w:rsidRDefault="00E247E0" w:rsidP="0083092F">
      <w:pPr>
        <w:suppressAutoHyphens/>
        <w:ind w:right="185"/>
        <w:rPr>
          <w:sz w:val="24"/>
          <w:szCs w:val="24"/>
          <w:lang w:eastAsia="ar-SA"/>
        </w:rPr>
      </w:pPr>
      <w:r w:rsidRPr="00CF0B5B">
        <w:rPr>
          <w:sz w:val="24"/>
          <w:szCs w:val="24"/>
          <w:lang w:eastAsia="ar-SA"/>
        </w:rPr>
        <w:t>Примечания</w:t>
      </w:r>
      <w:r w:rsidR="0032430F" w:rsidRPr="00CF0B5B">
        <w:rPr>
          <w:sz w:val="24"/>
          <w:szCs w:val="24"/>
          <w:lang w:eastAsia="ar-SA"/>
        </w:rPr>
        <w:t>:</w:t>
      </w:r>
      <w:r w:rsidRPr="00CF0B5B">
        <w:rPr>
          <w:sz w:val="24"/>
          <w:szCs w:val="24"/>
          <w:lang w:eastAsia="ar-SA"/>
        </w:rPr>
        <w:t xml:space="preserve"> </w:t>
      </w:r>
      <w:r w:rsidR="00CF0B5B" w:rsidRPr="00CF0B5B">
        <w:rPr>
          <w:sz w:val="24"/>
          <w:szCs w:val="24"/>
          <w:lang w:eastAsia="ar-SA"/>
        </w:rPr>
        <w:t xml:space="preserve"> 1) о</w:t>
      </w:r>
      <w:r w:rsidRPr="00CF0B5B">
        <w:rPr>
          <w:sz w:val="24"/>
          <w:szCs w:val="24"/>
          <w:lang w:eastAsia="ar-SA"/>
        </w:rPr>
        <w:t>бщая длина ландшафтного профиля</w:t>
      </w:r>
      <w:r w:rsidR="00CF0B5B" w:rsidRPr="00CF0B5B">
        <w:rPr>
          <w:sz w:val="24"/>
          <w:szCs w:val="24"/>
          <w:lang w:eastAsia="ar-SA"/>
        </w:rPr>
        <w:t>; 2) к</w:t>
      </w:r>
      <w:r w:rsidRPr="00CF0B5B">
        <w:rPr>
          <w:sz w:val="24"/>
          <w:szCs w:val="24"/>
          <w:lang w:eastAsia="ar-SA"/>
        </w:rPr>
        <w:t>оординаты определены</w:t>
      </w:r>
      <w:r w:rsidRPr="00CF0B5B">
        <w:rPr>
          <w:sz w:val="24"/>
          <w:szCs w:val="24"/>
          <w:vertAlign w:val="superscript"/>
          <w:lang w:eastAsia="ar-SA"/>
        </w:rPr>
        <w:t xml:space="preserve"> </w:t>
      </w:r>
      <w:r w:rsidRPr="00CF0B5B">
        <w:rPr>
          <w:sz w:val="24"/>
          <w:szCs w:val="24"/>
          <w:lang w:eastAsia="ar-SA"/>
        </w:rPr>
        <w:t xml:space="preserve"> с помощью </w:t>
      </w:r>
      <w:r w:rsidRPr="00CF0B5B">
        <w:rPr>
          <w:sz w:val="24"/>
          <w:szCs w:val="24"/>
          <w:lang w:val="en-US" w:eastAsia="ar-SA"/>
        </w:rPr>
        <w:t>GPS</w:t>
      </w:r>
      <w:r w:rsidRPr="00CF0B5B">
        <w:rPr>
          <w:sz w:val="24"/>
          <w:szCs w:val="24"/>
          <w:lang w:eastAsia="ar-SA"/>
        </w:rPr>
        <w:t>-приемника с точностью до 10-15 м (2001) и по карте масштаба 1:200000 (2002)</w:t>
      </w:r>
      <w:r w:rsidR="00CF0B5B" w:rsidRPr="00CF0B5B">
        <w:rPr>
          <w:sz w:val="24"/>
          <w:szCs w:val="24"/>
          <w:lang w:eastAsia="ar-SA"/>
        </w:rPr>
        <w:t xml:space="preserve">; 3) </w:t>
      </w:r>
      <w:r w:rsidRPr="00CF0B5B">
        <w:rPr>
          <w:sz w:val="24"/>
          <w:szCs w:val="24"/>
          <w:lang w:eastAsia="ar-SA"/>
        </w:rPr>
        <w:t>Балтийская система</w:t>
      </w:r>
    </w:p>
    <w:p w:rsidR="00E247E0" w:rsidRPr="00EC135A" w:rsidRDefault="00E247E0" w:rsidP="0083092F">
      <w:pPr>
        <w:spacing w:line="360" w:lineRule="auto"/>
        <w:ind w:firstLine="567"/>
        <w:rPr>
          <w:sz w:val="24"/>
          <w:szCs w:val="24"/>
        </w:rPr>
        <w:sectPr w:rsidR="00E247E0" w:rsidRPr="00EC135A" w:rsidSect="00EA7259">
          <w:pgSz w:w="16838" w:h="11906" w:orient="landscape"/>
          <w:pgMar w:top="1418" w:right="1134" w:bottom="567" w:left="1134" w:header="709" w:footer="709" w:gutter="0"/>
          <w:cols w:space="708"/>
          <w:titlePg/>
          <w:docGrid w:linePitch="360"/>
        </w:sectPr>
      </w:pPr>
    </w:p>
    <w:p w:rsidR="00E247E0" w:rsidRPr="00EC135A" w:rsidRDefault="00C81C3C" w:rsidP="00CF0B5B">
      <w:pPr>
        <w:spacing w:line="360" w:lineRule="auto"/>
        <w:ind w:firstLine="284"/>
        <w:jc w:val="center"/>
        <w:rPr>
          <w:sz w:val="24"/>
          <w:szCs w:val="24"/>
        </w:rPr>
      </w:pPr>
      <w:r>
        <w:rPr>
          <w:noProof/>
        </w:rPr>
        <w:drawing>
          <wp:inline distT="0" distB="0" distL="0" distR="0" wp14:anchorId="18EEC051" wp14:editId="1A54AFB5">
            <wp:extent cx="4377605" cy="1851660"/>
            <wp:effectExtent l="0" t="0" r="0" b="0"/>
            <wp:docPr id="544" name="Рисунок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5"/>
                    <pic:cNvPicPr>
                      <a:picLocks noChangeAspect="1" noChangeArrowheads="1"/>
                    </pic:cNvPicPr>
                  </pic:nvPicPr>
                  <pic:blipFill>
                    <a:blip r:embed="rId77" cstate="print"/>
                    <a:srcRect/>
                    <a:stretch>
                      <a:fillRect/>
                    </a:stretch>
                  </pic:blipFill>
                  <pic:spPr bwMode="auto">
                    <a:xfrm>
                      <a:off x="0" y="0"/>
                      <a:ext cx="4377605" cy="1851660"/>
                    </a:xfrm>
                    <a:prstGeom prst="rect">
                      <a:avLst/>
                    </a:prstGeom>
                    <a:noFill/>
                    <a:ln w="9525">
                      <a:noFill/>
                      <a:miter lim="800000"/>
                      <a:headEnd/>
                      <a:tailEnd/>
                    </a:ln>
                  </pic:spPr>
                </pic:pic>
              </a:graphicData>
            </a:graphic>
          </wp:inline>
        </w:drawing>
      </w:r>
    </w:p>
    <w:p w:rsidR="00EC7EC0" w:rsidRDefault="003C61A2" w:rsidP="00E25F21">
      <w:pPr>
        <w:spacing w:line="360" w:lineRule="auto"/>
        <w:jc w:val="center"/>
        <w:rPr>
          <w:sz w:val="24"/>
          <w:szCs w:val="24"/>
        </w:rPr>
      </w:pPr>
      <w:r w:rsidRPr="003C61A2">
        <w:rPr>
          <w:sz w:val="24"/>
          <w:szCs w:val="24"/>
        </w:rPr>
        <w:t>Рисунок</w:t>
      </w:r>
      <w:r w:rsidRPr="00EC135A">
        <w:t xml:space="preserve"> </w:t>
      </w:r>
      <w:r w:rsidRPr="003C61A2">
        <w:rPr>
          <w:sz w:val="24"/>
          <w:szCs w:val="24"/>
        </w:rPr>
        <w:t>4.</w:t>
      </w:r>
      <w:r w:rsidR="00085181">
        <w:rPr>
          <w:sz w:val="24"/>
          <w:szCs w:val="24"/>
        </w:rPr>
        <w:t>13</w:t>
      </w:r>
      <w:r w:rsidR="00CF0B5B">
        <w:rPr>
          <w:sz w:val="24"/>
          <w:szCs w:val="24"/>
        </w:rPr>
        <w:t>.</w:t>
      </w:r>
      <w:r>
        <w:rPr>
          <w:sz w:val="24"/>
          <w:szCs w:val="24"/>
        </w:rPr>
        <w:t xml:space="preserve"> </w:t>
      </w:r>
      <w:r w:rsidR="00E247E0" w:rsidRPr="003C61A2">
        <w:rPr>
          <w:sz w:val="24"/>
          <w:szCs w:val="24"/>
        </w:rPr>
        <w:t>Ландшафтно-геохимический профиль на о. Тысяра (средняя часть дельты Енисея)</w:t>
      </w:r>
    </w:p>
    <w:p w:rsidR="00051C46" w:rsidRPr="00051C46" w:rsidRDefault="00051C46" w:rsidP="00E25F21">
      <w:pPr>
        <w:spacing w:line="360" w:lineRule="auto"/>
        <w:jc w:val="center"/>
        <w:rPr>
          <w:sz w:val="10"/>
          <w:szCs w:val="16"/>
        </w:rPr>
      </w:pPr>
    </w:p>
    <w:p w:rsidR="00E247E0" w:rsidRPr="00EC135A" w:rsidRDefault="00C81C3C" w:rsidP="00CF0B5B">
      <w:pPr>
        <w:spacing w:line="360" w:lineRule="auto"/>
        <w:jc w:val="center"/>
        <w:rPr>
          <w:sz w:val="24"/>
          <w:szCs w:val="24"/>
        </w:rPr>
      </w:pPr>
      <w:r>
        <w:rPr>
          <w:noProof/>
          <w:sz w:val="24"/>
          <w:szCs w:val="24"/>
        </w:rPr>
        <w:drawing>
          <wp:inline distT="0" distB="0" distL="0" distR="0" wp14:anchorId="4F593A8D" wp14:editId="2D281AC6">
            <wp:extent cx="4541520" cy="2101286"/>
            <wp:effectExtent l="0" t="0" r="0" b="0"/>
            <wp:docPr id="545" name="Рисунок 64" descr="karaul_prof_sh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4" descr="karaul_prof_short"/>
                    <pic:cNvPicPr>
                      <a:picLocks noChangeAspect="1" noChangeArrowheads="1"/>
                    </pic:cNvPicPr>
                  </pic:nvPicPr>
                  <pic:blipFill>
                    <a:blip r:embed="rId78" cstate="print"/>
                    <a:srcRect/>
                    <a:stretch>
                      <a:fillRect/>
                    </a:stretch>
                  </pic:blipFill>
                  <pic:spPr bwMode="auto">
                    <a:xfrm>
                      <a:off x="0" y="0"/>
                      <a:ext cx="4541520" cy="2101286"/>
                    </a:xfrm>
                    <a:prstGeom prst="rect">
                      <a:avLst/>
                    </a:prstGeom>
                    <a:noFill/>
                    <a:ln w="9525">
                      <a:noFill/>
                      <a:miter lim="800000"/>
                      <a:headEnd/>
                      <a:tailEnd/>
                    </a:ln>
                  </pic:spPr>
                </pic:pic>
              </a:graphicData>
            </a:graphic>
          </wp:inline>
        </w:drawing>
      </w:r>
    </w:p>
    <w:p w:rsidR="00E247E0" w:rsidRDefault="003C61A2" w:rsidP="00E25F21">
      <w:pPr>
        <w:spacing w:line="360" w:lineRule="auto"/>
        <w:jc w:val="center"/>
        <w:rPr>
          <w:sz w:val="24"/>
          <w:szCs w:val="24"/>
        </w:rPr>
      </w:pPr>
      <w:r w:rsidRPr="003C61A2">
        <w:rPr>
          <w:sz w:val="24"/>
          <w:szCs w:val="24"/>
        </w:rPr>
        <w:t>Рисунок</w:t>
      </w:r>
      <w:r w:rsidRPr="00EC135A">
        <w:t xml:space="preserve"> </w:t>
      </w:r>
      <w:r w:rsidRPr="003C61A2">
        <w:rPr>
          <w:sz w:val="24"/>
          <w:szCs w:val="24"/>
        </w:rPr>
        <w:t>4.</w:t>
      </w:r>
      <w:r w:rsidR="00085181">
        <w:rPr>
          <w:sz w:val="24"/>
          <w:szCs w:val="24"/>
        </w:rPr>
        <w:t>14</w:t>
      </w:r>
      <w:r>
        <w:rPr>
          <w:sz w:val="24"/>
          <w:szCs w:val="24"/>
        </w:rPr>
        <w:t xml:space="preserve">. </w:t>
      </w:r>
      <w:r w:rsidR="00E247E0" w:rsidRPr="003C61A2">
        <w:rPr>
          <w:sz w:val="24"/>
          <w:szCs w:val="24"/>
        </w:rPr>
        <w:t>Ландшафтно-геохимический профиль у пос. Караул (дельта, террасовая и береговая пойменная части)</w:t>
      </w:r>
    </w:p>
    <w:p w:rsidR="00051C46" w:rsidRPr="00051C46" w:rsidRDefault="00051C46" w:rsidP="00E25F21">
      <w:pPr>
        <w:spacing w:line="360" w:lineRule="auto"/>
        <w:jc w:val="center"/>
        <w:rPr>
          <w:sz w:val="10"/>
          <w:szCs w:val="16"/>
        </w:rPr>
      </w:pPr>
    </w:p>
    <w:p w:rsidR="00E247E0" w:rsidRPr="00EC135A" w:rsidRDefault="00051C46" w:rsidP="0083092F">
      <w:pPr>
        <w:spacing w:line="360" w:lineRule="auto"/>
        <w:ind w:firstLine="567"/>
        <w:rPr>
          <w:sz w:val="24"/>
          <w:szCs w:val="24"/>
        </w:rPr>
      </w:pPr>
      <w:r>
        <w:rPr>
          <w:noProof/>
        </w:rPr>
        <w:drawing>
          <wp:anchor distT="0" distB="0" distL="114300" distR="114300" simplePos="0" relativeHeight="251642880" behindDoc="0" locked="0" layoutInCell="1" allowOverlap="1" wp14:anchorId="769035E4" wp14:editId="157065AA">
            <wp:simplePos x="0" y="0"/>
            <wp:positionH relativeFrom="column">
              <wp:posOffset>4166870</wp:posOffset>
            </wp:positionH>
            <wp:positionV relativeFrom="paragraph">
              <wp:posOffset>36830</wp:posOffset>
            </wp:positionV>
            <wp:extent cx="2095500" cy="2317750"/>
            <wp:effectExtent l="0" t="0" r="0" b="0"/>
            <wp:wrapSquare wrapText="bothSides"/>
            <wp:docPr id="546" name="Рисунок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7"/>
                    <pic:cNvPicPr>
                      <a:picLocks noChangeAspect="1" noChangeArrowheads="1"/>
                    </pic:cNvPicPr>
                  </pic:nvPicPr>
                  <pic:blipFill>
                    <a:blip r:embed="rId79" cstate="print"/>
                    <a:srcRect/>
                    <a:stretch>
                      <a:fillRect/>
                    </a:stretch>
                  </pic:blipFill>
                  <pic:spPr bwMode="auto">
                    <a:xfrm>
                      <a:off x="0" y="0"/>
                      <a:ext cx="2095500" cy="2317750"/>
                    </a:xfrm>
                    <a:prstGeom prst="rect">
                      <a:avLst/>
                    </a:prstGeom>
                    <a:noFill/>
                    <a:ln w="9525">
                      <a:noFill/>
                      <a:miter lim="800000"/>
                      <a:headEnd/>
                      <a:tailEnd/>
                    </a:ln>
                  </pic:spPr>
                </pic:pic>
              </a:graphicData>
            </a:graphic>
            <wp14:sizeRelV relativeFrom="margin">
              <wp14:pctHeight>0</wp14:pctHeight>
            </wp14:sizeRelV>
          </wp:anchor>
        </w:drawing>
      </w:r>
      <w:r>
        <w:rPr>
          <w:noProof/>
        </w:rPr>
        <w:drawing>
          <wp:anchor distT="0" distB="0" distL="114300" distR="114300" simplePos="0" relativeHeight="251641856" behindDoc="0" locked="0" layoutInCell="1" allowOverlap="1" wp14:anchorId="313E2DB2" wp14:editId="396BC5CE">
            <wp:simplePos x="0" y="0"/>
            <wp:positionH relativeFrom="column">
              <wp:posOffset>306070</wp:posOffset>
            </wp:positionH>
            <wp:positionV relativeFrom="paragraph">
              <wp:posOffset>36830</wp:posOffset>
            </wp:positionV>
            <wp:extent cx="1790700" cy="2317750"/>
            <wp:effectExtent l="0" t="0" r="0" b="0"/>
            <wp:wrapSquare wrapText="bothSides"/>
            <wp:docPr id="547" name="Рисунок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6"/>
                    <pic:cNvPicPr>
                      <a:picLocks noChangeAspect="1" noChangeArrowheads="1"/>
                    </pic:cNvPicPr>
                  </pic:nvPicPr>
                  <pic:blipFill>
                    <a:blip r:embed="rId80" cstate="print"/>
                    <a:srcRect/>
                    <a:stretch>
                      <a:fillRect/>
                    </a:stretch>
                  </pic:blipFill>
                  <pic:spPr bwMode="auto">
                    <a:xfrm>
                      <a:off x="0" y="0"/>
                      <a:ext cx="1790700" cy="2317750"/>
                    </a:xfrm>
                    <a:prstGeom prst="rect">
                      <a:avLst/>
                    </a:prstGeom>
                    <a:noFill/>
                    <a:ln w="9525">
                      <a:noFill/>
                      <a:miter lim="800000"/>
                      <a:headEnd/>
                      <a:tailEnd/>
                    </a:ln>
                  </pic:spPr>
                </pic:pic>
              </a:graphicData>
            </a:graphic>
            <wp14:sizeRelV relativeFrom="margin">
              <wp14:pctHeight>0</wp14:pctHeight>
            </wp14:sizeRelV>
          </wp:anchor>
        </w:drawing>
      </w:r>
      <w:r w:rsidR="00FF3F09">
        <w:rPr>
          <w:noProof/>
          <w:sz w:val="22"/>
          <w:szCs w:val="22"/>
        </w:rPr>
        <w:pict>
          <v:shapetype id="_x0000_t32" coordsize="21600,21600" o:spt="32" o:oned="t" path="m,l21600,21600e" filled="f">
            <v:path arrowok="t" fillok="f" o:connecttype="none"/>
            <o:lock v:ext="edit" shapetype="t"/>
          </v:shapetype>
          <v:shape id="_x0000_s1208" type="#_x0000_t32" style="position:absolute;left:0;text-align:left;margin-left:64.5pt;margin-top:36.15pt;width:135pt;height:57pt;flip:y;z-index:251682816;mso-position-horizontal-relative:text;mso-position-vertical-relative:text" o:connectortype="straight">
            <v:stroke endarrow="block"/>
          </v:shape>
        </w:pict>
      </w:r>
      <w:r w:rsidR="00FF3F09">
        <w:rPr>
          <w:noProof/>
          <w:sz w:val="22"/>
          <w:szCs w:val="22"/>
        </w:rPr>
        <w:pict>
          <v:shape id="_x0000_s1207" type="#_x0000_t32" style="position:absolute;left:0;text-align:left;margin-left:-9pt;margin-top:67.65pt;width:55.5pt;height:71.25pt;flip:x y;z-index:251681792;mso-position-horizontal-relative:text;mso-position-vertical-relative:text" o:connectortype="straight">
            <v:stroke endarrow="block"/>
          </v:shape>
        </w:pict>
      </w:r>
      <w:r w:rsidR="00C81C3C">
        <w:rPr>
          <w:noProof/>
          <w:sz w:val="24"/>
          <w:szCs w:val="24"/>
        </w:rPr>
        <w:drawing>
          <wp:inline distT="0" distB="0" distL="0" distR="0" wp14:anchorId="1D366CE8" wp14:editId="4BFCB2C8">
            <wp:extent cx="1143000" cy="2355850"/>
            <wp:effectExtent l="0" t="0" r="0" b="0"/>
            <wp:docPr id="548" name="Рисунок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3"/>
                    <pic:cNvPicPr>
                      <a:picLocks noChangeAspect="1" noChangeArrowheads="1"/>
                    </pic:cNvPicPr>
                  </pic:nvPicPr>
                  <pic:blipFill>
                    <a:blip r:embed="rId81" cstate="print"/>
                    <a:srcRect/>
                    <a:stretch>
                      <a:fillRect/>
                    </a:stretch>
                  </pic:blipFill>
                  <pic:spPr bwMode="auto">
                    <a:xfrm>
                      <a:off x="0" y="0"/>
                      <a:ext cx="1143000" cy="2355850"/>
                    </a:xfrm>
                    <a:prstGeom prst="rect">
                      <a:avLst/>
                    </a:prstGeom>
                    <a:noFill/>
                    <a:ln w="9525">
                      <a:noFill/>
                      <a:miter lim="800000"/>
                      <a:headEnd/>
                      <a:tailEnd/>
                    </a:ln>
                  </pic:spPr>
                </pic:pic>
              </a:graphicData>
            </a:graphic>
          </wp:inline>
        </w:drawing>
      </w:r>
    </w:p>
    <w:p w:rsidR="00E247E0" w:rsidRPr="00EC135A" w:rsidRDefault="00E247E0" w:rsidP="0083092F">
      <w:pPr>
        <w:spacing w:line="360" w:lineRule="auto"/>
        <w:ind w:firstLine="567"/>
        <w:rPr>
          <w:b/>
          <w:bCs/>
          <w:sz w:val="24"/>
          <w:szCs w:val="24"/>
        </w:rPr>
      </w:pPr>
      <w:r w:rsidRPr="00EC135A">
        <w:rPr>
          <w:b/>
          <w:bCs/>
          <w:sz w:val="24"/>
          <w:szCs w:val="24"/>
        </w:rPr>
        <w:tab/>
      </w:r>
      <w:r w:rsidRPr="00EC135A">
        <w:rPr>
          <w:b/>
          <w:bCs/>
          <w:sz w:val="24"/>
          <w:szCs w:val="24"/>
        </w:rPr>
        <w:tab/>
      </w:r>
      <w:r w:rsidRPr="00EC135A">
        <w:rPr>
          <w:b/>
          <w:bCs/>
          <w:sz w:val="24"/>
          <w:szCs w:val="24"/>
        </w:rPr>
        <w:tab/>
      </w:r>
      <w:r w:rsidR="00AC4A72">
        <w:rPr>
          <w:b/>
          <w:bCs/>
          <w:sz w:val="24"/>
          <w:szCs w:val="24"/>
        </w:rPr>
        <w:t>А</w:t>
      </w:r>
      <w:r w:rsidRPr="00EC135A">
        <w:rPr>
          <w:b/>
          <w:bCs/>
          <w:sz w:val="24"/>
          <w:szCs w:val="24"/>
        </w:rPr>
        <w:tab/>
      </w:r>
      <w:r w:rsidRPr="00EC135A">
        <w:rPr>
          <w:b/>
          <w:bCs/>
          <w:sz w:val="24"/>
          <w:szCs w:val="24"/>
        </w:rPr>
        <w:tab/>
      </w:r>
      <w:r w:rsidRPr="00EC135A">
        <w:rPr>
          <w:b/>
          <w:bCs/>
          <w:sz w:val="24"/>
          <w:szCs w:val="24"/>
        </w:rPr>
        <w:tab/>
      </w:r>
      <w:r w:rsidRPr="00EC135A">
        <w:rPr>
          <w:b/>
          <w:bCs/>
          <w:sz w:val="24"/>
          <w:szCs w:val="24"/>
        </w:rPr>
        <w:tab/>
      </w:r>
      <w:r w:rsidR="00AC4A72">
        <w:rPr>
          <w:b/>
          <w:bCs/>
          <w:sz w:val="24"/>
          <w:szCs w:val="24"/>
        </w:rPr>
        <w:t>Б</w:t>
      </w:r>
      <w:r w:rsidRPr="00EC135A">
        <w:rPr>
          <w:b/>
          <w:bCs/>
          <w:sz w:val="24"/>
          <w:szCs w:val="24"/>
        </w:rPr>
        <w:tab/>
      </w:r>
      <w:r w:rsidRPr="00EC135A">
        <w:rPr>
          <w:b/>
          <w:bCs/>
          <w:sz w:val="24"/>
          <w:szCs w:val="24"/>
        </w:rPr>
        <w:tab/>
      </w:r>
      <w:r w:rsidRPr="00EC135A">
        <w:rPr>
          <w:b/>
          <w:bCs/>
          <w:sz w:val="24"/>
          <w:szCs w:val="24"/>
        </w:rPr>
        <w:tab/>
      </w:r>
      <w:r w:rsidRPr="00EC135A">
        <w:rPr>
          <w:b/>
          <w:bCs/>
          <w:sz w:val="24"/>
          <w:szCs w:val="24"/>
        </w:rPr>
        <w:tab/>
      </w:r>
      <w:r w:rsidR="00AC4A72">
        <w:rPr>
          <w:b/>
          <w:bCs/>
          <w:sz w:val="24"/>
          <w:szCs w:val="24"/>
        </w:rPr>
        <w:t>В</w:t>
      </w:r>
    </w:p>
    <w:p w:rsidR="00E247E0" w:rsidRDefault="003C61A2" w:rsidP="0032430F">
      <w:pPr>
        <w:spacing w:line="360" w:lineRule="auto"/>
        <w:jc w:val="center"/>
        <w:rPr>
          <w:sz w:val="24"/>
          <w:szCs w:val="24"/>
        </w:rPr>
      </w:pPr>
      <w:r w:rsidRPr="003C61A2">
        <w:rPr>
          <w:sz w:val="24"/>
          <w:szCs w:val="24"/>
        </w:rPr>
        <w:t>Рисунок</w:t>
      </w:r>
      <w:r w:rsidRPr="00EC135A">
        <w:t xml:space="preserve"> </w:t>
      </w:r>
      <w:r w:rsidRPr="003C61A2">
        <w:rPr>
          <w:sz w:val="24"/>
          <w:szCs w:val="24"/>
        </w:rPr>
        <w:t>4.</w:t>
      </w:r>
      <w:r w:rsidR="00085181">
        <w:rPr>
          <w:sz w:val="24"/>
          <w:szCs w:val="24"/>
        </w:rPr>
        <w:t>15</w:t>
      </w:r>
      <w:r w:rsidR="00CF0B5B">
        <w:rPr>
          <w:sz w:val="24"/>
          <w:szCs w:val="24"/>
        </w:rPr>
        <w:t>.</w:t>
      </w:r>
      <w:r>
        <w:rPr>
          <w:sz w:val="24"/>
          <w:szCs w:val="24"/>
        </w:rPr>
        <w:t xml:space="preserve"> </w:t>
      </w:r>
      <w:r w:rsidR="00E247E0" w:rsidRPr="003C61A2">
        <w:rPr>
          <w:sz w:val="24"/>
          <w:szCs w:val="24"/>
        </w:rPr>
        <w:t>Ландшафтно-геохимические профили на о. Пашков (осередок в начале дельты р. Енисей вблизи пос. Усть-По</w:t>
      </w:r>
      <w:r w:rsidR="00AC4A72">
        <w:rPr>
          <w:sz w:val="24"/>
          <w:szCs w:val="24"/>
        </w:rPr>
        <w:t>рт): А -</w:t>
      </w:r>
      <w:r w:rsidR="00E247E0" w:rsidRPr="003C61A2">
        <w:rPr>
          <w:sz w:val="24"/>
          <w:szCs w:val="24"/>
        </w:rPr>
        <w:t xml:space="preserve"> средн</w:t>
      </w:r>
      <w:r w:rsidR="00AC4A72">
        <w:rPr>
          <w:sz w:val="24"/>
          <w:szCs w:val="24"/>
        </w:rPr>
        <w:t>яя и низкая фронтальная часть; Б -</w:t>
      </w:r>
      <w:r w:rsidR="00E247E0" w:rsidRPr="003C61A2">
        <w:rPr>
          <w:sz w:val="24"/>
          <w:szCs w:val="24"/>
        </w:rPr>
        <w:t xml:space="preserve"> гип</w:t>
      </w:r>
      <w:r w:rsidR="00AC4A72">
        <w:rPr>
          <w:sz w:val="24"/>
          <w:szCs w:val="24"/>
        </w:rPr>
        <w:t>сометрическая карта о. Пашков; В -</w:t>
      </w:r>
      <w:r w:rsidR="00E247E0" w:rsidRPr="003C61A2">
        <w:rPr>
          <w:sz w:val="24"/>
          <w:szCs w:val="24"/>
        </w:rPr>
        <w:t xml:space="preserve"> от высокой поймы к центральному понижению (составлена В.В. Сурковым в рамках </w:t>
      </w:r>
      <w:r w:rsidR="0032430F">
        <w:rPr>
          <w:sz w:val="24"/>
          <w:szCs w:val="24"/>
        </w:rPr>
        <w:t>инициативных исследований ГЕОХИ РАН)</w:t>
      </w:r>
    </w:p>
    <w:p w:rsidR="00E247E0" w:rsidRPr="00EC135A" w:rsidRDefault="00E247E0" w:rsidP="0083092F">
      <w:pPr>
        <w:spacing w:line="360" w:lineRule="auto"/>
        <w:ind w:firstLine="567"/>
        <w:jc w:val="both"/>
        <w:rPr>
          <w:sz w:val="24"/>
          <w:szCs w:val="24"/>
        </w:rPr>
      </w:pPr>
      <w:r w:rsidRPr="00EC135A">
        <w:rPr>
          <w:sz w:val="24"/>
          <w:szCs w:val="24"/>
        </w:rPr>
        <w:t>Почвенные образцы отбирались с шагом 2-5-10 см по всему профилю до глубины залегания мерзлых пород или грунтовых вод (30-120 см). Среди растений были выбраны наиболее распространенные виды, имеющие важное индикационное значение (мхи, лишайники, доминирующие злаки и осоки, хвощ, ива и ольха). Анализ химического состава природных вод выполнен в ЦЛАВ ГЕОХИ РАН потенциометрическим (ионы NO</w:t>
      </w:r>
      <w:r w:rsidRPr="00EC135A">
        <w:rPr>
          <w:sz w:val="24"/>
          <w:szCs w:val="24"/>
          <w:vertAlign w:val="subscript"/>
        </w:rPr>
        <w:t>3</w:t>
      </w:r>
      <w:r w:rsidRPr="00EC135A">
        <w:rPr>
          <w:sz w:val="24"/>
          <w:szCs w:val="24"/>
          <w:vertAlign w:val="superscript"/>
        </w:rPr>
        <w:t>-</w:t>
      </w:r>
      <w:r w:rsidRPr="00EC135A">
        <w:rPr>
          <w:sz w:val="24"/>
          <w:szCs w:val="24"/>
        </w:rPr>
        <w:t>, Cl, PO</w:t>
      </w:r>
      <w:r w:rsidRPr="00EC135A">
        <w:rPr>
          <w:sz w:val="24"/>
          <w:szCs w:val="24"/>
          <w:vertAlign w:val="subscript"/>
        </w:rPr>
        <w:t>4</w:t>
      </w:r>
      <w:r w:rsidRPr="00EC135A">
        <w:rPr>
          <w:sz w:val="24"/>
          <w:szCs w:val="24"/>
          <w:vertAlign w:val="superscript"/>
        </w:rPr>
        <w:t>3-</w:t>
      </w:r>
      <w:r w:rsidRPr="00EC135A">
        <w:rPr>
          <w:sz w:val="24"/>
          <w:szCs w:val="24"/>
        </w:rPr>
        <w:t>), титриметрическим (HCO</w:t>
      </w:r>
      <w:r w:rsidRPr="00EC135A">
        <w:rPr>
          <w:sz w:val="24"/>
          <w:szCs w:val="24"/>
          <w:vertAlign w:val="subscript"/>
        </w:rPr>
        <w:t>3</w:t>
      </w:r>
      <w:r w:rsidRPr="00EC135A">
        <w:rPr>
          <w:sz w:val="24"/>
          <w:szCs w:val="24"/>
          <w:vertAlign w:val="superscript"/>
        </w:rPr>
        <w:t>-</w:t>
      </w:r>
      <w:r w:rsidRPr="00EC135A">
        <w:rPr>
          <w:sz w:val="24"/>
          <w:szCs w:val="24"/>
        </w:rPr>
        <w:t>), нефелометрическим (SO</w:t>
      </w:r>
      <w:r w:rsidRPr="00EC135A">
        <w:rPr>
          <w:sz w:val="24"/>
          <w:szCs w:val="24"/>
          <w:vertAlign w:val="subscript"/>
        </w:rPr>
        <w:t>4</w:t>
      </w:r>
      <w:r w:rsidRPr="00EC135A">
        <w:rPr>
          <w:sz w:val="24"/>
          <w:szCs w:val="24"/>
          <w:vertAlign w:val="superscript"/>
        </w:rPr>
        <w:t>2-</w:t>
      </w:r>
      <w:r w:rsidRPr="00EC135A">
        <w:rPr>
          <w:sz w:val="24"/>
          <w:szCs w:val="24"/>
        </w:rPr>
        <w:t>) и фотометрическим (NH</w:t>
      </w:r>
      <w:r w:rsidRPr="00EC135A">
        <w:rPr>
          <w:sz w:val="24"/>
          <w:szCs w:val="24"/>
          <w:vertAlign w:val="subscript"/>
        </w:rPr>
        <w:t>4</w:t>
      </w:r>
      <w:r w:rsidRPr="00EC135A">
        <w:rPr>
          <w:sz w:val="24"/>
          <w:szCs w:val="24"/>
          <w:vertAlign w:val="superscript"/>
        </w:rPr>
        <w:t>+</w:t>
      </w:r>
      <w:r w:rsidRPr="00EC135A">
        <w:rPr>
          <w:sz w:val="24"/>
          <w:szCs w:val="24"/>
        </w:rPr>
        <w:t>, PO</w:t>
      </w:r>
      <w:r w:rsidRPr="00EC135A">
        <w:rPr>
          <w:sz w:val="24"/>
          <w:szCs w:val="24"/>
          <w:vertAlign w:val="subscript"/>
        </w:rPr>
        <w:t>4</w:t>
      </w:r>
      <w:r w:rsidRPr="00EC135A">
        <w:rPr>
          <w:sz w:val="24"/>
          <w:szCs w:val="24"/>
          <w:vertAlign w:val="superscript"/>
        </w:rPr>
        <w:t>3-</w:t>
      </w:r>
      <w:r w:rsidRPr="00EC135A">
        <w:rPr>
          <w:sz w:val="24"/>
          <w:szCs w:val="24"/>
        </w:rPr>
        <w:t xml:space="preserve">) методами. Часть катионов была определена с помощью атомно-эмиссионного спектрометра с индуктивно связанной плазмой Perkin-Elmer (аналитики – Н.П. Старшинова, Л.Н. Банных, В.Н. Данилова). Водные вытяжки почв анализировались в Почвенном институте им. В.В. Докучаева методом Аринушкиной, 1961 (аналитик – Р.В. Гришина). Минерализация водных вытяжек определялась как сумма концентрации основных ионов в фильтрованной водной вытяжке. Определение валового содержания хлора в растениях выполнено методом рентген-флюоресцентного анализа на спектрометре ORTEC-TEFA, (аналитик – Сорокин С., Почвенный институт им. В.В. Докучаева). Ошибка определения элементов и ионов не превышала 5-7%. Гамма-спектрометрия воздушно-сухих измельченных проб выполнена А.П. Борисовым (ГЕОХИ РАН) и С.С. Кировым (НПО «Радон») на спектрометре </w:t>
      </w:r>
      <w:r w:rsidRPr="00EC135A">
        <w:rPr>
          <w:sz w:val="24"/>
          <w:szCs w:val="24"/>
          <w:lang w:val="en-US"/>
        </w:rPr>
        <w:t>Canberra</w:t>
      </w:r>
      <w:r w:rsidRPr="00EC135A">
        <w:rPr>
          <w:sz w:val="24"/>
          <w:szCs w:val="24"/>
        </w:rPr>
        <w:t xml:space="preserve"> с ППД из высокочистого </w:t>
      </w:r>
      <w:r w:rsidRPr="00EC135A">
        <w:rPr>
          <w:sz w:val="24"/>
          <w:szCs w:val="24"/>
          <w:lang w:val="en-US"/>
        </w:rPr>
        <w:t>Ge</w:t>
      </w:r>
      <w:r w:rsidRPr="00EC135A">
        <w:rPr>
          <w:sz w:val="24"/>
          <w:szCs w:val="24"/>
        </w:rPr>
        <w:t xml:space="preserve">, для которого ошибка измерения не превышала 15%. Ошибка определения </w:t>
      </w:r>
      <w:r w:rsidRPr="00EC135A">
        <w:rPr>
          <w:sz w:val="24"/>
          <w:szCs w:val="24"/>
          <w:vertAlign w:val="superscript"/>
        </w:rPr>
        <w:t>137</w:t>
      </w:r>
      <w:r w:rsidRPr="00EC135A">
        <w:rPr>
          <w:sz w:val="24"/>
          <w:szCs w:val="24"/>
          <w:lang w:val="en-US"/>
        </w:rPr>
        <w:t>Cs</w:t>
      </w:r>
      <w:r w:rsidRPr="00EC135A">
        <w:rPr>
          <w:sz w:val="24"/>
          <w:szCs w:val="24"/>
        </w:rPr>
        <w:t xml:space="preserve"> в почвах не превышала 5-10%, в растениях - варьировала от 3 до 80%. При оценке содержания цезия в растениях в расчет принимались данные с ошибкой не более 35%.</w:t>
      </w:r>
    </w:p>
    <w:p w:rsidR="00E247E0" w:rsidRDefault="005C56C3" w:rsidP="005C56C3">
      <w:pPr>
        <w:pStyle w:val="3"/>
        <w:rPr>
          <w:lang w:val="ru-RU"/>
        </w:rPr>
      </w:pPr>
      <w:bookmarkStart w:id="75" w:name="_Toc452517067"/>
      <w:bookmarkStart w:id="76" w:name="_Toc454567494"/>
      <w:r>
        <w:rPr>
          <w:lang w:val="ru-RU"/>
        </w:rPr>
        <w:t xml:space="preserve">4.2.2. </w:t>
      </w:r>
      <w:r w:rsidR="00E247E0" w:rsidRPr="005C56C3">
        <w:rPr>
          <w:lang w:val="ru-RU"/>
        </w:rPr>
        <w:t>Закономерности распределения</w:t>
      </w:r>
      <w:r w:rsidR="009E1B88" w:rsidRPr="005C56C3">
        <w:rPr>
          <w:lang w:val="ru-RU"/>
        </w:rPr>
        <w:t xml:space="preserve"> радионуклидов </w:t>
      </w:r>
      <w:r w:rsidR="00E247E0" w:rsidRPr="005C56C3">
        <w:rPr>
          <w:lang w:val="ru-RU"/>
        </w:rPr>
        <w:t>в низовьях Енисея</w:t>
      </w:r>
      <w:bookmarkEnd w:id="75"/>
      <w:bookmarkEnd w:id="76"/>
    </w:p>
    <w:p w:rsidR="005C56C3" w:rsidRPr="005C56C3" w:rsidRDefault="005C56C3" w:rsidP="005C56C3">
      <w:pPr>
        <w:rPr>
          <w:lang w:eastAsia="en-US"/>
        </w:rPr>
      </w:pPr>
    </w:p>
    <w:p w:rsidR="009E1B88" w:rsidRPr="005C56C3" w:rsidRDefault="00E262E3" w:rsidP="005C56C3">
      <w:pPr>
        <w:pStyle w:val="4"/>
        <w:rPr>
          <w:lang w:val="ru-RU"/>
        </w:rPr>
      </w:pPr>
      <w:r w:rsidRPr="005C56C3">
        <w:rPr>
          <w:lang w:val="ru-RU"/>
        </w:rPr>
        <w:t xml:space="preserve">4.2.2.1 </w:t>
      </w:r>
      <w:r w:rsidR="00BB1855" w:rsidRPr="005C56C3">
        <w:rPr>
          <w:lang w:val="ru-RU"/>
        </w:rPr>
        <w:t>Распределение радионуклидов в почвах и речных отложениях</w:t>
      </w:r>
    </w:p>
    <w:p w:rsidR="00E247E0" w:rsidRDefault="00E247E0" w:rsidP="00E262E3">
      <w:pPr>
        <w:spacing w:line="360" w:lineRule="auto"/>
        <w:ind w:firstLine="708"/>
        <w:jc w:val="both"/>
        <w:rPr>
          <w:sz w:val="24"/>
          <w:szCs w:val="24"/>
        </w:rPr>
      </w:pPr>
      <w:r w:rsidRPr="00EC135A">
        <w:rPr>
          <w:sz w:val="24"/>
          <w:szCs w:val="24"/>
        </w:rPr>
        <w:t xml:space="preserve">Общее представление о характере распределения радиоизотопов в </w:t>
      </w:r>
      <w:r w:rsidR="00E262E3">
        <w:rPr>
          <w:sz w:val="24"/>
          <w:szCs w:val="24"/>
        </w:rPr>
        <w:t>долине</w:t>
      </w:r>
      <w:r w:rsidRPr="00EC135A">
        <w:rPr>
          <w:sz w:val="24"/>
          <w:szCs w:val="24"/>
        </w:rPr>
        <w:t xml:space="preserve"> Енисея, полученное </w:t>
      </w:r>
      <w:r w:rsidR="00E262E3">
        <w:rPr>
          <w:sz w:val="24"/>
          <w:szCs w:val="24"/>
        </w:rPr>
        <w:t>на</w:t>
      </w:r>
      <w:r w:rsidRPr="00EC135A">
        <w:rPr>
          <w:sz w:val="24"/>
          <w:szCs w:val="24"/>
        </w:rPr>
        <w:t xml:space="preserve"> тестовых участк</w:t>
      </w:r>
      <w:r w:rsidR="00E262E3">
        <w:rPr>
          <w:sz w:val="24"/>
          <w:szCs w:val="24"/>
        </w:rPr>
        <w:t xml:space="preserve">ах </w:t>
      </w:r>
      <w:r w:rsidRPr="00EC135A">
        <w:rPr>
          <w:sz w:val="24"/>
          <w:szCs w:val="24"/>
        </w:rPr>
        <w:t xml:space="preserve">дает таблица </w:t>
      </w:r>
      <w:r w:rsidR="00C229A6">
        <w:rPr>
          <w:sz w:val="24"/>
          <w:szCs w:val="24"/>
        </w:rPr>
        <w:t>4.5</w:t>
      </w:r>
      <w:r w:rsidRPr="00EC135A">
        <w:rPr>
          <w:sz w:val="24"/>
          <w:szCs w:val="24"/>
        </w:rPr>
        <w:t xml:space="preserve"> Плотность загрязнения почвенно-растительного покрова высоких террас и высокой островной поймы </w:t>
      </w:r>
      <w:r w:rsidRPr="00EC135A">
        <w:rPr>
          <w:sz w:val="24"/>
          <w:szCs w:val="24"/>
          <w:vertAlign w:val="superscript"/>
        </w:rPr>
        <w:t>137</w:t>
      </w:r>
      <w:r w:rsidRPr="00EC135A">
        <w:rPr>
          <w:sz w:val="24"/>
          <w:szCs w:val="24"/>
          <w:lang w:val="en-US"/>
        </w:rPr>
        <w:t>Cs</w:t>
      </w:r>
      <w:r w:rsidRPr="00EC135A">
        <w:rPr>
          <w:sz w:val="24"/>
          <w:szCs w:val="24"/>
        </w:rPr>
        <w:t xml:space="preserve"> варьирует слабо и соответствует зональному уровню глобального фона (2,07 кБк/м</w:t>
      </w:r>
      <w:r w:rsidRPr="00EC135A">
        <w:rPr>
          <w:sz w:val="24"/>
          <w:szCs w:val="24"/>
          <w:vertAlign w:val="superscript"/>
        </w:rPr>
        <w:t>2</w:t>
      </w:r>
      <w:r w:rsidRPr="00EC135A">
        <w:rPr>
          <w:sz w:val="24"/>
          <w:szCs w:val="24"/>
        </w:rPr>
        <w:t xml:space="preserve">, </w:t>
      </w:r>
      <w:r w:rsidR="00085181">
        <w:rPr>
          <w:sz w:val="24"/>
          <w:szCs w:val="24"/>
          <w:lang w:val="en-US"/>
        </w:rPr>
        <w:t>K</w:t>
      </w:r>
      <w:r w:rsidR="00085181" w:rsidRPr="00085181">
        <w:rPr>
          <w:sz w:val="24"/>
          <w:szCs w:val="24"/>
        </w:rPr>
        <w:t>.</w:t>
      </w:r>
      <w:r w:rsidR="00085181">
        <w:rPr>
          <w:sz w:val="24"/>
          <w:szCs w:val="24"/>
          <w:lang w:val="en-US"/>
        </w:rPr>
        <w:t>P</w:t>
      </w:r>
      <w:r w:rsidR="00085181" w:rsidRPr="00085181">
        <w:rPr>
          <w:sz w:val="24"/>
          <w:szCs w:val="24"/>
        </w:rPr>
        <w:t xml:space="preserve">. </w:t>
      </w:r>
      <w:r w:rsidRPr="00EC135A">
        <w:rPr>
          <w:sz w:val="24"/>
          <w:szCs w:val="24"/>
          <w:lang w:val="en-US"/>
        </w:rPr>
        <w:t>Makhonko</w:t>
      </w:r>
      <w:r w:rsidRPr="00EC135A">
        <w:rPr>
          <w:sz w:val="24"/>
          <w:szCs w:val="24"/>
        </w:rPr>
        <w:t xml:space="preserve"> </w:t>
      </w:r>
      <w:r w:rsidR="00085181">
        <w:rPr>
          <w:sz w:val="24"/>
          <w:szCs w:val="24"/>
          <w:lang w:val="en-US"/>
        </w:rPr>
        <w:t>et</w:t>
      </w:r>
      <w:r w:rsidR="00085181" w:rsidRPr="00085181">
        <w:rPr>
          <w:sz w:val="24"/>
          <w:szCs w:val="24"/>
        </w:rPr>
        <w:t xml:space="preserve"> </w:t>
      </w:r>
      <w:r w:rsidR="00085181">
        <w:rPr>
          <w:sz w:val="24"/>
          <w:szCs w:val="24"/>
          <w:lang w:val="en-US"/>
        </w:rPr>
        <w:t>al</w:t>
      </w:r>
      <w:r w:rsidR="00085181" w:rsidRPr="00085181">
        <w:rPr>
          <w:sz w:val="24"/>
          <w:szCs w:val="24"/>
        </w:rPr>
        <w:t>.,</w:t>
      </w:r>
      <w:r w:rsidRPr="00EC135A">
        <w:rPr>
          <w:sz w:val="24"/>
          <w:szCs w:val="24"/>
        </w:rPr>
        <w:t xml:space="preserve"> 1992). </w:t>
      </w:r>
    </w:p>
    <w:p w:rsidR="00AC4A72" w:rsidRPr="00EC135A" w:rsidRDefault="00AC4A72" w:rsidP="00AC4A72">
      <w:pPr>
        <w:spacing w:line="360" w:lineRule="auto"/>
        <w:ind w:firstLine="567"/>
        <w:jc w:val="both"/>
        <w:rPr>
          <w:bCs/>
          <w:sz w:val="24"/>
          <w:szCs w:val="24"/>
        </w:rPr>
      </w:pPr>
      <w:r w:rsidRPr="00EC135A">
        <w:rPr>
          <w:bCs/>
          <w:sz w:val="24"/>
          <w:szCs w:val="24"/>
        </w:rPr>
        <w:t xml:space="preserve">Вклад природных радионуклидов в суммарную гамма-активность образцов почв, отобранных в долине р Енисей на протяжении сезонов 2001-2002 гг варьировал по </w:t>
      </w:r>
      <w:r w:rsidRPr="00EC135A">
        <w:rPr>
          <w:bCs/>
          <w:sz w:val="24"/>
          <w:szCs w:val="24"/>
          <w:vertAlign w:val="superscript"/>
        </w:rPr>
        <w:t>40</w:t>
      </w:r>
      <w:r w:rsidRPr="00EC135A">
        <w:rPr>
          <w:bCs/>
          <w:sz w:val="24"/>
          <w:szCs w:val="24"/>
          <w:lang w:val="en-US"/>
        </w:rPr>
        <w:t>K</w:t>
      </w:r>
      <w:r w:rsidRPr="00EC135A">
        <w:rPr>
          <w:bCs/>
          <w:sz w:val="24"/>
          <w:szCs w:val="24"/>
        </w:rPr>
        <w:t xml:space="preserve"> от 76% до 95%, по </w:t>
      </w:r>
      <w:r w:rsidRPr="00EC135A">
        <w:rPr>
          <w:bCs/>
          <w:sz w:val="24"/>
          <w:szCs w:val="24"/>
          <w:vertAlign w:val="superscript"/>
        </w:rPr>
        <w:t>226</w:t>
      </w:r>
      <w:r w:rsidRPr="00EC135A">
        <w:rPr>
          <w:bCs/>
          <w:sz w:val="24"/>
          <w:szCs w:val="24"/>
          <w:lang w:val="en-US"/>
        </w:rPr>
        <w:t>Ra</w:t>
      </w:r>
      <w:r w:rsidRPr="00EC135A">
        <w:rPr>
          <w:bCs/>
          <w:sz w:val="24"/>
          <w:szCs w:val="24"/>
        </w:rPr>
        <w:t xml:space="preserve"> и </w:t>
      </w:r>
      <w:r w:rsidRPr="00EC135A">
        <w:rPr>
          <w:bCs/>
          <w:sz w:val="24"/>
          <w:szCs w:val="24"/>
          <w:vertAlign w:val="superscript"/>
        </w:rPr>
        <w:t>232</w:t>
      </w:r>
      <w:r w:rsidRPr="00EC135A">
        <w:rPr>
          <w:bCs/>
          <w:sz w:val="24"/>
          <w:szCs w:val="24"/>
          <w:lang w:val="en-US"/>
        </w:rPr>
        <w:t>Th</w:t>
      </w:r>
      <w:r w:rsidRPr="00EC135A">
        <w:rPr>
          <w:bCs/>
          <w:sz w:val="24"/>
          <w:szCs w:val="24"/>
        </w:rPr>
        <w:t xml:space="preserve"> - 2-5%. При этом на долю </w:t>
      </w:r>
      <w:r w:rsidRPr="00EC135A">
        <w:rPr>
          <w:bCs/>
          <w:sz w:val="24"/>
          <w:szCs w:val="24"/>
          <w:vertAlign w:val="superscript"/>
        </w:rPr>
        <w:t>137</w:t>
      </w:r>
      <w:r w:rsidRPr="00EC135A">
        <w:rPr>
          <w:bCs/>
          <w:sz w:val="24"/>
          <w:szCs w:val="24"/>
          <w:lang w:val="en-US"/>
        </w:rPr>
        <w:t>Cs</w:t>
      </w:r>
      <w:r w:rsidRPr="00EC135A">
        <w:rPr>
          <w:bCs/>
          <w:sz w:val="24"/>
          <w:szCs w:val="24"/>
        </w:rPr>
        <w:t xml:space="preserve"> приходилось не более 1% от общей гамма-активности, однако </w:t>
      </w:r>
      <w:r>
        <w:rPr>
          <w:bCs/>
          <w:sz w:val="24"/>
          <w:szCs w:val="24"/>
        </w:rPr>
        <w:t>локально</w:t>
      </w:r>
      <w:r w:rsidRPr="00A641E8">
        <w:rPr>
          <w:bCs/>
          <w:sz w:val="24"/>
          <w:szCs w:val="24"/>
        </w:rPr>
        <w:t xml:space="preserve"> </w:t>
      </w:r>
      <w:r w:rsidRPr="00EC135A">
        <w:rPr>
          <w:bCs/>
          <w:sz w:val="24"/>
          <w:szCs w:val="24"/>
        </w:rPr>
        <w:t>в супераквальных элемента</w:t>
      </w:r>
      <w:r>
        <w:rPr>
          <w:bCs/>
          <w:sz w:val="24"/>
          <w:szCs w:val="24"/>
        </w:rPr>
        <w:t>х</w:t>
      </w:r>
      <w:r w:rsidRPr="00EC135A">
        <w:rPr>
          <w:bCs/>
          <w:sz w:val="24"/>
          <w:szCs w:val="24"/>
        </w:rPr>
        <w:t xml:space="preserve"> ландшафта его вклад существенно возрастал (например, на тестовом участке ТС1-10 – до 8.5%, а КР2-3 – до 14,9%). </w:t>
      </w:r>
    </w:p>
    <w:p w:rsidR="00AC4A72" w:rsidRPr="00EC135A" w:rsidRDefault="00AC4A72" w:rsidP="00AC4A72">
      <w:pPr>
        <w:spacing w:line="360" w:lineRule="auto"/>
        <w:ind w:firstLine="567"/>
        <w:jc w:val="both"/>
        <w:rPr>
          <w:bCs/>
          <w:sz w:val="24"/>
          <w:szCs w:val="24"/>
        </w:rPr>
      </w:pPr>
      <w:r w:rsidRPr="00EC135A">
        <w:rPr>
          <w:bCs/>
          <w:sz w:val="24"/>
          <w:szCs w:val="24"/>
        </w:rPr>
        <w:t xml:space="preserve">Повышенная активность </w:t>
      </w:r>
      <w:r w:rsidRPr="00EC135A">
        <w:rPr>
          <w:bCs/>
          <w:sz w:val="24"/>
          <w:szCs w:val="24"/>
          <w:vertAlign w:val="superscript"/>
        </w:rPr>
        <w:t>137</w:t>
      </w:r>
      <w:r w:rsidRPr="00EC135A">
        <w:rPr>
          <w:bCs/>
          <w:sz w:val="24"/>
          <w:szCs w:val="24"/>
          <w:lang w:val="en-US"/>
        </w:rPr>
        <w:t>Cs</w:t>
      </w:r>
      <w:r w:rsidRPr="00EC135A">
        <w:rPr>
          <w:bCs/>
          <w:sz w:val="24"/>
          <w:szCs w:val="24"/>
        </w:rPr>
        <w:t xml:space="preserve"> фиксировалась также и в супераквальных ландшафтах пойменных депрессий, а также в депрессиях на участках высоких террас (УП1-15, УП2-1</w:t>
      </w:r>
      <w:r w:rsidRPr="00EC135A">
        <w:rPr>
          <w:bCs/>
          <w:sz w:val="24"/>
          <w:szCs w:val="24"/>
          <w:lang w:val="en-US"/>
        </w:rPr>
        <w:t>a</w:t>
      </w:r>
      <w:r w:rsidRPr="00EC135A">
        <w:rPr>
          <w:bCs/>
          <w:sz w:val="24"/>
          <w:szCs w:val="24"/>
        </w:rPr>
        <w:t xml:space="preserve">), которые при высоких паводках затапливались до строительства плотины Красноярской ГЭС (1963 г). Во фронтальной части дельты вклад </w:t>
      </w:r>
      <w:r w:rsidRPr="00EC135A">
        <w:rPr>
          <w:bCs/>
          <w:sz w:val="24"/>
          <w:szCs w:val="24"/>
          <w:vertAlign w:val="superscript"/>
        </w:rPr>
        <w:t>137</w:t>
      </w:r>
      <w:r w:rsidRPr="00EC135A">
        <w:rPr>
          <w:bCs/>
          <w:sz w:val="24"/>
          <w:szCs w:val="24"/>
          <w:lang w:val="en-US"/>
        </w:rPr>
        <w:t>Cs</w:t>
      </w:r>
      <w:r w:rsidRPr="00EC135A">
        <w:rPr>
          <w:bCs/>
          <w:sz w:val="24"/>
          <w:szCs w:val="24"/>
        </w:rPr>
        <w:t xml:space="preserve"> оказался выше, чем в локальных понижениях, что можно объяснить, эффектом разгрузки взвеси за счет падения скорости течения в дельтовом расширении. </w:t>
      </w:r>
    </w:p>
    <w:p w:rsidR="00AC4A72" w:rsidRPr="00EC135A" w:rsidRDefault="00AC4A72">
      <w:pPr>
        <w:rPr>
          <w:sz w:val="24"/>
          <w:szCs w:val="24"/>
        </w:rPr>
      </w:pPr>
    </w:p>
    <w:p w:rsidR="00E247E0" w:rsidRDefault="00E247E0" w:rsidP="00AC4A72">
      <w:pPr>
        <w:spacing w:line="360" w:lineRule="auto"/>
        <w:rPr>
          <w:sz w:val="24"/>
          <w:szCs w:val="24"/>
        </w:rPr>
      </w:pPr>
      <w:r w:rsidRPr="00EC135A">
        <w:rPr>
          <w:sz w:val="24"/>
          <w:szCs w:val="24"/>
        </w:rPr>
        <w:t>Таблица</w:t>
      </w:r>
      <w:r w:rsidR="00E262E3">
        <w:rPr>
          <w:sz w:val="24"/>
          <w:szCs w:val="24"/>
        </w:rPr>
        <w:t xml:space="preserve">. </w:t>
      </w:r>
      <w:r w:rsidR="00C229A6">
        <w:rPr>
          <w:sz w:val="24"/>
          <w:szCs w:val="24"/>
        </w:rPr>
        <w:t>4.5</w:t>
      </w:r>
      <w:r w:rsidR="00AC4A72">
        <w:rPr>
          <w:sz w:val="24"/>
          <w:szCs w:val="24"/>
        </w:rPr>
        <w:t>.</w:t>
      </w:r>
      <w:r w:rsidRPr="00EC135A">
        <w:rPr>
          <w:sz w:val="24"/>
          <w:szCs w:val="24"/>
        </w:rPr>
        <w:t xml:space="preserve"> Природная и техногенная гамма-активность почв в слое 0-10 и 0-75 см (по данным почвенных разрезов, Бк/м</w:t>
      </w:r>
      <w:r w:rsidRPr="00EC135A">
        <w:rPr>
          <w:sz w:val="24"/>
          <w:szCs w:val="24"/>
          <w:vertAlign w:val="superscript"/>
        </w:rPr>
        <w:t>2</w:t>
      </w:r>
      <w:r w:rsidRPr="00EC135A">
        <w:rPr>
          <w:sz w:val="24"/>
          <w:szCs w:val="24"/>
        </w:rPr>
        <w:t>)</w:t>
      </w:r>
    </w:p>
    <w:tbl>
      <w:tblPr>
        <w:tblW w:w="960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84"/>
        <w:gridCol w:w="1134"/>
        <w:gridCol w:w="1559"/>
        <w:gridCol w:w="1560"/>
        <w:gridCol w:w="1417"/>
        <w:gridCol w:w="1276"/>
        <w:gridCol w:w="1276"/>
      </w:tblGrid>
      <w:tr w:rsidR="00E247E0" w:rsidRPr="00EC135A" w:rsidTr="00AC4A72">
        <w:trPr>
          <w:jc w:val="center"/>
        </w:trPr>
        <w:tc>
          <w:tcPr>
            <w:tcW w:w="1384" w:type="dxa"/>
          </w:tcPr>
          <w:p w:rsidR="00E247E0" w:rsidRPr="00EC135A" w:rsidRDefault="00E247E0" w:rsidP="0083092F">
            <w:pPr>
              <w:jc w:val="center"/>
              <w:rPr>
                <w:sz w:val="24"/>
                <w:szCs w:val="24"/>
              </w:rPr>
            </w:pPr>
            <w:r w:rsidRPr="00EC135A">
              <w:rPr>
                <w:sz w:val="24"/>
                <w:szCs w:val="24"/>
              </w:rPr>
              <w:t>Радио</w:t>
            </w:r>
            <w:r w:rsidR="0032430F">
              <w:rPr>
                <w:sz w:val="24"/>
                <w:szCs w:val="24"/>
              </w:rPr>
              <w:t>-</w:t>
            </w:r>
            <w:r w:rsidRPr="00EC135A">
              <w:rPr>
                <w:sz w:val="24"/>
                <w:szCs w:val="24"/>
              </w:rPr>
              <w:t>нуклид</w:t>
            </w:r>
          </w:p>
        </w:tc>
        <w:tc>
          <w:tcPr>
            <w:tcW w:w="1134" w:type="dxa"/>
          </w:tcPr>
          <w:p w:rsidR="00E247E0" w:rsidRPr="00EC135A" w:rsidRDefault="00E247E0" w:rsidP="0083092F">
            <w:pPr>
              <w:jc w:val="center"/>
              <w:rPr>
                <w:snapToGrid w:val="0"/>
                <w:color w:val="000000"/>
                <w:sz w:val="24"/>
                <w:szCs w:val="24"/>
              </w:rPr>
            </w:pPr>
            <w:r w:rsidRPr="00EC135A">
              <w:rPr>
                <w:snapToGrid w:val="0"/>
                <w:color w:val="000000"/>
                <w:sz w:val="24"/>
                <w:szCs w:val="24"/>
              </w:rPr>
              <w:t>Число разрезов</w:t>
            </w:r>
          </w:p>
        </w:tc>
        <w:tc>
          <w:tcPr>
            <w:tcW w:w="1559" w:type="dxa"/>
          </w:tcPr>
          <w:p w:rsidR="00E247E0" w:rsidRPr="00EC135A" w:rsidRDefault="00E247E0" w:rsidP="0083092F">
            <w:pPr>
              <w:jc w:val="center"/>
              <w:rPr>
                <w:snapToGrid w:val="0"/>
                <w:color w:val="000000"/>
                <w:sz w:val="24"/>
                <w:szCs w:val="24"/>
              </w:rPr>
            </w:pPr>
            <w:r w:rsidRPr="00EC135A">
              <w:rPr>
                <w:snapToGrid w:val="0"/>
                <w:color w:val="000000"/>
                <w:sz w:val="24"/>
                <w:szCs w:val="24"/>
                <w:lang w:val="en-US"/>
              </w:rPr>
              <w:t>X</w:t>
            </w:r>
            <w:r w:rsidRPr="00EC135A">
              <w:rPr>
                <w:snapToGrid w:val="0"/>
                <w:color w:val="000000"/>
                <w:sz w:val="24"/>
                <w:szCs w:val="24"/>
              </w:rPr>
              <w:t>min</w:t>
            </w:r>
          </w:p>
        </w:tc>
        <w:tc>
          <w:tcPr>
            <w:tcW w:w="1560" w:type="dxa"/>
          </w:tcPr>
          <w:p w:rsidR="00E247E0" w:rsidRPr="00EC135A" w:rsidRDefault="00E247E0" w:rsidP="0083092F">
            <w:pPr>
              <w:jc w:val="center"/>
              <w:rPr>
                <w:snapToGrid w:val="0"/>
                <w:color w:val="000000"/>
                <w:sz w:val="24"/>
                <w:szCs w:val="24"/>
              </w:rPr>
            </w:pPr>
            <w:r w:rsidRPr="00EC135A">
              <w:rPr>
                <w:snapToGrid w:val="0"/>
                <w:color w:val="000000"/>
                <w:sz w:val="24"/>
                <w:szCs w:val="24"/>
                <w:lang w:val="en-US"/>
              </w:rPr>
              <w:t>X</w:t>
            </w:r>
            <w:r w:rsidRPr="00EC135A">
              <w:rPr>
                <w:snapToGrid w:val="0"/>
                <w:color w:val="000000"/>
                <w:sz w:val="24"/>
                <w:szCs w:val="24"/>
              </w:rPr>
              <w:t>max</w:t>
            </w:r>
          </w:p>
        </w:tc>
        <w:tc>
          <w:tcPr>
            <w:tcW w:w="1417" w:type="dxa"/>
          </w:tcPr>
          <w:p w:rsidR="00E247E0" w:rsidRPr="00E262E3" w:rsidRDefault="00E247E0" w:rsidP="0083092F">
            <w:pPr>
              <w:jc w:val="center"/>
              <w:rPr>
                <w:snapToGrid w:val="0"/>
                <w:color w:val="000000"/>
                <w:sz w:val="24"/>
                <w:szCs w:val="24"/>
              </w:rPr>
            </w:pPr>
            <w:r w:rsidRPr="00EC135A">
              <w:rPr>
                <w:snapToGrid w:val="0"/>
                <w:color w:val="000000"/>
                <w:sz w:val="24"/>
                <w:szCs w:val="24"/>
                <w:lang w:val="en-US"/>
              </w:rPr>
              <w:t>Me</w:t>
            </w:r>
          </w:p>
        </w:tc>
        <w:tc>
          <w:tcPr>
            <w:tcW w:w="1276" w:type="dxa"/>
          </w:tcPr>
          <w:p w:rsidR="00E247E0" w:rsidRPr="00E262E3" w:rsidRDefault="00E247E0" w:rsidP="0083092F">
            <w:pPr>
              <w:jc w:val="center"/>
              <w:rPr>
                <w:snapToGrid w:val="0"/>
                <w:color w:val="000000"/>
                <w:sz w:val="24"/>
                <w:szCs w:val="24"/>
              </w:rPr>
            </w:pPr>
            <w:r w:rsidRPr="00EC135A">
              <w:rPr>
                <w:snapToGrid w:val="0"/>
                <w:color w:val="000000"/>
                <w:sz w:val="24"/>
                <w:szCs w:val="24"/>
                <w:lang w:val="en-US"/>
              </w:rPr>
              <w:t>Xmean</w:t>
            </w:r>
          </w:p>
        </w:tc>
        <w:tc>
          <w:tcPr>
            <w:tcW w:w="1276" w:type="dxa"/>
          </w:tcPr>
          <w:p w:rsidR="00E247E0" w:rsidRPr="00EC135A" w:rsidRDefault="00E247E0" w:rsidP="0083092F">
            <w:pPr>
              <w:jc w:val="center"/>
              <w:rPr>
                <w:snapToGrid w:val="0"/>
                <w:color w:val="000000"/>
                <w:sz w:val="24"/>
                <w:szCs w:val="24"/>
              </w:rPr>
            </w:pPr>
            <w:r w:rsidRPr="00EC135A">
              <w:rPr>
                <w:snapToGrid w:val="0"/>
                <w:color w:val="000000"/>
                <w:sz w:val="24"/>
                <w:szCs w:val="24"/>
              </w:rPr>
              <w:t>STD</w:t>
            </w:r>
          </w:p>
        </w:tc>
      </w:tr>
      <w:tr w:rsidR="00E247E0" w:rsidRPr="00EC135A" w:rsidTr="00AC4A72">
        <w:trPr>
          <w:cantSplit/>
          <w:jc w:val="center"/>
        </w:trPr>
        <w:tc>
          <w:tcPr>
            <w:tcW w:w="9606" w:type="dxa"/>
            <w:gridSpan w:val="7"/>
          </w:tcPr>
          <w:p w:rsidR="00E247E0" w:rsidRPr="00EC135A" w:rsidRDefault="00E247E0" w:rsidP="0083092F">
            <w:pPr>
              <w:ind w:firstLine="567"/>
              <w:jc w:val="center"/>
              <w:rPr>
                <w:sz w:val="24"/>
                <w:szCs w:val="24"/>
              </w:rPr>
            </w:pPr>
            <w:r w:rsidRPr="00EC135A">
              <w:rPr>
                <w:sz w:val="24"/>
                <w:szCs w:val="24"/>
              </w:rPr>
              <w:t>Эстуарная зона, обследованная в 2001 г., слой 0-10 см</w:t>
            </w:r>
          </w:p>
        </w:tc>
      </w:tr>
      <w:tr w:rsidR="00E247E0" w:rsidRPr="00EC135A" w:rsidTr="00AC4A72">
        <w:trPr>
          <w:jc w:val="center"/>
        </w:trPr>
        <w:tc>
          <w:tcPr>
            <w:tcW w:w="1384" w:type="dxa"/>
          </w:tcPr>
          <w:p w:rsidR="00E247E0" w:rsidRPr="00E262E3" w:rsidRDefault="00E247E0" w:rsidP="0083092F">
            <w:pPr>
              <w:rPr>
                <w:sz w:val="24"/>
                <w:szCs w:val="24"/>
              </w:rPr>
            </w:pPr>
            <w:r w:rsidRPr="00E262E3">
              <w:rPr>
                <w:sz w:val="24"/>
                <w:szCs w:val="24"/>
                <w:vertAlign w:val="superscript"/>
              </w:rPr>
              <w:t>137</w:t>
            </w:r>
            <w:r w:rsidRPr="00EC135A">
              <w:rPr>
                <w:sz w:val="24"/>
                <w:szCs w:val="24"/>
                <w:lang w:val="en-US"/>
              </w:rPr>
              <w:t>Cs</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18</w:t>
            </w:r>
          </w:p>
        </w:tc>
        <w:tc>
          <w:tcPr>
            <w:tcW w:w="1559" w:type="dxa"/>
          </w:tcPr>
          <w:p w:rsidR="00E247E0" w:rsidRPr="00E262E3" w:rsidRDefault="00E247E0" w:rsidP="0083092F">
            <w:pPr>
              <w:jc w:val="right"/>
              <w:rPr>
                <w:snapToGrid w:val="0"/>
                <w:color w:val="000000"/>
                <w:sz w:val="24"/>
                <w:szCs w:val="24"/>
              </w:rPr>
            </w:pPr>
            <w:r w:rsidRPr="00E262E3">
              <w:rPr>
                <w:snapToGrid w:val="0"/>
                <w:color w:val="000000"/>
                <w:sz w:val="24"/>
                <w:szCs w:val="24"/>
              </w:rPr>
              <w:t>154</w:t>
            </w:r>
          </w:p>
        </w:tc>
        <w:tc>
          <w:tcPr>
            <w:tcW w:w="1560" w:type="dxa"/>
          </w:tcPr>
          <w:p w:rsidR="00E247E0" w:rsidRPr="00E262E3" w:rsidRDefault="00E247E0" w:rsidP="0083092F">
            <w:pPr>
              <w:jc w:val="right"/>
              <w:rPr>
                <w:snapToGrid w:val="0"/>
                <w:color w:val="000000"/>
                <w:sz w:val="24"/>
                <w:szCs w:val="24"/>
              </w:rPr>
            </w:pPr>
            <w:r w:rsidRPr="00E262E3">
              <w:rPr>
                <w:snapToGrid w:val="0"/>
                <w:color w:val="000000"/>
                <w:sz w:val="24"/>
                <w:szCs w:val="24"/>
              </w:rPr>
              <w:t>3712</w:t>
            </w:r>
          </w:p>
        </w:tc>
        <w:tc>
          <w:tcPr>
            <w:tcW w:w="1417" w:type="dxa"/>
          </w:tcPr>
          <w:p w:rsidR="00E247E0" w:rsidRPr="00EC135A" w:rsidRDefault="00E247E0" w:rsidP="0083092F">
            <w:pPr>
              <w:jc w:val="right"/>
              <w:rPr>
                <w:snapToGrid w:val="0"/>
                <w:color w:val="000000"/>
                <w:sz w:val="24"/>
                <w:szCs w:val="24"/>
                <w:lang w:val="en-US"/>
              </w:rPr>
            </w:pPr>
            <w:r w:rsidRPr="00E262E3">
              <w:rPr>
                <w:snapToGrid w:val="0"/>
                <w:color w:val="000000"/>
                <w:sz w:val="24"/>
                <w:szCs w:val="24"/>
              </w:rPr>
              <w:t>94</w:t>
            </w:r>
            <w:r w:rsidRPr="00EC135A">
              <w:rPr>
                <w:snapToGrid w:val="0"/>
                <w:color w:val="000000"/>
                <w:sz w:val="24"/>
                <w:szCs w:val="24"/>
                <w:lang w:val="en-US"/>
              </w:rPr>
              <w:t>4</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1111</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985</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40</w:t>
            </w:r>
            <w:r w:rsidRPr="00EC135A">
              <w:rPr>
                <w:sz w:val="24"/>
                <w:szCs w:val="24"/>
                <w:lang w:val="en-US"/>
              </w:rPr>
              <w:t>K</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18</w:t>
            </w:r>
          </w:p>
        </w:tc>
        <w:tc>
          <w:tcPr>
            <w:tcW w:w="1559"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4805</w:t>
            </w:r>
          </w:p>
        </w:tc>
        <w:tc>
          <w:tcPr>
            <w:tcW w:w="1560"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90826</w:t>
            </w:r>
          </w:p>
        </w:tc>
        <w:tc>
          <w:tcPr>
            <w:tcW w:w="1417"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43583</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41660</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25327</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226</w:t>
            </w:r>
            <w:r w:rsidRPr="00EC135A">
              <w:rPr>
                <w:sz w:val="24"/>
                <w:szCs w:val="24"/>
                <w:lang w:val="en-US"/>
              </w:rPr>
              <w:t>Ra</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18</w:t>
            </w:r>
          </w:p>
        </w:tc>
        <w:tc>
          <w:tcPr>
            <w:tcW w:w="1559"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279</w:t>
            </w:r>
          </w:p>
        </w:tc>
        <w:tc>
          <w:tcPr>
            <w:tcW w:w="1560"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2703</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lang w:val="en-US"/>
              </w:rPr>
              <w:t>1</w:t>
            </w:r>
            <w:r w:rsidRPr="00EC135A">
              <w:rPr>
                <w:snapToGrid w:val="0"/>
                <w:color w:val="000000"/>
                <w:sz w:val="24"/>
                <w:szCs w:val="24"/>
              </w:rPr>
              <w:t>581</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1460</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793</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232</w:t>
            </w:r>
            <w:r w:rsidRPr="00EC135A">
              <w:rPr>
                <w:sz w:val="24"/>
                <w:szCs w:val="24"/>
                <w:lang w:val="en-US"/>
              </w:rPr>
              <w:t>Th</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18</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240</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3705</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1562</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1715</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1061</w:t>
            </w:r>
          </w:p>
        </w:tc>
      </w:tr>
      <w:tr w:rsidR="00E247E0" w:rsidRPr="00EC135A" w:rsidTr="00AC4A72">
        <w:trPr>
          <w:cantSplit/>
          <w:jc w:val="center"/>
        </w:trPr>
        <w:tc>
          <w:tcPr>
            <w:tcW w:w="9606" w:type="dxa"/>
            <w:gridSpan w:val="7"/>
          </w:tcPr>
          <w:p w:rsidR="00E247E0" w:rsidRPr="00EC135A" w:rsidRDefault="00E247E0" w:rsidP="0083092F">
            <w:pPr>
              <w:ind w:firstLine="567"/>
              <w:jc w:val="center"/>
              <w:rPr>
                <w:sz w:val="24"/>
                <w:szCs w:val="24"/>
              </w:rPr>
            </w:pPr>
            <w:r w:rsidRPr="00EC135A">
              <w:rPr>
                <w:sz w:val="24"/>
                <w:szCs w:val="24"/>
              </w:rPr>
              <w:t>То же, слой 0-</w:t>
            </w:r>
            <w:r w:rsidRPr="00EC135A">
              <w:rPr>
                <w:sz w:val="24"/>
                <w:szCs w:val="24"/>
                <w:lang w:val="en-US"/>
              </w:rPr>
              <w:t xml:space="preserve"> 40</w:t>
            </w:r>
            <w:r w:rsidRPr="00EC135A">
              <w:rPr>
                <w:sz w:val="24"/>
                <w:szCs w:val="24"/>
              </w:rPr>
              <w:t>/</w:t>
            </w:r>
            <w:r w:rsidRPr="00EC135A">
              <w:rPr>
                <w:sz w:val="24"/>
                <w:szCs w:val="24"/>
                <w:lang w:val="en-US"/>
              </w:rPr>
              <w:t xml:space="preserve">75 </w:t>
            </w:r>
            <w:r w:rsidRPr="00EC135A">
              <w:rPr>
                <w:sz w:val="24"/>
                <w:szCs w:val="24"/>
              </w:rPr>
              <w:t>см</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137</w:t>
            </w:r>
            <w:r w:rsidRPr="00EC135A">
              <w:rPr>
                <w:sz w:val="24"/>
                <w:szCs w:val="24"/>
                <w:lang w:val="en-US"/>
              </w:rPr>
              <w:t>Cs</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12</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432</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24732</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1394</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5740</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8844</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40</w:t>
            </w:r>
            <w:r w:rsidRPr="00EC135A">
              <w:rPr>
                <w:sz w:val="24"/>
                <w:szCs w:val="24"/>
                <w:lang w:val="en-US"/>
              </w:rPr>
              <w:t>K</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12</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89613</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517623</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303536</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288076</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125078</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226</w:t>
            </w:r>
            <w:r w:rsidRPr="00EC135A">
              <w:rPr>
                <w:sz w:val="24"/>
                <w:szCs w:val="24"/>
                <w:lang w:val="en-US"/>
              </w:rPr>
              <w:t>Ra</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12</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3939</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16909</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10403</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10086</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4332</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232</w:t>
            </w:r>
            <w:r w:rsidRPr="00EC135A">
              <w:rPr>
                <w:sz w:val="24"/>
                <w:szCs w:val="24"/>
                <w:lang w:val="en-US"/>
              </w:rPr>
              <w:t>Th</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12</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5403</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21349</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13334</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13664</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5670</w:t>
            </w:r>
          </w:p>
        </w:tc>
      </w:tr>
      <w:tr w:rsidR="00E247E0" w:rsidRPr="00EC135A" w:rsidTr="00AC4A72">
        <w:trPr>
          <w:cantSplit/>
          <w:jc w:val="center"/>
        </w:trPr>
        <w:tc>
          <w:tcPr>
            <w:tcW w:w="9606" w:type="dxa"/>
            <w:gridSpan w:val="7"/>
          </w:tcPr>
          <w:p w:rsidR="00E247E0" w:rsidRPr="00EC135A" w:rsidRDefault="00E247E0" w:rsidP="0083092F">
            <w:pPr>
              <w:ind w:firstLine="567"/>
              <w:jc w:val="center"/>
              <w:rPr>
                <w:sz w:val="24"/>
                <w:szCs w:val="24"/>
              </w:rPr>
            </w:pPr>
            <w:r w:rsidRPr="00EC135A">
              <w:rPr>
                <w:sz w:val="24"/>
                <w:szCs w:val="24"/>
              </w:rPr>
              <w:t>Фронтальная часть дельты, обследованная в 2002 г., слой 0-10 см</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137</w:t>
            </w:r>
            <w:r w:rsidRPr="00EC135A">
              <w:rPr>
                <w:sz w:val="24"/>
                <w:szCs w:val="24"/>
                <w:lang w:val="en-US"/>
              </w:rPr>
              <w:t>Cs</w:t>
            </w:r>
          </w:p>
        </w:tc>
        <w:tc>
          <w:tcPr>
            <w:tcW w:w="1134"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16</w:t>
            </w:r>
          </w:p>
        </w:tc>
        <w:tc>
          <w:tcPr>
            <w:tcW w:w="1559"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130</w:t>
            </w:r>
          </w:p>
        </w:tc>
        <w:tc>
          <w:tcPr>
            <w:tcW w:w="1560"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6608</w:t>
            </w:r>
          </w:p>
        </w:tc>
        <w:tc>
          <w:tcPr>
            <w:tcW w:w="1417"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1531</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2417</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1950</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40</w:t>
            </w:r>
            <w:r w:rsidRPr="00EC135A">
              <w:rPr>
                <w:sz w:val="24"/>
                <w:szCs w:val="24"/>
                <w:lang w:val="en-US"/>
              </w:rPr>
              <w:t>K</w:t>
            </w:r>
          </w:p>
        </w:tc>
        <w:tc>
          <w:tcPr>
            <w:tcW w:w="1134"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16</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lang w:val="en-US"/>
              </w:rPr>
              <w:t>н/о</w:t>
            </w:r>
          </w:p>
        </w:tc>
        <w:tc>
          <w:tcPr>
            <w:tcW w:w="1560"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80747</w:t>
            </w:r>
          </w:p>
        </w:tc>
        <w:tc>
          <w:tcPr>
            <w:tcW w:w="1417"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25077</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26784</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19972</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226</w:t>
            </w:r>
            <w:r w:rsidRPr="00EC135A">
              <w:rPr>
                <w:sz w:val="24"/>
                <w:szCs w:val="24"/>
                <w:lang w:val="en-US"/>
              </w:rPr>
              <w:t>Ra</w:t>
            </w:r>
          </w:p>
        </w:tc>
        <w:tc>
          <w:tcPr>
            <w:tcW w:w="1134"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16</w:t>
            </w:r>
          </w:p>
        </w:tc>
        <w:tc>
          <w:tcPr>
            <w:tcW w:w="1559"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н/о</w:t>
            </w:r>
          </w:p>
        </w:tc>
        <w:tc>
          <w:tcPr>
            <w:tcW w:w="1560"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6715</w:t>
            </w:r>
          </w:p>
        </w:tc>
        <w:tc>
          <w:tcPr>
            <w:tcW w:w="1417"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1110</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1370</w:t>
            </w:r>
          </w:p>
        </w:tc>
        <w:tc>
          <w:tcPr>
            <w:tcW w:w="1276"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1630</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232</w:t>
            </w:r>
            <w:r w:rsidRPr="00EC135A">
              <w:rPr>
                <w:sz w:val="24"/>
                <w:szCs w:val="24"/>
                <w:lang w:val="en-US"/>
              </w:rPr>
              <w:t>Th</w:t>
            </w:r>
          </w:p>
        </w:tc>
        <w:tc>
          <w:tcPr>
            <w:tcW w:w="1134"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16</w:t>
            </w:r>
          </w:p>
        </w:tc>
        <w:tc>
          <w:tcPr>
            <w:tcW w:w="1559"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н/о</w:t>
            </w:r>
          </w:p>
        </w:tc>
        <w:tc>
          <w:tcPr>
            <w:tcW w:w="1560"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2668</w:t>
            </w:r>
          </w:p>
        </w:tc>
        <w:tc>
          <w:tcPr>
            <w:tcW w:w="1417" w:type="dxa"/>
          </w:tcPr>
          <w:p w:rsidR="00E247E0" w:rsidRPr="00EC135A" w:rsidRDefault="00E247E0" w:rsidP="0083092F">
            <w:pPr>
              <w:jc w:val="right"/>
              <w:rPr>
                <w:snapToGrid w:val="0"/>
                <w:color w:val="000000"/>
                <w:sz w:val="24"/>
                <w:szCs w:val="24"/>
                <w:lang w:val="en-US"/>
              </w:rPr>
            </w:pPr>
            <w:r w:rsidRPr="00EC135A">
              <w:rPr>
                <w:snapToGrid w:val="0"/>
                <w:color w:val="000000"/>
                <w:sz w:val="24"/>
                <w:szCs w:val="24"/>
                <w:lang w:val="en-US"/>
              </w:rPr>
              <w:t>1622</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1397</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884</w:t>
            </w:r>
          </w:p>
        </w:tc>
      </w:tr>
      <w:tr w:rsidR="00E247E0" w:rsidRPr="00EC135A" w:rsidTr="00AC4A72">
        <w:trPr>
          <w:cantSplit/>
          <w:jc w:val="center"/>
        </w:trPr>
        <w:tc>
          <w:tcPr>
            <w:tcW w:w="9606" w:type="dxa"/>
            <w:gridSpan w:val="7"/>
          </w:tcPr>
          <w:p w:rsidR="00E247E0" w:rsidRPr="00EC135A" w:rsidRDefault="00E247E0" w:rsidP="0083092F">
            <w:pPr>
              <w:ind w:firstLine="567"/>
              <w:jc w:val="center"/>
              <w:rPr>
                <w:sz w:val="24"/>
                <w:szCs w:val="24"/>
                <w:lang w:val="en-US"/>
              </w:rPr>
            </w:pPr>
            <w:r w:rsidRPr="00EC135A">
              <w:rPr>
                <w:sz w:val="24"/>
                <w:szCs w:val="24"/>
              </w:rPr>
              <w:t>То же, слой 0-</w:t>
            </w:r>
            <w:r w:rsidRPr="00EC135A">
              <w:rPr>
                <w:sz w:val="24"/>
                <w:szCs w:val="24"/>
                <w:lang w:val="en-US"/>
              </w:rPr>
              <w:t xml:space="preserve"> 40</w:t>
            </w:r>
            <w:r w:rsidRPr="00EC135A">
              <w:rPr>
                <w:sz w:val="24"/>
                <w:szCs w:val="24"/>
              </w:rPr>
              <w:t>/</w:t>
            </w:r>
            <w:r w:rsidRPr="00EC135A">
              <w:rPr>
                <w:sz w:val="24"/>
                <w:szCs w:val="24"/>
                <w:lang w:val="en-US"/>
              </w:rPr>
              <w:t xml:space="preserve">75 </w:t>
            </w:r>
            <w:r w:rsidRPr="00EC135A">
              <w:rPr>
                <w:sz w:val="24"/>
                <w:szCs w:val="24"/>
              </w:rPr>
              <w:t>см</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137</w:t>
            </w:r>
            <w:r w:rsidRPr="00EC135A">
              <w:rPr>
                <w:sz w:val="24"/>
                <w:szCs w:val="24"/>
                <w:lang w:val="en-US"/>
              </w:rPr>
              <w:t>Cs</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13</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924</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88097</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2786</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11774</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24148</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40</w:t>
            </w:r>
            <w:r w:rsidRPr="00EC135A">
              <w:rPr>
                <w:sz w:val="24"/>
                <w:szCs w:val="24"/>
                <w:lang w:val="en-US"/>
              </w:rPr>
              <w:t>K</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13</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106393</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361333</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206709</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220002</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91880</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226</w:t>
            </w:r>
            <w:r w:rsidRPr="00EC135A">
              <w:rPr>
                <w:sz w:val="24"/>
                <w:szCs w:val="24"/>
                <w:lang w:val="en-US"/>
              </w:rPr>
              <w:t>Ra</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13</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4004</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65369</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8469</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17335</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19792</w:t>
            </w:r>
          </w:p>
        </w:tc>
      </w:tr>
      <w:tr w:rsidR="00E247E0" w:rsidRPr="00EC135A" w:rsidTr="00AC4A72">
        <w:trPr>
          <w:jc w:val="center"/>
        </w:trPr>
        <w:tc>
          <w:tcPr>
            <w:tcW w:w="1384" w:type="dxa"/>
          </w:tcPr>
          <w:p w:rsidR="00E247E0" w:rsidRPr="00EC135A" w:rsidRDefault="00E247E0" w:rsidP="0083092F">
            <w:pPr>
              <w:rPr>
                <w:sz w:val="24"/>
                <w:szCs w:val="24"/>
                <w:lang w:val="en-US"/>
              </w:rPr>
            </w:pPr>
            <w:r w:rsidRPr="00EC135A">
              <w:rPr>
                <w:sz w:val="24"/>
                <w:szCs w:val="24"/>
                <w:vertAlign w:val="superscript"/>
                <w:lang w:val="en-US"/>
              </w:rPr>
              <w:t>232</w:t>
            </w:r>
            <w:r w:rsidRPr="00EC135A">
              <w:rPr>
                <w:sz w:val="24"/>
                <w:szCs w:val="24"/>
                <w:lang w:val="en-US"/>
              </w:rPr>
              <w:t>Th</w:t>
            </w:r>
          </w:p>
        </w:tc>
        <w:tc>
          <w:tcPr>
            <w:tcW w:w="1134" w:type="dxa"/>
          </w:tcPr>
          <w:p w:rsidR="00E247E0" w:rsidRPr="00EC135A" w:rsidRDefault="00E247E0" w:rsidP="0083092F">
            <w:pPr>
              <w:jc w:val="right"/>
              <w:rPr>
                <w:snapToGrid w:val="0"/>
                <w:color w:val="000000"/>
                <w:sz w:val="24"/>
                <w:szCs w:val="24"/>
              </w:rPr>
            </w:pPr>
            <w:r w:rsidRPr="00EC135A">
              <w:rPr>
                <w:snapToGrid w:val="0"/>
                <w:color w:val="000000"/>
                <w:sz w:val="24"/>
                <w:szCs w:val="24"/>
              </w:rPr>
              <w:t>13</w:t>
            </w:r>
          </w:p>
        </w:tc>
        <w:tc>
          <w:tcPr>
            <w:tcW w:w="1559" w:type="dxa"/>
          </w:tcPr>
          <w:p w:rsidR="00E247E0" w:rsidRPr="00EC135A" w:rsidRDefault="00E247E0" w:rsidP="0083092F">
            <w:pPr>
              <w:jc w:val="right"/>
              <w:rPr>
                <w:snapToGrid w:val="0"/>
                <w:color w:val="000000"/>
                <w:sz w:val="24"/>
                <w:szCs w:val="24"/>
              </w:rPr>
            </w:pPr>
            <w:r w:rsidRPr="00EC135A">
              <w:rPr>
                <w:snapToGrid w:val="0"/>
                <w:color w:val="000000"/>
                <w:sz w:val="24"/>
                <w:szCs w:val="24"/>
              </w:rPr>
              <w:t>2072</w:t>
            </w:r>
          </w:p>
        </w:tc>
        <w:tc>
          <w:tcPr>
            <w:tcW w:w="1560" w:type="dxa"/>
          </w:tcPr>
          <w:p w:rsidR="00E247E0" w:rsidRPr="00EC135A" w:rsidRDefault="00E247E0" w:rsidP="0083092F">
            <w:pPr>
              <w:jc w:val="right"/>
              <w:rPr>
                <w:snapToGrid w:val="0"/>
                <w:color w:val="000000"/>
                <w:sz w:val="24"/>
                <w:szCs w:val="24"/>
              </w:rPr>
            </w:pPr>
            <w:r w:rsidRPr="00EC135A">
              <w:rPr>
                <w:snapToGrid w:val="0"/>
                <w:color w:val="000000"/>
                <w:sz w:val="24"/>
                <w:szCs w:val="24"/>
              </w:rPr>
              <w:t>15838</w:t>
            </w:r>
          </w:p>
        </w:tc>
        <w:tc>
          <w:tcPr>
            <w:tcW w:w="1417" w:type="dxa"/>
          </w:tcPr>
          <w:p w:rsidR="00E247E0" w:rsidRPr="00EC135A" w:rsidRDefault="00E247E0" w:rsidP="0083092F">
            <w:pPr>
              <w:jc w:val="right"/>
              <w:rPr>
                <w:snapToGrid w:val="0"/>
                <w:color w:val="000000"/>
                <w:sz w:val="24"/>
                <w:szCs w:val="24"/>
              </w:rPr>
            </w:pPr>
            <w:r w:rsidRPr="00EC135A">
              <w:rPr>
                <w:snapToGrid w:val="0"/>
                <w:color w:val="000000"/>
                <w:sz w:val="24"/>
                <w:szCs w:val="24"/>
              </w:rPr>
              <w:t>12288</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10356</w:t>
            </w:r>
          </w:p>
        </w:tc>
        <w:tc>
          <w:tcPr>
            <w:tcW w:w="1276" w:type="dxa"/>
          </w:tcPr>
          <w:p w:rsidR="00E247E0" w:rsidRPr="00EC135A" w:rsidRDefault="00E247E0" w:rsidP="0083092F">
            <w:pPr>
              <w:jc w:val="right"/>
              <w:rPr>
                <w:snapToGrid w:val="0"/>
                <w:color w:val="000000"/>
                <w:sz w:val="24"/>
                <w:szCs w:val="24"/>
              </w:rPr>
            </w:pPr>
            <w:r w:rsidRPr="00EC135A">
              <w:rPr>
                <w:snapToGrid w:val="0"/>
                <w:color w:val="000000"/>
                <w:sz w:val="24"/>
                <w:szCs w:val="24"/>
              </w:rPr>
              <w:t>4531</w:t>
            </w:r>
          </w:p>
        </w:tc>
      </w:tr>
    </w:tbl>
    <w:p w:rsidR="00E247E0" w:rsidRPr="00EC135A" w:rsidRDefault="00E247E0" w:rsidP="0083092F">
      <w:pPr>
        <w:spacing w:line="360" w:lineRule="auto"/>
        <w:ind w:firstLine="567"/>
        <w:jc w:val="both"/>
        <w:rPr>
          <w:bCs/>
          <w:sz w:val="24"/>
          <w:szCs w:val="24"/>
        </w:rPr>
      </w:pPr>
    </w:p>
    <w:p w:rsidR="00E247E0" w:rsidRPr="00EC135A" w:rsidRDefault="00E247E0" w:rsidP="0083092F">
      <w:pPr>
        <w:spacing w:line="360" w:lineRule="auto"/>
        <w:ind w:firstLine="567"/>
        <w:jc w:val="both"/>
        <w:rPr>
          <w:bCs/>
          <w:sz w:val="24"/>
          <w:szCs w:val="24"/>
        </w:rPr>
      </w:pPr>
      <w:r w:rsidRPr="00EC135A">
        <w:rPr>
          <w:bCs/>
          <w:sz w:val="24"/>
          <w:szCs w:val="24"/>
        </w:rPr>
        <w:t xml:space="preserve">Максимальные </w:t>
      </w:r>
      <w:r w:rsidR="00A641E8">
        <w:rPr>
          <w:bCs/>
          <w:sz w:val="24"/>
          <w:szCs w:val="24"/>
        </w:rPr>
        <w:t>уровни</w:t>
      </w:r>
      <w:r w:rsidRPr="00EC135A">
        <w:rPr>
          <w:bCs/>
          <w:sz w:val="24"/>
          <w:szCs w:val="24"/>
        </w:rPr>
        <w:t xml:space="preserve"> загрязнения </w:t>
      </w:r>
      <w:r w:rsidRPr="00EC135A">
        <w:rPr>
          <w:bCs/>
          <w:sz w:val="24"/>
          <w:szCs w:val="24"/>
          <w:vertAlign w:val="superscript"/>
        </w:rPr>
        <w:t>137</w:t>
      </w:r>
      <w:r w:rsidRPr="00EC135A">
        <w:rPr>
          <w:bCs/>
          <w:sz w:val="24"/>
          <w:szCs w:val="24"/>
          <w:lang w:val="en-US"/>
        </w:rPr>
        <w:t>Cs</w:t>
      </w:r>
      <w:r w:rsidRPr="00EC135A">
        <w:rPr>
          <w:bCs/>
          <w:sz w:val="24"/>
          <w:szCs w:val="24"/>
        </w:rPr>
        <w:t xml:space="preserve">, существенно превышающие </w:t>
      </w:r>
      <w:r w:rsidR="00A641E8">
        <w:rPr>
          <w:bCs/>
          <w:sz w:val="24"/>
          <w:szCs w:val="24"/>
        </w:rPr>
        <w:t xml:space="preserve">значение </w:t>
      </w:r>
      <w:r w:rsidRPr="00EC135A">
        <w:rPr>
          <w:bCs/>
          <w:sz w:val="24"/>
          <w:szCs w:val="24"/>
        </w:rPr>
        <w:t xml:space="preserve">глобального фона, были обнаружены нами в пределах островной поймы в ближней части дельты (в районе острова Пашков) и в ее средней части - на острове Тысяра (данные по Тысяре получены в ходе осуществления проекта </w:t>
      </w:r>
      <w:r w:rsidRPr="00EC135A">
        <w:rPr>
          <w:bCs/>
          <w:sz w:val="24"/>
          <w:szCs w:val="24"/>
          <w:lang w:val="en-US"/>
        </w:rPr>
        <w:t>ESTABLISH</w:t>
      </w:r>
      <w:r w:rsidRPr="00EC135A">
        <w:rPr>
          <w:bCs/>
          <w:sz w:val="24"/>
          <w:szCs w:val="24"/>
        </w:rPr>
        <w:t xml:space="preserve">, </w:t>
      </w:r>
      <w:r w:rsidRPr="00EC135A">
        <w:rPr>
          <w:bCs/>
          <w:sz w:val="24"/>
          <w:szCs w:val="24"/>
          <w:lang w:val="en-US"/>
        </w:rPr>
        <w:t>Gerland</w:t>
      </w:r>
      <w:r w:rsidRPr="00EC135A">
        <w:rPr>
          <w:bCs/>
          <w:sz w:val="24"/>
          <w:szCs w:val="24"/>
        </w:rPr>
        <w:t xml:space="preserve"> &amp; </w:t>
      </w:r>
      <w:r w:rsidRPr="00EC135A">
        <w:rPr>
          <w:bCs/>
          <w:sz w:val="24"/>
          <w:szCs w:val="24"/>
          <w:lang w:val="en-US"/>
        </w:rPr>
        <w:t>Brown</w:t>
      </w:r>
      <w:r w:rsidRPr="00EC135A">
        <w:rPr>
          <w:bCs/>
          <w:sz w:val="24"/>
          <w:szCs w:val="24"/>
        </w:rPr>
        <w:t xml:space="preserve">, 2001). </w:t>
      </w:r>
    </w:p>
    <w:p w:rsidR="00E247E0" w:rsidRDefault="00E247E0" w:rsidP="0083092F">
      <w:pPr>
        <w:spacing w:line="360" w:lineRule="auto"/>
        <w:ind w:firstLine="567"/>
        <w:jc w:val="both"/>
        <w:rPr>
          <w:bCs/>
          <w:sz w:val="24"/>
          <w:szCs w:val="24"/>
        </w:rPr>
      </w:pPr>
      <w:r w:rsidRPr="00EC135A">
        <w:rPr>
          <w:bCs/>
          <w:sz w:val="24"/>
          <w:szCs w:val="24"/>
        </w:rPr>
        <w:t xml:space="preserve">В двух почвенных профилях, опробованных на о. Пашков, был обнаружен техногенный изотоп </w:t>
      </w:r>
      <w:r w:rsidRPr="00EC135A">
        <w:rPr>
          <w:bCs/>
          <w:sz w:val="24"/>
          <w:szCs w:val="24"/>
          <w:vertAlign w:val="superscript"/>
        </w:rPr>
        <w:t>60</w:t>
      </w:r>
      <w:r w:rsidRPr="00EC135A">
        <w:rPr>
          <w:bCs/>
          <w:sz w:val="24"/>
          <w:szCs w:val="24"/>
          <w:lang w:val="en-US"/>
        </w:rPr>
        <w:t>Co</w:t>
      </w:r>
      <w:r w:rsidRPr="00EC135A">
        <w:rPr>
          <w:bCs/>
          <w:sz w:val="24"/>
          <w:szCs w:val="24"/>
        </w:rPr>
        <w:t xml:space="preserve"> (таблица </w:t>
      </w:r>
      <w:r w:rsidR="00C229A6">
        <w:rPr>
          <w:bCs/>
          <w:sz w:val="24"/>
          <w:szCs w:val="24"/>
        </w:rPr>
        <w:t>4.6</w:t>
      </w:r>
      <w:r w:rsidRPr="00EC135A">
        <w:rPr>
          <w:bCs/>
          <w:sz w:val="24"/>
          <w:szCs w:val="24"/>
        </w:rPr>
        <w:t xml:space="preserve">), причем его максимальная активность на глубине 10-15 см и 15-20 см коррелировала с ростом активности </w:t>
      </w:r>
      <w:r w:rsidRPr="00EC135A">
        <w:rPr>
          <w:bCs/>
          <w:sz w:val="24"/>
          <w:szCs w:val="24"/>
          <w:vertAlign w:val="superscript"/>
        </w:rPr>
        <w:t>137</w:t>
      </w:r>
      <w:r w:rsidRPr="00EC135A">
        <w:rPr>
          <w:bCs/>
          <w:sz w:val="24"/>
          <w:szCs w:val="24"/>
          <w:lang w:val="en-US"/>
        </w:rPr>
        <w:t>Cs</w:t>
      </w:r>
      <w:r w:rsidRPr="00EC135A">
        <w:rPr>
          <w:bCs/>
          <w:sz w:val="24"/>
          <w:szCs w:val="24"/>
        </w:rPr>
        <w:t xml:space="preserve"> и соответствовала глубине пика концентрации этого </w:t>
      </w:r>
      <w:r w:rsidRPr="00C229A6">
        <w:rPr>
          <w:bCs/>
          <w:sz w:val="24"/>
          <w:szCs w:val="24"/>
        </w:rPr>
        <w:t>радионуклида</w:t>
      </w:r>
      <w:r w:rsidRPr="00EC135A">
        <w:rPr>
          <w:bCs/>
          <w:sz w:val="24"/>
          <w:szCs w:val="24"/>
        </w:rPr>
        <w:t xml:space="preserve">, что явно подтверждает связь техногенного радиоактивного загрязнения низовьев р. Енисей выбросами именно Красноярского ГХК. </w:t>
      </w:r>
    </w:p>
    <w:p w:rsidR="0032430F" w:rsidRDefault="00AC4A72" w:rsidP="0083092F">
      <w:pPr>
        <w:spacing w:line="360" w:lineRule="auto"/>
        <w:ind w:firstLine="567"/>
        <w:jc w:val="both"/>
        <w:rPr>
          <w:bCs/>
          <w:sz w:val="24"/>
          <w:szCs w:val="24"/>
        </w:rPr>
      </w:pPr>
      <w:r w:rsidRPr="00AC4A72">
        <w:rPr>
          <w:bCs/>
          <w:sz w:val="24"/>
          <w:szCs w:val="24"/>
        </w:rPr>
        <w:t xml:space="preserve">Исследование показали, что наибольшее обнаруженное накопление радиоцезия в почвах высоких террас значительно (в 1,5-3 раза) превысило средний глобальный уровень для северного полушария [Павлоцкая, 1974; </w:t>
      </w:r>
      <w:r w:rsidRPr="00AC4A72">
        <w:rPr>
          <w:bCs/>
          <w:sz w:val="24"/>
          <w:szCs w:val="24"/>
          <w:lang w:val="en-US"/>
        </w:rPr>
        <w:t>Makhonko</w:t>
      </w:r>
      <w:r w:rsidRPr="00AC4A72">
        <w:rPr>
          <w:bCs/>
          <w:sz w:val="24"/>
          <w:szCs w:val="24"/>
        </w:rPr>
        <w:t xml:space="preserve"> </w:t>
      </w:r>
      <w:r w:rsidRPr="00AC4A72">
        <w:rPr>
          <w:bCs/>
          <w:sz w:val="24"/>
          <w:szCs w:val="24"/>
          <w:lang w:val="en-US"/>
        </w:rPr>
        <w:t>et</w:t>
      </w:r>
      <w:r w:rsidRPr="00AC4A72">
        <w:rPr>
          <w:bCs/>
          <w:sz w:val="24"/>
          <w:szCs w:val="24"/>
        </w:rPr>
        <w:t xml:space="preserve"> </w:t>
      </w:r>
      <w:r w:rsidRPr="00AC4A72">
        <w:rPr>
          <w:bCs/>
          <w:sz w:val="24"/>
          <w:szCs w:val="24"/>
          <w:lang w:val="en-US"/>
        </w:rPr>
        <w:t>al</w:t>
      </w:r>
      <w:r w:rsidRPr="00AC4A72">
        <w:rPr>
          <w:bCs/>
          <w:sz w:val="24"/>
          <w:szCs w:val="24"/>
        </w:rPr>
        <w:t>., 1992], а на пойме достигло значения 88 кБк/м</w:t>
      </w:r>
      <w:r w:rsidRPr="00AC4A72">
        <w:rPr>
          <w:bCs/>
          <w:sz w:val="24"/>
          <w:szCs w:val="24"/>
          <w:vertAlign w:val="superscript"/>
        </w:rPr>
        <w:t>2</w:t>
      </w:r>
      <w:r w:rsidRPr="00AC4A72">
        <w:rPr>
          <w:bCs/>
          <w:sz w:val="24"/>
          <w:szCs w:val="24"/>
        </w:rPr>
        <w:t xml:space="preserve">. При этом максимум накопления был зафиксирован в супераквальных частях обследованных ЛГС (таблица 4.7), что свидетельствует о наличии процесса вторичного перераспределения радиоизотопов </w:t>
      </w:r>
      <w:r w:rsidRPr="00AC4A72">
        <w:rPr>
          <w:bCs/>
          <w:sz w:val="24"/>
          <w:szCs w:val="24"/>
          <w:vertAlign w:val="superscript"/>
        </w:rPr>
        <w:t>137</w:t>
      </w:r>
      <w:r w:rsidRPr="00AC4A72">
        <w:rPr>
          <w:bCs/>
          <w:sz w:val="24"/>
          <w:szCs w:val="24"/>
          <w:lang w:val="en-US"/>
        </w:rPr>
        <w:t>Cs</w:t>
      </w:r>
      <w:r w:rsidRPr="00AC4A72">
        <w:rPr>
          <w:bCs/>
          <w:sz w:val="24"/>
          <w:szCs w:val="24"/>
        </w:rPr>
        <w:t xml:space="preserve"> и формировании в нижней части долины Енисея локальных областей вторичного накопления [Полынов,1952; Глазовская, 1964].</w:t>
      </w:r>
    </w:p>
    <w:p w:rsidR="00AC4A72" w:rsidRPr="00EC135A" w:rsidRDefault="00AC4A72" w:rsidP="0083092F">
      <w:pPr>
        <w:spacing w:line="360" w:lineRule="auto"/>
        <w:ind w:firstLine="567"/>
        <w:jc w:val="both"/>
        <w:rPr>
          <w:bCs/>
          <w:sz w:val="24"/>
          <w:szCs w:val="24"/>
        </w:rPr>
      </w:pPr>
    </w:p>
    <w:p w:rsidR="00E247E0" w:rsidRPr="00EC135A" w:rsidRDefault="00E247E0" w:rsidP="0083092F">
      <w:pPr>
        <w:spacing w:line="360" w:lineRule="auto"/>
        <w:rPr>
          <w:bCs/>
          <w:sz w:val="24"/>
          <w:szCs w:val="24"/>
        </w:rPr>
      </w:pPr>
      <w:r w:rsidRPr="00EC135A">
        <w:rPr>
          <w:bCs/>
          <w:sz w:val="24"/>
          <w:szCs w:val="24"/>
        </w:rPr>
        <w:t xml:space="preserve">Таблица </w:t>
      </w:r>
      <w:r w:rsidR="00C229A6">
        <w:rPr>
          <w:bCs/>
          <w:sz w:val="24"/>
          <w:szCs w:val="24"/>
        </w:rPr>
        <w:t>4</w:t>
      </w:r>
      <w:r w:rsidRPr="00EC135A">
        <w:rPr>
          <w:bCs/>
          <w:sz w:val="24"/>
          <w:szCs w:val="24"/>
        </w:rPr>
        <w:t>.</w:t>
      </w:r>
      <w:r w:rsidR="00C229A6">
        <w:rPr>
          <w:bCs/>
          <w:sz w:val="24"/>
          <w:szCs w:val="24"/>
        </w:rPr>
        <w:t>6</w:t>
      </w:r>
      <w:r w:rsidR="00AC4A72">
        <w:rPr>
          <w:bCs/>
          <w:sz w:val="24"/>
          <w:szCs w:val="24"/>
        </w:rPr>
        <w:t>.</w:t>
      </w:r>
      <w:r w:rsidR="0032430F">
        <w:rPr>
          <w:bCs/>
          <w:sz w:val="24"/>
          <w:szCs w:val="24"/>
        </w:rPr>
        <w:t xml:space="preserve"> </w:t>
      </w:r>
      <w:r w:rsidRPr="00EC135A">
        <w:rPr>
          <w:bCs/>
          <w:sz w:val="24"/>
          <w:szCs w:val="24"/>
        </w:rPr>
        <w:t xml:space="preserve">Вертикальное распределение </w:t>
      </w:r>
      <w:r w:rsidRPr="00EC135A">
        <w:rPr>
          <w:bCs/>
          <w:sz w:val="24"/>
          <w:szCs w:val="24"/>
          <w:vertAlign w:val="superscript"/>
        </w:rPr>
        <w:t>60</w:t>
      </w:r>
      <w:r w:rsidRPr="00EC135A">
        <w:rPr>
          <w:bCs/>
          <w:sz w:val="24"/>
          <w:szCs w:val="24"/>
          <w:lang w:val="en-US"/>
        </w:rPr>
        <w:t>Co</w:t>
      </w:r>
      <w:r w:rsidRPr="00EC135A">
        <w:rPr>
          <w:bCs/>
          <w:sz w:val="24"/>
          <w:szCs w:val="24"/>
        </w:rPr>
        <w:t xml:space="preserve"> в почвах о. Пашков </w:t>
      </w:r>
    </w:p>
    <w:tbl>
      <w:tblPr>
        <w:tblW w:w="0" w:type="auto"/>
        <w:tblInd w:w="6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71"/>
        <w:gridCol w:w="1984"/>
        <w:gridCol w:w="2127"/>
        <w:gridCol w:w="1984"/>
      </w:tblGrid>
      <w:tr w:rsidR="00E247E0" w:rsidRPr="00EC135A" w:rsidTr="00F60E74">
        <w:tc>
          <w:tcPr>
            <w:tcW w:w="1871" w:type="dxa"/>
          </w:tcPr>
          <w:p w:rsidR="00E247E0" w:rsidRPr="00EC135A" w:rsidRDefault="00E247E0" w:rsidP="00F60E74">
            <w:pPr>
              <w:spacing w:line="360" w:lineRule="auto"/>
              <w:rPr>
                <w:bCs/>
                <w:sz w:val="24"/>
                <w:szCs w:val="24"/>
              </w:rPr>
            </w:pPr>
            <w:r w:rsidRPr="00EC135A">
              <w:rPr>
                <w:bCs/>
                <w:sz w:val="24"/>
                <w:szCs w:val="24"/>
              </w:rPr>
              <w:t>Индекс профиля</w:t>
            </w:r>
          </w:p>
        </w:tc>
        <w:tc>
          <w:tcPr>
            <w:tcW w:w="1984" w:type="dxa"/>
          </w:tcPr>
          <w:p w:rsidR="00E247E0" w:rsidRPr="00EC135A" w:rsidRDefault="00E247E0" w:rsidP="00F60E74">
            <w:pPr>
              <w:spacing w:line="360" w:lineRule="auto"/>
              <w:rPr>
                <w:bCs/>
                <w:sz w:val="24"/>
                <w:szCs w:val="24"/>
              </w:rPr>
            </w:pPr>
            <w:r w:rsidRPr="00EC135A">
              <w:rPr>
                <w:bCs/>
                <w:sz w:val="24"/>
                <w:szCs w:val="24"/>
              </w:rPr>
              <w:t>Глубина, см</w:t>
            </w:r>
          </w:p>
        </w:tc>
        <w:tc>
          <w:tcPr>
            <w:tcW w:w="2127" w:type="dxa"/>
          </w:tcPr>
          <w:p w:rsidR="00E247E0" w:rsidRPr="00EC135A" w:rsidRDefault="00E247E0" w:rsidP="00F60E74">
            <w:pPr>
              <w:spacing w:line="360" w:lineRule="auto"/>
              <w:rPr>
                <w:bCs/>
                <w:sz w:val="24"/>
                <w:szCs w:val="24"/>
                <w:lang w:val="en-US"/>
              </w:rPr>
            </w:pPr>
            <w:r w:rsidRPr="00EC135A">
              <w:rPr>
                <w:bCs/>
                <w:sz w:val="24"/>
                <w:szCs w:val="24"/>
                <w:vertAlign w:val="superscript"/>
                <w:lang w:val="en-US"/>
              </w:rPr>
              <w:t>60</w:t>
            </w:r>
            <w:r w:rsidRPr="00EC135A">
              <w:rPr>
                <w:bCs/>
                <w:sz w:val="24"/>
                <w:szCs w:val="24"/>
                <w:lang w:val="en-US"/>
              </w:rPr>
              <w:t xml:space="preserve">Co, </w:t>
            </w:r>
            <w:r w:rsidRPr="00EC135A">
              <w:rPr>
                <w:bCs/>
                <w:sz w:val="24"/>
                <w:szCs w:val="24"/>
              </w:rPr>
              <w:t>Бк/кг</w:t>
            </w:r>
            <w:r w:rsidRPr="00EC135A">
              <w:rPr>
                <w:bCs/>
                <w:sz w:val="24"/>
                <w:szCs w:val="24"/>
                <w:lang w:val="en-US"/>
              </w:rPr>
              <w:t xml:space="preserve"> (</w:t>
            </w:r>
            <w:r w:rsidRPr="00EC135A">
              <w:rPr>
                <w:bCs/>
                <w:sz w:val="24"/>
                <w:szCs w:val="24"/>
              </w:rPr>
              <w:t>в.с.в</w:t>
            </w:r>
            <w:r w:rsidRPr="00EC135A">
              <w:rPr>
                <w:bCs/>
                <w:sz w:val="24"/>
                <w:szCs w:val="24"/>
                <w:lang w:val="en-US"/>
              </w:rPr>
              <w:t>)</w:t>
            </w:r>
          </w:p>
        </w:tc>
        <w:tc>
          <w:tcPr>
            <w:tcW w:w="1984" w:type="dxa"/>
          </w:tcPr>
          <w:p w:rsidR="00E247E0" w:rsidRPr="00EC135A" w:rsidRDefault="00E247E0" w:rsidP="00F60E74">
            <w:pPr>
              <w:spacing w:line="360" w:lineRule="auto"/>
              <w:rPr>
                <w:bCs/>
                <w:sz w:val="24"/>
                <w:szCs w:val="24"/>
                <w:lang w:val="en-US"/>
              </w:rPr>
            </w:pPr>
            <w:r w:rsidRPr="00EC135A">
              <w:rPr>
                <w:bCs/>
                <w:sz w:val="24"/>
                <w:szCs w:val="24"/>
              </w:rPr>
              <w:t>Ошибка определения</w:t>
            </w:r>
            <w:r w:rsidRPr="00EC135A">
              <w:rPr>
                <w:bCs/>
                <w:sz w:val="24"/>
                <w:szCs w:val="24"/>
                <w:lang w:val="en-US"/>
              </w:rPr>
              <w:t xml:space="preserve"> (%)</w:t>
            </w:r>
          </w:p>
        </w:tc>
      </w:tr>
      <w:tr w:rsidR="00E247E0" w:rsidRPr="00EC135A" w:rsidTr="00F60E74">
        <w:trPr>
          <w:cantSplit/>
        </w:trPr>
        <w:tc>
          <w:tcPr>
            <w:tcW w:w="1871" w:type="dxa"/>
            <w:vMerge w:val="restart"/>
          </w:tcPr>
          <w:p w:rsidR="00E247E0" w:rsidRPr="00EC135A" w:rsidRDefault="00E247E0" w:rsidP="00F60E74">
            <w:pPr>
              <w:spacing w:line="360" w:lineRule="auto"/>
              <w:rPr>
                <w:bCs/>
                <w:sz w:val="24"/>
                <w:szCs w:val="24"/>
              </w:rPr>
            </w:pPr>
            <w:r w:rsidRPr="00EC135A">
              <w:rPr>
                <w:bCs/>
                <w:sz w:val="24"/>
                <w:szCs w:val="24"/>
              </w:rPr>
              <w:t>ПШ1-1</w:t>
            </w:r>
          </w:p>
        </w:tc>
        <w:tc>
          <w:tcPr>
            <w:tcW w:w="1984" w:type="dxa"/>
          </w:tcPr>
          <w:p w:rsidR="00E247E0" w:rsidRPr="00EC135A" w:rsidRDefault="00E247E0" w:rsidP="00F60E74">
            <w:pPr>
              <w:spacing w:line="360" w:lineRule="auto"/>
              <w:jc w:val="center"/>
              <w:rPr>
                <w:bCs/>
                <w:sz w:val="24"/>
                <w:szCs w:val="24"/>
                <w:vertAlign w:val="superscript"/>
              </w:rPr>
            </w:pPr>
            <w:r w:rsidRPr="00EC135A">
              <w:rPr>
                <w:bCs/>
                <w:sz w:val="24"/>
                <w:szCs w:val="24"/>
                <w:lang w:val="en-US"/>
              </w:rPr>
              <w:t>0-3</w:t>
            </w:r>
            <w:r w:rsidR="00F60E74" w:rsidRPr="00F60E74">
              <w:rPr>
                <w:bCs/>
                <w:sz w:val="24"/>
                <w:szCs w:val="24"/>
                <w:vertAlign w:val="superscript"/>
              </w:rPr>
              <w:t>1</w:t>
            </w:r>
          </w:p>
        </w:tc>
        <w:tc>
          <w:tcPr>
            <w:tcW w:w="2127" w:type="dxa"/>
          </w:tcPr>
          <w:p w:rsidR="00E247E0" w:rsidRPr="00F60E74" w:rsidRDefault="00F60E74" w:rsidP="00F60E74">
            <w:pPr>
              <w:spacing w:line="360" w:lineRule="auto"/>
              <w:jc w:val="right"/>
              <w:rPr>
                <w:bCs/>
                <w:sz w:val="24"/>
                <w:szCs w:val="24"/>
                <w:vertAlign w:val="superscript"/>
                <w:lang w:val="en-US"/>
              </w:rPr>
            </w:pPr>
            <w:r>
              <w:rPr>
                <w:bCs/>
                <w:sz w:val="24"/>
                <w:szCs w:val="24"/>
              </w:rPr>
              <w:t>н</w:t>
            </w:r>
            <w:r w:rsidR="00E247E0" w:rsidRPr="00EC135A">
              <w:rPr>
                <w:bCs/>
                <w:sz w:val="24"/>
                <w:szCs w:val="24"/>
              </w:rPr>
              <w:t>по</w:t>
            </w:r>
            <w:r>
              <w:rPr>
                <w:bCs/>
                <w:sz w:val="24"/>
                <w:szCs w:val="24"/>
                <w:vertAlign w:val="superscript"/>
              </w:rPr>
              <w:t>2</w:t>
            </w:r>
          </w:p>
        </w:tc>
        <w:tc>
          <w:tcPr>
            <w:tcW w:w="1984" w:type="dxa"/>
          </w:tcPr>
          <w:p w:rsidR="00E247E0" w:rsidRPr="00EC135A" w:rsidRDefault="00E247E0" w:rsidP="00F60E74">
            <w:pPr>
              <w:spacing w:line="360" w:lineRule="auto"/>
              <w:jc w:val="right"/>
              <w:rPr>
                <w:bCs/>
                <w:sz w:val="24"/>
                <w:szCs w:val="24"/>
              </w:rPr>
            </w:pPr>
            <w:r w:rsidRPr="00EC135A">
              <w:rPr>
                <w:bCs/>
                <w:sz w:val="24"/>
                <w:szCs w:val="24"/>
              </w:rPr>
              <w:t>нпо</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lang w:val="en-US"/>
              </w:rPr>
              <w:t>3-7</w:t>
            </w:r>
            <w:r w:rsidR="00F60E74">
              <w:rPr>
                <w:bCs/>
                <w:sz w:val="24"/>
                <w:szCs w:val="24"/>
                <w:vertAlign w:val="superscript"/>
              </w:rPr>
              <w:t>1</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c>
          <w:tcPr>
            <w:tcW w:w="1984"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lang w:val="en-US"/>
              </w:rPr>
            </w:pPr>
            <w:r w:rsidRPr="00EC135A">
              <w:rPr>
                <w:bCs/>
                <w:sz w:val="24"/>
                <w:szCs w:val="24"/>
                <w:lang w:val="en-US"/>
              </w:rPr>
              <w:t>0-2,5</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lang w:val="en-US"/>
              </w:rPr>
              <w:t>2,75</w:t>
            </w:r>
          </w:p>
        </w:tc>
        <w:tc>
          <w:tcPr>
            <w:tcW w:w="1984" w:type="dxa"/>
          </w:tcPr>
          <w:p w:rsidR="00E247E0" w:rsidRPr="00EC135A" w:rsidRDefault="00E247E0" w:rsidP="00F60E74">
            <w:pPr>
              <w:spacing w:line="360" w:lineRule="auto"/>
              <w:jc w:val="right"/>
              <w:rPr>
                <w:bCs/>
                <w:sz w:val="24"/>
                <w:szCs w:val="24"/>
              </w:rPr>
            </w:pPr>
            <w:r w:rsidRPr="00EC135A">
              <w:rPr>
                <w:bCs/>
                <w:sz w:val="24"/>
                <w:szCs w:val="24"/>
                <w:lang w:val="en-US"/>
              </w:rPr>
              <w:t>45,</w:t>
            </w:r>
            <w:r w:rsidRPr="00EC135A">
              <w:rPr>
                <w:bCs/>
                <w:sz w:val="24"/>
                <w:szCs w:val="24"/>
              </w:rPr>
              <w:t>9</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2,5-5,0</w:t>
            </w:r>
          </w:p>
        </w:tc>
        <w:tc>
          <w:tcPr>
            <w:tcW w:w="2127" w:type="dxa"/>
          </w:tcPr>
          <w:p w:rsidR="00E247E0" w:rsidRPr="00EC135A" w:rsidRDefault="00E247E0" w:rsidP="00F60E74">
            <w:pPr>
              <w:spacing w:line="360" w:lineRule="auto"/>
              <w:jc w:val="right"/>
              <w:rPr>
                <w:bCs/>
                <w:sz w:val="24"/>
                <w:szCs w:val="24"/>
              </w:rPr>
            </w:pPr>
            <w:r w:rsidRPr="00EC135A">
              <w:rPr>
                <w:bCs/>
                <w:sz w:val="24"/>
                <w:szCs w:val="24"/>
              </w:rPr>
              <w:t>4,1</w:t>
            </w:r>
          </w:p>
        </w:tc>
        <w:tc>
          <w:tcPr>
            <w:tcW w:w="1984" w:type="dxa"/>
          </w:tcPr>
          <w:p w:rsidR="00E247E0" w:rsidRPr="00EC135A" w:rsidRDefault="00E247E0" w:rsidP="00F60E74">
            <w:pPr>
              <w:spacing w:line="360" w:lineRule="auto"/>
              <w:jc w:val="right"/>
              <w:rPr>
                <w:bCs/>
                <w:sz w:val="24"/>
                <w:szCs w:val="24"/>
              </w:rPr>
            </w:pPr>
            <w:r w:rsidRPr="00EC135A">
              <w:rPr>
                <w:bCs/>
                <w:sz w:val="24"/>
                <w:szCs w:val="24"/>
              </w:rPr>
              <w:t>41,2</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5-7,5</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c>
          <w:tcPr>
            <w:tcW w:w="1984"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7,5-10,5</w:t>
            </w:r>
          </w:p>
        </w:tc>
        <w:tc>
          <w:tcPr>
            <w:tcW w:w="2127" w:type="dxa"/>
          </w:tcPr>
          <w:p w:rsidR="00E247E0" w:rsidRPr="00EC135A" w:rsidRDefault="00E247E0" w:rsidP="00F60E74">
            <w:pPr>
              <w:spacing w:line="360" w:lineRule="auto"/>
              <w:jc w:val="right"/>
              <w:rPr>
                <w:bCs/>
                <w:sz w:val="24"/>
                <w:szCs w:val="24"/>
              </w:rPr>
            </w:pPr>
            <w:r w:rsidRPr="00EC135A">
              <w:rPr>
                <w:bCs/>
                <w:sz w:val="24"/>
                <w:szCs w:val="24"/>
              </w:rPr>
              <w:t>2,85</w:t>
            </w:r>
          </w:p>
        </w:tc>
        <w:tc>
          <w:tcPr>
            <w:tcW w:w="1984" w:type="dxa"/>
          </w:tcPr>
          <w:p w:rsidR="00E247E0" w:rsidRPr="00EC135A" w:rsidRDefault="00E247E0" w:rsidP="00F60E74">
            <w:pPr>
              <w:spacing w:line="360" w:lineRule="auto"/>
              <w:jc w:val="right"/>
              <w:rPr>
                <w:bCs/>
                <w:sz w:val="24"/>
                <w:szCs w:val="24"/>
              </w:rPr>
            </w:pPr>
            <w:r w:rsidRPr="00EC135A">
              <w:rPr>
                <w:bCs/>
                <w:sz w:val="24"/>
                <w:szCs w:val="24"/>
              </w:rPr>
              <w:t>27,1</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10,5-15</w:t>
            </w:r>
          </w:p>
        </w:tc>
        <w:tc>
          <w:tcPr>
            <w:tcW w:w="2127" w:type="dxa"/>
          </w:tcPr>
          <w:p w:rsidR="00E247E0" w:rsidRPr="00EC135A" w:rsidRDefault="00E247E0" w:rsidP="00F60E74">
            <w:pPr>
              <w:spacing w:line="360" w:lineRule="auto"/>
              <w:jc w:val="right"/>
              <w:rPr>
                <w:bCs/>
                <w:sz w:val="24"/>
                <w:szCs w:val="24"/>
              </w:rPr>
            </w:pPr>
            <w:r w:rsidRPr="00EC135A">
              <w:rPr>
                <w:bCs/>
                <w:sz w:val="24"/>
                <w:szCs w:val="24"/>
              </w:rPr>
              <w:t>6,29</w:t>
            </w:r>
          </w:p>
        </w:tc>
        <w:tc>
          <w:tcPr>
            <w:tcW w:w="1984" w:type="dxa"/>
          </w:tcPr>
          <w:p w:rsidR="00E247E0" w:rsidRPr="00EC135A" w:rsidRDefault="00E247E0" w:rsidP="00F60E74">
            <w:pPr>
              <w:spacing w:line="360" w:lineRule="auto"/>
              <w:jc w:val="right"/>
              <w:rPr>
                <w:bCs/>
                <w:sz w:val="24"/>
                <w:szCs w:val="24"/>
              </w:rPr>
            </w:pPr>
            <w:r w:rsidRPr="00EC135A">
              <w:rPr>
                <w:bCs/>
                <w:sz w:val="24"/>
                <w:szCs w:val="24"/>
              </w:rPr>
              <w:t>22,1</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15-20</w:t>
            </w:r>
          </w:p>
        </w:tc>
        <w:tc>
          <w:tcPr>
            <w:tcW w:w="2127" w:type="dxa"/>
          </w:tcPr>
          <w:p w:rsidR="00E247E0" w:rsidRPr="00EC135A" w:rsidRDefault="00E247E0" w:rsidP="00F60E74">
            <w:pPr>
              <w:spacing w:line="360" w:lineRule="auto"/>
              <w:jc w:val="right"/>
              <w:rPr>
                <w:bCs/>
                <w:sz w:val="24"/>
                <w:szCs w:val="24"/>
              </w:rPr>
            </w:pPr>
            <w:r w:rsidRPr="00EC135A">
              <w:rPr>
                <w:bCs/>
                <w:sz w:val="24"/>
                <w:szCs w:val="24"/>
              </w:rPr>
              <w:t>8,39</w:t>
            </w:r>
          </w:p>
        </w:tc>
        <w:tc>
          <w:tcPr>
            <w:tcW w:w="1984" w:type="dxa"/>
          </w:tcPr>
          <w:p w:rsidR="00E247E0" w:rsidRPr="00EC135A" w:rsidRDefault="00E247E0" w:rsidP="00F60E74">
            <w:pPr>
              <w:spacing w:line="360" w:lineRule="auto"/>
              <w:jc w:val="right"/>
              <w:rPr>
                <w:bCs/>
                <w:sz w:val="24"/>
                <w:szCs w:val="24"/>
              </w:rPr>
            </w:pPr>
            <w:r w:rsidRPr="00EC135A">
              <w:rPr>
                <w:bCs/>
                <w:sz w:val="24"/>
                <w:szCs w:val="24"/>
              </w:rPr>
              <w:t>19,3</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20-25</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c>
          <w:tcPr>
            <w:tcW w:w="1984"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30-34</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c>
          <w:tcPr>
            <w:tcW w:w="1984"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36-40</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c>
          <w:tcPr>
            <w:tcW w:w="1984"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r>
      <w:tr w:rsidR="00E247E0" w:rsidRPr="00EC135A" w:rsidTr="00F60E74">
        <w:trPr>
          <w:cantSplit/>
        </w:trPr>
        <w:tc>
          <w:tcPr>
            <w:tcW w:w="1871" w:type="dxa"/>
            <w:vMerge w:val="restart"/>
          </w:tcPr>
          <w:p w:rsidR="00E247E0" w:rsidRPr="00EC135A" w:rsidRDefault="00E247E0" w:rsidP="00F60E74">
            <w:pPr>
              <w:spacing w:line="360" w:lineRule="auto"/>
              <w:rPr>
                <w:bCs/>
                <w:sz w:val="24"/>
                <w:szCs w:val="24"/>
              </w:rPr>
            </w:pPr>
            <w:r w:rsidRPr="00EC135A">
              <w:rPr>
                <w:bCs/>
                <w:sz w:val="24"/>
                <w:szCs w:val="24"/>
              </w:rPr>
              <w:t>ПШ1-3</w:t>
            </w:r>
          </w:p>
        </w:tc>
        <w:tc>
          <w:tcPr>
            <w:tcW w:w="1984" w:type="dxa"/>
          </w:tcPr>
          <w:p w:rsidR="00E247E0" w:rsidRPr="00EC135A" w:rsidRDefault="00E247E0" w:rsidP="00F60E74">
            <w:pPr>
              <w:spacing w:line="360" w:lineRule="auto"/>
              <w:jc w:val="center"/>
              <w:rPr>
                <w:bCs/>
                <w:sz w:val="24"/>
                <w:szCs w:val="24"/>
              </w:rPr>
            </w:pPr>
            <w:r w:rsidRPr="00EC135A">
              <w:rPr>
                <w:bCs/>
                <w:sz w:val="24"/>
                <w:szCs w:val="24"/>
              </w:rPr>
              <w:t>0-5</w:t>
            </w:r>
          </w:p>
        </w:tc>
        <w:tc>
          <w:tcPr>
            <w:tcW w:w="2127"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c>
          <w:tcPr>
            <w:tcW w:w="1984" w:type="dxa"/>
          </w:tcPr>
          <w:p w:rsidR="00E247E0" w:rsidRPr="00EC135A" w:rsidRDefault="00E247E0" w:rsidP="00F60E74">
            <w:pPr>
              <w:spacing w:line="360" w:lineRule="auto"/>
              <w:jc w:val="right"/>
              <w:rPr>
                <w:bCs/>
                <w:sz w:val="24"/>
                <w:szCs w:val="24"/>
                <w:lang w:val="en-US"/>
              </w:rPr>
            </w:pPr>
            <w:r w:rsidRPr="00EC135A">
              <w:rPr>
                <w:bCs/>
                <w:sz w:val="24"/>
                <w:szCs w:val="24"/>
              </w:rPr>
              <w:t>нпо</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5-10</w:t>
            </w:r>
          </w:p>
        </w:tc>
        <w:tc>
          <w:tcPr>
            <w:tcW w:w="2127" w:type="dxa"/>
          </w:tcPr>
          <w:p w:rsidR="00E247E0" w:rsidRPr="00EC135A" w:rsidRDefault="00E247E0" w:rsidP="00F60E74">
            <w:pPr>
              <w:spacing w:line="360" w:lineRule="auto"/>
              <w:jc w:val="right"/>
              <w:rPr>
                <w:bCs/>
                <w:sz w:val="24"/>
                <w:szCs w:val="24"/>
              </w:rPr>
            </w:pPr>
            <w:r w:rsidRPr="00EC135A">
              <w:rPr>
                <w:bCs/>
                <w:sz w:val="24"/>
                <w:szCs w:val="24"/>
              </w:rPr>
              <w:t>3,736</w:t>
            </w:r>
          </w:p>
        </w:tc>
        <w:tc>
          <w:tcPr>
            <w:tcW w:w="1984" w:type="dxa"/>
          </w:tcPr>
          <w:p w:rsidR="00E247E0" w:rsidRPr="00EC135A" w:rsidRDefault="00E247E0" w:rsidP="00F60E74">
            <w:pPr>
              <w:spacing w:line="360" w:lineRule="auto"/>
              <w:jc w:val="right"/>
              <w:rPr>
                <w:bCs/>
                <w:sz w:val="24"/>
                <w:szCs w:val="24"/>
              </w:rPr>
            </w:pPr>
            <w:r w:rsidRPr="00EC135A">
              <w:rPr>
                <w:bCs/>
                <w:sz w:val="24"/>
                <w:szCs w:val="24"/>
              </w:rPr>
              <w:t>35,5</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10-15</w:t>
            </w:r>
          </w:p>
        </w:tc>
        <w:tc>
          <w:tcPr>
            <w:tcW w:w="2127" w:type="dxa"/>
          </w:tcPr>
          <w:p w:rsidR="00E247E0" w:rsidRPr="00EC135A" w:rsidRDefault="00E247E0" w:rsidP="00F60E74">
            <w:pPr>
              <w:spacing w:line="360" w:lineRule="auto"/>
              <w:jc w:val="right"/>
              <w:rPr>
                <w:bCs/>
                <w:sz w:val="24"/>
                <w:szCs w:val="24"/>
              </w:rPr>
            </w:pPr>
            <w:r w:rsidRPr="00EC135A">
              <w:rPr>
                <w:bCs/>
                <w:sz w:val="24"/>
                <w:szCs w:val="24"/>
              </w:rPr>
              <w:t>7,482</w:t>
            </w:r>
          </w:p>
        </w:tc>
        <w:tc>
          <w:tcPr>
            <w:tcW w:w="1984" w:type="dxa"/>
          </w:tcPr>
          <w:p w:rsidR="00E247E0" w:rsidRPr="00EC135A" w:rsidRDefault="00E247E0" w:rsidP="00F60E74">
            <w:pPr>
              <w:spacing w:line="360" w:lineRule="auto"/>
              <w:jc w:val="right"/>
              <w:rPr>
                <w:bCs/>
                <w:sz w:val="24"/>
                <w:szCs w:val="24"/>
              </w:rPr>
            </w:pPr>
            <w:r w:rsidRPr="00EC135A">
              <w:rPr>
                <w:bCs/>
                <w:sz w:val="24"/>
                <w:szCs w:val="24"/>
              </w:rPr>
              <w:t>15,6</w:t>
            </w:r>
          </w:p>
        </w:tc>
      </w:tr>
      <w:tr w:rsidR="00E247E0" w:rsidRPr="00EC135A" w:rsidTr="00F60E74">
        <w:trPr>
          <w:cantSplit/>
        </w:trPr>
        <w:tc>
          <w:tcPr>
            <w:tcW w:w="1871" w:type="dxa"/>
            <w:vMerge/>
          </w:tcPr>
          <w:p w:rsidR="00E247E0" w:rsidRPr="00EC135A" w:rsidRDefault="00E247E0" w:rsidP="00F60E74">
            <w:pPr>
              <w:spacing w:line="360" w:lineRule="auto"/>
              <w:rPr>
                <w:bCs/>
                <w:sz w:val="24"/>
                <w:szCs w:val="24"/>
                <w:lang w:val="en-US"/>
              </w:rPr>
            </w:pPr>
          </w:p>
        </w:tc>
        <w:tc>
          <w:tcPr>
            <w:tcW w:w="1984" w:type="dxa"/>
          </w:tcPr>
          <w:p w:rsidR="00E247E0" w:rsidRPr="00EC135A" w:rsidRDefault="00E247E0" w:rsidP="00F60E74">
            <w:pPr>
              <w:spacing w:line="360" w:lineRule="auto"/>
              <w:jc w:val="center"/>
              <w:rPr>
                <w:bCs/>
                <w:sz w:val="24"/>
                <w:szCs w:val="24"/>
              </w:rPr>
            </w:pPr>
            <w:r w:rsidRPr="00EC135A">
              <w:rPr>
                <w:bCs/>
                <w:sz w:val="24"/>
                <w:szCs w:val="24"/>
              </w:rPr>
              <w:t>15-20</w:t>
            </w:r>
          </w:p>
        </w:tc>
        <w:tc>
          <w:tcPr>
            <w:tcW w:w="2127" w:type="dxa"/>
          </w:tcPr>
          <w:p w:rsidR="00E247E0" w:rsidRPr="00EC135A" w:rsidRDefault="00E247E0" w:rsidP="00F60E74">
            <w:pPr>
              <w:spacing w:line="360" w:lineRule="auto"/>
              <w:jc w:val="right"/>
              <w:rPr>
                <w:bCs/>
                <w:sz w:val="24"/>
                <w:szCs w:val="24"/>
              </w:rPr>
            </w:pPr>
            <w:r w:rsidRPr="00EC135A">
              <w:rPr>
                <w:bCs/>
                <w:sz w:val="24"/>
                <w:szCs w:val="24"/>
              </w:rPr>
              <w:t>1,56</w:t>
            </w:r>
          </w:p>
        </w:tc>
        <w:tc>
          <w:tcPr>
            <w:tcW w:w="1984" w:type="dxa"/>
          </w:tcPr>
          <w:p w:rsidR="00E247E0" w:rsidRPr="00EC135A" w:rsidRDefault="00E247E0" w:rsidP="00F60E74">
            <w:pPr>
              <w:spacing w:line="360" w:lineRule="auto"/>
              <w:jc w:val="right"/>
              <w:rPr>
                <w:bCs/>
                <w:sz w:val="24"/>
                <w:szCs w:val="24"/>
              </w:rPr>
            </w:pPr>
            <w:r w:rsidRPr="00EC135A">
              <w:rPr>
                <w:bCs/>
                <w:sz w:val="24"/>
                <w:szCs w:val="24"/>
              </w:rPr>
              <w:t>72,0</w:t>
            </w:r>
          </w:p>
        </w:tc>
      </w:tr>
    </w:tbl>
    <w:p w:rsidR="00F60E74" w:rsidRDefault="00F60E74" w:rsidP="0083092F">
      <w:pPr>
        <w:ind w:firstLine="567"/>
        <w:rPr>
          <w:bCs/>
          <w:sz w:val="24"/>
          <w:szCs w:val="24"/>
        </w:rPr>
      </w:pPr>
      <w:r>
        <w:rPr>
          <w:bCs/>
          <w:sz w:val="24"/>
          <w:szCs w:val="24"/>
        </w:rPr>
        <w:t xml:space="preserve">Примечание: </w:t>
      </w:r>
      <w:r>
        <w:rPr>
          <w:bCs/>
          <w:sz w:val="24"/>
          <w:szCs w:val="24"/>
        </w:rPr>
        <w:tab/>
        <w:t xml:space="preserve">1) </w:t>
      </w:r>
      <w:r w:rsidRPr="00EC135A">
        <w:rPr>
          <w:bCs/>
          <w:sz w:val="24"/>
          <w:szCs w:val="24"/>
        </w:rPr>
        <w:t>свежий</w:t>
      </w:r>
      <w:r w:rsidRPr="00F60E74">
        <w:rPr>
          <w:bCs/>
          <w:sz w:val="24"/>
          <w:szCs w:val="24"/>
        </w:rPr>
        <w:t xml:space="preserve"> </w:t>
      </w:r>
      <w:r w:rsidRPr="00EC135A">
        <w:rPr>
          <w:bCs/>
          <w:sz w:val="24"/>
          <w:szCs w:val="24"/>
        </w:rPr>
        <w:t>наилок</w:t>
      </w:r>
      <w:r w:rsidRPr="00F60E74">
        <w:rPr>
          <w:bCs/>
          <w:sz w:val="24"/>
          <w:szCs w:val="24"/>
        </w:rPr>
        <w:t xml:space="preserve"> </w:t>
      </w:r>
      <w:r w:rsidRPr="00EC135A">
        <w:rPr>
          <w:bCs/>
          <w:sz w:val="24"/>
          <w:szCs w:val="24"/>
        </w:rPr>
        <w:t>на</w:t>
      </w:r>
      <w:r w:rsidRPr="00F60E74">
        <w:rPr>
          <w:bCs/>
          <w:sz w:val="24"/>
          <w:szCs w:val="24"/>
        </w:rPr>
        <w:t xml:space="preserve"> </w:t>
      </w:r>
      <w:r w:rsidRPr="00EC135A">
        <w:rPr>
          <w:bCs/>
          <w:sz w:val="24"/>
          <w:szCs w:val="24"/>
        </w:rPr>
        <w:t>поверхности</w:t>
      </w:r>
      <w:r w:rsidRPr="00F60E74">
        <w:rPr>
          <w:bCs/>
          <w:sz w:val="24"/>
          <w:szCs w:val="24"/>
        </w:rPr>
        <w:t xml:space="preserve"> </w:t>
      </w:r>
      <w:r w:rsidRPr="00EC135A">
        <w:rPr>
          <w:bCs/>
          <w:sz w:val="24"/>
          <w:szCs w:val="24"/>
        </w:rPr>
        <w:t>почвы</w:t>
      </w:r>
      <w:r>
        <w:rPr>
          <w:bCs/>
          <w:sz w:val="24"/>
          <w:szCs w:val="24"/>
        </w:rPr>
        <w:t>;</w:t>
      </w:r>
    </w:p>
    <w:p w:rsidR="00E247E0" w:rsidRPr="00EC135A" w:rsidRDefault="00F60E74" w:rsidP="00F60E74">
      <w:pPr>
        <w:ind w:left="1416" w:firstLine="708"/>
        <w:rPr>
          <w:bCs/>
          <w:sz w:val="24"/>
          <w:szCs w:val="24"/>
        </w:rPr>
      </w:pPr>
      <w:r>
        <w:rPr>
          <w:bCs/>
          <w:sz w:val="24"/>
          <w:szCs w:val="24"/>
        </w:rPr>
        <w:t>2)</w:t>
      </w:r>
      <w:r w:rsidRPr="00F60E74">
        <w:rPr>
          <w:bCs/>
          <w:sz w:val="24"/>
          <w:szCs w:val="24"/>
        </w:rPr>
        <w:t xml:space="preserve"> </w:t>
      </w:r>
      <w:r w:rsidRPr="00EC135A">
        <w:rPr>
          <w:bCs/>
          <w:sz w:val="24"/>
          <w:szCs w:val="24"/>
        </w:rPr>
        <w:t>нпо – ниже предела</w:t>
      </w:r>
      <w:r w:rsidRPr="00F60E74">
        <w:rPr>
          <w:bCs/>
          <w:sz w:val="24"/>
          <w:szCs w:val="24"/>
        </w:rPr>
        <w:t xml:space="preserve"> </w:t>
      </w:r>
      <w:r w:rsidRPr="00EC135A">
        <w:rPr>
          <w:bCs/>
          <w:sz w:val="24"/>
          <w:szCs w:val="24"/>
        </w:rPr>
        <w:t>обнаружения</w:t>
      </w:r>
      <w:r>
        <w:rPr>
          <w:bCs/>
          <w:sz w:val="24"/>
          <w:szCs w:val="24"/>
        </w:rPr>
        <w:t>.</w:t>
      </w:r>
    </w:p>
    <w:p w:rsidR="00E247E0" w:rsidRPr="00EC135A" w:rsidRDefault="00E247E0" w:rsidP="0083092F">
      <w:pPr>
        <w:ind w:firstLine="567"/>
        <w:rPr>
          <w:bCs/>
          <w:sz w:val="24"/>
          <w:szCs w:val="24"/>
        </w:rPr>
      </w:pPr>
    </w:p>
    <w:p w:rsidR="00E247E0" w:rsidRDefault="00C229A6" w:rsidP="0083092F">
      <w:pPr>
        <w:spacing w:line="360" w:lineRule="auto"/>
        <w:ind w:firstLine="567"/>
        <w:jc w:val="both"/>
        <w:rPr>
          <w:sz w:val="24"/>
          <w:szCs w:val="24"/>
        </w:rPr>
      </w:pPr>
      <w:r>
        <w:rPr>
          <w:sz w:val="24"/>
          <w:szCs w:val="24"/>
        </w:rPr>
        <w:t xml:space="preserve">Из таблицы </w:t>
      </w:r>
      <w:r w:rsidR="00E247E0" w:rsidRPr="00EC135A">
        <w:rPr>
          <w:sz w:val="24"/>
          <w:szCs w:val="24"/>
        </w:rPr>
        <w:t>4.</w:t>
      </w:r>
      <w:r>
        <w:rPr>
          <w:sz w:val="24"/>
          <w:szCs w:val="24"/>
        </w:rPr>
        <w:t xml:space="preserve">7 </w:t>
      </w:r>
      <w:r w:rsidR="00E247E0" w:rsidRPr="00EC135A">
        <w:rPr>
          <w:sz w:val="24"/>
          <w:szCs w:val="24"/>
        </w:rPr>
        <w:t xml:space="preserve">видно, что локальное загрязнение исследованных пойменных ландшафтов </w:t>
      </w:r>
      <w:r w:rsidR="00E247E0" w:rsidRPr="00EC135A">
        <w:rPr>
          <w:sz w:val="24"/>
          <w:szCs w:val="24"/>
          <w:vertAlign w:val="superscript"/>
        </w:rPr>
        <w:t>137</w:t>
      </w:r>
      <w:r w:rsidR="00E247E0" w:rsidRPr="00EC135A">
        <w:rPr>
          <w:sz w:val="24"/>
          <w:szCs w:val="24"/>
          <w:lang w:val="en-US"/>
        </w:rPr>
        <w:t>Cs</w:t>
      </w:r>
      <w:r w:rsidR="00E247E0" w:rsidRPr="00EC135A">
        <w:rPr>
          <w:sz w:val="24"/>
          <w:szCs w:val="24"/>
        </w:rPr>
        <w:t xml:space="preserve"> существенно превышает </w:t>
      </w:r>
      <w:r w:rsidR="00E247E0" w:rsidRPr="00EC135A">
        <w:rPr>
          <w:color w:val="000000"/>
          <w:sz w:val="24"/>
          <w:szCs w:val="24"/>
        </w:rPr>
        <w:t>фоновые значений</w:t>
      </w:r>
      <w:r w:rsidR="00E247E0" w:rsidRPr="00EC135A">
        <w:rPr>
          <w:sz w:val="24"/>
          <w:szCs w:val="24"/>
        </w:rPr>
        <w:t xml:space="preserve">, а максимальный запас </w:t>
      </w:r>
      <w:r w:rsidR="00E247E0" w:rsidRPr="00EC135A">
        <w:rPr>
          <w:sz w:val="24"/>
          <w:szCs w:val="24"/>
          <w:vertAlign w:val="superscript"/>
        </w:rPr>
        <w:t>137</w:t>
      </w:r>
      <w:r w:rsidR="00E247E0" w:rsidRPr="00EC135A">
        <w:rPr>
          <w:sz w:val="24"/>
          <w:szCs w:val="24"/>
          <w:lang w:val="en-US"/>
        </w:rPr>
        <w:t>Cs</w:t>
      </w:r>
      <w:r w:rsidR="00E247E0" w:rsidRPr="00EC135A">
        <w:rPr>
          <w:sz w:val="24"/>
          <w:szCs w:val="24"/>
        </w:rPr>
        <w:t xml:space="preserve"> в почвенном профиле зафиксирован на участке, расположенном в верховьях дельты. Причем, присутствие в образцах изотопа </w:t>
      </w:r>
      <w:r w:rsidR="00E247E0" w:rsidRPr="00EC135A">
        <w:rPr>
          <w:sz w:val="24"/>
          <w:szCs w:val="24"/>
          <w:vertAlign w:val="superscript"/>
        </w:rPr>
        <w:t>60</w:t>
      </w:r>
      <w:r w:rsidR="00E247E0" w:rsidRPr="00EC135A">
        <w:rPr>
          <w:sz w:val="24"/>
          <w:szCs w:val="24"/>
        </w:rPr>
        <w:t>С</w:t>
      </w:r>
      <w:r w:rsidR="00E247E0" w:rsidRPr="00EC135A">
        <w:rPr>
          <w:sz w:val="24"/>
          <w:szCs w:val="24"/>
          <w:lang w:val="en-US"/>
        </w:rPr>
        <w:t>o</w:t>
      </w:r>
      <w:r w:rsidR="00E247E0" w:rsidRPr="00EC135A">
        <w:rPr>
          <w:sz w:val="24"/>
          <w:szCs w:val="24"/>
        </w:rPr>
        <w:t xml:space="preserve"> служит доказательством того, что источником загрязнения является именно Красноярский ГХК.</w:t>
      </w:r>
    </w:p>
    <w:p w:rsidR="00AC4A72" w:rsidRPr="00EC135A" w:rsidRDefault="00AC4A72" w:rsidP="0083092F">
      <w:pPr>
        <w:spacing w:line="360" w:lineRule="auto"/>
        <w:ind w:firstLine="567"/>
        <w:jc w:val="both"/>
        <w:rPr>
          <w:sz w:val="24"/>
          <w:szCs w:val="24"/>
        </w:rPr>
      </w:pPr>
      <w:r w:rsidRPr="00AC4A72">
        <w:rPr>
          <w:sz w:val="24"/>
          <w:szCs w:val="24"/>
        </w:rPr>
        <w:t xml:space="preserve">При соблюдении общей тенденции снижения плотности загрязнения пойменных ландшафтов по мере удаления от точки выброса, разрезы, расположенные в депрессиях (Са), на нижних частях грив (Стэа) и на их пологих затопляемых склонах (Ста, рисунок 4.16) постоянно характеризуются повышенной аккумуляцией </w:t>
      </w:r>
      <w:r w:rsidRPr="00AC4A72">
        <w:rPr>
          <w:sz w:val="24"/>
          <w:szCs w:val="24"/>
          <w:vertAlign w:val="superscript"/>
        </w:rPr>
        <w:t>137</w:t>
      </w:r>
      <w:r w:rsidRPr="00AC4A72">
        <w:rPr>
          <w:sz w:val="24"/>
          <w:szCs w:val="24"/>
        </w:rPr>
        <w:t>Cs.</w:t>
      </w:r>
    </w:p>
    <w:p w:rsidR="00E247E0" w:rsidRPr="00B51269" w:rsidRDefault="00E247E0" w:rsidP="00A641E8">
      <w:pPr>
        <w:spacing w:line="360" w:lineRule="auto"/>
        <w:jc w:val="both"/>
        <w:rPr>
          <w:sz w:val="24"/>
          <w:szCs w:val="24"/>
        </w:rPr>
      </w:pPr>
      <w:r w:rsidRPr="00B51269">
        <w:rPr>
          <w:sz w:val="24"/>
          <w:szCs w:val="24"/>
        </w:rPr>
        <w:t>Таблица 4</w:t>
      </w:r>
      <w:r w:rsidR="00FF4F04">
        <w:rPr>
          <w:sz w:val="24"/>
          <w:szCs w:val="24"/>
        </w:rPr>
        <w:t>.7</w:t>
      </w:r>
      <w:r w:rsidR="00AC4A72">
        <w:rPr>
          <w:sz w:val="24"/>
          <w:szCs w:val="24"/>
        </w:rPr>
        <w:t>.</w:t>
      </w:r>
      <w:r w:rsidRPr="00B51269">
        <w:rPr>
          <w:sz w:val="24"/>
          <w:szCs w:val="24"/>
        </w:rPr>
        <w:t xml:space="preserve"> Плотность загрязнения </w:t>
      </w:r>
      <w:r w:rsidRPr="00B51269">
        <w:rPr>
          <w:sz w:val="24"/>
          <w:szCs w:val="24"/>
          <w:vertAlign w:val="superscript"/>
        </w:rPr>
        <w:t>137</w:t>
      </w:r>
      <w:r w:rsidRPr="00B51269">
        <w:rPr>
          <w:sz w:val="24"/>
          <w:szCs w:val="24"/>
          <w:lang w:val="en-US"/>
        </w:rPr>
        <w:t>Cs</w:t>
      </w:r>
      <w:r w:rsidRPr="00B51269">
        <w:rPr>
          <w:sz w:val="24"/>
          <w:szCs w:val="24"/>
        </w:rPr>
        <w:t xml:space="preserve"> почвенного покрова исследованных элементарных ландшафтов </w:t>
      </w:r>
    </w:p>
    <w:tbl>
      <w:tblPr>
        <w:tblW w:w="9639" w:type="dxa"/>
        <w:tblInd w:w="108" w:type="dxa"/>
        <w:tblLook w:val="04A0" w:firstRow="1" w:lastRow="0" w:firstColumn="1" w:lastColumn="0" w:noHBand="0" w:noVBand="1"/>
      </w:tblPr>
      <w:tblGrid>
        <w:gridCol w:w="2268"/>
        <w:gridCol w:w="1304"/>
        <w:gridCol w:w="2132"/>
        <w:gridCol w:w="1979"/>
        <w:gridCol w:w="1956"/>
      </w:tblGrid>
      <w:tr w:rsidR="00E247E0" w:rsidRPr="00EC135A" w:rsidTr="00A641E8">
        <w:trPr>
          <w:trHeight w:val="491"/>
        </w:trPr>
        <w:tc>
          <w:tcPr>
            <w:tcW w:w="2268" w:type="dxa"/>
            <w:vMerge w:val="restart"/>
            <w:tcBorders>
              <w:top w:val="single" w:sz="4" w:space="0" w:color="auto"/>
              <w:left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Местоположение и число участков (в скобках)</w:t>
            </w:r>
          </w:p>
        </w:tc>
        <w:tc>
          <w:tcPr>
            <w:tcW w:w="1304" w:type="dxa"/>
            <w:vMerge w:val="restart"/>
            <w:tcBorders>
              <w:top w:val="single" w:sz="4" w:space="0" w:color="auto"/>
              <w:left w:val="nil"/>
              <w:right w:val="single" w:sz="4" w:space="0" w:color="auto"/>
            </w:tcBorders>
            <w:noWrap/>
            <w:vAlign w:val="center"/>
          </w:tcPr>
          <w:p w:rsidR="00E247E0" w:rsidRPr="00EC135A" w:rsidRDefault="00E247E0" w:rsidP="00A641E8">
            <w:pPr>
              <w:contextualSpacing/>
              <w:rPr>
                <w:sz w:val="24"/>
                <w:szCs w:val="24"/>
              </w:rPr>
            </w:pPr>
            <w:r w:rsidRPr="00EC135A">
              <w:rPr>
                <w:sz w:val="24"/>
                <w:szCs w:val="24"/>
              </w:rPr>
              <w:t>Мощность слоя (см) </w:t>
            </w:r>
          </w:p>
        </w:tc>
        <w:tc>
          <w:tcPr>
            <w:tcW w:w="6067" w:type="dxa"/>
            <w:gridSpan w:val="3"/>
            <w:tcBorders>
              <w:top w:val="single" w:sz="4" w:space="0" w:color="auto"/>
              <w:left w:val="nil"/>
              <w:bottom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 xml:space="preserve">Плотность загрязнения </w:t>
            </w:r>
            <w:r w:rsidRPr="00EC135A">
              <w:rPr>
                <w:sz w:val="24"/>
                <w:szCs w:val="24"/>
                <w:vertAlign w:val="superscript"/>
              </w:rPr>
              <w:t>137</w:t>
            </w:r>
            <w:r w:rsidRPr="00EC135A">
              <w:rPr>
                <w:sz w:val="24"/>
                <w:szCs w:val="24"/>
              </w:rPr>
              <w:t>Cs (кБк/м</w:t>
            </w:r>
            <w:r w:rsidRPr="00EC135A">
              <w:rPr>
                <w:sz w:val="24"/>
                <w:szCs w:val="24"/>
                <w:vertAlign w:val="superscript"/>
              </w:rPr>
              <w:t>2</w:t>
            </w:r>
            <w:r w:rsidRPr="00EC135A">
              <w:rPr>
                <w:sz w:val="24"/>
                <w:szCs w:val="24"/>
              </w:rPr>
              <w:t>)*</w:t>
            </w:r>
          </w:p>
        </w:tc>
      </w:tr>
      <w:tr w:rsidR="00E247E0" w:rsidRPr="00EC135A" w:rsidTr="00A641E8">
        <w:trPr>
          <w:trHeight w:val="491"/>
        </w:trPr>
        <w:tc>
          <w:tcPr>
            <w:tcW w:w="2268" w:type="dxa"/>
            <w:vMerge/>
            <w:tcBorders>
              <w:left w:val="single" w:sz="4" w:space="0" w:color="auto"/>
              <w:bottom w:val="single" w:sz="4" w:space="0" w:color="auto"/>
              <w:right w:val="single" w:sz="4" w:space="0" w:color="auto"/>
            </w:tcBorders>
            <w:noWrap/>
            <w:vAlign w:val="center"/>
          </w:tcPr>
          <w:p w:rsidR="00E247E0" w:rsidRPr="00EC135A" w:rsidRDefault="00E247E0" w:rsidP="00A641E8">
            <w:pPr>
              <w:contextualSpacing/>
              <w:rPr>
                <w:sz w:val="24"/>
                <w:szCs w:val="24"/>
              </w:rPr>
            </w:pPr>
          </w:p>
        </w:tc>
        <w:tc>
          <w:tcPr>
            <w:tcW w:w="1304" w:type="dxa"/>
            <w:vMerge/>
            <w:tcBorders>
              <w:left w:val="nil"/>
              <w:bottom w:val="single" w:sz="4" w:space="0" w:color="auto"/>
              <w:right w:val="single" w:sz="4" w:space="0" w:color="auto"/>
            </w:tcBorders>
            <w:noWrap/>
            <w:vAlign w:val="center"/>
          </w:tcPr>
          <w:p w:rsidR="00E247E0" w:rsidRPr="00EC135A" w:rsidRDefault="00E247E0" w:rsidP="00A641E8">
            <w:pPr>
              <w:contextualSpacing/>
              <w:rPr>
                <w:sz w:val="24"/>
                <w:szCs w:val="24"/>
              </w:rPr>
            </w:pP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высокие террасы</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пойма береговая</w:t>
            </w: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пойма островная</w:t>
            </w:r>
          </w:p>
        </w:tc>
      </w:tr>
      <w:tr w:rsidR="00E247E0" w:rsidRPr="00EC135A" w:rsidTr="00A641E8">
        <w:trPr>
          <w:trHeight w:val="491"/>
        </w:trPr>
        <w:tc>
          <w:tcPr>
            <w:tcW w:w="2268" w:type="dxa"/>
            <w:vMerge w:val="restart"/>
            <w:tcBorders>
              <w:top w:val="nil"/>
              <w:left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Енисейский залив (4)</w:t>
            </w: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0-10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 xml:space="preserve">1,23-1,51 </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r>
      <w:tr w:rsidR="00E247E0" w:rsidRPr="00EC135A" w:rsidTr="00A641E8">
        <w:trPr>
          <w:trHeight w:val="491"/>
        </w:trPr>
        <w:tc>
          <w:tcPr>
            <w:tcW w:w="2268" w:type="dxa"/>
            <w:vMerge/>
            <w:tcBorders>
              <w:left w:val="single" w:sz="4" w:space="0" w:color="auto"/>
              <w:bottom w:val="single" w:sz="4" w:space="0" w:color="auto"/>
              <w:right w:val="single" w:sz="4" w:space="0" w:color="auto"/>
            </w:tcBorders>
            <w:noWrap/>
            <w:vAlign w:val="center"/>
          </w:tcPr>
          <w:p w:rsidR="00E247E0" w:rsidRPr="00EC135A" w:rsidRDefault="00E247E0" w:rsidP="00A641E8">
            <w:pPr>
              <w:contextualSpacing/>
              <w:rPr>
                <w:sz w:val="24"/>
                <w:szCs w:val="24"/>
              </w:rPr>
            </w:pP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0-50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 xml:space="preserve">1,77-2,80 </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r>
      <w:tr w:rsidR="00E247E0" w:rsidRPr="00EC135A" w:rsidTr="00A641E8">
        <w:trPr>
          <w:trHeight w:val="491"/>
        </w:trPr>
        <w:tc>
          <w:tcPr>
            <w:tcW w:w="2268" w:type="dxa"/>
            <w:vMerge w:val="restart"/>
            <w:tcBorders>
              <w:top w:val="nil"/>
              <w:left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Горло залива (3)</w:t>
            </w: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0-10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0,82</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 xml:space="preserve">0,31-0,96 </w:t>
            </w: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r>
      <w:tr w:rsidR="00E247E0" w:rsidRPr="00EC135A" w:rsidTr="00A641E8">
        <w:trPr>
          <w:trHeight w:val="491"/>
        </w:trPr>
        <w:tc>
          <w:tcPr>
            <w:tcW w:w="2268" w:type="dxa"/>
            <w:vMerge/>
            <w:tcBorders>
              <w:left w:val="single" w:sz="4" w:space="0" w:color="auto"/>
              <w:bottom w:val="single" w:sz="4" w:space="0" w:color="auto"/>
              <w:right w:val="single" w:sz="4" w:space="0" w:color="auto"/>
            </w:tcBorders>
            <w:noWrap/>
            <w:vAlign w:val="center"/>
          </w:tcPr>
          <w:p w:rsidR="00E247E0" w:rsidRPr="00EC135A" w:rsidRDefault="00E247E0" w:rsidP="00A641E8">
            <w:pPr>
              <w:contextualSpacing/>
              <w:rPr>
                <w:sz w:val="24"/>
                <w:szCs w:val="24"/>
              </w:rPr>
            </w:pP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0-50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1,12</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p>
        </w:tc>
      </w:tr>
      <w:tr w:rsidR="00E247E0" w:rsidRPr="00EC135A" w:rsidTr="00A641E8">
        <w:trPr>
          <w:trHeight w:val="491"/>
        </w:trPr>
        <w:tc>
          <w:tcPr>
            <w:tcW w:w="2268" w:type="dxa"/>
            <w:vMerge w:val="restart"/>
            <w:tcBorders>
              <w:top w:val="nil"/>
              <w:left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Средняя дельта (15)</w:t>
            </w: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0-10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0,42-1,17 (0,</w:t>
            </w:r>
            <w:r w:rsidRPr="00EC135A">
              <w:rPr>
                <w:sz w:val="24"/>
                <w:szCs w:val="24"/>
              </w:rPr>
              <w:t>77</w:t>
            </w:r>
            <w:r w:rsidRPr="00EC135A">
              <w:rPr>
                <w:sz w:val="24"/>
                <w:szCs w:val="24"/>
                <w:lang w:val="en-US"/>
              </w:rPr>
              <w:t>)</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0,21-1,51 (</w:t>
            </w:r>
            <w:r w:rsidRPr="00EC135A">
              <w:rPr>
                <w:sz w:val="24"/>
                <w:szCs w:val="24"/>
              </w:rPr>
              <w:t>0,56</w:t>
            </w:r>
            <w:r w:rsidRPr="00EC135A">
              <w:rPr>
                <w:sz w:val="24"/>
                <w:szCs w:val="24"/>
                <w:lang w:val="en-US"/>
              </w:rPr>
              <w:t>)</w:t>
            </w: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0,73-9,42 (</w:t>
            </w:r>
            <w:r w:rsidRPr="00EC135A">
              <w:rPr>
                <w:sz w:val="24"/>
                <w:szCs w:val="24"/>
              </w:rPr>
              <w:t>1,74</w:t>
            </w:r>
            <w:r w:rsidRPr="00EC135A">
              <w:rPr>
                <w:sz w:val="24"/>
                <w:szCs w:val="24"/>
                <w:lang w:val="en-US"/>
              </w:rPr>
              <w:t>)</w:t>
            </w:r>
          </w:p>
        </w:tc>
      </w:tr>
      <w:tr w:rsidR="00E247E0" w:rsidRPr="00EC135A" w:rsidTr="00A641E8">
        <w:trPr>
          <w:trHeight w:val="491"/>
        </w:trPr>
        <w:tc>
          <w:tcPr>
            <w:tcW w:w="2268" w:type="dxa"/>
            <w:vMerge/>
            <w:tcBorders>
              <w:left w:val="single" w:sz="4" w:space="0" w:color="auto"/>
              <w:bottom w:val="single" w:sz="4" w:space="0" w:color="auto"/>
              <w:right w:val="single" w:sz="4" w:space="0" w:color="auto"/>
            </w:tcBorders>
            <w:noWrap/>
            <w:vAlign w:val="center"/>
          </w:tcPr>
          <w:p w:rsidR="00E247E0" w:rsidRPr="00EC135A" w:rsidRDefault="00E247E0" w:rsidP="00A641E8">
            <w:pPr>
              <w:contextualSpacing/>
              <w:rPr>
                <w:sz w:val="24"/>
                <w:szCs w:val="24"/>
              </w:rPr>
            </w:pP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0-50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0,78-1,33 (1,0</w:t>
            </w:r>
            <w:r w:rsidRPr="00EC135A">
              <w:rPr>
                <w:sz w:val="24"/>
                <w:szCs w:val="24"/>
              </w:rPr>
              <w:t>2</w:t>
            </w:r>
            <w:r w:rsidRPr="00EC135A">
              <w:rPr>
                <w:sz w:val="24"/>
                <w:szCs w:val="24"/>
                <w:lang w:val="en-US"/>
              </w:rPr>
              <w:t>)</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5,32</w:t>
            </w: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1,53-24,73 (</w:t>
            </w:r>
            <w:r w:rsidRPr="00EC135A">
              <w:rPr>
                <w:sz w:val="24"/>
                <w:szCs w:val="24"/>
              </w:rPr>
              <w:t>9,1</w:t>
            </w:r>
            <w:r w:rsidRPr="00EC135A">
              <w:rPr>
                <w:sz w:val="24"/>
                <w:szCs w:val="24"/>
                <w:lang w:val="en-US"/>
              </w:rPr>
              <w:t>)</w:t>
            </w:r>
          </w:p>
        </w:tc>
      </w:tr>
      <w:tr w:rsidR="00E247E0" w:rsidRPr="00EC135A" w:rsidTr="00A641E8">
        <w:trPr>
          <w:trHeight w:val="491"/>
        </w:trPr>
        <w:tc>
          <w:tcPr>
            <w:tcW w:w="2268" w:type="dxa"/>
            <w:vMerge w:val="restart"/>
            <w:tcBorders>
              <w:top w:val="nil"/>
              <w:left w:val="single" w:sz="4" w:space="0" w:color="auto"/>
              <w:right w:val="single" w:sz="4" w:space="0" w:color="auto"/>
            </w:tcBorders>
            <w:noWrap/>
            <w:vAlign w:val="center"/>
          </w:tcPr>
          <w:p w:rsidR="00E247E0" w:rsidRPr="00EC135A" w:rsidRDefault="00E247E0" w:rsidP="00A641E8">
            <w:pPr>
              <w:contextualSpacing/>
              <w:rPr>
                <w:sz w:val="24"/>
                <w:szCs w:val="24"/>
              </w:rPr>
            </w:pPr>
            <w:r w:rsidRPr="00EC135A">
              <w:rPr>
                <w:sz w:val="24"/>
                <w:szCs w:val="24"/>
              </w:rPr>
              <w:t>Верхняя дельта (16)</w:t>
            </w: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0-10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0,39-5,28 (</w:t>
            </w:r>
            <w:r w:rsidRPr="00EC135A">
              <w:rPr>
                <w:sz w:val="24"/>
                <w:szCs w:val="24"/>
              </w:rPr>
              <w:t>1,24</w:t>
            </w:r>
            <w:r w:rsidRPr="00EC135A">
              <w:rPr>
                <w:sz w:val="24"/>
                <w:szCs w:val="24"/>
                <w:lang w:val="en-US"/>
              </w:rPr>
              <w:t>)</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1,15-1,77 (1,4</w:t>
            </w:r>
            <w:r w:rsidRPr="00EC135A">
              <w:rPr>
                <w:sz w:val="24"/>
                <w:szCs w:val="24"/>
              </w:rPr>
              <w:t>3</w:t>
            </w:r>
            <w:r w:rsidRPr="00EC135A">
              <w:rPr>
                <w:sz w:val="24"/>
                <w:szCs w:val="24"/>
                <w:lang w:val="en-US"/>
              </w:rPr>
              <w:t>)</w:t>
            </w: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0,98-4,27 (2,</w:t>
            </w:r>
            <w:r w:rsidRPr="00EC135A">
              <w:rPr>
                <w:sz w:val="24"/>
                <w:szCs w:val="24"/>
              </w:rPr>
              <w:t>13</w:t>
            </w:r>
            <w:r w:rsidRPr="00EC135A">
              <w:rPr>
                <w:sz w:val="24"/>
                <w:szCs w:val="24"/>
                <w:lang w:val="en-US"/>
              </w:rPr>
              <w:t>)</w:t>
            </w:r>
          </w:p>
        </w:tc>
      </w:tr>
      <w:tr w:rsidR="00E247E0" w:rsidRPr="00EC135A" w:rsidTr="00A641E8">
        <w:trPr>
          <w:trHeight w:val="491"/>
        </w:trPr>
        <w:tc>
          <w:tcPr>
            <w:tcW w:w="2268" w:type="dxa"/>
            <w:vMerge/>
            <w:tcBorders>
              <w:left w:val="single" w:sz="4" w:space="0" w:color="auto"/>
              <w:bottom w:val="single" w:sz="4" w:space="0" w:color="auto"/>
              <w:right w:val="single" w:sz="4" w:space="0" w:color="auto"/>
            </w:tcBorders>
            <w:noWrap/>
            <w:vAlign w:val="center"/>
          </w:tcPr>
          <w:p w:rsidR="00E247E0" w:rsidRPr="00EC135A" w:rsidRDefault="00E247E0" w:rsidP="00A641E8">
            <w:pPr>
              <w:contextualSpacing/>
              <w:rPr>
                <w:sz w:val="24"/>
                <w:szCs w:val="24"/>
              </w:rPr>
            </w:pPr>
          </w:p>
        </w:tc>
        <w:tc>
          <w:tcPr>
            <w:tcW w:w="1304"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rPr>
            </w:pPr>
            <w:r w:rsidRPr="00EC135A">
              <w:rPr>
                <w:sz w:val="24"/>
                <w:szCs w:val="24"/>
              </w:rPr>
              <w:t>0-50</w:t>
            </w:r>
          </w:p>
        </w:tc>
        <w:tc>
          <w:tcPr>
            <w:tcW w:w="2132"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1,06-5,45 (2,</w:t>
            </w:r>
            <w:r w:rsidRPr="00EC135A">
              <w:rPr>
                <w:sz w:val="24"/>
                <w:szCs w:val="24"/>
              </w:rPr>
              <w:t>25</w:t>
            </w:r>
            <w:r w:rsidRPr="00EC135A">
              <w:rPr>
                <w:sz w:val="24"/>
                <w:szCs w:val="24"/>
                <w:lang w:val="en-US"/>
              </w:rPr>
              <w:t>)</w:t>
            </w:r>
          </w:p>
        </w:tc>
        <w:tc>
          <w:tcPr>
            <w:tcW w:w="1979"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1,23-6,04 (</w:t>
            </w:r>
            <w:r w:rsidRPr="00EC135A">
              <w:rPr>
                <w:sz w:val="24"/>
                <w:szCs w:val="24"/>
              </w:rPr>
              <w:t>2,72</w:t>
            </w:r>
            <w:r w:rsidRPr="00EC135A">
              <w:rPr>
                <w:sz w:val="24"/>
                <w:szCs w:val="24"/>
                <w:lang w:val="en-US"/>
              </w:rPr>
              <w:t>)</w:t>
            </w:r>
          </w:p>
        </w:tc>
        <w:tc>
          <w:tcPr>
            <w:tcW w:w="1956" w:type="dxa"/>
            <w:tcBorders>
              <w:top w:val="nil"/>
              <w:left w:val="nil"/>
              <w:bottom w:val="single" w:sz="4" w:space="0" w:color="auto"/>
              <w:right w:val="single" w:sz="4" w:space="0" w:color="auto"/>
            </w:tcBorders>
            <w:noWrap/>
            <w:vAlign w:val="center"/>
          </w:tcPr>
          <w:p w:rsidR="00E247E0" w:rsidRPr="00EC135A" w:rsidRDefault="00E247E0" w:rsidP="00A641E8">
            <w:pPr>
              <w:contextualSpacing/>
              <w:jc w:val="center"/>
              <w:rPr>
                <w:sz w:val="24"/>
                <w:szCs w:val="24"/>
                <w:lang w:val="en-US"/>
              </w:rPr>
            </w:pPr>
            <w:r w:rsidRPr="00EC135A">
              <w:rPr>
                <w:sz w:val="24"/>
                <w:szCs w:val="24"/>
                <w:lang w:val="en-US"/>
              </w:rPr>
              <w:t>2,20-88,6 (</w:t>
            </w:r>
            <w:r w:rsidRPr="00EC135A">
              <w:rPr>
                <w:sz w:val="24"/>
                <w:szCs w:val="24"/>
              </w:rPr>
              <w:t>11,6</w:t>
            </w:r>
            <w:r w:rsidRPr="00EC135A">
              <w:rPr>
                <w:sz w:val="24"/>
                <w:szCs w:val="24"/>
                <w:lang w:val="en-US"/>
              </w:rPr>
              <w:t>)</w:t>
            </w:r>
          </w:p>
        </w:tc>
      </w:tr>
    </w:tbl>
    <w:p w:rsidR="00E247E0" w:rsidRPr="00EC135A" w:rsidRDefault="0032430F" w:rsidP="0083092F">
      <w:pPr>
        <w:ind w:firstLine="567"/>
        <w:rPr>
          <w:sz w:val="24"/>
          <w:szCs w:val="24"/>
        </w:rPr>
      </w:pPr>
      <w:r>
        <w:rPr>
          <w:sz w:val="24"/>
          <w:szCs w:val="24"/>
        </w:rPr>
        <w:t xml:space="preserve">Примечание: </w:t>
      </w:r>
      <w:r w:rsidR="00E247E0" w:rsidRPr="00EC135A">
        <w:rPr>
          <w:sz w:val="24"/>
          <w:szCs w:val="24"/>
        </w:rPr>
        <w:t>в скобках дана среднегеометрическая оценка.</w:t>
      </w:r>
    </w:p>
    <w:p w:rsidR="00F87954" w:rsidRDefault="00F87954" w:rsidP="00051C46">
      <w:pPr>
        <w:spacing w:line="360" w:lineRule="auto"/>
        <w:ind w:firstLine="567"/>
        <w:jc w:val="both"/>
        <w:rPr>
          <w:sz w:val="24"/>
          <w:szCs w:val="24"/>
        </w:rPr>
      </w:pPr>
      <w:r>
        <w:rPr>
          <w:noProof/>
          <w:sz w:val="24"/>
          <w:szCs w:val="24"/>
        </w:rPr>
        <w:drawing>
          <wp:anchor distT="0" distB="0" distL="114300" distR="114300" simplePos="0" relativeHeight="251693056" behindDoc="0" locked="0" layoutInCell="1" allowOverlap="1" wp14:anchorId="38638CD5" wp14:editId="5E1E899D">
            <wp:simplePos x="0" y="0"/>
            <wp:positionH relativeFrom="column">
              <wp:posOffset>2688590</wp:posOffset>
            </wp:positionH>
            <wp:positionV relativeFrom="paragraph">
              <wp:posOffset>122555</wp:posOffset>
            </wp:positionV>
            <wp:extent cx="3585845" cy="1790700"/>
            <wp:effectExtent l="0" t="0" r="0" b="0"/>
            <wp:wrapSquare wrapText="bothSides"/>
            <wp:docPr id="549" name="Рисунок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62"/>
                    <pic:cNvPicPr>
                      <a:picLocks noChangeAspect="1" noChangeArrowheads="1"/>
                    </pic:cNvPicPr>
                  </pic:nvPicPr>
                  <pic:blipFill>
                    <a:blip r:embed="rId82" cstate="print">
                      <a:extLst>
                        <a:ext uri="{28A0092B-C50C-407E-A947-70E740481C1C}">
                          <a14:useLocalDpi xmlns:a14="http://schemas.microsoft.com/office/drawing/2010/main" val="0"/>
                        </a:ext>
                      </a:extLst>
                    </a:blip>
                    <a:srcRect/>
                    <a:stretch>
                      <a:fillRect/>
                    </a:stretch>
                  </pic:blipFill>
                  <pic:spPr bwMode="auto">
                    <a:xfrm>
                      <a:off x="0" y="0"/>
                      <a:ext cx="3585845" cy="1790700"/>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r>
        <w:rPr>
          <w:noProof/>
          <w:sz w:val="24"/>
          <w:szCs w:val="24"/>
        </w:rPr>
        <w:drawing>
          <wp:anchor distT="0" distB="0" distL="114300" distR="114300" simplePos="0" relativeHeight="251694080" behindDoc="0" locked="0" layoutInCell="1" allowOverlap="1" wp14:anchorId="54923BC1" wp14:editId="090B2E4A">
            <wp:simplePos x="0" y="0"/>
            <wp:positionH relativeFrom="column">
              <wp:posOffset>46355</wp:posOffset>
            </wp:positionH>
            <wp:positionV relativeFrom="paragraph">
              <wp:posOffset>122555</wp:posOffset>
            </wp:positionV>
            <wp:extent cx="2642235" cy="1790700"/>
            <wp:effectExtent l="0" t="0" r="0" b="0"/>
            <wp:wrapSquare wrapText="bothSides"/>
            <wp:docPr id="9" name="Рисунок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0"/>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bwMode="auto">
                    <a:xfrm>
                      <a:off x="0" y="0"/>
                      <a:ext cx="2642235" cy="1790700"/>
                    </a:xfrm>
                    <a:prstGeom prst="rect">
                      <a:avLst/>
                    </a:prstGeom>
                    <a:noFill/>
                  </pic:spPr>
                </pic:pic>
              </a:graphicData>
            </a:graphic>
            <wp14:sizeRelH relativeFrom="page">
              <wp14:pctWidth>0</wp14:pctWidth>
            </wp14:sizeRelH>
            <wp14:sizeRelV relativeFrom="page">
              <wp14:pctHeight>0</wp14:pctHeight>
            </wp14:sizeRelV>
          </wp:anchor>
        </w:drawing>
      </w:r>
      <w:r>
        <w:rPr>
          <w:sz w:val="24"/>
          <w:szCs w:val="24"/>
        </w:rPr>
        <w:tab/>
      </w:r>
      <w:r>
        <w:rPr>
          <w:sz w:val="24"/>
          <w:szCs w:val="24"/>
        </w:rPr>
        <w:tab/>
      </w:r>
      <w:r>
        <w:rPr>
          <w:sz w:val="24"/>
          <w:szCs w:val="24"/>
        </w:rPr>
        <w:tab/>
        <w:t>А</w:t>
      </w:r>
      <w:r>
        <w:rPr>
          <w:sz w:val="24"/>
          <w:szCs w:val="24"/>
        </w:rPr>
        <w:tab/>
      </w:r>
      <w:r>
        <w:rPr>
          <w:sz w:val="24"/>
          <w:szCs w:val="24"/>
        </w:rPr>
        <w:tab/>
      </w:r>
      <w:r>
        <w:rPr>
          <w:sz w:val="24"/>
          <w:szCs w:val="24"/>
        </w:rPr>
        <w:tab/>
      </w:r>
      <w:r>
        <w:rPr>
          <w:sz w:val="24"/>
          <w:szCs w:val="24"/>
        </w:rPr>
        <w:tab/>
      </w:r>
      <w:r>
        <w:rPr>
          <w:sz w:val="24"/>
          <w:szCs w:val="24"/>
        </w:rPr>
        <w:tab/>
      </w:r>
      <w:r>
        <w:rPr>
          <w:sz w:val="24"/>
          <w:szCs w:val="24"/>
        </w:rPr>
        <w:tab/>
        <w:t>Б</w:t>
      </w:r>
    </w:p>
    <w:p w:rsidR="00E247E0" w:rsidRDefault="00085181" w:rsidP="00051C46">
      <w:pPr>
        <w:spacing w:line="360" w:lineRule="auto"/>
        <w:jc w:val="center"/>
        <w:rPr>
          <w:spacing w:val="-6"/>
          <w:sz w:val="24"/>
          <w:szCs w:val="24"/>
        </w:rPr>
      </w:pPr>
      <w:r w:rsidRPr="00051C46">
        <w:rPr>
          <w:spacing w:val="-6"/>
          <w:sz w:val="24"/>
          <w:szCs w:val="24"/>
        </w:rPr>
        <w:t>Рисунок 4.16</w:t>
      </w:r>
      <w:r w:rsidR="00AC4A72" w:rsidRPr="00051C46">
        <w:rPr>
          <w:spacing w:val="-6"/>
          <w:sz w:val="24"/>
          <w:szCs w:val="24"/>
        </w:rPr>
        <w:t>.</w:t>
      </w:r>
      <w:r w:rsidR="00BF167A" w:rsidRPr="00051C46">
        <w:rPr>
          <w:spacing w:val="-6"/>
          <w:sz w:val="24"/>
          <w:szCs w:val="24"/>
        </w:rPr>
        <w:t xml:space="preserve"> </w:t>
      </w:r>
      <w:r w:rsidR="00E247E0" w:rsidRPr="00051C46">
        <w:rPr>
          <w:spacing w:val="-6"/>
          <w:sz w:val="24"/>
          <w:szCs w:val="24"/>
        </w:rPr>
        <w:t xml:space="preserve">Распределение </w:t>
      </w:r>
      <w:r w:rsidR="00E247E0" w:rsidRPr="00051C46">
        <w:rPr>
          <w:spacing w:val="-6"/>
          <w:sz w:val="24"/>
          <w:szCs w:val="24"/>
          <w:vertAlign w:val="superscript"/>
        </w:rPr>
        <w:t>137</w:t>
      </w:r>
      <w:r w:rsidR="00E247E0" w:rsidRPr="00051C46">
        <w:rPr>
          <w:spacing w:val="-6"/>
          <w:sz w:val="24"/>
          <w:szCs w:val="24"/>
          <w:lang w:val="en-US"/>
        </w:rPr>
        <w:t>Cs</w:t>
      </w:r>
      <w:r w:rsidR="00E247E0" w:rsidRPr="00051C46">
        <w:rPr>
          <w:spacing w:val="-6"/>
          <w:sz w:val="24"/>
          <w:szCs w:val="24"/>
        </w:rPr>
        <w:t xml:space="preserve"> в почвах различных зон эстуария р. Енисей (распо</w:t>
      </w:r>
      <w:r w:rsidR="006F21DB" w:rsidRPr="00051C46">
        <w:rPr>
          <w:spacing w:val="-6"/>
          <w:sz w:val="24"/>
          <w:szCs w:val="24"/>
        </w:rPr>
        <w:t xml:space="preserve">ложение профилей указано на рисунке </w:t>
      </w:r>
      <w:r w:rsidR="004A5E95" w:rsidRPr="00051C46">
        <w:rPr>
          <w:spacing w:val="-6"/>
          <w:sz w:val="24"/>
          <w:szCs w:val="24"/>
        </w:rPr>
        <w:t>4.10</w:t>
      </w:r>
      <w:r w:rsidR="00F87954" w:rsidRPr="00051C46">
        <w:rPr>
          <w:spacing w:val="-6"/>
          <w:sz w:val="24"/>
          <w:szCs w:val="24"/>
        </w:rPr>
        <w:t xml:space="preserve">) и в почвах ЭЛГС. </w:t>
      </w:r>
      <w:r w:rsidR="00E247E0" w:rsidRPr="00051C46">
        <w:rPr>
          <w:spacing w:val="-6"/>
          <w:sz w:val="24"/>
          <w:szCs w:val="24"/>
        </w:rPr>
        <w:t>Обозначение</w:t>
      </w:r>
      <w:r w:rsidR="00F87954" w:rsidRPr="00051C46">
        <w:rPr>
          <w:spacing w:val="-6"/>
          <w:sz w:val="24"/>
          <w:szCs w:val="24"/>
        </w:rPr>
        <w:t>Э</w:t>
      </w:r>
      <w:r w:rsidR="00E247E0" w:rsidRPr="00051C46">
        <w:rPr>
          <w:spacing w:val="-6"/>
          <w:sz w:val="24"/>
          <w:szCs w:val="24"/>
        </w:rPr>
        <w:t>ЛГС: 1) ландшафты высоких террас: Э – элювиальные, Эа – элювиально-аккумулятивные, Т – транзитные; 2) супераквальные (пойменные) ландшафты, дифференцированные по положению в рельефе, определяющем скорости течения при затоплении и перераспределение наносов: С – супераквальные центральной поймы; Сэ – элювиально-супераквальные высоких грив; Ст – супераквальные середины склонов высоких грив; Стэа – трансэлювиально-аккумулятивные нижних частей склонов грив; Са – аккумулятивные деп</w:t>
      </w:r>
      <w:r w:rsidR="006F21DB" w:rsidRPr="00051C46">
        <w:rPr>
          <w:spacing w:val="-6"/>
          <w:sz w:val="24"/>
          <w:szCs w:val="24"/>
        </w:rPr>
        <w:t>рессий и логообразных понижений</w:t>
      </w:r>
    </w:p>
    <w:p w:rsidR="00386F03" w:rsidRPr="00051C46" w:rsidRDefault="00386F03" w:rsidP="00051C46">
      <w:pPr>
        <w:spacing w:line="360" w:lineRule="auto"/>
        <w:jc w:val="center"/>
        <w:rPr>
          <w:spacing w:val="-6"/>
          <w:sz w:val="24"/>
          <w:szCs w:val="24"/>
        </w:rPr>
      </w:pPr>
    </w:p>
    <w:p w:rsidR="00AC4A72" w:rsidRPr="00E14585" w:rsidRDefault="00AC4A72" w:rsidP="00051C46">
      <w:pPr>
        <w:spacing w:before="120" w:line="360" w:lineRule="auto"/>
        <w:ind w:firstLine="567"/>
        <w:jc w:val="both"/>
        <w:rPr>
          <w:spacing w:val="-4"/>
          <w:sz w:val="24"/>
          <w:szCs w:val="24"/>
        </w:rPr>
      </w:pPr>
      <w:r w:rsidRPr="00E14585">
        <w:rPr>
          <w:spacing w:val="-4"/>
          <w:sz w:val="24"/>
          <w:szCs w:val="24"/>
        </w:rPr>
        <w:t xml:space="preserve">Таким образом, было подтверждено наличие в пойме Енисея региональной аномалии </w:t>
      </w:r>
      <w:r w:rsidRPr="00E14585">
        <w:rPr>
          <w:spacing w:val="-4"/>
          <w:sz w:val="24"/>
          <w:szCs w:val="24"/>
          <w:vertAlign w:val="superscript"/>
        </w:rPr>
        <w:t>137</w:t>
      </w:r>
      <w:r w:rsidRPr="00E14585">
        <w:rPr>
          <w:spacing w:val="-4"/>
          <w:sz w:val="24"/>
          <w:szCs w:val="24"/>
          <w:lang w:val="en-US"/>
        </w:rPr>
        <w:t>Cs</w:t>
      </w:r>
      <w:r w:rsidRPr="00E14585">
        <w:rPr>
          <w:spacing w:val="-4"/>
          <w:sz w:val="24"/>
          <w:szCs w:val="24"/>
        </w:rPr>
        <w:t xml:space="preserve">, возникшей в результате деятельности Красноярского ГХК. Причем в пределах </w:t>
      </w:r>
      <w:r w:rsidR="00E14585" w:rsidRPr="00E14585">
        <w:rPr>
          <w:spacing w:val="-4"/>
          <w:sz w:val="24"/>
          <w:szCs w:val="24"/>
        </w:rPr>
        <w:t>этой</w:t>
      </w:r>
      <w:r w:rsidRPr="00E14585">
        <w:rPr>
          <w:spacing w:val="-4"/>
          <w:sz w:val="24"/>
          <w:szCs w:val="24"/>
        </w:rPr>
        <w:t xml:space="preserve"> аномалии имеет место вторичное перераспределение загрязнителей, </w:t>
      </w:r>
      <w:r w:rsidR="00051C46" w:rsidRPr="00E14585">
        <w:rPr>
          <w:spacing w:val="-4"/>
          <w:sz w:val="24"/>
          <w:szCs w:val="24"/>
        </w:rPr>
        <w:t>н</w:t>
      </w:r>
      <w:r w:rsidR="00E14585" w:rsidRPr="00E14585">
        <w:rPr>
          <w:spacing w:val="-4"/>
          <w:sz w:val="24"/>
          <w:szCs w:val="24"/>
        </w:rPr>
        <w:t>а</w:t>
      </w:r>
      <w:r w:rsidR="00051C46" w:rsidRPr="00E14585">
        <w:rPr>
          <w:spacing w:val="-4"/>
          <w:sz w:val="24"/>
          <w:szCs w:val="24"/>
        </w:rPr>
        <w:t xml:space="preserve"> уровне </w:t>
      </w:r>
      <w:r w:rsidRPr="00E14585">
        <w:rPr>
          <w:spacing w:val="-4"/>
          <w:sz w:val="24"/>
          <w:szCs w:val="24"/>
        </w:rPr>
        <w:t xml:space="preserve">элементарных ЛГС. </w:t>
      </w:r>
    </w:p>
    <w:p w:rsidR="00E247E0" w:rsidRPr="00EC135A" w:rsidRDefault="00A641E8" w:rsidP="0083092F">
      <w:pPr>
        <w:spacing w:line="360" w:lineRule="auto"/>
        <w:ind w:firstLine="567"/>
        <w:jc w:val="both"/>
        <w:rPr>
          <w:sz w:val="24"/>
          <w:szCs w:val="24"/>
        </w:rPr>
      </w:pPr>
      <w:r>
        <w:rPr>
          <w:sz w:val="24"/>
          <w:szCs w:val="24"/>
        </w:rPr>
        <w:t>Анализ</w:t>
      </w:r>
      <w:r w:rsidR="00E247E0" w:rsidRPr="00EC135A">
        <w:rPr>
          <w:sz w:val="24"/>
          <w:szCs w:val="24"/>
        </w:rPr>
        <w:t xml:space="preserve"> распределения </w:t>
      </w:r>
      <w:r w:rsidR="00E247E0" w:rsidRPr="00EC135A">
        <w:rPr>
          <w:sz w:val="24"/>
          <w:szCs w:val="24"/>
          <w:vertAlign w:val="superscript"/>
        </w:rPr>
        <w:t>137</w:t>
      </w:r>
      <w:r w:rsidR="00E247E0" w:rsidRPr="00EC135A">
        <w:rPr>
          <w:sz w:val="24"/>
          <w:szCs w:val="24"/>
        </w:rPr>
        <w:t>Cs разрезах позволил выявить три основных типа вертикального распределения этого техногенного изотопа, наличие которых было обусловлено влиянием вторичных процессов миграции: 1) водораздельный (террасовый) с максимальным содержанием и запасом радионуклида в верхних горизонтах (атмосферное загрязнение); 2) склоновый с захоронением верхнего наиболее загрязненного органогенного горизонта; 3) пойменный с захоронением загрязненных горизонтов в результате естественных циклов затопления и аллювиальной седиментации</w:t>
      </w:r>
      <w:r>
        <w:rPr>
          <w:sz w:val="24"/>
          <w:szCs w:val="24"/>
        </w:rPr>
        <w:t xml:space="preserve"> </w:t>
      </w:r>
      <w:r w:rsidRPr="00EC135A">
        <w:rPr>
          <w:sz w:val="24"/>
          <w:szCs w:val="24"/>
        </w:rPr>
        <w:t xml:space="preserve">(рисунки </w:t>
      </w:r>
      <w:r>
        <w:rPr>
          <w:sz w:val="24"/>
          <w:szCs w:val="24"/>
        </w:rPr>
        <w:t>4</w:t>
      </w:r>
      <w:r w:rsidRPr="00EC135A">
        <w:rPr>
          <w:sz w:val="24"/>
          <w:szCs w:val="24"/>
        </w:rPr>
        <w:t>.1</w:t>
      </w:r>
      <w:r>
        <w:rPr>
          <w:sz w:val="24"/>
          <w:szCs w:val="24"/>
        </w:rPr>
        <w:t>7</w:t>
      </w:r>
      <w:r w:rsidRPr="00EC135A">
        <w:rPr>
          <w:sz w:val="24"/>
          <w:szCs w:val="24"/>
        </w:rPr>
        <w:t xml:space="preserve">, </w:t>
      </w:r>
      <w:r>
        <w:rPr>
          <w:sz w:val="24"/>
          <w:szCs w:val="24"/>
        </w:rPr>
        <w:t>4</w:t>
      </w:r>
      <w:r w:rsidRPr="00EC135A">
        <w:rPr>
          <w:sz w:val="24"/>
          <w:szCs w:val="24"/>
        </w:rPr>
        <w:t>.</w:t>
      </w:r>
      <w:r>
        <w:rPr>
          <w:sz w:val="24"/>
          <w:szCs w:val="24"/>
        </w:rPr>
        <w:t>18</w:t>
      </w:r>
      <w:r w:rsidRPr="00EC135A">
        <w:rPr>
          <w:sz w:val="24"/>
          <w:szCs w:val="24"/>
        </w:rPr>
        <w:t>)</w:t>
      </w:r>
      <w:r w:rsidR="00E247E0" w:rsidRPr="00EC135A">
        <w:rPr>
          <w:sz w:val="24"/>
          <w:szCs w:val="24"/>
        </w:rPr>
        <w:t xml:space="preserve">. </w:t>
      </w:r>
    </w:p>
    <w:p w:rsidR="00E247E0" w:rsidRPr="00EC135A" w:rsidRDefault="00C81C3C" w:rsidP="00135D9B">
      <w:pPr>
        <w:spacing w:line="360" w:lineRule="auto"/>
        <w:jc w:val="center"/>
        <w:rPr>
          <w:sz w:val="24"/>
          <w:szCs w:val="24"/>
        </w:rPr>
      </w:pPr>
      <w:r>
        <w:rPr>
          <w:noProof/>
        </w:rPr>
        <w:drawing>
          <wp:inline distT="0" distB="0" distL="0" distR="0" wp14:anchorId="0CFB71D3" wp14:editId="254A742F">
            <wp:extent cx="4870450" cy="1098550"/>
            <wp:effectExtent l="0" t="0" r="0" b="0"/>
            <wp:docPr id="550" name="Рисунок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5"/>
                    <pic:cNvPicPr>
                      <a:picLocks noChangeAspect="1" noChangeArrowheads="1"/>
                    </pic:cNvPicPr>
                  </pic:nvPicPr>
                  <pic:blipFill>
                    <a:blip r:embed="rId84" cstate="print">
                      <a:extLst>
                        <a:ext uri="{28A0092B-C50C-407E-A947-70E740481C1C}">
                          <a14:useLocalDpi xmlns:a14="http://schemas.microsoft.com/office/drawing/2010/main" val="0"/>
                        </a:ext>
                      </a:extLst>
                    </a:blip>
                    <a:srcRect/>
                    <a:stretch>
                      <a:fillRect/>
                    </a:stretch>
                  </pic:blipFill>
                  <pic:spPr bwMode="auto">
                    <a:xfrm>
                      <a:off x="0" y="0"/>
                      <a:ext cx="4879406" cy="1100570"/>
                    </a:xfrm>
                    <a:prstGeom prst="rect">
                      <a:avLst/>
                    </a:prstGeom>
                    <a:noFill/>
                    <a:ln w="9525">
                      <a:noFill/>
                      <a:miter lim="800000"/>
                      <a:headEnd/>
                      <a:tailEnd/>
                    </a:ln>
                  </pic:spPr>
                </pic:pic>
              </a:graphicData>
            </a:graphic>
          </wp:inline>
        </w:drawing>
      </w:r>
    </w:p>
    <w:p w:rsidR="00E247E0" w:rsidRDefault="00A641E8" w:rsidP="00AC4A72">
      <w:pPr>
        <w:spacing w:line="360" w:lineRule="auto"/>
        <w:jc w:val="center"/>
        <w:rPr>
          <w:sz w:val="24"/>
          <w:szCs w:val="24"/>
        </w:rPr>
      </w:pPr>
      <w:r w:rsidRPr="00AC4A72">
        <w:rPr>
          <w:sz w:val="24"/>
          <w:szCs w:val="24"/>
        </w:rPr>
        <w:t>Рисунок 4.17</w:t>
      </w:r>
      <w:r w:rsidR="00AC4A72" w:rsidRPr="00AC4A72">
        <w:rPr>
          <w:sz w:val="24"/>
          <w:szCs w:val="24"/>
        </w:rPr>
        <w:t>.</w:t>
      </w:r>
      <w:r w:rsidR="00E247E0" w:rsidRPr="00AC4A72">
        <w:rPr>
          <w:sz w:val="24"/>
          <w:szCs w:val="24"/>
        </w:rPr>
        <w:t xml:space="preserve"> Вертикальное распределение </w:t>
      </w:r>
      <w:r w:rsidR="00E247E0" w:rsidRPr="00AC4A72">
        <w:rPr>
          <w:sz w:val="24"/>
          <w:szCs w:val="24"/>
          <w:vertAlign w:val="superscript"/>
        </w:rPr>
        <w:t>137</w:t>
      </w:r>
      <w:r w:rsidR="00E247E0" w:rsidRPr="00AC4A72">
        <w:rPr>
          <w:sz w:val="24"/>
          <w:szCs w:val="24"/>
          <w:lang w:val="en-GB"/>
        </w:rPr>
        <w:t>Cs</w:t>
      </w:r>
      <w:r w:rsidR="00E247E0" w:rsidRPr="00AC4A72">
        <w:rPr>
          <w:sz w:val="24"/>
          <w:szCs w:val="24"/>
        </w:rPr>
        <w:t xml:space="preserve"> в профиле почв сопряженных элементарных ландшафтов о. Тысяра: а) верхняя часть склона гривистого повышения на средней пойме; б) </w:t>
      </w:r>
      <w:r w:rsidR="00F87954" w:rsidRPr="00AC4A72">
        <w:rPr>
          <w:sz w:val="24"/>
          <w:szCs w:val="24"/>
        </w:rPr>
        <w:t>нижняя часть этого склона; в) высокая пойма с примитивной эродированной почвой</w:t>
      </w:r>
    </w:p>
    <w:p w:rsidR="00E14585" w:rsidRDefault="00FF3F09" w:rsidP="004A5E95">
      <w:pPr>
        <w:spacing w:line="360" w:lineRule="auto"/>
        <w:jc w:val="center"/>
        <w:rPr>
          <w:spacing w:val="-4"/>
          <w:sz w:val="22"/>
          <w:szCs w:val="22"/>
        </w:rPr>
      </w:pPr>
      <w:r>
        <w:rPr>
          <w:spacing w:val="-4"/>
          <w:sz w:val="22"/>
          <w:szCs w:val="22"/>
        </w:rPr>
      </w:r>
      <w:r>
        <w:rPr>
          <w:spacing w:val="-4"/>
          <w:sz w:val="22"/>
          <w:szCs w:val="22"/>
        </w:rPr>
        <w:pict>
          <v:group id="Группа 8" o:spid="_x0000_s1288" style="width:337.1pt;height:281.2pt;mso-position-horizontal-relative:char;mso-position-vertical-relative:line" coordorigin="670,5550" coordsize="10580,8490">
            <v:shape id="Picture 37" o:spid="_x0000_s1289" type="#_x0000_t75" style="position:absolute;left:670;top:5550;width:5580;height:8490;visibility:visible">
              <v:imagedata r:id="rId85" o:title=""/>
            </v:shape>
            <v:shape id="Picture 38" o:spid="_x0000_s1290" type="#_x0000_t75" style="position:absolute;left:6210;top:5565;width:5040;height:6189;visibility:visible">
              <v:imagedata r:id="rId86" o:title=""/>
            </v:shape>
            <w10:anchorlock/>
          </v:group>
        </w:pict>
      </w:r>
    </w:p>
    <w:p w:rsidR="00E247E0" w:rsidRDefault="003C61A2" w:rsidP="004A5E95">
      <w:pPr>
        <w:spacing w:line="360" w:lineRule="auto"/>
        <w:jc w:val="center"/>
        <w:rPr>
          <w:spacing w:val="-4"/>
          <w:sz w:val="24"/>
          <w:szCs w:val="24"/>
        </w:rPr>
      </w:pPr>
      <w:r w:rsidRPr="00135D9B">
        <w:rPr>
          <w:spacing w:val="-4"/>
          <w:sz w:val="24"/>
          <w:szCs w:val="24"/>
        </w:rPr>
        <w:t>Рисунок 4.18</w:t>
      </w:r>
      <w:r w:rsidR="00911F70">
        <w:rPr>
          <w:spacing w:val="-4"/>
          <w:sz w:val="24"/>
          <w:szCs w:val="24"/>
        </w:rPr>
        <w:t>.</w:t>
      </w:r>
      <w:r w:rsidRPr="00135D9B">
        <w:rPr>
          <w:spacing w:val="-4"/>
          <w:sz w:val="24"/>
          <w:szCs w:val="24"/>
        </w:rPr>
        <w:t xml:space="preserve"> </w:t>
      </w:r>
      <w:r w:rsidR="00E247E0" w:rsidRPr="00135D9B">
        <w:rPr>
          <w:spacing w:val="-4"/>
          <w:sz w:val="24"/>
          <w:szCs w:val="24"/>
        </w:rPr>
        <w:t xml:space="preserve">Вертикальное распределение </w:t>
      </w:r>
      <w:r w:rsidR="00E247E0" w:rsidRPr="00135D9B">
        <w:rPr>
          <w:spacing w:val="-4"/>
          <w:sz w:val="24"/>
          <w:szCs w:val="24"/>
          <w:vertAlign w:val="superscript"/>
        </w:rPr>
        <w:t>137</w:t>
      </w:r>
      <w:r w:rsidR="00E247E0" w:rsidRPr="00135D9B">
        <w:rPr>
          <w:spacing w:val="-4"/>
          <w:sz w:val="24"/>
          <w:szCs w:val="24"/>
          <w:lang w:val="en-GB"/>
        </w:rPr>
        <w:t>Cs</w:t>
      </w:r>
      <w:r w:rsidR="00E247E0" w:rsidRPr="00135D9B">
        <w:rPr>
          <w:spacing w:val="-4"/>
          <w:sz w:val="24"/>
          <w:szCs w:val="24"/>
        </w:rPr>
        <w:t xml:space="preserve"> в профиле почв сопряженных элементарных ландшафтов о. Пашков: Две левые колонки – удельная активность и плотность загрязнения почвы центральной части острова (ПШ2-1 – высокая пойма, аллювиальная песчаная почва, ПШ2-1 2-8, 8а – та же почва, на склоне высокой поймы, ПШ2-7 – средняя пойма, перегнойно-глеевая почва); две правые колонки – низкая пойма в головной части острова (ПШ1-3 – гривистое повышение, дерново-глеевая почва, ПШ 1-1, 1-2 – средняя часть низк</w:t>
      </w:r>
      <w:r w:rsidR="004A5E95" w:rsidRPr="00135D9B">
        <w:rPr>
          <w:spacing w:val="-4"/>
          <w:sz w:val="24"/>
          <w:szCs w:val="24"/>
        </w:rPr>
        <w:t>ой поймы, иловато-глеевая почва</w:t>
      </w:r>
    </w:p>
    <w:p w:rsidR="00911F70" w:rsidRPr="00135D9B" w:rsidRDefault="00911F70" w:rsidP="004A5E95">
      <w:pPr>
        <w:spacing w:line="360" w:lineRule="auto"/>
        <w:jc w:val="center"/>
        <w:rPr>
          <w:spacing w:val="-4"/>
          <w:sz w:val="24"/>
          <w:szCs w:val="24"/>
        </w:rPr>
      </w:pPr>
    </w:p>
    <w:p w:rsidR="00911F70" w:rsidRPr="00EC135A" w:rsidRDefault="00911F70" w:rsidP="00911F70">
      <w:pPr>
        <w:spacing w:line="360" w:lineRule="auto"/>
        <w:ind w:firstLine="567"/>
        <w:jc w:val="both"/>
        <w:rPr>
          <w:sz w:val="24"/>
          <w:szCs w:val="24"/>
        </w:rPr>
      </w:pPr>
      <w:r w:rsidRPr="00EC135A">
        <w:rPr>
          <w:sz w:val="24"/>
          <w:szCs w:val="24"/>
        </w:rPr>
        <w:t xml:space="preserve">В торфяно-глеевых и особенно торфяных почвах террас выявлено некоторое возрастание концентрации </w:t>
      </w:r>
      <w:r w:rsidRPr="00EC135A">
        <w:rPr>
          <w:sz w:val="24"/>
          <w:szCs w:val="24"/>
          <w:vertAlign w:val="superscript"/>
        </w:rPr>
        <w:t>137</w:t>
      </w:r>
      <w:r w:rsidRPr="00EC135A">
        <w:rPr>
          <w:sz w:val="24"/>
          <w:szCs w:val="24"/>
        </w:rPr>
        <w:t>Cs в нижних горизонтах активного слоя, что может быть следствием относительного концентрирования на механическом криогенном барьере</w:t>
      </w:r>
      <w:r>
        <w:rPr>
          <w:sz w:val="24"/>
          <w:szCs w:val="24"/>
        </w:rPr>
        <w:t xml:space="preserve"> (</w:t>
      </w:r>
      <w:r>
        <w:rPr>
          <w:sz w:val="24"/>
          <w:szCs w:val="24"/>
          <w:lang w:val="en-US"/>
        </w:rPr>
        <w:t>Korobova</w:t>
      </w:r>
      <w:r w:rsidRPr="00A641E8">
        <w:rPr>
          <w:sz w:val="24"/>
          <w:szCs w:val="24"/>
        </w:rPr>
        <w:t xml:space="preserve"> </w:t>
      </w:r>
      <w:r>
        <w:rPr>
          <w:sz w:val="24"/>
          <w:szCs w:val="24"/>
          <w:lang w:val="en-US"/>
        </w:rPr>
        <w:t>et</w:t>
      </w:r>
      <w:r w:rsidRPr="00A641E8">
        <w:rPr>
          <w:sz w:val="24"/>
          <w:szCs w:val="24"/>
        </w:rPr>
        <w:t xml:space="preserve"> </w:t>
      </w:r>
      <w:r>
        <w:rPr>
          <w:sz w:val="24"/>
          <w:szCs w:val="24"/>
          <w:lang w:val="en-US"/>
        </w:rPr>
        <w:t>al</w:t>
      </w:r>
      <w:r w:rsidRPr="00A641E8">
        <w:rPr>
          <w:sz w:val="24"/>
          <w:szCs w:val="24"/>
        </w:rPr>
        <w:t>., 2009)</w:t>
      </w:r>
      <w:r w:rsidRPr="00EC135A">
        <w:rPr>
          <w:sz w:val="24"/>
          <w:szCs w:val="24"/>
        </w:rPr>
        <w:t>.</w:t>
      </w:r>
    </w:p>
    <w:p w:rsidR="00911F70" w:rsidRPr="00EC135A" w:rsidRDefault="00911F70" w:rsidP="00911F70">
      <w:pPr>
        <w:spacing w:line="360" w:lineRule="auto"/>
        <w:ind w:firstLine="567"/>
        <w:jc w:val="both"/>
        <w:rPr>
          <w:sz w:val="24"/>
          <w:szCs w:val="24"/>
          <w:highlight w:val="green"/>
        </w:rPr>
      </w:pPr>
      <w:r w:rsidRPr="00EC135A">
        <w:rPr>
          <w:bCs/>
          <w:sz w:val="24"/>
          <w:szCs w:val="24"/>
        </w:rPr>
        <w:t xml:space="preserve">Поскольку с уменьшением размера частиц растет их активная поверхность и, соответственно, сорбционная способность было целесообразно исследовать активность радиоцезия в илистой фракции и ее основных </w:t>
      </w:r>
      <w:r>
        <w:rPr>
          <w:bCs/>
          <w:sz w:val="24"/>
          <w:szCs w:val="24"/>
        </w:rPr>
        <w:t>минеральных компонентах</w:t>
      </w:r>
      <w:r w:rsidRPr="00EC135A">
        <w:rPr>
          <w:bCs/>
          <w:sz w:val="24"/>
          <w:szCs w:val="24"/>
        </w:rPr>
        <w:t xml:space="preserve">.  </w:t>
      </w:r>
    </w:p>
    <w:p w:rsidR="00911F70" w:rsidRDefault="00911F70" w:rsidP="00911F70">
      <w:pPr>
        <w:spacing w:line="360" w:lineRule="auto"/>
        <w:ind w:firstLine="567"/>
        <w:jc w:val="both"/>
        <w:rPr>
          <w:sz w:val="24"/>
          <w:szCs w:val="24"/>
        </w:rPr>
      </w:pPr>
      <w:r w:rsidRPr="00EC135A">
        <w:rPr>
          <w:sz w:val="24"/>
          <w:szCs w:val="24"/>
        </w:rPr>
        <w:t xml:space="preserve">Анализ гранулометрического и минералогического состава наиболее загрязненных горизонтов почв подтвердил связь активности с размером пылеватых и глинистых частиц 1-10 мкм, причем, в ходе анализа было замечено, что дополнительное воздействие на пробу ультразвуком приводит к разрушению микроагрегатов, в результате чего связь активности с содержанием илистой фракции становится более заметной </w:t>
      </w:r>
      <w:r w:rsidRPr="00EF15B1">
        <w:rPr>
          <w:bCs/>
          <w:sz w:val="24"/>
          <w:szCs w:val="24"/>
        </w:rPr>
        <w:t>[</w:t>
      </w:r>
      <w:r w:rsidRPr="00EC135A">
        <w:rPr>
          <w:bCs/>
          <w:sz w:val="24"/>
          <w:szCs w:val="24"/>
          <w:lang w:val="en-US"/>
        </w:rPr>
        <w:t>Korobova</w:t>
      </w:r>
      <w:r w:rsidRPr="00EC135A">
        <w:rPr>
          <w:bCs/>
          <w:sz w:val="24"/>
          <w:szCs w:val="24"/>
        </w:rPr>
        <w:t xml:space="preserve"> </w:t>
      </w:r>
      <w:r w:rsidRPr="00EC135A">
        <w:rPr>
          <w:bCs/>
          <w:sz w:val="24"/>
          <w:szCs w:val="24"/>
          <w:lang w:val="en-US"/>
        </w:rPr>
        <w:t>et</w:t>
      </w:r>
      <w:r w:rsidRPr="00EC135A">
        <w:rPr>
          <w:bCs/>
          <w:sz w:val="24"/>
          <w:szCs w:val="24"/>
        </w:rPr>
        <w:t xml:space="preserve"> </w:t>
      </w:r>
      <w:r w:rsidRPr="00EC135A">
        <w:rPr>
          <w:bCs/>
          <w:sz w:val="24"/>
          <w:szCs w:val="24"/>
          <w:lang w:val="en-US"/>
        </w:rPr>
        <w:t>al</w:t>
      </w:r>
      <w:r>
        <w:rPr>
          <w:bCs/>
          <w:sz w:val="24"/>
          <w:szCs w:val="24"/>
        </w:rPr>
        <w:t>., 2014]</w:t>
      </w:r>
      <w:r w:rsidRPr="00EC135A">
        <w:rPr>
          <w:bCs/>
          <w:sz w:val="24"/>
          <w:szCs w:val="24"/>
        </w:rPr>
        <w:t>.</w:t>
      </w:r>
    </w:p>
    <w:p w:rsidR="00E247E0" w:rsidRDefault="00E247E0" w:rsidP="0083092F">
      <w:pPr>
        <w:spacing w:line="360" w:lineRule="auto"/>
        <w:ind w:firstLine="567"/>
        <w:jc w:val="both"/>
        <w:rPr>
          <w:bCs/>
          <w:sz w:val="24"/>
          <w:szCs w:val="24"/>
        </w:rPr>
      </w:pPr>
      <w:r w:rsidRPr="00EC135A">
        <w:rPr>
          <w:bCs/>
          <w:sz w:val="24"/>
          <w:szCs w:val="24"/>
        </w:rPr>
        <w:t xml:space="preserve">Сопоставление активности </w:t>
      </w:r>
      <w:r w:rsidRPr="00EC135A">
        <w:rPr>
          <w:bCs/>
          <w:sz w:val="24"/>
          <w:szCs w:val="24"/>
          <w:vertAlign w:val="superscript"/>
        </w:rPr>
        <w:t>137</w:t>
      </w:r>
      <w:r w:rsidRPr="00EC135A">
        <w:rPr>
          <w:bCs/>
          <w:sz w:val="24"/>
          <w:szCs w:val="24"/>
        </w:rPr>
        <w:t xml:space="preserve">Cs в разных по минеральному составу пробах глинистой фракции дает основание предполагать важную роль иллита и смектит-иллитовой компоненты в фиксации как органического вещества, так и радиоцезия (таблица </w:t>
      </w:r>
      <w:r w:rsidR="00C229A6">
        <w:rPr>
          <w:bCs/>
          <w:sz w:val="24"/>
          <w:szCs w:val="24"/>
        </w:rPr>
        <w:t>4.8</w:t>
      </w:r>
      <w:r w:rsidRPr="00EC135A">
        <w:rPr>
          <w:bCs/>
          <w:sz w:val="24"/>
          <w:szCs w:val="24"/>
        </w:rPr>
        <w:t>).</w:t>
      </w:r>
    </w:p>
    <w:p w:rsidR="004A5E95" w:rsidRPr="00EC135A" w:rsidRDefault="004A5E95" w:rsidP="0083092F">
      <w:pPr>
        <w:spacing w:line="360" w:lineRule="auto"/>
        <w:ind w:firstLine="567"/>
        <w:jc w:val="both"/>
        <w:rPr>
          <w:bCs/>
          <w:sz w:val="24"/>
          <w:szCs w:val="24"/>
        </w:rPr>
      </w:pPr>
    </w:p>
    <w:p w:rsidR="00E247E0" w:rsidRPr="00EC135A" w:rsidRDefault="00E247E0" w:rsidP="00816925">
      <w:pPr>
        <w:spacing w:line="360" w:lineRule="auto"/>
        <w:jc w:val="both"/>
        <w:rPr>
          <w:bCs/>
          <w:sz w:val="24"/>
          <w:szCs w:val="24"/>
        </w:rPr>
      </w:pPr>
      <w:r w:rsidRPr="00EC135A">
        <w:rPr>
          <w:bCs/>
          <w:sz w:val="24"/>
          <w:szCs w:val="24"/>
        </w:rPr>
        <w:t xml:space="preserve">Таблица </w:t>
      </w:r>
      <w:r w:rsidR="00FF4F04">
        <w:rPr>
          <w:bCs/>
          <w:sz w:val="24"/>
          <w:szCs w:val="24"/>
        </w:rPr>
        <w:t>4.8</w:t>
      </w:r>
      <w:r w:rsidR="00911F70">
        <w:rPr>
          <w:bCs/>
          <w:sz w:val="24"/>
          <w:szCs w:val="24"/>
        </w:rPr>
        <w:t>.</w:t>
      </w:r>
      <w:r w:rsidRPr="00EC135A">
        <w:rPr>
          <w:bCs/>
          <w:sz w:val="24"/>
          <w:szCs w:val="24"/>
        </w:rPr>
        <w:t xml:space="preserve"> Минералогический состав различных гранулометрических фракций почв и уровень их загрязнения радиоцезием.</w:t>
      </w:r>
    </w:p>
    <w:tbl>
      <w:tblPr>
        <w:tblW w:w="9781"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1191"/>
        <w:gridCol w:w="794"/>
        <w:gridCol w:w="1134"/>
        <w:gridCol w:w="1417"/>
        <w:gridCol w:w="993"/>
        <w:gridCol w:w="1275"/>
        <w:gridCol w:w="1276"/>
        <w:gridCol w:w="1701"/>
      </w:tblGrid>
      <w:tr w:rsidR="00E247E0" w:rsidRPr="00EC135A" w:rsidTr="00911F70">
        <w:trPr>
          <w:cantSplit/>
          <w:trHeight w:val="255"/>
          <w:tblHeader/>
        </w:trPr>
        <w:tc>
          <w:tcPr>
            <w:tcW w:w="1191" w:type="dxa"/>
            <w:vMerge w:val="restart"/>
            <w:noWrap/>
            <w:tcMar>
              <w:left w:w="57" w:type="dxa"/>
              <w:right w:w="57" w:type="dxa"/>
            </w:tcMar>
          </w:tcPr>
          <w:p w:rsidR="00E247E0" w:rsidRPr="004A5E95" w:rsidRDefault="00E247E0" w:rsidP="00911F70">
            <w:pPr>
              <w:spacing w:line="276" w:lineRule="auto"/>
              <w:jc w:val="center"/>
              <w:rPr>
                <w:bCs/>
                <w:sz w:val="22"/>
                <w:szCs w:val="22"/>
              </w:rPr>
            </w:pPr>
            <w:r w:rsidRPr="004A5E95">
              <w:rPr>
                <w:bCs/>
                <w:sz w:val="22"/>
                <w:szCs w:val="22"/>
              </w:rPr>
              <w:t>Индекс пробы (номер разреза, глубина горизонта)</w:t>
            </w:r>
          </w:p>
        </w:tc>
        <w:tc>
          <w:tcPr>
            <w:tcW w:w="794" w:type="dxa"/>
            <w:vMerge w:val="restart"/>
            <w:noWrap/>
            <w:tcMar>
              <w:left w:w="57" w:type="dxa"/>
              <w:right w:w="57" w:type="dxa"/>
            </w:tcMar>
          </w:tcPr>
          <w:p w:rsidR="00E247E0" w:rsidRPr="004A5E95" w:rsidRDefault="00E247E0" w:rsidP="00911F70">
            <w:pPr>
              <w:spacing w:line="276" w:lineRule="auto"/>
              <w:jc w:val="center"/>
              <w:rPr>
                <w:bCs/>
                <w:sz w:val="22"/>
                <w:szCs w:val="22"/>
              </w:rPr>
            </w:pPr>
            <w:r w:rsidRPr="004A5E95">
              <w:rPr>
                <w:bCs/>
                <w:sz w:val="22"/>
                <w:szCs w:val="22"/>
              </w:rPr>
              <w:t>Рамер фракции (мкм)</w:t>
            </w:r>
          </w:p>
        </w:tc>
        <w:tc>
          <w:tcPr>
            <w:tcW w:w="1134" w:type="dxa"/>
            <w:vMerge w:val="restart"/>
            <w:noWrap/>
            <w:tcMar>
              <w:left w:w="57" w:type="dxa"/>
              <w:right w:w="57" w:type="dxa"/>
            </w:tcMar>
          </w:tcPr>
          <w:p w:rsidR="00E247E0" w:rsidRPr="004A5E95" w:rsidRDefault="00E247E0" w:rsidP="00911F70">
            <w:pPr>
              <w:spacing w:line="276" w:lineRule="auto"/>
              <w:jc w:val="center"/>
              <w:rPr>
                <w:bCs/>
                <w:sz w:val="22"/>
                <w:szCs w:val="22"/>
              </w:rPr>
            </w:pPr>
            <w:r w:rsidRPr="004A5E95">
              <w:rPr>
                <w:bCs/>
                <w:spacing w:val="-6"/>
                <w:sz w:val="22"/>
                <w:szCs w:val="22"/>
              </w:rPr>
              <w:t xml:space="preserve">Содержание </w:t>
            </w:r>
            <w:r w:rsidRPr="004A5E95">
              <w:rPr>
                <w:bCs/>
                <w:sz w:val="22"/>
                <w:szCs w:val="22"/>
              </w:rPr>
              <w:t>глинистой фракции (%)</w:t>
            </w:r>
          </w:p>
        </w:tc>
        <w:tc>
          <w:tcPr>
            <w:tcW w:w="4961" w:type="dxa"/>
            <w:gridSpan w:val="4"/>
            <w:noWrap/>
            <w:tcMar>
              <w:left w:w="57" w:type="dxa"/>
              <w:right w:w="57" w:type="dxa"/>
            </w:tcMar>
          </w:tcPr>
          <w:p w:rsidR="00E247E0" w:rsidRPr="004A5E95" w:rsidRDefault="00E247E0" w:rsidP="00911F70">
            <w:pPr>
              <w:spacing w:line="276" w:lineRule="auto"/>
              <w:jc w:val="center"/>
              <w:rPr>
                <w:bCs/>
                <w:sz w:val="22"/>
                <w:szCs w:val="22"/>
              </w:rPr>
            </w:pPr>
            <w:r w:rsidRPr="004A5E95">
              <w:rPr>
                <w:bCs/>
                <w:sz w:val="22"/>
                <w:szCs w:val="22"/>
              </w:rPr>
              <w:t>Минералогический состав глинистой фракции (%)</w:t>
            </w:r>
          </w:p>
        </w:tc>
        <w:tc>
          <w:tcPr>
            <w:tcW w:w="1701" w:type="dxa"/>
            <w:vMerge w:val="restart"/>
            <w:noWrap/>
            <w:tcMar>
              <w:left w:w="57" w:type="dxa"/>
              <w:right w:w="57" w:type="dxa"/>
            </w:tcMar>
          </w:tcPr>
          <w:p w:rsidR="00E247E0" w:rsidRPr="004A5E95" w:rsidRDefault="00E247E0" w:rsidP="00911F70">
            <w:pPr>
              <w:spacing w:line="276" w:lineRule="auto"/>
              <w:jc w:val="center"/>
              <w:rPr>
                <w:bCs/>
                <w:sz w:val="22"/>
                <w:szCs w:val="22"/>
              </w:rPr>
            </w:pPr>
            <w:r w:rsidRPr="004A5E95">
              <w:rPr>
                <w:bCs/>
                <w:sz w:val="22"/>
                <w:szCs w:val="22"/>
              </w:rPr>
              <w:t xml:space="preserve">Активность фракции по </w:t>
            </w:r>
            <w:r w:rsidRPr="004A5E95">
              <w:rPr>
                <w:bCs/>
                <w:sz w:val="22"/>
                <w:szCs w:val="22"/>
                <w:vertAlign w:val="superscript"/>
              </w:rPr>
              <w:t>137</w:t>
            </w:r>
            <w:r w:rsidRPr="004A5E95">
              <w:rPr>
                <w:bCs/>
                <w:sz w:val="22"/>
                <w:szCs w:val="22"/>
                <w:lang w:val="en-US"/>
              </w:rPr>
              <w:t>Cs</w:t>
            </w:r>
            <w:r w:rsidR="00816925" w:rsidRPr="004A5E95">
              <w:rPr>
                <w:bCs/>
                <w:sz w:val="22"/>
                <w:szCs w:val="22"/>
              </w:rPr>
              <w:t>,</w:t>
            </w:r>
            <w:r w:rsidRPr="004A5E95">
              <w:rPr>
                <w:bCs/>
                <w:sz w:val="22"/>
                <w:szCs w:val="22"/>
              </w:rPr>
              <w:t xml:space="preserve"> Бк/кг</w:t>
            </w:r>
          </w:p>
        </w:tc>
      </w:tr>
      <w:tr w:rsidR="00E247E0" w:rsidRPr="00EC135A" w:rsidTr="00911F70">
        <w:trPr>
          <w:cantSplit/>
          <w:trHeight w:val="913"/>
          <w:tblHeader/>
        </w:trPr>
        <w:tc>
          <w:tcPr>
            <w:tcW w:w="1191" w:type="dxa"/>
            <w:vMerge/>
            <w:noWrap/>
          </w:tcPr>
          <w:p w:rsidR="00E247E0" w:rsidRPr="004A5E95" w:rsidRDefault="00E247E0" w:rsidP="00911F70">
            <w:pPr>
              <w:spacing w:line="276" w:lineRule="auto"/>
              <w:rPr>
                <w:bCs/>
                <w:sz w:val="22"/>
                <w:szCs w:val="22"/>
              </w:rPr>
            </w:pPr>
          </w:p>
        </w:tc>
        <w:tc>
          <w:tcPr>
            <w:tcW w:w="794" w:type="dxa"/>
            <w:vMerge/>
            <w:noWrap/>
          </w:tcPr>
          <w:p w:rsidR="00E247E0" w:rsidRPr="004A5E95" w:rsidRDefault="00E247E0" w:rsidP="00911F70">
            <w:pPr>
              <w:spacing w:line="276" w:lineRule="auto"/>
              <w:rPr>
                <w:bCs/>
                <w:sz w:val="22"/>
                <w:szCs w:val="22"/>
              </w:rPr>
            </w:pPr>
          </w:p>
        </w:tc>
        <w:tc>
          <w:tcPr>
            <w:tcW w:w="1134" w:type="dxa"/>
            <w:vMerge/>
            <w:noWrap/>
          </w:tcPr>
          <w:p w:rsidR="00E247E0" w:rsidRPr="004A5E95" w:rsidRDefault="00E247E0" w:rsidP="00911F70">
            <w:pPr>
              <w:spacing w:line="276" w:lineRule="auto"/>
              <w:rPr>
                <w:bCs/>
                <w:sz w:val="22"/>
                <w:szCs w:val="22"/>
              </w:rPr>
            </w:pPr>
          </w:p>
        </w:tc>
        <w:tc>
          <w:tcPr>
            <w:tcW w:w="1417" w:type="dxa"/>
            <w:noWrap/>
          </w:tcPr>
          <w:p w:rsidR="00E247E0" w:rsidRPr="004A5E95" w:rsidRDefault="00E247E0" w:rsidP="00911F70">
            <w:pPr>
              <w:spacing w:line="276" w:lineRule="auto"/>
              <w:rPr>
                <w:bCs/>
                <w:sz w:val="22"/>
                <w:szCs w:val="22"/>
              </w:rPr>
            </w:pPr>
            <w:r w:rsidRPr="004A5E95">
              <w:rPr>
                <w:bCs/>
                <w:sz w:val="22"/>
                <w:szCs w:val="22"/>
              </w:rPr>
              <w:t>Смектиты и смешанно-слоистые минералы</w:t>
            </w:r>
          </w:p>
        </w:tc>
        <w:tc>
          <w:tcPr>
            <w:tcW w:w="993" w:type="dxa"/>
            <w:noWrap/>
          </w:tcPr>
          <w:p w:rsidR="00E247E0" w:rsidRPr="004A5E95" w:rsidRDefault="00E247E0" w:rsidP="00911F70">
            <w:pPr>
              <w:spacing w:line="276" w:lineRule="auto"/>
              <w:rPr>
                <w:bCs/>
                <w:sz w:val="22"/>
                <w:szCs w:val="22"/>
              </w:rPr>
            </w:pPr>
            <w:r w:rsidRPr="004A5E95">
              <w:rPr>
                <w:bCs/>
                <w:sz w:val="22"/>
                <w:szCs w:val="22"/>
              </w:rPr>
              <w:t>Гидро-слюды</w:t>
            </w:r>
          </w:p>
        </w:tc>
        <w:tc>
          <w:tcPr>
            <w:tcW w:w="1275" w:type="dxa"/>
            <w:noWrap/>
          </w:tcPr>
          <w:p w:rsidR="00E247E0" w:rsidRPr="004A5E95" w:rsidRDefault="00E247E0" w:rsidP="00911F70">
            <w:pPr>
              <w:spacing w:line="276" w:lineRule="auto"/>
              <w:rPr>
                <w:bCs/>
                <w:sz w:val="22"/>
                <w:szCs w:val="22"/>
              </w:rPr>
            </w:pPr>
            <w:r w:rsidRPr="004A5E95">
              <w:rPr>
                <w:bCs/>
                <w:sz w:val="22"/>
                <w:szCs w:val="22"/>
              </w:rPr>
              <w:t>Каолинит</w:t>
            </w:r>
          </w:p>
        </w:tc>
        <w:tc>
          <w:tcPr>
            <w:tcW w:w="1276" w:type="dxa"/>
            <w:noWrap/>
          </w:tcPr>
          <w:p w:rsidR="00E247E0" w:rsidRPr="004A5E95" w:rsidRDefault="00E247E0" w:rsidP="00911F70">
            <w:pPr>
              <w:spacing w:line="276" w:lineRule="auto"/>
              <w:rPr>
                <w:bCs/>
                <w:sz w:val="22"/>
                <w:szCs w:val="22"/>
              </w:rPr>
            </w:pPr>
            <w:r w:rsidRPr="004A5E95">
              <w:rPr>
                <w:bCs/>
                <w:sz w:val="22"/>
                <w:szCs w:val="22"/>
              </w:rPr>
              <w:t>Хлориты</w:t>
            </w:r>
          </w:p>
        </w:tc>
        <w:tc>
          <w:tcPr>
            <w:tcW w:w="1701" w:type="dxa"/>
            <w:vMerge/>
            <w:noWrap/>
          </w:tcPr>
          <w:p w:rsidR="00E247E0" w:rsidRPr="004A5E95" w:rsidRDefault="00E247E0" w:rsidP="00911F70">
            <w:pPr>
              <w:spacing w:line="276" w:lineRule="auto"/>
              <w:rPr>
                <w:bCs/>
                <w:sz w:val="22"/>
                <w:szCs w:val="22"/>
              </w:rPr>
            </w:pPr>
          </w:p>
        </w:tc>
      </w:tr>
      <w:tr w:rsidR="00E247E0" w:rsidRPr="00EC135A" w:rsidTr="00911F70">
        <w:trPr>
          <w:cantSplit/>
          <w:trHeight w:val="255"/>
          <w:tblHeader/>
        </w:trPr>
        <w:tc>
          <w:tcPr>
            <w:tcW w:w="1191" w:type="dxa"/>
            <w:vMerge w:val="restart"/>
            <w:noWrap/>
            <w:vAlign w:val="center"/>
          </w:tcPr>
          <w:p w:rsidR="00E247E0" w:rsidRPr="004A5E95" w:rsidRDefault="00E247E0" w:rsidP="00911F70">
            <w:pPr>
              <w:spacing w:line="276" w:lineRule="auto"/>
              <w:rPr>
                <w:bCs/>
                <w:sz w:val="22"/>
                <w:szCs w:val="22"/>
              </w:rPr>
            </w:pPr>
            <w:r w:rsidRPr="004A5E95">
              <w:rPr>
                <w:bCs/>
                <w:sz w:val="22"/>
                <w:szCs w:val="22"/>
              </w:rPr>
              <w:t>ПШ-3</w:t>
            </w:r>
          </w:p>
          <w:p w:rsidR="00E247E0" w:rsidRPr="004A5E95" w:rsidRDefault="00E247E0" w:rsidP="00911F70">
            <w:pPr>
              <w:spacing w:line="276" w:lineRule="auto"/>
              <w:rPr>
                <w:bCs/>
                <w:sz w:val="22"/>
                <w:szCs w:val="22"/>
              </w:rPr>
            </w:pPr>
            <w:r w:rsidRPr="004A5E95">
              <w:rPr>
                <w:bCs/>
                <w:sz w:val="22"/>
                <w:szCs w:val="22"/>
              </w:rPr>
              <w:t>(30-35 см)</w:t>
            </w: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63-50</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29</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7,0</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13,1</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3,6</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5,3</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345</w:t>
            </w:r>
          </w:p>
        </w:tc>
      </w:tr>
      <w:tr w:rsidR="00E247E0" w:rsidRPr="00EC135A" w:rsidTr="00911F70">
        <w:trPr>
          <w:cantSplit/>
          <w:trHeight w:val="378"/>
          <w:tblHeader/>
        </w:trPr>
        <w:tc>
          <w:tcPr>
            <w:tcW w:w="1191" w:type="dxa"/>
            <w:vMerge/>
            <w:noWrap/>
            <w:vAlign w:val="center"/>
          </w:tcPr>
          <w:p w:rsidR="00E247E0" w:rsidRPr="004A5E95" w:rsidRDefault="00E247E0" w:rsidP="00911F70">
            <w:pPr>
              <w:spacing w:line="276" w:lineRule="auto"/>
              <w:rPr>
                <w:bCs/>
                <w:sz w:val="22"/>
                <w:szCs w:val="22"/>
              </w:rPr>
            </w:pP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10-5</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56</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22,0</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15,8</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3,8</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14,5</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611</w:t>
            </w:r>
          </w:p>
        </w:tc>
      </w:tr>
      <w:tr w:rsidR="00E247E0" w:rsidRPr="00EC135A" w:rsidTr="00911F70">
        <w:trPr>
          <w:cantSplit/>
          <w:trHeight w:val="255"/>
          <w:tblHeader/>
        </w:trPr>
        <w:tc>
          <w:tcPr>
            <w:tcW w:w="1191" w:type="dxa"/>
            <w:vMerge/>
            <w:noWrap/>
            <w:vAlign w:val="center"/>
          </w:tcPr>
          <w:p w:rsidR="00E247E0" w:rsidRPr="004A5E95" w:rsidRDefault="00E247E0" w:rsidP="00911F70">
            <w:pPr>
              <w:spacing w:line="276" w:lineRule="auto"/>
              <w:rPr>
                <w:bCs/>
                <w:sz w:val="22"/>
                <w:szCs w:val="22"/>
              </w:rPr>
            </w:pP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5-1</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61</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24,9</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19,2</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5,4</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11,5</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1090</w:t>
            </w:r>
          </w:p>
        </w:tc>
      </w:tr>
      <w:tr w:rsidR="00E247E0" w:rsidRPr="00EC135A" w:rsidTr="00911F70">
        <w:trPr>
          <w:cantSplit/>
          <w:trHeight w:val="255"/>
          <w:tblHeader/>
        </w:trPr>
        <w:tc>
          <w:tcPr>
            <w:tcW w:w="1191" w:type="dxa"/>
            <w:vMerge/>
            <w:noWrap/>
            <w:vAlign w:val="center"/>
          </w:tcPr>
          <w:p w:rsidR="00E247E0" w:rsidRPr="004A5E95" w:rsidRDefault="00E247E0" w:rsidP="00911F70">
            <w:pPr>
              <w:spacing w:line="276" w:lineRule="auto"/>
              <w:rPr>
                <w:bCs/>
                <w:sz w:val="22"/>
                <w:szCs w:val="22"/>
              </w:rPr>
            </w:pP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&lt;1</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83</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32,6</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24,7</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8,3</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17,5</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603</w:t>
            </w:r>
          </w:p>
        </w:tc>
      </w:tr>
      <w:tr w:rsidR="00E247E0" w:rsidRPr="00EC135A" w:rsidTr="00911F70">
        <w:trPr>
          <w:cantSplit/>
          <w:trHeight w:val="255"/>
          <w:tblHeader/>
        </w:trPr>
        <w:tc>
          <w:tcPr>
            <w:tcW w:w="1191" w:type="dxa"/>
            <w:vMerge w:val="restart"/>
            <w:noWrap/>
            <w:vAlign w:val="center"/>
          </w:tcPr>
          <w:p w:rsidR="00E247E0" w:rsidRPr="004A5E95" w:rsidRDefault="00E247E0" w:rsidP="00911F70">
            <w:pPr>
              <w:spacing w:line="276" w:lineRule="auto"/>
              <w:rPr>
                <w:bCs/>
                <w:sz w:val="22"/>
                <w:szCs w:val="22"/>
              </w:rPr>
            </w:pPr>
            <w:r w:rsidRPr="004A5E95">
              <w:rPr>
                <w:bCs/>
                <w:sz w:val="22"/>
                <w:szCs w:val="22"/>
              </w:rPr>
              <w:t xml:space="preserve">ТС1-8 </w:t>
            </w:r>
          </w:p>
          <w:p w:rsidR="00E247E0" w:rsidRPr="004A5E95" w:rsidRDefault="00E247E0" w:rsidP="00911F70">
            <w:pPr>
              <w:spacing w:line="276" w:lineRule="auto"/>
              <w:rPr>
                <w:bCs/>
                <w:sz w:val="22"/>
                <w:szCs w:val="22"/>
              </w:rPr>
            </w:pPr>
            <w:r w:rsidRPr="004A5E95">
              <w:rPr>
                <w:bCs/>
                <w:sz w:val="22"/>
                <w:szCs w:val="22"/>
              </w:rPr>
              <w:t>(30-35 см)</w:t>
            </w: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63-50</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27</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10,7</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8,1</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3,3</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4,9</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120</w:t>
            </w:r>
          </w:p>
        </w:tc>
      </w:tr>
      <w:tr w:rsidR="00E247E0" w:rsidRPr="00EC135A" w:rsidTr="00911F70">
        <w:trPr>
          <w:cantSplit/>
          <w:trHeight w:val="255"/>
          <w:tblHeader/>
        </w:trPr>
        <w:tc>
          <w:tcPr>
            <w:tcW w:w="1191" w:type="dxa"/>
            <w:vMerge/>
            <w:noWrap/>
            <w:vAlign w:val="center"/>
          </w:tcPr>
          <w:p w:rsidR="00E247E0" w:rsidRPr="004A5E95" w:rsidRDefault="00E247E0" w:rsidP="00911F70">
            <w:pPr>
              <w:spacing w:line="276" w:lineRule="auto"/>
              <w:rPr>
                <w:bCs/>
                <w:sz w:val="22"/>
                <w:szCs w:val="22"/>
              </w:rPr>
            </w:pP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10-5</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69</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25,0</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22,3</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7,7</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14,0</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1366</w:t>
            </w:r>
          </w:p>
        </w:tc>
      </w:tr>
      <w:tr w:rsidR="00E247E0" w:rsidRPr="00EC135A" w:rsidTr="00911F70">
        <w:trPr>
          <w:cantSplit/>
          <w:trHeight w:val="255"/>
          <w:tblHeader/>
        </w:trPr>
        <w:tc>
          <w:tcPr>
            <w:tcW w:w="1191" w:type="dxa"/>
            <w:vMerge/>
            <w:noWrap/>
            <w:vAlign w:val="center"/>
          </w:tcPr>
          <w:p w:rsidR="00E247E0" w:rsidRPr="004A5E95" w:rsidRDefault="00E247E0" w:rsidP="00911F70">
            <w:pPr>
              <w:spacing w:line="276" w:lineRule="auto"/>
              <w:rPr>
                <w:bCs/>
                <w:sz w:val="22"/>
                <w:szCs w:val="22"/>
              </w:rPr>
            </w:pP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5-1</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66</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22,8</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22,3</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7,7</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13,2</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611</w:t>
            </w:r>
          </w:p>
        </w:tc>
      </w:tr>
      <w:tr w:rsidR="00E247E0" w:rsidRPr="00EC135A" w:rsidTr="00911F70">
        <w:trPr>
          <w:cantSplit/>
          <w:trHeight w:val="255"/>
          <w:tblHeader/>
        </w:trPr>
        <w:tc>
          <w:tcPr>
            <w:tcW w:w="1191" w:type="dxa"/>
            <w:vMerge/>
            <w:noWrap/>
            <w:vAlign w:val="center"/>
          </w:tcPr>
          <w:p w:rsidR="00E247E0" w:rsidRPr="004A5E95" w:rsidRDefault="00E247E0" w:rsidP="00911F70">
            <w:pPr>
              <w:spacing w:line="276" w:lineRule="auto"/>
              <w:rPr>
                <w:bCs/>
                <w:sz w:val="22"/>
                <w:szCs w:val="22"/>
              </w:rPr>
            </w:pPr>
          </w:p>
        </w:tc>
        <w:tc>
          <w:tcPr>
            <w:tcW w:w="794" w:type="dxa"/>
            <w:noWrap/>
            <w:vAlign w:val="center"/>
          </w:tcPr>
          <w:p w:rsidR="00E247E0" w:rsidRPr="004A5E95" w:rsidRDefault="00E247E0" w:rsidP="00911F70">
            <w:pPr>
              <w:spacing w:line="276" w:lineRule="auto"/>
              <w:jc w:val="center"/>
              <w:rPr>
                <w:bCs/>
                <w:sz w:val="22"/>
                <w:szCs w:val="22"/>
              </w:rPr>
            </w:pPr>
            <w:r w:rsidRPr="004A5E95">
              <w:rPr>
                <w:bCs/>
                <w:sz w:val="22"/>
                <w:szCs w:val="22"/>
              </w:rPr>
              <w:t>&lt;1</w:t>
            </w:r>
          </w:p>
        </w:tc>
        <w:tc>
          <w:tcPr>
            <w:tcW w:w="1134" w:type="dxa"/>
            <w:noWrap/>
            <w:vAlign w:val="center"/>
          </w:tcPr>
          <w:p w:rsidR="00E247E0" w:rsidRPr="004A5E95" w:rsidRDefault="00E247E0" w:rsidP="00911F70">
            <w:pPr>
              <w:spacing w:line="276" w:lineRule="auto"/>
              <w:jc w:val="center"/>
              <w:rPr>
                <w:bCs/>
                <w:sz w:val="22"/>
                <w:szCs w:val="22"/>
              </w:rPr>
            </w:pPr>
            <w:r w:rsidRPr="004A5E95">
              <w:rPr>
                <w:bCs/>
                <w:sz w:val="22"/>
                <w:szCs w:val="22"/>
              </w:rPr>
              <w:t>75</w:t>
            </w:r>
          </w:p>
        </w:tc>
        <w:tc>
          <w:tcPr>
            <w:tcW w:w="1417" w:type="dxa"/>
            <w:noWrap/>
            <w:vAlign w:val="center"/>
          </w:tcPr>
          <w:p w:rsidR="00E247E0" w:rsidRPr="004A5E95" w:rsidRDefault="00E247E0" w:rsidP="00911F70">
            <w:pPr>
              <w:spacing w:line="276" w:lineRule="auto"/>
              <w:jc w:val="center"/>
              <w:rPr>
                <w:bCs/>
                <w:sz w:val="22"/>
                <w:szCs w:val="22"/>
              </w:rPr>
            </w:pPr>
            <w:r w:rsidRPr="004A5E95">
              <w:rPr>
                <w:bCs/>
                <w:sz w:val="22"/>
                <w:szCs w:val="22"/>
              </w:rPr>
              <w:t>30,8</w:t>
            </w:r>
          </w:p>
        </w:tc>
        <w:tc>
          <w:tcPr>
            <w:tcW w:w="993" w:type="dxa"/>
            <w:noWrap/>
            <w:vAlign w:val="center"/>
          </w:tcPr>
          <w:p w:rsidR="00E247E0" w:rsidRPr="004A5E95" w:rsidRDefault="00E247E0" w:rsidP="00911F70">
            <w:pPr>
              <w:spacing w:line="276" w:lineRule="auto"/>
              <w:jc w:val="center"/>
              <w:rPr>
                <w:bCs/>
                <w:sz w:val="22"/>
                <w:szCs w:val="22"/>
              </w:rPr>
            </w:pPr>
            <w:r w:rsidRPr="004A5E95">
              <w:rPr>
                <w:bCs/>
                <w:sz w:val="22"/>
                <w:szCs w:val="22"/>
              </w:rPr>
              <w:t>24,8</w:t>
            </w:r>
          </w:p>
        </w:tc>
        <w:tc>
          <w:tcPr>
            <w:tcW w:w="1275" w:type="dxa"/>
            <w:noWrap/>
            <w:vAlign w:val="center"/>
          </w:tcPr>
          <w:p w:rsidR="00E247E0" w:rsidRPr="004A5E95" w:rsidRDefault="00E247E0" w:rsidP="00911F70">
            <w:pPr>
              <w:spacing w:line="276" w:lineRule="auto"/>
              <w:jc w:val="center"/>
              <w:rPr>
                <w:bCs/>
                <w:sz w:val="22"/>
                <w:szCs w:val="22"/>
              </w:rPr>
            </w:pPr>
            <w:r w:rsidRPr="004A5E95">
              <w:rPr>
                <w:bCs/>
                <w:sz w:val="22"/>
                <w:szCs w:val="22"/>
              </w:rPr>
              <w:t>7,9</w:t>
            </w:r>
          </w:p>
        </w:tc>
        <w:tc>
          <w:tcPr>
            <w:tcW w:w="1276" w:type="dxa"/>
            <w:noWrap/>
            <w:vAlign w:val="center"/>
          </w:tcPr>
          <w:p w:rsidR="00E247E0" w:rsidRPr="004A5E95" w:rsidRDefault="00E247E0" w:rsidP="00911F70">
            <w:pPr>
              <w:spacing w:line="276" w:lineRule="auto"/>
              <w:jc w:val="center"/>
              <w:rPr>
                <w:bCs/>
                <w:sz w:val="22"/>
                <w:szCs w:val="22"/>
              </w:rPr>
            </w:pPr>
            <w:r w:rsidRPr="004A5E95">
              <w:rPr>
                <w:bCs/>
                <w:sz w:val="22"/>
                <w:szCs w:val="22"/>
              </w:rPr>
              <w:t>11,6</w:t>
            </w:r>
          </w:p>
        </w:tc>
        <w:tc>
          <w:tcPr>
            <w:tcW w:w="1701" w:type="dxa"/>
            <w:noWrap/>
            <w:vAlign w:val="center"/>
          </w:tcPr>
          <w:p w:rsidR="00E247E0" w:rsidRPr="004A5E95" w:rsidRDefault="00E247E0" w:rsidP="00911F70">
            <w:pPr>
              <w:spacing w:line="276" w:lineRule="auto"/>
              <w:jc w:val="center"/>
              <w:rPr>
                <w:bCs/>
                <w:sz w:val="22"/>
                <w:szCs w:val="22"/>
              </w:rPr>
            </w:pPr>
            <w:r w:rsidRPr="004A5E95">
              <w:rPr>
                <w:bCs/>
                <w:sz w:val="22"/>
                <w:szCs w:val="22"/>
              </w:rPr>
              <w:t>483</w:t>
            </w:r>
          </w:p>
        </w:tc>
      </w:tr>
    </w:tbl>
    <w:p w:rsidR="004A5E95" w:rsidRPr="00911F70" w:rsidRDefault="004A5E95" w:rsidP="0083092F">
      <w:pPr>
        <w:spacing w:line="360" w:lineRule="auto"/>
        <w:rPr>
          <w:sz w:val="22"/>
          <w:szCs w:val="22"/>
        </w:rPr>
      </w:pPr>
      <w:r w:rsidRPr="00911F70">
        <w:rPr>
          <w:sz w:val="22"/>
          <w:szCs w:val="22"/>
        </w:rPr>
        <w:t xml:space="preserve">Примечание: </w:t>
      </w:r>
    </w:p>
    <w:p w:rsidR="00E247E0" w:rsidRPr="00911F70" w:rsidRDefault="00E247E0" w:rsidP="004A5E95">
      <w:pPr>
        <w:pStyle w:val="a4"/>
        <w:numPr>
          <w:ilvl w:val="0"/>
          <w:numId w:val="40"/>
        </w:numPr>
        <w:spacing w:line="360" w:lineRule="auto"/>
        <w:rPr>
          <w:sz w:val="22"/>
          <w:szCs w:val="22"/>
        </w:rPr>
      </w:pPr>
      <w:r w:rsidRPr="00911F70">
        <w:rPr>
          <w:sz w:val="22"/>
          <w:szCs w:val="22"/>
        </w:rPr>
        <w:t>минералогический состав различных гранулометрических фракций определен Н.П. Чижиковой</w:t>
      </w:r>
      <w:r w:rsidR="004A5E95" w:rsidRPr="00911F70">
        <w:rPr>
          <w:sz w:val="22"/>
          <w:szCs w:val="22"/>
        </w:rPr>
        <w:t>;</w:t>
      </w:r>
    </w:p>
    <w:p w:rsidR="00E247E0" w:rsidRPr="00911F70" w:rsidRDefault="00E247E0" w:rsidP="004A5E95">
      <w:pPr>
        <w:pStyle w:val="a4"/>
        <w:numPr>
          <w:ilvl w:val="0"/>
          <w:numId w:val="40"/>
        </w:numPr>
        <w:spacing w:line="360" w:lineRule="auto"/>
        <w:rPr>
          <w:sz w:val="22"/>
          <w:szCs w:val="22"/>
        </w:rPr>
      </w:pPr>
      <w:r w:rsidRPr="00911F70">
        <w:rPr>
          <w:sz w:val="22"/>
          <w:szCs w:val="22"/>
        </w:rPr>
        <w:t>фракции почвы выделены А.Г. Волосовым и Н.П. Чижиковой</w:t>
      </w:r>
      <w:r w:rsidR="004A5E95" w:rsidRPr="00911F70">
        <w:rPr>
          <w:sz w:val="22"/>
          <w:szCs w:val="22"/>
        </w:rPr>
        <w:t>.</w:t>
      </w:r>
      <w:r w:rsidRPr="00911F70">
        <w:rPr>
          <w:sz w:val="22"/>
          <w:szCs w:val="22"/>
        </w:rPr>
        <w:t xml:space="preserve"> </w:t>
      </w:r>
    </w:p>
    <w:p w:rsidR="00E247E0" w:rsidRPr="00EC135A" w:rsidRDefault="00E247E0" w:rsidP="0083092F">
      <w:pPr>
        <w:spacing w:line="360" w:lineRule="auto"/>
        <w:ind w:firstLine="567"/>
        <w:rPr>
          <w:sz w:val="24"/>
          <w:szCs w:val="24"/>
        </w:rPr>
      </w:pPr>
      <w:r w:rsidRPr="00EC135A">
        <w:rPr>
          <w:sz w:val="24"/>
          <w:szCs w:val="24"/>
        </w:rPr>
        <w:t>Анализ показывает, что в тонких фракциях рост активности, как правило, коррелир</w:t>
      </w:r>
      <w:r w:rsidR="00816925">
        <w:rPr>
          <w:sz w:val="24"/>
          <w:szCs w:val="24"/>
        </w:rPr>
        <w:t>ует с долей гидрослюд (рисунок 4</w:t>
      </w:r>
      <w:r w:rsidRPr="00EC135A">
        <w:rPr>
          <w:sz w:val="24"/>
          <w:szCs w:val="24"/>
        </w:rPr>
        <w:t>.1</w:t>
      </w:r>
      <w:r w:rsidR="00816925">
        <w:rPr>
          <w:sz w:val="24"/>
          <w:szCs w:val="24"/>
        </w:rPr>
        <w:t>9</w:t>
      </w:r>
      <w:r w:rsidRPr="00EC135A">
        <w:rPr>
          <w:sz w:val="24"/>
          <w:szCs w:val="24"/>
        </w:rPr>
        <w:t xml:space="preserve">), что обусловлено явлением их повышенной обменной сорбции, </w:t>
      </w:r>
      <w:r w:rsidR="00EF15B1" w:rsidRPr="00EF15B1">
        <w:rPr>
          <w:sz w:val="24"/>
          <w:szCs w:val="24"/>
        </w:rPr>
        <w:t>[</w:t>
      </w:r>
      <w:r w:rsidRPr="00EC135A">
        <w:rPr>
          <w:sz w:val="24"/>
          <w:szCs w:val="24"/>
          <w:lang w:val="en-US"/>
        </w:rPr>
        <w:t>Cornell</w:t>
      </w:r>
      <w:r w:rsidR="00EF15B1">
        <w:rPr>
          <w:sz w:val="24"/>
          <w:szCs w:val="24"/>
        </w:rPr>
        <w:t>, 1993]</w:t>
      </w:r>
      <w:r w:rsidRPr="00EC135A">
        <w:rPr>
          <w:sz w:val="24"/>
          <w:szCs w:val="24"/>
        </w:rPr>
        <w:t xml:space="preserve">. </w:t>
      </w:r>
    </w:p>
    <w:p w:rsidR="00E247E0" w:rsidRPr="00FF4F04" w:rsidRDefault="00FF4F04" w:rsidP="00793A3C">
      <w:pPr>
        <w:spacing w:line="360" w:lineRule="auto"/>
        <w:ind w:firstLine="567"/>
        <w:jc w:val="center"/>
        <w:rPr>
          <w:bCs/>
          <w:sz w:val="24"/>
          <w:szCs w:val="24"/>
        </w:rPr>
      </w:pPr>
      <w:r>
        <w:rPr>
          <w:bCs/>
          <w:noProof/>
          <w:sz w:val="24"/>
          <w:szCs w:val="24"/>
        </w:rPr>
        <w:drawing>
          <wp:inline distT="0" distB="0" distL="0" distR="0" wp14:anchorId="34580252" wp14:editId="2F5DD610">
            <wp:extent cx="4074294" cy="2387600"/>
            <wp:effectExtent l="0" t="0" r="0" b="0"/>
            <wp:docPr id="11" name="Рисунок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1"/>
                    <pic:cNvPicPr>
                      <a:picLocks noChangeAspect="1" noChangeArrowheads="1"/>
                    </pic:cNvPicPr>
                  </pic:nvPicPr>
                  <pic:blipFill>
                    <a:blip r:embed="rId87">
                      <a:extLst>
                        <a:ext uri="{28A0092B-C50C-407E-A947-70E740481C1C}">
                          <a14:useLocalDpi xmlns:a14="http://schemas.microsoft.com/office/drawing/2010/main" val="0"/>
                        </a:ext>
                      </a:extLst>
                    </a:blip>
                    <a:srcRect/>
                    <a:stretch>
                      <a:fillRect/>
                    </a:stretch>
                  </pic:blipFill>
                  <pic:spPr bwMode="auto">
                    <a:xfrm>
                      <a:off x="0" y="0"/>
                      <a:ext cx="4077999" cy="2389771"/>
                    </a:xfrm>
                    <a:prstGeom prst="rect">
                      <a:avLst/>
                    </a:prstGeom>
                    <a:noFill/>
                  </pic:spPr>
                </pic:pic>
              </a:graphicData>
            </a:graphic>
          </wp:inline>
        </w:drawing>
      </w:r>
    </w:p>
    <w:p w:rsidR="00E247E0" w:rsidRDefault="003C61A2" w:rsidP="003C61A2">
      <w:pPr>
        <w:spacing w:line="360" w:lineRule="auto"/>
        <w:jc w:val="center"/>
        <w:rPr>
          <w:bCs/>
          <w:sz w:val="24"/>
          <w:szCs w:val="24"/>
        </w:rPr>
      </w:pPr>
      <w:r w:rsidRPr="003C61A2">
        <w:rPr>
          <w:sz w:val="24"/>
          <w:szCs w:val="24"/>
        </w:rPr>
        <w:t>Рисунок 4.19</w:t>
      </w:r>
      <w:r w:rsidR="00911F70">
        <w:rPr>
          <w:sz w:val="24"/>
          <w:szCs w:val="24"/>
        </w:rPr>
        <w:t>.</w:t>
      </w:r>
      <w:r w:rsidR="00E247E0" w:rsidRPr="003C61A2">
        <w:rPr>
          <w:bCs/>
          <w:sz w:val="24"/>
          <w:szCs w:val="24"/>
        </w:rPr>
        <w:t xml:space="preserve"> Доля гидрослюд в тонких фракциях (&lt;</w:t>
      </w:r>
      <w:r w:rsidR="00FF4F04">
        <w:rPr>
          <w:bCs/>
          <w:sz w:val="24"/>
          <w:szCs w:val="24"/>
        </w:rPr>
        <w:t xml:space="preserve">10 </w:t>
      </w:r>
      <w:r w:rsidR="00E247E0" w:rsidRPr="003C61A2">
        <w:rPr>
          <w:bCs/>
          <w:sz w:val="24"/>
          <w:szCs w:val="24"/>
        </w:rPr>
        <w:t xml:space="preserve">мкм) загрязненных почвенных горизонтов и активность </w:t>
      </w:r>
      <w:r w:rsidR="00E247E0" w:rsidRPr="003C61A2">
        <w:rPr>
          <w:bCs/>
          <w:sz w:val="24"/>
          <w:szCs w:val="24"/>
          <w:lang w:val="en-US"/>
        </w:rPr>
        <w:t>Cs</w:t>
      </w:r>
      <w:r w:rsidR="00E247E0" w:rsidRPr="003C61A2">
        <w:rPr>
          <w:bCs/>
          <w:sz w:val="24"/>
          <w:szCs w:val="24"/>
        </w:rPr>
        <w:t xml:space="preserve">-137 в этих </w:t>
      </w:r>
      <w:r w:rsidR="00BE3F5C">
        <w:rPr>
          <w:bCs/>
          <w:sz w:val="24"/>
          <w:szCs w:val="24"/>
        </w:rPr>
        <w:t>фракциях</w:t>
      </w:r>
    </w:p>
    <w:p w:rsidR="00BE3F5C" w:rsidRDefault="00BE3F5C" w:rsidP="003C61A2">
      <w:pPr>
        <w:spacing w:line="360" w:lineRule="auto"/>
        <w:jc w:val="center"/>
        <w:rPr>
          <w:bCs/>
          <w:sz w:val="24"/>
          <w:szCs w:val="24"/>
        </w:rPr>
      </w:pPr>
    </w:p>
    <w:p w:rsidR="00E247E0" w:rsidRDefault="00E262E3" w:rsidP="005C56C3">
      <w:pPr>
        <w:pStyle w:val="4"/>
        <w:rPr>
          <w:lang w:val="ru-RU"/>
        </w:rPr>
      </w:pPr>
      <w:r w:rsidRPr="00360234">
        <w:rPr>
          <w:lang w:val="ru-RU"/>
        </w:rPr>
        <w:t xml:space="preserve">4.2.2.2 </w:t>
      </w:r>
      <w:r w:rsidR="00BB1855" w:rsidRPr="00360234">
        <w:rPr>
          <w:lang w:val="ru-RU"/>
        </w:rPr>
        <w:t>Аккумуляция</w:t>
      </w:r>
      <w:r w:rsidR="00E247E0" w:rsidRPr="00360234">
        <w:rPr>
          <w:lang w:val="ru-RU"/>
        </w:rPr>
        <w:t xml:space="preserve"> радиоцезия </w:t>
      </w:r>
      <w:r w:rsidR="00BB1855" w:rsidRPr="00360234">
        <w:rPr>
          <w:lang w:val="ru-RU"/>
        </w:rPr>
        <w:t>растениями</w:t>
      </w:r>
    </w:p>
    <w:p w:rsidR="00E14585" w:rsidRPr="00E14585" w:rsidRDefault="00E14585" w:rsidP="00E14585">
      <w:pPr>
        <w:rPr>
          <w:lang w:eastAsia="en-US"/>
        </w:rPr>
      </w:pPr>
    </w:p>
    <w:p w:rsidR="00E247E0" w:rsidRDefault="00BB1855" w:rsidP="0083092F">
      <w:pPr>
        <w:spacing w:line="360" w:lineRule="auto"/>
        <w:ind w:firstLine="567"/>
        <w:rPr>
          <w:sz w:val="24"/>
          <w:szCs w:val="24"/>
        </w:rPr>
      </w:pPr>
      <w:r>
        <w:rPr>
          <w:sz w:val="24"/>
          <w:szCs w:val="24"/>
        </w:rPr>
        <w:t>С</w:t>
      </w:r>
      <w:r w:rsidR="00E247E0" w:rsidRPr="00EC135A">
        <w:rPr>
          <w:sz w:val="24"/>
          <w:szCs w:val="24"/>
        </w:rPr>
        <w:t>одержание Cs-137 в растительности типичных зонал</w:t>
      </w:r>
      <w:r>
        <w:rPr>
          <w:sz w:val="24"/>
          <w:szCs w:val="24"/>
        </w:rPr>
        <w:t>ьных видов, как и в почвах, так</w:t>
      </w:r>
      <w:r w:rsidR="00E247E0" w:rsidRPr="00EC135A">
        <w:rPr>
          <w:sz w:val="24"/>
          <w:szCs w:val="24"/>
        </w:rPr>
        <w:t xml:space="preserve">же варьировало в весьма широких </w:t>
      </w:r>
      <w:r w:rsidR="00E247E0" w:rsidRPr="00C229A6">
        <w:rPr>
          <w:sz w:val="24"/>
          <w:szCs w:val="24"/>
        </w:rPr>
        <w:t>пределах (таблица</w:t>
      </w:r>
      <w:r w:rsidR="00E247E0" w:rsidRPr="00EC135A">
        <w:rPr>
          <w:sz w:val="24"/>
          <w:szCs w:val="24"/>
        </w:rPr>
        <w:t xml:space="preserve"> </w:t>
      </w:r>
      <w:r w:rsidR="00C229A6">
        <w:rPr>
          <w:sz w:val="24"/>
          <w:szCs w:val="24"/>
        </w:rPr>
        <w:t>4.9</w:t>
      </w:r>
      <w:r w:rsidR="00E247E0" w:rsidRPr="00EC135A">
        <w:rPr>
          <w:sz w:val="24"/>
          <w:szCs w:val="24"/>
        </w:rPr>
        <w:t>).</w:t>
      </w:r>
    </w:p>
    <w:p w:rsidR="00FF4F04" w:rsidRDefault="00FF4F04" w:rsidP="0083092F">
      <w:pPr>
        <w:spacing w:line="360" w:lineRule="auto"/>
        <w:ind w:firstLine="567"/>
        <w:rPr>
          <w:sz w:val="24"/>
          <w:szCs w:val="24"/>
        </w:rPr>
      </w:pPr>
    </w:p>
    <w:p w:rsidR="00E247E0" w:rsidRPr="00EC135A" w:rsidRDefault="00E247E0" w:rsidP="0083092F">
      <w:pPr>
        <w:spacing w:line="360" w:lineRule="auto"/>
        <w:rPr>
          <w:sz w:val="24"/>
          <w:szCs w:val="24"/>
        </w:rPr>
      </w:pPr>
      <w:r w:rsidRPr="00C229A6">
        <w:rPr>
          <w:sz w:val="24"/>
          <w:szCs w:val="24"/>
        </w:rPr>
        <w:t xml:space="preserve">Таблица </w:t>
      </w:r>
      <w:r w:rsidR="00C229A6" w:rsidRPr="00C229A6">
        <w:rPr>
          <w:sz w:val="24"/>
          <w:szCs w:val="24"/>
        </w:rPr>
        <w:t>4</w:t>
      </w:r>
      <w:r w:rsidR="00FF4F04">
        <w:rPr>
          <w:sz w:val="24"/>
          <w:szCs w:val="24"/>
        </w:rPr>
        <w:t>.9</w:t>
      </w:r>
      <w:r w:rsidRPr="00EC135A">
        <w:rPr>
          <w:sz w:val="24"/>
          <w:szCs w:val="24"/>
        </w:rPr>
        <w:t xml:space="preserve"> Удельная активность некоторых систематических групп растений </w:t>
      </w:r>
    </w:p>
    <w:tbl>
      <w:tblPr>
        <w:tblW w:w="9371" w:type="dxa"/>
        <w:tblInd w:w="93" w:type="dxa"/>
        <w:tblBorders>
          <w:top w:val="single" w:sz="4" w:space="0" w:color="auto"/>
          <w:bottom w:val="single" w:sz="4" w:space="0" w:color="auto"/>
          <w:insideH w:val="single" w:sz="4" w:space="0" w:color="auto"/>
        </w:tblBorders>
        <w:tblLayout w:type="fixed"/>
        <w:tblLook w:val="04A0" w:firstRow="1" w:lastRow="0" w:firstColumn="1" w:lastColumn="0" w:noHBand="0" w:noVBand="1"/>
      </w:tblPr>
      <w:tblGrid>
        <w:gridCol w:w="3276"/>
        <w:gridCol w:w="1701"/>
        <w:gridCol w:w="1417"/>
        <w:gridCol w:w="1559"/>
        <w:gridCol w:w="1418"/>
      </w:tblGrid>
      <w:tr w:rsidR="00E247E0" w:rsidRPr="00EC135A" w:rsidTr="00911F70">
        <w:trPr>
          <w:trHeight w:val="570"/>
        </w:trPr>
        <w:tc>
          <w:tcPr>
            <w:tcW w:w="3276" w:type="dxa"/>
            <w:vMerge w:val="restart"/>
            <w:noWrap/>
            <w:vAlign w:val="center"/>
            <w:hideMark/>
          </w:tcPr>
          <w:p w:rsidR="00E247E0" w:rsidRPr="00EC135A" w:rsidRDefault="00E247E0" w:rsidP="0083092F">
            <w:pPr>
              <w:jc w:val="center"/>
              <w:rPr>
                <w:color w:val="000000"/>
                <w:sz w:val="24"/>
                <w:szCs w:val="24"/>
              </w:rPr>
            </w:pPr>
            <w:r w:rsidRPr="00EC135A">
              <w:rPr>
                <w:color w:val="000000"/>
                <w:sz w:val="24"/>
                <w:szCs w:val="24"/>
              </w:rPr>
              <w:t>Местоположение ландшафтных профилей (число тестовых участков)</w:t>
            </w:r>
          </w:p>
        </w:tc>
        <w:tc>
          <w:tcPr>
            <w:tcW w:w="1701" w:type="dxa"/>
            <w:vMerge w:val="restart"/>
            <w:noWrap/>
            <w:vAlign w:val="center"/>
            <w:hideMark/>
          </w:tcPr>
          <w:p w:rsidR="00E247E0" w:rsidRPr="00EC135A" w:rsidRDefault="00E247E0" w:rsidP="0083092F">
            <w:pPr>
              <w:rPr>
                <w:color w:val="000000"/>
                <w:sz w:val="24"/>
                <w:szCs w:val="24"/>
              </w:rPr>
            </w:pPr>
            <w:r w:rsidRPr="00EC135A">
              <w:rPr>
                <w:color w:val="000000"/>
                <w:sz w:val="24"/>
                <w:szCs w:val="24"/>
                <w:vertAlign w:val="superscript"/>
              </w:rPr>
              <w:t>137</w:t>
            </w:r>
            <w:r w:rsidRPr="00EC135A">
              <w:rPr>
                <w:color w:val="000000"/>
                <w:sz w:val="24"/>
                <w:szCs w:val="24"/>
              </w:rPr>
              <w:t>Cs в почвах (Бк/кг)</w:t>
            </w:r>
          </w:p>
        </w:tc>
        <w:tc>
          <w:tcPr>
            <w:tcW w:w="4394" w:type="dxa"/>
            <w:gridSpan w:val="3"/>
            <w:noWrap/>
            <w:vAlign w:val="center"/>
            <w:hideMark/>
          </w:tcPr>
          <w:p w:rsidR="00E247E0" w:rsidRPr="00EC135A" w:rsidRDefault="00E247E0" w:rsidP="0083092F">
            <w:pPr>
              <w:jc w:val="center"/>
              <w:rPr>
                <w:color w:val="000000"/>
                <w:sz w:val="24"/>
                <w:szCs w:val="24"/>
              </w:rPr>
            </w:pPr>
            <w:r w:rsidRPr="00EC135A">
              <w:rPr>
                <w:color w:val="000000"/>
                <w:sz w:val="24"/>
                <w:szCs w:val="24"/>
                <w:vertAlign w:val="superscript"/>
              </w:rPr>
              <w:t>137</w:t>
            </w:r>
            <w:r w:rsidRPr="00EC135A">
              <w:rPr>
                <w:color w:val="000000"/>
                <w:sz w:val="24"/>
                <w:szCs w:val="24"/>
              </w:rPr>
              <w:t>Cs в группах растений (Бк/кг)</w:t>
            </w:r>
          </w:p>
        </w:tc>
      </w:tr>
      <w:tr w:rsidR="00E247E0" w:rsidRPr="00EC135A" w:rsidTr="00911F70">
        <w:trPr>
          <w:trHeight w:val="315"/>
        </w:trPr>
        <w:tc>
          <w:tcPr>
            <w:tcW w:w="3276" w:type="dxa"/>
            <w:vMerge/>
            <w:noWrap/>
            <w:vAlign w:val="center"/>
            <w:hideMark/>
          </w:tcPr>
          <w:p w:rsidR="00E247E0" w:rsidRPr="00EC135A" w:rsidRDefault="00E247E0" w:rsidP="0083092F">
            <w:pPr>
              <w:jc w:val="center"/>
              <w:rPr>
                <w:color w:val="000000"/>
                <w:sz w:val="24"/>
                <w:szCs w:val="24"/>
              </w:rPr>
            </w:pPr>
          </w:p>
        </w:tc>
        <w:tc>
          <w:tcPr>
            <w:tcW w:w="1701" w:type="dxa"/>
            <w:vMerge/>
            <w:noWrap/>
            <w:vAlign w:val="center"/>
            <w:hideMark/>
          </w:tcPr>
          <w:p w:rsidR="00E247E0" w:rsidRPr="00EC135A" w:rsidRDefault="00E247E0" w:rsidP="0083092F">
            <w:pPr>
              <w:rPr>
                <w:color w:val="000000"/>
                <w:sz w:val="24"/>
                <w:szCs w:val="24"/>
              </w:rPr>
            </w:pPr>
          </w:p>
        </w:tc>
        <w:tc>
          <w:tcPr>
            <w:tcW w:w="1417" w:type="dxa"/>
            <w:noWrap/>
            <w:vAlign w:val="center"/>
            <w:hideMark/>
          </w:tcPr>
          <w:p w:rsidR="00E247E0" w:rsidRPr="00EC135A" w:rsidRDefault="00E247E0" w:rsidP="0083092F">
            <w:pPr>
              <w:rPr>
                <w:color w:val="000000"/>
                <w:sz w:val="24"/>
                <w:szCs w:val="24"/>
              </w:rPr>
            </w:pPr>
            <w:r w:rsidRPr="00EC135A">
              <w:rPr>
                <w:color w:val="000000"/>
                <w:sz w:val="24"/>
                <w:szCs w:val="24"/>
              </w:rPr>
              <w:t>Мхи</w:t>
            </w:r>
          </w:p>
        </w:tc>
        <w:tc>
          <w:tcPr>
            <w:tcW w:w="1559" w:type="dxa"/>
            <w:noWrap/>
            <w:vAlign w:val="center"/>
            <w:hideMark/>
          </w:tcPr>
          <w:p w:rsidR="00E247E0" w:rsidRPr="00EC135A" w:rsidRDefault="00E247E0" w:rsidP="0083092F">
            <w:pPr>
              <w:rPr>
                <w:color w:val="000000"/>
                <w:sz w:val="24"/>
                <w:szCs w:val="24"/>
              </w:rPr>
            </w:pPr>
            <w:r w:rsidRPr="00EC135A">
              <w:rPr>
                <w:color w:val="000000"/>
                <w:sz w:val="24"/>
                <w:szCs w:val="24"/>
              </w:rPr>
              <w:t>Ивы (листья)</w:t>
            </w:r>
          </w:p>
        </w:tc>
        <w:tc>
          <w:tcPr>
            <w:tcW w:w="1418" w:type="dxa"/>
            <w:noWrap/>
            <w:vAlign w:val="center"/>
            <w:hideMark/>
          </w:tcPr>
          <w:p w:rsidR="00E247E0" w:rsidRPr="00EC135A" w:rsidRDefault="00E247E0" w:rsidP="0083092F">
            <w:pPr>
              <w:rPr>
                <w:color w:val="000000"/>
                <w:sz w:val="24"/>
                <w:szCs w:val="24"/>
              </w:rPr>
            </w:pPr>
            <w:r w:rsidRPr="00EC135A">
              <w:rPr>
                <w:color w:val="000000"/>
                <w:sz w:val="24"/>
                <w:szCs w:val="24"/>
              </w:rPr>
              <w:t>Хвощи</w:t>
            </w:r>
          </w:p>
        </w:tc>
      </w:tr>
      <w:tr w:rsidR="00E247E0" w:rsidRPr="00EC135A" w:rsidTr="00911F70">
        <w:trPr>
          <w:trHeight w:val="1520"/>
        </w:trPr>
        <w:tc>
          <w:tcPr>
            <w:tcW w:w="3276" w:type="dxa"/>
            <w:noWrap/>
            <w:vAlign w:val="center"/>
            <w:hideMark/>
          </w:tcPr>
          <w:p w:rsidR="00E247E0" w:rsidRPr="00EC135A" w:rsidRDefault="00E247E0" w:rsidP="002515E6">
            <w:pPr>
              <w:rPr>
                <w:color w:val="000000"/>
                <w:sz w:val="24"/>
                <w:szCs w:val="24"/>
              </w:rPr>
            </w:pPr>
            <w:r w:rsidRPr="00EC135A">
              <w:rPr>
                <w:color w:val="000000"/>
                <w:sz w:val="24"/>
                <w:szCs w:val="24"/>
              </w:rPr>
              <w:t>Фронтальная дельта р. Енисей, п. Усть-Порт, элювиальные и элювиально-аккумулятивные ландшафты высоких террас (6)</w:t>
            </w:r>
          </w:p>
        </w:tc>
        <w:tc>
          <w:tcPr>
            <w:tcW w:w="1701" w:type="dxa"/>
            <w:noWrap/>
            <w:vAlign w:val="center"/>
            <w:hideMark/>
          </w:tcPr>
          <w:p w:rsidR="00E247E0" w:rsidRPr="00EC135A" w:rsidRDefault="00E247E0" w:rsidP="0083092F">
            <w:pPr>
              <w:jc w:val="center"/>
              <w:rPr>
                <w:color w:val="000000"/>
                <w:sz w:val="24"/>
                <w:szCs w:val="24"/>
              </w:rPr>
            </w:pPr>
            <w:r w:rsidRPr="00EC135A">
              <w:rPr>
                <w:color w:val="000000"/>
                <w:sz w:val="24"/>
                <w:szCs w:val="24"/>
                <w:lang w:val="en-US"/>
              </w:rPr>
              <w:t>1,3-282</w:t>
            </w:r>
          </w:p>
        </w:tc>
        <w:tc>
          <w:tcPr>
            <w:tcW w:w="1417" w:type="dxa"/>
            <w:noWrap/>
            <w:vAlign w:val="center"/>
            <w:hideMark/>
          </w:tcPr>
          <w:p w:rsidR="00E247E0" w:rsidRPr="00EC135A" w:rsidRDefault="00E247E0" w:rsidP="0083092F">
            <w:pPr>
              <w:jc w:val="center"/>
              <w:rPr>
                <w:color w:val="000000"/>
                <w:sz w:val="24"/>
                <w:szCs w:val="24"/>
              </w:rPr>
            </w:pPr>
            <w:r w:rsidRPr="00EC135A">
              <w:rPr>
                <w:color w:val="000000"/>
                <w:sz w:val="24"/>
                <w:szCs w:val="24"/>
                <w:lang w:val="en-US"/>
              </w:rPr>
              <w:t>10-137</w:t>
            </w:r>
          </w:p>
        </w:tc>
        <w:tc>
          <w:tcPr>
            <w:tcW w:w="1559" w:type="dxa"/>
            <w:noWrap/>
            <w:vAlign w:val="center"/>
            <w:hideMark/>
          </w:tcPr>
          <w:p w:rsidR="00E247E0" w:rsidRPr="00EC135A" w:rsidRDefault="00E247E0" w:rsidP="0083092F">
            <w:pPr>
              <w:jc w:val="center"/>
              <w:rPr>
                <w:color w:val="000000"/>
                <w:sz w:val="24"/>
                <w:szCs w:val="24"/>
              </w:rPr>
            </w:pPr>
            <w:r w:rsidRPr="00EC135A">
              <w:rPr>
                <w:color w:val="000000"/>
                <w:sz w:val="24"/>
                <w:szCs w:val="24"/>
                <w:lang w:val="en-US"/>
              </w:rPr>
              <w:t>26-108</w:t>
            </w:r>
          </w:p>
        </w:tc>
        <w:tc>
          <w:tcPr>
            <w:tcW w:w="1418" w:type="dxa"/>
            <w:noWrap/>
            <w:vAlign w:val="center"/>
            <w:hideMark/>
          </w:tcPr>
          <w:p w:rsidR="00E247E0" w:rsidRPr="00EC135A" w:rsidRDefault="00E247E0" w:rsidP="0083092F">
            <w:pPr>
              <w:jc w:val="center"/>
              <w:rPr>
                <w:color w:val="000000"/>
                <w:sz w:val="24"/>
                <w:szCs w:val="24"/>
              </w:rPr>
            </w:pPr>
            <w:r w:rsidRPr="00EC135A">
              <w:rPr>
                <w:color w:val="000000"/>
                <w:sz w:val="24"/>
                <w:szCs w:val="24"/>
                <w:lang w:val="en-US"/>
              </w:rPr>
              <w:t>12-53</w:t>
            </w:r>
          </w:p>
        </w:tc>
      </w:tr>
      <w:tr w:rsidR="00E247E0" w:rsidRPr="00EC135A" w:rsidTr="00911F70">
        <w:trPr>
          <w:trHeight w:val="765"/>
        </w:trPr>
        <w:tc>
          <w:tcPr>
            <w:tcW w:w="3276" w:type="dxa"/>
            <w:noWrap/>
            <w:vAlign w:val="center"/>
            <w:hideMark/>
          </w:tcPr>
          <w:p w:rsidR="00E247E0" w:rsidRPr="00EC135A" w:rsidRDefault="00E247E0" w:rsidP="002515E6">
            <w:pPr>
              <w:rPr>
                <w:color w:val="000000"/>
                <w:sz w:val="24"/>
                <w:szCs w:val="24"/>
              </w:rPr>
            </w:pPr>
            <w:r w:rsidRPr="00EC135A">
              <w:rPr>
                <w:color w:val="000000"/>
                <w:sz w:val="24"/>
                <w:szCs w:val="24"/>
              </w:rPr>
              <w:t>Там же, правобережные пойменные ландшафты (5)</w:t>
            </w:r>
          </w:p>
        </w:tc>
        <w:tc>
          <w:tcPr>
            <w:tcW w:w="1701" w:type="dxa"/>
            <w:noWrap/>
            <w:vAlign w:val="center"/>
            <w:hideMark/>
          </w:tcPr>
          <w:p w:rsidR="00E247E0" w:rsidRPr="00EC135A" w:rsidRDefault="00E247E0" w:rsidP="0083092F">
            <w:pPr>
              <w:jc w:val="center"/>
              <w:rPr>
                <w:color w:val="000000"/>
                <w:sz w:val="24"/>
                <w:szCs w:val="24"/>
              </w:rPr>
            </w:pPr>
            <w:r w:rsidRPr="00EC135A">
              <w:rPr>
                <w:color w:val="000000"/>
                <w:sz w:val="24"/>
                <w:szCs w:val="24"/>
              </w:rPr>
              <w:t>0,2-117</w:t>
            </w:r>
          </w:p>
        </w:tc>
        <w:tc>
          <w:tcPr>
            <w:tcW w:w="1417" w:type="dxa"/>
            <w:noWrap/>
            <w:vAlign w:val="center"/>
            <w:hideMark/>
          </w:tcPr>
          <w:p w:rsidR="00E247E0" w:rsidRPr="00EC135A" w:rsidRDefault="00E247E0" w:rsidP="0083092F">
            <w:pPr>
              <w:jc w:val="center"/>
              <w:rPr>
                <w:color w:val="000000"/>
                <w:sz w:val="24"/>
                <w:szCs w:val="24"/>
              </w:rPr>
            </w:pPr>
            <w:r w:rsidRPr="00EC135A">
              <w:rPr>
                <w:color w:val="000000"/>
                <w:sz w:val="24"/>
                <w:szCs w:val="24"/>
              </w:rPr>
              <w:t>30; 49 (2)</w:t>
            </w:r>
          </w:p>
        </w:tc>
        <w:tc>
          <w:tcPr>
            <w:tcW w:w="1559" w:type="dxa"/>
            <w:noWrap/>
            <w:vAlign w:val="center"/>
            <w:hideMark/>
          </w:tcPr>
          <w:p w:rsidR="00E247E0" w:rsidRPr="00EC135A" w:rsidRDefault="00E247E0" w:rsidP="0083092F">
            <w:pPr>
              <w:jc w:val="center"/>
              <w:rPr>
                <w:color w:val="000000"/>
                <w:sz w:val="24"/>
                <w:szCs w:val="24"/>
              </w:rPr>
            </w:pPr>
            <w:r w:rsidRPr="00EC135A">
              <w:rPr>
                <w:color w:val="000000"/>
                <w:sz w:val="24"/>
                <w:szCs w:val="24"/>
              </w:rPr>
              <w:t>21-81</w:t>
            </w:r>
          </w:p>
        </w:tc>
        <w:tc>
          <w:tcPr>
            <w:tcW w:w="1418" w:type="dxa"/>
            <w:noWrap/>
            <w:vAlign w:val="center"/>
            <w:hideMark/>
          </w:tcPr>
          <w:p w:rsidR="00E247E0" w:rsidRPr="00EC135A" w:rsidRDefault="00E247E0" w:rsidP="0083092F">
            <w:pPr>
              <w:jc w:val="center"/>
              <w:rPr>
                <w:color w:val="000000"/>
                <w:sz w:val="24"/>
                <w:szCs w:val="24"/>
              </w:rPr>
            </w:pPr>
            <w:r w:rsidRPr="00EC135A">
              <w:rPr>
                <w:color w:val="000000"/>
                <w:sz w:val="24"/>
                <w:szCs w:val="24"/>
              </w:rPr>
              <w:t>9-15</w:t>
            </w:r>
          </w:p>
        </w:tc>
      </w:tr>
      <w:tr w:rsidR="00E247E0" w:rsidRPr="00EC135A" w:rsidTr="00911F70">
        <w:trPr>
          <w:trHeight w:val="810"/>
        </w:trPr>
        <w:tc>
          <w:tcPr>
            <w:tcW w:w="3276" w:type="dxa"/>
            <w:noWrap/>
            <w:vAlign w:val="center"/>
            <w:hideMark/>
          </w:tcPr>
          <w:p w:rsidR="00E247E0" w:rsidRPr="00EC135A" w:rsidRDefault="00E247E0" w:rsidP="002515E6">
            <w:pPr>
              <w:rPr>
                <w:color w:val="000000"/>
                <w:sz w:val="24"/>
                <w:szCs w:val="24"/>
              </w:rPr>
            </w:pPr>
            <w:r w:rsidRPr="00EC135A">
              <w:rPr>
                <w:color w:val="000000"/>
                <w:sz w:val="24"/>
                <w:szCs w:val="24"/>
              </w:rPr>
              <w:t>Там же, островные пойменные ландшафты (7)</w:t>
            </w:r>
          </w:p>
        </w:tc>
        <w:tc>
          <w:tcPr>
            <w:tcW w:w="1701" w:type="dxa"/>
            <w:noWrap/>
            <w:vAlign w:val="center"/>
            <w:hideMark/>
          </w:tcPr>
          <w:p w:rsidR="00E247E0" w:rsidRPr="00EC135A" w:rsidRDefault="00E247E0" w:rsidP="0083092F">
            <w:pPr>
              <w:jc w:val="center"/>
              <w:rPr>
                <w:color w:val="000000"/>
                <w:sz w:val="24"/>
                <w:szCs w:val="24"/>
              </w:rPr>
            </w:pPr>
            <w:r w:rsidRPr="00EC135A">
              <w:rPr>
                <w:color w:val="000000"/>
                <w:sz w:val="24"/>
                <w:szCs w:val="24"/>
              </w:rPr>
              <w:t>0,8-325</w:t>
            </w:r>
          </w:p>
        </w:tc>
        <w:tc>
          <w:tcPr>
            <w:tcW w:w="1417" w:type="dxa"/>
            <w:noWrap/>
            <w:vAlign w:val="center"/>
            <w:hideMark/>
          </w:tcPr>
          <w:p w:rsidR="00E247E0" w:rsidRPr="00EC135A" w:rsidRDefault="00E247E0" w:rsidP="0083092F">
            <w:pPr>
              <w:jc w:val="center"/>
              <w:rPr>
                <w:color w:val="000000"/>
                <w:sz w:val="24"/>
                <w:szCs w:val="24"/>
              </w:rPr>
            </w:pPr>
            <w:r w:rsidRPr="00EC135A">
              <w:rPr>
                <w:color w:val="000000"/>
                <w:sz w:val="24"/>
                <w:szCs w:val="24"/>
              </w:rPr>
              <w:t>10 (1)</w:t>
            </w:r>
          </w:p>
        </w:tc>
        <w:tc>
          <w:tcPr>
            <w:tcW w:w="1559" w:type="dxa"/>
            <w:noWrap/>
            <w:vAlign w:val="center"/>
            <w:hideMark/>
          </w:tcPr>
          <w:p w:rsidR="00E247E0" w:rsidRPr="00EC135A" w:rsidRDefault="00E247E0" w:rsidP="0083092F">
            <w:pPr>
              <w:jc w:val="center"/>
              <w:rPr>
                <w:color w:val="000000"/>
                <w:sz w:val="24"/>
                <w:szCs w:val="24"/>
              </w:rPr>
            </w:pPr>
            <w:r w:rsidRPr="00EC135A">
              <w:rPr>
                <w:color w:val="000000"/>
                <w:sz w:val="24"/>
                <w:szCs w:val="24"/>
              </w:rPr>
              <w:t>17-61</w:t>
            </w:r>
          </w:p>
        </w:tc>
        <w:tc>
          <w:tcPr>
            <w:tcW w:w="1418" w:type="dxa"/>
            <w:noWrap/>
            <w:vAlign w:val="center"/>
            <w:hideMark/>
          </w:tcPr>
          <w:p w:rsidR="00E247E0" w:rsidRPr="00EC135A" w:rsidRDefault="00E247E0" w:rsidP="0083092F">
            <w:pPr>
              <w:jc w:val="center"/>
              <w:rPr>
                <w:color w:val="000000"/>
                <w:sz w:val="24"/>
                <w:szCs w:val="24"/>
                <w:lang w:val="en-US"/>
              </w:rPr>
            </w:pPr>
            <w:r w:rsidRPr="00EC135A">
              <w:rPr>
                <w:color w:val="000000"/>
                <w:sz w:val="24"/>
                <w:szCs w:val="24"/>
                <w:lang w:val="en-US"/>
              </w:rPr>
              <w:t>3</w:t>
            </w:r>
            <w:r w:rsidRPr="00EC135A">
              <w:rPr>
                <w:color w:val="000000"/>
                <w:sz w:val="24"/>
                <w:szCs w:val="24"/>
              </w:rPr>
              <w:t>9-</w:t>
            </w:r>
            <w:r w:rsidRPr="00EC135A">
              <w:rPr>
                <w:color w:val="000000"/>
                <w:sz w:val="24"/>
                <w:szCs w:val="24"/>
                <w:lang w:val="en-US"/>
              </w:rPr>
              <w:t>119</w:t>
            </w:r>
          </w:p>
        </w:tc>
      </w:tr>
    </w:tbl>
    <w:p w:rsidR="00E14585" w:rsidRDefault="00E14585" w:rsidP="00E14585">
      <w:pPr>
        <w:spacing w:line="360" w:lineRule="auto"/>
        <w:ind w:firstLine="993"/>
        <w:rPr>
          <w:sz w:val="24"/>
          <w:szCs w:val="24"/>
          <w:lang w:eastAsia="ar-SA"/>
        </w:rPr>
      </w:pPr>
    </w:p>
    <w:p w:rsidR="00E247E0" w:rsidRDefault="00E247E0" w:rsidP="00E14585">
      <w:pPr>
        <w:spacing w:line="360" w:lineRule="auto"/>
        <w:ind w:firstLine="993"/>
        <w:rPr>
          <w:sz w:val="24"/>
          <w:szCs w:val="24"/>
          <w:lang w:eastAsia="ar-SA"/>
        </w:rPr>
      </w:pPr>
      <w:r w:rsidRPr="00EC135A">
        <w:rPr>
          <w:sz w:val="24"/>
          <w:szCs w:val="24"/>
          <w:lang w:eastAsia="ar-SA"/>
        </w:rPr>
        <w:t xml:space="preserve">Общей выявленной закономерностью явилось увеличение накопления радиоцезия определенными группами </w:t>
      </w:r>
      <w:r w:rsidR="00E14585">
        <w:rPr>
          <w:sz w:val="24"/>
          <w:szCs w:val="24"/>
          <w:lang w:eastAsia="ar-SA"/>
        </w:rPr>
        <w:t xml:space="preserve">местных </w:t>
      </w:r>
      <w:r w:rsidRPr="00EC135A">
        <w:rPr>
          <w:sz w:val="24"/>
          <w:szCs w:val="24"/>
          <w:lang w:eastAsia="ar-SA"/>
        </w:rPr>
        <w:t xml:space="preserve">растений, прослеживающееся в ряду: злаки &lt; ольха, ива (листья) </w:t>
      </w:r>
      <w:r w:rsidRPr="00EC135A">
        <w:rPr>
          <w:sz w:val="24"/>
          <w:szCs w:val="24"/>
          <w:u w:val="single"/>
          <w:lang w:eastAsia="ar-SA"/>
        </w:rPr>
        <w:t>&lt;</w:t>
      </w:r>
      <w:r w:rsidRPr="00EC135A">
        <w:rPr>
          <w:sz w:val="24"/>
          <w:szCs w:val="24"/>
          <w:lang w:eastAsia="ar-SA"/>
        </w:rPr>
        <w:t xml:space="preserve"> лишайники </w:t>
      </w:r>
      <w:r w:rsidRPr="00EC135A">
        <w:rPr>
          <w:sz w:val="24"/>
          <w:szCs w:val="24"/>
          <w:u w:val="single"/>
          <w:lang w:eastAsia="ar-SA"/>
        </w:rPr>
        <w:t xml:space="preserve">&lt; </w:t>
      </w:r>
      <w:r w:rsidRPr="00EC135A">
        <w:rPr>
          <w:sz w:val="24"/>
          <w:szCs w:val="24"/>
          <w:lang w:eastAsia="ar-SA"/>
        </w:rPr>
        <w:t>хвощи &lt; мхи (зеленая часть) &lt; мхи (нижняя, бурая часть)</w:t>
      </w:r>
      <w:r w:rsidR="00E14585">
        <w:rPr>
          <w:sz w:val="24"/>
          <w:szCs w:val="24"/>
          <w:lang w:eastAsia="ar-SA"/>
        </w:rPr>
        <w:t xml:space="preserve">  </w:t>
      </w:r>
      <w:r w:rsidRPr="00EC135A">
        <w:rPr>
          <w:sz w:val="24"/>
          <w:szCs w:val="24"/>
          <w:lang w:eastAsia="ar-SA"/>
        </w:rPr>
        <w:t xml:space="preserve">(таблица </w:t>
      </w:r>
      <w:r w:rsidR="00C229A6">
        <w:rPr>
          <w:sz w:val="24"/>
          <w:szCs w:val="24"/>
          <w:lang w:eastAsia="ar-SA"/>
        </w:rPr>
        <w:t>4.10</w:t>
      </w:r>
      <w:r w:rsidRPr="00EC135A">
        <w:rPr>
          <w:sz w:val="24"/>
          <w:szCs w:val="24"/>
          <w:lang w:eastAsia="ar-SA"/>
        </w:rPr>
        <w:t xml:space="preserve">) </w:t>
      </w:r>
    </w:p>
    <w:p w:rsidR="00E14585" w:rsidRDefault="00E14585" w:rsidP="00E14585">
      <w:pPr>
        <w:spacing w:line="360" w:lineRule="auto"/>
        <w:ind w:firstLine="993"/>
        <w:rPr>
          <w:sz w:val="24"/>
          <w:szCs w:val="24"/>
          <w:lang w:eastAsia="ar-SA"/>
        </w:rPr>
      </w:pPr>
    </w:p>
    <w:p w:rsidR="00E247E0" w:rsidRPr="00EC135A" w:rsidRDefault="00E247E0" w:rsidP="0083092F">
      <w:pPr>
        <w:spacing w:line="360" w:lineRule="auto"/>
        <w:rPr>
          <w:bCs/>
          <w:sz w:val="24"/>
          <w:szCs w:val="24"/>
        </w:rPr>
      </w:pPr>
      <w:r w:rsidRPr="00EC135A">
        <w:rPr>
          <w:bCs/>
          <w:sz w:val="24"/>
          <w:szCs w:val="24"/>
        </w:rPr>
        <w:t xml:space="preserve">Таблица </w:t>
      </w:r>
      <w:r w:rsidR="00C229A6">
        <w:rPr>
          <w:bCs/>
          <w:sz w:val="24"/>
          <w:szCs w:val="24"/>
        </w:rPr>
        <w:t>4.10</w:t>
      </w:r>
      <w:r w:rsidRPr="00EC135A">
        <w:rPr>
          <w:bCs/>
          <w:sz w:val="24"/>
          <w:szCs w:val="24"/>
        </w:rPr>
        <w:t xml:space="preserve"> Активность</w:t>
      </w:r>
      <w:r w:rsidRPr="00EC135A">
        <w:rPr>
          <w:b/>
          <w:bCs/>
          <w:sz w:val="24"/>
          <w:szCs w:val="24"/>
        </w:rPr>
        <w:t xml:space="preserve"> </w:t>
      </w:r>
      <w:r w:rsidRPr="00EC135A">
        <w:rPr>
          <w:bCs/>
          <w:sz w:val="24"/>
          <w:szCs w:val="24"/>
          <w:vertAlign w:val="superscript"/>
        </w:rPr>
        <w:t>137</w:t>
      </w:r>
      <w:r w:rsidRPr="00EC135A">
        <w:rPr>
          <w:bCs/>
          <w:sz w:val="24"/>
          <w:szCs w:val="24"/>
          <w:lang w:val="en-GB"/>
        </w:rPr>
        <w:t>Cs</w:t>
      </w:r>
      <w:r w:rsidRPr="00EC135A">
        <w:rPr>
          <w:bCs/>
          <w:sz w:val="24"/>
          <w:szCs w:val="24"/>
        </w:rPr>
        <w:t xml:space="preserve"> в доминирующих группах растений (Бк/кг в.с.м.)*</w:t>
      </w:r>
    </w:p>
    <w:tbl>
      <w:tblPr>
        <w:tblW w:w="0" w:type="auto"/>
        <w:jc w:val="center"/>
        <w:tblBorders>
          <w:top w:val="single" w:sz="2" w:space="0" w:color="000000"/>
          <w:bottom w:val="single" w:sz="2" w:space="0" w:color="000000"/>
          <w:insideH w:val="single" w:sz="2" w:space="0" w:color="000000"/>
        </w:tblBorders>
        <w:tblLayout w:type="fixed"/>
        <w:tblCellMar>
          <w:left w:w="0" w:type="dxa"/>
          <w:right w:w="0" w:type="dxa"/>
        </w:tblCellMar>
        <w:tblLook w:val="0000" w:firstRow="0" w:lastRow="0" w:firstColumn="0" w:lastColumn="0" w:noHBand="0" w:noVBand="0"/>
      </w:tblPr>
      <w:tblGrid>
        <w:gridCol w:w="2267"/>
        <w:gridCol w:w="721"/>
        <w:gridCol w:w="910"/>
        <w:gridCol w:w="1024"/>
        <w:gridCol w:w="700"/>
        <w:gridCol w:w="929"/>
      </w:tblGrid>
      <w:tr w:rsidR="00E247E0" w:rsidRPr="00FA1C8B" w:rsidTr="00911F70">
        <w:trPr>
          <w:cantSplit/>
          <w:trHeight w:hRule="exact" w:val="418"/>
          <w:jc w:val="center"/>
        </w:trPr>
        <w:tc>
          <w:tcPr>
            <w:tcW w:w="2267" w:type="dxa"/>
            <w:vMerge w:val="restart"/>
          </w:tcPr>
          <w:p w:rsidR="00E247E0" w:rsidRPr="00FA1C8B" w:rsidRDefault="00E247E0" w:rsidP="00FA1C8B">
            <w:pPr>
              <w:spacing w:line="360" w:lineRule="auto"/>
              <w:rPr>
                <w:bCs/>
                <w:sz w:val="24"/>
                <w:szCs w:val="24"/>
              </w:rPr>
            </w:pPr>
            <w:r w:rsidRPr="00FA1C8B">
              <w:rPr>
                <w:bCs/>
                <w:sz w:val="24"/>
                <w:szCs w:val="24"/>
              </w:rPr>
              <w:t>Группы растений</w:t>
            </w:r>
          </w:p>
        </w:tc>
        <w:tc>
          <w:tcPr>
            <w:tcW w:w="4284" w:type="dxa"/>
            <w:gridSpan w:val="5"/>
          </w:tcPr>
          <w:p w:rsidR="00E247E0" w:rsidRPr="00FA1C8B" w:rsidRDefault="00E247E0" w:rsidP="00FA1C8B">
            <w:pPr>
              <w:spacing w:line="360" w:lineRule="auto"/>
              <w:rPr>
                <w:bCs/>
                <w:sz w:val="24"/>
                <w:szCs w:val="24"/>
                <w:lang w:val="en-GB"/>
              </w:rPr>
            </w:pPr>
            <w:r w:rsidRPr="00FA1C8B">
              <w:rPr>
                <w:bCs/>
                <w:sz w:val="24"/>
                <w:szCs w:val="24"/>
              </w:rPr>
              <w:t xml:space="preserve">Статистические параметры накопления </w:t>
            </w:r>
            <w:r w:rsidRPr="00FA1C8B">
              <w:rPr>
                <w:bCs/>
                <w:sz w:val="24"/>
                <w:szCs w:val="24"/>
                <w:vertAlign w:val="superscript"/>
                <w:lang w:val="en-GB"/>
              </w:rPr>
              <w:t>137</w:t>
            </w:r>
            <w:r w:rsidRPr="00FA1C8B">
              <w:rPr>
                <w:bCs/>
                <w:sz w:val="24"/>
                <w:szCs w:val="24"/>
                <w:lang w:val="en-GB"/>
              </w:rPr>
              <w:t>Cs</w:t>
            </w:r>
          </w:p>
        </w:tc>
      </w:tr>
      <w:tr w:rsidR="00E247E0" w:rsidRPr="00FA1C8B" w:rsidTr="00911F70">
        <w:trPr>
          <w:cantSplit/>
          <w:jc w:val="center"/>
        </w:trPr>
        <w:tc>
          <w:tcPr>
            <w:tcW w:w="2267" w:type="dxa"/>
            <w:vMerge/>
          </w:tcPr>
          <w:p w:rsidR="00E247E0" w:rsidRPr="00FA1C8B" w:rsidRDefault="00E247E0" w:rsidP="00FA1C8B">
            <w:pPr>
              <w:spacing w:line="360" w:lineRule="auto"/>
              <w:rPr>
                <w:bCs/>
                <w:sz w:val="24"/>
                <w:szCs w:val="24"/>
                <w:lang w:val="en-GB"/>
              </w:rPr>
            </w:pP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n</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min-max</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x±m</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V, %</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Me</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rPr>
            </w:pPr>
            <w:r w:rsidRPr="00FA1C8B">
              <w:rPr>
                <w:bCs/>
                <w:sz w:val="24"/>
                <w:szCs w:val="24"/>
              </w:rPr>
              <w:t>Мхи (зеленая часть)</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15</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10-201</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60±12</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78</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50</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rPr>
            </w:pPr>
            <w:r w:rsidRPr="00FA1C8B">
              <w:rPr>
                <w:bCs/>
                <w:sz w:val="24"/>
                <w:szCs w:val="24"/>
              </w:rPr>
              <w:t>Мхи (бурая часть)</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5</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38-160</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100±24</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48</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110</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rPr>
            </w:pPr>
            <w:r w:rsidRPr="00FA1C8B">
              <w:rPr>
                <w:bCs/>
                <w:sz w:val="24"/>
                <w:szCs w:val="24"/>
              </w:rPr>
              <w:t>Лишайники</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5</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15-71</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42±11</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58</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46</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lang w:val="en-GB"/>
              </w:rPr>
            </w:pPr>
            <w:r w:rsidRPr="00FA1C8B">
              <w:rPr>
                <w:bCs/>
                <w:sz w:val="24"/>
                <w:szCs w:val="24"/>
              </w:rPr>
              <w:t>Ивы</w:t>
            </w:r>
            <w:r w:rsidRPr="00FA1C8B">
              <w:rPr>
                <w:bCs/>
                <w:sz w:val="24"/>
                <w:szCs w:val="24"/>
                <w:lang w:val="en-GB"/>
              </w:rPr>
              <w:t xml:space="preserve"> (</w:t>
            </w:r>
            <w:r w:rsidRPr="00FA1C8B">
              <w:rPr>
                <w:bCs/>
                <w:sz w:val="24"/>
                <w:szCs w:val="24"/>
              </w:rPr>
              <w:t>листья</w:t>
            </w:r>
            <w:r w:rsidRPr="00FA1C8B">
              <w:rPr>
                <w:bCs/>
                <w:sz w:val="24"/>
                <w:szCs w:val="24"/>
                <w:lang w:val="en-GB"/>
              </w:rPr>
              <w:t>)</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18</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5-138</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40±10</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103</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25</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lang w:val="en-GB"/>
              </w:rPr>
            </w:pPr>
            <w:r w:rsidRPr="00FA1C8B">
              <w:rPr>
                <w:bCs/>
                <w:sz w:val="24"/>
                <w:szCs w:val="24"/>
              </w:rPr>
              <w:t>Ольха</w:t>
            </w:r>
            <w:r w:rsidRPr="00FA1C8B">
              <w:rPr>
                <w:bCs/>
                <w:sz w:val="24"/>
                <w:szCs w:val="24"/>
                <w:lang w:val="en-GB"/>
              </w:rPr>
              <w:t xml:space="preserve"> (</w:t>
            </w:r>
            <w:r w:rsidRPr="00FA1C8B">
              <w:rPr>
                <w:bCs/>
                <w:sz w:val="24"/>
                <w:szCs w:val="24"/>
              </w:rPr>
              <w:t>листья</w:t>
            </w:r>
            <w:r w:rsidRPr="00FA1C8B">
              <w:rPr>
                <w:bCs/>
                <w:sz w:val="24"/>
                <w:szCs w:val="24"/>
                <w:lang w:val="en-GB"/>
              </w:rPr>
              <w:t>)</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8</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3-135</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41±14</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100</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34</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rPr>
            </w:pPr>
            <w:r w:rsidRPr="00FA1C8B">
              <w:rPr>
                <w:bCs/>
                <w:sz w:val="24"/>
                <w:szCs w:val="24"/>
              </w:rPr>
              <w:t>Травянистые виды</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9</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6-84</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31±8</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81</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17</w:t>
            </w:r>
          </w:p>
        </w:tc>
      </w:tr>
      <w:tr w:rsidR="00E247E0" w:rsidRPr="00FA1C8B" w:rsidTr="00911F70">
        <w:trPr>
          <w:cantSplit/>
          <w:trHeight w:val="250"/>
          <w:jc w:val="center"/>
        </w:trPr>
        <w:tc>
          <w:tcPr>
            <w:tcW w:w="2267" w:type="dxa"/>
          </w:tcPr>
          <w:p w:rsidR="00E247E0" w:rsidRPr="00FA1C8B" w:rsidRDefault="00E247E0" w:rsidP="00FA1C8B">
            <w:pPr>
              <w:spacing w:line="360" w:lineRule="auto"/>
              <w:rPr>
                <w:bCs/>
                <w:sz w:val="24"/>
                <w:szCs w:val="24"/>
              </w:rPr>
            </w:pPr>
            <w:r w:rsidRPr="00FA1C8B">
              <w:rPr>
                <w:bCs/>
                <w:sz w:val="24"/>
                <w:szCs w:val="24"/>
              </w:rPr>
              <w:t>Хвощи</w:t>
            </w:r>
          </w:p>
        </w:tc>
        <w:tc>
          <w:tcPr>
            <w:tcW w:w="721" w:type="dxa"/>
          </w:tcPr>
          <w:p w:rsidR="00E247E0" w:rsidRPr="00FA1C8B" w:rsidRDefault="00E247E0" w:rsidP="00FA1C8B">
            <w:pPr>
              <w:spacing w:line="360" w:lineRule="auto"/>
              <w:rPr>
                <w:bCs/>
                <w:sz w:val="24"/>
                <w:szCs w:val="24"/>
                <w:lang w:val="en-GB"/>
              </w:rPr>
            </w:pPr>
            <w:r w:rsidRPr="00FA1C8B">
              <w:rPr>
                <w:bCs/>
                <w:sz w:val="24"/>
                <w:szCs w:val="24"/>
                <w:lang w:val="en-GB"/>
              </w:rPr>
              <w:t>12</w:t>
            </w:r>
          </w:p>
        </w:tc>
        <w:tc>
          <w:tcPr>
            <w:tcW w:w="910" w:type="dxa"/>
          </w:tcPr>
          <w:p w:rsidR="00E247E0" w:rsidRPr="00FA1C8B" w:rsidRDefault="00E247E0" w:rsidP="00FA1C8B">
            <w:pPr>
              <w:spacing w:line="360" w:lineRule="auto"/>
              <w:rPr>
                <w:bCs/>
                <w:sz w:val="24"/>
                <w:szCs w:val="24"/>
                <w:lang w:val="en-GB"/>
              </w:rPr>
            </w:pPr>
            <w:r w:rsidRPr="00FA1C8B">
              <w:rPr>
                <w:bCs/>
                <w:sz w:val="24"/>
                <w:szCs w:val="24"/>
                <w:lang w:val="en-GB"/>
              </w:rPr>
              <w:t>20-119</w:t>
            </w:r>
          </w:p>
        </w:tc>
        <w:tc>
          <w:tcPr>
            <w:tcW w:w="1024" w:type="dxa"/>
          </w:tcPr>
          <w:p w:rsidR="00E247E0" w:rsidRPr="00FA1C8B" w:rsidRDefault="00E247E0" w:rsidP="00FA1C8B">
            <w:pPr>
              <w:spacing w:line="360" w:lineRule="auto"/>
              <w:rPr>
                <w:bCs/>
                <w:sz w:val="24"/>
                <w:szCs w:val="24"/>
                <w:lang w:val="en-GB"/>
              </w:rPr>
            </w:pPr>
            <w:r w:rsidRPr="00FA1C8B">
              <w:rPr>
                <w:bCs/>
                <w:sz w:val="24"/>
                <w:szCs w:val="24"/>
                <w:lang w:val="en-GB"/>
              </w:rPr>
              <w:t>54±9</w:t>
            </w:r>
          </w:p>
        </w:tc>
        <w:tc>
          <w:tcPr>
            <w:tcW w:w="700" w:type="dxa"/>
          </w:tcPr>
          <w:p w:rsidR="00E247E0" w:rsidRPr="00FA1C8B" w:rsidRDefault="00E247E0" w:rsidP="00FA1C8B">
            <w:pPr>
              <w:spacing w:line="360" w:lineRule="auto"/>
              <w:rPr>
                <w:bCs/>
                <w:sz w:val="24"/>
                <w:szCs w:val="24"/>
                <w:lang w:val="en-GB"/>
              </w:rPr>
            </w:pPr>
            <w:r w:rsidRPr="00FA1C8B">
              <w:rPr>
                <w:bCs/>
                <w:sz w:val="24"/>
                <w:szCs w:val="24"/>
                <w:lang w:val="en-GB"/>
              </w:rPr>
              <w:t>58</w:t>
            </w:r>
          </w:p>
        </w:tc>
        <w:tc>
          <w:tcPr>
            <w:tcW w:w="929" w:type="dxa"/>
          </w:tcPr>
          <w:p w:rsidR="00E247E0" w:rsidRPr="00FA1C8B" w:rsidRDefault="00E247E0" w:rsidP="00FA1C8B">
            <w:pPr>
              <w:spacing w:line="360" w:lineRule="auto"/>
              <w:rPr>
                <w:bCs/>
                <w:sz w:val="24"/>
                <w:szCs w:val="24"/>
                <w:lang w:val="en-GB"/>
              </w:rPr>
            </w:pPr>
            <w:r w:rsidRPr="00FA1C8B">
              <w:rPr>
                <w:bCs/>
                <w:sz w:val="24"/>
                <w:szCs w:val="24"/>
                <w:lang w:val="en-GB"/>
              </w:rPr>
              <w:t>46</w:t>
            </w:r>
          </w:p>
        </w:tc>
      </w:tr>
    </w:tbl>
    <w:p w:rsidR="00E247E0" w:rsidRPr="00EC135A" w:rsidRDefault="00E247E0" w:rsidP="0083092F">
      <w:pPr>
        <w:spacing w:line="360" w:lineRule="auto"/>
        <w:ind w:firstLine="567"/>
        <w:rPr>
          <w:bCs/>
          <w:sz w:val="24"/>
          <w:szCs w:val="24"/>
        </w:rPr>
      </w:pPr>
      <w:r w:rsidRPr="00EC135A">
        <w:rPr>
          <w:bCs/>
          <w:sz w:val="24"/>
          <w:szCs w:val="24"/>
        </w:rPr>
        <w:t>Примечание</w:t>
      </w:r>
      <w:r w:rsidR="00FA1C8B">
        <w:rPr>
          <w:bCs/>
          <w:sz w:val="24"/>
          <w:szCs w:val="24"/>
        </w:rPr>
        <w:t>:</w:t>
      </w:r>
      <w:r w:rsidRPr="00EC135A">
        <w:rPr>
          <w:bCs/>
          <w:sz w:val="24"/>
          <w:szCs w:val="24"/>
        </w:rPr>
        <w:t xml:space="preserve"> исключены значения ниже предела обнаружения </w:t>
      </w:r>
    </w:p>
    <w:p w:rsidR="00E247E0" w:rsidRDefault="00E247E0" w:rsidP="0083092F">
      <w:pPr>
        <w:spacing w:line="360" w:lineRule="auto"/>
        <w:ind w:firstLine="567"/>
        <w:rPr>
          <w:bCs/>
          <w:sz w:val="24"/>
          <w:szCs w:val="24"/>
        </w:rPr>
      </w:pPr>
      <w:r w:rsidRPr="00EC135A">
        <w:rPr>
          <w:sz w:val="24"/>
          <w:szCs w:val="24"/>
        </w:rPr>
        <w:t xml:space="preserve">При этом коэффициенты перехода радиоцезия из почвы в растения (КП, таблица </w:t>
      </w:r>
      <w:r w:rsidR="00816925">
        <w:rPr>
          <w:sz w:val="24"/>
          <w:szCs w:val="24"/>
        </w:rPr>
        <w:t>4</w:t>
      </w:r>
      <w:r w:rsidR="00816925" w:rsidRPr="00816925">
        <w:rPr>
          <w:sz w:val="24"/>
          <w:szCs w:val="24"/>
        </w:rPr>
        <w:t>.11</w:t>
      </w:r>
      <w:r w:rsidRPr="00EC135A">
        <w:rPr>
          <w:sz w:val="24"/>
          <w:szCs w:val="24"/>
        </w:rPr>
        <w:t>) оказались выше, чем для аналогичных групп растений в зоне чернобыльского загрязнения (</w:t>
      </w:r>
      <w:r w:rsidRPr="00EC135A">
        <w:rPr>
          <w:bCs/>
          <w:sz w:val="24"/>
          <w:szCs w:val="24"/>
          <w:lang w:val="en-GB"/>
        </w:rPr>
        <w:t>Fesenko</w:t>
      </w:r>
      <w:r w:rsidRPr="00EC135A">
        <w:rPr>
          <w:bCs/>
          <w:sz w:val="24"/>
          <w:szCs w:val="24"/>
        </w:rPr>
        <w:t xml:space="preserve"> </w:t>
      </w:r>
      <w:r w:rsidRPr="00EC135A">
        <w:rPr>
          <w:bCs/>
          <w:sz w:val="24"/>
          <w:szCs w:val="24"/>
          <w:lang w:val="en-GB"/>
        </w:rPr>
        <w:t>et</w:t>
      </w:r>
      <w:r w:rsidRPr="00EC135A">
        <w:rPr>
          <w:bCs/>
          <w:sz w:val="24"/>
          <w:szCs w:val="24"/>
        </w:rPr>
        <w:t xml:space="preserve"> </w:t>
      </w:r>
      <w:r w:rsidRPr="00EC135A">
        <w:rPr>
          <w:bCs/>
          <w:sz w:val="24"/>
          <w:szCs w:val="24"/>
          <w:lang w:val="en-GB"/>
        </w:rPr>
        <w:t>al</w:t>
      </w:r>
      <w:r w:rsidRPr="00EC135A">
        <w:rPr>
          <w:bCs/>
          <w:sz w:val="24"/>
          <w:szCs w:val="24"/>
        </w:rPr>
        <w:t xml:space="preserve">., 1997), что может быть связано с повышенным содержанием водорастворимых органо-минеральных комплексов в верхнем деятельном слое почв в зоне вечной мерзлоты </w:t>
      </w:r>
      <w:r w:rsidR="00911F70">
        <w:rPr>
          <w:bCs/>
          <w:sz w:val="24"/>
          <w:szCs w:val="24"/>
        </w:rPr>
        <w:t>(</w:t>
      </w:r>
      <w:r w:rsidR="008E2CF8" w:rsidRPr="008E2CF8">
        <w:rPr>
          <w:bCs/>
          <w:sz w:val="24"/>
          <w:szCs w:val="24"/>
        </w:rPr>
        <w:t>[</w:t>
      </w:r>
      <w:r w:rsidRPr="00EC135A">
        <w:rPr>
          <w:bCs/>
          <w:sz w:val="24"/>
          <w:szCs w:val="24"/>
        </w:rPr>
        <w:t>Мильков, Гречищев, 2002</w:t>
      </w:r>
      <w:r w:rsidRPr="00FF4F04">
        <w:rPr>
          <w:bCs/>
          <w:sz w:val="24"/>
          <w:szCs w:val="24"/>
        </w:rPr>
        <w:t xml:space="preserve">, </w:t>
      </w:r>
      <w:r w:rsidRPr="00FF4F04">
        <w:rPr>
          <w:bCs/>
          <w:sz w:val="24"/>
          <w:szCs w:val="24"/>
          <w:lang w:val="en-GB"/>
        </w:rPr>
        <w:t>Aslanoglou</w:t>
      </w:r>
      <w:r w:rsidRPr="00FF4F04">
        <w:rPr>
          <w:bCs/>
          <w:sz w:val="24"/>
          <w:szCs w:val="24"/>
        </w:rPr>
        <w:t xml:space="preserve"> </w:t>
      </w:r>
      <w:r w:rsidRPr="00FF4F04">
        <w:rPr>
          <w:bCs/>
          <w:sz w:val="24"/>
          <w:szCs w:val="24"/>
          <w:lang w:val="en-GB"/>
        </w:rPr>
        <w:t>et</w:t>
      </w:r>
      <w:r w:rsidRPr="00FF4F04">
        <w:rPr>
          <w:bCs/>
          <w:sz w:val="24"/>
          <w:szCs w:val="24"/>
        </w:rPr>
        <w:t xml:space="preserve"> </w:t>
      </w:r>
      <w:r w:rsidRPr="00EC135A">
        <w:rPr>
          <w:bCs/>
          <w:sz w:val="24"/>
          <w:szCs w:val="24"/>
          <w:lang w:val="en-GB"/>
        </w:rPr>
        <w:t>al</w:t>
      </w:r>
      <w:r w:rsidRPr="00EC135A">
        <w:rPr>
          <w:bCs/>
          <w:sz w:val="24"/>
          <w:szCs w:val="24"/>
        </w:rPr>
        <w:t>.,</w:t>
      </w:r>
      <w:r w:rsidRPr="00EC135A">
        <w:rPr>
          <w:bCs/>
          <w:i/>
          <w:sz w:val="24"/>
          <w:szCs w:val="24"/>
        </w:rPr>
        <w:t xml:space="preserve"> </w:t>
      </w:r>
      <w:r w:rsidR="008E2CF8">
        <w:rPr>
          <w:bCs/>
          <w:sz w:val="24"/>
          <w:szCs w:val="24"/>
        </w:rPr>
        <w:t>1996]</w:t>
      </w:r>
      <w:r w:rsidR="00911F70">
        <w:rPr>
          <w:bCs/>
          <w:sz w:val="24"/>
          <w:szCs w:val="24"/>
        </w:rPr>
        <w:t>)</w:t>
      </w:r>
      <w:r w:rsidRPr="00EC135A">
        <w:rPr>
          <w:bCs/>
          <w:sz w:val="24"/>
          <w:szCs w:val="24"/>
        </w:rPr>
        <w:t>.</w:t>
      </w:r>
    </w:p>
    <w:p w:rsidR="008045D5" w:rsidRPr="00EC135A" w:rsidRDefault="008045D5" w:rsidP="0083092F">
      <w:pPr>
        <w:spacing w:line="360" w:lineRule="auto"/>
        <w:ind w:firstLine="567"/>
        <w:rPr>
          <w:sz w:val="24"/>
          <w:szCs w:val="24"/>
        </w:rPr>
      </w:pPr>
    </w:p>
    <w:p w:rsidR="00E247E0" w:rsidRPr="00EC135A" w:rsidRDefault="00E247E0" w:rsidP="0083092F">
      <w:pPr>
        <w:spacing w:line="360" w:lineRule="auto"/>
        <w:rPr>
          <w:bCs/>
          <w:sz w:val="24"/>
          <w:szCs w:val="24"/>
        </w:rPr>
      </w:pPr>
      <w:r w:rsidRPr="00EC135A">
        <w:rPr>
          <w:bCs/>
          <w:sz w:val="24"/>
          <w:szCs w:val="24"/>
        </w:rPr>
        <w:t xml:space="preserve">Таблица </w:t>
      </w:r>
      <w:r w:rsidR="008045D5">
        <w:rPr>
          <w:bCs/>
          <w:sz w:val="24"/>
          <w:szCs w:val="24"/>
        </w:rPr>
        <w:t>4.11</w:t>
      </w:r>
      <w:r w:rsidR="00911F70">
        <w:rPr>
          <w:bCs/>
          <w:sz w:val="24"/>
          <w:szCs w:val="24"/>
        </w:rPr>
        <w:t>.</w:t>
      </w:r>
      <w:r w:rsidR="00FF4F04">
        <w:rPr>
          <w:b/>
          <w:bCs/>
          <w:sz w:val="24"/>
          <w:szCs w:val="24"/>
        </w:rPr>
        <w:t xml:space="preserve"> </w:t>
      </w:r>
      <w:r w:rsidRPr="00EC135A">
        <w:rPr>
          <w:bCs/>
          <w:sz w:val="24"/>
          <w:szCs w:val="24"/>
        </w:rPr>
        <w:t xml:space="preserve">Коэффициенты перехода (КП) </w:t>
      </w:r>
      <w:r w:rsidRPr="00EC135A">
        <w:rPr>
          <w:bCs/>
          <w:sz w:val="24"/>
          <w:szCs w:val="24"/>
          <w:vertAlign w:val="superscript"/>
        </w:rPr>
        <w:t xml:space="preserve"> 137</w:t>
      </w:r>
      <w:r w:rsidRPr="00EC135A">
        <w:rPr>
          <w:bCs/>
          <w:sz w:val="24"/>
          <w:szCs w:val="24"/>
          <w:lang w:val="en-GB"/>
        </w:rPr>
        <w:t>Cs</w:t>
      </w:r>
      <w:r w:rsidRPr="00EC135A">
        <w:rPr>
          <w:bCs/>
          <w:sz w:val="24"/>
          <w:szCs w:val="24"/>
        </w:rPr>
        <w:t xml:space="preserve"> в растения относительно верхнего слоя почвы (0-10 см) (м</w:t>
      </w:r>
      <w:r w:rsidRPr="00EC135A">
        <w:rPr>
          <w:bCs/>
          <w:sz w:val="24"/>
          <w:szCs w:val="24"/>
          <w:vertAlign w:val="superscript"/>
        </w:rPr>
        <w:t>2</w:t>
      </w:r>
      <w:r w:rsidRPr="00EC135A">
        <w:rPr>
          <w:bCs/>
          <w:sz w:val="24"/>
          <w:szCs w:val="24"/>
        </w:rPr>
        <w:t>/кг в.с.м.)</w:t>
      </w:r>
    </w:p>
    <w:tbl>
      <w:tblPr>
        <w:tblW w:w="8795" w:type="dxa"/>
        <w:tblInd w:w="561" w:type="dxa"/>
        <w:tblBorders>
          <w:top w:val="single" w:sz="2" w:space="0" w:color="000000"/>
          <w:bottom w:val="single" w:sz="2" w:space="0" w:color="000000"/>
          <w:insideH w:val="single" w:sz="2" w:space="0" w:color="000000"/>
        </w:tblBorders>
        <w:tblLayout w:type="fixed"/>
        <w:tblCellMar>
          <w:left w:w="0" w:type="dxa"/>
          <w:right w:w="0" w:type="dxa"/>
        </w:tblCellMar>
        <w:tblLook w:val="0000" w:firstRow="0" w:lastRow="0" w:firstColumn="0" w:lastColumn="0" w:noHBand="0" w:noVBand="0"/>
      </w:tblPr>
      <w:tblGrid>
        <w:gridCol w:w="2416"/>
        <w:gridCol w:w="851"/>
        <w:gridCol w:w="992"/>
        <w:gridCol w:w="709"/>
        <w:gridCol w:w="1134"/>
        <w:gridCol w:w="992"/>
        <w:gridCol w:w="709"/>
        <w:gridCol w:w="992"/>
      </w:tblGrid>
      <w:tr w:rsidR="00E247E0" w:rsidRPr="00EC135A" w:rsidTr="0083092F">
        <w:trPr>
          <w:cantSplit/>
          <w:trHeight w:hRule="exact" w:val="276"/>
        </w:trPr>
        <w:tc>
          <w:tcPr>
            <w:tcW w:w="2416" w:type="dxa"/>
            <w:vMerge w:val="restart"/>
          </w:tcPr>
          <w:p w:rsidR="00E247E0" w:rsidRPr="00EC135A" w:rsidRDefault="00E247E0" w:rsidP="00911F70">
            <w:pPr>
              <w:spacing w:line="360" w:lineRule="auto"/>
              <w:jc w:val="center"/>
              <w:rPr>
                <w:bCs/>
                <w:sz w:val="24"/>
                <w:szCs w:val="24"/>
              </w:rPr>
            </w:pPr>
            <w:r w:rsidRPr="00EC135A">
              <w:rPr>
                <w:bCs/>
                <w:sz w:val="24"/>
                <w:szCs w:val="24"/>
              </w:rPr>
              <w:t>Группы растений</w:t>
            </w:r>
          </w:p>
        </w:tc>
        <w:tc>
          <w:tcPr>
            <w:tcW w:w="6379" w:type="dxa"/>
            <w:gridSpan w:val="7"/>
          </w:tcPr>
          <w:p w:rsidR="00E247E0" w:rsidRPr="00EC135A" w:rsidRDefault="00E247E0" w:rsidP="00911F70">
            <w:pPr>
              <w:spacing w:line="360" w:lineRule="auto"/>
              <w:jc w:val="center"/>
              <w:rPr>
                <w:bCs/>
                <w:sz w:val="24"/>
                <w:szCs w:val="24"/>
              </w:rPr>
            </w:pPr>
            <w:r w:rsidRPr="00EC135A">
              <w:rPr>
                <w:bCs/>
                <w:sz w:val="24"/>
                <w:szCs w:val="24"/>
              </w:rPr>
              <w:t>Статистические параметры КП</w:t>
            </w:r>
          </w:p>
        </w:tc>
      </w:tr>
      <w:tr w:rsidR="00E247E0" w:rsidRPr="00EC135A" w:rsidTr="0083092F">
        <w:trPr>
          <w:cantSplit/>
        </w:trPr>
        <w:tc>
          <w:tcPr>
            <w:tcW w:w="2416" w:type="dxa"/>
            <w:vMerge/>
          </w:tcPr>
          <w:p w:rsidR="00E247E0" w:rsidRPr="008045D5" w:rsidRDefault="00E247E0" w:rsidP="00911F70">
            <w:pPr>
              <w:spacing w:line="360" w:lineRule="auto"/>
              <w:jc w:val="center"/>
              <w:rPr>
                <w:bCs/>
                <w:sz w:val="24"/>
                <w:szCs w:val="24"/>
              </w:rPr>
            </w:pPr>
          </w:p>
        </w:tc>
        <w:tc>
          <w:tcPr>
            <w:tcW w:w="851" w:type="dxa"/>
          </w:tcPr>
          <w:p w:rsidR="00E247E0" w:rsidRPr="008045D5" w:rsidRDefault="00E247E0" w:rsidP="00911F70">
            <w:pPr>
              <w:spacing w:line="360" w:lineRule="auto"/>
              <w:jc w:val="center"/>
              <w:rPr>
                <w:bCs/>
                <w:sz w:val="24"/>
                <w:szCs w:val="24"/>
              </w:rPr>
            </w:pPr>
            <w:r w:rsidRPr="00EC135A">
              <w:rPr>
                <w:bCs/>
                <w:sz w:val="24"/>
                <w:szCs w:val="24"/>
                <w:lang w:val="en-GB"/>
              </w:rPr>
              <w:t>n</w:t>
            </w:r>
          </w:p>
        </w:tc>
        <w:tc>
          <w:tcPr>
            <w:tcW w:w="992" w:type="dxa"/>
          </w:tcPr>
          <w:p w:rsidR="00E247E0" w:rsidRPr="008045D5" w:rsidRDefault="00E247E0" w:rsidP="00911F70">
            <w:pPr>
              <w:spacing w:line="360" w:lineRule="auto"/>
              <w:jc w:val="center"/>
              <w:rPr>
                <w:bCs/>
                <w:sz w:val="24"/>
                <w:szCs w:val="24"/>
              </w:rPr>
            </w:pPr>
            <w:r w:rsidRPr="00EC135A">
              <w:rPr>
                <w:bCs/>
                <w:sz w:val="24"/>
                <w:szCs w:val="24"/>
                <w:lang w:val="en-GB"/>
              </w:rPr>
              <w:t>min</w:t>
            </w:r>
          </w:p>
        </w:tc>
        <w:tc>
          <w:tcPr>
            <w:tcW w:w="709" w:type="dxa"/>
          </w:tcPr>
          <w:p w:rsidR="00E247E0" w:rsidRPr="008045D5" w:rsidRDefault="00E247E0" w:rsidP="00911F70">
            <w:pPr>
              <w:spacing w:line="360" w:lineRule="auto"/>
              <w:jc w:val="center"/>
              <w:rPr>
                <w:bCs/>
                <w:sz w:val="24"/>
                <w:szCs w:val="24"/>
              </w:rPr>
            </w:pPr>
            <w:r w:rsidRPr="00EC135A">
              <w:rPr>
                <w:bCs/>
                <w:sz w:val="24"/>
                <w:szCs w:val="24"/>
                <w:lang w:val="en-GB"/>
              </w:rPr>
              <w:t>max</w:t>
            </w:r>
          </w:p>
        </w:tc>
        <w:tc>
          <w:tcPr>
            <w:tcW w:w="1134" w:type="dxa"/>
          </w:tcPr>
          <w:p w:rsidR="00E247E0" w:rsidRPr="008045D5" w:rsidRDefault="00E247E0" w:rsidP="00911F70">
            <w:pPr>
              <w:spacing w:line="360" w:lineRule="auto"/>
              <w:jc w:val="center"/>
              <w:rPr>
                <w:bCs/>
                <w:sz w:val="24"/>
                <w:szCs w:val="24"/>
              </w:rPr>
            </w:pPr>
            <w:r w:rsidRPr="00EC135A">
              <w:rPr>
                <w:bCs/>
                <w:sz w:val="24"/>
                <w:szCs w:val="24"/>
                <w:lang w:val="en-GB"/>
              </w:rPr>
              <w:t>x</w:t>
            </w:r>
          </w:p>
        </w:tc>
        <w:tc>
          <w:tcPr>
            <w:tcW w:w="992" w:type="dxa"/>
          </w:tcPr>
          <w:p w:rsidR="00E247E0" w:rsidRPr="008045D5" w:rsidRDefault="00E247E0" w:rsidP="00911F70">
            <w:pPr>
              <w:spacing w:line="360" w:lineRule="auto"/>
              <w:jc w:val="center"/>
              <w:rPr>
                <w:bCs/>
                <w:sz w:val="24"/>
                <w:szCs w:val="24"/>
              </w:rPr>
            </w:pPr>
            <w:r w:rsidRPr="00EC135A">
              <w:rPr>
                <w:bCs/>
                <w:sz w:val="24"/>
                <w:szCs w:val="24"/>
                <w:lang w:val="en-GB"/>
              </w:rPr>
              <w:t>STD</w:t>
            </w:r>
          </w:p>
        </w:tc>
        <w:tc>
          <w:tcPr>
            <w:tcW w:w="709" w:type="dxa"/>
          </w:tcPr>
          <w:p w:rsidR="00E247E0" w:rsidRPr="008045D5" w:rsidRDefault="00E247E0" w:rsidP="00911F70">
            <w:pPr>
              <w:spacing w:line="360" w:lineRule="auto"/>
              <w:jc w:val="center"/>
              <w:rPr>
                <w:bCs/>
                <w:sz w:val="24"/>
                <w:szCs w:val="24"/>
              </w:rPr>
            </w:pPr>
            <w:r w:rsidRPr="00EC135A">
              <w:rPr>
                <w:bCs/>
                <w:sz w:val="24"/>
                <w:szCs w:val="24"/>
                <w:lang w:val="en-GB"/>
              </w:rPr>
              <w:t>V</w:t>
            </w:r>
            <w:r w:rsidRPr="008045D5">
              <w:rPr>
                <w:bCs/>
                <w:sz w:val="24"/>
                <w:szCs w:val="24"/>
              </w:rPr>
              <w:t>, %</w:t>
            </w:r>
          </w:p>
        </w:tc>
        <w:tc>
          <w:tcPr>
            <w:tcW w:w="992" w:type="dxa"/>
          </w:tcPr>
          <w:p w:rsidR="00E247E0" w:rsidRPr="008045D5" w:rsidRDefault="00E247E0" w:rsidP="00911F70">
            <w:pPr>
              <w:spacing w:line="360" w:lineRule="auto"/>
              <w:jc w:val="center"/>
              <w:rPr>
                <w:bCs/>
                <w:sz w:val="24"/>
                <w:szCs w:val="24"/>
              </w:rPr>
            </w:pPr>
            <w:r w:rsidRPr="00EC135A">
              <w:rPr>
                <w:bCs/>
                <w:sz w:val="24"/>
                <w:szCs w:val="24"/>
                <w:lang w:val="en-GB"/>
              </w:rPr>
              <w:t>Me</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rPr>
            </w:pPr>
            <w:r w:rsidRPr="00EC135A">
              <w:rPr>
                <w:bCs/>
                <w:sz w:val="24"/>
                <w:szCs w:val="24"/>
              </w:rPr>
              <w:t>Мхи (зеленая часть)</w:t>
            </w:r>
          </w:p>
        </w:tc>
        <w:tc>
          <w:tcPr>
            <w:tcW w:w="851" w:type="dxa"/>
          </w:tcPr>
          <w:p w:rsidR="00E247E0" w:rsidRPr="008045D5" w:rsidRDefault="00E247E0" w:rsidP="00911F70">
            <w:pPr>
              <w:spacing w:line="360" w:lineRule="auto"/>
              <w:jc w:val="center"/>
              <w:rPr>
                <w:bCs/>
                <w:sz w:val="24"/>
                <w:szCs w:val="24"/>
              </w:rPr>
            </w:pPr>
            <w:r w:rsidRPr="008045D5">
              <w:rPr>
                <w:bCs/>
                <w:sz w:val="24"/>
                <w:szCs w:val="24"/>
              </w:rPr>
              <w:t>13</w:t>
            </w:r>
          </w:p>
        </w:tc>
        <w:tc>
          <w:tcPr>
            <w:tcW w:w="992" w:type="dxa"/>
          </w:tcPr>
          <w:p w:rsidR="00E247E0" w:rsidRPr="008045D5" w:rsidRDefault="00E247E0" w:rsidP="00911F70">
            <w:pPr>
              <w:spacing w:line="360" w:lineRule="auto"/>
              <w:jc w:val="center"/>
              <w:rPr>
                <w:bCs/>
                <w:sz w:val="24"/>
                <w:szCs w:val="24"/>
              </w:rPr>
            </w:pPr>
            <w:r w:rsidRPr="008045D5">
              <w:rPr>
                <w:bCs/>
                <w:sz w:val="24"/>
                <w:szCs w:val="24"/>
              </w:rPr>
              <w:t>0</w:t>
            </w:r>
            <w:r w:rsidR="00FA1C8B">
              <w:rPr>
                <w:bCs/>
                <w:sz w:val="24"/>
                <w:szCs w:val="24"/>
              </w:rPr>
              <w:t>,</w:t>
            </w:r>
            <w:r w:rsidRPr="008045D5">
              <w:rPr>
                <w:bCs/>
                <w:sz w:val="24"/>
                <w:szCs w:val="24"/>
              </w:rPr>
              <w:t>009</w:t>
            </w:r>
          </w:p>
        </w:tc>
        <w:tc>
          <w:tcPr>
            <w:tcW w:w="709" w:type="dxa"/>
          </w:tcPr>
          <w:p w:rsidR="00E247E0" w:rsidRPr="008045D5" w:rsidRDefault="00E247E0" w:rsidP="00911F70">
            <w:pPr>
              <w:spacing w:line="360" w:lineRule="auto"/>
              <w:jc w:val="center"/>
              <w:rPr>
                <w:bCs/>
                <w:sz w:val="24"/>
                <w:szCs w:val="24"/>
              </w:rPr>
            </w:pPr>
            <w:r w:rsidRPr="008045D5">
              <w:rPr>
                <w:bCs/>
                <w:sz w:val="24"/>
                <w:szCs w:val="24"/>
              </w:rPr>
              <w:t>0</w:t>
            </w:r>
            <w:r w:rsidR="00FA1C8B">
              <w:rPr>
                <w:bCs/>
                <w:sz w:val="24"/>
                <w:szCs w:val="24"/>
              </w:rPr>
              <w:t>,</w:t>
            </w:r>
            <w:r w:rsidRPr="008045D5">
              <w:rPr>
                <w:bCs/>
                <w:sz w:val="24"/>
                <w:szCs w:val="24"/>
              </w:rPr>
              <w:t>233</w:t>
            </w:r>
          </w:p>
        </w:tc>
        <w:tc>
          <w:tcPr>
            <w:tcW w:w="1134" w:type="dxa"/>
          </w:tcPr>
          <w:p w:rsidR="00E247E0" w:rsidRPr="008045D5" w:rsidRDefault="00E247E0" w:rsidP="00911F70">
            <w:pPr>
              <w:spacing w:line="360" w:lineRule="auto"/>
              <w:jc w:val="center"/>
              <w:rPr>
                <w:bCs/>
                <w:sz w:val="24"/>
                <w:szCs w:val="24"/>
              </w:rPr>
            </w:pPr>
            <w:r w:rsidRPr="008045D5">
              <w:rPr>
                <w:bCs/>
                <w:sz w:val="24"/>
                <w:szCs w:val="24"/>
              </w:rPr>
              <w:t>0</w:t>
            </w:r>
            <w:r w:rsidR="00FA1C8B">
              <w:rPr>
                <w:bCs/>
                <w:sz w:val="24"/>
                <w:szCs w:val="24"/>
              </w:rPr>
              <w:t>,</w:t>
            </w:r>
            <w:r w:rsidRPr="008045D5">
              <w:rPr>
                <w:bCs/>
                <w:sz w:val="24"/>
                <w:szCs w:val="24"/>
              </w:rPr>
              <w:t>062</w:t>
            </w:r>
          </w:p>
        </w:tc>
        <w:tc>
          <w:tcPr>
            <w:tcW w:w="992" w:type="dxa"/>
          </w:tcPr>
          <w:p w:rsidR="00E247E0" w:rsidRPr="008045D5" w:rsidRDefault="00E247E0" w:rsidP="00911F70">
            <w:pPr>
              <w:spacing w:line="360" w:lineRule="auto"/>
              <w:jc w:val="center"/>
              <w:rPr>
                <w:bCs/>
                <w:sz w:val="24"/>
                <w:szCs w:val="24"/>
              </w:rPr>
            </w:pPr>
            <w:r w:rsidRPr="008045D5">
              <w:rPr>
                <w:bCs/>
                <w:sz w:val="24"/>
                <w:szCs w:val="24"/>
              </w:rPr>
              <w:t>0</w:t>
            </w:r>
            <w:r w:rsidR="00FA1C8B">
              <w:rPr>
                <w:bCs/>
                <w:sz w:val="24"/>
                <w:szCs w:val="24"/>
              </w:rPr>
              <w:t>,</w:t>
            </w:r>
            <w:r w:rsidRPr="008045D5">
              <w:rPr>
                <w:bCs/>
                <w:sz w:val="24"/>
                <w:szCs w:val="24"/>
              </w:rPr>
              <w:t>066</w:t>
            </w:r>
          </w:p>
        </w:tc>
        <w:tc>
          <w:tcPr>
            <w:tcW w:w="709" w:type="dxa"/>
          </w:tcPr>
          <w:p w:rsidR="00E247E0" w:rsidRPr="008045D5" w:rsidRDefault="00E247E0" w:rsidP="00911F70">
            <w:pPr>
              <w:spacing w:line="360" w:lineRule="auto"/>
              <w:jc w:val="center"/>
              <w:rPr>
                <w:bCs/>
                <w:sz w:val="24"/>
                <w:szCs w:val="24"/>
              </w:rPr>
            </w:pPr>
            <w:r w:rsidRPr="008045D5">
              <w:rPr>
                <w:bCs/>
                <w:sz w:val="24"/>
                <w:szCs w:val="24"/>
              </w:rPr>
              <w:t>108</w:t>
            </w:r>
          </w:p>
        </w:tc>
        <w:tc>
          <w:tcPr>
            <w:tcW w:w="992" w:type="dxa"/>
          </w:tcPr>
          <w:p w:rsidR="00E247E0" w:rsidRPr="008045D5" w:rsidRDefault="00E247E0" w:rsidP="00911F70">
            <w:pPr>
              <w:spacing w:line="360" w:lineRule="auto"/>
              <w:jc w:val="center"/>
              <w:rPr>
                <w:bCs/>
                <w:sz w:val="24"/>
                <w:szCs w:val="24"/>
              </w:rPr>
            </w:pPr>
            <w:r w:rsidRPr="008045D5">
              <w:rPr>
                <w:bCs/>
                <w:sz w:val="24"/>
                <w:szCs w:val="24"/>
              </w:rPr>
              <w:t>0</w:t>
            </w:r>
            <w:r w:rsidR="00FA1C8B">
              <w:rPr>
                <w:bCs/>
                <w:sz w:val="24"/>
                <w:szCs w:val="24"/>
              </w:rPr>
              <w:t>,</w:t>
            </w:r>
            <w:r w:rsidRPr="008045D5">
              <w:rPr>
                <w:bCs/>
                <w:sz w:val="24"/>
                <w:szCs w:val="24"/>
              </w:rPr>
              <w:t>033</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rPr>
            </w:pPr>
            <w:r w:rsidRPr="00EC135A">
              <w:rPr>
                <w:bCs/>
                <w:sz w:val="24"/>
                <w:szCs w:val="24"/>
              </w:rPr>
              <w:t>Мхи (бурая часть)</w:t>
            </w:r>
          </w:p>
        </w:tc>
        <w:tc>
          <w:tcPr>
            <w:tcW w:w="851" w:type="dxa"/>
          </w:tcPr>
          <w:p w:rsidR="00E247E0" w:rsidRPr="00EC135A" w:rsidRDefault="00E247E0" w:rsidP="00911F70">
            <w:pPr>
              <w:spacing w:line="360" w:lineRule="auto"/>
              <w:jc w:val="center"/>
              <w:rPr>
                <w:bCs/>
                <w:sz w:val="24"/>
                <w:szCs w:val="24"/>
                <w:lang w:val="en-GB"/>
              </w:rPr>
            </w:pPr>
            <w:r w:rsidRPr="00EC135A">
              <w:rPr>
                <w:bCs/>
                <w:sz w:val="24"/>
                <w:szCs w:val="24"/>
                <w:lang w:val="en-GB"/>
              </w:rPr>
              <w:t>5</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057</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167</w:t>
            </w:r>
          </w:p>
        </w:tc>
        <w:tc>
          <w:tcPr>
            <w:tcW w:w="1134"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121</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044</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37</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128</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rPr>
            </w:pPr>
            <w:r w:rsidRPr="00EC135A">
              <w:rPr>
                <w:bCs/>
                <w:sz w:val="24"/>
                <w:szCs w:val="24"/>
              </w:rPr>
              <w:t>Лишайники</w:t>
            </w:r>
          </w:p>
        </w:tc>
        <w:tc>
          <w:tcPr>
            <w:tcW w:w="851" w:type="dxa"/>
          </w:tcPr>
          <w:p w:rsidR="00E247E0" w:rsidRPr="00EC135A" w:rsidRDefault="00E247E0" w:rsidP="00911F70">
            <w:pPr>
              <w:spacing w:line="360" w:lineRule="auto"/>
              <w:jc w:val="center"/>
              <w:rPr>
                <w:bCs/>
                <w:sz w:val="24"/>
                <w:szCs w:val="24"/>
                <w:lang w:val="en-GB"/>
              </w:rPr>
            </w:pPr>
            <w:r w:rsidRPr="00EC135A">
              <w:rPr>
                <w:bCs/>
                <w:sz w:val="24"/>
                <w:szCs w:val="24"/>
                <w:lang w:val="en-GB"/>
              </w:rPr>
              <w:t>5</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004</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076</w:t>
            </w:r>
          </w:p>
        </w:tc>
        <w:tc>
          <w:tcPr>
            <w:tcW w:w="1134"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041</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030</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72</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052</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lang w:val="en-GB"/>
              </w:rPr>
            </w:pPr>
            <w:r w:rsidRPr="00EC135A">
              <w:rPr>
                <w:bCs/>
                <w:sz w:val="24"/>
                <w:szCs w:val="24"/>
              </w:rPr>
              <w:t>Ивы</w:t>
            </w:r>
            <w:r w:rsidRPr="00EC135A">
              <w:rPr>
                <w:bCs/>
                <w:sz w:val="24"/>
                <w:szCs w:val="24"/>
                <w:lang w:val="en-GB"/>
              </w:rPr>
              <w:t xml:space="preserve"> (</w:t>
            </w:r>
            <w:r w:rsidRPr="00EC135A">
              <w:rPr>
                <w:bCs/>
                <w:sz w:val="24"/>
                <w:szCs w:val="24"/>
              </w:rPr>
              <w:t>листья</w:t>
            </w:r>
            <w:r w:rsidRPr="00EC135A">
              <w:rPr>
                <w:bCs/>
                <w:sz w:val="24"/>
                <w:szCs w:val="24"/>
                <w:lang w:val="en-GB"/>
              </w:rPr>
              <w:t>)</w:t>
            </w:r>
          </w:p>
        </w:tc>
        <w:tc>
          <w:tcPr>
            <w:tcW w:w="851" w:type="dxa"/>
          </w:tcPr>
          <w:p w:rsidR="00E247E0" w:rsidRPr="00EC135A" w:rsidRDefault="00E247E0" w:rsidP="00911F70">
            <w:pPr>
              <w:spacing w:line="360" w:lineRule="auto"/>
              <w:jc w:val="center"/>
              <w:rPr>
                <w:bCs/>
                <w:sz w:val="24"/>
                <w:szCs w:val="24"/>
                <w:lang w:val="en-GB"/>
              </w:rPr>
            </w:pPr>
            <w:r w:rsidRPr="00EC135A">
              <w:rPr>
                <w:bCs/>
                <w:sz w:val="24"/>
                <w:szCs w:val="24"/>
                <w:lang w:val="en-GB"/>
              </w:rPr>
              <w:t>18</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002</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122</w:t>
            </w:r>
          </w:p>
        </w:tc>
        <w:tc>
          <w:tcPr>
            <w:tcW w:w="1134"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032</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038</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118</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015</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lang w:val="en-GB"/>
              </w:rPr>
            </w:pPr>
            <w:r w:rsidRPr="00EC135A">
              <w:rPr>
                <w:bCs/>
                <w:sz w:val="24"/>
                <w:szCs w:val="24"/>
              </w:rPr>
              <w:t>Ольха</w:t>
            </w:r>
            <w:r w:rsidRPr="00EC135A">
              <w:rPr>
                <w:bCs/>
                <w:sz w:val="24"/>
                <w:szCs w:val="24"/>
                <w:lang w:val="en-GB"/>
              </w:rPr>
              <w:t xml:space="preserve"> (</w:t>
            </w:r>
            <w:r w:rsidRPr="00EC135A">
              <w:rPr>
                <w:bCs/>
                <w:sz w:val="24"/>
                <w:szCs w:val="24"/>
              </w:rPr>
              <w:t>листья</w:t>
            </w:r>
            <w:r w:rsidRPr="00EC135A">
              <w:rPr>
                <w:bCs/>
                <w:sz w:val="24"/>
                <w:szCs w:val="24"/>
                <w:lang w:val="en-GB"/>
              </w:rPr>
              <w:t>)</w:t>
            </w:r>
          </w:p>
        </w:tc>
        <w:tc>
          <w:tcPr>
            <w:tcW w:w="851" w:type="dxa"/>
          </w:tcPr>
          <w:p w:rsidR="00E247E0" w:rsidRPr="00EC135A" w:rsidRDefault="00E247E0" w:rsidP="00911F70">
            <w:pPr>
              <w:spacing w:line="360" w:lineRule="auto"/>
              <w:jc w:val="center"/>
              <w:rPr>
                <w:bCs/>
                <w:sz w:val="24"/>
                <w:szCs w:val="24"/>
                <w:lang w:val="en-GB"/>
              </w:rPr>
            </w:pPr>
            <w:r w:rsidRPr="00EC135A">
              <w:rPr>
                <w:bCs/>
                <w:sz w:val="24"/>
                <w:szCs w:val="24"/>
                <w:lang w:val="en-GB"/>
              </w:rPr>
              <w:t>8</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002</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320</w:t>
            </w:r>
          </w:p>
        </w:tc>
        <w:tc>
          <w:tcPr>
            <w:tcW w:w="1134"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102</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128</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126</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036</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rPr>
            </w:pPr>
            <w:r w:rsidRPr="00EC135A">
              <w:rPr>
                <w:bCs/>
                <w:sz w:val="24"/>
                <w:szCs w:val="24"/>
              </w:rPr>
              <w:t>Травянистые виды</w:t>
            </w:r>
          </w:p>
        </w:tc>
        <w:tc>
          <w:tcPr>
            <w:tcW w:w="851" w:type="dxa"/>
          </w:tcPr>
          <w:p w:rsidR="00E247E0" w:rsidRPr="00EC135A" w:rsidRDefault="00E247E0" w:rsidP="00911F70">
            <w:pPr>
              <w:spacing w:line="360" w:lineRule="auto"/>
              <w:jc w:val="center"/>
              <w:rPr>
                <w:bCs/>
                <w:sz w:val="24"/>
                <w:szCs w:val="24"/>
                <w:lang w:val="en-GB"/>
              </w:rPr>
            </w:pPr>
            <w:r w:rsidRPr="00EC135A">
              <w:rPr>
                <w:bCs/>
                <w:sz w:val="24"/>
                <w:szCs w:val="24"/>
                <w:lang w:val="en-GB"/>
              </w:rPr>
              <w:t>9</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010</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216</w:t>
            </w:r>
          </w:p>
        </w:tc>
        <w:tc>
          <w:tcPr>
            <w:tcW w:w="1134"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050</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065</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130</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026</w:t>
            </w:r>
          </w:p>
        </w:tc>
      </w:tr>
      <w:tr w:rsidR="00E247E0" w:rsidRPr="00EC135A" w:rsidTr="0083092F">
        <w:trPr>
          <w:cantSplit/>
          <w:trHeight w:val="250"/>
        </w:trPr>
        <w:tc>
          <w:tcPr>
            <w:tcW w:w="2416" w:type="dxa"/>
          </w:tcPr>
          <w:p w:rsidR="00E247E0" w:rsidRPr="00EC135A" w:rsidRDefault="00E247E0" w:rsidP="00911F70">
            <w:pPr>
              <w:spacing w:line="360" w:lineRule="auto"/>
              <w:rPr>
                <w:bCs/>
                <w:sz w:val="24"/>
                <w:szCs w:val="24"/>
              </w:rPr>
            </w:pPr>
            <w:r w:rsidRPr="00EC135A">
              <w:rPr>
                <w:bCs/>
                <w:sz w:val="24"/>
                <w:szCs w:val="24"/>
              </w:rPr>
              <w:t>Хвощи</w:t>
            </w:r>
          </w:p>
        </w:tc>
        <w:tc>
          <w:tcPr>
            <w:tcW w:w="851" w:type="dxa"/>
          </w:tcPr>
          <w:p w:rsidR="00E247E0" w:rsidRPr="00EC135A" w:rsidRDefault="00E247E0" w:rsidP="00911F70">
            <w:pPr>
              <w:spacing w:line="360" w:lineRule="auto"/>
              <w:jc w:val="center"/>
              <w:rPr>
                <w:bCs/>
                <w:sz w:val="24"/>
                <w:szCs w:val="24"/>
                <w:lang w:val="en-GB"/>
              </w:rPr>
            </w:pPr>
            <w:r w:rsidRPr="00EC135A">
              <w:rPr>
                <w:bCs/>
                <w:sz w:val="24"/>
                <w:szCs w:val="24"/>
                <w:lang w:val="en-GB"/>
              </w:rPr>
              <w:t>10</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009</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126</w:t>
            </w:r>
          </w:p>
        </w:tc>
        <w:tc>
          <w:tcPr>
            <w:tcW w:w="1134"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041</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037</w:t>
            </w:r>
          </w:p>
        </w:tc>
        <w:tc>
          <w:tcPr>
            <w:tcW w:w="709" w:type="dxa"/>
          </w:tcPr>
          <w:p w:rsidR="00E247E0" w:rsidRPr="00EC135A" w:rsidRDefault="00E247E0" w:rsidP="00911F70">
            <w:pPr>
              <w:spacing w:line="360" w:lineRule="auto"/>
              <w:jc w:val="center"/>
              <w:rPr>
                <w:bCs/>
                <w:sz w:val="24"/>
                <w:szCs w:val="24"/>
                <w:lang w:val="en-GB"/>
              </w:rPr>
            </w:pPr>
            <w:r w:rsidRPr="00EC135A">
              <w:rPr>
                <w:bCs/>
                <w:sz w:val="24"/>
                <w:szCs w:val="24"/>
                <w:lang w:val="en-GB"/>
              </w:rPr>
              <w:t>91</w:t>
            </w:r>
          </w:p>
        </w:tc>
        <w:tc>
          <w:tcPr>
            <w:tcW w:w="992" w:type="dxa"/>
          </w:tcPr>
          <w:p w:rsidR="00E247E0" w:rsidRPr="00EC135A" w:rsidRDefault="00E247E0" w:rsidP="00911F70">
            <w:pPr>
              <w:spacing w:line="360" w:lineRule="auto"/>
              <w:jc w:val="center"/>
              <w:rPr>
                <w:bCs/>
                <w:sz w:val="24"/>
                <w:szCs w:val="24"/>
                <w:lang w:val="en-GB"/>
              </w:rPr>
            </w:pPr>
            <w:r w:rsidRPr="00EC135A">
              <w:rPr>
                <w:bCs/>
                <w:sz w:val="24"/>
                <w:szCs w:val="24"/>
                <w:lang w:val="en-GB"/>
              </w:rPr>
              <w:t>0</w:t>
            </w:r>
            <w:r w:rsidR="00FA1C8B">
              <w:rPr>
                <w:bCs/>
                <w:sz w:val="24"/>
                <w:szCs w:val="24"/>
                <w:lang w:val="en-GB"/>
              </w:rPr>
              <w:t>,</w:t>
            </w:r>
            <w:r w:rsidRPr="00EC135A">
              <w:rPr>
                <w:bCs/>
                <w:sz w:val="24"/>
                <w:szCs w:val="24"/>
                <w:lang w:val="en-GB"/>
              </w:rPr>
              <w:t>024</w:t>
            </w:r>
          </w:p>
        </w:tc>
      </w:tr>
    </w:tbl>
    <w:p w:rsidR="00911F70" w:rsidRDefault="00911F70" w:rsidP="003C61A2">
      <w:pPr>
        <w:spacing w:line="360" w:lineRule="auto"/>
        <w:ind w:firstLine="567"/>
        <w:jc w:val="both"/>
        <w:rPr>
          <w:sz w:val="24"/>
          <w:szCs w:val="24"/>
        </w:rPr>
      </w:pPr>
    </w:p>
    <w:p w:rsidR="00E247E0" w:rsidRPr="00EC135A" w:rsidRDefault="00E247E0" w:rsidP="003C61A2">
      <w:pPr>
        <w:spacing w:line="360" w:lineRule="auto"/>
        <w:ind w:firstLine="567"/>
        <w:jc w:val="both"/>
        <w:rPr>
          <w:sz w:val="24"/>
          <w:szCs w:val="24"/>
        </w:rPr>
      </w:pPr>
      <w:r w:rsidRPr="00EC135A">
        <w:rPr>
          <w:sz w:val="24"/>
          <w:szCs w:val="24"/>
        </w:rPr>
        <w:t>В то же время</w:t>
      </w:r>
      <w:r w:rsidR="00FF4F04">
        <w:rPr>
          <w:sz w:val="24"/>
          <w:szCs w:val="24"/>
        </w:rPr>
        <w:t>,</w:t>
      </w:r>
      <w:r w:rsidRPr="00EC135A">
        <w:rPr>
          <w:sz w:val="24"/>
          <w:szCs w:val="24"/>
        </w:rPr>
        <w:t xml:space="preserve"> с удалением от ГХК </w:t>
      </w:r>
      <w:r w:rsidR="00547D1A">
        <w:rPr>
          <w:sz w:val="24"/>
          <w:szCs w:val="24"/>
        </w:rPr>
        <w:t>наблюдается и тенденция снижения</w:t>
      </w:r>
      <w:r w:rsidRPr="00EC135A">
        <w:rPr>
          <w:sz w:val="24"/>
          <w:szCs w:val="24"/>
        </w:rPr>
        <w:t xml:space="preserve"> содержания </w:t>
      </w:r>
      <w:r w:rsidRPr="00EC135A">
        <w:rPr>
          <w:sz w:val="24"/>
          <w:szCs w:val="24"/>
          <w:vertAlign w:val="superscript"/>
        </w:rPr>
        <w:t>137</w:t>
      </w:r>
      <w:r w:rsidRPr="00EC135A">
        <w:rPr>
          <w:sz w:val="24"/>
          <w:szCs w:val="24"/>
          <w:lang w:val="en-GB"/>
        </w:rPr>
        <w:t>Cs</w:t>
      </w:r>
      <w:r w:rsidRPr="00EC135A">
        <w:rPr>
          <w:sz w:val="24"/>
          <w:szCs w:val="24"/>
        </w:rPr>
        <w:t xml:space="preserve"> в отдельных видах растительности. Например, это свойственно для хвощей, которые характеризуются максимальным уровнем накопления этого радионуклида. Так для о. Пашков в них зафиксирована величина содержания </w:t>
      </w:r>
      <w:r w:rsidRPr="00EC135A">
        <w:rPr>
          <w:sz w:val="24"/>
          <w:szCs w:val="24"/>
          <w:vertAlign w:val="superscript"/>
        </w:rPr>
        <w:t>137</w:t>
      </w:r>
      <w:r w:rsidRPr="00EC135A">
        <w:rPr>
          <w:sz w:val="24"/>
          <w:szCs w:val="24"/>
          <w:lang w:val="en-GB"/>
        </w:rPr>
        <w:t>Cs</w:t>
      </w:r>
      <w:r w:rsidRPr="00EC135A">
        <w:rPr>
          <w:sz w:val="24"/>
          <w:szCs w:val="24"/>
        </w:rPr>
        <w:t xml:space="preserve"> 118 Бк/кг (рисунок </w:t>
      </w:r>
      <w:r w:rsidR="00547D1A">
        <w:rPr>
          <w:sz w:val="24"/>
          <w:szCs w:val="24"/>
        </w:rPr>
        <w:t>4.20</w:t>
      </w:r>
      <w:r w:rsidRPr="00EC135A">
        <w:rPr>
          <w:sz w:val="24"/>
          <w:szCs w:val="24"/>
        </w:rPr>
        <w:t xml:space="preserve">). </w:t>
      </w:r>
    </w:p>
    <w:p w:rsidR="00E247E0" w:rsidRPr="00EC135A" w:rsidRDefault="00C81C3C" w:rsidP="00FF4F04">
      <w:pPr>
        <w:spacing w:line="360" w:lineRule="auto"/>
        <w:ind w:firstLine="567"/>
        <w:jc w:val="center"/>
        <w:rPr>
          <w:noProof/>
          <w:sz w:val="24"/>
          <w:szCs w:val="24"/>
        </w:rPr>
      </w:pPr>
      <w:r>
        <w:rPr>
          <w:noProof/>
          <w:sz w:val="24"/>
          <w:szCs w:val="24"/>
        </w:rPr>
        <w:drawing>
          <wp:inline distT="0" distB="0" distL="0" distR="0" wp14:anchorId="3DE9E839" wp14:editId="517EA654">
            <wp:extent cx="5097780" cy="1859280"/>
            <wp:effectExtent l="0" t="0" r="0" b="0"/>
            <wp:docPr id="554" name="Рисунок 6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Рисунок 60"/>
                    <pic:cNvPicPr>
                      <a:picLocks noChangeArrowheads="1"/>
                    </pic:cNvPicPr>
                  </pic:nvPicPr>
                  <pic:blipFill>
                    <a:blip r:embed="rId88" cstate="print"/>
                    <a:srcRect/>
                    <a:stretch>
                      <a:fillRect/>
                    </a:stretch>
                  </pic:blipFill>
                  <pic:spPr bwMode="auto">
                    <a:xfrm>
                      <a:off x="0" y="0"/>
                      <a:ext cx="5100571" cy="1860298"/>
                    </a:xfrm>
                    <a:prstGeom prst="rect">
                      <a:avLst/>
                    </a:prstGeom>
                    <a:noFill/>
                    <a:ln w="9525">
                      <a:noFill/>
                      <a:miter lim="800000"/>
                      <a:headEnd/>
                      <a:tailEnd/>
                    </a:ln>
                  </pic:spPr>
                </pic:pic>
              </a:graphicData>
            </a:graphic>
          </wp:inline>
        </w:drawing>
      </w:r>
    </w:p>
    <w:p w:rsidR="00E247E0" w:rsidRPr="00911F70" w:rsidRDefault="00514570" w:rsidP="00911F70">
      <w:pPr>
        <w:spacing w:line="276" w:lineRule="auto"/>
        <w:jc w:val="center"/>
        <w:rPr>
          <w:color w:val="FF0000"/>
          <w:sz w:val="24"/>
          <w:szCs w:val="24"/>
        </w:rPr>
      </w:pPr>
      <w:r w:rsidRPr="00911F70">
        <w:rPr>
          <w:sz w:val="24"/>
          <w:szCs w:val="24"/>
        </w:rPr>
        <w:t>Рисунок 4.2</w:t>
      </w:r>
      <w:r w:rsidR="00BF167A" w:rsidRPr="00911F70">
        <w:rPr>
          <w:sz w:val="24"/>
          <w:szCs w:val="24"/>
        </w:rPr>
        <w:t>0</w:t>
      </w:r>
      <w:r w:rsidR="00911F70" w:rsidRPr="00911F70">
        <w:rPr>
          <w:sz w:val="24"/>
          <w:szCs w:val="24"/>
        </w:rPr>
        <w:t>.</w:t>
      </w:r>
      <w:r w:rsidRPr="00911F70">
        <w:rPr>
          <w:sz w:val="24"/>
          <w:szCs w:val="24"/>
        </w:rPr>
        <w:t xml:space="preserve"> </w:t>
      </w:r>
      <w:r w:rsidR="00E247E0" w:rsidRPr="00911F70">
        <w:rPr>
          <w:sz w:val="24"/>
          <w:szCs w:val="24"/>
        </w:rPr>
        <w:t xml:space="preserve">Накопление </w:t>
      </w:r>
      <w:r w:rsidR="00E247E0" w:rsidRPr="00911F70">
        <w:rPr>
          <w:sz w:val="24"/>
          <w:szCs w:val="24"/>
          <w:vertAlign w:val="superscript"/>
        </w:rPr>
        <w:t>137</w:t>
      </w:r>
      <w:r w:rsidR="00E247E0" w:rsidRPr="00911F70">
        <w:rPr>
          <w:sz w:val="24"/>
          <w:szCs w:val="24"/>
          <w:lang w:val="en-GB"/>
        </w:rPr>
        <w:t>Cs</w:t>
      </w:r>
      <w:r w:rsidR="00E247E0" w:rsidRPr="00911F70">
        <w:rPr>
          <w:sz w:val="24"/>
          <w:szCs w:val="24"/>
        </w:rPr>
        <w:t xml:space="preserve"> в хвощах в различных зонах низовья р. Енисей: 1) горло залива, пойма среднего уровня: ВР1-8 (</w:t>
      </w:r>
      <w:r w:rsidR="00E247E0" w:rsidRPr="00911F70">
        <w:rPr>
          <w:i/>
          <w:sz w:val="24"/>
          <w:szCs w:val="24"/>
        </w:rPr>
        <w:t>Equisetum fluviatile L.</w:t>
      </w:r>
      <w:r w:rsidR="00E247E0" w:rsidRPr="00911F70">
        <w:rPr>
          <w:sz w:val="24"/>
          <w:szCs w:val="24"/>
        </w:rPr>
        <w:t>); 2) средняя дельта: ТС1-12 (низкая пойма, E. fluviatile+E. palustre. L.); ТС1-4 (пойма среднего уровня</w:t>
      </w:r>
      <w:r w:rsidR="00E247E0" w:rsidRPr="00911F70">
        <w:rPr>
          <w:i/>
          <w:sz w:val="24"/>
          <w:szCs w:val="24"/>
        </w:rPr>
        <w:t>, E. fluviatile</w:t>
      </w:r>
      <w:r w:rsidR="00E247E0" w:rsidRPr="00911F70">
        <w:rPr>
          <w:sz w:val="24"/>
          <w:szCs w:val="24"/>
        </w:rPr>
        <w:t xml:space="preserve">); 3) середина дельты, береговая пойма: КР -15 (низкая пойма, </w:t>
      </w:r>
      <w:r w:rsidR="00E247E0" w:rsidRPr="00911F70">
        <w:rPr>
          <w:i/>
          <w:sz w:val="24"/>
          <w:szCs w:val="24"/>
        </w:rPr>
        <w:t>E. fluviatile</w:t>
      </w:r>
      <w:r w:rsidR="00E247E0" w:rsidRPr="00911F70">
        <w:rPr>
          <w:sz w:val="24"/>
          <w:szCs w:val="24"/>
        </w:rPr>
        <w:t xml:space="preserve">); KR1-25 (террасовидный песчаный конус выноса на пойме, </w:t>
      </w:r>
      <w:r w:rsidR="00E247E0" w:rsidRPr="00911F70">
        <w:rPr>
          <w:i/>
          <w:sz w:val="24"/>
          <w:szCs w:val="24"/>
        </w:rPr>
        <w:t>E. fluviatile</w:t>
      </w:r>
      <w:r w:rsidR="00E247E0" w:rsidRPr="00911F70">
        <w:rPr>
          <w:sz w:val="24"/>
          <w:szCs w:val="24"/>
        </w:rPr>
        <w:t xml:space="preserve">); КР2-0 (депрессия на террасе, </w:t>
      </w:r>
      <w:r w:rsidR="00E247E0" w:rsidRPr="00911F70">
        <w:rPr>
          <w:i/>
          <w:sz w:val="24"/>
          <w:szCs w:val="24"/>
        </w:rPr>
        <w:t>E. fluviatile</w:t>
      </w:r>
      <w:r w:rsidR="00E247E0" w:rsidRPr="00911F70">
        <w:rPr>
          <w:sz w:val="24"/>
          <w:szCs w:val="24"/>
        </w:rPr>
        <w:t>); 4) начало дельты: низкая пойма в головной части о. Пашков - ПШ1-2 (</w:t>
      </w:r>
      <w:r w:rsidR="00E247E0" w:rsidRPr="00911F70">
        <w:rPr>
          <w:i/>
          <w:sz w:val="24"/>
          <w:szCs w:val="24"/>
        </w:rPr>
        <w:t>E. fluviatile+Eq. palustre</w:t>
      </w:r>
      <w:r w:rsidR="00E247E0" w:rsidRPr="00911F70">
        <w:rPr>
          <w:sz w:val="24"/>
          <w:szCs w:val="24"/>
        </w:rPr>
        <w:t>), ПШ1-1 (</w:t>
      </w:r>
      <w:r w:rsidR="00E247E0" w:rsidRPr="00911F70">
        <w:rPr>
          <w:i/>
          <w:sz w:val="24"/>
          <w:szCs w:val="24"/>
        </w:rPr>
        <w:t>E. fluviatile+ E. variegatum Schleich</w:t>
      </w:r>
      <w:r w:rsidR="00E247E0" w:rsidRPr="00911F70">
        <w:rPr>
          <w:sz w:val="24"/>
          <w:szCs w:val="24"/>
        </w:rPr>
        <w:t>); ПШ1-3 (</w:t>
      </w:r>
      <w:r w:rsidR="00E247E0" w:rsidRPr="00911F70">
        <w:rPr>
          <w:i/>
          <w:sz w:val="24"/>
          <w:szCs w:val="24"/>
        </w:rPr>
        <w:t>E. fluviatile+E. palustre</w:t>
      </w:r>
      <w:r w:rsidR="00E247E0" w:rsidRPr="00911F70">
        <w:rPr>
          <w:sz w:val="24"/>
          <w:szCs w:val="24"/>
        </w:rPr>
        <w:t>); низкая заболоченная пойма в центральной части острова: ПШ2-7 (</w:t>
      </w:r>
      <w:r w:rsidR="00E247E0" w:rsidRPr="00911F70">
        <w:rPr>
          <w:i/>
          <w:sz w:val="24"/>
          <w:szCs w:val="24"/>
        </w:rPr>
        <w:t>E. fluviatile</w:t>
      </w:r>
      <w:r w:rsidR="00E247E0" w:rsidRPr="00911F70">
        <w:rPr>
          <w:sz w:val="24"/>
          <w:szCs w:val="24"/>
        </w:rPr>
        <w:t>).</w:t>
      </w:r>
    </w:p>
    <w:p w:rsidR="00FF4FBC" w:rsidRPr="00911F70" w:rsidRDefault="00FF4FBC" w:rsidP="00911F70">
      <w:pPr>
        <w:spacing w:line="276" w:lineRule="auto"/>
        <w:ind w:firstLine="567"/>
        <w:jc w:val="both"/>
        <w:rPr>
          <w:sz w:val="24"/>
          <w:szCs w:val="24"/>
        </w:rPr>
      </w:pPr>
    </w:p>
    <w:p w:rsidR="00FF4FBC" w:rsidRPr="00EC135A" w:rsidRDefault="00FF4FBC" w:rsidP="00FF4FBC">
      <w:pPr>
        <w:spacing w:line="360" w:lineRule="auto"/>
        <w:ind w:firstLine="567"/>
        <w:jc w:val="both"/>
        <w:rPr>
          <w:sz w:val="24"/>
          <w:szCs w:val="24"/>
        </w:rPr>
      </w:pPr>
      <w:r>
        <w:rPr>
          <w:sz w:val="24"/>
          <w:szCs w:val="24"/>
        </w:rPr>
        <w:t>На</w:t>
      </w:r>
      <w:r w:rsidRPr="00EC135A">
        <w:rPr>
          <w:sz w:val="24"/>
          <w:szCs w:val="24"/>
        </w:rPr>
        <w:t>ряду с этой закономерностью наблюдается и выраженная связь параметров накопления радиоцезия в хвоще с положением точки опробования в ЛГС. Рис</w:t>
      </w:r>
      <w:r>
        <w:rPr>
          <w:sz w:val="24"/>
          <w:szCs w:val="24"/>
        </w:rPr>
        <w:t>унок</w:t>
      </w:r>
      <w:r w:rsidRPr="00EC135A">
        <w:rPr>
          <w:sz w:val="24"/>
          <w:szCs w:val="24"/>
        </w:rPr>
        <w:t xml:space="preserve"> </w:t>
      </w:r>
      <w:r>
        <w:rPr>
          <w:sz w:val="24"/>
          <w:szCs w:val="24"/>
        </w:rPr>
        <w:t>4.20</w:t>
      </w:r>
      <w:r w:rsidRPr="00EC135A">
        <w:rPr>
          <w:sz w:val="24"/>
          <w:szCs w:val="24"/>
        </w:rPr>
        <w:t xml:space="preserve"> демонстрирует значительное увеличение величины коэффициента перехода (КП) на гидроморфных почвах, обогащенных подвижным органическим веществом, которые приурочены исключительно к супераквальным частям исследованных ЛГС. Аналогичным образом КП был повышен и в листья ивы на тестовых площадках ПШ2-7 по сравнению с ПШ1-1,2 и 3; на КР2-0 по сравнению КР2-5, ТС1-12 по сравнению с ТС1-4 (рисунок </w:t>
      </w:r>
      <w:r>
        <w:rPr>
          <w:sz w:val="24"/>
          <w:szCs w:val="24"/>
        </w:rPr>
        <w:t>4.20</w:t>
      </w:r>
      <w:r w:rsidRPr="00EC135A">
        <w:rPr>
          <w:sz w:val="24"/>
          <w:szCs w:val="24"/>
        </w:rPr>
        <w:t xml:space="preserve">). </w:t>
      </w:r>
    </w:p>
    <w:p w:rsidR="00E247E0" w:rsidRPr="00EC135A" w:rsidRDefault="00C81C3C" w:rsidP="009D42AC">
      <w:pPr>
        <w:spacing w:line="360" w:lineRule="auto"/>
        <w:rPr>
          <w:sz w:val="24"/>
          <w:szCs w:val="24"/>
        </w:rPr>
      </w:pPr>
      <w:r>
        <w:rPr>
          <w:noProof/>
        </w:rPr>
        <w:drawing>
          <wp:anchor distT="0" distB="0" distL="114300" distR="114300" simplePos="0" relativeHeight="251644928" behindDoc="0" locked="0" layoutInCell="1" allowOverlap="1" wp14:anchorId="02BFB345" wp14:editId="0F4D0DE0">
            <wp:simplePos x="0" y="0"/>
            <wp:positionH relativeFrom="column">
              <wp:posOffset>425450</wp:posOffset>
            </wp:positionH>
            <wp:positionV relativeFrom="paragraph">
              <wp:posOffset>170180</wp:posOffset>
            </wp:positionV>
            <wp:extent cx="5455920" cy="2442210"/>
            <wp:effectExtent l="0" t="0" r="0" b="0"/>
            <wp:wrapSquare wrapText="bothSides"/>
            <wp:docPr id="555" name="Диаграмма 104"/>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14:sizeRelH relativeFrom="margin">
              <wp14:pctWidth>0</wp14:pctWidth>
            </wp14:sizeRelH>
            <wp14:sizeRelV relativeFrom="margin">
              <wp14:pctHeight>0</wp14:pctHeight>
            </wp14:sizeRelV>
          </wp:anchor>
        </w:drawing>
      </w:r>
    </w:p>
    <w:p w:rsidR="00E247E0" w:rsidRPr="00EC135A" w:rsidRDefault="00E247E0" w:rsidP="0083092F">
      <w:pPr>
        <w:spacing w:line="360" w:lineRule="auto"/>
        <w:ind w:firstLine="567"/>
        <w:rPr>
          <w:sz w:val="24"/>
          <w:szCs w:val="24"/>
        </w:rPr>
      </w:pPr>
    </w:p>
    <w:p w:rsidR="00E247E0" w:rsidRPr="00EC135A" w:rsidRDefault="00E247E0" w:rsidP="0083092F">
      <w:pPr>
        <w:spacing w:line="360" w:lineRule="auto"/>
        <w:ind w:firstLine="567"/>
        <w:rPr>
          <w:sz w:val="24"/>
          <w:szCs w:val="24"/>
        </w:rPr>
      </w:pPr>
    </w:p>
    <w:p w:rsidR="00E247E0" w:rsidRPr="00EC135A" w:rsidRDefault="00E247E0" w:rsidP="0083092F">
      <w:pPr>
        <w:spacing w:line="360" w:lineRule="auto"/>
        <w:jc w:val="both"/>
      </w:pPr>
    </w:p>
    <w:p w:rsidR="00E247E0" w:rsidRPr="00EC135A" w:rsidRDefault="00E247E0" w:rsidP="0083092F">
      <w:pPr>
        <w:spacing w:line="360" w:lineRule="auto"/>
        <w:jc w:val="both"/>
      </w:pPr>
    </w:p>
    <w:p w:rsidR="00E247E0" w:rsidRPr="00EC135A" w:rsidRDefault="00E247E0" w:rsidP="0083092F">
      <w:pPr>
        <w:spacing w:line="360" w:lineRule="auto"/>
        <w:jc w:val="both"/>
      </w:pPr>
    </w:p>
    <w:p w:rsidR="00E247E0" w:rsidRPr="00EC135A" w:rsidRDefault="00E247E0" w:rsidP="0083092F">
      <w:pPr>
        <w:spacing w:line="360" w:lineRule="auto"/>
        <w:jc w:val="both"/>
        <w:rPr>
          <w:sz w:val="16"/>
          <w:szCs w:val="16"/>
        </w:rPr>
      </w:pPr>
    </w:p>
    <w:p w:rsidR="00E247E0" w:rsidRPr="00EC135A" w:rsidRDefault="00E247E0" w:rsidP="0083092F">
      <w:pPr>
        <w:spacing w:line="360" w:lineRule="auto"/>
        <w:jc w:val="both"/>
      </w:pPr>
    </w:p>
    <w:p w:rsidR="00E262E3" w:rsidRDefault="00E262E3" w:rsidP="0083092F">
      <w:pPr>
        <w:spacing w:line="360" w:lineRule="auto"/>
        <w:jc w:val="both"/>
      </w:pPr>
    </w:p>
    <w:p w:rsidR="00E262E3" w:rsidRDefault="00E262E3" w:rsidP="0083092F">
      <w:pPr>
        <w:spacing w:line="360" w:lineRule="auto"/>
        <w:jc w:val="both"/>
      </w:pPr>
    </w:p>
    <w:p w:rsidR="00E262E3" w:rsidRDefault="00E262E3" w:rsidP="0083092F">
      <w:pPr>
        <w:spacing w:line="360" w:lineRule="auto"/>
        <w:jc w:val="both"/>
      </w:pPr>
    </w:p>
    <w:p w:rsidR="00911F70" w:rsidRDefault="00911F70" w:rsidP="00911F70">
      <w:pPr>
        <w:spacing w:line="276" w:lineRule="auto"/>
        <w:jc w:val="center"/>
        <w:rPr>
          <w:sz w:val="24"/>
          <w:szCs w:val="24"/>
        </w:rPr>
      </w:pPr>
    </w:p>
    <w:p w:rsidR="00E247E0" w:rsidRPr="00911F70" w:rsidRDefault="00514570" w:rsidP="00911F70">
      <w:pPr>
        <w:spacing w:line="276" w:lineRule="auto"/>
        <w:jc w:val="center"/>
        <w:rPr>
          <w:sz w:val="24"/>
          <w:szCs w:val="24"/>
        </w:rPr>
      </w:pPr>
      <w:r w:rsidRPr="00911F70">
        <w:rPr>
          <w:sz w:val="24"/>
          <w:szCs w:val="24"/>
        </w:rPr>
        <w:t>Рисунок 4.2</w:t>
      </w:r>
      <w:r w:rsidR="00BF167A" w:rsidRPr="00911F70">
        <w:rPr>
          <w:sz w:val="24"/>
          <w:szCs w:val="24"/>
        </w:rPr>
        <w:t>1</w:t>
      </w:r>
      <w:r w:rsidR="009D42AC">
        <w:rPr>
          <w:sz w:val="24"/>
          <w:szCs w:val="24"/>
        </w:rPr>
        <w:t>.</w:t>
      </w:r>
      <w:r w:rsidRPr="00911F70">
        <w:rPr>
          <w:sz w:val="24"/>
          <w:szCs w:val="24"/>
        </w:rPr>
        <w:t xml:space="preserve"> </w:t>
      </w:r>
      <w:r w:rsidR="00E247E0" w:rsidRPr="00911F70">
        <w:rPr>
          <w:sz w:val="24"/>
          <w:szCs w:val="24"/>
        </w:rPr>
        <w:t xml:space="preserve">Накопление </w:t>
      </w:r>
      <w:r w:rsidR="00FF4F04" w:rsidRPr="00911F70">
        <w:rPr>
          <w:sz w:val="24"/>
          <w:szCs w:val="24"/>
          <w:vertAlign w:val="superscript"/>
        </w:rPr>
        <w:t>137</w:t>
      </w:r>
      <w:r w:rsidR="00FF4F04" w:rsidRPr="00911F70">
        <w:rPr>
          <w:sz w:val="24"/>
          <w:szCs w:val="24"/>
          <w:lang w:val="en-US"/>
        </w:rPr>
        <w:t>Cs</w:t>
      </w:r>
      <w:r w:rsidR="00E247E0" w:rsidRPr="00911F70">
        <w:rPr>
          <w:sz w:val="24"/>
          <w:szCs w:val="24"/>
        </w:rPr>
        <w:t xml:space="preserve"> в листьях ив разных видов в зависимости от положения в ландшафте и содержания </w:t>
      </w:r>
      <w:r w:rsidR="00FF4F04" w:rsidRPr="00911F70">
        <w:rPr>
          <w:sz w:val="24"/>
          <w:szCs w:val="24"/>
          <w:vertAlign w:val="superscript"/>
        </w:rPr>
        <w:t>137</w:t>
      </w:r>
      <w:r w:rsidR="00FF4F04" w:rsidRPr="00911F70">
        <w:rPr>
          <w:sz w:val="24"/>
          <w:szCs w:val="24"/>
          <w:lang w:val="en-US"/>
        </w:rPr>
        <w:t>Cs</w:t>
      </w:r>
      <w:r w:rsidR="00FF4F04" w:rsidRPr="00911F70">
        <w:rPr>
          <w:sz w:val="24"/>
          <w:szCs w:val="24"/>
        </w:rPr>
        <w:t xml:space="preserve"> </w:t>
      </w:r>
      <w:r w:rsidR="00E247E0" w:rsidRPr="00911F70">
        <w:rPr>
          <w:sz w:val="24"/>
          <w:szCs w:val="24"/>
        </w:rPr>
        <w:t xml:space="preserve">в корнеобитаемом слое (расшифровка обозначений – таблица </w:t>
      </w:r>
      <w:r w:rsidR="008045D5" w:rsidRPr="00911F70">
        <w:rPr>
          <w:sz w:val="24"/>
          <w:szCs w:val="24"/>
        </w:rPr>
        <w:t>4.12</w:t>
      </w:r>
      <w:r w:rsidR="00E247E0" w:rsidRPr="00911F70">
        <w:rPr>
          <w:sz w:val="24"/>
          <w:szCs w:val="24"/>
        </w:rPr>
        <w:t>).</w:t>
      </w:r>
    </w:p>
    <w:p w:rsidR="00E247E0" w:rsidRPr="009D42AC" w:rsidRDefault="00E247E0" w:rsidP="0083092F">
      <w:pPr>
        <w:spacing w:line="360" w:lineRule="auto"/>
        <w:rPr>
          <w:sz w:val="24"/>
          <w:szCs w:val="24"/>
        </w:rPr>
      </w:pPr>
      <w:r w:rsidRPr="009D42AC">
        <w:rPr>
          <w:sz w:val="24"/>
          <w:szCs w:val="24"/>
        </w:rPr>
        <w:t xml:space="preserve">Таблица </w:t>
      </w:r>
      <w:r w:rsidR="008045D5" w:rsidRPr="009D42AC">
        <w:rPr>
          <w:sz w:val="24"/>
          <w:szCs w:val="24"/>
        </w:rPr>
        <w:t>4.12</w:t>
      </w:r>
      <w:r w:rsidR="009D42AC">
        <w:rPr>
          <w:sz w:val="24"/>
          <w:szCs w:val="24"/>
        </w:rPr>
        <w:t>.</w:t>
      </w:r>
      <w:r w:rsidR="00552FF6" w:rsidRPr="009D42AC">
        <w:rPr>
          <w:sz w:val="24"/>
          <w:szCs w:val="24"/>
        </w:rPr>
        <w:t xml:space="preserve"> Легенда к рисунку 4.21.</w:t>
      </w:r>
      <w:r w:rsidR="008634BB" w:rsidRPr="009D42AC">
        <w:rPr>
          <w:sz w:val="24"/>
          <w:szCs w:val="24"/>
        </w:rPr>
        <w:t xml:space="preserve"> Виды ивы определены Н.Г</w:t>
      </w:r>
      <w:r w:rsidR="009D42AC">
        <w:rPr>
          <w:sz w:val="24"/>
          <w:szCs w:val="24"/>
        </w:rPr>
        <w:t>. Украинцевой и Н.С. Петруниной</w:t>
      </w:r>
    </w:p>
    <w:tbl>
      <w:tblPr>
        <w:tblW w:w="10082" w:type="dxa"/>
        <w:tblLook w:val="04A0" w:firstRow="1" w:lastRow="0" w:firstColumn="1" w:lastColumn="0" w:noHBand="0" w:noVBand="1"/>
      </w:tblPr>
      <w:tblGrid>
        <w:gridCol w:w="2093"/>
        <w:gridCol w:w="1168"/>
        <w:gridCol w:w="4644"/>
        <w:gridCol w:w="2177"/>
      </w:tblGrid>
      <w:tr w:rsidR="00E247E0" w:rsidRPr="009D42AC" w:rsidTr="00E50A90">
        <w:trPr>
          <w:trHeight w:val="255"/>
        </w:trPr>
        <w:tc>
          <w:tcPr>
            <w:tcW w:w="2093"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jc w:val="center"/>
              <w:rPr>
                <w:sz w:val="22"/>
                <w:szCs w:val="22"/>
              </w:rPr>
            </w:pPr>
            <w:r w:rsidRPr="009D42AC">
              <w:rPr>
                <w:sz w:val="22"/>
                <w:szCs w:val="22"/>
              </w:rPr>
              <w:t>Район исследований</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tcPr>
          <w:p w:rsidR="00E247E0" w:rsidRPr="009D42AC" w:rsidRDefault="00E247E0" w:rsidP="009D42AC">
            <w:pPr>
              <w:spacing w:line="276" w:lineRule="auto"/>
              <w:jc w:val="center"/>
              <w:rPr>
                <w:sz w:val="22"/>
                <w:szCs w:val="22"/>
              </w:rPr>
            </w:pPr>
            <w:r w:rsidRPr="009D42AC">
              <w:rPr>
                <w:sz w:val="22"/>
                <w:szCs w:val="22"/>
              </w:rPr>
              <w:t>Индекс тестовой площадки</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jc w:val="center"/>
              <w:rPr>
                <w:sz w:val="22"/>
                <w:szCs w:val="22"/>
              </w:rPr>
            </w:pPr>
            <w:r w:rsidRPr="009D42AC">
              <w:rPr>
                <w:sz w:val="22"/>
                <w:szCs w:val="22"/>
              </w:rPr>
              <w:t>Положение в рельефе</w:t>
            </w:r>
          </w:p>
        </w:tc>
        <w:tc>
          <w:tcPr>
            <w:tcW w:w="2177" w:type="dxa"/>
            <w:tcBorders>
              <w:top w:val="single" w:sz="4" w:space="0" w:color="auto"/>
              <w:left w:val="single" w:sz="4" w:space="0" w:color="auto"/>
              <w:bottom w:val="single" w:sz="4" w:space="0" w:color="auto"/>
              <w:right w:val="single" w:sz="4" w:space="0" w:color="auto"/>
            </w:tcBorders>
            <w:shd w:val="clear" w:color="auto" w:fill="auto"/>
            <w:noWrap/>
          </w:tcPr>
          <w:p w:rsidR="00E247E0" w:rsidRPr="009D42AC" w:rsidRDefault="00E247E0" w:rsidP="009D42AC">
            <w:pPr>
              <w:spacing w:line="276" w:lineRule="auto"/>
              <w:jc w:val="center"/>
              <w:rPr>
                <w:sz w:val="22"/>
                <w:szCs w:val="22"/>
              </w:rPr>
            </w:pPr>
            <w:r w:rsidRPr="009D42AC">
              <w:rPr>
                <w:sz w:val="22"/>
                <w:szCs w:val="22"/>
              </w:rPr>
              <w:t>Вид ивы</w:t>
            </w:r>
          </w:p>
        </w:tc>
      </w:tr>
      <w:tr w:rsidR="00E247E0" w:rsidRPr="009D42AC" w:rsidTr="00E50A90">
        <w:trPr>
          <w:trHeight w:val="255"/>
        </w:trPr>
        <w:tc>
          <w:tcPr>
            <w:tcW w:w="2093"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Енисейский залив, м. Шайтанский</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ШТ1</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Высокая плоская терраса</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glauca</w:t>
            </w:r>
          </w:p>
        </w:tc>
      </w:tr>
      <w:tr w:rsidR="00E247E0" w:rsidRPr="009D42AC" w:rsidTr="00E50A90">
        <w:trPr>
          <w:trHeight w:val="255"/>
        </w:trPr>
        <w:tc>
          <w:tcPr>
            <w:tcW w:w="2093"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Енисейская губа, п. Воронцово</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ВР1-8</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Береговая пойма, грива</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reptans</w:t>
            </w:r>
          </w:p>
        </w:tc>
      </w:tr>
      <w:tr w:rsidR="00E247E0" w:rsidRPr="009D42AC" w:rsidTr="00E50A90">
        <w:trPr>
          <w:trHeight w:val="255"/>
        </w:trPr>
        <w:tc>
          <w:tcPr>
            <w:tcW w:w="2093" w:type="dxa"/>
            <w:vMerge w:val="restart"/>
            <w:tcBorders>
              <w:top w:val="single" w:sz="4" w:space="0" w:color="auto"/>
              <w:left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Средняя часть дельты, о. Тысяра</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ТС1-4</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Островная пойма, привершинный склон гривы</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reptans Rupr.</w:t>
            </w:r>
          </w:p>
        </w:tc>
      </w:tr>
      <w:tr w:rsidR="00E247E0" w:rsidRPr="009D42AC" w:rsidTr="00E50A90">
        <w:trPr>
          <w:trHeight w:val="255"/>
        </w:trPr>
        <w:tc>
          <w:tcPr>
            <w:tcW w:w="2093" w:type="dxa"/>
            <w:vMerge/>
            <w:tcBorders>
              <w:left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ТС1-8</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Островная пойма, середина склона гривы</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reptans, Salix glauca</w:t>
            </w:r>
          </w:p>
        </w:tc>
      </w:tr>
      <w:tr w:rsidR="00E247E0" w:rsidRPr="009D42AC" w:rsidTr="00E50A90">
        <w:trPr>
          <w:trHeight w:val="255"/>
        </w:trPr>
        <w:tc>
          <w:tcPr>
            <w:tcW w:w="2093" w:type="dxa"/>
            <w:vMerge/>
            <w:tcBorders>
              <w:left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ТС1-10</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Островная пойма, нижняя часть склона гривы</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recurvigemmis</w:t>
            </w:r>
          </w:p>
        </w:tc>
      </w:tr>
      <w:tr w:rsidR="00E247E0" w:rsidRPr="009D42AC" w:rsidTr="00E50A90">
        <w:trPr>
          <w:trHeight w:val="255"/>
        </w:trPr>
        <w:tc>
          <w:tcPr>
            <w:tcW w:w="2093" w:type="dxa"/>
            <w:vMerge/>
            <w:tcBorders>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ТС1-11</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Островная пойма, борт ложбины</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reptans</w:t>
            </w:r>
          </w:p>
        </w:tc>
      </w:tr>
      <w:tr w:rsidR="00E247E0" w:rsidRPr="009D42AC" w:rsidTr="00E50A90">
        <w:trPr>
          <w:trHeight w:val="255"/>
        </w:trPr>
        <w:tc>
          <w:tcPr>
            <w:tcW w:w="2093" w:type="dxa"/>
            <w:vMerge w:val="restart"/>
            <w:tcBorders>
              <w:top w:val="single" w:sz="4" w:space="0" w:color="auto"/>
              <w:left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Средняя часть дельты, п. Караул</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КР1-25</w:t>
            </w:r>
          </w:p>
        </w:tc>
        <w:tc>
          <w:tcPr>
            <w:tcW w:w="4644" w:type="dxa"/>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Береговая пойма, притеррасная гривка</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rPr>
            </w:pPr>
            <w:r w:rsidRPr="009D42AC">
              <w:rPr>
                <w:i/>
                <w:sz w:val="22"/>
                <w:szCs w:val="22"/>
              </w:rPr>
              <w:t>Salix glandulifera Flod.</w:t>
            </w:r>
          </w:p>
        </w:tc>
      </w:tr>
      <w:tr w:rsidR="00E247E0" w:rsidRPr="00015CCE" w:rsidTr="00E50A90">
        <w:trPr>
          <w:trHeight w:val="255"/>
        </w:trPr>
        <w:tc>
          <w:tcPr>
            <w:tcW w:w="2093" w:type="dxa"/>
            <w:vMerge/>
            <w:tcBorders>
              <w:left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КР2-0</w:t>
            </w:r>
          </w:p>
        </w:tc>
        <w:tc>
          <w:tcPr>
            <w:tcW w:w="4644" w:type="dxa"/>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Высокая плоская терраса</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lang w:val="en-US"/>
              </w:rPr>
            </w:pPr>
            <w:r w:rsidRPr="009D42AC">
              <w:rPr>
                <w:i/>
                <w:sz w:val="22"/>
                <w:szCs w:val="22"/>
                <w:lang w:val="en-US"/>
              </w:rPr>
              <w:t>Salix lanata s.b.x phylicifolia.</w:t>
            </w:r>
          </w:p>
        </w:tc>
      </w:tr>
      <w:tr w:rsidR="00E247E0" w:rsidRPr="009D42AC" w:rsidTr="00E50A90">
        <w:trPr>
          <w:trHeight w:val="255"/>
        </w:trPr>
        <w:tc>
          <w:tcPr>
            <w:tcW w:w="2093" w:type="dxa"/>
            <w:vMerge/>
            <w:tcBorders>
              <w:left w:val="single" w:sz="4" w:space="0" w:color="auto"/>
              <w:right w:val="single" w:sz="4" w:space="0" w:color="auto"/>
            </w:tcBorders>
          </w:tcPr>
          <w:p w:rsidR="00E247E0" w:rsidRPr="009D42AC" w:rsidRDefault="00E247E0" w:rsidP="009D42AC">
            <w:pPr>
              <w:spacing w:line="276" w:lineRule="auto"/>
              <w:rPr>
                <w:sz w:val="22"/>
                <w:szCs w:val="22"/>
                <w:lang w:val="en-US"/>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КР2-3</w:t>
            </w:r>
          </w:p>
        </w:tc>
        <w:tc>
          <w:tcPr>
            <w:tcW w:w="4644" w:type="dxa"/>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Верхняя часть склона к озерному понижению на высокой</w:t>
            </w:r>
            <w:r w:rsidR="00ED6C5C" w:rsidRPr="009D42AC">
              <w:rPr>
                <w:sz w:val="22"/>
                <w:szCs w:val="22"/>
              </w:rPr>
              <w:t xml:space="preserve"> террасе</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rPr>
            </w:pPr>
            <w:r w:rsidRPr="009D42AC">
              <w:rPr>
                <w:i/>
                <w:sz w:val="22"/>
                <w:szCs w:val="22"/>
              </w:rPr>
              <w:t>Salix phylicifolia L.</w:t>
            </w:r>
          </w:p>
        </w:tc>
      </w:tr>
      <w:tr w:rsidR="00E247E0" w:rsidRPr="009D42AC" w:rsidTr="00E50A90">
        <w:trPr>
          <w:trHeight w:val="422"/>
        </w:trPr>
        <w:tc>
          <w:tcPr>
            <w:tcW w:w="2093" w:type="dxa"/>
            <w:vMerge/>
            <w:tcBorders>
              <w:left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КР2-5</w:t>
            </w:r>
          </w:p>
        </w:tc>
        <w:tc>
          <w:tcPr>
            <w:tcW w:w="4644" w:type="dxa"/>
            <w:vMerge w:val="restart"/>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Нижняя часть склона к озерному понижению на высокой террасе</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rPr>
            </w:pPr>
            <w:r w:rsidRPr="009D42AC">
              <w:rPr>
                <w:i/>
                <w:sz w:val="22"/>
                <w:szCs w:val="22"/>
              </w:rPr>
              <w:t>Salix phylicifolia</w:t>
            </w:r>
          </w:p>
        </w:tc>
      </w:tr>
      <w:tr w:rsidR="00E247E0" w:rsidRPr="00015CCE" w:rsidTr="00E50A90">
        <w:trPr>
          <w:trHeight w:val="413"/>
        </w:trPr>
        <w:tc>
          <w:tcPr>
            <w:tcW w:w="2093" w:type="dxa"/>
            <w:vMerge/>
            <w:tcBorders>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КР2-5</w:t>
            </w:r>
          </w:p>
        </w:tc>
        <w:tc>
          <w:tcPr>
            <w:tcW w:w="4644" w:type="dxa"/>
            <w:vMerge/>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lang w:val="en-US"/>
              </w:rPr>
            </w:pPr>
            <w:r w:rsidRPr="009D42AC">
              <w:rPr>
                <w:i/>
                <w:sz w:val="22"/>
                <w:szCs w:val="22"/>
                <w:lang w:val="en-US"/>
              </w:rPr>
              <w:t>Salix lanata s.b.x phylicifolia</w:t>
            </w:r>
          </w:p>
        </w:tc>
      </w:tr>
      <w:tr w:rsidR="00E247E0" w:rsidRPr="009D42AC" w:rsidTr="00E50A90">
        <w:trPr>
          <w:trHeight w:val="255"/>
        </w:trPr>
        <w:tc>
          <w:tcPr>
            <w:tcW w:w="2093" w:type="dxa"/>
            <w:vMerge w:val="restart"/>
            <w:tcBorders>
              <w:top w:val="single" w:sz="4" w:space="0" w:color="auto"/>
              <w:left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Начало дельты, о. Пашков</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ПШ1-1</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Островная низкая пойма в оголовке</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reptans</w:t>
            </w:r>
          </w:p>
        </w:tc>
      </w:tr>
      <w:tr w:rsidR="00E247E0" w:rsidRPr="009D42AC" w:rsidTr="00E50A90">
        <w:trPr>
          <w:trHeight w:val="255"/>
        </w:trPr>
        <w:tc>
          <w:tcPr>
            <w:tcW w:w="2093" w:type="dxa"/>
            <w:vMerge/>
            <w:tcBorders>
              <w:left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ПШ1-3</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Гривистое повышение на пойме в оголовке</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viminalis L.</w:t>
            </w:r>
          </w:p>
        </w:tc>
      </w:tr>
      <w:tr w:rsidR="00E247E0" w:rsidRPr="009D42AC" w:rsidTr="00E50A90">
        <w:trPr>
          <w:trHeight w:val="255"/>
        </w:trPr>
        <w:tc>
          <w:tcPr>
            <w:tcW w:w="2093" w:type="dxa"/>
            <w:vMerge/>
            <w:tcBorders>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sz w:val="22"/>
                <w:szCs w:val="22"/>
              </w:rPr>
            </w:pPr>
            <w:r w:rsidRPr="009D42AC">
              <w:rPr>
                <w:sz w:val="22"/>
                <w:szCs w:val="22"/>
              </w:rPr>
              <w:t>ПШ2-7</w:t>
            </w:r>
          </w:p>
        </w:tc>
        <w:tc>
          <w:tcPr>
            <w:tcW w:w="4644" w:type="dxa"/>
            <w:tcBorders>
              <w:top w:val="single" w:sz="4" w:space="0" w:color="auto"/>
              <w:left w:val="single" w:sz="4" w:space="0" w:color="auto"/>
              <w:bottom w:val="single" w:sz="4" w:space="0" w:color="auto"/>
              <w:right w:val="single" w:sz="4" w:space="0" w:color="auto"/>
            </w:tcBorders>
          </w:tcPr>
          <w:p w:rsidR="00E247E0" w:rsidRPr="009D42AC" w:rsidRDefault="00E247E0" w:rsidP="009D42AC">
            <w:pPr>
              <w:spacing w:line="276" w:lineRule="auto"/>
              <w:rPr>
                <w:sz w:val="22"/>
                <w:szCs w:val="22"/>
              </w:rPr>
            </w:pPr>
            <w:r w:rsidRPr="009D42AC">
              <w:rPr>
                <w:sz w:val="22"/>
                <w:szCs w:val="22"/>
              </w:rPr>
              <w:t>Высокая островная пойма, вершина</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247E0" w:rsidRPr="009D42AC" w:rsidRDefault="00E247E0" w:rsidP="009D42AC">
            <w:pPr>
              <w:spacing w:line="276" w:lineRule="auto"/>
              <w:jc w:val="center"/>
              <w:rPr>
                <w:i/>
                <w:sz w:val="22"/>
                <w:szCs w:val="22"/>
              </w:rPr>
            </w:pPr>
            <w:r w:rsidRPr="009D42AC">
              <w:rPr>
                <w:i/>
                <w:sz w:val="22"/>
                <w:szCs w:val="22"/>
              </w:rPr>
              <w:t>Salix glauca</w:t>
            </w:r>
          </w:p>
        </w:tc>
      </w:tr>
      <w:tr w:rsidR="00E247E0" w:rsidRPr="009D42AC" w:rsidTr="00E50A90">
        <w:trPr>
          <w:trHeight w:val="255"/>
        </w:trPr>
        <w:tc>
          <w:tcPr>
            <w:tcW w:w="2093" w:type="dxa"/>
            <w:vMerge w:val="restart"/>
            <w:tcBorders>
              <w:top w:val="single" w:sz="4" w:space="0" w:color="auto"/>
              <w:left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Начало дельты, п. Усть-Порт</w:t>
            </w: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УП1-4</w:t>
            </w:r>
          </w:p>
        </w:tc>
        <w:tc>
          <w:tcPr>
            <w:tcW w:w="4644" w:type="dxa"/>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Низкая береговая пойма</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rPr>
            </w:pPr>
            <w:r w:rsidRPr="009D42AC">
              <w:rPr>
                <w:i/>
                <w:sz w:val="22"/>
                <w:szCs w:val="22"/>
              </w:rPr>
              <w:t>Salix reptans</w:t>
            </w:r>
          </w:p>
        </w:tc>
      </w:tr>
      <w:tr w:rsidR="00E247E0" w:rsidRPr="009D42AC" w:rsidTr="00E50A90">
        <w:trPr>
          <w:trHeight w:val="255"/>
        </w:trPr>
        <w:tc>
          <w:tcPr>
            <w:tcW w:w="2093" w:type="dxa"/>
            <w:vMerge/>
            <w:tcBorders>
              <w:left w:val="single" w:sz="4" w:space="0" w:color="auto"/>
              <w:right w:val="single" w:sz="4" w:space="0" w:color="auto"/>
            </w:tcBorders>
            <w:vAlign w:val="center"/>
          </w:tcPr>
          <w:p w:rsidR="00E247E0" w:rsidRPr="009D42AC" w:rsidRDefault="00E247E0" w:rsidP="009D42AC">
            <w:pPr>
              <w:spacing w:line="276" w:lineRule="auto"/>
              <w:jc w:val="center"/>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УП1-14</w:t>
            </w:r>
          </w:p>
        </w:tc>
        <w:tc>
          <w:tcPr>
            <w:tcW w:w="4644" w:type="dxa"/>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Микропонижение на высокой террасе</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rPr>
            </w:pPr>
            <w:r w:rsidRPr="009D42AC">
              <w:rPr>
                <w:i/>
                <w:sz w:val="22"/>
                <w:szCs w:val="22"/>
              </w:rPr>
              <w:t>Salix hastata L.</w:t>
            </w:r>
          </w:p>
        </w:tc>
      </w:tr>
      <w:tr w:rsidR="00E247E0" w:rsidRPr="009D42AC" w:rsidTr="00E50A90">
        <w:trPr>
          <w:trHeight w:val="255"/>
        </w:trPr>
        <w:tc>
          <w:tcPr>
            <w:tcW w:w="2093" w:type="dxa"/>
            <w:vMerge/>
            <w:tcBorders>
              <w:left w:val="single" w:sz="4" w:space="0" w:color="auto"/>
              <w:bottom w:val="single" w:sz="4" w:space="0" w:color="auto"/>
              <w:right w:val="single" w:sz="4" w:space="0" w:color="auto"/>
            </w:tcBorders>
            <w:vAlign w:val="center"/>
          </w:tcPr>
          <w:p w:rsidR="00E247E0" w:rsidRPr="009D42AC" w:rsidRDefault="00E247E0" w:rsidP="009D42AC">
            <w:pPr>
              <w:spacing w:line="276" w:lineRule="auto"/>
              <w:jc w:val="center"/>
              <w:rPr>
                <w:sz w:val="22"/>
                <w:szCs w:val="22"/>
              </w:rPr>
            </w:pPr>
          </w:p>
        </w:tc>
        <w:tc>
          <w:tcPr>
            <w:tcW w:w="116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sz w:val="22"/>
                <w:szCs w:val="22"/>
              </w:rPr>
            </w:pPr>
            <w:r w:rsidRPr="009D42AC">
              <w:rPr>
                <w:sz w:val="22"/>
                <w:szCs w:val="22"/>
              </w:rPr>
              <w:t>УП2-25а</w:t>
            </w:r>
          </w:p>
        </w:tc>
        <w:tc>
          <w:tcPr>
            <w:tcW w:w="4644" w:type="dxa"/>
            <w:tcBorders>
              <w:top w:val="single" w:sz="4" w:space="0" w:color="auto"/>
              <w:left w:val="single" w:sz="4" w:space="0" w:color="auto"/>
              <w:bottom w:val="single" w:sz="4" w:space="0" w:color="auto"/>
              <w:right w:val="single" w:sz="4" w:space="0" w:color="auto"/>
            </w:tcBorders>
            <w:vAlign w:val="center"/>
          </w:tcPr>
          <w:p w:rsidR="00E247E0" w:rsidRPr="009D42AC" w:rsidRDefault="00E247E0" w:rsidP="009D42AC">
            <w:pPr>
              <w:spacing w:line="276" w:lineRule="auto"/>
              <w:rPr>
                <w:sz w:val="22"/>
                <w:szCs w:val="22"/>
              </w:rPr>
            </w:pPr>
            <w:r w:rsidRPr="009D42AC">
              <w:rPr>
                <w:sz w:val="22"/>
                <w:szCs w:val="22"/>
              </w:rPr>
              <w:t>Заболоченное понижение на террасе более низкого уровня</w:t>
            </w:r>
          </w:p>
        </w:tc>
        <w:tc>
          <w:tcPr>
            <w:tcW w:w="217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E247E0" w:rsidRPr="009D42AC" w:rsidRDefault="00E247E0" w:rsidP="009D42AC">
            <w:pPr>
              <w:spacing w:line="276" w:lineRule="auto"/>
              <w:jc w:val="center"/>
              <w:rPr>
                <w:i/>
                <w:sz w:val="22"/>
                <w:szCs w:val="22"/>
              </w:rPr>
            </w:pPr>
            <w:r w:rsidRPr="009D42AC">
              <w:rPr>
                <w:i/>
                <w:sz w:val="22"/>
                <w:szCs w:val="22"/>
              </w:rPr>
              <w:t>Salix pulchra Cham.</w:t>
            </w:r>
          </w:p>
        </w:tc>
      </w:tr>
    </w:tbl>
    <w:p w:rsidR="00386F03" w:rsidRPr="00386F03" w:rsidRDefault="00386F03" w:rsidP="00FF4FBC">
      <w:pPr>
        <w:spacing w:line="360" w:lineRule="auto"/>
        <w:ind w:firstLine="567"/>
        <w:jc w:val="both"/>
        <w:rPr>
          <w:bCs/>
          <w:sz w:val="16"/>
          <w:szCs w:val="16"/>
        </w:rPr>
      </w:pPr>
    </w:p>
    <w:p w:rsidR="00FF4FBC" w:rsidRPr="00FF4FBC" w:rsidRDefault="00FF4FBC" w:rsidP="00FF4FBC">
      <w:pPr>
        <w:spacing w:line="360" w:lineRule="auto"/>
        <w:ind w:firstLine="567"/>
        <w:jc w:val="both"/>
        <w:rPr>
          <w:bCs/>
          <w:sz w:val="24"/>
          <w:szCs w:val="24"/>
        </w:rPr>
      </w:pPr>
      <w:r w:rsidRPr="00FF4FBC">
        <w:rPr>
          <w:bCs/>
          <w:sz w:val="24"/>
          <w:szCs w:val="24"/>
        </w:rPr>
        <w:t xml:space="preserve">В листьях ивы максимальная активность радиоцезия обнаружена на торфянистых почвах высоких террас (УП1-14, КР2-0) и пойм (ПШ2-7), а КБП – на низкой островной пойме с погребенными загрязненными горизонтами (ПШ1-1, 1-2; ТС1-8-11, рисунок </w:t>
      </w:r>
      <w:r>
        <w:rPr>
          <w:bCs/>
          <w:sz w:val="24"/>
          <w:szCs w:val="24"/>
        </w:rPr>
        <w:t>4.21</w:t>
      </w:r>
      <w:r w:rsidRPr="00FF4FBC">
        <w:rPr>
          <w:bCs/>
          <w:sz w:val="24"/>
          <w:szCs w:val="24"/>
        </w:rPr>
        <w:t>).</w:t>
      </w:r>
    </w:p>
    <w:p w:rsidR="00E247E0" w:rsidRPr="00386F03" w:rsidRDefault="00E247E0" w:rsidP="0083092F">
      <w:pPr>
        <w:spacing w:line="360" w:lineRule="auto"/>
        <w:ind w:firstLine="567"/>
        <w:jc w:val="both"/>
        <w:rPr>
          <w:bCs/>
          <w:spacing w:val="-6"/>
          <w:sz w:val="24"/>
          <w:szCs w:val="24"/>
        </w:rPr>
      </w:pPr>
      <w:r w:rsidRPr="00386F03">
        <w:rPr>
          <w:bCs/>
          <w:spacing w:val="-6"/>
          <w:sz w:val="24"/>
          <w:szCs w:val="24"/>
        </w:rPr>
        <w:t xml:space="preserve">Одновременно исследования, проведенные в низовьях р. Енисей показали, что уровень загрязнения </w:t>
      </w:r>
      <w:r w:rsidRPr="00386F03">
        <w:rPr>
          <w:spacing w:val="-6"/>
          <w:sz w:val="24"/>
          <w:szCs w:val="24"/>
        </w:rPr>
        <w:t>высоких явно незатопляемых террас р. Енисея соответствует фону,</w:t>
      </w:r>
      <w:r w:rsidRPr="00386F03">
        <w:rPr>
          <w:color w:val="FF0000"/>
          <w:spacing w:val="-6"/>
          <w:sz w:val="24"/>
          <w:szCs w:val="24"/>
        </w:rPr>
        <w:t xml:space="preserve"> </w:t>
      </w:r>
      <w:r w:rsidRPr="00386F03">
        <w:rPr>
          <w:spacing w:val="-6"/>
          <w:sz w:val="24"/>
          <w:szCs w:val="24"/>
        </w:rPr>
        <w:t xml:space="preserve">вызванному глобальными выпадениями </w:t>
      </w:r>
      <w:r w:rsidRPr="00386F03">
        <w:rPr>
          <w:bCs/>
          <w:spacing w:val="-6"/>
          <w:sz w:val="24"/>
          <w:szCs w:val="24"/>
          <w:vertAlign w:val="superscript"/>
        </w:rPr>
        <w:t>137</w:t>
      </w:r>
      <w:r w:rsidRPr="00386F03">
        <w:rPr>
          <w:bCs/>
          <w:spacing w:val="-6"/>
          <w:sz w:val="24"/>
          <w:szCs w:val="24"/>
          <w:lang w:val="en-US"/>
        </w:rPr>
        <w:t>Cs</w:t>
      </w:r>
      <w:r w:rsidRPr="00386F03">
        <w:rPr>
          <w:bCs/>
          <w:spacing w:val="-6"/>
          <w:sz w:val="24"/>
          <w:szCs w:val="24"/>
        </w:rPr>
        <w:t xml:space="preserve">. Соответственно, на этом фоне имеет место процесс формирование зоны антропогенного загрязнения поймы реки от точечного источника – Красноярского ГОК. В ходе проведенных работ было установлено, что по мере удаления от точки выброса средняя активность </w:t>
      </w:r>
      <w:r w:rsidRPr="00386F03">
        <w:rPr>
          <w:bCs/>
          <w:spacing w:val="-6"/>
          <w:sz w:val="24"/>
          <w:szCs w:val="24"/>
          <w:vertAlign w:val="superscript"/>
        </w:rPr>
        <w:t>137</w:t>
      </w:r>
      <w:r w:rsidRPr="00386F03">
        <w:rPr>
          <w:bCs/>
          <w:spacing w:val="-6"/>
          <w:sz w:val="24"/>
          <w:szCs w:val="24"/>
          <w:lang w:val="en-US"/>
        </w:rPr>
        <w:t>Cs</w:t>
      </w:r>
      <w:r w:rsidRPr="00386F03">
        <w:rPr>
          <w:bCs/>
          <w:spacing w:val="-6"/>
          <w:sz w:val="24"/>
          <w:szCs w:val="24"/>
        </w:rPr>
        <w:t xml:space="preserve"> падает как в почвах, так и в индикаторных видах растений. Однако в пределах, этой зоны имеет место и процесс вторичного перераспределения загрязнения в пределах элементарных ЛГС, в которых рельеф</w:t>
      </w:r>
      <w:r w:rsidRPr="00386F03">
        <w:rPr>
          <w:spacing w:val="-6"/>
          <w:sz w:val="24"/>
          <w:szCs w:val="24"/>
        </w:rPr>
        <w:t xml:space="preserve"> </w:t>
      </w:r>
      <w:r w:rsidRPr="00386F03">
        <w:rPr>
          <w:bCs/>
          <w:spacing w:val="-6"/>
          <w:sz w:val="24"/>
          <w:szCs w:val="24"/>
        </w:rPr>
        <w:t xml:space="preserve">служит фактором распределения и воды и, соответственно, загрязнителя. </w:t>
      </w:r>
    </w:p>
    <w:p w:rsidR="00E247E0" w:rsidRPr="00360234" w:rsidRDefault="005C56C3" w:rsidP="005C56C3">
      <w:pPr>
        <w:pStyle w:val="3"/>
        <w:rPr>
          <w:lang w:val="ru-RU"/>
        </w:rPr>
      </w:pPr>
      <w:bookmarkStart w:id="77" w:name="_Toc452517068"/>
      <w:bookmarkStart w:id="78" w:name="_Toc454567495"/>
      <w:r w:rsidRPr="00360234">
        <w:rPr>
          <w:lang w:val="ru-RU"/>
        </w:rPr>
        <w:t xml:space="preserve">4.2.3 </w:t>
      </w:r>
      <w:r w:rsidR="00E247E0" w:rsidRPr="00360234">
        <w:rPr>
          <w:lang w:val="ru-RU"/>
        </w:rPr>
        <w:t>Специфика пространственного распределение тяжелых металлов</w:t>
      </w:r>
      <w:r w:rsidR="00E262E3" w:rsidRPr="00360234">
        <w:rPr>
          <w:lang w:val="ru-RU"/>
        </w:rPr>
        <w:t xml:space="preserve"> </w:t>
      </w:r>
      <w:r w:rsidR="00E247E0" w:rsidRPr="00360234">
        <w:rPr>
          <w:lang w:val="ru-RU"/>
        </w:rPr>
        <w:t>(медь, никель, цинк)</w:t>
      </w:r>
      <w:bookmarkEnd w:id="77"/>
      <w:bookmarkEnd w:id="78"/>
    </w:p>
    <w:p w:rsidR="00D73826" w:rsidRPr="00E262E3" w:rsidRDefault="00D73826" w:rsidP="00D73826">
      <w:pPr>
        <w:pStyle w:val="2"/>
        <w:ind w:left="1249"/>
      </w:pPr>
    </w:p>
    <w:p w:rsidR="00E247E0" w:rsidRDefault="00E247E0" w:rsidP="00BF167A">
      <w:pPr>
        <w:spacing w:line="360" w:lineRule="auto"/>
        <w:ind w:firstLine="284"/>
        <w:jc w:val="both"/>
        <w:rPr>
          <w:color w:val="000000"/>
          <w:sz w:val="24"/>
          <w:szCs w:val="24"/>
        </w:rPr>
      </w:pPr>
      <w:r w:rsidRPr="00EC135A">
        <w:rPr>
          <w:color w:val="000000"/>
          <w:sz w:val="24"/>
          <w:szCs w:val="24"/>
        </w:rPr>
        <w:t>Помимо радиоактивного загрязнения наш интерес к объекту был обусловлен наличием в бассейне р. Енисей еще одного мощного локализованного источника техногенного загрязнения, способного существенно менять уровень содержания тяжелых металлов в почвах водах и местной растительности. Основным объектом исследования в данном случае явилась техногенная аномалия, формируемая концерном «Норильский никель», ежегодно выбрасывающим в атмосферу до 12 тыс. тонн пыли, в том числе никеля - 2 тыс. т/год, меди – 350 т/год, кобальта- 20 т/год (</w:t>
      </w:r>
      <w:r w:rsidR="00547D1A" w:rsidRPr="00EC135A">
        <w:rPr>
          <w:color w:val="000000"/>
          <w:sz w:val="24"/>
          <w:szCs w:val="24"/>
        </w:rPr>
        <w:t xml:space="preserve">В.И. </w:t>
      </w:r>
      <w:r w:rsidRPr="00EC135A">
        <w:rPr>
          <w:color w:val="000000"/>
          <w:sz w:val="24"/>
          <w:szCs w:val="24"/>
        </w:rPr>
        <w:t xml:space="preserve">Соломатин и др, 1989). Выбросы настолько значительно обогащены соединениями меди, никеля, цинка, кобальта, свинца и т.д., что в зимнее время следы этих выбросов иногда фиксируются на территории США и Канады. </w:t>
      </w:r>
    </w:p>
    <w:p w:rsidR="00547D1A" w:rsidRPr="00EC135A" w:rsidRDefault="00547D1A" w:rsidP="00BF167A">
      <w:pPr>
        <w:spacing w:line="360" w:lineRule="auto"/>
        <w:ind w:firstLine="284"/>
        <w:jc w:val="both"/>
        <w:rPr>
          <w:color w:val="000000"/>
          <w:sz w:val="24"/>
          <w:szCs w:val="24"/>
        </w:rPr>
      </w:pPr>
      <w:r w:rsidRPr="00EC135A">
        <w:rPr>
          <w:color w:val="000000"/>
          <w:sz w:val="24"/>
          <w:szCs w:val="24"/>
        </w:rPr>
        <w:t>Поскольку и в данном случае речь идет о процессе долгосрочного перераспределения вещества из точечного атмосферного источ</w:t>
      </w:r>
      <w:r w:rsidR="00BF167A">
        <w:rPr>
          <w:color w:val="000000"/>
          <w:sz w:val="24"/>
          <w:szCs w:val="24"/>
        </w:rPr>
        <w:t xml:space="preserve">ника, логично предположить, что, в соответствии с розой ветров (рисунок 4.22) </w:t>
      </w:r>
      <w:r w:rsidRPr="00EC135A">
        <w:rPr>
          <w:color w:val="000000"/>
          <w:sz w:val="24"/>
          <w:szCs w:val="24"/>
        </w:rPr>
        <w:t xml:space="preserve">за более чем 60 лет вокруг комбината сформировалась устойчивая техногенная аномалия, характеризующаяся определенной мощностью, структурой и пространственными габаритами, параметры которой подлежали изучению применительно к условиям поймы р. Енисей. </w:t>
      </w:r>
    </w:p>
    <w:p w:rsidR="00547D1A" w:rsidRPr="00EC135A" w:rsidRDefault="00BF167A" w:rsidP="00BF167A">
      <w:pPr>
        <w:spacing w:line="360" w:lineRule="auto"/>
        <w:jc w:val="center"/>
        <w:rPr>
          <w:color w:val="000000"/>
          <w:sz w:val="24"/>
          <w:szCs w:val="24"/>
        </w:rPr>
      </w:pPr>
      <w:r>
        <w:rPr>
          <w:noProof/>
          <w:color w:val="000000"/>
          <w:sz w:val="24"/>
          <w:szCs w:val="24"/>
        </w:rPr>
        <w:drawing>
          <wp:inline distT="0" distB="0" distL="0" distR="0" wp14:anchorId="1A19F983" wp14:editId="7185C45E">
            <wp:extent cx="3031490" cy="1894205"/>
            <wp:effectExtent l="19050" t="0" r="0" b="0"/>
            <wp:docPr id="556" name="Рисунок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9"/>
                    <pic:cNvPicPr>
                      <a:picLocks noChangeAspect="1" noChangeArrowheads="1"/>
                    </pic:cNvPicPr>
                  </pic:nvPicPr>
                  <pic:blipFill>
                    <a:blip r:embed="rId90" cstate="print"/>
                    <a:srcRect/>
                    <a:stretch>
                      <a:fillRect/>
                    </a:stretch>
                  </pic:blipFill>
                  <pic:spPr bwMode="auto">
                    <a:xfrm>
                      <a:off x="0" y="0"/>
                      <a:ext cx="3031490" cy="1894205"/>
                    </a:xfrm>
                    <a:prstGeom prst="rect">
                      <a:avLst/>
                    </a:prstGeom>
                    <a:noFill/>
                    <a:ln w="9525">
                      <a:noFill/>
                      <a:miter lim="800000"/>
                      <a:headEnd/>
                      <a:tailEnd/>
                    </a:ln>
                  </pic:spPr>
                </pic:pic>
              </a:graphicData>
            </a:graphic>
          </wp:inline>
        </w:drawing>
      </w:r>
    </w:p>
    <w:p w:rsidR="00E247E0" w:rsidRDefault="00514570" w:rsidP="00514570">
      <w:pPr>
        <w:spacing w:line="360" w:lineRule="auto"/>
        <w:jc w:val="center"/>
        <w:rPr>
          <w:color w:val="000000"/>
          <w:spacing w:val="-6"/>
          <w:sz w:val="24"/>
          <w:szCs w:val="24"/>
        </w:rPr>
      </w:pPr>
      <w:r w:rsidRPr="000C2C09">
        <w:rPr>
          <w:spacing w:val="-6"/>
          <w:sz w:val="24"/>
          <w:szCs w:val="24"/>
        </w:rPr>
        <w:t>Рисунок</w:t>
      </w:r>
      <w:r w:rsidRPr="000C2C09">
        <w:rPr>
          <w:spacing w:val="-6"/>
        </w:rPr>
        <w:t xml:space="preserve"> </w:t>
      </w:r>
      <w:r w:rsidRPr="000C2C09">
        <w:rPr>
          <w:spacing w:val="-6"/>
          <w:sz w:val="24"/>
          <w:szCs w:val="24"/>
        </w:rPr>
        <w:t>4.</w:t>
      </w:r>
      <w:r w:rsidR="00BF167A">
        <w:rPr>
          <w:spacing w:val="-6"/>
          <w:sz w:val="24"/>
          <w:szCs w:val="24"/>
        </w:rPr>
        <w:t>22</w:t>
      </w:r>
      <w:r w:rsidR="009D42AC">
        <w:rPr>
          <w:spacing w:val="-6"/>
          <w:sz w:val="24"/>
          <w:szCs w:val="24"/>
        </w:rPr>
        <w:t>.</w:t>
      </w:r>
      <w:r w:rsidR="008634BB">
        <w:rPr>
          <w:spacing w:val="-6"/>
          <w:sz w:val="24"/>
          <w:szCs w:val="24"/>
        </w:rPr>
        <w:t xml:space="preserve"> </w:t>
      </w:r>
      <w:r w:rsidR="00E247E0" w:rsidRPr="000C2C09">
        <w:rPr>
          <w:color w:val="000000"/>
          <w:spacing w:val="-6"/>
          <w:sz w:val="24"/>
          <w:szCs w:val="24"/>
        </w:rPr>
        <w:t xml:space="preserve">Роза ветров Норильска, Усть Порта и пос. Караула в январе и июле </w:t>
      </w:r>
      <w:r w:rsidR="008E2CF8" w:rsidRPr="008E2CF8">
        <w:rPr>
          <w:color w:val="000000"/>
          <w:spacing w:val="-6"/>
          <w:sz w:val="24"/>
          <w:szCs w:val="24"/>
        </w:rPr>
        <w:t>[</w:t>
      </w:r>
      <w:r w:rsidR="008634BB">
        <w:rPr>
          <w:color w:val="000000"/>
          <w:spacing w:val="-6"/>
          <w:sz w:val="24"/>
          <w:szCs w:val="24"/>
        </w:rPr>
        <w:t xml:space="preserve">по Соломатину и др., 1989; цит по </w:t>
      </w:r>
      <w:r w:rsidR="00E247E0" w:rsidRPr="000C2C09">
        <w:rPr>
          <w:color w:val="000000"/>
          <w:spacing w:val="-6"/>
          <w:sz w:val="24"/>
          <w:szCs w:val="24"/>
          <w:lang w:val="en-US"/>
        </w:rPr>
        <w:t>ESTABLISH</w:t>
      </w:r>
      <w:r w:rsidR="00E247E0" w:rsidRPr="000C2C09">
        <w:rPr>
          <w:color w:val="000000"/>
          <w:spacing w:val="-6"/>
          <w:sz w:val="24"/>
          <w:szCs w:val="24"/>
        </w:rPr>
        <w:t>, 2002</w:t>
      </w:r>
      <w:r w:rsidR="008E2CF8" w:rsidRPr="008E2CF8">
        <w:rPr>
          <w:color w:val="000000"/>
          <w:spacing w:val="-6"/>
          <w:sz w:val="24"/>
          <w:szCs w:val="24"/>
        </w:rPr>
        <w:t>]</w:t>
      </w:r>
    </w:p>
    <w:p w:rsidR="00386F03" w:rsidRPr="00514570" w:rsidRDefault="00386F03" w:rsidP="00514570">
      <w:pPr>
        <w:spacing w:line="360" w:lineRule="auto"/>
        <w:jc w:val="center"/>
        <w:rPr>
          <w:color w:val="000000"/>
          <w:sz w:val="24"/>
          <w:szCs w:val="24"/>
        </w:rPr>
      </w:pPr>
    </w:p>
    <w:p w:rsidR="00E247E0" w:rsidRPr="00EC135A" w:rsidRDefault="00E247E0" w:rsidP="00E262E3">
      <w:pPr>
        <w:spacing w:line="360" w:lineRule="auto"/>
        <w:ind w:firstLine="709"/>
        <w:jc w:val="both"/>
        <w:rPr>
          <w:color w:val="000000"/>
          <w:sz w:val="24"/>
          <w:szCs w:val="24"/>
        </w:rPr>
      </w:pPr>
      <w:r w:rsidRPr="00EC135A">
        <w:rPr>
          <w:color w:val="000000"/>
          <w:sz w:val="24"/>
          <w:szCs w:val="24"/>
        </w:rPr>
        <w:t xml:space="preserve">Важной особенностью при этом явилось отсутствие следов существенного загрязнения тестовых участков тяжелыми металлами в верховьях Енисея, что позволило рассматривать Норильскую аномалию в качестве относительно редкого объекта, сформированного за известное время только одним источником выброса на заведомо чистом природном фоне. </w:t>
      </w:r>
    </w:p>
    <w:p w:rsidR="00E247E0" w:rsidRPr="00EC135A" w:rsidRDefault="00E247E0" w:rsidP="00E262E3">
      <w:pPr>
        <w:spacing w:line="360" w:lineRule="auto"/>
        <w:ind w:firstLine="709"/>
        <w:jc w:val="both"/>
        <w:rPr>
          <w:color w:val="000000"/>
          <w:sz w:val="24"/>
          <w:szCs w:val="24"/>
        </w:rPr>
      </w:pPr>
      <w:r w:rsidRPr="00EC135A">
        <w:rPr>
          <w:color w:val="000000"/>
          <w:sz w:val="24"/>
          <w:szCs w:val="24"/>
        </w:rPr>
        <w:t xml:space="preserve">В ходе исследования выяснилось, что уровни и характер накопления элементов-загрязнителей в почвах и растительности существенно меняются по мере удаления от регионального техногенного источника выбросов (концерна «Норникель»). </w:t>
      </w:r>
    </w:p>
    <w:p w:rsidR="00E247E0" w:rsidRPr="00EC135A" w:rsidRDefault="00E247E0" w:rsidP="00E262E3">
      <w:pPr>
        <w:spacing w:line="360" w:lineRule="auto"/>
        <w:ind w:firstLine="709"/>
        <w:jc w:val="both"/>
        <w:rPr>
          <w:color w:val="000000"/>
          <w:sz w:val="24"/>
          <w:szCs w:val="24"/>
        </w:rPr>
      </w:pPr>
      <w:r w:rsidRPr="00EC135A">
        <w:rPr>
          <w:color w:val="000000"/>
          <w:sz w:val="24"/>
          <w:szCs w:val="24"/>
        </w:rPr>
        <w:t xml:space="preserve">Так, для террас и междуречий выявлен рост концентраций никеля во мхах (в 3-5 раз) и листьях ивы (в 2-3 раза) (рисунок </w:t>
      </w:r>
      <w:r w:rsidR="00BF167A">
        <w:rPr>
          <w:color w:val="000000"/>
          <w:sz w:val="24"/>
          <w:szCs w:val="24"/>
        </w:rPr>
        <w:t>4.23</w:t>
      </w:r>
      <w:r w:rsidRPr="00EC135A">
        <w:rPr>
          <w:color w:val="000000"/>
          <w:sz w:val="24"/>
          <w:szCs w:val="24"/>
        </w:rPr>
        <w:t xml:space="preserve">). Та же тенденция оказалась характерной и для меди в лишайниках (рисунок </w:t>
      </w:r>
      <w:r w:rsidR="00BF167A">
        <w:rPr>
          <w:color w:val="000000"/>
          <w:sz w:val="24"/>
          <w:szCs w:val="24"/>
        </w:rPr>
        <w:t>4.24</w:t>
      </w:r>
      <w:r w:rsidRPr="00EC135A">
        <w:rPr>
          <w:color w:val="000000"/>
          <w:sz w:val="24"/>
          <w:szCs w:val="24"/>
        </w:rPr>
        <w:t xml:space="preserve">). </w:t>
      </w:r>
    </w:p>
    <w:p w:rsidR="00E247E0" w:rsidRPr="00EC135A" w:rsidRDefault="00C81C3C" w:rsidP="0083092F">
      <w:pPr>
        <w:spacing w:line="360" w:lineRule="auto"/>
        <w:ind w:left="2124" w:firstLine="709"/>
        <w:rPr>
          <w:color w:val="000000"/>
          <w:sz w:val="24"/>
          <w:szCs w:val="24"/>
        </w:rPr>
      </w:pPr>
      <w:r>
        <w:rPr>
          <w:noProof/>
        </w:rPr>
        <w:drawing>
          <wp:anchor distT="0" distB="0" distL="114300" distR="114300" simplePos="0" relativeHeight="251646976" behindDoc="0" locked="0" layoutInCell="1" allowOverlap="1" wp14:anchorId="33CB49AD" wp14:editId="18D65189">
            <wp:simplePos x="0" y="0"/>
            <wp:positionH relativeFrom="column">
              <wp:posOffset>2583180</wp:posOffset>
            </wp:positionH>
            <wp:positionV relativeFrom="paragraph">
              <wp:posOffset>92710</wp:posOffset>
            </wp:positionV>
            <wp:extent cx="3028950" cy="1549400"/>
            <wp:effectExtent l="19050" t="0" r="0" b="0"/>
            <wp:wrapSquare wrapText="bothSides"/>
            <wp:docPr id="557" name="Рисунок 103" descr="Fig1Bwillo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3" descr="Fig1Bwillow"/>
                    <pic:cNvPicPr>
                      <a:picLocks noChangeAspect="1" noChangeArrowheads="1"/>
                    </pic:cNvPicPr>
                  </pic:nvPicPr>
                  <pic:blipFill>
                    <a:blip r:embed="rId91" cstate="print"/>
                    <a:srcRect/>
                    <a:stretch>
                      <a:fillRect/>
                    </a:stretch>
                  </pic:blipFill>
                  <pic:spPr bwMode="auto">
                    <a:xfrm>
                      <a:off x="0" y="0"/>
                      <a:ext cx="3028950" cy="1549400"/>
                    </a:xfrm>
                    <a:prstGeom prst="rect">
                      <a:avLst/>
                    </a:prstGeom>
                    <a:noFill/>
                    <a:ln w="9525">
                      <a:noFill/>
                      <a:miter lim="800000"/>
                      <a:headEnd/>
                      <a:tailEnd/>
                    </a:ln>
                  </pic:spPr>
                </pic:pic>
              </a:graphicData>
            </a:graphic>
          </wp:anchor>
        </w:drawing>
      </w:r>
      <w:r>
        <w:rPr>
          <w:noProof/>
        </w:rPr>
        <w:drawing>
          <wp:anchor distT="0" distB="0" distL="114300" distR="114300" simplePos="0" relativeHeight="251645952" behindDoc="0" locked="0" layoutInCell="1" allowOverlap="1" wp14:anchorId="7102A685" wp14:editId="0DBB2D89">
            <wp:simplePos x="0" y="0"/>
            <wp:positionH relativeFrom="column">
              <wp:posOffset>-2540</wp:posOffset>
            </wp:positionH>
            <wp:positionV relativeFrom="paragraph">
              <wp:posOffset>57150</wp:posOffset>
            </wp:positionV>
            <wp:extent cx="2536190" cy="1549400"/>
            <wp:effectExtent l="19050" t="0" r="0" b="0"/>
            <wp:wrapSquare wrapText="bothSides"/>
            <wp:docPr id="558" name="Рисунок 102" descr="Рис1А_ЕК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2" descr="Рис1А_ЕК1"/>
                    <pic:cNvPicPr>
                      <a:picLocks noChangeAspect="1" noChangeArrowheads="1"/>
                    </pic:cNvPicPr>
                  </pic:nvPicPr>
                  <pic:blipFill>
                    <a:blip r:embed="rId92" cstate="print"/>
                    <a:srcRect/>
                    <a:stretch>
                      <a:fillRect/>
                    </a:stretch>
                  </pic:blipFill>
                  <pic:spPr bwMode="auto">
                    <a:xfrm>
                      <a:off x="0" y="0"/>
                      <a:ext cx="2536190" cy="1549400"/>
                    </a:xfrm>
                    <a:prstGeom prst="rect">
                      <a:avLst/>
                    </a:prstGeom>
                    <a:noFill/>
                    <a:ln w="9525">
                      <a:noFill/>
                      <a:miter lim="800000"/>
                      <a:headEnd/>
                      <a:tailEnd/>
                    </a:ln>
                  </pic:spPr>
                </pic:pic>
              </a:graphicData>
            </a:graphic>
          </wp:anchor>
        </w:drawing>
      </w:r>
    </w:p>
    <w:p w:rsidR="00E247E0" w:rsidRPr="00EC135A" w:rsidRDefault="00E247E0" w:rsidP="0083092F">
      <w:pPr>
        <w:spacing w:line="360" w:lineRule="auto"/>
        <w:ind w:left="2124" w:firstLine="709"/>
        <w:rPr>
          <w:color w:val="000000"/>
          <w:sz w:val="24"/>
          <w:szCs w:val="24"/>
        </w:rPr>
      </w:pPr>
    </w:p>
    <w:p w:rsidR="00E247E0" w:rsidRPr="00EC135A" w:rsidRDefault="00E247E0" w:rsidP="0083092F">
      <w:pPr>
        <w:spacing w:line="360" w:lineRule="auto"/>
        <w:ind w:left="2124" w:firstLine="709"/>
        <w:rPr>
          <w:color w:val="000000"/>
          <w:sz w:val="24"/>
          <w:szCs w:val="24"/>
        </w:rPr>
      </w:pPr>
    </w:p>
    <w:p w:rsidR="00E247E0" w:rsidRPr="00EC135A" w:rsidRDefault="00E247E0" w:rsidP="0083092F">
      <w:pPr>
        <w:spacing w:line="360" w:lineRule="auto"/>
        <w:ind w:left="2124" w:firstLine="709"/>
        <w:rPr>
          <w:color w:val="000000"/>
          <w:sz w:val="24"/>
          <w:szCs w:val="24"/>
        </w:rPr>
      </w:pPr>
    </w:p>
    <w:p w:rsidR="00E247E0" w:rsidRPr="00EC135A" w:rsidRDefault="00E247E0" w:rsidP="0083092F">
      <w:pPr>
        <w:spacing w:line="360" w:lineRule="auto"/>
        <w:ind w:left="2124" w:firstLine="709"/>
        <w:rPr>
          <w:color w:val="000000"/>
          <w:sz w:val="24"/>
          <w:szCs w:val="24"/>
        </w:rPr>
      </w:pPr>
    </w:p>
    <w:p w:rsidR="00E247E0" w:rsidRPr="00EC135A" w:rsidRDefault="00E247E0" w:rsidP="0083092F">
      <w:pPr>
        <w:spacing w:line="360" w:lineRule="auto"/>
        <w:ind w:left="2124" w:firstLine="709"/>
        <w:rPr>
          <w:color w:val="000000"/>
          <w:sz w:val="24"/>
          <w:szCs w:val="24"/>
        </w:rPr>
      </w:pPr>
    </w:p>
    <w:p w:rsidR="00E247E0" w:rsidRPr="00EC135A" w:rsidRDefault="00E247E0" w:rsidP="0083092F">
      <w:pPr>
        <w:spacing w:line="360" w:lineRule="auto"/>
        <w:ind w:left="2124" w:firstLine="709"/>
        <w:rPr>
          <w:color w:val="000000"/>
          <w:sz w:val="24"/>
          <w:szCs w:val="24"/>
        </w:rPr>
      </w:pPr>
    </w:p>
    <w:p w:rsidR="00E247E0" w:rsidRPr="00EC135A" w:rsidRDefault="00D73826" w:rsidP="00D73826">
      <w:pPr>
        <w:spacing w:line="360" w:lineRule="auto"/>
        <w:rPr>
          <w:color w:val="000000"/>
          <w:sz w:val="24"/>
          <w:szCs w:val="24"/>
        </w:rPr>
      </w:pPr>
      <w:r>
        <w:rPr>
          <w:color w:val="000000"/>
          <w:sz w:val="24"/>
          <w:szCs w:val="24"/>
        </w:rPr>
        <w:t xml:space="preserve">                                  </w:t>
      </w:r>
      <w:r w:rsidR="00E247E0" w:rsidRPr="00EC135A">
        <w:rPr>
          <w:color w:val="000000"/>
          <w:sz w:val="24"/>
          <w:szCs w:val="24"/>
        </w:rPr>
        <w:t>А</w:t>
      </w:r>
      <w:r w:rsidR="00E247E0" w:rsidRPr="00EC135A">
        <w:rPr>
          <w:color w:val="000000"/>
          <w:sz w:val="24"/>
          <w:szCs w:val="24"/>
        </w:rPr>
        <w:tab/>
      </w:r>
      <w:r w:rsidR="00E247E0" w:rsidRPr="00EC135A">
        <w:rPr>
          <w:color w:val="000000"/>
          <w:sz w:val="24"/>
          <w:szCs w:val="24"/>
        </w:rPr>
        <w:tab/>
      </w:r>
      <w:r w:rsidR="00E247E0" w:rsidRPr="00EC135A">
        <w:rPr>
          <w:color w:val="000000"/>
          <w:sz w:val="24"/>
          <w:szCs w:val="24"/>
        </w:rPr>
        <w:tab/>
      </w:r>
      <w:r w:rsidR="00E247E0" w:rsidRPr="00EC135A">
        <w:rPr>
          <w:color w:val="000000"/>
          <w:sz w:val="24"/>
          <w:szCs w:val="24"/>
        </w:rPr>
        <w:tab/>
      </w:r>
      <w:r w:rsidR="00E247E0" w:rsidRPr="00EC135A">
        <w:rPr>
          <w:color w:val="000000"/>
          <w:sz w:val="24"/>
          <w:szCs w:val="24"/>
        </w:rPr>
        <w:tab/>
      </w:r>
      <w:r w:rsidR="00E247E0" w:rsidRPr="00EC135A">
        <w:rPr>
          <w:color w:val="000000"/>
          <w:sz w:val="24"/>
          <w:szCs w:val="24"/>
        </w:rPr>
        <w:tab/>
        <w:t>Б</w:t>
      </w:r>
    </w:p>
    <w:p w:rsidR="00E247E0" w:rsidRPr="009D42AC" w:rsidRDefault="00514570" w:rsidP="009D42AC">
      <w:pPr>
        <w:spacing w:line="276" w:lineRule="auto"/>
        <w:jc w:val="both"/>
        <w:rPr>
          <w:color w:val="000000"/>
          <w:sz w:val="24"/>
          <w:szCs w:val="24"/>
        </w:rPr>
      </w:pPr>
      <w:r w:rsidRPr="009D42AC">
        <w:rPr>
          <w:sz w:val="24"/>
          <w:szCs w:val="24"/>
        </w:rPr>
        <w:t>Рисунок 4.23</w:t>
      </w:r>
      <w:r w:rsidR="009D42AC" w:rsidRPr="009D42AC">
        <w:rPr>
          <w:sz w:val="24"/>
          <w:szCs w:val="24"/>
        </w:rPr>
        <w:t>.</w:t>
      </w:r>
      <w:r w:rsidR="00E247E0" w:rsidRPr="009D42AC">
        <w:rPr>
          <w:color w:val="000000"/>
          <w:sz w:val="24"/>
          <w:szCs w:val="24"/>
        </w:rPr>
        <w:t xml:space="preserve"> Никель в моховом покрове (А) и в листьях ивы (Б) террасовых геосистем дельты р. Енисей (стрелкой показано направление к Норильскому комбинату). Индексы участков: ШТ – м. Шайтанский; ВР – п. Воронцово; КР – п. Караул; УП</w:t>
      </w:r>
      <w:r w:rsidRPr="009D42AC">
        <w:rPr>
          <w:color w:val="000000"/>
          <w:sz w:val="24"/>
          <w:szCs w:val="24"/>
        </w:rPr>
        <w:t>.</w:t>
      </w:r>
      <w:r w:rsidR="00E247E0" w:rsidRPr="009D42AC">
        <w:rPr>
          <w:color w:val="000000"/>
          <w:sz w:val="24"/>
          <w:szCs w:val="24"/>
        </w:rPr>
        <w:t xml:space="preserve"> – п. Усть-Порт. Виды растений: </w:t>
      </w:r>
      <w:r w:rsidR="00E247E0" w:rsidRPr="009D42AC">
        <w:rPr>
          <w:color w:val="000000"/>
          <w:sz w:val="24"/>
          <w:szCs w:val="24"/>
          <w:lang w:val="en-US"/>
        </w:rPr>
        <w:t>Hs</w:t>
      </w:r>
      <w:r w:rsidR="00E247E0" w:rsidRPr="009D42AC">
        <w:rPr>
          <w:color w:val="000000"/>
          <w:sz w:val="24"/>
          <w:szCs w:val="24"/>
        </w:rPr>
        <w:t xml:space="preserve"> – </w:t>
      </w:r>
      <w:r w:rsidR="00E247E0" w:rsidRPr="009D42AC">
        <w:rPr>
          <w:i/>
          <w:color w:val="000000"/>
          <w:sz w:val="24"/>
          <w:szCs w:val="24"/>
          <w:lang w:val="en-US"/>
        </w:rPr>
        <w:t>Hylocomium</w:t>
      </w:r>
      <w:r w:rsidR="00E247E0" w:rsidRPr="009D42AC">
        <w:rPr>
          <w:i/>
          <w:color w:val="000000"/>
          <w:sz w:val="24"/>
          <w:szCs w:val="24"/>
        </w:rPr>
        <w:t xml:space="preserve"> </w:t>
      </w:r>
      <w:r w:rsidR="00E247E0" w:rsidRPr="009D42AC">
        <w:rPr>
          <w:i/>
          <w:color w:val="000000"/>
          <w:sz w:val="24"/>
          <w:szCs w:val="24"/>
          <w:lang w:val="en-US"/>
        </w:rPr>
        <w:t>splendens</w:t>
      </w:r>
      <w:r w:rsidR="00E247E0" w:rsidRPr="009D42AC">
        <w:rPr>
          <w:i/>
          <w:color w:val="000000"/>
          <w:sz w:val="24"/>
          <w:szCs w:val="24"/>
        </w:rPr>
        <w:t xml:space="preserve">; </w:t>
      </w:r>
      <w:r w:rsidR="00E247E0" w:rsidRPr="009D42AC">
        <w:rPr>
          <w:color w:val="000000"/>
          <w:sz w:val="24"/>
          <w:szCs w:val="24"/>
          <w:lang w:val="en-US"/>
        </w:rPr>
        <w:t>Sph</w:t>
      </w:r>
      <w:r w:rsidR="00E247E0" w:rsidRPr="009D42AC">
        <w:rPr>
          <w:i/>
          <w:color w:val="000000"/>
          <w:sz w:val="24"/>
          <w:szCs w:val="24"/>
        </w:rPr>
        <w:t xml:space="preserve"> – </w:t>
      </w:r>
      <w:r w:rsidR="00E247E0" w:rsidRPr="009D42AC">
        <w:rPr>
          <w:i/>
          <w:color w:val="000000"/>
          <w:sz w:val="24"/>
          <w:szCs w:val="24"/>
          <w:lang w:val="en-US"/>
        </w:rPr>
        <w:t>sphagnum</w:t>
      </w:r>
      <w:r w:rsidR="00E247E0" w:rsidRPr="009D42AC">
        <w:rPr>
          <w:i/>
          <w:color w:val="000000"/>
          <w:sz w:val="24"/>
          <w:szCs w:val="24"/>
        </w:rPr>
        <w:t xml:space="preserve">; </w:t>
      </w:r>
      <w:r w:rsidR="00E247E0" w:rsidRPr="009D42AC">
        <w:rPr>
          <w:color w:val="000000"/>
          <w:sz w:val="24"/>
          <w:szCs w:val="24"/>
          <w:lang w:val="en-US"/>
        </w:rPr>
        <w:t>M</w:t>
      </w:r>
      <w:r w:rsidR="00E247E0" w:rsidRPr="009D42AC">
        <w:rPr>
          <w:color w:val="000000"/>
          <w:sz w:val="24"/>
          <w:szCs w:val="24"/>
        </w:rPr>
        <w:t xml:space="preserve"> – </w:t>
      </w:r>
      <w:r w:rsidR="00E247E0" w:rsidRPr="009D42AC">
        <w:rPr>
          <w:i/>
          <w:color w:val="000000"/>
          <w:sz w:val="24"/>
          <w:szCs w:val="24"/>
        </w:rPr>
        <w:t xml:space="preserve">средняя проба мхов; </w:t>
      </w:r>
      <w:r w:rsidR="00E247E0" w:rsidRPr="009D42AC">
        <w:rPr>
          <w:color w:val="000000"/>
          <w:sz w:val="24"/>
          <w:szCs w:val="24"/>
          <w:lang w:val="en-US"/>
        </w:rPr>
        <w:t>Sgl</w:t>
      </w:r>
      <w:r w:rsidR="00E247E0" w:rsidRPr="009D42AC">
        <w:rPr>
          <w:color w:val="000000"/>
          <w:sz w:val="24"/>
          <w:szCs w:val="24"/>
        </w:rPr>
        <w:t xml:space="preserve"> – </w:t>
      </w:r>
      <w:r w:rsidR="00E247E0" w:rsidRPr="009D42AC">
        <w:rPr>
          <w:i/>
          <w:color w:val="000000"/>
          <w:sz w:val="24"/>
          <w:szCs w:val="24"/>
          <w:lang w:val="en-US"/>
        </w:rPr>
        <w:t>Salix</w:t>
      </w:r>
      <w:r w:rsidR="00E247E0" w:rsidRPr="009D42AC">
        <w:rPr>
          <w:i/>
          <w:color w:val="000000"/>
          <w:sz w:val="24"/>
          <w:szCs w:val="24"/>
        </w:rPr>
        <w:t xml:space="preserve"> </w:t>
      </w:r>
      <w:r w:rsidR="00E247E0" w:rsidRPr="009D42AC">
        <w:rPr>
          <w:i/>
          <w:color w:val="000000"/>
          <w:sz w:val="24"/>
          <w:szCs w:val="24"/>
          <w:lang w:val="en-US"/>
        </w:rPr>
        <w:t>glauca</w:t>
      </w:r>
      <w:r w:rsidR="00E247E0" w:rsidRPr="009D42AC">
        <w:rPr>
          <w:i/>
          <w:color w:val="000000"/>
          <w:sz w:val="24"/>
          <w:szCs w:val="24"/>
        </w:rPr>
        <w:t xml:space="preserve"> </w:t>
      </w:r>
      <w:r w:rsidR="00E247E0" w:rsidRPr="009D42AC">
        <w:rPr>
          <w:i/>
          <w:color w:val="000000"/>
          <w:sz w:val="24"/>
          <w:szCs w:val="24"/>
          <w:lang w:val="en-US"/>
        </w:rPr>
        <w:t>L</w:t>
      </w:r>
      <w:r w:rsidR="00E247E0" w:rsidRPr="009D42AC">
        <w:rPr>
          <w:i/>
          <w:color w:val="000000"/>
          <w:sz w:val="24"/>
          <w:szCs w:val="24"/>
        </w:rPr>
        <w:t xml:space="preserve">.; </w:t>
      </w:r>
      <w:r w:rsidR="00E247E0" w:rsidRPr="009D42AC">
        <w:rPr>
          <w:color w:val="000000"/>
          <w:sz w:val="24"/>
          <w:szCs w:val="24"/>
        </w:rPr>
        <w:t xml:space="preserve"> </w:t>
      </w:r>
      <w:r w:rsidR="00E247E0" w:rsidRPr="009D42AC">
        <w:rPr>
          <w:color w:val="000000"/>
          <w:sz w:val="24"/>
          <w:szCs w:val="24"/>
          <w:lang w:val="en-US"/>
        </w:rPr>
        <w:t>Sh</w:t>
      </w:r>
      <w:r w:rsidR="00E247E0" w:rsidRPr="009D42AC">
        <w:rPr>
          <w:color w:val="000000"/>
          <w:sz w:val="24"/>
          <w:szCs w:val="24"/>
        </w:rPr>
        <w:t xml:space="preserve"> – </w:t>
      </w:r>
      <w:r w:rsidR="00E247E0" w:rsidRPr="009D42AC">
        <w:rPr>
          <w:i/>
          <w:color w:val="000000"/>
          <w:sz w:val="24"/>
          <w:szCs w:val="24"/>
          <w:lang w:val="en-US"/>
        </w:rPr>
        <w:t>Salix</w:t>
      </w:r>
      <w:r w:rsidR="00E247E0" w:rsidRPr="009D42AC">
        <w:rPr>
          <w:i/>
          <w:color w:val="000000"/>
          <w:sz w:val="24"/>
          <w:szCs w:val="24"/>
        </w:rPr>
        <w:t xml:space="preserve"> </w:t>
      </w:r>
      <w:r w:rsidR="00E247E0" w:rsidRPr="009D42AC">
        <w:rPr>
          <w:i/>
          <w:color w:val="000000"/>
          <w:sz w:val="24"/>
          <w:szCs w:val="24"/>
          <w:lang w:val="en-US"/>
        </w:rPr>
        <w:t>hastata</w:t>
      </w:r>
      <w:r w:rsidR="00E247E0" w:rsidRPr="009D42AC">
        <w:rPr>
          <w:i/>
          <w:color w:val="000000"/>
          <w:sz w:val="24"/>
          <w:szCs w:val="24"/>
        </w:rPr>
        <w:t xml:space="preserve"> </w:t>
      </w:r>
      <w:r w:rsidR="00E247E0" w:rsidRPr="009D42AC">
        <w:rPr>
          <w:i/>
          <w:color w:val="000000"/>
          <w:sz w:val="24"/>
          <w:szCs w:val="24"/>
          <w:lang w:val="en-US"/>
        </w:rPr>
        <w:t>L</w:t>
      </w:r>
      <w:r w:rsidR="00E247E0" w:rsidRPr="009D42AC">
        <w:rPr>
          <w:i/>
          <w:color w:val="000000"/>
          <w:sz w:val="24"/>
          <w:szCs w:val="24"/>
        </w:rPr>
        <w:t>.</w:t>
      </w:r>
      <w:r w:rsidR="00E247E0" w:rsidRPr="009D42AC">
        <w:rPr>
          <w:color w:val="000000"/>
          <w:sz w:val="24"/>
          <w:szCs w:val="24"/>
        </w:rPr>
        <w:t xml:space="preserve">; </w:t>
      </w:r>
      <w:r w:rsidR="00E247E0" w:rsidRPr="009D42AC">
        <w:rPr>
          <w:color w:val="000000"/>
          <w:sz w:val="24"/>
          <w:szCs w:val="24"/>
          <w:lang w:val="en-US"/>
        </w:rPr>
        <w:t>Sl</w:t>
      </w:r>
      <w:r w:rsidR="00E247E0" w:rsidRPr="009D42AC">
        <w:rPr>
          <w:color w:val="000000"/>
          <w:sz w:val="24"/>
          <w:szCs w:val="24"/>
        </w:rPr>
        <w:t xml:space="preserve"> – </w:t>
      </w:r>
      <w:r w:rsidR="00E247E0" w:rsidRPr="009D42AC">
        <w:rPr>
          <w:i/>
          <w:color w:val="000000"/>
          <w:sz w:val="24"/>
          <w:szCs w:val="24"/>
          <w:lang w:val="en-US"/>
        </w:rPr>
        <w:t>Salix</w:t>
      </w:r>
      <w:r w:rsidR="00E247E0" w:rsidRPr="009D42AC">
        <w:rPr>
          <w:i/>
          <w:color w:val="000000"/>
          <w:sz w:val="24"/>
          <w:szCs w:val="24"/>
        </w:rPr>
        <w:t xml:space="preserve"> </w:t>
      </w:r>
      <w:r w:rsidR="00E247E0" w:rsidRPr="009D42AC">
        <w:rPr>
          <w:i/>
          <w:color w:val="000000"/>
          <w:sz w:val="24"/>
          <w:szCs w:val="24"/>
          <w:lang w:val="en-US"/>
        </w:rPr>
        <w:t>lanata</w:t>
      </w:r>
      <w:r w:rsidR="00E247E0" w:rsidRPr="009D42AC">
        <w:rPr>
          <w:i/>
          <w:color w:val="000000"/>
          <w:sz w:val="24"/>
          <w:szCs w:val="24"/>
        </w:rPr>
        <w:t xml:space="preserve"> </w:t>
      </w:r>
      <w:r w:rsidR="00E247E0" w:rsidRPr="009D42AC">
        <w:rPr>
          <w:i/>
          <w:color w:val="000000"/>
          <w:sz w:val="24"/>
          <w:szCs w:val="24"/>
          <w:lang w:val="en-US"/>
        </w:rPr>
        <w:t>L</w:t>
      </w:r>
      <w:r w:rsidR="00E247E0" w:rsidRPr="009D42AC">
        <w:rPr>
          <w:color w:val="000000"/>
          <w:sz w:val="24"/>
          <w:szCs w:val="24"/>
        </w:rPr>
        <w:t xml:space="preserve">.; </w:t>
      </w:r>
      <w:r w:rsidR="00E247E0" w:rsidRPr="009D42AC">
        <w:rPr>
          <w:color w:val="000000"/>
          <w:sz w:val="24"/>
          <w:szCs w:val="24"/>
          <w:lang w:val="en-US"/>
        </w:rPr>
        <w:t>Spul</w:t>
      </w:r>
      <w:r w:rsidR="00E247E0" w:rsidRPr="009D42AC">
        <w:rPr>
          <w:color w:val="000000"/>
          <w:sz w:val="24"/>
          <w:szCs w:val="24"/>
        </w:rPr>
        <w:t xml:space="preserve"> – </w:t>
      </w:r>
      <w:r w:rsidR="00E247E0" w:rsidRPr="009D42AC">
        <w:rPr>
          <w:i/>
          <w:color w:val="000000"/>
          <w:sz w:val="24"/>
          <w:szCs w:val="24"/>
          <w:lang w:val="en-US"/>
        </w:rPr>
        <w:t>Salix</w:t>
      </w:r>
      <w:r w:rsidR="00E247E0" w:rsidRPr="009D42AC">
        <w:rPr>
          <w:i/>
          <w:color w:val="000000"/>
          <w:sz w:val="24"/>
          <w:szCs w:val="24"/>
        </w:rPr>
        <w:t xml:space="preserve"> </w:t>
      </w:r>
      <w:r w:rsidR="00E247E0" w:rsidRPr="009D42AC">
        <w:rPr>
          <w:i/>
          <w:color w:val="000000"/>
          <w:sz w:val="24"/>
          <w:szCs w:val="24"/>
          <w:lang w:val="en-US"/>
        </w:rPr>
        <w:t>pulchra</w:t>
      </w:r>
      <w:r w:rsidR="00E247E0" w:rsidRPr="009D42AC">
        <w:rPr>
          <w:i/>
          <w:color w:val="000000"/>
          <w:sz w:val="24"/>
          <w:szCs w:val="24"/>
        </w:rPr>
        <w:t xml:space="preserve"> </w:t>
      </w:r>
      <w:r w:rsidR="00E247E0" w:rsidRPr="009D42AC">
        <w:rPr>
          <w:i/>
          <w:color w:val="000000"/>
          <w:sz w:val="24"/>
          <w:szCs w:val="24"/>
          <w:lang w:val="en-US"/>
        </w:rPr>
        <w:t>Cham</w:t>
      </w:r>
      <w:r w:rsidR="00E247E0" w:rsidRPr="009D42AC">
        <w:rPr>
          <w:i/>
          <w:color w:val="000000"/>
          <w:sz w:val="24"/>
          <w:szCs w:val="24"/>
        </w:rPr>
        <w:t xml:space="preserve">.; </w:t>
      </w:r>
      <w:r w:rsidR="00E247E0" w:rsidRPr="009D42AC">
        <w:rPr>
          <w:color w:val="000000"/>
          <w:sz w:val="24"/>
          <w:szCs w:val="24"/>
        </w:rPr>
        <w:t xml:space="preserve"> </w:t>
      </w:r>
      <w:r w:rsidR="00E247E0" w:rsidRPr="009D42AC">
        <w:rPr>
          <w:color w:val="000000"/>
          <w:sz w:val="24"/>
          <w:szCs w:val="24"/>
          <w:lang w:val="en-US"/>
        </w:rPr>
        <w:t>Sph</w:t>
      </w:r>
      <w:r w:rsidR="00E247E0" w:rsidRPr="009D42AC">
        <w:rPr>
          <w:color w:val="000000"/>
          <w:sz w:val="24"/>
          <w:szCs w:val="24"/>
        </w:rPr>
        <w:t xml:space="preserve"> – </w:t>
      </w:r>
      <w:r w:rsidR="00E247E0" w:rsidRPr="009D42AC">
        <w:rPr>
          <w:i/>
          <w:color w:val="000000"/>
          <w:sz w:val="24"/>
          <w:szCs w:val="24"/>
          <w:lang w:val="en-US"/>
        </w:rPr>
        <w:t>Salix</w:t>
      </w:r>
      <w:r w:rsidR="00E247E0" w:rsidRPr="009D42AC">
        <w:rPr>
          <w:i/>
          <w:color w:val="000000"/>
          <w:sz w:val="24"/>
          <w:szCs w:val="24"/>
        </w:rPr>
        <w:t xml:space="preserve"> </w:t>
      </w:r>
      <w:r w:rsidR="00E247E0" w:rsidRPr="009D42AC">
        <w:rPr>
          <w:i/>
          <w:color w:val="000000"/>
          <w:sz w:val="24"/>
          <w:szCs w:val="24"/>
          <w:lang w:val="en-US"/>
        </w:rPr>
        <w:t>phylicifolia</w:t>
      </w:r>
      <w:r w:rsidR="00E247E0" w:rsidRPr="009D42AC">
        <w:rPr>
          <w:i/>
          <w:color w:val="000000"/>
          <w:sz w:val="24"/>
          <w:szCs w:val="24"/>
        </w:rPr>
        <w:t xml:space="preserve"> </w:t>
      </w:r>
      <w:r w:rsidR="00E247E0" w:rsidRPr="009D42AC">
        <w:rPr>
          <w:i/>
          <w:color w:val="000000"/>
          <w:sz w:val="24"/>
          <w:szCs w:val="24"/>
          <w:lang w:val="en-US"/>
        </w:rPr>
        <w:t>L</w:t>
      </w:r>
      <w:r w:rsidR="00E247E0" w:rsidRPr="009D42AC">
        <w:rPr>
          <w:i/>
          <w:color w:val="000000"/>
          <w:sz w:val="24"/>
          <w:szCs w:val="24"/>
        </w:rPr>
        <w:t xml:space="preserve">.; </w:t>
      </w:r>
      <w:r w:rsidR="00E247E0" w:rsidRPr="009D42AC">
        <w:rPr>
          <w:color w:val="000000"/>
          <w:sz w:val="24"/>
          <w:szCs w:val="24"/>
          <w:lang w:val="en-US"/>
        </w:rPr>
        <w:t>Ssp</w:t>
      </w:r>
      <w:r w:rsidR="00E247E0" w:rsidRPr="009D42AC">
        <w:rPr>
          <w:color w:val="000000"/>
          <w:sz w:val="24"/>
          <w:szCs w:val="24"/>
        </w:rPr>
        <w:t>.</w:t>
      </w:r>
      <w:r w:rsidR="00E247E0" w:rsidRPr="009D42AC">
        <w:rPr>
          <w:i/>
          <w:color w:val="000000"/>
          <w:sz w:val="24"/>
          <w:szCs w:val="24"/>
        </w:rPr>
        <w:t xml:space="preserve"> – </w:t>
      </w:r>
      <w:r w:rsidR="00E247E0" w:rsidRPr="009D42AC">
        <w:rPr>
          <w:i/>
          <w:color w:val="000000"/>
          <w:sz w:val="24"/>
          <w:szCs w:val="24"/>
          <w:lang w:val="en-US"/>
        </w:rPr>
        <w:t>Salix</w:t>
      </w:r>
      <w:r w:rsidR="00E247E0" w:rsidRPr="009D42AC">
        <w:rPr>
          <w:i/>
          <w:color w:val="000000"/>
          <w:sz w:val="24"/>
          <w:szCs w:val="24"/>
        </w:rPr>
        <w:t xml:space="preserve"> </w:t>
      </w:r>
      <w:r w:rsidR="00E247E0" w:rsidRPr="009D42AC">
        <w:rPr>
          <w:i/>
          <w:color w:val="000000"/>
          <w:sz w:val="24"/>
          <w:szCs w:val="24"/>
          <w:lang w:val="en-US"/>
        </w:rPr>
        <w:t>sp</w:t>
      </w:r>
      <w:r w:rsidR="00E247E0" w:rsidRPr="009D42AC">
        <w:rPr>
          <w:i/>
          <w:color w:val="000000"/>
          <w:sz w:val="24"/>
          <w:szCs w:val="24"/>
        </w:rPr>
        <w:t xml:space="preserve">. </w:t>
      </w:r>
      <w:r w:rsidR="00E247E0" w:rsidRPr="009D42AC">
        <w:rPr>
          <w:color w:val="000000"/>
          <w:sz w:val="24"/>
          <w:szCs w:val="24"/>
        </w:rPr>
        <w:t>Элементарные ландшафты, где опробованы указанные виды растений: 1- элювиальные, 2-</w:t>
      </w:r>
      <w:r w:rsidR="009D42AC">
        <w:rPr>
          <w:color w:val="000000"/>
          <w:sz w:val="24"/>
          <w:szCs w:val="24"/>
        </w:rPr>
        <w:t xml:space="preserve"> транзитные, 3 – аккумулятивные</w:t>
      </w:r>
    </w:p>
    <w:p w:rsidR="00E247E0" w:rsidRPr="00EC135A" w:rsidRDefault="00C81C3C" w:rsidP="008634BB">
      <w:pPr>
        <w:spacing w:line="360" w:lineRule="auto"/>
        <w:jc w:val="center"/>
        <w:rPr>
          <w:noProof/>
          <w:sz w:val="24"/>
          <w:szCs w:val="24"/>
        </w:rPr>
      </w:pPr>
      <w:r>
        <w:rPr>
          <w:noProof/>
        </w:rPr>
        <w:drawing>
          <wp:inline distT="0" distB="0" distL="0" distR="0" wp14:anchorId="60CEA5ED" wp14:editId="72C06809">
            <wp:extent cx="3947160" cy="2049780"/>
            <wp:effectExtent l="0" t="0" r="0" b="0"/>
            <wp:docPr id="559" name="Рисунок 101" descr="lichen_Cu_Y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1" descr="lichen_Cu_Ye"/>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3958891" cy="2055872"/>
                    </a:xfrm>
                    <a:prstGeom prst="rect">
                      <a:avLst/>
                    </a:prstGeom>
                    <a:noFill/>
                    <a:ln w="9525">
                      <a:noFill/>
                      <a:miter lim="800000"/>
                      <a:headEnd/>
                      <a:tailEnd/>
                    </a:ln>
                  </pic:spPr>
                </pic:pic>
              </a:graphicData>
            </a:graphic>
          </wp:inline>
        </w:drawing>
      </w:r>
    </w:p>
    <w:p w:rsidR="00E247E0" w:rsidRPr="00514570" w:rsidRDefault="00514570" w:rsidP="00514570">
      <w:pPr>
        <w:spacing w:line="360" w:lineRule="auto"/>
        <w:jc w:val="center"/>
        <w:rPr>
          <w:noProof/>
          <w:sz w:val="24"/>
          <w:szCs w:val="24"/>
        </w:rPr>
      </w:pPr>
      <w:r w:rsidRPr="003C61A2">
        <w:rPr>
          <w:sz w:val="24"/>
          <w:szCs w:val="24"/>
        </w:rPr>
        <w:t>Рисунок</w:t>
      </w:r>
      <w:r w:rsidRPr="00EC135A">
        <w:t xml:space="preserve"> </w:t>
      </w:r>
      <w:r w:rsidRPr="003C61A2">
        <w:rPr>
          <w:sz w:val="24"/>
          <w:szCs w:val="24"/>
        </w:rPr>
        <w:t>4.2</w:t>
      </w:r>
      <w:r>
        <w:rPr>
          <w:sz w:val="24"/>
          <w:szCs w:val="24"/>
        </w:rPr>
        <w:t>4</w:t>
      </w:r>
      <w:r w:rsidR="009D42AC">
        <w:rPr>
          <w:sz w:val="24"/>
          <w:szCs w:val="24"/>
        </w:rPr>
        <w:t>.</w:t>
      </w:r>
      <w:r w:rsidR="00BF167A">
        <w:rPr>
          <w:sz w:val="24"/>
          <w:szCs w:val="24"/>
        </w:rPr>
        <w:t xml:space="preserve"> </w:t>
      </w:r>
      <w:r w:rsidR="00E247E0" w:rsidRPr="00514570">
        <w:rPr>
          <w:noProof/>
          <w:sz w:val="24"/>
          <w:szCs w:val="24"/>
        </w:rPr>
        <w:t xml:space="preserve">Содержание </w:t>
      </w:r>
      <w:r w:rsidR="00E247E0" w:rsidRPr="00514570">
        <w:rPr>
          <w:noProof/>
          <w:sz w:val="24"/>
          <w:szCs w:val="24"/>
          <w:lang w:val="en-US"/>
        </w:rPr>
        <w:t>Cu</w:t>
      </w:r>
      <w:r w:rsidR="00E247E0" w:rsidRPr="00514570">
        <w:rPr>
          <w:noProof/>
          <w:sz w:val="24"/>
          <w:szCs w:val="24"/>
        </w:rPr>
        <w:t xml:space="preserve"> в лишайниках высоких террас на разном удалении от «Норникеля» (от м. Шайтанского (СК) до о. Пашков (ПШ))</w:t>
      </w:r>
    </w:p>
    <w:p w:rsidR="009D42AC" w:rsidRDefault="009D42AC" w:rsidP="0083092F">
      <w:pPr>
        <w:spacing w:line="360" w:lineRule="auto"/>
        <w:ind w:firstLine="709"/>
        <w:rPr>
          <w:color w:val="000000"/>
          <w:sz w:val="24"/>
          <w:szCs w:val="24"/>
        </w:rPr>
      </w:pPr>
    </w:p>
    <w:p w:rsidR="00E247E0" w:rsidRPr="00EC135A" w:rsidRDefault="00E247E0" w:rsidP="0083092F">
      <w:pPr>
        <w:spacing w:line="360" w:lineRule="auto"/>
        <w:ind w:firstLine="709"/>
        <w:rPr>
          <w:color w:val="000000"/>
          <w:sz w:val="24"/>
          <w:szCs w:val="24"/>
        </w:rPr>
      </w:pPr>
      <w:r w:rsidRPr="00EC135A">
        <w:rPr>
          <w:color w:val="000000"/>
          <w:sz w:val="24"/>
          <w:szCs w:val="24"/>
        </w:rPr>
        <w:t xml:space="preserve">Очевидной причиной формирования такой аномалии являются процессы атмосферного переноса, сопряженного с последующим гравитационным осаждением и вымыванием поллютантов осадками. </w:t>
      </w:r>
    </w:p>
    <w:p w:rsidR="00E247E0" w:rsidRPr="00EC135A" w:rsidRDefault="00E247E0" w:rsidP="00BF167A">
      <w:pPr>
        <w:spacing w:line="360" w:lineRule="auto"/>
        <w:ind w:firstLine="709"/>
        <w:jc w:val="both"/>
        <w:rPr>
          <w:color w:val="000000"/>
          <w:sz w:val="24"/>
          <w:szCs w:val="24"/>
        </w:rPr>
      </w:pPr>
      <w:r w:rsidRPr="00EC135A">
        <w:rPr>
          <w:color w:val="000000"/>
          <w:sz w:val="24"/>
          <w:szCs w:val="24"/>
        </w:rPr>
        <w:t>Вместе с тем, по ходу изучения специфики загрязнения поймы нижнего Енисея, нами было обнаружено и наличие выраженных процессов вторичного перераспределения загрязнителей с речным и поверхностным стоком.</w:t>
      </w:r>
    </w:p>
    <w:p w:rsidR="00E247E0" w:rsidRPr="00EC135A" w:rsidRDefault="00386F03" w:rsidP="00BF167A">
      <w:pPr>
        <w:spacing w:line="360" w:lineRule="auto"/>
        <w:ind w:firstLine="708"/>
        <w:jc w:val="both"/>
        <w:rPr>
          <w:color w:val="000000"/>
          <w:sz w:val="24"/>
          <w:szCs w:val="24"/>
        </w:rPr>
      </w:pPr>
      <w:r w:rsidRPr="00013570">
        <w:rPr>
          <w:noProof/>
          <w:sz w:val="24"/>
          <w:szCs w:val="24"/>
        </w:rPr>
        <w:drawing>
          <wp:anchor distT="0" distB="0" distL="114300" distR="114300" simplePos="0" relativeHeight="251728896" behindDoc="0" locked="0" layoutInCell="1" allowOverlap="1" wp14:anchorId="2B258A1E" wp14:editId="5A306B73">
            <wp:simplePos x="0" y="0"/>
            <wp:positionH relativeFrom="column">
              <wp:posOffset>4190365</wp:posOffset>
            </wp:positionH>
            <wp:positionV relativeFrom="paragraph">
              <wp:posOffset>1203960</wp:posOffset>
            </wp:positionV>
            <wp:extent cx="1983105" cy="1539240"/>
            <wp:effectExtent l="0" t="0" r="0" b="0"/>
            <wp:wrapTopAndBottom/>
            <wp:docPr id="23" name="Рисунок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00"/>
                    <pic:cNvPicPr>
                      <a:picLocks noChangeAspect="1" noChangeArrowheads="1"/>
                    </pic:cNvPicPr>
                  </pic:nvPicPr>
                  <pic:blipFill>
                    <a:blip r:embed="rId94" cstate="print"/>
                    <a:srcRect/>
                    <a:stretch>
                      <a:fillRect/>
                    </a:stretch>
                  </pic:blipFill>
                  <pic:spPr bwMode="auto">
                    <a:xfrm>
                      <a:off x="0" y="0"/>
                      <a:ext cx="1983105" cy="153924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013570">
        <w:rPr>
          <w:noProof/>
          <w:sz w:val="24"/>
          <w:szCs w:val="24"/>
        </w:rPr>
        <w:drawing>
          <wp:anchor distT="0" distB="0" distL="114300" distR="114300" simplePos="0" relativeHeight="251727872" behindDoc="0" locked="0" layoutInCell="1" allowOverlap="1" wp14:anchorId="6910194E" wp14:editId="29A7C0AB">
            <wp:simplePos x="0" y="0"/>
            <wp:positionH relativeFrom="column">
              <wp:posOffset>2017395</wp:posOffset>
            </wp:positionH>
            <wp:positionV relativeFrom="paragraph">
              <wp:posOffset>1204595</wp:posOffset>
            </wp:positionV>
            <wp:extent cx="2083435" cy="1539240"/>
            <wp:effectExtent l="0" t="0" r="0" b="0"/>
            <wp:wrapTopAndBottom/>
            <wp:docPr id="22" name="Рисунок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9"/>
                    <pic:cNvPicPr>
                      <a:picLocks noChangeAspect="1" noChangeArrowheads="1"/>
                    </pic:cNvPicPr>
                  </pic:nvPicPr>
                  <pic:blipFill>
                    <a:blip r:embed="rId95" cstate="print"/>
                    <a:srcRect/>
                    <a:stretch>
                      <a:fillRect/>
                    </a:stretch>
                  </pic:blipFill>
                  <pic:spPr bwMode="auto">
                    <a:xfrm>
                      <a:off x="0" y="0"/>
                      <a:ext cx="2083435" cy="153924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Pr="00013570">
        <w:rPr>
          <w:noProof/>
          <w:sz w:val="24"/>
          <w:szCs w:val="24"/>
        </w:rPr>
        <w:drawing>
          <wp:anchor distT="0" distB="0" distL="114300" distR="114300" simplePos="0" relativeHeight="251729920" behindDoc="1" locked="0" layoutInCell="1" allowOverlap="1" wp14:anchorId="23973937" wp14:editId="7B7AA554">
            <wp:simplePos x="0" y="0"/>
            <wp:positionH relativeFrom="column">
              <wp:posOffset>-157480</wp:posOffset>
            </wp:positionH>
            <wp:positionV relativeFrom="paragraph">
              <wp:posOffset>1200150</wp:posOffset>
            </wp:positionV>
            <wp:extent cx="2144395" cy="1539240"/>
            <wp:effectExtent l="0" t="0" r="0" b="0"/>
            <wp:wrapTopAndBottom/>
            <wp:docPr id="25" name="Рисунок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8"/>
                    <pic:cNvPicPr>
                      <a:picLocks noChangeAspect="1" noChangeArrowheads="1"/>
                    </pic:cNvPicPr>
                  </pic:nvPicPr>
                  <pic:blipFill>
                    <a:blip r:embed="rId96" cstate="print"/>
                    <a:srcRect/>
                    <a:stretch>
                      <a:fillRect/>
                    </a:stretch>
                  </pic:blipFill>
                  <pic:spPr bwMode="auto">
                    <a:xfrm>
                      <a:off x="0" y="0"/>
                      <a:ext cx="2144395" cy="153924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00E247E0" w:rsidRPr="00EC135A">
        <w:rPr>
          <w:color w:val="000000"/>
          <w:sz w:val="24"/>
          <w:szCs w:val="24"/>
        </w:rPr>
        <w:t>Последнее подтверждается общей тенденцией относительного накопления загрязнителей (</w:t>
      </w:r>
      <w:r w:rsidR="00E247E0" w:rsidRPr="00EC135A">
        <w:rPr>
          <w:color w:val="000000"/>
          <w:sz w:val="24"/>
          <w:szCs w:val="24"/>
          <w:lang w:val="en-US"/>
        </w:rPr>
        <w:t>Cu</w:t>
      </w:r>
      <w:r w:rsidR="00E247E0" w:rsidRPr="00EC135A">
        <w:rPr>
          <w:color w:val="000000"/>
          <w:sz w:val="24"/>
          <w:szCs w:val="24"/>
        </w:rPr>
        <w:t xml:space="preserve">, </w:t>
      </w:r>
      <w:r w:rsidR="00E247E0" w:rsidRPr="00EC135A">
        <w:rPr>
          <w:color w:val="000000"/>
          <w:sz w:val="24"/>
          <w:szCs w:val="24"/>
          <w:lang w:val="en-US"/>
        </w:rPr>
        <w:t>Ni</w:t>
      </w:r>
      <w:r w:rsidR="00E247E0" w:rsidRPr="00EC135A">
        <w:rPr>
          <w:color w:val="000000"/>
          <w:sz w:val="24"/>
          <w:szCs w:val="24"/>
        </w:rPr>
        <w:t xml:space="preserve">, </w:t>
      </w:r>
      <w:r w:rsidR="00E247E0" w:rsidRPr="00EC135A">
        <w:rPr>
          <w:color w:val="000000"/>
          <w:sz w:val="24"/>
          <w:szCs w:val="24"/>
          <w:lang w:val="en-US"/>
        </w:rPr>
        <w:t>Co</w:t>
      </w:r>
      <w:r w:rsidR="00E247E0" w:rsidRPr="00EC135A">
        <w:rPr>
          <w:color w:val="000000"/>
          <w:sz w:val="24"/>
          <w:szCs w:val="24"/>
        </w:rPr>
        <w:t>) в отдельных</w:t>
      </w:r>
      <w:r w:rsidR="00E247E0" w:rsidRPr="00EC135A">
        <w:rPr>
          <w:sz w:val="24"/>
          <w:szCs w:val="24"/>
        </w:rPr>
        <w:t xml:space="preserve"> </w:t>
      </w:r>
      <w:r w:rsidR="00E247E0" w:rsidRPr="00EC135A">
        <w:rPr>
          <w:color w:val="000000"/>
          <w:sz w:val="24"/>
          <w:szCs w:val="24"/>
        </w:rPr>
        <w:t xml:space="preserve">горизонтах, в том числе и захороненных пойменных почв и речного аллювия при сохранении прочной связи процессов накопления с положением точки в рельефе </w:t>
      </w:r>
      <w:r w:rsidRPr="00EC135A">
        <w:rPr>
          <w:color w:val="000000"/>
          <w:sz w:val="24"/>
          <w:szCs w:val="24"/>
        </w:rPr>
        <w:t xml:space="preserve">(рисунки </w:t>
      </w:r>
      <w:r>
        <w:rPr>
          <w:color w:val="000000"/>
          <w:sz w:val="24"/>
          <w:szCs w:val="24"/>
        </w:rPr>
        <w:t>4.25</w:t>
      </w:r>
      <w:r w:rsidRPr="00EC135A">
        <w:rPr>
          <w:color w:val="000000"/>
          <w:sz w:val="24"/>
          <w:szCs w:val="24"/>
        </w:rPr>
        <w:t xml:space="preserve"> </w:t>
      </w:r>
      <w:r>
        <w:rPr>
          <w:color w:val="000000"/>
          <w:sz w:val="24"/>
          <w:szCs w:val="24"/>
        </w:rPr>
        <w:t>–</w:t>
      </w:r>
      <w:r w:rsidRPr="00EC135A">
        <w:rPr>
          <w:color w:val="000000"/>
          <w:sz w:val="24"/>
          <w:szCs w:val="24"/>
        </w:rPr>
        <w:t xml:space="preserve"> </w:t>
      </w:r>
      <w:r>
        <w:rPr>
          <w:color w:val="000000"/>
          <w:sz w:val="24"/>
          <w:szCs w:val="24"/>
        </w:rPr>
        <w:t>4.27</w:t>
      </w:r>
      <w:r w:rsidRPr="00EC135A">
        <w:rPr>
          <w:color w:val="000000"/>
          <w:sz w:val="24"/>
          <w:szCs w:val="24"/>
        </w:rPr>
        <w:t>).</w:t>
      </w:r>
    </w:p>
    <w:p w:rsidR="00E247E0" w:rsidRDefault="00514570" w:rsidP="00B526A4">
      <w:pPr>
        <w:spacing w:line="276" w:lineRule="auto"/>
        <w:jc w:val="center"/>
        <w:rPr>
          <w:color w:val="000000"/>
          <w:sz w:val="24"/>
          <w:szCs w:val="24"/>
        </w:rPr>
      </w:pPr>
      <w:r w:rsidRPr="009D42AC">
        <w:rPr>
          <w:sz w:val="24"/>
          <w:szCs w:val="24"/>
        </w:rPr>
        <w:t>Рисунок 4.2</w:t>
      </w:r>
      <w:r w:rsidR="008634BB" w:rsidRPr="009D42AC">
        <w:rPr>
          <w:sz w:val="24"/>
          <w:szCs w:val="24"/>
        </w:rPr>
        <w:t>5</w:t>
      </w:r>
      <w:r w:rsidR="009D42AC" w:rsidRPr="009D42AC">
        <w:rPr>
          <w:sz w:val="24"/>
          <w:szCs w:val="24"/>
        </w:rPr>
        <w:t>.</w:t>
      </w:r>
      <w:r w:rsidRPr="009D42AC">
        <w:rPr>
          <w:sz w:val="24"/>
          <w:szCs w:val="24"/>
        </w:rPr>
        <w:t xml:space="preserve"> </w:t>
      </w:r>
      <w:r w:rsidR="00E247E0" w:rsidRPr="009D42AC">
        <w:rPr>
          <w:color w:val="000000"/>
          <w:sz w:val="24"/>
          <w:szCs w:val="24"/>
        </w:rPr>
        <w:t>Содержание тяжелых металлов в речном аллювии пойменных почв в направлении</w:t>
      </w:r>
      <w:r w:rsidR="00013570">
        <w:rPr>
          <w:color w:val="000000"/>
          <w:sz w:val="24"/>
          <w:szCs w:val="24"/>
        </w:rPr>
        <w:t>:</w:t>
      </w:r>
      <w:r w:rsidR="00E247E0" w:rsidRPr="009D42AC">
        <w:rPr>
          <w:color w:val="000000"/>
          <w:sz w:val="24"/>
          <w:szCs w:val="24"/>
        </w:rPr>
        <w:t xml:space="preserve"> м. Шайтанский - о. Пашков</w:t>
      </w:r>
    </w:p>
    <w:p w:rsidR="00013570" w:rsidRPr="00386F03" w:rsidRDefault="00013570" w:rsidP="00B526A4">
      <w:pPr>
        <w:spacing w:line="276" w:lineRule="auto"/>
        <w:jc w:val="center"/>
        <w:rPr>
          <w:color w:val="000000"/>
          <w:sz w:val="16"/>
          <w:szCs w:val="16"/>
        </w:rPr>
      </w:pPr>
    </w:p>
    <w:p w:rsidR="00514570" w:rsidRDefault="00FF3F09" w:rsidP="00514570">
      <w:pPr>
        <w:spacing w:line="360" w:lineRule="auto"/>
        <w:jc w:val="center"/>
        <w:rPr>
          <w:color w:val="000000"/>
          <w:sz w:val="24"/>
          <w:szCs w:val="24"/>
        </w:rPr>
      </w:pPr>
      <w:r>
        <w:rPr>
          <w:noProof/>
          <w:sz w:val="22"/>
          <w:szCs w:val="22"/>
        </w:rPr>
        <w:pict>
          <v:group id="Group 15" o:spid="_x0000_s1212" style="position:absolute;left:0;text-align:left;margin-left:34.65pt;margin-top:.25pt;width:396.65pt;height:131.2pt;z-index:251684864" coordsize="8404,3561"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amAqEPBAAA7xIAAA4AAABkcnMvZTJvRG9jLnhtbOxYS2/jNhC+F+h/&#10;EHReRQ9L1gOxF4lkBwXSrdF2D+0loCnKIlYiBZK2ExT97x1Sku3YQXe7e+rCBizwOZz55pvRiLfv&#10;n9vG2hEhKWcz27/xbIswzEvKNjP74+9LJ7EtqRArUcMZmdkvRNrv5z/+cLvvMhLwmjclERYIYTLb&#10;dzO7VqrLXFfimrRI3vCOMJisuGiRgq7YuKVAe5DeNm7geVN3z0XZCY6JlDBa9JP23MivKoLVL1Ul&#10;ibKamQ26KfMU5rnWT3d+i7KNQF1N8aAG+gotWkQZHHoQVSCFrK2gF6JaigWXvFI3mLcuryqKibEB&#10;rPG9M2seBN92xpZNtt90B5gA2jOcvlos/rBbCYuW4LvAthhqwUfmWMuPNDj7bpPBmgfR/datxDCw&#10;6XvWev8zL2ED2ipurH+uRKtRALusZwPyywFk8qwsDIPT1J9EUzgMw1wQpkkcmJNQhmvw1cU+XC+G&#10;nUnohf02EOBr7VyU9Ue6Ws9BrfltR3EG/wEvaF3g9XlewS61FcQehLRfJKNF4tO2c8C1HVJ0TRuq&#10;XgxNAR2tFNutKF6JvnOE/oA8zOpDLX9qWyWRGIj6B2FPH1fBk//0gb7Lt+/+ZNpwLUzv76Uhbe0j&#10;x5+kxXheI7Yhd7ID7oNXwanjkBB8XxNUSj2s0XstxXRfabhuaLekTaNdqtsDFqDVGf3egLOndsHx&#10;tiVM9bEqSAOwcCZr2knbEhlp1wSoJ34qfcMf4MijVPo4zRYTP38FyZ3npcG9k0de7oRevHDu0jB2&#10;Ym8RAyESP/fzv/VuP8y2kgAMqCk6OugKoxfavhksQ1rpw9CEs7VDJmn0PAOFDN9GFYF6GhKtqxT4&#10;VwAb1kFbCaJwrZsVIDeMw+LDhIH5iKz2gYTQ+sJgirXjenh0MAUQTWNIhCabHUICSCGkeiC8tXQD&#10;UAYdDcpoByD3Vo1LtEzGta+N+Ia9GgCZ/cho/Kl/Ui9dJIskdMJgugD/FIVzt8xDZ7r046iYFHle&#10;+KN/alqWhOljvt09WkPJG1qODJVis84b0bttaX5DjjhZ5mqaHNUYXTpi2lMu9YPQuw9SZzlNYidc&#10;hpGTxl7ieH56n069MA2L5WuTHikj326StZ/ZaQTp8N9t88zv0jaUtVTB27Sh7cxODotQpoN+wUrj&#10;WoVo07dPoNDqH6EAd4+ONmTV9ByyBbD1/5deJ+OLbTWm1/givU6/7/QaGEqNXj0N32t67WsOyKTA&#10;k8tyJUgieBnrWmUSXTPsNcNeM+wbBSyU5f2nwyHDwmffWQEbROj7zrGTa479zPdgFIXAC0il6VkV&#10;e5Jjo2AobMZvybFEvVaxx2L3pHTrq9++ZLtWsf+hijVXBnCrYure4QZIX9uc9qF9ek81/wcAAP//&#10;AwBQSwMEFAAGAAgAAAAhAKCmJ6vOAAAALAIAABkAAABkcnMvX3JlbHMvZTJvRG9jLnhtbC5yZWxz&#10;vJHLasMwEEX3hfyDmH0sPyCEEjmbUMi2pB8wSGNZifVAUkvz9xUUSg0m2Xk5M9xzD8zh+G0n9kUx&#10;Ge8ENFUNjJz0yjgt4OPytt0DSxmdwsk7EnCnBMd+83J4pwlzCaXRhMQKxSUBY87hlfMkR7KYKh/I&#10;lcvgo8Vcxqh5QHlDTbyt6x2P/xnQz5jsrATEs+qAXe6hND9n+2Ewkk5eflpyeaGCG1u6CxCjpizA&#10;kjL4u+yqayANfFmiXUeifSjRrCPR/Enw2Y/7HwAAAP//AwBQSwMECgAAAAAAAAAhADzOC8RzPwAA&#10;cz8AABUAAABkcnMvbWVkaWEvaW1hZ2UzLmpwZWf/2P/gABBKRklGAAEBAQB4AHgAAP/hABZFeGlm&#10;AABJSSoACAAAAAAAAAAAAP/bAEMACAYGBwYFCAcHBwkJCAoMFA0MCwsMGRITDxQdGh8eHRocHCAk&#10;LicgIiwjHBwoNyksMDE0NDQfJzk9ODI8LjM0Mv/bAEMBCQkJDAsMGA0NGDIhHCEyMjIyMjIyMjIy&#10;MjIyMjIyMjIyMjIyMjIyMjIyMjIyMjIyMjIyMjIyMjIyMjIyMjIyMv/AABEIASgA7gMBIgACEQED&#10;EQH/xAAfAAABBQEBAQEBAQAAAAAAAAAAAQIDBAUGBwgJCgv/xAC1EAACAQMDAgQDBQUEBAAAAX0B&#10;AgMABBEFEiExQQYTUWEHInEUMoGRoQgjQrHBFVLR8CQzYnKCCQoWFxgZGiUmJygpKjQ1Njc4OTpD&#10;REVGR0hJSlNUVVZXWFlaY2RlZmdoaWpzdHV2d3h5eoOEhYaHiImKkpOUlZaXmJmaoqOkpaanqKmq&#10;srO0tba3uLm6wsPExcbHyMnK0tPU1dbX2Nna4eLj5OXm5+jp6vHy8/T19vf4+fr/xAAfAQADAQEB&#10;AQEBAQEBAAAAAAAAAQIDBAUGBwgJCgv/xAC1EQACAQIEBAMEBwUEBAABAncAAQIDEQQFITEGEkFR&#10;B2FxEyIygQgUQpGhscEJIzNS8BVictEKFiQ04SXxFxgZGiYnKCkqNTY3ODk6Q0RFRkdISUpTVFVW&#10;V1hZWmNkZWZnaGlqc3R1dnd4eXqCg4SFhoeIiYqSk5SVlpeYmZqio6Slpqeoqaqys7S1tre4ubrC&#10;w8TFxsfIycrS09TV1tfY2dri4+Tl5ufo6ery8/T19vf4+fr/2gAMAwEAAhEDEQA/APc9U1S00awa&#10;9vXkWBXRP3cTysWdwigKgLElmAwAetZf/CZaX/z665/4Ir3/AOM0eM+NDt+M/wDE103/ANLYadH4&#10;v0w+Gr3XbjzrW3sfMF1FOoEsLocMhAJG70wSDkYJzQA3/hMtL/59dc/8EV7/APGaP+Ey0v8A59dc&#10;/wDBFe//ABmsG6+Ktpb6tc6XF4V8U3l3axwvcJZ2KTeT5sYdVba/BwcfUHGcVFB8ZPDlzpltfwWW&#10;syxSRNPP5VkZPskQd03zFSQoJjboScc4oA6P/hMtL/59dc/8EV7/APGaP+Ey0v8A59dc/wDBFe//&#10;ABmtC61zTbPQH12W6T+zUt/tPnrlgY8ZDDHXIxjHXNc5afEzRbm01WWW11Oyn02za+ktL21MM0sC&#10;5+eNWOGBIwORyRnFAGn/AMJlpf8Az665/wCCK9/+M0f8Jlpf/Prrn/givf8A4zVTw746i8QXUsLe&#10;HfEOlRRwGc3WqWQghIBAwH3Hn5s/QH0rodP1Ow1a2+06bfW15bkkebbSrIuR1GVJFAGT/wAJlpf/&#10;AD665/4Ir3/4zR/wmWl/8+uuf+CK9/8AjNdBRQBz/wDwmWl/8+uuf+CK9/8AjNH/AAmWl/8APrrn&#10;/givf/jNdBRQBz//AAmWl/8APrrn/givf/jNH/CZaX/z665/4Ir3/wCM10FFAHP/APCZaX/z665/&#10;4Ir3/wCM0f8ACZaX/wA+uuf+CK9/+M10FFAHP/8ACZaX/wA+uuf+CK9/+M0f8Jlpf/Prrn/givf/&#10;AIzXQUUAc/8A8Jlpf/Prrn/givf/AIzR/wAJlpf/AD665/4Ir3/4zXQUUAc//wAJlpf/AD665/4I&#10;r3/4zR/wmWl/8+uuf+CK9/8AjNdBRQBz/wDwmWl/8+uuf+CK9/8AjNH/AAmWl/8APrrn/givf/jN&#10;dBRQBz//AAmWl/8APrrn/givf/jNH/CZaX/z665/4Ir3/wCM10FFAHP/APCZaX/z665/4Ir3/wCM&#10;0f8ACZaX/wA+uuf+CK9/+M1uTzw2tvLcXEscMESF5JJGCqigZJJPAAHOakoA5ufxzotrby3FxFrM&#10;MESF5JJNEvVVFAySSYsAAc5rpK5/x3/yTzxL/wBgq6/9FNXQUAc/4y/5Adt/2FdN/wDS2GuTOjye&#10;KfiNNMumarp2j2sobUVu4hFFqNxC2IHjGSWUYyW4DBUBrrPGX/IDtv8AsK6b/wClsNdBQBw/hiwv&#10;Lf4pePbya0njtbr+z/s8zxkJLtgYNtY8Ng8HHSvMPD11qOj+CNL8N3XgrxIkFxBKur3FjpDGedDN&#10;KVgyduAVc5bJIDEKATkfQ9FAHAeJLTV7rR7TWLG5uYdCjsoXn8MNosdxLcjO4xNnJQlSqEAHbtJr&#10;nLC5u/FmmeITqfhLxH/bl7pxWQXNt9ig8pWGLWGRt3PzscsuWO48DAHsVFAHi+kaVqNpa+Jbrw/4&#10;Sv4dIk04Imja5mT7TeeYSzhGdsrt69Nxxitr4XabdWHiTxNcto15pWn6jHZ3Fnbz2qwBcLIjjYny&#10;I2QDt64Kk112t+LrPw958+pWd9FplttFxqXlDyYmbG0Y3eY+SyDKIygtgkbW23NK1oalcXFpNYXe&#10;n3luiSPbXRjLeW5YI4MbuuCUcYzn5TkAEEgGpRWHo/ii21i4hijtLuBLq3N3ZSzBNt3ACuZE2sSo&#10;/eRnDhG+cccNjcoAKKKw77xbpGn6pc2FxNIHtbKa+uZFjLJDHFsLBiP49sittGTggkDcu4A3KKy9&#10;K1oalcXFpNYXen3luiSPbXRjLeW5YI4MbuuCUcYzn5TkAEE19H8UW2sXEMUdpdwJdW5u7KWYJtu4&#10;AVzIm1iVH7yM4cI3zjjhsAG5RRRQAUVzc/jK2gMr/wBm6lJaC4NnDdxxo0c9wJPK8ofPuQmQFN0i&#10;omR97BUm5B4ks30nUdQu457BdM3/AG6KdQz2+2MSHPllg3yMrfKW+9jrkAA2KKy9K1oalcXFpNYX&#10;en3luiSPbXRjLeW5YI4MbuuCUcYzn5TkAEE6lABRRXL3njqwspR5tlffZ5btrC1uVWMpdXYYp5CD&#10;fuVt6Ou51VPlJ3YIJAOoorHg8SWb6TqOoXcc9gumb/t0U6hnt9sYkOfLLBvkZW+Ut97HXIEmla0N&#10;SuLi0msLvT7y3RJHtroxlvLcsEcGN3XBKOMZz8pyACCQDUrz/U9N8bSeKLt7O8nXSJdVs7hEEkfy&#10;wRC3EqAltwWTdKxAx/x7sMHzq9ArL8Q6/Y+GdGn1PUGk8qJGYRxLvklKqWKovc7VYnsApJIAJABz&#10;6+H9Sm06S2uftcj6jrEjXrT3rTIlmlxLIiiNnK7JI1jiKLjiX5gdpFU9P0bxS/hCGx1SW+fU2/s1&#10;Zp4r8p+5WSPz0BVwyyBRLvcEmTcCG5EcfSXHii2ttUe0NpdvBDcRWk96oTyoZ5NnlxsCwck+bFyq&#10;lRvGSMNtNH8UW2sXEMUdpdwJdW5u7KWYJtu4AVzIm1iVH7yM4cI3zjjhsAFfxpCtt8NPEMCGQpHo&#10;9yimSRnYgQsOWYksfckk966SuD8R+KLbWPAviCKO0u4EutCu7uylmCbbuARcyJtYlR+8jOHCN844&#10;4bHeUAc/4y/5Adt/2FdN/wDS2Gugrn/GX/IDtv8AsK6b/wClsNdBQAUUUUAFFFU9U1KHSbBruZZH&#10;AdI0jjALSSO4REGSBlmZVySAM5JAyaAOf8Q+FNS8Q384n1a0Gly27Wy2rWLNJCroUldJPNC+aysy&#10;h2Rto4A+Z99hNN1qwmuNUM9pqGqXT2ds4htzBEtskxLkK0jHeFmmbO7BwoC8HdqaTqyarFP/AKNP&#10;a3FtL5NxbT7d8T7VcAlGZTlHRvlY/ewcEEC4J4WuHt1ljM6IrvGGG5VYkKSOoBKsAe+0+lAHP6D4&#10;Xm0i4sWnv47iDTLJtPsES3MbLCTHnzWLsJHxDHyoQfe+XkbekoooAK4u6+HkV3ql5cya7qRtr23v&#10;YLi3KQkkXOwHEnl7sKI1C7ixASMAhVKt2lFAHNpputWE1xqhntNQ1S6eztnENuYIltkmJchWkY7w&#10;s0zZ3YOFAXg7jQfC82kXFi09/HcQaZZNp9giW5jZYSY8+axdhI+IY+VCD73y8jb0Anha4e3WWMzo&#10;iu8YYblViQpI6gEqwB77T6VJQAUUUUAcHP8ADWF9Slu7e6tLU/bTqEcsViBcSTeb5wS4lDjzoBJz&#10;5eFOEj+bK5OhceHb6TT7rT7iWO6GvXEq6xPBH5Iiia0MQaFWZipzHCOS/LMcAfd6yo454ZnmSKWN&#10;3hfZKqsCUbaGw3odrKcHsQe9AGXpOk3lrqN3qWpXsF1fXMUVuTbWxgjWOMyMvys7ndmV8ndjG3gY&#10;JOxRRQAVw998PPtmrSXw1CCKRbsXsU62f+kvIsgkSOeXf+9t1YLiMBSBHGAwKZPcUUAcnceHb6TT&#10;7rT7iWO6GvXEq6xPBH5Iiia0MQaFWZipzHCOS/LMcAfd1NJ0m8tdRu9S1K9gur65iityba2MEaxx&#10;mRl+Vnc7syvk7sY28DBJ1I54ZnmSKWN3hfZKqsCUbaGw3odrKcHsQe9SUAFZ+u6Z/bfh7U9J87yf&#10;t1pLbebt3bN6Fd2MjOM5xkVoUUAc3deF5rjVLiRb+NNPu7231C5gNuTKZofK2bJN4Cp+4iyCjE/P&#10;hhkbadp4b1TQ106S1uYL7+zYotNsovI8opaPLAJWlYyESSCOIEFQgyG+U5AHYVHDPDcoXgljlQOy&#10;FkYMAysVYcdwwII7EEUAef674Xm0jwLrDT38dxBpnhy80+wRLcxssJiXPmsXYSPiGPlQg+98vI2+&#10;iVz/AI7/AOSeeJf+wVdf+imroKAOf8Zf8gO2/wCwrpv/AKWw10Fc/wCMv+QHbf8AYV03/wBLYa6C&#10;gAooooAKz9a0z+19MNqJvJkWWK4ikK7gskUiyJuXIyu5FyAQSMgEHkaFFAGXoulTaaL2a7uY7i8v&#10;rj7RcPFEYo9wjSMBELMVG2NM5Y85PAIA5e18J6c3jrVoDc6zsTTLJwRrV4Gy0t0DlvNyR8owCcDn&#10;GMnPeVz9n/yUPWf+wVYf+jbugA/4Q3S/+frXP/B7e/8Ax6j/AIQ3S/8An61z/wAHt7/8eroKKAOf&#10;/wCEN0v/AJ+tc/8AB7e//HqP+EN0v/n61z/we3v/AMeroKKAObHgbRVuHuFl1kTuio8g1u93Mqkl&#10;QT5uSAWYgdtx9ak/4Q3S/wDn61z/AMHt7/8AHq6CigDn/wDhDdL/AOfrXP8Awe3v/wAeo/4Q3S/+&#10;frXP/B7e/wDx6ugrHvvFWhafeSWU2pwPfpjNjATNcnIB4hTMh4O7heBz05oAr/8ACG6X/wA/Wuf+&#10;D29/+PVHH4G0WF5nil1lHmffKy63egu20Llv3vJ2qoyewA7VJ/wkGo3nGk+HL6VX/wBXc37LZwnH&#10;XcrZnXoQMw8nH8J3UfZPFN9/x86pY6XC/wB6KwtzPNHjptnl+Q5IycwcAkDkB6AOP/4SD4c/8JD/&#10;AGB/wkeuf2n9r+xeR/amp/67fs27t+373Gc4967D/hDdL/5+tc/8Ht7/APHq8f8A+Fb6FZ/EP+3f&#10;+E7/ALSvrfVfts9jaacbq5DLLvYSLAxK8jaW2BQSOBkCvYP7e1a6+XT/AAvffPzFPfzRW8LL1ywD&#10;PMmR0Bi3ZIDBeSAA/wCEN0v/AJ+tc/8AB7e//HqpyaF4di1SHTJNU1lbyZN6RHXr7JHOP+WuASFc&#10;gHkhHIyEbFz7J4pvv+PnVLHS4X+9FYW5nmjx02zy/IckZOYOASByA9cWNM0yy1nULW117Utfe8uP&#10;M1COGSS5uI51ZdseIsQW5JjQLI4jaMRMFYcNCAdhH4G0WF5nil1lHmffKy63egu20Llv3vJ2qoye&#10;wA7VXOheHV1lNHOqaz/aD27XQtxr18W8pWClz+94G5gBnrzjODi59o8U6jzbWVjo8J5V78m6m44K&#10;tFEyouTyGEzcAZXJO3zOT4afENfibD4u/t7Tb42txiD7VMyu1tkr5ZCw7EJRmBKrgFiw55oA9M/4&#10;Q3S/+frXP/B7e/8Ax6j/AIQ3S/8An61z/wAHt7/8eroKKAOf/wCEN0v/AJ+tc/8AB7e//HqseGLK&#10;DTtFNrbiQRJd3WPMkaRiTPISSzEsxJJOSSa2Kz9G/wCPGT/r7uf/AEc9AGf47/5J54l/7BV1/wCi&#10;mroK5/x3/wAk88S/9gq6/wDRTV0FAHP+Mv8AkB23/YV03/0throK5/xl/wAgO2/7Cum/+lsNdBQA&#10;UUUUAFFFYfjCybUvCd/YiW7jjuEWK4a0hWWXyCwEoVT1Jj3jgFucqrNhSAblc/Z/8lD1n/sFWH/o&#10;27qv4FsU0/SbuC2s/s9j9rJtZHsVs5Z08tMvJEqJht+9B8i5VFOD945dra+Kv+E61ZV1nRhONMsi&#10;7nSZSpXzbraAv2nIIO7Jyc5HAxyAd5RXP/Y/GH/Qd0P/AME03/yVR9j8Yf8AQd0P/wAE03/yVQB0&#10;FeX/ABg+I+sfD/8Asb+ybaxm+3ef5n2tHbGzy8Y2sv8AfPXPauw+x+MP+g7of/gmm/8Akqub8XfD&#10;nUPG9vFFrep6NK8CSLbyx6ZcI0JcDLDF3gn5VPzAjjp1oAk8E+N/EXirwhY6j/wjW+7ufM/0jz44&#10;LM7ZGXrvkmHC4/1Zy3opyOg+yeKb7/j51Sx0uF/vRWFuZ5o8dNs8vyHJGTmDgEgcgPXP+BtL1+38&#10;DaL/AGTf6HY2M1olzHa/2XPL5XmjzCu9rrLcueT+ldB9j8Yf9B3Q/wDwTTf/ACVQBxfiO60/Sbe8&#10;1TWFu9W0uwuBb3zalcTSfaJMDCfY41EEYAZCjyKoZlXgeYs1dRpV9qf9l28WgeC49Ls1TesGpXEd&#10;kAG+b5I4VlIOSSwYIQSOpzinrHg7X9clSS61zSkYbBIbfTJ4jKqNvjDMt0D8jgOpBDKc4IDOGk01&#10;/GQuG0q913RlvoULI8mkSH7VECB5qlbhQTyN6hRsY4xtZGYA1P7I8RXX/H74o+z7fuf2VYRw7vXf&#10;55mz2xt29854wf8ACGaNPzqcU+rseWGp3D3MZfu4hcmJG6/cRcAkAAHFH2Pxh/0HdD/8E03/AMlU&#10;fY/GH/Qd0P8A8E03/wAlUAc38QPiTpvw1fQtPis45UlfEtrBtUwWqqVyq5G07tu0EbSEcZXqOk+0&#10;eKdR5trKx0eE8q9+TdTccFWiiZUXJ5DCZuAMrknb5f8AEP4Oax4jn1PxNeeJPtd9FaFobG201wre&#10;WnyxxgzMRuIPAz8zE45rvPDei+JtM8NabY2PivRr6zgt0S2uH0hmLxY+TlLgKRtwAQOQATk8kA1P&#10;+ERs7rnWby+1rt5d/KPJZewaCNUhfB5BZC2cc/KuNyCCG1t4re3ijhgiQJHHGoVUUDAAA4AA4xWH&#10;9j8Yf9B3Q/8AwTTf/JVH2Pxh/wBB3Q//AATTf/JVAHQUVz/2Pxh/0HdD/wDBNN/8lUfY/GH/AEHd&#10;D/8ABNN/8lUAdBRXP/Y/GH/Qd0P/AME03/yVR9j8Yf8AQd0P/wAE03/yVQB0FZ+jf8eMn/X3c/8A&#10;o56z/sfjD/oO6H/4Jpv/AJKq54fEy6TtuJI5JxcXAkeNCis3nPkhSSQM9snHqaAKfjv/AJJ54l/7&#10;BV1/6Kaugrn/AB3/AMk88S/9gq6/9FNXQUAc/wCMv+QHbf8AYV03/wBLYa6Cuf8AGX/IDtv+wrpv&#10;/pbDXQUAFFFFABRRRQAVz9n/AMlD1n/sFWH/AKNu66Cufs/+Sh6z/wBgqw/9G3dAHQUUUUAFcf8A&#10;FLW9R8OfDjVtW0m4+z30Hk+XLsV9u6ZFPDAg8EjkV2FV76ws9Ts5LO/tILu1kxvhnjEiNggjKng4&#10;IB/CgDwf4DeNvEWt+IW0DUdQ87TLHSj9ng8mNdmx4kX5goY4Ukck19AVx/gHQtH0/T7q8stKsba6&#10;OoahAZobdEcxreShU3AZ2gKoA6DaPSuwoAK5vxnPDp2lpqiyx2t/A+y0u5WCRRs+MidzwIGwN4J5&#10;wuz955ddJRQBy/hTXrjUJbiyvpfPuFzKrrCEKAMY5I5ApYIyTJMq8kMija8hWRh1Fcvp9jb+GPFA&#10;sLOPydN1aJpUQsdkVzEFG1Sc/fiK7YxgItqdoxnHUUAFeT/CDx5b65qOt+Gop/MtdPlZ9HOwj/QF&#10;IjRPug/IAnLksd/P3TXqF/Y2+p6dc2F5H5lrdRPDMm4jcjAhhkcjIJ6V5/4L+HfhXR/FmtX9hpXk&#10;3WmagIbR/tEreWjWkJYYLEHJlk65+97DAB6RRRRQAUUUUAFFFFABWfo3/HjJ/wBfdz/6OetCs/Rv&#10;+PGT/r7uf/Rz0AZ/jv8A5J54l/7BV1/6Kaugrn/Hf/JPPEv/AGCrr/0U1dBQBz/jL/kB23/YV03/&#10;ANLYa6Cuf8Zf8gO2/wCwrpv/AKWw10FABRRRQAVw+p63rtprGs2slxBFH/xLI7UQoGMC3N3JAz7m&#10;HzSbQGGRtU4GGAJfuKrzWFncfaPPtIJftMQgn3xhvNjG7CNn7y/O3B4+Y+poAy/DtzdvLrFhd3Ul&#10;2dOvRbx3EqoskitBDLl9gVcgykDCjgDqck8/a+LNOXx1q05ttZ2PplkgA0W8LZWW6JyvlZA+YYJG&#10;DzjODjtLGws9Ms47OwtILS1jzshgjEaLkknCjgZJJ/Gsez/5KHrP/YKsP/Rt3QAf8Jlpf/Prrn/g&#10;ivf/AIzR/wAJlpf/AD665/4Ir3/4zXQUUAc//wAJlpf/AD665/4Ir3/4zXL/ABE+ILaZ4E1K80M6&#10;raalH5XkzT6NcRouZUDZaWLYMqSOfXjnFekVXvrCz1Ozks7+0gu7WTG+GeMSI2CCMqeDggH8KAPn&#10;z4NfEnWrnxHeWGt3t3daf9nnulhtdOMzCd51dnIhjLgEu/X5RuA44Fe1/wDCZaX/AM+uuf8Agivf&#10;/jNZ/gTQtH0y2vpbTSrG0v49QvYJXit0jlWM3LvGjEDIUxmJlB42lCOMV2FAHP8A/CZaX/z665/4&#10;Ir3/AOM0f8Jlpf8Az665/wCCK9/+M10FFAHn/jLxbaPoKy2Fnqp1KG7t2snn0i8hRJTKqAl/JztI&#10;Yqyr8zqzIOWqTwp8RbPU9GD3UOsyzRvt81NGuH8xGVZI2YxRlQ5jdN2MAtuKjYVJ3PGn7/wvdaYv&#10;M2rY02MDlh5x2M4X+LYheQj+7G3IGSNixsbfTrOO1tY/LhTJALFiSSSzMxyWYkkliSSSSSSaAMf/&#10;AITLS/8An11z/wAEV7/8Zrg/AvxU0fVvE/iyEQXeya9F1ata2s9y00SxpCXKRxkoP3SN83/PUDtk&#10;+qX9jb6np1zYXkfmWt1E8MybiNyMCGGRyMgnpXn+ifDvwr4W+JUE2n6V5Mj6e01iVuJX8p42Mc5b&#10;cxzuW4hA6/db7pxkA6j/AITLS/8An11z/wAEV7/8Zo/4TLS/+fXXP/BFe/8AxmugooA5/wD4TLS/&#10;+fXXP/BFe/8Axmj/AITLS/8An11z/wAEV7/8ZroKKAOf/wCEy0v/AJ9dc/8ABFe//GaP+Ey0v/n1&#10;1z/wRXv/AMZroKKAOf8A+Ey0v/n11z/wRXv/AMZq54fmW50nz0EgSS4uHUSRsjAGZzyrAFT7EAjv&#10;WpWfo3/HjJ/193P/AKOegDP8d/8AJPPEv/YKuv8A0U1dBXP+O/8AknniX/sFXX/opq6CgDn/ABl/&#10;yA7b/sK6b/6Ww10Fc/4y/wCQHbf9hXTf/S2GugoAKKw5vF2jweJR4eeS7OqFFk8lLGdxsYgB96oV&#10;2ZOC2cA5BIwa3KACiiubvvHOi2Ca7JLLIY9Ft1nuZAAEcs0iiONmIDvuiZMDjcdudwYAA6Sufs/+&#10;Sh6z/wBgqw/9G3dXNA1uLxDpa6hBbyQwO5WMtNDKJAOCytDI6kZyOucqeKp2f/JQ9Z/7BVh/6Nu6&#10;AOgooooAKKKKAOf8Pf8AIc8Wf9hWP/0ita6Cuf0D934g8VRP8sj6hFOqHgtGbSBA4H90tHIoPTKM&#10;OoNdBQAUUUUAc/ff8THxppdmvMemRPqExHBWRw0EIOeqsrXRIHIMa5IBw3QVz/h//TNY1/Vj86yX&#10;YsreXpmGBdrLj/ZuGuhkjJz1K7a6CgArn/Ev+iXmhaqOFttQSCYp9945wYAg9V814HIJx+7zyVUV&#10;0FZfiTTZtX8NalYWrRpdzW7i2kckCKbGY3yASpVwrAjkEAjkUAalFU9J1KHWdGsdUt1kWC9t47iN&#10;ZAAwV1DAHBIzg+pq5QAUUUUAFFFFABWfo3/HjJ/193P/AKOetCs/Rv8Ajxk/6+7n/wBHPQBn+O/+&#10;SeeJf+wVdf8Aopq6Cuf8d/8AJPPEv/YKuv8A0U1dBQBz/jL/AJAdt/2FdN/9LYa6Cuf8Zf8AIDtv&#10;+wrpv/pbDXQUAed61axXnjF9XuLzUpLTTNTsrI2jyQtAk0nllXjheFuQ08OZN6yYeXBAVQ/olZep&#10;WNlFcLra6FHqGqW6BIXiii+0BSSCEeQqAMMxI3DgnrnB0IJGmt4pXhkgd0DNFIVLISPunaSMjpwS&#10;PQmgCSsO+8Ptdalf38d1HHLcW9pHEslusqxvbyySqxBPzAtIOBtI25VgcFdyigDL0XSptNF7Nd3M&#10;dxeX1x9ouHiiMUe4RpGAiFmKjbGmcsecngEAcva+C/CreOtWt28NaMYE0yydIzYRbVZpboMQNuAS&#10;FUE99o9K7yufs/8Akoes/wDYKsP/AEbd0AH/AAgng/8A6FTQ/wDwXQ//ABNH/CCeD/8AoVND/wDB&#10;dD/8TXQUUAc//wAIJ4P/AOhU0P8A8F0P/wATR/wgng//AKFTQ/8AwXQ//E10FFAHyZ8LNR/4SH4n&#10;6bYarp2jXFpdJIk0J0i1VSEildcBYxtO7qRgnAByAAPpP/hBPB//AEKmh/8Aguh/+JrLh8NaDo/x&#10;G0x9N0TTbR5dMunZoLVEIaOSBVK4HynbPKCVxuDAHO1cdpQBz/8Awgng/wD6FTQ//BdD/wDE1zfj&#10;LQ/CWhaarJ4W0aLzEmkknTTIC0UUUTyuYw6hGlIXCqT3LlWWNxXolV76xt9Rs5LW6j8yF8EgMVII&#10;IKsrDBVgQCGBBBAIIIoA4vwj4L8KyeGrS2uvDWjT3tigsruZrCJxLNEAjur7fnBYE56g5DBXDKNz&#10;/hBPB/8A0Kmh/wDguh/+Jo8E/u/CFjZdf7O8zTd//PT7NI0G/Hbd5e7HOM4ycZroKAOf/wCEE8H/&#10;APQqaH/4Lof/AImj/hBPB/8A0Kmh/wDguh/+JroKp6tDY3OjX0GqGMafJbyJdGSTYoiKkPlsjaNu&#10;ecjFAHi/wpufBvijXvE2jyaBo10Ib2e806V9Ojy9o0hwvMYICkrjcc4cAABa9U/4QTwf/wBCpof/&#10;AILof/ia5vwB8NPDejWWja+uiyWmuG3E7l5pgYHlQ749jNgBQ5QBgSABklsmvRKAOf8A+EE8H/8A&#10;QqaH/wCC6H/4mj/hBPB//QqaH/4Lof8A4mugooA5/wD4QTwf/wBCpof/AILof/iaP+EE8H/9Cpof&#10;/guh/wDia6CigDn/APhBPB//AEKmh/8Aguh/+Jq54fghtdJ+z28UcMEVxcJHHGoVUUTOAABwABxi&#10;tSs/Rv8Ajxk/6+7n/wBHPQBn+O/+SeeJf+wVdf8Aopq6Cuf8d/8AJPPEv/YKuv8A0U1dBQBz/jL/&#10;AJAdt/2FdN/9LYa6Cuf8Zf8AIDtv+wrpv/pbDXQUAeV67o9ne/E2B7ySRr8XsctrnTLiUxwIbN8p&#10;KIygAkidThgqi6diwOUb1SuHv/tD/Eq32f8ACRiaGIeV5X2AWht3aPzcb/3rLujTfjLrkYwHXPcU&#10;AFFFeV/ZLO9F9LpWjalYxq8K3Fs+mXEb39utzE08twzoPPdo1kCplnKvJnc0hRAD1Sufs/8Akoes&#10;/wDYKsP/AEbd1H4Ptlt4dUNrZyWely3u/T7drdrcRxeTEG2xMAYwZRKcFRkktzuyce1tfFX/AAnW&#10;rKus6MJxplkXc6TKVK+bdbQF+05BB3ZOTnI4GOQDvKK5/wCx+MP+g7of/gmm/wDkqj7H4w/6Duh/&#10;+Cab/wCSqAOgorn/ALH4w/6Duh/+Cab/AOSqPsfjD/oO6H/4Jpv/AJKoAPE37q+8OXr8W9tqq+a/&#10;93zYZoE46nMk0a8dN2TgAkdBXB+MLXxVD4Tv72fWdGkTTkXURGmkyoXa3YTquTcnALRgHjoTW59j&#10;8Yf9B3Q//BNN/wDJVAHQUVz/ANj8Yf8AQd0P/wAE03/yVR9j8Yf9B3Q//BNN/wDJVABp3+heNNas&#10;+kd7FBqCF+ryYMEoX1VVityRyQZeThlA6CuD1y18VWWqaNqsms6MNlwbKSZdJlASOfCgMpuTuDTL&#10;bjjBBwchQ4O59j8Yf9B3Q/8AwTTf/JVAHQVz/i7/AErTrTRh/wAxi7SyfP3Whw0k6k9RuhjlUEc7&#10;mXkfeB9j8Yf9B3Q//BNN/wDJVYcdr4qvvGszjWdG36XZeSJl0mUoWuGDvGw+08OqwQt16TDI5BIB&#10;3lFc/wDY/GH/AEHdD/8ABNN/8lUfY/GH/Qd0P/wTTf8AyVQB0FFc/wDY/GH/AEHdD/8ABNN/8lUf&#10;Y/GH/Qd0P/wTTf8AyVQB0FFc/wDY/GH/AEHdD/8ABNN/8lUfY/GH/Qd0P/wTTf8AyVQB0FZ+jf8A&#10;HjJ/193P/o56z/sfjD/oO6H/AOCab/5Kq54fEy6TtuJI5JxcXAkeNCis3nPkhSSQM9snHqaAKfjv&#10;/knniX/sFXX/AKKaugrn/Hf/ACTzxL/2Crr/ANFNXQUAc/4y/wCQHbf9hXTf/S2Gugrn/GX/ACA7&#10;b/sK6b/6Ww10FAHj9hrkPiHXtO1C6uYP7Xtbuzjl0ZL+5E3ntFEJpY4hPtjWLzpFdDE3EMoZhubb&#10;7BXFppmoXHieTWVMmoaTdXEE9pLaa9cR+XF5cajFuMQum8M5+b5lY8McKe0oAKKKKACufs/+Sh6z&#10;/wBgqw/9G3ddBXP2f/JQ9Z/7BVh/6Nu6AOgooooAKKKKAMvxDc6LDo08HiC8tLXT7xGtZDdXAhVw&#10;6kFAxI5K7uhzwaz/AAP4ktvEfhXTZ11S0vtQFlbvfCGVGaOVkBbeq/cJYNxgdD6Vzfxr8Laz4u8G&#10;2dhodn9ruo9QSZk81I8II5ATlyB1YfnXP/AHwtrPhv8A4SUavZ/ZmeWGEKZUZg8fmbgQpJHDowzj&#10;crKwyCDQB7RRRRQBl+I9Nm1bw/eWlq0aXhQSWkkhIWO4Qh4XOAeFkVGxgg4wQRxUmh6zZ+IdDstX&#10;sH32t3EsqZIJXPVWwSAwOQRnggio9f02bVdLa3haM4cO9vMSIrpR1ikIGQjdDjPbcrruRuT8Ipca&#10;V4ou4JbOfTtLvd406KUBS7oFZ0kGSoZNzRxeX96KBsl0jjagDvJ54bW3luLiWOGCJC8kkjBVRQMk&#10;kngADnNYfg//AEjR5tWb5m1W7lvVl6ebCW227Y/h/wBHSEYwDx8w3Zrk/jbe68PBy6N4f0rUryfU&#10;3KTyWdu8nlQrgsCU5BYlVwQQV3itT4Sarean8OtPiv7CezutOzp7pLCYw3k/ICoJycABWPHzq4wM&#10;UAdxRRRQAUUUUAFFFFABWfo3/HjJ/wBfdz/6OetCs/Rv+PGT/r7uf/Rz0AZ/jv8A5J54l/7BV1/6&#10;Kaugrn/Hf/JPPEv/AGCrr/0U1dBQBz/jL/kB23/YV03/ANLYa6Cuf8Zf8gO2/wCwrpv/AKWw10FA&#10;HN6T4UudGt7G0t/FGstZ2SRxx20kdoVMaAAISIA2MDGcg++ea6SiigArg7298SQ2up/2Vq0d/IyC&#10;0W5uxDbwQXrypGogIUlkjLPuVzISypGrM4kA7yse18J+G7Hz/sfh/Srfz4mgm8myjTzI2+8jYHKn&#10;AyDwaAK/hO4vZLW/tNTup7i/srvyZ2leN1UmKOQBGSKLcu2RTygO4sOQAaw7XxZpy+OtWnNtrOx9&#10;MskAGi3hbKy3ROV8rIHzDBIwecZwcdpY2FnplnHZ2FpBaWsedkMEYjRckk4UcDJJP41j2f8AyUPW&#10;f+wVYf8Ao27oAP8AhMtL/wCfXXP/AARXv/xmj/hMtL/59dc/8EV7/wDGa6CigDn/APhMtL/59dc/&#10;8EV7/wDGaP8AhMtL/wCfXXP/AARXv/xmugooA5//AITLS/8An11z/wAEV7/8ZrD0LxZp0WseJ3a2&#10;1kiXU0ddui3jED7Jbr8wEWVOVPBwcYPQgnvK5+x/d+PtbiT5Y30+xnZBwGkL3KFyP7xWONSeuEUd&#10;AKAD/hMtL/59dc/8EV7/APGaP+Ey0v8A59dc/wDBFe//ABmugooA5/8A4TLS/wDn11z/AMEV7/8A&#10;Gar33iTQ9Rs5LW6sdckhfBIGh3ykEEFWVhECrAgEMCCCAQQRXUUUAcXpHjm2iT7BqsWstfI8vlP/&#10;AGJdhrqFWG2UKIhzteMP8qgPnAClc14/FmnaX4smdbbWVs9XTe27RbxSLuNQvygxbnLwqOBwotie&#10;rk11msaZ/almiRzfZ7qCVLi2nC7jHIpyOMglSMowBBZHZcjOaz7j/iptHvNLm/4l+rQbHKn959nm&#10;Vt8My9PMj3oGUnAbaVYAh1AAf8Jlpf8Az665/wCCK9/+M0f8Jlpf/Prrn/givf8A4zWhoep/2zod&#10;lqJh8iSeJWlgLbjBJ0eNjgfMjBlIIBBUggHitCgDn/8AhMtL/wCfXXP/AARXv/xmj/hMtL/59dc/&#10;8EV7/wDGa6CigDn/APhMtL/59dc/8EV7/wDGaP8AhMtL/wCfXXP/AARXv/xmugooA5//AITLS/8A&#10;n11z/wAEV7/8Zq54fmW50nz0EgSS4uHUSRsjAGZzyrAFT7EAjvWpWfo3/HjJ/wBfdz/6OegDP8d/&#10;8k88S/8AYKuv/RTV0Fc/47/5J54l/wCwVdf+imroKAOf8Zf8gO2/7Cum/wDpbDXQVz/jL/kB23/Y&#10;V03/ANLYa6CgAooooAKKK5uTxlbW5K3em6lavIgezSaNA14DIkY2LvyhLzQjEvlkeYM4w20A6Suf&#10;s/8Akoes/wDYKsP/AEbd1oaTqyarFP8A6NPa3FtL5NxbT7d8T7VcAlGZTlHRvlY/ewcEEDPs/wDk&#10;oes/9gqw/wDRt3QB0FFFFABRRRQAVz83+j/EOy8r5ftulT/aO+/yJYfK+m37RN0xnfznAx0FeL+I&#10;PjX4b0rx9GZLLVXk0v7ZptyqxR4O54yXQ+ZzhoAMEDIcnIK7WAPaKKKKACiiigArL1XTZp7i31Kw&#10;aNdStEdIhKT5csblS8T4BKhiiEOASpUHDDcjalFAHJ6DqUMesyJCskVhqzyywxyAD7PeRMUuYODt&#10;BJUuAu7cy3D5Iwa6yuL8dabNaWD63pLRxX8dxBIY3JCSyh1RH4Bbfg7CEBeWMtFgkxlNDwZ450Xx&#10;1pb32jyyAxPsmt5wFlhPONwBIwQMggkHkdQQADpKKKKACiiigArP0b/jxk/6+7n/ANHPWhWfo3/H&#10;jJ/193P/AKOegDP8d/8AJPPEv/YKuv8A0U1dBXP+O/8AknniX/sFXX/opq6CgDn/ABl/yA7b/sK6&#10;b/6Ww10Fc/4y/wCQHbf9hXTf/S2GugoAKKKKACuPk8FXFzdXN1c6pAbpvKMc0FiImmeKWOSJ7rDY&#10;nZTCgG0R4VpAoXcNvYUUAZei6VNpovZru5juLy+uPtFw8URij3CNIwEQsxUbY0zljzk8AgDl7XwX&#10;4Vbx1q1u3hrRjAmmWTpGbCLarNLdBiBtwCQqgnvtHpXeVz9n/wAlD1n/ALBVh/6Nu6AD/hBPB/8A&#10;0Kmh/wDguh/+Jo/4QTwf/wBCpof/AILof/ia6CigDn/+EE8H/wDQqaH/AOC6H/4mj/hBPB//AEKm&#10;h/8Aguh/+JroKKAOf/4QTwf/ANCpof8A4Lof/ia8z1b4G+Fbrx1Dbrcalbwahb3l68cDxIsTJLAF&#10;SMeXhUAmYY56Lzxz7ZXP6d+/8c69cx/NDFaWdk7dMTIZpWXHsk8Rz0+bGcggAB/wgng//oVND/8A&#10;BdD/APE0f8IJ4P8A+hU0P/wXQ/8AxNdBRQBz/wDwgng//oVND/8ABdD/APE0f8IJ4P8A+hU0P/wX&#10;Q/8AxNdBRQBz/wDwgng//oVND/8ABdD/APE0f8IJ4P8A+hU0P/wXQ/8AxNdBRQB5n8Rfh9oN54Ta&#10;w0fSNG07ULy4iggkh01PNZi2cKV2lQMbnYbsRrIdpxWP8K/hNpunWEuqal/ZutWeopvtku9NVmWM&#10;O3lSqzM20SRkMUK5GVBIKnPolr/xOvFE98fmsdK3Wtt3WS4I/fSDqDsGIgwwVY3CmjwJ/wAk88Nf&#10;9gq1/wDRS0AH/CCeD/8AoVND/wDBdD/8TR/wgng//oVND/8ABdD/APE10FFAHP8A/CCeD/8AoVND&#10;/wDBdD/8TR/wgng//oVND/8ABdD/APE10FFAHP8A/CCeD/8AoVND/wDBdD/8TVzw/BDa6T9nt4o4&#10;YIri4SOONQqoomcAADgADjFalZ+jf8eMn/X3c/8Ao56AM/x3/wAk88S/9gq6/wDRTV0Fc/47/wCS&#10;eeJf+wVdf+imroKAOf8AGX/IDtv+wrpv/pbDXQVz/jL/AJAdt/2FdN/9LYa6CgAooooAKz4td0eb&#10;7d5Wq2Mn9n5+27bhD9mxnPmc/Jja3XH3T6VoV53feHdQ1gzx3Gi3cFhDZfZPsUd5DCpj8yAvDaPF&#10;g+U6wsGEwQnKKpiDPtAO403VtN1m3a40vULS+gVyjSWsyyqGwDglSRnBBx7isuz/AOSh6z/2CrD/&#10;ANG3dSeF7e+trK5F3HdwwNcFrO3vbjz54YtiArJJufcTIJGHzthWUZGNq8/a6FqJ8datEPFmsh10&#10;yyYyiKz3MDLdYU/uMYGCRgA/Mck8YAO8orn/APhHtU/6HPXP+/Nl/wDI9H/CPap/0Oeuf9+bL/5H&#10;oA6Ciuf/AOEe1T/oc9c/782X/wAj0f8ACPap/wBDnrn/AH5sv/kegDoK5/wn+/g1bUW4mvNVuvMU&#10;fdHkv9mXH1SBCf8AaLdBgCnq2n32jaNfapceMPEDQWVvJcSLHBYliqKWIGbcDOB6io9C8Iavpnh7&#10;TLCXxdqsclraRQslvHaGNSqAEIXt9xUY43c4680AdhRXP/8ACPap/wBDnrn/AH5sv/kej/hHtU/6&#10;HPXP+/Nl/wDI9AHQUVz/APwj2qf9Dnrn/fmy/wDkej/hHtU/6HPXP+/Nl/8AI9AHQVl6/qU2m6Wx&#10;s1jk1C4cW9lHICVaZ+FLAHJReXfHIRHPaqf/AAj2qf8AQ565/wB+bL/5HrDs9C1HWPEF1ct4s1l7&#10;TTH+z2spiszmfB85l/cbCFBWMNjcrCdeATkA0PE2mw6R8KNdsIGkdIdHugZJSC8reU5Z3IA3OzEs&#10;x7kk966yuD8XaFqK+HZIJfFmszQXtxbWM8bxWYDRTzpDIMrACDtkbBB4OK3P+Ee1T/oc9c/782X/&#10;AMj0AdBRXP8A/CPap/0Oeuf9+bL/AOR6P+Ee1T/oc9c/782X/wAj0AdBRXP/APCPap/0Oeuf9+bL&#10;/wCR6P8AhHtU/wChz1z/AL82X/yPQB0FZ+jf8eMn/X3c/wDo56z/APhHtU/6HPXP+/Nl/wDI9XPD&#10;8bQ6T5TzSTulxcK0sgUM5Ez/ADHaAMnrwAPQCgCn47/5J54l/wCwVdf+imroK5/x3/yTzxL/ANgq&#10;6/8ARTV0FAHP+Mv+QHbf9hXTf/S2Gugrn/GX/IDtv+wrpv8A6Ww10FABRRRQAUUUUAFc/Z/8lD1n&#10;/sFWH/o27roK5+z/AOSh6z/2CrD/ANG3dAHQUUUUAFFFFAHF+PfEugw6Je6Jda3psNxdPDZXMD3S&#10;LLHDO6RyPtJyCIpGcEjAwCQRXYQTw3VvFcW8sc0EqB45I2DK6kZBBHBBHOa+dPil8LfGXiP4j6tq&#10;2k6N9osZ/J8uX7VCm7bCinhnBHII5Fe7+E7G40zwbodheR+XdWun28MybgdrrGoYZHBwQelAGxRR&#10;RQAUUUUAY/iHWf7LsxBavA+r3f7rT7aQ5MkhIXcVBDGNNwZyvKoGNXNK02HSNLt7CBpHSFMGSUgv&#10;K3VncgDc7MSzHuST3rk77RLybxHIht52uri7E1vrCuc2tuEBIxkL5iOGjRSuNk5YiTNwG7igDn/F&#10;n7+DSdOXia81W18tj90eS/2ls/VIHA/2ivQZI6Cvnz4oap42vPibYX2geH9ZktNAcC1kSxmKTyEg&#10;ynIVSUbAjIBIIUkHDV73YXX27Tra8+zz2/nxJL5NwmySPcAdrr2YZwR2NAFiiiigAooooAKz9G/4&#10;8ZP+vu5/9HPWhWfo3/HjJ/193P8A6OegDP8AHf8AyTzxL/2Crr/0U1dBXP8Ajv8A5J54l/7BV1/6&#10;KaugoA5/xl/yA7b/ALCum/8ApbDXQVz/AIy/5Adt/wBhXTf/AEthroKACiiigAryeLxRqd/e649x&#10;NqtoskWnSvBNaTWy2Vq15Kk3zMq7G+zkF5Ax+ZZCj7Yxs9YooA5Pw7q9jaabrF3Lq8baDbXoSyv7&#10;q88yMxGKHOJ3Y7x5zSrkscHK/wAIAwdP+IGht4l1HVprqzt4riztrZI5NWsS+6N52YnbORgiZQOc&#10;8HgcZ6rxl/yA7b/sK6b/AOlsNdBQBx//AAszwz/0ErH/AMGln/8AHqP+FmeGf+glY/8Ag0s//j1d&#10;ZPPDa28txcSxwwRIXkkkYKqKBkkk8AAc5qSgDj/+FmeGf+glY/8Ag0s//j1H/CzPDP8A0ErH/wAG&#10;ln/8ersKxIPF2hXNrrNzDfhotFeWPUD5bgwNGCX4xlsYPK5BxxmgDK/4WZ4Z/wCglY/+DSz/APj1&#10;H/CzPDP/AEErH/waWf8A8eroNL1qy1qIS2LTvCYopkle2kjSRJF3KVZlAbg84J29Dg8VoUAcf/ws&#10;zwz/ANBKx/8ABpZ//HqP+FmeGf8AoJWP/g0s/wD49XSalq2m6NbrcapqFpYwM4RZLqZYlLYJwCxA&#10;zgE49jUema7o+t+b/ZOq2N/5OPM+yXCS7M5xnaTjOD19DQBz/wDwszwz/wBBKx/8Gln/APHqP+Fm&#10;eGf+glY/+DSz/wDj1dhWH4g8Y+HvCzQLreqwWbznEaPks3OM4AJA9zxQBl/8LM8M/wDQSsf/AAaW&#10;f/x6j/hZnhn/AKCVj/4NLP8A+PV1dtcwXtrFdWs0c1vMgeOWNgyupGQQR1FS0Acf/wALM8M/9BKx&#10;/wDBpZ//AB6j/hZnhn/oJWP/AINLP/49XYVHPPDa28txcSxwwRIXkkkYKqKBkkk8AAc5oA5P/hZn&#10;hn/oJWP/AINLP/49R/wszwz/ANBKx/8ABpZ//Hq7CigDj/8AhZnhn/oJWP8A4NLP/wCPUf8ACzPD&#10;P/QSsf8AwaWf/wAeqlF8aPAE8qRRa60kjsFREsbglieAAPL5Nd7QBzem+NdL1m4a30to76dULtHa&#10;3trKwXIGSFlJxkgZ9xWtpMUsViRPE0TvPNJsYgkBpGYZwSOhHes28/5KHo3/AGCr/wD9G2ldBQBz&#10;/jv/AJJ54l/7BV1/6Kaugrn/AB3/AMk88S/9gq6/9FNXQUAc/wCMv+QHbf8AYV03/wBLYa6Cuf8A&#10;GX/IDtv+wrpv/pbDXQUAFFFFABRRRQBz/jL/AJAdt/2FdN/9LYasX2jX93eSTw+JtVso2xiCCO1K&#10;JgAcF4WbnryT19OKj8W213daEq2VrJdzxXtnceRGyKzrFcxSMAXKrnah6kVH/wAJDqn/AEJmuf8A&#10;f6y/+SKAMfxB4a1fyrG4/wCEn1y7trW7We5hWC0d9iq2GRFt/nZXKPtIP3SVBcJUnhzwprVp4fs4&#10;bjxRrNnJsLm0jjsmW23EsIgfIIIQEJxhfl+VVXCjU/4SHVP+hM1z/v8AWX/yRR/wkOqf9CZrn/f6&#10;y/8AkigC5pulXljcNLceINS1BChURXUduqg5HzDy4kOeMdccnjpjw2SyvLPQPiNr+nIZCdY1Ww1C&#10;Efx27oArj3jdt3+6z+1ezf8ACQ6p/wBCZrn/AH+sv/kij/hIdU/6EzXP+/1l/wDJFAHn/wAF/wDk&#10;OeIP+wVoX/pEK9Q1PTrq/wDK+zazfabszu+yJA3mZxjPmxv0x2x1Oc8Yz/8AhIdU/wChM1z/AL/W&#10;X/yRR/wkOqf9CZrn/f6y/wDkigDg/iz4B8TeIPCtraaXqepa3Ol6kjW10bSJVUI43grHGcgkDGT9&#10;48dxl/B/4ceLPDv9s/2tc32hef5Hl/ZHtJvO2+ZnO5ZMYyOmPvHr29Q/4SHVP+hM1z/v9Zf/ACRR&#10;/wAJDqn/AEJmuf8Af6y/+SKALFjo1/aXkc83ibVb2Nc5gnjtQj5BHJSFW468EdPTiuK1LWLLwb8R&#10;tf1DxKJjZata2sOmyraPKp2K4eAFQfmZjuweufaut/4SHVP+hM1z/v8AWX/yRR/wkOqf9CZrn/f6&#10;y/8AkigDgdbvLPRtV+GviGTSbnSNEtEu0lh8hma1M0QWNWVATkn2z681sfCC5S9svF11GsiJN4mv&#10;JFWVCjgERkBlPIPPIPSum/4SHVP+hM1z/v8AWX/yRR/wkOqf9CZrn/f6y/8AkigCxfaNf3d5JPD4&#10;m1WyjbGIII7UomABwXhZuevJPX04rzP4v2fi2z8NQ6bo2o+J9ZfUXZLlIrOB0WED5gzQwq6liVAG&#10;cEBwa9E/4SHVP+hM1z/v9Zf/ACRR/wAJDqn/AEJmuf8Af6y/+SKAOT+HNv4p1rwdby63rvifTdQg&#10;dreWK5tLZNwXG1l82BnYFSoLMclg1d5pmnXVh5v2nWb7Ut+Nv2tIF8vGc48qNOue+egxjnOf/wAJ&#10;Dqn/AEJmuf8Af6y/+SKP+Eh1T/oTNc/7/WX/AMkUAeeyfFPwVqXjF7zV9cjjsdJkKadbrbyyCWXG&#10;GuCVQjjlUGehJ7jHJ+FdKh0rwT8OfEdpLdJqd34gSykk+0OV+zvNKGjCE7Qp2AnA6kmvbv8AhIdU&#10;/wChM1z/AL/WX/yRR/wkOqf9CZrn/f6y/wDkigAvP+Sh6N/2Cr//ANG2ldBXL2r6lqfjKxv59Cvt&#10;OtbXT7qFnu5bc7nkktyoAilc9Im647V1FAHP+O/+SeeJf+wVdf8Aopq6Cuf8d/8AJPPEv/YKuv8A&#10;0U1dBQBT1TS7TWbBrK9SRoGdH/dyvEwZHDqQyEMCGUHII6Vl/wDCG6X/AM/Wuf8Ag9vf/j1FFAB/&#10;whul/wDP1rn/AIPb3/49R/whul/8/Wuf+D29/wDj1FFAB/whul/8/Wuf+D29/wDj1H/CG6X/AM/W&#10;uf8Ag9vf/j1FFAB/whul/wDP1rn/AIPb3/49R/whul/8/Wuf+D29/wDj1FFAB/whul/8/Wuf+D29&#10;/wDj1H/CG6X/AM/Wuf8Ag9vf/j1FFAB/whul/wDP1rn/AIPb3/49R/whul/8/Wuf+D29/wDj1FFA&#10;B/whul/8/Wuf+D29/wDj1H/CG6X/AM/Wuf8Ag9vf/j1FFAB/whul/wDP1rn/AIPb3/49R/whul/8&#10;/Wuf+D29/wDj1FFAB/whul/8/Wuf+D29/wDj1H/CG6X/AM/Wuf8Ag9vf/j1FFAB/whul/wDP1rn/&#10;AIPb3/49R/whul/8/Wuf+D29/wDj1FFAB/whul/8/Wuf+D29/wDj1H/CG6X/AM/Wuf8Ag9vf/j1F&#10;FAB/whul/wDP1rn/AIPb3/49R/whul/8/Wuf+D29/wDj1FFAB/whul/8/Wuf+D29/wDj1H/CG6X/&#10;AM/Wuf8Ag9vf/j1FFAB/whul/wDP1rn/AIPb3/49R/whul/8/Wuf+D29/wDj1FFAEc/gbRbq3lt7&#10;iXWZoJUKSRya3esrqRgggy4II4xXSUUUAf/ZUEsDBAoAAAAAAAAAIQCW9XKMOD8AADg/AAAVAAAA&#10;ZHJzL21lZGlhL2ltYWdlMi5qcGVn/9j/4AAQSkZJRgABAQEAeAB4AAD/4QAWRXhpZgAASUkqAAgA&#10;AAAAAAAAAAD/2wBDAAgGBgcGBQgHBwcJCQgKDBQNDAsLDBkSEw8UHRofHh0aHBwgJC4nICIsIxwc&#10;KDcpLDAxNDQ0Hyc5PTgyPC4zNDL/2wBDAQkJCQwLDBgNDRgyIRwhMjIyMjIyMjIyMjIyMjIyMjIy&#10;MjIyMjIyMjIyMjIyMjIyMjIyMjIyMjIyMjIyMjIyMjL/wAARCAEnAO4DASIAAhEBAxEB/8QAHwAA&#10;AQUBAQEBAQEAAAAAAAAAAAECAwQFBgcICQoL/8QAtRAAAgEDAwIEAwUFBAQAAAF9AQIDAAQRBRIh&#10;MUEGE1FhByJxFDKBkaEII0KxwRVS0fAkM2JyggkKFhcYGRolJicoKSo0NTY3ODk6Q0RFRkdISUpT&#10;VFVWV1hZWmNkZWZnaGlqc3R1dnd4eXqDhIWGh4iJipKTlJWWl5iZmqKjpKWmp6ipqrKztLW2t7i5&#10;usLDxMXGx8jJytLT1NXW19jZ2uHi4+Tl5ufo6erx8vP09fb3+Pn6/8QAHwEAAwEBAQEBAQEBAQAA&#10;AAAAAAECAwQFBgcICQoL/8QAtREAAgECBAQDBAcFBAQAAQJ3AAECAxEEBSExBhJBUQdhcRMiMoEI&#10;FEKRobHBCSMzUvAVYnLRChYkNOEl8RcYGRomJygpKjU2Nzg5OkNERUZHSElKU1RVVldYWVpjZGVm&#10;Z2hpanN0dXZ3eHl6goOEhYaHiImKkpOUlZaXmJmaoqOkpaanqKmqsrO0tba3uLm6wsPExcbHyMnK&#10;0tPU1dbX2Nna4uPk5ebn6Onq8vP09fb3+Pn6/9oADAMBAAIRAxEAPwD3PVNUtNGsGvb15FgV0T93&#10;E8rFncIoCoCxJZgMAHrWX/wmWl/8+uuf+CK9/wDjNHjPjQ7fjP8AxNdN/wDS2GnR+L9MPhq91248&#10;61t7HzBdRTqBLC6HDIQCRu9MEg5GCc0AN/4TLS/+fXXP/BFe/wDxmj/hMtL/AOfXXP8AwRXv/wAZ&#10;rBuviraW+rXOlxeFfFN5d2scL3CWdik3k+bGHVW2vwcHH1BxnFRQfGTw5c6ZbX8FlrMsUkTTz+VZ&#10;GT7JEHdN8xUkKCY26EnHOKAOj/4TLS/+fXXP/BFe/wDxmj/hMtL/AOfXXP8AwRXv/wAZrSm1nToN&#10;DbWpLuMacIPtP2gHKmPG4MPUEVk+GvGlh4nu7q0hstSsbm3VZPJ1C1MLSRMSFkQHqpIPoeOlAEn/&#10;AAmWl/8APrrn/givf/jNH/CZaX/z665/4Ir3/wCM10FFAHP/APCZaX/z665/4Ir3/wCM0f8ACZaX&#10;/wA+uuf+CK9/+M10FFAHP/8ACZaX/wA+uuf+CK9/+M0f8Jlpf/Prrn/givf/AIzXQUUAc/8A8Jlp&#10;f/Prrn/givf/AIzR/wAJlpf/AD665/4Ir3/4zXQUUAc//wAJlpf/AD665/4Ir3/4zR/wmWl/8+uu&#10;f+CK9/8AjNdBRQBz/wDwmWl/8+uuf+CK9/8AjNH/AAmWl/8APrrn/givf/jNdBRQBz//AAmWl/8A&#10;Prrn/givf/jNH/CZaX/z665/4Ir3/wCM10FFAHP/APCZaX/z665/4Ir3/wCM0f8ACZaX/wA+uuf+&#10;CK9/+M10FFAHP/8ACZaX/wA+uuf+CK9/+M0f8Jlpf/Prrn/givf/AIzXQUUAc/8A8Jlpf/Prrn/g&#10;ivf/AIzR/wAJlpf/AD665/4Ir3/4zVzxDr9j4X0SbWNTaRbOB41ldF3FA7qm7HUgFgTjJwDgE8Vn&#10;nxrpr2GqXdpBd3Y07U10qSOJFVpLhnjTam9lGA0oUkkDgnkYJAJP+Ey0v/n11z/wRXv/AMZo/wCE&#10;y0v/AJ9dc/8ABFe//Gapv41hs9RlGowSWtp9ohsERkDTLdNbtcspCMwYFDEihNzGQsACCprU0vXj&#10;qmp3lkNKvrf7HsWeaYw7FlaOOTyvlkLFgsq5IG3g4Y8ZANCwvrfU9Otr+zk8y1uokmhfaRuRgCpw&#10;eRkEdasVz/gT/knnhr/sFWv/AKKWugoA5/xl/wAgO2/7Cum/+lsNcmdHk8U/EaaZdM1XTtHtZQ2o&#10;rdxCKLUbiFsQPGMksoxktwGCoDXWeMv+QHbf9hXTf/S2GugoA4fwxYXlv8UvHt5NaTx2t1/Z/wBn&#10;meMhJdsDBtrHhsHg46V5h4eutR0fwRpfhu68FeJEguIJV1e4sdIYzzoZpSsGTtwCrnLZJAYhQCcj&#10;6HooA8u8XeFPFXifwzdSaTrs9ppdzZRSW/h2bTYo5EKopETSE5B3LyDx1XpVr4enxIfEOoNc/wDC&#10;Qf2EYP8AmYQguPte87vK2ceVt/DOMcV6PXn+p6g6eKLtDqM8erpqtnFp9kLpl82yYW/nMLcHbKo3&#10;XWZCrFdrcjyxtAPQKK878X6uovdVaPV5IZ4NMDaJHBeNGLi/V51eNUVgLhwyQKY2D4JA2/OQfRKA&#10;CiiigAooooAKKKKACiivH7O+voI7h5Nf/tK4udkupzWdzcomlI13D50TxvKwhxHJKFbbE8awOeoY&#10;qAewUVwdrq0yeF/FK6FqEl68KXD6E4mN28ypbREmNmLNMFndlyS2CdnYAaHhS6tJdZ1SHR9Tk1HR&#10;Ut7do5zfPeKLgtMJVErMxyFWElN2BkHA3EkA6yiiigAooooAKKKKAK97Y2+oQLDdR+ZGsscwG4jD&#10;xusiHj0ZVPvjnis+08LaNY6cLC3s9lqJbebZ5rn54BEIjknPyiCL67ec5OdScTNbyrbyRxzlCI3k&#10;QuqtjglQQSM9sjPqK8jbU7yDT9XS912+N/axXf8AYbSXZie7vFvLxNoRCqzsNlsPK2soyoCgPggH&#10;pj+HNIlt47eWxjlgjuJ7kRyEspkmEglJBOGDCaUbTkfN04GLGn6XaaYJhapIDO6vK0kryM7LGkYJ&#10;ZiSTtjQZ74yeSSeHtNXWDxBDLPq8i6gup3y6pbS3jbbewQXBikeAtsiTCWxEm1c7gSx8w7pNT1B0&#10;8UXaHUZ49XTVbOLT7IXTL5tkwt/OYW4O2VRuusyFWK7W5HljaAdB4E/5J54a/wCwVa/+ilroK5/w&#10;J/yTzw1/2CrX/wBFLXQUAc/4y/5Adt/2FdN/9LYa6Cuf8Zf8gO2/7Cum/wDpbDXQUAFFFFABRXJ+&#10;K7q0i1nS4dY1OTTtFe3uGknF89mpuA0IiUyqynJVpiE3YOCcHaCNDSL/AFNfBWl319Y3d3qjWUD3&#10;NuixxStKyrv4coqkEkkEjGCB6UAalnY2+nwNDax+XG0skxG4nLyO0jnn1ZmPtnjirFcfo3i/V9Qs&#10;ZJpPCOqyMt3cwgwSWgUCOZ4wDuuM7gFAbsWBxxitD/hIdU/6EzXP+/1l/wDJFAHQUVz/APwkOqf9&#10;CZrn/f6y/wDkij/hIdU/6EzXP+/1l/8AJFAHQUVz/wDwkOqf9CZrn/f6y/8Akij/AISHVP8AoTNc&#10;/wC/1l/8kUAdBRXzR8RPi1430fx3qVhYXk+lWsXlbLOe3tpHjzEhOWAcHJJP3j17dB3938UtSuby&#10;6n0jR76aG18oQ2scdvci+DhjlXjnyWzFIoMQkCCOVnDH5YwD1iiuf/4SHVP+hM1z/v8AWX/yRR/w&#10;kOqf9CZrn/f6y/8AkigDYext5NRhv2jzdQxSQxvuPyo5QsMdOTGn5e5qxXL2/iHxB5939p8Gar5P&#10;mj7L5U1nu8vYud+bj72/f0427e+asf8ACQ6p/wBCZrn/AH+sv/kigDoKK8P0747G5+JV1prWM8+k&#10;T+XaWFvbrC0xudwXJfzfLKsWYZDEYVCMfMT6h/wkOqf9CZrn/f6y/wDkigDoKK5//hIdU/6EzXP+&#10;/wBZf/JFH/CQ6p/0Jmuf9/rL/wCSKAOgorn/APhIdU/6EzXP+/1l/wDJFH/CQ6p/0Jmuf9/rL/5I&#10;oA6Ciuf/AOEh1T/oTNc/7/WX/wAkUf8ACQ6p/wBCZrn/AH+sv/kigDYv7G31PTrmwvI/MtbqJ4Zk&#10;3EbkYEMMjkZBPSrFY+g6nf6m2ptfadJYCC7EUEMpQyeX5UbZco7rncz4wemOM5rYoA5/wJ/yTzw1&#10;/wBgq1/9FLXQVz/gT/knnhr/ALBVr/6KWugoA5/xl/yA7b/sK6b/AOlsNdBXP+Mv+QHbf9hXTf8A&#10;0throKACiiigAooooA5/wb/yA7n/ALCupf8ApbNXQVz/AIN/5Adz/wBhXUv/AEtmroKACiiigCOe&#10;eG1t5bi4ljhgiQvJJIwVUUDJJJ4AA5zWH4k8beH/AAp5ceq6lBFdS48m18xRJITnbwSAqkqRvYqg&#10;PVhR4ps7ieKyuIzO9tbSl7iGBA7gbTtmRCD5kkb7HCkMOGIR3EePAPFvwa8ZXN5p8mmaZ9qh/s+F&#10;WRp4Ve2YAjyXdnzKygD5+F6BQqqqqAez6Ho7+K/M8R6y/wDoupxR+Tp8ErCNoF3eX5jjaZo2DvIE&#10;dF4nZZFbaoTtDBC1wlw0UZnRGRJCo3KrEFgD1AJVSR32j0rzvwp4rfw9pOk+HNdttt3bWkduEtlY&#10;zgxxgNm2I8yRQRtEkHmo2x2yijA9Asb+z1OzjvLC7gu7WTOyaCQSI2CQcMODggj8KALFFFFABWHc&#10;6q2p3Eem6Lcx75beO6lvk2usMEhYI8ech3fY+3qo2lmzhUfL+J2q6xpfga9/sCwvrzU7r/RYfsUL&#10;yPDuB3SfIQy4UNhh0YrXF/CDXta0Tw1NpviXwzqVhbWbqTqs8BjXYRgGbeQxCBVXeoYKgXdsVNxA&#10;PQIPh94NtreKBPCujFI0CKZLKN2IAxyzAlj7kknvXSVHBPDdW8VxbyxzQSoHjkjYMrqRkEEcEEc5&#10;qSgAooooAKKKKACiiigDP07/AI/tW/6+1/8ARMVaFZ+nf8f2rf8AX2v/AKJirQoA5/wJ/wAk88Nf&#10;9gq1/wDRS10Fc/4E/wCSeeGv+wVa/wDopa6CgDn/ABl/yA7b/sK6b/6Ww10Fc/4y/wCQHbf9hXTf&#10;/S2GugoAKKKKAOL8faPbau+lDU5NSGmwPLKY7LTEvQ0+0KhdDHKcBWlx8hXJyWUhA25p8OqDwlYQ&#10;xxWOl6mLSEPCLfzILdwq7kVFdflHKjDcccnHOxRQBwfhO18VNo9wYNZ0ZE/tO/BD6TKx3fa5txyL&#10;kcFskDsCBk4ydz7H4w/6Duh/+Cab/wCSqPBv/IDuf+wrqX/pbNXQUAc/9j8Yf9B3Q/8AwTTf/JVH&#10;2Pxh/wBB3Q//AATTf/JVdBRQBz/2Pxh/0HdD/wDBNN/8lUfY/GH/AEHdD/8ABNN/8lV0FFAHL32i&#10;+JNTs5LO/wBS8OXdrJjfDPoUkiNggjKm5wcEA/hXL/8ACr/EFrrH9paN4xg0WQ/fisdLby5Dt2jc&#10;sk75VVwqJ9xAPkVSST6hRQB5/NqXxE0/UbhNSj0r+zVwYr7T9Kmu8glhh4RcCUNwnCLIBu5ICk1x&#10;ek/HGbWdZsdLt72NZ724jt42k0AhQzsFBOL4nGT6GvdK8LX4D+HrHx1p1ompak9pLZTXSrIIXYSw&#10;ywjndGUZCJfulf4eSQcAA9U+x+MP+g7of/gmm/8Akqj7H4w/6Duh/wDgmm/+Sqkg1uaxuIrLxD9k&#10;tJ5nEdrcxyEQXbE4CjdgpKTz5RLcH5Wfa+3coA4tPDvi3T7i7vdM13RhLMjsbN9OnW3klJ3BsfaW&#10;8slt2SgG4uzMHOCMtvGOsW2saZo2o63pWnatqErRR2d1ozh0wpIZmW8KFWOFUqzZZto5VwvpFeN/&#10;Ej4aX3iPx9o+sL4mktHurhbO0WO0+azEcMswYOHBY742PYjf1+UCgD0T7H4w/wCg7of/AIJpv/kq&#10;j7H4w/6Duh/+Cab/AOSq3IBMtvEtxJHJOEAkeNCis2OSFJJAz2ycepqSgDn/ALH4w/6Duh/+Cab/&#10;AOSqPsfjD/oO6H/4Jpv/AJKroKKAOf8AsfjD/oO6H/4Jpv8A5Ko+x+MP+g7of/gmm/8AkqugooAx&#10;9BS8jbUlv54J7oXY3yQQmJG/dR4wpZiOMfxH146VsVn6d/x/at/19r/6JirQoA5/wJ/yTzw1/wBg&#10;q1/9FLXQVz/gT/knnhr/ALBVr/6KWugoA5/xl/yA7b/sK6b/AOlsNdBXP+Mv+QHbf9hXTf8A0thr&#10;oKACiio54Ibq3lt7iKOaCVCkkcihldSMEEHggjjFAGOPF+hvYW97b3cl5BcPKsP2K3luWk8tyjsq&#10;xqzFAwxvxt5Xn5hnYgnhureK4t5Y5oJUDxyRsGV1IyCCOCCOc1ydv4e1jSri2v7JLG6uoZdSBgmu&#10;HhQx3V0J1beI3O5Qigrtwdx+b5fm2NP0OXT/AAlYaHDqU8MlpaQ2wvII0Dny1Ubgrh1GdvQg4z68&#10;0AV/Bv8AyA7n/sK6l/6WzV0FcH4T0LUZdHuGTxZrMIGp367UisyCRdzAt80BOSRk9sk4AGANz/hH&#10;tU/6HPXP+/Nl/wDI9AHQUVz/APwj2qf9Dnrn/fmy/wDkej/hHtU/6HPXP+/Nl/8AI9AHQUVz/wDw&#10;j2qf9Dnrn/fmy/8Akej/AIR7VP8Aoc9c/wC/Nl/8j0AdBRXP/wDCPap/0Oeuf9+bL/5Ho/4R7VP+&#10;hz1z/vzZf/I9AHQVz+ufuPEvhi5j+WaW7msnbrmF7eSVlx7vBEc9flxnBIJ/wj2qf9Dnrn/fmy/+&#10;R65Pxr5GjxWSX3xCu4r5L20liiuXsY5ERp1jeVQIQwARpcnoQGDZXcCAekTwQ3VvLb3EUc0EqFJI&#10;5FDK6kYIIPBBHGKw/wDiY+HP+f7WNMP+7Jc2gH5NNGFH+1Lkf8td/wAlex0y41OzjvLDx7qt3ayZ&#10;2TQLYSI2CQcMLfBwQR+FWP8AhHtU/wChz1z/AL82X/yPQBuQTw3VvFcW8sc0EqB45I2DK6kZBBHB&#10;BHOaw9Z/0nxV4as04khluNQYnoY0haAgf7W66jIHTAbnIAOPN4H1ew+0XPh/xbfWt1cSia5jltrQ&#10;R3B+Yn7kACSMSMy7WOAMq2ABjqz3PjKz87xdrlnNa6Vey3X263tIZLVRJbZzmDYYyQ37wblJjO18&#10;BsgHqFFc/wD8I9qn/Q565/35sv8A5Ho/4R7VP+hz1z/vzZf/ACPQB0FFc/8A8I9qn/Q565/35sv/&#10;AJHo/wCEe1T/AKHPXP8AvzZf/I9AHQUVz/8Awj2qf9Dnrn/fmy/+R6P+Ee1T/oc9c/782X/yPQBo&#10;ad/x/at/19r/AOiYq0Kx9Bt5bRtSgmvZ72RbsZnnCB3zFGeQiqvHTgDp681sUAc/4E/5J54a/wCw&#10;Va/+ilroK5/wJ/yTzw1/2CrX/wBFLXQUAc/4y/5Adt/2FdN/9LYa6Cuf8Zf8gO2/7Cum/wDpbDXQ&#10;UAFFFRzzw2tvLcXEscMESF5JJGCqigZJJPAAHOaAJKK4+/8AiRomn6PY6jKs4W+u57WGCZoraQmJ&#10;nV2YTOgVQY/4iCCyAgE4rrIJGmt4pXhkgd0DNFIVLISPunaSMjpwSPQmgDD8G/8AIDuf+wrqX/pb&#10;NXQVz/g3/kB3P/YV1L/0tmroKACiiigAooooAKKKKACvn/47+CfEWveK7HVtN0/z7FbS3sjL50a/&#10;vnnZVXDMDyZEGcY568GvoCuf1f8A0rxf4csvu+R9p1Lf13eXGINmO2fte7P+xjHzZABn/C3RNR8O&#10;fDjSdJ1a3+z30HneZFvV9u6Z2HKkg8EHg12FFFABXzZ8Q9Y17UPjTpk0uh6z9gsLjytPijtHMkvl&#10;ndLPCpJV3B+dT90hI94IyD9Hzzw2tvLcXEscMESF5JJGCqigZJJPAAHOa4cQTT6x4X12+ikivtR1&#10;M/upFKNBbraXjQxMvZwshL5yd7OAdoUAA6TwxY3FhocMdzH9neT96LJWDJZBuRAhGcqnTOcddoVN&#10;qLsUUUAFFFFABRRRQBn6d/x/at/19r/6JirQrP07/j+1b/r7X/0TFWhQBz/gT/knnhr/ALBVr/6K&#10;Wugrn/An/JPPDX/YKtf/AEUtdBQBz/jL/kB23/YV03/0throK5/xl/yA7b/sK6b/AOlsNdBQAUUU&#10;UAc3H4cvrCKNtM1G0ju0uLyTzLqx85dlxOZioAdXBB2jIfBwSVJ27dC28PabD4atfD89tHe6fbW8&#10;VuI7tFkDrGAFLAjBPyg9OtalFAHB+E/BfhW50e4efw1o0rjU79Az2ETEKt3MqjlegUAAdgAK3P8A&#10;hBPB/wD0Kmh/+C6H/wCJo8G/8gO5/wCwrqX/AKWzV0FAHP8A/CCeD/8AoVND/wDBdD/8TR/wgng/&#10;/oVND/8ABdD/APE10FFAHP8A/CCeD/8AoVND/wDBdD/8TR/wgng//oVND/8ABdD/APE10FFAHP8A&#10;/CCeD/8AoVND/wDBdD/8TR/wgng//oVND/8ABdD/APE10FFAHP8A/CCeD/8AoVND/wDBdD/8TWHp&#10;XgvwreeJ/EEjeGtGEFq8FikBsIiu5YxM0o+XALC4VSMf8sgcnOB3lc/4J/eeELG96f2j5mpbP+ef&#10;2mRp9me+3zNueM4zgZxQAf8ACCeD/wDoVND/APBdD/8AE0f8IJ4P/wChU0P/AMF0P/xNdBWfrGp/&#10;2XZo8cP2i6nlS3toA20ySMcDnBIUDLsQCVRGbBxigDk7nwX4V1TxBHp1r4a0aK20947i+kSwiHms&#10;QxSAFVyCDskcZHy+WpDLKcHizwX4VttHt3g8NaNE51OwQslhEpKtdwqw4XoVJBHcEius0bTP7K05&#10;IZJvtN2+JLu7K7WuZsANIRk4zgALnCqFUYVQBn+Ovl8A+IJRxJDp888TjrHIiF0dT2ZWVWBHIIBH&#10;IoAP+EE8H/8AQqaH/wCC6H/4mj/hBPB//QqaH/4Lof8A4mugooA5/wD4QTwf/wBCpof/AILof/ia&#10;P+EE8H/9Cpof/guh/wDia6CigDn/APhBPB//AEKmh/8Aguh/+Jo/4QTwf/0Kmh/+C6H/AOJroKKA&#10;MfQbCz0xtSs7C0gtLWO7GyGCMRouYoycKOBkkn8a2Kz9O/4/tW/6+1/9ExVoUAc/4E/5J54a/wCw&#10;Va/+ilroK5/wJ/yTzw1/2CrX/wBFLXQUAc/4y/5Adt/2FdN/9LYa6Cuf8Zf8gO2/7Cum/wDpbDXQ&#10;UAeX65c3g+KsDW8euLYRy2sFzONRJsRM5BCmFZk2MVCgliQSyjyXMqM3pF99s+xyCw8gXRwEafOx&#10;ckAsQOWwMnbkbsY3LncMu48L21zqj3Zu7tIJriK7nslKeVNPHs8uRiVLgjyouFYKdgyDlt2hqul2&#10;mtaXcabfpI9pcpslRJXjLL3G5CDg9CM8jIPBNAHL2ev69qVxaadbTaask6XE8OptaO0F1DEYRuSH&#10;zQygtOQGMhBEW4ZWRSNzT/EEV34SsNfmt5447q0huTDBE9w6eYqnaFRSzY3dQvbPAqM+EtKa3SFm&#10;1IlHZknOqXPnruADKJfM3hDtUlN20lQcZGa2IIIbW3it7eKOGCJAkccahVRQMAADgADjFAHD+E/F&#10;mnQaPcI9trJJ1O/f5NFvHGGu5mHKxEZweR1ByDggitz/AITLS/8An11z/wAEV7/8Zo8G/wDIDuf+&#10;wrqX/pbNXQUAc/8A8Jlpf/Prrn/givf/AIzR/wAJlpf/AD665/4Ir3/4zXQUUAc//wAJlpf/AD66&#10;5/4Ir3/4zR/wmWl/8+uuf+CK9/8AjNdBRQBz/wDwmWl/8+uuf+CK9/8AjNH/AAmWl/8APrrn/giv&#10;f/jNdBRQB4H8Xfi1qFjcTeHtLso/7P1DTGSZ7+wuIJwZDIjbQ+zjaBg7SM564wPTNC8fWmoeHtMv&#10;by01UXVxaRSzC30S8eMOyAtsYRkFck4IJyO5qn8SPAOh+JdG1TVrjSZLzWrfTJUs2jkl3blV2QBF&#10;bDHc3TBznHNdhpMNjbaNYwaWYzp8dvGlqY5N6mIKAmGydw245yc0AYd/4+0jT9Oub2W01wx28Tys&#10;P7Eu0yFBJ+Z4wo6dWIA7kCub0Pxvbav4lvJtWtdSd9ORBaJbaRdyRIzGRZHGI9+8ENAS6L/qnK48&#10;x0X0ieCG6t5be4ijmglQpJHIoZXUjBBB4II4xXN6Ha/2D4o1DSjcTzQ6hEt/byXL+ZIzIFhlTd3V&#10;EFqAWyzF2JZznABY/wCEy0v/AJ9dc/8ABFe//Gay/EnjfwzD4a1I6xa6ydPe3eOdX0i7hDqw27N7&#10;RqFLZ2glhyRyK7Suf8Y+EbPxtof9kX95fW1qZVlf7HKEMm3OFbKkFckHGOqqe1AHP+CfiZpuveEt&#10;Pupv7VuL5IlivWh0m4lHnqo38xRsnJ+YAHow4HSug/4TLS/+fXXP/BFe/wDxmuf+EXhGz8M+DbS8&#10;s7y+l/te0t7yaGeUNHHI0YLGNQoxncAc5JCrzxXoFAHP/wDCZaX/AM+uuf8Agivf/jNH/CZaX/z6&#10;65/4Ir3/AOM10FFAHP8A/CZaX/z665/4Ir3/AOM0f8Jlpf8Az665/wCCK9/+M10FFAGPoN7FqDal&#10;dQpOkb3YwJ4HhcYijHKOAw6dxz16VsVn6d/x/at/19r/AOiYq0KAOf8AAn/JPPDX/YKtf/RS10Fc&#10;/wCBP+SeeGv+wVa/+ilroKAOf8Zf8gO2/wCwrpv/AKWw10Fc/wCMv+QHbf8AYV03/wBLYa6CgDzv&#10;xHD4k1jxKbIwSSaEL2K3e0ks4ZILhAbWUs/mIxxte7+YEDdCijD8P6BBBDa28VvbxRwwRIEjjjUK&#10;qKBgAAcAAcYrzvV9WsIvirZWr3F8uMRzQp4gjiRp3MBhYW5uVbaF8wFfL+bd9185rtPEd3Y2Ph+8&#10;utT1GTT7GJA09xG+xgmRlQQMgt935fm+b5SGwQAalFeT3N2L7SbAw+NrHTdHN3NLvn1GacxkRoEt&#10;Xuo503Md8kpUykg7VXeiFq9A0++uE8JWF6NIvmuGtIXOnmUNOhKrlGeZlyy5OSxBOD34oAr+Df8A&#10;kB3P/YV1L/0tmroK4PwnruoxaPcKnhPWZgdTv23JLZgAm7mJX5pwcgnB7ZBwSME7n/CQ6p/0Jmuf&#10;9/rL/wCSKAOgorn/APhIdU/6EzXP+/1l/wDJFH/CQ6p/0Jmuf9/rL/5IoA6Ciuf/AOEh1T/oTNc/&#10;7/WX/wAkUf8ACQ6p/wBCZrn/AH+sv/kigDoKK5//AISHVP8AoTNc/wC/1l/8kUf8JDqn/Qma5/3+&#10;sv8A5IoA6Cuf8D/u/Bel2Z/1lhF/Z8pHRpLcmByv+yWjYgnBwRkA8Uf8JDqn/Qma5/3+sv8A5IrD&#10;8Pa7qNtda9aReE9ZeCHU2ZIlls8wmSKOZ1YmcZJkld+CQA4GRjaoB3lc/wCLv9F0601kf8we7S9f&#10;P3Vhw0c7EdTthklYAc7lXg/dJ/wkOqf9CZrn/f6y/wDkio59avrq3lt7jwPrM0EqFJI5JLFldSME&#10;EG4wQRxigDpKK4fw14l1ePSV0y58Ma5d32l7bO6nM9oTI6xqwdi1x95kZHPJwWI3NjNaF/4vu9M0&#10;65v7zwjrkdraxPNM/mWZ2ooJY4Fxk4APSgCx4E/5J54a/wCwVa/+ilroK4vw1qGtaN4V0jS7jwfr&#10;LT2VlDbyNHPZFSyIFJGbgHGR6CtT/hIdU/6EzXP+/wBZf/JFAHQUVz//AAkOqf8AQma5/wB/rL/5&#10;Io/4SHVP+hM1z/v9Zf8AyRQB0FFc/wD8JDqn/Qma5/3+sv8A5Io/4SHVP+hM1z/v9Zf/ACRQBoad&#10;/wAf2rf9fa/+iYq0Kx9BuJbttSnmsp7KRrsZgnKF0xFGOSjMvPXgnr68VsUAc/4E/wCSeeGv+wVa&#10;/wDopa6Cuf8AAn/JPPDX/YKtf/RS10FAHP8AjL/kB23/AGFdN/8AS2Gugrn/ABl/yA7b/sK6b/6W&#10;w10FAHm6eILjVfEena9p0/2fSZPssNxKdOBOJ0Ro7eZvtALNmeNlZImCGTG7BlB9IrzdtPsNE8Xy&#10;W+m6HPqUPmpO1vaXd1sgkWNdiNE5+yblCxsu6SMqvl7VyqbvQLC+t9T062v7OTzLW6iSaF9pG5GA&#10;KnB5GQR1oAsUUUUAc/4N/wCQHc/9hXUv/S2augrn/Bv/ACA7n/sK6l/6WzV0FABRRRQAUUUUAFFF&#10;FABXPp/ovxDm38/2jpUflbf4fs0r793pn7XHjGejZxgZ6Cuf1n/RvFXhq8TmSaW409gegjeFpyR/&#10;tbrWMA9MFuMkEAHQUUUUAc//AMg3xz/dt9XtP91BcQH8mkkjf2O217gfKeO/+SeeJf8AsFXX/opq&#10;k8VwTHRjqNnFJLf6U/261jjUs0rIrBogOeZI2kjzg48zcASBVfxpPDdfDTxDcW8sc0Euj3LxyRsG&#10;V1MLEEEcEEc5oA6SiiigAooooAKKKKAM/Tv+P7Vv+vtf/RMVaFZ+nf8AH9q3/X2v/omKtCgDn/An&#10;/JPPDX/YKtf/AEUtdBXP+BP+SeeGv+wVa/8Aopa6CgDn/GX/ACA7b/sK6b/6Ww10Fc/4y/5Adt/2&#10;FdN/9LYa6CgDi00zULjxPJrKmTUNJuriCe0ltNeuI/Li8uNRi3GIXTeGc/N8yseGOFPSa2lvJo86&#10;3lnPeWvy+dBACzOm4bsqCC64yWQZ3LldrZ2nL0nwpc6Nb2Npb+KNZazskjjjtpI7QqY0AAQkQBsY&#10;GM5B98810lAHldhpcET28ms6JJc+HQ9z5dtHo0pgEpW28t0sdrvAPkuRlgfmLtkCYA9xpFtrUXgr&#10;S7aW4jh1qOygSeW7Q3IEoVfM3bXUuSQ3Ibrzz33KKAOD8J2viptHuDBrOjIn9p34IfSZWO77XNuO&#10;RcjgtkgdgQMnGTufY/GH/Qd0P/wTTf8AyVR4N/5Adz/2FdS/9LZq6CgDn/sfjD/oO6H/AOCab/5K&#10;o+x+MP8AoO6H/wCCab/5KroKKAOf+x+MP+g7of8A4Jpv/kqj7H4w/wCg7of/AIJpv/kqugooA5/7&#10;H4w/6Duh/wDgmm/+SqPsfjD/AKDuh/8Agmm/+Sq6CigDn/sfjD/oO6H/AOCab/5KrxT4w+BPGmve&#10;MdKnWG01E3FutnDLaotqpkXzpShWSVjkKrNuyB0HXr9F1z+r/wCleL/Dll93yPtOpb+u7y4xBsx2&#10;z9r3Z/2MY+bIAMvw1o/jLTvCukWL6ro1u9tZQwtDJpckjRlUA2l1uQGIxjIAB6gVqfY/GH/Qd0P/&#10;AME03/yVXQVj32rXD3kmm6RbfaLtcLNcPjyLMkAjzPmDM207hGmTyu4xq6vQBz/iK48a2OnSW9jq&#10;+lXOrXEUgs7a20hlkZgOX3SXJRFUlcs4KglRhiyq3kmvx/EHR/CbeGNM0e7k0+/tws8Flptwps2D&#10;fvEjZWYFDzGST+8CM5X955sv0Hpmj2+l+bIjz3F1Pjz7q5lMkkhGccnhVyWIRQqKWbaoya0KAPO/&#10;AereNvFHg6w1S41HTbWd0w6XWiTbnx91w3norhl2tlFC/MQOldJ9j8Yf9B3Q/wDwTTf/ACVR4J/d&#10;+ELGy6/2d5mm7/8Anp9mkaDfjtu8vdjnGcZOM10FAHP/AGPxh/0HdD/8E03/AMlUfY/GH/Qd0P8A&#10;8E03/wAlV0FFAHP/AGPxh/0HdD/8E03/AMlUfY/GH/Qd0P8A8E03/wAlV0FFAGPoKXkbakt/PBPd&#10;C7G+SCExI37qPGFLMRxj+I+vHStis/Tv+P7Vv+vtf/RMVaFAHP8AgT/knnhr/sFWv/opa6Cuf8Cf&#10;8k88Nf8AYKtf/RS10FAHP+Mv+QHbf9hXTf8A0throK5/xl/yA7b/ALCum/8ApbDXQUAFV76+t9Os&#10;5Lq6k8uFMAkKWJJICqqjJZiSAFAJJIABJqxVe++2fY5DYeQboYKLPnY2CCVJHK5GRuwduc7WxtIB&#10;lyeLtHisobppLsiW4+yrCtjO04l2GTY0ITzFOxS/Kj5cHoQTsQTLc28U6CQJIgdRJGyMARnlWAKn&#10;2IBHeuD/AOEInMUdzeaJoerTiWVhaalcyzCFXWJc/aHjZpW/cg5ePcA4VWVUw/WW2jn/AIRq10i/&#10;vru6eK3iilu0nkhlmZAMvvRt4LEZPzdyCTzQBT8G/wDIDuf+wrqX/pbNXQVwfhPwnp0+j3Dvc6yC&#10;NTv0+TWrxBhbuZRwsoGcDk9Sck5JJrc/4Q3S/wDn61z/AMHt7/8AHqAOgorn/wDhDdL/AOfrXP8A&#10;we3v/wAeo/4Q3S/+frXP/B7e/wDx6gDoKK5//hDdL/5+tc/8Ht7/APHqP+EN0v8A5+tc/wDB7e//&#10;AB6gDoKK5/8A4Q3S/wDn61z/AMHt7/8AHqP+EN0v/n61z/we3v8A8eoA6Cufsf8AS/HOsXI/eQ2d&#10;pb2SM3/LKYl5ZVUHplHtSSODhRklMDi/ic9j4H8JyahZvrMt87qsAn1u+MX3l3bj565O0nCgljyc&#10;FVcryHwltrb4lv4lXxCt3JaK8DvZx6ld+VKzqAC4aVixX7Ou0k/xHOQECAHsf2m88SfLZN9m0R+t&#10;8kpWa6XuIQB8sbdpt24gEoAGSWtixsLPTLOOzsLSC0tY87IYIxGi5JJwo4GSSfxrH/4Q3S/+frXP&#10;/B7e/wDx6j/hDdL/AOfrXP8Awe3v/wAeoA6Ciuf/AOEN0v8A5+tc/wDB7e//AB6j/hDdL/5+tc/8&#10;Ht7/APHqADQf9F17xHp7fJ/pcd7BCPurDLEoLDHA3TR3BI67tzEfMCegrxe4vfD9h8cv+EZkvtVE&#10;N1p8MDyHWbxHjugzyIhkMwyrJIMD5vmZQMEtn0j/AIQ3S/8An61z/wAHt7/8eoA6Ciuf/wCEN0v/&#10;AJ+tc/8AB7e//HqP+EN0v/n61z/we3v/AMeoA6Ciuf8A+EN0v/n61z/we3v/AMeo/wCEN0v/AJ+t&#10;c/8AB7e//HqANDTv+P7Vv+vtf/RMVaFY+g2UWntqVrC87xpdjBnneZzmKM8u5LHr3PHTpWxQBz/g&#10;T/knnhr/ALBVr/6KWugrn/An/JPPDX/YKtf/AEUtdBQBz/jL/kB23/YV03/0throK5/xl/yA7b/s&#10;K6b/AOlsNdBQAUUVXv7630zTrm/vJPLtbWJ5pn2k7UUEscDk4APSgCxRXJ2vi6+1OKzisNGjXULl&#10;70m3vbzy1jS2nEL7nRJPnLMh2gEfe+bgbug0nUodZ0ax1S3WRYL23juI1kADBXUMAcEjOD6mgDL8&#10;G/8AIDuf+wrqX/pbNXQVz/g3/kB3P/YV1L/0tmroKACiiigAooooAKKKKAKeq6VY65pdxpmp20dz&#10;Z3CbJYn6MP5gg4II5BAIwRXD+DtBbQbPUNT8PWloEn1O9F3YLCqNMsV1MiCKTICEIMBGyh2gDy9z&#10;ufRK5/wn+4g1bTm5ms9VuvMYfdPnP9pXH0SdAf8AaDdRgkA2LG+t9Rs47q1k8yF8gEqVIIJDKynB&#10;VgQQVIBBBBAIqxWPfafeW15JqWiiA3UuBc2s8hjhucAAOWVWKSKABuCnco2sDhGS5pupQ6nbtJGs&#10;kUkbmOe3lAEkEgAJRwCRnBBBBIIIZSVIJALlFFFAHmY+GvhK8+Jer3E2mSeetva6gskd5PGy3Ek1&#10;yXkBVwQSY0PHAxxivTK5/QP3niDxVK/zSJqEUCueSsYtIHCA/wB0NJIwHTLsepNdBQAUUUUAFFFF&#10;AGfp3/H9q3/X2v8A6JirQrP07/j+1b/r7X/0TFWhQBz/AIE/5J54a/7BVr/6KWugrn/An/JPPDX/&#10;AGCrX/0UtdBQBz/jL/kB23/YV03/ANLYa6Cuf8Zf8gO2/wCwrpv/AKWw10FABVPVNLtNZsGsr1JG&#10;gZ0f93K8TBkcOpDIQwIZQcgjpVyigDl7XwPZ6dBGum6pqtpcRy3Ei3X2gTybZ3DyJ++V12llQ9N2&#10;VznLOW2Boel/2HDoklhBNpkMSQpazp5qbExtBDZzjaOuema0KKAOD8J+C/Ctzo9w8/hrRpXGp36B&#10;nsImIVbuZVHK9AoAA7AAVuf8IJ4P/wChU0P/AMF0P/xNHg3/AJAdz/2FdS/9LZq6CgDn/wDhBPB/&#10;/QqaH/4Lof8A4mj/AIQTwf8A9Cpof/guh/8Aia6CigDn/wDhBPB//QqaH/4Lof8A4mj/AIQTwf8A&#10;9Cpof/guh/8Aia6CigDn/wDhBPB//QqaH/4Lof8A4mj/AIQTwf8A9Cpof/guh/8Aia6CigDn/wDh&#10;BPB//QqaH/4Lof8A4msPQvBfhWbWPE6S+GtGdIdTRIlawiIRfslu2F+XgbmY4Hck966TxZY3Gp+D&#10;dcsLOPzLq60+4hhTcBudo2CjJ4GSR1rxT4TeDPFHw+8VXWr+IdCu47CSye3MlqUuWRi6MCY4mZyP&#10;lx8qnGQTgZIAPY/+EE8H/wDQqaH/AOC6H/4ms/U/h14bl8q607w5ocd3b52xSWMYhnU4ykgCnGcD&#10;DgFkPPzKWR+sgnhureK4t5Y5oJUDxyRsGV1IyCCOCCOc1JQBx+meHPA+qebGnhHSre6gx59rc6VF&#10;HJGTnHBXDLkMA6lkYq21jg1of8IJ4P8A+hU0P/wXQ/8AxNYfxKs74aXcaxFbx3Vrp9lNK0Ky+W5I&#10;w7CQEYmgYIqvEWQbQxxI3lhK/i6/8TaH8MrtNPsdSu9Uu3NtZxwK1xcWkTg4MsiHJdVDfOM4YoCZ&#10;MGRwCx4T8F+FbnR7h5/DWjSuNTv0DPYRMQq3cyqOV6BQAB2AArc/4QTwf/0Kmh/+C6H/AOJrm/g7&#10;rGpXXg6PRdcsbuy1TSESIx3UDRM9uciFwCqjGEZO5/dkk816JQBz/wDwgng//oVND/8ABdD/APE0&#10;f8IJ4P8A+hU0P/wXQ/8AxNdBRQBz/wDwgng//oVND/8ABdD/APE0f8IJ4P8A+hU0P/wXQ/8AxNdB&#10;RQBj6DYWemNqVnYWkFpax3Y2QwRiNFzFGThRwMkk/jWxWfp3/H9q3/X2v/omKtCgDn/An/JPPDX/&#10;AGCrX/0UtdBXP+BP+SeeGv8AsFWv/opa6CgDn/GX/IDtv+wrpv8A6Ww10Fc/4y/5Adt/2FdN/wDS&#10;2GugoAKp6rqUOkaXcX86yOkKZEcQBeVuiogJG52YhVHckDvVyq99YWep2clnf2kF3ayY3wzxiRGw&#10;QRlTwcEA/hQBxcnifxXdaTYHTdGjl1CW9vYrpoIhNBBFBM8QAMksO5ywjxkjIEjbRjFdRbazAfDV&#10;rrDyyXcEtvFN5tpZysZQ4GGWFQzgHOcckDqeCapxeCfDttZra2Wn/YI1lkmBsJpLVw0hBcb42Vtp&#10;wvy52/IgxhFxuQQQ2tvFb28UcMESBI441CqigYAAHAAHGKAOH8J+LNOg0e4R7bWSTqd+/wAmi3jj&#10;DXczDlYiM4PI6g5BwQRW5/wmWl/8+uuf+CK9/wDjNHg3/kB3P/YV1L/0tmroKAOf/wCEy0v/AJ9d&#10;c/8ABFe//GaP+Ey0v/n11z/wRXv/AMZroKKAOf8A+Ey0v/n11z/wRXv/AMZo/wCEy0v/AJ9dc/8A&#10;BFe//Ga6CigDn/8AhMtL/wCfXXP/AARXv/xmj/hMtL/59dc/8EV7/wDGa6CigDn/APhMtL/59dc/&#10;8EV7/wDGaP8AhMtL/wCfXXP/AARXv/xmugooA4OfVdOs7iW/0GDWbK4kcyz2o0C8W3vXJyTJiAlX&#10;OT+8TnO0sJAoWtCz8f6dKkEV7YazaX8iOxtf7HvHJCMFZkIhyyZZSDgHDruCk4HWVT1LSrHV7dYL&#10;+2jnRHEkZbhonAIDow5Rxk4ZSCOxFAHH+NPFmnXPgXxDAltrIeTTLlFMmi3iKCYmHLNEAo9yQB3r&#10;c/4TLS/+fXXP/BFe/wDxmub8fald+GvAutW+sXkd5YXdlPa299K6JcedJEwSN41VVcEggMmCARlM&#10;K8lXLD4v+BNT1G2sLPXfMurqVIYU+yTjc7EBRkpgZJHWgCTW/EFjeW/2nT7fWYtXtkc2cz6FfBdx&#10;H3JMQkmJiFDD2BGGVWFyz8faReREi01yOZNongbRLtngcqG2PtjIDAMp4J6ggkEGuorH1CxuLbUT&#10;rWmx+ddGJYbm1LAfaYlLMoUnhZFLuVyQrbirYyroAV/+Ey0v/n11z/wRXv8A8Zo/4TLS/wDn11z/&#10;AMEV7/8AGauaN4j0jxAJTpd9HcGJInkUAqyrLGskZKsAcMrAg/UdQQNSgDn/APhMtL/59dc/8EV7&#10;/wDGaP8AhMtL/wCfXXP/AARXv/xmugooAx9BvYtQbUrqFJ0je7GBPA8LjEUY5RwGHTuOevStis/T&#10;v+P7Vv8Ar7X/ANExVoUAc/4E/wCSeeGv+wVa/wDopa6Cuf8AAn/JPPDX/YKtf/RS10FAHP8AjL/k&#10;B23/AGFdN/8AS2Gugrn/ABl/yA7b/sK6b/6Ww10FABRRWH4wa5HhO/W0v49OkkRYmvXVyLZHYK8v&#10;yYIKqWYNkBSAWIUEgA3KK8rsL+zV7e21XXZE8Pq9z/xNo9XuIYLycLbGMpM0zMAA9wnliVlLRO2M&#10;rhe40i/1NfBWl319Y3d3qjWUD3NuixxStKyrv4coqkEkkEjGCB6UAR+Df+QHc/8AYV1L/wBLZq6C&#10;vPfCQ8WzLrdslxpmmpa6vcbLe6sGuJQsxFyN7pcKucXGCBkDHU9a6L7H4w/6Duh/+Cab/wCSqAOg&#10;orn/ALH4w/6Duh/+Cab/AOSqPsfjD/oO6H/4Jpv/AJKoA6Ciuf8AsfjD/oO6H/4Jpv8A5Ko+x+MP&#10;+g7of/gmm/8AkqgDoKK5/wCx+MP+g7of/gmm/wDkqj7H4w/6Duh/+Cab/wCSqAOgorn/ALH4w/6D&#10;uh/+Cab/AOSqPsfjD/oO6H/4Jpv/AJKoA6Ciuf8AsfjD/oO6H/4Jpv8A5Ko+x+MP+g7of/gmm/8A&#10;kqgCTW9KaW4/tKC2jvnFu9rcWM21luIGOXRN3COcD0V8BX6I8fiHhr4BeKtG8VaRqlxqGjNBZXsN&#10;xIsc0pYqjhiBmMDOB6iva/sfjD/oO6H/AOCab/5Ko+x+MP8AoO6H/wCCab/5KoA6Cq9/NcW+nXM1&#10;na/a7qOJ3ht/MEfmuASqbjwuTgZPTNY/2Pxh/wBB3Q//AATTf/JVH2Pxh/0HdD/8E03/AMlUAeR/&#10;DTwx8SfDXxBm1bWNHkaz1V3/ALSZbqA/MxLCXYsgGQx7A4VnAGTXvlc/9j8Yf9B3Q/8AwTTf/JVH&#10;2Pxh/wBB3Q//AATTf/JVAHQUVz/2Pxh/0HdD/wDBNN/8lUfY/GH/AEHdD/8ABNN/8lUAaGnf8f2r&#10;f9fa/wDomKtCud8LTX73fiCHUpraa4t9RWMy20DQowNtA4+Vncj72PvHpXRUAc/4E/5J54a/7BVr&#10;/wCilroK5/wJ/wAk88Nf9gq1/wDRS10FAHP+Mv8AkB23/YV03/0throK5/xl/wAgO2/7Cum/+lsN&#10;dBQAUUUUAFFFFAHP+Hv+Q54s/wCwrH/6RWtH/CZaX/z665/4Ir3/AOM0eHv+Q54s/wCwrH/6RWtd&#10;BQB53f8AxTtor/UUtLG7e20lFlvhLp92s5Upu4XytsQ2kkNIy5KFcKrCUdJ/wmWl/wDPrrn/AIIr&#10;3/4zWpeaVY6hcWtxd20cstq++Fm/hOQfxG5UbByNyI3VVIuUAcP8RPFF5pnwt1LX9DmntLqPyvJe&#10;e0MbrmdEbMcq5GQT1XvkdjWbD421K98X+CtNEotmuXv7bWLMIpxPDCrAZIyBk7gRjIYdRXVeNvDH&#10;/CY+EL7QPtn2P7V5f7/yvM27ZFf7uRnO3HXvVC98BWtz8SNL8Yw3RgmtEkWe3EeVuGaMxhs5G1gC&#10;ATg5CqOMUAT/AA716XxP4E03WJjOZLjzcmd0d/lldeSiIp+72UfieTqalr9npVwsFxDqTuyBwbXT&#10;bi4XGSOWjRgDx0znp6iqfgnwx/wh3hCx0D7Z9s+y+Z+/8ry926Rn+7k4xux17V0FAHj/AMTfjBfe&#10;Ff7L/sCx3/afN87+1dNuYMbdm3Zv8vP3mzjOOOmedD4cfFWbxP4euL3XLKdLpLtolGmaVdTR7AiE&#10;ZZFcBsseM9McevoGp6Fo+t+V/a2lWN/5OfL+126S7M4zjcDjOB09BUmm6TpujW7W+l6faWMDOXaO&#10;1hWJS2AMkKAM4AGfYUAV9N1+z1W4aC3h1JHVC5N1ptxbrjIHDSIoJ56Zz19DXGvqvi/xRf65ceF9&#10;UsbO20a9ksUtLi08z7ZNGoL73JBRctgbfTrXo1cPq/w+u7zUr+TSvE97pFhqjmTUbOCFH81yoUtG&#10;55jJAGcZz7UAasPiiVvHcfhWexVJTo41J7hJsgN5vlmMLt5Ged2fwp/gnxP/AMJj4Qsdf+x/Y/tX&#10;mfuPN8zbtkZPvYGc7c9O9Z2s+BZb7xDZa1pWvXmk3cFl/Z80kcazNNb7t23L52tu53YJrR8E+GP+&#10;EO8IWOgfbPtn2XzP3/leXu3SM/3cnGN2OvagCxfeJbDT7yS1mt9VeRMZMGk3UyHIB4dIyp69jx06&#10;1y/jT4pWHhrwvdaha2t819xHax32mXVvG8hPdnjUcDc23IJCkAjrXoFc/wCJ/BPh3xj9l/t/T/tn&#10;2Xf5P76SPbuxu+4wznavX0oAp6V8RdC1nS7fULOHWZIJ03Apo11IAehXckbKSCCDgkZB5rY03X7P&#10;VbhoLeHUkdULk3Wm3FuuMgcNIignnpnPX0NGgeHtM8L6WumaPBJBZq5dYmnklCE9du9iQM84HGST&#10;1JrUoA8pnsfiBD4osNFh+IjXksg8+8CaNbx/Z7ccbi3zfMx4UY5wx/hqxoPxcm1aDQr278LXVjpm&#10;r3f2GO9+1JIouCxVVCgBip2nLEDBBHOM1LB4A8a2d9f3dp8REt5b6bz59uhQtubGAMs5OAAABngC&#10;rNl8MvsfhDwtoH9r7/7B1VNS8/7Njz9skj7Nu/5f9ZjOT06c0AdB4e/5Dniz/sKx/wDpFa10Fc/4&#10;e/5Dniz/ALCsf/pFa10FAHP+BP8Aknnhr/sFWv8A6KWugrn/AAJ/yTzw1/2CrX/0UtdBQBXvrCz1&#10;Ozks7+0gu7WTG+GeMSI2CCMqeDggH8Kx/wDhBPB//QqaH/4Lof8A4miigA/4QTwf/wBCpof/AILo&#10;f/iaP+EE8H/9Cpof/guh/wDiaKKAD/hBPB//AEKmh/8Aguh/+Jo/4QTwf/0Kmh/+C6H/AOJoooAP&#10;+EE8H/8AQqaH/wCC6H/4mj/hBPB//QqaH/4Lof8A4miigA/4QTwf/wBCpof/AILof/iaP+EE8H/9&#10;Cpof/guh/wDiaKKAD/hBPB//AEKmh/8Aguh/+Jo/4QTwf/0Kmh/+C6H/AOJoooAP+EE8H/8AQqaH&#10;/wCC6H/4mj/hBPB//QqaH/4Lof8A4miigA/4QTwf/wBCpof/AILof/iaP+EE8H/9Cpof/guh/wDi&#10;aKKAD/hBPB//AEKmh/8Aguh/+Jo/4QTwf/0Kmh/+C6H/AOJoooAP+EE8H/8AQqaH/wCC6H/4mj/h&#10;BPB//QqaH/4Lof8A4miigA/4QTwf/wBCpof/AILof/iaP+EE8H/9Cpof/guh/wDiaKKAD/hBPB//&#10;AEKmh/8Aguh/+Jo/4QTwf/0Kmh/+C6H/AOJoooAP+EE8H/8AQqaH/wCC6H/4mj/hBPB//QqaH/4L&#10;of8A4miigA/4QTwf/wBCpof/AILof/iaP+EE8H/9Cpof/guh/wDiaKKANyCCG1t4re3ijhgiQJHH&#10;GoVUUDAAA4AA4xUlFFAH/9lQSwMECgAAAAAAAAAhADLNX2mrPQAAqz0AABUAAABkcnMvbWVkaWEv&#10;aW1hZ2UxLmpwZWf/2P/gABBKRklGAAEBAQB4AHgAAP/hABZFeGlmAABJSSoACAAAAAAAAAAAAP/b&#10;AEMACAYGBwYFCAcHBwkJCAoMFA0MCwsMGRITDxQdGh8eHRocHCAkLicgIiwjHBwoNyksMDE0NDQf&#10;Jzk9ODI8LjM0Mv/bAEMBCQkJDAsMGA0NGDIhHCEyMjIyMjIyMjIyMjIyMjIyMjIyMjIyMjIyMjIy&#10;MjIyMjIyMjIyMjIyMjIyMjIyMjIyMv/AABEIAScA1wMBIgACEQEDEQH/xAAfAAABBQEBAQEBAQAA&#10;AAAAAAAAAQIDBAUGBwgJCgv/xAC1EAACAQMDAgQDBQUEBAAAAX0BAgMABBEFEiExQQYTUWEHInEU&#10;MoGRoQgjQrHBFVLR8CQzYnKCCQoWFxgZGiUmJygpKjQ1Njc4OTpDREVGR0hJSlNUVVZXWFlaY2Rl&#10;ZmdoaWpzdHV2d3h5eoOEhYaHiImKkpOUlZaXmJmaoqOkpaanqKmqsrO0tba3uLm6wsPExcbHyMnK&#10;0tPU1dbX2Nna4eLj5OXm5+jp6vHy8/T19vf4+fr/xAAfAQADAQEBAQEBAQEBAAAAAAAAAQIDBAUG&#10;BwgJCgv/xAC1EQACAQIEBAMEBwUEBAABAncAAQIDEQQFITEGEkFRB2FxEyIygQgUQpGhscEJIzNS&#10;8BVictEKFiQ04SXxFxgZGiYnKCkqNTY3ODk6Q0RFRkdISUpTVFVWV1hZWmNkZWZnaGlqc3R1dnd4&#10;eXqCg4SFhoeIiYqSk5SVlpeYmZqio6Slpqeoqaqys7S1tre4ubrCw8TFxsfIycrS09TV1tfY2dri&#10;4+Tl5ufo6ery8/T19vf4+fr/2gAMAwEAAhEDEQA/APc9U1S00awa9vXkWBXRP3cTysWdwigKgLEl&#10;mAwAetZf/CZaX/z665/4Ir3/AOM0eMv+QHbf9hXTf/S2GugoA5//AITLS/8An11z/wAEV7/8Zo/4&#10;TLS/+fXXP/BFe/8AxmugooA5/wD4TLS/+fXXP/BFe/8Axmj/AITLS/8An11z/wAEV7/8ZroKKAOf&#10;/wCEy0v/AJ9dc/8ABFe//GaP+Ey0v/n11z/wRXv/AMZroKKAOf8A+Ey0v/n11z/wRXv/AMZo/wCE&#10;y0v/AJ9dc/8ABFe//Ga6CigDn/8AhMtL/wCfXXP/AARXv/xmj/hMtL/59dc/8EV7/wDGa6CigDn/&#10;APhMtL/59dc/8EV7/wDGaP8AhMtL/wCfXXP/AARXv/xmugooA5//AITLS/8An11z/wAEV7/8Zo/4&#10;TLS/+fXXP/BFe/8AxmugooA5/wD4TLS/+fXXP/BFe/8Axmj/AITLS/8An11z/wAEV7/8ZroKKAOf&#10;/wCEy0v/AJ9dc/8ABFe//GaP+Ey0v/n11z/wRXv/AMZroKKAOf8A+Ey0v/n11z/wRXv/AMZo/wCE&#10;y0v/AJ9dc/8ABFe//Ga6CigDn/8AhMtL/wCfXXP/AARXv/xmj/hMtL/59dc/8EV7/wDGa6CuXs/H&#10;+hX2sW+kwSTm+n1C708RGIjbJbKWkJPTbjaQQSTvXjhtoBY/4TLS/wDn11z/AMEV7/8AGaP+Ey0v&#10;/n11z/wRXv8A8Zqvb+LJdT0nRbyy06e0bV7uKO2F9sIaExmd3/du2MxJIFzzv25AGTUdv4+sr/Td&#10;OvtN0zUr6PUXjjtxCIl3SNE8rJl5FXKLGQxBwG+UEsrBQDY0rxBp+s3Fxb2n2tZ7dEeWO6sprZgr&#10;lgpAlRSQSjjIz0NFU7P/AJKHrP8A2CrD/wBG3dFAB4y/5Adt/wBhXTf/AEthrL8SaxN4J1Z9duXu&#10;7jQ7xBFcRBmk+zTgYjZF5wr/AHCBxu2nHJNanjL/AJAdt/2FdN/9LYaXVPCVnrPiC01W9vdReO1V&#10;Nmni4xaM6sWWRo8fM4J657DjigDzjVNO8QXmveB9L1TxBrenXOuPqF1frYXrRGEiNHSJeqgIAF6c&#10;/MerVJouna/D4h8b+G7HxZqbQ2Uum4vdTuzLLBA6M8xRiCoYjIBwBwMnjNelaj4bs9T8R6Lrk0k6&#10;3Wkef9nRGARvNQI24EZOAOMEfjWLrPw20vWpfEEkuoapbnXTbm8FvKijEKlVVcoeCDkg5zjsOKAM&#10;Pw94ng8IaRqGoeIPEN7ceGZLyODR76/jeaeYeWS5LIuWQsrbWIGQuckEVPqGualcfErwM9rqu/Qd&#10;XW6ngghRo/MjW1VlMmeWO5yQCABheMjNdN4X8KDwutyq67rmqCfYANUu/P8AK25+5wNud3PrgelW&#10;dR8N2ep+I9F1yaSdbrSPP+zojAI3moEbcCMnAHGCPxoA2KKKKACiiigAooooAKKKKACiiigAoooo&#10;AKKKKACiiigArHg8LaNbail/DZ7bpJWmV/Nc4cmck4Jx1up/++/ZcbFFAGfZ6Jp1h/Z/2a38v+z7&#10;Q2Vr87Hy4TsyvJ5/1ScnJ+Xryc17Pwto2ntZm1s/K+x+WYAJXwpSJoVYjOGby3KFjkkBck7VxsUU&#10;Ac/Z/wDJQ9Z/7BVh/wCjbuiiz/5KHrP/AGCrD/0bd0UAHjL/AJAdt/2FdN/9LYa6Cuf8Zf8AIDtv&#10;+wrpv/pbDXQUAFFFFAHJ+L/HEPhWwur1bGS+gsHi/tBo5AvkK7qoUZGGlw4bZx8vLMu5N+ppOrXl&#10;1qN3pupWUFrfW0UVwRbXJnjaOQyKvzMiHdmJ8jbjG3k5IFPxD4C8M+KEm/tPSLRp53jaW6SFVncI&#10;ynb5mNwBChTgg7SQCKsW/h+e0M1xHrN3PqE726y3l1HEzGCKQt5QVFRACHlG7G4eYTk4UAAr6D4o&#10;m1e4sVnsI7eDU7JtQsHS4MjNCDHnzVKKI3xNHwpcfe+bgbukrD0fwvbaPcQyx3d3Olrbm0sopim2&#10;0gJXMabVBYfu4xly7fIOeWzuUAFFFFAGH4o8Qnw7ZW0kdnJd3F3cC3giVZCC2x3Jby0d8bY2+6jc&#10;4zgZYY+neO5tQQ3S6VGljBew6beObo+bHcyNGoCR7OUDTR53tG6/OGjDLtPSatpKarFB/pM9rcW0&#10;vnW9zBt3xPtZCQHVlOUd1+ZT97IwQCMez8C2FlKfKvb77PLdrf3VszRlLq7DB/Pc7NytvRG2oyp8&#10;oG3BIIBJr3iibSLi+WCwjuINMsl1C/d7gxssJMmPKUIwkfEMnDFB935uTt6Subu/CQ1I3DX2q3bG&#10;7R7e8WFI0W6tTJI0cD5ViAiysm5CjHJJOcY6SgAooooAK4e++If2PVpLEafBLI12LKKBbz/SUkaQ&#10;RpJPFs/dW7MVxICxIkjIUl8DuK5e88C2F7KPNvb77PFdtf2tsrRhLW7LF/PQ7NzNvd22uzJ8xG3A&#10;AABYj8T+Rout32p2fkzaJv8AtkVtL5ynbCs37tmCbso69QvzZHQZNjSdWvLrUbvTdSsoLW+toorg&#10;i2uTPG0chkVfmZEO7MT5G3GNvJyQK58LI1hNZS309xDfSu+qtOq775GgMOwlAojwBFygH+r9WJNz&#10;StFGm3FxdzX93qF5cIkb3N0Iw3loWKIBGiLgF3OcZ+Y5JAAABqUUUUAFcvdeMfIv9VtF0yfdZ/ZE&#10;geZvLFxJcTvAvGCVjDpy+CSMsqsNpbqKx7/w3Z6jdXlzLJOk1zFbR7kYfumt5XlidQQfmDvn5sqd&#10;oBBGQQDLj8V6lcX7aPb6TaHWonlE8Ul8y26qiQOSsoiLMcXMPBjXnfz8oLWP+Eomv7fRm0Swjnn1&#10;WyOoRJe3Bt1SECPO5lSQ78zJwBj73zcDIPB8Ubi6h1fUotULu0upL5JllDrGrKymMxAYhhHyoD+7&#10;HPLbhfCQhEC2mq3diLJPs+ntapGWtrXy4laA+arhwWhD7iN3QZxnIBX8O6lDrPiq71S3WRYL3QtM&#10;uI1kADBXe7YA4JGcH1NFSaLY2+meMtQsLOPy7W10TToYU3E7UWS7CjJ5OAB1ooAseMv+QHbf9hXT&#10;f/S2Gugrn/GX/IDtv+wrpv8A6Ww10FABWfrWp/2RphuhD50jSxW8UZbaGklkWNNzYOF3OuSASBkg&#10;E8HQqnqmmw6tYNaTNIgLpIkkZAaORHDo4yCMqyq2CCDjBBGRQBX0XVZtSF7Dd20dveWNx9nuEilM&#10;se4xpICjlVLDbImcqOcjkAE5afEXwe+ozWf/AAkelL5UUcvnNfQiN95cbVbdyw2ZI7Bl9a2NJ0lN&#10;Kin/ANJnuri5l864uZ9u+V9qoCQiqowiIvyqPu5OSSTn2f8AyUPWf+wVYf8Ao27oAP8AhO/B/wD0&#10;Neh/+DGH/wCKo/4Tvwf/ANDXof8A4MYf/iq8Q+FvxS8ZeI/iPpOk6trP2ixn87zIvssKbtsLsOVQ&#10;EcgHg16/rPiS4GvPplvfQaZDBnzbueASIWERm5cuqIoVRuTJlZWZgsagSkA0P+E78H/9DXof/gxh&#10;/wDiqP8AhO/B/wD0Neh/+DGH/wCKrU0q8m1DS7e7uLSS0llTc0L5yv5gHB6jcFbBG5VOVFygDn/+&#10;E78H/wDQ16H/AODGH/4qq978RfB9nAsv/CR6VPulji2QX0LMN7qm4jd91d25j2UE9q6iigDn/wDh&#10;O/B//Q16H/4MYf8A4qj/AITvwf8A9DXof/gxh/8Aiq6CigDn/wDhO/B//Q16H/4MYf8A4qj/AITv&#10;wf8A9DXof/gxh/8Aiq6CigDn/wDhO/B//Q16H/4MYf8A4qj/AITvwf8A9DXof/gxh/8Aiq6CigDl&#10;7f4i+D7ie7i/4SPSovs0oi3y30KrLlFfch3fMvz7c/3lYdqsf8J34P8A+hr0P/wYw/8AxVdBRQBz&#10;/wDwnfg//oa9D/8ABjD/APFUf8J34P8A+hr0P/wYw/8AxVdBWHP408K2txLb3HiXRoZ4nKSRyX8S&#10;sjA4IILZBB4xQBH/AMJ34P8A+hr0P/wYw/8AxVH/AAnfg/8A6GvQ/wDwYw//ABVH/CZ6Q3MSarPG&#10;eVmt9Hu5Y5B2ZHSIq6nqGUkEcgkV5nq/x0h0/wCJtpp5SSHw9CjQ3xktwZRKx4cAMSoXCZUgOMyB&#10;k3AAAHpkXjfw3d6nYadYazY391eytEkdndRylNsbyFmAbIXCEZ55K+tdBWfqP/H9pP8A19t/6Jlr&#10;QoA5+z/5KHrP/YKsP/Rt3RRZ/wDJQ9Z/7BVh/wCjbuigA8Zf8gO2/wCwrpv/AKWw10Fc/wCMv+QH&#10;bf8AYV03/wBLYa6CgAooqvf31vpmnXN/eSeXa2sTzTPtJ2ooJY4HJwAelAFivL/iN/bHl+L/AOwP&#10;t39p/wBlaV5P2Df53/H3cbtuz5vu7s47Zr0TTdTg1W3ae3ju0RXKEXVpLbtnAPCyKpI564x19DWX&#10;Z/8AJQ9Z/wCwVYf+jbugDwz4XXPjeXW9a07VLDxBf2xeGXU4xfm2u432MIjmWRGwwVc7WUkInzbQ&#10;Ub2eDXfCmnWEWn3VpHodpC4ZYL+xNpbxyh9+1ZGUQs4cFhsZslSykgZqTxbfW/hdY/Fssnlw23l2&#10;t6u04kgklRdx28loyxZeDw0igAvuB4b+InhXxdqMlhoeq/a7qOIzMn2eWPCAgE5dQOrD86AOkgnh&#10;ureK4t5Y5oJUDxyRsGV1IyCCOCCOc1JWHP4P0Ca4luk02O0u5nLy3Vg7Wk8hJyd0kRV2BPJBJBIB&#10;PIFR/wDCP6jZ86T4jvolT/V21+q3kIz13M2J26kjM3Bx/CNtAHQUVz/2vxTY/wDHzpdjqkKfelsL&#10;gwTSZ6bYJfkGCcHM/IBI5ISj/hLbe241XTNV0tupNxamWNU/vvNCZIkUc53OMAZIAwSAdBRVPTdW&#10;03WbdrjS9QtL6BXKNJazLKobAOCVJGcEHHuKLzVbHT7i1t7u5jilun2Qq38RyB+A3Mi5OBudF6so&#10;IBcoqndarY2V/Y2Fxcxx3d+7pawn70pRC7YHoFHJ6cgdSAcv7c/ib9zpsk8Olf8ALe/VWiacdkt2&#10;OCVIwTMvG0jyyWJaMA8n+JXxmuNC+IFjYaKPOtdIlY36eaBHduy4MeVyRsDN1/j6qdgz6pAPFV9b&#10;xXlvrfh9YJ0Esax6dLcKFYZGJRcKJBg/e2ru64GcV0EEENrbxW9vFHDBEgSOONQqooGAABwABxip&#10;KAOf/sDV5Pnl8Yaqkjcstvb2ixqe4QPCzBfQMzHHUk80f8IfYP8ANPf65LMeXk/tm6j3t3O2ORUX&#10;J7KqqOgAHFdBRQBz/wDwgvhNuZfDelTyHlpri0SWSQ92d3BZ2PUsxJJ5JJrcgghtbeK3t4o4YIkC&#10;RxxqFVFAwAAOAAOMVJRQAVhz+C/Ct1cS3Fx4a0aaeVy8kklhEzOxOSSSuSSec1uUUAZdzBDay6Jb&#10;28UcMEVwUjjjUKqKIJQAAOAAOMVqVn6j/wAf2k/9fbf+iZa0KAOfs/8Akoes/wDYKsP/AEbd0UWf&#10;/JQ9Z/7BVh/6Nu6KADxl/wAgO2/7Cum/+lsNdBXP+Mv+QHbf9hXTf/S2GugoAKy/EOlLrWiTWL21&#10;pdBnjk+z3e7ypSjq4VtvIBK4zhgOpVxlTqUUAYfhfR5tHsrmOWC0tEnuDLFY2TFoLRdiLsjO1eCy&#10;tIcKvzSNwfvHn7XQtRPjrVoh4s1kOumWTGURWe5gZbrCn9xjAwSMAH5jknjHeVz9n/yUPWf+wVYf&#10;+jbugDn/ABt4C1vxH4QvtJtvFV9cTT+Xtiv0tkhbbIrHcYoA44GRg9cZ4zXB+CvhXr/w91mbWNV1&#10;yO0snt2t5brSisjQgsrbpBNEQIvl5YAlcgnCBiPfKKAOf/4R7VP+hz1z/vzZf/I9H/CPap/0Oeuf&#10;9+bL/wCR6PsL+Gf32mxzzaV/y3sFZpWgHZ7dTkhQMAwrxtA8sBgVkz9E+KXg3xHrEGk6TrP2i+n3&#10;eXF9lmTdtUseWQAcAnk0AaH/AAj2qf8AQ565/wB+bL/5Ho/4R7VP+hz1z/vzZf8AyPXQUUAcXqXw&#10;6g1e4W6v9e1Ke7RAkd01pYieIAkjZILbehBJIKkEHkYNcm3gnXl1zVdG03xXqt9YyRQrNc3awyTW&#10;kv3o907qzv5YDyCNNjK0sJBXe0i+kax4ht9LlSziX7Tqc2wQWikgsXbapYgHavDsTgnZFKwDeW2L&#10;GiaZ/Y+jwWTTefMu6Sefbt86Z2LySbcnbudmbaOBnA4AoA8E+IHgT4l+IfGP2m3tbvVNPsHC2D6h&#10;NZcgYLMYlKoQzA9VyVChhxget6HY6prOh2WonxbrkEk8StLAY7JjBJ0eNj9mHzIwZSCAQVIIB4rs&#10;K5/VP+KevLvxCvNg8StqcQ4KLGD/AKQoH3mC8OOWZETacxhHAD/hHtU/6HPXP+/Nl/8AI9H/AAj2&#10;qf8AQ565/wB+bL/5HrQ0fXNL8QWb3ekX8F7bpK8LSQvuAdTgj+RHqCCMggnQoA5//hHtU/6HPXP+&#10;/Nl/8j0f8I9qn/Q565/35sv/AJHroKKAOf8A+Ee1T/oc9c/782X/AMj0f8I9qn/Q565/35sv/keu&#10;gooA5/8A4R7VP+hz1z/vzZf/ACPR/wAI9qn/AEOeuf8Afmy/+R66CigDmxpV5Y6tpctx4g1LUENw&#10;yiK6jt1UHyZPmHlxIc8Y645PHTHSVn6j/wAf2k/9fbf+iZa0KAOfs/8Akoes/wDYKsP/AEbd0UWf&#10;/JQ9Z/7BVh/6Nu6KADxl/wAgO2/7Cum/+lsNdBXP+Mv+QHbf9hXTf/S2GugoAKKK8/1nRrxNY8QS&#10;ol9dwXMWlyTlwXEkKXczTwqoGGUQfKY1BLBuQzOSwB6BXP2f/JQ9Z/7BVh/6Nu6j8H2y28OqG1s5&#10;LPS5b3fp9u1u1uI4vJiDbYmAMYMolOCoySW53ZOPa2vir/hOtWVdZ0YTjTLIu50mUqV8262gL9py&#10;CDuycnORwMcgHeUVz/2Pxh/0HdD/APBNN/8AJVH2Pxh/0HdD/wDBNN/8lUAbF9fW+nWcl1dSeXCm&#10;ASFLEkkBVVRksxJACgEkkAAk14/8O/gjceFfEem+JLrWczW/mk2RtQCA6OihnEhAYBgSBuAOQCw+&#10;Y9ZY2virxG9pq7azoy29pcStYD+yZSs3ymITnFz0KmXZhirJIGPJATc+x+MP+g7of/gmm/8AkqgD&#10;oKK5/wCx+MP+g7of/gmm/wDkqj7H4w/6Duh/+Cab/wCSqAOf1Pwx9u8fW1mLzfprxT6jdRGLfLDO&#10;XhVGEucozBHEbkb0VZljZRt8r0CuDtbXxV/wnWrKus6MJxplkXc6TKVK+bdbQF+05BB3ZOTnI4GO&#10;dz7H4w/6Duh/+Cab/wCSqAOgrH8VWusX3hfUbPQLiC31OeIxQzTu6LHuOGYMnzBgpYqR0bFV/sfj&#10;D/oO6H/4Jpv/AJKo+x+MP+g7of8A4Jpv/kqgDzf4K+DvFnheWW5mv7Gfw9e+YPIjnckurFUuIwY8&#10;MrheCGG5HVucAV7RXB+C7XxU3gXw81vrOjRwHTLYxpJpMrsq+UuAWFyATjvgZ9BW59j8Yf8AQd0P&#10;/wAE03/yVQB0FFc/9j8Yf9B3Q/8AwTTf/JVH2Pxh/wBB3Q//AATTf/JVAHQUVz/2Pxh/0HdD/wDB&#10;NN/8lUfY/GH/AEHdD/8ABNN/8lUAdBRXP/Y/GH/Qd0P/AME03/yVR9j8Yf8AQd0P/wAE03/yVQBo&#10;aj/x/aT/ANfbf+iZa0K5sQa9Fq2ltqmpabcwfaGCpa6e8DBvJk5LNM4IxnjHcc8c9JQBz9n/AMlD&#10;1n/sFWH/AKNu6KLP/koes/8AYKsP/Rt3RQAeMv8AkB23/YV03/0throK5/xl/wAgO2/7Cum/+lsN&#10;dBQAUUUUAFc/Z/8AJQ9Z/wCwVYf+jbuugrn7P/koes/9gqw/9G3dAFjxJ4p0bwjp0d/rl59ktZJR&#10;Cr+U8mXIJAwgJ6KfyrHs9b074jWZTRbjz9CSVVvbkoyGZlIb7OEYAlSNvmFhtKNsAYsxjPiP4F/4&#10;WB4et9J/tH7B5N2tz5vkebnCOu3G5f7+c57Vn/Cjwx/whWk6v4dlvPtF1BqDTs3leWGjeNBG6jJJ&#10;UhCM9N6yKM7NxAPQKKKKACiis/Wby3tdOdLgTu1zmCKG2crNM7A/LGQQQ2ATuyNoBYlQpYAGP4ev&#10;7PVPF/imeG7gluLSWDT2jhkDbY44/MBYDJDeZNOpPT93jGVbPUVxfg7wdfaMLa41i5tJb2BPv2Uf&#10;lLI7RohJACgIqRxxrGoCnyhIwLlRH2lABWP4r1n/AIR7wlq2rh4EktLSSWLzzhGkCnYp5GcttGAc&#10;nOBzWxXn/wAWPCPiTxtodrpGh3ljbWplMt59plkQybcbFGxSCuSSQR1VCOlAHaaTpsOjaNY6XbtI&#10;0Flbx28bSEFiqKFBOABnA9BVyuP+FqapH8NdCTVngkkFpGYHhbO6AqDGGG1drKpCkDP3c5JJrsKA&#10;CiiigAooooAKKKKAM/Uf+P7Sf+vtv/RMtaFZ+o/8f2k/9fbf+iZa0KAOfs/+Sh6z/wBgqw/9G3dF&#10;Fn/yUPWf+wVYf+jbuigA8Zf8gO2/7Cum/wDpbDVfx/4hn8L+F31O21HSrGZZURW1OOV45MnBUCI7&#10;92OeA3CnIxlhY8Zf8gO2/wCwrpv/AKWw1Y8QLqPlWM1hFPcRwXay3VtbSLHLPGFbCqzMo4k8tiCy&#10;gqrA5B2sAHhbVJda8OWmoTSwSyS78vAECHDsvGyWVe3Z2/A8Dn9W1bxLFf8AiSytprFLj7JZrpit&#10;IqJA8888Ikd3B3t8qPt29gihj8zdJ4ehvrfRIY9RMnnh5CqyyeY8cRdjEjtk7nWMorNlskE7m+8b&#10;k1hZ3H2jz7SCX7TEIJ98YbzYxuwjZ+8vztwePmPqaAMfwncXslrf2mp3U9xf2V35M7SvG6qTFHIA&#10;jJFFuXbIp5QHcWHIANYdr4s05fHWrTm21nY+mWSADRbwtlZbonK+VkD5hgkYPOM4OO0sbCz0yzjs&#10;7C0gtLWPOyGCMRouSScKOBkkn8ax7P8A5KHrP/YKsP8A0bd0AH/CZaX/AM+uuf8Agivf/jNYereL&#10;NOstZ0/WYLbWV+dbG8VtFvE82KRgIzzEAzpKV2gn7skoUFmAPeVXv7G31PTrmwvI/MtbqJ4Zk3Eb&#10;kYEMMjkZBPSgDH/4TLS/+fXXP/BFe/8Axmj/AITLS/8An11z/wAEV7/8Zqx4bvri606S1v5PM1LT&#10;5TaXb7QPMdQCsmBwPMRo5Nozt37c5U1sUAc3P450W1t5bi4i1mGCJC8kkmiXqqigZJJMWAAOc1l2&#10;viS0u9Yn1HUrHXAtvKyadAdDvCIk27WlIERHmOS+Dk4jKjClpAdi5/4qTUWsl/eaJb70vT0W6mBA&#10;EIP8Ua/P5g4BbamWAlSugoA5/wD4TLS/+fXXP/BFe/8Axmj/AITLS/8An11z/wAEV7/8ZroKKAOf&#10;/wCEy0v/AJ9dc/8ABFe//GaP+Ey0v/n11z/wRXv/AMZroKKAOD8H+LNOtPCdhp722ssdPRrDemi3&#10;jiQQMYg/yxEKWCbiuSVJKnkGtz/hMtL/AOfXXP8AwRXv/wAZo8L/ALifX9OXmGz1WTy2P3j5yR3L&#10;Z+jzuB/shepyT0FAHP8A/CZaX/z665/4Ir3/AOM0f8Jlpf8Az665/wCCK9/+M10FFAHP/wDCZaX/&#10;AM+uuf8Agivf/jNH/CZaX/z665/4Ir3/AOM10FFAHP8A/CZaX/z665/4Ir3/AOM0f8Jlpf8Az665&#10;/wCCK9/+M10FFAHNjX7PVdW0uC3h1JHW4ZybrTbi3XHkyDhpEUE89M56+hrpKz9R/wCP7Sf+vtv/&#10;AETLWhQBz9n/AMlD1n/sFWH/AKNu6KLP/koes/8AYKsP/Rt3RQAeMv8AkB23/YV03/0thqx4l8SW&#10;fhfSW1C8jnmUbtsUCgu+2NpHxuIHCRu3JH3cDJIBr+Mv+QHbf9hXTf8A0thrP+JNzb2HhSTUp5tK&#10;SSy82aCLU0Lx3D+RKphCiRMs6sy4O7gn5ScEAGp4ZuZNRtbjUmutSZJriWMWl8sANq0crxuimIcj&#10;cpGSz8Ac9c7lY/hZbdfDloLW+sb6H5yLqxz5Up3tubJdyWzncxdiW3EnJqnJ4ytrclbvTdStXkQP&#10;ZpNGga8BkSMbF35Ql5oRiXyyPMGcYbaAdJXP2f8AyUPWf+wVYf8Ao27rQ0nVk1WKf/Rp7W4tpfJu&#10;LafbvifargEozKco6N8rH72DgggZ9n/yUPWf+wVYf+jbugDoKKKKAPmj4n/ETxV4Y+K+uQ6Pqv2a&#10;MRW0IH2eJ/kWPzAPmU/xTSH/AIF6AY7+Lxr4gu/DOkzG6+yX09pbnZJZsGuC0QLzeYEdNrFtqJFH&#10;IRK9uG++Ya7jxD/yHPCf/YVk/wDSK6q54h0SHX9Gnsn8uOcoxtblow7Ws20hJk6EOpOQQQR2IoAs&#10;aVbQ2el28MFrJaps3GGVgzqzfM29gW3OWJLNubJJOTnNXKz9D1P+2dDstRMPkSTxK0sBbcYJOjxs&#10;cD5kYMpBAIKkEA8VoUAFFFFABRRRQB5H4N+Jljq3xg8Q6FbiP7DeuGs5kO7zp4YwkjZG4EOiZByq&#10;7Yl43MSfXK4d/Cfhuz+IeifZfD+lQbdPvJx5VlGuJEltdj8D7y7mweoycda7igAooooAKKKKACii&#10;igDP1H/j+0n/AK+2/wDRMtaFZ+o/8f2k/wDX23/omWtCgDn7P/koes/9gqw/9G3dFFn/AMlD1n/s&#10;FWH/AKNu6KADxl/yA7b/ALCum/8ApbDR4xs7i+0PybSLVZLjzVaM6ZciF1IycuTLFujP3WUMCd3G&#10;CAynjL/kB23/AGFdN/8AS2Guf8c6RfrrEGrwadBq2myeTFqFjMJGVkiW52bkSOQyKXuFOAh2tGhw&#10;RlkAOs8OJMnh+zW4sbuxn2EyW13eG6kjbJyDKWYuM9DnpjgdBhx+E9YmW9Opa1Y3M1xLFcLPHpzx&#10;uskMqywqczMDCpXHlqFJ3MdwZmY6Hgx7c+HI4re8gn8qWUPFCTi0LOXFttIDL5SusYVlUgKPlX7o&#10;6CgDL0XSptNF7Nd3MdxeX1x9ouHiiMUe4RpGAiFmKjbGmcsecngEAcva+C/CreOtWt28NaMYE0yy&#10;dIzYRbVZpboMQNuASFUE99o9K7yufs/+Sh6z/wBgqw/9G3dAB/wgng//AKFTQ/8AwXQ//E0f8IJ4&#10;P/6FTQ//AAXQ/wDxNdBRQBweu+C/CsOseGEi8NaMiTam6SqthEA6/ZLhsN8vI3Kpwe4B7Vuf8IJ4&#10;P/6FTQ//AAXQ/wDxNHiH/kOeE/8AsKyf+kV1XQUAcHZeC/Ctn4s1HT7nw1o0iXyC+si1hEQqoscU&#10;sSjadoVhG+eMmc4Hysa3P+EE8H/9Cpof/guh/wDiaPFf+g2dvr0fyyaVKJpX7fZSQtwGxyyiPMm0&#10;dXijOGIAPQUAc/8A8IJ4P/6FTQ//AAXQ/wDxNH/CCeD/APoVND/8F0P/AMTXQUUAc/8A8IJ4P/6F&#10;TQ//AAXQ/wDxNH/CCeD/APoVND/8F0P/AMTXQUUAcHrvgvwrDrHhhIvDWjIk2pukqrYRAOv2S4bD&#10;fLyNyqcHuAe1bn/CCeD/APoVND/8F0P/AMTR4z+Xw+kp4jh1Cxnlc9I40u4nd2PZVVWYk8AAk8Cu&#10;goA5/wD4QTwf/wBCpof/AILof/iaP+EE8H/9Cpof/guh/wDia6CigDn/APhBPB//AEKmh/8Aguh/&#10;+Jo/4QTwf/0Kmh/+C6H/AOJroKKAOf8A+EE8H/8AQqaH/wCC6H/4mj/hBPB//QqaH/4Lof8A4mug&#10;ooA5seGtB0bVtLuNL0TTbGdrhkaS1tUiYr5MhwSoBxkA49hXSVn6j/x/aT/19t/6JlrQoA5+z/5K&#10;HrP/AGCrD/0bd0UWf/JQ9Z/7BVh/6Nu6KADxl/yA7b/sK6b/AOlsNU/H2oWNjpunR6jZ6bdW91ei&#10;Epql59ntQRFI4Mp2sGHyYCspG4qeCARc8Zf8gO2/7Cum/wDpbDRexeJLfxDPeabBY3ljNaQxCG7v&#10;5IPKkR5SzBVicHcHQZ4PyD2oAsaBaW/2ODUo7Sxt5p7SKECwuDNB5CFzCI22qCuJCRhR97HIAqNP&#10;F+hvb3dx9rkWC1t3umke3lVZIUGWkiJUCZAMHdHuHzL/AHlzoaXHNFYKLiytLOdnd5IbSQyRhmcs&#10;SGKISWJ3E7RyT16nk5fD2t60t+fEOk6HcvJtMCteyyxBElSRYNnlLtVtgLvltzAEoyKsagHWabqc&#10;Gq27T28d2iK5Qi6tJbds4B4WRVJHPXGOvoay7P8A5KHrP/YKsP8A0bd1J4X0ebR7K5jlgtLRJ7gy&#10;xWNkxaC0XYi7IztXgsrSHCr80jcH7x5+18J6c3jrVoDc6zsTTLJwRrV4Gy0t0DlvNyR8owCcDnGM&#10;nIB3lFc//wAIbpf/AD9a5/4Pb3/49R/whul/8/Wuf+D29/8Aj1AHL+NPiJ4V0fxZothf6r5N1pmo&#10;Ga7T7PK3lo1pMFOQpByZY+mfvexx6BYX1vqenW1/ZyeZa3USTQvtI3IwBU4PIyCOtfPnxD+DWs6h&#10;45W606+tBaarcJb23228nllVltmdjIzKxI/cvj5j1UcDp63oXgG00/w9plleXeqm6t7SKKY2+t3i&#10;Rl1QBtiiQALkHAAGB2FAHWTwQ3VvLb3EUc0EqFJI5FDK6kYIIPBBHGK5/wAK6qpSXQLu5kfVNMd4&#10;HE24vLErDy5C54kcxNA7lTwZRkLuAqT/AIQ3S/8An61z/wAHt7/8eriz8NJbDUkurNNSeW0RhJeQ&#10;61NHPfwtKJDHy/ySlhIWOVjYvkbTJutwD1SiuT03w/oup27SR3HiCKSNzHPby67eiSCQAEo4ExGc&#10;EEEEgghlJUgm5/whul/8/Wuf+D29/wDj1AHQUVz/APwhul/8/Wuf+D29/wDj1H/CG6X/AM/Wuf8A&#10;g9vf/j1AFjxZY3Gp+DdcsLOPzLq60+4hhTcBudo2CjJ4GSR1rQsL631PTra/s5PMtbqJJoX2kbkY&#10;AqcHkZBHWvO/iN4L1CbwdcWnhaLWbzULp1hYSa/cbUiOS5Kyy7HBA2bT/fz2rD+DPhLU28JFPEEO&#10;q29q+y502WDXJo0khlXdtEUMgCYPzZIyfM9qAPaKK5//AIQ3S/8An61z/wAHt7/8eo/4Q3S/+frX&#10;P/B7e/8Ax6gDoKK5/wD4Q3S/+frXP/B7e/8Ax6j/AIQ3S/8An61z/wAHt7/8eoA6Ciuf/wCEN0v/&#10;AJ+tc/8AB7e//HqP+EN0v/n61z/we3v/AMeoA0NR/wCP7Sf+vtv/AETLWhXNjQLPStW0ue3m1J3a&#10;4ZCLrUri4XHkyHhZHYA8dcZ6+prpKAOfs/8Akoes/wDYKsP/AEbd0UWf/JQ9Z/7BVh/6Nu6KADxl&#10;/wAgO2/7Cum/+lsNdBXP+Mv+QHbf9hXTf/S2GugoAKKKKACufs/+Sh6z/wBgqw/9G3ddBXP2f/JQ&#10;9Z/7BVh/6Nu6AOgooooA5/xl/wAgO2/7Cum/+lsNdBXP+Nv3fhC+vev9neXqWz/np9mkWfZntu8v&#10;bnnGc4OMV0FABRRRQBl6lpsz3C6lprRxalGgTEhIjuYwSfKkwCcZJKuAShJIBBdHk0zU/t3m29xD&#10;9m1C3wLi2Lbtuc7XVsDfG2DtbAzgghWVlXQrP1PTPt3lXFvN9m1C3ybe5C7tucbkZcjfG2BuXIzg&#10;EFWVWUA0KKy9N1KZ7htN1JY4tSjQvmMER3MYIHmx5JOMkBkJJQkAkgo76lABXP8Agr934VtrMf6u&#10;wln0+Inq0dvM8CFv9orGpJGBknAA4roK5/wb/wAgO5/7Cupf+ls1AHQUUUUAFFFFABRRRQBn6j/x&#10;/aT/ANfbf+iZa0Kz9R/4/tJ/6+2/9Ey1oUAc/Z/8lD1n/sFWH/o27oos/wDkoes/9gqw/wDRt3RQ&#10;AeMv+QHbf9hXTf8A0throK5/xl/yA7b/ALCum/8ApbDXQUAFeV3GlF7u6bS9Gu7ez2Q/2hD9hkhk&#10;kUXEDTLOzFvt7tGtx8yFuDIv7wzAn1SigDm/B9stvDqhtbOSz0uW936fbtbtbiOLyYg22JgDGDKJ&#10;TgqMklud2Tj2t14q/wCE61Zl0bRjOdMsg6HVpQoXzbraQ32bJJO7IwMYHJzx3lc/Z/8AJQ9Z/wCw&#10;VYf+jbugA+2eMP8AoBaH/wCDmb/5Fo+2eMP+gFof/g5m/wDkWugooA4PxpdeKm8C+IVuNG0aOA6Z&#10;ciR49WldlXymyQptgCcdsjPqK3PtnjD/AKAWh/8Ag5m/+Raw/iz411LwH4VtdU0uC0mnlvUt2W6R&#10;mUKUdsjaynOUHf1qn8EPEl54j+Hkf2yOBP7NlGnw+SpG6OOKPaWyTluTkjA9qAOo+2eMP+gFof8A&#10;4OZv/kWj7Z4w/wCgFof/AIOZv/kWugooA5/7Z4w/6AWh/wDg5m/+RaPtnjD/AKAWh/8Ag5m/+Ra6&#10;CigDk9Sh8VanbrHJoujRSRuJILiLWpRJBIAQHQm1IzgkEEEEEqwKkg17bW/G1rcW2naro/h97yZC&#10;Y7mLUpoYJ2BYlEBgch1UAkE8jJXIVgvaVXvrG31GzktbqPzIXwSAxUgggqysMFWBAIYEEEAggigD&#10;H+2eMP8AoBaH/wCDmb/5FrD8M3Xiq2TVdOi0bRpHs9TuDK7atKoLTt9qwv8AoxyAtwq5OMlTwKLr&#10;xNq+h622jNNaXkMKeZ/aGqSi2Lko8nlP5aYUBI5ZBOE8siIxkbwzjP8AhZ4+03xlq3ik28UltPJe&#10;rdxwzOu5ofJjhDYBznMWWHRd6jJzQB1n2zxh/wBALQ//AAczf/ItH2zxh/0AtD/8HM3/AMi10FFA&#10;HP8A2zxh/wBALQ//AAczf/ItH2zxh/0AtD/8HM3/AMi10FFAHP8A2zxh/wBALQ//AAczf/ItH2zx&#10;h/0AtD/8HM3/AMi10FFAHNifXpdW0tdU03TbaD7QxV7XUHnYt5MnBVoUAGM857DjnjpKz9R/4/tJ&#10;/wCvtv8A0TLWhQBz9n/yUPWf+wVYf+jbuiiz/wCSh6z/ANgqw/8ARt3RQAeMv+QHbf8AYV03/wBL&#10;Ya6Cuf8AGX/IDtv+wrpv/pbDXQUAFFFed32seIbUz22n6rHeT6hZb7C6u2t4rdpXkgjWW2KBj5SG&#10;4yUl3O58sIXyxIB6JXP2f/JQ9Z/7BVh/6Nu6PCdxeyWt/aandT3F/ZXfkztK8bqpMUcgCMkUW5ds&#10;inlAdxYcgA1h2uu6iPHWrSjwnrJdtMslMQls9ygS3WGP7/GDkgYJPynIHGQDvKK5/wD4SHVP+hM1&#10;z/v9Zf8AyRR/wkOqf9CZrn/f6y/+SKANTUtJ03WbdbfVNPtL6BXDrHdQrKobBGQGBGcEjPuax59J&#10;h8L28uoeHtPjhgiQvdaXZwhVuVAyTGijAnA6ED5+Eb+Bo5P+Eh1T/oTNc/7/AFl/8kUf8JDqn/Qm&#10;a5/3+sv/AJIoA3IJ4bq3iuLeWOaCVA8ckbBldSMggjggjnNSVw51bV9HvJry08G65/Z0u+a7tQ9o&#10;5R8FjJCqzklmP3owPmJ3DDbhJqQeKb66t4ri38JazNBKgeOSO4sWV1IyCCLnBBHOaAOkorn/APhI&#10;dU/6EzXP+/1l/wDJFH/CQ6p/0Jmuf9/rL/5IoA6Ciuf/AOEh1T/oTNc/7/WX/wAkUf8ACQ6p/wBC&#10;Zrn/AH+sv/kigDL8QeHNI8YeNbaz1axju7fS9Mld45SQC10wRCuD1C282ScbSyEc8rnr4C8N+AdU&#10;svEmh2ElnHA5gv8AF1My+RJhfMIZ8YRtjMWO0IJGILKpFjQ9d1G51TWdYHhPWZxcXAtIXWWzBSKD&#10;KGNgZxyJzcnPOQw5IwBsT61fXVvLb3HgfWZoJUKSRySWLK6kYIINxggjjFAHSUVw+ieJdXtZbnRb&#10;nwxrlzcWmJY2ae0Z/s0jP5W8tccsNjpncxbyw7HL4Gx/wkOqf9CZrn/f6y/+SKAOgorn/wDhIdU/&#10;6EzXP+/1l/8AJFH/AAkOqf8AQma5/wB/rL/5IoA6Ciuf/wCEh1T/AKEzXP8Av9Zf/JFH/CQ6p/0J&#10;muf9/rL/AOSKANDUf+P7Sf8Ar7b/ANEy1oVzY1W8vtW0uK48P6lp6C4ZhLdSW7KT5Mnyjy5XOec9&#10;McHnpnpKAOfs/wDkoes/9gqw/wDRt3RRZ/8AJQ9Z/wCwVYf+jbuigA8Zf8gO2/7Cum/+lsNdBXP+&#10;Mv8AkB23/YV03/0throKACs+LQtHh+3eVpVjH/aGftu23Qfac5z5nHz53N1z94+taFFAFexsLPTL&#10;OOzsLSC0tY87IYIxGi5JJwo4GSSfxrHs/wDkoes/9gqw/wDRt3XQVz9n/wAlD1n/ALBVh/6Nu6AO&#10;gooooAKKKKACufvv+KZlk1KH/kFSyhr2DoIGdgGuEPRVyd0oOFxukyGDiToKKACivmj4ifETxV4L&#10;8d6l4e8Par9i0mz8oW9sLeKQRBokcqpdSQoLHC5wowoAAAHv/hO+uNT8G6Hf3knmXV1p9vNM+0Dc&#10;7RqWOBwMknpQBsVHPPDa28txcSxwwRIXkkkYKqKBkkk8AAc5qSuL8ftfapYXHhuzv7TSkvLKSa5v&#10;7tdy/ZldEnCjoCEkyWYgfMoXOWeIA2PB0E0Hg7SjdRSRXk9utzdrIpVvtEv7yYlT90mR3O3gDOAA&#10;BityqelXk2oaXb3dxaSWksqbmhfOV/MA4PUbgrYI3KpyouUAYfiKCaBItdsYpJb7Tkb91Gpdp7dm&#10;RpolXu5WMFMYO9UBO0sDsQTw3VvFcW8sc0EqB45I2DK6kZBBHBBHOakryfwf48t4virq/gWKffpk&#10;G+PTcoQY5ULPLDjb91dzovRVSBQM5yQD1iiiigAooooAz9R/4/tJ/wCvtv8A0TLWhWfqP/H9pP8A&#10;19t/6JlrQoA5+z/5KHrP/YKsP/Rt3RRZ/wDJQ9Z/7BVh/wCjbuigA8Zf8gO2/wCwrpv/AKWw10Fc&#10;/wCMv+QHbf8AYV03/wBLYa6CgArk5PHELXerQW1jJKLJ7aCGV5AizzTXEltjoSqLLGVLEE8MQpAU&#10;t1lcnb/DvQ7IzG0k1KIPb28EStfSyrb+RIZImRZCwyrYIByo24xhnDAGxouqzakL2G7to7e8sbj7&#10;PcJFKZY9xjSQFHKqWG2RM5Uc5HIAJp2f/JQ9Z/7BVh/6Nu60NJ0lNKin/wBJnuri5l864uZ9u+V9&#10;qoCQiqowiIvyqPu5OSSTzPirwxoVn4aW3sdIs7JJ9RsYnNnCIGKvdQo+GTBGVJGQQcUAdtRXH/8A&#10;CsPCn/Ppff8Ag1u//jtH/CsPCn/Ppff+DW7/APjtAHYUVx//AArDwp/z6X3/AINbv/47Uc/w38HW&#10;tvLcXEN3DBEheSSTV7pVRQMkkmXAAHOaAO0org08D+AZHskSZ2a/UvaKuuXBNwoG4mP9784AIJxn&#10;ipLH4feCNTs47ywE93ayZ2TQazcyI2CQcMJcHBBH4UAdBfeE/Dep3kl5f+H9Ku7qTG+aeyjkdsAA&#10;ZYjJwAB+FakEENrbxW9vFHDBEgSOONQqooGAABwABxiuT/4Vh4U/59L7/wAGt3/8do/4Vh4U/wCf&#10;S+/8Gt3/APHaAOwqnqWlWOr262+oW0dxErhwr+uCD+BUspHRlZlOQxB5v/hWHhT/AJ9L7/wa3f8A&#10;8dpsvw08IQxNLLb3kcaDLO2rXQAHqT5tAHZUVw1h4B8DaraLdacZry2YkCa31q5kQkdeVlIqz/wr&#10;Dwp/z6X3/g1u/wD47QB2FcPYfCDwJpmo21/Z6F5d1aypNC/2uc7XUgqcF8HBA61Y/wCFYeFP+fS+&#10;/wDBrd//AB2j/hWHhT/n0vv/AAa3f/x2gDsKK4//AIVh4U/59L7/AMGt3/8AHaP+FYeFP+fS+/8A&#10;Brd//HaAOworzex8OfDDU7yOzsNVgu7qTOyGDxFNI7YBJwomycAE/hWx/wAKw8Kf8+l9/wCDW7/+&#10;O0AdBqP/AB/aT/19t/6JlrQrk/AulWNtohaO2jMtvqF/DHNJ88oRLqZFBdsscKAOT0FdZQBz9n/y&#10;UPWf+wVYf+jbuiiz/wCSh6z/ANgqw/8ARt3RQAeMv+QHbf8AYV03/wBLYa6Cuf8AGX/IDtv+wrpv&#10;/pbDXQUAFFFFABXP+Mv+QHbf9hXTf/S2GugrH8T6feanoogsBA11Hd2tyizyGNG8qeOUqWCsRkIR&#10;nB60AF9beJJLyRrDVdKgtTjZHPpkkrrwM5YTqDzn+EenPWuX8T6X4wn+ym4v7G+sV3h4LLS5lfzj&#10;jynwLpTwc4beBGxVyPl8yLoPtnjD/oBaH/4OZv8A5Fo+2eMP+gFof/g5m/8AkWgDP0TTPHlro8EF&#10;/ruh/aE3Aj+z57jau47R5jToz4XAyw3ccljlieKIdYi+Hniv+1r6xus6Vc+X9ks3t9v7p853Svnt&#10;0xjB6540PtnjD/oBaH/4OZv/AJFo+2eMP+gFof8A4OZv/kWgDyDwlBfaf4y+F2nzhpLL7DcXtpMx&#10;zxNaBnj/AOAuGP0dR2r0f4QX95qfwt0a8v7ue7upPP3zTyGR2xPIBljycAAfhWx9s8Yf9ALQ/wDw&#10;czf/ACLR9s8Yf9ALQ/8Awczf/ItAB9j8Yf8AQd0P/wAE03/yVXzp4l+D3xB1HxVq98mjR3CXN7NM&#10;s0dxDGsgZydwRpCVBznBJI6E19F/bPGH/QC0P/wczf8AyLR9s8Yf9ALQ/wDwczf/ACLQAfY/GH/Q&#10;d0P/AME03/yVWN45tdYfw3o32iSC7EGs2k2ptb27Ro1ssuSRGWc4HyE5Y8Kx46Vs/bPGH/QC0P8A&#10;8HM3/wAi0fbPGH/QC0P/AMHM3/yLQBzHj3UYbv4b+JdQ8HTML7MLyXunK0bSkPGSyyqB5mI8glSc&#10;DI9qt+ENWn1H4meOovt01xYwDTzaxtIWjjDQsWKA8AMeeOvWtz7Z4w/6AWh/+Dmb/wCRaPtnjD/o&#10;BaH/AODmb/5FoAsX1t4kkvJGsNV0qC1ONkc+mSSuvAzlhOoPOf4R6c9a83+Lc3jyHwv/AGRZp/av&#10;9p7o5jpOjzo0MalS25xO+N2Qu0rhlL8jHPoH2zxh/wBALQ//AAczf/ItH2zxh/0AtD/8HM3/AMi0&#10;Ac/4LvvHmveF7W71G7sdPvlzFPBfaFOsm5TgMSZkDbhhsqoXJIHQiuw0yHWIvN/ta+sbrOPL+yWb&#10;2+3rnO6V89umMYPXPGf9s8Yf9ALQ/wDwczf/ACLR9s8Yf9ALQ/8Awczf/ItAHk/jLxfYar4P1zxN&#10;Z+JLWHVmWODR7W3vUS5toPPj3thW3h5AMsOoUAHoa9C8J6jeyfELxto811NPZ2D2T26yuWKGWEs4&#10;BPYkZx0HOK1vtnjD/oBaH/4OZv8A5Fo+2eMP+gFof/g5m/8AkWgA8G/8gO5/7Cupf+ls1dBWP4Y0&#10;+80zRTBfiBbqS7url1gkMiL5s8koUMVUnAcDOB0rYoA5+z/5KHrP/YKsP/Rt3RRZ/wDJQ9Z/7BVh&#10;/wCjbuigDYvrCz1Ozks7+0gu7WTG+GeMSI2CCMqeDggH8Kx/+EE8H/8AQqaH/wCC6H/4miigA/4Q&#10;Twf/ANCpof8A4Lof/iaP+EE8H/8AQqaH/wCC6H/4miigA/4QTwf/ANCpof8A4Lof/iaP+EE8H/8A&#10;QqaH/wCC6H/4miigA/4QTwf/ANCpof8A4Lof/iaP+EE8H/8AQqaH/wCC6H/4miigA/4QTwf/ANCp&#10;of8A4Lof/iaP+EE8H/8AQqaH/wCC6H/4miigA/4QTwf/ANCpof8A4Lof/iaP+EE8H/8AQqaH/wCC&#10;6H/4miigA/4QTwf/ANCpof8A4Lof/iaP+EE8H/8AQqaH/wCC6H/4miigA/4QTwf/ANCpof8A4Lof&#10;/iaP+EE8H/8AQqaH/wCC6H/4miigA/4QTwf/ANCpof8A4Lof/iaP+EE8H/8AQqaH/wCC6H/4miig&#10;A/4QTwf/ANCpof8A4Lof/iaP+EE8H/8AQqaH/wCC6H/4miigA/4QTwf/ANCpof8A4Lof/iaP+EE8&#10;H/8AQqaH/wCC6H/4miigA/4QTwf/ANCpof8A4Lof/iaP+EE8H/8AQqaH/wCC6H/4miigA/4QTwf/&#10;ANCpof8A4Lof/iaP+EE8H/8AQqaH/wCC6H/4miigDQ0zQtH0Tzf7J0qxsPOx5n2S3SLfjOM7QM4y&#10;evqaKKKAP//ZUEsDBBQABgAIAAAAIQBdqpiZ3QAAAAYBAAAPAAAAZHJzL2Rvd25yZXYueG1sTI9B&#10;S8NAEIXvgv9hGcGb3cRQTdNsSinqqQi2gnibZqdJaHY2ZLdJ+u/detHLwOM93vsmX02mFQP1rrGs&#10;IJ5FIIhLqxuuFHzuXx9SEM4ja2wtk4ILOVgVtzc5ZtqO/EHDzlcilLDLUEHtfZdJ6cqaDLqZ7YiD&#10;d7S9QR9kX0nd4xjKTSsfo+hJGmw4LNTY0aam8rQ7GwVvI47rJH4Ztqfj5vK9n79/bWNS6v5uWi9B&#10;eJr8Xxiu+AEdisB0sGfWTrQKwiP+9169KE2fQRwUJItkDrLI5X/84gcAAP//AwBQSwECLQAUAAYA&#10;CAAAACEAihU/mAwBAAAVAgAAEwAAAAAAAAAAAAAAAAAAAAAAW0NvbnRlbnRfVHlwZXNdLnhtbFBL&#10;AQItABQABgAIAAAAIQA4/SH/1gAAAJQBAAALAAAAAAAAAAAAAAAAAD0BAABfcmVscy8ucmVsc1BL&#10;AQItABQABgAIAAAAIQAGpgKhDwQAAO8SAAAOAAAAAAAAAAAAAAAAADwCAABkcnMvZTJvRG9jLnht&#10;bFBLAQItABQABgAIAAAAIQCgpierzgAAACwCAAAZAAAAAAAAAAAAAAAAAHcGAABkcnMvX3JlbHMv&#10;ZTJvRG9jLnhtbC5yZWxzUEsBAi0ACgAAAAAAAAAhADzOC8RzPwAAcz8AABUAAAAAAAAAAAAAAAAA&#10;fAcAAGRycy9tZWRpYS9pbWFnZTMuanBlZ1BLAQItAAoAAAAAAAAAIQCW9XKMOD8AADg/AAAVAAAA&#10;AAAAAAAAAAAAACJHAABkcnMvbWVkaWEvaW1hZ2UyLmpwZWdQSwECLQAKAAAAAAAAACEAMs1faas9&#10;AACrPQAAFQAAAAAAAAAAAAAAAACNhgAAZHJzL21lZGlhL2ltYWdlMS5qcGVnUEsBAi0AFAAGAAgA&#10;AAAhAF2qmJndAAAABgEAAA8AAAAAAAAAAAAAAAAAa8QAAGRycy9kb3ducmV2LnhtbFBLBQYAAAAA&#10;CAAIAAMCAAB1xQAAAAA=&#10;">
            <v:shape id="Picture 16" o:spid="_x0000_s1213" type="#_x0000_t75" alt="Yen_UP2_1_Ni,Cu,Zn" style="position:absolute;top:7;width:2691;height:3540;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OX3Gt3DAAAA2gAAAA8AAABkcnMvZG93bnJldi54bWxEj0FrwkAUhO+C/2F5gjfd1IOU1FVEqgg9&#10;lGosentmn0kw+zZkt2b7711B8DjMzDfMbBFMLW7UusqygrdxAoI4t7riQkG2X4/eQTiPrLG2TAr+&#10;ycFi3u/NMNW24x+67XwhIoRdigpK75tUSpeXZNCNbUMcvYttDfoo20LqFrsIN7WcJMlUGqw4LpTY&#10;0Kqk/Lr7MwoOy034PV/q79NXdgrH5pB1a/xUajgIyw8QnoJ/hZ/trVYwgceVeAPk/A4AAP//AwBQ&#10;SwECLQAUAAYACAAAACEABKs5XgABAADmAQAAEwAAAAAAAAAAAAAAAAAAAAAAW0NvbnRlbnRfVHlw&#10;ZXNdLnhtbFBLAQItABQABgAIAAAAIQAIwxik1AAAAJMBAAALAAAAAAAAAAAAAAAAADEBAABfcmVs&#10;cy8ucmVsc1BLAQItABQABgAIAAAAIQAzLwWeQQAAADkAAAASAAAAAAAAAAAAAAAAAC4CAABkcnMv&#10;cGljdHVyZXhtbC54bWxQSwECLQAUAAYACAAAACEA5fca3cMAAADaAAAADwAAAAAAAAAAAAAAAACf&#10;AgAAZHJzL2Rvd25yZXYueG1sUEsFBgAAAAAEAAQA9wAAAI8DAAAAAA==&#10;">
              <v:imagedata r:id="rId97" o:title="Yen_UP2_1_Ni,Cu,Zn"/>
            </v:shape>
            <v:shape id="Picture 17" o:spid="_x0000_s1214" type="#_x0000_t75" alt="Yen_UP2_6_Ni,Cu,Zn" style="position:absolute;left:2693;width:2856;height:3540;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LXYY5LEAAAA2gAAAA8AAABkcnMvZG93bnJldi54bWxEj0trwzAQhO+B/gexgVxCI8eF4LpWQikY&#10;Qm55HHpcWxs/Yq1cS3Hcf18VCj0OM/MNk+0m04mRBtdYVrBeRSCIS6sbrhRczvlzAsJ5ZI2dZVLw&#10;TQ5226dZhqm2Dz7SePKVCBB2KSqove9TKV1Zk0G3sj1x8K52MOiDHCqpB3wEuOlkHEUbabDhsFBj&#10;Tx81lbfT3Sg4LilPili/yrb7LC7X9jDFXwelFvPp/Q2Ep8n/h//ae63gBX6vhBsgtz8A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LXYY5LEAAAA2gAAAA8AAAAAAAAAAAAAAAAA&#10;nwIAAGRycy9kb3ducmV2LnhtbFBLBQYAAAAABAAEAPcAAACQAwAAAAA=&#10;">
              <v:imagedata r:id="rId98" o:title="Yen_UP2_6_Ni,Cu,Zn"/>
            </v:shape>
            <v:shape id="Picture 18" o:spid="_x0000_s1215" type="#_x0000_t75" alt="Yen_UP2_25a_Ni,Cu,Zn" style="position:absolute;left:5548;top:9;width:2856;height:3552;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PXGNjvEAAAA2gAAAA8AAABkcnMvZG93bnJldi54bWxEj0+LwjAUxO+C3yE8YW+auohoNYouLC4s&#10;yPrv4O3RPNtq81KaWKuf3iwIHoeZ+Q0znTemEDVVLresoN+LQBAnVuecKtjvvrsjEM4jaywsk4I7&#10;OZjP2q0pxtreeEP11qciQNjFqCDzvoyldElGBl3PlsTBO9nKoA+ySqWu8BbgppCfUTSUBnMOCxmW&#10;9JVRctlejYLVX/17uCxWgyMt14/yML6ex8e1Uh+dZjEB4anx7/Cr/aMVDOD/SrgBcvYE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PXGNjvEAAAA2gAAAA8AAAAAAAAAAAAAAAAA&#10;nwIAAGRycy9kb3ducmV2LnhtbFBLBQYAAAAABAAEAPcAAACQAwAAAAA=&#10;">
              <v:imagedata r:id="rId99" o:title="Yen_UP2_25a_Ni,Cu,Zn"/>
            </v:shape>
          </v:group>
        </w:pict>
      </w:r>
    </w:p>
    <w:p w:rsidR="00514570" w:rsidRPr="00514570" w:rsidRDefault="00514570" w:rsidP="00514570">
      <w:pPr>
        <w:spacing w:line="360" w:lineRule="auto"/>
        <w:jc w:val="center"/>
        <w:rPr>
          <w:color w:val="000000"/>
          <w:sz w:val="24"/>
          <w:szCs w:val="24"/>
        </w:rPr>
      </w:pPr>
    </w:p>
    <w:p w:rsidR="00E247E0" w:rsidRPr="00EC135A" w:rsidRDefault="00E247E0" w:rsidP="0083092F">
      <w:pPr>
        <w:spacing w:line="360" w:lineRule="auto"/>
        <w:rPr>
          <w:color w:val="000000"/>
        </w:rPr>
      </w:pPr>
    </w:p>
    <w:p w:rsidR="00E247E0" w:rsidRPr="00EC135A" w:rsidRDefault="00E247E0" w:rsidP="0083092F">
      <w:pPr>
        <w:spacing w:line="360" w:lineRule="auto"/>
        <w:jc w:val="both"/>
        <w:rPr>
          <w:color w:val="000000"/>
        </w:rPr>
      </w:pPr>
    </w:p>
    <w:p w:rsidR="00E247E0" w:rsidRPr="00EC135A" w:rsidRDefault="00E247E0" w:rsidP="0083092F">
      <w:pPr>
        <w:spacing w:line="360" w:lineRule="auto"/>
        <w:jc w:val="both"/>
        <w:rPr>
          <w:color w:val="000000"/>
        </w:rPr>
      </w:pPr>
    </w:p>
    <w:p w:rsidR="00E247E0" w:rsidRPr="00EC135A" w:rsidRDefault="00E247E0" w:rsidP="0083092F">
      <w:pPr>
        <w:spacing w:line="360" w:lineRule="auto"/>
        <w:jc w:val="both"/>
        <w:rPr>
          <w:color w:val="000000"/>
        </w:rPr>
      </w:pPr>
    </w:p>
    <w:p w:rsidR="00E247E0" w:rsidRDefault="00E247E0" w:rsidP="0083092F">
      <w:pPr>
        <w:spacing w:line="360" w:lineRule="auto"/>
        <w:jc w:val="both"/>
        <w:rPr>
          <w:color w:val="000000"/>
        </w:rPr>
      </w:pPr>
    </w:p>
    <w:p w:rsidR="00013570" w:rsidRPr="00EC135A" w:rsidRDefault="00013570" w:rsidP="0083092F">
      <w:pPr>
        <w:spacing w:line="360" w:lineRule="auto"/>
        <w:jc w:val="both"/>
        <w:rPr>
          <w:color w:val="000000"/>
        </w:rPr>
      </w:pPr>
    </w:p>
    <w:p w:rsidR="000C2C09" w:rsidRPr="00013570" w:rsidRDefault="00B526A4" w:rsidP="00B526A4">
      <w:pPr>
        <w:spacing w:line="360" w:lineRule="auto"/>
        <w:jc w:val="center"/>
        <w:rPr>
          <w:color w:val="000000"/>
          <w:sz w:val="24"/>
          <w:szCs w:val="24"/>
        </w:rPr>
      </w:pPr>
      <w:r w:rsidRPr="00013570">
        <w:rPr>
          <w:sz w:val="24"/>
          <w:szCs w:val="24"/>
        </w:rPr>
        <w:t>Рисунок 4.26</w:t>
      </w:r>
      <w:r w:rsidR="00013570">
        <w:rPr>
          <w:sz w:val="24"/>
          <w:szCs w:val="24"/>
        </w:rPr>
        <w:t>.</w:t>
      </w:r>
      <w:r w:rsidR="00514570" w:rsidRPr="00013570">
        <w:rPr>
          <w:sz w:val="24"/>
          <w:szCs w:val="24"/>
        </w:rPr>
        <w:t xml:space="preserve"> </w:t>
      </w:r>
      <w:r w:rsidR="00E247E0" w:rsidRPr="00013570">
        <w:rPr>
          <w:color w:val="000000"/>
          <w:sz w:val="24"/>
          <w:szCs w:val="24"/>
        </w:rPr>
        <w:t xml:space="preserve">Вертикальное распределение </w:t>
      </w:r>
      <w:r w:rsidR="00E247E0" w:rsidRPr="00013570">
        <w:rPr>
          <w:color w:val="000000"/>
          <w:sz w:val="24"/>
          <w:szCs w:val="24"/>
          <w:lang w:val="en-US"/>
        </w:rPr>
        <w:t>Cu</w:t>
      </w:r>
      <w:r w:rsidR="00E247E0" w:rsidRPr="00013570">
        <w:rPr>
          <w:color w:val="000000"/>
          <w:sz w:val="24"/>
          <w:szCs w:val="24"/>
        </w:rPr>
        <w:t xml:space="preserve">, </w:t>
      </w:r>
      <w:r w:rsidR="00E247E0" w:rsidRPr="00013570">
        <w:rPr>
          <w:color w:val="000000"/>
          <w:sz w:val="24"/>
          <w:szCs w:val="24"/>
          <w:lang w:val="en-US"/>
        </w:rPr>
        <w:t>Ni</w:t>
      </w:r>
      <w:r w:rsidR="00E247E0" w:rsidRPr="00013570">
        <w:rPr>
          <w:color w:val="000000"/>
          <w:sz w:val="24"/>
          <w:szCs w:val="24"/>
        </w:rPr>
        <w:t xml:space="preserve">, </w:t>
      </w:r>
      <w:r w:rsidR="00E247E0" w:rsidRPr="00013570">
        <w:rPr>
          <w:color w:val="000000"/>
          <w:sz w:val="24"/>
          <w:szCs w:val="24"/>
          <w:lang w:val="en-US"/>
        </w:rPr>
        <w:t>Zn</w:t>
      </w:r>
      <w:r w:rsidR="00E247E0" w:rsidRPr="00013570">
        <w:rPr>
          <w:color w:val="000000"/>
          <w:sz w:val="24"/>
          <w:szCs w:val="24"/>
        </w:rPr>
        <w:t xml:space="preserve"> в элювиальном (УП2-1), транзитном (УП2-6) и элювиально-аккумулятивном (УП2-25а) т</w:t>
      </w:r>
      <w:r w:rsidRPr="00013570">
        <w:rPr>
          <w:color w:val="000000"/>
          <w:sz w:val="24"/>
          <w:szCs w:val="24"/>
        </w:rPr>
        <w:t>ундровых ландшафтах (Усть-Порт)</w:t>
      </w:r>
    </w:p>
    <w:p w:rsidR="00E247E0" w:rsidRPr="00514570" w:rsidRDefault="00E247E0" w:rsidP="000C2C09">
      <w:pPr>
        <w:spacing w:line="360" w:lineRule="auto"/>
        <w:ind w:firstLine="426"/>
        <w:jc w:val="both"/>
        <w:rPr>
          <w:color w:val="000000"/>
          <w:sz w:val="24"/>
          <w:szCs w:val="24"/>
        </w:rPr>
      </w:pPr>
      <w:r w:rsidRPr="00514570">
        <w:rPr>
          <w:color w:val="000000"/>
          <w:sz w:val="24"/>
          <w:szCs w:val="24"/>
        </w:rPr>
        <w:t>Биофильные и подвижные элементы (</w:t>
      </w:r>
      <w:r w:rsidRPr="00514570">
        <w:rPr>
          <w:color w:val="000000"/>
          <w:sz w:val="24"/>
          <w:szCs w:val="24"/>
          <w:lang w:val="en-US"/>
        </w:rPr>
        <w:t>Cu</w:t>
      </w:r>
      <w:r w:rsidRPr="00514570">
        <w:rPr>
          <w:color w:val="000000"/>
          <w:sz w:val="24"/>
          <w:szCs w:val="24"/>
        </w:rPr>
        <w:t xml:space="preserve">, </w:t>
      </w:r>
      <w:r w:rsidRPr="00514570">
        <w:rPr>
          <w:color w:val="000000"/>
          <w:sz w:val="24"/>
          <w:szCs w:val="24"/>
          <w:lang w:val="en-US"/>
        </w:rPr>
        <w:t>Zn</w:t>
      </w:r>
      <w:r w:rsidRPr="00514570">
        <w:rPr>
          <w:color w:val="000000"/>
          <w:sz w:val="24"/>
          <w:szCs w:val="24"/>
        </w:rPr>
        <w:t>) концентрируются в верхних горизонтах почв и в надмерзлотном слое, вертикальное распределение абиогенных и менее подвижных микроэлементов (</w:t>
      </w:r>
      <w:r w:rsidRPr="00514570">
        <w:rPr>
          <w:color w:val="000000"/>
          <w:sz w:val="24"/>
          <w:szCs w:val="24"/>
          <w:lang w:val="en-US"/>
        </w:rPr>
        <w:t>Cr</w:t>
      </w:r>
      <w:r w:rsidRPr="00514570">
        <w:rPr>
          <w:color w:val="000000"/>
          <w:sz w:val="24"/>
          <w:szCs w:val="24"/>
        </w:rPr>
        <w:t xml:space="preserve">, </w:t>
      </w:r>
      <w:r w:rsidRPr="00514570">
        <w:rPr>
          <w:color w:val="000000"/>
          <w:sz w:val="24"/>
          <w:szCs w:val="24"/>
          <w:lang w:val="en-US"/>
        </w:rPr>
        <w:t>V</w:t>
      </w:r>
      <w:r w:rsidRPr="00514570">
        <w:rPr>
          <w:color w:val="000000"/>
          <w:sz w:val="24"/>
          <w:szCs w:val="24"/>
        </w:rPr>
        <w:t xml:space="preserve">, </w:t>
      </w:r>
      <w:r w:rsidRPr="00514570">
        <w:rPr>
          <w:color w:val="000000"/>
          <w:sz w:val="24"/>
          <w:szCs w:val="24"/>
          <w:lang w:val="en-US"/>
        </w:rPr>
        <w:t>Ti</w:t>
      </w:r>
      <w:r w:rsidRPr="00514570">
        <w:rPr>
          <w:color w:val="000000"/>
          <w:sz w:val="24"/>
          <w:szCs w:val="24"/>
        </w:rPr>
        <w:t>) равномерно, либо возрастает вниз по профилю</w:t>
      </w:r>
    </w:p>
    <w:p w:rsidR="00E247E0" w:rsidRPr="00EC135A" w:rsidRDefault="00C81C3C" w:rsidP="0083092F">
      <w:pPr>
        <w:spacing w:line="360" w:lineRule="auto"/>
      </w:pPr>
      <w:r>
        <w:rPr>
          <w:noProof/>
          <w:sz w:val="24"/>
          <w:szCs w:val="24"/>
        </w:rPr>
        <w:drawing>
          <wp:anchor distT="0" distB="0" distL="114300" distR="114300" simplePos="0" relativeHeight="251660288" behindDoc="0" locked="0" layoutInCell="1" allowOverlap="1" wp14:anchorId="7442AD21" wp14:editId="3CF8B011">
            <wp:simplePos x="0" y="0"/>
            <wp:positionH relativeFrom="column">
              <wp:posOffset>1560830</wp:posOffset>
            </wp:positionH>
            <wp:positionV relativeFrom="paragraph">
              <wp:posOffset>84455</wp:posOffset>
            </wp:positionV>
            <wp:extent cx="3320341" cy="1661100"/>
            <wp:effectExtent l="0" t="0" r="0" b="0"/>
            <wp:wrapNone/>
            <wp:docPr id="563" name="Рисунок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7"/>
                    <pic:cNvPicPr>
                      <a:picLocks noChangeAspect="1" noChangeArrowheads="1"/>
                    </pic:cNvPicPr>
                  </pic:nvPicPr>
                  <pic:blipFill>
                    <a:blip r:embed="rId100" cstate="print"/>
                    <a:srcRect/>
                    <a:stretch>
                      <a:fillRect/>
                    </a:stretch>
                  </pic:blipFill>
                  <pic:spPr bwMode="auto">
                    <a:xfrm>
                      <a:off x="0" y="0"/>
                      <a:ext cx="3350242" cy="1676059"/>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p w:rsidR="00E247E0" w:rsidRPr="00EC135A" w:rsidRDefault="00E247E0" w:rsidP="0083092F">
      <w:pPr>
        <w:spacing w:line="360" w:lineRule="auto"/>
      </w:pPr>
    </w:p>
    <w:p w:rsidR="00E247E0" w:rsidRPr="00EC135A" w:rsidRDefault="00E247E0" w:rsidP="0083092F">
      <w:pPr>
        <w:spacing w:line="360" w:lineRule="auto"/>
      </w:pPr>
    </w:p>
    <w:p w:rsidR="00E247E0" w:rsidRDefault="00E247E0" w:rsidP="0083092F">
      <w:pPr>
        <w:spacing w:line="360" w:lineRule="auto"/>
      </w:pPr>
    </w:p>
    <w:p w:rsidR="00514570" w:rsidRDefault="00514570" w:rsidP="0083092F">
      <w:pPr>
        <w:spacing w:line="360" w:lineRule="auto"/>
      </w:pPr>
    </w:p>
    <w:p w:rsidR="00514570" w:rsidRDefault="00514570" w:rsidP="0083092F">
      <w:pPr>
        <w:spacing w:line="360" w:lineRule="auto"/>
      </w:pPr>
    </w:p>
    <w:p w:rsidR="00514570" w:rsidRDefault="00514570" w:rsidP="0083092F">
      <w:pPr>
        <w:spacing w:line="360" w:lineRule="auto"/>
      </w:pPr>
    </w:p>
    <w:p w:rsidR="00514570" w:rsidRPr="00EC135A" w:rsidRDefault="00514570" w:rsidP="0083092F">
      <w:pPr>
        <w:spacing w:line="360" w:lineRule="auto"/>
      </w:pPr>
    </w:p>
    <w:p w:rsidR="00E247E0" w:rsidRDefault="00514570" w:rsidP="00514570">
      <w:pPr>
        <w:spacing w:line="360" w:lineRule="auto"/>
        <w:jc w:val="center"/>
        <w:rPr>
          <w:sz w:val="24"/>
          <w:szCs w:val="24"/>
        </w:rPr>
      </w:pPr>
      <w:r w:rsidRPr="003C61A2">
        <w:rPr>
          <w:sz w:val="24"/>
          <w:szCs w:val="24"/>
        </w:rPr>
        <w:t>Рисунок</w:t>
      </w:r>
      <w:r w:rsidRPr="00EC135A">
        <w:t xml:space="preserve"> </w:t>
      </w:r>
      <w:r w:rsidRPr="003C61A2">
        <w:rPr>
          <w:sz w:val="24"/>
          <w:szCs w:val="24"/>
        </w:rPr>
        <w:t>4.2</w:t>
      </w:r>
      <w:r>
        <w:rPr>
          <w:sz w:val="24"/>
          <w:szCs w:val="24"/>
        </w:rPr>
        <w:t>7</w:t>
      </w:r>
      <w:r w:rsidR="00013570">
        <w:rPr>
          <w:sz w:val="24"/>
          <w:szCs w:val="24"/>
        </w:rPr>
        <w:t>.</w:t>
      </w:r>
      <w:r w:rsidR="00E247E0" w:rsidRPr="00EC135A">
        <w:t xml:space="preserve"> </w:t>
      </w:r>
      <w:r w:rsidR="00E247E0" w:rsidRPr="00514570">
        <w:rPr>
          <w:sz w:val="24"/>
          <w:szCs w:val="24"/>
        </w:rPr>
        <w:t xml:space="preserve">Элювиально-аккумулятивных коэффициенты обогащенности </w:t>
      </w:r>
      <w:r w:rsidR="00E247E0" w:rsidRPr="00514570">
        <w:rPr>
          <w:sz w:val="24"/>
          <w:szCs w:val="24"/>
          <w:lang w:val="en-US"/>
        </w:rPr>
        <w:t>Cu</w:t>
      </w:r>
      <w:r w:rsidR="00E247E0" w:rsidRPr="00514570">
        <w:rPr>
          <w:sz w:val="24"/>
          <w:szCs w:val="24"/>
        </w:rPr>
        <w:t xml:space="preserve">, </w:t>
      </w:r>
      <w:r w:rsidR="00E247E0" w:rsidRPr="00514570">
        <w:rPr>
          <w:sz w:val="24"/>
          <w:szCs w:val="24"/>
          <w:lang w:val="en-US"/>
        </w:rPr>
        <w:t>Ni</w:t>
      </w:r>
      <w:r w:rsidR="00E247E0" w:rsidRPr="00514570">
        <w:rPr>
          <w:sz w:val="24"/>
          <w:szCs w:val="24"/>
        </w:rPr>
        <w:t xml:space="preserve">, </w:t>
      </w:r>
      <w:r w:rsidR="00E247E0" w:rsidRPr="00514570">
        <w:rPr>
          <w:sz w:val="24"/>
          <w:szCs w:val="24"/>
          <w:lang w:val="en-US"/>
        </w:rPr>
        <w:t>Zn</w:t>
      </w:r>
      <w:r w:rsidR="00E247E0" w:rsidRPr="00514570">
        <w:rPr>
          <w:sz w:val="24"/>
          <w:szCs w:val="24"/>
        </w:rPr>
        <w:t xml:space="preserve">, </w:t>
      </w:r>
      <w:r w:rsidR="00E247E0" w:rsidRPr="00514570">
        <w:rPr>
          <w:sz w:val="24"/>
          <w:szCs w:val="24"/>
          <w:lang w:val="en-US"/>
        </w:rPr>
        <w:t>Pb</w:t>
      </w:r>
      <w:r w:rsidR="00E247E0" w:rsidRPr="00514570">
        <w:rPr>
          <w:sz w:val="24"/>
          <w:szCs w:val="24"/>
        </w:rPr>
        <w:t xml:space="preserve"> верхних горизонтов аккумулятивного ландшафта в районе м. Шайтанского и </w:t>
      </w:r>
      <w:r w:rsidR="00B526A4">
        <w:rPr>
          <w:sz w:val="24"/>
          <w:szCs w:val="24"/>
        </w:rPr>
        <w:t>террасовых ландшафтов п. Караул</w:t>
      </w:r>
    </w:p>
    <w:p w:rsidR="007E3525" w:rsidRDefault="007E3525" w:rsidP="00B526A4">
      <w:pPr>
        <w:spacing w:line="360" w:lineRule="auto"/>
        <w:ind w:firstLine="708"/>
        <w:jc w:val="both"/>
        <w:rPr>
          <w:sz w:val="24"/>
          <w:szCs w:val="24"/>
        </w:rPr>
      </w:pPr>
      <w:r>
        <w:rPr>
          <w:sz w:val="24"/>
          <w:szCs w:val="24"/>
        </w:rPr>
        <w:t>Относительное падение накопления</w:t>
      </w:r>
      <w:r w:rsidRPr="007E3525">
        <w:rPr>
          <w:sz w:val="24"/>
          <w:szCs w:val="24"/>
        </w:rPr>
        <w:t xml:space="preserve"> тяжелых металлов, особенно </w:t>
      </w:r>
      <w:r w:rsidRPr="007E3525">
        <w:rPr>
          <w:sz w:val="24"/>
          <w:szCs w:val="24"/>
          <w:lang w:val="en-US"/>
        </w:rPr>
        <w:t>Ni</w:t>
      </w:r>
      <w:r w:rsidRPr="007E3525">
        <w:rPr>
          <w:sz w:val="24"/>
          <w:szCs w:val="24"/>
        </w:rPr>
        <w:t xml:space="preserve"> и </w:t>
      </w:r>
      <w:r w:rsidRPr="007E3525">
        <w:rPr>
          <w:sz w:val="24"/>
          <w:szCs w:val="24"/>
          <w:lang w:val="en-US"/>
        </w:rPr>
        <w:t>Zn</w:t>
      </w:r>
      <w:r w:rsidRPr="007E3525">
        <w:rPr>
          <w:sz w:val="24"/>
          <w:szCs w:val="24"/>
        </w:rPr>
        <w:t xml:space="preserve">, выявлено </w:t>
      </w:r>
      <w:r>
        <w:rPr>
          <w:sz w:val="24"/>
          <w:szCs w:val="24"/>
        </w:rPr>
        <w:t xml:space="preserve">и </w:t>
      </w:r>
      <w:r w:rsidRPr="007E3525">
        <w:rPr>
          <w:sz w:val="24"/>
          <w:szCs w:val="24"/>
        </w:rPr>
        <w:t>в тонкодисперсных взвешенных частицах, содержащихся в  грунтовых водах пойменных почв. Максимальная доля никеля (30-80%) находится во взвешенных частицах водно</w:t>
      </w:r>
      <w:r>
        <w:rPr>
          <w:sz w:val="24"/>
          <w:szCs w:val="24"/>
        </w:rPr>
        <w:t>й фазы размером &gt; 0,45 мкм (рисунок 4.28</w:t>
      </w:r>
      <w:r w:rsidRPr="007E3525">
        <w:rPr>
          <w:sz w:val="24"/>
          <w:szCs w:val="24"/>
        </w:rPr>
        <w:t xml:space="preserve">). Грунтовые воды с </w:t>
      </w:r>
      <w:r>
        <w:rPr>
          <w:sz w:val="24"/>
          <w:szCs w:val="24"/>
        </w:rPr>
        <w:t xml:space="preserve">наиболее </w:t>
      </w:r>
      <w:r w:rsidRPr="007E3525">
        <w:rPr>
          <w:sz w:val="24"/>
          <w:szCs w:val="24"/>
        </w:rPr>
        <w:t xml:space="preserve">высоким содержанием </w:t>
      </w:r>
      <w:r w:rsidRPr="007E3525">
        <w:rPr>
          <w:sz w:val="24"/>
          <w:szCs w:val="24"/>
          <w:lang w:val="en-US"/>
        </w:rPr>
        <w:t>Ni</w:t>
      </w:r>
      <w:r w:rsidRPr="007E3525">
        <w:rPr>
          <w:sz w:val="24"/>
          <w:szCs w:val="24"/>
        </w:rPr>
        <w:t xml:space="preserve"> приурочены к пойменным почвам на островах верхней дельты (о-в Пашков). Это </w:t>
      </w:r>
      <w:r>
        <w:rPr>
          <w:sz w:val="24"/>
          <w:szCs w:val="24"/>
        </w:rPr>
        <w:t>отражает</w:t>
      </w:r>
      <w:r w:rsidRPr="007E3525">
        <w:rPr>
          <w:sz w:val="24"/>
          <w:szCs w:val="24"/>
        </w:rPr>
        <w:t xml:space="preserve"> барьерн</w:t>
      </w:r>
      <w:r>
        <w:rPr>
          <w:sz w:val="24"/>
          <w:szCs w:val="24"/>
        </w:rPr>
        <w:t>ую функцию</w:t>
      </w:r>
      <w:r w:rsidRPr="007E3525">
        <w:rPr>
          <w:sz w:val="24"/>
          <w:szCs w:val="24"/>
        </w:rPr>
        <w:t xml:space="preserve"> фронтальных дельтовых геосистем при переносе загрязнителей с речными водами. </w:t>
      </w:r>
    </w:p>
    <w:p w:rsidR="00B526A4" w:rsidRPr="007E3525" w:rsidRDefault="00B526A4" w:rsidP="00B526A4">
      <w:pPr>
        <w:spacing w:line="360" w:lineRule="auto"/>
        <w:ind w:firstLine="708"/>
        <w:jc w:val="both"/>
        <w:rPr>
          <w:i/>
          <w:sz w:val="24"/>
          <w:szCs w:val="24"/>
        </w:rPr>
      </w:pPr>
    </w:p>
    <w:p w:rsidR="00E247E0" w:rsidRDefault="00B526A4" w:rsidP="00B526A4">
      <w:pPr>
        <w:spacing w:line="360" w:lineRule="auto"/>
        <w:jc w:val="right"/>
      </w:pPr>
      <w:r>
        <w:rPr>
          <w:noProof/>
        </w:rPr>
        <w:drawing>
          <wp:anchor distT="0" distB="0" distL="114300" distR="114300" simplePos="0" relativeHeight="251652096" behindDoc="1" locked="0" layoutInCell="1" allowOverlap="1" wp14:anchorId="2B87575D" wp14:editId="022F66CD">
            <wp:simplePos x="0" y="0"/>
            <wp:positionH relativeFrom="column">
              <wp:posOffset>-18415</wp:posOffset>
            </wp:positionH>
            <wp:positionV relativeFrom="paragraph">
              <wp:posOffset>3175</wp:posOffset>
            </wp:positionV>
            <wp:extent cx="3092450" cy="2385060"/>
            <wp:effectExtent l="0" t="0" r="0" b="0"/>
            <wp:wrapTight wrapText="bothSides">
              <wp:wrapPolygon edited="0">
                <wp:start x="0" y="0"/>
                <wp:lineTo x="0" y="21393"/>
                <wp:lineTo x="21423" y="21393"/>
                <wp:lineTo x="21423" y="0"/>
                <wp:lineTo x="0" y="0"/>
              </wp:wrapPolygon>
            </wp:wrapTight>
            <wp:docPr id="564" name="Рисунок 96" descr="Рис3А_ЕК28042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6" descr="Рис3А_ЕК28042011"/>
                    <pic:cNvPicPr>
                      <a:picLocks noChangeAspect="1" noChangeArrowheads="1"/>
                    </pic:cNvPicPr>
                  </pic:nvPicPr>
                  <pic:blipFill>
                    <a:blip r:embed="rId101" cstate="print"/>
                    <a:srcRect/>
                    <a:stretch>
                      <a:fillRect/>
                    </a:stretch>
                  </pic:blipFill>
                  <pic:spPr bwMode="auto">
                    <a:xfrm>
                      <a:off x="0" y="0"/>
                      <a:ext cx="3092450" cy="238506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noProof/>
          <w:color w:val="000000"/>
          <w:sz w:val="24"/>
          <w:szCs w:val="24"/>
        </w:rPr>
        <w:drawing>
          <wp:inline distT="0" distB="0" distL="0" distR="0" wp14:anchorId="6F877C0B" wp14:editId="3BAEAD55">
            <wp:extent cx="3165603" cy="2331720"/>
            <wp:effectExtent l="0" t="0" r="0" b="0"/>
            <wp:docPr id="565" name="Рисунок 58" descr="Fig3B_ЕК"/>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8" descr="Fig3B_ЕК"/>
                    <pic:cNvPicPr>
                      <a:picLocks noChangeAspect="1" noChangeArrowheads="1"/>
                    </pic:cNvPicPr>
                  </pic:nvPicPr>
                  <pic:blipFill>
                    <a:blip r:embed="rId102" cstate="print"/>
                    <a:srcRect/>
                    <a:stretch>
                      <a:fillRect/>
                    </a:stretch>
                  </pic:blipFill>
                  <pic:spPr bwMode="auto">
                    <a:xfrm>
                      <a:off x="0" y="0"/>
                      <a:ext cx="3165603" cy="2331720"/>
                    </a:xfrm>
                    <a:prstGeom prst="rect">
                      <a:avLst/>
                    </a:prstGeom>
                    <a:noFill/>
                    <a:ln w="9525">
                      <a:noFill/>
                      <a:miter lim="800000"/>
                      <a:headEnd/>
                      <a:tailEnd/>
                    </a:ln>
                  </pic:spPr>
                </pic:pic>
              </a:graphicData>
            </a:graphic>
          </wp:inline>
        </w:drawing>
      </w:r>
    </w:p>
    <w:p w:rsidR="00013570" w:rsidRPr="00EC135A" w:rsidRDefault="00013570" w:rsidP="00013570">
      <w:pPr>
        <w:spacing w:line="360" w:lineRule="auto"/>
      </w:pPr>
      <w:r>
        <w:tab/>
      </w:r>
      <w:r>
        <w:tab/>
      </w:r>
      <w:r>
        <w:tab/>
      </w:r>
      <w:r>
        <w:tab/>
        <w:t>А</w:t>
      </w:r>
      <w:r>
        <w:tab/>
      </w:r>
      <w:r>
        <w:tab/>
      </w:r>
      <w:r>
        <w:tab/>
      </w:r>
      <w:r>
        <w:tab/>
      </w:r>
      <w:r>
        <w:tab/>
      </w:r>
      <w:r>
        <w:tab/>
      </w:r>
      <w:r>
        <w:tab/>
        <w:t>Б</w:t>
      </w:r>
    </w:p>
    <w:p w:rsidR="00E247E0" w:rsidRDefault="00B526A4" w:rsidP="00B526A4">
      <w:pPr>
        <w:spacing w:line="276" w:lineRule="auto"/>
        <w:jc w:val="center"/>
        <w:rPr>
          <w:color w:val="000000"/>
          <w:sz w:val="24"/>
          <w:szCs w:val="24"/>
        </w:rPr>
      </w:pPr>
      <w:r w:rsidRPr="00013570">
        <w:rPr>
          <w:sz w:val="24"/>
          <w:szCs w:val="24"/>
        </w:rPr>
        <w:t>Рисунок 4.28</w:t>
      </w:r>
      <w:r w:rsidR="00013570" w:rsidRPr="00013570">
        <w:rPr>
          <w:sz w:val="24"/>
          <w:szCs w:val="24"/>
        </w:rPr>
        <w:t>.</w:t>
      </w:r>
      <w:r w:rsidR="00514570" w:rsidRPr="00013570">
        <w:rPr>
          <w:sz w:val="24"/>
          <w:szCs w:val="24"/>
        </w:rPr>
        <w:t xml:space="preserve"> </w:t>
      </w:r>
      <w:r w:rsidR="00E247E0" w:rsidRPr="00013570">
        <w:rPr>
          <w:color w:val="000000"/>
          <w:sz w:val="24"/>
          <w:szCs w:val="24"/>
        </w:rPr>
        <w:t>Содержание тяжелых металл</w:t>
      </w:r>
      <w:r w:rsidR="00013570">
        <w:rPr>
          <w:color w:val="000000"/>
          <w:sz w:val="24"/>
          <w:szCs w:val="24"/>
        </w:rPr>
        <w:t>ов в почвенно-грунтовых водах (А</w:t>
      </w:r>
      <w:r w:rsidR="00E247E0" w:rsidRPr="00013570">
        <w:rPr>
          <w:color w:val="000000"/>
          <w:sz w:val="24"/>
          <w:szCs w:val="24"/>
        </w:rPr>
        <w:t xml:space="preserve">) и распределение никеля в почвенно-грунтовых водах по фракциям микро- и нананоразмерностей (в </w:t>
      </w:r>
      <w:r w:rsidR="00E247E0" w:rsidRPr="00013570">
        <w:rPr>
          <w:i/>
          <w:color w:val="000000"/>
          <w:sz w:val="24"/>
          <w:szCs w:val="24"/>
        </w:rPr>
        <w:t>мкм</w:t>
      </w:r>
      <w:r w:rsidR="00E247E0" w:rsidRPr="00013570">
        <w:rPr>
          <w:color w:val="000000"/>
          <w:sz w:val="24"/>
          <w:szCs w:val="24"/>
        </w:rPr>
        <w:t>) и в растворе п</w:t>
      </w:r>
      <w:r w:rsidR="00013570">
        <w:rPr>
          <w:color w:val="000000"/>
          <w:sz w:val="24"/>
          <w:szCs w:val="24"/>
        </w:rPr>
        <w:t>осле мембранной фильтрации (Б</w:t>
      </w:r>
      <w:r w:rsidR="00E247E0" w:rsidRPr="00013570">
        <w:rPr>
          <w:color w:val="000000"/>
          <w:sz w:val="24"/>
          <w:szCs w:val="24"/>
        </w:rPr>
        <w:t>). Индексы участков: ШТ – м. Шайтанский, КР – п. Караул,</w:t>
      </w:r>
      <w:r w:rsidRPr="00013570">
        <w:rPr>
          <w:color w:val="000000"/>
          <w:sz w:val="24"/>
          <w:szCs w:val="24"/>
        </w:rPr>
        <w:t xml:space="preserve"> ТС – о. Тысяра, ПШ – о. Пашков</w:t>
      </w:r>
    </w:p>
    <w:p w:rsidR="00013570" w:rsidRPr="00013570" w:rsidRDefault="00013570" w:rsidP="00B526A4">
      <w:pPr>
        <w:spacing w:line="276" w:lineRule="auto"/>
        <w:jc w:val="center"/>
        <w:rPr>
          <w:color w:val="000000"/>
          <w:sz w:val="24"/>
          <w:szCs w:val="24"/>
        </w:rPr>
      </w:pPr>
    </w:p>
    <w:p w:rsidR="00E247E0" w:rsidRDefault="00E247E0" w:rsidP="0083092F">
      <w:pPr>
        <w:spacing w:line="360" w:lineRule="auto"/>
        <w:ind w:firstLine="709"/>
        <w:jc w:val="both"/>
        <w:rPr>
          <w:sz w:val="24"/>
          <w:szCs w:val="24"/>
        </w:rPr>
      </w:pPr>
      <w:r w:rsidRPr="00EC135A">
        <w:rPr>
          <w:sz w:val="24"/>
          <w:szCs w:val="24"/>
        </w:rPr>
        <w:t xml:space="preserve">Таким образом, полученные результаты позволяют констатировать, что вокруг предприятия </w:t>
      </w:r>
      <w:r w:rsidR="00010E8D">
        <w:rPr>
          <w:sz w:val="24"/>
          <w:szCs w:val="24"/>
        </w:rPr>
        <w:t>«</w:t>
      </w:r>
      <w:r w:rsidRPr="00EC135A">
        <w:rPr>
          <w:sz w:val="24"/>
          <w:szCs w:val="24"/>
        </w:rPr>
        <w:t>Норильск</w:t>
      </w:r>
      <w:r w:rsidR="00010E8D">
        <w:rPr>
          <w:sz w:val="24"/>
          <w:szCs w:val="24"/>
        </w:rPr>
        <w:t xml:space="preserve">ий </w:t>
      </w:r>
      <w:r w:rsidRPr="00EC135A">
        <w:rPr>
          <w:sz w:val="24"/>
          <w:szCs w:val="24"/>
        </w:rPr>
        <w:t>никель</w:t>
      </w:r>
      <w:r w:rsidR="00010E8D">
        <w:rPr>
          <w:sz w:val="24"/>
          <w:szCs w:val="24"/>
        </w:rPr>
        <w:t>»</w:t>
      </w:r>
      <w:r w:rsidRPr="00EC135A">
        <w:rPr>
          <w:sz w:val="24"/>
          <w:szCs w:val="24"/>
        </w:rPr>
        <w:t xml:space="preserve"> сформировалась техногенная геохимическая провинция, читающаяся на региональном уровне в виде крупной закономерно организованной аномалии моноцентрического типа, что находит отражение в увеличении концентрации тяжелых металлов (</w:t>
      </w:r>
      <w:r w:rsidRPr="00EC135A">
        <w:rPr>
          <w:sz w:val="24"/>
          <w:szCs w:val="24"/>
          <w:lang w:val="en-US"/>
        </w:rPr>
        <w:t>Cu</w:t>
      </w:r>
      <w:r w:rsidRPr="00EC135A">
        <w:rPr>
          <w:sz w:val="24"/>
          <w:szCs w:val="24"/>
        </w:rPr>
        <w:t xml:space="preserve">, </w:t>
      </w:r>
      <w:r w:rsidRPr="00EC135A">
        <w:rPr>
          <w:sz w:val="24"/>
          <w:szCs w:val="24"/>
          <w:lang w:val="en-US"/>
        </w:rPr>
        <w:t>Ni</w:t>
      </w:r>
      <w:r w:rsidRPr="00EC135A">
        <w:rPr>
          <w:sz w:val="24"/>
          <w:szCs w:val="24"/>
        </w:rPr>
        <w:t xml:space="preserve">, </w:t>
      </w:r>
      <w:r w:rsidRPr="00EC135A">
        <w:rPr>
          <w:sz w:val="24"/>
          <w:szCs w:val="24"/>
          <w:lang w:val="en-US"/>
        </w:rPr>
        <w:t>Co</w:t>
      </w:r>
      <w:r w:rsidRPr="00EC135A">
        <w:rPr>
          <w:sz w:val="24"/>
          <w:szCs w:val="24"/>
        </w:rPr>
        <w:t xml:space="preserve">) в почвах, растительном покрове и водах по мере приближения к точке выброса. При этом характерно, что в пределах этой аномалии имеют место локальные процессы вторичного перераспределения этих же элементов на уровне ЛГС. </w:t>
      </w:r>
    </w:p>
    <w:p w:rsidR="00514570" w:rsidRPr="00EC135A" w:rsidRDefault="00514570" w:rsidP="0083092F">
      <w:pPr>
        <w:spacing w:line="360" w:lineRule="auto"/>
        <w:ind w:firstLine="709"/>
        <w:jc w:val="both"/>
        <w:rPr>
          <w:sz w:val="24"/>
          <w:szCs w:val="24"/>
        </w:rPr>
      </w:pPr>
    </w:p>
    <w:p w:rsidR="00E247E0" w:rsidRPr="005C56C3" w:rsidRDefault="00E3388F" w:rsidP="005C56C3">
      <w:pPr>
        <w:pStyle w:val="2"/>
      </w:pPr>
      <w:bookmarkStart w:id="79" w:name="_Toc452517069"/>
      <w:bookmarkStart w:id="80" w:name="_Toc454567496"/>
      <w:r w:rsidRPr="005C56C3">
        <w:t>4.3</w:t>
      </w:r>
      <w:r w:rsidR="00D73826" w:rsidRPr="005C56C3">
        <w:t xml:space="preserve"> </w:t>
      </w:r>
      <w:r w:rsidR="00E247E0" w:rsidRPr="005C56C3">
        <w:t xml:space="preserve">Закономерности распределения </w:t>
      </w:r>
      <w:r w:rsidR="00E247E0" w:rsidRPr="005C56C3">
        <w:rPr>
          <w:vertAlign w:val="superscript"/>
        </w:rPr>
        <w:t>137</w:t>
      </w:r>
      <w:r w:rsidR="00E247E0" w:rsidRPr="005C56C3">
        <w:t>Cs в низовьях р. Печоры</w:t>
      </w:r>
      <w:bookmarkEnd w:id="79"/>
      <w:bookmarkEnd w:id="80"/>
    </w:p>
    <w:p w:rsidR="00D73826" w:rsidRPr="00D73826" w:rsidRDefault="00D73826" w:rsidP="00D73826">
      <w:pPr>
        <w:rPr>
          <w:lang w:eastAsia="en-US"/>
        </w:rPr>
      </w:pPr>
    </w:p>
    <w:p w:rsidR="00E247E0" w:rsidRPr="00EC135A" w:rsidRDefault="00E247E0" w:rsidP="0083092F">
      <w:pPr>
        <w:spacing w:line="360" w:lineRule="auto"/>
        <w:ind w:firstLine="709"/>
        <w:jc w:val="both"/>
        <w:rPr>
          <w:sz w:val="24"/>
          <w:szCs w:val="24"/>
        </w:rPr>
      </w:pPr>
      <w:r w:rsidRPr="00EC135A">
        <w:rPr>
          <w:sz w:val="24"/>
          <w:szCs w:val="24"/>
        </w:rPr>
        <w:t xml:space="preserve">Комплекс ландшафтно-геохимических исследований, аналогичный проведенным в 2001-2002 гг в бассейне Енисея, был почти полностью повторен в 2004 году в </w:t>
      </w:r>
      <w:r w:rsidR="00010E8D">
        <w:rPr>
          <w:sz w:val="24"/>
          <w:szCs w:val="24"/>
        </w:rPr>
        <w:t>низовьях</w:t>
      </w:r>
      <w:r w:rsidRPr="00EC135A">
        <w:rPr>
          <w:sz w:val="24"/>
          <w:szCs w:val="24"/>
        </w:rPr>
        <w:t xml:space="preserve"> р</w:t>
      </w:r>
      <w:r w:rsidR="00010E8D">
        <w:rPr>
          <w:sz w:val="24"/>
          <w:szCs w:val="24"/>
        </w:rPr>
        <w:t>.</w:t>
      </w:r>
      <w:r w:rsidRPr="00EC135A">
        <w:rPr>
          <w:sz w:val="24"/>
          <w:szCs w:val="24"/>
        </w:rPr>
        <w:t xml:space="preserve"> Печоры, </w:t>
      </w:r>
      <w:r w:rsidR="00010E8D">
        <w:rPr>
          <w:sz w:val="24"/>
          <w:szCs w:val="24"/>
        </w:rPr>
        <w:t xml:space="preserve">бассейн </w:t>
      </w:r>
      <w:r w:rsidRPr="00EC135A">
        <w:rPr>
          <w:sz w:val="24"/>
          <w:szCs w:val="24"/>
        </w:rPr>
        <w:t>котор</w:t>
      </w:r>
      <w:r w:rsidR="00010E8D">
        <w:rPr>
          <w:sz w:val="24"/>
          <w:szCs w:val="24"/>
        </w:rPr>
        <w:t>ой</w:t>
      </w:r>
      <w:r w:rsidRPr="00EC135A">
        <w:rPr>
          <w:sz w:val="24"/>
          <w:szCs w:val="24"/>
        </w:rPr>
        <w:t xml:space="preserve"> благодаря низкой освоенности может рассматриваться в качестве эталона ненарушенных экосистем Северной Европы, что и нашло отражение в ряде международных проектов, где этот район был задействован для изучения природных процессов в дельтах северных рек [</w:t>
      </w:r>
      <w:r w:rsidRPr="00B171DE">
        <w:rPr>
          <w:color w:val="000000"/>
          <w:sz w:val="24"/>
          <w:szCs w:val="24"/>
          <w:lang w:bidi="en-US"/>
        </w:rPr>
        <w:t>Резолюция международного Печорского симпозиума</w:t>
      </w:r>
      <w:r w:rsidRPr="00EC135A">
        <w:rPr>
          <w:color w:val="000000"/>
          <w:sz w:val="24"/>
          <w:szCs w:val="24"/>
          <w:lang w:bidi="en-US"/>
        </w:rPr>
        <w:t xml:space="preserve"> http://ib.komisc.ru/add/old/t/ru/ir/vt/00-38/08.html.</w:t>
      </w:r>
      <w:r w:rsidRPr="00EC135A">
        <w:rPr>
          <w:sz w:val="24"/>
          <w:szCs w:val="24"/>
        </w:rPr>
        <w:t xml:space="preserve">]. </w:t>
      </w:r>
    </w:p>
    <w:p w:rsidR="00E247E0" w:rsidRPr="00EC135A" w:rsidRDefault="00E247E0" w:rsidP="0083092F">
      <w:pPr>
        <w:spacing w:line="360" w:lineRule="auto"/>
        <w:ind w:firstLine="709"/>
        <w:jc w:val="both"/>
        <w:rPr>
          <w:sz w:val="24"/>
          <w:szCs w:val="24"/>
        </w:rPr>
      </w:pPr>
      <w:r w:rsidRPr="00EC135A">
        <w:rPr>
          <w:sz w:val="24"/>
          <w:szCs w:val="24"/>
        </w:rPr>
        <w:t>Задачей наших исследований</w:t>
      </w:r>
      <w:r w:rsidR="00010E8D">
        <w:rPr>
          <w:sz w:val="24"/>
          <w:szCs w:val="24"/>
        </w:rPr>
        <w:t xml:space="preserve"> </w:t>
      </w:r>
      <w:r w:rsidRPr="00EC135A">
        <w:rPr>
          <w:sz w:val="24"/>
          <w:szCs w:val="24"/>
        </w:rPr>
        <w:t>явилось продолжение исследований геохимических процессов в поймах северных рек</w:t>
      </w:r>
      <w:r w:rsidR="00010E8D">
        <w:rPr>
          <w:sz w:val="24"/>
          <w:szCs w:val="24"/>
        </w:rPr>
        <w:t>,</w:t>
      </w:r>
      <w:r w:rsidRPr="00EC135A">
        <w:rPr>
          <w:sz w:val="24"/>
          <w:szCs w:val="24"/>
        </w:rPr>
        <w:t xml:space="preserve"> начатое ранее на </w:t>
      </w:r>
      <w:r w:rsidR="00010E8D">
        <w:rPr>
          <w:sz w:val="24"/>
          <w:szCs w:val="24"/>
        </w:rPr>
        <w:t xml:space="preserve">р. </w:t>
      </w:r>
      <w:r w:rsidRPr="00EC135A">
        <w:rPr>
          <w:sz w:val="24"/>
          <w:szCs w:val="24"/>
        </w:rPr>
        <w:t>Енисе</w:t>
      </w:r>
      <w:r w:rsidR="00010E8D">
        <w:rPr>
          <w:sz w:val="24"/>
          <w:szCs w:val="24"/>
        </w:rPr>
        <w:t>й</w:t>
      </w:r>
      <w:r w:rsidRPr="00EC135A">
        <w:rPr>
          <w:sz w:val="24"/>
          <w:szCs w:val="24"/>
        </w:rPr>
        <w:t xml:space="preserve">. Цель работы состояла в изучении пространственной специфики распределения радионуклидов цезия в террасовых и пойменных ландшафтах на разном удалении от морской акватории </w:t>
      </w:r>
      <w:r w:rsidR="00010E8D">
        <w:rPr>
          <w:sz w:val="24"/>
          <w:szCs w:val="24"/>
        </w:rPr>
        <w:t>для</w:t>
      </w:r>
      <w:r w:rsidRPr="00EC135A">
        <w:rPr>
          <w:sz w:val="24"/>
          <w:szCs w:val="24"/>
        </w:rPr>
        <w:t xml:space="preserve"> сопоставления региональных меридиональных и ландшафтных (на уровне элементарных геохимических ландшафтов) закономерностей вторичного распределения </w:t>
      </w:r>
      <w:r w:rsidRPr="00EC135A">
        <w:rPr>
          <w:sz w:val="24"/>
          <w:szCs w:val="24"/>
          <w:vertAlign w:val="superscript"/>
        </w:rPr>
        <w:t>137</w:t>
      </w:r>
      <w:r w:rsidRPr="00EC135A">
        <w:rPr>
          <w:sz w:val="24"/>
          <w:szCs w:val="24"/>
          <w:lang w:val="en-US"/>
        </w:rPr>
        <w:t>Cs</w:t>
      </w:r>
      <w:r w:rsidRPr="00EC135A">
        <w:rPr>
          <w:sz w:val="24"/>
          <w:szCs w:val="24"/>
        </w:rPr>
        <w:t xml:space="preserve"> глобальных выпадений</w:t>
      </w:r>
      <w:r w:rsidR="00015CCE" w:rsidRPr="00015CCE">
        <w:rPr>
          <w:sz w:val="24"/>
          <w:szCs w:val="24"/>
        </w:rPr>
        <w:t>.</w:t>
      </w:r>
      <w:r w:rsidRPr="00EC135A">
        <w:rPr>
          <w:sz w:val="24"/>
          <w:szCs w:val="24"/>
        </w:rPr>
        <w:t xml:space="preserve"> </w:t>
      </w:r>
    </w:p>
    <w:p w:rsidR="00E247E0" w:rsidRPr="00360234" w:rsidRDefault="00B14417" w:rsidP="005C56C3">
      <w:pPr>
        <w:pStyle w:val="3"/>
        <w:rPr>
          <w:lang w:val="ru-RU"/>
        </w:rPr>
      </w:pPr>
      <w:bookmarkStart w:id="81" w:name="_Toc452517070"/>
      <w:bookmarkStart w:id="82" w:name="_Toc454567497"/>
      <w:r w:rsidRPr="00360234">
        <w:rPr>
          <w:lang w:val="ru-RU"/>
        </w:rPr>
        <w:t>4.</w:t>
      </w:r>
      <w:r w:rsidR="00E3388F" w:rsidRPr="00360234">
        <w:rPr>
          <w:lang w:val="ru-RU"/>
        </w:rPr>
        <w:t>3</w:t>
      </w:r>
      <w:r w:rsidRPr="00360234">
        <w:rPr>
          <w:lang w:val="ru-RU"/>
        </w:rPr>
        <w:t>.1</w:t>
      </w:r>
      <w:r w:rsidR="00E247E0" w:rsidRPr="00360234">
        <w:rPr>
          <w:lang w:val="ru-RU"/>
        </w:rPr>
        <w:t xml:space="preserve"> Районы работ и методы исследований</w:t>
      </w:r>
      <w:bookmarkEnd w:id="81"/>
      <w:bookmarkEnd w:id="82"/>
    </w:p>
    <w:p w:rsidR="00B14417" w:rsidRPr="00B14417" w:rsidRDefault="00B14417" w:rsidP="00B14417">
      <w:pPr>
        <w:spacing w:line="360" w:lineRule="auto"/>
        <w:ind w:firstLine="709"/>
        <w:jc w:val="center"/>
        <w:rPr>
          <w:b/>
          <w:bCs/>
          <w:sz w:val="24"/>
          <w:szCs w:val="24"/>
        </w:rPr>
      </w:pPr>
    </w:p>
    <w:p w:rsidR="00E247E0" w:rsidRPr="00EC135A" w:rsidRDefault="00E247E0" w:rsidP="00D73826">
      <w:pPr>
        <w:spacing w:line="360" w:lineRule="auto"/>
        <w:ind w:firstLine="709"/>
        <w:jc w:val="both"/>
        <w:rPr>
          <w:sz w:val="24"/>
          <w:szCs w:val="24"/>
        </w:rPr>
      </w:pPr>
      <w:r w:rsidRPr="00EC135A">
        <w:rPr>
          <w:sz w:val="24"/>
          <w:szCs w:val="24"/>
        </w:rPr>
        <w:t>Река Печора занимает второе место среди рек Европейской части России по водности, уступая лишь Волге. Ее средний годовой расход воды равен 4100 м</w:t>
      </w:r>
      <w:r w:rsidR="00010E8D">
        <w:rPr>
          <w:sz w:val="24"/>
          <w:szCs w:val="24"/>
          <w:vertAlign w:val="superscript"/>
        </w:rPr>
        <w:t>2</w:t>
      </w:r>
      <w:r w:rsidRPr="00EC135A">
        <w:rPr>
          <w:sz w:val="24"/>
          <w:szCs w:val="24"/>
        </w:rPr>
        <w:t>/сек, что соответствует модулю стока 12,5 л/сек км</w:t>
      </w:r>
      <w:r w:rsidR="00010E8D">
        <w:rPr>
          <w:sz w:val="24"/>
          <w:szCs w:val="24"/>
          <w:vertAlign w:val="superscript"/>
        </w:rPr>
        <w:t>2</w:t>
      </w:r>
      <w:r w:rsidRPr="00EC135A">
        <w:rPr>
          <w:sz w:val="24"/>
          <w:szCs w:val="24"/>
        </w:rPr>
        <w:t>. Водный режим Печоры характеризуется высоким весенним половодьем, во время которого подъемы уровня воды достигают 6-11 м над меженью. Летом наблюдается низкая межень, прерываемая изредка дождевыми паводками. Дельта и устье, занимающие площадь около 15 тыс. км</w:t>
      </w:r>
      <w:r w:rsidR="00010E8D">
        <w:rPr>
          <w:sz w:val="24"/>
          <w:szCs w:val="24"/>
          <w:vertAlign w:val="superscript"/>
        </w:rPr>
        <w:t>2</w:t>
      </w:r>
      <w:r w:rsidRPr="00EC135A">
        <w:rPr>
          <w:sz w:val="24"/>
          <w:szCs w:val="24"/>
        </w:rPr>
        <w:t xml:space="preserve">, практически не затронуты индустриальной деятельностью и характеризуются незначительным развитием сельского хозяйства. Дельта р. Печора представляет собой обширную заболоченную равнину (шириной 50 км), расчлененную блуждающим руслом на многочисленные острова. Встречаются останцы бывшей морской равнины в виде песчаных холмов и песчаные дюны высотой 8 – 11 м, покрытые разреженным березовым криволесьем и вейниковыми лугами. Пойма реки высотой 4,5-7 м над меженным урезом воды. </w:t>
      </w:r>
      <w:r w:rsidR="001B2FCA">
        <w:rPr>
          <w:sz w:val="24"/>
          <w:szCs w:val="24"/>
        </w:rPr>
        <w:t>П</w:t>
      </w:r>
      <w:r w:rsidRPr="00EC135A">
        <w:rPr>
          <w:sz w:val="24"/>
          <w:szCs w:val="24"/>
        </w:rPr>
        <w:t xml:space="preserve">ротоки </w:t>
      </w:r>
      <w:r w:rsidR="001B2FCA">
        <w:rPr>
          <w:sz w:val="24"/>
          <w:szCs w:val="24"/>
        </w:rPr>
        <w:t xml:space="preserve">реки </w:t>
      </w:r>
      <w:r w:rsidRPr="00EC135A">
        <w:rPr>
          <w:sz w:val="24"/>
          <w:szCs w:val="24"/>
        </w:rPr>
        <w:t xml:space="preserve">меандрируют, разрушая старые массивы и формируя на их месте низкую гривистую, заросшую ивняком, сегментированную пойму шириной до 1 км и высотой до 3,5 –4 м над урезом. На прирусловой пойме </w:t>
      </w:r>
      <w:r w:rsidR="00C17EB8">
        <w:rPr>
          <w:sz w:val="24"/>
          <w:szCs w:val="24"/>
        </w:rPr>
        <w:t>произрастают</w:t>
      </w:r>
      <w:r w:rsidRPr="00EC135A">
        <w:rPr>
          <w:sz w:val="24"/>
          <w:szCs w:val="24"/>
        </w:rPr>
        <w:t xml:space="preserve"> хвощево-разнотравные ивняки, незадернованные побочни занимают интервал высот до 1,7 м над урезом, которые на отметках более 5 м сменяются ольхово-ивовыми лесами. Чистые ольховники распространены только на дюнах с высотой над урезом более 7 – 8 м</w:t>
      </w:r>
      <w:r w:rsidR="00C17EB8">
        <w:rPr>
          <w:sz w:val="24"/>
          <w:szCs w:val="24"/>
        </w:rPr>
        <w:t>. Н</w:t>
      </w:r>
      <w:r w:rsidRPr="00EC135A">
        <w:rPr>
          <w:sz w:val="24"/>
          <w:szCs w:val="24"/>
        </w:rPr>
        <w:t xml:space="preserve">а </w:t>
      </w:r>
      <w:r w:rsidR="00C17EB8">
        <w:rPr>
          <w:sz w:val="24"/>
          <w:szCs w:val="24"/>
        </w:rPr>
        <w:t xml:space="preserve">террасах </w:t>
      </w:r>
      <w:r w:rsidRPr="00EC135A">
        <w:rPr>
          <w:sz w:val="24"/>
          <w:szCs w:val="24"/>
        </w:rPr>
        <w:t xml:space="preserve">высотой более 9 – 11 м они в свою очередь сменяются лиственично-ольховыми редколесьями. Эти уровни не затопляются, тогда как почти вся остальная пойма (в пределах распространения ивняков) заливается регулярно (1 раз в 2 – 4 года), но на короткий срок (не более 5 суток). На удаленных от русла тыловых участках поймы выделяются гряды высокого уровня (3 – 6 м) с вейниковыми и осоко-хвощевыми лугами и участки понижений (менее 3 м от уреза), с заболоченными кустарниками и осоковыми лугами. В прирусловой части развиты пойменные дерновые глееватые почвы, которые сменяются в центральной части дерново-луговыми глеевыми почвами. Низкую пойму и депрессии занимают иловато-торфянисто глеевые почвы </w:t>
      </w:r>
      <w:r w:rsidR="008E2CF8" w:rsidRPr="008E2CF8">
        <w:rPr>
          <w:sz w:val="24"/>
          <w:szCs w:val="24"/>
        </w:rPr>
        <w:t>[</w:t>
      </w:r>
      <w:r w:rsidR="00C17EB8" w:rsidRPr="00C17EB8">
        <w:rPr>
          <w:bCs/>
          <w:sz w:val="24"/>
          <w:szCs w:val="24"/>
        </w:rPr>
        <w:t>Русанова</w:t>
      </w:r>
      <w:r w:rsidR="00C17EB8">
        <w:rPr>
          <w:bCs/>
          <w:sz w:val="24"/>
          <w:szCs w:val="24"/>
        </w:rPr>
        <w:t xml:space="preserve"> и др., 2013</w:t>
      </w:r>
      <w:r w:rsidR="008E2CF8" w:rsidRPr="008E2CF8">
        <w:rPr>
          <w:bCs/>
          <w:sz w:val="24"/>
          <w:szCs w:val="24"/>
        </w:rPr>
        <w:t>]</w:t>
      </w:r>
      <w:r w:rsidR="00C17EB8">
        <w:rPr>
          <w:sz w:val="24"/>
          <w:szCs w:val="24"/>
        </w:rPr>
        <w:t>.</w:t>
      </w:r>
      <w:r w:rsidRPr="00EC135A">
        <w:rPr>
          <w:sz w:val="24"/>
          <w:szCs w:val="24"/>
        </w:rPr>
        <w:t xml:space="preserve"> </w:t>
      </w:r>
    </w:p>
    <w:p w:rsidR="00E247E0" w:rsidRPr="00EC135A" w:rsidRDefault="00E247E0" w:rsidP="0083092F">
      <w:pPr>
        <w:spacing w:line="360" w:lineRule="auto"/>
        <w:ind w:firstLine="709"/>
        <w:jc w:val="both"/>
        <w:rPr>
          <w:sz w:val="24"/>
          <w:szCs w:val="24"/>
        </w:rPr>
      </w:pPr>
      <w:r w:rsidRPr="00EC135A">
        <w:rPr>
          <w:sz w:val="24"/>
          <w:szCs w:val="24"/>
        </w:rPr>
        <w:t>Ключевые участки в долине р. Печоры были расположены в зоне южной тундры и лесотундры в начале дельты (п. Б. Сопка, г. Нарьян-Мар, о-ва</w:t>
      </w:r>
      <w:r w:rsidR="00C17EB8">
        <w:rPr>
          <w:sz w:val="24"/>
          <w:szCs w:val="24"/>
        </w:rPr>
        <w:t xml:space="preserve"> Кермундей и Ёкушанский), а так</w:t>
      </w:r>
      <w:r w:rsidRPr="00EC135A">
        <w:rPr>
          <w:sz w:val="24"/>
          <w:szCs w:val="24"/>
        </w:rPr>
        <w:t>же в средней (п. Юшино,) и нижней (м. Болванский</w:t>
      </w:r>
      <w:r w:rsidR="00C17EB8">
        <w:rPr>
          <w:sz w:val="24"/>
          <w:szCs w:val="24"/>
        </w:rPr>
        <w:t>, образцы отобраны Н.Г. Украинцевой</w:t>
      </w:r>
      <w:r w:rsidRPr="00EC135A">
        <w:rPr>
          <w:sz w:val="24"/>
          <w:szCs w:val="24"/>
        </w:rPr>
        <w:t xml:space="preserve">) ее частях. </w:t>
      </w:r>
    </w:p>
    <w:p w:rsidR="00E247E0" w:rsidRPr="00EC135A" w:rsidRDefault="00E247E0" w:rsidP="0083092F">
      <w:pPr>
        <w:spacing w:line="360" w:lineRule="auto"/>
        <w:ind w:firstLine="709"/>
        <w:jc w:val="both"/>
        <w:rPr>
          <w:sz w:val="24"/>
          <w:szCs w:val="24"/>
        </w:rPr>
      </w:pPr>
      <w:r w:rsidRPr="00EC135A">
        <w:rPr>
          <w:sz w:val="24"/>
          <w:szCs w:val="24"/>
        </w:rPr>
        <w:t>Схема расположения мест обследования с заложением ландшафтно-геохимических профилей и от</w:t>
      </w:r>
      <w:r w:rsidR="00F6645A">
        <w:rPr>
          <w:sz w:val="24"/>
          <w:szCs w:val="24"/>
        </w:rPr>
        <w:t xml:space="preserve">бором образцов представлена </w:t>
      </w:r>
      <w:r w:rsidR="001E589C">
        <w:rPr>
          <w:sz w:val="24"/>
          <w:szCs w:val="24"/>
        </w:rPr>
        <w:t xml:space="preserve">на </w:t>
      </w:r>
      <w:r w:rsidR="00F6645A">
        <w:rPr>
          <w:sz w:val="24"/>
          <w:szCs w:val="24"/>
        </w:rPr>
        <w:t>рисунке</w:t>
      </w:r>
      <w:r w:rsidRPr="00EC135A">
        <w:rPr>
          <w:sz w:val="24"/>
          <w:szCs w:val="24"/>
        </w:rPr>
        <w:t xml:space="preserve"> </w:t>
      </w:r>
      <w:r w:rsidR="00514570" w:rsidRPr="00514570">
        <w:rPr>
          <w:sz w:val="24"/>
          <w:szCs w:val="24"/>
        </w:rPr>
        <w:t>4.29</w:t>
      </w:r>
    </w:p>
    <w:p w:rsidR="00E247E0" w:rsidRPr="00EC135A" w:rsidRDefault="00C81C3C" w:rsidP="00ED6C5C">
      <w:pPr>
        <w:spacing w:line="360" w:lineRule="auto"/>
        <w:jc w:val="center"/>
        <w:rPr>
          <w:vanish/>
          <w:sz w:val="24"/>
          <w:szCs w:val="24"/>
        </w:rPr>
      </w:pPr>
      <w:r>
        <w:rPr>
          <w:noProof/>
          <w:vanish/>
          <w:sz w:val="24"/>
          <w:szCs w:val="24"/>
        </w:rPr>
        <w:drawing>
          <wp:inline distT="0" distB="0" distL="0" distR="0" wp14:anchorId="373C5F89" wp14:editId="2229D374">
            <wp:extent cx="5083581" cy="3314700"/>
            <wp:effectExtent l="0" t="0" r="0" b="0"/>
            <wp:docPr id="566" name="Рисунок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7"/>
                    <pic:cNvPicPr>
                      <a:picLocks noChangeAspect="1" noChangeArrowheads="1"/>
                    </pic:cNvPicPr>
                  </pic:nvPicPr>
                  <pic:blipFill>
                    <a:blip r:embed="rId103" cstate="print"/>
                    <a:srcRect/>
                    <a:stretch>
                      <a:fillRect/>
                    </a:stretch>
                  </pic:blipFill>
                  <pic:spPr bwMode="auto">
                    <a:xfrm>
                      <a:off x="0" y="0"/>
                      <a:ext cx="5088798" cy="3318102"/>
                    </a:xfrm>
                    <a:prstGeom prst="rect">
                      <a:avLst/>
                    </a:prstGeom>
                    <a:noFill/>
                    <a:ln w="9525">
                      <a:noFill/>
                      <a:miter lim="800000"/>
                      <a:headEnd/>
                      <a:tailEnd/>
                    </a:ln>
                  </pic:spPr>
                </pic:pic>
              </a:graphicData>
            </a:graphic>
          </wp:inline>
        </w:drawing>
      </w:r>
    </w:p>
    <w:p w:rsidR="00E247E0" w:rsidRPr="00EC135A" w:rsidRDefault="00514570" w:rsidP="0083092F">
      <w:pPr>
        <w:spacing w:line="360" w:lineRule="auto"/>
        <w:ind w:firstLine="709"/>
        <w:rPr>
          <w:vanish/>
        </w:rPr>
      </w:pPr>
      <w:r w:rsidRPr="003C61A2">
        <w:rPr>
          <w:sz w:val="24"/>
          <w:szCs w:val="24"/>
        </w:rPr>
        <w:t>Рисунок</w:t>
      </w:r>
      <w:r w:rsidRPr="00EC135A">
        <w:t xml:space="preserve"> </w:t>
      </w:r>
      <w:r w:rsidRPr="003C61A2">
        <w:rPr>
          <w:sz w:val="24"/>
          <w:szCs w:val="24"/>
        </w:rPr>
        <w:t>4.</w:t>
      </w:r>
      <w:r w:rsidR="00F6645A">
        <w:rPr>
          <w:sz w:val="24"/>
          <w:szCs w:val="24"/>
        </w:rPr>
        <w:t>29</w:t>
      </w:r>
      <w:r w:rsidR="00013570">
        <w:rPr>
          <w:sz w:val="24"/>
          <w:szCs w:val="24"/>
        </w:rPr>
        <w:t>.</w:t>
      </w:r>
      <w:r w:rsidR="00F6645A">
        <w:rPr>
          <w:sz w:val="24"/>
          <w:szCs w:val="24"/>
        </w:rPr>
        <w:t xml:space="preserve"> </w:t>
      </w:r>
      <w:r w:rsidR="00E247E0" w:rsidRPr="00514570">
        <w:rPr>
          <w:vanish/>
          <w:sz w:val="24"/>
          <w:szCs w:val="24"/>
        </w:rPr>
        <w:t>Расположение тестовых участков в низовьях р. Печоры</w:t>
      </w:r>
    </w:p>
    <w:p w:rsidR="00480396" w:rsidRDefault="00480396" w:rsidP="0083092F">
      <w:pPr>
        <w:spacing w:line="360" w:lineRule="auto"/>
        <w:ind w:firstLine="709"/>
        <w:jc w:val="both"/>
        <w:rPr>
          <w:sz w:val="24"/>
          <w:szCs w:val="24"/>
        </w:rPr>
      </w:pPr>
    </w:p>
    <w:p w:rsidR="00480396" w:rsidRDefault="00E247E0" w:rsidP="0083092F">
      <w:pPr>
        <w:spacing w:line="360" w:lineRule="auto"/>
        <w:ind w:firstLine="709"/>
        <w:jc w:val="both"/>
        <w:rPr>
          <w:sz w:val="24"/>
          <w:szCs w:val="24"/>
        </w:rPr>
      </w:pPr>
      <w:r w:rsidRPr="00EC135A">
        <w:rPr>
          <w:sz w:val="24"/>
          <w:szCs w:val="24"/>
        </w:rPr>
        <w:t xml:space="preserve">Полевые исследования, как и в низовьях Енисея, проводились методом ландшафтного профилирования в сочетании с геодезическим нивелированием трансекта. </w:t>
      </w:r>
      <w:r w:rsidR="00480396">
        <w:rPr>
          <w:sz w:val="24"/>
          <w:szCs w:val="24"/>
        </w:rPr>
        <w:t xml:space="preserve">В работах принимали участие Н.Г. Украинцева и В.В. Сурков (МГУ им. М.В. Ломоносова). </w:t>
      </w:r>
      <w:r w:rsidR="00480396" w:rsidRPr="00480396">
        <w:rPr>
          <w:sz w:val="24"/>
          <w:szCs w:val="24"/>
        </w:rPr>
        <w:t>На пикетах, характеризующих основные геоморфологические уровни сопряженных элементарных ландшафтов, проведено комплексное ландшафтное описание с регистрацией количественных характеристик (превышение над урезом воды, глубина и строение активного слоя, уровень грунтовых вод).</w:t>
      </w:r>
      <w:r w:rsidR="00480396">
        <w:rPr>
          <w:sz w:val="24"/>
          <w:szCs w:val="24"/>
        </w:rPr>
        <w:t xml:space="preserve"> </w:t>
      </w:r>
    </w:p>
    <w:p w:rsidR="00E247E0" w:rsidRPr="00FA1C8B" w:rsidRDefault="00E247E0" w:rsidP="0083092F">
      <w:pPr>
        <w:spacing w:line="360" w:lineRule="auto"/>
        <w:ind w:firstLine="709"/>
        <w:jc w:val="both"/>
        <w:rPr>
          <w:sz w:val="24"/>
          <w:szCs w:val="24"/>
        </w:rPr>
      </w:pPr>
      <w:r w:rsidRPr="00EC135A">
        <w:rPr>
          <w:sz w:val="24"/>
          <w:szCs w:val="24"/>
        </w:rPr>
        <w:t xml:space="preserve">Краткая характеристика обследованных ландшафтов и соответствующих им тестовых участков приведена в таблице </w:t>
      </w:r>
      <w:r w:rsidR="008045D5">
        <w:rPr>
          <w:sz w:val="24"/>
          <w:szCs w:val="24"/>
        </w:rPr>
        <w:t>4</w:t>
      </w:r>
      <w:r w:rsidRPr="00EC135A">
        <w:rPr>
          <w:sz w:val="24"/>
          <w:szCs w:val="24"/>
        </w:rPr>
        <w:t>.</w:t>
      </w:r>
      <w:r w:rsidR="008045D5">
        <w:rPr>
          <w:sz w:val="24"/>
          <w:szCs w:val="24"/>
        </w:rPr>
        <w:t>13</w:t>
      </w:r>
      <w:r w:rsidRPr="00EC135A">
        <w:rPr>
          <w:sz w:val="24"/>
          <w:szCs w:val="24"/>
        </w:rPr>
        <w:t>; схематические изображения профиля у пос. Искателей</w:t>
      </w:r>
      <w:r w:rsidR="00F6645A">
        <w:rPr>
          <w:sz w:val="24"/>
          <w:szCs w:val="24"/>
        </w:rPr>
        <w:t xml:space="preserve"> и о. Кермундей показаны на рисунках</w:t>
      </w:r>
      <w:r w:rsidRPr="00EC135A">
        <w:rPr>
          <w:sz w:val="24"/>
          <w:szCs w:val="24"/>
        </w:rPr>
        <w:t xml:space="preserve"> </w:t>
      </w:r>
      <w:r w:rsidR="00514570">
        <w:rPr>
          <w:sz w:val="24"/>
          <w:szCs w:val="24"/>
        </w:rPr>
        <w:t>4.</w:t>
      </w:r>
      <w:r w:rsidR="00F6645A">
        <w:rPr>
          <w:sz w:val="24"/>
          <w:szCs w:val="24"/>
        </w:rPr>
        <w:t>30</w:t>
      </w:r>
      <w:r w:rsidR="00514570">
        <w:rPr>
          <w:sz w:val="24"/>
          <w:szCs w:val="24"/>
        </w:rPr>
        <w:t xml:space="preserve"> и 4.</w:t>
      </w:r>
      <w:r w:rsidR="00F6645A">
        <w:rPr>
          <w:sz w:val="24"/>
          <w:szCs w:val="24"/>
        </w:rPr>
        <w:t>31</w:t>
      </w:r>
      <w:r w:rsidRPr="00EC135A">
        <w:rPr>
          <w:sz w:val="24"/>
          <w:szCs w:val="24"/>
        </w:rPr>
        <w:t xml:space="preserve">. </w:t>
      </w:r>
      <w:r w:rsidR="00480396" w:rsidRPr="00FA1C8B">
        <w:rPr>
          <w:sz w:val="24"/>
          <w:szCs w:val="24"/>
        </w:rPr>
        <w:t>Все схемы, характеризующие район работ, выполнены В.В. Сурковым.</w:t>
      </w:r>
    </w:p>
    <w:p w:rsidR="001E589C" w:rsidRPr="00EC135A" w:rsidRDefault="001E589C" w:rsidP="001E589C">
      <w:pPr>
        <w:spacing w:line="360" w:lineRule="auto"/>
        <w:rPr>
          <w:sz w:val="24"/>
          <w:szCs w:val="24"/>
        </w:rPr>
      </w:pPr>
      <w:r>
        <w:rPr>
          <w:noProof/>
          <w:sz w:val="24"/>
          <w:szCs w:val="24"/>
        </w:rPr>
        <w:drawing>
          <wp:inline distT="0" distB="0" distL="0" distR="0" wp14:anchorId="39A1C3F6" wp14:editId="0DE77E66">
            <wp:extent cx="6096000" cy="2258695"/>
            <wp:effectExtent l="19050" t="0" r="0" b="0"/>
            <wp:docPr id="13" name="Рисунок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6"/>
                    <pic:cNvPicPr>
                      <a:picLocks noChangeAspect="1" noChangeArrowheads="1"/>
                    </pic:cNvPicPr>
                  </pic:nvPicPr>
                  <pic:blipFill>
                    <a:blip r:embed="rId104" cstate="print"/>
                    <a:srcRect/>
                    <a:stretch>
                      <a:fillRect/>
                    </a:stretch>
                  </pic:blipFill>
                  <pic:spPr bwMode="auto">
                    <a:xfrm>
                      <a:off x="0" y="0"/>
                      <a:ext cx="6096000" cy="2258695"/>
                    </a:xfrm>
                    <a:prstGeom prst="rect">
                      <a:avLst/>
                    </a:prstGeom>
                    <a:noFill/>
                    <a:ln w="9525">
                      <a:noFill/>
                      <a:miter lim="800000"/>
                      <a:headEnd/>
                      <a:tailEnd/>
                    </a:ln>
                  </pic:spPr>
                </pic:pic>
              </a:graphicData>
            </a:graphic>
          </wp:inline>
        </w:drawing>
      </w:r>
    </w:p>
    <w:p w:rsidR="001E589C" w:rsidRPr="00EC135A" w:rsidRDefault="001E589C" w:rsidP="001E589C">
      <w:pPr>
        <w:spacing w:line="360" w:lineRule="auto"/>
        <w:jc w:val="center"/>
      </w:pPr>
      <w:r w:rsidRPr="00514570">
        <w:rPr>
          <w:sz w:val="24"/>
          <w:szCs w:val="24"/>
        </w:rPr>
        <w:t>Рисунок 4.30</w:t>
      </w:r>
      <w:r w:rsidR="00B7590F">
        <w:rPr>
          <w:sz w:val="24"/>
          <w:szCs w:val="24"/>
        </w:rPr>
        <w:t>.</w:t>
      </w:r>
      <w:r w:rsidRPr="00514570">
        <w:rPr>
          <w:sz w:val="24"/>
          <w:szCs w:val="24"/>
        </w:rPr>
        <w:t xml:space="preserve"> Ландшафтно-геохимический п</w:t>
      </w:r>
      <w:r w:rsidR="00480396">
        <w:rPr>
          <w:sz w:val="24"/>
          <w:szCs w:val="24"/>
        </w:rPr>
        <w:t>рофиль в районе пос. Искателей</w:t>
      </w:r>
    </w:p>
    <w:p w:rsidR="00480396" w:rsidRPr="00EC135A" w:rsidRDefault="00ED6C5C" w:rsidP="00480396">
      <w:pPr>
        <w:spacing w:line="360" w:lineRule="auto"/>
        <w:rPr>
          <w:sz w:val="2"/>
          <w:szCs w:val="2"/>
        </w:rPr>
      </w:pPr>
      <w:r>
        <w:rPr>
          <w:noProof/>
          <w:sz w:val="24"/>
          <w:szCs w:val="24"/>
        </w:rPr>
        <w:drawing>
          <wp:anchor distT="0" distB="0" distL="114300" distR="114300" simplePos="0" relativeHeight="251697152" behindDoc="0" locked="0" layoutInCell="1" allowOverlap="1" wp14:anchorId="04E8D438" wp14:editId="73220E8E">
            <wp:simplePos x="0" y="0"/>
            <wp:positionH relativeFrom="column">
              <wp:posOffset>3061970</wp:posOffset>
            </wp:positionH>
            <wp:positionV relativeFrom="paragraph">
              <wp:posOffset>55245</wp:posOffset>
            </wp:positionV>
            <wp:extent cx="2781300" cy="2202180"/>
            <wp:effectExtent l="0" t="0" r="0" b="0"/>
            <wp:wrapSquare wrapText="bothSides"/>
            <wp:docPr id="14" name="Рисунок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5"/>
                    <pic:cNvPicPr>
                      <a:picLocks noChangeAspect="1" noChangeArrowheads="1"/>
                    </pic:cNvPicPr>
                  </pic:nvPicPr>
                  <pic:blipFill>
                    <a:blip r:embed="rId105" cstate="print"/>
                    <a:srcRect/>
                    <a:stretch>
                      <a:fillRect/>
                    </a:stretch>
                  </pic:blipFill>
                  <pic:spPr bwMode="auto">
                    <a:xfrm>
                      <a:off x="0" y="0"/>
                      <a:ext cx="2781300" cy="220218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noProof/>
          <w:sz w:val="24"/>
          <w:szCs w:val="24"/>
        </w:rPr>
        <w:drawing>
          <wp:anchor distT="0" distB="0" distL="114300" distR="114300" simplePos="0" relativeHeight="251696128" behindDoc="0" locked="0" layoutInCell="1" allowOverlap="1" wp14:anchorId="7C954FD9" wp14:editId="07253830">
            <wp:simplePos x="0" y="0"/>
            <wp:positionH relativeFrom="column">
              <wp:posOffset>265430</wp:posOffset>
            </wp:positionH>
            <wp:positionV relativeFrom="paragraph">
              <wp:posOffset>55245</wp:posOffset>
            </wp:positionV>
            <wp:extent cx="2788920" cy="2227580"/>
            <wp:effectExtent l="0" t="0" r="0" b="0"/>
            <wp:wrapSquare wrapText="bothSides"/>
            <wp:docPr id="15" name="Рисунок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4"/>
                    <pic:cNvPicPr>
                      <a:picLocks noChangeAspect="1" noChangeArrowheads="1"/>
                    </pic:cNvPicPr>
                  </pic:nvPicPr>
                  <pic:blipFill>
                    <a:blip r:embed="rId106" cstate="print"/>
                    <a:srcRect/>
                    <a:stretch>
                      <a:fillRect/>
                    </a:stretch>
                  </pic:blipFill>
                  <pic:spPr bwMode="auto">
                    <a:xfrm>
                      <a:off x="0" y="0"/>
                      <a:ext cx="2788920" cy="222758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p>
    <w:p w:rsidR="00B7590F" w:rsidRDefault="00FA1C8B" w:rsidP="00480396">
      <w:pPr>
        <w:spacing w:line="360" w:lineRule="auto"/>
        <w:rPr>
          <w:b/>
        </w:rPr>
      </w:pPr>
      <w:r>
        <w:rPr>
          <w:b/>
        </w:rPr>
        <w:t xml:space="preserve">  </w:t>
      </w:r>
      <w:r w:rsidR="00ED6C5C">
        <w:rPr>
          <w:b/>
        </w:rPr>
        <w:tab/>
      </w:r>
      <w:r w:rsidR="00ED6C5C">
        <w:rPr>
          <w:b/>
        </w:rPr>
        <w:tab/>
      </w:r>
      <w:r w:rsidR="00480396" w:rsidRPr="00EC135A">
        <w:rPr>
          <w:b/>
        </w:rPr>
        <w:tab/>
      </w:r>
    </w:p>
    <w:p w:rsidR="00B7590F" w:rsidRDefault="00B7590F" w:rsidP="00480396">
      <w:pPr>
        <w:spacing w:line="360" w:lineRule="auto"/>
        <w:rPr>
          <w:b/>
        </w:rPr>
      </w:pPr>
    </w:p>
    <w:p w:rsidR="00B7590F" w:rsidRDefault="00B7590F" w:rsidP="00480396">
      <w:pPr>
        <w:spacing w:line="360" w:lineRule="auto"/>
        <w:rPr>
          <w:b/>
        </w:rPr>
      </w:pPr>
    </w:p>
    <w:p w:rsidR="00B7590F" w:rsidRDefault="00B7590F" w:rsidP="00480396">
      <w:pPr>
        <w:spacing w:line="360" w:lineRule="auto"/>
        <w:rPr>
          <w:b/>
        </w:rPr>
      </w:pPr>
    </w:p>
    <w:p w:rsidR="00B7590F" w:rsidRDefault="00B7590F" w:rsidP="00480396">
      <w:pPr>
        <w:spacing w:line="360" w:lineRule="auto"/>
        <w:rPr>
          <w:b/>
        </w:rPr>
      </w:pPr>
    </w:p>
    <w:p w:rsidR="00B7590F" w:rsidRDefault="00B7590F" w:rsidP="00480396">
      <w:pPr>
        <w:spacing w:line="360" w:lineRule="auto"/>
        <w:rPr>
          <w:b/>
        </w:rPr>
      </w:pPr>
    </w:p>
    <w:p w:rsidR="00B7590F" w:rsidRDefault="00B7590F" w:rsidP="00480396">
      <w:pPr>
        <w:spacing w:line="360" w:lineRule="auto"/>
        <w:rPr>
          <w:b/>
        </w:rPr>
      </w:pPr>
    </w:p>
    <w:p w:rsidR="00B7590F" w:rsidRDefault="00B7590F" w:rsidP="00480396">
      <w:pPr>
        <w:spacing w:line="360" w:lineRule="auto"/>
        <w:rPr>
          <w:b/>
        </w:rPr>
      </w:pPr>
    </w:p>
    <w:p w:rsidR="00480396" w:rsidRPr="00B7590F" w:rsidRDefault="00B7590F" w:rsidP="00480396">
      <w:pPr>
        <w:spacing w:line="360" w:lineRule="auto"/>
      </w:pPr>
      <w:r w:rsidRPr="00B7590F">
        <w:tab/>
      </w:r>
      <w:r w:rsidRPr="00B7590F">
        <w:tab/>
      </w:r>
      <w:r w:rsidRPr="00B7590F">
        <w:tab/>
      </w:r>
      <w:r w:rsidR="00480396" w:rsidRPr="00B7590F">
        <w:tab/>
      </w:r>
      <w:r w:rsidR="00ED6C5C" w:rsidRPr="00B7590F">
        <w:t>А</w:t>
      </w:r>
      <w:r w:rsidR="00480396" w:rsidRPr="00B7590F">
        <w:tab/>
      </w:r>
      <w:r w:rsidR="00480396" w:rsidRPr="00B7590F">
        <w:tab/>
      </w:r>
      <w:r w:rsidR="00480396" w:rsidRPr="00B7590F">
        <w:tab/>
      </w:r>
      <w:r w:rsidR="00480396" w:rsidRPr="00B7590F">
        <w:tab/>
      </w:r>
      <w:r w:rsidR="00480396" w:rsidRPr="00B7590F">
        <w:tab/>
      </w:r>
      <w:r w:rsidR="00480396" w:rsidRPr="00B7590F">
        <w:tab/>
        <w:t>Б</w:t>
      </w:r>
    </w:p>
    <w:p w:rsidR="001E589C" w:rsidRDefault="00480396" w:rsidP="00480396">
      <w:pPr>
        <w:spacing w:line="360" w:lineRule="auto"/>
        <w:jc w:val="center"/>
        <w:rPr>
          <w:sz w:val="24"/>
          <w:szCs w:val="24"/>
        </w:rPr>
      </w:pPr>
      <w:r w:rsidRPr="009B6614">
        <w:rPr>
          <w:sz w:val="24"/>
          <w:szCs w:val="24"/>
        </w:rPr>
        <w:t>Рисунок 4.3</w:t>
      </w:r>
      <w:r>
        <w:rPr>
          <w:sz w:val="24"/>
          <w:szCs w:val="24"/>
        </w:rPr>
        <w:t>1</w:t>
      </w:r>
      <w:r w:rsidR="00B7590F">
        <w:rPr>
          <w:sz w:val="24"/>
          <w:szCs w:val="24"/>
        </w:rPr>
        <w:t>.</w:t>
      </w:r>
      <w:r w:rsidRPr="009B6614">
        <w:rPr>
          <w:sz w:val="24"/>
          <w:szCs w:val="24"/>
        </w:rPr>
        <w:t xml:space="preserve"> Схе</w:t>
      </w:r>
      <w:r w:rsidR="00B7590F">
        <w:rPr>
          <w:sz w:val="24"/>
          <w:szCs w:val="24"/>
        </w:rPr>
        <w:t xml:space="preserve">матические карты о. Кермундей: </w:t>
      </w:r>
      <w:r w:rsidRPr="009B6614">
        <w:rPr>
          <w:sz w:val="24"/>
          <w:szCs w:val="24"/>
          <w:lang w:val="en-US"/>
        </w:rPr>
        <w:t>A</w:t>
      </w:r>
      <w:r w:rsidR="00B7590F">
        <w:rPr>
          <w:sz w:val="24"/>
          <w:szCs w:val="24"/>
        </w:rPr>
        <w:t xml:space="preserve"> - топография; </w:t>
      </w:r>
      <w:r w:rsidRPr="009B6614">
        <w:rPr>
          <w:sz w:val="24"/>
          <w:szCs w:val="24"/>
        </w:rPr>
        <w:t xml:space="preserve">Б – литология </w:t>
      </w:r>
    </w:p>
    <w:p w:rsidR="001E589C" w:rsidRPr="00EC135A" w:rsidRDefault="001E589C" w:rsidP="0083092F">
      <w:pPr>
        <w:spacing w:line="360" w:lineRule="auto"/>
        <w:ind w:firstLine="709"/>
        <w:jc w:val="both"/>
        <w:rPr>
          <w:sz w:val="24"/>
          <w:szCs w:val="24"/>
        </w:rPr>
      </w:pPr>
    </w:p>
    <w:p w:rsidR="00E247E0" w:rsidRPr="00EC135A" w:rsidRDefault="00E247E0" w:rsidP="0083092F">
      <w:pPr>
        <w:spacing w:line="360" w:lineRule="auto"/>
        <w:ind w:firstLine="709"/>
        <w:rPr>
          <w:rFonts w:ascii="Calibri" w:hAnsi="Calibri"/>
          <w:sz w:val="24"/>
          <w:szCs w:val="24"/>
        </w:rPr>
        <w:sectPr w:rsidR="00E247E0" w:rsidRPr="00EC135A" w:rsidSect="00EA7259">
          <w:pgSz w:w="11906" w:h="16838"/>
          <w:pgMar w:top="1134" w:right="567" w:bottom="1134" w:left="1418" w:header="709" w:footer="709" w:gutter="0"/>
          <w:cols w:space="708"/>
          <w:titlePg/>
          <w:docGrid w:linePitch="360"/>
        </w:sectPr>
      </w:pPr>
    </w:p>
    <w:p w:rsidR="00E247E0" w:rsidRPr="00BD74B6" w:rsidRDefault="00E247E0" w:rsidP="00BD74B6">
      <w:pPr>
        <w:spacing w:line="276" w:lineRule="auto"/>
        <w:rPr>
          <w:sz w:val="24"/>
          <w:szCs w:val="24"/>
        </w:rPr>
      </w:pPr>
      <w:r w:rsidRPr="00BD74B6">
        <w:rPr>
          <w:sz w:val="24"/>
          <w:szCs w:val="24"/>
        </w:rPr>
        <w:t xml:space="preserve">Таблица </w:t>
      </w:r>
      <w:r w:rsidR="008045D5" w:rsidRPr="00BD74B6">
        <w:rPr>
          <w:sz w:val="24"/>
          <w:szCs w:val="24"/>
        </w:rPr>
        <w:t>4.13.</w:t>
      </w:r>
      <w:r w:rsidRPr="00BD74B6">
        <w:rPr>
          <w:sz w:val="24"/>
          <w:szCs w:val="24"/>
        </w:rPr>
        <w:t xml:space="preserve"> Краткая характеристика ландшафтов тестовых участков</w:t>
      </w:r>
    </w:p>
    <w:tbl>
      <w:tblPr>
        <w:tblW w:w="14884" w:type="dxa"/>
        <w:tblInd w:w="-1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356"/>
        <w:gridCol w:w="993"/>
        <w:gridCol w:w="2693"/>
        <w:gridCol w:w="5670"/>
        <w:gridCol w:w="1054"/>
        <w:gridCol w:w="1276"/>
        <w:gridCol w:w="1842"/>
      </w:tblGrid>
      <w:tr w:rsidR="00E247E0" w:rsidRPr="00BD74B6" w:rsidTr="00BD74B6">
        <w:tc>
          <w:tcPr>
            <w:tcW w:w="1356"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bCs/>
                <w:sz w:val="24"/>
                <w:szCs w:val="24"/>
              </w:rPr>
              <w:t>Местоположение</w:t>
            </w:r>
          </w:p>
        </w:tc>
        <w:tc>
          <w:tcPr>
            <w:tcW w:w="993"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sz w:val="24"/>
                <w:szCs w:val="24"/>
              </w:rPr>
              <w:t>Индекс тестовых участков</w:t>
            </w:r>
          </w:p>
        </w:tc>
        <w:tc>
          <w:tcPr>
            <w:tcW w:w="2693"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bCs/>
                <w:sz w:val="24"/>
                <w:szCs w:val="24"/>
              </w:rPr>
              <w:t>Геоморфологическое положение</w:t>
            </w:r>
          </w:p>
        </w:tc>
        <w:tc>
          <w:tcPr>
            <w:tcW w:w="5670"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bCs/>
                <w:sz w:val="24"/>
                <w:szCs w:val="24"/>
              </w:rPr>
              <w:t>Почвенно-растительный покров</w:t>
            </w:r>
          </w:p>
        </w:tc>
        <w:tc>
          <w:tcPr>
            <w:tcW w:w="1054"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bCs/>
                <w:sz w:val="24"/>
                <w:szCs w:val="24"/>
              </w:rPr>
              <w:t>Относительная высота м</w:t>
            </w:r>
          </w:p>
        </w:tc>
        <w:tc>
          <w:tcPr>
            <w:tcW w:w="1276"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bCs/>
                <w:sz w:val="24"/>
                <w:szCs w:val="24"/>
              </w:rPr>
              <w:t>Глубина активного слоя, см</w:t>
            </w:r>
          </w:p>
        </w:tc>
        <w:tc>
          <w:tcPr>
            <w:tcW w:w="1842" w:type="dxa"/>
            <w:tcBorders>
              <w:bottom w:val="single" w:sz="4" w:space="0" w:color="auto"/>
            </w:tcBorders>
            <w:tcMar>
              <w:left w:w="28" w:type="dxa"/>
              <w:right w:w="28" w:type="dxa"/>
            </w:tcMar>
          </w:tcPr>
          <w:p w:rsidR="00E247E0" w:rsidRPr="00BD74B6" w:rsidRDefault="00E247E0" w:rsidP="00BD74B6">
            <w:pPr>
              <w:spacing w:line="276" w:lineRule="auto"/>
              <w:jc w:val="center"/>
              <w:rPr>
                <w:bCs/>
                <w:sz w:val="24"/>
                <w:szCs w:val="24"/>
              </w:rPr>
            </w:pPr>
            <w:r w:rsidRPr="00BD74B6">
              <w:rPr>
                <w:bCs/>
                <w:sz w:val="24"/>
                <w:szCs w:val="24"/>
              </w:rPr>
              <w:t>Глубина почвенных разрезов, см</w:t>
            </w:r>
          </w:p>
        </w:tc>
      </w:tr>
      <w:tr w:rsidR="00B7590F" w:rsidRPr="00BD74B6" w:rsidTr="00BD74B6">
        <w:tc>
          <w:tcPr>
            <w:tcW w:w="1356" w:type="dxa"/>
            <w:tcBorders>
              <w:bottom w:val="single" w:sz="4" w:space="0" w:color="auto"/>
            </w:tcBorders>
            <w:tcMar>
              <w:left w:w="28" w:type="dxa"/>
              <w:right w:w="28" w:type="dxa"/>
            </w:tcMar>
          </w:tcPr>
          <w:p w:rsidR="00B7590F" w:rsidRPr="00BD74B6" w:rsidRDefault="00B7590F" w:rsidP="00BD74B6">
            <w:pPr>
              <w:spacing w:line="276" w:lineRule="auto"/>
              <w:jc w:val="center"/>
              <w:rPr>
                <w:bCs/>
                <w:sz w:val="24"/>
                <w:szCs w:val="24"/>
              </w:rPr>
            </w:pPr>
            <w:r w:rsidRPr="00BD74B6">
              <w:rPr>
                <w:bCs/>
                <w:sz w:val="24"/>
                <w:szCs w:val="24"/>
              </w:rPr>
              <w:t>1</w:t>
            </w:r>
          </w:p>
        </w:tc>
        <w:tc>
          <w:tcPr>
            <w:tcW w:w="993" w:type="dxa"/>
            <w:tcBorders>
              <w:bottom w:val="single" w:sz="4" w:space="0" w:color="auto"/>
            </w:tcBorders>
            <w:tcMar>
              <w:left w:w="28" w:type="dxa"/>
              <w:right w:w="28" w:type="dxa"/>
            </w:tcMar>
          </w:tcPr>
          <w:p w:rsidR="00B7590F" w:rsidRPr="00BD74B6" w:rsidRDefault="00B7590F" w:rsidP="00BD74B6">
            <w:pPr>
              <w:spacing w:line="276" w:lineRule="auto"/>
              <w:jc w:val="center"/>
              <w:rPr>
                <w:sz w:val="24"/>
                <w:szCs w:val="24"/>
              </w:rPr>
            </w:pPr>
            <w:r w:rsidRPr="00BD74B6">
              <w:rPr>
                <w:sz w:val="24"/>
                <w:szCs w:val="24"/>
              </w:rPr>
              <w:t>2</w:t>
            </w:r>
          </w:p>
        </w:tc>
        <w:tc>
          <w:tcPr>
            <w:tcW w:w="2693" w:type="dxa"/>
            <w:tcBorders>
              <w:bottom w:val="single" w:sz="4" w:space="0" w:color="auto"/>
            </w:tcBorders>
            <w:tcMar>
              <w:left w:w="28" w:type="dxa"/>
              <w:right w:w="28" w:type="dxa"/>
            </w:tcMar>
          </w:tcPr>
          <w:p w:rsidR="00B7590F" w:rsidRPr="00BD74B6" w:rsidRDefault="00B7590F" w:rsidP="00BD74B6">
            <w:pPr>
              <w:spacing w:line="276" w:lineRule="auto"/>
              <w:jc w:val="center"/>
              <w:rPr>
                <w:bCs/>
                <w:sz w:val="24"/>
                <w:szCs w:val="24"/>
              </w:rPr>
            </w:pPr>
            <w:r w:rsidRPr="00BD74B6">
              <w:rPr>
                <w:bCs/>
                <w:sz w:val="24"/>
                <w:szCs w:val="24"/>
              </w:rPr>
              <w:t>3</w:t>
            </w:r>
          </w:p>
        </w:tc>
        <w:tc>
          <w:tcPr>
            <w:tcW w:w="5670" w:type="dxa"/>
            <w:tcBorders>
              <w:bottom w:val="single" w:sz="4" w:space="0" w:color="auto"/>
            </w:tcBorders>
            <w:tcMar>
              <w:left w:w="28" w:type="dxa"/>
              <w:right w:w="28" w:type="dxa"/>
            </w:tcMar>
          </w:tcPr>
          <w:p w:rsidR="00B7590F" w:rsidRPr="00BD74B6" w:rsidRDefault="00B7590F" w:rsidP="00BD74B6">
            <w:pPr>
              <w:spacing w:line="276" w:lineRule="auto"/>
              <w:jc w:val="center"/>
              <w:rPr>
                <w:sz w:val="24"/>
                <w:szCs w:val="24"/>
              </w:rPr>
            </w:pPr>
            <w:r w:rsidRPr="00BD74B6">
              <w:rPr>
                <w:sz w:val="24"/>
                <w:szCs w:val="24"/>
              </w:rPr>
              <w:t>4</w:t>
            </w:r>
          </w:p>
        </w:tc>
        <w:tc>
          <w:tcPr>
            <w:tcW w:w="1054" w:type="dxa"/>
            <w:tcBorders>
              <w:bottom w:val="single" w:sz="4" w:space="0" w:color="auto"/>
            </w:tcBorders>
            <w:tcMar>
              <w:left w:w="28" w:type="dxa"/>
              <w:right w:w="28" w:type="dxa"/>
            </w:tcMar>
          </w:tcPr>
          <w:p w:rsidR="00B7590F" w:rsidRPr="00BD74B6" w:rsidRDefault="00B7590F" w:rsidP="00BD74B6">
            <w:pPr>
              <w:spacing w:line="276" w:lineRule="auto"/>
              <w:jc w:val="center"/>
              <w:rPr>
                <w:sz w:val="24"/>
                <w:szCs w:val="24"/>
              </w:rPr>
            </w:pPr>
            <w:r w:rsidRPr="00BD74B6">
              <w:rPr>
                <w:sz w:val="24"/>
                <w:szCs w:val="24"/>
              </w:rPr>
              <w:t>5</w:t>
            </w:r>
          </w:p>
        </w:tc>
        <w:tc>
          <w:tcPr>
            <w:tcW w:w="1276" w:type="dxa"/>
            <w:tcBorders>
              <w:bottom w:val="single" w:sz="4" w:space="0" w:color="auto"/>
            </w:tcBorders>
            <w:tcMar>
              <w:left w:w="28" w:type="dxa"/>
              <w:right w:w="28" w:type="dxa"/>
            </w:tcMar>
          </w:tcPr>
          <w:p w:rsidR="00B7590F" w:rsidRPr="00BD74B6" w:rsidRDefault="00B7590F" w:rsidP="00BD74B6">
            <w:pPr>
              <w:spacing w:line="276" w:lineRule="auto"/>
              <w:jc w:val="center"/>
              <w:rPr>
                <w:sz w:val="24"/>
                <w:szCs w:val="24"/>
              </w:rPr>
            </w:pPr>
            <w:r w:rsidRPr="00BD74B6">
              <w:rPr>
                <w:sz w:val="24"/>
                <w:szCs w:val="24"/>
              </w:rPr>
              <w:t>6</w:t>
            </w:r>
          </w:p>
        </w:tc>
        <w:tc>
          <w:tcPr>
            <w:tcW w:w="1842" w:type="dxa"/>
            <w:tcBorders>
              <w:bottom w:val="single" w:sz="4" w:space="0" w:color="auto"/>
            </w:tcBorders>
            <w:tcMar>
              <w:left w:w="28" w:type="dxa"/>
              <w:right w:w="28" w:type="dxa"/>
            </w:tcMar>
          </w:tcPr>
          <w:p w:rsidR="00B7590F" w:rsidRPr="00BD74B6" w:rsidRDefault="00B7590F" w:rsidP="00BD74B6">
            <w:pPr>
              <w:spacing w:line="276" w:lineRule="auto"/>
              <w:jc w:val="center"/>
              <w:rPr>
                <w:bCs/>
                <w:sz w:val="24"/>
                <w:szCs w:val="24"/>
              </w:rPr>
            </w:pPr>
            <w:r w:rsidRPr="00BD74B6">
              <w:rPr>
                <w:bCs/>
                <w:sz w:val="24"/>
                <w:szCs w:val="24"/>
              </w:rPr>
              <w:t>7</w:t>
            </w:r>
          </w:p>
        </w:tc>
      </w:tr>
      <w:tr w:rsidR="00E247E0" w:rsidRPr="00BD74B6" w:rsidTr="00BD74B6">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rPr>
            </w:pPr>
            <w:r w:rsidRPr="00BD74B6">
              <w:rPr>
                <w:bCs/>
                <w:sz w:val="24"/>
                <w:szCs w:val="24"/>
              </w:rPr>
              <w:t xml:space="preserve">мыс Болванский, 3,5 км южнее устья Печоры </w:t>
            </w:r>
          </w:p>
        </w:tc>
        <w:tc>
          <w:tcPr>
            <w:tcW w:w="993"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lang w:val="en-US"/>
              </w:rPr>
            </w:pPr>
            <w:r w:rsidRPr="00BD74B6">
              <w:rPr>
                <w:sz w:val="24"/>
                <w:szCs w:val="24"/>
              </w:rPr>
              <w:t>А</w:t>
            </w:r>
            <w:r w:rsidRPr="00BD74B6">
              <w:rPr>
                <w:sz w:val="24"/>
                <w:szCs w:val="24"/>
                <w:lang w:val="de-DE"/>
              </w:rPr>
              <w:t>3p</w:t>
            </w:r>
          </w:p>
        </w:tc>
        <w:tc>
          <w:tcPr>
            <w:tcW w:w="2693"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rPr>
            </w:pPr>
            <w:r w:rsidRPr="00BD74B6">
              <w:rPr>
                <w:bCs/>
                <w:sz w:val="24"/>
                <w:szCs w:val="24"/>
                <w:lang w:val="en-US"/>
              </w:rPr>
              <w:t xml:space="preserve">III </w:t>
            </w:r>
            <w:r w:rsidRPr="00BD74B6">
              <w:rPr>
                <w:bCs/>
                <w:sz w:val="24"/>
                <w:szCs w:val="24"/>
              </w:rPr>
              <w:t>морская терраса, водораздел</w:t>
            </w:r>
          </w:p>
        </w:tc>
        <w:tc>
          <w:tcPr>
            <w:tcW w:w="5670"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lang w:val="de-DE"/>
              </w:rPr>
            </w:pPr>
            <w:r w:rsidRPr="00BD74B6">
              <w:rPr>
                <w:sz w:val="24"/>
                <w:szCs w:val="24"/>
              </w:rPr>
              <w:t xml:space="preserve">Полигональная кустарничково-лишайниковая тундра, торфяно-глеевая суглинистая почва </w:t>
            </w:r>
          </w:p>
        </w:tc>
        <w:tc>
          <w:tcPr>
            <w:tcW w:w="1054"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jc w:val="center"/>
              <w:rPr>
                <w:sz w:val="24"/>
                <w:szCs w:val="24"/>
              </w:rPr>
            </w:pPr>
            <w:r w:rsidRPr="00BD74B6">
              <w:rPr>
                <w:sz w:val="24"/>
                <w:szCs w:val="24"/>
              </w:rPr>
              <w:t>н/о</w:t>
            </w:r>
          </w:p>
        </w:tc>
        <w:tc>
          <w:tcPr>
            <w:tcW w:w="1276"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jc w:val="center"/>
              <w:rPr>
                <w:sz w:val="24"/>
                <w:szCs w:val="24"/>
                <w:lang w:val="en-US"/>
              </w:rPr>
            </w:pPr>
            <w:r w:rsidRPr="00BD74B6">
              <w:rPr>
                <w:sz w:val="24"/>
                <w:szCs w:val="24"/>
                <w:lang w:val="en-US"/>
              </w:rPr>
              <w:t>110</w:t>
            </w:r>
          </w:p>
        </w:tc>
        <w:tc>
          <w:tcPr>
            <w:tcW w:w="1842"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jc w:val="center"/>
              <w:rPr>
                <w:bCs/>
                <w:sz w:val="24"/>
                <w:szCs w:val="24"/>
                <w:lang w:val="en-US"/>
              </w:rPr>
            </w:pPr>
            <w:r w:rsidRPr="00BD74B6">
              <w:rPr>
                <w:bCs/>
                <w:sz w:val="24"/>
                <w:szCs w:val="24"/>
                <w:lang w:val="en-US"/>
              </w:rPr>
              <w:t>120</w:t>
            </w:r>
          </w:p>
        </w:tc>
      </w:tr>
      <w:tr w:rsidR="00E247E0" w:rsidRPr="00BD74B6" w:rsidTr="00BD74B6">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lang w:val="en-US"/>
              </w:rPr>
            </w:pPr>
            <w:r w:rsidRPr="00BD74B6">
              <w:rPr>
                <w:sz w:val="24"/>
                <w:szCs w:val="24"/>
              </w:rPr>
              <w:t>А</w:t>
            </w:r>
            <w:r w:rsidRPr="00BD74B6">
              <w:rPr>
                <w:sz w:val="24"/>
                <w:szCs w:val="24"/>
                <w:lang w:val="en-US"/>
              </w:rPr>
              <w:t>11</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Склон террасы</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 xml:space="preserve">Кустарниковая тундра, торфяная почва на погребенной торфяно-глеевой.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н/о</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&gt;180 cm</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180</w:t>
            </w:r>
          </w:p>
        </w:tc>
      </w:tr>
      <w:tr w:rsidR="00E247E0" w:rsidRPr="00BD74B6" w:rsidTr="00BD74B6">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П1/</w:t>
            </w:r>
            <w:r w:rsidRPr="00BD74B6">
              <w:rPr>
                <w:sz w:val="24"/>
                <w:szCs w:val="24"/>
                <w:lang w:val="en-US"/>
              </w:rPr>
              <w:t>P</w:t>
            </w:r>
            <w:r w:rsidRPr="00BD74B6">
              <w:rPr>
                <w:sz w:val="24"/>
                <w:szCs w:val="24"/>
              </w:rPr>
              <w:t>1</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Плоское поднятие на уступе аллювиально-морской части поймы</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 xml:space="preserve">Полигональная кустарничково-лишайниковая тундра, лишайниковый полигон на перегнойно-глеевой почве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н/о</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lang w:val="en-US"/>
              </w:rPr>
            </w:pPr>
            <w:r w:rsidRPr="00BD74B6">
              <w:rPr>
                <w:sz w:val="24"/>
                <w:szCs w:val="24"/>
                <w:lang w:val="en-US"/>
              </w:rPr>
              <w:t>80</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30</w:t>
            </w:r>
          </w:p>
        </w:tc>
      </w:tr>
      <w:tr w:rsidR="00E247E0" w:rsidRPr="00BD74B6" w:rsidTr="00BD74B6">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lang w:val="en-US"/>
              </w:rPr>
            </w:pPr>
            <w:r w:rsidRPr="00BD74B6">
              <w:rPr>
                <w:sz w:val="24"/>
                <w:szCs w:val="24"/>
              </w:rPr>
              <w:t>П2/</w:t>
            </w:r>
            <w:r w:rsidRPr="00BD74B6">
              <w:rPr>
                <w:sz w:val="24"/>
                <w:szCs w:val="24"/>
                <w:lang w:val="en-US"/>
              </w:rPr>
              <w:t>P2</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Межгривное понижение на прирусловой части поймы</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 xml:space="preserve">Заросли ивы на хвощево-вейниково-осоковом кочковатом лугу, перегнойно-болотная почва с погребенным перегнойно-торфяным горизонтом.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н/о</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30</w:t>
            </w:r>
          </w:p>
        </w:tc>
      </w:tr>
      <w:tr w:rsidR="00E247E0" w:rsidRPr="00BD74B6" w:rsidTr="00BD74B6">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rPr>
            </w:pPr>
            <w:r w:rsidRPr="00BD74B6">
              <w:rPr>
                <w:bCs/>
                <w:sz w:val="24"/>
                <w:szCs w:val="24"/>
              </w:rPr>
              <w:t xml:space="preserve">Нижняя часть дельты, у п. Юшино </w:t>
            </w: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sz w:val="24"/>
                <w:szCs w:val="24"/>
              </w:rPr>
              <w:t>Юш</w:t>
            </w:r>
            <w:r w:rsidRPr="00BD74B6">
              <w:rPr>
                <w:sz w:val="24"/>
                <w:szCs w:val="24"/>
                <w:lang w:val="en-US"/>
              </w:rPr>
              <w:t>1/Yu1</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 xml:space="preserve">Низкая ледниково-морская терраса, плоское поднятие </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Кустарничковая полигональная лишайниковая тундра, торфяно-глеевая почва на суглинистых отложениях с щебнем</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lang w:val="en-US"/>
              </w:rPr>
            </w:pPr>
            <w:r w:rsidRPr="00BD74B6">
              <w:rPr>
                <w:sz w:val="24"/>
                <w:szCs w:val="24"/>
                <w:lang w:val="en-US"/>
              </w:rPr>
              <w:t>10.2</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sz w:val="24"/>
                <w:szCs w:val="24"/>
              </w:rPr>
              <w:t>&gt;90 cm</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70</w:t>
            </w:r>
          </w:p>
        </w:tc>
      </w:tr>
      <w:tr w:rsidR="00E247E0" w:rsidRPr="00BD74B6" w:rsidTr="00BD74B6">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sz w:val="24"/>
                <w:szCs w:val="24"/>
              </w:rPr>
              <w:t>Юш2/</w:t>
            </w:r>
            <w:r w:rsidRPr="00BD74B6">
              <w:rPr>
                <w:sz w:val="24"/>
                <w:szCs w:val="24"/>
                <w:lang w:val="en-US"/>
              </w:rPr>
              <w:t>Yu2</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Там же, бровка высокой террасы</w:t>
            </w:r>
            <w:r w:rsidRPr="00BD74B6">
              <w:rPr>
                <w:bCs/>
                <w:sz w:val="24"/>
                <w:szCs w:val="24"/>
              </w:rPr>
              <w:t xml:space="preserve"> </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Кустарничковая полигональная сфагново-лишайниковая тундра на перегнойно-торфяно-глеевой почве на суглинистых отложениях</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7.90</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42</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45</w:t>
            </w:r>
          </w:p>
        </w:tc>
      </w:tr>
      <w:tr w:rsidR="00E247E0" w:rsidRPr="00BD74B6" w:rsidTr="00BD74B6">
        <w:tc>
          <w:tcPr>
            <w:tcW w:w="1356"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lang w:val="en-US"/>
              </w:rPr>
            </w:pPr>
            <w:r w:rsidRPr="00BD74B6">
              <w:rPr>
                <w:bCs/>
                <w:sz w:val="24"/>
                <w:szCs w:val="24"/>
              </w:rPr>
              <w:t>Нижняя</w:t>
            </w:r>
            <w:r w:rsidRPr="00BD74B6">
              <w:rPr>
                <w:bCs/>
                <w:sz w:val="24"/>
                <w:szCs w:val="24"/>
                <w:lang w:val="en-US"/>
              </w:rPr>
              <w:t xml:space="preserve"> </w:t>
            </w:r>
            <w:r w:rsidRPr="00BD74B6">
              <w:rPr>
                <w:bCs/>
                <w:sz w:val="24"/>
                <w:szCs w:val="24"/>
              </w:rPr>
              <w:t>дельта</w:t>
            </w:r>
            <w:r w:rsidRPr="00BD74B6">
              <w:rPr>
                <w:bCs/>
                <w:sz w:val="24"/>
                <w:szCs w:val="24"/>
                <w:lang w:val="en-US"/>
              </w:rPr>
              <w:t xml:space="preserve">, </w:t>
            </w:r>
            <w:r w:rsidRPr="00BD74B6">
              <w:rPr>
                <w:bCs/>
                <w:sz w:val="24"/>
                <w:szCs w:val="24"/>
              </w:rPr>
              <w:t>о</w:t>
            </w:r>
            <w:r w:rsidRPr="00BD74B6">
              <w:rPr>
                <w:bCs/>
                <w:sz w:val="24"/>
                <w:szCs w:val="24"/>
                <w:lang w:val="en-US"/>
              </w:rPr>
              <w:t xml:space="preserve">. </w:t>
            </w:r>
            <w:r w:rsidRPr="00BD74B6">
              <w:rPr>
                <w:bCs/>
                <w:sz w:val="24"/>
                <w:szCs w:val="24"/>
              </w:rPr>
              <w:t>Глубокий</w:t>
            </w: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bCs/>
                <w:sz w:val="24"/>
                <w:szCs w:val="24"/>
              </w:rPr>
              <w:t>Гл</w:t>
            </w:r>
            <w:r w:rsidRPr="00BD74B6">
              <w:rPr>
                <w:bCs/>
                <w:sz w:val="24"/>
                <w:szCs w:val="24"/>
                <w:lang w:val="en-US"/>
              </w:rPr>
              <w:t>1/GL1</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 xml:space="preserve">Фронтальная часть острова напротив пос. Юшино </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Ивняк хвощево-вейниково-таволговый на аллювиальной слоистой дерново-грунтово-глеевой легкосуглинистой почве на суглинистом аллювии</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1.5</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125</w:t>
            </w:r>
          </w:p>
        </w:tc>
      </w:tr>
      <w:tr w:rsidR="00E247E0" w:rsidRPr="00BD74B6" w:rsidTr="00BD74B6">
        <w:tc>
          <w:tcPr>
            <w:tcW w:w="1356"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rPr>
            </w:pPr>
            <w:r w:rsidRPr="00BD74B6">
              <w:rPr>
                <w:sz w:val="24"/>
                <w:szCs w:val="24"/>
              </w:rPr>
              <w:t>Средняя дельта, 300 м от пос. Искатели</w:t>
            </w: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НМ3/</w:t>
            </w:r>
            <w:r w:rsidRPr="00BD74B6">
              <w:rPr>
                <w:sz w:val="24"/>
                <w:szCs w:val="24"/>
                <w:lang w:val="en-US"/>
              </w:rPr>
              <w:t>NM</w:t>
            </w:r>
            <w:r w:rsidRPr="00BD74B6">
              <w:rPr>
                <w:sz w:val="24"/>
                <w:szCs w:val="24"/>
              </w:rPr>
              <w:t>3</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 xml:space="preserve">Первая надпойменная терраса, 11,6 </w:t>
            </w:r>
            <w:r w:rsidRPr="00BD74B6">
              <w:rPr>
                <w:sz w:val="24"/>
                <w:szCs w:val="24"/>
                <w:lang w:val="en-US"/>
              </w:rPr>
              <w:t>m</w:t>
            </w:r>
            <w:r w:rsidRPr="00BD74B6">
              <w:rPr>
                <w:sz w:val="24"/>
                <w:szCs w:val="24"/>
              </w:rPr>
              <w:t xml:space="preserve"> над урезом воды</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Березово-лиственичный лес лишайниково-моховой на дерново-слабоподзолистой почве на погребенной перегнойно-подзолистой иллювиально-железистой песчаной почве на пылевато-песчаном аллювии</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9.2</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&gt;140 cm</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120</w:t>
            </w:r>
          </w:p>
        </w:tc>
      </w:tr>
    </w:tbl>
    <w:p w:rsidR="00BD74B6" w:rsidRDefault="00BD74B6"/>
    <w:tbl>
      <w:tblPr>
        <w:tblW w:w="14884" w:type="dxa"/>
        <w:tblInd w:w="-1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356"/>
        <w:gridCol w:w="993"/>
        <w:gridCol w:w="2693"/>
        <w:gridCol w:w="5670"/>
        <w:gridCol w:w="1054"/>
        <w:gridCol w:w="1276"/>
        <w:gridCol w:w="1842"/>
      </w:tblGrid>
      <w:tr w:rsidR="00BD74B6" w:rsidRPr="00BD74B6" w:rsidTr="00BD74B6">
        <w:tc>
          <w:tcPr>
            <w:tcW w:w="1356" w:type="dxa"/>
            <w:tcBorders>
              <w:top w:val="single" w:sz="4" w:space="0" w:color="auto"/>
              <w:left w:val="single" w:sz="4" w:space="0" w:color="auto"/>
              <w:bottom w:val="single" w:sz="4" w:space="0" w:color="auto"/>
              <w:right w:val="single" w:sz="4" w:space="0" w:color="auto"/>
            </w:tcBorders>
            <w:tcMar>
              <w:left w:w="28" w:type="dxa"/>
              <w:right w:w="28" w:type="dxa"/>
            </w:tcMar>
          </w:tcPr>
          <w:p w:rsidR="00BD74B6" w:rsidRPr="00BD74B6" w:rsidRDefault="00BD74B6" w:rsidP="00BD74B6">
            <w:pPr>
              <w:jc w:val="center"/>
              <w:rPr>
                <w:sz w:val="24"/>
                <w:szCs w:val="24"/>
                <w:lang w:val="en-US"/>
              </w:rPr>
            </w:pPr>
            <w:r w:rsidRPr="00BD74B6">
              <w:rPr>
                <w:sz w:val="24"/>
                <w:szCs w:val="24"/>
                <w:lang w:val="en-US"/>
              </w:rPr>
              <w:t>1</w:t>
            </w:r>
          </w:p>
        </w:tc>
        <w:tc>
          <w:tcPr>
            <w:tcW w:w="993" w:type="dxa"/>
            <w:tcBorders>
              <w:top w:val="single" w:sz="4" w:space="0" w:color="auto"/>
              <w:left w:val="single" w:sz="4" w:space="0" w:color="auto"/>
              <w:bottom w:val="single" w:sz="4" w:space="0" w:color="auto"/>
              <w:right w:val="single" w:sz="4" w:space="0" w:color="auto"/>
            </w:tcBorders>
          </w:tcPr>
          <w:p w:rsidR="00BD74B6" w:rsidRPr="00BD74B6" w:rsidRDefault="00BD74B6" w:rsidP="00BD74B6">
            <w:pPr>
              <w:jc w:val="center"/>
              <w:rPr>
                <w:bCs/>
                <w:sz w:val="24"/>
                <w:szCs w:val="24"/>
              </w:rPr>
            </w:pPr>
            <w:r w:rsidRPr="00BD74B6">
              <w:rPr>
                <w:bCs/>
                <w:sz w:val="24"/>
                <w:szCs w:val="24"/>
              </w:rPr>
              <w:t>2</w:t>
            </w:r>
          </w:p>
        </w:tc>
        <w:tc>
          <w:tcPr>
            <w:tcW w:w="2693" w:type="dxa"/>
            <w:tcBorders>
              <w:top w:val="single" w:sz="4" w:space="0" w:color="auto"/>
              <w:left w:val="single" w:sz="4" w:space="0" w:color="auto"/>
              <w:bottom w:val="single" w:sz="4" w:space="0" w:color="auto"/>
              <w:right w:val="single" w:sz="4" w:space="0" w:color="auto"/>
            </w:tcBorders>
          </w:tcPr>
          <w:p w:rsidR="00BD74B6" w:rsidRPr="00BD74B6" w:rsidRDefault="00BD74B6" w:rsidP="00BD74B6">
            <w:pPr>
              <w:jc w:val="center"/>
              <w:rPr>
                <w:bCs/>
                <w:sz w:val="24"/>
                <w:szCs w:val="24"/>
              </w:rPr>
            </w:pPr>
            <w:r w:rsidRPr="00BD74B6">
              <w:rPr>
                <w:bCs/>
                <w:sz w:val="24"/>
                <w:szCs w:val="24"/>
              </w:rPr>
              <w:t>3</w:t>
            </w:r>
          </w:p>
        </w:tc>
        <w:tc>
          <w:tcPr>
            <w:tcW w:w="5670" w:type="dxa"/>
            <w:tcBorders>
              <w:top w:val="single" w:sz="4" w:space="0" w:color="auto"/>
              <w:left w:val="single" w:sz="4" w:space="0" w:color="auto"/>
              <w:bottom w:val="single" w:sz="4" w:space="0" w:color="auto"/>
              <w:right w:val="single" w:sz="4" w:space="0" w:color="auto"/>
            </w:tcBorders>
          </w:tcPr>
          <w:p w:rsidR="00BD74B6" w:rsidRPr="00BD74B6" w:rsidRDefault="00BD74B6" w:rsidP="00BD74B6">
            <w:pPr>
              <w:jc w:val="center"/>
              <w:rPr>
                <w:sz w:val="24"/>
                <w:szCs w:val="24"/>
              </w:rPr>
            </w:pPr>
            <w:r w:rsidRPr="00BD74B6">
              <w:rPr>
                <w:sz w:val="24"/>
                <w:szCs w:val="24"/>
              </w:rPr>
              <w:t>4</w:t>
            </w:r>
          </w:p>
        </w:tc>
        <w:tc>
          <w:tcPr>
            <w:tcW w:w="1054" w:type="dxa"/>
            <w:tcBorders>
              <w:top w:val="single" w:sz="4" w:space="0" w:color="auto"/>
              <w:left w:val="single" w:sz="4" w:space="0" w:color="auto"/>
              <w:bottom w:val="single" w:sz="4" w:space="0" w:color="auto"/>
              <w:right w:val="single" w:sz="4" w:space="0" w:color="auto"/>
            </w:tcBorders>
          </w:tcPr>
          <w:p w:rsidR="00BD74B6" w:rsidRPr="00BD74B6" w:rsidRDefault="00BD74B6" w:rsidP="00BD74B6">
            <w:pPr>
              <w:jc w:val="center"/>
              <w:rPr>
                <w:bCs/>
                <w:sz w:val="24"/>
                <w:szCs w:val="24"/>
                <w:lang w:val="en-US"/>
              </w:rPr>
            </w:pPr>
            <w:r w:rsidRPr="00BD74B6">
              <w:rPr>
                <w:bCs/>
                <w:sz w:val="24"/>
                <w:szCs w:val="24"/>
                <w:lang w:val="en-US"/>
              </w:rPr>
              <w:t>5</w:t>
            </w:r>
          </w:p>
        </w:tc>
        <w:tc>
          <w:tcPr>
            <w:tcW w:w="1276" w:type="dxa"/>
            <w:tcBorders>
              <w:top w:val="single" w:sz="4" w:space="0" w:color="auto"/>
              <w:left w:val="single" w:sz="4" w:space="0" w:color="auto"/>
              <w:bottom w:val="single" w:sz="4" w:space="0" w:color="auto"/>
              <w:right w:val="single" w:sz="4" w:space="0" w:color="auto"/>
            </w:tcBorders>
          </w:tcPr>
          <w:p w:rsidR="00BD74B6" w:rsidRPr="00BD74B6" w:rsidRDefault="00BD74B6" w:rsidP="00BD74B6">
            <w:pPr>
              <w:jc w:val="center"/>
              <w:rPr>
                <w:bCs/>
                <w:sz w:val="24"/>
                <w:szCs w:val="24"/>
              </w:rPr>
            </w:pPr>
            <w:r w:rsidRPr="00BD74B6">
              <w:rPr>
                <w:bCs/>
                <w:sz w:val="24"/>
                <w:szCs w:val="24"/>
              </w:rPr>
              <w:t>6</w:t>
            </w:r>
          </w:p>
        </w:tc>
        <w:tc>
          <w:tcPr>
            <w:tcW w:w="1842" w:type="dxa"/>
            <w:tcBorders>
              <w:top w:val="single" w:sz="4" w:space="0" w:color="auto"/>
              <w:left w:val="single" w:sz="4" w:space="0" w:color="auto"/>
              <w:bottom w:val="single" w:sz="4" w:space="0" w:color="auto"/>
              <w:right w:val="single" w:sz="4" w:space="0" w:color="auto"/>
            </w:tcBorders>
          </w:tcPr>
          <w:p w:rsidR="00BD74B6" w:rsidRPr="00BD74B6" w:rsidRDefault="00BD74B6" w:rsidP="00BD74B6">
            <w:pPr>
              <w:jc w:val="center"/>
              <w:rPr>
                <w:bCs/>
                <w:sz w:val="24"/>
                <w:szCs w:val="24"/>
              </w:rPr>
            </w:pPr>
            <w:r w:rsidRPr="00BD74B6">
              <w:rPr>
                <w:bCs/>
                <w:sz w:val="24"/>
                <w:szCs w:val="24"/>
              </w:rPr>
              <w:t>7</w:t>
            </w:r>
          </w:p>
        </w:tc>
      </w:tr>
      <w:tr w:rsidR="00E247E0" w:rsidRPr="00BD74B6" w:rsidTr="00BD74B6">
        <w:tc>
          <w:tcPr>
            <w:tcW w:w="1356"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bCs/>
                <w:sz w:val="24"/>
                <w:szCs w:val="24"/>
              </w:rPr>
              <w:t>НМ6/</w:t>
            </w:r>
            <w:r w:rsidRPr="00BD74B6">
              <w:rPr>
                <w:bCs/>
                <w:sz w:val="24"/>
                <w:szCs w:val="24"/>
                <w:lang w:val="en-US"/>
              </w:rPr>
              <w:t>NM6</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Обнажение первой надпойменной террасы высотой 4,1-4,3 м над урезом воды</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Эоловые пески, перекрывающие погребенную фрагментарно выраженную торфянисто-подзолистая почва на песчаном древнем аллювии</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10.4</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&gt;4 m</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125</w:t>
            </w:r>
          </w:p>
        </w:tc>
      </w:tr>
      <w:tr w:rsidR="00E247E0" w:rsidRPr="00BD74B6" w:rsidTr="00B7590F">
        <w:tc>
          <w:tcPr>
            <w:tcW w:w="1356" w:type="dxa"/>
            <w:tcBorders>
              <w:top w:val="single" w:sz="4" w:space="0" w:color="auto"/>
              <w:left w:val="nil"/>
              <w:bottom w:val="single" w:sz="4" w:space="0" w:color="auto"/>
              <w:right w:val="nil"/>
            </w:tcBorders>
            <w:tcMar>
              <w:left w:w="28" w:type="dxa"/>
              <w:right w:w="28" w:type="dxa"/>
            </w:tcMar>
          </w:tcPr>
          <w:p w:rsidR="00E247E0" w:rsidRPr="00BD74B6" w:rsidRDefault="00E247E0" w:rsidP="00BD74B6">
            <w:pPr>
              <w:widowControl/>
              <w:autoSpaceDE/>
              <w:autoSpaceDN/>
              <w:adjustRightInd/>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bCs/>
                <w:sz w:val="24"/>
                <w:szCs w:val="24"/>
              </w:rPr>
              <w:t>НМ4/</w:t>
            </w:r>
            <w:r w:rsidRPr="00BD74B6">
              <w:rPr>
                <w:bCs/>
                <w:sz w:val="24"/>
                <w:szCs w:val="24"/>
                <w:lang w:val="en-US"/>
              </w:rPr>
              <w:t>NM4</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Межгривное лого</w:t>
            </w:r>
            <w:r w:rsidR="00C947F8">
              <w:rPr>
                <w:bCs/>
                <w:sz w:val="24"/>
                <w:szCs w:val="24"/>
              </w:rPr>
              <w:t>-</w:t>
            </w:r>
            <w:r w:rsidRPr="00BD74B6">
              <w:rPr>
                <w:bCs/>
                <w:sz w:val="24"/>
                <w:szCs w:val="24"/>
              </w:rPr>
              <w:t>образное понижение на молодой пойме 50-120 м шириной (на месте бывшего рукава)</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Заросли ивняка осоково-разнотравного на слоистой супесчаной аллювиальной почве</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1.0</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30</w:t>
            </w:r>
          </w:p>
        </w:tc>
      </w:tr>
      <w:tr w:rsidR="00E247E0" w:rsidRPr="00BD74B6" w:rsidTr="00B7590F">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rPr>
            </w:pPr>
            <w:r w:rsidRPr="00BD74B6">
              <w:rPr>
                <w:bCs/>
                <w:sz w:val="24"/>
                <w:szCs w:val="24"/>
              </w:rPr>
              <w:t>Там же, береговая пойма</w:t>
            </w: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bCs/>
                <w:sz w:val="24"/>
                <w:szCs w:val="24"/>
              </w:rPr>
              <w:t>НМ5/</w:t>
            </w:r>
            <w:r w:rsidRPr="00BD74B6">
              <w:rPr>
                <w:bCs/>
                <w:sz w:val="24"/>
                <w:szCs w:val="24"/>
                <w:lang w:val="en-US"/>
              </w:rPr>
              <w:t>NM5</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 xml:space="preserve">Прирусловой вал на низкой пойме </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 xml:space="preserve">Кустарник ивы с пионерными видами разнотравья на слаборазвитой дерновой слоистой песчаной пове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2.2-3.2</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50</w:t>
            </w:r>
          </w:p>
        </w:tc>
      </w:tr>
      <w:tr w:rsidR="00E247E0" w:rsidRPr="00BD74B6" w:rsidTr="00B7590F">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Межгривное понижение</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bCs/>
                <w:sz w:val="24"/>
                <w:szCs w:val="24"/>
              </w:rPr>
              <w:t xml:space="preserve">Разнотравно-осоковый мокрый луг с хвощем на иловато-глеевой почве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0.8-1.1</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50</w:t>
            </w:r>
          </w:p>
        </w:tc>
      </w:tr>
      <w:tr w:rsidR="00E247E0" w:rsidRPr="00BD74B6" w:rsidTr="00B7590F">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bCs/>
                <w:sz w:val="24"/>
                <w:szCs w:val="24"/>
              </w:rPr>
            </w:pPr>
            <w:r w:rsidRPr="00BD74B6">
              <w:rPr>
                <w:sz w:val="24"/>
                <w:szCs w:val="24"/>
              </w:rPr>
              <w:t xml:space="preserve">Средняя часть дельты, о. Екушанский </w:t>
            </w: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lang w:val="en-US"/>
              </w:rPr>
            </w:pPr>
            <w:r w:rsidRPr="00BD74B6">
              <w:rPr>
                <w:sz w:val="24"/>
                <w:szCs w:val="24"/>
              </w:rPr>
              <w:t>ЕК</w:t>
            </w:r>
            <w:r w:rsidRPr="00BD74B6">
              <w:rPr>
                <w:sz w:val="24"/>
                <w:szCs w:val="24"/>
                <w:lang w:val="en-US"/>
              </w:rPr>
              <w:t>2/EK2</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lang w:val="en-US"/>
              </w:rPr>
            </w:pPr>
            <w:r w:rsidRPr="00BD74B6">
              <w:rPr>
                <w:sz w:val="24"/>
                <w:szCs w:val="24"/>
              </w:rPr>
              <w:t>Обнажение</w:t>
            </w:r>
            <w:r w:rsidRPr="00BD74B6">
              <w:rPr>
                <w:sz w:val="24"/>
                <w:szCs w:val="24"/>
                <w:lang w:val="en-US"/>
              </w:rPr>
              <w:t xml:space="preserve"> </w:t>
            </w:r>
            <w:r w:rsidRPr="00BD74B6">
              <w:rPr>
                <w:sz w:val="24"/>
                <w:szCs w:val="24"/>
              </w:rPr>
              <w:t>средней</w:t>
            </w:r>
            <w:r w:rsidRPr="00BD74B6">
              <w:rPr>
                <w:sz w:val="24"/>
                <w:szCs w:val="24"/>
                <w:lang w:val="en-US"/>
              </w:rPr>
              <w:t xml:space="preserve"> </w:t>
            </w:r>
            <w:r w:rsidRPr="00BD74B6">
              <w:rPr>
                <w:sz w:val="24"/>
                <w:szCs w:val="24"/>
              </w:rPr>
              <w:t>поймы</w:t>
            </w:r>
            <w:r w:rsidRPr="00BD74B6">
              <w:rPr>
                <w:sz w:val="24"/>
                <w:szCs w:val="24"/>
                <w:lang w:val="en-US"/>
              </w:rPr>
              <w:t xml:space="preserve"> </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Изреженный разнотравно-злаковый покров (ПП= 10%), аллювиальная песчаная почва на слоистом супесчано-суглинистом аллювии.</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3-4.5</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66</w:t>
            </w:r>
          </w:p>
        </w:tc>
      </w:tr>
      <w:tr w:rsidR="00E247E0" w:rsidRPr="00BD74B6" w:rsidTr="00B7590F">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lang w:val="en-US"/>
              </w:rPr>
            </w:pPr>
            <w:r w:rsidRPr="00BD74B6">
              <w:rPr>
                <w:sz w:val="24"/>
                <w:szCs w:val="24"/>
              </w:rPr>
              <w:t>ЕК1/</w:t>
            </w:r>
            <w:r w:rsidRPr="00BD74B6">
              <w:rPr>
                <w:sz w:val="24"/>
                <w:szCs w:val="24"/>
                <w:lang w:val="en-US"/>
              </w:rPr>
              <w:t>EK1</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Обнажение низкой поймы</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Разнотравно-злаковый луг на аллювиальной дерновой песчаной почве на погребенной перегнойно-глеевой, ниже которой погребенная торфяно-глеевая иловатая почва</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4-5</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190</w:t>
            </w:r>
          </w:p>
        </w:tc>
      </w:tr>
      <w:tr w:rsidR="00E247E0" w:rsidRPr="00BD74B6" w:rsidTr="00B7590F">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rPr>
            </w:pPr>
            <w:r w:rsidRPr="00BD74B6">
              <w:rPr>
                <w:sz w:val="24"/>
                <w:szCs w:val="24"/>
              </w:rPr>
              <w:t>Средняя дельта, о. Кермундей</w:t>
            </w: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КМ3/KM3</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Прирусловая грива на высокой пойме</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Высокоствольный хвощевый ивняк на примитивной аллювиальной слабодерновой  песчаной слоистой почве на песчаном аллювии</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sz w:val="24"/>
                <w:szCs w:val="24"/>
                <w:lang w:val="en-US"/>
              </w:rPr>
              <w:t>3,90</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90</w:t>
            </w:r>
          </w:p>
        </w:tc>
      </w:tr>
      <w:tr w:rsidR="00E247E0" w:rsidRPr="00BD74B6" w:rsidTr="00B7590F">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lang w:val="en-US"/>
              </w:rPr>
            </w:pPr>
            <w:r w:rsidRPr="00BD74B6">
              <w:rPr>
                <w:sz w:val="24"/>
                <w:szCs w:val="24"/>
              </w:rPr>
              <w:t>КМ6/</w:t>
            </w:r>
            <w:r w:rsidRPr="00BD74B6">
              <w:rPr>
                <w:sz w:val="24"/>
                <w:szCs w:val="24"/>
                <w:lang w:val="en-US"/>
              </w:rPr>
              <w:t>KM6</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Пойма среднего уровня</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rPr>
            </w:pPr>
            <w:r w:rsidRPr="00BD74B6">
              <w:rPr>
                <w:sz w:val="24"/>
                <w:szCs w:val="24"/>
              </w:rPr>
              <w:t xml:space="preserve">Высокий ивняк с ольхой, разнотравно-бобово-злаковый на аллювиальной дерновой легкосуглинистой почве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lang w:val="en-US"/>
              </w:rPr>
            </w:pPr>
            <w:r w:rsidRPr="00BD74B6">
              <w:rPr>
                <w:bCs/>
                <w:sz w:val="24"/>
                <w:szCs w:val="24"/>
                <w:lang w:val="en-US"/>
              </w:rPr>
              <w:t>3.54</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90</w:t>
            </w:r>
          </w:p>
        </w:tc>
      </w:tr>
      <w:tr w:rsidR="00E247E0" w:rsidRPr="00BD74B6" w:rsidTr="00B7590F">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BD74B6">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BD74B6">
            <w:pPr>
              <w:spacing w:line="276" w:lineRule="auto"/>
              <w:rPr>
                <w:sz w:val="24"/>
                <w:szCs w:val="24"/>
                <w:lang w:val="en-US"/>
              </w:rPr>
            </w:pPr>
            <w:r w:rsidRPr="00BD74B6">
              <w:rPr>
                <w:sz w:val="24"/>
                <w:szCs w:val="24"/>
              </w:rPr>
              <w:t>КМ4/</w:t>
            </w:r>
            <w:r w:rsidRPr="00BD74B6">
              <w:rPr>
                <w:sz w:val="24"/>
                <w:szCs w:val="24"/>
                <w:lang w:val="en-US"/>
              </w:rPr>
              <w:t>KM4</w:t>
            </w:r>
          </w:p>
        </w:tc>
        <w:tc>
          <w:tcPr>
            <w:tcW w:w="2693"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 xml:space="preserve">Широкое межгривное понижение </w:t>
            </w:r>
          </w:p>
        </w:tc>
        <w:tc>
          <w:tcPr>
            <w:tcW w:w="5670" w:type="dxa"/>
            <w:tcBorders>
              <w:top w:val="single" w:sz="4" w:space="0" w:color="auto"/>
              <w:left w:val="nil"/>
              <w:bottom w:val="single" w:sz="4" w:space="0" w:color="auto"/>
              <w:right w:val="nil"/>
            </w:tcBorders>
          </w:tcPr>
          <w:p w:rsidR="00E247E0" w:rsidRPr="00BD74B6" w:rsidRDefault="00E247E0" w:rsidP="00BD74B6">
            <w:pPr>
              <w:spacing w:line="276" w:lineRule="auto"/>
              <w:rPr>
                <w:bCs/>
                <w:sz w:val="24"/>
                <w:szCs w:val="24"/>
              </w:rPr>
            </w:pPr>
            <w:r w:rsidRPr="00BD74B6">
              <w:rPr>
                <w:sz w:val="24"/>
                <w:szCs w:val="24"/>
              </w:rPr>
              <w:t>Густ</w:t>
            </w:r>
            <w:r w:rsidR="00BD74B6">
              <w:rPr>
                <w:sz w:val="24"/>
                <w:szCs w:val="24"/>
              </w:rPr>
              <w:t xml:space="preserve">ой </w:t>
            </w:r>
            <w:r w:rsidRPr="00BD74B6">
              <w:rPr>
                <w:sz w:val="24"/>
                <w:szCs w:val="24"/>
              </w:rPr>
              <w:t>кустарник ивы, злаковый с хвощем на дерново-глееватой суглинистой почве на песчано</w:t>
            </w:r>
            <w:r w:rsidR="00BD74B6">
              <w:rPr>
                <w:sz w:val="24"/>
                <w:szCs w:val="24"/>
              </w:rPr>
              <w:t>-</w:t>
            </w:r>
            <w:r w:rsidRPr="00BD74B6">
              <w:rPr>
                <w:sz w:val="24"/>
                <w:szCs w:val="24"/>
              </w:rPr>
              <w:t xml:space="preserve">суглинистом аллювии. </w:t>
            </w:r>
          </w:p>
        </w:tc>
        <w:tc>
          <w:tcPr>
            <w:tcW w:w="1054"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2.80</w:t>
            </w:r>
          </w:p>
        </w:tc>
        <w:tc>
          <w:tcPr>
            <w:tcW w:w="1276"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p>
        </w:tc>
        <w:tc>
          <w:tcPr>
            <w:tcW w:w="1842" w:type="dxa"/>
            <w:tcBorders>
              <w:top w:val="single" w:sz="4" w:space="0" w:color="auto"/>
              <w:left w:val="nil"/>
              <w:bottom w:val="single" w:sz="4" w:space="0" w:color="auto"/>
              <w:right w:val="nil"/>
            </w:tcBorders>
          </w:tcPr>
          <w:p w:rsidR="00E247E0" w:rsidRPr="00BD74B6" w:rsidRDefault="00E247E0" w:rsidP="00BD74B6">
            <w:pPr>
              <w:spacing w:line="276" w:lineRule="auto"/>
              <w:jc w:val="center"/>
              <w:rPr>
                <w:bCs/>
                <w:sz w:val="24"/>
                <w:szCs w:val="24"/>
              </w:rPr>
            </w:pPr>
            <w:r w:rsidRPr="00BD74B6">
              <w:rPr>
                <w:bCs/>
                <w:sz w:val="24"/>
                <w:szCs w:val="24"/>
              </w:rPr>
              <w:t>125</w:t>
            </w:r>
          </w:p>
        </w:tc>
      </w:tr>
    </w:tbl>
    <w:p w:rsidR="00C947F8" w:rsidRDefault="00C947F8"/>
    <w:p w:rsidR="00C947F8" w:rsidRDefault="00C947F8"/>
    <w:tbl>
      <w:tblPr>
        <w:tblW w:w="14884" w:type="dxa"/>
        <w:tblInd w:w="-1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356"/>
        <w:gridCol w:w="993"/>
        <w:gridCol w:w="2693"/>
        <w:gridCol w:w="5670"/>
        <w:gridCol w:w="1054"/>
        <w:gridCol w:w="1276"/>
        <w:gridCol w:w="1842"/>
      </w:tblGrid>
      <w:tr w:rsidR="00C947F8" w:rsidRPr="00BD74B6" w:rsidTr="001E02C0">
        <w:tc>
          <w:tcPr>
            <w:tcW w:w="1356" w:type="dxa"/>
            <w:tcBorders>
              <w:top w:val="single" w:sz="4" w:space="0" w:color="auto"/>
              <w:left w:val="single" w:sz="4" w:space="0" w:color="auto"/>
              <w:bottom w:val="single" w:sz="4" w:space="0" w:color="auto"/>
              <w:right w:val="single" w:sz="4" w:space="0" w:color="auto"/>
            </w:tcBorders>
            <w:tcMar>
              <w:left w:w="28" w:type="dxa"/>
              <w:right w:w="28" w:type="dxa"/>
            </w:tcMar>
          </w:tcPr>
          <w:p w:rsidR="00C947F8" w:rsidRPr="00BD74B6" w:rsidRDefault="00C947F8" w:rsidP="001E02C0">
            <w:pPr>
              <w:jc w:val="center"/>
              <w:rPr>
                <w:bCs/>
                <w:sz w:val="24"/>
                <w:szCs w:val="24"/>
                <w:lang w:val="en-US"/>
              </w:rPr>
            </w:pPr>
            <w:r w:rsidRPr="00BD74B6">
              <w:rPr>
                <w:bCs/>
                <w:sz w:val="24"/>
                <w:szCs w:val="24"/>
                <w:lang w:val="en-US"/>
              </w:rPr>
              <w:t>1</w:t>
            </w:r>
          </w:p>
        </w:tc>
        <w:tc>
          <w:tcPr>
            <w:tcW w:w="993" w:type="dxa"/>
            <w:tcBorders>
              <w:top w:val="single" w:sz="4" w:space="0" w:color="auto"/>
              <w:left w:val="single" w:sz="4" w:space="0" w:color="auto"/>
              <w:bottom w:val="single" w:sz="4" w:space="0" w:color="auto"/>
              <w:right w:val="single" w:sz="4" w:space="0" w:color="auto"/>
            </w:tcBorders>
          </w:tcPr>
          <w:p w:rsidR="00C947F8" w:rsidRPr="00BD74B6" w:rsidRDefault="00C947F8" w:rsidP="001E02C0">
            <w:pPr>
              <w:jc w:val="center"/>
              <w:rPr>
                <w:sz w:val="24"/>
                <w:szCs w:val="24"/>
              </w:rPr>
            </w:pPr>
            <w:r w:rsidRPr="00BD74B6">
              <w:rPr>
                <w:sz w:val="24"/>
                <w:szCs w:val="24"/>
              </w:rPr>
              <w:t>2</w:t>
            </w:r>
          </w:p>
        </w:tc>
        <w:tc>
          <w:tcPr>
            <w:tcW w:w="2693" w:type="dxa"/>
            <w:tcBorders>
              <w:top w:val="single" w:sz="4" w:space="0" w:color="auto"/>
              <w:left w:val="single" w:sz="4" w:space="0" w:color="auto"/>
              <w:bottom w:val="single" w:sz="4" w:space="0" w:color="auto"/>
              <w:right w:val="single" w:sz="4" w:space="0" w:color="auto"/>
            </w:tcBorders>
          </w:tcPr>
          <w:p w:rsidR="00C947F8" w:rsidRPr="00BD74B6" w:rsidRDefault="00C947F8" w:rsidP="001E02C0">
            <w:pPr>
              <w:jc w:val="center"/>
              <w:rPr>
                <w:sz w:val="24"/>
                <w:szCs w:val="24"/>
              </w:rPr>
            </w:pPr>
            <w:r w:rsidRPr="00BD74B6">
              <w:rPr>
                <w:sz w:val="24"/>
                <w:szCs w:val="24"/>
              </w:rPr>
              <w:t>3</w:t>
            </w:r>
          </w:p>
        </w:tc>
        <w:tc>
          <w:tcPr>
            <w:tcW w:w="5670" w:type="dxa"/>
            <w:tcBorders>
              <w:top w:val="single" w:sz="4" w:space="0" w:color="auto"/>
              <w:left w:val="single" w:sz="4" w:space="0" w:color="auto"/>
              <w:bottom w:val="single" w:sz="4" w:space="0" w:color="auto"/>
              <w:right w:val="single" w:sz="4" w:space="0" w:color="auto"/>
            </w:tcBorders>
          </w:tcPr>
          <w:p w:rsidR="00C947F8" w:rsidRPr="00BD74B6" w:rsidRDefault="00C947F8" w:rsidP="001E02C0">
            <w:pPr>
              <w:jc w:val="center"/>
              <w:rPr>
                <w:sz w:val="24"/>
                <w:szCs w:val="24"/>
              </w:rPr>
            </w:pPr>
            <w:r w:rsidRPr="00BD74B6">
              <w:rPr>
                <w:sz w:val="24"/>
                <w:szCs w:val="24"/>
              </w:rPr>
              <w:t>4</w:t>
            </w:r>
          </w:p>
        </w:tc>
        <w:tc>
          <w:tcPr>
            <w:tcW w:w="1054" w:type="dxa"/>
            <w:tcBorders>
              <w:top w:val="single" w:sz="4" w:space="0" w:color="auto"/>
              <w:left w:val="single" w:sz="4" w:space="0" w:color="auto"/>
              <w:bottom w:val="single" w:sz="4" w:space="0" w:color="auto"/>
              <w:right w:val="single" w:sz="4" w:space="0" w:color="auto"/>
            </w:tcBorders>
          </w:tcPr>
          <w:p w:rsidR="00C947F8" w:rsidRPr="00BD74B6" w:rsidRDefault="00C947F8" w:rsidP="001E02C0">
            <w:pPr>
              <w:jc w:val="center"/>
              <w:rPr>
                <w:bCs/>
                <w:sz w:val="24"/>
                <w:szCs w:val="24"/>
                <w:lang w:val="en-US"/>
              </w:rPr>
            </w:pPr>
            <w:r w:rsidRPr="00BD74B6">
              <w:rPr>
                <w:bCs/>
                <w:sz w:val="24"/>
                <w:szCs w:val="24"/>
                <w:lang w:val="en-US"/>
              </w:rPr>
              <w:t>5</w:t>
            </w:r>
          </w:p>
        </w:tc>
        <w:tc>
          <w:tcPr>
            <w:tcW w:w="1276" w:type="dxa"/>
            <w:tcBorders>
              <w:top w:val="single" w:sz="4" w:space="0" w:color="auto"/>
              <w:left w:val="single" w:sz="4" w:space="0" w:color="auto"/>
              <w:bottom w:val="single" w:sz="4" w:space="0" w:color="auto"/>
              <w:right w:val="single" w:sz="4" w:space="0" w:color="auto"/>
            </w:tcBorders>
          </w:tcPr>
          <w:p w:rsidR="00C947F8" w:rsidRPr="00BD74B6" w:rsidRDefault="00C947F8" w:rsidP="001E02C0">
            <w:pPr>
              <w:jc w:val="center"/>
              <w:rPr>
                <w:bCs/>
                <w:sz w:val="24"/>
                <w:szCs w:val="24"/>
              </w:rPr>
            </w:pPr>
            <w:r w:rsidRPr="00BD74B6">
              <w:rPr>
                <w:bCs/>
                <w:sz w:val="24"/>
                <w:szCs w:val="24"/>
              </w:rPr>
              <w:t>6</w:t>
            </w:r>
          </w:p>
        </w:tc>
        <w:tc>
          <w:tcPr>
            <w:tcW w:w="1842" w:type="dxa"/>
            <w:tcBorders>
              <w:top w:val="single" w:sz="4" w:space="0" w:color="auto"/>
              <w:left w:val="single" w:sz="4" w:space="0" w:color="auto"/>
              <w:bottom w:val="single" w:sz="4" w:space="0" w:color="auto"/>
              <w:right w:val="single" w:sz="4" w:space="0" w:color="auto"/>
            </w:tcBorders>
          </w:tcPr>
          <w:p w:rsidR="00C947F8" w:rsidRPr="00BD74B6" w:rsidRDefault="00C947F8" w:rsidP="001E02C0">
            <w:pPr>
              <w:jc w:val="center"/>
              <w:rPr>
                <w:bCs/>
                <w:sz w:val="24"/>
                <w:szCs w:val="24"/>
              </w:rPr>
            </w:pPr>
            <w:r w:rsidRPr="00BD74B6">
              <w:rPr>
                <w:bCs/>
                <w:sz w:val="24"/>
                <w:szCs w:val="24"/>
              </w:rPr>
              <w:t>7</w:t>
            </w:r>
          </w:p>
        </w:tc>
      </w:tr>
      <w:tr w:rsidR="00E247E0" w:rsidRPr="00BD74B6" w:rsidTr="00B7590F">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C947F8">
            <w:pPr>
              <w:spacing w:line="276" w:lineRule="auto"/>
              <w:rPr>
                <w:bCs/>
                <w:sz w:val="24"/>
                <w:szCs w:val="24"/>
              </w:rPr>
            </w:pPr>
          </w:p>
        </w:tc>
        <w:tc>
          <w:tcPr>
            <w:tcW w:w="993" w:type="dxa"/>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rPr>
            </w:pPr>
            <w:r w:rsidRPr="00BD74B6">
              <w:rPr>
                <w:sz w:val="24"/>
                <w:szCs w:val="24"/>
              </w:rPr>
              <w:t>КМ5/KM5</w:t>
            </w:r>
          </w:p>
        </w:tc>
        <w:tc>
          <w:tcPr>
            <w:tcW w:w="2693" w:type="dxa"/>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rPr>
            </w:pPr>
            <w:r w:rsidRPr="00BD74B6">
              <w:rPr>
                <w:sz w:val="24"/>
                <w:szCs w:val="24"/>
              </w:rPr>
              <w:t xml:space="preserve">Грива на пойме среднего уровня, круто обрывающейся к молодой депрессии </w:t>
            </w:r>
          </w:p>
        </w:tc>
        <w:tc>
          <w:tcPr>
            <w:tcW w:w="5670" w:type="dxa"/>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rPr>
            </w:pPr>
            <w:r w:rsidRPr="00BD74B6">
              <w:rPr>
                <w:sz w:val="24"/>
                <w:szCs w:val="24"/>
              </w:rPr>
              <w:t xml:space="preserve">Заросли ивы на разнотравно-бобово-злаковом лугу, сформировавшемся на дерновой легкосуглинистой слоистой почве на песчаном аллювии  </w:t>
            </w:r>
          </w:p>
        </w:tc>
        <w:tc>
          <w:tcPr>
            <w:tcW w:w="1054"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lang w:val="en-US"/>
              </w:rPr>
            </w:pPr>
            <w:r w:rsidRPr="00BD74B6">
              <w:rPr>
                <w:bCs/>
                <w:sz w:val="24"/>
                <w:szCs w:val="24"/>
                <w:lang w:val="en-US"/>
              </w:rPr>
              <w:t>4.14</w:t>
            </w:r>
          </w:p>
        </w:tc>
        <w:tc>
          <w:tcPr>
            <w:tcW w:w="1276"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lang w:val="en-US"/>
              </w:rPr>
            </w:pPr>
            <w:r w:rsidRPr="00BD74B6">
              <w:rPr>
                <w:bCs/>
                <w:sz w:val="24"/>
                <w:szCs w:val="24"/>
                <w:lang w:val="en-US"/>
              </w:rPr>
              <w:t>90</w:t>
            </w:r>
          </w:p>
        </w:tc>
      </w:tr>
      <w:tr w:rsidR="00E247E0" w:rsidRPr="00BD74B6" w:rsidTr="00B7590F">
        <w:tc>
          <w:tcPr>
            <w:tcW w:w="1356" w:type="dxa"/>
            <w:vMerge/>
            <w:tcBorders>
              <w:top w:val="single" w:sz="4" w:space="0" w:color="auto"/>
              <w:left w:val="nil"/>
              <w:bottom w:val="single" w:sz="4" w:space="0" w:color="auto"/>
              <w:right w:val="nil"/>
            </w:tcBorders>
            <w:tcMar>
              <w:left w:w="28" w:type="dxa"/>
              <w:right w:w="28" w:type="dxa"/>
            </w:tcMar>
          </w:tcPr>
          <w:p w:rsidR="00E247E0" w:rsidRPr="00BD74B6" w:rsidRDefault="00E247E0" w:rsidP="00C947F8">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lang w:val="en-US"/>
              </w:rPr>
            </w:pPr>
            <w:r w:rsidRPr="00BD74B6">
              <w:rPr>
                <w:bCs/>
                <w:sz w:val="24"/>
                <w:szCs w:val="24"/>
              </w:rPr>
              <w:t>КМ20</w:t>
            </w:r>
            <w:r w:rsidRPr="00BD74B6">
              <w:rPr>
                <w:bCs/>
                <w:sz w:val="24"/>
                <w:szCs w:val="24"/>
                <w:lang w:val="en-US"/>
              </w:rPr>
              <w:t>KM2</w:t>
            </w:r>
          </w:p>
        </w:tc>
        <w:tc>
          <w:tcPr>
            <w:tcW w:w="2693"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bCs/>
                <w:sz w:val="24"/>
                <w:szCs w:val="24"/>
              </w:rPr>
              <w:t xml:space="preserve">Нижняя часть западного склона, обращенная к центральной депрессии </w:t>
            </w:r>
          </w:p>
        </w:tc>
        <w:tc>
          <w:tcPr>
            <w:tcW w:w="5670"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Разнотравно-вейниково-осоковый луг на дерново-глеевой суглинистой почве на песчаном аллювии </w:t>
            </w:r>
          </w:p>
        </w:tc>
        <w:tc>
          <w:tcPr>
            <w:tcW w:w="1054"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lang w:val="en-US"/>
              </w:rPr>
            </w:pPr>
            <w:r w:rsidRPr="00BD74B6">
              <w:rPr>
                <w:bCs/>
                <w:sz w:val="24"/>
                <w:szCs w:val="24"/>
                <w:lang w:val="en-US"/>
              </w:rPr>
              <w:t>1.8</w:t>
            </w:r>
          </w:p>
        </w:tc>
        <w:tc>
          <w:tcPr>
            <w:tcW w:w="1276"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rPr>
            </w:pPr>
            <w:r w:rsidRPr="00BD74B6">
              <w:rPr>
                <w:bCs/>
                <w:sz w:val="24"/>
                <w:szCs w:val="24"/>
              </w:rPr>
              <w:t>85</w:t>
            </w:r>
          </w:p>
        </w:tc>
      </w:tr>
      <w:tr w:rsidR="00E247E0" w:rsidRPr="00BD74B6" w:rsidTr="00B7590F">
        <w:tc>
          <w:tcPr>
            <w:tcW w:w="1356" w:type="dxa"/>
            <w:tcBorders>
              <w:top w:val="single" w:sz="4" w:space="0" w:color="auto"/>
              <w:left w:val="nil"/>
              <w:bottom w:val="single" w:sz="4" w:space="0" w:color="auto"/>
              <w:right w:val="nil"/>
            </w:tcBorders>
            <w:tcMar>
              <w:left w:w="28" w:type="dxa"/>
              <w:right w:w="28" w:type="dxa"/>
            </w:tcMar>
          </w:tcPr>
          <w:p w:rsidR="00E247E0" w:rsidRPr="00BD74B6" w:rsidRDefault="00E247E0" w:rsidP="00C947F8">
            <w:pPr>
              <w:spacing w:line="276" w:lineRule="auto"/>
              <w:rPr>
                <w:bCs/>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lang w:val="en-US"/>
              </w:rPr>
            </w:pPr>
            <w:r w:rsidRPr="00BD74B6">
              <w:rPr>
                <w:sz w:val="24"/>
                <w:szCs w:val="24"/>
              </w:rPr>
              <w:t>КМ1/</w:t>
            </w:r>
            <w:r w:rsidRPr="00BD74B6">
              <w:rPr>
                <w:sz w:val="24"/>
                <w:szCs w:val="24"/>
                <w:lang w:val="en-US"/>
              </w:rPr>
              <w:t>KM1</w:t>
            </w:r>
          </w:p>
        </w:tc>
        <w:tc>
          <w:tcPr>
            <w:tcW w:w="2693"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Краевая часть заиленной центральной депрессии вдоль бывшей протоки, разделявшей ранее два острова  </w:t>
            </w:r>
          </w:p>
        </w:tc>
        <w:tc>
          <w:tcPr>
            <w:tcW w:w="5670"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Мокрый высоко-кочковатый крупноосоковый луг на иловато-глеевой тяжелосуглинистой почве, грунтовые воды на глубине 27 см </w:t>
            </w:r>
          </w:p>
        </w:tc>
        <w:tc>
          <w:tcPr>
            <w:tcW w:w="1054"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lang w:val="en-US"/>
              </w:rPr>
            </w:pPr>
            <w:r w:rsidRPr="00BD74B6">
              <w:rPr>
                <w:bCs/>
                <w:sz w:val="24"/>
                <w:szCs w:val="24"/>
                <w:lang w:val="en-US"/>
              </w:rPr>
              <w:t>0.2</w:t>
            </w:r>
          </w:p>
        </w:tc>
        <w:tc>
          <w:tcPr>
            <w:tcW w:w="1276"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sz w:val="24"/>
                <w:szCs w:val="24"/>
              </w:rPr>
            </w:pPr>
            <w:r w:rsidRPr="00BD74B6">
              <w:rPr>
                <w:bCs/>
                <w:sz w:val="24"/>
                <w:szCs w:val="24"/>
              </w:rPr>
              <w:t>русловой талик</w:t>
            </w:r>
          </w:p>
        </w:tc>
        <w:tc>
          <w:tcPr>
            <w:tcW w:w="1842"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rPr>
            </w:pPr>
            <w:r w:rsidRPr="00BD74B6">
              <w:rPr>
                <w:bCs/>
                <w:sz w:val="24"/>
                <w:szCs w:val="24"/>
              </w:rPr>
              <w:t>67</w:t>
            </w:r>
          </w:p>
        </w:tc>
      </w:tr>
      <w:tr w:rsidR="00E247E0" w:rsidRPr="00BD74B6" w:rsidTr="00B7590F">
        <w:tc>
          <w:tcPr>
            <w:tcW w:w="1356" w:type="dxa"/>
            <w:vMerge w:val="restart"/>
            <w:tcBorders>
              <w:top w:val="single" w:sz="4" w:space="0" w:color="auto"/>
              <w:left w:val="nil"/>
              <w:bottom w:val="single" w:sz="4" w:space="0" w:color="auto"/>
              <w:right w:val="nil"/>
            </w:tcBorders>
            <w:tcMar>
              <w:left w:w="28" w:type="dxa"/>
              <w:right w:w="28" w:type="dxa"/>
            </w:tcMar>
          </w:tcPr>
          <w:p w:rsidR="00E247E0" w:rsidRPr="00BD74B6" w:rsidRDefault="00E247E0" w:rsidP="00C947F8">
            <w:pPr>
              <w:spacing w:line="276" w:lineRule="auto"/>
              <w:rPr>
                <w:sz w:val="24"/>
                <w:szCs w:val="24"/>
              </w:rPr>
            </w:pPr>
            <w:r w:rsidRPr="00BD74B6">
              <w:rPr>
                <w:sz w:val="24"/>
                <w:szCs w:val="24"/>
              </w:rPr>
              <w:t>Коренной берег у пос. Б. Сопка</w:t>
            </w:r>
          </w:p>
        </w:tc>
        <w:tc>
          <w:tcPr>
            <w:tcW w:w="993" w:type="dxa"/>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lang w:val="en-US"/>
              </w:rPr>
            </w:pPr>
            <w:r w:rsidRPr="00BD74B6">
              <w:rPr>
                <w:sz w:val="24"/>
                <w:szCs w:val="24"/>
              </w:rPr>
              <w:t>БС</w:t>
            </w:r>
            <w:r w:rsidRPr="00BD74B6">
              <w:rPr>
                <w:sz w:val="24"/>
                <w:szCs w:val="24"/>
                <w:lang w:val="en-US"/>
              </w:rPr>
              <w:t>1/BS1</w:t>
            </w:r>
          </w:p>
        </w:tc>
        <w:tc>
          <w:tcPr>
            <w:tcW w:w="2693"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Высокая терраса на левом берегу </w:t>
            </w:r>
          </w:p>
        </w:tc>
        <w:tc>
          <w:tcPr>
            <w:tcW w:w="5670"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Южная полигональная тундра в верхней дельте, лишайниково-моховая с карликовой березкой, багульником, морошкой на торфяной почве, подстилаемой суглинистыми моренными щебнистыми отложениям. Полигональная мохово-лишайниковая тундра с кустарничками на торфяно-глеевой почве, развитой на моренных суглинках с включениями гальки. </w:t>
            </w:r>
          </w:p>
        </w:tc>
        <w:tc>
          <w:tcPr>
            <w:tcW w:w="1054"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lang w:val="en-US"/>
              </w:rPr>
            </w:pPr>
            <w:r w:rsidRPr="00BD74B6">
              <w:rPr>
                <w:bCs/>
                <w:sz w:val="24"/>
                <w:szCs w:val="24"/>
                <w:lang w:val="en-US"/>
              </w:rPr>
              <w:t>21</w:t>
            </w:r>
          </w:p>
        </w:tc>
        <w:tc>
          <w:tcPr>
            <w:tcW w:w="1276"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rPr>
            </w:pPr>
            <w:r w:rsidRPr="00BD74B6">
              <w:rPr>
                <w:bCs/>
                <w:sz w:val="24"/>
                <w:szCs w:val="24"/>
              </w:rPr>
              <w:t>86</w:t>
            </w:r>
          </w:p>
        </w:tc>
        <w:tc>
          <w:tcPr>
            <w:tcW w:w="1842"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rPr>
            </w:pPr>
            <w:r w:rsidRPr="00BD74B6">
              <w:rPr>
                <w:bCs/>
                <w:sz w:val="24"/>
                <w:szCs w:val="24"/>
              </w:rPr>
              <w:t>90</w:t>
            </w:r>
          </w:p>
        </w:tc>
      </w:tr>
      <w:tr w:rsidR="00E247E0" w:rsidRPr="00BD74B6" w:rsidTr="00B7590F">
        <w:tc>
          <w:tcPr>
            <w:tcW w:w="1356" w:type="dxa"/>
            <w:vMerge/>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lang w:val="en-US"/>
              </w:rPr>
            </w:pPr>
          </w:p>
        </w:tc>
        <w:tc>
          <w:tcPr>
            <w:tcW w:w="993" w:type="dxa"/>
            <w:tcBorders>
              <w:top w:val="single" w:sz="4" w:space="0" w:color="auto"/>
              <w:left w:val="nil"/>
              <w:bottom w:val="single" w:sz="4" w:space="0" w:color="auto"/>
              <w:right w:val="nil"/>
            </w:tcBorders>
          </w:tcPr>
          <w:p w:rsidR="00E247E0" w:rsidRPr="00BD74B6" w:rsidRDefault="00E247E0" w:rsidP="00C947F8">
            <w:pPr>
              <w:spacing w:line="276" w:lineRule="auto"/>
              <w:rPr>
                <w:sz w:val="24"/>
                <w:szCs w:val="24"/>
                <w:lang w:val="en-US"/>
              </w:rPr>
            </w:pPr>
            <w:r w:rsidRPr="00BD74B6">
              <w:rPr>
                <w:sz w:val="24"/>
                <w:szCs w:val="24"/>
              </w:rPr>
              <w:t>БС2/BS2</w:t>
            </w:r>
          </w:p>
        </w:tc>
        <w:tc>
          <w:tcPr>
            <w:tcW w:w="2693"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Плоское мелкое понижение на террасе </w:t>
            </w:r>
          </w:p>
        </w:tc>
        <w:tc>
          <w:tcPr>
            <w:tcW w:w="5670" w:type="dxa"/>
            <w:tcBorders>
              <w:top w:val="single" w:sz="4" w:space="0" w:color="auto"/>
              <w:left w:val="nil"/>
              <w:bottom w:val="single" w:sz="4" w:space="0" w:color="auto"/>
              <w:right w:val="nil"/>
            </w:tcBorders>
          </w:tcPr>
          <w:p w:rsidR="00E247E0" w:rsidRPr="00BD74B6" w:rsidRDefault="00E247E0" w:rsidP="00C947F8">
            <w:pPr>
              <w:spacing w:line="276" w:lineRule="auto"/>
              <w:rPr>
                <w:bCs/>
                <w:sz w:val="24"/>
                <w:szCs w:val="24"/>
              </w:rPr>
            </w:pPr>
            <w:r w:rsidRPr="00BD74B6">
              <w:rPr>
                <w:sz w:val="24"/>
                <w:szCs w:val="24"/>
              </w:rPr>
              <w:t xml:space="preserve">Кустарничково-лишайниково-моховое болото с багульником, карликовой березкой, морошкой на перегнойно-торфянисто-глеевой почве </w:t>
            </w:r>
          </w:p>
        </w:tc>
        <w:tc>
          <w:tcPr>
            <w:tcW w:w="1054"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lang w:val="en-US"/>
              </w:rPr>
            </w:pPr>
            <w:r w:rsidRPr="00BD74B6">
              <w:rPr>
                <w:bCs/>
                <w:sz w:val="24"/>
                <w:szCs w:val="24"/>
                <w:lang w:val="en-US"/>
              </w:rPr>
              <w:t>20</w:t>
            </w:r>
          </w:p>
        </w:tc>
        <w:tc>
          <w:tcPr>
            <w:tcW w:w="1276"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rPr>
            </w:pPr>
            <w:r w:rsidRPr="00BD74B6">
              <w:rPr>
                <w:bCs/>
                <w:sz w:val="24"/>
                <w:szCs w:val="24"/>
              </w:rPr>
              <w:t>43</w:t>
            </w:r>
          </w:p>
        </w:tc>
        <w:tc>
          <w:tcPr>
            <w:tcW w:w="1842" w:type="dxa"/>
            <w:tcBorders>
              <w:top w:val="single" w:sz="4" w:space="0" w:color="auto"/>
              <w:left w:val="nil"/>
              <w:bottom w:val="single" w:sz="4" w:space="0" w:color="auto"/>
              <w:right w:val="nil"/>
            </w:tcBorders>
          </w:tcPr>
          <w:p w:rsidR="00E247E0" w:rsidRPr="00BD74B6" w:rsidRDefault="00E247E0" w:rsidP="00C947F8">
            <w:pPr>
              <w:spacing w:line="276" w:lineRule="auto"/>
              <w:jc w:val="center"/>
              <w:rPr>
                <w:bCs/>
                <w:sz w:val="24"/>
                <w:szCs w:val="24"/>
              </w:rPr>
            </w:pPr>
            <w:r w:rsidRPr="00BD74B6">
              <w:rPr>
                <w:bCs/>
                <w:sz w:val="24"/>
                <w:szCs w:val="24"/>
              </w:rPr>
              <w:t>53</w:t>
            </w:r>
          </w:p>
        </w:tc>
      </w:tr>
    </w:tbl>
    <w:p w:rsidR="00E247E0" w:rsidRPr="00EC135A" w:rsidRDefault="00E247E0" w:rsidP="0083092F">
      <w:pPr>
        <w:spacing w:line="360" w:lineRule="auto"/>
        <w:ind w:firstLine="709"/>
        <w:rPr>
          <w:sz w:val="24"/>
          <w:szCs w:val="24"/>
        </w:rPr>
      </w:pPr>
    </w:p>
    <w:p w:rsidR="00E247E0" w:rsidRPr="00EC135A" w:rsidRDefault="00E247E0" w:rsidP="0083092F">
      <w:pPr>
        <w:spacing w:line="360" w:lineRule="auto"/>
        <w:ind w:firstLine="284"/>
        <w:jc w:val="both"/>
        <w:rPr>
          <w:b/>
          <w:noProof/>
          <w:sz w:val="24"/>
          <w:szCs w:val="24"/>
        </w:rPr>
        <w:sectPr w:rsidR="00E247E0" w:rsidRPr="00EC135A" w:rsidSect="00EA7259">
          <w:pgSz w:w="16840" w:h="11907" w:orient="landscape" w:code="9"/>
          <w:pgMar w:top="1418" w:right="1134" w:bottom="567" w:left="1134" w:header="720" w:footer="720" w:gutter="0"/>
          <w:cols w:space="720"/>
          <w:docGrid w:linePitch="299"/>
        </w:sectPr>
      </w:pPr>
    </w:p>
    <w:p w:rsidR="00E247E0" w:rsidRPr="00EC135A" w:rsidRDefault="00E247E0" w:rsidP="0083092F">
      <w:pPr>
        <w:spacing w:line="360" w:lineRule="auto"/>
        <w:ind w:firstLine="709"/>
        <w:jc w:val="both"/>
        <w:rPr>
          <w:sz w:val="24"/>
          <w:szCs w:val="24"/>
        </w:rPr>
      </w:pPr>
      <w:r w:rsidRPr="00EC135A">
        <w:rPr>
          <w:sz w:val="24"/>
          <w:szCs w:val="24"/>
        </w:rPr>
        <w:t>Отбор образцов почв и природных вод производился на площадках, заложенных в характерных контрастных условиях, характеризующих условия миграции и аккумуляции химических элементов.</w:t>
      </w:r>
    </w:p>
    <w:p w:rsidR="00E247E0" w:rsidRDefault="00E247E0" w:rsidP="0083092F">
      <w:pPr>
        <w:spacing w:line="360" w:lineRule="auto"/>
        <w:ind w:firstLine="709"/>
        <w:jc w:val="both"/>
        <w:rPr>
          <w:sz w:val="24"/>
          <w:szCs w:val="24"/>
        </w:rPr>
      </w:pPr>
      <w:r w:rsidRPr="00EC135A">
        <w:rPr>
          <w:sz w:val="24"/>
          <w:szCs w:val="24"/>
        </w:rPr>
        <w:t xml:space="preserve">Почвенные разрезы на ключевых участках опробовались до уровня стояния грунтовых вод или </w:t>
      </w:r>
      <w:r w:rsidR="009B6614">
        <w:rPr>
          <w:sz w:val="24"/>
          <w:szCs w:val="24"/>
        </w:rPr>
        <w:t xml:space="preserve">до </w:t>
      </w:r>
      <w:r w:rsidRPr="00EC135A">
        <w:rPr>
          <w:sz w:val="24"/>
          <w:szCs w:val="24"/>
        </w:rPr>
        <w:t xml:space="preserve">залегания мерзлого слоя. Содержание </w:t>
      </w:r>
      <w:r w:rsidRPr="00EC135A">
        <w:rPr>
          <w:sz w:val="24"/>
          <w:szCs w:val="24"/>
          <w:vertAlign w:val="superscript"/>
        </w:rPr>
        <w:t>137</w:t>
      </w:r>
      <w:r w:rsidRPr="00EC135A">
        <w:rPr>
          <w:sz w:val="24"/>
          <w:szCs w:val="24"/>
          <w:lang w:val="en-US"/>
        </w:rPr>
        <w:t>Cs</w:t>
      </w:r>
      <w:r w:rsidRPr="00EC135A">
        <w:rPr>
          <w:sz w:val="24"/>
          <w:szCs w:val="24"/>
        </w:rPr>
        <w:t xml:space="preserve"> в образцах определялось в ГЕОХИ им В.И. Вернадского на гамма-спектрометре фирмы Сanberra (США) с полупроводниковым детектором, благодаря чему при низких концентрациях радионуклида ошибка счета не превышала 20-30%. </w:t>
      </w:r>
    </w:p>
    <w:p w:rsidR="00E247E0" w:rsidRPr="00360234" w:rsidRDefault="00B14417" w:rsidP="005C56C3">
      <w:pPr>
        <w:pStyle w:val="3"/>
        <w:rPr>
          <w:lang w:val="ru-RU"/>
        </w:rPr>
      </w:pPr>
      <w:bookmarkStart w:id="83" w:name="_Toc452517071"/>
      <w:bookmarkStart w:id="84" w:name="_Toc454567498"/>
      <w:r w:rsidRPr="00360234">
        <w:rPr>
          <w:lang w:val="ru-RU"/>
        </w:rPr>
        <w:t>4</w:t>
      </w:r>
      <w:r w:rsidR="00E247E0" w:rsidRPr="00360234">
        <w:rPr>
          <w:lang w:val="ru-RU"/>
        </w:rPr>
        <w:t>.</w:t>
      </w:r>
      <w:r w:rsidR="00E3388F" w:rsidRPr="00360234">
        <w:rPr>
          <w:lang w:val="ru-RU"/>
        </w:rPr>
        <w:t>3</w:t>
      </w:r>
      <w:r w:rsidR="00E247E0" w:rsidRPr="00360234">
        <w:rPr>
          <w:lang w:val="ru-RU"/>
        </w:rPr>
        <w:t xml:space="preserve">.2 </w:t>
      </w:r>
      <w:r w:rsidR="00363A8A" w:rsidRPr="00360234">
        <w:rPr>
          <w:lang w:val="ru-RU"/>
        </w:rPr>
        <w:t>Закономерности распределения</w:t>
      </w:r>
      <w:r w:rsidRPr="00360234">
        <w:rPr>
          <w:lang w:val="ru-RU"/>
        </w:rPr>
        <w:t xml:space="preserve"> 137</w:t>
      </w:r>
      <w:r w:rsidRPr="005C56C3">
        <w:t>Cs</w:t>
      </w:r>
      <w:r w:rsidRPr="00360234">
        <w:rPr>
          <w:lang w:val="ru-RU"/>
        </w:rPr>
        <w:t xml:space="preserve"> в низовьях р. Печора (глобальное загрязнение)</w:t>
      </w:r>
      <w:bookmarkEnd w:id="83"/>
      <w:bookmarkEnd w:id="84"/>
      <w:r w:rsidR="00E247E0" w:rsidRPr="00360234">
        <w:rPr>
          <w:lang w:val="ru-RU"/>
        </w:rPr>
        <w:t xml:space="preserve"> </w:t>
      </w:r>
    </w:p>
    <w:p w:rsidR="000F734A" w:rsidRPr="000F734A" w:rsidRDefault="000F734A" w:rsidP="000F734A">
      <w:pPr>
        <w:rPr>
          <w:sz w:val="16"/>
          <w:szCs w:val="16"/>
          <w:lang w:eastAsia="en-US"/>
        </w:rPr>
      </w:pPr>
    </w:p>
    <w:p w:rsidR="00E247E0" w:rsidRPr="00EC135A" w:rsidRDefault="00E247E0" w:rsidP="0083092F">
      <w:pPr>
        <w:spacing w:line="360" w:lineRule="auto"/>
        <w:ind w:firstLine="709"/>
        <w:jc w:val="both"/>
        <w:rPr>
          <w:sz w:val="24"/>
          <w:szCs w:val="24"/>
        </w:rPr>
      </w:pPr>
      <w:r w:rsidRPr="00EC135A">
        <w:rPr>
          <w:sz w:val="24"/>
          <w:szCs w:val="24"/>
        </w:rPr>
        <w:t xml:space="preserve">Результаты измерения содержания </w:t>
      </w:r>
      <w:r w:rsidRPr="00EC135A">
        <w:rPr>
          <w:sz w:val="24"/>
          <w:szCs w:val="24"/>
          <w:vertAlign w:val="superscript"/>
        </w:rPr>
        <w:t>137</w:t>
      </w:r>
      <w:r w:rsidRPr="00EC135A">
        <w:rPr>
          <w:sz w:val="24"/>
          <w:szCs w:val="24"/>
          <w:lang w:val="en-US"/>
        </w:rPr>
        <w:t>Cs</w:t>
      </w:r>
      <w:r w:rsidRPr="00EC135A">
        <w:rPr>
          <w:sz w:val="24"/>
          <w:szCs w:val="24"/>
        </w:rPr>
        <w:t xml:space="preserve"> в образцах почв, отобранных в пойме р. Печоры, на мысе Болванском (устье реки), а также в окрестностях г. Нарьян-Мар</w:t>
      </w:r>
      <w:r w:rsidRPr="00EC135A">
        <w:rPr>
          <w:b/>
          <w:bCs/>
          <w:sz w:val="24"/>
          <w:szCs w:val="24"/>
        </w:rPr>
        <w:t xml:space="preserve"> </w:t>
      </w:r>
      <w:r w:rsidRPr="00EC135A">
        <w:rPr>
          <w:sz w:val="24"/>
          <w:szCs w:val="24"/>
        </w:rPr>
        <w:t xml:space="preserve">согласуются с литературными данными о параметрах глобальных выпадений </w:t>
      </w:r>
      <w:r w:rsidR="008E2CF8" w:rsidRPr="008E2CF8">
        <w:rPr>
          <w:sz w:val="24"/>
          <w:szCs w:val="24"/>
        </w:rPr>
        <w:t>([</w:t>
      </w:r>
      <w:r w:rsidR="00F6645A">
        <w:rPr>
          <w:sz w:val="24"/>
          <w:szCs w:val="24"/>
        </w:rPr>
        <w:t>Павлоцкая, 1974; Тюрюканова, 1974</w:t>
      </w:r>
      <w:r w:rsidR="008E2CF8" w:rsidRPr="008E2CF8">
        <w:rPr>
          <w:sz w:val="24"/>
          <w:szCs w:val="24"/>
        </w:rPr>
        <w:t>]</w:t>
      </w:r>
      <w:r w:rsidR="00F6645A">
        <w:rPr>
          <w:sz w:val="24"/>
          <w:szCs w:val="24"/>
        </w:rPr>
        <w:t xml:space="preserve"> </w:t>
      </w:r>
      <w:r w:rsidRPr="00EC135A">
        <w:rPr>
          <w:sz w:val="24"/>
          <w:szCs w:val="24"/>
        </w:rPr>
        <w:t>и др.) и данными измерений, проделанных ранее в других тундровых районах Российской Федерации (табл</w:t>
      </w:r>
      <w:r w:rsidR="00F6645A">
        <w:rPr>
          <w:sz w:val="24"/>
          <w:szCs w:val="24"/>
        </w:rPr>
        <w:t>ица</w:t>
      </w:r>
      <w:r w:rsidRPr="00EC135A">
        <w:rPr>
          <w:sz w:val="24"/>
          <w:szCs w:val="24"/>
        </w:rPr>
        <w:t xml:space="preserve"> </w:t>
      </w:r>
      <w:r w:rsidR="00F6645A">
        <w:rPr>
          <w:sz w:val="24"/>
          <w:szCs w:val="24"/>
        </w:rPr>
        <w:t>4.14</w:t>
      </w:r>
      <w:r w:rsidRPr="00EC135A">
        <w:rPr>
          <w:sz w:val="24"/>
          <w:szCs w:val="24"/>
        </w:rPr>
        <w:t>).</w:t>
      </w:r>
    </w:p>
    <w:p w:rsidR="00E247E0" w:rsidRPr="00EC135A" w:rsidRDefault="00E247E0" w:rsidP="0083092F">
      <w:pPr>
        <w:spacing w:line="360" w:lineRule="auto"/>
        <w:ind w:firstLine="709"/>
        <w:jc w:val="both"/>
        <w:rPr>
          <w:sz w:val="24"/>
          <w:szCs w:val="24"/>
        </w:rPr>
      </w:pPr>
      <w:r w:rsidRPr="00EC135A">
        <w:rPr>
          <w:sz w:val="24"/>
          <w:szCs w:val="24"/>
        </w:rPr>
        <w:t xml:space="preserve">Удельная активность </w:t>
      </w:r>
      <w:r w:rsidRPr="00EC135A">
        <w:rPr>
          <w:sz w:val="24"/>
          <w:szCs w:val="24"/>
          <w:vertAlign w:val="superscript"/>
        </w:rPr>
        <w:t>137</w:t>
      </w:r>
      <w:r w:rsidRPr="00EC135A">
        <w:rPr>
          <w:sz w:val="24"/>
          <w:szCs w:val="24"/>
          <w:lang w:val="en-US"/>
        </w:rPr>
        <w:t>Cs</w:t>
      </w:r>
      <w:r w:rsidRPr="00EC135A">
        <w:rPr>
          <w:sz w:val="24"/>
          <w:szCs w:val="24"/>
        </w:rPr>
        <w:t xml:space="preserve"> в проанализированных образцах почв достигала максимума в верхних органогенных горизонтах незатопляемых высоких террас, варьируя от 16 до 215 Бк/кг. При этом активность </w:t>
      </w:r>
      <w:r w:rsidRPr="00EC135A">
        <w:rPr>
          <w:sz w:val="24"/>
          <w:szCs w:val="24"/>
          <w:vertAlign w:val="superscript"/>
        </w:rPr>
        <w:t>137</w:t>
      </w:r>
      <w:r w:rsidRPr="00EC135A">
        <w:rPr>
          <w:sz w:val="24"/>
          <w:szCs w:val="24"/>
          <w:lang w:val="en-US"/>
        </w:rPr>
        <w:t>Cs</w:t>
      </w:r>
      <w:r w:rsidRPr="00EC135A">
        <w:rPr>
          <w:sz w:val="24"/>
          <w:szCs w:val="24"/>
        </w:rPr>
        <w:t xml:space="preserve"> в этих горизонтах для северных участков (м. Болванский и пос. Юшино) </w:t>
      </w:r>
      <w:r w:rsidR="00F6645A">
        <w:rPr>
          <w:sz w:val="24"/>
          <w:szCs w:val="24"/>
        </w:rPr>
        <w:t>была выше, чем для южных (п. Б.</w:t>
      </w:r>
      <w:r w:rsidRPr="00EC135A">
        <w:rPr>
          <w:sz w:val="24"/>
          <w:szCs w:val="24"/>
        </w:rPr>
        <w:t xml:space="preserve">Сопка), составляя 156-215 Бк/кг и 88-123 Бк/кг соответственно, что свидетельствует о наличии значительной пространственной неоднородности распределения </w:t>
      </w:r>
      <w:r w:rsidRPr="00EC135A">
        <w:rPr>
          <w:sz w:val="24"/>
          <w:szCs w:val="24"/>
          <w:vertAlign w:val="superscript"/>
        </w:rPr>
        <w:t>137</w:t>
      </w:r>
      <w:r w:rsidRPr="00EC135A">
        <w:rPr>
          <w:sz w:val="24"/>
          <w:szCs w:val="24"/>
          <w:lang w:val="en-US"/>
        </w:rPr>
        <w:t>Cs</w:t>
      </w:r>
      <w:r w:rsidRPr="00EC135A">
        <w:rPr>
          <w:sz w:val="24"/>
          <w:szCs w:val="24"/>
        </w:rPr>
        <w:t xml:space="preserve"> в почвенно-растительном покрове обследованной территории. </w:t>
      </w:r>
    </w:p>
    <w:p w:rsidR="00E247E0" w:rsidRDefault="00E247E0" w:rsidP="0083092F">
      <w:pPr>
        <w:spacing w:line="360" w:lineRule="auto"/>
        <w:ind w:firstLine="709"/>
        <w:jc w:val="both"/>
        <w:rPr>
          <w:sz w:val="24"/>
          <w:szCs w:val="24"/>
        </w:rPr>
      </w:pPr>
      <w:r w:rsidRPr="00EC135A">
        <w:rPr>
          <w:sz w:val="24"/>
          <w:szCs w:val="24"/>
        </w:rPr>
        <w:t xml:space="preserve">Пойменные почвы по сравнению с водораздельными почвами высоких террас характеризовались более низкой удельной активностью верхних почвенных горизонтов (до 20 Бк/кг против 215 Бк/кг, таблица </w:t>
      </w:r>
      <w:r w:rsidR="008045D5">
        <w:rPr>
          <w:sz w:val="24"/>
          <w:szCs w:val="24"/>
        </w:rPr>
        <w:t>4</w:t>
      </w:r>
      <w:r w:rsidRPr="00EC135A">
        <w:rPr>
          <w:sz w:val="24"/>
          <w:szCs w:val="24"/>
        </w:rPr>
        <w:t>.1</w:t>
      </w:r>
      <w:r w:rsidR="008045D5">
        <w:rPr>
          <w:sz w:val="24"/>
          <w:szCs w:val="24"/>
        </w:rPr>
        <w:t>4</w:t>
      </w:r>
      <w:r w:rsidRPr="00EC135A">
        <w:rPr>
          <w:sz w:val="24"/>
          <w:szCs w:val="24"/>
        </w:rPr>
        <w:t>) и при этом демонстрировали существенно иной тип вертикального распределения радионуклида, что косвенно подтверждает отсутствие существенных техногенных источников радиационного загрязнения бассейна р</w:t>
      </w:r>
      <w:r w:rsidR="00F6645A">
        <w:rPr>
          <w:sz w:val="24"/>
          <w:szCs w:val="24"/>
        </w:rPr>
        <w:t>. Печоры, а так</w:t>
      </w:r>
      <w:r w:rsidRPr="00EC135A">
        <w:rPr>
          <w:sz w:val="24"/>
          <w:szCs w:val="24"/>
        </w:rPr>
        <w:t>же свидетельствует о наличии в пределах поймы комплекса интенсивных процессов миграции, способн</w:t>
      </w:r>
      <w:r w:rsidR="00FA1C8B">
        <w:rPr>
          <w:sz w:val="24"/>
          <w:szCs w:val="24"/>
        </w:rPr>
        <w:t>ых</w:t>
      </w:r>
      <w:r w:rsidRPr="00EC135A">
        <w:rPr>
          <w:sz w:val="24"/>
          <w:szCs w:val="24"/>
        </w:rPr>
        <w:t xml:space="preserve"> достаточно быстро захоранивать и перераспределять вещество глобальных выпадений, поступающее на пойму в том же количестве, что и на рядом расположенные водоразделы. </w:t>
      </w:r>
    </w:p>
    <w:p w:rsidR="00480396" w:rsidRDefault="00480396" w:rsidP="0083092F">
      <w:pPr>
        <w:spacing w:line="360" w:lineRule="auto"/>
        <w:ind w:firstLine="709"/>
        <w:jc w:val="both"/>
        <w:rPr>
          <w:sz w:val="24"/>
          <w:szCs w:val="24"/>
        </w:rPr>
      </w:pPr>
      <w:r w:rsidRPr="00480396">
        <w:rPr>
          <w:sz w:val="24"/>
          <w:szCs w:val="24"/>
        </w:rPr>
        <w:t xml:space="preserve">Характерно, что суммарный объем содержания </w:t>
      </w:r>
      <w:r w:rsidRPr="00480396">
        <w:rPr>
          <w:sz w:val="24"/>
          <w:szCs w:val="24"/>
          <w:vertAlign w:val="superscript"/>
        </w:rPr>
        <w:t>137</w:t>
      </w:r>
      <w:r w:rsidRPr="00480396">
        <w:rPr>
          <w:sz w:val="24"/>
          <w:szCs w:val="24"/>
        </w:rPr>
        <w:t>Cs в пойменных почвах, рассчитанный на глубину до 80 см, оказался сопоставимым, а местами более высоким (2-6 кБк/м</w:t>
      </w:r>
      <w:r w:rsidRPr="00480396">
        <w:rPr>
          <w:sz w:val="24"/>
          <w:szCs w:val="24"/>
          <w:vertAlign w:val="superscript"/>
        </w:rPr>
        <w:t>2</w:t>
      </w:r>
      <w:r w:rsidRPr="00480396">
        <w:rPr>
          <w:sz w:val="24"/>
          <w:szCs w:val="24"/>
        </w:rPr>
        <w:t>), чем тот же показатель, зафиксированный на террасах (1-2,4 кБк/м</w:t>
      </w:r>
      <w:r w:rsidRPr="00480396">
        <w:rPr>
          <w:sz w:val="24"/>
          <w:szCs w:val="24"/>
          <w:vertAlign w:val="superscript"/>
        </w:rPr>
        <w:t>2</w:t>
      </w:r>
      <w:r w:rsidRPr="00480396">
        <w:rPr>
          <w:sz w:val="24"/>
          <w:szCs w:val="24"/>
        </w:rPr>
        <w:t>), что целиком подтверждает правильность ранее высказанного предположения о наличии процессов вторичного перераспределения глобальных загрязнителей в островной пойме р Печора (рисунок 4.32).</w:t>
      </w:r>
    </w:p>
    <w:p w:rsidR="00FF4FBC" w:rsidRPr="00EC135A" w:rsidRDefault="00FF4FBC" w:rsidP="0083092F">
      <w:pPr>
        <w:spacing w:line="360" w:lineRule="auto"/>
        <w:ind w:firstLine="709"/>
        <w:jc w:val="both"/>
        <w:rPr>
          <w:sz w:val="24"/>
          <w:szCs w:val="24"/>
        </w:rPr>
      </w:pPr>
    </w:p>
    <w:p w:rsidR="00E247E0" w:rsidRPr="00B51269" w:rsidRDefault="00E247E0" w:rsidP="0083092F">
      <w:pPr>
        <w:spacing w:line="360" w:lineRule="auto"/>
        <w:rPr>
          <w:sz w:val="24"/>
          <w:szCs w:val="24"/>
        </w:rPr>
      </w:pPr>
      <w:r w:rsidRPr="00B51269">
        <w:rPr>
          <w:sz w:val="24"/>
          <w:szCs w:val="24"/>
        </w:rPr>
        <w:t xml:space="preserve">Таблица </w:t>
      </w:r>
      <w:r w:rsidR="008045D5">
        <w:rPr>
          <w:sz w:val="24"/>
          <w:szCs w:val="24"/>
        </w:rPr>
        <w:t>4</w:t>
      </w:r>
      <w:r w:rsidRPr="00B51269">
        <w:rPr>
          <w:sz w:val="24"/>
          <w:szCs w:val="24"/>
        </w:rPr>
        <w:t>.1</w:t>
      </w:r>
      <w:r w:rsidR="008045D5">
        <w:rPr>
          <w:sz w:val="24"/>
          <w:szCs w:val="24"/>
        </w:rPr>
        <w:t>4</w:t>
      </w:r>
      <w:r w:rsidR="00B7590F">
        <w:rPr>
          <w:sz w:val="24"/>
          <w:szCs w:val="24"/>
        </w:rPr>
        <w:t>.</w:t>
      </w:r>
      <w:r w:rsidRPr="00B51269">
        <w:rPr>
          <w:sz w:val="24"/>
          <w:szCs w:val="24"/>
        </w:rPr>
        <w:t xml:space="preserve"> Активность </w:t>
      </w:r>
      <w:r w:rsidRPr="00B51269">
        <w:rPr>
          <w:sz w:val="24"/>
          <w:szCs w:val="24"/>
          <w:vertAlign w:val="superscript"/>
        </w:rPr>
        <w:t>137</w:t>
      </w:r>
      <w:r w:rsidRPr="00B51269">
        <w:rPr>
          <w:sz w:val="24"/>
          <w:szCs w:val="24"/>
          <w:lang w:val="en-US"/>
        </w:rPr>
        <w:t>Cs</w:t>
      </w:r>
      <w:r w:rsidRPr="00B51269">
        <w:rPr>
          <w:sz w:val="24"/>
          <w:szCs w:val="24"/>
        </w:rPr>
        <w:t xml:space="preserve"> в почвах и доминирующих растениях (Бк/кг в.с.м.)</w:t>
      </w:r>
    </w:p>
    <w:tbl>
      <w:tblPr>
        <w:tblW w:w="9938" w:type="dxa"/>
        <w:tblInd w:w="93" w:type="dxa"/>
        <w:tblBorders>
          <w:top w:val="single" w:sz="4" w:space="0" w:color="auto"/>
          <w:bottom w:val="single" w:sz="4" w:space="0" w:color="auto"/>
          <w:insideH w:val="single" w:sz="4" w:space="0" w:color="auto"/>
        </w:tblBorders>
        <w:tblLayout w:type="fixed"/>
        <w:tblLook w:val="04A0" w:firstRow="1" w:lastRow="0" w:firstColumn="1" w:lastColumn="0" w:noHBand="0" w:noVBand="1"/>
      </w:tblPr>
      <w:tblGrid>
        <w:gridCol w:w="3984"/>
        <w:gridCol w:w="1276"/>
        <w:gridCol w:w="1418"/>
        <w:gridCol w:w="1701"/>
        <w:gridCol w:w="1559"/>
      </w:tblGrid>
      <w:tr w:rsidR="00E247E0" w:rsidRPr="00B7590F" w:rsidTr="00B7590F">
        <w:trPr>
          <w:trHeight w:val="570"/>
        </w:trPr>
        <w:tc>
          <w:tcPr>
            <w:tcW w:w="3984" w:type="dxa"/>
            <w:vMerge w:val="restart"/>
            <w:vAlign w:val="center"/>
            <w:hideMark/>
          </w:tcPr>
          <w:p w:rsidR="00E247E0" w:rsidRPr="00B7590F" w:rsidRDefault="00E247E0" w:rsidP="0083092F">
            <w:pPr>
              <w:rPr>
                <w:color w:val="000000"/>
                <w:sz w:val="24"/>
                <w:szCs w:val="24"/>
              </w:rPr>
            </w:pPr>
            <w:r w:rsidRPr="00B7590F">
              <w:rPr>
                <w:color w:val="000000"/>
                <w:sz w:val="24"/>
                <w:szCs w:val="24"/>
              </w:rPr>
              <w:t>Местоположение ландшафтных профилей (число тестовых участков)</w:t>
            </w:r>
          </w:p>
        </w:tc>
        <w:tc>
          <w:tcPr>
            <w:tcW w:w="1276" w:type="dxa"/>
            <w:vMerge w:val="restart"/>
            <w:vAlign w:val="center"/>
            <w:hideMark/>
          </w:tcPr>
          <w:p w:rsidR="00E247E0" w:rsidRPr="00B7590F" w:rsidRDefault="00E247E0" w:rsidP="0083092F">
            <w:pPr>
              <w:rPr>
                <w:color w:val="000000"/>
                <w:sz w:val="24"/>
                <w:szCs w:val="24"/>
              </w:rPr>
            </w:pPr>
            <w:r w:rsidRPr="00B7590F">
              <w:rPr>
                <w:color w:val="000000"/>
                <w:sz w:val="24"/>
                <w:szCs w:val="24"/>
                <w:vertAlign w:val="superscript"/>
              </w:rPr>
              <w:t>137</w:t>
            </w:r>
            <w:r w:rsidRPr="00B7590F">
              <w:rPr>
                <w:color w:val="000000"/>
                <w:sz w:val="24"/>
                <w:szCs w:val="24"/>
              </w:rPr>
              <w:t xml:space="preserve">Cs в почвах </w:t>
            </w:r>
          </w:p>
        </w:tc>
        <w:tc>
          <w:tcPr>
            <w:tcW w:w="4678" w:type="dxa"/>
            <w:gridSpan w:val="3"/>
            <w:vAlign w:val="center"/>
            <w:hideMark/>
          </w:tcPr>
          <w:p w:rsidR="00E247E0" w:rsidRPr="00B7590F" w:rsidRDefault="00E247E0" w:rsidP="0083092F">
            <w:pPr>
              <w:jc w:val="center"/>
              <w:rPr>
                <w:color w:val="000000"/>
                <w:sz w:val="24"/>
                <w:szCs w:val="24"/>
              </w:rPr>
            </w:pPr>
            <w:r w:rsidRPr="00B7590F">
              <w:rPr>
                <w:color w:val="000000"/>
                <w:sz w:val="24"/>
                <w:szCs w:val="24"/>
                <w:vertAlign w:val="superscript"/>
              </w:rPr>
              <w:t>137</w:t>
            </w:r>
            <w:r w:rsidRPr="00B7590F">
              <w:rPr>
                <w:color w:val="000000"/>
                <w:sz w:val="24"/>
                <w:szCs w:val="24"/>
              </w:rPr>
              <w:t xml:space="preserve">Cs в группах растений </w:t>
            </w:r>
          </w:p>
        </w:tc>
      </w:tr>
      <w:tr w:rsidR="00E247E0" w:rsidRPr="00B7590F" w:rsidTr="00B7590F">
        <w:trPr>
          <w:trHeight w:val="315"/>
        </w:trPr>
        <w:tc>
          <w:tcPr>
            <w:tcW w:w="3984" w:type="dxa"/>
            <w:vMerge/>
            <w:vAlign w:val="center"/>
            <w:hideMark/>
          </w:tcPr>
          <w:p w:rsidR="00E247E0" w:rsidRPr="00B7590F" w:rsidRDefault="00E247E0" w:rsidP="0083092F">
            <w:pPr>
              <w:rPr>
                <w:color w:val="000000"/>
                <w:sz w:val="24"/>
                <w:szCs w:val="24"/>
              </w:rPr>
            </w:pPr>
          </w:p>
        </w:tc>
        <w:tc>
          <w:tcPr>
            <w:tcW w:w="1276" w:type="dxa"/>
            <w:vMerge/>
            <w:vAlign w:val="center"/>
            <w:hideMark/>
          </w:tcPr>
          <w:p w:rsidR="00E247E0" w:rsidRPr="00B7590F" w:rsidRDefault="00E247E0" w:rsidP="0083092F">
            <w:pPr>
              <w:rPr>
                <w:color w:val="000000"/>
                <w:sz w:val="24"/>
                <w:szCs w:val="24"/>
              </w:rPr>
            </w:pPr>
          </w:p>
        </w:tc>
        <w:tc>
          <w:tcPr>
            <w:tcW w:w="1418" w:type="dxa"/>
            <w:vAlign w:val="center"/>
            <w:hideMark/>
          </w:tcPr>
          <w:p w:rsidR="00E247E0" w:rsidRPr="00B7590F" w:rsidRDefault="00E247E0" w:rsidP="0083092F">
            <w:pPr>
              <w:jc w:val="center"/>
              <w:rPr>
                <w:color w:val="000000"/>
                <w:sz w:val="24"/>
                <w:szCs w:val="24"/>
              </w:rPr>
            </w:pPr>
            <w:r w:rsidRPr="00B7590F">
              <w:rPr>
                <w:color w:val="000000"/>
                <w:sz w:val="24"/>
                <w:szCs w:val="24"/>
              </w:rPr>
              <w:t>Мхи</w:t>
            </w:r>
          </w:p>
        </w:tc>
        <w:tc>
          <w:tcPr>
            <w:tcW w:w="1701" w:type="dxa"/>
            <w:vAlign w:val="center"/>
            <w:hideMark/>
          </w:tcPr>
          <w:p w:rsidR="00E247E0" w:rsidRPr="00B7590F" w:rsidRDefault="00E247E0" w:rsidP="0083092F">
            <w:pPr>
              <w:jc w:val="center"/>
              <w:rPr>
                <w:color w:val="000000"/>
                <w:sz w:val="24"/>
                <w:szCs w:val="24"/>
              </w:rPr>
            </w:pPr>
            <w:r w:rsidRPr="00B7590F">
              <w:rPr>
                <w:color w:val="000000"/>
                <w:sz w:val="24"/>
                <w:szCs w:val="24"/>
              </w:rPr>
              <w:t>Ива (листья)</w:t>
            </w:r>
          </w:p>
        </w:tc>
        <w:tc>
          <w:tcPr>
            <w:tcW w:w="1559" w:type="dxa"/>
            <w:vAlign w:val="center"/>
            <w:hideMark/>
          </w:tcPr>
          <w:p w:rsidR="00E247E0" w:rsidRPr="00B7590F" w:rsidRDefault="00E247E0" w:rsidP="0083092F">
            <w:pPr>
              <w:jc w:val="center"/>
              <w:rPr>
                <w:color w:val="000000"/>
                <w:sz w:val="24"/>
                <w:szCs w:val="24"/>
              </w:rPr>
            </w:pPr>
            <w:r w:rsidRPr="00B7590F">
              <w:rPr>
                <w:color w:val="000000"/>
                <w:sz w:val="24"/>
                <w:szCs w:val="24"/>
              </w:rPr>
              <w:t>Хвощи</w:t>
            </w:r>
          </w:p>
        </w:tc>
      </w:tr>
      <w:tr w:rsidR="00E247E0" w:rsidRPr="00B7590F" w:rsidTr="00B7590F">
        <w:trPr>
          <w:trHeight w:val="1230"/>
        </w:trPr>
        <w:tc>
          <w:tcPr>
            <w:tcW w:w="3984" w:type="dxa"/>
            <w:vAlign w:val="center"/>
            <w:hideMark/>
          </w:tcPr>
          <w:p w:rsidR="00E247E0" w:rsidRPr="00B7590F" w:rsidRDefault="00E247E0" w:rsidP="0083092F">
            <w:pPr>
              <w:rPr>
                <w:color w:val="000000"/>
                <w:sz w:val="24"/>
                <w:szCs w:val="24"/>
              </w:rPr>
            </w:pPr>
            <w:r w:rsidRPr="00B7590F">
              <w:rPr>
                <w:color w:val="000000"/>
                <w:sz w:val="24"/>
                <w:szCs w:val="24"/>
              </w:rPr>
              <w:t>Печорский залив, м. Болванский элювиальные и элювиально-аккумулятивные ландшафты высоких террас (3)</w:t>
            </w:r>
          </w:p>
        </w:tc>
        <w:tc>
          <w:tcPr>
            <w:tcW w:w="1276" w:type="dxa"/>
            <w:vAlign w:val="center"/>
            <w:hideMark/>
          </w:tcPr>
          <w:p w:rsidR="00E247E0" w:rsidRPr="00B7590F" w:rsidRDefault="00E247E0" w:rsidP="0083092F">
            <w:pPr>
              <w:jc w:val="center"/>
              <w:rPr>
                <w:color w:val="000000"/>
                <w:sz w:val="24"/>
                <w:szCs w:val="24"/>
              </w:rPr>
            </w:pPr>
            <w:r w:rsidRPr="00B7590F">
              <w:rPr>
                <w:color w:val="000000"/>
                <w:sz w:val="24"/>
                <w:szCs w:val="24"/>
              </w:rPr>
              <w:t>16-156</w:t>
            </w:r>
          </w:p>
        </w:tc>
        <w:tc>
          <w:tcPr>
            <w:tcW w:w="1418" w:type="dxa"/>
            <w:vAlign w:val="center"/>
            <w:hideMark/>
          </w:tcPr>
          <w:p w:rsidR="00E247E0" w:rsidRPr="00B7590F" w:rsidRDefault="00E247E0" w:rsidP="0083092F">
            <w:pPr>
              <w:jc w:val="center"/>
              <w:rPr>
                <w:color w:val="000000"/>
                <w:sz w:val="24"/>
                <w:szCs w:val="24"/>
              </w:rPr>
            </w:pPr>
            <w:r w:rsidRPr="00B7590F">
              <w:rPr>
                <w:color w:val="000000"/>
                <w:sz w:val="24"/>
                <w:szCs w:val="24"/>
              </w:rPr>
              <w:t>62-118</w:t>
            </w:r>
          </w:p>
        </w:tc>
        <w:tc>
          <w:tcPr>
            <w:tcW w:w="1701" w:type="dxa"/>
            <w:vAlign w:val="center"/>
            <w:hideMark/>
          </w:tcPr>
          <w:p w:rsidR="00E247E0" w:rsidRPr="00B7590F" w:rsidRDefault="00E247E0" w:rsidP="0083092F">
            <w:pPr>
              <w:jc w:val="center"/>
              <w:rPr>
                <w:color w:val="000000"/>
                <w:sz w:val="24"/>
                <w:szCs w:val="24"/>
              </w:rPr>
            </w:pPr>
            <w:r w:rsidRPr="00B7590F">
              <w:rPr>
                <w:color w:val="000000"/>
                <w:sz w:val="24"/>
                <w:szCs w:val="24"/>
              </w:rPr>
              <w:t>67-142</w:t>
            </w:r>
          </w:p>
        </w:tc>
        <w:tc>
          <w:tcPr>
            <w:tcW w:w="1559" w:type="dxa"/>
            <w:vAlign w:val="center"/>
            <w:hideMark/>
          </w:tcPr>
          <w:p w:rsidR="00E247E0" w:rsidRPr="00B7590F" w:rsidRDefault="00E247E0" w:rsidP="0083092F">
            <w:pPr>
              <w:jc w:val="center"/>
              <w:rPr>
                <w:color w:val="000000"/>
                <w:sz w:val="24"/>
                <w:szCs w:val="24"/>
              </w:rPr>
            </w:pPr>
            <w:r w:rsidRPr="00B7590F">
              <w:rPr>
                <w:color w:val="000000"/>
                <w:sz w:val="24"/>
                <w:szCs w:val="24"/>
              </w:rPr>
              <w:t>54-119</w:t>
            </w:r>
          </w:p>
        </w:tc>
      </w:tr>
      <w:tr w:rsidR="00E247E0" w:rsidRPr="00B7590F" w:rsidTr="00B7590F">
        <w:trPr>
          <w:trHeight w:val="613"/>
        </w:trPr>
        <w:tc>
          <w:tcPr>
            <w:tcW w:w="3984" w:type="dxa"/>
            <w:vAlign w:val="center"/>
            <w:hideMark/>
          </w:tcPr>
          <w:p w:rsidR="00E247E0" w:rsidRPr="00B7590F" w:rsidRDefault="00E247E0" w:rsidP="0083092F">
            <w:pPr>
              <w:rPr>
                <w:color w:val="000000"/>
                <w:sz w:val="24"/>
                <w:szCs w:val="24"/>
              </w:rPr>
            </w:pPr>
            <w:r w:rsidRPr="00B7590F">
              <w:rPr>
                <w:color w:val="000000"/>
                <w:sz w:val="24"/>
                <w:szCs w:val="24"/>
              </w:rPr>
              <w:t>Там же, береговые пойменные ландшафты (1)</w:t>
            </w:r>
          </w:p>
        </w:tc>
        <w:tc>
          <w:tcPr>
            <w:tcW w:w="1276" w:type="dxa"/>
            <w:vAlign w:val="center"/>
            <w:hideMark/>
          </w:tcPr>
          <w:p w:rsidR="00E247E0" w:rsidRPr="00B7590F" w:rsidRDefault="00E247E0" w:rsidP="0083092F">
            <w:pPr>
              <w:jc w:val="center"/>
              <w:rPr>
                <w:color w:val="000000"/>
                <w:sz w:val="24"/>
                <w:szCs w:val="24"/>
              </w:rPr>
            </w:pPr>
            <w:r w:rsidRPr="00B7590F">
              <w:rPr>
                <w:color w:val="000000"/>
                <w:sz w:val="24"/>
                <w:szCs w:val="24"/>
              </w:rPr>
              <w:t>10</w:t>
            </w:r>
          </w:p>
        </w:tc>
        <w:tc>
          <w:tcPr>
            <w:tcW w:w="1418" w:type="dxa"/>
            <w:vAlign w:val="center"/>
            <w:hideMark/>
          </w:tcPr>
          <w:p w:rsidR="00E247E0" w:rsidRPr="00B7590F" w:rsidRDefault="00E247E0" w:rsidP="0083092F">
            <w:pPr>
              <w:jc w:val="center"/>
              <w:rPr>
                <w:color w:val="000000"/>
                <w:sz w:val="24"/>
                <w:szCs w:val="24"/>
              </w:rPr>
            </w:pPr>
            <w:r w:rsidRPr="00B7590F">
              <w:rPr>
                <w:color w:val="000000"/>
                <w:sz w:val="24"/>
                <w:szCs w:val="24"/>
              </w:rPr>
              <w:t>нет среди доминантов</w:t>
            </w:r>
          </w:p>
        </w:tc>
        <w:tc>
          <w:tcPr>
            <w:tcW w:w="1701" w:type="dxa"/>
            <w:vAlign w:val="center"/>
            <w:hideMark/>
          </w:tcPr>
          <w:p w:rsidR="00E247E0" w:rsidRPr="00B7590F" w:rsidRDefault="00E247E0" w:rsidP="0083092F">
            <w:pPr>
              <w:jc w:val="center"/>
              <w:rPr>
                <w:color w:val="000000"/>
                <w:sz w:val="24"/>
                <w:szCs w:val="24"/>
              </w:rPr>
            </w:pPr>
            <w:r w:rsidRPr="00B7590F">
              <w:rPr>
                <w:color w:val="000000"/>
                <w:sz w:val="24"/>
                <w:szCs w:val="24"/>
              </w:rPr>
              <w:t>56</w:t>
            </w:r>
          </w:p>
        </w:tc>
        <w:tc>
          <w:tcPr>
            <w:tcW w:w="1559" w:type="dxa"/>
            <w:vAlign w:val="center"/>
            <w:hideMark/>
          </w:tcPr>
          <w:p w:rsidR="00E247E0" w:rsidRPr="00B7590F" w:rsidRDefault="00E247E0" w:rsidP="0083092F">
            <w:pPr>
              <w:jc w:val="center"/>
              <w:rPr>
                <w:color w:val="000000"/>
                <w:sz w:val="24"/>
                <w:szCs w:val="24"/>
              </w:rPr>
            </w:pPr>
            <w:r w:rsidRPr="00B7590F">
              <w:rPr>
                <w:color w:val="000000"/>
                <w:sz w:val="24"/>
                <w:szCs w:val="24"/>
              </w:rPr>
              <w:t xml:space="preserve">нет среди доминантов </w:t>
            </w:r>
          </w:p>
        </w:tc>
      </w:tr>
      <w:tr w:rsidR="00E247E0" w:rsidRPr="00B7590F" w:rsidTr="00B7590F">
        <w:trPr>
          <w:trHeight w:val="1082"/>
        </w:trPr>
        <w:tc>
          <w:tcPr>
            <w:tcW w:w="3984" w:type="dxa"/>
            <w:vAlign w:val="center"/>
            <w:hideMark/>
          </w:tcPr>
          <w:p w:rsidR="00E247E0" w:rsidRPr="00B7590F" w:rsidRDefault="00E247E0" w:rsidP="0083092F">
            <w:pPr>
              <w:rPr>
                <w:color w:val="000000"/>
                <w:sz w:val="24"/>
                <w:szCs w:val="24"/>
              </w:rPr>
            </w:pPr>
            <w:r w:rsidRPr="00B7590F">
              <w:rPr>
                <w:color w:val="000000"/>
                <w:sz w:val="24"/>
                <w:szCs w:val="24"/>
              </w:rPr>
              <w:t>Средняя часть дельты р. Печоры, ландшафты высоких террас (пос. Юшино, Б.Сопка, Искатели) (5)</w:t>
            </w:r>
          </w:p>
        </w:tc>
        <w:tc>
          <w:tcPr>
            <w:tcW w:w="1276" w:type="dxa"/>
            <w:vAlign w:val="center"/>
            <w:hideMark/>
          </w:tcPr>
          <w:p w:rsidR="00E247E0" w:rsidRPr="00B7590F" w:rsidRDefault="00E247E0" w:rsidP="0083092F">
            <w:pPr>
              <w:jc w:val="center"/>
              <w:rPr>
                <w:color w:val="000000"/>
                <w:sz w:val="24"/>
                <w:szCs w:val="24"/>
              </w:rPr>
            </w:pPr>
            <w:r w:rsidRPr="00B7590F">
              <w:rPr>
                <w:color w:val="000000"/>
                <w:sz w:val="24"/>
                <w:szCs w:val="24"/>
              </w:rPr>
              <w:t>30-215</w:t>
            </w:r>
          </w:p>
        </w:tc>
        <w:tc>
          <w:tcPr>
            <w:tcW w:w="1418" w:type="dxa"/>
            <w:vAlign w:val="center"/>
            <w:hideMark/>
          </w:tcPr>
          <w:p w:rsidR="00E247E0" w:rsidRPr="00B7590F" w:rsidRDefault="00E247E0" w:rsidP="0083092F">
            <w:pPr>
              <w:jc w:val="center"/>
              <w:rPr>
                <w:color w:val="000000"/>
                <w:sz w:val="24"/>
                <w:szCs w:val="24"/>
              </w:rPr>
            </w:pPr>
            <w:r w:rsidRPr="00B7590F">
              <w:rPr>
                <w:color w:val="000000"/>
                <w:sz w:val="24"/>
                <w:szCs w:val="24"/>
              </w:rPr>
              <w:t>31-125</w:t>
            </w:r>
          </w:p>
        </w:tc>
        <w:tc>
          <w:tcPr>
            <w:tcW w:w="1701" w:type="dxa"/>
            <w:vAlign w:val="center"/>
            <w:hideMark/>
          </w:tcPr>
          <w:p w:rsidR="00E247E0" w:rsidRPr="00B7590F" w:rsidRDefault="00E247E0" w:rsidP="0083092F">
            <w:pPr>
              <w:jc w:val="center"/>
              <w:rPr>
                <w:color w:val="000000"/>
                <w:sz w:val="24"/>
                <w:szCs w:val="24"/>
              </w:rPr>
            </w:pPr>
            <w:r w:rsidRPr="00B7590F">
              <w:rPr>
                <w:color w:val="000000"/>
                <w:sz w:val="24"/>
                <w:szCs w:val="24"/>
              </w:rPr>
              <w:t>нет среди доминантов</w:t>
            </w:r>
          </w:p>
        </w:tc>
        <w:tc>
          <w:tcPr>
            <w:tcW w:w="1559" w:type="dxa"/>
            <w:vAlign w:val="center"/>
            <w:hideMark/>
          </w:tcPr>
          <w:p w:rsidR="00E247E0" w:rsidRPr="00B7590F" w:rsidRDefault="00E247E0" w:rsidP="0083092F">
            <w:pPr>
              <w:jc w:val="center"/>
              <w:rPr>
                <w:color w:val="000000"/>
                <w:sz w:val="24"/>
                <w:szCs w:val="24"/>
              </w:rPr>
            </w:pPr>
            <w:r w:rsidRPr="00B7590F">
              <w:rPr>
                <w:color w:val="000000"/>
                <w:sz w:val="24"/>
                <w:szCs w:val="24"/>
              </w:rPr>
              <w:t xml:space="preserve">нет среди доминантов </w:t>
            </w:r>
          </w:p>
        </w:tc>
      </w:tr>
      <w:tr w:rsidR="00E247E0" w:rsidRPr="00B7590F" w:rsidTr="00B7590F">
        <w:trPr>
          <w:trHeight w:val="385"/>
        </w:trPr>
        <w:tc>
          <w:tcPr>
            <w:tcW w:w="3984" w:type="dxa"/>
            <w:vAlign w:val="center"/>
            <w:hideMark/>
          </w:tcPr>
          <w:p w:rsidR="00E247E0" w:rsidRPr="00B7590F" w:rsidRDefault="00E247E0" w:rsidP="0083092F">
            <w:pPr>
              <w:rPr>
                <w:color w:val="000000"/>
                <w:sz w:val="24"/>
                <w:szCs w:val="24"/>
              </w:rPr>
            </w:pPr>
            <w:r w:rsidRPr="00B7590F">
              <w:rPr>
                <w:color w:val="000000"/>
                <w:sz w:val="24"/>
                <w:szCs w:val="24"/>
              </w:rPr>
              <w:t>Островные ландшафты р. Печоры (5)</w:t>
            </w:r>
          </w:p>
        </w:tc>
        <w:tc>
          <w:tcPr>
            <w:tcW w:w="1276" w:type="dxa"/>
            <w:vAlign w:val="center"/>
            <w:hideMark/>
          </w:tcPr>
          <w:p w:rsidR="00E247E0" w:rsidRPr="00B7590F" w:rsidRDefault="00E247E0" w:rsidP="0083092F">
            <w:pPr>
              <w:jc w:val="center"/>
              <w:rPr>
                <w:color w:val="000000"/>
                <w:sz w:val="24"/>
                <w:szCs w:val="24"/>
              </w:rPr>
            </w:pPr>
            <w:r w:rsidRPr="00B7590F">
              <w:rPr>
                <w:color w:val="000000"/>
                <w:sz w:val="24"/>
                <w:szCs w:val="24"/>
              </w:rPr>
              <w:t>2,5-20</w:t>
            </w:r>
          </w:p>
        </w:tc>
        <w:tc>
          <w:tcPr>
            <w:tcW w:w="1418" w:type="dxa"/>
            <w:vAlign w:val="center"/>
            <w:hideMark/>
          </w:tcPr>
          <w:p w:rsidR="00E247E0" w:rsidRPr="00B7590F" w:rsidRDefault="00E247E0" w:rsidP="0083092F">
            <w:pPr>
              <w:jc w:val="center"/>
              <w:rPr>
                <w:color w:val="000000"/>
                <w:sz w:val="24"/>
                <w:szCs w:val="24"/>
              </w:rPr>
            </w:pPr>
            <w:r w:rsidRPr="00B7590F">
              <w:rPr>
                <w:color w:val="000000"/>
                <w:sz w:val="24"/>
                <w:szCs w:val="24"/>
              </w:rPr>
              <w:t>нет данных</w:t>
            </w:r>
          </w:p>
        </w:tc>
        <w:tc>
          <w:tcPr>
            <w:tcW w:w="1701" w:type="dxa"/>
            <w:vAlign w:val="center"/>
            <w:hideMark/>
          </w:tcPr>
          <w:p w:rsidR="00E247E0" w:rsidRPr="00B7590F" w:rsidRDefault="00E247E0" w:rsidP="0083092F">
            <w:pPr>
              <w:jc w:val="center"/>
              <w:rPr>
                <w:color w:val="000000"/>
                <w:sz w:val="24"/>
                <w:szCs w:val="24"/>
              </w:rPr>
            </w:pPr>
            <w:r w:rsidRPr="00B7590F">
              <w:rPr>
                <w:color w:val="000000"/>
                <w:sz w:val="24"/>
                <w:szCs w:val="24"/>
              </w:rPr>
              <w:t>24-51</w:t>
            </w:r>
          </w:p>
        </w:tc>
        <w:tc>
          <w:tcPr>
            <w:tcW w:w="1559" w:type="dxa"/>
            <w:vAlign w:val="center"/>
            <w:hideMark/>
          </w:tcPr>
          <w:p w:rsidR="00E247E0" w:rsidRPr="00B7590F" w:rsidRDefault="00E247E0" w:rsidP="0083092F">
            <w:pPr>
              <w:jc w:val="center"/>
              <w:rPr>
                <w:color w:val="000000"/>
                <w:sz w:val="24"/>
                <w:szCs w:val="24"/>
              </w:rPr>
            </w:pPr>
            <w:r w:rsidRPr="00B7590F">
              <w:rPr>
                <w:color w:val="000000"/>
                <w:sz w:val="24"/>
                <w:szCs w:val="24"/>
              </w:rPr>
              <w:t>7-109</w:t>
            </w:r>
          </w:p>
        </w:tc>
      </w:tr>
    </w:tbl>
    <w:p w:rsidR="00E247E0" w:rsidRPr="00EC57C2" w:rsidRDefault="00E247E0" w:rsidP="0083092F">
      <w:pPr>
        <w:spacing w:line="360" w:lineRule="auto"/>
        <w:ind w:firstLine="709"/>
        <w:rPr>
          <w:sz w:val="16"/>
          <w:szCs w:val="16"/>
        </w:rPr>
      </w:pPr>
    </w:p>
    <w:p w:rsidR="00E247E0" w:rsidRPr="00EC135A" w:rsidRDefault="00E14585" w:rsidP="0083092F">
      <w:pPr>
        <w:spacing w:line="360" w:lineRule="auto"/>
        <w:ind w:firstLine="709"/>
        <w:rPr>
          <w:sz w:val="24"/>
          <w:szCs w:val="24"/>
        </w:rPr>
      </w:pPr>
      <w:r>
        <w:rPr>
          <w:noProof/>
        </w:rPr>
        <w:drawing>
          <wp:anchor distT="0" distB="0" distL="114300" distR="114300" simplePos="0" relativeHeight="251658240" behindDoc="0" locked="0" layoutInCell="1" allowOverlap="1" wp14:anchorId="26EB9FA7" wp14:editId="3858A335">
            <wp:simplePos x="0" y="0"/>
            <wp:positionH relativeFrom="column">
              <wp:posOffset>2743200</wp:posOffset>
            </wp:positionH>
            <wp:positionV relativeFrom="paragraph">
              <wp:posOffset>169545</wp:posOffset>
            </wp:positionV>
            <wp:extent cx="2859405" cy="1873250"/>
            <wp:effectExtent l="0" t="0" r="0" b="0"/>
            <wp:wrapSquare wrapText="bothSides"/>
            <wp:docPr id="570" name="Рисунок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3"/>
                    <pic:cNvPicPr>
                      <a:picLocks noChangeAspect="1" noChangeArrowheads="1"/>
                    </pic:cNvPicPr>
                  </pic:nvPicPr>
                  <pic:blipFill>
                    <a:blip r:embed="rId107" cstate="print"/>
                    <a:srcRect/>
                    <a:stretch>
                      <a:fillRect/>
                    </a:stretch>
                  </pic:blipFill>
                  <pic:spPr bwMode="auto">
                    <a:xfrm>
                      <a:off x="0" y="0"/>
                      <a:ext cx="2859405" cy="1873250"/>
                    </a:xfrm>
                    <a:prstGeom prst="rect">
                      <a:avLst/>
                    </a:prstGeom>
                    <a:noFill/>
                    <a:ln w="9525">
                      <a:noFill/>
                      <a:miter lim="800000"/>
                      <a:headEnd/>
                      <a:tailEnd/>
                    </a:ln>
                  </pic:spPr>
                </pic:pic>
              </a:graphicData>
            </a:graphic>
          </wp:anchor>
        </w:drawing>
      </w:r>
      <w:r>
        <w:rPr>
          <w:noProof/>
        </w:rPr>
        <w:drawing>
          <wp:anchor distT="0" distB="0" distL="114300" distR="114300" simplePos="0" relativeHeight="251657216" behindDoc="0" locked="0" layoutInCell="1" allowOverlap="0" wp14:anchorId="01A63923" wp14:editId="60EAB341">
            <wp:simplePos x="0" y="0"/>
            <wp:positionH relativeFrom="column">
              <wp:posOffset>-50800</wp:posOffset>
            </wp:positionH>
            <wp:positionV relativeFrom="paragraph">
              <wp:posOffset>170815</wp:posOffset>
            </wp:positionV>
            <wp:extent cx="2635250" cy="1864995"/>
            <wp:effectExtent l="0" t="0" r="0" b="0"/>
            <wp:wrapSquare wrapText="bothSides"/>
            <wp:docPr id="571" name="Рисунок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92"/>
                    <pic:cNvPicPr>
                      <a:picLocks noChangeAspect="1" noChangeArrowheads="1"/>
                    </pic:cNvPicPr>
                  </pic:nvPicPr>
                  <pic:blipFill>
                    <a:blip r:embed="rId108" cstate="print"/>
                    <a:srcRect/>
                    <a:stretch>
                      <a:fillRect/>
                    </a:stretch>
                  </pic:blipFill>
                  <pic:spPr bwMode="auto">
                    <a:xfrm>
                      <a:off x="0" y="0"/>
                      <a:ext cx="2635250" cy="1864995"/>
                    </a:xfrm>
                    <a:prstGeom prst="rect">
                      <a:avLst/>
                    </a:prstGeom>
                    <a:noFill/>
                    <a:ln w="9525">
                      <a:noFill/>
                      <a:miter lim="800000"/>
                      <a:headEnd/>
                      <a:tailEnd/>
                    </a:ln>
                  </pic:spPr>
                </pic:pic>
              </a:graphicData>
            </a:graphic>
            <wp14:sizeRelV relativeFrom="margin">
              <wp14:pctHeight>0</wp14:pctHeight>
            </wp14:sizeRelV>
          </wp:anchor>
        </w:drawing>
      </w:r>
    </w:p>
    <w:p w:rsidR="00E247E0" w:rsidRPr="00EC135A" w:rsidRDefault="00E247E0" w:rsidP="0083092F">
      <w:pPr>
        <w:spacing w:line="360" w:lineRule="auto"/>
        <w:ind w:firstLine="709"/>
        <w:rPr>
          <w:sz w:val="24"/>
          <w:szCs w:val="24"/>
        </w:rPr>
      </w:pPr>
    </w:p>
    <w:p w:rsidR="00E247E0" w:rsidRPr="00EC135A" w:rsidRDefault="00E247E0" w:rsidP="0083092F">
      <w:pPr>
        <w:spacing w:line="360" w:lineRule="auto"/>
        <w:ind w:firstLine="709"/>
        <w:rPr>
          <w:sz w:val="24"/>
          <w:szCs w:val="24"/>
        </w:rPr>
      </w:pPr>
    </w:p>
    <w:p w:rsidR="00E247E0" w:rsidRPr="00EC135A" w:rsidRDefault="00E247E0" w:rsidP="0083092F">
      <w:pPr>
        <w:spacing w:line="360" w:lineRule="auto"/>
        <w:ind w:firstLine="709"/>
        <w:rPr>
          <w:sz w:val="24"/>
          <w:szCs w:val="24"/>
        </w:rPr>
      </w:pPr>
    </w:p>
    <w:p w:rsidR="00E247E0" w:rsidRPr="00EC135A" w:rsidRDefault="00E247E0" w:rsidP="0083092F">
      <w:pPr>
        <w:spacing w:line="360" w:lineRule="auto"/>
        <w:ind w:firstLine="709"/>
        <w:rPr>
          <w:sz w:val="24"/>
          <w:szCs w:val="24"/>
        </w:rPr>
      </w:pPr>
    </w:p>
    <w:p w:rsidR="009B6614" w:rsidRDefault="009B6614" w:rsidP="0083092F">
      <w:pPr>
        <w:spacing w:line="360" w:lineRule="auto"/>
        <w:ind w:firstLine="709"/>
      </w:pPr>
    </w:p>
    <w:p w:rsidR="009B6614" w:rsidRDefault="009B6614" w:rsidP="0083092F">
      <w:pPr>
        <w:spacing w:line="360" w:lineRule="auto"/>
        <w:ind w:firstLine="709"/>
      </w:pPr>
    </w:p>
    <w:p w:rsidR="009B6614" w:rsidRDefault="009B6614" w:rsidP="0083092F">
      <w:pPr>
        <w:spacing w:line="360" w:lineRule="auto"/>
        <w:ind w:firstLine="709"/>
      </w:pPr>
    </w:p>
    <w:p w:rsidR="00E247E0" w:rsidRPr="00EC57C2" w:rsidRDefault="00E14585" w:rsidP="00E14585">
      <w:pPr>
        <w:spacing w:line="360" w:lineRule="auto"/>
        <w:ind w:left="708" w:firstLine="1"/>
        <w:rPr>
          <w:sz w:val="22"/>
          <w:szCs w:val="22"/>
        </w:rPr>
      </w:pPr>
      <w:r>
        <w:tab/>
      </w:r>
      <w:r>
        <w:tab/>
      </w:r>
      <w:r w:rsidR="00E247E0" w:rsidRPr="00EC135A">
        <w:tab/>
      </w:r>
      <w:r w:rsidR="00E247E0" w:rsidRPr="00EC57C2">
        <w:rPr>
          <w:sz w:val="22"/>
          <w:szCs w:val="22"/>
        </w:rPr>
        <w:t>А</w:t>
      </w:r>
      <w:r w:rsidR="00E247E0" w:rsidRPr="00EC57C2">
        <w:rPr>
          <w:sz w:val="22"/>
          <w:szCs w:val="22"/>
        </w:rPr>
        <w:tab/>
      </w:r>
      <w:r w:rsidR="00E247E0" w:rsidRPr="00EC57C2">
        <w:rPr>
          <w:sz w:val="22"/>
          <w:szCs w:val="22"/>
        </w:rPr>
        <w:tab/>
      </w:r>
      <w:r w:rsidR="00E247E0" w:rsidRPr="00EC57C2">
        <w:rPr>
          <w:sz w:val="22"/>
          <w:szCs w:val="22"/>
        </w:rPr>
        <w:tab/>
      </w:r>
      <w:r w:rsidR="00E247E0" w:rsidRPr="00EC57C2">
        <w:rPr>
          <w:sz w:val="22"/>
          <w:szCs w:val="22"/>
        </w:rPr>
        <w:tab/>
      </w:r>
      <w:r w:rsidR="00E247E0" w:rsidRPr="00EC57C2">
        <w:rPr>
          <w:sz w:val="22"/>
          <w:szCs w:val="22"/>
        </w:rPr>
        <w:tab/>
      </w:r>
      <w:r w:rsidR="00E247E0" w:rsidRPr="00EC57C2">
        <w:rPr>
          <w:sz w:val="22"/>
          <w:szCs w:val="22"/>
        </w:rPr>
        <w:tab/>
        <w:t>Б</w:t>
      </w:r>
    </w:p>
    <w:p w:rsidR="00E247E0" w:rsidRPr="00EC57C2" w:rsidRDefault="009B6614" w:rsidP="00EC57C2">
      <w:pPr>
        <w:spacing w:line="360" w:lineRule="auto"/>
        <w:ind w:firstLine="709"/>
        <w:jc w:val="center"/>
        <w:rPr>
          <w:sz w:val="24"/>
          <w:szCs w:val="24"/>
        </w:rPr>
      </w:pPr>
      <w:r w:rsidRPr="00EC57C2">
        <w:rPr>
          <w:sz w:val="24"/>
          <w:szCs w:val="24"/>
        </w:rPr>
        <w:t>Рисунок 4.32</w:t>
      </w:r>
      <w:r w:rsidR="00B7590F">
        <w:rPr>
          <w:sz w:val="24"/>
          <w:szCs w:val="24"/>
        </w:rPr>
        <w:t>.</w:t>
      </w:r>
      <w:r w:rsidR="00E247E0" w:rsidRPr="00EC57C2">
        <w:rPr>
          <w:sz w:val="24"/>
          <w:szCs w:val="24"/>
        </w:rPr>
        <w:t xml:space="preserve"> Распределение запаса </w:t>
      </w:r>
      <w:r w:rsidR="00E247E0" w:rsidRPr="00EC57C2">
        <w:rPr>
          <w:sz w:val="24"/>
          <w:szCs w:val="24"/>
          <w:vertAlign w:val="superscript"/>
        </w:rPr>
        <w:t>137</w:t>
      </w:r>
      <w:r w:rsidR="00E247E0" w:rsidRPr="00EC57C2">
        <w:rPr>
          <w:sz w:val="24"/>
          <w:szCs w:val="24"/>
          <w:lang w:val="en-US"/>
        </w:rPr>
        <w:t>Cs</w:t>
      </w:r>
      <w:r w:rsidR="00E247E0" w:rsidRPr="00EC57C2">
        <w:rPr>
          <w:sz w:val="24"/>
          <w:szCs w:val="24"/>
        </w:rPr>
        <w:t xml:space="preserve"> в почвенном слое разной мощности на обследованных тестовых участках: на высоких террасах (на м. Болванский – А – террасы, Р – пойма; у пос. Юшино - ЮШ, у г. Нарьян-Мар -НМ, у пос. Большая сопка - БС) и высокой пойме островов (Екушанский - ЕК, Кермундей - КМ). </w:t>
      </w:r>
      <w:r w:rsidR="00EC57C2" w:rsidRPr="00EC57C2">
        <w:rPr>
          <w:sz w:val="24"/>
          <w:szCs w:val="24"/>
        </w:rPr>
        <w:t>Цифрами указаны номера участков</w:t>
      </w:r>
    </w:p>
    <w:p w:rsidR="00EC57C2" w:rsidRDefault="00EC57C2" w:rsidP="0083092F">
      <w:pPr>
        <w:spacing w:line="360" w:lineRule="auto"/>
        <w:ind w:firstLine="709"/>
        <w:jc w:val="both"/>
        <w:rPr>
          <w:sz w:val="24"/>
          <w:szCs w:val="24"/>
        </w:rPr>
      </w:pPr>
    </w:p>
    <w:p w:rsidR="00E247E0" w:rsidRDefault="00E247E0" w:rsidP="0083092F">
      <w:pPr>
        <w:spacing w:line="360" w:lineRule="auto"/>
        <w:ind w:firstLine="709"/>
        <w:jc w:val="both"/>
        <w:rPr>
          <w:sz w:val="24"/>
          <w:szCs w:val="24"/>
        </w:rPr>
      </w:pPr>
      <w:r w:rsidRPr="00EC135A">
        <w:rPr>
          <w:sz w:val="24"/>
          <w:szCs w:val="24"/>
        </w:rPr>
        <w:t xml:space="preserve">В вертикальном профиле водораздельных тундровых и тундровых глеевых почвах наблюдалась выраженная фиксация </w:t>
      </w:r>
      <w:r w:rsidRPr="00EC135A">
        <w:rPr>
          <w:sz w:val="24"/>
          <w:szCs w:val="24"/>
          <w:lang w:val="en-US"/>
        </w:rPr>
        <w:t>Cs</w:t>
      </w:r>
      <w:r w:rsidRPr="00EC135A">
        <w:rPr>
          <w:sz w:val="24"/>
          <w:szCs w:val="24"/>
        </w:rPr>
        <w:t>-137 в верхнем органогенном горизонте, что, однако, сопровождалось определенной вертикальной миграцией с последующим относительным накоплением в надмерзлотном слое на механическом барьере (</w:t>
      </w:r>
      <w:r w:rsidR="00F6645A">
        <w:rPr>
          <w:sz w:val="24"/>
          <w:szCs w:val="24"/>
        </w:rPr>
        <w:t>р</w:t>
      </w:r>
      <w:r w:rsidRPr="00EC135A">
        <w:rPr>
          <w:sz w:val="24"/>
          <w:szCs w:val="24"/>
        </w:rPr>
        <w:t xml:space="preserve">исунок </w:t>
      </w:r>
      <w:r w:rsidR="00F6645A">
        <w:rPr>
          <w:sz w:val="24"/>
          <w:szCs w:val="24"/>
        </w:rPr>
        <w:t>4.33</w:t>
      </w:r>
      <w:r w:rsidRPr="00EC135A">
        <w:rPr>
          <w:sz w:val="24"/>
          <w:szCs w:val="24"/>
        </w:rPr>
        <w:t xml:space="preserve">). </w:t>
      </w:r>
    </w:p>
    <w:p w:rsidR="00EC57C2" w:rsidRDefault="00EC57C2" w:rsidP="0083092F">
      <w:pPr>
        <w:spacing w:line="360" w:lineRule="auto"/>
        <w:ind w:firstLine="709"/>
        <w:jc w:val="both"/>
        <w:rPr>
          <w:sz w:val="24"/>
          <w:szCs w:val="24"/>
        </w:rPr>
      </w:pPr>
      <w:r w:rsidRPr="00EC57C2">
        <w:rPr>
          <w:sz w:val="24"/>
          <w:szCs w:val="24"/>
        </w:rPr>
        <w:t>В перегнойно-подзолистых почвах лесотундры высоких террас распределение радиоцезия более растянуто по профилю почвы.</w:t>
      </w:r>
    </w:p>
    <w:p w:rsidR="00FF4FBC" w:rsidRPr="00FF4FBC" w:rsidRDefault="00FF4FBC" w:rsidP="00FF4FBC">
      <w:pPr>
        <w:spacing w:line="360" w:lineRule="auto"/>
        <w:ind w:firstLine="709"/>
        <w:jc w:val="both"/>
        <w:rPr>
          <w:sz w:val="24"/>
          <w:szCs w:val="24"/>
        </w:rPr>
      </w:pPr>
      <w:r w:rsidRPr="00FF4FBC">
        <w:rPr>
          <w:sz w:val="24"/>
          <w:szCs w:val="24"/>
        </w:rPr>
        <w:t xml:space="preserve">Определение активности радиоцезия во фракциях, полученных сухим ситованием (таблица 4.15, рисунок 4.34) показало, что в верхних горизонтах современной почвы (до глубины 10 см) почти весь </w:t>
      </w:r>
      <w:r w:rsidRPr="00FF4FBC">
        <w:rPr>
          <w:sz w:val="24"/>
          <w:szCs w:val="24"/>
          <w:vertAlign w:val="superscript"/>
        </w:rPr>
        <w:t>137</w:t>
      </w:r>
      <w:r w:rsidRPr="00FF4FBC">
        <w:rPr>
          <w:sz w:val="24"/>
          <w:szCs w:val="24"/>
          <w:lang w:val="en-US"/>
        </w:rPr>
        <w:t>Cs</w:t>
      </w:r>
      <w:r w:rsidRPr="00FF4FBC">
        <w:rPr>
          <w:sz w:val="24"/>
          <w:szCs w:val="24"/>
        </w:rPr>
        <w:t xml:space="preserve"> находится во фракции менее 0,25 мм и в меньшей степени – во фрагментах органического вещества. </w:t>
      </w:r>
    </w:p>
    <w:p w:rsidR="00EC57C2" w:rsidRDefault="00EC57C2" w:rsidP="0083092F">
      <w:pPr>
        <w:spacing w:line="360" w:lineRule="auto"/>
        <w:ind w:firstLine="709"/>
        <w:jc w:val="both"/>
        <w:rPr>
          <w:sz w:val="24"/>
          <w:szCs w:val="24"/>
        </w:rPr>
      </w:pPr>
    </w:p>
    <w:p w:rsidR="00EC57C2" w:rsidRDefault="00EC57C2" w:rsidP="0083092F">
      <w:pPr>
        <w:spacing w:line="360" w:lineRule="auto"/>
        <w:ind w:firstLine="709"/>
        <w:jc w:val="both"/>
        <w:rPr>
          <w:sz w:val="24"/>
          <w:szCs w:val="24"/>
        </w:rPr>
      </w:pPr>
    </w:p>
    <w:p w:rsidR="00EC57C2" w:rsidRDefault="00EC57C2" w:rsidP="0083092F">
      <w:pPr>
        <w:spacing w:line="360" w:lineRule="auto"/>
        <w:ind w:firstLine="709"/>
        <w:jc w:val="both"/>
        <w:rPr>
          <w:sz w:val="24"/>
          <w:szCs w:val="24"/>
        </w:rPr>
      </w:pPr>
    </w:p>
    <w:p w:rsidR="00EC57C2" w:rsidRDefault="00EC57C2" w:rsidP="0083092F">
      <w:pPr>
        <w:spacing w:line="360" w:lineRule="auto"/>
        <w:ind w:firstLine="709"/>
        <w:jc w:val="both"/>
        <w:rPr>
          <w:sz w:val="24"/>
          <w:szCs w:val="24"/>
        </w:rPr>
      </w:pPr>
    </w:p>
    <w:p w:rsidR="00EC57C2" w:rsidRPr="00EC135A" w:rsidRDefault="00EC57C2" w:rsidP="0083092F">
      <w:pPr>
        <w:spacing w:line="360" w:lineRule="auto"/>
        <w:ind w:firstLine="709"/>
        <w:jc w:val="both"/>
        <w:rPr>
          <w:sz w:val="24"/>
          <w:szCs w:val="24"/>
        </w:rPr>
      </w:pPr>
    </w:p>
    <w:p w:rsidR="00E247E0" w:rsidRPr="00EC135A" w:rsidRDefault="00E247E0" w:rsidP="0083092F">
      <w:pPr>
        <w:spacing w:line="360" w:lineRule="auto"/>
        <w:ind w:firstLine="709"/>
        <w:rPr>
          <w:sz w:val="24"/>
          <w:szCs w:val="24"/>
        </w:rPr>
      </w:pPr>
    </w:p>
    <w:p w:rsidR="00E247E0" w:rsidRPr="00EC135A" w:rsidRDefault="00FF3F09" w:rsidP="0083092F">
      <w:pPr>
        <w:spacing w:line="360" w:lineRule="auto"/>
        <w:ind w:firstLine="709"/>
        <w:rPr>
          <w:sz w:val="24"/>
          <w:szCs w:val="24"/>
        </w:rPr>
      </w:pPr>
      <w:r>
        <w:rPr>
          <w:noProof/>
          <w:sz w:val="24"/>
          <w:szCs w:val="24"/>
        </w:rPr>
        <w:pict>
          <v:group id="_x0000_s1219" style="position:absolute;left:0;text-align:left;margin-left:39.85pt;margin-top:-114.7pt;width:396.35pt;height:153.3pt;z-index:251686912" coordorigin="278,5550" coordsize="7927,3066">
            <v:group id="Group 54" o:spid="_x0000_s1220" style="position:absolute;left:2572;top:5550;width:5633;height:3066" coordorigin="1707,1956" coordsize="8634,4872"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qbU4rTAwAAhQ0AAA4AAABkcnMvZTJvRG9jLnhtbOxX227jNhB9L9B/&#10;EPSu6GLdEXuRWFZQIG2D7vYDaImyiJVIgaTtBEX/vUNSsmV7i213n1rEgAVehzPnnBlR9x9e+846&#10;YC4Io0vbv/NsC9OK1YTulvbvn0ontS0hEa1Rxyhe2m9Y2B9WP/5wfxxyHLCWdTXmFhihIj8OS7uV&#10;cshdV1Qt7pG4YwOmMNkw3iMJXb5za46OYL3v3MDzYvfIeD1wVmEhYLQwk/ZK228aXMlfm0ZgaXVL&#10;G3yT+sn1c6ue7uoe5TuOhpZUoxvoG7zoEaFw6MlUgSSy9pzcmOpJxZlgjbyrWO+ypiEV1jFANL53&#10;Fc0TZ/tBx7LLj7vhBBNAe4XTN5utfjm8cIvUSztY2BZFPXCkj7WiUIFzHHY5rHniw8fhhZsIofnM&#10;qs8Cpt3redXfmcXW9vgzq8Ee2kumwXlteK9MQNjWq+bg7cQBfpVWBYPRIgl8D6iqYC7IYj8OR5aq&#10;FqhU+/zES2wLpv0sig2DVbsZ96fxIjSbwzQJ1KyLcnOwdnZ0bnU/kCqH/wgqtG5A/br4YJfcc2yP&#10;Rvp/ZKNH/PN+cID/AUmyJR2Rb1rLgJFyih5eSKWwVp0ZPxCW4Qem1alWFKnwplVmD1IxaXYsytYt&#10;ojv8IAZIA0AL9k9DnLNji1Et1LDC6NKK7l74se3IUJKuU/Sp9hgxZNKVEr8AmlF5wap9j6k0actx&#10;B8EzKloyCNviOe63GFTIf6p9rRXQw7OQ6jilDJ1KfwTpg+dlwaOzjry1E3rJxnnIwsRJvE0SemHq&#10;r/31n2q3H+Z7gQEG1BUDGX2F0Rtvv5g3Y4UxGakz2zogXT+MmsAhrarJRRCYgkT5Knj1G4AN66At&#10;OZZVq5oNIDeOw+LThIb5jKziQECWfTVxYqgVYwLEWuIGJJU+oQ/ponMnTGOdOCf5gzS4kE+Y9ZZq&#10;ANbgqcYaHQBqE9u0RHlNmWJcx9LRiwGwaUYmCOYsZV62STdp6IRBvAGWisJ5KNehE5d+EhWLYr0u&#10;/ImlltQ1puqY7ydJY846Uk86FXy3XXfckFfq31gPxHmZq8RydmMiVhk7Cy/zg9B7DDKnjNPECcsw&#10;crLESx3Pzx6z2AuzsCgvQ3omFH9/SNZxaWdREGmWZk4roc1i8/TvNjaU90TC67Uj/dJOT4tQrlJ/&#10;Q2tNrUSkM+0ZFMr9MxRA90S0lqwS6VgzQLP/wVIa3ZRS/R65LIL/g1IaaOFM3M0V/V5K//YuodJe&#10;l9JFcCqlVzeJ91JalrflZlY/TAk2deO9lP6LUqrvqHDX18V3/C5RHxPzPrTnX0+rvwAAAP//AwBQ&#10;SwMEFAAGAAgAAAAhABmUu8nDAAAApwEAABkAAABkcnMvX3JlbHMvZTJvRG9jLnhtbC5yZWxzvJDL&#10;CsIwEEX3gv8QZm/TdiEipm5EcCv6AUMyTaPNgySK/r0BQRQEdy5nhnvuYVbrmx3ZlWIy3gloqhoY&#10;OemVcVrA8bCdLYCljE7h6B0JuFOCdTedrPY0Yi6hNJiQWKG4JGDIOSw5T3Igi6nygVy59D5azGWM&#10;mgeUZ9TE27qe8/jOgO6DyXZKQNypFtjhHkrzb7bveyNp4+XFkstfKrixpbsAMWrKAiwpg89lW50C&#10;aeDfJZr/SDQvCf7x3u4BAAD//wMAUEsDBBQABgAIAAAAIQAOIF7R3wAAAAkBAAAPAAAAZHJzL2Rv&#10;d25yZXYueG1sTI9Ba8JAEIXvBf/DMkJvdROrIaTZiEjbkxSqhdLbmB2TYHY3ZNck/vtOT/U0vHnD&#10;m+/lm8m0YqDeN84qiBcRCLKl042tFHwd355SED6g1dg6Swpu5GFTzB5yzLQb7ScNh1AJDrE+QwV1&#10;CF0mpS9rMugXriPL3tn1BgPLvpK6x5HDTSuXUZRIg43lDzV2tKupvByuRsH7iOP2OX4d9pfz7vZz&#10;XH9872NS6nE+bV9ABJrC/zH84TM6FMx0clervWhZp1wl8FwvQbCfJitenBSs0jgBWeTyvkHxCwAA&#10;//8DAFBLAwQKAAAAAAAAACEAbGsgEU5pAABOaQAAFQAAAGRycy9tZWRpYS9pbWFnZTEuanBlZ//Y&#10;/+AAEEpGSUYAAQEBAHgAeAAA/+EAFkV4aWYAAElJKgAIAAAAAAAAAAAA/9sAQwAIBgYHBgUIBwcH&#10;CQkICgwUDQwLCwwZEhMPFB0aHx4dGhwcICQuJyAiLCMcHCg3KSwwMTQ0NB8nOT04MjwuMzQy/9sA&#10;QwEJCQkMCwwYDQ0YMiEcITIyMjIyMjIyMjIyMjIyMjIyMjIyMjIyMjIyMjIyMjIyMjIyMjIyMjIy&#10;MjIyMjIyMjIy/8AAEQgBlQFZAwEiAAIRAQMRAf/EAB8AAAEFAQEBAQEBAAAAAAAAAAABAgMEBQYH&#10;CAkKC//EALUQAAIBAwMCBAMFBQQEAAABfQECAwAEEQUSITFBBhNRYQcicRQygZGhCCNCscEVUtHw&#10;JDNicoIJChYXGBkaJSYnKCkqNDU2Nzg5OkNERUZHSElKU1RVVldYWVpjZGVmZ2hpanN0dXZ3eHl6&#10;g4SFhoeIiYqSk5SVlpeYmZqio6Slpqeoqaqys7S1tre4ubrCw8TFxsfIycrS09TV1tfY2drh4uPk&#10;5ebn6Onq8fLz9PX29/j5+v/EAB8BAAMBAQEBAQEBAQEAAAAAAAABAgMEBQYHCAkKC//EALURAAIB&#10;AgQEAwQHBQQEAAECdwABAgMRBAUhMQYSQVEHYXETIjKBCBRCkaGxwQkjM1LwFWJy0QoWJDThJfEX&#10;GBkaJicoKSo1Njc4OTpDREVGR0hJSlNUVVZXWFlaY2RlZmdoaWpzdHV2d3h5eoKDhIWGh4iJipKT&#10;lJWWl5iZmqKjpKWmp6ipqrKztLW2t7i5usLDxMXGx8jJytLT1NXW19jZ2uLj5OXm5+jp6vLz9PX2&#10;9/j5+v/aAAwDAQACEQMRAD8A9w1TVLXR7Fr29aRYEdE/dRPKxZ3CKAqAsSWYDAB61m/8Jlpn/Prr&#10;n/givf8A4zR4y/5Alt/2FdN/9LYa6GgDnv8AhMtM/wCfXXP/AARXv/xmj/hMtM/59dc/8EV7/wDG&#10;a6GigDnv+Ey0z/n11z/wRXv/AMZo/wCEy0z/AJ9dc/8ABFe//Ga6GigDnv8AhMtM/wCfXXP/AARX&#10;v/xmj/hMtM/59dc/8EV7/wDGa6GigDnv+Ey0z/n11z/wRXv/AMZo/wCEy0z/AJ9dc/8ABFe//Ga6&#10;GigDnv8AhMtM/wCfXXP/AARXv/xmj/hMtM/59dc/8EV7/wDGa6GigDnv+Ey0z/n11z/wRXv/AMZo&#10;/wCEy0z/AJ9dc/8ABFe//Ga6GigDnv8AhMtM/wCfXXP/AARXv/xmj/hMtM/59dc/8EV7/wDGa6Gi&#10;gDnv+Ey0z/n11z/wRXv/AMZo/wCEy0z/AJ9dc/8ABFe//Ga6GigDnv8AhMtM/wCfXXP/AARXv/xm&#10;j/hMtM/59dc/8EV7/wDGa6GigDnv+Ey0z/n11z/wRXv/AMZo/wCEy0z/AJ9dc/8ABFe//Ga6GigD&#10;nv8AhMtM/wCfXXP/AARXv/xmj/hMtM/59dc/8EV7/wDGa6GigDnv+Ey0z/n11z/wRXv/AMZo/wCE&#10;y0z/AJ9dc/8ABFe//Ga6GigDnv8AhMtM/wCfXXP/AARXv/xmj/hMtM/59dc/8EV7/wDGa6GigDnv&#10;+Ey0z/n11z/wRXv/AMZo/wCEy0z/AJ9dc/8ABFe//Ga6GigDnv8AhMtM/wCfXXP/AARXv/xmj/hM&#10;tM/59dc/8EV7/wDGa6GigDnv+Ey0z/n11z/wRXv/AMZo/wCEy0z/AJ9dc/8ABFe//Ga6GigDnv8A&#10;hMtM/wCfXXP/AARXv/xmj/hMtM/59dc/8EV7/wDGa6GigDnv+Ey0z/n11z/wRXv/AMZo/wCEy0z/&#10;AJ9dc/8ABFe//Ga6GigDnv8AhMtM/wCfXXP/AARXv/xmj/hMtM/59dc/8EV7/wDGa6GigDnv+Ey0&#10;z/n11z/wRXv/AMZo/wCEy0z/AJ9dc/8ABFe//Ga6GigDI0vX7DWLi4t7T7Ws9uiPJHdWU1swVywU&#10;gSopIJRxkZ6Gteufs/8Akoes/wDYKsP/AEbd10FAHPeMv+QJbf8AYV03/wBLYa6Gue8Zf8gS2/7C&#10;um/+lsNdDQAUUUUAFFFFABRRRQBkaj4l0LSJ1t9U1rTrGdlDrHdXSRMVyRkBiDjIIz7GpNM13SNa&#10;83+ytVsb/wAnHmfZbhJdmc4ztJxnB6+hql47/wCSe+Jf+wVdf+impmra1/wj+ri51G42aPPaPhtm&#10;fImhV5W4UFm3xBz6L9nxyXAoA6OiuF0/XvEdtrU1nfaVfahI1hb3bW9qbVfsjyzXJMZZ5E37VWOP&#10;cM58otgFuY9Lv9Y8QW/hWJdburVrjQxe6hLaRQFjKwg8stvjYIGzOQABnY2PunAB31Fee+H73XvE&#10;n2FJNdntIzoGnXsrW1tD5jzzeduOXRlCnYMrt6hcFQGDWNH1LV/Fgsv+JrNpWdFsdQf7BFEd8lx5&#10;u4Hzkk+VfKG0DB+Y5J4wAd1RXkVp4s8SX+l3+uedqUaW9vBcHyI7T7BDmygnYSh83BQNIxbZltpw&#10;uWrf8Ya1qumf2rfabd6lc/2bbtM9tZw2wtodse8LcNL87FuSREwYIV+VSVZwDvqK828Y+IdR01vE&#10;eNW1SxurG0NxYQWOnrcQvH5WVkmcwybMyrMnLINsecD7x7nULKe9t1ig1S7sHDgmW2WJmIwflPmI&#10;4xznpngc9cgGhRXnOgza5qUHhyOfxNqIbV9IOozTLBaho3UQfIn7nGw/aGJ3An5FwR826xZ6hrer&#10;6hpenLrD2qMmqJcTRQRNLL9muo4Y2G5SiuQct8pU7mwo+UqAd9Ve3uIbq3iuIJY5oJVDxyIwZXUj&#10;III4II5zXG2eq6xqlxp2nR6j9nlH9plrnyEczG0ukgjEi4xtYNucJsJI+UoOKzPC93r+neFtDtrO&#10;dL+4u/DL3dpayRKkccsKW6wopBBw3m/OWY5IyuwcUAem0V5PceLb2C8sH0jWtb1a1uYopQl5p0dv&#10;5oN5ZxjyWaCINuSaQZ3EDcpyvBroj4h1CfUtbhuhd6HBb2dk8YuIoZpVaSWdWaMRM4Z2CIiKd3zg&#10;fI2cMAdtRXmLeIdcs7i4sb6fWLO0je0ea7uYLaW8iSY3CL5aQK8bBpYoEA2M37x+20r0fg3ULjUF&#10;1lJ76+vY7XUBDBJfWot5thghchkEcePmdsZUZBHUYNAHV0V579r1v+zP7a/4SG+/5D/2P7H5Nt5P&#10;k/2j9n2/6rf/AKvvvznnNWf7S1b7H/bv9qz7f7b/ALP/ALP8qL7P5f277JnOzzN235878b+235aA&#10;O5oriYNf1GC88L6Lffa11R7gwalI1mwguNtrMxZJdnlkM6I4CkMBwQuGUZng/W9fuE8N3GpXGqsm&#10;qRL5jagloIJWNu0v7gW48xWymR5mF2Bwfn2igD0mq888VvGHmljiQuqBnYKCzMFUc9yxAA7kgVxN&#10;jrWqR+INIAu9S1Cw1K4eE3UsNtHZviCWXdbhf32N0eFLllKZO5sq529RHneN9CtpDuhitby9RemJ&#10;kMMStn2SeUY6fNnGQCACSbxn4XtriS3uPEmjxTxOUkjkv4lZGBwQQWyCDxitDUtW07RrdbjU7+1s&#10;oGcIslzMsSlsE4BYgZwCcexrlPDlx4jisLwWGl6XPajVNQ2ST6lJE7f6XNnKiBgOc/xH146VY8J3&#10;Vprmtap4gNuRdTQ2wtGmQLMtjJBHKg4/hMrT5IzlkIydgAAN+613SLLT4NRvNVsrexn2+TcS3CJH&#10;JuG5drE4OQCRjqKsQ31pcfZ/Ju4ZftEJng2SBvNjG3Lrj7y/OvI4+YeorKaHQtLuLrVAY45bZ5I5&#10;PLkZ/LecxMyCME/PIyxNtC5ZmyAS53Ys9lc6X4U0m6uI/I1Fdahu9m4N9ne7u8Sx5GQ+EuZY93f7&#10;wAOMAHdUUUUAFFFFABRRRQBz9n/yUPWf+wVYf+jbuugrn7P/AJKHrP8A2CrD/wBG3ddBQBz3jL/k&#10;CW3/AGFdN/8AS2GuhrnvGX/IEtv+wrpv/pbDXQ0AFFFFABRRRQAUUUUAVNQsbfUtOubC7j8y2uYn&#10;hlTcRuRgQwyORkE9Ky/Eejza4LOz8i0a1FwktxNMxLoqsCUVNpDCRPMibLLhZG4YEqd+igColjbp&#10;qMt+seLmWKOGR9x+ZELlRjpwZH/P2Fc5aeAdLtrq4l8/UURkhgtkt9RuYBBbxRKiRfJKNwDCR8nn&#10;MjfU9dRQBwmlfDy2sdQk86e4ktYrSO2s5IbueGeGNZ7iTyvMVwxjCSxIBuIPlAkDatdBdeGNKuvI&#10;AhmtfJiWBPsF1Lafu1+6h8llyq5O0HIXccYyc7dFAHOHwXoTTySLazxxS7BJbQ3k0dtIFRYwrQK4&#10;jK7EVSpXBAwQRUmqeEdE1uS4OoWskqXKbbiEXEqRTfLtDPGrBGcALhyCw2pgjauN+igDMuNE064t&#10;tUt5YN0Oqbvtq72Hm5iWI85+X5EUcY6Z681p0UUAYknhjSnsLGxWGeCGxjEFs1tdSwyRxgAbPMRg&#10;5UhVyCcEqpOSAaz7vwdZ3OraU/k7LGxtbqNTHcSJOssskLeYsikPuISTc+7c285zuaurooAxJ/C+&#10;jzWdvayWW6K33BR5rguHOZFkbOZFc8urlg55YMay9A8D6ZpnhaDTLy1jklfTVsbvy5ZDGQUCzCME&#10;jyw7DcxUKWOGbJGa6+igDMv9F0/VLq3uru38ya3x5Tb2XbiWOXoCM/PDEef7uOhIJdaLp19LdS3F&#10;vve5iihkcOwO2NmeMqQflZWdmDLhgcHOQMadFAGBaeEdEsb9L6C0kN4rq5uJbiWWR2VJUUuzsS5C&#10;zSKC2eCB0VcadtZW9tPeTQR7JLqUSzncTvcIsYPPT5UUcenrmrlFAGb/AGJp/wBh+x/Z/wBx9r+2&#10;7N7f67zvP3Zzn/WfNjp2xjiq/wDwjGlf2h9u8m4z5vn+R9ql+z+Zndv8jd5e7d8+dud/zfe5raoo&#10;Ap3Nlb3M9nNPHvktZTLAdxGxyjRk8dfldhz6+uKzNK8J6Ro7W7WSXZW2TZbpcX086QDbtGxJHZUI&#10;UlcgAgEjoSK36KAMG28I6JZ39teQ2snn2jlrXfcSuttlGQrErMVjQqxGxQF4Xj5Vw/VtHe71bSNU&#10;tn23OnyuGUysiywSLtkQ44OCEkGQctEoyuSw26KAOd/4Q3SfMmkjk1SLzpXmdINXu4k3uxdiFWUK&#10;MsxPAHWp7vwvo90YD9j+zyQRLBFLYyvayJEvSIPEVbyx12Z25AOMgVt0UAYFz4S0i7t7GB47qNLJ&#10;3kgMF9PCwdwQzsyOC7nc2WYkne3PzHMd54cFz/Y9kk0/9nWF19slE13NLJK6ZMSMzEllDsJPmY4M&#10;SDaQfl6OigAooooAKKKKACiiigDn7P8A5KHrP/YKsP8A0bd10Fc/Z/8AJQ9Z/wCwVYf+jbuugoA5&#10;7xl/yBLb/sK6b/6Ww10Nc94y/wCQJbf9hXTf/S2GuhoAKKKKACiiigAooooAKKKKACiiigAooooA&#10;KKKKACiiigAooooAKKKKACiiigAooooAKKKxPE19cWGjiS1fyppbq1tRKFBMYmnjiZlByNwDkjII&#10;yBkEcEA26K5S7hn8OQzDSbue4aSLeLK8mlvJFw6K86bnMjqivlogTuIQLsZjvNA8STaxFfWImJ1O&#10;23L9obSbq3hBKqy70lA2sN6/uxISy4YEbsKAdXRXGaNa3OoeEZY7u+1W8aG/vwxhuRDPdCO5mVE8&#10;xSm3ouNpQfKBkJlTki2bWLHRIHv9VW9uNQnt28jU7hHt7WCaVmWRUcB2ARLdpcn5pFbe/wApYA9J&#10;opmM9R+Vcb4vM0nijRrVbXWLyB7K8le30u/NqxZZLYK7HzYgwG5hjJ+906kAHa0Vwt14ue0bRbHS&#10;4uLyKa2U3pZ3gniuILciRy2G2GSXOW/eMqqr5dSwt/eXlokJu7iN9Y1+5s2dJCBbwwGVSsfdd8do&#10;QSCCrzM4IIAoA7qivLtO+I2sXvh7w5M9tYjVr3UIU1CAI+yG1keIB0O77226tD1b/Wnj5WC3NT0b&#10;WbrWGsPDuu6lD9mRJtSuZ70t5s+4SRou5JEjOEbeiKihZ4ztdQIyAei0Vzmm32qT6zeWokglstOl&#10;SymeZcTyv5EcvnblwnJkVTGEXuwbolcK/jnXdb8FaGkLWtnr2oXsMd2Yo322kLvFsmQbwGIFzaEo&#10;WYHzCrKQHAAPXaKzNB1P+2vD+m6r5Pk/brWK58rdu2b0Dbc4GcZxnArToA5+z/5KHrP/AGCrD/0b&#10;d10Fc/Z/8lD1n/sFWH/o27roKAOe8Zf8gS2/7Cum/wDpbDXQ1z3jL/kCW3/YV03/ANLYa6GgAooo&#10;oAKKKKACiiigAooooAKKKKACiiigAooooAKKKKACiiigAooooAKKKKACiiigAqvcW8N1by288Uc0&#10;EqlJI3UMrqRggg8EEcYqxRQBiReGdJgtLm2ME8y3G3zJJ7qWab5TlMSuxddrZZcMNrEsMEk1c07S&#10;7bSoGgs0kAdy7ySyvK8jYAy7uSzHAABJOAoHQAVfooAyJvD+mTWJsjbyJEJ5LlWimkjkSWR2d3SR&#10;WDqSXfO0jhivQ4qS10XTrGW1lt7fY9tFLDG5didsjK8hYk/MzMisWbLE5Ock506KAKGmWk9jbSQz&#10;3Ul07XE0okcHIV5GdU5J4UMEHso6dBX1TQLDWbm3ubv7Ws1urxxSW15NbsFcpuGYmUkEopwc9BWv&#10;RQBhv4W0eSKGFrPKwxSRRt5r713ukjNuznzC8aP5md+4bs5JNFz4fgOiWem2B+x/2f5RsZAC5gMW&#10;Ao5O4qVBRhuBZGZcjdmtyigDAg8IaDBHCsWmonkpAkeHbKiFkaPnOc5iiyerCNA2QoAk0jwzp2hS&#10;u9gb5A+4ss2oTzpl23s2yR2XcWyS2M8nnk1t0UAZv9iaf/a/9qfZ/wDS853b22btu3zNmdvmbPk3&#10;43bflzt4rGvvAujz6Q1hZwfYW8qCBLiJn8yJImjKlG3AiQCKPD85Mce4OEC11dFAFe3t4bW3it4I&#10;o4YIlCRxooVUUDAAA4AA4xViiigDn7P/AJKHrP8A2CrD/wBG3ddBXP2f/JQ9Z/7BVh/6Nu66CgDn&#10;vGX/ACBLb/sK6b/6Ww10Nc94y/5Alt/2FdN/9LYa6GgAooooAKKKKACiiigDI8S6hNpHhbVtTt1j&#10;M9nZTXEayAlSyIWAOCDjI9RVPR5L238Qajo91qM9/HBa210k9wkayAyvMpX92iLtHkqR8ucs2SRg&#10;DY1Cxt9S065sLuPzLa5ieGVNxG5GBDDI5GQT0qnpmjDTbie7mv7q/vJ1SN7m5EYby0LFEAjRFwC7&#10;nOM/MckgAAA16KKKACiiigDnPGt5qmneDtVvdJlhhube1mm86Zd3lhI2bKr0ZsgAZIAzuO7G1szx&#10;Rq+p2s2uSWd+9umi6QmopEkcbLcuTcZSXcpOz9wo+Qofmbnpjp9X02LWNGvtMnaRIby3kt5GjIDB&#10;XUqSMgjOD6Gs/V/DFtq880sl3dwJdW4tL2KIptu4AWxG+5SVH7yQZQo3znnhcAG/RRRQAUUUUAV5&#10;/PaCVbd445ypCPIhdVbHBKggkZ7ZGfUVxMl9rEWuDQYdavJ7eW9itX1GSKAXEMptp7h41AjEZAVL&#10;c5MbcSuM5A2dtcRtLBJHHPJAzIVWSMKWQkfeG4EZHXkEeoNc7aeDFtdOhtBrmqyNby+da3Egt/Mt&#10;5CHV3BEQDs4kfcZA5JYtw3NAF/wzfXF/o5kun82aK6urUylQDIIZ5IlZgMDcQgJwAMk4AHA26z9L&#10;0+LSbFbSEyOA7yPJIQWeR3Lu5wAMszM2AABnAAGBWhQAUUUUAFee6jrGr6TqX2BNXuLmS58lJ5J7&#10;RIVt3lubeIG1BUb1CzyE7jNsZYw5ySH9CrmZPB1vcZa51HUbp40CWbzSIWtAJEkGxtmXIeGE5l8w&#10;nyxnOW3AE/h65u3n1ixu7qS7On3ot47iVUWSRWghly+wKuQZSBhRwB1OSd+szSdKTSYp/wDSJ7q4&#10;uZfOuLifbvlfaqAkIqqMIiL8qj7uTkkk6dABRRRQAVyGp69fL430XSrFkFj9oaLUHK5LO1vNJHEr&#10;cgECLe44IDxY4Y119YF/4S0LUNbtNZn021+32twLgXAgTfIyoyKHYrkhchhzwUQ9qAMjwvq+p3U2&#10;hyXl+9wmtaQ+ovE8carbODb4SLaoOz9+w+cuflXnrntqwNI8MW2kTwyx3d3Olrbm0sopSm20gJXM&#10;abVBYfu4xly7fIOeWzv0AFFFFABXE+KdT1W21khZNZsdFsrP7Td39jFbOvzM2S3ngnEaxMxWNXY+&#10;YOBhQ3bViax4fTWg8c1/fQ200RguraF18u5jOcqwZSVyGYFoyjEHk/Ku0AxLHVtUk1TTruS/kaG/&#10;1i905rIxxiKJIftO10IXfvP2Zc7mYfO+APl29tWBb+GLa21NLsXd08EM8t1BZMU8qGeTf5kikKHJ&#10;Pmy8MxUbzgDC7d+gDn7P/koes/8AYKsP/Rt3XQVz9n/yUPWf+wVYf+jbuugoA57xl/yBLb/sK6b/&#10;AOlsNdDXPeMv+QJbf9hXTf8A0throaACiiigAooooAKKKKACs/TNQh1S1aeBZFRLie3IkAB3RStE&#10;x4J43ISPbHTpS6lpWnazbrb6nYWt7Arh1juYVlUNgjIDAjOCRn3NeYaO3w9soLy01Lw9aPdQ6lfI&#10;SNAknAUXUoQB1iIIC7QADxjHGMU0m9gPXaK81+1/Cz/oWbX/AMJeb/4xR9r+Fn/Qs2v/AIS83/xi&#10;n7OfZhc9KorzX7X8LP8AoWbX/wAJeb/4xR9r+Fn/AELNr/4S83/xij2c+zC56VVCz1GK8utSgiWT&#10;zLG4FvLvAwWMUcvy89NsijnHIP1PCfa/hZ/0LNr/AOEvN/8AGKytLl+HkV/rb3fhuEwy3ivZ7vDc&#10;zARfZ4VO0eT8o8xZOOOcnvkns59mFz1+ivNftfws/wChZtf/AAl5v/jFH2v4Wf8AQs2v/hLzf/GK&#10;PZz7MLnpVFea/a/hZ/0LNr/4S83/AMYo+1/Cz/oWbX/wl5v/AIxR7OfZhc9Kqg+owx61baayyefc&#10;W81wjDG0LG0asDznOZVxx2PTvwn2v4Wf9Cza/wDhLzf/ABisqeX4eN4psJo/DcP9npZ3KTgeG5gv&#10;ms8Bjyvk8nasuDjjnpnk9nPswuev0V5r9r+Fn/Qs2v8A4S83/wAYo+1/Cz/oWbX/AMJeb/4xR7Of&#10;Zhc9KorzX7X8LP8AoWbX/wAJeb/4xR9r+Fn/AELNr/4S83/xij2c+zC56VVC81GGzutNglWTzL64&#10;NvFsAwGEUkvzc9NsbDjPJH1HCfa/hZ/0LNr/AOEvN/8AGKytUl+Hkt/oj2nhuEQxXjPebfDcygxf&#10;Z5lG4eT8w8xo+OecHtkHs59mFz1+ivNftfws/wChZtf/AAl5v/jFH2v4Wf8AQs2v/hLzf/GKPZz7&#10;MLnpVFea/a/hZ/0LNr/4S83/AMYo+1/Cz/oWbX/wl5v/AIxR7OfZhc9Kqhq2pRaPo17qc6yPDZwS&#10;XEixgFiqKWIGSBnA9RXCfa/hZ/0LNr/4S83/AMYrK8SyfDy58L6vBpnhuD7fJZzJbGPw5MjCUoQm&#10;G8kbTuxzkYo9nPswuewUV5p9s+Fn/Qs2v/hMTf8AxitHRdN+HfiCa5h03w3pby2yo0qTaL5BUPuC&#10;nEka5B2N09KThJatAd1RXP8A/CCeEP8AoVND/wDBdD/8TR/wgnhD/oVND/8ABdD/APE0gOgorn/+&#10;EE8If9Cpof8A4Lof/iaP+EE8If8AQqaH/wCC6H/4mgDR0jUotY0ax1OBZEhvLeO4jWQAMFdQwBwS&#10;M4Pqav1z/gT/AJJ74a/7BVr/AOilroKAOfs/+Sh6z/2CrD/0bd10Fc/Z/wDJQ9Z/7BVh/wCjbuug&#10;oA57xl/yBLb/ALCum/8ApbDXQ1z3jL/kCW3/AGFdN/8AS2GuhoAKKKKACiiigDz23vLyK70/VVlv&#10;rm5u9b1Cymt1uCUlhhF35caROwiRv9HiG4BScHLfM2bOp3Fy11aazHJfW0i6hb2t1BJfgtZh5YkW&#10;L7PGxhk8wSZLO29FlDDJVUHVR6Vp0Opy6nFp9pHfzJslu1hUSuvHDPjJHyrwT2HpRJpWnTanFqcu&#10;n2kl/CmyK7aFTKi88K+MgfM3APc+tAF6vHbT/Xal/wBhW/8A/SqWvYq8u0rwpq2prqF5bazZW8L6&#10;pf7YpdPeVlxdyg5YTKDyM9B1/GuvB1oUpuU+xMldFeitj/hAte/6GLTf/BTJ/wDJFH/CBa9/0MWm&#10;/wDgpk/+SK9L+0KPmRyMx6K2P+EC17/oYtN/8FMn/wAkUf8ACBa9/wBDFpv/AIKZP/kij+0KPmHI&#10;zHorY/4QLXv+hi03/wAFMn/yRWfp/hbXr691a3/tvTo/7Pu1tt39mSHzMwxS7sfaOP8AW4xz93Pf&#10;AP7Qo+YcjK9FbH/CBa9/0MWm/wDgpk/+SKP+EC17/oYtN/8ABTJ/8kUf2hR8w5GY9FbH/CBa9/0M&#10;Wm/+CmT/AOSKP+EC17/oYtN/8FMn/wAkUf2hR8w5GY9FbH/CBa9/0MWm/wDgpk/+SKz5fC2vReIL&#10;LSv7b04/abWe583+zJPl8p4V24+0c587Oc8be+eD+0KPmHIyvRWx/wAIFr3/AEMWm/8Agpk/+SKP&#10;+EC17/oYtN/8FMn/AMkUf2hR8w5GY9FbH/CBa9/0MWm/+CmT/wCSKP8AhAte/wChi03/AMFMn/yR&#10;R/aFHzDkZj0Vsf8ACBa9/wBDFpv/AIKZP/kis/UPC2vWN7pNv/benSf2hdtbbv7MkHl4hll3Y+0c&#10;/wCqxjj72e2Cf2hR8w5GV6K2P+EC17/oYtN/8FMn/wAkUf8ACBa9/wBDFpv/AIKZP/kij+0KPmHI&#10;zHorY/4QLXv+hi03/wAFMn/yRR/wgWvf9DFpv/gpk/8Akij+0KPmHIzHorY/4QLXv+hi03/wUyf/&#10;ACRWfrvhbXtF8P6nqv8AbenTfYrSW58r+zJF37ELbc/aDjOMZwaP7Qo+YcjK1bPgL/ka9e/68bH/&#10;ANDuaP8AhAte/wChi03/AMFMn/yRWv4X8LXmg6jqF5e6lBeyXcUMQENoYAgjMh7yPknzT6dK5cXi&#10;6VWnyx3KjFpnV0UUV5hYUUUUAc/4E/5J74a/7BVr/wCilroK5/wJ/wAk98Nf9gq1/wDRS10FAHP2&#10;f/JQ9Z/7BVh/6Nu66Cufs/8Akoes/wDYKsP/AEbd10FAHPeMv+QJbf8AYV03/wBLYa6Gue8Zf8gS&#10;2/7Cum/+lsNdDQAUUUUAFFFFABRXI3t7qWj+JrVrm9u5rG7eUMn2aNoAFjlkWOFYw07TgRAktlGG&#10;/GGKIKlv4vlv/Ecsnkapa6NZ3cdl5htkjSWaVI9vnLLidfmmjVQiAD7zMythADqdR0yDVLdYJ5Lt&#10;EV94Ntdy27ZwRy0bKSOemcdPQV51oX/CGWlpd2+o+KJLO6i1G+R4JPEs8LKBdShcp5w5K4OSMnOT&#10;knNeqV47af67Uv8AsK3/AP6VS10YbD+3m43toJux0X2n4e/9Dr/5d1x/8kUfafh7/wBDr/5d1x/8&#10;kVjUV3f2X/e/AjnNn7T8Pf8Aodf/AC7rj/5Io+0/D3/odf8Ay7rj/wCSKxqKP7L/AL34Bzmz9p+H&#10;v/Q6/wDl3XH/AMkVj6PceBhqviAz+LPLjN+hgb/hJ508xPs0GWyJxv8Am3LuOfu7c4UAJRR/Zf8A&#10;e/AOc2ftPw9/6HX/AMu64/8Akij7T8Pf+h1/8u64/wDkisaij+y/734Bzmz9p+Hv/Q6/+Xdcf/JF&#10;H2n4e/8AQ6/+Xdcf/JFY1FH9l/3vwDnNn7T8Pf8Aodf/AC7rj/5IrGuLjwN/wmGmsvi0m2FhdiSb&#10;/hJ5ztfzLbau/wA/K5G87cjdtzg7Rgoo/sv+9+Ac5s/afh7/ANDp/wCXbcf/ACRT4W8CXNxFb2/i&#10;6SWaVwkccfiu5ZnYnAAAnySTxisOq13/AK7Tf+wrYf8ApVFUVMu5IOXNsuw1M9C/4Q3TP+frXP8A&#10;we3v/wAeo/4Q3TP+frXP/B7e/wDx6uhorzCznv8AhDdM/wCfrXP/AAe3v/x6sPXPCmnx6v4ZRbjW&#10;MS6k6Nu1m7YgfZLhvlJlypyo5GDjI6Eg97XP+If+Q34T/wCwrJ/6RXVACf8ACG6Z/wA/Wuf+D29/&#10;+PUf8Ibpn/P1rn/g9vf/AI9XQ0UAc9/whumf8/Wuf+D29/8Aj1H/AAhumf8AP1rn/g9vf/j1dDRQ&#10;Bz3/AAhumf8AP1rn/g9vf/j1YXjLwrp9r4H8QTR3GsM8emXLqJNZu3UkRMeVaUhh7EEHvXfVz/jv&#10;/knviX/sFXX/AKKagBP+EN0z/n61z/we3v8A8eo/4Q3TP+frXP8Awe3v/wAeroaKAOe/4Q3TP+fr&#10;XP8Awe3v/wAeo/4Q3TP+frXP/B7e/wDx6uhooA57/hDdM/5+tc/8Ht7/APHqP+EN0z/n61z/AMHt&#10;7/8AHq6GigDn/An/ACT3w1/2CrX/ANFLXQVz/gT/AJJ74a/7BVr/AOilroKAOfs/+Sh6z/2CrD/0&#10;bd10Fc/Z/wDJQ9Z/7BVh/wCjbuugoA57xl/yBLb/ALCum/8ApbDXQ1z3jL/kCW3/AGFdN/8AS2Gu&#10;hoAKKKKACiiigDIh8PaZb6odRit5BPvaRVM8hijds7nSItsRzubLKoJ3vk/M2Sbw9plxqg1GW3kM&#10;+9ZGUTyCKR1xtd4g2x3G1cMykjYmD8q416KAErx6zs9amk1J7Tw/e3UB1S+2zxTWyq3+ky5wHlVu&#10;DkcgdK9S1GPUpbcLpt3aW0+8FnubZp1K4PAVZEIOcc57HjnjkfCtr4pfSJzBrGjxp/aV+CH0qVju&#10;+1zbjkXA4LZIHYEDJxk6Uqs6UuaAmrmL/Z3iT/oVNS/8CLT/AOP0f2d4k/6FTUv/AAItP/j9dv8A&#10;Y/F//Qc0P/wTTf8AyVR9j8X/APQc0P8A8E03/wAlV0/2jX8hciOI/s7xJ/0Kmpf+BFp/8fo/s7xJ&#10;/wBCpqX/AIEWn/x+u3+x+L/+g5of/gmm/wDkqj7H4v8A+g5of/gmm/8Akqj+0a/kHIjiP7O8Sf8A&#10;Qqal/wCBFp/8fqvbprd1Pdww+GNSeS0lEM48+1GxyiyAczc/K6nj19c13/2Pxf8A9BzQ/wDwTTf/&#10;ACVWFoVt4pbV/Ewi1jR1ddSQSltKlYM32S35UfaRtG3aMHPIJzzgH9oV/IORGL/Z3iT/AKFTUv8A&#10;wItP/j9H9neJP+hU1L/wItP/AI/Xb/Y/F/8A0HND/wDBNN/8lUfY/F//AEHND/8ABNN/8lUf2jX8&#10;g5EcR/Z3iT/oVNS/8CLT/wCP0f2d4k/6FTUv/Ai0/wDj9dv9j8X/APQc0P8A8E03/wAlUfY/F/8A&#10;0HND/wDBNN/8lUf2jX8g5EcR/Z3iT/oVNS/8CLT/AOP1Xddbj1CKxbwxqQupY5JY08+1+ZEKBjnz&#10;scGRPz9jXf8A2Pxf/wBBzQ//AATTf/JVYVzbeKP+E40pX1jRzOdMvSjjSpQqr5truBX7Rkknbg5G&#10;MHg54P7Qr+QciMX+zvEn/Qqal/4EWn/x+mf2N4iurvT0bw3fQol/aTSSyz2xVEjnR2J2ykn5VPQG&#10;u6+x+L/+g7of/gmm/wDkqj7H4v8A+g7of/gmm/8Akqpljq0ouL6hyo6Giuf+x+L/APoO6H/4Jpv/&#10;AJKo+x+L/wDoO6H/AOCab/5KrkKOgrn/ABD/AMhvwn/2FZP/AEiuqPsfi/8A6Duh/wDgmm/+Sqwt&#10;dtvFK6v4ZEusaOztqTiIrpUqhG+yXHLD7Sdw27hgY5IOeMEA72iuf+x+L/8AoO6H/wCCab/5Ko+x&#10;+L/+g7of/gmm/wDkqgDoKK5/7H4v/wCg7of/AIJpv/kqj7H4v/6Duh/+Cab/AOSqAOgrn/Hf/JPf&#10;Ev8A2Crr/wBFNR9j8X/9B3Q//BNN/wDJVYXjO28Ur4H8QNc6vo8kI025MiR6VKjMvlNkBjcEA474&#10;OPQ0Ad7RXP8A2Pxf/wBB3Q//AATTf/JVH2Pxf/0HdD/8E03/AMlUAdBRXP8A2Pxf/wBB3Q//AATT&#10;f/JVH2Pxf/0HdD/8E03/AMlUAdBRXP8A2Pxf/wBB3Q//AATTf/JVH2Pxf/0HdD/8E03/AMlUAHgT&#10;/knvhr/sFWv/AKKWugrn/An/ACT3w1/2CrX/ANFLXQUAc/Z/8lD1n/sFWH/o27roK5+z/wCSh6z/&#10;ANgqw/8ARt3XQUAc94y/5Alt/wBhXTf/AEthroa57xl/yBLb/sK6b/6Ww10NABRRRQAUUUUAc5pf&#10;iqz1fxDe6bZz2Trab0kX7YPtHmI4V/3AGRGCSN7EEkcKVKsY7rxPNbapcItgj6fa3tvYXM5uCJRN&#10;N5WzZHsIZP38WSXUj58KcDcyPwhuvFjvLmC40mK7ubyK0e2y7STiUSLI5Yq8f7+XChFP3ck4O5J/&#10;A+kS6rp86adpcFpYbHgigsESVJFkMi4lB+WPcd2xVBLdWKllIB1VeLW9u8lxqbC/1SIHVL75INSu&#10;IkH+lS9FRwo/Ae9e014tbzvHcamosNUlA1S++eDTbiVD/pUvRkQqfwPtXZgfZ+0ftLWt1Jle2hP9&#10;jk/6C2uf+Dm7/wDjlH2ST/oLa5/4Obv/AOOUfbJP+gTrn/gmu/8A43R9sk/6BOuf+Ca7/wDjder/&#10;ALL5fgR7wfZJP+gtrn/g5u//AI5R9kk/6C2uf+Dm7/8AjlH2yT/oE65/4Jrv/wCN0fbJP+gTrn/g&#10;mu//AI3R/sv938A94Pskn/QW1z/wc3f/AMcqOPTFieZ47/WEeZ98rLq10C7bQuW/ecnaqjJ7ADtU&#10;n2yT/oE65/4Jrv8A+N1HHqayvMkdhrDvC+yVV0m6JRtobDfu+DtZTg9iD3o/2Xy/APeJPskn/QW1&#10;z/wc3f8A8co+ySf9BbXP/Bzd/wDxyj7ZJ/0Cdc/8E13/APG6Ptkn/QJ1z/wTXf8A8bo/2X+7+Ae8&#10;H2ST/oLa5/4Obv8A+OUfZJP+gtrn/g5u/wD45R9sk/6BOuf+Ca7/APjdH2yT/oE65/4Jrv8A+N0f&#10;7L/d/APeD7JJ/wBBbXP/AAc3f/xyozpqm4S4a/1gzojIkh1a63KrEFgD5mQCVUkd9o9Kk+2Sf9An&#10;XP8AwTXf/wAbqM6kouEt2sNYE7ozpGdJutzKpAYgeXkgFlBPbcPWj/ZfL8A94k+xyf8AQW1z/wAH&#10;N3/8co+xyf8AQW1z/wAHN3/8co+2Sf8AQJ1z/wAE13/8bo+2Sf8AQJ1z/wAE13/8bo/2X+7+Ae8H&#10;2OT/AKC2uf8Ag5u//jlH2ST/AKC2uf8Ag5u//jlH2yT/AKBOuf8Agmu//jdH2yT/AKBOuf8Agmu/&#10;/jdH+y/3fwD3g+ySf9BbXP8Awc3f/wAcqOTTFleF5L/WHeF98TNq10SjbSuV/ecHazDI7EjvUn2y&#10;T/oE65/4Jrv/AON1HJqaxPCklhrCPM+yJW0m6BdtpbC/u+TtVjgdgT2o/wBl/u/gHvEn2ST/AKC2&#10;uf8Ag5u//jlH2ST/AKC2uf8Ag5u//jlH2yT/AKBOuf8Agmu//jdH2yT/AKBOuf8Agmu//jdH+y/3&#10;fwD3g+ySf9BbXP8Awc3f/wAcphFxaXmmyxarrGf7Ss0Ik1S5kVla4jVgVZyCCCRgjvT/ALXJ/wBA&#10;nXP/AATXf/xumE3F3eabFFpWsZ/tKzcmTS7mNVVbiNmJZkAAABOSe1Z1vq3s5ctr2fYFzXPZq5/x&#10;3/yT3xL/ANgq6/8ARTV0Fc/47/5J74l/7BV1/wCimrwjU6CiiigAooooAKKKKAOf8Cf8k98Nf9gq&#10;1/8ARS10Fc/4E/5J74a/7BVr/wCilroKAOfs/wDkoes/9gqw/wDRt3XQVz9n/wAlD1n/ALBVh/6N&#10;u66CgDnvGX/IEtv+wrpv/pbDXQ1z3jL/AJAlt/2FdN/9LYa6GgAooooAKKKyNR8Q6ZpVwsN3PIjl&#10;BI5SCSRYUJIDysqkRJw3zOVHytz8pwAa9FZ+q6pZaHpdxqWp3KW1nbpvklfoo/mSTgADkkgDJNQT&#10;eIdMt9UGnS3Egn3rGzCCQxRu2NqPKF2I53LhWYE70wPmXIBPqEmpRW4bTbS0uZ94DJc3LQKFweQy&#10;xuSc44x3PPHPI+FbrxSmjziDR9GdP7SvyS+qyqd32ubcMC3PAbIB7gA4GcDva8m0/X/EdidQt7C5&#10;0tLVNVvtiz2UkjjN1KTlhMoPJPYf1q6VKVR8sVdibsdz9s8Yf9APQ/8Awczf/ItH2zxh/wBAPQ//&#10;AAczf/Itcn/wlfi//n80T/wWTf8AyRR/wlfjD/n80T/wWTf/ACRXR9Qr/wAv4oXMjrPtnjD/AKAe&#10;h/8Ag5m/+RaPtnjD/oB6H/4OZv8A5Frk/wDhK/GH/P5on/gsm/8Akij/AISvxh/z+aJ/4LJv/kij&#10;6jX/AJfxQcyOs+2eMP8AoB6H/wCDmb/5FrD0K58Urq/iYxaPo7O2pIZQ2qyqFb7Jb8Kfsx3DbtOT&#10;jkkY4yc//hK/GH/P5on/AILJv/kiqVnrHimyutRuI77Ry9/cC4lDadLgMIo4sL+/6bY1POeSfoD6&#10;jX/l/FBzI7n7Z4w/6Aeh/wDg5m/+RaPtnjD/AKAeh/8Ag5m/+Ra5P/hK/GH/AD+aJ/4LJv8A5Io/&#10;4Svxh/z+aJ/4LJv/AJIo+o1/5fxQcyOs+2eMP+gHof8A4OZv/kWj7Z4w/wCgHof/AIOZv/kWuT/4&#10;Svxh/wA/mif+Cyb/AOSKP+Er8Yf8/mif+Cyb/wCSKPqNf+X8UHMjrPtnjD/oB6H/AODmb/5FrCub&#10;nxT/AMJxpTPo+jicaZehEGqylWXzbXcS32bIIO3Awc5PIxzQ/wCEr8Yf8/mif+Cyb/5IqlJrHimT&#10;WLbUzfaP59vbzW6KNOl2lZGjZif3+c5iXHPc9ex9Rr/y/ig5kdz9s8Yf9APQ/wDwczf/ACLR9s8Y&#10;f9APQ/8Awczf/Itcn/wlfjD/AJ/NE/8ABZN/8kUf8JX4w/5/NE/8Fk3/AMkUfUa/8v4oOZHWfbPG&#10;H/QD0P8A8HM3/wAi0fbPGH/QD0P/AMHM3/yLXJ/8JX4w/wCfzRP/AAWTf/JFH/CV+MP+fzRP/BZN&#10;/wDJFH1Gv/L+KDmR1n2zxh/0A9D/APBzN/8AItYeu3PiltX8MmXR9HV11JzEF1WVg7fZLjhj9mG0&#10;bdxyM8gDHORn/wDCV+MP+fzRP/BZN/8AJFUrzWPFN7dadcSX2jh7C4NxEF06XBYxSRYb9/02yMeM&#10;cgfQn1Gv/L+KDmR3P2zxf/0A9D/8HM3/AMi0fbPF/wD0AtD/APBzN/8AItcn/wAJX4v/AOfzRP8A&#10;wWTf/JFVdS8a+LtP0q8vTc6JJ9ngebYNOmG7apOM+fx0pPBV0ruP4hzI7f7Z4v8A+gFof/g5m/8A&#10;kWj7Z4v/AOgFof8A4OZv/kWugorlKOf+2eL/APoBaH/4OZv/AJFrC8Z3PilvA/iBbnSNHjhOm3Ik&#10;ePVZXZV8pskKbcAnHbIz6iu9rn/Hf/JPfEv/AGCrr/0U1AB9s8X/APQC0P8A8HM3/wAi0fbPF/8A&#10;0AtD/wDBzN/8i10FFAHP/bPF/wD0AtD/APBzN/8AItH2zxf/ANALQ/8Awczf/ItdBRQBz/2zxf8A&#10;9ALQ/wDwczf/ACLR9s8X/wDQC0P/AMHM3/yLXQUUAc/4E/5J74a/7BVr/wCilroK5/wJ/wAk98Nf&#10;9gq1/wDRS10FAHP2f/JQ9Z/7BVh/6Nu66Cufs/8Akoes/wDYKsP/AEbd10FAHPeMv+QJbf8AYV03&#10;/wBLYadr3i7RfDU9jb6tdyQz37lLWKO3lmaVgVBAEasc5dRjvnim+Mv+QJbf9hXTf/S2GqvjBNfu&#10;IrWy0d9E8i98y3uo9TZg8oK52w/K6ltglJDIw4yVIBFAG3p2pwapbtPAl2iK+wi5tJbds4B4WRVJ&#10;HPXGOvoa0K5nwTpzaX4f+ystooS4kA+y3KzR5B2sAEiiSMhgwKIgGQScszGumoAK43xj4cutZ863&#10;06S9tZtUtTY3dzC0BhEI3Y81ZAXOBLLtEQBYnDMowy9lRQByvibStSl8J+JLe2uL7VLjULWWG2tH&#10;+zoIS6soCnanyjcM72Y4XjJ6xzXGq3/iCBb/AMN6idNieJ4FWW2MYkIVjLN++3ExsSAiqwBQuC52&#10;bOuooASvDl1zSbO81S3udUsoJk1S93Ry3CKwzcykZBOehr2LUdTg0y3WedLt0Z9gFtaS3DA4J5WN&#10;WIHHXGOnqK5Hwr4r0+DSZle31gk6lfv8mjXbjDXczDlYiM4PI6g5BwQRW1Cu6EuZK4mrnHf8JLoP&#10;/Qb03/wLj/xo/wCEl0H/AKDem/8AgXH/AI16d/wmOmf8+uuf+CK9/wDjNH/CY6Z/z665/wCCK9/+&#10;M12/2nP+VE8h5j/wkug/9BvTf/AuP/Gj/hJdB/6Dem/+Bcf+Nenf8Jjpn/Prrn/givf/AIzR/wAJ&#10;jpn/AD665/4Ir3/4zR/ac/5UHIeY/wDCS6D/ANBvTf8AwLj/AMaP+El0H/oN6b/4Fx/416d/wmOm&#10;f8+uuf8Agivf/jNYeh+KtPj1bxM7W2sYl1JHXbo12xA+yW6/MBFlTlTwcHGD0IJP7Tn/ACoOQ43/&#10;AISXQf8AoN6b/wCBcf8AjR/wkug/9BvTf/AuP/GvTv8AhMdM/wCfXXP/AARXv/xmj/hMdM/59dc/&#10;8EV7/wDGaP7Tn/Kg5DzH/hJdB/6Dem/+Bcf+NH/CS6D/ANBvTf8AwLj/AMa9O/4THTP+fXXP/BFe&#10;/wDxmj/hMdM/59dc/wDBFe//ABmj+05/yoOQ8x/4SXQf+g3pv/gXH/jR/wAJLoP/AEG9N/8AAuP/&#10;ABr07/hMdM/59dc/8EV7/wDGawrjxVp7eOdKnFtrGxNNvUIOjXgbLS2pGF8rJHynJAwOM4yMn9pz&#10;/lQchx3/AAkug/8AQb03/wAC4/8AGj/hJdB/6Dem/wDgXH/jXp3/AAmOmf8APrrn/givf/jNH/CY&#10;6Z/z665/4Ir3/wCM0f2nP+VByHmP/CS6D/0G9N/8C4/8aP8AhJdB/wCg3pv/AIFx/wCNenf8Jjpn&#10;/Prrn/givf8A4zR/wmOmf8+uuf8Agivf/jNH9pz/AJUHIeY/8JLoP/Qb03/wLj/xo/4SXQf+g3pv&#10;/gXH/jXp3/CY6Z/z665/4Ir3/wCM1h654q0+TVvDLrbawBFqTu27RrtSR9kuF+UGLLHLDgZOMnoC&#10;Qf2nP+VByHG/8JJoP/Qb07/wLj/xrO1/xBos/hvVIotY0+SR7OZURLlCWJQgADPJr1//AITHTP8A&#10;n11z/wAEV7/8Zo/4THTP+fXXP/BFe/8AxmplmU2muUOQ6Giue/4TLTP+fXXP/BFe/wDxmj/hMtM/&#10;59dc/wDBFe//ABmvOLOhrn/Hf/JPfEv/AGCrr/0U1J/wmWmf8+uuf+CK9/8AjNYXjLxVp914H8QQ&#10;x2+sK8mmXKKZNGu0UExMOWaIBR7kgDvQB31Fc9/wmWmf8+uuf+CK9/8AjNH/AAmWmf8APrrn/giv&#10;f/jNAHQ0Vz3/AAmWmf8APrrn/givf/jNH/CZaZ/z665/4Ir3/wCM0AdDRXPf8Jlpn/Prrn/givf/&#10;AIzR/wAJlpn/AD665/4Ir3/4zQAvgT/knvhr/sFWv/opa6Cuf8Cf8k98Nf8AYKtf/RS10FAHP2f/&#10;ACUPWf8AsFWH/o27roK5+z/5KHrP/YKsP/Rt3XQUAc94y/5Alt/2FdN/9LYatanow1K4gu4b+6sL&#10;yBXjS5thGW8typdCJEdcEohzjPyjBAJBq+Mv+QJbf9hXTf8A0thqr4v1rV9LjSPR4IGuntbm4jNx&#10;A8omkiVWW3RVZT5jgswwScRN8p5KgGxpOkppMU/+kT3Vxcy+dcXE+3fK+1UBIRVUYREX5VH3cnJJ&#10;J065DweItRk1DWZ4tHub9rhrcarptoI0uoQqFSshdzIOitzgMhXnZuPX0AV7i4htbeW4nljhgiUv&#10;JI7BVRQMkkngADnNQXmradp9zbW97qFpbT3b7LaOaZUaZsgYQE5Y5YDA9R61j+P7cXngDXrdrSS8&#10;aWzkSKCO3aZmlIxHhFBOQ+05xxjPGM1Q8QajZ3dwLGXT9RSx1CzQ3t1FpNxLJPAS4Ft8kZKHl92/&#10;DKHwo3OWjAOuuLiG1t5bieWOGCJS8kjsFVFAySSeAAOc1Qn8SaFb6oNMm1rTotQLqgtHukWUs2No&#10;2E5ycjAxzkVh+M7K/ufBHieG+EOoxz2kiWNra6fI0iuQfLyN772DeWdwVdpUtwOkDyXNt4je60mX&#10;WxLqN3b3D2c9gBaSRFIo5JDIY90TLEjHY8iNvj+4QwDAHc15dpXivVtMXULO20ayuIU1S/2yy6g8&#10;TNm7lJyohYDk46np+Feo147af67Uv+wrf/8ApVLXXgqMKtRxl2Jk7I6H/hPde/6F3Tf/AAbSf/I9&#10;H/Ce69/0Lum/+DaT/wCR6x6K9L+z6PmRzs2P+E917/oXdN/8G0n/AMj0f8J7r3/Qu6b/AODaT/5H&#10;rHoo/s+j5hzs2P8AhPde/wChd03/AMG0n/yPWfp/inXrG91a4/sTTpP7Qu1udv8Aacg8vEMUW3P2&#10;fn/VZzx97HbJr0Uf2fR8w52bH/Ce69/0Lum/+DaT/wCR6P8AhPde/wChd03/AMG0n/yPWPRR/Z9H&#10;zDnZsf8ACe69/wBC7pv/AINpP/kej/hPde/6F3Tf/BtJ/wDI9Y9FH9n0fMOdnb+E/ENx4htr+S6s&#10;YrOWzu/szJFcGZW/dxyBgxRT0kxjHanXn/JQtG/7BV//AOjbSsn4cf6rxD/2FR/6S29a15/yULRv&#10;+wVf/wDo20rxakVGpKK6Nmi2OhoooqBhRRRQAVz/AIh/5DfhP/sKyf8ApFdV0Fc/4h/5DfhP/sKy&#10;f+kV1QB0FFFFABRRRQAVz/jv/knviX/sFXX/AKKaugrn/Hf/ACT3xL/2Crr/ANFNQB0FFFFABRRR&#10;QAUUUUAc/wCBP+Se+Gv+wVa/+ilroK5/wJ/yT3w1/wBgq1/9FLXQUAc/Z/8AJQ9Z/wCwVYf+jbuu&#10;grn7P/koes/9gqw/9G3ddBQBz3jL/kCW3/YV03/0thql48vb6x0Z5NMvtXgvxBM1tFp2n/almlCj&#10;Ysn7mTaN2AOUzk88cXfGX/IEtv8AsK6b/wClsNUfG2nXmpW9mtpFr5uInZ1fSb1IF6D5ZlaaIuhO&#10;PukN8pwyZ5ANXw5N59hI32/VL3EpHmalZ/ZpBwOAvlRZX32nkkZ4wNqud8HpeJof+naTfaXdGVi9&#10;veamb89sFZS7HaRjjjB3cdz0VABRRRQAUUUUAZ+o6tp2jW63Gp39rZQM4RZLmZYlLYJwCxAzgE49&#10;jXmOjr8Pb2C8u9S8Q2iXU2pXzkDX5IAVN1KUIRZQACu0ggc5zznNeu15tonjRNJgvrI6HqlyY9Uv&#10;/wB7AbfYc3cx43yq3fHIHSrpqbfuXv5CfmJ9k+Fn/Qy2v/hTzf8Ax+j7J8LP+hltf/Cnm/8Aj9an&#10;/Cx4/wDoWdc/O1/+P0f8LHj/AOhZ1z87X/4/W3s8R2f4hdGX9k+Fn/Qy2v8A4U83/wAfo+yfCz/o&#10;ZbX/AMKeb/4/Wp/wseP/AKFnXPztf/j9H/Cx4/8AoWdc/O1/+P0ezxHZ/iF0Zf2T4Wf9DLa/+FPN&#10;/wDH6y9Li+Hkt/raXfiSEQxXipZ7vEcygxfZ4WO0+d8w8xpOeecjtgdR/wALHj/6FnXPztf/AI/W&#10;XpfjR7HUdbuJPDmsFb68W4iCta5CiCGLDfvuu6Njxngj6A9niOz/ABC6D7J8LP8AoZrX/wAKib/4&#10;/R9k+Fn/AEM1p/4VE3/x+tT/AIWPH/0LOufna/8Ax+tTw74sh8Q3V5arp99ZzWiRSOt15XzLIXCk&#10;GN2HWNuuO1RJVoq8rr7w0OX+yfCz/oZrX/wqJv8A4/R9k+Fn/QzWv/hUTf8Ax+vSqKz9pPux2OL0&#10;TXPAHh+3mg07xLpEaTy+dIZdXWZmfaq5LPIx+6qjr2qvdeM/CzeONKuF8SaOYU028RpBfxbVZpbU&#10;qCd2ASFYgd9p9K72ufvP+ShaN/2Cr/8A9G2lTuAf8J34Q/6GvQ//AAYw/wDxVH/Cd+EP+hr0P/wY&#10;w/8AxVdBRQBz/wDwnfhD/oa9D/8ABjD/APFUf8J34Q/6GvQ//BjD/wDFV0FFAHP/APCd+EP+hr0P&#10;/wAGMP8A8VWFrnjLwtNrHhl4/EujukOpO8rLfxEIv2S4XLfNwNzKMnuQO9d7XP8AiH/kN+E/+wrJ&#10;/wCkV1QAf8J34Q/6GvQ//BjD/wDFUf8ACd+EP+hr0P8A8GMP/wAVXQUUAc//AMJ34Q/6GvQ//BjD&#10;/wDFUf8ACd+EP+hr0P8A8GMP/wAVXQUUAc//AMJ34Q/6GvQ//BjD/wDFVheM/GXha68D+ILe38Sa&#10;PNPLptwkccd/EzOxiYAABskk8Yrva5/x3/yT3xL/ANgq6/8ARTUAH/Cd+EP+hr0P/wAGMP8A8VR/&#10;wnfhD/oa9D/8GMP/AMVXQUUAc/8A8J34Q/6GvQ//AAYw/wDxVH/Cd+EP+hr0P/wYw/8AxVdBRQBz&#10;/wDwnfhD/oa9D/8ABjD/APFUf8J34Q/6GvQ//BjD/wDFV0FFAHP+BP8Aknvhr/sFWv8A6KWugrn/&#10;AAJ/yT3w1/2CrX/0UtdBQBz9n/yUPWf+wVYf+jbuugrn7P8A5KHrP/YKsP8A0bd10FAHPeMv+QJb&#10;f9hXTf8A0thrmtf0KY+LlBh0DU4dRuJLlNP1e6MfmsLeKNtkXlOGdBCrCTsssi7ed1dL4y/5Alt/&#10;2FdN/wDS2Gs7xpJPeS2egR2c95DfRSzTwwWttM5SJosEG5kEa4Z06pJnPG0jdQBpeGNIm0izuo5Y&#10;LW0Se4MsVjZMWgtF2IuyM7V4LK0hwq/NI3B+8egrmPC2lDT4A6QaxYhU8lrS/uY5VfAXa6pG7pEB&#10;8wCx7F5I2YCY6egDnPHMlzD4D1+a1vJ7S4hsJ5Y5oCA6lULcEg4zjGRyM8EHBGJ4thuIdZv9Vmll&#10;n0yy02Oa4tbfXLm0mgVGmZ5Fii+Vy6gBdzLkxkZHJHZ39haanZSWd9aQXVtJjfDPGJEbBBGVPBwQ&#10;D+FV5dD0eb7D5ul2Un9n4+xbrdD9mxjHl8fJjavTH3R6UAYni3UNQk8GeJ2ih1HSZLOzmeC7EkOZ&#10;dqscxlWcqDtHLBWAbjB5GZqVzfjxPd3kdzOLWz1WzsjKLuRfKEgt8xC2H7qZW87mVyHXzGwD5Sbu&#10;2v7C01Oyks760guraTG+GeMSI2CCMqeDggH8KrpoWkR3lrdx6XZJdWkQgtplt0DwxgEBEbGVXBIw&#10;OOTQBpV47af67Uv+wrf/APpVLXsVeXaV4U1bU11C8ttZsreF9Uv9sUunvKy4u5QcsJlB5Geg6/jX&#10;Xgq0KVRyl2Jkror0Vsf8IFr3/Qxab/4KZP8A5Io/4QLXv+hi03/wUyf/ACRXpf2jR8yORmPRWx/w&#10;gWvf9DFpv/gpk/8Akij/AIQLXv8AoYtN/wDBTJ/8kUf2jR8w5GY9FbH/AAgWvf8AQxab/wCCmT/5&#10;IrP0/wALa9fXurW/9t6dH/Z92ttu/syQ+ZmGKXdj7Rx/rcY5+7nvgH9o0fMORlatnwF/yNevf9eN&#10;j/6Hc0f8IFr3/Qxab/4KZP8A5IrX8L+FrzQdR1C8vdSgvZLuKGICG0MAQRmQ95HyT5p9Olc2LxdO&#10;rT5Y7lRi0zq6KKK8ssK5+8/5KHo3/YKv/wD0baV0Fc/ef8lD0b/sFX//AKNtKAOgooooAKKKKACu&#10;f8Q/8hvwn/2FZP8A0iuq6Cuf8Q/8hvwn/wBhWT/0iuqAOgooooAKKKKACuf8d/8AJPfEv/YKuv8A&#10;0U1dBXP+O/8AknviX/sFXX/opqAOgooooAKKKKACiiigDn/An/JPfDX/AGCrX/0UtdBXP+BP+Se+&#10;Gv8AsFWv/opa6CgDn7P/AJKHrP8A2CrD/wBG3ddBXP2f/JQ9Z/7BVh/6Nu66CgDnvGX/ACBLb/sK&#10;6b/6Ww1z15qPhu68S6vD4k16GxudOu/KsgdVaykSCS3tpGHyOhZS4J5zyPauh8Zf8gS2/wCwrpv/&#10;AKWw10NAGJ4el0ybTpP7I1n+07RZSFk+2/avKOASnmElj13fMxI3YBC7QNuiigAorA8ZXd9p3gzW&#10;r7TZ47e8tbKWeKV4vMClFLfdyBnAOM5AOCQQMHE8Xa3qthqF59guJ44dPsFvH8hIjHGSZfmuvMG8&#10;w4i4EGZMLJxkx5AO6orndT1aO4tbtIdRvtMW0lVJ5zpzh2ySqrAZUKyMzhQNqyZzgDLqRjvceJtN&#10;Gl3eoXk+JbuK3eMxQCCOJ5VRPtBXMjXDB8ZhxEJMZAQFmAOq1HTINUt1gnku0RX3g213LbtnBHLR&#10;spI56Zx09BXnWhf8IZaWl3b6j4oks7qLUb5Hgk8SzwsoF1KFynnDkrg5Iyc5OSc16pXjtp/rtS/7&#10;Ct//AOlUtdGGw/t5uN7aCbsdF9p+Hv8A0Ov/AJd1x/8AJFH2n4e/9Dr/AOXdcf8AyRWNRXd/Zf8A&#10;e/AjnNn7T8Pf+h1/8u64/wDkij7T8Pf+h0/8u64/+SKxqKP7L/vfgHOdRpml+Fda83+ytfvr/wAn&#10;HmfZfEt1LsznGds5xnB6+hqnofhXT5NW8TK1xrGItSRF26zdqSPslu3zES5Y5Y8nJxgdAAI/AX/I&#10;169/142P/odzXQ+Hv+Q34s/7Csf/AKRWteZWp+zm4X2LTug/4Q3TP+frXP8Awe3v/wAeo/4Q3TP+&#10;frXP/B7e/wDx6uhoqBnPf8Ibpn/P1rn/AIPb3/49R/whumf8/Wuf+D29/wDj1dDRQBz3/CG6Z/z9&#10;a5/4Pb3/AOPVh3HhXT18c6VALnWNj6beuSdZvC2VltQMN5uQPmOQDg8ZzgY72ufvP+Sh6N/2Cr//&#10;ANG2lACf8Ibpn/P1rn/g9vf/AI9R/wAIbpn/AD9a5/4Pb3/49XQ0UAc9/wAIbpn/AD9a5/4Pb3/4&#10;9R/whumf8/Wuf+D29/8Aj1dDRQBz3/CG6Z/z9a5/4Pb3/wCPVh654U0+PV/DKLcaxiXUnRt2s3bE&#10;D7JcN8pMuVOVHIwcZHQkHva5/wAQ/wDIb8J/9hWT/wBIrqgBP+EN0z/n61z/AMHt7/8AHqP+EN0z&#10;/n61z/we3v8A8eroaKAOe/4Q3TP+frXP/B7e/wDx6j/hDdM/5+tc/wDB7e//AB6uhooA57/hDdM/&#10;5+tc/wDB7e//AB6sLxl4V0+18D+IJo7jWGePTLl1Ems3bqSImPKtKQw9iCD3rvq5/wAd/wDJPfEv&#10;/YKuv/RTUAJ/whumf8/Wuf8Ag9vf/j1H/CG6Z/z9a5/4Pb3/AOPV0NFAHPf8Ibpn/P1rn/g9vf8A&#10;49R/whumf8/Wuf8Ag9vf/j1dDRQBz3/CG6Z/z9a5/wCD29/+PUf8Ibpn/P1rn/g9vf8A49XQ0UAc&#10;/wCBP+Se+Gv+wVa/+ilroK5/wJ/yT3w1/wBgq1/9FLXQUAc/Z/8AJQ9Z/wCwVYf+jbuugrn7P/ko&#10;es/9gqw/9G3ddBQBz3jL/kCW3/YV03/0throa57xl/yBLb/sK6b/AOlsNdDQAUUUUAZ+q6Za6zpl&#10;xpt8kklrcJslRJHjLL3G5CDg9CM8jIPBNVLrwxpV8YPtEM8giiWBs3Uo8+NeiTYb9+vLcSbh8zf3&#10;mzt0UAZmraJZa1HAl4J/9Hl86J4biSF0fayZDRsrfddh171Tt/CekW88VwsV27I4kxNfTyrI4OVe&#10;RXciR1wuGcErsTBGxcb9FACV5Np+geI746hcWFtpb2r6rfbGnvZI3OLqUHKiFgOQe5/pXpWoWU97&#10;brFBql3YOHBMtssTMRg/KfMRxjnPTPA5655Hwpoeoy6RcFPFesQqNSv12pFZkEi7mBb5oCckjJ7Z&#10;JwAMAXSqzpvmi7MTVyh/wini/wD589E/8Gc3/wAj0f8ACKeMP+fPRP8AwZzf/I9dZ/wj2qf9Dlrn&#10;/fmy/wDkej/hHtU/6HLXP+/Nl/8AI9dH1+v/ADfgLlRyf/CKeMP+fPRP/BnN/wDI9H/CKeL/APnz&#10;0T/wZzf/ACPXWf8ACPap/wBDlrn/AH5sv/kej/hHtU/6HLXP+/Nl/wDI9H1+v/N+CDlRm+D/AA/r&#10;Gk6rqd7qqWSfaobeGNLW4eX/AFbSkklo0x/rR0z0NaXh7/kN+LP+wrH/AOkVrR/wj2qf9Dlrn/fm&#10;y/8AkesPQ9D1F9X8SqPFesxFNSRWZYrPMh+yW53NmAjOCBxgYUcZyTyzm5ycpbso72iuf/4R7VP+&#10;hz1z/vzZf/I9H/CPap/0Oeuf9+bL/wCR6QHQUVz/APwj2qf9Dnrn/fmy/wDkej/hHtU/6HPXP+/N&#10;l/8AI9AHQVz95/yUPRv+wVf/APo20o/4R7VP+hz1z/vzZf8AyPWFdaHqK+OdJiPivWC7abesJTFZ&#10;7lAltcqP3GMHIJyCflGCOcgHe0Vz/wDwj2qf9Dnrn/fmy/8Akej/AIR7VP8Aoc9c/wC/Nl/8j0Ad&#10;BRXP/wDCPap/0Oeuf9+bL/5Ho/4R7VP+hz1z/vzZf/I9AHQVz/iH/kN+E/8AsKyf+kV1R/wj2qf9&#10;Dnrn/fmy/wDkesLXND1FNX8NK3ivWZC+pOqs0VnmM/ZLg7lxABnAI5yMMeM4IAO9orn/APhHtU/6&#10;HPXP+/Nl/wDI9H/CPap/0Oeuf9+bL/5HoA6Ciuf/AOEe1T/oc9c/782X/wAj0f8ACPap/wBDnrn/&#10;AH5sv/kegDoK5/x3/wAk98S/9gq6/wDRTUf8I9qn/Q565/35sv8A5HrB8ZaHqEHgbxBI/ivWJkTT&#10;blmikitArgRN8p2wA4PTgg+hFAHfUVz/APwj2qf9Dnrn/fmy/wDkej/hHtU/6HPXP+/Nl/8AI9AH&#10;QUVz/wDwj2qf9Dnrn/fmy/8Akej/AIR7VP8Aoc9c/wC/Nl/8j0AdBRXP/wDCPap/0Oeuf9+bL/5H&#10;o/4R7VP+hz1z/vzZf/I9AB4E/wCSe+Gv+wVa/wDopa6Cuf8AAn/JPfDX/YKtf/RS10FAHP2f/JQ9&#10;Z/7BVh/6Nu66Cufs/wDkoes/9gqw/wDRt3XQUAc94y/5Alt/2FdN/wDS2GuhrnvGX/IEtv8AsK6b&#10;/wClsNdDQAUUUUAUNSmvoYF/s+yju7h3ChZZ/JjQYJLO2GIHGBtVjkjgDLDm7jxpPBpFpqY02H7N&#10;JlSZL4K1w4ZgEtFCk3DOELJny96vGQfmbbr+ItJu9Z09LS0vYbdfNDTpcW5mjnjwcxuquh2klSRu&#10;wQu0gqxBqanoWtatpcmn3Ws2vkXcD2t8sdgVDI24Ew5kJjcq2CXMgyqkKOQwBsalNfQwL/Z9lHd3&#10;DuFCyz+TGgwSWdsMQOMDarHJHAGWHH6J8QJte1t9Ot7bR4XjuBCY5tWInmUIrtNBEIj5kRViUbK7&#10;1Gflzxsat4UiuYJl0hNO057u4Et+WsQ63ygNlJQjIzAs2TlueVIKswJJoetXzQRanrVrPaC4iuZY&#10;4bAxNvikWRBGxlbam6NCQwcnL4ZQVCAHT1z3g3/kCXP/AGFdS/8AS2auhrnvBv8AyBLn/sK6l/6W&#10;zUAdDRRRQAUUUUAFc/4e/wCQ34s/7Csf/pFa10Fc/wCHv+Q34s/7Csf/AKRWtAHQUUUUAFFFFABX&#10;P3n/ACUPRv8AsFX/AP6NtK6CufvP+Sh6N/2Cr/8A9G2lAHQUUUUAFFFFABXP+If+Q34T/wCwrJ/6&#10;RXVdBXP+If8AkN+E/wDsKyf+kV1QB0FFFFABRRRQAVz/AI7/AOSe+Jf+wVdf+imroK5/x3/yT3xL&#10;/wBgq6/9FNQB0FFFFABRRRQAUUUUAc/4E/5J74a/7BVr/wCilroK5/wJ/wAk98Nf9gq1/wDRS10F&#10;AHP2f/JQ9Z/7BVh/6Nu66Cufs/8Akoes/wDYKsP/AEbd10FAHPeMv+QJbf8AYV03/wBLYa6Gue8Z&#10;f8gS2/7Cum/+lsNdDQAUUUUAFFZ+o37afArx2N3eSu4RIbZVLMcEnJYqigAE5ZgOgGSQDiReMheX&#10;TW+naHqt9NFEJJ1hNunkN5ssRRjJKuWDwSA7dy8ZBIINAHV0Vn6jftp8CvHY3d5K7hEhtlUsxwSc&#10;liqKAATlmA6AZJAORB4xtpzE/wDZupR2puBZzXckaLHBcGTyvKPz7nIkITdGrpk/ewGIANfUZNSi&#10;tw2m2lpcz7wGS5uWgULg8hljck5xxjueeOeS8KXXilNHnEGj6NIn9pX5JfVZVO77XNuGBbngNkA9&#10;wAcDOB3tc94N/wCQJc/9hXUv/S2agBftni//AKAWh/8Ag5m/+RaPtni//oBaH/4OZv8A5FroKKAO&#10;f+2eL/8AoBaH/wCDmb/5Fo+2eL/+gFof/g5m/wDkWugooA5/7Z4v/wCgFof/AIOZv/kWsLQrnxSu&#10;r+JjFo+js7akhlDarKoRvslvwp+zHcNu05OOSRjjJ72uf8Pf8hvxZ/2FY/8A0itaAD7Z4v8A+gFo&#10;f/g5m/8AkWj7Z4v/AOgFof8A4OZv/kWugooA5/7Z4v8A+gFof/g5m/8AkWj7Z4v/AOgFof8A4OZv&#10;/kWugooA5/7Z4v8A+gFof/g5m/8AkWsK5ufFP/CcaUz6Po4nGmXoRBqspVl8213Et9myCDtwMHOT&#10;yMc97XP3n/JQ9G/7BV//AOjbSgA+2eL/APoBaH/4OZv/AJFo+2eL/wDoBaH/AODmb/5FroKKAOf+&#10;2eL/APoBaH/4OZv/AJFo+2eL/wDoBaH/AODmb/5FroKKAOf+2eL/APoBaH/4OZv/AJFrC1258Utq&#10;/hky6Po6uupOYguqysHb7JccMfsw2jbuORnkAY5yO9rn/EP/ACG/Cf8A2FZP/SK6oAPtni//AKAW&#10;h/8Ag5m/+RaPtni//oBaH/4OZv8A5FroKKAOf+2eL/8AoBaH/wCDmb/5Fo+2eL/+gFof/g5m/wDk&#10;WugooA5/7Z4v/wCgFof/AIOZv/kWsLxnc+KW8D+IFudI0eOE6bciR49VldlXymyQptwCcdsjPqK7&#10;2uf8d/8AJPfEv/YKuv8A0U1AB9s8X/8AQC0P/wAHM3/yLR9s8X/9ALQ//BzN/wDItdBRQBz/ANs8&#10;X/8AQC0P/wAHM3/yLR9s8X/9ALQ//BzN/wDItdBRQBz/ANs8X/8AQC0P/wAHM3/yLR9s8X/9ALQ/&#10;/BzN/wDItdBRQBz/AIE/5J74a/7BVr/6KWugrn/An/JPfDX/AGCrX/0UtdBQBz9n/wAlD1n/ALBV&#10;h/6Nu66Cufs/+Sh6z/2CrD/0bd10FAHPeMv+QJbf9hXTf/S2GuhrnvGX/IEtv+wrpv8A6Ww10NAB&#10;RRRQBieI7fWLrT44NJ8nc8oFwJbl7dmhwchJERyjE7RkDO0tgq2GGBqvhW81SzgQaD4etroWn2WK&#10;6jYmXS9pYI8D+UC+0FWVQItrKcMd2V7qigDAvtHlitr1tOiS8e8c/abTU7yaSGVCGDIu4uIh82cK&#10;hBA24GQVxNF0LxJpuoQfa7XS7mxt5WNmovpEFjHISWVI/JIdkDtEjblHlqoCx7nB7qigArnvBv8A&#10;yBLn/sK6l/6WzVo6hez2Vustvpd3fuXAMVs0SsBg/MfMdBjjHXPI4645LwprmoxaRcBPCmsTA6lf&#10;tuSWzABN3MSvzTg5BOD2yDgkYJAO9orn/wDhIdU/6EzXP+/1l/8AJFH/AAkOqf8AQma5/wB/rL/5&#10;IoA6Ciuf/wCEh1T/AKEzXP8Av9Zf/JFH/CQ6p/0Jmuf9/rL/AOSKAOgrn/D3/Ib8Wf8AYVj/APSK&#10;1o/4SHVP+hM1z/v9Zf8AyRWFoeuaimr+JWXwprMhfUkZlWWzzGfsluNrZnAzgA8ZGGHOcgAHe0Vz&#10;/wDwkOqf9CZrn/f6y/8Akij/AISHVP8AoTNc/wC/1l/8kUAdBRXP/wDCQ6p/0Jmuf9/rL/5Io/4S&#10;HVP+hM1z/v8AWX/yRQB0Fc/ef8lD0b/sFX//AKNtKP8AhIdU/wChM1z/AL/WX/yRWFda5qLeOdJl&#10;PhTWA66beqIjLZ7mBltcsP3+MDAByQfmGAecAHe0Vz//AAkOqf8AQma5/wB/rL/5Io/4SHVP+hM1&#10;z/v9Zf8AyRQB0FFc/wD8JDqn/Qma5/3+sv8A5Io/4SHVP+hM1z/v9Zf/ACRQB0Fc/wCIf+Q34T/7&#10;Csn/AKRXVH/CQ6p/0Jmuf9/rL/5IrC1zXNRfV/DTN4U1mMpqTsqtLZ5kP2S4G1cTkZwSecDCnnOA&#10;QDvaK5//AISHVP8AoTNc/wC/1l/8kUf8JDqn/Qma5/3+sv8A5IoA6Ciuf/4SHVP+hM1z/v8AWX/y&#10;RR/wkOqf9CZrn/f6y/8AkigDoK5/x3/yT3xL/wBgq6/9FNR/wkOqf9CZrn/f6y/+SKwfGWuahP4G&#10;8QRv4U1iFH025VpZJbQqgMTfMds5OB14BPoDQB31Fc//AMJFqn/Qma5/3+sv/kij/hIdU/6EzXP+&#10;/wBZf/JFAHQUVz//AAkOqf8AQma5/wB/rL/5Io/4SHVP+hM1z/v9Zf8AyRQB0FFc/wD8JDqn/Qma&#10;5/3+sv8A5Io/4SHVP+hM1z/v9Zf/ACRQAeBP+Se+Gv8AsFWv/opa6Cuf8Cf8k98Nf9gq1/8ARS10&#10;FAHP2f8AyUPWf+wVYf8Ao27roK5+z/5KHrP/AGCrD/0bd10FAHPeMv8AkCW3/YV03/0throa57xl&#10;/wAgS2/7Cum/+lsNdDQAUUUUAFZkuuaPD9h83VLKP+0MfYt1wg+05xjy+fnzuXpn7w9areItJu9Z&#10;09LS0vYbdfNDTpcW5mjnjwcxuquh2klSRuwQu0gqxB8/tdO1W08GS6fd2N295qfhO1021WGykwJl&#10;W4HlyY3CIqJogWkKqTuPABCgHrlYg8V+HWvIrQeINLNzNs8qEXke+TeAU2rnJ3BlIx1yMdap6tom&#10;varby2z6vpwtmuA4hbTXZZIcNmKX9+C4JKE42g7SCpVitch4Rs9W0PTdIhjbWV1G5Sxe4snsAtm0&#10;flQxSMZNhaN0hQja0qkyRZCYZVYA9VrybT9f8RWR1G3sLnS0tU1W+2LPZSSOM3UpOWEyg8k9h/Wv&#10;Wa8ds/8AXan/ANhW/wD/AEqlrswNKFWo4zV1YmTsjW/4Svxh/wA/mif+Cyb/AOSKP+Er8Yf8/mif&#10;+Cyb/wCSKpUV6v1HD/y/iyOZl3/hK/GH/P5on/gsm/8Akij/AISvxh/z+aJ/4LJv/kiqVFH1HD/y&#10;/iw5mXf+Er8Yf8/mif8Agsm/+SKpWeseKbK61G4jvtHL39wLiUNp0uAwijiwv7/ptjU855J+gKKP&#10;qOH7fiw5mXf+Er8Yf8/mif8Agsm/+SKP+Er8Yf8AP5on/gsm/wDkiqVFH1HD/wAv4sOZl3/hK/GH&#10;/P5on/gsm/8Akij/AISvxh/z+aJ/4LJv/kiqVFH1HD/y/iw5mXf+Er8Yf8/mif8Agsm/+SKpSax4&#10;pk1i31M32j+fb281uijTpdpWRo2Yn9/nOYlxz3PXsUUfUcP2/FhzMu/8JX4w/wCfzRP/AAWTf/JF&#10;H/CV+MP+fzRP/BZN/wDJFUqKPqOH/l/FhzMu/wDCV+MP+fzRP/BZN/8AJFH/AAlfjD/n80T/AMFk&#10;3/yRVKij6jh/5fxYczLv/CV+MP8An80T/wAFk3/yRVK81jxTe3WnXEl9o4ewuDcRBdOlwWMUkWG/&#10;f9NsjHjHIH0JRR9Rw/b8WHMy7/wlfjD/AJ/NE/8ABZN/8kUf8JX4w/5/NE/8Fk3/AMkVSoo+o4f+&#10;X8WHMy7/AMJX4w/5/NE/8Fk3/wAkUf8ACV+MP+fzRP8AwWTf/JFUqKPqOH/l/FhzMu/8JX4w/wCf&#10;zRP/AAWTf/JFUtW1jxTrGj3umT32jrDeW8lvI0enShgrqVJGZyM4PoaKKPqOH7fiw5mW18YeKILq&#10;y+0T6PJDNe28Eix2EqNtkmSMkMZiAQGz0PSvTq8dvP8AXaZ/2FbD/wBKoq9irysdShSqKMFZWLi7&#10;oWiiiuMoKKKKAOf8Cf8AJPfDX/YKtf8A0UtdBXP+BP8Aknvhr/sFWv8A6KWugoA5+z/5KHrP/YKs&#10;P/Rt3XQVz9n/AMlD1n/sFWH/AKNu66CgDnvGX/IEtv8AsK6b/wClsNdDXPeMv+QJbf8AYV03/wBL&#10;Ya6GgAooooAKKKKACiiigChqWq6do1utxqd/a2UDOEWS5mWJS2CcAsQM4BOPY15ho6/D29gvLvUv&#10;ENol1NqV85A1+SAFTdSlCEWUAArtIIHOc85zXr1c94O/5Alz/wBhXUv/AEtmpptbAcr9k+Fn/QzW&#10;v/hUTf8Ax+j7J8LP+hmtf/Com/8Aj9elUU/aT7sLHmv2T4Wf9DNa/wDhUTf/AB+j7J8LP+hmtf8A&#10;wqJv/j9elUUe0n3YWPNfsnws/wChmtf/AAqJv/j9ZWlxfDyW/wBbS78SQiGK8VLPd4kmUGL7PCx2&#10;nzvmHmNJzzzkdsD1+uf8Pf8AIb8Wf9hWP/0itaPaT7sLHK/ZPhZ/0M1r/wCFRN/8fo+yfCz/AKGa&#10;1/8ACom/+P16VRR7SfdhY81+yfCz/oZrX/wqJv8A4/R9k+Fn/QzWv/hUTf8Ax+vSqKPaT7sLHmv2&#10;T4Wf9DNa/wDhUTf/AB+sqeL4eL4psIY/EkP9nvZ3LzkeJJivmq8Ajy3ncHa0uBnnnrjj1+ufvP8A&#10;koWjf9gq/wD/AEbaUe0n3YWOV+yfCz/oZrX/AMKib/4/R9k+Fn/QzWv/AIVE3/x+vSqKPaT7sLHm&#10;v2T4Wf8AQzWv/hUTf/H6Psnws/6Ga1/8Kib/AOP16VRR7SfdhY81+yfCz/oZrX/wqJv/AI/WVqkX&#10;w8iv9ES08SQmGW8ZLzb4kmYCL7PMw3HzvlHmLHzxzgd8H1+uf8Q/8hvwn/2FZP8A0iuqPaT7sLHK&#10;/ZPhZ/0M1r/4VE3/AMfo+yfCz/oZrX/wqJv/AI/XpVFHtJ92FjzX7J8LP+hmtf8AwqJv/j9H2T4W&#10;f9DNa/8AhUTf/H69Koo9pPuwsea/ZPhZ/wBDNa/+FRN/8frK8Sx/Dy28L6vPpniSD7fHZzPbCPxH&#10;M7GUISmF847juxxg5r1+uf8AHf8AyT3xL/2Crr/0U1HtJ92FjlooPhfBcQzr4jsGkglSaMS+I5JF&#10;DowZSVaYg4YA8jtXVf8ACd+EP+hr0P8A8GMP/wAVXQUUm29wOf8A+E78If8AQ16H/wCDGH/4qj/h&#10;O/CH/Q16H/4MYf8A4qugopAc/wD8J34Q/wChr0P/AMGMP/xVH/Cd+EP+hr0P/wAGMP8A8VXQUUAc&#10;/wCBP+Se+Gv+wVa/+ilroK5/wJ/yT3w1/wBgq1/9FLXQUAc/Z/8AJQ9Z/wCwVYf+jbuugrn7P/ko&#10;es/9gqw/9G3ddBQBz3jL/kCW3/YV03/0throa57xl/yBLb/sK6b/AOlsNdDQAUUUUAYniO31i60+&#10;ODSfJ3PKBcCW5e3ZocHISREcoxO0ZAztLYKthh5dBa2UXhzQdV1OLQLm7/4R6zjt9K1Cx+0PeCMS&#10;MiW0rFQJZA6qyqjlSU4YFd3tlFAHC+MLR7+0hfXv7EsLCz1ASwS3qNe28wMUqDz0YRLF99SCXI34&#10;GckZ5TRX01zL5dlp1rrS65appSWsSxySWCyQCSW1X7wt5ALmQ7SVw8mWb5ifZaKACue8G/8AIEuf&#10;+wrqX/pbNXQ1z3g3/kCXP/YV1L/0tmoA6GiiigAooooAK5/w9/yG/Fn/AGFY/wD0ita6Cuf8Pf8A&#10;Ib8Wf9hWP/0itaAOgooooAKKKKACufvP+Sh6N/2Cr/8A9G2ldBXP3n/JQ9G/7BV//wCjbSgDoKKK&#10;KACiiigArnvEP/Ib8J/9hWT/ANIrquhrn/EP/Ib8J/8AYVk/9IrqgDoKKKKACiiigArnvHf/ACT3&#10;xL/2Crr/ANFNXQ1z/jv/AJJ74l/7BV1/6KagDoKKKKACiiigAooooA5/wJ/yT3w1/wBgq1/9FLXQ&#10;Vz/gT/knvhr/ALBVr/6KWugoA5+z/wCSh6z/ANgqw/8ARt3XQVz9n/yUPWf+wVYf+jbuugoA57xl&#10;/wAgS2/7Cum/+lsNdDXO+MvM/sFHjgnm8nULKZ1ghaV9iXUTsQigscKpPAPSl/4TLTP+fXXP/BFe&#10;/wDxmgDoaK57/hMtM/59dc/8EV7/APGaP+Ey0z/n11z/AMEV7/8AGaAOhornv+Ey0z/n11z/AMEV&#10;7/8AGaP+Ey0z/n11z/wRXv8A8ZoA6Giue/4TLTP+fXXP/BFe/wDxmj/hMtM/59dc/wDBFe//ABmg&#10;DS1LSdO1m3W31Owtb2BXDrHcwrKobBGQGBGcEjPuazv+EE8If9Cpof8A4Lof/iaT/hMtM/59dc/8&#10;EV7/APGaP+Ey0z/n11z/AMEV7/8AGaAF/wCEE8If9Cpof/guh/8AiaP+EE8If9Cpof8A4Lof/iaT&#10;/hMtM/59dc/8EV7/APGaP+Ey0z/n11z/AMEV7/8AGaAF/wCEE8If9Cpof/guh/8AiaP+EE8If9Cp&#10;of8A4Lof/iaT/hMtM/59dc/8EV7/APGaP+Ey0z/n11z/AMEV7/8AGaAF/wCEE8If9Cpof/guh/8A&#10;iaP+EE8If9Cpof8A4Lof/iaT/hMtM/59dc/8EV7/APGaP+Ey0z/n11z/AMEV7/8AGaAF/wCEE8If&#10;9Cpof/guh/8AiaP+EE8If9Cpof8A4Lof/iaT/hMtM/59dc/8EV7/APGaP+Ey0z/n11z/AMEV7/8A&#10;GaAF/wCEE8If9Cpof/guh/8AiaP+EE8If9Cpof8A4Lof/iaT/hMtM/59dc/8EV7/APGaP+Ey0z/n&#10;11z/AMEV7/8AGaAF/wCEE8If9Cpof/guh/8AiaP+EE8If9Cpof8A4Lof/iaT/hMtM/59dc/8EV7/&#10;APGaP+Ey0z/n11z/AMEV7/8AGaAF/wCEE8If9Cpof/guh/8AiaP+EE8If9Cpof8A4Lof/iaT/hMt&#10;M/59dc/8EV7/APGaP+Ey0z/n11z/AMEV7/8AGaAF/wCEE8If9Cpof/guh/8AiaP+EE8If9Cpof8A&#10;4Lof/iaT/hMtM/59dc/8EV7/APGaP+Ey0z/n11z/AMEV7/8AGaAF/wCEE8If9Cpof/guh/8AiaP+&#10;EE8If9Cpof8A4Lof/iaT/hMtM/59dc/8EV7/APGaP+Ey0z/n11z/AMEV7/8AGaAF/wCEE8If9Cpo&#10;f/guh/8AiaP+EE8If9Cpof8A4Lof/iaT/hMtM/59dc/8EV7/APGaP+Ey0z/n11z/AMEV7/8AGaAF&#10;/wCEE8If9Cpof/guh/8AiaP+EE8If9Cpof8A4Lof/iaT/hMtM/59dc/8EV7/APGaP+Ey0z/n11z/&#10;AMEV7/8AGaAF/wCEE8If9Cpof/guh/8AiaP+EE8If9Cpof8A4Lof/iaT/hMtM/59dc/8EV7/APGa&#10;P+Ey0z/n11z/AMEV7/8AGaAF/wCEE8If9Cpof/guh/8AiaP+EE8If9Cpof8A4Lof/iaT/hMtM/59&#10;dc/8EV7/APGaP+Ey0z/n11z/AMEV7/8AGaAF/wCEE8If9Cpof/guh/8AiaP+EE8If9Cpof8A4Lof&#10;/iaT/hMtM/59dc/8EV7/APGaP+Ey0z/n11z/AMEV7/8AGaAF/wCEE8If9Cpof/guh/8AiaP+EE8I&#10;f9Cpof8A4Lof/iaT/hMtM/59dc/8EV7/APGaP+Ey0z/n11z/AMEV7/8AGaAOhornv+Ey0z/n11z/&#10;AMEV7/8AGaP+Ey0z/n11z/wRXv8A8ZoAWz/5KHrP/YKsP/Rt3XQVyuiXY1Lxjq9/Bb30Vs9hZwq9&#10;1ZTW+51kuSwAlVScB16eorqqACiiigAooooAKKKKACiiigAooooAKKKKACiiigAooooAKKKKACii&#10;igAooooAKKKKACiiigAooooAKKKKACiiigAooooAKKKKACiiigAooooAKKKKACiiigD/2VBLAwQK&#10;AAAAAAAAACEASf50l05kAABOZAAAFQAAAGRycy9tZWRpYS9pbWFnZTIuanBlZ//Y/+AAEEpGSUYA&#10;AQEBAHgAeAAA/+EAFkV4aWYAAElJKgAIAAAAAAAAAAAA/9sAQwAIBgYHBgUIBwcHCQkICgwUDQwL&#10;CwwZEhMPFB0aHx4dGhwcICQuJyAiLCMcHCg3KSwwMTQ0NB8nOT04MjwuMzQy/9sAQwEJCQkMCwwY&#10;DQ0YMiEcITIyMjIyMjIyMjIyMjIyMjIyMjIyMjIyMjIyMjIyMjIyMjIyMjIyMjIyMjIyMjIyMjIy&#10;/8AAEQgBbQFbAwEiAAIRAQMRAf/EAB8AAAEFAQEBAQEBAAAAAAAAAAABAgMEBQYHCAkKC//EALUQ&#10;AAIBAwMCBAMFBQQEAAABfQECAwAEEQUSITFBBhNRYQcicRQygZGhCCNCscEVUtHwJDNicoIJChYX&#10;GBkaJSYnKCkqNDU2Nzg5OkNERUZHSElKU1RVVldYWVpjZGVmZ2hpanN0dXZ3eHl6g4SFhoeIiYqS&#10;k5SVlpeYmZqio6Slpqeoqaqys7S1tre4ubrCw8TFxsfIycrS09TV1tfY2drh4uPk5ebn6Onq8fLz&#10;9PX29/j5+v/EAB8BAAMBAQEBAQEBAQEAAAAAAAABAgMEBQYHCAkKC//EALURAAIBAgQEAwQHBQQE&#10;AAECdwABAgMRBAUhMQYSQVEHYXETIjKBCBRCkaGxwQkjM1LwFWJy0QoWJDThJfEXGBkaJicoKSo1&#10;Njc4OTpDREVGR0hJSlNUVVZXWFlaY2RlZmdoaWpzdHV2d3h5eoKDhIWGh4iJipKTlJWWl5iZmqKj&#10;pKWmp6ipqrKztLW2t7i5usLDxMXGx8jJytLT1NXW19jZ2uLj5OXm5+jp6vLz9PX29/j5+v/aAAwD&#10;AQACEQMRAD8A9z1TVLTRrBr29eRYFdE/dxPKxZ3CKAqAsSWYDAB61l/8Jlpf/Prrn/givf8A4zR4&#10;y/5Adt/2FdN/9LYa6CgDn/8AhMtL/wCfXXP/AARXv/xmj/hMtL/59dc/8EV7/wDGa6CigDn/APhM&#10;tL/59dc/8EV7/wDGaP8AhMtL/wCfXXP/AARXv/xmugooA5//AITLS/8An11z/wAEV7/8Zo/4TLS/&#10;+fXXP/BFe/8AxmugooA5/wD4TLS/+fXXP/BFe/8Axmj/AITLS/8An11z/wAEV7/8ZroKKAOf/wCE&#10;y0v/AJ9dc/8ABFe//GaP+Ey0v/n11z/wRXv/AMZroKKAOf8A+Ey0v/n11z/wRXv/AMZo/wCEy0v/&#10;AJ9dc/8ABFe//Ga6CigDn/8AhMtL/wCfXXP/AARXv/xmj/hMtL/59dc/8EV7/wDGa6CigDn/APhM&#10;tL/59dc/8EV7/wDGaP8AhMtL/wCfXXP/AARXv/xmugooA5//AITLS/8An11z/wAEV7/8Zo/4TLS/&#10;+fXXP/BFe/8AxmugooA5/wD4TLS/+fXXP/BFe/8Axmj/AITLS/8An11z/wAEV7/8ZroKKAOf/wCE&#10;y0v/AJ9dc/8ABFe//GaP+Ey0v/n11z/wRXv/AMZroKKAOf8A+Ey0v/n11z/wRXv/AMZo/wCEy0v/&#10;AJ9dc/8ABFe//Ga6CigDn/8AhMtL/wCfXXP/AARXv/xmj/hMtL/59dc/8EV7/wDGa6CigDn/APhM&#10;tL/59dc/8EV7/wDGaP8AhMtL/wCfXXP/AARXv/xmugooA5//AITLS/8An11z/wAEV7/8Zo/4TLS/&#10;+fXXP/BFe/8AxmugooA5/wD4TLS/+fXXP/BFe/8Axmj/AITLS/8An11z/wAEV7/8ZroKKAOf/wCE&#10;y0v/AJ9dc/8ABFe//GaP+Ey0v/n11z/wRXv/AMZroKKAOf8A+Ey0v/n11z/wRXv/AMZo/wCEy0v/&#10;AJ9dc/8ABFe//Ga6CigDn/8AhMtL/wCfXXP/AARXv/xmj/hMtL/59dc/8EV7/wDGa6CigDn/APhM&#10;tL/59dc/8EV7/wDGaP8AhMtL/wCfXXP/AARXv/xmugooAy9K8QafrNxcW9p9rWe3RHljurKa2YK5&#10;YKQJUUkEo4yM9DWpXP2f/JQ9Z/7BVh/6Nu66CgDn/GX/ACA7b/sK6b/6Ww10Fc/4y/5Adt/2FdN/&#10;9LYa6CgAooooAKKKKACo5zMtvK1vHHJOEJjSRyis2OAWAJAz3wcehqSigDk9N8UarPrradqOl6ba&#10;Il6bEyRahJMzy/ZhcAIvkKCNh5LMvQ9eAdz+29O/4SH+wPtH/Ez+yfbfI2N/qd+zduxt+9xjOfas&#10;O60C+u7TxbEixw3F5epd6bLI3yiWO3t/KkOM8LNFnBBzt5BB5x9I8PnxFe6X4huPta2+oW97eyTW&#10;17JbOPOe2+zI3lOpyLeJVIGVzHkkkhiAdJqHjXQdMgE1zdT+WftJJhs5pdot38uZm2Idqq3BY4Ho&#10;SKsah4o0nTNROnXE073wiWf7NbWktxJ5bFlD7Y1Y7coQT0BK5xuXPmY07WJbXxLotr4f1K6Nnb6l&#10;plrMt1AwL3crT7pGlm3sPLa0IbrlpN2TjHUWHiCe68VTavpujXd/aX2hadOI4pIknjDvdMmVdlQj&#10;BOcPkHGAwJKgHQTeL9DhcD7XJLFsV2ube3lmt41ZQwLzIpjQbSrZZhhWDHAINSN4o0lNYk0tpp1u&#10;IpUgkc2kohSR1VlQzbfLDEOmBuySyjqQK4u18Na5pPg7VfC39mSXcup2Udut7bzRC3hb7FDbEvvZ&#10;ZMBomb5Ub5SMZOVFy40DUZfF+pTppt9/pGq2l3FeNeKbMQxx24cPB5nMn7qQKxiJDbCGXAZQDqL7&#10;xRpOnXkltcTThosefLHaSyQwZAP72VVKR4UhjvYYUhjgEGo5vF2jwXotXkuyTcLa+cljO8Hms4jC&#10;ecqGPO87D83DZBwQRXN+OdI13W7XWrGLTr67860ePTmttRFrbIDFhvOAcNJIX3AKVaPHljKbpGqS&#10;48L6xLbvJFd3cEH9uxXaaSpgMQiW9SR5GkKlyWw8+A4xvCY+XBAOk1jxPpugypHfi+XfsCvDp9xO&#10;mXbYq740ZdxbAC5zyOORVf8A4TTRByz3yKv+td9NuVS3/wCuzGPEOBhjvK4UhvukE2PEtjcahpUE&#10;NrH5ki6hZTEbgMJHdRSOefRVY++OOa5/WtM1Z7fxZpVvpU9yviDd5F5HLEIbffaxwfvQzh+GjLHY&#10;rfKRjJyoANy58X6HaX9zZTXcnn2jhbrZbyuttlFcNKyqVjQqwO9iF4bn5WxT1Tx5o2manZ2TT72n&#10;u3tmbY4GVjkY+V8p85g6LEVQkh3VT8xCnDvo9T1B/Hui2elyXCalcG2S6SaMLA72FuhMqsQQg3Kc&#10;pvJ+b5Rgbo7xdZ0fU9BtF0f7QsXiC9ull+0oguBNHeShYhz8wR2B37BvCgEqxdQDsJvFGkw2dtci&#10;aeZbjd5cVvaSzTfKcPmJFLrtbCtlRtYhTgkCpNO8Q6ZqptltJ5Ge5Sd40kgkjbEMixy5VlBUq7AY&#10;OD+Rrm7Tw3qzPphSSfS5vN1G5mu4GikkijuLjzVtirh03MWRmcBgDAVBw+6q+m+Dbx73TE1Nr4w2&#10;39rl7iG+NvI7TXiSRFjAyZ3oGYgDaD1AOBQB0kvi7R4jtSS7uHDyIyWljPcMhSRo23LGjFRvjcAn&#10;AbY2M4NR33jXQbCKSaS6nnt44hNJcWdnNcwxoVDgtJEjKvyENyfusp6EE83baFrVjZrpklhqVxYi&#10;4u3tltNVMDB3upmWS5mEglKeW0ZG3eeZC6swSs+38FeIW8Banp6T3enTvo8Vr9ghe3db24WzSNnd&#10;3VioJCw7VZQPKLZ+fIAPVK5//hNNE+1eRvvv+Pv7F539m3Pk+d5vlbfN8vZ/rPlzuxnvXQVx/wDY&#10;mo/8It9i+z/6R/wkH23ZvX/U/wBp+fuznH+r+bHXtjPFAGgPGugmWFDdTos8qQ280lnMkNw7sFQR&#10;SFAkm4kEbScrlvugkXNR8Q6ZpRuVu55Fe2SB5EjgkkbE0jRxYVVJYs6kYGT+Yrk7Lw9e3+l+FtA1&#10;PRp4oND2Ge7eaPy5jHbSQhoSjmQNvdXViqEBc5VgBUeteFdYMmsMZtS1lJ00oo7SwQTsILySSVEa&#10;PygpCEEMcHLcNxwAdhH4h0yTS5tRE8iQQv5ciSwSJKjnG1DEyh97bl2rty29cA7hmTTNastX80Wr&#10;TrJFgvDc20lvIoOcNskVW2nDANjBKsAcg45/TtP1mx8Pas1jbT2s9xdrLbw3MyTXaRbIkk3SMzq8&#10;x2SGMu7KMxhiFG1TwnpF5ZeIdXvpdOvrO0ubS1jgW/1E3cxZHnL7iXfZ99SFDFcEHO4sqgHQafqf&#10;9o3l+kUOLW0lFus+7ImkAzJtGMbVJCZznesikDbk49l4pvNY07TX0jTIJb660+DUJ4bm7MUdvHMD&#10;sG8RsWYlXAAXGEYkr8oax4R/dWOpWT8XFtqt55qf3fNmadOehzHNG3HTdg4IIHP+FtA1HwZp1jcp&#10;pt9qE1xpVnaXlol4sklvNCHJKmaQJ5ZMjDarAKVG1WDEqAbkniiazikhv7COLUobizilgiuDJH5d&#10;zOIUkSQoCRnfkFVOYyMYKsdSHU/N8Q3uk+Tj7NaQXPm7vvea8y7cY4x5Oc553dsc8vqumatqMd7r&#10;S6VOlxLLpgj00yxGby7W785mLb/LDEO+F3kYVTuyxVZINQ1qLxVqGqN4P1nyLiytrdFE9luDRvOz&#10;E/6RjGJVxz2PTuAGkeNdS1LRNL16fQY7TSb94Ixvu2+0q0rrEp8oxBSm9gQ28ZQhsZO2uk0fU/7U&#10;s3eSH7PdQSvb3MBbcY5FODzgEqRh1JALI6tgZxXF+GYddSy0LTNa8L6klrplvawRqk9q0RlREBnl&#10;xNuIVgSqhTjbv+Ztgj6Twz+9vvEd6nNvc6q3lP8A3vKhhgfjqMSQyLz125GQQSAdBRRRQAUUUUAF&#10;FFFAHP2f/JQ9Z/7BVh/6Nu66Cufs/wDkoes/9gqw/wDRt3XQUAc/4y/5Adt/2FdN/wDS2Gugrn/G&#10;X/IDtv8AsK6b/wClsNdBQAUUUUAFFFFABRRRQBXvrCz1Ozks7+0gu7WTG+GeMSI2CCMqeDggH8Ks&#10;UUUAFRiCFbh7hYoxO6KjyBRuZVJKgnqQCzEDtuPrUlFABRRRQAUUUUAFFFFAEccEMLzPFFGjzPvl&#10;ZVALttC5b1O1VGT2AHaiSCGZ4Xlijd4X3xMyglG2lcr6HazDI7EjvUlFABRRRQAUUUUAFFFFABRR&#10;RQAUUUUARiCFbh7hYoxO6KjyBRuZVJKgnqQCzEDtuPrUlFFABRRRQAVHBBDa28VvbxRwwRIEjjjU&#10;KqKBgAAcAAcYqSigAooooAKKKKACiiigDn7P/koes/8AYKsP/Rt3XQVz9n/yUPWf+wVYf+jbuugo&#10;A5/xl/yA7b/sK6b/AOlsNdBXP+Mv+QHbf9hXTf8A0throKACiiigAooooAKKKKACiiigAooooAKK&#10;KKACiiigAooooAKKKKACiiigAooooAKKK5dLZ/EOta0J76+tv7Mu0trT7HctEEJgilMjKDtkbdLj&#10;EgZMIo28vuAOoori5fFOoWt/A089o2nlISs0Wn3Ekd8jopMsU8ZdIyWZlSFgzOVUBv3qkWNQvrm7&#10;13wre2t7dw6fcXskLWcls9u0hFtcsTIHAcgFE2rhR1Y7sqVAOsorj9StHtvFWnw/adVCalLLHcXE&#10;l6whkQwzMIIkRv3Ui7EYOqJ8sZzIXYhrHgm0CWd/qEdzfS297dubVLq9muQkEZ8tGRpGbKybTKGH&#10;USgZIVTQB1FFcX4uM0virRbRbXWbyB7K8ke20u/NqxZXtgrsfNiBADMMZP3uncR3Xi97V9EsdKi+&#10;W9imtlN8Wd4J4riC3Ikcththklzlv3jKqq+XUsAdxRXmepeIdSisL+7iuZBIj6vqZRnbyytg4gig&#10;ABDKjMIpWw3JVxjbIQLkXjHVNQ1PwzpMfkQzX0U0OsyRJ89lciOYKItxKn97bXI5Dj92OzAsAegU&#10;V53PomtahcX8PhrX9StNPtbiKNfOvTL508ZLykSypK5TIihwGCqyzbkbaUfQ/t/WrXwnrus7rS4g&#10;0+3vVg85SJfNtWePdJtwriQxs52iPZwoDZ3AA7SivN7nxTrGtT+HdFtZYLS7vopY9UnjR91heIkp&#10;j2DeA6ia1uAVO5WWPBO1wW7jQtT/ALb8PaZq3k+T9utIrnyt27ZvQNtzgZxnGcCgDQooooAKKKKA&#10;Ofs/+Sh6z/2CrD/0bd10Fc/Z/wDJQ9Z/7BVh/wCjbuugoA5/xl/yA7b/ALCum/8ApbDXQVz/AIy/&#10;5Adt/wBhXTf/AEthroKACiiigAooooAKKKKACiiigAooooAKKKKACiiigAooooAKKKKACiiigAoo&#10;ooAKy9S8PaZq1ws95BIzhBG4SeSNZkBJCSqrASpy3yuGHzNx8xzqUUAZc3h7TLjVBqMkEhn3rIyC&#10;eQRSOuNrvEG2O42rhmUkbEwflXFy4sbe7ntJp498lpKZoDuI2OUaMnjr8rsOfX1xViigDLh8PaZb&#10;6odRjgkE+9pFQzyGKN2zudIi2xHO5ssqgne+T8zZF0VbWHRbXT55LSz0twBApZhLEsLxLGxJyQCy&#10;tk55Qd+RqUUAZeq+H9P1m4t7i7+1rPbo6RSWt7NbMFcqWBMTqSCUQ4OegqN/C2jSQQwtZ5WGKSKN&#10;vNfeod0kZt2c+YXjR/Mzv3DdnJJrYooA5/UPCOnXmk2GmxL5FrZxG1WPLEPatH5ckDNuDFSmD97h&#10;0jY7tuDYk8LaNJO84s/LmeVpjLDK8bq7JIhKspBXiaU8Y+aR3+8xatiigDL0Tw/p/h63+z6d9rWD&#10;YiLHNezTrGqjChBI7BAAcYXHQegqOTwto039oCSz3LfxSQzr5r7dkn+sCDOI95+Ztm3cwDHJANbF&#10;FAHP6j4R067ina0X7DeTSmX7XAWEkTMro7JhhtbbNMR/CHkZyrMTncgghtbeK3t4o4YIkCRxxqFV&#10;FAwAAOAAOMVJRQAUUUUAFFFFAHP2f/JQ9Z/7BVh/6Nu66Cufs/8Akoes/wDYKsP/AEbd10FAHP8A&#10;jL/kB23/AGFdN/8AS2Gugrn/ABl/yA7b/sK6b/6Ww10FABRRRQAUUUUAFFFFABXF+FtX1O6uNClv&#10;L+S5TW9HfUnieONVtnBt8JFtUHZ+/YfOXPyrz1z2lYej+F7bR7iGWO7u50tbc2llFMU22kBK5jTa&#10;oLD93GMuXb5Bzy2QDcooooAKKKKACiiigDi/FeqarbayQj6zY6LZWX2m7v7CK2dfmZslvPBOI1iZ&#10;isaux8wcDChjwtq+p3VxoUt5fyXKa3o76k8Txxqts4NvhItqg7P37D5y5+VeeudzWfD6a3vjl1C+&#10;htZojBdWsLr5dzEc5VgykrkMwLRlGIPJ+Vdsej+F7bR7iGWO7u50tbc2llFMU22kBK5jTaoLD93G&#10;MuXb5Bzy2QDcooooAKKKKACq999s+xyCw8gXRwEafOxckAsQOWwMnbkbsY3LncLFFAHD6Zqera5p&#10;3hG2bVZ7ObUdEOoXN3bRReY8ii3GMOjIFJnYkBc5C4IGQc/SfFOs6rpMGvyXnk7LvTLVrCKJPIkF&#10;zHas7MWBk3A3T7cOB8iZB+bd1A8JwQadpNtY6jfWU2l2gsoLuHymkMOEBVg6MhyYoyTtByvBAJBj&#10;h8FabavDHaz3cGnxvBI2nq6mKSSBUWJ2ZlMmVEUXAcA+WMg5bcAdJRRRQAUUUUAFc/rN9qlr4l8P&#10;QwSQR6bdXbwzjbuklP2eeQDnhFUxqeMlif4Qp39BVO902G+utOuJWkD2FwbiIKRgsYpIsNx02yMe&#10;McgfQgHB6l4m1vTG1vVrw6rZxxfbRplpPDbGznaCKQqCQPtB3CF5snYuPlBIwX6jRpb228Q6lo11&#10;qM+oRwWltdJPcpGsgMrzKV/doi7R5KkfLnLNkkYAL3wjZ6nPKNRvL68sX80pYzSjy4mlR43KsFEn&#10;KySAAuVUP8oG1dtzStFGm3FxdzX93qF5cIkb3N0Iw3loWKIBGiLgF3OcZ+Y5JAAABqUUUUAFFFFA&#10;BXB6rqOuaPqBsk1iS8edLYXUj28SCya4u44IzAAvQqbkgOZcGJNxOTv7yuXt/BaxQXcM+vardrcy&#10;i5JnFvuW4V1dJgyxKSyFEChiUCqF2lQAADLtr/WLzxPN4YOt3cSWr3Dfb44oPtEoSOzcK2YzHjN2&#10;4+VAcInP3t3UeGtSm1nwrpGqXCxrPe2UNxIsYIUM6BiBkk4yfU1njwfFG4uodX1KLVC7tLqS+SZZ&#10;Q6xqyspjMQGIYR8qA/uxzy27csLG30zTraws4/LtbWJIYU3E7UUAKMnk4AHWgDHs/wDkoes/9gqw&#10;/wDRt3XQVz9n/wAlD1n/ALBVh/6Nu66CgDn/ABl/yA7b/sK6b/6Ww10Fc/4y/wCQHbf9hXTf/S2G&#10;ugoAKKKKACiiigAoqnJq2mw6pDpcuoWiahMm+K0aZRK688qmckfK3IHY+lWJJ4YXhSWWNHmfZErM&#10;AXbaWwvqdqscDsCe1AElV7e+t7ue7hgk3yWkohnG0jY5RZAOevyup49fXNF9ZRahZyWszzpG+MmC&#10;d4XGCDw6EMOnY89OleUk6Xo3ibxHZSaf4rvAl9GVks9blUYNrAcMWuUZmznkg8bRnAAFRjKTtFXA&#10;9eoryn+1tH/6AXjn/wAH7/8AybR/a2j/APQC8c/+D9//AJNrT6vW/kf3MV0erUV5T/a2j/8AQC8c&#10;/wDg/f8A+TaP7W0f/oBeOf8Awfv/APJtH1et/I/uYXR6tRXlP9raP/0AvHP/AIP3/wDk2j+1tH/6&#10;AXjn/wAH7/8AybR9XrfyP7mF0enX99b6Zp1zf3knl2trE80z7SdqKCWOBycAHpVivGddurDUPD2p&#10;2VnofjIXVxaSxQm41xnjDshC71N2QVyRkEHI7GtD+1tH/wCgF45/8H7/APybR9XrfyP7mF0erUV5&#10;T/a2j/8AQC8c/wDg/f8A+TaP7W0f/oBeOf8Awfv/APJtH1et/I/uYXR6tRXlP9raP/0AvHP/AIP3&#10;/wDk2j+1tH/6AXjn/wAH7/8AybR9XrfyP7mF0erUV5T/AGto/wD0AvHP/g/f/wCTaP7W0f8A6AXj&#10;n/wfv/8AJtH1et/I/uYXR6dcX1vaT2kM8myS7lMMA2k73CNIRx0+VGPPp64qxXjOo3Vhc32kywaH&#10;4yEdrdtLP5uuMWKGGVBsJuzhtzryCPl3DOCQdD+1tH/6AXjn/wAH7/8AybR9XrfyP7mF0erUV5T/&#10;AGto/wD0AvHP/g/f/wCTaP7W0f8A6AXjn/wfv/8AJtH1et/I/uYXR6tRXlP9raP/ANALxz/4P3/+&#10;TaP7W0f/AKAXjn/wfv8A/JtH1et/I/uYXR6tRXlP9raP/wBALxz/AOD9/wD5No/tbR/+gF45/wDB&#10;+/8A8m0fV638j+5hdHp1vfW93PdwwSb5LSUQzjaRscosgHPX5XU8evrmrFebeC9F03XJPEN2R4gt&#10;V/tMIsUutXKyAC1t/vmOchjknBLE4wOMADqf+EN0v/n61z/we3v/AMerJpp2YzoKK5//AIQ3S/8A&#10;n61z/wAHt7/8eo/4Q3S/+frXP/B7e/8Ax6kB0FFc/wD8Ibpf/P1rn/g9vf8A49R/whul/wDP1rn/&#10;AIPb3/49QB0FFc//AMIbpf8Az9a5/wCD29/+PUf8Ibpf/P1rn/g9vf8A49QBsWF9b6np1tf2cnmW&#10;t1Ek0L7SNyMAVODyMgjrViuf8Cf8k88Nf9gq1/8ARS10FAHP2f8AyUPWf+wVYf8Ao27roK5+z/5K&#10;HrP/AGCrD/0bd10FAHP+Mv8AkB23/YV03/0throK5/xl/wAgO2/7Cum/+lsNdBQAUUUUAFFFFAHB&#10;6jbXP9qarpws7tp77XbC/gdbd2iMEX2TzGaUDYhHkS/KzBjgYB3LmxqsF7DrvhObVFjv7yLU5SLq&#10;w0qVVghe2kjIY7pNgMjR5JYA8HGEJHaUUAFeNa5rGmaf458SxXuo2ltIbyJgk06oSPskAzgnpwfy&#10;r12+e8js5GsIIJ7oY2RzzGJG5GcsFYjjP8J9OOtcXoV14qGseJzFo2jM51NDKG1aVQrfZLfhT9mO&#10;4bdpycckjHGTtQrOjPnSuJq5xn/CTaB/0HNN/wDAuP8Axo/4SbQP+g5pv/gXH/jXp/2zxh/0AtD/&#10;APBzN/8AItH2zxh/0AtD/wDBzN/8i13f2pP+VE8h5h/wk2gf9BzTf/AuP/Gj/hJtA/6Dmm/+Bcf+&#10;Nen/AGzxh/0AtD/8HM3/AMi0fbPGH/QC0P8A8HM3/wAi0f2pP+VByHmH/CTaB/0HNN/8C4/8aP8A&#10;hJtA/wCg5pv/AIFx/wCNen/bPGH/AEAtD/8ABzN/8i0fbPGH/QC0P/wczf8AyLR/ak/5UHIeYf8A&#10;CTaB/wBBzTf/AALj/wAaP+Em0D/oOab/AOBcf+Ndn40uvFTeBfEK3GjaNHAdMuRI8erSuyr5TZIU&#10;2wBOO2Rn1Fbn2zxh/wBALQ//AAczf/ItH9qT/lQch5h/wk2gf9BzTf8AwLj/AMaP+Em0D/oOab/4&#10;Fx/416f9s8Yf9ALQ/wDwczf/ACLR9s8Yf9ALQ/8Awczf/ItH9qT/AJUHIeYf8JNoH/Qc03/wLj/x&#10;o/4SbQP+g5pv/gXH/jXp/wBs8Yf9ALQ//BzN/wDItH2zxh/0AtD/APBzN/8AItH9qT/lQch5h/wk&#10;2gf9BzTf/AuP/Gj/AISbQP8AoOab/wCBcf8AjXp/2zxh/wBALQ//AAczf/ItH2zxh/0AtD/8HM3/&#10;AMi0f2pP+VByHmH/AAk2gf8AQc03/wAC4/8AGj/hJtA/6Dmm/wDgXH/jXZ67deKjrHhgy6NoyuNT&#10;cxBdWlYM32S44Y/ZhtG3ccjPIAxzkbn2zxh/0AtD/wDBzN/8i0f2pP8AlQch5h/wk2gf9BzTf/Au&#10;P/Gj/hJtA/6Dmm/+Bcf+Nen/AGzxh/0AtD/8HM3/AMi0fbPGH/QC0P8A8HM3/wAi0f2pP+VByHmH&#10;/CTaB/0HNN/8C4/8aP8AhJtA/wCg5pv/AIFx/wCNen/bPGH/AEAtD/8ABzN/8i0fbPGH/QC0P/wc&#10;zf8AyLR/ak/5UHIeYf8ACTaB/wBBzTf/AALj/wAaP+Em0D/oOab/AOBcf+Nen/bPGH/QC0P/AMHM&#10;3/yLR9s8Yf8AQC0P/wAHM3/yLR/ak/5UHIYfwuure8svEFxazxTwvqvyyROGU4tbcHBHHUV3lcHo&#10;V14qGseJzFo2jM51NDKG1aVQrfZLfhT9mO4bdpycckjHGTufbPGH/QC0P/wczf8AyLXmzlzycu5a&#10;Ogorn/tnjD/oBaH/AODmb/5Fo+2eMP8AoBaH/wCDmb/5FqQOgorn/tnjD/oBaH/4OZv/AJFo+2eM&#10;P+gFof8A4OZv/kWgDoKK5/7Z4w/6AWh/+Dmb/wCRaPtnjD/oBaH/AODmb/5FoAPAn/JPPDX/AGCr&#10;X/0UtdBXP+BP+SeeGv8AsFWv/opa6CgDn7P/AJKHrP8A2CrD/wBG3ddBXP2f/JQ9Z/7BVh/6Nu66&#10;CgDn/GX/ACA7b/sK6b/6Ww10Fc/4y/5Adt/2FdN/9LYa6CgAooooAKKKKAMuTV2j8VW2imzk2T2U&#10;12Louu3MbxoUC9c/vASTgdMZydtPxJ4iuNA8uUWMEtrwGaW7EUk7nJENvGFYyzEKcISmSVAJy22x&#10;c6TeTeLbDWEvYEtbW0mtmtjbEu/mMjFhJvAGDFHgbT/F6jbn3/g9G0650nR3sdK0i/ieG9tIdPUb&#10;gwKs8ZQrskKnG5g4+VMKMHcAdRXkOrQPL428TMt9qUA+2xDba6hPAp/0S35Ko4BPvjPT0r16vL7r&#10;RNe1Lxh4om0u302SBb+JWN1ePE277JbngLE4xgjnPrxXThJU41L1dvvFK9tDM+xyf9BbXP8Awc3f&#10;/wAco+xyf9BbXP8Awc3f/wAcrW/4RTxh/wA+eh/+DOb/AOR6P+EU8Yf8+eh/+DOb/wCR69P2+C7L&#10;7v8AgEWkZP2OT/oLa5/4Obv/AOOUfY5P+gtrn/g5u/8A45Wt/wAIp4w/589D/wDBnN/8j0f8Ip4w&#10;/wCfPQ//AAZzf/I9Ht8F2X3f8ALSMn7HJ/0Ftc/8HN3/APHKPscn/QW1z/wc3f8A8crW/wCEU8Yf&#10;8+eh/wDgzm/+R6P+EU8Yf8+eh/8Agzm/+R6Pb4Lsvu/4AWkYs+mLdW8tvcahrM0EqFJI5NXumV1I&#10;wQQZMEEcYqT7HJ/0Ftc/8HN3/wDHKtato3irRtGvtUuLHRmgsreS4kWPUpSxVFLEDMAGcD1FXP8A&#10;hFPGH/Pnof8A4M5v/kej2+C7L7v+AFpGT9jk/wCgtrn/AIObv/45R9jk/wCgtrn/AIObv/45Wt/w&#10;injD/nz0P/wZzf8AyPR/winjD/nz0P8A8Gc3/wAj0e3wXZfd/wAALSMn7HJ/0Ftc/wDBzd//AByj&#10;7HJ/0Ftc/wDBzd//ABytb/hFPGH/AD56H/4M5v8A5Ho/4RTxh/z56H/4M5v/AJHo9vguy+7/AIAW&#10;kZP2OT/oLa5/4Obv/wCOUfY5P+gtrn/g5u//AI5Wt/winjD/AJ89D/8ABnN/8j0f8Ip4w/589D/8&#10;Gc3/AMj0e3wXZfd/wAtIxZNMWZ4Xl1DWXeF98TNq90SjbSuV/ecHazDI7EjvUn2OT/oLa5/4Obv/&#10;AOOVavdG8VWN1p1vLY6MXv7g28RXUpcBhFJLlv3HTbGw4zyR9Rc/4RTxh/z56H/4M5v/AJHo9vgu&#10;y+7/AIAWkZP2OT/oLa5/4Obv/wCOUfY5P+gtrn/g5u//AI5Wt/winjD/AJ89D/8ABnN/8j0f8Ip4&#10;w/589D/8Gc3/AMj0e3wXZfd/wAtIyfscn/QW1z/wc3f/AMco+xyf9BbXP/Bzd/8Axytb/hFPGH/P&#10;nof/AIM5v/kej/hFPGH/AD56H/4M5v8A5Ho9vguy+7/gBaRk/Y5P+gtrn/g5u/8A45R9jk/6C2uf&#10;+Dm7/wDjla3/AAinjD/nz0P/AMGc3/yPR/winjD/AJ89D/8ABnN/8j0e3wXZfd/wAtIxY9MWF5ni&#10;1DWUeZ98rLq90C7bQuW/ecnaqjJ7ADtUn2OT/oLa5/4Obv8A+OVastG8VX11qNvFY6MHsLgW8pbU&#10;pcFjFHLlf3HTbIo5xyD9Tc/4RTxh/wA+eh/+DOb/AOR6Pb4Lsvu/4AWkZP2OT/oLa5/4Obv/AOOU&#10;fY5P+gtrn/g5u/8A45Wt/wAIp4w/589D/wDBnN/8j0f8Ip4w/wCfPQ//AAZzf/I9Ht8F2X3f8ALS&#10;Mn7HJ/0Ftc/8HN3/APHKPscn/QW1z/wc3f8A8crW/wCEU8Yf8+eh/wDgzm/+R6P+EU8Yf8+eh/8A&#10;gzm/+R6Pb4Lsvu/4AWkbHw3knay1yGa7u7lYNT2RG6uHmZVNvA2AzknGWY4z3NdrXMeCdD1LQ7TU&#10;/wC1BaLPeXv2hUtZmkVV8mKPBZkU5zGT07iunrx6ri5ycdrstbHP+BP+SeeGv+wVa/8Aopa6Cuf8&#10;Cf8AJPPDX/YKtf8A0UtdBWYzn7P/AJKHrP8A2CrD/wBG3ddBXP2f/JQ9Z/7BVh/6Nu66CgDn/GX/&#10;ACA7b/sK6b/6Ww10Fc/4y/5Adt/2FdN/9LYa6CgAooooAKKKKACiuD8SjSP+EqsXt5LT+3FvbYPE&#10;yH7e8ReMZt3Y5WBV8wyBFZGXzgSjb2GP4otlXWZ9X8Q2fhh9Q+xRx22kXdu1414I2lYJbTOI8Suz&#10;7CqpIR+7JB3AEA9MvrKLULOS1medI3xkwTvC4wQeHQhh07Hnp0rzCI+F9G8R+JLLUbzxIsiX8ZT7&#10;Nd6nKCptbc5Z4mILZz945xgdAK9XryfUf+Rz8T/9f0X/AKSW9dGGoqtU5G7Cbsi7/avgf/n/APF/&#10;/f7Wf8aP7V8D/wDP/wCL/wDv9rP+NUKK9L+y4fzMjnL/APavgf8A5/8Axf8A9/tZ/wAaP7V8D/8A&#10;P/4v/wC/2s/41Qoo/suH8zDnL/8Aavgf/n/8X/8Af7Wf8aP7V8D/APP/AOL/APv9rP8AjVCij+y4&#10;fzMOci8S3vhK68K6vb2F14rmvJbKZII5JNWZXkKEKCH+UgnAw3HrxWp/avgf/n/8X/8Af7Wf8aoU&#10;Uf2XD+Zhzl/+1fA//P8A+L/+/wBrP+NH9q+B/wDn/wDF/wD3+1n/ABqhRR/ZcP5mHOX/AO1fA/8A&#10;z/8Ai/8A7/az/jR/avgf/n/8X/8Af7Wf8aoUUf2XD+Zhzl/+1fA//P8A+L/+/wBrP+NH9q+B/wDn&#10;/wDF/wD3+1n/ABqhRR/ZcP5mHORare+EptR0N7a68VvFDes9yzSasSkf2eZQV3cg72QZXnBI6Fq3&#10;NPuPBmp6lb6fbaj4oFzcsywrNe6rCHIUuRudgudqsevasinad/yOfhj/AK/pf/SS4rKtl8adNzUt&#10;hqd2dx/whul/8/Wuf+D29/8Aj1H/AAhul/8AP1rn/g9vf/j1dBRXlFnP/wDCG6X/AM/Wuf8Ag9vf&#10;/j1H/CG6X/z9a5/4Pb3/AOPV0FFAHP8A/CG6X/z9a5/4Pb3/AOPUf8Ibpf8Az9a5/wCD29/+PV0F&#10;FAHB6F4T06XWPE6Nc6yBFqaIu3WrxSR9kt2+YiXLHLHk5OMDoABuf8Ibpf8Az9a5/wCD29/+PUeH&#10;v+Q54s/7Csf/AKRWtdBQBz//AAhul/8AP1rn/g9vf/j1H/CG6X/z9a5/4Pb3/wCPV0FFAHP/APCG&#10;6X/z9a5/4Pb3/wCPUf8ACG6X/wA/Wuf+D29/+PV0FFAHP/8ACG6X/wA/Wuf+D29/+PUf8Ibpf/P1&#10;rn/g9vf/AI9XQUUAc/4E/wCSeeGv+wVa/wDopa6Cuf8AAn/JPPDX/YKtf/RS10FAHP2f/JQ9Z/7B&#10;Vh/6Nu66Cufs/wDkoes/9gqw/wDRt3XQUAc/4y/5Adt/2FdN/wDS2Gugrn/GX/IDtv8AsK6b/wCl&#10;sNdBQAUUUUAFFFFABRXJr4vmm8Z3Xh+CPRg9vcJEUuNVMd1IpiSVnSARHcArn+IZKHkVc8TazrGi&#10;QG5stLsby3/dxgTX7wyPM7hEjVRC6/MzIAxYDLc4AzQBsX1xLaWck8NlPeyLjEEBQO+SBwXZV468&#10;kdPXivN7S3stV8QeJbrUvhxPqVwdQjG6eKwkeIC0t8IS83/AvlJHzdc5A9QryHVoHl8beJmW+1KA&#10;fbYhttdQngU/6Jb8lUcAn3xnp6VrRoyrT5Iibsb39i6H/wBEi/8AJTTP/j1H9i6H/wBEi/8AJTTP&#10;/j1c59jk/wCgtrn/AIObv/45R9jk/wCgtrn/AIObv/45XZ/Zlbuvx/yJ50dH/Yuh/wDRIv8AyU0z&#10;/wCPUf2Lof8A0SL/AMlNM/8Aj1c59jk/6C2uf+Dm7/8AjlH2OT/oLa5/4Obv/wCOUf2ZW7r8f8g5&#10;0dH/AGLof/RIv/JTTP8A49R/Yuh/9Ei/8lNM/wDj1c59jk/6C2uf+Dm7/wDjlH2OT/oLa5/4Obv/&#10;AOOUf2ZW7r8f8g50W/Fmk6PH4N1ySL4W/YpF0+4K3X2bTx5JEbYfKTFhjr8oJ44Ga2P7F0P/AKJF&#10;/wCSmmf/AB6uYn0xbq3lt7jUNZmglQpJHJq90yupGCCDJggjjFU9dS5s/D+pXVvrGuJNDayyRt/b&#10;F0cMEJBwZMdRSeW1Ur3X4/5Bzo7P+xdD/wCiRf8Akppn/wAeo/sXQ/8AokX/AJKaZ/8AHq9Aorzy&#10;zz/+xdD/AOiRf+Smmf8Ax6j+xdD/AOiRf+Smmf8Ax6vQKKAPP/7F0P8A6JF/5KaZ/wDHqP7F0P8A&#10;6JF/5KaZ/wDHq9AooA8n1nSdHTVfDwT4W+Qr6g4eP7Np4+0D7LOdnE2DggP82B8nXOAegsbTT9Mv&#10;I7yw+Fk9pdR52TQQadG65BBwwnyMgkfjWx4h/wCQ54T/AOwrJ/6RXVdBQBz/APwkOqf9CZrn/f6y&#10;/wDkij/hIdU/6EzXP+/1l/8AJFdBRQBz/wDwkOqf9CZrn/f6y/8Akij/AISHVP8AoTNc/wC/1l/8&#10;kV0FFAHP/wDCQ6p/0Jmuf9/rL/5Io/4SHVP+hM1z/v8AWX/yRXQUUAcHoWu6imseJ2XwnrMhfU0Z&#10;lWWzzGfsluNrZnAzgA8ZGGHOcgbn/CQ6p/0Jmuf9/rL/AOSKPD3/ACHPFn/YVj/9IrWugoA5/wD4&#10;SHVP+hM1z/v9Zf8AyRR/wkOqf9CZrn/f6y/+SK6CigDn/wDhIdU/6EzXP+/1l/8AJFH/AAkOqf8A&#10;Qma5/wB/rL/5IroKKAOf/wCEh1T/AKEzXP8Av9Zf/JFH/CQ6p/0Jmuf9/rL/AOSK6CigDn/An/JP&#10;PDX/AGCrX/0UtdBXP+BP+SeeGv8AsFWv/opa6CgDn7P/AJKHrP8A2CrD/wBG3ddBXP2f/JQ9Z/7B&#10;Vh/6Nu66CgDn/GX/ACA7b/sK6b/6Ww10Fc/4y/5Adt/2FdN/9LYa6CgAooooAKKKKAMPU9FvtTvU&#10;WTU4/wCyxcQXLWxtsyh4nV1CShgAhaNSQyMeXAYZXaQeFtNs7+wk0+1tLGzs3lnFpa2yxK1w6CMS&#10;krjkRmRcEEHeD1UVuUUAFeX3Wia9qXjDxRNpdvpskC38Ssbq8eJt32S3PAWJxjBHOfXivSL63lu7&#10;OSCG9nspGxieAIXTBB4Dqy89OQevrzXmEV/DoviPxJZ3vi/xJDML+Ni1tpcU4kBtbfDMUtWUN/Dg&#10;Y4UHGTk6UpzhK9PcTSe5a/4RTxh/z56H/wCDOb/5Ho/4RTxh/wA+eh/+DOb/AOR6d/wkunf9Dx4v&#10;/wDBEv8A8hUf8JLp3/Q8eL//AARL/wDIVdX1vF939y/yFyxG/wDCKeMP+fPQ/wDwZzf/ACPR/wAI&#10;p4w/589D/wDBnN/8j07/AISXTv8AoePF/wD4Il/+QqP+El07/oePF/8A4Il/+QqPreL7v7l/kHLE&#10;b/winjD/AJ89D/8ABnN/8j0f8Ip4w/589D/8Gc3/AMj07/hJdO/6Hjxf/wCCJf8A5Co/4SXTv+h4&#10;8X/+CJf/AJCo+t4vu/uX+QcsSjq2jeKtG0a+1S4sdGaCyt5LiRY9SlLFUUsQMwAZwPUU7U/BHjDU&#10;dJvLH7Nocf2mB4d/9ozHbuUjOPs/PWq/iXXLS98K6vaW/i3xXdzz2U0cdtJogVZmZCAhIs1IBJxn&#10;I69R1rU/4SXTv+h48X/+CJf/AJCpPFYpqzb+7/gByxPS6K4fRJ18Qy3MWm+OfEbyWyo0qTafbwFQ&#10;+4KcSWi5B2N09K2P+Ee1T/oc9c/782X/AMj1xtNaMo6Ciuf/AOEe1T/oc9c/782X/wAj0f8ACPap&#10;/wBDnrn/AH5sv/kekB0FFc//AMI9qn/Q565/35sv/kej/hHtU/6HPXP+/Nl/8j0AHiH/AJDnhP8A&#10;7Csn/pFdV0FcHruhaimseGFbxZrMhfU3VWaKzzGfslwdy4gAzgEc5GGPGcEbn/CPap/0Oeuf9+bL&#10;/wCR6AOgorn/APhHtU/6HPXP+/Nl/wDI9H/CPap/0Oeuf9+bL/5HoA6Ciuf/AOEe1T/oc9c/782X&#10;/wAj0f8ACPap/wBDnrn/AH5sv/kegDoKK5//AIR7VP8Aoc9c/wC/Nl/8j0f8I9qn/Q565/35sv8A&#10;5HoAPD3/ACHPFn/YVj/9IrWugrg9C0LUX1jxOq+LNZjKamisyxWeZD9ktzubMBGcEDjAwo4zknc/&#10;4R7VP+hz1z/vzZf/ACPQB0FFc/8A8I9qn/Q565/35sv/AJHo/wCEe1T/AKHPXP8AvzZf/I9AHQUV&#10;z/8Awj2qf9Dnrn/fmy/+R6P+Ee1T/oc9c/782X/yPQB0FFc//wAI9qn/AEOeuf8Afmy/+R6P+Ee1&#10;T/oc9c/782X/AMj0AHgT/knnhr/sFWv/AKKWugrn/An/ACTzw1/2CrX/ANFLXQUAc/Z/8lD1n/sF&#10;WH/o27roK5+z/wCSh6z/ANgqw/8ARt3XQUAc/wCMv+QHbf8AYV03/wBLYa6Cuf8AGX/IDtv+wrpv&#10;/pbDXQUAFeJ+G9Y0OXxLpsOjeMtS1m0e4QM+r6vLC/mZ+4FM8ZYfdIX7O4cnaXAJ2e2Vydpe+KXS&#10;wtJtMu47xLhWu712tvskibj5iqFcy7NpPl/KGyse8435AOsrl/G+n2Go6dbWs+nWN3qV3L9k097u&#10;1jm8h3BLyAOCPkRGk2nG7ywuckV1FFAHB+Nbc6Z8Odf0x7e0stBtNHeGzmXUZBKWWMLHGylRwW+X&#10;/WNu4BB3EVn+NJ9NurjV7iWW0mnl0KJ/DkjsrM90TcHNoeplJ+znMfzf6r/Zr0yigAryfUf+Rz8T&#10;/wDX9F/6SW9eoX1xLaWck8NlPeyLjEEBQO+SBwXZV468kdPXivN7S3stV8QeJbrUvhxPqVwdQjG6&#10;eKwkeIC0t8IS83/AvlJHzdc5A3w9b2M+e1xNXRVora/sXQ/+iRf+Smmf/HqP7F0P/okX/kppn/x6&#10;vQ/tX+5+P/AI5DFora/sXQ/+iRf+Smmf/HqP7F0P/okX/kppn/x6j+1f7n4/8AOQxaK2v7F0P/ok&#10;X/kppn/x6j+xdD/6JF/5KaZ/8eo/tX+5+P8AwA5DFop3izSdHj8G65JF8LfsUi6fcFbr7Np48kiN&#10;sPlJiwx1+UE8cDNbH9i6H/0SL/yU0z/49R/av9z8f+AHIN8A/wDI16//ANeNj/6Hc16FXH6ZJHon&#10;m/2T8N76w87HmfZF0+LfjOM7ZxnGT19TWh/wkOqf9CZrn/f6y/8AkivMrVPaTc7blpWR0FFc/wD8&#10;JDqn/Qma5/3+sv8A5Io/4SHVP+hM1z/v9Zf/ACRWYzoKK5//AISHVP8AoTNc/wC/1l/8kUf8JDqn&#10;/Qma5/3+sv8A5IoAPEP/ACHPCf8A2FZP/SK6roK4PXdd1F9Y8MM3hPWYympuyq0tnmQ/ZLgbVxOR&#10;nBJ5wMKec4B3P+Eh1T/oTNc/7/WX/wAkUAdBRXP/APCQ6p/0Jmuf9/rL/wCSKP8AhIdU/wChM1z/&#10;AL/WX/yRQB0FFc//AMJDqn/Qma5/3+sv/kij/hIdU/6EzXP+/wBZf/JFAHQUVz//AAkOqf8AQma5&#10;/wB/rL/5Io/4SHVP+hM1z/v9Zf8AyRQAeHv+Q54s/wCwrH/6RWtdBXB6FruoprHidl8J6zIX1NGZ&#10;Vls8xn7Jbja2ZwM4APGRhhznIG5/wkOqf9CZrn/f6y/+SKAOgorn/wDhIdU/6EzXP+/1l/8AJFH/&#10;AAkOqf8AQma5/wB/rL/5IoA6Ciuf/wCEh1T/AKEzXP8Av9Zf/JFH/CQ6p/0Jmuf9/rL/AOSKAOgo&#10;rn/+Eh1T/oTNc/7/AFl/8kUf8JDqn/Qma5/3+sv/AJIoAPAn/JPPDX/YKtf/AEUtdBXP+BP+SeeG&#10;v+wVa/8Aopa6CgDn7P8A5KHrP/YKsP8A0bd10Fc/Z/8AJQ9Z/wCwVYf+jbuugoA5/wAZf8gO2/7C&#10;um/+lsNdBXP+Mv8AkB23/YV03/0throKACuTufHOlXVxHpel6hImpXLxrbSS6TczwPuLFWBUKrIy&#10;xyEOH24UtkhTXWV5vp9pbNrVppKeHvEcH2GK082KSayMYt0mka18wiUsVidXI2HeQvz78jIB6Bvu&#10;LfTt8qfa7qOLLLbqI/NcDkIHbC5PQM3GeT3rn4PFN5qOnaC+m6ZBJfatp/8AaAhubsxRxRgRbhvW&#10;NiWzMgA2gEBjkYAPSTiZreVbeSOOcoRG8iF1VscEqCCRntkZ9RXL2PhTUtM0vQo7TVrT+0NJsm09&#10;Z5rFmikhby+sYlBD/uY+d+PvfLyNoBcvvFKQeAZPFdpYz3UP9ni/jtiyo5QoH+Yk4GAcnGehwGOA&#10;aes+L5tO8VLoNvHo3nvbwyx/2jqptWmaR5ECRqInLkGPn/eHFFz4C01fCtzpOlx2lreT6YNLbU5b&#10;RZJ2hCLH85UoWO1RjkAEA4wMVc1nQ9U1nTnsJNXgS1u7Q2uoILPO8MCHaE78xsQx+/5gGF44bcAd&#10;BXlGoXerweM/E62GuXdjEb6ImKGKBgW+yW/OZI2Oeg6446V6vXlGoWmrz+M/E7WGh3d9EL6IGWGW&#10;BQG+yW/GJJFOeh6Y56104T2ftP3uwpXtoJ/aPiX/AKGzUv8AwHtP/jFH9o+Jf+hs1L/wHtP/AIxR&#10;/Z3iX/oU9S/8CLT/AOP0f2d4l/6FPUv/AAItP/j9en/sXkR7wf2j4l/6GzUv/Ae0/wDjFH9o+Jf+&#10;hs1L/wAB7T/4xR/Z3iX/AKFPUv8AwItP/j9H9neJf+hT1L/wItP/AI/R/sXkHvHoHhO+uNT8G6Hf&#10;3knmXV1p9vNM+0Dc7RqWOBwMknpWxWP4TsbjTPBuh2F5H5d1a6fbwzJuB2usahhkcHBB6VsV4Zoc&#10;/wCO/wDknniX/sFXX/opq6Cuf8d/8k88S/8AYKuv/RTV0FABRRRQAUUUUAFFFFAHP+If+Q54T/7C&#10;sn/pFdV0Fc/4h/5DnhP/ALCsn/pFdV0FABRRRQAUUUUAFFFFAHP+Hv8AkOeLP+wrH/6RWtdBXP8A&#10;h7/kOeLP+wrH/wCkVrXQUAFFFFABRRRQAUUUUAc/4E/5J54a/wCwVa/+ilroK5/wJ/yTzw1/2CrX&#10;/wBFLXQUAc/Z/wDJQ9Z/7BVh/wCjbuugrn7P/koes/8AYKsP/Rt3XQUAc/4y/wCQHbf9hXTf/S2G&#10;ugrn/GX/ACA7b/sK6b/6Ww10FABXl+k2dzB4tiivtG/s2/eVVjNz4wvZXu4Y2Zt0alSsyrl28tiC&#10;N3zKocE954g1KbSdJ+2wrGQlxbiZpAdscLTIsrnBGAsZdsngbcngGvM9CufDdxdaZf2Fr4Gnu5Lu&#10;JRpNhp0f2y3YyhWKyrId3lcuZFj2ssZYbVIYAHsFFRzxtNbyxJNJA7oVWWMKWQkfeG4EZHXkEeoN&#10;ed21rq2t+HvBc0V39pkbRPMuLeXXLixkndktz526EM0m35gc95R3NAHpFFcW2s22qaDpyiy8QQad&#10;c28MtpJFdost8WjDJCHWUzb+dzMSo/dMWfZuJx9UXVbGw14XeqXZu9D0JdQs/Ju5AsUrPdMA5yPt&#10;AVYYUzKDu2EkAuwIB6JfW8t3ZyQQ3s9lI2MTwBC6YIPAdWXnpyD19ea83tLiy0rxB4ltdS+I8+m3&#10;A1CM7Z5bCN5QbS3w5Dw/8B+UAfL0zkn1CvJ9R/5HPxP/ANf0X/pJb1vh6Ptp8l7CbsjY/trQ/wDo&#10;rv8A5N6Z/wDGaP7a0P8A6K7/AOTemf8AxmsWivQ/sr+/+H/BI5za/trQ/wDorv8A5N6Z/wDGaP7a&#10;0P8A6K7/AOTemf8AxmsWij+yv7/4f8EOc2v7a0P/AKK7/wCTemf/ABmj+2tD/wCiu/8Ak3pn/wAZ&#10;rFoo/sr+/wDh/wAEOcteIriy1Pwb4jj074jz6rJFpVzK9rDLYSbkEZzuEcO4KcgEgjr1BrsP+Ee1&#10;T/oc9c/782X/AMj15lqH/Mb/AOxU1X/2hXttedXpeyqOF72LTurnP/8ACPap/wBDnrn/AH5sv/ke&#10;j/hHtU/6HPXP+/Nl/wDI9dBRWIzn/wDhHtU/6HPXP+/Nl/8AI9H/AAj2qf8AQ565/wB+bL/5HroK&#10;KAOf/wCEe1T/AKHPXP8AvzZf/I9H/CPap/0Oeuf9+bL/AOR66CigDg9d0LUU1jwwreLNZkL6m6qz&#10;RWeYz9kuDuXEAGcAjnIwx4zgjc/4R7VP+hz1z/vzZf8AyPR4h/5DnhP/ALCsn/pFdV0FAHP/APCP&#10;ap/0Oeuf9+bL/wCR6P8AhHtU/wChz1z/AL82X/yPXQUUAc//AMI9qn/Q565/35sv/kej/hHtU/6H&#10;PXP+/Nl/8j10FFAHP/8ACPap/wBDnrn/AH5sv/kej/hHtU/6HPXP+/Nl/wDI9dBRQBwehaFqL6x4&#10;nVfFmsxlNTRWZYrPMh+yW53NmAjOCBxgYUcZyTuf8I9qn/Q565/35sv/AJHo8Pf8hzxZ/wBhWP8A&#10;9IrWugoA5/8A4R7VP+hz1z/vzZf/ACPR/wAI9qn/AEOeuf8Afmy/+R66CigDn/8AhHtU/wChz1z/&#10;AL82X/yPR/wj2qf9Dnrn/fmy/wDkeugooA5//hHtU/6HPXP+/Nl/8j0f8I9qn/Q565/35sv/AJHr&#10;oKKAOf8AAn/JPPDX/YKtf/RS10Fc/wCBP+SeeGv+wVa/+ilroKAOfs/+Sh6z/wBgqw/9G3ddBXP2&#10;f/JQ9Z/7BVh/6Nu66CgDn/GX/IDtv+wrpv8A6Ww10Fc/4y/5Adt/2FdN/wDS2GugoAK4vTdR8Vvc&#10;MtlbSalp4QmK41mAafI5yM5K5fIOQFNtGCBnccAv1Gp6lDpVqlxOsjI9xBbgIATullWJTyRxucE+&#10;2evSuH8NeDG0O30iK88E+GJZbNIY5NQtJVe4LqAPOAeBOdw3n58gZI3HAIB3mxNQ07y7yzxHcRYm&#10;tbgK+Aw+ZHAJU9SDgkH1IqnJ4a0GbS4dLl0TTX0+F98Vo1qhiRueVTGAfmbkDufWrl9dfYrOS4Fv&#10;PcMuAsMCbndiQAB2GSRySFHUkAEjDHjCKRxaw6RqUuqB3WXTV8kSxBFjZmZjIIiMTQn5XJ/eDjht&#10;oBsalpOm6zbrb6pp9pfQK4dY7qFZVDYIyAwIzgkZ9zVdfDWgqlki6JpoSwcvZqLVMW7FgxMfHyEs&#10;AcjHIzQ+uQvo1pqen2t3qUd6iPbR2sYDSKy7gSXKqg285cr2H3iAcuLxot5dNbadoOq300UQkuFh&#10;NunkN5ssRRjJKuWDwSA7dy8ZBIINAHQX17Fp9nJdTJO8aYyIIHmc5IHCICx69hx16V5hEPC+s+I/&#10;El7qNn4kaR7+MJ9mtNTiAUWtuMMkSgBs5+8M4wehFer1z/h7/kOeLP8AsKx/+kVrTTa1QHKf2V4H&#10;/wCfDxf/AN+dZ/wo/srwP/z4eL/+/Os/4V6XRVe0n3YWPNP7K8D/APPh4v8A+/Os/wCFH9leB/8A&#10;nw8X/wDfnWf8K9Loo9pPuwseaf2V4H/58PF//fnWf8KP7K8D/wDPh4v/AO/Os/4V6XRR7SfdhY8m&#10;1yLwnpfhXxDcabYeIlvJdHu7ZZLuz1J1VXTJGZlKoCVUljjGOTiu5/4TLS/+fXXP/BFe/wDxmjx3&#10;/wAk88S/9gq6/wDRTV0FS23qwOf/AOEy0v8A59dc/wDBFe//ABmj/hMtL/59dc/8EV7/APGa6Cik&#10;Bz//AAmWl/8APrrn/givf/jNH/CZaX/z665/4Ir3/wCM10FFAHP/APCZaX/z665/4Ir3/wCM0f8A&#10;CZaX/wA+uuf+CK9/+M10FFAHB674s06XWPDDrbayBFqbu27RbxSR9kuF+UGLLHLDgZOMnoCRuf8A&#10;CZaX/wA+uuf+CK9/+M0eIf8AkOeE/wDsKyf+kV1XQUAc/wD8Jlpf/Prrn/givf8A4zR/wmWl/wDP&#10;rrn/AIIr3/4zXQUUAc//AMJlpf8Az665/wCCK9/+M0f8Jlpf/Prrn/givf8A4zXQUUAc/wD8Jlpf&#10;/Prrn/givf8A4zR/wmWl/wDPrrn/AIIr3/4zXQUUAcHoXizTotY8Tu1trJEupo67dFvGIH2S3X5g&#10;IsqcqeDg4wehBO5/wmWl/wDPrrn/AIIr3/4zR4e/5Dniz/sKx/8ApFa10FAHP/8ACZaX/wA+uuf+&#10;CK9/+M0f8Jlpf/Prrn/givf/AIzXQUUAc/8A8Jlpf/Prrn/givf/AIzR/wAJlpf/AD665/4Ir3/4&#10;zXQUUAc//wAJlpf/AD665/4Ir3/4zR/wmWl/8+uuf+CK9/8AjNdBRQBz/gT/AJJ54a/7BVr/AOil&#10;roK5/wACf8k88Nf9gq1/9FLXQUAc/Z/8lD1n/sFWH/o27roK5+z/AOSh6z/2CrD/ANG3ddBQBz/j&#10;L/kB23/YV03/ANLYa6Cuf8Zf8gO2/wCwrpv/AKWw10FAGfrWkpremGykuZ7b97FMk0G3ejxyLIpG&#10;5WX7yDqDVODQtRhuIpX8WazOiOGaKSKzCuAfunbADg9OCD6EVuUUAZ+tpqkmjzporwJfttEbTttV&#10;RuG4g7Ww23dtJVhuxkEZFc/b6PrdnLp99a6XpUVxZxXFqLM6lKySJM0UjStMYdxk3xHIKndvLF88&#10;HsKKAOLbwlqGk6Dp1pot1JPcxW8NldmfUri3SSBIwpMSjzFhdiifMq7gC+GDENUereFLzVbOBBoP&#10;hy1uhafZYrqNiZtL2lgjwSeUC+0FWVQItrKcMd2V7iigArn/AA9/yHPFn/YVj/8ASK1rYvreW7s5&#10;IIb2eykbGJ4AhdMEHgOrLz05B6+vNcXoWhai+seJ1XxZrMZTU0VmWKzzIfsludzZgIzggcYGFHGc&#10;kgHeUVz/APwj2qf9Dnrn/fmy/wDkej/hHtU/6HPXP+/Nl/8AI9AHQUVz/wDwj2qf9Dnrn/fmy/8A&#10;kej/AIR7VP8Aoc9c/wC/Nl/8j0AdBRXP/wDCPap/0Oeuf9+bL/5Ho/4R7VP+hz1z/vzZf/I9AB47&#10;/wCSeeJf+wVdf+imroK4PxpoWow+BfEMr+LNZnRNMuWaKSKzCuBE3ynbADg9OCD6EVuf8I9qn/Q5&#10;65/35sv/AJHoA6Ciuf8A+Ee1T/oc9c/782X/AMj0f8I9qn/Q565/35sv/kegDoKK5/8A4R7VP+hz&#10;1z/vzZf/ACPR/wAI9qn/AEOeuf8Afmy/+R6AOgorn/8AhHtU/wChz1z/AL82X/yPR/wj2qf9Dnrn&#10;/fmy/wDkegA8Q/8AIc8J/wDYVk/9Irqugrg9d0LUU1jwwreLNZkL6m6qzRWeYz9kuDuXEAGcAjnI&#10;wx4zgjc/4R7VP+hz1z/vzZf/ACPQB0FFc/8A8I9qn/Q565/35sv/AJHo/wCEe1T/AKHPXP8AvzZf&#10;/I9AHQUVz/8Awj2qf9Dnrn/fmy/+R6P+Ee1T/oc9c/782X/yPQB0FFc//wAI9qn/AEOeuf8Afmy/&#10;+R6P+Ee1T/oc9c/782X/AMj0AHh7/kOeLP8AsKx/+kVrXQVwehaFqL6x4nVfFmsxlNTRWZYrPMh+&#10;yW53NmAjOCBxgYUcZyTuf8I9qn/Q565/35sv/kegDoKK5/8A4R7VP+hz1z/vzZf/ACPR/wAI9qn/&#10;AEOeuf8Afmy/+R6AOgorn/8AhHtU/wChz1z/AL82X/yPR/wj2qf9Dnrn/fmy/wDkegDoKK5//hHt&#10;U/6HPXP+/Nl/8j0f8I9qn/Q565/35sv/AJHoAPAn/JPPDX/YKtf/AEUtdBXP+BP+SeeGv+wVa/8A&#10;opa6CgDn7P8A5KHrP/YKsP8A0bd10Fc/Z/8AJQ9Z/wCwVYf+jbuugoA5/wAZf8gO2/7Cum/+lsNd&#10;BXP+Mv8AkB23/YV03/0throKACiiigDP1t7ePR5zd3k9pAdoeS3JEjAsBsTALbnzsGz58t8pDYNc&#10;XPoOuSXGnxpcSNEUuZY9KufENzbTxITAFLTRb3mKkOWySFM4UMwVSe8vrCz1Ozks7+0gu7WTG+Ge&#10;MSI2CCMqeDggH8Kz/wDhE/Df9nf2d/wj+lfYfN8/7N9ij8vzMbd+3GN2OM9cUAY8eoJr+i6fb21t&#10;qtpZ3VpHNZTT6isH20mHekJlSRrgNj5mYDP7tsllyG5c6hfz6L4hnk1G+FxoGlS3FpsupFEU6T3q&#10;EMQR9oVfs0agyg7wm5lBdxXqF9YWep2clnf2kF3ayY3wzxiRGwQRlTwcEA/hVeXQtHm+w+bpVjJ/&#10;Z+PsW63Q/ZsYx5fHyY2r0x90elAGhXP+Hv8AkOeLP+wrH/6RWtbF9f2emWcl5f3cFpax43zTyCNF&#10;yQBljwMkgfjXF6F408Kw6x4neXxLoyJNqaPEzX8QDr9kt1yvzcjcrDI7gjtQB3lFc/8A8J34P/6G&#10;vQ//AAYw/wDxVH/Cd+D/APoa9D/8GMP/AMVQB0FFc/8A8J34P/6GvQ//AAYw/wDxVH/Cd+D/APoa&#10;9D/8GMP/AMVQB0FFc/8A8J34P/6GvQ//AAYw/wDxVH/Cd+D/APoa9D/8GMP/AMVQAeO/+SeeJf8A&#10;sFXX/opq6CuD8aeNPCt14F8Q29v4l0aaeXTLlI447+JmdjEwAADZJJ4xW5/wnfg//oa9D/8ABjD/&#10;APFUAdBRXP8A/Cd+D/8Aoa9D/wDBjD/8VR/wnfg//oa9D/8ABjD/APFUAdBRXP8A/Cd+D/8Aoa9D&#10;/wDBjD/8VR/wnfg//oa9D/8ABjD/APFUAdBRXP8A/Cd+D/8Aoa9D/wDBjD/8VR/wnfg//oa9D/8A&#10;BjD/APFUAHiH/kOeE/8AsKyf+kV1XQVweu+NPCs2seGHi8S6M6Q6m7yst/EQi/ZLhct83A3Moye5&#10;A71uf8J34P8A+hr0P/wYw/8AxVAHQUVz/wDwnfg//oa9D/8ABjD/APFUf8J34P8A+hr0P/wYw/8A&#10;xVAHQUVz/wDwnfg//oa9D/8ABjD/APFUf8J34P8A+hr0P/wYw/8AxVAHQUVz/wDwnfg//oa9D/8A&#10;BjD/APFUf8J34P8A+hr0P/wYw/8AxVAB4e/5Dniz/sKx/wDpFa10FcHoXjTwrDrHid5fEujIk2po&#10;8TNfxAOv2S3XK/NyNysMjuCO1bn/AAnfg/8A6GvQ/wDwYw//ABVAHQUVz/8Awnfg/wD6GvQ//BjD&#10;/wDFUf8ACd+D/wDoa9D/APBjD/8AFUAdBRXP/wDCd+D/APoa9D/8GMP/AMVR/wAJ34P/AOhr0P8A&#10;8GMP/wAVQB0FFc//AMJ34P8A+hr0P/wYw/8AxVH/AAnfg/8A6GvQ/wDwYw//ABVAB4E/5J54a/7B&#10;Vr/6KWugrn/An/JPPDX/AGCrX/0UtdBQBz9n/wAlD1n/ALBVh/6Nu66Cufs/+Sh6z/2CrD/0bd10&#10;FAHP+Mv+QHbf9hXTf/S2Gugrn/GX/IDtv+wrpv8A6Ww10FABRRRQBXvrr7FZyXAt57hlwFhgTc7s&#10;SAAOwySOSQo6kgAkYY8YRSOLWHSNSl1QO6y6avkiWIIsbMzMZBERiaE/K5P7wccNt3L77Z9jkNh5&#10;Buhgos+djYIJUkcrkZG7B25ztbG08fp/hjWNHvItTsLPSkkX7RGmkpcvFbWscot8+XIIj/Fblyvl&#10;qCZm5yuXAOkfXIX0a01PT7W71KO9RHto7WMBpFZdwJLlVQbecuV7D7xAOXF40W8umttO0HVb6aKI&#10;SXCwm3TyG82WIoxklXLB4JAdu5eMgkEGo7fwnLo+g2trYmPUp4rKKxuLfULqZbW5iWMRkCPLpETt&#10;ByEbI3KfvFhl3Pge8l0yK2Fhocl00UkcV+4Kz6TukkdPs77CXWISKEUeVjygQRuwgB6BXl91reva&#10;b4w8UQ6XcabHA1/EzC6s3lbd9ktxwVlQYwBxj15r1CvKNQtNXn8Z+J2sNDu76IX0QMsMsCgN9kt+&#10;MSSKc9D0xz1rowypOp+92E720LX/AAlfjD/n80P/AMFk3/yRR/wlfjD/AJ/ND/8ABZN/8kVU/s7x&#10;L/0Kepf+BFp/8fo/s7xL/wBCnqX/AIEWn/x+vS5MB5feyLyLf/CV+MP+fzQ//BZN/wDJFH/CV+MP&#10;+fzQ/wDwWTf/ACRVT+zvEv8A0Kepf+BFp/8AH6P7O8S/9CnqX/gRaf8Ax+jkwHl97C8i3/wlfjD/&#10;AJ/ND/8ABZN/8kUf8JX4w/5/ND/8Fk3/AMkVU/s7xL/0Kepf+BFp/wDH6P7O8S/9CnqX/gRaf/H6&#10;OTAeX3sLyG6p4n16+0bxFpeqSabLBJ4c1C4VrW1eJlZFRcHdK4IIkPYdBXrVeN3+k63Hp3iG/vtF&#10;ubC1i8NalDvnmgbc7iMgARyMekbdcV7JXl4hU1Uap7Fq9tQooorEYUUUUAFFFFAHP+If+Q54T/7C&#10;sn/pFdV0Fc/4h/5DnhP/ALCsn/pFdV0FABRRRQAUUUUAFFFFAHP+Hv8AkOeLP+wrH/6RWtdBXP8A&#10;h7/kOeLP+wrH/wCkVrXQUAFFFFABRRRQAUUUUAc/4E/5J54a/wCwVa/+ilroK5/wJ/yTzw1/2CrX&#10;/wBFLXQUAc/Z/wDJQ9Z/7BVh/wCjbuugrn7P/koes/8AYKsP/Rt3XQUAc/4y/wCQHbf9hXTf/S2G&#10;ugrn/GX/ACA7b/sK6b/6Ww10FABRRRQAUVT1RIZbBobi9ks45XSMyxyiNjucKEDdQWJCZGG+b5SG&#10;wR53FYa1fambBbne2ny3EUmmv4iu4Cu6O0kVlnRTLOq72JLgbTPtHCqSAeoUVxbeINVvNB07/hHv&#10;D2syWl1bwul801s7pC8YbKiWbLyjIXL8Zyx3gbX5e01TUr7wVLqM93qUN3pXhK11G2Ju2Um4K3GZ&#10;ZAjYlDeTG22TcMdVBZgQD1S+t5buzkghvZ7KRsYngCF0wQeA6svPTkHr6815vaXFlpXiDxLa6l8R&#10;59NuBqEZ2zy2Ebyg2lvhyHh/4D8oA+XpnJPqFeT6j/yOfif/AK/ov/SS3rfD0fbT5L2E3ZGx/bWh&#10;/wDRXf8Ayb0z/wCM0f21of8A0V3/AMm9M/8AjNYtFeh/ZX9/8P8Agkc5tf21of8A0V3/AMm9M/8A&#10;jNH9taH/ANFd/wDJvTP/AIzWLRR/ZX9/8P8Aghzm1/bWh/8ARXf/ACb0z/4zR/bWh/8ARXf/ACb0&#10;z/4zWLRR/ZX9/wDD/ghzjvFmraPJ4N1yOL4pfbZG0+4C2v2nTz5xMbYTCQhjnp8pB54Oa2P7a0P/&#10;AKK7/wCTemf/ABmsWij+yv7/AOH/AAQ5zsrHTLjU7OO8sPHuq3drJnZNAthIjYJBwwt8HBBH4VY/&#10;4R7VP+hz1z/vzZf/ACPVT4cf8iZH/wBf19/6VzV1deTJWbRoc/8A8I9qn/Q565/35sv/AJHo/wCE&#10;e1T/AKHPXP8AvzZf/I9dBRSA5/8A4R7VP+hz1z/vzZf/ACPR/wAI9qn/AEOeuf8Afmy/+R66CigD&#10;g9d0LUU1jwwreLNZkL6m6qzRWeYz9kuDuXEAGcAjnIwx4zgjc/4R7VP+hz1z/vzZf/I9HiH/AJDn&#10;hP8A7Csn/pFdV0FAHP8A/CPap/0Oeuf9+bL/AOR6P+Ee1T/oc9c/782X/wAj10FFAHP/APCPap/0&#10;Oeuf9+bL/wCR6P8AhHtU/wChz1z/AL82X/yPXQUUAc//AMI9qn/Q565/35sv/kej/hHtU/6HPXP+&#10;/Nl/8j10FFAHB6FoWovrHidV8WazGU1NFZlis8yH7Jbnc2YCM4IHGBhRxnJO5/wj2qf9Dnrn/fmy&#10;/wDkejw9/wAhzxZ/2FY//SK1roKAOf8A+Ee1T/oc9c/782X/AMj0f8I9qn/Q565/35sv/keugooA&#10;5/8A4R7VP+hz1z/vzZf/ACPR/wAI9qn/AEOeuf8Afmy/+R66CigDn/8AhHtU/wChz1z/AL82X/yP&#10;R/wj2qf9Dnrn/fmy/wDkeugooA5/wJ/yTzw1/wBgq1/9FLXQVz/gT/knnhr/ALBVr/6KWugoA5+z&#10;/wCSh6z/ANgqw/8ARt3XQVz9n/yUPWf+wVYf+jbuugoA5/xl/wAgO2/7Cum/+lsNdBXP+Mv+QHbf&#10;9hXTf/S2GugoAKKKKAI54Ibq3lt7iKOaCVCkkcihldSMEEHggjjFZ8nhrQZtLh0uXRNNfT4X3xWj&#10;WqGJG55VMYB+ZuQO59a1Kwx4v0N7C3vbe7kvILh5Vh+xW8ty0nluUdlWNWYoGGN+NvK8/MMgG5Wf&#10;LoWjzfYfN0qxk/s/H2Ldbofs2MY8vj5MbV6Y+6PSrH2+z/s7+0ftcH2HyvP+0+YPL8vG7fu6bcc5&#10;6YrHbxpon+j+U99c/aLSK9j+yabcz/uZN2xjsjO3O1uDg8HigDYvr+z0yzkvL+7gtLWPG+aeQRou&#10;SAMseBkkD8a8pM/hPWPE3iO9m8fQaesl9GIlgvrQJKotYBvBkRifmDLkHHy46g169Xmz+J9T0Xxb&#10;4otrLSbS7jbUIpDJNfNCQTaW4xtET5HA5z36VpSVRy/d7+QnbqUvsXgv/oqX/k/p/wD8ao+xeC/+&#10;ipf+T+n/APxqtT/hPtf/AOhc03/wbyf/ACPR/wAJ9r//AELmm/8Ag3k/+R66uTGf3vvFeJl/YvBf&#10;/RUv/J/T/wD41R9i8F/9FS/8n9P/APjVan/Cfa//ANC5pv8A4N5P/kej/hPtf/6FzTf/AAbyf/I9&#10;HJjP733heJl/YvBf/RUv/J/T/wD41R9i8F/9FS/8n9P/APjVan/Cfa//ANC5pv8A4N5P/kej/hPt&#10;f/6FzTf/AAbyf/I9HJjP733heJzeur4XsfD2p3mnfEr7RfQWkstvD9ssH8yRUJVdoiyckAYHJrQ+&#10;xeC/+ipf+T+n/wDxqpNd8V6/rfh7U9J/sLTYft1pLbeb/akjbN6Fd2Ps4zjOcZFaH/Cfa/8A9C5p&#10;v/g3k/8Akejkxn977wvEv6B4g8E+HtGi0238ZaVOiPJIZZ9Rty7NJI0jE7do+8x6AVp/8J34P/6G&#10;vQ//AAYw/wDxVc7/AMJ9r/8A0Lmm/wDg3k/+R6P+E+1//oXNN/8ABvJ/8j1l9Urv7LHzI6L/AITv&#10;wf8A9DXof/gxh/8AiqP+E78H/wDQ16H/AODGH/4qud/4T7X/APoXNN/8G8n/AMj0f8J9r/8A0Lmm&#10;/wDg3k/+R6Pqlf8AlYcyOi/4Tvwf/wBDXof/AIMYf/iqP+E78H/9DXof/gxh/wDiq53/AIT7X/8A&#10;oXNN/wDBvJ/8j0f8J9r/AP0Lmm/+DeT/AOR6Pqlf+VhzIm13xp4Vm1jww8XiXRnSHU3eVlv4iEX7&#10;JcLlvm4G5lGT3IHetz/hO/B//Q16H/4MYf8A4quN1HxXr9/faTc/2Fpsf9n3bXO3+1JD5mYZYtuf&#10;s/H+tznn7uO+Rof8J9r/AP0Lmm/+DeT/AOR6Pqlf+VhzI6L/AITvwf8A9DXof/gxh/8AiqP+E78H&#10;/wDQ16H/AODGH/4quWvviTren6fc3svhvT2jt4mlcJqzkkKCTj/R+vFek1lUpTpu01YE7nP/APCd&#10;+D/+hr0P/wAGMP8A8VR/wnfg/wD6GvQ//BjD/wDFV0FFZjOf/wCE78H/APQ16H/4MYf/AIqj/hO/&#10;B/8A0Neh/wDgxh/+KroKKAOD0Lxp4Vh1jxO8viXRkSbU0eJmv4gHX7Jbrlfm5G5WGR3BHatz/hO/&#10;B/8A0Neh/wDgxh/+Ko8Pf8hzxZ/2FY//AEita6CgDn/+E78H/wDQ16H/AODGH/4qj/hO/B//AENe&#10;h/8Agxh/+KroKKAOf/4Tvwf/ANDXof8A4MYf/iqP+E78H/8AQ16H/wCDGH/4qugooA5//hO/B/8A&#10;0Neh/wDgxh/+Ko/4Tvwf/wBDXof/AIMYf/iq6CigDn/An/JPPDX/AGCrX/0UtdBXP+BP+SeeGv8A&#10;sFWv/opa6CgDn7P/AJKHrP8A2CrD/wBG3ddBXP2f/JQ9Z/7BVh/6Nu66CgDn/GX/ACA7b/sK6b/6&#10;Ww10Fc/4y/5Adt/2FdN/9LYa6CgAooooAz9b0lNc0efTZbme3jm2hng27sBgSpDqysrY2srAgqSC&#10;MGuPtNP8R6LoqaYbbVdQhudQvp7qe2mtUnSJp2ZFU7ogvmhi5cEsuWACEqY/QKKAOXufCr6pFZuu&#10;rarpVrD5UsGmQx2nlWzIoCrt8pwdp5A3MoYAr91SObtvC+r6d4a0iGGx1JteTR4LRL+HUhGltMgY&#10;os8SuiSRRs/BCylgGDA8b/TKKACvIdWneLxt4mVbHUpx9tiO610+edR/olvwWRCAfbOenrXq18l5&#10;JZyLYTwQXRxsknhMqLyM5UMpPGf4h689K5uy0HxVY3Wo3EWv6MXv7gXEobR5cBhFHFhf9J6bY1PO&#10;eSfoNaNaVGfPETVziPtkn/QJ1z/wTXf/AMbo+2Sf9AnXP/BNd/8AxuvQ/sfjD/oO6H/4Jpv/AJKo&#10;+x+MP+g7of8A4Jpv/kquz+063Zfj/mTyI88+2Sf9AnXP/BNd/wDxuj7ZJ/0Cdc/8E13/APG69D+x&#10;+MP+g7of/gmm/wDkqj7H4w/6Duh/+Cab/wCSqP7Trdl+P+YciPPPtkn/AECdc/8ABNd//G6Ptkn/&#10;AECdc/8ABNd//G69D+x+MP8AoO6H/wCCab/5Ko+x+MP+g7of/gmm/wDkqj+063Zfj/mHIjzifU1t&#10;beW4uNP1mGCJC8kkmkXSqigZJJMeAAOc1J9sk/6BOuf+Ca7/APjddvq2g+KtZ0a+0u41/RlgvbeS&#10;3kaPR5QwV1KkjNyRnB9DVz7H4w/6Duh/+Cab/wCSqP7Trdl+P+YciPPPtkn/AECdc/8ABNd//G6P&#10;tkn/AECdc/8ABNd//G69D+x+MP8AoO6H/wCCab/5Ko+x+MP+g7of/gmm/wDkqj+063Zfj/mHIjzz&#10;7ZJ/0Cdc/wDBNd//ABuj7ZJ/0Cdc/wDBNd//ABuvQ/sfjD/oO6H/AOCab/5Ko+x+MP8AoO6H/wCC&#10;ab/5Ko/tOt2X4/5hyI88+2Sf9AnXP/BNd/8Axuj7ZJ/0Cdc/8E13/wDG69D+x+MP+g7of/gmm/8A&#10;kqj7H4w/6Duh/wDgmm/+SqP7Trdl+P8AmHIjziTU1heFJdP1lHmfZEraRdAu20thf3fJ2qxwOwJ7&#10;VJ9sk/6BOuf+Ca7/APjddve6D4qvrrTriXX9GD2FwbiILo8uCxikiw3+k9NsjHjHIH0Nz7H4w/6D&#10;uh/+Cab/AOSqP7Trdl+P+YciPLNde5vPD+pWtvo+uPNNayxxr/Y90MsUIAyY8dTXudc/9j8Yf9B3&#10;Q/8AwTTf/JVH2Pxh/wBB3Q//AATTf/JVctfESrtOXQpKx0FFc/8AY/GH/Qd0P/wTTf8AyVR9j8Yf&#10;9B3Q/wDwTTf/ACVWAzoKK5/7H4w/6Duh/wDgmm/+SqPsfjD/AKDuh/8Agmm/+SqADw9/yHPFn/YV&#10;j/8ASK1roK5Oy0HxVY3Wo3EWv6MXv7gXEobR5cBhFHFhf9J6bY1POeSfoLn2Pxh/0HdD/wDBNN/8&#10;lUAdBRXP/Y/GH/Qd0P8A8E03/wAlUfY/GH/Qd0P/AME03/yVQB0FFc/9j8Yf9B3Q/wDwTTf/ACVR&#10;9j8Yf9B3Q/8AwTTf/JVAHQUVz/2Pxh/0HdD/APBNN/8AJVH2Pxh/0HdD/wDBNN/8lUAHgT/knnhr&#10;/sFWv/opa6Cqek6bDo2jWOl27SNBZW8dvG0hBYqihQTgAZwPQVcoA5+z/wCSh6z/ANgqw/8ARt3X&#10;QVz9n/yUPWf+wVYf+jbuugoA5/xmH/4R9JI4J5vJ1CxmdIIWlfYl3E7EIoLHCqTwD0o/4TLS/wDn&#10;11z/AMEV7/8AGa6CigDn/wDhMtL/AOfXXP8AwRXv/wAZo/4TLS/+fXXP/BFe/wDxmugooA5//hMt&#10;L/59dc/8EV7/APGaP+Ey0v8A59dc/wDBFe//ABmugooA5/8A4TLS/wDn11z/AMEV7/8AGaP+Ey0v&#10;/n11z/wRXv8A8ZroKKAOf/4TLS/+fXXP/BFe/wDxmj/hMtL/AOfXXP8AwRXv/wAZroKKAOf/AOEy&#10;0v8A59dc/wDBFe//ABmj/hMtL/59dc/8EV7/APGa6CigDn/+Ey0v/n11z/wRXv8A8Zo/4TLS/wDn&#10;11z/AMEV7/8AGa6CigDn/wDhMtL/AOfXXP8AwRXv/wAZo/4TLS/+fXXP/BFe/wDxmugooA5//hMt&#10;L/59dc/8EV7/APGaP+Ey0v8A59dc/wDBFe//ABmugooA5/8A4TLS/wDn11z/AMEV7/8AGaP+Ey0v&#10;/n11z/wRXv8A8ZroKKAOf/4TLS/+fXXP/BFe/wDxmj/hMtL/AOfXXP8AwRXv/wAZroKKAOf/AOEy&#10;0v8A59dc/wDBFe//ABmj/hMtL/59dc/8EV7/APGa6CigDn/+Ey0v/n11z/wRXv8A8Zo/4TLS/wDn&#10;11z/AMEV7/8AGa6CigDn/wDhMtL/AOfXXP8AwRXv/wAZo/4TLS/+fXXP/BFe/wDxmugooA5//hMt&#10;L/59dc/8EV7/APGaP+Ey0v8A59dc/wDBFe//ABmugooA5/8A4TLS/wDn11z/AMEV7/8AGaP+Ey0v&#10;/n11z/wRXv8A8ZroKKAOf/4TLS/+fXXP/BFe/wDxmj/hMtL/AOfXXP8AwRXv/wAZroKKAOf/AOEy&#10;0v8A59dc/wDBFe//ABmj/hMtL/59dc/8EV7/APGa6CigDn/+Ey0v/n11z/wRXv8A8Zo/4TLS/wDn&#10;11z/AMEV7/8AGa6CigDn/wDhMtL/AOfXXP8AwRXv/wAZo/4TLS/+fXXP/BFe/wDxmugooA5//hMt&#10;L/59dc/8EV7/APGaP+Ey0v8A59dc/wDBFe//ABmugooA5fQ7san4y1i/gtr6O1bT7KFXu7Ka23Os&#10;lyWAEqqTgOvT1FdRRRQB/9lQSwECLQAUAAYACAAAACEAihU/mAwBAAAVAgAAEwAAAAAAAAAAAAAA&#10;AAAAAAAAW0NvbnRlbnRfVHlwZXNdLnhtbFBLAQItABQABgAIAAAAIQA4/SH/1gAAAJQBAAALAAAA&#10;AAAAAAAAAAAAAD0BAABfcmVscy8ucmVsc1BLAQItABQABgAIAAAAIQCKm1OK0wMAAIUNAAAOAAAA&#10;AAAAAAAAAAAAADwCAABkcnMvZTJvRG9jLnhtbFBLAQItABQABgAIAAAAIQAZlLvJwwAAAKcBAAAZ&#10;AAAAAAAAAAAAAAAAADsGAABkcnMvX3JlbHMvZTJvRG9jLnhtbC5yZWxzUEsBAi0AFAAGAAgAAAAh&#10;AA4gXtHfAAAACQEAAA8AAAAAAAAAAAAAAAAANQcAAGRycy9kb3ducmV2LnhtbFBLAQItAAoAAAAA&#10;AAAAIQBsayARTmkAAE5pAAAVAAAAAAAAAAAAAAAAAEEIAABkcnMvbWVkaWEvaW1hZ2UxLmpwZWdQ&#10;SwECLQAKAAAAAAAAACEASf50l05kAABOZAAAFQAAAAAAAAAAAAAAAADCcQAAZHJzL21lZGlhL2lt&#10;YWdlMi5qcGVnUEsFBgAAAAAHAAcAwAEAAEPWAAAAAA==&#10;">
              <v:shape id="Picture 55" o:spid="_x0000_s1221" type="#_x0000_t75" style="position:absolute;left:6201;top:1962;width:4140;height:4860;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Hc1vhjEAAAA2wAAAA8AAABkcnMvZG93bnJldi54bWxEj0FrAjEUhO8F/0N4gpei2S5LkdUoWtBK&#10;wUOtF2+P5LlZ3Lwsm7hu/31TKPQ4zMw3zHI9uEb01IXas4KXWQaCWHtTc6Xg/LWbzkGEiGyw8UwK&#10;vinAejV6WmJp/IM/qT/FSiQIhxIV2BjbUsqgLTkMM98SJ+/qO4cxya6SpsNHgrtG5ln2Kh3WnBYs&#10;tvRmSd9Od6dAF8V8sLo/HN9xe9l/yPz5KJ1Sk/GwWYCINMT/8F/7YBTkBfx+ST9Arn4A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Hc1vhjEAAAA2wAAAA8AAAAAAAAAAAAAAAAA&#10;nwIAAGRycy9kb3ducmV2LnhtbFBLBQYAAAAABAAEAPcAAACQAwAAAAA=&#10;">
                <v:imagedata r:id="rId109" o:title=""/>
              </v:shape>
              <v:shape id="Picture 56" o:spid="_x0000_s1222" type="#_x0000_t75" style="position:absolute;left:1707;top:1956;width:4320;height:4872;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L/aDATBAAAA2wAAAA8AAABkcnMvZG93bnJldi54bWxEj0FrAjEUhO8F/0N4greaVWnV1ShSsHrt&#10;Kp4fm+dmcfOyJum6/vumUOhxmJlvmPW2t43oyIfasYLJOANBXDpdc6XgfNq/LkCEiKyxcUwKnhRg&#10;uxm8rDHX7sFf1BWxEgnCIUcFJsY2lzKUhiyGsWuJk3d13mJM0ldSe3wkuG3kNMvepcWa04LBlj4M&#10;lbfi2yrw80Mo+tnycPSfl/2l0/fyaVCp0bDfrUBE6uN/+K991Aqmb/D7Jf0AufkBAAD//wMAUEsB&#10;Ai0AFAAGAAgAAAAhAASrOV4AAQAA5gEAABMAAAAAAAAAAAAAAAAAAAAAAFtDb250ZW50X1R5cGVz&#10;XS54bWxQSwECLQAUAAYACAAAACEACMMYpNQAAACTAQAACwAAAAAAAAAAAAAAAAAxAQAAX3JlbHMv&#10;LnJlbHNQSwECLQAUAAYACAAAACEAMy8FnkEAAAA5AAAAEgAAAAAAAAAAAAAAAAAuAgAAZHJzL3Bp&#10;Y3R1cmV4bWwueG1sUEsBAi0AFAAGAAgAAAAhAL/aDATBAAAA2wAAAA8AAAAAAAAAAAAAAAAAnwIA&#10;AGRycy9kb3ducmV2LnhtbFBLBQYAAAAABAAEAPcAAACNAwAAAAA=&#10;">
                <v:imagedata r:id="rId110" o:title=""/>
              </v:shape>
            </v:group>
            <v:shape id="Picture 249" o:spid="_x0000_s1223" type="#_x0000_t75" alt="YU2_SPR" style="position:absolute;left:278;top:5554;width:2213;height:3062;visibility:visible">
              <v:imagedata r:id="rId111" o:title="YU2_SPR"/>
            </v:shape>
          </v:group>
        </w:pict>
      </w:r>
    </w:p>
    <w:p w:rsidR="00E247E0" w:rsidRPr="00EC135A" w:rsidRDefault="00E247E0" w:rsidP="0083092F">
      <w:pPr>
        <w:spacing w:line="360" w:lineRule="auto"/>
        <w:ind w:firstLine="709"/>
        <w:rPr>
          <w:sz w:val="24"/>
          <w:szCs w:val="24"/>
        </w:rPr>
      </w:pPr>
    </w:p>
    <w:p w:rsidR="00E247E0" w:rsidRPr="00EC135A" w:rsidRDefault="00E247E0" w:rsidP="0083092F">
      <w:pPr>
        <w:spacing w:line="360" w:lineRule="auto"/>
        <w:ind w:left="1416" w:firstLine="708"/>
      </w:pPr>
      <w:r w:rsidRPr="00EC135A">
        <w:t>А</w:t>
      </w:r>
      <w:r w:rsidRPr="00EC135A">
        <w:tab/>
      </w:r>
      <w:r w:rsidRPr="00EC135A">
        <w:tab/>
      </w:r>
      <w:r w:rsidRPr="00EC135A">
        <w:tab/>
        <w:t xml:space="preserve">    Б</w:t>
      </w:r>
      <w:r w:rsidRPr="00EC135A">
        <w:tab/>
      </w:r>
      <w:r w:rsidRPr="00EC135A">
        <w:tab/>
      </w:r>
      <w:r w:rsidRPr="00EC135A">
        <w:tab/>
      </w:r>
      <w:r w:rsidRPr="00EC135A">
        <w:tab/>
        <w:t>В</w:t>
      </w:r>
    </w:p>
    <w:p w:rsidR="00E247E0" w:rsidRPr="00EC57C2" w:rsidRDefault="009B6614" w:rsidP="000C2C09">
      <w:pPr>
        <w:spacing w:line="360" w:lineRule="auto"/>
        <w:jc w:val="center"/>
        <w:rPr>
          <w:spacing w:val="-6"/>
          <w:sz w:val="24"/>
          <w:szCs w:val="24"/>
        </w:rPr>
      </w:pPr>
      <w:r w:rsidRPr="00EC57C2">
        <w:rPr>
          <w:spacing w:val="-6"/>
          <w:sz w:val="24"/>
          <w:szCs w:val="24"/>
        </w:rPr>
        <w:t>Рисунок 4.33</w:t>
      </w:r>
      <w:r w:rsidR="00B7590F">
        <w:rPr>
          <w:spacing w:val="-6"/>
          <w:sz w:val="24"/>
          <w:szCs w:val="24"/>
        </w:rPr>
        <w:t>.</w:t>
      </w:r>
      <w:r w:rsidR="00EC57C2" w:rsidRPr="00EC57C2">
        <w:rPr>
          <w:spacing w:val="-6"/>
          <w:sz w:val="24"/>
          <w:szCs w:val="24"/>
        </w:rPr>
        <w:t xml:space="preserve"> </w:t>
      </w:r>
      <w:r w:rsidR="00E247E0" w:rsidRPr="00EC57C2">
        <w:rPr>
          <w:spacing w:val="-6"/>
          <w:sz w:val="24"/>
          <w:szCs w:val="24"/>
        </w:rPr>
        <w:t xml:space="preserve">Фотография профиля тундровой торфяной почвы (ЮШ-2, А) и вертикальное распределение удельной плотности загрязнения </w:t>
      </w:r>
      <w:r w:rsidR="00E247E0" w:rsidRPr="00EC57C2">
        <w:rPr>
          <w:spacing w:val="-6"/>
          <w:sz w:val="24"/>
          <w:szCs w:val="24"/>
          <w:vertAlign w:val="superscript"/>
        </w:rPr>
        <w:t>137</w:t>
      </w:r>
      <w:r w:rsidR="00E247E0" w:rsidRPr="00EC57C2">
        <w:rPr>
          <w:spacing w:val="-6"/>
          <w:sz w:val="24"/>
          <w:szCs w:val="24"/>
          <w:lang w:val="en-US"/>
        </w:rPr>
        <w:t>Cs</w:t>
      </w:r>
      <w:r w:rsidR="00E247E0" w:rsidRPr="00EC57C2">
        <w:rPr>
          <w:spacing w:val="-6"/>
          <w:sz w:val="24"/>
          <w:szCs w:val="24"/>
        </w:rPr>
        <w:t xml:space="preserve"> в почвах </w:t>
      </w:r>
      <w:r w:rsidR="00EC57C2" w:rsidRPr="00EC57C2">
        <w:rPr>
          <w:spacing w:val="-6"/>
          <w:sz w:val="24"/>
          <w:szCs w:val="24"/>
        </w:rPr>
        <w:t xml:space="preserve">высоких террас р. Печора (Б, В) </w:t>
      </w:r>
    </w:p>
    <w:p w:rsidR="00EC57C2" w:rsidRPr="000C2C09" w:rsidRDefault="00EC57C2" w:rsidP="000C2C09">
      <w:pPr>
        <w:spacing w:line="360" w:lineRule="auto"/>
        <w:jc w:val="center"/>
        <w:rPr>
          <w:spacing w:val="-6"/>
          <w:sz w:val="24"/>
          <w:szCs w:val="24"/>
        </w:rPr>
      </w:pPr>
    </w:p>
    <w:p w:rsidR="00E247E0" w:rsidRPr="009B6614" w:rsidRDefault="00E247E0" w:rsidP="0083092F">
      <w:pPr>
        <w:spacing w:line="360" w:lineRule="auto"/>
        <w:rPr>
          <w:sz w:val="24"/>
          <w:szCs w:val="24"/>
        </w:rPr>
      </w:pPr>
      <w:r w:rsidRPr="009B6614">
        <w:rPr>
          <w:sz w:val="24"/>
          <w:szCs w:val="24"/>
        </w:rPr>
        <w:t xml:space="preserve">Таблица </w:t>
      </w:r>
      <w:r w:rsidR="00A31F4B">
        <w:rPr>
          <w:sz w:val="24"/>
          <w:szCs w:val="24"/>
        </w:rPr>
        <w:t>4</w:t>
      </w:r>
      <w:r w:rsidR="00A31F4B" w:rsidRPr="00EC135A">
        <w:rPr>
          <w:sz w:val="24"/>
          <w:szCs w:val="24"/>
        </w:rPr>
        <w:t>.</w:t>
      </w:r>
      <w:r w:rsidR="00A31F4B">
        <w:rPr>
          <w:sz w:val="24"/>
          <w:szCs w:val="24"/>
        </w:rPr>
        <w:t>1</w:t>
      </w:r>
      <w:r w:rsidR="006C4B74">
        <w:rPr>
          <w:sz w:val="24"/>
          <w:szCs w:val="24"/>
        </w:rPr>
        <w:t>5</w:t>
      </w:r>
      <w:r w:rsidR="00772048">
        <w:rPr>
          <w:sz w:val="24"/>
          <w:szCs w:val="24"/>
        </w:rPr>
        <w:t>.</w:t>
      </w:r>
      <w:r w:rsidR="00EC57C2">
        <w:rPr>
          <w:sz w:val="24"/>
          <w:szCs w:val="24"/>
        </w:rPr>
        <w:t xml:space="preserve"> </w:t>
      </w:r>
      <w:r w:rsidRPr="009B6614">
        <w:rPr>
          <w:sz w:val="24"/>
          <w:szCs w:val="24"/>
        </w:rPr>
        <w:t xml:space="preserve">Фракции из разных горизонтов разреза НМ3 и их активность по </w:t>
      </w:r>
      <w:r w:rsidRPr="009B6614">
        <w:rPr>
          <w:sz w:val="24"/>
          <w:szCs w:val="24"/>
          <w:vertAlign w:val="superscript"/>
        </w:rPr>
        <w:t>137</w:t>
      </w:r>
      <w:r w:rsidRPr="009B6614">
        <w:rPr>
          <w:sz w:val="24"/>
          <w:szCs w:val="24"/>
        </w:rPr>
        <w:t>С</w:t>
      </w:r>
      <w:r w:rsidRPr="009B6614">
        <w:rPr>
          <w:sz w:val="24"/>
          <w:szCs w:val="24"/>
          <w:lang w:val="en-US"/>
        </w:rPr>
        <w:t>s</w:t>
      </w:r>
      <w:r w:rsidRPr="009B6614">
        <w:rPr>
          <w:sz w:val="24"/>
          <w:szCs w:val="24"/>
        </w:rPr>
        <w:t xml:space="preserve"> </w:t>
      </w:r>
    </w:p>
    <w:tbl>
      <w:tblPr>
        <w:tblW w:w="0" w:type="auto"/>
        <w:jc w:val="center"/>
        <w:tblBorders>
          <w:top w:val="single" w:sz="4" w:space="0" w:color="auto"/>
          <w:bottom w:val="single" w:sz="4" w:space="0" w:color="auto"/>
          <w:insideH w:val="single" w:sz="4" w:space="0" w:color="auto"/>
        </w:tblBorders>
        <w:tblLayout w:type="fixed"/>
        <w:tblLook w:val="01E0" w:firstRow="1" w:lastRow="1" w:firstColumn="1" w:lastColumn="1" w:noHBand="0" w:noVBand="0"/>
      </w:tblPr>
      <w:tblGrid>
        <w:gridCol w:w="2376"/>
        <w:gridCol w:w="709"/>
        <w:gridCol w:w="992"/>
        <w:gridCol w:w="993"/>
        <w:gridCol w:w="850"/>
        <w:gridCol w:w="851"/>
        <w:gridCol w:w="1134"/>
        <w:gridCol w:w="1134"/>
        <w:gridCol w:w="992"/>
      </w:tblGrid>
      <w:tr w:rsidR="00E247E0" w:rsidRPr="00B7590F" w:rsidTr="00B7590F">
        <w:trPr>
          <w:jc w:val="center"/>
        </w:trPr>
        <w:tc>
          <w:tcPr>
            <w:tcW w:w="2376" w:type="dxa"/>
            <w:vMerge w:val="restart"/>
            <w:vAlign w:val="bottom"/>
          </w:tcPr>
          <w:p w:rsidR="00E247E0" w:rsidRPr="00B7590F" w:rsidRDefault="00E247E0" w:rsidP="00B7590F">
            <w:pPr>
              <w:spacing w:line="276" w:lineRule="auto"/>
              <w:rPr>
                <w:sz w:val="24"/>
                <w:szCs w:val="24"/>
              </w:rPr>
            </w:pPr>
            <w:r w:rsidRPr="00B7590F">
              <w:rPr>
                <w:sz w:val="24"/>
                <w:szCs w:val="24"/>
              </w:rPr>
              <w:t>Горизонт и глубина в см</w:t>
            </w:r>
          </w:p>
          <w:p w:rsidR="00E247E0" w:rsidRPr="00B7590F" w:rsidRDefault="00E247E0" w:rsidP="00B7590F">
            <w:pPr>
              <w:spacing w:line="276" w:lineRule="auto"/>
              <w:rPr>
                <w:sz w:val="24"/>
                <w:szCs w:val="24"/>
              </w:rPr>
            </w:pPr>
          </w:p>
        </w:tc>
        <w:tc>
          <w:tcPr>
            <w:tcW w:w="3544" w:type="dxa"/>
            <w:gridSpan w:val="4"/>
            <w:vAlign w:val="bottom"/>
          </w:tcPr>
          <w:p w:rsidR="00E247E0" w:rsidRPr="00B7590F" w:rsidRDefault="00E247E0" w:rsidP="00B7590F">
            <w:pPr>
              <w:spacing w:line="276" w:lineRule="auto"/>
              <w:jc w:val="center"/>
              <w:rPr>
                <w:sz w:val="24"/>
                <w:szCs w:val="24"/>
              </w:rPr>
            </w:pPr>
            <w:r w:rsidRPr="00B7590F">
              <w:rPr>
                <w:sz w:val="24"/>
                <w:szCs w:val="24"/>
              </w:rPr>
              <w:t xml:space="preserve">Фракция </w:t>
            </w:r>
            <w:r w:rsidRPr="00B7590F">
              <w:rPr>
                <w:sz w:val="24"/>
                <w:szCs w:val="24"/>
                <w:lang w:val="en-US"/>
              </w:rPr>
              <w:t>(</w:t>
            </w:r>
            <w:r w:rsidRPr="00B7590F">
              <w:rPr>
                <w:sz w:val="24"/>
                <w:szCs w:val="24"/>
              </w:rPr>
              <w:t>мм</w:t>
            </w:r>
            <w:r w:rsidRPr="00B7590F">
              <w:rPr>
                <w:sz w:val="24"/>
                <w:szCs w:val="24"/>
                <w:lang w:val="en-US"/>
              </w:rPr>
              <w:t>* %)</w:t>
            </w:r>
          </w:p>
        </w:tc>
        <w:tc>
          <w:tcPr>
            <w:tcW w:w="4111" w:type="dxa"/>
            <w:gridSpan w:val="4"/>
            <w:vAlign w:val="bottom"/>
          </w:tcPr>
          <w:p w:rsidR="00E247E0" w:rsidRPr="00B7590F" w:rsidRDefault="00E247E0" w:rsidP="00B7590F">
            <w:pPr>
              <w:spacing w:line="276" w:lineRule="auto"/>
              <w:jc w:val="center"/>
              <w:rPr>
                <w:sz w:val="24"/>
                <w:szCs w:val="24"/>
              </w:rPr>
            </w:pPr>
            <w:r w:rsidRPr="00B7590F">
              <w:rPr>
                <w:sz w:val="24"/>
                <w:szCs w:val="24"/>
                <w:vertAlign w:val="superscript"/>
              </w:rPr>
              <w:t>137</w:t>
            </w:r>
            <w:r w:rsidRPr="00B7590F">
              <w:rPr>
                <w:sz w:val="24"/>
                <w:szCs w:val="24"/>
                <w:lang w:val="en-US"/>
              </w:rPr>
              <w:t>Cs</w:t>
            </w:r>
            <w:r w:rsidRPr="00B7590F">
              <w:rPr>
                <w:sz w:val="24"/>
                <w:szCs w:val="24"/>
              </w:rPr>
              <w:t xml:space="preserve"> </w:t>
            </w:r>
            <w:r w:rsidRPr="00B7590F">
              <w:rPr>
                <w:sz w:val="24"/>
                <w:szCs w:val="24"/>
                <w:lang w:val="en-US"/>
              </w:rPr>
              <w:t>(%)</w:t>
            </w:r>
          </w:p>
        </w:tc>
      </w:tr>
      <w:tr w:rsidR="00E247E0" w:rsidRPr="00B7590F" w:rsidTr="00B7590F">
        <w:trPr>
          <w:jc w:val="center"/>
        </w:trPr>
        <w:tc>
          <w:tcPr>
            <w:tcW w:w="2376" w:type="dxa"/>
            <w:vMerge/>
            <w:vAlign w:val="bottom"/>
          </w:tcPr>
          <w:p w:rsidR="00E247E0" w:rsidRPr="00B7590F" w:rsidRDefault="00E247E0" w:rsidP="00B7590F">
            <w:pPr>
              <w:spacing w:line="276" w:lineRule="auto"/>
              <w:rPr>
                <w:sz w:val="24"/>
                <w:szCs w:val="24"/>
              </w:rPr>
            </w:pPr>
          </w:p>
        </w:tc>
        <w:tc>
          <w:tcPr>
            <w:tcW w:w="1701" w:type="dxa"/>
            <w:gridSpan w:val="2"/>
            <w:vAlign w:val="bottom"/>
          </w:tcPr>
          <w:p w:rsidR="00E247E0" w:rsidRPr="00B7590F" w:rsidRDefault="00E247E0" w:rsidP="00B7590F">
            <w:pPr>
              <w:spacing w:line="276" w:lineRule="auto"/>
              <w:jc w:val="center"/>
              <w:rPr>
                <w:sz w:val="24"/>
                <w:szCs w:val="24"/>
              </w:rPr>
            </w:pPr>
            <w:r w:rsidRPr="00B7590F">
              <w:rPr>
                <w:sz w:val="24"/>
                <w:szCs w:val="24"/>
              </w:rPr>
              <w:t>Органические остатки</w:t>
            </w:r>
            <w:r w:rsidRPr="00B7590F">
              <w:rPr>
                <w:sz w:val="24"/>
                <w:szCs w:val="24"/>
                <w:lang w:val="en-US"/>
              </w:rPr>
              <w:t xml:space="preserve"> (</w:t>
            </w:r>
            <w:r w:rsidRPr="00B7590F">
              <w:rPr>
                <w:sz w:val="24"/>
                <w:szCs w:val="24"/>
              </w:rPr>
              <w:t>мм</w:t>
            </w:r>
            <w:r w:rsidRPr="00B7590F">
              <w:rPr>
                <w:sz w:val="24"/>
                <w:szCs w:val="24"/>
                <w:lang w:val="en-US"/>
              </w:rPr>
              <w:t>)</w:t>
            </w:r>
          </w:p>
        </w:tc>
        <w:tc>
          <w:tcPr>
            <w:tcW w:w="1843" w:type="dxa"/>
            <w:gridSpan w:val="2"/>
            <w:vAlign w:val="bottom"/>
          </w:tcPr>
          <w:p w:rsidR="00E247E0" w:rsidRPr="00B7590F" w:rsidRDefault="00E247E0" w:rsidP="00B7590F">
            <w:pPr>
              <w:spacing w:line="276" w:lineRule="auto"/>
              <w:jc w:val="center"/>
              <w:rPr>
                <w:sz w:val="24"/>
                <w:szCs w:val="24"/>
              </w:rPr>
            </w:pPr>
            <w:r w:rsidRPr="00B7590F">
              <w:rPr>
                <w:sz w:val="24"/>
                <w:szCs w:val="24"/>
              </w:rPr>
              <w:t>Минеральная фракция</w:t>
            </w:r>
            <w:r w:rsidRPr="00B7590F">
              <w:rPr>
                <w:sz w:val="24"/>
                <w:szCs w:val="24"/>
                <w:lang w:val="en-US"/>
              </w:rPr>
              <w:t xml:space="preserve"> (</w:t>
            </w:r>
            <w:r w:rsidRPr="00B7590F">
              <w:rPr>
                <w:sz w:val="24"/>
                <w:szCs w:val="24"/>
              </w:rPr>
              <w:t>мм</w:t>
            </w:r>
            <w:r w:rsidRPr="00B7590F">
              <w:rPr>
                <w:sz w:val="24"/>
                <w:szCs w:val="24"/>
                <w:lang w:val="en-US"/>
              </w:rPr>
              <w:t>)</w:t>
            </w:r>
          </w:p>
        </w:tc>
        <w:tc>
          <w:tcPr>
            <w:tcW w:w="1985" w:type="dxa"/>
            <w:gridSpan w:val="2"/>
            <w:vAlign w:val="bottom"/>
          </w:tcPr>
          <w:p w:rsidR="00E247E0" w:rsidRPr="00B7590F" w:rsidRDefault="00E247E0" w:rsidP="00B7590F">
            <w:pPr>
              <w:spacing w:line="276" w:lineRule="auto"/>
              <w:jc w:val="center"/>
              <w:rPr>
                <w:sz w:val="24"/>
                <w:szCs w:val="24"/>
              </w:rPr>
            </w:pPr>
            <w:r w:rsidRPr="00B7590F">
              <w:rPr>
                <w:sz w:val="24"/>
                <w:szCs w:val="24"/>
              </w:rPr>
              <w:t>Органические остатки</w:t>
            </w:r>
            <w:r w:rsidRPr="00B7590F">
              <w:rPr>
                <w:sz w:val="24"/>
                <w:szCs w:val="24"/>
                <w:lang w:val="en-US"/>
              </w:rPr>
              <w:t xml:space="preserve"> (</w:t>
            </w:r>
            <w:r w:rsidRPr="00B7590F">
              <w:rPr>
                <w:sz w:val="24"/>
                <w:szCs w:val="24"/>
              </w:rPr>
              <w:t>мм</w:t>
            </w:r>
            <w:r w:rsidRPr="00B7590F">
              <w:rPr>
                <w:sz w:val="24"/>
                <w:szCs w:val="24"/>
                <w:lang w:val="en-US"/>
              </w:rPr>
              <w:t>)</w:t>
            </w:r>
          </w:p>
        </w:tc>
        <w:tc>
          <w:tcPr>
            <w:tcW w:w="2126" w:type="dxa"/>
            <w:gridSpan w:val="2"/>
            <w:vAlign w:val="bottom"/>
          </w:tcPr>
          <w:p w:rsidR="00E247E0" w:rsidRPr="00B7590F" w:rsidRDefault="00E247E0" w:rsidP="00B7590F">
            <w:pPr>
              <w:spacing w:line="276" w:lineRule="auto"/>
              <w:jc w:val="center"/>
              <w:rPr>
                <w:sz w:val="24"/>
                <w:szCs w:val="24"/>
              </w:rPr>
            </w:pPr>
            <w:r w:rsidRPr="00B7590F">
              <w:rPr>
                <w:sz w:val="24"/>
                <w:szCs w:val="24"/>
              </w:rPr>
              <w:t>Минеральная фракция</w:t>
            </w:r>
            <w:r w:rsidRPr="00B7590F">
              <w:rPr>
                <w:sz w:val="24"/>
                <w:szCs w:val="24"/>
                <w:lang w:val="en-US"/>
              </w:rPr>
              <w:t xml:space="preserve"> (</w:t>
            </w:r>
            <w:r w:rsidRPr="00B7590F">
              <w:rPr>
                <w:sz w:val="24"/>
                <w:szCs w:val="24"/>
              </w:rPr>
              <w:t>мм</w:t>
            </w:r>
            <w:r w:rsidRPr="00B7590F">
              <w:rPr>
                <w:sz w:val="24"/>
                <w:szCs w:val="24"/>
                <w:lang w:val="en-US"/>
              </w:rPr>
              <w:t>)</w:t>
            </w:r>
          </w:p>
        </w:tc>
      </w:tr>
      <w:tr w:rsidR="00E247E0" w:rsidRPr="00B7590F" w:rsidTr="00B7590F">
        <w:trPr>
          <w:jc w:val="center"/>
        </w:trPr>
        <w:tc>
          <w:tcPr>
            <w:tcW w:w="2376" w:type="dxa"/>
            <w:vMerge/>
            <w:vAlign w:val="bottom"/>
          </w:tcPr>
          <w:p w:rsidR="00E247E0" w:rsidRPr="00B7590F" w:rsidRDefault="00E247E0" w:rsidP="00B7590F">
            <w:pPr>
              <w:spacing w:line="276" w:lineRule="auto"/>
              <w:rPr>
                <w:sz w:val="24"/>
                <w:szCs w:val="24"/>
              </w:rPr>
            </w:pPr>
          </w:p>
        </w:tc>
        <w:tc>
          <w:tcPr>
            <w:tcW w:w="709" w:type="dxa"/>
            <w:vAlign w:val="bottom"/>
          </w:tcPr>
          <w:p w:rsidR="00E247E0" w:rsidRPr="00B7590F" w:rsidRDefault="00E247E0" w:rsidP="00B7590F">
            <w:pPr>
              <w:spacing w:line="276" w:lineRule="auto"/>
              <w:jc w:val="center"/>
              <w:rPr>
                <w:sz w:val="24"/>
                <w:szCs w:val="24"/>
                <w:lang w:val="en-US"/>
              </w:rPr>
            </w:pPr>
            <w:r w:rsidRPr="00B7590F">
              <w:rPr>
                <w:sz w:val="24"/>
                <w:szCs w:val="24"/>
                <w:lang w:val="en-US"/>
              </w:rPr>
              <w:t>&gt;1</w:t>
            </w:r>
          </w:p>
        </w:tc>
        <w:tc>
          <w:tcPr>
            <w:tcW w:w="992" w:type="dxa"/>
            <w:vAlign w:val="bottom"/>
          </w:tcPr>
          <w:p w:rsidR="00E247E0" w:rsidRPr="00B7590F" w:rsidRDefault="00E247E0" w:rsidP="00B7590F">
            <w:pPr>
              <w:spacing w:line="276" w:lineRule="auto"/>
              <w:jc w:val="center"/>
              <w:rPr>
                <w:sz w:val="24"/>
                <w:szCs w:val="24"/>
                <w:lang w:val="en-US"/>
              </w:rPr>
            </w:pPr>
            <w:r w:rsidRPr="00B7590F">
              <w:rPr>
                <w:sz w:val="24"/>
                <w:szCs w:val="24"/>
                <w:lang w:val="en-US"/>
              </w:rPr>
              <w:t>1.0-0.25</w:t>
            </w:r>
          </w:p>
        </w:tc>
        <w:tc>
          <w:tcPr>
            <w:tcW w:w="993" w:type="dxa"/>
            <w:vAlign w:val="bottom"/>
          </w:tcPr>
          <w:p w:rsidR="00E247E0" w:rsidRPr="00B7590F" w:rsidRDefault="00E247E0" w:rsidP="00B7590F">
            <w:pPr>
              <w:spacing w:line="276" w:lineRule="auto"/>
              <w:jc w:val="center"/>
              <w:rPr>
                <w:sz w:val="24"/>
                <w:szCs w:val="24"/>
                <w:lang w:val="en-US"/>
              </w:rPr>
            </w:pPr>
            <w:r w:rsidRPr="00B7590F">
              <w:rPr>
                <w:sz w:val="24"/>
                <w:szCs w:val="24"/>
                <w:lang w:val="en-US"/>
              </w:rPr>
              <w:t>1.0-0.25</w:t>
            </w:r>
          </w:p>
        </w:tc>
        <w:tc>
          <w:tcPr>
            <w:tcW w:w="850" w:type="dxa"/>
            <w:vAlign w:val="bottom"/>
          </w:tcPr>
          <w:p w:rsidR="00E247E0" w:rsidRPr="00B7590F" w:rsidRDefault="00E247E0" w:rsidP="00B7590F">
            <w:pPr>
              <w:spacing w:line="276" w:lineRule="auto"/>
              <w:jc w:val="center"/>
              <w:rPr>
                <w:sz w:val="24"/>
                <w:szCs w:val="24"/>
                <w:lang w:val="en-US"/>
              </w:rPr>
            </w:pPr>
            <w:r w:rsidRPr="00B7590F">
              <w:rPr>
                <w:sz w:val="24"/>
                <w:szCs w:val="24"/>
                <w:lang w:val="en-US"/>
              </w:rPr>
              <w:t>&lt;0.25</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lang w:val="en-US"/>
              </w:rPr>
              <w:t>&gt;1</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lang w:val="en-US"/>
              </w:rPr>
              <w:t>1.0-0.25</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lang w:val="en-US"/>
              </w:rPr>
              <w:t>1.0-0.25</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lang w:val="en-US"/>
              </w:rPr>
              <w:t>&lt;0.25</w:t>
            </w:r>
          </w:p>
        </w:tc>
      </w:tr>
      <w:tr w:rsidR="00E247E0" w:rsidRPr="00B7590F" w:rsidTr="00B7590F">
        <w:trPr>
          <w:jc w:val="center"/>
        </w:trPr>
        <w:tc>
          <w:tcPr>
            <w:tcW w:w="2376" w:type="dxa"/>
            <w:vAlign w:val="bottom"/>
          </w:tcPr>
          <w:p w:rsidR="00E247E0" w:rsidRPr="00B7590F" w:rsidRDefault="00B7590F" w:rsidP="00B7590F">
            <w:pPr>
              <w:spacing w:line="276" w:lineRule="auto"/>
              <w:rPr>
                <w:sz w:val="24"/>
                <w:szCs w:val="24"/>
              </w:rPr>
            </w:pPr>
            <w:r>
              <w:rPr>
                <w:sz w:val="24"/>
                <w:szCs w:val="24"/>
              </w:rPr>
              <w:t>О</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35</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9,4</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5,6</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33</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67</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O</w:t>
            </w:r>
            <w:r w:rsidR="00E247E0" w:rsidRPr="00B7590F">
              <w:rPr>
                <w:sz w:val="24"/>
                <w:szCs w:val="24"/>
              </w:rPr>
              <w:t>A1(0-2)</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12</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7,9</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80</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19</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15</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66</w:t>
            </w:r>
          </w:p>
        </w:tc>
      </w:tr>
      <w:tr w:rsidR="00E247E0" w:rsidRPr="00B7590F" w:rsidTr="00B7590F">
        <w:trPr>
          <w:jc w:val="center"/>
        </w:trPr>
        <w:tc>
          <w:tcPr>
            <w:tcW w:w="2376" w:type="dxa"/>
            <w:vAlign w:val="bottom"/>
          </w:tcPr>
          <w:p w:rsidR="00E247E0" w:rsidRPr="00B7590F" w:rsidRDefault="00E247E0" w:rsidP="00B7590F">
            <w:pPr>
              <w:spacing w:line="276" w:lineRule="auto"/>
              <w:rPr>
                <w:sz w:val="24"/>
                <w:szCs w:val="24"/>
              </w:rPr>
            </w:pPr>
            <w:r w:rsidRPr="00B7590F">
              <w:rPr>
                <w:sz w:val="24"/>
                <w:szCs w:val="24"/>
              </w:rPr>
              <w:t>A (2-4)</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10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5,2</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8,5</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13</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9,3</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77</w:t>
            </w:r>
          </w:p>
        </w:tc>
      </w:tr>
      <w:tr w:rsidR="00E247E0" w:rsidRPr="00B7590F" w:rsidTr="00B7590F">
        <w:trPr>
          <w:jc w:val="center"/>
        </w:trPr>
        <w:tc>
          <w:tcPr>
            <w:tcW w:w="2376" w:type="dxa"/>
            <w:vAlign w:val="bottom"/>
          </w:tcPr>
          <w:p w:rsidR="00E247E0" w:rsidRPr="00B7590F" w:rsidRDefault="00E247E0" w:rsidP="00B7590F">
            <w:pPr>
              <w:spacing w:line="276" w:lineRule="auto"/>
              <w:rPr>
                <w:sz w:val="24"/>
                <w:szCs w:val="24"/>
              </w:rPr>
            </w:pPr>
            <w:r w:rsidRPr="00B7590F">
              <w:rPr>
                <w:sz w:val="24"/>
                <w:szCs w:val="24"/>
              </w:rPr>
              <w:t>A (4-6)</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6,7</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12</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81</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19</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29</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52</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A/E</w:t>
            </w:r>
            <w:r w:rsidR="00E247E0" w:rsidRPr="00B7590F">
              <w:rPr>
                <w:sz w:val="24"/>
                <w:szCs w:val="24"/>
              </w:rPr>
              <w:t>(6-8)</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3,7</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9,2</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87</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24</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19</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57</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E</w:t>
            </w:r>
            <w:r w:rsidR="00E247E0" w:rsidRPr="00B7590F">
              <w:rPr>
                <w:sz w:val="24"/>
                <w:szCs w:val="24"/>
              </w:rPr>
              <w:t>(8-10)</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2,9</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1,5</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13</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82</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39</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7,7</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26</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28</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Aп</w:t>
            </w:r>
            <w:r w:rsidR="00E247E0" w:rsidRPr="00B7590F">
              <w:rPr>
                <w:sz w:val="24"/>
                <w:szCs w:val="24"/>
              </w:rPr>
              <w:t>(12-14)</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3,7</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13</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84</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27</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73</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A/E</w:t>
            </w:r>
            <w:r w:rsidR="00E247E0" w:rsidRPr="00B7590F">
              <w:rPr>
                <w:sz w:val="24"/>
                <w:szCs w:val="24"/>
              </w:rPr>
              <w:t>(14-16)</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2,1</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14</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84</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48</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16</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36</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Eп</w:t>
            </w:r>
            <w:r w:rsidR="00E247E0" w:rsidRPr="00B7590F">
              <w:rPr>
                <w:sz w:val="24"/>
                <w:szCs w:val="24"/>
              </w:rPr>
              <w:t xml:space="preserve"> (16-18)</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37</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7,1</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56</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57</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21</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23</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B1</w:t>
            </w:r>
            <w:r w:rsidR="00E247E0" w:rsidRPr="00B7590F">
              <w:rPr>
                <w:sz w:val="24"/>
                <w:szCs w:val="24"/>
              </w:rPr>
              <w:t>(18-20)</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0,5</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16</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83</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B2иг</w:t>
            </w:r>
            <w:r w:rsidR="00E247E0" w:rsidRPr="00B7590F">
              <w:rPr>
                <w:sz w:val="24"/>
                <w:szCs w:val="24"/>
              </w:rPr>
              <w:t>(24-26)</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0,4</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27</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72</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BCиг</w:t>
            </w:r>
            <w:r w:rsidR="00E247E0" w:rsidRPr="00B7590F">
              <w:rPr>
                <w:sz w:val="24"/>
                <w:szCs w:val="24"/>
              </w:rPr>
              <w:t>(26-28)</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0,8</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35</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65</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100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r>
      <w:tr w:rsidR="00E247E0" w:rsidRPr="00B7590F" w:rsidTr="00B7590F">
        <w:trPr>
          <w:jc w:val="center"/>
        </w:trPr>
        <w:tc>
          <w:tcPr>
            <w:tcW w:w="2376" w:type="dxa"/>
            <w:vAlign w:val="bottom"/>
          </w:tcPr>
          <w:p w:rsidR="00E247E0" w:rsidRPr="00B7590F" w:rsidRDefault="00772048" w:rsidP="00B7590F">
            <w:pPr>
              <w:spacing w:line="276" w:lineRule="auto"/>
              <w:rPr>
                <w:sz w:val="24"/>
                <w:szCs w:val="24"/>
              </w:rPr>
            </w:pPr>
            <w:r>
              <w:rPr>
                <w:sz w:val="24"/>
                <w:szCs w:val="24"/>
              </w:rPr>
              <w:t>BC</w:t>
            </w:r>
            <w:r w:rsidR="00E247E0" w:rsidRPr="00B7590F">
              <w:rPr>
                <w:sz w:val="24"/>
                <w:szCs w:val="24"/>
              </w:rPr>
              <w:t>(28-30)</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1,2</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29</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70</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24</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77</w:t>
            </w:r>
          </w:p>
        </w:tc>
      </w:tr>
      <w:tr w:rsidR="00E247E0" w:rsidRPr="00B7590F" w:rsidTr="00B7590F">
        <w:trPr>
          <w:jc w:val="center"/>
        </w:trPr>
        <w:tc>
          <w:tcPr>
            <w:tcW w:w="2376" w:type="dxa"/>
            <w:vAlign w:val="bottom"/>
          </w:tcPr>
          <w:p w:rsidR="00E247E0" w:rsidRPr="00B7590F" w:rsidRDefault="00E247E0" w:rsidP="00B7590F">
            <w:pPr>
              <w:spacing w:line="276" w:lineRule="auto"/>
              <w:rPr>
                <w:sz w:val="24"/>
                <w:szCs w:val="24"/>
              </w:rPr>
            </w:pPr>
            <w:r w:rsidRPr="00B7590F">
              <w:rPr>
                <w:sz w:val="24"/>
                <w:szCs w:val="24"/>
              </w:rPr>
              <w:t>BC(30-33,5)</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3,6</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30</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66</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r>
      <w:tr w:rsidR="00E247E0" w:rsidRPr="00B7590F" w:rsidTr="00B7590F">
        <w:trPr>
          <w:jc w:val="center"/>
        </w:trPr>
        <w:tc>
          <w:tcPr>
            <w:tcW w:w="2376" w:type="dxa"/>
            <w:vAlign w:val="bottom"/>
          </w:tcPr>
          <w:p w:rsidR="00E247E0" w:rsidRPr="00B7590F" w:rsidRDefault="00E247E0" w:rsidP="00B7590F">
            <w:pPr>
              <w:spacing w:line="276" w:lineRule="auto"/>
              <w:rPr>
                <w:sz w:val="24"/>
                <w:szCs w:val="24"/>
              </w:rPr>
            </w:pPr>
            <w:r w:rsidRPr="00B7590F">
              <w:rPr>
                <w:sz w:val="24"/>
                <w:szCs w:val="24"/>
              </w:rPr>
              <w:t>C(40-50)</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0,1</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11</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89</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28</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72</w:t>
            </w:r>
          </w:p>
        </w:tc>
      </w:tr>
      <w:tr w:rsidR="00E247E0" w:rsidRPr="00B7590F" w:rsidTr="00B7590F">
        <w:trPr>
          <w:jc w:val="center"/>
        </w:trPr>
        <w:tc>
          <w:tcPr>
            <w:tcW w:w="2376" w:type="dxa"/>
            <w:vAlign w:val="bottom"/>
          </w:tcPr>
          <w:p w:rsidR="00E247E0" w:rsidRPr="00B7590F" w:rsidRDefault="00E247E0" w:rsidP="00B7590F">
            <w:pPr>
              <w:spacing w:line="276" w:lineRule="auto"/>
              <w:rPr>
                <w:sz w:val="24"/>
                <w:szCs w:val="24"/>
              </w:rPr>
            </w:pPr>
            <w:r w:rsidRPr="00B7590F">
              <w:rPr>
                <w:sz w:val="24"/>
                <w:szCs w:val="24"/>
              </w:rPr>
              <w:t>C(50-60)</w:t>
            </w:r>
          </w:p>
        </w:tc>
        <w:tc>
          <w:tcPr>
            <w:tcW w:w="709"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993" w:type="dxa"/>
            <w:vAlign w:val="bottom"/>
          </w:tcPr>
          <w:p w:rsidR="00E247E0" w:rsidRPr="00B7590F" w:rsidRDefault="00E247E0" w:rsidP="00B7590F">
            <w:pPr>
              <w:spacing w:line="276" w:lineRule="auto"/>
              <w:jc w:val="center"/>
              <w:rPr>
                <w:sz w:val="24"/>
                <w:szCs w:val="24"/>
              </w:rPr>
            </w:pPr>
            <w:r w:rsidRPr="00B7590F">
              <w:rPr>
                <w:sz w:val="24"/>
                <w:szCs w:val="24"/>
              </w:rPr>
              <w:t>7,9</w:t>
            </w:r>
          </w:p>
        </w:tc>
        <w:tc>
          <w:tcPr>
            <w:tcW w:w="850" w:type="dxa"/>
            <w:vAlign w:val="bottom"/>
          </w:tcPr>
          <w:p w:rsidR="00E247E0" w:rsidRPr="00B7590F" w:rsidRDefault="00E247E0" w:rsidP="00B7590F">
            <w:pPr>
              <w:spacing w:line="276" w:lineRule="auto"/>
              <w:jc w:val="center"/>
              <w:rPr>
                <w:sz w:val="24"/>
                <w:szCs w:val="24"/>
              </w:rPr>
            </w:pPr>
            <w:r w:rsidRPr="00B7590F">
              <w:rPr>
                <w:sz w:val="24"/>
                <w:szCs w:val="24"/>
              </w:rPr>
              <w:t>92</w:t>
            </w:r>
          </w:p>
        </w:tc>
        <w:tc>
          <w:tcPr>
            <w:tcW w:w="851"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0,0</w:t>
            </w:r>
          </w:p>
        </w:tc>
        <w:tc>
          <w:tcPr>
            <w:tcW w:w="1134" w:type="dxa"/>
            <w:vAlign w:val="bottom"/>
          </w:tcPr>
          <w:p w:rsidR="00E247E0" w:rsidRPr="00B7590F" w:rsidRDefault="00E247E0" w:rsidP="00B7590F">
            <w:pPr>
              <w:spacing w:line="276" w:lineRule="auto"/>
              <w:jc w:val="center"/>
              <w:rPr>
                <w:sz w:val="24"/>
                <w:szCs w:val="24"/>
              </w:rPr>
            </w:pPr>
            <w:r w:rsidRPr="00B7590F">
              <w:rPr>
                <w:sz w:val="24"/>
                <w:szCs w:val="24"/>
              </w:rPr>
              <w:t>100</w:t>
            </w:r>
          </w:p>
        </w:tc>
        <w:tc>
          <w:tcPr>
            <w:tcW w:w="992" w:type="dxa"/>
            <w:vAlign w:val="bottom"/>
          </w:tcPr>
          <w:p w:rsidR="00E247E0" w:rsidRPr="00B7590F" w:rsidRDefault="00E247E0" w:rsidP="00B7590F">
            <w:pPr>
              <w:spacing w:line="276" w:lineRule="auto"/>
              <w:jc w:val="center"/>
              <w:rPr>
                <w:sz w:val="24"/>
                <w:szCs w:val="24"/>
              </w:rPr>
            </w:pPr>
            <w:r w:rsidRPr="00B7590F">
              <w:rPr>
                <w:sz w:val="24"/>
                <w:szCs w:val="24"/>
              </w:rPr>
              <w:t>0,0</w:t>
            </w:r>
          </w:p>
        </w:tc>
      </w:tr>
    </w:tbl>
    <w:p w:rsidR="00EC57C2" w:rsidRDefault="00EC57C2" w:rsidP="0083092F">
      <w:pPr>
        <w:spacing w:line="360" w:lineRule="auto"/>
        <w:ind w:firstLine="709"/>
        <w:jc w:val="both"/>
        <w:rPr>
          <w:sz w:val="24"/>
          <w:szCs w:val="24"/>
        </w:rPr>
      </w:pPr>
    </w:p>
    <w:p w:rsidR="00E247E0" w:rsidRDefault="00E247E0" w:rsidP="0083092F">
      <w:pPr>
        <w:spacing w:line="360" w:lineRule="auto"/>
        <w:ind w:firstLine="709"/>
        <w:jc w:val="both"/>
        <w:rPr>
          <w:sz w:val="24"/>
          <w:szCs w:val="24"/>
        </w:rPr>
      </w:pPr>
      <w:r w:rsidRPr="00EC135A">
        <w:rPr>
          <w:sz w:val="24"/>
          <w:szCs w:val="24"/>
        </w:rPr>
        <w:t xml:space="preserve">В нижележащих слоях погребенной почвы (9,5-17,5 см) радионуклид </w:t>
      </w:r>
      <w:r w:rsidRPr="00EC135A">
        <w:rPr>
          <w:sz w:val="24"/>
          <w:szCs w:val="24"/>
          <w:vertAlign w:val="superscript"/>
        </w:rPr>
        <w:t>137</w:t>
      </w:r>
      <w:r w:rsidRPr="00EC135A">
        <w:rPr>
          <w:sz w:val="24"/>
          <w:szCs w:val="24"/>
          <w:lang w:val="en-US"/>
        </w:rPr>
        <w:t>Cs</w:t>
      </w:r>
      <w:r w:rsidRPr="00EC135A">
        <w:rPr>
          <w:sz w:val="24"/>
          <w:szCs w:val="24"/>
        </w:rPr>
        <w:t xml:space="preserve"> находится в форме, агрегированной с органическим веществом. В песчаных горизонтах разной плотности и ожелезнения он обнаруживается в форме как органических, так и минеральных включений. Таким образом, его распределение, в автоморфных условиях, по-видимому, контролируется первичным процессом фиксации органическим веществом и вторичной сорбцией на минеральном субстрате в нижележащих минеральных слоях, в т.ч. в процессе разложения органической матрицы, который в тундровых условиях существенно замедлен. </w:t>
      </w:r>
    </w:p>
    <w:p w:rsidR="00E247E0" w:rsidRPr="00EC135A" w:rsidRDefault="00C81C3C" w:rsidP="0083092F">
      <w:pPr>
        <w:spacing w:line="360" w:lineRule="auto"/>
        <w:jc w:val="both"/>
        <w:rPr>
          <w:sz w:val="24"/>
          <w:szCs w:val="24"/>
          <w:highlight w:val="yellow"/>
        </w:rPr>
      </w:pPr>
      <w:r>
        <w:rPr>
          <w:noProof/>
        </w:rPr>
        <w:drawing>
          <wp:inline distT="0" distB="0" distL="0" distR="0" wp14:anchorId="4682CE85" wp14:editId="23399458">
            <wp:extent cx="1502410" cy="1752600"/>
            <wp:effectExtent l="19050" t="0" r="2540" b="0"/>
            <wp:docPr id="572" name="Рисунок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5"/>
                    <pic:cNvPicPr>
                      <a:picLocks noChangeAspect="1" noChangeArrowheads="1"/>
                    </pic:cNvPicPr>
                  </pic:nvPicPr>
                  <pic:blipFill>
                    <a:blip r:embed="rId112" cstate="print"/>
                    <a:srcRect/>
                    <a:stretch>
                      <a:fillRect/>
                    </a:stretch>
                  </pic:blipFill>
                  <pic:spPr bwMode="auto">
                    <a:xfrm>
                      <a:off x="0" y="0"/>
                      <a:ext cx="1502410" cy="1752600"/>
                    </a:xfrm>
                    <a:prstGeom prst="rect">
                      <a:avLst/>
                    </a:prstGeom>
                    <a:noFill/>
                    <a:ln w="9525">
                      <a:noFill/>
                      <a:miter lim="800000"/>
                      <a:headEnd/>
                      <a:tailEnd/>
                    </a:ln>
                  </pic:spPr>
                </pic:pic>
              </a:graphicData>
            </a:graphic>
          </wp:inline>
        </w:drawing>
      </w:r>
      <w:r>
        <w:rPr>
          <w:noProof/>
          <w:sz w:val="24"/>
          <w:szCs w:val="24"/>
        </w:rPr>
        <w:drawing>
          <wp:inline distT="0" distB="0" distL="0" distR="0" wp14:anchorId="72FCA724" wp14:editId="61A5129A">
            <wp:extent cx="4392295" cy="1746885"/>
            <wp:effectExtent l="19050" t="0" r="8255" b="0"/>
            <wp:docPr id="573" name="Рисунок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4"/>
                    <pic:cNvPicPr>
                      <a:picLocks noChangeAspect="1" noChangeArrowheads="1"/>
                    </pic:cNvPicPr>
                  </pic:nvPicPr>
                  <pic:blipFill>
                    <a:blip r:embed="rId113" cstate="print"/>
                    <a:srcRect/>
                    <a:stretch>
                      <a:fillRect/>
                    </a:stretch>
                  </pic:blipFill>
                  <pic:spPr bwMode="auto">
                    <a:xfrm>
                      <a:off x="0" y="0"/>
                      <a:ext cx="4392295" cy="1746885"/>
                    </a:xfrm>
                    <a:prstGeom prst="rect">
                      <a:avLst/>
                    </a:prstGeom>
                    <a:noFill/>
                    <a:ln w="9525">
                      <a:noFill/>
                      <a:miter lim="800000"/>
                      <a:headEnd/>
                      <a:tailEnd/>
                    </a:ln>
                  </pic:spPr>
                </pic:pic>
              </a:graphicData>
            </a:graphic>
          </wp:inline>
        </w:drawing>
      </w:r>
    </w:p>
    <w:p w:rsidR="00E247E0" w:rsidRPr="00EC135A" w:rsidRDefault="00E247E0" w:rsidP="0083092F">
      <w:pPr>
        <w:spacing w:line="360" w:lineRule="auto"/>
      </w:pPr>
      <w:r w:rsidRPr="00EC135A">
        <w:tab/>
        <w:t xml:space="preserve">       А</w:t>
      </w:r>
      <w:r w:rsidRPr="00EC135A">
        <w:tab/>
      </w:r>
      <w:r w:rsidRPr="00EC135A">
        <w:tab/>
      </w:r>
      <w:r w:rsidRPr="00EC135A">
        <w:tab/>
      </w:r>
      <w:r w:rsidRPr="00EC135A">
        <w:tab/>
        <w:t>Б</w:t>
      </w:r>
      <w:r w:rsidRPr="00EC135A">
        <w:tab/>
      </w:r>
      <w:r w:rsidRPr="00EC135A">
        <w:tab/>
      </w:r>
      <w:r w:rsidRPr="00EC135A">
        <w:tab/>
        <w:t>В</w:t>
      </w:r>
      <w:r w:rsidRPr="00EC135A">
        <w:tab/>
      </w:r>
      <w:r w:rsidRPr="00EC135A">
        <w:tab/>
      </w:r>
      <w:r w:rsidRPr="00EC135A">
        <w:tab/>
        <w:t>Г</w:t>
      </w:r>
    </w:p>
    <w:p w:rsidR="00E247E0" w:rsidRPr="009B6614" w:rsidRDefault="009B6614" w:rsidP="00EC57C2">
      <w:pPr>
        <w:spacing w:line="360" w:lineRule="auto"/>
        <w:jc w:val="center"/>
        <w:rPr>
          <w:sz w:val="24"/>
          <w:szCs w:val="24"/>
        </w:rPr>
      </w:pPr>
      <w:r w:rsidRPr="00514570">
        <w:rPr>
          <w:sz w:val="24"/>
          <w:szCs w:val="24"/>
        </w:rPr>
        <w:t>Рисунок 4.</w:t>
      </w:r>
      <w:r>
        <w:rPr>
          <w:sz w:val="24"/>
          <w:szCs w:val="24"/>
        </w:rPr>
        <w:t>34</w:t>
      </w:r>
      <w:r w:rsidR="00772048">
        <w:rPr>
          <w:sz w:val="24"/>
          <w:szCs w:val="24"/>
        </w:rPr>
        <w:t>.</w:t>
      </w:r>
      <w:r w:rsidR="00E247E0" w:rsidRPr="00EC135A">
        <w:rPr>
          <w:bCs/>
        </w:rPr>
        <w:t xml:space="preserve"> </w:t>
      </w:r>
      <w:r w:rsidR="00E247E0" w:rsidRPr="009B6614">
        <w:rPr>
          <w:bCs/>
          <w:sz w:val="24"/>
          <w:szCs w:val="24"/>
        </w:rPr>
        <w:t>Фотография (А) и в</w:t>
      </w:r>
      <w:r w:rsidR="00E247E0" w:rsidRPr="009B6614">
        <w:rPr>
          <w:sz w:val="24"/>
          <w:szCs w:val="24"/>
        </w:rPr>
        <w:t xml:space="preserve">ертикальное распределение </w:t>
      </w:r>
      <w:r w:rsidR="00E247E0" w:rsidRPr="009B6614">
        <w:rPr>
          <w:sz w:val="24"/>
          <w:szCs w:val="24"/>
          <w:vertAlign w:val="superscript"/>
        </w:rPr>
        <w:t>137</w:t>
      </w:r>
      <w:r w:rsidR="00E247E0" w:rsidRPr="009B6614">
        <w:rPr>
          <w:sz w:val="24"/>
          <w:szCs w:val="24"/>
        </w:rPr>
        <w:t xml:space="preserve">Cs (Б – на единицу мощности слоя, В – в относительных процентах по профилю) в торфянисто-перегнойно-подзолистой иллювиально-железистой почве террасы у п. Искателей (НМ3, описание см. таблицу </w:t>
      </w:r>
      <w:r w:rsidR="00A31F4B">
        <w:rPr>
          <w:sz w:val="24"/>
          <w:szCs w:val="24"/>
        </w:rPr>
        <w:t>4</w:t>
      </w:r>
      <w:r w:rsidR="00E247E0" w:rsidRPr="009B6614">
        <w:rPr>
          <w:sz w:val="24"/>
          <w:szCs w:val="24"/>
        </w:rPr>
        <w:t>.1</w:t>
      </w:r>
      <w:r w:rsidR="006C4B74">
        <w:rPr>
          <w:sz w:val="24"/>
          <w:szCs w:val="24"/>
        </w:rPr>
        <w:t>6</w:t>
      </w:r>
      <w:r w:rsidR="00E247E0" w:rsidRPr="009B6614">
        <w:rPr>
          <w:sz w:val="24"/>
          <w:szCs w:val="24"/>
        </w:rPr>
        <w:t>)</w:t>
      </w:r>
    </w:p>
    <w:p w:rsidR="00EC57C2" w:rsidRDefault="00EC57C2" w:rsidP="0083092F">
      <w:pPr>
        <w:spacing w:line="360" w:lineRule="auto"/>
        <w:ind w:firstLine="709"/>
        <w:jc w:val="both"/>
        <w:rPr>
          <w:sz w:val="24"/>
          <w:szCs w:val="24"/>
        </w:rPr>
      </w:pPr>
    </w:p>
    <w:p w:rsidR="00E247E0" w:rsidRPr="00EC135A" w:rsidRDefault="00FF3F09" w:rsidP="0083092F">
      <w:pPr>
        <w:spacing w:line="360" w:lineRule="auto"/>
        <w:ind w:firstLine="709"/>
        <w:jc w:val="both"/>
        <w:rPr>
          <w:sz w:val="24"/>
          <w:szCs w:val="24"/>
        </w:rPr>
      </w:pPr>
      <w:r>
        <w:rPr>
          <w:noProof/>
          <w:sz w:val="22"/>
          <w:szCs w:val="22"/>
        </w:rPr>
        <w:pict>
          <v:group id="Group 60" o:spid="_x0000_s1216" style="position:absolute;left:0;text-align:left;margin-left:90.3pt;margin-top:106.95pt;width:332.7pt;height:160.25pt;z-index:251685888" coordorigin="2241,2214" coordsize="8640,522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eu7GvCAwAAhA0AAA4AAABkcnMvZTJvRG9jLnhtbOxXbY+jNhD+Xqn/&#10;weI7C3iBANrktBuSVaVtu2rvfoADJlgHGNlOsqvq/ntnDORlc9JVd1KlVosU5NfxzPM8MzF3H17a&#10;huy50kJ2cye48R3Cu0KWotvOnU8f127iEG1YV7JGdnzuvHLtfFj8/NPdoc84lbVsSq4IGOl0dujn&#10;Tm1Mn3meLmreMn0je97BZCVVywx01dYrFTuA9bbxqO/H3kGqsley4FrDaD5MOgtrv6p4YX6vKs0N&#10;aeYO+GbsW9n3Bt/e4o5lW8X6WhSjG+w7vGiZ6ODQo6mcGUZ2SlyZakWhpJaVuSlk68mqEgW3MUA0&#10;gf8mmkcld72NZZsdtv0RJoD2DU7fbbb4bf+siCjnTuqQjrVAkT2VxBabQ7/NYMmj6v/sn9UQIDSf&#10;ZPFZA3Te23nsb4fFZHP4VZZgj+2MtNi8VKpFExA1ebEUvB4p4C+GFDAY+TQFXh1SwByd3UZRMpJU&#10;1MAk7qM0DByC0zQIBwKLejXuT+Jw3BxRmuCsx7LhYOvs6NzirhdFBr8RU2hdYfpt7cEus1PcGY20&#10;/8hGy9TnXe8C/T0zYiMaYV6tlAEjdKrbP4sCscbOiZ4AYh74gWk8lcQBhjetGvYwjMmyQzq5rFm3&#10;5fe6hyyA3IT905BS8lBzVmocRowurdjuhR+bRvRr0TRIH7bHiCGR3gjxK6ANIs9lsWt5Z4asVbyB&#10;4GWna9Frh6iMtxsOIlS/lIHVCujhSRs8DpVhM+kvmtz7fkof3GXkL93Qn63c+zScuTN/NQv9MAmW&#10;wfIL7g7CbKc5wMCavBejrzB65e1X02YsMENC2sQme2bLx6AmcMiqanIRBIaQoK9aFX8A2LAO2kZx&#10;U9TYrAC5cRwWHycszCdkkQMNWfbNxIkjoP4yARAkTJ/wlk7yD2aX8gdpKG0euWwJNgBr8NRizfYA&#10;9RDbtAS97iQybmNpuosBCGIYmSA4Zyn101WySkI3pPEKWMpz9369DN14Hcyi/DZfLvNgYqkWZck7&#10;PObHSbKYy0aUk0612m6WjRrIW9tnrAf6tMxDsZzcmIhFY4jpILw0oKH/QFN3HSczN1yHkZvO/MT1&#10;g/Qhjf0wDfP1ZUhPouM/HhI5QFmOaGRZOnMahXYWm2+f69hY1goD/66NaOdOclzEMkz9VVdaag0T&#10;zdA+gwLdP0EBdE9EW8miSMeaAZr9D5ZSelVK6f+ylFIrnIm7c0W/l9Kru8TteJfAtB9KaQxXIryG&#10;RNR/L6XvpfTfKKX2jgpXfVt8x88S/JY470P7/ONp8TcAAAD//wMAUEsDBBQABgAIAAAAIQAZlLvJ&#10;wwAAAKcBAAAZAAAAZHJzL19yZWxzL2Uyb0RvYy54bWwucmVsc7yQywrCMBBF94L/EGZv03YhIqZu&#10;RHAr+gFDMk2jzYMkiv69AUEUBHcuZ4Z77mFW65sd2ZViMt4JaKoaGDnplXFawPGwnS2ApYxO4egd&#10;CbhTgnU3naz2NGIuoTSYkFihuCRgyDksOU9yIIup8oFcufQ+WsxljJoHlGfUxNu6nvP4zoDug8l2&#10;SkDcqRbY4R5K82+273sjaePlxZLLXyq4saW7ADFqygIsKYPPZVudAmng3yWa/0g0Lwn+8d7uAQAA&#10;//8DAFBLAwQUAAYACAAAACEAhFcpTt8AAAAIAQAADwAAAGRycy9kb3ducmV2LnhtbEyPQUvDQBSE&#10;74L/YXmCN7uJTUOM2ZRS1FMRbAXx9pp9TUKzb0N2m6T/3vWkx2GGmW+K9Ww6MdLgWssK4kUEgriy&#10;uuVawefh9SED4Tyyxs4yKbiSg3V5e1Ngru3EHzTufS1CCbscFTTe97mUrmrIoFvYnjh4JzsY9EEO&#10;tdQDTqHcdPIxilJpsOWw0GBP24aq8/5iFLxNOG2W8cu4O5+21+/D6v1rF5NS93fz5hmEp9n/heEX&#10;P6BDGZiO9sLaiU7BKglXvIIsBRHsLEmDPipIlk8JyLKQ/w+UPwAAAP//AwBQSwMECgAAAAAAAAAh&#10;AIKfuOvfkAAA35AAABUAAABkcnMvbWVkaWEvaW1hZ2UxLmpwZWf/2P/gABBKRklGAAEBAQB4AHgA&#10;AP/bAEMACAYGBwYFCAcHBwkJCAoMFA0MCwsMGRITDxQdGh8eHRocHCAkLicgIiwjHBwoNyksMDE0&#10;NDQfJzk9ODI8LjM0Mv/bAEMBCQkJDAsMGA0NGDIhHCEyMjIyMjIyMjIyMjIyMjIyMjIyMjIyMjIy&#10;MjIyMjIyMjIyMjIyMjIyMjIyMjIyMjIyMv/AABEIAasBkwMBIgACEQEDEQH/xAAfAAABBQEBAQEB&#10;AQAAAAAAAAAAAQIDBAUGBwgJCgv/xAC1EAACAQMDAgQDBQUEBAAAAX0BAgMABBEFEiExQQYTUWEH&#10;InEUMoGRoQgjQrHBFVLR8CQzYnKCCQoWFxgZGiUmJygpKjQ1Njc4OTpDREVGR0hJSlNUVVZXWFla&#10;Y2RlZmdoaWpzdHV2d3h5eoOEhYaHiImKkpOUlZaXmJmaoqOkpaanqKmqsrO0tba3uLm6wsPExcbH&#10;yMnK0tPU1dbX2Nna4eLj5OXm5+jp6vHy8/T19vf4+fr/xAAfAQADAQEBAQEBAQEBAAAAAAAAAQID&#10;BAUGBwgJCgv/xAC1EQACAQIEBAMEBwUEBAABAncAAQIDEQQFITEGEkFRB2FxEyIygQgUQpGhscEJ&#10;IzNS8BVictEKFiQ04SXxFxgZGiYnKCkqNTY3ODk6Q0RFRkdISUpTVFVWV1hZWmNkZWZnaGlqc3R1&#10;dnd4eXqCg4SFhoeIiYqSk5SVlpeYmZqio6Slpqeoqaqys7S1tre4ubrCw8TFxsfIycrS09TV1tfY&#10;2dri4+Tl5ufo6ery8/T19vf4+fr/2gAMAwEAAhEDEQA/APc9U1S00awa9vXkWBXRP3cTysWdwigK&#10;gLElmAwAetZf/CZaX/z665/4Ir3/AOM0eMv+QHbf9hXTf/S2GugoA5//AITLS/8An11z/wAEV7/8&#10;Zo/4TLS/+fXXP/BFe/8AxmugooA5/wD4TLS/+fXXP/BFe/8Axmj/AITLS/8An11z/wAEV7/8ZroK&#10;KAOf/wCEy0v/AJ9dc/8ABFe//GaP+Ey0v/n11z/wRXv/AMZroKKAOf8A+Ey0v/n11z/wRXv/AMZo&#10;/wCEy0v/AJ9dc/8ABFe//Ga6CigDn/8AhMtL/wCfXXP/AARXv/xmj/hMtL/59dc/8EV7/wDGa6Ci&#10;gDn/APhMtL/59dc/8EV7/wDGaP8AhMtL/wCfXXP/AARXv/xmugrL0LX7HxFZPd2DSGNXCneu04ZF&#10;kRvo0ckbjuAwBAYFQAU/+Ey0v/n11z/wRXv/AMZo/wCEy0v/AJ9dc/8ABFe//GasHxZ4bW8msz4g&#10;0oXUO/zYTex749gJfcucjaFYnPTBz0qSw8S6Dqr7NO1vTbxy4Tbb3SSHcVZgPlJ52o5x6Kx7GgCn&#10;/wAJlpf/AD665/4Ir3/4zR/wmWl/8+uuf+CK9/8AjNXE8S6DJcXdumt6a09kjvdRrdIWgVDhy4zl&#10;Qp4JOMd6ktdd0e+06fUbPVbG4sYN3nXMNwjxx7RubcwOBgEE56CgDP8A+Ey0v/n11z/wRXv/AMZo&#10;/wCEy0v/AJ9dc/8ABFe//Ga2Lm/s7Pd9qu4INsTznzZAuI0xvfn+Fdy5PQZGetU4/EugzaXNqkWt&#10;6a+nwvslu1ukMSNxwz5wD8y8E9x60AU/+Ey0v/n11z/wRXv/AMZo/wCEy0v/AJ9dc/8ABFe//Ga0&#10;NP13R9Xx/Zuq2N7ndj7NcJJnbt3fdJ6b0z6bl9RVwzwrcJbtLGJ3RnSMsNzKpAYgdSAWUE9tw9aA&#10;MP8A4TLS/wDn11z/AMEV7/8AGaP+Ey0v/n11z/wRXv8A8Zq5J4l0GG9hspdb01LuZ9kUDXSB3beY&#10;8Kuck71ZcDuCOoo1LxLoOjXC2+qa3ptjOyB1jurpImK5IyAxBxkEZ9jQBT/4TLS/+fXXP/BFe/8A&#10;xmj/AITLS/8An11z/wAEV7/8ZrcknhheFJZY0eZ9kSswBdtpbC+p2qxwOwJ7VTvtd0fTIpJb/VbG&#10;0jjlEDvPcJGFkKhwhJPDFSGx1wc9KAM//hMtL/59dc/8EV7/APGaP+Ey0v8A59dc/wDBFe//ABmr&#10;E3izw3b2dteTeINKjtbrd9nme9jCS7ThtrE4bB4OOlWP7d0f+2P7I/tWx/tP/ny+0J533d33M7vu&#10;89OnNAGf/wAJlpf/AD665/4Ir3/4zR/wmWl/8+uuf+CK9/8AjNaF1ruj2OowadearY299Pt8m2mu&#10;ESSTcdq7VJyckEDHU1Tg8aeFbq4it7fxLo008rhI447+JmdicAABskk8YoAj/wCEy0v/AJ9dc/8A&#10;BFe//GaP+Ey0v/n11z/wRXv/AMZrQ0zXdH1vzf7J1Wxv/Jx5n2S4SXZnOM7ScZwevoaLrXdHsdRg&#10;0681Wxt76fb5NtNcIkkm47V2qTk5IIGOpoAz/wDhMtL/AOfXXP8AwRXv/wAZo/4TLS/+fXXP/BFe&#10;/wDxmrkPiXQbnVDpcGt6bLqAdkNol0jShlzuGwHORg5GOMGpNM13R9b83+ydVsb/AMnHmfZLhJdm&#10;c4ztJxnB6+hoAz/+Ey0v/n11z/wRXv8A8Zo/4TLS/wDn11z/AMEV7/8AGasQ+LPDdxZ3N5D4g0qS&#10;1tdv2iZL2MpFuOF3MDhcngZ61ch1bTbnSzqkGoWkunhGc3aTK0QVc7jvBxgYOTnjBoAy/wDhMtL/&#10;AOfXXP8AwRXv/wAZo/4TLS/+fXXP/BFe/wDxmrkfiXQZtLm1SLW9NfT4X2S3a3SGJG44Z84B+ZeC&#10;e49asabq2m6zbtcaXqFpfQK5RpLWZZVDYBwSpIzgg49xQBl/8Jlpf/Prrn/givf/AIzR/wAJlpf/&#10;AD665/4Ir3/4zVix8WeG9TvI7Ow8QaVd3UmdkMF7HI7YBJwoOTgAn8KksvEug6kkj2Gt6bdJG8aO&#10;0F0jhWdtqA4PBZuAO54FAFP/AITLS/8An11z/wAEV7/8Zo/4TLS/+fXXP/BFe/8AxmtDUNd0fSM/&#10;2lqtjZY25+03CR43btv3iOux8eu1vQ1JNq2m22ljVJ9QtItPKK4u3mVYirY2neTjByMHPORQBl/8&#10;Jlpf/Prrn/givf8A4zR/wmWl/wDPrrn/AIIr3/4zWxY39nqdnHeWF3Bd2smdk0EgkRsEg4YcHBBH&#10;4VHp2pQ6mlxJbrJ5UNxJbiRgAJGjba5UZzgOGXkDJUkZBBIBl/8ACZaX/wA+uuf+CK9/+M0f8Jlp&#10;f/Prrn/givf/AIzVe98dWFn4estZSyvrmO709tTEEKxiRLZUVndtzqvy+YgIDEktwCASLmqeLdI0&#10;nwc3imaaR9LFulwjxxktIr42AKcHLFlHOMZ5xzQBH/wmWl/8+uuf+CK9/wDjNH/CZaX/AM+uuf8A&#10;givf/jNXL3X7Gx1vTtHkaR7y+cqiRruEYCSOGc9FBEThc8sQcAhWIsQalDPql5p22RLi1SORgwGH&#10;jk3bXUgnjcki4ODlDxgqSAZf/CZaX/z665/4Ir3/AOM1c0rxBp+s3Fxb2n2tZ7dEeWO6sprZgrlg&#10;pAlRSQSjjIz0Nalc/Z/8lD1n/sFWH/o27oA6CiiigDn/ABl/yA7b/sK6b/6Ww10Fc/4y/wCQHbf9&#10;hXTf/S2GugoAKKKKACiiigAooooAKKKKACiiigDD8VjUrjRjpukySQXmov8AZVvFRmFopVi8pKkE&#10;EKrBTn/WFAcA5rHsLHVfC2t/ablrS50u7txA8Gk6XJELZ4UZkk8sSSZBjUxkgZJSBQD27SigDyvx&#10;HpOpXXgW1t4NPu5J7vU9UeONYW3KtzFfCEuMZjBM0QJfGzd823BxqeIdI1G++I9lLbNfWsP+iZvr&#10;aFW8vbDqW7l0ZOsiKcg48xehIr0CigDyPVrW9vvhxpOgW+mak2paTpkyXcbWMqqGXTp4CEcqElJk&#10;kRQELbs5GQCa1Lm0vL/w940lgGq6j9p0T7NBcX9kbe5mkCXGYViEceVXzFKkJkmRhubAC+kUUAeb&#10;6jpuqR+JIPEdxpP2m/m0+4RkaHzo7SJbq2eAFE+/JGvmSlVYs7q4RsBNtNI7698Q3cSr4gvhdPpD&#10;291qOneQGS3vJJZuViRYwq5IEgVmP3dwKZ9UooA8v1G2vLT4hXt88muWFq8tyFu9N043Jfdb6cAM&#10;eTINpMcnOBzGRngitSKx1zWNX0G4nvNS0947LUVN5DbxB3jM8Ah8xZI2VHeNQ5XapBDDC4KjvKKA&#10;PF7mz1mHwh4n0cQa5FdSy6kYY7PTEZtVDyS/vp5TFsXK4UIpRyqZXdvjUdJ4o0zXrjT/ABymkeXH&#10;aXNu5khuLF5prqY2iowgKuoCbFiUHDnzPM4wAD6JRQBy/jJNUMmgy6PZ/abyLUHKbhmOMtaXCK8p&#10;yMRhnXdg5xwAWIB5/R9FfTvFz2Fva3zLD4gfVJbmaBgkqSad5by+ZtEZZp5DlE6ZOFCrx6RRQB53&#10;4ekl8Oa1qt5qVjqSwXjzJA0FhNcElb+9c5EaMVBWaJgWADBuM4OMPw7o+qWCQ6TcxaqLpLvSmawN&#10;pmzcRW9mJJTcCPG5DE5AEoBaJRtbJVvYKKAPN/Hn9o3Fh4k0+0t9VgkntJPIg0zT1lGoloAGeaZo&#10;2VcY8sIGWTEfG4vGo1PEWlX2o3HjKC1tpHe98OQ2tsT8qyS5vBsDHAz86Z543DPWu0ooA497i617&#10;xNa3uiLPa/ZdPuYXuNS0yeNFeSW3ZRsk8pnysUn3T8uBnqAbGnR39j4m1e91Q+ft0q0DXFpZyKkh&#10;SW7YqibnYsFZMqCxORxyBXUUUAeX67oeqaj4ItrS1sJ3uLrUNXmjjZNhCXEN+Yi+7Hl582MfNjBY&#10;A4PFWLzTJde07Wvsl54j1S+bRLyyg/tOxSzjVpgmFG6GEszGNeeVUKclcjPpFFAHletWjajAL6HU&#10;PF1/PaPbqJrjSFiNuhvbaR2SP7OjSPiHdwrgBDuAyA25YLeQeHtbvEsp79pdQjngm1CzImmVUgU3&#10;DwBUO6IoxVFRGcQrt+Zg7dxRQB5XFZ6vd+LDe2b6zcTB7IWN/rGniOIYW9WUvGiRMEVJHADBWMjR&#10;5OxlJ7Dwpa6la3niM6o0ck8upq6zRW7Qxyr9lt1yiszHAKlSdx5U9Og6SigDy/VtD1S++FfhTS7e&#10;wna+XT2heFk2mNzpdxGA+cbPnZV+bGCQK3LmGDxh4jtJIoNShtLSynV55rOW1aKcz20sLIJkG8ho&#10;GboyjaAwwwB7SigDyvXLDXofGdve6jdXZRHtD9v0XSXJjURaipAjbz9x3SICcHAkXgcGtyFbyw8I&#10;WTmynVzqFxK12LMzXNvHJJMRciEKW851cAqFAQzMSgRWjruKKAOT8DxXaHxBNdf2k32jUxJDNqMC&#10;RSzR/ZoFD7UVQB8pAG0EYwwDBgLngX5fAPh+I8SQ6fBBKh6xyIgR0YdmVlZSDyCCDyK6Cq9rY29j&#10;54to/LWaVpnUMdu9vvEDouT8xxjLFmPLEkA8v/sO/wBF+Fmy3sL6dtQ8NfZLu3ZJJ7mG58jEQVTl&#10;xHueRSgyEJUhUHmNVzxJ4e1KaHxLZR20kunwWV/fWEMaMxa4uYSgCkDLuHN6SuSALiLAPAT0yigD&#10;D12CabWPDDxRSOkOpu8rKpIRfslwuW9BuZRk9yB3qO5/efEPTNnzeRpV35u3ny/Mlttm703eXJjP&#10;XY2PumugqvDY28F5c3ccf+kXO0SyFixIUYVRnooySFGBlmOMsSQCxXP2f/JQ9Z/7BVh/6Nu66Cuf&#10;s/8Akoes/wDYKsP/AEbd0AdBRRRQBz/jL/kB23/YV03/ANLYa6Cuf8Zf8gO2/wCwrpv/AKWw10FA&#10;BRRRQAUUUUAFFFFABRRRQAUUUUAFFFFABRRRQAUUUUAFFFFABRRRQAUUUUAFFFFABRRRQAUUUUAF&#10;FFFABRRRQAUVl6lrQsbhbS2sLvUrwoJGtrQxho4ySA7GR0VQSCACcthsAhWII/EOm/2XNqF3cx2E&#10;Vu/l3QvXWI20nHySEnAPzLg5IYMpUkMCQDUoqOCeG6t4ri3ljmglQPHJGwZXUjIII4II5zWfYa/Y&#10;6lrOoaZaNJJLYJG00m392S7SLtVv4irROGxwCMZyGAANSiubtvGEV2LaSPSNSFvfIW06dvJ23p8t&#10;pVVB5m5SyIzDzAgGMMVOBVjTfEUl9rLaXPompWE625uC1w0DqF3BQD5UrlSx3bdwG7Y+M7TQBuUV&#10;l61rQ0YWSrYXd9Pe3H2eGC1MYYt5byEkyOqgBY27+lSWuqGTTp73UbGfSY4dxcX0kPyoBkuWjdlC&#10;9epHQ8YoA0KKz9U1mz0qzu55X8yS1iWVraIgzPuJWNVXIyzspVR/E3A5qO08Q6bd3AgW5jikkuJr&#10;e3SV1VrloTiUxrncQrBlPA+6T90gkA1KKy77xDptil2PtMc9xavFHLawOrSiSVgsSFcjaXZlALED&#10;nJIGSMe78f2OmkxanpWs2l2HhBthafaGCSyeWjloC6AFgwClgx2EBSSoIB1lFZ6a5pb3lrZG/giv&#10;ruITQWcz+VO6EE58psOOA2cjjac9DUiatpslvd3CahaNBZO6XUizKVgZBlw5zhSo5IOMd6ALlc/Z&#10;/wDJQ9Z/7BVh/wCjbutCx1mz1G8ntrZ97RRRXCupDJNDKDskRlJBUlHHY/ITjBUnPs/+Sh6z/wBg&#10;qw/9G3dAHQUUUUAc/wCMv+QHbf8AYV03/wBLYa6Cuf8AGX/IDtv+wrpv/pbDXQUAFFFFABRRRQAU&#10;UUUAFFFFABRRRQAUUUUAFFFFABRRRQAUUUUAFFFFABRRRQAUUUUAFFFFABRRRQAUUUUAFFFFAHN3&#10;kp0TxVd6tc293LZ3llb2ytaW0lwySRPMxDJGpYBhMMMAR8rAlSV3R6tP/aOkwahc2mq2Sw3fm2dx&#10;Zw+bcwqY2QStAUYjcHdNmx2AdWYIQ3l9RRQBy+hQeIGsbORbixtLUyytJDPprCedDM5EpKyII5JE&#10;KswMfDsxKj7ouWsEy+OtWuGikED6ZZIkhU7WZZbosAehIDKSO24etblFAHD28rar4l0a9j07VbbU&#10;UlL6nBdLcNbWy/Z5EIiaQCEsJDGu+H5mBYjKs+dzw9BM9xq+p3UUkU93euiJKp3RwwnykAJ5KMUe&#10;YDgDzzjOSx3KKAOL8VTWes6f4W1OMalcaW96LppdOjuPNET2k+x/3I81QS6A4x97B6ms+6guLrwr&#10;4xt9Li1mbTZdHZLWO/W5ad7opMJAouP3pBXyAAPlznbzur0CCCG1t4re3ijhgiQJHHGoVUUDAAA4&#10;AA4xUlAHDw2F42sW+gT2k7xR6gdSu9QeM7L6NFVomaQcCYTGIbAQNtscBIykZ5+KwvDofgrVLO0n&#10;mvNA8PzyKkcZYi4j+ypJbEc4kdVniwQSpLEDcnHrFV7Wxt7HzxbR+Ws0rTOoY7d7feIHRcn5jjGW&#10;LMeWJIBwfh9rnRr3XfFGoaXqTz6lpllezQQWjvKZS9wBbqgHLxxmGM8L90M23cTWxodvp/iB7y91&#10;OxkuL6VESZLzTZoYoo9sirFH50a7wFllDPjLeY2QqsqL1lFAHJ27LZ+ItZs73S7u5OoanBd2220a&#10;SLYsFuvmNIR5aFHhdsMwb5AVBJXPL2mk6lb3c2iLp92NN8T6nqD6jJ5LbbdUuJCxY46XEHlxKcrt&#10;271ySa9UooA4PwpBNDceC7eWKRJ7PwuyXUbKQ0DMbQKHHVSTFKAD18tv7pxuWf8AyUPWf+wVYf8A&#10;o27rYhsbeC8ubuOP/SLnaJZCxYkKMKoz0UZJCjAyzHGWJOPZ/wDJQ9Z/7BVh/wCjbugDoKKKKAOf&#10;8Zf8gO2/7Cum/wDpbDXQVz/jL/kB23/YV03/ANLYa6CgAooooAKKKKACiiigArH1bVry11G003Tb&#10;KC6vrmKW4AubkwRrHGY1b5lRzuzKmBtxjdyMAHYrn9ZivbbxDpus2unT6hHBaXNq8Fs8ayAyvCwb&#10;946LtHksD82csuARkgA0NF1P+19MF0YfJkWWW3ljDbgskUjRvtbAyu5GwSASMEgHgaFY/hixuLDR&#10;THdR+VNNd3V0YywJjE08kqqxGRuAcA4JGQcEjk7FABRRRQAUUUUAcn4l8aw6FrMGlpLoyTtbm4lb&#10;VNUFkqKW2oFyjFyxEnQfLs5xuXNy41nWG1H+zbDS7Ga+htIbm7E9+8UaeYXVVjYQsX5ikySqcbeu&#10;SAatd6tpmo3N1p/h3+1fOtESI20kUUnmIZDtleR1/d/Ou3aGIJkJHIzl6bpeoeELi3WDTrvWYF0e&#10;y04PaNDGwa3MuWZZZFADCVcbS3Rs44yAdRpOpQ6zo1jqlusiwXtvHcRrIAGCuoYA4JGcH1NXKy/D&#10;WmzaN4V0jS7ho2nsrKG3kaMkqWRApIyAcZHoK1KACiiigArH1/Xv7DWyxZT3LXV3BbkoMJEskqRF&#10;2Y8cGRcKMs3YYDMuxWP4lsbjUNKghtY/MkXULKYjcBhI7qKRzz6KrH3xxzQBHf6xqX9syaXpGnWl&#10;1PBbx3E7Xd41uoWRpFQLtjkLHMT5yBj5cZycY6+O5rvSLrXNP0qOTR7K3S4u3uLoxXAUwJcEJGEZ&#10;WIjkXq65bI4ADHQvBqGl+KrvVINIu9SgvLK3twtpJCrRNE8zEt5siDBEy42k/dbOOM8va+Gtc0nw&#10;dqvhb+zJLuXU7KO3W9t5ohbwt9ihtiX3ssmA0TN8qN8pGMnKgA9MooooAKKKKAK99dfYrOS4FvPc&#10;MuAsMCbndiQAB2GSRySFHUkAEjm7zxvDZ+CtH1+SO0gl1VLcww3d4IIlaVQ5DTFSFCoHbJHO3AGS&#10;BXWVyem2Wp6P4M8LRHSY7u7023gS5tgYzMhFuY28lmYIHDMASWAKbwMkgEALbxTqV8llFY2WjXd3&#10;eJPPC1vqzSWphiaNHPnCHO/fIBtCEYDZYEYO5oup/wBr6YLow+TIsstvLGG3BZIpGjfa2BldyNgk&#10;AkYJAPA5O0sNYs/EDeKX0S7ke7e6WTTYpYDPAHFrHGxZpBGQVtNxw2QZQoDYLV0nhixuLDRTHdR+&#10;VNNd3V0YywJjE08kqqxGRuAcA4JGQcEjkgGxRRRQAUUUUAc3ZeItSe60z+0NHjs7TVXKWn+ks1wj&#10;eU8oE0RjURnZGwIDthsDkZYR6X4pvL5tHuLjTIINN1rH2CWO7Mk3zRNMvmxmNQnyI2drvhsDkHcI&#10;9Ln1XUvEC3WseG9SthG7izMkts0FquCN52TFmlccZC/KG2Dgu709F0zVkt/CelXGlT2y+H9vn3kk&#10;sRhuNlrJB+6CuX5aQMN6r8oOcHCkA0NL8U3l82j3FxpkEGm61j7BLHdmSb5ommXzYzGoT5EbO13w&#10;2ByDuHUVw+i6ZqyW/hPSrjSp7ZfD+3z7ySWIw3Gy1kg/dBXL8tIGG9V+UHODhT3FABRRRQAVj6hq&#10;GsLqJs9J0mC48uJZZJry6e3jO4sAqMsUm5hsJYHGAydd3GxXN+JbrWPtEFhY6PqVxYyIWurqxngS&#10;TGcCJPMlQqTzlxyBwvzNuQAy7/4j2cX9lfZH0qL7fp6agf7Y1MWPlxyY8sD5H3sfnyF4XZyfmXOx&#10;cazrDaj/AGbYaXYzX0NpDc3Ynv3ijTzC6qsbCFi/MUmSVTjb1yQK9xcalo/77S/CP2iN9Phjgt7Z&#10;7eGSF03kQyszhRGN6hfL37T5nYjNPTdL1DwhcW6wadd6zAuj2WnB7RoY2DW5lyzLLIoAYSrjaW6N&#10;nHGQDqNJ1KHWdGsdUt1kWC9t47iNZAAwV1DAHBIzg+prLs/+Sh6z/wBgqw/9G3dXPDWmzaN4V0jS&#10;7ho2nsrKG3kaMkqWRApIyAcZHoKp2f8AyUPWf+wVYf8Ao27oA6CiiigDn/GX/IDtv+wrpv8A6Ww1&#10;0Fc/4y/5Adt/2FdN/wDS2GugoAKKKKACiiigAooooAKKK5vxx4gPh7wrqVxD9rW8+xXD20kNlJOs&#10;cioSpcqjKgBIOXwOD2BoA6Siuf8A+Ey0v/n11z/wRXv/AMZo/wCEy0v/AJ9dc/8ABFe//GaAOgor&#10;n/8AhMtL/wCfXXP/AARXv/xmj/hMtL/59dc/8EV7/wDGaAOgorn/APhMtL/59dc/8EV7/wDGaP8A&#10;hMtL/wCfXXP/AARXv/xmgDoKK5//AITLS/8An11z/wAEV7/8ZrL0rxzbTajriXMWsvFDeqlsq6Jd&#10;kpH9nhYhtsWQd7OcNzgg9CtAHaUVz/8AwmWl/wDPrrn/AIIr3/4zR/wmWl/8+uuf+CK9/wDjNAHQ&#10;UVz/APwmWl/8+uuf+CK9/wDjNH/CZaX/AM+uuf8Agivf/jNAHQUVz/8AwmWl/wDPrrn/AIIr3/4z&#10;R/wmWl/8+uuf+CK9/wDjNAHQUVxeq+ObaHUdDS2i1lIpr1kuVbRLsF4/s8zALuiyTvVDhecAnoGr&#10;U/4TLS/+fXXP/BFe/wDxmgDoKK5//hMtL/59dc/8EV7/APGaP+Ey0v8A59dc/wDBFe//ABmgDoKK&#10;5/8A4TLS/wDn11z/AMEV7/8AGaP+Ey0v/n11z/wRXv8A8ZoA6Ciuf/4TLS/+fXXP/BFe/wDxmsvx&#10;L45trXwrq9xYRazDeRWUzwSSaJdqqSBCVJLxbQAcHLcevFAHaUVz/wDwmWl/8+uuf+CK9/8AjNH/&#10;AAmWl/8APrrn/givf/jNAHQUVz//AAmWl/8APrrn/givf/jNH/CZaX/z665/4Ir3/wCM0AdBRXP/&#10;APCZaX/z665/4Ir3/wCM0f8ACZaX/wA+uuf+CK9/+M0AdBRXP/8ACZaX/wA+uuf+CK9/+M1l6V45&#10;tptR1xLmLWXihvVS2VdEuyUj+zwsQ22LIO9nOG5wQehWgDtKK5//AITLS/8An11z/wAEV7/8Zo/4&#10;TLS/+fXXP/BFe/8AxmgDoKK5/wD4TLS/+fXXP/BFe/8Axmj/AITLS/8An11z/wAEV7/8ZoA6Ciuf&#10;/wCEy0v/AJ9dc/8ABFe//GaP+Ey0v/n11z/wRXv/AMZoA6CiuTn8Wx3Wu6BZWC6lCLq9dLj7Vpc8&#10;CvGLad8BpY1GdyIcA54PbNdZQAVz9n/yUPWf+wVYf+jbuugrn7P/AJKHrP8A2CrD/wBG3dAHQUUU&#10;UAc/4y/5Adt/2FdN/wDS2Gugrn/GX/IDtv8AsK6b/wClsNdBQAUUUUAFFFFABXB+Ira5ufHEYis7&#10;uSdE017G4W3cpABdSG7xLjbGWhChgWBcbV+bgV3lFAHL6jaX93qvhK9u7Ty7q31CYzpaXEk0MSNa&#10;3ADElVB52DcyjBYgH5jmx47/AOSeeJf+wVdf+imroK5P4jx6k/gXXGsru0hgXTLo3KTWzStIvlHh&#10;GEihDjPJDdRxxyAcR9jk/wCgtrn/AIObv/45R9jk/wCgtrn/AIObv/45Vf8A4pr/AJ9vDP8A4b67&#10;/wDi6P8Aimv+fbwz/wCG+u//AIuvU+sw/wCfK/r5EW8yx9jk/wCgtrn/AIObv/45R9jk/wCgtrn/&#10;AIObv/45Vf8A4pr/AJ9vDP8A4b67/wDi6P8Aimv+fbwz/wCG+u//AIuj6zD/AJ8r+vkFvMsfY5P+&#10;gtrn/g5u/wD45R9jk/6C2uf+Dm7/APjlV/8Aimv+fbwz/wCG+u//AIuj/imv+fbwz/4b67/+Lo+s&#10;w/58r+vkFvM9D+Hk00/g2Bri4nuHW6vIxJPK0rlVuZVUFmJJwoA5ParHh7/kOeLP+wrH/wCkVrXG&#10;WPiwaZZx2dhq+nWlrHnZDB4K1CNFySThRJgZJJ/GqeleL7611HXJm1qGIXV6syu3hO/YSgW8KblA&#10;kyoyhXBycqTnBAHnuEm78pR6/RXmn/Cd3f8A0MVr/wCEdqP/AMdo/wCE7u/+hitf/CO1H/47S9nP&#10;sx3PS6K80/4Tu7/6GK1/8I7Uf/jtH/Cd3f8A0MVr/wCEdqP/AMdo9nPswuel0V5p/wAJ3d/9DFa/&#10;+EdqP/x2j/hO7v8A6GK1/wDCO1H/AOO0ezn2YXOr8Q/8hzwn/wBhWT/0iuq6CvINV8X311qOhzLr&#10;UMotb1pmdfCd+oiBt5k3MDJlhlwuBg5YHOAQdT/hO7v/AKGK1/8ACO1H/wCO0ezn2YXPS6K80/4T&#10;u7/6GK1/8I7Uf/jtH/Cd3f8A0MVr/wCEdqP/AMdo9nPswuel0V5p/wAJ3d/9DFa/+EdqP/x2j/hO&#10;7v8A6GK1/wDCO1H/AOO0ezn2YXPS65/x3/yTzxL/ANgq6/8ARTVyn/Cd3f8A0MVr/wCEdqP/AMdr&#10;L8S+L77UfCur2Ka1DcPc2U0Kwx+E7+NpCyEbQ7SEKTnGSCB1Io9nPswuev0V5p/wnd3/ANDFa/8A&#10;hHaj/wDHaP8AhO7v/oYrX/wjtR/+O0ezn2YXPS6K5LSbvxHrmmx6hp/iHRZLaRnVWfQbiM5VijAq&#10;1yGBDKRyO1XfsfjD/oO6H/4Jpv8A5KqAOgorn/sfjD/oO6H/AOCab/5Ko+x+MP8AoO6H/wCCab/5&#10;KoA6Cuf8Pf8AIc8Wf9hWP/0itaPsfjD/AKDuh/8Agmm/+Sqw9CtfFR1jxOItZ0ZXGpoJS2kysGb7&#10;Jb8qPtI2jbtGDnkE55wADvKK5/7H4w/6Duh/+Cab/wCSqPsfjD/oO6H/AOCab/5KoA6Ciuf+x+MP&#10;+g7of/gmm/8Akqj7H4w/6Duh/wDgmm/+SqAOgorn/sfjD/oO6H/4Jpv/AJKo+x+MP+g7of8A4Jpv&#10;/kqgA8Q/8hzwn/2FZP8A0iuq6CuL1CDXovEnhVtU1LTbmD+05AqWunvAwb7Hc8lmmcEYzxjuOeOe&#10;0oAK5+z/AOSh6z/2CrD/ANG3ddBXP2f/ACUPWf8AsFWH/o27oA6CiiigDn/GX/IDtv8AsK6b/wCl&#10;sNdBXP8AjL/kB23/AGFdN/8AS2GugoAKKKKACiiigAorn/FdxqNtZ276bfeRdPKIreARK5uZ2ICK&#10;5OSIQN7ybBv2KWDLtIanquuTDUoZLLUZIo7a9t7S4tJrQxg+bL5ZkcuN7I33YmiAXzMliyBtgB1l&#10;c/47/wCSeeJf+wVdf+imrP8AEOqatbeK7BYbn7Po1v8AZxeCCaIzTSXE4iiBjaNiIwVO4hkJDkqS&#10;UIMnxH0nTdQ8C65cXun2lzPaaZdPbSTQq7Qt5ROUJGVOVByPQelAHPf8Ip4w/wCfPQ//AAZzf/I9&#10;H/CKeMP+fPQ//BnN/wDI9c//AGf/ANQDwN/4Tn/26j+z/wDqAeBv/Cc/+3V6/wDwof1ymfunQf8A&#10;CKeMP+fPQ/8AwZzf/I9H/CKeMP8Anz0P/wAGc3/yPXP/ANn/APUA8Df+E5/9uo/s/wD6gHgb/wAJ&#10;z/7dR/wof1yh7p0H/CKeMP8Anz0P/wAGc3/yPR/winjD/nz0P/wZzf8AyPXP/wBn/wDUA8Df+E5/&#10;9uo/s/8A6gHgb/wnP/t1H/Ch/XKHunQf8Ip4w/589D/8Gc3/AMj1TstG8VX11qNvFY6MHsLgW8pb&#10;UpcFjFHLlf3HTbIo5xyD9Tl/2f8A9QDwN/4Tn/26q9von2ee7l/sjwbL9plEuyXw/uWLCKm1B53y&#10;r8m7H95mPej/AIUP65Q906j/AIRTxh/z56H/AODOb/5Ho/4RTxh/z56H/wCDOb/5Hrn/AOz/APqA&#10;eBv/AAnP/t1H9n/9QDwN/wCE5/8AbqP+FD+uUPdOg/4RTxh/z56H/wCDOb/5Ho/4RTxh/wA+eh/+&#10;DOb/AOR65/8As/8A6gHgb/wnP/t1H9n/APUA8Df+E5/9uo/4UP65Q906D/hFPGH/AD56H/4M5v8A&#10;5Ho/4RTxh/z56H/4M5v/AJHrn/7P/wCoB4G/8Jz/AO3Uf2f/ANQDwN/4Tn/26j/hQ/rlD3TUvdG8&#10;VWN1p1vLY6MXv7g28RXUpcBhFJLlv3HTbGw4zyR9Rc/4RTxh/wA+eh/+DOb/AOR65e40T7RPaS/2&#10;R4Ni+zSmXZF4f2rLlGTa4875l+fdj+8qntVj+z/+oB4G/wDCc/8At1H/AAof1yh7p0H/AAinjD/n&#10;z0P/AMGc3/yPR/winjD/AJ89D/8ABnN/8j1oeDvDfhvXPDUN9f8AhPw59qM9xC5g0uNEPlzPGCFO&#10;4jIQHqa3f+EE8H/9Cpof/guh/wDia5HjsQnZy/BFcqOS/wCEU8Yf8+eh/wDgzm/+R6P+EU8Yf8+e&#10;h/8Agzm/+R663/hBPB//AEKmh/8Aguh/+Jo/4QTwf/0Kmh/+C6H/AOJpfX8R/N+C/wAg5Ucl/wAI&#10;p4w/589D/wDBnN/8j1T1bRvFWjaNfapcWOjNBZW8lxIsepSliqKWIGYAM4HqK7n/AIQTwf8A9Cpo&#10;f/guh/8Aiaw/Gngvwra+BfENxb+GtGhni0y5eOSOwiVkYRMQQQuQQec0fX8R/N+C/wAg5UZ3/CKe&#10;MP8Anz0P/wAGc3/yPR/winjD/nz0P/wZzf8AyPXW/wDCCeD/APoVND/8F0P/AMTR/wAIJ4P/AOhU&#10;0P8A8F0P/wATR9fxH834L/IOVDvB2kXmh+GobG/MH2oT3EziBy6DzJnkADFVJwHA6Ct6uf8A+EE8&#10;H/8AQqaH/wCC6H/4mj/hBPB//QqaH/4Lof8A4muVu7uyjoKK5/8A4QTwf/0Kmh/+C6H/AOJo/wCE&#10;E8H/APQqaH/4Lof/AImkB0Fc/wCHv+Q54s/7Csf/AKRWtH/CCeD/APoVND/8F0P/AMTWHoXgvwrN&#10;rHidJfDWjOkOpokStYREIv2S3bC/LwNzMcDuSe9AHeUVz/8Awgng/wD6FTQ//BdD/wDE0f8ACCeD&#10;/wDoVND/APBdD/8AE0AdBRXP/wDCCeD/APoVND/8F0P/AMTR/wAIJ4P/AOhU0P8A8F0P/wATQB0F&#10;Fc//AMIJ4P8A+hU0P/wXQ/8AxNH/AAgng/8A6FTQ/wDwXQ//ABNAB4h/5DnhP/sKyf8ApFdV0FcX&#10;qHhrQdG8SeFbjS9E02xnbU5EaS1tUiYr9juTglQDjIBx7Cu0oAK5+z/5KHrP/YKsP/Rt3XQVz9n/&#10;AMlD1n/sFWH/AKNu6AOgooooA5/xl/yA7b/sK6b/AOlsNdBXP+Mv+QHbf9hXTf8A0throKACiiig&#10;AooooAz9T0LR9b8r+1tKsb/yc+X9rt0l2ZxnG4HGcDp6CrE1hZ3F5bXk1pBJdWu77PM8YLxbhhtr&#10;Hlcjg461YooAz4ND0u3lhljsIDNBLPNDK6b3ieZi0pVjkruLHOD7dOKw/iPqcFj4F1yCaO7Z7nTL&#10;pIzDaSyqD5RHzsikIORyxA6+hx1lc/47/wCSeeJf+wVdf+imoA4n+ydH/wCg745/8ED/APyFR/ZO&#10;j/8AQd8c/wDggf8A+Qq9Worb6xW/nf3sVkeU/wBk6P8A9B3xz/4IH/8AkKj+ydH/AOg745/8ED//&#10;ACFXq1FH1it/O/vYWR5T/ZOj/wDQd8c/+CB//kKj+ydH/wCg745/8ED/APyFXq1FH1it/O/vYWR5&#10;T/ZOj/8AQd8c/wDggf8A+Qqz9OtbC5vtWin1zxkI7W7WKDytDYsUMMTneBaHDbnbggfLtOMEE+zV&#10;z/h7/kOeLP8AsKx/+kVrR9Yrfzv72FkcT/ZOj/8AQd8c/wDggf8A+QqP7J0f/oO+Of8AwQP/APIV&#10;erUUfWK387+9hZHlP9k6P/0HfHP/AIIH/wDkKj+ydH/6Dvjn/wAED/8AyFXq1FH1it/O/vYWR5T/&#10;AGTo/wD0HfHP/ggf/wCQqP7J0f8A6Dvjn/wQP/8AIVerUUfWK387+9hZHjOo2thbX2kxQa54yMd1&#10;dtFP5uhsGCCGVxsBtBltyLwAfl3HGASND+ydH/6Dvjn/AMED/wDyFXbeIf8AkOeE/wDsKyf+kV1X&#10;QUfWK387+9hZHGaBq+i+HtGi023TxHOiPJIZZ9Cuy7NJI0jE7YFH3mPQCtP/AITLS/8An11z/wAE&#10;V7/8ZroKKx3Gc/8A8Jlpf/Prrn/givf/AIzR/wAJlpf/AD665/4Ir3/4zXQUUAc//wAJlpf/AD66&#10;5/4Ir3/4zWH408Wadc+BfEMCW2sh5NMuUUyaLeIoJiYcs0QCj3JAHeu8rn/Hf/JPPEv/AGCrr/0U&#10;1AB/wmWl/wDPrrn/AIIr3/4zR/wmWl/8+uuf+CK9/wDjNdBRQBz/APwmWl/8+uuf+CK9/wDjNH/C&#10;ZaX/AM+uuf8Agivf/jNdBRQBz/8AwmWl/wDPrrn/AIIr3/4zR/wmWl/8+uuf+CK9/wDjNdBRQBz/&#10;APwmWl/8+uuf+CK9/wDjNYeheLNOi1jxO7W2skS6mjrt0W8YgfZLdfmAiypyp4ODjB6EE95XP+Hv&#10;+Q54s/7Csf8A6RWtAB/wmWl/8+uuf+CK9/8AjNH/AAmWl/8APrrn/givf/jNdBRQBz//AAmWl/8A&#10;Prrn/givf/jNH/CZaX/z665/4Ir3/wCM10FFAHP/APCZaX/z665/4Ir3/wCM0f8ACZaX/wA+uuf+&#10;CK9/+M10FFAHF6hr9nqviTwrBbw6kjrqcjk3Wm3FuuPsdyOGkRQTz0znr6Gu0rn/ABD/AMhzwn/2&#10;FZP/AEiuq6CgArn7P/koes/9gqw/9G3ddBXP2f8AyUPWf+wVYf8Ao27oA6CiiigDn/GX/IDtv+wr&#10;pv8A6Ww10Fc/4y/5Adt/2FdN/wDS2GugoAKKKKACiiigArD1LxTZad4l03w/5clxqF+jSLHFLEpj&#10;jUgF2DupI5YgKGJCPgfKa3Kw9V8PtqepQz/ao4rcvbvcR/Z1Mkhgl86LbJkFRv8AvBg4I+7sJLEA&#10;k1XXjpWo2Vq+lX1xHdyxwpcQGEorsSMFTIJDtALttU4UE9AcZfxHsp7nwLrksOp3dokOmXTSRQrE&#10;VnHlH5X3oxA4I+UqeTz0xqReH4oNR0ydLid7ewinVIbmV52MkhTEnmSMW3KokUE5O2VgCBwa/jv/&#10;AJJ54l/7BV1/6KagDif+Em1D/n88c/8AfrR/8KP+Em1D/n88c/8AfrR/8Ks/8Ip4w/589D/8Gc3/&#10;AMj0f8Ip4w/589D/APBnN/8AI9ej7PBfzv8Ar5EXkVv+Em1D/n88c/8AfrR/8KP+Em1D/n88c/8A&#10;frR/8Ks/8Ip4w/589D/8Gc3/AMj0f8Ip4w/589D/APBnN/8AI9Hs8F/O/wCvkF5Fb/hJtQ/5/PHP&#10;/frR/wDCj/hJtQ/5/PHP/frR/wDCrP8AwinjD/nz0P8A8Gc3/wAj0f8ACKeMP+fPQ/8AwZzf/I9H&#10;s8F/O/6+QXkVv+Em1D/n88c/9+tH/wAKz9O1nU7S+1aZ5/GSLd3azIYk0ks4EMUeXyMBsoR8vG0L&#10;3zWz/wAIp4w/589D/wDBnN/8j1TstG8VX11qNvFY6MHsLgW8pbUpcFjFHLlf3HTbIo5xyD9SezwX&#10;87/r5BeQ/wD4SbUP+fzxz/360f8Awo/4SbUP+fzxz/360f8Awqz/AMIp4w/589D/APBnN/8AI9H/&#10;AAinjD/nz0P/AMGc3/yPR7PBfzv+vkF5Fb/hJtQ/5/PHP/frR/8ACj/hJtQ/5/PHP/frR/8ACrP/&#10;AAinjD/nz0P/AMGc3/yPR/winjD/AJ89D/8ABnN/8j0ezwX87/r5BeRtaBBe+IdGi1K38V+I4Ed5&#10;IzFPBYB1aORo2B2wMPvKehNaf/CPap/0Oeuf9+bL/wCR6d4O0i80Pw1DY35g+1Ce4mcQOXQeZM8g&#10;AYqpOA4HQVvV57tfQs4PXdC1FNY8MK3izWZC+puqs0VnmM/ZLg7lxABnAI5yMMeM4I3P+Ee1T/oc&#10;9c/782X/AMj0eIf+Q54T/wCwrJ/6RXVdBSA5/wD4R7VP+hz1z/vzZf8AyPR/wj2qf9Dnrn/fmy/+&#10;R66CigDn/wDhHtU/6HPXP+/Nl/8AI9H/AAj2qf8AQ565/wB+bL/5HroKKAOf/wCEe1T/AKHPXP8A&#10;vzZf/I9YfjTQtRh8C+IZX8WazOiaZcs0UkVmFcCJvlO2AHB6cEH0IrvK5/x3/wAk88S/9gq6/wDR&#10;TUAH/CPap/0Oeuf9+bL/AOR6P+Ee1T/oc9c/782X/wAj10FFAHP/APCPap/0Oeuf9+bL/wCR6P8A&#10;hHtU/wChz1z/AL82X/yPXQUUAc//AMI9qn/Q565/35sv/kej/hHtU/6HPXP+/Nl/8j10FFAHP/8A&#10;CPap/wBDnrn/AH5sv/kesPQtC1F9Y8TqvizWYymporMsVnmQ/ZLc7mzARnBA4wMKOM5J7yuf8Pf8&#10;hzxZ/wBhWP8A9IrWgA/4R7VP+hz1z/vzZf8AyPR/wj2qf9Dnrn/fmy/+R66CigDn/wDhHtU/6HPX&#10;P+/Nl/8AI9H/AAj2qf8AQ565/wB+bL/5HroKKAOf/wCEe1T/AKHPXP8AvzZf/I9H/CPap/0Oeuf9&#10;+bL/AOR66CigDi9Q0q8sfEnhWW48QalqCHU5FEV1HbqoP2O5+YeXEhzxjrjk8dMdpXP+If8AkOeE&#10;/wDsKyf+kV1XQUAFc/Z/8lD1n/sFWH/o27roK5+z/wCSh6z/ANgqw/8ARt3QB0FFFFAHP+Mv+QHb&#10;f9hXTf8A0throK5/xl/yA7b/ALCum/8ApbDXQUAFFFFABRRVexv7PU7OO8sLuC7tZM7JoJBIjYJB&#10;ww4OCCPwoAsUVT03VtN1m3a40vULS+gVyjSWsyyqGwDglSRnBBx7ihdW01nskXULQvfoXs1Ey5uF&#10;ChiY+fnAUg5GeDmgC5XJ/EfSdN1DwLrlxe6faXM9ppl09tJNCrtC3lE5QkZU5UHI9B6V0F5q2m6f&#10;cWtve6haW092+y2jmmVGmbIGEBOWOWAwPUetc/8AEe9ntvAuuRQ6Zd3aTaZdLJLC0QWAeUfmfe6k&#10;jkn5Qx4PHTIB59/Z/wD1APA3/hOf/bqP7P8A+oB4G/8ACc/+3Vr/APCM6h/z5+Of+/uj/wCNH/CM&#10;6h/z5+Of+/uj/wCNej7TBfyP+vmRaRkf2f8A9QDwN/4Tn/26j+z/APqAeBv/AAnP/t1a/wDwjOof&#10;8+fjn/v7o/8AjR/wjOof8+fjn/v7o/8AjR7TBfyP+vmFpGR/Z/8A1APA3/hOf/bqP7P/AOoB4G/8&#10;Jz/7dWv/AMIzqH/Pn45/7+6P/jR/wjOof8+fjn/v7o/+NHtMF/I/6+YWkZH9n/8AUA8Df+E5/wDb&#10;qr2+ifZ57uX+yPBsv2mUS7JfD+5YsIqbUHnfKvybsf3mY963/wDhGdQ/58/HP/f3R/8AGs/TtG1O&#10;7vtWheDxk62l2sKCJ9JDIDDFJh8nBbLk/LxtK980e0wX8j/r5haRB/Z//UA8Df8AhOf/AG6j+z/+&#10;oB4G/wDCc/8At1a//CM6h/z5+Of+/uj/AONH/CM6h/z5+Of+/uj/AONHtMF/I/6+YWkZH9n/APUA&#10;8Df+E5/9uo/s/wD6gHgb/wAJz/7dWv8A8IzqH/Pn45/7+6P/AI0f8IzqH/Pn45/7+6P/AI0e0wX8&#10;j/r5haRkf2f/ANQDwN/4Tn/26u58NeFvCus+FdI1S48JeH1nvbKG4kWPTYgoZ0DEDIJxk+prnf8A&#10;hGdQ/wCfPxz/AN/dH/xrqtJ1C+0bRrHS7fwf4gaCyt47eNpJ7EsVRQoJxcAZwPQVz4iVCVvYprv/&#10;AFdlK/Uz9d8F+FYdY8MJF4a0ZEm1N0lVbCIB1+yXDYb5eRuVTg9wD2rc/wCEE8H/APQqaH/4Lof/&#10;AImsPXdd1F9Y8MM3hPWYympuyq0tnmQ/ZLgbVxORnBJ5wMKec4B3P+Eh1T/oTNc/7/WX/wAkVzDD&#10;/hBPB/8A0Kmh/wDguh/+Jo/4QTwf/wBCpof/AILof/iaP+Eh1T/oTNc/7/WX/wAkUf8ACQ6p/wBC&#10;Zrn/AH+sv/kigA/4QTwf/wBCpof/AILof/iaP+EE8H/9Cpof/guh/wDiaP8AhIdU/wChM1z/AL/W&#10;X/yRR/wkOqf9CZrn/f6y/wDkigA/4QTwf/0Kmh/+C6H/AOJrD8aeC/Ctr4F8Q3Fv4a0aGeLTLl45&#10;I7CJWRhExBBC5BB5zW5/wkOqf9CZrn/f6y/+SKw/Gmu6jN4F8QxP4T1mBH0y5VpZJbMqgMTfMds5&#10;OB14BPoDQBuf8IJ4P/6FTQ//AAXQ/wDxNH/CCeD/APoVND/8F0P/AMTR/wAJDqn/AEJmuf8Af6y/&#10;+SKP+Eh1T/oTNc/7/WX/AMkUAH/CCeD/APoVND/8F0P/AMTR/wAIJ4P/AOhU0P8A8F0P/wATR/wk&#10;Oqf9CZrn/f6y/wDkij/hIdU/6EzXP+/1l/8AJFAB/wAIJ4P/AOhU0P8A8F0P/wATR/wgng//AKFT&#10;Q/8AwXQ//E0f8JDqn/Qma5/3+sv/AJIo/wCEh1T/AKEzXP8Av9Zf/JFAB/wgng//AKFTQ/8AwXQ/&#10;/E1h6F4L8Kzax4nSXw1ozpDqaJErWERCL9kt2wvy8DczHA7knvW5/wAJDqn/AEJmuf8Af6y/+SKw&#10;9C13UU1jxOy+E9ZkL6mjMqy2eYz9ktxtbM4GcAHjIww5zkAA3P8AhBPB/wD0Kmh/+C6H/wCJo/4Q&#10;Twf/ANCpof8A4Lof/iaP+Eh1T/oTNc/7/WX/AMkUf8JDqn/Qma5/3+sv/kigA/4QTwf/ANCpof8A&#10;4Lof/iaP+EE8H/8AQqaH/wCC6H/4mj/hIdU/6EzXP+/1l/8AJFH/AAkOqf8AQma5/wB/rL/5IoAP&#10;+EE8H/8AQqaH/wCC6H/4mj/hBPB//QqaH/4Lof8A4mj/AISHVP8AoTNc/wC/1l/8kUf8JDqn/Qma&#10;5/3+sv8A5IoAy9Q8NaDo3iTwrcaXomm2M7anIjSWtqkTFfsdycEqAcZAOPYV2lcXqGq3l94k8KxX&#10;Hh/UtPQanIwlupLdlJ+x3Pyjy5XOec9McHnpntKACufs/wDkoes/9gqw/wDRt3XQVz9n/wAlD1n/&#10;ALBVh/6Nu6AOgooooA5/xl/yA7b/ALCum/8ApbDXQVz/AIy/5Adt/wBhXTf/AEthroKACiiigDP1&#10;2xfU/D2p2EUcEkl1aSwqlwzCNiyEAOU+YKc87ecdOa5uys9Th0PUrae31Jb3WriVI52ljS4jP2UK&#10;sk8kIaOI5h2q0akAGLKly1dpRQByfh3Rb6DTTp8sEdtoO94o9K1BftMyW3lIgiMgkZQN4lbBMg2M&#10;q/LjA5/T/DWuQxaRYSaZIoGmaHHNcedEY4JLOd5ZUbDbiSMBSqsCTyQMkemUUAcXf2N9qfiiz1ix&#10;stSgnjcWqTzXOyKCKO5b7RugJ5E0ajYwD5xGSI9oY6njv/knniX/ALBV1/6Kaugrk/iPZT3PgXXJ&#10;YdTu7RIdMumkihWIrOPKPyvvRiBwR8pU8nnpgA8z/sTRP+hOuv8Awm5//jNH9iaJ/wBCddf+E3P/&#10;APGa6L/hJtQ/5/PHP/frR/8ACj/hJtQ/5/PHP/frR/8ACvU9viP+fS/8BZFl3Od/sTRP+hOuv/Cb&#10;n/8AjNH9iaJ/0J11/wCE3P8A/Ga6L/hJtQ/5/PHP/frR/wDCj/hJtQ/5/PHP/frR/wDCj2+I/wCf&#10;S/8AAWFl3Od/sTRP+hOuv/Cbn/8AjNH9iaJ/0J11/wCE3P8A/Ga6L/hJtQ/5/PHP/frR/wDCj/hJ&#10;tQ/5/PHP/frR/wDCj2+I/wCfS/8AAWFl3Od/sTRP+hOuv/Cbn/8AjNRx6Z4emeZIvCczvC+yVV8O&#10;zEo20Nhv3XB2spwexB7103/CTah/z+eOf+/Wj/4Vn6drOp2l9q0zz+MkW7u1mQxJpJZwIYo8vkYD&#10;ZQj5eNoXvmj2+I/59L/wFhZdzN/sTRP+hOuv/Cbn/wDjNH9iaJ/0J11/4Tc//wAZrov+Em1D/n88&#10;c/8AfrR/8KP+Em1D/n88c/8AfrR/8KPb4j/n0v8AwFhZdznf7E0T/oTrr/wm5/8A4zR/Ymif9Cdd&#10;f+E3P/8AGa6L/hJtQ/5/PHP/AH60f/Cj/hJtQ/5/PHP/AH60f/Cj2+I/59L/AMBYWXc53+xNE/6E&#10;66/8Juf/AOM0f2Jon/QnXX/hNz//ABmui/4SbUP+fzxz/wB+tH/wo/4SbUP+fzxz/wB+tH/wo9vi&#10;P+fS/wDAWFl3OZk0zw9C8KS+E5keZ9kSt4dmBdtpbC/uuTtVjgdgT2r1H4cWj2Xge1gazlswLm7Z&#10;IJYGhZEa5lZPkYAqNpBAwOCK4TUdZ1O7vtJmSfxk62l20zmVNJDIDDLHlMDBbLgfNxtLd8Vof8JN&#10;qH/P545/79aP/hWNZ16qSdO3omNWXU9Woryn/hJtQ/5/PHP/AH60f/CrGm67d6hrNlpr6x4ytHvH&#10;aOKWeHSim5Y2kwdiMfuo3auZ0asVdxf3Duj06iuf/wCEe1T/AKHPXP8AvzZf/I9H/CPap/0Oeuf9&#10;+bL/AOR6yGdBXP8Ajv8A5J54l/7BV1/6Kaj/AIR7VP8Aoc9c/wC/Nl/8j1h+NNC1GHwL4hlfxZrM&#10;6JplyzRSRWYVwIm+U7YAcHpwQfQigDvKK5//AIR7VP8Aoc9c/wC/Nl/8j0f8I9qn/Q565/35sv8A&#10;5HoA6Ciuf/4R7VP+hz1z/vzZf/I9H/CPap/0Oeuf9+bL/wCR6AOgorn/APhHtU/6HPXP+/Nl/wDI&#10;9H/CPap/0Oeuf9+bL/5HoA6Cuf8AD3/Ic8Wf9hWP/wBIrWj/AIR7VP8Aoc9c/wC/Nl/8j1h6FoWo&#10;vrHidV8WazGU1NFZlis8yH7Jbnc2YCM4IHGBhRxnJIB3lFc//wAI9qn/AEOeuf8Afmy/+R6P+Ee1&#10;T/oc9c/782X/AMj0AdBRXP8A/CPap/0Oeuf9+bL/AOR6P+Ee1T/oc9c/782X/wAj0AdBRXP/APCP&#10;ap/0Oeuf9+bL/wCR6P8AhHtU/wChz1z/AL82X/yPQAeIf+Q54T/7Csn/AKRXVdBXF6hpV5Y+JPCs&#10;tx4g1LUEOpyKIrqO3VQfsdz8w8uJDnjHXHJ46Y7SgArn7P8A5KHrP/YKsP8A0bd10Fc/Z/8AJQ9Z&#10;/wCwVYf+jbugDoKKKKAOf8Zf8gO2/wCwrpv/AKWw10Fc/wCMv+QHbf8AYV03/wBLYa6CgAoorw/X&#10;f+Ff/wDCQ6n/AGD/AGH/AG/9rl+3/wBveX9j87ed3mef+86+Zj7Nxu27/lxQB7hRWfoX/IvaZ/x4&#10;/wDHpF/yD/8Aj2+4P9V/0z/u+2Kz4bvVJfFuu6eLuAQx6fazWStb5ELu1wrF8MC/MangrwABg5Yg&#10;HQUVzegazc33hDw/JNLI2qanpkcwuDZvJEJTCrFpNgCqMnOCybuimsvTdW1m90nwbdLqW+71G0tp&#10;JbYQJtkBjD3E0pA3BQpATYFAkdA25XAUA7iuf8d/8k88S/8AYKuv/RTVn+IdU1a28V2Cw3P2fRrf&#10;7OLwQTRGaaS4nEUQMbRsRGCp3EMhIclSShBk+I+k6bqHgXXLi90+0uZ7TTLp7aSaFXaFvKJyhIyp&#10;yoOR6D0oA57/AIRTxh/z56H/AODOb/5Ho/4RTxh/z56H/wCDOb/5HrlP+EVtPW1/8E2nf/I1H/CK&#10;2nra/wDgm07/AORq9rlx/dfh/kZ+6dX/AMIp4w/589D/APBnN/8AI9H/AAinjD/nz0P/AMGc3/yP&#10;XKf8Iraetr/4JtO/+RqP+EVtPW1/8E2nf/I1HLj+6/D/ACD3Tq/+EU8Yf8+eh/8Agzm/+R6P+EU8&#10;Yf8APnof/gzm/wDkeuU/4RW09bX/AME2nf8AyNR/witp62v/AIJtO/8Akajlx/dfh/kHunV/8Ip4&#10;w/589D/8Gc3/AMj1TstG8VX11qNvFY6MHsLgW8pbUpcFjFHLlf3HTbIo5xyD9Tgf8Iraetr/AOCb&#10;Tv8A5GqOPwfYxPM6vCTK+9t2lWDAHaF+UG3wowo4GBnJ6kknLj+6/D/IPdOv/wCEU8Yf8+eh/wDg&#10;zm/+R6P+EU8Yf8+eh/8Agzm/+R65T/hFbT1tf/BNp3/yNR/witp62v8A4JtO/wDkajlx/dfh/kHu&#10;nV/8Ip4w/wCfPQ//AAZzf/I9H/CKeMP+fPQ//BnN/wDI9cp/witp62v/AIJtO/8Akaj/AIRW09bX&#10;/wAE2nf/ACNRy4/uvw/yD3Tq/wDhFPGH/Pnof/gzm/8Akej/AIRTxh/z56H/AODOb/5HrlP+EVtP&#10;W1/8E2nf/I1H/CK2nra/+CbTv/kajlx/dfh/kHum/e6N4qsbrTreWx0Yvf3Bt4iupS4DCKSXLfuO&#10;m2Nhxnkj6i5/winjD/nz0P8A8Gc3/wAj1yEng+xleF2eEGJ967dKsFBO0r8wFvhhhjwcjOD1AIk/&#10;4RW09bX/AME2nf8AyNRy4/uvw/yD3Tq/+EU8Yf8APnof/gzm/wDkerOk+E/EkfiXSL6/i0qK1sp3&#10;mcwXkkrtmGSMAKYVHWQHr2ri/wDhFbT1tf8AwTad/wDI1H/CK2nra/8Agm07/wCRqidLGzi4yas/&#10;T/ILxPeKK8H/AOEVtPW1/wDBNp3/AMjUf8Iraetr/wCCbTv/AJGrm/s6v5Fc6PeK5/x3/wAk88S/&#10;9gq6/wDRTV5P/wAIraetr/4JtO/+Rqjn8H2NzbywO8ISRCjGPSrBGAIxwy24Kn3BBHaj+zq/kHOj&#10;3yivB/8AhFbT1tf/AATad/8AI1dr4F8KeHNT8Jw3OoeHtFurkXN1E0z6ZbqXEdxIi5CoFztUdAKx&#10;rYapRSc+o00z0Oiuf/4QTwf/ANCpof8A4Lof/iaP+EE8H/8AQqaH/wCC6H/4mucZ0FFc/wD8IJ4P&#10;/wChU0P/AMF0P/xNH/CCeD/+hU0P/wAF0P8A8TQB0Fc/4e/5Dniz/sKx/wDpFa0f8IJ4P/6FTQ//&#10;AAXQ/wDxNYeheC/Cs2seJ0l8NaM6Q6miRK1hEQi/ZLdsL8vA3MxwO5J70Ad5RXP/APCCeD/+hU0P&#10;/wAF0P8A8TR/wgng/wD6FTQ//BdD/wDE0AdBRXP/APCCeD/+hU0P/wAF0P8A8TR/wgng/wD6FTQ/&#10;/BdD/wDE0AdBRXP/APCCeD/+hU0P/wAF0P8A8TR/wgng/wD6FTQ//BdD/wDE0AHiH/kOeE/+wrJ/&#10;6RXVdBXF6h4a0HRvEnhW40vRNNsZ21ORGktbVImK/Y7k4JUA4yAcewrtKACufs/+Sh6z/wBgqw/9&#10;G3ddBXP2f/JQ9Z/7BVh/6Nu6AOgooooA5/xl/wAgO2/7Cum/+lsNdBXP+Mv+QHbf9hXTf/S2Gugo&#10;AK5NfEMtsmo2mrDWYbxriZYmstImnSGLcViaN0idGJQI53FsMzAgAbF6yigCnpMl9No1jLqkMcGo&#10;PbxtdRRnKpKVG9RyeA2R1P1NWBBCtw9wsUYndFR5Ao3MqklQT1IBZiB23H1qvpt7PfW7S3GmXenu&#10;HKiK6aJmIwPmHlu4xzjrng8dM3KAI4IIbW3it7eKOGCJAkccahVRQMAADgADjFZ7+GtBkuLS4fRN&#10;NaeyREtZGtULQKhygQ4yoU8gDGO1alFAGfBoel28sMsdhAZoJZ5oZXTe8TzMWlKscldxY5wfbpxW&#10;H8R5NSTwLri2VpaTQNpl0Ll5rlomjXyjyiiNg5xngleg5546yuf8d/8AJPPEv/YKuv8A0U1AHmn/&#10;ABTX/Pz4Z/8ADg3f/wARR/xTX/Pz4Z/8ODd//EVY+2Sf9AnXP/BNd/8Axuj7ZJ/0Cdc/8E13/wDG&#10;69T6tD/n8v6+ZF/Ir/8AFNf8/Phn/wAODd//ABFH/FNf8/Phn/w4N3/8RVj7ZJ/0Cdc/8E13/wDG&#10;6Ptkn/QJ1z/wTXf/AMbo+rQ/5/L+vmF/Ir/8U1/z8+Gf/Dg3f/xFH/FNf8/Phn/w4N3/APEVY+2S&#10;f9AnXP8AwTXf/wAbo+2Sf9AnXP8AwTXf/wAbo+rQ/wCfy/r5hfyK/wDxTX/Pz4Z/8ODd/wDxFZ+n&#10;S6HJfass93oBjju1WAS+OrqNVTyYiQjBf3i7ix3HHzFl6KK2Ptkn/QJ1z/wTXf8A8bqOPU1meZIt&#10;P1l3hfZKq6RdEo20Nhv3fB2spwexB70fVof8/l/XzC/kR/8AFNf8/Phn/wAODd//ABFH/FNf8/Ph&#10;n/w4N3/8RVj7ZJ/0Cdc/8E13/wDG6Ptkn/QJ1z/wTXf/AMbo+rQ/5/L+vmF/Ir/8U1/z8+Gf/Dg3&#10;f/xFH/FNf8/Phn/w4N3/APEVY+2Sf9AnXP8AwTXf/wAbo+2Sf9AnXP8AwTXf/wAbo+rQ/wCfy/r5&#10;hfyK/wDxTX/Pz4Z/8ODd/wDxFH/FNf8APz4Z/wDDg3f/AMRVj7ZJ/wBAnXP/AATXf/xuj7ZJ/wBA&#10;nXP/AATXf/xuj6tD/n8v6+YX8jH1GXQ477SVgu9AEcl2yziLx1dSKyeTKQHYr+7XcFO4Z+YKvRjW&#10;h/xTX/Pz4Z/8ODd//EVJJqawvCkun6yjzPsiVtIugXbaWwv7vk7VY4HYE9qk+2Sf9AnXP/BNd/8A&#10;xuj6tD/n8v6+YX8iv/xTX/Pz4Z/8ODd//EUf8U1/z8+Gf/Dg3f8A8RVj7ZJ/0Cdc/wDBNd//ABuj&#10;7ZJ/0Cdc/wDBNd//ABuj6tD/AJ/L+vmF/Ir/APFNf8/Phn/w4N3/APEUf8U1/wA/Phn/AMODd/8A&#10;xFWPtkn/AECdc/8ABNd//G6Ptkn/AECdc/8ABNd//G6Pq0P+fy/r5hfyK/8AxTX/AD8+Gf8Aw4N3&#10;/wDEVn67LocHh7U5bO70BLpLSVoWt/HV1NIHCEqUjKgO2cYUnk8VsfbJP+gTrn/gmu//AI3Uc+pr&#10;a28txcafrMMESF5JJNIulVFAySSY8AAc5o+rQ/5/L+vmF/Ij/wCKa/5+fDP/AIcG7/8AiK3tJ8YW&#10;Wh6bHp+n3PgmO2jZ2VX8XNIcsxdiWaAsSWYnk96yftkn/QJ1z/wTXf8A8bo+2Sf9AnXP/BNd/wDx&#10;uk8LTe9Zf18w5n2Oj/4WP/0/eBv/AAqv/uej/hY//T94G/8ACq/+565z7ZJ/0Cdc/wDBNd//ABuj&#10;7ZJ/0Cdc/wDBNd//ABup+pUf+fq/D/MOZ9jo/wDhY/8A0/eBv/Cq/wDuej/hY/8A0/eBv/Cq/wDu&#10;euc+2Sf9AnXP/BNd/wDxuj7ZJ/0Cdc/8E13/APG6PqVH/n6vw/zDmfY6P/hY/wD0/eBv/Cq/+56j&#10;8Kazr2pXniO80ux8P3sEupqWli1p2j3C1t1wjLbkMMAZPHORjjJwPtkn/QJ1z/wTXf8A8brqvhm5&#10;ktvELGKeInVR8k8LxOP9Ft+quAw/Ee9Y18PCnG8ZqX9eo02+hs/bPGH/AEAtD/8ABzN/8i0fbPGH&#10;/QC0P/wczf8AyLXQUVyFHP8A2zxh/wBALQ//AAczf/ItH2zxh/0AtD/8HM3/AMi10FFAHP8A2zxh&#10;/wBALQ//AAczf/ItH2zxh/0AtD/8HM3/AMi10FFAHF6hPr0viTwquqabpttB/achV7XUHnYt9jue&#10;CrQoAMZ5z2HHPHaVz/iH/kOeE/8AsKyf+kV1XQUAFc/Z/wDJQ9Z/7BVh/wCjbuugrn7P/koes/8A&#10;YKsP/Rt3QB0FFFFAHP8AjL/kB23/AGFdN/8AS2Gugrn/ABl/yA7b/sK6b/6Ww10FABXm99pF9c3U&#10;9/qt14jihEt9bXP9m3Vyrx7pVNpLHFEdrKsOAdit8zjepKyFfSK831X+zf8AhMk3f8Jl9h8q6+1/&#10;Z/7V8v7R5kXl7NnG3HnY2fJj/gNAHcaEt4nh7TF1GLyr4WkQuI/MMmyTYNw3FmLYOeSzE9cnrWhV&#10;ew8r+zrbyPP8nyk2faN/mbcDG/zPn3Y67vmz15qxQBy+s+Mf7Hl16OTTJ3bTLS2mgCtuN7JO0iRx&#10;oqBiMugTJGcseMAE6ml6rNf+H11E20bzlHJtrSUvllJGwGRYyHyMEOF2tkHGCaLnQ4bi9vbxbq7g&#10;uLq3ggMkEgUx+U8joy8dd0hyGyrAAEEZBNL8PabpJWaG2je8COr3siKZ5N8hlfLADhpGZ9owoJ4A&#10;GBQBjx+K9SuLLwzfW+k2jW+tpbkK18yyxtIhkcKvlFWCRqz5LLu2kAZwCfEeynufAuuSw6nd2iQ6&#10;ZdNJFCsRWceUflfejEDgj5Sp5PPTGppvhuz0v+yPIknb+ytPbT4N7A7oz5WS2AMt+5XkYHJ46Yy/&#10;iPq2m6f4F1y3vdQtLae70y6S2jmmVGmbyiMICcscsBgeo9aAOK/t3xn/ANBC6/8ABja//K+j+3fG&#10;f/QQuv8AwY2v/wAr6p/2h/1H/A3/AIUf/wBpo/tD/qP+Bv8Awo//ALTXqcuA7v8AH/Ij3i5/bvjP&#10;/oIXX/gxtf8A5X0f274z/wCghdf+DG1/+V9U/wC0P+o/4G/8KP8A+00f2h/1H/A3/hR//aaOXAd3&#10;+P8AkHvFz+3fGf8A0ELr/wAGNr/8r6P7d8Z/9BC6/wDBja//ACvqn/aH/Uf8Df8AhR//AGmj+0P+&#10;o/4G/wDCj/8AtNHLgO7/AB/yD3i5/bvjP/oIXX/gxtf/AJX1Tsr3xhZ3WozrfzZvbgTttv7cHIij&#10;j+bNgQTiMdAoxjjOWJ/aH/Uf8Df+FH/9pqvb639onu4v7X8GxfZpRFvl8QbVlyivuQ+T8y/Ptz/e&#10;Vh2o5cB3f4/5B7xqf274z/6CF1/4MbX/AOV9H9u+M/8AoIXX/gxtf/lfVP8AtD/qP+Bv/Cj/APtN&#10;H9of9R/wN/4Uf/2mjlwHd/j/AJB7xc/t3xn/ANBC6/8ABja//K+j+3fGf/QQuv8AwY2v/wAr6p/2&#10;h/1H/A3/AIUf/wBpo/tD/qP+Bv8Awo//ALTRy4Du/wAf8g94uf274z/6CF1/4MbX/wCV9H9u+M/+&#10;ghdf+DG1/wDlfVP+0P8AqP8Agb/wo/8A7TR/aH/Uf8Df+FH/APaaOXAd3+P+Qe8F7e+MLy606dr+&#10;bNlcGdd1/bk5MUkfy4sAAcSHqGGM8Zwwuf274z/6CF1/4MbX/wCV9Zdxrf2ee0i/tfwbL9plMW+L&#10;xBuWLCM+5z5Pyr8m3P8AeZR3qx/aH/Uf8Df+FH/9po5cB3f4/wCQe8XP7d8Z/wDQQuv/AAY2v/yv&#10;o/t3xn/0ELr/AMGNr/8AK+qf9of9R/wN/wCFH/8AaaP7Q/6j/gb/AMKP/wC00cuA7v8AH/IPeLn9&#10;u+M/+ghdf+DG1/8AlfR/bvjP/oIXX/gxtf8A5X1T/tD/AKj/AIG/8KP/AO00f2h/1H/A3/hR/wD2&#10;mjlwHd/j/kHvFz+3fGf/AEELr/wY2v8A8r6p6te+MNV0a+057+Ypd28kDeZf25XDKV5C2CkjnswP&#10;oR1o/tD/AKj/AIG/8KP/AO01Xv8AW/sOnXN5/a/g248iJ5fJt/EG+STaCdqL5PLHGAO5o5cB3f4/&#10;5B7xqf274z/6CF1/4MbX/wCV9H9u+M/+ghdf+DG1/wDlfVP+0P8AqP8Agb/wo/8A7TR/aH/Uf8Df&#10;+FH/APaaOXAd3+P+Qe8XP7d8Z/8AQQuv/Bja/wDyvo/t3xn/ANBC6/8ABja//K+qf9of9R/wN/4U&#10;f/2mj+0P+o/4G/8ACj/+00cuA7v8f8g94uf274z/AOghdf8Agxtf/lfR/bvjP/oIXX/gxtf/AJX1&#10;T/tD/qP+Bv8Awo//ALTR/aH/AFH/AAN/4Uf/ANpo5cB3f4/5B7xc/t3xn/0ELr/wY2v/AMr6p2V7&#10;4ws7rUZ1v5s3twJ2239uDkRRx/NmwIJxGOgUYxxnLE/tD/qP+Bv/AAo//tNV7fW/tE93F/a/g2L7&#10;NKIt8viDasuUV9yHyfmX59uf7ysO1HLgO7/H/IPeO98Lw6x4h0CLUpfFGtWsjSzRPCgspApjleM4&#10;b7KuQdmeg61sf8I9qn/Q565/35sv/kesLwd4k8N6H4ahsb/xZ4c+1Ce4mcQapG6DzJnkADHaTgOB&#10;0Fbv/Cd+D/8Aoa9D/wDBjD/8VXmStd22LD/hHtU/6HPXP+/Nl/8AI9H/AAj2qf8AQ565/wB+bL/5&#10;Ho/4Tvwf/wBDXof/AIMYf/iqP+E78H/9DXof/gxh/wDiqQB/wj2qf9Dnrn/fmy/+R6P+Ee1T/oc9&#10;c/782X/yPR/wnfg//oa9D/8ABjD/APFUf8J34P8A+hr0P/wYw/8AxVAGXqGlXlj4k8Ky3HiDUtQQ&#10;6nIoiuo7dVB+x3PzDy4kOeMdccnjpjtK4vUPEug6z4k8K2+l63pt9OupyO0drdJKwX7HcjJCknGS&#10;Bn3FdpQAVz9n/wAlD1n/ALBVh/6Nu66Cufs/+Sh6z/2CrD/0bd0AdBRRRQBz/jL/AJAdt/2FdN/9&#10;LYa6Cuf8Zf8AIDtv+wrpv/pbDXQUAFeX64ltZa5e3sD+MtRV5W8/T0bVIkjI6m2eNdhyQ3yMdh3L&#10;teNRhu88Sw31z4V1eDSzINQkspktTHJsYSlCEw2RtO7HORiuLtr3Tb6W8m1lPGQujdy7HtoNVhie&#10;EsTFtSIKF2oVQ5UEsjH5s7mAPQLDyv7OtvI8/wAnyk2faN/mbcDG/wAz592Ou75s9easVn6F/aP/&#10;AAj2mf2v/wAhP7JF9s+7/rtg3/d+X72enHpWhQAUVlz+I9It7i/t3vozPp6RNcxoC7R+aSI1wASX&#10;YjAQZY5XA+Zcyf23p39j/wBq/aP9E6btjb927Z5ezG7zN/ybMbt3y43cUAaFc/47/wCSeeJf+wVd&#10;f+imq5H4j0iV9NjW+j83UnkS1iIId2jVmkBUjKlNpDBgNp+U4JArH+I8mpJ4F1xbK0tJoG0y6Fy8&#10;1y0TRr5R5RRGwc4zwSvQc88AHJ/2j4l/6GzUv/Ae0/8AjFH9o+Jf+hs1L/wHtP8A4xVf7Z4P/wCg&#10;F8Kv/BzD/wDItH2zwf8A9AL4Vf8Ag5h/+Ra7vrND/n0vv/4BNn3LH9o+Jf8AobNS/wDAe0/+MUf2&#10;j4l/6GzUv/Ae0/8AjFV/tng//oBfCr/wcw//ACLR9s8H/wDQC+FX/g5h/wDkWj6zQ/59L7/+AFn3&#10;LH9o+Jf+hs1L/wAB7T/4xR/aPiX/AKGzUv8AwHtP/jFV/tng/wD6AXwq/wDBzD/8i0fbPB//AEAv&#10;hV/4OYf/AJFo+s0P+fS+/wD4AWfcsf2j4l/6GzUv/Ae0/wDjFV7d9ctJ7uaDxRqSSXcomnPkWp3u&#10;EWMHmHj5UUcenrmj7Z4P/wCgF8Kv/BzD/wDItZelXXhUajrhl0b4ashvVMQn1aJUVfs8PER+zHcm&#10;7ccjHzFxjjJPrND/AJ9L7/8AgBZ9zc/tHxL/ANDZqX/gPaf/ABij+0fEv/Q2al/4D2n/AMYqv9s8&#10;H/8AQC+FX/g5h/8AkWj7Z4P/AOgF8Kv/AAcw/wDyLR9Zof8APpff/wAALPuWP7R8S/8AQ2al/wCA&#10;9p/8Yo/tHxL/ANDZqX/gPaf/ABiq/wBs8H/9AL4Vf+DmH/5Fo+2eD/8AoBfCr/wcw/8AyLR9Zof8&#10;+l9//ACz7lj+0fEv/Q2al/4D2n/xij+0fEv/AENmpf8AgPaf/GKr/bPB/wD0AvhV/wCDmH/5Fo+2&#10;eD/+gF8Kv/BzD/8AItH1mh/z6X3/APACz7nUWl9canpPw3v7yTzLq6ljmmfaBudtOuCxwOBkk9K7&#10;ivI9S8bQpeeGY7efwVFBZXpMcdt4iBjjUWs6ANiACNAGwDg87Vxzkbn/AAsf/p+8Df8AhVf/AHPX&#10;CUegUV5//wALH/6fvA3/AIVX/wBz1JB4/muriK3t7nwVNPK4SOOPxQWZ2JwAALfJJPGKAO8orn/t&#10;njD/AKAWh/8Ag5m/+RaPtnjD/oBaH/4OZv8A5FoA6Cuf8d/8k88S/wDYKuv/AEU1H2zxh/0AtD/8&#10;HM3/AMi1h+NLrxU3gXxCtxo2jRwHTLkSPHq0rsq+U2SFNsATjtkZ9RQB3lFc/wDbPGH/AEAtD/8A&#10;BzN/8i0fbPGH/QC0P/wczf8AyLQB0FFc/wDbPGH/AEAtD/8ABzN/8i0fbPGH/QC0P/wczf8AyLQB&#10;0FFc/wDbPGH/AEAtD/8ABzN/8i0fbPGH/QC0P/wczf8AyLQB0Fc/4e/5Dniz/sKx/wDpFa0fbPGH&#10;/QC0P/wczf8AyLWHoV14qGseJzFo2jM51NDKG1aVQrfZLfhT9mO4bdpycckjHGSAd5RXP/bPGH/Q&#10;C0P/AMHM3/yLR9s8Yf8AQC0P/wAHM3/yLQB0FFc/9s8Yf9ALQ/8Awczf/ItH2zxh/wBALQ//AAcz&#10;f/ItAHQUVz/2zxh/0AtD/wDBzN/8i0fbPGH/AEAtD/8ABzN/8i0AHiH/AJDnhP8A7Csn/pFdV0Fc&#10;XqE+vS+JPCq6ppum20H9pyFXtdQedi32O54KtCgAxnnPYcc8dpQAVz9n/wAlD1n/ALBVh/6Nu66C&#10;ufs/+Sh6z/2CrD/0bd0AdBRRRQBz/jL/AJAdt/2FdN/9LYa6Cuf8Zf8AIDtv+wrpv/pbDXQUAFcP&#10;f2FxPqNy3hKwvtOuvNf7Xd+YLK2mfJ3/ALuSKUSSE7T5oh+YDAl4KntJ54bW3luLiWOGCJC8kkjB&#10;VRQMkkngADnNefx+CpoZr0z+DPCOqPNe3NwLu7nIldZJnkUMDbNyFYL949KAOw0o60lxcW+rG0nR&#10;UR4bu1hMKuSWDRmNncgrtU7s4PmAAfKSdSqekvDJo1i9vZSWMDW8ZjtJIhE0C7RhCg4UqOMdsYq5&#10;QBy+teG7zUb/AFa6gkgVri0sktt7EFZreeWYEnBA5dMEhwCMsjAbWj0zQtf0Pw662epR3mqMk7iC&#10;7ZVtfPmnaUyMyRB2K7yONqsB91M/L1lFAHL2Ph68isPDEUiQRSaXdvPcgXBmMuYJ4y+/y03yM0od&#10;iVXJLHk9bHjv/knniX/sFXX/AKKaugrk/iPpkF94F1yeaS7V7bTLp4xDdyxKT5RPzqjAOOBwwI6+&#10;pyAcR9sk/wCgTrn/AIJrv/43R9sk/wCgTrn/AIJrv/43Tvtl3/0Brr/wtNR/+Io+2Xf/AEBrr/wt&#10;NR/+Ir2vrGM/kX9fMztHuN+2Sf8AQJ1z/wAE13/8bo+2Sf8AQJ1z/wAE13/8bp32y7/6A11/4Wmo&#10;/wDxFH2y7/6A11/4Wmo//EUfWMZ/Iv6+YWj3G/bJP+gTrn/gmu//AI3R9sk/6BOuf+Ca7/8AjdO+&#10;2Xf/AEBrr/wtNR/+Io+2Xf8A0Brr/wALTUf/AIij6xjP5F/XzC0e437ZJ/0Cdc/8E13/APG6jj1N&#10;ZnmSLT9Zd4X2SqukXRKNtDYb93wdrKcHsQe9a3h3y9X8QrpN9Zanab7SW5SWDxXfzfceNSpBKY/1&#10;oOcnpWroXhPTpdY8To1zrIEWpoi7davFJH2S3b5iJcscseTk4wOgAGE8wrwfLKKT+f8AmPkRzH2y&#10;T/oE65/4Jrv/AON0fbJP+gTrn/gmu/8A43Xof/CG6X/z9a5/4Pb3/wCPUf8ACG6X/wA/Wuf+D29/&#10;+PVP9p1uy/H/ADDkR559sk/6BOuf+Ca7/wDjdH2yT/oE65/4Jrv/AON16H/whul/8/Wuf+D29/8A&#10;j1H/AAhul/8AP1rn/g9vf/j1H9p1uy/H/MORHnn2yT/oE65/4Jrv/wCN0fbJP+gTrn/gmu//AI3X&#10;of8Awhul/wDP1rn/AIPb3/49R/whul/8/Wuf+D29/wDj1H9p1uy/H/MORHnEmprC8KS6frKPM+yJ&#10;W0i6BdtpbC/u+TtVjgdgT2qT7ZJ/0Cdc/wDBNd//ABuun13wnp0WseGEW51kiXU3Rt2tXjED7JcN&#10;8pMuVOVHIwcZHQkHc/4Q3S/+frXP/B7e/wDx6j+063Zfj/mHIjzz7ZJ/0Cdc/wDBNd//ABumE3N5&#10;e6ZDDpOs7v7Ts3Jk0q5jVVW4jZiWZAAAATkntXo3/CG6X/z9a5/4Pb3/AOPUf8Ibpf8Az9a5/wCD&#10;29/+PVM8xqzi4tLX+u4+RHQUVz//AAhul/8AP1rn/g9vf/j1H/CG6X/z9a5/4Pb3/wCPVwFHQVz/&#10;AI7/AOSeeJf+wVdf+imo/wCEN0v/AJ+tc/8AB7e//Hqw/GnhPTrbwL4hnS51kvHply6iTWrx1JET&#10;HlWlIYexBB70Ad5RXP8A/CG6X/z9a5/4Pb3/AOPUf8Ibpf8Az9a5/wCD29/+PUAdBRXP/wDCG6X/&#10;AM/Wuf8Ag9vf/j1H/CG6X/z9a5/4Pb3/AOPUAdBRXP8A/CG6X/z9a5/4Pb3/AOPUf8Ibpf8Az9a5&#10;/wCD29/+PUAdBXP+Hv8AkOeLP+wrH/6RWtH/AAhul/8AP1rn/g9vf/j1YeheE9Ol1jxOjXOsgRam&#10;iLt1q8UkfZLdvmIlyxyx5OTjA6AAAHeUVz//AAhul/8AP1rn/g9vf/j1H/CG6X/z9a5/4Pb3/wCP&#10;UAdBRXP/APCG6X/z9a5/4Pb3/wCPUf8ACG6X/wA/Wuf+D29/+PUAdBRXP/8ACG6X/wA/Wuf+D29/&#10;+PUf8Ibpf/P1rn/g9vf/AI9QAeIf+Q54T/7Csn/pFdV0FcXqGgWeleJPCs9vNqTu2pyIRdalcXC4&#10;+x3J4WR2APHXGevqa7SgArn7P/koes/9gqw/9G3ddBXP2f8AyUPWf+wVYf8Ao27oA6CiiigDn/GX&#10;/IDtv+wrpv8A6Ww10Fc/4y/5Adt/2FdN/wDS2GugoAx/Fljcan4N1yws4/MurrT7iGFNwG52jYKM&#10;ngZJHWq//CQ6p/0Jmuf9/rL/AOSK6CigCOCRpreKV4ZIHdAzRSFSyEj7p2kjI6cEj0JqSiigAorz&#10;PVtVW61LxLY6P4sjglit/JvJprppfId5VV3SNCDCLeI43qApaQGRsxM1bGl6ireEVivBqVrp6o5k&#10;1eO5aRJEFwU3CR3eZUkQeZv5CRvkSjaGAB2lcn8R9TgsfAuuQTR3bPc6ZdJGYbSWVQfKI+dkUhBy&#10;OWIHX0OOTstdvJNSsbY6rO14n2JrC3FwSZoZL+aOdlGc3MYt41IlcE7AJfkZia7jx3/yTzxL/wBg&#10;q6/9FNQBxP8AZOj/APQd8c/+CB//AJCo/snR/wDoO+Of/BA//wAhV6tRW31it/O/vYrI8p/snR/+&#10;g745/wDBA/8A8hUf2To//Qd8c/8Aggf/AOQq9Woo+sVv5397CyPKf7J0f/oO+Of/AAQP/wDIVH9k&#10;6P8A9B3xz/4IH/8AkKvVqKPrFb+d/ewsjzjQ49D0PWRqn2zxdezrbvbqt1oU4VVdkZiPLtVOcxr1&#10;PrVvQvFmnRax4ndrbWSJdTR126LeMQPsluvzARZU5U8HBxg9CCe8rn/D3/Ic8Wf9hWP/ANIrWspS&#10;cneTuxh/wmWl/wDPrrn/AIIr3/4zR/wmWl/8+uuf+CK9/wDjNdBRSA5//hMtL/59dc/8EV7/APGa&#10;P+Ey0v8A59dc/wDBFe//ABmugooA5/8A4TLS/wDn11z/AMEV7/8AGaP+Ey0v/n11z/wRXv8A8Zro&#10;KKAOD13xZp0useGHW21kCLU3dt2i3ikj7JcL8oMWWOWHAycZPQEjc/4TLS/+fXXP/BFe/wDxmjxD&#10;/wAhzwn/ANhWT/0iuq6CgDn/APhMtL/59dc/8EV7/wDGaP8AhMtL/wCfXXP/AARXv/xmugooA5//&#10;AITLS/8An11z/wAEV7/8Zo/4TLS/+fXXP/BFe/8AxmugooA5/wD4TLS/+fXXP/BFe/8AxmsPxp4s&#10;0658C+IYEttZDyaZcopk0W8RQTEw5ZogFHuSAO9d5XP+O/8AknniX/sFXX/opqAD/hMtL/59dc/8&#10;EV7/APGaP+Ey0v8A59dc/wDBFe//ABmugooA5/8A4TLS/wDn11z/AMEV7/8AGaP+Ey0v/n11z/wR&#10;Xv8A8ZroKKAOf/4TLS/+fXXP/BFe/wDxmj/hMtL/AOfXXP8AwRXv/wAZroKKAOf/AOEy0v8A59dc&#10;/wDBFe//ABmsPQvFmnRax4ndrbWSJdTR126LeMQPsluvzARZU5U8HBxg9CCe8rn/AA9/yHPFn/YV&#10;j/8ASK1oAP8AhMtL/wCfXXP/AARXv/xmj/hMtL/59dc/8EV7/wDGa6CigDn/APhMtL/59dc/8EV7&#10;/wDGaP8AhMtL/wCfXXP/AARXv/xmugooA5//AITLS/8An11z/wAEV7/8Zo/4TLS/+fXXP/BFe/8A&#10;xmugooA4vUNfs9V8SeFYLeHUkddTkcm6024t1x9juRw0iKCeemc9fQ12lc/4h/5DnhP/ALCsn/pF&#10;dV0FABXP2f8AyUPWf+wVYf8Ao27roK5+z/5KHrP/AGCrD/0bd0AdBRRRQBz/AIy/5Adt/wBhXTf/&#10;AEthroK5/wAZf8gO2/7Cum/+lsNdBQAUUUUAFFFFABRRRQAVyfxHk1JPAuuLZWlpNA2mXQuXmuWi&#10;aNfKPKKI2DnGeCV6DnnjrK5/x3/yTzxL/wBgq6/9FNQByn/C07v/AKA9r+eo/wDyBR/wtO7/AOgP&#10;a/nqP/yBVL+zvEv/AEKepf8AgRaf/H6P7O8S/wDQp6l/4EWn/wAfr0fq2G/5+EXfYu/8LTu/+gPa&#10;/nqP/wAgUf8AC07v/oD2v56j/wDIFUv7O8S/9CnqX/gRaf8Ax+j+zvEv/Qp6l/4EWn/x+j6thv8A&#10;n4F32Lv/AAtO7/6A9r+eo/8AyBR/wtO7/wCgPa/nqP8A8gVS/s7xL/0Kepf+BFp/8fo/s7xL/wBC&#10;nqX/AIEWn/x+j6thv+fgXfYu/wDC07v/AKA9r+eo/wDyBWXpXxDvrPUdcnbR4cXt6s67vt4GBbwx&#10;/LiyJIzGeoU5zxjDGf8As7xL/wBCnqX/AIEWn/x+q9umuXc93DB4X1J5LSUQzjz7UbHKLIBzNz8r&#10;qePX1zR9Ww3/AD8C77Gr/wALTu/+gPa/nqP/AMgUf8LTu/8AoD2v56j/APIFUv7O8S/9CnqX/gRa&#10;f/H6P7O8S/8AQp6l/wCBFp/8fo+rYb/n4F32Lv8AwtO7/wCgPa/nqP8A8gUf8LTu/wDoD2v56j/8&#10;gVS/s7xL/wBCnqX/AIEWn/x+j+zvEv8A0Kepf+BFp/8AH6Pq2G/5+Bd9i7/wtO7/AOgPa/nqP/yB&#10;R/wtO7/6A9r+eo//ACBVL+zvEv8A0Kepf+BFp/8AH6P7O8S/9CnqX/gRaf8Ax+j6thv+fgXfYg1X&#10;4h315qOhzro8OLK9adtv28jBt5o/mzZAgZkHQMc44xlhqf8AC07v/oD2v56j/wDIFZVwmuWk9pDP&#10;4X1JJLuUwwDz7U73CNIRxNx8qMefT1xVj+zvEv8A0Kepf+BFp/8AH6Pq2G/5+Bd9i7/wtO7/AOgP&#10;a/nqP/yBR/wtO7/6A9r+eo//ACBVL+zvEv8A0Kepf+BFp/8AH6P7O8S/9CnqX/gRaf8Ax+j6thv+&#10;fgXfYu/8LTu/+gPa/nqP/wAgUf8AC07v/oD2v56j/wDIFUv7O8S/9CnqX/gRaf8Ax+j+zvEv/Qp6&#10;l/4EWn/x+j6thv8An4F32Lv/AAtO7/6A9r+eo/8AyBWX4l+Id9qvhXV9OTR4S93ZTQL5f28tlkK8&#10;BrJQTz3YD1I61P8A2d4l/wChT1L/AMCLT/4/Ve/TXNM065v7zwvqUdraxPNM/n2p2ooJY4E2TgA9&#10;KPq2G/5+Bd9jV/4Wnd/9Ae1/PUf/AJAo/wCFp3f/AEB7X89R/wDkCqX9neJf+hT1L/wItP8A4/R/&#10;Z3iX/oU9S/8AAi0/+P0fVsN/z8C77F3/AIWnd/8AQHtfz1H/AOQKP+Fp3f8A0B7X89R/+QKpf2d4&#10;l/6FPUv/AAItP/j9H9neJf8AoU9S/wDAi0/+P0fVsN/z8C77F3/had3/ANAe1/PUf/kCj/had3/0&#10;B7X89R/+QKpf2d4l/wChT1L/AMCLT/4/R/Z3iX/oU9S/8CLT/wCP0fVsN/z8C77F3/had3/0B7X8&#10;9R/+QKy9K+Id9Z6jrk7aPDi9vVnXd9vAwLeGP5cWRJGYz1CnOeMYYz/2d4l/6FPUv/Ai0/8Aj9V7&#10;dNcu57uGDwvqTyWkohnHn2o2OUWQDmbn5XU8evrmj6thv+fgXfY1f+Fp3f8A0B7X89R/+QKP+Fp3&#10;f/QHtfz1H/5Aql/Z3iX/AKFPUv8AwItP/j9H9neJf+hT1L/wItP/AI/R9Ww3/PwLvsXf+Fp3f/QH&#10;tfz1H/5Aqxp/xG1DU9St9PttK04XNyzLCs1zfQhyFLkbnsgudqsevasr+zvEv/Qp6l/4EWn/AMfq&#10;zo+j6/J4s0O5ufD93Z21pcySzTTT25ABt5UHCSsxO517VFShh4wbjO7Gm+x1/wBs8Yf9ALQ//BzN&#10;/wDItH2zxh/0AtD/APBzN/8AItdBRXCUcXqE+vS+JPCq6ppum20H9pyFXtdQedi32O54KtCgAxnn&#10;PYcc8dpXP+If+Q54T/7Csn/pFdV0FABXP2f/ACUPWf8AsFWH/o27roK5+z/5KHrP/YKsP/Rt3QB0&#10;FFFFAHP+Mv8AkB23/YV03/0throK5/xl/wAgO2/7Cum/+lsNdBQAUUUUAFFFFAHH614g8QaXdX9t&#10;b6fBfXUlo8un29ujblfzUij3szKJFJcO5Xb5Krhi25GMkPjfTbHw6bvWNTtDfQoxnt0VYHBE5gx5&#10;bSMFAl/dly5jyCdwXkaj+FtGklupGs8tc5LfvXxGSwctEM/umLqrlk2kuqsSWANaFjY2+nWcdrax&#10;+XCmSAWLEkklmZjksxJJLEkkkkkk0Aef6N8RrzVyZI/7KkjtLuG3u0tJTMH8+9lto9kmRt2qiSEl&#10;T5gcYEYINbnxH0nTdQ8C65cXun2lzPaaZdPbSTQq7Qt5ROUJGVOVByPQelaEfhDQ49SF+lpIJw5c&#10;j7RKY3bzXmBaPdsYiSV3UkHaTkYwMZ/xH1OCx8C65BNHds9zpl0kZhtJZVB8oj52RSEHI5YgdfQ4&#10;APPv7P8A+oB4G/8ACc/+3Uf2f/1APA3/AITn/wBurX/snR/+g745/wDBA/8A8hUf2To//Qd8c/8A&#10;ggf/AOQq9H2mC/kf9fMi0jI/s/8A6gHgb/wnP/t1H9n/APUA8Df+E5/9urX/ALJ0f/oO+Of/AAQP&#10;/wDIVH9k6P8A9B3xz/4IH/8AkKj2mC/kf9fMLSMj+z/+oB4G/wDCc/8At1H9n/8AUA8Df+E5/wDb&#10;q1/7J0f/AKDvjn/wQP8A/IVH9k6P/wBB3xz/AOCB/wD5Co9pgv5H/XzC0jI/s/8A6gHgb/wnP/t1&#10;V7fRPs893L/ZHg2X7TKJdkvh/csWEVNqDzvlX5N2P7zMe9b/APZOj/8AQd8c/wDggf8A+Qqz9Otb&#10;C5vtWin1zxkI7W7WKDytDYsUMMTneBaHDbnbggfLtOMEEntMF/I/6+YWkQf2f/1APA3/AITn/wBu&#10;o/s//qAeBv8AwnP/ALdWv/ZOj/8AQd8c/wDggf8A+QqP7J0f/oO+Of8AwQP/APIVHtMF/I/6+YWk&#10;ZH9n/wDUA8Df+E5/9uo/s/8A6gHgb/wnP/t1a/8AZOj/APQd8c/+CB//AJCo/snR/wDoO+Of/BA/&#10;/wAhUe0wX8j/AK+YWkZH9n/9QDwN/wCE5/8Abq0/DGl6bfeKk0vVPDHhGWCSymuFa10RYmVkeJcH&#10;c7ggiQ9h0FSf2To//Qd8c/8Aggf/AOQqv6HHoeh6yNU+2eLr2dbd7dVutCnCqrsjMR5dqpzmNep9&#10;azqzwrg1Ti0/68xpS6lvXfBfhWHWPDCReGtGRJtTdJVWwiAdfslw2G+XkblU4PcA9q3P+EE8H/8A&#10;QqaH/wCC6H/4msPXfFmnS6x4YdbbWQItTd23aLeKSPslwvygxZY5YcDJxk9ASNz/AITLS/8An11z&#10;/wAEV7/8ZriKD/hBPB//AEKmh/8Aguh/+Jo/4QTwf/0Kmh/+C6H/AOJo/wCEy0v/AJ9dc/8ABFe/&#10;/GaP+Ey0v/n11z/wRXv/AMZoAP8AhBPB/wD0Kmh/+C6H/wCJo/4QTwf/ANCpof8A4Lof/iaP+Ey0&#10;v/n11z/wRXv/AMZo/wCEy0v/AJ9dc/8ABFe//GaAD/hBPB//AEKmh/8Aguh/+JrD8aeC/Ctr4F8Q&#10;3Fv4a0aGeLTLl45I7CJWRhExBBC5BB5zW5/wmWl/8+uuf+CK9/8AjNYfjTxZp1z4F8QwJbayHk0y&#10;5RTJot4igmJhyzRAKPckAd6ANz/hBPB//QqaH/4Lof8A4mj/AIQTwf8A9Cpof/guh/8AiaP+Ey0v&#10;/n11z/wRXv8A8Zo/4TLS/wDn11z/AMEV7/8AGaAD/hBPB/8A0Kmh/wDguh/+Jo/4QTwf/wBCpof/&#10;AILof/iaP+Ey0v8A59dc/wDBFe//ABmj/hMtL/59dc/8EV7/APGaAD/hBPB//QqaH/4Lof8A4mj/&#10;AIQTwf8A9Cpof/guh/8AiaP+Ey0v/n11z/wRXv8A8Zo/4TLS/wDn11z/AMEV7/8AGaAD/hBPB/8A&#10;0Kmh/wDguh/+JrD0LwX4Vm1jxOkvhrRnSHU0SJWsIiEX7Jbthfl4G5mOB3JPetz/AITLS/8An11z&#10;/wAEV7/8ZrD0LxZp0WseJ3a21kiXU0ddui3jED7Jbr8wEWVOVPBwcYPQgkA3P+EE8H/9Cpof/guh&#10;/wDiaP8AhBPB/wD0Kmh/+C6H/wCJo/4TLS/+fXXP/BFe/wDxmj/hMtL/AOfXXP8AwRXv/wAZoAP+&#10;EE8H/wDQqaH/AOC6H/4mj/hBPB//AEKmh/8Aguh/+Jo/4TLS/wDn11z/AMEV7/8AGaP+Ey0v/n11&#10;z/wRXv8A8ZoAP+EE8H/9Cpof/guh/wDiaP8AhBPB/wD0Kmh/+C6H/wCJo/4TLS/+fXXP/BFe/wDx&#10;mj/hMtL/AOfXXP8AwRXv/wAZoAy9Q8NaDo3iTwrcaXomm2M7anIjSWtqkTFfsdycEqAcZAOPYV2l&#10;cXqGv2eq+JPCsFvDqSOupyOTdabcW64+x3I4aRFBPPTOevoa7SgArn7P/koes/8AYKsP/Rt3XQVz&#10;9n/yUPWf+wVYf+jbugDoKKKKAOf8Zf8AIDtv+wrpv/pbDXQVz/jL/kB23/YV03/0throKACiiigA&#10;ooooAKK5/U/GOl6ZqzaY/nz3Yi37IUyN5kijSLcSFEjNPFgE8BgzFVIJkufFem2fhO68RXJkhtLR&#10;JfOjfaHWSNijRddpfepQYYgnGCQQaANyuf8AHf8AyTzxL/2Crr/0U1Rw+M7KQ2Qezu4xcpC7tuik&#10;WBZ5DHblmSRgwkZSFMe/HVto5qv8R49SfwLrjWV3aQwLpl0blJrZpWkXyjwjCRQhxnkhuo445AOs&#10;orn/ALH4w/6Duh/+Cab/AOSqPsfjD/oO6H/4Jpv/AJKoA6Ciuf8AsfjD/oO6H/4Jpv8A5Ko+x+MP&#10;+g7of/gmm/8AkqgDoKK5/wCx+MP+g7of/gmm/wDkqj7H4w/6Duh/+Cab/wCSqAOgrn/D3/Ic8Wf9&#10;hWP/ANIrWj7H4w/6Duh/+Cab/wCSqw9CtfFR1jxOItZ0ZXGpoJS2kysGb7Jb8qPtI2jbtGDnkE55&#10;wADvKK5/7H4w/wCg7of/AIJpv/kqj7H4w/6Duh/+Cab/AOSqAOgorn/sfjD/AKDuh/8Agmm/+SqP&#10;sfjD/oO6H/4Jpv8A5KoA6Ciuf+x+MP8AoO6H/wCCab/5Ko+x+MP+g7of/gmm/wDkqgA8Q/8AIc8J&#10;/wDYVk/9Irqugrg9dtfFQ1jwwJdZ0ZnOpuIiukyqFb7JccsPtJ3DbuGBjkg54wdz7H4w/wCg7of/&#10;AIJpv/kqgDoKK5/7H4w/6Duh/wDgmm/+SqPsfjD/AKDuh/8Agmm/+SqAOgorn/sfjD/oO6H/AOCa&#10;b/5Ko+x+MP8AoO6H/wCCab/5KoA6Cuf8d/8AJPPEv/YKuv8A0U1H2Pxh/wBB3Q//AATTf/JVYfjS&#10;18VL4F8Qtcazo0kA0y5MiR6TKjMvlNkBjckA474OPQ0Ad5RXP/Y/GH/Qd0P/AME03/yVR9j8Yf8A&#10;Qd0P/wAE03/yVQB0FFc/9j8Yf9B3Q/8AwTTf/JVH2Pxh/wBB3Q//AATTf/JVAHQUVz/2Pxh/0HdD&#10;/wDBNN/8lUfY/GH/AEHdD/8ABNN/8lUAdBXP+Hv+Q54s/wCwrH/6RWtH2Pxh/wBB3Q//AATTf/JV&#10;YehWvio6x4nEWs6MrjU0EpbSZWDN9kt+VH2kbRt2jBzyCc84AB3lFc/9j8Yf9B3Q/wDwTTf/ACVR&#10;9j8Yf9B3Q/8AwTTf/JVAHQUVz/2Pxh/0HdD/APBNN/8AJVH2Pxh/0HdD/wDBNN/8lUAdBRXP/Y/G&#10;H/Qd0P8A8E03/wAlUfY/GH/Qd0P/AME03/yVQAeIf+Q54T/7Csn/AKRXVdBXF6hBr0XiTwq2qalp&#10;tzB/acgVLXT3gYN9jueSzTOCMZ4x3HPHPaUAFc/Z/wDJQ9Z/7BVh/wCjbuugrn7P/koes/8AYKsP&#10;/Rt3QB0FFFFAHP8AjL/kB23/AGFdN/8AS2Gugrn/ABl/yA7b/sK6b/6Ww10FABRRRQAUUUUAcXqf&#10;w40+81L7baXd3akpcFoGuJpYJJJpY5W3RmTaYmKOHiAAcSHkEKRoQeElttJit472T7XEg8pnDPbR&#10;ss3nKFtixRUVgFXHzqiqquCAw6SigDi7fwJNDqAmbVY2t5nhnvIhakO80d3LdgxtvwiGWYjaVc7R&#10;jdn5q1PHf/JPPEv/AGCrr/0U1dBXJ/EfSdN1DwLrlxe6faXM9ppl09tJNCrtC3lE5QkZU5UHI9B6&#10;UAdZRXP/APCCeD/+hU0P/wAF0P8A8TR/wgng/wD6FTQ//BdD/wDE0AdBRXP/APCCeD/+hU0P/wAF&#10;0P8A8TR/wgng/wD6FTQ//BdD/wDE0AdBRXP/APCCeD/+hU0P/wAF0P8A8TR/wgng/wD6FTQ//BdD&#10;/wDE0AdBXP8Ah7/kOeLP+wrH/wCkVrR/wgng/wD6FTQ//BdD/wDE1h6F4L8Kzax4nSXw1ozpDqaJ&#10;ErWERCL9kt2wvy8DczHA7knvQB3lFc//AMIJ4P8A+hU0P/wXQ/8AxNH/AAgng/8A6FTQ/wDwXQ//&#10;ABNAHQUVz/8Awgng/wD6FTQ//BdD/wDE0f8ACCeD/wDoVND/APBdD/8AE0AdBRXP/wDCCeD/APoV&#10;ND/8F0P/AMTR/wAIJ4P/AOhU0P8A8F0P/wATQAeIf+Q54T/7Csn/AKRXVdBXB674L8Kw6x4YSLw1&#10;oyJNqbpKq2EQDr9kuGw3y8jcqnB7gHtW5/wgng//AKFTQ/8AwXQ//E0AdBRXP/8ACCeD/wDoVND/&#10;APBdD/8AE0f8IJ4P/wChU0P/AMF0P/xNAHQUVz//AAgng/8A6FTQ/wDwXQ//ABNH/CCeD/8AoVND&#10;/wDBdD/8TQB0Fc/47/5J54l/7BV1/wCimo/4QTwf/wBCpof/AILof/iaw/Gngvwra+BfENxb+GtG&#10;hni0y5eOSOwiVkYRMQQQuQQec0Ad5RXP/wDCCeD/APoVND/8F0P/AMTR/wAIJ4P/AOhU0P8A8F0P&#10;/wATQB0FFc//AMIJ4P8A+hU0P/wXQ/8AxNH/AAgng/8A6FTQ/wDwXQ//ABNAHQUVz/8Awgng/wD6&#10;FTQ//BdD/wDE0f8ACCeD/wDoVND/APBdD/8AE0AdBXP+Hv8AkOeLP+wrH/6RWtH/AAgng/8A6FTQ&#10;/wDwXQ//ABNYeheC/Cs2seJ0l8NaM6Q6miRK1hEQi/ZLdsL8vA3MxwO5J70Ad5RXP/8ACCeD/wDo&#10;VND/APBdD/8AE0f8IJ4P/wChU0P/AMF0P/xNAHQUVz//AAgng/8A6FTQ/wDwXQ//ABNH/CCeD/8A&#10;oVND/wDBdD/8TQB0FFc//wAIJ4P/AOhU0P8A8F0P/wATR/wgng//AKFTQ/8AwXQ//E0AHiH/AJDn&#10;hP8A7Csn/pFdV0FcXqHhrQdG8SeFbjS9E02xnbU5EaS1tUiYr9juTglQDjIBx7Cu0oAK5+z/AOSh&#10;6z/2CrD/ANG3ddBXP2f/ACUPWf8AsFWH/o27oA6CiiigDn/GX/IDtv8AsK6b/wClsNdBXP8AjL/k&#10;B23/AGFdN/8AS2GugoAKKKKACiiigAoryu+8OTzal4mJTUmbU0lTU70aXF58UBliRIrZsfvEa2V8&#10;7TIwKK21ZDsbQm07V5Ph+NLg02Oz08OpLWsYjuGtxeAsTaiLYS9sC7JjLMzJ5XO2gD0SuT+I97Pb&#10;eBdcih0y7u0m0y6WSWFogsA8o/M+91JHJPyhjweOmcfTfDUN7N4ZjvNEjX7I9xcpezWoEohhm/0W&#10;InAMJbzUl2LsC+U0YjVSVXpPHf8AyTzxL/2Crr/0U1AB/wAJDqn/AEJmuf8Af6y/+SKP+Eh1T/oT&#10;Nc/7/WX/AMkV45/xQP8A1LX/AJAo/wCKB/6lr/yBXo/2f/fRHMex/wDCQ6p/0Jmuf9/rL/5Io/4S&#10;HVP+hM1z/v8AWX/yRXjn/FA/9S1/5Ao/4oH/AKlr/wAgUf2f/fQcx7H/AMJDqn/Qma5/3+sv/kij&#10;/hIdU/6EzXP+/wBZf/JFeOf8UD/1LX/kCj/igf8AqWv/ACBR/Z/99BzHsf8AwkOqf9CZrn/f6y/+&#10;SKw9C13UU1jxOy+E9ZkL6mjMqy2eYz9ktxtbM4GcAHjIww5zkDzj/igf+pa/8gUf8UD/ANS1/wCQ&#10;KP7P/voOY9j/AOEh1T/oTNc/7/WX/wAkUf8ACQ6p/wBCZrn/AH+sv/kivHP+KB/6lr/yBR/xQP8A&#10;1LX/AJAo/s/++g5j2P8A4SHVP+hM1z/v9Zf/ACRR/wAJDqn/AEJmuf8Af6y/+SK8c/4oH/qWv/IF&#10;H/FA/wDUtf8AkCj+z/76DmPY/wDhIdU/6EzXP+/1l/8AJFH/AAkOqf8AQma5/wB/rL/5Irxz/igf&#10;+pa/8gUf8UD/ANS1/wCQKP7P/voOY9H13XdRfWPDDN4T1mMpqbsqtLZ5kP2S4G1cTkZwSecDCnnO&#10;Adz/AISHVP8AoTNc/wC/1l/8kV45/wAUD/1LX/kCj/igf+pa/wDIFH9n/wB9BzHsf/CQ6p/0Jmuf&#10;9/rL/wCSKP8AhIdU/wChM1z/AL/WX/yRXjn/ABQP/Utf+QKP+KB/6lr/AMgUf2f/AH0HMex/8JDq&#10;n/Qma5/3+sv/AJIo/wCEh1T/AKEzXP8Av9Zf/JFeOf8AFA/9S1/5Ao/4oH/qWv8AyBR/Z/8AfQcx&#10;7H/wkOqf9CZrn/f6y/8AkisPxpruozeBfEMT+E9ZgR9MuVaWSWzKoDE3zHbOTgdeAT6A15x/xQP/&#10;AFLX/kCj/igf+pa/8gUf2f8A30HMex/8JDqn/Qma5/3+sv8A5Io/4SHVP+hM1z/v9Zf/ACRXjn/F&#10;A/8AUtf+QKP+KB/6lr/yBR/Z/wDfQcx7H/wkOqf9CZrn/f6y/wDkij/hIdU/6EzXP+/1l/8AJFeO&#10;f8UD/wBS1/5Ao/4oH/qWv/IFH9n/AN9BzHsf/CQ6p/0Jmuf9/rL/AOSKP+Eh1T/oTNc/7/WX/wAk&#10;V5b4X/4Rj/hPvDf9i/2R9p+1TbvsXl79n2WfOdvOM4/Svcq461L2U+W9yk7nP/8ACQ6p/wBCZrn/&#10;AH+sv/kisPQtd1FNY8TsvhPWZC+pozKstnmM/ZLcbWzOBnAB4yMMOc5A7yuf8Pf8hzxZ/wBhWP8A&#10;9IrWshh/wkOqf9CZrn/f6y/+SKP+Eh1T/oTNc/7/AFl/8kV0FFAHP/8ACQ6p/wBCZrn/AH+sv/ki&#10;j/hIdU/6EzXP+/1l/wDJFdBRQBz/APwkOqf9CZrn/f6y/wDkij/hIdU/6EzXP+/1l/8AJFdBRQBx&#10;eoareX3iTwrFceH9S09BqcjCW6kt2Un7Hc/KPLlc55z0xweeme0rn/EP/Ic8J/8AYVk/9IrqugoA&#10;K5+z/wCSh6z/ANgqw/8ARt3XQVz9n/yUPWf+wVYf+jbugDoKKKKAOf8AGX/IDtv+wrpv/pbDXQVz&#10;/jL/AJAdt/2FdN/9LYa6CgAooooAKKKKACiiigArk/iPZT3PgXXJYdTu7RIdMumkihWIrOPKPyvv&#10;RiBwR8pU8nnpjrK5/wAd/wDJPPEv/YKuv/RTUAH/AAj2qf8AQ565/wB+bL/5Ho/4R7VP+hz1z/vz&#10;Zf8AyPXQUUAc/wD8I9qn/Q565/35sv8A5Ho/4R7VP+hz1z/vzZf/ACPXQUUAc/8A8I9qn/Q565/3&#10;5sv/AJHo/wCEe1T/AKHPXP8AvzZf/I9dBRQBz/8Awj2qf9Dnrn/fmy/+R6w9C0LUX1jxOq+LNZjK&#10;amisyxWeZD9ktzubMBGcEDjAwo4zknvK5/w9/wAhzxZ/2FY//SK1oAP+Ee1T/oc9c/782X/yPR/w&#10;j2qf9Dnrn/fmy/8AkeugooA5/wD4R7VP+hz1z/vzZf8AyPR/wj2qf9Dnrn/fmy/+R66CigDn/wDh&#10;HtU/6HPXP+/Nl/8AI9H/AAj2qf8AQ565/wB+bL/5HroKKAOD13QtRTWPDCt4s1mQvqbqrNFZ5jP2&#10;S4O5cQAZwCOcjDHjOCNz/hHtU/6HPXP+/Nl/8j0eIf8AkOeE/wDsKyf+kV1XQUAc/wD8I9qn/Q56&#10;5/35sv8A5Ho/4R7VP+hz1z/vzZf/ACPXQUUAc/8A8I9qn/Q565/35sv/AJHo/wCEe1T/AKHPXP8A&#10;vzZf/I9dBRQBz/8Awj2qf9Dnrn/fmy/+R6w/GmhajD4F8Qyv4s1mdE0y5ZopIrMK4ETfKdsAOD04&#10;IPoRXeVz/jv/AJJ54l/7BV1/6KagA/4R7VP+hz1z/vzZf/I9H/CPap/0Oeuf9+bL/wCR66CigDn/&#10;APhHtU/6HPXP+/Nl/wDI9H/CPap/0Oeuf9+bL/5HroKKAOf/AOEe1T/oc9c/782X/wAj0f8ACPap&#10;/wBDnrn/AH5sv/keugooA5//AIR7VP8Aoc9c/wC/Nl/8j1h6FoWovrHidV8WazGU1NFZlis8yH7J&#10;bnc2YCM4IHGBhRxnJPeVz/h7/kOeLP8AsKx/+kVrQAf8I9qn/Q565/35sv8A5Ho/4R7VP+hz1z/v&#10;zZf/ACPXQUUAc/8A8I9qn/Q565/35sv/AJHo/wCEe1T/AKHPXP8AvzZf/I9dBRQBz/8Awj2qf9Dn&#10;rn/fmy/+R6P+Ee1T/oc9c/782X/yPXQUUAcXqGlXlj4k8Ky3HiDUtQQ6nIoiuo7dVB+x3PzDy4kO&#10;eMdccnjpjtK5/wAQ/wDIc8J/9hWT/wBIrqugoAK5+z/5KHrP/YKsP/Rt3XQVz9n/AMlD1n/sFWH/&#10;AKNu6AOgooooA5/xl/yA7b/sK6b/AOlsNdBXP+Mv+QHbf9hXTf8A0throKACiiigAooooAKKKKAC&#10;s/U9C0fW/K/tbSrG/wDJz5f2u3SXZnGcbgcZwOnoK0KKAOf/AOEE8H/9Cpof/guh/wDiaP8AhBPB&#10;/wD0Kmh/+C6H/wCJroKKAOf/AOEE8H/9Cpof/guh/wDiaP8AhBPB/wD0Kmh/+C6H/wCJroKKAOf/&#10;AOEE8H/9Cpof/guh/wDiaP8AhBPB/wD0Kmh/+C6H/wCJroKKAOf/AOEE8H/9Cpof/guh/wDiaP8A&#10;hBPB/wD0Kmh/+C6H/wCJroKKAOf/AOEE8H/9Cpof/guh/wDiaP8AhBPB/wD0Kmh/+C6H/wCJroKK&#10;AOf/AOEE8H/9Cpof/guh/wDiaP8AhBPB/wD0Kmh/+C6H/wCJroKKAOf/AOEE8H/9Cpof/guh/wDi&#10;aP8AhBPB/wD0Kmh/+C6H/wCJroKKAOf/AOEE8H/9Cpof/guh/wDiaP8AhBPB/wD0Kmh/+C6H/wCJ&#10;roKKAOf/AOEE8H/9Cpof/guh/wDiaP8AhBPB/wD0Kmh/+C6H/wCJroKKAOf/AOEE8H/9Cpof/guh&#10;/wDiaP8AhBPB/wD0Kmh/+C6H/wCJroKKAOf/AOEE8H/9Cpof/guh/wDiaP8AhBPB/wD0Kmh/+C6H&#10;/wCJroKKAOf/AOEE8H/9Cpof/guh/wDiaP8AhBPB/wD0Kmh/+C6H/wCJroKKAOf/AOEE8H/9Cpof&#10;/guh/wDiaP8AhBPB/wD0Kmh/+C6H/wCJroKKAOf/AOEE8H/9Cpof/guh/wDiaP8AhBPB/wD0Kmh/&#10;+C6H/wCJroKKAOf/AOEE8H/9Cpof/guh/wDiaP8AhBPB/wD0Kmh/+C6H/wCJroKKAOf/AOEE8H/9&#10;Cpof/guh/wDiaP8AhBPB/wD0Kmh/+C6H/wCJroKKAOf/AOEE8H/9Cpof/guh/wDiaP8AhBPB/wD0&#10;Kmh/+C6H/wCJroKKAOf/AOEE8H/9Cpof/guh/wDiaP8AhBPB/wD0Kmh/+C6H/wCJroKKAMvTfDWg&#10;6NcNcaXomm2M7IUaS1tUiYrkHBKgHGQDj2FalFFABXP2f/JQ9Z/7BVh/6Nu66Cufs/8Akoes/wDY&#10;KsP/AEbd0AdBRRRQBz/jL/kB23/YV03/ANLYa6Cuf8Zf8gO2/wCwrpv/AKWw10FABRRRQAUUUUAF&#10;FFFABRRRQAUUUUAFFFFABRRRQAUUUUAFFFFABRRRQAUUUUAFFFFABRRRQAUUUUAFFFFABRRRQAUU&#10;UUAFFFFABRRRQAUUUUAFFFFABRRRQAUUUUAFc/Z/8lD1n/sFWH/o27roK5+z/wCSh6z/ANgqw/8A&#10;Rt3QB0FFFFAGP4n0+81PRRBYCBrqO7tblFnkMaN5U8cpUsFYjIQjOD1qv9s8Yf8AQC0P/wAHM3/y&#10;LXQUUAc/9s8Yf9ALQ/8Awczf/ItH2zxh/wBALQ//AAczf/ItdBRQBz/2zxh/0AtD/wDBzN/8i0fb&#10;PGH/AEAtD/8ABzN/8i10FFAHP/bPGH/QC0P/AMHM3/yLR9s8Yf8AQC0P/wAHM3/yLXQUUAc/9s8Y&#10;f9ALQ/8Awczf/ItH2zxh/wBALQ//AAczf/ItdBRQBz/2zxh/0AtD/wDBzN/8i0fbPGH/AEAtD/8A&#10;BzN/8i10FFAHP/bPGH/QC0P/AMHM3/yLR9s8Yf8AQC0P/wAHM3/yLXQUUAc/9s8Yf9ALQ/8Awczf&#10;/ItH2zxh/wBALQ//AAczf/ItdBRQBz/2zxh/0AtD/wDBzN/8i0fbPGH/AEAtD/8ABzN/8i10FFAH&#10;P/bPGH/QC0P/AMHM3/yLR9s8Yf8AQC0P/wAHM3/yLXQUUAc/9s8Yf9ALQ/8Awczf/ItH2zxh/wBA&#10;LQ//AAczf/ItdBRQBz/2zxh/0AtD/wDBzN/8i0fbPGH/AEAtD/8ABzN/8i10FFAHP/bPGH/QC0P/&#10;AMHM3/yLR9s8Yf8AQC0P/wAHM3/yLXQUUAc/9s8Yf9ALQ/8Awczf/ItH2zxh/wBALQ//AAczf/It&#10;dBRQBz/2zxh/0AtD/wDBzN/8i0fbPGH/AEAtD/8ABzN/8i10FFAHP/bPGH/QC0P/AMHM3/yLR9s8&#10;Yf8AQC0P/wAHM3/yLXQUUAc/9s8Yf9ALQ/8Awczf/ItH2zxh/wBALQ//AAczf/ItdBRQBz/2zxh/&#10;0AtD/wDBzN/8i0fbPGH/AEAtD/8ABzN/8i10FFAHP/bPGH/QC0P/AMHM3/yLR9s8Yf8AQC0P/wAH&#10;M3/yLXQUUAc/9s8Yf9ALQ/8Awczf/ItH2zxh/wBALQ//AAczf/ItdBRQBz/2zxh/0AtD/wDBzN/8&#10;i0fbPGH/AEAtD/8ABzN/8i10FFAHP/bPGH/QC0P/AMHM3/yLR9s8Yf8AQC0P/wAHM3/yLXQUUAc/&#10;9s8Yf9ALQ/8Awczf/ItH2zxh/wBALQ//AAczf/ItdBRQBz/2zxh/0AtD/wDBzN/8i0fbPGH/AEAt&#10;D/8ABzN/8i10FFAHP/bPGH/QC0P/AMHM3/yLRo1lrH/CQ6lq2rW1jbfaLS2to4rS6ef/AFbzMWJa&#10;NMZ84DAB6GugooAKKKKAP//ZUEsDBAoAAAAAAAAAIQARgUw2L2MAAC9jAAAVAAAAZHJzL21lZGlh&#10;L2ltYWdlMi5qcGVn/9j/4AAQSkZJRgABAQEAeAB4AAD/4QAWRXhpZgAASUkqAAgAAAAAAAAAAAD/&#10;2wBDAAgGBgcGBQgHBwcJCQgKDBQNDAsLDBkSEw8UHRofHh0aHBwgJC4nICIsIxwcKDcpLDAxNDQ0&#10;Hyc5PTgyPC4zNDL/2wBDAQkJCQwLDBgNDRgyIRwhMjIyMjIyMjIyMjIyMjIyMjIyMjIyMjIyMjIy&#10;MjIyMjIyMjIyMjIyMjIyMjIyMjIyMjL/wAARCAGQAV4DASIAAhEBAxEB/8QAHwAAAQUBAQEBAQEA&#10;AAAAAAAAAAECAwQFBgcICQoL/8QAtRAAAgEDAwIEAwUFBAQAAAF9AQIDAAQRBRIhMUEGE1FhByJx&#10;FDKBkaEII0KxwRVS0fAkM2JyggkKFhcYGRolJicoKSo0NTY3ODk6Q0RFRkdISUpTVFVWV1hZWmNk&#10;ZWZnaGlqc3R1dnd4eXqDhIWGh4iJipKTlJWWl5iZmqKjpKWmp6ipqrKztLW2t7i5usLDxMXGx8jJ&#10;ytLT1NXW19jZ2uHi4+Tl5ufo6erx8vP09fb3+Pn6/8QAHwEAAwEBAQEBAQEBAQAAAAAAAAECAwQF&#10;BgcICQoL/8QAtREAAgECBAQDBAcFBAQAAQJ3AAECAxEEBSExBhJBUQdhcRMiMoEIFEKRobHBCSMz&#10;UvAVYnLRChYkNOEl8RcYGRomJygpKjU2Nzg5OkNERUZHSElKU1RVVldYWVpjZGVmZ2hpanN0dXZ3&#10;eHl6goOEhYaHiImKkpOUlZaXmJmaoqOkpaanqKmqsrO0tba3uLm6wsPExcbHyMnK0tPU1dbX2Nna&#10;4uPk5ebn6Onq8vP09fb3+Pn6/9oADAMBAAIRAxEAPwD3PVNUtNGsGvb15FgV0T93E8rFncIoCoCx&#10;JZgMAHrWX/wmWl/8+uuf+CK9/wDjNHjL/kB23/YV03/0throKAOf/wCEy0v/AJ9dc/8ABFe//GaP&#10;+Ey0v/n11z/wRXv/AMZroKKAOf8A+Ey0v/n11z/wRXv/AMZo/wCEy0v/AJ9dc/8ABFe//Ga6CigD&#10;n/8AhMtL/wCfXXP/AARXv/xmj/hMtL/59dc/8EV7/wDGa6CigDn/APhMtL/59dc/8EV7/wDGaP8A&#10;hMtL/wCfXXP/AARXv/xmtTTdVsdXt2uNPuY7iJXKFk9cAj8CpVgejKysMhgTcoA5/wD4TLS/+fXX&#10;P/BFe/8Axmj/AITLS/8An11z/wAEV7/8ZroKKAOf/wCEy0v/AJ9dc/8ABFe//GaP+Ey0v/n11z/w&#10;RXv/AMZroKKAOf8A+Ey0v/n11z/wRXv/AMZo/wCEy0v/AJ9dc/8ABFe//Ga6CigDn/8AhMtL/wCf&#10;XXP/AARXv/xmj/hMtL/59dc/8EV7/wDGa6CigDn/APhMtL/59dc/8EV7/wDGaP8AhMtL/wCfXXP/&#10;AARXv/xmugooA5//AITLS/8An11z/wAEV7/8Zo/4TLS/+fXXP/BFe/8AxmugooA5/wD4TLS/+fXX&#10;P/BFe/8Axmj/AITLS/8An11z/wAEV7/8ZroKKAOf/wCEy0v/AJ9dc/8ABFe//GaP+Ey0v/n11z/w&#10;RXv/AMZroKKAOf8A+Ey0v/n11z/wRXv/AMZo/wCEy0v/AJ9dc/8ABFe//Ga6CigDn/8AhMtL/wCf&#10;XXP/AARXv/xmj/hMtL/59dc/8EV7/wDGa6CigDn/APhMtL/59dc/8EV7/wDGaP8AhMtL/wCfXXP/&#10;AARXv/xmugooA5//AITLS/8An11z/wAEV7/8Zo/4TLS/+fXXP/BFe/8AxmugooA5/wD4TLS/+fXX&#10;P/BFe/8Axmj/AITLS/8An11z/wAEV7/8ZroKKAOf/wCEy0v/AJ9dc/8ABFe//GaP+Ey0v/n11z/w&#10;RXv/AMZroKKAOf8A+Ey0v/n11z/wRXv/AMZo/wCEy0v/AJ9dc/8ABFe//Ga6CigDn/8AhMtL/wCf&#10;XXP/AARXv/xmj/hMtL/59dc/8EV7/wDGa6CigDL0rxBp+s3Fxb2n2tZ7dEeWO6sprZgrlgpAlRSQ&#10;SjjIz0Nalc/Z/wDJQ9Z/7BVh/wCjbuugoA5/xl/yA7b/ALCum/8ApbDXQVz/AIy/5Adt/wBhXTf/&#10;AEthroKACiiigAooooAKw/Fd/fWejG30gx/2xfv9ksPMbaqysrMXJKsMIivJgjnZtHJArcooA8/0&#10;ud/A2piPWbfStF0C9iihgdNSaZI7mKPYAzyRoRvhjUDJwPI/vSc8ndaTpugeFdJt10+007VNS8G3&#10;tq8YhWGe6umS1CxkYDPKWLALyxJNe2UUAeV6lo0OlfEqxtPDltpulO72bjbZAxbvI1QEtGjJklRj&#10;OR264xWHqf8AY/8AwgFp/Z/2H/hI/wCyrn+3fs+z7X/yD5/N+1Y+f/X+Xu3/APLTbn5sV7hRQB5O&#10;qWcXg3x2mmz6Vc2P9iMRNokIhsjJ5c+5Qis484AIXbdkq0Q2jaC0fiaRbjxfpOp65DGlrfWV5BBb&#10;6mWFlaRJND5c9yjEAlwd21gvzmCM7WXzK9cooA8jsnsbzw/qGgmbTbuKfxHZpaWVra+RBPAps5Zf&#10;Jt2ZsxbWeRipKkMz9GzUe+z8MfEK8isNQ0Pw7arLdohvIAIObfTGKqokjAYnLdezcdx7BRQB53ot&#10;5r2t+KL68sLzTbRzplqjyTWTzpcKtzeqksYEybUdV3jl+HXDHGTxd3cacvw+t5k/sq01ez8P27wS&#10;Xts1xfTMLRGV7TDhoY06+YoKhxKxC7GZveKKAPJ/HOm/brfxvcDRNK1Zba0Ym/vn2zWLfZVJhhBj&#10;cnaNs2QyLunwOQxrsPF9hZ6nqHhazv7SC7tZNVffDPGJEbFnckZU8HBAP4V1FFAHj/2DwtpnxCvL&#10;PU7SxtNEjlu8QvGI7RWNvphHmKP3YUkkjf8ALvK4+bbVjw99sutY1DSbDz4ob+0EaXkGVFpYi71D&#10;y3iYcDKGJYsHgMrqGVCK9Mk02GXWbbVGaTz7e3mt0UEbSsjRsxPGc5iXHPc9e1ygDwvwfqU3hexG&#10;qWqxyT60mm6NCsoJVLr+z7ZrZmwQRFmSbzCCW4TaOtaHgrTZrC5vvCulNdpE1u1m98CQ9tbpfakp&#10;kDgAeafkVehBfeFYIwr2SigDyfwt4T8N3H/CEef4f0qX7T4aknn32UbebIPseHbI+Zvnbk8/MfU1&#10;z+qfbL74ZeHL6Xz7eztdKntLaE5UXGdInLzMp9GUonA4DsCyyLj3iigDyNI4V0zUYtEu9GlgN7o5&#10;iudIthHYCY3oyPKWRgZQAhciQFlMQwuAWuaxvt/EOqxeJZNKvVltNPQTzWzQWMAL3uHuEaVg6gg4&#10;BIDOYh8pw49QooA8j09FutKmsYE03U7ceI1htdNjtmtbC8Q2SOVCNvCRLue4zhg7R7lBLqa6zwFZ&#10;/YJPEtt/ZtjpuzVV/wBEsG3Qx5tLY/Kdidc5Pyjknr1PYUUAeF6xoGm2fw7+Hd/p2m6bZ3lxcWIv&#10;Lz7IvzQtbOZzOV2l4ioYyAsAVDZIHNdBBa2MOharLp+q6Nd6Y9xpy3UWi2X2exjiFyPtDPiR0YtE&#10;SJORiNF3DaRXqlFAHH2Wn6c3kav4KFjIlr51ukAkaOzlWXyjJ5TqrKuGiQ5RWXcJARvZmXm/MsX8&#10;N2kOuw6NA8up6qxuNXPnWFu4vJMrtYoJJTkhM7DtErAjBRvVKKAPJ/Ao1u61K+Om6jY2/l2ixMLr&#10;TJSNi39+sapH5qNCqqu0I2doAXjbzz93cacvw+t5k/sq01ez8P27wSXts1xfTMLRGV7TDhoY06+Y&#10;oKhxKxC7GZveKKAPJ/HOm/brfxvcDRNK1Zba0Ym/vn2zWLfZVJhhBjcnaNs2QyLunwOQxr1iiigA&#10;ooooAKKKKAOfs/8Akoes/wDYKsP/AEbd10Fc/Z/8lD1n/sFWH/o27roKAOf8Zf8AIDtv+wrpv/pb&#10;DXQVz/jL/kB23/YV03/0throKACiiigAooooAKKKKACiiigAooooAKKKKACiiigArn/E8t79p0Gy&#10;stRnsPt2oNDNNAkbPsFtPJgeYjKPmjXtXQVXuLG3u57SaePfJaSmaA7iNjlGjJ46/K7Dn19cUAcH&#10;ok2u6p4z8UeHpvFGpJBoz2rQ3EcFr5somi3FXzCVwpU7dqqfmOSeMRy+MtYtfh9f6zfLOt1faUt/&#10;ps1nYvNDAxtEJRtqts2yh2zJ8u11+Y4YL1lz4R0e6v7m/Md3Bd3Th7ia0vp7dpSEVF3GN13AKowD&#10;wMsRgsxOhPpVjc6NLo720Y0+S3Nq1vH8iiIrt2DbjaNvHGMdqAOLuNb1uLxfqWLi+Gn22q2lku5L&#10;b7Gqyx2+VfA+0GQtM20j5QzJuIUNiTU9a1Wz1dLq0vNSvbT+04LOUpDbLYReZOsLJk/v2dQ/LIzL&#10;5gIOAGRekbwvpL6xJqjQztcSypPIhu5TC8iKqq5h3eWWARMHbkFVPUA1HN4Q0O4vRdzWkjutwt0k&#10;ZuJfKjmVw4kSLdsRywJLKAW3PnO9sgEerf6Z4t0PTJebVYrjUGTs8kLQpGGHQqDOXxjIeOMgjbzn&#10;+JZtUg8ZaS+kWsFxdf2VqHyzSbcDzLXlRwHbOMIWQHu69a3NS02abVNN1O0aNbi0do5A5IElvJjz&#10;Ezg4O5Y3BxkmILlQxNXHsbeTUYb9o83UMUkMb7j8qOULDHTkxp+XuaAPM7+Ox0S48N65oU0jWlno&#10;95qs0pG19Rizaea82ApklaIs4LYzIqFsAGrkkn9reN7rUbvUp7Gwk0rVbGKSOfyjaxwTW8ck2TkJ&#10;J5nmneONiRZAINdxBomnWuo/b4LfZcfvsEO21fNKNJhc7RuaNWOB97cerMTHH4c0iK3tLcWMbQWl&#10;k2nwxyEuot2CBoyGJDAiNB82Tx7nIByY8NWa+JpNIGlWOiWt5p90Yv7IIBm2SwbJ3/doI5oiymPA&#10;kwXchlx83WeGtSm1nwrpGqXCxrPe2UNxIsYIUM6BiBkk4yfU1Tfw0LCzun0WadNTmiMEN3f3k10b&#10;YMRuZPNL9MBtgwHKKGIwCNiwsbfTNOtrCzj8u1tYkhhTcTtRQAoyeTgAdaALFFFFABRRRQAUUUUA&#10;FFFFABRRRQAUUUUAFFFFAHP2f/JQ9Z/7BVh/6Nu66Cufs/8Akoes/wDYKsP/AEbd10FAHP8AjL/k&#10;B23/AGFdN/8AS2Gugrn/ABl/yA7b/sK6b/6Ww10FABRRRQAUUUUAFFFFABRRRQAUUUUAFFFFABRR&#10;RQAUUUUAFFFFABRRRQAUUUUAFFFFABRRRQAUUVl+INSm0rSfPt1jM8lxb2sZkBKo00yRByAQWCl9&#10;23IzjGRnIANSiubuZ9T8MWFzdXF7Jq9oqAiS78uKSFy6rl2jjCCABtzPtzGEY/OCAhpfi221K3WF&#10;brRv7WmR2tLaHVUljugoOGjcDeUyrKT5eQUfggAkA6SiuT0u51fUfCMs13q8kNzBe3qXF1ZWQaRo&#10;4biZAIoyHAOEQYKyEgEcsQwy3u9b1DTNFkt/EN9aXV7qD2EYjhttrxxySs0koeJmSYwQtlRtCyYB&#10;RMMAAegUUV5noHjFrXwguu6hrGs395/Y5vDZ31gtrbyyrD5rLFKLdAxwrYwz/LubBAyAD0yiuXtf&#10;ENxq+uaVBar9nsZ/tdyshIc3cEOyIcY+VXeYSKyk5SNT/wAtCFy9C8eNPrMdvqaxw2V7pn9sw3ss&#10;qxxwROzeVAQR9/yY2lYlzysuPkUYAO8orz9fEes614Jj8UQvPo90N8EOkGNH827E7QpFM7pnaziN&#10;cL5ZXc2W6FbFvqfjHTNTkh1QWN59uu/s+mx+T9lQkRsxLSLJKyrtglbBRifNj+ZfmSMA7iiuXfxk&#10;lv4tXRr+y+wW/wDZQ1CS7up1UROWf9y2MruCRyPkOeI3IyATVP4e+Lb7xPa3n9p2Ulnco5nSCQ5e&#10;KJpZYhG52r86yQSjG0YXZks240Aaln/yUPWf+wVYf+jbuugrn7P/AJKHrP8A2CrD/wBG3ddBQBz/&#10;AIy/5Adt/wBhXTf/AEthroK5/wAZf8gO2/7Cum/+lsNdBQAUUUUAFFFFABRRRQAUVTj1bTZtUm0u&#10;LULR9QhTfLaLMplReOWTOQPmXkjuPWrlABRRRQAUUUUAFFFFABRRRQAUVn6nruj6J5X9rarY2HnZ&#10;8v7XcJFvxjONxGcZHT1FSR6tps2qTaXFqFo+oQpvltFmUyovHLJnIHzLyR3HrQBcooooAKKKKACi&#10;iigAooooAKr31jb6jZyWt1H5kL4JAYqQQQVZWGCrAgEMCCCAQQRUk88Nrby3FxLHDBEheSSRgqoo&#10;GSSTwABzmq95q2m6fcWtve6haW092+y2jmmVGmbIGEBOWOWAwPUetAGfH4aASZ7nVtSur502R30j&#10;RpLAoYNhBGioBuUFgVO/AD7lAUXNJ0lNKin/ANJnuri5l864uZ9u+V9qoCQiqowiIvyqPu5OSSTJ&#10;Hq2mzapNpcWoWj6hCm+W0WZTKi8csmcgfMvJHcetXKAMceH0i0w2dpqF9aN9rmu1uIXXeryyPI4w&#10;ylGXMjABlbHB+8AwLDw3Z6ddWdzFJO81tFcx7nYfvWuJUlldgAPmLpn5cKNxAAGANiigCnpkd9Fa&#10;uuozRzTm4nZWQYAiMrGJeg5EZQH3B5PU82vw9tX0WPR7vWtVvLCC0e1topvIX7OGhaDcpSJSWEbu&#10;o3Fh82SCQCOwooAx9N8N2el6td6hDJO7T7tkUrBkt98jSS+XxkeY7bmyTnao4CqBhw/Dyxlt5bXU&#10;XkkhjRLS18qTG20QTKkZGMg+Vcywk5YlQHBVzle0ooA5eXwWpuoJ7XXtVtPIluJ444hbuiyTyvI7&#10;4kib5v3jKD1C5A+827Y1bSU1WKD/AEme1uLaXzre5g274n2shIDqynKO6/Mp+9kYIBGhUYnha4e3&#10;WWMzoiu8YYblViQpI6gEqwB77T6UAc/qXgjSNVdmumu33W8Ntgzlj5cazIQWbLEulxKjMSThsghg&#10;GqTw34b/ALEutWupJPMmvruSRPmz5UJlkkVM4GfnllfpkeZtywQMbEPizw3cWdzeQ+INKktbXb9o&#10;mS9jKRbjhdzA4XJ4GetakE8N1bxXFvLHNBKgeOSNgyupGQQRwQRzmgDDs/8Akoes/wDYKsP/AEbd&#10;10Fc/Z/8lD1n/sFWH/o27roKAOf8Zf8AIDtv+wrpv/pbDXQVz/jL/kB23/YV03/0throKACiiigA&#10;ooooAKKKKAPO9MnhfVNG0tZY21C08R6ldXNoGBlhhf7bskdOqo3mxYYjB8xMfeGfRKKKACiiigAo&#10;oooAKKKKACiiigDg/GM40rWbnV4fEEltqiaZs07S2ij23koZ28tC6lnMjeUrJCVf5UyeUxX0yeF9&#10;U0bS1ljbULTxHqV1c2gYGWGF/tuyR06qjebFhiMHzEx94Z9EooAKKKKACiiigAooooAKKKKAOX+I&#10;tjb33w818XMfmLDp9xMiljt3rE+0kdGwfmGc4YKw5UEYfjWeG3uPFtvPLHFPqnhyO1sI3YK13MDd&#10;gxxA8u+ZIxtXJ+dfUV6JRQB53pk8L6po2lrLG2oWniPUrq5tAwMsML/bdkjp1VG82LDEYPmJj7wz&#10;6JRRQAUUUUAFFFFABRRRQAVw8+mRReIfGUNnNPZTXeiW8j3cCvLMsjPeDzAAd7Mo2hVByAqquAAB&#10;3FFAHl8OqWtrqukCHW4NQ8NaVdwuNUJgWG2LWt5EYi8KpEqr/o4AwCDMoJ+ZRXYeDPm8PvKOY5tQ&#10;vp4nHSSN7uV0dT3VlZWBHBBBHBroKKAOfs/+Sh6z/wBgqw/9G3ddBXP2f/JQ9Z/7BVh/6Nu66CgD&#10;n/GX/IDtv+wrpv8A6Ww10Fc/4y/5Adt/2FdN/wDS2GugoAKKKKACiis/XdT/ALE8Panq3k+d9htJ&#10;bnyt23fsQttzg4zjGcGgDQorl7TxFdBr3S707tTguzZx3Vrps8kDOYopFd0Ut5ajzlB3SDO0ncOQ&#10;uh4b1C81LTpJrswTKJSsF5bxmOO7jwCJERmYquSyg7iGC7wdrigDDg8V60/irULRvC+stBHZW0iW&#10;wkst0bM84ZyfPwQwRQBk42HgZydT/hIdU/6EzXP+/wBZf/JFFn/yUPWf+wVYf+jbuugoA5//AISH&#10;VP8AoTNc/wC/1l/8kUf8JDqn/Qma5/3+sv8A5IroKKAOf/4SHVP+hM1z/v8AWX/yRR/wkOqf9CZr&#10;n/f6y/8AkiugooA5/wD4SHVP+hM1z/v9Zf8AyRR/wkOqf9CZrn/f6y/+SK6CigDn/wDhIdU/6EzX&#10;P+/1l/8AJFH/AAkOqf8AQma5/wB/rL/5IroKKAOL8S+K9asvCur3dv4X1m0ngsppI7mSSyZYWVCQ&#10;5AnYkAjOMHp0PStT/hIdU/6EzXP+/wBZf/JFHjv/AJJ54l/7BV1/6KaugoA5/wD4SHVP+hM1z/v9&#10;Zf8AyRR/wkOqf9CZrn/f6y/+SK6CigDn/wDhIdU/6EzXP+/1l/8AJFH/AAkOqf8AQma5/wB/rL/5&#10;IroKKAOf/wCEh1T/AKEzXP8Av9Zf/JFH/CQ6p/0Jmuf9/rL/AOSK6CigDn/+Eh1T/oTNc/7/AFl/&#10;8kUf8JDqn/Qma5/3+sv/AJIroKKAOf8A+Eh1T/oTNc/7/WX/AMkVlz+K9aTxVp9ovhfWVgksrmR7&#10;YyWW6RleAK4Pn4AUOwIyM7xwcZHaVz95/wAlD0b/ALBV/wD+jbSgA/4SHVP+hM1z/v8AWX/yRR/w&#10;kOqf9CZrn/f6y/8AkiugooA5/wD4SHVP+hM1z/v9Zf8AyRR/wkOqf9CZrn/f6y/+SK6CigDn/wDh&#10;IdU/6EzXP+/1l/8AJFH/AAkOqf8AQma5/wB/rL/5IroKKAOf/wCEh1T/AKEzXP8Av9Zf/JFH/CQ6&#10;p/0Jmuf9/rL/AOSK6CigDn/+Eh1T/oTNc/7/AFl/8kUf8JDqn/Qma5/3+sv/AJIroKKAMPwlqV3q&#10;2hNd3qyJOb28j8uQIGjVLmVFQ7CVyqqFyCc4zk9a3K5/wb/yA7n/ALCupf8ApbNXQUAc/Z/8lD1n&#10;/sFWH/o27roK5+z/AOSh6z/2CrD/ANG3ddBQBz/jL/kB23/YV03/ANLYa6Cuf8Zf8gO2/wCwrpv/&#10;AKWw10FABRRRQAVHPBDdW8tvcRRzQSoUkjkUMrqRggg8EEcYqO+vYtPs5LqZJ3jTGRBA8znJA4RA&#10;WPXsOOvSo4dUtLnSzqMDyS24RmOyJ2cbchl8sDfvBBBTG4EEYzxQBXTw9piaNd6SYJJLS8R0ufNn&#10;kkkmDrtbfIzF2O3CglsgAAYAGLGm6ZBpVu0FvJdujOXJuruW4bOAOGkZiBx0zjr6mq6eIdMfRrvV&#10;jPJHaWaO9z5sEkckIRdzb42UOp24YArkggjIIzY03U4NVt2nt47tEVyhF1aS27ZwDwsiqSOeuMdf&#10;Q0Acfa+NPCq+OtWuG8S6MIH0yyRJDfxbWZZbosAd2CQGUkdtw9a3P+E78H/9DXof/gxh/wDiq5nx&#10;HqusaZ8Q73+yZrGPzNKs/M+12zzZxLdYxtkTHU9c9uneD/hK/GH/AD+aH/4LJv8A5Irpp4StUjzR&#10;WnyE5JHW/wDCd+D/APoa9D/8GMP/AMVR/wAJ34P/AOhr0P8A8GMP/wAVXJf8JX4w/wCfzQ//AAWT&#10;f/JFH/CV+MP+fzQ//BZN/wDJFV9QxH8v4r/MXMjrf+E78H/9DXof/gxh/wDiqP8AhO/B/wD0Neh/&#10;+DGH/wCKrkv+Er8Yf8/mh/8Agsm/+SK3PBviLWNX1bVLHVmsZPssFvNG9pbvF/rGlBBDSPn/AFQ6&#10;Y6moqYWrTjzTVl8hqSZo/wDCd+D/APoa9D/8GMP/AMVR/wAJ34P/AOhr0P8A8GMP/wAVXQUVzjOf&#10;/wCE78H/APQ16H/4MYf/AIqj/hO/B/8A0Neh/wDgxh/+KroKKAOD8aeNPCt14F8Q29v4l0aaeXTL&#10;lI447+JmdjEwAADZJJ4xW5/wnfg//oa9D/8ABjD/APFUeO/+SeeJf+wVdf8Aopq6CgDn/wDhO/B/&#10;/Q16H/4MYf8A4qj/AITvwf8A9DXof/gxh/8Aiq6CigDn/wDhO/B//Q16H/4MYf8A4qj/AITvwf8A&#10;9DXof/gxh/8Aiq6CigDn/wDhO/B//Q16H/4MYf8A4qj/AITvwf8A9DXof/gxh/8Aiq6CigDn/wDh&#10;O/B//Q16H/4MYf8A4qj/AITvwf8A9DXof/gxh/8Aiq6CigDn/wDhO/B//Q16H/4MYf8A4qsO68ae&#10;FW8daTcL4l0YwJpl6jyC/i2qzS2pUE7sAkKxA77T6V3lc/ef8lD0b/sFX/8A6NtKAD/hO/B//Q16&#10;H/4MYf8A4qj/AITvwf8A9DXof/gxh/8Aiq6CigDn/wDhO/B//Q16H/4MYf8A4qj/AITvwf8A9DXo&#10;f/gxh/8Aiq6CigDn/wDhO/B//Q16H/4MYf8A4qj/AITvwf8A9DXof/gxh/8Aiq6CigDn/wDhO/B/&#10;/Q16H/4MYf8A4qj/AITvwf8A9DXof/gxh/8Aiq6CigDn/wDhO/B//Q16H/4MYf8A4qj/AITvwf8A&#10;9DXof/gxh/8Aiq6CigDm/A08N14bkuLeWOaCXU9QeOSNgyupvJiCCOCCOc10lc/4N/5Adz/2FdS/&#10;9LZq6CgDn7P/AJKHrP8A2CrD/wBG3ddBXP2f/JQ9Z/7BVh/6Nu66CgDn/GX/ACA7b/sK6b/6Ww10&#10;Fc/4y/5Adt/2FdN/9LYa6CgAooooAz9bTVJNHnTRXgS/baI2nbaqjcNxB2thtu7aSrDdjIIyKz9P&#10;0NrSzt7oWn2fUraKRY7SLVrhrZ2Jc5kJADsxYs0jRs2ST8xANdBRQBxdvoGqwaRc6XJY2lxBqbzt&#10;eRTXskirEYBGIjckedI7uFO9lO1Nyj7kedzw3YX+nadJFqEuWaUvFD9qkuvITAGzzpAHkywZ8sBj&#10;ftHCitiigDzPxVb6lcfEO7/s7SbnUNulWm/yJIU2fvbnGfMdevPTPTtxVP8As7xL/wBCnqX/AIEW&#10;n/x+ty10LUT461aIeLNZDrplkxlEVnuYGW6wp/cYwMEjAB+Y5J4xuf8ACPap/wBDnrn/AH5sv/ke&#10;uuljatOKhHZEuKZw/wDZ3iX/AKFPUv8AwItP/j9H9neJf+hT1L/wItP/AI/Xcf8ACPap/wBDnrn/&#10;AH5sv/kej/hHtU/6HPXP+/Nl/wDI9X/aNfyDkRw/9neJf+hT1L/wItP/AI/W/wCBdL1a01vWL3Ut&#10;KnsI57a1iiE0sTlyjTlv9W7YH7xeuK2f+Ee1T/oc9c/782X/AMj0f8I9qn/Q565/35sv/kes6uMq&#10;1Y8stgUUjoKK5/8A4R7VP+hz1z/vzZf/ACPR/wAI9qn/AEOeuf8Afmy/+R65SjoKK5//AIR7VP8A&#10;oc9c/wC/Nl/8j0f8I9qn/Q565/35sv8A5HoAPHf/ACTzxL/2Crr/ANFNXQVwfjTQtRh8C+IZX8Wa&#10;zOiaZcs0UkVmFcCJvlO2AHB6cEH0Irc/4R7VP+hz1z/vzZf/ACPQB0FFc/8A8I9qn/Q565/35sv/&#10;AJHo/wCEe1T/AKHPXP8AvzZf/I9AHQUVz/8Awj2qf9Dnrn/fmy/+R6P+Ee1T/oc9c/782X/yPQB0&#10;FFc//wAI9qn/AEOeuf8Afmy/+R6P+Ee1T/oc9c/782X/AMj0AdBRXP8A/CPap/0Oeuf9+bL/AOR6&#10;P+Ee1T/oc9c/782X/wAj0AdBXP3n/JQ9G/7BV/8A+jbSj/hHtU/6HPXP+/Nl/wDI9Yd1oWojx1pM&#10;R8WayXbTL1hKYrPcoEtrlR+4xg5BOQT8owRzkA7yiuf/AOEe1T/oc9c/782X/wAj0f8ACPap/wBD&#10;nrn/AH5sv/kegDoKK5//AIR7VP8Aoc9c/wC/Nl/8j0f8I9qn/Q565/35sv8A5HoA6Ciuf/4R7VP+&#10;hz1z/vzZf/I9H/CPap/0Oeuf9+bL/wCR6AOgorn/APhHtU/6HPXP+/Nl/wDI9H/CPap/0Oeuf9+b&#10;L/5HoA6Ciuf/AOEe1T/oc9c/782X/wAj0f8ACPap/wBDnrn/AH5sv/kegA8G/wDIDuf+wrqX/pbN&#10;XQVzfgaNofDckTzSTump6grSyBQzkXk3zHaAMnrwAPQCukoA5+z/AOSh6z/2CrD/ANG3ddBXP2f/&#10;ACUPWf8AsFWH/o27roKAOf8AGX/IDtv+wrpv/pbDXQVz/jL/AJAdt/2FdN/9LYa6CgAooooAy/Ec&#10;dpL4fvEvbWO5gZAPKksHvVLZG0mFAWcBsHA9M5GMjl7ZFuPBF34XuEu7eW60y9ctHbNJ9mgZ2WLE&#10;I+dAytmKDG4LGyZJQ13lFAHncWm69J4F1O28M22m6RIyXAi8jSXsmvGMShXjjMqNbuG3Jl92diuM&#10;KQK6TwdvXQ/I/s+Czt4ZWS38ixaySVDhi4t3+aL52dcN127hwwroKKAOfs/+Sh6z/wBgqw/9G3dd&#10;BXB2t14q/wCE61Zl0bRjOdMsg6HVpQoXzbraQ32bJJO7IwMYHJzxufbPGH/QC0P/AMHM3/yLQB0F&#10;Fc/9s8Yf9ALQ/wDwczf/ACLR9s8Yf9ALQ/8Awczf/ItAHQUVz/2zxh/0AtD/APBzN/8AItH2zxh/&#10;0AtD/wDBzN/8i0AdBRXP/bPGH/QC0P8A8HM3/wAi0fbPGH/QC0P/AMHM3/yLQB0FFc/9s8Yf9ALQ&#10;/wDwczf/ACLR9s8Yf9ALQ/8Awczf/ItAB47/AOSeeJf+wVdf+imroK4PxpdeKm8C+IVuNG0aOA6Z&#10;ciR49WldlXymyQptgCcdsjPqK3PtnjD/AKAWh/8Ag5m/+RaAOgorn/tnjD/oBaH/AODmb/5Fo+2e&#10;MP8AoBaH/wCDmb/5FoA6Ciuf+2eMP+gFof8A4OZv/kWj7Z4w/wCgFof/AIOZv/kWgDoKK5/7Z4w/&#10;6AWh/wDg5m/+RaPtnjD/AKAWh/8Ag5m/+RaAOgorn/tnjD/oBaH/AODmb/5Fo+2eMP8AoBaH/wCD&#10;mb/5FoA6CufvP+Sh6N/2Cr//ANG2lH2zxh/0AtD/APBzN/8AItYd1deKv+E60lm0bRhONMvQiDVp&#10;SpXzbXcS32bIIO3Awc5PIxyAd5RXP/bPGH/QC0P/AMHM3/yLR9s8Yf8AQC0P/wAHM3/yLQB0FFc/&#10;9s8Yf9ALQ/8Awczf/ItH2zxh/wBALQ//AAczf/ItAHQUVz/2zxh/0AtD/wDBzN/8i0fbPGH/AEAt&#10;D/8ABzN/8i0AdBRXP/bPGH/QC0P/AMHM3/yLR9s8Yf8AQC0P/wAHM3/yLQB0FFc/9s8Yf9ALQ/8A&#10;wczf/ItH2zxh/wBALQ//AAczf/ItAB4N/wCQHc/9hXUv/S2augrm/Axmbw3I1xHHHOdT1AyJG5dV&#10;b7ZNkBiASM98DPoK6SgDn7P/AJKHrP8A2CrD/wBG3ddBXP2f/JQ9Z/7BVh/6Nu66CgDn/GX/ACA7&#10;b/sK6b/6Ww10Fc/4y/5Adt/2FdN/9LYa6CgAooooAK5eLxUD4q1XT7h/Kt7H90kS2UzvcSeSk5KS&#10;j5WbY7DyVVnOwt04HUVn/wBiad/bH9q/Z/8AS+u7e2zdt2eZszt8zZ8m/G7b8udvFAHP6t4znsJX&#10;uobHfpqaJe6kBOktvO8lu0Y2FHQFFIfqQSc5wAPm2NB1C8u21O0vzBJdaddi2eaCMxpLmKOUMELM&#10;VwJQuNxztzxnAkvfD2majqkeo3kEk06W8lqEeeTymif76NFu2MG4zlTnav8AdGLGm6XaaTbtDaJI&#10;A7l5HlleWSRsAZd3JZjgAAknAUDoAKAMuz/5KHrP/YKsP/Rt3XQVwdr408Kr461a4bxLowgfTLJE&#10;kN/FtZlluiwB3YJAZSR23D1rc/4Tvwf/ANDXof8A4MYf/iqAOgorn/8AhO/B/wD0Neh/+DGH/wCK&#10;o/4Tvwf/ANDXof8A4MYf/iqAOgorn/8AhO/B/wD0Neh/+DGH/wCKo/4Tvwf/ANDXof8A4MYf/iqA&#10;Ogorn/8AhO/B/wD0Neh/+DGH/wCKo/4Tvwf/ANDXof8A4MYf/iqAOgorn/8AhO/B/wD0Neh/+DGH&#10;/wCKo/4Tvwf/ANDXof8A4MYf/iqADx3/AMk88S/9gq6/9FNXQVwfjTxp4VuvAviG3t/EujTTy6Zc&#10;pHHHfxMzsYmAAAbJJPGK3P8AhO/B/wD0Neh/+DGH/wCKoA6Ciuf/AOE78H/9DXof/gxh/wDiqP8A&#10;hO/B/wD0Neh/+DGH/wCKoA6Ciuf/AOE78H/9DXof/gxh/wDiqP8AhO/B/wD0Neh/+DGH/wCKoA6C&#10;iuf/AOE78H/9DXof/gxh/wDiqP8AhO/B/wD0Neh/+DGH/wCKoA6Ciuf/AOE78H/9DXof/gxh/wDi&#10;qP8AhO/B/wD0Neh/+DGH/wCKoA6CufvP+Sh6N/2Cr/8A9G2lH/Cd+D/+hr0P/wAGMP8A8VWHdeNP&#10;CreOtJuF8S6MYE0y9R5BfxbVZpbUqCd2ASFYgd9p9KAO8orn/wDhO/B//Q16H/4MYf8A4qj/AITv&#10;wf8A9DXof/gxh/8AiqAOgorn/wDhO/B//Q16H/4MYf8A4qj/AITvwf8A9DXof/gxh/8AiqAOgorn&#10;/wDhO/B//Q16H/4MYf8A4qj/AITvwf8A9DXof/gxh/8AiqAOgorn/wDhO/B//Q16H/4MYf8A4qj/&#10;AITvwf8A9DXof/gxh/8AiqAOgorn/wDhO/B//Q16H/4MYf8A4qj/AITvwf8A9DXof/gxh/8AiqAD&#10;wb/yA7n/ALCupf8ApbNXQVzfgaeG68NyXFvLHNBLqeoPHJGwZXU3kxBBHBBHOa6SgDn7P/koes/9&#10;gqw/9G3ddBXP2f8AyUPWf+wVYf8Ao27roKAOf8Zf8gO2/wCwrpv/AKWw10Fc/wCMv+QHbf8AYV03&#10;/wBLYa6CgAooooAz9X1i30WC2luUndbi7htE8mIvh5XCKWPRVyeSSPQZJANew8SWeo6tLp8Uc6sP&#10;O8mV1GyfyZBHNtwSRsdgp3Bc5yu4c0eJdJvNa0yK1sr2C0kS7guTJNbGYHypFkVdodOrIuTnpkdT&#10;kU7LwjDBqU81zNHdWbJdpFayQD7t1KJpxISSJAWUBQFXC5B3nmgCxrPiqx0O4uILmG7d4NMuNTYx&#10;xfKYoSoZQxwC/wAw+UHjvjK50NNvZ763aW40y709w5URXTRMxGB8w8t3GOcdc8HjpnDuvCONRtm0&#10;3+yrTTINPurIac2m74288qzEhZFXbujTK7eRvGfmBXQ8N6H/AGBp0lt5kB8yUy+VaweRbw5AG2KL&#10;c2xTt3Ebjl2dv4sAAr2f/JQ9Z/7BVh/6Nu66Cufs/wDkoes/9gqw/wDRt3XQUAFFFFABRRRQAUUU&#10;UAFFFFAHP+O/+SeeJf8AsFXX/opq6Cuf8d/8k88S/wDYKuv/AEU1dBQAUUUUAFFFFABRRRQAUUUU&#10;AFc/ef8AJQ9G/wCwVf8A/o20roK5+8/5KHo3/YKv/wD0baUAdBRRRQAUUUUAFFFFABRRRQAUUUUA&#10;c/4N/wCQHc/9hXUv/S2augrn/Bv/ACA7n/sK6l/6WzV0FAHP2f8AyUPWf+wVYf8Ao27roK5+z/5K&#10;HrP/AGCrD/0bd10FAHP+Mv8AkB23/YV03/0throK5/xl/wAgO2/7Cum/+lsNdBQBXv7630zTrm/v&#10;JPLtbWJ5pn2k7UUEscDk4APSsfRPGmieI/IbSXvriGfd5dx/ZtykLbc5/etGEHII5PXjrWxf/bP7&#10;Ouf7O8j7d5T/AGf7Rny/Mwdu/HO3OM45xXB+GtL1eTxZba7q58PyXd7btJ52l3gUSxBVUOi/ZxJK&#10;mDGCHmZAWDAZCAAHoE08NsgeeWOJC6oGdgoLMwVRz3LEADuSBVO113R77UZ9Os9Vsbi+g3edbQ3C&#10;PJHtO1tyg5GCQDnoay/GtlPe6TZfZNJk1K4t9TtLpEjMQaIRzK7uDIygHYrrwc/PjoSRX0XTdVtd&#10;S1S0hbUrTS5XuZFkuzbMyTSylw9tsDHZl5GImBP+rAH3hQB0EerabNqk2lxahaPqEKb5bRZlMqLx&#10;yyZyB8y8kdx61JY39nqdnHeWF3Bd2smdk0EgkRsEg4YcHBBH4Vw+t6JretpfaHdW99dQx2lxFp+p&#10;3D2yxtNLbunmzeWVcYErRBViwBljuJBTpPDttdpLrF/d2slodRvRcR28rI0karBDFh9hZckxEjDH&#10;gjocgAHP2vhPTm8datAbnWdiaZZOCNavA2Wlugct5uSPlGATgc4xk53P+EN0v/n61z/we3v/AMeo&#10;s/8Akoes/wDYKsP/AEbd10FAHP8A/CG6X/z9a5/4Pb3/AOPUf8Ibpf8Az9a5/wCD29/+PV0FFAHP&#10;/wDCG6X/AM/Wuf8Ag9vf/j1H/CG6X/z9a5/4Pb3/AOPV0FFAHP8A/CG6X/z9a5/4Pb3/AOPUf8Ib&#10;pf8Az9a5/wCD29/+PV0FFAHP/wDCG6X/AM/Wuf8Ag9vf/j1H/CG6X/z9a5/4Pb3/AOPV0FFAHB+N&#10;PCenW3gXxDOlzrJePTLl1EmtXjqSImPKtKQw9iCD3rc/4Q3S/wDn61z/AMHt7/8AHqPHf/JPPEv/&#10;AGCrr/0U1dBQBz//AAhul/8AP1rn/g9vf/j1H/CG6X/z9a5/4Pb3/wCPV0FFAHP/APCG6X/z9a5/&#10;4Pb3/wCPUf8ACG6X/wA/Wuf+D29/+PV0FFAHP/8ACG6X/wA/Wuf+D29/+PUf8Ibpf/P1rn/g9vf/&#10;AI9XQUUAc/8A8Ibpf/P1rn/g9vf/AI9R/wAIbpf/AD9a5/4Pb3/49XQUUAc//wAIbpf/AD9a5/4P&#10;b3/49WHdeE9OXx1pMAudZ2Ppl65J1q8LZWW1Aw3m5A+Y5AODxnOBjvK5+8/5KHo3/YKv/wD0baUA&#10;H/CG6X/z9a5/4Pb3/wCPUf8ACG6X/wA/Wuf+D29/+PV0FFAHP/8ACG6X/wA/Wuf+D29/+PUf8Ibp&#10;f/P1rn/g9vf/AI9XQUUAc/8A8Ibpf/P1rn/g9vf/AI9R/wAIbpf/AD9a5/4Pb3/49XQUUAc//wAI&#10;bpf/AD9a5/4Pb3/49R/whul/8/Wuf+D29/8Aj1dBRQBz/wDwhul/8/Wuf+D29/8Aj1H/AAhul/8A&#10;P1rn/g9vf/j1dBRQBzfgaFbbw3JAhkKR6nqCKZJGdiBeTDlmJLH3JJPeukrn/Bv/ACA7n/sK6l/6&#10;WzV0FAHP2f8AyUPWf+wVYf8Ao27roK5+z/5KHrP/AGCrD/0bd10FAHP+Mv8AkB23/YV03/0throK&#10;5/xl/wAgO2/7Cum/+lsNdBQBXv7G31PTrmwvI/MtbqJ4Zk3EbkYEMMjkZBPSsu28OyJf213f63qW&#10;pm1cyW8d0sCrHIUZN48qJCTtd1wSR8xOMgEaGrXk2naNfXtvaSXk9vbySx20ed0zKpIQYBOSRjoe&#10;vQ1wcN/eeIPEtvouvDw5rOmNKZIo000s8kZt1kjulDzOohLNJH5gBG4BR987AD0iiuP8dajp1n9g&#10;t59Y/srUZ/MNncyag1tDDt27pZF3BJtpKYjYNuJxgKXZaeh6hqUvii8jjnkuLsJqJu7WedgkTJcq&#10;tkGXDeQGhLEFVHmDLkORmgDvKK8z1fUTe6jqljHr1poevJZTrdo+tyNEGNuxjESPt2hVMczTLGu3&#10;btBbMhXqPBVzBdaNM1v5jItwymYanLqEMp2qd0M8nLoM7TwAHVxjgkgGPa3Xir/hOtWZdG0YznTL&#10;IOh1aUKF8262kN9mySTuyMDGByc8bn2zxh/0AtD/APBzN/8AItFn/wAlD1n/ALBVh/6Nu66CgDn/&#10;ALZ4w/6AWh/+Dmb/AORaPtnjD/oBaH/4OZv/AJFroKKAOf8AtnjD/oBaH/4OZv8A5Fo+2eMP+gFo&#10;f/g5m/8AkWugooA5/wC2eMP+gFof/g5m/wDkWj7Z4w/6AWh/+Dmb/wCRa6CigDn/ALZ4w/6AWh/+&#10;Dmb/AORaPtnjD/oBaH/4OZv/AJFroKKAOD8aXXipvAviFbjRtGjgOmXIkePVpXZV8pskKbYAnHbI&#10;z6itz7Z4w/6AWh/+Dmb/AORaPHf/ACTzxL/2Crr/ANFNXQUAc/8AbPGH/QC0P/wczf8AyLR9s8Yf&#10;9ALQ/wDwczf/ACLXQUUAc/8AbPGH/QC0P/wczf8AyLR9s8Yf9ALQ/wDwczf/ACLXQUUAc/8AbPGH&#10;/QC0P/wczf8AyLR9s8Yf9ALQ/wDwczf/ACLXQUUAc/8AbPGH/QC0P/wczf8AyLR9s8Yf9ALQ/wDw&#10;czf/ACLXQUUAc/8AbPGH/QC0P/wczf8AyLWHdXXir/hOtJZtG0YTjTL0Ig1aUqV8213Et9myCDtw&#10;MHOTyMc95XP3n/JQ9G/7BV//AOjbSgA+2eMP+gFof/g5m/8AkWj7Z4w/6AWh/wDg5m/+Ra6CigDn&#10;/tnjD/oBaH/4OZv/AJFo+2eMP+gFof8A4OZv/kWugooA5/7Z4w/6AWh/+Dmb/wCRaPtnjD/oBaH/&#10;AODmb/5FroKKAOf+2eMP+gFof/g5m/8AkWj7Z4w/6AWh/wDg5m/+Ra6CigDn/tnjD/oBaH/4OZv/&#10;AJFo+2eMP+gFof8A4OZv/kWugooA5vwMZm8NyNcRxxznU9QMiRuXVW+2TZAYgEjPfAz6Cukrn/Bv&#10;/IDuf+wrqX/pbNXQUAc/Z/8AJQ9Z/wCwVYf+jbuugrn7P/koes/9gqw/9G3ddBQBz/jL/kB23/YV&#10;03/0throK5/xl/yA7b/sK6b/AOlsNdBQBXv22adct5s8WInPmW8fmSJweUXa25h2G1snjB6Vxfhf&#10;Ub658RXMV3rHieaBbgrZx3ui+RFNF5CEtI/2ZNpEhkA+Zc7VGDn5u0v136dcr5U8uYnHl28nlyPw&#10;eEbcu1j2O5cHnI61wfhLTNX07xBFDd6V4nls1Rmj1LVNcErKxH3JYEnZHHXDhRjKjbkGQgHolFY/&#10;iHVrzRbMXsNlBdWsfNwGuTHMeQFSFAjCSRidqqWXLFRnnjP0Txd/at1q7T/2VbWOmSzxTuNS3zRe&#10;XK6BpYzGBGrCNmBLngDryQAdRRXH3vj6zsp5ZlNjqGmC0lu45dNvhcTmONHZnaLaFWPdG8YfeRvK&#10;LxuO3c0XVZtSF7Dd20dveWNx9nuEilMse4xpICjlVLDbImcqOcjkAEgHL2vizTl8datObbWdj6ZZ&#10;IANFvC2Vluicr5WQPmGCRg84zg43P+Ey0v8A59dc/wDBFe//ABmiz/5KHrP/AGCrD/0bd10FAHP/&#10;APCZaX/z665/4Ir3/wCM0f8ACZaX/wA+uuf+CK9/+M10FFAHP/8ACZaX/wA+uuf+CK9/+M0f8Jlp&#10;f/Prrn/givf/AIzXQUUAc/8A8Jlpf/Prrn/givf/AIzR/wAJlpf/AD665/4Ir3/4zXQUUAc//wAJ&#10;lpf/AD665/4Ir3/4zR/wmWl/8+uuf+CK9/8AjNdBRQBwfjTxZp1z4F8QwJbayHk0y5RTJot4igmJ&#10;hyzRAKPckAd63P8AhMtL/wCfXXP/AARXv/xmjx3/AMk88S/9gq6/9FNXQUAc/wD8Jlpf/Prrn/gi&#10;vf8A4zR/wmWl/wDPrrn/AIIr3/4zXQUUAc//AMJlpf8Az665/wCCK9/+M0f8Jlpf/Prrn/givf8A&#10;4zXQUUAc/wD8Jlpf/Prrn/givf8A4zR/wmWl/wDPrrn/AIIr3/4zXQUUAc//AMJlpf8Az665/wCC&#10;K9/+M0f8Jlpf/Prrn/givf8A4zXQUUAc/wD8Jlpf/Prrn/givf8A4zWHdeLNObx1pM4ttZ2Jpl6h&#10;B0W8DZaW1IwvlZI+U5IGBxnGRnvK5+8/5KHo3/YKv/8A0baUAH/CZaX/AM+uuf8Agivf/jNH/CZa&#10;X/z665/4Ir3/AOM10FFAHP8A/CZaX/z665/4Ir3/AOM0f8Jlpf8Az665/wCCK9/+M10FFAHP/wDC&#10;ZaX/AM+uuf8Agivf/jNH/CZaX/z665/4Ir3/AOM10FFAHP8A/CZaX/z665/4Ir3/AOM0f8Jlpf8A&#10;z665/wCCK9/+M10FFAHP/wDCZaX/AM+uuf8Agivf/jNH/CZaX/z665/4Ir3/AOM10FFAHN+Bpluf&#10;Dck6CQJJqeoOokjZGAN5MeVYAqfYgEd66Suf8G/8gO5/7Cupf+ls1dBQBz9n/wAlD1n/ALBVh/6N&#10;u66Cufs/+Sh6z/2CrD/0bd10FAHP+Mv+QHbf9hXTf/S2Gugrn/GX/IDtv+wrpv8A6Ww10FAHN+NN&#10;Mm1DSI7iC8jtXsHlnMr3JtgqtBLCzecFbyyqylw21uUA4zkY/hnw3Mt1pOpxaN4Y0tI082W70GQk&#10;XytEy7MeUmIizrIMu/MacH7w6zXdQ/sjw9qepZx9jtJbjPl+ZjYhb7u5d3TpuXPqOtcXovh2V9Um&#10;nudK8QafeXjmaW+geytIo5fmbcUt5S0o3HgTCbGeSQXJAOs1nQTq95Y3Ueq31hNZ+YYzbCFgS4AL&#10;FZY3G4AEBgAQHcZwxqS20UQ6zJqlxf3d5PskjgWYRhbaN2VmRNiKSCUj5csfkGDycyanrVlo/lG+&#10;aeOOTJMy20kkcYGMtI6qVjUZzucgYBOcA4LXW9OvdRnsLe433EO7I2MFfadr7GI2vtYhW2k7WIDY&#10;JxQBT1Pwvba1dSNql3d3dmyOqWDFEijLxNEzKyKJCSjyDlyPnJABC4uaTpKaVFP/AKTPdXFzL51x&#10;cz7d8r7VQEhFVRhERflUfdyckkk/tqyGsf2W7Tx3R4Qy20iRyHbu2pIVCO23J2qxOFbj5TiSw1Wx&#10;1N7xLG5jnNlcG1uNnISUKrFM9CQGGcdDkHkEAAy7P/koes/9gqw/9G3ddBXkWu6Voui+Oru3s/BH&#10;h29gbTLV/LuESFYm824BKgQuCWAAJ4+6vXtHv07/AKJj4Q/7/L/8i1tDD1ZrmjG6FdHsNFePb9O/&#10;6Jj4Q/7/AC//ACLRv07/AKJj4Q/7/L/8i1f1Sv8AysOZHsNFePb9O/6Jj4Q/7/L/APItG/Tv+iY+&#10;EP8Av8v/AMi0fVK/8rDmR7DRXj2/Tv8AomPhD/v8v/yLXY6F4X8H634e0zVv+EO0OH7daRXPlfYY&#10;W2b0Dbc7BnGcZwKyqUZ07c6sCaZ2FFc//wAIJ4P/AOhU0P8A8F0P/wATR/wgng//AKFTQ/8AwXQ/&#10;/E1mMPHf/JPPEv8A2Crr/wBFNXQVwfjTwX4VtfAviG4t/DWjQzxaZcvHJHYRKyMImIIIXIIPOa3P&#10;+EE8H/8AQqaH/wCC6H/4mgDoKK5//hBPB/8A0Kmh/wDguh/+Jo/4QTwf/wBCpof/AILof/iaAOgo&#10;rn/+EE8H/wDQqaH/AOC6H/4mj/hBPB//AEKmh/8Aguh/+JoA6Ciuf/4QTwf/ANCpof8A4Lof/iaP&#10;+EE8H/8AQqaH/wCC6H/4mgDoKK5//hBPB/8A0Kmh/wDguh/+Jo/4QTwf/wBCpof/AILof/iaAOgr&#10;n7z/AJKHo3/YKv8A/wBG2lH/AAgng/8A6FTQ/wDwXQ//ABNYd14L8Kr460m3Xw1owgfTL13jFhFt&#10;ZlltQpI24JAZgD23H1oA7yiuf/4QTwf/ANCpof8A4Lof/iaP+EE8H/8AQqaH/wCC6H/4mgDoKK5/&#10;/hBPB/8A0Kmh/wDguh/+Jo/4QTwf/wBCpof/AILof/iaAOgorn/+EE8H/wDQqaH/AOC6H/4mj/hB&#10;PB//AEKmh/8Aguh/+JoA6Ciuf/4QTwf/ANCpof8A4Lof/iaP+EE8H/8AQqaH/wCC6H/4mgDoKK5/&#10;/hBPB/8A0Kmh/wDguh/+Jo/4QTwf/wBCpof/AILof/iaADwb/wAgO5/7Cupf+ls1dBXN+BoIbXw3&#10;Jb28UcMEWp6gkccahVRReTAAAcAAcYrpKAOfs/8Akoes/wDYKsP/AEbd10Fc/Z/8lD1n/sFWH/o2&#10;7roKAOf8Zf8AIDtv+wrpv/pbDXQVz/jL/kB23/YV03/0throKAOX8a39naW+l2uqXcFtpGo3cllq&#10;BnkEaPC1rOdpc425ZU5BB7Z5qvolz4ROsQJo3i37VdtuH2X+3nvPOXaSR5ckj9MbsqAw29dpYHsK&#10;KAOf8WaVf63py6fZxwCOXcJJ5buSPySRtDeUqlbhfmYmKQhGwAcg8U9O8K3MGryvdTR/Y0S/SFoJ&#10;XSWQXk6zvnGDEUK7QVZi2d3yEYrrKKAOPufCd1danFDHNPaafbxSRx3Y1We4uWDxyKSqygrFIGlJ&#10;EwZnwgT7rEC54U8Mz+G5dXV9Qkure5uI3tkZIk8tEgjj+7HGgB+TGBxtVMYO7PSUUAeW+MJmi+Id&#10;zttL64zpVp/x6Wctxt/e3PXy1bH44zz6VnfbJP8AoE65/wCCa7/+N1r3Op6lovjrUV1Txd4Y0+eX&#10;TLMq93YtGsiiW54VWugcgk5OT95eBjm5/wAJf/1UfwN/4D//AHZXbSx1SlBQilZf13JcUznPtkn/&#10;AECdc/8ABNd//G6Ptkn/AECdc/8ABNd//G66P/hL/wDqo/gb/wAB/wD7so/4S/8A6qP4G/8AAf8A&#10;+7K0/tOt2X4/5i5Ec59sk/6BOuf+Ca7/APjdH2yT/oE65/4Jrv8A+N10f/CX/wDVR/A3/gP/APdl&#10;H/CX/wDVR/A3/gP/APdlH9p1uy/H/MORHOfbJP8AoE65/wCCa7/+N16P4LgmtfAvh63uIpIZ4tMt&#10;kkjkUqyMIlBBB5BB4xXN/wDCX/8AVR/A3/gP/wDdlH/CX/8AVR/A3/gP/wDdlc+IxM69uZLQpKx6&#10;BRXn/wDwl/8A1UfwN/4D/wD3ZVix8QXmp3kdnYePfBt3dSZ2QwWZkdsAk4UXeTgAn8K5hmx47/5J&#10;54l/7BV1/wCimroK4Pxpa+Kl8C+IWuNZ0aSAaZcmRI9JlRmXymyAxuSAcd8HHoa3PsfjD/oO6H/4&#10;Jpv/AJKoA6Ciuf8AsfjD/oO6H/4Jpv8A5Ko+x+MP+g7of/gmm/8AkqgDoKK5/wCx+MP+g7of/gmm&#10;/wDkqj7H4w/6Duh/+Cab/wCSqAOgorn/ALH4w/6Duh/+Cab/AOSqPsfjD/oO6H/4Jpv/AJKoA6Ci&#10;uf8AsfjD/oO6H/4Jpv8A5Ko+x+MP+g7of/gmm/8AkqgDoK5+8/5KHo3/AGCr/wD9G2lH2Pxh/wBB&#10;3Q//AATTf/JVYd1a+Kv+E60lW1nRjOdMvSjjSZQoXzbXcCv2nJJO3ByMYPBzwAd5RXP/AGPxh/0H&#10;dD/8E03/AMlUfY/GH/Qd0P8A8E03/wAlUAdBRXP/AGPxh/0HdD/8E03/AMlUfY/GH/Qd0P8A8E03&#10;/wAlUAdBRXP/AGPxh/0HdD/8E03/AMlUfY/GH/Qd0P8A8E03/wAlUAdBRXP/AGPxh/0HdD/8E03/&#10;AMlUfY/GH/Qd0P8A8E03/wAlUAdBRXP/AGPxh/0HdD/8E03/AMlUfY/GH/Qd0P8A8E03/wAlUAHg&#10;3/kB3P8A2FdS/wDS2augrm/AwmXw3ItxJHJONT1ASPGhRWb7ZNkhSSQM9snHqa6SgDn7P/koes/9&#10;gqw/9G3ddBXP2f8AyUPWf+wVYf8Ao27roKAOf8Zf8gO2/wCwrpv/AKWw10Fc/wCMv+QHbf8AYV03&#10;/wBLYa6CgAooooA4/wCIFpFeadBHFYfadT+f7HIunPNJG2BxFOo22shbZtmf5VK5IO3imth4qHxG&#10;S9nitDE9lfwwXQnlkigjMkJhBh2KA/ygsN+XzId4CIo7yigDzfWNMv5takNra+frP2Sdbu60vT5N&#10;NkmJgkEeLuQujLkwqIwWKuFkziMqOg8C2r2uk3a/Z/It3uy1uiWjWcWzy0BMds/zQLvD5VidzbnH&#10;DgDqKKAPMvFf/JQ7v/sFWn/o25qlV658jWvHWoy6r8PbvUHj0yzVIrpLGVoh5tzlhumwA3Tg5+Q5&#10;A4zc/sXQ/wDokX/kppn/AMer0aGP9lTUOW9vP/gEON3cxaK2v7F0P/okX/kppn/x6j+xdD/6JF/5&#10;KaZ/8erb+1f7n4/8AXIYtFbX9i6H/wBEi/8AJTTP/j1H9i6H/wBEi/8AJTTP/j1H9q/3Px/4Achi&#10;0Vtf2Lof/RIv/JTTP/j1H9i6H/0SL/yU0z/49R/av9z8f+AHIYtO07/kc/DH/X9L/wCklxWx/Yuh&#10;/wDRIv8AyU0z/wCPVYsbTT9MvI7yw+Fk9pdR52TQQadG65BBwwnyMgkfjWVbMfaQcOXfz/4A1CzN&#10;jx3/AMk88S/9gq6/9FNXQVwfjTXdRm8C+IYn8J6zAj6Zcq0sktmVQGJvmO2cnA68An0Brc/4SHVP&#10;+hM1z/v9Zf8AyRXmlnQUVz//AAkOqf8AQma5/wB/rL/5Io/4SHVP+hM1z/v9Zf8AyRQB0FFc/wD8&#10;JDqn/Qma5/3+sv8A5Io/4SHVP+hM1z/v9Zf/ACRQB0FFc/8A8JDqn/Qma5/3+sv/AJIo/wCEh1T/&#10;AKEzXP8Av9Zf/JFAHQUVz/8AwkOqf9CZrn/f6y/+SKP+Eh1T/oTNc/7/AFl/8kUAdBXP3n/JQ9G/&#10;7BV//wCjbSj/AISHVP8AoTNc/wC/1l/8kVh3Wu6ifHWkynwnrIddMvVERls9zAy2uWH7/GBgA5IP&#10;zDAPOADvKK5//hIdU/6EzXP+/wBZf/JFH/CQ6p/0Jmuf9/rL/wCSKAOgorn/APhIdU/6EzXP+/1l&#10;/wDJFH/CQ6p/0Jmuf9/rL/5IoA6Ciuf/AOEh1T/oTNc/7/WX/wAkUf8ACQ6p/wBCZrn/AH+sv/ki&#10;gDoKK5//AISHVP8AoTNc/wC/1l/8kUf8JDqn/Qma5/3+sv8A5IoA6Ciuf/4SHVP+hM1z/v8AWX/y&#10;RR/wkOqf9CZrn/f6y/8AkigA8G/8gO5/7Cupf+ls1dBXN+BpGm8NySvDJA76nqDNFIVLITeTfKdp&#10;IyOnBI9Ca6SgDn7P/koes/8AYKsP/Rt3XQVz9n/yUPWf+wVYf+jbuugoA5/xl/yA7b/sK6b/AOls&#10;NdBXP+Mv+QHbf9hXTf8A0throKACiiigDn/Fmq3+iacuoWckBji3GSCW0kk84gbgvmqwW3X5WBlk&#10;BRcgnAHNPTfFVzca9qFtcwx/ZYEuXVYInZ0EMgT5SMi4Lg7iIhmIgRvlmFbmp6LZax5QvlnkjjyD&#10;CtzJHHIDjKyIrBZFOMbXBGCRjBOS10TTrLUZ7+3t9lxNuyd7FU3Hc+xSdqbmAZtoG5gC2SM0Acne&#10;/Ea0n8Radoul3Npby3FwbadtTR4ZYpGgkeIC3cpIQWEeWO0HeqqWLEp0nhvULzUtOkmuzBMolKwX&#10;lvGY47uPAIkRGZiq5LKDuIYLvB2uKsavomna9arbalb+fCu/C72X78TxNypHVJHH456gGpNN0yDS&#10;rdoLeS7dGcuTdXctw2cAcNIzEDjpnHX1NAHnPjCFpfiHc7bu+t8aVaf8el5Lb7v3tz18tlz+Occ+&#10;tZ32OT/oLa5/4Obv/wCOV0WuaBf658Q7/wCw6jbWfk6VZ7/PtGn35lusYxImMYPrnPbHKf8ACA6/&#10;/wBDHpv/AIKJP/kivTw9fDRppVI6+hDTvoc99jk/6C2uf+Dm7/8AjlH2OT/oLa5/4Obv/wCOV0P/&#10;AAgOv/8AQx6b/wCCiT/5Io/4QHX/APoY9N/8FEn/AMkVv9Zwf8q+4VpHPfY5P+gtrn/g5u//AI5R&#10;9jk/6C2uf+Dm7/8AjldD/wAIDr//AEMem/8Agok/+SKP+EB1/wD6GPTf/BRJ/wDJFH1nB/yr7gtI&#10;577HJ/0Ftc/8HN3/APHKPscn/QW1z/wc3f8A8crof+EB1/8A6GPTf/BRJ/8AJFH/AAgOv/8AQx6b&#10;/wCCiT/5Io+s4P8AlX3BaRz32OT/AKC2uf8Ag5u//jlH2OT/AKC2uf8Ag5u//jldD/wgOv8A/Qx6&#10;b/4KJP8A5Io/4QHX/wDoY9N/8FEn/wAkUfWcH/KvuC0jMspJ2+GHxBhmu7u5WBLpIjdXDzMqmxib&#10;AZyTjLMcZ7mvVa8/vvDlx4c+GXjRLq/ivJry0urlnitzCq/6KIwoUux6R5znvXoFeRUcXNuO1y0F&#10;FFFQMKKKKACiiigAooooAK5+8/5KHo3/AGCr/wD9G2ldBXP3n/JQ9G/7BV//AOjbSgDoKKKKACii&#10;igAooooAKKKKACiiigDn/Bv/ACA7n/sK6l/6WzV0Fc/4N/5Adz/2FdS/9LZq6CgDn7P/AJKHrP8A&#10;2CrD/wBG3ddBXP2f/JQ9Z/7BVh/6Nu66CgDn/GX/ACA7b/sK6b/6Ww10Fc/4y/5Adt/2FdN/9LYa&#10;6CgAooooAy/EOv2PhnRp9T1BpPKiRmEcS75JSqliqL3O1WJ7AKSSACQW2tCbWZNLuLC7s59kkkDT&#10;GMrcxoyqzpsdiAC8fDhT84wODin4r8JWXivTpoZ5J4Lo2k9tDcQzyJ5YlADblRlEi5VCVbIO2o9J&#10;8NXNlcagmoXlpqVjeI0RSe1dpzFkiOKSV5WDoqFlxtG4szHLM5YAkm8WQW99qkcunXy2Olbvtuo/&#10;ujDFiFZj8u/zG+V16IeT+NaGk6smqxT/AOjT2txbS+TcW0+3fE+1XAJRmU5R0b5WP3sHBBA5u5+H&#10;Wmz3V0kEOm6Zp89vLAU0rT1trh1kiMbLJKGIdPmLhdg+ZYzzt56DRdKm00Xs13cx3F5fXH2i4eKI&#10;xR7hGkYCIWYqNsaZyx5yeAQAAcva+C/CreOtWt28NaMYE0yydIzYRbVZpboMQNuASFUE99o9K3P+&#10;EE8H/wDQqaH/AOC6H/4miz/5KHrP/YKsP/Rt3XQUAc//AMIJ4P8A+hU0P/wXQ/8AxNH/AAgng/8A&#10;6FTQ/wDwXQ//ABNdBRQBz/8Awgng/wD6FTQ//BdD/wDE0f8ACCeD/wDoVND/APBdD/8AE10FFAHP&#10;/wDCCeD/APoVND/8F0P/AMTR/wAIJ4P/AOhU0P8A8F0P/wATXQUUAc//AMIJ4P8A+hU0P/wXQ/8A&#10;xNH/AAgng/8A6FTQ/wDwXQ//ABNdBRQBwfjTwX4VtfAviG4t/DWjQzxaZcvHJHYRKyMImIIIXIIP&#10;Oa3P+EE8H/8AQqaH/wCC6H/4mjx3/wAk88S/9gq6/wDRTV0FAHP/APCCeD/+hU0P/wAF0P8A8TR/&#10;wgng/wD6FTQ//BdD/wDE10FFAHP/APCCeD/+hU0P/wAF0P8A8TR/wgng/wD6FTQ//BdD/wDE10FF&#10;AHP/APCCeD/+hU0P/wAF0P8A8TR/wgng/wD6FTQ//BdD/wDE10FFAHP/APCCeD/+hU0P/wAF0P8A&#10;8TR/wgng/wD6FTQ//BdD/wDE10FFAHP/APCCeD/+hU0P/wAF0P8A8TWHdeC/Cq+OtJt18NaMIH0y&#10;9d4xYRbWZZbUKSNuCQGYA9tx9a7yufvP+Sh6N/2Cr/8A9G2lAB/wgng//oVND/8ABdD/APE0f8IJ&#10;4P8A+hU0P/wXQ/8AxNdBRQBz/wDwgng//oVND/8ABdD/APE0f8IJ4P8A+hU0P/wXQ/8AxNdBRQBz&#10;/wDwgng//oVND/8ABdD/APE0f8IJ4P8A+hU0P/wXQ/8AxNdBRQBz/wDwgng//oVND/8ABdD/APE0&#10;f8IJ4P8A+hU0P/wXQ/8AxNdBRQBz/wDwgng//oVND/8ABdD/APE0f8IJ4P8A+hU0P/wXQ/8AxNdB&#10;RQBzfgaCG18NyW9vFHDBFqeoJHHGoVUUXkwAAHAAHGK6Suf8G/8AIDuf+wrqX/pbNXQUAc/Z/wDJ&#10;Q9Z/7BVh/wCjbuugrn7P/koes/8AYKsP/Rt3XQUAc/4y/wCQHbf9hXTf/S2Gugrn/GX/ACA7b/sK&#10;6b/6Ww10FABRRRQBn6nruj6J5X9rarY2HnZ8v7XcJFvxjONxGcZHT1FWIb+zuLy5s4buCS6tdv2i&#10;FJAXi3DK7lHK5HIz1rn/ABTY6lJqOn3+jR3x1KGKaGJ4mt/syhzGcXAk+fyy0aZ8r58BsckVT0nQ&#10;NTh1x/NWS1it01NUvI2jbebu6SdGjB3coqkNvUDdjAcZNAHWfb7P+0f7O+1wfbvK8/7N5g8zy87d&#10;+3rtzxnpmixv7PU7OO8sLuC7tZM7JoJBIjYJBww4OCCPwrz+78J+J/M8SabBqM95bazFNuub7yFi&#10;w1osK58pFcTCRF6L5flZ6vXWeHba7SXWL+7tZLQ6jei4jt5WRpI1WCGLD7Cy5JiJGGPBHQ5AAOK1&#10;CYaB46v4tQ8X+IkeXTLRllt9OhnZwJbn5W8u1YKB1HAJ3NycDE3/AAkunf8AQ8eL/wDwRL/8hU3x&#10;X/yUO7/7BVp/6NuapV6eHwEatNTb3IcrMv8A/CS6d/0PHi//AMES/wDyFR/wkunf9Dx4v/8ABEv/&#10;AMhVQorf+y4fzMXOX/8AhJdO/wCh48X/APgiX/5Co/4SXTv+h48X/wDgiX/5CqhRR/ZcP5mHOX/+&#10;El07/oePF/8A4Il/+QqP+El07/oePF//AIIl/wDkKqFFH9lw/mYc5f8A+El07/oePF//AIIl/wDk&#10;Kj/hJdO/6Hjxf/4Il/8AkKqFFH9lw/mYc5F4l1y0vfCur2lv4t8V3c89lNHHbSaIFWZmQgISLNSA&#10;ScZyOvUda1P+El07/oePF/8A4Il/+QqoUUf2XD+Zhzl//hJdO/6Hjxf/AOCJf/kKj/hJdO/6Hjxf&#10;/wCCJf8A5CqhRR/ZcP5mHOX/APhJdO/6Hjxf/wCCJf8A5Co/4SXTv+h48X/+CJf/AJCqhRR/ZcP5&#10;mHOX/wDhJdO/6Hjxf/4Il/8AkKj/AISXTv8AoePF/wD4Il/+QqoUUf2XD+Zhzl//AISXTv8AoePF&#10;/wD4Il/+QqP+El07/oePF/8A4Il/+QqoUUf2XD+Zhzl//hJdO/6Hjxf/AOCJf/kKsufXLR/FWn3a&#10;+LfFbQR2VzG9ydEG6NmeAqgH2PBDBGJODjYORnBloo/suH8zDnL/APwkunf9Dx4v/wDBEv8A8hUf&#10;8JLp3/Q8eL//AARL/wDIVUKKP7Lh/Mw5zsrDS7vU9Otr+z8b65Ja3USTQv5FmNyMAVODbZGQR1qx&#10;/wAI9qn/AEOeuf8Afmy/+R6PAn/JPPDX/YKtf/RS10FeKaHP/wDCPap/0Oeuf9+bL/5Ho/4R7VP+&#10;hz1z/vzZf/I9dBRQBz//AAj2qf8AQ565/wB+bL/5Ho/4R7VP+hz1z/vzZf8AyPXQUUAc/wD8I9qn&#10;/Q565/35sv8A5Ho/4R7VP+hz1z/vzZf/ACPXQUUAc34GjaHw3JE80k7pqeoK0sgUM5F5N8x2gDJ6&#10;8AD0ArpK5/wb/wAgO5/7Cupf+ls1dBQBz9n/AMlD1n/sFWH/AKNu66Cufs/+Sh6z/wBgqw/9G3dd&#10;BQBz/jL/AJAdt/2FdN/9LYa6Cuf8Zf8AIDtv+wrpv/pbDXQUAFFFFABRXJ+K9fn0fWdLi3Xceni3&#10;uL69ltFiZkjgaHJfzP8AlltkYsEBkOF29819J1/U5tcfzWkuorhNTZLONY12G0ukgRYydvLqxLb2&#10;I3YwUGRQB2lFedv4o12+vPEFvDaalp96ElsdJt5RatEbr7KtwgchnPm8uQSfK2AA/PnPUeF7mSey&#10;uY7i61Ka7t7gxzx6isAlgYojBMwARkbWVgQW+/gnIwADj7nyNa8dajLqvw9u9QePTLNUiuksZWiH&#10;m3OWG6bADdODn5DkDjNz+xdD/wCiRf8Akppn/wAerN8YQtL8Q7nbd31vjSrT/j0vJbfd+9uevlsu&#10;fxzjn1rO+xyf9BbXP/Bzd/8Axyu2lgalWCnFqz/rsS5JHR/2Lof/AESL/wAlNM/+PUf2Lof/AESL&#10;/wAlNM/+PVzn2OT/AKC2uf8Ag5u//jlH2OT/AKC2uf8Ag5u//jlaf2ZW7r8f8hc6Oj/sXQ/+iRf+&#10;Smmf/HqP7F0P/okX/kppn/x6uc+xyf8AQW1z/wAHN3/8co+xyf8AQW1z/wAHN3/8co/syt3X4/5B&#10;zo6P+xdD/wCiRf8Akppn/wAeo/sXQ/8AokX/AJKaZ/8AHq5z7HJ/0Ftc/wDBzd//AByj7HJ/0Ftc&#10;/wDBzd//AByj+zK3dfj/AJBzo6P+xdD/AOiRf+Smmf8Ax6j+xdD/AOiRf+Smmf8Ax6uc+xyf9BbX&#10;P/Bzd/8Axyj7HJ/0Ftc/8HN3/wDHKP7Mrd1+P+Qc6LfizSdHj8G65JF8LfsUi6fcFbr7Np48kiNs&#10;PlJiwx1+UE8cDNbH9i6H/wBEi/8AJTTP/j1cxPpi3VvLb3GoazNBKhSSOTV7pldSMEEGTBBHGKk+&#10;xyf9BbXP/Bzd/wDxyj+zK3dfj/kHOjo/7F0P/okX/kppn/x6j+xdD/6JF/5KaZ/8ernPscn/AEFt&#10;c/8ABzd//HKPscn/AEFtc/8ABzd//HKP7Mrd1+P+Qc6Oj/sXQ/8AokX/AJKaZ/8AHqP7F0P/AKJF&#10;/wCSmmf/AB6uc+xyf9BbXP8Awc3f/wAco+xyf9BbXP8Awc3f/wAco/syt3X4/wCQc6Oj/sXQ/wDo&#10;kX/kppn/AMeo/sXQ/wDokX/kppn/AMernPscn/QW1z/wc3f/AMco+xyf9BbXP/Bzd/8Axyj+zK3d&#10;fj/kHOjo/wCxdD/6JF/5KaZ/8eo/sXQ/+iRf+Smmf/Hq5z7HJ/0Ftc/8HN3/APHKPscn/QW1z/wc&#10;3f8A8co/syt3X4/5Bzo6P+xdD/6JF/5KaZ/8erHudJ0ceMtMjHwt2Rtp92Wtfs2n/vCJLbD4E235&#10;ckcnP7zgEbsVPscn/QW1z/wc3f8A8cqM6YrXCXDahrJnRGRJDq91uVWILAHzMgEqpI77R6Uf2ZW7&#10;r8f8g50dP/Yuh/8ARIv/ACU0z/49R/Yuh/8ARIv/ACU0z/49XOfY5P8AoLa5/wCDm7/+OUfY5P8A&#10;oLa5/wCDm7/+OUf2ZW7r8f8AIOdHfwa1fWtvFb2/gfWYYIkCRxxyWKqigYAAFxgADjFSf8JDqn/Q&#10;ma5/3+sv/kivPPscn/QW1z/wc3f/AMcru/h5NNP4Nga4uJ7h1uryMSTytK5VbmVVBZiScKAOT2rC&#10;vhJ0EnJrUalcsf8ACQ6p/wBCZrn/AH+sv/kij/hIdU/6EzXP+/1l/wDJFdBRXKUc/wD8JDqn/Qma&#10;5/3+sv8A5Io/4SHVP+hM1z/v9Zf/ACRXQUUAc/8A8JDqn/Qma5/3+sv/AJIo/wCEh1T/AKEzXP8A&#10;v9Zf/JFdBRQBzfgaRpvDckrwyQO+p6gzRSFSyE3k3ynaSMjpwSPQmukrn/Bv/IDuf+wrqX/pbNXQ&#10;UAc/Z/8AJQ9Z/wCwVYf+jbuugrn7P/koes/9gqw/9G3ddBQBz/jL/kB23/YV03/0throK5/xl/yA&#10;7b/sK6b/AOlsNdBQAUUUUAV7qws77yPtlpBceRKs8PnRh/LkX7rrnowycEciiGws7e8ubyG0gjur&#10;rb9omSMB5dowu5hy2BwM9KsUUAU59J026uJbi40+0mnltzaySSQqzPCTkxkkZKE87elSWNhZ6ZZx&#10;2dhaQWlrHnZDBGI0XJJOFHAyST+NWKKAPKNX1Dwnr/jq9uH8c2lhAmmWiJJa31rtlbzbksCZFYEq&#10;CpwMY3DPUUv2LwX/ANFS/wDJ/T//AI1Xq1FaRrVIq0ZNL1FZHlP2LwX/ANFS/wDJ/T//AI1R9i8F&#10;/wDRUv8Ayf0//wCNV6tRVfWK387+9hZHlP2LwX/0VL/yf0//AONUfYvBf/RUv/J/T/8A41Xq1FH1&#10;it/O/vYWR5T9i8F/9FS/8n9P/wDjVH2LwX/0VL/yf0//AONV6tRR9Yrfzv72FkeU/YvBf/RUv/J/&#10;T/8A41R9i8F/9FS/8n9P/wDjVerUUfWK387+9hZHjOur4XsfD2p3mnfEr7RfQWkstvD9ssH8yRUJ&#10;VdoiyckAYHJrQ+xeC/8AoqX/AJP6f/8AGq9Woo+sVv5397CyPKfsXgv/AKKl/wCT+n//ABqj7F4L&#10;/wCipf8Ak/p//wAar1aij6xW/nf3sLI8p+xeC/8AoqX/AJP6f/8AGqPsXgv/AKKl/wCT+n//ABqv&#10;VqKPrFb+d/ewsjyn7F4L/wCipf8Ak/p//wAao+xeC/8AoqX/AJP6f/8AGq9Woo+sVv5397CyPKfs&#10;Xgv/AKKl/wCT+n//ABqj7F4L/wCipf8Ak/p//wAar1aij6xW/nf3sLI8p+xeC/8AoqX/AJP6f/8A&#10;Gqz5l8Lp4hsrNPiVusZbSeWWb7ZYHZIjwhF3eVgZDyHB5O3joa9moo+sVv5397CyPKfsXgv/AKKl&#10;/wCT+n//ABqj7F4L/wCipf8Ak/p//wAar1aij6xW/nf3sLI8p+xeC/8AoqX/AJP6f/8AGq6PQPEH&#10;gnw9o0Wm2/jLSp0R5JDLPqNuXZpJGkYnbtH3mPQCuzoqJVJz+JthY5//AITvwf8A9DXof/gxh/8A&#10;iqP+E78H/wDQ16H/AODGH/4qugoqBnP/APCd+D/+hr0P/wAGMP8A8VR/wnfg/wD6GvQ//BjD/wDF&#10;V0FFAHP/APCd+D/+hr0P/wAGMP8A8VR/wnfg/wD6GvQ//BjD/wDFV0FFAHP+DPm8PvKOY5tQvp4n&#10;HSSN7uV0dT3VlZWBHBBBHBroKKKAOfs/+Sh6z/2CrD/0bd10Fc/Z/wDJQ9Z/7BVh/wCjbuugoA5/&#10;xl/yA7b/ALCum/8ApbDXQVz/AIy/5Adt/wBhXTf/AEthroKACiiigAooooAKKKKACiiigAooooAK&#10;KKKACiiigAooooAKKKKACiiigAooooAKKKKACiiigAooooAKKKKACiiigAooooAKKKKACiiigAoo&#10;ooA5+z/5KHrP/YKsP/Rt3XQVz9n/AMlD1n/sFWH/AKNu66CgDn/GX/IDtv8AsK6b/wClsNdBWfrW&#10;kpremGykuZ7b97FMk0G3ejxyLIpG5WX7yDqDWf8A8I9qn/Q565/35sv/AJHoA6Ciuf8A+Ee1T/oc&#10;9c/782X/AMj0f8I9qn/Q565/35sv/kegDoKK5/8A4R7VP+hz1z/vzZf/ACPR/wAI9qn/AEOeuf8A&#10;fmy/+R6AOgorn/8AhHtU/wChz1z/AL82X/yPR/wj2qf9Dnrn/fmy/wDkegDoKK5//hHtU/6HPXP+&#10;/Nl/8j0f8I9qn/Q565/35sv/AJHoA6Ciuf8A+Ee1T/oc9c/782X/AMj0f8I9qn/Q565/35sv/keg&#10;DoKK5/8A4R7VP+hz1z/vzZf/ACPR/wAI9qn/AEOeuf8Afmy/+R6AOgorn/8AhHtU/wChz1z/AL82&#10;X/yPR/wj2qf9Dnrn/fmy/wDkegDoKK5//hHtU/6HPXP+/Nl/8j0f8I9qn/Q565/35sv/AJHoA6Ci&#10;uf8A+Ee1T/oc9c/782X/AMj0f8I9qn/Q565/35sv/kegDoKK5/8A4R7VP+hz1z/vzZf/ACPR/wAI&#10;9qn/AEOeuf8Afmy/+R6AOgorn/8AhHtU/wChz1z/AL82X/yPR/wj2qf9Dnrn/fmy/wDkegDoKK5/&#10;/hHtU/6HPXP+/Nl/8j0f8I9qn/Q565/35sv/AJHoA6Ciuf8A+Ee1T/oc9c/782X/AMj0f8I9qn/Q&#10;565/35sv/kegDoKK5/8A4R7VP+hz1z/vzZf/ACPR/wAI9qn/AEOeuf8Afmy/+R6AOgorn/8AhHtU&#10;/wChz1z/AL82X/yPR/wj2qf9Dnrn/fmy/wDkegDoKK5//hHtU/6HPXP+/Nl/8j0f8I9qn/Q565/3&#10;5sv/AJHoA6Ciuf8A+Ee1T/oc9c/782X/AMj0f8I9qn/Q565/35sv/kegDoKK5/8A4R7VP+hz1z/v&#10;zZf/ACPR/wAI9qn/AEOeuf8Afmy/+R6AOgorn/8AhHtU/wChz1z/AL82X/yPR/wj2qf9Dnrn/fmy&#10;/wDkegDoKK5//hHtU/6HPXP+/Nl/8j0f8I9qn/Q565/35sv/AJHoALP/AJKHrP8A2CrD/wBG3ddB&#10;WPpOgnTNRu7+fVb7Ubq6iihZ7sQjakZkKgCKNB1lbrntWxQB/9lQSwECLQAUAAYACAAAACEAihU/&#10;mAwBAAAVAgAAEwAAAAAAAAAAAAAAAAAAAAAAW0NvbnRlbnRfVHlwZXNdLnhtbFBLAQItABQABgAI&#10;AAAAIQA4/SH/1gAAAJQBAAALAAAAAAAAAAAAAAAAAD0BAABfcmVscy8ucmVsc1BLAQItABQABgAI&#10;AAAAIQC3ruxrwgMAAIQNAAAOAAAAAAAAAAAAAAAAADwCAABkcnMvZTJvRG9jLnhtbFBLAQItABQA&#10;BgAIAAAAIQAZlLvJwwAAAKcBAAAZAAAAAAAAAAAAAAAAACoGAABkcnMvX3JlbHMvZTJvRG9jLnht&#10;bC5yZWxzUEsBAi0AFAAGAAgAAAAhAIRXKU7fAAAACAEAAA8AAAAAAAAAAAAAAAAAJAcAAGRycy9k&#10;b3ducmV2LnhtbFBLAQItAAoAAAAAAAAAIQCCn7jr35AAAN+QAAAVAAAAAAAAAAAAAAAAADAIAABk&#10;cnMvbWVkaWEvaW1hZ2UxLmpwZWdQSwECLQAKAAAAAAAAACEAEYFMNi9jAAAvYwAAFQAAAAAAAAAA&#10;AAAAAABCmQAAZHJzL21lZGlhL2ltYWdlMi5qcGVnUEsFBgAAAAAHAAcAwAEAAKT8AAAAAA==&#10;">
            <v:shape id="Picture 61" o:spid="_x0000_s1217" type="#_x0000_t75" style="position:absolute;left:6561;top:2214;width:4320;height:5178;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AWVIFi9AAAA2wAAAA8AAABkcnMvZG93bnJldi54bWxET0sKwjAQ3QveIYzgTtOKqFSjiCLoRrB6&#10;gKEZ22IzKU209fZGENzN431ntelMJV7UuNKygngcgSDOrC45V3C7HkYLEM4ja6wsk4I3Odis+70V&#10;Jtq2fKFX6nMRQtglqKDwvk6kdFlBBt3Y1sSBu9vGoA+wyaVusA3hppKTKJpJgyWHhgJr2hWUPdKn&#10;UZDO9tk2j9/ndj41j8pPo9MuvSk1HHTbJQhPnf+Lf+6jDvNj+P4SDpDrDwAAAP//AwBQSwECLQAU&#10;AAYACAAAACEABKs5XgABAADmAQAAEwAAAAAAAAAAAAAAAAAAAAAAW0NvbnRlbnRfVHlwZXNdLnht&#10;bFBLAQItABQABgAIAAAAIQAIwxik1AAAAJMBAAALAAAAAAAAAAAAAAAAADEBAABfcmVscy8ucmVs&#10;c1BLAQItABQABgAIAAAAIQAzLwWeQQAAADkAAAASAAAAAAAAAAAAAAAAAC4CAABkcnMvcGljdHVy&#10;ZXhtbC54bWxQSwECLQAUAAYACAAAACEABZUgWL0AAADbAAAADwAAAAAAAAAAAAAAAACfAgAAZHJz&#10;L2Rvd25yZXYueG1sUEsFBgAAAAAEAAQA9wAAAIkDAAAAAA==&#10;">
              <v:imagedata r:id="rId114" o:title=""/>
            </v:shape>
            <v:shape id="Picture 62" o:spid="_x0000_s1218" type="#_x0000_t75" style="position:absolute;left:2241;top:2234;width:4369;height:5208;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PCpkn3AAAAA2wAAAA8AAABkcnMvZG93bnJldi54bWxET0uLwjAQvi/4H8II3tZUDyLVKCIogiDr&#10;4+BxaKYPbCY1SbX66zcLC97m43vOfNmZWjzI+cqygtEwAUGcWV1xoeBy3nxPQfiArLG2TApe5GG5&#10;6H3NMdX2yUd6nEIhYgj7FBWUITSplD4ryaAf2oY4crl1BkOErpDa4TOGm1qOk2QiDVYcG0psaF1S&#10;dju1RoE+VPk2v97fm582Xzd+70Ztu1dq0O9WMxCBuvAR/7t3Os4fw98v8QC5+AUAAP//AwBQSwEC&#10;LQAUAAYACAAAACEABKs5XgABAADmAQAAEwAAAAAAAAAAAAAAAAAAAAAAW0NvbnRlbnRfVHlwZXNd&#10;LnhtbFBLAQItABQABgAIAAAAIQAIwxik1AAAAJMBAAALAAAAAAAAAAAAAAAAADEBAABfcmVscy8u&#10;cmVsc1BLAQItABQABgAIAAAAIQAzLwWeQQAAADkAAAASAAAAAAAAAAAAAAAAAC4CAABkcnMvcGlj&#10;dHVyZXhtbC54bWxQSwECLQAUAAYACAAAACEA8KmSfcAAAADbAAAADwAAAAAAAAAAAAAAAACfAgAA&#10;ZHJzL2Rvd25yZXYueG1sUEsFBgAAAAAEAAQA9wAAAIwDAAAAAA==&#10;">
              <v:imagedata r:id="rId115" o:title=""/>
            </v:shape>
            <w10:wrap type="topAndBottom"/>
          </v:group>
        </w:pict>
      </w:r>
      <w:r w:rsidR="00E247E0" w:rsidRPr="00EC135A">
        <w:rPr>
          <w:sz w:val="24"/>
          <w:szCs w:val="24"/>
        </w:rPr>
        <w:t xml:space="preserve">Вертикальное распределение радионуклида в пойменных почвах существенно различалось на разных гипсометрических уровнях и по мере удаления от береговой линии. В частности, на высокой прирусловой гриве наиболее загрязненными оказались погребенные слои песчаного аллювия (рисунок </w:t>
      </w:r>
      <w:r w:rsidR="009B6614">
        <w:rPr>
          <w:sz w:val="24"/>
          <w:szCs w:val="24"/>
        </w:rPr>
        <w:t xml:space="preserve">4.35 </w:t>
      </w:r>
      <w:r w:rsidR="00E247E0" w:rsidRPr="00EC135A">
        <w:rPr>
          <w:sz w:val="24"/>
          <w:szCs w:val="24"/>
        </w:rPr>
        <w:t xml:space="preserve">А). Максимальным загрязнением отличалась иловато-глеевая почва центральной заболоченной части о. Кермундей (рисунок </w:t>
      </w:r>
      <w:r w:rsidR="009B6614">
        <w:rPr>
          <w:sz w:val="24"/>
          <w:szCs w:val="24"/>
        </w:rPr>
        <w:t>4.35</w:t>
      </w:r>
      <w:r w:rsidR="00E247E0" w:rsidRPr="00EC135A">
        <w:rPr>
          <w:sz w:val="24"/>
          <w:szCs w:val="24"/>
        </w:rPr>
        <w:t xml:space="preserve"> Б). </w:t>
      </w:r>
    </w:p>
    <w:p w:rsidR="00E247E0" w:rsidRPr="00EC135A" w:rsidRDefault="00E247E0" w:rsidP="0083092F">
      <w:pPr>
        <w:spacing w:line="360" w:lineRule="auto"/>
        <w:ind w:left="2123" w:firstLine="709"/>
        <w:rPr>
          <w:sz w:val="24"/>
          <w:szCs w:val="24"/>
        </w:rPr>
      </w:pPr>
      <w:r w:rsidRPr="00EC135A">
        <w:rPr>
          <w:sz w:val="24"/>
          <w:szCs w:val="24"/>
        </w:rPr>
        <w:t>А</w:t>
      </w:r>
      <w:r w:rsidRPr="00EC135A">
        <w:rPr>
          <w:sz w:val="24"/>
          <w:szCs w:val="24"/>
        </w:rPr>
        <w:tab/>
      </w:r>
      <w:r w:rsidRPr="00EC135A">
        <w:rPr>
          <w:sz w:val="24"/>
          <w:szCs w:val="24"/>
        </w:rPr>
        <w:tab/>
      </w:r>
      <w:r w:rsidRPr="00EC135A">
        <w:rPr>
          <w:sz w:val="24"/>
          <w:szCs w:val="24"/>
        </w:rPr>
        <w:tab/>
      </w:r>
      <w:r w:rsidRPr="00EC135A">
        <w:rPr>
          <w:sz w:val="24"/>
          <w:szCs w:val="24"/>
        </w:rPr>
        <w:tab/>
      </w:r>
      <w:r w:rsidRPr="00EC135A">
        <w:rPr>
          <w:sz w:val="24"/>
          <w:szCs w:val="24"/>
        </w:rPr>
        <w:tab/>
        <w:t xml:space="preserve">   Б</w:t>
      </w:r>
    </w:p>
    <w:p w:rsidR="00E247E0" w:rsidRPr="009B6614" w:rsidRDefault="009B6614" w:rsidP="009B6614">
      <w:pPr>
        <w:spacing w:line="360" w:lineRule="auto"/>
        <w:jc w:val="center"/>
        <w:rPr>
          <w:sz w:val="24"/>
          <w:szCs w:val="24"/>
        </w:rPr>
      </w:pPr>
      <w:r w:rsidRPr="00514570">
        <w:rPr>
          <w:sz w:val="24"/>
          <w:szCs w:val="24"/>
        </w:rPr>
        <w:t>Рисунок 4.</w:t>
      </w:r>
      <w:r>
        <w:rPr>
          <w:sz w:val="24"/>
          <w:szCs w:val="24"/>
        </w:rPr>
        <w:t>35</w:t>
      </w:r>
      <w:r w:rsidR="00772048">
        <w:rPr>
          <w:sz w:val="24"/>
          <w:szCs w:val="24"/>
        </w:rPr>
        <w:t>.</w:t>
      </w:r>
      <w:r w:rsidRPr="00514570">
        <w:rPr>
          <w:sz w:val="24"/>
          <w:szCs w:val="24"/>
        </w:rPr>
        <w:t xml:space="preserve"> </w:t>
      </w:r>
      <w:r w:rsidR="00E247E0" w:rsidRPr="009B6614">
        <w:rPr>
          <w:sz w:val="24"/>
          <w:szCs w:val="24"/>
        </w:rPr>
        <w:t xml:space="preserve">Вертикальное распределение удельной плотности загрязнения </w:t>
      </w:r>
      <w:r w:rsidR="00E247E0" w:rsidRPr="009B6614">
        <w:rPr>
          <w:sz w:val="24"/>
          <w:szCs w:val="24"/>
          <w:vertAlign w:val="superscript"/>
        </w:rPr>
        <w:t>137</w:t>
      </w:r>
      <w:r w:rsidR="00E247E0" w:rsidRPr="009B6614">
        <w:rPr>
          <w:sz w:val="24"/>
          <w:szCs w:val="24"/>
          <w:lang w:val="en-US"/>
        </w:rPr>
        <w:t>Cs</w:t>
      </w:r>
      <w:r w:rsidR="00E247E0" w:rsidRPr="009B6614">
        <w:rPr>
          <w:sz w:val="24"/>
          <w:szCs w:val="24"/>
        </w:rPr>
        <w:t xml:space="preserve"> в профиле двух почв на о. Кермундей (местоположение см. таблицу </w:t>
      </w:r>
      <w:r w:rsidR="00A31F4B">
        <w:rPr>
          <w:sz w:val="24"/>
          <w:szCs w:val="24"/>
        </w:rPr>
        <w:t>4</w:t>
      </w:r>
      <w:r w:rsidR="00E247E0" w:rsidRPr="009B6614">
        <w:rPr>
          <w:sz w:val="24"/>
          <w:szCs w:val="24"/>
        </w:rPr>
        <w:t>.1</w:t>
      </w:r>
      <w:r w:rsidR="006C4B74">
        <w:rPr>
          <w:sz w:val="24"/>
          <w:szCs w:val="24"/>
        </w:rPr>
        <w:t>3</w:t>
      </w:r>
      <w:r w:rsidR="00E247E0" w:rsidRPr="009B6614">
        <w:rPr>
          <w:sz w:val="24"/>
          <w:szCs w:val="24"/>
        </w:rPr>
        <w:t>)</w:t>
      </w:r>
    </w:p>
    <w:p w:rsidR="00E247E0" w:rsidRPr="00EC135A" w:rsidRDefault="00E247E0" w:rsidP="0083092F">
      <w:pPr>
        <w:spacing w:line="360" w:lineRule="auto"/>
        <w:ind w:firstLine="680"/>
        <w:jc w:val="both"/>
        <w:rPr>
          <w:sz w:val="24"/>
          <w:szCs w:val="24"/>
        </w:rPr>
      </w:pPr>
      <w:r w:rsidRPr="00EC135A">
        <w:rPr>
          <w:sz w:val="24"/>
          <w:szCs w:val="24"/>
        </w:rPr>
        <w:t xml:space="preserve">Вертикальное распределение радиоцезия в разрезах о. Екушанский характеризует эродированную торфяную почву береговой зоны (ЕК1) и аллювиальную почву современной средней поймы (ЕК-2,). В первом разрезе активность </w:t>
      </w:r>
      <w:r w:rsidRPr="00EC135A">
        <w:rPr>
          <w:sz w:val="24"/>
          <w:szCs w:val="24"/>
          <w:vertAlign w:val="superscript"/>
        </w:rPr>
        <w:t>137</w:t>
      </w:r>
      <w:r w:rsidRPr="00EC135A">
        <w:rPr>
          <w:sz w:val="24"/>
          <w:szCs w:val="24"/>
          <w:lang w:val="en-US"/>
        </w:rPr>
        <w:t>Cs</w:t>
      </w:r>
      <w:r w:rsidRPr="00EC135A">
        <w:rPr>
          <w:sz w:val="24"/>
          <w:szCs w:val="24"/>
        </w:rPr>
        <w:t xml:space="preserve"> низкая (от 3 до 9 Бк/кг), и прослеживается до глубины 23 см (в некоторых горизонтах – ниже предела обнаружения). В разрезе средней поймы повышенной актив</w:t>
      </w:r>
      <w:r w:rsidR="006E43C9">
        <w:rPr>
          <w:sz w:val="24"/>
          <w:szCs w:val="24"/>
        </w:rPr>
        <w:t>ностью выделяется слой 65-75 см (рисунок 4.36).</w:t>
      </w:r>
      <w:r w:rsidRPr="00EC135A">
        <w:rPr>
          <w:sz w:val="24"/>
          <w:szCs w:val="24"/>
        </w:rPr>
        <w:t xml:space="preserve"> </w:t>
      </w:r>
    </w:p>
    <w:p w:rsidR="00E247E0" w:rsidRPr="00EC135A" w:rsidRDefault="00C81C3C" w:rsidP="006E43C9">
      <w:pPr>
        <w:spacing w:line="360" w:lineRule="auto"/>
        <w:jc w:val="center"/>
      </w:pPr>
      <w:r>
        <w:rPr>
          <w:noProof/>
        </w:rPr>
        <w:drawing>
          <wp:inline distT="0" distB="0" distL="0" distR="0" wp14:anchorId="14C787D2" wp14:editId="45B25004">
            <wp:extent cx="3436620" cy="3238500"/>
            <wp:effectExtent l="0" t="0" r="0" b="0"/>
            <wp:docPr id="574" name="Рисунок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3"/>
                    <pic:cNvPicPr>
                      <a:picLocks noChangeAspect="1" noChangeArrowheads="1"/>
                    </pic:cNvPicPr>
                  </pic:nvPicPr>
                  <pic:blipFill>
                    <a:blip r:embed="rId116" cstate="print"/>
                    <a:srcRect/>
                    <a:stretch>
                      <a:fillRect/>
                    </a:stretch>
                  </pic:blipFill>
                  <pic:spPr bwMode="auto">
                    <a:xfrm>
                      <a:off x="0" y="0"/>
                      <a:ext cx="3443628" cy="3245104"/>
                    </a:xfrm>
                    <a:prstGeom prst="rect">
                      <a:avLst/>
                    </a:prstGeom>
                    <a:noFill/>
                    <a:ln w="9525">
                      <a:noFill/>
                      <a:miter lim="800000"/>
                      <a:headEnd/>
                      <a:tailEnd/>
                    </a:ln>
                  </pic:spPr>
                </pic:pic>
              </a:graphicData>
            </a:graphic>
          </wp:inline>
        </w:drawing>
      </w:r>
    </w:p>
    <w:p w:rsidR="00E247E0" w:rsidRPr="009B6614" w:rsidRDefault="009B6614" w:rsidP="009B6614">
      <w:pPr>
        <w:spacing w:line="360" w:lineRule="auto"/>
        <w:jc w:val="center"/>
        <w:rPr>
          <w:sz w:val="24"/>
          <w:szCs w:val="24"/>
        </w:rPr>
      </w:pPr>
      <w:r w:rsidRPr="009B6614">
        <w:rPr>
          <w:sz w:val="24"/>
          <w:szCs w:val="24"/>
        </w:rPr>
        <w:t>Рисунок 4.36</w:t>
      </w:r>
      <w:r w:rsidR="00772048">
        <w:rPr>
          <w:sz w:val="24"/>
          <w:szCs w:val="24"/>
        </w:rPr>
        <w:t>.</w:t>
      </w:r>
      <w:r w:rsidRPr="009B6614">
        <w:rPr>
          <w:sz w:val="24"/>
          <w:szCs w:val="24"/>
        </w:rPr>
        <w:t xml:space="preserve"> </w:t>
      </w:r>
      <w:r w:rsidR="00E247E0" w:rsidRPr="009B6614">
        <w:rPr>
          <w:sz w:val="24"/>
          <w:szCs w:val="24"/>
        </w:rPr>
        <w:t xml:space="preserve">Вертикальное распределение </w:t>
      </w:r>
      <w:r w:rsidR="00E247E0" w:rsidRPr="009B6614">
        <w:rPr>
          <w:sz w:val="24"/>
          <w:szCs w:val="24"/>
          <w:vertAlign w:val="superscript"/>
        </w:rPr>
        <w:t>137</w:t>
      </w:r>
      <w:r w:rsidR="00E247E0" w:rsidRPr="009B6614">
        <w:rPr>
          <w:sz w:val="24"/>
          <w:szCs w:val="24"/>
          <w:lang w:val="en-US"/>
        </w:rPr>
        <w:t>Cs</w:t>
      </w:r>
      <w:r w:rsidR="001402AE">
        <w:rPr>
          <w:sz w:val="24"/>
          <w:szCs w:val="24"/>
        </w:rPr>
        <w:t xml:space="preserve"> в разрезах на о. Екушанский в</w:t>
      </w:r>
      <w:r w:rsidR="00E247E0" w:rsidRPr="009B6614">
        <w:rPr>
          <w:sz w:val="24"/>
          <w:szCs w:val="24"/>
        </w:rPr>
        <w:t xml:space="preserve"> </w:t>
      </w:r>
      <w:r w:rsidR="00EC57C2">
        <w:rPr>
          <w:sz w:val="24"/>
          <w:szCs w:val="24"/>
        </w:rPr>
        <w:t xml:space="preserve">зачистке </w:t>
      </w:r>
      <w:r w:rsidR="00E247E0" w:rsidRPr="009B6614">
        <w:rPr>
          <w:sz w:val="24"/>
          <w:szCs w:val="24"/>
        </w:rPr>
        <w:t>обнажени</w:t>
      </w:r>
      <w:r w:rsidR="001402AE">
        <w:rPr>
          <w:sz w:val="24"/>
          <w:szCs w:val="24"/>
        </w:rPr>
        <w:t>й:</w:t>
      </w:r>
      <w:r w:rsidR="00E247E0" w:rsidRPr="009B6614">
        <w:rPr>
          <w:sz w:val="24"/>
          <w:szCs w:val="24"/>
        </w:rPr>
        <w:t xml:space="preserve"> </w:t>
      </w:r>
      <w:r w:rsidR="001402AE">
        <w:rPr>
          <w:sz w:val="24"/>
          <w:szCs w:val="24"/>
        </w:rPr>
        <w:t xml:space="preserve"> </w:t>
      </w:r>
      <w:r w:rsidR="001402AE" w:rsidRPr="009B6614">
        <w:rPr>
          <w:sz w:val="24"/>
          <w:szCs w:val="24"/>
          <w:lang w:val="en-US"/>
        </w:rPr>
        <w:t>EK</w:t>
      </w:r>
      <w:r w:rsidR="001402AE">
        <w:rPr>
          <w:sz w:val="24"/>
          <w:szCs w:val="24"/>
        </w:rPr>
        <w:t xml:space="preserve">1 - </w:t>
      </w:r>
      <w:r w:rsidR="00E247E0" w:rsidRPr="009B6614">
        <w:rPr>
          <w:sz w:val="24"/>
          <w:szCs w:val="24"/>
        </w:rPr>
        <w:t>эродированн</w:t>
      </w:r>
      <w:r w:rsidR="001402AE">
        <w:rPr>
          <w:sz w:val="24"/>
          <w:szCs w:val="24"/>
        </w:rPr>
        <w:t>ый</w:t>
      </w:r>
      <w:r w:rsidR="00E247E0" w:rsidRPr="009B6614">
        <w:rPr>
          <w:sz w:val="24"/>
          <w:szCs w:val="24"/>
        </w:rPr>
        <w:t xml:space="preserve"> торфяника в береговой зоне</w:t>
      </w:r>
      <w:r w:rsidR="001402AE">
        <w:rPr>
          <w:sz w:val="24"/>
          <w:szCs w:val="24"/>
        </w:rPr>
        <w:t xml:space="preserve">; </w:t>
      </w:r>
      <w:r w:rsidR="00E247E0" w:rsidRPr="009B6614">
        <w:rPr>
          <w:sz w:val="24"/>
          <w:szCs w:val="24"/>
          <w:lang w:val="en-US"/>
        </w:rPr>
        <w:t>EK</w:t>
      </w:r>
      <w:r w:rsidR="00E247E0" w:rsidRPr="009B6614">
        <w:rPr>
          <w:sz w:val="24"/>
          <w:szCs w:val="24"/>
        </w:rPr>
        <w:t>2 – средняя пойма, аллювиальная суглинисто-супесчаная слоистая почва: 0-8 – опесчаненная дернина, 8-17 слоистая супесь; 17-20.5 – коричневатый суглинок; 20.5-24.5 – прослой песка, 37-62 – мокрый суглинок, 62-65 – погребенный гумусовый горизонт; 65-85 – глеевый сугли</w:t>
      </w:r>
      <w:r w:rsidR="001402AE">
        <w:rPr>
          <w:sz w:val="24"/>
          <w:szCs w:val="24"/>
        </w:rPr>
        <w:t>нистый горизонт с линзами песка</w:t>
      </w:r>
    </w:p>
    <w:p w:rsidR="00EC57C2" w:rsidRDefault="00EC57C2" w:rsidP="0083092F">
      <w:pPr>
        <w:spacing w:line="360" w:lineRule="auto"/>
        <w:ind w:firstLine="709"/>
        <w:jc w:val="both"/>
        <w:rPr>
          <w:sz w:val="24"/>
          <w:szCs w:val="24"/>
        </w:rPr>
      </w:pPr>
    </w:p>
    <w:p w:rsidR="00E247E0" w:rsidRPr="00EC135A" w:rsidRDefault="00E247E0" w:rsidP="0083092F">
      <w:pPr>
        <w:spacing w:line="360" w:lineRule="auto"/>
        <w:ind w:firstLine="709"/>
        <w:jc w:val="both"/>
        <w:rPr>
          <w:sz w:val="24"/>
          <w:szCs w:val="24"/>
        </w:rPr>
      </w:pPr>
      <w:r w:rsidRPr="00EC135A">
        <w:rPr>
          <w:sz w:val="24"/>
          <w:szCs w:val="24"/>
        </w:rPr>
        <w:t xml:space="preserve">Таким образом, в почвенных разрезах на пойме Печеры выявились три основных типа вертикального распределения </w:t>
      </w:r>
      <w:r w:rsidRPr="00EC135A">
        <w:rPr>
          <w:sz w:val="24"/>
          <w:szCs w:val="24"/>
          <w:vertAlign w:val="superscript"/>
        </w:rPr>
        <w:t>137</w:t>
      </w:r>
      <w:r w:rsidRPr="00EC135A">
        <w:rPr>
          <w:sz w:val="24"/>
          <w:szCs w:val="24"/>
        </w:rPr>
        <w:t>Cs характеризующихся: 1) сохранившимся максимальным запасом радионуклида в верхних горизонтах почв; 2) постепенным захоронением загрязненного верхнего горизонта в процессе привноса дополнительных количеств относительно чистого вещества; 3) интенсивным захоронением загрязненных горизонтов в ходе ежегодных циклов затопления и аллювиальной седиментации в пойменных ландшафтах.</w:t>
      </w:r>
    </w:p>
    <w:p w:rsidR="001402AE" w:rsidRDefault="00E247E0" w:rsidP="0083092F">
      <w:pPr>
        <w:spacing w:line="360" w:lineRule="auto"/>
        <w:ind w:firstLine="709"/>
        <w:jc w:val="both"/>
        <w:rPr>
          <w:color w:val="FF0000"/>
          <w:sz w:val="24"/>
          <w:szCs w:val="24"/>
        </w:rPr>
      </w:pPr>
      <w:r w:rsidRPr="00EC135A">
        <w:rPr>
          <w:sz w:val="24"/>
          <w:szCs w:val="24"/>
        </w:rPr>
        <w:t>Первый тип распределения характерен для водораздельных</w:t>
      </w:r>
      <w:r w:rsidRPr="00EC135A">
        <w:rPr>
          <w:i/>
          <w:sz w:val="24"/>
          <w:szCs w:val="24"/>
        </w:rPr>
        <w:t xml:space="preserve"> </w:t>
      </w:r>
      <w:r w:rsidRPr="00EC135A">
        <w:rPr>
          <w:sz w:val="24"/>
          <w:szCs w:val="24"/>
        </w:rPr>
        <w:t>и террасовых почв</w:t>
      </w:r>
      <w:r w:rsidRPr="00EC135A">
        <w:rPr>
          <w:i/>
          <w:sz w:val="24"/>
          <w:szCs w:val="24"/>
        </w:rPr>
        <w:t xml:space="preserve">, </w:t>
      </w:r>
      <w:r w:rsidRPr="00EC135A">
        <w:rPr>
          <w:sz w:val="24"/>
          <w:szCs w:val="24"/>
        </w:rPr>
        <w:t>второй тип – для склоновых, а третий – для пойменных местоположений. В торфяно-глеевых и особенно торфяных почвах террас</w:t>
      </w:r>
      <w:r w:rsidR="006E43C9">
        <w:rPr>
          <w:sz w:val="24"/>
          <w:szCs w:val="24"/>
        </w:rPr>
        <w:t xml:space="preserve">, как и на Енисее, </w:t>
      </w:r>
      <w:r w:rsidRPr="00EC135A">
        <w:rPr>
          <w:sz w:val="24"/>
          <w:szCs w:val="24"/>
        </w:rPr>
        <w:t xml:space="preserve">выявлено относительное увеличение концентрации </w:t>
      </w:r>
      <w:r w:rsidRPr="00EC135A">
        <w:rPr>
          <w:sz w:val="24"/>
          <w:szCs w:val="24"/>
          <w:vertAlign w:val="superscript"/>
        </w:rPr>
        <w:t>137</w:t>
      </w:r>
      <w:r w:rsidRPr="00EC135A">
        <w:rPr>
          <w:sz w:val="24"/>
          <w:szCs w:val="24"/>
        </w:rPr>
        <w:t>Cs в зоне контакта с мерзлым грунтом.</w:t>
      </w:r>
      <w:r w:rsidRPr="00EC135A">
        <w:rPr>
          <w:color w:val="FF0000"/>
          <w:sz w:val="24"/>
          <w:szCs w:val="24"/>
        </w:rPr>
        <w:t xml:space="preserve"> </w:t>
      </w:r>
    </w:p>
    <w:p w:rsidR="00E247E0" w:rsidRPr="00C31646" w:rsidRDefault="00E247E0" w:rsidP="0083092F">
      <w:pPr>
        <w:spacing w:line="360" w:lineRule="auto"/>
        <w:ind w:firstLine="709"/>
        <w:jc w:val="both"/>
        <w:rPr>
          <w:sz w:val="24"/>
          <w:szCs w:val="24"/>
        </w:rPr>
      </w:pPr>
      <w:r w:rsidRPr="00386F03">
        <w:rPr>
          <w:sz w:val="24"/>
          <w:szCs w:val="24"/>
        </w:rPr>
        <w:t xml:space="preserve">Содержание </w:t>
      </w:r>
      <w:r w:rsidRPr="00386F03">
        <w:rPr>
          <w:sz w:val="24"/>
          <w:szCs w:val="24"/>
          <w:vertAlign w:val="superscript"/>
        </w:rPr>
        <w:t>137</w:t>
      </w:r>
      <w:r w:rsidRPr="00386F03">
        <w:rPr>
          <w:sz w:val="24"/>
          <w:szCs w:val="24"/>
          <w:lang w:val="en-US"/>
        </w:rPr>
        <w:t>Cs</w:t>
      </w:r>
      <w:r w:rsidRPr="00386F03">
        <w:rPr>
          <w:sz w:val="24"/>
          <w:szCs w:val="24"/>
        </w:rPr>
        <w:t xml:space="preserve"> в мохово-лишайниковом по</w:t>
      </w:r>
      <w:r w:rsidRPr="00EC135A">
        <w:rPr>
          <w:sz w:val="24"/>
          <w:szCs w:val="24"/>
        </w:rPr>
        <w:t xml:space="preserve">крове изученных участков также находится в пределах уровней типичных для глобального загрязнения. Во мхах содержание </w:t>
      </w:r>
      <w:r w:rsidRPr="00EC135A">
        <w:rPr>
          <w:sz w:val="24"/>
          <w:szCs w:val="24"/>
          <w:vertAlign w:val="superscript"/>
        </w:rPr>
        <w:t>137</w:t>
      </w:r>
      <w:r w:rsidRPr="00EC135A">
        <w:rPr>
          <w:sz w:val="24"/>
          <w:szCs w:val="24"/>
          <w:lang w:val="en-US"/>
        </w:rPr>
        <w:t>Cs</w:t>
      </w:r>
      <w:r w:rsidRPr="00EC135A">
        <w:rPr>
          <w:sz w:val="24"/>
          <w:szCs w:val="24"/>
        </w:rPr>
        <w:t xml:space="preserve"> в среднем было выше, чем в лишайниках, причем активность как мхов, так и лишайников более северных водораздельных аккумулятивных ландшафтов (у пос. Юшино, ЮШ2) оказалась выше, чем для аналогичных видов, отобранных в южной части де</w:t>
      </w:r>
      <w:r w:rsidR="006E43C9">
        <w:rPr>
          <w:sz w:val="24"/>
          <w:szCs w:val="24"/>
        </w:rPr>
        <w:t>льты (у пос. Б. Сопка, БС2, рисунок</w:t>
      </w:r>
      <w:r w:rsidRPr="00EC135A">
        <w:rPr>
          <w:sz w:val="24"/>
          <w:szCs w:val="24"/>
        </w:rPr>
        <w:t xml:space="preserve"> </w:t>
      </w:r>
      <w:r w:rsidR="006C4B74">
        <w:rPr>
          <w:sz w:val="24"/>
          <w:szCs w:val="24"/>
        </w:rPr>
        <w:t>4</w:t>
      </w:r>
      <w:r w:rsidRPr="00EC135A">
        <w:rPr>
          <w:sz w:val="24"/>
          <w:szCs w:val="24"/>
        </w:rPr>
        <w:t>.3</w:t>
      </w:r>
      <w:r w:rsidR="006E43C9">
        <w:rPr>
          <w:sz w:val="24"/>
          <w:szCs w:val="24"/>
        </w:rPr>
        <w:t>7</w:t>
      </w:r>
      <w:r w:rsidRPr="00EC135A">
        <w:rPr>
          <w:sz w:val="24"/>
          <w:szCs w:val="24"/>
        </w:rPr>
        <w:t xml:space="preserve">), подтверждая таким </w:t>
      </w:r>
      <w:r w:rsidR="006E43C9">
        <w:rPr>
          <w:sz w:val="24"/>
          <w:szCs w:val="24"/>
        </w:rPr>
        <w:t>образом справедливость тенденции</w:t>
      </w:r>
      <w:r w:rsidRPr="00EC135A">
        <w:rPr>
          <w:sz w:val="24"/>
          <w:szCs w:val="24"/>
        </w:rPr>
        <w:t xml:space="preserve">, выявленной ранее </w:t>
      </w:r>
      <w:r w:rsidR="006E43C9">
        <w:rPr>
          <w:sz w:val="24"/>
          <w:szCs w:val="24"/>
        </w:rPr>
        <w:t xml:space="preserve">и для почв обследованных террас о наличии дополнительного источника загрязнения </w:t>
      </w:r>
      <w:r w:rsidR="006E43C9" w:rsidRPr="00C31646">
        <w:rPr>
          <w:sz w:val="24"/>
          <w:szCs w:val="24"/>
        </w:rPr>
        <w:t>(например, взрыва на Новой Земле).</w:t>
      </w:r>
      <w:r w:rsidRPr="00C31646">
        <w:rPr>
          <w:sz w:val="24"/>
          <w:szCs w:val="24"/>
        </w:rPr>
        <w:t xml:space="preserve"> </w:t>
      </w:r>
    </w:p>
    <w:p w:rsidR="00E247E0" w:rsidRPr="00C31646" w:rsidRDefault="00C81C3C" w:rsidP="001161C4">
      <w:pPr>
        <w:spacing w:line="360" w:lineRule="auto"/>
        <w:jc w:val="center"/>
        <w:rPr>
          <w:rFonts w:ascii="Calibri" w:hAnsi="Calibri"/>
          <w:sz w:val="24"/>
          <w:szCs w:val="24"/>
        </w:rPr>
      </w:pPr>
      <w:r w:rsidRPr="00C31646">
        <w:rPr>
          <w:rFonts w:ascii="Calibri" w:hAnsi="Calibri"/>
          <w:noProof/>
          <w:sz w:val="24"/>
          <w:szCs w:val="24"/>
        </w:rPr>
        <w:drawing>
          <wp:inline distT="0" distB="0" distL="0" distR="0" wp14:anchorId="64B4834A" wp14:editId="7C1DA5EA">
            <wp:extent cx="3058795" cy="2171700"/>
            <wp:effectExtent l="19050" t="0" r="8255" b="0"/>
            <wp:docPr id="575" name="Рисунок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2"/>
                    <pic:cNvPicPr>
                      <a:picLocks noChangeAspect="1" noChangeArrowheads="1"/>
                    </pic:cNvPicPr>
                  </pic:nvPicPr>
                  <pic:blipFill>
                    <a:blip r:embed="rId117" cstate="print"/>
                    <a:srcRect/>
                    <a:stretch>
                      <a:fillRect/>
                    </a:stretch>
                  </pic:blipFill>
                  <pic:spPr bwMode="auto">
                    <a:xfrm>
                      <a:off x="0" y="0"/>
                      <a:ext cx="3058795" cy="2171700"/>
                    </a:xfrm>
                    <a:prstGeom prst="rect">
                      <a:avLst/>
                    </a:prstGeom>
                    <a:noFill/>
                    <a:ln w="9525">
                      <a:noFill/>
                      <a:miter lim="800000"/>
                      <a:headEnd/>
                      <a:tailEnd/>
                    </a:ln>
                  </pic:spPr>
                </pic:pic>
              </a:graphicData>
            </a:graphic>
          </wp:inline>
        </w:drawing>
      </w:r>
    </w:p>
    <w:p w:rsidR="00E247E0" w:rsidRDefault="001161C4" w:rsidP="001161C4">
      <w:pPr>
        <w:spacing w:line="360" w:lineRule="auto"/>
        <w:jc w:val="center"/>
        <w:rPr>
          <w:i/>
          <w:iCs/>
          <w:sz w:val="24"/>
          <w:szCs w:val="24"/>
        </w:rPr>
      </w:pPr>
      <w:r w:rsidRPr="00514570">
        <w:rPr>
          <w:sz w:val="24"/>
          <w:szCs w:val="24"/>
        </w:rPr>
        <w:t>Рисунок 4.</w:t>
      </w:r>
      <w:r w:rsidR="001402AE">
        <w:rPr>
          <w:sz w:val="24"/>
          <w:szCs w:val="24"/>
        </w:rPr>
        <w:t>37</w:t>
      </w:r>
      <w:r w:rsidR="00772048">
        <w:rPr>
          <w:sz w:val="24"/>
          <w:szCs w:val="24"/>
        </w:rPr>
        <w:t xml:space="preserve">. </w:t>
      </w:r>
      <w:r w:rsidR="00E247E0" w:rsidRPr="001161C4">
        <w:rPr>
          <w:sz w:val="24"/>
          <w:szCs w:val="24"/>
        </w:rPr>
        <w:t>Удельная активность (</w:t>
      </w:r>
      <w:r w:rsidR="00E247E0" w:rsidRPr="001161C4">
        <w:rPr>
          <w:sz w:val="24"/>
          <w:szCs w:val="24"/>
          <w:lang w:val="en-US"/>
        </w:rPr>
        <w:t>Cs</w:t>
      </w:r>
      <w:r w:rsidR="00E247E0" w:rsidRPr="001161C4">
        <w:rPr>
          <w:sz w:val="24"/>
          <w:szCs w:val="24"/>
        </w:rPr>
        <w:t xml:space="preserve">-137) лишайников и мхов в условиях элювиально-аккумулятивных ландшафтов высоких террас в зонах верхней (БС2) и нижней (ЮШ2) дельты р. Печора. Виды: 1- </w:t>
      </w:r>
      <w:r w:rsidR="00E247E0" w:rsidRPr="001161C4">
        <w:rPr>
          <w:i/>
          <w:iCs/>
          <w:sz w:val="24"/>
          <w:szCs w:val="24"/>
          <w:lang w:val="en-US"/>
        </w:rPr>
        <w:t>Cladonia</w:t>
      </w:r>
      <w:r w:rsidR="00E247E0" w:rsidRPr="001161C4">
        <w:rPr>
          <w:i/>
          <w:iCs/>
          <w:sz w:val="24"/>
          <w:szCs w:val="24"/>
        </w:rPr>
        <w:t xml:space="preserve"> </w:t>
      </w:r>
      <w:r w:rsidR="00E247E0" w:rsidRPr="001161C4">
        <w:rPr>
          <w:i/>
          <w:iCs/>
          <w:sz w:val="24"/>
          <w:szCs w:val="24"/>
          <w:lang w:val="en-US"/>
        </w:rPr>
        <w:t>sp</w:t>
      </w:r>
      <w:r w:rsidR="00E247E0" w:rsidRPr="001161C4">
        <w:rPr>
          <w:i/>
          <w:iCs/>
          <w:sz w:val="24"/>
          <w:szCs w:val="24"/>
        </w:rPr>
        <w:t>.,</w:t>
      </w:r>
      <w:r w:rsidR="00E247E0" w:rsidRPr="001161C4">
        <w:rPr>
          <w:sz w:val="24"/>
          <w:szCs w:val="24"/>
        </w:rPr>
        <w:t xml:space="preserve"> 2 – </w:t>
      </w:r>
      <w:r w:rsidR="00E247E0" w:rsidRPr="001161C4">
        <w:rPr>
          <w:i/>
          <w:iCs/>
          <w:sz w:val="24"/>
          <w:szCs w:val="24"/>
          <w:lang w:val="en-US"/>
        </w:rPr>
        <w:t>Sphagnum</w:t>
      </w:r>
      <w:r w:rsidR="00E247E0" w:rsidRPr="001161C4">
        <w:rPr>
          <w:i/>
          <w:iCs/>
          <w:sz w:val="24"/>
          <w:szCs w:val="24"/>
        </w:rPr>
        <w:t xml:space="preserve"> </w:t>
      </w:r>
      <w:r w:rsidR="00E247E0" w:rsidRPr="001161C4">
        <w:rPr>
          <w:i/>
          <w:iCs/>
          <w:sz w:val="24"/>
          <w:szCs w:val="24"/>
          <w:lang w:val="en-US"/>
        </w:rPr>
        <w:t>sp</w:t>
      </w:r>
      <w:r w:rsidR="00E247E0" w:rsidRPr="001161C4">
        <w:rPr>
          <w:i/>
          <w:iCs/>
          <w:sz w:val="24"/>
          <w:szCs w:val="24"/>
        </w:rPr>
        <w:t>.,</w:t>
      </w:r>
      <w:r w:rsidR="00E247E0" w:rsidRPr="001161C4">
        <w:rPr>
          <w:sz w:val="24"/>
          <w:szCs w:val="24"/>
        </w:rPr>
        <w:t xml:space="preserve"> 3 </w:t>
      </w:r>
      <w:r w:rsidR="00E247E0" w:rsidRPr="001161C4">
        <w:rPr>
          <w:i/>
          <w:iCs/>
          <w:sz w:val="24"/>
          <w:szCs w:val="24"/>
        </w:rPr>
        <w:t xml:space="preserve">– </w:t>
      </w:r>
      <w:r w:rsidR="00E247E0" w:rsidRPr="001161C4">
        <w:rPr>
          <w:i/>
          <w:iCs/>
          <w:sz w:val="24"/>
          <w:szCs w:val="24"/>
          <w:lang w:val="en-US"/>
        </w:rPr>
        <w:t>Pleurozium</w:t>
      </w:r>
      <w:r w:rsidR="00E247E0" w:rsidRPr="001161C4">
        <w:rPr>
          <w:i/>
          <w:iCs/>
          <w:sz w:val="24"/>
          <w:szCs w:val="24"/>
        </w:rPr>
        <w:t xml:space="preserve"> </w:t>
      </w:r>
      <w:r w:rsidR="00E247E0" w:rsidRPr="001161C4">
        <w:rPr>
          <w:i/>
          <w:iCs/>
          <w:sz w:val="24"/>
          <w:szCs w:val="24"/>
          <w:lang w:val="en-US"/>
        </w:rPr>
        <w:t>schreberi</w:t>
      </w:r>
    </w:p>
    <w:p w:rsidR="001402AE" w:rsidRPr="00386F03" w:rsidRDefault="001402AE" w:rsidP="001161C4">
      <w:pPr>
        <w:spacing w:line="360" w:lineRule="auto"/>
        <w:jc w:val="center"/>
        <w:rPr>
          <w:i/>
          <w:iCs/>
          <w:sz w:val="16"/>
          <w:szCs w:val="16"/>
        </w:rPr>
      </w:pPr>
    </w:p>
    <w:p w:rsidR="00E247E0" w:rsidRPr="00EC135A" w:rsidRDefault="00E247E0" w:rsidP="0083092F">
      <w:pPr>
        <w:spacing w:line="360" w:lineRule="auto"/>
        <w:ind w:firstLine="680"/>
        <w:jc w:val="both"/>
        <w:rPr>
          <w:sz w:val="24"/>
          <w:szCs w:val="24"/>
        </w:rPr>
      </w:pPr>
      <w:r w:rsidRPr="00EC135A">
        <w:rPr>
          <w:sz w:val="24"/>
          <w:szCs w:val="24"/>
        </w:rPr>
        <w:t xml:space="preserve">Несмотря на то, что уровень максимального загрязнения низовьев Печоры </w:t>
      </w:r>
      <w:r w:rsidRPr="00EC135A">
        <w:rPr>
          <w:sz w:val="24"/>
          <w:szCs w:val="24"/>
          <w:vertAlign w:val="superscript"/>
        </w:rPr>
        <w:t>137</w:t>
      </w:r>
      <w:r w:rsidRPr="00EC135A">
        <w:rPr>
          <w:sz w:val="24"/>
          <w:szCs w:val="24"/>
        </w:rPr>
        <w:t>С</w:t>
      </w:r>
      <w:r w:rsidRPr="00EC135A">
        <w:rPr>
          <w:sz w:val="24"/>
          <w:szCs w:val="24"/>
          <w:lang w:val="en-US"/>
        </w:rPr>
        <w:t>s</w:t>
      </w:r>
      <w:r w:rsidRPr="00EC135A">
        <w:rPr>
          <w:sz w:val="24"/>
          <w:szCs w:val="24"/>
        </w:rPr>
        <w:t xml:space="preserve"> в зонах аккумуляции тонкодисперсных наносов при отсутствии постоянных региональных загрязнителей существенно ниже, чем в низовьях Енисея, закономерности вторичного перераспределения радионуклида в ЛГС в целом оказались аналогичны ранее выявленным в бассейне Енисея. </w:t>
      </w:r>
    </w:p>
    <w:p w:rsidR="00E247E0" w:rsidRPr="00EC135A" w:rsidRDefault="00E247E0" w:rsidP="0083092F">
      <w:pPr>
        <w:spacing w:line="360" w:lineRule="auto"/>
        <w:ind w:firstLine="709"/>
        <w:jc w:val="both"/>
        <w:rPr>
          <w:sz w:val="24"/>
          <w:szCs w:val="24"/>
        </w:rPr>
      </w:pPr>
      <w:r w:rsidRPr="00EC135A">
        <w:rPr>
          <w:sz w:val="24"/>
          <w:szCs w:val="24"/>
        </w:rPr>
        <w:t xml:space="preserve">Проведенные исследования позволили установить уровень изменчивости содержания </w:t>
      </w:r>
      <w:r w:rsidRPr="00EC135A">
        <w:rPr>
          <w:sz w:val="24"/>
          <w:szCs w:val="24"/>
          <w:vertAlign w:val="superscript"/>
        </w:rPr>
        <w:t>137</w:t>
      </w:r>
      <w:r w:rsidRPr="00EC135A">
        <w:rPr>
          <w:sz w:val="24"/>
          <w:szCs w:val="24"/>
        </w:rPr>
        <w:t xml:space="preserve">Cs в почвенно-растительном покрове низовьев Печоры, подтвердить его соответствие глобальному фону северного полушария. Кроме того, используя радионуклид в качестве маркера процессов миграции, удалось установить специфику его поведения в пойменных и террасовых ландшафтах крупнейших северных рек, обнаружив при этом не только существенную контрастность распределения радионуклида в пойменных ландшафтах, но и обнаружить факт накопления Cs-137 в надмерзлотном слое тундровых почв. </w:t>
      </w:r>
    </w:p>
    <w:p w:rsidR="00E247E0" w:rsidRPr="00EC135A" w:rsidRDefault="00E247E0" w:rsidP="0083092F">
      <w:pPr>
        <w:spacing w:line="360" w:lineRule="auto"/>
        <w:ind w:firstLine="709"/>
        <w:jc w:val="both"/>
        <w:rPr>
          <w:sz w:val="24"/>
          <w:szCs w:val="24"/>
        </w:rPr>
      </w:pPr>
      <w:r w:rsidRPr="00EC135A">
        <w:rPr>
          <w:sz w:val="24"/>
          <w:szCs w:val="24"/>
        </w:rPr>
        <w:t>Показана перспективность сопряженного изучения распределения Cs-137 в почвенно-растительном покрове пойменных и террасовых ландшафтов для экспресс-оценки аккумуляции и трансформации техногенного загрязнения атмосферного происхождения в речных бассейнах.</w:t>
      </w:r>
    </w:p>
    <w:p w:rsidR="00E247E0" w:rsidRPr="005C56C3" w:rsidRDefault="00E3388F" w:rsidP="005C56C3">
      <w:pPr>
        <w:pStyle w:val="2"/>
      </w:pPr>
      <w:bookmarkStart w:id="85" w:name="_Toc454567499"/>
      <w:r w:rsidRPr="005C56C3">
        <w:t>4.4</w:t>
      </w:r>
      <w:r w:rsidR="006D6494" w:rsidRPr="005C56C3">
        <w:t xml:space="preserve"> </w:t>
      </w:r>
      <w:r w:rsidR="00E247E0" w:rsidRPr="005C56C3">
        <w:t xml:space="preserve">Исследования </w:t>
      </w:r>
      <w:r w:rsidR="002F6ECD" w:rsidRPr="005C56C3">
        <w:t xml:space="preserve">специфики </w:t>
      </w:r>
      <w:r w:rsidR="006D6494" w:rsidRPr="005C56C3">
        <w:t xml:space="preserve">пространственного распределения радионуклидов </w:t>
      </w:r>
      <w:r w:rsidR="00E247E0" w:rsidRPr="005C56C3">
        <w:t>в зоне аварии на ЧАЭС</w:t>
      </w:r>
      <w:bookmarkEnd w:id="85"/>
    </w:p>
    <w:p w:rsidR="006D6494" w:rsidRPr="00360234" w:rsidRDefault="006D6494" w:rsidP="005C56C3">
      <w:pPr>
        <w:pStyle w:val="3"/>
        <w:rPr>
          <w:lang w:val="ru-RU"/>
        </w:rPr>
      </w:pPr>
      <w:bookmarkStart w:id="86" w:name="_Toc454567500"/>
      <w:r w:rsidRPr="00360234">
        <w:rPr>
          <w:lang w:val="ru-RU"/>
        </w:rPr>
        <w:t>4</w:t>
      </w:r>
      <w:r w:rsidRPr="00360234">
        <w:rPr>
          <w:rStyle w:val="30"/>
          <w:b/>
          <w:bCs/>
          <w:lang w:val="ru-RU"/>
        </w:rPr>
        <w:t>.</w:t>
      </w:r>
      <w:r w:rsidR="00E3388F" w:rsidRPr="00360234">
        <w:rPr>
          <w:rStyle w:val="30"/>
          <w:b/>
          <w:bCs/>
          <w:lang w:val="ru-RU"/>
        </w:rPr>
        <w:t>4</w:t>
      </w:r>
      <w:r w:rsidRPr="00360234">
        <w:rPr>
          <w:rStyle w:val="30"/>
          <w:b/>
          <w:bCs/>
          <w:lang w:val="ru-RU"/>
        </w:rPr>
        <w:t>.1 Общая характеристика загрязнения и его пространственная структура</w:t>
      </w:r>
      <w:bookmarkEnd w:id="86"/>
    </w:p>
    <w:p w:rsidR="006D6494" w:rsidRPr="00B171DE" w:rsidRDefault="006D6494" w:rsidP="0083092F">
      <w:pPr>
        <w:tabs>
          <w:tab w:val="num" w:pos="720"/>
        </w:tabs>
        <w:spacing w:line="360" w:lineRule="auto"/>
        <w:ind w:firstLine="709"/>
        <w:jc w:val="both"/>
        <w:rPr>
          <w:sz w:val="16"/>
          <w:szCs w:val="16"/>
        </w:rPr>
      </w:pPr>
    </w:p>
    <w:p w:rsidR="00E247E0" w:rsidRDefault="00E247E0" w:rsidP="0083092F">
      <w:pPr>
        <w:tabs>
          <w:tab w:val="num" w:pos="720"/>
        </w:tabs>
        <w:spacing w:line="360" w:lineRule="auto"/>
        <w:ind w:firstLine="709"/>
        <w:jc w:val="both"/>
        <w:rPr>
          <w:sz w:val="24"/>
          <w:szCs w:val="24"/>
        </w:rPr>
      </w:pPr>
      <w:r w:rsidRPr="00EC135A">
        <w:rPr>
          <w:sz w:val="24"/>
          <w:szCs w:val="24"/>
        </w:rPr>
        <w:t>По своему масштабу техногенная авария на ЧАЭС, случившаяся 26 апреля 1986 г. не имела налогов в истории и привела к одномоментному изменению радиационной обстановки во всем северном полушарии Земли и длительному загрязнению радиоцезием территории 3-х государств с населением около 4 млн. человек (табл</w:t>
      </w:r>
      <w:r w:rsidR="004E0657">
        <w:rPr>
          <w:sz w:val="24"/>
          <w:szCs w:val="24"/>
        </w:rPr>
        <w:t>ица 4.16</w:t>
      </w:r>
      <w:r w:rsidRPr="00EC135A">
        <w:rPr>
          <w:sz w:val="24"/>
          <w:szCs w:val="24"/>
        </w:rPr>
        <w:t xml:space="preserve">). </w:t>
      </w:r>
    </w:p>
    <w:p w:rsidR="00772048" w:rsidRPr="00586491" w:rsidRDefault="00772048" w:rsidP="0083092F">
      <w:pPr>
        <w:tabs>
          <w:tab w:val="num" w:pos="720"/>
        </w:tabs>
        <w:spacing w:line="360" w:lineRule="auto"/>
        <w:ind w:firstLine="709"/>
        <w:jc w:val="both"/>
        <w:rPr>
          <w:noProof/>
          <w:sz w:val="16"/>
          <w:szCs w:val="16"/>
        </w:rPr>
      </w:pPr>
    </w:p>
    <w:p w:rsidR="00E247E0" w:rsidRPr="00A31F4B" w:rsidRDefault="00E247E0" w:rsidP="00A31F4B">
      <w:pPr>
        <w:spacing w:line="360" w:lineRule="auto"/>
        <w:rPr>
          <w:sz w:val="24"/>
          <w:szCs w:val="24"/>
        </w:rPr>
      </w:pPr>
      <w:r w:rsidRPr="00A31F4B">
        <w:rPr>
          <w:sz w:val="24"/>
          <w:szCs w:val="24"/>
        </w:rPr>
        <w:t xml:space="preserve">Таблица </w:t>
      </w:r>
      <w:r w:rsidR="00A31F4B" w:rsidRPr="00A31F4B">
        <w:rPr>
          <w:sz w:val="24"/>
          <w:szCs w:val="24"/>
        </w:rPr>
        <w:t>4.1</w:t>
      </w:r>
      <w:r w:rsidR="001402AE">
        <w:rPr>
          <w:sz w:val="24"/>
          <w:szCs w:val="24"/>
        </w:rPr>
        <w:t>6</w:t>
      </w:r>
      <w:r w:rsidR="00A31F4B">
        <w:rPr>
          <w:sz w:val="24"/>
          <w:szCs w:val="24"/>
        </w:rPr>
        <w:t xml:space="preserve">. </w:t>
      </w:r>
      <w:r w:rsidRPr="00A31F4B">
        <w:rPr>
          <w:sz w:val="24"/>
          <w:szCs w:val="24"/>
        </w:rPr>
        <w:t>Изотопный состав чернобыльского выброса</w:t>
      </w:r>
      <w:r w:rsidR="004043D8">
        <w:rPr>
          <w:sz w:val="24"/>
          <w:szCs w:val="24"/>
        </w:rPr>
        <w:t xml:space="preserve"> </w:t>
      </w:r>
      <w:r w:rsidR="00AA2CF2">
        <w:rPr>
          <w:sz w:val="24"/>
          <w:szCs w:val="24"/>
        </w:rPr>
        <w:t>(Б.В. Пшеничников</w:t>
      </w:r>
      <w:r w:rsidR="004043D8" w:rsidRPr="00EC135A">
        <w:rPr>
          <w:sz w:val="24"/>
          <w:szCs w:val="24"/>
        </w:rPr>
        <w:t>, 1998)</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260"/>
        <w:gridCol w:w="2001"/>
        <w:gridCol w:w="1650"/>
        <w:gridCol w:w="1422"/>
        <w:gridCol w:w="1315"/>
        <w:gridCol w:w="1501"/>
      </w:tblGrid>
      <w:tr w:rsidR="00E247E0" w:rsidRPr="00772048" w:rsidTr="00772048">
        <w:trPr>
          <w:trHeight w:val="591"/>
        </w:trPr>
        <w:tc>
          <w:tcPr>
            <w:tcW w:w="2260" w:type="dxa"/>
            <w:vMerge w:val="restart"/>
            <w:tcBorders>
              <w:righ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Радионуклиды</w:t>
            </w:r>
          </w:p>
        </w:tc>
        <w:tc>
          <w:tcPr>
            <w:tcW w:w="2001" w:type="dxa"/>
            <w:vMerge w:val="restart"/>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Было всего радиоактивности в реакторе БКх10</w:t>
            </w:r>
          </w:p>
        </w:tc>
        <w:tc>
          <w:tcPr>
            <w:tcW w:w="1631" w:type="dxa"/>
            <w:vMerge w:val="restart"/>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Процент выброшенной активности на 05.05.86</w:t>
            </w:r>
            <w:r w:rsidR="00772048" w:rsidRPr="00772048">
              <w:rPr>
                <w:sz w:val="24"/>
                <w:szCs w:val="24"/>
              </w:rPr>
              <w:t xml:space="preserve"> </w:t>
            </w:r>
            <w:r w:rsidRPr="00772048">
              <w:rPr>
                <w:sz w:val="24"/>
                <w:szCs w:val="24"/>
              </w:rPr>
              <w:t>г.</w:t>
            </w:r>
          </w:p>
        </w:tc>
        <w:tc>
          <w:tcPr>
            <w:tcW w:w="2721" w:type="dxa"/>
            <w:gridSpan w:val="2"/>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Распространилось в окружающую среду</w:t>
            </w:r>
          </w:p>
        </w:tc>
        <w:tc>
          <w:tcPr>
            <w:tcW w:w="1417" w:type="dxa"/>
            <w:vMerge w:val="restart"/>
            <w:tcBorders>
              <w:lef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Период полураспада</w:t>
            </w:r>
          </w:p>
        </w:tc>
      </w:tr>
      <w:tr w:rsidR="00E247E0" w:rsidRPr="00772048" w:rsidTr="00772048">
        <w:trPr>
          <w:trHeight w:val="591"/>
        </w:trPr>
        <w:tc>
          <w:tcPr>
            <w:tcW w:w="2260" w:type="dxa"/>
            <w:vMerge/>
            <w:tcBorders>
              <w:right w:val="single" w:sz="4" w:space="0" w:color="auto"/>
            </w:tcBorders>
            <w:shd w:val="clear" w:color="auto" w:fill="auto"/>
            <w:vAlign w:val="center"/>
          </w:tcPr>
          <w:p w:rsidR="00E247E0" w:rsidRPr="00772048" w:rsidRDefault="00E247E0" w:rsidP="0083092F">
            <w:pPr>
              <w:jc w:val="center"/>
              <w:rPr>
                <w:sz w:val="24"/>
                <w:szCs w:val="24"/>
              </w:rPr>
            </w:pPr>
          </w:p>
        </w:tc>
        <w:tc>
          <w:tcPr>
            <w:tcW w:w="2001" w:type="dxa"/>
            <w:vMerge/>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p>
        </w:tc>
        <w:tc>
          <w:tcPr>
            <w:tcW w:w="1631" w:type="dxa"/>
            <w:vMerge/>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p>
        </w:tc>
        <w:tc>
          <w:tcPr>
            <w:tcW w:w="1406" w:type="dxa"/>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Активность в Бк 10</w:t>
            </w:r>
            <w:r w:rsidRPr="00772048">
              <w:rPr>
                <w:sz w:val="24"/>
                <w:szCs w:val="24"/>
                <w:vertAlign w:val="superscript"/>
              </w:rPr>
              <w:t>16</w:t>
            </w:r>
          </w:p>
        </w:tc>
        <w:tc>
          <w:tcPr>
            <w:tcW w:w="1315" w:type="dxa"/>
            <w:tcBorders>
              <w:left w:val="single" w:sz="4" w:space="0" w:color="auto"/>
              <w:right w:val="single" w:sz="4" w:space="0" w:color="auto"/>
            </w:tcBorders>
            <w:shd w:val="clear" w:color="auto" w:fill="auto"/>
            <w:vAlign w:val="center"/>
          </w:tcPr>
          <w:p w:rsidR="00E247E0" w:rsidRPr="00772048" w:rsidRDefault="00E247E0" w:rsidP="0083092F">
            <w:pPr>
              <w:jc w:val="center"/>
              <w:rPr>
                <w:sz w:val="24"/>
                <w:szCs w:val="24"/>
              </w:rPr>
            </w:pPr>
            <w:r w:rsidRPr="00772048">
              <w:rPr>
                <w:sz w:val="24"/>
                <w:szCs w:val="24"/>
              </w:rPr>
              <w:t>Вес в граммах</w:t>
            </w:r>
          </w:p>
        </w:tc>
        <w:tc>
          <w:tcPr>
            <w:tcW w:w="1417" w:type="dxa"/>
            <w:vMerge/>
            <w:tcBorders>
              <w:left w:val="single" w:sz="4" w:space="0" w:color="auto"/>
            </w:tcBorders>
            <w:shd w:val="clear" w:color="auto" w:fill="auto"/>
            <w:vAlign w:val="center"/>
          </w:tcPr>
          <w:p w:rsidR="00E247E0" w:rsidRPr="00772048" w:rsidRDefault="00E247E0" w:rsidP="0083092F">
            <w:pPr>
              <w:jc w:val="center"/>
              <w:rPr>
                <w:sz w:val="24"/>
                <w:szCs w:val="24"/>
              </w:rPr>
            </w:pP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Йод – 131</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w:t>
            </w:r>
            <w:r w:rsidR="00586491">
              <w:rPr>
                <w:sz w:val="24"/>
                <w:szCs w:val="24"/>
              </w:rPr>
              <w:t>,</w:t>
            </w:r>
            <w:r w:rsidRPr="00772048">
              <w:rPr>
                <w:sz w:val="24"/>
                <w:szCs w:val="24"/>
              </w:rPr>
              <w:t>3</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50</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65</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142</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r w:rsidR="00586491">
              <w:rPr>
                <w:sz w:val="24"/>
                <w:szCs w:val="24"/>
              </w:rPr>
              <w:t>,</w:t>
            </w:r>
            <w:r w:rsidRPr="00772048">
              <w:rPr>
                <w:sz w:val="24"/>
                <w:szCs w:val="24"/>
              </w:rPr>
              <w:t>05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Цезий – 134</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19</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25</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w:t>
            </w:r>
            <w:r w:rsidR="00586491">
              <w:rPr>
                <w:sz w:val="24"/>
                <w:szCs w:val="24"/>
              </w:rPr>
              <w:t>,</w:t>
            </w:r>
            <w:r w:rsidRPr="00772048">
              <w:rPr>
                <w:sz w:val="24"/>
                <w:szCs w:val="24"/>
              </w:rPr>
              <w:t>7</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980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w:t>
            </w:r>
            <w:r w:rsidR="00586491">
              <w:rPr>
                <w:sz w:val="24"/>
                <w:szCs w:val="24"/>
              </w:rPr>
              <w:t>,</w:t>
            </w:r>
            <w:r w:rsidRPr="00772048">
              <w:rPr>
                <w:sz w:val="24"/>
                <w:szCs w:val="24"/>
              </w:rPr>
              <w:t>06 года</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Цезий – 137</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29</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30</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r w:rsidR="00586491">
              <w:rPr>
                <w:sz w:val="24"/>
                <w:szCs w:val="24"/>
              </w:rPr>
              <w:t>,</w:t>
            </w:r>
            <w:r w:rsidRPr="00772048">
              <w:rPr>
                <w:sz w:val="24"/>
                <w:szCs w:val="24"/>
              </w:rPr>
              <w:t>7</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27000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30 лет</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Стронций – 89</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w:t>
            </w:r>
            <w:r w:rsidR="00586491">
              <w:rPr>
                <w:sz w:val="24"/>
                <w:szCs w:val="24"/>
              </w:rPr>
              <w:t>,</w:t>
            </w:r>
            <w:r w:rsidRPr="00772048">
              <w:rPr>
                <w:sz w:val="24"/>
                <w:szCs w:val="24"/>
              </w:rPr>
              <w:t>0</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10</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20</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186</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50</w:t>
            </w:r>
            <w:r w:rsidR="00586491">
              <w:rPr>
                <w:sz w:val="24"/>
                <w:szCs w:val="24"/>
              </w:rPr>
              <w:t>,</w:t>
            </w:r>
            <w:r w:rsidRPr="00772048">
              <w:rPr>
                <w:sz w:val="24"/>
                <w:szCs w:val="24"/>
              </w:rPr>
              <w:t>5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Стронций – 90</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2</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10</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4000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29</w:t>
            </w:r>
            <w:r w:rsidR="00586491">
              <w:rPr>
                <w:sz w:val="24"/>
                <w:szCs w:val="24"/>
              </w:rPr>
              <w:t>,</w:t>
            </w:r>
            <w:r w:rsidRPr="00772048">
              <w:rPr>
                <w:sz w:val="24"/>
                <w:szCs w:val="24"/>
              </w:rPr>
              <w:t>12 лет</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Цирконий – 95</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w:t>
            </w:r>
            <w:r w:rsidR="00586491">
              <w:rPr>
                <w:sz w:val="24"/>
                <w:szCs w:val="24"/>
              </w:rPr>
              <w:t>,</w:t>
            </w:r>
            <w:r w:rsidRPr="00772048">
              <w:rPr>
                <w:sz w:val="24"/>
                <w:szCs w:val="24"/>
              </w:rPr>
              <w:t>4</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35</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440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64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Теллур – 132</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32</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35</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11</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9,8</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w:t>
            </w:r>
            <w:r w:rsidR="00586491">
              <w:rPr>
                <w:sz w:val="24"/>
                <w:szCs w:val="24"/>
              </w:rPr>
              <w:t>,</w:t>
            </w:r>
            <w:r w:rsidRPr="00772048">
              <w:rPr>
                <w:sz w:val="24"/>
                <w:szCs w:val="24"/>
              </w:rPr>
              <w:t>26</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Криптон - 85</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033</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100</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w:t>
            </w:r>
            <w:r w:rsidR="00586491">
              <w:rPr>
                <w:sz w:val="24"/>
                <w:szCs w:val="24"/>
              </w:rPr>
              <w:t>,</w:t>
            </w:r>
            <w:r w:rsidRPr="00772048">
              <w:rPr>
                <w:sz w:val="24"/>
                <w:szCs w:val="24"/>
              </w:rPr>
              <w:t>3</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26</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10</w:t>
            </w:r>
            <w:r w:rsidR="00586491">
              <w:rPr>
                <w:sz w:val="24"/>
                <w:szCs w:val="24"/>
              </w:rPr>
              <w:t>,</w:t>
            </w:r>
            <w:r w:rsidRPr="00772048">
              <w:rPr>
                <w:sz w:val="24"/>
                <w:szCs w:val="24"/>
              </w:rPr>
              <w:t>72 часа</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Ксенон -133</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w:t>
            </w:r>
            <w:r w:rsidR="00586491">
              <w:rPr>
                <w:sz w:val="24"/>
                <w:szCs w:val="24"/>
              </w:rPr>
              <w:t>,</w:t>
            </w:r>
            <w:r w:rsidRPr="00772048">
              <w:rPr>
                <w:sz w:val="24"/>
                <w:szCs w:val="24"/>
              </w:rPr>
              <w:t>7</w:t>
            </w:r>
            <w:r w:rsidR="00586491">
              <w:rPr>
                <w:sz w:val="24"/>
                <w:szCs w:val="24"/>
              </w:rPr>
              <w:t>,</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100</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170</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246</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5</w:t>
            </w:r>
            <w:r w:rsidR="00586491">
              <w:rPr>
                <w:sz w:val="24"/>
                <w:szCs w:val="24"/>
              </w:rPr>
              <w:t>,</w:t>
            </w:r>
            <w:r w:rsidRPr="00772048">
              <w:rPr>
                <w:sz w:val="24"/>
                <w:szCs w:val="24"/>
              </w:rPr>
              <w:t>25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Рутений – 103</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w:t>
            </w:r>
            <w:r w:rsidR="00586491">
              <w:rPr>
                <w:sz w:val="24"/>
                <w:szCs w:val="24"/>
              </w:rPr>
              <w:t>,</w:t>
            </w:r>
            <w:r w:rsidRPr="00772048">
              <w:rPr>
                <w:sz w:val="24"/>
                <w:szCs w:val="24"/>
              </w:rPr>
              <w:t>1</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33</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275</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39</w:t>
            </w:r>
            <w:r w:rsidR="00586491">
              <w:rPr>
                <w:sz w:val="24"/>
                <w:szCs w:val="24"/>
              </w:rPr>
              <w:t>,</w:t>
            </w:r>
            <w:r w:rsidRPr="00772048">
              <w:rPr>
                <w:sz w:val="24"/>
                <w:szCs w:val="24"/>
              </w:rPr>
              <w:t>3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Рутений – 106</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w:t>
            </w:r>
            <w:r w:rsidR="00586491">
              <w:rPr>
                <w:sz w:val="24"/>
                <w:szCs w:val="24"/>
              </w:rPr>
              <w:t>,</w:t>
            </w:r>
            <w:r w:rsidRPr="00772048">
              <w:rPr>
                <w:sz w:val="24"/>
                <w:szCs w:val="24"/>
              </w:rPr>
              <w:t>1</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17</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1370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368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Барий – 140</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w:t>
            </w:r>
            <w:r w:rsidR="00586491">
              <w:rPr>
                <w:sz w:val="24"/>
                <w:szCs w:val="24"/>
              </w:rPr>
              <w:t>,</w:t>
            </w:r>
            <w:r w:rsidRPr="00772048">
              <w:rPr>
                <w:sz w:val="24"/>
                <w:szCs w:val="24"/>
              </w:rPr>
              <w:t>9</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15</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43</w:t>
            </w:r>
            <w:r w:rsidR="00586491">
              <w:rPr>
                <w:sz w:val="24"/>
                <w:szCs w:val="24"/>
              </w:rPr>
              <w:t>,</w:t>
            </w:r>
            <w:r w:rsidRPr="00772048">
              <w:rPr>
                <w:sz w:val="24"/>
                <w:szCs w:val="24"/>
              </w:rPr>
              <w:t>5</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160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12</w:t>
            </w:r>
            <w:r w:rsidR="00586491">
              <w:rPr>
                <w:sz w:val="24"/>
                <w:szCs w:val="24"/>
              </w:rPr>
              <w:t>,</w:t>
            </w:r>
            <w:r w:rsidRPr="00772048">
              <w:rPr>
                <w:sz w:val="24"/>
                <w:szCs w:val="24"/>
              </w:rPr>
              <w:t>7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Церий – 141</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4</w:t>
            </w:r>
            <w:r w:rsidR="00586491">
              <w:rPr>
                <w:sz w:val="24"/>
                <w:szCs w:val="24"/>
              </w:rPr>
              <w:t>,</w:t>
            </w:r>
            <w:r w:rsidRPr="00772048">
              <w:rPr>
                <w:sz w:val="24"/>
                <w:szCs w:val="24"/>
              </w:rPr>
              <w:t>4</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6</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26</w:t>
            </w:r>
            <w:r w:rsidR="00586491">
              <w:rPr>
                <w:sz w:val="24"/>
                <w:szCs w:val="24"/>
              </w:rPr>
              <w:t>,</w:t>
            </w:r>
            <w:r w:rsidRPr="00772048">
              <w:rPr>
                <w:sz w:val="24"/>
                <w:szCs w:val="24"/>
              </w:rPr>
              <w:t>5</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173</w:t>
            </w:r>
            <w:r w:rsidR="00586491">
              <w:rPr>
                <w:sz w:val="24"/>
                <w:szCs w:val="24"/>
              </w:rPr>
              <w:t>,</w:t>
            </w:r>
            <w:r w:rsidRPr="00772048">
              <w:rPr>
                <w:sz w:val="24"/>
                <w:szCs w:val="24"/>
              </w:rPr>
              <w:t>5</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32</w:t>
            </w:r>
            <w:r w:rsidR="00586491">
              <w:rPr>
                <w:sz w:val="24"/>
                <w:szCs w:val="24"/>
              </w:rPr>
              <w:t>,</w:t>
            </w:r>
            <w:r w:rsidRPr="00772048">
              <w:rPr>
                <w:sz w:val="24"/>
                <w:szCs w:val="24"/>
              </w:rPr>
              <w:t>5 дня</w:t>
            </w:r>
          </w:p>
        </w:tc>
      </w:tr>
      <w:tr w:rsidR="00E247E0" w:rsidRPr="00772048" w:rsidTr="00772048">
        <w:tc>
          <w:tcPr>
            <w:tcW w:w="2260" w:type="dxa"/>
            <w:tcBorders>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Церий – 144</w:t>
            </w:r>
          </w:p>
        </w:tc>
        <w:tc>
          <w:tcPr>
            <w:tcW w:w="200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w:t>
            </w:r>
            <w:r w:rsidR="00586491">
              <w:rPr>
                <w:sz w:val="24"/>
                <w:szCs w:val="24"/>
              </w:rPr>
              <w:t>,</w:t>
            </w:r>
            <w:r w:rsidRPr="00772048">
              <w:rPr>
                <w:sz w:val="24"/>
                <w:szCs w:val="24"/>
              </w:rPr>
              <w:t>2</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25</w:t>
            </w:r>
            <w:r w:rsidR="00586491">
              <w:rPr>
                <w:sz w:val="24"/>
                <w:szCs w:val="24"/>
              </w:rPr>
              <w:t>,</w:t>
            </w:r>
            <w:r w:rsidRPr="00772048">
              <w:rPr>
                <w:sz w:val="24"/>
                <w:szCs w:val="24"/>
              </w:rPr>
              <w:t>6</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2160</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284 дня</w:t>
            </w:r>
          </w:p>
        </w:tc>
      </w:tr>
      <w:tr w:rsidR="00E247E0" w:rsidRPr="00772048" w:rsidTr="00772048">
        <w:trPr>
          <w:trHeight w:val="317"/>
        </w:trPr>
        <w:tc>
          <w:tcPr>
            <w:tcW w:w="2260"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Плутоний– 238</w:t>
            </w:r>
          </w:p>
        </w:tc>
        <w:tc>
          <w:tcPr>
            <w:tcW w:w="2001" w:type="dxa"/>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001</w:t>
            </w:r>
          </w:p>
        </w:tc>
        <w:tc>
          <w:tcPr>
            <w:tcW w:w="1631"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008</w:t>
            </w:r>
          </w:p>
        </w:tc>
        <w:tc>
          <w:tcPr>
            <w:tcW w:w="1315" w:type="dxa"/>
            <w:tcBorders>
              <w:left w:val="single" w:sz="4" w:space="0" w:color="auto"/>
              <w:righ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125</w:t>
            </w:r>
          </w:p>
        </w:tc>
        <w:tc>
          <w:tcPr>
            <w:tcW w:w="1417" w:type="dxa"/>
            <w:tcBorders>
              <w:left w:val="single" w:sz="4" w:space="0" w:color="auto"/>
            </w:tcBorders>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87</w:t>
            </w:r>
            <w:r w:rsidR="00586491">
              <w:rPr>
                <w:sz w:val="24"/>
                <w:szCs w:val="24"/>
              </w:rPr>
              <w:t>,</w:t>
            </w:r>
            <w:r w:rsidRPr="00772048">
              <w:rPr>
                <w:sz w:val="24"/>
                <w:szCs w:val="24"/>
              </w:rPr>
              <w:t>74 года</w:t>
            </w:r>
          </w:p>
        </w:tc>
      </w:tr>
      <w:tr w:rsidR="00E247E0" w:rsidRPr="00772048" w:rsidTr="00772048">
        <w:tc>
          <w:tcPr>
            <w:tcW w:w="2260"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Плутоний– 239</w:t>
            </w:r>
          </w:p>
        </w:tc>
        <w:tc>
          <w:tcPr>
            <w:tcW w:w="200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0008</w:t>
            </w:r>
          </w:p>
        </w:tc>
        <w:tc>
          <w:tcPr>
            <w:tcW w:w="163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006</w:t>
            </w:r>
          </w:p>
        </w:tc>
        <w:tc>
          <w:tcPr>
            <w:tcW w:w="1315"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26400</w:t>
            </w:r>
          </w:p>
        </w:tc>
        <w:tc>
          <w:tcPr>
            <w:tcW w:w="1417"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24390 лет</w:t>
            </w:r>
          </w:p>
        </w:tc>
      </w:tr>
      <w:tr w:rsidR="00E247E0" w:rsidRPr="00772048" w:rsidTr="00772048">
        <w:tc>
          <w:tcPr>
            <w:tcW w:w="2260"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Плутоний– 240</w:t>
            </w:r>
          </w:p>
        </w:tc>
        <w:tc>
          <w:tcPr>
            <w:tcW w:w="200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001</w:t>
            </w:r>
          </w:p>
        </w:tc>
        <w:tc>
          <w:tcPr>
            <w:tcW w:w="163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008</w:t>
            </w:r>
          </w:p>
        </w:tc>
        <w:tc>
          <w:tcPr>
            <w:tcW w:w="1315"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9470</w:t>
            </w:r>
          </w:p>
        </w:tc>
        <w:tc>
          <w:tcPr>
            <w:tcW w:w="1417"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6537 лет</w:t>
            </w:r>
          </w:p>
        </w:tc>
      </w:tr>
      <w:tr w:rsidR="00E247E0" w:rsidRPr="00772048" w:rsidTr="00772048">
        <w:tc>
          <w:tcPr>
            <w:tcW w:w="2260"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Плутоний– 241</w:t>
            </w:r>
          </w:p>
        </w:tc>
        <w:tc>
          <w:tcPr>
            <w:tcW w:w="200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17</w:t>
            </w:r>
          </w:p>
        </w:tc>
        <w:tc>
          <w:tcPr>
            <w:tcW w:w="163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w:t>
            </w:r>
            <w:r w:rsidR="00586491">
              <w:rPr>
                <w:sz w:val="24"/>
                <w:szCs w:val="24"/>
              </w:rPr>
              <w:t>,</w:t>
            </w:r>
            <w:r w:rsidRPr="00772048">
              <w:rPr>
                <w:sz w:val="24"/>
                <w:szCs w:val="24"/>
              </w:rPr>
              <w:t>4</w:t>
            </w:r>
          </w:p>
        </w:tc>
        <w:tc>
          <w:tcPr>
            <w:tcW w:w="1315"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3665</w:t>
            </w:r>
          </w:p>
        </w:tc>
        <w:tc>
          <w:tcPr>
            <w:tcW w:w="1417"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14</w:t>
            </w:r>
            <w:r w:rsidR="00586491">
              <w:rPr>
                <w:sz w:val="24"/>
                <w:szCs w:val="24"/>
              </w:rPr>
              <w:t>,</w:t>
            </w:r>
            <w:r w:rsidRPr="00772048">
              <w:rPr>
                <w:sz w:val="24"/>
                <w:szCs w:val="24"/>
              </w:rPr>
              <w:t>4 года</w:t>
            </w:r>
          </w:p>
        </w:tc>
      </w:tr>
      <w:tr w:rsidR="00E247E0" w:rsidRPr="00772048" w:rsidTr="00772048">
        <w:tc>
          <w:tcPr>
            <w:tcW w:w="2260"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Кюрий -242</w:t>
            </w:r>
          </w:p>
        </w:tc>
        <w:tc>
          <w:tcPr>
            <w:tcW w:w="200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026</w:t>
            </w:r>
          </w:p>
        </w:tc>
        <w:tc>
          <w:tcPr>
            <w:tcW w:w="1631"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8</w:t>
            </w:r>
          </w:p>
        </w:tc>
        <w:tc>
          <w:tcPr>
            <w:tcW w:w="1406"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0</w:t>
            </w:r>
            <w:r w:rsidR="00586491">
              <w:rPr>
                <w:sz w:val="24"/>
                <w:szCs w:val="24"/>
              </w:rPr>
              <w:t>,</w:t>
            </w:r>
            <w:r w:rsidRPr="00772048">
              <w:rPr>
                <w:sz w:val="24"/>
                <w:szCs w:val="24"/>
              </w:rPr>
              <w:t>21</w:t>
            </w:r>
          </w:p>
        </w:tc>
        <w:tc>
          <w:tcPr>
            <w:tcW w:w="1315"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11</w:t>
            </w:r>
            <w:r w:rsidR="00586491">
              <w:rPr>
                <w:sz w:val="24"/>
                <w:szCs w:val="24"/>
              </w:rPr>
              <w:t>,</w:t>
            </w:r>
            <w:r w:rsidRPr="00772048">
              <w:rPr>
                <w:sz w:val="24"/>
                <w:szCs w:val="24"/>
              </w:rPr>
              <w:t>8</w:t>
            </w:r>
          </w:p>
        </w:tc>
        <w:tc>
          <w:tcPr>
            <w:tcW w:w="1417" w:type="dxa"/>
            <w:shd w:val="clear" w:color="auto" w:fill="auto"/>
            <w:vAlign w:val="bottom"/>
          </w:tcPr>
          <w:p w:rsidR="00E247E0" w:rsidRPr="00772048" w:rsidRDefault="00E247E0" w:rsidP="0083092F">
            <w:pPr>
              <w:spacing w:line="360" w:lineRule="auto"/>
              <w:jc w:val="center"/>
              <w:rPr>
                <w:sz w:val="24"/>
                <w:szCs w:val="24"/>
              </w:rPr>
            </w:pPr>
            <w:r w:rsidRPr="00772048">
              <w:rPr>
                <w:sz w:val="24"/>
                <w:szCs w:val="24"/>
              </w:rPr>
              <w:t>163дня</w:t>
            </w:r>
          </w:p>
        </w:tc>
      </w:tr>
    </w:tbl>
    <w:p w:rsidR="00586491" w:rsidRPr="00586491" w:rsidRDefault="00586491" w:rsidP="00772048">
      <w:pPr>
        <w:spacing w:line="360" w:lineRule="auto"/>
        <w:ind w:firstLine="680"/>
        <w:jc w:val="both"/>
        <w:rPr>
          <w:sz w:val="16"/>
          <w:szCs w:val="16"/>
          <w:lang w:val="en-US"/>
        </w:rPr>
      </w:pPr>
    </w:p>
    <w:p w:rsidR="00772048" w:rsidRPr="00772048" w:rsidRDefault="00772048" w:rsidP="00772048">
      <w:pPr>
        <w:spacing w:line="360" w:lineRule="auto"/>
        <w:ind w:firstLine="680"/>
        <w:jc w:val="both"/>
        <w:rPr>
          <w:sz w:val="24"/>
          <w:szCs w:val="24"/>
        </w:rPr>
      </w:pPr>
      <w:r w:rsidRPr="00772048">
        <w:rPr>
          <w:sz w:val="24"/>
          <w:szCs w:val="24"/>
        </w:rPr>
        <w:t>В центре Европы, таким образом, возникла техногенная аномалия площадью более 100 000 км</w:t>
      </w:r>
      <w:r w:rsidRPr="00772048">
        <w:rPr>
          <w:sz w:val="24"/>
          <w:szCs w:val="24"/>
          <w:vertAlign w:val="superscript"/>
        </w:rPr>
        <w:t>2</w:t>
      </w:r>
      <w:r w:rsidRPr="00772048">
        <w:rPr>
          <w:sz w:val="24"/>
          <w:szCs w:val="24"/>
        </w:rPr>
        <w:t xml:space="preserve">, в пределах которой доаварийный уровень радиации только по </w:t>
      </w:r>
      <w:r w:rsidRPr="00772048">
        <w:rPr>
          <w:sz w:val="24"/>
          <w:szCs w:val="24"/>
          <w:vertAlign w:val="superscript"/>
        </w:rPr>
        <w:t>137</w:t>
      </w:r>
      <w:r w:rsidRPr="00772048">
        <w:rPr>
          <w:sz w:val="24"/>
          <w:szCs w:val="24"/>
        </w:rPr>
        <w:t xml:space="preserve">Cs вырос на 3-4 порядка, а по </w:t>
      </w:r>
      <w:r w:rsidRPr="00772048">
        <w:rPr>
          <w:sz w:val="24"/>
          <w:szCs w:val="24"/>
          <w:vertAlign w:val="superscript"/>
        </w:rPr>
        <w:t>131</w:t>
      </w:r>
      <w:r w:rsidRPr="00772048">
        <w:rPr>
          <w:sz w:val="24"/>
          <w:szCs w:val="24"/>
        </w:rPr>
        <w:t xml:space="preserve">I даже на 5 порядков. Разовый выброс около 500 мегакюри радиоактивных изотопов привел к сильному загрязнению всех компонентов ландшафта и опасным дозовым нагрузкам для проживающего населения. </w:t>
      </w:r>
    </w:p>
    <w:p w:rsidR="004E0657" w:rsidRDefault="004E0657" w:rsidP="004E0657">
      <w:pPr>
        <w:spacing w:line="360" w:lineRule="auto"/>
        <w:ind w:firstLine="680"/>
        <w:jc w:val="both"/>
        <w:rPr>
          <w:sz w:val="24"/>
          <w:szCs w:val="24"/>
        </w:rPr>
      </w:pPr>
      <w:r w:rsidRPr="00EC135A">
        <w:rPr>
          <w:sz w:val="24"/>
          <w:szCs w:val="24"/>
        </w:rPr>
        <w:t xml:space="preserve">Первые же анализы изотопных соотношений, сделанные в Швеции 28 апреля 1986 года, показали, что причиной роста радиационного фона явился мощный выброс из длительно работавшего реактора, что с точки зрения </w:t>
      </w:r>
      <w:r>
        <w:rPr>
          <w:sz w:val="24"/>
          <w:szCs w:val="24"/>
        </w:rPr>
        <w:t xml:space="preserve">экологической угрозы, возникающей из-за </w:t>
      </w:r>
      <w:r w:rsidRPr="00EC135A">
        <w:rPr>
          <w:sz w:val="24"/>
          <w:szCs w:val="24"/>
        </w:rPr>
        <w:t>радиоактивного загрязнения местности, представляло собой значительно большую угрозу, чем ядерный взрыв. Общее представление об изотопном составе и энергетических параметрах чернобыльского выброса дает таблица</w:t>
      </w:r>
      <w:r>
        <w:rPr>
          <w:sz w:val="24"/>
          <w:szCs w:val="24"/>
        </w:rPr>
        <w:t xml:space="preserve"> 4.16</w:t>
      </w:r>
      <w:r w:rsidRPr="00EC135A">
        <w:rPr>
          <w:sz w:val="24"/>
          <w:szCs w:val="24"/>
        </w:rPr>
        <w:t xml:space="preserve">. </w:t>
      </w:r>
    </w:p>
    <w:p w:rsidR="004E0657" w:rsidRDefault="004E0657" w:rsidP="004E0657">
      <w:pPr>
        <w:spacing w:line="360" w:lineRule="auto"/>
        <w:ind w:firstLine="680"/>
        <w:jc w:val="both"/>
        <w:rPr>
          <w:sz w:val="24"/>
          <w:szCs w:val="24"/>
        </w:rPr>
      </w:pPr>
      <w:r w:rsidRPr="001402AE">
        <w:rPr>
          <w:sz w:val="24"/>
          <w:szCs w:val="24"/>
        </w:rPr>
        <w:t xml:space="preserve">Включение радионуклидов (РН) в местные круговороты немедленно отразилось на качестве воды и продуктов питания (в первую очередь мяса, молока и овощей), что, несмотря на проведенную эвакуацию, быстро сказалось и на состоянии здоровья пострадавшего населения. Проблема усугубилась еще и тем обстоятельством, что выброс порядка 44 МКи </w:t>
      </w:r>
      <w:r w:rsidRPr="001402AE">
        <w:rPr>
          <w:sz w:val="24"/>
          <w:szCs w:val="24"/>
          <w:vertAlign w:val="superscript"/>
        </w:rPr>
        <w:t>131</w:t>
      </w:r>
      <w:r w:rsidRPr="001402AE">
        <w:rPr>
          <w:sz w:val="24"/>
          <w:szCs w:val="24"/>
        </w:rPr>
        <w:t>I оказал основное воздействие на население районов, и без того страдающих от существенного йододефицита. В этих условиях такой «йодный удар» привел к значительному облучению именно щитовидной железы как органа, концентрирующего йод. В результате у ряда жителей Брянской области (осообенно у детей) было обнаружено 5-ти, а то и 18-кратное увеличение щитовидной железы (ЩЖ) [Мохорт и др., 2003], а на территории сопредельной Белоруссии было зафиксировано многократное (в 76 раз) увеличение уровня заболеваемости раком ЩЖ среди пострадавших детей и подростков. Представление о масштабах и уровне произошедших изменений дает таблица 4.</w:t>
      </w:r>
      <w:r>
        <w:rPr>
          <w:sz w:val="24"/>
          <w:szCs w:val="24"/>
        </w:rPr>
        <w:t>17</w:t>
      </w:r>
      <w:r w:rsidRPr="001402AE">
        <w:rPr>
          <w:sz w:val="24"/>
          <w:szCs w:val="24"/>
        </w:rPr>
        <w:t>.</w:t>
      </w:r>
    </w:p>
    <w:p w:rsidR="00772048" w:rsidRDefault="00772048" w:rsidP="004E0657">
      <w:pPr>
        <w:spacing w:line="360" w:lineRule="auto"/>
        <w:ind w:firstLine="680"/>
        <w:jc w:val="both"/>
        <w:rPr>
          <w:sz w:val="24"/>
          <w:szCs w:val="24"/>
        </w:rPr>
      </w:pPr>
      <w:r w:rsidRPr="00772048">
        <w:rPr>
          <w:sz w:val="24"/>
          <w:szCs w:val="24"/>
        </w:rPr>
        <w:t>Чернобыльская катастрофа, продемонстрировала не только возможности человечества изменять экологическую обстановку в масштабах планеты, но и возможности науки в ликвидации последствий катастрофы такого масштаба. В результате колоссальных согласованных усилий в впервые в истории было с высокой точностью выполнено картографирование таких глобальных геохимических аномалий, как поле распространения радиоизотопов стронция-90, цезия-137, йода -131 и плутония 240+241 в пределах Европы и мира [Атлас …, 1995, Атлас, 1998], таблица 4.17.</w:t>
      </w:r>
    </w:p>
    <w:p w:rsidR="00772048" w:rsidRDefault="00772048" w:rsidP="004E0657">
      <w:pPr>
        <w:spacing w:line="360" w:lineRule="auto"/>
        <w:ind w:firstLine="680"/>
        <w:jc w:val="both"/>
        <w:rPr>
          <w:sz w:val="24"/>
          <w:szCs w:val="24"/>
        </w:rPr>
      </w:pPr>
      <w:r w:rsidRPr="00EC135A">
        <w:rPr>
          <w:sz w:val="24"/>
          <w:szCs w:val="24"/>
        </w:rPr>
        <w:t>По сво</w:t>
      </w:r>
      <w:r>
        <w:rPr>
          <w:sz w:val="24"/>
          <w:szCs w:val="24"/>
        </w:rPr>
        <w:t>ему</w:t>
      </w:r>
      <w:r w:rsidRPr="00EC135A">
        <w:rPr>
          <w:sz w:val="24"/>
          <w:szCs w:val="24"/>
        </w:rPr>
        <w:t xml:space="preserve"> генезису, структуре и масштабу зона чернобыльской аварии представляет собой классический образец крупной техногенной биогеохимической провинций регионального уровня с полным набором присущих ей свойств.</w:t>
      </w:r>
      <w:r w:rsidR="00313ECA">
        <w:rPr>
          <w:sz w:val="24"/>
          <w:szCs w:val="24"/>
        </w:rPr>
        <w:t xml:space="preserve"> </w:t>
      </w:r>
      <w:r w:rsidR="00837C86" w:rsidRPr="00837C86">
        <w:rPr>
          <w:sz w:val="24"/>
          <w:szCs w:val="24"/>
        </w:rPr>
        <w:t>Однако она одновременно обладает комплексом особенностей, приводящих к проявлению специфического набора биологических реакций, обусловленных характером внешнего и внутреннего воздействия ионизирующего излучения на представителей местной флоры и фауны, из-за чего такого рода провинции было предложено называть радиобиогеохимическими [Коробова, 1999]</w:t>
      </w:r>
      <w:r w:rsidR="00837C86">
        <w:rPr>
          <w:sz w:val="24"/>
          <w:szCs w:val="24"/>
        </w:rPr>
        <w:t>.</w:t>
      </w:r>
    </w:p>
    <w:p w:rsidR="00E247E0" w:rsidRPr="00837C86" w:rsidRDefault="00E247E0" w:rsidP="00A31F4B">
      <w:pPr>
        <w:spacing w:line="360" w:lineRule="auto"/>
        <w:rPr>
          <w:sz w:val="24"/>
          <w:szCs w:val="24"/>
        </w:rPr>
      </w:pPr>
      <w:r w:rsidRPr="00837C86">
        <w:rPr>
          <w:sz w:val="24"/>
          <w:szCs w:val="24"/>
        </w:rPr>
        <w:t xml:space="preserve">Таблица </w:t>
      </w:r>
      <w:r w:rsidR="00A31F4B" w:rsidRPr="00837C86">
        <w:rPr>
          <w:sz w:val="24"/>
          <w:szCs w:val="24"/>
        </w:rPr>
        <w:t>4.</w:t>
      </w:r>
      <w:r w:rsidR="001402AE" w:rsidRPr="00837C86">
        <w:rPr>
          <w:sz w:val="24"/>
          <w:szCs w:val="24"/>
        </w:rPr>
        <w:t>17</w:t>
      </w:r>
      <w:r w:rsidR="00837C86">
        <w:rPr>
          <w:sz w:val="24"/>
          <w:szCs w:val="24"/>
        </w:rPr>
        <w:t>.</w:t>
      </w:r>
      <w:r w:rsidRPr="00837C86">
        <w:rPr>
          <w:sz w:val="24"/>
          <w:szCs w:val="24"/>
        </w:rPr>
        <w:t xml:space="preserve"> Содержание радионуклидов цезия (1) и стронция (2) в молоке и мясе до и в первые годы после аварии на ЧАЭС (1986, 1989 гг.), пКи/л (кг) [</w:t>
      </w:r>
      <w:r w:rsidR="00B34DB3" w:rsidRPr="00837C86">
        <w:rPr>
          <w:sz w:val="24"/>
          <w:szCs w:val="24"/>
        </w:rPr>
        <w:t>Михайлов, Падченко и др. 1991</w:t>
      </w:r>
      <w:r w:rsidRPr="00837C86">
        <w:rPr>
          <w:sz w:val="24"/>
          <w:szCs w:val="24"/>
        </w:rPr>
        <w:t>]</w:t>
      </w:r>
    </w:p>
    <w:tbl>
      <w:tblPr>
        <w:tblW w:w="9639" w:type="dxa"/>
        <w:tblInd w:w="108"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4111"/>
        <w:gridCol w:w="1418"/>
        <w:gridCol w:w="992"/>
        <w:gridCol w:w="992"/>
        <w:gridCol w:w="1134"/>
        <w:gridCol w:w="992"/>
      </w:tblGrid>
      <w:tr w:rsidR="00E247E0" w:rsidRPr="00837C86" w:rsidTr="00837C86">
        <w:trPr>
          <w:cantSplit/>
        </w:trPr>
        <w:tc>
          <w:tcPr>
            <w:tcW w:w="4111" w:type="dxa"/>
            <w:vMerge w:val="restart"/>
            <w:vAlign w:val="center"/>
          </w:tcPr>
          <w:p w:rsidR="00E247E0" w:rsidRPr="00837C86" w:rsidRDefault="00E247E0" w:rsidP="00046631">
            <w:pPr>
              <w:rPr>
                <w:sz w:val="24"/>
                <w:szCs w:val="24"/>
              </w:rPr>
            </w:pPr>
            <w:bookmarkStart w:id="87" w:name="_Toc452517072"/>
            <w:bookmarkStart w:id="88" w:name="_Toc452574750"/>
            <w:r w:rsidRPr="00837C86">
              <w:rPr>
                <w:sz w:val="24"/>
                <w:szCs w:val="24"/>
              </w:rPr>
              <w:t>Регионы</w:t>
            </w:r>
            <w:bookmarkEnd w:id="87"/>
            <w:bookmarkEnd w:id="88"/>
          </w:p>
        </w:tc>
        <w:tc>
          <w:tcPr>
            <w:tcW w:w="1418" w:type="dxa"/>
            <w:vMerge w:val="restart"/>
            <w:vAlign w:val="center"/>
          </w:tcPr>
          <w:p w:rsidR="00E247E0" w:rsidRPr="00837C86" w:rsidRDefault="00E247E0" w:rsidP="0083092F">
            <w:pPr>
              <w:jc w:val="center"/>
              <w:rPr>
                <w:sz w:val="24"/>
                <w:szCs w:val="24"/>
              </w:rPr>
            </w:pPr>
            <w:r w:rsidRPr="00837C86">
              <w:rPr>
                <w:sz w:val="24"/>
                <w:szCs w:val="24"/>
              </w:rPr>
              <w:t>Годы</w:t>
            </w:r>
          </w:p>
        </w:tc>
        <w:tc>
          <w:tcPr>
            <w:tcW w:w="1984" w:type="dxa"/>
            <w:gridSpan w:val="2"/>
            <w:vAlign w:val="center"/>
          </w:tcPr>
          <w:p w:rsidR="00E247E0" w:rsidRPr="00837C86" w:rsidRDefault="00E247E0" w:rsidP="00046631">
            <w:pPr>
              <w:jc w:val="center"/>
              <w:rPr>
                <w:sz w:val="24"/>
                <w:szCs w:val="24"/>
              </w:rPr>
            </w:pPr>
            <w:bookmarkStart w:id="89" w:name="_Toc452517073"/>
            <w:bookmarkStart w:id="90" w:name="_Toc452574751"/>
            <w:r w:rsidRPr="00837C86">
              <w:rPr>
                <w:sz w:val="24"/>
                <w:szCs w:val="24"/>
              </w:rPr>
              <w:t>Молоко</w:t>
            </w:r>
            <w:bookmarkEnd w:id="89"/>
            <w:bookmarkEnd w:id="90"/>
          </w:p>
        </w:tc>
        <w:tc>
          <w:tcPr>
            <w:tcW w:w="2126" w:type="dxa"/>
            <w:gridSpan w:val="2"/>
            <w:vAlign w:val="center"/>
          </w:tcPr>
          <w:p w:rsidR="00E247E0" w:rsidRPr="00837C86" w:rsidRDefault="00E247E0" w:rsidP="00046631">
            <w:pPr>
              <w:jc w:val="center"/>
              <w:rPr>
                <w:sz w:val="24"/>
                <w:szCs w:val="24"/>
              </w:rPr>
            </w:pPr>
            <w:r w:rsidRPr="00837C86">
              <w:rPr>
                <w:sz w:val="24"/>
                <w:szCs w:val="24"/>
              </w:rPr>
              <w:t>Мясо</w:t>
            </w:r>
          </w:p>
        </w:tc>
      </w:tr>
      <w:tr w:rsidR="00E247E0" w:rsidRPr="00837C86" w:rsidTr="00837C86">
        <w:trPr>
          <w:cantSplit/>
        </w:trPr>
        <w:tc>
          <w:tcPr>
            <w:tcW w:w="4111" w:type="dxa"/>
            <w:vMerge/>
            <w:vAlign w:val="center"/>
          </w:tcPr>
          <w:p w:rsidR="00E247E0" w:rsidRPr="00837C86" w:rsidRDefault="00E247E0" w:rsidP="0083092F">
            <w:pPr>
              <w:jc w:val="center"/>
              <w:rPr>
                <w:sz w:val="24"/>
                <w:szCs w:val="24"/>
              </w:rPr>
            </w:pPr>
          </w:p>
        </w:tc>
        <w:tc>
          <w:tcPr>
            <w:tcW w:w="1418" w:type="dxa"/>
            <w:vMerge/>
            <w:vAlign w:val="center"/>
          </w:tcPr>
          <w:p w:rsidR="00E247E0" w:rsidRPr="00837C86" w:rsidRDefault="00E247E0" w:rsidP="0083092F">
            <w:pPr>
              <w:jc w:val="center"/>
              <w:rPr>
                <w:sz w:val="24"/>
                <w:szCs w:val="24"/>
              </w:rPr>
            </w:pPr>
          </w:p>
        </w:tc>
        <w:tc>
          <w:tcPr>
            <w:tcW w:w="992" w:type="dxa"/>
            <w:vAlign w:val="center"/>
          </w:tcPr>
          <w:p w:rsidR="00E247E0" w:rsidRPr="00837C86" w:rsidRDefault="00E247E0" w:rsidP="0083092F">
            <w:pPr>
              <w:jc w:val="center"/>
              <w:rPr>
                <w:sz w:val="24"/>
                <w:szCs w:val="24"/>
              </w:rPr>
            </w:pPr>
            <w:r w:rsidRPr="00837C86">
              <w:rPr>
                <w:sz w:val="24"/>
                <w:szCs w:val="24"/>
              </w:rPr>
              <w:t>1</w:t>
            </w:r>
          </w:p>
        </w:tc>
        <w:tc>
          <w:tcPr>
            <w:tcW w:w="992" w:type="dxa"/>
            <w:vAlign w:val="center"/>
          </w:tcPr>
          <w:p w:rsidR="00E247E0" w:rsidRPr="00837C86" w:rsidRDefault="00E247E0" w:rsidP="0083092F">
            <w:pPr>
              <w:jc w:val="center"/>
              <w:rPr>
                <w:sz w:val="24"/>
                <w:szCs w:val="24"/>
              </w:rPr>
            </w:pPr>
            <w:r w:rsidRPr="00837C86">
              <w:rPr>
                <w:sz w:val="24"/>
                <w:szCs w:val="24"/>
              </w:rPr>
              <w:t>2</w:t>
            </w:r>
          </w:p>
        </w:tc>
        <w:tc>
          <w:tcPr>
            <w:tcW w:w="1134" w:type="dxa"/>
            <w:vAlign w:val="center"/>
          </w:tcPr>
          <w:p w:rsidR="00E247E0" w:rsidRPr="00837C86" w:rsidRDefault="00E247E0" w:rsidP="0083092F">
            <w:pPr>
              <w:jc w:val="center"/>
              <w:rPr>
                <w:sz w:val="24"/>
                <w:szCs w:val="24"/>
              </w:rPr>
            </w:pPr>
            <w:r w:rsidRPr="00837C86">
              <w:rPr>
                <w:sz w:val="24"/>
                <w:szCs w:val="24"/>
              </w:rPr>
              <w:t>1</w:t>
            </w:r>
          </w:p>
        </w:tc>
        <w:tc>
          <w:tcPr>
            <w:tcW w:w="992" w:type="dxa"/>
            <w:vAlign w:val="center"/>
          </w:tcPr>
          <w:p w:rsidR="00E247E0" w:rsidRPr="00837C86" w:rsidRDefault="00E247E0" w:rsidP="0083092F">
            <w:pPr>
              <w:jc w:val="center"/>
              <w:rPr>
                <w:sz w:val="24"/>
                <w:szCs w:val="24"/>
              </w:rPr>
            </w:pPr>
            <w:r w:rsidRPr="00837C86">
              <w:rPr>
                <w:sz w:val="24"/>
                <w:szCs w:val="24"/>
              </w:rPr>
              <w:t>2</w:t>
            </w:r>
          </w:p>
        </w:tc>
      </w:tr>
      <w:tr w:rsidR="00E247E0" w:rsidRPr="00837C86" w:rsidTr="00837C86">
        <w:trPr>
          <w:cantSplit/>
        </w:trPr>
        <w:tc>
          <w:tcPr>
            <w:tcW w:w="4111" w:type="dxa"/>
            <w:vMerge w:val="restart"/>
            <w:vAlign w:val="center"/>
          </w:tcPr>
          <w:p w:rsidR="00E247E0" w:rsidRPr="00837C86" w:rsidRDefault="00E247E0" w:rsidP="0083092F">
            <w:pPr>
              <w:spacing w:line="360" w:lineRule="auto"/>
              <w:jc w:val="both"/>
              <w:rPr>
                <w:sz w:val="24"/>
                <w:szCs w:val="24"/>
              </w:rPr>
            </w:pPr>
            <w:r w:rsidRPr="00837C86">
              <w:rPr>
                <w:sz w:val="24"/>
                <w:szCs w:val="24"/>
              </w:rPr>
              <w:t>Территория бывшего СССР без наиболее загрязненных регионов</w:t>
            </w:r>
            <w:r w:rsidRPr="00837C86">
              <w:rPr>
                <w:sz w:val="24"/>
                <w:szCs w:val="24"/>
                <w:vertAlign w:val="superscript"/>
              </w:rPr>
              <w:t>х</w:t>
            </w:r>
          </w:p>
        </w:tc>
        <w:tc>
          <w:tcPr>
            <w:tcW w:w="1418" w:type="dxa"/>
            <w:tcMar>
              <w:left w:w="0" w:type="dxa"/>
              <w:right w:w="0" w:type="dxa"/>
            </w:tcMar>
            <w:vAlign w:val="center"/>
          </w:tcPr>
          <w:p w:rsidR="00E247E0" w:rsidRPr="00837C86" w:rsidRDefault="00E247E0" w:rsidP="00191CBB">
            <w:pPr>
              <w:jc w:val="center"/>
              <w:rPr>
                <w:sz w:val="24"/>
                <w:szCs w:val="24"/>
              </w:rPr>
            </w:pPr>
            <w:r w:rsidRPr="00837C86">
              <w:rPr>
                <w:sz w:val="24"/>
                <w:szCs w:val="24"/>
              </w:rPr>
              <w:t>1985</w:t>
            </w:r>
          </w:p>
        </w:tc>
        <w:tc>
          <w:tcPr>
            <w:tcW w:w="992" w:type="dxa"/>
            <w:tcMar>
              <w:left w:w="0" w:type="dxa"/>
              <w:right w:w="0" w:type="dxa"/>
            </w:tcMar>
            <w:vAlign w:val="center"/>
          </w:tcPr>
          <w:p w:rsidR="00E247E0" w:rsidRPr="00837C86" w:rsidRDefault="00E247E0" w:rsidP="00191CBB">
            <w:pPr>
              <w:jc w:val="center"/>
              <w:rPr>
                <w:sz w:val="24"/>
                <w:szCs w:val="24"/>
              </w:rPr>
            </w:pPr>
            <w:r w:rsidRPr="00837C86">
              <w:rPr>
                <w:sz w:val="24"/>
                <w:szCs w:val="24"/>
              </w:rPr>
              <w:t>3,8</w:t>
            </w:r>
          </w:p>
        </w:tc>
        <w:tc>
          <w:tcPr>
            <w:tcW w:w="992" w:type="dxa"/>
            <w:tcMar>
              <w:left w:w="0" w:type="dxa"/>
              <w:right w:w="0" w:type="dxa"/>
            </w:tcMar>
            <w:vAlign w:val="center"/>
          </w:tcPr>
          <w:p w:rsidR="00E247E0" w:rsidRPr="00837C86" w:rsidRDefault="00E247E0" w:rsidP="00191CBB">
            <w:pPr>
              <w:jc w:val="center"/>
              <w:rPr>
                <w:sz w:val="24"/>
                <w:szCs w:val="24"/>
              </w:rPr>
            </w:pPr>
            <w:r w:rsidRPr="00837C86">
              <w:rPr>
                <w:sz w:val="24"/>
                <w:szCs w:val="24"/>
              </w:rPr>
              <w:t>3,4</w:t>
            </w:r>
          </w:p>
        </w:tc>
        <w:tc>
          <w:tcPr>
            <w:tcW w:w="1134" w:type="dxa"/>
            <w:tcMar>
              <w:left w:w="0" w:type="dxa"/>
              <w:right w:w="0" w:type="dxa"/>
            </w:tcMar>
            <w:vAlign w:val="center"/>
          </w:tcPr>
          <w:p w:rsidR="00E247E0" w:rsidRPr="00837C86" w:rsidRDefault="00E247E0" w:rsidP="00191CBB">
            <w:pPr>
              <w:jc w:val="center"/>
              <w:rPr>
                <w:sz w:val="24"/>
                <w:szCs w:val="24"/>
              </w:rPr>
            </w:pPr>
            <w:r w:rsidRPr="00837C86">
              <w:rPr>
                <w:sz w:val="24"/>
                <w:szCs w:val="24"/>
              </w:rPr>
              <w:t>15,8</w:t>
            </w:r>
          </w:p>
        </w:tc>
        <w:tc>
          <w:tcPr>
            <w:tcW w:w="992" w:type="dxa"/>
            <w:tcMar>
              <w:left w:w="0" w:type="dxa"/>
              <w:right w:w="0" w:type="dxa"/>
            </w:tcMar>
            <w:vAlign w:val="center"/>
          </w:tcPr>
          <w:p w:rsidR="00E247E0" w:rsidRPr="00837C86" w:rsidRDefault="00E247E0" w:rsidP="00191CBB">
            <w:pPr>
              <w:jc w:val="center"/>
              <w:rPr>
                <w:sz w:val="24"/>
                <w:szCs w:val="24"/>
              </w:rPr>
            </w:pPr>
            <w:r w:rsidRPr="00837C86">
              <w:rPr>
                <w:sz w:val="24"/>
                <w:szCs w:val="24"/>
              </w:rPr>
              <w:t>5,0</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rPr>
            </w:pPr>
          </w:p>
        </w:tc>
        <w:tc>
          <w:tcPr>
            <w:tcW w:w="1418" w:type="dxa"/>
            <w:tcMar>
              <w:left w:w="0" w:type="dxa"/>
              <w:right w:w="0" w:type="dxa"/>
            </w:tcMar>
            <w:vAlign w:val="center"/>
          </w:tcPr>
          <w:p w:rsidR="00E247E0" w:rsidRPr="00837C86" w:rsidRDefault="00E247E0" w:rsidP="00191CBB">
            <w:pPr>
              <w:jc w:val="center"/>
              <w:rPr>
                <w:sz w:val="24"/>
                <w:szCs w:val="24"/>
              </w:rPr>
            </w:pPr>
            <w:r w:rsidRPr="00837C86">
              <w:rPr>
                <w:sz w:val="24"/>
                <w:szCs w:val="24"/>
              </w:rPr>
              <w:t>1986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rPr>
              <w:t>1</w:t>
            </w:r>
            <w:r w:rsidRPr="00837C86">
              <w:rPr>
                <w:sz w:val="24"/>
                <w:szCs w:val="24"/>
                <w:lang w:val="en-US"/>
              </w:rPr>
              <w:t>50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11,0</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422</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23</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1989</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9,8</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4,1</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33,0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6,2</w:t>
            </w:r>
          </w:p>
        </w:tc>
      </w:tr>
      <w:tr w:rsidR="00E247E0" w:rsidRPr="00837C86" w:rsidTr="00837C86">
        <w:trPr>
          <w:cantSplit/>
        </w:trPr>
        <w:tc>
          <w:tcPr>
            <w:tcW w:w="4111" w:type="dxa"/>
            <w:vMerge w:val="restart"/>
            <w:vAlign w:val="center"/>
          </w:tcPr>
          <w:p w:rsidR="00E247E0" w:rsidRPr="00837C86" w:rsidRDefault="00E247E0" w:rsidP="0083092F">
            <w:pPr>
              <w:spacing w:line="360" w:lineRule="auto"/>
              <w:jc w:val="both"/>
              <w:rPr>
                <w:sz w:val="24"/>
                <w:szCs w:val="24"/>
              </w:rPr>
            </w:pPr>
            <w:r w:rsidRPr="00837C86">
              <w:rPr>
                <w:sz w:val="24"/>
                <w:szCs w:val="24"/>
                <w:lang w:val="en-US"/>
              </w:rPr>
              <w:t>Брянская область</w:t>
            </w:r>
            <w:r w:rsidRPr="00837C86">
              <w:rPr>
                <w:sz w:val="24"/>
                <w:szCs w:val="24"/>
              </w:rPr>
              <w:t xml:space="preserve"> РФ</w:t>
            </w: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1985</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4,1</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5,0</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14,6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3,8</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70900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700</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109300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300</w:t>
            </w:r>
          </w:p>
        </w:tc>
      </w:tr>
      <w:tr w:rsidR="00E247E0" w:rsidRPr="00837C86" w:rsidTr="00837C86">
        <w:trPr>
          <w:cantSplit/>
          <w:trHeight w:val="191"/>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1989</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5200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130</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30800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105</w:t>
            </w:r>
          </w:p>
        </w:tc>
      </w:tr>
      <w:tr w:rsidR="00E247E0" w:rsidRPr="00837C86" w:rsidTr="00837C86">
        <w:trPr>
          <w:cantSplit/>
        </w:trPr>
        <w:tc>
          <w:tcPr>
            <w:tcW w:w="4111" w:type="dxa"/>
            <w:vMerge w:val="restart"/>
            <w:vAlign w:val="center"/>
          </w:tcPr>
          <w:p w:rsidR="00E247E0" w:rsidRPr="00837C86" w:rsidRDefault="00E247E0" w:rsidP="0083092F">
            <w:pPr>
              <w:spacing w:line="360" w:lineRule="auto"/>
              <w:jc w:val="both"/>
              <w:rPr>
                <w:sz w:val="24"/>
                <w:szCs w:val="24"/>
              </w:rPr>
            </w:pPr>
            <w:r w:rsidRPr="00837C86">
              <w:rPr>
                <w:sz w:val="24"/>
                <w:szCs w:val="24"/>
                <w:lang w:val="en-US"/>
              </w:rPr>
              <w:t>Гомельская область</w:t>
            </w:r>
            <w:r w:rsidRPr="00837C86">
              <w:rPr>
                <w:sz w:val="24"/>
                <w:szCs w:val="24"/>
              </w:rPr>
              <w:t xml:space="preserve"> БССР</w:t>
            </w: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1985</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111</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4,7</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26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4,7</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45230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569</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404991</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650</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1989</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5870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60</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28822</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79</w:t>
            </w:r>
          </w:p>
        </w:tc>
      </w:tr>
      <w:tr w:rsidR="00E247E0" w:rsidRPr="00837C86" w:rsidTr="00837C86">
        <w:trPr>
          <w:cantSplit/>
        </w:trPr>
        <w:tc>
          <w:tcPr>
            <w:tcW w:w="4111" w:type="dxa"/>
            <w:vMerge w:val="restart"/>
            <w:vAlign w:val="center"/>
          </w:tcPr>
          <w:p w:rsidR="00E247E0" w:rsidRPr="00837C86" w:rsidRDefault="00E247E0" w:rsidP="0083092F">
            <w:pPr>
              <w:spacing w:line="360" w:lineRule="auto"/>
              <w:jc w:val="both"/>
              <w:rPr>
                <w:sz w:val="24"/>
                <w:szCs w:val="24"/>
                <w:lang w:val="en-US"/>
              </w:rPr>
            </w:pPr>
            <w:r w:rsidRPr="00837C86">
              <w:rPr>
                <w:sz w:val="24"/>
                <w:szCs w:val="24"/>
                <w:lang w:val="en-US"/>
              </w:rPr>
              <w:t>Урал</w:t>
            </w: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1985</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3,8</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3,6</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10,4</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4,8</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142</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6,2</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49</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6,0</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1989</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6,3</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5,0</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20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4,8</w:t>
            </w:r>
          </w:p>
        </w:tc>
      </w:tr>
      <w:tr w:rsidR="00E247E0" w:rsidRPr="00837C86" w:rsidTr="00837C86">
        <w:trPr>
          <w:cantSplit/>
        </w:trPr>
        <w:tc>
          <w:tcPr>
            <w:tcW w:w="4111" w:type="dxa"/>
            <w:vMerge w:val="restart"/>
            <w:vAlign w:val="center"/>
          </w:tcPr>
          <w:p w:rsidR="00E247E0" w:rsidRPr="00837C86" w:rsidRDefault="00E247E0" w:rsidP="0083092F">
            <w:pPr>
              <w:spacing w:line="360" w:lineRule="auto"/>
              <w:jc w:val="both"/>
              <w:rPr>
                <w:sz w:val="24"/>
                <w:szCs w:val="24"/>
                <w:lang w:val="en-US"/>
              </w:rPr>
            </w:pPr>
            <w:r w:rsidRPr="00837C86">
              <w:rPr>
                <w:sz w:val="24"/>
                <w:szCs w:val="24"/>
                <w:lang w:val="en-US"/>
              </w:rPr>
              <w:t>Сибирь, Дальний Восток</w:t>
            </w: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1985</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9,8</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4,3</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25</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4,2</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18</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3,8</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56</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6,9</w:t>
            </w:r>
          </w:p>
        </w:tc>
      </w:tr>
      <w:tr w:rsidR="00E247E0" w:rsidRPr="00837C86" w:rsidTr="00837C86">
        <w:trPr>
          <w:cantSplit/>
        </w:trPr>
        <w:tc>
          <w:tcPr>
            <w:tcW w:w="4111" w:type="dxa"/>
            <w:vMerge/>
            <w:vAlign w:val="center"/>
          </w:tcPr>
          <w:p w:rsidR="00E247E0" w:rsidRPr="00837C86" w:rsidRDefault="00E247E0" w:rsidP="0083092F">
            <w:pPr>
              <w:spacing w:line="360" w:lineRule="auto"/>
              <w:jc w:val="both"/>
              <w:rPr>
                <w:sz w:val="24"/>
                <w:szCs w:val="24"/>
                <w:lang w:val="en-US"/>
              </w:rPr>
            </w:pPr>
          </w:p>
        </w:tc>
        <w:tc>
          <w:tcPr>
            <w:tcW w:w="1418"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1989</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10,8</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4,6</w:t>
            </w:r>
          </w:p>
        </w:tc>
        <w:tc>
          <w:tcPr>
            <w:tcW w:w="1134"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40</w:t>
            </w:r>
          </w:p>
        </w:tc>
        <w:tc>
          <w:tcPr>
            <w:tcW w:w="992" w:type="dxa"/>
            <w:tcMar>
              <w:left w:w="0" w:type="dxa"/>
              <w:right w:w="0" w:type="dxa"/>
            </w:tcMar>
            <w:vAlign w:val="center"/>
          </w:tcPr>
          <w:p w:rsidR="00E247E0" w:rsidRPr="00837C86" w:rsidRDefault="00E247E0" w:rsidP="00191CBB">
            <w:pPr>
              <w:jc w:val="center"/>
              <w:rPr>
                <w:sz w:val="24"/>
                <w:szCs w:val="24"/>
                <w:lang w:val="en-US"/>
              </w:rPr>
            </w:pPr>
            <w:r w:rsidRPr="00837C86">
              <w:rPr>
                <w:sz w:val="24"/>
                <w:szCs w:val="24"/>
                <w:lang w:val="en-US"/>
              </w:rPr>
              <w:t>6,2</w:t>
            </w:r>
          </w:p>
        </w:tc>
      </w:tr>
    </w:tbl>
    <w:p w:rsidR="00E247E0" w:rsidRPr="00837C86" w:rsidRDefault="00191CBB" w:rsidP="00191CBB">
      <w:pPr>
        <w:spacing w:line="360" w:lineRule="auto"/>
        <w:ind w:firstLine="708"/>
        <w:jc w:val="both"/>
        <w:rPr>
          <w:sz w:val="24"/>
          <w:szCs w:val="24"/>
        </w:rPr>
      </w:pPr>
      <w:r w:rsidRPr="00837C86">
        <w:rPr>
          <w:sz w:val="24"/>
          <w:szCs w:val="24"/>
        </w:rPr>
        <w:t xml:space="preserve">Примечание: </w:t>
      </w:r>
      <w:r w:rsidR="00837C86">
        <w:rPr>
          <w:sz w:val="24"/>
          <w:szCs w:val="24"/>
        </w:rPr>
        <w:t xml:space="preserve">х - </w:t>
      </w:r>
      <w:r w:rsidR="00E247E0" w:rsidRPr="00837C86">
        <w:rPr>
          <w:sz w:val="24"/>
          <w:szCs w:val="24"/>
        </w:rPr>
        <w:t xml:space="preserve">имеются в виду 8 наиболее загрязненных областей РФ, Украины и Беларуси, входивших в состав СССР до 1991 г. </w:t>
      </w:r>
    </w:p>
    <w:p w:rsidR="00191CBB" w:rsidRPr="00EC135A" w:rsidRDefault="00191CBB" w:rsidP="0083092F">
      <w:pPr>
        <w:tabs>
          <w:tab w:val="num" w:pos="720"/>
        </w:tabs>
        <w:spacing w:line="360" w:lineRule="auto"/>
        <w:ind w:firstLine="709"/>
        <w:jc w:val="both"/>
        <w:rPr>
          <w:sz w:val="24"/>
          <w:szCs w:val="24"/>
        </w:rPr>
      </w:pPr>
    </w:p>
    <w:p w:rsidR="00E247E0" w:rsidRPr="00EC135A" w:rsidRDefault="00C81C3C" w:rsidP="0083092F">
      <w:pPr>
        <w:tabs>
          <w:tab w:val="num" w:pos="720"/>
        </w:tabs>
        <w:spacing w:line="360" w:lineRule="auto"/>
        <w:jc w:val="both"/>
        <w:rPr>
          <w:sz w:val="24"/>
          <w:szCs w:val="24"/>
        </w:rPr>
      </w:pPr>
      <w:r>
        <w:rPr>
          <w:noProof/>
          <w:sz w:val="24"/>
          <w:szCs w:val="24"/>
        </w:rPr>
        <w:drawing>
          <wp:inline distT="0" distB="0" distL="0" distR="0" wp14:anchorId="187301C3" wp14:editId="0F176425">
            <wp:extent cx="2944495" cy="2715895"/>
            <wp:effectExtent l="19050" t="0" r="8255" b="0"/>
            <wp:docPr id="576" name="Рисунок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0"/>
                    <pic:cNvPicPr>
                      <a:picLocks noChangeAspect="1" noChangeArrowheads="1"/>
                    </pic:cNvPicPr>
                  </pic:nvPicPr>
                  <pic:blipFill>
                    <a:blip r:embed="rId118" cstate="print"/>
                    <a:srcRect/>
                    <a:stretch>
                      <a:fillRect/>
                    </a:stretch>
                  </pic:blipFill>
                  <pic:spPr bwMode="auto">
                    <a:xfrm>
                      <a:off x="0" y="0"/>
                      <a:ext cx="2944495" cy="2715895"/>
                    </a:xfrm>
                    <a:prstGeom prst="rect">
                      <a:avLst/>
                    </a:prstGeom>
                    <a:noFill/>
                    <a:ln w="9525">
                      <a:noFill/>
                      <a:miter lim="800000"/>
                      <a:headEnd/>
                      <a:tailEnd/>
                    </a:ln>
                  </pic:spPr>
                </pic:pic>
              </a:graphicData>
            </a:graphic>
          </wp:inline>
        </w:drawing>
      </w:r>
      <w:r>
        <w:rPr>
          <w:noProof/>
          <w:sz w:val="24"/>
          <w:szCs w:val="24"/>
        </w:rPr>
        <w:drawing>
          <wp:inline distT="0" distB="0" distL="0" distR="0" wp14:anchorId="0F698BCD" wp14:editId="5F24FF54">
            <wp:extent cx="2819400" cy="2667000"/>
            <wp:effectExtent l="19050" t="0" r="0" b="0"/>
            <wp:docPr id="577" name="Рисунок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9"/>
                    <pic:cNvPicPr>
                      <a:picLocks noChangeAspect="1" noChangeArrowheads="1"/>
                    </pic:cNvPicPr>
                  </pic:nvPicPr>
                  <pic:blipFill>
                    <a:blip r:embed="rId119" cstate="print"/>
                    <a:srcRect/>
                    <a:stretch>
                      <a:fillRect/>
                    </a:stretch>
                  </pic:blipFill>
                  <pic:spPr bwMode="auto">
                    <a:xfrm>
                      <a:off x="0" y="0"/>
                      <a:ext cx="2819400" cy="2667000"/>
                    </a:xfrm>
                    <a:prstGeom prst="rect">
                      <a:avLst/>
                    </a:prstGeom>
                    <a:noFill/>
                    <a:ln w="9525">
                      <a:noFill/>
                      <a:miter lim="800000"/>
                      <a:headEnd/>
                      <a:tailEnd/>
                    </a:ln>
                  </pic:spPr>
                </pic:pic>
              </a:graphicData>
            </a:graphic>
          </wp:inline>
        </w:drawing>
      </w:r>
    </w:p>
    <w:p w:rsidR="00837C86" w:rsidRDefault="00837C86" w:rsidP="001161C4">
      <w:pPr>
        <w:tabs>
          <w:tab w:val="num" w:pos="720"/>
        </w:tabs>
        <w:spacing w:line="360" w:lineRule="auto"/>
        <w:ind w:firstLine="709"/>
        <w:jc w:val="center"/>
        <w:rPr>
          <w:sz w:val="24"/>
          <w:szCs w:val="24"/>
        </w:rPr>
      </w:pPr>
    </w:p>
    <w:p w:rsidR="002D0437" w:rsidRPr="00D61FFA" w:rsidRDefault="001161C4" w:rsidP="002D0437">
      <w:pPr>
        <w:tabs>
          <w:tab w:val="num" w:pos="720"/>
        </w:tabs>
        <w:spacing w:line="360" w:lineRule="auto"/>
        <w:jc w:val="center"/>
        <w:rPr>
          <w:sz w:val="24"/>
          <w:szCs w:val="24"/>
        </w:rPr>
      </w:pPr>
      <w:r w:rsidRPr="00514570">
        <w:rPr>
          <w:sz w:val="24"/>
          <w:szCs w:val="24"/>
        </w:rPr>
        <w:t>Рисунок 4.</w:t>
      </w:r>
      <w:r>
        <w:rPr>
          <w:sz w:val="24"/>
          <w:szCs w:val="24"/>
        </w:rPr>
        <w:t>38</w:t>
      </w:r>
      <w:r w:rsidR="00837C86">
        <w:rPr>
          <w:sz w:val="24"/>
          <w:szCs w:val="24"/>
        </w:rPr>
        <w:t>.</w:t>
      </w:r>
      <w:r w:rsidRPr="00514570">
        <w:rPr>
          <w:sz w:val="24"/>
          <w:szCs w:val="24"/>
        </w:rPr>
        <w:t xml:space="preserve"> </w:t>
      </w:r>
      <w:r w:rsidR="00E247E0" w:rsidRPr="00D61FFA">
        <w:rPr>
          <w:bCs/>
          <w:sz w:val="24"/>
          <w:szCs w:val="24"/>
        </w:rPr>
        <w:t xml:space="preserve">Карты загрязнения территории Европы </w:t>
      </w:r>
      <w:r w:rsidR="00E247E0" w:rsidRPr="00D61FFA">
        <w:rPr>
          <w:bCs/>
          <w:sz w:val="24"/>
          <w:szCs w:val="24"/>
          <w:vertAlign w:val="superscript"/>
        </w:rPr>
        <w:t>137</w:t>
      </w:r>
      <w:r w:rsidR="00E247E0" w:rsidRPr="00D61FFA">
        <w:rPr>
          <w:bCs/>
          <w:sz w:val="24"/>
          <w:szCs w:val="24"/>
          <w:lang w:bidi="en-US"/>
        </w:rPr>
        <w:t>Cs</w:t>
      </w:r>
      <w:r w:rsidR="00E247E0" w:rsidRPr="00D61FFA">
        <w:rPr>
          <w:sz w:val="24"/>
          <w:szCs w:val="24"/>
        </w:rPr>
        <w:t xml:space="preserve"> в результате аварии на ЧАЭС </w:t>
      </w:r>
    </w:p>
    <w:p w:rsidR="00E247E0" w:rsidRPr="004E0657" w:rsidRDefault="008E2CF8" w:rsidP="002D0437">
      <w:pPr>
        <w:tabs>
          <w:tab w:val="num" w:pos="720"/>
        </w:tabs>
        <w:spacing w:line="360" w:lineRule="auto"/>
        <w:jc w:val="center"/>
        <w:rPr>
          <w:bCs/>
        </w:rPr>
      </w:pPr>
      <w:r w:rsidRPr="00D61FFA">
        <w:rPr>
          <w:bCs/>
          <w:sz w:val="24"/>
          <w:szCs w:val="24"/>
        </w:rPr>
        <w:t>[</w:t>
      </w:r>
      <w:r w:rsidR="002D0437" w:rsidRPr="00D61FFA">
        <w:rPr>
          <w:bCs/>
          <w:sz w:val="24"/>
          <w:szCs w:val="24"/>
        </w:rPr>
        <w:t>данные https://www.iaea.org/Publications/Booklets/Chernobyl/chernobyl.pdf и Атлас …</w:t>
      </w:r>
      <w:r w:rsidR="00D61FFA" w:rsidRPr="00D61FFA">
        <w:rPr>
          <w:bCs/>
          <w:sz w:val="24"/>
          <w:szCs w:val="24"/>
        </w:rPr>
        <w:t>,</w:t>
      </w:r>
      <w:r w:rsidR="00D61FFA">
        <w:rPr>
          <w:bCs/>
          <w:sz w:val="24"/>
          <w:szCs w:val="24"/>
        </w:rPr>
        <w:t xml:space="preserve"> 1995</w:t>
      </w:r>
      <w:r w:rsidRPr="00D61FFA">
        <w:rPr>
          <w:bCs/>
          <w:sz w:val="24"/>
          <w:szCs w:val="24"/>
        </w:rPr>
        <w:t>]</w:t>
      </w:r>
    </w:p>
    <w:p w:rsidR="00E247E0" w:rsidRPr="00EC135A" w:rsidRDefault="00E247E0" w:rsidP="0083092F">
      <w:pPr>
        <w:tabs>
          <w:tab w:val="num" w:pos="720"/>
        </w:tabs>
        <w:spacing w:line="360" w:lineRule="auto"/>
        <w:ind w:firstLine="709"/>
        <w:jc w:val="both"/>
        <w:rPr>
          <w:sz w:val="24"/>
          <w:szCs w:val="24"/>
        </w:rPr>
      </w:pPr>
      <w:r w:rsidRPr="00EC135A">
        <w:rPr>
          <w:sz w:val="24"/>
          <w:szCs w:val="24"/>
        </w:rPr>
        <w:t>Особенностью таких провинций является относительно высокий уровень геохимической контрастности, большая скорость их возникновения и поверхностное расположение загрязняющего слоя, что увеличивает опасность для живых организмов, длительно пребывающих на территории провинции.</w:t>
      </w:r>
    </w:p>
    <w:p w:rsidR="00E247E0" w:rsidRPr="00EC135A" w:rsidRDefault="00E247E0" w:rsidP="0083092F">
      <w:pPr>
        <w:tabs>
          <w:tab w:val="num" w:pos="720"/>
        </w:tabs>
        <w:spacing w:line="360" w:lineRule="auto"/>
        <w:ind w:firstLine="709"/>
        <w:jc w:val="both"/>
        <w:rPr>
          <w:sz w:val="24"/>
          <w:szCs w:val="24"/>
        </w:rPr>
      </w:pPr>
      <w:r w:rsidRPr="00EC135A">
        <w:rPr>
          <w:sz w:val="24"/>
          <w:szCs w:val="24"/>
        </w:rPr>
        <w:t>В процессе ликвидации последствий аварии, были проведены беспрецедентные по размаху и продолжительности исследования в области изучения процессов миграции различных радиоизотопов в</w:t>
      </w:r>
      <w:r w:rsidR="00EA22C7">
        <w:rPr>
          <w:sz w:val="24"/>
          <w:szCs w:val="24"/>
        </w:rPr>
        <w:t xml:space="preserve"> почвах, водах и растительности, ч</w:t>
      </w:r>
      <w:r w:rsidRPr="00EC135A">
        <w:rPr>
          <w:sz w:val="24"/>
          <w:szCs w:val="24"/>
        </w:rPr>
        <w:t xml:space="preserve">то одновременно дало возможность использовать эти изотопы в качестве своеобразных «меченых атомов» и таким образом получить ценную геохимическую информацию о процессах перераспределения и характере поведения химических элементов в окружающей среде. Так, карта загрязнения почв </w:t>
      </w:r>
      <w:r w:rsidRPr="00EC135A">
        <w:rPr>
          <w:sz w:val="24"/>
          <w:szCs w:val="24"/>
          <w:vertAlign w:val="superscript"/>
        </w:rPr>
        <w:t>137</w:t>
      </w:r>
      <w:r w:rsidRPr="00EC135A">
        <w:rPr>
          <w:sz w:val="24"/>
          <w:szCs w:val="24"/>
        </w:rPr>
        <w:t>Cs продемонстрировала специфику пространственного осаждения зольных и газообразных продуктов, ограниченное время поступающих в атмосферу из точечного источника, а анализ конфигурации отдельных полей загрязнения позволил сделать заключение о закономерностях пространственно-структурной ор</w:t>
      </w:r>
      <w:r w:rsidR="00EA22C7">
        <w:rPr>
          <w:sz w:val="24"/>
          <w:szCs w:val="24"/>
        </w:rPr>
        <w:t>ганизации поля каждого элемента</w:t>
      </w:r>
      <w:r w:rsidRPr="00EC135A">
        <w:rPr>
          <w:sz w:val="24"/>
          <w:szCs w:val="24"/>
        </w:rPr>
        <w:t xml:space="preserve"> как фрактала, прослеживаемого в почвах и растительности на разных уровнях пространственной организации.</w:t>
      </w:r>
      <w:r w:rsidRPr="00EC135A">
        <w:rPr>
          <w:bCs/>
          <w:noProof/>
          <w:sz w:val="24"/>
          <w:szCs w:val="24"/>
        </w:rPr>
        <w:t xml:space="preserve"> с </w:t>
      </w:r>
      <w:r w:rsidR="00FF3F09">
        <w:rPr>
          <w:bCs/>
          <w:noProof/>
          <w:sz w:val="24"/>
          <w:szCs w:val="24"/>
        </w:rPr>
      </w:r>
      <w:r w:rsidR="00FF3F09">
        <w:rPr>
          <w:bCs/>
          <w:noProof/>
          <w:sz w:val="24"/>
          <w:szCs w:val="24"/>
        </w:rPr>
        <w:pict>
          <v:group id="Group 358" o:spid="_x0000_s1184" style="width:384pt;height:152.75pt;mso-position-horizontal-relative:char;mso-position-vertical-relative:line" coordorigin="1538,12218" coordsize="9408,3583">
            <v:shape id="Picture 359" o:spid="_x0000_s1185" type="#_x0000_t75" alt="Cs_map_fragKhoiniki" style="position:absolute;left:8618;top:12218;width:2328;height:1576;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B3aakPEAAAA3AAAAA8AAABkcnMvZG93bnJldi54bWxEj0FrAjEUhO8F/0N4Qm81q9AiW6OIoAi2&#10;SF3t+bF5u9l287IkUdd/3wgFj8PMfMPMFr1txYV8aBwrGI8yEMSl0w3XCo7F+mUKIkRkja1jUnCj&#10;AIv54GmGuXZX/qLLIdYiQTjkqMDE2OVShtKQxTByHXHyKuctxiR9LbXHa4LbVk6y7E1abDgtGOxo&#10;Zaj8PZytgk29LLxZ/ezw86P6psJUt5PfK/U87JfvICL18RH+b2+1gsn0Fe5n0hGQ8z8A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B3aakPEAAAA3AAAAA8AAAAAAAAAAAAAAAAA&#10;nwIAAGRycy9kb3ducmV2LnhtbFBLBQYAAAAABAAEAPcAAACQAwAAAAA=&#10;">
              <v:imagedata r:id="rId120" o:title="Cs_map_fragKhoiniki"/>
            </v:shape>
            <v:shape id="Picture 360" o:spid="_x0000_s1186" type="#_x0000_t75" alt="Chernobyl_map_Pripyat_anomaly1" style="position:absolute;left:7058;top:13948;width:2640;height:1848;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LxUQ2XEAAAA3AAAAA8AAABkcnMvZG93bnJldi54bWxEj0FrwkAUhO8F/8PyBG91o2BIo6sUQVKk&#10;l6aCHh/Z1ySYfRt2t0n8991CocdhZr5hdofJdGIg51vLClbLBARxZXXLtYLL5+k5A+EDssbOMil4&#10;kIfDfva0w1zbkT9oKEMtIoR9jgqaEPpcSl81ZNAvbU8cvS/rDIYoXS21wzHCTSfXSZJKgy3HhQZ7&#10;OjZU3ctvo2DcuHf/cjuH64Pc5n66FkV6YaUW8+l1CyLQFP7Df+03rWCdpfB7Jh4Buf8B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LxUQ2XEAAAA3AAAAA8AAAAAAAAAAAAAAAAA&#10;nwIAAGRycy9kb3ducmV2LnhtbFBLBQYAAAAABAAEAPcAAACQAwAAAAA=&#10;" stroked="t">
              <v:imagedata r:id="rId121" o:title="Chernobyl_map_Pripyat_anomaly1"/>
            </v:shape>
            <v:shape id="Picture 4" o:spid="_x0000_s1187" type="#_x0000_t75" style="position:absolute;left:1538;top:12398;width:5280;height:3403;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KqYPXbGAAAA3AAAAA8AAABkcnMvZG93bnJldi54bWxEj0FrwkAUhO8F/8PyBC9SN3po0zQbCaIg&#10;SAXT0l4f2dckNPs27K4a/323IPQ4zMw3TL4eTS8u5HxnWcFykYAgrq3uuFHw8b57TEH4gKyxt0wK&#10;buRhXUwecsy0vfKJLlVoRISwz1BBG8KQSenrlgz6hR2Io/dtncEQpWukdniNcNPLVZI8SYMdx4UW&#10;B9q0VP9UZ6NgVx+rr/PtkJTl/ERv208/f3Feqdl0LF9BBBrDf/je3msFq/QZ/s7EIyCLXwAAAP//&#10;AwBQSwECLQAUAAYACAAAACEABKs5XgABAADmAQAAEwAAAAAAAAAAAAAAAAAAAAAAW0NvbnRlbnRf&#10;VHlwZXNdLnhtbFBLAQItABQABgAIAAAAIQAIwxik1AAAAJMBAAALAAAAAAAAAAAAAAAAADEBAABf&#10;cmVscy8ucmVsc1BLAQItABQABgAIAAAAIQAzLwWeQQAAADkAAAASAAAAAAAAAAAAAAAAAC4CAABk&#10;cnMvcGljdHVyZXhtbC54bWxQSwECLQAUAAYACAAAACEAqpg9dsYAAADcAAAADwAAAAAAAAAAAAAA&#10;AACfAgAAZHJzL2Rvd25yZXYueG1sUEsFBgAAAAAEAAQA9wAAAJIDAAAAAA==&#10;" filled="t">
              <v:imagedata r:id="rId122" o:title=""/>
            </v:shape>
            <v:shapetype id="_x0000_t202" coordsize="21600,21600" o:spt="202" path="m,l,21600r21600,l21600,xe">
              <v:stroke joinstyle="miter"/>
              <v:path gradientshapeok="t" o:connecttype="rect"/>
            </v:shapetype>
            <v:shape id="Text Box 362" o:spid="_x0000_s1188" type="#_x0000_t202" style="position:absolute;left:1538;top:12398;width:240;height:180;visibility:visib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bYjg58UA&#10;AADcAAAADwAAAGRycy9kb3ducmV2LnhtbESPQWsCMRSE74L/ITyht27WRaRdjSJCQSoeqqXn181z&#10;d9vkZU1SXf31TaHgcZiZb5j5srdGnMmH1rGCcZaDIK6cbrlW8H54eXwCESKyRuOYFFwpwHIxHMyx&#10;1O7Cb3Tex1okCIcSFTQxdqWUoWrIYshcR5y8o/MWY5K+ltrjJcGtkUWeT6XFltNCgx2tG6q+9z9W&#10;wWb1UWyn/uTC823yJT93JryejFIPo341AxGpj/fwf3ujFRTFBP7OpCMgF7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tiODnxQAAANwAAAAPAAAAAAAAAAAAAAAAAJgCAABkcnMv&#10;ZG93bnJldi54bWxQSwUGAAAAAAQABAD1AAAAigMAAAAA&#10;" stroked="f">
              <v:shadow offset=",3pt"/>
              <v:textbox style="mso-next-textbox:#Text Box 362" inset="0,0,0,0">
                <w:txbxContent>
                  <w:p w:rsidR="00D61FFA" w:rsidRPr="00681799" w:rsidRDefault="00D61FFA" w:rsidP="0083092F">
                    <w:pPr>
                      <w:rPr>
                        <w:rFonts w:ascii="Arial" w:hAnsi="Arial" w:cs="Arial"/>
                        <w:b/>
                        <w:sz w:val="14"/>
                        <w:szCs w:val="14"/>
                      </w:rPr>
                    </w:pPr>
                    <w:r w:rsidRPr="00681799">
                      <w:rPr>
                        <w:rFonts w:ascii="Arial" w:hAnsi="Arial" w:cs="Arial"/>
                        <w:b/>
                        <w:sz w:val="14"/>
                        <w:szCs w:val="14"/>
                      </w:rPr>
                      <w:t>А</w:t>
                    </w:r>
                  </w:p>
                </w:txbxContent>
              </v:textbox>
            </v:shape>
            <v:shape id="Text Box 363" o:spid="_x0000_s1189" type="#_x0000_t202" style="position:absolute;left:7072;top:14076;width:240;height:180;visibility:visib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AsRFfMUA&#10;AADcAAAADwAAAGRycy9kb3ducmV2LnhtbESPQWsCMRSE74L/IbyCt5rtUkW3RhGhIC0eqqXn5+Z1&#10;d9vkZU2irv76piB4HGbmG2a26KwRJ/KhcazgaZiBIC6dbrhS8Ll7fZyACBFZo3FMCi4UYDHv92ZY&#10;aHfmDzptYyUShEOBCuoY20LKUNZkMQxdS5y8b+ctxiR9JbXHc4JbI/MsG0uLDaeFGlta1VT+bo9W&#10;wXr5lb+P/cGF6fX5R+43JrwdjFKDh275AiJSF+/hW3utFeT5CP7PpCMg53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CxEV8xQAAANwAAAAPAAAAAAAAAAAAAAAAAJgCAABkcnMv&#10;ZG93bnJldi54bWxQSwUGAAAAAAQABAD1AAAAigMAAAAA&#10;" stroked="f">
              <v:shadow offset=",3pt"/>
              <v:textbox style="mso-next-textbox:#Text Box 363" inset="0,0,0,0">
                <w:txbxContent>
                  <w:p w:rsidR="00D61FFA" w:rsidRPr="00681799" w:rsidRDefault="00D61FFA" w:rsidP="0083092F">
                    <w:pPr>
                      <w:rPr>
                        <w:rFonts w:ascii="Arial" w:hAnsi="Arial" w:cs="Arial"/>
                        <w:b/>
                        <w:sz w:val="14"/>
                        <w:szCs w:val="14"/>
                      </w:rPr>
                    </w:pPr>
                    <w:r>
                      <w:rPr>
                        <w:rFonts w:ascii="Arial" w:hAnsi="Arial" w:cs="Arial"/>
                        <w:b/>
                        <w:sz w:val="14"/>
                        <w:szCs w:val="14"/>
                      </w:rPr>
                      <w:t>Б</w:t>
                    </w:r>
                  </w:p>
                </w:txbxContent>
              </v:textbox>
            </v:shape>
            <v:line id="Line 364" o:spid="_x0000_s1190" style="position:absolute;visibility:visible" from="3064,13272" to="7062,13906"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pQOUyMYAAADcAAAADwAAAGRycy9kb3ducmV2LnhtbESPX2vCQBDE3wv9DscKfasXUwgaPUX6&#10;BxRKQSvaxyW3JqG5vZDbxrSfvlcQ+jjMzG+YxWpwjeqpC7VnA5NxAoq48Lbm0sDh/eV+CioIssXG&#10;Mxn4pgCr5e3NAnPrL7yjfi+lihAOORqoRNpc61BU5DCMfUscvbPvHEqUXalth5cId41OkyTTDmuO&#10;CxW29FhR8bn/cgZmb6ft01oejh/hNaNk9tz/ODkbczca1nNQQoP8h6/tjTWQphn8nYlHQC9/AQAA&#10;//8DAFBLAQItABQABgAIAAAAIQD+JeulAAEAAOoBAAATAAAAAAAAAAAAAAAAAAAAAABbQ29udGVu&#10;dF9UeXBlc10ueG1sUEsBAi0AFAAGAAgAAAAhAJYFM1jUAAAAlwEAAAsAAAAAAAAAAAAAAAAAMQEA&#10;AF9yZWxzLy5yZWxzUEsBAi0AFAAGAAgAAAAhADMvBZ5BAAAAOQAAABQAAAAAAAAAAAAAAAAALgIA&#10;AGRycy9jb25uZWN0b3J4bWwueG1sUEsBAi0AFAAGAAgAAAAhAKUDlMjGAAAA3AAAAA8AAAAAAAAA&#10;AAAAAAAAoQIAAGRycy9kb3ducmV2LnhtbFBLBQYAAAAABAAEAPkAAACUAwAAAAA=&#10;">
              <v:stroke endarrow="block"/>
              <v:shadow offset=",3pt"/>
            </v:line>
            <v:line id="Line 365" o:spid="_x0000_s1191" style="position:absolute;flip:y;visibility:visible" from="8660,13739" to="8862,14457" o:connectortype="straight" o:gfxdata="UEsDBBQABgAIAAAAIQD+JeulAAEAAOoBAAATAAAAW0NvbnRlbnRfVHlwZXNdLnhtbJSRzU7EIBDH&#10;7ya+A+FqWqoHY0zpHqwe1Zj1AQhMW2I7EAbr7ts73e5ejGviEeb/8RuoN7tpFDMk8gG1vC4rKQBt&#10;cB57Ld+3T8WdFJQNOjMGBC33QHLTXF7U230EEuxG0nLIOd4rRXaAyVAZIiBPupAmk/mYehWN/TA9&#10;qJuqulU2YAbMRV4yZFO30JnPMYvHHV+vJAlGkuJhFS5dWpoYR29NZlI1o/vRUhwbSnYeNDT4SFeM&#10;IdWvDcvkfMHR98JPk7wD8WpSfjYTYyiXaNkAweaQWFf+nbSgTlSErvMWyjYRL7V6T3DnSlz4wgTz&#10;f/Nbtr3BfEpXh59qvgEAAP//AwBQSwMEFAAGAAgAAAAhAJYFM1jUAAAAlwEAAAsAAABfcmVscy8u&#10;cmVsc6SQPWsDMQyG90L/g9He8yVDKSW+bIWsIYWuxtZ9kLNkJHNN/n1MoaVXsnWUXvQ8L9rtL2k2&#10;C4pOTA42TQsGKXCcaHDwfnp7egGjxVP0MxM6uKLCvnt82B1x9qUe6ThlNZVC6mAsJb9aq2HE5LXh&#10;jFSTniX5UkcZbPbh7Ae027Z9tvKbAd2KaQ7RgRziFszpmqv5DztNQVi5L03gZLnvp3CPaiN/0hGX&#10;SvEyYHEQRb+WgktTy4G979380xuYCENh+aiOlfwnqfbvBnb1zu4GAAD//wMAUEsDBBQABgAIAAAA&#10;IQAzLwWeQQAAADkAAAAUAAAAZHJzL2Nvbm5lY3RvcnhtbC54bWyysa/IzVEoSy0qzszPs1Uy1DNQ&#10;UkjNS85PycxLt1UKDXHTtVBSKC5JzEtJzMnPS7VVqkwtVrK34+UCAAAA//8DAFBLAwQUAAYACAAA&#10;ACEA4DRKEMUAAADcAAAADwAAAGRycy9kb3ducmV2LnhtbESPQWvCQBSE74L/YXkFL6VuzMHa1FWk&#10;pVg8KNFCr4/saxKafRuyrzH9964geBxm5htmuR5co3rqQu3ZwGyagCIuvK25NPB1+nhagAqCbLHx&#10;TAb+KcB6NR4tMbP+zDn1RylVhHDI0EAl0mZah6Iih2HqW+Lo/fjOoUTZldp2eI5w1+g0SebaYc1x&#10;ocKW3ioqfo9/zsB3bvXW9nm6l/3742G3e5FZIcZMHobNKyihQe7hW/vTGkjTZ7ieiUdAry4AAAD/&#10;/wMAUEsBAi0AFAAGAAgAAAAhAP4l66UAAQAA6gEAABMAAAAAAAAAAAAAAAAAAAAAAFtDb250ZW50&#10;X1R5cGVzXS54bWxQSwECLQAUAAYACAAAACEAlgUzWNQAAACXAQAACwAAAAAAAAAAAAAAAAAxAQAA&#10;X3JlbHMvLnJlbHNQSwECLQAUAAYACAAAACEAMy8FnkEAAAA5AAAAFAAAAAAAAAAAAAAAAAAuAgAA&#10;ZHJzL2Nvbm5lY3RvcnhtbC54bWxQSwECLQAUAAYACAAAACEA4DRKEMUAAADcAAAADwAAAAAAAAAA&#10;AAAAAAChAgAAZHJzL2Rvd25yZXYueG1sUEsFBgAAAAAEAAQA+QAAAJMDAAAAAA==&#10;">
              <v:stroke endarrow="block"/>
              <v:shadow offset=",3pt"/>
            </v:line>
            <w10:anchorlock/>
          </v:group>
        </w:pict>
      </w:r>
      <w:r w:rsidR="00C81C3C">
        <w:rPr>
          <w:noProof/>
          <w:sz w:val="24"/>
          <w:szCs w:val="24"/>
        </w:rPr>
        <w:drawing>
          <wp:inline distT="0" distB="0" distL="0" distR="0" wp14:anchorId="29641AC6" wp14:editId="0063EEEE">
            <wp:extent cx="1132205" cy="1943100"/>
            <wp:effectExtent l="19050" t="0" r="0" b="0"/>
            <wp:docPr id="578" name="Рисунок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8"/>
                    <pic:cNvPicPr>
                      <a:picLocks noChangeAspect="1" noChangeArrowheads="1"/>
                    </pic:cNvPicPr>
                  </pic:nvPicPr>
                  <pic:blipFill>
                    <a:blip r:embed="rId123" cstate="print"/>
                    <a:srcRect/>
                    <a:stretch>
                      <a:fillRect/>
                    </a:stretch>
                  </pic:blipFill>
                  <pic:spPr bwMode="auto">
                    <a:xfrm>
                      <a:off x="0" y="0"/>
                      <a:ext cx="1132205" cy="1943100"/>
                    </a:xfrm>
                    <a:prstGeom prst="rect">
                      <a:avLst/>
                    </a:prstGeom>
                    <a:noFill/>
                    <a:ln w="9525">
                      <a:noFill/>
                      <a:miter lim="800000"/>
                      <a:headEnd/>
                      <a:tailEnd/>
                    </a:ln>
                  </pic:spPr>
                </pic:pic>
              </a:graphicData>
            </a:graphic>
          </wp:inline>
        </w:drawing>
      </w:r>
    </w:p>
    <w:p w:rsidR="00E247E0" w:rsidRPr="001161C4" w:rsidRDefault="001161C4" w:rsidP="00ED6C5C">
      <w:pPr>
        <w:tabs>
          <w:tab w:val="num" w:pos="720"/>
        </w:tabs>
        <w:spacing w:line="360" w:lineRule="auto"/>
        <w:jc w:val="center"/>
        <w:rPr>
          <w:sz w:val="24"/>
          <w:szCs w:val="24"/>
        </w:rPr>
      </w:pPr>
      <w:r w:rsidRPr="00514570">
        <w:rPr>
          <w:sz w:val="24"/>
          <w:szCs w:val="24"/>
        </w:rPr>
        <w:t>Рисунок 4.3</w:t>
      </w:r>
      <w:r>
        <w:rPr>
          <w:sz w:val="24"/>
          <w:szCs w:val="24"/>
        </w:rPr>
        <w:t>9.</w:t>
      </w:r>
      <w:r w:rsidRPr="00514570">
        <w:rPr>
          <w:sz w:val="24"/>
          <w:szCs w:val="24"/>
        </w:rPr>
        <w:t xml:space="preserve"> </w:t>
      </w:r>
      <w:r w:rsidR="00E247E0" w:rsidRPr="001161C4">
        <w:rPr>
          <w:bCs/>
          <w:sz w:val="24"/>
          <w:szCs w:val="24"/>
        </w:rPr>
        <w:t xml:space="preserve">Фрактальность загрязнения </w:t>
      </w:r>
      <w:r w:rsidR="00E247E0" w:rsidRPr="001161C4">
        <w:rPr>
          <w:bCs/>
          <w:sz w:val="24"/>
          <w:szCs w:val="24"/>
          <w:vertAlign w:val="superscript"/>
        </w:rPr>
        <w:t>137</w:t>
      </w:r>
      <w:r w:rsidR="00E247E0" w:rsidRPr="001161C4">
        <w:rPr>
          <w:bCs/>
          <w:sz w:val="24"/>
          <w:szCs w:val="24"/>
        </w:rPr>
        <w:t>Cs</w:t>
      </w:r>
      <w:r w:rsidR="00E247E0" w:rsidRPr="001161C4">
        <w:rPr>
          <w:sz w:val="24"/>
          <w:szCs w:val="24"/>
        </w:rPr>
        <w:t xml:space="preserve"> в результате аварии на ЧАЭС </w:t>
      </w:r>
      <w:r w:rsidR="008E2CF8" w:rsidRPr="008E2CF8">
        <w:rPr>
          <w:bCs/>
          <w:sz w:val="24"/>
          <w:szCs w:val="24"/>
        </w:rPr>
        <w:t>[</w:t>
      </w:r>
      <w:r w:rsidR="00E247E0" w:rsidRPr="001161C4">
        <w:rPr>
          <w:bCs/>
          <w:sz w:val="24"/>
          <w:szCs w:val="24"/>
        </w:rPr>
        <w:t>Атлас</w:t>
      </w:r>
      <w:r w:rsidR="00EA22C7">
        <w:rPr>
          <w:bCs/>
          <w:sz w:val="24"/>
          <w:szCs w:val="24"/>
        </w:rPr>
        <w:t xml:space="preserve"> радиоактивного загрязнения …, 1998</w:t>
      </w:r>
      <w:r w:rsidR="008E2CF8">
        <w:rPr>
          <w:bCs/>
          <w:sz w:val="24"/>
          <w:szCs w:val="24"/>
        </w:rPr>
        <w:t>]</w:t>
      </w:r>
    </w:p>
    <w:p w:rsidR="00E247E0" w:rsidRPr="00EC135A" w:rsidRDefault="00E247E0" w:rsidP="0083092F">
      <w:pPr>
        <w:tabs>
          <w:tab w:val="num" w:pos="720"/>
        </w:tabs>
        <w:spacing w:line="360" w:lineRule="auto"/>
        <w:ind w:firstLine="709"/>
        <w:jc w:val="both"/>
        <w:rPr>
          <w:sz w:val="24"/>
          <w:szCs w:val="24"/>
        </w:rPr>
      </w:pPr>
      <w:r w:rsidRPr="00EC135A">
        <w:rPr>
          <w:sz w:val="24"/>
          <w:szCs w:val="24"/>
        </w:rPr>
        <w:t>Выяснилось, что в масштабах планеты поле загрязнения представляет собой одну моноцентрическую аномалию с центром в г. Припять (</w:t>
      </w:r>
      <w:r w:rsidR="00EA22C7">
        <w:rPr>
          <w:sz w:val="24"/>
          <w:szCs w:val="24"/>
        </w:rPr>
        <w:t>рисунок 4.38</w:t>
      </w:r>
      <w:r w:rsidRPr="00EC135A">
        <w:rPr>
          <w:sz w:val="24"/>
          <w:szCs w:val="24"/>
        </w:rPr>
        <w:t>), в масштабах Европы (рис</w:t>
      </w:r>
      <w:r w:rsidR="00EA22C7">
        <w:rPr>
          <w:sz w:val="24"/>
          <w:szCs w:val="24"/>
        </w:rPr>
        <w:t>унки 4.38, 4.39</w:t>
      </w:r>
      <w:r w:rsidRPr="00EC135A">
        <w:rPr>
          <w:sz w:val="24"/>
          <w:szCs w:val="24"/>
        </w:rPr>
        <w:t>) это уже три разнесенных в пространстве разновозрастных аномалии, одна их которых, непосредственно перемыкающая поврежденному реактору, представляет собой подфакельное пространство, где продукты выброса оседали главным образом под действием гравитации, и две других, т.н. зоны разгрузки, сформировавшиеся в результате вымывания РН атмосферными осадками разной интенсивности и продолжительности. В результате, каждая из таких зон характеризуется разным соотношением изотопов и специфической внутренней полицентричностью, которая в свою очередь, проявляет себя в виде набора относительно крупных «пят</w:t>
      </w:r>
      <w:r w:rsidR="00461688">
        <w:rPr>
          <w:sz w:val="24"/>
          <w:szCs w:val="24"/>
        </w:rPr>
        <w:t xml:space="preserve">ен» моноцентрической структуры </w:t>
      </w:r>
      <w:r w:rsidRPr="00EC135A">
        <w:rPr>
          <w:sz w:val="24"/>
          <w:szCs w:val="24"/>
        </w:rPr>
        <w:t>(</w:t>
      </w:r>
      <w:r w:rsidR="00461688">
        <w:rPr>
          <w:sz w:val="24"/>
          <w:szCs w:val="24"/>
        </w:rPr>
        <w:t>р</w:t>
      </w:r>
      <w:r w:rsidRPr="00EC135A">
        <w:rPr>
          <w:sz w:val="24"/>
          <w:szCs w:val="24"/>
        </w:rPr>
        <w:t>ис</w:t>
      </w:r>
      <w:r w:rsidR="001161C4">
        <w:rPr>
          <w:sz w:val="24"/>
          <w:szCs w:val="24"/>
        </w:rPr>
        <w:t>унок 4.39</w:t>
      </w:r>
      <w:r w:rsidRPr="00EC135A">
        <w:rPr>
          <w:sz w:val="24"/>
          <w:szCs w:val="24"/>
        </w:rPr>
        <w:t>)</w:t>
      </w:r>
      <w:r w:rsidR="00461688">
        <w:rPr>
          <w:sz w:val="24"/>
          <w:szCs w:val="24"/>
        </w:rPr>
        <w:t>.</w:t>
      </w:r>
    </w:p>
    <w:p w:rsidR="00E247E0" w:rsidRPr="00EC135A" w:rsidRDefault="00E247E0" w:rsidP="0083092F">
      <w:pPr>
        <w:tabs>
          <w:tab w:val="num" w:pos="720"/>
        </w:tabs>
        <w:spacing w:line="360" w:lineRule="auto"/>
        <w:ind w:firstLine="709"/>
        <w:jc w:val="both"/>
        <w:rPr>
          <w:sz w:val="24"/>
          <w:szCs w:val="24"/>
        </w:rPr>
      </w:pPr>
      <w:r w:rsidRPr="00EC135A">
        <w:rPr>
          <w:sz w:val="24"/>
          <w:szCs w:val="24"/>
        </w:rPr>
        <w:t xml:space="preserve">Характерно, что наличие закономерной пространственной дифференциации содержания </w:t>
      </w:r>
      <w:r w:rsidRPr="00EC135A">
        <w:rPr>
          <w:sz w:val="24"/>
          <w:szCs w:val="24"/>
          <w:vertAlign w:val="superscript"/>
        </w:rPr>
        <w:t>137</w:t>
      </w:r>
      <w:r w:rsidRPr="00EC135A">
        <w:rPr>
          <w:sz w:val="24"/>
          <w:szCs w:val="24"/>
        </w:rPr>
        <w:t>Cs было зафиксировано и на уровне элементарных ЛГС, что из-за малого размера объектов уже не могло быть связано со спецификой выпадения и явилось следствием вторичного перераспределения РН. Характер и интенсивность этого перераспределения в первую очередь определялся неоднородностью ре</w:t>
      </w:r>
      <w:r w:rsidR="00EA22C7">
        <w:rPr>
          <w:sz w:val="24"/>
          <w:szCs w:val="24"/>
        </w:rPr>
        <w:t>льефа как диспетчера</w:t>
      </w:r>
      <w:r w:rsidRPr="00EC135A">
        <w:rPr>
          <w:sz w:val="24"/>
          <w:szCs w:val="24"/>
        </w:rPr>
        <w:t xml:space="preserve"> влаги и уже в значительно меньшей мере параметрами биологического круговорота</w:t>
      </w:r>
      <w:r w:rsidR="00EA22C7">
        <w:rPr>
          <w:sz w:val="24"/>
          <w:szCs w:val="24"/>
        </w:rPr>
        <w:t>, а также</w:t>
      </w:r>
      <w:r w:rsidRPr="00EC135A">
        <w:rPr>
          <w:sz w:val="24"/>
          <w:szCs w:val="24"/>
        </w:rPr>
        <w:t xml:space="preserve"> и антропогенным воздействием (распашка, дезактивация, отчуждение загрязненной биомассы, изменение режима увлажнения и т.д. )</w:t>
      </w:r>
    </w:p>
    <w:p w:rsidR="00E247E0" w:rsidRPr="00EC135A" w:rsidRDefault="00E247E0" w:rsidP="0083092F">
      <w:pPr>
        <w:tabs>
          <w:tab w:val="num" w:pos="720"/>
        </w:tabs>
        <w:spacing w:line="360" w:lineRule="auto"/>
        <w:ind w:firstLine="709"/>
        <w:jc w:val="both"/>
        <w:rPr>
          <w:sz w:val="24"/>
          <w:szCs w:val="24"/>
        </w:rPr>
      </w:pPr>
      <w:r w:rsidRPr="00EC135A">
        <w:rPr>
          <w:sz w:val="24"/>
          <w:szCs w:val="24"/>
        </w:rPr>
        <w:t xml:space="preserve">Своеобразие именно чернобыльской радиобиогеохимической провинции состоит в следующем. </w:t>
      </w:r>
    </w:p>
    <w:p w:rsidR="00E247E0" w:rsidRPr="00EC135A" w:rsidRDefault="00E247E0" w:rsidP="00ED6C5C">
      <w:pPr>
        <w:numPr>
          <w:ilvl w:val="0"/>
          <w:numId w:val="10"/>
        </w:numPr>
        <w:tabs>
          <w:tab w:val="left" w:pos="567"/>
        </w:tabs>
        <w:spacing w:line="360" w:lineRule="auto"/>
        <w:ind w:left="0" w:firstLine="851"/>
        <w:jc w:val="both"/>
        <w:rPr>
          <w:sz w:val="24"/>
          <w:szCs w:val="24"/>
        </w:rPr>
      </w:pPr>
      <w:r w:rsidRPr="00EC135A">
        <w:rPr>
          <w:sz w:val="24"/>
          <w:szCs w:val="24"/>
        </w:rPr>
        <w:t xml:space="preserve">Значительная площадь и высокая плотность загрязнения крупных и ландшафтно неоднородных территорий со сложной природно-хозяйственной инфраструктурой. </w:t>
      </w:r>
    </w:p>
    <w:p w:rsidR="00E247E0" w:rsidRPr="00EC135A" w:rsidRDefault="00E247E0" w:rsidP="00ED6C5C">
      <w:pPr>
        <w:numPr>
          <w:ilvl w:val="0"/>
          <w:numId w:val="10"/>
        </w:numPr>
        <w:tabs>
          <w:tab w:val="left" w:pos="567"/>
        </w:tabs>
        <w:spacing w:line="360" w:lineRule="auto"/>
        <w:ind w:left="0" w:firstLine="851"/>
        <w:jc w:val="both"/>
        <w:rPr>
          <w:sz w:val="24"/>
          <w:szCs w:val="24"/>
        </w:rPr>
      </w:pPr>
      <w:r w:rsidRPr="00EC135A">
        <w:rPr>
          <w:sz w:val="24"/>
          <w:szCs w:val="24"/>
        </w:rPr>
        <w:t xml:space="preserve">Специфическая кинематика аварии и специфический изотопный состав средневозрасных загрязнителей, который отличался не только от «бомбового» загрязнения, представленного главным образом изотопами </w:t>
      </w:r>
      <w:r w:rsidRPr="00EC135A">
        <w:rPr>
          <w:sz w:val="24"/>
          <w:szCs w:val="24"/>
          <w:vertAlign w:val="superscript"/>
        </w:rPr>
        <w:t>90</w:t>
      </w:r>
      <w:r w:rsidRPr="00EC135A">
        <w:rPr>
          <w:sz w:val="24"/>
          <w:szCs w:val="24"/>
          <w:lang w:val="en-US"/>
        </w:rPr>
        <w:t>Sr</w:t>
      </w:r>
      <w:r w:rsidRPr="00EC135A">
        <w:rPr>
          <w:sz w:val="24"/>
          <w:szCs w:val="24"/>
        </w:rPr>
        <w:t xml:space="preserve">, но и от Кыштымского выброса практически не содержащего уран и плутоний. </w:t>
      </w:r>
    </w:p>
    <w:p w:rsidR="00E247E0" w:rsidRPr="00EC135A" w:rsidRDefault="00E247E0" w:rsidP="00ED6C5C">
      <w:pPr>
        <w:numPr>
          <w:ilvl w:val="0"/>
          <w:numId w:val="10"/>
        </w:numPr>
        <w:tabs>
          <w:tab w:val="left" w:pos="567"/>
        </w:tabs>
        <w:spacing w:line="360" w:lineRule="auto"/>
        <w:ind w:left="0" w:firstLine="851"/>
        <w:jc w:val="both"/>
        <w:rPr>
          <w:sz w:val="24"/>
          <w:szCs w:val="24"/>
        </w:rPr>
      </w:pPr>
      <w:r w:rsidRPr="00EC135A">
        <w:rPr>
          <w:sz w:val="24"/>
          <w:szCs w:val="24"/>
        </w:rPr>
        <w:t xml:space="preserve">Наличие в выбросе большого числа короткоживущие радионуклидов имеющих разную физическую природу (иод, ксенон, европий, сурьма и др.), что отличает этот тип загрязнения от имевшего место в Уиндскейле, где изотопы церия, стронция и плутония практически отсутствовали. </w:t>
      </w:r>
    </w:p>
    <w:p w:rsidR="00E247E0" w:rsidRPr="00EC135A" w:rsidRDefault="00E247E0" w:rsidP="00ED6C5C">
      <w:pPr>
        <w:numPr>
          <w:ilvl w:val="0"/>
          <w:numId w:val="10"/>
        </w:numPr>
        <w:tabs>
          <w:tab w:val="left" w:pos="567"/>
          <w:tab w:val="num" w:pos="720"/>
        </w:tabs>
        <w:spacing w:line="360" w:lineRule="auto"/>
        <w:ind w:left="0" w:firstLine="851"/>
        <w:jc w:val="both"/>
        <w:rPr>
          <w:sz w:val="24"/>
          <w:szCs w:val="24"/>
        </w:rPr>
      </w:pPr>
      <w:r w:rsidRPr="00EC135A">
        <w:rPr>
          <w:sz w:val="24"/>
          <w:szCs w:val="24"/>
        </w:rPr>
        <w:t xml:space="preserve">Исключительная структурная неоднородность и гетерогенность полей загрязнения, обусловленная наличием «сухих» и «мокрых» форм выпадений, числом и продолжительностью «перекрытии», спецификой изменения метеоусловий и ландшафтно-геохимической неоднородностью подстилающей поверхности. </w:t>
      </w:r>
    </w:p>
    <w:p w:rsidR="00E247E0" w:rsidRPr="00C31646" w:rsidRDefault="00E247E0" w:rsidP="00ED6C5C">
      <w:pPr>
        <w:numPr>
          <w:ilvl w:val="0"/>
          <w:numId w:val="10"/>
        </w:numPr>
        <w:tabs>
          <w:tab w:val="left" w:pos="567"/>
          <w:tab w:val="num" w:pos="720"/>
        </w:tabs>
        <w:spacing w:line="360" w:lineRule="auto"/>
        <w:ind w:left="0" w:firstLine="851"/>
        <w:jc w:val="both"/>
        <w:rPr>
          <w:sz w:val="24"/>
          <w:szCs w:val="24"/>
        </w:rPr>
      </w:pPr>
      <w:r w:rsidRPr="00EC135A">
        <w:rPr>
          <w:sz w:val="24"/>
          <w:szCs w:val="24"/>
        </w:rPr>
        <w:t xml:space="preserve">Значительное разнообразие физико-химических форм нахождения радионуклидов в ландшафтах, в которые помимо растворов, поступило большое количество «горячих частиц» разного веса и размера, характеризующихся, кроме того, топливной, силикатной, карбонатной и графитовой или лантановой «матрицей», способной кардинально менять стабильность и характер </w:t>
      </w:r>
      <w:r w:rsidR="00B25759">
        <w:rPr>
          <w:sz w:val="24"/>
          <w:szCs w:val="24"/>
        </w:rPr>
        <w:t>проведения этих части в среде</w:t>
      </w:r>
      <w:r w:rsidR="00B25759" w:rsidRPr="00C31646">
        <w:rPr>
          <w:sz w:val="24"/>
          <w:szCs w:val="24"/>
        </w:rPr>
        <w:t xml:space="preserve"> </w:t>
      </w:r>
      <w:r w:rsidR="008E2CF8" w:rsidRPr="00C31646">
        <w:rPr>
          <w:sz w:val="24"/>
          <w:szCs w:val="24"/>
        </w:rPr>
        <w:t>[</w:t>
      </w:r>
      <w:r w:rsidR="00191CBB" w:rsidRPr="00C31646">
        <w:rPr>
          <w:sz w:val="24"/>
          <w:szCs w:val="24"/>
        </w:rPr>
        <w:t>Г</w:t>
      </w:r>
      <w:r w:rsidRPr="00C31646">
        <w:rPr>
          <w:sz w:val="24"/>
          <w:szCs w:val="24"/>
        </w:rPr>
        <w:t>родзинский,</w:t>
      </w:r>
      <w:r w:rsidR="002B6A07" w:rsidRPr="00C31646">
        <w:rPr>
          <w:bCs/>
          <w:iCs/>
          <w:sz w:val="24"/>
          <w:szCs w:val="24"/>
        </w:rPr>
        <w:t xml:space="preserve"> Колонией, 1989; </w:t>
      </w:r>
      <w:r w:rsidRPr="00C31646">
        <w:rPr>
          <w:sz w:val="24"/>
          <w:szCs w:val="24"/>
        </w:rPr>
        <w:t>Петряев</w:t>
      </w:r>
      <w:r w:rsidR="002B6A07" w:rsidRPr="00C31646">
        <w:rPr>
          <w:sz w:val="24"/>
          <w:szCs w:val="24"/>
        </w:rPr>
        <w:t xml:space="preserve"> и др, 1990, 1991</w:t>
      </w:r>
      <w:r w:rsidR="00B77F22" w:rsidRPr="00C31646">
        <w:rPr>
          <w:sz w:val="24"/>
          <w:szCs w:val="24"/>
        </w:rPr>
        <w:t>; Хитров</w:t>
      </w:r>
      <w:r w:rsidR="00ED6C5C" w:rsidRPr="00C31646">
        <w:rPr>
          <w:sz w:val="24"/>
          <w:szCs w:val="24"/>
        </w:rPr>
        <w:t>, Черкезян, Рямянцев</w:t>
      </w:r>
      <w:r w:rsidR="00B77F22" w:rsidRPr="00C31646">
        <w:rPr>
          <w:sz w:val="24"/>
          <w:szCs w:val="24"/>
        </w:rPr>
        <w:t>. 1993</w:t>
      </w:r>
      <w:r w:rsidR="008E2CF8" w:rsidRPr="00C31646">
        <w:rPr>
          <w:sz w:val="24"/>
          <w:szCs w:val="24"/>
        </w:rPr>
        <w:t>]</w:t>
      </w:r>
      <w:r w:rsidR="009B25E0" w:rsidRPr="00C31646">
        <w:rPr>
          <w:sz w:val="24"/>
          <w:szCs w:val="24"/>
        </w:rPr>
        <w:t>.</w:t>
      </w:r>
      <w:r w:rsidRPr="00C31646">
        <w:rPr>
          <w:sz w:val="24"/>
          <w:szCs w:val="24"/>
        </w:rPr>
        <w:t xml:space="preserve"> </w:t>
      </w:r>
    </w:p>
    <w:p w:rsidR="00E247E0" w:rsidRPr="00EC135A" w:rsidRDefault="00E247E0" w:rsidP="00ED6C5C">
      <w:pPr>
        <w:numPr>
          <w:ilvl w:val="0"/>
          <w:numId w:val="10"/>
        </w:numPr>
        <w:tabs>
          <w:tab w:val="left" w:pos="567"/>
        </w:tabs>
        <w:spacing w:line="360" w:lineRule="auto"/>
        <w:ind w:left="0" w:firstLine="851"/>
        <w:jc w:val="both"/>
        <w:rPr>
          <w:sz w:val="24"/>
          <w:szCs w:val="24"/>
        </w:rPr>
      </w:pPr>
      <w:r w:rsidRPr="00EC135A">
        <w:rPr>
          <w:sz w:val="24"/>
          <w:szCs w:val="24"/>
        </w:rPr>
        <w:t xml:space="preserve">Пространственная неоднородность условий миграции основных долгоживущих радиоизотопов цезия, стронция и плутония, что естественно быстро сказалось и на специфике загрязнения этими нуклидами воды, продуктов питания и соответственно величине дозовых нагрузок у проживающего населения. </w:t>
      </w:r>
    </w:p>
    <w:p w:rsidR="00E247E0" w:rsidRPr="00EC135A" w:rsidRDefault="00E247E0" w:rsidP="00ED6C5C">
      <w:pPr>
        <w:numPr>
          <w:ilvl w:val="0"/>
          <w:numId w:val="10"/>
        </w:numPr>
        <w:tabs>
          <w:tab w:val="left" w:pos="567"/>
        </w:tabs>
        <w:spacing w:line="360" w:lineRule="auto"/>
        <w:ind w:left="0" w:firstLine="851"/>
        <w:jc w:val="both"/>
        <w:rPr>
          <w:sz w:val="24"/>
          <w:szCs w:val="24"/>
        </w:rPr>
      </w:pPr>
      <w:r w:rsidRPr="00EC135A">
        <w:rPr>
          <w:sz w:val="24"/>
          <w:szCs w:val="24"/>
        </w:rPr>
        <w:t xml:space="preserve">Наличие достаточно сложной фрактальной организации в структуре зоны чернобыльского загрязнения </w:t>
      </w:r>
    </w:p>
    <w:p w:rsidR="00E247E0" w:rsidRPr="00EC135A" w:rsidRDefault="00E247E0" w:rsidP="00ED6C5C">
      <w:pPr>
        <w:numPr>
          <w:ilvl w:val="0"/>
          <w:numId w:val="10"/>
        </w:numPr>
        <w:tabs>
          <w:tab w:val="left" w:pos="567"/>
        </w:tabs>
        <w:spacing w:line="360" w:lineRule="auto"/>
        <w:ind w:left="0" w:firstLine="851"/>
        <w:jc w:val="both"/>
        <w:rPr>
          <w:sz w:val="24"/>
          <w:szCs w:val="24"/>
        </w:rPr>
      </w:pPr>
      <w:r w:rsidRPr="00EC135A">
        <w:rPr>
          <w:sz w:val="24"/>
          <w:szCs w:val="24"/>
        </w:rPr>
        <w:t>Наличие специфического механизма пространственной и временной трансформации данной провинции, осуществляемой как за счет естественного распада, так и за счет вторичного перераспределения отдельных радионуклидов в системе почва-вода-растения.</w:t>
      </w:r>
    </w:p>
    <w:p w:rsidR="00E247E0" w:rsidRPr="00EC135A" w:rsidRDefault="00E247E0" w:rsidP="00ED6C5C">
      <w:pPr>
        <w:spacing w:line="360" w:lineRule="auto"/>
        <w:ind w:firstLine="851"/>
        <w:jc w:val="both"/>
        <w:textAlignment w:val="baseline"/>
        <w:rPr>
          <w:color w:val="000000"/>
          <w:kern w:val="24"/>
          <w:sz w:val="24"/>
          <w:szCs w:val="24"/>
        </w:rPr>
      </w:pPr>
      <w:r w:rsidRPr="00EC135A">
        <w:rPr>
          <w:color w:val="000000"/>
          <w:kern w:val="24"/>
          <w:sz w:val="24"/>
          <w:szCs w:val="24"/>
        </w:rPr>
        <w:t xml:space="preserve">Подавляющее большинство долгосрочных проблем, возникших в процессе ликвидации последствий катастрофы на ЧАЭС, являлось именно геохимическими и могли быть корректно решены только в рамках теоретических положений этой науки. В </w:t>
      </w:r>
      <w:r w:rsidR="00BC2FC1">
        <w:rPr>
          <w:color w:val="000000"/>
          <w:kern w:val="24"/>
          <w:sz w:val="24"/>
          <w:szCs w:val="24"/>
        </w:rPr>
        <w:t>ГЕОХИ РАН</w:t>
      </w:r>
      <w:r w:rsidRPr="00EC135A">
        <w:rPr>
          <w:color w:val="000000"/>
          <w:kern w:val="24"/>
          <w:sz w:val="24"/>
          <w:szCs w:val="24"/>
        </w:rPr>
        <w:t xml:space="preserve"> на момент аварии уже имелся значительный теоретический и методический задел, а автор с самого начала был вовлечен в решение задачи в составе специальной экспедиции </w:t>
      </w:r>
      <w:r w:rsidR="00BC2FC1">
        <w:rPr>
          <w:color w:val="000000"/>
          <w:kern w:val="24"/>
          <w:sz w:val="24"/>
          <w:szCs w:val="24"/>
        </w:rPr>
        <w:t>института</w:t>
      </w:r>
      <w:r w:rsidRPr="00EC135A">
        <w:rPr>
          <w:color w:val="000000"/>
          <w:kern w:val="24"/>
          <w:sz w:val="24"/>
          <w:szCs w:val="24"/>
        </w:rPr>
        <w:t>.</w:t>
      </w:r>
    </w:p>
    <w:p w:rsidR="00E247E0" w:rsidRPr="00EC135A" w:rsidRDefault="00E247E0" w:rsidP="0083092F">
      <w:pPr>
        <w:spacing w:line="360" w:lineRule="auto"/>
        <w:ind w:firstLine="567"/>
        <w:textAlignment w:val="baseline"/>
        <w:rPr>
          <w:color w:val="000000"/>
          <w:kern w:val="24"/>
          <w:sz w:val="16"/>
          <w:szCs w:val="16"/>
        </w:rPr>
      </w:pPr>
    </w:p>
    <w:p w:rsidR="00E247E0" w:rsidRDefault="00B30E69" w:rsidP="005C56C3">
      <w:pPr>
        <w:pStyle w:val="3"/>
        <w:rPr>
          <w:lang w:val="ru-RU"/>
        </w:rPr>
      </w:pPr>
      <w:bookmarkStart w:id="91" w:name="_Toc452517074"/>
      <w:bookmarkStart w:id="92" w:name="_Toc454567501"/>
      <w:r w:rsidRPr="00360234">
        <w:rPr>
          <w:lang w:val="ru-RU"/>
        </w:rPr>
        <w:t>4.</w:t>
      </w:r>
      <w:r w:rsidR="00E3388F" w:rsidRPr="00360234">
        <w:rPr>
          <w:lang w:val="ru-RU"/>
        </w:rPr>
        <w:t>4</w:t>
      </w:r>
      <w:r w:rsidR="006D6494" w:rsidRPr="00360234">
        <w:rPr>
          <w:lang w:val="ru-RU"/>
        </w:rPr>
        <w:t xml:space="preserve">.2 </w:t>
      </w:r>
      <w:r w:rsidR="002F6ECD" w:rsidRPr="00360234">
        <w:rPr>
          <w:lang w:val="ru-RU"/>
        </w:rPr>
        <w:t xml:space="preserve">Исследование процессов миграции РН </w:t>
      </w:r>
      <w:r w:rsidR="006D6494" w:rsidRPr="00360234">
        <w:rPr>
          <w:lang w:val="ru-RU"/>
        </w:rPr>
        <w:t xml:space="preserve">в первые годы после аварии </w:t>
      </w:r>
      <w:r w:rsidR="00E247E0" w:rsidRPr="00360234">
        <w:rPr>
          <w:lang w:val="ru-RU"/>
        </w:rPr>
        <w:t>(</w:t>
      </w:r>
      <w:r w:rsidR="00DB00E3" w:rsidRPr="00360234">
        <w:rPr>
          <w:lang w:val="ru-RU"/>
        </w:rPr>
        <w:t>по результатам 1986</w:t>
      </w:r>
      <w:r w:rsidR="00E247E0" w:rsidRPr="00360234">
        <w:rPr>
          <w:lang w:val="ru-RU"/>
        </w:rPr>
        <w:t>-1989 гг.)</w:t>
      </w:r>
      <w:bookmarkEnd w:id="91"/>
      <w:bookmarkEnd w:id="92"/>
    </w:p>
    <w:p w:rsidR="00837C86" w:rsidRPr="00837C86" w:rsidRDefault="00837C86" w:rsidP="00837C86">
      <w:pPr>
        <w:rPr>
          <w:lang w:eastAsia="en-US"/>
        </w:rPr>
      </w:pPr>
    </w:p>
    <w:p w:rsidR="00E247E0" w:rsidRPr="00EC135A" w:rsidRDefault="00E247E0" w:rsidP="0083092F">
      <w:pPr>
        <w:spacing w:line="360" w:lineRule="auto"/>
        <w:ind w:firstLine="284"/>
        <w:jc w:val="both"/>
        <w:rPr>
          <w:sz w:val="24"/>
          <w:szCs w:val="24"/>
        </w:rPr>
      </w:pPr>
      <w:r w:rsidRPr="00EC135A">
        <w:rPr>
          <w:sz w:val="24"/>
          <w:szCs w:val="24"/>
        </w:rPr>
        <w:t>Исходя из известных методических подходов В.В. Ковальского (1974) зона чернобыльской аварии может рассматриваться в качестве техногенного субрегиона ноосферы, который</w:t>
      </w:r>
      <w:r w:rsidR="00486EE4">
        <w:rPr>
          <w:sz w:val="24"/>
          <w:szCs w:val="24"/>
        </w:rPr>
        <w:t>,</w:t>
      </w:r>
      <w:r w:rsidRPr="00EC135A">
        <w:rPr>
          <w:sz w:val="24"/>
          <w:szCs w:val="24"/>
        </w:rPr>
        <w:t xml:space="preserve"> аналогично рассмотренному в 3</w:t>
      </w:r>
      <w:r w:rsidR="00486EE4">
        <w:rPr>
          <w:sz w:val="24"/>
          <w:szCs w:val="24"/>
        </w:rPr>
        <w:t>-й</w:t>
      </w:r>
      <w:r w:rsidRPr="00EC135A">
        <w:rPr>
          <w:sz w:val="24"/>
          <w:szCs w:val="24"/>
        </w:rPr>
        <w:t xml:space="preserve"> главе борному субрегиону, может быть районирован на основе критерия безопасности для проживания населения. </w:t>
      </w:r>
      <w:r w:rsidR="00BC2FC1">
        <w:rPr>
          <w:sz w:val="24"/>
          <w:szCs w:val="24"/>
        </w:rPr>
        <w:t>С</w:t>
      </w:r>
      <w:r w:rsidR="00486EE4">
        <w:rPr>
          <w:sz w:val="24"/>
          <w:szCs w:val="24"/>
        </w:rPr>
        <w:t xml:space="preserve">огласно критериям, принятым официально, </w:t>
      </w:r>
      <w:r w:rsidRPr="00EC135A">
        <w:rPr>
          <w:sz w:val="24"/>
          <w:szCs w:val="24"/>
        </w:rPr>
        <w:t>в чернобыльском субрегионе могут быть выделены следующие провинции:</w:t>
      </w:r>
    </w:p>
    <w:p w:rsidR="00E247E0" w:rsidRPr="00EC135A" w:rsidRDefault="00E247E0" w:rsidP="0083092F">
      <w:pPr>
        <w:spacing w:line="360" w:lineRule="auto"/>
        <w:ind w:firstLine="284"/>
        <w:jc w:val="both"/>
        <w:rPr>
          <w:sz w:val="24"/>
          <w:szCs w:val="24"/>
        </w:rPr>
      </w:pPr>
      <w:r w:rsidRPr="00EC135A">
        <w:rPr>
          <w:sz w:val="24"/>
          <w:szCs w:val="24"/>
        </w:rPr>
        <w:t xml:space="preserve">- супер-радиобиогеохимические провинции, категорически закрытые для длительного пребывания; </w:t>
      </w:r>
    </w:p>
    <w:p w:rsidR="00E247E0" w:rsidRPr="00EC135A" w:rsidRDefault="00E247E0" w:rsidP="0083092F">
      <w:pPr>
        <w:spacing w:line="360" w:lineRule="auto"/>
        <w:ind w:firstLine="284"/>
        <w:jc w:val="both"/>
        <w:rPr>
          <w:sz w:val="24"/>
          <w:szCs w:val="24"/>
        </w:rPr>
      </w:pPr>
      <w:r w:rsidRPr="00EC135A">
        <w:rPr>
          <w:sz w:val="24"/>
          <w:szCs w:val="24"/>
        </w:rPr>
        <w:t xml:space="preserve">- провинции опасные для постоянного проживания (зоны отчуждения, подлежащие немедленному отселению и контролю вахтовым методом с сохранением ценных элементов хозяйственной инфраструктуры); </w:t>
      </w:r>
    </w:p>
    <w:p w:rsidR="00E247E0" w:rsidRPr="00EC135A" w:rsidRDefault="00E247E0" w:rsidP="0083092F">
      <w:pPr>
        <w:spacing w:line="360" w:lineRule="auto"/>
        <w:ind w:firstLine="284"/>
        <w:jc w:val="both"/>
        <w:rPr>
          <w:sz w:val="24"/>
          <w:szCs w:val="24"/>
        </w:rPr>
      </w:pPr>
      <w:r w:rsidRPr="00EC135A">
        <w:rPr>
          <w:sz w:val="24"/>
          <w:szCs w:val="24"/>
        </w:rPr>
        <w:t xml:space="preserve">- условно опасные радиобиогеохимические провинции, подлежащие выборочному отселению с обязательным сохранением хозяйственной инфраструктуры и запретом на производство и потребление местных продуктов питания; </w:t>
      </w:r>
    </w:p>
    <w:p w:rsidR="00E247E0" w:rsidRPr="00EC135A" w:rsidRDefault="00E247E0" w:rsidP="0083092F">
      <w:pPr>
        <w:spacing w:line="360" w:lineRule="auto"/>
        <w:ind w:firstLine="284"/>
        <w:jc w:val="both"/>
        <w:rPr>
          <w:sz w:val="24"/>
          <w:szCs w:val="24"/>
        </w:rPr>
      </w:pPr>
      <w:r w:rsidRPr="00EC135A">
        <w:rPr>
          <w:sz w:val="24"/>
          <w:szCs w:val="24"/>
        </w:rPr>
        <w:t xml:space="preserve">- провинции пригодные для проживания с соблюдением ограничений по использованию местных продуктов питания; </w:t>
      </w:r>
    </w:p>
    <w:p w:rsidR="00E247E0" w:rsidRPr="00EC135A" w:rsidRDefault="00E247E0" w:rsidP="0083092F">
      <w:pPr>
        <w:spacing w:line="360" w:lineRule="auto"/>
        <w:ind w:firstLine="284"/>
        <w:jc w:val="both"/>
        <w:rPr>
          <w:sz w:val="24"/>
          <w:szCs w:val="24"/>
        </w:rPr>
      </w:pPr>
      <w:r w:rsidRPr="00EC135A">
        <w:rPr>
          <w:sz w:val="24"/>
          <w:szCs w:val="24"/>
        </w:rPr>
        <w:t xml:space="preserve">- малоопасные радиобиогеохимические провинции, включающие территории доступные для постоянного проживания без ограничений, но подлежащие периодическому контролю. </w:t>
      </w:r>
    </w:p>
    <w:p w:rsidR="00E247E0" w:rsidRDefault="00E247E0" w:rsidP="0083092F">
      <w:pPr>
        <w:spacing w:line="360" w:lineRule="auto"/>
        <w:ind w:firstLine="284"/>
        <w:jc w:val="both"/>
        <w:rPr>
          <w:sz w:val="24"/>
          <w:szCs w:val="24"/>
        </w:rPr>
      </w:pPr>
      <w:r w:rsidRPr="00EC135A">
        <w:rPr>
          <w:sz w:val="24"/>
          <w:szCs w:val="24"/>
        </w:rPr>
        <w:t>Такого рода районирование, на основе которого проводились определенные комплексы организационных мероприятий, было осуществлено в первые дни и месяцы после аварии. Критерием районирования в данном случае выступил средний уровень загрязненности той или иной территории плутонием (0,1 Ки/км</w:t>
      </w:r>
      <w:r w:rsidRPr="00EC135A">
        <w:rPr>
          <w:sz w:val="24"/>
          <w:szCs w:val="24"/>
          <w:vertAlign w:val="superscript"/>
        </w:rPr>
        <w:t>2</w:t>
      </w:r>
      <w:r w:rsidRPr="00EC135A">
        <w:rPr>
          <w:sz w:val="24"/>
          <w:szCs w:val="24"/>
        </w:rPr>
        <w:t xml:space="preserve">) для зоны немедленного отселения и </w:t>
      </w:r>
      <w:r w:rsidRPr="00EC135A">
        <w:rPr>
          <w:sz w:val="24"/>
          <w:szCs w:val="24"/>
          <w:vertAlign w:val="superscript"/>
        </w:rPr>
        <w:t>137</w:t>
      </w:r>
      <w:r w:rsidRPr="00EC135A">
        <w:rPr>
          <w:sz w:val="24"/>
          <w:szCs w:val="24"/>
        </w:rPr>
        <w:t>С</w:t>
      </w:r>
      <w:r w:rsidRPr="00EC135A">
        <w:rPr>
          <w:sz w:val="24"/>
          <w:szCs w:val="24"/>
          <w:lang w:val="en-US"/>
        </w:rPr>
        <w:t>s</w:t>
      </w:r>
      <w:r w:rsidRPr="00EC135A">
        <w:rPr>
          <w:sz w:val="24"/>
          <w:szCs w:val="24"/>
        </w:rPr>
        <w:t xml:space="preserve"> для оконтуривания остальных </w:t>
      </w:r>
      <w:r w:rsidR="00486EE4">
        <w:rPr>
          <w:sz w:val="24"/>
          <w:szCs w:val="24"/>
        </w:rPr>
        <w:t>территорий</w:t>
      </w:r>
      <w:r w:rsidRPr="00EC135A">
        <w:rPr>
          <w:sz w:val="24"/>
          <w:szCs w:val="24"/>
        </w:rPr>
        <w:t>. Поскольку при дифференциации не принималась во внимание ни ландшафтная структура территории, ни соотношения и формы нахождения отдельных изотопов, то</w:t>
      </w:r>
      <w:r w:rsidR="00486EE4">
        <w:rPr>
          <w:sz w:val="24"/>
          <w:szCs w:val="24"/>
        </w:rPr>
        <w:t>,</w:t>
      </w:r>
      <w:r w:rsidRPr="00EC135A">
        <w:rPr>
          <w:sz w:val="24"/>
          <w:szCs w:val="24"/>
        </w:rPr>
        <w:t xml:space="preserve"> очевидно, что решение проблемы </w:t>
      </w:r>
      <w:r w:rsidR="00BC2FC1" w:rsidRPr="00C31646">
        <w:rPr>
          <w:sz w:val="24"/>
          <w:szCs w:val="24"/>
        </w:rPr>
        <w:t>эколого-геохимического</w:t>
      </w:r>
      <w:r w:rsidR="00C31646" w:rsidRPr="00C31646">
        <w:rPr>
          <w:sz w:val="24"/>
          <w:szCs w:val="24"/>
        </w:rPr>
        <w:t xml:space="preserve"> </w:t>
      </w:r>
      <w:r w:rsidR="00BC2FC1" w:rsidRPr="00C31646">
        <w:rPr>
          <w:sz w:val="24"/>
          <w:szCs w:val="24"/>
        </w:rPr>
        <w:t xml:space="preserve"> </w:t>
      </w:r>
      <w:r w:rsidRPr="00EC135A">
        <w:rPr>
          <w:sz w:val="24"/>
          <w:szCs w:val="24"/>
        </w:rPr>
        <w:t xml:space="preserve">районирования требовало дополнительного </w:t>
      </w:r>
      <w:r w:rsidR="00486EE4">
        <w:rPr>
          <w:sz w:val="24"/>
          <w:szCs w:val="24"/>
        </w:rPr>
        <w:t xml:space="preserve">более детального </w:t>
      </w:r>
      <w:r w:rsidRPr="00EC135A">
        <w:rPr>
          <w:sz w:val="24"/>
          <w:szCs w:val="24"/>
        </w:rPr>
        <w:t>обследования</w:t>
      </w:r>
      <w:r w:rsidR="00486EE4">
        <w:rPr>
          <w:sz w:val="24"/>
          <w:szCs w:val="24"/>
        </w:rPr>
        <w:t xml:space="preserve"> распределения радионуклидов</w:t>
      </w:r>
      <w:r w:rsidRPr="00EC135A">
        <w:rPr>
          <w:sz w:val="24"/>
          <w:szCs w:val="24"/>
        </w:rPr>
        <w:t xml:space="preserve">, поскольку в данном случае имелась возможность допустить значительные ошибки, как в части необоснованных потерь ценных элементов хозяйственной инфраструктуры, так </w:t>
      </w:r>
      <w:r w:rsidR="00486EE4">
        <w:rPr>
          <w:sz w:val="24"/>
          <w:szCs w:val="24"/>
        </w:rPr>
        <w:t xml:space="preserve">и </w:t>
      </w:r>
      <w:r w:rsidRPr="00EC135A">
        <w:rPr>
          <w:sz w:val="24"/>
          <w:szCs w:val="24"/>
        </w:rPr>
        <w:t>наоборот, возможность получения завышенных дозовых нагрузок в областях</w:t>
      </w:r>
      <w:r w:rsidR="00486EE4">
        <w:rPr>
          <w:sz w:val="24"/>
          <w:szCs w:val="24"/>
        </w:rPr>
        <w:t>,</w:t>
      </w:r>
      <w:r w:rsidRPr="00EC135A">
        <w:rPr>
          <w:sz w:val="24"/>
          <w:szCs w:val="24"/>
        </w:rPr>
        <w:t xml:space="preserve"> считающихся пригодными для проживания. </w:t>
      </w:r>
    </w:p>
    <w:p w:rsidR="00BC2FC1" w:rsidRDefault="00BC2FC1" w:rsidP="0083092F">
      <w:pPr>
        <w:spacing w:line="360" w:lineRule="auto"/>
        <w:ind w:firstLine="284"/>
        <w:jc w:val="both"/>
        <w:rPr>
          <w:sz w:val="24"/>
          <w:szCs w:val="24"/>
        </w:rPr>
      </w:pPr>
      <w:r>
        <w:rPr>
          <w:sz w:val="24"/>
          <w:szCs w:val="24"/>
        </w:rPr>
        <w:t xml:space="preserve">Еще в 1986 г. в период подготовки к полевому отбору автором для оценки условий миграции радионуклидов была составлена карта геохимических ландшафтов Припятско-Приднепровского региона (рисунок 4.40, </w:t>
      </w:r>
      <w:r w:rsidR="008E2CF8" w:rsidRPr="008E2CF8">
        <w:rPr>
          <w:sz w:val="24"/>
          <w:szCs w:val="24"/>
        </w:rPr>
        <w:t>[</w:t>
      </w:r>
      <w:r>
        <w:rPr>
          <w:sz w:val="24"/>
          <w:szCs w:val="24"/>
        </w:rPr>
        <w:t>Коробова, 1991</w:t>
      </w:r>
      <w:r w:rsidR="008E2CF8" w:rsidRPr="008E2CF8">
        <w:rPr>
          <w:sz w:val="24"/>
          <w:szCs w:val="24"/>
        </w:rPr>
        <w:t>]</w:t>
      </w:r>
      <w:r>
        <w:rPr>
          <w:sz w:val="24"/>
          <w:szCs w:val="24"/>
        </w:rPr>
        <w:t>).</w:t>
      </w:r>
    </w:p>
    <w:p w:rsidR="0052261C" w:rsidRDefault="00C81C3C" w:rsidP="0052261C">
      <w:pPr>
        <w:spacing w:line="360" w:lineRule="auto"/>
        <w:ind w:firstLine="284"/>
        <w:jc w:val="both"/>
        <w:rPr>
          <w:sz w:val="24"/>
          <w:szCs w:val="24"/>
        </w:rPr>
      </w:pPr>
      <w:r>
        <w:rPr>
          <w:noProof/>
          <w:sz w:val="24"/>
          <w:szCs w:val="24"/>
        </w:rPr>
        <w:drawing>
          <wp:inline distT="0" distB="0" distL="0" distR="0" wp14:anchorId="14D1E180" wp14:editId="52C4B874">
            <wp:extent cx="6277970" cy="3459707"/>
            <wp:effectExtent l="0" t="0" r="0" b="0"/>
            <wp:docPr id="579" name="Рисунок 579" descr="карта_гх_ланд_Припят_Приднепр_рег_19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37" descr="карта_гх_ланд_Припят_Приднепр_рег_1986"/>
                    <pic:cNvPicPr>
                      <a:picLocks noChangeAspect="1" noChangeArrowheads="1"/>
                    </pic:cNvPicPr>
                  </pic:nvPicPr>
                  <pic:blipFill>
                    <a:blip r:embed="rId124" cstate="print"/>
                    <a:srcRect/>
                    <a:stretch>
                      <a:fillRect/>
                    </a:stretch>
                  </pic:blipFill>
                  <pic:spPr bwMode="auto">
                    <a:xfrm>
                      <a:off x="0" y="0"/>
                      <a:ext cx="6280785" cy="3461258"/>
                    </a:xfrm>
                    <a:prstGeom prst="rect">
                      <a:avLst/>
                    </a:prstGeom>
                    <a:noFill/>
                    <a:ln w="9525">
                      <a:noFill/>
                      <a:miter lim="800000"/>
                      <a:headEnd/>
                      <a:tailEnd/>
                    </a:ln>
                  </pic:spPr>
                </pic:pic>
              </a:graphicData>
            </a:graphic>
          </wp:inline>
        </w:drawing>
      </w:r>
    </w:p>
    <w:p w:rsidR="00B77F22" w:rsidRPr="00032D02" w:rsidRDefault="001161C4" w:rsidP="0052261C">
      <w:pPr>
        <w:spacing w:line="276" w:lineRule="auto"/>
        <w:ind w:firstLine="284"/>
        <w:jc w:val="both"/>
        <w:rPr>
          <w:spacing w:val="-4"/>
          <w:sz w:val="24"/>
          <w:szCs w:val="24"/>
        </w:rPr>
      </w:pPr>
      <w:r w:rsidRPr="00032D02">
        <w:rPr>
          <w:spacing w:val="-4"/>
          <w:sz w:val="24"/>
          <w:szCs w:val="24"/>
        </w:rPr>
        <w:t xml:space="preserve">Рисунок 4.40. </w:t>
      </w:r>
      <w:r w:rsidR="0052261C" w:rsidRPr="00032D02">
        <w:rPr>
          <w:spacing w:val="-4"/>
          <w:sz w:val="24"/>
          <w:szCs w:val="24"/>
        </w:rPr>
        <w:t>Карта геохимических ландшафтов Припятско-Приднепровского региона (составлена по А.И. Перельману (1975) на осн</w:t>
      </w:r>
      <w:r w:rsidR="00B77F22" w:rsidRPr="00032D02">
        <w:rPr>
          <w:spacing w:val="-4"/>
          <w:sz w:val="24"/>
          <w:szCs w:val="24"/>
        </w:rPr>
        <w:t xml:space="preserve">ове почвенной карты масштаба 1:1 </w:t>
      </w:r>
      <w:r w:rsidR="0052261C" w:rsidRPr="00032D02">
        <w:rPr>
          <w:spacing w:val="-4"/>
          <w:sz w:val="24"/>
          <w:szCs w:val="24"/>
        </w:rPr>
        <w:t xml:space="preserve">000 000. Род ланшафта (расчлененность рельефа): </w:t>
      </w:r>
      <w:r w:rsidR="0052261C" w:rsidRPr="00032D02">
        <w:rPr>
          <w:spacing w:val="-4"/>
          <w:sz w:val="24"/>
          <w:szCs w:val="24"/>
          <w:lang w:val="en-US"/>
        </w:rPr>
        <w:t>I</w:t>
      </w:r>
      <w:r w:rsidR="0052261C" w:rsidRPr="00032D02">
        <w:rPr>
          <w:spacing w:val="-4"/>
          <w:sz w:val="24"/>
          <w:szCs w:val="24"/>
        </w:rPr>
        <w:t xml:space="preserve"> – плоские равнины с замедленным водообменом, слабым эрозионным расчленением;  </w:t>
      </w:r>
      <w:r w:rsidR="0052261C" w:rsidRPr="00032D02">
        <w:rPr>
          <w:spacing w:val="-4"/>
          <w:sz w:val="24"/>
          <w:szCs w:val="24"/>
          <w:lang w:val="en-US"/>
        </w:rPr>
        <w:t>II</w:t>
      </w:r>
      <w:r w:rsidR="0052261C" w:rsidRPr="00032D02">
        <w:rPr>
          <w:spacing w:val="-4"/>
          <w:sz w:val="24"/>
          <w:szCs w:val="24"/>
        </w:rPr>
        <w:t xml:space="preserve"> – эрозионные возвышенности, расчлененные плато, поверхностный и подземный сток более энергичен. Вид ландшафта (типы почвообразующих пород):  </w:t>
      </w:r>
      <w:r w:rsidR="0052261C" w:rsidRPr="00032D02">
        <w:rPr>
          <w:spacing w:val="-4"/>
          <w:sz w:val="24"/>
          <w:szCs w:val="24"/>
          <w:lang w:val="en-US"/>
        </w:rPr>
        <w:t>a</w:t>
      </w:r>
      <w:r w:rsidR="0052261C" w:rsidRPr="00032D02">
        <w:rPr>
          <w:spacing w:val="-4"/>
          <w:sz w:val="24"/>
          <w:szCs w:val="24"/>
        </w:rPr>
        <w:t xml:space="preserve"> – ледниковые отложения различного состава; </w:t>
      </w:r>
      <w:r w:rsidR="0052261C" w:rsidRPr="00032D02">
        <w:rPr>
          <w:spacing w:val="-4"/>
          <w:sz w:val="24"/>
          <w:szCs w:val="24"/>
          <w:lang w:val="en-US"/>
        </w:rPr>
        <w:t>b</w:t>
      </w:r>
      <w:r w:rsidR="0052261C" w:rsidRPr="00032D02">
        <w:rPr>
          <w:spacing w:val="-4"/>
          <w:sz w:val="24"/>
          <w:szCs w:val="24"/>
        </w:rPr>
        <w:t xml:space="preserve"> – аллювиальные и флювиогляциальные пески; </w:t>
      </w:r>
      <w:r w:rsidR="0052261C" w:rsidRPr="00032D02">
        <w:rPr>
          <w:spacing w:val="-4"/>
          <w:sz w:val="24"/>
          <w:szCs w:val="24"/>
          <w:lang w:val="en-US"/>
        </w:rPr>
        <w:t>c</w:t>
      </w:r>
      <w:r w:rsidR="0052261C" w:rsidRPr="00032D02">
        <w:rPr>
          <w:spacing w:val="-4"/>
          <w:sz w:val="24"/>
          <w:szCs w:val="24"/>
        </w:rPr>
        <w:t xml:space="preserve"> – лессы, лессовидные породы; </w:t>
      </w:r>
      <w:r w:rsidR="0052261C" w:rsidRPr="00032D02">
        <w:rPr>
          <w:spacing w:val="-4"/>
          <w:sz w:val="24"/>
          <w:szCs w:val="24"/>
          <w:lang w:val="en-US"/>
        </w:rPr>
        <w:t>d</w:t>
      </w:r>
      <w:r w:rsidR="0052261C" w:rsidRPr="00032D02">
        <w:rPr>
          <w:spacing w:val="-4"/>
          <w:sz w:val="24"/>
          <w:szCs w:val="24"/>
        </w:rPr>
        <w:t xml:space="preserve"> – сочетание лессовидных пород с осадочными формациями платформ (известняки, глины). Классы водной миграции, типоморфные элементы: А – маломинерализованные нейтральные и слабокислые воды, местами богатые органическим веществом: </w:t>
      </w:r>
      <w:r w:rsidR="0052261C" w:rsidRPr="00032D02">
        <w:rPr>
          <w:spacing w:val="-4"/>
          <w:sz w:val="24"/>
          <w:szCs w:val="24"/>
          <w:lang w:val="en-US"/>
        </w:rPr>
        <w:t>H</w:t>
      </w:r>
      <w:r w:rsidR="0052261C" w:rsidRPr="00032D02">
        <w:rPr>
          <w:spacing w:val="-4"/>
          <w:sz w:val="24"/>
          <w:szCs w:val="24"/>
        </w:rPr>
        <w:t xml:space="preserve"> – кислые, </w:t>
      </w:r>
      <w:r w:rsidR="0052261C" w:rsidRPr="00032D02">
        <w:rPr>
          <w:spacing w:val="-4"/>
          <w:sz w:val="24"/>
          <w:szCs w:val="24"/>
          <w:lang w:val="en-US"/>
        </w:rPr>
        <w:t>H</w:t>
      </w:r>
      <w:r w:rsidR="0052261C" w:rsidRPr="00032D02">
        <w:rPr>
          <w:spacing w:val="-4"/>
          <w:sz w:val="24"/>
          <w:szCs w:val="24"/>
        </w:rPr>
        <w:t>-</w:t>
      </w:r>
      <w:r w:rsidR="0052261C" w:rsidRPr="00032D02">
        <w:rPr>
          <w:spacing w:val="-4"/>
          <w:sz w:val="24"/>
          <w:szCs w:val="24"/>
          <w:lang w:val="en-US"/>
        </w:rPr>
        <w:t>Fe</w:t>
      </w:r>
      <w:r w:rsidR="0052261C" w:rsidRPr="00032D02">
        <w:rPr>
          <w:spacing w:val="-4"/>
          <w:sz w:val="24"/>
          <w:szCs w:val="24"/>
        </w:rPr>
        <w:t xml:space="preserve"> – кислые глеевые; Б -  гидрокарбонатно-кальциевые, слабо- и среднеминерализованные: </w:t>
      </w:r>
      <w:r w:rsidR="0052261C" w:rsidRPr="00032D02">
        <w:rPr>
          <w:spacing w:val="-4"/>
          <w:sz w:val="24"/>
          <w:szCs w:val="24"/>
          <w:lang w:val="en-US"/>
        </w:rPr>
        <w:t>H</w:t>
      </w:r>
      <w:r w:rsidR="0052261C" w:rsidRPr="00032D02">
        <w:rPr>
          <w:spacing w:val="-4"/>
          <w:sz w:val="24"/>
          <w:szCs w:val="24"/>
        </w:rPr>
        <w:t>-</w:t>
      </w:r>
      <w:r w:rsidR="0052261C" w:rsidRPr="00032D02">
        <w:rPr>
          <w:spacing w:val="-4"/>
          <w:sz w:val="24"/>
          <w:szCs w:val="24"/>
          <w:lang w:val="en-US"/>
        </w:rPr>
        <w:t>Ca</w:t>
      </w:r>
      <w:r w:rsidR="0052261C" w:rsidRPr="00032D02">
        <w:rPr>
          <w:spacing w:val="-4"/>
          <w:sz w:val="24"/>
          <w:szCs w:val="24"/>
        </w:rPr>
        <w:t xml:space="preserve"> – переходные от кислых к кальциевым, </w:t>
      </w:r>
      <w:r w:rsidR="0052261C" w:rsidRPr="00032D02">
        <w:rPr>
          <w:spacing w:val="-4"/>
          <w:sz w:val="24"/>
          <w:szCs w:val="24"/>
          <w:lang w:val="en-US"/>
        </w:rPr>
        <w:t>Ca</w:t>
      </w:r>
      <w:r w:rsidR="0052261C" w:rsidRPr="00032D02">
        <w:rPr>
          <w:spacing w:val="-4"/>
          <w:sz w:val="24"/>
          <w:szCs w:val="24"/>
        </w:rPr>
        <w:t xml:space="preserve"> – карбонатные; В – средне- и сильноминерализованные воды, гидрокарбонатные и хлоридно-сульфатные: </w:t>
      </w:r>
      <w:r w:rsidR="0052261C" w:rsidRPr="00032D02">
        <w:rPr>
          <w:spacing w:val="-4"/>
          <w:sz w:val="24"/>
          <w:szCs w:val="24"/>
          <w:lang w:val="en-US"/>
        </w:rPr>
        <w:t>Ca</w:t>
      </w:r>
      <w:r w:rsidR="0052261C" w:rsidRPr="00032D02">
        <w:rPr>
          <w:spacing w:val="-4"/>
          <w:sz w:val="24"/>
          <w:szCs w:val="24"/>
        </w:rPr>
        <w:t>-</w:t>
      </w:r>
      <w:r w:rsidR="0052261C" w:rsidRPr="00032D02">
        <w:rPr>
          <w:spacing w:val="-4"/>
          <w:sz w:val="24"/>
          <w:szCs w:val="24"/>
          <w:lang w:val="en-US"/>
        </w:rPr>
        <w:t>Fe</w:t>
      </w:r>
      <w:r w:rsidR="0052261C" w:rsidRPr="00032D02">
        <w:rPr>
          <w:spacing w:val="-4"/>
          <w:sz w:val="24"/>
          <w:szCs w:val="24"/>
        </w:rPr>
        <w:t xml:space="preserve"> – карбонатные глеевые, </w:t>
      </w:r>
      <w:r w:rsidR="0052261C" w:rsidRPr="00032D02">
        <w:rPr>
          <w:spacing w:val="-4"/>
          <w:sz w:val="24"/>
          <w:szCs w:val="24"/>
          <w:lang w:val="en-US"/>
        </w:rPr>
        <w:t>Ca</w:t>
      </w:r>
      <w:r w:rsidR="0052261C" w:rsidRPr="00032D02">
        <w:rPr>
          <w:spacing w:val="-4"/>
          <w:sz w:val="24"/>
          <w:szCs w:val="24"/>
        </w:rPr>
        <w:t>-</w:t>
      </w:r>
      <w:r w:rsidR="0052261C" w:rsidRPr="00032D02">
        <w:rPr>
          <w:spacing w:val="-4"/>
          <w:sz w:val="24"/>
          <w:szCs w:val="24"/>
          <w:lang w:val="en-US"/>
        </w:rPr>
        <w:t>Na</w:t>
      </w:r>
      <w:r w:rsidR="0052261C" w:rsidRPr="00032D02">
        <w:rPr>
          <w:spacing w:val="-4"/>
          <w:sz w:val="24"/>
          <w:szCs w:val="24"/>
        </w:rPr>
        <w:t xml:space="preserve"> – кальциево-натриевые. Детализация в ландшафтных контурах: 1а – полесские ландшафты с доминированием песчаных подзолов в автономных условиях; 1б – те же с доминированием дерново-подзолистых почв; 7а – стародубские ландшафты, водная миграция повышена; 7б – полтавские дандшафты с дефицитом воды. </w:t>
      </w:r>
    </w:p>
    <w:p w:rsidR="00032D02" w:rsidRDefault="00032D02" w:rsidP="0052261C">
      <w:pPr>
        <w:spacing w:line="276" w:lineRule="auto"/>
        <w:ind w:firstLine="284"/>
        <w:jc w:val="both"/>
        <w:rPr>
          <w:sz w:val="24"/>
          <w:szCs w:val="24"/>
        </w:rPr>
      </w:pPr>
    </w:p>
    <w:p w:rsidR="0052261C" w:rsidRPr="001161C4" w:rsidRDefault="0052261C" w:rsidP="0052261C">
      <w:pPr>
        <w:spacing w:line="276" w:lineRule="auto"/>
        <w:ind w:firstLine="284"/>
        <w:jc w:val="both"/>
        <w:rPr>
          <w:sz w:val="24"/>
          <w:szCs w:val="24"/>
        </w:rPr>
      </w:pPr>
      <w:r w:rsidRPr="001161C4">
        <w:rPr>
          <w:sz w:val="24"/>
          <w:szCs w:val="24"/>
        </w:rPr>
        <w:t>Картографические источники при составлении карты: Физико-географический атлас мира, 1964, с. 238; Почвенная карта СССР. Лист М-36, 1954; П.Н. Чижиков. Карта почвообразующих пород Европейской части СССР, 1968, с. 1)</w:t>
      </w:r>
    </w:p>
    <w:p w:rsidR="00E247E0" w:rsidRDefault="00BC2FC1" w:rsidP="0083092F">
      <w:pPr>
        <w:spacing w:line="360" w:lineRule="auto"/>
        <w:ind w:firstLine="284"/>
        <w:jc w:val="both"/>
        <w:rPr>
          <w:sz w:val="24"/>
          <w:szCs w:val="24"/>
          <w:lang w:val="en-US"/>
        </w:rPr>
      </w:pPr>
      <w:r>
        <w:rPr>
          <w:sz w:val="24"/>
          <w:szCs w:val="24"/>
        </w:rPr>
        <w:t>И</w:t>
      </w:r>
      <w:r w:rsidR="00E247E0" w:rsidRPr="00EC135A">
        <w:rPr>
          <w:sz w:val="24"/>
          <w:szCs w:val="24"/>
        </w:rPr>
        <w:t xml:space="preserve">нтересные результаты, касающиеся специфики пространственной неоднородности наблюдаемых коэффициентов перехода </w:t>
      </w:r>
      <w:r w:rsidR="00E247E0" w:rsidRPr="00EC135A">
        <w:rPr>
          <w:sz w:val="24"/>
          <w:szCs w:val="24"/>
          <w:vertAlign w:val="superscript"/>
        </w:rPr>
        <w:t>137</w:t>
      </w:r>
      <w:r w:rsidR="00E247E0" w:rsidRPr="00EC135A">
        <w:rPr>
          <w:sz w:val="24"/>
          <w:szCs w:val="24"/>
        </w:rPr>
        <w:t xml:space="preserve">Cs в основные сельскохозяйственные культуры были получены </w:t>
      </w:r>
      <w:r w:rsidR="004E753D">
        <w:rPr>
          <w:sz w:val="24"/>
          <w:szCs w:val="24"/>
        </w:rPr>
        <w:t xml:space="preserve">другими исследователями </w:t>
      </w:r>
      <w:r w:rsidR="00E247E0" w:rsidRPr="00EC135A">
        <w:rPr>
          <w:sz w:val="24"/>
          <w:szCs w:val="24"/>
        </w:rPr>
        <w:t xml:space="preserve">при изучении зональных различий, присущих определенным классам ландшафтов. </w:t>
      </w:r>
    </w:p>
    <w:p w:rsidR="00D61FFA" w:rsidRPr="00D61FFA" w:rsidRDefault="00D61FFA" w:rsidP="0083092F">
      <w:pPr>
        <w:spacing w:line="360" w:lineRule="auto"/>
        <w:ind w:firstLine="284"/>
        <w:jc w:val="both"/>
        <w:rPr>
          <w:sz w:val="16"/>
          <w:szCs w:val="16"/>
          <w:lang w:val="en-US"/>
        </w:rPr>
      </w:pPr>
    </w:p>
    <w:p w:rsidR="00E247E0" w:rsidRPr="00EC135A" w:rsidRDefault="00AA46CC" w:rsidP="0083092F">
      <w:pPr>
        <w:spacing w:line="360" w:lineRule="auto"/>
        <w:rPr>
          <w:sz w:val="24"/>
          <w:szCs w:val="24"/>
        </w:rPr>
      </w:pPr>
      <w:r w:rsidRPr="00EC135A">
        <w:rPr>
          <w:sz w:val="24"/>
          <w:szCs w:val="24"/>
        </w:rPr>
        <w:t xml:space="preserve">Таблица </w:t>
      </w:r>
      <w:r w:rsidR="00BC2FC1">
        <w:rPr>
          <w:sz w:val="24"/>
          <w:szCs w:val="24"/>
        </w:rPr>
        <w:t>4.19</w:t>
      </w:r>
      <w:r w:rsidR="00837C86">
        <w:rPr>
          <w:sz w:val="24"/>
          <w:szCs w:val="24"/>
        </w:rPr>
        <w:t>.</w:t>
      </w:r>
      <w:r>
        <w:rPr>
          <w:sz w:val="24"/>
          <w:szCs w:val="24"/>
        </w:rPr>
        <w:t xml:space="preserve"> </w:t>
      </w:r>
      <w:r w:rsidR="00E247E0" w:rsidRPr="00EC135A">
        <w:rPr>
          <w:sz w:val="24"/>
          <w:szCs w:val="24"/>
        </w:rPr>
        <w:t xml:space="preserve">Коэффициенты перехода </w:t>
      </w:r>
      <w:r w:rsidR="00E247E0" w:rsidRPr="00EC135A">
        <w:rPr>
          <w:sz w:val="24"/>
          <w:szCs w:val="24"/>
          <w:vertAlign w:val="superscript"/>
        </w:rPr>
        <w:t>137</w:t>
      </w:r>
      <w:r w:rsidR="00E247E0" w:rsidRPr="00EC135A">
        <w:rPr>
          <w:sz w:val="24"/>
          <w:szCs w:val="24"/>
        </w:rPr>
        <w:t>Cs в сельскохозяйственные культуры в загрязненных ландшафтах Украины (в n</w:t>
      </w:r>
      <w:r w:rsidR="00E247E0" w:rsidRPr="00EC135A">
        <w:rPr>
          <w:sz w:val="24"/>
          <w:szCs w:val="24"/>
        </w:rPr>
        <w:sym w:font="Symbol" w:char="F0B7"/>
      </w:r>
      <w:r w:rsidR="00E247E0" w:rsidRPr="00EC135A">
        <w:rPr>
          <w:sz w:val="24"/>
          <w:szCs w:val="24"/>
        </w:rPr>
        <w:t>10</w:t>
      </w:r>
      <w:r w:rsidR="00E247E0" w:rsidRPr="00EC135A">
        <w:rPr>
          <w:sz w:val="24"/>
          <w:szCs w:val="24"/>
          <w:vertAlign w:val="superscript"/>
        </w:rPr>
        <w:t>-9</w:t>
      </w:r>
      <w:r w:rsidR="00E247E0" w:rsidRPr="00EC135A">
        <w:rPr>
          <w:sz w:val="24"/>
          <w:szCs w:val="24"/>
        </w:rPr>
        <w:t xml:space="preserve"> км</w:t>
      </w:r>
      <w:r w:rsidR="00E247E0" w:rsidRPr="00EC135A">
        <w:rPr>
          <w:sz w:val="24"/>
          <w:szCs w:val="24"/>
          <w:vertAlign w:val="superscript"/>
        </w:rPr>
        <w:t>2</w:t>
      </w:r>
      <w:r>
        <w:rPr>
          <w:sz w:val="24"/>
          <w:szCs w:val="24"/>
        </w:rPr>
        <w:t xml:space="preserve">/кг) </w:t>
      </w:r>
      <w:r w:rsidR="008E2CF8">
        <w:rPr>
          <w:sz w:val="24"/>
          <w:szCs w:val="24"/>
        </w:rPr>
        <w:t>[</w:t>
      </w:r>
      <w:r>
        <w:rPr>
          <w:sz w:val="24"/>
          <w:szCs w:val="24"/>
        </w:rPr>
        <w:t xml:space="preserve">Пристер, Перепелятникова, </w:t>
      </w:r>
      <w:r w:rsidR="008E2CF8">
        <w:rPr>
          <w:sz w:val="24"/>
          <w:szCs w:val="24"/>
        </w:rPr>
        <w:t>Семенютин и др., 1990, с. 41]</w:t>
      </w:r>
    </w:p>
    <w:tbl>
      <w:tblPr>
        <w:tblW w:w="963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85"/>
        <w:gridCol w:w="2410"/>
        <w:gridCol w:w="1559"/>
        <w:gridCol w:w="1276"/>
        <w:gridCol w:w="1275"/>
        <w:gridCol w:w="1134"/>
      </w:tblGrid>
      <w:tr w:rsidR="00E247E0" w:rsidRPr="00EC135A" w:rsidTr="00D61FFA">
        <w:trPr>
          <w:cantSplit/>
        </w:trPr>
        <w:tc>
          <w:tcPr>
            <w:tcW w:w="4395" w:type="dxa"/>
            <w:gridSpan w:val="2"/>
            <w:vMerge w:val="restart"/>
          </w:tcPr>
          <w:p w:rsidR="00E247E0" w:rsidRPr="00122B07" w:rsidRDefault="00E247E0" w:rsidP="00122B07">
            <w:pPr>
              <w:spacing w:line="360" w:lineRule="auto"/>
              <w:jc w:val="center"/>
              <w:rPr>
                <w:sz w:val="24"/>
                <w:szCs w:val="24"/>
                <w:lang w:val="en-US"/>
              </w:rPr>
            </w:pPr>
            <w:r w:rsidRPr="00122B07">
              <w:rPr>
                <w:sz w:val="24"/>
                <w:szCs w:val="24"/>
                <w:lang w:val="en-US"/>
              </w:rPr>
              <w:t>Культуры</w:t>
            </w:r>
          </w:p>
        </w:tc>
        <w:tc>
          <w:tcPr>
            <w:tcW w:w="2835" w:type="dxa"/>
            <w:gridSpan w:val="2"/>
          </w:tcPr>
          <w:p w:rsidR="00E247E0" w:rsidRPr="00122B07" w:rsidRDefault="00E247E0" w:rsidP="00122B07">
            <w:pPr>
              <w:spacing w:line="360" w:lineRule="auto"/>
              <w:jc w:val="center"/>
              <w:rPr>
                <w:sz w:val="24"/>
                <w:szCs w:val="24"/>
                <w:lang w:val="en-US"/>
              </w:rPr>
            </w:pPr>
            <w:r w:rsidRPr="00122B07">
              <w:rPr>
                <w:sz w:val="24"/>
                <w:szCs w:val="24"/>
                <w:lang w:val="en-US"/>
              </w:rPr>
              <w:t>Лесные полесские ландшафты</w:t>
            </w:r>
          </w:p>
        </w:tc>
        <w:tc>
          <w:tcPr>
            <w:tcW w:w="2409" w:type="dxa"/>
            <w:gridSpan w:val="2"/>
          </w:tcPr>
          <w:p w:rsidR="00E247E0" w:rsidRPr="00122B07" w:rsidRDefault="00E247E0" w:rsidP="00122B07">
            <w:pPr>
              <w:spacing w:line="360" w:lineRule="auto"/>
              <w:jc w:val="center"/>
              <w:rPr>
                <w:sz w:val="24"/>
                <w:szCs w:val="24"/>
                <w:lang w:val="en-US"/>
              </w:rPr>
            </w:pPr>
            <w:r w:rsidRPr="00122B07">
              <w:rPr>
                <w:sz w:val="24"/>
                <w:szCs w:val="24"/>
                <w:lang w:val="en-US"/>
              </w:rPr>
              <w:t>Лесостепные ландшафты</w:t>
            </w:r>
          </w:p>
        </w:tc>
      </w:tr>
      <w:tr w:rsidR="00E247E0" w:rsidRPr="00EC135A" w:rsidTr="00D61FFA">
        <w:trPr>
          <w:cantSplit/>
          <w:trHeight w:val="299"/>
        </w:trPr>
        <w:tc>
          <w:tcPr>
            <w:tcW w:w="4395" w:type="dxa"/>
            <w:gridSpan w:val="2"/>
            <w:vMerge/>
          </w:tcPr>
          <w:p w:rsidR="00E247E0" w:rsidRPr="00122B07" w:rsidRDefault="00E247E0" w:rsidP="00122B07">
            <w:pPr>
              <w:spacing w:line="360" w:lineRule="auto"/>
              <w:jc w:val="center"/>
              <w:rPr>
                <w:sz w:val="24"/>
                <w:szCs w:val="24"/>
                <w:lang w:val="en-US"/>
              </w:rPr>
            </w:pP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1987 г.</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1988 г.</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1987 г.</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1988 г.</w:t>
            </w:r>
          </w:p>
        </w:tc>
      </w:tr>
      <w:tr w:rsidR="00E247E0" w:rsidRPr="00EC135A" w:rsidTr="00D61FFA">
        <w:trPr>
          <w:trHeight w:val="449"/>
        </w:trPr>
        <w:tc>
          <w:tcPr>
            <w:tcW w:w="1985" w:type="dxa"/>
            <w:vMerge w:val="restart"/>
          </w:tcPr>
          <w:p w:rsidR="00E247E0" w:rsidRPr="00122B07" w:rsidRDefault="00E247E0" w:rsidP="00AA46CC">
            <w:pPr>
              <w:keepNext/>
              <w:spacing w:line="360" w:lineRule="auto"/>
              <w:outlineLvl w:val="6"/>
              <w:rPr>
                <w:sz w:val="24"/>
                <w:szCs w:val="24"/>
                <w:lang w:val="en-US"/>
              </w:rPr>
            </w:pPr>
            <w:r w:rsidRPr="00122B07">
              <w:rPr>
                <w:sz w:val="24"/>
                <w:szCs w:val="24"/>
                <w:lang w:val="en-US"/>
              </w:rPr>
              <w:t>Озимые пшеница, рожь</w:t>
            </w:r>
          </w:p>
        </w:tc>
        <w:tc>
          <w:tcPr>
            <w:tcW w:w="2410" w:type="dxa"/>
          </w:tcPr>
          <w:p w:rsidR="00E247E0" w:rsidRPr="00122B07" w:rsidRDefault="00E247E0" w:rsidP="00122B07">
            <w:pPr>
              <w:keepNext/>
              <w:spacing w:line="360" w:lineRule="auto"/>
              <w:jc w:val="center"/>
              <w:outlineLvl w:val="6"/>
              <w:rPr>
                <w:sz w:val="24"/>
                <w:szCs w:val="24"/>
                <w:lang w:val="en-US"/>
              </w:rPr>
            </w:pPr>
            <w:r w:rsidRPr="00122B07">
              <w:rPr>
                <w:sz w:val="24"/>
                <w:szCs w:val="24"/>
                <w:lang w:val="en-US"/>
              </w:rPr>
              <w:t>зерно</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0,21</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0,15</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0,06</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0,02</w:t>
            </w:r>
          </w:p>
        </w:tc>
      </w:tr>
      <w:tr w:rsidR="00E247E0" w:rsidRPr="00EC135A" w:rsidTr="00D61FFA">
        <w:trPr>
          <w:trHeight w:val="53"/>
        </w:trPr>
        <w:tc>
          <w:tcPr>
            <w:tcW w:w="1985" w:type="dxa"/>
            <w:vMerge/>
          </w:tcPr>
          <w:p w:rsidR="00E247E0" w:rsidRPr="00122B07" w:rsidRDefault="00E247E0" w:rsidP="00AA46CC">
            <w:pPr>
              <w:spacing w:line="360" w:lineRule="auto"/>
              <w:rPr>
                <w:sz w:val="24"/>
                <w:szCs w:val="24"/>
                <w:lang w:val="en-US"/>
              </w:rPr>
            </w:pPr>
          </w:p>
        </w:tc>
        <w:tc>
          <w:tcPr>
            <w:tcW w:w="2410" w:type="dxa"/>
          </w:tcPr>
          <w:p w:rsidR="00E247E0" w:rsidRPr="00122B07" w:rsidRDefault="00E247E0" w:rsidP="00122B07">
            <w:pPr>
              <w:spacing w:line="360" w:lineRule="auto"/>
              <w:jc w:val="center"/>
              <w:rPr>
                <w:sz w:val="24"/>
                <w:szCs w:val="24"/>
                <w:lang w:val="en-US"/>
              </w:rPr>
            </w:pPr>
            <w:r w:rsidRPr="00122B07">
              <w:rPr>
                <w:sz w:val="24"/>
                <w:szCs w:val="24"/>
                <w:lang w:val="en-US"/>
              </w:rPr>
              <w:t>солома</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0,73</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0,24</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0,56</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0,13</w:t>
            </w:r>
          </w:p>
        </w:tc>
      </w:tr>
      <w:tr w:rsidR="00E247E0" w:rsidRPr="00EC135A" w:rsidTr="00D61FFA">
        <w:trPr>
          <w:trHeight w:val="305"/>
        </w:trPr>
        <w:tc>
          <w:tcPr>
            <w:tcW w:w="1985" w:type="dxa"/>
            <w:vMerge w:val="restart"/>
          </w:tcPr>
          <w:p w:rsidR="00E247E0" w:rsidRPr="00122B07" w:rsidRDefault="00E247E0" w:rsidP="00AA46CC">
            <w:pPr>
              <w:spacing w:line="360" w:lineRule="auto"/>
              <w:rPr>
                <w:sz w:val="24"/>
                <w:szCs w:val="24"/>
                <w:lang w:val="en-US"/>
              </w:rPr>
            </w:pPr>
            <w:r w:rsidRPr="00122B07">
              <w:rPr>
                <w:sz w:val="24"/>
                <w:szCs w:val="24"/>
                <w:lang w:val="en-US"/>
              </w:rPr>
              <w:t>Ячмень, овес</w:t>
            </w:r>
          </w:p>
        </w:tc>
        <w:tc>
          <w:tcPr>
            <w:tcW w:w="2410" w:type="dxa"/>
          </w:tcPr>
          <w:p w:rsidR="00E247E0" w:rsidRPr="00122B07" w:rsidRDefault="00E247E0" w:rsidP="00122B07">
            <w:pPr>
              <w:spacing w:line="360" w:lineRule="auto"/>
              <w:jc w:val="center"/>
              <w:rPr>
                <w:sz w:val="24"/>
                <w:szCs w:val="24"/>
                <w:lang w:val="en-US"/>
              </w:rPr>
            </w:pPr>
            <w:r w:rsidRPr="00122B07">
              <w:rPr>
                <w:sz w:val="24"/>
                <w:szCs w:val="24"/>
                <w:lang w:val="en-US"/>
              </w:rPr>
              <w:t>зерно</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0,05</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0,10</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0,06</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0,02</w:t>
            </w:r>
          </w:p>
        </w:tc>
      </w:tr>
      <w:tr w:rsidR="00E247E0" w:rsidRPr="00EC135A" w:rsidTr="00D61FFA">
        <w:tc>
          <w:tcPr>
            <w:tcW w:w="1985" w:type="dxa"/>
            <w:vMerge/>
          </w:tcPr>
          <w:p w:rsidR="00E247E0" w:rsidRPr="00122B07" w:rsidRDefault="00E247E0" w:rsidP="00AA46CC">
            <w:pPr>
              <w:spacing w:line="360" w:lineRule="auto"/>
              <w:rPr>
                <w:sz w:val="24"/>
                <w:szCs w:val="24"/>
                <w:lang w:val="en-US"/>
              </w:rPr>
            </w:pPr>
          </w:p>
        </w:tc>
        <w:tc>
          <w:tcPr>
            <w:tcW w:w="2410" w:type="dxa"/>
          </w:tcPr>
          <w:p w:rsidR="00E247E0" w:rsidRPr="00122B07" w:rsidRDefault="00E247E0" w:rsidP="00122B07">
            <w:pPr>
              <w:spacing w:line="360" w:lineRule="auto"/>
              <w:jc w:val="center"/>
              <w:rPr>
                <w:sz w:val="24"/>
                <w:szCs w:val="24"/>
                <w:lang w:val="en-US"/>
              </w:rPr>
            </w:pPr>
            <w:r w:rsidRPr="00122B07">
              <w:rPr>
                <w:sz w:val="24"/>
                <w:szCs w:val="24"/>
                <w:lang w:val="en-US"/>
              </w:rPr>
              <w:t>солома</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0,31</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0,14</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0,26</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0,08</w:t>
            </w:r>
          </w:p>
        </w:tc>
      </w:tr>
      <w:tr w:rsidR="00E247E0" w:rsidRPr="00EC135A" w:rsidTr="00D61FFA">
        <w:trPr>
          <w:trHeight w:val="289"/>
        </w:trPr>
        <w:tc>
          <w:tcPr>
            <w:tcW w:w="1985" w:type="dxa"/>
            <w:vMerge w:val="restart"/>
            <w:vAlign w:val="center"/>
          </w:tcPr>
          <w:p w:rsidR="00E247E0" w:rsidRPr="00122B07" w:rsidRDefault="00E247E0" w:rsidP="00AA46CC">
            <w:pPr>
              <w:spacing w:line="360" w:lineRule="auto"/>
              <w:rPr>
                <w:sz w:val="24"/>
                <w:szCs w:val="24"/>
                <w:lang w:val="en-US"/>
              </w:rPr>
            </w:pPr>
            <w:r w:rsidRPr="00122B07">
              <w:rPr>
                <w:sz w:val="24"/>
                <w:szCs w:val="24"/>
                <w:lang w:val="en-US"/>
              </w:rPr>
              <w:t>Кукуруза</w:t>
            </w:r>
          </w:p>
        </w:tc>
        <w:tc>
          <w:tcPr>
            <w:tcW w:w="2410" w:type="dxa"/>
          </w:tcPr>
          <w:p w:rsidR="00E247E0" w:rsidRPr="00122B07" w:rsidRDefault="00E247E0" w:rsidP="00122B07">
            <w:pPr>
              <w:spacing w:line="360" w:lineRule="auto"/>
              <w:jc w:val="center"/>
              <w:rPr>
                <w:sz w:val="24"/>
                <w:szCs w:val="24"/>
                <w:lang w:val="en-US"/>
              </w:rPr>
            </w:pPr>
            <w:r w:rsidRPr="00122B07">
              <w:rPr>
                <w:sz w:val="24"/>
                <w:szCs w:val="24"/>
                <w:lang w:val="en-US"/>
              </w:rPr>
              <w:t>зерно</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0,11</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0,07</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0,03</w:t>
            </w:r>
          </w:p>
        </w:tc>
      </w:tr>
      <w:tr w:rsidR="00E247E0" w:rsidRPr="00EC135A" w:rsidTr="00D61FFA">
        <w:tc>
          <w:tcPr>
            <w:tcW w:w="1985" w:type="dxa"/>
            <w:vMerge/>
          </w:tcPr>
          <w:p w:rsidR="00E247E0" w:rsidRPr="00122B07" w:rsidRDefault="00E247E0" w:rsidP="0083092F">
            <w:pPr>
              <w:spacing w:line="360" w:lineRule="auto"/>
              <w:jc w:val="center"/>
              <w:rPr>
                <w:sz w:val="24"/>
                <w:szCs w:val="24"/>
                <w:lang w:val="en-US"/>
              </w:rPr>
            </w:pPr>
          </w:p>
        </w:tc>
        <w:tc>
          <w:tcPr>
            <w:tcW w:w="2410" w:type="dxa"/>
          </w:tcPr>
          <w:p w:rsidR="00E247E0" w:rsidRPr="00122B07" w:rsidRDefault="00E247E0" w:rsidP="00122B07">
            <w:pPr>
              <w:spacing w:line="360" w:lineRule="auto"/>
              <w:jc w:val="center"/>
              <w:rPr>
                <w:sz w:val="24"/>
                <w:szCs w:val="24"/>
                <w:lang w:val="en-US"/>
              </w:rPr>
            </w:pPr>
            <w:r w:rsidRPr="00122B07">
              <w:rPr>
                <w:sz w:val="24"/>
                <w:szCs w:val="24"/>
                <w:lang w:val="en-US"/>
              </w:rPr>
              <w:t>зеленая масса</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0,23</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0,43</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0,32</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0,54</w:t>
            </w:r>
          </w:p>
        </w:tc>
      </w:tr>
      <w:tr w:rsidR="00E247E0" w:rsidRPr="00EC135A" w:rsidTr="00D61FFA">
        <w:tc>
          <w:tcPr>
            <w:tcW w:w="4395" w:type="dxa"/>
            <w:gridSpan w:val="2"/>
          </w:tcPr>
          <w:p w:rsidR="00E247E0" w:rsidRPr="00122B07" w:rsidRDefault="00E247E0" w:rsidP="00122B07">
            <w:pPr>
              <w:spacing w:line="360" w:lineRule="auto"/>
              <w:rPr>
                <w:sz w:val="24"/>
                <w:szCs w:val="24"/>
                <w:lang w:val="en-US"/>
              </w:rPr>
            </w:pPr>
            <w:r w:rsidRPr="00122B07">
              <w:rPr>
                <w:sz w:val="24"/>
                <w:szCs w:val="24"/>
                <w:lang w:val="en-US"/>
              </w:rPr>
              <w:t>Клевер</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6,2</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1,0</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3,6</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0,53</w:t>
            </w:r>
          </w:p>
        </w:tc>
      </w:tr>
      <w:tr w:rsidR="00E247E0" w:rsidRPr="00EC135A" w:rsidTr="00D61FFA">
        <w:tc>
          <w:tcPr>
            <w:tcW w:w="4395" w:type="dxa"/>
            <w:gridSpan w:val="2"/>
          </w:tcPr>
          <w:p w:rsidR="00E247E0" w:rsidRPr="00122B07" w:rsidRDefault="00E247E0" w:rsidP="00122B07">
            <w:pPr>
              <w:spacing w:line="360" w:lineRule="auto"/>
              <w:rPr>
                <w:sz w:val="24"/>
                <w:szCs w:val="24"/>
                <w:lang w:val="en-US"/>
              </w:rPr>
            </w:pPr>
            <w:r w:rsidRPr="00122B07">
              <w:rPr>
                <w:sz w:val="24"/>
                <w:szCs w:val="24"/>
                <w:lang w:val="en-US"/>
              </w:rPr>
              <w:t>Люцерна</w:t>
            </w:r>
          </w:p>
        </w:tc>
        <w:tc>
          <w:tcPr>
            <w:tcW w:w="1559" w:type="dxa"/>
          </w:tcPr>
          <w:p w:rsidR="00E247E0" w:rsidRPr="00122B07" w:rsidRDefault="00E247E0" w:rsidP="00122B07">
            <w:pPr>
              <w:spacing w:line="360" w:lineRule="auto"/>
              <w:jc w:val="center"/>
              <w:rPr>
                <w:sz w:val="24"/>
                <w:szCs w:val="24"/>
                <w:lang w:val="en-US"/>
              </w:rPr>
            </w:pPr>
            <w:r w:rsidRPr="00122B07">
              <w:rPr>
                <w:sz w:val="24"/>
                <w:szCs w:val="24"/>
                <w:lang w:val="en-US"/>
              </w:rPr>
              <w:t>-</w:t>
            </w:r>
          </w:p>
        </w:tc>
        <w:tc>
          <w:tcPr>
            <w:tcW w:w="1276" w:type="dxa"/>
          </w:tcPr>
          <w:p w:rsidR="00E247E0" w:rsidRPr="00122B07" w:rsidRDefault="00E247E0" w:rsidP="00122B07">
            <w:pPr>
              <w:spacing w:line="360" w:lineRule="auto"/>
              <w:jc w:val="center"/>
              <w:rPr>
                <w:sz w:val="24"/>
                <w:szCs w:val="24"/>
                <w:lang w:val="en-US"/>
              </w:rPr>
            </w:pPr>
            <w:r w:rsidRPr="00122B07">
              <w:rPr>
                <w:sz w:val="24"/>
                <w:szCs w:val="24"/>
                <w:lang w:val="en-US"/>
              </w:rPr>
              <w:t>0,21</w:t>
            </w:r>
          </w:p>
        </w:tc>
        <w:tc>
          <w:tcPr>
            <w:tcW w:w="1275" w:type="dxa"/>
          </w:tcPr>
          <w:p w:rsidR="00E247E0" w:rsidRPr="00122B07" w:rsidRDefault="00E247E0" w:rsidP="00122B07">
            <w:pPr>
              <w:spacing w:line="360" w:lineRule="auto"/>
              <w:jc w:val="center"/>
              <w:rPr>
                <w:sz w:val="24"/>
                <w:szCs w:val="24"/>
                <w:lang w:val="en-US"/>
              </w:rPr>
            </w:pPr>
            <w:r w:rsidRPr="00122B07">
              <w:rPr>
                <w:sz w:val="24"/>
                <w:szCs w:val="24"/>
                <w:lang w:val="en-US"/>
              </w:rPr>
              <w:t>0,35</w:t>
            </w:r>
          </w:p>
        </w:tc>
        <w:tc>
          <w:tcPr>
            <w:tcW w:w="1134" w:type="dxa"/>
          </w:tcPr>
          <w:p w:rsidR="00E247E0" w:rsidRPr="00122B07" w:rsidRDefault="00E247E0" w:rsidP="00122B07">
            <w:pPr>
              <w:spacing w:line="360" w:lineRule="auto"/>
              <w:jc w:val="center"/>
              <w:rPr>
                <w:sz w:val="24"/>
                <w:szCs w:val="24"/>
                <w:lang w:val="en-US"/>
              </w:rPr>
            </w:pPr>
            <w:r w:rsidRPr="00122B07">
              <w:rPr>
                <w:sz w:val="24"/>
                <w:szCs w:val="24"/>
                <w:lang w:val="en-US"/>
              </w:rPr>
              <w:t>0,51</w:t>
            </w:r>
          </w:p>
        </w:tc>
      </w:tr>
    </w:tbl>
    <w:p w:rsidR="00E247E0" w:rsidRPr="00D61FFA" w:rsidRDefault="00E247E0" w:rsidP="0083092F">
      <w:pPr>
        <w:spacing w:line="360" w:lineRule="auto"/>
        <w:ind w:firstLine="680"/>
        <w:jc w:val="both"/>
        <w:rPr>
          <w:sz w:val="16"/>
          <w:szCs w:val="16"/>
        </w:rPr>
      </w:pPr>
    </w:p>
    <w:p w:rsidR="00E247E0" w:rsidRPr="00EC135A" w:rsidRDefault="00E247E0" w:rsidP="0083092F">
      <w:pPr>
        <w:spacing w:line="360" w:lineRule="auto"/>
        <w:ind w:firstLine="680"/>
        <w:jc w:val="both"/>
        <w:rPr>
          <w:sz w:val="24"/>
          <w:szCs w:val="24"/>
        </w:rPr>
      </w:pPr>
      <w:r w:rsidRPr="00EC135A">
        <w:rPr>
          <w:sz w:val="24"/>
          <w:szCs w:val="24"/>
        </w:rPr>
        <w:t xml:space="preserve">Из таблицы </w:t>
      </w:r>
      <w:r w:rsidR="00B77F22">
        <w:rPr>
          <w:sz w:val="24"/>
          <w:szCs w:val="24"/>
        </w:rPr>
        <w:t xml:space="preserve">4.19 </w:t>
      </w:r>
      <w:r w:rsidRPr="00EC135A">
        <w:rPr>
          <w:sz w:val="24"/>
          <w:szCs w:val="24"/>
        </w:rPr>
        <w:t xml:space="preserve">следует, что полесские ландшафты (кислый, кислый глеевый класс водной миграции) характеризуются наиболее активной водной и биологической миграцией радиоизотопов: в автономных ландшафтах – за счет более слабого связывания и большего промывания легких по механическому составу почв, в подчиненных – благодаря повышенной влажности и обогащенности подвижными органическими веществами. В них повышены коэффициенты перехода радионуклидов в растительность и местные пищевые продукты (особенно грибы, ягоды, рыбу, молоко) и, соответственно, в организм человека. </w:t>
      </w:r>
    </w:p>
    <w:p w:rsidR="00E247E0" w:rsidRPr="00EC135A" w:rsidRDefault="00E247E0" w:rsidP="0083092F">
      <w:pPr>
        <w:spacing w:line="360" w:lineRule="auto"/>
        <w:ind w:firstLine="680"/>
        <w:jc w:val="both"/>
        <w:rPr>
          <w:snapToGrid w:val="0"/>
          <w:sz w:val="24"/>
          <w:szCs w:val="24"/>
        </w:rPr>
      </w:pPr>
      <w:r w:rsidRPr="00EC135A">
        <w:rPr>
          <w:sz w:val="24"/>
          <w:szCs w:val="24"/>
        </w:rPr>
        <w:t>Существенным фактором, влияющим на накопление радиоизотопов растениями является обеспеченность почв биологически важными и конкурирующими с радионуклидами стабильными изотопами калия и кальция, а также другими биогенами первог</w:t>
      </w:r>
      <w:r w:rsidR="00BC2FC1">
        <w:rPr>
          <w:sz w:val="24"/>
          <w:szCs w:val="24"/>
        </w:rPr>
        <w:t>о минимума: фосфором и азотом и др</w:t>
      </w:r>
      <w:r w:rsidRPr="00EC135A">
        <w:rPr>
          <w:sz w:val="24"/>
          <w:szCs w:val="24"/>
        </w:rPr>
        <w:t>. А поскольку для песчаных почв элювиального ряда, типичных для полесских ландшафтов, характерен общий дефицит элементов минерального питания, местной растительности генетически присуща способность к повышенной аккумуляции минеральных соединений. Таким образом, элювиальные ландшафты данной зоны в экологическом отношении наиболее опасны с точки зрения загрязнения растительности.</w:t>
      </w:r>
      <w:bookmarkStart w:id="93" w:name="OCRUncertain154"/>
      <w:r w:rsidRPr="00EC135A">
        <w:rPr>
          <w:sz w:val="24"/>
          <w:szCs w:val="24"/>
        </w:rPr>
        <w:t xml:space="preserve"> </w:t>
      </w:r>
      <w:bookmarkEnd w:id="93"/>
    </w:p>
    <w:p w:rsidR="00E247E0" w:rsidRDefault="00E247E0" w:rsidP="0083092F">
      <w:pPr>
        <w:spacing w:line="360" w:lineRule="auto"/>
        <w:ind w:firstLine="680"/>
        <w:jc w:val="both"/>
        <w:rPr>
          <w:snapToGrid w:val="0"/>
          <w:sz w:val="24"/>
          <w:szCs w:val="24"/>
        </w:rPr>
      </w:pPr>
      <w:bookmarkStart w:id="94" w:name="BITSoft"/>
      <w:bookmarkEnd w:id="94"/>
      <w:r w:rsidRPr="00EC135A">
        <w:rPr>
          <w:snapToGrid w:val="0"/>
          <w:sz w:val="24"/>
          <w:szCs w:val="24"/>
        </w:rPr>
        <w:t>Поскольку в обследованных ЛГС наблюдалось существенное различие в накопле</w:t>
      </w:r>
      <w:r w:rsidRPr="00EC135A">
        <w:rPr>
          <w:noProof/>
          <w:snapToGrid w:val="0"/>
          <w:sz w:val="24"/>
          <w:szCs w:val="24"/>
        </w:rPr>
        <w:t>ни</w:t>
      </w:r>
      <w:r w:rsidRPr="00EC135A">
        <w:rPr>
          <w:snapToGrid w:val="0"/>
          <w:sz w:val="24"/>
          <w:szCs w:val="24"/>
        </w:rPr>
        <w:t xml:space="preserve">и и миграции радионуклидов в автономных (элювиальных) и подчиненных (супераквальных) ландшафтах, целесообразным было и рассмотрение биогеохимической неоднородности </w:t>
      </w:r>
      <w:r w:rsidR="00032D02">
        <w:rPr>
          <w:snapToGrid w:val="0"/>
          <w:sz w:val="24"/>
          <w:szCs w:val="24"/>
        </w:rPr>
        <w:t xml:space="preserve">прослеженной в </w:t>
      </w:r>
      <w:r w:rsidRPr="00EC135A">
        <w:rPr>
          <w:snapToGrid w:val="0"/>
          <w:sz w:val="24"/>
          <w:szCs w:val="24"/>
        </w:rPr>
        <w:t>разных район</w:t>
      </w:r>
      <w:r w:rsidR="00032D02">
        <w:rPr>
          <w:snapToGrid w:val="0"/>
          <w:sz w:val="24"/>
          <w:szCs w:val="24"/>
        </w:rPr>
        <w:t>ах</w:t>
      </w:r>
      <w:r w:rsidRPr="00EC135A">
        <w:rPr>
          <w:snapToGrid w:val="0"/>
          <w:sz w:val="24"/>
          <w:szCs w:val="24"/>
        </w:rPr>
        <w:t xml:space="preserve"> чернобыльской зоны, на уровне ее катенарной организации. Об уровне таких различий свидетельствуют, например, данные о </w:t>
      </w:r>
      <w:r w:rsidR="00032D02">
        <w:rPr>
          <w:snapToGrid w:val="0"/>
          <w:sz w:val="24"/>
          <w:szCs w:val="24"/>
        </w:rPr>
        <w:t xml:space="preserve">различиях в </w:t>
      </w:r>
      <w:r w:rsidRPr="00EC135A">
        <w:rPr>
          <w:snapToGrid w:val="0"/>
          <w:sz w:val="24"/>
          <w:szCs w:val="24"/>
        </w:rPr>
        <w:t xml:space="preserve">накоплении </w:t>
      </w:r>
      <w:r w:rsidR="00BC2FC1">
        <w:rPr>
          <w:snapToGrid w:val="0"/>
          <w:sz w:val="24"/>
          <w:szCs w:val="24"/>
        </w:rPr>
        <w:t>РН</w:t>
      </w:r>
      <w:r w:rsidRPr="00EC135A">
        <w:rPr>
          <w:snapToGrid w:val="0"/>
          <w:sz w:val="24"/>
          <w:szCs w:val="24"/>
        </w:rPr>
        <w:t xml:space="preserve"> разными видами грибов, произрастающих в элювиальных и подчиненных (супераквальных) частях ЛГС. </w:t>
      </w:r>
      <w:r w:rsidR="00032D02">
        <w:rPr>
          <w:snapToGrid w:val="0"/>
          <w:sz w:val="24"/>
          <w:szCs w:val="24"/>
        </w:rPr>
        <w:t>(</w:t>
      </w:r>
      <w:r w:rsidR="00032D02" w:rsidRPr="00A31F4B">
        <w:rPr>
          <w:sz w:val="24"/>
          <w:szCs w:val="24"/>
        </w:rPr>
        <w:t>Таблица 4.20</w:t>
      </w:r>
      <w:r w:rsidR="00032D02">
        <w:rPr>
          <w:sz w:val="24"/>
          <w:szCs w:val="24"/>
        </w:rPr>
        <w:t>.)</w:t>
      </w:r>
    </w:p>
    <w:p w:rsidR="00BC2FC1" w:rsidRPr="00EC135A" w:rsidRDefault="00BC2FC1" w:rsidP="0083092F">
      <w:pPr>
        <w:spacing w:line="360" w:lineRule="auto"/>
        <w:ind w:firstLine="680"/>
        <w:jc w:val="both"/>
        <w:rPr>
          <w:snapToGrid w:val="0"/>
          <w:sz w:val="24"/>
          <w:szCs w:val="24"/>
        </w:rPr>
      </w:pPr>
    </w:p>
    <w:p w:rsidR="00E247E0" w:rsidRDefault="00E247E0" w:rsidP="00032D02">
      <w:pPr>
        <w:spacing w:line="360" w:lineRule="auto"/>
        <w:jc w:val="both"/>
        <w:rPr>
          <w:sz w:val="24"/>
          <w:szCs w:val="24"/>
        </w:rPr>
      </w:pPr>
      <w:r w:rsidRPr="00A31F4B">
        <w:rPr>
          <w:sz w:val="24"/>
          <w:szCs w:val="24"/>
        </w:rPr>
        <w:t xml:space="preserve">Таблица </w:t>
      </w:r>
      <w:r w:rsidR="00A31F4B" w:rsidRPr="00A31F4B">
        <w:rPr>
          <w:sz w:val="24"/>
          <w:szCs w:val="24"/>
        </w:rPr>
        <w:t>4.20</w:t>
      </w:r>
      <w:r w:rsidR="00837C86">
        <w:rPr>
          <w:sz w:val="24"/>
          <w:szCs w:val="24"/>
        </w:rPr>
        <w:t>.</w:t>
      </w:r>
      <w:r w:rsidR="00A31F4B" w:rsidRPr="00A31F4B">
        <w:rPr>
          <w:sz w:val="24"/>
          <w:szCs w:val="24"/>
        </w:rPr>
        <w:t xml:space="preserve"> </w:t>
      </w:r>
      <w:r w:rsidRPr="00A31F4B">
        <w:rPr>
          <w:sz w:val="24"/>
          <w:szCs w:val="24"/>
        </w:rPr>
        <w:t xml:space="preserve">Накопление </w:t>
      </w:r>
      <w:r w:rsidR="002B70D7" w:rsidRPr="002B70D7">
        <w:rPr>
          <w:sz w:val="24"/>
          <w:szCs w:val="24"/>
          <w:vertAlign w:val="superscript"/>
        </w:rPr>
        <w:t>137</w:t>
      </w:r>
      <w:r w:rsidR="002B70D7">
        <w:rPr>
          <w:sz w:val="24"/>
          <w:szCs w:val="24"/>
          <w:lang w:val="en-US"/>
        </w:rPr>
        <w:t>Cs</w:t>
      </w:r>
      <w:r w:rsidR="002B70D7" w:rsidRPr="002B70D7">
        <w:rPr>
          <w:sz w:val="24"/>
          <w:szCs w:val="24"/>
        </w:rPr>
        <w:t xml:space="preserve"> </w:t>
      </w:r>
      <w:r w:rsidR="002B70D7">
        <w:rPr>
          <w:sz w:val="24"/>
          <w:szCs w:val="24"/>
          <w:vertAlign w:val="superscript"/>
        </w:rPr>
        <w:t xml:space="preserve"> </w:t>
      </w:r>
      <w:r w:rsidR="00A31F4B" w:rsidRPr="002B70D7">
        <w:rPr>
          <w:sz w:val="24"/>
          <w:szCs w:val="24"/>
        </w:rPr>
        <w:t>грибами</w:t>
      </w:r>
      <w:r w:rsidR="00A31F4B">
        <w:rPr>
          <w:sz w:val="24"/>
          <w:szCs w:val="24"/>
        </w:rPr>
        <w:t xml:space="preserve"> </w:t>
      </w:r>
      <w:r w:rsidRPr="00A31F4B">
        <w:rPr>
          <w:sz w:val="24"/>
          <w:szCs w:val="24"/>
        </w:rPr>
        <w:t>в автономных и подчиненных ландшафтах чернобыльской зоны</w:t>
      </w:r>
      <w:r w:rsidR="003925D2">
        <w:rPr>
          <w:sz w:val="24"/>
          <w:szCs w:val="24"/>
        </w:rPr>
        <w:t xml:space="preserve"> (</w:t>
      </w:r>
      <w:r w:rsidR="00306CFD">
        <w:rPr>
          <w:sz w:val="24"/>
          <w:szCs w:val="24"/>
        </w:rPr>
        <w:t xml:space="preserve">Ф.А. Тихомиров и др., 1990; </w:t>
      </w:r>
      <w:r w:rsidR="00BC2FC1">
        <w:rPr>
          <w:sz w:val="24"/>
          <w:szCs w:val="24"/>
        </w:rPr>
        <w:t>О.Б.</w:t>
      </w:r>
      <w:r w:rsidR="00B77F22">
        <w:rPr>
          <w:sz w:val="24"/>
          <w:szCs w:val="24"/>
        </w:rPr>
        <w:t xml:space="preserve"> </w:t>
      </w:r>
      <w:r w:rsidR="003925D2">
        <w:rPr>
          <w:sz w:val="24"/>
          <w:szCs w:val="24"/>
        </w:rPr>
        <w:t>Цветнова</w:t>
      </w:r>
      <w:r w:rsidR="00306CFD">
        <w:rPr>
          <w:sz w:val="24"/>
          <w:szCs w:val="24"/>
        </w:rPr>
        <w:t xml:space="preserve"> и др.</w:t>
      </w:r>
      <w:r w:rsidR="00BC2FC1">
        <w:rPr>
          <w:sz w:val="24"/>
          <w:szCs w:val="24"/>
        </w:rPr>
        <w:t>,</w:t>
      </w:r>
      <w:r w:rsidR="003925D2">
        <w:rPr>
          <w:sz w:val="24"/>
          <w:szCs w:val="24"/>
        </w:rPr>
        <w:t xml:space="preserve"> 1991)</w:t>
      </w:r>
    </w:p>
    <w:p w:rsidR="00032D02" w:rsidRPr="00A31F4B" w:rsidRDefault="00032D02" w:rsidP="00032D02">
      <w:pPr>
        <w:spacing w:line="360" w:lineRule="auto"/>
        <w:jc w:val="both"/>
        <w:rPr>
          <w:sz w:val="24"/>
          <w:szCs w:val="24"/>
        </w:rPr>
      </w:pPr>
    </w:p>
    <w:tbl>
      <w:tblPr>
        <w:tblW w:w="9641" w:type="dxa"/>
        <w:tblInd w:w="5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802"/>
        <w:gridCol w:w="3437"/>
        <w:gridCol w:w="3402"/>
      </w:tblGrid>
      <w:tr w:rsidR="00E247E0" w:rsidRPr="00EC135A" w:rsidTr="002D0437">
        <w:trPr>
          <w:trHeight w:val="359"/>
        </w:trPr>
        <w:tc>
          <w:tcPr>
            <w:tcW w:w="28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Вид</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Элювиальный ландшафт</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Аккумулятивный ландшафт</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Опенок настоящий</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0,8</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15,8</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Дождевик жемчужный</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0,9</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2,4</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Мухомор красный</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1,7</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28,9</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Зонтик пестрый</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2,5</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2,6</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Белый гриб</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3,1</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20,9</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Говорушка</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4,7</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114,8</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Свинушка тонкая</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9,2</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168,6</w:t>
            </w:r>
          </w:p>
        </w:tc>
      </w:tr>
      <w:tr w:rsidR="00E247E0" w:rsidRPr="00EC135A" w:rsidTr="002D0437">
        <w:tc>
          <w:tcPr>
            <w:tcW w:w="2802" w:type="dxa"/>
            <w:vAlign w:val="center"/>
          </w:tcPr>
          <w:p w:rsidR="00E247E0" w:rsidRPr="00EC135A" w:rsidRDefault="00E247E0" w:rsidP="0083092F">
            <w:pPr>
              <w:spacing w:line="360" w:lineRule="auto"/>
              <w:rPr>
                <w:sz w:val="24"/>
                <w:szCs w:val="24"/>
                <w:lang w:val="en-US"/>
              </w:rPr>
            </w:pPr>
            <w:r w:rsidRPr="00EC135A">
              <w:rPr>
                <w:sz w:val="24"/>
                <w:szCs w:val="24"/>
                <w:lang w:val="en-US"/>
              </w:rPr>
              <w:t>Волнушка розовая</w:t>
            </w:r>
          </w:p>
        </w:tc>
        <w:tc>
          <w:tcPr>
            <w:tcW w:w="3437"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22,9</w:t>
            </w:r>
          </w:p>
        </w:tc>
        <w:tc>
          <w:tcPr>
            <w:tcW w:w="3402" w:type="dxa"/>
            <w:vAlign w:val="center"/>
          </w:tcPr>
          <w:p w:rsidR="00E247E0" w:rsidRPr="00EC135A" w:rsidRDefault="00E247E0" w:rsidP="0083092F">
            <w:pPr>
              <w:spacing w:line="360" w:lineRule="auto"/>
              <w:jc w:val="center"/>
              <w:rPr>
                <w:sz w:val="24"/>
                <w:szCs w:val="24"/>
                <w:lang w:val="en-US"/>
              </w:rPr>
            </w:pPr>
            <w:r w:rsidRPr="00EC135A">
              <w:rPr>
                <w:sz w:val="24"/>
                <w:szCs w:val="24"/>
                <w:lang w:val="en-US"/>
              </w:rPr>
              <w:t>245,8</w:t>
            </w:r>
          </w:p>
        </w:tc>
      </w:tr>
    </w:tbl>
    <w:p w:rsidR="00306CFD" w:rsidRDefault="00306CFD" w:rsidP="0083092F">
      <w:pPr>
        <w:spacing w:line="360" w:lineRule="auto"/>
        <w:ind w:firstLine="284"/>
        <w:jc w:val="both"/>
        <w:rPr>
          <w:snapToGrid w:val="0"/>
          <w:sz w:val="24"/>
          <w:szCs w:val="24"/>
        </w:rPr>
      </w:pPr>
    </w:p>
    <w:p w:rsidR="00B77F22" w:rsidRDefault="00306CFD" w:rsidP="0083092F">
      <w:pPr>
        <w:spacing w:line="360" w:lineRule="auto"/>
        <w:ind w:firstLine="284"/>
        <w:jc w:val="both"/>
        <w:rPr>
          <w:snapToGrid w:val="0"/>
          <w:sz w:val="24"/>
          <w:szCs w:val="24"/>
        </w:rPr>
      </w:pPr>
      <w:r>
        <w:rPr>
          <w:snapToGrid w:val="0"/>
          <w:sz w:val="24"/>
          <w:szCs w:val="24"/>
        </w:rPr>
        <w:t>Наши исследования были начаты в 1986</w:t>
      </w:r>
      <w:r w:rsidR="00E247E0" w:rsidRPr="00EC135A">
        <w:rPr>
          <w:snapToGrid w:val="0"/>
          <w:sz w:val="24"/>
          <w:szCs w:val="24"/>
        </w:rPr>
        <w:t xml:space="preserve"> г</w:t>
      </w:r>
      <w:r>
        <w:rPr>
          <w:snapToGrid w:val="0"/>
          <w:sz w:val="24"/>
          <w:szCs w:val="24"/>
        </w:rPr>
        <w:t>., когда требовлаось оценить уровни загрязнения местности по методике Госкомгидромета, а с 1987 г. они</w:t>
      </w:r>
      <w:r w:rsidR="00E247E0" w:rsidRPr="00EC135A">
        <w:rPr>
          <w:snapToGrid w:val="0"/>
          <w:sz w:val="24"/>
          <w:szCs w:val="24"/>
        </w:rPr>
        <w:t xml:space="preserve"> проводились путем выбора репрезентативных полигонов, в пределах которых осуществлялся комплекс исследований, охватывающих специфику поведения РН в почвах водах и местной растительности. При этом особое внимание уделялось проблеме трансформации пространственной структуры первичного поля загрязнения, осуществляемой за счет латеральной и вертикальной миграции выпавших радиоизотопов</w:t>
      </w:r>
      <w:r w:rsidR="0026158A">
        <w:rPr>
          <w:snapToGrid w:val="0"/>
          <w:sz w:val="24"/>
          <w:szCs w:val="24"/>
        </w:rPr>
        <w:t xml:space="preserve"> (рисунок 4.41)</w:t>
      </w:r>
      <w:r w:rsidR="00E247E0" w:rsidRPr="00EC135A">
        <w:rPr>
          <w:snapToGrid w:val="0"/>
          <w:sz w:val="24"/>
          <w:szCs w:val="24"/>
        </w:rPr>
        <w:t xml:space="preserve">. </w:t>
      </w:r>
    </w:p>
    <w:p w:rsidR="00E247E0" w:rsidRDefault="00B77F22" w:rsidP="0083092F">
      <w:pPr>
        <w:spacing w:line="360" w:lineRule="auto"/>
        <w:ind w:firstLine="284"/>
        <w:jc w:val="both"/>
        <w:rPr>
          <w:snapToGrid w:val="0"/>
          <w:sz w:val="24"/>
          <w:szCs w:val="24"/>
        </w:rPr>
      </w:pPr>
      <w:r w:rsidRPr="00B77F22">
        <w:rPr>
          <w:snapToGrid w:val="0"/>
          <w:sz w:val="24"/>
          <w:szCs w:val="24"/>
        </w:rPr>
        <w:t>Такие исследования были необходимы для уточнения основных аспектов эколого-геохимического районирования загрязненных территорий, которое должно осуществляться не только исходя из валового содержания того или иного изотопа, а на основе объективной оценки уровня риска заболеваемости, возникающей от внешнего и внутреннего (через пищевые цепи) облучения организма, как результат вовлечения радионуклидов в биогеохимические циклы.</w:t>
      </w:r>
    </w:p>
    <w:p w:rsidR="0026158A" w:rsidRDefault="0026158A" w:rsidP="0026158A">
      <w:pPr>
        <w:spacing w:line="360" w:lineRule="auto"/>
        <w:ind w:firstLine="284"/>
        <w:jc w:val="both"/>
        <w:rPr>
          <w:snapToGrid w:val="0"/>
          <w:sz w:val="24"/>
          <w:szCs w:val="24"/>
        </w:rPr>
      </w:pPr>
      <w:r w:rsidRPr="0026158A">
        <w:rPr>
          <w:snapToGrid w:val="0"/>
          <w:sz w:val="24"/>
          <w:szCs w:val="24"/>
        </w:rPr>
        <w:t>В рамках сезона 1987 г. был сформирован кольцевой маршрут, охватывающий все разнообразие ландшафтных условий зоны загрязнения и насчитывающий 10 отдельных полигонов, рассматриваемых нами в качестве участков детализации, в пределах которых исследовалось варьирование мощности дозы, изучалось содержание радионуклидов в отдельных почвенных горизонтах, поведение РН в системе геохимически сопряженных элементарных ландшафтов (ЛГС) разного вида и класса водной миграции, их содержание в типичной растительности, местных продуктах питания и т.п. (рисунок 4.41 Б).</w:t>
      </w:r>
    </w:p>
    <w:p w:rsidR="00032D02" w:rsidRPr="0026158A" w:rsidRDefault="00032D02" w:rsidP="0026158A">
      <w:pPr>
        <w:spacing w:line="360" w:lineRule="auto"/>
        <w:ind w:firstLine="284"/>
        <w:jc w:val="both"/>
        <w:rPr>
          <w:snapToGrid w:val="0"/>
          <w:sz w:val="24"/>
          <w:szCs w:val="24"/>
        </w:rPr>
      </w:pPr>
      <w:r>
        <w:rPr>
          <w:noProof/>
          <w:sz w:val="24"/>
          <w:szCs w:val="24"/>
        </w:rPr>
        <w:drawing>
          <wp:anchor distT="0" distB="0" distL="114300" distR="114300" simplePos="0" relativeHeight="251699200" behindDoc="0" locked="0" layoutInCell="1" allowOverlap="1" wp14:anchorId="347A1C5B" wp14:editId="4B9EA65A">
            <wp:simplePos x="0" y="0"/>
            <wp:positionH relativeFrom="column">
              <wp:align>left</wp:align>
            </wp:positionH>
            <wp:positionV relativeFrom="paragraph">
              <wp:posOffset>122555</wp:posOffset>
            </wp:positionV>
            <wp:extent cx="3111500" cy="2797175"/>
            <wp:effectExtent l="0" t="0" r="0" b="0"/>
            <wp:wrapSquare wrapText="bothSides"/>
            <wp:docPr id="20" name="Рисунок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Чернобыль1986_маршрут.png"/>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3114675" cy="2800475"/>
                    </a:xfrm>
                    <a:prstGeom prst="rect">
                      <a:avLst/>
                    </a:prstGeom>
                  </pic:spPr>
                </pic:pic>
              </a:graphicData>
            </a:graphic>
            <wp14:sizeRelH relativeFrom="margin">
              <wp14:pctWidth>0</wp14:pctWidth>
            </wp14:sizeRelH>
            <wp14:sizeRelV relativeFrom="margin">
              <wp14:pctHeight>0</wp14:pctHeight>
            </wp14:sizeRelV>
          </wp:anchor>
        </w:drawing>
      </w:r>
      <w:r>
        <w:rPr>
          <w:noProof/>
          <w:sz w:val="24"/>
          <w:szCs w:val="24"/>
        </w:rPr>
        <w:drawing>
          <wp:anchor distT="0" distB="0" distL="114300" distR="114300" simplePos="0" relativeHeight="251698176" behindDoc="0" locked="0" layoutInCell="1" allowOverlap="1" wp14:anchorId="13121206" wp14:editId="374A3258">
            <wp:simplePos x="0" y="0"/>
            <wp:positionH relativeFrom="column">
              <wp:posOffset>3346450</wp:posOffset>
            </wp:positionH>
            <wp:positionV relativeFrom="paragraph">
              <wp:posOffset>382270</wp:posOffset>
            </wp:positionV>
            <wp:extent cx="2947670" cy="2824480"/>
            <wp:effectExtent l="0" t="0" r="0" b="0"/>
            <wp:wrapSquare wrapText="bothSides"/>
            <wp:docPr id="18" name="Рисунок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Чернобыль1987_маршрут.png"/>
                    <pic:cNvPicPr/>
                  </pic:nvPicPr>
                  <pic:blipFill>
                    <a:blip r:embed="rId126">
                      <a:extLst>
                        <a:ext uri="{28A0092B-C50C-407E-A947-70E740481C1C}">
                          <a14:useLocalDpi xmlns:a14="http://schemas.microsoft.com/office/drawing/2010/main" val="0"/>
                        </a:ext>
                      </a:extLst>
                    </a:blip>
                    <a:stretch>
                      <a:fillRect/>
                    </a:stretch>
                  </pic:blipFill>
                  <pic:spPr>
                    <a:xfrm>
                      <a:off x="0" y="0"/>
                      <a:ext cx="2947670" cy="2824480"/>
                    </a:xfrm>
                    <a:prstGeom prst="rect">
                      <a:avLst/>
                    </a:prstGeom>
                  </pic:spPr>
                </pic:pic>
              </a:graphicData>
            </a:graphic>
            <wp14:sizeRelH relativeFrom="margin">
              <wp14:pctWidth>0</wp14:pctWidth>
            </wp14:sizeRelH>
            <wp14:sizeRelV relativeFrom="margin">
              <wp14:pctHeight>0</wp14:pctHeight>
            </wp14:sizeRelV>
          </wp:anchor>
        </w:drawing>
      </w:r>
    </w:p>
    <w:p w:rsidR="0026158A" w:rsidRPr="002D0437" w:rsidRDefault="0026158A" w:rsidP="001161C4">
      <w:pPr>
        <w:tabs>
          <w:tab w:val="left" w:pos="567"/>
        </w:tabs>
        <w:spacing w:line="360" w:lineRule="auto"/>
        <w:jc w:val="center"/>
        <w:rPr>
          <w:sz w:val="36"/>
          <w:szCs w:val="36"/>
        </w:rPr>
      </w:pPr>
    </w:p>
    <w:p w:rsidR="0026158A" w:rsidRDefault="00837C86" w:rsidP="002D0437">
      <w:pPr>
        <w:tabs>
          <w:tab w:val="left" w:pos="567"/>
        </w:tabs>
        <w:spacing w:line="360" w:lineRule="auto"/>
        <w:rPr>
          <w:sz w:val="24"/>
          <w:szCs w:val="24"/>
        </w:rPr>
      </w:pPr>
      <w:r>
        <w:rPr>
          <w:noProof/>
          <w:sz w:val="24"/>
          <w:szCs w:val="24"/>
        </w:rPr>
        <w:tab/>
      </w:r>
      <w:r>
        <w:rPr>
          <w:noProof/>
          <w:sz w:val="24"/>
          <w:szCs w:val="24"/>
        </w:rPr>
        <w:tab/>
      </w:r>
      <w:r>
        <w:rPr>
          <w:noProof/>
          <w:sz w:val="24"/>
          <w:szCs w:val="24"/>
        </w:rPr>
        <w:tab/>
      </w:r>
      <w:r>
        <w:rPr>
          <w:noProof/>
          <w:sz w:val="24"/>
          <w:szCs w:val="24"/>
        </w:rPr>
        <w:tab/>
        <w:t>А</w:t>
      </w:r>
      <w:r>
        <w:rPr>
          <w:noProof/>
          <w:sz w:val="24"/>
          <w:szCs w:val="24"/>
        </w:rPr>
        <w:tab/>
      </w:r>
      <w:r>
        <w:rPr>
          <w:noProof/>
          <w:sz w:val="24"/>
          <w:szCs w:val="24"/>
        </w:rPr>
        <w:tab/>
      </w:r>
      <w:r>
        <w:rPr>
          <w:noProof/>
          <w:sz w:val="24"/>
          <w:szCs w:val="24"/>
        </w:rPr>
        <w:tab/>
      </w:r>
      <w:r>
        <w:rPr>
          <w:noProof/>
          <w:sz w:val="24"/>
          <w:szCs w:val="24"/>
        </w:rPr>
        <w:tab/>
      </w:r>
      <w:r w:rsidR="002D0437">
        <w:rPr>
          <w:noProof/>
          <w:sz w:val="24"/>
          <w:szCs w:val="24"/>
        </w:rPr>
        <w:tab/>
      </w:r>
      <w:r w:rsidR="002D0437">
        <w:rPr>
          <w:noProof/>
          <w:sz w:val="24"/>
          <w:szCs w:val="24"/>
        </w:rPr>
        <w:tab/>
      </w:r>
      <w:r w:rsidR="002D0437">
        <w:rPr>
          <w:noProof/>
          <w:sz w:val="24"/>
          <w:szCs w:val="24"/>
        </w:rPr>
        <w:tab/>
      </w:r>
      <w:r w:rsidR="0026158A">
        <w:rPr>
          <w:noProof/>
          <w:sz w:val="24"/>
          <w:szCs w:val="24"/>
        </w:rPr>
        <w:tab/>
        <w:t>Б</w:t>
      </w:r>
    </w:p>
    <w:p w:rsidR="00E247E0" w:rsidRDefault="001161C4" w:rsidP="001161C4">
      <w:pPr>
        <w:tabs>
          <w:tab w:val="left" w:pos="567"/>
        </w:tabs>
        <w:spacing w:line="360" w:lineRule="auto"/>
        <w:jc w:val="center"/>
        <w:rPr>
          <w:noProof/>
          <w:sz w:val="24"/>
          <w:szCs w:val="24"/>
        </w:rPr>
      </w:pPr>
      <w:r w:rsidRPr="00514570">
        <w:rPr>
          <w:sz w:val="24"/>
          <w:szCs w:val="24"/>
        </w:rPr>
        <w:t>Рисунок 4.</w:t>
      </w:r>
      <w:r>
        <w:rPr>
          <w:sz w:val="24"/>
          <w:szCs w:val="24"/>
        </w:rPr>
        <w:t>41</w:t>
      </w:r>
      <w:r w:rsidR="00E247E0" w:rsidRPr="00EC135A">
        <w:rPr>
          <w:noProof/>
        </w:rPr>
        <w:t xml:space="preserve">. </w:t>
      </w:r>
      <w:r w:rsidR="00E247E0" w:rsidRPr="001161C4">
        <w:rPr>
          <w:noProof/>
          <w:sz w:val="24"/>
          <w:szCs w:val="24"/>
        </w:rPr>
        <w:t>Карта района изучения с указани</w:t>
      </w:r>
      <w:r w:rsidR="005D7866">
        <w:rPr>
          <w:noProof/>
          <w:sz w:val="24"/>
          <w:szCs w:val="24"/>
        </w:rPr>
        <w:t xml:space="preserve">ем </w:t>
      </w:r>
      <w:r w:rsidR="00E301EB">
        <w:rPr>
          <w:noProof/>
          <w:sz w:val="24"/>
          <w:szCs w:val="24"/>
        </w:rPr>
        <w:t>маршрута и результатов измерения мощности дозы гамма-излучения в</w:t>
      </w:r>
      <w:r w:rsidR="005D7866">
        <w:rPr>
          <w:noProof/>
          <w:sz w:val="24"/>
          <w:szCs w:val="24"/>
        </w:rPr>
        <w:t xml:space="preserve"> 198</w:t>
      </w:r>
      <w:r w:rsidR="00886C8C">
        <w:rPr>
          <w:noProof/>
          <w:sz w:val="24"/>
          <w:szCs w:val="24"/>
        </w:rPr>
        <w:t>6</w:t>
      </w:r>
      <w:r w:rsidR="00E301EB">
        <w:rPr>
          <w:noProof/>
          <w:sz w:val="24"/>
          <w:szCs w:val="24"/>
        </w:rPr>
        <w:t xml:space="preserve"> г.</w:t>
      </w:r>
      <w:r w:rsidR="00886C8C">
        <w:rPr>
          <w:noProof/>
          <w:sz w:val="24"/>
          <w:szCs w:val="24"/>
        </w:rPr>
        <w:t xml:space="preserve"> (А) и 1987 </w:t>
      </w:r>
      <w:r w:rsidR="00E301EB">
        <w:rPr>
          <w:noProof/>
          <w:sz w:val="24"/>
          <w:szCs w:val="24"/>
        </w:rPr>
        <w:t xml:space="preserve">г. </w:t>
      </w:r>
      <w:r w:rsidR="00886C8C">
        <w:rPr>
          <w:noProof/>
          <w:sz w:val="24"/>
          <w:szCs w:val="24"/>
        </w:rPr>
        <w:t xml:space="preserve">(Б) </w:t>
      </w:r>
      <w:r w:rsidR="00E247E0" w:rsidRPr="001161C4">
        <w:rPr>
          <w:noProof/>
          <w:sz w:val="24"/>
          <w:szCs w:val="24"/>
        </w:rPr>
        <w:t>в ключевых точках п</w:t>
      </w:r>
      <w:r w:rsidR="00886C8C">
        <w:rPr>
          <w:noProof/>
          <w:sz w:val="24"/>
          <w:szCs w:val="24"/>
        </w:rPr>
        <w:t>о</w:t>
      </w:r>
      <w:r w:rsidR="00E301EB">
        <w:rPr>
          <w:noProof/>
          <w:sz w:val="24"/>
          <w:szCs w:val="24"/>
        </w:rPr>
        <w:t>лигонов</w:t>
      </w:r>
    </w:p>
    <w:p w:rsidR="00837C86" w:rsidRPr="001161C4" w:rsidRDefault="00837C86" w:rsidP="001161C4">
      <w:pPr>
        <w:tabs>
          <w:tab w:val="left" w:pos="567"/>
        </w:tabs>
        <w:spacing w:line="360" w:lineRule="auto"/>
        <w:jc w:val="center"/>
        <w:rPr>
          <w:bCs/>
          <w:sz w:val="24"/>
          <w:szCs w:val="24"/>
          <w:lang w:bidi="en-US"/>
        </w:rPr>
      </w:pPr>
    </w:p>
    <w:p w:rsidR="00E247E0" w:rsidRPr="00EC135A" w:rsidRDefault="00E247E0" w:rsidP="0083092F">
      <w:pPr>
        <w:spacing w:line="360" w:lineRule="auto"/>
        <w:ind w:firstLine="680"/>
        <w:jc w:val="both"/>
        <w:rPr>
          <w:bCs/>
          <w:sz w:val="24"/>
          <w:szCs w:val="24"/>
          <w:lang w:bidi="en-US"/>
        </w:rPr>
      </w:pPr>
      <w:r w:rsidRPr="00EC135A">
        <w:rPr>
          <w:bCs/>
          <w:sz w:val="24"/>
          <w:szCs w:val="24"/>
          <w:lang w:bidi="en-US"/>
        </w:rPr>
        <w:t>В ходе работ в Черниговской области в украинском секторе загрязнения были обследованы автономные и подчиненные ландшафты в районе д. Стахорщина (К57-58) и г. Брусилова (К60-62), в районе Овруча-Словечно (три участка детализации, К76-82</w:t>
      </w:r>
      <w:r w:rsidR="00D12450">
        <w:rPr>
          <w:bCs/>
          <w:sz w:val="24"/>
          <w:szCs w:val="24"/>
          <w:lang w:bidi="en-US"/>
        </w:rPr>
        <w:t>, рисунок 4.42 А</w:t>
      </w:r>
      <w:r w:rsidRPr="00EC135A">
        <w:rPr>
          <w:bCs/>
          <w:sz w:val="24"/>
          <w:szCs w:val="24"/>
          <w:lang w:bidi="en-US"/>
        </w:rPr>
        <w:t>).</w:t>
      </w:r>
    </w:p>
    <w:p w:rsidR="00E247E0" w:rsidRDefault="00E247E0" w:rsidP="0083092F">
      <w:pPr>
        <w:spacing w:line="360" w:lineRule="auto"/>
        <w:ind w:firstLine="680"/>
        <w:jc w:val="both"/>
        <w:rPr>
          <w:bCs/>
          <w:sz w:val="24"/>
          <w:szCs w:val="24"/>
          <w:lang w:bidi="en-US"/>
        </w:rPr>
      </w:pPr>
      <w:r w:rsidRPr="00EC135A">
        <w:rPr>
          <w:bCs/>
          <w:sz w:val="24"/>
          <w:szCs w:val="24"/>
          <w:lang w:bidi="en-US"/>
        </w:rPr>
        <w:t>В пределах участков осуществлялось полевое измерение МЭД (мощности экспозиционной дозы) на высоте 1 м (I) и на поверхности почвы (II), что позволило достоверно установить наличие закономерной пространственной упорядоченности величины наблюдаемой в зависимости от положения точки обследования в рельефе и характера хозяйственного использования территории. Так благодаря тому, что в 1987 году основная часть активности оставалась в лесных подстилках, мощность дозы, отслеженной в элювиальных ландшафтах одного полигона, всегда падала в ряду: лес – луг – агроценоз</w:t>
      </w:r>
      <w:r w:rsidR="00D12450">
        <w:rPr>
          <w:bCs/>
          <w:sz w:val="24"/>
          <w:szCs w:val="24"/>
          <w:lang w:bidi="en-US"/>
        </w:rPr>
        <w:t xml:space="preserve"> (рисунок 4.42).</w:t>
      </w:r>
    </w:p>
    <w:p w:rsidR="00D12450" w:rsidRDefault="00FD30F7" w:rsidP="002D0437">
      <w:pPr>
        <w:spacing w:line="360" w:lineRule="auto"/>
        <w:jc w:val="both"/>
        <w:rPr>
          <w:spacing w:val="-6"/>
          <w:sz w:val="24"/>
          <w:szCs w:val="24"/>
        </w:rPr>
      </w:pPr>
      <w:r>
        <w:rPr>
          <w:noProof/>
          <w:sz w:val="24"/>
          <w:szCs w:val="24"/>
        </w:rPr>
        <w:drawing>
          <wp:anchor distT="0" distB="0" distL="114300" distR="114300" simplePos="0" relativeHeight="251668480" behindDoc="1" locked="0" layoutInCell="1" allowOverlap="1" wp14:anchorId="42F1F934" wp14:editId="57F218D4">
            <wp:simplePos x="0" y="0"/>
            <wp:positionH relativeFrom="column">
              <wp:posOffset>3674110</wp:posOffset>
            </wp:positionH>
            <wp:positionV relativeFrom="paragraph">
              <wp:posOffset>28575</wp:posOffset>
            </wp:positionV>
            <wp:extent cx="2456180" cy="1446530"/>
            <wp:effectExtent l="0" t="0" r="0" b="0"/>
            <wp:wrapTight wrapText="bothSides">
              <wp:wrapPolygon edited="0">
                <wp:start x="0" y="0"/>
                <wp:lineTo x="0" y="21335"/>
                <wp:lineTo x="21444" y="21335"/>
                <wp:lineTo x="21444" y="0"/>
                <wp:lineTo x="0" y="0"/>
              </wp:wrapPolygon>
            </wp:wrapTight>
            <wp:docPr id="582" name="Рисунок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5"/>
                    <pic:cNvPicPr>
                      <a:picLocks noChangeAspect="1" noChangeArrowheads="1"/>
                    </pic:cNvPicPr>
                  </pic:nvPicPr>
                  <pic:blipFill>
                    <a:blip r:embed="rId127" cstate="print">
                      <a:extLst>
                        <a:ext uri="{28A0092B-C50C-407E-A947-70E740481C1C}">
                          <a14:useLocalDpi xmlns:a14="http://schemas.microsoft.com/office/drawing/2010/main" val="0"/>
                        </a:ext>
                      </a:extLst>
                    </a:blip>
                    <a:srcRect/>
                    <a:stretch>
                      <a:fillRect/>
                    </a:stretch>
                  </pic:blipFill>
                  <pic:spPr bwMode="auto">
                    <a:xfrm>
                      <a:off x="0" y="0"/>
                      <a:ext cx="2456180" cy="1446530"/>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r>
        <w:rPr>
          <w:noProof/>
          <w:sz w:val="24"/>
          <w:szCs w:val="24"/>
        </w:rPr>
        <w:drawing>
          <wp:anchor distT="0" distB="0" distL="114300" distR="114300" simplePos="0" relativeHeight="251667456" behindDoc="1" locked="0" layoutInCell="1" allowOverlap="1" wp14:anchorId="1EE9A8C0" wp14:editId="04FB978F">
            <wp:simplePos x="0" y="0"/>
            <wp:positionH relativeFrom="column">
              <wp:posOffset>269240</wp:posOffset>
            </wp:positionH>
            <wp:positionV relativeFrom="paragraph">
              <wp:posOffset>-46355</wp:posOffset>
            </wp:positionV>
            <wp:extent cx="2613025" cy="1405255"/>
            <wp:effectExtent l="0" t="0" r="0" b="0"/>
            <wp:wrapTight wrapText="bothSides">
              <wp:wrapPolygon edited="0">
                <wp:start x="0" y="0"/>
                <wp:lineTo x="0" y="21376"/>
                <wp:lineTo x="21416" y="21376"/>
                <wp:lineTo x="21416" y="0"/>
                <wp:lineTo x="0" y="0"/>
              </wp:wrapPolygon>
            </wp:wrapTight>
            <wp:docPr id="603" name="Рисунок 6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6"/>
                    <pic:cNvPicPr>
                      <a:picLocks noChangeAspect="1" noChangeArrowheads="1"/>
                    </pic:cNvPicPr>
                  </pic:nvPicPr>
                  <pic:blipFill>
                    <a:blip r:embed="rId128" cstate="print">
                      <a:extLst>
                        <a:ext uri="{28A0092B-C50C-407E-A947-70E740481C1C}">
                          <a14:useLocalDpi xmlns:a14="http://schemas.microsoft.com/office/drawing/2010/main" val="0"/>
                        </a:ext>
                      </a:extLst>
                    </a:blip>
                    <a:srcRect/>
                    <a:stretch>
                      <a:fillRect/>
                    </a:stretch>
                  </pic:blipFill>
                  <pic:spPr bwMode="auto">
                    <a:xfrm>
                      <a:off x="0" y="0"/>
                      <a:ext cx="2613025" cy="1405255"/>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p>
    <w:p w:rsidR="00D12450" w:rsidRDefault="00D12450" w:rsidP="001161C4">
      <w:pPr>
        <w:spacing w:line="360" w:lineRule="auto"/>
        <w:ind w:left="-142" w:right="-143"/>
        <w:jc w:val="center"/>
        <w:rPr>
          <w:spacing w:val="-6"/>
          <w:sz w:val="24"/>
          <w:szCs w:val="24"/>
        </w:rPr>
      </w:pPr>
    </w:p>
    <w:p w:rsidR="00D12450" w:rsidRDefault="00D12450" w:rsidP="001161C4">
      <w:pPr>
        <w:spacing w:line="360" w:lineRule="auto"/>
        <w:ind w:left="-142" w:right="-143"/>
        <w:jc w:val="center"/>
        <w:rPr>
          <w:spacing w:val="-6"/>
          <w:sz w:val="24"/>
          <w:szCs w:val="24"/>
        </w:rPr>
      </w:pPr>
    </w:p>
    <w:p w:rsidR="00122B07" w:rsidRDefault="00122B07" w:rsidP="00D12450">
      <w:pPr>
        <w:spacing w:line="360" w:lineRule="auto"/>
        <w:ind w:left="-142" w:right="-143"/>
        <w:rPr>
          <w:spacing w:val="-6"/>
          <w:sz w:val="24"/>
          <w:szCs w:val="24"/>
        </w:rPr>
      </w:pPr>
    </w:p>
    <w:p w:rsidR="00D12450" w:rsidRDefault="00D12450" w:rsidP="00D12450">
      <w:pPr>
        <w:spacing w:line="360" w:lineRule="auto"/>
        <w:ind w:left="-142" w:right="-143"/>
        <w:rPr>
          <w:spacing w:val="-6"/>
          <w:sz w:val="24"/>
          <w:szCs w:val="24"/>
        </w:rPr>
      </w:pPr>
      <w:r>
        <w:rPr>
          <w:spacing w:val="-6"/>
          <w:sz w:val="24"/>
          <w:szCs w:val="24"/>
        </w:rPr>
        <w:tab/>
      </w:r>
      <w:r>
        <w:rPr>
          <w:spacing w:val="-6"/>
          <w:sz w:val="24"/>
          <w:szCs w:val="24"/>
        </w:rPr>
        <w:tab/>
      </w:r>
      <w:r>
        <w:rPr>
          <w:spacing w:val="-6"/>
          <w:sz w:val="24"/>
          <w:szCs w:val="24"/>
        </w:rPr>
        <w:tab/>
      </w:r>
      <w:r w:rsidR="002D0437">
        <w:rPr>
          <w:spacing w:val="-6"/>
          <w:sz w:val="24"/>
          <w:szCs w:val="24"/>
        </w:rPr>
        <w:tab/>
      </w:r>
      <w:r w:rsidR="002D0437">
        <w:rPr>
          <w:spacing w:val="-6"/>
          <w:sz w:val="24"/>
          <w:szCs w:val="24"/>
        </w:rPr>
        <w:tab/>
      </w:r>
      <w:r w:rsidR="002D0437">
        <w:rPr>
          <w:spacing w:val="-6"/>
          <w:sz w:val="24"/>
          <w:szCs w:val="24"/>
        </w:rPr>
        <w:tab/>
      </w:r>
      <w:r w:rsidR="002D0437">
        <w:rPr>
          <w:spacing w:val="-6"/>
          <w:sz w:val="24"/>
          <w:szCs w:val="24"/>
        </w:rPr>
        <w:tab/>
      </w:r>
      <w:r>
        <w:rPr>
          <w:spacing w:val="-6"/>
          <w:sz w:val="24"/>
          <w:szCs w:val="24"/>
        </w:rPr>
        <w:tab/>
        <w:t>А</w:t>
      </w:r>
      <w:r>
        <w:rPr>
          <w:spacing w:val="-6"/>
          <w:sz w:val="24"/>
          <w:szCs w:val="24"/>
        </w:rPr>
        <w:tab/>
      </w:r>
      <w:r>
        <w:rPr>
          <w:spacing w:val="-6"/>
          <w:sz w:val="24"/>
          <w:szCs w:val="24"/>
        </w:rPr>
        <w:tab/>
      </w:r>
      <w:r>
        <w:rPr>
          <w:spacing w:val="-6"/>
          <w:sz w:val="24"/>
          <w:szCs w:val="24"/>
        </w:rPr>
        <w:tab/>
      </w:r>
      <w:r>
        <w:rPr>
          <w:spacing w:val="-6"/>
          <w:sz w:val="24"/>
          <w:szCs w:val="24"/>
        </w:rPr>
        <w:tab/>
      </w:r>
      <w:r>
        <w:rPr>
          <w:spacing w:val="-6"/>
          <w:sz w:val="24"/>
          <w:szCs w:val="24"/>
        </w:rPr>
        <w:tab/>
      </w:r>
      <w:r w:rsidR="002D0437">
        <w:rPr>
          <w:spacing w:val="-6"/>
          <w:sz w:val="24"/>
          <w:szCs w:val="24"/>
        </w:rPr>
        <w:tab/>
      </w:r>
      <w:r>
        <w:rPr>
          <w:spacing w:val="-6"/>
          <w:sz w:val="24"/>
          <w:szCs w:val="24"/>
        </w:rPr>
        <w:tab/>
      </w:r>
      <w:r>
        <w:rPr>
          <w:spacing w:val="-6"/>
          <w:sz w:val="24"/>
          <w:szCs w:val="24"/>
        </w:rPr>
        <w:tab/>
        <w:t>Б</w:t>
      </w:r>
    </w:p>
    <w:p w:rsidR="00E247E0" w:rsidRDefault="00D12450" w:rsidP="001161C4">
      <w:pPr>
        <w:spacing w:line="360" w:lineRule="auto"/>
        <w:ind w:left="-142" w:right="-143"/>
        <w:jc w:val="center"/>
        <w:rPr>
          <w:bCs/>
          <w:spacing w:val="-6"/>
          <w:sz w:val="24"/>
          <w:szCs w:val="24"/>
          <w:lang w:bidi="en-US"/>
        </w:rPr>
      </w:pPr>
      <w:r>
        <w:rPr>
          <w:spacing w:val="-6"/>
          <w:sz w:val="24"/>
          <w:szCs w:val="24"/>
        </w:rPr>
        <w:t>Рисунок 4.42</w:t>
      </w:r>
      <w:r w:rsidR="00E247E0" w:rsidRPr="003F320D">
        <w:rPr>
          <w:bCs/>
          <w:spacing w:val="-6"/>
          <w:lang w:bidi="en-US"/>
        </w:rPr>
        <w:t>.</w:t>
      </w:r>
      <w:r w:rsidR="00E301EB">
        <w:rPr>
          <w:bCs/>
          <w:spacing w:val="-6"/>
          <w:lang w:bidi="en-US"/>
        </w:rPr>
        <w:t xml:space="preserve"> </w:t>
      </w:r>
      <w:r w:rsidR="00E247E0" w:rsidRPr="003F320D">
        <w:rPr>
          <w:bCs/>
          <w:spacing w:val="-6"/>
          <w:sz w:val="24"/>
          <w:szCs w:val="24"/>
          <w:lang w:bidi="en-US"/>
        </w:rPr>
        <w:t>Пространственная дифференциация МЭД в пределах ключев</w:t>
      </w:r>
      <w:r>
        <w:rPr>
          <w:bCs/>
          <w:spacing w:val="-6"/>
          <w:sz w:val="24"/>
          <w:szCs w:val="24"/>
          <w:lang w:bidi="en-US"/>
        </w:rPr>
        <w:t>ых участков</w:t>
      </w:r>
      <w:r w:rsidR="00E247E0" w:rsidRPr="003F320D">
        <w:rPr>
          <w:bCs/>
          <w:spacing w:val="-6"/>
          <w:sz w:val="24"/>
          <w:szCs w:val="24"/>
          <w:lang w:bidi="en-US"/>
        </w:rPr>
        <w:t xml:space="preserve"> </w:t>
      </w:r>
      <w:r>
        <w:rPr>
          <w:bCs/>
          <w:spacing w:val="-6"/>
          <w:sz w:val="24"/>
          <w:szCs w:val="24"/>
          <w:lang w:bidi="en-US"/>
        </w:rPr>
        <w:t xml:space="preserve">на Овручской возвышенности </w:t>
      </w:r>
      <w:r w:rsidR="00E247E0" w:rsidRPr="003F320D">
        <w:rPr>
          <w:bCs/>
          <w:spacing w:val="-6"/>
          <w:sz w:val="24"/>
          <w:szCs w:val="24"/>
          <w:lang w:bidi="en-US"/>
        </w:rPr>
        <w:t>(1987</w:t>
      </w:r>
      <w:r w:rsidR="00E301EB">
        <w:rPr>
          <w:bCs/>
          <w:spacing w:val="-6"/>
          <w:sz w:val="24"/>
          <w:szCs w:val="24"/>
          <w:lang w:bidi="en-US"/>
        </w:rPr>
        <w:t xml:space="preserve"> </w:t>
      </w:r>
      <w:r w:rsidR="00E247E0" w:rsidRPr="003F320D">
        <w:rPr>
          <w:bCs/>
          <w:spacing w:val="-6"/>
          <w:sz w:val="24"/>
          <w:szCs w:val="24"/>
          <w:lang w:bidi="en-US"/>
        </w:rPr>
        <w:t>г</w:t>
      </w:r>
      <w:r w:rsidR="00E301EB">
        <w:rPr>
          <w:bCs/>
          <w:spacing w:val="-6"/>
          <w:sz w:val="24"/>
          <w:szCs w:val="24"/>
          <w:lang w:bidi="en-US"/>
        </w:rPr>
        <w:t>.</w:t>
      </w:r>
      <w:r w:rsidR="00837C86">
        <w:rPr>
          <w:bCs/>
          <w:spacing w:val="-6"/>
          <w:sz w:val="24"/>
          <w:szCs w:val="24"/>
          <w:lang w:bidi="en-US"/>
        </w:rPr>
        <w:t>, рабочие схемы из отчета экспедиционного отряда, дозиметрист – А. Медведев</w:t>
      </w:r>
      <w:r w:rsidR="00E247E0" w:rsidRPr="003F320D">
        <w:rPr>
          <w:bCs/>
          <w:spacing w:val="-6"/>
          <w:sz w:val="24"/>
          <w:szCs w:val="24"/>
          <w:lang w:bidi="en-US"/>
        </w:rPr>
        <w:t>)</w:t>
      </w:r>
    </w:p>
    <w:p w:rsidR="00FD30F7" w:rsidRPr="003F320D" w:rsidRDefault="00FD30F7" w:rsidP="001161C4">
      <w:pPr>
        <w:spacing w:line="360" w:lineRule="auto"/>
        <w:ind w:left="-142" w:right="-143"/>
        <w:jc w:val="center"/>
        <w:rPr>
          <w:bCs/>
          <w:spacing w:val="-6"/>
          <w:lang w:bidi="en-US"/>
        </w:rPr>
      </w:pPr>
    </w:p>
    <w:p w:rsidR="00E247E0" w:rsidRPr="00EC135A" w:rsidRDefault="00E247E0" w:rsidP="0083092F">
      <w:pPr>
        <w:spacing w:line="360" w:lineRule="auto"/>
        <w:ind w:firstLine="680"/>
        <w:jc w:val="both"/>
        <w:rPr>
          <w:bCs/>
          <w:sz w:val="24"/>
          <w:szCs w:val="24"/>
          <w:lang w:bidi="en-US"/>
        </w:rPr>
      </w:pPr>
      <w:r w:rsidRPr="00EC135A">
        <w:rPr>
          <w:bCs/>
          <w:sz w:val="24"/>
          <w:szCs w:val="24"/>
          <w:lang w:bidi="en-US"/>
        </w:rPr>
        <w:t>В бассейне р. Вить (левый приток р. Припяти в белорусском секторе зоны отчуждения) было обследовано три участка в верхнем, среднем и нижнем течении, что дало возможность получить общее представление о характере пространственной неоднородности МЭД в речной долине на всем протяжении водотока. Результаты измерения показали</w:t>
      </w:r>
      <w:r w:rsidR="00D12450">
        <w:rPr>
          <w:bCs/>
          <w:sz w:val="24"/>
          <w:szCs w:val="24"/>
          <w:lang w:bidi="en-US"/>
        </w:rPr>
        <w:t>,</w:t>
      </w:r>
      <w:r w:rsidRPr="00EC135A">
        <w:rPr>
          <w:bCs/>
          <w:sz w:val="24"/>
          <w:szCs w:val="24"/>
          <w:lang w:bidi="en-US"/>
        </w:rPr>
        <w:t xml:space="preserve"> что:</w:t>
      </w:r>
    </w:p>
    <w:p w:rsidR="00E247E0" w:rsidRPr="00EC135A" w:rsidRDefault="00E247E0" w:rsidP="0083092F">
      <w:pPr>
        <w:spacing w:line="360" w:lineRule="auto"/>
        <w:ind w:firstLine="680"/>
        <w:jc w:val="both"/>
        <w:rPr>
          <w:bCs/>
          <w:sz w:val="24"/>
          <w:szCs w:val="24"/>
          <w:lang w:bidi="en-US"/>
        </w:rPr>
      </w:pPr>
      <w:r w:rsidRPr="00EC135A">
        <w:rPr>
          <w:bCs/>
          <w:sz w:val="24"/>
          <w:szCs w:val="24"/>
          <w:lang w:bidi="en-US"/>
        </w:rPr>
        <w:t xml:space="preserve">- минимальной активностью на всем протяжении долины характеризовались участки низкой поймы, в т.ч. притеррасные понижения, тогда как максимум МЭД соответствовал гривистым возвышениям и незатопляемым террасам; </w:t>
      </w:r>
    </w:p>
    <w:p w:rsidR="00E247E0" w:rsidRPr="00EC135A" w:rsidRDefault="00E247E0" w:rsidP="0083092F">
      <w:pPr>
        <w:spacing w:line="360" w:lineRule="auto"/>
        <w:ind w:firstLine="680"/>
        <w:jc w:val="both"/>
        <w:rPr>
          <w:bCs/>
          <w:sz w:val="24"/>
          <w:szCs w:val="24"/>
          <w:lang w:bidi="en-US"/>
        </w:rPr>
      </w:pPr>
      <w:r w:rsidRPr="00EC135A">
        <w:rPr>
          <w:bCs/>
          <w:sz w:val="24"/>
          <w:szCs w:val="24"/>
          <w:lang w:bidi="en-US"/>
        </w:rPr>
        <w:t>- на общем фоне загрязнения наблюдаются локальные, неупорядоченно расположенные пятна,</w:t>
      </w:r>
      <w:r w:rsidRPr="00EC135A">
        <w:rPr>
          <w:sz w:val="24"/>
          <w:szCs w:val="24"/>
        </w:rPr>
        <w:t xml:space="preserve"> </w:t>
      </w:r>
      <w:r w:rsidRPr="00EC135A">
        <w:rPr>
          <w:bCs/>
          <w:sz w:val="24"/>
          <w:szCs w:val="24"/>
          <w:lang w:bidi="en-US"/>
        </w:rPr>
        <w:t xml:space="preserve">в пределах которых активность превышает общий фон в 5-10 раз, что, несомненно, является следствием присутствия в ближней </w:t>
      </w:r>
      <w:r w:rsidR="007675FB">
        <w:rPr>
          <w:bCs/>
          <w:sz w:val="24"/>
          <w:szCs w:val="24"/>
          <w:lang w:bidi="en-US"/>
        </w:rPr>
        <w:t>зоне топливных «горячих частиц» (р</w:t>
      </w:r>
      <w:r w:rsidRPr="00EC135A">
        <w:rPr>
          <w:bCs/>
          <w:sz w:val="24"/>
          <w:szCs w:val="24"/>
          <w:lang w:bidi="en-US"/>
        </w:rPr>
        <w:t>ис</w:t>
      </w:r>
      <w:r w:rsidR="00B171DE">
        <w:rPr>
          <w:bCs/>
          <w:sz w:val="24"/>
          <w:szCs w:val="24"/>
          <w:lang w:bidi="en-US"/>
        </w:rPr>
        <w:t>унок</w:t>
      </w:r>
      <w:r w:rsidRPr="00EC135A">
        <w:rPr>
          <w:bCs/>
          <w:sz w:val="24"/>
          <w:szCs w:val="24"/>
          <w:lang w:bidi="en-US"/>
        </w:rPr>
        <w:t xml:space="preserve"> </w:t>
      </w:r>
      <w:r w:rsidR="00D12450">
        <w:rPr>
          <w:bCs/>
          <w:sz w:val="24"/>
          <w:szCs w:val="24"/>
          <w:lang w:bidi="en-US"/>
        </w:rPr>
        <w:t>4.43</w:t>
      </w:r>
      <w:r w:rsidR="007675FB">
        <w:rPr>
          <w:bCs/>
          <w:sz w:val="24"/>
          <w:szCs w:val="24"/>
          <w:lang w:bidi="en-US"/>
        </w:rPr>
        <w:t>)</w:t>
      </w:r>
      <w:r w:rsidR="00B171DE">
        <w:rPr>
          <w:bCs/>
          <w:sz w:val="24"/>
          <w:szCs w:val="24"/>
          <w:lang w:bidi="en-US"/>
        </w:rPr>
        <w:t>.</w:t>
      </w:r>
    </w:p>
    <w:p w:rsidR="00E301EB" w:rsidRDefault="007675FB" w:rsidP="00E301EB">
      <w:pPr>
        <w:spacing w:line="360" w:lineRule="auto"/>
        <w:jc w:val="center"/>
        <w:rPr>
          <w:bCs/>
          <w:sz w:val="24"/>
          <w:szCs w:val="24"/>
          <w:lang w:bidi="en-US"/>
        </w:rPr>
      </w:pPr>
      <w:r>
        <w:rPr>
          <w:noProof/>
          <w:sz w:val="24"/>
          <w:szCs w:val="24"/>
        </w:rPr>
        <w:drawing>
          <wp:anchor distT="0" distB="0" distL="114300" distR="114300" simplePos="0" relativeHeight="251701248" behindDoc="1" locked="0" layoutInCell="1" allowOverlap="1" wp14:anchorId="6B6D4441" wp14:editId="59E0653A">
            <wp:simplePos x="0" y="0"/>
            <wp:positionH relativeFrom="column">
              <wp:posOffset>3387090</wp:posOffset>
            </wp:positionH>
            <wp:positionV relativeFrom="paragraph">
              <wp:posOffset>191135</wp:posOffset>
            </wp:positionV>
            <wp:extent cx="3046730" cy="2057400"/>
            <wp:effectExtent l="0" t="0" r="0" b="0"/>
            <wp:wrapTight wrapText="bothSides">
              <wp:wrapPolygon edited="0">
                <wp:start x="0" y="0"/>
                <wp:lineTo x="0" y="21400"/>
                <wp:lineTo x="21474" y="21400"/>
                <wp:lineTo x="21474" y="0"/>
                <wp:lineTo x="0" y="0"/>
              </wp:wrapPolygon>
            </wp:wrapTight>
            <wp:docPr id="605" name="Рисунок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3"/>
                    <pic:cNvPicPr>
                      <a:picLocks noChangeAspect="1" noChangeArrowheads="1"/>
                    </pic:cNvPicPr>
                  </pic:nvPicPr>
                  <pic:blipFill>
                    <a:blip r:embed="rId129" cstate="print">
                      <a:extLst>
                        <a:ext uri="{28A0092B-C50C-407E-A947-70E740481C1C}">
                          <a14:useLocalDpi xmlns:a14="http://schemas.microsoft.com/office/drawing/2010/main" val="0"/>
                        </a:ext>
                      </a:extLst>
                    </a:blip>
                    <a:srcRect/>
                    <a:stretch>
                      <a:fillRect/>
                    </a:stretch>
                  </pic:blipFill>
                  <pic:spPr bwMode="auto">
                    <a:xfrm>
                      <a:off x="0" y="0"/>
                      <a:ext cx="3046730" cy="2057400"/>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r>
        <w:rPr>
          <w:noProof/>
          <w:sz w:val="24"/>
          <w:szCs w:val="24"/>
        </w:rPr>
        <w:drawing>
          <wp:anchor distT="0" distB="0" distL="114300" distR="114300" simplePos="0" relativeHeight="251700224" behindDoc="1" locked="0" layoutInCell="1" allowOverlap="1" wp14:anchorId="10984667" wp14:editId="3CD19936">
            <wp:simplePos x="0" y="0"/>
            <wp:positionH relativeFrom="column">
              <wp:posOffset>11430</wp:posOffset>
            </wp:positionH>
            <wp:positionV relativeFrom="paragraph">
              <wp:posOffset>191135</wp:posOffset>
            </wp:positionV>
            <wp:extent cx="3185160" cy="2057400"/>
            <wp:effectExtent l="0" t="0" r="0" b="0"/>
            <wp:wrapTight wrapText="bothSides">
              <wp:wrapPolygon edited="0">
                <wp:start x="0" y="0"/>
                <wp:lineTo x="0" y="21400"/>
                <wp:lineTo x="21445" y="21400"/>
                <wp:lineTo x="21445" y="0"/>
                <wp:lineTo x="0" y="0"/>
              </wp:wrapPolygon>
            </wp:wrapTight>
            <wp:docPr id="604" name="Рисунок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4"/>
                    <pic:cNvPicPr>
                      <a:picLocks noChangeAspect="1" noChangeArrowheads="1"/>
                    </pic:cNvPicPr>
                  </pic:nvPicPr>
                  <pic:blipFill>
                    <a:blip r:embed="rId130" cstate="print">
                      <a:extLst>
                        <a:ext uri="{28A0092B-C50C-407E-A947-70E740481C1C}">
                          <a14:useLocalDpi xmlns:a14="http://schemas.microsoft.com/office/drawing/2010/main" val="0"/>
                        </a:ext>
                      </a:extLst>
                    </a:blip>
                    <a:srcRect/>
                    <a:stretch>
                      <a:fillRect/>
                    </a:stretch>
                  </pic:blipFill>
                  <pic:spPr bwMode="auto">
                    <a:xfrm>
                      <a:off x="0" y="0"/>
                      <a:ext cx="3185160" cy="2057400"/>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p>
    <w:p w:rsidR="00837C86" w:rsidRDefault="00837C86" w:rsidP="001161C4">
      <w:pPr>
        <w:spacing w:line="360" w:lineRule="auto"/>
        <w:jc w:val="center"/>
        <w:rPr>
          <w:sz w:val="24"/>
          <w:szCs w:val="24"/>
        </w:rPr>
      </w:pPr>
    </w:p>
    <w:p w:rsidR="00E247E0" w:rsidRDefault="001161C4" w:rsidP="001161C4">
      <w:pPr>
        <w:spacing w:line="360" w:lineRule="auto"/>
        <w:jc w:val="center"/>
        <w:rPr>
          <w:bCs/>
          <w:sz w:val="24"/>
          <w:szCs w:val="24"/>
        </w:rPr>
      </w:pPr>
      <w:r w:rsidRPr="00514570">
        <w:rPr>
          <w:sz w:val="24"/>
          <w:szCs w:val="24"/>
        </w:rPr>
        <w:t>Рисунок 4.</w:t>
      </w:r>
      <w:r w:rsidR="00D12450">
        <w:rPr>
          <w:sz w:val="24"/>
          <w:szCs w:val="24"/>
        </w:rPr>
        <w:t>43</w:t>
      </w:r>
      <w:r w:rsidR="00837C86">
        <w:rPr>
          <w:sz w:val="24"/>
          <w:szCs w:val="24"/>
        </w:rPr>
        <w:t>.</w:t>
      </w:r>
      <w:r w:rsidRPr="00514570">
        <w:rPr>
          <w:sz w:val="24"/>
          <w:szCs w:val="24"/>
        </w:rPr>
        <w:t xml:space="preserve"> </w:t>
      </w:r>
      <w:r w:rsidR="00E247E0" w:rsidRPr="00EC135A">
        <w:rPr>
          <w:bCs/>
          <w:sz w:val="24"/>
          <w:szCs w:val="24"/>
        </w:rPr>
        <w:t xml:space="preserve">Мощность дозы (мР/ч): </w:t>
      </w:r>
      <w:r w:rsidR="00E247E0" w:rsidRPr="00EC135A">
        <w:rPr>
          <w:bCs/>
          <w:sz w:val="24"/>
          <w:szCs w:val="24"/>
          <w:lang w:val="en-US"/>
        </w:rPr>
        <w:t>I</w:t>
      </w:r>
      <w:r w:rsidR="00E247E0" w:rsidRPr="00EC135A">
        <w:rPr>
          <w:bCs/>
          <w:sz w:val="24"/>
          <w:szCs w:val="24"/>
        </w:rPr>
        <w:t xml:space="preserve"> – на высоте 1 м (по РУП-1); </w:t>
      </w:r>
      <w:r w:rsidR="00E247E0" w:rsidRPr="00EC135A">
        <w:rPr>
          <w:bCs/>
          <w:sz w:val="24"/>
          <w:szCs w:val="24"/>
          <w:lang w:val="en-US"/>
        </w:rPr>
        <w:t>II</w:t>
      </w:r>
      <w:r w:rsidR="00E247E0" w:rsidRPr="00EC135A">
        <w:rPr>
          <w:bCs/>
          <w:sz w:val="24"/>
          <w:szCs w:val="24"/>
        </w:rPr>
        <w:t xml:space="preserve"> – на поверхности почвы (по РУП-1); </w:t>
      </w:r>
      <w:r w:rsidR="00E247E0" w:rsidRPr="00EC135A">
        <w:rPr>
          <w:bCs/>
          <w:sz w:val="24"/>
          <w:szCs w:val="24"/>
          <w:lang w:val="en-US"/>
        </w:rPr>
        <w:t>III</w:t>
      </w:r>
      <w:r w:rsidR="00E247E0" w:rsidRPr="00EC135A">
        <w:rPr>
          <w:bCs/>
          <w:sz w:val="24"/>
          <w:szCs w:val="24"/>
        </w:rPr>
        <w:t xml:space="preserve"> – тоже по (ДП-5В)</w:t>
      </w:r>
      <w:r w:rsidR="00837C86">
        <w:rPr>
          <w:bCs/>
          <w:sz w:val="24"/>
          <w:szCs w:val="24"/>
        </w:rPr>
        <w:t xml:space="preserve"> (рабочие схемы из отчета)</w:t>
      </w:r>
    </w:p>
    <w:p w:rsidR="00FD30F7" w:rsidRPr="00EC135A" w:rsidRDefault="00FD30F7" w:rsidP="001161C4">
      <w:pPr>
        <w:spacing w:line="360" w:lineRule="auto"/>
        <w:jc w:val="center"/>
        <w:rPr>
          <w:bCs/>
          <w:sz w:val="24"/>
          <w:szCs w:val="24"/>
        </w:rPr>
      </w:pPr>
    </w:p>
    <w:p w:rsidR="00E247E0" w:rsidRPr="00EC135A" w:rsidRDefault="00E247E0" w:rsidP="0083092F">
      <w:pPr>
        <w:spacing w:line="360" w:lineRule="auto"/>
        <w:ind w:firstLine="680"/>
        <w:jc w:val="both"/>
        <w:rPr>
          <w:bCs/>
          <w:sz w:val="24"/>
          <w:szCs w:val="24"/>
        </w:rPr>
      </w:pPr>
      <w:r w:rsidRPr="00EC135A">
        <w:rPr>
          <w:bCs/>
          <w:sz w:val="24"/>
          <w:szCs w:val="24"/>
        </w:rPr>
        <w:t xml:space="preserve">Полученные т.о. результаты, хотя и указывали на наличие весьма интенсивных процессов вторичного перераспределения чернобыльских РН в рельефе, в то же время не соответствовали классической схеме переноса вещества от вершин к понижениям, поскольку именно накопления РН в нижних частях ЛГС. </w:t>
      </w:r>
    </w:p>
    <w:p w:rsidR="00E247E0" w:rsidRDefault="00EF77CD" w:rsidP="0083092F">
      <w:pPr>
        <w:spacing w:line="360" w:lineRule="auto"/>
        <w:ind w:firstLine="680"/>
        <w:jc w:val="both"/>
        <w:rPr>
          <w:bCs/>
          <w:sz w:val="24"/>
          <w:szCs w:val="24"/>
        </w:rPr>
      </w:pPr>
      <w:r>
        <w:rPr>
          <w:bCs/>
          <w:sz w:val="24"/>
          <w:szCs w:val="24"/>
        </w:rPr>
        <w:t>И</w:t>
      </w:r>
      <w:r w:rsidR="00E247E0" w:rsidRPr="00EC135A">
        <w:rPr>
          <w:bCs/>
          <w:sz w:val="24"/>
          <w:szCs w:val="24"/>
        </w:rPr>
        <w:t>сследования распределения радионуклидов в ЛГС были продолжены в 1988 г. в бассейне р. Хочева (Киевское полесье</w:t>
      </w:r>
      <w:r w:rsidR="00D12450">
        <w:rPr>
          <w:bCs/>
          <w:sz w:val="24"/>
          <w:szCs w:val="24"/>
        </w:rPr>
        <w:t>, рисунки 4.44, 4.45</w:t>
      </w:r>
      <w:r w:rsidR="00E247E0" w:rsidRPr="00EC135A">
        <w:rPr>
          <w:bCs/>
          <w:sz w:val="24"/>
          <w:szCs w:val="24"/>
        </w:rPr>
        <w:t>) и в условиях овражно-балочного рельефа Киевского плато (р-н п. Васильково</w:t>
      </w:r>
      <w:r w:rsidR="00D12450">
        <w:rPr>
          <w:bCs/>
          <w:sz w:val="24"/>
          <w:szCs w:val="24"/>
        </w:rPr>
        <w:t>, рисунок 4.46</w:t>
      </w:r>
      <w:r w:rsidR="00E247E0" w:rsidRPr="00EC135A">
        <w:rPr>
          <w:bCs/>
          <w:sz w:val="24"/>
          <w:szCs w:val="24"/>
        </w:rPr>
        <w:t xml:space="preserve">). </w:t>
      </w:r>
    </w:p>
    <w:p w:rsidR="00E247E0" w:rsidRDefault="00FD1A2E" w:rsidP="00FD1A2E">
      <w:pPr>
        <w:spacing w:line="360" w:lineRule="auto"/>
        <w:ind w:firstLine="680"/>
        <w:jc w:val="both"/>
        <w:rPr>
          <w:noProof/>
          <w:sz w:val="24"/>
          <w:szCs w:val="24"/>
        </w:rPr>
      </w:pPr>
      <w:r>
        <w:rPr>
          <w:bCs/>
          <w:noProof/>
          <w:sz w:val="24"/>
          <w:szCs w:val="24"/>
        </w:rPr>
        <w:drawing>
          <wp:anchor distT="0" distB="0" distL="114300" distR="114300" simplePos="0" relativeHeight="251732992" behindDoc="0" locked="0" layoutInCell="1" allowOverlap="1" wp14:anchorId="2BCFD02D" wp14:editId="5E721022">
            <wp:simplePos x="0" y="0"/>
            <wp:positionH relativeFrom="column">
              <wp:posOffset>552450</wp:posOffset>
            </wp:positionH>
            <wp:positionV relativeFrom="paragraph">
              <wp:posOffset>128270</wp:posOffset>
            </wp:positionV>
            <wp:extent cx="5265420" cy="3221355"/>
            <wp:effectExtent l="0" t="0" r="0" b="0"/>
            <wp:wrapTopAndBottom/>
            <wp:docPr id="242" name="Рисунок 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Хочева_Нижн теч.tif"/>
                    <pic:cNvPicPr/>
                  </pic:nvPicPr>
                  <pic:blipFill>
                    <a:blip r:embed="rId131">
                      <a:extLst>
                        <a:ext uri="{28A0092B-C50C-407E-A947-70E740481C1C}">
                          <a14:useLocalDpi xmlns:a14="http://schemas.microsoft.com/office/drawing/2010/main" val="0"/>
                        </a:ext>
                      </a:extLst>
                    </a:blip>
                    <a:stretch>
                      <a:fillRect/>
                    </a:stretch>
                  </pic:blipFill>
                  <pic:spPr>
                    <a:xfrm>
                      <a:off x="0" y="0"/>
                      <a:ext cx="5265420" cy="3221355"/>
                    </a:xfrm>
                    <a:prstGeom prst="rect">
                      <a:avLst/>
                    </a:prstGeom>
                  </pic:spPr>
                </pic:pic>
              </a:graphicData>
            </a:graphic>
            <wp14:sizeRelH relativeFrom="margin">
              <wp14:pctWidth>0</wp14:pctWidth>
            </wp14:sizeRelH>
            <wp14:sizeRelV relativeFrom="margin">
              <wp14:pctHeight>0</wp14:pctHeight>
            </wp14:sizeRelV>
          </wp:anchor>
        </w:drawing>
      </w:r>
      <w:r w:rsidR="001161C4" w:rsidRPr="00514570">
        <w:rPr>
          <w:sz w:val="24"/>
          <w:szCs w:val="24"/>
        </w:rPr>
        <w:t>Рисунок 4.</w:t>
      </w:r>
      <w:r w:rsidR="001161C4">
        <w:rPr>
          <w:sz w:val="24"/>
          <w:szCs w:val="24"/>
        </w:rPr>
        <w:t>4</w:t>
      </w:r>
      <w:r w:rsidR="00D12450">
        <w:rPr>
          <w:sz w:val="24"/>
          <w:szCs w:val="24"/>
        </w:rPr>
        <w:t>4</w:t>
      </w:r>
      <w:r w:rsidR="005E2583">
        <w:rPr>
          <w:sz w:val="24"/>
          <w:szCs w:val="24"/>
        </w:rPr>
        <w:t>.</w:t>
      </w:r>
      <w:r w:rsidR="00E247E0" w:rsidRPr="00EC135A">
        <w:rPr>
          <w:noProof/>
        </w:rPr>
        <w:t xml:space="preserve"> </w:t>
      </w:r>
      <w:r w:rsidR="007675FB" w:rsidRPr="007675FB">
        <w:rPr>
          <w:bCs/>
          <w:noProof/>
          <w:sz w:val="24"/>
          <w:szCs w:val="24"/>
        </w:rPr>
        <w:t>Распределение РН</w:t>
      </w:r>
      <w:r w:rsidR="00EF77CD">
        <w:rPr>
          <w:noProof/>
          <w:sz w:val="24"/>
          <w:szCs w:val="24"/>
        </w:rPr>
        <w:t xml:space="preserve"> </w:t>
      </w:r>
      <w:r w:rsidR="007675FB">
        <w:rPr>
          <w:noProof/>
          <w:sz w:val="24"/>
          <w:szCs w:val="24"/>
        </w:rPr>
        <w:t xml:space="preserve">в почвах по профилю, секущему бассейн </w:t>
      </w:r>
      <w:r w:rsidR="00EF77CD">
        <w:rPr>
          <w:noProof/>
          <w:sz w:val="24"/>
          <w:szCs w:val="24"/>
        </w:rPr>
        <w:t>р. Хочевы</w:t>
      </w:r>
      <w:r w:rsidR="007675FB">
        <w:rPr>
          <w:noProof/>
          <w:sz w:val="24"/>
          <w:szCs w:val="24"/>
        </w:rPr>
        <w:t xml:space="preserve"> в</w:t>
      </w:r>
      <w:r w:rsidR="00EF77CD">
        <w:rPr>
          <w:noProof/>
          <w:sz w:val="24"/>
          <w:szCs w:val="24"/>
        </w:rPr>
        <w:t xml:space="preserve"> </w:t>
      </w:r>
      <w:r w:rsidR="007675FB">
        <w:rPr>
          <w:noProof/>
          <w:sz w:val="24"/>
          <w:szCs w:val="24"/>
        </w:rPr>
        <w:t>нижнем течении</w:t>
      </w:r>
      <w:r w:rsidR="00633E2D">
        <w:rPr>
          <w:noProof/>
          <w:sz w:val="24"/>
          <w:szCs w:val="24"/>
        </w:rPr>
        <w:t>, и результаты измерений образцов</w:t>
      </w:r>
      <w:r w:rsidR="007675FB">
        <w:rPr>
          <w:noProof/>
          <w:sz w:val="24"/>
          <w:szCs w:val="24"/>
        </w:rPr>
        <w:t xml:space="preserve"> </w:t>
      </w:r>
      <w:r w:rsidR="00EF77CD">
        <w:rPr>
          <w:noProof/>
          <w:sz w:val="24"/>
          <w:szCs w:val="24"/>
        </w:rPr>
        <w:t>(аналитик – П.А. Коровайков)</w:t>
      </w:r>
    </w:p>
    <w:p w:rsidR="00EF77CD" w:rsidRPr="00EC135A" w:rsidRDefault="00625EAA" w:rsidP="00EF77CD">
      <w:pPr>
        <w:spacing w:line="360" w:lineRule="auto"/>
        <w:jc w:val="center"/>
        <w:rPr>
          <w:bCs/>
        </w:rPr>
      </w:pPr>
      <w:r>
        <w:rPr>
          <w:bCs/>
          <w:noProof/>
        </w:rPr>
        <w:drawing>
          <wp:inline distT="0" distB="0" distL="0" distR="0">
            <wp:extent cx="4230806" cy="2703390"/>
            <wp:effectExtent l="0" t="0" r="0" b="0"/>
            <wp:docPr id="21" name="Рисунок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Хочева.jpg"/>
                    <pic:cNvPicPr/>
                  </pic:nvPicPr>
                  <pic:blipFill>
                    <a:blip r:embed="rId132">
                      <a:extLst>
                        <a:ext uri="{28A0092B-C50C-407E-A947-70E740481C1C}">
                          <a14:useLocalDpi xmlns:a14="http://schemas.microsoft.com/office/drawing/2010/main" val="0"/>
                        </a:ext>
                      </a:extLst>
                    </a:blip>
                    <a:stretch>
                      <a:fillRect/>
                    </a:stretch>
                  </pic:blipFill>
                  <pic:spPr>
                    <a:xfrm>
                      <a:off x="0" y="0"/>
                      <a:ext cx="4230806" cy="2703390"/>
                    </a:xfrm>
                    <a:prstGeom prst="rect">
                      <a:avLst/>
                    </a:prstGeom>
                  </pic:spPr>
                </pic:pic>
              </a:graphicData>
            </a:graphic>
          </wp:inline>
        </w:drawing>
      </w:r>
    </w:p>
    <w:p w:rsidR="00E247E0" w:rsidRPr="00DC0F4B" w:rsidRDefault="001161C4" w:rsidP="00EF77CD">
      <w:pPr>
        <w:spacing w:line="360" w:lineRule="auto"/>
        <w:jc w:val="center"/>
        <w:rPr>
          <w:sz w:val="24"/>
          <w:szCs w:val="24"/>
        </w:rPr>
      </w:pPr>
      <w:r w:rsidRPr="00514570">
        <w:rPr>
          <w:sz w:val="24"/>
          <w:szCs w:val="24"/>
        </w:rPr>
        <w:t>Рисунок 4.</w:t>
      </w:r>
      <w:r w:rsidR="00D12450">
        <w:rPr>
          <w:sz w:val="24"/>
          <w:szCs w:val="24"/>
        </w:rPr>
        <w:t>45</w:t>
      </w:r>
      <w:r w:rsidR="005E2583">
        <w:rPr>
          <w:sz w:val="24"/>
          <w:szCs w:val="24"/>
        </w:rPr>
        <w:t xml:space="preserve">. </w:t>
      </w:r>
      <w:r w:rsidR="007675FB" w:rsidRPr="007675FB">
        <w:rPr>
          <w:bCs/>
          <w:noProof/>
          <w:sz w:val="24"/>
          <w:szCs w:val="24"/>
        </w:rPr>
        <w:t xml:space="preserve">Распределение РН </w:t>
      </w:r>
      <w:r w:rsidR="007675FB">
        <w:rPr>
          <w:bCs/>
          <w:noProof/>
          <w:sz w:val="24"/>
          <w:szCs w:val="24"/>
        </w:rPr>
        <w:t>в почвах по п</w:t>
      </w:r>
      <w:r w:rsidR="00E247E0" w:rsidRPr="00DC0F4B">
        <w:rPr>
          <w:noProof/>
          <w:sz w:val="24"/>
          <w:szCs w:val="24"/>
        </w:rPr>
        <w:t>роф</w:t>
      </w:r>
      <w:r w:rsidR="007675FB">
        <w:rPr>
          <w:noProof/>
          <w:sz w:val="24"/>
          <w:szCs w:val="24"/>
        </w:rPr>
        <w:t xml:space="preserve">илю, секущему бассейн </w:t>
      </w:r>
      <w:r w:rsidR="00EF77CD">
        <w:rPr>
          <w:noProof/>
          <w:sz w:val="24"/>
          <w:szCs w:val="24"/>
        </w:rPr>
        <w:t>р. Хочевы</w:t>
      </w:r>
      <w:r w:rsidR="007675FB" w:rsidRPr="007675FB">
        <w:rPr>
          <w:noProof/>
          <w:sz w:val="24"/>
          <w:szCs w:val="24"/>
        </w:rPr>
        <w:t xml:space="preserve"> </w:t>
      </w:r>
      <w:r w:rsidR="007675FB">
        <w:rPr>
          <w:noProof/>
          <w:sz w:val="24"/>
          <w:szCs w:val="24"/>
        </w:rPr>
        <w:t>в среднем течении</w:t>
      </w:r>
      <w:r w:rsidR="00633E2D" w:rsidRPr="00633E2D">
        <w:rPr>
          <w:noProof/>
          <w:sz w:val="24"/>
          <w:szCs w:val="24"/>
        </w:rPr>
        <w:t xml:space="preserve"> и результаты измерений образцов</w:t>
      </w:r>
      <w:r w:rsidR="007675FB">
        <w:rPr>
          <w:noProof/>
          <w:sz w:val="24"/>
          <w:szCs w:val="24"/>
        </w:rPr>
        <w:t xml:space="preserve"> </w:t>
      </w:r>
      <w:r w:rsidR="007675FB" w:rsidRPr="007675FB">
        <w:rPr>
          <w:noProof/>
          <w:sz w:val="24"/>
          <w:szCs w:val="24"/>
        </w:rPr>
        <w:t>(аналитик – П.А. Коровайков)</w:t>
      </w:r>
    </w:p>
    <w:p w:rsidR="00E247E0" w:rsidRPr="00EC135A" w:rsidRDefault="00AF3827" w:rsidP="0083092F">
      <w:pPr>
        <w:tabs>
          <w:tab w:val="num" w:pos="720"/>
        </w:tabs>
        <w:spacing w:line="360" w:lineRule="auto"/>
        <w:ind w:firstLine="709"/>
        <w:jc w:val="both"/>
        <w:rPr>
          <w:sz w:val="24"/>
          <w:szCs w:val="24"/>
        </w:rPr>
      </w:pPr>
      <w:r>
        <w:rPr>
          <w:noProof/>
          <w:sz w:val="24"/>
          <w:szCs w:val="24"/>
        </w:rPr>
        <w:drawing>
          <wp:inline distT="0" distB="0" distL="0" distR="0">
            <wp:extent cx="5928854" cy="3627422"/>
            <wp:effectExtent l="0" t="0" r="0" b="0"/>
            <wp:docPr id="2" name="Рисунок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балка_Васильково.tif"/>
                    <pic:cNvPicPr/>
                  </pic:nvPicPr>
                  <pic:blipFill>
                    <a:blip r:embed="rId133">
                      <a:extLst>
                        <a:ext uri="{28A0092B-C50C-407E-A947-70E740481C1C}">
                          <a14:useLocalDpi xmlns:a14="http://schemas.microsoft.com/office/drawing/2010/main" val="0"/>
                        </a:ext>
                      </a:extLst>
                    </a:blip>
                    <a:stretch>
                      <a:fillRect/>
                    </a:stretch>
                  </pic:blipFill>
                  <pic:spPr>
                    <a:xfrm>
                      <a:off x="0" y="0"/>
                      <a:ext cx="5928854" cy="3627422"/>
                    </a:xfrm>
                    <a:prstGeom prst="rect">
                      <a:avLst/>
                    </a:prstGeom>
                  </pic:spPr>
                </pic:pic>
              </a:graphicData>
            </a:graphic>
          </wp:inline>
        </w:drawing>
      </w:r>
    </w:p>
    <w:p w:rsidR="00E247E0" w:rsidRDefault="00DC0F4B" w:rsidP="000936B5">
      <w:pPr>
        <w:spacing w:line="360" w:lineRule="auto"/>
        <w:jc w:val="center"/>
        <w:rPr>
          <w:bCs/>
          <w:sz w:val="24"/>
          <w:szCs w:val="24"/>
        </w:rPr>
      </w:pPr>
      <w:r w:rsidRPr="00514570">
        <w:rPr>
          <w:sz w:val="24"/>
          <w:szCs w:val="24"/>
        </w:rPr>
        <w:t>Рисунок 4.</w:t>
      </w:r>
      <w:r w:rsidR="00D12450">
        <w:rPr>
          <w:sz w:val="24"/>
          <w:szCs w:val="24"/>
        </w:rPr>
        <w:t>46</w:t>
      </w:r>
      <w:r w:rsidR="005E2583">
        <w:rPr>
          <w:sz w:val="24"/>
          <w:szCs w:val="24"/>
        </w:rPr>
        <w:t>.</w:t>
      </w:r>
      <w:r w:rsidR="00EF77CD">
        <w:rPr>
          <w:sz w:val="24"/>
          <w:szCs w:val="24"/>
        </w:rPr>
        <w:t xml:space="preserve"> </w:t>
      </w:r>
      <w:r w:rsidR="00E247E0" w:rsidRPr="00EC135A">
        <w:rPr>
          <w:bCs/>
        </w:rPr>
        <w:t xml:space="preserve"> </w:t>
      </w:r>
      <w:r>
        <w:rPr>
          <w:bCs/>
          <w:sz w:val="24"/>
          <w:szCs w:val="24"/>
        </w:rPr>
        <w:t>Р</w:t>
      </w:r>
      <w:r w:rsidR="000936B5">
        <w:rPr>
          <w:bCs/>
          <w:sz w:val="24"/>
          <w:szCs w:val="24"/>
        </w:rPr>
        <w:t>аспределение РН в пределах о</w:t>
      </w:r>
      <w:r w:rsidR="00E247E0" w:rsidRPr="00DC0F4B">
        <w:rPr>
          <w:bCs/>
          <w:sz w:val="24"/>
          <w:szCs w:val="24"/>
        </w:rPr>
        <w:t>вражно-балочн</w:t>
      </w:r>
      <w:r w:rsidR="000936B5">
        <w:rPr>
          <w:bCs/>
          <w:sz w:val="24"/>
          <w:szCs w:val="24"/>
        </w:rPr>
        <w:t xml:space="preserve">ого </w:t>
      </w:r>
      <w:r w:rsidR="00E247E0" w:rsidRPr="00DC0F4B">
        <w:rPr>
          <w:bCs/>
          <w:sz w:val="24"/>
          <w:szCs w:val="24"/>
        </w:rPr>
        <w:t>комплекс</w:t>
      </w:r>
      <w:r w:rsidR="000936B5">
        <w:rPr>
          <w:bCs/>
          <w:sz w:val="24"/>
          <w:szCs w:val="24"/>
        </w:rPr>
        <w:t>а</w:t>
      </w:r>
      <w:r w:rsidR="00E247E0" w:rsidRPr="00DC0F4B">
        <w:rPr>
          <w:bCs/>
          <w:sz w:val="24"/>
          <w:szCs w:val="24"/>
        </w:rPr>
        <w:t xml:space="preserve"> в районе </w:t>
      </w:r>
      <w:r w:rsidR="000936B5">
        <w:rPr>
          <w:bCs/>
          <w:sz w:val="24"/>
          <w:szCs w:val="24"/>
        </w:rPr>
        <w:t xml:space="preserve">д. </w:t>
      </w:r>
      <w:r w:rsidR="007675FB">
        <w:rPr>
          <w:bCs/>
          <w:sz w:val="24"/>
          <w:szCs w:val="24"/>
        </w:rPr>
        <w:t xml:space="preserve">Васильково </w:t>
      </w:r>
      <w:r w:rsidR="00633E2D" w:rsidRPr="00633E2D">
        <w:rPr>
          <w:bCs/>
          <w:sz w:val="24"/>
          <w:szCs w:val="24"/>
        </w:rPr>
        <w:t xml:space="preserve">и результаты измерений образцов </w:t>
      </w:r>
      <w:r w:rsidR="007675FB">
        <w:rPr>
          <w:bCs/>
          <w:sz w:val="24"/>
          <w:szCs w:val="24"/>
        </w:rPr>
        <w:t>(Киевская область,</w:t>
      </w:r>
      <w:r w:rsidR="007675FB" w:rsidRPr="007675FB">
        <w:rPr>
          <w:noProof/>
          <w:sz w:val="24"/>
          <w:szCs w:val="24"/>
        </w:rPr>
        <w:t xml:space="preserve"> </w:t>
      </w:r>
      <w:r w:rsidR="007675FB" w:rsidRPr="007675FB">
        <w:rPr>
          <w:bCs/>
          <w:sz w:val="24"/>
          <w:szCs w:val="24"/>
        </w:rPr>
        <w:t>аналитик – П.А. Коровайков)</w:t>
      </w:r>
      <w:r w:rsidR="007675FB">
        <w:rPr>
          <w:bCs/>
          <w:sz w:val="24"/>
          <w:szCs w:val="24"/>
        </w:rPr>
        <w:t xml:space="preserve"> </w:t>
      </w:r>
    </w:p>
    <w:p w:rsidR="00FD1A2E" w:rsidRDefault="00FD1A2E" w:rsidP="00FD1A2E">
      <w:pPr>
        <w:spacing w:line="360" w:lineRule="auto"/>
        <w:ind w:firstLine="680"/>
        <w:jc w:val="both"/>
        <w:rPr>
          <w:bCs/>
          <w:sz w:val="24"/>
          <w:szCs w:val="24"/>
        </w:rPr>
      </w:pPr>
    </w:p>
    <w:p w:rsidR="00FD1A2E" w:rsidRDefault="00FD1A2E" w:rsidP="00FD1A2E">
      <w:pPr>
        <w:spacing w:line="360" w:lineRule="auto"/>
        <w:ind w:firstLine="680"/>
        <w:jc w:val="both"/>
        <w:rPr>
          <w:bCs/>
          <w:sz w:val="24"/>
          <w:szCs w:val="24"/>
        </w:rPr>
      </w:pPr>
      <w:r w:rsidRPr="00EC135A">
        <w:rPr>
          <w:bCs/>
          <w:sz w:val="24"/>
          <w:szCs w:val="24"/>
        </w:rPr>
        <w:t xml:space="preserve">Результаты подтвердили наличие выявленной в 1987 году существенной пространственной неоднородности загрязнения почв радионуклидами и продемонстрировали, как это видно из рис., наличие тенденции существенного сокращения запаса чернобыльских радиоизотопов </w:t>
      </w:r>
      <w:r w:rsidRPr="00EC135A">
        <w:rPr>
          <w:bCs/>
          <w:sz w:val="24"/>
          <w:szCs w:val="24"/>
          <w:vertAlign w:val="superscript"/>
        </w:rPr>
        <w:t>137,134</w:t>
      </w:r>
      <w:r w:rsidRPr="00EC135A">
        <w:rPr>
          <w:bCs/>
          <w:sz w:val="24"/>
          <w:szCs w:val="24"/>
        </w:rPr>
        <w:t>С</w:t>
      </w:r>
      <w:r w:rsidRPr="00EC135A">
        <w:rPr>
          <w:bCs/>
          <w:sz w:val="24"/>
          <w:szCs w:val="24"/>
          <w:lang w:val="en-US"/>
        </w:rPr>
        <w:t>s</w:t>
      </w:r>
      <w:r w:rsidRPr="00EC135A">
        <w:rPr>
          <w:bCs/>
          <w:sz w:val="24"/>
          <w:szCs w:val="24"/>
        </w:rPr>
        <w:t xml:space="preserve">, </w:t>
      </w:r>
      <w:r w:rsidRPr="00EC135A">
        <w:rPr>
          <w:bCs/>
          <w:sz w:val="24"/>
          <w:szCs w:val="24"/>
          <w:vertAlign w:val="superscript"/>
        </w:rPr>
        <w:t>106</w:t>
      </w:r>
      <w:r w:rsidRPr="00EC135A">
        <w:rPr>
          <w:bCs/>
          <w:sz w:val="24"/>
          <w:szCs w:val="24"/>
          <w:lang w:val="en-US"/>
        </w:rPr>
        <w:t>Ru</w:t>
      </w:r>
      <w:r w:rsidRPr="00EC135A">
        <w:rPr>
          <w:bCs/>
          <w:sz w:val="24"/>
          <w:szCs w:val="24"/>
        </w:rPr>
        <w:t xml:space="preserve">, </w:t>
      </w:r>
      <w:r w:rsidRPr="00EC135A">
        <w:rPr>
          <w:bCs/>
          <w:sz w:val="24"/>
          <w:szCs w:val="24"/>
          <w:vertAlign w:val="superscript"/>
        </w:rPr>
        <w:t>144</w:t>
      </w:r>
      <w:r w:rsidRPr="00EC135A">
        <w:rPr>
          <w:bCs/>
          <w:sz w:val="24"/>
          <w:szCs w:val="24"/>
        </w:rPr>
        <w:t xml:space="preserve">Се, </w:t>
      </w:r>
      <w:r w:rsidRPr="00EC135A">
        <w:rPr>
          <w:bCs/>
          <w:sz w:val="24"/>
          <w:szCs w:val="24"/>
          <w:vertAlign w:val="superscript"/>
        </w:rPr>
        <w:t>125</w:t>
      </w:r>
      <w:r w:rsidRPr="00EC135A">
        <w:rPr>
          <w:bCs/>
          <w:sz w:val="24"/>
          <w:szCs w:val="24"/>
          <w:lang w:val="en-US"/>
        </w:rPr>
        <w:t>Sb</w:t>
      </w:r>
      <w:r w:rsidRPr="00EC135A">
        <w:rPr>
          <w:bCs/>
          <w:sz w:val="24"/>
          <w:szCs w:val="24"/>
        </w:rPr>
        <w:t xml:space="preserve">, </w:t>
      </w:r>
      <w:r w:rsidRPr="00EC135A">
        <w:rPr>
          <w:bCs/>
          <w:sz w:val="24"/>
          <w:szCs w:val="24"/>
          <w:vertAlign w:val="superscript"/>
        </w:rPr>
        <w:t>154</w:t>
      </w:r>
      <w:r w:rsidRPr="00EC135A">
        <w:rPr>
          <w:bCs/>
          <w:sz w:val="24"/>
          <w:szCs w:val="24"/>
          <w:lang w:val="en-US"/>
        </w:rPr>
        <w:t>Eu</w:t>
      </w:r>
      <w:r w:rsidRPr="00EC135A">
        <w:rPr>
          <w:bCs/>
          <w:sz w:val="24"/>
          <w:szCs w:val="24"/>
        </w:rPr>
        <w:t xml:space="preserve"> в направлении от верхних к нижним частям склонов. Причем в данном случае прослеживалось уже не МЭД, а именно изменение параметров вертикального распределения различных РН в пределах элементарных ЛГС. </w:t>
      </w:r>
    </w:p>
    <w:p w:rsidR="00625EAA" w:rsidRDefault="00625EAA" w:rsidP="00FD1A2E">
      <w:pPr>
        <w:spacing w:line="360" w:lineRule="auto"/>
        <w:ind w:firstLine="680"/>
        <w:jc w:val="both"/>
        <w:rPr>
          <w:bCs/>
          <w:sz w:val="24"/>
          <w:szCs w:val="24"/>
        </w:rPr>
      </w:pPr>
    </w:p>
    <w:p w:rsidR="0052261C" w:rsidRDefault="00B30E69" w:rsidP="005C56C3">
      <w:pPr>
        <w:pStyle w:val="3"/>
        <w:rPr>
          <w:lang w:val="ru-RU"/>
        </w:rPr>
      </w:pPr>
      <w:bookmarkStart w:id="95" w:name="_Toc452517075"/>
      <w:bookmarkStart w:id="96" w:name="_Toc454567502"/>
      <w:r w:rsidRPr="00360234">
        <w:rPr>
          <w:lang w:val="ru-RU"/>
        </w:rPr>
        <w:t>4</w:t>
      </w:r>
      <w:r w:rsidR="00E3388F" w:rsidRPr="00360234">
        <w:rPr>
          <w:lang w:val="ru-RU"/>
        </w:rPr>
        <w:t>.4</w:t>
      </w:r>
      <w:r w:rsidR="00F953D7" w:rsidRPr="00360234">
        <w:rPr>
          <w:lang w:val="ru-RU"/>
        </w:rPr>
        <w:t xml:space="preserve">.3 </w:t>
      </w:r>
      <w:r w:rsidR="00E247E0" w:rsidRPr="00360234">
        <w:rPr>
          <w:lang w:val="ru-RU"/>
        </w:rPr>
        <w:t>И</w:t>
      </w:r>
      <w:r w:rsidRPr="00360234">
        <w:rPr>
          <w:lang w:val="ru-RU"/>
        </w:rPr>
        <w:t>зучение</w:t>
      </w:r>
      <w:r w:rsidR="002F6ECD" w:rsidRPr="00360234">
        <w:rPr>
          <w:lang w:val="ru-RU"/>
        </w:rPr>
        <w:t xml:space="preserve"> процессов вторичного </w:t>
      </w:r>
      <w:r w:rsidRPr="00360234">
        <w:rPr>
          <w:lang w:val="ru-RU"/>
        </w:rPr>
        <w:t xml:space="preserve">перераспределения </w:t>
      </w:r>
      <w:r w:rsidR="00E247E0" w:rsidRPr="00360234">
        <w:rPr>
          <w:lang w:val="ru-RU"/>
        </w:rPr>
        <w:t xml:space="preserve">РН </w:t>
      </w:r>
      <w:r w:rsidR="00850737" w:rsidRPr="00360234">
        <w:rPr>
          <w:lang w:val="ru-RU"/>
        </w:rPr>
        <w:t xml:space="preserve">в </w:t>
      </w:r>
      <w:r w:rsidRPr="00360234">
        <w:rPr>
          <w:lang w:val="ru-RU"/>
        </w:rPr>
        <w:t>лан</w:t>
      </w:r>
      <w:r w:rsidR="00850737" w:rsidRPr="00360234">
        <w:rPr>
          <w:lang w:val="ru-RU"/>
        </w:rPr>
        <w:t xml:space="preserve">дшафтно-геохимических системах </w:t>
      </w:r>
      <w:r w:rsidRPr="00360234">
        <w:rPr>
          <w:lang w:val="ru-RU"/>
        </w:rPr>
        <w:t xml:space="preserve">(по результатам </w:t>
      </w:r>
      <w:r w:rsidR="00F953D7" w:rsidRPr="00360234">
        <w:rPr>
          <w:lang w:val="ru-RU"/>
        </w:rPr>
        <w:t>1991</w:t>
      </w:r>
      <w:r w:rsidR="00E247E0" w:rsidRPr="00360234">
        <w:rPr>
          <w:lang w:val="ru-RU"/>
        </w:rPr>
        <w:t>-</w:t>
      </w:r>
      <w:r w:rsidR="00F953D7" w:rsidRPr="00360234">
        <w:rPr>
          <w:lang w:val="ru-RU"/>
        </w:rPr>
        <w:t xml:space="preserve">2000 </w:t>
      </w:r>
      <w:r w:rsidR="00E247E0" w:rsidRPr="00360234">
        <w:rPr>
          <w:lang w:val="ru-RU"/>
        </w:rPr>
        <w:t>гг.</w:t>
      </w:r>
      <w:r w:rsidR="00F953D7" w:rsidRPr="00360234">
        <w:rPr>
          <w:lang w:val="ru-RU"/>
        </w:rPr>
        <w:t>)</w:t>
      </w:r>
      <w:bookmarkEnd w:id="95"/>
      <w:bookmarkEnd w:id="96"/>
      <w:r w:rsidR="002F6ECD" w:rsidRPr="00360234">
        <w:rPr>
          <w:lang w:val="ru-RU"/>
        </w:rPr>
        <w:t xml:space="preserve"> </w:t>
      </w:r>
    </w:p>
    <w:p w:rsidR="00625EAA" w:rsidRPr="00625EAA" w:rsidRDefault="00625EAA" w:rsidP="00625EAA">
      <w:pPr>
        <w:rPr>
          <w:lang w:eastAsia="en-US"/>
        </w:rPr>
      </w:pPr>
    </w:p>
    <w:p w:rsidR="000E06FB" w:rsidRDefault="00E247E0" w:rsidP="0083092F">
      <w:pPr>
        <w:spacing w:line="360" w:lineRule="auto"/>
        <w:ind w:firstLine="709"/>
        <w:jc w:val="both"/>
        <w:rPr>
          <w:sz w:val="24"/>
          <w:szCs w:val="24"/>
        </w:rPr>
      </w:pPr>
      <w:r w:rsidRPr="00EC135A">
        <w:rPr>
          <w:bCs/>
          <w:sz w:val="24"/>
          <w:szCs w:val="24"/>
        </w:rPr>
        <w:t>Помимо своего прямого медико-экологического назначения результаты раб</w:t>
      </w:r>
      <w:r w:rsidR="00F953D7">
        <w:rPr>
          <w:bCs/>
          <w:sz w:val="24"/>
          <w:szCs w:val="24"/>
        </w:rPr>
        <w:t>от 1986</w:t>
      </w:r>
      <w:r w:rsidRPr="00EC135A">
        <w:rPr>
          <w:bCs/>
          <w:sz w:val="24"/>
          <w:szCs w:val="24"/>
        </w:rPr>
        <w:t>-88 гг, позволили получить ценную информацию</w:t>
      </w:r>
      <w:r w:rsidRPr="00EC135A">
        <w:rPr>
          <w:sz w:val="24"/>
          <w:szCs w:val="24"/>
        </w:rPr>
        <w:t xml:space="preserve"> о фундаментальны</w:t>
      </w:r>
      <w:r w:rsidR="00F953D7">
        <w:rPr>
          <w:sz w:val="24"/>
          <w:szCs w:val="24"/>
        </w:rPr>
        <w:t>х</w:t>
      </w:r>
      <w:r w:rsidRPr="00EC135A">
        <w:rPr>
          <w:sz w:val="24"/>
          <w:szCs w:val="24"/>
        </w:rPr>
        <w:t xml:space="preserve"> геохимических процессах миграции вещества, причем не обязательно радиоактивного. Поэтому исследования </w:t>
      </w:r>
      <w:r w:rsidR="00F953D7">
        <w:rPr>
          <w:sz w:val="24"/>
          <w:szCs w:val="24"/>
        </w:rPr>
        <w:t>перераспре</w:t>
      </w:r>
      <w:r w:rsidR="000E06FB">
        <w:rPr>
          <w:sz w:val="24"/>
          <w:szCs w:val="24"/>
        </w:rPr>
        <w:t>деления радионуклидо</w:t>
      </w:r>
      <w:r w:rsidR="00F953D7">
        <w:rPr>
          <w:sz w:val="24"/>
          <w:szCs w:val="24"/>
        </w:rPr>
        <w:t>в в сопряженных ЛГС были продол</w:t>
      </w:r>
      <w:r w:rsidR="004D7CCF">
        <w:rPr>
          <w:sz w:val="24"/>
          <w:szCs w:val="24"/>
        </w:rPr>
        <w:t>ж</w:t>
      </w:r>
      <w:r w:rsidR="00F953D7">
        <w:rPr>
          <w:sz w:val="24"/>
          <w:szCs w:val="24"/>
        </w:rPr>
        <w:t xml:space="preserve">ены с целью </w:t>
      </w:r>
      <w:r w:rsidR="000E06FB">
        <w:rPr>
          <w:sz w:val="24"/>
          <w:szCs w:val="24"/>
        </w:rPr>
        <w:t xml:space="preserve">радиоэкологического прогноза и </w:t>
      </w:r>
      <w:r w:rsidR="00F953D7">
        <w:rPr>
          <w:sz w:val="24"/>
          <w:szCs w:val="24"/>
        </w:rPr>
        <w:t xml:space="preserve">мониторинга загрязнения в рамках научных исследований </w:t>
      </w:r>
      <w:r w:rsidR="000E06FB">
        <w:rPr>
          <w:sz w:val="24"/>
          <w:szCs w:val="24"/>
        </w:rPr>
        <w:t xml:space="preserve">ГЕОХИ РАН по проекту РАДЛАН, в </w:t>
      </w:r>
      <w:r w:rsidR="00F953D7" w:rsidRPr="00EC135A">
        <w:rPr>
          <w:sz w:val="24"/>
          <w:szCs w:val="24"/>
        </w:rPr>
        <w:t xml:space="preserve">РНЭЦ Госкомчернобыля </w:t>
      </w:r>
      <w:r w:rsidR="008E2CF8" w:rsidRPr="008E2CF8">
        <w:rPr>
          <w:sz w:val="24"/>
          <w:szCs w:val="24"/>
        </w:rPr>
        <w:t>[</w:t>
      </w:r>
      <w:r w:rsidR="00F953D7">
        <w:rPr>
          <w:sz w:val="24"/>
          <w:szCs w:val="24"/>
        </w:rPr>
        <w:t>1991-1994 гг.) и по</w:t>
      </w:r>
      <w:r w:rsidRPr="00EC135A">
        <w:rPr>
          <w:sz w:val="24"/>
          <w:szCs w:val="24"/>
        </w:rPr>
        <w:t xml:space="preserve"> </w:t>
      </w:r>
      <w:r w:rsidR="00F953D7">
        <w:rPr>
          <w:sz w:val="24"/>
          <w:szCs w:val="24"/>
        </w:rPr>
        <w:t>международным проектам</w:t>
      </w:r>
      <w:r w:rsidRPr="00EC135A">
        <w:rPr>
          <w:sz w:val="24"/>
          <w:szCs w:val="24"/>
        </w:rPr>
        <w:t xml:space="preserve"> STRESS </w:t>
      </w:r>
      <w:r w:rsidR="008E2CF8" w:rsidRPr="008E2CF8">
        <w:rPr>
          <w:sz w:val="24"/>
          <w:szCs w:val="24"/>
        </w:rPr>
        <w:t>[</w:t>
      </w:r>
      <w:r w:rsidR="00D12450">
        <w:rPr>
          <w:sz w:val="24"/>
          <w:szCs w:val="24"/>
          <w:lang w:val="en-US"/>
        </w:rPr>
        <w:t>Korobova</w:t>
      </w:r>
      <w:r w:rsidR="00D12450" w:rsidRPr="00D12450">
        <w:rPr>
          <w:sz w:val="24"/>
          <w:szCs w:val="24"/>
        </w:rPr>
        <w:t xml:space="preserve"> </w:t>
      </w:r>
      <w:r w:rsidR="00D12450">
        <w:rPr>
          <w:sz w:val="24"/>
          <w:szCs w:val="24"/>
          <w:lang w:val="en-US"/>
        </w:rPr>
        <w:t>et</w:t>
      </w:r>
      <w:r w:rsidR="00D12450" w:rsidRPr="00D12450">
        <w:rPr>
          <w:sz w:val="24"/>
          <w:szCs w:val="24"/>
        </w:rPr>
        <w:t xml:space="preserve"> </w:t>
      </w:r>
      <w:r w:rsidR="00D12450">
        <w:rPr>
          <w:sz w:val="24"/>
          <w:szCs w:val="24"/>
          <w:lang w:val="en-US"/>
        </w:rPr>
        <w:t>al</w:t>
      </w:r>
      <w:r w:rsidR="00D12450" w:rsidRPr="00D12450">
        <w:rPr>
          <w:sz w:val="24"/>
          <w:szCs w:val="24"/>
        </w:rPr>
        <w:t>,</w:t>
      </w:r>
      <w:r w:rsidR="008E2CF8">
        <w:rPr>
          <w:sz w:val="24"/>
          <w:szCs w:val="24"/>
        </w:rPr>
        <w:t xml:space="preserve"> 1999]</w:t>
      </w:r>
      <w:r w:rsidR="00D12450">
        <w:rPr>
          <w:sz w:val="24"/>
          <w:szCs w:val="24"/>
        </w:rPr>
        <w:t xml:space="preserve"> </w:t>
      </w:r>
      <w:r w:rsidRPr="00EC135A">
        <w:rPr>
          <w:sz w:val="24"/>
          <w:szCs w:val="24"/>
        </w:rPr>
        <w:t xml:space="preserve">и </w:t>
      </w:r>
      <w:r w:rsidRPr="00EC135A">
        <w:rPr>
          <w:sz w:val="24"/>
          <w:szCs w:val="24"/>
          <w:lang w:val="en-US"/>
        </w:rPr>
        <w:t>SPARTACUS</w:t>
      </w:r>
      <w:r w:rsidRPr="00EC135A">
        <w:rPr>
          <w:sz w:val="24"/>
          <w:szCs w:val="24"/>
        </w:rPr>
        <w:t xml:space="preserve"> </w:t>
      </w:r>
      <w:r w:rsidR="008E2CF8">
        <w:rPr>
          <w:sz w:val="24"/>
          <w:szCs w:val="24"/>
        </w:rPr>
        <w:t>[</w:t>
      </w:r>
      <w:r w:rsidR="00D12450">
        <w:rPr>
          <w:sz w:val="24"/>
          <w:szCs w:val="24"/>
          <w:lang w:val="en-US"/>
        </w:rPr>
        <w:t>Linnik</w:t>
      </w:r>
      <w:r w:rsidR="00D12450" w:rsidRPr="00D12450">
        <w:rPr>
          <w:sz w:val="24"/>
          <w:szCs w:val="24"/>
        </w:rPr>
        <w:t xml:space="preserve"> </w:t>
      </w:r>
      <w:r w:rsidR="00D12450">
        <w:rPr>
          <w:sz w:val="24"/>
          <w:szCs w:val="24"/>
          <w:lang w:val="en-US"/>
        </w:rPr>
        <w:t>et</w:t>
      </w:r>
      <w:r w:rsidR="00D12450" w:rsidRPr="00D12450">
        <w:rPr>
          <w:sz w:val="24"/>
          <w:szCs w:val="24"/>
        </w:rPr>
        <w:t xml:space="preserve"> </w:t>
      </w:r>
      <w:r w:rsidR="00D12450">
        <w:rPr>
          <w:sz w:val="24"/>
          <w:szCs w:val="24"/>
          <w:lang w:val="en-US"/>
        </w:rPr>
        <w:t>al</w:t>
      </w:r>
      <w:r w:rsidR="008E2CF8">
        <w:rPr>
          <w:sz w:val="24"/>
          <w:szCs w:val="24"/>
        </w:rPr>
        <w:t>, 1999]</w:t>
      </w:r>
      <w:r w:rsidR="00D12450" w:rsidRPr="00D12450">
        <w:rPr>
          <w:sz w:val="24"/>
          <w:szCs w:val="24"/>
        </w:rPr>
        <w:t xml:space="preserve"> </w:t>
      </w:r>
      <w:r w:rsidR="00D12450">
        <w:rPr>
          <w:sz w:val="24"/>
          <w:szCs w:val="24"/>
        </w:rPr>
        <w:t>в период 1996-2000 гг.</w:t>
      </w:r>
    </w:p>
    <w:p w:rsidR="00E247E0" w:rsidRDefault="00F953D7" w:rsidP="0083092F">
      <w:pPr>
        <w:spacing w:line="360" w:lineRule="auto"/>
        <w:ind w:firstLine="709"/>
        <w:jc w:val="both"/>
        <w:rPr>
          <w:sz w:val="24"/>
          <w:szCs w:val="24"/>
        </w:rPr>
      </w:pPr>
      <w:r w:rsidRPr="004D7CCF">
        <w:rPr>
          <w:sz w:val="24"/>
          <w:szCs w:val="24"/>
        </w:rPr>
        <w:t xml:space="preserve">Основной целью </w:t>
      </w:r>
      <w:r w:rsidR="00E247E0" w:rsidRPr="004D7CCF">
        <w:rPr>
          <w:sz w:val="24"/>
          <w:szCs w:val="24"/>
        </w:rPr>
        <w:t>было дальнейшее изучение особенностей поведения изотопов цезия-137 и стронция-90 в почве и пищевых цепях (почвы-растения-молоко).</w:t>
      </w:r>
    </w:p>
    <w:p w:rsidR="00E247E0" w:rsidRPr="00EC135A" w:rsidRDefault="00E247E0" w:rsidP="0083092F">
      <w:pPr>
        <w:spacing w:line="360" w:lineRule="auto"/>
        <w:ind w:firstLine="709"/>
        <w:jc w:val="both"/>
        <w:rPr>
          <w:sz w:val="24"/>
          <w:szCs w:val="24"/>
        </w:rPr>
      </w:pPr>
      <w:r w:rsidRPr="00EC135A">
        <w:rPr>
          <w:sz w:val="24"/>
          <w:szCs w:val="24"/>
        </w:rPr>
        <w:t xml:space="preserve">Работа </w:t>
      </w:r>
      <w:r w:rsidR="00F953D7">
        <w:rPr>
          <w:sz w:val="24"/>
          <w:szCs w:val="24"/>
        </w:rPr>
        <w:t xml:space="preserve">в </w:t>
      </w:r>
      <w:r w:rsidR="00302B0E" w:rsidRPr="00EC135A">
        <w:rPr>
          <w:sz w:val="24"/>
          <w:szCs w:val="24"/>
        </w:rPr>
        <w:t>Российско</w:t>
      </w:r>
      <w:r w:rsidR="00302B0E">
        <w:rPr>
          <w:sz w:val="24"/>
          <w:szCs w:val="24"/>
        </w:rPr>
        <w:t>м</w:t>
      </w:r>
      <w:r w:rsidR="00302B0E" w:rsidRPr="00EC135A">
        <w:rPr>
          <w:sz w:val="24"/>
          <w:szCs w:val="24"/>
        </w:rPr>
        <w:t xml:space="preserve"> научно-практическо</w:t>
      </w:r>
      <w:r w:rsidR="00302B0E">
        <w:rPr>
          <w:sz w:val="24"/>
          <w:szCs w:val="24"/>
        </w:rPr>
        <w:t>м</w:t>
      </w:r>
      <w:r w:rsidR="00302B0E" w:rsidRPr="00EC135A">
        <w:rPr>
          <w:sz w:val="24"/>
          <w:szCs w:val="24"/>
        </w:rPr>
        <w:t xml:space="preserve"> и экспертно-аналитическо</w:t>
      </w:r>
      <w:r w:rsidR="00302B0E">
        <w:rPr>
          <w:sz w:val="24"/>
          <w:szCs w:val="24"/>
        </w:rPr>
        <w:t>м</w:t>
      </w:r>
      <w:r w:rsidR="00302B0E" w:rsidRPr="00EC135A">
        <w:rPr>
          <w:sz w:val="24"/>
          <w:szCs w:val="24"/>
        </w:rPr>
        <w:t xml:space="preserve"> центр</w:t>
      </w:r>
      <w:r w:rsidR="00A2202F">
        <w:rPr>
          <w:sz w:val="24"/>
          <w:szCs w:val="24"/>
        </w:rPr>
        <w:t>е</w:t>
      </w:r>
      <w:r w:rsidR="00302B0E" w:rsidRPr="00EC135A">
        <w:rPr>
          <w:sz w:val="24"/>
          <w:szCs w:val="24"/>
        </w:rPr>
        <w:t xml:space="preserve"> </w:t>
      </w:r>
      <w:r w:rsidR="00302B0E">
        <w:rPr>
          <w:sz w:val="24"/>
          <w:szCs w:val="24"/>
        </w:rPr>
        <w:t xml:space="preserve">Госкомчернобыля России </w:t>
      </w:r>
      <w:r w:rsidR="00A2202F" w:rsidRPr="00EC135A">
        <w:rPr>
          <w:sz w:val="24"/>
          <w:szCs w:val="24"/>
        </w:rPr>
        <w:t>(РНЭЦ</w:t>
      </w:r>
      <w:r w:rsidR="00D71E12">
        <w:rPr>
          <w:sz w:val="24"/>
          <w:szCs w:val="24"/>
        </w:rPr>
        <w:t>)</w:t>
      </w:r>
      <w:r w:rsidR="00A2202F" w:rsidRPr="00EC135A">
        <w:rPr>
          <w:sz w:val="24"/>
          <w:szCs w:val="24"/>
        </w:rPr>
        <w:t xml:space="preserve">, </w:t>
      </w:r>
      <w:r w:rsidRPr="00EC135A">
        <w:rPr>
          <w:sz w:val="24"/>
          <w:szCs w:val="24"/>
        </w:rPr>
        <w:t xml:space="preserve">имела целью изучение ландшафтно-геохимических особенностей характеризующих типичные водораздельные и пойменные ландшафты. Изучались как ненарушенные лесные, так </w:t>
      </w:r>
      <w:r w:rsidR="00302B0E">
        <w:rPr>
          <w:sz w:val="24"/>
          <w:szCs w:val="24"/>
        </w:rPr>
        <w:t xml:space="preserve">и </w:t>
      </w:r>
      <w:r w:rsidRPr="00EC135A">
        <w:rPr>
          <w:sz w:val="24"/>
          <w:szCs w:val="24"/>
        </w:rPr>
        <w:t>окультуренные агроландшафты, представленные разными почвенными комби</w:t>
      </w:r>
      <w:r w:rsidR="00BD0B76">
        <w:rPr>
          <w:sz w:val="24"/>
          <w:szCs w:val="24"/>
        </w:rPr>
        <w:t>нациями. В отличие от работ 1986</w:t>
      </w:r>
      <w:r w:rsidRPr="00EC135A">
        <w:rPr>
          <w:sz w:val="24"/>
          <w:szCs w:val="24"/>
        </w:rPr>
        <w:t>-</w:t>
      </w:r>
      <w:r w:rsidR="00BD0B76">
        <w:rPr>
          <w:sz w:val="24"/>
          <w:szCs w:val="24"/>
        </w:rPr>
        <w:t>19</w:t>
      </w:r>
      <w:r w:rsidRPr="00EC135A">
        <w:rPr>
          <w:sz w:val="24"/>
          <w:szCs w:val="24"/>
        </w:rPr>
        <w:t xml:space="preserve">88 гг, полученная информация предполагалась к использованию для целей моделирования и прогнозирования поведения РН в различных ландшафтных системах. Подбор моделей и параметров по экспериментальным профилям распределения радионуклидов был проведен М.В. Глебовым и С.С. Кировым, а ГИС-моделирование осуществлялось В.Г. Линником и А.И. Кувылиным при участии автора. Определение подвижности радионуклидов в почвах производилось А.И. Ермаковым, а измерение содержания </w:t>
      </w:r>
      <w:r w:rsidRPr="00EC135A">
        <w:rPr>
          <w:sz w:val="24"/>
          <w:szCs w:val="24"/>
          <w:vertAlign w:val="superscript"/>
        </w:rPr>
        <w:t>137</w:t>
      </w:r>
      <w:r w:rsidRPr="00EC135A">
        <w:rPr>
          <w:sz w:val="24"/>
          <w:szCs w:val="24"/>
        </w:rPr>
        <w:t>Cs в почвах С.С. Кировым (РНЭЦ, НПО "Радон").</w:t>
      </w:r>
    </w:p>
    <w:p w:rsidR="00E247E0" w:rsidRPr="00EC135A" w:rsidRDefault="00E247E0" w:rsidP="0083092F">
      <w:pPr>
        <w:spacing w:line="360" w:lineRule="auto"/>
        <w:ind w:firstLine="709"/>
        <w:jc w:val="both"/>
        <w:rPr>
          <w:sz w:val="24"/>
          <w:szCs w:val="24"/>
        </w:rPr>
      </w:pPr>
      <w:r w:rsidRPr="00EC135A">
        <w:rPr>
          <w:sz w:val="24"/>
          <w:szCs w:val="24"/>
        </w:rPr>
        <w:t xml:space="preserve">Объектами исследований являлись почвы и доминирующие растения загрязненных радионуклидами лесных, луговых угодий и агроландшафтов в районе поселков Барки, Новые и Старые Бобовичи </w:t>
      </w:r>
      <w:r w:rsidR="00FC2A6B">
        <w:rPr>
          <w:sz w:val="24"/>
          <w:szCs w:val="24"/>
        </w:rPr>
        <w:t xml:space="preserve">и других, расположенных преимущественно в </w:t>
      </w:r>
      <w:r w:rsidRPr="00EC135A">
        <w:rPr>
          <w:sz w:val="24"/>
          <w:szCs w:val="24"/>
        </w:rPr>
        <w:t>Новозыбковско</w:t>
      </w:r>
      <w:r w:rsidR="00FC2A6B">
        <w:rPr>
          <w:sz w:val="24"/>
          <w:szCs w:val="24"/>
        </w:rPr>
        <w:t>м районе</w:t>
      </w:r>
      <w:r w:rsidRPr="00EC135A">
        <w:rPr>
          <w:sz w:val="24"/>
          <w:szCs w:val="24"/>
        </w:rPr>
        <w:t xml:space="preserve"> Брянской области. </w:t>
      </w:r>
      <w:r w:rsidR="00FC2A6B">
        <w:rPr>
          <w:sz w:val="24"/>
          <w:szCs w:val="24"/>
        </w:rPr>
        <w:t>Плотность</w:t>
      </w:r>
      <w:r w:rsidRPr="00EC135A">
        <w:rPr>
          <w:sz w:val="24"/>
          <w:szCs w:val="24"/>
        </w:rPr>
        <w:t xml:space="preserve"> загрязнения</w:t>
      </w:r>
      <w:r w:rsidR="00FC2A6B">
        <w:rPr>
          <w:sz w:val="24"/>
          <w:szCs w:val="24"/>
        </w:rPr>
        <w:t xml:space="preserve"> тестовых участков площадью в среднем 1 га </w:t>
      </w:r>
      <w:r w:rsidRPr="00EC135A">
        <w:rPr>
          <w:sz w:val="24"/>
          <w:szCs w:val="24"/>
        </w:rPr>
        <w:t>менялась от 10</w:t>
      </w:r>
      <w:r w:rsidRPr="00EC135A">
        <w:rPr>
          <w:sz w:val="24"/>
          <w:szCs w:val="24"/>
        </w:rPr>
        <w:noBreakHyphen/>
        <w:t>15 до 40</w:t>
      </w:r>
      <w:r w:rsidRPr="00EC135A">
        <w:rPr>
          <w:sz w:val="24"/>
          <w:szCs w:val="24"/>
        </w:rPr>
        <w:noBreakHyphen/>
        <w:t>50 Ки/км</w:t>
      </w:r>
      <w:r w:rsidRPr="00EC135A">
        <w:rPr>
          <w:sz w:val="24"/>
          <w:szCs w:val="24"/>
          <w:vertAlign w:val="superscript"/>
        </w:rPr>
        <w:t>2</w:t>
      </w:r>
      <w:r w:rsidRPr="00EC135A">
        <w:rPr>
          <w:sz w:val="24"/>
          <w:szCs w:val="24"/>
        </w:rPr>
        <w:t xml:space="preserve"> по </w:t>
      </w:r>
      <w:r w:rsidRPr="00EC135A">
        <w:rPr>
          <w:sz w:val="24"/>
          <w:szCs w:val="24"/>
          <w:vertAlign w:val="superscript"/>
        </w:rPr>
        <w:t>137</w:t>
      </w:r>
      <w:r w:rsidRPr="00EC135A">
        <w:rPr>
          <w:sz w:val="24"/>
          <w:szCs w:val="24"/>
        </w:rPr>
        <w:t xml:space="preserve">Cs. </w:t>
      </w:r>
    </w:p>
    <w:p w:rsidR="00474B1C" w:rsidRDefault="00E247E0" w:rsidP="0083092F">
      <w:pPr>
        <w:spacing w:line="360" w:lineRule="auto"/>
        <w:ind w:firstLine="709"/>
        <w:jc w:val="both"/>
        <w:rPr>
          <w:sz w:val="24"/>
          <w:szCs w:val="24"/>
        </w:rPr>
      </w:pPr>
      <w:r w:rsidRPr="00EC135A">
        <w:rPr>
          <w:sz w:val="24"/>
          <w:szCs w:val="24"/>
        </w:rPr>
        <w:t>Целью исследования было проведение экспериментальных ландшафтно-</w:t>
      </w:r>
      <w:r w:rsidR="00302B0E">
        <w:rPr>
          <w:sz w:val="24"/>
          <w:szCs w:val="24"/>
        </w:rPr>
        <w:t>радиогео</w:t>
      </w:r>
      <w:r w:rsidRPr="00EC135A">
        <w:rPr>
          <w:sz w:val="24"/>
          <w:szCs w:val="24"/>
        </w:rPr>
        <w:t xml:space="preserve">экологических исследований, выполненных в содружестве с коллективом сотрудников </w:t>
      </w:r>
      <w:r w:rsidR="00302B0E">
        <w:rPr>
          <w:sz w:val="24"/>
          <w:szCs w:val="24"/>
        </w:rPr>
        <w:t>РНЭЦ</w:t>
      </w:r>
      <w:r w:rsidRPr="00EC135A">
        <w:rPr>
          <w:sz w:val="24"/>
          <w:szCs w:val="24"/>
        </w:rPr>
        <w:t xml:space="preserve">, для получения общих представлений о параметрах механизма и эффективности действия отдельных факторов миграции РН в ландшафтной сфере. </w:t>
      </w:r>
    </w:p>
    <w:p w:rsidR="00474B1C" w:rsidRDefault="00E247E0" w:rsidP="00633E2D">
      <w:pPr>
        <w:spacing w:line="360" w:lineRule="auto"/>
        <w:ind w:firstLine="709"/>
        <w:jc w:val="both"/>
        <w:rPr>
          <w:spacing w:val="-4"/>
          <w:sz w:val="24"/>
          <w:szCs w:val="24"/>
        </w:rPr>
      </w:pPr>
      <w:r w:rsidRPr="00EC135A">
        <w:rPr>
          <w:sz w:val="24"/>
          <w:szCs w:val="24"/>
        </w:rPr>
        <w:t>Краткий перечень этих факторов изложен в таблице</w:t>
      </w:r>
      <w:r w:rsidR="006C4B74">
        <w:rPr>
          <w:sz w:val="24"/>
          <w:szCs w:val="24"/>
        </w:rPr>
        <w:t xml:space="preserve"> 4.21</w:t>
      </w:r>
      <w:r w:rsidRPr="00EC135A">
        <w:rPr>
          <w:sz w:val="24"/>
          <w:szCs w:val="24"/>
        </w:rPr>
        <w:t>.</w:t>
      </w:r>
      <w:r w:rsidR="00474B1C" w:rsidRPr="00474B1C">
        <w:rPr>
          <w:spacing w:val="-4"/>
          <w:sz w:val="24"/>
          <w:szCs w:val="24"/>
        </w:rPr>
        <w:t xml:space="preserve"> </w:t>
      </w:r>
    </w:p>
    <w:p w:rsidR="00005BDC" w:rsidRDefault="00005BDC" w:rsidP="00005BDC">
      <w:pPr>
        <w:tabs>
          <w:tab w:val="num" w:pos="720"/>
        </w:tabs>
        <w:spacing w:line="360" w:lineRule="auto"/>
        <w:ind w:firstLine="709"/>
        <w:jc w:val="both"/>
        <w:rPr>
          <w:sz w:val="24"/>
          <w:szCs w:val="24"/>
        </w:rPr>
      </w:pPr>
      <w:r w:rsidRPr="00EC135A">
        <w:rPr>
          <w:sz w:val="24"/>
          <w:szCs w:val="24"/>
        </w:rPr>
        <w:t xml:space="preserve">Суммарная погрешность измерений удельной активности </w:t>
      </w:r>
      <w:r w:rsidRPr="00EC135A">
        <w:rPr>
          <w:sz w:val="24"/>
          <w:szCs w:val="24"/>
          <w:vertAlign w:val="superscript"/>
        </w:rPr>
        <w:t>137</w:t>
      </w:r>
      <w:r w:rsidRPr="00EC135A">
        <w:rPr>
          <w:sz w:val="24"/>
          <w:szCs w:val="24"/>
        </w:rPr>
        <w:t xml:space="preserve">Cs не превышала 15%. Выделение </w:t>
      </w:r>
      <w:r w:rsidRPr="00EC135A">
        <w:rPr>
          <w:sz w:val="24"/>
          <w:szCs w:val="24"/>
          <w:vertAlign w:val="superscript"/>
        </w:rPr>
        <w:t>90</w:t>
      </w:r>
      <w:r w:rsidRPr="00EC135A">
        <w:rPr>
          <w:sz w:val="24"/>
          <w:szCs w:val="24"/>
        </w:rPr>
        <w:t>Sr проводилось в хроматографических колонках с селективным сорбентом, обеспечивающим химический выход радиоизотопа на уровне 60</w:t>
      </w:r>
      <w:r w:rsidRPr="00EC135A">
        <w:rPr>
          <w:sz w:val="24"/>
          <w:szCs w:val="24"/>
        </w:rPr>
        <w:noBreakHyphen/>
        <w:t xml:space="preserve">75%. Подвижность обоих радионуклидов в верхних почвенных горизонтах (для целинных почв </w:t>
      </w:r>
      <w:r w:rsidRPr="00EC135A">
        <w:rPr>
          <w:sz w:val="24"/>
          <w:szCs w:val="24"/>
        </w:rPr>
        <w:noBreakHyphen/>
        <w:t xml:space="preserve"> в слое 0</w:t>
      </w:r>
      <w:r w:rsidRPr="00EC135A">
        <w:rPr>
          <w:sz w:val="24"/>
          <w:szCs w:val="24"/>
        </w:rPr>
        <w:noBreakHyphen/>
        <w:t>10 см, для пахотных – 0</w:t>
      </w:r>
      <w:r w:rsidRPr="00EC135A">
        <w:rPr>
          <w:sz w:val="24"/>
          <w:szCs w:val="24"/>
        </w:rPr>
        <w:noBreakHyphen/>
        <w:t>20 см) оценивалась методом последовательной экстракции H</w:t>
      </w:r>
      <w:r w:rsidRPr="00EC135A">
        <w:rPr>
          <w:sz w:val="24"/>
          <w:szCs w:val="24"/>
          <w:vertAlign w:val="subscript"/>
        </w:rPr>
        <w:t>2</w:t>
      </w:r>
      <w:r w:rsidRPr="00EC135A">
        <w:rPr>
          <w:sz w:val="24"/>
          <w:szCs w:val="24"/>
        </w:rPr>
        <w:t>O</w:t>
      </w:r>
      <w:r w:rsidRPr="00EC135A">
        <w:rPr>
          <w:sz w:val="24"/>
          <w:szCs w:val="24"/>
          <w:vertAlign w:val="subscript"/>
        </w:rPr>
        <w:t>дист.</w:t>
      </w:r>
      <w:r w:rsidRPr="00EC135A">
        <w:rPr>
          <w:sz w:val="24"/>
          <w:szCs w:val="24"/>
        </w:rPr>
        <w:t xml:space="preserve"> (водорастворимая форма), 1M CH</w:t>
      </w:r>
      <w:r w:rsidRPr="00EC135A">
        <w:rPr>
          <w:sz w:val="24"/>
          <w:szCs w:val="24"/>
          <w:vertAlign w:val="subscript"/>
        </w:rPr>
        <w:t>3</w:t>
      </w:r>
      <w:r w:rsidRPr="00EC135A">
        <w:rPr>
          <w:sz w:val="24"/>
          <w:szCs w:val="24"/>
        </w:rPr>
        <w:t xml:space="preserve"> COONH</w:t>
      </w:r>
      <w:r w:rsidRPr="00EC135A">
        <w:rPr>
          <w:sz w:val="24"/>
          <w:szCs w:val="24"/>
          <w:vertAlign w:val="subscript"/>
        </w:rPr>
        <w:t xml:space="preserve">4 </w:t>
      </w:r>
      <w:r w:rsidRPr="00EC135A">
        <w:rPr>
          <w:sz w:val="24"/>
          <w:szCs w:val="24"/>
        </w:rPr>
        <w:t>(обменная), 1М HCl (кислоторастворимая), 7,5 М HNO</w:t>
      </w:r>
      <w:r w:rsidRPr="00EC135A">
        <w:rPr>
          <w:sz w:val="24"/>
          <w:szCs w:val="24"/>
          <w:vertAlign w:val="subscript"/>
        </w:rPr>
        <w:t>3</w:t>
      </w:r>
      <w:r w:rsidRPr="00EC135A">
        <w:rPr>
          <w:sz w:val="24"/>
          <w:szCs w:val="24"/>
        </w:rPr>
        <w:t xml:space="preserve"> (прочносвязанная). </w:t>
      </w:r>
    </w:p>
    <w:p w:rsidR="00005BDC" w:rsidRPr="00EC135A" w:rsidRDefault="00005BDC" w:rsidP="00005BDC">
      <w:pPr>
        <w:spacing w:line="360" w:lineRule="auto"/>
        <w:ind w:firstLine="680"/>
        <w:jc w:val="both"/>
        <w:rPr>
          <w:sz w:val="24"/>
          <w:szCs w:val="24"/>
        </w:rPr>
      </w:pPr>
      <w:r>
        <w:rPr>
          <w:sz w:val="24"/>
          <w:szCs w:val="24"/>
        </w:rPr>
        <w:t>Представление о ландшафтно-геохимической</w:t>
      </w:r>
      <w:r w:rsidRPr="00EC135A">
        <w:rPr>
          <w:sz w:val="24"/>
          <w:szCs w:val="24"/>
        </w:rPr>
        <w:t xml:space="preserve"> структуре изучаемого региона дает карта на рис</w:t>
      </w:r>
      <w:r>
        <w:rPr>
          <w:sz w:val="24"/>
          <w:szCs w:val="24"/>
        </w:rPr>
        <w:t>.</w:t>
      </w:r>
      <w:r w:rsidRPr="00EC135A">
        <w:rPr>
          <w:sz w:val="24"/>
          <w:szCs w:val="24"/>
        </w:rPr>
        <w:t xml:space="preserve"> </w:t>
      </w:r>
      <w:r>
        <w:rPr>
          <w:sz w:val="24"/>
          <w:szCs w:val="24"/>
        </w:rPr>
        <w:t xml:space="preserve">4.47, построенная по А.И. Перельману на основе почвенной </w:t>
      </w:r>
      <w:r w:rsidRPr="00FC6EDB">
        <w:rPr>
          <w:sz w:val="24"/>
          <w:szCs w:val="24"/>
        </w:rPr>
        <w:t xml:space="preserve">карты </w:t>
      </w:r>
      <w:r>
        <w:rPr>
          <w:sz w:val="24"/>
          <w:szCs w:val="24"/>
        </w:rPr>
        <w:t>масштаба 1:50 000 с учетом ландшафтной карты, созданной В.К. Жучковой и Н.А. Волковой по заказу РНЭЦ</w:t>
      </w:r>
      <w:r w:rsidRPr="00EC135A">
        <w:rPr>
          <w:sz w:val="24"/>
          <w:szCs w:val="24"/>
        </w:rPr>
        <w:t xml:space="preserve">. Изученные почвы принадлежат к трем основным группам, отражающим ландшафтное своеобразие региона. Почвы подзолистого ряда характерны водоразделов. Понижения рельефа занимают верховые и низинные болотные почвы. Пойменные дерновые, луговые и болотные почвы распространены по долинам рек и ручьев. </w:t>
      </w:r>
    </w:p>
    <w:p w:rsidR="00D61FFA" w:rsidRPr="00D61FFA" w:rsidRDefault="00D61FFA" w:rsidP="00D61FFA">
      <w:pPr>
        <w:tabs>
          <w:tab w:val="num" w:pos="720"/>
        </w:tabs>
        <w:spacing w:line="276" w:lineRule="auto"/>
        <w:ind w:firstLine="709"/>
        <w:jc w:val="both"/>
        <w:rPr>
          <w:sz w:val="16"/>
          <w:szCs w:val="16"/>
          <w:lang w:val="en-US"/>
        </w:rPr>
      </w:pPr>
    </w:p>
    <w:p w:rsidR="00E247E0" w:rsidRPr="00D61FFA" w:rsidRDefault="00E247E0" w:rsidP="0083092F">
      <w:pPr>
        <w:tabs>
          <w:tab w:val="num" w:pos="720"/>
        </w:tabs>
        <w:spacing w:line="360" w:lineRule="auto"/>
        <w:ind w:firstLine="709"/>
        <w:jc w:val="both"/>
        <w:rPr>
          <w:sz w:val="24"/>
          <w:szCs w:val="24"/>
        </w:rPr>
      </w:pPr>
      <w:r w:rsidRPr="00EC135A">
        <w:rPr>
          <w:sz w:val="24"/>
          <w:szCs w:val="24"/>
        </w:rPr>
        <w:t xml:space="preserve">Таблица </w:t>
      </w:r>
      <w:r w:rsidR="006C4B74">
        <w:rPr>
          <w:sz w:val="24"/>
          <w:szCs w:val="24"/>
        </w:rPr>
        <w:t>4.21</w:t>
      </w:r>
      <w:r w:rsidR="006C4B74" w:rsidRPr="00EC135A">
        <w:rPr>
          <w:sz w:val="24"/>
          <w:szCs w:val="24"/>
        </w:rPr>
        <w:t>.</w:t>
      </w:r>
      <w:r w:rsidRPr="00EC135A">
        <w:rPr>
          <w:sz w:val="24"/>
          <w:szCs w:val="24"/>
        </w:rPr>
        <w:t xml:space="preserve"> Факторы, влияющие на миграцию и накопление радионуклидов в биосфере </w:t>
      </w:r>
      <w:r w:rsidR="008E2CF8" w:rsidRPr="008E2CF8">
        <w:rPr>
          <w:sz w:val="24"/>
          <w:szCs w:val="24"/>
        </w:rPr>
        <w:t>[</w:t>
      </w:r>
      <w:r w:rsidR="008E2CF8">
        <w:rPr>
          <w:sz w:val="24"/>
          <w:szCs w:val="24"/>
        </w:rPr>
        <w:t>Коробова, 1999]</w:t>
      </w:r>
    </w:p>
    <w:tbl>
      <w:tblPr>
        <w:tblW w:w="9585" w:type="dxa"/>
        <w:tblInd w:w="30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072"/>
        <w:gridCol w:w="7513"/>
      </w:tblGrid>
      <w:tr w:rsidR="00E247E0" w:rsidRPr="00EC135A" w:rsidTr="0083092F">
        <w:tc>
          <w:tcPr>
            <w:tcW w:w="2072" w:type="dxa"/>
          </w:tcPr>
          <w:p w:rsidR="00E247E0" w:rsidRPr="00EC135A" w:rsidRDefault="00E247E0" w:rsidP="0083092F">
            <w:pPr>
              <w:tabs>
                <w:tab w:val="num" w:pos="720"/>
              </w:tabs>
              <w:spacing w:line="360" w:lineRule="auto"/>
              <w:ind w:firstLine="709"/>
              <w:jc w:val="center"/>
              <w:rPr>
                <w:sz w:val="24"/>
                <w:szCs w:val="24"/>
              </w:rPr>
            </w:pPr>
            <w:r w:rsidRPr="00EC135A">
              <w:rPr>
                <w:sz w:val="24"/>
                <w:szCs w:val="24"/>
              </w:rPr>
              <w:t>Факторы</w:t>
            </w:r>
          </w:p>
        </w:tc>
        <w:tc>
          <w:tcPr>
            <w:tcW w:w="7513" w:type="dxa"/>
          </w:tcPr>
          <w:p w:rsidR="00E247E0" w:rsidRPr="00EC135A" w:rsidRDefault="00E247E0" w:rsidP="0083092F">
            <w:pPr>
              <w:tabs>
                <w:tab w:val="num" w:pos="720"/>
              </w:tabs>
              <w:spacing w:line="360" w:lineRule="auto"/>
              <w:ind w:firstLine="34"/>
              <w:jc w:val="center"/>
              <w:rPr>
                <w:sz w:val="24"/>
                <w:szCs w:val="24"/>
              </w:rPr>
            </w:pPr>
            <w:r w:rsidRPr="00EC135A">
              <w:rPr>
                <w:sz w:val="24"/>
                <w:szCs w:val="24"/>
              </w:rPr>
              <w:t>Параметры</w:t>
            </w:r>
          </w:p>
        </w:tc>
      </w:tr>
      <w:tr w:rsidR="00E247E0" w:rsidRPr="00EC135A" w:rsidTr="0083092F">
        <w:tc>
          <w:tcPr>
            <w:tcW w:w="2072" w:type="dxa"/>
          </w:tcPr>
          <w:p w:rsidR="00E247E0" w:rsidRPr="00EC135A" w:rsidRDefault="00E247E0" w:rsidP="0083092F">
            <w:pPr>
              <w:tabs>
                <w:tab w:val="num" w:pos="720"/>
              </w:tabs>
              <w:spacing w:line="360" w:lineRule="auto"/>
              <w:jc w:val="both"/>
              <w:rPr>
                <w:sz w:val="24"/>
                <w:szCs w:val="24"/>
              </w:rPr>
            </w:pPr>
            <w:r w:rsidRPr="00EC135A">
              <w:rPr>
                <w:sz w:val="24"/>
                <w:szCs w:val="24"/>
              </w:rPr>
              <w:t>Свойства радионуклидов</w:t>
            </w:r>
          </w:p>
        </w:tc>
        <w:tc>
          <w:tcPr>
            <w:tcW w:w="7513" w:type="dxa"/>
          </w:tcPr>
          <w:p w:rsidR="00E247E0" w:rsidRPr="00EC135A" w:rsidRDefault="00E247E0" w:rsidP="000936B5">
            <w:pPr>
              <w:tabs>
                <w:tab w:val="num" w:pos="720"/>
              </w:tabs>
              <w:spacing w:line="276" w:lineRule="auto"/>
              <w:jc w:val="both"/>
              <w:rPr>
                <w:sz w:val="24"/>
                <w:szCs w:val="24"/>
              </w:rPr>
            </w:pPr>
            <w:r w:rsidRPr="00EC135A">
              <w:rPr>
                <w:sz w:val="24"/>
                <w:szCs w:val="24"/>
              </w:rPr>
              <w:t>Химические свойства, формы поступления и нахождения в природе, способность к сорбции, катионному обмену, подвижность органических и карбонатных комплексов, биофильность</w:t>
            </w:r>
          </w:p>
        </w:tc>
      </w:tr>
      <w:tr w:rsidR="00E247E0" w:rsidRPr="00EC135A" w:rsidTr="0083092F">
        <w:trPr>
          <w:cantSplit/>
        </w:trPr>
        <w:tc>
          <w:tcPr>
            <w:tcW w:w="9585" w:type="dxa"/>
            <w:gridSpan w:val="2"/>
          </w:tcPr>
          <w:p w:rsidR="00E247E0" w:rsidRPr="00EC135A" w:rsidRDefault="00E247E0" w:rsidP="000936B5">
            <w:pPr>
              <w:tabs>
                <w:tab w:val="num" w:pos="720"/>
              </w:tabs>
              <w:spacing w:line="276" w:lineRule="auto"/>
              <w:jc w:val="both"/>
              <w:rPr>
                <w:sz w:val="24"/>
                <w:szCs w:val="24"/>
              </w:rPr>
            </w:pPr>
            <w:r w:rsidRPr="00EC135A">
              <w:rPr>
                <w:sz w:val="24"/>
                <w:szCs w:val="24"/>
              </w:rPr>
              <w:t>Природные факторы</w:t>
            </w:r>
          </w:p>
        </w:tc>
      </w:tr>
      <w:tr w:rsidR="00E247E0" w:rsidRPr="00EC135A" w:rsidTr="0083092F">
        <w:tc>
          <w:tcPr>
            <w:tcW w:w="2072" w:type="dxa"/>
          </w:tcPr>
          <w:p w:rsidR="00E247E0" w:rsidRPr="00EC135A" w:rsidRDefault="00E247E0" w:rsidP="0083092F">
            <w:pPr>
              <w:tabs>
                <w:tab w:val="num" w:pos="720"/>
              </w:tabs>
              <w:spacing w:line="360" w:lineRule="auto"/>
              <w:jc w:val="both"/>
              <w:rPr>
                <w:sz w:val="24"/>
                <w:szCs w:val="24"/>
              </w:rPr>
            </w:pPr>
            <w:r w:rsidRPr="00EC135A">
              <w:rPr>
                <w:sz w:val="24"/>
                <w:szCs w:val="24"/>
              </w:rPr>
              <w:t>климатические</w:t>
            </w:r>
          </w:p>
        </w:tc>
        <w:tc>
          <w:tcPr>
            <w:tcW w:w="7513" w:type="dxa"/>
          </w:tcPr>
          <w:p w:rsidR="00E247E0" w:rsidRPr="00EC135A" w:rsidRDefault="00E247E0" w:rsidP="000936B5">
            <w:pPr>
              <w:tabs>
                <w:tab w:val="num" w:pos="720"/>
              </w:tabs>
              <w:spacing w:line="276" w:lineRule="auto"/>
              <w:jc w:val="both"/>
              <w:rPr>
                <w:sz w:val="24"/>
                <w:szCs w:val="24"/>
              </w:rPr>
            </w:pPr>
            <w:r w:rsidRPr="00EC135A">
              <w:rPr>
                <w:sz w:val="24"/>
                <w:szCs w:val="24"/>
              </w:rPr>
              <w:t>Количество осадков и их динамика, испаряемость, температурный режим, направление и скорость господствующих ветров</w:t>
            </w:r>
          </w:p>
        </w:tc>
      </w:tr>
      <w:tr w:rsidR="00E247E0" w:rsidRPr="00EC135A" w:rsidTr="0083092F">
        <w:tc>
          <w:tcPr>
            <w:tcW w:w="2072" w:type="dxa"/>
          </w:tcPr>
          <w:p w:rsidR="00E247E0" w:rsidRPr="00EC135A" w:rsidRDefault="00E247E0" w:rsidP="0083092F">
            <w:pPr>
              <w:tabs>
                <w:tab w:val="num" w:pos="720"/>
              </w:tabs>
              <w:spacing w:line="360" w:lineRule="auto"/>
              <w:jc w:val="both"/>
              <w:rPr>
                <w:sz w:val="24"/>
                <w:szCs w:val="24"/>
              </w:rPr>
            </w:pPr>
            <w:r w:rsidRPr="00EC135A">
              <w:rPr>
                <w:sz w:val="24"/>
                <w:szCs w:val="24"/>
              </w:rPr>
              <w:t>почвенные</w:t>
            </w:r>
          </w:p>
        </w:tc>
        <w:tc>
          <w:tcPr>
            <w:tcW w:w="7513" w:type="dxa"/>
          </w:tcPr>
          <w:p w:rsidR="00E247E0" w:rsidRPr="00EC135A" w:rsidRDefault="00E247E0" w:rsidP="000936B5">
            <w:pPr>
              <w:tabs>
                <w:tab w:val="num" w:pos="720"/>
              </w:tabs>
              <w:spacing w:line="276" w:lineRule="auto"/>
              <w:jc w:val="both"/>
              <w:rPr>
                <w:sz w:val="24"/>
                <w:szCs w:val="24"/>
              </w:rPr>
            </w:pPr>
            <w:r w:rsidRPr="00EC135A">
              <w:rPr>
                <w:sz w:val="24"/>
                <w:szCs w:val="24"/>
              </w:rPr>
              <w:t>Генетический тип, содержание органического вещества в верхних горизонтах и его состав, рН, гранулометрический и минеральный состав, емкость ППК, содержание и подвижность соединений кальция, калия, железа, (</w:t>
            </w:r>
            <w:r w:rsidRPr="00EC135A">
              <w:rPr>
                <w:sz w:val="24"/>
                <w:szCs w:val="24"/>
                <w:lang w:val="en-US"/>
              </w:rPr>
              <w:t>Fe</w:t>
            </w:r>
            <w:r w:rsidRPr="00EC135A">
              <w:rPr>
                <w:sz w:val="24"/>
                <w:szCs w:val="24"/>
                <w:vertAlign w:val="superscript"/>
              </w:rPr>
              <w:t>2+</w:t>
            </w:r>
            <w:r w:rsidRPr="00EC135A">
              <w:rPr>
                <w:sz w:val="24"/>
                <w:szCs w:val="24"/>
              </w:rPr>
              <w:t xml:space="preserve">, </w:t>
            </w:r>
            <w:r w:rsidRPr="00EC135A">
              <w:rPr>
                <w:sz w:val="24"/>
                <w:szCs w:val="24"/>
                <w:lang w:val="en-US"/>
              </w:rPr>
              <w:t>Fe</w:t>
            </w:r>
            <w:r w:rsidRPr="00EC135A">
              <w:rPr>
                <w:sz w:val="24"/>
                <w:szCs w:val="24"/>
                <w:vertAlign w:val="superscript"/>
              </w:rPr>
              <w:t>3+</w:t>
            </w:r>
            <w:r w:rsidRPr="00EC135A">
              <w:rPr>
                <w:sz w:val="24"/>
                <w:szCs w:val="24"/>
              </w:rPr>
              <w:t>), марганца, аммония и стабильных элементов – аналогов, геохимические барьеры, увлажненность, водный режим, эрозионная устойчивость</w:t>
            </w:r>
          </w:p>
        </w:tc>
      </w:tr>
      <w:tr w:rsidR="00E247E0" w:rsidRPr="00EC135A" w:rsidTr="0083092F">
        <w:tc>
          <w:tcPr>
            <w:tcW w:w="2072" w:type="dxa"/>
          </w:tcPr>
          <w:p w:rsidR="00E247E0" w:rsidRPr="00EC135A" w:rsidRDefault="00E247E0" w:rsidP="0083092F">
            <w:pPr>
              <w:tabs>
                <w:tab w:val="num" w:pos="720"/>
              </w:tabs>
              <w:spacing w:line="360" w:lineRule="auto"/>
              <w:jc w:val="both"/>
              <w:rPr>
                <w:sz w:val="24"/>
                <w:szCs w:val="24"/>
              </w:rPr>
            </w:pPr>
            <w:r w:rsidRPr="00EC135A">
              <w:rPr>
                <w:sz w:val="24"/>
                <w:szCs w:val="24"/>
              </w:rPr>
              <w:t>водные</w:t>
            </w:r>
          </w:p>
        </w:tc>
        <w:tc>
          <w:tcPr>
            <w:tcW w:w="7513" w:type="dxa"/>
          </w:tcPr>
          <w:p w:rsidR="00E247E0" w:rsidRPr="00EC135A" w:rsidRDefault="00E247E0" w:rsidP="000936B5">
            <w:pPr>
              <w:tabs>
                <w:tab w:val="num" w:pos="720"/>
              </w:tabs>
              <w:spacing w:line="276" w:lineRule="auto"/>
              <w:jc w:val="both"/>
              <w:rPr>
                <w:sz w:val="24"/>
                <w:szCs w:val="24"/>
              </w:rPr>
            </w:pPr>
            <w:r w:rsidRPr="00EC135A">
              <w:rPr>
                <w:sz w:val="24"/>
                <w:szCs w:val="24"/>
              </w:rPr>
              <w:t xml:space="preserve">рН, Еh, минерализация и химический состав, содержание водорастворимых комплексов, интенсивность и динамика вертикальной и горизонтальной миграции, глубина залегания грунтовых вод и их связь с нижележащими водоносными горизонтами. </w:t>
            </w:r>
          </w:p>
        </w:tc>
      </w:tr>
      <w:tr w:rsidR="00E247E0" w:rsidRPr="00EC135A" w:rsidTr="0083092F">
        <w:tc>
          <w:tcPr>
            <w:tcW w:w="2072" w:type="dxa"/>
          </w:tcPr>
          <w:p w:rsidR="00E247E0" w:rsidRPr="00EC135A" w:rsidRDefault="00E247E0" w:rsidP="0083092F">
            <w:pPr>
              <w:tabs>
                <w:tab w:val="num" w:pos="720"/>
              </w:tabs>
              <w:spacing w:line="360" w:lineRule="auto"/>
              <w:jc w:val="both"/>
              <w:rPr>
                <w:sz w:val="24"/>
                <w:szCs w:val="24"/>
              </w:rPr>
            </w:pPr>
            <w:r w:rsidRPr="00EC135A">
              <w:rPr>
                <w:sz w:val="24"/>
                <w:szCs w:val="24"/>
              </w:rPr>
              <w:t xml:space="preserve">биологические </w:t>
            </w:r>
          </w:p>
        </w:tc>
        <w:tc>
          <w:tcPr>
            <w:tcW w:w="7513" w:type="dxa"/>
          </w:tcPr>
          <w:p w:rsidR="00E247E0" w:rsidRPr="00EC135A" w:rsidRDefault="00E247E0" w:rsidP="000936B5">
            <w:pPr>
              <w:tabs>
                <w:tab w:val="num" w:pos="720"/>
              </w:tabs>
              <w:spacing w:line="276" w:lineRule="auto"/>
              <w:jc w:val="both"/>
              <w:rPr>
                <w:sz w:val="24"/>
                <w:szCs w:val="24"/>
              </w:rPr>
            </w:pPr>
            <w:r w:rsidRPr="00EC135A">
              <w:rPr>
                <w:sz w:val="24"/>
                <w:szCs w:val="24"/>
              </w:rPr>
              <w:t>Вовлечение элементов в биологический круговорот почвенными микроорганизмами, растениями и животными в различных биогеоценозах с учетом видового состава и экологических особенностей видов, степень биологического дефицита или избытка стабильных аналогов радионуклидов</w:t>
            </w:r>
          </w:p>
        </w:tc>
      </w:tr>
      <w:tr w:rsidR="00E247E0" w:rsidRPr="00EC135A" w:rsidTr="0083092F">
        <w:tc>
          <w:tcPr>
            <w:tcW w:w="2072" w:type="dxa"/>
          </w:tcPr>
          <w:p w:rsidR="00E247E0" w:rsidRPr="00EC135A" w:rsidRDefault="00E247E0" w:rsidP="0083092F">
            <w:pPr>
              <w:tabs>
                <w:tab w:val="num" w:pos="720"/>
              </w:tabs>
              <w:spacing w:line="360" w:lineRule="auto"/>
              <w:ind w:hanging="20"/>
              <w:jc w:val="both"/>
              <w:rPr>
                <w:sz w:val="24"/>
                <w:szCs w:val="24"/>
              </w:rPr>
            </w:pPr>
            <w:r w:rsidRPr="00EC135A">
              <w:rPr>
                <w:sz w:val="24"/>
                <w:szCs w:val="24"/>
              </w:rPr>
              <w:t>антропогенные</w:t>
            </w:r>
          </w:p>
        </w:tc>
        <w:tc>
          <w:tcPr>
            <w:tcW w:w="7513" w:type="dxa"/>
          </w:tcPr>
          <w:p w:rsidR="00E247E0" w:rsidRPr="00EC135A" w:rsidRDefault="00E247E0" w:rsidP="000936B5">
            <w:pPr>
              <w:tabs>
                <w:tab w:val="num" w:pos="720"/>
              </w:tabs>
              <w:spacing w:line="276" w:lineRule="auto"/>
              <w:jc w:val="both"/>
              <w:rPr>
                <w:sz w:val="24"/>
                <w:szCs w:val="24"/>
              </w:rPr>
            </w:pPr>
            <w:r w:rsidRPr="00EC135A">
              <w:rPr>
                <w:sz w:val="24"/>
                <w:szCs w:val="24"/>
              </w:rPr>
              <w:t>Тип и характер землепользования (распашка, мелиорация, лесонасаждение), изменение водного режима при мелиорации и других воздействиях, внесение удобрений, контрмеры</w:t>
            </w:r>
          </w:p>
        </w:tc>
      </w:tr>
    </w:tbl>
    <w:p w:rsidR="00474B1C" w:rsidRPr="00D61FFA" w:rsidRDefault="00474B1C" w:rsidP="0083092F">
      <w:pPr>
        <w:tabs>
          <w:tab w:val="num" w:pos="720"/>
        </w:tabs>
        <w:spacing w:line="360" w:lineRule="auto"/>
        <w:ind w:firstLine="709"/>
        <w:jc w:val="both"/>
        <w:rPr>
          <w:sz w:val="16"/>
          <w:szCs w:val="16"/>
        </w:rPr>
      </w:pPr>
    </w:p>
    <w:p w:rsidR="00005BDC" w:rsidRPr="00005BDC" w:rsidRDefault="00005BDC" w:rsidP="00005BDC">
      <w:pPr>
        <w:tabs>
          <w:tab w:val="num" w:pos="720"/>
        </w:tabs>
        <w:spacing w:line="360" w:lineRule="auto"/>
        <w:ind w:firstLine="709"/>
        <w:jc w:val="both"/>
        <w:rPr>
          <w:sz w:val="24"/>
          <w:szCs w:val="24"/>
        </w:rPr>
      </w:pPr>
      <w:r w:rsidRPr="00005BDC">
        <w:rPr>
          <w:sz w:val="24"/>
          <w:szCs w:val="24"/>
        </w:rPr>
        <w:t>По данным агрохимслужбы Брянской области, подзолистые и дерново-подзолистые почвы, занимающие в местных ЛГС элювиальные позиции, имеют низкие значения рН (рН</w:t>
      </w:r>
      <w:r w:rsidRPr="00005BDC">
        <w:rPr>
          <w:sz w:val="24"/>
          <w:szCs w:val="24"/>
          <w:vertAlign w:val="subscript"/>
        </w:rPr>
        <w:t>KCl</w:t>
      </w:r>
      <w:r w:rsidRPr="00005BDC">
        <w:rPr>
          <w:sz w:val="24"/>
          <w:szCs w:val="24"/>
        </w:rPr>
        <w:t>=3,0</w:t>
      </w:r>
      <w:r w:rsidRPr="00005BDC">
        <w:rPr>
          <w:sz w:val="24"/>
          <w:szCs w:val="24"/>
        </w:rPr>
        <w:noBreakHyphen/>
        <w:t>4,2</w:t>
      </w:r>
      <w:r w:rsidRPr="00005BDC">
        <w:rPr>
          <w:i/>
          <w:sz w:val="24"/>
          <w:szCs w:val="24"/>
        </w:rPr>
        <w:t xml:space="preserve">), </w:t>
      </w:r>
      <w:r w:rsidRPr="00005BDC">
        <w:rPr>
          <w:sz w:val="24"/>
          <w:szCs w:val="24"/>
        </w:rPr>
        <w:t>преимущественно супесчаный механический состав и низкое содержание гумуса от 3,5 до 0,7%. Соответственно, низкой является и насыщенность основаниями (в среднем от 24 до 35 %). Эти почвы так же характеризуются малым содержанием обменного калия (в среднем 7,5</w:t>
      </w:r>
      <w:r w:rsidRPr="00005BDC">
        <w:rPr>
          <w:sz w:val="24"/>
          <w:szCs w:val="24"/>
        </w:rPr>
        <w:noBreakHyphen/>
        <w:t>8,0 мг/100 г) и подвижного фосфора (0,5</w:t>
      </w:r>
      <w:r w:rsidRPr="00005BDC">
        <w:rPr>
          <w:sz w:val="24"/>
          <w:szCs w:val="24"/>
        </w:rPr>
        <w:noBreakHyphen/>
        <w:t xml:space="preserve">0,8 мг/100 г). </w:t>
      </w:r>
    </w:p>
    <w:p w:rsidR="00005BDC" w:rsidRPr="00005BDC" w:rsidRDefault="00005BDC" w:rsidP="00005BDC">
      <w:pPr>
        <w:tabs>
          <w:tab w:val="num" w:pos="720"/>
        </w:tabs>
        <w:spacing w:line="360" w:lineRule="auto"/>
        <w:ind w:firstLine="709"/>
        <w:jc w:val="both"/>
        <w:rPr>
          <w:sz w:val="24"/>
          <w:szCs w:val="24"/>
        </w:rPr>
      </w:pPr>
      <w:r w:rsidRPr="00005BDC">
        <w:rPr>
          <w:sz w:val="24"/>
          <w:szCs w:val="24"/>
        </w:rPr>
        <w:t>Заболоченные почвы супераквальных ландшафтов имеют слабокислую и нейтральную реакцию почвенного раствора (pH</w:t>
      </w:r>
      <w:r w:rsidRPr="00005BDC">
        <w:rPr>
          <w:sz w:val="24"/>
          <w:szCs w:val="24"/>
          <w:vertAlign w:val="subscript"/>
        </w:rPr>
        <w:t>KCl</w:t>
      </w:r>
      <w:r w:rsidRPr="00005BDC">
        <w:rPr>
          <w:sz w:val="24"/>
          <w:szCs w:val="24"/>
        </w:rPr>
        <w:t>=4,9</w:t>
      </w:r>
      <w:r w:rsidRPr="00005BDC">
        <w:rPr>
          <w:sz w:val="24"/>
          <w:szCs w:val="24"/>
        </w:rPr>
        <w:noBreakHyphen/>
        <w:t>6,4) и высокую зольность (в среднем 55%). Они существенно больше обогащены главными биогенами - калием, кальцием и фосфором, содержание которого достигает в некоторых почвах 4</w:t>
      </w:r>
      <w:r w:rsidRPr="00005BDC">
        <w:rPr>
          <w:sz w:val="24"/>
          <w:szCs w:val="24"/>
        </w:rPr>
        <w:noBreakHyphen/>
        <w:t>12 мг/100 г.</w:t>
      </w:r>
    </w:p>
    <w:p w:rsidR="00005BDC" w:rsidRPr="00005BDC" w:rsidRDefault="00005BDC" w:rsidP="00005BDC">
      <w:pPr>
        <w:tabs>
          <w:tab w:val="num" w:pos="720"/>
        </w:tabs>
        <w:spacing w:line="360" w:lineRule="auto"/>
        <w:ind w:firstLine="709"/>
        <w:jc w:val="both"/>
        <w:rPr>
          <w:sz w:val="24"/>
          <w:szCs w:val="24"/>
        </w:rPr>
      </w:pPr>
    </w:p>
    <w:p w:rsidR="00E247E0" w:rsidRPr="00EC135A" w:rsidRDefault="00633E2D" w:rsidP="000936B5">
      <w:pPr>
        <w:spacing w:line="360" w:lineRule="auto"/>
        <w:ind w:right="-143"/>
        <w:jc w:val="center"/>
      </w:pPr>
      <w:r>
        <w:rPr>
          <w:noProof/>
        </w:rPr>
        <w:drawing>
          <wp:anchor distT="0" distB="0" distL="114300" distR="114300" simplePos="0" relativeHeight="251629568" behindDoc="0" locked="0" layoutInCell="1" allowOverlap="1" wp14:anchorId="2E269587" wp14:editId="194329E6">
            <wp:simplePos x="0" y="0"/>
            <wp:positionH relativeFrom="column">
              <wp:align>right</wp:align>
            </wp:positionH>
            <wp:positionV relativeFrom="paragraph">
              <wp:posOffset>109220</wp:posOffset>
            </wp:positionV>
            <wp:extent cx="2985770" cy="3750310"/>
            <wp:effectExtent l="0" t="0" r="0" b="0"/>
            <wp:wrapSquare wrapText="bothSides"/>
            <wp:docPr id="129" name="Рисунок 88" descr="polygon_factors_Map_RNE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8" descr="polygon_factors_Map_RNEC"/>
                    <pic:cNvPicPr>
                      <a:picLocks noChangeAspect="1" noChangeArrowheads="1"/>
                    </pic:cNvPicPr>
                  </pic:nvPicPr>
                  <pic:blipFill>
                    <a:blip r:embed="rId134" cstate="print"/>
                    <a:srcRect/>
                    <a:stretch>
                      <a:fillRect/>
                    </a:stretch>
                  </pic:blipFill>
                  <pic:spPr bwMode="auto">
                    <a:xfrm>
                      <a:off x="0" y="0"/>
                      <a:ext cx="2985770" cy="3750310"/>
                    </a:xfrm>
                    <a:prstGeom prst="rect">
                      <a:avLst/>
                    </a:prstGeom>
                    <a:noFill/>
                    <a:ln w="9525">
                      <a:noFill/>
                      <a:miter lim="800000"/>
                      <a:headEnd/>
                      <a:tailEnd/>
                    </a:ln>
                  </pic:spPr>
                </pic:pic>
              </a:graphicData>
            </a:graphic>
          </wp:anchor>
        </w:drawing>
      </w:r>
      <w:r>
        <w:rPr>
          <w:noProof/>
          <w:sz w:val="24"/>
          <w:szCs w:val="24"/>
        </w:rPr>
        <w:drawing>
          <wp:inline distT="0" distB="0" distL="0" distR="0" wp14:anchorId="40AB1C78" wp14:editId="7F6FFF1B">
            <wp:extent cx="2993390" cy="4354195"/>
            <wp:effectExtent l="19050" t="0" r="0" b="0"/>
            <wp:docPr id="130" name="Рисунок 42" descr="polygon_LGMap_RNE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2" descr="polygon_LGMap_RNEC"/>
                    <pic:cNvPicPr>
                      <a:picLocks noChangeAspect="1" noChangeArrowheads="1"/>
                    </pic:cNvPicPr>
                  </pic:nvPicPr>
                  <pic:blipFill>
                    <a:blip r:embed="rId135" cstate="print"/>
                    <a:srcRect/>
                    <a:stretch>
                      <a:fillRect/>
                    </a:stretch>
                  </pic:blipFill>
                  <pic:spPr bwMode="auto">
                    <a:xfrm>
                      <a:off x="0" y="0"/>
                      <a:ext cx="2993390" cy="4354195"/>
                    </a:xfrm>
                    <a:prstGeom prst="rect">
                      <a:avLst/>
                    </a:prstGeom>
                    <a:noFill/>
                    <a:ln w="9525">
                      <a:noFill/>
                      <a:miter lim="800000"/>
                      <a:headEnd/>
                      <a:tailEnd/>
                    </a:ln>
                  </pic:spPr>
                </pic:pic>
              </a:graphicData>
            </a:graphic>
          </wp:inline>
        </w:drawing>
      </w:r>
      <w:r w:rsidR="00FC6EDB">
        <w:rPr>
          <w:sz w:val="24"/>
          <w:szCs w:val="24"/>
        </w:rPr>
        <w:t>Рисунок 4.47</w:t>
      </w:r>
      <w:r w:rsidR="00005BDC">
        <w:rPr>
          <w:sz w:val="24"/>
          <w:szCs w:val="24"/>
        </w:rPr>
        <w:t>.</w:t>
      </w:r>
      <w:r w:rsidR="00FC6EDB">
        <w:rPr>
          <w:sz w:val="24"/>
          <w:szCs w:val="24"/>
        </w:rPr>
        <w:t xml:space="preserve"> </w:t>
      </w:r>
      <w:r w:rsidR="00BD0B76">
        <w:t xml:space="preserve"> </w:t>
      </w:r>
      <w:r w:rsidR="00BD0B76" w:rsidRPr="000936B5">
        <w:rPr>
          <w:sz w:val="24"/>
          <w:szCs w:val="24"/>
        </w:rPr>
        <w:t xml:space="preserve">Ландшафтно-геохимическая </w:t>
      </w:r>
      <w:r w:rsidR="00E247E0" w:rsidRPr="000936B5">
        <w:rPr>
          <w:sz w:val="24"/>
          <w:szCs w:val="24"/>
        </w:rPr>
        <w:t>структура района исследований и прогнозная карта условий миграции Р</w:t>
      </w:r>
      <w:r w:rsidR="00BD0B76" w:rsidRPr="000936B5">
        <w:rPr>
          <w:sz w:val="24"/>
          <w:szCs w:val="24"/>
        </w:rPr>
        <w:t xml:space="preserve">Н в пределах ключевого участка. </w:t>
      </w:r>
      <w:r w:rsidR="00E247E0" w:rsidRPr="000936B5">
        <w:rPr>
          <w:sz w:val="24"/>
          <w:szCs w:val="24"/>
        </w:rPr>
        <w:t xml:space="preserve">(Новозыбковсковский </w:t>
      </w:r>
      <w:r w:rsidR="000936B5">
        <w:rPr>
          <w:sz w:val="24"/>
          <w:szCs w:val="24"/>
        </w:rPr>
        <w:t>р-н</w:t>
      </w:r>
      <w:r w:rsidR="00BD0B76" w:rsidRPr="000936B5">
        <w:rPr>
          <w:sz w:val="24"/>
          <w:szCs w:val="24"/>
        </w:rPr>
        <w:t xml:space="preserve"> </w:t>
      </w:r>
      <w:r w:rsidR="00474B1C">
        <w:rPr>
          <w:sz w:val="24"/>
          <w:szCs w:val="24"/>
        </w:rPr>
        <w:t>Брянской области)</w:t>
      </w:r>
    </w:p>
    <w:p w:rsidR="00005BDC" w:rsidRDefault="00005BDC" w:rsidP="0083092F">
      <w:pPr>
        <w:spacing w:line="360" w:lineRule="auto"/>
        <w:ind w:firstLine="680"/>
        <w:jc w:val="both"/>
        <w:rPr>
          <w:sz w:val="24"/>
          <w:szCs w:val="24"/>
        </w:rPr>
      </w:pPr>
    </w:p>
    <w:p w:rsidR="00E247E0" w:rsidRPr="00EC135A" w:rsidRDefault="00E247E0" w:rsidP="0083092F">
      <w:pPr>
        <w:spacing w:line="360" w:lineRule="auto"/>
        <w:ind w:firstLine="680"/>
        <w:jc w:val="both"/>
        <w:rPr>
          <w:sz w:val="24"/>
          <w:szCs w:val="24"/>
        </w:rPr>
      </w:pPr>
      <w:r w:rsidRPr="00EC135A">
        <w:rPr>
          <w:sz w:val="24"/>
          <w:szCs w:val="24"/>
        </w:rPr>
        <w:t>Геохимические характеристики аллювиальных почв сильно варьируют в зависимости от их типа возраста и положения в рельефе, занимая промежуточное положение между двумя контрастными группами.</w:t>
      </w:r>
    </w:p>
    <w:p w:rsidR="00E247E0" w:rsidRDefault="00E247E0" w:rsidP="00E11716">
      <w:pPr>
        <w:spacing w:line="360" w:lineRule="auto"/>
        <w:ind w:firstLine="680"/>
        <w:jc w:val="both"/>
        <w:rPr>
          <w:sz w:val="24"/>
          <w:szCs w:val="24"/>
        </w:rPr>
      </w:pPr>
      <w:r w:rsidRPr="00EC135A">
        <w:rPr>
          <w:sz w:val="24"/>
          <w:szCs w:val="24"/>
        </w:rPr>
        <w:t>Вертикальное распределение радионуклидов в лесных ландшафтах исследуемого района показало, что по истечении 6 лет с момента загрязнения основной запас как радиоцезия, так и радиостронция был сосредоточен в постилках и верхнем горизонте почвы. Результаты опробования, проведенного в 1992 г. на 6 экспериментальных пл</w:t>
      </w:r>
      <w:r w:rsidR="00FC6EDB">
        <w:rPr>
          <w:sz w:val="24"/>
          <w:szCs w:val="24"/>
        </w:rPr>
        <w:t>ощадках и представленные на рисунке</w:t>
      </w:r>
      <w:r w:rsidR="00D71E12" w:rsidRPr="00D71E12">
        <w:rPr>
          <w:sz w:val="24"/>
          <w:szCs w:val="24"/>
        </w:rPr>
        <w:t xml:space="preserve"> </w:t>
      </w:r>
      <w:r w:rsidR="00FC6EDB">
        <w:rPr>
          <w:sz w:val="24"/>
          <w:szCs w:val="24"/>
        </w:rPr>
        <w:t>4.48</w:t>
      </w:r>
      <w:r w:rsidRPr="00EC135A">
        <w:rPr>
          <w:sz w:val="24"/>
          <w:szCs w:val="24"/>
        </w:rPr>
        <w:t>, показывают, что за 6 лет основной запас РН из-за ежегодного привноса свежего опада, закономерно переместился в верхний слой почвы, где и был зафиксирован в структуре ППК, однако, характерно, что значительная часть активности все же сохранялась в подстилках.</w:t>
      </w:r>
    </w:p>
    <w:p w:rsidR="00005BDC" w:rsidRPr="00005BDC" w:rsidRDefault="00005BDC" w:rsidP="00005BDC">
      <w:pPr>
        <w:spacing w:line="360" w:lineRule="auto"/>
        <w:ind w:firstLine="680"/>
        <w:jc w:val="both"/>
        <w:rPr>
          <w:sz w:val="24"/>
          <w:szCs w:val="24"/>
        </w:rPr>
      </w:pPr>
      <w:r w:rsidRPr="00005BDC">
        <w:rPr>
          <w:sz w:val="24"/>
          <w:szCs w:val="24"/>
        </w:rPr>
        <w:t xml:space="preserve">Исследования особенностей вертикального распределения радионуклидов цезия и стронция в почвах автономных и подчиненных ландшафтов показали наличие значительных различий в распределении этих изотопов, причем помимо положения в ЛГС сказывался еще и гранулометрический состав и содержание органического вещества (рисунки 4.49 и 4.50). </w:t>
      </w:r>
    </w:p>
    <w:p w:rsidR="00E247E0" w:rsidRPr="00F80411" w:rsidRDefault="00FF3F09" w:rsidP="0083092F">
      <w:pPr>
        <w:spacing w:line="360" w:lineRule="auto"/>
        <w:rPr>
          <w:i/>
          <w:sz w:val="24"/>
          <w:szCs w:val="24"/>
        </w:rPr>
      </w:pPr>
      <w:r>
        <w:rPr>
          <w:noProof/>
          <w:sz w:val="24"/>
          <w:szCs w:val="24"/>
        </w:rPr>
        <w:pict>
          <v:group id="_x0000_s1263" style="position:absolute;margin-left:55.05pt;margin-top:3.85pt;width:442.3pt;height:124.2pt;z-index:251673600" coordorigin="1040,7114" coordsize="8846,2762">
            <v:shape id="Рисунок 86" o:spid="_x0000_s1232" type="#_x0000_t75" style="position:absolute;left:1040;top:7114;width:4500;height:2760;visibility:visible">
              <v:imagedata r:id="rId136" o:title=""/>
            </v:shape>
            <v:shape id="Рисунок 87" o:spid="_x0000_s1233" type="#_x0000_t75" style="position:absolute;left:5656;top:7116;width:4230;height:2760;visibility:visible">
              <v:imagedata r:id="rId137" o:title=""/>
            </v:shape>
          </v:group>
        </w:pict>
      </w:r>
    </w:p>
    <w:p w:rsidR="00E247E0" w:rsidRPr="00F80411" w:rsidRDefault="00E247E0" w:rsidP="0083092F">
      <w:pPr>
        <w:spacing w:line="360" w:lineRule="auto"/>
        <w:rPr>
          <w:i/>
          <w:sz w:val="32"/>
          <w:szCs w:val="32"/>
        </w:rPr>
      </w:pPr>
    </w:p>
    <w:p w:rsidR="00E247E0" w:rsidRPr="00EC135A" w:rsidRDefault="00E247E0" w:rsidP="0083092F">
      <w:pPr>
        <w:spacing w:line="360" w:lineRule="auto"/>
        <w:rPr>
          <w:sz w:val="24"/>
          <w:szCs w:val="24"/>
        </w:rPr>
      </w:pPr>
    </w:p>
    <w:p w:rsidR="00E247E0" w:rsidRPr="00EC135A" w:rsidRDefault="00E247E0" w:rsidP="0083092F">
      <w:pPr>
        <w:spacing w:line="360" w:lineRule="auto"/>
        <w:rPr>
          <w:sz w:val="24"/>
          <w:szCs w:val="24"/>
        </w:rPr>
      </w:pPr>
    </w:p>
    <w:p w:rsidR="00E247E0" w:rsidRPr="00EC135A" w:rsidRDefault="00E247E0" w:rsidP="0083092F">
      <w:pPr>
        <w:spacing w:line="360" w:lineRule="auto"/>
        <w:rPr>
          <w:sz w:val="24"/>
          <w:szCs w:val="24"/>
        </w:rPr>
      </w:pPr>
    </w:p>
    <w:p w:rsidR="00E247E0" w:rsidRPr="00EC135A" w:rsidRDefault="00E247E0" w:rsidP="0083092F">
      <w:pPr>
        <w:spacing w:line="360" w:lineRule="auto"/>
        <w:rPr>
          <w:sz w:val="24"/>
          <w:szCs w:val="24"/>
        </w:rPr>
      </w:pPr>
    </w:p>
    <w:p w:rsidR="00E247E0" w:rsidRDefault="00FC6EDB" w:rsidP="000936B5">
      <w:pPr>
        <w:spacing w:line="360" w:lineRule="auto"/>
        <w:ind w:right="-143"/>
        <w:jc w:val="center"/>
        <w:rPr>
          <w:sz w:val="24"/>
          <w:szCs w:val="24"/>
        </w:rPr>
      </w:pPr>
      <w:r>
        <w:rPr>
          <w:sz w:val="24"/>
          <w:szCs w:val="24"/>
        </w:rPr>
        <w:t>Рисунок 4.48</w:t>
      </w:r>
      <w:r w:rsidR="00005BDC">
        <w:rPr>
          <w:sz w:val="24"/>
          <w:szCs w:val="24"/>
        </w:rPr>
        <w:t>.</w:t>
      </w:r>
      <w:r w:rsidR="00E247E0" w:rsidRPr="00EC135A">
        <w:t xml:space="preserve"> </w:t>
      </w:r>
      <w:r w:rsidR="00E247E0" w:rsidRPr="000936B5">
        <w:rPr>
          <w:sz w:val="24"/>
          <w:szCs w:val="24"/>
        </w:rPr>
        <w:t xml:space="preserve">Распределение запасов </w:t>
      </w:r>
      <w:r w:rsidR="00E247E0" w:rsidRPr="000936B5">
        <w:rPr>
          <w:sz w:val="24"/>
          <w:szCs w:val="24"/>
          <w:vertAlign w:val="superscript"/>
        </w:rPr>
        <w:t>137</w:t>
      </w:r>
      <w:r w:rsidR="00E247E0" w:rsidRPr="000936B5">
        <w:rPr>
          <w:sz w:val="24"/>
          <w:szCs w:val="24"/>
        </w:rPr>
        <w:t xml:space="preserve">Cs и </w:t>
      </w:r>
      <w:r w:rsidR="00E247E0" w:rsidRPr="000936B5">
        <w:rPr>
          <w:sz w:val="24"/>
          <w:szCs w:val="24"/>
          <w:vertAlign w:val="superscript"/>
        </w:rPr>
        <w:t>90</w:t>
      </w:r>
      <w:r w:rsidR="00E247E0" w:rsidRPr="000936B5">
        <w:rPr>
          <w:sz w:val="24"/>
          <w:szCs w:val="24"/>
          <w:lang w:val="en-US"/>
        </w:rPr>
        <w:t>Sr</w:t>
      </w:r>
      <w:r w:rsidR="00E247E0" w:rsidRPr="000936B5">
        <w:rPr>
          <w:sz w:val="24"/>
          <w:szCs w:val="24"/>
        </w:rPr>
        <w:t xml:space="preserve"> в верхних горизонтах ненарушенных лесных почв</w:t>
      </w:r>
      <w:r>
        <w:rPr>
          <w:sz w:val="24"/>
          <w:szCs w:val="24"/>
        </w:rPr>
        <w:t xml:space="preserve"> (по данным РНЭЦ)</w:t>
      </w:r>
    </w:p>
    <w:p w:rsidR="00625EAA" w:rsidRPr="000936B5" w:rsidRDefault="00625EAA" w:rsidP="000936B5">
      <w:pPr>
        <w:spacing w:line="360" w:lineRule="auto"/>
        <w:ind w:right="-143"/>
        <w:jc w:val="center"/>
        <w:rPr>
          <w:sz w:val="24"/>
          <w:szCs w:val="24"/>
        </w:rPr>
      </w:pPr>
    </w:p>
    <w:p w:rsidR="00E247E0" w:rsidRPr="00EC135A" w:rsidRDefault="00C81C3C" w:rsidP="00474B1C">
      <w:pPr>
        <w:spacing w:line="360" w:lineRule="auto"/>
        <w:jc w:val="center"/>
        <w:rPr>
          <w:sz w:val="24"/>
          <w:szCs w:val="24"/>
        </w:rPr>
      </w:pPr>
      <w:r>
        <w:rPr>
          <w:b/>
          <w:noProof/>
          <w:sz w:val="24"/>
          <w:szCs w:val="24"/>
        </w:rPr>
        <w:drawing>
          <wp:inline distT="0" distB="0" distL="0" distR="0" wp14:anchorId="069AB502" wp14:editId="781ECD7D">
            <wp:extent cx="4000500" cy="1638300"/>
            <wp:effectExtent l="19050" t="0" r="0" b="0"/>
            <wp:docPr id="131" name="Рисунок 41" descr="izr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1" descr="izr111"/>
                    <pic:cNvPicPr>
                      <a:picLocks noChangeAspect="1" noChangeArrowheads="1"/>
                    </pic:cNvPicPr>
                  </pic:nvPicPr>
                  <pic:blipFill>
                    <a:blip r:embed="rId138" cstate="print"/>
                    <a:srcRect/>
                    <a:stretch>
                      <a:fillRect/>
                    </a:stretch>
                  </pic:blipFill>
                  <pic:spPr bwMode="auto">
                    <a:xfrm>
                      <a:off x="0" y="0"/>
                      <a:ext cx="4000500" cy="1638300"/>
                    </a:xfrm>
                    <a:prstGeom prst="rect">
                      <a:avLst/>
                    </a:prstGeom>
                    <a:noFill/>
                    <a:ln w="9525">
                      <a:noFill/>
                      <a:miter lim="800000"/>
                      <a:headEnd/>
                      <a:tailEnd/>
                    </a:ln>
                  </pic:spPr>
                </pic:pic>
              </a:graphicData>
            </a:graphic>
          </wp:inline>
        </w:drawing>
      </w:r>
    </w:p>
    <w:p w:rsidR="00E247E0" w:rsidRPr="00CF5F8B" w:rsidRDefault="006714FE" w:rsidP="000936B5">
      <w:pPr>
        <w:spacing w:line="360" w:lineRule="auto"/>
        <w:jc w:val="both"/>
        <w:rPr>
          <w:sz w:val="24"/>
          <w:szCs w:val="24"/>
        </w:rPr>
      </w:pPr>
      <w:r>
        <w:rPr>
          <w:sz w:val="24"/>
          <w:szCs w:val="24"/>
        </w:rPr>
        <w:t>Рисунок 4.49</w:t>
      </w:r>
      <w:r w:rsidR="00005BDC">
        <w:rPr>
          <w:sz w:val="24"/>
          <w:szCs w:val="24"/>
        </w:rPr>
        <w:t>.</w:t>
      </w:r>
      <w:r w:rsidR="00F80411">
        <w:rPr>
          <w:sz w:val="24"/>
          <w:szCs w:val="24"/>
        </w:rPr>
        <w:t xml:space="preserve"> </w:t>
      </w:r>
      <w:r w:rsidR="00E247E0" w:rsidRPr="000936B5">
        <w:rPr>
          <w:sz w:val="24"/>
          <w:szCs w:val="24"/>
        </w:rPr>
        <w:t xml:space="preserve">Вертикальная миграция </w:t>
      </w:r>
      <w:r w:rsidR="00E247E0" w:rsidRPr="000936B5">
        <w:rPr>
          <w:sz w:val="24"/>
          <w:szCs w:val="24"/>
          <w:vertAlign w:val="superscript"/>
        </w:rPr>
        <w:t>137</w:t>
      </w:r>
      <w:r w:rsidR="00E247E0" w:rsidRPr="000936B5">
        <w:rPr>
          <w:sz w:val="24"/>
          <w:szCs w:val="24"/>
        </w:rPr>
        <w:t>Cs в почвах сопряженных ландшафтов в районе д. Новые Бобовичи. 1</w:t>
      </w:r>
      <w:r w:rsidR="00E247E0" w:rsidRPr="000936B5">
        <w:rPr>
          <w:sz w:val="24"/>
          <w:szCs w:val="24"/>
        </w:rPr>
        <w:noBreakHyphen/>
        <w:t xml:space="preserve">3 1993 г, 4 </w:t>
      </w:r>
      <w:r w:rsidR="00E247E0" w:rsidRPr="000936B5">
        <w:rPr>
          <w:sz w:val="24"/>
          <w:szCs w:val="24"/>
        </w:rPr>
        <w:noBreakHyphen/>
        <w:t xml:space="preserve"> 1995 г. Ландшафты: 1 </w:t>
      </w:r>
      <w:r w:rsidR="00E247E0" w:rsidRPr="000936B5">
        <w:rPr>
          <w:sz w:val="24"/>
          <w:szCs w:val="24"/>
        </w:rPr>
        <w:noBreakHyphen/>
        <w:t xml:space="preserve"> водораздельный сосняк мертвопокровный на дерново-подзолистой супесчаной почве, элювиальный ландшафт, 2 – элювиальный, луговой террасовый ландшафт, разнотравно-злаковая ассоциация на старопахотной дерново-подзолистой супесчаной почве; 3, 4 </w:t>
      </w:r>
      <w:r w:rsidR="00E247E0" w:rsidRPr="000936B5">
        <w:rPr>
          <w:sz w:val="24"/>
          <w:szCs w:val="24"/>
        </w:rPr>
        <w:noBreakHyphen/>
        <w:t xml:space="preserve"> супераквальный ландшафт, древняя ложбина стока, таволгово-осоковая ассоциация на торфя</w:t>
      </w:r>
      <w:r w:rsidR="00CF5F8B">
        <w:rPr>
          <w:sz w:val="24"/>
          <w:szCs w:val="24"/>
        </w:rPr>
        <w:t>нисто-перегнойно-болотной почве</w:t>
      </w:r>
    </w:p>
    <w:p w:rsidR="00E247E0" w:rsidRPr="00EC135A" w:rsidRDefault="00C81C3C" w:rsidP="000936B5">
      <w:pPr>
        <w:spacing w:line="360" w:lineRule="auto"/>
        <w:jc w:val="center"/>
        <w:rPr>
          <w:sz w:val="24"/>
          <w:szCs w:val="24"/>
        </w:rPr>
      </w:pPr>
      <w:r>
        <w:rPr>
          <w:noProof/>
          <w:sz w:val="24"/>
          <w:szCs w:val="24"/>
        </w:rPr>
        <w:drawing>
          <wp:inline distT="0" distB="0" distL="0" distR="0" wp14:anchorId="50BE245A" wp14:editId="298578C6">
            <wp:extent cx="3744595" cy="1828800"/>
            <wp:effectExtent l="19050" t="0" r="8255" b="0"/>
            <wp:docPr id="132" name="Рисунок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0"/>
                    <pic:cNvPicPr>
                      <a:picLocks noChangeAspect="1" noChangeArrowheads="1"/>
                    </pic:cNvPicPr>
                  </pic:nvPicPr>
                  <pic:blipFill>
                    <a:blip r:embed="rId139" cstate="print"/>
                    <a:srcRect/>
                    <a:stretch>
                      <a:fillRect/>
                    </a:stretch>
                  </pic:blipFill>
                  <pic:spPr bwMode="auto">
                    <a:xfrm>
                      <a:off x="0" y="0"/>
                      <a:ext cx="3744595" cy="1828800"/>
                    </a:xfrm>
                    <a:prstGeom prst="rect">
                      <a:avLst/>
                    </a:prstGeom>
                    <a:noFill/>
                    <a:ln w="9525">
                      <a:noFill/>
                      <a:miter lim="800000"/>
                      <a:headEnd/>
                      <a:tailEnd/>
                    </a:ln>
                  </pic:spPr>
                </pic:pic>
              </a:graphicData>
            </a:graphic>
          </wp:inline>
        </w:drawing>
      </w:r>
    </w:p>
    <w:p w:rsidR="00E247E0" w:rsidRPr="00CF5F8B" w:rsidRDefault="000936B5" w:rsidP="0083092F">
      <w:pPr>
        <w:spacing w:line="360" w:lineRule="auto"/>
        <w:rPr>
          <w:sz w:val="24"/>
          <w:szCs w:val="24"/>
        </w:rPr>
      </w:pPr>
      <w:r>
        <w:rPr>
          <w:sz w:val="24"/>
          <w:szCs w:val="24"/>
        </w:rPr>
        <w:t>Рисунок 4.</w:t>
      </w:r>
      <w:r w:rsidR="006714FE">
        <w:rPr>
          <w:sz w:val="24"/>
          <w:szCs w:val="24"/>
        </w:rPr>
        <w:t>50</w:t>
      </w:r>
      <w:r w:rsidR="00005BDC">
        <w:rPr>
          <w:sz w:val="24"/>
          <w:szCs w:val="24"/>
        </w:rPr>
        <w:t>.</w:t>
      </w:r>
      <w:r>
        <w:rPr>
          <w:sz w:val="24"/>
          <w:szCs w:val="24"/>
        </w:rPr>
        <w:t xml:space="preserve"> </w:t>
      </w:r>
      <w:r w:rsidR="00E247E0" w:rsidRPr="000936B5">
        <w:rPr>
          <w:sz w:val="24"/>
          <w:szCs w:val="24"/>
        </w:rPr>
        <w:t xml:space="preserve">Вертикальное распределение </w:t>
      </w:r>
      <w:r w:rsidR="00E247E0" w:rsidRPr="000936B5">
        <w:rPr>
          <w:sz w:val="24"/>
          <w:szCs w:val="24"/>
          <w:vertAlign w:val="superscript"/>
        </w:rPr>
        <w:t>137</w:t>
      </w:r>
      <w:r w:rsidR="00E247E0" w:rsidRPr="000936B5">
        <w:rPr>
          <w:sz w:val="24"/>
          <w:szCs w:val="24"/>
          <w:lang w:val="en-US"/>
        </w:rPr>
        <w:t>Cs</w:t>
      </w:r>
      <w:r w:rsidR="00E247E0" w:rsidRPr="000936B5">
        <w:rPr>
          <w:sz w:val="24"/>
          <w:szCs w:val="24"/>
        </w:rPr>
        <w:t xml:space="preserve"> в почвах изученных площадок (</w:t>
      </w:r>
      <w:r w:rsidR="00E247E0" w:rsidRPr="000936B5">
        <w:rPr>
          <w:sz w:val="24"/>
          <w:szCs w:val="24"/>
          <w:lang w:val="en-US"/>
        </w:rPr>
        <w:t>F</w:t>
      </w:r>
      <w:r w:rsidR="00E247E0" w:rsidRPr="000936B5">
        <w:rPr>
          <w:sz w:val="24"/>
          <w:szCs w:val="24"/>
        </w:rPr>
        <w:t xml:space="preserve"> - слой опада и подстилки на лесной площадке)</w:t>
      </w:r>
    </w:p>
    <w:p w:rsidR="00E247E0" w:rsidRPr="00EC135A" w:rsidRDefault="00E247E0" w:rsidP="0083092F">
      <w:pPr>
        <w:spacing w:line="360" w:lineRule="auto"/>
        <w:ind w:firstLine="680"/>
        <w:jc w:val="both"/>
        <w:rPr>
          <w:sz w:val="24"/>
          <w:szCs w:val="24"/>
        </w:rPr>
      </w:pPr>
      <w:r w:rsidRPr="00EC135A">
        <w:rPr>
          <w:sz w:val="24"/>
          <w:szCs w:val="24"/>
        </w:rPr>
        <w:t xml:space="preserve">Оценка подвижности радионуклидов показала, что к 1994 г. в верхнем, наиболее загрязненном и корнеобитаемом слое в обменной форме находилось от 0,7 до 20 % общего содержания цезия-137 и от 57 до 84 % стронция-90 </w:t>
      </w:r>
      <w:r w:rsidR="008E2CF8" w:rsidRPr="008E2CF8">
        <w:rPr>
          <w:sz w:val="24"/>
          <w:szCs w:val="24"/>
        </w:rPr>
        <w:t>[</w:t>
      </w:r>
      <w:r w:rsidRPr="00EC135A">
        <w:rPr>
          <w:sz w:val="24"/>
          <w:szCs w:val="24"/>
        </w:rPr>
        <w:t>Ермаков</w:t>
      </w:r>
      <w:r w:rsidR="006714FE">
        <w:rPr>
          <w:sz w:val="24"/>
          <w:szCs w:val="24"/>
        </w:rPr>
        <w:t xml:space="preserve"> и др.</w:t>
      </w:r>
      <w:r w:rsidRPr="00EC135A">
        <w:rPr>
          <w:sz w:val="24"/>
          <w:szCs w:val="24"/>
        </w:rPr>
        <w:t>, 1994</w:t>
      </w:r>
      <w:r w:rsidR="008E2CF8">
        <w:rPr>
          <w:sz w:val="24"/>
          <w:szCs w:val="24"/>
        </w:rPr>
        <w:t>]</w:t>
      </w:r>
      <w:r w:rsidRPr="00EC135A">
        <w:rPr>
          <w:sz w:val="24"/>
          <w:szCs w:val="24"/>
        </w:rPr>
        <w:t>.</w:t>
      </w:r>
    </w:p>
    <w:p w:rsidR="00E247E0" w:rsidRPr="00EC135A" w:rsidRDefault="00E247E0" w:rsidP="0083092F">
      <w:pPr>
        <w:spacing w:line="360" w:lineRule="auto"/>
        <w:ind w:firstLine="680"/>
        <w:jc w:val="both"/>
        <w:rPr>
          <w:sz w:val="24"/>
          <w:szCs w:val="24"/>
        </w:rPr>
      </w:pPr>
      <w:r w:rsidRPr="00EC135A">
        <w:rPr>
          <w:sz w:val="24"/>
          <w:szCs w:val="24"/>
        </w:rPr>
        <w:t>Процент перехода цезия-137 в аммонийно-ацетатную и азотнокислую вытяжки в изученных образцах в целом коррелируют с общими запасами радионуклида в почве (r=0,917 и 0,825, соответственно, n=15).</w:t>
      </w:r>
    </w:p>
    <w:p w:rsidR="00E247E0" w:rsidRPr="00EC135A" w:rsidRDefault="00C81C3C" w:rsidP="00F80411">
      <w:pPr>
        <w:spacing w:line="360" w:lineRule="auto"/>
        <w:jc w:val="center"/>
        <w:rPr>
          <w:sz w:val="24"/>
          <w:szCs w:val="24"/>
        </w:rPr>
      </w:pPr>
      <w:r>
        <w:rPr>
          <w:noProof/>
        </w:rPr>
        <w:drawing>
          <wp:anchor distT="0" distB="0" distL="114300" distR="114300" simplePos="0" relativeHeight="251634688" behindDoc="0" locked="0" layoutInCell="1" allowOverlap="1" wp14:anchorId="007702E0" wp14:editId="70B5EEAA">
            <wp:simplePos x="0" y="0"/>
            <wp:positionH relativeFrom="column">
              <wp:posOffset>3369310</wp:posOffset>
            </wp:positionH>
            <wp:positionV relativeFrom="paragraph">
              <wp:posOffset>50165</wp:posOffset>
            </wp:positionV>
            <wp:extent cx="2277110" cy="1057275"/>
            <wp:effectExtent l="0" t="0" r="0" b="0"/>
            <wp:wrapNone/>
            <wp:docPr id="133" name="Рисунок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5"/>
                    <pic:cNvPicPr>
                      <a:picLocks noChangeAspect="1" noChangeArrowheads="1"/>
                    </pic:cNvPicPr>
                  </pic:nvPicPr>
                  <pic:blipFill>
                    <a:blip r:embed="rId140" cstate="print"/>
                    <a:srcRect/>
                    <a:stretch>
                      <a:fillRect/>
                    </a:stretch>
                  </pic:blipFill>
                  <pic:spPr bwMode="auto">
                    <a:xfrm>
                      <a:off x="0" y="0"/>
                      <a:ext cx="2277110" cy="1057275"/>
                    </a:xfrm>
                    <a:prstGeom prst="rect">
                      <a:avLst/>
                    </a:prstGeom>
                    <a:noFill/>
                    <a:ln w="9525">
                      <a:noFill/>
                      <a:miter lim="800000"/>
                      <a:headEnd/>
                      <a:tailEnd/>
                    </a:ln>
                  </pic:spPr>
                </pic:pic>
              </a:graphicData>
            </a:graphic>
          </wp:anchor>
        </w:drawing>
      </w:r>
      <w:r>
        <w:rPr>
          <w:noProof/>
          <w:sz w:val="24"/>
          <w:szCs w:val="24"/>
        </w:rPr>
        <w:drawing>
          <wp:inline distT="0" distB="0" distL="0" distR="0" wp14:anchorId="0E91DECE" wp14:editId="0D1D4B32">
            <wp:extent cx="5213985" cy="1175385"/>
            <wp:effectExtent l="19050" t="0" r="0" b="0"/>
            <wp:docPr id="134" name="Рисунок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9"/>
                    <pic:cNvPicPr>
                      <a:picLocks noChangeAspect="1" noChangeArrowheads="1"/>
                    </pic:cNvPicPr>
                  </pic:nvPicPr>
                  <pic:blipFill>
                    <a:blip r:embed="rId141" cstate="print"/>
                    <a:srcRect/>
                    <a:stretch>
                      <a:fillRect/>
                    </a:stretch>
                  </pic:blipFill>
                  <pic:spPr bwMode="auto">
                    <a:xfrm>
                      <a:off x="0" y="0"/>
                      <a:ext cx="5213985" cy="1175385"/>
                    </a:xfrm>
                    <a:prstGeom prst="rect">
                      <a:avLst/>
                    </a:prstGeom>
                    <a:noFill/>
                    <a:ln w="9525">
                      <a:noFill/>
                      <a:miter lim="800000"/>
                      <a:headEnd/>
                      <a:tailEnd/>
                    </a:ln>
                  </pic:spPr>
                </pic:pic>
              </a:graphicData>
            </a:graphic>
          </wp:inline>
        </w:drawing>
      </w:r>
    </w:p>
    <w:tbl>
      <w:tblPr>
        <w:tblW w:w="0" w:type="auto"/>
        <w:tblLook w:val="04A0" w:firstRow="1" w:lastRow="0" w:firstColumn="1" w:lastColumn="0" w:noHBand="0" w:noVBand="1"/>
      </w:tblPr>
      <w:tblGrid>
        <w:gridCol w:w="5078"/>
        <w:gridCol w:w="5060"/>
      </w:tblGrid>
      <w:tr w:rsidR="00E247E0" w:rsidRPr="00EC135A" w:rsidTr="0083092F">
        <w:trPr>
          <w:trHeight w:val="760"/>
        </w:trPr>
        <w:tc>
          <w:tcPr>
            <w:tcW w:w="5078" w:type="dxa"/>
            <w:shd w:val="clear" w:color="auto" w:fill="auto"/>
          </w:tcPr>
          <w:p w:rsidR="00E247E0" w:rsidRPr="00F80411" w:rsidRDefault="006714FE" w:rsidP="0083092F">
            <w:pPr>
              <w:spacing w:line="360" w:lineRule="auto"/>
              <w:rPr>
                <w:sz w:val="24"/>
                <w:szCs w:val="24"/>
              </w:rPr>
            </w:pPr>
            <w:r>
              <w:rPr>
                <w:sz w:val="24"/>
                <w:szCs w:val="24"/>
              </w:rPr>
              <w:t>Рисунок 4.51</w:t>
            </w:r>
            <w:r w:rsidR="00005BDC">
              <w:rPr>
                <w:sz w:val="24"/>
                <w:szCs w:val="24"/>
              </w:rPr>
              <w:t>.</w:t>
            </w:r>
            <w:r w:rsidR="00E247E0" w:rsidRPr="00EC135A">
              <w:t xml:space="preserve"> </w:t>
            </w:r>
            <w:r w:rsidR="00E247E0" w:rsidRPr="00F80411">
              <w:rPr>
                <w:sz w:val="24"/>
                <w:szCs w:val="24"/>
              </w:rPr>
              <w:t xml:space="preserve">Подвижность </w:t>
            </w:r>
            <w:r w:rsidR="00E247E0" w:rsidRPr="00F80411">
              <w:rPr>
                <w:sz w:val="24"/>
                <w:szCs w:val="24"/>
                <w:vertAlign w:val="superscript"/>
              </w:rPr>
              <w:t>137</w:t>
            </w:r>
            <w:r w:rsidR="00E247E0" w:rsidRPr="00F80411">
              <w:rPr>
                <w:sz w:val="24"/>
                <w:szCs w:val="24"/>
              </w:rPr>
              <w:t xml:space="preserve">Cs в почвах элювиальных (7, 5) и супераквальных (4, 6) ландшафтов. </w:t>
            </w:r>
          </w:p>
          <w:p w:rsidR="00E247E0" w:rsidRPr="00EC135A" w:rsidRDefault="00E247E0" w:rsidP="0083092F">
            <w:pPr>
              <w:spacing w:line="360" w:lineRule="auto"/>
            </w:pPr>
          </w:p>
        </w:tc>
        <w:tc>
          <w:tcPr>
            <w:tcW w:w="5060" w:type="dxa"/>
            <w:shd w:val="clear" w:color="auto" w:fill="auto"/>
          </w:tcPr>
          <w:p w:rsidR="00E247E0" w:rsidRPr="00EC135A" w:rsidRDefault="006714FE" w:rsidP="00005BDC">
            <w:pPr>
              <w:spacing w:line="360" w:lineRule="auto"/>
            </w:pPr>
            <w:r>
              <w:rPr>
                <w:sz w:val="24"/>
                <w:szCs w:val="24"/>
              </w:rPr>
              <w:t>Рисунок 4.52</w:t>
            </w:r>
            <w:r w:rsidR="00005BDC">
              <w:rPr>
                <w:sz w:val="24"/>
                <w:szCs w:val="24"/>
              </w:rPr>
              <w:t>.</w:t>
            </w:r>
            <w:r w:rsidR="00F80411">
              <w:rPr>
                <w:sz w:val="24"/>
                <w:szCs w:val="24"/>
              </w:rPr>
              <w:t xml:space="preserve"> </w:t>
            </w:r>
            <w:r w:rsidR="00E247E0" w:rsidRPr="00F80411">
              <w:rPr>
                <w:sz w:val="24"/>
                <w:szCs w:val="24"/>
              </w:rPr>
              <w:t xml:space="preserve">Подвижность </w:t>
            </w:r>
            <w:r w:rsidR="00E247E0" w:rsidRPr="00F80411">
              <w:rPr>
                <w:sz w:val="24"/>
                <w:szCs w:val="24"/>
                <w:vertAlign w:val="superscript"/>
              </w:rPr>
              <w:t>137</w:t>
            </w:r>
            <w:r w:rsidR="00E247E0" w:rsidRPr="00F80411">
              <w:rPr>
                <w:sz w:val="24"/>
                <w:szCs w:val="24"/>
              </w:rPr>
              <w:t xml:space="preserve">Cs в верхнем горизонте дерново-подзолистых супесчаных (10, 9) и песчаных (8) почв. </w:t>
            </w:r>
          </w:p>
        </w:tc>
      </w:tr>
      <w:tr w:rsidR="00E247E0" w:rsidRPr="00EC135A" w:rsidTr="0083092F">
        <w:trPr>
          <w:trHeight w:val="760"/>
        </w:trPr>
        <w:tc>
          <w:tcPr>
            <w:tcW w:w="10138" w:type="dxa"/>
            <w:gridSpan w:val="2"/>
            <w:shd w:val="clear" w:color="auto" w:fill="auto"/>
          </w:tcPr>
          <w:p w:rsidR="00E247E0" w:rsidRPr="00F80411" w:rsidRDefault="00E247E0" w:rsidP="0083092F">
            <w:pPr>
              <w:spacing w:line="360" w:lineRule="auto"/>
              <w:rPr>
                <w:sz w:val="24"/>
                <w:szCs w:val="24"/>
              </w:rPr>
            </w:pPr>
            <w:r w:rsidRPr="00F80411">
              <w:rPr>
                <w:sz w:val="24"/>
                <w:szCs w:val="24"/>
              </w:rPr>
              <w:t xml:space="preserve">7 </w:t>
            </w:r>
            <w:r w:rsidRPr="00F80411">
              <w:rPr>
                <w:sz w:val="24"/>
                <w:szCs w:val="24"/>
              </w:rPr>
              <w:noBreakHyphen/>
              <w:t xml:space="preserve"> дерново-подзолистая супесчаная на морене; 6 </w:t>
            </w:r>
            <w:r w:rsidRPr="00F80411">
              <w:rPr>
                <w:sz w:val="24"/>
                <w:szCs w:val="24"/>
              </w:rPr>
              <w:noBreakHyphen/>
              <w:t xml:space="preserve"> аллювиальная слоистая; 5 </w:t>
            </w:r>
            <w:r w:rsidRPr="00F80411">
              <w:rPr>
                <w:sz w:val="24"/>
                <w:szCs w:val="24"/>
              </w:rPr>
              <w:noBreakHyphen/>
              <w:t xml:space="preserve"> дерново-подзолистая легкосуглинистая; 4 </w:t>
            </w:r>
            <w:r w:rsidRPr="00F80411">
              <w:rPr>
                <w:sz w:val="24"/>
                <w:szCs w:val="24"/>
              </w:rPr>
              <w:noBreakHyphen/>
              <w:t xml:space="preserve"> дерново-подзолисто-глеевая легкосуглинистая.</w:t>
            </w:r>
          </w:p>
        </w:tc>
      </w:tr>
    </w:tbl>
    <w:p w:rsidR="00E247E0" w:rsidRPr="00EC135A" w:rsidRDefault="00E247E0" w:rsidP="0083092F">
      <w:pPr>
        <w:spacing w:line="360" w:lineRule="auto"/>
        <w:ind w:firstLine="680"/>
        <w:jc w:val="both"/>
        <w:rPr>
          <w:sz w:val="24"/>
          <w:szCs w:val="24"/>
        </w:rPr>
      </w:pPr>
      <w:r w:rsidRPr="00EC135A">
        <w:rPr>
          <w:sz w:val="24"/>
          <w:szCs w:val="24"/>
        </w:rPr>
        <w:t xml:space="preserve">Наибольшим содержанием подвижных форм радиоцезия повсеместно отличались песчаные почвы, а более прочная фиксация была характерна для легкосуглинистых и аллювиальных луговых (не более 3% перехода в ацетатную вытяжку). </w:t>
      </w:r>
    </w:p>
    <w:p w:rsidR="00E247E0" w:rsidRPr="00EC135A" w:rsidRDefault="00E247E0" w:rsidP="0083092F">
      <w:pPr>
        <w:spacing w:line="360" w:lineRule="auto"/>
        <w:ind w:firstLine="680"/>
        <w:jc w:val="both"/>
        <w:rPr>
          <w:sz w:val="24"/>
          <w:szCs w:val="24"/>
        </w:rPr>
      </w:pPr>
      <w:r w:rsidRPr="00EC135A">
        <w:rPr>
          <w:sz w:val="24"/>
          <w:szCs w:val="24"/>
        </w:rPr>
        <w:t>Значительно большая подвижность стронция-90 закономерно сказывается и на величине коэффициентов переход</w:t>
      </w:r>
      <w:r w:rsidR="006714FE">
        <w:rPr>
          <w:sz w:val="24"/>
          <w:szCs w:val="24"/>
        </w:rPr>
        <w:t>а этого изотопа в растения (рисунок</w:t>
      </w:r>
      <w:r w:rsidR="00D71E12">
        <w:rPr>
          <w:sz w:val="24"/>
          <w:szCs w:val="24"/>
        </w:rPr>
        <w:t xml:space="preserve"> 4.52</w:t>
      </w:r>
      <w:r w:rsidRPr="00EC135A">
        <w:rPr>
          <w:sz w:val="24"/>
          <w:szCs w:val="24"/>
        </w:rPr>
        <w:t>)</w:t>
      </w:r>
      <w:r w:rsidR="006714FE">
        <w:rPr>
          <w:sz w:val="24"/>
          <w:szCs w:val="24"/>
        </w:rPr>
        <w:t>,</w:t>
      </w:r>
      <w:r w:rsidRPr="00EC135A">
        <w:rPr>
          <w:sz w:val="24"/>
          <w:szCs w:val="24"/>
        </w:rPr>
        <w:t xml:space="preserve"> но наличие восстановительной обстановки в гидроморфных условиях супераквальных ландшафтов, тоже играет существенную роль, как и гранулометрия, благодаря чему</w:t>
      </w:r>
      <w:r w:rsidR="001616C1">
        <w:rPr>
          <w:sz w:val="24"/>
          <w:szCs w:val="24"/>
        </w:rPr>
        <w:t xml:space="preserve"> КП радиостронция на почвах более тяжелого состава снижается по сравнению с песчаными почвами (рисунок 4-53). </w:t>
      </w:r>
    </w:p>
    <w:p w:rsidR="00E247E0" w:rsidRDefault="00C81C3C" w:rsidP="00C701D4">
      <w:pPr>
        <w:spacing w:line="360" w:lineRule="auto"/>
        <w:jc w:val="center"/>
        <w:rPr>
          <w:noProof/>
          <w:sz w:val="24"/>
          <w:szCs w:val="24"/>
        </w:rPr>
      </w:pPr>
      <w:r>
        <w:rPr>
          <w:noProof/>
          <w:sz w:val="24"/>
          <w:szCs w:val="24"/>
        </w:rPr>
        <w:drawing>
          <wp:inline distT="0" distB="0" distL="0" distR="0" wp14:anchorId="37DA8625" wp14:editId="55591022">
            <wp:extent cx="3064510" cy="1649095"/>
            <wp:effectExtent l="19050" t="19050" r="21590" b="27305"/>
            <wp:docPr id="135" name="Рисунок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8"/>
                    <pic:cNvPicPr>
                      <a:picLocks noChangeAspect="1" noChangeArrowheads="1"/>
                    </pic:cNvPicPr>
                  </pic:nvPicPr>
                  <pic:blipFill>
                    <a:blip r:embed="rId142" cstate="print"/>
                    <a:srcRect/>
                    <a:stretch>
                      <a:fillRect/>
                    </a:stretch>
                  </pic:blipFill>
                  <pic:spPr bwMode="auto">
                    <a:xfrm>
                      <a:off x="0" y="0"/>
                      <a:ext cx="3064510" cy="1649095"/>
                    </a:xfrm>
                    <a:prstGeom prst="rect">
                      <a:avLst/>
                    </a:prstGeom>
                    <a:noFill/>
                    <a:ln w="6350" cmpd="sng">
                      <a:solidFill>
                        <a:srgbClr val="000000"/>
                      </a:solidFill>
                      <a:miter lim="800000"/>
                      <a:headEnd/>
                      <a:tailEnd/>
                    </a:ln>
                    <a:effectLst/>
                  </pic:spPr>
                </pic:pic>
              </a:graphicData>
            </a:graphic>
          </wp:inline>
        </w:drawing>
      </w:r>
    </w:p>
    <w:p w:rsidR="00B171DE" w:rsidRPr="00B171DE" w:rsidRDefault="00B171DE" w:rsidP="00C701D4">
      <w:pPr>
        <w:spacing w:line="360" w:lineRule="auto"/>
        <w:jc w:val="center"/>
        <w:rPr>
          <w:sz w:val="24"/>
          <w:szCs w:val="24"/>
        </w:rPr>
      </w:pPr>
      <w:r w:rsidRPr="00B171DE">
        <w:rPr>
          <w:sz w:val="24"/>
          <w:szCs w:val="24"/>
        </w:rPr>
        <w:t>Рисун</w:t>
      </w:r>
      <w:r w:rsidR="006714FE">
        <w:rPr>
          <w:sz w:val="24"/>
          <w:szCs w:val="24"/>
        </w:rPr>
        <w:t>ок 4.53</w:t>
      </w:r>
      <w:r w:rsidR="00005BDC">
        <w:rPr>
          <w:sz w:val="24"/>
          <w:szCs w:val="24"/>
        </w:rPr>
        <w:t>.</w:t>
      </w:r>
      <w:r w:rsidRPr="00B171DE">
        <w:rPr>
          <w:sz w:val="24"/>
          <w:szCs w:val="24"/>
        </w:rPr>
        <w:t xml:space="preserve"> Подвижность </w:t>
      </w:r>
      <w:r w:rsidRPr="00B171DE">
        <w:rPr>
          <w:sz w:val="24"/>
          <w:szCs w:val="24"/>
          <w:vertAlign w:val="superscript"/>
        </w:rPr>
        <w:t>90</w:t>
      </w:r>
      <w:r w:rsidRPr="00B171DE">
        <w:rPr>
          <w:sz w:val="24"/>
          <w:szCs w:val="24"/>
        </w:rPr>
        <w:t xml:space="preserve">Sr в почвах элювиальных (7 и 5) и супераквальных (4 и 6) ландшафтов. Почвы: 7 </w:t>
      </w:r>
      <w:r w:rsidRPr="00B171DE">
        <w:rPr>
          <w:sz w:val="24"/>
          <w:szCs w:val="24"/>
        </w:rPr>
        <w:noBreakHyphen/>
        <w:t xml:space="preserve"> дерново-подзолистая супесчаная на морене, 6 </w:t>
      </w:r>
      <w:r w:rsidRPr="00B171DE">
        <w:rPr>
          <w:sz w:val="24"/>
          <w:szCs w:val="24"/>
        </w:rPr>
        <w:noBreakHyphen/>
        <w:t xml:space="preserve"> аллювиальная слоистая, 5 </w:t>
      </w:r>
      <w:r w:rsidRPr="00B171DE">
        <w:rPr>
          <w:sz w:val="24"/>
          <w:szCs w:val="24"/>
        </w:rPr>
        <w:noBreakHyphen/>
        <w:t xml:space="preserve"> дерново-подзолистая легкосуглинистая, 4 </w:t>
      </w:r>
      <w:r w:rsidRPr="00B171DE">
        <w:rPr>
          <w:sz w:val="24"/>
          <w:szCs w:val="24"/>
        </w:rPr>
        <w:noBreakHyphen/>
        <w:t xml:space="preserve"> дерново-подз</w:t>
      </w:r>
      <w:r w:rsidR="00474B1C">
        <w:rPr>
          <w:sz w:val="24"/>
          <w:szCs w:val="24"/>
        </w:rPr>
        <w:t>олисто-глеевая легкосуглинистая</w:t>
      </w:r>
    </w:p>
    <w:p w:rsidR="00E247E0" w:rsidRPr="00360234" w:rsidRDefault="00FC2A6B" w:rsidP="005C56C3">
      <w:pPr>
        <w:pStyle w:val="3"/>
        <w:rPr>
          <w:lang w:val="ru-RU"/>
        </w:rPr>
      </w:pPr>
      <w:bookmarkStart w:id="97" w:name="_Toc452517076"/>
      <w:bookmarkStart w:id="98" w:name="_Toc454567503"/>
      <w:r w:rsidRPr="00360234">
        <w:rPr>
          <w:lang w:val="ru-RU"/>
        </w:rPr>
        <w:t>4.</w:t>
      </w:r>
      <w:r w:rsidR="00E3388F" w:rsidRPr="00360234">
        <w:rPr>
          <w:lang w:val="ru-RU"/>
        </w:rPr>
        <w:t>4</w:t>
      </w:r>
      <w:r w:rsidRPr="00360234">
        <w:rPr>
          <w:lang w:val="ru-RU"/>
        </w:rPr>
        <w:t>.</w:t>
      </w:r>
      <w:r w:rsidR="00FB5044" w:rsidRPr="00360234">
        <w:rPr>
          <w:lang w:val="ru-RU"/>
        </w:rPr>
        <w:t>4</w:t>
      </w:r>
      <w:r w:rsidR="00D406E7" w:rsidRPr="00360234">
        <w:rPr>
          <w:lang w:val="ru-RU"/>
        </w:rPr>
        <w:t xml:space="preserve"> </w:t>
      </w:r>
      <w:r w:rsidR="00FB5044" w:rsidRPr="00360234">
        <w:rPr>
          <w:lang w:val="ru-RU"/>
        </w:rPr>
        <w:t xml:space="preserve">Специфика аккумуляции </w:t>
      </w:r>
      <w:r w:rsidR="00E247E0" w:rsidRPr="00360234">
        <w:rPr>
          <w:lang w:val="ru-RU"/>
        </w:rPr>
        <w:t>радионуклидов растени</w:t>
      </w:r>
      <w:r w:rsidR="00FB5044" w:rsidRPr="00360234">
        <w:rPr>
          <w:lang w:val="ru-RU"/>
        </w:rPr>
        <w:t>ями</w:t>
      </w:r>
      <w:r w:rsidR="00E247E0" w:rsidRPr="00360234">
        <w:rPr>
          <w:lang w:val="ru-RU"/>
        </w:rPr>
        <w:t xml:space="preserve"> в раз</w:t>
      </w:r>
      <w:r w:rsidR="00D406E7" w:rsidRPr="00360234">
        <w:rPr>
          <w:lang w:val="ru-RU"/>
        </w:rPr>
        <w:t>личных</w:t>
      </w:r>
      <w:r w:rsidR="00E247E0" w:rsidRPr="00360234">
        <w:rPr>
          <w:lang w:val="ru-RU"/>
        </w:rPr>
        <w:t xml:space="preserve"> ла</w:t>
      </w:r>
      <w:r w:rsidR="00BD0B76" w:rsidRPr="00360234">
        <w:rPr>
          <w:lang w:val="ru-RU"/>
        </w:rPr>
        <w:t>ндшафтно-геохимических условиях</w:t>
      </w:r>
      <w:bookmarkEnd w:id="97"/>
      <w:bookmarkEnd w:id="98"/>
      <w:r w:rsidR="00E247E0" w:rsidRPr="00360234">
        <w:rPr>
          <w:lang w:val="ru-RU"/>
        </w:rPr>
        <w:t xml:space="preserve"> </w:t>
      </w:r>
    </w:p>
    <w:p w:rsidR="00E247E0" w:rsidRPr="00EC135A" w:rsidRDefault="00E247E0" w:rsidP="0083092F">
      <w:pPr>
        <w:spacing w:line="360" w:lineRule="auto"/>
        <w:ind w:firstLine="709"/>
        <w:jc w:val="both"/>
        <w:rPr>
          <w:sz w:val="24"/>
          <w:szCs w:val="24"/>
        </w:rPr>
      </w:pPr>
      <w:r w:rsidRPr="00EC135A">
        <w:rPr>
          <w:sz w:val="24"/>
          <w:szCs w:val="24"/>
        </w:rPr>
        <w:t xml:space="preserve">Величина коэффициентов перехода радионуклидов в растительность определяется одновременно значительным набором разнонаправленных факторов: типом и характером загрязнения, структурой и состоянием почвенного покрова, сортово-видовым составом, возрастом и фитофазой отдельных растений и культур. </w:t>
      </w:r>
    </w:p>
    <w:p w:rsidR="00E247E0" w:rsidRPr="00EC135A" w:rsidRDefault="00E247E0" w:rsidP="0083092F">
      <w:pPr>
        <w:spacing w:line="360" w:lineRule="auto"/>
        <w:ind w:firstLine="709"/>
        <w:jc w:val="both"/>
        <w:rPr>
          <w:sz w:val="24"/>
          <w:szCs w:val="24"/>
        </w:rPr>
      </w:pPr>
      <w:r w:rsidRPr="00EC135A">
        <w:rPr>
          <w:sz w:val="24"/>
          <w:szCs w:val="24"/>
        </w:rPr>
        <w:t>По состоянию на 1994-95</w:t>
      </w:r>
      <w:r w:rsidR="006714FE">
        <w:rPr>
          <w:sz w:val="24"/>
          <w:szCs w:val="24"/>
        </w:rPr>
        <w:t xml:space="preserve"> </w:t>
      </w:r>
      <w:r w:rsidRPr="00EC135A">
        <w:rPr>
          <w:sz w:val="24"/>
          <w:szCs w:val="24"/>
        </w:rPr>
        <w:t>гг</w:t>
      </w:r>
      <w:r w:rsidR="006714FE">
        <w:rPr>
          <w:sz w:val="24"/>
          <w:szCs w:val="24"/>
        </w:rPr>
        <w:t>.</w:t>
      </w:r>
      <w:r w:rsidRPr="00EC135A">
        <w:rPr>
          <w:sz w:val="24"/>
          <w:szCs w:val="24"/>
        </w:rPr>
        <w:t xml:space="preserve"> вклад травянистой растительности в общий объем загрязнения территории </w:t>
      </w:r>
      <w:r w:rsidRPr="00EC135A">
        <w:rPr>
          <w:sz w:val="24"/>
          <w:szCs w:val="24"/>
          <w:vertAlign w:val="superscript"/>
        </w:rPr>
        <w:t>137</w:t>
      </w:r>
      <w:r w:rsidRPr="00EC135A">
        <w:rPr>
          <w:sz w:val="24"/>
          <w:szCs w:val="24"/>
          <w:lang w:val="en-US"/>
        </w:rPr>
        <w:t>Cs</w:t>
      </w:r>
      <w:r w:rsidRPr="00EC135A">
        <w:rPr>
          <w:sz w:val="24"/>
          <w:szCs w:val="24"/>
        </w:rPr>
        <w:t xml:space="preserve"> составил не более 1-2%. При этом 17-38% </w:t>
      </w:r>
      <w:r w:rsidRPr="00EC135A">
        <w:rPr>
          <w:sz w:val="24"/>
          <w:szCs w:val="24"/>
          <w:vertAlign w:val="superscript"/>
        </w:rPr>
        <w:t>137</w:t>
      </w:r>
      <w:r w:rsidRPr="00EC135A">
        <w:rPr>
          <w:sz w:val="24"/>
          <w:szCs w:val="24"/>
          <w:lang w:val="en-US"/>
        </w:rPr>
        <w:t>Cs</w:t>
      </w:r>
      <w:r w:rsidRPr="00EC135A">
        <w:rPr>
          <w:sz w:val="24"/>
          <w:szCs w:val="24"/>
        </w:rPr>
        <w:t xml:space="preserve"> содержалось в подстилке, 55-96% верхних 5 см почвы и от 3 до 24% в слое 5</w:t>
      </w:r>
      <w:r w:rsidRPr="00EC135A">
        <w:rPr>
          <w:sz w:val="24"/>
          <w:szCs w:val="24"/>
        </w:rPr>
        <w:noBreakHyphen/>
        <w:t>10 см. Максимальный процент аккумуляции в подстилке обнаружен под зеленомошными сосняками, занимающими трансэлювиальные позиции и в подстилке мертвопокровных фаций (31,7%). В разреженных лесах с густым травянистым покровом радионуклиды активнее проникают в почвенный слой, где закрепляются преимущественно в верхнем дерновом горизонте (76,2%). Характерно, что</w:t>
      </w:r>
      <w:r w:rsidR="006714FE">
        <w:rPr>
          <w:sz w:val="24"/>
          <w:szCs w:val="24"/>
        </w:rPr>
        <w:t xml:space="preserve"> в транс</w:t>
      </w:r>
      <w:r w:rsidRPr="00EC135A">
        <w:rPr>
          <w:sz w:val="24"/>
          <w:szCs w:val="24"/>
        </w:rPr>
        <w:t>элювиальных и транс-супераквальных позициях под ельниками-черничниками наблюдается не только более активный вынос радионуклидов из подстилок (в них задерживается 16,2% от общего запаса радионуклидов), но и более глубокое проникновение элементов в слой 5 10 см (23%).</w:t>
      </w:r>
    </w:p>
    <w:p w:rsidR="00E247E0" w:rsidRDefault="00E247E0" w:rsidP="0083092F">
      <w:pPr>
        <w:spacing w:line="360" w:lineRule="auto"/>
        <w:ind w:firstLine="709"/>
        <w:jc w:val="both"/>
        <w:rPr>
          <w:b/>
          <w:sz w:val="24"/>
          <w:szCs w:val="24"/>
          <w:lang w:val="en-US"/>
        </w:rPr>
      </w:pPr>
      <w:r w:rsidRPr="00EC135A">
        <w:rPr>
          <w:sz w:val="24"/>
          <w:szCs w:val="24"/>
        </w:rPr>
        <w:t xml:space="preserve">Обращает на себя внимание и более значительное накопление </w:t>
      </w:r>
      <w:r w:rsidRPr="00EC135A">
        <w:rPr>
          <w:sz w:val="24"/>
          <w:szCs w:val="24"/>
          <w:vertAlign w:val="superscript"/>
        </w:rPr>
        <w:t>137</w:t>
      </w:r>
      <w:r w:rsidRPr="00EC135A">
        <w:rPr>
          <w:sz w:val="24"/>
          <w:szCs w:val="24"/>
          <w:lang w:val="en-US"/>
        </w:rPr>
        <w:t>Cs</w:t>
      </w:r>
      <w:r w:rsidRPr="00EC135A">
        <w:rPr>
          <w:sz w:val="24"/>
          <w:szCs w:val="24"/>
        </w:rPr>
        <w:t xml:space="preserve"> лесными растениями по сравнению с луговыми. Это связано со спецификой распределения и различной мощностью гумусного слоя</w:t>
      </w:r>
      <w:r w:rsidR="006714FE">
        <w:rPr>
          <w:sz w:val="24"/>
          <w:szCs w:val="24"/>
        </w:rPr>
        <w:t>,</w:t>
      </w:r>
      <w:r w:rsidRPr="00EC135A">
        <w:rPr>
          <w:sz w:val="24"/>
          <w:szCs w:val="24"/>
        </w:rPr>
        <w:t xml:space="preserve"> обладающего максимальной емкостью обменного поглощения. Таблица дает представление о параметрах коэффициентов перехода естественных (</w:t>
      </w:r>
      <w:r w:rsidRPr="00EC135A">
        <w:rPr>
          <w:sz w:val="24"/>
          <w:szCs w:val="24"/>
          <w:vertAlign w:val="superscript"/>
        </w:rPr>
        <w:t>40</w:t>
      </w:r>
      <w:r w:rsidRPr="00EC135A">
        <w:rPr>
          <w:sz w:val="24"/>
          <w:szCs w:val="24"/>
        </w:rPr>
        <w:t>К) и техногенных (</w:t>
      </w:r>
      <w:r w:rsidRPr="00EC135A">
        <w:rPr>
          <w:sz w:val="24"/>
          <w:szCs w:val="24"/>
          <w:vertAlign w:val="superscript"/>
        </w:rPr>
        <w:t>137</w:t>
      </w:r>
      <w:r w:rsidRPr="00EC135A">
        <w:rPr>
          <w:sz w:val="24"/>
          <w:szCs w:val="24"/>
        </w:rPr>
        <w:t>Cs) радионуклидов в растения разных систематических групп. Видно, что значения уменьшается в ряду: папоротники&gt;грибы</w:t>
      </w:r>
      <w:r w:rsidRPr="00EC135A">
        <w:rPr>
          <w:sz w:val="24"/>
          <w:szCs w:val="24"/>
        </w:rPr>
        <w:sym w:font="Symbol" w:char="F03E"/>
      </w:r>
      <w:r w:rsidRPr="00EC135A">
        <w:rPr>
          <w:sz w:val="24"/>
          <w:szCs w:val="24"/>
        </w:rPr>
        <w:t>бобовые</w:t>
      </w:r>
      <w:r w:rsidRPr="00EC135A">
        <w:rPr>
          <w:sz w:val="24"/>
          <w:szCs w:val="24"/>
        </w:rPr>
        <w:sym w:font="Symbol" w:char="F03E"/>
      </w:r>
      <w:r w:rsidRPr="00EC135A">
        <w:rPr>
          <w:sz w:val="24"/>
          <w:szCs w:val="24"/>
        </w:rPr>
        <w:t>разнотравье</w:t>
      </w:r>
      <w:r w:rsidRPr="00EC135A">
        <w:rPr>
          <w:sz w:val="24"/>
          <w:szCs w:val="24"/>
        </w:rPr>
        <w:sym w:font="Symbol" w:char="F0B3"/>
      </w:r>
      <w:r w:rsidRPr="00EC135A">
        <w:rPr>
          <w:sz w:val="24"/>
          <w:szCs w:val="24"/>
        </w:rPr>
        <w:t>злаки</w:t>
      </w:r>
      <w:r w:rsidRPr="00EC135A">
        <w:rPr>
          <w:b/>
          <w:sz w:val="24"/>
          <w:szCs w:val="24"/>
        </w:rPr>
        <w:t xml:space="preserve">. </w:t>
      </w:r>
    </w:p>
    <w:p w:rsidR="00E247E0" w:rsidRPr="006C4B74" w:rsidRDefault="00E247E0" w:rsidP="00CF5F8B">
      <w:pPr>
        <w:spacing w:before="120" w:line="360" w:lineRule="auto"/>
        <w:rPr>
          <w:sz w:val="24"/>
          <w:szCs w:val="24"/>
        </w:rPr>
      </w:pPr>
      <w:r w:rsidRPr="006C4B74">
        <w:rPr>
          <w:sz w:val="24"/>
          <w:szCs w:val="24"/>
        </w:rPr>
        <w:t xml:space="preserve">Таблица </w:t>
      </w:r>
      <w:r w:rsidR="00474B1C">
        <w:rPr>
          <w:sz w:val="24"/>
          <w:szCs w:val="24"/>
        </w:rPr>
        <w:t>4.22</w:t>
      </w:r>
      <w:r w:rsidR="00005BDC">
        <w:rPr>
          <w:sz w:val="24"/>
          <w:szCs w:val="24"/>
        </w:rPr>
        <w:t>.</w:t>
      </w:r>
      <w:r w:rsidR="006C4B74" w:rsidRPr="006C4B74">
        <w:rPr>
          <w:sz w:val="24"/>
          <w:szCs w:val="24"/>
        </w:rPr>
        <w:t xml:space="preserve"> </w:t>
      </w:r>
      <w:r w:rsidRPr="006C4B74">
        <w:rPr>
          <w:sz w:val="24"/>
          <w:szCs w:val="24"/>
        </w:rPr>
        <w:t>Содержание цезия-137 и калия-40 в почвах и растениях экспериментальных площадок РНЭЦ (1994</w:t>
      </w:r>
      <w:r w:rsidRPr="006C4B74">
        <w:rPr>
          <w:sz w:val="24"/>
          <w:szCs w:val="24"/>
        </w:rPr>
        <w:noBreakHyphen/>
        <w:t xml:space="preserve">1995 гг., </w:t>
      </w:r>
      <w:r w:rsidR="008E2CF8" w:rsidRPr="008E2CF8">
        <w:rPr>
          <w:sz w:val="24"/>
          <w:szCs w:val="24"/>
        </w:rPr>
        <w:t>[</w:t>
      </w:r>
      <w:r w:rsidRPr="006C4B74">
        <w:rPr>
          <w:sz w:val="24"/>
          <w:szCs w:val="24"/>
        </w:rPr>
        <w:t>Ермаков</w:t>
      </w:r>
      <w:r w:rsidR="006714FE">
        <w:rPr>
          <w:sz w:val="24"/>
          <w:szCs w:val="24"/>
        </w:rPr>
        <w:t xml:space="preserve"> и др.</w:t>
      </w:r>
      <w:r w:rsidRPr="006C4B74">
        <w:rPr>
          <w:sz w:val="24"/>
          <w:szCs w:val="24"/>
        </w:rPr>
        <w:t>, 1994</w:t>
      </w:r>
      <w:r w:rsidR="008E2CF8" w:rsidRPr="008E2CF8">
        <w:rPr>
          <w:sz w:val="24"/>
          <w:szCs w:val="24"/>
        </w:rPr>
        <w:t>]</w:t>
      </w:r>
      <w:r w:rsidRPr="006C4B74">
        <w:rPr>
          <w:sz w:val="24"/>
          <w:szCs w:val="24"/>
        </w:rPr>
        <w:t>)</w:t>
      </w:r>
    </w:p>
    <w:tbl>
      <w:tblPr>
        <w:tblW w:w="9639" w:type="dxa"/>
        <w:tblInd w:w="7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1868"/>
        <w:gridCol w:w="806"/>
        <w:gridCol w:w="1532"/>
        <w:gridCol w:w="1358"/>
        <w:gridCol w:w="1203"/>
        <w:gridCol w:w="1458"/>
        <w:gridCol w:w="1414"/>
      </w:tblGrid>
      <w:tr w:rsidR="00E247E0" w:rsidRPr="00EC135A" w:rsidTr="007C44DC">
        <w:tc>
          <w:tcPr>
            <w:tcW w:w="1868" w:type="dxa"/>
            <w:tcBorders>
              <w:bottom w:val="nil"/>
            </w:tcBorders>
          </w:tcPr>
          <w:p w:rsidR="00E247E0" w:rsidRPr="00EC135A" w:rsidRDefault="00E247E0" w:rsidP="00474B1C">
            <w:pPr>
              <w:jc w:val="center"/>
              <w:rPr>
                <w:sz w:val="24"/>
                <w:szCs w:val="24"/>
              </w:rPr>
            </w:pPr>
            <w:r w:rsidRPr="00EC135A">
              <w:rPr>
                <w:sz w:val="24"/>
                <w:szCs w:val="24"/>
              </w:rPr>
              <w:t>Ландшафт</w:t>
            </w:r>
          </w:p>
        </w:tc>
        <w:tc>
          <w:tcPr>
            <w:tcW w:w="806" w:type="dxa"/>
            <w:tcBorders>
              <w:bottom w:val="nil"/>
            </w:tcBorders>
          </w:tcPr>
          <w:p w:rsidR="00E247E0" w:rsidRPr="00EC135A" w:rsidRDefault="00E247E0" w:rsidP="00474B1C">
            <w:pPr>
              <w:jc w:val="center"/>
              <w:rPr>
                <w:sz w:val="24"/>
                <w:szCs w:val="24"/>
              </w:rPr>
            </w:pPr>
            <w:r w:rsidRPr="00EC135A">
              <w:rPr>
                <w:sz w:val="24"/>
                <w:szCs w:val="24"/>
              </w:rPr>
              <w:t>№ пл.</w:t>
            </w:r>
          </w:p>
        </w:tc>
        <w:tc>
          <w:tcPr>
            <w:tcW w:w="1532" w:type="dxa"/>
            <w:tcBorders>
              <w:bottom w:val="nil"/>
            </w:tcBorders>
          </w:tcPr>
          <w:p w:rsidR="00E247E0" w:rsidRPr="00EC135A" w:rsidRDefault="00E247E0" w:rsidP="00474B1C">
            <w:pPr>
              <w:jc w:val="center"/>
              <w:rPr>
                <w:sz w:val="24"/>
                <w:szCs w:val="24"/>
              </w:rPr>
            </w:pPr>
            <w:r w:rsidRPr="00EC135A">
              <w:rPr>
                <w:sz w:val="24"/>
                <w:szCs w:val="24"/>
              </w:rPr>
              <w:t>Тип пробы</w:t>
            </w:r>
          </w:p>
        </w:tc>
        <w:tc>
          <w:tcPr>
            <w:tcW w:w="2561" w:type="dxa"/>
            <w:gridSpan w:val="2"/>
          </w:tcPr>
          <w:p w:rsidR="00E247E0" w:rsidRPr="00EC135A" w:rsidRDefault="00E247E0" w:rsidP="00474B1C">
            <w:pPr>
              <w:jc w:val="center"/>
              <w:rPr>
                <w:sz w:val="24"/>
                <w:szCs w:val="24"/>
              </w:rPr>
            </w:pPr>
            <w:r w:rsidRPr="00EC135A">
              <w:rPr>
                <w:sz w:val="24"/>
                <w:szCs w:val="24"/>
              </w:rPr>
              <w:t>Содержание</w:t>
            </w:r>
          </w:p>
          <w:p w:rsidR="00E247E0" w:rsidRPr="00EC135A" w:rsidRDefault="00E247E0" w:rsidP="00474B1C">
            <w:pPr>
              <w:jc w:val="center"/>
              <w:rPr>
                <w:sz w:val="24"/>
                <w:szCs w:val="24"/>
              </w:rPr>
            </w:pPr>
            <w:r w:rsidRPr="00EC135A">
              <w:rPr>
                <w:sz w:val="24"/>
                <w:szCs w:val="24"/>
              </w:rPr>
              <w:t>радионуклидов*</w:t>
            </w:r>
          </w:p>
        </w:tc>
        <w:tc>
          <w:tcPr>
            <w:tcW w:w="2872" w:type="dxa"/>
            <w:gridSpan w:val="2"/>
            <w:tcMar>
              <w:left w:w="28" w:type="dxa"/>
              <w:right w:w="28" w:type="dxa"/>
            </w:tcMar>
          </w:tcPr>
          <w:p w:rsidR="00E247E0" w:rsidRPr="00EC135A" w:rsidRDefault="00E247E0" w:rsidP="007C44DC">
            <w:pPr>
              <w:jc w:val="center"/>
              <w:rPr>
                <w:sz w:val="24"/>
                <w:szCs w:val="24"/>
              </w:rPr>
            </w:pPr>
            <w:r w:rsidRPr="00EC135A">
              <w:rPr>
                <w:sz w:val="24"/>
                <w:szCs w:val="24"/>
              </w:rPr>
              <w:t xml:space="preserve">Коэффициент перехода в растения </w:t>
            </w:r>
            <w:r w:rsidRPr="00EC135A">
              <w:rPr>
                <w:sz w:val="24"/>
                <w:szCs w:val="24"/>
                <w:lang w:val="en-US"/>
              </w:rPr>
              <w:t>n</w:t>
            </w:r>
            <w:r w:rsidRPr="00EC135A">
              <w:rPr>
                <w:sz w:val="24"/>
                <w:szCs w:val="24"/>
              </w:rPr>
              <w:t xml:space="preserve"> </w:t>
            </w:r>
            <w:r w:rsidRPr="00EC135A">
              <w:rPr>
                <w:sz w:val="24"/>
                <w:szCs w:val="24"/>
                <w:lang w:val="en-US"/>
              </w:rPr>
              <w:t>x</w:t>
            </w:r>
            <w:r w:rsidRPr="00EC135A">
              <w:rPr>
                <w:sz w:val="24"/>
                <w:szCs w:val="24"/>
              </w:rPr>
              <w:t xml:space="preserve"> 10</w:t>
            </w:r>
            <w:r w:rsidRPr="00EC135A">
              <w:rPr>
                <w:sz w:val="24"/>
                <w:szCs w:val="24"/>
                <w:vertAlign w:val="superscript"/>
              </w:rPr>
              <w:t>-</w:t>
            </w:r>
            <w:r w:rsidR="007C44DC">
              <w:rPr>
                <w:sz w:val="24"/>
                <w:szCs w:val="24"/>
                <w:vertAlign w:val="superscript"/>
              </w:rPr>
              <w:t xml:space="preserve">3 </w:t>
            </w:r>
            <w:r w:rsidRPr="00EC135A">
              <w:rPr>
                <w:sz w:val="24"/>
                <w:szCs w:val="24"/>
              </w:rPr>
              <w:t>(Бк/кг:Бк/м</w:t>
            </w:r>
            <w:r w:rsidRPr="00EC135A">
              <w:rPr>
                <w:sz w:val="24"/>
                <w:szCs w:val="24"/>
                <w:vertAlign w:val="superscript"/>
              </w:rPr>
              <w:t>2</w:t>
            </w:r>
            <w:r w:rsidRPr="00EC135A">
              <w:rPr>
                <w:sz w:val="24"/>
                <w:szCs w:val="24"/>
              </w:rPr>
              <w:t>)</w:t>
            </w:r>
          </w:p>
        </w:tc>
      </w:tr>
      <w:tr w:rsidR="00E247E0" w:rsidRPr="00EC135A" w:rsidTr="007C44DC">
        <w:trPr>
          <w:trHeight w:val="53"/>
        </w:trPr>
        <w:tc>
          <w:tcPr>
            <w:tcW w:w="1868" w:type="dxa"/>
            <w:tcBorders>
              <w:top w:val="nil"/>
              <w:bottom w:val="nil"/>
            </w:tcBorders>
          </w:tcPr>
          <w:p w:rsidR="00E247E0" w:rsidRPr="00EC135A" w:rsidRDefault="00E247E0" w:rsidP="00474B1C">
            <w:pPr>
              <w:jc w:val="center"/>
              <w:rPr>
                <w:sz w:val="24"/>
                <w:szCs w:val="24"/>
              </w:rPr>
            </w:pPr>
          </w:p>
        </w:tc>
        <w:tc>
          <w:tcPr>
            <w:tcW w:w="806" w:type="dxa"/>
            <w:tcBorders>
              <w:top w:val="nil"/>
              <w:bottom w:val="nil"/>
            </w:tcBorders>
          </w:tcPr>
          <w:p w:rsidR="00E247E0" w:rsidRPr="00EC135A" w:rsidRDefault="00E247E0" w:rsidP="00474B1C">
            <w:pPr>
              <w:jc w:val="center"/>
              <w:rPr>
                <w:sz w:val="24"/>
                <w:szCs w:val="24"/>
              </w:rPr>
            </w:pPr>
          </w:p>
        </w:tc>
        <w:tc>
          <w:tcPr>
            <w:tcW w:w="1532" w:type="dxa"/>
            <w:tcBorders>
              <w:top w:val="nil"/>
            </w:tcBorders>
          </w:tcPr>
          <w:p w:rsidR="00E247E0" w:rsidRPr="00EC135A" w:rsidRDefault="00E247E0" w:rsidP="00474B1C">
            <w:pPr>
              <w:jc w:val="center"/>
              <w:rPr>
                <w:sz w:val="24"/>
                <w:szCs w:val="24"/>
              </w:rPr>
            </w:pPr>
          </w:p>
        </w:tc>
        <w:tc>
          <w:tcPr>
            <w:tcW w:w="1358" w:type="dxa"/>
          </w:tcPr>
          <w:p w:rsidR="00E247E0" w:rsidRPr="00EC135A" w:rsidRDefault="00E247E0" w:rsidP="00474B1C">
            <w:pPr>
              <w:jc w:val="center"/>
              <w:rPr>
                <w:sz w:val="24"/>
                <w:szCs w:val="24"/>
              </w:rPr>
            </w:pPr>
            <w:r w:rsidRPr="00EC135A">
              <w:rPr>
                <w:sz w:val="24"/>
                <w:szCs w:val="24"/>
              </w:rPr>
              <w:t>Cs-137</w:t>
            </w:r>
          </w:p>
        </w:tc>
        <w:tc>
          <w:tcPr>
            <w:tcW w:w="1203" w:type="dxa"/>
          </w:tcPr>
          <w:p w:rsidR="00E247E0" w:rsidRPr="00EC135A" w:rsidRDefault="00E247E0" w:rsidP="00474B1C">
            <w:pPr>
              <w:jc w:val="center"/>
              <w:rPr>
                <w:sz w:val="24"/>
                <w:szCs w:val="24"/>
              </w:rPr>
            </w:pPr>
            <w:r w:rsidRPr="00EC135A">
              <w:rPr>
                <w:sz w:val="24"/>
                <w:szCs w:val="24"/>
              </w:rPr>
              <w:t>K-40</w:t>
            </w:r>
          </w:p>
        </w:tc>
        <w:tc>
          <w:tcPr>
            <w:tcW w:w="1458" w:type="dxa"/>
          </w:tcPr>
          <w:p w:rsidR="00E247E0" w:rsidRPr="00EC135A" w:rsidRDefault="00E247E0" w:rsidP="00474B1C">
            <w:pPr>
              <w:jc w:val="center"/>
              <w:rPr>
                <w:sz w:val="24"/>
                <w:szCs w:val="24"/>
              </w:rPr>
            </w:pPr>
            <w:r w:rsidRPr="00EC135A">
              <w:rPr>
                <w:sz w:val="24"/>
                <w:szCs w:val="24"/>
              </w:rPr>
              <w:t>Cs-137</w:t>
            </w:r>
          </w:p>
        </w:tc>
        <w:tc>
          <w:tcPr>
            <w:tcW w:w="1414" w:type="dxa"/>
          </w:tcPr>
          <w:p w:rsidR="00E247E0" w:rsidRPr="00EC135A" w:rsidRDefault="00E247E0" w:rsidP="00474B1C">
            <w:pPr>
              <w:jc w:val="center"/>
              <w:rPr>
                <w:sz w:val="24"/>
                <w:szCs w:val="24"/>
              </w:rPr>
            </w:pPr>
            <w:r w:rsidRPr="00EC135A">
              <w:rPr>
                <w:sz w:val="24"/>
                <w:szCs w:val="24"/>
              </w:rPr>
              <w:t>K-40</w:t>
            </w:r>
          </w:p>
        </w:tc>
      </w:tr>
      <w:tr w:rsidR="00CF5F8B" w:rsidRPr="00EC135A" w:rsidTr="007C44DC">
        <w:trPr>
          <w:cantSplit/>
        </w:trPr>
        <w:tc>
          <w:tcPr>
            <w:tcW w:w="1868" w:type="dxa"/>
            <w:tcBorders>
              <w:bottom w:val="nil"/>
            </w:tcBorders>
          </w:tcPr>
          <w:p w:rsidR="00CF5F8B" w:rsidRPr="00CF5F8B" w:rsidRDefault="00CF5F8B" w:rsidP="00CF5F8B">
            <w:pPr>
              <w:jc w:val="center"/>
              <w:rPr>
                <w:sz w:val="24"/>
                <w:szCs w:val="24"/>
                <w:lang w:val="en-US"/>
              </w:rPr>
            </w:pPr>
            <w:r>
              <w:rPr>
                <w:sz w:val="24"/>
                <w:szCs w:val="24"/>
                <w:lang w:val="en-US"/>
              </w:rPr>
              <w:t>1</w:t>
            </w:r>
          </w:p>
        </w:tc>
        <w:tc>
          <w:tcPr>
            <w:tcW w:w="806" w:type="dxa"/>
            <w:tcBorders>
              <w:bottom w:val="nil"/>
            </w:tcBorders>
          </w:tcPr>
          <w:p w:rsidR="00CF5F8B" w:rsidRPr="00CF5F8B" w:rsidRDefault="00CF5F8B" w:rsidP="00CF5F8B">
            <w:pPr>
              <w:jc w:val="center"/>
              <w:rPr>
                <w:sz w:val="24"/>
                <w:szCs w:val="24"/>
                <w:lang w:val="en-US"/>
              </w:rPr>
            </w:pPr>
            <w:r>
              <w:rPr>
                <w:sz w:val="24"/>
                <w:szCs w:val="24"/>
                <w:lang w:val="en-US"/>
              </w:rPr>
              <w:t>2</w:t>
            </w:r>
          </w:p>
        </w:tc>
        <w:tc>
          <w:tcPr>
            <w:tcW w:w="1532" w:type="dxa"/>
          </w:tcPr>
          <w:p w:rsidR="00CF5F8B" w:rsidRPr="00CF5F8B" w:rsidRDefault="00CF5F8B" w:rsidP="00CF5F8B">
            <w:pPr>
              <w:jc w:val="center"/>
              <w:rPr>
                <w:sz w:val="24"/>
                <w:szCs w:val="24"/>
                <w:lang w:val="en-US"/>
              </w:rPr>
            </w:pPr>
            <w:r>
              <w:rPr>
                <w:sz w:val="24"/>
                <w:szCs w:val="24"/>
                <w:lang w:val="en-US"/>
              </w:rPr>
              <w:t>3</w:t>
            </w:r>
          </w:p>
        </w:tc>
        <w:tc>
          <w:tcPr>
            <w:tcW w:w="1358" w:type="dxa"/>
          </w:tcPr>
          <w:p w:rsidR="00CF5F8B" w:rsidRPr="00CF5F8B" w:rsidRDefault="00CF5F8B" w:rsidP="00CF5F8B">
            <w:pPr>
              <w:jc w:val="center"/>
              <w:rPr>
                <w:sz w:val="24"/>
                <w:szCs w:val="24"/>
                <w:lang w:val="en-US"/>
              </w:rPr>
            </w:pPr>
            <w:r>
              <w:rPr>
                <w:sz w:val="24"/>
                <w:szCs w:val="24"/>
                <w:lang w:val="en-US"/>
              </w:rPr>
              <w:t>4</w:t>
            </w:r>
          </w:p>
        </w:tc>
        <w:tc>
          <w:tcPr>
            <w:tcW w:w="1203" w:type="dxa"/>
          </w:tcPr>
          <w:p w:rsidR="00CF5F8B" w:rsidRPr="00CF5F8B" w:rsidRDefault="00CF5F8B" w:rsidP="00CF5F8B">
            <w:pPr>
              <w:jc w:val="center"/>
              <w:rPr>
                <w:sz w:val="24"/>
                <w:szCs w:val="24"/>
                <w:lang w:val="en-US"/>
              </w:rPr>
            </w:pPr>
            <w:r>
              <w:rPr>
                <w:sz w:val="24"/>
                <w:szCs w:val="24"/>
                <w:lang w:val="en-US"/>
              </w:rPr>
              <w:t>5</w:t>
            </w:r>
          </w:p>
        </w:tc>
        <w:tc>
          <w:tcPr>
            <w:tcW w:w="1458" w:type="dxa"/>
          </w:tcPr>
          <w:p w:rsidR="00CF5F8B" w:rsidRPr="00CF5F8B" w:rsidRDefault="00CF5F8B" w:rsidP="00CF5F8B">
            <w:pPr>
              <w:jc w:val="center"/>
              <w:rPr>
                <w:sz w:val="24"/>
                <w:szCs w:val="24"/>
                <w:lang w:val="en-US"/>
              </w:rPr>
            </w:pPr>
            <w:r>
              <w:rPr>
                <w:sz w:val="24"/>
                <w:szCs w:val="24"/>
                <w:lang w:val="en-US"/>
              </w:rPr>
              <w:t>6</w:t>
            </w:r>
          </w:p>
        </w:tc>
        <w:tc>
          <w:tcPr>
            <w:tcW w:w="1414" w:type="dxa"/>
          </w:tcPr>
          <w:p w:rsidR="00CF5F8B" w:rsidRPr="00CF5F8B" w:rsidRDefault="00CF5F8B" w:rsidP="00CF5F8B">
            <w:pPr>
              <w:jc w:val="center"/>
              <w:rPr>
                <w:sz w:val="24"/>
                <w:szCs w:val="24"/>
                <w:lang w:val="en-US"/>
              </w:rPr>
            </w:pPr>
            <w:r>
              <w:rPr>
                <w:sz w:val="24"/>
                <w:szCs w:val="24"/>
                <w:lang w:val="en-US"/>
              </w:rPr>
              <w:t>7</w:t>
            </w:r>
          </w:p>
        </w:tc>
      </w:tr>
      <w:tr w:rsidR="00E247E0" w:rsidRPr="00EC135A" w:rsidTr="007C44DC">
        <w:trPr>
          <w:cantSplit/>
        </w:trPr>
        <w:tc>
          <w:tcPr>
            <w:tcW w:w="1868" w:type="dxa"/>
            <w:vMerge w:val="restart"/>
            <w:tcBorders>
              <w:bottom w:val="nil"/>
            </w:tcBorders>
          </w:tcPr>
          <w:p w:rsidR="00E247E0" w:rsidRPr="00EC135A" w:rsidRDefault="00E247E0" w:rsidP="001616C1">
            <w:pPr>
              <w:rPr>
                <w:sz w:val="24"/>
                <w:szCs w:val="24"/>
              </w:rPr>
            </w:pPr>
            <w:r w:rsidRPr="00EC135A">
              <w:rPr>
                <w:sz w:val="24"/>
                <w:szCs w:val="24"/>
              </w:rPr>
              <w:t>Супер-аквальный пойменный луговой, пойма р. Ипуть</w:t>
            </w:r>
          </w:p>
        </w:tc>
        <w:tc>
          <w:tcPr>
            <w:tcW w:w="806" w:type="dxa"/>
            <w:tcBorders>
              <w:bottom w:val="nil"/>
            </w:tcBorders>
          </w:tcPr>
          <w:p w:rsidR="00E247E0" w:rsidRPr="00EC135A" w:rsidRDefault="00E247E0" w:rsidP="001616C1">
            <w:pPr>
              <w:rPr>
                <w:sz w:val="24"/>
                <w:szCs w:val="24"/>
              </w:rPr>
            </w:pPr>
            <w:r w:rsidRPr="00EC135A">
              <w:rPr>
                <w:sz w:val="24"/>
                <w:szCs w:val="24"/>
              </w:rPr>
              <w:t>M2-3</w:t>
            </w:r>
          </w:p>
        </w:tc>
        <w:tc>
          <w:tcPr>
            <w:tcW w:w="1532" w:type="dxa"/>
          </w:tcPr>
          <w:p w:rsidR="00E247E0" w:rsidRPr="00EC135A" w:rsidRDefault="00E247E0" w:rsidP="001616C1">
            <w:pPr>
              <w:rPr>
                <w:sz w:val="24"/>
                <w:szCs w:val="24"/>
              </w:rPr>
            </w:pPr>
            <w:r w:rsidRPr="00EC135A">
              <w:rPr>
                <w:sz w:val="24"/>
                <w:szCs w:val="24"/>
              </w:rPr>
              <w:t>злаки</w:t>
            </w:r>
          </w:p>
        </w:tc>
        <w:tc>
          <w:tcPr>
            <w:tcW w:w="1358"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21</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400</w:t>
            </w:r>
          </w:p>
        </w:tc>
        <w:tc>
          <w:tcPr>
            <w:tcW w:w="1458"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75</w:t>
            </w:r>
          </w:p>
        </w:tc>
        <w:tc>
          <w:tcPr>
            <w:tcW w:w="1414" w:type="dxa"/>
          </w:tcPr>
          <w:p w:rsidR="00E247E0" w:rsidRPr="00EC135A" w:rsidRDefault="00E247E0" w:rsidP="001616C1">
            <w:pPr>
              <w:jc w:val="right"/>
              <w:rPr>
                <w:sz w:val="24"/>
                <w:szCs w:val="24"/>
              </w:rPr>
            </w:pPr>
            <w:r w:rsidRPr="00EC135A">
              <w:rPr>
                <w:sz w:val="24"/>
                <w:szCs w:val="24"/>
              </w:rPr>
              <w:t>8</w:t>
            </w:r>
            <w:r w:rsidR="006714FE">
              <w:rPr>
                <w:sz w:val="24"/>
                <w:szCs w:val="24"/>
              </w:rPr>
              <w:t>,</w:t>
            </w:r>
            <w:r w:rsidRPr="00EC135A">
              <w:rPr>
                <w:sz w:val="24"/>
                <w:szCs w:val="24"/>
              </w:rPr>
              <w:t>9</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бобовые</w:t>
            </w:r>
          </w:p>
        </w:tc>
        <w:tc>
          <w:tcPr>
            <w:tcW w:w="1358" w:type="dxa"/>
          </w:tcPr>
          <w:p w:rsidR="00E247E0" w:rsidRPr="00EC135A" w:rsidRDefault="00E247E0" w:rsidP="001616C1">
            <w:pPr>
              <w:jc w:val="right"/>
              <w:rPr>
                <w:sz w:val="24"/>
                <w:szCs w:val="24"/>
              </w:rPr>
            </w:pPr>
            <w:r w:rsidRPr="00EC135A">
              <w:rPr>
                <w:sz w:val="24"/>
                <w:szCs w:val="24"/>
              </w:rPr>
              <w:t>4</w:t>
            </w:r>
            <w:r w:rsidR="006714FE">
              <w:rPr>
                <w:sz w:val="24"/>
                <w:szCs w:val="24"/>
              </w:rPr>
              <w:t>,</w:t>
            </w:r>
            <w:r w:rsidRPr="00EC135A">
              <w:rPr>
                <w:sz w:val="24"/>
                <w:szCs w:val="24"/>
              </w:rPr>
              <w:t>49</w:t>
            </w:r>
          </w:p>
        </w:tc>
        <w:tc>
          <w:tcPr>
            <w:tcW w:w="1203"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978</w:t>
            </w:r>
          </w:p>
        </w:tc>
        <w:tc>
          <w:tcPr>
            <w:tcW w:w="1458" w:type="dxa"/>
          </w:tcPr>
          <w:p w:rsidR="00E247E0" w:rsidRPr="00EC135A" w:rsidRDefault="00E247E0" w:rsidP="001616C1">
            <w:pPr>
              <w:jc w:val="right"/>
              <w:rPr>
                <w:sz w:val="24"/>
                <w:szCs w:val="24"/>
              </w:rPr>
            </w:pPr>
            <w:r w:rsidRPr="00EC135A">
              <w:rPr>
                <w:sz w:val="24"/>
                <w:szCs w:val="24"/>
              </w:rPr>
              <w:t>2</w:t>
            </w:r>
            <w:r w:rsidR="006714FE">
              <w:rPr>
                <w:sz w:val="24"/>
                <w:szCs w:val="24"/>
              </w:rPr>
              <w:t>,</w:t>
            </w:r>
            <w:r w:rsidRPr="00EC135A">
              <w:rPr>
                <w:sz w:val="24"/>
                <w:szCs w:val="24"/>
              </w:rPr>
              <w:t>78</w:t>
            </w:r>
          </w:p>
        </w:tc>
        <w:tc>
          <w:tcPr>
            <w:tcW w:w="1414" w:type="dxa"/>
          </w:tcPr>
          <w:p w:rsidR="00E247E0" w:rsidRPr="00EC135A" w:rsidRDefault="00E247E0" w:rsidP="001616C1">
            <w:pPr>
              <w:jc w:val="right"/>
              <w:rPr>
                <w:sz w:val="24"/>
                <w:szCs w:val="24"/>
              </w:rPr>
            </w:pPr>
            <w:r w:rsidRPr="00EC135A">
              <w:rPr>
                <w:sz w:val="24"/>
                <w:szCs w:val="24"/>
              </w:rPr>
              <w:t>44</w:t>
            </w:r>
            <w:r w:rsidR="006714FE">
              <w:rPr>
                <w:sz w:val="24"/>
                <w:szCs w:val="24"/>
              </w:rPr>
              <w:t>,</w:t>
            </w:r>
            <w:r w:rsidRPr="00EC135A">
              <w:rPr>
                <w:sz w:val="24"/>
                <w:szCs w:val="24"/>
              </w:rPr>
              <w:t>4</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разнотравье</w:t>
            </w:r>
          </w:p>
        </w:tc>
        <w:tc>
          <w:tcPr>
            <w:tcW w:w="1358" w:type="dxa"/>
          </w:tcPr>
          <w:p w:rsidR="00E247E0" w:rsidRPr="00EC135A" w:rsidRDefault="00E247E0" w:rsidP="001616C1">
            <w:pPr>
              <w:jc w:val="right"/>
              <w:rPr>
                <w:sz w:val="24"/>
                <w:szCs w:val="24"/>
              </w:rPr>
            </w:pPr>
            <w:r w:rsidRPr="00EC135A">
              <w:rPr>
                <w:sz w:val="24"/>
                <w:szCs w:val="24"/>
              </w:rPr>
              <w:t>3</w:t>
            </w:r>
            <w:r w:rsidR="006714FE">
              <w:rPr>
                <w:sz w:val="24"/>
                <w:szCs w:val="24"/>
              </w:rPr>
              <w:t>,</w:t>
            </w:r>
            <w:r w:rsidRPr="00EC135A">
              <w:rPr>
                <w:sz w:val="24"/>
                <w:szCs w:val="24"/>
              </w:rPr>
              <w:t>41</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453</w:t>
            </w:r>
          </w:p>
        </w:tc>
        <w:tc>
          <w:tcPr>
            <w:tcW w:w="1458" w:type="dxa"/>
          </w:tcPr>
          <w:p w:rsidR="00E247E0" w:rsidRPr="00EC135A" w:rsidRDefault="00E247E0" w:rsidP="001616C1">
            <w:pPr>
              <w:jc w:val="right"/>
              <w:rPr>
                <w:sz w:val="24"/>
                <w:szCs w:val="24"/>
              </w:rPr>
            </w:pPr>
            <w:r w:rsidRPr="00EC135A">
              <w:rPr>
                <w:sz w:val="24"/>
                <w:szCs w:val="24"/>
              </w:rPr>
              <w:t>2</w:t>
            </w:r>
            <w:r w:rsidR="006714FE">
              <w:rPr>
                <w:sz w:val="24"/>
                <w:szCs w:val="24"/>
              </w:rPr>
              <w:t>,</w:t>
            </w:r>
            <w:r w:rsidRPr="00EC135A">
              <w:rPr>
                <w:sz w:val="24"/>
                <w:szCs w:val="24"/>
              </w:rPr>
              <w:t>12</w:t>
            </w:r>
          </w:p>
        </w:tc>
        <w:tc>
          <w:tcPr>
            <w:tcW w:w="1414" w:type="dxa"/>
          </w:tcPr>
          <w:p w:rsidR="00E247E0" w:rsidRPr="00EC135A" w:rsidRDefault="00E247E0" w:rsidP="001616C1">
            <w:pPr>
              <w:jc w:val="right"/>
              <w:rPr>
                <w:sz w:val="24"/>
                <w:szCs w:val="24"/>
              </w:rPr>
            </w:pPr>
            <w:r w:rsidRPr="00EC135A">
              <w:rPr>
                <w:sz w:val="24"/>
                <w:szCs w:val="24"/>
              </w:rPr>
              <w:t>10</w:t>
            </w:r>
            <w:r w:rsidR="006714FE">
              <w:rPr>
                <w:sz w:val="24"/>
                <w:szCs w:val="24"/>
              </w:rPr>
              <w:t>,</w:t>
            </w:r>
            <w:r w:rsidRPr="00EC135A">
              <w:rPr>
                <w:sz w:val="24"/>
                <w:szCs w:val="24"/>
              </w:rPr>
              <w:t>2</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хвощ</w:t>
            </w:r>
          </w:p>
        </w:tc>
        <w:tc>
          <w:tcPr>
            <w:tcW w:w="1358" w:type="dxa"/>
          </w:tcPr>
          <w:p w:rsidR="00E247E0" w:rsidRPr="00EC135A" w:rsidRDefault="00E247E0" w:rsidP="001616C1">
            <w:pPr>
              <w:jc w:val="right"/>
              <w:rPr>
                <w:sz w:val="24"/>
                <w:szCs w:val="24"/>
              </w:rPr>
            </w:pPr>
            <w:r w:rsidRPr="00EC135A">
              <w:rPr>
                <w:sz w:val="24"/>
                <w:szCs w:val="24"/>
              </w:rPr>
              <w:t>3</w:t>
            </w:r>
            <w:r w:rsidR="006714FE">
              <w:rPr>
                <w:sz w:val="24"/>
                <w:szCs w:val="24"/>
              </w:rPr>
              <w:t>,</w:t>
            </w:r>
            <w:r w:rsidRPr="00EC135A">
              <w:rPr>
                <w:sz w:val="24"/>
                <w:szCs w:val="24"/>
              </w:rPr>
              <w:t>08</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923</w:t>
            </w:r>
          </w:p>
        </w:tc>
        <w:tc>
          <w:tcPr>
            <w:tcW w:w="1458"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91</w:t>
            </w:r>
          </w:p>
        </w:tc>
        <w:tc>
          <w:tcPr>
            <w:tcW w:w="1414" w:type="dxa"/>
          </w:tcPr>
          <w:p w:rsidR="00E247E0" w:rsidRPr="00EC135A" w:rsidRDefault="00E247E0" w:rsidP="001616C1">
            <w:pPr>
              <w:jc w:val="right"/>
              <w:rPr>
                <w:sz w:val="24"/>
                <w:szCs w:val="24"/>
              </w:rPr>
            </w:pPr>
            <w:r w:rsidRPr="00EC135A">
              <w:rPr>
                <w:sz w:val="24"/>
                <w:szCs w:val="24"/>
              </w:rPr>
              <w:t>20</w:t>
            </w:r>
            <w:r w:rsidR="006714FE">
              <w:rPr>
                <w:sz w:val="24"/>
                <w:szCs w:val="24"/>
              </w:rPr>
              <w:t>,</w:t>
            </w:r>
            <w:r w:rsidRPr="00EC135A">
              <w:rPr>
                <w:sz w:val="24"/>
                <w:szCs w:val="24"/>
              </w:rPr>
              <w:t>7</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ветошь</w:t>
            </w:r>
          </w:p>
        </w:tc>
        <w:tc>
          <w:tcPr>
            <w:tcW w:w="1358"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89</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049</w:t>
            </w:r>
          </w:p>
        </w:tc>
        <w:tc>
          <w:tcPr>
            <w:tcW w:w="1458"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16</w:t>
            </w:r>
          </w:p>
        </w:tc>
        <w:tc>
          <w:tcPr>
            <w:tcW w:w="1414"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1</w:t>
            </w:r>
          </w:p>
        </w:tc>
      </w:tr>
      <w:tr w:rsidR="00E247E0" w:rsidRPr="00EC135A" w:rsidTr="007C44DC">
        <w:trPr>
          <w:cantSplit/>
        </w:trPr>
        <w:tc>
          <w:tcPr>
            <w:tcW w:w="1868" w:type="dxa"/>
            <w:vMerge/>
            <w:tcBorders>
              <w:top w:val="nil"/>
              <w:bottom w:val="single" w:sz="6" w:space="0" w:color="auto"/>
            </w:tcBorders>
          </w:tcPr>
          <w:p w:rsidR="00E247E0" w:rsidRPr="00EC135A" w:rsidRDefault="00E247E0" w:rsidP="001616C1">
            <w:pPr>
              <w:rPr>
                <w:sz w:val="24"/>
                <w:szCs w:val="24"/>
              </w:rPr>
            </w:pPr>
          </w:p>
        </w:tc>
        <w:tc>
          <w:tcPr>
            <w:tcW w:w="806" w:type="dxa"/>
            <w:tcBorders>
              <w:top w:val="nil"/>
              <w:bottom w:val="single" w:sz="6" w:space="0" w:color="auto"/>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почва</w:t>
            </w:r>
          </w:p>
        </w:tc>
        <w:tc>
          <w:tcPr>
            <w:tcW w:w="1358" w:type="dxa"/>
          </w:tcPr>
          <w:p w:rsidR="00E247E0" w:rsidRPr="00EC135A" w:rsidRDefault="00E247E0" w:rsidP="001616C1">
            <w:pPr>
              <w:jc w:val="right"/>
              <w:rPr>
                <w:sz w:val="24"/>
                <w:szCs w:val="24"/>
              </w:rPr>
            </w:pPr>
            <w:r w:rsidRPr="00EC135A">
              <w:rPr>
                <w:sz w:val="24"/>
                <w:szCs w:val="24"/>
              </w:rPr>
              <w:t>1614</w:t>
            </w:r>
          </w:p>
        </w:tc>
        <w:tc>
          <w:tcPr>
            <w:tcW w:w="1203" w:type="dxa"/>
          </w:tcPr>
          <w:p w:rsidR="00E247E0" w:rsidRPr="00EC135A" w:rsidRDefault="00E247E0" w:rsidP="001616C1">
            <w:pPr>
              <w:jc w:val="right"/>
              <w:rPr>
                <w:sz w:val="24"/>
                <w:szCs w:val="24"/>
              </w:rPr>
            </w:pPr>
            <w:r w:rsidRPr="00EC135A">
              <w:rPr>
                <w:sz w:val="24"/>
                <w:szCs w:val="24"/>
              </w:rPr>
              <w:t>44</w:t>
            </w:r>
            <w:r w:rsidR="006714FE">
              <w:rPr>
                <w:sz w:val="24"/>
                <w:szCs w:val="24"/>
              </w:rPr>
              <w:t>,</w:t>
            </w:r>
            <w:r w:rsidRPr="00EC135A">
              <w:rPr>
                <w:sz w:val="24"/>
                <w:szCs w:val="24"/>
              </w:rPr>
              <w:t>5</w:t>
            </w:r>
          </w:p>
        </w:tc>
        <w:tc>
          <w:tcPr>
            <w:tcW w:w="1458" w:type="dxa"/>
          </w:tcPr>
          <w:p w:rsidR="00E247E0" w:rsidRPr="00EC135A" w:rsidRDefault="00E247E0" w:rsidP="001616C1">
            <w:pPr>
              <w:jc w:val="right"/>
              <w:rPr>
                <w:sz w:val="24"/>
                <w:szCs w:val="24"/>
              </w:rPr>
            </w:pP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val="restart"/>
            <w:tcBorders>
              <w:top w:val="nil"/>
              <w:bottom w:val="nil"/>
            </w:tcBorders>
          </w:tcPr>
          <w:p w:rsidR="00E247E0" w:rsidRPr="00EC135A" w:rsidRDefault="001616C1" w:rsidP="001616C1">
            <w:pPr>
              <w:rPr>
                <w:sz w:val="24"/>
                <w:szCs w:val="24"/>
              </w:rPr>
            </w:pPr>
            <w:r>
              <w:rPr>
                <w:sz w:val="24"/>
                <w:szCs w:val="24"/>
              </w:rPr>
              <w:t>Элювиаль</w:t>
            </w:r>
            <w:r w:rsidR="00E247E0" w:rsidRPr="00EC135A">
              <w:rPr>
                <w:sz w:val="24"/>
                <w:szCs w:val="24"/>
              </w:rPr>
              <w:t>ный лесной</w:t>
            </w:r>
          </w:p>
        </w:tc>
        <w:tc>
          <w:tcPr>
            <w:tcW w:w="806" w:type="dxa"/>
            <w:tcBorders>
              <w:top w:val="nil"/>
              <w:bottom w:val="nil"/>
            </w:tcBorders>
          </w:tcPr>
          <w:p w:rsidR="00E247E0" w:rsidRPr="00EC135A" w:rsidRDefault="00E247E0" w:rsidP="001616C1">
            <w:pPr>
              <w:rPr>
                <w:sz w:val="24"/>
                <w:szCs w:val="24"/>
              </w:rPr>
            </w:pPr>
            <w:r w:rsidRPr="00EC135A">
              <w:rPr>
                <w:sz w:val="24"/>
                <w:szCs w:val="24"/>
              </w:rPr>
              <w:t>Б2-3</w:t>
            </w:r>
          </w:p>
        </w:tc>
        <w:tc>
          <w:tcPr>
            <w:tcW w:w="1532" w:type="dxa"/>
          </w:tcPr>
          <w:p w:rsidR="00E247E0" w:rsidRPr="00EC135A" w:rsidRDefault="00E247E0" w:rsidP="001616C1">
            <w:pPr>
              <w:rPr>
                <w:sz w:val="24"/>
                <w:szCs w:val="24"/>
              </w:rPr>
            </w:pPr>
            <w:r w:rsidRPr="00EC135A">
              <w:rPr>
                <w:sz w:val="24"/>
                <w:szCs w:val="24"/>
              </w:rPr>
              <w:t>мох</w:t>
            </w:r>
          </w:p>
        </w:tc>
        <w:tc>
          <w:tcPr>
            <w:tcW w:w="1358" w:type="dxa"/>
          </w:tcPr>
          <w:p w:rsidR="00E247E0" w:rsidRPr="00EC135A" w:rsidRDefault="00E247E0" w:rsidP="001616C1">
            <w:pPr>
              <w:jc w:val="right"/>
              <w:rPr>
                <w:sz w:val="24"/>
                <w:szCs w:val="24"/>
              </w:rPr>
            </w:pPr>
            <w:r w:rsidRPr="00EC135A">
              <w:rPr>
                <w:sz w:val="24"/>
                <w:szCs w:val="24"/>
              </w:rPr>
              <w:t>36</w:t>
            </w:r>
            <w:r w:rsidR="006714FE">
              <w:rPr>
                <w:sz w:val="24"/>
                <w:szCs w:val="24"/>
              </w:rPr>
              <w:t>,</w:t>
            </w:r>
            <w:r w:rsidRPr="00EC135A">
              <w:rPr>
                <w:sz w:val="24"/>
                <w:szCs w:val="24"/>
              </w:rPr>
              <w:t>96</w:t>
            </w:r>
          </w:p>
        </w:tc>
        <w:tc>
          <w:tcPr>
            <w:tcW w:w="1203" w:type="dxa"/>
          </w:tcPr>
          <w:p w:rsidR="00E247E0" w:rsidRPr="00EC135A" w:rsidRDefault="00E247E0" w:rsidP="001616C1">
            <w:pPr>
              <w:jc w:val="right"/>
              <w:rPr>
                <w:sz w:val="24"/>
                <w:szCs w:val="24"/>
              </w:rPr>
            </w:pPr>
          </w:p>
        </w:tc>
        <w:tc>
          <w:tcPr>
            <w:tcW w:w="1458" w:type="dxa"/>
          </w:tcPr>
          <w:p w:rsidR="00E247E0" w:rsidRPr="00EC135A" w:rsidRDefault="00E247E0" w:rsidP="001616C1">
            <w:pPr>
              <w:jc w:val="right"/>
              <w:rPr>
                <w:sz w:val="24"/>
                <w:szCs w:val="24"/>
              </w:rPr>
            </w:pPr>
            <w:r w:rsidRPr="00EC135A">
              <w:rPr>
                <w:sz w:val="24"/>
                <w:szCs w:val="24"/>
              </w:rPr>
              <w:t>31</w:t>
            </w:r>
            <w:r w:rsidR="006714FE">
              <w:rPr>
                <w:sz w:val="24"/>
                <w:szCs w:val="24"/>
              </w:rPr>
              <w:t>,</w:t>
            </w:r>
            <w:r w:rsidRPr="00EC135A">
              <w:rPr>
                <w:sz w:val="24"/>
                <w:szCs w:val="24"/>
              </w:rPr>
              <w:t>80</w:t>
            </w: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черника</w:t>
            </w:r>
          </w:p>
        </w:tc>
        <w:tc>
          <w:tcPr>
            <w:tcW w:w="1358" w:type="dxa"/>
          </w:tcPr>
          <w:p w:rsidR="00E247E0" w:rsidRPr="00EC135A" w:rsidRDefault="00E247E0" w:rsidP="001616C1">
            <w:pPr>
              <w:jc w:val="right"/>
              <w:rPr>
                <w:sz w:val="24"/>
                <w:szCs w:val="24"/>
              </w:rPr>
            </w:pPr>
            <w:r w:rsidRPr="00EC135A">
              <w:rPr>
                <w:sz w:val="24"/>
                <w:szCs w:val="24"/>
              </w:rPr>
              <w:t>31</w:t>
            </w:r>
            <w:r w:rsidR="006714FE">
              <w:rPr>
                <w:sz w:val="24"/>
                <w:szCs w:val="24"/>
              </w:rPr>
              <w:t>,</w:t>
            </w:r>
            <w:r w:rsidRPr="00EC135A">
              <w:rPr>
                <w:sz w:val="24"/>
                <w:szCs w:val="24"/>
              </w:rPr>
              <w:t>52</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217</w:t>
            </w:r>
          </w:p>
        </w:tc>
        <w:tc>
          <w:tcPr>
            <w:tcW w:w="1458" w:type="dxa"/>
          </w:tcPr>
          <w:p w:rsidR="00E247E0" w:rsidRPr="00EC135A" w:rsidRDefault="00E247E0" w:rsidP="001616C1">
            <w:pPr>
              <w:jc w:val="right"/>
              <w:rPr>
                <w:sz w:val="24"/>
                <w:szCs w:val="24"/>
              </w:rPr>
            </w:pPr>
            <w:r w:rsidRPr="00EC135A">
              <w:rPr>
                <w:sz w:val="24"/>
                <w:szCs w:val="24"/>
              </w:rPr>
              <w:t>27</w:t>
            </w:r>
            <w:r w:rsidR="006714FE">
              <w:rPr>
                <w:sz w:val="24"/>
                <w:szCs w:val="24"/>
              </w:rPr>
              <w:t>,</w:t>
            </w:r>
            <w:r w:rsidRPr="00EC135A">
              <w:rPr>
                <w:sz w:val="24"/>
                <w:szCs w:val="24"/>
              </w:rPr>
              <w:t>10</w:t>
            </w:r>
          </w:p>
        </w:tc>
        <w:tc>
          <w:tcPr>
            <w:tcW w:w="1414" w:type="dxa"/>
          </w:tcPr>
          <w:p w:rsidR="00E247E0" w:rsidRPr="00EC135A" w:rsidRDefault="00E247E0" w:rsidP="001616C1">
            <w:pPr>
              <w:jc w:val="right"/>
              <w:rPr>
                <w:sz w:val="24"/>
                <w:szCs w:val="24"/>
              </w:rPr>
            </w:pPr>
            <w:r w:rsidRPr="00EC135A">
              <w:rPr>
                <w:sz w:val="24"/>
                <w:szCs w:val="24"/>
              </w:rPr>
              <w:t>11</w:t>
            </w:r>
            <w:r w:rsidR="006714FE">
              <w:rPr>
                <w:sz w:val="24"/>
                <w:szCs w:val="24"/>
              </w:rPr>
              <w:t>,</w:t>
            </w:r>
            <w:r w:rsidRPr="00EC135A">
              <w:rPr>
                <w:sz w:val="24"/>
                <w:szCs w:val="24"/>
              </w:rPr>
              <w:t>5</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орляк</w:t>
            </w:r>
          </w:p>
        </w:tc>
        <w:tc>
          <w:tcPr>
            <w:tcW w:w="1358" w:type="dxa"/>
          </w:tcPr>
          <w:p w:rsidR="00E247E0" w:rsidRPr="00EC135A" w:rsidRDefault="00E247E0" w:rsidP="001616C1">
            <w:pPr>
              <w:jc w:val="right"/>
              <w:rPr>
                <w:sz w:val="24"/>
                <w:szCs w:val="24"/>
              </w:rPr>
            </w:pPr>
            <w:r w:rsidRPr="00EC135A">
              <w:rPr>
                <w:sz w:val="24"/>
                <w:szCs w:val="24"/>
              </w:rPr>
              <w:t>297</w:t>
            </w:r>
            <w:r w:rsidR="006714FE">
              <w:rPr>
                <w:sz w:val="24"/>
                <w:szCs w:val="24"/>
              </w:rPr>
              <w:t>,</w:t>
            </w:r>
            <w:r w:rsidRPr="00EC135A">
              <w:rPr>
                <w:sz w:val="24"/>
                <w:szCs w:val="24"/>
              </w:rPr>
              <w:t>00</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297</w:t>
            </w:r>
          </w:p>
        </w:tc>
        <w:tc>
          <w:tcPr>
            <w:tcW w:w="1458" w:type="dxa"/>
          </w:tcPr>
          <w:p w:rsidR="00E247E0" w:rsidRPr="00EC135A" w:rsidRDefault="00E247E0" w:rsidP="001616C1">
            <w:pPr>
              <w:jc w:val="right"/>
              <w:rPr>
                <w:sz w:val="24"/>
                <w:szCs w:val="24"/>
              </w:rPr>
            </w:pPr>
            <w:r w:rsidRPr="00EC135A">
              <w:rPr>
                <w:sz w:val="24"/>
                <w:szCs w:val="24"/>
              </w:rPr>
              <w:t>255</w:t>
            </w:r>
            <w:r w:rsidR="006714FE">
              <w:rPr>
                <w:sz w:val="24"/>
                <w:szCs w:val="24"/>
              </w:rPr>
              <w:t>,</w:t>
            </w:r>
            <w:r w:rsidRPr="00EC135A">
              <w:rPr>
                <w:sz w:val="24"/>
                <w:szCs w:val="24"/>
              </w:rPr>
              <w:t>00</w:t>
            </w:r>
          </w:p>
        </w:tc>
        <w:tc>
          <w:tcPr>
            <w:tcW w:w="1414" w:type="dxa"/>
          </w:tcPr>
          <w:p w:rsidR="00E247E0" w:rsidRPr="00EC135A" w:rsidRDefault="00E247E0" w:rsidP="001616C1">
            <w:pPr>
              <w:jc w:val="right"/>
              <w:rPr>
                <w:sz w:val="24"/>
                <w:szCs w:val="24"/>
              </w:rPr>
            </w:pPr>
            <w:r w:rsidRPr="00EC135A">
              <w:rPr>
                <w:sz w:val="24"/>
                <w:szCs w:val="24"/>
              </w:rPr>
              <w:t>15</w:t>
            </w:r>
            <w:r w:rsidR="006714FE">
              <w:rPr>
                <w:sz w:val="24"/>
                <w:szCs w:val="24"/>
              </w:rPr>
              <w:t>,</w:t>
            </w:r>
            <w:r w:rsidRPr="00EC135A">
              <w:rPr>
                <w:sz w:val="24"/>
                <w:szCs w:val="24"/>
              </w:rPr>
              <w:t>8</w:t>
            </w:r>
          </w:p>
        </w:tc>
      </w:tr>
      <w:tr w:rsidR="00CF5F8B" w:rsidRPr="00EC135A" w:rsidTr="00CF5F8B">
        <w:trPr>
          <w:cantSplit/>
        </w:trPr>
        <w:tc>
          <w:tcPr>
            <w:tcW w:w="1868"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1</w:t>
            </w:r>
          </w:p>
        </w:tc>
        <w:tc>
          <w:tcPr>
            <w:tcW w:w="806"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2</w:t>
            </w:r>
          </w:p>
        </w:tc>
        <w:tc>
          <w:tcPr>
            <w:tcW w:w="1532"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3</w:t>
            </w:r>
          </w:p>
        </w:tc>
        <w:tc>
          <w:tcPr>
            <w:tcW w:w="1358"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4</w:t>
            </w:r>
          </w:p>
        </w:tc>
        <w:tc>
          <w:tcPr>
            <w:tcW w:w="1203"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5</w:t>
            </w:r>
          </w:p>
        </w:tc>
        <w:tc>
          <w:tcPr>
            <w:tcW w:w="1458"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6</w:t>
            </w:r>
          </w:p>
        </w:tc>
        <w:tc>
          <w:tcPr>
            <w:tcW w:w="1414" w:type="dxa"/>
            <w:tcBorders>
              <w:top w:val="single" w:sz="4" w:space="0" w:color="auto"/>
              <w:left w:val="single" w:sz="4" w:space="0" w:color="auto"/>
              <w:bottom w:val="single" w:sz="4" w:space="0" w:color="auto"/>
              <w:right w:val="single" w:sz="4" w:space="0" w:color="auto"/>
            </w:tcBorders>
          </w:tcPr>
          <w:p w:rsidR="00CF5F8B" w:rsidRPr="00CF5F8B" w:rsidRDefault="00CF5F8B" w:rsidP="00CF5F8B">
            <w:pPr>
              <w:jc w:val="center"/>
              <w:rPr>
                <w:sz w:val="24"/>
                <w:szCs w:val="24"/>
              </w:rPr>
            </w:pPr>
            <w:r w:rsidRPr="00CF5F8B">
              <w:rPr>
                <w:sz w:val="24"/>
                <w:szCs w:val="24"/>
              </w:rPr>
              <w:t>7</w:t>
            </w:r>
          </w:p>
        </w:tc>
      </w:tr>
      <w:tr w:rsidR="00E247E0" w:rsidRPr="00EC135A" w:rsidTr="00CF5F8B">
        <w:trPr>
          <w:cantSplit/>
        </w:trPr>
        <w:tc>
          <w:tcPr>
            <w:tcW w:w="1868" w:type="dxa"/>
            <w:vMerge w:val="restart"/>
            <w:tcBorders>
              <w:top w:val="single" w:sz="4" w:space="0" w:color="auto"/>
              <w:bottom w:val="nil"/>
            </w:tcBorders>
          </w:tcPr>
          <w:p w:rsidR="00E247E0" w:rsidRPr="00EC135A" w:rsidRDefault="00E247E0" w:rsidP="001616C1">
            <w:pPr>
              <w:rPr>
                <w:sz w:val="24"/>
                <w:szCs w:val="24"/>
              </w:rPr>
            </w:pPr>
          </w:p>
        </w:tc>
        <w:tc>
          <w:tcPr>
            <w:tcW w:w="806" w:type="dxa"/>
            <w:tcBorders>
              <w:top w:val="single" w:sz="4" w:space="0" w:color="auto"/>
              <w:bottom w:val="nil"/>
            </w:tcBorders>
          </w:tcPr>
          <w:p w:rsidR="00E247E0" w:rsidRPr="00EC135A" w:rsidRDefault="00E247E0" w:rsidP="001616C1">
            <w:pPr>
              <w:rPr>
                <w:sz w:val="24"/>
                <w:szCs w:val="24"/>
              </w:rPr>
            </w:pPr>
          </w:p>
        </w:tc>
        <w:tc>
          <w:tcPr>
            <w:tcW w:w="1532" w:type="dxa"/>
            <w:tcBorders>
              <w:top w:val="single" w:sz="4" w:space="0" w:color="auto"/>
            </w:tcBorders>
          </w:tcPr>
          <w:p w:rsidR="00E247E0" w:rsidRPr="00EC135A" w:rsidRDefault="00E247E0" w:rsidP="001616C1">
            <w:pPr>
              <w:rPr>
                <w:sz w:val="24"/>
                <w:szCs w:val="24"/>
              </w:rPr>
            </w:pPr>
            <w:r w:rsidRPr="00EC135A">
              <w:rPr>
                <w:sz w:val="24"/>
                <w:szCs w:val="24"/>
              </w:rPr>
              <w:t>вейник</w:t>
            </w:r>
          </w:p>
        </w:tc>
        <w:tc>
          <w:tcPr>
            <w:tcW w:w="1358" w:type="dxa"/>
            <w:tcBorders>
              <w:top w:val="single" w:sz="4" w:space="0" w:color="auto"/>
            </w:tcBorders>
          </w:tcPr>
          <w:p w:rsidR="00E247E0" w:rsidRPr="00EC135A" w:rsidRDefault="00E247E0" w:rsidP="001616C1">
            <w:pPr>
              <w:jc w:val="right"/>
              <w:rPr>
                <w:sz w:val="24"/>
                <w:szCs w:val="24"/>
              </w:rPr>
            </w:pPr>
            <w:r w:rsidRPr="00EC135A">
              <w:rPr>
                <w:sz w:val="24"/>
                <w:szCs w:val="24"/>
              </w:rPr>
              <w:t>62</w:t>
            </w:r>
            <w:r w:rsidR="006714FE">
              <w:rPr>
                <w:sz w:val="24"/>
                <w:szCs w:val="24"/>
              </w:rPr>
              <w:t>,</w:t>
            </w:r>
            <w:r w:rsidRPr="00EC135A">
              <w:rPr>
                <w:sz w:val="24"/>
                <w:szCs w:val="24"/>
              </w:rPr>
              <w:t>30</w:t>
            </w:r>
          </w:p>
        </w:tc>
        <w:tc>
          <w:tcPr>
            <w:tcW w:w="1203" w:type="dxa"/>
            <w:tcBorders>
              <w:top w:val="single" w:sz="4" w:space="0" w:color="auto"/>
            </w:tcBorders>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355</w:t>
            </w:r>
          </w:p>
        </w:tc>
        <w:tc>
          <w:tcPr>
            <w:tcW w:w="1458" w:type="dxa"/>
            <w:tcBorders>
              <w:top w:val="single" w:sz="4" w:space="0" w:color="auto"/>
            </w:tcBorders>
          </w:tcPr>
          <w:p w:rsidR="00E247E0" w:rsidRPr="00EC135A" w:rsidRDefault="00E247E0" w:rsidP="001616C1">
            <w:pPr>
              <w:jc w:val="right"/>
              <w:rPr>
                <w:sz w:val="24"/>
                <w:szCs w:val="24"/>
              </w:rPr>
            </w:pPr>
            <w:r w:rsidRPr="00EC135A">
              <w:rPr>
                <w:sz w:val="24"/>
                <w:szCs w:val="24"/>
              </w:rPr>
              <w:t>53</w:t>
            </w:r>
            <w:r w:rsidR="006714FE">
              <w:rPr>
                <w:sz w:val="24"/>
                <w:szCs w:val="24"/>
              </w:rPr>
              <w:t>,</w:t>
            </w:r>
            <w:r w:rsidRPr="00EC135A">
              <w:rPr>
                <w:sz w:val="24"/>
                <w:szCs w:val="24"/>
              </w:rPr>
              <w:t>50</w:t>
            </w:r>
          </w:p>
        </w:tc>
        <w:tc>
          <w:tcPr>
            <w:tcW w:w="1414" w:type="dxa"/>
            <w:tcBorders>
              <w:top w:val="single" w:sz="4" w:space="0" w:color="auto"/>
            </w:tcBorders>
          </w:tcPr>
          <w:p w:rsidR="00E247E0" w:rsidRPr="00EC135A" w:rsidRDefault="00E247E0" w:rsidP="001616C1">
            <w:pPr>
              <w:jc w:val="right"/>
              <w:rPr>
                <w:sz w:val="24"/>
                <w:szCs w:val="24"/>
              </w:rPr>
            </w:pPr>
            <w:r w:rsidRPr="00EC135A">
              <w:rPr>
                <w:sz w:val="24"/>
                <w:szCs w:val="24"/>
              </w:rPr>
              <w:t>18</w:t>
            </w:r>
            <w:r w:rsidR="006714FE">
              <w:rPr>
                <w:sz w:val="24"/>
                <w:szCs w:val="24"/>
              </w:rPr>
              <w:t>,</w:t>
            </w:r>
            <w:r w:rsidRPr="00EC135A">
              <w:rPr>
                <w:sz w:val="24"/>
                <w:szCs w:val="24"/>
              </w:rPr>
              <w:t>9</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ветошь</w:t>
            </w:r>
          </w:p>
        </w:tc>
        <w:tc>
          <w:tcPr>
            <w:tcW w:w="1358" w:type="dxa"/>
          </w:tcPr>
          <w:p w:rsidR="00E247E0" w:rsidRPr="00EC135A" w:rsidRDefault="00E247E0" w:rsidP="001616C1">
            <w:pPr>
              <w:jc w:val="right"/>
              <w:rPr>
                <w:sz w:val="24"/>
                <w:szCs w:val="24"/>
              </w:rPr>
            </w:pPr>
            <w:r w:rsidRPr="00EC135A">
              <w:rPr>
                <w:sz w:val="24"/>
                <w:szCs w:val="24"/>
              </w:rPr>
              <w:t>16</w:t>
            </w:r>
            <w:r w:rsidR="006714FE">
              <w:rPr>
                <w:sz w:val="24"/>
                <w:szCs w:val="24"/>
              </w:rPr>
              <w:t>,</w:t>
            </w:r>
            <w:r w:rsidRPr="00EC135A">
              <w:rPr>
                <w:sz w:val="24"/>
                <w:szCs w:val="24"/>
              </w:rPr>
              <w:t>96</w:t>
            </w:r>
          </w:p>
        </w:tc>
        <w:tc>
          <w:tcPr>
            <w:tcW w:w="1203" w:type="dxa"/>
          </w:tcPr>
          <w:p w:rsidR="00E247E0" w:rsidRPr="00EC135A" w:rsidRDefault="00E247E0" w:rsidP="001616C1">
            <w:pPr>
              <w:jc w:val="right"/>
              <w:rPr>
                <w:sz w:val="24"/>
                <w:szCs w:val="24"/>
              </w:rPr>
            </w:pPr>
          </w:p>
        </w:tc>
        <w:tc>
          <w:tcPr>
            <w:tcW w:w="1458" w:type="dxa"/>
          </w:tcPr>
          <w:p w:rsidR="00E247E0" w:rsidRPr="00EC135A" w:rsidRDefault="00E247E0" w:rsidP="001616C1">
            <w:pPr>
              <w:jc w:val="right"/>
              <w:rPr>
                <w:sz w:val="24"/>
                <w:szCs w:val="24"/>
              </w:rPr>
            </w:pPr>
            <w:r w:rsidRPr="00EC135A">
              <w:rPr>
                <w:sz w:val="24"/>
                <w:szCs w:val="24"/>
              </w:rPr>
              <w:t>14</w:t>
            </w:r>
            <w:r w:rsidR="006714FE">
              <w:rPr>
                <w:sz w:val="24"/>
                <w:szCs w:val="24"/>
              </w:rPr>
              <w:t>,</w:t>
            </w:r>
            <w:r w:rsidRPr="00EC135A">
              <w:rPr>
                <w:sz w:val="24"/>
                <w:szCs w:val="24"/>
              </w:rPr>
              <w:t>60</w:t>
            </w: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почва</w:t>
            </w:r>
          </w:p>
        </w:tc>
        <w:tc>
          <w:tcPr>
            <w:tcW w:w="1358" w:type="dxa"/>
          </w:tcPr>
          <w:p w:rsidR="00E247E0" w:rsidRPr="00EC135A" w:rsidRDefault="00E247E0" w:rsidP="001616C1">
            <w:pPr>
              <w:jc w:val="right"/>
              <w:rPr>
                <w:sz w:val="24"/>
                <w:szCs w:val="24"/>
              </w:rPr>
            </w:pPr>
            <w:r w:rsidRPr="00EC135A">
              <w:rPr>
                <w:sz w:val="24"/>
                <w:szCs w:val="24"/>
              </w:rPr>
              <w:t>1164</w:t>
            </w:r>
          </w:p>
        </w:tc>
        <w:tc>
          <w:tcPr>
            <w:tcW w:w="1203" w:type="dxa"/>
          </w:tcPr>
          <w:p w:rsidR="00E247E0" w:rsidRPr="00EC135A" w:rsidRDefault="00E247E0" w:rsidP="001616C1">
            <w:pPr>
              <w:jc w:val="right"/>
              <w:rPr>
                <w:sz w:val="24"/>
                <w:szCs w:val="24"/>
              </w:rPr>
            </w:pPr>
            <w:r w:rsidRPr="00EC135A">
              <w:rPr>
                <w:sz w:val="24"/>
                <w:szCs w:val="24"/>
              </w:rPr>
              <w:t>18</w:t>
            </w:r>
            <w:r w:rsidR="006714FE">
              <w:rPr>
                <w:sz w:val="24"/>
                <w:szCs w:val="24"/>
              </w:rPr>
              <w:t>,</w:t>
            </w:r>
            <w:r w:rsidRPr="00EC135A">
              <w:rPr>
                <w:sz w:val="24"/>
                <w:szCs w:val="24"/>
              </w:rPr>
              <w:t>8</w:t>
            </w:r>
          </w:p>
        </w:tc>
        <w:tc>
          <w:tcPr>
            <w:tcW w:w="1458" w:type="dxa"/>
          </w:tcPr>
          <w:p w:rsidR="00E247E0" w:rsidRPr="00EC135A" w:rsidRDefault="00E247E0" w:rsidP="001616C1">
            <w:pPr>
              <w:jc w:val="right"/>
              <w:rPr>
                <w:sz w:val="24"/>
                <w:szCs w:val="24"/>
              </w:rPr>
            </w:pP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val="restart"/>
            <w:tcBorders>
              <w:bottom w:val="nil"/>
            </w:tcBorders>
          </w:tcPr>
          <w:p w:rsidR="00E247E0" w:rsidRPr="00EC135A" w:rsidRDefault="00E247E0" w:rsidP="001616C1">
            <w:pPr>
              <w:rPr>
                <w:sz w:val="24"/>
                <w:szCs w:val="24"/>
              </w:rPr>
            </w:pPr>
            <w:r w:rsidRPr="00EC135A">
              <w:rPr>
                <w:sz w:val="24"/>
                <w:szCs w:val="24"/>
              </w:rPr>
              <w:t>Т</w:t>
            </w:r>
            <w:r w:rsidR="001616C1">
              <w:rPr>
                <w:sz w:val="24"/>
                <w:szCs w:val="24"/>
              </w:rPr>
              <w:t>е</w:t>
            </w:r>
            <w:r w:rsidRPr="00EC135A">
              <w:rPr>
                <w:sz w:val="24"/>
                <w:szCs w:val="24"/>
              </w:rPr>
              <w:t>ррасовый луговой (останец)</w:t>
            </w:r>
          </w:p>
        </w:tc>
        <w:tc>
          <w:tcPr>
            <w:tcW w:w="806" w:type="dxa"/>
            <w:tcBorders>
              <w:bottom w:val="nil"/>
            </w:tcBorders>
          </w:tcPr>
          <w:p w:rsidR="00E247E0" w:rsidRPr="00EC135A" w:rsidRDefault="00E247E0" w:rsidP="001616C1">
            <w:pPr>
              <w:rPr>
                <w:sz w:val="24"/>
                <w:szCs w:val="24"/>
              </w:rPr>
            </w:pPr>
            <w:r w:rsidRPr="00EC135A">
              <w:rPr>
                <w:sz w:val="24"/>
                <w:szCs w:val="24"/>
              </w:rPr>
              <w:t>Б4-6</w:t>
            </w:r>
          </w:p>
        </w:tc>
        <w:tc>
          <w:tcPr>
            <w:tcW w:w="1532" w:type="dxa"/>
          </w:tcPr>
          <w:p w:rsidR="00E247E0" w:rsidRPr="00EC135A" w:rsidRDefault="00E247E0" w:rsidP="001616C1">
            <w:pPr>
              <w:rPr>
                <w:sz w:val="24"/>
                <w:szCs w:val="24"/>
              </w:rPr>
            </w:pPr>
            <w:r w:rsidRPr="00EC135A">
              <w:rPr>
                <w:sz w:val="24"/>
                <w:szCs w:val="24"/>
              </w:rPr>
              <w:t>вейник</w:t>
            </w:r>
          </w:p>
        </w:tc>
        <w:tc>
          <w:tcPr>
            <w:tcW w:w="1358" w:type="dxa"/>
          </w:tcPr>
          <w:p w:rsidR="00E247E0" w:rsidRPr="00EC135A" w:rsidRDefault="00E247E0" w:rsidP="001616C1">
            <w:pPr>
              <w:jc w:val="right"/>
              <w:rPr>
                <w:sz w:val="24"/>
                <w:szCs w:val="24"/>
              </w:rPr>
            </w:pPr>
            <w:r w:rsidRPr="00EC135A">
              <w:rPr>
                <w:sz w:val="24"/>
                <w:szCs w:val="24"/>
              </w:rPr>
              <w:t>3</w:t>
            </w:r>
            <w:r w:rsidR="006714FE">
              <w:rPr>
                <w:sz w:val="24"/>
                <w:szCs w:val="24"/>
              </w:rPr>
              <w:t>,</w:t>
            </w:r>
            <w:r w:rsidRPr="00EC135A">
              <w:rPr>
                <w:sz w:val="24"/>
                <w:szCs w:val="24"/>
              </w:rPr>
              <w:t>11</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485</w:t>
            </w:r>
          </w:p>
        </w:tc>
        <w:tc>
          <w:tcPr>
            <w:tcW w:w="1458" w:type="dxa"/>
          </w:tcPr>
          <w:p w:rsidR="00E247E0" w:rsidRPr="00EC135A" w:rsidRDefault="00E247E0" w:rsidP="001616C1">
            <w:pPr>
              <w:jc w:val="right"/>
              <w:rPr>
                <w:sz w:val="24"/>
                <w:szCs w:val="24"/>
              </w:rPr>
            </w:pPr>
            <w:r w:rsidRPr="00EC135A">
              <w:rPr>
                <w:sz w:val="24"/>
                <w:szCs w:val="24"/>
              </w:rPr>
              <w:t>2</w:t>
            </w:r>
            <w:r w:rsidR="006714FE">
              <w:rPr>
                <w:sz w:val="24"/>
                <w:szCs w:val="24"/>
              </w:rPr>
              <w:t>,</w:t>
            </w:r>
            <w:r w:rsidRPr="00EC135A">
              <w:rPr>
                <w:sz w:val="24"/>
                <w:szCs w:val="24"/>
              </w:rPr>
              <w:t>98</w:t>
            </w:r>
          </w:p>
        </w:tc>
        <w:tc>
          <w:tcPr>
            <w:tcW w:w="1414" w:type="dxa"/>
          </w:tcPr>
          <w:p w:rsidR="00E247E0" w:rsidRPr="00EC135A" w:rsidRDefault="00E247E0" w:rsidP="001616C1">
            <w:pPr>
              <w:jc w:val="right"/>
              <w:rPr>
                <w:sz w:val="24"/>
                <w:szCs w:val="24"/>
              </w:rPr>
            </w:pPr>
            <w:r w:rsidRPr="00EC135A">
              <w:rPr>
                <w:sz w:val="24"/>
                <w:szCs w:val="24"/>
              </w:rPr>
              <w:t>7</w:t>
            </w:r>
            <w:r w:rsidR="006714FE">
              <w:rPr>
                <w:sz w:val="24"/>
                <w:szCs w:val="24"/>
              </w:rPr>
              <w:t>,</w:t>
            </w:r>
            <w:r w:rsidRPr="00EC135A">
              <w:rPr>
                <w:sz w:val="24"/>
                <w:szCs w:val="24"/>
              </w:rPr>
              <w:t>7</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разнотравье</w:t>
            </w:r>
          </w:p>
        </w:tc>
        <w:tc>
          <w:tcPr>
            <w:tcW w:w="1358" w:type="dxa"/>
          </w:tcPr>
          <w:p w:rsidR="00E247E0" w:rsidRPr="00EC135A" w:rsidRDefault="00E247E0" w:rsidP="001616C1">
            <w:pPr>
              <w:jc w:val="right"/>
              <w:rPr>
                <w:sz w:val="24"/>
                <w:szCs w:val="24"/>
              </w:rPr>
            </w:pPr>
            <w:r w:rsidRPr="00EC135A">
              <w:rPr>
                <w:sz w:val="24"/>
                <w:szCs w:val="24"/>
              </w:rPr>
              <w:t>10</w:t>
            </w:r>
            <w:r w:rsidR="006714FE">
              <w:rPr>
                <w:sz w:val="24"/>
                <w:szCs w:val="24"/>
              </w:rPr>
              <w:t>,</w:t>
            </w:r>
            <w:r w:rsidRPr="00EC135A">
              <w:rPr>
                <w:sz w:val="24"/>
                <w:szCs w:val="24"/>
              </w:rPr>
              <w:t>70</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264</w:t>
            </w:r>
          </w:p>
        </w:tc>
        <w:tc>
          <w:tcPr>
            <w:tcW w:w="1458" w:type="dxa"/>
          </w:tcPr>
          <w:p w:rsidR="00E247E0" w:rsidRPr="00EC135A" w:rsidRDefault="00E247E0" w:rsidP="001616C1">
            <w:pPr>
              <w:jc w:val="right"/>
              <w:rPr>
                <w:sz w:val="24"/>
                <w:szCs w:val="24"/>
              </w:rPr>
            </w:pPr>
            <w:r w:rsidRPr="00EC135A">
              <w:rPr>
                <w:sz w:val="24"/>
                <w:szCs w:val="24"/>
              </w:rPr>
              <w:t>10</w:t>
            </w:r>
            <w:r w:rsidR="006714FE">
              <w:rPr>
                <w:sz w:val="24"/>
                <w:szCs w:val="24"/>
              </w:rPr>
              <w:t>,</w:t>
            </w:r>
            <w:r w:rsidRPr="00EC135A">
              <w:rPr>
                <w:sz w:val="24"/>
                <w:szCs w:val="24"/>
              </w:rPr>
              <w:t>20</w:t>
            </w:r>
          </w:p>
        </w:tc>
        <w:tc>
          <w:tcPr>
            <w:tcW w:w="1414" w:type="dxa"/>
          </w:tcPr>
          <w:p w:rsidR="00E247E0" w:rsidRPr="00EC135A" w:rsidRDefault="00E247E0" w:rsidP="001616C1">
            <w:pPr>
              <w:jc w:val="right"/>
              <w:rPr>
                <w:sz w:val="24"/>
                <w:szCs w:val="24"/>
              </w:rPr>
            </w:pPr>
            <w:r w:rsidRPr="00EC135A">
              <w:rPr>
                <w:sz w:val="24"/>
                <w:szCs w:val="24"/>
              </w:rPr>
              <w:t>4</w:t>
            </w:r>
            <w:r w:rsidR="006714FE">
              <w:rPr>
                <w:sz w:val="24"/>
                <w:szCs w:val="24"/>
              </w:rPr>
              <w:t>,</w:t>
            </w:r>
            <w:r w:rsidRPr="00EC135A">
              <w:rPr>
                <w:sz w:val="24"/>
                <w:szCs w:val="24"/>
              </w:rPr>
              <w:t>2</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ветошь</w:t>
            </w:r>
          </w:p>
        </w:tc>
        <w:tc>
          <w:tcPr>
            <w:tcW w:w="1358" w:type="dxa"/>
          </w:tcPr>
          <w:p w:rsidR="00E247E0" w:rsidRPr="00EC135A" w:rsidRDefault="00E247E0" w:rsidP="001616C1">
            <w:pPr>
              <w:jc w:val="right"/>
              <w:rPr>
                <w:sz w:val="24"/>
                <w:szCs w:val="24"/>
              </w:rPr>
            </w:pPr>
            <w:r w:rsidRPr="00EC135A">
              <w:rPr>
                <w:sz w:val="24"/>
                <w:szCs w:val="24"/>
              </w:rPr>
              <w:t>4</w:t>
            </w:r>
            <w:r w:rsidR="006714FE">
              <w:rPr>
                <w:sz w:val="24"/>
                <w:szCs w:val="24"/>
              </w:rPr>
              <w:t>,</w:t>
            </w:r>
            <w:r w:rsidRPr="00EC135A">
              <w:rPr>
                <w:sz w:val="24"/>
                <w:szCs w:val="24"/>
              </w:rPr>
              <w:t>54</w:t>
            </w:r>
          </w:p>
        </w:tc>
        <w:tc>
          <w:tcPr>
            <w:tcW w:w="1203" w:type="dxa"/>
          </w:tcPr>
          <w:p w:rsidR="00E247E0" w:rsidRPr="00EC135A" w:rsidRDefault="00E247E0" w:rsidP="001616C1">
            <w:pPr>
              <w:jc w:val="right"/>
              <w:rPr>
                <w:sz w:val="24"/>
                <w:szCs w:val="24"/>
              </w:rPr>
            </w:pPr>
            <w:r w:rsidRPr="00EC135A">
              <w:rPr>
                <w:sz w:val="24"/>
                <w:szCs w:val="24"/>
              </w:rPr>
              <w:t>2</w:t>
            </w:r>
            <w:r w:rsidR="006714FE">
              <w:rPr>
                <w:sz w:val="24"/>
                <w:szCs w:val="24"/>
              </w:rPr>
              <w:t>,</w:t>
            </w:r>
            <w:r w:rsidRPr="00EC135A">
              <w:rPr>
                <w:sz w:val="24"/>
                <w:szCs w:val="24"/>
              </w:rPr>
              <w:t>469</w:t>
            </w:r>
          </w:p>
        </w:tc>
        <w:tc>
          <w:tcPr>
            <w:tcW w:w="1458" w:type="dxa"/>
          </w:tcPr>
          <w:p w:rsidR="00E247E0" w:rsidRPr="00EC135A" w:rsidRDefault="00E247E0" w:rsidP="001616C1">
            <w:pPr>
              <w:jc w:val="right"/>
              <w:rPr>
                <w:sz w:val="24"/>
                <w:szCs w:val="24"/>
              </w:rPr>
            </w:pPr>
            <w:r w:rsidRPr="00EC135A">
              <w:rPr>
                <w:sz w:val="24"/>
                <w:szCs w:val="24"/>
              </w:rPr>
              <w:t>4</w:t>
            </w:r>
            <w:r w:rsidR="006714FE">
              <w:rPr>
                <w:sz w:val="24"/>
                <w:szCs w:val="24"/>
              </w:rPr>
              <w:t>,</w:t>
            </w:r>
            <w:r w:rsidRPr="00EC135A">
              <w:rPr>
                <w:sz w:val="24"/>
                <w:szCs w:val="24"/>
              </w:rPr>
              <w:t>35</w:t>
            </w:r>
          </w:p>
        </w:tc>
        <w:tc>
          <w:tcPr>
            <w:tcW w:w="1414" w:type="dxa"/>
          </w:tcPr>
          <w:p w:rsidR="00E247E0" w:rsidRPr="00EC135A" w:rsidRDefault="00E247E0" w:rsidP="001616C1">
            <w:pPr>
              <w:jc w:val="right"/>
              <w:rPr>
                <w:sz w:val="24"/>
                <w:szCs w:val="24"/>
              </w:rPr>
            </w:pPr>
            <w:r w:rsidRPr="00EC135A">
              <w:rPr>
                <w:sz w:val="24"/>
                <w:szCs w:val="24"/>
              </w:rPr>
              <w:t>39</w:t>
            </w:r>
            <w:r w:rsidR="006714FE">
              <w:rPr>
                <w:sz w:val="24"/>
                <w:szCs w:val="24"/>
              </w:rPr>
              <w:t>,</w:t>
            </w:r>
            <w:r w:rsidRPr="00EC135A">
              <w:rPr>
                <w:sz w:val="24"/>
                <w:szCs w:val="24"/>
              </w:rPr>
              <w:t>2</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подстилка</w:t>
            </w:r>
          </w:p>
        </w:tc>
        <w:tc>
          <w:tcPr>
            <w:tcW w:w="1358" w:type="dxa"/>
          </w:tcPr>
          <w:p w:rsidR="00E247E0" w:rsidRPr="00EC135A" w:rsidRDefault="00E247E0" w:rsidP="001616C1">
            <w:pPr>
              <w:jc w:val="right"/>
              <w:rPr>
                <w:sz w:val="24"/>
                <w:szCs w:val="24"/>
              </w:rPr>
            </w:pPr>
            <w:r w:rsidRPr="00EC135A">
              <w:rPr>
                <w:sz w:val="24"/>
                <w:szCs w:val="24"/>
              </w:rPr>
              <w:t>4</w:t>
            </w:r>
            <w:r w:rsidR="006714FE">
              <w:rPr>
                <w:sz w:val="24"/>
                <w:szCs w:val="24"/>
              </w:rPr>
              <w:t>,</w:t>
            </w:r>
            <w:r w:rsidRPr="00EC135A">
              <w:rPr>
                <w:sz w:val="24"/>
                <w:szCs w:val="24"/>
              </w:rPr>
              <w:t>42</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092</w:t>
            </w:r>
          </w:p>
        </w:tc>
        <w:tc>
          <w:tcPr>
            <w:tcW w:w="1458" w:type="dxa"/>
          </w:tcPr>
          <w:p w:rsidR="00E247E0" w:rsidRPr="00EC135A" w:rsidRDefault="00E247E0" w:rsidP="001616C1">
            <w:pPr>
              <w:jc w:val="right"/>
              <w:rPr>
                <w:sz w:val="24"/>
                <w:szCs w:val="24"/>
              </w:rPr>
            </w:pPr>
            <w:r w:rsidRPr="00EC135A">
              <w:rPr>
                <w:sz w:val="24"/>
                <w:szCs w:val="24"/>
              </w:rPr>
              <w:t>4</w:t>
            </w:r>
            <w:r w:rsidR="006714FE">
              <w:rPr>
                <w:sz w:val="24"/>
                <w:szCs w:val="24"/>
              </w:rPr>
              <w:t>,</w:t>
            </w:r>
            <w:r w:rsidRPr="00EC135A">
              <w:rPr>
                <w:sz w:val="24"/>
                <w:szCs w:val="24"/>
              </w:rPr>
              <w:t>23</w:t>
            </w:r>
          </w:p>
        </w:tc>
        <w:tc>
          <w:tcPr>
            <w:tcW w:w="1414" w:type="dxa"/>
          </w:tcPr>
          <w:p w:rsidR="00E247E0" w:rsidRPr="00EC135A" w:rsidRDefault="00E247E0" w:rsidP="001616C1">
            <w:pPr>
              <w:jc w:val="right"/>
              <w:rPr>
                <w:sz w:val="24"/>
                <w:szCs w:val="24"/>
              </w:rPr>
            </w:pPr>
            <w:r w:rsidRPr="00EC135A">
              <w:rPr>
                <w:sz w:val="24"/>
                <w:szCs w:val="24"/>
              </w:rPr>
              <w:t>1</w:t>
            </w:r>
            <w:r w:rsidR="006714FE">
              <w:rPr>
                <w:sz w:val="24"/>
                <w:szCs w:val="24"/>
              </w:rPr>
              <w:t>,</w:t>
            </w:r>
            <w:r w:rsidRPr="00EC135A">
              <w:rPr>
                <w:sz w:val="24"/>
                <w:szCs w:val="24"/>
              </w:rPr>
              <w:t>5</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почва</w:t>
            </w:r>
          </w:p>
        </w:tc>
        <w:tc>
          <w:tcPr>
            <w:tcW w:w="1358" w:type="dxa"/>
          </w:tcPr>
          <w:p w:rsidR="00E247E0" w:rsidRPr="00EC135A" w:rsidRDefault="00E247E0" w:rsidP="001616C1">
            <w:pPr>
              <w:jc w:val="right"/>
              <w:rPr>
                <w:sz w:val="24"/>
                <w:szCs w:val="24"/>
              </w:rPr>
            </w:pPr>
            <w:r w:rsidRPr="00EC135A">
              <w:rPr>
                <w:sz w:val="24"/>
                <w:szCs w:val="24"/>
              </w:rPr>
              <w:t>1044</w:t>
            </w:r>
          </w:p>
        </w:tc>
        <w:tc>
          <w:tcPr>
            <w:tcW w:w="1203" w:type="dxa"/>
          </w:tcPr>
          <w:p w:rsidR="00E247E0" w:rsidRPr="00EC135A" w:rsidRDefault="00E247E0" w:rsidP="001616C1">
            <w:pPr>
              <w:jc w:val="right"/>
              <w:rPr>
                <w:sz w:val="24"/>
                <w:szCs w:val="24"/>
              </w:rPr>
            </w:pPr>
            <w:r w:rsidRPr="00EC135A">
              <w:rPr>
                <w:sz w:val="24"/>
                <w:szCs w:val="24"/>
              </w:rPr>
              <w:t>63</w:t>
            </w:r>
            <w:r w:rsidR="006714FE">
              <w:rPr>
                <w:sz w:val="24"/>
                <w:szCs w:val="24"/>
              </w:rPr>
              <w:t>,</w:t>
            </w:r>
            <w:r w:rsidRPr="00EC135A">
              <w:rPr>
                <w:sz w:val="24"/>
                <w:szCs w:val="24"/>
              </w:rPr>
              <w:t>0</w:t>
            </w:r>
          </w:p>
        </w:tc>
        <w:tc>
          <w:tcPr>
            <w:tcW w:w="1458" w:type="dxa"/>
          </w:tcPr>
          <w:p w:rsidR="00E247E0" w:rsidRPr="00EC135A" w:rsidRDefault="00E247E0" w:rsidP="001616C1">
            <w:pPr>
              <w:jc w:val="right"/>
              <w:rPr>
                <w:sz w:val="24"/>
                <w:szCs w:val="24"/>
              </w:rPr>
            </w:pP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val="restart"/>
            <w:tcBorders>
              <w:bottom w:val="nil"/>
            </w:tcBorders>
          </w:tcPr>
          <w:p w:rsidR="00E247E0" w:rsidRPr="00EC135A" w:rsidRDefault="00E247E0" w:rsidP="001616C1">
            <w:pPr>
              <w:rPr>
                <w:sz w:val="24"/>
                <w:szCs w:val="24"/>
              </w:rPr>
            </w:pPr>
            <w:r w:rsidRPr="00EC135A">
              <w:rPr>
                <w:sz w:val="24"/>
                <w:szCs w:val="24"/>
              </w:rPr>
              <w:t>Супераквальный пойменный глеевый</w:t>
            </w:r>
          </w:p>
        </w:tc>
        <w:tc>
          <w:tcPr>
            <w:tcW w:w="806" w:type="dxa"/>
            <w:tcBorders>
              <w:bottom w:val="nil"/>
            </w:tcBorders>
          </w:tcPr>
          <w:p w:rsidR="00E247E0" w:rsidRPr="00EC135A" w:rsidRDefault="00E247E0" w:rsidP="001616C1">
            <w:pPr>
              <w:rPr>
                <w:sz w:val="24"/>
                <w:szCs w:val="24"/>
              </w:rPr>
            </w:pPr>
            <w:r w:rsidRPr="00EC135A">
              <w:rPr>
                <w:sz w:val="24"/>
                <w:szCs w:val="24"/>
              </w:rPr>
              <w:t>Б4-7</w:t>
            </w:r>
          </w:p>
        </w:tc>
        <w:tc>
          <w:tcPr>
            <w:tcW w:w="1532" w:type="dxa"/>
          </w:tcPr>
          <w:p w:rsidR="00E247E0" w:rsidRPr="00EC135A" w:rsidRDefault="00E247E0" w:rsidP="001616C1">
            <w:pPr>
              <w:rPr>
                <w:sz w:val="24"/>
                <w:szCs w:val="24"/>
              </w:rPr>
            </w:pPr>
            <w:r w:rsidRPr="00EC135A">
              <w:rPr>
                <w:sz w:val="24"/>
                <w:szCs w:val="24"/>
              </w:rPr>
              <w:t>злаки, осоки</w:t>
            </w:r>
          </w:p>
        </w:tc>
        <w:tc>
          <w:tcPr>
            <w:tcW w:w="1358" w:type="dxa"/>
          </w:tcPr>
          <w:p w:rsidR="00E247E0" w:rsidRPr="00EC135A" w:rsidRDefault="00E247E0" w:rsidP="001616C1">
            <w:pPr>
              <w:jc w:val="right"/>
              <w:rPr>
                <w:sz w:val="24"/>
                <w:szCs w:val="24"/>
              </w:rPr>
            </w:pPr>
            <w:r w:rsidRPr="00EC135A">
              <w:rPr>
                <w:sz w:val="24"/>
                <w:szCs w:val="24"/>
              </w:rPr>
              <w:t>22</w:t>
            </w:r>
            <w:r w:rsidR="006714FE">
              <w:rPr>
                <w:sz w:val="24"/>
                <w:szCs w:val="24"/>
              </w:rPr>
              <w:t>,</w:t>
            </w:r>
            <w:r w:rsidRPr="00EC135A">
              <w:rPr>
                <w:sz w:val="24"/>
                <w:szCs w:val="24"/>
              </w:rPr>
              <w:t>910</w:t>
            </w:r>
          </w:p>
        </w:tc>
        <w:tc>
          <w:tcPr>
            <w:tcW w:w="1203" w:type="dxa"/>
          </w:tcPr>
          <w:p w:rsidR="00E247E0" w:rsidRPr="00EC135A" w:rsidRDefault="00E247E0" w:rsidP="001616C1">
            <w:pPr>
              <w:jc w:val="right"/>
              <w:rPr>
                <w:sz w:val="24"/>
                <w:szCs w:val="24"/>
              </w:rPr>
            </w:pPr>
          </w:p>
        </w:tc>
        <w:tc>
          <w:tcPr>
            <w:tcW w:w="1458" w:type="dxa"/>
          </w:tcPr>
          <w:p w:rsidR="00E247E0" w:rsidRPr="00EC135A" w:rsidRDefault="00E247E0" w:rsidP="001616C1">
            <w:pPr>
              <w:jc w:val="right"/>
              <w:rPr>
                <w:sz w:val="24"/>
                <w:szCs w:val="24"/>
              </w:rPr>
            </w:pPr>
            <w:r w:rsidRPr="00EC135A">
              <w:rPr>
                <w:sz w:val="24"/>
                <w:szCs w:val="24"/>
              </w:rPr>
              <w:t>15</w:t>
            </w:r>
            <w:r w:rsidR="006714FE">
              <w:rPr>
                <w:sz w:val="24"/>
                <w:szCs w:val="24"/>
              </w:rPr>
              <w:t>,</w:t>
            </w:r>
            <w:r w:rsidRPr="00EC135A">
              <w:rPr>
                <w:sz w:val="24"/>
                <w:szCs w:val="24"/>
              </w:rPr>
              <w:t>70</w:t>
            </w: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разнотравье</w:t>
            </w:r>
          </w:p>
        </w:tc>
        <w:tc>
          <w:tcPr>
            <w:tcW w:w="1358" w:type="dxa"/>
          </w:tcPr>
          <w:p w:rsidR="00E247E0" w:rsidRPr="00EC135A" w:rsidRDefault="00E247E0" w:rsidP="001616C1">
            <w:pPr>
              <w:jc w:val="right"/>
              <w:rPr>
                <w:sz w:val="24"/>
                <w:szCs w:val="24"/>
              </w:rPr>
            </w:pPr>
            <w:r w:rsidRPr="00EC135A">
              <w:rPr>
                <w:sz w:val="24"/>
                <w:szCs w:val="24"/>
              </w:rPr>
              <w:t>17</w:t>
            </w:r>
            <w:r w:rsidR="006714FE">
              <w:rPr>
                <w:sz w:val="24"/>
                <w:szCs w:val="24"/>
              </w:rPr>
              <w:t>,</w:t>
            </w:r>
            <w:r w:rsidRPr="00EC135A">
              <w:rPr>
                <w:sz w:val="24"/>
                <w:szCs w:val="24"/>
              </w:rPr>
              <w:t>800</w:t>
            </w:r>
          </w:p>
        </w:tc>
        <w:tc>
          <w:tcPr>
            <w:tcW w:w="1203" w:type="dxa"/>
          </w:tcPr>
          <w:p w:rsidR="00E247E0" w:rsidRPr="00EC135A" w:rsidRDefault="00E247E0" w:rsidP="001616C1">
            <w:pPr>
              <w:jc w:val="right"/>
              <w:rPr>
                <w:sz w:val="24"/>
                <w:szCs w:val="24"/>
              </w:rPr>
            </w:pPr>
          </w:p>
        </w:tc>
        <w:tc>
          <w:tcPr>
            <w:tcW w:w="1458" w:type="dxa"/>
          </w:tcPr>
          <w:p w:rsidR="00E247E0" w:rsidRPr="00EC135A" w:rsidRDefault="00E247E0" w:rsidP="001616C1">
            <w:pPr>
              <w:jc w:val="right"/>
              <w:rPr>
                <w:sz w:val="24"/>
                <w:szCs w:val="24"/>
              </w:rPr>
            </w:pPr>
            <w:r w:rsidRPr="00EC135A">
              <w:rPr>
                <w:sz w:val="24"/>
                <w:szCs w:val="24"/>
              </w:rPr>
              <w:t>12</w:t>
            </w:r>
            <w:r w:rsidR="006714FE">
              <w:rPr>
                <w:sz w:val="24"/>
                <w:szCs w:val="24"/>
              </w:rPr>
              <w:t>,</w:t>
            </w:r>
            <w:r w:rsidRPr="00EC135A">
              <w:rPr>
                <w:sz w:val="24"/>
                <w:szCs w:val="24"/>
              </w:rPr>
              <w:t>20</w:t>
            </w: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ветошь</w:t>
            </w:r>
          </w:p>
        </w:tc>
        <w:tc>
          <w:tcPr>
            <w:tcW w:w="1358" w:type="dxa"/>
          </w:tcPr>
          <w:p w:rsidR="00E247E0" w:rsidRPr="00EC135A" w:rsidRDefault="00E247E0" w:rsidP="001616C1">
            <w:pPr>
              <w:jc w:val="right"/>
              <w:rPr>
                <w:sz w:val="24"/>
                <w:szCs w:val="24"/>
              </w:rPr>
            </w:pPr>
            <w:r w:rsidRPr="00EC135A">
              <w:rPr>
                <w:sz w:val="24"/>
                <w:szCs w:val="24"/>
              </w:rPr>
              <w:t>16</w:t>
            </w:r>
            <w:r w:rsidR="006714FE">
              <w:rPr>
                <w:sz w:val="24"/>
                <w:szCs w:val="24"/>
              </w:rPr>
              <w:t>,</w:t>
            </w:r>
            <w:r w:rsidRPr="00EC135A">
              <w:rPr>
                <w:sz w:val="24"/>
                <w:szCs w:val="24"/>
              </w:rPr>
              <w:t>600</w:t>
            </w:r>
          </w:p>
        </w:tc>
        <w:tc>
          <w:tcPr>
            <w:tcW w:w="1203" w:type="dxa"/>
          </w:tcPr>
          <w:p w:rsidR="00E247E0" w:rsidRPr="00EC135A" w:rsidRDefault="00E247E0" w:rsidP="001616C1">
            <w:pPr>
              <w:jc w:val="right"/>
              <w:rPr>
                <w:sz w:val="24"/>
                <w:szCs w:val="24"/>
              </w:rPr>
            </w:pPr>
          </w:p>
        </w:tc>
        <w:tc>
          <w:tcPr>
            <w:tcW w:w="1458" w:type="dxa"/>
          </w:tcPr>
          <w:p w:rsidR="00E247E0" w:rsidRPr="00EC135A" w:rsidRDefault="00E247E0" w:rsidP="001616C1">
            <w:pPr>
              <w:jc w:val="right"/>
              <w:rPr>
                <w:sz w:val="24"/>
                <w:szCs w:val="24"/>
              </w:rPr>
            </w:pPr>
            <w:r w:rsidRPr="00EC135A">
              <w:rPr>
                <w:sz w:val="24"/>
                <w:szCs w:val="24"/>
              </w:rPr>
              <w:t>11</w:t>
            </w:r>
            <w:r w:rsidR="006714FE">
              <w:rPr>
                <w:sz w:val="24"/>
                <w:szCs w:val="24"/>
              </w:rPr>
              <w:t>,</w:t>
            </w:r>
            <w:r w:rsidRPr="00EC135A">
              <w:rPr>
                <w:sz w:val="24"/>
                <w:szCs w:val="24"/>
              </w:rPr>
              <w:t>40</w:t>
            </w: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почва</w:t>
            </w:r>
          </w:p>
        </w:tc>
        <w:tc>
          <w:tcPr>
            <w:tcW w:w="1358" w:type="dxa"/>
          </w:tcPr>
          <w:p w:rsidR="00E247E0" w:rsidRPr="00EC135A" w:rsidRDefault="00E247E0" w:rsidP="001616C1">
            <w:pPr>
              <w:jc w:val="right"/>
              <w:rPr>
                <w:sz w:val="24"/>
                <w:szCs w:val="24"/>
              </w:rPr>
            </w:pPr>
            <w:r w:rsidRPr="00EC135A">
              <w:rPr>
                <w:sz w:val="24"/>
                <w:szCs w:val="24"/>
              </w:rPr>
              <w:t>1462</w:t>
            </w:r>
          </w:p>
        </w:tc>
        <w:tc>
          <w:tcPr>
            <w:tcW w:w="1203" w:type="dxa"/>
          </w:tcPr>
          <w:p w:rsidR="00E247E0" w:rsidRPr="00EC135A" w:rsidRDefault="00E247E0" w:rsidP="001616C1">
            <w:pPr>
              <w:jc w:val="right"/>
              <w:rPr>
                <w:sz w:val="24"/>
                <w:szCs w:val="24"/>
              </w:rPr>
            </w:pPr>
            <w:r w:rsidRPr="00EC135A">
              <w:rPr>
                <w:sz w:val="24"/>
                <w:szCs w:val="24"/>
              </w:rPr>
              <w:t>23</w:t>
            </w:r>
            <w:r w:rsidR="006714FE">
              <w:rPr>
                <w:sz w:val="24"/>
                <w:szCs w:val="24"/>
              </w:rPr>
              <w:t>,</w:t>
            </w:r>
            <w:r w:rsidRPr="00EC135A">
              <w:rPr>
                <w:sz w:val="24"/>
                <w:szCs w:val="24"/>
              </w:rPr>
              <w:t>9</w:t>
            </w:r>
          </w:p>
        </w:tc>
        <w:tc>
          <w:tcPr>
            <w:tcW w:w="1458" w:type="dxa"/>
          </w:tcPr>
          <w:p w:rsidR="00E247E0" w:rsidRPr="00EC135A" w:rsidRDefault="00E247E0" w:rsidP="001616C1">
            <w:pPr>
              <w:jc w:val="right"/>
              <w:rPr>
                <w:sz w:val="24"/>
                <w:szCs w:val="24"/>
              </w:rPr>
            </w:pP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val="restart"/>
            <w:tcBorders>
              <w:bottom w:val="nil"/>
            </w:tcBorders>
          </w:tcPr>
          <w:p w:rsidR="00E247E0" w:rsidRPr="00EC135A" w:rsidRDefault="00E247E0" w:rsidP="001616C1">
            <w:pPr>
              <w:rPr>
                <w:sz w:val="24"/>
                <w:szCs w:val="24"/>
              </w:rPr>
            </w:pPr>
            <w:r w:rsidRPr="00EC135A">
              <w:rPr>
                <w:sz w:val="24"/>
                <w:szCs w:val="24"/>
              </w:rPr>
              <w:t>Супераквальный пойменный болотный</w:t>
            </w:r>
          </w:p>
        </w:tc>
        <w:tc>
          <w:tcPr>
            <w:tcW w:w="806" w:type="dxa"/>
            <w:tcBorders>
              <w:bottom w:val="nil"/>
            </w:tcBorders>
          </w:tcPr>
          <w:p w:rsidR="00E247E0" w:rsidRPr="00EC135A" w:rsidRDefault="00E247E0" w:rsidP="001616C1">
            <w:pPr>
              <w:rPr>
                <w:sz w:val="24"/>
                <w:szCs w:val="24"/>
              </w:rPr>
            </w:pPr>
            <w:r w:rsidRPr="00EC135A">
              <w:rPr>
                <w:sz w:val="24"/>
                <w:szCs w:val="24"/>
              </w:rPr>
              <w:t>Б4-8</w:t>
            </w:r>
          </w:p>
        </w:tc>
        <w:tc>
          <w:tcPr>
            <w:tcW w:w="1532" w:type="dxa"/>
          </w:tcPr>
          <w:p w:rsidR="00E247E0" w:rsidRPr="00EC135A" w:rsidRDefault="00E247E0" w:rsidP="001616C1">
            <w:pPr>
              <w:rPr>
                <w:sz w:val="24"/>
                <w:szCs w:val="24"/>
              </w:rPr>
            </w:pPr>
            <w:r w:rsidRPr="00EC135A">
              <w:rPr>
                <w:sz w:val="24"/>
                <w:szCs w:val="24"/>
              </w:rPr>
              <w:t>злаки, осоки</w:t>
            </w:r>
          </w:p>
        </w:tc>
        <w:tc>
          <w:tcPr>
            <w:tcW w:w="1358" w:type="dxa"/>
          </w:tcPr>
          <w:p w:rsidR="00E247E0" w:rsidRPr="00EC135A" w:rsidRDefault="00E247E0" w:rsidP="001616C1">
            <w:pPr>
              <w:jc w:val="right"/>
              <w:rPr>
                <w:sz w:val="24"/>
                <w:szCs w:val="24"/>
              </w:rPr>
            </w:pPr>
            <w:r w:rsidRPr="00EC135A">
              <w:rPr>
                <w:sz w:val="24"/>
                <w:szCs w:val="24"/>
              </w:rPr>
              <w:t>8</w:t>
            </w:r>
            <w:r w:rsidR="006714FE">
              <w:rPr>
                <w:sz w:val="24"/>
                <w:szCs w:val="24"/>
              </w:rPr>
              <w:t>,</w:t>
            </w:r>
            <w:r w:rsidRPr="00EC135A">
              <w:rPr>
                <w:sz w:val="24"/>
                <w:szCs w:val="24"/>
              </w:rPr>
              <w:t>57</w:t>
            </w:r>
          </w:p>
        </w:tc>
        <w:tc>
          <w:tcPr>
            <w:tcW w:w="1203" w:type="dxa"/>
          </w:tcPr>
          <w:p w:rsidR="00E247E0" w:rsidRPr="00EC135A" w:rsidRDefault="00E247E0" w:rsidP="001616C1">
            <w:pPr>
              <w:jc w:val="right"/>
              <w:rPr>
                <w:sz w:val="24"/>
                <w:szCs w:val="24"/>
              </w:rPr>
            </w:pPr>
          </w:p>
        </w:tc>
        <w:tc>
          <w:tcPr>
            <w:tcW w:w="1458" w:type="dxa"/>
          </w:tcPr>
          <w:p w:rsidR="00E247E0" w:rsidRPr="00EC135A" w:rsidRDefault="00E247E0" w:rsidP="001616C1">
            <w:pPr>
              <w:jc w:val="right"/>
              <w:rPr>
                <w:sz w:val="24"/>
                <w:szCs w:val="24"/>
              </w:rPr>
            </w:pPr>
            <w:r w:rsidRPr="00EC135A">
              <w:rPr>
                <w:sz w:val="24"/>
                <w:szCs w:val="24"/>
              </w:rPr>
              <w:t>7</w:t>
            </w:r>
            <w:r w:rsidR="006714FE">
              <w:rPr>
                <w:sz w:val="24"/>
                <w:szCs w:val="24"/>
              </w:rPr>
              <w:t>,</w:t>
            </w:r>
            <w:r w:rsidRPr="00EC135A">
              <w:rPr>
                <w:sz w:val="24"/>
                <w:szCs w:val="24"/>
              </w:rPr>
              <w:t>46</w:t>
            </w:r>
          </w:p>
        </w:tc>
        <w:tc>
          <w:tcPr>
            <w:tcW w:w="1414" w:type="dxa"/>
          </w:tcPr>
          <w:p w:rsidR="00E247E0" w:rsidRPr="00EC135A" w:rsidRDefault="00E247E0" w:rsidP="001616C1">
            <w:pPr>
              <w:jc w:val="right"/>
              <w:rPr>
                <w:sz w:val="24"/>
                <w:szCs w:val="24"/>
              </w:rPr>
            </w:pP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бобовые</w:t>
            </w:r>
          </w:p>
        </w:tc>
        <w:tc>
          <w:tcPr>
            <w:tcW w:w="1358" w:type="dxa"/>
          </w:tcPr>
          <w:p w:rsidR="00E247E0" w:rsidRPr="00EC135A" w:rsidRDefault="00E247E0" w:rsidP="001616C1">
            <w:pPr>
              <w:jc w:val="right"/>
              <w:rPr>
                <w:sz w:val="24"/>
                <w:szCs w:val="24"/>
              </w:rPr>
            </w:pPr>
            <w:r w:rsidRPr="00EC135A">
              <w:rPr>
                <w:sz w:val="24"/>
                <w:szCs w:val="24"/>
              </w:rPr>
              <w:t>14</w:t>
            </w:r>
            <w:r w:rsidR="006714FE">
              <w:rPr>
                <w:sz w:val="24"/>
                <w:szCs w:val="24"/>
              </w:rPr>
              <w:t>,</w:t>
            </w:r>
            <w:r w:rsidRPr="00EC135A">
              <w:rPr>
                <w:sz w:val="24"/>
                <w:szCs w:val="24"/>
              </w:rPr>
              <w:t>86</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441</w:t>
            </w:r>
          </w:p>
        </w:tc>
        <w:tc>
          <w:tcPr>
            <w:tcW w:w="1458" w:type="dxa"/>
          </w:tcPr>
          <w:p w:rsidR="00E247E0" w:rsidRPr="00EC135A" w:rsidRDefault="00E247E0" w:rsidP="001616C1">
            <w:pPr>
              <w:jc w:val="right"/>
              <w:rPr>
                <w:sz w:val="24"/>
                <w:szCs w:val="24"/>
              </w:rPr>
            </w:pPr>
            <w:r w:rsidRPr="00EC135A">
              <w:rPr>
                <w:sz w:val="24"/>
                <w:szCs w:val="24"/>
              </w:rPr>
              <w:t>12</w:t>
            </w:r>
            <w:r w:rsidR="006714FE">
              <w:rPr>
                <w:sz w:val="24"/>
                <w:szCs w:val="24"/>
              </w:rPr>
              <w:t>,</w:t>
            </w:r>
            <w:r w:rsidRPr="00EC135A">
              <w:rPr>
                <w:sz w:val="24"/>
                <w:szCs w:val="24"/>
              </w:rPr>
              <w:t>90</w:t>
            </w:r>
          </w:p>
        </w:tc>
        <w:tc>
          <w:tcPr>
            <w:tcW w:w="1414" w:type="dxa"/>
          </w:tcPr>
          <w:p w:rsidR="00E247E0" w:rsidRPr="00EC135A" w:rsidRDefault="00E247E0" w:rsidP="001616C1">
            <w:pPr>
              <w:jc w:val="right"/>
              <w:rPr>
                <w:sz w:val="24"/>
                <w:szCs w:val="24"/>
              </w:rPr>
            </w:pPr>
            <w:r w:rsidRPr="00EC135A">
              <w:rPr>
                <w:sz w:val="24"/>
                <w:szCs w:val="24"/>
              </w:rPr>
              <w:t>11</w:t>
            </w:r>
            <w:r w:rsidR="006714FE">
              <w:rPr>
                <w:sz w:val="24"/>
                <w:szCs w:val="24"/>
              </w:rPr>
              <w:t>,</w:t>
            </w:r>
            <w:r w:rsidRPr="00EC135A">
              <w:rPr>
                <w:sz w:val="24"/>
                <w:szCs w:val="24"/>
              </w:rPr>
              <w:t>6</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разнотравье</w:t>
            </w:r>
          </w:p>
        </w:tc>
        <w:tc>
          <w:tcPr>
            <w:tcW w:w="1358" w:type="dxa"/>
          </w:tcPr>
          <w:p w:rsidR="00E247E0" w:rsidRPr="00EC135A" w:rsidRDefault="00E247E0" w:rsidP="001616C1">
            <w:pPr>
              <w:jc w:val="right"/>
              <w:rPr>
                <w:sz w:val="24"/>
                <w:szCs w:val="24"/>
              </w:rPr>
            </w:pPr>
            <w:r w:rsidRPr="00EC135A">
              <w:rPr>
                <w:sz w:val="24"/>
                <w:szCs w:val="24"/>
              </w:rPr>
              <w:t>13</w:t>
            </w:r>
            <w:r w:rsidR="006714FE">
              <w:rPr>
                <w:sz w:val="24"/>
                <w:szCs w:val="24"/>
              </w:rPr>
              <w:t>,</w:t>
            </w:r>
            <w:r w:rsidRPr="00EC135A">
              <w:rPr>
                <w:sz w:val="24"/>
                <w:szCs w:val="24"/>
              </w:rPr>
              <w:t>70</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307</w:t>
            </w:r>
          </w:p>
        </w:tc>
        <w:tc>
          <w:tcPr>
            <w:tcW w:w="1458" w:type="dxa"/>
          </w:tcPr>
          <w:p w:rsidR="00E247E0" w:rsidRPr="00EC135A" w:rsidRDefault="00E247E0" w:rsidP="001616C1">
            <w:pPr>
              <w:jc w:val="right"/>
              <w:rPr>
                <w:sz w:val="24"/>
                <w:szCs w:val="24"/>
              </w:rPr>
            </w:pPr>
            <w:r w:rsidRPr="00EC135A">
              <w:rPr>
                <w:sz w:val="24"/>
                <w:szCs w:val="24"/>
              </w:rPr>
              <w:t>11</w:t>
            </w:r>
            <w:r w:rsidR="006714FE">
              <w:rPr>
                <w:sz w:val="24"/>
                <w:szCs w:val="24"/>
              </w:rPr>
              <w:t>,</w:t>
            </w:r>
            <w:r w:rsidRPr="00EC135A">
              <w:rPr>
                <w:sz w:val="24"/>
                <w:szCs w:val="24"/>
              </w:rPr>
              <w:t>90</w:t>
            </w:r>
          </w:p>
        </w:tc>
        <w:tc>
          <w:tcPr>
            <w:tcW w:w="1414" w:type="dxa"/>
          </w:tcPr>
          <w:p w:rsidR="00E247E0" w:rsidRPr="00EC135A" w:rsidRDefault="00E247E0" w:rsidP="001616C1">
            <w:pPr>
              <w:jc w:val="right"/>
              <w:rPr>
                <w:sz w:val="24"/>
                <w:szCs w:val="24"/>
              </w:rPr>
            </w:pPr>
            <w:r w:rsidRPr="00EC135A">
              <w:rPr>
                <w:sz w:val="24"/>
                <w:szCs w:val="24"/>
              </w:rPr>
              <w:t>8</w:t>
            </w:r>
            <w:r w:rsidR="006714FE">
              <w:rPr>
                <w:sz w:val="24"/>
                <w:szCs w:val="24"/>
              </w:rPr>
              <w:t>,</w:t>
            </w:r>
            <w:r w:rsidRPr="00EC135A">
              <w:rPr>
                <w:sz w:val="24"/>
                <w:szCs w:val="24"/>
              </w:rPr>
              <w:t>1</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сабельник</w:t>
            </w:r>
          </w:p>
        </w:tc>
        <w:tc>
          <w:tcPr>
            <w:tcW w:w="1358" w:type="dxa"/>
          </w:tcPr>
          <w:p w:rsidR="00E247E0" w:rsidRPr="00EC135A" w:rsidRDefault="00E247E0" w:rsidP="001616C1">
            <w:pPr>
              <w:jc w:val="right"/>
              <w:rPr>
                <w:sz w:val="24"/>
                <w:szCs w:val="24"/>
              </w:rPr>
            </w:pPr>
            <w:r w:rsidRPr="00EC135A">
              <w:rPr>
                <w:sz w:val="24"/>
                <w:szCs w:val="24"/>
              </w:rPr>
              <w:t>13</w:t>
            </w:r>
            <w:r w:rsidR="006714FE">
              <w:rPr>
                <w:sz w:val="24"/>
                <w:szCs w:val="24"/>
              </w:rPr>
              <w:t>,</w:t>
            </w:r>
            <w:r w:rsidRPr="00EC135A">
              <w:rPr>
                <w:sz w:val="24"/>
                <w:szCs w:val="24"/>
              </w:rPr>
              <w:t>75</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144</w:t>
            </w:r>
          </w:p>
        </w:tc>
        <w:tc>
          <w:tcPr>
            <w:tcW w:w="1458" w:type="dxa"/>
          </w:tcPr>
          <w:p w:rsidR="00E247E0" w:rsidRPr="00EC135A" w:rsidRDefault="00E247E0" w:rsidP="001616C1">
            <w:pPr>
              <w:jc w:val="right"/>
              <w:rPr>
                <w:sz w:val="24"/>
                <w:szCs w:val="24"/>
              </w:rPr>
            </w:pPr>
            <w:r w:rsidRPr="00EC135A">
              <w:rPr>
                <w:sz w:val="24"/>
                <w:szCs w:val="24"/>
              </w:rPr>
              <w:t>11</w:t>
            </w:r>
            <w:r w:rsidR="006714FE">
              <w:rPr>
                <w:sz w:val="24"/>
                <w:szCs w:val="24"/>
              </w:rPr>
              <w:t>,</w:t>
            </w:r>
            <w:r w:rsidRPr="00EC135A">
              <w:rPr>
                <w:sz w:val="24"/>
                <w:szCs w:val="24"/>
              </w:rPr>
              <w:t>90</w:t>
            </w:r>
          </w:p>
        </w:tc>
        <w:tc>
          <w:tcPr>
            <w:tcW w:w="1414" w:type="dxa"/>
          </w:tcPr>
          <w:p w:rsidR="00E247E0" w:rsidRPr="00EC135A" w:rsidRDefault="00E247E0" w:rsidP="001616C1">
            <w:pPr>
              <w:jc w:val="right"/>
              <w:rPr>
                <w:sz w:val="24"/>
                <w:szCs w:val="24"/>
              </w:rPr>
            </w:pPr>
            <w:r w:rsidRPr="00EC135A">
              <w:rPr>
                <w:sz w:val="24"/>
                <w:szCs w:val="24"/>
              </w:rPr>
              <w:t>3</w:t>
            </w:r>
            <w:r w:rsidR="006714FE">
              <w:rPr>
                <w:sz w:val="24"/>
                <w:szCs w:val="24"/>
              </w:rPr>
              <w:t>,</w:t>
            </w:r>
            <w:r w:rsidRPr="00EC135A">
              <w:rPr>
                <w:sz w:val="24"/>
                <w:szCs w:val="24"/>
              </w:rPr>
              <w:t>8</w:t>
            </w:r>
          </w:p>
        </w:tc>
      </w:tr>
      <w:tr w:rsidR="00E247E0" w:rsidRPr="00EC135A" w:rsidTr="007C44DC">
        <w:trPr>
          <w:cantSplit/>
        </w:trPr>
        <w:tc>
          <w:tcPr>
            <w:tcW w:w="1868" w:type="dxa"/>
            <w:vMerge/>
            <w:tcBorders>
              <w:top w:val="nil"/>
              <w:bottom w:val="nil"/>
            </w:tcBorders>
          </w:tcPr>
          <w:p w:rsidR="00E247E0" w:rsidRPr="00EC135A" w:rsidRDefault="00E247E0" w:rsidP="001616C1">
            <w:pPr>
              <w:rPr>
                <w:sz w:val="24"/>
                <w:szCs w:val="24"/>
              </w:rPr>
            </w:pPr>
          </w:p>
        </w:tc>
        <w:tc>
          <w:tcPr>
            <w:tcW w:w="806" w:type="dxa"/>
            <w:tcBorders>
              <w:top w:val="nil"/>
              <w:bottom w:val="nil"/>
            </w:tcBorders>
          </w:tcPr>
          <w:p w:rsidR="00E247E0" w:rsidRPr="00EC135A" w:rsidRDefault="00E247E0" w:rsidP="001616C1">
            <w:pPr>
              <w:rPr>
                <w:sz w:val="24"/>
                <w:szCs w:val="24"/>
              </w:rPr>
            </w:pPr>
          </w:p>
        </w:tc>
        <w:tc>
          <w:tcPr>
            <w:tcW w:w="1532" w:type="dxa"/>
          </w:tcPr>
          <w:p w:rsidR="00E247E0" w:rsidRPr="00EC135A" w:rsidRDefault="00E247E0" w:rsidP="001616C1">
            <w:pPr>
              <w:rPr>
                <w:sz w:val="24"/>
                <w:szCs w:val="24"/>
              </w:rPr>
            </w:pPr>
            <w:r w:rsidRPr="00EC135A">
              <w:rPr>
                <w:sz w:val="24"/>
                <w:szCs w:val="24"/>
              </w:rPr>
              <w:t>ветошь</w:t>
            </w:r>
          </w:p>
        </w:tc>
        <w:tc>
          <w:tcPr>
            <w:tcW w:w="1358" w:type="dxa"/>
          </w:tcPr>
          <w:p w:rsidR="00E247E0" w:rsidRPr="00EC135A" w:rsidRDefault="00E247E0" w:rsidP="001616C1">
            <w:pPr>
              <w:jc w:val="right"/>
              <w:rPr>
                <w:sz w:val="24"/>
                <w:szCs w:val="24"/>
              </w:rPr>
            </w:pPr>
            <w:r w:rsidRPr="00EC135A">
              <w:rPr>
                <w:sz w:val="24"/>
                <w:szCs w:val="24"/>
              </w:rPr>
              <w:t>6</w:t>
            </w:r>
            <w:r w:rsidR="006714FE">
              <w:rPr>
                <w:sz w:val="24"/>
                <w:szCs w:val="24"/>
              </w:rPr>
              <w:t>,</w:t>
            </w:r>
            <w:r w:rsidRPr="00EC135A">
              <w:rPr>
                <w:sz w:val="24"/>
                <w:szCs w:val="24"/>
              </w:rPr>
              <w:t>01</w:t>
            </w:r>
          </w:p>
        </w:tc>
        <w:tc>
          <w:tcPr>
            <w:tcW w:w="1203" w:type="dxa"/>
          </w:tcPr>
          <w:p w:rsidR="00E247E0" w:rsidRPr="00EC135A" w:rsidRDefault="00E247E0" w:rsidP="001616C1">
            <w:pPr>
              <w:jc w:val="right"/>
              <w:rPr>
                <w:sz w:val="24"/>
                <w:szCs w:val="24"/>
              </w:rPr>
            </w:pPr>
            <w:r w:rsidRPr="00EC135A">
              <w:rPr>
                <w:sz w:val="24"/>
                <w:szCs w:val="24"/>
              </w:rPr>
              <w:t>0</w:t>
            </w:r>
            <w:r w:rsidR="006714FE">
              <w:rPr>
                <w:sz w:val="24"/>
                <w:szCs w:val="24"/>
              </w:rPr>
              <w:t>,</w:t>
            </w:r>
            <w:r w:rsidRPr="00EC135A">
              <w:rPr>
                <w:sz w:val="24"/>
                <w:szCs w:val="24"/>
              </w:rPr>
              <w:t>873</w:t>
            </w:r>
          </w:p>
        </w:tc>
        <w:tc>
          <w:tcPr>
            <w:tcW w:w="1458" w:type="dxa"/>
          </w:tcPr>
          <w:p w:rsidR="00E247E0" w:rsidRPr="00EC135A" w:rsidRDefault="00E247E0" w:rsidP="001616C1">
            <w:pPr>
              <w:jc w:val="right"/>
              <w:rPr>
                <w:sz w:val="24"/>
                <w:szCs w:val="24"/>
              </w:rPr>
            </w:pPr>
            <w:r w:rsidRPr="00EC135A">
              <w:rPr>
                <w:sz w:val="24"/>
                <w:szCs w:val="24"/>
              </w:rPr>
              <w:t>5</w:t>
            </w:r>
            <w:r w:rsidR="006714FE">
              <w:rPr>
                <w:sz w:val="24"/>
                <w:szCs w:val="24"/>
              </w:rPr>
              <w:t>,</w:t>
            </w:r>
            <w:r w:rsidRPr="00EC135A">
              <w:rPr>
                <w:sz w:val="24"/>
                <w:szCs w:val="24"/>
              </w:rPr>
              <w:t>24</w:t>
            </w:r>
          </w:p>
        </w:tc>
        <w:tc>
          <w:tcPr>
            <w:tcW w:w="1414" w:type="dxa"/>
          </w:tcPr>
          <w:p w:rsidR="00E247E0" w:rsidRPr="00EC135A" w:rsidRDefault="00E247E0" w:rsidP="001616C1">
            <w:pPr>
              <w:jc w:val="right"/>
              <w:rPr>
                <w:sz w:val="24"/>
                <w:szCs w:val="24"/>
              </w:rPr>
            </w:pPr>
            <w:r w:rsidRPr="00EC135A">
              <w:rPr>
                <w:sz w:val="24"/>
                <w:szCs w:val="24"/>
              </w:rPr>
              <w:t>22</w:t>
            </w:r>
            <w:r w:rsidR="006714FE">
              <w:rPr>
                <w:sz w:val="24"/>
                <w:szCs w:val="24"/>
              </w:rPr>
              <w:t>,</w:t>
            </w:r>
            <w:r w:rsidRPr="00EC135A">
              <w:rPr>
                <w:sz w:val="24"/>
                <w:szCs w:val="24"/>
              </w:rPr>
              <w:t>9</w:t>
            </w:r>
          </w:p>
        </w:tc>
      </w:tr>
      <w:tr w:rsidR="00E247E0" w:rsidRPr="00EC135A" w:rsidTr="007C44DC">
        <w:trPr>
          <w:cantSplit/>
        </w:trPr>
        <w:tc>
          <w:tcPr>
            <w:tcW w:w="1868" w:type="dxa"/>
            <w:vMerge/>
            <w:tcBorders>
              <w:top w:val="nil"/>
            </w:tcBorders>
          </w:tcPr>
          <w:p w:rsidR="00E247E0" w:rsidRPr="00EC135A" w:rsidRDefault="00E247E0" w:rsidP="001616C1">
            <w:pPr>
              <w:rPr>
                <w:sz w:val="24"/>
                <w:szCs w:val="24"/>
              </w:rPr>
            </w:pPr>
          </w:p>
        </w:tc>
        <w:tc>
          <w:tcPr>
            <w:tcW w:w="806" w:type="dxa"/>
            <w:tcBorders>
              <w:top w:val="nil"/>
            </w:tcBorders>
          </w:tcPr>
          <w:p w:rsidR="00E247E0" w:rsidRPr="00EC135A" w:rsidRDefault="00E247E0" w:rsidP="001616C1">
            <w:pPr>
              <w:rPr>
                <w:sz w:val="24"/>
                <w:szCs w:val="24"/>
              </w:rPr>
            </w:pPr>
            <w:r w:rsidRPr="00EC135A">
              <w:rPr>
                <w:sz w:val="24"/>
                <w:szCs w:val="24"/>
              </w:rPr>
              <w:t>.</w:t>
            </w:r>
          </w:p>
        </w:tc>
        <w:tc>
          <w:tcPr>
            <w:tcW w:w="1532" w:type="dxa"/>
          </w:tcPr>
          <w:p w:rsidR="00E247E0" w:rsidRPr="00EC135A" w:rsidRDefault="00E247E0" w:rsidP="001616C1">
            <w:pPr>
              <w:rPr>
                <w:sz w:val="24"/>
                <w:szCs w:val="24"/>
              </w:rPr>
            </w:pPr>
            <w:r w:rsidRPr="00EC135A">
              <w:rPr>
                <w:sz w:val="24"/>
                <w:szCs w:val="24"/>
              </w:rPr>
              <w:t>почва</w:t>
            </w:r>
          </w:p>
        </w:tc>
        <w:tc>
          <w:tcPr>
            <w:tcW w:w="1358" w:type="dxa"/>
          </w:tcPr>
          <w:p w:rsidR="00E247E0" w:rsidRPr="00EC135A" w:rsidRDefault="00E247E0" w:rsidP="001616C1">
            <w:pPr>
              <w:jc w:val="right"/>
              <w:rPr>
                <w:sz w:val="24"/>
                <w:szCs w:val="24"/>
              </w:rPr>
            </w:pPr>
            <w:r w:rsidRPr="00EC135A">
              <w:rPr>
                <w:sz w:val="24"/>
                <w:szCs w:val="24"/>
              </w:rPr>
              <w:t>1148</w:t>
            </w:r>
          </w:p>
        </w:tc>
        <w:tc>
          <w:tcPr>
            <w:tcW w:w="1203" w:type="dxa"/>
          </w:tcPr>
          <w:p w:rsidR="00E247E0" w:rsidRPr="00EC135A" w:rsidRDefault="00E247E0" w:rsidP="001616C1">
            <w:pPr>
              <w:jc w:val="right"/>
              <w:rPr>
                <w:sz w:val="24"/>
                <w:szCs w:val="24"/>
              </w:rPr>
            </w:pPr>
            <w:r w:rsidRPr="00EC135A">
              <w:rPr>
                <w:sz w:val="24"/>
                <w:szCs w:val="24"/>
              </w:rPr>
              <w:t>38</w:t>
            </w:r>
            <w:r w:rsidR="006714FE">
              <w:rPr>
                <w:sz w:val="24"/>
                <w:szCs w:val="24"/>
              </w:rPr>
              <w:t>,</w:t>
            </w:r>
            <w:r w:rsidRPr="00EC135A">
              <w:rPr>
                <w:sz w:val="24"/>
                <w:szCs w:val="24"/>
              </w:rPr>
              <w:t>0</w:t>
            </w:r>
          </w:p>
        </w:tc>
        <w:tc>
          <w:tcPr>
            <w:tcW w:w="1458" w:type="dxa"/>
          </w:tcPr>
          <w:p w:rsidR="00E247E0" w:rsidRPr="00EC135A" w:rsidRDefault="00E247E0" w:rsidP="001616C1">
            <w:pPr>
              <w:jc w:val="right"/>
              <w:rPr>
                <w:sz w:val="24"/>
                <w:szCs w:val="24"/>
              </w:rPr>
            </w:pPr>
          </w:p>
        </w:tc>
        <w:tc>
          <w:tcPr>
            <w:tcW w:w="1414" w:type="dxa"/>
          </w:tcPr>
          <w:p w:rsidR="00E247E0" w:rsidRPr="00EC135A" w:rsidRDefault="00E247E0" w:rsidP="001616C1">
            <w:pPr>
              <w:jc w:val="right"/>
              <w:rPr>
                <w:sz w:val="24"/>
                <w:szCs w:val="24"/>
              </w:rPr>
            </w:pPr>
          </w:p>
        </w:tc>
      </w:tr>
    </w:tbl>
    <w:p w:rsidR="00E247E0" w:rsidRPr="00CF5F8B" w:rsidRDefault="007C44DC" w:rsidP="00CF5F8B">
      <w:pPr>
        <w:spacing w:line="360" w:lineRule="auto"/>
        <w:rPr>
          <w:spacing w:val="-6"/>
          <w:sz w:val="24"/>
          <w:szCs w:val="24"/>
        </w:rPr>
      </w:pPr>
      <w:r w:rsidRPr="00CF5F8B">
        <w:rPr>
          <w:spacing w:val="-6"/>
          <w:sz w:val="24"/>
          <w:szCs w:val="24"/>
        </w:rPr>
        <w:t>Примечание: с</w:t>
      </w:r>
      <w:r w:rsidR="00E247E0" w:rsidRPr="00CF5F8B">
        <w:rPr>
          <w:spacing w:val="-6"/>
          <w:sz w:val="24"/>
          <w:szCs w:val="24"/>
        </w:rPr>
        <w:t>одержание в растениях в кБк/кг на воздушно-сухую массу, в почве (0</w:t>
      </w:r>
      <w:r w:rsidR="00E247E0" w:rsidRPr="00CF5F8B">
        <w:rPr>
          <w:spacing w:val="-6"/>
          <w:sz w:val="24"/>
          <w:szCs w:val="24"/>
        </w:rPr>
        <w:noBreakHyphen/>
        <w:t xml:space="preserve">20 см) </w:t>
      </w:r>
      <w:r w:rsidRPr="00CF5F8B">
        <w:rPr>
          <w:spacing w:val="-6"/>
          <w:sz w:val="24"/>
          <w:szCs w:val="24"/>
        </w:rPr>
        <w:t xml:space="preserve">- </w:t>
      </w:r>
      <w:r w:rsidR="00E247E0" w:rsidRPr="00CF5F8B">
        <w:rPr>
          <w:spacing w:val="-6"/>
          <w:sz w:val="24"/>
          <w:szCs w:val="24"/>
        </w:rPr>
        <w:t>в кБк/м</w:t>
      </w:r>
      <w:r w:rsidR="00E247E0" w:rsidRPr="00CF5F8B">
        <w:rPr>
          <w:spacing w:val="-6"/>
          <w:sz w:val="24"/>
          <w:szCs w:val="24"/>
          <w:vertAlign w:val="superscript"/>
        </w:rPr>
        <w:t>2</w:t>
      </w:r>
    </w:p>
    <w:p w:rsidR="00E247E0" w:rsidRPr="00EC135A" w:rsidRDefault="00474B1C" w:rsidP="0083092F">
      <w:pPr>
        <w:spacing w:line="360" w:lineRule="auto"/>
        <w:ind w:firstLine="680"/>
        <w:jc w:val="both"/>
        <w:rPr>
          <w:sz w:val="24"/>
          <w:szCs w:val="24"/>
        </w:rPr>
      </w:pPr>
      <w:r>
        <w:rPr>
          <w:sz w:val="24"/>
          <w:szCs w:val="24"/>
        </w:rPr>
        <w:t>К</w:t>
      </w:r>
      <w:r w:rsidR="00E247E0" w:rsidRPr="00EC135A">
        <w:rPr>
          <w:sz w:val="24"/>
          <w:szCs w:val="24"/>
        </w:rPr>
        <w:t xml:space="preserve">онтроль динамики в 1995 году выявил отсутствие, по отношению к 1990 году, значимого снижения КП </w:t>
      </w:r>
      <w:r w:rsidR="00E247E0" w:rsidRPr="00EC135A">
        <w:rPr>
          <w:sz w:val="24"/>
          <w:szCs w:val="24"/>
          <w:vertAlign w:val="superscript"/>
        </w:rPr>
        <w:t>137</w:t>
      </w:r>
      <w:r w:rsidR="00E247E0" w:rsidRPr="00EC135A">
        <w:rPr>
          <w:sz w:val="24"/>
          <w:szCs w:val="24"/>
          <w:lang w:val="en-US"/>
        </w:rPr>
        <w:t>Cs</w:t>
      </w:r>
      <w:r w:rsidR="00E247E0" w:rsidRPr="00EC135A">
        <w:rPr>
          <w:sz w:val="24"/>
          <w:szCs w:val="24"/>
        </w:rPr>
        <w:t xml:space="preserve"> в естественную растительность и показал, что несмотря на значительную разн</w:t>
      </w:r>
      <w:r w:rsidR="007C44DC">
        <w:rPr>
          <w:sz w:val="24"/>
          <w:szCs w:val="24"/>
        </w:rPr>
        <w:t>ицу в запасах (1706 и 17120 кБк</w:t>
      </w:r>
      <w:r w:rsidR="00E247E0" w:rsidRPr="00EC135A">
        <w:rPr>
          <w:sz w:val="24"/>
          <w:szCs w:val="24"/>
        </w:rPr>
        <w:t>/м</w:t>
      </w:r>
      <w:r w:rsidR="00E247E0" w:rsidRPr="00EC135A">
        <w:rPr>
          <w:sz w:val="24"/>
          <w:szCs w:val="24"/>
          <w:vertAlign w:val="superscript"/>
        </w:rPr>
        <w:t>2</w:t>
      </w:r>
      <w:r w:rsidR="00E247E0" w:rsidRPr="00EC135A">
        <w:rPr>
          <w:sz w:val="24"/>
          <w:szCs w:val="24"/>
        </w:rPr>
        <w:t>), на однотипных почах коэффициент перехода для злаков изменялся незначительно, всего-лишь от 9.1 10</w:t>
      </w:r>
      <w:r w:rsidR="00E247E0" w:rsidRPr="00EC135A">
        <w:rPr>
          <w:sz w:val="24"/>
          <w:szCs w:val="24"/>
          <w:vertAlign w:val="superscript"/>
        </w:rPr>
        <w:t>-3</w:t>
      </w:r>
      <w:r w:rsidR="00E247E0" w:rsidRPr="00EC135A">
        <w:rPr>
          <w:sz w:val="24"/>
          <w:szCs w:val="24"/>
        </w:rPr>
        <w:t xml:space="preserve"> до 7.5 10</w:t>
      </w:r>
      <w:r w:rsidR="00E247E0" w:rsidRPr="00EC135A">
        <w:rPr>
          <w:sz w:val="24"/>
          <w:szCs w:val="24"/>
          <w:vertAlign w:val="superscript"/>
        </w:rPr>
        <w:t>-3</w:t>
      </w:r>
      <w:r w:rsidR="00E247E0" w:rsidRPr="00EC135A">
        <w:rPr>
          <w:sz w:val="24"/>
          <w:szCs w:val="24"/>
        </w:rPr>
        <w:t>, а в разнотравье от 10.8х10</w:t>
      </w:r>
      <w:r w:rsidR="00E247E0" w:rsidRPr="00EC135A">
        <w:rPr>
          <w:sz w:val="24"/>
          <w:szCs w:val="24"/>
          <w:vertAlign w:val="superscript"/>
        </w:rPr>
        <w:t>-3</w:t>
      </w:r>
      <w:r w:rsidR="00E247E0" w:rsidRPr="00EC135A">
        <w:rPr>
          <w:sz w:val="24"/>
          <w:szCs w:val="24"/>
        </w:rPr>
        <w:t xml:space="preserve"> до 11.9х10</w:t>
      </w:r>
      <w:r w:rsidR="00E247E0" w:rsidRPr="00EC135A">
        <w:rPr>
          <w:sz w:val="24"/>
          <w:szCs w:val="24"/>
          <w:vertAlign w:val="superscript"/>
        </w:rPr>
        <w:t>-3</w:t>
      </w:r>
      <w:r w:rsidR="00E247E0" w:rsidRPr="00EC135A">
        <w:rPr>
          <w:sz w:val="24"/>
          <w:szCs w:val="24"/>
        </w:rPr>
        <w:t>. Эти результаты подтверждаются и данными других исследователей (</w:t>
      </w:r>
      <w:r w:rsidR="006714FE">
        <w:rPr>
          <w:sz w:val="24"/>
          <w:szCs w:val="24"/>
          <w:lang w:val="en-US"/>
        </w:rPr>
        <w:t>S</w:t>
      </w:r>
      <w:r w:rsidR="006714FE" w:rsidRPr="006714FE">
        <w:rPr>
          <w:sz w:val="24"/>
          <w:szCs w:val="24"/>
        </w:rPr>
        <w:t xml:space="preserve">. </w:t>
      </w:r>
      <w:r w:rsidR="00E247E0" w:rsidRPr="00EC135A">
        <w:rPr>
          <w:sz w:val="24"/>
          <w:szCs w:val="24"/>
          <w:lang w:val="en-US"/>
        </w:rPr>
        <w:t>Fesenko</w:t>
      </w:r>
      <w:r w:rsidR="00E247E0" w:rsidRPr="00EC135A">
        <w:rPr>
          <w:sz w:val="24"/>
          <w:szCs w:val="24"/>
        </w:rPr>
        <w:t xml:space="preserve"> </w:t>
      </w:r>
      <w:r w:rsidR="00E247E0" w:rsidRPr="00EC135A">
        <w:rPr>
          <w:sz w:val="24"/>
          <w:szCs w:val="24"/>
          <w:lang w:val="en-US"/>
        </w:rPr>
        <w:t>et</w:t>
      </w:r>
      <w:r w:rsidR="00E247E0" w:rsidRPr="00EC135A">
        <w:rPr>
          <w:sz w:val="24"/>
          <w:szCs w:val="24"/>
        </w:rPr>
        <w:t xml:space="preserve"> </w:t>
      </w:r>
      <w:r w:rsidR="00E247E0" w:rsidRPr="00EC135A">
        <w:rPr>
          <w:sz w:val="24"/>
          <w:szCs w:val="24"/>
          <w:lang w:val="en-US"/>
        </w:rPr>
        <w:t>al</w:t>
      </w:r>
      <w:r w:rsidR="00E247E0" w:rsidRPr="00EC135A">
        <w:rPr>
          <w:sz w:val="24"/>
          <w:szCs w:val="24"/>
        </w:rPr>
        <w:t xml:space="preserve">, 1998) о том, что определяющим фактором в данном случае выступают физиологические потребности вида. Поэтому минимальным КП характеризуются ксеромезофитные злаки (вейник) а максимальным </w:t>
      </w:r>
      <w:r w:rsidR="00E247E0" w:rsidRPr="00EC135A">
        <w:rPr>
          <w:sz w:val="24"/>
          <w:szCs w:val="24"/>
        </w:rPr>
        <w:noBreakHyphen/>
        <w:t xml:space="preserve"> влаголюбивое разнотравье. </w:t>
      </w:r>
    </w:p>
    <w:p w:rsidR="00E247E0" w:rsidRDefault="00E247E0" w:rsidP="0083092F">
      <w:pPr>
        <w:spacing w:line="360" w:lineRule="auto"/>
        <w:ind w:firstLine="680"/>
        <w:jc w:val="both"/>
        <w:rPr>
          <w:sz w:val="24"/>
          <w:szCs w:val="24"/>
        </w:rPr>
      </w:pPr>
      <w:r w:rsidRPr="00EC135A">
        <w:rPr>
          <w:sz w:val="24"/>
          <w:szCs w:val="24"/>
        </w:rPr>
        <w:t xml:space="preserve">Достаточно четко прослеживалось и различие КП, прослеженное в пределах отдельных ЛГС. Так в пределах небольшой по размерам площадки Б-4 в супераквальной части переход радионуклидов в травянистые растения был существенно выше по сравнению с ее элювиальной частью. Аналогичная вариабельность КП была обнаружена нами и в ходе работ 1999 </w:t>
      </w:r>
      <w:r w:rsidRPr="00EC135A">
        <w:rPr>
          <w:sz w:val="24"/>
          <w:szCs w:val="24"/>
        </w:rPr>
        <w:noBreakHyphen/>
        <w:t xml:space="preserve"> 2000 гг на острове р. Ипуть, где изменения запасов </w:t>
      </w:r>
      <w:r w:rsidRPr="00EC135A">
        <w:rPr>
          <w:sz w:val="24"/>
          <w:szCs w:val="24"/>
          <w:vertAlign w:val="superscript"/>
        </w:rPr>
        <w:t>137</w:t>
      </w:r>
      <w:r w:rsidRPr="00EC135A">
        <w:rPr>
          <w:sz w:val="24"/>
          <w:szCs w:val="24"/>
        </w:rPr>
        <w:t>Cs была прослежена по профилю в направлении от элювиальной к супераквальной части ЛГС. Сери</w:t>
      </w:r>
      <w:r w:rsidR="008E2CF8">
        <w:rPr>
          <w:sz w:val="24"/>
          <w:szCs w:val="24"/>
        </w:rPr>
        <w:t>я нижеприведенных диаграмм (рисунок 4.53</w:t>
      </w:r>
      <w:r w:rsidRPr="00EC135A">
        <w:rPr>
          <w:sz w:val="24"/>
          <w:szCs w:val="24"/>
        </w:rPr>
        <w:t xml:space="preserve">) наглядно демонстрирует изменение запасов </w:t>
      </w:r>
      <w:r w:rsidRPr="00EC135A">
        <w:rPr>
          <w:sz w:val="24"/>
          <w:szCs w:val="24"/>
          <w:vertAlign w:val="superscript"/>
        </w:rPr>
        <w:t>137</w:t>
      </w:r>
      <w:r w:rsidRPr="00EC135A">
        <w:rPr>
          <w:sz w:val="24"/>
          <w:szCs w:val="24"/>
        </w:rPr>
        <w:t xml:space="preserve">Cs, специфику его заглубления и накопление в растениях (укосы) по линии профиля. Эти данные так же демонстрируют наличие закономерной связи между содержанием </w:t>
      </w:r>
      <w:r w:rsidRPr="00EC135A">
        <w:rPr>
          <w:sz w:val="24"/>
          <w:szCs w:val="24"/>
          <w:vertAlign w:val="superscript"/>
        </w:rPr>
        <w:t>137</w:t>
      </w:r>
      <w:r w:rsidRPr="00EC135A">
        <w:rPr>
          <w:sz w:val="24"/>
          <w:szCs w:val="24"/>
        </w:rPr>
        <w:t xml:space="preserve">Cs в укосах, величиной активности поглощения (КП) и положением точки опробования в рельефе. Причем, накопление растительностью было максимальным в суперакальной части ЛГС, а минимальным накоплением отличается злаковая растительность на гриве высокой поймы, несмотря на значительный запас радионуклидов в почвах. </w:t>
      </w:r>
    </w:p>
    <w:p w:rsidR="00E247E0" w:rsidRPr="00EC135A" w:rsidRDefault="00C81C3C" w:rsidP="00474B1C">
      <w:pPr>
        <w:spacing w:line="360" w:lineRule="auto"/>
        <w:jc w:val="center"/>
        <w:rPr>
          <w:sz w:val="24"/>
          <w:szCs w:val="24"/>
        </w:rPr>
      </w:pPr>
      <w:r>
        <w:rPr>
          <w:noProof/>
          <w:sz w:val="24"/>
          <w:szCs w:val="24"/>
        </w:rPr>
        <w:drawing>
          <wp:inline distT="0" distB="0" distL="0" distR="0" wp14:anchorId="54CCC842" wp14:editId="4F2B78FF">
            <wp:extent cx="4626610" cy="3935095"/>
            <wp:effectExtent l="19050" t="0" r="2540" b="0"/>
            <wp:docPr id="136" name="Рисунок 37" descr="dobr_f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7" descr="dobr_f7"/>
                    <pic:cNvPicPr>
                      <a:picLocks noChangeAspect="1" noChangeArrowheads="1"/>
                    </pic:cNvPicPr>
                  </pic:nvPicPr>
                  <pic:blipFill>
                    <a:blip r:embed="rId143" cstate="print"/>
                    <a:srcRect/>
                    <a:stretch>
                      <a:fillRect/>
                    </a:stretch>
                  </pic:blipFill>
                  <pic:spPr bwMode="auto">
                    <a:xfrm>
                      <a:off x="0" y="0"/>
                      <a:ext cx="4626610" cy="3935095"/>
                    </a:xfrm>
                    <a:prstGeom prst="rect">
                      <a:avLst/>
                    </a:prstGeom>
                    <a:noFill/>
                    <a:ln w="9525">
                      <a:noFill/>
                      <a:miter lim="800000"/>
                      <a:headEnd/>
                      <a:tailEnd/>
                    </a:ln>
                  </pic:spPr>
                </pic:pic>
              </a:graphicData>
            </a:graphic>
          </wp:inline>
        </w:drawing>
      </w:r>
    </w:p>
    <w:p w:rsidR="00E247E0" w:rsidRDefault="006714FE" w:rsidP="00F80411">
      <w:pPr>
        <w:spacing w:line="360" w:lineRule="auto"/>
        <w:jc w:val="center"/>
        <w:rPr>
          <w:sz w:val="24"/>
          <w:szCs w:val="24"/>
        </w:rPr>
      </w:pPr>
      <w:r>
        <w:rPr>
          <w:sz w:val="24"/>
          <w:szCs w:val="24"/>
        </w:rPr>
        <w:t>Рисунок 4.53</w:t>
      </w:r>
      <w:r w:rsidR="00005BDC">
        <w:rPr>
          <w:sz w:val="24"/>
          <w:szCs w:val="24"/>
        </w:rPr>
        <w:t>.</w:t>
      </w:r>
      <w:r w:rsidR="00F80411">
        <w:rPr>
          <w:sz w:val="24"/>
          <w:szCs w:val="24"/>
        </w:rPr>
        <w:t xml:space="preserve"> </w:t>
      </w:r>
      <w:r w:rsidR="00E247E0" w:rsidRPr="00F80411">
        <w:rPr>
          <w:sz w:val="24"/>
          <w:szCs w:val="24"/>
        </w:rPr>
        <w:t xml:space="preserve">Распределение </w:t>
      </w:r>
      <w:r w:rsidR="007C44DC" w:rsidRPr="007C44DC">
        <w:rPr>
          <w:sz w:val="24"/>
          <w:szCs w:val="24"/>
          <w:vertAlign w:val="superscript"/>
        </w:rPr>
        <w:t>137</w:t>
      </w:r>
      <w:r w:rsidR="007C44DC">
        <w:rPr>
          <w:sz w:val="24"/>
          <w:szCs w:val="24"/>
          <w:lang w:val="en-US"/>
        </w:rPr>
        <w:t>Cs</w:t>
      </w:r>
      <w:r w:rsidR="007C44DC" w:rsidRPr="007C44DC">
        <w:rPr>
          <w:sz w:val="24"/>
          <w:szCs w:val="24"/>
        </w:rPr>
        <w:t xml:space="preserve"> </w:t>
      </w:r>
      <w:r w:rsidR="00E247E0" w:rsidRPr="00F80411">
        <w:rPr>
          <w:sz w:val="24"/>
          <w:szCs w:val="24"/>
        </w:rPr>
        <w:t xml:space="preserve">в почвах и растениях на отдельных точках вдоль ландшафтного профиля через остров на р. Ипуть (исследования выполнены автором в рамках проекта </w:t>
      </w:r>
      <w:r w:rsidR="00E247E0" w:rsidRPr="00F80411">
        <w:rPr>
          <w:sz w:val="24"/>
          <w:szCs w:val="24"/>
          <w:lang w:val="en-US"/>
        </w:rPr>
        <w:t>SPARTACUS</w:t>
      </w:r>
      <w:r w:rsidR="00E247E0" w:rsidRPr="00F80411">
        <w:rPr>
          <w:sz w:val="24"/>
          <w:szCs w:val="24"/>
        </w:rPr>
        <w:t>).</w:t>
      </w:r>
    </w:p>
    <w:p w:rsidR="0026158A" w:rsidRPr="00EC135A" w:rsidRDefault="0026158A" w:rsidP="00F80411">
      <w:pPr>
        <w:spacing w:line="360" w:lineRule="auto"/>
        <w:jc w:val="center"/>
      </w:pPr>
    </w:p>
    <w:p w:rsidR="0026158A" w:rsidRDefault="0026158A" w:rsidP="0026158A">
      <w:pPr>
        <w:spacing w:line="360" w:lineRule="auto"/>
        <w:ind w:firstLine="680"/>
        <w:jc w:val="both"/>
        <w:rPr>
          <w:sz w:val="24"/>
          <w:szCs w:val="24"/>
        </w:rPr>
      </w:pPr>
      <w:bookmarkStart w:id="99" w:name="_Toc452517077"/>
      <w:bookmarkStart w:id="100" w:name="_Toc454567504"/>
      <w:r w:rsidRPr="00474B1C">
        <w:rPr>
          <w:sz w:val="24"/>
          <w:szCs w:val="24"/>
        </w:rPr>
        <w:t xml:space="preserve">Расчет коэффициентов корреляции по данным, полученным нами при обследовании естественных луговых и агроценозов в 1994 г., показал, что содержание </w:t>
      </w:r>
      <w:r w:rsidRPr="00474B1C">
        <w:rPr>
          <w:sz w:val="24"/>
          <w:szCs w:val="24"/>
          <w:vertAlign w:val="superscript"/>
        </w:rPr>
        <w:t>137</w:t>
      </w:r>
      <w:r w:rsidRPr="00474B1C">
        <w:rPr>
          <w:sz w:val="24"/>
          <w:szCs w:val="24"/>
        </w:rPr>
        <w:t>Cs, в изученных растениях достоверно связано с общим запасом этого радионуклида в верхних 20 см почвы (r</w:t>
      </w:r>
      <w:r w:rsidRPr="00474B1C">
        <w:rPr>
          <w:sz w:val="24"/>
          <w:szCs w:val="24"/>
          <w:vertAlign w:val="subscript"/>
        </w:rPr>
        <w:t>0,004</w:t>
      </w:r>
      <w:r w:rsidRPr="00474B1C">
        <w:rPr>
          <w:sz w:val="24"/>
          <w:szCs w:val="24"/>
        </w:rPr>
        <w:t>=0,719), а вот КП для стронция-90 в большей мере коррелировало с содержанием в почве обменной формы этого изотопа (r</w:t>
      </w:r>
      <w:r w:rsidRPr="00474B1C">
        <w:rPr>
          <w:sz w:val="24"/>
          <w:szCs w:val="24"/>
          <w:vertAlign w:val="subscript"/>
        </w:rPr>
        <w:t>0.001</w:t>
      </w:r>
      <w:r w:rsidRPr="00474B1C">
        <w:rPr>
          <w:sz w:val="24"/>
          <w:szCs w:val="24"/>
        </w:rPr>
        <w:t>=0,824).</w:t>
      </w:r>
    </w:p>
    <w:p w:rsidR="0026158A" w:rsidRPr="00474B1C" w:rsidRDefault="0026158A" w:rsidP="0026158A">
      <w:pPr>
        <w:spacing w:line="360" w:lineRule="auto"/>
        <w:ind w:firstLine="680"/>
        <w:jc w:val="both"/>
        <w:rPr>
          <w:sz w:val="24"/>
          <w:szCs w:val="24"/>
        </w:rPr>
      </w:pPr>
      <w:r w:rsidRPr="00474B1C">
        <w:rPr>
          <w:sz w:val="24"/>
          <w:szCs w:val="24"/>
        </w:rPr>
        <w:t xml:space="preserve">Исследования, проведеные в период 1991-2000 г. позволили охарактеризовать специфику распределения и миграции радионуклидов цезия и стронция в водораздельных и пойменных ландшафтно-геохимических системах и уточнить параметры перехода радионуклидов в растительность и пищевые продукты. </w:t>
      </w:r>
    </w:p>
    <w:p w:rsidR="00AC2E84" w:rsidRDefault="00E436A3" w:rsidP="005C56C3">
      <w:pPr>
        <w:pStyle w:val="3"/>
        <w:rPr>
          <w:lang w:val="ru-RU"/>
        </w:rPr>
      </w:pPr>
      <w:r w:rsidRPr="00360234">
        <w:rPr>
          <w:lang w:val="ru-RU"/>
        </w:rPr>
        <w:t>4</w:t>
      </w:r>
      <w:r w:rsidR="00AC2E84" w:rsidRPr="00360234">
        <w:rPr>
          <w:lang w:val="ru-RU"/>
        </w:rPr>
        <w:t>.</w:t>
      </w:r>
      <w:r w:rsidR="00E3388F" w:rsidRPr="00360234">
        <w:rPr>
          <w:lang w:val="ru-RU"/>
        </w:rPr>
        <w:t>4</w:t>
      </w:r>
      <w:r w:rsidR="00AC2E84" w:rsidRPr="00360234">
        <w:rPr>
          <w:lang w:val="ru-RU"/>
        </w:rPr>
        <w:t>.</w:t>
      </w:r>
      <w:r w:rsidR="00FB5044" w:rsidRPr="00360234">
        <w:rPr>
          <w:lang w:val="ru-RU"/>
        </w:rPr>
        <w:t>5</w:t>
      </w:r>
      <w:r w:rsidR="00AC2E84" w:rsidRPr="00360234">
        <w:rPr>
          <w:lang w:val="ru-RU"/>
        </w:rPr>
        <w:t xml:space="preserve"> Методические подходы к решению задач мониторинга и комплексной оценки экологической ситуации в пределах радиобиогеохимических провинций</w:t>
      </w:r>
      <w:bookmarkEnd w:id="99"/>
      <w:bookmarkEnd w:id="100"/>
    </w:p>
    <w:p w:rsidR="005C56C3" w:rsidRPr="005C56C3" w:rsidRDefault="005C56C3" w:rsidP="005C56C3">
      <w:pPr>
        <w:rPr>
          <w:lang w:eastAsia="en-US"/>
        </w:rPr>
      </w:pPr>
    </w:p>
    <w:p w:rsidR="00AC2E84" w:rsidRPr="00EC135A" w:rsidRDefault="00AC2E84" w:rsidP="00AC2E84">
      <w:pPr>
        <w:spacing w:line="360" w:lineRule="auto"/>
        <w:ind w:firstLine="680"/>
        <w:jc w:val="both"/>
        <w:rPr>
          <w:sz w:val="24"/>
          <w:szCs w:val="24"/>
        </w:rPr>
      </w:pPr>
      <w:r w:rsidRPr="00EC135A">
        <w:rPr>
          <w:sz w:val="24"/>
          <w:szCs w:val="24"/>
        </w:rPr>
        <w:t xml:space="preserve">Методика комплексного радиоэкологического картографирования зоны аварии на ЧАЭС для целей мониторинга и прогноза была сформулирована в ходе выполнении проекта РАДЛАН </w:t>
      </w:r>
      <w:r w:rsidR="008E2CF8" w:rsidRPr="00B8339D">
        <w:rPr>
          <w:sz w:val="24"/>
          <w:szCs w:val="24"/>
        </w:rPr>
        <w:t>[</w:t>
      </w:r>
      <w:r w:rsidR="00D71E12" w:rsidRPr="00EC135A">
        <w:rPr>
          <w:sz w:val="24"/>
          <w:szCs w:val="24"/>
        </w:rPr>
        <w:t>Линник,</w:t>
      </w:r>
      <w:r w:rsidR="006714FE">
        <w:rPr>
          <w:sz w:val="24"/>
          <w:szCs w:val="24"/>
        </w:rPr>
        <w:t xml:space="preserve"> </w:t>
      </w:r>
      <w:r w:rsidRPr="00EC135A">
        <w:rPr>
          <w:sz w:val="24"/>
          <w:szCs w:val="24"/>
        </w:rPr>
        <w:t>Хитров, Коробова</w:t>
      </w:r>
      <w:r w:rsidR="006714FE">
        <w:rPr>
          <w:sz w:val="24"/>
          <w:szCs w:val="24"/>
        </w:rPr>
        <w:t>,</w:t>
      </w:r>
      <w:r w:rsidRPr="00EC135A">
        <w:rPr>
          <w:sz w:val="24"/>
          <w:szCs w:val="24"/>
        </w:rPr>
        <w:t xml:space="preserve"> 1991</w:t>
      </w:r>
      <w:r w:rsidR="00B8339D" w:rsidRPr="00B8339D">
        <w:rPr>
          <w:sz w:val="24"/>
          <w:szCs w:val="24"/>
        </w:rPr>
        <w:t>]</w:t>
      </w:r>
      <w:r w:rsidRPr="00EC135A">
        <w:rPr>
          <w:sz w:val="24"/>
          <w:szCs w:val="24"/>
        </w:rPr>
        <w:t>, задача которого сводилась к картографическому анализу территории и построению серии прогнозных карт способных характеризовать ожидаемый уровень загрязненности почв, вод, сельхоз продукции, а также вероятную дозу внутреннего и внешнего облучения, которое может получить население в условиях отсутствия или проведения тех или иных дезактивационных или профилактических мероприятий</w:t>
      </w:r>
      <w:r w:rsidR="0026158A">
        <w:rPr>
          <w:sz w:val="24"/>
          <w:szCs w:val="24"/>
        </w:rPr>
        <w:t xml:space="preserve"> (рисунок 4.54)</w:t>
      </w:r>
      <w:r w:rsidRPr="00EC135A">
        <w:rPr>
          <w:sz w:val="24"/>
          <w:szCs w:val="24"/>
        </w:rPr>
        <w:t xml:space="preserve">. </w:t>
      </w:r>
    </w:p>
    <w:p w:rsidR="00AC2E84" w:rsidRPr="00EC135A" w:rsidRDefault="00575683" w:rsidP="00AC2E84">
      <w:pPr>
        <w:spacing w:line="360" w:lineRule="auto"/>
        <w:jc w:val="both"/>
        <w:rPr>
          <w:sz w:val="24"/>
          <w:szCs w:val="24"/>
        </w:rPr>
      </w:pPr>
      <w:r>
        <w:rPr>
          <w:noProof/>
          <w:sz w:val="24"/>
          <w:szCs w:val="24"/>
        </w:rPr>
        <w:drawing>
          <wp:anchor distT="0" distB="0" distL="114300" distR="114300" simplePos="0" relativeHeight="251703296" behindDoc="1" locked="0" layoutInCell="1" allowOverlap="1" wp14:anchorId="51CDB37D" wp14:editId="5B6BAEFB">
            <wp:simplePos x="0" y="0"/>
            <wp:positionH relativeFrom="column">
              <wp:posOffset>278765</wp:posOffset>
            </wp:positionH>
            <wp:positionV relativeFrom="paragraph">
              <wp:posOffset>107950</wp:posOffset>
            </wp:positionV>
            <wp:extent cx="2720340" cy="2325370"/>
            <wp:effectExtent l="0" t="0" r="0" b="0"/>
            <wp:wrapTight wrapText="bothSides">
              <wp:wrapPolygon edited="0">
                <wp:start x="0" y="0"/>
                <wp:lineTo x="0" y="21411"/>
                <wp:lineTo x="21479" y="21411"/>
                <wp:lineTo x="21479" y="0"/>
                <wp:lineTo x="0" y="0"/>
              </wp:wrapPolygon>
            </wp:wrapTight>
            <wp:docPr id="7" name="Рисунок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АДЛАН_рис1.png"/>
                    <pic:cNvPicPr/>
                  </pic:nvPicPr>
                  <pic:blipFill>
                    <a:blip r:embed="rId144">
                      <a:extLst>
                        <a:ext uri="{28A0092B-C50C-407E-A947-70E740481C1C}">
                          <a14:useLocalDpi xmlns:a14="http://schemas.microsoft.com/office/drawing/2010/main" val="0"/>
                        </a:ext>
                      </a:extLst>
                    </a:blip>
                    <a:stretch>
                      <a:fillRect/>
                    </a:stretch>
                  </pic:blipFill>
                  <pic:spPr>
                    <a:xfrm>
                      <a:off x="0" y="0"/>
                      <a:ext cx="2720340" cy="2325370"/>
                    </a:xfrm>
                    <a:prstGeom prst="rect">
                      <a:avLst/>
                    </a:prstGeom>
                  </pic:spPr>
                </pic:pic>
              </a:graphicData>
            </a:graphic>
            <wp14:sizeRelH relativeFrom="margin">
              <wp14:pctWidth>0</wp14:pctWidth>
            </wp14:sizeRelH>
            <wp14:sizeRelV relativeFrom="margin">
              <wp14:pctHeight>0</wp14:pctHeight>
            </wp14:sizeRelV>
          </wp:anchor>
        </w:drawing>
      </w:r>
      <w:r>
        <w:rPr>
          <w:noProof/>
          <w:sz w:val="24"/>
          <w:szCs w:val="24"/>
        </w:rPr>
        <w:drawing>
          <wp:anchor distT="0" distB="0" distL="114300" distR="114300" simplePos="0" relativeHeight="251704320" behindDoc="1" locked="0" layoutInCell="1" allowOverlap="1" wp14:anchorId="4D24B497" wp14:editId="1430E3CB">
            <wp:simplePos x="0" y="0"/>
            <wp:positionH relativeFrom="column">
              <wp:posOffset>3021965</wp:posOffset>
            </wp:positionH>
            <wp:positionV relativeFrom="paragraph">
              <wp:posOffset>107950</wp:posOffset>
            </wp:positionV>
            <wp:extent cx="3268345" cy="2324100"/>
            <wp:effectExtent l="0" t="0" r="0" b="0"/>
            <wp:wrapTight wrapText="bothSides">
              <wp:wrapPolygon edited="0">
                <wp:start x="0" y="0"/>
                <wp:lineTo x="0" y="21423"/>
                <wp:lineTo x="21529" y="21423"/>
                <wp:lineTo x="21529" y="0"/>
                <wp:lineTo x="0" y="0"/>
              </wp:wrapPolygon>
            </wp:wrapTight>
            <wp:docPr id="10" name="Рисунок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АДЛАН_рис2.png"/>
                    <pic:cNvPicPr/>
                  </pic:nvPicPr>
                  <pic:blipFill>
                    <a:blip r:embed="rId145">
                      <a:extLst>
                        <a:ext uri="{28A0092B-C50C-407E-A947-70E740481C1C}">
                          <a14:useLocalDpi xmlns:a14="http://schemas.microsoft.com/office/drawing/2010/main" val="0"/>
                        </a:ext>
                      </a:extLst>
                    </a:blip>
                    <a:stretch>
                      <a:fillRect/>
                    </a:stretch>
                  </pic:blipFill>
                  <pic:spPr>
                    <a:xfrm>
                      <a:off x="0" y="0"/>
                      <a:ext cx="3268345" cy="2324100"/>
                    </a:xfrm>
                    <a:prstGeom prst="rect">
                      <a:avLst/>
                    </a:prstGeom>
                  </pic:spPr>
                </pic:pic>
              </a:graphicData>
            </a:graphic>
            <wp14:sizeRelH relativeFrom="margin">
              <wp14:pctWidth>0</wp14:pctWidth>
            </wp14:sizeRelH>
            <wp14:sizeRelV relativeFrom="margin">
              <wp14:pctHeight>0</wp14:pctHeight>
            </wp14:sizeRelV>
          </wp:anchor>
        </w:drawing>
      </w:r>
    </w:p>
    <w:p w:rsidR="00AC2E84" w:rsidRPr="00DF3970" w:rsidRDefault="009B4833" w:rsidP="006509E7">
      <w:pPr>
        <w:spacing w:line="360" w:lineRule="auto"/>
        <w:jc w:val="center"/>
        <w:rPr>
          <w:sz w:val="24"/>
          <w:szCs w:val="24"/>
        </w:rPr>
      </w:pPr>
      <w:r>
        <w:rPr>
          <w:sz w:val="24"/>
          <w:szCs w:val="24"/>
        </w:rPr>
        <w:t>Рисунок 4.54</w:t>
      </w:r>
      <w:r w:rsidR="00005BDC">
        <w:rPr>
          <w:sz w:val="24"/>
          <w:szCs w:val="24"/>
        </w:rPr>
        <w:t>.</w:t>
      </w:r>
      <w:r w:rsidR="00F80411">
        <w:rPr>
          <w:sz w:val="24"/>
          <w:szCs w:val="24"/>
        </w:rPr>
        <w:t xml:space="preserve"> </w:t>
      </w:r>
      <w:r>
        <w:rPr>
          <w:sz w:val="24"/>
          <w:szCs w:val="24"/>
        </w:rPr>
        <w:t>Схемы</w:t>
      </w:r>
      <w:r w:rsidR="006509E7">
        <w:rPr>
          <w:sz w:val="24"/>
          <w:szCs w:val="24"/>
        </w:rPr>
        <w:t xml:space="preserve"> использования </w:t>
      </w:r>
      <w:r w:rsidR="00F80411">
        <w:rPr>
          <w:sz w:val="24"/>
          <w:szCs w:val="24"/>
        </w:rPr>
        <w:t>ландшафтно геох</w:t>
      </w:r>
      <w:r>
        <w:rPr>
          <w:sz w:val="24"/>
          <w:szCs w:val="24"/>
        </w:rPr>
        <w:t>и</w:t>
      </w:r>
      <w:r w:rsidR="00F80411">
        <w:rPr>
          <w:sz w:val="24"/>
          <w:szCs w:val="24"/>
        </w:rPr>
        <w:t>мическ</w:t>
      </w:r>
      <w:r w:rsidR="006509E7">
        <w:rPr>
          <w:sz w:val="24"/>
          <w:szCs w:val="24"/>
        </w:rPr>
        <w:t xml:space="preserve">их </w:t>
      </w:r>
      <w:r w:rsidR="00F80411">
        <w:rPr>
          <w:sz w:val="24"/>
          <w:szCs w:val="24"/>
        </w:rPr>
        <w:t>карт</w:t>
      </w:r>
      <w:r w:rsidR="006509E7">
        <w:rPr>
          <w:sz w:val="24"/>
          <w:szCs w:val="24"/>
        </w:rPr>
        <w:t xml:space="preserve"> для решения радиоэкологических задач в рамках проекта РАДЛАН</w:t>
      </w:r>
      <w:r>
        <w:rPr>
          <w:sz w:val="24"/>
          <w:szCs w:val="24"/>
        </w:rPr>
        <w:t xml:space="preserve"> и таксономической глассификации картируемых геохимических ландшафтов </w:t>
      </w:r>
      <w:r w:rsidR="00B8339D" w:rsidRPr="00B8339D">
        <w:rPr>
          <w:sz w:val="24"/>
          <w:szCs w:val="24"/>
        </w:rPr>
        <w:t>[</w:t>
      </w:r>
      <w:r w:rsidR="009A61ED">
        <w:rPr>
          <w:sz w:val="24"/>
          <w:szCs w:val="24"/>
        </w:rPr>
        <w:t xml:space="preserve">Коробова, </w:t>
      </w:r>
      <w:r>
        <w:rPr>
          <w:sz w:val="24"/>
          <w:szCs w:val="24"/>
        </w:rPr>
        <w:t xml:space="preserve">Линник, </w:t>
      </w:r>
      <w:r w:rsidR="0060575C">
        <w:rPr>
          <w:sz w:val="24"/>
          <w:szCs w:val="24"/>
        </w:rPr>
        <w:t xml:space="preserve">Хитров, </w:t>
      </w:r>
      <w:r w:rsidR="009A61ED">
        <w:rPr>
          <w:sz w:val="24"/>
          <w:szCs w:val="24"/>
        </w:rPr>
        <w:t>1993</w:t>
      </w:r>
      <w:r w:rsidR="00B8339D" w:rsidRPr="00B8339D">
        <w:rPr>
          <w:sz w:val="24"/>
          <w:szCs w:val="24"/>
        </w:rPr>
        <w:t>]</w:t>
      </w:r>
    </w:p>
    <w:p w:rsidR="00FA6FCF" w:rsidRPr="00EC135A" w:rsidRDefault="00FA6FCF" w:rsidP="006509E7">
      <w:pPr>
        <w:spacing w:line="360" w:lineRule="auto"/>
        <w:jc w:val="center"/>
        <w:rPr>
          <w:sz w:val="24"/>
          <w:szCs w:val="24"/>
        </w:rPr>
      </w:pPr>
    </w:p>
    <w:p w:rsidR="0026158A" w:rsidRPr="0026158A" w:rsidRDefault="0026158A" w:rsidP="0026158A">
      <w:pPr>
        <w:spacing w:line="360" w:lineRule="auto"/>
        <w:ind w:firstLine="708"/>
        <w:jc w:val="both"/>
        <w:rPr>
          <w:sz w:val="24"/>
          <w:szCs w:val="24"/>
        </w:rPr>
      </w:pPr>
      <w:r w:rsidRPr="0026158A">
        <w:rPr>
          <w:sz w:val="24"/>
          <w:szCs w:val="24"/>
        </w:rPr>
        <w:t>Анализ ландшафтно-геохимической структуры территории позволил выделить потенциальные зоны рассеяния и аккумуляции радионуклидов в почвенно-растительном покрове, а применение известных зависимостей дало возможность вычислить параметры, позволяющие комплексно оценивать экологическую ситуацию в динамике и осуществить радиоэкологическое районирование пострадавшей территории с учетом характера поведения радионуклидов как в природных, так и в агрокультурных ландшафтах. Принципиальные схемы задействования и интерпретации основных информационных потоков, получаемых в ходе обработки как картографических, так и атрибутивных данных, представлены на рисунке 4.54, при этом основные критерии ландшафтно-радиогеохимического картографирования распределения и условий миграции РН были разработаны лично автором (рисунок 4.54).</w:t>
      </w:r>
    </w:p>
    <w:p w:rsidR="00AC2E84" w:rsidRPr="00EC135A" w:rsidRDefault="00AC2E84" w:rsidP="00F80411">
      <w:pPr>
        <w:spacing w:line="360" w:lineRule="auto"/>
        <w:ind w:firstLine="708"/>
        <w:jc w:val="both"/>
        <w:rPr>
          <w:sz w:val="24"/>
          <w:szCs w:val="24"/>
        </w:rPr>
      </w:pPr>
      <w:r w:rsidRPr="00F80411">
        <w:rPr>
          <w:sz w:val="24"/>
          <w:szCs w:val="24"/>
        </w:rPr>
        <w:t>Содержание радиоэкологических карт в</w:t>
      </w:r>
      <w:r w:rsidR="00F80411" w:rsidRPr="00F80411">
        <w:rPr>
          <w:sz w:val="24"/>
          <w:szCs w:val="24"/>
        </w:rPr>
        <w:t xml:space="preserve"> данно</w:t>
      </w:r>
      <w:r w:rsidRPr="00F80411">
        <w:rPr>
          <w:sz w:val="24"/>
          <w:szCs w:val="24"/>
        </w:rPr>
        <w:t>м проекте имело четкую практическую направленность, критерии составления карт риска в разрезе концепции биогеохимических провинций не разрабатывались</w:t>
      </w:r>
      <w:r w:rsidR="009B4833">
        <w:rPr>
          <w:sz w:val="24"/>
          <w:szCs w:val="24"/>
        </w:rPr>
        <w:t xml:space="preserve"> (рисунок 4.55)</w:t>
      </w:r>
      <w:r w:rsidRPr="00F80411">
        <w:rPr>
          <w:sz w:val="24"/>
          <w:szCs w:val="24"/>
        </w:rPr>
        <w:t>.</w:t>
      </w:r>
    </w:p>
    <w:p w:rsidR="00AC2E84" w:rsidRPr="00EC135A" w:rsidRDefault="00007512" w:rsidP="00EB309C">
      <w:pPr>
        <w:spacing w:line="360" w:lineRule="auto"/>
        <w:jc w:val="center"/>
        <w:rPr>
          <w:sz w:val="24"/>
          <w:szCs w:val="24"/>
        </w:rPr>
      </w:pPr>
      <w:r>
        <w:rPr>
          <w:noProof/>
          <w:sz w:val="24"/>
          <w:szCs w:val="24"/>
        </w:rPr>
        <w:drawing>
          <wp:inline distT="0" distB="0" distL="0" distR="0" wp14:anchorId="01591DE8" wp14:editId="52DD04BB">
            <wp:extent cx="4336492" cy="2964494"/>
            <wp:effectExtent l="0" t="0" r="0" b="0"/>
            <wp:docPr id="17" name="Рисунок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АДЛАН_рис3.png"/>
                    <pic:cNvPicPr/>
                  </pic:nvPicPr>
                  <pic:blipFill>
                    <a:blip r:embed="rId146">
                      <a:extLst>
                        <a:ext uri="{28A0092B-C50C-407E-A947-70E740481C1C}">
                          <a14:useLocalDpi xmlns:a14="http://schemas.microsoft.com/office/drawing/2010/main" val="0"/>
                        </a:ext>
                      </a:extLst>
                    </a:blip>
                    <a:stretch>
                      <a:fillRect/>
                    </a:stretch>
                  </pic:blipFill>
                  <pic:spPr>
                    <a:xfrm>
                      <a:off x="0" y="0"/>
                      <a:ext cx="4341101" cy="2967645"/>
                    </a:xfrm>
                    <a:prstGeom prst="rect">
                      <a:avLst/>
                    </a:prstGeom>
                  </pic:spPr>
                </pic:pic>
              </a:graphicData>
            </a:graphic>
          </wp:inline>
        </w:drawing>
      </w:r>
    </w:p>
    <w:p w:rsidR="00AC2E84" w:rsidRDefault="006509E7" w:rsidP="006509E7">
      <w:pPr>
        <w:spacing w:line="360" w:lineRule="auto"/>
        <w:ind w:firstLine="708"/>
        <w:jc w:val="center"/>
        <w:rPr>
          <w:sz w:val="24"/>
          <w:szCs w:val="24"/>
        </w:rPr>
      </w:pPr>
      <w:r>
        <w:rPr>
          <w:sz w:val="24"/>
          <w:szCs w:val="24"/>
        </w:rPr>
        <w:t>Рисунок 4.55</w:t>
      </w:r>
      <w:r w:rsidR="00005BDC">
        <w:rPr>
          <w:sz w:val="24"/>
          <w:szCs w:val="24"/>
        </w:rPr>
        <w:t>.</w:t>
      </w:r>
      <w:r w:rsidRPr="006509E7">
        <w:rPr>
          <w:sz w:val="24"/>
          <w:szCs w:val="24"/>
        </w:rPr>
        <w:t xml:space="preserve"> </w:t>
      </w:r>
      <w:r>
        <w:rPr>
          <w:sz w:val="24"/>
          <w:szCs w:val="24"/>
        </w:rPr>
        <w:t>П</w:t>
      </w:r>
      <w:r w:rsidRPr="006509E7">
        <w:rPr>
          <w:sz w:val="24"/>
          <w:szCs w:val="24"/>
        </w:rPr>
        <w:t>рин</w:t>
      </w:r>
      <w:r>
        <w:rPr>
          <w:sz w:val="24"/>
          <w:szCs w:val="24"/>
        </w:rPr>
        <w:t>ципиальная схема создания комплексной радиоэкологической карты в рамках проекта РАДЛАН</w:t>
      </w:r>
      <w:r w:rsidR="009A61ED">
        <w:rPr>
          <w:sz w:val="24"/>
          <w:szCs w:val="24"/>
        </w:rPr>
        <w:t xml:space="preserve"> </w:t>
      </w:r>
      <w:r w:rsidR="00B8339D">
        <w:rPr>
          <w:sz w:val="24"/>
          <w:szCs w:val="24"/>
        </w:rPr>
        <w:t>[</w:t>
      </w:r>
      <w:r w:rsidR="009A61ED" w:rsidRPr="009A61ED">
        <w:rPr>
          <w:sz w:val="24"/>
          <w:szCs w:val="24"/>
        </w:rPr>
        <w:t>Коробова, Линник, Хитров, 1993</w:t>
      </w:r>
      <w:r w:rsidR="00B8339D">
        <w:rPr>
          <w:sz w:val="24"/>
          <w:szCs w:val="24"/>
        </w:rPr>
        <w:t>]</w:t>
      </w:r>
    </w:p>
    <w:p w:rsidR="00005BDC" w:rsidRDefault="00005BDC" w:rsidP="00AC2E84">
      <w:pPr>
        <w:spacing w:line="360" w:lineRule="auto"/>
        <w:ind w:firstLine="708"/>
        <w:jc w:val="both"/>
        <w:rPr>
          <w:sz w:val="24"/>
          <w:szCs w:val="24"/>
        </w:rPr>
      </w:pPr>
    </w:p>
    <w:p w:rsidR="00AC2E84" w:rsidRDefault="006509E7" w:rsidP="00AC2E84">
      <w:pPr>
        <w:spacing w:line="360" w:lineRule="auto"/>
        <w:ind w:firstLine="708"/>
        <w:jc w:val="both"/>
        <w:rPr>
          <w:sz w:val="24"/>
          <w:szCs w:val="24"/>
        </w:rPr>
      </w:pPr>
      <w:r w:rsidRPr="006509E7">
        <w:rPr>
          <w:sz w:val="24"/>
          <w:szCs w:val="24"/>
        </w:rPr>
        <w:t xml:space="preserve">Базовые </w:t>
      </w:r>
      <w:r w:rsidR="00AC2E84" w:rsidRPr="006509E7">
        <w:rPr>
          <w:sz w:val="24"/>
          <w:szCs w:val="24"/>
        </w:rPr>
        <w:t xml:space="preserve">критерии </w:t>
      </w:r>
      <w:r w:rsidRPr="006509E7">
        <w:rPr>
          <w:sz w:val="24"/>
          <w:szCs w:val="24"/>
        </w:rPr>
        <w:t xml:space="preserve">картографирования </w:t>
      </w:r>
      <w:r w:rsidR="00AC2E84" w:rsidRPr="006509E7">
        <w:rPr>
          <w:sz w:val="24"/>
          <w:szCs w:val="24"/>
        </w:rPr>
        <w:t>были разработаны позже при более детальном рассмотрении структуры радиобиогеохимических провинций (таблица</w:t>
      </w:r>
      <w:r w:rsidR="006C4B74">
        <w:rPr>
          <w:sz w:val="24"/>
          <w:szCs w:val="24"/>
        </w:rPr>
        <w:t xml:space="preserve"> 4.23</w:t>
      </w:r>
      <w:r w:rsidR="00AC2E84" w:rsidRPr="006509E7">
        <w:rPr>
          <w:sz w:val="24"/>
          <w:szCs w:val="24"/>
        </w:rPr>
        <w:t>).</w:t>
      </w:r>
    </w:p>
    <w:p w:rsidR="00005BDC" w:rsidRDefault="00005BDC" w:rsidP="00AC2E84">
      <w:pPr>
        <w:spacing w:line="360" w:lineRule="auto"/>
        <w:rPr>
          <w:sz w:val="24"/>
          <w:szCs w:val="24"/>
        </w:rPr>
      </w:pPr>
    </w:p>
    <w:p w:rsidR="00AC2E84" w:rsidRPr="00EC135A" w:rsidRDefault="00AC2E84" w:rsidP="00AC2E84">
      <w:pPr>
        <w:spacing w:line="360" w:lineRule="auto"/>
        <w:rPr>
          <w:sz w:val="24"/>
          <w:szCs w:val="24"/>
        </w:rPr>
      </w:pPr>
      <w:r w:rsidRPr="00EC135A">
        <w:rPr>
          <w:sz w:val="24"/>
          <w:szCs w:val="24"/>
        </w:rPr>
        <w:t xml:space="preserve">Таблица </w:t>
      </w:r>
      <w:r w:rsidR="006C4B74">
        <w:rPr>
          <w:sz w:val="24"/>
          <w:szCs w:val="24"/>
        </w:rPr>
        <w:t>4.23</w:t>
      </w:r>
      <w:r w:rsidR="00005BDC">
        <w:rPr>
          <w:sz w:val="24"/>
          <w:szCs w:val="24"/>
        </w:rPr>
        <w:t>.</w:t>
      </w:r>
      <w:r>
        <w:rPr>
          <w:sz w:val="24"/>
          <w:szCs w:val="24"/>
        </w:rPr>
        <w:t xml:space="preserve"> </w:t>
      </w:r>
      <w:r w:rsidRPr="00EC135A">
        <w:rPr>
          <w:sz w:val="24"/>
          <w:szCs w:val="24"/>
        </w:rPr>
        <w:t>Принципы классификации радиобиогеохимических провинций и критерии районирования загрязненных территорий</w:t>
      </w:r>
      <w:r w:rsidR="00D71E12">
        <w:rPr>
          <w:sz w:val="24"/>
          <w:szCs w:val="24"/>
        </w:rPr>
        <w:t xml:space="preserve"> </w:t>
      </w:r>
    </w:p>
    <w:tbl>
      <w:tblPr>
        <w:tblW w:w="9639" w:type="dxa"/>
        <w:tblInd w:w="2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701"/>
        <w:gridCol w:w="2693"/>
        <w:gridCol w:w="5245"/>
      </w:tblGrid>
      <w:tr w:rsidR="00AC2E84" w:rsidRPr="00EC135A" w:rsidTr="007C7486">
        <w:tc>
          <w:tcPr>
            <w:tcW w:w="1701" w:type="dxa"/>
            <w:tcBorders>
              <w:bottom w:val="single" w:sz="4" w:space="0" w:color="auto"/>
            </w:tcBorders>
          </w:tcPr>
          <w:p w:rsidR="00AC2E84" w:rsidRPr="00EC135A" w:rsidRDefault="00AC2E84" w:rsidP="00005BDC">
            <w:pPr>
              <w:spacing w:line="276" w:lineRule="auto"/>
              <w:jc w:val="center"/>
              <w:rPr>
                <w:sz w:val="24"/>
                <w:szCs w:val="24"/>
              </w:rPr>
            </w:pPr>
            <w:r w:rsidRPr="00EC135A">
              <w:rPr>
                <w:sz w:val="24"/>
                <w:szCs w:val="24"/>
              </w:rPr>
              <w:t>Таксономические единицы районирования</w:t>
            </w:r>
          </w:p>
        </w:tc>
        <w:tc>
          <w:tcPr>
            <w:tcW w:w="2693" w:type="dxa"/>
          </w:tcPr>
          <w:p w:rsidR="00832C6C" w:rsidRDefault="00AC2E84" w:rsidP="00005BDC">
            <w:pPr>
              <w:spacing w:line="276" w:lineRule="auto"/>
              <w:jc w:val="center"/>
              <w:rPr>
                <w:sz w:val="24"/>
                <w:szCs w:val="24"/>
              </w:rPr>
            </w:pPr>
            <w:r w:rsidRPr="00EC135A">
              <w:rPr>
                <w:sz w:val="24"/>
                <w:szCs w:val="24"/>
              </w:rPr>
              <w:t>Общие критерии выделения</w:t>
            </w:r>
            <w:r w:rsidR="00832C6C">
              <w:rPr>
                <w:sz w:val="24"/>
                <w:szCs w:val="24"/>
              </w:rPr>
              <w:t xml:space="preserve"> </w:t>
            </w:r>
          </w:p>
          <w:p w:rsidR="00AC2E84" w:rsidRPr="00EC135A" w:rsidRDefault="00832C6C" w:rsidP="00005BDC">
            <w:pPr>
              <w:spacing w:line="276" w:lineRule="auto"/>
              <w:jc w:val="center"/>
              <w:rPr>
                <w:sz w:val="24"/>
                <w:szCs w:val="24"/>
              </w:rPr>
            </w:pPr>
            <w:r>
              <w:rPr>
                <w:sz w:val="24"/>
                <w:szCs w:val="24"/>
              </w:rPr>
              <w:t>(2)</w:t>
            </w:r>
          </w:p>
        </w:tc>
        <w:tc>
          <w:tcPr>
            <w:tcW w:w="5245" w:type="dxa"/>
          </w:tcPr>
          <w:p w:rsidR="00AC2E84" w:rsidRDefault="00AC2E84" w:rsidP="00005BDC">
            <w:pPr>
              <w:spacing w:line="276" w:lineRule="auto"/>
              <w:jc w:val="center"/>
              <w:rPr>
                <w:sz w:val="24"/>
                <w:szCs w:val="24"/>
              </w:rPr>
            </w:pPr>
            <w:r w:rsidRPr="00EC135A">
              <w:rPr>
                <w:sz w:val="24"/>
                <w:szCs w:val="24"/>
              </w:rPr>
              <w:t>Единицы картографирования и районирования</w:t>
            </w:r>
          </w:p>
          <w:p w:rsidR="00832C6C" w:rsidRDefault="00832C6C" w:rsidP="00005BDC">
            <w:pPr>
              <w:spacing w:line="276" w:lineRule="auto"/>
              <w:jc w:val="center"/>
              <w:rPr>
                <w:sz w:val="24"/>
                <w:szCs w:val="24"/>
              </w:rPr>
            </w:pPr>
          </w:p>
          <w:p w:rsidR="00832C6C" w:rsidRPr="00EC135A" w:rsidRDefault="00832C6C" w:rsidP="00005BDC">
            <w:pPr>
              <w:spacing w:line="276" w:lineRule="auto"/>
              <w:jc w:val="center"/>
              <w:rPr>
                <w:sz w:val="24"/>
                <w:szCs w:val="24"/>
              </w:rPr>
            </w:pPr>
            <w:r>
              <w:rPr>
                <w:sz w:val="24"/>
                <w:szCs w:val="24"/>
              </w:rPr>
              <w:t>(3)</w:t>
            </w:r>
          </w:p>
        </w:tc>
      </w:tr>
      <w:tr w:rsidR="00AC2E84" w:rsidRPr="00EC135A" w:rsidTr="007C7486">
        <w:trPr>
          <w:cantSplit/>
        </w:trPr>
        <w:tc>
          <w:tcPr>
            <w:tcW w:w="1701" w:type="dxa"/>
            <w:tcBorders>
              <w:bottom w:val="single" w:sz="6" w:space="0" w:color="auto"/>
            </w:tcBorders>
          </w:tcPr>
          <w:p w:rsidR="00AC2E84" w:rsidRPr="00EC135A" w:rsidRDefault="00AC2E84" w:rsidP="00005BDC">
            <w:pPr>
              <w:spacing w:line="276" w:lineRule="auto"/>
              <w:rPr>
                <w:sz w:val="24"/>
                <w:szCs w:val="24"/>
              </w:rPr>
            </w:pPr>
            <w:r w:rsidRPr="00EC135A">
              <w:rPr>
                <w:sz w:val="24"/>
                <w:szCs w:val="24"/>
              </w:rPr>
              <w:t xml:space="preserve">Субрегионы </w:t>
            </w:r>
          </w:p>
        </w:tc>
        <w:tc>
          <w:tcPr>
            <w:tcW w:w="2693" w:type="dxa"/>
          </w:tcPr>
          <w:p w:rsidR="00AC2E84" w:rsidRPr="00EC135A" w:rsidRDefault="00AC2E84" w:rsidP="00005BDC">
            <w:pPr>
              <w:spacing w:line="276" w:lineRule="auto"/>
              <w:rPr>
                <w:sz w:val="24"/>
                <w:szCs w:val="24"/>
              </w:rPr>
            </w:pPr>
            <w:r w:rsidRPr="00EC135A">
              <w:rPr>
                <w:sz w:val="24"/>
                <w:szCs w:val="24"/>
              </w:rPr>
              <w:t>1) по местонахождению источника загрязнения;</w:t>
            </w:r>
          </w:p>
        </w:tc>
        <w:tc>
          <w:tcPr>
            <w:tcW w:w="5245" w:type="dxa"/>
          </w:tcPr>
          <w:p w:rsidR="00AC2E84" w:rsidRPr="00EC135A" w:rsidRDefault="00AC2E84" w:rsidP="00005BDC">
            <w:pPr>
              <w:spacing w:line="276" w:lineRule="auto"/>
              <w:rPr>
                <w:sz w:val="24"/>
                <w:szCs w:val="24"/>
              </w:rPr>
            </w:pPr>
            <w:r w:rsidRPr="00832C6C">
              <w:rPr>
                <w:sz w:val="24"/>
                <w:szCs w:val="24"/>
              </w:rPr>
              <w:t>Индийские,</w:t>
            </w:r>
            <w:r w:rsidRPr="00EC135A">
              <w:rPr>
                <w:sz w:val="24"/>
                <w:szCs w:val="24"/>
              </w:rPr>
              <w:t xml:space="preserve"> Новоземельские, Чернобыльские, Кыштымские</w:t>
            </w:r>
            <w:r>
              <w:rPr>
                <w:sz w:val="24"/>
                <w:szCs w:val="24"/>
              </w:rPr>
              <w:t>,</w:t>
            </w:r>
            <w:r w:rsidRPr="00EC135A">
              <w:rPr>
                <w:sz w:val="24"/>
                <w:szCs w:val="24"/>
              </w:rPr>
              <w:t xml:space="preserve"> Винскейлские и др. радионуклидные субрегионы. </w:t>
            </w:r>
          </w:p>
        </w:tc>
      </w:tr>
      <w:tr w:rsidR="00AC2E84" w:rsidRPr="00EC135A" w:rsidTr="007C7486">
        <w:trPr>
          <w:cantSplit/>
        </w:trPr>
        <w:tc>
          <w:tcPr>
            <w:tcW w:w="1701" w:type="dxa"/>
            <w:tcBorders>
              <w:top w:val="single" w:sz="6" w:space="0" w:color="auto"/>
            </w:tcBorders>
          </w:tcPr>
          <w:p w:rsidR="00AC2E84" w:rsidRPr="00EC135A" w:rsidRDefault="00AC2E84" w:rsidP="00005BDC">
            <w:pPr>
              <w:spacing w:line="276" w:lineRule="auto"/>
              <w:rPr>
                <w:sz w:val="24"/>
                <w:szCs w:val="24"/>
              </w:rPr>
            </w:pPr>
            <w:r w:rsidRPr="00EC135A">
              <w:rPr>
                <w:sz w:val="24"/>
                <w:szCs w:val="24"/>
              </w:rPr>
              <w:t xml:space="preserve">Провинции с учетом внутренней дифференциации </w:t>
            </w:r>
          </w:p>
        </w:tc>
        <w:tc>
          <w:tcPr>
            <w:tcW w:w="2693" w:type="dxa"/>
          </w:tcPr>
          <w:p w:rsidR="00AC2E84" w:rsidRPr="00EC135A" w:rsidRDefault="00AC2E84" w:rsidP="00005BDC">
            <w:pPr>
              <w:spacing w:line="276" w:lineRule="auto"/>
              <w:rPr>
                <w:sz w:val="24"/>
                <w:szCs w:val="24"/>
              </w:rPr>
            </w:pPr>
            <w:r w:rsidRPr="00EC135A">
              <w:rPr>
                <w:sz w:val="24"/>
                <w:szCs w:val="24"/>
              </w:rPr>
              <w:t xml:space="preserve">2) по основным агентам долговременного загрязнения </w:t>
            </w:r>
          </w:p>
          <w:p w:rsidR="00AC2E84" w:rsidRPr="00EC135A" w:rsidRDefault="00AC2E84" w:rsidP="00005BDC">
            <w:pPr>
              <w:spacing w:line="276" w:lineRule="auto"/>
              <w:rPr>
                <w:sz w:val="24"/>
                <w:szCs w:val="24"/>
              </w:rPr>
            </w:pPr>
            <w:r w:rsidRPr="00EC135A">
              <w:rPr>
                <w:sz w:val="24"/>
                <w:szCs w:val="24"/>
              </w:rPr>
              <w:t>3) по общему уровню загрязнения окружающей среды и наблюдаемым или ожидаемым биологическим эффектам с учетом принятых нормативов проживания населения</w:t>
            </w:r>
          </w:p>
        </w:tc>
        <w:tc>
          <w:tcPr>
            <w:tcW w:w="5245" w:type="dxa"/>
          </w:tcPr>
          <w:p w:rsidR="00AC2E84" w:rsidRPr="00EC135A" w:rsidRDefault="00AC2E84" w:rsidP="00005BDC">
            <w:pPr>
              <w:spacing w:line="276" w:lineRule="auto"/>
              <w:rPr>
                <w:sz w:val="24"/>
                <w:szCs w:val="24"/>
              </w:rPr>
            </w:pPr>
            <w:r w:rsidRPr="00EC135A">
              <w:rPr>
                <w:sz w:val="24"/>
                <w:szCs w:val="24"/>
              </w:rPr>
              <w:t>Провинции. Урановые, ториевые, цезиевые, стронциевые, плутониевые, сформировавшиеся в результате сочетанного воздействия радионуклидов и пр. области с выявленными и возможными негативными биологическими реакциями;</w:t>
            </w:r>
          </w:p>
          <w:p w:rsidR="00AC2E84" w:rsidRPr="00EC135A" w:rsidRDefault="00AC2E84" w:rsidP="00005BDC">
            <w:pPr>
              <w:spacing w:line="276" w:lineRule="auto"/>
              <w:ind w:right="-354"/>
              <w:rPr>
                <w:sz w:val="24"/>
                <w:szCs w:val="24"/>
              </w:rPr>
            </w:pPr>
            <w:r w:rsidRPr="00EC135A">
              <w:rPr>
                <w:sz w:val="24"/>
                <w:szCs w:val="24"/>
              </w:rPr>
              <w:t xml:space="preserve">В пределах провинции имеет место внутренняя дифференциация пространства по характеру и уровню потенциального воздействия на биологические объекты, длительное время присутствующие в той или иной зоне. </w:t>
            </w:r>
          </w:p>
        </w:tc>
      </w:tr>
    </w:tbl>
    <w:p w:rsidR="00FD30F7" w:rsidRDefault="00FD30F7" w:rsidP="00005BDC">
      <w:pPr>
        <w:jc w:val="right"/>
      </w:pPr>
    </w:p>
    <w:p w:rsidR="00005BDC" w:rsidRDefault="00005BDC" w:rsidP="00005BDC">
      <w:pPr>
        <w:jc w:val="right"/>
      </w:pPr>
      <w:r>
        <w:t>Продолжение таблицы 4.23.</w:t>
      </w:r>
    </w:p>
    <w:tbl>
      <w:tblPr>
        <w:tblW w:w="9639" w:type="dxa"/>
        <w:tblInd w:w="2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701"/>
        <w:gridCol w:w="2693"/>
        <w:gridCol w:w="5245"/>
      </w:tblGrid>
      <w:tr w:rsidR="00005BDC" w:rsidRPr="00EC135A" w:rsidTr="00BD74B6">
        <w:tc>
          <w:tcPr>
            <w:tcW w:w="1701" w:type="dxa"/>
          </w:tcPr>
          <w:p w:rsidR="00005BDC" w:rsidRPr="00EC135A" w:rsidRDefault="00005BDC" w:rsidP="00BD74B6">
            <w:pPr>
              <w:jc w:val="center"/>
              <w:rPr>
                <w:sz w:val="24"/>
                <w:szCs w:val="24"/>
              </w:rPr>
            </w:pPr>
            <w:r>
              <w:rPr>
                <w:sz w:val="24"/>
                <w:szCs w:val="24"/>
              </w:rPr>
              <w:t>1</w:t>
            </w:r>
          </w:p>
        </w:tc>
        <w:tc>
          <w:tcPr>
            <w:tcW w:w="2693" w:type="dxa"/>
          </w:tcPr>
          <w:p w:rsidR="00005BDC" w:rsidRPr="00EC135A" w:rsidRDefault="00005BDC" w:rsidP="00BD74B6">
            <w:pPr>
              <w:jc w:val="center"/>
              <w:rPr>
                <w:sz w:val="24"/>
                <w:szCs w:val="24"/>
              </w:rPr>
            </w:pPr>
            <w:r>
              <w:rPr>
                <w:sz w:val="24"/>
                <w:szCs w:val="24"/>
              </w:rPr>
              <w:t>2</w:t>
            </w:r>
          </w:p>
        </w:tc>
        <w:tc>
          <w:tcPr>
            <w:tcW w:w="5245" w:type="dxa"/>
          </w:tcPr>
          <w:p w:rsidR="00005BDC" w:rsidRPr="00EC135A" w:rsidRDefault="00005BDC" w:rsidP="00BD74B6">
            <w:pPr>
              <w:jc w:val="center"/>
              <w:rPr>
                <w:sz w:val="24"/>
                <w:szCs w:val="24"/>
              </w:rPr>
            </w:pPr>
            <w:r>
              <w:rPr>
                <w:sz w:val="24"/>
                <w:szCs w:val="24"/>
              </w:rPr>
              <w:t>3</w:t>
            </w:r>
          </w:p>
        </w:tc>
      </w:tr>
      <w:tr w:rsidR="00AC2E84" w:rsidRPr="00EC135A" w:rsidTr="007C7486">
        <w:tc>
          <w:tcPr>
            <w:tcW w:w="1701" w:type="dxa"/>
          </w:tcPr>
          <w:p w:rsidR="00AC2E84" w:rsidRPr="00EC135A" w:rsidRDefault="00AC2E84" w:rsidP="00005BDC">
            <w:pPr>
              <w:spacing w:line="276" w:lineRule="auto"/>
              <w:rPr>
                <w:sz w:val="24"/>
                <w:szCs w:val="24"/>
              </w:rPr>
            </w:pPr>
            <w:r w:rsidRPr="00EC135A">
              <w:rPr>
                <w:sz w:val="24"/>
                <w:szCs w:val="24"/>
              </w:rPr>
              <w:t xml:space="preserve">Типологические районы геохимической миграции постоянно присутствующие в пределах провинций </w:t>
            </w:r>
          </w:p>
          <w:p w:rsidR="00AC2E84" w:rsidRPr="00EC135A" w:rsidRDefault="00AC2E84" w:rsidP="00005BDC">
            <w:pPr>
              <w:spacing w:line="276" w:lineRule="auto"/>
              <w:rPr>
                <w:sz w:val="24"/>
                <w:szCs w:val="24"/>
              </w:rPr>
            </w:pPr>
          </w:p>
        </w:tc>
        <w:tc>
          <w:tcPr>
            <w:tcW w:w="2693" w:type="dxa"/>
          </w:tcPr>
          <w:p w:rsidR="00AC2E84" w:rsidRPr="00EC135A" w:rsidRDefault="00AC2E84" w:rsidP="00005BDC">
            <w:pPr>
              <w:spacing w:line="276" w:lineRule="auto"/>
              <w:rPr>
                <w:sz w:val="24"/>
                <w:szCs w:val="24"/>
              </w:rPr>
            </w:pPr>
            <w:r w:rsidRPr="00EC135A">
              <w:rPr>
                <w:sz w:val="24"/>
                <w:szCs w:val="24"/>
              </w:rPr>
              <w:t xml:space="preserve">4) По преобладающему типу миграции в биогеохимическом цикле (тип БИК, ландшафтно-геохимическая структура территории на уровне семейства, вида и класса миграции с учетом характера землепользования) </w:t>
            </w:r>
          </w:p>
        </w:tc>
        <w:tc>
          <w:tcPr>
            <w:tcW w:w="5245" w:type="dxa"/>
          </w:tcPr>
          <w:p w:rsidR="00AC2E84" w:rsidRPr="00EC135A" w:rsidRDefault="00AC2E84" w:rsidP="00005BDC">
            <w:pPr>
              <w:spacing w:line="276" w:lineRule="auto"/>
              <w:rPr>
                <w:sz w:val="24"/>
                <w:szCs w:val="24"/>
              </w:rPr>
            </w:pPr>
            <w:r w:rsidRPr="00EC135A">
              <w:rPr>
                <w:sz w:val="24"/>
                <w:szCs w:val="24"/>
              </w:rPr>
              <w:t xml:space="preserve">Районы с доминирующим или часто повторяющимся сочетанием условий вертикальной и латеральной миграции радионуклидов в </w:t>
            </w:r>
            <w:r w:rsidR="009B4833">
              <w:rPr>
                <w:sz w:val="24"/>
                <w:szCs w:val="24"/>
              </w:rPr>
              <w:t>почвенно-растительном покрове (п</w:t>
            </w:r>
            <w:r w:rsidRPr="00EC135A">
              <w:rPr>
                <w:sz w:val="24"/>
                <w:szCs w:val="24"/>
              </w:rPr>
              <w:t xml:space="preserve">олесские, моренные супесчаные и песчаные, опольные, пойменные и т. п. характеризующиеся разными классами водной миграции, массопереноса и конфигурацией постоянных, сорбционных, щелочных и других геохимических барьеров. </w:t>
            </w:r>
          </w:p>
        </w:tc>
      </w:tr>
      <w:tr w:rsidR="00AC2E84" w:rsidRPr="00EC135A" w:rsidTr="007C7486">
        <w:tc>
          <w:tcPr>
            <w:tcW w:w="1701" w:type="dxa"/>
          </w:tcPr>
          <w:p w:rsidR="00AC2E84" w:rsidRPr="0060575C" w:rsidRDefault="00AC2E84" w:rsidP="00005BDC">
            <w:pPr>
              <w:spacing w:line="276" w:lineRule="auto"/>
              <w:rPr>
                <w:spacing w:val="-4"/>
                <w:sz w:val="24"/>
                <w:szCs w:val="24"/>
              </w:rPr>
            </w:pPr>
            <w:r w:rsidRPr="0060575C">
              <w:rPr>
                <w:spacing w:val="-4"/>
                <w:sz w:val="24"/>
                <w:szCs w:val="24"/>
              </w:rPr>
              <w:t>Вторичные очаги и мелкие зоны локальной аккумуляции радионуклидов</w:t>
            </w:r>
          </w:p>
        </w:tc>
        <w:tc>
          <w:tcPr>
            <w:tcW w:w="2693" w:type="dxa"/>
          </w:tcPr>
          <w:p w:rsidR="00AC2E84" w:rsidRPr="00EC135A" w:rsidRDefault="00AC2E84" w:rsidP="00005BDC">
            <w:pPr>
              <w:spacing w:line="276" w:lineRule="auto"/>
              <w:rPr>
                <w:sz w:val="24"/>
                <w:szCs w:val="24"/>
              </w:rPr>
            </w:pPr>
            <w:r w:rsidRPr="00EC135A">
              <w:rPr>
                <w:sz w:val="24"/>
                <w:szCs w:val="24"/>
              </w:rPr>
              <w:t>5) По значимости превышения над региональным фоном или поступления РН в локальные пищевые цепи</w:t>
            </w:r>
          </w:p>
        </w:tc>
        <w:tc>
          <w:tcPr>
            <w:tcW w:w="5245" w:type="dxa"/>
          </w:tcPr>
          <w:p w:rsidR="00AC2E84" w:rsidRPr="00EC135A" w:rsidRDefault="00AC2E84" w:rsidP="00005BDC">
            <w:pPr>
              <w:spacing w:line="276" w:lineRule="auto"/>
              <w:rPr>
                <w:sz w:val="24"/>
                <w:szCs w:val="24"/>
              </w:rPr>
            </w:pPr>
            <w:r w:rsidRPr="00EC135A">
              <w:rPr>
                <w:sz w:val="24"/>
                <w:szCs w:val="24"/>
              </w:rPr>
              <w:t>Антропогенные и реже естественные аномалии малого объема, сформировавшиеся в результате</w:t>
            </w:r>
            <w:r w:rsidR="009A61ED">
              <w:rPr>
                <w:sz w:val="24"/>
                <w:szCs w:val="24"/>
              </w:rPr>
              <w:t xml:space="preserve"> </w:t>
            </w:r>
            <w:r w:rsidRPr="00EC135A">
              <w:rPr>
                <w:sz w:val="24"/>
                <w:szCs w:val="24"/>
              </w:rPr>
              <w:t>ветровой и водной аккумуляции, а также лока</w:t>
            </w:r>
            <w:r w:rsidR="009A61ED">
              <w:rPr>
                <w:sz w:val="24"/>
                <w:szCs w:val="24"/>
              </w:rPr>
              <w:t>льного техногенного загрязнения</w:t>
            </w:r>
            <w:r w:rsidRPr="00EC135A">
              <w:rPr>
                <w:sz w:val="24"/>
                <w:szCs w:val="24"/>
              </w:rPr>
              <w:t xml:space="preserve"> </w:t>
            </w:r>
          </w:p>
        </w:tc>
      </w:tr>
    </w:tbl>
    <w:p w:rsidR="0060575C" w:rsidRDefault="0060575C" w:rsidP="0060575C">
      <w:pPr>
        <w:pStyle w:val="3"/>
        <w:jc w:val="left"/>
        <w:rPr>
          <w:lang w:val="ru-RU"/>
        </w:rPr>
      </w:pPr>
      <w:bookmarkStart w:id="101" w:name="_Toc452517078"/>
    </w:p>
    <w:p w:rsidR="00E436A3" w:rsidRPr="00360234" w:rsidRDefault="00C300DF" w:rsidP="00C300DF">
      <w:pPr>
        <w:pStyle w:val="3"/>
        <w:rPr>
          <w:lang w:val="ru-RU"/>
        </w:rPr>
      </w:pPr>
      <w:bookmarkStart w:id="102" w:name="_Toc454567505"/>
      <w:r w:rsidRPr="00360234">
        <w:rPr>
          <w:lang w:val="ru-RU"/>
        </w:rPr>
        <w:t xml:space="preserve">4.4.6 </w:t>
      </w:r>
      <w:r w:rsidR="00FB5044" w:rsidRPr="00360234">
        <w:rPr>
          <w:lang w:val="ru-RU"/>
        </w:rPr>
        <w:t xml:space="preserve">Изучение </w:t>
      </w:r>
      <w:r w:rsidR="00E247E0" w:rsidRPr="00360234">
        <w:rPr>
          <w:lang w:val="ru-RU"/>
        </w:rPr>
        <w:t>радиоактивно</w:t>
      </w:r>
      <w:r w:rsidR="00FB5044" w:rsidRPr="00360234">
        <w:rPr>
          <w:lang w:val="ru-RU"/>
        </w:rPr>
        <w:t>го</w:t>
      </w:r>
      <w:r w:rsidR="00E247E0" w:rsidRPr="00360234">
        <w:rPr>
          <w:lang w:val="ru-RU"/>
        </w:rPr>
        <w:t xml:space="preserve"> загрязнени</w:t>
      </w:r>
      <w:r w:rsidR="00FB5044" w:rsidRPr="00360234">
        <w:rPr>
          <w:lang w:val="ru-RU"/>
        </w:rPr>
        <w:t>я почв и</w:t>
      </w:r>
      <w:r w:rsidR="00E247E0" w:rsidRPr="00360234">
        <w:rPr>
          <w:lang w:val="ru-RU"/>
        </w:rPr>
        <w:t xml:space="preserve"> пищевых продуктов в населенных пунктах</w:t>
      </w:r>
      <w:r w:rsidR="00FB5044" w:rsidRPr="00360234">
        <w:rPr>
          <w:lang w:val="ru-RU"/>
        </w:rPr>
        <w:t xml:space="preserve"> Брянской области</w:t>
      </w:r>
      <w:bookmarkEnd w:id="101"/>
      <w:bookmarkEnd w:id="102"/>
    </w:p>
    <w:p w:rsidR="00FB5044" w:rsidRPr="00FB5044" w:rsidRDefault="00FB5044" w:rsidP="00FB5044">
      <w:pPr>
        <w:jc w:val="center"/>
        <w:rPr>
          <w:lang w:eastAsia="en-US"/>
        </w:rPr>
      </w:pPr>
    </w:p>
    <w:p w:rsidR="00E247E0" w:rsidRPr="00EC135A" w:rsidRDefault="00E247E0" w:rsidP="0083092F">
      <w:pPr>
        <w:spacing w:line="360" w:lineRule="auto"/>
        <w:ind w:firstLine="709"/>
        <w:jc w:val="both"/>
        <w:rPr>
          <w:sz w:val="24"/>
          <w:szCs w:val="24"/>
        </w:rPr>
      </w:pPr>
      <w:r w:rsidRPr="00EC135A">
        <w:rPr>
          <w:sz w:val="24"/>
          <w:szCs w:val="24"/>
        </w:rPr>
        <w:t>Для большинства сельских поселений Российской Федерации пострадавших в результате аварии на ЧАЭС, характерна сильная расчлененность рельефа в результате чего, в таких НП наблюдается значительная ландшафтная неоднородность расположения садов, огородов, пастбищных и сенокосных угодий, что закономерно сказывается на условиях миграции РН и, соответственно, загрязненности местной сельхозпродукции, чем в свою очередь опре</w:t>
      </w:r>
      <w:r w:rsidR="009B4833">
        <w:rPr>
          <w:sz w:val="24"/>
          <w:szCs w:val="24"/>
        </w:rPr>
        <w:t xml:space="preserve">деляется и уровень поступления </w:t>
      </w:r>
      <w:r w:rsidRPr="00EC135A">
        <w:rPr>
          <w:sz w:val="24"/>
          <w:szCs w:val="24"/>
        </w:rPr>
        <w:t>Р</w:t>
      </w:r>
      <w:r w:rsidR="009B4833">
        <w:rPr>
          <w:sz w:val="24"/>
          <w:szCs w:val="24"/>
        </w:rPr>
        <w:t>Н</w:t>
      </w:r>
      <w:r w:rsidRPr="00EC135A">
        <w:rPr>
          <w:sz w:val="24"/>
          <w:szCs w:val="24"/>
        </w:rPr>
        <w:t xml:space="preserve"> в рацион местных жителей</w:t>
      </w:r>
      <w:r w:rsidR="009B4833">
        <w:rPr>
          <w:sz w:val="24"/>
          <w:szCs w:val="24"/>
        </w:rPr>
        <w:t xml:space="preserve"> </w:t>
      </w:r>
      <w:r w:rsidR="001A1FB7" w:rsidRPr="001A1FB7">
        <w:rPr>
          <w:sz w:val="24"/>
          <w:szCs w:val="24"/>
        </w:rPr>
        <w:t>[</w:t>
      </w:r>
      <w:r w:rsidR="001A1FB7">
        <w:rPr>
          <w:sz w:val="24"/>
          <w:szCs w:val="24"/>
        </w:rPr>
        <w:t>Рассел, 1971]</w:t>
      </w:r>
      <w:r w:rsidRPr="00EC135A">
        <w:rPr>
          <w:sz w:val="24"/>
          <w:szCs w:val="24"/>
        </w:rPr>
        <w:t xml:space="preserve">. </w:t>
      </w:r>
    </w:p>
    <w:p w:rsidR="00E247E0" w:rsidRPr="00EC135A" w:rsidRDefault="00E247E0" w:rsidP="0083092F">
      <w:pPr>
        <w:spacing w:line="360" w:lineRule="auto"/>
        <w:ind w:firstLine="709"/>
        <w:jc w:val="both"/>
        <w:rPr>
          <w:sz w:val="24"/>
          <w:szCs w:val="24"/>
        </w:rPr>
      </w:pPr>
      <w:r w:rsidRPr="00EC135A">
        <w:rPr>
          <w:sz w:val="24"/>
          <w:szCs w:val="24"/>
        </w:rPr>
        <w:t>В качестве модельного объекта исследования РНЭЦ Госкомчернобыля было выбрано село Новые Бобовичи, расположенное на правом берегу р. Ипуть, в типичных для западной части Брянской области условиях моренно-водноледникового рельефа, хозяйства которого находились в разных ландшафтных и почвенно-геохимических условиях.</w:t>
      </w:r>
    </w:p>
    <w:p w:rsidR="00E247E0" w:rsidRPr="00EC135A" w:rsidRDefault="00E247E0" w:rsidP="0083092F">
      <w:pPr>
        <w:spacing w:line="360" w:lineRule="auto"/>
        <w:ind w:firstLine="709"/>
        <w:jc w:val="both"/>
        <w:rPr>
          <w:sz w:val="24"/>
          <w:szCs w:val="24"/>
        </w:rPr>
      </w:pPr>
      <w:r w:rsidRPr="00EC135A">
        <w:rPr>
          <w:sz w:val="24"/>
          <w:szCs w:val="24"/>
        </w:rPr>
        <w:t xml:space="preserve">Плотность загрязнения </w:t>
      </w:r>
      <w:r w:rsidRPr="00EC135A">
        <w:rPr>
          <w:sz w:val="24"/>
          <w:szCs w:val="24"/>
          <w:vertAlign w:val="superscript"/>
        </w:rPr>
        <w:t>137</w:t>
      </w:r>
      <w:r w:rsidRPr="00EC135A">
        <w:rPr>
          <w:sz w:val="24"/>
          <w:szCs w:val="24"/>
        </w:rPr>
        <w:t>Cs этого населенного пункта по состоянию на 1992 г. составляла 27.8 Ки/км</w:t>
      </w:r>
      <w:r w:rsidRPr="00EC135A">
        <w:rPr>
          <w:sz w:val="24"/>
          <w:szCs w:val="24"/>
          <w:vertAlign w:val="superscript"/>
        </w:rPr>
        <w:t>2</w:t>
      </w:r>
      <w:r w:rsidRPr="00EC135A">
        <w:rPr>
          <w:sz w:val="24"/>
          <w:szCs w:val="24"/>
        </w:rPr>
        <w:t xml:space="preserve"> (1029 кБк/м</w:t>
      </w:r>
      <w:r w:rsidRPr="00EC135A">
        <w:rPr>
          <w:sz w:val="24"/>
          <w:szCs w:val="24"/>
          <w:vertAlign w:val="superscript"/>
        </w:rPr>
        <w:t>2</w:t>
      </w:r>
      <w:r w:rsidRPr="00EC135A">
        <w:rPr>
          <w:sz w:val="24"/>
          <w:szCs w:val="24"/>
        </w:rPr>
        <w:t xml:space="preserve">). Личные хозяйства поселка расположены на разных высотных уровнях надпойменных террас р. Ипуть, имеющих перепад, высот до 10 м, причем часть обследованных огородов была расположена непосредственно на пойме, что еще больше увеличило разнообразие, </w:t>
      </w:r>
      <w:r w:rsidR="00850737">
        <w:rPr>
          <w:sz w:val="24"/>
          <w:szCs w:val="24"/>
        </w:rPr>
        <w:t>наблюдаемое в почвенном покрове (рис. 4.56).</w:t>
      </w:r>
    </w:p>
    <w:p w:rsidR="00E247E0" w:rsidRPr="00EC135A" w:rsidRDefault="00C81C3C" w:rsidP="006509E7">
      <w:pPr>
        <w:spacing w:line="360" w:lineRule="auto"/>
        <w:jc w:val="center"/>
        <w:rPr>
          <w:sz w:val="24"/>
          <w:szCs w:val="24"/>
        </w:rPr>
      </w:pPr>
      <w:r>
        <w:rPr>
          <w:noProof/>
          <w:sz w:val="24"/>
          <w:szCs w:val="24"/>
        </w:rPr>
        <w:drawing>
          <wp:inline distT="0" distB="0" distL="0" distR="0" wp14:anchorId="2E17F2DE" wp14:editId="67CCF11C">
            <wp:extent cx="2982595" cy="2710815"/>
            <wp:effectExtent l="19050" t="0" r="8255" b="0"/>
            <wp:docPr id="140" name="Рисунок 35" descr="Novye_Bob_topo038.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5" descr="Novye_Bob_topo038.tif"/>
                    <pic:cNvPicPr>
                      <a:picLocks noChangeAspect="1" noChangeArrowheads="1"/>
                    </pic:cNvPicPr>
                  </pic:nvPicPr>
                  <pic:blipFill>
                    <a:blip r:embed="rId147" cstate="print"/>
                    <a:srcRect/>
                    <a:stretch>
                      <a:fillRect/>
                    </a:stretch>
                  </pic:blipFill>
                  <pic:spPr bwMode="auto">
                    <a:xfrm>
                      <a:off x="0" y="0"/>
                      <a:ext cx="2982595" cy="2710815"/>
                    </a:xfrm>
                    <a:prstGeom prst="rect">
                      <a:avLst/>
                    </a:prstGeom>
                    <a:noFill/>
                    <a:ln w="9525">
                      <a:noFill/>
                      <a:miter lim="800000"/>
                      <a:headEnd/>
                      <a:tailEnd/>
                    </a:ln>
                  </pic:spPr>
                </pic:pic>
              </a:graphicData>
            </a:graphic>
          </wp:inline>
        </w:drawing>
      </w:r>
    </w:p>
    <w:p w:rsidR="00E247E0" w:rsidRPr="00DF3970" w:rsidRDefault="006509E7" w:rsidP="006509E7">
      <w:pPr>
        <w:spacing w:line="360" w:lineRule="auto"/>
        <w:jc w:val="center"/>
      </w:pPr>
      <w:r>
        <w:rPr>
          <w:sz w:val="24"/>
          <w:szCs w:val="24"/>
        </w:rPr>
        <w:t xml:space="preserve">Рисунок 4.56. </w:t>
      </w:r>
      <w:r w:rsidR="00E247E0" w:rsidRPr="006509E7">
        <w:rPr>
          <w:sz w:val="24"/>
          <w:szCs w:val="24"/>
        </w:rPr>
        <w:t>Схема обследования подворий и ЛПХ на территории НП Новые Бобовичи,  Новозыб</w:t>
      </w:r>
      <w:r w:rsidR="009A61ED">
        <w:rPr>
          <w:sz w:val="24"/>
          <w:szCs w:val="24"/>
        </w:rPr>
        <w:t>к</w:t>
      </w:r>
      <w:r w:rsidR="00DF3970">
        <w:rPr>
          <w:sz w:val="24"/>
          <w:szCs w:val="24"/>
        </w:rPr>
        <w:t xml:space="preserve">овского р-на, Брянской области </w:t>
      </w:r>
      <w:r w:rsidR="00DF3970" w:rsidRPr="00DF3970">
        <w:rPr>
          <w:sz w:val="24"/>
          <w:szCs w:val="24"/>
        </w:rPr>
        <w:t>[</w:t>
      </w:r>
      <w:r w:rsidR="009A61ED">
        <w:rPr>
          <w:sz w:val="24"/>
          <w:szCs w:val="24"/>
          <w:lang w:val="en-US"/>
        </w:rPr>
        <w:t>Korobova</w:t>
      </w:r>
      <w:r w:rsidR="00DF3970" w:rsidRPr="00DF3970">
        <w:rPr>
          <w:sz w:val="24"/>
          <w:szCs w:val="24"/>
        </w:rPr>
        <w:t xml:space="preserve"> </w:t>
      </w:r>
      <w:r w:rsidR="00DF3970">
        <w:rPr>
          <w:sz w:val="24"/>
          <w:szCs w:val="24"/>
          <w:lang w:val="en-US"/>
        </w:rPr>
        <w:t>E</w:t>
      </w:r>
      <w:r w:rsidR="00DF3970">
        <w:rPr>
          <w:sz w:val="24"/>
          <w:szCs w:val="24"/>
        </w:rPr>
        <w:t>.</w:t>
      </w:r>
      <w:r w:rsidR="009A61ED" w:rsidRPr="009A61ED">
        <w:rPr>
          <w:sz w:val="24"/>
          <w:szCs w:val="24"/>
        </w:rPr>
        <w:t xml:space="preserve">, </w:t>
      </w:r>
      <w:r w:rsidR="009A61ED">
        <w:rPr>
          <w:sz w:val="24"/>
          <w:szCs w:val="24"/>
          <w:lang w:val="en-US"/>
        </w:rPr>
        <w:t>Ermakov</w:t>
      </w:r>
      <w:r w:rsidR="00DF3970" w:rsidRPr="00DF3970">
        <w:rPr>
          <w:sz w:val="24"/>
          <w:szCs w:val="24"/>
        </w:rPr>
        <w:t xml:space="preserve"> </w:t>
      </w:r>
      <w:r w:rsidR="00DF3970">
        <w:rPr>
          <w:sz w:val="24"/>
          <w:szCs w:val="24"/>
          <w:lang w:val="en-US"/>
        </w:rPr>
        <w:t>A</w:t>
      </w:r>
      <w:r w:rsidR="00DF3970" w:rsidRPr="009A61ED">
        <w:rPr>
          <w:sz w:val="24"/>
          <w:szCs w:val="24"/>
        </w:rPr>
        <w:t>.</w:t>
      </w:r>
      <w:r w:rsidR="009A61ED" w:rsidRPr="009A61ED">
        <w:rPr>
          <w:sz w:val="24"/>
          <w:szCs w:val="24"/>
        </w:rPr>
        <w:t xml:space="preserve">, </w:t>
      </w:r>
      <w:r w:rsidR="009A61ED">
        <w:rPr>
          <w:sz w:val="24"/>
          <w:szCs w:val="24"/>
          <w:lang w:val="en-US"/>
        </w:rPr>
        <w:t>Linnik</w:t>
      </w:r>
      <w:r w:rsidR="00DF3970" w:rsidRPr="00DF3970">
        <w:rPr>
          <w:sz w:val="24"/>
          <w:szCs w:val="24"/>
        </w:rPr>
        <w:t xml:space="preserve"> </w:t>
      </w:r>
      <w:r w:rsidR="00DF3970">
        <w:rPr>
          <w:sz w:val="24"/>
          <w:szCs w:val="24"/>
          <w:lang w:val="en-US"/>
        </w:rPr>
        <w:t>V</w:t>
      </w:r>
      <w:r w:rsidR="00DF3970" w:rsidRPr="009A61ED">
        <w:rPr>
          <w:sz w:val="24"/>
          <w:szCs w:val="24"/>
        </w:rPr>
        <w:t>.</w:t>
      </w:r>
      <w:r w:rsidR="009A61ED" w:rsidRPr="009A61ED">
        <w:rPr>
          <w:sz w:val="24"/>
          <w:szCs w:val="24"/>
        </w:rPr>
        <w:t xml:space="preserve">, </w:t>
      </w:r>
      <w:r w:rsidR="009A61ED">
        <w:rPr>
          <w:sz w:val="24"/>
          <w:szCs w:val="24"/>
        </w:rPr>
        <w:t>199</w:t>
      </w:r>
      <w:r w:rsidR="00DF3970">
        <w:rPr>
          <w:sz w:val="24"/>
          <w:szCs w:val="24"/>
        </w:rPr>
        <w:t>8</w:t>
      </w:r>
      <w:r w:rsidR="00DF3970" w:rsidRPr="00DF3970">
        <w:rPr>
          <w:sz w:val="24"/>
          <w:szCs w:val="24"/>
        </w:rPr>
        <w:t>]</w:t>
      </w:r>
    </w:p>
    <w:p w:rsidR="00007512" w:rsidRDefault="00007512" w:rsidP="0083092F">
      <w:pPr>
        <w:spacing w:line="360" w:lineRule="auto"/>
        <w:ind w:firstLine="709"/>
        <w:jc w:val="both"/>
        <w:rPr>
          <w:sz w:val="24"/>
          <w:szCs w:val="24"/>
        </w:rPr>
      </w:pPr>
    </w:p>
    <w:p w:rsidR="00E247E0" w:rsidRPr="00EC135A" w:rsidRDefault="00E247E0" w:rsidP="0083092F">
      <w:pPr>
        <w:spacing w:line="360" w:lineRule="auto"/>
        <w:ind w:firstLine="709"/>
        <w:jc w:val="both"/>
        <w:rPr>
          <w:sz w:val="24"/>
          <w:szCs w:val="24"/>
        </w:rPr>
      </w:pPr>
      <w:r w:rsidRPr="00EC135A">
        <w:rPr>
          <w:sz w:val="24"/>
          <w:szCs w:val="24"/>
        </w:rPr>
        <w:t xml:space="preserve">Среди индивидуальных хозяйств обследовались преимущественно те, которые находились в разных ландшафтных условиях и те, в которых в питании активно использовались картофель и молоко местного производства (как основные дозоформирующие продукты), поскольку выпас молочного скота проводился на пойменных лугах вблизи поселка. </w:t>
      </w:r>
    </w:p>
    <w:p w:rsidR="00E247E0" w:rsidRPr="00EC135A" w:rsidRDefault="00E247E0" w:rsidP="0083092F">
      <w:pPr>
        <w:spacing w:line="360" w:lineRule="auto"/>
        <w:ind w:firstLine="709"/>
        <w:jc w:val="both"/>
        <w:rPr>
          <w:sz w:val="24"/>
          <w:szCs w:val="24"/>
        </w:rPr>
      </w:pPr>
      <w:r w:rsidRPr="00EC135A">
        <w:rPr>
          <w:sz w:val="24"/>
          <w:szCs w:val="24"/>
        </w:rPr>
        <w:t>Использованная схема ландшафтно-радиоэкологического мониторинга включала в себя: 1) дозиметрическое обследование подворий, в том числе жилых помещений, дворов и огородов; 2) полевое определение плотности загрязнения почв с пробоотбором и последующим измерением содержания и подвижности радионуклидов; 3) определение содержания радионуклидов в пастбищной растительности, а также картофеле и молоке, произведенных в изученных хозяйствах.</w:t>
      </w:r>
    </w:p>
    <w:p w:rsidR="00E247E0" w:rsidRPr="00EC135A" w:rsidRDefault="00E247E0" w:rsidP="0083092F">
      <w:pPr>
        <w:spacing w:line="360" w:lineRule="auto"/>
        <w:ind w:firstLine="709"/>
        <w:jc w:val="both"/>
        <w:rPr>
          <w:sz w:val="24"/>
          <w:szCs w:val="24"/>
        </w:rPr>
      </w:pPr>
      <w:r w:rsidRPr="00EC135A">
        <w:rPr>
          <w:sz w:val="24"/>
          <w:szCs w:val="24"/>
        </w:rPr>
        <w:t>Отбор пахотных почв производился тростьевым буром на глубину 20 см. После полевой радиометрии на каждом выровненном участке площадью в среднем 20х30м брался смешанный образец из 10 индивидуальных проб, размещенных равномерно. Пойменные почвы отбирались стандартными стальными кольцами диаметром 145 мм по конверту (один смешанный образец из пяти на участке 10х10 м) до глубины 10 см. Объем пробы почв составлял не менее 1000 см</w:t>
      </w:r>
      <w:r w:rsidRPr="00EC135A">
        <w:rPr>
          <w:sz w:val="24"/>
          <w:szCs w:val="24"/>
          <w:vertAlign w:val="superscript"/>
        </w:rPr>
        <w:t>3</w:t>
      </w:r>
      <w:r w:rsidRPr="00EC135A">
        <w:rPr>
          <w:sz w:val="24"/>
          <w:szCs w:val="24"/>
        </w:rPr>
        <w:t>. В камеральных условиях пробы почв и растительности высушивались при 105</w:t>
      </w:r>
      <w:r w:rsidRPr="00EC135A">
        <w:rPr>
          <w:sz w:val="24"/>
          <w:szCs w:val="24"/>
          <w:vertAlign w:val="superscript"/>
        </w:rPr>
        <w:t>о</w:t>
      </w:r>
      <w:r w:rsidRPr="00EC135A">
        <w:rPr>
          <w:sz w:val="24"/>
          <w:szCs w:val="24"/>
        </w:rPr>
        <w:t>С и 60</w:t>
      </w:r>
      <w:r w:rsidRPr="00EC135A">
        <w:rPr>
          <w:sz w:val="24"/>
          <w:szCs w:val="24"/>
          <w:vertAlign w:val="superscript"/>
        </w:rPr>
        <w:t>о</w:t>
      </w:r>
      <w:r w:rsidRPr="00EC135A">
        <w:rPr>
          <w:sz w:val="24"/>
          <w:szCs w:val="24"/>
        </w:rPr>
        <w:t>С, соответственно, и гомогенизировались в мельнице МРП-1. Активность гамма-излучающих радионуклидов в пробах измеряли гамма-спектрометрами AccuSpec фирмы Canberra Industries (США) с полупроводниковым детектором из сверхчистого германия (модель GC3019-7915.30S). Суммарная погрешность измерений составляла до 5-10 %. Содержание стронция-90 определяли радиохимически после выделения на хроматографических колонках, заполненных синтетическим сорбентом с группами “краун”-эфиров. Химический выход стронция определяли весовым методом по введенному ранее стабильному носителю. Общий химический выход стронция составлял 60-75%. Подвижность радионуклидов в почвах выявляли методом последовательных селективных экстракций по возрастающей “жесткости” (</w:t>
      </w:r>
      <w:r w:rsidRPr="00EC135A">
        <w:rPr>
          <w:sz w:val="24"/>
          <w:szCs w:val="24"/>
          <w:lang w:val="en-US"/>
        </w:rPr>
        <w:t>H</w:t>
      </w:r>
      <w:r w:rsidRPr="00EC135A">
        <w:rPr>
          <w:sz w:val="24"/>
          <w:szCs w:val="24"/>
          <w:vertAlign w:val="subscript"/>
        </w:rPr>
        <w:t>2</w:t>
      </w:r>
      <w:r w:rsidRPr="00EC135A">
        <w:rPr>
          <w:sz w:val="24"/>
          <w:szCs w:val="24"/>
          <w:lang w:val="en-US"/>
        </w:rPr>
        <w:t>O</w:t>
      </w:r>
      <w:r w:rsidRPr="00EC135A">
        <w:rPr>
          <w:sz w:val="24"/>
          <w:szCs w:val="24"/>
        </w:rPr>
        <w:t>, 1М CH</w:t>
      </w:r>
      <w:r w:rsidRPr="00EC135A">
        <w:rPr>
          <w:sz w:val="24"/>
          <w:szCs w:val="24"/>
          <w:vertAlign w:val="subscript"/>
        </w:rPr>
        <w:t>3</w:t>
      </w:r>
      <w:r w:rsidRPr="00EC135A">
        <w:rPr>
          <w:sz w:val="24"/>
          <w:szCs w:val="24"/>
        </w:rPr>
        <w:t>COONH</w:t>
      </w:r>
      <w:r w:rsidRPr="00EC135A">
        <w:rPr>
          <w:sz w:val="24"/>
          <w:szCs w:val="24"/>
          <w:vertAlign w:val="subscript"/>
        </w:rPr>
        <w:t>4</w:t>
      </w:r>
      <w:r w:rsidRPr="00EC135A">
        <w:rPr>
          <w:sz w:val="24"/>
          <w:szCs w:val="24"/>
        </w:rPr>
        <w:t>, 1М HСl, 7,5М HNO</w:t>
      </w:r>
      <w:r w:rsidRPr="00EC135A">
        <w:rPr>
          <w:sz w:val="24"/>
          <w:szCs w:val="24"/>
          <w:vertAlign w:val="subscript"/>
        </w:rPr>
        <w:t>3</w:t>
      </w:r>
      <w:r w:rsidRPr="00EC135A">
        <w:rPr>
          <w:sz w:val="24"/>
          <w:szCs w:val="24"/>
        </w:rPr>
        <w:t xml:space="preserve">). </w:t>
      </w:r>
    </w:p>
    <w:p w:rsidR="00E247E0" w:rsidRPr="00EC135A" w:rsidRDefault="00E247E0" w:rsidP="0083092F">
      <w:pPr>
        <w:spacing w:line="360" w:lineRule="auto"/>
        <w:ind w:firstLine="709"/>
        <w:jc w:val="both"/>
        <w:rPr>
          <w:sz w:val="24"/>
          <w:szCs w:val="24"/>
        </w:rPr>
      </w:pPr>
      <w:r w:rsidRPr="00EC135A">
        <w:rPr>
          <w:sz w:val="24"/>
          <w:szCs w:val="24"/>
        </w:rPr>
        <w:t xml:space="preserve">Дозиметрическое обследование подворий проводили в соответствии с “Методическими рекомендациями по оценке радиационной обстановки в населенных пунктах” (утверждена А.И. Кондрусевым и Ю.С. Цатуровым 30.07.1990 г.) Мощность дозы измерялась переносным радиометром-дозиметром МКС-01З-01, а плотность загрязнения </w:t>
      </w:r>
      <w:r w:rsidR="00A126B9">
        <w:rPr>
          <w:sz w:val="24"/>
          <w:szCs w:val="24"/>
        </w:rPr>
        <w:t xml:space="preserve">- </w:t>
      </w:r>
      <w:r w:rsidRPr="00EC135A">
        <w:rPr>
          <w:sz w:val="24"/>
          <w:szCs w:val="24"/>
        </w:rPr>
        <w:t xml:space="preserve">полевым гамма-спектрометром «КОРАД». Измерения проводили на высоте 1 м над поверхностью в пятикратной повторности с последующим усреднением. В каждом из 14 выбранных подворий обследовали жилые помещения, дворы и огороды. </w:t>
      </w:r>
    </w:p>
    <w:p w:rsidR="00E247E0" w:rsidRDefault="00E247E0" w:rsidP="0083092F">
      <w:pPr>
        <w:spacing w:line="360" w:lineRule="auto"/>
        <w:ind w:firstLine="680"/>
        <w:jc w:val="both"/>
        <w:rPr>
          <w:sz w:val="24"/>
          <w:szCs w:val="24"/>
        </w:rPr>
      </w:pPr>
      <w:r w:rsidRPr="00EC135A">
        <w:rPr>
          <w:sz w:val="24"/>
          <w:szCs w:val="24"/>
        </w:rPr>
        <w:t xml:space="preserve">Содержание и формы нахождения радионуклидов в почвах хозяйств, расположенных на разных высотных уровнях. Анализ проб почв, отобранных непосредственно в хозяйствах, подтвердил </w:t>
      </w:r>
      <w:r w:rsidR="006322B1">
        <w:rPr>
          <w:sz w:val="24"/>
          <w:szCs w:val="24"/>
        </w:rPr>
        <w:t xml:space="preserve">существенное варьирование плотности загрязнения отдельных подворий </w:t>
      </w:r>
      <w:r w:rsidR="006322B1" w:rsidRPr="00EC135A">
        <w:rPr>
          <w:sz w:val="24"/>
          <w:szCs w:val="24"/>
        </w:rPr>
        <w:t>(</w:t>
      </w:r>
      <w:r w:rsidR="006322B1">
        <w:rPr>
          <w:sz w:val="24"/>
          <w:szCs w:val="24"/>
        </w:rPr>
        <w:t>таблица 4.24</w:t>
      </w:r>
      <w:r w:rsidR="006322B1" w:rsidRPr="00EC135A">
        <w:rPr>
          <w:sz w:val="24"/>
          <w:szCs w:val="24"/>
        </w:rPr>
        <w:t>)</w:t>
      </w:r>
      <w:r w:rsidR="006322B1">
        <w:rPr>
          <w:sz w:val="24"/>
          <w:szCs w:val="24"/>
        </w:rPr>
        <w:t xml:space="preserve"> и </w:t>
      </w:r>
      <w:r w:rsidRPr="00EC135A">
        <w:rPr>
          <w:sz w:val="24"/>
          <w:szCs w:val="24"/>
        </w:rPr>
        <w:t xml:space="preserve">наличие специфической пространственной дифференциации в загрязнении почвенного покрова. </w:t>
      </w:r>
    </w:p>
    <w:p w:rsidR="00E247E0" w:rsidRPr="006C4B74" w:rsidRDefault="00E247E0" w:rsidP="0083092F">
      <w:pPr>
        <w:spacing w:line="360" w:lineRule="auto"/>
        <w:jc w:val="center"/>
        <w:rPr>
          <w:sz w:val="24"/>
          <w:szCs w:val="24"/>
        </w:rPr>
      </w:pPr>
      <w:r w:rsidRPr="006C4B74">
        <w:rPr>
          <w:sz w:val="24"/>
          <w:szCs w:val="24"/>
        </w:rPr>
        <w:t>Таблица</w:t>
      </w:r>
      <w:r w:rsidR="00FE5EA0">
        <w:rPr>
          <w:sz w:val="24"/>
          <w:szCs w:val="24"/>
        </w:rPr>
        <w:t xml:space="preserve"> 4.24</w:t>
      </w:r>
      <w:r w:rsidR="006C4B74" w:rsidRPr="006C4B74">
        <w:rPr>
          <w:sz w:val="24"/>
          <w:szCs w:val="24"/>
        </w:rPr>
        <w:t xml:space="preserve">. </w:t>
      </w:r>
      <w:r w:rsidRPr="006C4B74">
        <w:rPr>
          <w:sz w:val="24"/>
          <w:szCs w:val="24"/>
        </w:rPr>
        <w:t xml:space="preserve">Плотность загрязнения пахотных горизонтов почв в </w:t>
      </w:r>
      <w:r w:rsidR="006322B1">
        <w:rPr>
          <w:sz w:val="24"/>
          <w:szCs w:val="24"/>
        </w:rPr>
        <w:t>обследованных</w:t>
      </w:r>
      <w:r w:rsidRPr="006C4B74">
        <w:rPr>
          <w:sz w:val="24"/>
          <w:szCs w:val="24"/>
        </w:rPr>
        <w:t xml:space="preserve"> хозяйствах</w:t>
      </w:r>
    </w:p>
    <w:tbl>
      <w:tblPr>
        <w:tblW w:w="7420" w:type="dxa"/>
        <w:jc w:val="center"/>
        <w:tblLook w:val="04A0" w:firstRow="1" w:lastRow="0" w:firstColumn="1" w:lastColumn="0" w:noHBand="0" w:noVBand="1"/>
      </w:tblPr>
      <w:tblGrid>
        <w:gridCol w:w="1562"/>
        <w:gridCol w:w="1197"/>
        <w:gridCol w:w="968"/>
        <w:gridCol w:w="977"/>
        <w:gridCol w:w="1018"/>
        <w:gridCol w:w="1396"/>
        <w:gridCol w:w="1177"/>
      </w:tblGrid>
      <w:tr w:rsidR="006322B1" w:rsidRPr="006322B1" w:rsidTr="006322B1">
        <w:trPr>
          <w:trHeight w:val="636"/>
          <w:jc w:val="center"/>
        </w:trPr>
        <w:tc>
          <w:tcPr>
            <w:tcW w:w="1264" w:type="dxa"/>
            <w:vMerge w:val="restart"/>
            <w:tcBorders>
              <w:top w:val="single" w:sz="4" w:space="0" w:color="auto"/>
              <w:left w:val="single" w:sz="4" w:space="0" w:color="auto"/>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Радионуклид</w:t>
            </w:r>
          </w:p>
        </w:tc>
        <w:tc>
          <w:tcPr>
            <w:tcW w:w="1042" w:type="dxa"/>
            <w:vMerge w:val="restart"/>
            <w:tcBorders>
              <w:top w:val="single" w:sz="4" w:space="0" w:color="auto"/>
              <w:left w:val="single" w:sz="4" w:space="0" w:color="auto"/>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Число подворий</w:t>
            </w:r>
          </w:p>
        </w:tc>
        <w:tc>
          <w:tcPr>
            <w:tcW w:w="4075" w:type="dxa"/>
            <w:gridSpan w:val="4"/>
            <w:tcBorders>
              <w:top w:val="single" w:sz="4" w:space="0" w:color="auto"/>
              <w:left w:val="nil"/>
              <w:bottom w:val="single" w:sz="4" w:space="0" w:color="auto"/>
              <w:right w:val="single" w:sz="4" w:space="0" w:color="000000"/>
            </w:tcBorders>
            <w:shd w:val="clear" w:color="auto" w:fill="auto"/>
            <w:hideMark/>
          </w:tcPr>
          <w:p w:rsidR="006322B1" w:rsidRPr="006322B1" w:rsidRDefault="006322B1" w:rsidP="006322B1">
            <w:pPr>
              <w:widowControl/>
              <w:autoSpaceDE/>
              <w:autoSpaceDN/>
              <w:adjustRightInd/>
              <w:jc w:val="center"/>
              <w:rPr>
                <w:color w:val="000000"/>
                <w:sz w:val="24"/>
                <w:szCs w:val="24"/>
              </w:rPr>
            </w:pPr>
            <w:r w:rsidRPr="006322B1">
              <w:rPr>
                <w:color w:val="000000"/>
                <w:sz w:val="24"/>
                <w:szCs w:val="24"/>
              </w:rPr>
              <w:t>Плотность загрязнения (кБк/м2)</w:t>
            </w:r>
          </w:p>
        </w:tc>
        <w:tc>
          <w:tcPr>
            <w:tcW w:w="1039" w:type="dxa"/>
            <w:vMerge w:val="restart"/>
            <w:tcBorders>
              <w:top w:val="single" w:sz="4" w:space="0" w:color="auto"/>
              <w:left w:val="single" w:sz="4" w:space="0" w:color="auto"/>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Коэф. вариации (%)</w:t>
            </w:r>
          </w:p>
        </w:tc>
      </w:tr>
      <w:tr w:rsidR="006322B1" w:rsidRPr="006322B1" w:rsidTr="006322B1">
        <w:trPr>
          <w:trHeight w:val="840"/>
          <w:jc w:val="center"/>
        </w:trPr>
        <w:tc>
          <w:tcPr>
            <w:tcW w:w="1264" w:type="dxa"/>
            <w:vMerge/>
            <w:tcBorders>
              <w:top w:val="single" w:sz="4" w:space="0" w:color="auto"/>
              <w:left w:val="single" w:sz="4" w:space="0" w:color="auto"/>
              <w:bottom w:val="single" w:sz="4" w:space="0" w:color="auto"/>
              <w:right w:val="single" w:sz="4" w:space="0" w:color="auto"/>
            </w:tcBorders>
            <w:vAlign w:val="center"/>
            <w:hideMark/>
          </w:tcPr>
          <w:p w:rsidR="006322B1" w:rsidRPr="006322B1" w:rsidRDefault="006322B1" w:rsidP="006322B1">
            <w:pPr>
              <w:widowControl/>
              <w:autoSpaceDE/>
              <w:autoSpaceDN/>
              <w:adjustRightInd/>
              <w:rPr>
                <w:color w:val="000000"/>
                <w:sz w:val="24"/>
                <w:szCs w:val="24"/>
              </w:rPr>
            </w:pPr>
          </w:p>
        </w:tc>
        <w:tc>
          <w:tcPr>
            <w:tcW w:w="1042" w:type="dxa"/>
            <w:vMerge/>
            <w:tcBorders>
              <w:top w:val="single" w:sz="4" w:space="0" w:color="auto"/>
              <w:left w:val="single" w:sz="4" w:space="0" w:color="auto"/>
              <w:bottom w:val="single" w:sz="4" w:space="0" w:color="auto"/>
              <w:right w:val="single" w:sz="4" w:space="0" w:color="auto"/>
            </w:tcBorders>
            <w:vAlign w:val="center"/>
            <w:hideMark/>
          </w:tcPr>
          <w:p w:rsidR="006322B1" w:rsidRPr="006322B1" w:rsidRDefault="006322B1" w:rsidP="006322B1">
            <w:pPr>
              <w:widowControl/>
              <w:autoSpaceDE/>
              <w:autoSpaceDN/>
              <w:adjustRightInd/>
              <w:rPr>
                <w:color w:val="000000"/>
                <w:sz w:val="24"/>
                <w:szCs w:val="24"/>
              </w:rPr>
            </w:pPr>
          </w:p>
        </w:tc>
        <w:tc>
          <w:tcPr>
            <w:tcW w:w="968" w:type="dxa"/>
            <w:tcBorders>
              <w:top w:val="nil"/>
              <w:left w:val="nil"/>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мин</w:t>
            </w:r>
          </w:p>
        </w:tc>
        <w:tc>
          <w:tcPr>
            <w:tcW w:w="977" w:type="dxa"/>
            <w:tcBorders>
              <w:top w:val="nil"/>
              <w:left w:val="nil"/>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макс</w:t>
            </w:r>
          </w:p>
        </w:tc>
        <w:tc>
          <w:tcPr>
            <w:tcW w:w="1018" w:type="dxa"/>
            <w:tcBorders>
              <w:top w:val="nil"/>
              <w:left w:val="nil"/>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среднее</w:t>
            </w:r>
          </w:p>
        </w:tc>
        <w:tc>
          <w:tcPr>
            <w:tcW w:w="1112" w:type="dxa"/>
            <w:tcBorders>
              <w:top w:val="nil"/>
              <w:left w:val="nil"/>
              <w:bottom w:val="single" w:sz="4" w:space="0" w:color="auto"/>
              <w:right w:val="single" w:sz="4" w:space="0" w:color="auto"/>
            </w:tcBorders>
            <w:shd w:val="clear" w:color="auto" w:fill="auto"/>
            <w:hideMark/>
          </w:tcPr>
          <w:p w:rsidR="006322B1" w:rsidRPr="006322B1" w:rsidRDefault="006322B1" w:rsidP="006322B1">
            <w:pPr>
              <w:widowControl/>
              <w:autoSpaceDE/>
              <w:autoSpaceDN/>
              <w:adjustRightInd/>
              <w:rPr>
                <w:color w:val="000000"/>
                <w:sz w:val="24"/>
                <w:szCs w:val="24"/>
              </w:rPr>
            </w:pPr>
            <w:r w:rsidRPr="006322B1">
              <w:rPr>
                <w:color w:val="000000"/>
                <w:sz w:val="24"/>
                <w:szCs w:val="24"/>
              </w:rPr>
              <w:t>ст. отклонение</w:t>
            </w:r>
          </w:p>
        </w:tc>
        <w:tc>
          <w:tcPr>
            <w:tcW w:w="1039" w:type="dxa"/>
            <w:vMerge/>
            <w:tcBorders>
              <w:top w:val="single" w:sz="4" w:space="0" w:color="auto"/>
              <w:left w:val="single" w:sz="4" w:space="0" w:color="auto"/>
              <w:bottom w:val="single" w:sz="4" w:space="0" w:color="auto"/>
              <w:right w:val="single" w:sz="4" w:space="0" w:color="auto"/>
            </w:tcBorders>
            <w:vAlign w:val="center"/>
            <w:hideMark/>
          </w:tcPr>
          <w:p w:rsidR="006322B1" w:rsidRPr="006322B1" w:rsidRDefault="006322B1" w:rsidP="006322B1">
            <w:pPr>
              <w:widowControl/>
              <w:autoSpaceDE/>
              <w:autoSpaceDN/>
              <w:adjustRightInd/>
              <w:rPr>
                <w:color w:val="000000"/>
                <w:sz w:val="24"/>
                <w:szCs w:val="24"/>
              </w:rPr>
            </w:pPr>
          </w:p>
        </w:tc>
      </w:tr>
      <w:tr w:rsidR="006322B1" w:rsidRPr="006322B1" w:rsidTr="006322B1">
        <w:trPr>
          <w:trHeight w:val="636"/>
          <w:jc w:val="center"/>
        </w:trPr>
        <w:tc>
          <w:tcPr>
            <w:tcW w:w="1264" w:type="dxa"/>
            <w:tcBorders>
              <w:top w:val="nil"/>
              <w:left w:val="single" w:sz="4" w:space="0" w:color="auto"/>
              <w:bottom w:val="single" w:sz="4" w:space="0" w:color="auto"/>
              <w:right w:val="single" w:sz="4" w:space="0" w:color="auto"/>
            </w:tcBorders>
            <w:shd w:val="clear" w:color="auto" w:fill="auto"/>
            <w:vAlign w:val="center"/>
            <w:hideMark/>
          </w:tcPr>
          <w:p w:rsidR="006322B1" w:rsidRPr="006322B1" w:rsidRDefault="006322B1" w:rsidP="006322B1">
            <w:pPr>
              <w:widowControl/>
              <w:autoSpaceDE/>
              <w:autoSpaceDN/>
              <w:adjustRightInd/>
              <w:jc w:val="center"/>
              <w:rPr>
                <w:color w:val="000000"/>
                <w:sz w:val="24"/>
                <w:szCs w:val="24"/>
              </w:rPr>
            </w:pPr>
            <w:r w:rsidRPr="006322B1">
              <w:rPr>
                <w:color w:val="000000"/>
                <w:sz w:val="24"/>
                <w:szCs w:val="24"/>
                <w:vertAlign w:val="superscript"/>
              </w:rPr>
              <w:t>137</w:t>
            </w:r>
            <w:r w:rsidRPr="006322B1">
              <w:rPr>
                <w:color w:val="000000"/>
                <w:sz w:val="24"/>
                <w:szCs w:val="24"/>
              </w:rPr>
              <w:t>Cs</w:t>
            </w:r>
          </w:p>
        </w:tc>
        <w:tc>
          <w:tcPr>
            <w:tcW w:w="104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14</w:t>
            </w:r>
          </w:p>
        </w:tc>
        <w:tc>
          <w:tcPr>
            <w:tcW w:w="96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636</w:t>
            </w:r>
          </w:p>
        </w:tc>
        <w:tc>
          <w:tcPr>
            <w:tcW w:w="977"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1023</w:t>
            </w:r>
          </w:p>
        </w:tc>
        <w:tc>
          <w:tcPr>
            <w:tcW w:w="101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819</w:t>
            </w:r>
          </w:p>
        </w:tc>
        <w:tc>
          <w:tcPr>
            <w:tcW w:w="111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131</w:t>
            </w:r>
          </w:p>
        </w:tc>
        <w:tc>
          <w:tcPr>
            <w:tcW w:w="1039"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16</w:t>
            </w:r>
          </w:p>
        </w:tc>
      </w:tr>
      <w:tr w:rsidR="006322B1" w:rsidRPr="006322B1" w:rsidTr="00625EAA">
        <w:trPr>
          <w:trHeight w:val="441"/>
          <w:jc w:val="center"/>
        </w:trPr>
        <w:tc>
          <w:tcPr>
            <w:tcW w:w="1264" w:type="dxa"/>
            <w:tcBorders>
              <w:top w:val="nil"/>
              <w:left w:val="single" w:sz="4" w:space="0" w:color="auto"/>
              <w:bottom w:val="single" w:sz="4" w:space="0" w:color="auto"/>
              <w:right w:val="single" w:sz="4" w:space="0" w:color="auto"/>
            </w:tcBorders>
            <w:shd w:val="clear" w:color="auto" w:fill="auto"/>
            <w:vAlign w:val="center"/>
            <w:hideMark/>
          </w:tcPr>
          <w:p w:rsidR="006322B1" w:rsidRPr="006322B1" w:rsidRDefault="006322B1" w:rsidP="006322B1">
            <w:pPr>
              <w:widowControl/>
              <w:autoSpaceDE/>
              <w:autoSpaceDN/>
              <w:adjustRightInd/>
              <w:jc w:val="center"/>
              <w:rPr>
                <w:color w:val="000000"/>
                <w:sz w:val="24"/>
                <w:szCs w:val="24"/>
              </w:rPr>
            </w:pPr>
            <w:r w:rsidRPr="006322B1">
              <w:rPr>
                <w:color w:val="000000"/>
                <w:sz w:val="24"/>
                <w:szCs w:val="24"/>
                <w:vertAlign w:val="superscript"/>
              </w:rPr>
              <w:t>134</w:t>
            </w:r>
            <w:r w:rsidRPr="006322B1">
              <w:rPr>
                <w:color w:val="000000"/>
                <w:sz w:val="24"/>
                <w:szCs w:val="24"/>
              </w:rPr>
              <w:t>Cs</w:t>
            </w:r>
          </w:p>
        </w:tc>
        <w:tc>
          <w:tcPr>
            <w:tcW w:w="104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14</w:t>
            </w:r>
          </w:p>
        </w:tc>
        <w:tc>
          <w:tcPr>
            <w:tcW w:w="96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34</w:t>
            </w:r>
          </w:p>
        </w:tc>
        <w:tc>
          <w:tcPr>
            <w:tcW w:w="977"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55</w:t>
            </w:r>
          </w:p>
        </w:tc>
        <w:tc>
          <w:tcPr>
            <w:tcW w:w="101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44,7</w:t>
            </w:r>
          </w:p>
        </w:tc>
        <w:tc>
          <w:tcPr>
            <w:tcW w:w="111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7,3</w:t>
            </w:r>
          </w:p>
        </w:tc>
        <w:tc>
          <w:tcPr>
            <w:tcW w:w="1039"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16,4</w:t>
            </w:r>
          </w:p>
        </w:tc>
      </w:tr>
      <w:tr w:rsidR="006322B1" w:rsidRPr="006322B1" w:rsidTr="006322B1">
        <w:trPr>
          <w:trHeight w:val="372"/>
          <w:jc w:val="center"/>
        </w:trPr>
        <w:tc>
          <w:tcPr>
            <w:tcW w:w="1264" w:type="dxa"/>
            <w:tcBorders>
              <w:top w:val="nil"/>
              <w:left w:val="single" w:sz="4" w:space="0" w:color="auto"/>
              <w:bottom w:val="single" w:sz="4" w:space="0" w:color="auto"/>
              <w:right w:val="single" w:sz="4" w:space="0" w:color="auto"/>
            </w:tcBorders>
            <w:shd w:val="clear" w:color="auto" w:fill="auto"/>
            <w:vAlign w:val="center"/>
            <w:hideMark/>
          </w:tcPr>
          <w:p w:rsidR="006322B1" w:rsidRPr="006322B1" w:rsidRDefault="006322B1" w:rsidP="006322B1">
            <w:pPr>
              <w:widowControl/>
              <w:autoSpaceDE/>
              <w:autoSpaceDN/>
              <w:adjustRightInd/>
              <w:jc w:val="center"/>
              <w:rPr>
                <w:color w:val="000000"/>
                <w:sz w:val="24"/>
                <w:szCs w:val="24"/>
              </w:rPr>
            </w:pPr>
            <w:r w:rsidRPr="006322B1">
              <w:rPr>
                <w:color w:val="000000"/>
                <w:sz w:val="24"/>
                <w:szCs w:val="24"/>
                <w:vertAlign w:val="superscript"/>
              </w:rPr>
              <w:t>90</w:t>
            </w:r>
            <w:r w:rsidRPr="006322B1">
              <w:rPr>
                <w:color w:val="000000"/>
                <w:sz w:val="24"/>
                <w:szCs w:val="24"/>
              </w:rPr>
              <w:t>Sr</w:t>
            </w:r>
          </w:p>
        </w:tc>
        <w:tc>
          <w:tcPr>
            <w:tcW w:w="104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5</w:t>
            </w:r>
          </w:p>
        </w:tc>
        <w:tc>
          <w:tcPr>
            <w:tcW w:w="96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1,9</w:t>
            </w:r>
          </w:p>
        </w:tc>
        <w:tc>
          <w:tcPr>
            <w:tcW w:w="977"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6,1</w:t>
            </w:r>
          </w:p>
        </w:tc>
        <w:tc>
          <w:tcPr>
            <w:tcW w:w="101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3,9</w:t>
            </w:r>
          </w:p>
        </w:tc>
        <w:tc>
          <w:tcPr>
            <w:tcW w:w="111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1,5</w:t>
            </w:r>
          </w:p>
        </w:tc>
        <w:tc>
          <w:tcPr>
            <w:tcW w:w="1039"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39,9</w:t>
            </w:r>
          </w:p>
        </w:tc>
      </w:tr>
      <w:tr w:rsidR="006322B1" w:rsidRPr="006322B1" w:rsidTr="006322B1">
        <w:trPr>
          <w:trHeight w:val="372"/>
          <w:jc w:val="center"/>
        </w:trPr>
        <w:tc>
          <w:tcPr>
            <w:tcW w:w="1264" w:type="dxa"/>
            <w:tcBorders>
              <w:top w:val="nil"/>
              <w:left w:val="single" w:sz="4" w:space="0" w:color="auto"/>
              <w:bottom w:val="single" w:sz="4" w:space="0" w:color="auto"/>
              <w:right w:val="single" w:sz="4" w:space="0" w:color="auto"/>
            </w:tcBorders>
            <w:shd w:val="clear" w:color="auto" w:fill="auto"/>
            <w:vAlign w:val="center"/>
            <w:hideMark/>
          </w:tcPr>
          <w:p w:rsidR="006322B1" w:rsidRPr="006322B1" w:rsidRDefault="006322B1" w:rsidP="006322B1">
            <w:pPr>
              <w:widowControl/>
              <w:autoSpaceDE/>
              <w:autoSpaceDN/>
              <w:adjustRightInd/>
              <w:jc w:val="center"/>
              <w:rPr>
                <w:color w:val="000000"/>
                <w:sz w:val="24"/>
                <w:szCs w:val="24"/>
              </w:rPr>
            </w:pPr>
            <w:r w:rsidRPr="006322B1">
              <w:rPr>
                <w:color w:val="000000"/>
                <w:sz w:val="24"/>
                <w:szCs w:val="24"/>
                <w:vertAlign w:val="superscript"/>
              </w:rPr>
              <w:t>125</w:t>
            </w:r>
            <w:r w:rsidRPr="006322B1">
              <w:rPr>
                <w:color w:val="000000"/>
                <w:sz w:val="24"/>
                <w:szCs w:val="24"/>
              </w:rPr>
              <w:t>Sb</w:t>
            </w:r>
          </w:p>
        </w:tc>
        <w:tc>
          <w:tcPr>
            <w:tcW w:w="104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14</w:t>
            </w:r>
          </w:p>
        </w:tc>
        <w:tc>
          <w:tcPr>
            <w:tcW w:w="96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3</w:t>
            </w:r>
          </w:p>
        </w:tc>
        <w:tc>
          <w:tcPr>
            <w:tcW w:w="977"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13</w:t>
            </w:r>
          </w:p>
        </w:tc>
        <w:tc>
          <w:tcPr>
            <w:tcW w:w="101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7,7</w:t>
            </w:r>
          </w:p>
        </w:tc>
        <w:tc>
          <w:tcPr>
            <w:tcW w:w="111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3,0</w:t>
            </w:r>
          </w:p>
        </w:tc>
        <w:tc>
          <w:tcPr>
            <w:tcW w:w="1039"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38,5</w:t>
            </w:r>
          </w:p>
        </w:tc>
      </w:tr>
      <w:tr w:rsidR="006322B1" w:rsidRPr="006322B1" w:rsidTr="006322B1">
        <w:trPr>
          <w:trHeight w:val="372"/>
          <w:jc w:val="center"/>
        </w:trPr>
        <w:tc>
          <w:tcPr>
            <w:tcW w:w="1264" w:type="dxa"/>
            <w:tcBorders>
              <w:top w:val="nil"/>
              <w:left w:val="single" w:sz="4" w:space="0" w:color="auto"/>
              <w:bottom w:val="single" w:sz="4" w:space="0" w:color="auto"/>
              <w:right w:val="single" w:sz="4" w:space="0" w:color="auto"/>
            </w:tcBorders>
            <w:shd w:val="clear" w:color="auto" w:fill="auto"/>
            <w:vAlign w:val="center"/>
            <w:hideMark/>
          </w:tcPr>
          <w:p w:rsidR="006322B1" w:rsidRPr="006322B1" w:rsidRDefault="006322B1" w:rsidP="006322B1">
            <w:pPr>
              <w:widowControl/>
              <w:autoSpaceDE/>
              <w:autoSpaceDN/>
              <w:adjustRightInd/>
              <w:jc w:val="center"/>
              <w:rPr>
                <w:color w:val="000000"/>
                <w:sz w:val="24"/>
                <w:szCs w:val="24"/>
              </w:rPr>
            </w:pPr>
            <w:r w:rsidRPr="006322B1">
              <w:rPr>
                <w:color w:val="000000"/>
                <w:sz w:val="24"/>
                <w:szCs w:val="24"/>
                <w:vertAlign w:val="superscript"/>
              </w:rPr>
              <w:t>40</w:t>
            </w:r>
            <w:r w:rsidRPr="006322B1">
              <w:rPr>
                <w:color w:val="000000"/>
                <w:sz w:val="24"/>
                <w:szCs w:val="24"/>
              </w:rPr>
              <w:t>K</w:t>
            </w:r>
          </w:p>
        </w:tc>
        <w:tc>
          <w:tcPr>
            <w:tcW w:w="104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14</w:t>
            </w:r>
          </w:p>
        </w:tc>
        <w:tc>
          <w:tcPr>
            <w:tcW w:w="96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45</w:t>
            </w:r>
          </w:p>
        </w:tc>
        <w:tc>
          <w:tcPr>
            <w:tcW w:w="977"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92</w:t>
            </w:r>
          </w:p>
        </w:tc>
        <w:tc>
          <w:tcPr>
            <w:tcW w:w="1018"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60,3</w:t>
            </w:r>
          </w:p>
        </w:tc>
        <w:tc>
          <w:tcPr>
            <w:tcW w:w="1112"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15,0</w:t>
            </w:r>
          </w:p>
        </w:tc>
        <w:tc>
          <w:tcPr>
            <w:tcW w:w="1039" w:type="dxa"/>
            <w:tcBorders>
              <w:top w:val="nil"/>
              <w:left w:val="nil"/>
              <w:bottom w:val="single" w:sz="4" w:space="0" w:color="auto"/>
              <w:right w:val="single" w:sz="4" w:space="0" w:color="auto"/>
            </w:tcBorders>
            <w:shd w:val="clear" w:color="auto" w:fill="auto"/>
            <w:noWrap/>
            <w:vAlign w:val="bottom"/>
            <w:hideMark/>
          </w:tcPr>
          <w:p w:rsidR="006322B1" w:rsidRPr="006322B1" w:rsidRDefault="006322B1" w:rsidP="006322B1">
            <w:pPr>
              <w:widowControl/>
              <w:autoSpaceDE/>
              <w:autoSpaceDN/>
              <w:adjustRightInd/>
              <w:jc w:val="right"/>
              <w:rPr>
                <w:color w:val="000000"/>
                <w:sz w:val="24"/>
                <w:szCs w:val="24"/>
              </w:rPr>
            </w:pPr>
            <w:r w:rsidRPr="006322B1">
              <w:rPr>
                <w:color w:val="000000"/>
                <w:sz w:val="24"/>
                <w:szCs w:val="24"/>
              </w:rPr>
              <w:t>24,9</w:t>
            </w:r>
          </w:p>
        </w:tc>
      </w:tr>
    </w:tbl>
    <w:p w:rsidR="006322B1" w:rsidRDefault="006322B1" w:rsidP="0083092F">
      <w:pPr>
        <w:spacing w:line="360" w:lineRule="auto"/>
        <w:ind w:firstLine="680"/>
        <w:jc w:val="both"/>
        <w:rPr>
          <w:sz w:val="24"/>
          <w:szCs w:val="24"/>
        </w:rPr>
      </w:pPr>
    </w:p>
    <w:p w:rsidR="00E247E0" w:rsidRPr="00EC135A" w:rsidRDefault="00E247E0" w:rsidP="0083092F">
      <w:pPr>
        <w:spacing w:line="360" w:lineRule="auto"/>
        <w:ind w:firstLine="680"/>
        <w:jc w:val="both"/>
        <w:rPr>
          <w:sz w:val="24"/>
          <w:szCs w:val="24"/>
        </w:rPr>
      </w:pPr>
      <w:r w:rsidRPr="00EC135A">
        <w:rPr>
          <w:sz w:val="24"/>
          <w:szCs w:val="24"/>
        </w:rPr>
        <w:t xml:space="preserve">Характерно, что только содержание </w:t>
      </w:r>
      <w:r w:rsidRPr="00EC135A">
        <w:rPr>
          <w:sz w:val="24"/>
          <w:szCs w:val="24"/>
          <w:vertAlign w:val="superscript"/>
        </w:rPr>
        <w:t>137</w:t>
      </w:r>
      <w:r w:rsidRPr="00EC135A">
        <w:rPr>
          <w:sz w:val="24"/>
          <w:szCs w:val="24"/>
        </w:rPr>
        <w:t xml:space="preserve">Cs имело тенденцию к падению с высотой, в то время, как для </w:t>
      </w:r>
      <w:r w:rsidRPr="00EC135A">
        <w:rPr>
          <w:sz w:val="24"/>
          <w:szCs w:val="24"/>
          <w:vertAlign w:val="superscript"/>
        </w:rPr>
        <w:t>90</w:t>
      </w:r>
      <w:r w:rsidRPr="00EC135A">
        <w:rPr>
          <w:sz w:val="24"/>
          <w:szCs w:val="24"/>
        </w:rPr>
        <w:t xml:space="preserve">Sr этой закономерности не наблюдалось. Так наиболее высоко расположенное хозяйство с минимальным запасом радиоцезия, одновременно характеризовалось и максимальным содержанием </w:t>
      </w:r>
      <w:r w:rsidRPr="00EC135A">
        <w:rPr>
          <w:sz w:val="24"/>
          <w:szCs w:val="24"/>
          <w:vertAlign w:val="superscript"/>
        </w:rPr>
        <w:t>90</w:t>
      </w:r>
      <w:r w:rsidR="00FE5EA0">
        <w:rPr>
          <w:sz w:val="24"/>
          <w:szCs w:val="24"/>
        </w:rPr>
        <w:t>Sr</w:t>
      </w:r>
      <w:r w:rsidRPr="00EC135A">
        <w:rPr>
          <w:sz w:val="24"/>
          <w:szCs w:val="24"/>
        </w:rPr>
        <w:t xml:space="preserve"> (</w:t>
      </w:r>
      <w:r w:rsidR="00FE5EA0">
        <w:rPr>
          <w:sz w:val="24"/>
          <w:szCs w:val="24"/>
        </w:rPr>
        <w:t>рисунок 4.57</w:t>
      </w:r>
      <w:r w:rsidRPr="00EC135A">
        <w:rPr>
          <w:sz w:val="24"/>
          <w:szCs w:val="24"/>
        </w:rPr>
        <w:t>)</w:t>
      </w:r>
      <w:r w:rsidR="00FE5EA0">
        <w:rPr>
          <w:sz w:val="24"/>
          <w:szCs w:val="24"/>
        </w:rPr>
        <w:t>.</w:t>
      </w:r>
      <w:r w:rsidRPr="00EC135A">
        <w:rPr>
          <w:sz w:val="24"/>
          <w:szCs w:val="24"/>
        </w:rPr>
        <w:t xml:space="preserve"> </w:t>
      </w:r>
      <w:r w:rsidR="00FE5EA0">
        <w:rPr>
          <w:sz w:val="24"/>
          <w:szCs w:val="24"/>
        </w:rPr>
        <w:t>П</w:t>
      </w:r>
      <w:r w:rsidRPr="00EC135A">
        <w:rPr>
          <w:sz w:val="24"/>
          <w:szCs w:val="24"/>
        </w:rPr>
        <w:t xml:space="preserve">оскольку в данном случае наблюдаются изменения относительных величин, то есть соотношений между содержанием двух одновременно выпавших изотопов, то такого рода неоднородность по определению должна являться следствием их неодинакового участия во вторичных процессах перераспределения вещества в горизонтальном и вертикальном направлениях. Единственной очевидной гипотезой в данном случае может выступать процесс опережающего выноса водорастворимых форм </w:t>
      </w:r>
      <w:r w:rsidRPr="00EC135A">
        <w:rPr>
          <w:sz w:val="24"/>
          <w:szCs w:val="24"/>
          <w:vertAlign w:val="superscript"/>
        </w:rPr>
        <w:t>137</w:t>
      </w:r>
      <w:r w:rsidRPr="00EC135A">
        <w:rPr>
          <w:sz w:val="24"/>
          <w:szCs w:val="24"/>
        </w:rPr>
        <w:t xml:space="preserve">Cs в сочетании с пассивным накоплением </w:t>
      </w:r>
      <w:r w:rsidRPr="00EC135A">
        <w:rPr>
          <w:sz w:val="24"/>
          <w:szCs w:val="24"/>
          <w:vertAlign w:val="superscript"/>
        </w:rPr>
        <w:t>90</w:t>
      </w:r>
      <w:r w:rsidRPr="00EC135A">
        <w:rPr>
          <w:sz w:val="24"/>
          <w:szCs w:val="24"/>
        </w:rPr>
        <w:t xml:space="preserve">Sr, происходящим в результате его концентрирования на карбонатном (типичном для моренных условий) барьере. </w:t>
      </w:r>
    </w:p>
    <w:p w:rsidR="00E247E0" w:rsidRPr="00EC135A" w:rsidRDefault="00C81C3C" w:rsidP="0083092F">
      <w:pPr>
        <w:spacing w:line="360" w:lineRule="auto"/>
        <w:ind w:firstLine="284"/>
        <w:jc w:val="center"/>
        <w:rPr>
          <w:sz w:val="24"/>
          <w:szCs w:val="24"/>
        </w:rPr>
      </w:pPr>
      <w:r>
        <w:rPr>
          <w:noProof/>
          <w:sz w:val="24"/>
          <w:szCs w:val="24"/>
        </w:rPr>
        <w:drawing>
          <wp:inline distT="0" distB="0" distL="0" distR="0" wp14:anchorId="3C4A9D6F" wp14:editId="15867222">
            <wp:extent cx="2541905" cy="1932305"/>
            <wp:effectExtent l="19050" t="0" r="0" b="0"/>
            <wp:docPr id="141" name="Рисунок 34" descr="Cs-137TNZv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4" descr="Cs-137TNZvil"/>
                    <pic:cNvPicPr>
                      <a:picLocks noChangeAspect="1" noChangeArrowheads="1"/>
                    </pic:cNvPicPr>
                  </pic:nvPicPr>
                  <pic:blipFill>
                    <a:blip r:embed="rId148" cstate="print"/>
                    <a:srcRect/>
                    <a:stretch>
                      <a:fillRect/>
                    </a:stretch>
                  </pic:blipFill>
                  <pic:spPr bwMode="auto">
                    <a:xfrm>
                      <a:off x="0" y="0"/>
                      <a:ext cx="2541905" cy="1932305"/>
                    </a:xfrm>
                    <a:prstGeom prst="rect">
                      <a:avLst/>
                    </a:prstGeom>
                    <a:noFill/>
                    <a:ln w="9525">
                      <a:noFill/>
                      <a:miter lim="800000"/>
                      <a:headEnd/>
                      <a:tailEnd/>
                    </a:ln>
                  </pic:spPr>
                </pic:pic>
              </a:graphicData>
            </a:graphic>
          </wp:inline>
        </w:drawing>
      </w:r>
      <w:r>
        <w:rPr>
          <w:noProof/>
          <w:sz w:val="24"/>
          <w:szCs w:val="24"/>
        </w:rPr>
        <w:drawing>
          <wp:inline distT="0" distB="0" distL="0" distR="0" wp14:anchorId="61D54EC7" wp14:editId="4F3C0C9F">
            <wp:extent cx="2297875" cy="1905990"/>
            <wp:effectExtent l="0" t="0" r="0" b="0"/>
            <wp:docPr id="142" name="Рисунок 33" descr="Cs-137TNZvi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Рисунок 33" descr="Cs-137TNZvil"/>
                    <pic:cNvPicPr>
                      <a:picLocks noChangeArrowheads="1"/>
                    </pic:cNvPicPr>
                  </pic:nvPicPr>
                  <pic:blipFill>
                    <a:blip r:embed="rId149" cstate="print"/>
                    <a:srcRect/>
                    <a:stretch>
                      <a:fillRect/>
                    </a:stretch>
                  </pic:blipFill>
                  <pic:spPr bwMode="auto">
                    <a:xfrm>
                      <a:off x="0" y="0"/>
                      <a:ext cx="2296795" cy="1905094"/>
                    </a:xfrm>
                    <a:prstGeom prst="rect">
                      <a:avLst/>
                    </a:prstGeom>
                    <a:noFill/>
                    <a:ln w="9525">
                      <a:noFill/>
                      <a:miter lim="800000"/>
                      <a:headEnd/>
                      <a:tailEnd/>
                    </a:ln>
                  </pic:spPr>
                </pic:pic>
              </a:graphicData>
            </a:graphic>
          </wp:inline>
        </w:drawing>
      </w:r>
    </w:p>
    <w:p w:rsidR="00E247E0" w:rsidRPr="007C44DC" w:rsidRDefault="00FE5EA0" w:rsidP="006509E7">
      <w:pPr>
        <w:spacing w:line="360" w:lineRule="auto"/>
        <w:ind w:firstLine="284"/>
        <w:jc w:val="center"/>
        <w:rPr>
          <w:sz w:val="24"/>
          <w:szCs w:val="24"/>
        </w:rPr>
      </w:pPr>
      <w:r>
        <w:rPr>
          <w:sz w:val="24"/>
          <w:szCs w:val="24"/>
        </w:rPr>
        <w:t>Рисунок 4.57</w:t>
      </w:r>
      <w:r w:rsidR="00840DF7">
        <w:rPr>
          <w:sz w:val="24"/>
          <w:szCs w:val="24"/>
        </w:rPr>
        <w:t>.</w:t>
      </w:r>
      <w:r w:rsidR="006509E7" w:rsidRPr="006509E7">
        <w:rPr>
          <w:sz w:val="24"/>
          <w:szCs w:val="24"/>
        </w:rPr>
        <w:t xml:space="preserve"> </w:t>
      </w:r>
      <w:r w:rsidR="00E247E0" w:rsidRPr="006509E7">
        <w:rPr>
          <w:sz w:val="24"/>
          <w:szCs w:val="24"/>
        </w:rPr>
        <w:t>Плотность загрязнения почв личных подсобных хозяйств радиоцезием и стронцием-90 (по состоянию на 1992 г.). 1 - 135.5 м, почва дерново-подзолистая глееватая супесчаная; 2 - 136.0 м, почва дерново-подзолистая глееватая легкосуглинистая; 3 - 137.0 м, почва дерново-подзолистая глееватая супесчаная; 4 - 140.5 м, почва дерново-среднеподзолистая песчано-супесчаная; 5 - 148.5 м, почва дерново-среднеп</w:t>
      </w:r>
      <w:r w:rsidR="007C44DC">
        <w:rPr>
          <w:sz w:val="24"/>
          <w:szCs w:val="24"/>
        </w:rPr>
        <w:t>одзолистая песчаная слабосмытая</w:t>
      </w:r>
    </w:p>
    <w:p w:rsidR="00E247E0" w:rsidRPr="00EC135A" w:rsidRDefault="00E247E0" w:rsidP="0083092F">
      <w:pPr>
        <w:spacing w:line="360" w:lineRule="auto"/>
        <w:ind w:firstLine="284"/>
        <w:rPr>
          <w:sz w:val="16"/>
          <w:szCs w:val="16"/>
        </w:rPr>
      </w:pPr>
    </w:p>
    <w:p w:rsidR="00E247E0" w:rsidRPr="00EC135A" w:rsidRDefault="00E247E0" w:rsidP="0083092F">
      <w:pPr>
        <w:spacing w:line="360" w:lineRule="auto"/>
        <w:ind w:firstLine="680"/>
        <w:jc w:val="both"/>
        <w:rPr>
          <w:sz w:val="24"/>
          <w:szCs w:val="24"/>
        </w:rPr>
      </w:pPr>
      <w:r w:rsidRPr="00EC135A">
        <w:rPr>
          <w:sz w:val="24"/>
          <w:szCs w:val="24"/>
        </w:rPr>
        <w:t>Хозяйства, огороды которых располагались на пойме реки</w:t>
      </w:r>
      <w:r w:rsidR="000727DE">
        <w:rPr>
          <w:sz w:val="24"/>
          <w:szCs w:val="24"/>
        </w:rPr>
        <w:t>,</w:t>
      </w:r>
      <w:r w:rsidRPr="00EC135A">
        <w:rPr>
          <w:sz w:val="24"/>
          <w:szCs w:val="24"/>
        </w:rPr>
        <w:t xml:space="preserve"> характеризовались оглеением и утяжелением механического состава почвы. Одновременно </w:t>
      </w:r>
      <w:r w:rsidR="00FE5EA0">
        <w:rPr>
          <w:sz w:val="24"/>
          <w:szCs w:val="24"/>
        </w:rPr>
        <w:t>о</w:t>
      </w:r>
      <w:r w:rsidRPr="00EC135A">
        <w:rPr>
          <w:sz w:val="24"/>
          <w:szCs w:val="24"/>
        </w:rPr>
        <w:t xml:space="preserve">ни отличались: 1) высоким содержанием прочно фиксированных и относительно подвижных форм </w:t>
      </w:r>
      <w:r w:rsidRPr="00EC135A">
        <w:rPr>
          <w:sz w:val="24"/>
          <w:szCs w:val="24"/>
          <w:vertAlign w:val="superscript"/>
        </w:rPr>
        <w:t>137</w:t>
      </w:r>
      <w:r w:rsidRPr="00EC135A">
        <w:rPr>
          <w:sz w:val="24"/>
          <w:szCs w:val="24"/>
        </w:rPr>
        <w:t>Cs (не менее 40% и 14-17% соответственно</w:t>
      </w:r>
      <w:r w:rsidR="00FE5EA0">
        <w:rPr>
          <w:sz w:val="24"/>
          <w:szCs w:val="24"/>
        </w:rPr>
        <w:t>, рисунок 4.58</w:t>
      </w:r>
      <w:r w:rsidRPr="00EC135A">
        <w:rPr>
          <w:sz w:val="24"/>
          <w:szCs w:val="24"/>
        </w:rPr>
        <w:t xml:space="preserve">); 2) малым количеством водорастворимого и легко обменного </w:t>
      </w:r>
      <w:r w:rsidRPr="00EC135A">
        <w:rPr>
          <w:sz w:val="24"/>
          <w:szCs w:val="24"/>
          <w:vertAlign w:val="superscript"/>
        </w:rPr>
        <w:t>90</w:t>
      </w:r>
      <w:r w:rsidRPr="00EC135A">
        <w:rPr>
          <w:sz w:val="24"/>
          <w:szCs w:val="24"/>
        </w:rPr>
        <w:t xml:space="preserve">Sr (30-40%), что на фоне высокого содержания </w:t>
      </w:r>
      <w:r w:rsidRPr="00EC135A">
        <w:rPr>
          <w:sz w:val="24"/>
          <w:szCs w:val="24"/>
          <w:vertAlign w:val="superscript"/>
        </w:rPr>
        <w:t>90</w:t>
      </w:r>
      <w:r w:rsidRPr="00EC135A">
        <w:rPr>
          <w:sz w:val="24"/>
          <w:szCs w:val="24"/>
        </w:rPr>
        <w:t xml:space="preserve">Sr, переходящего в слабокислотную вытяжку, свидетельствует о “подвижном закреплении” </w:t>
      </w:r>
      <w:r w:rsidRPr="00EC135A">
        <w:rPr>
          <w:sz w:val="24"/>
          <w:szCs w:val="24"/>
          <w:vertAlign w:val="superscript"/>
        </w:rPr>
        <w:t>90</w:t>
      </w:r>
      <w:r w:rsidR="00FE5EA0">
        <w:rPr>
          <w:sz w:val="24"/>
          <w:szCs w:val="24"/>
        </w:rPr>
        <w:t>Sr.</w:t>
      </w:r>
      <w:r w:rsidRPr="00EC135A">
        <w:rPr>
          <w:sz w:val="24"/>
          <w:szCs w:val="24"/>
        </w:rPr>
        <w:t xml:space="preserve"> </w:t>
      </w:r>
    </w:p>
    <w:p w:rsidR="00E247E0" w:rsidRDefault="00832C6C" w:rsidP="00832C6C">
      <w:pPr>
        <w:spacing w:line="360" w:lineRule="auto"/>
        <w:jc w:val="both"/>
        <w:rPr>
          <w:sz w:val="24"/>
          <w:szCs w:val="24"/>
        </w:rPr>
      </w:pPr>
      <w:r>
        <w:rPr>
          <w:noProof/>
        </w:rPr>
        <w:drawing>
          <wp:anchor distT="0" distB="0" distL="114300" distR="114300" simplePos="0" relativeHeight="251662336" behindDoc="1" locked="0" layoutInCell="1" allowOverlap="1" wp14:anchorId="4DBD11EB" wp14:editId="69653C43">
            <wp:simplePos x="0" y="0"/>
            <wp:positionH relativeFrom="column">
              <wp:posOffset>1552261</wp:posOffset>
            </wp:positionH>
            <wp:positionV relativeFrom="paragraph">
              <wp:posOffset>388737</wp:posOffset>
            </wp:positionV>
            <wp:extent cx="3411941" cy="2059539"/>
            <wp:effectExtent l="0" t="0" r="0" b="0"/>
            <wp:wrapNone/>
            <wp:docPr id="143" name="Рисунок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2"/>
                    <pic:cNvPicPr>
                      <a:picLocks noChangeAspect="1" noChangeArrowheads="1"/>
                    </pic:cNvPicPr>
                  </pic:nvPicPr>
                  <pic:blipFill>
                    <a:blip r:embed="rId150" cstate="print"/>
                    <a:srcRect/>
                    <a:stretch>
                      <a:fillRect/>
                    </a:stretch>
                  </pic:blipFill>
                  <pic:spPr bwMode="auto">
                    <a:xfrm>
                      <a:off x="0" y="0"/>
                      <a:ext cx="3411941" cy="2059539"/>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sidR="00E247E0" w:rsidRPr="00EC135A">
        <w:rPr>
          <w:sz w:val="24"/>
          <w:szCs w:val="24"/>
        </w:rPr>
        <w:t xml:space="preserve">Характерно, что хозяйство, расположенное на глееватых почвах более тонкого механического состава, выделялось наибольшим содержанием фиксированного </w:t>
      </w:r>
      <w:r w:rsidR="00E247E0" w:rsidRPr="00EC135A">
        <w:rPr>
          <w:sz w:val="24"/>
          <w:szCs w:val="24"/>
          <w:vertAlign w:val="superscript"/>
        </w:rPr>
        <w:t>137</w:t>
      </w:r>
      <w:r w:rsidR="00E247E0" w:rsidRPr="00EC135A">
        <w:rPr>
          <w:sz w:val="24"/>
          <w:szCs w:val="24"/>
        </w:rPr>
        <w:t xml:space="preserve">Cs (53% на суглинках, против 40-41% на супесях) и существенно меньшей долей легкообменного </w:t>
      </w:r>
      <w:r w:rsidR="00E247E0" w:rsidRPr="00EC135A">
        <w:rPr>
          <w:sz w:val="24"/>
          <w:szCs w:val="24"/>
          <w:vertAlign w:val="superscript"/>
        </w:rPr>
        <w:t>90</w:t>
      </w:r>
      <w:r w:rsidR="00E247E0" w:rsidRPr="00EC135A">
        <w:rPr>
          <w:sz w:val="24"/>
          <w:szCs w:val="24"/>
          <w:lang w:val="en-US"/>
        </w:rPr>
        <w:t>Sr</w:t>
      </w:r>
      <w:r w:rsidR="00E247E0" w:rsidRPr="00EC135A">
        <w:rPr>
          <w:sz w:val="24"/>
          <w:szCs w:val="24"/>
        </w:rPr>
        <w:t xml:space="preserve">. </w:t>
      </w:r>
    </w:p>
    <w:p w:rsidR="00C11D2B" w:rsidRDefault="00C11D2B" w:rsidP="0083092F">
      <w:pPr>
        <w:spacing w:line="360" w:lineRule="auto"/>
        <w:ind w:firstLine="680"/>
        <w:jc w:val="both"/>
        <w:rPr>
          <w:sz w:val="24"/>
          <w:szCs w:val="24"/>
        </w:rPr>
      </w:pPr>
    </w:p>
    <w:p w:rsidR="00C11D2B" w:rsidRDefault="00C11D2B" w:rsidP="0083092F">
      <w:pPr>
        <w:spacing w:line="360" w:lineRule="auto"/>
        <w:ind w:firstLine="680"/>
        <w:jc w:val="both"/>
        <w:rPr>
          <w:sz w:val="24"/>
          <w:szCs w:val="24"/>
        </w:rPr>
      </w:pPr>
    </w:p>
    <w:p w:rsidR="00C11D2B" w:rsidRDefault="00C11D2B" w:rsidP="0083092F">
      <w:pPr>
        <w:spacing w:line="360" w:lineRule="auto"/>
        <w:ind w:firstLine="680"/>
        <w:jc w:val="both"/>
        <w:rPr>
          <w:sz w:val="24"/>
          <w:szCs w:val="24"/>
        </w:rPr>
      </w:pPr>
    </w:p>
    <w:p w:rsidR="00625EAA" w:rsidRDefault="00625EAA" w:rsidP="0083092F">
      <w:pPr>
        <w:spacing w:line="360" w:lineRule="auto"/>
        <w:ind w:firstLine="680"/>
        <w:jc w:val="both"/>
        <w:rPr>
          <w:sz w:val="24"/>
          <w:szCs w:val="24"/>
        </w:rPr>
      </w:pPr>
    </w:p>
    <w:p w:rsidR="00FA6FCF" w:rsidRDefault="00FA6FCF" w:rsidP="0083092F">
      <w:pPr>
        <w:spacing w:line="360" w:lineRule="auto"/>
        <w:ind w:firstLine="680"/>
        <w:jc w:val="both"/>
        <w:rPr>
          <w:sz w:val="24"/>
          <w:szCs w:val="24"/>
        </w:rPr>
      </w:pPr>
    </w:p>
    <w:p w:rsidR="00FA6FCF" w:rsidRPr="00EC135A" w:rsidRDefault="00FA6FCF" w:rsidP="0083092F">
      <w:pPr>
        <w:spacing w:line="360" w:lineRule="auto"/>
        <w:ind w:firstLine="680"/>
        <w:jc w:val="both"/>
        <w:rPr>
          <w:sz w:val="24"/>
          <w:szCs w:val="24"/>
        </w:rPr>
      </w:pPr>
    </w:p>
    <w:p w:rsidR="00E247E0" w:rsidRPr="00EC135A" w:rsidRDefault="006509E7" w:rsidP="00DE4B0E">
      <w:pPr>
        <w:spacing w:line="360" w:lineRule="auto"/>
        <w:ind w:firstLine="284"/>
        <w:jc w:val="center"/>
      </w:pPr>
      <w:r w:rsidRPr="006509E7">
        <w:rPr>
          <w:sz w:val="24"/>
          <w:szCs w:val="24"/>
        </w:rPr>
        <w:t xml:space="preserve">Рисунок </w:t>
      </w:r>
      <w:r w:rsidR="00FE5EA0">
        <w:rPr>
          <w:sz w:val="24"/>
          <w:szCs w:val="24"/>
        </w:rPr>
        <w:t>4.58</w:t>
      </w:r>
      <w:r w:rsidR="00840DF7">
        <w:rPr>
          <w:sz w:val="24"/>
          <w:szCs w:val="24"/>
        </w:rPr>
        <w:t>.</w:t>
      </w:r>
      <w:r w:rsidR="00FE5EA0">
        <w:rPr>
          <w:sz w:val="24"/>
          <w:szCs w:val="24"/>
        </w:rPr>
        <w:t xml:space="preserve"> </w:t>
      </w:r>
      <w:r w:rsidR="00E247E0" w:rsidRPr="00DE4B0E">
        <w:rPr>
          <w:sz w:val="24"/>
          <w:szCs w:val="24"/>
        </w:rPr>
        <w:t xml:space="preserve">Соотношение подвижных форм нахождения </w:t>
      </w:r>
      <w:r w:rsidR="00E247E0" w:rsidRPr="00DE4B0E">
        <w:rPr>
          <w:sz w:val="24"/>
          <w:szCs w:val="24"/>
          <w:vertAlign w:val="superscript"/>
        </w:rPr>
        <w:t xml:space="preserve">137 </w:t>
      </w:r>
      <w:r w:rsidR="00E247E0" w:rsidRPr="00DE4B0E">
        <w:rPr>
          <w:sz w:val="24"/>
          <w:szCs w:val="24"/>
          <w:lang w:val="en-US"/>
        </w:rPr>
        <w:t>Cs</w:t>
      </w:r>
      <w:r w:rsidR="00E247E0" w:rsidRPr="00DE4B0E">
        <w:rPr>
          <w:sz w:val="24"/>
          <w:szCs w:val="24"/>
        </w:rPr>
        <w:t xml:space="preserve"> в пойменных почв</w:t>
      </w:r>
      <w:r w:rsidR="00832C6C">
        <w:rPr>
          <w:sz w:val="24"/>
          <w:szCs w:val="24"/>
        </w:rPr>
        <w:t>ах НП Новые Бобовичи</w:t>
      </w:r>
    </w:p>
    <w:p w:rsidR="00E247E0" w:rsidRDefault="00E247E0" w:rsidP="0083092F">
      <w:pPr>
        <w:spacing w:line="360" w:lineRule="auto"/>
        <w:ind w:firstLine="680"/>
        <w:jc w:val="both"/>
        <w:rPr>
          <w:sz w:val="24"/>
          <w:szCs w:val="24"/>
        </w:rPr>
      </w:pPr>
      <w:r w:rsidRPr="00EC135A">
        <w:rPr>
          <w:sz w:val="24"/>
          <w:szCs w:val="24"/>
        </w:rPr>
        <w:t xml:space="preserve">В водораздельных условиях для хозяйств, расположенных на песчаных и супесчаных дерново-подзолистых почвах, </w:t>
      </w:r>
      <w:r w:rsidRPr="00EC135A">
        <w:rPr>
          <w:sz w:val="24"/>
          <w:szCs w:val="24"/>
          <w:vertAlign w:val="superscript"/>
        </w:rPr>
        <w:t>137</w:t>
      </w:r>
      <w:r w:rsidRPr="00EC135A">
        <w:rPr>
          <w:sz w:val="24"/>
          <w:szCs w:val="24"/>
          <w:lang w:val="en-US"/>
        </w:rPr>
        <w:t>Cs</w:t>
      </w:r>
      <w:r w:rsidRPr="00EC135A">
        <w:rPr>
          <w:sz w:val="24"/>
          <w:szCs w:val="24"/>
        </w:rPr>
        <w:t xml:space="preserve"> находится преимущественно в прочнофиксированном (до 62%) или труднорастворимом остатке (до 53%). Однако и здесь доля подвижного радиоцезия оказалась выше, чем в почвах более низкого гипсометрического уровня, что косвенно может свидетельствовать в пользу выше сформулированной гипотезы</w:t>
      </w:r>
      <w:r w:rsidR="007C44DC" w:rsidRPr="007C44DC">
        <w:rPr>
          <w:sz w:val="24"/>
          <w:szCs w:val="24"/>
        </w:rPr>
        <w:t xml:space="preserve"> о том, что распре</w:t>
      </w:r>
      <w:r w:rsidR="007C44DC">
        <w:rPr>
          <w:sz w:val="24"/>
          <w:szCs w:val="24"/>
        </w:rPr>
        <w:t>де</w:t>
      </w:r>
      <w:r w:rsidR="007C44DC" w:rsidRPr="007C44DC">
        <w:rPr>
          <w:sz w:val="24"/>
          <w:szCs w:val="24"/>
        </w:rPr>
        <w:t>ление РН в пределах локальных ЛГС способно значимо влиять на изменения экологической стиуации</w:t>
      </w:r>
      <w:r w:rsidR="00FE5EA0">
        <w:rPr>
          <w:sz w:val="24"/>
          <w:szCs w:val="24"/>
        </w:rPr>
        <w:t xml:space="preserve"> (таблица 4.25)</w:t>
      </w:r>
      <w:r w:rsidRPr="00EC135A">
        <w:rPr>
          <w:sz w:val="24"/>
          <w:szCs w:val="24"/>
        </w:rPr>
        <w:t xml:space="preserve">. </w:t>
      </w:r>
    </w:p>
    <w:p w:rsidR="00FA6FCF" w:rsidRPr="00EC135A" w:rsidRDefault="00FA6FCF" w:rsidP="0083092F">
      <w:pPr>
        <w:spacing w:line="360" w:lineRule="auto"/>
        <w:ind w:firstLine="680"/>
        <w:jc w:val="both"/>
        <w:rPr>
          <w:sz w:val="24"/>
          <w:szCs w:val="24"/>
        </w:rPr>
      </w:pPr>
    </w:p>
    <w:p w:rsidR="00E247E0" w:rsidRPr="00EC135A" w:rsidRDefault="00983565" w:rsidP="00D406E7">
      <w:pPr>
        <w:spacing w:line="360" w:lineRule="auto"/>
        <w:ind w:firstLine="284"/>
        <w:rPr>
          <w:sz w:val="24"/>
          <w:szCs w:val="24"/>
        </w:rPr>
      </w:pPr>
      <w:r w:rsidRPr="006C4B74">
        <w:rPr>
          <w:sz w:val="24"/>
          <w:szCs w:val="24"/>
        </w:rPr>
        <w:t>Таблица 4.2</w:t>
      </w:r>
      <w:r w:rsidR="00FE5EA0">
        <w:rPr>
          <w:sz w:val="24"/>
          <w:szCs w:val="24"/>
        </w:rPr>
        <w:t>5</w:t>
      </w:r>
      <w:r w:rsidRPr="006C4B74">
        <w:rPr>
          <w:sz w:val="24"/>
          <w:szCs w:val="24"/>
        </w:rPr>
        <w:t>.</w:t>
      </w:r>
      <w:r w:rsidR="00E247E0" w:rsidRPr="00EC135A">
        <w:rPr>
          <w:sz w:val="24"/>
          <w:szCs w:val="24"/>
        </w:rPr>
        <w:t xml:space="preserve"> Подвижность радионуклидов в почвах отдельных хозяйств</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951"/>
        <w:gridCol w:w="1239"/>
        <w:gridCol w:w="1595"/>
        <w:gridCol w:w="1595"/>
        <w:gridCol w:w="1595"/>
        <w:gridCol w:w="1596"/>
      </w:tblGrid>
      <w:tr w:rsidR="004600AF" w:rsidRPr="00EC135A" w:rsidTr="005030D8">
        <w:trPr>
          <w:jc w:val="center"/>
        </w:trPr>
        <w:tc>
          <w:tcPr>
            <w:tcW w:w="1951" w:type="dxa"/>
            <w:vMerge w:val="restart"/>
            <w:vAlign w:val="center"/>
          </w:tcPr>
          <w:p w:rsidR="004600AF" w:rsidRPr="00EC135A" w:rsidRDefault="004600AF" w:rsidP="0083092F">
            <w:pPr>
              <w:spacing w:line="360" w:lineRule="auto"/>
              <w:ind w:firstLine="284"/>
              <w:rPr>
                <w:sz w:val="24"/>
                <w:szCs w:val="24"/>
              </w:rPr>
            </w:pPr>
            <w:r>
              <w:rPr>
                <w:sz w:val="24"/>
                <w:szCs w:val="24"/>
              </w:rPr>
              <w:t>Тип вытяжки</w:t>
            </w:r>
          </w:p>
        </w:tc>
        <w:tc>
          <w:tcPr>
            <w:tcW w:w="7620" w:type="dxa"/>
            <w:gridSpan w:val="5"/>
            <w:vAlign w:val="center"/>
          </w:tcPr>
          <w:p w:rsidR="004600AF" w:rsidRPr="00EC135A" w:rsidRDefault="004600AF" w:rsidP="00FE5EA0">
            <w:pPr>
              <w:spacing w:line="360" w:lineRule="auto"/>
              <w:jc w:val="center"/>
              <w:rPr>
                <w:sz w:val="24"/>
                <w:szCs w:val="24"/>
                <w:lang w:val="en-US"/>
              </w:rPr>
            </w:pPr>
            <w:r w:rsidRPr="004600AF">
              <w:rPr>
                <w:sz w:val="24"/>
                <w:szCs w:val="24"/>
              </w:rPr>
              <w:t>Номера</w:t>
            </w:r>
            <w:r>
              <w:rPr>
                <w:sz w:val="24"/>
                <w:szCs w:val="24"/>
              </w:rPr>
              <w:t xml:space="preserve"> </w:t>
            </w:r>
            <w:r w:rsidRPr="004600AF">
              <w:rPr>
                <w:sz w:val="24"/>
                <w:szCs w:val="24"/>
              </w:rPr>
              <w:t>хозяйств</w:t>
            </w:r>
          </w:p>
        </w:tc>
      </w:tr>
      <w:tr w:rsidR="004600AF" w:rsidRPr="00EC135A" w:rsidTr="005030D8">
        <w:trPr>
          <w:jc w:val="center"/>
        </w:trPr>
        <w:tc>
          <w:tcPr>
            <w:tcW w:w="1951" w:type="dxa"/>
            <w:vMerge/>
            <w:vAlign w:val="center"/>
          </w:tcPr>
          <w:p w:rsidR="004600AF" w:rsidRPr="00EC135A" w:rsidRDefault="004600AF" w:rsidP="0083092F">
            <w:pPr>
              <w:spacing w:line="360" w:lineRule="auto"/>
              <w:ind w:firstLine="284"/>
              <w:rPr>
                <w:sz w:val="24"/>
                <w:szCs w:val="24"/>
              </w:rPr>
            </w:pPr>
          </w:p>
        </w:tc>
        <w:tc>
          <w:tcPr>
            <w:tcW w:w="1239" w:type="dxa"/>
            <w:vAlign w:val="center"/>
          </w:tcPr>
          <w:p w:rsidR="004600AF" w:rsidRPr="00EC135A" w:rsidRDefault="004600AF" w:rsidP="0083092F">
            <w:pPr>
              <w:spacing w:line="360" w:lineRule="auto"/>
              <w:ind w:firstLine="284"/>
              <w:jc w:val="center"/>
              <w:rPr>
                <w:sz w:val="24"/>
                <w:szCs w:val="24"/>
                <w:lang w:val="en-US"/>
              </w:rPr>
            </w:pPr>
            <w:r w:rsidRPr="00EC135A">
              <w:rPr>
                <w:sz w:val="24"/>
                <w:szCs w:val="24"/>
                <w:lang w:val="en-US"/>
              </w:rPr>
              <w:t>1</w:t>
            </w:r>
          </w:p>
        </w:tc>
        <w:tc>
          <w:tcPr>
            <w:tcW w:w="1595" w:type="dxa"/>
            <w:vAlign w:val="center"/>
          </w:tcPr>
          <w:p w:rsidR="004600AF" w:rsidRPr="00EC135A" w:rsidRDefault="004600AF" w:rsidP="0083092F">
            <w:pPr>
              <w:spacing w:line="360" w:lineRule="auto"/>
              <w:ind w:firstLine="284"/>
              <w:jc w:val="center"/>
              <w:rPr>
                <w:sz w:val="24"/>
                <w:szCs w:val="24"/>
                <w:lang w:val="en-US"/>
              </w:rPr>
            </w:pPr>
            <w:r w:rsidRPr="00EC135A">
              <w:rPr>
                <w:sz w:val="24"/>
                <w:szCs w:val="24"/>
                <w:lang w:val="en-US"/>
              </w:rPr>
              <w:t>2</w:t>
            </w:r>
          </w:p>
        </w:tc>
        <w:tc>
          <w:tcPr>
            <w:tcW w:w="1595" w:type="dxa"/>
            <w:vAlign w:val="center"/>
          </w:tcPr>
          <w:p w:rsidR="004600AF" w:rsidRPr="00EC135A" w:rsidRDefault="004600AF" w:rsidP="0083092F">
            <w:pPr>
              <w:spacing w:line="360" w:lineRule="auto"/>
              <w:ind w:firstLine="284"/>
              <w:jc w:val="center"/>
              <w:rPr>
                <w:sz w:val="24"/>
                <w:szCs w:val="24"/>
                <w:lang w:val="en-US"/>
              </w:rPr>
            </w:pPr>
            <w:r w:rsidRPr="00EC135A">
              <w:rPr>
                <w:sz w:val="24"/>
                <w:szCs w:val="24"/>
                <w:lang w:val="en-US"/>
              </w:rPr>
              <w:t>3</w:t>
            </w:r>
          </w:p>
        </w:tc>
        <w:tc>
          <w:tcPr>
            <w:tcW w:w="1595" w:type="dxa"/>
            <w:vAlign w:val="center"/>
          </w:tcPr>
          <w:p w:rsidR="004600AF" w:rsidRPr="00EC135A" w:rsidRDefault="004600AF" w:rsidP="0083092F">
            <w:pPr>
              <w:spacing w:line="360" w:lineRule="auto"/>
              <w:ind w:firstLine="284"/>
              <w:jc w:val="center"/>
              <w:rPr>
                <w:sz w:val="24"/>
                <w:szCs w:val="24"/>
                <w:lang w:val="en-US"/>
              </w:rPr>
            </w:pPr>
            <w:r w:rsidRPr="00EC135A">
              <w:rPr>
                <w:sz w:val="24"/>
                <w:szCs w:val="24"/>
                <w:lang w:val="en-US"/>
              </w:rPr>
              <w:t>4</w:t>
            </w:r>
          </w:p>
        </w:tc>
        <w:tc>
          <w:tcPr>
            <w:tcW w:w="1596" w:type="dxa"/>
            <w:vAlign w:val="center"/>
          </w:tcPr>
          <w:p w:rsidR="004600AF" w:rsidRPr="00EC135A" w:rsidRDefault="004600AF" w:rsidP="0083092F">
            <w:pPr>
              <w:spacing w:line="360" w:lineRule="auto"/>
              <w:ind w:firstLine="284"/>
              <w:jc w:val="center"/>
              <w:rPr>
                <w:sz w:val="24"/>
                <w:szCs w:val="24"/>
                <w:lang w:val="en-US"/>
              </w:rPr>
            </w:pPr>
            <w:r w:rsidRPr="00EC135A">
              <w:rPr>
                <w:sz w:val="24"/>
                <w:szCs w:val="24"/>
                <w:lang w:val="en-US"/>
              </w:rPr>
              <w:t>5</w:t>
            </w:r>
          </w:p>
        </w:tc>
      </w:tr>
      <w:tr w:rsidR="00E247E0" w:rsidRPr="00EC135A" w:rsidTr="005030D8">
        <w:trPr>
          <w:jc w:val="center"/>
        </w:trPr>
        <w:tc>
          <w:tcPr>
            <w:tcW w:w="9571" w:type="dxa"/>
            <w:gridSpan w:val="6"/>
            <w:vAlign w:val="center"/>
          </w:tcPr>
          <w:p w:rsidR="00E247E0" w:rsidRPr="00EC135A" w:rsidRDefault="00E247E0" w:rsidP="0083092F">
            <w:pPr>
              <w:spacing w:line="360" w:lineRule="auto"/>
              <w:ind w:firstLine="284"/>
              <w:jc w:val="center"/>
              <w:rPr>
                <w:sz w:val="24"/>
                <w:szCs w:val="24"/>
              </w:rPr>
            </w:pPr>
            <w:r w:rsidRPr="00EC135A">
              <w:rPr>
                <w:sz w:val="24"/>
                <w:szCs w:val="24"/>
              </w:rPr>
              <w:t xml:space="preserve">Процент содержания </w:t>
            </w:r>
            <w:r w:rsidRPr="00EC135A">
              <w:rPr>
                <w:sz w:val="24"/>
                <w:szCs w:val="24"/>
                <w:lang w:val="en-US"/>
              </w:rPr>
              <w:t>Cs</w:t>
            </w:r>
            <w:r w:rsidRPr="00EC135A">
              <w:rPr>
                <w:sz w:val="24"/>
                <w:szCs w:val="24"/>
              </w:rPr>
              <w:t>-137 в вытяжках</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H20</w:t>
            </w:r>
          </w:p>
        </w:tc>
        <w:tc>
          <w:tcPr>
            <w:tcW w:w="1239"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0,07</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0,2</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нпо*</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0,34</w:t>
            </w:r>
          </w:p>
        </w:tc>
        <w:tc>
          <w:tcPr>
            <w:tcW w:w="1596"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0,21</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NH4Ac</w:t>
            </w:r>
          </w:p>
        </w:tc>
        <w:tc>
          <w:tcPr>
            <w:tcW w:w="1239"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5,93</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6,27</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8,9</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3,02</w:t>
            </w:r>
          </w:p>
        </w:tc>
        <w:tc>
          <w:tcPr>
            <w:tcW w:w="1596"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6,9</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HCl</w:t>
            </w:r>
          </w:p>
        </w:tc>
        <w:tc>
          <w:tcPr>
            <w:tcW w:w="1239" w:type="dxa"/>
            <w:vAlign w:val="center"/>
          </w:tcPr>
          <w:p w:rsidR="00E247E0" w:rsidRPr="00EC135A" w:rsidRDefault="00E247E0" w:rsidP="0083092F">
            <w:pPr>
              <w:spacing w:line="360" w:lineRule="auto"/>
              <w:ind w:firstLine="284"/>
              <w:rPr>
                <w:sz w:val="24"/>
                <w:szCs w:val="24"/>
              </w:rPr>
            </w:pPr>
            <w:r w:rsidRPr="00EC135A">
              <w:rPr>
                <w:sz w:val="24"/>
                <w:szCs w:val="24"/>
              </w:rPr>
              <w:t>7,82</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9,74</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7,85</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3,14</w:t>
            </w:r>
          </w:p>
        </w:tc>
        <w:tc>
          <w:tcPr>
            <w:tcW w:w="1596" w:type="dxa"/>
            <w:vAlign w:val="center"/>
          </w:tcPr>
          <w:p w:rsidR="00E247E0" w:rsidRPr="00EC135A" w:rsidRDefault="00E247E0" w:rsidP="0083092F">
            <w:pPr>
              <w:spacing w:line="360" w:lineRule="auto"/>
              <w:ind w:firstLine="284"/>
              <w:rPr>
                <w:sz w:val="24"/>
                <w:szCs w:val="24"/>
              </w:rPr>
            </w:pPr>
            <w:r w:rsidRPr="00EC135A">
              <w:rPr>
                <w:sz w:val="24"/>
                <w:szCs w:val="24"/>
              </w:rPr>
              <w:t>5,25</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rPr>
            </w:pPr>
            <w:r w:rsidRPr="00EC135A">
              <w:rPr>
                <w:sz w:val="24"/>
                <w:szCs w:val="24"/>
              </w:rPr>
              <w:t>HNO3</w:t>
            </w:r>
          </w:p>
        </w:tc>
        <w:tc>
          <w:tcPr>
            <w:tcW w:w="1239" w:type="dxa"/>
            <w:vAlign w:val="center"/>
          </w:tcPr>
          <w:p w:rsidR="00E247E0" w:rsidRPr="00EC135A" w:rsidRDefault="00E247E0" w:rsidP="0083092F">
            <w:pPr>
              <w:spacing w:line="360" w:lineRule="auto"/>
              <w:ind w:firstLine="284"/>
              <w:rPr>
                <w:sz w:val="24"/>
                <w:szCs w:val="24"/>
              </w:rPr>
            </w:pPr>
            <w:r w:rsidRPr="00EC135A">
              <w:rPr>
                <w:sz w:val="24"/>
                <w:szCs w:val="24"/>
              </w:rPr>
              <w:t>44,94</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30,98</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42,93</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31,41</w:t>
            </w:r>
          </w:p>
        </w:tc>
        <w:tc>
          <w:tcPr>
            <w:tcW w:w="1596" w:type="dxa"/>
            <w:vAlign w:val="center"/>
          </w:tcPr>
          <w:p w:rsidR="00E247E0" w:rsidRPr="00EC135A" w:rsidRDefault="00E247E0" w:rsidP="0083092F">
            <w:pPr>
              <w:spacing w:line="360" w:lineRule="auto"/>
              <w:ind w:firstLine="284"/>
              <w:rPr>
                <w:sz w:val="24"/>
                <w:szCs w:val="24"/>
              </w:rPr>
            </w:pPr>
            <w:r w:rsidRPr="00EC135A">
              <w:rPr>
                <w:sz w:val="24"/>
                <w:szCs w:val="24"/>
              </w:rPr>
              <w:t>52,83</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rPr>
            </w:pPr>
            <w:r w:rsidRPr="00EC135A">
              <w:rPr>
                <w:sz w:val="24"/>
                <w:szCs w:val="24"/>
              </w:rPr>
              <w:t>Остаток</w:t>
            </w:r>
          </w:p>
        </w:tc>
        <w:tc>
          <w:tcPr>
            <w:tcW w:w="1239" w:type="dxa"/>
            <w:vAlign w:val="center"/>
          </w:tcPr>
          <w:p w:rsidR="00E247E0" w:rsidRPr="00EC135A" w:rsidRDefault="00E247E0" w:rsidP="0083092F">
            <w:pPr>
              <w:spacing w:line="360" w:lineRule="auto"/>
              <w:ind w:firstLine="284"/>
              <w:rPr>
                <w:sz w:val="24"/>
                <w:szCs w:val="24"/>
              </w:rPr>
            </w:pPr>
            <w:r w:rsidRPr="00EC135A">
              <w:rPr>
                <w:sz w:val="24"/>
                <w:szCs w:val="24"/>
              </w:rPr>
              <w:t>41,24</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52,8</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40,32</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62,09</w:t>
            </w:r>
          </w:p>
        </w:tc>
        <w:tc>
          <w:tcPr>
            <w:tcW w:w="1596" w:type="dxa"/>
            <w:vAlign w:val="center"/>
          </w:tcPr>
          <w:p w:rsidR="00E247E0" w:rsidRPr="00EC135A" w:rsidRDefault="00E247E0" w:rsidP="0083092F">
            <w:pPr>
              <w:spacing w:line="360" w:lineRule="auto"/>
              <w:ind w:firstLine="284"/>
              <w:rPr>
                <w:sz w:val="24"/>
                <w:szCs w:val="24"/>
              </w:rPr>
            </w:pPr>
            <w:r w:rsidRPr="00EC135A">
              <w:rPr>
                <w:sz w:val="24"/>
                <w:szCs w:val="24"/>
              </w:rPr>
              <w:t>34,81</w:t>
            </w:r>
          </w:p>
        </w:tc>
      </w:tr>
      <w:tr w:rsidR="00E247E0" w:rsidRPr="00EC135A" w:rsidTr="005030D8">
        <w:trPr>
          <w:jc w:val="center"/>
        </w:trPr>
        <w:tc>
          <w:tcPr>
            <w:tcW w:w="9571" w:type="dxa"/>
            <w:gridSpan w:val="6"/>
            <w:vAlign w:val="center"/>
          </w:tcPr>
          <w:p w:rsidR="00E247E0" w:rsidRPr="00EC135A" w:rsidRDefault="00E247E0" w:rsidP="0083092F">
            <w:pPr>
              <w:spacing w:line="360" w:lineRule="auto"/>
              <w:ind w:firstLine="284"/>
              <w:jc w:val="center"/>
              <w:rPr>
                <w:sz w:val="24"/>
                <w:szCs w:val="24"/>
              </w:rPr>
            </w:pPr>
            <w:r w:rsidRPr="00EC135A">
              <w:rPr>
                <w:sz w:val="24"/>
                <w:szCs w:val="24"/>
              </w:rPr>
              <w:t xml:space="preserve">Процент содержания </w:t>
            </w:r>
            <w:r w:rsidRPr="00EC135A">
              <w:rPr>
                <w:sz w:val="24"/>
                <w:szCs w:val="24"/>
                <w:lang w:val="en-US"/>
              </w:rPr>
              <w:t>Sr</w:t>
            </w:r>
            <w:r w:rsidRPr="00EC135A">
              <w:rPr>
                <w:sz w:val="24"/>
                <w:szCs w:val="24"/>
              </w:rPr>
              <w:t>-90 в вытяжках</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H2O</w:t>
            </w:r>
          </w:p>
        </w:tc>
        <w:tc>
          <w:tcPr>
            <w:tcW w:w="1239"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0,66</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2,29</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2,33</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1,32</w:t>
            </w:r>
          </w:p>
        </w:tc>
        <w:tc>
          <w:tcPr>
            <w:tcW w:w="1596"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6,25</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NNH4Ac</w:t>
            </w:r>
          </w:p>
        </w:tc>
        <w:tc>
          <w:tcPr>
            <w:tcW w:w="1239"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40,68</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28,17</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26,38</w:t>
            </w:r>
          </w:p>
        </w:tc>
        <w:tc>
          <w:tcPr>
            <w:tcW w:w="1595"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43,74</w:t>
            </w:r>
          </w:p>
        </w:tc>
        <w:tc>
          <w:tcPr>
            <w:tcW w:w="1596"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40,63</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lang w:val="en-US"/>
              </w:rPr>
            </w:pPr>
            <w:r w:rsidRPr="00EC135A">
              <w:rPr>
                <w:sz w:val="24"/>
                <w:szCs w:val="24"/>
                <w:lang w:val="en-US"/>
              </w:rPr>
              <w:t>HCl</w:t>
            </w:r>
          </w:p>
        </w:tc>
        <w:tc>
          <w:tcPr>
            <w:tcW w:w="1239" w:type="dxa"/>
            <w:vAlign w:val="center"/>
          </w:tcPr>
          <w:p w:rsidR="00E247E0" w:rsidRPr="00EC135A" w:rsidRDefault="00E247E0" w:rsidP="0083092F">
            <w:pPr>
              <w:spacing w:line="360" w:lineRule="auto"/>
              <w:ind w:firstLine="284"/>
              <w:rPr>
                <w:sz w:val="24"/>
                <w:szCs w:val="24"/>
              </w:rPr>
            </w:pPr>
            <w:r w:rsidRPr="00EC135A">
              <w:rPr>
                <w:sz w:val="24"/>
                <w:szCs w:val="24"/>
              </w:rPr>
              <w:t>48,25</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56,34</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64,39</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43,74</w:t>
            </w:r>
          </w:p>
        </w:tc>
        <w:tc>
          <w:tcPr>
            <w:tcW w:w="1596" w:type="dxa"/>
            <w:vAlign w:val="center"/>
          </w:tcPr>
          <w:p w:rsidR="00E247E0" w:rsidRPr="00EC135A" w:rsidRDefault="00E247E0" w:rsidP="0083092F">
            <w:pPr>
              <w:spacing w:line="360" w:lineRule="auto"/>
              <w:ind w:firstLine="284"/>
              <w:rPr>
                <w:sz w:val="24"/>
                <w:szCs w:val="24"/>
              </w:rPr>
            </w:pPr>
            <w:r w:rsidRPr="00EC135A">
              <w:rPr>
                <w:sz w:val="24"/>
                <w:szCs w:val="24"/>
              </w:rPr>
              <w:t>39,06</w:t>
            </w:r>
          </w:p>
        </w:tc>
      </w:tr>
      <w:tr w:rsidR="00E247E0" w:rsidRPr="00EC135A" w:rsidTr="005030D8">
        <w:trPr>
          <w:jc w:val="center"/>
        </w:trPr>
        <w:tc>
          <w:tcPr>
            <w:tcW w:w="1951" w:type="dxa"/>
            <w:vAlign w:val="center"/>
          </w:tcPr>
          <w:p w:rsidR="00E247E0" w:rsidRPr="00EC135A" w:rsidRDefault="00E247E0" w:rsidP="0083092F">
            <w:pPr>
              <w:spacing w:line="360" w:lineRule="auto"/>
              <w:ind w:firstLine="284"/>
              <w:rPr>
                <w:sz w:val="24"/>
                <w:szCs w:val="24"/>
              </w:rPr>
            </w:pPr>
            <w:r w:rsidRPr="00EC135A">
              <w:rPr>
                <w:sz w:val="24"/>
                <w:szCs w:val="24"/>
              </w:rPr>
              <w:t>HNO3</w:t>
            </w:r>
          </w:p>
        </w:tc>
        <w:tc>
          <w:tcPr>
            <w:tcW w:w="1239" w:type="dxa"/>
            <w:vAlign w:val="center"/>
          </w:tcPr>
          <w:p w:rsidR="00E247E0" w:rsidRPr="00EC135A" w:rsidRDefault="00E247E0" w:rsidP="0083092F">
            <w:pPr>
              <w:spacing w:line="360" w:lineRule="auto"/>
              <w:ind w:firstLine="284"/>
              <w:rPr>
                <w:sz w:val="24"/>
                <w:szCs w:val="24"/>
              </w:rPr>
            </w:pPr>
            <w:r w:rsidRPr="00EC135A">
              <w:rPr>
                <w:sz w:val="24"/>
                <w:szCs w:val="24"/>
              </w:rPr>
              <w:t>10,41</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13,2</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6,9</w:t>
            </w:r>
          </w:p>
        </w:tc>
        <w:tc>
          <w:tcPr>
            <w:tcW w:w="1595" w:type="dxa"/>
            <w:vAlign w:val="center"/>
          </w:tcPr>
          <w:p w:rsidR="00E247E0" w:rsidRPr="00EC135A" w:rsidRDefault="00E247E0" w:rsidP="0083092F">
            <w:pPr>
              <w:spacing w:line="360" w:lineRule="auto"/>
              <w:ind w:firstLine="284"/>
              <w:rPr>
                <w:sz w:val="24"/>
                <w:szCs w:val="24"/>
              </w:rPr>
            </w:pPr>
            <w:r w:rsidRPr="00EC135A">
              <w:rPr>
                <w:sz w:val="24"/>
                <w:szCs w:val="24"/>
              </w:rPr>
              <w:t>11,19</w:t>
            </w:r>
          </w:p>
        </w:tc>
        <w:tc>
          <w:tcPr>
            <w:tcW w:w="1596" w:type="dxa"/>
            <w:vAlign w:val="center"/>
          </w:tcPr>
          <w:p w:rsidR="00E247E0" w:rsidRPr="00EC135A" w:rsidRDefault="00E247E0" w:rsidP="0083092F">
            <w:pPr>
              <w:spacing w:line="360" w:lineRule="auto"/>
              <w:ind w:firstLine="284"/>
              <w:rPr>
                <w:sz w:val="24"/>
                <w:szCs w:val="24"/>
              </w:rPr>
            </w:pPr>
            <w:r w:rsidRPr="00EC135A">
              <w:rPr>
                <w:sz w:val="24"/>
                <w:szCs w:val="24"/>
              </w:rPr>
              <w:t>14,06</w:t>
            </w:r>
          </w:p>
        </w:tc>
      </w:tr>
    </w:tbl>
    <w:p w:rsidR="00E247E0" w:rsidRPr="00EC135A" w:rsidRDefault="00E247E0" w:rsidP="0083092F">
      <w:pPr>
        <w:spacing w:line="360" w:lineRule="auto"/>
        <w:ind w:firstLine="284"/>
        <w:rPr>
          <w:sz w:val="24"/>
          <w:szCs w:val="24"/>
        </w:rPr>
      </w:pPr>
      <w:r w:rsidRPr="00EC135A">
        <w:rPr>
          <w:sz w:val="24"/>
          <w:szCs w:val="24"/>
        </w:rPr>
        <w:t xml:space="preserve">*ниже предела обнаружения </w:t>
      </w:r>
    </w:p>
    <w:p w:rsidR="00E247E0" w:rsidRPr="00EC135A" w:rsidRDefault="00E247E0" w:rsidP="0083092F">
      <w:pPr>
        <w:spacing w:line="360" w:lineRule="auto"/>
        <w:ind w:firstLine="284"/>
        <w:jc w:val="both"/>
        <w:rPr>
          <w:sz w:val="24"/>
          <w:szCs w:val="24"/>
        </w:rPr>
      </w:pPr>
    </w:p>
    <w:p w:rsidR="00A36C68" w:rsidRDefault="00DF3970" w:rsidP="0083092F">
      <w:pPr>
        <w:spacing w:line="360" w:lineRule="auto"/>
        <w:ind w:firstLine="680"/>
        <w:jc w:val="both"/>
        <w:rPr>
          <w:sz w:val="24"/>
          <w:szCs w:val="24"/>
        </w:rPr>
      </w:pPr>
      <w:r>
        <w:rPr>
          <w:sz w:val="24"/>
          <w:szCs w:val="24"/>
        </w:rPr>
        <w:t>Средняя плотность</w:t>
      </w:r>
      <w:r w:rsidR="00E247E0" w:rsidRPr="00EC135A">
        <w:rPr>
          <w:sz w:val="24"/>
          <w:szCs w:val="24"/>
        </w:rPr>
        <w:t xml:space="preserve"> загрязнения пахотного слоя почв </w:t>
      </w:r>
      <w:r w:rsidR="008A4BF2">
        <w:rPr>
          <w:sz w:val="24"/>
          <w:szCs w:val="24"/>
        </w:rPr>
        <w:t xml:space="preserve">отдельных </w:t>
      </w:r>
      <w:r w:rsidR="00E247E0" w:rsidRPr="00EC135A">
        <w:rPr>
          <w:sz w:val="24"/>
          <w:szCs w:val="24"/>
        </w:rPr>
        <w:t>обследованных хозяйств</w:t>
      </w:r>
      <w:r w:rsidR="008A4BF2">
        <w:rPr>
          <w:sz w:val="24"/>
          <w:szCs w:val="24"/>
        </w:rPr>
        <w:t xml:space="preserve"> в Новых Бобовичах </w:t>
      </w:r>
      <w:r w:rsidR="00E247E0" w:rsidRPr="00EC135A">
        <w:rPr>
          <w:sz w:val="24"/>
          <w:szCs w:val="24"/>
        </w:rPr>
        <w:t>изменялась от 636 до 1023 кБк/м</w:t>
      </w:r>
      <w:r w:rsidR="00E247E0" w:rsidRPr="00EC135A">
        <w:rPr>
          <w:sz w:val="24"/>
          <w:szCs w:val="24"/>
          <w:vertAlign w:val="superscript"/>
        </w:rPr>
        <w:t xml:space="preserve">2 </w:t>
      </w:r>
      <w:r w:rsidR="00E247E0" w:rsidRPr="00EC135A">
        <w:rPr>
          <w:sz w:val="24"/>
          <w:szCs w:val="24"/>
        </w:rPr>
        <w:t>(в 1</w:t>
      </w:r>
      <w:r w:rsidR="008A4BF2">
        <w:rPr>
          <w:sz w:val="24"/>
          <w:szCs w:val="24"/>
        </w:rPr>
        <w:t>,</w:t>
      </w:r>
      <w:r w:rsidR="00E247E0" w:rsidRPr="00EC135A">
        <w:rPr>
          <w:sz w:val="24"/>
          <w:szCs w:val="24"/>
        </w:rPr>
        <w:t xml:space="preserve">6 раза), а содержание </w:t>
      </w:r>
      <w:r w:rsidR="00E247E0" w:rsidRPr="00EC135A">
        <w:rPr>
          <w:sz w:val="24"/>
          <w:szCs w:val="24"/>
          <w:vertAlign w:val="superscript"/>
        </w:rPr>
        <w:t>137</w:t>
      </w:r>
      <w:r w:rsidR="00E247E0" w:rsidRPr="00EC135A">
        <w:rPr>
          <w:sz w:val="24"/>
          <w:szCs w:val="24"/>
        </w:rPr>
        <w:t xml:space="preserve">Cs в картофеле варьировало в пределах от 14 до 50 Бк/кг, то есть </w:t>
      </w:r>
      <w:r w:rsidR="008A4BF2" w:rsidRPr="008A4BF2">
        <w:rPr>
          <w:sz w:val="24"/>
          <w:szCs w:val="24"/>
        </w:rPr>
        <w:t xml:space="preserve">было способно на весьма ограниченной территории </w:t>
      </w:r>
      <w:r>
        <w:rPr>
          <w:sz w:val="24"/>
          <w:szCs w:val="24"/>
        </w:rPr>
        <w:t>из</w:t>
      </w:r>
      <w:r w:rsidR="008A4BF2" w:rsidRPr="008A4BF2">
        <w:rPr>
          <w:sz w:val="24"/>
          <w:szCs w:val="24"/>
        </w:rPr>
        <w:t>меняться</w:t>
      </w:r>
      <w:r>
        <w:rPr>
          <w:sz w:val="24"/>
          <w:szCs w:val="24"/>
        </w:rPr>
        <w:t xml:space="preserve"> в 3,</w:t>
      </w:r>
      <w:r w:rsidR="00E247E0" w:rsidRPr="00EC135A">
        <w:rPr>
          <w:sz w:val="24"/>
          <w:szCs w:val="24"/>
        </w:rPr>
        <w:t xml:space="preserve">6 раза. При этом содержание </w:t>
      </w:r>
      <w:r w:rsidR="00E247E0" w:rsidRPr="00EC135A">
        <w:rPr>
          <w:sz w:val="24"/>
          <w:szCs w:val="24"/>
          <w:vertAlign w:val="superscript"/>
        </w:rPr>
        <w:t>90</w:t>
      </w:r>
      <w:r w:rsidR="00E247E0" w:rsidRPr="00EC135A">
        <w:rPr>
          <w:sz w:val="24"/>
          <w:szCs w:val="24"/>
        </w:rPr>
        <w:t xml:space="preserve">Sr в картофеле </w:t>
      </w:r>
      <w:r>
        <w:rPr>
          <w:sz w:val="24"/>
          <w:szCs w:val="24"/>
        </w:rPr>
        <w:t xml:space="preserve">в значительной </w:t>
      </w:r>
      <w:r w:rsidR="00E247E0" w:rsidRPr="00EC135A">
        <w:rPr>
          <w:sz w:val="24"/>
          <w:szCs w:val="24"/>
        </w:rPr>
        <w:t>больше</w:t>
      </w:r>
      <w:r w:rsidR="00A36C68">
        <w:rPr>
          <w:sz w:val="24"/>
          <w:szCs w:val="24"/>
        </w:rPr>
        <w:t>й</w:t>
      </w:r>
      <w:r w:rsidR="00E247E0" w:rsidRPr="00EC135A">
        <w:rPr>
          <w:sz w:val="24"/>
          <w:szCs w:val="24"/>
        </w:rPr>
        <w:t xml:space="preserve"> </w:t>
      </w:r>
      <w:r w:rsidR="00A36C68">
        <w:rPr>
          <w:sz w:val="24"/>
          <w:szCs w:val="24"/>
        </w:rPr>
        <w:t xml:space="preserve">мере </w:t>
      </w:r>
      <w:r w:rsidR="00E247E0" w:rsidRPr="00EC135A">
        <w:rPr>
          <w:sz w:val="24"/>
          <w:szCs w:val="24"/>
        </w:rPr>
        <w:t xml:space="preserve">коррелировало с его содержанием </w:t>
      </w:r>
      <w:r w:rsidR="00A36C68">
        <w:rPr>
          <w:sz w:val="24"/>
          <w:szCs w:val="24"/>
        </w:rPr>
        <w:t xml:space="preserve">этого изотопа </w:t>
      </w:r>
      <w:r w:rsidR="00E247E0" w:rsidRPr="00EC135A">
        <w:rPr>
          <w:sz w:val="24"/>
          <w:szCs w:val="24"/>
        </w:rPr>
        <w:t xml:space="preserve">в </w:t>
      </w:r>
      <w:r w:rsidR="008A4BF2">
        <w:rPr>
          <w:sz w:val="24"/>
          <w:szCs w:val="24"/>
        </w:rPr>
        <w:t xml:space="preserve">почве в </w:t>
      </w:r>
      <w:r w:rsidR="00E247E0" w:rsidRPr="00EC135A">
        <w:rPr>
          <w:sz w:val="24"/>
          <w:szCs w:val="24"/>
        </w:rPr>
        <w:t xml:space="preserve">обменной форме, а содержание </w:t>
      </w:r>
      <w:r w:rsidR="00E247E0" w:rsidRPr="00EC135A">
        <w:rPr>
          <w:sz w:val="24"/>
          <w:szCs w:val="24"/>
          <w:vertAlign w:val="superscript"/>
        </w:rPr>
        <w:t>137</w:t>
      </w:r>
      <w:r w:rsidR="00E247E0" w:rsidRPr="00EC135A">
        <w:rPr>
          <w:sz w:val="24"/>
          <w:szCs w:val="24"/>
        </w:rPr>
        <w:t>C</w:t>
      </w:r>
      <w:r w:rsidR="008A4BF2">
        <w:rPr>
          <w:sz w:val="24"/>
          <w:szCs w:val="24"/>
        </w:rPr>
        <w:t xml:space="preserve">s - с его валовым содержанием. </w:t>
      </w:r>
    </w:p>
    <w:p w:rsidR="00E247E0" w:rsidRPr="00EC135A" w:rsidRDefault="008A4BF2" w:rsidP="0083092F">
      <w:pPr>
        <w:spacing w:line="360" w:lineRule="auto"/>
        <w:ind w:firstLine="680"/>
        <w:jc w:val="both"/>
        <w:rPr>
          <w:sz w:val="24"/>
          <w:szCs w:val="24"/>
        </w:rPr>
      </w:pPr>
      <w:r>
        <w:rPr>
          <w:sz w:val="24"/>
          <w:szCs w:val="24"/>
        </w:rPr>
        <w:t>Более полное п</w:t>
      </w:r>
      <w:r w:rsidR="00E247E0" w:rsidRPr="00EC135A">
        <w:rPr>
          <w:sz w:val="24"/>
          <w:szCs w:val="24"/>
        </w:rPr>
        <w:t xml:space="preserve">редставление о параметрах загрязнения </w:t>
      </w:r>
      <w:r w:rsidR="00A711B3">
        <w:rPr>
          <w:sz w:val="24"/>
          <w:szCs w:val="24"/>
        </w:rPr>
        <w:t xml:space="preserve">сельскохозяйственной </w:t>
      </w:r>
      <w:r w:rsidR="00E247E0" w:rsidRPr="00EC135A">
        <w:rPr>
          <w:sz w:val="24"/>
          <w:szCs w:val="24"/>
        </w:rPr>
        <w:t xml:space="preserve">продукции </w:t>
      </w:r>
      <w:r w:rsidR="00A711B3">
        <w:rPr>
          <w:sz w:val="24"/>
          <w:szCs w:val="24"/>
        </w:rPr>
        <w:t xml:space="preserve">(картофеля) </w:t>
      </w:r>
      <w:r w:rsidRPr="005030D8">
        <w:rPr>
          <w:sz w:val="24"/>
          <w:szCs w:val="24"/>
        </w:rPr>
        <w:t>в личных подсобных хозяйствах, расположенных разных в разных частях ЛГС и</w:t>
      </w:r>
      <w:r w:rsidR="00E62155">
        <w:rPr>
          <w:sz w:val="24"/>
          <w:szCs w:val="24"/>
        </w:rPr>
        <w:t>,</w:t>
      </w:r>
      <w:r w:rsidRPr="005030D8">
        <w:rPr>
          <w:sz w:val="24"/>
          <w:szCs w:val="24"/>
        </w:rPr>
        <w:t xml:space="preserve"> соответственно</w:t>
      </w:r>
      <w:r w:rsidR="00E62155">
        <w:rPr>
          <w:sz w:val="24"/>
          <w:szCs w:val="24"/>
        </w:rPr>
        <w:t>,</w:t>
      </w:r>
      <w:r w:rsidRPr="005030D8">
        <w:rPr>
          <w:sz w:val="24"/>
          <w:szCs w:val="24"/>
        </w:rPr>
        <w:t xml:space="preserve"> на разных высотных уровнях</w:t>
      </w:r>
      <w:r w:rsidRPr="00EC135A">
        <w:rPr>
          <w:sz w:val="24"/>
          <w:szCs w:val="24"/>
        </w:rPr>
        <w:t xml:space="preserve"> </w:t>
      </w:r>
      <w:r w:rsidR="00E247E0" w:rsidRPr="00EC135A">
        <w:rPr>
          <w:sz w:val="24"/>
          <w:szCs w:val="24"/>
        </w:rPr>
        <w:t xml:space="preserve">дает </w:t>
      </w:r>
      <w:r w:rsidR="00983565">
        <w:rPr>
          <w:sz w:val="24"/>
          <w:szCs w:val="24"/>
        </w:rPr>
        <w:t>т</w:t>
      </w:r>
      <w:r w:rsidR="00983565" w:rsidRPr="00983565">
        <w:rPr>
          <w:sz w:val="24"/>
          <w:szCs w:val="24"/>
        </w:rPr>
        <w:t>аблица 4.2</w:t>
      </w:r>
      <w:r w:rsidR="00FE5EA0">
        <w:rPr>
          <w:sz w:val="24"/>
          <w:szCs w:val="24"/>
        </w:rPr>
        <w:t>6</w:t>
      </w:r>
      <w:r w:rsidR="00E247E0" w:rsidRPr="00EC135A">
        <w:rPr>
          <w:sz w:val="24"/>
          <w:szCs w:val="24"/>
        </w:rPr>
        <w:t xml:space="preserve">. </w:t>
      </w:r>
    </w:p>
    <w:p w:rsidR="008A4BF2" w:rsidRPr="00A36C68" w:rsidRDefault="008A4BF2" w:rsidP="005030D8">
      <w:pPr>
        <w:spacing w:line="360" w:lineRule="auto"/>
        <w:rPr>
          <w:sz w:val="24"/>
          <w:szCs w:val="24"/>
        </w:rPr>
      </w:pPr>
    </w:p>
    <w:p w:rsidR="00E247E0" w:rsidRDefault="00983565" w:rsidP="005030D8">
      <w:pPr>
        <w:spacing w:line="360" w:lineRule="auto"/>
        <w:rPr>
          <w:sz w:val="24"/>
          <w:szCs w:val="24"/>
        </w:rPr>
      </w:pPr>
      <w:r w:rsidRPr="006C4B74">
        <w:rPr>
          <w:sz w:val="24"/>
          <w:szCs w:val="24"/>
        </w:rPr>
        <w:t>Таблица 4.2</w:t>
      </w:r>
      <w:r w:rsidR="00FE5EA0">
        <w:rPr>
          <w:sz w:val="24"/>
          <w:szCs w:val="24"/>
        </w:rPr>
        <w:t>6</w:t>
      </w:r>
      <w:r w:rsidR="00840DF7">
        <w:rPr>
          <w:sz w:val="24"/>
          <w:szCs w:val="24"/>
        </w:rPr>
        <w:t xml:space="preserve">. </w:t>
      </w:r>
      <w:r w:rsidR="004600AF" w:rsidRPr="00000F21">
        <w:rPr>
          <w:sz w:val="24"/>
          <w:szCs w:val="24"/>
        </w:rPr>
        <w:t>Параметры загрязнения сель</w:t>
      </w:r>
      <w:r w:rsidR="00FE5EA0">
        <w:rPr>
          <w:sz w:val="24"/>
          <w:szCs w:val="24"/>
        </w:rPr>
        <w:t>ско</w:t>
      </w:r>
      <w:r w:rsidR="004600AF" w:rsidRPr="00000F21">
        <w:rPr>
          <w:sz w:val="24"/>
          <w:szCs w:val="24"/>
        </w:rPr>
        <w:t>хоз</w:t>
      </w:r>
      <w:r w:rsidR="00FE5EA0">
        <w:rPr>
          <w:sz w:val="24"/>
          <w:szCs w:val="24"/>
        </w:rPr>
        <w:t>яйственной</w:t>
      </w:r>
      <w:r w:rsidR="004600AF" w:rsidRPr="00000F21">
        <w:rPr>
          <w:sz w:val="24"/>
          <w:szCs w:val="24"/>
        </w:rPr>
        <w:t xml:space="preserve"> продукции</w:t>
      </w:r>
    </w:p>
    <w:tbl>
      <w:tblPr>
        <w:tblW w:w="8789" w:type="dxa"/>
        <w:tblInd w:w="108" w:type="dxa"/>
        <w:tblLayout w:type="fixed"/>
        <w:tblCellMar>
          <w:left w:w="0" w:type="dxa"/>
          <w:right w:w="0" w:type="dxa"/>
        </w:tblCellMar>
        <w:tblLook w:val="0600" w:firstRow="0" w:lastRow="0" w:firstColumn="0" w:lastColumn="0" w:noHBand="1" w:noVBand="1"/>
      </w:tblPr>
      <w:tblGrid>
        <w:gridCol w:w="2148"/>
        <w:gridCol w:w="1092"/>
        <w:gridCol w:w="893"/>
        <w:gridCol w:w="1112"/>
        <w:gridCol w:w="1134"/>
        <w:gridCol w:w="1186"/>
        <w:gridCol w:w="1224"/>
      </w:tblGrid>
      <w:tr w:rsidR="004600AF" w:rsidRPr="00000F21" w:rsidTr="008A4BF2">
        <w:trPr>
          <w:trHeight w:val="577"/>
        </w:trPr>
        <w:tc>
          <w:tcPr>
            <w:tcW w:w="2148" w:type="dxa"/>
            <w:vMerge w:val="restart"/>
            <w:tcBorders>
              <w:top w:val="single" w:sz="12" w:space="0" w:color="000000"/>
              <w:left w:val="single" w:sz="12" w:space="0" w:color="000000"/>
              <w:right w:val="single" w:sz="8" w:space="0" w:color="000000"/>
            </w:tcBorders>
            <w:shd w:val="clear" w:color="auto" w:fill="auto"/>
            <w:tcMar>
              <w:top w:w="15" w:type="dxa"/>
              <w:left w:w="28" w:type="dxa"/>
              <w:bottom w:w="0" w:type="dxa"/>
              <w:right w:w="28" w:type="dxa"/>
            </w:tcMar>
            <w:vAlign w:val="center"/>
          </w:tcPr>
          <w:p w:rsidR="004600AF" w:rsidRPr="00000F21" w:rsidRDefault="004600AF" w:rsidP="00832C6C">
            <w:pPr>
              <w:spacing w:line="360" w:lineRule="auto"/>
              <w:ind w:firstLine="284"/>
              <w:jc w:val="center"/>
              <w:textAlignment w:val="baseline"/>
              <w:rPr>
                <w:sz w:val="24"/>
                <w:szCs w:val="24"/>
              </w:rPr>
            </w:pPr>
            <w:r w:rsidRPr="00000F21">
              <w:rPr>
                <w:sz w:val="24"/>
                <w:szCs w:val="24"/>
              </w:rPr>
              <w:t>Формы на</w:t>
            </w:r>
            <w:r w:rsidRPr="00000F21">
              <w:rPr>
                <w:color w:val="000000"/>
                <w:kern w:val="24"/>
                <w:sz w:val="24"/>
                <w:szCs w:val="24"/>
              </w:rPr>
              <w:t>хождения</w:t>
            </w:r>
          </w:p>
        </w:tc>
        <w:tc>
          <w:tcPr>
            <w:tcW w:w="1985" w:type="dxa"/>
            <w:gridSpan w:val="2"/>
            <w:tcBorders>
              <w:top w:val="single" w:sz="12"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rPr>
              <w:t>Хозяйство I</w:t>
            </w:r>
          </w:p>
        </w:tc>
        <w:tc>
          <w:tcPr>
            <w:tcW w:w="2246" w:type="dxa"/>
            <w:gridSpan w:val="2"/>
            <w:tcBorders>
              <w:top w:val="single" w:sz="12"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rPr>
              <w:t>Хозяйство II</w:t>
            </w:r>
          </w:p>
        </w:tc>
        <w:tc>
          <w:tcPr>
            <w:tcW w:w="2410" w:type="dxa"/>
            <w:gridSpan w:val="2"/>
            <w:tcBorders>
              <w:top w:val="single" w:sz="12" w:space="0" w:color="000000"/>
              <w:left w:val="single" w:sz="8" w:space="0" w:color="000000"/>
              <w:bottom w:val="single" w:sz="8" w:space="0" w:color="000000"/>
              <w:right w:val="single" w:sz="12"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rPr>
              <w:t>Хозяйство II</w:t>
            </w:r>
            <w:r w:rsidRPr="00000F21">
              <w:rPr>
                <w:color w:val="000000"/>
                <w:kern w:val="24"/>
                <w:sz w:val="24"/>
                <w:szCs w:val="24"/>
                <w:lang w:val="en-US"/>
              </w:rPr>
              <w:t>I</w:t>
            </w:r>
          </w:p>
        </w:tc>
      </w:tr>
      <w:tr w:rsidR="004600AF" w:rsidRPr="00000F21" w:rsidTr="008A4BF2">
        <w:trPr>
          <w:trHeight w:val="288"/>
        </w:trPr>
        <w:tc>
          <w:tcPr>
            <w:tcW w:w="2148" w:type="dxa"/>
            <w:vMerge/>
            <w:tcBorders>
              <w:left w:val="single" w:sz="12" w:space="0" w:color="000000"/>
              <w:bottom w:val="single" w:sz="12" w:space="0" w:color="000000"/>
              <w:right w:val="single" w:sz="8" w:space="0" w:color="000000"/>
            </w:tcBorders>
            <w:shd w:val="clear" w:color="auto" w:fill="auto"/>
            <w:tcMar>
              <w:top w:w="15" w:type="dxa"/>
              <w:left w:w="28" w:type="dxa"/>
              <w:bottom w:w="0" w:type="dxa"/>
              <w:right w:w="28" w:type="dxa"/>
            </w:tcMar>
            <w:vAlign w:val="center"/>
          </w:tcPr>
          <w:p w:rsidR="004600AF" w:rsidRPr="00000F21" w:rsidRDefault="004600AF" w:rsidP="00832C6C">
            <w:pPr>
              <w:spacing w:line="360" w:lineRule="auto"/>
              <w:ind w:firstLine="284"/>
              <w:jc w:val="center"/>
              <w:textAlignment w:val="baseline"/>
              <w:rPr>
                <w:sz w:val="24"/>
                <w:szCs w:val="24"/>
              </w:rPr>
            </w:pPr>
          </w:p>
        </w:tc>
        <w:tc>
          <w:tcPr>
            <w:tcW w:w="1092" w:type="dxa"/>
            <w:tcBorders>
              <w:top w:val="single" w:sz="8" w:space="0" w:color="000000"/>
              <w:left w:val="single" w:sz="8" w:space="0" w:color="000000"/>
              <w:bottom w:val="single" w:sz="12"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rPr>
              <w:t>Cs-137</w:t>
            </w:r>
          </w:p>
        </w:tc>
        <w:tc>
          <w:tcPr>
            <w:tcW w:w="893" w:type="dxa"/>
            <w:tcBorders>
              <w:top w:val="single" w:sz="8" w:space="0" w:color="000000"/>
              <w:left w:val="single" w:sz="8" w:space="0" w:color="000000"/>
              <w:bottom w:val="single" w:sz="12"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rPr>
              <w:t>Sr-90</w:t>
            </w:r>
          </w:p>
        </w:tc>
        <w:tc>
          <w:tcPr>
            <w:tcW w:w="1112" w:type="dxa"/>
            <w:tcBorders>
              <w:top w:val="single" w:sz="8" w:space="0" w:color="000000"/>
              <w:left w:val="single" w:sz="8" w:space="0" w:color="000000"/>
              <w:bottom w:val="single" w:sz="12"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lang w:val="en-US"/>
              </w:rPr>
              <w:t>Cs</w:t>
            </w:r>
            <w:r w:rsidRPr="00000F21">
              <w:rPr>
                <w:color w:val="000000"/>
                <w:kern w:val="24"/>
                <w:sz w:val="24"/>
                <w:szCs w:val="24"/>
              </w:rPr>
              <w:t>-137</w:t>
            </w:r>
          </w:p>
        </w:tc>
        <w:tc>
          <w:tcPr>
            <w:tcW w:w="1134" w:type="dxa"/>
            <w:tcBorders>
              <w:top w:val="single" w:sz="8" w:space="0" w:color="000000"/>
              <w:left w:val="single" w:sz="8" w:space="0" w:color="000000"/>
              <w:bottom w:val="single" w:sz="12"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lang w:val="en-US"/>
              </w:rPr>
              <w:t>Sr</w:t>
            </w:r>
            <w:r w:rsidRPr="00000F21">
              <w:rPr>
                <w:color w:val="000000"/>
                <w:kern w:val="24"/>
                <w:sz w:val="24"/>
                <w:szCs w:val="24"/>
              </w:rPr>
              <w:t>-90</w:t>
            </w:r>
          </w:p>
        </w:tc>
        <w:tc>
          <w:tcPr>
            <w:tcW w:w="1186" w:type="dxa"/>
            <w:tcBorders>
              <w:top w:val="single" w:sz="8" w:space="0" w:color="000000"/>
              <w:left w:val="single" w:sz="8" w:space="0" w:color="000000"/>
              <w:bottom w:val="single" w:sz="12" w:space="0" w:color="000000"/>
              <w:right w:val="single" w:sz="8"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lang w:val="en-US"/>
              </w:rPr>
              <w:t>Cs</w:t>
            </w:r>
            <w:r w:rsidRPr="00000F21">
              <w:rPr>
                <w:color w:val="000000"/>
                <w:kern w:val="24"/>
                <w:sz w:val="24"/>
                <w:szCs w:val="24"/>
              </w:rPr>
              <w:t>-137</w:t>
            </w:r>
          </w:p>
        </w:tc>
        <w:tc>
          <w:tcPr>
            <w:tcW w:w="1224" w:type="dxa"/>
            <w:tcBorders>
              <w:top w:val="single" w:sz="8" w:space="0" w:color="000000"/>
              <w:left w:val="single" w:sz="8" w:space="0" w:color="000000"/>
              <w:bottom w:val="single" w:sz="12" w:space="0" w:color="000000"/>
              <w:right w:val="single" w:sz="12" w:space="0" w:color="000000"/>
            </w:tcBorders>
            <w:shd w:val="clear" w:color="auto" w:fill="auto"/>
            <w:tcMar>
              <w:top w:w="15" w:type="dxa"/>
              <w:left w:w="28" w:type="dxa"/>
              <w:bottom w:w="0" w:type="dxa"/>
              <w:right w:w="28" w:type="dxa"/>
            </w:tcMar>
            <w:vAlign w:val="center"/>
            <w:hideMark/>
          </w:tcPr>
          <w:p w:rsidR="004600AF" w:rsidRPr="00000F21" w:rsidRDefault="004600AF" w:rsidP="00832C6C">
            <w:pPr>
              <w:spacing w:line="360" w:lineRule="auto"/>
              <w:ind w:firstLine="284"/>
              <w:jc w:val="center"/>
              <w:textAlignment w:val="baseline"/>
              <w:rPr>
                <w:sz w:val="24"/>
                <w:szCs w:val="24"/>
              </w:rPr>
            </w:pPr>
            <w:r w:rsidRPr="00000F21">
              <w:rPr>
                <w:color w:val="000000"/>
                <w:kern w:val="24"/>
                <w:sz w:val="24"/>
                <w:szCs w:val="24"/>
              </w:rPr>
              <w:t>Sr-90</w:t>
            </w:r>
          </w:p>
        </w:tc>
      </w:tr>
    </w:tbl>
    <w:p w:rsidR="00E247E0" w:rsidRPr="00000F21" w:rsidRDefault="00E247E0" w:rsidP="00832C6C">
      <w:pPr>
        <w:kinsoku w:val="0"/>
        <w:overflowPunct w:val="0"/>
        <w:spacing w:line="360" w:lineRule="auto"/>
        <w:ind w:firstLine="284"/>
        <w:jc w:val="center"/>
        <w:textAlignment w:val="baseline"/>
        <w:rPr>
          <w:sz w:val="24"/>
          <w:szCs w:val="24"/>
        </w:rPr>
      </w:pPr>
      <w:r w:rsidRPr="00000F21">
        <w:rPr>
          <w:color w:val="000000"/>
          <w:kern w:val="24"/>
          <w:sz w:val="24"/>
          <w:szCs w:val="24"/>
        </w:rPr>
        <w:t>Содержание в верхнем слое почв, кБк/м</w:t>
      </w:r>
      <w:r w:rsidRPr="00000F21">
        <w:rPr>
          <w:color w:val="000000"/>
          <w:kern w:val="24"/>
          <w:position w:val="7"/>
          <w:sz w:val="24"/>
          <w:szCs w:val="24"/>
          <w:vertAlign w:val="superscript"/>
        </w:rPr>
        <w:t>2</w:t>
      </w:r>
    </w:p>
    <w:tbl>
      <w:tblPr>
        <w:tblW w:w="8789" w:type="dxa"/>
        <w:tblInd w:w="108" w:type="dxa"/>
        <w:tblLayout w:type="fixed"/>
        <w:tblCellMar>
          <w:left w:w="0" w:type="dxa"/>
          <w:right w:w="0" w:type="dxa"/>
        </w:tblCellMar>
        <w:tblLook w:val="0600" w:firstRow="0" w:lastRow="0" w:firstColumn="0" w:lastColumn="0" w:noHBand="1" w:noVBand="1"/>
      </w:tblPr>
      <w:tblGrid>
        <w:gridCol w:w="2154"/>
        <w:gridCol w:w="1092"/>
        <w:gridCol w:w="882"/>
        <w:gridCol w:w="1120"/>
        <w:gridCol w:w="1147"/>
        <w:gridCol w:w="1176"/>
        <w:gridCol w:w="1218"/>
      </w:tblGrid>
      <w:tr w:rsidR="00E247E0" w:rsidRPr="00000F21" w:rsidTr="00E62155">
        <w:trPr>
          <w:trHeight w:val="1333"/>
        </w:trPr>
        <w:tc>
          <w:tcPr>
            <w:tcW w:w="2154"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tabs>
                <w:tab w:val="left" w:pos="1845"/>
              </w:tabs>
              <w:spacing w:line="360" w:lineRule="auto"/>
              <w:ind w:left="-108"/>
              <w:jc w:val="center"/>
              <w:textAlignment w:val="baseline"/>
              <w:rPr>
                <w:sz w:val="24"/>
                <w:szCs w:val="24"/>
              </w:rPr>
            </w:pPr>
            <w:r w:rsidRPr="00000F21">
              <w:rPr>
                <w:color w:val="000000"/>
                <w:kern w:val="24"/>
                <w:sz w:val="24"/>
                <w:szCs w:val="24"/>
              </w:rPr>
              <w:t>Обменные и водорастворимые формы</w:t>
            </w:r>
          </w:p>
        </w:tc>
        <w:tc>
          <w:tcPr>
            <w:tcW w:w="109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156</w:t>
            </w:r>
            <w:r w:rsidR="008A4BF2">
              <w:rPr>
                <w:color w:val="000000"/>
                <w:kern w:val="24"/>
                <w:sz w:val="24"/>
                <w:szCs w:val="24"/>
              </w:rPr>
              <w:t>,</w:t>
            </w:r>
            <w:r w:rsidRPr="00000F21">
              <w:rPr>
                <w:color w:val="000000"/>
                <w:kern w:val="24"/>
                <w:sz w:val="24"/>
                <w:szCs w:val="24"/>
              </w:rPr>
              <w:t>8</w:t>
            </w:r>
          </w:p>
        </w:tc>
        <w:tc>
          <w:tcPr>
            <w:tcW w:w="88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8</w:t>
            </w:r>
            <w:r w:rsidR="008A4BF2">
              <w:rPr>
                <w:color w:val="000000"/>
                <w:kern w:val="24"/>
                <w:sz w:val="24"/>
                <w:szCs w:val="24"/>
              </w:rPr>
              <w:t>,</w:t>
            </w:r>
            <w:r w:rsidRPr="00000F21">
              <w:rPr>
                <w:color w:val="000000"/>
                <w:kern w:val="24"/>
                <w:sz w:val="24"/>
                <w:szCs w:val="24"/>
              </w:rPr>
              <w:t>39</w:t>
            </w:r>
          </w:p>
        </w:tc>
        <w:tc>
          <w:tcPr>
            <w:tcW w:w="1120"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61</w:t>
            </w:r>
            <w:r w:rsidR="008A4BF2">
              <w:rPr>
                <w:color w:val="000000"/>
                <w:kern w:val="24"/>
                <w:sz w:val="24"/>
                <w:szCs w:val="24"/>
              </w:rPr>
              <w:t>,</w:t>
            </w:r>
            <w:r w:rsidRPr="00000F21">
              <w:rPr>
                <w:color w:val="000000"/>
                <w:kern w:val="24"/>
                <w:sz w:val="24"/>
                <w:szCs w:val="24"/>
              </w:rPr>
              <w:t>1</w:t>
            </w:r>
          </w:p>
        </w:tc>
        <w:tc>
          <w:tcPr>
            <w:tcW w:w="1147"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6</w:t>
            </w:r>
            <w:r w:rsidR="008A4BF2">
              <w:rPr>
                <w:color w:val="000000"/>
                <w:kern w:val="24"/>
                <w:sz w:val="24"/>
                <w:szCs w:val="24"/>
              </w:rPr>
              <w:t>,</w:t>
            </w:r>
            <w:r w:rsidRPr="00000F21">
              <w:rPr>
                <w:color w:val="000000"/>
                <w:kern w:val="24"/>
                <w:sz w:val="24"/>
                <w:szCs w:val="24"/>
              </w:rPr>
              <w:t>02</w:t>
            </w:r>
          </w:p>
        </w:tc>
        <w:tc>
          <w:tcPr>
            <w:tcW w:w="1176"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89</w:t>
            </w:r>
            <w:r w:rsidR="008A4BF2">
              <w:rPr>
                <w:color w:val="000000"/>
                <w:kern w:val="24"/>
                <w:sz w:val="24"/>
                <w:szCs w:val="24"/>
              </w:rPr>
              <w:t>,</w:t>
            </w:r>
            <w:r w:rsidRPr="00000F21">
              <w:rPr>
                <w:color w:val="000000"/>
                <w:kern w:val="24"/>
                <w:sz w:val="24"/>
                <w:szCs w:val="24"/>
              </w:rPr>
              <w:t>5</w:t>
            </w:r>
          </w:p>
        </w:tc>
        <w:tc>
          <w:tcPr>
            <w:tcW w:w="1218"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6</w:t>
            </w:r>
            <w:r w:rsidR="008A4BF2">
              <w:rPr>
                <w:color w:val="000000"/>
                <w:kern w:val="24"/>
                <w:sz w:val="24"/>
                <w:szCs w:val="24"/>
              </w:rPr>
              <w:t>,</w:t>
            </w:r>
            <w:r w:rsidRPr="00000F21">
              <w:rPr>
                <w:color w:val="000000"/>
                <w:kern w:val="24"/>
                <w:sz w:val="24"/>
                <w:szCs w:val="24"/>
              </w:rPr>
              <w:t>46</w:t>
            </w:r>
          </w:p>
        </w:tc>
      </w:tr>
      <w:tr w:rsidR="00E247E0" w:rsidRPr="00000F21" w:rsidTr="00E62155">
        <w:tc>
          <w:tcPr>
            <w:tcW w:w="2154"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62155" w:rsidRDefault="00E247E0" w:rsidP="00832C6C">
            <w:pPr>
              <w:spacing w:line="360" w:lineRule="auto"/>
              <w:jc w:val="center"/>
              <w:textAlignment w:val="baseline"/>
              <w:rPr>
                <w:color w:val="000000"/>
                <w:kern w:val="24"/>
                <w:sz w:val="24"/>
                <w:szCs w:val="24"/>
              </w:rPr>
            </w:pPr>
            <w:r w:rsidRPr="00000F21">
              <w:rPr>
                <w:color w:val="000000"/>
                <w:kern w:val="24"/>
                <w:sz w:val="24"/>
                <w:szCs w:val="24"/>
              </w:rPr>
              <w:t>Кислотораство</w:t>
            </w:r>
          </w:p>
          <w:p w:rsidR="00E247E0" w:rsidRPr="00000F21" w:rsidRDefault="00E247E0" w:rsidP="00832C6C">
            <w:pPr>
              <w:spacing w:line="360" w:lineRule="auto"/>
              <w:jc w:val="center"/>
              <w:textAlignment w:val="baseline"/>
              <w:rPr>
                <w:sz w:val="24"/>
                <w:szCs w:val="24"/>
              </w:rPr>
            </w:pPr>
            <w:r w:rsidRPr="00000F21">
              <w:rPr>
                <w:color w:val="000000"/>
                <w:kern w:val="24"/>
                <w:sz w:val="24"/>
                <w:szCs w:val="24"/>
              </w:rPr>
              <w:t>римые формы</w:t>
            </w:r>
          </w:p>
        </w:tc>
        <w:tc>
          <w:tcPr>
            <w:tcW w:w="109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559</w:t>
            </w:r>
            <w:r w:rsidR="008A4BF2">
              <w:rPr>
                <w:color w:val="000000"/>
                <w:kern w:val="24"/>
                <w:sz w:val="24"/>
                <w:szCs w:val="24"/>
              </w:rPr>
              <w:t>,</w:t>
            </w:r>
            <w:r w:rsidRPr="00000F21">
              <w:rPr>
                <w:color w:val="000000"/>
                <w:kern w:val="24"/>
                <w:sz w:val="24"/>
                <w:szCs w:val="24"/>
              </w:rPr>
              <w:t>9</w:t>
            </w:r>
          </w:p>
        </w:tc>
        <w:tc>
          <w:tcPr>
            <w:tcW w:w="88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5</w:t>
            </w:r>
            <w:r w:rsidR="008A4BF2">
              <w:rPr>
                <w:color w:val="000000"/>
                <w:kern w:val="24"/>
                <w:sz w:val="24"/>
                <w:szCs w:val="24"/>
              </w:rPr>
              <w:t>,</w:t>
            </w:r>
            <w:r w:rsidRPr="00000F21">
              <w:rPr>
                <w:color w:val="000000"/>
                <w:kern w:val="24"/>
                <w:sz w:val="24"/>
                <w:szCs w:val="24"/>
              </w:rPr>
              <w:t>82</w:t>
            </w:r>
          </w:p>
        </w:tc>
        <w:tc>
          <w:tcPr>
            <w:tcW w:w="1120"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264</w:t>
            </w:r>
            <w:r w:rsidR="008A4BF2">
              <w:rPr>
                <w:color w:val="000000"/>
                <w:kern w:val="24"/>
                <w:sz w:val="24"/>
                <w:szCs w:val="24"/>
              </w:rPr>
              <w:t>,</w:t>
            </w:r>
            <w:r w:rsidRPr="00000F21">
              <w:rPr>
                <w:color w:val="000000"/>
                <w:kern w:val="24"/>
                <w:sz w:val="24"/>
                <w:szCs w:val="24"/>
              </w:rPr>
              <w:t>0</w:t>
            </w:r>
          </w:p>
        </w:tc>
        <w:tc>
          <w:tcPr>
            <w:tcW w:w="1147"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4</w:t>
            </w:r>
            <w:r w:rsidR="008A4BF2">
              <w:rPr>
                <w:color w:val="000000"/>
                <w:kern w:val="24"/>
                <w:sz w:val="24"/>
                <w:szCs w:val="24"/>
              </w:rPr>
              <w:t>,</w:t>
            </w:r>
            <w:r w:rsidRPr="00000F21">
              <w:rPr>
                <w:color w:val="000000"/>
                <w:kern w:val="24"/>
                <w:sz w:val="24"/>
                <w:szCs w:val="24"/>
              </w:rPr>
              <w:t>09</w:t>
            </w:r>
          </w:p>
        </w:tc>
        <w:tc>
          <w:tcPr>
            <w:tcW w:w="1176"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316</w:t>
            </w:r>
            <w:r w:rsidR="008A4BF2">
              <w:rPr>
                <w:color w:val="000000"/>
                <w:kern w:val="24"/>
                <w:sz w:val="24"/>
                <w:szCs w:val="24"/>
              </w:rPr>
              <w:t>,</w:t>
            </w:r>
            <w:r w:rsidRPr="00000F21">
              <w:rPr>
                <w:color w:val="000000"/>
                <w:kern w:val="24"/>
                <w:sz w:val="24"/>
                <w:szCs w:val="24"/>
              </w:rPr>
              <w:t>7</w:t>
            </w:r>
          </w:p>
        </w:tc>
        <w:tc>
          <w:tcPr>
            <w:tcW w:w="1218"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3</w:t>
            </w:r>
            <w:r w:rsidR="008A4BF2">
              <w:rPr>
                <w:color w:val="000000"/>
                <w:kern w:val="24"/>
                <w:sz w:val="24"/>
                <w:szCs w:val="24"/>
              </w:rPr>
              <w:t>,</w:t>
            </w:r>
            <w:r w:rsidRPr="00000F21">
              <w:rPr>
                <w:color w:val="000000"/>
                <w:kern w:val="24"/>
                <w:sz w:val="24"/>
                <w:szCs w:val="24"/>
              </w:rPr>
              <w:t>22</w:t>
            </w:r>
          </w:p>
        </w:tc>
      </w:tr>
      <w:tr w:rsidR="00E247E0" w:rsidRPr="00000F21" w:rsidTr="00E62155">
        <w:tc>
          <w:tcPr>
            <w:tcW w:w="2154"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Остаток</w:t>
            </w:r>
          </w:p>
        </w:tc>
        <w:tc>
          <w:tcPr>
            <w:tcW w:w="109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267</w:t>
            </w:r>
            <w:r w:rsidR="008A4BF2">
              <w:rPr>
                <w:color w:val="000000"/>
                <w:kern w:val="24"/>
                <w:sz w:val="24"/>
                <w:szCs w:val="24"/>
              </w:rPr>
              <w:t>,</w:t>
            </w:r>
            <w:r w:rsidRPr="00000F21">
              <w:rPr>
                <w:color w:val="000000"/>
                <w:kern w:val="24"/>
                <w:sz w:val="24"/>
                <w:szCs w:val="24"/>
              </w:rPr>
              <w:t>1</w:t>
            </w:r>
          </w:p>
        </w:tc>
        <w:tc>
          <w:tcPr>
            <w:tcW w:w="88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rPr>
                <w:sz w:val="24"/>
                <w:szCs w:val="24"/>
              </w:rPr>
            </w:pPr>
          </w:p>
        </w:tc>
        <w:tc>
          <w:tcPr>
            <w:tcW w:w="1120"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155</w:t>
            </w:r>
            <w:r w:rsidR="008A4BF2">
              <w:rPr>
                <w:color w:val="000000"/>
                <w:kern w:val="24"/>
                <w:sz w:val="24"/>
                <w:szCs w:val="24"/>
              </w:rPr>
              <w:t>,</w:t>
            </w:r>
            <w:r w:rsidRPr="00000F21">
              <w:rPr>
                <w:color w:val="000000"/>
                <w:kern w:val="24"/>
                <w:sz w:val="24"/>
                <w:szCs w:val="24"/>
              </w:rPr>
              <w:t>5</w:t>
            </w:r>
          </w:p>
        </w:tc>
        <w:tc>
          <w:tcPr>
            <w:tcW w:w="1147"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w:t>
            </w:r>
          </w:p>
        </w:tc>
        <w:tc>
          <w:tcPr>
            <w:tcW w:w="1176"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168</w:t>
            </w:r>
            <w:r w:rsidR="008A4BF2">
              <w:rPr>
                <w:color w:val="000000"/>
                <w:kern w:val="24"/>
                <w:sz w:val="24"/>
                <w:szCs w:val="24"/>
              </w:rPr>
              <w:t>,</w:t>
            </w:r>
            <w:r w:rsidRPr="00000F21">
              <w:rPr>
                <w:color w:val="000000"/>
                <w:kern w:val="24"/>
                <w:sz w:val="24"/>
                <w:szCs w:val="24"/>
              </w:rPr>
              <w:t>7</w:t>
            </w:r>
          </w:p>
        </w:tc>
        <w:tc>
          <w:tcPr>
            <w:tcW w:w="1218"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w:t>
            </w:r>
          </w:p>
        </w:tc>
      </w:tr>
      <w:tr w:rsidR="00E247E0" w:rsidRPr="00000F21" w:rsidTr="00E62155">
        <w:tc>
          <w:tcPr>
            <w:tcW w:w="2154"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Сумма</w:t>
            </w:r>
          </w:p>
        </w:tc>
        <w:tc>
          <w:tcPr>
            <w:tcW w:w="109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1212</w:t>
            </w:r>
          </w:p>
        </w:tc>
        <w:tc>
          <w:tcPr>
            <w:tcW w:w="882"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14</w:t>
            </w:r>
            <w:r w:rsidR="008A4BF2">
              <w:rPr>
                <w:color w:val="000000"/>
                <w:kern w:val="24"/>
                <w:sz w:val="24"/>
                <w:szCs w:val="24"/>
              </w:rPr>
              <w:t>,</w:t>
            </w:r>
            <w:r w:rsidRPr="00000F21">
              <w:rPr>
                <w:color w:val="000000"/>
                <w:kern w:val="24"/>
                <w:sz w:val="24"/>
                <w:szCs w:val="24"/>
              </w:rPr>
              <w:t>21</w:t>
            </w:r>
          </w:p>
        </w:tc>
        <w:tc>
          <w:tcPr>
            <w:tcW w:w="1120"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702</w:t>
            </w:r>
            <w:r w:rsidR="008A4BF2">
              <w:rPr>
                <w:color w:val="000000"/>
                <w:kern w:val="24"/>
                <w:sz w:val="24"/>
                <w:szCs w:val="24"/>
              </w:rPr>
              <w:t>,</w:t>
            </w:r>
            <w:r w:rsidRPr="00000F21">
              <w:rPr>
                <w:color w:val="000000"/>
                <w:kern w:val="24"/>
                <w:sz w:val="24"/>
                <w:szCs w:val="24"/>
              </w:rPr>
              <w:t>4</w:t>
            </w:r>
          </w:p>
        </w:tc>
        <w:tc>
          <w:tcPr>
            <w:tcW w:w="1147"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10</w:t>
            </w:r>
            <w:r w:rsidR="008A4BF2">
              <w:rPr>
                <w:color w:val="000000"/>
                <w:kern w:val="24"/>
                <w:sz w:val="24"/>
                <w:szCs w:val="24"/>
              </w:rPr>
              <w:t>,</w:t>
            </w:r>
            <w:r w:rsidRPr="00000F21">
              <w:rPr>
                <w:color w:val="000000"/>
                <w:kern w:val="24"/>
                <w:sz w:val="24"/>
                <w:szCs w:val="24"/>
              </w:rPr>
              <w:t>1</w:t>
            </w:r>
          </w:p>
        </w:tc>
        <w:tc>
          <w:tcPr>
            <w:tcW w:w="1176"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620</w:t>
            </w:r>
            <w:r w:rsidR="008A4BF2">
              <w:rPr>
                <w:color w:val="000000"/>
                <w:kern w:val="24"/>
                <w:sz w:val="24"/>
                <w:szCs w:val="24"/>
              </w:rPr>
              <w:t>,</w:t>
            </w:r>
            <w:r w:rsidRPr="00000F21">
              <w:rPr>
                <w:color w:val="000000"/>
                <w:kern w:val="24"/>
                <w:sz w:val="24"/>
                <w:szCs w:val="24"/>
              </w:rPr>
              <w:t>3</w:t>
            </w:r>
          </w:p>
        </w:tc>
        <w:tc>
          <w:tcPr>
            <w:tcW w:w="1218" w:type="dxa"/>
            <w:tcBorders>
              <w:top w:val="single" w:sz="8" w:space="0" w:color="000000"/>
              <w:left w:val="single" w:sz="8" w:space="0" w:color="000000"/>
              <w:bottom w:val="single" w:sz="8" w:space="0" w:color="000000"/>
              <w:right w:val="single" w:sz="8" w:space="0" w:color="000000"/>
            </w:tcBorders>
            <w:shd w:val="clear" w:color="auto" w:fill="auto"/>
            <w:tcMar>
              <w:top w:w="15" w:type="dxa"/>
              <w:left w:w="28" w:type="dxa"/>
              <w:bottom w:w="0" w:type="dxa"/>
              <w:right w:w="28" w:type="dxa"/>
            </w:tcMar>
            <w:vAlign w:val="cente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9</w:t>
            </w:r>
            <w:r w:rsidR="008A4BF2">
              <w:rPr>
                <w:color w:val="000000"/>
                <w:kern w:val="24"/>
                <w:sz w:val="24"/>
                <w:szCs w:val="24"/>
              </w:rPr>
              <w:t>,</w:t>
            </w:r>
            <w:r w:rsidRPr="00000F21">
              <w:rPr>
                <w:color w:val="000000"/>
                <w:kern w:val="24"/>
                <w:sz w:val="24"/>
                <w:szCs w:val="24"/>
              </w:rPr>
              <w:t>67</w:t>
            </w:r>
          </w:p>
        </w:tc>
      </w:tr>
    </w:tbl>
    <w:p w:rsidR="00E247E0" w:rsidRPr="00000F21" w:rsidRDefault="00E247E0" w:rsidP="00832C6C">
      <w:pPr>
        <w:kinsoku w:val="0"/>
        <w:overflowPunct w:val="0"/>
        <w:spacing w:line="360" w:lineRule="auto"/>
        <w:ind w:firstLine="284"/>
        <w:jc w:val="center"/>
        <w:textAlignment w:val="baseline"/>
        <w:rPr>
          <w:sz w:val="24"/>
          <w:szCs w:val="24"/>
        </w:rPr>
      </w:pPr>
      <w:r w:rsidRPr="00000F21">
        <w:rPr>
          <w:color w:val="000000"/>
          <w:kern w:val="24"/>
          <w:sz w:val="24"/>
          <w:szCs w:val="24"/>
        </w:rPr>
        <w:t>Содержание в картофеле (Бк/кг, сырой массы)</w:t>
      </w:r>
    </w:p>
    <w:tbl>
      <w:tblPr>
        <w:tblW w:w="8931" w:type="dxa"/>
        <w:tblInd w:w="108" w:type="dxa"/>
        <w:tblLayout w:type="fixed"/>
        <w:tblCellMar>
          <w:left w:w="0" w:type="dxa"/>
          <w:right w:w="0" w:type="dxa"/>
        </w:tblCellMar>
        <w:tblLook w:val="0600" w:firstRow="0" w:lastRow="0" w:firstColumn="0" w:lastColumn="0" w:noHBand="1" w:noVBand="1"/>
      </w:tblPr>
      <w:tblGrid>
        <w:gridCol w:w="2154"/>
        <w:gridCol w:w="1092"/>
        <w:gridCol w:w="865"/>
        <w:gridCol w:w="1134"/>
        <w:gridCol w:w="1276"/>
        <w:gridCol w:w="1276"/>
        <w:gridCol w:w="1134"/>
      </w:tblGrid>
      <w:tr w:rsidR="00E247E0" w:rsidRPr="00000F21" w:rsidTr="00E62155">
        <w:trPr>
          <w:trHeight w:val="249"/>
        </w:trPr>
        <w:tc>
          <w:tcPr>
            <w:tcW w:w="2154"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Клубни</w:t>
            </w:r>
          </w:p>
        </w:tc>
        <w:tc>
          <w:tcPr>
            <w:tcW w:w="1092"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41</w:t>
            </w:r>
            <w:r w:rsidR="00E62155">
              <w:rPr>
                <w:color w:val="000000"/>
                <w:kern w:val="24"/>
                <w:sz w:val="24"/>
                <w:szCs w:val="24"/>
              </w:rPr>
              <w:t>,</w:t>
            </w:r>
            <w:r w:rsidRPr="00000F21">
              <w:rPr>
                <w:color w:val="000000"/>
                <w:kern w:val="24"/>
                <w:sz w:val="24"/>
                <w:szCs w:val="24"/>
              </w:rPr>
              <w:t>6</w:t>
            </w:r>
          </w:p>
        </w:tc>
        <w:tc>
          <w:tcPr>
            <w:tcW w:w="86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1</w:t>
            </w:r>
            <w:r w:rsidR="00E62155">
              <w:rPr>
                <w:color w:val="000000"/>
                <w:kern w:val="24"/>
                <w:sz w:val="24"/>
                <w:szCs w:val="24"/>
              </w:rPr>
              <w:t>,</w:t>
            </w:r>
            <w:r w:rsidRPr="00000F21">
              <w:rPr>
                <w:color w:val="000000"/>
                <w:kern w:val="24"/>
                <w:sz w:val="24"/>
                <w:szCs w:val="24"/>
              </w:rPr>
              <w:t>34</w:t>
            </w:r>
          </w:p>
        </w:tc>
        <w:tc>
          <w:tcPr>
            <w:tcW w:w="1134"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20</w:t>
            </w:r>
            <w:r w:rsidR="00E62155">
              <w:rPr>
                <w:color w:val="000000"/>
                <w:kern w:val="24"/>
                <w:sz w:val="24"/>
                <w:szCs w:val="24"/>
              </w:rPr>
              <w:t>,</w:t>
            </w:r>
            <w:r w:rsidRPr="00000F21">
              <w:rPr>
                <w:color w:val="000000"/>
                <w:kern w:val="24"/>
                <w:sz w:val="24"/>
                <w:szCs w:val="24"/>
              </w:rPr>
              <w:t>24</w:t>
            </w:r>
          </w:p>
        </w:tc>
        <w:tc>
          <w:tcPr>
            <w:tcW w:w="1276"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0</w:t>
            </w:r>
            <w:r w:rsidR="00E62155">
              <w:rPr>
                <w:color w:val="000000"/>
                <w:kern w:val="24"/>
                <w:sz w:val="24"/>
                <w:szCs w:val="24"/>
              </w:rPr>
              <w:t>,</w:t>
            </w:r>
            <w:r w:rsidRPr="00000F21">
              <w:rPr>
                <w:color w:val="000000"/>
                <w:kern w:val="24"/>
                <w:sz w:val="24"/>
                <w:szCs w:val="24"/>
              </w:rPr>
              <w:t>58</w:t>
            </w:r>
          </w:p>
        </w:tc>
        <w:tc>
          <w:tcPr>
            <w:tcW w:w="1276"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6</w:t>
            </w:r>
            <w:r w:rsidR="00E62155">
              <w:rPr>
                <w:color w:val="000000"/>
                <w:kern w:val="24"/>
                <w:sz w:val="24"/>
                <w:szCs w:val="24"/>
              </w:rPr>
              <w:t>,</w:t>
            </w:r>
            <w:r w:rsidRPr="00000F21">
              <w:rPr>
                <w:color w:val="000000"/>
                <w:kern w:val="24"/>
                <w:sz w:val="24"/>
                <w:szCs w:val="24"/>
              </w:rPr>
              <w:t>98</w:t>
            </w:r>
          </w:p>
        </w:tc>
        <w:tc>
          <w:tcPr>
            <w:tcW w:w="1134"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hideMark/>
          </w:tcPr>
          <w:p w:rsidR="00E247E0" w:rsidRPr="00000F21" w:rsidRDefault="00E247E0" w:rsidP="00832C6C">
            <w:pPr>
              <w:spacing w:line="360" w:lineRule="auto"/>
              <w:jc w:val="center"/>
              <w:textAlignment w:val="baseline"/>
              <w:rPr>
                <w:sz w:val="24"/>
                <w:szCs w:val="24"/>
              </w:rPr>
            </w:pPr>
            <w:r w:rsidRPr="00000F21">
              <w:rPr>
                <w:color w:val="000000"/>
                <w:kern w:val="24"/>
                <w:sz w:val="24"/>
                <w:szCs w:val="24"/>
              </w:rPr>
              <w:t>0</w:t>
            </w:r>
            <w:r w:rsidR="00E62155">
              <w:rPr>
                <w:color w:val="000000"/>
                <w:kern w:val="24"/>
                <w:sz w:val="24"/>
                <w:szCs w:val="24"/>
              </w:rPr>
              <w:t>,</w:t>
            </w:r>
            <w:r w:rsidRPr="00000F21">
              <w:rPr>
                <w:color w:val="000000"/>
                <w:kern w:val="24"/>
                <w:sz w:val="24"/>
                <w:szCs w:val="24"/>
              </w:rPr>
              <w:t>86</w:t>
            </w:r>
          </w:p>
        </w:tc>
      </w:tr>
    </w:tbl>
    <w:p w:rsidR="00000F21" w:rsidRDefault="00000F21" w:rsidP="00832C6C">
      <w:pPr>
        <w:spacing w:line="360" w:lineRule="auto"/>
        <w:jc w:val="center"/>
        <w:rPr>
          <w:sz w:val="24"/>
          <w:szCs w:val="24"/>
        </w:rPr>
      </w:pPr>
    </w:p>
    <w:p w:rsidR="00E247E0" w:rsidRPr="00EC135A" w:rsidRDefault="00000F21" w:rsidP="0083092F">
      <w:pPr>
        <w:spacing w:line="360" w:lineRule="auto"/>
        <w:ind w:firstLine="680"/>
        <w:jc w:val="both"/>
        <w:rPr>
          <w:sz w:val="24"/>
          <w:szCs w:val="24"/>
        </w:rPr>
      </w:pPr>
      <w:r>
        <w:rPr>
          <w:sz w:val="24"/>
          <w:szCs w:val="24"/>
        </w:rPr>
        <w:t>Помимо наличия значительных различий в уровнях за</w:t>
      </w:r>
      <w:r w:rsidR="004E53CE">
        <w:rPr>
          <w:sz w:val="24"/>
          <w:szCs w:val="24"/>
        </w:rPr>
        <w:t>грязнения отдельных ЛПХ, р</w:t>
      </w:r>
      <w:r>
        <w:rPr>
          <w:sz w:val="24"/>
          <w:szCs w:val="24"/>
        </w:rPr>
        <w:t xml:space="preserve">езультаты целиком поддтверждают ранее </w:t>
      </w:r>
      <w:r w:rsidR="00E247E0" w:rsidRPr="00000F21">
        <w:rPr>
          <w:sz w:val="24"/>
          <w:szCs w:val="24"/>
        </w:rPr>
        <w:t xml:space="preserve">отмеченную </w:t>
      </w:r>
      <w:r>
        <w:rPr>
          <w:sz w:val="24"/>
          <w:szCs w:val="24"/>
        </w:rPr>
        <w:t xml:space="preserve">связь </w:t>
      </w:r>
      <w:r w:rsidR="00E247E0" w:rsidRPr="00000F21">
        <w:rPr>
          <w:sz w:val="24"/>
          <w:szCs w:val="24"/>
        </w:rPr>
        <w:t>о</w:t>
      </w:r>
      <w:r>
        <w:rPr>
          <w:sz w:val="24"/>
          <w:szCs w:val="24"/>
        </w:rPr>
        <w:t xml:space="preserve">бщего загрязнения </w:t>
      </w:r>
      <w:r w:rsidR="00E247E0" w:rsidRPr="00000F21">
        <w:rPr>
          <w:sz w:val="24"/>
          <w:szCs w:val="24"/>
        </w:rPr>
        <w:t xml:space="preserve">почв хозяйств </w:t>
      </w:r>
      <w:r w:rsidR="004E53CE">
        <w:rPr>
          <w:sz w:val="24"/>
          <w:szCs w:val="24"/>
        </w:rPr>
        <w:t xml:space="preserve">с подвижнустью того или иного </w:t>
      </w:r>
      <w:r w:rsidR="00E247E0" w:rsidRPr="00000F21">
        <w:rPr>
          <w:sz w:val="24"/>
          <w:szCs w:val="24"/>
        </w:rPr>
        <w:t>радионуклида.</w:t>
      </w:r>
    </w:p>
    <w:p w:rsidR="00E247E0" w:rsidRDefault="00E247E0" w:rsidP="0083092F">
      <w:pPr>
        <w:spacing w:line="360" w:lineRule="auto"/>
        <w:ind w:firstLine="680"/>
        <w:jc w:val="both"/>
        <w:rPr>
          <w:sz w:val="24"/>
          <w:szCs w:val="24"/>
        </w:rPr>
      </w:pPr>
      <w:r w:rsidRPr="00EC135A">
        <w:rPr>
          <w:sz w:val="24"/>
          <w:szCs w:val="24"/>
        </w:rPr>
        <w:t>Концентрация радионуклидов в молоке личных хозяйств</w:t>
      </w:r>
      <w:r w:rsidR="004E53CE">
        <w:rPr>
          <w:sz w:val="24"/>
          <w:szCs w:val="24"/>
        </w:rPr>
        <w:t>,</w:t>
      </w:r>
      <w:r w:rsidRPr="00EC135A">
        <w:rPr>
          <w:sz w:val="24"/>
          <w:szCs w:val="24"/>
        </w:rPr>
        <w:t xml:space="preserve"> </w:t>
      </w:r>
      <w:r w:rsidR="004E53CE">
        <w:rPr>
          <w:sz w:val="24"/>
          <w:szCs w:val="24"/>
        </w:rPr>
        <w:t xml:space="preserve">как одного из основных рационообразующих продуктов местного сельского населения </w:t>
      </w:r>
      <w:r w:rsidRPr="00EC135A">
        <w:rPr>
          <w:sz w:val="24"/>
          <w:szCs w:val="24"/>
        </w:rPr>
        <w:t xml:space="preserve">было так же подвержено значительным колебаниям, что, было, по-видимому, связано с различным режимом содержания, возрастом отдельных животных и с принятыми контрмерами. Так содержание </w:t>
      </w:r>
      <w:r w:rsidRPr="00EC135A">
        <w:rPr>
          <w:sz w:val="24"/>
          <w:szCs w:val="24"/>
          <w:vertAlign w:val="superscript"/>
        </w:rPr>
        <w:t>137</w:t>
      </w:r>
      <w:r w:rsidRPr="00EC135A">
        <w:rPr>
          <w:sz w:val="24"/>
          <w:szCs w:val="24"/>
        </w:rPr>
        <w:t>Cs в молоке коров, не получавших сорбентных добавок, колебалось от 59 до 2</w:t>
      </w:r>
      <w:r w:rsidR="009C514F">
        <w:rPr>
          <w:sz w:val="24"/>
          <w:szCs w:val="24"/>
        </w:rPr>
        <w:t>17</w:t>
      </w:r>
      <w:r w:rsidRPr="00EC135A">
        <w:rPr>
          <w:sz w:val="24"/>
          <w:szCs w:val="24"/>
        </w:rPr>
        <w:t xml:space="preserve"> Бк/л и в среднем более, чем в 2 раза, превышало его содержание у коров, получающих с кормами сорбент (149</w:t>
      </w:r>
      <w:r w:rsidRPr="00EC135A">
        <w:rPr>
          <w:sz w:val="24"/>
          <w:szCs w:val="24"/>
        </w:rPr>
        <w:sym w:font="Symbol" w:char="F0B1"/>
      </w:r>
      <w:r w:rsidRPr="00EC135A">
        <w:rPr>
          <w:sz w:val="24"/>
          <w:szCs w:val="24"/>
        </w:rPr>
        <w:t>68 Бк/л и 64.8</w:t>
      </w:r>
      <w:r w:rsidRPr="00EC135A">
        <w:rPr>
          <w:sz w:val="24"/>
          <w:szCs w:val="24"/>
        </w:rPr>
        <w:sym w:font="Symbol" w:char="F0B1"/>
      </w:r>
      <w:r w:rsidR="009C514F">
        <w:rPr>
          <w:sz w:val="24"/>
          <w:szCs w:val="24"/>
        </w:rPr>
        <w:t>18.3</w:t>
      </w:r>
      <w:r w:rsidRPr="00EC135A">
        <w:rPr>
          <w:sz w:val="24"/>
          <w:szCs w:val="24"/>
        </w:rPr>
        <w:t xml:space="preserve"> Бк/л соответственно</w:t>
      </w:r>
      <w:r w:rsidR="009C514F">
        <w:rPr>
          <w:sz w:val="24"/>
          <w:szCs w:val="24"/>
        </w:rPr>
        <w:t>, таблица 4.27</w:t>
      </w:r>
      <w:r w:rsidRPr="00EC135A">
        <w:rPr>
          <w:sz w:val="24"/>
          <w:szCs w:val="24"/>
        </w:rPr>
        <w:t>).</w:t>
      </w:r>
    </w:p>
    <w:p w:rsidR="00832C6C" w:rsidRDefault="00832C6C" w:rsidP="0083092F">
      <w:pPr>
        <w:spacing w:line="360" w:lineRule="auto"/>
        <w:ind w:firstLine="680"/>
        <w:jc w:val="both"/>
        <w:rPr>
          <w:sz w:val="24"/>
          <w:szCs w:val="24"/>
        </w:rPr>
      </w:pPr>
      <w:r w:rsidRPr="00832C6C">
        <w:rPr>
          <w:sz w:val="24"/>
          <w:szCs w:val="24"/>
        </w:rPr>
        <w:t>Результаты обследования местных жителей на СИЧ показали, что уровень внутреннего содержания РН, в организме людей потребляющих продукты с собственных подворий был выше, чем у остальных категорий населения.</w:t>
      </w:r>
    </w:p>
    <w:p w:rsidR="00832C6C" w:rsidRPr="00832C6C" w:rsidRDefault="00832C6C" w:rsidP="00832C6C">
      <w:pPr>
        <w:spacing w:line="360" w:lineRule="auto"/>
        <w:ind w:firstLine="680"/>
        <w:jc w:val="both"/>
        <w:rPr>
          <w:sz w:val="24"/>
          <w:szCs w:val="24"/>
        </w:rPr>
      </w:pPr>
      <w:r w:rsidRPr="00832C6C">
        <w:rPr>
          <w:sz w:val="24"/>
          <w:szCs w:val="24"/>
        </w:rPr>
        <w:t>В частности, наблюдаются:</w:t>
      </w:r>
    </w:p>
    <w:p w:rsidR="00832C6C" w:rsidRPr="00832C6C" w:rsidRDefault="00832C6C" w:rsidP="00832C6C">
      <w:pPr>
        <w:numPr>
          <w:ilvl w:val="0"/>
          <w:numId w:val="9"/>
        </w:numPr>
        <w:spacing w:line="360" w:lineRule="auto"/>
        <w:jc w:val="both"/>
        <w:rPr>
          <w:sz w:val="24"/>
          <w:szCs w:val="24"/>
        </w:rPr>
      </w:pPr>
      <w:r w:rsidRPr="00832C6C">
        <w:rPr>
          <w:sz w:val="24"/>
          <w:szCs w:val="24"/>
        </w:rPr>
        <w:t>повышенная доля подвижного радиостронция на водораздельных пастбищах и низкое содержание этой формы в пойменных почвах, что связано с периодическим его вымыванием;</w:t>
      </w:r>
    </w:p>
    <w:p w:rsidR="00832C6C" w:rsidRPr="00832C6C" w:rsidRDefault="00832C6C" w:rsidP="00832C6C">
      <w:pPr>
        <w:numPr>
          <w:ilvl w:val="0"/>
          <w:numId w:val="9"/>
        </w:numPr>
        <w:spacing w:line="360" w:lineRule="auto"/>
        <w:jc w:val="both"/>
        <w:rPr>
          <w:sz w:val="24"/>
          <w:szCs w:val="24"/>
        </w:rPr>
      </w:pPr>
      <w:r w:rsidRPr="00832C6C">
        <w:rPr>
          <w:sz w:val="24"/>
          <w:szCs w:val="24"/>
        </w:rPr>
        <w:t xml:space="preserve">высокий процент связывания радионуклидов цезия в почвах пойменных пастбищ (более 80% в неразлагаемом остатке) и меньшая подвижность </w:t>
      </w:r>
      <w:r w:rsidRPr="00832C6C">
        <w:rPr>
          <w:sz w:val="24"/>
          <w:szCs w:val="24"/>
          <w:vertAlign w:val="superscript"/>
        </w:rPr>
        <w:t>90</w:t>
      </w:r>
      <w:r w:rsidRPr="00832C6C">
        <w:rPr>
          <w:sz w:val="24"/>
          <w:szCs w:val="24"/>
        </w:rPr>
        <w:t>Sr в верхних горизонтах этих почв (не более 30% в обменной форме);</w:t>
      </w:r>
    </w:p>
    <w:p w:rsidR="00832C6C" w:rsidRPr="00832C6C" w:rsidRDefault="00832C6C" w:rsidP="00832C6C">
      <w:pPr>
        <w:numPr>
          <w:ilvl w:val="0"/>
          <w:numId w:val="9"/>
        </w:numPr>
        <w:spacing w:line="360" w:lineRule="auto"/>
        <w:jc w:val="both"/>
        <w:rPr>
          <w:sz w:val="24"/>
          <w:szCs w:val="24"/>
        </w:rPr>
      </w:pPr>
      <w:r w:rsidRPr="00832C6C">
        <w:rPr>
          <w:sz w:val="24"/>
          <w:szCs w:val="24"/>
        </w:rPr>
        <w:t>менее прочное закрепление радиоцезия в почвах искусственных пастбища, подвергнутых коренному улучшению, по сравнению с естественными пастбищами.</w:t>
      </w:r>
    </w:p>
    <w:p w:rsidR="00832C6C" w:rsidRPr="00FD30F7" w:rsidRDefault="00832C6C">
      <w:pPr>
        <w:spacing w:line="360" w:lineRule="auto"/>
        <w:ind w:right="-1"/>
        <w:rPr>
          <w:sz w:val="16"/>
          <w:szCs w:val="16"/>
        </w:rPr>
      </w:pPr>
    </w:p>
    <w:p w:rsidR="00E247E0" w:rsidRDefault="00983565" w:rsidP="004E53CE">
      <w:pPr>
        <w:spacing w:line="360" w:lineRule="auto"/>
        <w:ind w:right="-1"/>
        <w:rPr>
          <w:sz w:val="24"/>
          <w:szCs w:val="24"/>
        </w:rPr>
      </w:pPr>
      <w:r w:rsidRPr="006C4B74">
        <w:rPr>
          <w:sz w:val="24"/>
          <w:szCs w:val="24"/>
        </w:rPr>
        <w:t>Таблица 4.2</w:t>
      </w:r>
      <w:r w:rsidR="00A711B3">
        <w:rPr>
          <w:sz w:val="24"/>
          <w:szCs w:val="24"/>
        </w:rPr>
        <w:t>7</w:t>
      </w:r>
      <w:r w:rsidR="00840DF7">
        <w:rPr>
          <w:sz w:val="24"/>
          <w:szCs w:val="24"/>
        </w:rPr>
        <w:t>.</w:t>
      </w:r>
      <w:r w:rsidR="00E247E0" w:rsidRPr="00EC135A">
        <w:rPr>
          <w:sz w:val="24"/>
          <w:szCs w:val="24"/>
        </w:rPr>
        <w:t xml:space="preserve"> Содержание радионуклидов в картофеле и молоке, произведенных в отдельных хозяйствах</w:t>
      </w:r>
    </w:p>
    <w:tbl>
      <w:tblPr>
        <w:tblW w:w="10221" w:type="dxa"/>
        <w:tblInd w:w="93" w:type="dxa"/>
        <w:tblLook w:val="04A0" w:firstRow="1" w:lastRow="0" w:firstColumn="1" w:lastColumn="0" w:noHBand="0" w:noVBand="1"/>
      </w:tblPr>
      <w:tblGrid>
        <w:gridCol w:w="2840"/>
        <w:gridCol w:w="1365"/>
        <w:gridCol w:w="1197"/>
        <w:gridCol w:w="625"/>
        <w:gridCol w:w="698"/>
        <w:gridCol w:w="1013"/>
        <w:gridCol w:w="1396"/>
        <w:gridCol w:w="1177"/>
      </w:tblGrid>
      <w:tr w:rsidR="00326FEF" w:rsidRPr="00326FEF" w:rsidTr="00832C6C">
        <w:trPr>
          <w:trHeight w:val="276"/>
        </w:trPr>
        <w:tc>
          <w:tcPr>
            <w:tcW w:w="2840" w:type="dxa"/>
            <w:vMerge w:val="restart"/>
            <w:tcBorders>
              <w:top w:val="single" w:sz="4" w:space="0" w:color="auto"/>
              <w:left w:val="single" w:sz="4" w:space="0" w:color="auto"/>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Параметр, ед. изм.</w:t>
            </w:r>
          </w:p>
        </w:tc>
        <w:tc>
          <w:tcPr>
            <w:tcW w:w="1365" w:type="dxa"/>
            <w:vMerge w:val="restart"/>
            <w:tcBorders>
              <w:top w:val="single" w:sz="4" w:space="0" w:color="auto"/>
              <w:left w:val="single" w:sz="4" w:space="0" w:color="auto"/>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Продукт</w:t>
            </w:r>
          </w:p>
        </w:tc>
        <w:tc>
          <w:tcPr>
            <w:tcW w:w="1193" w:type="dxa"/>
            <w:vMerge w:val="restart"/>
            <w:tcBorders>
              <w:top w:val="single" w:sz="4" w:space="0" w:color="auto"/>
              <w:left w:val="single" w:sz="4" w:space="0" w:color="auto"/>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число подворий</w:t>
            </w:r>
          </w:p>
        </w:tc>
        <w:tc>
          <w:tcPr>
            <w:tcW w:w="3721" w:type="dxa"/>
            <w:gridSpan w:val="4"/>
            <w:tcBorders>
              <w:top w:val="single" w:sz="4" w:space="0" w:color="auto"/>
              <w:left w:val="nil"/>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Статистические значения</w:t>
            </w:r>
          </w:p>
        </w:tc>
        <w:tc>
          <w:tcPr>
            <w:tcW w:w="1102" w:type="dxa"/>
            <w:vMerge w:val="restart"/>
            <w:tcBorders>
              <w:top w:val="single" w:sz="4" w:space="0" w:color="auto"/>
              <w:left w:val="single" w:sz="4" w:space="0" w:color="auto"/>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Коэф. вариации (%)</w:t>
            </w:r>
          </w:p>
        </w:tc>
      </w:tr>
      <w:tr w:rsidR="00326FEF" w:rsidRPr="00326FEF" w:rsidTr="00832C6C">
        <w:trPr>
          <w:trHeight w:val="288"/>
        </w:trPr>
        <w:tc>
          <w:tcPr>
            <w:tcW w:w="2840" w:type="dxa"/>
            <w:vMerge/>
            <w:tcBorders>
              <w:top w:val="single" w:sz="4" w:space="0" w:color="auto"/>
              <w:left w:val="single" w:sz="4" w:space="0" w:color="auto"/>
              <w:bottom w:val="single" w:sz="4" w:space="0" w:color="auto"/>
              <w:right w:val="single" w:sz="4" w:space="0" w:color="auto"/>
            </w:tcBorders>
            <w:vAlign w:val="center"/>
            <w:hideMark/>
          </w:tcPr>
          <w:p w:rsidR="00326FEF" w:rsidRPr="00326FEF" w:rsidRDefault="00326FEF" w:rsidP="00326FEF">
            <w:pPr>
              <w:widowControl/>
              <w:autoSpaceDE/>
              <w:autoSpaceDN/>
              <w:adjustRightInd/>
              <w:rPr>
                <w:color w:val="000000"/>
                <w:sz w:val="24"/>
                <w:szCs w:val="24"/>
              </w:rPr>
            </w:pPr>
          </w:p>
        </w:tc>
        <w:tc>
          <w:tcPr>
            <w:tcW w:w="1365" w:type="dxa"/>
            <w:vMerge/>
            <w:tcBorders>
              <w:top w:val="single" w:sz="4" w:space="0" w:color="auto"/>
              <w:left w:val="single" w:sz="4" w:space="0" w:color="auto"/>
              <w:bottom w:val="single" w:sz="4" w:space="0" w:color="auto"/>
              <w:right w:val="single" w:sz="4" w:space="0" w:color="auto"/>
            </w:tcBorders>
            <w:vAlign w:val="center"/>
            <w:hideMark/>
          </w:tcPr>
          <w:p w:rsidR="00326FEF" w:rsidRPr="00326FEF" w:rsidRDefault="00326FEF" w:rsidP="00326FEF">
            <w:pPr>
              <w:widowControl/>
              <w:autoSpaceDE/>
              <w:autoSpaceDN/>
              <w:adjustRightInd/>
              <w:rPr>
                <w:color w:val="000000"/>
                <w:sz w:val="24"/>
                <w:szCs w:val="24"/>
              </w:rPr>
            </w:pPr>
          </w:p>
        </w:tc>
        <w:tc>
          <w:tcPr>
            <w:tcW w:w="1193" w:type="dxa"/>
            <w:vMerge/>
            <w:tcBorders>
              <w:top w:val="single" w:sz="4" w:space="0" w:color="auto"/>
              <w:left w:val="single" w:sz="4" w:space="0" w:color="auto"/>
              <w:bottom w:val="single" w:sz="4" w:space="0" w:color="auto"/>
              <w:right w:val="single" w:sz="4" w:space="0" w:color="auto"/>
            </w:tcBorders>
            <w:vAlign w:val="center"/>
            <w:hideMark/>
          </w:tcPr>
          <w:p w:rsidR="00326FEF" w:rsidRPr="00326FEF" w:rsidRDefault="00326FEF" w:rsidP="00326FEF">
            <w:pPr>
              <w:widowControl/>
              <w:autoSpaceDE/>
              <w:autoSpaceDN/>
              <w:adjustRightInd/>
              <w:rPr>
                <w:color w:val="000000"/>
                <w:sz w:val="24"/>
                <w:szCs w:val="24"/>
              </w:rPr>
            </w:pPr>
          </w:p>
        </w:tc>
        <w:tc>
          <w:tcPr>
            <w:tcW w:w="623" w:type="dxa"/>
            <w:tcBorders>
              <w:top w:val="nil"/>
              <w:left w:val="nil"/>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мин</w:t>
            </w:r>
          </w:p>
        </w:tc>
        <w:tc>
          <w:tcPr>
            <w:tcW w:w="696" w:type="dxa"/>
            <w:tcBorders>
              <w:top w:val="nil"/>
              <w:left w:val="nil"/>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макс</w:t>
            </w:r>
          </w:p>
        </w:tc>
        <w:tc>
          <w:tcPr>
            <w:tcW w:w="1010" w:type="dxa"/>
            <w:tcBorders>
              <w:top w:val="nil"/>
              <w:left w:val="nil"/>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среднее</w:t>
            </w:r>
          </w:p>
        </w:tc>
        <w:tc>
          <w:tcPr>
            <w:tcW w:w="1392" w:type="dxa"/>
            <w:tcBorders>
              <w:top w:val="nil"/>
              <w:left w:val="nil"/>
              <w:bottom w:val="single" w:sz="4" w:space="0" w:color="auto"/>
              <w:right w:val="single" w:sz="4" w:space="0" w:color="auto"/>
            </w:tcBorders>
            <w:shd w:val="clear" w:color="auto" w:fill="auto"/>
            <w:noWrap/>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ст. отклонение</w:t>
            </w:r>
          </w:p>
        </w:tc>
        <w:tc>
          <w:tcPr>
            <w:tcW w:w="1102" w:type="dxa"/>
            <w:vMerge/>
            <w:tcBorders>
              <w:top w:val="single" w:sz="4" w:space="0" w:color="auto"/>
              <w:left w:val="single" w:sz="4" w:space="0" w:color="auto"/>
              <w:bottom w:val="single" w:sz="4" w:space="0" w:color="auto"/>
              <w:right w:val="single" w:sz="4" w:space="0" w:color="auto"/>
            </w:tcBorders>
            <w:vAlign w:val="center"/>
            <w:hideMark/>
          </w:tcPr>
          <w:p w:rsidR="00326FEF" w:rsidRPr="00326FEF" w:rsidRDefault="00326FEF" w:rsidP="00326FEF">
            <w:pPr>
              <w:widowControl/>
              <w:autoSpaceDE/>
              <w:autoSpaceDN/>
              <w:adjustRightInd/>
              <w:rPr>
                <w:color w:val="000000"/>
                <w:sz w:val="24"/>
                <w:szCs w:val="24"/>
              </w:rPr>
            </w:pPr>
          </w:p>
        </w:tc>
      </w:tr>
      <w:tr w:rsidR="00326FEF" w:rsidRPr="00326FEF" w:rsidTr="00832C6C">
        <w:trPr>
          <w:trHeight w:val="324"/>
        </w:trPr>
        <w:tc>
          <w:tcPr>
            <w:tcW w:w="2840" w:type="dxa"/>
            <w:tcBorders>
              <w:top w:val="nil"/>
              <w:left w:val="single" w:sz="4" w:space="0" w:color="auto"/>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vertAlign w:val="superscript"/>
              </w:rPr>
              <w:t>137</w:t>
            </w:r>
            <w:r>
              <w:rPr>
                <w:color w:val="000000"/>
                <w:sz w:val="24"/>
                <w:szCs w:val="24"/>
              </w:rPr>
              <w:t>Cs</w:t>
            </w:r>
            <w:r w:rsidRPr="00326FEF">
              <w:rPr>
                <w:color w:val="000000"/>
                <w:sz w:val="24"/>
                <w:szCs w:val="24"/>
              </w:rPr>
              <w:t>, Бк/кг сыр.м.</w:t>
            </w:r>
          </w:p>
        </w:tc>
        <w:tc>
          <w:tcPr>
            <w:tcW w:w="1365"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картофель</w:t>
            </w:r>
          </w:p>
        </w:tc>
        <w:tc>
          <w:tcPr>
            <w:tcW w:w="119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13</w:t>
            </w:r>
          </w:p>
        </w:tc>
        <w:tc>
          <w:tcPr>
            <w:tcW w:w="62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14</w:t>
            </w:r>
          </w:p>
        </w:tc>
        <w:tc>
          <w:tcPr>
            <w:tcW w:w="696"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43</w:t>
            </w:r>
          </w:p>
        </w:tc>
        <w:tc>
          <w:tcPr>
            <w:tcW w:w="1010"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28,2</w:t>
            </w:r>
          </w:p>
        </w:tc>
        <w:tc>
          <w:tcPr>
            <w:tcW w:w="139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10,3</w:t>
            </w:r>
          </w:p>
        </w:tc>
        <w:tc>
          <w:tcPr>
            <w:tcW w:w="110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36,4</w:t>
            </w:r>
          </w:p>
        </w:tc>
      </w:tr>
      <w:tr w:rsidR="00326FEF" w:rsidRPr="00326FEF" w:rsidTr="00832C6C">
        <w:trPr>
          <w:trHeight w:val="324"/>
        </w:trPr>
        <w:tc>
          <w:tcPr>
            <w:tcW w:w="2840" w:type="dxa"/>
            <w:tcBorders>
              <w:top w:val="nil"/>
              <w:left w:val="single" w:sz="4" w:space="0" w:color="auto"/>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vertAlign w:val="superscript"/>
              </w:rPr>
              <w:t>40</w:t>
            </w:r>
            <w:r>
              <w:rPr>
                <w:color w:val="000000"/>
                <w:sz w:val="24"/>
                <w:szCs w:val="24"/>
              </w:rPr>
              <w:t>K</w:t>
            </w:r>
            <w:r w:rsidRPr="00326FEF">
              <w:rPr>
                <w:color w:val="000000"/>
                <w:sz w:val="24"/>
                <w:szCs w:val="24"/>
              </w:rPr>
              <w:t>, Бк/кг сыр.м.</w:t>
            </w:r>
          </w:p>
        </w:tc>
        <w:tc>
          <w:tcPr>
            <w:tcW w:w="1365"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картофель</w:t>
            </w:r>
          </w:p>
        </w:tc>
        <w:tc>
          <w:tcPr>
            <w:tcW w:w="119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14</w:t>
            </w:r>
          </w:p>
        </w:tc>
        <w:tc>
          <w:tcPr>
            <w:tcW w:w="62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128</w:t>
            </w:r>
          </w:p>
        </w:tc>
        <w:tc>
          <w:tcPr>
            <w:tcW w:w="696"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273</w:t>
            </w:r>
          </w:p>
        </w:tc>
        <w:tc>
          <w:tcPr>
            <w:tcW w:w="1010"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195,2</w:t>
            </w:r>
          </w:p>
        </w:tc>
        <w:tc>
          <w:tcPr>
            <w:tcW w:w="139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45,0</w:t>
            </w:r>
          </w:p>
        </w:tc>
        <w:tc>
          <w:tcPr>
            <w:tcW w:w="110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23,0</w:t>
            </w:r>
          </w:p>
        </w:tc>
      </w:tr>
      <w:tr w:rsidR="00326FEF" w:rsidRPr="00326FEF" w:rsidTr="00832C6C">
        <w:trPr>
          <w:trHeight w:val="324"/>
        </w:trPr>
        <w:tc>
          <w:tcPr>
            <w:tcW w:w="2840" w:type="dxa"/>
            <w:tcBorders>
              <w:top w:val="nil"/>
              <w:left w:val="single" w:sz="4" w:space="0" w:color="auto"/>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 xml:space="preserve">Коэффициент перехода  </w:t>
            </w:r>
            <w:r w:rsidRPr="00326FEF">
              <w:rPr>
                <w:color w:val="000000"/>
                <w:sz w:val="24"/>
                <w:szCs w:val="24"/>
                <w:vertAlign w:val="superscript"/>
              </w:rPr>
              <w:t>137</w:t>
            </w:r>
            <w:r>
              <w:rPr>
                <w:color w:val="000000"/>
                <w:sz w:val="24"/>
                <w:szCs w:val="24"/>
              </w:rPr>
              <w:t>Cs</w:t>
            </w:r>
            <w:r w:rsidRPr="00326FEF">
              <w:rPr>
                <w:color w:val="000000"/>
                <w:sz w:val="24"/>
                <w:szCs w:val="24"/>
              </w:rPr>
              <w:t xml:space="preserve"> (10-5 м2/кг)</w:t>
            </w:r>
          </w:p>
        </w:tc>
        <w:tc>
          <w:tcPr>
            <w:tcW w:w="1365"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rPr>
              <w:t>картофель</w:t>
            </w:r>
          </w:p>
        </w:tc>
        <w:tc>
          <w:tcPr>
            <w:tcW w:w="119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14</w:t>
            </w:r>
          </w:p>
        </w:tc>
        <w:tc>
          <w:tcPr>
            <w:tcW w:w="62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1,9</w:t>
            </w:r>
          </w:p>
        </w:tc>
        <w:tc>
          <w:tcPr>
            <w:tcW w:w="696"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5,2</w:t>
            </w:r>
          </w:p>
        </w:tc>
        <w:tc>
          <w:tcPr>
            <w:tcW w:w="1010"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3,3</w:t>
            </w:r>
          </w:p>
        </w:tc>
        <w:tc>
          <w:tcPr>
            <w:tcW w:w="139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1,1</w:t>
            </w:r>
          </w:p>
        </w:tc>
        <w:tc>
          <w:tcPr>
            <w:tcW w:w="110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35,2</w:t>
            </w:r>
          </w:p>
        </w:tc>
      </w:tr>
      <w:tr w:rsidR="009C514F" w:rsidRPr="00326FEF" w:rsidTr="00832C6C">
        <w:trPr>
          <w:trHeight w:val="324"/>
        </w:trPr>
        <w:tc>
          <w:tcPr>
            <w:tcW w:w="2840" w:type="dxa"/>
            <w:tcBorders>
              <w:top w:val="nil"/>
              <w:left w:val="single" w:sz="4" w:space="0" w:color="auto"/>
              <w:bottom w:val="single" w:sz="4" w:space="0" w:color="auto"/>
              <w:right w:val="single" w:sz="4" w:space="0" w:color="auto"/>
            </w:tcBorders>
            <w:shd w:val="clear" w:color="auto" w:fill="auto"/>
            <w:noWrap/>
            <w:vAlign w:val="bottom"/>
            <w:hideMark/>
          </w:tcPr>
          <w:p w:rsidR="009C514F" w:rsidRPr="00326FEF" w:rsidRDefault="009C514F" w:rsidP="00326FEF">
            <w:pPr>
              <w:widowControl/>
              <w:autoSpaceDE/>
              <w:autoSpaceDN/>
              <w:adjustRightInd/>
              <w:rPr>
                <w:color w:val="000000"/>
                <w:sz w:val="24"/>
                <w:szCs w:val="24"/>
              </w:rPr>
            </w:pPr>
            <w:r w:rsidRPr="00326FEF">
              <w:rPr>
                <w:color w:val="000000"/>
                <w:sz w:val="24"/>
                <w:szCs w:val="24"/>
                <w:vertAlign w:val="superscript"/>
              </w:rPr>
              <w:t>137</w:t>
            </w:r>
            <w:r>
              <w:rPr>
                <w:color w:val="000000"/>
                <w:sz w:val="24"/>
                <w:szCs w:val="24"/>
              </w:rPr>
              <w:t>Cs</w:t>
            </w:r>
            <w:r w:rsidRPr="00326FEF">
              <w:rPr>
                <w:color w:val="000000"/>
                <w:sz w:val="24"/>
                <w:szCs w:val="24"/>
              </w:rPr>
              <w:t>, Бк/л</w:t>
            </w:r>
          </w:p>
        </w:tc>
        <w:tc>
          <w:tcPr>
            <w:tcW w:w="1365" w:type="dxa"/>
            <w:tcBorders>
              <w:top w:val="nil"/>
              <w:left w:val="nil"/>
              <w:bottom w:val="single" w:sz="4" w:space="0" w:color="auto"/>
              <w:right w:val="single" w:sz="4" w:space="0" w:color="auto"/>
            </w:tcBorders>
            <w:shd w:val="clear" w:color="auto" w:fill="auto"/>
            <w:noWrap/>
            <w:vAlign w:val="bottom"/>
            <w:hideMark/>
          </w:tcPr>
          <w:p w:rsidR="009C514F" w:rsidRPr="00326FEF" w:rsidRDefault="009C514F" w:rsidP="00326FEF">
            <w:pPr>
              <w:widowControl/>
              <w:autoSpaceDE/>
              <w:autoSpaceDN/>
              <w:adjustRightInd/>
              <w:rPr>
                <w:color w:val="000000"/>
                <w:sz w:val="24"/>
                <w:szCs w:val="24"/>
              </w:rPr>
            </w:pPr>
            <w:r w:rsidRPr="00326FEF">
              <w:rPr>
                <w:color w:val="000000"/>
                <w:sz w:val="24"/>
                <w:szCs w:val="24"/>
              </w:rPr>
              <w:t>молоко</w:t>
            </w:r>
          </w:p>
        </w:tc>
        <w:tc>
          <w:tcPr>
            <w:tcW w:w="1193" w:type="dxa"/>
            <w:tcBorders>
              <w:top w:val="nil"/>
              <w:left w:val="nil"/>
              <w:bottom w:val="single" w:sz="4" w:space="0" w:color="auto"/>
              <w:right w:val="single" w:sz="4" w:space="0" w:color="auto"/>
            </w:tcBorders>
            <w:shd w:val="clear" w:color="auto" w:fill="auto"/>
            <w:noWrap/>
            <w:vAlign w:val="bottom"/>
            <w:hideMark/>
          </w:tcPr>
          <w:p w:rsidR="009C514F" w:rsidRPr="009C514F" w:rsidRDefault="009C514F" w:rsidP="00A36C68">
            <w:pPr>
              <w:jc w:val="center"/>
              <w:rPr>
                <w:color w:val="000000"/>
                <w:sz w:val="24"/>
                <w:szCs w:val="24"/>
              </w:rPr>
            </w:pPr>
            <w:r w:rsidRPr="009C514F">
              <w:rPr>
                <w:color w:val="000000"/>
                <w:sz w:val="24"/>
                <w:szCs w:val="24"/>
              </w:rPr>
              <w:t>8</w:t>
            </w:r>
          </w:p>
        </w:tc>
        <w:tc>
          <w:tcPr>
            <w:tcW w:w="623" w:type="dxa"/>
            <w:tcBorders>
              <w:top w:val="nil"/>
              <w:left w:val="nil"/>
              <w:bottom w:val="single" w:sz="4" w:space="0" w:color="auto"/>
              <w:right w:val="single" w:sz="4" w:space="0" w:color="auto"/>
            </w:tcBorders>
            <w:shd w:val="clear" w:color="auto" w:fill="auto"/>
            <w:noWrap/>
            <w:vAlign w:val="bottom"/>
            <w:hideMark/>
          </w:tcPr>
          <w:p w:rsidR="009C514F" w:rsidRPr="009C514F" w:rsidRDefault="009C514F" w:rsidP="00A36C68">
            <w:pPr>
              <w:jc w:val="center"/>
              <w:rPr>
                <w:color w:val="000000"/>
                <w:sz w:val="24"/>
                <w:szCs w:val="24"/>
              </w:rPr>
            </w:pPr>
            <w:r w:rsidRPr="009C514F">
              <w:rPr>
                <w:color w:val="000000"/>
                <w:sz w:val="24"/>
                <w:szCs w:val="24"/>
              </w:rPr>
              <w:t>59</w:t>
            </w:r>
          </w:p>
        </w:tc>
        <w:tc>
          <w:tcPr>
            <w:tcW w:w="696" w:type="dxa"/>
            <w:tcBorders>
              <w:top w:val="nil"/>
              <w:left w:val="nil"/>
              <w:bottom w:val="single" w:sz="4" w:space="0" w:color="auto"/>
              <w:right w:val="single" w:sz="4" w:space="0" w:color="auto"/>
            </w:tcBorders>
            <w:shd w:val="clear" w:color="auto" w:fill="auto"/>
            <w:noWrap/>
            <w:vAlign w:val="bottom"/>
            <w:hideMark/>
          </w:tcPr>
          <w:p w:rsidR="009C514F" w:rsidRPr="009C514F" w:rsidRDefault="009C514F" w:rsidP="00A36C68">
            <w:pPr>
              <w:jc w:val="center"/>
              <w:rPr>
                <w:color w:val="000000"/>
                <w:sz w:val="24"/>
                <w:szCs w:val="24"/>
              </w:rPr>
            </w:pPr>
            <w:r w:rsidRPr="009C514F">
              <w:rPr>
                <w:color w:val="000000"/>
                <w:sz w:val="24"/>
                <w:szCs w:val="24"/>
              </w:rPr>
              <w:t>217</w:t>
            </w:r>
          </w:p>
        </w:tc>
        <w:tc>
          <w:tcPr>
            <w:tcW w:w="1010" w:type="dxa"/>
            <w:tcBorders>
              <w:top w:val="nil"/>
              <w:left w:val="nil"/>
              <w:bottom w:val="single" w:sz="4" w:space="0" w:color="auto"/>
              <w:right w:val="single" w:sz="4" w:space="0" w:color="auto"/>
            </w:tcBorders>
            <w:shd w:val="clear" w:color="auto" w:fill="auto"/>
            <w:noWrap/>
            <w:vAlign w:val="bottom"/>
            <w:hideMark/>
          </w:tcPr>
          <w:p w:rsidR="009C514F" w:rsidRPr="009C514F" w:rsidRDefault="009C514F" w:rsidP="00A36C68">
            <w:pPr>
              <w:jc w:val="center"/>
              <w:rPr>
                <w:color w:val="000000"/>
                <w:sz w:val="24"/>
                <w:szCs w:val="24"/>
              </w:rPr>
            </w:pPr>
            <w:r w:rsidRPr="009C514F">
              <w:rPr>
                <w:color w:val="000000"/>
                <w:sz w:val="24"/>
                <w:szCs w:val="24"/>
              </w:rPr>
              <w:t>149</w:t>
            </w:r>
          </w:p>
        </w:tc>
        <w:tc>
          <w:tcPr>
            <w:tcW w:w="1392" w:type="dxa"/>
            <w:tcBorders>
              <w:top w:val="nil"/>
              <w:left w:val="nil"/>
              <w:bottom w:val="single" w:sz="4" w:space="0" w:color="auto"/>
              <w:right w:val="single" w:sz="4" w:space="0" w:color="auto"/>
            </w:tcBorders>
            <w:shd w:val="clear" w:color="auto" w:fill="auto"/>
            <w:noWrap/>
            <w:vAlign w:val="bottom"/>
            <w:hideMark/>
          </w:tcPr>
          <w:p w:rsidR="009C514F" w:rsidRPr="009C514F" w:rsidRDefault="009C514F" w:rsidP="00A36C68">
            <w:pPr>
              <w:jc w:val="center"/>
              <w:rPr>
                <w:color w:val="000000"/>
                <w:sz w:val="24"/>
                <w:szCs w:val="24"/>
              </w:rPr>
            </w:pPr>
            <w:r w:rsidRPr="009C514F">
              <w:rPr>
                <w:color w:val="000000"/>
                <w:sz w:val="24"/>
                <w:szCs w:val="24"/>
              </w:rPr>
              <w:t>68</w:t>
            </w:r>
          </w:p>
        </w:tc>
        <w:tc>
          <w:tcPr>
            <w:tcW w:w="1102" w:type="dxa"/>
            <w:tcBorders>
              <w:top w:val="nil"/>
              <w:left w:val="nil"/>
              <w:bottom w:val="single" w:sz="4" w:space="0" w:color="auto"/>
              <w:right w:val="single" w:sz="4" w:space="0" w:color="auto"/>
            </w:tcBorders>
            <w:shd w:val="clear" w:color="auto" w:fill="auto"/>
            <w:noWrap/>
            <w:vAlign w:val="bottom"/>
            <w:hideMark/>
          </w:tcPr>
          <w:p w:rsidR="009C514F" w:rsidRPr="009C514F" w:rsidRDefault="009C514F" w:rsidP="00A36C68">
            <w:pPr>
              <w:jc w:val="center"/>
              <w:rPr>
                <w:color w:val="000000"/>
                <w:sz w:val="24"/>
                <w:szCs w:val="24"/>
              </w:rPr>
            </w:pPr>
            <w:r w:rsidRPr="009C514F">
              <w:rPr>
                <w:color w:val="000000"/>
                <w:sz w:val="24"/>
                <w:szCs w:val="24"/>
              </w:rPr>
              <w:t>45,7</w:t>
            </w:r>
          </w:p>
        </w:tc>
      </w:tr>
      <w:tr w:rsidR="00326FEF" w:rsidRPr="00326FEF" w:rsidTr="00832C6C">
        <w:trPr>
          <w:trHeight w:val="276"/>
        </w:trPr>
        <w:tc>
          <w:tcPr>
            <w:tcW w:w="2840" w:type="dxa"/>
            <w:tcBorders>
              <w:top w:val="nil"/>
              <w:left w:val="single" w:sz="4" w:space="0" w:color="auto"/>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sidRPr="00326FEF">
              <w:rPr>
                <w:color w:val="000000"/>
                <w:sz w:val="24"/>
                <w:szCs w:val="24"/>
                <w:vertAlign w:val="superscript"/>
              </w:rPr>
              <w:t>137</w:t>
            </w:r>
            <w:r>
              <w:rPr>
                <w:color w:val="000000"/>
                <w:sz w:val="24"/>
                <w:szCs w:val="24"/>
              </w:rPr>
              <w:t>Cs</w:t>
            </w:r>
            <w:r w:rsidRPr="00326FEF">
              <w:rPr>
                <w:color w:val="000000"/>
                <w:sz w:val="24"/>
                <w:szCs w:val="24"/>
              </w:rPr>
              <w:t>, Бк/л</w:t>
            </w:r>
          </w:p>
        </w:tc>
        <w:tc>
          <w:tcPr>
            <w:tcW w:w="1365"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326FEF">
            <w:pPr>
              <w:widowControl/>
              <w:autoSpaceDE/>
              <w:autoSpaceDN/>
              <w:adjustRightInd/>
              <w:rPr>
                <w:color w:val="000000"/>
                <w:sz w:val="24"/>
                <w:szCs w:val="24"/>
              </w:rPr>
            </w:pPr>
            <w:r>
              <w:rPr>
                <w:color w:val="000000"/>
                <w:sz w:val="24"/>
                <w:szCs w:val="24"/>
              </w:rPr>
              <w:t>молоко*</w:t>
            </w:r>
          </w:p>
        </w:tc>
        <w:tc>
          <w:tcPr>
            <w:tcW w:w="119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5</w:t>
            </w:r>
          </w:p>
        </w:tc>
        <w:tc>
          <w:tcPr>
            <w:tcW w:w="623"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45</w:t>
            </w:r>
          </w:p>
        </w:tc>
        <w:tc>
          <w:tcPr>
            <w:tcW w:w="696"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93</w:t>
            </w:r>
          </w:p>
        </w:tc>
        <w:tc>
          <w:tcPr>
            <w:tcW w:w="1010"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64,8</w:t>
            </w:r>
          </w:p>
        </w:tc>
        <w:tc>
          <w:tcPr>
            <w:tcW w:w="139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18,3</w:t>
            </w:r>
          </w:p>
        </w:tc>
        <w:tc>
          <w:tcPr>
            <w:tcW w:w="1102" w:type="dxa"/>
            <w:tcBorders>
              <w:top w:val="nil"/>
              <w:left w:val="nil"/>
              <w:bottom w:val="single" w:sz="4" w:space="0" w:color="auto"/>
              <w:right w:val="single" w:sz="4" w:space="0" w:color="auto"/>
            </w:tcBorders>
            <w:shd w:val="clear" w:color="auto" w:fill="auto"/>
            <w:noWrap/>
            <w:vAlign w:val="bottom"/>
            <w:hideMark/>
          </w:tcPr>
          <w:p w:rsidR="00326FEF" w:rsidRPr="00326FEF" w:rsidRDefault="00326FEF" w:rsidP="00A36C68">
            <w:pPr>
              <w:widowControl/>
              <w:autoSpaceDE/>
              <w:autoSpaceDN/>
              <w:adjustRightInd/>
              <w:jc w:val="center"/>
              <w:rPr>
                <w:color w:val="000000"/>
                <w:sz w:val="24"/>
                <w:szCs w:val="24"/>
              </w:rPr>
            </w:pPr>
            <w:r w:rsidRPr="00326FEF">
              <w:rPr>
                <w:color w:val="000000"/>
                <w:sz w:val="24"/>
                <w:szCs w:val="24"/>
              </w:rPr>
              <w:t>28,2</w:t>
            </w:r>
          </w:p>
        </w:tc>
      </w:tr>
    </w:tbl>
    <w:p w:rsidR="00E247E0" w:rsidRDefault="00326FEF" w:rsidP="00326FEF">
      <w:pPr>
        <w:spacing w:line="360" w:lineRule="auto"/>
        <w:ind w:right="-1"/>
        <w:rPr>
          <w:sz w:val="24"/>
          <w:szCs w:val="24"/>
        </w:rPr>
      </w:pPr>
      <w:r>
        <w:rPr>
          <w:sz w:val="24"/>
          <w:szCs w:val="24"/>
        </w:rPr>
        <w:t xml:space="preserve">Примечание: </w:t>
      </w:r>
      <w:r w:rsidR="00E247E0" w:rsidRPr="00EC135A">
        <w:rPr>
          <w:sz w:val="24"/>
          <w:szCs w:val="24"/>
        </w:rPr>
        <w:t xml:space="preserve">*животные получали сорбент, понижающий содержание </w:t>
      </w:r>
      <w:r w:rsidR="00E247E0" w:rsidRPr="00EC135A">
        <w:rPr>
          <w:sz w:val="24"/>
          <w:szCs w:val="24"/>
          <w:vertAlign w:val="superscript"/>
        </w:rPr>
        <w:t>137</w:t>
      </w:r>
      <w:r w:rsidR="00E247E0" w:rsidRPr="00EC135A">
        <w:rPr>
          <w:sz w:val="24"/>
          <w:szCs w:val="24"/>
        </w:rPr>
        <w:t>Cs в молоке</w:t>
      </w:r>
    </w:p>
    <w:p w:rsidR="00FA6FCF" w:rsidRPr="00FD30F7" w:rsidRDefault="00FA6FCF" w:rsidP="00326FEF">
      <w:pPr>
        <w:spacing w:line="360" w:lineRule="auto"/>
        <w:ind w:right="-1"/>
        <w:rPr>
          <w:sz w:val="16"/>
          <w:szCs w:val="16"/>
        </w:rPr>
      </w:pPr>
    </w:p>
    <w:p w:rsidR="00E247E0" w:rsidRDefault="00E247E0" w:rsidP="0083092F">
      <w:pPr>
        <w:spacing w:line="360" w:lineRule="auto"/>
        <w:ind w:firstLine="680"/>
        <w:jc w:val="both"/>
        <w:rPr>
          <w:sz w:val="24"/>
          <w:szCs w:val="24"/>
        </w:rPr>
      </w:pPr>
      <w:r w:rsidRPr="00EC135A">
        <w:rPr>
          <w:sz w:val="24"/>
          <w:szCs w:val="24"/>
        </w:rPr>
        <w:t xml:space="preserve">Содержание </w:t>
      </w:r>
      <w:r w:rsidRPr="00EC135A">
        <w:rPr>
          <w:sz w:val="24"/>
          <w:szCs w:val="24"/>
          <w:vertAlign w:val="superscript"/>
        </w:rPr>
        <w:t>137</w:t>
      </w:r>
      <w:r w:rsidRPr="00EC135A">
        <w:rPr>
          <w:sz w:val="24"/>
          <w:szCs w:val="24"/>
        </w:rPr>
        <w:t>Cs в укосах трав на естественн</w:t>
      </w:r>
      <w:r w:rsidR="00A711B3">
        <w:rPr>
          <w:sz w:val="24"/>
          <w:szCs w:val="24"/>
        </w:rPr>
        <w:t>ых</w:t>
      </w:r>
      <w:r w:rsidRPr="00EC135A">
        <w:rPr>
          <w:sz w:val="24"/>
          <w:szCs w:val="24"/>
        </w:rPr>
        <w:t xml:space="preserve"> пастбищах варьировало в преде</w:t>
      </w:r>
      <w:r w:rsidR="009C514F">
        <w:rPr>
          <w:sz w:val="24"/>
          <w:szCs w:val="24"/>
        </w:rPr>
        <w:t>лах от 0,12 до 0,</w:t>
      </w:r>
      <w:r w:rsidRPr="00EC135A">
        <w:rPr>
          <w:sz w:val="24"/>
          <w:szCs w:val="24"/>
        </w:rPr>
        <w:t>77 кБк/кг, тогда как на водораздельном пастбище под посевом многолетних трав после коренного улучшения это значение составило 0</w:t>
      </w:r>
      <w:r w:rsidR="009C514F">
        <w:rPr>
          <w:sz w:val="24"/>
          <w:szCs w:val="24"/>
        </w:rPr>
        <w:t>,4 – 7,</w:t>
      </w:r>
      <w:r w:rsidRPr="00EC135A">
        <w:rPr>
          <w:sz w:val="24"/>
          <w:szCs w:val="24"/>
        </w:rPr>
        <w:t xml:space="preserve">4 кБк/кг сухой массы. Как видно из </w:t>
      </w:r>
      <w:r w:rsidRPr="00983565">
        <w:rPr>
          <w:sz w:val="24"/>
          <w:szCs w:val="24"/>
        </w:rPr>
        <w:t>таблицы</w:t>
      </w:r>
      <w:r w:rsidR="00A711B3">
        <w:rPr>
          <w:sz w:val="24"/>
          <w:szCs w:val="24"/>
        </w:rPr>
        <w:t xml:space="preserve"> </w:t>
      </w:r>
      <w:r w:rsidR="009C514F">
        <w:rPr>
          <w:sz w:val="24"/>
          <w:szCs w:val="24"/>
        </w:rPr>
        <w:t>4,</w:t>
      </w:r>
      <w:r w:rsidR="00A711B3">
        <w:rPr>
          <w:sz w:val="24"/>
          <w:szCs w:val="24"/>
        </w:rPr>
        <w:t>28</w:t>
      </w:r>
      <w:r w:rsidRPr="00983565">
        <w:rPr>
          <w:sz w:val="24"/>
          <w:szCs w:val="24"/>
        </w:rPr>
        <w:t>,</w:t>
      </w:r>
      <w:r w:rsidRPr="00EC135A">
        <w:rPr>
          <w:sz w:val="24"/>
          <w:szCs w:val="24"/>
        </w:rPr>
        <w:t xml:space="preserve"> связь между содержанием радионуклидов в растениях и почвах не однозначна.</w:t>
      </w:r>
    </w:p>
    <w:p w:rsidR="0060575C" w:rsidRPr="0060575C" w:rsidRDefault="0060575C" w:rsidP="0083092F">
      <w:pPr>
        <w:spacing w:line="360" w:lineRule="auto"/>
        <w:ind w:firstLine="680"/>
        <w:jc w:val="both"/>
        <w:rPr>
          <w:sz w:val="16"/>
          <w:szCs w:val="16"/>
        </w:rPr>
      </w:pPr>
    </w:p>
    <w:p w:rsidR="00E247E0" w:rsidRPr="00EC135A" w:rsidRDefault="00E247E0" w:rsidP="0060575C">
      <w:pPr>
        <w:spacing w:line="360" w:lineRule="auto"/>
        <w:rPr>
          <w:sz w:val="24"/>
          <w:szCs w:val="24"/>
        </w:rPr>
      </w:pPr>
      <w:r w:rsidRPr="00EC135A">
        <w:rPr>
          <w:sz w:val="24"/>
          <w:szCs w:val="24"/>
        </w:rPr>
        <w:t>Таблица</w:t>
      </w:r>
      <w:r w:rsidR="00A711B3">
        <w:rPr>
          <w:sz w:val="24"/>
          <w:szCs w:val="24"/>
        </w:rPr>
        <w:t xml:space="preserve"> 4.28</w:t>
      </w:r>
      <w:r w:rsidR="00840DF7">
        <w:rPr>
          <w:sz w:val="24"/>
          <w:szCs w:val="24"/>
        </w:rPr>
        <w:t>.</w:t>
      </w:r>
      <w:r w:rsidR="00983565">
        <w:rPr>
          <w:sz w:val="24"/>
          <w:szCs w:val="24"/>
        </w:rPr>
        <w:t xml:space="preserve"> </w:t>
      </w:r>
      <w:r w:rsidRPr="00EC135A">
        <w:rPr>
          <w:sz w:val="24"/>
          <w:szCs w:val="24"/>
        </w:rPr>
        <w:t>Радионуклиды в почвах и растительном покрове мест выпаса коллективного (1) и частного (2) крупного рогатого скота в окрестностях с. Новые Бобовичи</w:t>
      </w:r>
    </w:p>
    <w:tbl>
      <w:tblPr>
        <w:tblW w:w="9993"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3331"/>
        <w:gridCol w:w="1134"/>
        <w:gridCol w:w="1134"/>
        <w:gridCol w:w="992"/>
        <w:gridCol w:w="1134"/>
        <w:gridCol w:w="1134"/>
        <w:gridCol w:w="1134"/>
      </w:tblGrid>
      <w:tr w:rsidR="00E247E0" w:rsidRPr="00840DF7" w:rsidTr="0083092F">
        <w:tc>
          <w:tcPr>
            <w:tcW w:w="3331" w:type="dxa"/>
            <w:tcBorders>
              <w:bottom w:val="nil"/>
            </w:tcBorders>
          </w:tcPr>
          <w:p w:rsidR="00E247E0" w:rsidRPr="00840DF7" w:rsidRDefault="00E247E0" w:rsidP="0083092F">
            <w:pPr>
              <w:spacing w:line="360" w:lineRule="auto"/>
              <w:jc w:val="both"/>
              <w:rPr>
                <w:sz w:val="24"/>
                <w:szCs w:val="24"/>
              </w:rPr>
            </w:pPr>
            <w:r w:rsidRPr="00840DF7">
              <w:rPr>
                <w:sz w:val="24"/>
                <w:szCs w:val="24"/>
              </w:rPr>
              <w:t>Пастбища</w:t>
            </w:r>
          </w:p>
        </w:tc>
        <w:tc>
          <w:tcPr>
            <w:tcW w:w="2268" w:type="dxa"/>
            <w:gridSpan w:val="2"/>
          </w:tcPr>
          <w:p w:rsidR="00E247E0" w:rsidRPr="00840DF7" w:rsidRDefault="00E247E0" w:rsidP="0083092F">
            <w:pPr>
              <w:spacing w:line="360" w:lineRule="auto"/>
              <w:jc w:val="center"/>
              <w:rPr>
                <w:sz w:val="24"/>
                <w:szCs w:val="24"/>
              </w:rPr>
            </w:pPr>
            <w:r w:rsidRPr="00840DF7">
              <w:rPr>
                <w:sz w:val="24"/>
                <w:szCs w:val="24"/>
              </w:rPr>
              <w:t>Содержание в почве (Бк/м</w:t>
            </w:r>
            <w:r w:rsidRPr="00840DF7">
              <w:rPr>
                <w:sz w:val="24"/>
                <w:szCs w:val="24"/>
                <w:vertAlign w:val="superscript"/>
              </w:rPr>
              <w:t>2</w:t>
            </w:r>
            <w:r w:rsidRPr="00840DF7">
              <w:rPr>
                <w:sz w:val="24"/>
                <w:szCs w:val="24"/>
              </w:rPr>
              <w:t>)</w:t>
            </w:r>
          </w:p>
        </w:tc>
        <w:tc>
          <w:tcPr>
            <w:tcW w:w="2126" w:type="dxa"/>
            <w:gridSpan w:val="2"/>
          </w:tcPr>
          <w:p w:rsidR="00E247E0" w:rsidRPr="00840DF7" w:rsidRDefault="00E247E0" w:rsidP="005F7E82">
            <w:pPr>
              <w:spacing w:line="360" w:lineRule="auto"/>
              <w:jc w:val="center"/>
              <w:rPr>
                <w:sz w:val="24"/>
                <w:szCs w:val="24"/>
              </w:rPr>
            </w:pPr>
            <w:r w:rsidRPr="00840DF7">
              <w:rPr>
                <w:sz w:val="24"/>
                <w:szCs w:val="24"/>
              </w:rPr>
              <w:t>Содержание в травах (Бк/кг</w:t>
            </w:r>
            <w:r w:rsidR="005F7E82" w:rsidRPr="00840DF7">
              <w:rPr>
                <w:sz w:val="24"/>
                <w:szCs w:val="24"/>
              </w:rPr>
              <w:t xml:space="preserve"> </w:t>
            </w:r>
            <w:r w:rsidRPr="00840DF7">
              <w:rPr>
                <w:sz w:val="24"/>
                <w:szCs w:val="24"/>
              </w:rPr>
              <w:t>в.с)</w:t>
            </w:r>
          </w:p>
        </w:tc>
        <w:tc>
          <w:tcPr>
            <w:tcW w:w="2268" w:type="dxa"/>
            <w:gridSpan w:val="2"/>
          </w:tcPr>
          <w:p w:rsidR="00E247E0" w:rsidRPr="00840DF7" w:rsidRDefault="00E247E0" w:rsidP="0083092F">
            <w:pPr>
              <w:spacing w:line="360" w:lineRule="auto"/>
              <w:jc w:val="center"/>
              <w:rPr>
                <w:sz w:val="24"/>
                <w:szCs w:val="24"/>
              </w:rPr>
            </w:pPr>
            <w:r w:rsidRPr="00840DF7">
              <w:rPr>
                <w:sz w:val="24"/>
                <w:szCs w:val="24"/>
              </w:rPr>
              <w:t>Коэффициент перехода (n.10</w:t>
            </w:r>
            <w:r w:rsidRPr="00840DF7">
              <w:rPr>
                <w:sz w:val="24"/>
                <w:szCs w:val="24"/>
                <w:vertAlign w:val="superscript"/>
              </w:rPr>
              <w:t>-3</w:t>
            </w:r>
            <w:r w:rsidRPr="00840DF7">
              <w:rPr>
                <w:sz w:val="24"/>
                <w:szCs w:val="24"/>
              </w:rPr>
              <w:t xml:space="preserve"> м</w:t>
            </w:r>
            <w:r w:rsidRPr="00840DF7">
              <w:rPr>
                <w:sz w:val="24"/>
                <w:szCs w:val="24"/>
                <w:vertAlign w:val="superscript"/>
              </w:rPr>
              <w:t>2</w:t>
            </w:r>
            <w:r w:rsidRPr="00840DF7">
              <w:rPr>
                <w:sz w:val="24"/>
                <w:szCs w:val="24"/>
              </w:rPr>
              <w:t>/кг)</w:t>
            </w:r>
          </w:p>
        </w:tc>
      </w:tr>
      <w:tr w:rsidR="00E247E0" w:rsidRPr="00840DF7" w:rsidTr="0083092F">
        <w:tc>
          <w:tcPr>
            <w:tcW w:w="3331" w:type="dxa"/>
            <w:tcBorders>
              <w:top w:val="nil"/>
            </w:tcBorders>
          </w:tcPr>
          <w:p w:rsidR="00E247E0" w:rsidRPr="00840DF7" w:rsidRDefault="00E247E0" w:rsidP="0083092F">
            <w:pPr>
              <w:spacing w:line="360" w:lineRule="auto"/>
              <w:jc w:val="both"/>
              <w:rPr>
                <w:sz w:val="24"/>
                <w:szCs w:val="24"/>
              </w:rPr>
            </w:pPr>
          </w:p>
        </w:tc>
        <w:tc>
          <w:tcPr>
            <w:tcW w:w="1134" w:type="dxa"/>
          </w:tcPr>
          <w:p w:rsidR="00E247E0" w:rsidRPr="00840DF7" w:rsidRDefault="00E247E0" w:rsidP="0083092F">
            <w:pPr>
              <w:spacing w:line="360" w:lineRule="auto"/>
              <w:jc w:val="center"/>
              <w:rPr>
                <w:sz w:val="24"/>
                <w:szCs w:val="24"/>
              </w:rPr>
            </w:pPr>
            <w:r w:rsidRPr="00840DF7">
              <w:rPr>
                <w:sz w:val="24"/>
                <w:szCs w:val="24"/>
              </w:rPr>
              <w:t>Cs-137</w:t>
            </w:r>
          </w:p>
        </w:tc>
        <w:tc>
          <w:tcPr>
            <w:tcW w:w="1134" w:type="dxa"/>
          </w:tcPr>
          <w:p w:rsidR="00E247E0" w:rsidRPr="00840DF7" w:rsidRDefault="00E247E0" w:rsidP="0083092F">
            <w:pPr>
              <w:spacing w:line="360" w:lineRule="auto"/>
              <w:jc w:val="center"/>
              <w:rPr>
                <w:sz w:val="24"/>
                <w:szCs w:val="24"/>
              </w:rPr>
            </w:pPr>
            <w:r w:rsidRPr="00840DF7">
              <w:rPr>
                <w:sz w:val="24"/>
                <w:szCs w:val="24"/>
              </w:rPr>
              <w:t>Sr-90</w:t>
            </w:r>
          </w:p>
        </w:tc>
        <w:tc>
          <w:tcPr>
            <w:tcW w:w="992" w:type="dxa"/>
          </w:tcPr>
          <w:p w:rsidR="00E247E0" w:rsidRPr="00840DF7" w:rsidRDefault="00E247E0" w:rsidP="0083092F">
            <w:pPr>
              <w:spacing w:line="360" w:lineRule="auto"/>
              <w:jc w:val="center"/>
              <w:rPr>
                <w:sz w:val="24"/>
                <w:szCs w:val="24"/>
              </w:rPr>
            </w:pPr>
            <w:r w:rsidRPr="00840DF7">
              <w:rPr>
                <w:sz w:val="24"/>
                <w:szCs w:val="24"/>
              </w:rPr>
              <w:t>Cs-137</w:t>
            </w:r>
          </w:p>
        </w:tc>
        <w:tc>
          <w:tcPr>
            <w:tcW w:w="1134" w:type="dxa"/>
          </w:tcPr>
          <w:p w:rsidR="00E247E0" w:rsidRPr="00840DF7" w:rsidRDefault="00E247E0" w:rsidP="0083092F">
            <w:pPr>
              <w:spacing w:line="360" w:lineRule="auto"/>
              <w:jc w:val="center"/>
              <w:rPr>
                <w:sz w:val="24"/>
                <w:szCs w:val="24"/>
              </w:rPr>
            </w:pPr>
            <w:r w:rsidRPr="00840DF7">
              <w:rPr>
                <w:sz w:val="24"/>
                <w:szCs w:val="24"/>
              </w:rPr>
              <w:t>Sr-90</w:t>
            </w:r>
          </w:p>
        </w:tc>
        <w:tc>
          <w:tcPr>
            <w:tcW w:w="1134" w:type="dxa"/>
          </w:tcPr>
          <w:p w:rsidR="00E247E0" w:rsidRPr="00840DF7" w:rsidRDefault="00E247E0" w:rsidP="0083092F">
            <w:pPr>
              <w:spacing w:line="360" w:lineRule="auto"/>
              <w:jc w:val="center"/>
              <w:rPr>
                <w:sz w:val="24"/>
                <w:szCs w:val="24"/>
              </w:rPr>
            </w:pPr>
            <w:r w:rsidRPr="00840DF7">
              <w:rPr>
                <w:sz w:val="24"/>
                <w:szCs w:val="24"/>
              </w:rPr>
              <w:t>Cs-137</w:t>
            </w:r>
          </w:p>
        </w:tc>
        <w:tc>
          <w:tcPr>
            <w:tcW w:w="1134" w:type="dxa"/>
          </w:tcPr>
          <w:p w:rsidR="00E247E0" w:rsidRPr="00840DF7" w:rsidRDefault="00E247E0" w:rsidP="0083092F">
            <w:pPr>
              <w:spacing w:line="360" w:lineRule="auto"/>
              <w:jc w:val="center"/>
              <w:rPr>
                <w:sz w:val="24"/>
                <w:szCs w:val="24"/>
              </w:rPr>
            </w:pPr>
            <w:r w:rsidRPr="00840DF7">
              <w:rPr>
                <w:sz w:val="24"/>
                <w:szCs w:val="24"/>
              </w:rPr>
              <w:t>Sr-90</w:t>
            </w:r>
          </w:p>
        </w:tc>
      </w:tr>
      <w:tr w:rsidR="00E247E0" w:rsidRPr="00840DF7" w:rsidTr="0083092F">
        <w:tc>
          <w:tcPr>
            <w:tcW w:w="3331" w:type="dxa"/>
          </w:tcPr>
          <w:p w:rsidR="00E247E0" w:rsidRPr="00840DF7" w:rsidRDefault="00E247E0" w:rsidP="0083092F">
            <w:pPr>
              <w:jc w:val="both"/>
              <w:rPr>
                <w:sz w:val="24"/>
                <w:szCs w:val="24"/>
              </w:rPr>
            </w:pPr>
            <w:r w:rsidRPr="00840DF7">
              <w:rPr>
                <w:sz w:val="24"/>
                <w:szCs w:val="24"/>
              </w:rPr>
              <w:t>Водораздельное под многолетними травами после коренного улучшения (1)</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50.0</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1.46</w:t>
            </w:r>
          </w:p>
        </w:tc>
        <w:tc>
          <w:tcPr>
            <w:tcW w:w="992"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237.8</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152.0</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4.75</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104.</w:t>
            </w:r>
          </w:p>
        </w:tc>
      </w:tr>
      <w:tr w:rsidR="00E247E0" w:rsidRPr="00840DF7" w:rsidTr="0083092F">
        <w:tc>
          <w:tcPr>
            <w:tcW w:w="3331" w:type="dxa"/>
          </w:tcPr>
          <w:p w:rsidR="00E247E0" w:rsidRPr="00840DF7" w:rsidRDefault="00E247E0" w:rsidP="0083092F">
            <w:pPr>
              <w:jc w:val="both"/>
              <w:rPr>
                <w:sz w:val="24"/>
                <w:szCs w:val="24"/>
              </w:rPr>
            </w:pPr>
            <w:r w:rsidRPr="00840DF7">
              <w:rPr>
                <w:sz w:val="24"/>
                <w:szCs w:val="24"/>
              </w:rPr>
              <w:t>Водораздельное под яблоневым садом (1)</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419.5</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7.8</w:t>
            </w:r>
          </w:p>
        </w:tc>
        <w:tc>
          <w:tcPr>
            <w:tcW w:w="992"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327.6</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231.0</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0.78</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29.6</w:t>
            </w:r>
          </w:p>
        </w:tc>
      </w:tr>
      <w:tr w:rsidR="00E247E0" w:rsidRPr="00840DF7" w:rsidTr="0083092F">
        <w:tc>
          <w:tcPr>
            <w:tcW w:w="3331" w:type="dxa"/>
          </w:tcPr>
          <w:p w:rsidR="00E247E0" w:rsidRPr="00840DF7" w:rsidRDefault="00E247E0" w:rsidP="0083092F">
            <w:pPr>
              <w:jc w:val="both"/>
              <w:rPr>
                <w:sz w:val="24"/>
                <w:szCs w:val="24"/>
              </w:rPr>
            </w:pPr>
            <w:r w:rsidRPr="00840DF7">
              <w:rPr>
                <w:sz w:val="24"/>
                <w:szCs w:val="24"/>
              </w:rPr>
              <w:t>Пойменное под разнотравно-злаковым лугом (2)</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1456.</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21.3</w:t>
            </w:r>
          </w:p>
        </w:tc>
        <w:tc>
          <w:tcPr>
            <w:tcW w:w="992"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410.3</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154.0</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0.28</w:t>
            </w:r>
          </w:p>
        </w:tc>
        <w:tc>
          <w:tcPr>
            <w:tcW w:w="1134" w:type="dxa"/>
          </w:tcPr>
          <w:p w:rsidR="00E247E0" w:rsidRPr="00840DF7" w:rsidRDefault="00E247E0" w:rsidP="0083092F">
            <w:pPr>
              <w:jc w:val="center"/>
              <w:rPr>
                <w:sz w:val="24"/>
                <w:szCs w:val="24"/>
              </w:rPr>
            </w:pPr>
          </w:p>
          <w:p w:rsidR="00E247E0" w:rsidRPr="00840DF7" w:rsidRDefault="00E247E0" w:rsidP="0083092F">
            <w:pPr>
              <w:jc w:val="center"/>
              <w:rPr>
                <w:sz w:val="24"/>
                <w:szCs w:val="24"/>
              </w:rPr>
            </w:pPr>
            <w:r w:rsidRPr="00840DF7">
              <w:rPr>
                <w:sz w:val="24"/>
                <w:szCs w:val="24"/>
              </w:rPr>
              <w:t>7.23</w:t>
            </w:r>
          </w:p>
        </w:tc>
      </w:tr>
    </w:tbl>
    <w:p w:rsidR="00E247E0" w:rsidRPr="00FD30F7" w:rsidRDefault="00E247E0" w:rsidP="0083092F">
      <w:pPr>
        <w:spacing w:line="360" w:lineRule="auto"/>
        <w:ind w:firstLine="284"/>
        <w:jc w:val="both"/>
        <w:rPr>
          <w:sz w:val="16"/>
          <w:szCs w:val="16"/>
        </w:rPr>
      </w:pPr>
    </w:p>
    <w:p w:rsidR="00E247E0" w:rsidRPr="00EC135A" w:rsidRDefault="00E247E0" w:rsidP="0083092F">
      <w:pPr>
        <w:spacing w:line="360" w:lineRule="auto"/>
        <w:ind w:firstLine="680"/>
        <w:jc w:val="both"/>
        <w:rPr>
          <w:sz w:val="24"/>
          <w:szCs w:val="24"/>
        </w:rPr>
      </w:pPr>
      <w:r w:rsidRPr="00EC135A">
        <w:rPr>
          <w:sz w:val="24"/>
          <w:szCs w:val="24"/>
        </w:rPr>
        <w:t xml:space="preserve">Переход </w:t>
      </w:r>
      <w:r w:rsidRPr="00EC135A">
        <w:rPr>
          <w:sz w:val="24"/>
          <w:szCs w:val="24"/>
          <w:vertAlign w:val="superscript"/>
        </w:rPr>
        <w:t>137</w:t>
      </w:r>
      <w:r w:rsidRPr="00EC135A">
        <w:rPr>
          <w:sz w:val="24"/>
          <w:szCs w:val="24"/>
        </w:rPr>
        <w:t xml:space="preserve">Cs в пастбищную растительность возрастает по мере увеличения с плотности загрязнения почвы этим радионуклидом, а также по мере увеличения процента его перехода в водную и солянокислую почвенную вытяжку, а что касается </w:t>
      </w:r>
      <w:r w:rsidRPr="00EC135A">
        <w:rPr>
          <w:sz w:val="24"/>
          <w:szCs w:val="24"/>
          <w:vertAlign w:val="superscript"/>
        </w:rPr>
        <w:t>90</w:t>
      </w:r>
      <w:r w:rsidR="00A711B3">
        <w:rPr>
          <w:sz w:val="24"/>
          <w:szCs w:val="24"/>
        </w:rPr>
        <w:t xml:space="preserve">Sr, то </w:t>
      </w:r>
      <w:r w:rsidRPr="00EC135A">
        <w:rPr>
          <w:sz w:val="24"/>
          <w:szCs w:val="24"/>
        </w:rPr>
        <w:t>этот показатель коррелирует с суммарным содержанием этого изотопа в обменных формах.</w:t>
      </w:r>
    </w:p>
    <w:p w:rsidR="00E247E0" w:rsidRDefault="00E247E0" w:rsidP="0083092F">
      <w:pPr>
        <w:spacing w:line="360" w:lineRule="auto"/>
        <w:ind w:firstLine="680"/>
        <w:jc w:val="both"/>
        <w:rPr>
          <w:sz w:val="24"/>
          <w:szCs w:val="24"/>
        </w:rPr>
      </w:pPr>
      <w:r w:rsidRPr="00EC135A">
        <w:rPr>
          <w:sz w:val="24"/>
          <w:szCs w:val="24"/>
        </w:rPr>
        <w:t xml:space="preserve">Существенный вклад в формирование дозы внутреннего облучения вносит и потребление местными жителями продуктов, добываемых в окрестных лесных массивах, загрязненных радинуклидами. Поэтому одновременно с мониторингом местной сельскохозяйственной продукции </w:t>
      </w:r>
      <w:r w:rsidR="00A711B3">
        <w:rPr>
          <w:sz w:val="24"/>
          <w:szCs w:val="24"/>
        </w:rPr>
        <w:t xml:space="preserve">в 1992 г. </w:t>
      </w:r>
      <w:r w:rsidRPr="00EC135A">
        <w:rPr>
          <w:sz w:val="24"/>
          <w:szCs w:val="24"/>
        </w:rPr>
        <w:t>проводилось опробование наиболее употребляемых лесных продуктов: грибов и ягод. Данные</w:t>
      </w:r>
      <w:r w:rsidR="005F7E82">
        <w:rPr>
          <w:sz w:val="24"/>
          <w:szCs w:val="24"/>
        </w:rPr>
        <w:t xml:space="preserve"> таблицы </w:t>
      </w:r>
      <w:r w:rsidR="00983565">
        <w:rPr>
          <w:sz w:val="24"/>
          <w:szCs w:val="24"/>
        </w:rPr>
        <w:t>4.</w:t>
      </w:r>
      <w:r w:rsidR="00A711B3">
        <w:rPr>
          <w:sz w:val="24"/>
          <w:szCs w:val="24"/>
        </w:rPr>
        <w:t>29</w:t>
      </w:r>
      <w:r w:rsidRPr="00EC135A">
        <w:rPr>
          <w:sz w:val="24"/>
          <w:szCs w:val="24"/>
        </w:rPr>
        <w:t xml:space="preserve"> демонстрируют превышение ВДУ по </w:t>
      </w:r>
      <w:r w:rsidRPr="00EC135A">
        <w:rPr>
          <w:sz w:val="24"/>
          <w:szCs w:val="24"/>
          <w:vertAlign w:val="superscript"/>
        </w:rPr>
        <w:t>137</w:t>
      </w:r>
      <w:r w:rsidRPr="00EC135A">
        <w:rPr>
          <w:sz w:val="24"/>
          <w:szCs w:val="24"/>
        </w:rPr>
        <w:t xml:space="preserve">Cs в чернике, малине и особенно существенное в наиболее распространенных съедобных грибах (рядовках). </w:t>
      </w:r>
    </w:p>
    <w:p w:rsidR="005F7E82" w:rsidRPr="00FD30F7" w:rsidRDefault="005F7E82" w:rsidP="0083092F">
      <w:pPr>
        <w:spacing w:line="360" w:lineRule="auto"/>
        <w:ind w:firstLine="680"/>
        <w:jc w:val="both"/>
        <w:rPr>
          <w:sz w:val="16"/>
          <w:szCs w:val="16"/>
        </w:rPr>
      </w:pPr>
    </w:p>
    <w:p w:rsidR="00E247E0" w:rsidRPr="004E53CE" w:rsidRDefault="00E247E0" w:rsidP="004E53CE">
      <w:pPr>
        <w:spacing w:line="360" w:lineRule="auto"/>
        <w:rPr>
          <w:sz w:val="24"/>
          <w:szCs w:val="24"/>
        </w:rPr>
      </w:pPr>
      <w:r w:rsidRPr="004E53CE">
        <w:rPr>
          <w:sz w:val="24"/>
          <w:szCs w:val="24"/>
        </w:rPr>
        <w:t>Таблица</w:t>
      </w:r>
      <w:r w:rsidR="00983565">
        <w:rPr>
          <w:sz w:val="24"/>
          <w:szCs w:val="24"/>
        </w:rPr>
        <w:t xml:space="preserve"> </w:t>
      </w:r>
      <w:r w:rsidR="00983565" w:rsidRPr="00983565">
        <w:rPr>
          <w:sz w:val="24"/>
          <w:szCs w:val="24"/>
        </w:rPr>
        <w:t>4.</w:t>
      </w:r>
      <w:r w:rsidR="00A711B3">
        <w:rPr>
          <w:sz w:val="24"/>
          <w:szCs w:val="24"/>
        </w:rPr>
        <w:t>29</w:t>
      </w:r>
      <w:r w:rsidR="00840DF7">
        <w:rPr>
          <w:sz w:val="24"/>
          <w:szCs w:val="24"/>
        </w:rPr>
        <w:t>.</w:t>
      </w:r>
      <w:r w:rsidRPr="004E53CE">
        <w:rPr>
          <w:sz w:val="24"/>
          <w:szCs w:val="24"/>
        </w:rPr>
        <w:t xml:space="preserve"> Содержание радионуклидов в лесных продуктах </w:t>
      </w:r>
      <w:r w:rsidR="004E53CE">
        <w:rPr>
          <w:sz w:val="24"/>
          <w:szCs w:val="24"/>
        </w:rPr>
        <w:t>(</w:t>
      </w:r>
      <w:r w:rsidRPr="004E53CE">
        <w:rPr>
          <w:sz w:val="24"/>
          <w:szCs w:val="24"/>
        </w:rPr>
        <w:t>с. Новые Бобовичи</w:t>
      </w:r>
      <w:r w:rsidR="00A711B3">
        <w:rPr>
          <w:sz w:val="24"/>
          <w:szCs w:val="24"/>
        </w:rPr>
        <w:t>,</w:t>
      </w:r>
      <w:r w:rsidRPr="004E53CE">
        <w:rPr>
          <w:sz w:val="24"/>
          <w:szCs w:val="24"/>
        </w:rPr>
        <w:t xml:space="preserve"> 1990</w:t>
      </w:r>
      <w:r w:rsidR="009C514F">
        <w:rPr>
          <w:sz w:val="24"/>
          <w:szCs w:val="24"/>
        </w:rPr>
        <w:t>, данные РНЭЦ</w:t>
      </w:r>
      <w:r w:rsidRPr="004E53CE">
        <w:rPr>
          <w:sz w:val="24"/>
          <w:szCs w:val="24"/>
        </w:rPr>
        <w:t>)</w:t>
      </w:r>
    </w:p>
    <w:tbl>
      <w:tblPr>
        <w:tblW w:w="7158"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1913"/>
        <w:gridCol w:w="1559"/>
        <w:gridCol w:w="1843"/>
        <w:gridCol w:w="1843"/>
      </w:tblGrid>
      <w:tr w:rsidR="00E247E0" w:rsidRPr="004E53CE" w:rsidTr="0083092F">
        <w:trPr>
          <w:jc w:val="center"/>
        </w:trPr>
        <w:tc>
          <w:tcPr>
            <w:tcW w:w="1913" w:type="dxa"/>
            <w:tcBorders>
              <w:bottom w:val="nil"/>
            </w:tcBorders>
          </w:tcPr>
          <w:p w:rsidR="00E247E0" w:rsidRPr="004E53CE" w:rsidRDefault="00E247E0" w:rsidP="0083092F">
            <w:pPr>
              <w:spacing w:line="360" w:lineRule="auto"/>
              <w:jc w:val="center"/>
              <w:rPr>
                <w:sz w:val="24"/>
                <w:szCs w:val="24"/>
              </w:rPr>
            </w:pPr>
            <w:r w:rsidRPr="004E53CE">
              <w:rPr>
                <w:sz w:val="24"/>
                <w:szCs w:val="24"/>
              </w:rPr>
              <w:t>Вид продукта</w:t>
            </w:r>
          </w:p>
        </w:tc>
        <w:tc>
          <w:tcPr>
            <w:tcW w:w="5245" w:type="dxa"/>
            <w:gridSpan w:val="3"/>
          </w:tcPr>
          <w:p w:rsidR="00E247E0" w:rsidRPr="004E53CE" w:rsidRDefault="00E247E0" w:rsidP="0083092F">
            <w:pPr>
              <w:spacing w:line="360" w:lineRule="auto"/>
              <w:jc w:val="center"/>
              <w:rPr>
                <w:sz w:val="24"/>
                <w:szCs w:val="24"/>
              </w:rPr>
            </w:pPr>
            <w:r w:rsidRPr="004E53CE">
              <w:rPr>
                <w:sz w:val="24"/>
                <w:szCs w:val="24"/>
              </w:rPr>
              <w:t>Содержание радионуклидов (Бк/кг на сырой вес)</w:t>
            </w:r>
          </w:p>
        </w:tc>
      </w:tr>
      <w:tr w:rsidR="00E247E0" w:rsidRPr="00983565" w:rsidTr="0083092F">
        <w:trPr>
          <w:jc w:val="center"/>
        </w:trPr>
        <w:tc>
          <w:tcPr>
            <w:tcW w:w="1913" w:type="dxa"/>
            <w:tcBorders>
              <w:top w:val="nil"/>
              <w:bottom w:val="single" w:sz="6" w:space="0" w:color="auto"/>
            </w:tcBorders>
          </w:tcPr>
          <w:p w:rsidR="00E247E0" w:rsidRPr="00983565" w:rsidRDefault="00E247E0" w:rsidP="0083092F">
            <w:pPr>
              <w:spacing w:line="360" w:lineRule="auto"/>
              <w:jc w:val="center"/>
              <w:rPr>
                <w:sz w:val="24"/>
                <w:szCs w:val="24"/>
              </w:rPr>
            </w:pPr>
          </w:p>
        </w:tc>
        <w:tc>
          <w:tcPr>
            <w:tcW w:w="1559" w:type="dxa"/>
            <w:tcBorders>
              <w:bottom w:val="single" w:sz="6" w:space="0" w:color="auto"/>
            </w:tcBorders>
          </w:tcPr>
          <w:p w:rsidR="00E247E0" w:rsidRPr="00983565" w:rsidRDefault="00E247E0" w:rsidP="0083092F">
            <w:pPr>
              <w:spacing w:line="360" w:lineRule="auto"/>
              <w:jc w:val="center"/>
              <w:rPr>
                <w:sz w:val="24"/>
                <w:szCs w:val="24"/>
              </w:rPr>
            </w:pPr>
            <w:r w:rsidRPr="00983565">
              <w:rPr>
                <w:sz w:val="24"/>
                <w:szCs w:val="24"/>
              </w:rPr>
              <w:t>Cs-137</w:t>
            </w:r>
          </w:p>
        </w:tc>
        <w:tc>
          <w:tcPr>
            <w:tcW w:w="1843" w:type="dxa"/>
            <w:tcBorders>
              <w:bottom w:val="single" w:sz="6" w:space="0" w:color="auto"/>
            </w:tcBorders>
          </w:tcPr>
          <w:p w:rsidR="00E247E0" w:rsidRPr="00983565" w:rsidRDefault="00E247E0" w:rsidP="0083092F">
            <w:pPr>
              <w:spacing w:line="360" w:lineRule="auto"/>
              <w:jc w:val="center"/>
              <w:rPr>
                <w:sz w:val="24"/>
                <w:szCs w:val="24"/>
              </w:rPr>
            </w:pPr>
            <w:r w:rsidRPr="00983565">
              <w:rPr>
                <w:sz w:val="24"/>
                <w:szCs w:val="24"/>
              </w:rPr>
              <w:t>Cs-134</w:t>
            </w:r>
          </w:p>
        </w:tc>
        <w:tc>
          <w:tcPr>
            <w:tcW w:w="1843" w:type="dxa"/>
            <w:tcBorders>
              <w:bottom w:val="single" w:sz="6" w:space="0" w:color="auto"/>
            </w:tcBorders>
          </w:tcPr>
          <w:p w:rsidR="00E247E0" w:rsidRPr="00983565" w:rsidRDefault="00E247E0" w:rsidP="0083092F">
            <w:pPr>
              <w:spacing w:line="360" w:lineRule="auto"/>
              <w:jc w:val="center"/>
              <w:rPr>
                <w:sz w:val="24"/>
                <w:szCs w:val="24"/>
              </w:rPr>
            </w:pPr>
            <w:r w:rsidRPr="00983565">
              <w:rPr>
                <w:sz w:val="24"/>
                <w:szCs w:val="24"/>
              </w:rPr>
              <w:t>K-40</w:t>
            </w:r>
          </w:p>
        </w:tc>
      </w:tr>
      <w:tr w:rsidR="00E247E0" w:rsidRPr="00983565" w:rsidTr="0083092F">
        <w:trPr>
          <w:jc w:val="center"/>
        </w:trPr>
        <w:tc>
          <w:tcPr>
            <w:tcW w:w="1913" w:type="dxa"/>
            <w:tcBorders>
              <w:top w:val="nil"/>
            </w:tcBorders>
          </w:tcPr>
          <w:p w:rsidR="00E247E0" w:rsidRPr="00983565" w:rsidRDefault="00E247E0" w:rsidP="0083092F">
            <w:pPr>
              <w:spacing w:line="360" w:lineRule="auto"/>
              <w:rPr>
                <w:sz w:val="24"/>
                <w:szCs w:val="24"/>
              </w:rPr>
            </w:pPr>
            <w:r w:rsidRPr="00983565">
              <w:rPr>
                <w:sz w:val="24"/>
                <w:szCs w:val="24"/>
              </w:rPr>
              <w:t>Грибы</w:t>
            </w:r>
          </w:p>
        </w:tc>
        <w:tc>
          <w:tcPr>
            <w:tcW w:w="1559" w:type="dxa"/>
            <w:tcBorders>
              <w:top w:val="nil"/>
            </w:tcBorders>
          </w:tcPr>
          <w:p w:rsidR="00E247E0" w:rsidRPr="00983565" w:rsidRDefault="00E247E0" w:rsidP="0083092F">
            <w:pPr>
              <w:spacing w:line="360" w:lineRule="auto"/>
              <w:jc w:val="center"/>
              <w:rPr>
                <w:sz w:val="24"/>
                <w:szCs w:val="24"/>
              </w:rPr>
            </w:pPr>
            <w:r w:rsidRPr="00983565">
              <w:rPr>
                <w:sz w:val="24"/>
                <w:szCs w:val="24"/>
              </w:rPr>
              <w:t>21420.0</w:t>
            </w:r>
          </w:p>
        </w:tc>
        <w:tc>
          <w:tcPr>
            <w:tcW w:w="1843" w:type="dxa"/>
            <w:tcBorders>
              <w:top w:val="nil"/>
            </w:tcBorders>
          </w:tcPr>
          <w:p w:rsidR="00E247E0" w:rsidRPr="00983565" w:rsidRDefault="00E247E0" w:rsidP="0083092F">
            <w:pPr>
              <w:spacing w:line="360" w:lineRule="auto"/>
              <w:jc w:val="center"/>
              <w:rPr>
                <w:sz w:val="24"/>
                <w:szCs w:val="24"/>
              </w:rPr>
            </w:pPr>
            <w:r w:rsidRPr="00983565">
              <w:rPr>
                <w:sz w:val="24"/>
                <w:szCs w:val="24"/>
              </w:rPr>
              <w:t>1171.0</w:t>
            </w:r>
          </w:p>
        </w:tc>
        <w:tc>
          <w:tcPr>
            <w:tcW w:w="1843" w:type="dxa"/>
            <w:tcBorders>
              <w:top w:val="nil"/>
            </w:tcBorders>
          </w:tcPr>
          <w:p w:rsidR="00E247E0" w:rsidRPr="00983565" w:rsidRDefault="00E247E0" w:rsidP="0083092F">
            <w:pPr>
              <w:spacing w:line="360" w:lineRule="auto"/>
              <w:jc w:val="center"/>
              <w:rPr>
                <w:sz w:val="24"/>
                <w:szCs w:val="24"/>
              </w:rPr>
            </w:pPr>
          </w:p>
        </w:tc>
      </w:tr>
      <w:tr w:rsidR="00E247E0" w:rsidRPr="00983565" w:rsidTr="00FD30F7">
        <w:trPr>
          <w:trHeight w:val="332"/>
          <w:jc w:val="center"/>
        </w:trPr>
        <w:tc>
          <w:tcPr>
            <w:tcW w:w="1913" w:type="dxa"/>
          </w:tcPr>
          <w:p w:rsidR="00E247E0" w:rsidRPr="00983565" w:rsidRDefault="00E247E0" w:rsidP="0083092F">
            <w:pPr>
              <w:spacing w:line="360" w:lineRule="auto"/>
              <w:rPr>
                <w:sz w:val="24"/>
                <w:szCs w:val="24"/>
              </w:rPr>
            </w:pPr>
            <w:r w:rsidRPr="00983565">
              <w:rPr>
                <w:sz w:val="24"/>
                <w:szCs w:val="24"/>
              </w:rPr>
              <w:t>Малина</w:t>
            </w:r>
          </w:p>
        </w:tc>
        <w:tc>
          <w:tcPr>
            <w:tcW w:w="1559" w:type="dxa"/>
          </w:tcPr>
          <w:p w:rsidR="00E247E0" w:rsidRPr="00983565" w:rsidRDefault="00E247E0" w:rsidP="0083092F">
            <w:pPr>
              <w:spacing w:line="360" w:lineRule="auto"/>
              <w:jc w:val="center"/>
              <w:rPr>
                <w:sz w:val="24"/>
                <w:szCs w:val="24"/>
              </w:rPr>
            </w:pPr>
            <w:r w:rsidRPr="00983565">
              <w:rPr>
                <w:sz w:val="24"/>
                <w:szCs w:val="24"/>
              </w:rPr>
              <w:t>1208.0</w:t>
            </w:r>
          </w:p>
        </w:tc>
        <w:tc>
          <w:tcPr>
            <w:tcW w:w="1843" w:type="dxa"/>
          </w:tcPr>
          <w:p w:rsidR="00E247E0" w:rsidRPr="00983565" w:rsidRDefault="00E247E0" w:rsidP="0083092F">
            <w:pPr>
              <w:spacing w:line="360" w:lineRule="auto"/>
              <w:jc w:val="center"/>
              <w:rPr>
                <w:sz w:val="24"/>
                <w:szCs w:val="24"/>
              </w:rPr>
            </w:pPr>
            <w:r w:rsidRPr="00983565">
              <w:rPr>
                <w:sz w:val="24"/>
                <w:szCs w:val="24"/>
              </w:rPr>
              <w:t>59.2</w:t>
            </w:r>
          </w:p>
        </w:tc>
        <w:tc>
          <w:tcPr>
            <w:tcW w:w="1843" w:type="dxa"/>
          </w:tcPr>
          <w:p w:rsidR="00E247E0" w:rsidRPr="00983565" w:rsidRDefault="00E247E0" w:rsidP="0083092F">
            <w:pPr>
              <w:spacing w:line="360" w:lineRule="auto"/>
              <w:jc w:val="center"/>
              <w:rPr>
                <w:sz w:val="24"/>
                <w:szCs w:val="24"/>
              </w:rPr>
            </w:pPr>
            <w:r w:rsidRPr="00983565">
              <w:rPr>
                <w:sz w:val="24"/>
                <w:szCs w:val="24"/>
              </w:rPr>
              <w:t>36.12</w:t>
            </w:r>
          </w:p>
        </w:tc>
      </w:tr>
      <w:tr w:rsidR="00E247E0" w:rsidRPr="00983565" w:rsidTr="0083092F">
        <w:trPr>
          <w:jc w:val="center"/>
        </w:trPr>
        <w:tc>
          <w:tcPr>
            <w:tcW w:w="1913" w:type="dxa"/>
          </w:tcPr>
          <w:p w:rsidR="00E247E0" w:rsidRPr="00983565" w:rsidRDefault="00E247E0" w:rsidP="0083092F">
            <w:pPr>
              <w:spacing w:line="360" w:lineRule="auto"/>
              <w:rPr>
                <w:sz w:val="24"/>
                <w:szCs w:val="24"/>
              </w:rPr>
            </w:pPr>
            <w:r w:rsidRPr="00983565">
              <w:rPr>
                <w:sz w:val="24"/>
                <w:szCs w:val="24"/>
              </w:rPr>
              <w:t>Черника</w:t>
            </w:r>
          </w:p>
        </w:tc>
        <w:tc>
          <w:tcPr>
            <w:tcW w:w="1559" w:type="dxa"/>
          </w:tcPr>
          <w:p w:rsidR="00E247E0" w:rsidRPr="00983565" w:rsidRDefault="00E247E0" w:rsidP="0083092F">
            <w:pPr>
              <w:spacing w:line="360" w:lineRule="auto"/>
              <w:jc w:val="center"/>
              <w:rPr>
                <w:sz w:val="24"/>
                <w:szCs w:val="24"/>
              </w:rPr>
            </w:pPr>
            <w:r w:rsidRPr="00983565">
              <w:rPr>
                <w:sz w:val="24"/>
                <w:szCs w:val="24"/>
              </w:rPr>
              <w:t>3495.0</w:t>
            </w:r>
          </w:p>
        </w:tc>
        <w:tc>
          <w:tcPr>
            <w:tcW w:w="1843" w:type="dxa"/>
          </w:tcPr>
          <w:p w:rsidR="00E247E0" w:rsidRPr="00983565" w:rsidRDefault="00E247E0" w:rsidP="0083092F">
            <w:pPr>
              <w:spacing w:line="360" w:lineRule="auto"/>
              <w:jc w:val="center"/>
              <w:rPr>
                <w:sz w:val="24"/>
                <w:szCs w:val="24"/>
              </w:rPr>
            </w:pPr>
            <w:r w:rsidRPr="00983565">
              <w:rPr>
                <w:sz w:val="24"/>
                <w:szCs w:val="24"/>
              </w:rPr>
              <w:t>182.7</w:t>
            </w:r>
          </w:p>
        </w:tc>
        <w:tc>
          <w:tcPr>
            <w:tcW w:w="1843" w:type="dxa"/>
          </w:tcPr>
          <w:p w:rsidR="00E247E0" w:rsidRPr="00983565" w:rsidRDefault="00E247E0" w:rsidP="0083092F">
            <w:pPr>
              <w:spacing w:line="360" w:lineRule="auto"/>
              <w:jc w:val="center"/>
              <w:rPr>
                <w:sz w:val="24"/>
                <w:szCs w:val="24"/>
              </w:rPr>
            </w:pPr>
          </w:p>
        </w:tc>
      </w:tr>
    </w:tbl>
    <w:p w:rsidR="00E247E0" w:rsidRPr="005F7E82" w:rsidRDefault="00E247E0" w:rsidP="0083092F">
      <w:pPr>
        <w:spacing w:line="360" w:lineRule="auto"/>
        <w:ind w:firstLine="284"/>
        <w:jc w:val="both"/>
        <w:rPr>
          <w:sz w:val="16"/>
          <w:szCs w:val="16"/>
        </w:rPr>
      </w:pPr>
    </w:p>
    <w:p w:rsidR="00E247E0" w:rsidRDefault="00E247E0" w:rsidP="0083092F">
      <w:pPr>
        <w:spacing w:line="360" w:lineRule="auto"/>
        <w:ind w:firstLine="680"/>
        <w:jc w:val="both"/>
        <w:rPr>
          <w:sz w:val="24"/>
          <w:szCs w:val="24"/>
        </w:rPr>
      </w:pPr>
      <w:r w:rsidRPr="00EC135A">
        <w:rPr>
          <w:sz w:val="24"/>
          <w:szCs w:val="24"/>
        </w:rPr>
        <w:t>В целом проведенные исследования показали, что в пределах одного населенного пункта, во-первых, наблюдается весьма значительная пространственная дифференциация условий загрязнения РН, а, во-вторых, имеет место закономерная связь подвижности радионуклидов с ландшафтно-геохимической структурой территории, что важно учитывать при организации новых хозяйств, выборе критических групп населения, проведении мониторинговых мероприятий, а иногда и для выявления территорий с опасными условиями проживания.</w:t>
      </w:r>
    </w:p>
    <w:p w:rsidR="00E358FB" w:rsidRPr="00EC135A" w:rsidRDefault="00E358FB" w:rsidP="00E358FB">
      <w:pPr>
        <w:spacing w:line="360" w:lineRule="auto"/>
        <w:ind w:firstLine="680"/>
        <w:jc w:val="both"/>
        <w:rPr>
          <w:sz w:val="24"/>
          <w:szCs w:val="24"/>
        </w:rPr>
      </w:pPr>
      <w:r w:rsidRPr="00EC135A">
        <w:rPr>
          <w:sz w:val="24"/>
          <w:szCs w:val="24"/>
        </w:rPr>
        <w:t xml:space="preserve">Исследования, проведенные в 1992 </w:t>
      </w:r>
      <w:r w:rsidRPr="00EC135A">
        <w:rPr>
          <w:sz w:val="24"/>
          <w:szCs w:val="24"/>
        </w:rPr>
        <w:noBreakHyphen/>
        <w:t xml:space="preserve"> 2000 гг. в загрязненных районах Брянской области по государственным программам и ряду международных проектов, позволили вскрыть специфику пространственной неоднородности и охарактеризовать особенности миграции техногенных радионуклидов в большом разнообразии ландшафтных обстановок и выявить таким образом специфику пространственно-структурной организации поля загрязнения в зоне аварии на ЧАЭС.</w:t>
      </w:r>
    </w:p>
    <w:p w:rsidR="00E358FB" w:rsidRDefault="00E358FB" w:rsidP="00FA6FCF">
      <w:pPr>
        <w:spacing w:before="120" w:line="360" w:lineRule="auto"/>
        <w:ind w:firstLine="709"/>
        <w:jc w:val="both"/>
        <w:rPr>
          <w:sz w:val="24"/>
          <w:szCs w:val="24"/>
        </w:rPr>
      </w:pPr>
      <w:r w:rsidRPr="00EC135A">
        <w:rPr>
          <w:sz w:val="24"/>
          <w:szCs w:val="24"/>
        </w:rPr>
        <w:t>Выяснилось, что субрегион загрязнения представляет собой систему фрактально организованных аномалий моно- и полицентрического типа, первично сформированных под воздействием макроклиматических факторов массопереноса и выпадения осадков, конфигурация которые в последствии была осложнена процессами вторичного вертикального и латерального перераспределения РН в почвенно-растительном покрове, где определяющим фактором пространственной дифференциации выступили процессы перераспределения воды в элементарных ЛГС, о чем свидетельствовали различия, выявленные на уровне элювиальных и супераквальных природных и окультуренных ландшафтов.</w:t>
      </w:r>
    </w:p>
    <w:p w:rsidR="00E247E0" w:rsidRDefault="005A7ED0" w:rsidP="00FA6FCF">
      <w:pPr>
        <w:pStyle w:val="2"/>
        <w:spacing w:before="120"/>
      </w:pPr>
      <w:bookmarkStart w:id="103" w:name="_Toc454567506"/>
      <w:r w:rsidRPr="00C300DF">
        <w:t>4.</w:t>
      </w:r>
      <w:r w:rsidR="00C300DF">
        <w:t>5</w:t>
      </w:r>
      <w:r w:rsidRPr="00C300DF">
        <w:t xml:space="preserve"> </w:t>
      </w:r>
      <w:r w:rsidR="00E247E0" w:rsidRPr="00C300DF">
        <w:t xml:space="preserve">Специфика вторичного перераспределения </w:t>
      </w:r>
      <w:r w:rsidR="00E247E0" w:rsidRPr="00C300DF">
        <w:rPr>
          <w:vertAlign w:val="superscript"/>
        </w:rPr>
        <w:t>137</w:t>
      </w:r>
      <w:r w:rsidR="00E247E0" w:rsidRPr="005A7ED0">
        <w:rPr>
          <w:lang w:bidi="en-US"/>
        </w:rPr>
        <w:t>Cs</w:t>
      </w:r>
      <w:r w:rsidR="00E247E0" w:rsidRPr="00C300DF">
        <w:rPr>
          <w:lang w:bidi="en-US"/>
        </w:rPr>
        <w:t xml:space="preserve"> </w:t>
      </w:r>
      <w:r w:rsidR="00E247E0" w:rsidRPr="00C300DF">
        <w:t>в почвенно-растительном покрове ненарушенных ЛГС</w:t>
      </w:r>
      <w:bookmarkEnd w:id="103"/>
    </w:p>
    <w:p w:rsidR="009C514F" w:rsidRPr="00C300DF" w:rsidRDefault="009C514F" w:rsidP="00C300DF">
      <w:pPr>
        <w:pStyle w:val="2"/>
      </w:pPr>
    </w:p>
    <w:p w:rsidR="00E247E0" w:rsidRPr="00EC135A" w:rsidRDefault="00E247E0" w:rsidP="0083092F">
      <w:pPr>
        <w:spacing w:line="360" w:lineRule="auto"/>
        <w:ind w:firstLine="680"/>
        <w:jc w:val="both"/>
        <w:rPr>
          <w:sz w:val="24"/>
          <w:szCs w:val="24"/>
        </w:rPr>
      </w:pPr>
      <w:r w:rsidRPr="00EC135A">
        <w:rPr>
          <w:sz w:val="24"/>
          <w:szCs w:val="24"/>
        </w:rPr>
        <w:t>Как и любой другой техногенный загрязнитель</w:t>
      </w:r>
      <w:r w:rsidR="00AA3315">
        <w:rPr>
          <w:sz w:val="24"/>
          <w:szCs w:val="24"/>
        </w:rPr>
        <w:t>,</w:t>
      </w:r>
      <w:r w:rsidRPr="00EC135A">
        <w:rPr>
          <w:sz w:val="24"/>
          <w:szCs w:val="24"/>
        </w:rPr>
        <w:t xml:space="preserve"> </w:t>
      </w:r>
      <w:r w:rsidRPr="00EC135A">
        <w:rPr>
          <w:sz w:val="24"/>
          <w:szCs w:val="24"/>
          <w:vertAlign w:val="superscript"/>
        </w:rPr>
        <w:t>137</w:t>
      </w:r>
      <w:r w:rsidRPr="00EC135A">
        <w:rPr>
          <w:sz w:val="24"/>
          <w:szCs w:val="24"/>
        </w:rPr>
        <w:t>Cs с момента своего попадания в ландшафт немедленно включается в систему действующих круговоротов и начинает участвовать в процессах вторичного перераспределения. Часть выпавшего объема переходит в почвенные растворы, часть временно усваивается растительностью, но основное количество с большей или меньшей скоростью вертикально и латерально перераспределяется в почве. Такое перераспределение почти всецело контролируется процессами миграции воды и неизбежно приводит к трансформации первичной структуры поля загрязнения. А поскольку действие механизма миграции воды осуществляется почти исключительно в пределах элементарных ЛГС, то закономерно и предположение о том, что формирование вторичной структуры поля загрязнения осуществляется в рамках именно этих объектов. Примечательно, что механизм такого процесса однотипен и</w:t>
      </w:r>
      <w:r w:rsidR="00AA3315">
        <w:rPr>
          <w:sz w:val="24"/>
          <w:szCs w:val="24"/>
        </w:rPr>
        <w:t>,</w:t>
      </w:r>
      <w:r w:rsidRPr="00EC135A">
        <w:rPr>
          <w:sz w:val="24"/>
          <w:szCs w:val="24"/>
        </w:rPr>
        <w:t xml:space="preserve"> повторяясь, регулярно воспроизводится в пространстве. Однако, несмотря на то, что формируемая неоднородность способна самым серьезным образом влиять и на специфику загрязнения сельскохозяйственной продукции и величину потенциальных дозовых нагрузок, закономерности вторичного распределения радионуклидов в пределах именно этих систем даже по прошествии 30 лет после аварии на ЧАЭС оказались наименее изученными.</w:t>
      </w:r>
    </w:p>
    <w:p w:rsidR="00E247E0" w:rsidRPr="00EC135A" w:rsidRDefault="00E247E0" w:rsidP="0083092F">
      <w:pPr>
        <w:spacing w:line="360" w:lineRule="auto"/>
        <w:ind w:firstLine="680"/>
        <w:jc w:val="both"/>
        <w:rPr>
          <w:sz w:val="24"/>
          <w:szCs w:val="24"/>
        </w:rPr>
      </w:pPr>
      <w:r w:rsidRPr="00EC135A">
        <w:rPr>
          <w:sz w:val="24"/>
          <w:szCs w:val="24"/>
        </w:rPr>
        <w:t xml:space="preserve">Причина такого положения дел первоначально состояла в физической невозможности одномоментного отбора слишком большого числа проб и проведения однотипных анализов. Однако, с появлением полевых портативных спектрометров эта техническая трудность была преодолена, что открыло возможность не только для детального картирования местности, но и для использования чернобыльских РН в качестве «меченых атомов», обеспечивающих отслеживание основных потоков миграции вещества в ЛГС. Поэтому основным объектом изучения явилась именно ЛГС, а основная задача исследования, осуществлявшегося на протяжении 2005-2015 гг, состояла в </w:t>
      </w:r>
      <w:r w:rsidR="00AA3315">
        <w:rPr>
          <w:sz w:val="24"/>
          <w:szCs w:val="24"/>
        </w:rPr>
        <w:t>установлении</w:t>
      </w:r>
      <w:r w:rsidRPr="00EC135A">
        <w:rPr>
          <w:sz w:val="24"/>
          <w:szCs w:val="24"/>
        </w:rPr>
        <w:t xml:space="preserve"> возможностей использования изотопов </w:t>
      </w:r>
      <w:r w:rsidRPr="00EC135A">
        <w:rPr>
          <w:sz w:val="24"/>
          <w:szCs w:val="24"/>
          <w:vertAlign w:val="superscript"/>
        </w:rPr>
        <w:t>137</w:t>
      </w:r>
      <w:r w:rsidRPr="00EC135A">
        <w:rPr>
          <w:sz w:val="24"/>
          <w:szCs w:val="24"/>
        </w:rPr>
        <w:t>Cs для целей выявления пространственных закономерностей вторичного перераспределения вещества в системе вершина-склон-замыкающее понижение, а также в разработке подходов к моделированию механизма перераспределения элементов в системах такого типа.</w:t>
      </w:r>
    </w:p>
    <w:p w:rsidR="00E247E0" w:rsidRDefault="00E247E0" w:rsidP="0083092F">
      <w:pPr>
        <w:spacing w:line="360" w:lineRule="auto"/>
        <w:ind w:firstLine="680"/>
        <w:jc w:val="both"/>
        <w:rPr>
          <w:sz w:val="24"/>
          <w:szCs w:val="24"/>
        </w:rPr>
      </w:pPr>
      <w:r w:rsidRPr="00EC135A">
        <w:rPr>
          <w:sz w:val="24"/>
          <w:szCs w:val="24"/>
        </w:rPr>
        <w:t>В качестве</w:t>
      </w:r>
      <w:r w:rsidR="00AA3315">
        <w:rPr>
          <w:sz w:val="24"/>
          <w:szCs w:val="24"/>
        </w:rPr>
        <w:t xml:space="preserve"> тестового участка была выбрана</w:t>
      </w:r>
      <w:r w:rsidRPr="00EC135A">
        <w:rPr>
          <w:sz w:val="24"/>
          <w:szCs w:val="24"/>
        </w:rPr>
        <w:t xml:space="preserve"> получившая первичное загрязнение </w:t>
      </w:r>
      <w:r w:rsidR="00AA3315">
        <w:rPr>
          <w:sz w:val="24"/>
          <w:szCs w:val="24"/>
        </w:rPr>
        <w:t>порядка 40 К</w:t>
      </w:r>
      <w:r w:rsidRPr="00EC135A">
        <w:rPr>
          <w:sz w:val="24"/>
          <w:szCs w:val="24"/>
        </w:rPr>
        <w:t>и/км</w:t>
      </w:r>
      <w:r w:rsidRPr="00EC135A">
        <w:rPr>
          <w:sz w:val="24"/>
          <w:szCs w:val="24"/>
          <w:vertAlign w:val="superscript"/>
        </w:rPr>
        <w:t>2</w:t>
      </w:r>
      <w:r w:rsidRPr="00EC135A">
        <w:rPr>
          <w:sz w:val="24"/>
          <w:szCs w:val="24"/>
        </w:rPr>
        <w:t xml:space="preserve"> по </w:t>
      </w:r>
      <w:r w:rsidRPr="00EC135A">
        <w:rPr>
          <w:sz w:val="24"/>
          <w:szCs w:val="24"/>
          <w:vertAlign w:val="superscript"/>
        </w:rPr>
        <w:t>137</w:t>
      </w:r>
      <w:r w:rsidR="00AA3315">
        <w:rPr>
          <w:sz w:val="24"/>
          <w:szCs w:val="24"/>
        </w:rPr>
        <w:t>Cs</w:t>
      </w:r>
      <w:r w:rsidRPr="00EC135A">
        <w:rPr>
          <w:sz w:val="24"/>
          <w:szCs w:val="24"/>
        </w:rPr>
        <w:t xml:space="preserve"> лесная площадка размером 70</w:t>
      </w:r>
      <w:r w:rsidR="00AA3315">
        <w:rPr>
          <w:sz w:val="24"/>
          <w:szCs w:val="24"/>
        </w:rPr>
        <w:t xml:space="preserve"> </w:t>
      </w:r>
      <w:r w:rsidRPr="00EC135A">
        <w:rPr>
          <w:sz w:val="24"/>
          <w:szCs w:val="24"/>
        </w:rPr>
        <w:t>м х 100</w:t>
      </w:r>
      <w:r w:rsidR="00AA3315">
        <w:rPr>
          <w:sz w:val="24"/>
          <w:szCs w:val="24"/>
        </w:rPr>
        <w:t xml:space="preserve"> </w:t>
      </w:r>
      <w:r w:rsidRPr="00EC135A">
        <w:rPr>
          <w:sz w:val="24"/>
          <w:szCs w:val="24"/>
        </w:rPr>
        <w:t>м, с ненарушенным почвенным покровом, расположенная в западной части Брянской области, характериз</w:t>
      </w:r>
      <w:r w:rsidR="00DE4B0E">
        <w:rPr>
          <w:sz w:val="24"/>
          <w:szCs w:val="24"/>
        </w:rPr>
        <w:t>ующаяся</w:t>
      </w:r>
      <w:r w:rsidRPr="00EC135A">
        <w:rPr>
          <w:sz w:val="24"/>
          <w:szCs w:val="24"/>
        </w:rPr>
        <w:t xml:space="preserve"> однородностью почвообразующей породы (перемытые флювиогляциальные пески) в сочетании со сложным рельефом, где отдельные холмы с превышением высот 4 -5 м сочетались с замкнутыми понижениями, седловинами и склонами различной конфигурации и протяженности (</w:t>
      </w:r>
      <w:r w:rsidR="00AA3315">
        <w:rPr>
          <w:sz w:val="24"/>
          <w:szCs w:val="24"/>
        </w:rPr>
        <w:t>рисунок</w:t>
      </w:r>
      <w:r w:rsidR="00DE4B0E" w:rsidRPr="00DE4B0E">
        <w:rPr>
          <w:sz w:val="24"/>
          <w:szCs w:val="24"/>
        </w:rPr>
        <w:t xml:space="preserve"> 4.5</w:t>
      </w:r>
      <w:r w:rsidR="00AA3315">
        <w:rPr>
          <w:sz w:val="24"/>
          <w:szCs w:val="24"/>
        </w:rPr>
        <w:t>9</w:t>
      </w:r>
      <w:r w:rsidRPr="00EC135A">
        <w:rPr>
          <w:sz w:val="24"/>
          <w:szCs w:val="24"/>
        </w:rPr>
        <w:t>)</w:t>
      </w:r>
      <w:r w:rsidR="00FA6FCF">
        <w:rPr>
          <w:sz w:val="24"/>
          <w:szCs w:val="24"/>
        </w:rPr>
        <w:t>.</w:t>
      </w:r>
    </w:p>
    <w:p w:rsidR="00E247E0" w:rsidRPr="00EC135A" w:rsidRDefault="00C81C3C" w:rsidP="00DE4B0E">
      <w:pPr>
        <w:spacing w:line="360" w:lineRule="auto"/>
        <w:ind w:firstLine="284"/>
        <w:jc w:val="center"/>
        <w:rPr>
          <w:sz w:val="24"/>
          <w:szCs w:val="24"/>
        </w:rPr>
      </w:pPr>
      <w:r>
        <w:rPr>
          <w:noProof/>
          <w:sz w:val="24"/>
          <w:szCs w:val="24"/>
        </w:rPr>
        <w:drawing>
          <wp:inline distT="0" distB="0" distL="0" distR="0" wp14:anchorId="6BC5B2A6" wp14:editId="1A63821E">
            <wp:extent cx="4960961" cy="2477068"/>
            <wp:effectExtent l="0" t="0" r="0" b="0"/>
            <wp:docPr id="144" name="Рисунок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1"/>
                    <pic:cNvPicPr>
                      <a:picLocks noChangeAspect="1" noChangeArrowheads="1"/>
                    </pic:cNvPicPr>
                  </pic:nvPicPr>
                  <pic:blipFill>
                    <a:blip r:embed="rId151" cstate="print"/>
                    <a:srcRect/>
                    <a:stretch>
                      <a:fillRect/>
                    </a:stretch>
                  </pic:blipFill>
                  <pic:spPr bwMode="auto">
                    <a:xfrm>
                      <a:off x="0" y="0"/>
                      <a:ext cx="4963795" cy="2478483"/>
                    </a:xfrm>
                    <a:prstGeom prst="rect">
                      <a:avLst/>
                    </a:prstGeom>
                    <a:noFill/>
                    <a:ln w="9525">
                      <a:noFill/>
                      <a:miter lim="800000"/>
                      <a:headEnd/>
                      <a:tailEnd/>
                    </a:ln>
                  </pic:spPr>
                </pic:pic>
              </a:graphicData>
            </a:graphic>
          </wp:inline>
        </w:drawing>
      </w:r>
    </w:p>
    <w:p w:rsidR="00E247E0" w:rsidRDefault="00DE4B0E" w:rsidP="00DE4B0E">
      <w:pPr>
        <w:spacing w:line="360" w:lineRule="auto"/>
        <w:ind w:firstLine="284"/>
        <w:jc w:val="center"/>
        <w:rPr>
          <w:sz w:val="24"/>
          <w:szCs w:val="24"/>
        </w:rPr>
      </w:pPr>
      <w:r w:rsidRPr="00DE4B0E">
        <w:rPr>
          <w:sz w:val="24"/>
          <w:szCs w:val="24"/>
        </w:rPr>
        <w:t>Рисунок 4.5</w:t>
      </w:r>
      <w:r w:rsidR="00AA3315">
        <w:rPr>
          <w:sz w:val="24"/>
          <w:szCs w:val="24"/>
        </w:rPr>
        <w:t>9</w:t>
      </w:r>
      <w:r w:rsidRPr="00DE4B0E">
        <w:rPr>
          <w:sz w:val="24"/>
          <w:szCs w:val="24"/>
        </w:rPr>
        <w:t>.</w:t>
      </w:r>
      <w:r w:rsidR="00E247E0" w:rsidRPr="00EC135A">
        <w:rPr>
          <w:sz w:val="24"/>
          <w:szCs w:val="24"/>
        </w:rPr>
        <w:t xml:space="preserve"> Местоположение </w:t>
      </w:r>
      <w:r w:rsidR="00C07FB5">
        <w:rPr>
          <w:sz w:val="24"/>
          <w:szCs w:val="24"/>
        </w:rPr>
        <w:t xml:space="preserve">основного </w:t>
      </w:r>
      <w:r w:rsidR="00E247E0" w:rsidRPr="00EC135A">
        <w:rPr>
          <w:sz w:val="24"/>
          <w:szCs w:val="24"/>
        </w:rPr>
        <w:t>ключевого участка</w:t>
      </w:r>
    </w:p>
    <w:p w:rsidR="00FA6FCF" w:rsidRPr="00EC135A" w:rsidRDefault="00FA6FCF" w:rsidP="00DE4B0E">
      <w:pPr>
        <w:spacing w:line="360" w:lineRule="auto"/>
        <w:ind w:firstLine="284"/>
        <w:jc w:val="center"/>
        <w:rPr>
          <w:sz w:val="24"/>
          <w:szCs w:val="24"/>
        </w:rPr>
      </w:pPr>
    </w:p>
    <w:p w:rsidR="00E247E0" w:rsidRPr="00EC135A" w:rsidRDefault="00E247E0" w:rsidP="0083092F">
      <w:pPr>
        <w:spacing w:line="360" w:lineRule="auto"/>
        <w:ind w:firstLine="680"/>
        <w:jc w:val="both"/>
        <w:rPr>
          <w:sz w:val="24"/>
          <w:szCs w:val="24"/>
          <w:lang w:bidi="en-US"/>
        </w:rPr>
      </w:pPr>
      <w:r w:rsidRPr="00EC135A">
        <w:rPr>
          <w:sz w:val="24"/>
          <w:szCs w:val="24"/>
          <w:lang w:bidi="en-US"/>
        </w:rPr>
        <w:t>Поскольку в данном случае речь шла об изучении объектов несопоставимых по размерам с масштабами проявления погодно-климатических процессов, то было выдвинуто исходное предположение о том, что первичное выпадение РН с осадками или путем сухого осаждения аэрозольно-пылевых частиц на удалении более 120 км от точки выброса было равномер</w:t>
      </w:r>
      <w:r w:rsidR="00AA3315">
        <w:rPr>
          <w:sz w:val="24"/>
          <w:szCs w:val="24"/>
          <w:lang w:bidi="en-US"/>
        </w:rPr>
        <w:t>н</w:t>
      </w:r>
      <w:r w:rsidRPr="00EC135A">
        <w:rPr>
          <w:sz w:val="24"/>
          <w:szCs w:val="24"/>
          <w:lang w:bidi="en-US"/>
        </w:rPr>
        <w:t>ым в пределах всех контролируемых ЛГС. Дополнительным плюсом явилось и то, что в 1992 г</w:t>
      </w:r>
      <w:r w:rsidR="00AA3315">
        <w:rPr>
          <w:sz w:val="24"/>
          <w:szCs w:val="24"/>
          <w:lang w:bidi="en-US"/>
        </w:rPr>
        <w:t xml:space="preserve">. </w:t>
      </w:r>
      <w:r w:rsidRPr="00EC135A">
        <w:rPr>
          <w:sz w:val="24"/>
          <w:szCs w:val="24"/>
          <w:lang w:bidi="en-US"/>
        </w:rPr>
        <w:t>данная территория была покрыта топографической съемкой масштаба 1:200 и для нее имелись результаты полевой радиометрической съемки, выполненной В.Г. Линником и А.П. Говоруном в 1993 г с шагом ~ 20</w:t>
      </w:r>
      <w:r w:rsidR="00AA3315">
        <w:rPr>
          <w:sz w:val="24"/>
          <w:szCs w:val="24"/>
          <w:lang w:bidi="en-US"/>
        </w:rPr>
        <w:t xml:space="preserve"> </w:t>
      </w:r>
      <w:r w:rsidRPr="00EC135A">
        <w:rPr>
          <w:sz w:val="24"/>
          <w:szCs w:val="24"/>
          <w:lang w:bidi="en-US"/>
        </w:rPr>
        <w:t>м.</w:t>
      </w:r>
      <w:r w:rsidR="003569C5">
        <w:rPr>
          <w:sz w:val="24"/>
          <w:szCs w:val="24"/>
          <w:lang w:bidi="en-US"/>
        </w:rPr>
        <w:t xml:space="preserve"> </w:t>
      </w:r>
      <w:r w:rsidR="0042368C" w:rsidRPr="00E62155">
        <w:rPr>
          <w:sz w:val="24"/>
          <w:szCs w:val="24"/>
          <w:lang w:bidi="en-US"/>
        </w:rPr>
        <w:t xml:space="preserve">Кроме того, имелись результаты опробования двух почвенных разрезов, </w:t>
      </w:r>
      <w:r w:rsidR="00E62155" w:rsidRPr="00E62155">
        <w:rPr>
          <w:sz w:val="24"/>
          <w:szCs w:val="24"/>
          <w:lang w:bidi="en-US"/>
        </w:rPr>
        <w:t xml:space="preserve">заложенных для контроля </w:t>
      </w:r>
      <w:r w:rsidR="00E62155">
        <w:rPr>
          <w:sz w:val="24"/>
          <w:szCs w:val="24"/>
          <w:lang w:bidi="en-US"/>
        </w:rPr>
        <w:t xml:space="preserve">вертикального распределения </w:t>
      </w:r>
      <w:r w:rsidR="0042368C" w:rsidRPr="00E62155">
        <w:rPr>
          <w:sz w:val="24"/>
          <w:szCs w:val="24"/>
          <w:lang w:bidi="en-US"/>
        </w:rPr>
        <w:t xml:space="preserve"> радиоцезия.</w:t>
      </w:r>
    </w:p>
    <w:p w:rsidR="00E247E0" w:rsidRPr="00EC135A" w:rsidRDefault="00E247E0" w:rsidP="0083092F">
      <w:pPr>
        <w:spacing w:line="360" w:lineRule="auto"/>
        <w:ind w:firstLine="680"/>
        <w:jc w:val="both"/>
        <w:rPr>
          <w:sz w:val="24"/>
          <w:szCs w:val="24"/>
          <w:lang w:bidi="en-US"/>
        </w:rPr>
      </w:pPr>
      <w:r w:rsidRPr="00EC135A">
        <w:rPr>
          <w:sz w:val="24"/>
          <w:szCs w:val="24"/>
          <w:lang w:bidi="en-US"/>
        </w:rPr>
        <w:t>Ненарушенный почвенный покров площадки повсеместно представлен дерново-подзолистыми супесчаными почвами,</w:t>
      </w:r>
      <w:r w:rsidRPr="00EC135A">
        <w:rPr>
          <w:sz w:val="24"/>
          <w:szCs w:val="24"/>
        </w:rPr>
        <w:t xml:space="preserve"> </w:t>
      </w:r>
      <w:r w:rsidRPr="00EC135A">
        <w:rPr>
          <w:sz w:val="24"/>
          <w:szCs w:val="24"/>
          <w:lang w:bidi="en-US"/>
        </w:rPr>
        <w:t xml:space="preserve">отличающимися удлиненным профилем, значительной мощностью горизонтов А1 и А2 и выраженным иллювиированием. </w:t>
      </w:r>
    </w:p>
    <w:p w:rsidR="00E247E0" w:rsidRPr="00EC135A" w:rsidRDefault="00E62155" w:rsidP="0083092F">
      <w:pPr>
        <w:spacing w:line="360" w:lineRule="auto"/>
        <w:ind w:firstLine="680"/>
        <w:jc w:val="both"/>
        <w:rPr>
          <w:sz w:val="24"/>
          <w:szCs w:val="24"/>
          <w:lang w:bidi="en-US"/>
        </w:rPr>
      </w:pPr>
      <w:r w:rsidRPr="00E62155">
        <w:rPr>
          <w:sz w:val="24"/>
          <w:szCs w:val="24"/>
          <w:lang w:bidi="en-US"/>
        </w:rPr>
        <w:t>В</w:t>
      </w:r>
      <w:r w:rsidR="00E247E0" w:rsidRPr="00E62155">
        <w:rPr>
          <w:sz w:val="24"/>
          <w:szCs w:val="24"/>
          <w:lang w:bidi="en-US"/>
        </w:rPr>
        <w:t xml:space="preserve">ершины бугров </w:t>
      </w:r>
      <w:r w:rsidR="003569C5" w:rsidRPr="00E62155">
        <w:rPr>
          <w:sz w:val="24"/>
          <w:szCs w:val="24"/>
          <w:lang w:bidi="en-US"/>
        </w:rPr>
        <w:t xml:space="preserve">были </w:t>
      </w:r>
      <w:r w:rsidR="00E247E0" w:rsidRPr="00E62155">
        <w:rPr>
          <w:sz w:val="24"/>
          <w:szCs w:val="24"/>
          <w:lang w:bidi="en-US"/>
        </w:rPr>
        <w:t xml:space="preserve">повсеместно покрыты разреженным сосняком примерно 40-50-летнего возраста (С10) с выраженным моховым (зеленые мхи, 90%) и редким травянистым (овсянице-марьянниковым) (10-15%) покровом. Нижние части открытых понижений </w:t>
      </w:r>
      <w:r w:rsidR="003569C5" w:rsidRPr="00E62155">
        <w:rPr>
          <w:sz w:val="24"/>
          <w:szCs w:val="24"/>
          <w:lang w:bidi="en-US"/>
        </w:rPr>
        <w:t xml:space="preserve">и в настоящее время </w:t>
      </w:r>
      <w:r w:rsidR="00E247E0" w:rsidRPr="00E62155">
        <w:rPr>
          <w:sz w:val="24"/>
          <w:szCs w:val="24"/>
          <w:lang w:bidi="en-US"/>
        </w:rPr>
        <w:t>заняты сосняком разнотравно-злаковым с примесью березы (С7Б3). Изредка встречается ель. Подрост (дуб, ясень, рябина) местами значителен и разновозрастен. Кустарниковый ярус (крушина, лещина, местами малина)</w:t>
      </w:r>
      <w:r w:rsidR="003569C5" w:rsidRPr="00E62155">
        <w:rPr>
          <w:sz w:val="24"/>
          <w:szCs w:val="24"/>
          <w:lang w:bidi="en-US"/>
        </w:rPr>
        <w:t>,</w:t>
      </w:r>
      <w:r w:rsidR="00E247E0" w:rsidRPr="00E62155">
        <w:rPr>
          <w:sz w:val="24"/>
          <w:szCs w:val="24"/>
          <w:lang w:bidi="en-US"/>
        </w:rPr>
        <w:t xml:space="preserve"> занима</w:t>
      </w:r>
      <w:r w:rsidR="003569C5" w:rsidRPr="00E62155">
        <w:rPr>
          <w:sz w:val="24"/>
          <w:szCs w:val="24"/>
          <w:lang w:bidi="en-US"/>
        </w:rPr>
        <w:t>вший</w:t>
      </w:r>
      <w:r w:rsidR="00E247E0" w:rsidRPr="00E62155">
        <w:rPr>
          <w:sz w:val="24"/>
          <w:szCs w:val="24"/>
          <w:lang w:bidi="en-US"/>
        </w:rPr>
        <w:t xml:space="preserve"> 20-30% площади</w:t>
      </w:r>
      <w:r w:rsidR="003569C5" w:rsidRPr="00E62155">
        <w:rPr>
          <w:sz w:val="24"/>
          <w:szCs w:val="24"/>
          <w:lang w:bidi="en-US"/>
        </w:rPr>
        <w:t>, в настоящее время увеличился (порядка 40-50% площади)</w:t>
      </w:r>
      <w:r w:rsidR="00E247E0" w:rsidRPr="00E62155">
        <w:rPr>
          <w:sz w:val="24"/>
          <w:szCs w:val="24"/>
          <w:lang w:bidi="en-US"/>
        </w:rPr>
        <w:t>. Проективное покрытие (ПП) травянистого яруса (вейник, овсяница, марьянник, вероника лекарственная, земляника) достига</w:t>
      </w:r>
      <w:r w:rsidR="003569C5" w:rsidRPr="00E62155">
        <w:rPr>
          <w:sz w:val="24"/>
          <w:szCs w:val="24"/>
          <w:lang w:bidi="en-US"/>
        </w:rPr>
        <w:t>ло</w:t>
      </w:r>
      <w:r w:rsidR="00E247E0" w:rsidRPr="00E62155">
        <w:rPr>
          <w:sz w:val="24"/>
          <w:szCs w:val="24"/>
          <w:lang w:bidi="en-US"/>
        </w:rPr>
        <w:t xml:space="preserve"> 55%.</w:t>
      </w:r>
      <w:r w:rsidR="00E247E0" w:rsidRPr="00E62155">
        <w:rPr>
          <w:sz w:val="24"/>
          <w:szCs w:val="24"/>
        </w:rPr>
        <w:t xml:space="preserve"> </w:t>
      </w:r>
      <w:r w:rsidR="00E247E0" w:rsidRPr="00E62155">
        <w:rPr>
          <w:sz w:val="24"/>
          <w:szCs w:val="24"/>
          <w:lang w:bidi="en-US"/>
        </w:rPr>
        <w:t>Моховой покров</w:t>
      </w:r>
      <w:r w:rsidR="003569C5" w:rsidRPr="00E62155">
        <w:rPr>
          <w:sz w:val="24"/>
          <w:szCs w:val="24"/>
          <w:lang w:bidi="en-US"/>
        </w:rPr>
        <w:t xml:space="preserve"> </w:t>
      </w:r>
      <w:r w:rsidR="00E247E0" w:rsidRPr="00E62155">
        <w:rPr>
          <w:sz w:val="24"/>
          <w:szCs w:val="24"/>
          <w:lang w:bidi="en-US"/>
        </w:rPr>
        <w:t>встречается повсеместно, но плотность зарастания поверхности мхом менялась от вершин, где он занимал 12-15% территории, к понижениям, где мхи были представлены на 45-50% (местами до 100%) площади.</w:t>
      </w:r>
    </w:p>
    <w:p w:rsidR="00E247E0" w:rsidRPr="00EC135A" w:rsidRDefault="00E247E0" w:rsidP="0083092F">
      <w:pPr>
        <w:spacing w:line="360" w:lineRule="auto"/>
        <w:ind w:firstLine="680"/>
        <w:jc w:val="both"/>
        <w:rPr>
          <w:sz w:val="24"/>
          <w:szCs w:val="24"/>
        </w:rPr>
      </w:pPr>
      <w:r w:rsidRPr="00EC135A">
        <w:rPr>
          <w:sz w:val="24"/>
          <w:szCs w:val="24"/>
        </w:rPr>
        <w:t xml:space="preserve">Основная гипотеза, подлежащая проверке на первом этапе исследования, сводилась к вопросу о наличии или отсутствии какой-либо структурной упорядоченности, отслеженной применительно к латеральному распределению </w:t>
      </w:r>
      <w:r w:rsidRPr="00EC135A">
        <w:rPr>
          <w:sz w:val="24"/>
          <w:szCs w:val="24"/>
          <w:vertAlign w:val="superscript"/>
        </w:rPr>
        <w:t>137</w:t>
      </w:r>
      <w:r w:rsidRPr="00EC135A">
        <w:rPr>
          <w:sz w:val="24"/>
          <w:szCs w:val="24"/>
        </w:rPr>
        <w:t xml:space="preserve">Cs в ЛГС. Таким образом, требовалось провести цикл измерений, который позволил бы достоверно проконтролировать специфику распределения радиоицезия в пространстве и достоверно установить наличие во всех системах такого типа закономерной упорядоченности, трактуемой как результат вторичного перераспределения РН. </w:t>
      </w:r>
    </w:p>
    <w:p w:rsidR="00E247E0" w:rsidRPr="00EC135A" w:rsidRDefault="00E247E0" w:rsidP="0083092F">
      <w:pPr>
        <w:spacing w:line="360" w:lineRule="auto"/>
        <w:ind w:firstLine="680"/>
        <w:jc w:val="both"/>
        <w:rPr>
          <w:sz w:val="24"/>
          <w:szCs w:val="24"/>
        </w:rPr>
      </w:pPr>
      <w:r w:rsidRPr="00EC135A">
        <w:rPr>
          <w:sz w:val="24"/>
          <w:szCs w:val="24"/>
        </w:rPr>
        <w:t>Из литературы известно, что значительная неоднородность содержания РН неоднократно фиксировалась в пробах, взятых в отдельных ЛГС. Однако, эти различия практически всегда трактовалась, как статистически допустимый разброс стохастических величин (В.</w:t>
      </w:r>
      <w:r w:rsidR="00E62155">
        <w:rPr>
          <w:sz w:val="24"/>
          <w:szCs w:val="24"/>
        </w:rPr>
        <w:t>Г. Линник, 1998)</w:t>
      </w:r>
      <w:r w:rsidR="0045517E">
        <w:rPr>
          <w:sz w:val="24"/>
          <w:szCs w:val="24"/>
        </w:rPr>
        <w:t>.</w:t>
      </w:r>
      <w:r w:rsidRPr="00EC135A">
        <w:rPr>
          <w:sz w:val="24"/>
          <w:szCs w:val="24"/>
        </w:rPr>
        <w:t xml:space="preserve"> Имела место и проблема почти полного отсутствия репрезентативных методических подходов к решению данной проблемы. И</w:t>
      </w:r>
      <w:r w:rsidR="0045517E">
        <w:rPr>
          <w:sz w:val="24"/>
          <w:szCs w:val="24"/>
        </w:rPr>
        <w:t>,</w:t>
      </w:r>
      <w:r w:rsidRPr="00EC135A">
        <w:rPr>
          <w:sz w:val="24"/>
          <w:szCs w:val="24"/>
        </w:rPr>
        <w:t xml:space="preserve"> хотя было очевидно, что лучшим способом проверки предлагаемой гипотезы является детальное картирование структуры поля загрязнения по регулярной сетке, накрывающей одновременно сразу несколько ЛГС, главной проблемой и в этом случае оставался вопрос о выборе ее габаритов, которые должны были быть достаточными для получения информации, позволяющей репрезентативно проверить выдвинутую гипотезу. </w:t>
      </w:r>
    </w:p>
    <w:p w:rsidR="00E247E0" w:rsidRPr="00EC135A" w:rsidRDefault="00E247E0" w:rsidP="0083092F">
      <w:pPr>
        <w:spacing w:line="360" w:lineRule="auto"/>
        <w:ind w:firstLine="680"/>
        <w:jc w:val="both"/>
        <w:rPr>
          <w:sz w:val="24"/>
          <w:szCs w:val="24"/>
        </w:rPr>
      </w:pPr>
      <w:r w:rsidRPr="00EC135A">
        <w:rPr>
          <w:sz w:val="24"/>
          <w:szCs w:val="24"/>
        </w:rPr>
        <w:t>Поскольку никаких предварительных данных о характере предполагаемой структурной неоднородности на момент начала работ не имелось, то, учитывая линейные размеры элементарных ЛГС, характер изменения условий миграции воды и физические возможности проведения разовой серии полевых измерений, шаг регулярной сети первоначально был определен в размерности 5 х 5м, что позволило в течение одного сезона покрыть съемкой значительную площадь и осуществить измерения в более чем 300 узлах регулярной сети</w:t>
      </w:r>
      <w:r w:rsidR="0042368C">
        <w:rPr>
          <w:sz w:val="24"/>
          <w:szCs w:val="24"/>
        </w:rPr>
        <w:t xml:space="preserve"> (рисунок 4.60)</w:t>
      </w:r>
      <w:r w:rsidRPr="00EC135A">
        <w:rPr>
          <w:sz w:val="24"/>
          <w:szCs w:val="24"/>
        </w:rPr>
        <w:t>.</w:t>
      </w:r>
    </w:p>
    <w:p w:rsidR="00E247E0" w:rsidRDefault="00C81C3C" w:rsidP="00FA6FCF">
      <w:pPr>
        <w:spacing w:line="360" w:lineRule="auto"/>
        <w:jc w:val="center"/>
        <w:rPr>
          <w:sz w:val="24"/>
          <w:szCs w:val="24"/>
        </w:rPr>
      </w:pPr>
      <w:r>
        <w:rPr>
          <w:noProof/>
          <w:sz w:val="24"/>
          <w:szCs w:val="24"/>
        </w:rPr>
        <w:drawing>
          <wp:inline distT="0" distB="0" distL="0" distR="0" wp14:anchorId="76837D74" wp14:editId="2D70D310">
            <wp:extent cx="2599898" cy="2340591"/>
            <wp:effectExtent l="0" t="0" r="0" b="0"/>
            <wp:docPr id="146" name="Рисунок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30"/>
                    <pic:cNvPicPr>
                      <a:picLocks noChangeAspect="1" noChangeArrowheads="1"/>
                    </pic:cNvPicPr>
                  </pic:nvPicPr>
                  <pic:blipFill>
                    <a:blip r:embed="rId152" cstate="print"/>
                    <a:srcRect/>
                    <a:stretch>
                      <a:fillRect/>
                    </a:stretch>
                  </pic:blipFill>
                  <pic:spPr bwMode="auto">
                    <a:xfrm>
                      <a:off x="0" y="0"/>
                      <a:ext cx="2602735" cy="2343145"/>
                    </a:xfrm>
                    <a:prstGeom prst="rect">
                      <a:avLst/>
                    </a:prstGeom>
                    <a:noFill/>
                    <a:ln w="9525">
                      <a:noFill/>
                      <a:miter lim="800000"/>
                      <a:headEnd/>
                      <a:tailEnd/>
                    </a:ln>
                  </pic:spPr>
                </pic:pic>
              </a:graphicData>
            </a:graphic>
          </wp:inline>
        </w:drawing>
      </w:r>
      <w:r>
        <w:rPr>
          <w:noProof/>
          <w:sz w:val="24"/>
          <w:szCs w:val="24"/>
        </w:rPr>
        <w:drawing>
          <wp:inline distT="0" distB="0" distL="0" distR="0" wp14:anchorId="5C5DD352" wp14:editId="1680C7B5">
            <wp:extent cx="2115403" cy="2354238"/>
            <wp:effectExtent l="0" t="0" r="0" b="0"/>
            <wp:docPr id="147" name="Рисунок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9"/>
                    <pic:cNvPicPr>
                      <a:picLocks noChangeAspect="1" noChangeArrowheads="1"/>
                    </pic:cNvPicPr>
                  </pic:nvPicPr>
                  <pic:blipFill>
                    <a:blip r:embed="rId153" cstate="print"/>
                    <a:srcRect/>
                    <a:stretch>
                      <a:fillRect/>
                    </a:stretch>
                  </pic:blipFill>
                  <pic:spPr bwMode="auto">
                    <a:xfrm>
                      <a:off x="0" y="0"/>
                      <a:ext cx="2128059" cy="2368323"/>
                    </a:xfrm>
                    <a:prstGeom prst="rect">
                      <a:avLst/>
                    </a:prstGeom>
                    <a:noFill/>
                    <a:ln w="9525">
                      <a:noFill/>
                      <a:miter lim="800000"/>
                      <a:headEnd/>
                      <a:tailEnd/>
                    </a:ln>
                  </pic:spPr>
                </pic:pic>
              </a:graphicData>
            </a:graphic>
          </wp:inline>
        </w:drawing>
      </w:r>
    </w:p>
    <w:p w:rsidR="00E247E0" w:rsidRPr="00EC135A" w:rsidRDefault="004E53CE" w:rsidP="004E53CE">
      <w:pPr>
        <w:spacing w:line="360" w:lineRule="auto"/>
        <w:ind w:firstLine="284"/>
        <w:jc w:val="center"/>
        <w:rPr>
          <w:sz w:val="24"/>
          <w:szCs w:val="24"/>
        </w:rPr>
      </w:pPr>
      <w:r w:rsidRPr="004E53CE">
        <w:rPr>
          <w:sz w:val="24"/>
          <w:szCs w:val="24"/>
        </w:rPr>
        <w:t>Рисунок 4</w:t>
      </w:r>
      <w:r w:rsidR="0042368C">
        <w:rPr>
          <w:sz w:val="24"/>
          <w:szCs w:val="24"/>
        </w:rPr>
        <w:t>.60</w:t>
      </w:r>
      <w:r w:rsidR="00840DF7">
        <w:rPr>
          <w:sz w:val="24"/>
          <w:szCs w:val="24"/>
        </w:rPr>
        <w:t>.</w:t>
      </w:r>
      <w:r w:rsidR="00C07FB5">
        <w:rPr>
          <w:sz w:val="24"/>
          <w:szCs w:val="24"/>
        </w:rPr>
        <w:t xml:space="preserve"> </w:t>
      </w:r>
      <w:r w:rsidR="00E247E0" w:rsidRPr="00EC135A">
        <w:rPr>
          <w:sz w:val="24"/>
          <w:szCs w:val="24"/>
        </w:rPr>
        <w:t>Рабочие схемы о</w:t>
      </w:r>
      <w:r w:rsidR="005F7E82">
        <w:rPr>
          <w:sz w:val="24"/>
          <w:szCs w:val="24"/>
        </w:rPr>
        <w:t>бследования площадки в 2005-2015</w:t>
      </w:r>
      <w:r w:rsidR="00E247E0" w:rsidRPr="00EC135A">
        <w:rPr>
          <w:sz w:val="24"/>
          <w:szCs w:val="24"/>
        </w:rPr>
        <w:t xml:space="preserve"> гг.</w:t>
      </w:r>
    </w:p>
    <w:p w:rsidR="00E247E0" w:rsidRPr="00984463" w:rsidRDefault="00E247E0" w:rsidP="0083092F">
      <w:pPr>
        <w:spacing w:line="360" w:lineRule="auto"/>
        <w:ind w:firstLine="680"/>
        <w:jc w:val="both"/>
        <w:rPr>
          <w:color w:val="FF0000"/>
          <w:sz w:val="24"/>
          <w:szCs w:val="24"/>
        </w:rPr>
      </w:pPr>
      <w:r w:rsidRPr="00EC135A">
        <w:rPr>
          <w:sz w:val="24"/>
          <w:szCs w:val="24"/>
        </w:rPr>
        <w:t xml:space="preserve">Опробование проводилось с помощью портативного прибора Violinist-III (США) со сцинтилляционным детектором SPA-3 диаметром 2,5 дюйма, с монокристаллом NaI активированным таллием. Замеры осуществлялись методом прямых спектрометрических измерений по скорости счета импульсов в фотопике </w:t>
      </w:r>
      <w:r w:rsidRPr="00EC135A">
        <w:rPr>
          <w:sz w:val="24"/>
          <w:szCs w:val="24"/>
          <w:vertAlign w:val="superscript"/>
        </w:rPr>
        <w:t>137</w:t>
      </w:r>
      <w:r w:rsidRPr="00EC135A">
        <w:rPr>
          <w:sz w:val="24"/>
          <w:szCs w:val="24"/>
        </w:rPr>
        <w:t xml:space="preserve">Cs и в области комптона, причем каждый полученный спектр дополнительно фотографировался, а каждое измерение сопровождалось точной геодезической привязкой с использованием теодолита </w:t>
      </w:r>
      <w:r w:rsidRPr="00EC135A">
        <w:rPr>
          <w:sz w:val="24"/>
          <w:szCs w:val="24"/>
          <w:lang w:val="en-US"/>
        </w:rPr>
        <w:t>DJ</w:t>
      </w:r>
      <w:r w:rsidRPr="00EC135A">
        <w:rPr>
          <w:sz w:val="24"/>
          <w:szCs w:val="24"/>
        </w:rPr>
        <w:t xml:space="preserve">30. Причем параллельно с этим производилось измерение мощности экспозиционной дозы в </w:t>
      </w:r>
      <w:r w:rsidRPr="0045517E">
        <w:rPr>
          <w:sz w:val="24"/>
          <w:szCs w:val="24"/>
        </w:rPr>
        <w:t xml:space="preserve">мЗв/ч на поверхности почвы и на высоте 1м с помощью полевого дозиметра MIRA-661. </w:t>
      </w:r>
      <w:r w:rsidR="0045517E" w:rsidRPr="0045517E">
        <w:rPr>
          <w:sz w:val="24"/>
          <w:szCs w:val="24"/>
        </w:rPr>
        <w:t>Дополнительно и</w:t>
      </w:r>
      <w:r w:rsidR="00984463" w:rsidRPr="0045517E">
        <w:rPr>
          <w:sz w:val="24"/>
          <w:szCs w:val="24"/>
        </w:rPr>
        <w:t xml:space="preserve">змерения верифицировались </w:t>
      </w:r>
      <w:r w:rsidR="0045517E" w:rsidRPr="0045517E">
        <w:rPr>
          <w:sz w:val="24"/>
          <w:szCs w:val="24"/>
        </w:rPr>
        <w:t xml:space="preserve">еще и </w:t>
      </w:r>
      <w:r w:rsidR="00984463" w:rsidRPr="0045517E">
        <w:rPr>
          <w:sz w:val="24"/>
          <w:szCs w:val="24"/>
        </w:rPr>
        <w:t>отбором почвенных кернов (рисунок 4.61).</w:t>
      </w:r>
    </w:p>
    <w:p w:rsidR="00E247E0" w:rsidRPr="00EC135A" w:rsidRDefault="00E247E0" w:rsidP="0083092F">
      <w:pPr>
        <w:spacing w:line="360" w:lineRule="auto"/>
        <w:ind w:firstLine="680"/>
        <w:jc w:val="both"/>
        <w:rPr>
          <w:sz w:val="24"/>
          <w:szCs w:val="24"/>
        </w:rPr>
      </w:pPr>
      <w:r w:rsidRPr="00EC135A">
        <w:rPr>
          <w:sz w:val="24"/>
          <w:szCs w:val="24"/>
        </w:rPr>
        <w:t>Верификация полученных данных о параметрах выявленной структурной неоднородности осуществлялась на участках повышенной детализации, где шаг измерения преднамеренно снижался до 2, 1 и даже 0,2 м. При этом, для целей дополнительного контроля характера выявленных изменений в пределах площадки были заложены профили, секущие склоны разной крутизны</w:t>
      </w:r>
      <w:r w:rsidR="0042368C">
        <w:rPr>
          <w:sz w:val="24"/>
          <w:szCs w:val="24"/>
        </w:rPr>
        <w:t xml:space="preserve"> и экспозиции с шагом 1 и 0,5 м (р</w:t>
      </w:r>
      <w:r w:rsidR="00984463">
        <w:rPr>
          <w:sz w:val="24"/>
          <w:szCs w:val="24"/>
        </w:rPr>
        <w:t>исуно</w:t>
      </w:r>
      <w:r w:rsidR="00D82372" w:rsidRPr="00D82372">
        <w:rPr>
          <w:sz w:val="24"/>
          <w:szCs w:val="24"/>
        </w:rPr>
        <w:t xml:space="preserve">к </w:t>
      </w:r>
      <w:r w:rsidR="00D82372">
        <w:rPr>
          <w:sz w:val="24"/>
          <w:szCs w:val="24"/>
        </w:rPr>
        <w:t>4</w:t>
      </w:r>
      <w:r w:rsidRPr="00EC135A">
        <w:rPr>
          <w:sz w:val="24"/>
          <w:szCs w:val="24"/>
        </w:rPr>
        <w:t>.</w:t>
      </w:r>
      <w:r w:rsidR="00984463">
        <w:rPr>
          <w:sz w:val="24"/>
          <w:szCs w:val="24"/>
        </w:rPr>
        <w:t>60</w:t>
      </w:r>
      <w:r w:rsidR="0042368C">
        <w:rPr>
          <w:sz w:val="24"/>
          <w:szCs w:val="24"/>
        </w:rPr>
        <w:t>)</w:t>
      </w:r>
      <w:r w:rsidR="00D82372">
        <w:rPr>
          <w:sz w:val="24"/>
          <w:szCs w:val="24"/>
        </w:rPr>
        <w:t>.</w:t>
      </w:r>
      <w:r w:rsidRPr="00EC135A">
        <w:rPr>
          <w:sz w:val="24"/>
          <w:szCs w:val="24"/>
        </w:rPr>
        <w:t xml:space="preserve"> </w:t>
      </w:r>
    </w:p>
    <w:p w:rsidR="00E247E0" w:rsidRPr="00EC135A" w:rsidRDefault="00C81C3C" w:rsidP="00FA6FCF">
      <w:pPr>
        <w:spacing w:line="360" w:lineRule="auto"/>
        <w:ind w:left="1134"/>
        <w:jc w:val="both"/>
        <w:rPr>
          <w:sz w:val="24"/>
          <w:szCs w:val="24"/>
        </w:rPr>
      </w:pPr>
      <w:r>
        <w:rPr>
          <w:noProof/>
          <w:sz w:val="24"/>
          <w:szCs w:val="24"/>
        </w:rPr>
        <w:drawing>
          <wp:inline distT="0" distB="0" distL="0" distR="0" wp14:anchorId="657A3934" wp14:editId="1CF1608D">
            <wp:extent cx="3642360" cy="1469724"/>
            <wp:effectExtent l="0" t="0" r="0" b="0"/>
            <wp:docPr id="148" name="Рисунок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8"/>
                    <pic:cNvPicPr>
                      <a:picLocks noChangeAspect="1" noChangeArrowheads="1"/>
                    </pic:cNvPicPr>
                  </pic:nvPicPr>
                  <pic:blipFill>
                    <a:blip r:embed="rId154" cstate="print"/>
                    <a:srcRect/>
                    <a:stretch>
                      <a:fillRect/>
                    </a:stretch>
                  </pic:blipFill>
                  <pic:spPr bwMode="auto">
                    <a:xfrm>
                      <a:off x="0" y="0"/>
                      <a:ext cx="3658594" cy="1476274"/>
                    </a:xfrm>
                    <a:prstGeom prst="rect">
                      <a:avLst/>
                    </a:prstGeom>
                    <a:noFill/>
                    <a:ln w="9525">
                      <a:noFill/>
                      <a:miter lim="800000"/>
                      <a:headEnd/>
                      <a:tailEnd/>
                    </a:ln>
                  </pic:spPr>
                </pic:pic>
              </a:graphicData>
            </a:graphic>
          </wp:inline>
        </w:drawing>
      </w:r>
      <w:r>
        <w:rPr>
          <w:noProof/>
          <w:sz w:val="24"/>
          <w:szCs w:val="24"/>
        </w:rPr>
        <w:drawing>
          <wp:inline distT="0" distB="0" distL="0" distR="0" wp14:anchorId="7311C0D6" wp14:editId="0B1FB3C0">
            <wp:extent cx="1517639" cy="1463040"/>
            <wp:effectExtent l="0" t="0" r="0" b="0"/>
            <wp:docPr id="149" name="Рисунок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7"/>
                    <pic:cNvPicPr>
                      <a:picLocks noChangeAspect="1" noChangeArrowheads="1"/>
                    </pic:cNvPicPr>
                  </pic:nvPicPr>
                  <pic:blipFill>
                    <a:blip r:embed="rId155" cstate="print"/>
                    <a:srcRect/>
                    <a:stretch>
                      <a:fillRect/>
                    </a:stretch>
                  </pic:blipFill>
                  <pic:spPr bwMode="auto">
                    <a:xfrm>
                      <a:off x="0" y="0"/>
                      <a:ext cx="1523706" cy="1468889"/>
                    </a:xfrm>
                    <a:prstGeom prst="rect">
                      <a:avLst/>
                    </a:prstGeom>
                    <a:noFill/>
                    <a:ln w="9525">
                      <a:noFill/>
                      <a:miter lim="800000"/>
                      <a:headEnd/>
                      <a:tailEnd/>
                    </a:ln>
                  </pic:spPr>
                </pic:pic>
              </a:graphicData>
            </a:graphic>
          </wp:inline>
        </w:drawing>
      </w:r>
    </w:p>
    <w:p w:rsidR="00E247E0" w:rsidRDefault="004E53CE" w:rsidP="0083092F">
      <w:pPr>
        <w:spacing w:line="360" w:lineRule="auto"/>
        <w:ind w:firstLine="284"/>
        <w:jc w:val="both"/>
        <w:rPr>
          <w:sz w:val="24"/>
          <w:szCs w:val="24"/>
        </w:rPr>
      </w:pPr>
      <w:r w:rsidRPr="00DE4B0E">
        <w:rPr>
          <w:sz w:val="24"/>
          <w:szCs w:val="24"/>
        </w:rPr>
        <w:t>Рисунок 4.</w:t>
      </w:r>
      <w:r w:rsidR="0042368C">
        <w:rPr>
          <w:sz w:val="24"/>
          <w:szCs w:val="24"/>
        </w:rPr>
        <w:t>61</w:t>
      </w:r>
      <w:r w:rsidR="00840DF7">
        <w:rPr>
          <w:sz w:val="24"/>
          <w:szCs w:val="24"/>
        </w:rPr>
        <w:t>.</w:t>
      </w:r>
      <w:r w:rsidR="0042368C">
        <w:rPr>
          <w:sz w:val="24"/>
          <w:szCs w:val="24"/>
        </w:rPr>
        <w:t xml:space="preserve"> </w:t>
      </w:r>
      <w:r w:rsidR="00E247E0" w:rsidRPr="00D82372">
        <w:rPr>
          <w:sz w:val="24"/>
          <w:szCs w:val="24"/>
        </w:rPr>
        <w:t xml:space="preserve">Полевой гамма спектрометр Violinist </w:t>
      </w:r>
      <w:r w:rsidR="00E247E0" w:rsidRPr="00D82372">
        <w:rPr>
          <w:sz w:val="24"/>
          <w:szCs w:val="24"/>
          <w:lang w:val="en-US"/>
        </w:rPr>
        <w:t>III</w:t>
      </w:r>
      <w:r w:rsidR="00E247E0" w:rsidRPr="00D82372">
        <w:rPr>
          <w:sz w:val="24"/>
          <w:szCs w:val="24"/>
        </w:rPr>
        <w:t xml:space="preserve"> и ке</w:t>
      </w:r>
      <w:r w:rsidR="00A36C68">
        <w:rPr>
          <w:sz w:val="24"/>
          <w:szCs w:val="24"/>
        </w:rPr>
        <w:t>рны, отобранные на профиле Д-13</w:t>
      </w:r>
    </w:p>
    <w:p w:rsidR="00FA6FCF" w:rsidRDefault="00FA6FCF" w:rsidP="00FA6FCF">
      <w:pPr>
        <w:spacing w:line="360" w:lineRule="auto"/>
        <w:ind w:left="709" w:firstLine="284"/>
        <w:jc w:val="both"/>
        <w:rPr>
          <w:sz w:val="24"/>
          <w:szCs w:val="24"/>
        </w:rPr>
      </w:pPr>
    </w:p>
    <w:p w:rsidR="00E247E0" w:rsidRPr="00EC135A" w:rsidRDefault="00E247E0" w:rsidP="0083092F">
      <w:pPr>
        <w:spacing w:line="360" w:lineRule="auto"/>
        <w:ind w:firstLine="680"/>
        <w:jc w:val="both"/>
        <w:rPr>
          <w:sz w:val="24"/>
          <w:szCs w:val="24"/>
        </w:rPr>
      </w:pPr>
      <w:r w:rsidRPr="00EC135A">
        <w:rPr>
          <w:sz w:val="24"/>
          <w:szCs w:val="24"/>
        </w:rPr>
        <w:t>Изучение запаса и особенностей вертикальной миграции радиоцезия осуществлялись по серии почвенных кернов и разрезов, заложенных в фиксированных точках пространства с отбором образцов через 2</w:t>
      </w:r>
      <w:r w:rsidR="00984463">
        <w:rPr>
          <w:sz w:val="24"/>
          <w:szCs w:val="24"/>
        </w:rPr>
        <w:t xml:space="preserve"> </w:t>
      </w:r>
      <w:r w:rsidRPr="00EC135A">
        <w:rPr>
          <w:sz w:val="24"/>
          <w:szCs w:val="24"/>
        </w:rPr>
        <w:t>см в верхних 10</w:t>
      </w:r>
      <w:r w:rsidR="00984463">
        <w:rPr>
          <w:sz w:val="24"/>
          <w:szCs w:val="24"/>
        </w:rPr>
        <w:t xml:space="preserve"> </w:t>
      </w:r>
      <w:r w:rsidRPr="00EC135A">
        <w:rPr>
          <w:sz w:val="24"/>
          <w:szCs w:val="24"/>
        </w:rPr>
        <w:t xml:space="preserve">см почвы и через 5 см в ниже лежащих 40 см. </w:t>
      </w:r>
    </w:p>
    <w:p w:rsidR="00E247E0" w:rsidRPr="00EC135A" w:rsidRDefault="00E247E0" w:rsidP="0083092F">
      <w:pPr>
        <w:spacing w:line="360" w:lineRule="auto"/>
        <w:ind w:firstLine="680"/>
        <w:jc w:val="both"/>
        <w:rPr>
          <w:sz w:val="24"/>
          <w:szCs w:val="24"/>
        </w:rPr>
      </w:pPr>
      <w:r w:rsidRPr="00EC135A">
        <w:rPr>
          <w:sz w:val="24"/>
          <w:szCs w:val="24"/>
        </w:rPr>
        <w:t>Всего в пределах площадки было осуществлено 3 полных тура опробования, из которых второй (2008</w:t>
      </w:r>
      <w:r w:rsidR="00984463">
        <w:rPr>
          <w:sz w:val="24"/>
          <w:szCs w:val="24"/>
        </w:rPr>
        <w:t xml:space="preserve"> </w:t>
      </w:r>
      <w:r w:rsidRPr="00EC135A">
        <w:rPr>
          <w:sz w:val="24"/>
          <w:szCs w:val="24"/>
        </w:rPr>
        <w:t>г</w:t>
      </w:r>
      <w:r w:rsidR="00984463">
        <w:rPr>
          <w:sz w:val="24"/>
          <w:szCs w:val="24"/>
        </w:rPr>
        <w:t>.</w:t>
      </w:r>
      <w:r w:rsidRPr="00EC135A">
        <w:rPr>
          <w:sz w:val="24"/>
          <w:szCs w:val="24"/>
        </w:rPr>
        <w:t>) был выполнен путем диагонального с</w:t>
      </w:r>
      <w:r w:rsidR="00984463">
        <w:rPr>
          <w:sz w:val="24"/>
          <w:szCs w:val="24"/>
        </w:rPr>
        <w:t>мещенной точек опробования на 2,</w:t>
      </w:r>
      <w:r w:rsidRPr="00EC135A">
        <w:rPr>
          <w:sz w:val="24"/>
          <w:szCs w:val="24"/>
        </w:rPr>
        <w:t>5 м, с целью сгущения сети опробования, а третий был произведен в 2011 г</w:t>
      </w:r>
      <w:r w:rsidR="00984463">
        <w:rPr>
          <w:sz w:val="24"/>
          <w:szCs w:val="24"/>
        </w:rPr>
        <w:t>.</w:t>
      </w:r>
      <w:r w:rsidRPr="00EC135A">
        <w:rPr>
          <w:sz w:val="24"/>
          <w:szCs w:val="24"/>
        </w:rPr>
        <w:t xml:space="preserve"> с целью калибровки прибора и отслеживания динамики изменений путем повтора серии измерений 2005 г</w:t>
      </w:r>
      <w:r w:rsidR="00984463">
        <w:rPr>
          <w:sz w:val="24"/>
          <w:szCs w:val="24"/>
        </w:rPr>
        <w:t>.</w:t>
      </w:r>
    </w:p>
    <w:p w:rsidR="00E247E0" w:rsidRPr="00EC135A" w:rsidRDefault="00E247E0" w:rsidP="0083092F">
      <w:pPr>
        <w:spacing w:line="360" w:lineRule="auto"/>
        <w:ind w:firstLine="680"/>
        <w:jc w:val="both"/>
        <w:rPr>
          <w:sz w:val="24"/>
          <w:szCs w:val="24"/>
        </w:rPr>
      </w:pPr>
      <w:r w:rsidRPr="00EC135A">
        <w:rPr>
          <w:sz w:val="24"/>
          <w:szCs w:val="24"/>
        </w:rPr>
        <w:t xml:space="preserve">Обработка полученных результатов показала, что по состоянию на июнь 2005 года </w:t>
      </w:r>
      <w:r w:rsidRPr="00EC135A">
        <w:rPr>
          <w:sz w:val="24"/>
          <w:szCs w:val="24"/>
          <w:vertAlign w:val="superscript"/>
        </w:rPr>
        <w:t>137</w:t>
      </w:r>
      <w:r w:rsidRPr="00EC135A">
        <w:rPr>
          <w:sz w:val="24"/>
          <w:szCs w:val="24"/>
        </w:rPr>
        <w:t xml:space="preserve">Cs в почвах всех исследуемых ЛГС был упорядоченно перераспределен в пространстве. Результатом деятельности процессов миграции явилось формирование весьма сложной, полицентрической структуры поля загрязнения, характеризующегося достаточно высоким уровнем геохимической контрастности. В пределах всех рассматриваемых ЛГС отмечался циклически-волнообразный характер изменения содержания </w:t>
      </w:r>
      <w:r w:rsidRPr="00EC135A">
        <w:rPr>
          <w:sz w:val="24"/>
          <w:szCs w:val="24"/>
          <w:vertAlign w:val="superscript"/>
        </w:rPr>
        <w:t>137</w:t>
      </w:r>
      <w:r w:rsidRPr="00EC135A">
        <w:rPr>
          <w:sz w:val="24"/>
          <w:szCs w:val="24"/>
        </w:rPr>
        <w:t>Cs в направлении от вершин к понижениям, что, однако, нигде не сопровождалось сколько-либо заметной тенденцией нарастания или убывания концентрации. Это дает веские основания утверждать, что механизм формирования наблюдаемой структурной неоднородности, функционирует весьма интенсивно, но ни в коем случае не может быть сведен к однонаправленному латеральному переносу вещества от вершин к понижениям, как этого можно было ожидать, исходя из соображений о наличии однонаправленного потока мигра</w:t>
      </w:r>
      <w:r w:rsidR="00984463">
        <w:rPr>
          <w:sz w:val="24"/>
          <w:szCs w:val="24"/>
        </w:rPr>
        <w:t>ции воды в такого рода системах (рисунок 4.62)</w:t>
      </w:r>
      <w:r w:rsidR="00D82372" w:rsidRPr="00D82372">
        <w:rPr>
          <w:sz w:val="24"/>
          <w:szCs w:val="24"/>
        </w:rPr>
        <w:t xml:space="preserve">. </w:t>
      </w:r>
    </w:p>
    <w:p w:rsidR="00D82372" w:rsidRDefault="00C81C3C" w:rsidP="00C07FB5">
      <w:pPr>
        <w:spacing w:line="360" w:lineRule="auto"/>
        <w:ind w:firstLine="680"/>
        <w:jc w:val="center"/>
        <w:rPr>
          <w:color w:val="FF0000"/>
          <w:sz w:val="24"/>
          <w:szCs w:val="24"/>
        </w:rPr>
      </w:pPr>
      <w:r>
        <w:rPr>
          <w:noProof/>
          <w:sz w:val="24"/>
          <w:szCs w:val="24"/>
        </w:rPr>
        <w:drawing>
          <wp:inline distT="0" distB="0" distL="0" distR="0" wp14:anchorId="5A3F96B4" wp14:editId="54855BF2">
            <wp:extent cx="2715895" cy="3086100"/>
            <wp:effectExtent l="19050" t="0" r="8255" b="0"/>
            <wp:docPr id="150" name="Рисунок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6"/>
                    <pic:cNvPicPr>
                      <a:picLocks noChangeAspect="1" noChangeArrowheads="1"/>
                    </pic:cNvPicPr>
                  </pic:nvPicPr>
                  <pic:blipFill>
                    <a:blip r:embed="rId156" cstate="print"/>
                    <a:srcRect/>
                    <a:stretch>
                      <a:fillRect/>
                    </a:stretch>
                  </pic:blipFill>
                  <pic:spPr bwMode="auto">
                    <a:xfrm>
                      <a:off x="0" y="0"/>
                      <a:ext cx="2715895" cy="3086100"/>
                    </a:xfrm>
                    <a:prstGeom prst="rect">
                      <a:avLst/>
                    </a:prstGeom>
                    <a:noFill/>
                    <a:ln w="9525">
                      <a:noFill/>
                      <a:miter lim="800000"/>
                      <a:headEnd/>
                      <a:tailEnd/>
                    </a:ln>
                  </pic:spPr>
                </pic:pic>
              </a:graphicData>
            </a:graphic>
          </wp:inline>
        </w:drawing>
      </w:r>
    </w:p>
    <w:p w:rsidR="00E247E0" w:rsidRDefault="00D82372" w:rsidP="00D82372">
      <w:pPr>
        <w:spacing w:line="360" w:lineRule="auto"/>
        <w:jc w:val="center"/>
        <w:rPr>
          <w:sz w:val="24"/>
          <w:szCs w:val="24"/>
          <w:vertAlign w:val="superscript"/>
        </w:rPr>
      </w:pPr>
      <w:r w:rsidRPr="00D82372">
        <w:rPr>
          <w:sz w:val="24"/>
          <w:szCs w:val="24"/>
        </w:rPr>
        <w:t>Рисунок 4.</w:t>
      </w:r>
      <w:r w:rsidR="00984463">
        <w:rPr>
          <w:sz w:val="24"/>
          <w:szCs w:val="24"/>
        </w:rPr>
        <w:t>62</w:t>
      </w:r>
      <w:r w:rsidR="00840DF7">
        <w:rPr>
          <w:sz w:val="24"/>
          <w:szCs w:val="24"/>
        </w:rPr>
        <w:t>.</w:t>
      </w:r>
      <w:r w:rsidRPr="00D82372">
        <w:rPr>
          <w:sz w:val="24"/>
          <w:szCs w:val="24"/>
        </w:rPr>
        <w:t xml:space="preserve"> </w:t>
      </w:r>
      <w:r w:rsidR="00984463">
        <w:rPr>
          <w:sz w:val="24"/>
          <w:szCs w:val="24"/>
        </w:rPr>
        <w:t>Карто</w:t>
      </w:r>
      <w:r w:rsidR="00E247E0" w:rsidRPr="00D82372">
        <w:rPr>
          <w:sz w:val="24"/>
          <w:szCs w:val="24"/>
        </w:rPr>
        <w:t xml:space="preserve">схема опробования и распределения </w:t>
      </w:r>
      <w:r w:rsidR="00E247E0" w:rsidRPr="00D82372">
        <w:rPr>
          <w:sz w:val="24"/>
          <w:szCs w:val="24"/>
          <w:vertAlign w:val="superscript"/>
        </w:rPr>
        <w:t>137</w:t>
      </w:r>
      <w:r w:rsidR="00E247E0" w:rsidRPr="00D82372">
        <w:rPr>
          <w:sz w:val="24"/>
          <w:szCs w:val="24"/>
        </w:rPr>
        <w:t>Cs в рельефе ключевой площадки по состоянию на 2005 год.</w:t>
      </w:r>
      <w:r w:rsidR="00984463">
        <w:rPr>
          <w:sz w:val="24"/>
          <w:szCs w:val="24"/>
        </w:rPr>
        <w:t xml:space="preserve"> Значения в кБк/</w:t>
      </w:r>
      <w:r>
        <w:rPr>
          <w:sz w:val="24"/>
          <w:szCs w:val="24"/>
        </w:rPr>
        <w:t>м</w:t>
      </w:r>
      <w:r w:rsidRPr="00D82372">
        <w:rPr>
          <w:sz w:val="24"/>
          <w:szCs w:val="24"/>
          <w:vertAlign w:val="superscript"/>
        </w:rPr>
        <w:t>2</w:t>
      </w:r>
    </w:p>
    <w:p w:rsidR="00FA6FCF" w:rsidRPr="00FA6FCF" w:rsidRDefault="00FA6FCF" w:rsidP="00D82372">
      <w:pPr>
        <w:spacing w:line="360" w:lineRule="auto"/>
        <w:jc w:val="center"/>
        <w:rPr>
          <w:sz w:val="16"/>
          <w:szCs w:val="16"/>
        </w:rPr>
      </w:pPr>
    </w:p>
    <w:p w:rsidR="00E247E0" w:rsidRPr="00FA6FCF" w:rsidRDefault="00E247E0" w:rsidP="0083092F">
      <w:pPr>
        <w:spacing w:line="360" w:lineRule="auto"/>
        <w:ind w:firstLine="680"/>
        <w:jc w:val="both"/>
        <w:rPr>
          <w:spacing w:val="-4"/>
          <w:sz w:val="24"/>
          <w:szCs w:val="24"/>
        </w:rPr>
      </w:pPr>
      <w:r w:rsidRPr="00FA6FCF">
        <w:rPr>
          <w:spacing w:val="-4"/>
          <w:sz w:val="24"/>
          <w:szCs w:val="24"/>
        </w:rPr>
        <w:t xml:space="preserve">Большой объем материала о характере распределения </w:t>
      </w:r>
      <w:r w:rsidRPr="00FA6FCF">
        <w:rPr>
          <w:spacing w:val="-4"/>
          <w:vertAlign w:val="superscript"/>
        </w:rPr>
        <w:t>137</w:t>
      </w:r>
      <w:r w:rsidRPr="00FA6FCF">
        <w:rPr>
          <w:spacing w:val="-4"/>
        </w:rPr>
        <w:t>Cs</w:t>
      </w:r>
      <w:r w:rsidRPr="00FA6FCF">
        <w:rPr>
          <w:spacing w:val="-4"/>
          <w:sz w:val="24"/>
          <w:szCs w:val="24"/>
        </w:rPr>
        <w:t xml:space="preserve"> в ЛГС дает основание сформулировать гипотезу о том, что в основе механизма вторичного перераспределения вещества в ненарушенных системах такого типа лежит значительно более сложный алгоритм, позволяющий не только исключить постоянную дифференциацию ЛГС на зоны выноса и накопления (что в течении минимум сотен тысяч лет неизбежно должно было привести к фатальному обеднению элювиальных зон выноса до уровня кварцевого песка), но и обеспечить стабильность геохимических условий существования зональных биоценозов на всем протяжении склона</w:t>
      </w:r>
      <w:r w:rsidR="00984463" w:rsidRPr="00FA6FCF">
        <w:rPr>
          <w:spacing w:val="-4"/>
          <w:sz w:val="24"/>
          <w:szCs w:val="24"/>
        </w:rPr>
        <w:t xml:space="preserve"> (рисунок 4.63).</w:t>
      </w:r>
      <w:r w:rsidRPr="00FA6FCF">
        <w:rPr>
          <w:spacing w:val="-4"/>
          <w:sz w:val="24"/>
          <w:szCs w:val="24"/>
        </w:rPr>
        <w:t xml:space="preserve"> </w:t>
      </w:r>
    </w:p>
    <w:p w:rsidR="00832C6C" w:rsidRPr="00EC135A" w:rsidRDefault="00832C6C" w:rsidP="0083092F">
      <w:pPr>
        <w:spacing w:line="360" w:lineRule="auto"/>
        <w:ind w:firstLine="680"/>
        <w:jc w:val="both"/>
        <w:rPr>
          <w:sz w:val="24"/>
          <w:szCs w:val="24"/>
        </w:rPr>
      </w:pPr>
      <w:r w:rsidRPr="00832C6C">
        <w:rPr>
          <w:sz w:val="24"/>
          <w:szCs w:val="24"/>
        </w:rPr>
        <w:t xml:space="preserve">Характерно, что увеличение уровня детальности показало, что структура пространственной неоднородности распределения </w:t>
      </w:r>
      <w:r w:rsidRPr="00832C6C">
        <w:rPr>
          <w:sz w:val="24"/>
          <w:szCs w:val="24"/>
          <w:vertAlign w:val="superscript"/>
        </w:rPr>
        <w:t>137</w:t>
      </w:r>
      <w:r w:rsidRPr="00832C6C">
        <w:rPr>
          <w:sz w:val="24"/>
          <w:szCs w:val="24"/>
        </w:rPr>
        <w:t>Cs, выявленная в результате первоначального опробования по сетке 5 м х5 м, действительно отображает характер ег</w:t>
      </w:r>
      <w:r>
        <w:rPr>
          <w:sz w:val="24"/>
          <w:szCs w:val="24"/>
        </w:rPr>
        <w:t>о распределения в пространстве.</w:t>
      </w:r>
      <w:r w:rsidR="00D830A1" w:rsidRPr="00D830A1">
        <w:rPr>
          <w:sz w:val="24"/>
          <w:szCs w:val="24"/>
        </w:rPr>
        <w:t xml:space="preserve"> Поскольку, даже пяти и десятикратное повышение плотности измерений, проведенное в пределах 3-х дополнительно заложенных участков методом «матрешки» (вложенных площадок детализации) и профилей, отслеженных с шагом 1 м и 0,5 м, не привело к выявлению новых объектов и не способствовало существенной трансформации ранее выявленной структуры (рисунок 4.64)</w:t>
      </w:r>
      <w:r w:rsidR="00A36C68">
        <w:rPr>
          <w:sz w:val="24"/>
          <w:szCs w:val="24"/>
        </w:rPr>
        <w:t>.</w:t>
      </w:r>
    </w:p>
    <w:p w:rsidR="00E247E0" w:rsidRPr="00EC135A" w:rsidRDefault="00C81C3C" w:rsidP="00D82372">
      <w:pPr>
        <w:spacing w:line="360" w:lineRule="auto"/>
        <w:ind w:firstLine="284"/>
        <w:jc w:val="center"/>
        <w:rPr>
          <w:sz w:val="24"/>
          <w:szCs w:val="24"/>
        </w:rPr>
      </w:pPr>
      <w:r>
        <w:rPr>
          <w:noProof/>
          <w:sz w:val="24"/>
          <w:szCs w:val="24"/>
        </w:rPr>
        <w:drawing>
          <wp:inline distT="0" distB="0" distL="0" distR="0" wp14:anchorId="1B25239D" wp14:editId="7AD4098F">
            <wp:extent cx="4163695" cy="1676400"/>
            <wp:effectExtent l="19050" t="0" r="8255" b="0"/>
            <wp:docPr id="151" name="Рисунок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5"/>
                    <pic:cNvPicPr>
                      <a:picLocks noChangeAspect="1" noChangeArrowheads="1"/>
                    </pic:cNvPicPr>
                  </pic:nvPicPr>
                  <pic:blipFill>
                    <a:blip r:embed="rId157" cstate="print"/>
                    <a:srcRect/>
                    <a:stretch>
                      <a:fillRect/>
                    </a:stretch>
                  </pic:blipFill>
                  <pic:spPr bwMode="auto">
                    <a:xfrm>
                      <a:off x="0" y="0"/>
                      <a:ext cx="4163695" cy="1676400"/>
                    </a:xfrm>
                    <a:prstGeom prst="rect">
                      <a:avLst/>
                    </a:prstGeom>
                    <a:noFill/>
                    <a:ln w="9525">
                      <a:noFill/>
                      <a:miter lim="800000"/>
                      <a:headEnd/>
                      <a:tailEnd/>
                    </a:ln>
                  </pic:spPr>
                </pic:pic>
              </a:graphicData>
            </a:graphic>
          </wp:inline>
        </w:drawing>
      </w:r>
    </w:p>
    <w:p w:rsidR="00E247E0" w:rsidRPr="00D82372" w:rsidRDefault="00D82372" w:rsidP="00D82372">
      <w:pPr>
        <w:spacing w:line="360" w:lineRule="auto"/>
        <w:ind w:firstLine="284"/>
        <w:jc w:val="center"/>
        <w:rPr>
          <w:sz w:val="24"/>
          <w:szCs w:val="24"/>
        </w:rPr>
      </w:pPr>
      <w:r w:rsidRPr="00D82372">
        <w:rPr>
          <w:sz w:val="24"/>
          <w:szCs w:val="24"/>
        </w:rPr>
        <w:t>Рисунок 4.</w:t>
      </w:r>
      <w:r w:rsidR="00984463">
        <w:rPr>
          <w:sz w:val="24"/>
          <w:szCs w:val="24"/>
        </w:rPr>
        <w:t>63</w:t>
      </w:r>
      <w:r w:rsidR="00840DF7">
        <w:rPr>
          <w:sz w:val="24"/>
          <w:szCs w:val="24"/>
        </w:rPr>
        <w:t>.</w:t>
      </w:r>
      <w:r w:rsidR="00E247E0" w:rsidRPr="00EC135A">
        <w:t xml:space="preserve"> </w:t>
      </w:r>
      <w:r w:rsidR="00E247E0" w:rsidRPr="00D82372">
        <w:rPr>
          <w:sz w:val="24"/>
          <w:szCs w:val="24"/>
        </w:rPr>
        <w:t xml:space="preserve">Специфика изменения содержания </w:t>
      </w:r>
      <w:r w:rsidR="00E247E0" w:rsidRPr="00D82372">
        <w:rPr>
          <w:sz w:val="24"/>
          <w:szCs w:val="24"/>
          <w:vertAlign w:val="superscript"/>
        </w:rPr>
        <w:t>137</w:t>
      </w:r>
      <w:r w:rsidR="00E247E0" w:rsidRPr="00D82372">
        <w:rPr>
          <w:sz w:val="24"/>
          <w:szCs w:val="24"/>
        </w:rPr>
        <w:t>Cs пределах типичной ЛГС, отслеженн</w:t>
      </w:r>
      <w:r>
        <w:rPr>
          <w:sz w:val="24"/>
          <w:szCs w:val="24"/>
        </w:rPr>
        <w:t>ого</w:t>
      </w:r>
      <w:r w:rsidR="00E247E0" w:rsidRPr="00D82372">
        <w:rPr>
          <w:sz w:val="24"/>
          <w:szCs w:val="24"/>
        </w:rPr>
        <w:t xml:space="preserve"> по профилю Д-4</w:t>
      </w:r>
      <w:r>
        <w:rPr>
          <w:sz w:val="24"/>
          <w:szCs w:val="24"/>
        </w:rPr>
        <w:t xml:space="preserve"> с шагом 1м</w:t>
      </w:r>
    </w:p>
    <w:p w:rsidR="00E247E0" w:rsidRPr="00EC135A" w:rsidRDefault="00C81C3C" w:rsidP="00A36C68">
      <w:pPr>
        <w:spacing w:line="360" w:lineRule="auto"/>
        <w:ind w:firstLine="284"/>
        <w:jc w:val="center"/>
        <w:rPr>
          <w:sz w:val="24"/>
          <w:szCs w:val="24"/>
        </w:rPr>
      </w:pPr>
      <w:r>
        <w:rPr>
          <w:noProof/>
          <w:sz w:val="24"/>
          <w:szCs w:val="24"/>
        </w:rPr>
        <w:drawing>
          <wp:inline distT="0" distB="0" distL="0" distR="0" wp14:anchorId="337FB6C0" wp14:editId="4592AAB5">
            <wp:extent cx="4582795" cy="1333500"/>
            <wp:effectExtent l="19050" t="0" r="8255" b="0"/>
            <wp:docPr id="152" name="Рисунок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4"/>
                    <pic:cNvPicPr>
                      <a:picLocks noChangeAspect="1" noChangeArrowheads="1"/>
                    </pic:cNvPicPr>
                  </pic:nvPicPr>
                  <pic:blipFill>
                    <a:blip r:embed="rId158" cstate="print"/>
                    <a:srcRect/>
                    <a:stretch>
                      <a:fillRect/>
                    </a:stretch>
                  </pic:blipFill>
                  <pic:spPr bwMode="auto">
                    <a:xfrm>
                      <a:off x="0" y="0"/>
                      <a:ext cx="4582795" cy="1333500"/>
                    </a:xfrm>
                    <a:prstGeom prst="rect">
                      <a:avLst/>
                    </a:prstGeom>
                    <a:noFill/>
                    <a:ln w="9525">
                      <a:noFill/>
                      <a:miter lim="800000"/>
                      <a:headEnd/>
                      <a:tailEnd/>
                    </a:ln>
                  </pic:spPr>
                </pic:pic>
              </a:graphicData>
            </a:graphic>
          </wp:inline>
        </w:drawing>
      </w:r>
    </w:p>
    <w:p w:rsidR="00E247E0" w:rsidRDefault="00D82372" w:rsidP="00D82372">
      <w:pPr>
        <w:spacing w:line="360" w:lineRule="auto"/>
        <w:ind w:firstLine="284"/>
        <w:jc w:val="center"/>
        <w:rPr>
          <w:spacing w:val="-4"/>
          <w:sz w:val="24"/>
          <w:szCs w:val="24"/>
        </w:rPr>
      </w:pPr>
      <w:r w:rsidRPr="005F7E82">
        <w:rPr>
          <w:spacing w:val="-4"/>
          <w:sz w:val="24"/>
          <w:szCs w:val="24"/>
        </w:rPr>
        <w:t>Рисунок</w:t>
      </w:r>
      <w:r w:rsidR="005F7E82" w:rsidRPr="005F7E82">
        <w:rPr>
          <w:spacing w:val="-4"/>
          <w:sz w:val="24"/>
          <w:szCs w:val="24"/>
        </w:rPr>
        <w:t xml:space="preserve"> 4.6</w:t>
      </w:r>
      <w:r w:rsidR="00984463">
        <w:rPr>
          <w:spacing w:val="-4"/>
          <w:sz w:val="24"/>
          <w:szCs w:val="24"/>
        </w:rPr>
        <w:t>4</w:t>
      </w:r>
      <w:r w:rsidR="00840DF7">
        <w:rPr>
          <w:spacing w:val="-4"/>
          <w:sz w:val="24"/>
          <w:szCs w:val="24"/>
        </w:rPr>
        <w:t>.</w:t>
      </w:r>
      <w:r w:rsidR="00984463">
        <w:rPr>
          <w:spacing w:val="-4"/>
          <w:sz w:val="24"/>
          <w:szCs w:val="24"/>
        </w:rPr>
        <w:t xml:space="preserve"> </w:t>
      </w:r>
      <w:r w:rsidR="00E247E0" w:rsidRPr="005F7E82">
        <w:rPr>
          <w:spacing w:val="-4"/>
          <w:sz w:val="24"/>
          <w:szCs w:val="24"/>
        </w:rPr>
        <w:t>Картирование структуры методом «матрешки» (</w:t>
      </w:r>
      <w:r w:rsidR="00984463">
        <w:rPr>
          <w:spacing w:val="-4"/>
          <w:sz w:val="24"/>
          <w:szCs w:val="24"/>
        </w:rPr>
        <w:t>вложенных площадок детализации)</w:t>
      </w:r>
    </w:p>
    <w:p w:rsidR="00FA6FCF" w:rsidRPr="00FA6FCF" w:rsidRDefault="00FA6FCF" w:rsidP="00D82372">
      <w:pPr>
        <w:spacing w:line="360" w:lineRule="auto"/>
        <w:ind w:firstLine="284"/>
        <w:jc w:val="center"/>
        <w:rPr>
          <w:spacing w:val="-4"/>
          <w:sz w:val="16"/>
          <w:szCs w:val="16"/>
        </w:rPr>
      </w:pPr>
    </w:p>
    <w:p w:rsidR="00E247E0" w:rsidRPr="00EC135A" w:rsidRDefault="00E247E0" w:rsidP="0083092F">
      <w:pPr>
        <w:spacing w:line="360" w:lineRule="auto"/>
        <w:ind w:firstLine="680"/>
        <w:jc w:val="both"/>
        <w:rPr>
          <w:sz w:val="24"/>
          <w:szCs w:val="24"/>
        </w:rPr>
      </w:pPr>
      <w:r w:rsidRPr="00EC135A">
        <w:rPr>
          <w:sz w:val="24"/>
          <w:szCs w:val="24"/>
        </w:rPr>
        <w:t>Этот же вывод был подтвержден и путем сравнения характера синусоидальных изменений, прослеженных в пределах большого числа профилей, пролож</w:t>
      </w:r>
      <w:r w:rsidR="00984463">
        <w:rPr>
          <w:sz w:val="24"/>
          <w:szCs w:val="24"/>
        </w:rPr>
        <w:t>енных через площадку с шагом 1 м</w:t>
      </w:r>
      <w:r w:rsidRPr="00EC135A">
        <w:rPr>
          <w:sz w:val="24"/>
          <w:szCs w:val="24"/>
        </w:rPr>
        <w:t xml:space="preserve"> и которые, тем не менее, достаточно точно воспроизводили изменения структуры ранее картированной по сетке 5</w:t>
      </w:r>
      <w:r w:rsidR="00984463">
        <w:rPr>
          <w:sz w:val="24"/>
          <w:szCs w:val="24"/>
        </w:rPr>
        <w:t xml:space="preserve"> м х 5 м (р</w:t>
      </w:r>
      <w:r w:rsidRPr="00EC135A">
        <w:rPr>
          <w:sz w:val="24"/>
          <w:szCs w:val="24"/>
        </w:rPr>
        <w:t>ис</w:t>
      </w:r>
      <w:r w:rsidR="00D82372">
        <w:rPr>
          <w:sz w:val="24"/>
          <w:szCs w:val="24"/>
        </w:rPr>
        <w:t>унок</w:t>
      </w:r>
      <w:r w:rsidRPr="00EC135A">
        <w:rPr>
          <w:sz w:val="24"/>
          <w:szCs w:val="24"/>
        </w:rPr>
        <w:t xml:space="preserve"> </w:t>
      </w:r>
      <w:r w:rsidR="00984463">
        <w:rPr>
          <w:sz w:val="24"/>
          <w:szCs w:val="24"/>
        </w:rPr>
        <w:t>4.65)</w:t>
      </w:r>
      <w:r w:rsidR="00D82372">
        <w:rPr>
          <w:sz w:val="24"/>
          <w:szCs w:val="24"/>
        </w:rPr>
        <w:t>.</w:t>
      </w:r>
    </w:p>
    <w:p w:rsidR="00E247E0" w:rsidRPr="00EC135A" w:rsidRDefault="00C81C3C" w:rsidP="00984463">
      <w:pPr>
        <w:spacing w:line="360" w:lineRule="auto"/>
        <w:ind w:firstLine="284"/>
        <w:jc w:val="center"/>
        <w:rPr>
          <w:sz w:val="24"/>
          <w:szCs w:val="24"/>
        </w:rPr>
      </w:pPr>
      <w:r>
        <w:rPr>
          <w:noProof/>
          <w:sz w:val="24"/>
          <w:szCs w:val="24"/>
        </w:rPr>
        <w:drawing>
          <wp:inline distT="0" distB="0" distL="0" distR="0" wp14:anchorId="26ABBC1F" wp14:editId="255CA6FD">
            <wp:extent cx="2122226" cy="2597909"/>
            <wp:effectExtent l="0" t="0" r="0" b="0"/>
            <wp:docPr id="153" name="Рисунок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3"/>
                    <pic:cNvPicPr>
                      <a:picLocks noChangeAspect="1" noChangeArrowheads="1"/>
                    </pic:cNvPicPr>
                  </pic:nvPicPr>
                  <pic:blipFill>
                    <a:blip r:embed="rId159" cstate="print"/>
                    <a:srcRect/>
                    <a:stretch>
                      <a:fillRect/>
                    </a:stretch>
                  </pic:blipFill>
                  <pic:spPr bwMode="auto">
                    <a:xfrm>
                      <a:off x="0" y="0"/>
                      <a:ext cx="2131267" cy="2608976"/>
                    </a:xfrm>
                    <a:prstGeom prst="rect">
                      <a:avLst/>
                    </a:prstGeom>
                    <a:noFill/>
                    <a:ln w="9525">
                      <a:noFill/>
                      <a:miter lim="800000"/>
                      <a:headEnd/>
                      <a:tailEnd/>
                    </a:ln>
                  </pic:spPr>
                </pic:pic>
              </a:graphicData>
            </a:graphic>
          </wp:inline>
        </w:drawing>
      </w:r>
    </w:p>
    <w:p w:rsidR="00D82372" w:rsidRDefault="00D82372" w:rsidP="00E51DEA">
      <w:pPr>
        <w:spacing w:line="360" w:lineRule="auto"/>
        <w:ind w:firstLine="284"/>
        <w:jc w:val="center"/>
        <w:rPr>
          <w:sz w:val="24"/>
          <w:szCs w:val="24"/>
        </w:rPr>
      </w:pPr>
      <w:r w:rsidRPr="00D82372">
        <w:rPr>
          <w:sz w:val="24"/>
          <w:szCs w:val="24"/>
        </w:rPr>
        <w:t>Рисунок 4.</w:t>
      </w:r>
      <w:r w:rsidR="00984463">
        <w:rPr>
          <w:sz w:val="24"/>
          <w:szCs w:val="24"/>
        </w:rPr>
        <w:t>65</w:t>
      </w:r>
      <w:r w:rsidR="00840DF7">
        <w:rPr>
          <w:sz w:val="24"/>
          <w:szCs w:val="24"/>
        </w:rPr>
        <w:t>.</w:t>
      </w:r>
      <w:r w:rsidR="00984463">
        <w:rPr>
          <w:sz w:val="24"/>
          <w:szCs w:val="24"/>
        </w:rPr>
        <w:t xml:space="preserve"> </w:t>
      </w:r>
      <w:r w:rsidRPr="00E51DEA">
        <w:rPr>
          <w:sz w:val="24"/>
          <w:szCs w:val="24"/>
        </w:rPr>
        <w:t xml:space="preserve">Специфика изменения содержания </w:t>
      </w:r>
      <w:r w:rsidRPr="00E51DEA">
        <w:rPr>
          <w:sz w:val="24"/>
          <w:szCs w:val="24"/>
          <w:vertAlign w:val="superscript"/>
        </w:rPr>
        <w:t>137</w:t>
      </w:r>
      <w:r w:rsidRPr="00E51DEA">
        <w:rPr>
          <w:sz w:val="24"/>
          <w:szCs w:val="24"/>
        </w:rPr>
        <w:t>Cs в ЛГС</w:t>
      </w:r>
      <w:r w:rsidR="00E51DEA" w:rsidRPr="00E51DEA">
        <w:rPr>
          <w:sz w:val="24"/>
          <w:szCs w:val="24"/>
        </w:rPr>
        <w:t xml:space="preserve">, прослеженная с шагом 1 м в направлении от </w:t>
      </w:r>
      <w:r w:rsidR="00984463">
        <w:rPr>
          <w:sz w:val="24"/>
          <w:szCs w:val="24"/>
        </w:rPr>
        <w:t>вершины к замыкающему понижению</w:t>
      </w:r>
    </w:p>
    <w:p w:rsidR="00FD30F7" w:rsidRPr="00E51DEA" w:rsidRDefault="00FD30F7" w:rsidP="00E51DEA">
      <w:pPr>
        <w:spacing w:line="360" w:lineRule="auto"/>
        <w:ind w:firstLine="284"/>
        <w:jc w:val="center"/>
        <w:rPr>
          <w:sz w:val="24"/>
          <w:szCs w:val="24"/>
        </w:rPr>
      </w:pPr>
    </w:p>
    <w:p w:rsidR="00E247E0" w:rsidRPr="00EC135A" w:rsidRDefault="00E247E0" w:rsidP="00D82372">
      <w:pPr>
        <w:spacing w:line="360" w:lineRule="auto"/>
        <w:ind w:firstLine="284"/>
        <w:jc w:val="both"/>
        <w:rPr>
          <w:sz w:val="24"/>
          <w:szCs w:val="24"/>
        </w:rPr>
      </w:pPr>
      <w:r w:rsidRPr="00EC135A">
        <w:rPr>
          <w:sz w:val="24"/>
          <w:szCs w:val="24"/>
        </w:rPr>
        <w:t xml:space="preserve">В целом в результаты полевой спектрометрической гамма-съемки в 2005-2006 гг. позволили выявить сложную полицентрическую структуру поля загрязнения почвы, сформировавшуюся под действием процессов вторичного перераспределения </w:t>
      </w:r>
      <w:r w:rsidRPr="00EC135A">
        <w:rPr>
          <w:sz w:val="24"/>
          <w:szCs w:val="24"/>
          <w:vertAlign w:val="superscript"/>
        </w:rPr>
        <w:t>137</w:t>
      </w:r>
      <w:r w:rsidRPr="00EC135A">
        <w:rPr>
          <w:sz w:val="24"/>
          <w:szCs w:val="24"/>
        </w:rPr>
        <w:t>Cs в ЛГС. Анализ полученных изображений показал и наличие определенной связи выявленной структуры с рельефом, поскольку максимумы активности прослеженные на разных масштабных уровнях как спектрометрической, так и дозиметрической съемки (рис</w:t>
      </w:r>
      <w:r w:rsidR="00984463">
        <w:rPr>
          <w:sz w:val="24"/>
          <w:szCs w:val="24"/>
        </w:rPr>
        <w:t>унок</w:t>
      </w:r>
      <w:r w:rsidR="005F7E82">
        <w:rPr>
          <w:sz w:val="24"/>
          <w:szCs w:val="24"/>
        </w:rPr>
        <w:t xml:space="preserve"> </w:t>
      </w:r>
      <w:r w:rsidR="005F7E82" w:rsidRPr="00D82372">
        <w:rPr>
          <w:sz w:val="24"/>
          <w:szCs w:val="24"/>
        </w:rPr>
        <w:t>4.</w:t>
      </w:r>
      <w:r w:rsidR="00984463">
        <w:rPr>
          <w:sz w:val="24"/>
          <w:szCs w:val="24"/>
        </w:rPr>
        <w:t>66</w:t>
      </w:r>
      <w:r w:rsidR="005F7E82" w:rsidRPr="00EC135A">
        <w:rPr>
          <w:sz w:val="24"/>
          <w:szCs w:val="24"/>
        </w:rPr>
        <w:t>)</w:t>
      </w:r>
      <w:r w:rsidRPr="00EC135A">
        <w:rPr>
          <w:sz w:val="24"/>
          <w:szCs w:val="24"/>
        </w:rPr>
        <w:t xml:space="preserve"> всегда представляли собой цепочку локальных моноцентрических аномалий, приуроченных, главным образом, к верхним и средним частям склонов.</w:t>
      </w:r>
    </w:p>
    <w:p w:rsidR="00E247E0" w:rsidRPr="00EC135A" w:rsidRDefault="00C81C3C" w:rsidP="00A36C68">
      <w:pPr>
        <w:spacing w:line="360" w:lineRule="auto"/>
        <w:ind w:firstLine="284"/>
        <w:jc w:val="center"/>
        <w:rPr>
          <w:sz w:val="24"/>
          <w:szCs w:val="24"/>
        </w:rPr>
      </w:pPr>
      <w:r>
        <w:rPr>
          <w:noProof/>
        </w:rPr>
        <w:drawing>
          <wp:anchor distT="0" distB="0" distL="114300" distR="114300" simplePos="0" relativeHeight="251636736" behindDoc="0" locked="0" layoutInCell="1" allowOverlap="1" wp14:anchorId="6E7EF473" wp14:editId="1774D6FE">
            <wp:simplePos x="0" y="0"/>
            <wp:positionH relativeFrom="column">
              <wp:posOffset>3404870</wp:posOffset>
            </wp:positionH>
            <wp:positionV relativeFrom="paragraph">
              <wp:posOffset>121920</wp:posOffset>
            </wp:positionV>
            <wp:extent cx="2495550" cy="1460500"/>
            <wp:effectExtent l="19050" t="0" r="0" b="0"/>
            <wp:wrapNone/>
            <wp:docPr id="154" name="Рисунок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2"/>
                    <pic:cNvPicPr>
                      <a:picLocks noChangeAspect="1" noChangeArrowheads="1"/>
                    </pic:cNvPicPr>
                  </pic:nvPicPr>
                  <pic:blipFill>
                    <a:blip r:embed="rId160" cstate="print"/>
                    <a:srcRect/>
                    <a:stretch>
                      <a:fillRect/>
                    </a:stretch>
                  </pic:blipFill>
                  <pic:spPr bwMode="auto">
                    <a:xfrm>
                      <a:off x="0" y="0"/>
                      <a:ext cx="2495550" cy="1460500"/>
                    </a:xfrm>
                    <a:prstGeom prst="rect">
                      <a:avLst/>
                    </a:prstGeom>
                    <a:noFill/>
                    <a:ln w="9525">
                      <a:noFill/>
                      <a:miter lim="800000"/>
                      <a:headEnd/>
                      <a:tailEnd/>
                    </a:ln>
                  </pic:spPr>
                </pic:pic>
              </a:graphicData>
            </a:graphic>
          </wp:anchor>
        </w:drawing>
      </w:r>
      <w:r>
        <w:rPr>
          <w:noProof/>
          <w:sz w:val="24"/>
          <w:szCs w:val="24"/>
        </w:rPr>
        <w:drawing>
          <wp:inline distT="0" distB="0" distL="0" distR="0" wp14:anchorId="78688172" wp14:editId="5C3AF4F0">
            <wp:extent cx="5698490" cy="1589405"/>
            <wp:effectExtent l="19050" t="0" r="0" b="0"/>
            <wp:docPr id="155" name="Рисунок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2"/>
                    <pic:cNvPicPr>
                      <a:picLocks noChangeAspect="1" noChangeArrowheads="1"/>
                    </pic:cNvPicPr>
                  </pic:nvPicPr>
                  <pic:blipFill>
                    <a:blip r:embed="rId161" cstate="print"/>
                    <a:srcRect/>
                    <a:stretch>
                      <a:fillRect/>
                    </a:stretch>
                  </pic:blipFill>
                  <pic:spPr bwMode="auto">
                    <a:xfrm>
                      <a:off x="0" y="0"/>
                      <a:ext cx="5698490" cy="1589405"/>
                    </a:xfrm>
                    <a:prstGeom prst="rect">
                      <a:avLst/>
                    </a:prstGeom>
                    <a:noFill/>
                    <a:ln w="9525">
                      <a:noFill/>
                      <a:miter lim="800000"/>
                      <a:headEnd/>
                      <a:tailEnd/>
                    </a:ln>
                  </pic:spPr>
                </pic:pic>
              </a:graphicData>
            </a:graphic>
          </wp:inline>
        </w:drawing>
      </w:r>
    </w:p>
    <w:p w:rsidR="00E247E0" w:rsidRPr="00EC135A" w:rsidRDefault="00C81C3C" w:rsidP="00A36C68">
      <w:pPr>
        <w:spacing w:line="360" w:lineRule="auto"/>
        <w:ind w:firstLine="284"/>
        <w:jc w:val="center"/>
        <w:rPr>
          <w:sz w:val="24"/>
          <w:szCs w:val="24"/>
        </w:rPr>
      </w:pPr>
      <w:r>
        <w:rPr>
          <w:noProof/>
          <w:sz w:val="24"/>
          <w:szCs w:val="24"/>
        </w:rPr>
        <w:drawing>
          <wp:inline distT="0" distB="0" distL="0" distR="0" wp14:anchorId="5CD3850F" wp14:editId="39A4838A">
            <wp:extent cx="5181600" cy="1028700"/>
            <wp:effectExtent l="0" t="0" r="0" b="0"/>
            <wp:docPr id="156" name="Рисунок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1"/>
                    <pic:cNvPicPr>
                      <a:picLocks noChangeAspect="1" noChangeArrowheads="1"/>
                    </pic:cNvPicPr>
                  </pic:nvPicPr>
                  <pic:blipFill>
                    <a:blip r:embed="rId162" cstate="print"/>
                    <a:srcRect/>
                    <a:stretch>
                      <a:fillRect/>
                    </a:stretch>
                  </pic:blipFill>
                  <pic:spPr bwMode="auto">
                    <a:xfrm>
                      <a:off x="0" y="0"/>
                      <a:ext cx="5181600" cy="1028700"/>
                    </a:xfrm>
                    <a:prstGeom prst="rect">
                      <a:avLst/>
                    </a:prstGeom>
                    <a:noFill/>
                    <a:ln w="9525">
                      <a:noFill/>
                      <a:miter lim="800000"/>
                      <a:headEnd/>
                      <a:tailEnd/>
                    </a:ln>
                  </pic:spPr>
                </pic:pic>
              </a:graphicData>
            </a:graphic>
          </wp:inline>
        </w:drawing>
      </w:r>
    </w:p>
    <w:p w:rsidR="00E247E0" w:rsidRPr="00EC135A" w:rsidRDefault="00E247E0" w:rsidP="0083092F">
      <w:pPr>
        <w:spacing w:line="360" w:lineRule="auto"/>
        <w:ind w:firstLine="284"/>
        <w:jc w:val="both"/>
      </w:pPr>
      <w:r w:rsidRPr="00EC135A">
        <w:tab/>
      </w:r>
      <w:r w:rsidR="00A36C68">
        <w:tab/>
      </w:r>
      <w:r w:rsidRPr="00EC135A">
        <w:tab/>
        <w:t>А</w:t>
      </w:r>
      <w:r w:rsidRPr="00EC135A">
        <w:tab/>
      </w:r>
      <w:r w:rsidRPr="00EC135A">
        <w:tab/>
      </w:r>
      <w:r w:rsidRPr="00EC135A">
        <w:tab/>
      </w:r>
      <w:r w:rsidRPr="00EC135A">
        <w:tab/>
        <w:t>Б</w:t>
      </w:r>
      <w:r w:rsidRPr="00EC135A">
        <w:tab/>
      </w:r>
      <w:r w:rsidRPr="00EC135A">
        <w:tab/>
      </w:r>
      <w:r w:rsidRPr="00EC135A">
        <w:tab/>
      </w:r>
      <w:r w:rsidRPr="00EC135A">
        <w:tab/>
        <w:t>В</w:t>
      </w:r>
    </w:p>
    <w:p w:rsidR="00FD30F7" w:rsidRDefault="00FF3F09" w:rsidP="00E51DEA">
      <w:pPr>
        <w:spacing w:after="120" w:line="360" w:lineRule="auto"/>
        <w:ind w:firstLine="284"/>
        <w:jc w:val="center"/>
        <w:rPr>
          <w:sz w:val="24"/>
          <w:szCs w:val="24"/>
        </w:rPr>
      </w:pPr>
      <w:r>
        <w:rPr>
          <w:noProof/>
        </w:rPr>
        <w:pict>
          <v:shape id="Text Box 169" o:spid="_x0000_s1206" type="#_x0000_t202" style="position:absolute;left:0;text-align:left;margin-left:-261.35pt;margin-top:-21.55pt;width:12pt;height:9pt;z-index:251680768;visibility:visib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x1d5vwIAANEFAAAOAAAAZHJzL2Uyb0RvYy54bWysVNtu2zAMfR+wfxD07voSOYmNOkUbx8OA&#10;7gK0+wDFlmNhtuRJSpxu2L+PkpM0aTFg2OYHQxKpQx7yiNc3+65FO6Y0lyLD4VWAEROlrLjYZPjL&#10;Y+HNMdKGioq2UrAMPzGNbxZv31wPfcoi2ci2YgoBiNDp0Ge4MaZPfV+XDeuovpI9E2Cspeqoga3a&#10;+JWiA6B3rR8FwdQfpKp6JUumNZzmoxEvHH5ds9J8qmvNDGozDLkZ91fuv7Z/f3FN042ifcPLQxr0&#10;L7LoKBcQ9ASVU0PRVvFXUB0vldSyNlel7HxZ17xkjgOwCYMXbB4a2jPHBYqj+1OZ9P+DLT/uPivE&#10;qwxHkxgjQTto0iPbG3Qn9yicJrZCQ69TcHzowdXswQCddmx1fy/LrxoJuWyo2LBbpeTQMFpBhqG9&#10;6Z9dHXG0BVkPH2QFgejWSAe0r1VnywcFQYAOnXo6dccmU9qQcUQCsJRgCkMygbWNQNPj5V5p847J&#10;DtlFhhU034HT3b02o+vRxcYSsuBtC+c0bcXFAWCOJ8wpaLxNU0gEltbTpuS6+yMJktV8NSceiaYr&#10;jwR57t0WS+JNi3AW55N8uczDnzaLkKQNryombNCj0kLyZ508aH7UyElrWra8snA2Ja0262Wr0I6C&#10;0gv3Hcpz5uZfpuGqB1xeUAqhzndR4hXT+cwjBYm9ZBbMvSBM7pJpQBKSF5eU7rlg/04JDRlO4ige&#10;lfVbboH7XnOjaccNzJKWdxmen5xoavW4EpVrtKG8HddnpbDpP5cCmn9stFOvFewoXbNf791Tmdjo&#10;VtlrWT2BnJUEuYEyYQ7CopHqO0YDzJQM629bqhhG7XsBTyIJCbFDyG1IPItgo84t63MLFSVAZdhg&#10;NC6XZhxc217xTQORxkco5C08o5o7iT9ndXh8MDcct8OMs4PpfO+8nifx4hcAAAD//wMAUEsDBBQA&#10;BgAIAAAAIQCdycQp4AAAAA0BAAAPAAAAZHJzL2Rvd25yZXYueG1sTI/NTsMwEITvSLyDtUjcUjsh&#10;gTbEqRCIK4jyI3Fz420SEa+j2G3C27Oc4Da7M5r9ttoubhAnnELvSUO6UiCQGm97ajW8vT4maxAh&#10;GrJm8IQavjHAtj4/q0xp/UwveNrFVnAJhdJo6GIcSylD06EzYeVHJPYOfnIm8ji10k5m5nI3yEyp&#10;a+lMT3yhMyPed9h87Y5Ow/vT4fMjV8/tgyvG2S9KkttIrS8vlrtbEBGX+BeGX3xGh5qZ9v5INohB&#10;Q1Jk2Q1nWeVXKQiOJPlmzas9q6xIQdaV/P9F/QMAAP//AwBQSwECLQAUAAYACAAAACEAtoM4kv4A&#10;AADhAQAAEwAAAAAAAAAAAAAAAAAAAAAAW0NvbnRlbnRfVHlwZXNdLnhtbFBLAQItABQABgAIAAAA&#10;IQA4/SH/1gAAAJQBAAALAAAAAAAAAAAAAAAAAC8BAABfcmVscy8ucmVsc1BLAQItABQABgAIAAAA&#10;IQDAx1d5vwIAANEFAAAOAAAAAAAAAAAAAAAAAC4CAABkcnMvZTJvRG9jLnhtbFBLAQItABQABgAI&#10;AAAAIQCdycQp4AAAAA0BAAAPAAAAAAAAAAAAAAAAABkFAABkcnMvZG93bnJldi54bWxQSwUGAAAA&#10;AAQABADzAAAAJgYAAAAA&#10;" filled="f" stroked="f">
            <v:textbox style="mso-next-textbox:#Text Box 169">
              <w:txbxContent>
                <w:p w:rsidR="00D61FFA" w:rsidRPr="004863D9" w:rsidRDefault="00D61FFA" w:rsidP="0083092F">
                  <w:r>
                    <w:t>А</w:t>
                  </w:r>
                </w:p>
              </w:txbxContent>
            </v:textbox>
          </v:shape>
        </w:pict>
      </w:r>
      <w:r w:rsidR="00E51DEA" w:rsidRPr="00D82372">
        <w:rPr>
          <w:sz w:val="24"/>
          <w:szCs w:val="24"/>
        </w:rPr>
        <w:t>Рисунок 4.</w:t>
      </w:r>
      <w:r w:rsidR="00984463">
        <w:rPr>
          <w:sz w:val="24"/>
          <w:szCs w:val="24"/>
        </w:rPr>
        <w:t>66</w:t>
      </w:r>
      <w:r w:rsidR="00840DF7">
        <w:rPr>
          <w:sz w:val="24"/>
          <w:szCs w:val="24"/>
        </w:rPr>
        <w:t>.</w:t>
      </w:r>
      <w:r w:rsidR="00E51DEA" w:rsidRPr="00E51DEA">
        <w:rPr>
          <w:sz w:val="24"/>
          <w:szCs w:val="24"/>
        </w:rPr>
        <w:t xml:space="preserve"> </w:t>
      </w:r>
      <w:r w:rsidR="00E247E0" w:rsidRPr="00E51DEA">
        <w:rPr>
          <w:sz w:val="24"/>
          <w:szCs w:val="24"/>
        </w:rPr>
        <w:t xml:space="preserve">Структура поля загрязнения </w:t>
      </w:r>
      <w:r w:rsidR="00E247E0" w:rsidRPr="00E51DEA">
        <w:rPr>
          <w:sz w:val="24"/>
          <w:szCs w:val="24"/>
          <w:vertAlign w:val="superscript"/>
        </w:rPr>
        <w:t>137</w:t>
      </w:r>
      <w:r w:rsidR="00E247E0" w:rsidRPr="00E51DEA">
        <w:rPr>
          <w:sz w:val="24"/>
          <w:szCs w:val="24"/>
        </w:rPr>
        <w:t>Cs</w:t>
      </w:r>
      <w:r w:rsidR="00E51DEA">
        <w:rPr>
          <w:sz w:val="24"/>
          <w:szCs w:val="24"/>
        </w:rPr>
        <w:t xml:space="preserve">, прослеженная </w:t>
      </w:r>
      <w:r w:rsidR="00E247E0" w:rsidRPr="00E51DEA">
        <w:rPr>
          <w:sz w:val="24"/>
          <w:szCs w:val="24"/>
        </w:rPr>
        <w:t xml:space="preserve">в рельефе. Активность </w:t>
      </w:r>
      <w:r w:rsidR="00E247E0" w:rsidRPr="00E51DEA">
        <w:rPr>
          <w:bCs/>
          <w:sz w:val="24"/>
          <w:szCs w:val="24"/>
          <w:vertAlign w:val="superscript"/>
        </w:rPr>
        <w:t>137</w:t>
      </w:r>
      <w:r w:rsidR="00E247E0" w:rsidRPr="00E51DEA">
        <w:rPr>
          <w:bCs/>
          <w:sz w:val="24"/>
          <w:szCs w:val="24"/>
        </w:rPr>
        <w:t>Cs</w:t>
      </w:r>
      <w:r w:rsidR="00E247E0" w:rsidRPr="00E51DEA">
        <w:rPr>
          <w:sz w:val="24"/>
          <w:szCs w:val="24"/>
        </w:rPr>
        <w:t xml:space="preserve"> у</w:t>
      </w:r>
      <w:r w:rsidR="00C07FB5">
        <w:rPr>
          <w:sz w:val="24"/>
          <w:szCs w:val="24"/>
        </w:rPr>
        <w:t>казана в имп/с</w:t>
      </w:r>
      <w:r w:rsidR="00C07FB5" w:rsidRPr="00840DF7">
        <w:rPr>
          <w:sz w:val="24"/>
          <w:szCs w:val="24"/>
        </w:rPr>
        <w:t xml:space="preserve">, высоты на основном участке указаны в абсолютных величинах (м), на участках детализации – в относительных (см). </w:t>
      </w:r>
      <w:r w:rsidR="00E247E0" w:rsidRPr="00840DF7">
        <w:rPr>
          <w:sz w:val="24"/>
          <w:szCs w:val="24"/>
        </w:rPr>
        <w:t>Буквами</w:t>
      </w:r>
      <w:r w:rsidR="00E247E0" w:rsidRPr="00E51DEA">
        <w:rPr>
          <w:sz w:val="24"/>
          <w:szCs w:val="24"/>
        </w:rPr>
        <w:t xml:space="preserve"> показано </w:t>
      </w:r>
      <w:r w:rsidR="00984463">
        <w:rPr>
          <w:sz w:val="24"/>
          <w:szCs w:val="24"/>
        </w:rPr>
        <w:t>положение участков детализации А-В</w:t>
      </w:r>
    </w:p>
    <w:p w:rsidR="00E247E0" w:rsidRPr="00EC135A" w:rsidRDefault="00E247E0" w:rsidP="00E51DEA">
      <w:pPr>
        <w:spacing w:after="120" w:line="360" w:lineRule="auto"/>
        <w:ind w:firstLine="284"/>
        <w:jc w:val="center"/>
      </w:pPr>
    </w:p>
    <w:p w:rsidR="00E247E0" w:rsidRDefault="00E247E0" w:rsidP="00E51DEA">
      <w:pPr>
        <w:spacing w:after="120" w:line="360" w:lineRule="auto"/>
        <w:ind w:firstLine="680"/>
        <w:jc w:val="both"/>
        <w:rPr>
          <w:sz w:val="24"/>
          <w:szCs w:val="24"/>
        </w:rPr>
      </w:pPr>
      <w:r w:rsidRPr="00EC135A">
        <w:rPr>
          <w:sz w:val="24"/>
          <w:szCs w:val="24"/>
        </w:rPr>
        <w:t xml:space="preserve">Характерной особенностью структуры поля </w:t>
      </w:r>
      <w:r w:rsidRPr="00EC135A">
        <w:rPr>
          <w:sz w:val="24"/>
          <w:szCs w:val="24"/>
          <w:vertAlign w:val="superscript"/>
        </w:rPr>
        <w:t>137</w:t>
      </w:r>
      <w:r w:rsidRPr="00EC135A">
        <w:rPr>
          <w:sz w:val="24"/>
          <w:szCs w:val="24"/>
        </w:rPr>
        <w:t xml:space="preserve">Cs явилась ее специфическая изменчивость, прослеживаемая не только по мере изменения высоты, но в горизонтальном направлении, а поскольку причиной такой дифференциации могли явиться особенности микрорельефа, то для проверки этого предположения поперек склона был заложен профиль </w:t>
      </w:r>
      <w:r w:rsidRPr="00EC135A">
        <w:rPr>
          <w:sz w:val="24"/>
          <w:szCs w:val="24"/>
          <w:lang w:val="en-US"/>
        </w:rPr>
        <w:t>D</w:t>
      </w:r>
      <w:r w:rsidR="00356E30">
        <w:rPr>
          <w:sz w:val="24"/>
          <w:szCs w:val="24"/>
        </w:rPr>
        <w:t>-14, выполненный с шагом 0,</w:t>
      </w:r>
      <w:r w:rsidRPr="00EC135A">
        <w:rPr>
          <w:sz w:val="24"/>
          <w:szCs w:val="24"/>
        </w:rPr>
        <w:t>5</w:t>
      </w:r>
      <w:r w:rsidR="00356E30">
        <w:rPr>
          <w:sz w:val="24"/>
          <w:szCs w:val="24"/>
        </w:rPr>
        <w:t xml:space="preserve"> </w:t>
      </w:r>
      <w:r w:rsidRPr="00EC135A">
        <w:rPr>
          <w:sz w:val="24"/>
          <w:szCs w:val="24"/>
        </w:rPr>
        <w:t xml:space="preserve">м и пронивелированный с точностью до 1 см. Все точки опробования были геодезически точно зафиксированы на местности, что дало возможность через несколько лет осуществить серию повторных измерений с целью контроля динамики и пространственной стабильности выявленной структуры. Полученные данные позволили продемонстрировать связь наблюдаемой структуры поля </w:t>
      </w:r>
      <w:r w:rsidRPr="00EC135A">
        <w:rPr>
          <w:sz w:val="24"/>
          <w:szCs w:val="24"/>
          <w:vertAlign w:val="superscript"/>
        </w:rPr>
        <w:t>137</w:t>
      </w:r>
      <w:r w:rsidRPr="00EC135A">
        <w:rPr>
          <w:sz w:val="24"/>
          <w:szCs w:val="24"/>
        </w:rPr>
        <w:t>Cs с формами микрорельефа и даже опробовать метод оценки динамических параметров миг</w:t>
      </w:r>
      <w:r w:rsidR="00356E30">
        <w:rPr>
          <w:sz w:val="24"/>
          <w:szCs w:val="24"/>
        </w:rPr>
        <w:t xml:space="preserve">рации этого радиоизотопа в ЛГС </w:t>
      </w:r>
      <w:r w:rsidR="005F7E82">
        <w:rPr>
          <w:sz w:val="24"/>
          <w:szCs w:val="24"/>
        </w:rPr>
        <w:t>(</w:t>
      </w:r>
      <w:r w:rsidR="00356E30">
        <w:rPr>
          <w:sz w:val="24"/>
          <w:szCs w:val="24"/>
        </w:rPr>
        <w:t>рисунок</w:t>
      </w:r>
      <w:r w:rsidR="005F7E82">
        <w:rPr>
          <w:sz w:val="24"/>
          <w:szCs w:val="24"/>
        </w:rPr>
        <w:t xml:space="preserve"> </w:t>
      </w:r>
      <w:r w:rsidR="00356E30">
        <w:rPr>
          <w:sz w:val="24"/>
          <w:szCs w:val="24"/>
        </w:rPr>
        <w:t>4.67</w:t>
      </w:r>
      <w:r w:rsidR="005F7E82">
        <w:rPr>
          <w:sz w:val="24"/>
          <w:szCs w:val="24"/>
        </w:rPr>
        <w:t>)</w:t>
      </w:r>
      <w:r w:rsidRPr="00EC135A">
        <w:rPr>
          <w:sz w:val="24"/>
          <w:szCs w:val="24"/>
        </w:rPr>
        <w:t xml:space="preserve"> </w:t>
      </w:r>
    </w:p>
    <w:p w:rsidR="00B23DBF" w:rsidRPr="00B23DBF" w:rsidRDefault="00B23DBF" w:rsidP="00B23DBF">
      <w:pPr>
        <w:spacing w:after="120" w:line="360" w:lineRule="auto"/>
        <w:ind w:firstLine="680"/>
        <w:jc w:val="both"/>
        <w:rPr>
          <w:sz w:val="24"/>
          <w:szCs w:val="24"/>
        </w:rPr>
      </w:pPr>
      <w:r w:rsidRPr="00B23DBF">
        <w:rPr>
          <w:sz w:val="24"/>
          <w:szCs w:val="24"/>
        </w:rPr>
        <w:t xml:space="preserve">На основании этой информации удалось выяснить, что даже весьма незначительные изменения высот и уклонов способны канализировать распределени6я больших масс воды, и выдвинуть гипотезу о причинах наличия разрывов в цепи положительных аномалий, формирующихся вокруг всех вершин в пределах исследуемого участка. Кроме того, ретроспективный анализ характера именно изменений активности </w:t>
      </w:r>
      <w:r w:rsidRPr="00B23DBF">
        <w:rPr>
          <w:sz w:val="24"/>
          <w:szCs w:val="24"/>
          <w:vertAlign w:val="superscript"/>
        </w:rPr>
        <w:t>137</w:t>
      </w:r>
      <w:r w:rsidRPr="00B23DBF">
        <w:rPr>
          <w:sz w:val="24"/>
          <w:szCs w:val="24"/>
        </w:rPr>
        <w:t xml:space="preserve">Cs, зафиксированных применительно к каждой из контролируемых точек, дает обнадеживающие предпосылки к тому, что в пределах точности прибора на профиле могут быть не только зафиксированы области преимущественного выноса и накопления, но и в первом приближении получены представления о скорости протекания этих процессов. </w:t>
      </w:r>
    </w:p>
    <w:p w:rsidR="00B23DBF" w:rsidRDefault="00B23DBF" w:rsidP="00E51DEA">
      <w:pPr>
        <w:spacing w:after="120" w:line="360" w:lineRule="auto"/>
        <w:ind w:firstLine="680"/>
        <w:jc w:val="both"/>
        <w:rPr>
          <w:sz w:val="24"/>
          <w:szCs w:val="24"/>
        </w:rPr>
      </w:pPr>
      <w:r>
        <w:rPr>
          <w:noProof/>
        </w:rPr>
        <w:drawing>
          <wp:anchor distT="0" distB="0" distL="114300" distR="114300" simplePos="0" relativeHeight="251638784" behindDoc="0" locked="0" layoutInCell="1" allowOverlap="1" wp14:anchorId="77571EF8" wp14:editId="644C0821">
            <wp:simplePos x="0" y="0"/>
            <wp:positionH relativeFrom="column">
              <wp:posOffset>4719320</wp:posOffset>
            </wp:positionH>
            <wp:positionV relativeFrom="paragraph">
              <wp:posOffset>208915</wp:posOffset>
            </wp:positionV>
            <wp:extent cx="1682750" cy="1993900"/>
            <wp:effectExtent l="0" t="0" r="0" b="0"/>
            <wp:wrapNone/>
            <wp:docPr id="158" name="Рисунок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1"/>
                    <pic:cNvPicPr>
                      <a:picLocks noChangeAspect="1" noChangeArrowheads="1"/>
                    </pic:cNvPicPr>
                  </pic:nvPicPr>
                  <pic:blipFill>
                    <a:blip r:embed="rId163" cstate="print"/>
                    <a:srcRect/>
                    <a:stretch>
                      <a:fillRect/>
                    </a:stretch>
                  </pic:blipFill>
                  <pic:spPr bwMode="auto">
                    <a:xfrm>
                      <a:off x="0" y="0"/>
                      <a:ext cx="1682750" cy="1993900"/>
                    </a:xfrm>
                    <a:prstGeom prst="rect">
                      <a:avLst/>
                    </a:prstGeom>
                    <a:noFill/>
                    <a:ln w="9525">
                      <a:noFill/>
                      <a:miter lim="800000"/>
                      <a:headEnd/>
                      <a:tailEnd/>
                    </a:ln>
                  </pic:spPr>
                </pic:pic>
              </a:graphicData>
            </a:graphic>
          </wp:anchor>
        </w:drawing>
      </w:r>
      <w:r>
        <w:rPr>
          <w:noProof/>
        </w:rPr>
        <w:drawing>
          <wp:anchor distT="0" distB="0" distL="114300" distR="114300" simplePos="0" relativeHeight="251637760" behindDoc="1" locked="0" layoutInCell="1" allowOverlap="1" wp14:anchorId="53E0B360" wp14:editId="6E4E5E76">
            <wp:simplePos x="0" y="0"/>
            <wp:positionH relativeFrom="column">
              <wp:posOffset>198120</wp:posOffset>
            </wp:positionH>
            <wp:positionV relativeFrom="paragraph">
              <wp:posOffset>178435</wp:posOffset>
            </wp:positionV>
            <wp:extent cx="4470400" cy="2057400"/>
            <wp:effectExtent l="0" t="0" r="0" b="0"/>
            <wp:wrapNone/>
            <wp:docPr id="157" name="Рисунок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80"/>
                    <pic:cNvPicPr>
                      <a:picLocks noChangeAspect="1" noChangeArrowheads="1"/>
                    </pic:cNvPicPr>
                  </pic:nvPicPr>
                  <pic:blipFill>
                    <a:blip r:embed="rId164" cstate="print"/>
                    <a:srcRect/>
                    <a:stretch>
                      <a:fillRect/>
                    </a:stretch>
                  </pic:blipFill>
                  <pic:spPr bwMode="auto">
                    <a:xfrm>
                      <a:off x="0" y="0"/>
                      <a:ext cx="4470400" cy="2057400"/>
                    </a:xfrm>
                    <a:prstGeom prst="rect">
                      <a:avLst/>
                    </a:prstGeom>
                    <a:noFill/>
                    <a:ln w="9525">
                      <a:noFill/>
                      <a:miter lim="800000"/>
                      <a:headEnd/>
                      <a:tailEnd/>
                    </a:ln>
                  </pic:spPr>
                </pic:pic>
              </a:graphicData>
            </a:graphic>
          </wp:anchor>
        </w:drawing>
      </w:r>
    </w:p>
    <w:p w:rsidR="00B23DBF" w:rsidRPr="00EC135A" w:rsidRDefault="00B23DBF" w:rsidP="00E51DEA">
      <w:pPr>
        <w:spacing w:after="120" w:line="360" w:lineRule="auto"/>
        <w:ind w:firstLine="680"/>
        <w:jc w:val="both"/>
        <w:rPr>
          <w:sz w:val="24"/>
          <w:szCs w:val="24"/>
        </w:rPr>
      </w:pPr>
    </w:p>
    <w:p w:rsidR="00E247E0" w:rsidRPr="00233394" w:rsidRDefault="00E247E0" w:rsidP="0083092F">
      <w:pPr>
        <w:spacing w:line="360" w:lineRule="auto"/>
        <w:ind w:firstLine="284"/>
        <w:jc w:val="both"/>
        <w:rPr>
          <w:sz w:val="36"/>
          <w:szCs w:val="36"/>
        </w:rPr>
      </w:pPr>
    </w:p>
    <w:p w:rsidR="00E247E0" w:rsidRPr="00EC135A" w:rsidRDefault="00E247E0" w:rsidP="0083092F">
      <w:pPr>
        <w:spacing w:line="360" w:lineRule="auto"/>
        <w:ind w:firstLine="284"/>
        <w:jc w:val="both"/>
        <w:rPr>
          <w:sz w:val="24"/>
          <w:szCs w:val="24"/>
        </w:rPr>
      </w:pPr>
    </w:p>
    <w:p w:rsidR="00E247E0" w:rsidRPr="00EC135A" w:rsidRDefault="00E247E0" w:rsidP="0083092F">
      <w:pPr>
        <w:spacing w:line="360" w:lineRule="auto"/>
        <w:ind w:firstLine="284"/>
        <w:jc w:val="both"/>
        <w:rPr>
          <w:sz w:val="24"/>
          <w:szCs w:val="24"/>
        </w:rPr>
      </w:pPr>
    </w:p>
    <w:p w:rsidR="00E247E0" w:rsidRPr="00EC135A" w:rsidRDefault="00E247E0" w:rsidP="0083092F">
      <w:pPr>
        <w:spacing w:line="360" w:lineRule="auto"/>
        <w:ind w:firstLine="284"/>
        <w:jc w:val="both"/>
        <w:rPr>
          <w:sz w:val="24"/>
          <w:szCs w:val="24"/>
        </w:rPr>
      </w:pPr>
    </w:p>
    <w:p w:rsidR="00E247E0" w:rsidRPr="00EC135A" w:rsidRDefault="00E247E0" w:rsidP="0083092F">
      <w:pPr>
        <w:spacing w:line="360" w:lineRule="auto"/>
        <w:ind w:firstLine="284"/>
        <w:jc w:val="both"/>
        <w:rPr>
          <w:sz w:val="24"/>
          <w:szCs w:val="24"/>
        </w:rPr>
      </w:pPr>
    </w:p>
    <w:p w:rsidR="00E247E0" w:rsidRPr="00EC135A" w:rsidRDefault="00E247E0" w:rsidP="0083092F">
      <w:pPr>
        <w:spacing w:line="360" w:lineRule="auto"/>
        <w:ind w:firstLine="284"/>
        <w:jc w:val="both"/>
        <w:rPr>
          <w:sz w:val="24"/>
          <w:szCs w:val="24"/>
        </w:rPr>
      </w:pPr>
    </w:p>
    <w:p w:rsidR="00E247E0" w:rsidRDefault="005F7E82" w:rsidP="00E51DEA">
      <w:pPr>
        <w:spacing w:line="360" w:lineRule="auto"/>
        <w:ind w:firstLine="284"/>
        <w:jc w:val="center"/>
        <w:rPr>
          <w:sz w:val="24"/>
          <w:szCs w:val="24"/>
        </w:rPr>
      </w:pPr>
      <w:r w:rsidRPr="00D82372">
        <w:rPr>
          <w:sz w:val="24"/>
          <w:szCs w:val="24"/>
        </w:rPr>
        <w:t>Рисунок 4.</w:t>
      </w:r>
      <w:r w:rsidR="00356E30">
        <w:rPr>
          <w:sz w:val="24"/>
          <w:szCs w:val="24"/>
        </w:rPr>
        <w:t>67</w:t>
      </w:r>
      <w:r w:rsidR="00840DF7">
        <w:rPr>
          <w:sz w:val="24"/>
          <w:szCs w:val="24"/>
        </w:rPr>
        <w:t>.</w:t>
      </w:r>
      <w:r w:rsidR="00B23DBF">
        <w:rPr>
          <w:sz w:val="24"/>
          <w:szCs w:val="24"/>
        </w:rPr>
        <w:t xml:space="preserve"> </w:t>
      </w:r>
      <w:r w:rsidR="00E247E0" w:rsidRPr="00EC135A">
        <w:rPr>
          <w:sz w:val="24"/>
          <w:szCs w:val="24"/>
        </w:rPr>
        <w:t xml:space="preserve">Варьирование </w:t>
      </w:r>
      <w:r w:rsidR="00356E30">
        <w:rPr>
          <w:sz w:val="24"/>
          <w:szCs w:val="24"/>
        </w:rPr>
        <w:t>а</w:t>
      </w:r>
      <w:r w:rsidR="00E247E0" w:rsidRPr="00EC135A">
        <w:rPr>
          <w:sz w:val="24"/>
          <w:szCs w:val="24"/>
        </w:rPr>
        <w:t>ктивност</w:t>
      </w:r>
      <w:r w:rsidR="00356E30">
        <w:rPr>
          <w:sz w:val="24"/>
          <w:szCs w:val="24"/>
        </w:rPr>
        <w:t>и</w:t>
      </w:r>
      <w:r w:rsidR="00E247E0" w:rsidRPr="00EC135A">
        <w:rPr>
          <w:sz w:val="24"/>
          <w:szCs w:val="24"/>
        </w:rPr>
        <w:t xml:space="preserve"> </w:t>
      </w:r>
      <w:r w:rsidR="00E247E0" w:rsidRPr="00EC135A">
        <w:rPr>
          <w:sz w:val="24"/>
          <w:szCs w:val="24"/>
          <w:vertAlign w:val="superscript"/>
        </w:rPr>
        <w:t>137</w:t>
      </w:r>
      <w:r w:rsidR="00E247E0" w:rsidRPr="00EC135A">
        <w:rPr>
          <w:sz w:val="24"/>
          <w:szCs w:val="24"/>
          <w:lang w:bidi="en-US"/>
        </w:rPr>
        <w:t>Cs</w:t>
      </w:r>
      <w:r w:rsidR="00E247E0" w:rsidRPr="00EC135A">
        <w:rPr>
          <w:sz w:val="24"/>
          <w:szCs w:val="24"/>
        </w:rPr>
        <w:t xml:space="preserve"> по профилю </w:t>
      </w:r>
      <w:r w:rsidR="00E51DEA">
        <w:rPr>
          <w:sz w:val="24"/>
          <w:szCs w:val="24"/>
          <w:lang w:val="en-US"/>
        </w:rPr>
        <w:t>D</w:t>
      </w:r>
      <w:r w:rsidR="00E51DEA" w:rsidRPr="00E51DEA">
        <w:rPr>
          <w:sz w:val="24"/>
          <w:szCs w:val="24"/>
        </w:rPr>
        <w:t>-13 (</w:t>
      </w:r>
      <w:r w:rsidR="00E247E0" w:rsidRPr="00EC135A">
        <w:rPr>
          <w:sz w:val="24"/>
          <w:szCs w:val="24"/>
        </w:rPr>
        <w:t>по</w:t>
      </w:r>
      <w:r w:rsidR="00E247E0" w:rsidRPr="0045517E">
        <w:rPr>
          <w:sz w:val="24"/>
          <w:szCs w:val="24"/>
        </w:rPr>
        <w:t>пере</w:t>
      </w:r>
      <w:r w:rsidR="00E51DEA" w:rsidRPr="0045517E">
        <w:rPr>
          <w:sz w:val="24"/>
          <w:szCs w:val="24"/>
        </w:rPr>
        <w:t>к</w:t>
      </w:r>
      <w:r w:rsidR="00E247E0" w:rsidRPr="0045517E">
        <w:rPr>
          <w:sz w:val="24"/>
          <w:szCs w:val="24"/>
        </w:rPr>
        <w:t xml:space="preserve"> склона</w:t>
      </w:r>
      <w:r w:rsidR="00E51DEA" w:rsidRPr="0045517E">
        <w:rPr>
          <w:sz w:val="24"/>
          <w:szCs w:val="24"/>
        </w:rPr>
        <w:t>)</w:t>
      </w:r>
      <w:r w:rsidR="00E247E0" w:rsidRPr="0045517E">
        <w:rPr>
          <w:sz w:val="24"/>
          <w:szCs w:val="24"/>
        </w:rPr>
        <w:t>. По оси х указаны номера точек и</w:t>
      </w:r>
      <w:r w:rsidR="00B23DBF" w:rsidRPr="0045517E">
        <w:rPr>
          <w:sz w:val="24"/>
          <w:szCs w:val="24"/>
        </w:rPr>
        <w:t>змерений. Шаг измерения – 0,5 м</w:t>
      </w:r>
    </w:p>
    <w:p w:rsidR="00FD30F7" w:rsidRPr="0045517E" w:rsidRDefault="00FD30F7" w:rsidP="00E51DEA">
      <w:pPr>
        <w:spacing w:line="360" w:lineRule="auto"/>
        <w:ind w:firstLine="284"/>
        <w:jc w:val="center"/>
        <w:rPr>
          <w:sz w:val="24"/>
          <w:szCs w:val="24"/>
        </w:rPr>
      </w:pPr>
    </w:p>
    <w:p w:rsidR="00E247E0" w:rsidRDefault="00E247E0" w:rsidP="0083092F">
      <w:pPr>
        <w:spacing w:line="360" w:lineRule="auto"/>
        <w:ind w:firstLine="680"/>
        <w:jc w:val="both"/>
        <w:rPr>
          <w:sz w:val="24"/>
          <w:szCs w:val="24"/>
        </w:rPr>
      </w:pPr>
      <w:r w:rsidRPr="00EC135A">
        <w:rPr>
          <w:sz w:val="24"/>
          <w:szCs w:val="24"/>
          <w:lang w:bidi="ru-RU"/>
        </w:rPr>
        <w:t xml:space="preserve">Проведенная в 2011 году серия повторных измерений позволила однозначно констатировать высокую пространственную стабильность структуры поля загрязнения </w:t>
      </w:r>
      <w:r w:rsidRPr="00EC135A">
        <w:rPr>
          <w:sz w:val="24"/>
          <w:szCs w:val="24"/>
          <w:vertAlign w:val="superscript"/>
          <w:lang w:bidi="ru-RU"/>
        </w:rPr>
        <w:t>137</w:t>
      </w:r>
      <w:r w:rsidRPr="00EC135A">
        <w:rPr>
          <w:sz w:val="24"/>
          <w:szCs w:val="24"/>
          <w:lang w:bidi="ru-RU"/>
        </w:rPr>
        <w:t>Cs, сформированную в пределах ключевого участка, наблюдаемые различия общей конфигурации изолиний объяснялись исключительно пропорциональной убылью запаса радионуклида вследствие самопроизвольного распада данного радиоизотопа и последо</w:t>
      </w:r>
      <w:r w:rsidR="00356E30">
        <w:rPr>
          <w:sz w:val="24"/>
          <w:szCs w:val="24"/>
          <w:lang w:bidi="ru-RU"/>
        </w:rPr>
        <w:t xml:space="preserve">вательным захоронением первого </w:t>
      </w:r>
      <w:r w:rsidRPr="00EC135A">
        <w:rPr>
          <w:sz w:val="24"/>
          <w:szCs w:val="24"/>
          <w:lang w:bidi="ru-RU"/>
        </w:rPr>
        <w:t>о</w:t>
      </w:r>
      <w:r w:rsidR="00356E30">
        <w:rPr>
          <w:sz w:val="24"/>
          <w:szCs w:val="24"/>
          <w:lang w:bidi="ru-RU"/>
        </w:rPr>
        <w:t>т</w:t>
      </w:r>
      <w:r w:rsidRPr="00EC135A">
        <w:rPr>
          <w:sz w:val="24"/>
          <w:szCs w:val="24"/>
          <w:lang w:bidi="ru-RU"/>
        </w:rPr>
        <w:t xml:space="preserve"> поверхности горизонта под ежегодным опадом. Однако, сам факт формирования наблюдаемой структуры убедительно свидетельствует о том, что з</w:t>
      </w:r>
      <w:r w:rsidRPr="00EC135A">
        <w:rPr>
          <w:sz w:val="24"/>
          <w:szCs w:val="24"/>
        </w:rPr>
        <w:t>агрязнение почвенно-растительного покрова природных ландшафтов средне-живущими техногенными радионуклидами цезия по условию должно обладать и определенной временной динамикой, информация о которой может служить ключом к пониманию механизма не только вертикальной, но и латеральной миграции вещества в ландшафтно-геохимич</w:t>
      </w:r>
      <w:r w:rsidR="00356E30">
        <w:rPr>
          <w:sz w:val="24"/>
          <w:szCs w:val="24"/>
        </w:rPr>
        <w:t>еских система такого типа (ЛГС) (рисунок 4.68).</w:t>
      </w:r>
    </w:p>
    <w:p w:rsidR="00840DF7" w:rsidRDefault="00840DF7" w:rsidP="0083092F">
      <w:pPr>
        <w:spacing w:line="360" w:lineRule="auto"/>
        <w:ind w:firstLine="680"/>
        <w:jc w:val="both"/>
        <w:rPr>
          <w:sz w:val="24"/>
          <w:szCs w:val="24"/>
        </w:rPr>
      </w:pPr>
      <w:r w:rsidRPr="00EC135A">
        <w:rPr>
          <w:sz w:val="24"/>
          <w:szCs w:val="24"/>
        </w:rPr>
        <w:t xml:space="preserve">Еще одним доказательством, показавшим аутентичность полученного изображения реальной структуре существующего поля загрязнения, явились результаты дозиметрической съемки, так же выполненные по </w:t>
      </w:r>
      <w:r>
        <w:rPr>
          <w:sz w:val="24"/>
          <w:szCs w:val="24"/>
        </w:rPr>
        <w:t>сетке 5х5м и представленные на р</w:t>
      </w:r>
      <w:r w:rsidRPr="00EC135A">
        <w:rPr>
          <w:sz w:val="24"/>
          <w:szCs w:val="24"/>
        </w:rPr>
        <w:t>ис</w:t>
      </w:r>
      <w:r>
        <w:rPr>
          <w:sz w:val="24"/>
          <w:szCs w:val="24"/>
        </w:rPr>
        <w:t>унке 4.69</w:t>
      </w:r>
      <w:r w:rsidRPr="00EC135A">
        <w:rPr>
          <w:sz w:val="24"/>
          <w:szCs w:val="24"/>
        </w:rPr>
        <w:t>.</w:t>
      </w:r>
    </w:p>
    <w:p w:rsidR="00840DF7" w:rsidRDefault="00840DF7" w:rsidP="0083092F">
      <w:pPr>
        <w:spacing w:line="360" w:lineRule="auto"/>
        <w:ind w:firstLine="680"/>
        <w:jc w:val="both"/>
        <w:rPr>
          <w:sz w:val="24"/>
          <w:szCs w:val="24"/>
        </w:rPr>
      </w:pPr>
    </w:p>
    <w:p w:rsidR="00E247E0" w:rsidRPr="00EC135A" w:rsidRDefault="00C81C3C" w:rsidP="0083092F">
      <w:pPr>
        <w:spacing w:line="360" w:lineRule="auto"/>
        <w:jc w:val="both"/>
        <w:rPr>
          <w:sz w:val="24"/>
          <w:szCs w:val="24"/>
          <w:lang w:bidi="ru-RU"/>
        </w:rPr>
      </w:pPr>
      <w:r>
        <w:rPr>
          <w:noProof/>
          <w:sz w:val="24"/>
          <w:szCs w:val="24"/>
        </w:rPr>
        <w:drawing>
          <wp:inline distT="0" distB="0" distL="0" distR="0" wp14:anchorId="4F8AC6FB" wp14:editId="1A007D9A">
            <wp:extent cx="2541539" cy="1835362"/>
            <wp:effectExtent l="0" t="0" r="0" b="0"/>
            <wp:docPr id="159" name="Рисунок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0"/>
                    <pic:cNvPicPr>
                      <a:picLocks noChangeAspect="1" noChangeArrowheads="1"/>
                    </pic:cNvPicPr>
                  </pic:nvPicPr>
                  <pic:blipFill>
                    <a:blip r:embed="rId165" cstate="print"/>
                    <a:srcRect/>
                    <a:stretch>
                      <a:fillRect/>
                    </a:stretch>
                  </pic:blipFill>
                  <pic:spPr bwMode="auto">
                    <a:xfrm>
                      <a:off x="0" y="0"/>
                      <a:ext cx="2548521" cy="1840404"/>
                    </a:xfrm>
                    <a:prstGeom prst="rect">
                      <a:avLst/>
                    </a:prstGeom>
                    <a:noFill/>
                    <a:ln w="9525">
                      <a:noFill/>
                      <a:miter lim="800000"/>
                      <a:headEnd/>
                      <a:tailEnd/>
                    </a:ln>
                  </pic:spPr>
                </pic:pic>
              </a:graphicData>
            </a:graphic>
          </wp:inline>
        </w:drawing>
      </w:r>
      <w:r>
        <w:rPr>
          <w:noProof/>
          <w:sz w:val="24"/>
          <w:szCs w:val="24"/>
        </w:rPr>
        <w:drawing>
          <wp:inline distT="0" distB="0" distL="0" distR="0" wp14:anchorId="1FDF3E6F" wp14:editId="526AF8B9">
            <wp:extent cx="337117" cy="1724906"/>
            <wp:effectExtent l="0" t="0" r="0" b="0"/>
            <wp:docPr id="608" name="Рисунок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9"/>
                    <pic:cNvPicPr>
                      <a:picLocks noChangeAspect="1" noChangeArrowheads="1"/>
                    </pic:cNvPicPr>
                  </pic:nvPicPr>
                  <pic:blipFill>
                    <a:blip r:embed="rId166" cstate="print"/>
                    <a:srcRect/>
                    <a:stretch>
                      <a:fillRect/>
                    </a:stretch>
                  </pic:blipFill>
                  <pic:spPr bwMode="auto">
                    <a:xfrm>
                      <a:off x="0" y="0"/>
                      <a:ext cx="341552" cy="1747597"/>
                    </a:xfrm>
                    <a:prstGeom prst="rect">
                      <a:avLst/>
                    </a:prstGeom>
                    <a:noFill/>
                    <a:ln w="9525">
                      <a:noFill/>
                      <a:miter lim="800000"/>
                      <a:headEnd/>
                      <a:tailEnd/>
                    </a:ln>
                  </pic:spPr>
                </pic:pic>
              </a:graphicData>
            </a:graphic>
          </wp:inline>
        </w:drawing>
      </w:r>
      <w:r>
        <w:rPr>
          <w:noProof/>
          <w:sz w:val="24"/>
          <w:szCs w:val="24"/>
        </w:rPr>
        <w:drawing>
          <wp:inline distT="0" distB="0" distL="0" distR="0" wp14:anchorId="6CD4A739" wp14:editId="352023A1">
            <wp:extent cx="2369820" cy="1852188"/>
            <wp:effectExtent l="0" t="0" r="0" b="0"/>
            <wp:docPr id="609" name="Рисунок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8"/>
                    <pic:cNvPicPr>
                      <a:picLocks noChangeAspect="1" noChangeArrowheads="1"/>
                    </pic:cNvPicPr>
                  </pic:nvPicPr>
                  <pic:blipFill>
                    <a:blip r:embed="rId167" cstate="print"/>
                    <a:srcRect/>
                    <a:stretch>
                      <a:fillRect/>
                    </a:stretch>
                  </pic:blipFill>
                  <pic:spPr bwMode="auto">
                    <a:xfrm>
                      <a:off x="0" y="0"/>
                      <a:ext cx="2379551" cy="1859794"/>
                    </a:xfrm>
                    <a:prstGeom prst="rect">
                      <a:avLst/>
                    </a:prstGeom>
                    <a:noFill/>
                    <a:ln w="9525">
                      <a:noFill/>
                      <a:miter lim="800000"/>
                      <a:headEnd/>
                      <a:tailEnd/>
                    </a:ln>
                  </pic:spPr>
                </pic:pic>
              </a:graphicData>
            </a:graphic>
          </wp:inline>
        </w:drawing>
      </w:r>
      <w:r>
        <w:rPr>
          <w:noProof/>
          <w:sz w:val="24"/>
          <w:szCs w:val="24"/>
        </w:rPr>
        <w:drawing>
          <wp:inline distT="0" distB="0" distL="0" distR="0" wp14:anchorId="2D039CF3" wp14:editId="7EA8D85C">
            <wp:extent cx="362494" cy="1776222"/>
            <wp:effectExtent l="0" t="0" r="0" b="0"/>
            <wp:docPr id="610" name="Рисунок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7"/>
                    <pic:cNvPicPr>
                      <a:picLocks noChangeAspect="1" noChangeArrowheads="1"/>
                    </pic:cNvPicPr>
                  </pic:nvPicPr>
                  <pic:blipFill>
                    <a:blip r:embed="rId168" cstate="print"/>
                    <a:srcRect/>
                    <a:stretch>
                      <a:fillRect/>
                    </a:stretch>
                  </pic:blipFill>
                  <pic:spPr bwMode="auto">
                    <a:xfrm>
                      <a:off x="0" y="0"/>
                      <a:ext cx="369892" cy="1812471"/>
                    </a:xfrm>
                    <a:prstGeom prst="rect">
                      <a:avLst/>
                    </a:prstGeom>
                    <a:noFill/>
                    <a:ln w="9525">
                      <a:noFill/>
                      <a:miter lim="800000"/>
                      <a:headEnd/>
                      <a:tailEnd/>
                    </a:ln>
                  </pic:spPr>
                </pic:pic>
              </a:graphicData>
            </a:graphic>
          </wp:inline>
        </w:drawing>
      </w:r>
    </w:p>
    <w:p w:rsidR="00E247E0" w:rsidRPr="00EC135A" w:rsidRDefault="00E247E0" w:rsidP="0083092F">
      <w:pPr>
        <w:spacing w:line="360" w:lineRule="auto"/>
        <w:ind w:firstLine="284"/>
        <w:jc w:val="both"/>
        <w:rPr>
          <w:sz w:val="24"/>
          <w:szCs w:val="24"/>
          <w:lang w:bidi="ru-RU"/>
        </w:rPr>
      </w:pPr>
      <w:r w:rsidRPr="00EC135A">
        <w:rPr>
          <w:sz w:val="24"/>
          <w:szCs w:val="24"/>
          <w:lang w:bidi="ru-RU"/>
        </w:rPr>
        <w:t xml:space="preserve">                              А                                                                               Б</w:t>
      </w:r>
    </w:p>
    <w:p w:rsidR="00E247E0" w:rsidRPr="00EC135A" w:rsidRDefault="00E51DEA" w:rsidP="00E51DEA">
      <w:pPr>
        <w:spacing w:line="360" w:lineRule="auto"/>
        <w:ind w:firstLine="284"/>
        <w:jc w:val="center"/>
        <w:rPr>
          <w:sz w:val="24"/>
          <w:szCs w:val="24"/>
          <w:lang w:bidi="ru-RU"/>
        </w:rPr>
      </w:pPr>
      <w:r w:rsidRPr="00D82372">
        <w:rPr>
          <w:sz w:val="24"/>
          <w:szCs w:val="24"/>
        </w:rPr>
        <w:t>Рисунок 4.</w:t>
      </w:r>
      <w:r>
        <w:rPr>
          <w:sz w:val="24"/>
          <w:szCs w:val="24"/>
        </w:rPr>
        <w:t>6</w:t>
      </w:r>
      <w:r w:rsidR="00356E30">
        <w:rPr>
          <w:sz w:val="24"/>
          <w:szCs w:val="24"/>
        </w:rPr>
        <w:t>8</w:t>
      </w:r>
      <w:r w:rsidR="00615551">
        <w:rPr>
          <w:sz w:val="24"/>
          <w:szCs w:val="24"/>
        </w:rPr>
        <w:t>.</w:t>
      </w:r>
      <w:r w:rsidR="00B23DBF">
        <w:rPr>
          <w:sz w:val="24"/>
          <w:szCs w:val="24"/>
        </w:rPr>
        <w:t xml:space="preserve"> </w:t>
      </w:r>
      <w:r w:rsidR="00F06C90">
        <w:rPr>
          <w:sz w:val="24"/>
          <w:szCs w:val="24"/>
          <w:lang w:bidi="ru-RU"/>
        </w:rPr>
        <w:t>Временная стабильность с</w:t>
      </w:r>
      <w:r w:rsidR="00E247E0" w:rsidRPr="00EC135A">
        <w:rPr>
          <w:sz w:val="24"/>
          <w:szCs w:val="24"/>
          <w:lang w:bidi="ru-RU"/>
        </w:rPr>
        <w:t>труктур</w:t>
      </w:r>
      <w:r w:rsidR="00F06C90">
        <w:rPr>
          <w:sz w:val="24"/>
          <w:szCs w:val="24"/>
          <w:lang w:bidi="ru-RU"/>
        </w:rPr>
        <w:t>ы</w:t>
      </w:r>
      <w:r w:rsidR="00E247E0" w:rsidRPr="00EC135A">
        <w:rPr>
          <w:sz w:val="24"/>
          <w:szCs w:val="24"/>
          <w:lang w:bidi="ru-RU"/>
        </w:rPr>
        <w:t xml:space="preserve"> поля загрязнения тестового участка </w:t>
      </w:r>
      <w:r w:rsidR="00E247E0" w:rsidRPr="00EC135A">
        <w:rPr>
          <w:sz w:val="24"/>
          <w:szCs w:val="24"/>
          <w:vertAlign w:val="superscript"/>
          <w:lang w:bidi="ru-RU"/>
        </w:rPr>
        <w:t>137</w:t>
      </w:r>
      <w:r w:rsidR="00E247E0" w:rsidRPr="00EC135A">
        <w:rPr>
          <w:sz w:val="24"/>
          <w:szCs w:val="24"/>
          <w:lang w:bidi="ru-RU"/>
        </w:rPr>
        <w:t>Cs, воспроизведенная по данным 2005</w:t>
      </w:r>
      <w:r w:rsidR="00356E30">
        <w:rPr>
          <w:sz w:val="24"/>
          <w:szCs w:val="24"/>
          <w:lang w:bidi="ru-RU"/>
        </w:rPr>
        <w:t xml:space="preserve"> г. (А) и 2011 (Б) </w:t>
      </w:r>
      <w:r w:rsidR="00E247E0" w:rsidRPr="00EC135A">
        <w:rPr>
          <w:sz w:val="24"/>
          <w:szCs w:val="24"/>
          <w:lang w:bidi="ru-RU"/>
        </w:rPr>
        <w:t>г.</w:t>
      </w:r>
    </w:p>
    <w:p w:rsidR="00E247E0" w:rsidRPr="00EC135A" w:rsidRDefault="00E247E0" w:rsidP="0083092F">
      <w:pPr>
        <w:spacing w:line="360" w:lineRule="auto"/>
        <w:ind w:firstLine="680"/>
        <w:jc w:val="both"/>
        <w:rPr>
          <w:sz w:val="16"/>
          <w:szCs w:val="16"/>
        </w:rPr>
      </w:pPr>
    </w:p>
    <w:p w:rsidR="00E247E0" w:rsidRPr="00EC135A" w:rsidRDefault="00C81C3C" w:rsidP="00840DF7">
      <w:pPr>
        <w:spacing w:line="360" w:lineRule="auto"/>
        <w:ind w:firstLine="284"/>
        <w:jc w:val="center"/>
        <w:rPr>
          <w:sz w:val="16"/>
          <w:szCs w:val="16"/>
        </w:rPr>
      </w:pPr>
      <w:r>
        <w:rPr>
          <w:noProof/>
          <w:sz w:val="16"/>
          <w:szCs w:val="16"/>
        </w:rPr>
        <w:drawing>
          <wp:inline distT="0" distB="0" distL="0" distR="0" wp14:anchorId="2E814991" wp14:editId="30F01B2A">
            <wp:extent cx="3516923" cy="1550691"/>
            <wp:effectExtent l="0" t="0" r="0" b="0"/>
            <wp:docPr id="611" name="Рисунок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6"/>
                    <pic:cNvPicPr>
                      <a:picLocks noChangeAspect="1" noChangeArrowheads="1"/>
                    </pic:cNvPicPr>
                  </pic:nvPicPr>
                  <pic:blipFill>
                    <a:blip r:embed="rId169" cstate="print"/>
                    <a:srcRect/>
                    <a:stretch>
                      <a:fillRect/>
                    </a:stretch>
                  </pic:blipFill>
                  <pic:spPr bwMode="auto">
                    <a:xfrm>
                      <a:off x="0" y="0"/>
                      <a:ext cx="3514990" cy="1549839"/>
                    </a:xfrm>
                    <a:prstGeom prst="rect">
                      <a:avLst/>
                    </a:prstGeom>
                    <a:noFill/>
                    <a:ln w="9525">
                      <a:noFill/>
                      <a:miter lim="800000"/>
                      <a:headEnd/>
                      <a:tailEnd/>
                    </a:ln>
                  </pic:spPr>
                </pic:pic>
              </a:graphicData>
            </a:graphic>
          </wp:inline>
        </w:drawing>
      </w:r>
    </w:p>
    <w:p w:rsidR="00E247E0" w:rsidRDefault="00356E30" w:rsidP="00F06C90">
      <w:pPr>
        <w:spacing w:line="360" w:lineRule="auto"/>
        <w:jc w:val="center"/>
        <w:rPr>
          <w:sz w:val="24"/>
          <w:szCs w:val="24"/>
        </w:rPr>
      </w:pPr>
      <w:r>
        <w:rPr>
          <w:sz w:val="24"/>
          <w:szCs w:val="24"/>
        </w:rPr>
        <w:t>Рисунок 4.69</w:t>
      </w:r>
      <w:r w:rsidR="00615551">
        <w:rPr>
          <w:sz w:val="24"/>
          <w:szCs w:val="24"/>
        </w:rPr>
        <w:t>.</w:t>
      </w:r>
      <w:r w:rsidR="00E247E0" w:rsidRPr="00F06C90">
        <w:rPr>
          <w:sz w:val="24"/>
          <w:szCs w:val="24"/>
        </w:rPr>
        <w:t xml:space="preserve"> Активность </w:t>
      </w:r>
      <w:r w:rsidR="00E247E0" w:rsidRPr="00F06C90">
        <w:rPr>
          <w:sz w:val="24"/>
          <w:szCs w:val="24"/>
          <w:lang w:val="en-US"/>
        </w:rPr>
        <w:t>Cs</w:t>
      </w:r>
      <w:r w:rsidR="00E247E0" w:rsidRPr="00F06C90">
        <w:rPr>
          <w:sz w:val="24"/>
          <w:szCs w:val="24"/>
        </w:rPr>
        <w:t>-137 по данным измерения ф</w:t>
      </w:r>
      <w:r w:rsidR="00850737">
        <w:rPr>
          <w:sz w:val="24"/>
          <w:szCs w:val="24"/>
        </w:rPr>
        <w:t xml:space="preserve">отопика </w:t>
      </w:r>
      <w:r w:rsidR="00E11716">
        <w:rPr>
          <w:sz w:val="24"/>
          <w:szCs w:val="24"/>
        </w:rPr>
        <w:t xml:space="preserve">(имп/с) </w:t>
      </w:r>
      <w:r w:rsidR="00850737">
        <w:rPr>
          <w:sz w:val="24"/>
          <w:szCs w:val="24"/>
        </w:rPr>
        <w:t>и по измерениям мощности</w:t>
      </w:r>
      <w:r w:rsidR="00E247E0" w:rsidRPr="00F06C90">
        <w:rPr>
          <w:sz w:val="24"/>
          <w:szCs w:val="24"/>
        </w:rPr>
        <w:t xml:space="preserve"> экспозиционной дозы (на поверхности, мЗв/ч; </w:t>
      </w:r>
      <w:r w:rsidR="00E247E0" w:rsidRPr="00F06C90">
        <w:rPr>
          <w:sz w:val="24"/>
          <w:szCs w:val="24"/>
          <w:lang w:val="en-US"/>
        </w:rPr>
        <w:t>MIRA</w:t>
      </w:r>
      <w:r w:rsidR="00FA6FCF">
        <w:rPr>
          <w:sz w:val="24"/>
          <w:szCs w:val="24"/>
        </w:rPr>
        <w:t>-661)</w:t>
      </w:r>
    </w:p>
    <w:p w:rsidR="00FA6FCF" w:rsidRPr="00F06C90" w:rsidRDefault="00FA6FCF" w:rsidP="00F06C90">
      <w:pPr>
        <w:spacing w:line="360" w:lineRule="auto"/>
        <w:jc w:val="center"/>
        <w:rPr>
          <w:sz w:val="24"/>
          <w:szCs w:val="24"/>
        </w:rPr>
      </w:pPr>
    </w:p>
    <w:p w:rsidR="00E247E0" w:rsidRPr="00EC135A" w:rsidRDefault="00E247E0" w:rsidP="0083092F">
      <w:pPr>
        <w:spacing w:line="360" w:lineRule="auto"/>
        <w:ind w:firstLine="680"/>
        <w:jc w:val="both"/>
        <w:rPr>
          <w:sz w:val="24"/>
          <w:szCs w:val="24"/>
          <w:lang w:bidi="en-US"/>
        </w:rPr>
      </w:pPr>
      <w:r w:rsidRPr="00615551">
        <w:rPr>
          <w:spacing w:val="-2"/>
          <w:sz w:val="24"/>
          <w:szCs w:val="24"/>
          <w:lang w:bidi="en-US"/>
        </w:rPr>
        <w:t>Хотя пространственные размеры выявленных элементов структуры заметно превосходили размеры ячеек сети опробования, а кроновое покрытие даже хвойных деревьев к моменту начала исследований уже было многократно заменено, оценка независимости выявленной картины от местоположения отдельных деревьев нуждалась в дополнительном уточнении. Для этого на площадке (с учетом возраста существующего подроста) было осуществлено глазомерное картирование проекционно открытых участков местности (полян). Результаты, сопоставления среднего уровня загрязненности открытых и лесопокрытых участков по</w:t>
      </w:r>
      <w:r w:rsidR="00356E30" w:rsidRPr="00615551">
        <w:rPr>
          <w:spacing w:val="-2"/>
          <w:sz w:val="24"/>
          <w:szCs w:val="24"/>
          <w:lang w:bidi="en-US"/>
        </w:rPr>
        <w:t>дтвердили гипотезу об отсутствии</w:t>
      </w:r>
      <w:r w:rsidRPr="00615551">
        <w:rPr>
          <w:spacing w:val="-2"/>
          <w:sz w:val="24"/>
          <w:szCs w:val="24"/>
          <w:lang w:bidi="en-US"/>
        </w:rPr>
        <w:t xml:space="preserve"> значимого воздействия деревьев на структуру наблюдаемого радиационного фона. Аналогичный вывод был получен и в результате отслеживания изменений содержания </w:t>
      </w:r>
      <w:r w:rsidRPr="00615551">
        <w:rPr>
          <w:spacing w:val="-2"/>
          <w:sz w:val="24"/>
          <w:szCs w:val="24"/>
          <w:vertAlign w:val="superscript"/>
          <w:lang w:bidi="en-US"/>
        </w:rPr>
        <w:t>137</w:t>
      </w:r>
      <w:r w:rsidRPr="00615551">
        <w:rPr>
          <w:spacing w:val="-2"/>
          <w:sz w:val="24"/>
          <w:szCs w:val="24"/>
          <w:lang w:val="en-US" w:bidi="en-US"/>
        </w:rPr>
        <w:t>Cs</w:t>
      </w:r>
      <w:r w:rsidRPr="00615551">
        <w:rPr>
          <w:spacing w:val="-2"/>
          <w:sz w:val="24"/>
          <w:szCs w:val="24"/>
          <w:lang w:bidi="en-US"/>
        </w:rPr>
        <w:t xml:space="preserve"> в подкроновом пространстве отдельных хвойных деревьев, которые не показали значимого воздействия деревьев на уровень наблюдаемого радиационного фона. Исключением явились спектрометрические измерения, проводимые в непосредственной близости от ствола. В этом случае присутствие в контролируемом объеме значительных количеств чистого древесного материала закономерно снижало и содержание </w:t>
      </w:r>
      <w:r w:rsidRPr="00615551">
        <w:rPr>
          <w:spacing w:val="-2"/>
          <w:sz w:val="24"/>
          <w:szCs w:val="24"/>
          <w:vertAlign w:val="superscript"/>
          <w:lang w:bidi="en-US"/>
        </w:rPr>
        <w:t>137</w:t>
      </w:r>
      <w:r w:rsidRPr="00615551">
        <w:rPr>
          <w:spacing w:val="-2"/>
          <w:sz w:val="24"/>
          <w:szCs w:val="24"/>
          <w:lang w:val="en-US" w:bidi="en-US"/>
        </w:rPr>
        <w:t>Cs</w:t>
      </w:r>
      <w:r w:rsidRPr="00615551">
        <w:rPr>
          <w:spacing w:val="-2"/>
          <w:sz w:val="24"/>
          <w:szCs w:val="24"/>
          <w:lang w:bidi="en-US"/>
        </w:rPr>
        <w:t>,</w:t>
      </w:r>
      <w:r w:rsidR="00356E30" w:rsidRPr="00615551">
        <w:rPr>
          <w:spacing w:val="-2"/>
          <w:sz w:val="24"/>
          <w:szCs w:val="24"/>
          <w:lang w:bidi="en-US"/>
        </w:rPr>
        <w:t xml:space="preserve"> фиксируемого в точке контроля (рисунок</w:t>
      </w:r>
      <w:r w:rsidR="00861F12">
        <w:rPr>
          <w:sz w:val="24"/>
          <w:szCs w:val="24"/>
          <w:lang w:bidi="en-US"/>
        </w:rPr>
        <w:t xml:space="preserve"> 4.</w:t>
      </w:r>
      <w:r w:rsidR="00356E30">
        <w:rPr>
          <w:sz w:val="24"/>
          <w:szCs w:val="24"/>
          <w:lang w:bidi="en-US"/>
        </w:rPr>
        <w:t>70)</w:t>
      </w:r>
      <w:r w:rsidR="00861F12" w:rsidRPr="00861F12">
        <w:rPr>
          <w:sz w:val="24"/>
          <w:szCs w:val="24"/>
          <w:lang w:bidi="en-US"/>
        </w:rPr>
        <w:t xml:space="preserve">. </w:t>
      </w:r>
    </w:p>
    <w:p w:rsidR="00E247E0" w:rsidRPr="00EC135A" w:rsidRDefault="00C81C3C" w:rsidP="00861F12">
      <w:pPr>
        <w:spacing w:line="360" w:lineRule="auto"/>
        <w:ind w:firstLine="284"/>
        <w:jc w:val="center"/>
        <w:rPr>
          <w:sz w:val="24"/>
          <w:szCs w:val="24"/>
          <w:lang w:bidi="en-US"/>
        </w:rPr>
      </w:pPr>
      <w:r>
        <w:rPr>
          <w:noProof/>
          <w:sz w:val="24"/>
          <w:szCs w:val="24"/>
        </w:rPr>
        <w:drawing>
          <wp:inline distT="0" distB="0" distL="0" distR="0" wp14:anchorId="064EEBC9" wp14:editId="1CB8231D">
            <wp:extent cx="3442845" cy="1775460"/>
            <wp:effectExtent l="0" t="0" r="0" b="0"/>
            <wp:docPr id="612" name="Рисунок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5"/>
                    <pic:cNvPicPr>
                      <a:picLocks noChangeAspect="1" noChangeArrowheads="1"/>
                    </pic:cNvPicPr>
                  </pic:nvPicPr>
                  <pic:blipFill>
                    <a:blip r:embed="rId170" cstate="print"/>
                    <a:srcRect/>
                    <a:stretch>
                      <a:fillRect/>
                    </a:stretch>
                  </pic:blipFill>
                  <pic:spPr bwMode="auto">
                    <a:xfrm>
                      <a:off x="0" y="0"/>
                      <a:ext cx="3450094" cy="1779198"/>
                    </a:xfrm>
                    <a:prstGeom prst="rect">
                      <a:avLst/>
                    </a:prstGeom>
                    <a:noFill/>
                    <a:ln w="9525">
                      <a:noFill/>
                      <a:miter lim="800000"/>
                      <a:headEnd/>
                      <a:tailEnd/>
                    </a:ln>
                  </pic:spPr>
                </pic:pic>
              </a:graphicData>
            </a:graphic>
          </wp:inline>
        </w:drawing>
      </w:r>
    </w:p>
    <w:p w:rsidR="00E247E0" w:rsidRDefault="00F06C90" w:rsidP="00861F12">
      <w:pPr>
        <w:spacing w:line="360" w:lineRule="auto"/>
        <w:jc w:val="center"/>
        <w:rPr>
          <w:sz w:val="24"/>
          <w:szCs w:val="24"/>
          <w:lang w:bidi="en-US"/>
        </w:rPr>
      </w:pPr>
      <w:r w:rsidRPr="00D82372">
        <w:rPr>
          <w:sz w:val="24"/>
          <w:szCs w:val="24"/>
        </w:rPr>
        <w:t>Рисунок 4.</w:t>
      </w:r>
      <w:r w:rsidR="00356E30">
        <w:rPr>
          <w:sz w:val="24"/>
          <w:szCs w:val="24"/>
        </w:rPr>
        <w:t>70</w:t>
      </w:r>
      <w:r w:rsidR="00840DF7">
        <w:rPr>
          <w:sz w:val="24"/>
          <w:szCs w:val="24"/>
        </w:rPr>
        <w:t>.</w:t>
      </w:r>
      <w:r w:rsidR="00B23DBF">
        <w:rPr>
          <w:sz w:val="24"/>
          <w:szCs w:val="24"/>
        </w:rPr>
        <w:t xml:space="preserve"> </w:t>
      </w:r>
      <w:r w:rsidR="00E247E0" w:rsidRPr="00861F12">
        <w:rPr>
          <w:sz w:val="24"/>
          <w:szCs w:val="24"/>
          <w:lang w:bidi="en-US"/>
        </w:rPr>
        <w:t xml:space="preserve">Изменение активности </w:t>
      </w:r>
      <w:r w:rsidR="00E247E0" w:rsidRPr="00861F12">
        <w:rPr>
          <w:sz w:val="24"/>
          <w:szCs w:val="24"/>
          <w:vertAlign w:val="superscript"/>
          <w:lang w:bidi="en-US"/>
        </w:rPr>
        <w:t>137</w:t>
      </w:r>
      <w:r w:rsidR="00E247E0" w:rsidRPr="00861F12">
        <w:rPr>
          <w:sz w:val="24"/>
          <w:szCs w:val="24"/>
          <w:lang w:val="en-US" w:bidi="en-US"/>
        </w:rPr>
        <w:t>Cs</w:t>
      </w:r>
      <w:r w:rsidR="00E247E0" w:rsidRPr="00861F12">
        <w:rPr>
          <w:sz w:val="24"/>
          <w:szCs w:val="24"/>
          <w:lang w:bidi="en-US"/>
        </w:rPr>
        <w:t xml:space="preserve"> в радиусе 5м от единичного дерева (ель) в зоне аномалии. Минимальная поверхностная активность – </w:t>
      </w:r>
      <w:r w:rsidR="00A36C68">
        <w:rPr>
          <w:sz w:val="24"/>
          <w:szCs w:val="24"/>
          <w:lang w:bidi="en-US"/>
        </w:rPr>
        <w:t>непосредственно у ствола дерева</w:t>
      </w:r>
    </w:p>
    <w:p w:rsidR="00840DF7" w:rsidRDefault="00840DF7" w:rsidP="0022342E">
      <w:pPr>
        <w:spacing w:line="360" w:lineRule="auto"/>
        <w:ind w:firstLine="624"/>
        <w:jc w:val="both"/>
        <w:rPr>
          <w:sz w:val="24"/>
          <w:szCs w:val="24"/>
        </w:rPr>
      </w:pPr>
    </w:p>
    <w:p w:rsidR="00E247E0" w:rsidRPr="00EC135A" w:rsidRDefault="00E247E0" w:rsidP="0022342E">
      <w:pPr>
        <w:spacing w:line="360" w:lineRule="auto"/>
        <w:ind w:firstLine="624"/>
        <w:jc w:val="both"/>
        <w:rPr>
          <w:sz w:val="24"/>
          <w:szCs w:val="24"/>
        </w:rPr>
      </w:pPr>
      <w:r w:rsidRPr="00EC135A">
        <w:rPr>
          <w:sz w:val="24"/>
          <w:szCs w:val="24"/>
        </w:rPr>
        <w:t xml:space="preserve">Пространственная структура поля загрязнения наземной растительности изучалась на примере зеленых мхов класса </w:t>
      </w:r>
      <w:r w:rsidRPr="00EC135A">
        <w:rPr>
          <w:i/>
          <w:sz w:val="24"/>
          <w:szCs w:val="24"/>
        </w:rPr>
        <w:t>Dicranum</w:t>
      </w:r>
      <w:r w:rsidR="00356E30" w:rsidRPr="00356E30">
        <w:rPr>
          <w:i/>
          <w:sz w:val="24"/>
          <w:szCs w:val="24"/>
        </w:rPr>
        <w:t xml:space="preserve"> </w:t>
      </w:r>
      <w:r w:rsidR="00356E30" w:rsidRPr="0045517E">
        <w:rPr>
          <w:i/>
          <w:sz w:val="24"/>
          <w:szCs w:val="24"/>
          <w:lang w:val="en-US"/>
        </w:rPr>
        <w:t>sp</w:t>
      </w:r>
      <w:r w:rsidR="00356E30" w:rsidRPr="0045517E">
        <w:rPr>
          <w:i/>
          <w:sz w:val="24"/>
          <w:szCs w:val="24"/>
        </w:rPr>
        <w:t>.</w:t>
      </w:r>
      <w:r w:rsidRPr="0045517E">
        <w:rPr>
          <w:i/>
          <w:sz w:val="24"/>
          <w:szCs w:val="24"/>
        </w:rPr>
        <w:t xml:space="preserve"> и Pleurozium</w:t>
      </w:r>
      <w:r w:rsidRPr="0045517E">
        <w:rPr>
          <w:sz w:val="24"/>
          <w:szCs w:val="24"/>
        </w:rPr>
        <w:t xml:space="preserve"> </w:t>
      </w:r>
      <w:r w:rsidR="00356E30" w:rsidRPr="0045517E">
        <w:rPr>
          <w:i/>
          <w:sz w:val="24"/>
          <w:szCs w:val="24"/>
          <w:lang w:val="en-US"/>
        </w:rPr>
        <w:t>schreberi</w:t>
      </w:r>
      <w:r w:rsidR="00356E30" w:rsidRPr="0045517E">
        <w:rPr>
          <w:sz w:val="24"/>
          <w:szCs w:val="24"/>
        </w:rPr>
        <w:t xml:space="preserve"> </w:t>
      </w:r>
      <w:r w:rsidR="00DC4D85" w:rsidRPr="0045517E">
        <w:rPr>
          <w:sz w:val="24"/>
          <w:szCs w:val="24"/>
        </w:rPr>
        <w:t xml:space="preserve"> </w:t>
      </w:r>
      <w:r w:rsidRPr="00EC135A">
        <w:rPr>
          <w:sz w:val="24"/>
          <w:szCs w:val="24"/>
        </w:rPr>
        <w:t>имеющих в пределах площадки повсеместное распространение. При этом пробы мхов отбирались со стандартной площади 15</w:t>
      </w:r>
      <w:r w:rsidR="00356E30">
        <w:rPr>
          <w:sz w:val="24"/>
          <w:szCs w:val="24"/>
        </w:rPr>
        <w:t xml:space="preserve"> </w:t>
      </w:r>
      <w:r w:rsidRPr="00EC135A">
        <w:rPr>
          <w:sz w:val="24"/>
          <w:szCs w:val="24"/>
        </w:rPr>
        <w:t>х15 см по регулярной сетке 10</w:t>
      </w:r>
      <w:r w:rsidR="00356E30">
        <w:rPr>
          <w:sz w:val="24"/>
          <w:szCs w:val="24"/>
        </w:rPr>
        <w:t xml:space="preserve">м </w:t>
      </w:r>
      <w:r w:rsidRPr="00EC135A">
        <w:rPr>
          <w:sz w:val="24"/>
          <w:szCs w:val="24"/>
        </w:rPr>
        <w:t>х10 м, на участке детализации 5х5 м, а также на профиле Д</w:t>
      </w:r>
      <w:r w:rsidR="00356E30">
        <w:rPr>
          <w:sz w:val="24"/>
          <w:szCs w:val="24"/>
        </w:rPr>
        <w:t>-2</w:t>
      </w:r>
      <w:r w:rsidRPr="00EC135A">
        <w:rPr>
          <w:sz w:val="24"/>
          <w:szCs w:val="24"/>
        </w:rPr>
        <w:t>1 с шагом</w:t>
      </w:r>
      <w:r w:rsidR="00356E30" w:rsidRPr="0045517E">
        <w:rPr>
          <w:sz w:val="24"/>
          <w:szCs w:val="24"/>
        </w:rPr>
        <w:t xml:space="preserve"> 1</w:t>
      </w:r>
      <w:r w:rsidR="00356E30">
        <w:rPr>
          <w:sz w:val="24"/>
          <w:szCs w:val="24"/>
        </w:rPr>
        <w:t xml:space="preserve"> </w:t>
      </w:r>
      <w:r w:rsidRPr="00EC135A">
        <w:rPr>
          <w:sz w:val="24"/>
          <w:szCs w:val="24"/>
        </w:rPr>
        <w:t>м.</w:t>
      </w:r>
    </w:p>
    <w:p w:rsidR="00E247E0" w:rsidRDefault="00E247E0" w:rsidP="0022342E">
      <w:pPr>
        <w:spacing w:line="360" w:lineRule="auto"/>
        <w:ind w:firstLine="624"/>
        <w:jc w:val="both"/>
        <w:rPr>
          <w:sz w:val="24"/>
          <w:szCs w:val="24"/>
        </w:rPr>
      </w:pPr>
      <w:r w:rsidRPr="00EC135A">
        <w:rPr>
          <w:sz w:val="24"/>
          <w:szCs w:val="24"/>
        </w:rPr>
        <w:t xml:space="preserve">В камеральных условиях после отделения опада и отпада образцы мха разделялся на зеленую (верхнюю) и бурую (нижнюю) части. Удельная активность </w:t>
      </w:r>
      <w:r w:rsidRPr="00EC135A">
        <w:rPr>
          <w:sz w:val="24"/>
          <w:szCs w:val="24"/>
          <w:vertAlign w:val="superscript"/>
        </w:rPr>
        <w:t>137</w:t>
      </w:r>
      <w:r w:rsidRPr="00EC135A">
        <w:rPr>
          <w:sz w:val="24"/>
          <w:szCs w:val="24"/>
        </w:rPr>
        <w:t>Cs в воздушно-сухих образцах почв и растений определялась на гамма-спектрометре фирмы Канберра (США). Ошибка определения колебалась от 1% до 18%, достигая м</w:t>
      </w:r>
      <w:r w:rsidR="00356E30">
        <w:rPr>
          <w:sz w:val="24"/>
          <w:szCs w:val="24"/>
        </w:rPr>
        <w:t>аксимума в низкоактивных пробах</w:t>
      </w:r>
      <w:r w:rsidR="00233394" w:rsidRPr="00233394">
        <w:rPr>
          <w:sz w:val="24"/>
          <w:szCs w:val="24"/>
        </w:rPr>
        <w:t xml:space="preserve"> </w:t>
      </w:r>
      <w:r w:rsidR="00233394">
        <w:rPr>
          <w:sz w:val="24"/>
          <w:szCs w:val="24"/>
        </w:rPr>
        <w:t>(</w:t>
      </w:r>
      <w:r w:rsidR="00356E30">
        <w:rPr>
          <w:sz w:val="24"/>
          <w:szCs w:val="24"/>
        </w:rPr>
        <w:t>рисунок 4.71</w:t>
      </w:r>
      <w:r w:rsidR="00233394">
        <w:rPr>
          <w:sz w:val="24"/>
          <w:szCs w:val="24"/>
        </w:rPr>
        <w:t xml:space="preserve"> А-Г)</w:t>
      </w:r>
      <w:r w:rsidR="0022342E">
        <w:rPr>
          <w:sz w:val="24"/>
          <w:szCs w:val="24"/>
        </w:rPr>
        <w:t>.</w:t>
      </w:r>
    </w:p>
    <w:p w:rsidR="0022342E" w:rsidRPr="00EC135A" w:rsidRDefault="0022342E" w:rsidP="0022342E">
      <w:pPr>
        <w:spacing w:line="360" w:lineRule="auto"/>
        <w:ind w:firstLine="624"/>
        <w:jc w:val="both"/>
        <w:rPr>
          <w:sz w:val="24"/>
          <w:szCs w:val="24"/>
        </w:rPr>
      </w:pPr>
      <w:r>
        <w:rPr>
          <w:sz w:val="24"/>
          <w:szCs w:val="24"/>
        </w:rPr>
        <w:t>В</w:t>
      </w:r>
      <w:r w:rsidRPr="00EC135A">
        <w:rPr>
          <w:sz w:val="24"/>
          <w:szCs w:val="24"/>
        </w:rPr>
        <w:t xml:space="preserve"> ходе работ было выявлено и наличие закономерно организованной структуры загрязнения мохового покрова, которая не только, имела свои особенности по отношению к загрязнению почвы, но и различалась для верхней (зеленой) и нижней (бурой) части мха (рис</w:t>
      </w:r>
      <w:r>
        <w:rPr>
          <w:sz w:val="24"/>
          <w:szCs w:val="24"/>
        </w:rPr>
        <w:t>унок</w:t>
      </w:r>
      <w:r w:rsidRPr="00EC135A">
        <w:rPr>
          <w:sz w:val="24"/>
          <w:szCs w:val="24"/>
        </w:rPr>
        <w:t xml:space="preserve"> </w:t>
      </w:r>
      <w:r>
        <w:rPr>
          <w:sz w:val="24"/>
          <w:szCs w:val="24"/>
        </w:rPr>
        <w:t>4.71</w:t>
      </w:r>
      <w:r w:rsidRPr="00EC135A">
        <w:rPr>
          <w:sz w:val="24"/>
          <w:szCs w:val="24"/>
        </w:rPr>
        <w:t xml:space="preserve"> В и Г). Так между содержанием </w:t>
      </w:r>
      <w:r w:rsidRPr="00EC135A">
        <w:rPr>
          <w:sz w:val="24"/>
          <w:szCs w:val="24"/>
          <w:vertAlign w:val="superscript"/>
        </w:rPr>
        <w:t>137</w:t>
      </w:r>
      <w:r w:rsidRPr="00EC135A">
        <w:rPr>
          <w:sz w:val="24"/>
          <w:szCs w:val="24"/>
        </w:rPr>
        <w:t xml:space="preserve">Cs в верхней и нижней частях растений установлена положительная линейная корреляция (r=0,625, n=53), однако, прямой связи структуры загрязнения мха со структурой загрязнения почвы обнаружено не было, что свидетельствует о различии в механизме фиксации и перераспределения </w:t>
      </w:r>
      <w:r w:rsidRPr="00EC135A">
        <w:rPr>
          <w:sz w:val="24"/>
          <w:szCs w:val="24"/>
          <w:vertAlign w:val="superscript"/>
        </w:rPr>
        <w:t>137</w:t>
      </w:r>
      <w:r w:rsidRPr="00EC135A">
        <w:rPr>
          <w:sz w:val="24"/>
          <w:szCs w:val="24"/>
        </w:rPr>
        <w:t>Cs в моховом и почвенном покровах.</w:t>
      </w:r>
    </w:p>
    <w:p w:rsidR="00D830A1" w:rsidRPr="00A36C68" w:rsidRDefault="00D830A1" w:rsidP="00840DF7">
      <w:pPr>
        <w:spacing w:line="360" w:lineRule="auto"/>
        <w:ind w:firstLine="680"/>
        <w:jc w:val="both"/>
        <w:rPr>
          <w:spacing w:val="-4"/>
        </w:rPr>
      </w:pPr>
      <w:r w:rsidRPr="00A36C68">
        <w:rPr>
          <w:spacing w:val="-4"/>
          <w:sz w:val="24"/>
          <w:szCs w:val="24"/>
        </w:rPr>
        <w:t>Это хорошо иллюстрируется и спецификой распределения радиоцезия в профиле длиной 4,0 м с перепадом высот 40 см, прослеженном по восточному склону балки. Как видно из рисунка 4.72 Б, загрязнение почв от вершины к понижению возрастает, в то время, как концентрация радиоцезия во мхах близка к максимуму именно в привершинной части. Следует, однако, отметить, что и здесь в направлении от вершины к понижению наблюдается синхронно волнообразный характер пространственного изменения уровня загрязнения, как почв, так и мохового покрова.</w:t>
      </w:r>
    </w:p>
    <w:p w:rsidR="00E247E0" w:rsidRPr="00EC135A" w:rsidRDefault="00C81C3C" w:rsidP="0083092F">
      <w:pPr>
        <w:spacing w:line="360" w:lineRule="auto"/>
        <w:ind w:firstLine="284"/>
        <w:jc w:val="both"/>
        <w:rPr>
          <w:sz w:val="24"/>
          <w:szCs w:val="24"/>
        </w:rPr>
      </w:pPr>
      <w:r>
        <w:rPr>
          <w:noProof/>
          <w:sz w:val="24"/>
          <w:szCs w:val="24"/>
        </w:rPr>
        <w:drawing>
          <wp:inline distT="0" distB="0" distL="0" distR="0" wp14:anchorId="5F27BFA3" wp14:editId="12EFC196">
            <wp:extent cx="5763895" cy="4104005"/>
            <wp:effectExtent l="19050" t="0" r="8255" b="0"/>
            <wp:docPr id="613" name="Рисунок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4"/>
                    <pic:cNvPicPr>
                      <a:picLocks noChangeAspect="1" noChangeArrowheads="1"/>
                    </pic:cNvPicPr>
                  </pic:nvPicPr>
                  <pic:blipFill>
                    <a:blip r:embed="rId171" cstate="print"/>
                    <a:srcRect/>
                    <a:stretch>
                      <a:fillRect/>
                    </a:stretch>
                  </pic:blipFill>
                  <pic:spPr bwMode="auto">
                    <a:xfrm>
                      <a:off x="0" y="0"/>
                      <a:ext cx="5763895" cy="4104005"/>
                    </a:xfrm>
                    <a:prstGeom prst="rect">
                      <a:avLst/>
                    </a:prstGeom>
                    <a:noFill/>
                    <a:ln w="9525">
                      <a:noFill/>
                      <a:miter lim="800000"/>
                      <a:headEnd/>
                      <a:tailEnd/>
                    </a:ln>
                  </pic:spPr>
                </pic:pic>
              </a:graphicData>
            </a:graphic>
          </wp:inline>
        </w:drawing>
      </w:r>
    </w:p>
    <w:p w:rsidR="00E247E0" w:rsidRDefault="00356E30" w:rsidP="00861F12">
      <w:pPr>
        <w:spacing w:line="360" w:lineRule="auto"/>
        <w:ind w:firstLine="284"/>
        <w:jc w:val="center"/>
        <w:rPr>
          <w:sz w:val="24"/>
          <w:szCs w:val="24"/>
        </w:rPr>
      </w:pPr>
      <w:r>
        <w:rPr>
          <w:sz w:val="24"/>
          <w:szCs w:val="24"/>
        </w:rPr>
        <w:t>Рисунок 4.71</w:t>
      </w:r>
      <w:r w:rsidR="00840DF7">
        <w:rPr>
          <w:sz w:val="24"/>
          <w:szCs w:val="24"/>
        </w:rPr>
        <w:t>.</w:t>
      </w:r>
      <w:r w:rsidR="0022342E">
        <w:rPr>
          <w:sz w:val="24"/>
          <w:szCs w:val="24"/>
        </w:rPr>
        <w:t xml:space="preserve"> </w:t>
      </w:r>
      <w:r w:rsidR="00E247E0" w:rsidRPr="00861F12">
        <w:rPr>
          <w:sz w:val="24"/>
          <w:szCs w:val="24"/>
        </w:rPr>
        <w:t xml:space="preserve">Структура поля загрязнения </w:t>
      </w:r>
      <w:r w:rsidR="00E247E0" w:rsidRPr="00861F12">
        <w:rPr>
          <w:sz w:val="24"/>
          <w:szCs w:val="24"/>
          <w:vertAlign w:val="superscript"/>
        </w:rPr>
        <w:t>137</w:t>
      </w:r>
      <w:r w:rsidR="00E247E0" w:rsidRPr="00861F12">
        <w:rPr>
          <w:sz w:val="24"/>
          <w:szCs w:val="24"/>
        </w:rPr>
        <w:t>Cs. А – полевая наземная съемка 2005-2006 гг. с шагом 5 м (n=329), пересчет в мкКи/м</w:t>
      </w:r>
      <w:r w:rsidR="00E247E0" w:rsidRPr="00861F12">
        <w:rPr>
          <w:sz w:val="24"/>
          <w:szCs w:val="24"/>
          <w:vertAlign w:val="superscript"/>
        </w:rPr>
        <w:t>2</w:t>
      </w:r>
      <w:r w:rsidR="00E247E0" w:rsidRPr="00861F12">
        <w:rPr>
          <w:sz w:val="24"/>
          <w:szCs w:val="24"/>
        </w:rPr>
        <w:t xml:space="preserve"> по усредненному коэффициенту на основе измерений почвенных кернов (В.Л. Самсонов), Б – по данным съем</w:t>
      </w:r>
      <w:r w:rsidR="00A36C68">
        <w:rPr>
          <w:sz w:val="24"/>
          <w:szCs w:val="24"/>
        </w:rPr>
        <w:t>ки 1993г., предоставленным В.Г.</w:t>
      </w:r>
      <w:r w:rsidR="00E247E0" w:rsidRPr="00861F12">
        <w:rPr>
          <w:sz w:val="24"/>
          <w:szCs w:val="24"/>
        </w:rPr>
        <w:t>Линником, мкКи/м</w:t>
      </w:r>
      <w:r w:rsidR="00E247E0" w:rsidRPr="00861F12">
        <w:rPr>
          <w:sz w:val="24"/>
          <w:szCs w:val="24"/>
          <w:vertAlign w:val="superscript"/>
        </w:rPr>
        <w:t>2</w:t>
      </w:r>
      <w:r w:rsidR="00E247E0" w:rsidRPr="00861F12">
        <w:rPr>
          <w:sz w:val="24"/>
          <w:szCs w:val="24"/>
        </w:rPr>
        <w:t xml:space="preserve">, шаг измерений 20 м (n=41); В – загрязнение </w:t>
      </w:r>
      <w:r w:rsidR="00E247E0" w:rsidRPr="00861F12">
        <w:rPr>
          <w:sz w:val="24"/>
          <w:szCs w:val="24"/>
          <w:vertAlign w:val="superscript"/>
        </w:rPr>
        <w:t>137</w:t>
      </w:r>
      <w:r w:rsidR="00E247E0" w:rsidRPr="00861F12">
        <w:rPr>
          <w:sz w:val="24"/>
          <w:szCs w:val="24"/>
        </w:rPr>
        <w:t xml:space="preserve">Cs нижней (бурой части) мха в 2005, 2006 гг. (Бк/г, n=53); Г </w:t>
      </w:r>
      <w:r w:rsidR="0084496F">
        <w:rPr>
          <w:sz w:val="24"/>
          <w:szCs w:val="24"/>
        </w:rPr>
        <w:t>–</w:t>
      </w:r>
      <w:r w:rsidR="00E247E0" w:rsidRPr="00861F12">
        <w:rPr>
          <w:sz w:val="24"/>
          <w:szCs w:val="24"/>
        </w:rPr>
        <w:t xml:space="preserve"> загрязнение </w:t>
      </w:r>
      <w:r w:rsidR="00E247E0" w:rsidRPr="00861F12">
        <w:rPr>
          <w:sz w:val="24"/>
          <w:szCs w:val="24"/>
          <w:vertAlign w:val="superscript"/>
        </w:rPr>
        <w:t>137</w:t>
      </w:r>
      <w:r w:rsidR="00E247E0" w:rsidRPr="00861F12">
        <w:rPr>
          <w:sz w:val="24"/>
          <w:szCs w:val="24"/>
        </w:rPr>
        <w:t>Cs верхней (зелено</w:t>
      </w:r>
      <w:r>
        <w:rPr>
          <w:sz w:val="24"/>
          <w:szCs w:val="24"/>
        </w:rPr>
        <w:t>й части) мха (Бк/г, n=53)</w:t>
      </w:r>
    </w:p>
    <w:p w:rsidR="0022342E" w:rsidRDefault="0022342E" w:rsidP="00861F12">
      <w:pPr>
        <w:spacing w:line="360" w:lineRule="auto"/>
        <w:ind w:firstLine="284"/>
        <w:jc w:val="center"/>
        <w:rPr>
          <w:sz w:val="24"/>
          <w:szCs w:val="24"/>
        </w:rPr>
      </w:pPr>
    </w:p>
    <w:p w:rsidR="00E247E0" w:rsidRPr="00275E97" w:rsidRDefault="00C81C3C" w:rsidP="0083092F">
      <w:pPr>
        <w:spacing w:line="360" w:lineRule="auto"/>
        <w:ind w:firstLine="284"/>
        <w:jc w:val="both"/>
        <w:rPr>
          <w:sz w:val="24"/>
          <w:szCs w:val="24"/>
        </w:rPr>
      </w:pPr>
      <w:r w:rsidRPr="00275E97">
        <w:rPr>
          <w:noProof/>
          <w:sz w:val="24"/>
          <w:szCs w:val="24"/>
        </w:rPr>
        <w:drawing>
          <wp:inline distT="0" distB="0" distL="0" distR="0" wp14:anchorId="12E24427" wp14:editId="0D5D498A">
            <wp:extent cx="5957954" cy="1645920"/>
            <wp:effectExtent l="0" t="0" r="0" b="0"/>
            <wp:docPr id="614" name="Рисунок 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2"/>
                    <pic:cNvPicPr>
                      <a:picLocks noChangeAspect="1" noChangeArrowheads="1"/>
                    </pic:cNvPicPr>
                  </pic:nvPicPr>
                  <pic:blipFill>
                    <a:blip r:embed="rId172" cstate="print"/>
                    <a:srcRect/>
                    <a:stretch>
                      <a:fillRect/>
                    </a:stretch>
                  </pic:blipFill>
                  <pic:spPr bwMode="auto">
                    <a:xfrm>
                      <a:off x="0" y="0"/>
                      <a:ext cx="5957260" cy="1645728"/>
                    </a:xfrm>
                    <a:prstGeom prst="rect">
                      <a:avLst/>
                    </a:prstGeom>
                    <a:noFill/>
                  </pic:spPr>
                </pic:pic>
              </a:graphicData>
            </a:graphic>
          </wp:inline>
        </w:drawing>
      </w:r>
    </w:p>
    <w:p w:rsidR="00E247E0" w:rsidRDefault="00861F12" w:rsidP="00861F12">
      <w:pPr>
        <w:spacing w:line="360" w:lineRule="auto"/>
        <w:ind w:firstLine="284"/>
        <w:jc w:val="center"/>
        <w:rPr>
          <w:sz w:val="24"/>
          <w:szCs w:val="24"/>
        </w:rPr>
      </w:pPr>
      <w:r w:rsidRPr="00275E97">
        <w:rPr>
          <w:sz w:val="24"/>
          <w:szCs w:val="24"/>
        </w:rPr>
        <w:t>Рисунок 4.7</w:t>
      </w:r>
      <w:r w:rsidR="00356E30" w:rsidRPr="00275E97">
        <w:rPr>
          <w:sz w:val="24"/>
          <w:szCs w:val="24"/>
        </w:rPr>
        <w:t>2</w:t>
      </w:r>
      <w:r w:rsidR="00840DF7">
        <w:rPr>
          <w:sz w:val="24"/>
          <w:szCs w:val="24"/>
        </w:rPr>
        <w:t>.</w:t>
      </w:r>
      <w:r w:rsidR="00E247E0" w:rsidRPr="00275E97">
        <w:t xml:space="preserve"> </w:t>
      </w:r>
      <w:r w:rsidR="00E247E0" w:rsidRPr="00275E97">
        <w:rPr>
          <w:sz w:val="24"/>
          <w:szCs w:val="24"/>
        </w:rPr>
        <w:t xml:space="preserve">Вертикальное распределение </w:t>
      </w:r>
      <w:r w:rsidR="00E247E0" w:rsidRPr="00275E97">
        <w:rPr>
          <w:sz w:val="24"/>
          <w:szCs w:val="24"/>
          <w:vertAlign w:val="superscript"/>
        </w:rPr>
        <w:t>137</w:t>
      </w:r>
      <w:r w:rsidR="00E247E0" w:rsidRPr="00275E97">
        <w:rPr>
          <w:sz w:val="24"/>
          <w:szCs w:val="24"/>
        </w:rPr>
        <w:t xml:space="preserve">Cs в почвенном профиле и его динамика (А) и латеральное распределение активности </w:t>
      </w:r>
      <w:r w:rsidR="00E247E0" w:rsidRPr="00275E97">
        <w:rPr>
          <w:sz w:val="24"/>
          <w:szCs w:val="24"/>
          <w:vertAlign w:val="superscript"/>
        </w:rPr>
        <w:t>137</w:t>
      </w:r>
      <w:r w:rsidR="00E247E0" w:rsidRPr="00275E97">
        <w:rPr>
          <w:sz w:val="24"/>
          <w:szCs w:val="24"/>
        </w:rPr>
        <w:t xml:space="preserve">Cs в сопряженных ЛГС (почва (полевые измерения) </w:t>
      </w:r>
      <w:r w:rsidR="0045673C" w:rsidRPr="00275E97">
        <w:rPr>
          <w:sz w:val="24"/>
          <w:szCs w:val="24"/>
        </w:rPr>
        <w:t>и мхи (лабораторные измерения))</w:t>
      </w:r>
    </w:p>
    <w:p w:rsidR="00FD30F7" w:rsidRDefault="00FD30F7" w:rsidP="00861F12">
      <w:pPr>
        <w:spacing w:line="360" w:lineRule="auto"/>
        <w:ind w:firstLine="284"/>
        <w:jc w:val="center"/>
        <w:rPr>
          <w:sz w:val="24"/>
          <w:szCs w:val="24"/>
        </w:rPr>
      </w:pPr>
    </w:p>
    <w:p w:rsidR="000E0479" w:rsidRPr="004B077A" w:rsidRDefault="00246872" w:rsidP="004B077A">
      <w:pPr>
        <w:spacing w:line="360" w:lineRule="auto"/>
        <w:ind w:firstLine="567"/>
        <w:jc w:val="both"/>
        <w:rPr>
          <w:sz w:val="24"/>
          <w:szCs w:val="24"/>
        </w:rPr>
      </w:pPr>
      <w:r w:rsidRPr="004B077A">
        <w:rPr>
          <w:sz w:val="24"/>
          <w:szCs w:val="24"/>
        </w:rPr>
        <w:t xml:space="preserve">По результатам измерений </w:t>
      </w:r>
      <w:r w:rsidRPr="004B077A">
        <w:rPr>
          <w:sz w:val="24"/>
          <w:szCs w:val="24"/>
          <w:vertAlign w:val="superscript"/>
        </w:rPr>
        <w:t>137</w:t>
      </w:r>
      <w:r w:rsidR="004B077A" w:rsidRPr="004B077A">
        <w:rPr>
          <w:sz w:val="24"/>
          <w:szCs w:val="24"/>
        </w:rPr>
        <w:t>Cs в образцах мха</w:t>
      </w:r>
      <w:r w:rsidRPr="004B077A">
        <w:rPr>
          <w:sz w:val="24"/>
          <w:szCs w:val="24"/>
        </w:rPr>
        <w:t>, собранных непосредственно в точках отбора почвенных кернов в 2016 г. по профилю Д-21 (см. рисунок 4.74) аккумуляция радиоцезия (в зеленой части</w:t>
      </w:r>
      <w:r w:rsidR="00615551">
        <w:rPr>
          <w:sz w:val="24"/>
          <w:szCs w:val="24"/>
        </w:rPr>
        <w:t xml:space="preserve"> мха</w:t>
      </w:r>
      <w:r w:rsidRPr="004B077A">
        <w:rPr>
          <w:sz w:val="24"/>
          <w:szCs w:val="24"/>
        </w:rPr>
        <w:t xml:space="preserve">) в наибольшей степени коррелировала с содержанием </w:t>
      </w:r>
      <w:r w:rsidRPr="004B077A">
        <w:rPr>
          <w:sz w:val="24"/>
          <w:szCs w:val="24"/>
          <w:vertAlign w:val="superscript"/>
        </w:rPr>
        <w:t>137</w:t>
      </w:r>
      <w:r w:rsidRPr="004B077A">
        <w:rPr>
          <w:sz w:val="24"/>
          <w:szCs w:val="24"/>
        </w:rPr>
        <w:t>Cs в слое 4-6 см (</w:t>
      </w:r>
      <w:r w:rsidRPr="004B077A">
        <w:rPr>
          <w:sz w:val="24"/>
          <w:szCs w:val="24"/>
          <w:lang w:val="en-US"/>
        </w:rPr>
        <w:t>r</w:t>
      </w:r>
      <w:r w:rsidRPr="004B077A">
        <w:rPr>
          <w:sz w:val="24"/>
          <w:szCs w:val="24"/>
        </w:rPr>
        <w:t xml:space="preserve">=0.627, </w:t>
      </w:r>
      <w:r w:rsidRPr="004B077A">
        <w:rPr>
          <w:sz w:val="24"/>
          <w:szCs w:val="24"/>
          <w:lang w:val="en-US"/>
        </w:rPr>
        <w:t>n</w:t>
      </w:r>
      <w:r w:rsidRPr="004B077A">
        <w:rPr>
          <w:sz w:val="24"/>
          <w:szCs w:val="24"/>
        </w:rPr>
        <w:t>=15).</w:t>
      </w:r>
    </w:p>
    <w:p w:rsidR="00E247E0" w:rsidRPr="00275E97" w:rsidRDefault="0045673C" w:rsidP="0083092F">
      <w:pPr>
        <w:spacing w:line="360" w:lineRule="auto"/>
        <w:ind w:firstLine="680"/>
        <w:jc w:val="both"/>
        <w:rPr>
          <w:sz w:val="24"/>
          <w:szCs w:val="24"/>
        </w:rPr>
      </w:pPr>
      <w:r w:rsidRPr="00275E97">
        <w:rPr>
          <w:sz w:val="24"/>
          <w:szCs w:val="24"/>
        </w:rPr>
        <w:t xml:space="preserve">Повторное опробование реперных разрезов 90-х годов (рисунок 4.72 А) и  измерения образцов почвенных кернов выявили </w:t>
      </w:r>
      <w:r w:rsidR="00E247E0" w:rsidRPr="00275E97">
        <w:rPr>
          <w:sz w:val="24"/>
          <w:szCs w:val="24"/>
        </w:rPr>
        <w:t>различия в характере вертикального распределения РН</w:t>
      </w:r>
      <w:r w:rsidRPr="00275E97">
        <w:rPr>
          <w:sz w:val="24"/>
          <w:szCs w:val="24"/>
        </w:rPr>
        <w:t xml:space="preserve"> и динамику вертикальной миграции (рисунки 4.72</w:t>
      </w:r>
      <w:r w:rsidR="0022342E" w:rsidRPr="00275E97">
        <w:rPr>
          <w:sz w:val="24"/>
          <w:szCs w:val="24"/>
        </w:rPr>
        <w:t xml:space="preserve"> </w:t>
      </w:r>
      <w:r w:rsidRPr="00275E97">
        <w:rPr>
          <w:sz w:val="24"/>
          <w:szCs w:val="24"/>
        </w:rPr>
        <w:t>А и 4.73)</w:t>
      </w:r>
      <w:r w:rsidR="00E247E0" w:rsidRPr="00275E97">
        <w:rPr>
          <w:sz w:val="24"/>
          <w:szCs w:val="24"/>
        </w:rPr>
        <w:t>. Так</w:t>
      </w:r>
      <w:r w:rsidRPr="00275E97">
        <w:rPr>
          <w:sz w:val="24"/>
          <w:szCs w:val="24"/>
        </w:rPr>
        <w:t>, рисунок</w:t>
      </w:r>
      <w:r w:rsidR="00233394" w:rsidRPr="00275E97">
        <w:rPr>
          <w:sz w:val="24"/>
          <w:szCs w:val="24"/>
        </w:rPr>
        <w:t xml:space="preserve"> 4.7</w:t>
      </w:r>
      <w:r w:rsidRPr="00275E97">
        <w:rPr>
          <w:sz w:val="24"/>
          <w:szCs w:val="24"/>
        </w:rPr>
        <w:t>3</w:t>
      </w:r>
      <w:r w:rsidR="00E247E0" w:rsidRPr="00275E97">
        <w:rPr>
          <w:sz w:val="24"/>
          <w:szCs w:val="24"/>
        </w:rPr>
        <w:t xml:space="preserve"> иллюстрирует неоднородность заглубления слоя максимального загрязнения и перемещение основного запаса радионуклида в ЛГС. Характерно, что в данном случае было отмечено проникновение незначительного количества радиоцезия до глубины 40 см (Коробова и др., 2006). </w:t>
      </w:r>
    </w:p>
    <w:p w:rsidR="00E247E0" w:rsidRPr="00275E97" w:rsidRDefault="00C81C3C" w:rsidP="00861F12">
      <w:pPr>
        <w:spacing w:line="360" w:lineRule="auto"/>
        <w:jc w:val="center"/>
        <w:rPr>
          <w:sz w:val="24"/>
          <w:szCs w:val="24"/>
        </w:rPr>
      </w:pPr>
      <w:r w:rsidRPr="00275E97">
        <w:rPr>
          <w:noProof/>
          <w:sz w:val="24"/>
          <w:szCs w:val="24"/>
        </w:rPr>
        <w:drawing>
          <wp:inline distT="0" distB="0" distL="0" distR="0" wp14:anchorId="4EDADD8B" wp14:editId="3D71EFFE">
            <wp:extent cx="4506595" cy="1556385"/>
            <wp:effectExtent l="19050" t="0" r="8255" b="0"/>
            <wp:docPr id="615" name="Рисунок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3"/>
                    <pic:cNvPicPr>
                      <a:picLocks noChangeAspect="1" noChangeArrowheads="1"/>
                    </pic:cNvPicPr>
                  </pic:nvPicPr>
                  <pic:blipFill>
                    <a:blip r:embed="rId173" cstate="print"/>
                    <a:srcRect/>
                    <a:stretch>
                      <a:fillRect/>
                    </a:stretch>
                  </pic:blipFill>
                  <pic:spPr bwMode="auto">
                    <a:xfrm>
                      <a:off x="0" y="0"/>
                      <a:ext cx="4506595" cy="1556385"/>
                    </a:xfrm>
                    <a:prstGeom prst="rect">
                      <a:avLst/>
                    </a:prstGeom>
                    <a:noFill/>
                    <a:ln w="9525">
                      <a:noFill/>
                      <a:miter lim="800000"/>
                      <a:headEnd/>
                      <a:tailEnd/>
                    </a:ln>
                  </pic:spPr>
                </pic:pic>
              </a:graphicData>
            </a:graphic>
          </wp:inline>
        </w:drawing>
      </w:r>
    </w:p>
    <w:p w:rsidR="00E247E0" w:rsidRPr="00275E97" w:rsidRDefault="00861F12" w:rsidP="00861F12">
      <w:pPr>
        <w:spacing w:line="360" w:lineRule="auto"/>
        <w:ind w:firstLine="284"/>
        <w:jc w:val="center"/>
        <w:rPr>
          <w:sz w:val="24"/>
          <w:szCs w:val="24"/>
        </w:rPr>
      </w:pPr>
      <w:r w:rsidRPr="00275E97">
        <w:rPr>
          <w:sz w:val="24"/>
          <w:szCs w:val="24"/>
        </w:rPr>
        <w:t>Рисунок 4.7</w:t>
      </w:r>
      <w:r w:rsidR="0045673C" w:rsidRPr="00275E97">
        <w:rPr>
          <w:sz w:val="24"/>
          <w:szCs w:val="24"/>
        </w:rPr>
        <w:t>3</w:t>
      </w:r>
      <w:r w:rsidR="00840DF7">
        <w:rPr>
          <w:sz w:val="24"/>
          <w:szCs w:val="24"/>
        </w:rPr>
        <w:t>.</w:t>
      </w:r>
      <w:r w:rsidRPr="00275E97">
        <w:rPr>
          <w:sz w:val="24"/>
          <w:szCs w:val="24"/>
        </w:rPr>
        <w:t xml:space="preserve"> </w:t>
      </w:r>
      <w:r w:rsidR="00E247E0" w:rsidRPr="00275E97">
        <w:rPr>
          <w:sz w:val="24"/>
          <w:szCs w:val="24"/>
        </w:rPr>
        <w:t xml:space="preserve">Специфика вертикального распределения </w:t>
      </w:r>
      <w:r w:rsidR="00E247E0" w:rsidRPr="00275E97">
        <w:rPr>
          <w:sz w:val="24"/>
          <w:szCs w:val="24"/>
          <w:vertAlign w:val="superscript"/>
        </w:rPr>
        <w:t>137</w:t>
      </w:r>
      <w:r w:rsidR="00E247E0" w:rsidRPr="00275E97">
        <w:rPr>
          <w:sz w:val="24"/>
          <w:szCs w:val="24"/>
        </w:rPr>
        <w:t>Cs, наблюдаемого в верхней (1), нижней (2), и средней (3) части скло</w:t>
      </w:r>
      <w:r w:rsidR="00A6533A">
        <w:rPr>
          <w:sz w:val="24"/>
          <w:szCs w:val="24"/>
        </w:rPr>
        <w:t>на</w:t>
      </w:r>
    </w:p>
    <w:p w:rsidR="0084496F" w:rsidRDefault="0084496F" w:rsidP="0083092F">
      <w:pPr>
        <w:spacing w:line="360" w:lineRule="auto"/>
        <w:ind w:firstLine="680"/>
        <w:jc w:val="both"/>
        <w:rPr>
          <w:sz w:val="24"/>
          <w:szCs w:val="24"/>
        </w:rPr>
      </w:pPr>
    </w:p>
    <w:p w:rsidR="0084496F" w:rsidRPr="004B077A" w:rsidRDefault="0084496F" w:rsidP="004B077A">
      <w:pPr>
        <w:spacing w:line="360" w:lineRule="auto"/>
        <w:ind w:firstLine="567"/>
        <w:jc w:val="both"/>
        <w:rPr>
          <w:sz w:val="24"/>
          <w:szCs w:val="24"/>
        </w:rPr>
      </w:pPr>
      <w:r w:rsidRPr="004B077A">
        <w:rPr>
          <w:sz w:val="24"/>
          <w:szCs w:val="24"/>
        </w:rPr>
        <w:t xml:space="preserve">Аналогичный циклический характер латерального распределения </w:t>
      </w:r>
      <w:r w:rsidRPr="004B077A">
        <w:rPr>
          <w:sz w:val="24"/>
          <w:szCs w:val="24"/>
          <w:vertAlign w:val="superscript"/>
        </w:rPr>
        <w:t>137</w:t>
      </w:r>
      <w:r w:rsidRPr="004B077A">
        <w:rPr>
          <w:sz w:val="24"/>
          <w:szCs w:val="24"/>
        </w:rPr>
        <w:t xml:space="preserve">Cs в рельефе </w:t>
      </w:r>
      <w:r w:rsidR="0016789C" w:rsidRPr="004B077A">
        <w:rPr>
          <w:sz w:val="24"/>
          <w:szCs w:val="24"/>
        </w:rPr>
        <w:t>был обнаружен по профилю, секущему нижнюю часть широкого понижения (рисунок 4.74). Измерения послойных проб почвы из кернов подтвердили, что основной запас радииоцезия</w:t>
      </w:r>
      <w:r w:rsidR="004B077A" w:rsidRPr="004B077A">
        <w:rPr>
          <w:sz w:val="24"/>
          <w:szCs w:val="24"/>
        </w:rPr>
        <w:t xml:space="preserve"> находится в верхнем 10-см слое</w:t>
      </w:r>
      <w:r w:rsidR="0016789C" w:rsidRPr="004B077A">
        <w:rPr>
          <w:sz w:val="24"/>
          <w:szCs w:val="24"/>
        </w:rPr>
        <w:t xml:space="preserve">, однако характер заглубления связан с положением керна в рельефе, причем </w:t>
      </w:r>
      <w:r w:rsidR="000E0479" w:rsidRPr="004B077A">
        <w:rPr>
          <w:sz w:val="24"/>
          <w:szCs w:val="24"/>
        </w:rPr>
        <w:t>при</w:t>
      </w:r>
      <w:r w:rsidR="0016789C" w:rsidRPr="004B077A">
        <w:rPr>
          <w:sz w:val="24"/>
          <w:szCs w:val="24"/>
        </w:rPr>
        <w:t>поверхностное распределение запаса</w:t>
      </w:r>
      <w:r w:rsidR="009A2E88" w:rsidRPr="004B077A">
        <w:rPr>
          <w:sz w:val="24"/>
          <w:szCs w:val="24"/>
        </w:rPr>
        <w:t xml:space="preserve">, очевидно, </w:t>
      </w:r>
      <w:r w:rsidR="0016789C" w:rsidRPr="004B077A">
        <w:rPr>
          <w:sz w:val="24"/>
          <w:szCs w:val="24"/>
        </w:rPr>
        <w:t xml:space="preserve">свидетельствует о дополнительном латеральном поступлении радионуклида, а его заглубление – о </w:t>
      </w:r>
      <w:r w:rsidR="000E0479" w:rsidRPr="004B077A">
        <w:rPr>
          <w:sz w:val="24"/>
          <w:szCs w:val="24"/>
        </w:rPr>
        <w:t>захоронении пе</w:t>
      </w:r>
      <w:r w:rsidR="004B077A">
        <w:rPr>
          <w:sz w:val="24"/>
          <w:szCs w:val="24"/>
        </w:rPr>
        <w:t>рвичного пика под слоем опада</w:t>
      </w:r>
      <w:r w:rsidR="009A2E88" w:rsidRPr="004B077A">
        <w:rPr>
          <w:sz w:val="24"/>
          <w:szCs w:val="24"/>
        </w:rPr>
        <w:t>.</w:t>
      </w:r>
    </w:p>
    <w:p w:rsidR="00D830A1" w:rsidRPr="00D830A1" w:rsidRDefault="00D830A1" w:rsidP="004B077A">
      <w:pPr>
        <w:spacing w:line="360" w:lineRule="auto"/>
        <w:ind w:firstLine="567"/>
        <w:jc w:val="both"/>
        <w:rPr>
          <w:color w:val="000000" w:themeColor="text1"/>
          <w:sz w:val="24"/>
          <w:szCs w:val="24"/>
        </w:rPr>
      </w:pPr>
      <w:r w:rsidRPr="00D830A1">
        <w:rPr>
          <w:color w:val="000000" w:themeColor="text1"/>
          <w:sz w:val="24"/>
          <w:szCs w:val="24"/>
        </w:rPr>
        <w:t xml:space="preserve">Таким образом, исследования, проведенные одновременно в нескольких ЛГС разной конфигурации и экспозиции, не только подтвердили факт наличия существенной неоднородности распределения </w:t>
      </w:r>
      <w:r w:rsidRPr="00D830A1">
        <w:rPr>
          <w:color w:val="000000" w:themeColor="text1"/>
          <w:sz w:val="24"/>
          <w:szCs w:val="24"/>
          <w:vertAlign w:val="superscript"/>
        </w:rPr>
        <w:t>137</w:t>
      </w:r>
      <w:r w:rsidRPr="00D830A1">
        <w:rPr>
          <w:color w:val="000000" w:themeColor="text1"/>
          <w:sz w:val="24"/>
          <w:szCs w:val="24"/>
        </w:rPr>
        <w:t xml:space="preserve">Cs в пределах системы вершина-склон-замыкающее понижение, но и однозначно указали на наличие в системах такого типа сложного механизма миграции вещества. Удалось констатировать, что наблюдаемая структура загрязнения почв в пределах элементарных ЛГС не представляет собой поля случайных чисел, но закономерным образом конфигурирована в виде набора пространственно упорядоченных моноцентрических аномалий, что, несомненно, является следствием специфического перераспределения потоков главного агента миграции в вещества ЛГС, то есть воды. </w:t>
      </w:r>
    </w:p>
    <w:p w:rsidR="0084496F" w:rsidRDefault="0084496F" w:rsidP="004B077A">
      <w:pPr>
        <w:spacing w:line="360" w:lineRule="auto"/>
        <w:jc w:val="center"/>
      </w:pPr>
      <w:r>
        <w:rPr>
          <w:noProof/>
          <w:sz w:val="24"/>
          <w:szCs w:val="24"/>
        </w:rPr>
        <w:drawing>
          <wp:inline distT="0" distB="0" distL="0" distR="0" wp14:anchorId="5710BC96" wp14:editId="381FB41D">
            <wp:extent cx="5949699" cy="3863340"/>
            <wp:effectExtent l="0" t="0" r="0" b="0"/>
            <wp:docPr id="235" name="Рисунок 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21.TIF"/>
                    <pic:cNvPicPr/>
                  </pic:nvPicPr>
                  <pic:blipFill>
                    <a:blip r:embed="rId174" cstate="print">
                      <a:extLst>
                        <a:ext uri="{28A0092B-C50C-407E-A947-70E740481C1C}">
                          <a14:useLocalDpi xmlns:a14="http://schemas.microsoft.com/office/drawing/2010/main" val="0"/>
                        </a:ext>
                      </a:extLst>
                    </a:blip>
                    <a:stretch>
                      <a:fillRect/>
                    </a:stretch>
                  </pic:blipFill>
                  <pic:spPr>
                    <a:xfrm>
                      <a:off x="0" y="0"/>
                      <a:ext cx="5964188" cy="3872748"/>
                    </a:xfrm>
                    <a:prstGeom prst="rect">
                      <a:avLst/>
                    </a:prstGeom>
                  </pic:spPr>
                </pic:pic>
              </a:graphicData>
            </a:graphic>
          </wp:inline>
        </w:drawing>
      </w:r>
    </w:p>
    <w:p w:rsidR="0084496F" w:rsidRDefault="0084496F" w:rsidP="0084496F">
      <w:pPr>
        <w:spacing w:line="360" w:lineRule="auto"/>
        <w:ind w:firstLine="284"/>
        <w:jc w:val="center"/>
      </w:pPr>
    </w:p>
    <w:p w:rsidR="0084496F" w:rsidRPr="00F532C4" w:rsidRDefault="00F532C4" w:rsidP="004B077A">
      <w:pPr>
        <w:spacing w:line="360" w:lineRule="auto"/>
        <w:jc w:val="center"/>
      </w:pPr>
      <w:r w:rsidRPr="00F532C4">
        <w:rPr>
          <w:sz w:val="24"/>
          <w:szCs w:val="24"/>
        </w:rPr>
        <w:t>Р</w:t>
      </w:r>
      <w:r w:rsidR="0084496F" w:rsidRPr="00F532C4">
        <w:rPr>
          <w:sz w:val="24"/>
          <w:szCs w:val="24"/>
        </w:rPr>
        <w:t xml:space="preserve">исунок </w:t>
      </w:r>
      <w:r w:rsidR="0016789C" w:rsidRPr="00F532C4">
        <w:rPr>
          <w:sz w:val="24"/>
          <w:szCs w:val="24"/>
        </w:rPr>
        <w:t>4.74</w:t>
      </w:r>
      <w:r w:rsidR="00840DF7">
        <w:rPr>
          <w:sz w:val="24"/>
          <w:szCs w:val="24"/>
        </w:rPr>
        <w:t>.</w:t>
      </w:r>
      <w:r w:rsidR="0084496F" w:rsidRPr="00F532C4">
        <w:rPr>
          <w:sz w:val="24"/>
          <w:szCs w:val="24"/>
        </w:rPr>
        <w:t xml:space="preserve"> Распределение</w:t>
      </w:r>
      <w:r w:rsidR="009A2E88" w:rsidRPr="00F532C4">
        <w:rPr>
          <w:sz w:val="24"/>
          <w:szCs w:val="24"/>
        </w:rPr>
        <w:t xml:space="preserve"> </w:t>
      </w:r>
      <w:r w:rsidR="0084496F" w:rsidRPr="00F532C4">
        <w:rPr>
          <w:sz w:val="24"/>
          <w:szCs w:val="24"/>
        </w:rPr>
        <w:t xml:space="preserve">активности </w:t>
      </w:r>
      <w:r w:rsidR="0084496F" w:rsidRPr="00F532C4">
        <w:rPr>
          <w:sz w:val="24"/>
          <w:szCs w:val="24"/>
          <w:vertAlign w:val="superscript"/>
        </w:rPr>
        <w:t>137</w:t>
      </w:r>
      <w:r w:rsidR="0084496F" w:rsidRPr="00F532C4">
        <w:rPr>
          <w:sz w:val="24"/>
          <w:szCs w:val="24"/>
        </w:rPr>
        <w:t>Cs по профилю, секущему нижнюю часть широкого понижения и вертикально</w:t>
      </w:r>
      <w:r w:rsidR="009A2E88" w:rsidRPr="00F532C4">
        <w:rPr>
          <w:sz w:val="24"/>
          <w:szCs w:val="24"/>
        </w:rPr>
        <w:t>е</w:t>
      </w:r>
      <w:r w:rsidR="0084496F" w:rsidRPr="00F532C4">
        <w:rPr>
          <w:sz w:val="24"/>
          <w:szCs w:val="24"/>
        </w:rPr>
        <w:t xml:space="preserve"> распределени</w:t>
      </w:r>
      <w:r w:rsidR="009A2E88" w:rsidRPr="00F532C4">
        <w:rPr>
          <w:sz w:val="24"/>
          <w:szCs w:val="24"/>
        </w:rPr>
        <w:t>е</w:t>
      </w:r>
      <w:r w:rsidR="0084496F" w:rsidRPr="00F532C4">
        <w:rPr>
          <w:sz w:val="24"/>
          <w:szCs w:val="24"/>
        </w:rPr>
        <w:t xml:space="preserve"> его запаса в почвенных кернах</w:t>
      </w:r>
      <w:r w:rsidR="009A2E88" w:rsidRPr="00F532C4">
        <w:rPr>
          <w:sz w:val="24"/>
          <w:szCs w:val="24"/>
        </w:rPr>
        <w:t>. Снимки кернов выполнены автором, комп</w:t>
      </w:r>
      <w:r w:rsidR="004B077A" w:rsidRPr="00F532C4">
        <w:rPr>
          <w:sz w:val="24"/>
          <w:szCs w:val="24"/>
        </w:rPr>
        <w:t>оновка рисунка В.С. Баранчукова</w:t>
      </w:r>
    </w:p>
    <w:p w:rsidR="0084496F" w:rsidRPr="009A2E88" w:rsidRDefault="0084496F">
      <w:pPr>
        <w:spacing w:line="360" w:lineRule="auto"/>
        <w:ind w:firstLine="680"/>
        <w:jc w:val="both"/>
        <w:rPr>
          <w:color w:val="FF0000"/>
          <w:sz w:val="24"/>
          <w:szCs w:val="24"/>
        </w:rPr>
      </w:pPr>
    </w:p>
    <w:p w:rsidR="00E247E0" w:rsidRPr="00275E97" w:rsidRDefault="00E247E0" w:rsidP="0083092F">
      <w:pPr>
        <w:spacing w:line="360" w:lineRule="auto"/>
        <w:ind w:firstLine="680"/>
        <w:jc w:val="both"/>
        <w:rPr>
          <w:sz w:val="24"/>
          <w:szCs w:val="24"/>
          <w:lang w:bidi="en-US"/>
        </w:rPr>
      </w:pPr>
      <w:r w:rsidRPr="00275E97">
        <w:rPr>
          <w:sz w:val="24"/>
          <w:szCs w:val="24"/>
          <w:lang w:bidi="en-US"/>
        </w:rPr>
        <w:t xml:space="preserve">Исследования по изучению специфики воздействия рельефа на характер вторичного перераспределения </w:t>
      </w:r>
      <w:r w:rsidRPr="00275E97">
        <w:rPr>
          <w:sz w:val="24"/>
          <w:szCs w:val="24"/>
          <w:vertAlign w:val="superscript"/>
          <w:lang w:bidi="en-US"/>
        </w:rPr>
        <w:t>137</w:t>
      </w:r>
      <w:r w:rsidRPr="00275E97">
        <w:rPr>
          <w:sz w:val="24"/>
          <w:szCs w:val="24"/>
          <w:lang w:bidi="en-US"/>
        </w:rPr>
        <w:t>Cs были продолжены в 2010-15гг на еще одном ключевом участке, непосредственно прилегающем к основному изучаемому полигону.</w:t>
      </w:r>
    </w:p>
    <w:p w:rsidR="00E247E0" w:rsidRPr="00EC135A" w:rsidRDefault="00E247E0" w:rsidP="0083092F">
      <w:pPr>
        <w:spacing w:line="360" w:lineRule="auto"/>
        <w:ind w:firstLine="284"/>
        <w:jc w:val="both"/>
        <w:rPr>
          <w:sz w:val="24"/>
          <w:szCs w:val="24"/>
          <w:lang w:bidi="en-US"/>
        </w:rPr>
      </w:pPr>
      <w:r w:rsidRPr="00275E97">
        <w:rPr>
          <w:sz w:val="24"/>
          <w:szCs w:val="24"/>
          <w:lang w:bidi="en-US"/>
        </w:rPr>
        <w:t>Для этого был выбран относительно ровный, но значительно различающийся по характеру увлажненности и растительности, прямоугольный участок склона, представляющий собой трансект размером 24</w:t>
      </w:r>
      <w:r w:rsidR="0045673C" w:rsidRPr="00275E97">
        <w:rPr>
          <w:sz w:val="24"/>
          <w:szCs w:val="24"/>
          <w:lang w:bidi="en-US"/>
        </w:rPr>
        <w:t xml:space="preserve"> м </w:t>
      </w:r>
      <w:r w:rsidRPr="00275E97">
        <w:rPr>
          <w:sz w:val="24"/>
          <w:szCs w:val="24"/>
          <w:lang w:bidi="en-US"/>
        </w:rPr>
        <w:t>х10 м, заложенный на переходе от поймы к первой надпойменной террасе. При этом верхняя часть склона была занята густым злаково-</w:t>
      </w:r>
      <w:r w:rsidR="0045673C" w:rsidRPr="00275E97">
        <w:rPr>
          <w:sz w:val="24"/>
          <w:szCs w:val="24"/>
          <w:lang w:bidi="en-US"/>
        </w:rPr>
        <w:t>папоротниковым</w:t>
      </w:r>
      <w:r w:rsidRPr="00275E97">
        <w:rPr>
          <w:sz w:val="24"/>
          <w:szCs w:val="24"/>
          <w:lang w:bidi="en-US"/>
        </w:rPr>
        <w:t xml:space="preserve"> </w:t>
      </w:r>
      <w:r w:rsidR="0045673C" w:rsidRPr="00275E97">
        <w:rPr>
          <w:sz w:val="24"/>
          <w:szCs w:val="24"/>
          <w:lang w:bidi="en-US"/>
        </w:rPr>
        <w:t>покровом</w:t>
      </w:r>
      <w:r w:rsidRPr="00275E97">
        <w:rPr>
          <w:sz w:val="24"/>
          <w:szCs w:val="24"/>
          <w:lang w:bidi="en-US"/>
        </w:rPr>
        <w:t xml:space="preserve"> под сосновым лесом</w:t>
      </w:r>
      <w:r w:rsidR="0045673C" w:rsidRPr="00275E97">
        <w:rPr>
          <w:sz w:val="24"/>
          <w:szCs w:val="24"/>
          <w:lang w:bidi="en-US"/>
        </w:rPr>
        <w:t xml:space="preserve"> с примесью дуба</w:t>
      </w:r>
      <w:r w:rsidRPr="00275E97">
        <w:rPr>
          <w:sz w:val="24"/>
          <w:szCs w:val="24"/>
          <w:lang w:bidi="en-US"/>
        </w:rPr>
        <w:t>,</w:t>
      </w:r>
      <w:r w:rsidRPr="00EC135A">
        <w:rPr>
          <w:sz w:val="24"/>
          <w:szCs w:val="24"/>
          <w:lang w:bidi="en-US"/>
        </w:rPr>
        <w:t xml:space="preserve"> а средняя и нижняя части представляли собой ольшаник с примесью ивы и крушины ломкой, содержащий в сильно разреженном травяном ярусе отдельные растения папоротника, марьянника, морковника и осоки. </w:t>
      </w:r>
    </w:p>
    <w:p w:rsidR="00E247E0" w:rsidRPr="00EC135A" w:rsidRDefault="00E247E0" w:rsidP="0083092F">
      <w:pPr>
        <w:spacing w:line="360" w:lineRule="auto"/>
        <w:ind w:firstLine="680"/>
        <w:jc w:val="both"/>
        <w:rPr>
          <w:sz w:val="24"/>
          <w:szCs w:val="24"/>
          <w:lang w:bidi="en-US"/>
        </w:rPr>
      </w:pPr>
      <w:r w:rsidRPr="00EC135A">
        <w:rPr>
          <w:sz w:val="24"/>
          <w:szCs w:val="24"/>
          <w:lang w:bidi="en-US"/>
        </w:rPr>
        <w:t xml:space="preserve">Измерение активности </w:t>
      </w:r>
      <w:r w:rsidRPr="00EC135A">
        <w:rPr>
          <w:sz w:val="24"/>
          <w:szCs w:val="24"/>
          <w:vertAlign w:val="superscript"/>
          <w:lang w:bidi="en-US"/>
        </w:rPr>
        <w:t>137</w:t>
      </w:r>
      <w:r w:rsidRPr="00EC135A">
        <w:rPr>
          <w:sz w:val="24"/>
          <w:szCs w:val="24"/>
          <w:lang w:val="en-US" w:bidi="en-US"/>
        </w:rPr>
        <w:t>Cs</w:t>
      </w:r>
      <w:r w:rsidRPr="00EC135A">
        <w:rPr>
          <w:sz w:val="24"/>
          <w:szCs w:val="24"/>
          <w:lang w:bidi="en-US"/>
        </w:rPr>
        <w:t xml:space="preserve"> проводилось с помощью того же полевого гамма спектрометра Violinist </w:t>
      </w:r>
      <w:r w:rsidRPr="00EC135A">
        <w:rPr>
          <w:sz w:val="24"/>
          <w:szCs w:val="24"/>
          <w:lang w:val="en-US" w:bidi="en-US"/>
        </w:rPr>
        <w:t>III</w:t>
      </w:r>
      <w:r w:rsidRPr="00EC135A">
        <w:rPr>
          <w:sz w:val="24"/>
          <w:szCs w:val="24"/>
          <w:lang w:bidi="en-US"/>
        </w:rPr>
        <w:t xml:space="preserve"> по сетке с шагом 2</w:t>
      </w:r>
      <w:r w:rsidR="0045673C">
        <w:rPr>
          <w:sz w:val="24"/>
          <w:szCs w:val="24"/>
          <w:lang w:bidi="en-US"/>
        </w:rPr>
        <w:t xml:space="preserve"> м </w:t>
      </w:r>
      <w:r w:rsidRPr="00EC135A">
        <w:rPr>
          <w:sz w:val="24"/>
          <w:szCs w:val="24"/>
          <w:lang w:bidi="en-US"/>
        </w:rPr>
        <w:t>х</w:t>
      </w:r>
      <w:r w:rsidR="0045673C">
        <w:rPr>
          <w:sz w:val="24"/>
          <w:szCs w:val="24"/>
          <w:lang w:bidi="en-US"/>
        </w:rPr>
        <w:t xml:space="preserve"> </w:t>
      </w:r>
      <w:r w:rsidRPr="00EC135A">
        <w:rPr>
          <w:sz w:val="24"/>
          <w:szCs w:val="24"/>
          <w:lang w:bidi="en-US"/>
        </w:rPr>
        <w:t xml:space="preserve">2 м, причем по продольным и поперечным осевым линиям с шагом 2 м были взяты керны до глубины 40 см с шагом 2 см до глубины 10 см и 5 см до глубины 40 см. Данная площадка была геодезически привязана к системе координат и высот используемой на основной ключевой площади, а во всех точках опробования была осуществлена нивелировочная съемка рельефа с точностью до 1 см. </w:t>
      </w:r>
    </w:p>
    <w:p w:rsidR="00E247E0" w:rsidRPr="00EC135A" w:rsidRDefault="00E247E0" w:rsidP="0083092F">
      <w:pPr>
        <w:spacing w:line="360" w:lineRule="auto"/>
        <w:ind w:firstLine="680"/>
        <w:jc w:val="both"/>
        <w:rPr>
          <w:sz w:val="24"/>
          <w:szCs w:val="24"/>
          <w:lang w:bidi="en-US"/>
        </w:rPr>
      </w:pPr>
      <w:r w:rsidRPr="00EC135A">
        <w:rPr>
          <w:sz w:val="24"/>
          <w:szCs w:val="24"/>
          <w:lang w:bidi="en-US"/>
        </w:rPr>
        <w:t>Полученные результаты представлены на рис</w:t>
      </w:r>
      <w:r w:rsidR="0045673C">
        <w:rPr>
          <w:sz w:val="24"/>
          <w:szCs w:val="24"/>
          <w:lang w:bidi="en-US"/>
        </w:rPr>
        <w:t>унке</w:t>
      </w:r>
      <w:r w:rsidRPr="00EC135A">
        <w:rPr>
          <w:sz w:val="24"/>
          <w:szCs w:val="24"/>
          <w:lang w:bidi="en-US"/>
        </w:rPr>
        <w:t xml:space="preserve"> </w:t>
      </w:r>
      <w:r w:rsidR="00233394" w:rsidRPr="00861F12">
        <w:rPr>
          <w:sz w:val="24"/>
          <w:szCs w:val="24"/>
        </w:rPr>
        <w:t>4.7</w:t>
      </w:r>
      <w:r w:rsidR="00F86E6C">
        <w:rPr>
          <w:sz w:val="24"/>
          <w:szCs w:val="24"/>
        </w:rPr>
        <w:t>5</w:t>
      </w:r>
      <w:r w:rsidRPr="00EC135A">
        <w:rPr>
          <w:sz w:val="24"/>
          <w:szCs w:val="24"/>
          <w:lang w:bidi="en-US"/>
        </w:rPr>
        <w:t xml:space="preserve">, на котором отчетливо прослеживается влияние рельефа, выразившееся в резком (4х-кратном) уменьшение содержания </w:t>
      </w:r>
      <w:r w:rsidRPr="00EC135A">
        <w:rPr>
          <w:sz w:val="24"/>
          <w:szCs w:val="24"/>
          <w:vertAlign w:val="superscript"/>
          <w:lang w:bidi="en-US"/>
        </w:rPr>
        <w:t>137</w:t>
      </w:r>
      <w:r w:rsidRPr="00EC135A">
        <w:rPr>
          <w:sz w:val="24"/>
          <w:szCs w:val="24"/>
          <w:lang w:bidi="en-US"/>
        </w:rPr>
        <w:t xml:space="preserve">Cs на переходе от надпойменной террасы к затопляемой пойме реки Ипуть. Однако, в данном случае столь резкое изменение свидетельствует уже не о проявлении процессов склонового переноса, а о влиянии резких различий в условиях увлажненности в верхних и нижних частях трансекта. </w:t>
      </w:r>
    </w:p>
    <w:p w:rsidR="00E247E0" w:rsidRPr="00EC135A" w:rsidRDefault="00C81C3C" w:rsidP="00F532C4">
      <w:pPr>
        <w:spacing w:line="360" w:lineRule="auto"/>
        <w:ind w:firstLine="284"/>
        <w:jc w:val="center"/>
        <w:rPr>
          <w:sz w:val="24"/>
          <w:szCs w:val="24"/>
          <w:lang w:bidi="en-US"/>
        </w:rPr>
      </w:pPr>
      <w:r>
        <w:rPr>
          <w:noProof/>
          <w:sz w:val="24"/>
          <w:szCs w:val="24"/>
        </w:rPr>
        <w:drawing>
          <wp:inline distT="0" distB="0" distL="0" distR="0" wp14:anchorId="334D8C69" wp14:editId="411063BF">
            <wp:extent cx="3275775" cy="2377440"/>
            <wp:effectExtent l="0" t="0" r="0" b="0"/>
            <wp:docPr id="616" name="Рисунок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2"/>
                    <pic:cNvPicPr>
                      <a:picLocks noChangeAspect="1" noChangeArrowheads="1"/>
                    </pic:cNvPicPr>
                  </pic:nvPicPr>
                  <pic:blipFill>
                    <a:blip r:embed="rId175" cstate="print"/>
                    <a:srcRect/>
                    <a:stretch>
                      <a:fillRect/>
                    </a:stretch>
                  </pic:blipFill>
                  <pic:spPr bwMode="auto">
                    <a:xfrm>
                      <a:off x="0" y="0"/>
                      <a:ext cx="3281214" cy="2381387"/>
                    </a:xfrm>
                    <a:prstGeom prst="rect">
                      <a:avLst/>
                    </a:prstGeom>
                    <a:noFill/>
                    <a:ln w="9525">
                      <a:noFill/>
                      <a:miter lim="800000"/>
                      <a:headEnd/>
                      <a:tailEnd/>
                    </a:ln>
                  </pic:spPr>
                </pic:pic>
              </a:graphicData>
            </a:graphic>
          </wp:inline>
        </w:drawing>
      </w:r>
      <w:r>
        <w:rPr>
          <w:noProof/>
          <w:sz w:val="24"/>
          <w:szCs w:val="24"/>
        </w:rPr>
        <w:drawing>
          <wp:inline distT="0" distB="0" distL="0" distR="0" wp14:anchorId="2CCF7ACB" wp14:editId="2EA68082">
            <wp:extent cx="3294722" cy="2324100"/>
            <wp:effectExtent l="0" t="0" r="0" b="0"/>
            <wp:docPr id="617" name="Рисунок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
                    <pic:cNvPicPr>
                      <a:picLocks noChangeAspect="1" noChangeArrowheads="1"/>
                    </pic:cNvPicPr>
                  </pic:nvPicPr>
                  <pic:blipFill>
                    <a:blip r:embed="rId176" cstate="print"/>
                    <a:srcRect/>
                    <a:stretch>
                      <a:fillRect/>
                    </a:stretch>
                  </pic:blipFill>
                  <pic:spPr bwMode="auto">
                    <a:xfrm>
                      <a:off x="0" y="0"/>
                      <a:ext cx="3300191" cy="2327958"/>
                    </a:xfrm>
                    <a:prstGeom prst="rect">
                      <a:avLst/>
                    </a:prstGeom>
                    <a:noFill/>
                    <a:ln w="9525">
                      <a:noFill/>
                      <a:miter lim="800000"/>
                      <a:headEnd/>
                      <a:tailEnd/>
                    </a:ln>
                  </pic:spPr>
                </pic:pic>
              </a:graphicData>
            </a:graphic>
          </wp:inline>
        </w:drawing>
      </w:r>
    </w:p>
    <w:p w:rsidR="00E247E0" w:rsidRPr="00861F12" w:rsidRDefault="00861F12" w:rsidP="00861F12">
      <w:pPr>
        <w:spacing w:line="360" w:lineRule="auto"/>
        <w:ind w:firstLine="284"/>
        <w:jc w:val="center"/>
        <w:rPr>
          <w:sz w:val="24"/>
          <w:szCs w:val="24"/>
          <w:lang w:bidi="en-US"/>
        </w:rPr>
      </w:pPr>
      <w:r w:rsidRPr="00861F12">
        <w:rPr>
          <w:sz w:val="24"/>
          <w:szCs w:val="24"/>
        </w:rPr>
        <w:t>Рисунок 4.7</w:t>
      </w:r>
      <w:r w:rsidR="00F86E6C">
        <w:rPr>
          <w:sz w:val="24"/>
          <w:szCs w:val="24"/>
        </w:rPr>
        <w:t>5</w:t>
      </w:r>
      <w:r w:rsidR="00840DF7">
        <w:rPr>
          <w:sz w:val="24"/>
          <w:szCs w:val="24"/>
        </w:rPr>
        <w:t>.</w:t>
      </w:r>
      <w:r w:rsidR="0022342E">
        <w:rPr>
          <w:sz w:val="24"/>
          <w:szCs w:val="24"/>
        </w:rPr>
        <w:t xml:space="preserve"> </w:t>
      </w:r>
      <w:r w:rsidR="00E247E0" w:rsidRPr="00861F12">
        <w:rPr>
          <w:sz w:val="24"/>
          <w:szCs w:val="24"/>
          <w:lang w:bidi="en-US"/>
        </w:rPr>
        <w:t xml:space="preserve">Рельеф и распределение </w:t>
      </w:r>
      <w:r w:rsidR="00E247E0" w:rsidRPr="00861F12">
        <w:rPr>
          <w:sz w:val="24"/>
          <w:szCs w:val="24"/>
          <w:vertAlign w:val="superscript"/>
          <w:lang w:bidi="en-US"/>
        </w:rPr>
        <w:t>137</w:t>
      </w:r>
      <w:r w:rsidR="00E247E0" w:rsidRPr="00861F12">
        <w:rPr>
          <w:sz w:val="24"/>
          <w:szCs w:val="24"/>
          <w:lang w:bidi="en-US"/>
        </w:rPr>
        <w:t>Cs в пределах склона на перегибе перв</w:t>
      </w:r>
      <w:r w:rsidR="00840DF7">
        <w:rPr>
          <w:sz w:val="24"/>
          <w:szCs w:val="24"/>
          <w:lang w:bidi="en-US"/>
        </w:rPr>
        <w:t>ой надпойменной террасы р Ипуть</w:t>
      </w:r>
    </w:p>
    <w:p w:rsidR="0022342E" w:rsidRDefault="0022342E" w:rsidP="0083092F">
      <w:pPr>
        <w:spacing w:line="360" w:lineRule="auto"/>
        <w:ind w:firstLine="680"/>
        <w:jc w:val="both"/>
        <w:rPr>
          <w:sz w:val="24"/>
          <w:szCs w:val="24"/>
          <w:lang w:bidi="en-US"/>
        </w:rPr>
      </w:pPr>
    </w:p>
    <w:p w:rsidR="00E247E0" w:rsidRPr="00EC135A" w:rsidRDefault="00E247E0" w:rsidP="0083092F">
      <w:pPr>
        <w:spacing w:line="360" w:lineRule="auto"/>
        <w:ind w:firstLine="680"/>
        <w:jc w:val="both"/>
        <w:rPr>
          <w:sz w:val="24"/>
          <w:szCs w:val="24"/>
          <w:lang w:bidi="en-US"/>
        </w:rPr>
      </w:pPr>
      <w:r w:rsidRPr="00EC135A">
        <w:rPr>
          <w:sz w:val="24"/>
          <w:szCs w:val="24"/>
          <w:lang w:bidi="en-US"/>
        </w:rPr>
        <w:t>Данное изображение убедительно демонстрирует значимость воздействия рельефа на процессы вторичного перераспределения РН в ЛГС и</w:t>
      </w:r>
      <w:r w:rsidR="0045673C">
        <w:rPr>
          <w:sz w:val="24"/>
          <w:szCs w:val="24"/>
          <w:lang w:bidi="en-US"/>
        </w:rPr>
        <w:t>,</w:t>
      </w:r>
      <w:r w:rsidRPr="00EC135A">
        <w:rPr>
          <w:sz w:val="24"/>
          <w:szCs w:val="24"/>
          <w:lang w:bidi="en-US"/>
        </w:rPr>
        <w:t xml:space="preserve"> хотя на этот раз речь идет уже не столько о латеральном переносе</w:t>
      </w:r>
      <w:r w:rsidRPr="00F532C4">
        <w:rPr>
          <w:sz w:val="24"/>
          <w:szCs w:val="24"/>
          <w:lang w:bidi="en-US"/>
        </w:rPr>
        <w:t>, скольк</w:t>
      </w:r>
      <w:r w:rsidRPr="00EC135A">
        <w:rPr>
          <w:sz w:val="24"/>
          <w:szCs w:val="24"/>
          <w:lang w:bidi="en-US"/>
        </w:rPr>
        <w:t xml:space="preserve">о о радикальном изменении режима увлажнения, разница концентраций и в этом случае обусловлена положением определенной части ЛГС в рельефе. </w:t>
      </w:r>
    </w:p>
    <w:p w:rsidR="00E247E0" w:rsidRPr="00EC135A" w:rsidRDefault="00E247E0" w:rsidP="0083092F">
      <w:pPr>
        <w:spacing w:line="360" w:lineRule="auto"/>
        <w:ind w:firstLine="680"/>
        <w:jc w:val="both"/>
        <w:rPr>
          <w:sz w:val="24"/>
          <w:szCs w:val="24"/>
          <w:lang w:bidi="en-US"/>
        </w:rPr>
      </w:pPr>
      <w:r w:rsidRPr="00EC135A">
        <w:rPr>
          <w:sz w:val="24"/>
          <w:szCs w:val="24"/>
          <w:lang w:bidi="en-US"/>
        </w:rPr>
        <w:t xml:space="preserve">Поскольку исследования 2005-2011 годов убедительно продемонстрировали наличие устойчивой связи полицентрической структуры поля загрязнения почв радиоцезием со спецификой перераспределения воды на уровне мезо- и микрорельефа </w:t>
      </w:r>
      <w:r w:rsidR="001A1FB7" w:rsidRPr="001A1FB7">
        <w:rPr>
          <w:sz w:val="24"/>
          <w:szCs w:val="24"/>
          <w:lang w:bidi="en-US"/>
        </w:rPr>
        <w:t>[</w:t>
      </w:r>
      <w:r w:rsidRPr="00EC135A">
        <w:rPr>
          <w:sz w:val="24"/>
          <w:szCs w:val="24"/>
          <w:lang w:val="en-US" w:bidi="en-US"/>
        </w:rPr>
        <w:t>Korobova</w:t>
      </w:r>
      <w:r w:rsidRPr="00EC135A">
        <w:rPr>
          <w:sz w:val="24"/>
          <w:szCs w:val="24"/>
          <w:lang w:bidi="en-US"/>
        </w:rPr>
        <w:t xml:space="preserve">, </w:t>
      </w:r>
      <w:r w:rsidRPr="00EC135A">
        <w:rPr>
          <w:sz w:val="24"/>
          <w:szCs w:val="24"/>
          <w:lang w:val="en-US" w:bidi="en-US"/>
        </w:rPr>
        <w:t>Romanov</w:t>
      </w:r>
      <w:r w:rsidR="001A1FB7">
        <w:rPr>
          <w:sz w:val="24"/>
          <w:szCs w:val="24"/>
          <w:lang w:bidi="en-US"/>
        </w:rPr>
        <w:t>, 2009, 2011]</w:t>
      </w:r>
      <w:r w:rsidRPr="00EC135A">
        <w:rPr>
          <w:sz w:val="24"/>
          <w:szCs w:val="24"/>
          <w:lang w:bidi="en-US"/>
        </w:rPr>
        <w:t>, важным доказательством действия этого механизма явилось бы отсутствие перераспределения РН в условиях абсолютно плоского рельефа. Для этого в 2012 г. была предпринята попытка оценить характер пространственного распределения цезия-137 и калия-40 в считавшихся однородными супераквальных условиях заболоченной поймы р. Ипуть. Целью исследования в данном случае явилась проверка гипотезы о том, что в условиях полного отсутствия дифференцирующих факторов в виде древесной растительности, плоского рельефа и заведомо равномерного первичного выпадения РН</w:t>
      </w:r>
      <w:r w:rsidR="0045673C">
        <w:rPr>
          <w:sz w:val="24"/>
          <w:szCs w:val="24"/>
          <w:lang w:bidi="en-US"/>
        </w:rPr>
        <w:t>,</w:t>
      </w:r>
      <w:r w:rsidRPr="00EC135A">
        <w:rPr>
          <w:sz w:val="24"/>
          <w:szCs w:val="24"/>
          <w:lang w:bidi="en-US"/>
        </w:rPr>
        <w:t xml:space="preserve"> на всем протяжении исследуемого участка должно было наблюдаться и равномерное распределение </w:t>
      </w:r>
      <w:r w:rsidRPr="00EC135A">
        <w:rPr>
          <w:sz w:val="24"/>
          <w:szCs w:val="24"/>
          <w:vertAlign w:val="superscript"/>
          <w:lang w:bidi="en-US"/>
        </w:rPr>
        <w:t>137</w:t>
      </w:r>
      <w:r w:rsidRPr="00EC135A">
        <w:rPr>
          <w:sz w:val="24"/>
          <w:szCs w:val="24"/>
          <w:lang w:val="en-US" w:bidi="en-US"/>
        </w:rPr>
        <w:t>Cs</w:t>
      </w:r>
      <w:r w:rsidRPr="00EC135A">
        <w:rPr>
          <w:sz w:val="24"/>
          <w:szCs w:val="24"/>
          <w:lang w:bidi="en-US"/>
        </w:rPr>
        <w:t xml:space="preserve">. </w:t>
      </w:r>
    </w:p>
    <w:p w:rsidR="00E247E0" w:rsidRPr="00EC135A" w:rsidRDefault="00E247E0" w:rsidP="0083092F">
      <w:pPr>
        <w:spacing w:line="360" w:lineRule="auto"/>
        <w:ind w:firstLine="680"/>
        <w:jc w:val="both"/>
        <w:rPr>
          <w:sz w:val="24"/>
          <w:szCs w:val="24"/>
          <w:lang w:bidi="en-US"/>
        </w:rPr>
      </w:pPr>
      <w:r w:rsidRPr="00EC135A">
        <w:rPr>
          <w:sz w:val="24"/>
          <w:szCs w:val="24"/>
          <w:lang w:bidi="en-US"/>
        </w:rPr>
        <w:t>Тестовая площадка, которая в плане представляла собой квадрат 10 м х 10м, была заложена в центре левобережной поймы реки Ипуть, которая на всем протяжении представляла собой однородное осоковое болото</w:t>
      </w:r>
      <w:r w:rsidRPr="00EC135A">
        <w:rPr>
          <w:sz w:val="24"/>
          <w:szCs w:val="24"/>
        </w:rPr>
        <w:t xml:space="preserve"> </w:t>
      </w:r>
      <w:r w:rsidRPr="00EC135A">
        <w:rPr>
          <w:sz w:val="24"/>
          <w:szCs w:val="24"/>
          <w:lang w:bidi="en-US"/>
        </w:rPr>
        <w:t xml:space="preserve">низинного типа. </w:t>
      </w:r>
    </w:p>
    <w:p w:rsidR="00E247E0" w:rsidRPr="00EC135A" w:rsidRDefault="00E247E0" w:rsidP="0083092F">
      <w:pPr>
        <w:spacing w:line="360" w:lineRule="auto"/>
        <w:ind w:firstLine="680"/>
        <w:jc w:val="both"/>
        <w:rPr>
          <w:sz w:val="24"/>
          <w:szCs w:val="24"/>
          <w:lang w:bidi="en-US"/>
        </w:rPr>
      </w:pPr>
      <w:r w:rsidRPr="00EC135A">
        <w:rPr>
          <w:sz w:val="24"/>
          <w:szCs w:val="24"/>
          <w:lang w:bidi="en-US"/>
        </w:rPr>
        <w:t>Измерения проводились по регулярной сети густотой 2</w:t>
      </w:r>
      <w:r w:rsidR="0045673C">
        <w:rPr>
          <w:sz w:val="24"/>
          <w:szCs w:val="24"/>
          <w:lang w:bidi="en-US"/>
        </w:rPr>
        <w:t xml:space="preserve"> </w:t>
      </w:r>
      <w:r w:rsidRPr="00EC135A">
        <w:rPr>
          <w:sz w:val="24"/>
          <w:szCs w:val="24"/>
          <w:lang w:bidi="en-US"/>
        </w:rPr>
        <w:t xml:space="preserve">м х 2 м и сопровождались теодолитной съемкой и точным нивелированием. Для оценки параметров вертикального распределения и верификации полевых измерений в каждой точке опробования были взяты образцы почв из верхнего слоя мощностью 5 см, а в ключевых точках отбирались почвенные керны до глубины 40 см с шагом 2 см (до глубины 10 см) и 5 см до глубины 40см. </w:t>
      </w:r>
    </w:p>
    <w:p w:rsidR="00F86E6C" w:rsidRDefault="00E247E0" w:rsidP="0083092F">
      <w:pPr>
        <w:spacing w:line="360" w:lineRule="auto"/>
        <w:ind w:firstLine="680"/>
        <w:jc w:val="both"/>
        <w:rPr>
          <w:sz w:val="24"/>
          <w:szCs w:val="24"/>
          <w:lang w:bidi="en-US"/>
        </w:rPr>
      </w:pPr>
      <w:r w:rsidRPr="00EC135A">
        <w:rPr>
          <w:sz w:val="24"/>
          <w:szCs w:val="24"/>
          <w:lang w:bidi="en-US"/>
        </w:rPr>
        <w:t xml:space="preserve">Полученные результаты позволили опровергнуть первоначально выдвинутую гипотезу об отсутствии пространственной дифференциации по содержанию </w:t>
      </w:r>
      <w:r w:rsidRPr="00EC135A">
        <w:rPr>
          <w:sz w:val="24"/>
          <w:szCs w:val="24"/>
          <w:vertAlign w:val="superscript"/>
          <w:lang w:bidi="en-US"/>
        </w:rPr>
        <w:t>137</w:t>
      </w:r>
      <w:r w:rsidRPr="00EC135A">
        <w:rPr>
          <w:sz w:val="24"/>
          <w:szCs w:val="24"/>
          <w:lang w:val="en-US" w:bidi="en-US"/>
        </w:rPr>
        <w:t>Cs</w:t>
      </w:r>
      <w:r w:rsidRPr="00EC135A">
        <w:rPr>
          <w:sz w:val="24"/>
          <w:szCs w:val="24"/>
          <w:lang w:bidi="en-US"/>
        </w:rPr>
        <w:t>, поскольку в пределах площадки наблюдаемая активность радиоизотопа поверхности почвы изменялась более чем в 2 раза (от 94 до 213 имп/с, среднее 148 имп/с). Одновременно обработка результатов нивелирования продемонстрировала наличие в пределах и этой площадки некоторого перепада относительных высот</w:t>
      </w:r>
      <w:r w:rsidR="0045673C">
        <w:rPr>
          <w:sz w:val="24"/>
          <w:szCs w:val="24"/>
          <w:lang w:bidi="en-US"/>
        </w:rPr>
        <w:t>, которые, как это видно из рисунка</w:t>
      </w:r>
      <w:r w:rsidRPr="00EC135A">
        <w:rPr>
          <w:sz w:val="24"/>
          <w:szCs w:val="24"/>
          <w:lang w:bidi="en-US"/>
        </w:rPr>
        <w:t xml:space="preserve"> </w:t>
      </w:r>
      <w:r w:rsidR="00F86E6C">
        <w:rPr>
          <w:sz w:val="24"/>
          <w:szCs w:val="24"/>
        </w:rPr>
        <w:t>4.</w:t>
      </w:r>
      <w:r w:rsidR="00233394" w:rsidRPr="00861F12">
        <w:rPr>
          <w:sz w:val="24"/>
          <w:szCs w:val="24"/>
        </w:rPr>
        <w:t>7</w:t>
      </w:r>
      <w:r w:rsidR="00F86E6C">
        <w:rPr>
          <w:sz w:val="24"/>
          <w:szCs w:val="24"/>
        </w:rPr>
        <w:t>6</w:t>
      </w:r>
      <w:r w:rsidRPr="00EC135A">
        <w:rPr>
          <w:sz w:val="24"/>
          <w:szCs w:val="24"/>
          <w:lang w:bidi="en-US"/>
        </w:rPr>
        <w:t xml:space="preserve">, превысили 30 см и значимо повлияли на специфику пространственного распределения </w:t>
      </w:r>
      <w:r w:rsidRPr="00EC135A">
        <w:rPr>
          <w:sz w:val="24"/>
          <w:szCs w:val="24"/>
          <w:vertAlign w:val="superscript"/>
          <w:lang w:bidi="en-US"/>
        </w:rPr>
        <w:t>137</w:t>
      </w:r>
      <w:r w:rsidRPr="00EC135A">
        <w:rPr>
          <w:sz w:val="24"/>
          <w:szCs w:val="24"/>
          <w:lang w:val="en-US" w:bidi="en-US"/>
        </w:rPr>
        <w:t>Cs</w:t>
      </w:r>
      <w:r w:rsidRPr="00EC135A">
        <w:rPr>
          <w:sz w:val="24"/>
          <w:szCs w:val="24"/>
          <w:lang w:bidi="en-US"/>
        </w:rPr>
        <w:t>. Анализ структурных особенностей распределения и в данном случае показал наличие безусловной связи содержания радиоактивной метки с параметрами микрорельефа. И</w:t>
      </w:r>
      <w:r w:rsidR="0045673C">
        <w:rPr>
          <w:sz w:val="24"/>
          <w:szCs w:val="24"/>
          <w:lang w:bidi="en-US"/>
        </w:rPr>
        <w:t>,</w:t>
      </w:r>
      <w:r w:rsidRPr="00EC135A">
        <w:rPr>
          <w:sz w:val="24"/>
          <w:szCs w:val="24"/>
          <w:lang w:bidi="en-US"/>
        </w:rPr>
        <w:t xml:space="preserve"> хотя по данным измерения поверхностной активности радиоцезия была выявлена не более чем слабая положительная корреляция с рельефом (r0,05=0,315), анализ кернов показал, различие общих запасов </w:t>
      </w:r>
      <w:r w:rsidRPr="00EC135A">
        <w:rPr>
          <w:sz w:val="24"/>
          <w:szCs w:val="24"/>
          <w:vertAlign w:val="superscript"/>
          <w:lang w:bidi="en-US"/>
        </w:rPr>
        <w:t>137</w:t>
      </w:r>
      <w:r w:rsidRPr="00EC135A">
        <w:rPr>
          <w:sz w:val="24"/>
          <w:szCs w:val="24"/>
          <w:lang w:bidi="en-US"/>
        </w:rPr>
        <w:t>Cs на «высотах» и «понижениях» в 3 раза, а в верхних 20 сантиметрах, где содержится от 86 до 96% радиоцезия, - в 5 раз. При этом положительная корреляция между поверхностной активностью и процентом запаса была достоверно высокой – r</w:t>
      </w:r>
      <w:r w:rsidRPr="0045673C">
        <w:rPr>
          <w:sz w:val="24"/>
          <w:szCs w:val="24"/>
          <w:vertAlign w:val="subscript"/>
          <w:lang w:bidi="en-US"/>
        </w:rPr>
        <w:t>0,01</w:t>
      </w:r>
      <w:r w:rsidRPr="00EC135A">
        <w:rPr>
          <w:sz w:val="24"/>
          <w:szCs w:val="24"/>
          <w:lang w:bidi="en-US"/>
        </w:rPr>
        <w:t>=0,753, что убедительно свидетельствует о высоком уровне обусловленности процессов миграции с параметрами микрорельефа.</w:t>
      </w:r>
    </w:p>
    <w:p w:rsidR="00F86E6C" w:rsidRDefault="00F86E6C" w:rsidP="0083092F">
      <w:pPr>
        <w:spacing w:line="360" w:lineRule="auto"/>
        <w:ind w:firstLine="680"/>
        <w:jc w:val="both"/>
        <w:rPr>
          <w:sz w:val="24"/>
          <w:szCs w:val="24"/>
          <w:lang w:bidi="en-US"/>
        </w:rPr>
      </w:pPr>
    </w:p>
    <w:p w:rsidR="00F86E6C" w:rsidRDefault="00840DF7" w:rsidP="00D830A1">
      <w:pPr>
        <w:spacing w:line="360" w:lineRule="auto"/>
        <w:jc w:val="both"/>
        <w:rPr>
          <w:sz w:val="24"/>
          <w:szCs w:val="24"/>
          <w:lang w:bidi="en-US"/>
        </w:rPr>
      </w:pPr>
      <w:r>
        <w:rPr>
          <w:noProof/>
          <w:sz w:val="24"/>
          <w:szCs w:val="24"/>
        </w:rPr>
        <w:drawing>
          <wp:anchor distT="0" distB="0" distL="114300" distR="114300" simplePos="0" relativeHeight="251655680" behindDoc="0" locked="0" layoutInCell="1" allowOverlap="1" wp14:anchorId="618633DB" wp14:editId="7480352B">
            <wp:simplePos x="0" y="0"/>
            <wp:positionH relativeFrom="column">
              <wp:posOffset>49530</wp:posOffset>
            </wp:positionH>
            <wp:positionV relativeFrom="paragraph">
              <wp:posOffset>2479040</wp:posOffset>
            </wp:positionV>
            <wp:extent cx="6341745" cy="4396740"/>
            <wp:effectExtent l="0" t="0" r="0" b="0"/>
            <wp:wrapSquare wrapText="bothSides"/>
            <wp:docPr id="237" name="Рисунок 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1"/>
                    <pic:cNvPicPr>
                      <a:picLocks noChangeAspect="1" noChangeArrowheads="1"/>
                    </pic:cNvPicPr>
                  </pic:nvPicPr>
                  <pic:blipFill>
                    <a:blip r:embed="rId177">
                      <a:extLst>
                        <a:ext uri="{28A0092B-C50C-407E-A947-70E740481C1C}">
                          <a14:useLocalDpi xmlns:a14="http://schemas.microsoft.com/office/drawing/2010/main" val="0"/>
                        </a:ext>
                      </a:extLst>
                    </a:blip>
                    <a:srcRect/>
                    <a:stretch>
                      <a:fillRect/>
                    </a:stretch>
                  </pic:blipFill>
                  <pic:spPr bwMode="auto">
                    <a:xfrm>
                      <a:off x="0" y="0"/>
                      <a:ext cx="6341745" cy="4396740"/>
                    </a:xfrm>
                    <a:prstGeom prst="rect">
                      <a:avLst/>
                    </a:prstGeom>
                    <a:noFill/>
                  </pic:spPr>
                </pic:pic>
              </a:graphicData>
            </a:graphic>
            <wp14:sizeRelH relativeFrom="page">
              <wp14:pctWidth>0</wp14:pctWidth>
            </wp14:sizeRelH>
            <wp14:sizeRelV relativeFrom="page">
              <wp14:pctHeight>0</wp14:pctHeight>
            </wp14:sizeRelV>
          </wp:anchor>
        </w:drawing>
      </w:r>
      <w:r w:rsidR="00D830A1">
        <w:rPr>
          <w:noProof/>
          <w:sz w:val="24"/>
          <w:szCs w:val="24"/>
        </w:rPr>
        <w:drawing>
          <wp:inline distT="0" distB="0" distL="0" distR="0" wp14:anchorId="7070909D" wp14:editId="2968C269">
            <wp:extent cx="5981700" cy="2335823"/>
            <wp:effectExtent l="0" t="0" r="0" b="0"/>
            <wp:docPr id="24" name="Рисунок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болото_Cs137почва_кочки_Виол.png"/>
                    <pic:cNvPicPr/>
                  </pic:nvPicPr>
                  <pic:blipFill>
                    <a:blip r:embed="rId178">
                      <a:extLst>
                        <a:ext uri="{28A0092B-C50C-407E-A947-70E740481C1C}">
                          <a14:useLocalDpi xmlns:a14="http://schemas.microsoft.com/office/drawing/2010/main" val="0"/>
                        </a:ext>
                      </a:extLst>
                    </a:blip>
                    <a:stretch>
                      <a:fillRect/>
                    </a:stretch>
                  </pic:blipFill>
                  <pic:spPr>
                    <a:xfrm>
                      <a:off x="0" y="0"/>
                      <a:ext cx="5984632" cy="2336968"/>
                    </a:xfrm>
                    <a:prstGeom prst="rect">
                      <a:avLst/>
                    </a:prstGeom>
                  </pic:spPr>
                </pic:pic>
              </a:graphicData>
            </a:graphic>
          </wp:inline>
        </w:drawing>
      </w:r>
    </w:p>
    <w:p w:rsidR="003935EA" w:rsidRPr="003935EA" w:rsidRDefault="00F86E6C" w:rsidP="00CA1CAC">
      <w:pPr>
        <w:spacing w:line="360" w:lineRule="auto"/>
        <w:jc w:val="center"/>
        <w:rPr>
          <w:sz w:val="24"/>
          <w:szCs w:val="24"/>
          <w:lang w:bidi="en-US"/>
        </w:rPr>
      </w:pPr>
      <w:r>
        <w:rPr>
          <w:sz w:val="24"/>
          <w:szCs w:val="24"/>
          <w:lang w:bidi="en-US"/>
        </w:rPr>
        <w:t>Рисунок 4.76</w:t>
      </w:r>
      <w:r w:rsidR="00840DF7">
        <w:rPr>
          <w:sz w:val="24"/>
          <w:szCs w:val="24"/>
          <w:lang w:bidi="en-US"/>
        </w:rPr>
        <w:t>.</w:t>
      </w:r>
      <w:r w:rsidR="003935EA" w:rsidRPr="003935EA">
        <w:rPr>
          <w:sz w:val="24"/>
          <w:szCs w:val="24"/>
          <w:lang w:bidi="en-US"/>
        </w:rPr>
        <w:t xml:space="preserve"> </w:t>
      </w:r>
      <w:r w:rsidR="003935EA">
        <w:rPr>
          <w:sz w:val="24"/>
          <w:szCs w:val="24"/>
          <w:lang w:bidi="en-US"/>
        </w:rPr>
        <w:t xml:space="preserve">Поверхностная активность </w:t>
      </w:r>
      <w:r w:rsidR="003935EA" w:rsidRPr="003935EA">
        <w:rPr>
          <w:sz w:val="24"/>
          <w:szCs w:val="24"/>
          <w:vertAlign w:val="superscript"/>
          <w:lang w:bidi="en-US"/>
        </w:rPr>
        <w:t>137</w:t>
      </w:r>
      <w:r w:rsidR="003935EA">
        <w:rPr>
          <w:sz w:val="24"/>
          <w:szCs w:val="24"/>
          <w:lang w:val="en-US" w:bidi="en-US"/>
        </w:rPr>
        <w:t>Cs</w:t>
      </w:r>
      <w:r w:rsidR="00CA1CAC">
        <w:rPr>
          <w:sz w:val="24"/>
          <w:szCs w:val="24"/>
          <w:lang w:bidi="en-US"/>
        </w:rPr>
        <w:t xml:space="preserve"> (А- почва, Б – вершины осоковых кочек)</w:t>
      </w:r>
      <w:r w:rsidR="003935EA">
        <w:rPr>
          <w:sz w:val="24"/>
          <w:szCs w:val="24"/>
          <w:lang w:bidi="en-US"/>
        </w:rPr>
        <w:t xml:space="preserve">, </w:t>
      </w:r>
      <w:r w:rsidR="00CA1CAC">
        <w:rPr>
          <w:sz w:val="24"/>
          <w:szCs w:val="24"/>
          <w:lang w:bidi="en-US"/>
        </w:rPr>
        <w:t>р</w:t>
      </w:r>
      <w:r w:rsidR="003935EA" w:rsidRPr="003935EA">
        <w:rPr>
          <w:sz w:val="24"/>
          <w:szCs w:val="24"/>
          <w:lang w:bidi="en-US"/>
        </w:rPr>
        <w:t xml:space="preserve">ельеф, </w:t>
      </w:r>
      <w:r w:rsidR="003935EA" w:rsidRPr="003935EA">
        <w:rPr>
          <w:sz w:val="24"/>
          <w:szCs w:val="24"/>
          <w:vertAlign w:val="superscript"/>
          <w:lang w:bidi="en-US"/>
        </w:rPr>
        <w:t>137</w:t>
      </w:r>
      <w:r w:rsidR="003935EA" w:rsidRPr="003935EA">
        <w:rPr>
          <w:sz w:val="24"/>
          <w:szCs w:val="24"/>
          <w:lang w:bidi="en-US"/>
        </w:rPr>
        <w:t xml:space="preserve">Cs, </w:t>
      </w:r>
      <w:r w:rsidR="003935EA" w:rsidRPr="003935EA">
        <w:rPr>
          <w:sz w:val="24"/>
          <w:szCs w:val="24"/>
          <w:vertAlign w:val="superscript"/>
          <w:lang w:bidi="en-US"/>
        </w:rPr>
        <w:t>40</w:t>
      </w:r>
      <w:r w:rsidR="003935EA" w:rsidRPr="003935EA">
        <w:rPr>
          <w:sz w:val="24"/>
          <w:szCs w:val="24"/>
          <w:lang w:val="en-US" w:bidi="en-US"/>
        </w:rPr>
        <w:t>K</w:t>
      </w:r>
      <w:r w:rsidR="003935EA" w:rsidRPr="003935EA">
        <w:rPr>
          <w:sz w:val="24"/>
          <w:szCs w:val="24"/>
          <w:lang w:bidi="en-US"/>
        </w:rPr>
        <w:t xml:space="preserve"> и </w:t>
      </w:r>
      <w:r w:rsidR="003935EA" w:rsidRPr="003935EA">
        <w:rPr>
          <w:sz w:val="24"/>
          <w:szCs w:val="24"/>
          <w:vertAlign w:val="superscript"/>
          <w:lang w:bidi="en-US"/>
        </w:rPr>
        <w:t>127</w:t>
      </w:r>
      <w:r w:rsidR="003935EA" w:rsidRPr="003935EA">
        <w:rPr>
          <w:sz w:val="24"/>
          <w:szCs w:val="24"/>
          <w:lang w:val="en-US" w:bidi="en-US"/>
        </w:rPr>
        <w:t>I</w:t>
      </w:r>
      <w:r w:rsidR="003935EA" w:rsidRPr="003935EA">
        <w:rPr>
          <w:sz w:val="24"/>
          <w:szCs w:val="24"/>
          <w:lang w:bidi="en-US"/>
        </w:rPr>
        <w:t xml:space="preserve"> (стабильный) </w:t>
      </w:r>
      <w:r w:rsidR="00CA1CAC">
        <w:rPr>
          <w:sz w:val="24"/>
          <w:szCs w:val="24"/>
          <w:lang w:bidi="en-US"/>
        </w:rPr>
        <w:t xml:space="preserve">в верхнем 0-5 см слое почвы </w:t>
      </w:r>
      <w:r w:rsidR="003935EA" w:rsidRPr="003935EA">
        <w:rPr>
          <w:sz w:val="24"/>
          <w:szCs w:val="24"/>
          <w:lang w:bidi="en-US"/>
        </w:rPr>
        <w:t>в пределах площадки на пойме р Ипуть</w:t>
      </w:r>
      <w:r w:rsidR="00CA1CAC">
        <w:rPr>
          <w:sz w:val="24"/>
          <w:szCs w:val="24"/>
          <w:lang w:bidi="en-US"/>
        </w:rPr>
        <w:t>. Размеры площадки указаны в метрах</w:t>
      </w:r>
    </w:p>
    <w:p w:rsidR="00D830A1" w:rsidRDefault="00D830A1" w:rsidP="00D45392">
      <w:pPr>
        <w:spacing w:line="360" w:lineRule="auto"/>
        <w:ind w:firstLine="567"/>
        <w:jc w:val="both"/>
        <w:rPr>
          <w:sz w:val="24"/>
          <w:szCs w:val="24"/>
          <w:lang w:bidi="en-US"/>
        </w:rPr>
      </w:pPr>
    </w:p>
    <w:p w:rsidR="00E247E0" w:rsidRDefault="00CA1CAC" w:rsidP="00D45392">
      <w:pPr>
        <w:spacing w:line="360" w:lineRule="auto"/>
        <w:ind w:firstLine="567"/>
        <w:jc w:val="both"/>
        <w:rPr>
          <w:sz w:val="24"/>
          <w:szCs w:val="24"/>
          <w:lang w:bidi="en-US"/>
        </w:rPr>
      </w:pPr>
      <w:r>
        <w:rPr>
          <w:sz w:val="24"/>
          <w:szCs w:val="24"/>
          <w:lang w:bidi="en-US"/>
        </w:rPr>
        <w:t>Р</w:t>
      </w:r>
      <w:r w:rsidR="00E247E0" w:rsidRPr="00EC135A">
        <w:rPr>
          <w:sz w:val="24"/>
          <w:szCs w:val="24"/>
          <w:lang w:bidi="en-US"/>
        </w:rPr>
        <w:t xml:space="preserve">аспределение природного изотопа </w:t>
      </w:r>
      <w:r w:rsidR="00E247E0" w:rsidRPr="00EC135A">
        <w:rPr>
          <w:sz w:val="24"/>
          <w:szCs w:val="24"/>
          <w:vertAlign w:val="superscript"/>
          <w:lang w:bidi="en-US"/>
        </w:rPr>
        <w:t>40</w:t>
      </w:r>
      <w:r w:rsidR="00E247E0" w:rsidRPr="00EC135A">
        <w:rPr>
          <w:sz w:val="24"/>
          <w:szCs w:val="24"/>
          <w:lang w:bidi="en-US"/>
        </w:rPr>
        <w:t>K, также демонстрирует положительную связь с микрорельефом которая в данном случае может рассматриваться и как показатель содержания минеральной фазы почвы.</w:t>
      </w:r>
    </w:p>
    <w:p w:rsidR="00E247E0" w:rsidRPr="00EC135A" w:rsidRDefault="00E247E0" w:rsidP="00D45392">
      <w:pPr>
        <w:spacing w:line="360" w:lineRule="auto"/>
        <w:ind w:firstLine="567"/>
        <w:jc w:val="both"/>
        <w:rPr>
          <w:sz w:val="24"/>
          <w:szCs w:val="24"/>
        </w:rPr>
      </w:pPr>
      <w:r w:rsidRPr="00EC135A">
        <w:rPr>
          <w:sz w:val="24"/>
          <w:szCs w:val="24"/>
        </w:rPr>
        <w:t xml:space="preserve">Исследования закономерностей вторичного перераспределения </w:t>
      </w:r>
      <w:r w:rsidRPr="00EC135A">
        <w:rPr>
          <w:sz w:val="24"/>
          <w:szCs w:val="24"/>
          <w:vertAlign w:val="superscript"/>
        </w:rPr>
        <w:t>137</w:t>
      </w:r>
      <w:r w:rsidRPr="00EC135A">
        <w:rPr>
          <w:sz w:val="24"/>
          <w:szCs w:val="24"/>
          <w:lang w:val="en-US"/>
        </w:rPr>
        <w:t>Cs</w:t>
      </w:r>
      <w:r w:rsidRPr="00EC135A">
        <w:rPr>
          <w:sz w:val="24"/>
          <w:szCs w:val="24"/>
        </w:rPr>
        <w:t xml:space="preserve"> в ЛГС показали, что даже весьма незначительные неоднородности рельефа способствуют формированию структурных неоднородностей с достаточно высоким уровнем геохимической контрастности.</w:t>
      </w:r>
    </w:p>
    <w:p w:rsidR="00E247E0" w:rsidRPr="00EC135A" w:rsidRDefault="00E247E0" w:rsidP="00D45392">
      <w:pPr>
        <w:spacing w:line="360" w:lineRule="auto"/>
        <w:ind w:firstLine="567"/>
        <w:jc w:val="both"/>
        <w:rPr>
          <w:sz w:val="24"/>
          <w:szCs w:val="24"/>
        </w:rPr>
      </w:pPr>
      <w:r w:rsidRPr="00EC135A">
        <w:rPr>
          <w:sz w:val="24"/>
          <w:szCs w:val="24"/>
        </w:rPr>
        <w:t xml:space="preserve">Результаты использования техногенного изотопа </w:t>
      </w:r>
      <w:r w:rsidRPr="00EC135A">
        <w:rPr>
          <w:sz w:val="24"/>
          <w:szCs w:val="24"/>
          <w:vertAlign w:val="superscript"/>
        </w:rPr>
        <w:t>137</w:t>
      </w:r>
      <w:r w:rsidRPr="00EC135A">
        <w:rPr>
          <w:sz w:val="24"/>
          <w:szCs w:val="24"/>
        </w:rPr>
        <w:t xml:space="preserve">Cs в качестве маркера процессов миграции позволяют сделать 2 важных вывода. </w:t>
      </w:r>
    </w:p>
    <w:p w:rsidR="00E247E0" w:rsidRPr="00EC135A" w:rsidRDefault="00E247E0" w:rsidP="00D45392">
      <w:pPr>
        <w:numPr>
          <w:ilvl w:val="0"/>
          <w:numId w:val="11"/>
        </w:numPr>
        <w:spacing w:line="360" w:lineRule="auto"/>
        <w:ind w:left="0" w:firstLine="567"/>
        <w:jc w:val="both"/>
        <w:rPr>
          <w:sz w:val="24"/>
          <w:szCs w:val="24"/>
        </w:rPr>
      </w:pPr>
      <w:r w:rsidRPr="00EC135A">
        <w:rPr>
          <w:sz w:val="24"/>
          <w:szCs w:val="24"/>
          <w:lang w:bidi="en-US"/>
        </w:rPr>
        <w:t>Перераспределяющаяся в ЛГС вода не образует равномерного слоя на поверхности склона, а будучи чувствительной даже к самым незначительным уклонам рельефа, перераспределяется по нему канализировано, формируя в каждой отдельной точке специфические, но относительно устойчивые во времени и пространстве сочетания условий внутрипочвенного и поверхностного стоков</w:t>
      </w:r>
      <w:r w:rsidR="00364A3D">
        <w:rPr>
          <w:sz w:val="24"/>
          <w:szCs w:val="24"/>
        </w:rPr>
        <w:t xml:space="preserve">. </w:t>
      </w:r>
    </w:p>
    <w:p w:rsidR="00E247E0" w:rsidRPr="00EC135A" w:rsidRDefault="00E247E0" w:rsidP="00D45392">
      <w:pPr>
        <w:numPr>
          <w:ilvl w:val="0"/>
          <w:numId w:val="11"/>
        </w:numPr>
        <w:spacing w:line="360" w:lineRule="auto"/>
        <w:ind w:left="0" w:firstLine="567"/>
        <w:jc w:val="both"/>
        <w:rPr>
          <w:sz w:val="24"/>
          <w:szCs w:val="24"/>
          <w:lang w:bidi="en-US"/>
        </w:rPr>
      </w:pPr>
      <w:r w:rsidRPr="00EC135A">
        <w:rPr>
          <w:sz w:val="24"/>
          <w:szCs w:val="24"/>
          <w:lang w:bidi="en-US"/>
        </w:rPr>
        <w:t xml:space="preserve">Геохимический смысл процессов миграции воды состоит в последовательной смене функций привноса (аккумуляции) и выноса (промывания) осуществляемых водой по мере увеличения ее количества, находящегося в том или ином объеме почвы. Хотя относительное количество воды почвах всех ЛГС в арифметической прогрессии возрастает в направлении от вершин к понижениям, ее абсолютное количество, а вместе с ним и соотношение функций привноса-выноса может существенно меняться даже в течении одного дня. В результате на протяжении склона должно имеет место постоянное циклическое чередование, вышеназванных </w:t>
      </w:r>
      <w:r w:rsidR="00CB2CD1" w:rsidRPr="00840DF7">
        <w:rPr>
          <w:sz w:val="24"/>
          <w:szCs w:val="24"/>
          <w:lang w:bidi="en-US"/>
        </w:rPr>
        <w:t>процессов,</w:t>
      </w:r>
      <w:r w:rsidRPr="00EC135A">
        <w:rPr>
          <w:sz w:val="24"/>
          <w:szCs w:val="24"/>
          <w:lang w:bidi="en-US"/>
        </w:rPr>
        <w:t xml:space="preserve"> создавая в каждой точке ЛГС сбалансированную и динамически уравновешенную геохимическую обстановку, строго соответствующую формируемой почвенной разновидности.</w:t>
      </w:r>
    </w:p>
    <w:p w:rsidR="00E247E0" w:rsidRPr="00EC135A" w:rsidRDefault="00E247E0" w:rsidP="00D45392">
      <w:pPr>
        <w:spacing w:line="360" w:lineRule="auto"/>
        <w:ind w:firstLine="567"/>
        <w:jc w:val="both"/>
        <w:rPr>
          <w:sz w:val="24"/>
          <w:szCs w:val="24"/>
          <w:lang w:bidi="en-US"/>
        </w:rPr>
      </w:pPr>
      <w:r w:rsidRPr="00EC135A">
        <w:rPr>
          <w:i/>
          <w:sz w:val="24"/>
          <w:szCs w:val="24"/>
          <w:lang w:bidi="en-US"/>
        </w:rPr>
        <w:t xml:space="preserve">В целом проведенные исследования, убедительно свидетельствуют о том, что неоднородность распределения </w:t>
      </w:r>
      <w:r w:rsidRPr="00EC135A">
        <w:rPr>
          <w:i/>
          <w:sz w:val="24"/>
          <w:szCs w:val="24"/>
          <w:vertAlign w:val="superscript"/>
          <w:lang w:bidi="en-US"/>
        </w:rPr>
        <w:t>137</w:t>
      </w:r>
      <w:r w:rsidRPr="00EC135A">
        <w:rPr>
          <w:i/>
          <w:sz w:val="24"/>
          <w:szCs w:val="24"/>
          <w:lang w:val="en-US" w:bidi="en-US"/>
        </w:rPr>
        <w:t>Cs</w:t>
      </w:r>
      <w:r w:rsidRPr="00EC135A">
        <w:rPr>
          <w:i/>
          <w:sz w:val="24"/>
          <w:szCs w:val="24"/>
          <w:lang w:bidi="en-US"/>
        </w:rPr>
        <w:t xml:space="preserve"> в ЛГС определяется весьма сложным, но поддающимся интерпретации циклическим механизмом перераспределения главного агента миграции - воды, которая</w:t>
      </w:r>
      <w:r w:rsidRPr="00EC135A">
        <w:rPr>
          <w:rFonts w:ascii="Calibri" w:hAnsi="Calibri"/>
        </w:rPr>
        <w:t xml:space="preserve"> </w:t>
      </w:r>
      <w:r w:rsidRPr="00EC135A">
        <w:rPr>
          <w:i/>
          <w:sz w:val="24"/>
          <w:szCs w:val="24"/>
          <w:lang w:bidi="en-US"/>
        </w:rPr>
        <w:t>канализировано распределяется по поверхности склона, в соответстви</w:t>
      </w:r>
      <w:r w:rsidR="00364A3D">
        <w:rPr>
          <w:i/>
          <w:sz w:val="24"/>
          <w:szCs w:val="24"/>
          <w:lang w:bidi="en-US"/>
        </w:rPr>
        <w:t>и с особенностями микрорельефа.</w:t>
      </w:r>
      <w:r w:rsidRPr="00EC135A">
        <w:rPr>
          <w:sz w:val="24"/>
          <w:szCs w:val="24"/>
          <w:lang w:bidi="en-US"/>
        </w:rPr>
        <w:t xml:space="preserve"> </w:t>
      </w:r>
    </w:p>
    <w:p w:rsidR="00E247E0" w:rsidRDefault="00E247E0" w:rsidP="00D45392">
      <w:pPr>
        <w:spacing w:line="360" w:lineRule="auto"/>
        <w:ind w:firstLine="567"/>
        <w:jc w:val="both"/>
        <w:rPr>
          <w:sz w:val="24"/>
          <w:szCs w:val="24"/>
          <w:lang w:bidi="en-US"/>
        </w:rPr>
      </w:pPr>
      <w:r w:rsidRPr="00EC135A">
        <w:rPr>
          <w:sz w:val="24"/>
          <w:szCs w:val="24"/>
          <w:lang w:bidi="en-US"/>
        </w:rPr>
        <w:t xml:space="preserve">Таким образом, на примере структуры поля </w:t>
      </w:r>
      <w:r w:rsidRPr="00EC135A">
        <w:rPr>
          <w:sz w:val="24"/>
          <w:szCs w:val="24"/>
          <w:vertAlign w:val="superscript"/>
          <w:lang w:bidi="en-US"/>
        </w:rPr>
        <w:t>137</w:t>
      </w:r>
      <w:r w:rsidRPr="00EC135A">
        <w:rPr>
          <w:sz w:val="24"/>
          <w:szCs w:val="24"/>
          <w:lang w:val="en-US" w:bidi="en-US"/>
        </w:rPr>
        <w:t>Cs</w:t>
      </w:r>
      <w:r w:rsidRPr="00EC135A">
        <w:rPr>
          <w:sz w:val="24"/>
          <w:szCs w:val="24"/>
          <w:lang w:bidi="en-US"/>
        </w:rPr>
        <w:t xml:space="preserve"> было показано, что в</w:t>
      </w:r>
      <w:r w:rsidRPr="00EC135A">
        <w:rPr>
          <w:sz w:val="24"/>
          <w:szCs w:val="24"/>
          <w:lang w:bidi="ru-RU"/>
        </w:rPr>
        <w:t>торично перераспределенный радиоцезий в почвенном и растительном компонент</w:t>
      </w:r>
      <w:r w:rsidR="00CB2CD1">
        <w:rPr>
          <w:sz w:val="24"/>
          <w:szCs w:val="24"/>
          <w:lang w:bidi="ru-RU"/>
        </w:rPr>
        <w:t>ах</w:t>
      </w:r>
      <w:r w:rsidRPr="00EC135A">
        <w:rPr>
          <w:sz w:val="24"/>
          <w:szCs w:val="24"/>
          <w:lang w:bidi="ru-RU"/>
        </w:rPr>
        <w:t xml:space="preserve"> ЛГС образует закономерно организованное, непрерывное поле параметры которого определяются особенностями миграции воды в данной системе. </w:t>
      </w:r>
      <w:r w:rsidRPr="00EC135A">
        <w:rPr>
          <w:sz w:val="24"/>
          <w:szCs w:val="24"/>
          <w:lang w:bidi="en-US"/>
        </w:rPr>
        <w:t xml:space="preserve">В этих условиях знание особенностей функционирования механизма миграции дает возможность не только контроля процессов перераспределение химических элементов на уровне реальных объектов хозяйственной инфраструктуры, но и открывает перспективы использования методов математического моделирования и прогнозирования состояния экологической обстановки применительно к загрязнению территории не только </w:t>
      </w:r>
      <w:r w:rsidRPr="00EC135A">
        <w:rPr>
          <w:sz w:val="24"/>
          <w:szCs w:val="24"/>
          <w:vertAlign w:val="superscript"/>
          <w:lang w:bidi="en-US"/>
        </w:rPr>
        <w:t>137</w:t>
      </w:r>
      <w:r w:rsidRPr="00EC135A">
        <w:rPr>
          <w:sz w:val="24"/>
          <w:szCs w:val="24"/>
          <w:lang w:val="en-US" w:bidi="en-US"/>
        </w:rPr>
        <w:t>Cs</w:t>
      </w:r>
      <w:r w:rsidRPr="00EC135A">
        <w:rPr>
          <w:sz w:val="24"/>
          <w:szCs w:val="24"/>
          <w:lang w:bidi="en-US"/>
        </w:rPr>
        <w:t xml:space="preserve">, но и другим элементам или токсикантами.  </w:t>
      </w:r>
    </w:p>
    <w:p w:rsidR="00C701D4" w:rsidRDefault="00C701D4" w:rsidP="00D45392">
      <w:pPr>
        <w:spacing w:line="360" w:lineRule="auto"/>
        <w:ind w:firstLine="567"/>
        <w:jc w:val="both"/>
        <w:rPr>
          <w:sz w:val="24"/>
          <w:szCs w:val="24"/>
          <w:lang w:bidi="en-US"/>
        </w:rPr>
      </w:pPr>
    </w:p>
    <w:p w:rsidR="00F532C4" w:rsidRPr="00EC135A" w:rsidRDefault="00F532C4" w:rsidP="00D45392">
      <w:pPr>
        <w:spacing w:line="360" w:lineRule="auto"/>
        <w:ind w:firstLine="567"/>
        <w:jc w:val="both"/>
        <w:rPr>
          <w:sz w:val="24"/>
          <w:szCs w:val="24"/>
          <w:lang w:bidi="en-US"/>
        </w:rPr>
      </w:pPr>
    </w:p>
    <w:p w:rsidR="00E247E0" w:rsidRPr="00C300DF" w:rsidRDefault="009F71F2" w:rsidP="00C300DF">
      <w:pPr>
        <w:pStyle w:val="2"/>
        <w:rPr>
          <w:rFonts w:eastAsia="Arial"/>
        </w:rPr>
      </w:pPr>
      <w:bookmarkStart w:id="104" w:name="_Toc454567507"/>
      <w:r w:rsidRPr="00C300DF">
        <w:t>4.6</w:t>
      </w:r>
      <w:r w:rsidR="00C1513C" w:rsidRPr="00C300DF">
        <w:t xml:space="preserve"> </w:t>
      </w:r>
      <w:bookmarkStart w:id="105" w:name="_Toc452517080"/>
      <w:bookmarkStart w:id="106" w:name="_Toc452574758"/>
      <w:r w:rsidR="00C1513C" w:rsidRPr="00C300DF">
        <w:rPr>
          <w:rFonts w:eastAsia="Arial"/>
        </w:rPr>
        <w:t>Математическое моделирован</w:t>
      </w:r>
      <w:r w:rsidR="00025A7B" w:rsidRPr="00C300DF">
        <w:rPr>
          <w:rFonts w:eastAsia="Arial"/>
        </w:rPr>
        <w:t>и</w:t>
      </w:r>
      <w:r w:rsidR="00C1513C" w:rsidRPr="00C300DF">
        <w:rPr>
          <w:rFonts w:eastAsia="Arial"/>
        </w:rPr>
        <w:t>е простра</w:t>
      </w:r>
      <w:r w:rsidR="00DF6814" w:rsidRPr="00C300DF">
        <w:rPr>
          <w:rFonts w:eastAsia="Arial"/>
        </w:rPr>
        <w:t>н</w:t>
      </w:r>
      <w:r w:rsidR="00C1513C" w:rsidRPr="00C300DF">
        <w:rPr>
          <w:rFonts w:eastAsia="Arial"/>
        </w:rPr>
        <w:t>ственной структуры моно- и по</w:t>
      </w:r>
      <w:r w:rsidR="00A7575F" w:rsidRPr="00C300DF">
        <w:rPr>
          <w:rFonts w:eastAsia="Arial"/>
        </w:rPr>
        <w:t>лицентрических аномалий и анализ</w:t>
      </w:r>
      <w:r w:rsidR="00C1513C" w:rsidRPr="00C300DF">
        <w:rPr>
          <w:rFonts w:eastAsia="Arial"/>
        </w:rPr>
        <w:t xml:space="preserve"> ее о</w:t>
      </w:r>
      <w:r w:rsidR="00E31694" w:rsidRPr="00C300DF">
        <w:rPr>
          <w:rFonts w:eastAsia="Arial"/>
        </w:rPr>
        <w:t>тражения</w:t>
      </w:r>
      <w:r w:rsidR="00E247E0" w:rsidRPr="00C300DF">
        <w:rPr>
          <w:rFonts w:eastAsia="Arial"/>
        </w:rPr>
        <w:t xml:space="preserve"> </w:t>
      </w:r>
      <w:r w:rsidR="00D4440D" w:rsidRPr="00C300DF">
        <w:rPr>
          <w:rFonts w:eastAsia="Arial"/>
        </w:rPr>
        <w:t xml:space="preserve">в </w:t>
      </w:r>
      <w:r w:rsidR="00C1513C" w:rsidRPr="00C300DF">
        <w:rPr>
          <w:rFonts w:eastAsia="Arial"/>
        </w:rPr>
        <w:t xml:space="preserve">параметрах </w:t>
      </w:r>
      <w:r w:rsidR="00D4440D" w:rsidRPr="00C300DF">
        <w:rPr>
          <w:rFonts w:eastAsia="Arial"/>
        </w:rPr>
        <w:t>частотной гистограмм</w:t>
      </w:r>
      <w:r w:rsidR="00C1513C" w:rsidRPr="00C300DF">
        <w:rPr>
          <w:rFonts w:eastAsia="Arial"/>
        </w:rPr>
        <w:t>ы</w:t>
      </w:r>
      <w:bookmarkEnd w:id="104"/>
      <w:bookmarkEnd w:id="105"/>
      <w:bookmarkEnd w:id="106"/>
    </w:p>
    <w:p w:rsidR="00D4440D" w:rsidRPr="00D4440D" w:rsidRDefault="00D4440D" w:rsidP="00C1513C">
      <w:pPr>
        <w:suppressAutoHyphens/>
        <w:spacing w:line="360" w:lineRule="auto"/>
        <w:jc w:val="both"/>
        <w:rPr>
          <w:rFonts w:eastAsia="Arial"/>
          <w:b/>
          <w:sz w:val="24"/>
          <w:szCs w:val="24"/>
          <w:lang w:bidi="ru-RU"/>
        </w:rPr>
      </w:pPr>
    </w:p>
    <w:p w:rsidR="00E247E0" w:rsidRPr="00615551" w:rsidRDefault="00E247E0" w:rsidP="0083092F">
      <w:pPr>
        <w:suppressAutoHyphens/>
        <w:spacing w:line="360" w:lineRule="auto"/>
        <w:ind w:firstLine="680"/>
        <w:jc w:val="both"/>
        <w:rPr>
          <w:rFonts w:eastAsia="Arial"/>
          <w:spacing w:val="-4"/>
          <w:sz w:val="24"/>
          <w:szCs w:val="24"/>
          <w:lang w:bidi="ru-RU"/>
        </w:rPr>
      </w:pPr>
      <w:r w:rsidRPr="00615551">
        <w:rPr>
          <w:rFonts w:eastAsia="Arial"/>
          <w:spacing w:val="-4"/>
          <w:sz w:val="24"/>
          <w:szCs w:val="24"/>
          <w:lang w:bidi="ru-RU"/>
        </w:rPr>
        <w:t>Работы, проведенные в процессе геохимического изучения различных объектов, подвергшихся радиационному загрязнению, потребовали и использования различных методов математического анализа для получения обобщающей информации об этих объектах. В ряде случаев это могло выполнено путем применения стандартных подходов параметрической статистики, связанных с вычислением, коэффициентов корреляции, параметров изменчивости и средних значений. Однако более детальное изучение возможностей использования статистических подходов к анализу параметров геохимической неоднородности потребовало проведения дополнительных исследований и позволило получить ряд важных результатов, касающихся разработки новых подходов к математическому анализу пространственно распределенной геохимической информации.</w:t>
      </w:r>
    </w:p>
    <w:p w:rsidR="00E247E0" w:rsidRPr="00EC135A" w:rsidRDefault="00E247E0" w:rsidP="0083092F">
      <w:pPr>
        <w:suppressAutoHyphens/>
        <w:spacing w:line="360" w:lineRule="auto"/>
        <w:ind w:firstLine="680"/>
        <w:jc w:val="both"/>
        <w:rPr>
          <w:rFonts w:eastAsia="Arial"/>
          <w:sz w:val="24"/>
          <w:szCs w:val="24"/>
          <w:lang w:bidi="ru-RU"/>
        </w:rPr>
      </w:pPr>
      <w:r w:rsidRPr="00EC135A">
        <w:rPr>
          <w:rFonts w:eastAsia="Arial"/>
          <w:sz w:val="24"/>
          <w:szCs w:val="24"/>
          <w:lang w:bidi="ru-RU"/>
        </w:rPr>
        <w:t xml:space="preserve">Основная трудность в данном случае заключалась в решении проблемы приемлемости статистического подхода к анализу геохимических выборок и соответственно в правомочности механического переноса представлений, свойственных физическим системам и процессам на геохимические объекты и процессы. Для этого в первую очередь требовалось доказательство случайного характера анализируемых процессов. Конкретно, это означало, что каждое измерение в рассматриваемой выборке должно было по умолчанию представлять собой результат испытания с заведомо неопределенным (случайным) исходом. Только в этом случае репрезентативная выборка должна была характеризоваться гистограммой в виде правильной кривой Гауса, а полученные результаты анализа могли считаться вполне корректными. </w:t>
      </w:r>
    </w:p>
    <w:p w:rsidR="00E247E0" w:rsidRPr="00EC135A" w:rsidRDefault="00E247E0" w:rsidP="0083092F">
      <w:pPr>
        <w:spacing w:line="360" w:lineRule="auto"/>
        <w:ind w:firstLine="680"/>
        <w:jc w:val="both"/>
        <w:rPr>
          <w:bCs/>
          <w:sz w:val="24"/>
          <w:szCs w:val="24"/>
        </w:rPr>
      </w:pPr>
      <w:r w:rsidRPr="00EC135A">
        <w:rPr>
          <w:sz w:val="24"/>
          <w:szCs w:val="24"/>
        </w:rPr>
        <w:t xml:space="preserve">В этом отношении характерно, что анализ формы большинства частотных гистограмм, характеризующих не только специфику поля </w:t>
      </w:r>
      <w:r w:rsidRPr="00EC135A">
        <w:rPr>
          <w:bCs/>
          <w:sz w:val="24"/>
          <w:szCs w:val="24"/>
        </w:rPr>
        <w:t>загрязнения</w:t>
      </w:r>
      <w:r w:rsidRPr="00EC135A">
        <w:rPr>
          <w:sz w:val="24"/>
          <w:szCs w:val="24"/>
        </w:rPr>
        <w:t xml:space="preserve"> территории </w:t>
      </w:r>
      <w:r w:rsidRPr="00EC135A">
        <w:rPr>
          <w:sz w:val="24"/>
          <w:szCs w:val="24"/>
          <w:vertAlign w:val="superscript"/>
        </w:rPr>
        <w:t>137</w:t>
      </w:r>
      <w:r w:rsidRPr="00EC135A">
        <w:rPr>
          <w:sz w:val="24"/>
          <w:szCs w:val="24"/>
          <w:lang w:val="en-US"/>
        </w:rPr>
        <w:t>Cs</w:t>
      </w:r>
      <w:r w:rsidRPr="00EC135A">
        <w:rPr>
          <w:sz w:val="24"/>
          <w:szCs w:val="24"/>
        </w:rPr>
        <w:t xml:space="preserve">, но и распределение любых других химических элементов и соединений, показал, что практически все эти гистограммы имеют выраженную </w:t>
      </w:r>
      <w:r w:rsidRPr="00EC135A">
        <w:rPr>
          <w:bCs/>
          <w:sz w:val="24"/>
          <w:szCs w:val="24"/>
        </w:rPr>
        <w:t xml:space="preserve">левостороннюю асимметрию. О чем в литературе даже упоминается как о «законе логнормальности» </w:t>
      </w:r>
      <w:r w:rsidR="001A1FB7" w:rsidRPr="001A1FB7">
        <w:rPr>
          <w:bCs/>
          <w:sz w:val="24"/>
          <w:szCs w:val="24"/>
        </w:rPr>
        <w:t>[</w:t>
      </w:r>
      <w:r w:rsidRPr="00364A3D">
        <w:rPr>
          <w:bCs/>
          <w:sz w:val="24"/>
          <w:szCs w:val="24"/>
        </w:rPr>
        <w:t>Касимов, П</w:t>
      </w:r>
      <w:r w:rsidR="001C3597" w:rsidRPr="00364A3D">
        <w:rPr>
          <w:bCs/>
          <w:sz w:val="24"/>
          <w:szCs w:val="24"/>
        </w:rPr>
        <w:t>е</w:t>
      </w:r>
      <w:r w:rsidRPr="00364A3D">
        <w:rPr>
          <w:bCs/>
          <w:sz w:val="24"/>
          <w:szCs w:val="24"/>
        </w:rPr>
        <w:t>рельман</w:t>
      </w:r>
      <w:r w:rsidR="00CB2CD1" w:rsidRPr="00364A3D">
        <w:rPr>
          <w:bCs/>
          <w:sz w:val="24"/>
          <w:szCs w:val="24"/>
        </w:rPr>
        <w:t>, 1999</w:t>
      </w:r>
      <w:r w:rsidR="001A1FB7">
        <w:rPr>
          <w:bCs/>
          <w:sz w:val="24"/>
          <w:szCs w:val="24"/>
        </w:rPr>
        <w:t>]</w:t>
      </w:r>
      <w:r w:rsidRPr="00364A3D">
        <w:rPr>
          <w:bCs/>
          <w:sz w:val="24"/>
          <w:szCs w:val="24"/>
        </w:rPr>
        <w:t>.</w:t>
      </w:r>
      <w:r w:rsidRPr="00EC135A">
        <w:rPr>
          <w:bCs/>
          <w:sz w:val="24"/>
          <w:szCs w:val="24"/>
        </w:rPr>
        <w:t xml:space="preserve"> Однако, несмотря на это очевидное противоречие, никаких попыток, как-то объяснить этот парадокс в литературе не отмечено, а анализ геохимических выборок повсеместно проводится с использованием методов параметрической статистики, разве что в отдельных случаях вместо среднего арифметического без всякого логического обоснования используется среднее геометрическое. </w:t>
      </w:r>
    </w:p>
    <w:p w:rsidR="00E247E0" w:rsidRPr="00EC135A" w:rsidRDefault="00E247E0" w:rsidP="0083092F">
      <w:pPr>
        <w:spacing w:line="360" w:lineRule="auto"/>
        <w:ind w:firstLine="680"/>
        <w:jc w:val="both"/>
        <w:rPr>
          <w:sz w:val="24"/>
          <w:szCs w:val="24"/>
        </w:rPr>
      </w:pPr>
      <w:r w:rsidRPr="00EC135A">
        <w:rPr>
          <w:bCs/>
          <w:sz w:val="24"/>
          <w:szCs w:val="24"/>
        </w:rPr>
        <w:t xml:space="preserve">Наши исследования специфики параметров пространственного распределения техногенных изотопов позволили утверждать, что практически все формируемые поля загрязнения могут интерпретироваться как разноразмерные моноцентрические аномалии, в пределах которых концентрация загрязнителя закономерно менялась по мере удаления от точки выброса и таким образом представляла собой функцию координат данной точки в пространстве. Хорошим примером выступает частотная </w:t>
      </w:r>
      <w:r w:rsidRPr="00EC135A">
        <w:rPr>
          <w:sz w:val="24"/>
          <w:szCs w:val="24"/>
        </w:rPr>
        <w:t xml:space="preserve">гистограмма плотности загрязнения </w:t>
      </w:r>
      <w:r w:rsidRPr="00EC135A">
        <w:rPr>
          <w:sz w:val="24"/>
          <w:szCs w:val="24"/>
          <w:vertAlign w:val="superscript"/>
        </w:rPr>
        <w:t>137</w:t>
      </w:r>
      <w:r w:rsidRPr="00EC135A">
        <w:rPr>
          <w:sz w:val="24"/>
          <w:szCs w:val="24"/>
        </w:rPr>
        <w:t>Cs населенных пунктов, распо</w:t>
      </w:r>
      <w:r w:rsidR="00CB2CD1">
        <w:rPr>
          <w:sz w:val="24"/>
          <w:szCs w:val="24"/>
        </w:rPr>
        <w:t>ложенных на территории Беларуси</w:t>
      </w:r>
      <w:r w:rsidRPr="00EC135A">
        <w:rPr>
          <w:sz w:val="24"/>
          <w:szCs w:val="24"/>
        </w:rPr>
        <w:t xml:space="preserve"> (</w:t>
      </w:r>
      <w:r w:rsidR="00CB2CD1">
        <w:rPr>
          <w:sz w:val="24"/>
          <w:szCs w:val="24"/>
        </w:rPr>
        <w:t>рисунок</w:t>
      </w:r>
      <w:r w:rsidR="00894B7B" w:rsidRPr="00894B7B">
        <w:rPr>
          <w:sz w:val="24"/>
          <w:szCs w:val="24"/>
        </w:rPr>
        <w:t xml:space="preserve"> </w:t>
      </w:r>
      <w:r w:rsidR="00894B7B" w:rsidRPr="00861F12">
        <w:rPr>
          <w:sz w:val="24"/>
          <w:szCs w:val="24"/>
        </w:rPr>
        <w:t>4.7</w:t>
      </w:r>
      <w:r w:rsidR="00C36219">
        <w:rPr>
          <w:sz w:val="24"/>
          <w:szCs w:val="24"/>
        </w:rPr>
        <w:t>7</w:t>
      </w:r>
      <w:r w:rsidRPr="00EC135A">
        <w:rPr>
          <w:sz w:val="24"/>
          <w:szCs w:val="24"/>
        </w:rPr>
        <w:t>). Поскольку речь идет о более чем 2000 НП</w:t>
      </w:r>
      <w:r w:rsidR="004E6996">
        <w:rPr>
          <w:sz w:val="24"/>
          <w:szCs w:val="24"/>
        </w:rPr>
        <w:t>, относительно равномерно размещё</w:t>
      </w:r>
      <w:r w:rsidRPr="00EC135A">
        <w:rPr>
          <w:sz w:val="24"/>
          <w:szCs w:val="24"/>
        </w:rPr>
        <w:t xml:space="preserve">нных по территории всей зоны аварии, есть все основание полагать, что данная гистограмма реально отражает наблюдаемую структуру поля загрязнения, ибо для любой моноцентрической аномалии площадь периферии по условию должна быть больше площади ее эпицентра. </w:t>
      </w:r>
    </w:p>
    <w:p w:rsidR="00E247E0" w:rsidRPr="00EC135A" w:rsidRDefault="00C81C3C" w:rsidP="00F8503F">
      <w:pPr>
        <w:spacing w:line="360" w:lineRule="auto"/>
        <w:jc w:val="center"/>
        <w:rPr>
          <w:sz w:val="24"/>
          <w:szCs w:val="24"/>
        </w:rPr>
      </w:pPr>
      <w:r>
        <w:rPr>
          <w:noProof/>
          <w:sz w:val="24"/>
          <w:szCs w:val="24"/>
        </w:rPr>
        <w:drawing>
          <wp:inline distT="0" distB="0" distL="0" distR="0" wp14:anchorId="67D3F3B0" wp14:editId="49388652">
            <wp:extent cx="3216910" cy="1594485"/>
            <wp:effectExtent l="19050" t="0" r="2540" b="0"/>
            <wp:docPr id="622" name="Рисунок 5" descr="msu2010_hist_Belarus_set_Cs_0_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5" descr="msu2010_hist_Belarus_set_Cs_0_40"/>
                    <pic:cNvPicPr>
                      <a:picLocks noChangeAspect="1" noChangeArrowheads="1"/>
                    </pic:cNvPicPr>
                  </pic:nvPicPr>
                  <pic:blipFill>
                    <a:blip r:embed="rId179" cstate="print"/>
                    <a:srcRect/>
                    <a:stretch>
                      <a:fillRect/>
                    </a:stretch>
                  </pic:blipFill>
                  <pic:spPr bwMode="auto">
                    <a:xfrm>
                      <a:off x="0" y="0"/>
                      <a:ext cx="3216910" cy="1594485"/>
                    </a:xfrm>
                    <a:prstGeom prst="rect">
                      <a:avLst/>
                    </a:prstGeom>
                    <a:noFill/>
                    <a:ln w="9525">
                      <a:noFill/>
                      <a:miter lim="800000"/>
                      <a:headEnd/>
                      <a:tailEnd/>
                    </a:ln>
                  </pic:spPr>
                </pic:pic>
              </a:graphicData>
            </a:graphic>
          </wp:inline>
        </w:drawing>
      </w:r>
    </w:p>
    <w:p w:rsidR="00E247E0" w:rsidRDefault="00F8503F" w:rsidP="00F8503F">
      <w:pPr>
        <w:spacing w:line="360" w:lineRule="auto"/>
        <w:jc w:val="center"/>
        <w:rPr>
          <w:sz w:val="24"/>
          <w:szCs w:val="24"/>
        </w:rPr>
      </w:pPr>
      <w:r w:rsidRPr="00861F12">
        <w:rPr>
          <w:sz w:val="24"/>
          <w:szCs w:val="24"/>
        </w:rPr>
        <w:t>Рисунок 4.7</w:t>
      </w:r>
      <w:r w:rsidR="00C36219">
        <w:rPr>
          <w:sz w:val="24"/>
          <w:szCs w:val="24"/>
        </w:rPr>
        <w:t>7</w:t>
      </w:r>
      <w:r w:rsidR="00840DF7">
        <w:rPr>
          <w:sz w:val="24"/>
          <w:szCs w:val="24"/>
        </w:rPr>
        <w:t>.</w:t>
      </w:r>
      <w:r w:rsidR="00E247E0" w:rsidRPr="00F8503F">
        <w:rPr>
          <w:sz w:val="24"/>
          <w:szCs w:val="24"/>
        </w:rPr>
        <w:t xml:space="preserve"> Гистограмма распределения населенных пунктов Беларуси вне зоны отселения по плотности загрязнения </w:t>
      </w:r>
      <w:r w:rsidR="00E247E0" w:rsidRPr="00F8503F">
        <w:rPr>
          <w:sz w:val="24"/>
          <w:szCs w:val="24"/>
          <w:vertAlign w:val="superscript"/>
        </w:rPr>
        <w:t>137</w:t>
      </w:r>
      <w:r w:rsidR="004E6996">
        <w:rPr>
          <w:sz w:val="24"/>
          <w:szCs w:val="24"/>
        </w:rPr>
        <w:t>Cs</w:t>
      </w:r>
    </w:p>
    <w:p w:rsidR="00615551" w:rsidRPr="00615551" w:rsidRDefault="00615551" w:rsidP="00F8503F">
      <w:pPr>
        <w:spacing w:line="360" w:lineRule="auto"/>
        <w:jc w:val="center"/>
        <w:rPr>
          <w:sz w:val="16"/>
          <w:szCs w:val="16"/>
        </w:rPr>
      </w:pPr>
    </w:p>
    <w:p w:rsidR="00E247E0" w:rsidRPr="00EC135A" w:rsidRDefault="00E247E0" w:rsidP="0083092F">
      <w:pPr>
        <w:spacing w:line="360" w:lineRule="auto"/>
        <w:ind w:firstLine="680"/>
        <w:jc w:val="both"/>
        <w:rPr>
          <w:sz w:val="24"/>
          <w:szCs w:val="24"/>
        </w:rPr>
      </w:pPr>
      <w:r w:rsidRPr="00EC135A">
        <w:rPr>
          <w:sz w:val="24"/>
          <w:szCs w:val="24"/>
        </w:rPr>
        <w:t>Аналогичные результаты были получены в процессе исследования структуры поля загрязнения в пределах ключевого участка, описанного в предыдущем разделе. Оказалось, что плотность загрязнения участка размером 70</w:t>
      </w:r>
      <w:r w:rsidR="00CB2CD1">
        <w:rPr>
          <w:sz w:val="24"/>
          <w:szCs w:val="24"/>
        </w:rPr>
        <w:t xml:space="preserve"> м </w:t>
      </w:r>
      <w:r w:rsidRPr="00EC135A">
        <w:rPr>
          <w:sz w:val="24"/>
          <w:szCs w:val="24"/>
        </w:rPr>
        <w:t>х</w:t>
      </w:r>
      <w:r w:rsidR="00CB2CD1">
        <w:rPr>
          <w:sz w:val="24"/>
          <w:szCs w:val="24"/>
        </w:rPr>
        <w:t xml:space="preserve"> </w:t>
      </w:r>
      <w:r w:rsidRPr="00EC135A">
        <w:rPr>
          <w:sz w:val="24"/>
          <w:szCs w:val="24"/>
        </w:rPr>
        <w:t>100 м носит сложный полицентрический характер (</w:t>
      </w:r>
      <w:r w:rsidR="00C36219">
        <w:rPr>
          <w:sz w:val="24"/>
          <w:szCs w:val="24"/>
        </w:rPr>
        <w:t>рисунок 4.78</w:t>
      </w:r>
      <w:r w:rsidRPr="00EC135A">
        <w:rPr>
          <w:sz w:val="24"/>
          <w:szCs w:val="24"/>
        </w:rPr>
        <w:t xml:space="preserve">), причем в структуре поля, имеющего специфическую связь с рельефом, имеют место как положительные, так и отрицательные аномалии. </w:t>
      </w:r>
    </w:p>
    <w:p w:rsidR="00E247E0" w:rsidRPr="00EC135A" w:rsidRDefault="00FF3F09" w:rsidP="0083092F">
      <w:pPr>
        <w:spacing w:line="360" w:lineRule="auto"/>
        <w:ind w:firstLine="680"/>
        <w:jc w:val="both"/>
        <w:rPr>
          <w:noProof/>
          <w:sz w:val="24"/>
          <w:szCs w:val="24"/>
        </w:rPr>
      </w:pPr>
      <w:r>
        <w:rPr>
          <w:noProof/>
          <w:sz w:val="24"/>
          <w:szCs w:val="24"/>
        </w:rPr>
        <w:pict>
          <v:shape id="Text Box 201" o:spid="_x0000_s1195" type="#_x0000_t202" style="position:absolute;left:0;text-align:left;margin-left:420.75pt;margin-top:148.15pt;width:17.5pt;height:14pt;z-index:251676672;visibility:visible;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bCIUfgIAAAgFAAAOAAAAZHJzL2Uyb0RvYy54bWysVNtu3CAQfa/Uf0C8b2yvvBdb8Ua5dKtK&#10;6UVK+gEs4DUqBgrs2mnVf+8A6zTpRaqq8oAHz4UzM2c4vxh7iY7cOqFVg4uzHCOuqGZC7Rv88X47&#10;W2PkPFGMSK14gx+4wxebly/OB1Pzue60ZNwiCKJcPZgGd96bOssc7XhP3Jk2XIGy1bYnHo52nzFL&#10;Bojey2ye58ts0JYZqyl3Dv7eJCXexPhty6l/37aOeyQbDNh83G3cd2HPNuek3ltiOkFPMMg/oOiJ&#10;UHDpY6gb4gk6WPFLqF5Qq51u/RnVfabbVlAec4BsivynbO46YnjMBYrjzGOZ3P8LS98dP1gkWIOX&#10;UB5FeujRPR89utIjAkihQINxNdjdGbD0Iyig0TFZZ241/eSQ0tcdUXt+aa0eOk4YAIye2RPXFMeF&#10;ILvhrWZwETl4HQONre1D9aAeCKIDkofH5gQwFH7OYS1AQ0FVrFbrPDYvI/XkbKzzr7nuURAabKH3&#10;MTg53joPaYDpZBLucloKthVSxoPd766lRUcCPNnGFTIHl2dmUgVjpYNbUqc/gBHuCLqANvb9a1XM&#10;y/xqXs22y/VqVm7Lxaxa5etZXlRX1TIvq/Jm+y0ALMq6E4xxdSsUnzhYlH/X49M0JPZEFqKhwdVi&#10;vkgd+mOSeVy/S7IXHkZSir7BUGRYaUhCX18pBmmT2hMhk5w9hx9LBjWYvrEqkQWh8YkCftyNkXGL&#10;iVw7zR6AFlZD26DD8JyA0Gn7BaMBRrPB7vOBWI6RfKOAWmDiJ8FOwm4SiKLg2mCPURKvfZr3g7Fi&#10;30HkRF6lL4F+rYjUCDxNKAB5OMC4xRxOT0OY56fnaPXjAdt8BwAA//8DAFBLAwQUAAYACAAAACEA&#10;GUJUDuAAAAALAQAADwAAAGRycy9kb3ducmV2LnhtbEyPwU7DMAyG75N4h8hIXCaWrhqlK00n2OAG&#10;h41pZ68JbUXjVE26dm+POcHRvz/9/pxvJtuKi+l940jBchGBMFQ63VCl4Pj5dp+C8AFJY+vIKLga&#10;D5viZpZjpt1Ie3M5hEpwCfkMFdQhdJmUvqyNRb9wnSHefbneYuCxr6TuceRy28o4ihJpsSG+UGNn&#10;trUpvw+DVZDs+mHc03a+O76+40dXxaeX60mpu9vp+QlEMFP4g+FXn9WhYKezG0h70SpIV8sHRhXE&#10;cbQGwUT6mHBy5mSVrkEWufz/Q/EDAAD//wMAUEsBAi0AFAAGAAgAAAAhALaDOJL+AAAA4QEAABMA&#10;AAAAAAAAAAAAAAAAAAAAAFtDb250ZW50X1R5cGVzXS54bWxQSwECLQAUAAYACAAAACEAOP0h/9YA&#10;AACUAQAACwAAAAAAAAAAAAAAAAAvAQAAX3JlbHMvLnJlbHNQSwECLQAUAAYACAAAACEAqGwiFH4C&#10;AAAIBQAADgAAAAAAAAAAAAAAAAAuAgAAZHJzL2Uyb0RvYy54bWxQSwECLQAUAAYACAAAACEAGUJU&#10;DuAAAAALAQAADwAAAAAAAAAAAAAAAADYBAAAZHJzL2Rvd25yZXYueG1sUEsFBgAAAAAEAAQA8wAA&#10;AOUFAAAAAA==&#10;" stroked="f">
            <v:textbox style="mso-next-textbox:#Text Box 201" inset="0,0,0,0">
              <w:txbxContent>
                <w:p w:rsidR="00D61FFA" w:rsidRPr="00FB09DE" w:rsidRDefault="00D61FFA" w:rsidP="0083092F">
                  <w:r>
                    <w:t>В</w:t>
                  </w:r>
                </w:p>
              </w:txbxContent>
            </v:textbox>
          </v:shape>
        </w:pict>
      </w:r>
      <w:r>
        <w:rPr>
          <w:noProof/>
          <w:sz w:val="24"/>
          <w:szCs w:val="24"/>
        </w:rPr>
        <w:pict>
          <v:shape id="Text Box 200" o:spid="_x0000_s1194" type="#_x0000_t202" style="position:absolute;left:0;text-align:left;margin-left:417.3pt;margin-top:14.75pt;width:17.5pt;height:14pt;z-index:251675648;visibility:visible;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hQF5fAIAAAgFAAAOAAAAZHJzL2Uyb0RvYy54bWysVNtu1DAQfUfiHyy/b5OsspdEzVa0ZRFS&#10;uUgtH+CNnY2F4zG2d5OC+HfGzqYtBSSE8IMzjsfHZ2bO+Pxi6BQ5Cusk6IpmZyklQtfApd5X9NPd&#10;dramxHmmOVOgRUXvhaMXm5cvzntTijm0oLiwBEG0K3tT0dZ7UyaJq1vRMXcGRmjcbMB2zOPS7hNu&#10;WY/onUrmabpMerDcWKiFc/j3etykm4jfNKL2H5rGCU9URZGbj7ON8y7MyeaclXvLTCvrEw32Dyw6&#10;JjVe+gB1zTwjByt/gepkbcFB489q6BJoGlmLGANGk6XPorltmRExFkyOMw9pcv8Ptn5//GiJ5BVd&#10;ZpRo1mGN7sTgySUMBBMcEtQbV6LfrUFPP+AGFjoG68wN1J8d0XDVMr0Xr6yFvhWMI8EsnEyeHB1x&#10;XADZ9e+A40Xs4CECDY3tQvYwHwTRsVD3D8UJZGr8OcexwJ0at7LVaj1yS1g5HTbW+TcCOhKMilqs&#10;fQRnxxvnAxlWTi7hLgdK8q1UKi7sfnelLDky1Mk2jsj/mZvSwVlDODYijn+QI94R9gLbWPdvRTbP&#10;08t5Mdsu16tZvs0Xs2KVrmdpVlwWyzQv8uvt90Awy8tWci70jdRi0mCW/12NT90wqieqkPQVLRbz&#10;xVihPwaZxvG7IDvpsSWV7CqKScYRnFgZ6vpa82h7JtVoJz/Tj1nGHEzfmJWoglD4UQJ+2A1RcXkA&#10;DgrZAb9HWVjAsmGF8TlBowX7lZIeW7Oi7suBWUGJeqtRWqGPJ8NOxm4ymK7xaEU9JaN55cd+Pxgr&#10;9y0ij+LV8Arl18gojUcWJ9Fiu8UYTk9D6Oen6+j1+IBtfgAAAP//AwBQSwMEFAAGAAgAAAAhAP69&#10;yPPfAAAACQEAAA8AAABkcnMvZG93bnJldi54bWxMj8FOg0AQhu8mvsNmTLwYu4iCFBkabfWmh9am&#10;5y27ApGdJexS6Ns7nvQ4M1/++f5iNdtOnMzgW0cId4sIhKHK6ZZqhP3n220GwgdFWnWODMLZeFiV&#10;lxeFyrWbaGtOu1ALDiGfK4QmhD6X0leNscovXG+Ib19usCrwONRSD2ricNvJOIpSaVVL/KFRvVk3&#10;pvrejRYh3QzjtKX1zWb/+q4++jo+vJwPiNdX8/MTiGDm8AfDrz6rQ8lORzeS9qJDyO4fUkYR4mUC&#10;goEsXfLiiJA8JiDLQv5vUP4AAAD//wMAUEsBAi0AFAAGAAgAAAAhALaDOJL+AAAA4QEAABMAAAAA&#10;AAAAAAAAAAAAAAAAAFtDb250ZW50X1R5cGVzXS54bWxQSwECLQAUAAYACAAAACEAOP0h/9YAAACU&#10;AQAACwAAAAAAAAAAAAAAAAAvAQAAX3JlbHMvLnJlbHNQSwECLQAUAAYACAAAACEA3YUBeXwCAAAI&#10;BQAADgAAAAAAAAAAAAAAAAAuAgAAZHJzL2Uyb0RvYy54bWxQSwECLQAUAAYACAAAACEA/r3I898A&#10;AAAJAQAADwAAAAAAAAAAAAAAAADWBAAAZHJzL2Rvd25yZXYueG1sUEsFBgAAAAAEAAQA8wAAAOIF&#10;AAAAAA==&#10;" stroked="f">
            <v:textbox style="mso-next-textbox:#Text Box 200" inset="0,0,0,0">
              <w:txbxContent>
                <w:p w:rsidR="00D61FFA" w:rsidRPr="00FB09DE" w:rsidRDefault="00D61FFA" w:rsidP="0083092F">
                  <w:r>
                    <w:t>Б</w:t>
                  </w:r>
                </w:p>
              </w:txbxContent>
            </v:textbox>
          </v:shape>
        </w:pict>
      </w:r>
      <w:r>
        <w:rPr>
          <w:noProof/>
          <w:sz w:val="24"/>
          <w:szCs w:val="24"/>
        </w:rPr>
        <w:pict>
          <v:rect id="Rectangle 208" o:spid="_x0000_s1202" style="position:absolute;left:0;text-align:left;margin-left:41.7pt;margin-top:3.1pt;width:37.2pt;height:35.55pt;z-index:251679744;visibility:visib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IDGdgIAAP0EAAAOAAAAZHJzL2Uyb0RvYy54bWysVNuO0zAQfUfiHyy/d3Mh2W2jTVerpkVI&#10;C6xY+ADXdhoLxza223RB/Dtjpy0tvKwQeUjGmfH4nJkzvr3b9xLtuHVCqxpnVylGXFHNhNrU+Mvn&#10;1WSKkfNEMSK14jV+5g7fzV+/uh1MxXPdacm4RZBEuWowNe68N1WSONrxnrgrbbgCZ6ttTzws7SZh&#10;lgyQvZdJnqbXyaAtM1ZT7hz8bUYnnsf8bcup/9i2jnskawzYfHzb+F6HdzK/JdXGEtMJeoBB/gFF&#10;T4SCQ0+pGuIJ2lrxV6peUKudbv0V1X2i21ZQHjkAmyz9g81TRwyPXKA4zpzK5P5fWvph92iRYDUu&#10;Zxgp0kOPPkHViNpIjvJ0Gio0GFdB4JN5tIGjMw+afnVI6UUHcfzeWj10nDDAlYX45GJDWDjYitbD&#10;e80gP9l6HYu1b20fEkIZ0D725PnUE773iMLP4iYvCugcBVdRZsW0jCeQ6rjZWOffct2jYNTYAviY&#10;nOwenA9gSHUMCWcpvRJSxrZLhYYaz8q8jBucloIFZ+RoN+uFtGhHQDir+BzOvQjrhQf5StHXeJqG&#10;JwSRKhRjqVi0PRFytAGJVMEN3ADbwRpl8mOWzpbT5bSYFPn1clKkTTO5Xy2KyfUquymbN81i0WQ/&#10;A86sqDrBGFcB6lGyWfEySRyGZxTbSbQXlNxLmCeXMGKVgdXxG9lFFYTGjwJaa/YMIrB6nEG4M8Do&#10;tP2O0QDzV2P3bUssx0i+UyCkWRbb7uOiKG9y0IA996zPPURRSFVjj9FoLvw45FtjxaaDk7LYY6Xv&#10;QXytiMIIwhxRHSQLMxYZHO6DMMTn6xj1+9aa/wIAAP//AwBQSwMEFAAGAAgAAAAhAB/j0gbfAAAA&#10;BwEAAA8AAABkcnMvZG93bnJldi54bWxMj0FLw0AUhO+C/2F5gpdiNzbalJiXIoIg6KWtlB632dck&#10;uvs2ZLdp6q93e9LjMMPMN8VytEYM1PvWMcL9NAFBXDndco3wuXm9W4DwQbFWxjEhnMnDsry+KlSu&#10;3YlXNKxDLWIJ+1whNCF0uZS+asgqP3UdcfQOrrcqRNnXUvfqFMutkbMkmUurWo4LjeropaHqe320&#10;CF8D1fwx2WybzLyf/S59+5l0O8Tbm/H5CUSgMfyF4YIf0aGMTHt3ZO2FQVikDzGJMJ+BuNiPWXyy&#10;R8iyFGRZyP/85S8AAAD//wMAUEsBAi0AFAAGAAgAAAAhALaDOJL+AAAA4QEAABMAAAAAAAAAAAAA&#10;AAAAAAAAAFtDb250ZW50X1R5cGVzXS54bWxQSwECLQAUAAYACAAAACEAOP0h/9YAAACUAQAACwAA&#10;AAAAAAAAAAAAAAAvAQAAX3JlbHMvLnJlbHNQSwECLQAUAAYACAAAACEAvtSAxnYCAAD9BAAADgAA&#10;AAAAAAAAAAAAAAAuAgAAZHJzL2Uyb0RvYy54bWxQSwECLQAUAAYACAAAACEAH+PSBt8AAAAHAQAA&#10;DwAAAAAAAAAAAAAAAADQBAAAZHJzL2Rvd25yZXYueG1sUEsFBgAAAAAEAAQA8wAAANwFAAAAAA==&#10;" filled="f" strokecolor="white"/>
        </w:pict>
      </w:r>
      <w:r>
        <w:rPr>
          <w:noProof/>
          <w:sz w:val="24"/>
          <w:szCs w:val="24"/>
        </w:rPr>
        <w:pict>
          <v:shape id="Text Box 199" o:spid="_x0000_s1193" type="#_x0000_t202" style="position:absolute;left:0;text-align:left;margin-left:207.3pt;margin-top:7.15pt;width:17.5pt;height:14pt;z-index:251674624;visibility:visible;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2BDjfQIAAAgFAAAOAAAAZHJzL2Uyb0RvYy54bWysVNtu1DAQfUfiHyy/b5OsspdEzVa0ZRFS&#10;uUgtH+CNnY2F4zG2d5OC+HfGzqYtBSSE8IMzjsfHM3PO+Pxi6BQ5Cusk6IpmZyklQtfApd5X9NPd&#10;dramxHmmOVOgRUXvhaMXm5cvzntTijm0oLiwBEG0K3tT0dZ7UyaJq1vRMXcGRmjcbMB2zOPS7hNu&#10;WY/onUrmabpMerDcWKiFc/j3etykm4jfNKL2H5rGCU9URTE2H2cb512Yk805K/eWmVbWpzDYP0TR&#10;Manx0geoa+YZOVj5C1QnawsOGn9WQ5dA08haxBwwmyx9ls1ty4yIuWBxnHkok/t/sPX740dLJK/o&#10;ApnSrEOO7sTgySUMJCuKUKDeuBL9bg16+gE3kOiYrDM3UH92RMNVy/RevLIW+lYwjgFm4WTy5OiI&#10;4wLIrn8HHC9iBw8RaGhsF6qH9SCIjkTdP5ATgqnx5xzHAndq3MpWq3UayUtYOR021vk3AjoSjIpa&#10;5D6Cs+ON8yEYVk4u4S4HSvKtVCou7H53pSw5MtTJNo4Y/zM3pYOzhnBsRBz/YIx4R9gL0UbevxXZ&#10;PE8v58Vsu1yvZvk2X8yKVbqepVlxWSzTvMivt99DgFletpJzoW+kFpMGs/zvOD51w6ieqELSV7RY&#10;zBcjQ39MMo3jd0l20mNLKtlVFIuMIzixMvD6WvNoeybVaCc/hx+rjDWYvrEqUQWB+FECftgNUXHL&#10;ABwUsgN+j7KwgLQhw/icoNGC/UpJj61ZUfflwKygRL3VKK3Qx5NhJ2M3GUzXeLSinpLRvPJjvx+M&#10;lfsWkUfxaniF8mtklMZjFCfRYrvFHE5PQ+jnp+vo9fiAbX4AAAD//wMAUEsDBBQABgAIAAAAIQAZ&#10;lb8f3gAAAAkBAAAPAAAAZHJzL2Rvd25yZXYueG1sTI9BT8MwDIXvSPyHyEhcEEvXVRWUphNscIPD&#10;xrSz14S2onGqJF27f485wc32e3r+XrmebS/OxofOkYLlIgFhqHa6o0bB4fPt/gFEiEgae0dGwcUE&#10;WFfXVyUW2k20M+d9bASHUChQQRvjUEgZ6tZYDAs3GGLty3mLkVffSO1x4nDbyzRJcmmxI/7Q4mA2&#10;ram/96NVkG/9OO1oc7c9vL7jx9Ckx5fLUanbm/n5CUQ0c/wzwy8+o0PFTCc3kg6iV5Ats5ytLGQr&#10;EGzIskc+nHhIVyCrUv5vUP0AAAD//wMAUEsBAi0AFAAGAAgAAAAhALaDOJL+AAAA4QEAABMAAAAA&#10;AAAAAAAAAAAAAAAAAFtDb250ZW50X1R5cGVzXS54bWxQSwECLQAUAAYACAAAACEAOP0h/9YAAACU&#10;AQAACwAAAAAAAAAAAAAAAAAvAQAAX3JlbHMvLnJlbHNQSwECLQAUAAYACAAAACEAwdgQ430CAAAI&#10;BQAADgAAAAAAAAAAAAAAAAAuAgAAZHJzL2Uyb0RvYy54bWxQSwECLQAUAAYACAAAACEAGZW/H94A&#10;AAAJAQAADwAAAAAAAAAAAAAAAADXBAAAZHJzL2Rvd25yZXYueG1sUEsFBgAAAAAEAAQA8wAAAOIF&#10;AAAAAA==&#10;" stroked="f">
            <v:textbox style="mso-next-textbox:#Text Box 199" inset="0,0,0,0">
              <w:txbxContent>
                <w:p w:rsidR="00D61FFA" w:rsidRPr="00FB09DE" w:rsidRDefault="00D61FFA" w:rsidP="0083092F">
                  <w:r w:rsidRPr="00FB09DE">
                    <w:t>А</w:t>
                  </w:r>
                </w:p>
              </w:txbxContent>
            </v:textbox>
          </v:shape>
        </w:pict>
      </w:r>
      <w:r w:rsidR="00E247E0" w:rsidRPr="00EC135A">
        <w:rPr>
          <w:sz w:val="24"/>
          <w:szCs w:val="24"/>
        </w:rPr>
        <w:t xml:space="preserve"> </w:t>
      </w:r>
      <w:r>
        <w:rPr>
          <w:noProof/>
          <w:sz w:val="24"/>
          <w:szCs w:val="24"/>
        </w:rPr>
      </w:r>
      <w:r>
        <w:rPr>
          <w:noProof/>
          <w:sz w:val="24"/>
          <w:szCs w:val="24"/>
        </w:rPr>
        <w:pict>
          <v:group id="Group 192" o:spid="_x0000_s1280" style="width:432.85pt;height:201.95pt;mso-position-horizontal-relative:char;mso-position-vertical-relative:line" coordorigin="1258,6350" coordsize="8719,4679">
            <v:shape id="Рисунок 6" o:spid="_x0000_s1281" type="#_x0000_t75" style="position:absolute;left:6410;top:6350;width:3567;height:2449;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AIRzRLGAAAA2wAAAA8AAABkcnMvZG93bnJldi54bWxEj09rAjEUxO+C3yE8oTfNVrDoapS2IP3j&#10;xa4ieHtunrvbbl7CJtW1n74RBI/DzPyGmS1aU4sTNb6yrOBxkIAgzq2uuFCw3Sz7YxA+IGusLZOC&#10;C3lYzLudGabanvmLTlkoRISwT1FBGYJLpfR5SQb9wDri6B1tYzBE2RRSN3iOcFPLYZI8SYMVx4US&#10;Hb2WlP9kv0bBx2q9RecO67fsc3Lh/cv3cLn7U+qh1z5PQQRqwz18a79rBaMRXL/EHyDn/wAAAP//&#10;AwBQSwECLQAUAAYACAAAACEABKs5XgABAADmAQAAEwAAAAAAAAAAAAAAAAAAAAAAW0NvbnRlbnRf&#10;VHlwZXNdLnhtbFBLAQItABQABgAIAAAAIQAIwxik1AAAAJMBAAALAAAAAAAAAAAAAAAAADEBAABf&#10;cmVscy8ucmVsc1BLAQItABQABgAIAAAAIQAzLwWeQQAAADkAAAASAAAAAAAAAAAAAAAAAC4CAABk&#10;cnMvcGljdHVyZXhtbC54bWxQSwECLQAUAAYACAAAACEAAhHNEsYAAADbAAAADwAAAAAAAAAAAAAA&#10;AACfAgAAZHJzL2Rvd25yZXYueG1sUEsFBgAAAAAEAAQA9wAAAJIDAAAAAA==&#10;">
              <v:imagedata r:id="rId180" o:title=""/>
            </v:shape>
            <v:shape id="Picture 194" o:spid="_x0000_s1282" type="#_x0000_t75" style="position:absolute;left:1258;top:6350;width:4433;height:4679;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HaNIujCAAAA2wAAAA8AAABkcnMvZG93bnJldi54bWxEj0FrwkAUhO8F/8PyBG91o6CU1FWqIHgR&#10;amzvj+xrkpp9G7LPTfrvuwWhx2FmvmE2u9G1KlIfGs8GFvMMFHHpbcOVgY/r8fkFVBBki61nMvBD&#10;AXbbydMGc+sHvlAspFIJwiFHA7VIl2sdypochrnviJP35XuHkmRfadvjkOCu1cssW2uHDaeFGjs6&#10;1FTeirsz8H27nsc2FHE/nD734qK8l9EaM5uOb6+ghEb5Dz/aJ2tgtYa/L+kH6O0vAAAA//8DAFBL&#10;AQItABQABgAIAAAAIQAEqzleAAEAAOYBAAATAAAAAAAAAAAAAAAAAAAAAABbQ29udGVudF9UeXBl&#10;c10ueG1sUEsBAi0AFAAGAAgAAAAhAAjDGKTUAAAAkwEAAAsAAAAAAAAAAAAAAAAAMQEAAF9yZWxz&#10;Ly5yZWxzUEsBAi0AFAAGAAgAAAAhADMvBZ5BAAAAOQAAABIAAAAAAAAAAAAAAAAALgIAAGRycy9w&#10;aWN0dXJleG1sLnhtbFBLAQItABQABgAIAAAAIQB2jSLowgAAANsAAAAPAAAAAAAAAAAAAAAAAJ8C&#10;AABkcnMvZG93bnJldi54bWxQSwUGAAAAAAQABAD3AAAAjgMAAAAA&#10;">
              <v:imagedata r:id="rId181" o:title=""/>
            </v:shape>
            <v:shape id="Picture 195" o:spid="_x0000_s1283" type="#_x0000_t75" alt="msu2010_hist_Vyshkov05_20_20_5m" style="position:absolute;left:6460;top:8875;width:3517;height:2063;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BiLF7bFAAAA2wAAAA8AAABkcnMvZG93bnJldi54bWxEj91qwkAUhO+FvsNyCt7prsVWidmISAta&#10;SsGfBzhkj0k0ezbNrjH26buFQi+HmfmGSZe9rUVHra8ca5iMFQji3JmKCw3Hw9toDsIHZIO1Y9Jw&#10;Jw/L7GGQYmLcjXfU7UMhIoR9ghrKEJpESp+XZNGPXUMcvZNrLYYo20KaFm8Rbmv5pNSLtFhxXCix&#10;oXVJ+WV/tRr6r2O3Pb3b1+tOffi7/zxP1eVb6+Fjv1qACNSH//Bfe2M0PM/g90v8ATL7AQAA//8D&#10;AFBLAQItABQABgAIAAAAIQAEqzleAAEAAOYBAAATAAAAAAAAAAAAAAAAAAAAAABbQ29udGVudF9U&#10;eXBlc10ueG1sUEsBAi0AFAAGAAgAAAAhAAjDGKTUAAAAkwEAAAsAAAAAAAAAAAAAAAAAMQEAAF9y&#10;ZWxzLy5yZWxzUEsBAi0AFAAGAAgAAAAhADMvBZ5BAAAAOQAAABIAAAAAAAAAAAAAAAAALgIAAGRy&#10;cy9waWN0dXJleG1sLnhtbFBLAQItABQABgAIAAAAIQAYixe2xQAAANsAAAAPAAAAAAAAAAAAAAAA&#10;AJ8CAABkcnMvZG93bnJldi54bWxQSwUGAAAAAAQABAD3AAAAkQMAAAAA&#10;">
              <v:imagedata r:id="rId182" o:title="msu2010_hist_Vyshkov05_20_20_5m"/>
            </v:shape>
            <w10:anchorlock/>
          </v:group>
        </w:pict>
      </w:r>
    </w:p>
    <w:p w:rsidR="00E247E0" w:rsidRPr="00EC135A" w:rsidRDefault="00F8503F" w:rsidP="00F8503F">
      <w:pPr>
        <w:spacing w:after="120" w:line="360" w:lineRule="auto"/>
        <w:jc w:val="center"/>
      </w:pPr>
      <w:r w:rsidRPr="00861F12">
        <w:rPr>
          <w:sz w:val="24"/>
          <w:szCs w:val="24"/>
        </w:rPr>
        <w:t>Рисунок 4.7</w:t>
      </w:r>
      <w:r w:rsidR="00C36219">
        <w:rPr>
          <w:sz w:val="24"/>
          <w:szCs w:val="24"/>
        </w:rPr>
        <w:t>8</w:t>
      </w:r>
      <w:r w:rsidR="00840DF7">
        <w:rPr>
          <w:sz w:val="24"/>
          <w:szCs w:val="24"/>
        </w:rPr>
        <w:t>.</w:t>
      </w:r>
      <w:r w:rsidRPr="00EC135A">
        <w:rPr>
          <w:lang w:bidi="en-US"/>
        </w:rPr>
        <w:t xml:space="preserve"> </w:t>
      </w:r>
      <w:r w:rsidR="00E247E0" w:rsidRPr="00F8503F">
        <w:rPr>
          <w:sz w:val="24"/>
          <w:szCs w:val="24"/>
        </w:rPr>
        <w:t>Карта загрязнения тестового полигона в 2006 г. (А, по осям указан размер в метрах, шкала плотности загрязнения в кБк/м</w:t>
      </w:r>
      <w:r w:rsidR="00E247E0" w:rsidRPr="00F8503F">
        <w:rPr>
          <w:sz w:val="24"/>
          <w:szCs w:val="24"/>
          <w:vertAlign w:val="superscript"/>
        </w:rPr>
        <w:t>2</w:t>
      </w:r>
      <w:r w:rsidR="00E247E0" w:rsidRPr="00F8503F">
        <w:rPr>
          <w:sz w:val="24"/>
          <w:szCs w:val="24"/>
        </w:rPr>
        <w:t xml:space="preserve"> (пересчет В.Н. Потапова) и гистограммы распределения активности радиоцезия по 300 измерениям (верхняя, Б, кБк/м</w:t>
      </w:r>
      <w:r w:rsidR="00E247E0" w:rsidRPr="00F8503F">
        <w:rPr>
          <w:sz w:val="24"/>
          <w:szCs w:val="24"/>
          <w:vertAlign w:val="superscript"/>
        </w:rPr>
        <w:t>2</w:t>
      </w:r>
      <w:r w:rsidR="00E247E0" w:rsidRPr="00F8503F">
        <w:rPr>
          <w:sz w:val="24"/>
          <w:szCs w:val="24"/>
        </w:rPr>
        <w:t>, шаг измерения – 5 м) и по точкам измерения с шагом 1м верхнего левого квадрата размером</w:t>
      </w:r>
      <w:r w:rsidR="00A6533A">
        <w:rPr>
          <w:sz w:val="24"/>
          <w:szCs w:val="24"/>
        </w:rPr>
        <w:t xml:space="preserve"> 20 м х 20 м (нижняя, В, имп/с)</w:t>
      </w:r>
    </w:p>
    <w:p w:rsidR="00E247E0" w:rsidRPr="00EC135A" w:rsidRDefault="00E247E0" w:rsidP="00F8503F">
      <w:pPr>
        <w:spacing w:after="120" w:line="360" w:lineRule="auto"/>
        <w:ind w:firstLine="680"/>
        <w:jc w:val="both"/>
        <w:rPr>
          <w:sz w:val="24"/>
          <w:szCs w:val="24"/>
        </w:rPr>
      </w:pPr>
      <w:r w:rsidRPr="00EC135A">
        <w:rPr>
          <w:sz w:val="24"/>
          <w:szCs w:val="24"/>
        </w:rPr>
        <w:t xml:space="preserve">Гистограммы распределения активности </w:t>
      </w:r>
      <w:r w:rsidRPr="00EC135A">
        <w:rPr>
          <w:sz w:val="24"/>
          <w:szCs w:val="24"/>
          <w:vertAlign w:val="superscript"/>
        </w:rPr>
        <w:t>137</w:t>
      </w:r>
      <w:r w:rsidRPr="00EC135A">
        <w:rPr>
          <w:sz w:val="24"/>
          <w:szCs w:val="24"/>
        </w:rPr>
        <w:t xml:space="preserve">Cs, построенные по регулярной сети опробования всего участка закономерно носит </w:t>
      </w:r>
      <w:r w:rsidRPr="00364A3D">
        <w:rPr>
          <w:sz w:val="24"/>
          <w:szCs w:val="24"/>
        </w:rPr>
        <w:t>бимодальный характер (</w:t>
      </w:r>
      <w:r w:rsidR="00CB2CD1" w:rsidRPr="00364A3D">
        <w:rPr>
          <w:sz w:val="24"/>
          <w:szCs w:val="24"/>
        </w:rPr>
        <w:t>Б</w:t>
      </w:r>
      <w:r w:rsidRPr="00364A3D">
        <w:rPr>
          <w:sz w:val="24"/>
          <w:szCs w:val="24"/>
        </w:rPr>
        <w:t>) и его фрагмент (</w:t>
      </w:r>
      <w:r w:rsidR="00CB2CD1" w:rsidRPr="00364A3D">
        <w:rPr>
          <w:sz w:val="24"/>
          <w:szCs w:val="24"/>
        </w:rPr>
        <w:t>В</w:t>
      </w:r>
      <w:r w:rsidRPr="00364A3D">
        <w:rPr>
          <w:sz w:val="24"/>
          <w:szCs w:val="24"/>
        </w:rPr>
        <w:t>)</w:t>
      </w:r>
      <w:r w:rsidRPr="00EC135A">
        <w:rPr>
          <w:sz w:val="24"/>
          <w:szCs w:val="24"/>
        </w:rPr>
        <w:t xml:space="preserve"> закономерно логнормальный, которые и отражают наблюдаемые параметры структурной неоднородности. При этом, несмотря на очевидное отсутствие случайной составляющей, данные гистограммы внешне имеют вид, близкий по форме к нормальному или логнормальному распределениям (рис</w:t>
      </w:r>
      <w:r w:rsidR="00CB2CD1">
        <w:rPr>
          <w:sz w:val="24"/>
          <w:szCs w:val="24"/>
        </w:rPr>
        <w:t>унок</w:t>
      </w:r>
      <w:r w:rsidRPr="00EC135A">
        <w:rPr>
          <w:sz w:val="24"/>
          <w:szCs w:val="24"/>
        </w:rPr>
        <w:t xml:space="preserve"> </w:t>
      </w:r>
      <w:r w:rsidR="00894B7B" w:rsidRPr="00861F12">
        <w:rPr>
          <w:sz w:val="24"/>
          <w:szCs w:val="24"/>
        </w:rPr>
        <w:t>4.7</w:t>
      </w:r>
      <w:r w:rsidR="00C36219">
        <w:rPr>
          <w:sz w:val="24"/>
          <w:szCs w:val="24"/>
        </w:rPr>
        <w:t>8</w:t>
      </w:r>
      <w:r w:rsidR="00894B7B">
        <w:rPr>
          <w:sz w:val="24"/>
          <w:szCs w:val="24"/>
        </w:rPr>
        <w:t xml:space="preserve"> </w:t>
      </w:r>
      <w:r w:rsidRPr="00EC135A">
        <w:rPr>
          <w:sz w:val="24"/>
          <w:szCs w:val="24"/>
        </w:rPr>
        <w:t xml:space="preserve">Б, В). </w:t>
      </w:r>
    </w:p>
    <w:p w:rsidR="00E247E0" w:rsidRPr="00EC135A" w:rsidRDefault="00E247E0" w:rsidP="0083092F">
      <w:pPr>
        <w:spacing w:line="360" w:lineRule="auto"/>
        <w:ind w:firstLine="680"/>
        <w:jc w:val="both"/>
        <w:rPr>
          <w:sz w:val="24"/>
          <w:szCs w:val="24"/>
        </w:rPr>
      </w:pPr>
      <w:r w:rsidRPr="00EC135A">
        <w:rPr>
          <w:sz w:val="24"/>
          <w:szCs w:val="24"/>
        </w:rPr>
        <w:t>Детальная съемка западины в пределах тестового участка, проведенная с шагом 1 м, также выявила наличие упорядоченно организованной структуры в виде трех позиционированных в рельефе аномалий, хотя и в этом случае гистограмму, при желании, можно аппроксимировать кривой</w:t>
      </w:r>
      <w:r w:rsidR="00CB2CD1">
        <w:rPr>
          <w:sz w:val="24"/>
          <w:szCs w:val="24"/>
        </w:rPr>
        <w:t xml:space="preserve"> нормального распределения (рисунок</w:t>
      </w:r>
      <w:r w:rsidR="00894B7B" w:rsidRPr="00894B7B">
        <w:rPr>
          <w:sz w:val="24"/>
          <w:szCs w:val="24"/>
        </w:rPr>
        <w:t xml:space="preserve"> </w:t>
      </w:r>
      <w:r w:rsidR="00894B7B" w:rsidRPr="00861F12">
        <w:rPr>
          <w:sz w:val="24"/>
          <w:szCs w:val="24"/>
        </w:rPr>
        <w:t>4.7</w:t>
      </w:r>
      <w:r w:rsidR="00C36219">
        <w:rPr>
          <w:sz w:val="24"/>
          <w:szCs w:val="24"/>
        </w:rPr>
        <w:t>9</w:t>
      </w:r>
      <w:r w:rsidRPr="00EC135A">
        <w:rPr>
          <w:sz w:val="24"/>
          <w:szCs w:val="24"/>
        </w:rPr>
        <w:t xml:space="preserve">). </w:t>
      </w:r>
    </w:p>
    <w:p w:rsidR="00E247E0" w:rsidRPr="00EC135A" w:rsidRDefault="00FF3F09" w:rsidP="00A6533A">
      <w:pPr>
        <w:spacing w:line="360" w:lineRule="auto"/>
        <w:jc w:val="center"/>
        <w:rPr>
          <w:sz w:val="24"/>
          <w:szCs w:val="24"/>
        </w:rPr>
      </w:pPr>
      <w:r>
        <w:rPr>
          <w:noProof/>
          <w:sz w:val="24"/>
          <w:szCs w:val="24"/>
        </w:rPr>
      </w:r>
      <w:r>
        <w:rPr>
          <w:noProof/>
          <w:sz w:val="24"/>
          <w:szCs w:val="24"/>
        </w:rPr>
        <w:pict>
          <v:group id="Group 189" o:spid="_x0000_s1177" style="width:339.3pt;height:122.15pt;mso-position-horizontal-relative:char;mso-position-vertical-relative:line" coordorigin="1040,1380" coordsize="9980,3386">
            <v:shape id="Picture 190" o:spid="_x0000_s1178" type="#_x0000_t75" style="position:absolute;left:1040;top:1380;width:5652;height:3386;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Jx6k4/BAAAA2wAAAA8AAABkcnMvZG93bnJldi54bWxEj0GLwjAUhO/C/ofwhL1pqrAi1ShSEAVP&#10;1gp6ezTPtti8dJuo9d8bQfA4zMw3zHzZmVrcqXWVZQWjYQSCOLe64kJBdlgPpiCcR9ZYWyYFT3Kw&#10;XPz05hhr++A93VNfiABhF6OC0vsmltLlJRl0Q9sQB+9iW4M+yLaQusVHgJtajqNoIg1WHBZKbCgp&#10;Kb+mN6Pg7E7J9XTeppvV0XH23+S7LJkq9dvvVjMQnjr/DX/aW63gbwzvL+EHyMULAAD//wMAUEsB&#10;Ai0AFAAGAAgAAAAhAASrOV4AAQAA5gEAABMAAAAAAAAAAAAAAAAAAAAAAFtDb250ZW50X1R5cGVz&#10;XS54bWxQSwECLQAUAAYACAAAACEACMMYpNQAAACTAQAACwAAAAAAAAAAAAAAAAAxAQAAX3JlbHMv&#10;LnJlbHNQSwECLQAUAAYACAAAACEAMy8FnkEAAAA5AAAAEgAAAAAAAAAAAAAAAAAuAgAAZHJzL3Bp&#10;Y3R1cmV4bWwueG1sUEsBAi0AFAAGAAgAAAAhAJx6k4/BAAAA2wAAAA8AAAAAAAAAAAAAAAAAnwIA&#10;AGRycy9kb3ducmV2LnhtbFBLBQYAAAAABAAEAPcAAACNAwAAAAA=&#10;">
              <v:imagedata r:id="rId183" o:title=""/>
            </v:shape>
            <v:shape id="Picture 191" o:spid="_x0000_s1179" type="#_x0000_t75" alt="msu2010_hist_Vyshkov09_10_10_1m" style="position:absolute;left:6788;top:1730;width:4232;height:2900;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DaRdQ3DAAAA2wAAAA8AAABkcnMvZG93bnJldi54bWxEj92KwjAUhO8XfIdwBO/WVMW1VKNIwUXw&#10;Zv15gGNzbKrNSWmyWt/eCAt7OczMN8xi1dla3Kn1lWMFo2ECgrhwuuJSwem4+UxB+ICssXZMCp7k&#10;YbXsfSww0+7Be7ofQikihH2GCkwITSalLwxZ9EPXEEfv4lqLIcq2lLrFR4TbWo6T5EtarDguGGwo&#10;N1TcDr9WQbeeTbf57vltbvv8/HMdpXpnUqUG/W49BxGoC//hv/ZWK5hO4P0l/gC5fAEAAP//AwBQ&#10;SwECLQAUAAYACAAAACEABKs5XgABAADmAQAAEwAAAAAAAAAAAAAAAAAAAAAAW0NvbnRlbnRfVHlw&#10;ZXNdLnhtbFBLAQItABQABgAIAAAAIQAIwxik1AAAAJMBAAALAAAAAAAAAAAAAAAAADEBAABfcmVs&#10;cy8ucmVsc1BLAQItABQABgAIAAAAIQAzLwWeQQAAADkAAAASAAAAAAAAAAAAAAAAAC4CAABkcnMv&#10;cGljdHVyZXhtbC54bWxQSwECLQAUAAYACAAAACEANpF1DcMAAADbAAAADwAAAAAAAAAAAAAAAACf&#10;AgAAZHJzL2Rvd25yZXYueG1sUEsFBgAAAAAEAAQA9wAAAI8DAAAAAA==&#10;">
              <v:imagedata r:id="rId184" o:title="msu2010_hist_Vyshkov09_10_10_1m"/>
            </v:shape>
            <w10:anchorlock/>
          </v:group>
        </w:pict>
      </w:r>
    </w:p>
    <w:p w:rsidR="00E247E0" w:rsidRPr="00A6533A" w:rsidRDefault="00E247E0" w:rsidP="0083092F">
      <w:pPr>
        <w:spacing w:line="360" w:lineRule="auto"/>
        <w:ind w:firstLine="680"/>
        <w:jc w:val="both"/>
        <w:rPr>
          <w:sz w:val="24"/>
          <w:szCs w:val="24"/>
        </w:rPr>
      </w:pPr>
      <w:r w:rsidRPr="00A6533A">
        <w:rPr>
          <w:sz w:val="24"/>
          <w:szCs w:val="24"/>
        </w:rPr>
        <w:tab/>
      </w:r>
      <w:r w:rsidR="00A6533A" w:rsidRPr="00A6533A">
        <w:rPr>
          <w:sz w:val="24"/>
          <w:szCs w:val="24"/>
        </w:rPr>
        <w:tab/>
      </w:r>
      <w:r w:rsidR="00A6533A" w:rsidRPr="00A6533A">
        <w:rPr>
          <w:sz w:val="24"/>
          <w:szCs w:val="24"/>
        </w:rPr>
        <w:tab/>
      </w:r>
      <w:r w:rsidRPr="00A6533A">
        <w:rPr>
          <w:sz w:val="24"/>
          <w:szCs w:val="24"/>
        </w:rPr>
        <w:tab/>
      </w:r>
      <w:r w:rsidRPr="00A6533A">
        <w:rPr>
          <w:sz w:val="24"/>
          <w:szCs w:val="24"/>
        </w:rPr>
        <w:tab/>
        <w:t>А</w:t>
      </w:r>
      <w:r w:rsidRPr="00A6533A">
        <w:rPr>
          <w:sz w:val="24"/>
          <w:szCs w:val="24"/>
        </w:rPr>
        <w:tab/>
      </w:r>
      <w:r w:rsidRPr="00A6533A">
        <w:rPr>
          <w:sz w:val="24"/>
          <w:szCs w:val="24"/>
        </w:rPr>
        <w:tab/>
      </w:r>
      <w:r w:rsidRPr="00A6533A">
        <w:rPr>
          <w:sz w:val="24"/>
          <w:szCs w:val="24"/>
        </w:rPr>
        <w:tab/>
      </w:r>
      <w:r w:rsidRPr="00A6533A">
        <w:rPr>
          <w:sz w:val="24"/>
          <w:szCs w:val="24"/>
        </w:rPr>
        <w:tab/>
      </w:r>
      <w:r w:rsidRPr="00A6533A">
        <w:rPr>
          <w:sz w:val="24"/>
          <w:szCs w:val="24"/>
        </w:rPr>
        <w:tab/>
        <w:t>Б</w:t>
      </w:r>
    </w:p>
    <w:p w:rsidR="00E247E0" w:rsidRDefault="00F8503F" w:rsidP="0083092F">
      <w:pPr>
        <w:spacing w:line="360" w:lineRule="auto"/>
        <w:ind w:firstLine="680"/>
        <w:jc w:val="both"/>
        <w:rPr>
          <w:sz w:val="24"/>
          <w:szCs w:val="24"/>
        </w:rPr>
      </w:pPr>
      <w:r w:rsidRPr="00861F12">
        <w:rPr>
          <w:sz w:val="24"/>
          <w:szCs w:val="24"/>
        </w:rPr>
        <w:t xml:space="preserve">Рисунок </w:t>
      </w:r>
      <w:r w:rsidR="00894B7B" w:rsidRPr="00861F12">
        <w:rPr>
          <w:sz w:val="24"/>
          <w:szCs w:val="24"/>
        </w:rPr>
        <w:t>4.7</w:t>
      </w:r>
      <w:r w:rsidR="00C36219">
        <w:rPr>
          <w:sz w:val="24"/>
          <w:szCs w:val="24"/>
        </w:rPr>
        <w:t>9</w:t>
      </w:r>
      <w:r w:rsidR="00840DF7">
        <w:rPr>
          <w:sz w:val="24"/>
          <w:szCs w:val="24"/>
        </w:rPr>
        <w:t>.</w:t>
      </w:r>
      <w:r w:rsidR="00E247E0" w:rsidRPr="00EC135A">
        <w:rPr>
          <w:sz w:val="24"/>
          <w:szCs w:val="24"/>
        </w:rPr>
        <w:t xml:space="preserve"> Плотность загрязнения фрагмента тестового полигона (10х10м, А, имп/с), и гистограмма распределения активности </w:t>
      </w:r>
      <w:r w:rsidR="00E247E0" w:rsidRPr="00EC135A">
        <w:rPr>
          <w:sz w:val="24"/>
          <w:szCs w:val="24"/>
          <w:lang w:val="en-US"/>
        </w:rPr>
        <w:t>Cs</w:t>
      </w:r>
      <w:r w:rsidR="00E247E0" w:rsidRPr="00EC135A">
        <w:rPr>
          <w:sz w:val="24"/>
          <w:szCs w:val="24"/>
        </w:rPr>
        <w:t xml:space="preserve">-137 </w:t>
      </w:r>
      <w:r w:rsidR="00A6533A">
        <w:rPr>
          <w:sz w:val="24"/>
          <w:szCs w:val="24"/>
        </w:rPr>
        <w:t>по точкам измерений (Б, имп/с)</w:t>
      </w:r>
    </w:p>
    <w:p w:rsidR="00615551" w:rsidRPr="00FD30F7" w:rsidRDefault="00615551" w:rsidP="0083092F">
      <w:pPr>
        <w:spacing w:line="360" w:lineRule="auto"/>
        <w:ind w:firstLine="680"/>
        <w:jc w:val="both"/>
        <w:rPr>
          <w:sz w:val="16"/>
          <w:szCs w:val="16"/>
        </w:rPr>
      </w:pPr>
    </w:p>
    <w:p w:rsidR="00E247E0" w:rsidRPr="00EC135A" w:rsidRDefault="00E247E0" w:rsidP="0083092F">
      <w:pPr>
        <w:spacing w:line="360" w:lineRule="auto"/>
        <w:ind w:firstLine="680"/>
        <w:jc w:val="both"/>
        <w:rPr>
          <w:sz w:val="24"/>
          <w:szCs w:val="24"/>
        </w:rPr>
      </w:pPr>
      <w:r w:rsidRPr="00EC135A">
        <w:rPr>
          <w:sz w:val="24"/>
          <w:szCs w:val="24"/>
        </w:rPr>
        <w:t>Таким образом, в данном случае речь идет о статистической интерпретации пространственно упорядоченного объекта, в рамках которого значение каждой измеренной величины так или и</w:t>
      </w:r>
      <w:r w:rsidR="00CB2CD1">
        <w:rPr>
          <w:sz w:val="24"/>
          <w:szCs w:val="24"/>
        </w:rPr>
        <w:t>наче может быть интерпретировано</w:t>
      </w:r>
      <w:r w:rsidRPr="00EC135A">
        <w:rPr>
          <w:sz w:val="24"/>
          <w:szCs w:val="24"/>
        </w:rPr>
        <w:t xml:space="preserve"> как функция трехмерных координат данной точки. Это утверждение позволяет сформулировать гипотезу о том, </w:t>
      </w:r>
      <w:r w:rsidRPr="00EC135A">
        <w:rPr>
          <w:b/>
          <w:i/>
          <w:sz w:val="24"/>
          <w:szCs w:val="24"/>
        </w:rPr>
        <w:t>что частотная гистограмма выборки, репрезентативно характеризующей, например загрязнение определенной территории, в обязательном порядке отражает специфику структурной неоднородность данного загрязнения.</w:t>
      </w:r>
      <w:r w:rsidRPr="00EC135A">
        <w:rPr>
          <w:sz w:val="24"/>
          <w:szCs w:val="24"/>
        </w:rPr>
        <w:t xml:space="preserve"> Справедливость данной гипотезы можно подтвердить путем математического моделирования.</w:t>
      </w:r>
    </w:p>
    <w:p w:rsidR="00E247E0" w:rsidRPr="00EC135A" w:rsidRDefault="00E247E0" w:rsidP="0083092F">
      <w:pPr>
        <w:spacing w:line="360" w:lineRule="auto"/>
        <w:ind w:firstLine="680"/>
        <w:jc w:val="both"/>
        <w:rPr>
          <w:b/>
          <w:sz w:val="24"/>
          <w:szCs w:val="24"/>
        </w:rPr>
      </w:pPr>
      <w:r w:rsidRPr="00EC135A">
        <w:rPr>
          <w:sz w:val="24"/>
          <w:szCs w:val="24"/>
        </w:rPr>
        <w:t>Для проверки этой гипотезы была выбрана модель правильного конуса, проекция которого на плоскость позволяет легко имитировать структуру почти любой моно- или полицентрической аномалии, в качестве которых могут рассматриваться и результаты техногенного загрязнения территории из точечного источника.</w:t>
      </w:r>
    </w:p>
    <w:p w:rsidR="00E247E0" w:rsidRPr="00894B7B" w:rsidRDefault="00E247E0" w:rsidP="0083092F">
      <w:pPr>
        <w:spacing w:line="360" w:lineRule="auto"/>
        <w:ind w:firstLine="680"/>
        <w:jc w:val="both"/>
        <w:rPr>
          <w:spacing w:val="-4"/>
          <w:sz w:val="24"/>
          <w:szCs w:val="24"/>
        </w:rPr>
      </w:pPr>
      <w:r w:rsidRPr="00FD30F7">
        <w:rPr>
          <w:spacing w:val="6"/>
          <w:sz w:val="24"/>
          <w:szCs w:val="24"/>
        </w:rPr>
        <w:t>Эксперимент с моделью конуса показал, что частотная гистограмма генерируемой моноцентрической аномалии точно аппроксимируется наклонной прямой, параметры которой задаются двумя фиксированными величинами</w:t>
      </w:r>
      <w:r w:rsidR="00CB2CD1" w:rsidRPr="00FD30F7">
        <w:rPr>
          <w:spacing w:val="6"/>
          <w:sz w:val="24"/>
          <w:szCs w:val="24"/>
        </w:rPr>
        <w:t>:</w:t>
      </w:r>
      <w:r w:rsidRPr="00FD30F7">
        <w:rPr>
          <w:spacing w:val="6"/>
          <w:sz w:val="24"/>
          <w:szCs w:val="24"/>
        </w:rPr>
        <w:t xml:space="preserve"> радиусом и высотой порождающего конуса</w:t>
      </w:r>
      <w:r w:rsidR="00CB2CD1" w:rsidRPr="00FD30F7">
        <w:rPr>
          <w:spacing w:val="6"/>
          <w:sz w:val="24"/>
          <w:szCs w:val="24"/>
        </w:rPr>
        <w:t xml:space="preserve"> (рисунок 4.</w:t>
      </w:r>
      <w:r w:rsidR="00C36219" w:rsidRPr="00FD30F7">
        <w:rPr>
          <w:spacing w:val="6"/>
          <w:sz w:val="24"/>
          <w:szCs w:val="24"/>
        </w:rPr>
        <w:t>80</w:t>
      </w:r>
      <w:r w:rsidR="00CB2CD1" w:rsidRPr="00FD30F7">
        <w:rPr>
          <w:spacing w:val="6"/>
          <w:sz w:val="24"/>
          <w:szCs w:val="24"/>
        </w:rPr>
        <w:t>)</w:t>
      </w:r>
      <w:r w:rsidR="00894B7B" w:rsidRPr="00894B7B">
        <w:rPr>
          <w:spacing w:val="-4"/>
          <w:sz w:val="24"/>
          <w:szCs w:val="24"/>
        </w:rPr>
        <w:t>.</w:t>
      </w:r>
      <w:r w:rsidRPr="00894B7B">
        <w:rPr>
          <w:spacing w:val="-4"/>
          <w:sz w:val="24"/>
          <w:szCs w:val="24"/>
        </w:rPr>
        <w:t xml:space="preserve"> </w:t>
      </w:r>
    </w:p>
    <w:p w:rsidR="00E247E0" w:rsidRPr="00EC135A" w:rsidRDefault="00C81C3C" w:rsidP="0083092F">
      <w:pPr>
        <w:spacing w:line="360" w:lineRule="auto"/>
        <w:ind w:firstLine="680"/>
        <w:jc w:val="both"/>
        <w:rPr>
          <w:sz w:val="24"/>
          <w:szCs w:val="24"/>
        </w:rPr>
      </w:pPr>
      <w:r>
        <w:rPr>
          <w:noProof/>
          <w:sz w:val="24"/>
          <w:szCs w:val="24"/>
        </w:rPr>
        <w:drawing>
          <wp:inline distT="0" distB="0" distL="0" distR="0" wp14:anchorId="1885DA66" wp14:editId="62183007">
            <wp:extent cx="1306195" cy="1627505"/>
            <wp:effectExtent l="19050" t="0" r="8255" b="0"/>
            <wp:docPr id="623" name="Рисунок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4"/>
                    <pic:cNvPicPr>
                      <a:picLocks noChangeAspect="1" noChangeArrowheads="1"/>
                    </pic:cNvPicPr>
                  </pic:nvPicPr>
                  <pic:blipFill>
                    <a:blip r:embed="rId185" cstate="print"/>
                    <a:srcRect/>
                    <a:stretch>
                      <a:fillRect/>
                    </a:stretch>
                  </pic:blipFill>
                  <pic:spPr bwMode="auto">
                    <a:xfrm>
                      <a:off x="0" y="0"/>
                      <a:ext cx="1306195" cy="1627505"/>
                    </a:xfrm>
                    <a:prstGeom prst="rect">
                      <a:avLst/>
                    </a:prstGeom>
                    <a:noFill/>
                    <a:ln w="9525">
                      <a:noFill/>
                      <a:miter lim="800000"/>
                      <a:headEnd/>
                      <a:tailEnd/>
                    </a:ln>
                  </pic:spPr>
                </pic:pic>
              </a:graphicData>
            </a:graphic>
          </wp:inline>
        </w:drawing>
      </w:r>
      <w:r>
        <w:rPr>
          <w:noProof/>
          <w:sz w:val="24"/>
          <w:szCs w:val="24"/>
        </w:rPr>
        <w:drawing>
          <wp:inline distT="0" distB="0" distL="0" distR="0" wp14:anchorId="54F7667E" wp14:editId="3223C378">
            <wp:extent cx="3004185" cy="1632585"/>
            <wp:effectExtent l="0" t="0" r="0" b="0"/>
            <wp:docPr id="624" name="Диаграмма 3"/>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6"/>
              </a:graphicData>
            </a:graphic>
          </wp:inline>
        </w:drawing>
      </w:r>
    </w:p>
    <w:p w:rsidR="00E247E0" w:rsidRDefault="00F8503F" w:rsidP="00CB2CD1">
      <w:pPr>
        <w:spacing w:line="360" w:lineRule="auto"/>
        <w:jc w:val="center"/>
        <w:rPr>
          <w:sz w:val="24"/>
          <w:szCs w:val="24"/>
        </w:rPr>
      </w:pPr>
      <w:r w:rsidRPr="00F8503F">
        <w:rPr>
          <w:sz w:val="24"/>
          <w:szCs w:val="24"/>
        </w:rPr>
        <w:t>Ри</w:t>
      </w:r>
      <w:r w:rsidR="00CB2CD1">
        <w:rPr>
          <w:sz w:val="24"/>
          <w:szCs w:val="24"/>
        </w:rPr>
        <w:t>сунок 4.</w:t>
      </w:r>
      <w:r w:rsidR="00C36219">
        <w:rPr>
          <w:sz w:val="24"/>
          <w:szCs w:val="24"/>
        </w:rPr>
        <w:t>80</w:t>
      </w:r>
      <w:r w:rsidR="00840DF7">
        <w:rPr>
          <w:sz w:val="24"/>
          <w:szCs w:val="24"/>
        </w:rPr>
        <w:t>.</w:t>
      </w:r>
      <w:r w:rsidR="00E247E0" w:rsidRPr="00F8503F">
        <w:rPr>
          <w:sz w:val="24"/>
          <w:szCs w:val="24"/>
        </w:rPr>
        <w:t xml:space="preserve"> Проекция правильного конуса в нулевом цифровом поле и частотная гистограмм</w:t>
      </w:r>
      <w:r w:rsidR="00CB2CD1">
        <w:rPr>
          <w:sz w:val="24"/>
          <w:szCs w:val="24"/>
        </w:rPr>
        <w:t>а, формируемой числовой выборки</w:t>
      </w:r>
    </w:p>
    <w:p w:rsidR="00615551" w:rsidRPr="00FD30F7" w:rsidRDefault="00615551" w:rsidP="00CB2CD1">
      <w:pPr>
        <w:spacing w:line="360" w:lineRule="auto"/>
        <w:jc w:val="center"/>
        <w:rPr>
          <w:sz w:val="16"/>
          <w:szCs w:val="16"/>
        </w:rPr>
      </w:pPr>
    </w:p>
    <w:p w:rsidR="00E247E0" w:rsidRPr="00EC135A" w:rsidRDefault="00E247E0" w:rsidP="0083092F">
      <w:pPr>
        <w:spacing w:line="360" w:lineRule="auto"/>
        <w:ind w:firstLine="680"/>
        <w:jc w:val="both"/>
        <w:rPr>
          <w:sz w:val="24"/>
          <w:szCs w:val="24"/>
        </w:rPr>
      </w:pPr>
      <w:r w:rsidRPr="00EC135A">
        <w:rPr>
          <w:sz w:val="24"/>
          <w:szCs w:val="24"/>
        </w:rPr>
        <w:t>Оказалось, что частотные характеристики моделей, образованных путем проекции конуса или комбинации ограниченного числа конусов на плоскость в свою очередь способны давать точное представление о закономерностях их структурной организации. При этом существует и возможность «решения обратной задачи» - определение задающие параметров конуса по форме гистограм</w:t>
      </w:r>
      <w:r w:rsidR="00CB2CD1">
        <w:rPr>
          <w:sz w:val="24"/>
          <w:szCs w:val="24"/>
        </w:rPr>
        <w:t>мы исследуемой аномалии. На рисунке 4.80</w:t>
      </w:r>
      <w:r w:rsidRPr="00EC135A">
        <w:rPr>
          <w:sz w:val="24"/>
          <w:szCs w:val="24"/>
        </w:rPr>
        <w:t xml:space="preserve"> приведен пример моделирования двух равноразмерных аномалий. Гистограмма, построенная на их основе, отражает удвоение частот практически без изменения формы, по которой можно судить как о площади двух аномалий (максимальное значение по оси ординат), так и о максимальном значен</w:t>
      </w:r>
      <w:r w:rsidR="00A7575F">
        <w:rPr>
          <w:sz w:val="24"/>
          <w:szCs w:val="24"/>
        </w:rPr>
        <w:t>ии в ее центре (по оси абсцисс,</w:t>
      </w:r>
      <w:r w:rsidR="00894B7B" w:rsidRPr="00894B7B">
        <w:rPr>
          <w:sz w:val="24"/>
          <w:szCs w:val="24"/>
        </w:rPr>
        <w:t xml:space="preserve"> </w:t>
      </w:r>
      <w:r w:rsidR="00A7575F">
        <w:rPr>
          <w:sz w:val="24"/>
          <w:szCs w:val="24"/>
        </w:rPr>
        <w:t>р</w:t>
      </w:r>
      <w:r w:rsidR="00894B7B" w:rsidRPr="00861F12">
        <w:rPr>
          <w:sz w:val="24"/>
          <w:szCs w:val="24"/>
        </w:rPr>
        <w:t>ис</w:t>
      </w:r>
      <w:r w:rsidR="00CB2CD1">
        <w:rPr>
          <w:sz w:val="24"/>
          <w:szCs w:val="24"/>
        </w:rPr>
        <w:t>унки</w:t>
      </w:r>
      <w:r w:rsidR="00894B7B" w:rsidRPr="00861F12">
        <w:rPr>
          <w:sz w:val="24"/>
          <w:szCs w:val="24"/>
        </w:rPr>
        <w:t xml:space="preserve"> 4.</w:t>
      </w:r>
      <w:r w:rsidR="00C36219">
        <w:rPr>
          <w:sz w:val="24"/>
          <w:szCs w:val="24"/>
        </w:rPr>
        <w:t>81</w:t>
      </w:r>
      <w:r w:rsidR="00CB2CD1">
        <w:rPr>
          <w:sz w:val="24"/>
          <w:szCs w:val="24"/>
        </w:rPr>
        <w:t>-4.8</w:t>
      </w:r>
      <w:r w:rsidR="00C36219">
        <w:rPr>
          <w:sz w:val="24"/>
          <w:szCs w:val="24"/>
        </w:rPr>
        <w:t>2</w:t>
      </w:r>
      <w:r w:rsidR="00A7575F">
        <w:rPr>
          <w:sz w:val="24"/>
          <w:szCs w:val="24"/>
        </w:rPr>
        <w:t>)</w:t>
      </w:r>
      <w:r w:rsidR="00894B7B" w:rsidRPr="00EC135A">
        <w:rPr>
          <w:lang w:bidi="en-US"/>
        </w:rPr>
        <w:t>.</w:t>
      </w:r>
      <w:r w:rsidRPr="00EC135A">
        <w:rPr>
          <w:sz w:val="24"/>
          <w:szCs w:val="24"/>
        </w:rPr>
        <w:t xml:space="preserve"> </w:t>
      </w:r>
    </w:p>
    <w:p w:rsidR="00E247E0" w:rsidRPr="00F532C4" w:rsidRDefault="00E247E0" w:rsidP="00615551">
      <w:pPr>
        <w:spacing w:line="360" w:lineRule="auto"/>
        <w:jc w:val="both"/>
        <w:rPr>
          <w:sz w:val="24"/>
          <w:szCs w:val="24"/>
        </w:rPr>
      </w:pPr>
      <w:r w:rsidRPr="00EC135A">
        <w:rPr>
          <w:sz w:val="24"/>
          <w:szCs w:val="24"/>
        </w:rPr>
        <w:tab/>
      </w:r>
      <w:r w:rsidRPr="00EC135A">
        <w:rPr>
          <w:sz w:val="24"/>
          <w:szCs w:val="24"/>
        </w:rPr>
        <w:tab/>
      </w:r>
      <w:r w:rsidR="00FF3F09">
        <w:rPr>
          <w:noProof/>
          <w:sz w:val="24"/>
          <w:szCs w:val="24"/>
        </w:rPr>
      </w:r>
      <w:r w:rsidR="00FF3F09">
        <w:rPr>
          <w:noProof/>
          <w:sz w:val="24"/>
          <w:szCs w:val="24"/>
        </w:rPr>
        <w:pict>
          <v:group id="Group 196" o:spid="_x0000_s1174" style="width:370.6pt;height:146.1pt;mso-position-horizontal-relative:char;mso-position-vertical-relative:line" coordorigin="1311,1709" coordsize="9690,3790">
            <v:shape id="Picture 197" o:spid="_x0000_s1175" type="#_x0000_t75" style="position:absolute;left:1311;top:1709;width:3410;height:3790;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EqD+PXFAAAA2wAAAA8AAABkcnMvZG93bnJldi54bWxEj09rwkAUxO9Cv8PyCr3ppkFFo6tIoeCh&#10;Qv1DobdH9pkEs2/T3U2M374rCB6HmfkNs1z3phYdOV9ZVvA+SkAQ51ZXXCg4HT+HMxA+IGusLZOC&#10;G3lYr14GS8y0vfKeukMoRISwz1BBGUKTSenzkgz6kW2Io3e2zmCI0hVSO7xGuKllmiRTabDiuFBi&#10;Qx8l5ZdDaxQkm/Tr+28ibz+7nM/FPLTt76lV6u213yxABOrDM/xob7WC8RzuX+IPkKt/AAAA//8D&#10;AFBLAQItABQABgAIAAAAIQAEqzleAAEAAOYBAAATAAAAAAAAAAAAAAAAAAAAAABbQ29udGVudF9U&#10;eXBlc10ueG1sUEsBAi0AFAAGAAgAAAAhAAjDGKTUAAAAkwEAAAsAAAAAAAAAAAAAAAAAMQEAAF9y&#10;ZWxzLy5yZWxzUEsBAi0AFAAGAAgAAAAhADMvBZ5BAAAAOQAAABIAAAAAAAAAAAAAAAAALgIAAGRy&#10;cy9waWN0dXJleG1sLnhtbFBLAQItABQABgAIAAAAIQBKg/j1xQAAANsAAAAPAAAAAAAAAAAAAAAA&#10;AJ8CAABkcnMvZG93bnJldi54bWxQSwUGAAAAAAQABAD3AAAAkQMAAAAA&#10;" filled="t">
              <v:fill opacity="0"/>
              <v:imagedata r:id="rId187" o:title=""/>
            </v:shape>
            <v:shape id="Picture 198" o:spid="_x0000_s1176" type="#_x0000_t75" alt="msu2010_hist_Model_2separate_cones" style="position:absolute;left:4969;top:1709;width:6032;height:3681;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LRYEynAAAAA2wAAAA8AAABkcnMvZG93bnJldi54bWxET02LwjAQvQv7H8IseNN0FaVUY+kqol4E&#10;3T14HJqxLTaT2kSt++s3B8Hj433P087U4k6tqywr+BpGIIhzqysuFPz+rAcxCOeRNdaWScGTHKSL&#10;j94cE20ffKD70RcihLBLUEHpfZNI6fKSDLqhbYgDd7atQR9gW0jd4iOEm1qOomgqDVYcGkpsaFlS&#10;fjnejIIsjnjMRH/Xlfw+7Fc7fTtttFL9zy6bgfDU+bf45d5qBZOwPnwJP0Au/gEAAP//AwBQSwEC&#10;LQAUAAYACAAAACEABKs5XgABAADmAQAAEwAAAAAAAAAAAAAAAAAAAAAAW0NvbnRlbnRfVHlwZXNd&#10;LnhtbFBLAQItABQABgAIAAAAIQAIwxik1AAAAJMBAAALAAAAAAAAAAAAAAAAADEBAABfcmVscy8u&#10;cmVsc1BLAQItABQABgAIAAAAIQAzLwWeQQAAADkAAAASAAAAAAAAAAAAAAAAAC4CAABkcnMvcGlj&#10;dHVyZXhtbC54bWxQSwECLQAUAAYACAAAACEAtFgTKcAAAADbAAAADwAAAAAAAAAAAAAAAACfAgAA&#10;ZHJzL2Rvd25yZXYueG1sUEsFBgAAAAAEAAQA9wAAAIwDAAAAAA==&#10;">
              <v:imagedata r:id="rId188" o:title="msu2010_hist_Model_2separate_cones"/>
            </v:shape>
            <w10:anchorlock/>
          </v:group>
        </w:pict>
      </w:r>
      <w:r w:rsidRPr="00EC135A">
        <w:rPr>
          <w:sz w:val="24"/>
          <w:szCs w:val="24"/>
        </w:rPr>
        <w:tab/>
      </w:r>
      <w:r w:rsidR="00615551">
        <w:rPr>
          <w:sz w:val="24"/>
          <w:szCs w:val="24"/>
        </w:rPr>
        <w:tab/>
      </w:r>
      <w:r w:rsidR="00615551">
        <w:rPr>
          <w:sz w:val="24"/>
          <w:szCs w:val="24"/>
        </w:rPr>
        <w:tab/>
      </w:r>
      <w:r w:rsidR="00FD30F7">
        <w:rPr>
          <w:sz w:val="24"/>
          <w:szCs w:val="24"/>
        </w:rPr>
        <w:tab/>
      </w:r>
      <w:r w:rsidR="00FD30F7">
        <w:rPr>
          <w:sz w:val="24"/>
          <w:szCs w:val="24"/>
        </w:rPr>
        <w:tab/>
      </w:r>
      <w:r w:rsidR="00615551">
        <w:rPr>
          <w:sz w:val="24"/>
          <w:szCs w:val="24"/>
        </w:rPr>
        <w:tab/>
      </w:r>
      <w:r w:rsidR="00F532C4" w:rsidRPr="00F532C4">
        <w:rPr>
          <w:sz w:val="24"/>
          <w:szCs w:val="24"/>
        </w:rPr>
        <w:t>А</w:t>
      </w:r>
      <w:r w:rsidR="00F532C4">
        <w:rPr>
          <w:sz w:val="24"/>
          <w:szCs w:val="24"/>
        </w:rPr>
        <w:tab/>
      </w:r>
      <w:r w:rsidR="00F532C4">
        <w:rPr>
          <w:sz w:val="24"/>
          <w:szCs w:val="24"/>
        </w:rPr>
        <w:tab/>
      </w:r>
      <w:r w:rsidR="00F532C4">
        <w:rPr>
          <w:sz w:val="24"/>
          <w:szCs w:val="24"/>
        </w:rPr>
        <w:tab/>
      </w:r>
      <w:r w:rsidR="00615551">
        <w:rPr>
          <w:sz w:val="24"/>
          <w:szCs w:val="24"/>
        </w:rPr>
        <w:tab/>
      </w:r>
      <w:r w:rsidR="00F532C4">
        <w:rPr>
          <w:sz w:val="24"/>
          <w:szCs w:val="24"/>
        </w:rPr>
        <w:tab/>
      </w:r>
      <w:r w:rsidR="00F532C4">
        <w:rPr>
          <w:sz w:val="24"/>
          <w:szCs w:val="24"/>
        </w:rPr>
        <w:tab/>
        <w:t>Б</w:t>
      </w:r>
    </w:p>
    <w:p w:rsidR="00E247E0" w:rsidRDefault="00F8503F" w:rsidP="00F8503F">
      <w:pPr>
        <w:spacing w:line="360" w:lineRule="auto"/>
        <w:ind w:firstLine="680"/>
        <w:jc w:val="center"/>
        <w:rPr>
          <w:spacing w:val="-6"/>
          <w:sz w:val="24"/>
          <w:szCs w:val="24"/>
        </w:rPr>
      </w:pPr>
      <w:r w:rsidRPr="00861F12">
        <w:rPr>
          <w:sz w:val="24"/>
          <w:szCs w:val="24"/>
        </w:rPr>
        <w:t>Рисунок 4.</w:t>
      </w:r>
      <w:r w:rsidR="00C36219">
        <w:rPr>
          <w:sz w:val="24"/>
          <w:szCs w:val="24"/>
        </w:rPr>
        <w:t>81</w:t>
      </w:r>
      <w:r w:rsidR="00840DF7">
        <w:rPr>
          <w:sz w:val="24"/>
          <w:szCs w:val="24"/>
        </w:rPr>
        <w:t>.</w:t>
      </w:r>
      <w:r w:rsidRPr="00EC135A">
        <w:rPr>
          <w:lang w:bidi="en-US"/>
        </w:rPr>
        <w:t xml:space="preserve"> </w:t>
      </w:r>
      <w:r w:rsidR="00E247E0" w:rsidRPr="00EC135A">
        <w:rPr>
          <w:spacing w:val="-6"/>
          <w:sz w:val="24"/>
          <w:szCs w:val="24"/>
        </w:rPr>
        <w:t>Математическая модель двух моноцентрических аномалий (проекции и частотная гистограмма</w:t>
      </w:r>
      <w:r w:rsidR="00615551">
        <w:rPr>
          <w:spacing w:val="-6"/>
          <w:sz w:val="24"/>
          <w:szCs w:val="24"/>
        </w:rPr>
        <w:t xml:space="preserve"> двух непересекающихся конусов)</w:t>
      </w:r>
    </w:p>
    <w:p w:rsidR="00FD30F7" w:rsidRPr="00FD30F7" w:rsidRDefault="00FD30F7" w:rsidP="00F8503F">
      <w:pPr>
        <w:spacing w:line="360" w:lineRule="auto"/>
        <w:ind w:firstLine="680"/>
        <w:jc w:val="center"/>
        <w:rPr>
          <w:spacing w:val="-6"/>
          <w:sz w:val="16"/>
          <w:szCs w:val="16"/>
        </w:rPr>
      </w:pPr>
    </w:p>
    <w:p w:rsidR="00C36219" w:rsidRPr="00EC135A" w:rsidRDefault="00C36219" w:rsidP="00084A08">
      <w:pPr>
        <w:spacing w:line="360" w:lineRule="auto"/>
        <w:ind w:firstLine="680"/>
        <w:jc w:val="both"/>
        <w:rPr>
          <w:sz w:val="24"/>
          <w:szCs w:val="24"/>
        </w:rPr>
      </w:pPr>
      <w:r w:rsidRPr="00EC135A">
        <w:rPr>
          <w:sz w:val="24"/>
          <w:szCs w:val="24"/>
        </w:rPr>
        <w:t xml:space="preserve">Приведенный ниже рисунок наглядно демонстрирует принципиальную возможность распознавания базовых параметров (площадь и максимальное значение) двух наложенных аномалий. </w:t>
      </w:r>
    </w:p>
    <w:p w:rsidR="00C36219" w:rsidRDefault="00C36219" w:rsidP="00C36219">
      <w:pPr>
        <w:spacing w:line="360" w:lineRule="auto"/>
        <w:jc w:val="both"/>
        <w:rPr>
          <w:sz w:val="24"/>
          <w:szCs w:val="24"/>
        </w:rPr>
      </w:pPr>
      <w:r>
        <w:rPr>
          <w:noProof/>
        </w:rPr>
        <w:drawing>
          <wp:anchor distT="0" distB="0" distL="114300" distR="114300" simplePos="0" relativeHeight="251635712" behindDoc="0" locked="0" layoutInCell="1" allowOverlap="1" wp14:anchorId="210EA850" wp14:editId="4A5BD71C">
            <wp:simplePos x="0" y="0"/>
            <wp:positionH relativeFrom="column">
              <wp:posOffset>3383915</wp:posOffset>
            </wp:positionH>
            <wp:positionV relativeFrom="paragraph">
              <wp:posOffset>97790</wp:posOffset>
            </wp:positionV>
            <wp:extent cx="3241040" cy="1198880"/>
            <wp:effectExtent l="0" t="0" r="0" b="0"/>
            <wp:wrapSquare wrapText="bothSides"/>
            <wp:docPr id="625" name="Рисунок 78" descr="msu2010_fig4_co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78" descr="msu2010_fig4_cone"/>
                    <pic:cNvPicPr>
                      <a:picLocks noChangeAspect="1" noChangeArrowheads="1"/>
                    </pic:cNvPicPr>
                  </pic:nvPicPr>
                  <pic:blipFill>
                    <a:blip r:embed="rId189" cstate="print"/>
                    <a:srcRect/>
                    <a:stretch>
                      <a:fillRect/>
                    </a:stretch>
                  </pic:blipFill>
                  <pic:spPr bwMode="auto">
                    <a:xfrm>
                      <a:off x="0" y="0"/>
                      <a:ext cx="3241040" cy="1198880"/>
                    </a:xfrm>
                    <a:prstGeom prst="rect">
                      <a:avLst/>
                    </a:prstGeom>
                    <a:noFill/>
                    <a:ln w="9525">
                      <a:noFill/>
                      <a:miter lim="800000"/>
                      <a:headEnd/>
                      <a:tailEnd/>
                    </a:ln>
                  </pic:spPr>
                </pic:pic>
              </a:graphicData>
            </a:graphic>
          </wp:anchor>
        </w:drawing>
      </w:r>
      <w:r>
        <w:rPr>
          <w:noProof/>
          <w:sz w:val="24"/>
          <w:szCs w:val="24"/>
        </w:rPr>
        <w:drawing>
          <wp:inline distT="0" distB="0" distL="0" distR="0" wp14:anchorId="4058230A" wp14:editId="1045169F">
            <wp:extent cx="2362200" cy="1186815"/>
            <wp:effectExtent l="19050" t="0" r="0" b="0"/>
            <wp:docPr id="626" name="Рисунок 2" descr="Korobova_chemom_fig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2" descr="Korobova_chemom_fig10"/>
                    <pic:cNvPicPr>
                      <a:picLocks noChangeAspect="1" noChangeArrowheads="1"/>
                    </pic:cNvPicPr>
                  </pic:nvPicPr>
                  <pic:blipFill>
                    <a:blip r:embed="rId190" cstate="print"/>
                    <a:srcRect/>
                    <a:stretch>
                      <a:fillRect/>
                    </a:stretch>
                  </pic:blipFill>
                  <pic:spPr bwMode="auto">
                    <a:xfrm>
                      <a:off x="0" y="0"/>
                      <a:ext cx="2362200" cy="1186815"/>
                    </a:xfrm>
                    <a:prstGeom prst="rect">
                      <a:avLst/>
                    </a:prstGeom>
                    <a:noFill/>
                    <a:ln w="9525">
                      <a:noFill/>
                      <a:miter lim="800000"/>
                      <a:headEnd/>
                      <a:tailEnd/>
                    </a:ln>
                  </pic:spPr>
                </pic:pic>
              </a:graphicData>
            </a:graphic>
          </wp:inline>
        </w:drawing>
      </w:r>
    </w:p>
    <w:p w:rsidR="007F095E" w:rsidRDefault="007F095E" w:rsidP="00F8503F">
      <w:pPr>
        <w:spacing w:line="360" w:lineRule="auto"/>
        <w:jc w:val="center"/>
        <w:rPr>
          <w:sz w:val="24"/>
          <w:szCs w:val="24"/>
        </w:rPr>
      </w:pPr>
    </w:p>
    <w:p w:rsidR="00E247E0" w:rsidRDefault="00F8503F" w:rsidP="00F8503F">
      <w:pPr>
        <w:spacing w:line="360" w:lineRule="auto"/>
        <w:jc w:val="center"/>
        <w:rPr>
          <w:sz w:val="24"/>
          <w:szCs w:val="24"/>
        </w:rPr>
      </w:pPr>
      <w:r w:rsidRPr="00F8503F">
        <w:rPr>
          <w:sz w:val="24"/>
          <w:szCs w:val="24"/>
        </w:rPr>
        <w:t>Рисунок 4.</w:t>
      </w:r>
      <w:r w:rsidR="00C36219">
        <w:rPr>
          <w:sz w:val="24"/>
          <w:szCs w:val="24"/>
        </w:rPr>
        <w:t>82</w:t>
      </w:r>
      <w:r w:rsidR="00840DF7">
        <w:rPr>
          <w:sz w:val="24"/>
          <w:szCs w:val="24"/>
        </w:rPr>
        <w:t>.</w:t>
      </w:r>
      <w:r w:rsidRPr="00F8503F">
        <w:rPr>
          <w:sz w:val="24"/>
          <w:szCs w:val="24"/>
          <w:lang w:bidi="en-US"/>
        </w:rPr>
        <w:t xml:space="preserve"> </w:t>
      </w:r>
      <w:r w:rsidR="00E247E0" w:rsidRPr="00F8503F">
        <w:rPr>
          <w:sz w:val="24"/>
          <w:szCs w:val="24"/>
        </w:rPr>
        <w:t>Модель двух наложенных конусов и гистограмма, позволяющая определить максимальные значения (ось абсцисс) и соотношение площадей (ось ординат) аномалий</w:t>
      </w:r>
    </w:p>
    <w:p w:rsidR="00894B7B" w:rsidRPr="00894B7B" w:rsidRDefault="00894B7B" w:rsidP="00F8503F">
      <w:pPr>
        <w:spacing w:line="360" w:lineRule="auto"/>
        <w:jc w:val="center"/>
        <w:rPr>
          <w:sz w:val="16"/>
          <w:szCs w:val="16"/>
        </w:rPr>
      </w:pPr>
    </w:p>
    <w:p w:rsidR="00E247E0" w:rsidRPr="00EC135A" w:rsidRDefault="00CB2CD1" w:rsidP="0083092F">
      <w:pPr>
        <w:spacing w:line="360" w:lineRule="auto"/>
        <w:ind w:firstLine="680"/>
        <w:jc w:val="both"/>
        <w:rPr>
          <w:sz w:val="24"/>
          <w:szCs w:val="24"/>
        </w:rPr>
      </w:pPr>
      <w:r>
        <w:rPr>
          <w:sz w:val="24"/>
          <w:szCs w:val="24"/>
        </w:rPr>
        <w:t>Рисунок 4.8</w:t>
      </w:r>
      <w:r w:rsidR="00084A08">
        <w:rPr>
          <w:sz w:val="24"/>
          <w:szCs w:val="24"/>
        </w:rPr>
        <w:t>3</w:t>
      </w:r>
      <w:r w:rsidR="00E247E0" w:rsidRPr="00EC135A">
        <w:rPr>
          <w:sz w:val="24"/>
          <w:szCs w:val="24"/>
        </w:rPr>
        <w:t xml:space="preserve"> показывает, что большинство реально наблюдаемых геохимических полей моно- и полицентрической структуры могут быть описаны математически и с определенной степенью точности воспроизведены в виде числовой модели конуса, что потенциально может значительно облегчить процесс изучения их свойств.</w:t>
      </w:r>
    </w:p>
    <w:p w:rsidR="00E247E0" w:rsidRPr="00EC135A" w:rsidRDefault="00C81C3C" w:rsidP="00F00376">
      <w:pPr>
        <w:spacing w:line="360" w:lineRule="auto"/>
        <w:jc w:val="center"/>
        <w:rPr>
          <w:sz w:val="24"/>
          <w:szCs w:val="24"/>
        </w:rPr>
      </w:pPr>
      <w:r>
        <w:rPr>
          <w:noProof/>
          <w:sz w:val="24"/>
          <w:szCs w:val="24"/>
        </w:rPr>
        <w:drawing>
          <wp:inline distT="0" distB="0" distL="0" distR="0" wp14:anchorId="45817906" wp14:editId="130CBBEA">
            <wp:extent cx="3423285" cy="1932305"/>
            <wp:effectExtent l="19050" t="0" r="5715" b="0"/>
            <wp:docPr id="627"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
                    <pic:cNvPicPr>
                      <a:picLocks noChangeAspect="1" noChangeArrowheads="1"/>
                    </pic:cNvPicPr>
                  </pic:nvPicPr>
                  <pic:blipFill>
                    <a:blip r:embed="rId191" cstate="print"/>
                    <a:srcRect/>
                    <a:stretch>
                      <a:fillRect/>
                    </a:stretch>
                  </pic:blipFill>
                  <pic:spPr bwMode="auto">
                    <a:xfrm>
                      <a:off x="0" y="0"/>
                      <a:ext cx="3423285" cy="1932305"/>
                    </a:xfrm>
                    <a:prstGeom prst="rect">
                      <a:avLst/>
                    </a:prstGeom>
                    <a:noFill/>
                    <a:ln w="9525">
                      <a:noFill/>
                      <a:miter lim="800000"/>
                      <a:headEnd/>
                      <a:tailEnd/>
                    </a:ln>
                  </pic:spPr>
                </pic:pic>
              </a:graphicData>
            </a:graphic>
          </wp:inline>
        </w:drawing>
      </w:r>
    </w:p>
    <w:p w:rsidR="00E247E0" w:rsidRDefault="00F8503F" w:rsidP="00F00376">
      <w:pPr>
        <w:spacing w:after="120" w:line="360" w:lineRule="auto"/>
        <w:jc w:val="center"/>
        <w:rPr>
          <w:sz w:val="24"/>
          <w:szCs w:val="24"/>
        </w:rPr>
      </w:pPr>
      <w:r w:rsidRPr="00861F12">
        <w:rPr>
          <w:sz w:val="24"/>
          <w:szCs w:val="24"/>
        </w:rPr>
        <w:t>Рисунок 4.</w:t>
      </w:r>
      <w:r>
        <w:rPr>
          <w:sz w:val="24"/>
          <w:szCs w:val="24"/>
        </w:rPr>
        <w:t>8</w:t>
      </w:r>
      <w:r w:rsidR="00084A08">
        <w:rPr>
          <w:sz w:val="24"/>
          <w:szCs w:val="24"/>
        </w:rPr>
        <w:t>3</w:t>
      </w:r>
      <w:r w:rsidR="00840DF7">
        <w:rPr>
          <w:sz w:val="24"/>
          <w:szCs w:val="24"/>
        </w:rPr>
        <w:t>.</w:t>
      </w:r>
      <w:r w:rsidR="00CB2CD1">
        <w:rPr>
          <w:sz w:val="24"/>
          <w:szCs w:val="24"/>
        </w:rPr>
        <w:t xml:space="preserve"> </w:t>
      </w:r>
      <w:r w:rsidR="00F00376" w:rsidRPr="00F00376">
        <w:rPr>
          <w:sz w:val="24"/>
          <w:szCs w:val="24"/>
          <w:lang w:bidi="en-US"/>
        </w:rPr>
        <w:t>Ч</w:t>
      </w:r>
      <w:r w:rsidR="00F00376" w:rsidRPr="00F00376">
        <w:rPr>
          <w:sz w:val="24"/>
          <w:szCs w:val="24"/>
        </w:rPr>
        <w:t>ас</w:t>
      </w:r>
      <w:r w:rsidR="00F00376" w:rsidRPr="00F8503F">
        <w:rPr>
          <w:sz w:val="24"/>
          <w:szCs w:val="24"/>
        </w:rPr>
        <w:t xml:space="preserve">тотная гистограмма </w:t>
      </w:r>
      <w:r w:rsidR="00F00376">
        <w:rPr>
          <w:sz w:val="24"/>
          <w:szCs w:val="24"/>
        </w:rPr>
        <w:t>и р</w:t>
      </w:r>
      <w:r w:rsidR="00E247E0" w:rsidRPr="00F8503F">
        <w:rPr>
          <w:sz w:val="24"/>
          <w:szCs w:val="24"/>
        </w:rPr>
        <w:t>езультат моделирования параметров реальной радиационной аномалии, воспроизведенной с помощью проекции конусов</w:t>
      </w:r>
    </w:p>
    <w:p w:rsidR="00FD30F7" w:rsidRPr="00FD30F7" w:rsidRDefault="00FD30F7" w:rsidP="00F00376">
      <w:pPr>
        <w:spacing w:after="120" w:line="360" w:lineRule="auto"/>
        <w:jc w:val="center"/>
        <w:rPr>
          <w:sz w:val="16"/>
          <w:szCs w:val="16"/>
        </w:rPr>
      </w:pPr>
    </w:p>
    <w:p w:rsidR="00E247E0" w:rsidRPr="00EC135A" w:rsidRDefault="00FF3F09" w:rsidP="00EB24F2">
      <w:pPr>
        <w:spacing w:after="120" w:line="360" w:lineRule="auto"/>
        <w:ind w:firstLine="708"/>
        <w:jc w:val="both"/>
        <w:rPr>
          <w:sz w:val="24"/>
          <w:szCs w:val="24"/>
        </w:rPr>
      </w:pPr>
      <w:r>
        <w:rPr>
          <w:noProof/>
          <w:sz w:val="24"/>
          <w:szCs w:val="24"/>
        </w:rPr>
        <w:pict>
          <v:group id="Group 205" o:spid="_x0000_s1199" style="position:absolute;left:0;text-align:left;margin-left:157pt;margin-top:306.35pt;width:182.3pt;height:107.05pt;z-index:-251637760" coordorigin="381,7772" coordsize="9404,5461"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ijACxtAwAAXgsAAA4AAABkcnMvZTJvRG9jLnhtbOxW246jOBB9X2n/&#10;AfFOAwmEBHUy6oGkNdLMbmsuH+AYA9aAbdlO0q3V/PtUGUjfRppW79OuOlKIcdnlqnOqTnz57rbv&#10;vCPThkux9uOLyPeYoLLioln7377ugqXvGUtERTop2Nq/Y8Z/t/nzj8uTytlMtrKrmPbAiTD5Sa39&#10;1lqVh6GhLeuJuZCKCTDWUvfEwqtuwkqTE3jvu3AWRYvwJHWltKTMGJgtB6O/cf7rmlH7d10bZr1u&#10;7UNs1j21e+7xGW4uSd5oolpOxzDIK6LoCRdw6NlVSSzxDpo/c9VzqqWRtb2gsg9lXXPKXA6QTRw9&#10;yeZay4NyuTT5qVFnmADaJzi92i3963ijPV4BdwCPID1w5I71ZlGK6JxUk8Oia62+qBs9pAjDj5J+&#10;N2AOn9rxvRkWe/vTJ1mBQ3Kw0qFzW+seXUDe3q0j4e5MAru1HoXJeTRP5xEEQ8EWZ9EyTkeaaAtc&#10;4r75MvY9sGZZNhsYpO123L5KomTYmyaLGK0hyYdzXaxjbJtLxWkO3xFUGD0D9ffFB7vsQTN/dNK/&#10;yEdP9PeDCoB/RSzf847bO1fLABEGJY43nCLU+HLPzzyb+AEzngoMLTC/admwiWBSjh1PyKIlomFX&#10;RkEfAJjgYJrSWp5aRiqD0wjSYy/u9VEg+46rHe86pA/HY8rQSk9K8ReoDWVeSnrombBD32rWQfZS&#10;mJYr43s6Z/2eQRnqDxXESUEzLFSO0lxYVzpQHh+NxdOxUFxr/TNbXkXRavY+KNKoCJIo2wZXqyQL&#10;smibQRks4yIufuDuOMkPhgEqpCsVH0OH2WfB/7KPRsUZOtR1unckTk+G6oKAXJVNIULBIUIYq9H0&#10;M2AP62BsNbO0xWENQI7zsPhscKjfA42UGGi63/bR835AjLCZktliPnVDmjzqBigUbew1k72HA0Ae&#10;AnVQkyMgPaQ2LcGghUT+XSpTpg/JWEWr7XK7TAI4cwtklGVwtSuSYLGLs7Scl0VRxhMZLa8qJtDd&#10;v+fCQSs7Xk3VaXSzLzo9cLRznzFxc78sxJq4D2Pib/p1peboQALG9gA+/nuykYAaDrJ+c5aN7H8p&#10;G7M32XD6/GLZgP9HKA73P7py2jC0M+pGGmeowmBLk/nqTTfO8vJq3XCXD7jEOYUZL5x4S3z4DuOH&#10;1+LNTwAAAP//AwBQSwMEFAAGAAgAAAAhAH9CMuLDAAAApQEAABkAAABkcnMvX3JlbHMvZTJvRG9j&#10;LnhtbC5yZWxzvJDLCsIwEEX3gv8QZm/TdiEipt2I4FbqBwzJtA02D5Io+vcGRLAguHM5M9xzD7Nr&#10;72ZiNwpROyugKkpgZKVT2g4Czt1htQEWE1qFk7Mk4EER2ma52J1owpRDcdQ+skyxUcCYkt9yHuVI&#10;BmPhPNl86V0wmPIYBu5RXnAgXpflmodPBjQzJjsqAeGoamDdw+fm32zX91rS3smrIZu+VHBtcncG&#10;YhgoCTCkNL6WdUGmB/7dofqPQ/V24LPnNk8AAAD//wMAUEsDBBQABgAIAAAAIQBWeVGp3wAAAAkB&#10;AAAPAAAAZHJzL2Rvd25yZXYueG1sTI/NasMwEITvhb6D2EJvjfzThOBYDiG0PYVCk0LJbWNtbBNL&#10;MpZiO2/f7ak57sww+02+nkwrBup946yCeBaBIFs63dhKwffh/WUJwge0GltnScGNPKyLx4ccM+1G&#10;+0XDPlSCS6zPUEEdQpdJ6cuaDPqZ68iyd3a9wcBnX0nd48jlppVJFC2kwcbyhxo72tZUXvZXo+Bj&#10;xHGTxm/D7nLe3o6H+efPLialnp+mzQpEoCn8h+EPn9GhYKaTu1rtRatgkSScZD1NQbA/f41YOClI&#10;lkkKssjl/YLiFwAA//8DAFBLAwQUAAYACAAAACEAozd5H00sAgAEGgQAFAAAAGRycy9tZWRpYS9p&#10;bWFnZTEuZW1m7NtllNVI1yjgE6naVTTu7gMM7g7TMDSDu7u7a2ODuw4w2ODu0ujg7u4ugw0MziFV&#10;qUrSd3Pnvu/9/t6fd60+az2dnDpJJaey09TOpo1QKNQDfX/F4muPEQq1Mv99//3nqXyh0LzyoVDm&#10;qJqVQyEjZKe1Q5twG/i/m/y7RnBhh0IN8LOE6H++Mhckoe0Z7RB2EFrtGqEF6JdKVX/GzUaFrFAo&#10;5unVst+3H4XtRoiHQtZR7/sRvMzfW3GDUMbQ9+5N43vH39cME081xHBN/Y9zxcOH8uEm38/N+2/7&#10;v63G/94vwlRflzrfe4hvbk6dIOm/vX7f9N++CB7/39e/e5nfv1Lo0//o89WrV9jynyP9+6kR2oht&#10;JYmJx6gZuiaqhAuw7/ZFXBPfVQkfhyrh01A9fB5qhS9D3fB1aBC+DY3D96FZ+DG0CP8FrcOvoF34&#10;LXQIf4TO4a/QLSygR1hD73As9AtbbGAYWHQ4gg0LJ2IjwsnYqHAqNjacjk0IZ2KTw9nYtHBONjOc&#10;h/2Gx52LpkTkZdMjcrGZEdnZbxGZ2dyI9Gx+RGq2KCI5WxyRmC2LSMBWRnC2OoKwdREG2xjhw+YI&#10;F7ZFOBAT8QV2R3yAfRFhPP9PYnfEOxET8bfYFvFSbIp4JtZHPBJrI+6J1RG3xEr8fsvQyPAtMTx8&#10;TwwJPxKDw3+JAeFXom/4regV/iC6h7+ILmFHdAxr0S4cK9qELdkyDLJZOEI2DieWDcLJZd1walkr&#10;nF5WD2eW/47Xf67i3bt3/zviGH//53rMTvjviNcMuTRudP/fR7cAW2bnZWvsXGyT/QPbYWdle+yM&#10;7KCdjh23U7OzdnJ22U7CbtoJ2X07HntqA3tpW+wfO8Q+2x4I2wXP/gYm+QKMfIAE5B9IRl5DGvIC&#10;MpKnkJ08gh/JPShAbkFRch1Kk8sQSS5AFDkD1ckJqEOOQkNyEJqTfdCG7IJOZAd0J1ugD9kAg8ga&#10;GEZWwmiyFCaQRTCVzINZZA7MIzPhDzIVlpOJsIaMhU1kJGwnw2E3iYb9ZAAcIX3gJOkB50kXuEI6&#10;wE3SBu6RFvCYNIHnpAH8TerAe1IDvpAqIEgl8EgkGLQsUFoSImhRSEwLQnKaF9LQXJCRZodsNDPk&#10;oukhH00NhWhyKE4TQRkaAZEUoBK1oCqNpbWopvWpoI3pF9qCfqBt6Vvakb6i3ehftBd9RPvTezSa&#10;3qLD6TU6ml6k4+lZOoWepDPoUTqHHqDz6V66mO6ky+k2uppupBvoWrqFrqQxdAndQxfS/fR3eoTO&#10;oifoNHqGTqQX6Fh6lY6kN+lQepcOog9pP/qM9qQvaVf6hnag72kb+pk2pw6ekaL1aIBnaEI1SiGK&#10;xoMKNCGUpUmhJE0JRWhaKEAzQm6aFXLQHJCF5oYMND+kpoVxFIpDIloa4tFyODoVcJSiwCdVQZKa&#10;ECZ14SOO5lsc1Vc4us9wlB+R9nCXdIYbpDuOfG+8Av3gFBkEx8hQOEhGwD4yGnaScbCVTIKNZBpe&#10;vZl4FefAYryy8/EKzyZLYDpZAZPJahhH1sNIsgkjYBtGQgz0JbuhB/kTumC0tCdHoBVGT1NyGqPn&#10;PEbRJYymq1CZ3ICK5A6UI/ehJEZeEYzA/BiJuTEifyBvITN5D+nIJ0hJwpCUCIxWhVHrg0VCLMCo&#10;dm3KvtmcfbLjY4QnYq/spOyZnYI9xDvhDt4RN/DOuGxnYefs7OyknZMdsXOz/XY+ttsuyLbbRfAO&#10;KsbW2iXZSrsMW2KXZwvsCmyO/TObYVdmk+2qbJxdg420a7Ghdl020G7A+tiNWXe7Ketkt2Bt7das&#10;hd2WNbY7sHp2Z1bT7sqq2j1YJbsX+8nuy0rb/VkxexAraEezPPYwlsMewbLYo1h6ewxLZY9nSe2J&#10;LIE9hTF7GrPsmcy3fmPSmsO+WvPYB2sBe2MtYi+sJeyJtYzdt1awW9ZqdtVayy5Y69lpaxM7Zm1h&#10;B61tbK+1g8VYO9kWaw9bb+1jq6z9bKl1kC2wDrM51lE2wzrBJlun2DjrDBtpnWNDrQtsoHWJ9bGu&#10;sO7WNdbJusHaWLdYc+sOa2TdY3WtB6yG9Yj9Yj1hFa1nrJz1nJWwXrLC1muWz/qb5bLesmzWO5bR&#10;+sDSWJ9YcusLS2h9Zdz6xmxLsFjTZcrU7JvpsU9mwN6aIf7SNPlT0+IPTMJvm8CvmYxfMOPx02YE&#10;P2Ym4AfNRHyvmZjvMJPyzWYyvs5MwVeaqfgSMzVfYKbls810fLqZgU8yM/KxZmb+q5mFR5vZeH8z&#10;O+9l/sC7mjl5BzMXb2Xm5k3NPLyBmZfXNvPzamYBXsksyH8yC/PSZhFezCzKC5rFeW6zBP/BLMkz&#10;m6V4OrMMT2GW5YnNcjzCLM+pGclDZgWujYrcMX7mn41K/J0RxV8Zlfkzowp/aFTld4xq/JpRnV80&#10;avAzRk1+3KjFDxq1+V6jDo8x6vItRj2+zqjPVxoN+BKjIV9gNOKzjcZ8utGETzKa8rFohNGMRxvN&#10;eX+jBe9ltORdjFa8vdGat0JNjTa8vtGW1zLa8aroZ6M9L2904KWMjrwoym904j8anXl2owvPhNIY&#10;XXlylMjoxrnRndsoNtSDq1BPHkYfQ734W/Qi1Js/QfdDffgtdCXUl59Hp0L9+BG0P9Sf70bbQwP4&#10;RrQGLQ8N5IvQ76FBfBaaisaHBvNRaBgaiPqEonl31Am1CQ3hzVEjVAdVR5VDQ3kFVAYVR4VQHpQj&#10;NIxnQelQSpQExUcUGciLHcYd9Bm9Q6/RM/QQ3UHX0EV0Bh1DB9He2KE8Bm1G69BKtBjNjx3CZ6Pp&#10;aCIag0bERvPBqB/qGTuYd0btUEvUJHYQr4dqoiqxA3lFVC52AC+JiqB8sf15LpQtth/PgFLH9uXJ&#10;UMLYPpwhK7Y3D4LeXAa9+Ff0IejJ36DnQQ/+OOjO76GbQTd+GZ0LuvKTQRd+GP0ZdOa7gk58W9CR&#10;b0Crgw58WdCeL0Jzg3Z8ZtCWTwna8HFBaz4SDQ1a8YFBS947aMG7Bc15x6AZb4OaBU15w6AJrxM0&#10;5tWDRjwqaMgjgwa8TFCfFw/q8YJBXZ4nqMNzBLV5lqAWTxfU5CmDGjxJUJ3HD6pxGlTlRlCFe/4v&#10;XPhR/LOP94H/M3/tV+R/+RX4Iz+S3/HL8+t+OX7JL8vP+mX4cb80P+SX5Pv8EnynX5xv8Yvy9X4R&#10;vsovzJf6hfhCvwCf4+fnM/x8fLKfh4/zc/ORfi4+xM/JB/g5eG8/O+/mZ+Md/Sy8tZ+ZN/Mz8oZ+&#10;Bl7HT8er+2l5lJ+aR/qpeBk/BS/uJ+eF/KQ8r5+Y5/AT8Sx+Ap7ej89T+fF4Up/xBD5w/MePm77F&#10;fc/k0gvxr17APnge+9vT7LnnsseeYPe8b+ymF2ZXvC/svPeJnfQ+sCPeO7bfe8t2e2/Ydu812+S9&#10;ZGu952yF94z94T1h87xH7DfvAZvm3WMTvTtsjHeLjfBusGjvGuvvXWE9vUusi3eBtffOsVbeGdbU&#10;O8UaeCdYbe8Yq+YdZlHeQRbp7WdlvH2smLeHFfR2sTzeDpbD28ayeFtYem8TS+WtZ0m9tSyBt5ox&#10;byWzvGUs0EuYq/9gYb2AfdTz2Fs9l73Uv7GneiZ7oKex23oKu6YnsYt6PDujx7LjehQ7pH9l+/Qw&#10;tlMPYVv1ILZBD2CrdV+2TPdii3QP9rvuymbpzmyq7sAm6LZstG7NhusWbLBuxvrpxqynbsC66Lqs&#10;va7NWukarKmuyhroyqy2rsSq6Qqssi7PKugyrKwuyUro4qywLsLy6YIsl87HsuncLKPOydLo7CyF&#10;zsIS64wsQqdjVKdmhk7JPJWMCZWYfVXx2QfF2RtF2QtlsScqxO4rH24pBdeUgIsqDGfUZziu3sMh&#10;9Rb+VK9hl3oB29Qz2KgewRp1H1aoO7BY3YT56irMVpdghjoPk9VpGKdOwEh1FIapgzBI/Ql91R7o&#10;oWKgi9oG7dUmaKXWQ1O1GhqqFVBHLYHqahH8ouZBRTUHyqmZUEpNg6JqEhRQ4yGPGg051AjIooZC&#10;BjUIUqt+kEz1hkSqO8RTnYGqDmCoNuC5LUC6TeCr2xA+unXhrVsTXrpV4ZkbBQ/dinDXLQ833NJw&#10;xS0O593CcNrND8fc3HDIzQH73Kywy80I29y0sMlNCWvdpLDSTQhL3Hiw0KUw1zVhlhvQqa6iE12H&#10;jnG/0F/dD3SI+4YOdF/Svu4z2sN9RLu492h79yZt7V6lzd2LtJF7ltZzT9Ba7hFa1T1Ao9w9tIIb&#10;Q8u6W2lJdwMt6q6hBdzlNI+7mOZ059Os7hya0Z1B07pTaEp3PE3ijqYJ3OGUu9GUuP2p4famnuxG&#10;pexEw7It/SRb0HeyCX0t69PnshZ9IqvRBzKK3pGR9IYsQ6/IEvS8LExPy3z0uMxFD8tsdL/MRPfI&#10;tDRGpqBbZWK6UUbQtZLSldKgS6VHFklB5skvZLZ8T2bIv8kU+ZxMkI/JGHmP/CpvkqHyChkkcdYq&#10;T5Fe8ijpJg+QznI3aS+3k9ZyE2ku15LGcgWpL/8gdeQ8UkP+RqrIaaSSnEAi5WhSTg4npeQgUkz2&#10;JYVkD5JfdiK5ZVuSQzYn2WQjkknWIelkdZJaRpHkMpIklqVJAlmMcFmAUJmbmDI7CUQmokUaIkQy&#10;EhYJySfByHthkjfCt18JYT8Xn+0n4h/7oXhp3xVP7ZvigX1N3EJV9U1RSd8V5fUDUUo/EUX1XyK/&#10;fily6Tciq34nMuhPIpX+KpJqIeJrvA20LwxtSE/Z0lFMflYR8h+VSL5SyeRTlVI+UGnlbZVBXlVZ&#10;5AWVXZ5SueRRlVceUAXkHlVEblcl5CZVWq5V5eUKVVH+oaLkPFVV/qZqymmqrpyoGsjRqokcrlrI&#10;waqN7Kfay56qs+yiusv2qrdspfrLpmqwbKCGytrqV1lNjZFRaoKMVFNkGTVDFlezZSH1u8yrFsqc&#10;aonMqlbIjGqNTKM2yORqi0ykdsh4arek6k9pqEPSc49J4Z6SX91z8oN7Sb5xr8mX7i351L0nH7iP&#10;5B33mbzuvpSX3LfynPtBnnS/yKOuIw+4Su51Axnjmu5Wl7ob3HjuGjeRu9xN5i52U7nz3XTuHDeT&#10;O8PN7k5xc7kT3LzuaLegO8It6g5xS7kD3HJuH7eC28ONcru41dz2bi23tVvPbe42chvjz3r4rha2&#10;VsNPK+NWFXHr8rhXady7GPZSCHvLh73+iL3/4M50s+DRMuBR0+DRU+BZJHFXuwnwrLi7xSVujGu4&#10;e/Bsv5/1ETz7E/gtzuK3uYjf6pr7St5yn8v77hP52H0gn7t35Gv3hnznXpWf3Ivym3tWujhCAY6U&#10;iSMGar+MUHtkYhWDI7oNR3aTzKDW40ivljnUcpkHR70gjn5RNU+WwquBv79kRTVVVlaTZHU1TtZR&#10;o/Hq/YpXcahsiVeyHV7RzqqP7K56yj6qqxyoOskheNV/Va3lWIyCiaopRkYjjJB68ndVWy5SNeQy&#10;jJhVGDnrMYK2qJ/kDlUWo6sURllxeUQVlicx2s5h1F1WP8rrKoe8o7LJhyqzfIaR+RIj9K1KJT+q&#10;5DKskkipEkofoxjTBQmayAhtysQ6VqTASE+LEZ8JIz+bDuMd8Vnk0x9EYbwrSuDdUUa/EpH6uYjS&#10;T0U1/VjUxjuoPt5JTfQt0VLfEO30VdFZXxI99AXRV58VA/UpMVSfECP1UTFOHxaT9QExQ/8p5ug9&#10;Yr7eKRbrHWKF3irW6s1ik94gtut1YrdeLfbrleKIXi5O6CXirP5DXNILxHU9T9zRc8RD/Zt4pmeK&#10;V3qa+EdPEZ/0JPFNjxdKjxWxerSwvZGCecNFAm+oSOpFi1TeIJHe6y+yeH1FDq+3yOP1FAW97qKY&#10;11WU9jqJn7wOopLXTlT12ohaXitR32shmnjNREuviWjnNRKdvQaih1dP9PXqiEFeLTHMqyFGedXE&#10;eK+KmOJVFjO9SmKuV1Es9CLFUq+8WOWVFeu90mKLV1LEeCXEXq+YOOgVEce8QuK0V0Bc8PKLq15e&#10;ccvLLe57ucQTL6d44f0g3nrZxEcviwh7mYXrZRSBl15YfjrB/DQigZ9KJPVTilR+cpHeTyay+EkE&#10;zr1EHj+hKOjHF8X8CFHG5yLSZyLKp6KaT0Rt3xINfFM09UOilR/rtPd9p4vvOT195fT3XSfal84I&#10;33HG+N+ciX7YmeZ/cX7zPzvz/E/OH/4HZ7n/3lnrv3M2+W+d7f4bZ7f/t7Pff+0c8V86J/0Xzjn/&#10;uXPF/8u56T9z7vlPnMf+Y+e5/8j523/ovPcfOF/8+4707zm+f8cxg9sOBLec+MFNJ0lww0kZXHfS&#10;B9ecLMFVJ0dwxckTXHYKBpecYsFFp3RwwYkMzjtRwTmnWnDWqY0aBGecpsFpp1VwyukQnHS6Biec&#10;XsFxp39wzIlGI4KjztjgiDMpOOxMDw45s9H84KCzODjgrAz2O+vQ5uBPZ0ewz9mDDgR7nWPBHuc0&#10;uhDsdq4Gu5xb6H6w03mKXgYxzttgh/MRhYPtjotig22OHbvN4bFbnYQoWewWJw3KGLvZyYZyxW5y&#10;8qHCqGTsRqccqhi7wfkF1UD1Ytc7jVEL1DZ2ndMJdUd9Y9c6g9AwNAqNj13jTEWz0O9oEVoWu9pZ&#10;gzaibWgX+hMdQSdjVznn0GV0A91Fj9Fz9Dd6j74giXzc3gytdiC0yomPkuJ6KpQ+tMbJgnKgPPi+&#10;IC6LhdY5pUMbnEgUFVrvVMP3tXHZILTRaRra5LTCZXt83yW01umJ+uM+0WgEGoMmYj/T0Ww8zny0&#10;GK3A92vRZlzfgfaEVjoHcHkU206h87h+Fd3C9vu4fIJtL9AbXP+AbV+RxPcBsozVDkMJDPweKBWu&#10;ZzDWOFlRTlzPi22FcFkclcW2CqgyrldHdXC9IWpurHXaoI643g31xvUBaKixzhmJxqHJaIax3plj&#10;bHAWoqXGRmcVWm9scrYYW5wYY6uz19juHDRinGPGLue0gTFl/OlcNQ45N40jzj3jqPMEvTCOOW+M&#10;484H46Tz1TjlSOQbpx3LPO0w86yTwDzvJDUvOinNK04685qT2bzpZDfvOj+aD5185lOnsPnMKYHK&#10;oYrmX84v5nOnhvnSqWu+dhqZb5zm5juntfnR6WB+dbqYwulpKqefqZ3BpucMN31ntBnrTDANMdW0&#10;xUyTiTlmArHATCiWoFVmIrEebTETixgzidhrJhUH0XEzmThjJhcXzRTimplK3DbTiAdmWvHUTCde&#10;mhnEWzOT+GhmFmEzq3DN7CLW/EHYVk7BrR9FQiu3SGblFamt/CKDVVBktQqLnFYRkdcqJgpZJURx&#10;q5QoY5URkVY5EWX9JKpZkaK2VVE0sCqJplZl0cqqItpb1UQXq4boadUS/aw6YrBVTwy3GojRViMx&#10;wWoiplrNxCyrhfjdaiUWWW3FMqu9WG11FBuszmKr1VXstLqLfVZPccjqI45b/cQZa4C4aA0S16xo&#10;cdsaJh5YI8QTa6R4YY0Wb6xx4oM1QXy1JglpTRW+NV2Y9kwB9mwR354rktjzREp7oUhn/yEy20tF&#10;dnu5+NFeJfLba0QRe50oaW8U5ezNoqK9Tfxi7xA17F2ijr1XNLT/FM3sg6K1fVh0sI+JrvYJ0cs+&#10;LfrZ58Rg+4IYbl8Wo3FWOsG+Iabat8Us+56Yi7PWhfZjsdR+JlbZL8R6+7XYbL8RO+x3Yo/9URyw&#10;v4ij9jdx0hbinK3EZdsXN+yQvGtb8qFN5TOby1d2fInPZuVHO6kM2ymka6eWgZ1OmiSjBJJFxifZ&#10;ZRKSU6bAmXdakk9mIgVlNlJE5iLFZT6cnRfGWXpxnK2XIT/jDLyyrESqyqqkpqyFM/p6OLNvTBrJ&#10;FqSZbENayo6kjeyGs/9emAX0x2wgmvTEGX5fnOkPkONJtJxChsmZmDnMwQxiARkvl5DJmB1Mwyxh&#10;ltxI5shtZL7ciVnHPrJUHiIr5DGyRp4m6zHD2IyZxnZ5g+yUd8le+ZDsl8/IYfmSHJdvySn5gZyT&#10;X8klzFauYdZyU4boXUnoQ8npU5kQs6GkmBWlov/IdPSjzEy/yuxUYAakMRMKZCFqusUpdUvTeG55&#10;mtD9mSZ1f8GMqwZmXnUwA2uAmVhTmsNtSXO7bWl+txMt7Hajxd1etDRmYT+5g+nP7jD6izuKVnfH&#10;0druJFrfnUabuL/RFu7vtI27kHZwl9Ku7kra012L2eFGzBK30qHuTswa92L2eACzyCOYTZ6kszBD&#10;nIuZ4gLMGJdg5rjCvUvXug/pRswot2FmuRMzzH3ue3rQ/UyPud/oKdel512fXnYNzGYpZrXxMLtN&#10;iFluUniFmetbzGA/YiYbxoxWYmbrY4ZrqvwAqjBEqOKQWJWGFKo8pFUVIJOKguyqKuRSNSGfqguF&#10;VUMooZpCWdUSKqi2UFl1xMy8C2boPTBT7wPN1ABoraKhgxoOXdVI6KXGQn81EaLVVBihZsBYNRsm&#10;YRY/HbP52ZjVz8fsfolaAysx21+nNsNmtR1i1E7Yq/bCQXUAjqnD+IThOD5pOIVPHM7BHXyC8BCf&#10;JPyFTxRe45OFd+oBfFGPQai/wFcvwdRvgOl3kEB/gmT6K6TWAjJqBdm1Dz9qgxXQNiuqGSutI1ik&#10;TohPSZKy6joFq4tPPhrjE5CWOhNrp7Pik5UfWC/9I+uv87IhugAbiZbZ/6mgnjt37r8V1H9r15+w&#10;kj460/cKqoX1U0oPm3H1wLh6YFw9MK4eGFcPjKsHxtUD4+qBcfXAuHpgXD0wrh4YVw+MqwfG1QPj&#10;6oFx9cC4emBcPTCuHhhXD4yrB8bVA+PqgXH1wLh6YFw98P+vemDn4Cu0Qy2DL9Ak+Az1Ue3gE1QL&#10;PkJU8AEig/dQBhUP3kGh4B/IG7yFnMEbyBb8DRkD/Ou+4BUkD15CouAFxAueAwn+glDwFDz/CQj/&#10;MXzxHwH+Xyn4278Pz/178MS/A/f923DLvwVX/Rtwwb8OZ/yrcNy/Aof8S7DPvwA7/fOwzT8LG/3T&#10;sMY/Bcv9E/CHfwzm+0dgtn8IpvsHYJK/H8b5+2CkvweG+rtgkI9/F+Zvhx7+Fujsb4L2/gZo5a+D&#10;pv4aaOivhDr+cqjuL4Vf/MVQ0V8I5f35UMqfC0X92VDQnwl5/OmQw58CWf1JkMEfD2n8MZDcHwWJ&#10;/REQ4Q8F8AeD6Q+EwOsHrtcbvnk94JPXFd55neC11x6ee23gsdcS7nvN4LbXGK55DeCSVwfOejXh&#10;pFcNjnq/wAHvZ9jrRcJOryxs9UrBRq8YrPUKw0ovPyzx8sBCLyf87mWH37zMMN1LD5O81DDOSwGj&#10;vCQw3EsA0R6HAR6BPp4BPTyfdvFc2sH7Rtt4n2kL7z1t4r2hDbwXtI73lNbwHtIq3l1aybtBI70r&#10;tKx3npbyTtNi3jFayDtE83n7aG5vF8W/C6BZvY00o7eWpvNW0FTeYprcm08Te7NpAm865d4kSr2x&#10;1PR+pbF6CNV6AJW6N/2mu9HPuiP9oNvQf3Qz+lo3pC90HfpMV6OPdRR9oH+id3VpeksXpdd1AXpF&#10;/0gv6uz0nM5IT+vU9IROSo/qBPSQBnpAG3Sf1mS3/kZ26o9ku35DtujnZJN+RNbrO2StvkZW6wtk&#10;hT5FlunDZIneRxbpGLJAbybz9BoyVy8js/UCMkvPJjP0NDJNjydT9EgySUeTCbovGa+7k7G6Axmt&#10;W5FRujH5VdchI3RVMkz/TIbqsiRaFyODdX4ySOciA3UWMkCnJf10MtJXxyd9NCG9dWD31sLupT/Z&#10;PfUbu4d+jh7a3fUtu5u+jM7YXfURtA/tsLvojWgVWox+RzPQRDQKDUH9UHfctgNqiRphH7VRFeyz&#10;AvZdGhXBY+XFY/6AMuLxU9l9dGK7r+Z2P23a/bW2BuiwNVB/sAbr11a0fmoN0fesofq6NVxftEbo&#10;U9ZIfdgapfdZY/QOa5zeaE3Qq61Jeok1Wc+3pupZ1nQ92Zqpx1qz9HBrth5kzdW9rXm6q7VQt7f+&#10;0C2tJbqRtVzXsVbqatYaXclap8tbG3QJa5MuZG3Rua3t+gcrRmeydus01j6dzNqvE1h4Pa2j2rSO&#10;a22e1N/MM/qjeV6/MS/p5+YV/ci8ru+YN/U1846+aN7Xp81H+qj5VO83n+vd5mu9w/xHbzE/6o3m&#10;Z70aLUHzzE96JrZNMt/rMfj5MPNvPch8ofvifj1w/y7mPd3evK1bmTd0EzxGffOirmme01XM07qi&#10;eUKXM4/pEuZhXcg8oPOY+3QOc7fObMbotOY2ndzcohOaGzU312nLXKN9Y6UWxjL92Vii/zEW6ZfG&#10;Av3E+F3fM+boG8YsfcmYoU8bU/VRY7Leb0zUu4xxeqsxRq8zRukVxq//i727fNPaiBoGPpYM7q5d&#10;3KW4LFtscXd3yuKwuFNY3N29i0OBFivWAsUptFDcXQtFJsmZyTzn+fA+f8R77YfflTvZbHJvbMLM&#10;OQdYScfAIjoS5tDhMI0OhYk0FkbTQTCEDoD+tB/0on2gC42BdrQXNKc9oQHtDrVoV/iOdoaKtBOU&#10;oh2gCG0P+WhbyElbQybaCtLQlpCUNgdBm4EhTUCRxvCBNIJXpCE8JvXhDqkH10hduEzqwBlSG06Q&#10;WnCIRMNeUhO2kxqwiVSH1WgJqQZzSVWYRr6DiWgUiYJY1JdUgR6oI4mEVqgxqQx1UDVUiVSC0qgo&#10;yodyokwoNUqCONK2EnxB721leIEeolvoqo2E8+ikrQJH0C82CnahzfY7WGerwnK0wFaDmbY6TLY1&#10;YJytCcNtNAxEMbYWdLW1oZ2tC81tPWhg60O0bQBRtiFUsI3gW9sECtumkMc2g+y2BWS0LSGVbQ2J&#10;bRtgth3osD18CTvC+7AzvAy7wKOwG9wJe8C1EGO3w15wJuwNJ8K+cDjsD/vCgbAzHAzx4RBYFw6D&#10;FeEIWBiOgtnhWJgajocJ4UQYFU6CIeEU6BdOg+/DGdAlnA3twrnQIpwPjcJFUDtcAtXC5VA5XAll&#10;wzVQIlwPhcKNkCeMhxzhVsgcboe04S5IHu4BGf4MNNwPYA7BV3MEPpjj8Nr8Ds/MaXhgzsItcwGu&#10;mctw2VyFc+YanDQ34Ji5DQfNPdhnHsFO8xS2mBewwbyG1eYdLDMfYaH5DLONgmkGYJIJYZyheqRx&#10;dKxJpPubpDrGpNTdTRrdyWTQbU1mjZlvurH5RtczeXQtU0BXM4V1pCmuy5tvdSlTVhc3FXUhE6nz&#10;mqo6wtTU2UwdndE00GlNE53StNBJTWstTXvNTGdtdHft614aW0T9UQ/U7/UQ/VqP0M/1GP1Ij9d3&#10;9ER9XU/WV/Q0fUHP1Kf1HH1CL9C/6iX6gF6u9+o1erfeoLfreL1Zb9Hr9Ta9Qu/Qi/RPeq7ep2fg&#10;WnG49kR9DLf4ux6u/9Cx+pzury/pGNxqd31Nd9Y3dTt9V7fSDzW2gLqxfqnr67e6lv5XV9X/6cr6&#10;qy6vQZfRVpfU3BTFb19AJ8G/PoXJqdOYrDqDyaSzmnQ6p0mtc5vkOr9JrAsbgUeC4BExUN4EUBmP&#10;8HfmE9Q0H6COeQsNzEtoYp5BS/MY2poH0MnchW7mFnxvrkNf8xcMNH/CEDybI/GsjsWz+wOe5Snm&#10;BMw0R2Gu+RUW4RWw3OzHs7gPz+ZPEG92wnazHXabLfCziYdDZhMcNRvgd7MWzpjVcMGshCtmOVw3&#10;S+G2WQz3zQJ4YubCCzMH3ppZ8NHMwCtqGgRmKlgTByKcDInxyk2BV3DacAJkDMdBtnAMRISjIV84&#10;EgrjlV4cr/jSeOVXwDsgEu+EauEAqIV3Rf2wHzTBO6Rl2Aev9N7QOcTWCu+cGLyD+qPYsCeMwDtq&#10;LPoh7I53SneYhXfZ/LArLEEr0Fq0Ce++rWgX3on70EF0FP2OzoSd4CK6gnfqdXQbPcD5pzh9hd6H&#10;HeAT8pDBeWY7grQdIClKZdtDepxmQTlRHlQQlxVDpVB5nI9E1VA0ztdDjVELnG+LOqHuuL0Y1B/F&#10;2k4wAo21neEHNMV2wSdTZ5iHyxbjz1egtWgT2oq/uwu3tQ+fNAfQEfQb+gNdsG3hCrqOT6Lb6AF6&#10;il6h9+gTUkgjStqCi5KSNpAKp+lRFtIOn7LtIA8qiIqhb0l7KEc6QGXSEariNBrVQ41xvgXpDG1I&#10;F3x6d4FuqBfqhwaTrjCcdIcxpAdMID0hjvSCGSQGW4DesAgtJ31gDekLG9Fm0g92kP6whwyA/WQg&#10;/IpOoNNkEJwng7FlGQJ/k6FwE93Dz4/RCzIM3pLh2BKNhC8oQJaMwFZqFCTCVjA5toZp6HjIiC1j&#10;NhSB8mJLWQhbzOI0DkrTKVABW9AqdBpUozOwFZwJ9elsaIItbEs6F1vI+dCJLoDudBHE0CXYei6F&#10;WLochmOrPIauwpZ1NUzBlnomXQ9z6UZsdTfBchoPa+gW2EC3YYu8A3bQnbCH7oZf6B5srffBcfoL&#10;nKIH4Cw9hC35r/AXPQr/0ONwh/4GD+lJbO1Pwyt6Ft7T8/CJXsQ3gcug6RWg+GbhsOuQBN9aUuJb&#10;S1p2FzKx+5CNPYIIfHPJx55DIXwrKc5eQ2l8SymPbyuR7D+oyr5ANFNQlwXQiGloziy+oTDdgTm6&#10;C5O6J0uie7PkegBLpWMZZvKw9HoMy6Qnsqw6juXQM1iEnsPy6IUsv17KCulVrKhex0roTayU3srK&#10;6p2sgt7LKuv9DDN+WXV9nEXrk6yOPssa6Iussb7CmunrrJW+xdrqe6yDfsy66Oesu37Neun3rI/+&#10;xAZoxQZrYMO0ZSO14GN1Ij5RJ+OTdSo+Tafjs3RmPk9n5wt1BF+q8/KVuiBfq4vyjbok36zL8m26&#10;It+lq/C9uhrfr6P5YV2XH9MN+UndlJ/RLfkF3Zb/qTvyv3VXfkP35Hd1b/5Q9+NP9SD+Ug/l7/RI&#10;/lGP5V/0RB7oOB7qaZybWVyaeTyZWcRTmWU8vVnJs5i1PIfZyHObeJ7fbONFzC5e0uzhZc0vvKI5&#10;xKPMEV7DnOB1zEne0Jzhzcx53tpc5h3MVd7VXOffm5u8r7nLB5kHfJh5zEeb53yCecXjzFs+03zg&#10;88wnvth85SuNz9cZw380RGw3XPxkXPGLSSx+NcnECZNS/GHSiAsmvbhqMokbJqu4a3KIxyZCvDB5&#10;xDuTX3wyhYRviorQlBAi/FYkCcuIVGF5kSGsJLKFkSIi/E7kD6uLomFNUSqsLSqEdUVU2EBEh41E&#10;/bCpaBo2F63DlqJj2EZ0D9uJ3mEHMSjsLIaHXcXYsLuYFPYUM8IYMS/sI5aG/cTqcIDYGA4S28JY&#10;8VM4VBwIh4uj4UhxKhwlzodjxNVwnLgRThD3w4niWThJvAnjxH/hFOGH04QNpwvXzhTJ7SyR1s4R&#10;WexcEWHniwJ2gShmF4oydpGobJeI6napqGuXiSZ2uWhtV4iOdqXoYVeJvna1iLVrxCi7VkxE0+w6&#10;MdeuF0vsBrEabbIbxXa0124SmMkjTtgfxRl02caL6+gueoJe283iI/KQRS7ZLJKjdCgbyo0KkXhR&#10;EpVHUSia/CgaoOaoHdkkuqIYslEMJBvEcDSOrBdxZJ2YhRaStWIFWSPWk9ViC1kldpOVYj9ZIY6Q&#10;5eIkWSbOk6XiKlkibpLF4gFZJJ6TBeItmS8+kXkiIHMEpbNFIjpLpKAzRHo6XWSjU0UuGicK0smi&#10;BP1BlKUTRSQdL2rQsaIuHS2a0JGiFR0hOtJhojsdIvrQwWIQHShG0P5iHO0r4mhvMZN+L+bTHmIZ&#10;7SbW0C5iE+0kttP2Yg9tKw7Q1uIobSFO0mbiPG0srtCG4h9aT2B1EPGYRouXtIZ4T6uKzzRKBLSy&#10;IKyCcFlZkYyVFqlZSZGRFRPZWWGRmxUQBVk+UYzlFqXZN6Iiyy6iWBZRk2UU9Vg60ZilFi1ZCtGO&#10;JRVdWCLRkwnRl1ExiIV8GAM+hnl8IvvMp7CPfBZ7z+ezN3wJe8FXsqd8PXvE49k9vp3d5j+xf/gv&#10;7G9+mP3Jj7OL/BQ7y8+x0/wy+43/zY7xm+wwv8cO8EdsH3/OdvM3bAf/wLbwz2wT99l6HrLVnPHl&#10;XPIlPBlfwFPxOTw9n8Ez8yk8B5/Ec/HxPD8fzQvz4bw4j+Wl+QBenvfhlXkvXpV35zV5Z16Ht+cN&#10;eGvehDfnLXlj3pbX55hdw7vyGrwn/473xrX783J8MC/Fh+FWRuHWxuFWJ/LcPI7n5NN5Vj6bZ+Dz&#10;eRq+iKfgy3gSvoq7fC2nfCM3bDN+0238C9uF33wPf8t+4S/ZQf6UHeEP2HF+h53kN9gf/C92Dv/q&#10;S/w8u8JP4xH5jd3gR/EIHcQj9TN7yHezJ3jEXvDN7DXfwN7xNewDX87wycO+8nnMx6Os+VRm+STG&#10;xDg8G6OYFENZEjwjyfHMpBK9WBrRDXVkaUVblgHPXlbRDM9sI5YHz2hBUZeVQOVQFVGb1RC1WD3U&#10;FLUR0awznvnvRQ3WHw1FY0R1NklUYzPQfFGVYYUitlZ8x/AOYzvRz6IK+1VEst/ROVGZXRGV2A10&#10;H6+kZ6ICe4s+ifIsEOUYdcqyRE4ZlsIpzdI7pVg2pyTL7ZRghZzirKRTlJVzirAqTiFW0ynI6jn5&#10;WVMnL2vj5GadnAjW08nJ+jo5WKyTjY10srAJTiY2xcnAZjvp2EInDVvhpGLrnBQs3knKdmDRjX2O&#10;ZIccwY47jJ12LL3gGHrVAXrT8eh95wt96nyir50P9IPznn513lBwXlLqPqPSfUyTuw9pGvcezeTe&#10;pjncGzS3e40WdK/S4u5lWtq9QCu6Z2iUe4rWcH+jdd1jtJH7K23hHqBt3Z9pJ3cP7e7uojHuNjrA&#10;3UyHuBvpSHcdHeeuopPc5XSau5jOdhfQ+e4cusSdSVe6U+k6dxL90Z1At7pj6C53BN3nDqEH3EH0&#10;iNuPnnBj6Gm3Bz3ndqGX3Y70L7ct/cdtSe+4TekDtyF94talL9xo+satRj+4VehntyL13LJUu99S&#10;IotRIQvRRDIfTSojaEqZnaaVmWlGmZ5mlalpDpmc5pKJaD4paEFJaFGpSQmpSGn5iZST/5JK8jWp&#10;Ip+TavIxqSnvkdryFqkvr5NG8gppKi+SFvIsaS1PkvbyOOkkD5Oucj/pIfeQXnIn6SO3kH5yExko&#10;15JYuZIMk0vISLmAjJGzyTg5nUyUk8lkOYFMkaPJdDmMzJSDyRzZj8yTMWSh7E4Wy05kmWxHVsiW&#10;ZLVsQtbKBmS9rE02yuokXkaRLbIi2SbLkB2yJNkli5CfZH6yV+YmP8scZL/MTA7KdOSwTEWOyKTk&#10;mHTJCUnJ79LYk9Kzp+Une0a+t+fkK3tePrMX5UN7Sd6xf8p/7FV51f4lL9lr8qy9Lk/af+Qxe1Me&#10;srfkz/aO/MneldvtPRlv78v19qFcZR/JpfaxXGifyDn2qZxun8nJ9rkcb1/IUfalHGpfyYH2texr&#10;38jv7VvZ1b6THex72dr+K5uhhvaDrGM/yhooyv4nK9lPsiwqaT/LIii//SJzoez2q8yE0lolU6DE&#10;yLGeJAhCT34NffkRvUUv0GN0D91Ef6PL6Bw6jU6gX9F+tAftQJtxGxvQarQMLQyVnIOmo7jwq5yA&#10;Rodf5DA0KPws+6L/HRMYgz1Kw7EnKRZ7jQZgr1AfUhF6kgrQBbVDLUl5aELKQn1SGmqRUthb9C1E&#10;kpJQnhSDUqQwFCcFoBDJA3lJBESQ7JCNZIWMJBOkIekhBUkDiUkqECQFWJsUwEr4ahn8Z8PgndXB&#10;S+sHT6wKHtjPwW37IfjHvg2u2lfBJfs0OGcfBqfs3eCEvRn8aq8FB+yVYJ+9GOyyZ4Nt9lTwoz0R&#10;rLdHgtX2YLDc7gsW293BPLstmGXjg2l2fTDZrgom2GXBGLswGGHnBEPsjGCgjQv62fFBjB0V9LBD&#10;g652YNDR9gna2h5BK9s5aG7bBo1t86CBbRTUsXWCaFs9qG6rBFG2fFDZfhtUsEWCsjZfUNrmDEra&#10;zEExmzYobJMHBawb5LMkyG19P8J+8nPYt342+9zPYh/4mexNP4O96qez5/009qSfyh7xU9hf/OR2&#10;l5/UbvaT2HV+Irvcl3aBj29pvmMn+dyO8Zkdivr51Pb0ie2EWqHGvg1ro6qoAvoWFUa5UTb8eTqU&#10;HH/HQaHHLKZ/2n89YV96jn3kufa2J+1fXmJ7wUtiT3nJ7FEvud3vpbS7vdR2i5fWrvfS2xVeRrvQ&#10;y2xneVntFC+7He99Y0d4uexgL4/t4+W3PbxCtqNXxLb2itum3re2nlfG1vTK2yivkq3gVbGlvKq2&#10;qFfD5vdq21xePZvNa2gzeE1taq+FTeq1sa7X3hKvswXV3X5V39sPqo99owbY5yrWPlLD7V012t5Q&#10;4+3fapK9rKbac2qmPa3m2hNqoT2iltoDaqXdp9bZ3WqT3aa22Hi1025Qe+wa9YtdoQ7bJeqYXaBO&#10;2rnqjJ2pLtqp6oqdrK7bCeqWHavu25HqiR2mXthY9dYOUB9tX/XFxqjA9lTWdlOCdFaJSQeVnLRV&#10;aUhrlZG0UNlIUxVBGqt8pIEqTOqp4qS2Kk2iVQVSQ1UhVVV1EqVqk0jVgFRSTUkF1YqUU+1JGdWF&#10;lFI9SUnVhxRXA0kxNZQUUaNJITWBFFRxJL+aQfKpuSSvWkRyq+Ukl1pDItRGklNtJTnULpJd7SPZ&#10;1EGSVR0lWdTvJLM6gy6RTOovklHdQHdJBvWIpFcv0FuSTn1EXxGQtIrQtMpFSVEqlJ6mUVnQNygv&#10;zhdCxVFpVJGmU1GoBqpD06uGqDnNoNqgjjSj6kYzqV40s+qHYmkWNYJmVWNpNvUDza6m0hxqFs2p&#10;5tMItZTmUqtobrWe5lHxNJ/aTvOrn2hB9QstpA7TIuo4LaZO0eLqHC2pLtNS6hoto27Rcuo+raCe&#10;0ErqJY1Ub2mU+kirKqybp4BGK8JqK4fVU0lYA5WSNVbpWFOVmbVQOVgrlYu1VflZB1WEdVYlWTdV&#10;hvVUFVmMimJ9VQ02QNVmsaoBG6aaspGqJRur2rEJqhObrLqzqaoXm6n6sblqEFughrElahRbocaz&#10;NWoS26Cmsng1i21X89hutYjtw9zyg5hbfkStZyfUj+y02srOY375ZbWH/a1+YTfVIXZPHWWP1Qn2&#10;Qp1ib9VZ9hHzzL+qP5lWfzPq/cNc7zZL5t1jqb1HLKP3lGX3XrDc3htWwHvPinkfWWnvM6voKfad&#10;F7Boz7AGHuHNPMbbeA7v7CXiPb0kvJ+XjMd6KfkoLzWf6KXlU730fI6XkS/2MvNVXla+0cvOt3k5&#10;+R7vG37Qy8WPe7n5H14efsnLx6+ju15+/gS98Qrw/7zCXHnFufFKYRJoec78SO741bjr1+LSr49l&#10;MZvyJH4rntRvz5P7XXgKvydP6ffhqfyBPLU/lKfxR/O0/gQUx9P5M9BctBit4On9tWgTz+Bv5Rn9&#10;XTyT/zM6xLP4x3hW/yTP5p/lOfxL/Bv/Lx7h3+C5/bs8r/+I5/ef80L+G17E/8CL+V94CT/g+Hzj&#10;ZXwhyvmJRUU/uYj004jv/Iyihp9V1PK/EfX8PKKhX1A08YuJFv63orVfTnTwK4kufpTo4VcXMX5t&#10;0d+vLwb7jcUwv7kY47cSE/12YorfScz0u4l5/vdisd9brPD7i3X+IBHvDxE7/OFirz9KHPTHiOP+&#10;eHHa/0Fc8OPEX/5UcdOfLh74M8Vzf7Z4588Vn/15Avz5ggULROJgoUiNMgWLxDcoPyqOyqJIVBN/&#10;Vh81x3XbBfNF12Ce6B3MFYOC2QJzjsX4YLqIC6aIWcFksTCYKJYH48XaYIz4MRgpdgTDxb5giDgU&#10;DBLHg37iVNBbnAt6ij+DruJa0FHcCtqJ+0Er8SRoJl4GjcS7oJ74GNQSX4PqIgiqCBtUFBzKCgkl&#10;RVIoKlJAAZEG8ogMkFNkgawiO2QQEZBG5IXkogAkEoWBi6JgeQnAcwBfeCn4wMvCG14envNK8IhX&#10;gbu8Ktzg1XEUsiZc4rXgLK8NJ3ldHImsB4d4ffiZN4DdvCFs5Y1wNLIRrEUr0GLeGOaiGbwJxKEJ&#10;aDQahgaiPrwp9MRpF9Qe12uJ0yaoPqqF89VQJG6nHPoWt18UFcD95cZ95+B1cISyFqTj0ZASv1sS&#10;HgUufl/KK4Bm5UGxcvAfKwvvWCl4yUrgSGUxuM8Kw21WAK6zPDha+Q1cYlnhHMsIp1g6OM5S44hl&#10;StjPksJe5sIuRnHE0gTxzAvWsy8BjloGy9i7YDF7ESxgj4I57F4wnd0KJrN/gvHsejCKXQuGsr+D&#10;gagP6onLu7DbQQdcrzWu35w9Cxqxl0E99jaIZv8G1dinIJJ9DfDfWkFp3E9xRrC/kUNe3HcES4z9&#10;kEkhI0sBafB7Jcfvl4hlAMEyg6XZIKA54QvNBR9oHhzRzAfPaQF4RAvBXVoEbtCi2AdaHPtCS2Kf&#10;aGk4ScvCMVoODtEKOLJZCXbTKrCdVoV4WgNHN2vCKloLltDaMJ/WgVm0Lkyl9eEH2gDG0oYwAg2m&#10;jaEfbYKjnE2gG+qI2tCm0AxHLhviCGYdVANF4XxFnJamLbAvuCX2CbfEvuEW8A3KitLjfCoc+UyK&#10;UxdRXAakJXwlreAjaY39zq2w/7kl9kO3hLv4+Qb6C5dfwulZXHYSHcXPB3HZPrQLP2/FZZvQGrQc&#10;5xfhdC5pgX3izbFvHK830gD7yuvC/8uPP3z48P/lx9P/qzD+v9Xnyzsu+d/s+Eo8CXlPf2AJETQJ&#10;ETQJETQJETQJETQJETQJETQJETQJETQJETQJETQJETQJETQJETQJETQJETQJETQJETQJETQJETQJ&#10;ETQJETQJETQJETQJETQJETQJETQJETQJETQJETQJETQJETQJETQJETT/P0XQLA1nyAXhdDkbTQun&#10;yUloXDhVjkSYQy8HoN5hnOwRTpadUbtwkmwZ/iCbhBNl/XCCrBWOl9VQZDhOlg/HylLhGFksHC0L&#10;hiNlnnCEzBkOl1nCYTJDOFSmDmNlsnCwlOEgycIB0pj+0jP95CfTR743veUr00s+NT2x6kwPecd0&#10;k/+YrvKq6Swvmo5YdaY9Vp1pi1Vn2shDppX82bTAqjPNsOpME6w60wirzjSQq0xdrDpTG6vORGPV&#10;mRpyuqmGVWeisOpMJFadqYRVZ8pj1ZmyWHWmFFadKYlVZ4ph1ZkiWHWmIFadyYdVZ/Jg1ZkIrDqT&#10;A6vOZMWqM5mw6kx6rDqTBqvOpMSqM8kkZppj1RlX5jAcq84Qmd4YN5UJ3GTmqyvNJ5ebf91Qv3UD&#10;rO7yVT9zP+rH7jt9332lb7tP9Q33IVZ4uYsVXm7oC+7f+qz7pz7lXtAn3DP6iPs7Vnk5hlVeDuuf&#10;3P16h7tXb3F36Y3uNr3Wjdcr3Q16ibsGK72s0HPcJXq6u0DHuXP0BHeGHu1O0cPdSXqwO173c0fr&#10;GHe47u4O0Z3cgbqt21e3cGN0Y7eHrud21dFuR13Vbacru610OaxAUxIr0BRxG+j8bl0d4UbrbG51&#10;nQGr0KR2I3VSt6J23bKauKV04JTQX5yi+l+nkH7lFNBPnLz6npNL33By6qtONn3ByaJPOxn1cSed&#10;PuSk0fuclHqnk1zHO0n0OieRXuG4eqEj9GyH6imOhQmOgZEOQKzjQ19HQU/nC3RyPkFr5z9o4nyA&#10;es57qOG8g0jnDZR1XkNx5yUUdF5ALucZZHWeQjrnCSR3HoPrPAIrHoInHsBHcR9ei3vwGN0Rd+Ga&#10;uAOX0B/iNlZ8waoM4hb8hLaiDWglWoRmozg0Dg1HA3HdGNQFtcXfb4bq4/Zq4nar4D7KoRK4vwK4&#10;3wjxCLKIx5BWPIFk4hk44jmE/AV4/CV85K/hNX8DT/g7jLX8F67zD3CZ/4dxlp/hN/4VDnOFMZY+&#10;7OQA8dzAOm5hOWd6IRd6Fnf1FJ5Ij+dJMe82uY7lKXVfngbzctPrzjwj5upm0c15Nszfzalr81yY&#10;05tXV+b5Mc+3kC7Bi+pCvITOw0vpHLws5gVX0Gl5ZZ2cR2HOcHXNeLTWmHusWH39EXOP32Lu8QvW&#10;Uj/C3OO7mHt8A3OP/8Lc44uYe3wGc49/x9zjo5h7fBBzj/exUXoXG4s5zRP1jywOc5yn6ZVsll7C&#10;5ukFbJGezZbpaWyVnszW6fFskx7NNuthbLsezHbr/myfjmEHdQ92BHOqT2Bu9Sndhp3VzdlF3Zhd&#10;0fXZNV2b3dI12D1dlT3SkeyZrsBe6TLsvS7J/tNF2VddiIHOx6zOxbjJyRKZrCyZycRSm3QsvUnN&#10;MpsULIdJwnIZyfIbwQobwkoYQ0ubgFbA/zY10nym1cxHGm3e03rmDW1kXtLm5hltYx7TDuYB7Wru&#10;0u/NbdrH3KADzTU6xFylI82fdJy5SCeZ83SqOUNnmdN0vvmdLjYn6ApzlK41v9JN5hDdYvbTneZn&#10;utfspQfMT/RXs4ueMDvoabOVnjeb6Z/mR3rNbKQ3zXp6z6ylj80a+sKsom/NCvrRLKNfzBIamMXU&#10;moVUhPNp4nAeTRHOoWnD2TRTOJNmD2fQXOE0mi+cSguHcbREOJmWCSfRiuFEGhVOoDXC8bROOI42&#10;DMfQZuFo2jocRTuEI2nXcAT9PhxO+4bD6KBwKB0WDqGj0YQwlsaFg+mMcBCdGw6ki9DycABdE/an&#10;G9GWsB/difaGfekBdCTsQ39Df6ALYW96BV1Ht9GDMIY+Ra/Qe/QJecggZmP+h72zDNLqCPp99xzD&#10;IZDgECC4u4UNBAnuLsHdCe4EWGzRxd0XDSyyWIAN7hBcEyQEAiRYgHPO7Mz026m67/18P94PW9SP&#10;Wp4z07NVQD2z1c/v3+gxKZjPqDemZ7IwOZg81AcLMsWoL5ZmKlA//IapRv2xFlOfBmATGogtmXY0&#10;CDvRD9idBmMfGoIDmaE0FEfRMBxPw3EyjcDpNApn02icT2NwCY3FlTQO19EE3EQ/4jaaiLE0GeMo&#10;Eg/RVIyn6XiSZuA5momXaRZepzl4h+bhA5qPj2khPqNF+IqW4Ftahh9pBYa0Cg2tQQvWYxLYiClg&#10;E34GWzA9bMcssANzQCzmhj1YAOKwKOzHknAIy8ERrATxWAWOYw04hXXgLDaA89gULmEr+BXbwXXs&#10;BLewG9zF3vAA+8NDHAxPcDj8iWPgL5wAf2MkvMHp8B5nw0eMhhAXg8LlAGI1WGIDeGIzJBPbIZXY&#10;BWlFHHwhDkImcRSyieOQU5yGPOI85BdXoLC4DsXFbSgt7kN58RAixB/wrXgONcQrqC3eQH3xLzQR&#10;PrQQCdBGEHQQFnYRHvYUybGvSI2DRDocJjLgKJEZx4vsOFnkwmkiL84SBTBaFMHFogSuEKVxrSiP&#10;MeJr3CYqY6yoinHiO/xZ1MZfRH08JRrhedEUfxUt8aZog/fF9/hIdETOOcBXoge+E73RF/1QiYEo&#10;rMGYxBqGqayRmM4ag5ms8fil9SPmsSZjIWsqlrCmYzlrJkZYc7C6NQ/rWAuwkbUIW1hL8XtrOXax&#10;VmIvaw0OtNbhMGsDjrVicJK1GWdYW3GutR0XWztwpRWLG6zduM3i/7VWHB6w9mO8dRBPW4fwknUY&#10;b1hH8J51FB9bv+Bf1jF8Yx3HT9YJ1NZJtO3TmJxJa5/BTPZZzGGfw/zsgBdjytoXMMK+yO73RXbB&#10;L2IT+xK74pfYHb+EPZkB9mX2zS+zg36Z3fRL7KtfwvnMMmYtr9/CxHKN/cxRrneKucj1r/M59/i8&#10;J3zuC/sUvrVPos/uubGPo+McwxTOL5jOOYqZnSOYw/kZ8zmHsKhzAMs4+7GSE4fVnD1Y29mFjZxY&#10;bOnswO+d7djV2Yp9nM04yNmII5z1OM5Zi5HOaoxyVuA8ZxkucZbgKmchbnDm41ZnLu5yZuN+JwqP&#10;ONPwhBOJ55xJeMWZgDedsXjfGYWPneH43BmCfzuD8L3THwOnD2qnJ1pszyZ1O2Mqtmc/d9tiJrcV&#10;fuk2w9xuY7Z6G2BRNmhLuzWxglsNv3GrYDW3EtZyK2B9tww2cUtgS7cotnMLYic3L3Z3c2Fv90s2&#10;e7Ow2ZsBR7jpcKybGie6yXGK62GUa+Ecl2C+mwBLXB9WuP/CGvcNbHBfwRb3Ofzk/gG73IcQ596H&#10;g+4tOOJeg2PuZTjlnodz7im46B6DX90jcMM9CLfdvXDfjYWH7nZ44m6CZ+56eOGugn/cZfDWXQT/&#10;uvPAd2eBdKeBdicDeOPBZpvWY5s2mTcIUrJNm8brCenYpk3PNm0mtmmzsE2bnW3anGzT5mabNi/b&#10;tAXYpi3MNm1RtmlLsE1bim3asmzTlvdysQGcHSLYpq3MNm1VLzVUZ5v2O7Zpa7FNW9dTVN/zqSHb&#10;tI3Zpm3KNm1z7ym19B5SK+8eccIhtWObtr13kTp6Z6iTd5y6eEeom3eAunt7qKe3k3p7W6mPt5H6&#10;eWuov7ecBniLaJA3j37wZtJgbyoN9SbSMG8sDfdG0AhvMI30+tMorxeN9rrSGK8DjfXa0DivBY33&#10;GtMErx796NWkiV5VmuRF0GSvPFOKIr2iNMUrwOSmqd6XTGaa5n3BpKHpXnLGpRkeMop/Jvlkotik&#10;jWKTNopN2ig2aaPYpI1ik3Ymm7Qz2aSdySbtTO8kE8+vH2LimFhmGxPDrOU6K5j/fsb5j3eUGv5f&#10;OG+u0ylzjX4xV+ln8yvtM1dol7lE281F2mQu0HpznlaZs7TUnKEF5hTNMfwuYo5TpDlGE0w8jTZH&#10;aZg5TIPMIepnDlBPs4+6mL3U3uym1iaWmpkd1Mhsp7pmK31nNtO3ZiNFmPVU3qylUmYVFTUrqKBZ&#10;SnnMYsphFlBWM48ymNmU1sykVGY6JTVTyDGTCMwEUnos+XoUvdfD6LUeTC/1QPpT96XHuhc90N3o&#10;ju5MN3R7uqLb0gXdks7opnRcN6Sjui4d0jVpn65Gu3Vl2qG/pq26HMXokrROF6VVuiAt03lokc5J&#10;0TorzdYZaIZOR1N1Kpqkk9J4bdMYTWaElmao/mgG6bemv35peus/TQ/9yHTV90wnfcN8r6+YNvqc&#10;aalPmmb6qGmsD5iGerepp7eb2jrGfKfXmOp6qflWzzeV9SwToaeYinqCKa9HmbJ6sCmt+5qSursp&#10;oTuYYrqVKaIbm8K6rimoq5sCOsLk12VNXl3M5NH5mZwmt85kvtJpTS6dnLEZrXPqT8wb5jnziLnL&#10;XNO59AXmhP5KH9a5dZzOo3fovHqTzqfX6Px6qS6go3VBHaUL68m6iB6ri+nhuoQeqEvpXrqM7qzL&#10;6Xa6gm6uv9YNdYSuravoqvyrkq6hy+qauriuw7vrc+VGOrtuqjPqFjqtbq1T8C5Pd9DIFZTqrj9x&#10;3ts71U//rQbq52qIfqKG69/UaH1HjdfX1UR9WU3R59QMzUlsmpPY9GG1SO9Xy/QetUpzEpveqmJ0&#10;jNqq16mdepXao5ep/Xqx+lnPV7/oOeqknqnO6mnqko5UV/WP6pYep+7p0eqhHq7+0EPUX3qQ+lv3&#10;V+90H/VJ91JSd1ekuyjbdFRJTHuV0rRVaU1rld60VFlMM5XDNFF5TCNVwDRQRU1dVcrUVuVNLRVh&#10;vlNVTXVV01RVdU0V1chUVs1NhGpjKqkOpqLqaiqoXqac6m/KqsGmjBphSquxppSaaEqqqaaEmmmK&#10;q3mmmFpkiqrlhpOTmI2msNrK7DSF1F7moCmojjInmLOmgLrEXGNuMw+Yx8wz5hXzltd8ZCTDdrWy&#10;qZBKSoVVKiYdFVEZqajKxuSiYiofFVeFqYQqQSVVWSqlvqbSqgqVUTWorKpD5VVDqqCaUUXVmiqp&#10;9hShulBl1YO+VX2pqhpE1dUw+k6NplpqAtVRkVRPTacGajY1UvOpiVpCzdRKaqHWUmsVQ23VNmqv&#10;Yqmj2ktd1EHqpo5ST3Wc+qgz1F9doEHqVxqibtJwdZdGqd9prHpCE9RzmqRe0VT1hmaoDzRbBTRP&#10;aVqoEJYqB1aopLBGpYINKi1sVnwXVZkhVmWHvSoXHFR54YgqCMdUUTitSsJ5VRauqIpwXX0Dd9S3&#10;8JuqAU9UbXiu6sHfqhG8U83gk2oJCaoNgG4Pru4EyXVX+Ez3hPS6D2TV/SGnHgT59BAooodDKT0K&#10;KugxUFmPhxp6ItTVk6Gxngot9XRor6Ogq54NffRcGKSjYYReAOP0IojUS2CmXgrRejks1SthjV4F&#10;m/Qa2KHXQpxeB4f1ejihN8B5vRGu6hi4ozfBQ+aZ3gz/MB/0FlCMZbZAMuYzJiOTg8lnNkNRpozZ&#10;BJWYaiYG6pqN0MRsgNZmPXQ066CHWQv9zRoYalbBGLMSJpnlMN0sg7lmCSw2i2CVWQAbTDRsM3Nh&#10;t5kNB8xMiDcz4JSZBhdNJFwzk+COmQC/m3HwpxkNr8wIeGeGgm8GgzYDwaJ+kIR6QyrqAZ9TV8hM&#10;HYEz7yAPtYGC1BKKUVMoQ42gItWDylQbqlMNqE1VoQF9A02pIrQiTo+jUtCZikEPKgR9KB8MpK9g&#10;CH0JIykLjKUM8COlg0h+N5tByWE2eRBNFiwiQ8tI0kr6RGvpHW2kf2gzvaBt9JR20iPaTfcpjm7T&#10;AbpGP9MlOkJnKZ5O0nH+/QQdolP89AzF0jnecYFieMU6uszVfqUldJXm867ZdJ2m0w2aTDdpPN2i&#10;UVxtKDOQ7lAfpjvdpU5MO7pHLfm0Jkx9phZTjR7QN0wFpjRTlCnA5Ga+ZDIzXzBpeG1yxmWQ6yhz&#10;j3xzl94z/5g79Bfzh7lNv5tbdNfcpBvMFXOD/nvPjrAKJ5S3CiWUsgokFLXyJxSw8ibktvJw5u1X&#10;CZmtnAlfWF8mfGZlS0hhZeHc20yce5shQbOBGbCJ+YEN0TciRcJLNjSfsan5mI3NB4LkHaHkDTZF&#10;r4gP8gKboqfZFD0uXsij4qk8JB7JfeKB3C1uyx3imtwqLrNVek6uE6fkKnFMLhVH2Co9IOeJvXKW&#10;iGWrdLuMFJvkj2K9HCtWyZFiiRwmFsgfxBzZX8yQvcVk2UNMkF3EaNlBDJPtxEDZWvSWLURX2VS0&#10;l41EKzZNG8sGog7bpt+xbVpTVhG1ZSVRj23TxmybtpAlRFtZRHSUBXhPHtFL5hB9ZVauk1EMlunE&#10;cJmaaycT46QrfpQoIqXCaTLAKPkvzpavcZ58iQvkn7hYPsKl8j6ukLdxtbyGa+Ul3CDPYow8gZtl&#10;PG6Vh/AnGYc7ZSzukttwj4zBOLkW98kVeEAuxkMyGg/LWXhETsN4OQl/kePwuByJJ+QQPCkH4CnZ&#10;G0/LbnhGdsSzsi2eky3wvGyMF2RdvCi/Y77FS7ISUw4vy5JMEbwi8zNfMdmZjEw6JhWTlLEZgitS&#10;wmX5kXnLvIRL8k/mEVyU9+GCvMVchfPyIpyTZ+CsPA5n5BE4LQ/AKbkHTsgdcFxugWNyA8TL1XBU&#10;LoPDciH8LOfCQRkF++UUiJM/wh45BnbL4RArf4CfZD/YJnvCFtkFNskOsEG2gXWyOayWjWClrAvL&#10;ZE1YLKvCQhkB0bICzJGlYaYsBtNlIYiUeWGizAXjZTYYLTPBCPk5DJFpYJBMDv2kB72kBd2koU5S&#10;0vfyE7WW76k5J640li+onvyTasnHVF3+RpXlXaoob1JZTl0pIS9zusl5yidPUy55grLJeMogD1Na&#10;eYATTuLIk7tIcPqKCrfRp3AzvQ030stwHT0NV9Pv4QpOOVlK18LFdDFcQKfDaIoP59LBcBbtDqNo&#10;WzidNoZTaVUYSYvDSTQ3nEjTwwk0MRxPo8OxNCQcw0knoznpZBQnnYykVkyjcATVDodTVeZrphRT&#10;mMnDZGPSM6l5jcdrgQkDvskGo+lVMIb+CMbSg2A83Qwm0OVgIp0JJtEvQSQdDKbSnmA6bQ+iaGMw&#10;i1YHc2lJEE3RwUKKChZTZLCM005WcNrJak47WUd9g43UPdhMHYNt1DbYQc2D3dQwiKM6wQGqHhzm&#10;xJN4Tjw5QaWDM1QsOE8Fg8uUJ7hGOYJblCW4RxmC3ylt8IRSBs8oafCS7OA1J5+8J+V/ooATRz5w&#10;4shb34K/fQ/+8lPAUz8NPPK/gN/8THDXzwa3/Fxwzc8HVzh15KJfHM5y6sgpTh05zqkj8X5VOOzX&#10;hEN+PdjvN4a9fnPY7beBnX4H+MnvClv9XrDZ7w8x/g+w3h8Oa/0xsNr/EVb6U2C5HwVL/bmwxF8I&#10;i/xlsMBfDfP9DTCPk0fmcvLIbE4emcXJIzM5eSSKk0dmcPLINP8icxWm+rdgin8fIjl5ZLL/DCb5&#10;r5i3MNH/yEj40SfGxh/9pEwqnOB/zmRisjNfMfn59SJMSaYcUwkn+lWZmjjJr8c0xsl+C4z02zId&#10;cYrfDaf6vXGaPwCn+0Nwhj8SZ/rjcJY/CWf703COPwvn+fMx2l+CCzh9ZBGnjyz2Y3Cpvw2Xc/rI&#10;Sk4fWc3pI2s5fWQ9p49s5PSRTZw+stW/htv927jTf4C7/Me413+G+/yXeNB/g4f9DxjvB3jc13jK&#10;F+Ks74oLfnJO/EgtrnECyU0/o+C/H/HAzyke+XnFU78gJ38UE6/8UuKNX078638tfE4hSeAUEghq&#10;CTuoJ5IEjUTKoJlIG7QS6YN2IkvQQeQIuog8QQ9RMOgjigX9OQXkB1EhGCoqByNF9WCMqB2MFw2D&#10;SaJ5MEW0DaaLjsFM0T2YI/oG0eKHYKEYESwW44NlIjJYIaKC1SI6WCuWBOvF6iBGxASbxPZgi9gT&#10;bBOHgp/EsWCnOBvEiivBLnEr2CN+C/aKp0GceBXsE+8ZGewXGO4XSZg0TIZwn8gexok8TGH+c6nw&#10;oKgYHhWVwuPim/CMiAgviq/Dq6J8eFOUCe/x84eiZPhUFA9fMm9EsfCDKBqGjBFFQotTPZIwKa1C&#10;YVpO+cjAZLUKhLms/GE+pjBTginLfM1UYWowdXhNQ6Y5r2/DdOD9XblOL6tI2J9TQgYzI6xi4VhO&#10;C5nITLVKhLOYaGYxp4essEqFa5kYq3S4jZNEYq2yYZxVLjxkVQjjrYrhSatSeM6KCC9blcPr1rfh&#10;Hata+JtVI3xi1QyfW3U4jaQep5E04DSSxpxG0ozTSFqGlt0mTMIpIynsjuFndpfwC7tHmNnuE2bn&#10;pJGvOGkkHyeNFLJHhcXscWEpexInkkzlRJKZnEgyjxNJFoY17eVhHU4baWBvDBvbW8PmdmzYyt7H&#10;qSSHw/b28bCTfTbsal8Ou9s3wp72/bCP/TjsZ/8VDrDfhAPtT+EPtg4H2zangSSXQ+20cpididNB&#10;cjD5mWJMWeYbfr0GU4/XNOW1beUPnDgyyO4lB9gDOUFkmOxrj+UUEb432DNkV3seJ4kslh3slbKd&#10;vV62trfIFvZOThPZy2kih2Q9+xdZyz4la9jn5bf2ZRlhX5cV7DuyjP2bLGE/lkXsP2UB+4XkdFSZ&#10;g5NHstofZQY7lOlsLVPZkJCM00cc201AO2mCslIk+FbqhPdWWp5p8HnCC75LPeU71UO+W92zsnOn&#10;K0fCr1auhAt89zrNd7BjVr6Ew3wn228VTNjNd7Sf+K622SqSsN4qmrDKKsZdr+IJC5g5VglOFSnB&#10;qSIlOVWkZMIoZigzkOnDdGc68fN2TEte34Spz/trcZ2qXO+/O+D/pkJs27bt/6ZCwP9JhUBon+W/&#10;VIgk8L+JEIfEJxBYFRM74Ymd8MROeGInPLETntgJT+yEJ3bCEzvhiZ3wxE54Yic8sROe2AlP7IQn&#10;dsITO+GJnfDETnhiJzyxE57YCU/shCd2whM74Ymd8MROeGInPLETntgJ//+1E97AfObVNmm86ia1&#10;V9mk8iqalF4Zk9wrbpJ5hUxSL69J4uU0rpfVOF4GY3lpjfBSGvCSGHIto12jlSvZbv6oA/ctG86v&#10;9Ef3GVvOj/U79wGbzrf1P+51/cq9rF+45/Rz96R+6sbrJ+7P+pG7T//u7tL33e36rrtZ33bX6xvu&#10;Kn3VXaqvuAv1RXeuPu9G6TPuVH3SnaiPuWN1vDtSH3aH6IPuQL3P7aP3uN11rNtZ/+R+r7e6rXWM&#10;20yvdxvpNW5dvcKtqZe61fQi9xsd7VbUc9wyOsotoae6RfRkN7+e4ObWY9wceoSbVbMhpAe66XQ/&#10;N7Xu5fLnmdnU7simdjs2tVuxqd2MTe2G7nu2o1+zHf1SVXWfqwj3D1XBfahKu/dVcba1C7Gtndf9&#10;lQ3pi2xIn1UZ3FMqrXtMpWRjOwkb2xYb28bZowInVv3rbFevnS3qLyeGLel1bEmvVnecFeqas1Rd&#10;dBapM858dcyZq352Zqk4Z4ba6UxVW5xItd6ZqFY649ViZ6ya54xSUc4INdkZqsY5g9UIZ6Aa5PRX&#10;fZy+qqvTW7V3eqqWTnfV2Omq6jidVTWno4pw2quyzveqmNNW5Xdaq5xOK5XZaanSOc1VSqeZcp2m&#10;iuwmKrAbq7d2I/XCbqie2A3Ufbu+usFcsuup00y8XVftZ2LtOmoLs45ZxsxnZjKR/GwcM4wZwOt7&#10;Mp14fxumKdery3Wrc/0IPqcsn1fMbqry281UTru5ymzz92O3UinsNsqx2ypjfa8Cq716Z3VUL63O&#10;6g+rq/rN6q5uWT3VFau3Omf1Vcet/uqwNVDFWYPVTmuo2mwNV+usUWqFNUYttMarOTwFeTpPQZ5k&#10;TeXpxDPUcJ6EPMiao/pY0aqbtVB1sJao1jwNuZm1im3pdWxLb1TVrM0qwtqmyls7VUmeiFzEilP5&#10;rYMql3WYJyj/ojLyVOR0PBU5lXVeJbUuK8u6xlOXbyrJdvJHtpPfsp38SjzlCc1/8aTmv3li81ue&#10;3PxB8WeFeZKzUhcE6DPC1ifYUD7KhvIhkUbvE5/r3SKj3iGy6a0ip44RefQ6UUCvEkX1MlFSLxJl&#10;dbTgf8uiso4S1fRUUVNPFvX0BNFIjxXN9UjRWg8T7fVg0VkPED10X9FH9xIDdXcxRHcWI3UHMVa3&#10;ExN1azFFtxBRuqmYqxuJBbqBWKrrilW6llina4hNuprYrquIWB0h4vTX4pAuL+J1WXFClxZndQlx&#10;SRcT13QRcUsXFPd1fvFI5xV/6tzipc4lXusc4l+dXQQ6q9A6sxAmo/BMepHCfC4+M2nFF+Yzkdmk&#10;Fl+alCK3SSEKmGSiqEkqShlPlDeuiDC2qGosUdMIUc+AaGwIWxiDbY3GjkZhN5OAvY3EASbEwSbA&#10;EcbHseYTTjIfcZr5gLPMvxjNLDbvcYV5h2uZGPMWtzGx5g3GMYfMa4xnTjLnmMvmH7zO3GF+Y54w&#10;z5m/mXfMJyaBAfoHHXqNyZjUzOf0BjMx2Zmv6C0WYIrSOyxF77E8E0H/YlX6gDXpI9ZjGtMnbEE+&#10;tqUAO1KI3Uhib0rAAaRxCBkcQYRjCcREEmIqWWIm2WIeuWIReWI5JRVrKLnYSCnEVkoldlIasZfS&#10;igOUThyhL8RxyiDOUCZxkbKIq5RN3KQvxT3KJR5SbvGU8ooXlF/8Q4XEeyoifCouFJUUAGWEA+VE&#10;MqgoUrHtmw4qi4xQVWRl4zcn1BJ5oa4oCA1EMWgsSkEzUR5aikps/vLMelEDOok60FU0gB6iKfQR&#10;LaG/aAc/iI4wVHSFkaIXjBH9YIIYBJPFMJgmRsFMMQ7miIkwX0yBxSIKlos5sEbMhw1iMWwWy2E7&#10;28qxYj3EiU1wUGyDI2InHBd74LTYDxfEz/CriIcbbCzfZWP5dzaW/xCX4S9xFf4WN+GduAufxANQ&#10;4hGg9Qe41nNIbr2ENNZrSG+9gyzWB8hhBZDXSoBCloESFrIZbGMly8OqVjKsZaXEBlYabGqlw9ZW&#10;euxgZcJuVlbsY2XHQVZOHG7lxnFWXpxsFWA7uBDbwUXZDi7OdnBJtoNL41arHO6yKuB+62s8akXg&#10;SasyXrCq4DWrKt61quND6zt8ZtXEf6za+MGqgwlWPRR2fUxqN8A0dkPMwFOms9tNMI/dFAszpexm&#10;WNFuzlOhW2AtpqHdElsy7e1WPGW6FU+dboWDmdHMRLs1T7FuhXOZxcxqJobX/sTs5b0/Mye41nmu&#10;eZVr32Ee8lnP+Mx/+OwP/D0k8PcinHqY1KmDaZzamMGpidmd7zCPUx0LO1WxpFMFKziVsYoTgd85&#10;X2N9pwI2c8piG6c0dnJKYg+nOPZ3iuAQpxCOcviTv05enOp8hbOcnDjfyY5LnSy42smEG530uM1J&#10;x4ZwGjaEU7IhnIwNYQ/POjZedhBvOBruOhIeOj7w3F/gub/wxvkHPjgvQDrPgJwnYLOVm5St3FTu&#10;bUjn3oCM7q+Qzb0IudxzkI/N3EJs5hZnM7cMm7kV3Dj4xt0FVd2foKa7Beq6G6GRuxaauSuhlbsU&#10;2rkLoSPbud3Yzu3lTod+bOcOcifAEHcMjHBHwBh3MExwB8Bktw9MdbtDlNsZZrvfQ7TbGha6zWGp&#10;24jN4XpsDteE9S7Pu3W/YXu4Imx3y8BOtzjscQvDPjcfHHC/gp/d7HDUzcQW8Rdw0k0DZ9zkbBJ7&#10;bBILuOJquuqGdMP9QLfcN3TXfUn33Wf0m/uYHrkP6Il7m5661+iZe5n+cs/RS/ck/e3G02v3EL11&#10;4+i9u4s+uNvpk7uJAncdhe5KSnCXkHbnk3FnE/C8W8Hzbi2ed+t4o8n1hpHnDaKkPO82mdeDkvO8&#10;2xTe95SK592m5nm3aXjeLd8LKa1XndLxvNvPvYr0hVeGKU7pvUKUwctLGb2cTFbK5GWgzF5aJiVl&#10;8ZIwFmX1jMnqhcwHk817zbxgnjIPTXbvHnOT+ZW5wJxmjjGHmf3Mbl73E7OZWc81VjFLmQUmizeH&#10;mWEy86zbzDzrNhPPus3Es24z8qzbDDzrNj3Puk3vdTZfeN+bz71WJp3X1KT1/rvjxpsT5pA5buLM&#10;MRNrfjHbTLyJMUfNWnPYrOAni81BE232m9m8YrrZYyabXWa82WFGme1mmNliBplNpq/ZYHryji5m&#10;lelglps2ZolpYRaaxmaeqc87a5sZprqZYqqYiaaSGWfK8+7SZqgpzrsL8+78vDsP785p2pvsprXJ&#10;bJqaDKaB+dzUMp+ZaiaViTDJTTmTxJQwrilkLJPbIK8kncFo/ZlROpmR2jKhVjrQH7WvX7O3+py/&#10;esTcZa4y5/m1E8xhfh7H63bokI3VBDZWNRurho1VMDO5SqR2zHjtmZFcdbBOafrpNOzlpjOd+bR2&#10;OjP7uNlME/Zl6+s8pha7s9V0YfONLs7ubWn2biuwcxthiupv2bOtwX5tHXZqG5gvdROTVbc0mXQ7&#10;8z/snYeTFkXb7u/unh4QJEsSAQUUEElLzjkrGQkCgkjOWYIkicKSc3AJS4YFyRkkSE4iQUBAsgKS&#10;2e7ep7u/i6rzvt9fcKrOqdqifrW7z0z3QFUPO9PXdd13BtvGpbPtXWrbxaW0PVxyZHXfsd+5JPZ7&#10;J+1IJ5DjZXai85GpzkVmuUhkvkuIxDgTiXU6stqpSJyLj2x2byI73OvIXnDQvYocBafAeXAJXAO3&#10;cOwe+AfnPgWvME5jvMM8wptIUp8QSeEjkbTeRTJ6H8nimf3QC2SXJTLMSWxB/44t6pPbkj6lLedT&#10;28o+na3uMyD/nAk56Cy2sc9um/kctpX/2Lb1eW0H/5nt4gvZHr6o7eNLIlddFvnqSnaYR8LR17Zj&#10;fT07wTe20b65nepb25m+nZ3jO9v5vodd5PvZxX6wXeZH2BV+rF3lJ9m1yE+v9/PsBh9jf0a+epNH&#10;jRi/xW71u+02ZLG3++N2hz8HLtud/ga4B56AV/gsAcc58uPvuK0+NTLkGd1mn839jGz4Bp/PrfdR&#10;bi1y46t8BbfCV0OGvI5b7Bu4Rb6pm+9bujn+G+THO7qpyKFH+z7Ijg90Y5BPH4mc+jA/2g32E1x/&#10;H+16+2muu5/lOvu57lu/0LXxMe4r5Nyb+hWuoV/t6vq1rpaPc1X9RlfRb3Zl/FZX3G93hf1O9xky&#10;8rn9XpfT73PZkJnP7H9x7/mDLpU/5NCf2Elk6cn/6hLcr+4NeO6OusfgAbgN/gRX8PkFcAYcd0fc&#10;Yfx5e09XESkTyosUCaVE8oSiIllCQZE04VMRJnwsZMKHQiRkESwhg3AmrYiYFMKYpCLeCPHKeP7C&#10;GPRifIOejM/Rm/EJejQ+5LfNXX7D3ETvxmvo4XgZib0LSOyd5SeQ7DtijiKxd4jvMfuR2NvNN5vt&#10;fIPZzNeaDUjsreFLkez7ySzj800Mn2UW8KkGTzkGTztmKpJ00Xwo0n0DzFje2/zAu5oRvD0Sfl+b&#10;Iby5+Y43RMrvc9MPib0+vAL6SJZE2q+w6c4/Nd14TvSU/ACkR/ovJUgCvO7KFXiuu/F/dHd+R/fk&#10;13VvflH35Wd1f35Mf8cP6iF8j/6eb9Mj+Eb9A1+jx/JY/SOP0dF8vp7GZ+lZfJqex6P1Ij5eL+Gj&#10;9XI+XK/mQ3Uc/05v4v2RBumtd/Me+gDvqg/zTvo4b6/P8Hb6Am+jL/PW+jr/Sv/Fm+v7vKl+xJvo&#10;Z7yxfs0bIg1SH2mQekiDfIE0yOdIg9RBGqQ20iC1kQappT8SNZEGqYk0SA2kQWogDVIDaZAaSIPU&#10;QBqkBtIgNZAGqaEb45zmoDXGtMPYTqA75uqDOQeCoZh/JBiL5MZEMFXU07PBAlFfL0aSY7loqNeI&#10;RnoDEh1bRBO9A6mOvaKZPiha6KOipT4lWuvzoo2+JL7R18S3+qboqO+Kzvpv0U0/ET31C9Fbx4v+&#10;OkF8pykYgv60w9GfdhT6045FIuRHJEIm68zBdCRCZuscSHt8HMSgR22szh+s1oWDOF002KxLor9s&#10;mWCfLh8c1pWC47pqcBbJkIu6VnAd/WpvIx3yED1rn+qGSHw0DiJIiQgkMpKZZugx2wyJj+ZIfDRH&#10;j9kWQQFQDN+XA1VxrA76wDbEuc1N46ANEhwdTYOgB1Ic/cwXwRD0hR2JJMd4JDkmozfsTFMxmG/K&#10;os9sKfSZLR6sMVHBRlMw2GryIfWRO9iHRMchJDqOIdFxymQKziHR8btJheRH8uC6CYNbhqPnLGqW&#10;GS3+Ma/FE/NMPDOPxEvzQLwxt4Uyf4oEc0VY87ughLOCJ5wQQcIR3IcHRJKE3eKdhG24P39GImQd&#10;7tWVuGeXIhmySKROmCvSJMxAQmQymCDSJYwGw8FgJEb6g16gK37uANqCljivKcY0BF9gfE3M8/b/&#10;gD1UxmynUmYTlTDrqZhZRUXMMiqMlGZBpDTzI6WZDynNPGYSfWLGUU4zij40wyibGURZTH/KZHpR&#10;etON0pqOlBJJzeSmNSVBUjMwXxKZBhTRX5DSteiVrkbPdCV6rMvRA12K7uhidEMXpqu6AF3Un9I5&#10;/Qmd1DnpV52dftEf0G6dmbbpDLRRp6M1OjUt1ykoRicj9IGnGVpStOY0VhON0M4P0hHfVxvfTSvf&#10;XscjIfkaCclXvoF+6WvrF76Kfu7L6me+GMgPPtFPfXZ8zQTSgGQ4zkECkoev1Ev/RL3y99Ubf1PF&#10;+ytKox98AvrBW/SD936fYrRdCfpZhbRWJaVYlZx+UilprkpN01U6ilYZaZx6n0aprDRUfUgDVS7q&#10;o3JTd5WPOqqC1E5FUWtVnJqr0tRElaf6qjJ9rqpTTVWbqqq6VFE1orKqKZVUX1FR1YYKq28pv+pE&#10;n6ru9InqTTnVAPpQDaasaji9r0ZTRjWe0qtoSqumU2o1m1KoBZRcLaZ31HIK1WoKVBwJtZmY2kEe&#10;aUWLtGIEaUWDtKKOP0fx8RfpTfxVeh1/k17F36WX8X/Ti/h/6Xn8S6DoWbylp/GcPY1PAt5l/8an&#10;ARlAFvAh+Bh8CgrieFFQij2LLw+qsOfxNdmL+C9AQ/Yyvil7Fd+SvY5vy+LjOzAV35Xp+F4sIb4/&#10;i8QPZi5+OCM1mjE1ngkVzaSazpKoOewdtZC9qxazlGo5S63WsHQqjmVQm1kmtYNlUXtYNvUL+0gd&#10;YbnUCZZHnWH51AVWQF1mUeoaK65usVLqLiunHrJK6jGrpp6xWuoVq6sUa6girKkipAYDpAaT8PYq&#10;Oe+iUvGeKi3vp9LzQSozkoMf8NEqO/9R5eBT1Md8lsrDF6h8fInKz1eqQjxORfEtqijSg8WRHiyJ&#10;9GBpfkaV5RdVOX5dVeB3VEX+j6rEn6vKXAGvqvBQV+EpdFX+HvgA3+cEn4LCujKSgpV4BV2RV9cV&#10;+Be6PH4nlMPviTL8G12Kd9YleE9djA/QRfj3ujD/QRfkE/RnfKr+lM/WuflCnYsv0R/xlTobX6+z&#10;8M06I9+h3+N7dRp+SKfA77Vk/LQO+W+a88vas2s6gd3S8eyefsn+1k/ZE/2IPdcP2Gt9m2l9g1l9&#10;lTFziUlzniVFQv1dJNRTmcMsLRLq6c1ulslsYx+YTSybWc8+MqtYLhPLPjExLK+Zz/KZ2ayAmcYK&#10;mUksyoxjRc0oVtx8z0oipV4KKfUySKmXRUq9PFLqFZBSr4SUemWk1KsgpV7VfM6qmRqsuqnMaphy&#10;oCSraYqAAqyWyQtygeystnkfpAepQXJ8FgIGIlTTxIMXVMM8oermIbhD1cwNqmr+oCrmd6pszlJF&#10;c4IqmCNU3vxCZc3b/wP/k2xbuHDhf5Nt/9vv+Od0b5NtSeg/ibYK/AYdpEQNIFEDSNQAEjWARA0g&#10;UQNI1AASNYBEDSBRA0jUABI1gEQNIFEDSNQAEjWARA0gUQNI1AASNYBEDSBRA0jUAP7f1wC6u1Vh&#10;J7cybOdWhK3d8hB1rcMmbmlY3y0J4f4Iq7uYsJJbFJZ1C8MSbn4Y5eaF+d2cMI+bHeZ0M8Nsbkb4&#10;vpsWpndTwtQuOkzuJoahmxAyNy6M2DGhsj+EL+3I8F87PPzbfh/es4PDW/DRX7MDwku2b/ib7R2e&#10;tj3CY7Yr/P6d4ffvEO6y7eD3bwO/f6twvW0Bv39T+P0bhzG2QTjf1g1n2zrhNFsjRFe2cIKtFI62&#10;5cIRtnQ4xBYPB9qosK8tGPa0+cIuNjc8/znh+c8etrZZwhY2Y9jEpgsb2FThFzZ5WMuGYTXLw0rW&#10;ynJWy9L2lSxun8ko+0gWsPflp/Yvmdv+KXPaKzK7vSA/sGdkJntMpreHZBq7T6a0O2Vyu1kmtXEy&#10;sKsks8ukg+c+AZ57FZkuX0cmyRfoTvY0MkI+jgyW/0T6yQeRHvJepJO8HWkrb0W+kn9Gmshrkbry&#10;j0hNeTlSSf4eKSN/ixSV5yMF5NlIbnk68qE8GcksT8B3fyzyrjwakfJIxAWHI+jUAt/9Qfjuf4Hv&#10;/gB89/vhu98P3/2+yJFgb2Qf2A42Bnvgu98TWQLmgxlgEj4fA4aBATi/J8Z1Am0xTwvM1wjzfo75&#10;q+E65YMjkRLB0Uih4Fgkb3AikiM4GckSnI68F5yNpAzOR5IEv0Uo+D1ixKXIS/FH5Im4Frkv/ozc&#10;Ejcjf4jbkQvibuS0eBA5Kv6OHBCPI7vE08gW8SISJ17Bex8fWSZMZJGwkTmC7DQR2EkiiR0rktmR&#10;IoUdItLYAeI920tktF1FFttBZLNtRQ7bUnxsm4q8tqHIb78QhWxNUdRWESVteVHWlhYVbTFRxRYS&#10;Nexnoo7NI+rZnKKRzS6a2iziK5tBtLFpxbc2pehkk4luNhS9LBf9rYPn3cDzHs9H2pfwvD/lP9rH&#10;fLJ9yGfYe3yO/YsvtDf4YnuNL7eX+Wr7O4+z5/kme4Zvt/Ac22P8gD3Cj9iD/Ljdz8/YvfC97+KX&#10;7XZ+3W6F730TfO8b4Xtfz5/atfC9r4LvfQV877HwvS/loYvhyd0intotgO99Hnzvc+B7n8Vzuhk8&#10;j0NHJDeVR7nJvISL5mXdRF7JTeDV3Xhex43l9d0Y3tiN5s3dKN7ajeTt3AjeyQ3n3d0w3scN5QPd&#10;ED7UDeYjwVg3iE903/GpbiCf5Qbw+SDG9eexrh9fDeJcX74Z7AB7XR9+EBwFp8B515tfAtfALXAP&#10;/IPPn4JXQAOPcYHvy98BKX0/ng5k8v15Vj+A5wC5/UD+mf+OF/aDeHFQxg/mFf0QXtWjtq3/ntf1&#10;w3kjP4I38yN5Kz+Kf+NH845+DO/mx/Hefjwf4H/kQ/xEPsJH8zF+Cp/gp/HJfjqf4WfyuX42X+Tn&#10;8qV+Pl/hF/K1PoZv9Ev4Vr+M7/TL+T6/ih/ya/gxvx7e9w3wvm/il/xWeN+3w/u+C973vfyhPwDv&#10;+yH+3P/K3/jj3PhT3PuzXNBvPCld4u/CU56GrvP0dItnhq88Gz3gOegR/O9PeT56Af/7G/jfDS9B&#10;Dv53LirCX16VkomalFJ8TulEfcooGsNj3gwe85aUS7ShvAJ+B9GRokRXKiF6UlnRlyqKAVRNDKba&#10;4nuqJ0ZSEzGGWojx9LVAFwQxhbqI6dRTzKJ+Yh4NFgtphIihMWIpTRTLaZpYRXPEWloo1tNSsZFW&#10;ic0UJ7bRVrGDdovd9IvYS0fFATojDtLv4jBdFb/SX+IYPRAn6F9xil6LM5QgzhEPfqN3gguUOrhI&#10;GYJLlDW4QrmCPyhfcJWigutUKviTKgY3qAaoG9ykJsEtahX8Rd8C1KelPsFtGgRGgPFgCpgNFoFY&#10;sBbnbAa7MO4XjD8GzmKuS5j3T8x/N7hGj3C9F7iuDi4TyYuURP5OKeVvlF6eow/kWcohT1NeeZIK&#10;yeNUXB6lcvIIVZEHqbY8QPXlPvpS7qZWcie1k9uos9xMPeXP1F/G0RC5lkbKVTROLqdouZRmyBia&#10;KxfST3IeLZOzabWcTnFyCm2Rk2inHE/75Bg6LEfScTmMzsjBdEEOoCuyL/0pe9Jt2ZXuy070SH5L&#10;z2Qb+M9bkpbNyMrGxOH5DuH5ThbWpFRhVXjQK1LGsCxlCUtQ9rAI5QwLwoeeDz70T6hAmIOi4Psu&#10;Dt93Kfi+y4VpqGL4LlUNk8KPLqh26H3d0PgG4RvfOHzum4ZPfIvwoW8V3vFtwpu+XXjVtw8v+U7h&#10;ed81POW7h8d8r/CQ7xvu8/3DnX4gvN+Dw41+aLjWDwtX+JHwfv8A7/cYeL/Hwfs9Ad7vieEEHx3i&#10;vgpH+KnhED89HOBnhr39rLCbnxN29PPCb/z8sJVfEDbzi8LG/qewnl8c1vZLwmp+aVjRLwvL+Niw&#10;uF8eFvYrws/8yjC3XxXm8KvDrH5NmMmvDdOBlH5d+A4I/PrQu7jQgNfgmdsQPgL3wV9uY3gdXAa/&#10;gdPgGDgE9oGdYDOIw7mrQSyIwRzzwSy3PpwKJrp14Vgw0q0Nh7o14UC3OuyD5523zzxvqQVfWlXx&#10;r6kAj1pp8cgUg1+tkHho8on7Jre4a3KI2yaruGkyiT9NOnHVpBKXTTLxuwnFecPEGWPh9VT8qHnF&#10;D5lnfL95xHebB3y7ucM3wRcaB1/oavhCY+ELXQxf6AL4QufAFzodvtDJ8IVOgC90jNmBDg1b0EVh&#10;I/ye69FZYQ38nivg94zlX5sl8Hv+xBuZhfwLdH+oDo9oRXSAKGVm8ih4RfOZ6TwXukFkhWc0PUgJ&#10;kuBnwudKz4Dfcyb8nrP5XT2X/6nn80t6IT+nY/gJvZQfhn9zn14Fv8w6+GY28Di9ma+GhzMWHs7F&#10;ej+8NYf4XH2Mz0RF76mo6B2Nit4TUNF7rL4BH84dPkI/5MP0Yz5EP+eD9Bs+UCfAA0qir5bwQSaD&#10;HzKV6KHfE911ZoEq2KKLzgmvZB6QX3TSUfBOlgBlQSXRQVfH1zqgPmgCWoA2OK896IIxPUE/zDEI&#10;DMN8P4Dx8F1Gg+m4xhywENdbguuuEL1Q1bsPqnr3RVXv/qjqPQBVvb9DVe/BqOo9FFW9h+vfxEh9&#10;WYzW18VY/ZeYoO+JSfofMVX/K2bol2I2fJzz4eP8CT7OpfBxrkBl7zWo7L1Bp4ZH8z14NDMGe3UW&#10;VOXOhqrcOYLT8HJe0HmCP1Dh+yb8nPd0oeCRjgpewNOpdfHAo9p3CC9lClM6eM+UCbKAnPBXfgoK&#10;g5L4uSKO1cA5dU3JoIkpEbREFe12pkjQBZW0e8F7OdB8hsrceYMfzCfBBJMzmAL/5UyTFT7NzEGM&#10;yRDEmrSozp0yiDPJgk3wYG6HB3M3PJj74cE8BA/mUfNcnDCPsWYfYu3ewRq+gbV8FWv6Itb2Oazx&#10;k1jrR7HmD2Lt78U9sAP3wmbcE3G4N1bjHonFvRIjnpv54oWZBS/nVDAR3uixYKR4bYaCgaAP6AY6&#10;4vNvQCuc1ww0wri6GP/2nuPsoLbwPCo6oF/Sfv0v7dN/0159Fx7IW7RLX6Md+hK8kOdpiz5FP+tj&#10;tEEfonV6P3yRu2il3kqx+mdarNfTIr0K/shYmq0X03S9kCbruTRBz6Qxeip8kpNoqJ5AA/UY6q1H&#10;UTc9nDroodRWD6Kv9EBqovtRXd2HaupeVFn3oDK6OxXV3Si/7kqf6C6UXXemTCANSIafBYiorvRa&#10;daN/VQ96oHrRLdWHrqp+dAEexdNqEB1VQ+gXNYx2q1G0TY2hjfAqrlWTaIWaQkvUDFqo5sA3uYBm&#10;qBiaopbRRLUS3sl1NFptpJFqC32vdtJgtRceyoPUTx2Fj/Ik9VTn4KW8SF3VVeqsbsBTeYfaq4f0&#10;rXpC36gX1FbFUxsVoa8VY61VyFqp5CA1a6nSg/dBdpAL5AUFcKwIKIFzy7KvVSXWRlVnbVUd9o2q&#10;z75VTVh71YJ1VF+zzqod66o6se6qO+uperM+agDrr4awgWo4Gwzf4jD4FkfCtzhaTWPj1Sw2Sc1j&#10;U9UiNlMtYXPhXVykVrMlah1boTaydfAv/qy2sW1qJ9sDD+NBtZ8dUwfZGXWY/a5+ZdfUMfaXOs4e&#10;qpPsqTrF3qjTzIJAn2HJQVqQWZ9mH+pTLLc+yQroE6yYPsbK6l9ZFX2Y1dIHWT19gH2p97KWehdr&#10;q7ezjnoL6643sj56PRuoV7OhegUbqZeyMfon9qOezybr2Wy6ns5m62g2X09gi/QYtkSPYLF6KFup&#10;B7I1ui9bp3uwDboz+1l/y7boNgwV+dkO/SXbpRuw3fpztlfXYPt0FbZfl2cHdCn2iy6KtV2QHdKf&#10;go/Bh+ywzgIygDTgXXyWBLy9B/7jv4uOjv6v/+5/K8t/luKt/y5EzvKt724f20blKfFtPfFtPfFt&#10;PfFtPfFtPfFtPfFtPfFtPfFtPfFtPfFtPfFtPfFtPfFtPfFt/f/u2/pUVx47yuWwo1wWO8plsaNc&#10;BjvKpbGjXAq7ySWgoheHil4MKnpRqOhRYWNXOKznCoa1XYGwmvssrOg+hYqeFyp6bqjoH0NFzwkV&#10;/SOo6NnD7O4DqOjvQ0XPBBU9ffiuSxcmcalD7lKGFkq1tknDV1Crn1qBqnmEqnlW3rZG/mnfyD/s&#10;S/k7VOtz9ok8af+WR+09ecjelvvsDbnLXpXb7GW5Cer1entWrrYn5XL7q1xiD8pFULDnQcGeZbfK&#10;aXajjLbr5AS7Uo61S+Uou0gOs3PlEDtDDrSTZT87Qfayo2V3O0x2sYNkB9tXtrM9ZBvbSbay38gW&#10;tqVsar+UTWx92dDWlvVsVfmFLS9r25Kypi0sq9t8sqrNJSvZbLKCzSjL29SyrE0GxV3IUjYSlLCv&#10;g+L236CYfRAUtbeCIvaPIMr+FhS2J4NC9jDYExS0W0EcWAkWg7lgGo79CH7AuUMxpj/ojvEdMM/X&#10;mLMZ5m4QlLS1g9K2alDGlgvK2eJBBVswqGTzBlVsjqCazRLUsOmDWjZV8LlNGtS1PGhgI6KxfSO+&#10;tE9Fc/u3aGnviq/tDfGNvSLa29+gHJ8WXe1R0dMeFH3sHqjH28Ugu0kMtevFCLtKjLbLxDj7k5ho&#10;54kpdqaYYaeIOXaiWABlO8aOEsvsMLHSDhJrbX+xwfYWm213sd12Frtte3EACvdh20ocsy3Eaful&#10;OA+V+6KtJ67aOuIGlO47tpp4YCuLx7aCeGbLiNe2lDC2OAosFhHCFRJJXX7xrssn0rg8IoP7RLzv&#10;cors7iORy2UTed0HooB7X0S5TKKEyyDKuvdEJZdWVHepRR2XUtR3KURjl1w0d++I1i6paOdC0clJ&#10;0d0Foo/jYqBjYqgjMdJ5KMkOSrKFkhyBkpwAJTkBSrKBkqyhJGsoyQpKsoKSHA8lOR5KcjyU5Hgo&#10;yW+gJL+BkvwGSvIbKMnxUJLjoSTH82fgNcYY4DEHNs+hJBsoyQlQkhOgJEegJFsoyQ5KsoeSTKKw&#10;Z6K4F6KMD0QFL0VVn0TU8klFXZ9MNPLJRTOfQrTyqcQ3Po3o6NOKbv490ctnFP19ZjHYZxHDfVYx&#10;2mcX430OEe1ziek+t5jt84oF/jOx2BcUsT5KrPZFRZwvITb50mK7Ly92+0rigK8qDvsa4rivI077&#10;uuK8bygu+Sbiqm8ubvhW4o5vKx749uKR7yye+u7ipe8t4n1/keAHC++HCUE/iCQ0TiSnSSIVVNt0&#10;NEtkoPnifYoR2ShWfESrxce0QeShLSIf7RQFab+IosOiGJ0QJemcKEMXRXm6JipBva0K9bY6oWIY&#10;vYTKrEVdbCM2oDBoRCmCJpQuaErvB83pw+Aryh20ogLB11Q0aENlgm+octCOagXfUv2gAzUNOlLr&#10;oBO1B92CztQ36EJDwKigK00AU8EcEANWgPU4tgXsxrkHMeYEOI85rmCum5jzPuZ+gmu8wrUScE0m&#10;W1FS+RWlks0pg2wKBbcJ5ZSNoODWh4JbFwru51RW1qLKsjrVklWpnqxETWR5+kqWoTayJHWQxaib&#10;jKLesgANlPloqMxDo2QuqLgf0SSZlabJ92m2zEALZFpaLFPScpmc1iDBHCcFbZbeb5cJfo+M9wfk&#10;S39YPvXH5CN/Wt735+Vtf1He8FfkVX9dXvS35Hl/V572D+Qx/0ge9v/K/f653O1fy21eyU0+Qa73&#10;Tq72LIz1QRjjk4QLfLJwtn83nOZThdE+TTjevxf+4DOEw3zmEGss7O+zhr189rCr/yjs4HOGbf3H&#10;UFFzQ0XNGzby+cK6Pn9YyxcIq/pCYQVfOCzti4TFfNGwkC8W5vMlwk98yfAjXyr8wJcOM/oyYVpf&#10;Nkzhy4VJgfDlQ+cqhNpVDF+Bp65S+A+4B265yuE1cAmcB6fAUXAQ7AU7wGYQh3NXg1iMjwHzMd8s&#10;8PZ3Xn0oRnXEOVNdnDWVBPqoi5OmhDhuoqAq5RdHTB5x0OSE0pRN7DGZxU6TXmwzqcUm867YYJKI&#10;taigs9I4VLwxqHjzhs8zL9Cj/l/0qH+EHvUPoIBCTYRaOgRq6UCopb2hlnYz53hHc4q3Ncd5S/Mr&#10;bwLFtJ45gN70+3hls4eXgXJa1Ozk+aGefoLKOtlARpAKPycFzOziGkrmC72XP4KaeQ/9iW/oI/wK&#10;FM3f9El+Sp/lR1GZ5hdUptmrr0EFvQkV9A7fAFVzLVTNVVA1Y1GdZonG31l7vkAHYq5+B8pgSjFT&#10;pxPTdSaohVnFZPQqjkZ1momoTvMjqtNMgKo5HqrmeKia46BqjoOqOU43AF+Cr0Ab0AF0Bb1wXn8w&#10;GIwAYzD+RzAFc83EnPOhSsZg/lhcZzWuFyem6c1QKHeIWahMMweVaeajMs1CVKaJQWWapfqiWK6v&#10;itWoTLNO3xEb9UOxRT8WO9CreI9+JaC2iSMocXUCquZZqJoXdRL0EU4W3EKFmvtQNh/rdMFLVKkx&#10;UDcJqmISkyVIiQovGaAyZjXZglzgM1AElMFnlXGsNs5pgHOboa/v1yZ90AGVYLqZ1EFfkyIYBCVy&#10;uEkSjDECvYS9mGIiYpZRYp55JX5CRZhlqAizEhVh1qIizAaokZvNH1g3F7F+zmEdncR6+hXr6hes&#10;rz1YZ9ux3jZh3a3H+luFdbgM6/EnrMt54oKZCTVzMpggLprR4pIZDgaDfqAn6ALa49jXOKcFaIIx&#10;b9d0MlZaS1ZSEyuuI1QEamRBqJH59FOof4/pIyiSWfQDSq/vUUook0kA4XutHtAL9Tc9hvp2Xz2D&#10;AviKritFV5Sli1DgzkOBOwsF7jQUuJNQ4E5CgTsBBe4EFLgTUOBOQoE7BQXujCrJzqly7AIUuMuq&#10;GhSw2uym+oLdhQr3t2oMFawJVLCmUMGaQgVrChWsCVSwRlDB6rPs+guWS9dieXU1KGEVWWFdFmpY&#10;CVZCR+HfVACqWB6Qk5XT2Vh5nRlf3wOp8Nnbf/N/VKdhw4b9V3X636oP6d95qzrJ/6M3lWezKfG5&#10;N/G5N/G5N/G5N/G5N/G5N/G5N/G5N/G5N/G59//H595u7ojs6A7Ldu6gbO0OyOZun2zs9sh6bpes&#10;7XbI6m6rrOQ2y7Juoyzh4mQRt1YWcKtkXrdcfuyWyg9djPzALZQZ3VyZzs2Sqdx0mcxNlqH7UXI3&#10;Vlo7Smrsj762g+VzO0A+sb3l37a7vIc90tu2nbxhW8urtrm8bBvLC7Ye9mtry1PYJz1uK8hfbSns&#10;2RaRB2x+udfmlrvtR3KHzYK92/Rys00pf7ZJ5QbLsIdrgrX2VbDGPglW2fvBSnszWGGvBMvt+SDW&#10;ngiW2YNgN9gC1oMV4CcwB8enggk4dxTGDMH4fsFq7JWuxV7pOuyVxmGvdKNtGGyydYIttlqw3ZYP&#10;dtqSwR4b9T/snfefFrUe7/d5kkwSliYgvS1l4dClNxEQODRp0kG69N5EEJFeRLo0QaQtXXoVRYr0&#10;Kk06C9JWKeLDTCYzk7kfzr3nnD/g3tf94V729XrvzGSSTJ4kM8n3M0mGHgiK0YNBIj0S5KXHguz0&#10;VJCJnoVeeiGQ9FJA6W9BSG4GmtwJXkGffAF98g/yR/CQPAvukZfBLeIE14gXXCZhcAEa5RnCzQkS&#10;b34h6c1Bksn8RLKZfSSX2U3ymR0k0WwhWIuYlDTrSVmzhlQyq8m7ZgWpaZaRf5ql0CkXQ6dcSFqY&#10;+aStmUc6mjmkm5kFnXIGdMrp0CmnQaecCp1yMnTKSWSSmUi+NOPJLDOOfG3GksUGsyXMGLIKrDOf&#10;k+/NaLId7DGfkR/BIXAMnAYXwBVwAySDh/D3B3iBcK+ARhwh4qPhWCLDcSRtOJ5kDCeQrOFEkiuc&#10;TPKFU0hiiK8AhF+SUuFXpFw4k1QOZ0OnnAud8mvolAvIB+Ei0ixcQlqF35L24XLSKVxFPg6TSK9w&#10;HekfbiRDws3kk3A7+SzcRb4I90Kr/JFMDQ9CqzxCZofHoVWeJovD8+Tb8BJZEV4jSeEtsj68B73y&#10;IfTKP8jO8AXZG74iP4YammUIzZLSY2EqejJMR8+Eb9PzYQ56MUygV8JC9FpYnN4Iy9DbYSV6N3yP&#10;3g/r0AdhQ/oo/JA+CdvSlLAz/TPsSZ+G/emzcBh9Ho6mL8IJ9K/wS/oynAMWge/AWrAZ7MK5H8ER&#10;+DsN/xcR7jrCJ9M/wseI7xl9HL6iD0Of/h4S6HCS3Q3Ts1thZnYjzMl+C/NBjyvMLoYl2PmwLDsd&#10;VmYnwursaFibHQ7rQ5drwvaHLdiesC3bEXZkW8Nu0OZ6Qpvrx1aHg9nycDhbGo5ki8LP2dfhODYr&#10;nMSmh9PYlHAGGx/OYWPCr9mocBEbHi5hg8NlrF+4gvUMV7Nu4VrWMdzA2obfs5bhFtY03M4ahjtZ&#10;3XAPez/cx6pBR6wU/sTKQkssGR5iRaAnJoa/sITwGMsJXTFLeJJlCE+xNOFpJqAxkvAcM+Y8c0HM&#10;XGDPza8sBTwwF9ldc4ndAFfABXAKHAUHwX6wG2yDv01gLViJcN8ijkWIax6Yac6xaeYsm2hOsy/M&#10;KTbKnGTDzXE2yBxjr595raCtNIMe9wHZoutCa3mfbNLVoLtUImt1WZKEGQ8rMePhO51IlmDGwyLM&#10;ePgaOt5s6Hhf6bfIFKyEPUFLMkZbZKSOkqFYDXuA9qK9tBPthpkPHTHzoQ1WxG6uU6KNoOfV1Q+i&#10;NfQ9aHTJ0OjuQKO7Ey2ob0Ojuw2N7jY0ujvQ6JKh0d2PavdBNOY+ij51U6KP3KfRZOhuN90YVutU&#10;0Ol8rN4ZR05gRsEv0N4OQnv7CStD/4CVofdgZeidbgLZ7iaSrW5RstktRTa55aB7VSYb3PfIercW&#10;dLB6ZK3bCHxI1mBl6DVuB9CVJGFl6CSsDJ2ElaGTsDJ0ElaGTnLHgck4Px1g/hRWhl6HlaHXY2Xo&#10;jVgZehNWht6MlaG3YmXoHe5essv9ieyF/rYf+tsB9xQ55J4nR91L0NaukbPuLfKrm0yuYlbBTWhw&#10;ydDgHrrPyZ9YIfql+4oo6HDG1YRpn6TWAckIbSy7jqMJoDAoBSrArRpG79fG+YbaIx9iFH9b7ZDO&#10;0M56YCR/P/2MDIF+NgL62WiM5h+v75DJ+gaZrq+SWfoimafPkoX6JPlG/0KWQUNbAQ1tNTS0tdDQ&#10;1kND24gR/d9jRP8WaGhboaFth4a2Q88kO/U0aHATyW79BRgFhoNBoA/ojnOd4ac9/L6uU//WkQYM&#10;GPAfHem/o5ezWq91JBr3WkE6FDc47k3r+6b1fdP6vml937S+b1rfN63v/37r+6VpzyaZtmysac1G&#10;m5ZshGnOhpimbIBpxHqbhqy7qcc6mzrsI/M+a23eg6VblTUxFVlDU5bVNaVYLVOUVTeFYO3mY5VM&#10;blbOZGWlTUZW0qRlxYyA1UtYoglofuPQBPOC5jEpNJf5neYwt2h2c4VmM+doVnOcZjEHwT6wHWyE&#10;22rwLc4vgN9ZNKeZSnOb8TSv+YzmM8NpQTOQFjK9aRHTjRY3HWgp04aWNc1pBdOYVjb1aTVTm9Y0&#10;1WkdU5XWNxVoI1OGNjOlaEtTjLY1hWlHU5B2NfloD5OH9jU56SCTjQ4zmelIk4mOMRnoeJOeTjFp&#10;6FcmNZ1jUtH5RtJvDKffGYuuNoyuN5RuNoTuMFG6F/wEDpsIPQZOgwvgCtxugLvw9wCkIMxzhI0h&#10;DtcIGiDOaBhPeZiGpg7T0rfCt+jbYUaaHdZUnjArzR9mp4XDXLRYmJe+E+an5WBZVQqL0HfDErRm&#10;WJrWCcvT+mFl2iisRpuG79MWYV3aBlZW+7AZ7Ri2ol3C9vTjsAvtCUurDyytfuFQOiAcSQeFY+mQ&#10;cAodFs6gw8Ov6SfhEjoiXAnWg61gDzgAjuL8Gfi7RIeGN+jg8B4dCGurP6ytvrC2eoUe7RFGYOVY&#10;rHOYmnUIM8DSycJaweL6MExgTcKCsHaKwNopwWqF+J5bWJ5VheVVIazGyoQ1YPHUgsVTFxZPA1g8&#10;H7BcsMKyhs1YRlhi6cJWLFXYhrGwHYsLP2K+6cAc04m9NJ3ZU9OFPTZd2X3Tjd02H7Nr4JLpzs6B&#10;k+AoOAj2g91gG85vgt+1YCXCfYvwixDXPNORzTIfsdf3QAdYK23Q421O5mB+6Sxdn8zQtcmXujos&#10;lypkIkYqjMNIhc91CVgv/yDDYeUMgpXTF6MVeugc6FFnIe10JtIClk5jzO+uh1ELNTHHuyq+/VMO&#10;Fk8JkKgZyYNtFoxmSA93ifNRWEW+m57YGA3wAhbJH24O9PLzkHtuAXIb85xvYJ7zVcxzvoQRAb9i&#10;RMA5jAg4gxEBpzEi4CTmOZ/APOfjmOd8zO0Iy+FjWDi9yRHMcz6Cec5HMM/5MOY5H3EngKk4NwN+&#10;5sLvQoRZivArEM8aWBobyQV3K66xC9faR65jnvNt9zDScIw8glXyh3sOabuINF4hHiyTqL5JBN60&#10;p9V3SWadTHLhzXsBWA9FsS0DKsOtBiyJevg+S2NYEy3xjZb2eCPfRWO8GyyKfrAoBuOt/CewKEbp&#10;H2ER7kXe7iCT9GYyVa+H9ZGEvF+OMliCspiPMpmNsplO5uvJZIEeB4tkNPgEDAb9QE+4d8X512X4&#10;b2uiU6dO/7Em/vtWeiH5n9bEa0uiWlzLuDdPvzdPvzdPvzdPv/9Xnn4bzUu6Br2sleYpXWae0MXm&#10;AV1g7tJ55gadbS5TaHzo0RwHB8E+OgO9rVnobc0xSejhLKeLzBK61Cyky808moRe13ozA72c6ejl&#10;TEUvZwp6OZPRy5lMj4MzOP4VXDHT0MuZjl7ODPRyZtMnCPsUcfyFuGJmBVVmDdVmE/XNDvR4fgCH&#10;sH+CeuY8zl2hr5C2lyaZPkNaU5Dmh0j7PfyGW+Zv+pt5RS8am55F7/GEUfQIOAD24XgX3LeaGH39&#10;mz9Ga9KZDIOmNBSa0mCsEjEArXg/tOK9Md6wu66J1qca6YDVWdqgJW8OvbKxfgctVEnyPsYeVtXF&#10;SHlolyVBYewnwC07WvpM0DTTwq9AGIKwxq1GtFsTLWEd8je+GPccX4z7E7pgituaPHY/QsvdmTxw&#10;u5P7GJd3D+Py7mFcXjLG5SWjFU7GaiP3sNrIPaw28jtWG3kAbfARtMEn7jLEsYo8c9dC19uIuLfg&#10;GjtI4O5GS/sDrv0TSaN/hr53iGTTh0lefYQUgh5XAttyOK4C95o4XxctaSO9DxrfbvzG7eQjtKad&#10;9Ub89jWkF8a59cWqGwOw6sZgrLoxFC3qMLSon6BFHYEW9VP9OfgUPZuh2A4AveH+Ok//3Zo2bdr0&#10;P63pf7W5lZHXrSn5V0uK78++qXtv6t7/wbrXF3H1JK10N/SqO6FetydNsALMBxh3WQ/vIWrpxuQ9&#10;vIuorBuSshhXXAIUxnE+3Pc5dVOSFc+AjLol7t+2JBV6hgKryDBozwR1O6L7kzj0HkPo9qE7CuDt&#10;G3rJcXoKzk2Hn1nwOw9hFiLsN4jjW8S1HD33VYh7Na6RhGutwTWTcO3VSMNKpOU7pGkp0rYYaZyP&#10;tM4hzTCetAW08FZY3aYN7rM26Lm2xX3WTg/DdiCOX//Gf99jNWvW/M899t8e6/dwq8iicZXjssf9&#10;/5Ijw/FUG0Iq4o1BOZRUGeRSKZRacfAP9PcTkXMFUHoJyMU8egRKZBT4HPtfwG08zk3CE3IK/E5F&#10;mEkIOwFxjMUTfgzi/Axxf4on/utr/Dvny5Qp85+c/+/TrdK/cj6CfP+/lR6GK0YjeKjGCaCj+Pe/&#10;/ii2xXGmKrYFSc64Q7xu7ChvEDvJG8XO8qaxX3nz2BXeKnadt43d5u1j93jH2EPeJZbCu8We8x6x&#10;v3nvmMP7xjw+IBbywTEihsW4GBGLF6Ni6cToWEbxRSyLGB/LISbF8oipsfxieqyQmBkrKmbHSop5&#10;scL/um6GuJJiWnwx8VV8YTEzvoCYHZ9XzIvPKRbEZxWL4zOJJfHpxbL4NGJFvBSr4plYEx8R6+MD&#10;vjHe5Zvjbb4t/iXfGf+M74nP+q/4UuG7iXviXzg74/90tsU/djbHP3A2xCc7a+NvOUnx15xV8Zed&#10;FfEXnGXxxf7lP1PcBWdM7LLzWeya82nslvNJ7J4zNPbQGRRLcfrHnjl9Yi+dnjHb+TjmOV1iodMp&#10;RtRHMa7axuJVq1h61TyWSTWNZVWNYjlVg1heVTf2GG+XCpLBpKRYRouJ1bSw2EALiq00n9hFc4v9&#10;NIc4RLOK4zSTOEvfEpdoWnGdphJ3KRcPKBF/0DjxF/W5Q13u01c8yl5ywZ7xNOwPnpE94tnY7zw3&#10;u8sLsFv8H+waL8ku87LsV16ZneXV2Slemx3jDdhh3oT9zFuw/bwd28M7sR28O9vK+7BNfCBbx4ez&#10;1XwUW8HHsm/5JLaYf8nm81lsLp/PZvJv2Jf8OzaZr2bj+QY2hm9hn/GdbATfx4byA2wgP8L68pOs&#10;Jz/HuvFLrBO/xtrz26w1v8+a88esCX/KGvKXrC53WC3us+o8YlXlllWRx1tleXqrFM9kFePZrMI8&#10;t1WA57fy8sJWTl7cysrfsTLx8lY6XsWK59UtzmtZhNezQquR5VkfWo7VynpptbeeWZ2tFOtj66HV&#10;27pn9bduWUOsa9YI67L1mXXBGmudtiZax61p1hFrhvWzNdf6wVpg7baWWNut7yysw2ett9ZZSdYm&#10;a4W1zVpq7bIWWfusr60D1izrsDXdOmZNtk5Z463z1hjrkjXS+s0abt20BlvJVj/rgdXLemJ1s55a&#10;nay/rHaWjRRpq5llkMIor29ZvLaVitew0vKqVgZe0crMy1jZeUkrNy9i5eOJViJPsIrwXFYJntUq&#10;jVwoz9NZlXkq613kTg3kUm0esHpcsQ94jDXlz5GbKcjVh8jdZOTyLdaV/8Z68IusD3J+AEpgMP+F&#10;DecH2Ui+n43me9hYvp1N4N+zKXw9m47Sm4lSnMuXoGQXoITnsKX8K7acT2Wr+AS2lo9hG1ADNqMm&#10;bOOD2E7el+3lPVFburIDvANqTxt2FLXnJGrRGdSm87wOu8hrsqv8XXadV0TNK4MaWAI1sQhqZEGW&#10;wvOypzwHe8EzsxjPwBzUVo1aG3DC4gSm5wmXWuIVleIFTY0ank48pBlEMn1b3MSdcBV3xEXcGWdp&#10;gjhBC4gjtJA4QIuIfbS42ElLiS20DO6gciKJVhQraBWxlFYTC2kNMZe+L2bQOmIqrScm0IZiDG0k&#10;RtKmYhhtLgbSVqIPbSO60/aiM+0o2tPOohXtJprRHuID2kvUo31FLdpfvEcHicp0iChHh4tSdIQo&#10;SkeJRDpaJNAvRE46TmShE0UGOlmkodOEoNMFoTNFQGYLReYKrMYnnpGF4glZLH4nS8UdskxcJ8vF&#10;ZbJKnCdJ4hRZK46SDeIg2ST2k81iN9kqtpHtYhPZJdaSPWIl2Se+JfvFQvKTmEt+FjPIYQFFTUwg&#10;x8QYckKMJKfEMHJGDCTnRB9yQXQnF0Unclm0I1dFS3JNNCU3RENyS/yT3BE1SbJ4l9wXFcgDUZo8&#10;EsXJY1GYpIj85E+RmzwT2cgLkYm8FGnJ30KSV4ISR+Aju0JHPfEq6osXUSNSonHyQTQq70aJvBFl&#10;8kqUywtRIU9FU8mj0Xh5MJpG7o+mk7uj6eXWaAa5MZpRrom+LVdEs8il0axyYTS7nBPNIb+K5pJT&#10;ornl+Ghe+Xk0QY6I5pdDogVk/2hB2StaSHaLFpYdokVkm2hR2TxaTDaOlpD1oyVlrWgp+V60tKwc&#10;LSPLRcvKUtHyski0giwYrSjzRivJHNEq8u1oVZk++q6Mj1aTVrS6jIvWkF6kprQj78u/IrUkvior&#10;H0bqyORIXXkzUk9ejdSXFyIN5OlIQ3ks8oE8FGkk90cay92RJnJbpKncFGkm10Q+lCsizeXSSAu5&#10;MNJSzom0kl9FWsspkTZyPBgdaStHRNrJIZH2sn/kI9kz0kF2jXSUHUCbSCf5YaSzbBTpIuuB9yNd&#10;ZbVIN1kp8rEsC0pEust/RHrIApGeMg/IFuklM4F0kd5SRvpICsK4vlLH9ZMx8Dyuv0wBv8cNkHfA&#10;9biB8jI4FzdIngS/xA2WB8C+uCFyJ9gSN1SuB6vBd3HD5GLwddxwOQt8CSbGfSK/AKPAMDAwboTs&#10;A7qDTnGfynagJWgCGoA6cSNlDVAFlAfvgKIgMW6UTAA5QGbwFkgNLBABfjhK2uAv8Cd4BJLBTXAV&#10;XACnwTFwEOwHu8ORchvYCNaAFWAJWBB+KueAr8BkMA6MDkfIT8Bg0C/8RPYAXcBHoHU4XDYDH4C6&#10;4TBZE7wbDpUVQRlQPBwiC4P84WCZC2QNB8mMIG04UApAwgHSmAFSmf7yb/DM9JNPwH3TV942feQ1&#10;cMn0lmfBCdNLHjE95U9gr+khd5jucrP5WK4Dq0w3ucx0lYvBPNNFzjSd5TTTSU4wHeUYMNJ0kMPM&#10;R3KAaS97m3byY9NWdgJtTRvZwrSWTUwr2cC0lLVNC1ndNJdVzIeyvGkmS5mmsqhpIhNNY5lgGskc&#10;5gOZ2TSUb5kGMrWpLy1TT0ZMXekH/5ROUFv+FeA+CN6XmIct7wU15K2gurwaVJO/Bu/KM0FVeTyo&#10;Ig8FleWPQUW5J6ggtwfl5aagrFwblJErg9Ly2+AduSgoKecGJeSMoLicGhSVE4IickxQWH4aFJJD&#10;g0Q5ICggewf55cdBguwY5JVtg9yyRZBLNglyyAZBdlk7yCqrB1lkleBtWT7IJN8JMshiQXqZGKST&#10;CUEamTNILbMEqWSGQMg0AZdo/GQ0IDLwoxLLRcq/fSOe+b547Hvivu+K274jrvmvxCU/Js75L8VJ&#10;/4U44j8TB/w/xT4/Rez0n4gt/iOxwX8gkvz7YrmfLL7x74j5/i0x278hpvvXxGT/qhjnXxaj/Yti&#10;hH9BDPHPiX7+GdHTPyW6+idEB/+YaOP/Ipr7h0Vj/6Co7/8kavv7RXV/n6ji7xHl/F2ilL9DFPW3&#10;ikR/s0jwN4mc/gaRxV8rMvhJIo2/Sgh/hSD+MmG8pcL1vhExb6F47s0XKd488cCbLe56M8UNb7q4&#10;4k0TF7wp4rQ3URzzxotD3hfiR+9zsccbJbZ7n4rvveFinTdUrPIGiWVef7HY6yu+9nqJWV4P8aXX&#10;TUzyOouxXkfxmddefOK1FYO9VqKf11z09JqKrl5j0cFrKNp49URzr45o7NUS9b0aoo5XTdTwqoiq&#10;XkVRwSsvSntlRHGvlCjsFRf5vSIit1dIZPMKiLe9BJHeyy3ivRzC8rKKiJdZ+DqjcHR68bdOLZ5p&#10;KZ5oS/yuibij48R1HfDLWvML2uGndYxjPVd+SD/lP+oUvlc/4jv073yzTubr9S2+Wl/ny/VVvkRf&#10;4gv0eT5Hn+Ez9Ek+VR/lE/RhPkb/zEfp/Xy43ssH6V28r97Ge+rNvKvewDvotbyNXsVb6OW8iV7K&#10;G+jF/J96Pq+p5/J39UxeSU/nZfUUXlJP5EX1WJ6oR/MEPZLn0sN5Vj2YZ9QDeDrdh6fSPbilu/GI&#10;7sR9tz1Xbmv+t9uCP3eb8hT3A/7ArceT3dr8pluT/+ZW4xfdyvycW56fdEvzo24JftAtwn90E/ke&#10;Nx/f4ebmm93sfIObmSe5GfgKNy1f6qbii1yLz3OjfJZrrC9dbU12bWuc+9L63H1mfeo+sYa5D6xB&#10;brLV171l9XSvWV3dS1ZH97zVzj1ttXSPW83cw1Yj94BVz/3Bqu3usmq426yq7vdWRXedVdZdbZV0&#10;v7OKukusQu4CK58718rtzrCyu9OszO5E6y13rJXG/cyS7giLuUOsiDvA8lVvS6nuVkx1tl6o9taf&#10;qrX1SH1o3VeNrDuqvnVD1bauqurWRVXFOqcqWCdVaeuoKm4dUoWtn1R+a5/KY+1S2a1t6m3re5Xe&#10;Wq/irSRlWStUxPpW+Wyxcth89ZLNUU/ZDPWYTVP32SR1m41T19jn6hIbqc6x4Qq9VvUL669+Zr3V&#10;D6yH2sm6qi2so9rA2qkk1kotZx+qb1gTNZ81VLNZXTWd1VKTWHU1lr2rPmOV1HBWTg1i76i+rITq&#10;zoqozixRtWP5VUuWRzVhOVQDllXVZplUdZZeVWZpVDkmVUlmqSIsqgow4+RhnpONOU5GFnPSsheO&#10;YE+dKHviBPSh49D7zl/0jvMHvek8oL85d+kl5wa94Fym6WHSFySTyAWnnnfJqeX95lTzbjiVvDtO&#10;We+eU8J74BT2njj5vD+dXN4LJ4v3t5PBc5zUHm4HL3AiXkT5mipbC/WXjld/6HTqoc6o7urM6obO&#10;rq7oXOq8TlCndAGF+erqZ11M/aBLql26jNqiK6gNurJK0tXUcl1TfaNrq/m6npqtP1DTdVM1WTdX&#10;Y3Vr9Zlurz7RndRg3VX10z1UT91HddUDVAc9RLXRn6jmeqRqrD9X9fU4VVtPUtX1NFVFz1Dl9Rz1&#10;jv5aFdOLVCG9VOXTy1VuvVpl0+tUJr1JpdNbVSq9U1l6r4roH5XvHlSO+4v62z2hnrln1BP3gnrg&#10;XlZ33WvqhntLXXWT1a/uA3XGTVEn3GfqiPtS/eza6gdXq92uUdvcqPu9a7nr3FTuajed+52b0V3i&#10;ZnEXuDncuW4ed4ZbwJ3mFnYnucXcsW4pd7Rb1v3UreQOdd91B7o13L5ubbenW9/t6jZyO7rN3HZu&#10;S7cV/jfDUSO41sfZOvBVE76rIVRlhC6HWN5BbMUR6z8Qe0F3ppuAq+XCVbPh6m8jFW+5q9w0SJV0&#10;N7nM3eZG3F1I7etUH0DqD+NXHMevOY1fdcF9qC6799V194667d5Q992r6pF7Uf3pnlcv3NPqlXtc&#10;ucghg5yKIse43qfi9S6VXm9Djm5Gzm5QufRa5PQqlai/U0WR66WQ+2X1fFUJpYHnmKqpv1R19BTV&#10;QE9QTfRYlN7nKMWR6iOUZBeUaA89UPXR/dRA3UsN093Vpyj1z3VHNR61YLJug5rREjWkmfpaN1aL&#10;dUO1DDVmJWrOWtSgTfo9tVVXRe2qhFpWXh3QpdUR1LYTqHVn9T/UrzpRXdX51U2dVyWjZj5ADU3R&#10;WdRznUnF9FtK6bQqQC2G2aC4x1S8F1XpvdB5GzU9O2p8HtT8/F4Md8RfTnHvmVMad0UF3B1VvIdO&#10;de++U9u769T3bjuNcQd9iDuptXfZ+ci76HTxzjs9vDNOX++UM8g77gzzfnFGeoedMd7PzgTvJ2eq&#10;94Mzw9vrzPV2OQu87c4Sb6uz3PveSfI2Ohu8dc4Wb42z01vl7PNWOAe875zD3lLnuPeNc8Zb6Pzq&#10;zXeuenOdm95sJ9mb6Tz0pjt/eNOcF94U55U30dHeeCf0xjrUH+MI/zMnjT/SyeCPcLL4w52c/hAn&#10;wR/kJPoDnKJ+P6eU38cp5/dyKvvdnff8bk4tv4tTz+/kNPI7OB/67Z3WflvnI7+108Vv6fTwmzt9&#10;/WbOIL+JM9xv5IzyGzpf+PWdiX5dZ5pfx5np13Lm+TWdRX5151u/mrPSr+qs9Ss7m/yKzja/grPb&#10;L+fs98s4B/13nKN+SeeUX8I57xdzLvtFnOt+YeeOX8j53S/opPj5ned+ghPz8zqun9sxfk6HBDkc&#10;EWRz0gRZnAxBZidLkMnJGWR0EoK3HPTBnKJBWqdUkNopF8Q7VQLpVA+EUzuwnPoBcxoHxGkeRJ02&#10;QZzTIQjtrkFg9wx8u1+g7SGBa48IlD06sO1xwSt7chCzpwcv7dnBX/b84IX9TfDM/i54aicFf9ob&#10;ghR7S/DE3hk8tvcFj+wDwQP7SPC7fSK4b58L7tmXgmT7WnDHvh3ctu8Ht+zHwU37aXDDfhlct1Vw&#10;zQ6Cq3bUXLG5uWynNpfst8xFO7P51c5pLtgJ5rydaM7ZRc1Zu5Q5Y5czp+3K5pRd3Zy0a5sTdn1z&#10;3G4Mmptjdhtz1O5gfrG7mSN2L3PY7m8O2UPMQXsEGG1+tsebA/YU85P9lfnRngMWmP32EvODvcLs&#10;s9eAjWavvdXssXeBH8xu+6DZZR8Fp8xO+7zZYV8G1812+y54YLbZKWar/RzEzBbbBaHZbNNwsy3D&#10;7+20IGO4yc4Gcocb7fygcLjBLg5Kg4rhevtdUDNcZ/8TNATNwrV2K9AedA7X2N1BHzAoTLKHg1Hg&#10;CzAxXG1/CWaBr8FisCxcZa8G68FmsAPsBQfAkXClfQKcBRfBb+A2uA8eg6fgJVAggP9o3Cqbx620&#10;U4MM2M8CcsatthNAIiiK41LYlotbY1eOW2dXB7Xj1tr1cdwY2+Zx6+02cRvsDth2xXHPuCS7HxiC&#10;MCPAaDAOTEY8X4E5uM4CsAQsx3ES2Ij9rWBX3Ar7B2x/htsv4CT2z4PLcL+O7R24/Q6eYP8Z3P4G&#10;CscGkMgqW4A0EfwOkAX7uSKr7XygEPaLwe0dbMuDqnCrAepgvwFogv0WoF0kye4EPsZ+bzAA+0PB&#10;yMgaewyYAKaCGZG19tzIOnsR+Day3l4J1kY22Jsim+xtke/t3ZEt9v7INvtgZId9NII6Fdlrn4/8&#10;aF+KHPgfFN11fBTHFwDwsd0JWggEdy1e3N09UDQ4BEpwdy2W4u7uxSFY0eBOobi7U6RAZm/fzM7v&#10;/f74fi6bXPaSnd2beXP73iTco/EJT9BLeiLhHT2Z8ImeTvhGzyR4yNCzCZydTQhj5xOSsYsJ4exy&#10;Qhr2d0JGdj0hG7uZkIvdTcjHHiYUYk8TirFnCaVRRVSNPU+ozV4kNGCvEpqwNwkt2LuENuxjQgf2&#10;OSGafUvozlRCb+YnDGCQMJTphFHMJIxnNmEyo2oaE2oWC1PzWDK1mCVXK9A69pPajLazFGoPS6kO&#10;sHB1BJ1kqdQ5llpdZhHqOkurbrP06gHLoJ6yjOoVy6zes6zqM8umvrMcKsRyKctyK8HzqkQ8n0rO&#10;86tUvKBKxwurzPwXlYMXU3l5cVWQl1RFeWlVipdV5Xl5VYVXVDV5ZVWPV1GNeTXVjNdQrXkt1Z7X&#10;UV14PdWdN1C9eSM1gEeqobypGsWbqfG8hZrMW6lpPErN5m3VAt5eLeWd1CreRWFmm/qT/6Z28BgV&#10;x3uqg7y3Osr7Kayips7xQeoyH6Ku82HqNh+pHvDR6gkfq17y8eodn6g+8cnqG49VHp+mDJ+hmJil&#10;pJirkor5KqVYqNKIJSqjWKayiZUql1it8ol1qrDYoIqLTaqM2KIqim2qmtipaovdqoHYqyLFAdVc&#10;/KWixBHVQRxT0eKEihGnVB9xVg0QF9RQcUmNElfVeByhThY31DRxW80W99R8HL0uEY/VSvFMrRMv&#10;1WbxRm0T79Ru8VHtF5/VYfGfihc/1Gmh1AXhq6vCqBuCeHcF9x4K13smEnmvRVIP52i9zyLc+y4i&#10;vJBI5wUio8ecLJ50sntJnVxeSievF4Ej8AxOIS+r84uX0ynu/eyU8grhKL0YjtZL4ai9vFMdR+K1&#10;vBpOXa+u09BrhCP7pjjCb+m08No6UV5Hp53X1eno9cAooA9GAwMxKhjm9MaRfn8c8Q/yJjnDvKnO&#10;SG8WRhDzMJJY7EzyVjh/YJQwHaOF2d4WZ56301nkxWH0cdBZ6R111ngnnA3eWWczRhrbMOLY5d1w&#10;4ry7zgHvoXPIe+Yc8145J733zhnvk3PB++ZcwajlOkYvNz3i3vUc96GXyH3qJceoKByjo7TuBy+j&#10;+9nL5n7zcrkKIyHAiCjwirosVMp1Q+XcxKFKbvJQdTc8VBsjrwYYgUViJNYMI7LWbp5QOzd/qJNb&#10;ONTNLRbq4ZYK9XHLYTRWOTTUrR4a6dYOjXPrhya6jUOx7q+h6W6r0By3bWiB2zG0xI0OrXRjQmvd&#10;3qGNGCVuwWhxhzsiFIfR4wGMIg9jNHkco8rT7myMFHEVHHcxRo4rMIJcE7rrbgw9dLdgZLkTI8w4&#10;jDQPhv51j4S+uidCP9wzoZB7MWTcqyGKUa2L0W1ijHKTY7QbLl9jBPseI9nPGNF+x8jWwwjXYKTL&#10;/MJS+sVkEr+UTOGXkxF+JZnBryqz+jVlLr+uxM/HZSG/iSzmN5el/daygt9OVvU7yVp+V4zQu2Ok&#10;3gsj9n4yyh8kO/jDZLQ/Ssb4Y2Uff4Ic6E+Rw/xpcrQ/U07w58pYjOZnYFQ/F6P7RRjlr/A3yLUY&#10;9W/yt8lt/i65x4+TB/wD8oh/WJ7wj+FMw0mccTiDMw8X5B2cSXiIMwrPcWbhDc4wfPQfyP/8x1L5&#10;z6XxX0kG72QYfJTJ4ItMBd9kOlAyC/gyFxiZD2hYERBhJSAsrBwkCasCyXG2JDysPkSENcEZkJY4&#10;E9IOsoZ1hhw4w5I7rA/kCxsIBcOGQ5GwsZAi6f/jQ9f9LfgmO6N2wX+yVfBV/ooaB19kveCzrBl8&#10;klWCf2V5VCr4KIsGH2TB4L3MG7yTOYO3MkuAn+wFr2Xq4JX8KXgpEwcvpBM8lyR4KrV5IpV5LDFX&#10;WeL4SL419+ULc08+MXfkfXNb3jK35DVzQ14y/8hz5po8af6WR80VedBcknHmotxpzsst5qzcYM7I&#10;1eaUXGZOyEXmuJxrjsoZ5rCMNYfkRHNQjjX75QizVw4x+JmQ2SV7me3yN7NVdjF/yvZmk2xtNsjm&#10;Zq2MNKtlfbNS1jbLZTWzRFYyi2RZM1+WMHPlL2aWLGBmyDxmqsxhYmVmM0mmN7/L1GacTGFGyyRm&#10;hJRmqGRmsAz0ABnSfeUP3Ut+0THyo+4m3+gu8oXuKB/rdvK+jpK3dUt5XTeTV3SkPK8bytO6nozX&#10;teVhXV0e0FVknK4gd+iycosuKTfqYnKtLixX6AJyic4rF+hcco7OJmfoTDJWp5MTdYQcp1PKUTqZ&#10;HKYTyUHakf00lb20cbvrkButf7gd9Ve3rf7XbaXfuc30SzdSP3Ub6IduHX3XraFvuFX0324FfdEt&#10;q8+6JfUJt6g+6hbSB938eq+Lc4JuDr3FzaI3uhn1GjetXu6m1ovcFHqum0zPcBPpWNfVE1ymx7gW&#10;hrsAg1wP+ro/oIf7Fbq6n6Cj+wGi3DfQ3H0Jke4zqOc+hpruA6js3oVy7i0o4f4DRdy/IZ97GXK5&#10;FyCLexbSuacg3I2HZO5RkO5hoO5BAGcf/HDi4LOzC9452+GFsxUeOZvhjrMRrjvr4ZKzBs44q+CY&#10;swIOOkthj7MYtjkLYYMzH1Y5c2GxMxvmOjNhujMdJjlTYawTC8OcydDfmQQ9nQkQ7YyH9s44aOmM&#10;gUhnNNR1RkJ1ZwRUcIZBSWcoFHaGwM/OYMjuDIIMzgBI5fSHpE4/cJy+EIi+oEQf+CJ6wzvRC16g&#10;h6In3BI94Co6J2LgODqIdovusAWtQ8vRAjQTTUHj0HA0APXE50ajdqgF7qMxqoP7rIr7LoeK42sV&#10;xNfMjbLg66cV/SCF6A+JxABgYiAAHwTf+WD4xIfCGz4MnvLhcI+PgH/4KLjMR8MZPhaO8XFwkP8O&#10;u/lE2MInw3oeCyv4H7CIT4PZfAb8wWcB5vHDKD4XhvD50JcvhBi+BLrwZdCOr4AWfDVE8rVQj2+A&#10;GnwTVOJ/Qmm+FYry7ZCf74LcfA9k5fsgPT8IqfghSMaxPXk8MH4SgJ2GH+wcfGYX4R27Ai/Y3/CI&#10;/QN32E24zu7AZXYfzrJHEM+ewiH2AvaxN7CbfQBczRO2sK+wHq1AC9kXmIXfi2X/wu/485HsLQxh&#10;LwFXzIRe+Pvd2T3owm5De3YDWuFr/MouQ0N2Aeqws1CNnYKK7ASUZsegKDsMBdhByMP2QTa2BzKw&#10;nZCabYfkbAskYpuAsw1g6FpQdBV8pSvgA10Kr+hieEIXwD06D27Q2XCFzoSzdBrE0z/gEJ0Ce+lE&#10;2EF/h010HKyhY2AZHQXz6XCYSYdCLB0M4+lAGEn7wyDaF/rQ3tCd9oRONAba0O7QjHaDhjQaatPO&#10;UIV2hHK0A+A6UlCQtoU8NAqy0laQjraEcNoCktBmIOivYEgTUCQSvpDG8I40guekATwg9eEmqQdX&#10;SV04R+pAPKkNf5FasIfUhK2kBqwn1WEFWkiqwSxSFWJJFRiPRpDKMBD1IpWgK2pPKkJLFEkqQF1U&#10;DZUn5aEEKoTyoKwoHUqJEiOOtC0PP9AnWwHeoKfoHrpuK8JFdMpWgiNon60MO9AmWwVW26qwBM21&#10;1WCarQ4TbQ0YY2vCUFsL+qEYWxs62zrQxtaDZrY+NLQNoJZtCJVtIyhrG0Mx2wQK2KaQy/4KmW1z&#10;SGtbQArbChLZ1sBsG9BBW/gRtIdPQUd4G3SCZ0EXeBB0hZsBztcE3eFc0APig15wKOgDcUE/2B4M&#10;gI3BIFgdDIGlwTCYF4yAGcFomBKMhXHBeBgRTIBBwWToHcTCb8FU6BTMgDbBLGgezIHGwXyoEyyE&#10;asESqBAsg1LBSvglWAP5g3WQK9gIWYI/IX2wFVIFOyBZsBtksBdosB/A/AUJ5gh8McfhvTkJr8wZ&#10;eGLOwz1zCW6aq3DVXIcL5iacMnfgmLkPB80jiDPPYLt5CZvNG1hr3sMK8y8sNl9hnvkOM4yCWAMw&#10;wQQwxlA93Dh6oAnTfUwSHWN+0tEmXHcwaXSUSa/xUy8dabLp+iaXrm1+1tVMAV3RFNFlTDFd3JTS&#10;RUw5nd9U1LlNVZ3d1NSZTF2d1jTUqUwT/ZNprpOYVlqatpqZjtroaB3S3TX2iPqr7qc/6UH6vR6m&#10;X+tR+pkeqx/o8fqWnqiv6Vh9SU/TZ/RMHa/n6sN6oT6gl+g9eqXeqdfqrXqj3qQ36zV6i16qt+n5&#10;epeepeP0VHzWJHz2eH0M93hSD9Vn9UB9QffRV3QM7jVa39Qd9V3dRj/ULfVTjT2gjtRvdQP9UdfW&#10;n3VV/Z+uoBN0GQ26pLa6qOamEP71P+vE+N8nN1l1uMmo05h0OqNJrbOalDqnSabzmkS6gBF4JAge&#10;EQNljA8V8AhXMd+gpvkCdc1HaGjeQhPzClqY5xBlnkAH8xC6mHvwm7kFvcw/0M/8DYOwNYdjq47G&#10;1v0dW3myiYdp5ijMModhPp4BS8x+bMU4bM1dsNFsh61mK+w0m2Gv2Qh/mfVw1KyFk2YVnDMr4JJZ&#10;BtfMErhlFsF9swAem7nwwsyCN2YmfDTT4auZimdULPhmClgzCUQwERLhmZscz+BUwThIG4yBTMEo&#10;yB6MhDzBcCiAZ3oRPONL4JlfFq+AinglVAv6Qm28KhoEvaEJXiEtgp54pveAjgH2VnjlxOAV1AcN&#10;DLrBMLyiRqPfg2i8UqJhOl5lc4LOsBAtRavQerz6/kQ78EqMQwfRUXQSnQs6wGV0Da/UW+g+eoLb&#10;L/HxHfoUtINvyEMGt5ltD9K2gyQohW0LEfiYAWVFuVA+/F5hVByVwe2KqBqqhdv1USRqjttRqAOK&#10;xv3FoD5ooO0Aw9Bo2xF+R5NtJ3xn6giz8XsL8OdL0Sq0Hv2Jv7sD9xWH7zQH0BF0Ap1Fl2wUXEO3&#10;8J0I61bDE/QSvUOf0DekkEaURIGLkpDWkAIfI1AG0gbfZdtALpQPFUbFSFsoTdpBBdIequJjLVQf&#10;ReJ2c9IRWpNO+O7dCbqg7qg3GkA6w1ASDaNIVxhHusEk0h2mkhjsAXrAfLSE9ISVpBesQ5tIb9hG&#10;+sBu0hf2k35wGMWjM6Q/XCQDsGcZBDfIYLiLHuHXz9EbMgQ+kqHYEw2HH8hHlgzDXmoEhGEvmAx7&#10;w3A6FtJiz5gJZUe5safMjz1mEToJStDJUBZ70Eo0FqrRqdgLToMGdAY0wR62BZ2FPeQc6EDnQjSd&#10;DzF0Ifaei2AgXQJDsVceRZdjz7oCJmNPPY2ugVl0Hfa662EJ3Qgr6WZYS7dgj7wNttHtsJvuhH10&#10;N/bWcXCc7oPT9ACcp39hT34Y/qFH4TY9Dg/oCXhKT2Fvfwbe0fPwiV6Eb/QyjgSugqbXgOLIwmG3&#10;IDGOWn7CUUsq9hDSsceQiT2D7DhyycNeQ34clRRh76EEjlLK4GilIvsPqrIfUIspqMd8aMw0NGMW&#10;RyhMt2OO7sSk7sYS6x4sme7LUuiBDGfvWYQexdLp8SyjnsSy6Kksu57Jcul5LK9exPLr5ayQXs1+&#10;0etZcf0nK6W3s7J6D6ug9zP8tJ9V18dZLX2K1dXnWUN9mUXqa+xXfYu11PdYlH7E2unnrJN+zaL1&#10;e9Zdf2I99TfWVys2QAMboi0brgUfrcP4eJ2UT9QpeKxOzafr9Hy2zszn6ex8kc7Nl+l8fJUuxNfp&#10;onyTLsW36HJ8h67E9+hqfL+uxQ/pevyYbsRP6ab8nG7BL+ko/rduz2/ozvyO7sYf6h78qe6N69f3&#10;52/1YP6vHs6/6tH8hx7PfT2JBzqWc/P/9epn86RY5T+FWcwjzDKewWAFd7OO5zQbeV6zhRc0O3hR&#10;s5uXMvt4OfMXr2yO8Bomntc1p3gjcw7Xpr/IW5mrvB1Wx+qMVbJ+w1UGepmHvL95wodgBa2R5jWu&#10;KvCOTzIfcUWBL3y2+cYX4OoEy0yIrzaGbzAEq3hxrN7lin1YkeuwSSrisTrXWROOlboisEpXOnEH&#10;Vzl4aLKI5ya7eGNyiX9NXvHN5BchU0gE5hchgmIicVBSpAjKiDRBeczbroh531UwV7s65mnXFMWD&#10;OqIs5mdXDhpibnZj0SBoinnZzUSroIVojznc0UEb0SNoh/nYHcXQoLMYjfndE4JuYmoQg5lKPTGb&#10;qTdmKPXFDKf+mJ00UOwKBosDwVBxNBiO2UEjxMVgFOZejxF3gnHicTAeM5ImiA/BJMwwmow517HC&#10;YiaTi1WmktnpIhXmP2ews0R2OwfzrOeKwnYe5ljPFxXsQlHdLsLc6sWYV71EtLJLRXu7DHOpl2Pe&#10;8wrMnV4pRthVYjyKtavFLLtGLLRrxQq0HvOot6I9dr3A2XsRbzdglawN4qrdKG6hh+gFem83YTWr&#10;TcJDFrlkk0iGUqNMKCfKj9Xxi6IyqDKqRTaIhqgZaoNrn3dGMWSd6EfWiqFoDFkjJpHVYjqah9X1&#10;l5KVYg2uk76ZLBc7yTKxnywVR8gScYosFhexAv91XEf9LlmA66XPF6/JXPGRzBHfsDq/T2YKSmeI&#10;MDpdJKdTRQT9Q2SiU0QOOknkoxPFL/R3UYqOFxXpWFGDjhb16EjRhA4XLekw0Z4OEdF0kOhJB4j+&#10;tJ8YRvuIMbSXmER7iGn0NzGHdhWLaRexknYS62kHsZW2FbtplDhAW4mjtLk4RX8VF2mkuEYbidu0&#10;vsA7A8VzWku8pTXEJ1pVfKeVhU8rCMLKCpeVEklZCZGSFRVpWWGRmRUQOdnPIh/LIwqznKIEyybK&#10;scyiMssgarK0oj5LLSJZStGCJRdtWBLRiYWJbkyIXoyK/izgQxjwUczj49l3Ppl95dPZJz6HfeAL&#10;2Ru+jL3ka9gzvpE94lvZfb6L3eb72A1+iP3Nj7PL/DQ7zy+wM/wqO8FvsGP8LjvEH7ED/BmL46/Z&#10;Tv6BbeNf2Gb+na3nIbaGB2wFZ3wJl3whT8rn8hR8Jo/gU3l6vHshC5/Ac/CxPC8fyQvwobwIH8hL&#10;8L68DO/JK/DuvCqP5jV5R16Xt+UNeSvehDfjLXgkj+INOM6o8868Bu/Gq/Ae+Ow+vDTe316cD8G9&#10;jMC9jcG9juc5+SSelf/BM/IZPA2fw8P5fJ6cY7YLX85dvopTvo4btgn/0i38B9uBf/lu/pHt42/Z&#10;Qf6SHeFP2HH+gJ3id9hZ/g+7gP/1FX6RXeNn8IicYHf4UTxCB/FI7WVP+U72Ao/YG76Jvedr2b98&#10;JfvClzB852EJfDYL4VHWfAqzfAJjYgy2xggmxWCWGFskGbZMCtGdhYsuqD1LJaJYGmy9jOJXbNnG&#10;LBe2aD5Rj/2CSqNKog6rIWqz+qgpai1qsY7Y8r+JGqwPGoxGiepsgqjGpqI5oirDu5PZKlGF4RXG&#10;tqO9ohI7LCqyk+iCqMCuifLsDnqMZ9IrUZZ9RN9EGeaL0ow6pViYU5Ild0qwCKc4y+QUZTmdX1h+&#10;pwgr6hRipZ2CrJKTn9V08rH6Tl7W1MnNWjs5WQcnO+vmZGW9nCxsoJOJDXcysHFOOjbZScNmOKnZ&#10;PCecLXVSMFx7gm10krBteMNdnCPZX45gxx3GzjiWXnIMve4Avet49LHzg750vtH3zhf6xflEE5wP&#10;FJy3lLqvqHSf02TuUxruPqLp3Ps0i3uH5nRv0nzudVrEvUpLuJdoOfccreyepjXcE7See4w2dg/T&#10;5u4BGuXupR3c3TTa3UFj3C20r7uJDnLX0eHuajrGXU4nuEtorLuAznDn0jnuTLrQnUaXuVPoancC&#10;3eCOo3+6o+gOdxiNcwfRA25/esTtTePdGHrG7UovuJ3oVbc9/ceNorfdFvSB25Q+cRvRF249+sat&#10;RT+41egXtxL97pajnluKarcYJbIwFTI/DZN5aBKZnf4kM9NUMj1NKyNoRpmSZpHJaA4ZRvNIQfNJ&#10;QgtJTX6RipSQ30hp+ZmUl+9JJfmaVJPPSU35iNSR90gDeYs0ltdIU3mZNJfnSSt5irSVx0kHeYh0&#10;lvtJV7mbdJfbSU+5mfSW60k/uYoMlMvIELmQDJdzySg5g4yRf5DxciKZKMeRyXIk+UMOIdPkADJT&#10;9iazZQyZJ6PJAtmBLJZtyFLZgqyQTcgq2ZCskXXIOlmdbJSVyWZZjmyRJck2WZTskAXJLpmX7JE5&#10;yV6ZheyX6clBmZockinIEZmEHJMuiZcUs4CMPSU9e0Z+s+fkJ3tBvrMX5St7WT61V+QD+7e8ba/L&#10;6/YfecXelOftLXnK3pbH7F35l70n99oHcpd9KLfaR3KjfSzX2KdyuX0mF9nncp59IWfal/IP+0pO&#10;tK/lWPtGjrBv5WD7Tvaz72Uv+0H+Zj/KzvZf2c5+kq3sZ/kramS/yLr2q6yBKtv/ZHn7TZZCRe13&#10;WRDltT9kDpTZJsh0KJVVMjlKhBzrSYIg8GRCEJJf0Uf0Bj1Hj9BddANdRRfQGRSPDqP9aDfahjbh&#10;PtaiFWgxmhcoORP9gSYFCXIcGhn8kENQ/+C77IX+/5nAOEzBys2PsVE4szQUZ5QG4uxRX5wd6knK&#10;QTdSFjqhNqgFKQNNSCloQEpAbVIcZ42KQUVSFMqQwlCcFIAi5GfIT3JBbpIdspPMkIlkhLQkHYST&#10;CEhOwiERSQGCJAdrkwBYCQmWwX828P+12n9rQ/4Lq/wn9rt/337xb9uP/nX7zr9iX/oX7FP/tH3o&#10;x9u7/mF70z9gr/lx9rK/w573t9jT/gYb76+xR/wV9qC/xMb5C+xOf7bd4k+3G/1Yu8afaJf74+xi&#10;f5Sd5w+zM/1Bdqrfz07ye9uxfowd4Xe1g/3Otp/f3vb0o2xXv6Xt6DezUX6kbeY3tI39urauX8tW&#10;96vbSn5lW8avYIv5ZW1Bv5TN45ewWf2iNr1f2KbyC9hk/s/W9fNY4ue0oVB2+y2UxX4MZbKvQxns&#10;k1A6ezeUxl4PpbYXQ+H2VCiFPRJKbveFktkdoSR2UyixXR0Ks0tC0s4N4Wgt5NgJIW5HhZgdjHqH&#10;qO0WIrYDaokiQzaog6qisqgYKoByokz489QoGf6OgwJcEAo/+rWfPWHfeo595rn2viftP14ie8lL&#10;bE97Se1RL5nd7/1kd3op7WYvlV3jRdilXlo7z0tvp3sZ7WQvsx3rZbPDvBx2gJfL9vTy2q5eftve&#10;K2hbeUVsU6+Yre+VtDW9MrayV96W9SrZ4l5VW8irYfN6dWwOr77N5DWyabymNqXX3CbxWlvXa2uJ&#10;19GCirYJ6jf7RfW0H1Rf+1oNtM/UUPtQjbR31Fh7Q02wV9UUe0FNs2fULBuv5tkjapE9oJbZOLXa&#10;7lTr7Ra12W5U2+1atduuVPvsUnXILlTH7Fx1ys5S5+w0ddlOUdfsRHXLjlP37Gj12A5XL+wQ9cYO&#10;VB9tX/XV9lI/bIzybTdlbRclSEeViLRTyUiUCietVFrSXGUiTVV2EqnykIaqAKmvipA6qgSppcqS&#10;GqoSqaqqk8qqDqmoGpLyqikpq1qS0qotKak6keKqGymqepIiqh8prAaTgmokya/GkXxqEsmrppI8&#10;ahbJreaTnGoJyaFWkuxqHcmq/iRZ1A6SWcWRTOogyaiOkgzqJEmvzqErJJ36h6RVd9BDkkY9IxEK&#10;11xRH0lq9RUlICCpFKGplIuSoBQogoarDCgbyo3b+VERVAKVo6lVZVQD1aURqhFqRtOo1qg9Tau6&#10;0HSqO02veqOBNIMaRjOq0TST+p1mVlNoFjWdZlVzaHa1iOZQy2lOtYbmUhtpHrWV5lW7aD61j+ZX&#10;h2hBdZwWVqdpEXWBFlVXaXF1k5ZU92hp9ZiWVS9oefWWVlQfaWX1lVZVmDujgNZShNVRDquvErOG&#10;6icWqVKzpio9a66ysJYqB4tSeVk7VZB1VEVZF1WSdVPlWIyqzHqpGqyvqsMGqoZsiGrKhqsWbLRq&#10;w8apDmyiimZTVHc2TfVms1R/NlcNYQvVCLZUjWUr1QS2Vk1hG9V0tlXNZjvVfBaH95UcxPtKjqg1&#10;LF5tYGfUn+wi3ltyVe1mN9Q+dlf9xR6po+y5imdv1Gn2UZ1nX/EekwT1N9PqBqPebeZ691lS7xFL&#10;6T1jab2XLLP3huX0PrCfvU+ssPeVlfC+s3KeYlU8n9XyDGvoEf6rx3hrz+EdvTDezUvMe3tJ+UDv&#10;Jz7CS8nHe6n4FC+Cz/TS8gVeer7cy8jXeZn5Fi8r3+1l4we9HPy4l5Of9XLxK14efgs99PLyF+iD&#10;9zP/zyvAlVeEG684J6EynIUqcgfrPbih2lyGGmBqXFOeONSSJwm15cmw1kNyrPXwE9Z6SIG1HlJi&#10;rYdwzCVPhWswpQpN4qlxDabUuAZT6tACtJRHYJ2HiNB6ngbXYEob2sHTYY2HdFgDNsP/GDvrMCmO&#10;qF/Xqe7phmABEgiQYMHdfUNwl8UlQYK7u8tiu9ji7ovDBlgsOCwuwV2DS5AEerq6Tp178n3Pfe6/&#10;F56Xma6prqruAaa3fu9U8xqwmXi1pe/901Zm/4KV1b9iZfNvWj/696ycvP5rbv+5lc9/YxXwP1iF&#10;eN3XIr6y+P83qyTfe6m0n9Qu56ewI/w09s9+eruqn8mu4We16/g57Pp+XjvSL2Q39YvZLfzS9q9+&#10;ebu9X9Hu5Fexu/k17d5+Xbu/39Ae7DexR/rN7XF+a3uS39aO9jvYs/wu9jy/u73Y722v9PvZcf5A&#10;e4s/xN7hD7f3+iPtw/4YO9Efb5/zo+wr/mT7lj/VfuhH8/2fptvv/Jn2v/4sO/Bn21LF2knVHDs1&#10;852aa2dlcjOFmVJMBFONX6vLNOG6rdVs+zc1y+6uZtr91HSbfQO+99NUvvfTJDtGTbTnqHH2IjXG&#10;XqFG2uvUMHuLGmLvVAPtfaqffVj1sk+o7vYZ1dm+pH6zr6k29m3V2n6gmtt/qcb2S9XAfqfq2B9V&#10;DfuLqmIr9ZNNqpxtBaVsNyhqJwsK2imDPHaaIIedLshiZwwy2T8E6exsQRo7Z5DCzhMksfMHll0w&#10;IKtIwO9B8NkqHnywSgVvrDLBc6t88Nj6KbhnVQpuWlU4jawWXLBqBKetmsFxqzYnknWCfVbdYJdV&#10;L9hu1Q82Wg04lWwQrGAWM/OshsFMZpoVGUQxY5kRzGCmL9PDahR05sf2DK+DwAllZBDJ1GVq8HZl&#10;JoLbKc0U4/YLMnm4vx+578xWLU4qawTfWNWDVDy2r6yKgcPjBatsoGWZwJOlg0+yVPBOFg9eyiKc&#10;WBYKHsj8wR2ZJ7guc3BqmTW4IDMFZ2T64IT8JjgsU3NymSrYLZMFO6QTbJPAySWqOBlWq+Rnxeml&#10;WijfqXnyhYqVj9UMeV9NlbfVRMn31JLX1XB5TQ2SV1VfpgfTmcvbyzvqV67Xgus3kc9UA/lS1ZFv&#10;VXX5XlWW/6gI+UXxz1yqBPdTWAqed7SCnNx3NpmU5yOTBellyiANjysFjy+JTBfYMkNA8H2gIEvw&#10;GbIHHyAHJ5u5gueQJ3gM+YJ7UCC4CQV5LrQwz4kW5bnREsFxKBUcgtLBPijLCWf5YDv8FGyGSkEc&#10;VOWUs1qwFGoE86FmMBtqBTFQO5gMdYPxUC8YBfWDoUx/aBj0gkhOOyODDkwbpiU0Chpzglmfk8xa&#10;TFWmIm+X48cS0JTnhJvx3HAzniNuGmRlMjHf8vbXnIAm40eHAS4LRLPgi2gefBQteP65Oc9DN+P5&#10;6GbBPX5+k7nC5Rf48TSXHWcO8vO9XLaT2cbPN3LZWmY5s4i35/LjTNGU58ab8Bw5/30T9XjOvHYw&#10;9H++D1/OWmCmubFmqjudmWKmuBOY0WayO4zhRNDtw3Q3UW4nM9Ftx7Q2E9xmZrwbaca5dc1Yt4YZ&#10;41ZmIsxot4wZ5RY3I91CZoSb1wxzc5ihbhYzxM1oBrvpzCA3tRngJjf9Xdf0c6Xp4yL2dsPYy/0H&#10;e7h/Y3f3FXZ1n2Jndmg6uXexg3sDf3MvYzv3PLZhh+YXdmhasUPT0t2Hzd1d2JQdmsbs0ESyQ9OA&#10;HZp67lKszQ5NTXZoqrNDU9WdipXZoanIDk0EOzTl2aEpww5NKXZoirNDU5QdmkLs0BRghyYvOzS5&#10;2KHJwQ5NNnZoMrNDk4kdmu/YofmWHZo07NCkYocmucu5GTs0jpsZLXZohPstovM1Kic5fnFc/Mex&#10;8L1j9FtHsavyRT9zPuonzjv9wHml7zhP9U3nEfsq99hXuanPOVf1aeeSPuGc00ecU/qAc4ydlUPs&#10;rOzX8c5uvcXZoTc42/QaZ5Ne4cTpJc5qPd9Zzt7KYj3Dma+nOrE6ypmhxzrT9Ahnkh7iTND9nTG6&#10;lzNCd3OG6I7OQN3W6atbOT11U6ebbuh00nWc33R1p42u5LTWFZzmujT7NEXZpyng1NO5ndo6m1Nd&#10;f+9U0enYqUntROhkTjntOKW0cIprFSqiP4cK6vehfPpVKI/+K5RT3w9l1zdDWfTl0Pf6XCijTgyl&#10;14dD3+h9oTR6ZyiV3hpKoeNCX+mVoSR6ccjRc0K2nh4CPSlEwdgQBsNCQTAg5Ac9Q17QOfQ5aBv6&#10;J2gR+hREhj4EdUJ/B1VD74KI0JugVOh1UDj0MsgbehFkDz0LMoWeBt+E/gpShJ4ETuhxQPajIGw/&#10;DD7aD4LX9v3gCXPXvhdcs+8GF5iT9h32Vzhjtm8H8cxGZjWzhJnLTGeimNHMEKYv1+3GtGda8f6N&#10;mbrcXjVu9yfuozRThPvLw/1msx8HGe0nQVr7ryC5/SwI2c8DY70IwtbL4KP1OnhtvQn+st7xJ8b7&#10;4Lr1IbhofeJPi3+Do9aXYL/l8SeFH2y1giDOwmClRcEiS+o5lq1jLEdPspLoMVYyThFS6AFWKt3T&#10;SsMpw7e6nZWek4eMuon1PacRWXRNKzsnFDl1BSs3pxb5dBGroM5nFdE5rOI6s1WKU46yOq1VQaew&#10;KnICUkVLq7rWnKR4sq7+yEnKW05SXshm+jEnKfc4SbnJScoVTlLOc5JyipOUY5ykHOQkZS8nKTvl&#10;cL1NjuKEZpxeJ6M4sZmil8gYPV/O0rFyrp4uF+opcqmeKFfqMXKtHiHX68Fys+4vt+vecqfuJvfq&#10;TvIAJ0RHOCk6oVvK07qJPK8byj91XXlN15S3dVV5X1eSj3WEfKbLyle6pPxbF5WfdEH5ReeTgc4l&#10;SWeXFmaRSTCTTI7fydT4jfwWU8sMmFJmxq9kdnRlbrRlfhSyCCKUQAVl+YtfEfgvVMaPUB3/hjr4&#10;BhrgS2iCz6AlPoFf8SH8hvegC96BHngT+uI1GIiXYRhegtF4HibgWZiMpyAGE2E2HoN5eAQW40FY&#10;gX/AWtwHG3A3bMVdsAN3wB6Mhz9wGxzBLZCIG+EsrodLuA6u4Rq4havgPq6AJ7gcXuBSeIuL4SMu&#10;hM84HxTOA8I5YJvZkNTMgpRmBqQ10+E7Ew0/mGmQ3UyBXGYy5DdRUMRMhJJmApQz46CiGQtVzRio&#10;ZUZDfTMSGpsR0MIMh1/NMPjNDIUuZgj0NIOhnxkEg81AGMGMNQMgyvSHaaYfzDR9YS6zyPSB5aY3&#10;rGE2mF6wldlhesIe5oDpAUeZk8w50x3+ZK4zd5iHphs8ZV4xfzP/MGEGGUndwGWSM6mpO6RjMjFZ&#10;mZzUA/IxhaknlGDKUi/4ialCvaEmU4/6QCPqC82ZX6gftKf+0JkGQA8aCH2ZQTQIhtNgGENDYCIN&#10;hak0HGbQCJhDI2EhjYJlNBpW01hYT+NgM42HeJoICRQF+2kyHKapcIKmwRmKgYs0Ha7STLhFs+Ee&#10;zYHHNA+e03x4QwvhAy2Gz7QUfFoOhlaCJdZAErEOkov1kFpshHRiC2QS2yCriIccYifkFQlQSOyB&#10;YmI/lBYHoYI4DD+LY1BNJEJtcRrqi7PQWFyAFuJP+EVchfbiBnQSt6G7uAe9xUMYIJ7AEPEMRoqX&#10;MFa8hSjxHqaKTzBDfIZY4cMCoWEJLyC0QlhyrXDlBvGV3CJSyt9FGpkgvpX7RAZ5SPwgj4ls8qTI&#10;Kc+KPPKSKCCviiLypigh74oy8qGIkH+JSvKFqCbfiFryvagn/xGNpCeayUC0kiTaSgs6SBe6ymTQ&#10;U6aCfjItDJbpYbjMCGNkZpgos8MUmQumy7wQKwvCAlkUlsoSsEqWgThZHjbLihAvK0OCrA5/yFpw&#10;RNaDRNkQzsrG8KdsDtdlK7grf4VHsh1wagtvZBf4KLuDJ3uBln1BWgMgiTUYUlrDIK01EjJYYyCL&#10;NQ5yWhMhvzUZ+O65UNqKgQhrJlS1ZkNtay40tOZDM2sR/GotgQ7WMuhmrYS+1moYbK2FUVYcTLA2&#10;wDRrE8yytsACaxsss+JhrbUDNlv8r9ZKgL3WHjhs7YOT1n64YB2Aa9ZBuGMdgsfWEXhpHYX31jH4&#10;Yh0HtE6AbZ+EZEwa+xRksE9DVvsM5OFEqzBTyj4HEfZ5TrLOc7J1HhrZFzj5usBJ2AXoyvSxL3J6&#10;dpETtYuctF3g9O0CzGEWM6u4/kYmntvYwxzi9hKZ89z+Ve7nDvf3hPt9ZSfCB/sEeJykGfsYhEJH&#10;IXnoCKQNHYKMoYOQNfQH5A7th0KhvVAytAcqhBKgSmgn1Ar9Dg1D8dA8tA1+DW2BjqFN0CO0AfqF&#10;1sHQ0BoYHVoFUaEVEB1aCrNDi2FhaCEsD82DtaE5sCk0C34PzYA9oWg4GJoCx0NRcCY0AS6FxsL1&#10;0Ci4GxoOj0ND4EVoILwN9YNPod4QDvUADHUFi7OApM5vkJKzgG+c1pDBaQFZnCaQw4nkjKI+FOI8&#10;oIRTA8o6VeAn52eo4lSAmk5ZqOeUhEZOUWjuFIJfnHzQ3skFnZ3s0N3JwjlFJs4p0sNQJy2MclLB&#10;eCcZTHJciHYsmOmQmOMEYqHjiaXOP2Kl816sdd6Ijc4LsdX5S/zuPBQJzl2xz7khDjpXxFHnokh0&#10;zoozTqI47xwVfzoHxTVnn7jp7BJ3nXjx0NkinjjrxXNnjXjlLBfvnMXigzNf/OPMFp4zXShnikBn&#10;ohDuGGFzNuByNvCV20+k4Gzga7erSMvZQDrOBjJwNpCJs4HMnA1k42wgB2cDuTgbyMvZQAHOBgpx&#10;NlCUs4HinA2U4mygjJud84zMIoKzgYqcDVR2U4mqnA1U52ygJmcDdVxN9VyPGnA2EMnZQGPOBpq6&#10;T6m5+5BauHeIfW36hbOBNu55aueeovbuMergHqRO7l7q7O6kru526u5uoh7uOurlrqTe7hLq486n&#10;fu5s6u/G0AB3Mg1yx9NgdxQNcYfSUHcADXN703C3G41wO9JIty2NclvRaLcZjXEjaaxbl8a5NWi8&#10;W5kmuBE00S3DFKcotxBNcvMyOWiym4XJSFPcb5mvaaqbjHFomguM5p9JvphozgWiOReI5lwgmnOB&#10;aM4FojkXiOFcIIZzgRjOBWLcE8xhLt/PJDDxzGYmjlnF7Sxl/vsZ5/+uQ/aRUon/Hx5Z/+UDbMqY&#10;q5RortARc5n+MH/SbnOJfjcXaIs5T+vNOVpjztJyc5oWmVM01yTSTMOfKOYYRZmjNNYcphHmEA02&#10;B6if2U+9zF7qanZTB7OL2pgd1NLEUxOzjRqaLVTHbKLqZgNVMusowqyhMmYVFTfLqZBZSvnMIspp&#10;FlBWM5e+N7MpvZlBaUwMpTRTKamZRCEzgYQZSxpHkYfD6RMOpr9xAL3GvvQMe9Jj7Eb3sBPdwt/o&#10;GrahS9iazmFzOoWN6Rg2oENYh/ZjDdqNVWgHVqRtWJ42YWmKw2K0GgvRcsxHizEnzcdsFIvf0wxM&#10;T9MwLU3GlDQBk9IYtGkkkhmKygzCz6YffjC98bXpjs9MF3xkOuId0x6vmV/xkmmFZ0xzPGGa4CET&#10;iXtNA9xh6uIWUwvjTHVcaariIlMJ55iKON1E4CRTDseaMjjclMIBpgT2NMWwsymKbU1hbGEKYqQp&#10;gHVMPqxq8mKEyYOlTC4sbHJiHiabyYEZzI+YxmTHZIzNIGbDL8x75gXziLnNXMHseI45jj/iAcyB&#10;CZgTt2EuXI+5cSXmwUWYF2MxH0ZjAZyIBXEUFsYhWBT7YnHshiXxNyyNv2BZbIrlsQFGYC38GSvz&#10;7wpYDUthDSyCtXnvetxyQ8yMjfE7bIZpsCUm571cbIvALWjdGb+wyfpR98K3ui++0APxiR6C9/UI&#10;vKXH4FU9Hi/qSXhGT0N2TJEdUzyg5+MevRh36uXIjilu0nEYpzfhar0dl+uduFjvwQX6D5yjj+BM&#10;fQJj9Gmcoi9glL6M4/QNHK3v4Aj9EIfov3Cgfon99FvsrT9iD/0Fu2mFnTVhB22bdjqJaaNTmNY6&#10;jWmp05nmOpNporOaRjqnaajzmvq6kKmji5tauoypqSNMdV3ZVNU1TGVdx/ysG5qKuqmJ0K1MBd3W&#10;lNMdTVndzZTWvU0pPcCU1ENNCT3KFNfjTTE92RTVMaaInm0K6/mmkF5i2Alj1pkCehOz3eTXu5h9&#10;Jp8+xBxnTpu8+gJzhbnJ3GMeM8+ZN8wHrvOZUQznRdqm/DopFdApmbRUUH9HhfQPTHYqrHNTEV2A&#10;iuqiVEyXouK6PJXQP1NJXY1K6dpURjegsroJldMtqYJuQxG6A1XUXaiS7kmVdT+qqgdTdT2Cauqx&#10;VFtHUV09lerrGdRQz6FGeiE10cuomV5FLXUctdabqY2Op3Z6F3XQ+6iTPkRd9THqoU9Rb32O+uk/&#10;aaC+TkP0bRquH9Ao/YTG6hc0Qb+hyfo9TdP/0gwdptkaaZ4GsUiHxFKdVKzUKcVanUZs0HxdqjOK&#10;eJ1Z7NLZxT6dSxzU+cRRXUic1MXEWV1KXNLlxFX9k7ilK4n7upp4omuJF7queKsbio+6ifiim4tA&#10;txIC2wgH24tk2FGkxq4iHfYQ32NvkQ37idw4UBTEIaI4DhdlcaSoiGNENRwv6uBEEYmTRXOcKtpg&#10;tOiIM0QPnCX6YawYinPFaJwvonChiMFFIhaXiEW4TKzE5WI9rhTbcJVIwNXiAK4Rx3GtOIvrxGWM&#10;E7dwvXjIPMcN4h3zL24UmrHMRvEVk5r5jsnK5DYbBN+NU5Q060UFpoqJE3XMOtHIrBUtzRrRzqwW&#10;Xcwq0dvwGl1muRhplokJZomYahbzHewXigVmvlhu5oq1JlZsNrPEDjND7DUx4rCZJhLNFHHeRIkr&#10;ZoK4ZcaKB2a0eGZGiDdmqPhoBgnPDBBo+gqLeokk1F2kpC7iG+ooMlI7wTavyEmtRD5qLgpTY1GS&#10;GopyVFdUpFqiKlUTtaiyqE8/icZUTrQg9mKpuPiNCosulF/0oNyiL/0oBlIWMYwyiVGUXoyjtCKK&#10;P9WmUTIxg1wRS5aYT4YWk6Jl9IVW0UdaR+9oA72izfSUttMj2kF3KYFu0l66Qn/QBTpIp+kwnaBj&#10;/Odx2k+J/OopiqczvMc5iuMaq+kit/YnLaTLNIf3mkFXaSpdo4l0ncbQDRrOrQ1i+tIt6sF0ptvU&#10;nvmF7lBz7q0RU4+pyVShe/QTU5YpwRRi8jI5mCxMRuZb5muum4xxGOB2tLlDnrlNn5h35ha9ZP4y&#10;N+mBuUG3zXW6xlwy1+i/z+wk/5Pvj5cRVoGgjJU/KG7lDQpZeYK8Vq4gh5WTv9XzY5DRyhZ8a2UJ&#10;Uls/BMmtTPzNngz8zZ70AfLccpjnmP/lue/3Mnnwmueen/Mc9GOei74nSd2SWl3jOfBL8l91jufA&#10;T/Ic+DH5Sh2ST9V++UjtlvfUDnlTbZNX1CZ5kefLz6jVMlEtl0fVInmQ58v3qtlyl5ou43m+fIuK&#10;kuvVOLlGjZLL1TC5UA2Wc1V/OVP1ltNUdzlRdZFjVQc5QrWVg9Uvsq9qKburZrKjaizbqIayBc+h&#10;R6r6sjbPo1fnefQa6mdZS1WQdXkePZLn0ZuporK1Kijbqby8T07ZTWWVPdX33M53coBKK4eoVNz2&#10;V3K0cuQ4BTJKaZiiwhCt/oEZ6m+YrV7DXPUMFqhHsEjdhaXqJqxQV2CVugBr1WmIU8dhgzoMm9R+&#10;2KoSYLuKh9/VZtip4iBBrYLdainsVQtgv4qFA2o6HFRT4LCaAEfUaDimhsFxNRBOqD6QqLrDSdUJ&#10;Tql2cFq1hjOqGZxVkXBO1YHzqjpTCS6oCkxpuKiKMQXhksrD/MhkZr5j0jIpmaSMzZC4pJS4qD4z&#10;H5jX4oJ6xjwS59VdcU7dYC6Ls+q8OKNOidPqmDilDoqTaq9IVDvFcbVNHFMbxVG1VhxWK8QhtVgc&#10;UPPEH2qW2KeixR41SSSocWKnGil2qCEiXvUXW1UvsVl1FRtVB7FetRVrVSuxWjUVK1RDsUzVEYtV&#10;DbFAVRbzVISIVWXFTFVCxKjCYqrKL6JULjFeZRdj1A9ihMoghqpvxED1teinkolevIpxN2WJTspQ&#10;e6XoV/WFWqpP1JRdkkj1iuqqZ1RTPaaq6j5VVLepnLpOpdgnKaousrdxlnKrk5RdHacf1GFKrw5Q&#10;GrWX3Y0EctXvJNkr0f5m+uJvoA/+Onrtr6an/gp64C9lf2MRXfEX0Hl/Lp30Y+mwP4v2+dNphx9N&#10;m/2ptM6fTMv9KFrgT6BZ/nia6o+l8f4YGuGPooH+SHY4RrDDMZwdjmHUgmnoD6Va/hCqzJRnijMF&#10;mJzMD0w6JhXXcbmuYPwwX9GGR9Cb8Ej6KzyK7oXH0PXwWLoYHk+nwhPoSDiK9oUn087wVNoS5rU2&#10;wtNpRXgWLQzHUmx4HkWHF1BUeDF7HEvZ41jBHsdq6hleR53DG6hdeDO1Dm+jpuEd1CCcQLXDe6lq&#10;+AC7HIfZ5ThOJcKnqHD4LOULX6Sc4SuUNXyDMoXvUPrwA0oTfkIpws8pafg12eG/2en4RNr7QmF2&#10;Kf5ll+KDZ4m3niteesnFU+9r8cj7Vtz3Mojb3g/ihpddXPFyi0vsU5z3iojT7FMksk9xjH2Kw15l&#10;ccCrIfZ7dcUeL1Ls8pqKHV4rsd1rK7Z6HcUmr5vY4PUWcV5/scYbIlZ5I8UKb5xY5k0SS7xoscib&#10;JRZ688R8b7GY660Qc7y1YjY7FbPYqZjBTsV0dipi2KmIZqdiGjsVU7zzzGUx2bshJnl3RRQ7FRO9&#10;52KC94b5IMZ7nxklxnnE2DDOS8qkhLHeN0wGJjPzI5OHywsyxZjSTAUY71VmasAEry4TCRO9ZhDl&#10;tWbawSSvE0z2usMUrw9M9QbCNG8YxHijYbo3AWZ4U2CmNx1me3Mg1lsIc9mrmM9exQIvDhZ5m2EJ&#10;exXL2KtYwV7FKvYq1rBXsY69ivXsVWzyrsAW7yZs9+7B795j2OU9h93ea9jnvYcD3r9w2AvDMQ8h&#10;0ZPytOfIc14ydhlSySvsVlz3vpP8/sh7Xjb5yMsln3r52GkoLN94xeV7r7T8xysvPfYrAvYrRLim&#10;tMN1ZZJwQ5ki3ESmCbeQ6cK/yEzhtjJruIPMGe4i84V7yMLh3uw39Jdlw4NkxfAwWTU8UtYKj5EN&#10;whNk0/Ak2To8VbYLx8jO4ZmyZzhW9g/Pk0PDC+SY8GIZFV4qo8MrZGx4lVwYXiNXhONkXHi93BLe&#10;KHeGN8v94a3yaHi7PB2Ol5fCv8sb4Z3yfniXfBpOkG/Cu+Unhlf5kuDvkUmYr5n0/m6Z2U+QOZkC&#10;vF3c3yfL+YdkBf+Y/Mk/JSP887K8f1mW8a/Lkv4dfv2hLOY/lUX4nrtF/PeyMN9vt5DvM0YW9C32&#10;FZIwKaz8fhr2F9Iz31t5/exWHj83U4ApypRiyjM/M9WY2lynAdOU67di2vL+HbmdblZBvzf7DwOY&#10;oVZhfxR7EOOZyVZRvp9GUb6fRlF/AXsRS63i/iqG1+X3N7MjEW+V8hOs0v5+q6x/2Crnn7Aq+Ges&#10;CP+iVZHvaFXJv2VV8e9b1fwnVg3/hVWbPYu67FnUZ88ikj2LJuxZNPctu5WfhP2J5HY7P7Xdwf/W&#10;7uJntHv4mdmh+JEditzsUOS3h/uF7dF+cXsCuxaT2bWIYddiNrsW8/wa9hK/NnsU9e11fqS9yW9q&#10;x/st7N3sWxzw29jH/Pb2ab+jfdHvbF/zu9p3/R72Y7+X/dLvY7/3+9pf/P42+gNsmz2HZGqQnUYN&#10;tjOw95CVycMUZkoxP3F5NaYu12nMdVur/uxS9LO7qT52X3YjBque9ij2I/i6wZ6mOtqz2ZFYoNra&#10;y9Qv9hrV0t6omtnb2ZPYxZ7EflXXPqJq2omqmn1WVbIvqgj7qipr31Il7fuqqP1YFbSfqbz2K8Xf&#10;/1BZ2an43v6s0tu+SmujSmmL4Cv2KkK2E4CdNOD7EweelSr4ZKXhb21/E7zia6mnfE31kK+t7liZ&#10;Of3KGvxpZQ/O8bXXSb4GO2rlDg7wNdkeK1+wg6/RtvK12garYLDGKhQstwpzElYkmMvMtIqyL1GU&#10;fYli7EsUC4Yzg5i+TA+mM9OeX/+Fac71GzH1eP+a3E5lbu+/a0CezhGZxf/+yZeGvPr+f4vu/9/7&#10;AvBT/vW/a+9bYgU/LxMCUU/MwidONL51GuBlpyFeciLxgtMIzzlN8KzTHE85rTDR+RWPO+3xqNMJ&#10;Dzvd8aDTBw84g3G/Mwb3OJMxwZmOO5xYjHfm4zZnEW52luIGZzmuc1bgamY5s4S3F3L5PGcxxjoL&#10;cJYzF2c4szDGicFoZwo/RjHjuGw0znZG4lxnONfvw88HcPkQnMxlE/n18c4kHMf7jOP+xjsLMYrb&#10;neKs4Trruc2N3P5m7mszrmTW8fZmLt/qxPHY1vIYV+MuHstuHsdeHievwM7HMRsP8fEf4f6POaPw&#10;BPd10unHx90LTzs98IzTjc9DFz4fnfC804HPzX/n6/+dvRsoOb9P4c7Dj3z07/nI3nHLb/koXzvL&#10;8IWzEp/x6P7iUTzmET104vGBk4D3nAN4x0nEW84FvO5cxavOLfzTuYcXnYfc0xPu+Smf9Wc8omd8&#10;xp/hH7y9l8sTnEd8FPf5aO7wmb6BW5wrzEXmHB/laS5LxN+dY3yUR7h+Aj/fx68dxPVcttY5xe/G&#10;eVzF+6zi/lY7D/gMPeV36hXXecdtfuAz85H7+sRn4yOfhfc8lr95TG95bK/xivOSx/oMb/I4bvM4&#10;7zh3+Thu8vFcxv/D1lmHW1GFfftZz5pZm5Du7pJGUkJKQEokJAQEpJTuTkkBQZAUpJEOkS4lpEsJ&#10;AQkBAek4cGbNmbXW+9P3+/76vovrvs4+e2bW7LOZ2WfO/fyeNbew/9vqkLmLfd1TO/Fz/2T+UVvw&#10;HmwCG8wj/OyP8b/xBK+ZY2v/O/aYSlIueoH35zXG0BjXYB9kTyvPHleJ7a8qmT2sUtlDKr09qDKD&#10;HHic1x5RBexR9TbWKWpPquL2jCppz6t37AVV2l5WZexVcAPcBvfw3EMse4Z14rBuqIpYEStoE8Xy&#10;2RSxXDZtLJvNhPlPssXS2ZzIbuRGdiNPLJHNG5PAmjwxjaxEHLISz0ym2COTFvmN5JgHReFrhPfl&#10;Jd6nv/G6H6nAvMbPYVWc8bF+0thrZCniTZpYaNJjnIzIgmSKKZAEJLcZYqltmlgGmyyW1fp4HQkq&#10;n32hCtoHqpD9C1zD48sqv/1d5bHnVE78jFnxvmS0p1RafE1pz6q3sCxmryjG+v/uPxHe0//3Hhve&#10;//fs9//7FHiOGt+/nwYFhHP/+6ng/Z9Ph/9d/u/z/46aTzLVNHNUDfB//+L893EVnMfvmumqDM7f&#10;kjg/i+L8LGhGq7xmuMppBqusBlUL01ulMT1UCvO5gldBeqQd0iOtkR5pgfRIU6RHPlQvkdh4isTG&#10;w6i6uh9VVneiCupmVFpdi0ogQVIYCZL86hxSG6eQ2jgWZVBHotTqlygZUiSJkCKRSJFYf2sU+Juj&#10;V/766Km/JnrgYyZmfxmSG4ujP/yF0W/+/OiUPyc66s+KfvFnRHv8adE2/6tokz8xWuOPj5b7Y6NF&#10;/qhorj8i+sYfGk3xB0fj/AHRSL9fNNjvHfXxe0bd/O5RR/+LqK3fNWrud44+8jtGdf0OUQ2/XVTZ&#10;bxuV9dtExf1PooJ+yyiX3yLK7DeP0vjNomR+00j5TSLnNY4C76Poudco+sf7MLrtNYyueQ2iC+C0&#10;Vz/6FRzw6kU7wGavbrQGLAMLwCwwFYzHspFgIOiF9buC9ti+FWiC8eph3JoYvzL2Uxb7K+41iQp6&#10;TaNcXrMos4fX47WI3vJaRb73SWRlmyiQbaMXsl30UHaI7siO0XXZOboku0Zn5RfRcdk9Oih7Rntl&#10;72ib7BdtkgOi1XJQtEwOjRbK4dFsOSqajj7Tyegz/VJORP/nV9Eg9Jr2kdOjbnJm1EnOjj6V86KW&#10;6DdtKr9HgmMZEhwroxpydVRZrovKy01RKfScFpXbooJyV5Rb7kWP6s9RRvSdpkHfaXJ5Ikosz0RS&#10;/oa+1otRiMTEayQmniMx8Yjvogf2AXphH6Mn9jl6Y+MiuAr0ykbRSSZzlD1zCKmJ/UhN7OaUZjun&#10;NT9yRrORs5m1nMus4nxmGRcy33Mxs4BLmTlc1sxkHMv8npnCNcxErm3GcX0zmhuZEdzMDOGWZiC3&#10;Nf24g+nFXUx37mY+596mM/c3HXiI+ZRHmNY81rTkCeZjnmKa8AzTiL81DXm+qcffmzq8zLzPP5ga&#10;vN5U5c2mMm8zFXm3Kc8HTFk+ZErzMVOST5vi/JspypfM23zNFORbJj//bfLyQ5Obn5qc/Mpk58Bk&#10;ZWMyM9uMHLPp+S2bllPZ1JzOpuLMNgXnsMk4r32LC9kkXMwm5ndsjMtbxZWtx9Wt5NqWub4l/sg6&#10;8bG14hNrRDsbiU42QXxhQ9HLatHPBmKwjRcj7BvxpX0tJtk4Mc2+EjPBXPtSLLQvxFKwyj4X68Bm&#10;+0xsA7vtU3EAHAbHwRn7RPwO/gDXwW1wHzwGL8AbkADIPRG+eyqSgBQgrXsmMoHsII97LgqBYu6F&#10;eMe9FOVBZfdKVHdxorZ7LeqDj9wb8bGLF5+4QLRzWnRyofjCJYhezoj+zorBzokRjnisY57oJE91&#10;Hn/jFM9xMf7OJeYlLimvdG/xWpecN7mU/JNLzTtdGt7n0vFBl4GPukx8ymF+Q5eNL7ocfNXl5psu&#10;L991+fkfV5CfuML80hXleFeCI1cKl1xl2KdynITe5eRIIKSh9zgjVeesSCHkojqcn+rx29SQi9NH&#10;/A415fLUnCshjVCN2vD71J7rUkduSF24CXXj5tSTW1NfbkcDuCMN4c9pOPeg0dyHxvFAmsRDaSqP&#10;pOk8lmbxBJrLU+g7nk5LeBat4Lm0mr+j9UhQbObltI1/oF28jvbxJjrIW+lX3kEneQ+d4wN0ASmK&#10;K0hR3ECK4g6foQd8nh7zRXrBV+gN/0kR3yIh75CS9ympfEgp5VNKL19QFhlHOWVA+WUCFZaWSkqB&#10;tIInKsmYqC6TiDoymWgoUwrcu0y0lOnFpzKT6CSzim4yu+gjc4lBMq8YKfOLcbIQEguFkVgohsRC&#10;CSQWSiGxUFqsleXEFllB7JAVxX5ZWRyW74mTsqr4TVYXV2RNcVPWEvdkbfFEfiDiZF2RIOsL9hqI&#10;xF5DkdL7UGRAH292r7HI5zURRcA7XlPxrtcMfbcfizrgQ6+5aA7aei3Qx9sCfb0tRD8wDIz1WqJP&#10;uIWYAeaCxWAV1t0AfsK2e8AhjHUCY57H2H+Am9jXPezzCfYdh9eQgNfCfn2R2K8rUvofiAx+bZHd&#10;ryXy+TVFEb+6wD2kRQX/PVHVryxq+RVFA7+CaOqXFa380qK9X0p08UuInn5R0d8vLIb6MA9+fjHR&#10;zyOm+bnELD+7mO9nEYv9TGKln16s89MgtZASqYVkSC0kQWohJo75njjjC3HBN3TFD+mmH0/orCR0&#10;VtIz/wnF+f9Q6N8j598mD0mBxEgKJFeXKY26QBnVOcqmTlFudZwKIC1QGGmBEkgLlEFaoILaRlXU&#10;FqquNlBttYbqqZXUSC2lpmoRtVDzqbWaTe2QGOiExMDnajL1QGKgjxpN/dVwGqwG03DVj0arXjRO&#10;daOJqjNNUR3oa9WGZqqWNFs1o/mqEdIM9ZFmqE3LFToKVRUkGnBPRlWGNqkStFUVoe2qAO1UeWiP&#10;yk77VSYkG9LRYZWSjqqkSDfEkG5gOquMO6+0u6Di3CX1zF1RD901dc9dV3+5W+pPd1tddnfVb+6e&#10;OuMeqOPuoTrsHqsD7qna7Z6rbe6l2uLi1Hr3Rv3gArXMabXIJah5zqhZzqqvHaGjkNFRKNFR6MeG&#10;ORUb6GKxPi4xOgqTxLq4pOgofCvWxiVHR2EKdBSmREdhKnQUpo7VdGnQUZg29q5LFysDSrj0scIu&#10;Qyy/yxjLBbK6TLEMLnMsNUjmssQSAemyxqzNGtMgDlesT8E/4C64abPHroKL4Bw4CX4Fv4C9YAf4&#10;EettAKvBcozxPZgPvrVZYtPBVzYzugkzo5swE7oJM6GbMCO6CTOgmzA9ugnTY4bBdJhhMC1mGEyD&#10;GQZTxxraVLHnuL1bPvkG9aJDdrc9aLfZX+xm+7NdZw/YVXa/XWr32oVYMtfusjPtDvs11phst9px&#10;dosdZTfaoXa9HWjX2D72B9vdrrBdscVn9nv7qf3OtrLz7Md2tv3IfmMbYMsP7Fe2pp1gq9qxtpId&#10;actj69J2gC2BrYtg64LYOh+2zmXb2uy2pc1sm9gMtqFNa+vYVLaGTW4r26S2nE1kS1plC1tc4VuB&#10;NZ3JYI1JZSOTxIYGt0U1kcHVvIk3T1FHv49Ht8AVcB6cwHOHwF4s34b1NhqNCnoCKugGFXSLCjrZ&#10;qRhlvPHtKBOzQzBqP5PM9jApkRNIYztgb61NZuQDstnGqN83MPlsHdTya5gitoopgSxAaeQAKiAD&#10;UNkWM9VQ938f9f66qPE3tDlMY5vVNLeZTGub3rSzaUwnm9J8YZObnjYpsgOJzWAbMyOsb8ZYiVyB&#10;MFOsi2ZYG822UbTAJkSLbRitsDpaY4Noo42Ptto30U77OtoHDtq46Cg4Bc6DS+AauIVlf4OHWPcZ&#10;iMN2mKQ+shhHujBK5BKiZC6KUjsbZXAuyuKEyekkshQ+MhUxU9wlNqVdUlPeJTeVXUpT3aUxtVx6&#10;5DEyIpeRxTR1OUwLl9u0cflMe1fIdHZFzBeuhOnpSpu+rjxyHpWQ96hmMLeYGevqmgnuQzPZNTXT&#10;XEszw7U137rPzFz3uVngeppFrr9Z4oaa5W60WeUmmNVuqlmHPMcGN99scovNFuQ9fnTIr7qfzDa3&#10;x2xHNmSHO252unPgstnlboC/wRMQh+cSsJyRZ0lst7mUyLRksFtddrsFWZVNrrDd4ErZdcixrHbv&#10;2VXufWRa6tkl7iO7yDW3C1xrO9d1QJ6li52BXMw01xdZlkF2PPIyY5CbGenG2aFush3gptk+7hvb&#10;w822n7t5tqNbaNu5xfYT5G6au1W2sVtjG7p19gO30dZ0m21Vt9VWdNtsWbfDlnS7bBFkdgq4fTaP&#10;22+zI8OTyf1i07qDNoU7ZNEBan1ke8j9ahPsr/YNeGGP2sfgPrgNroM/8Pzv4Aw4bo/Yw/j37zmd&#10;CFcz+PtP1JDJMW9gsoQKMmlCaZkkobhMhLkDFeYO9BNySpmQReJeLdKGqWUUJpNhmEjGh1LGhY5f&#10;hiG6Xt6g++UFumCeoBvmAd8O7/KN8Ca6ZK6hW+YyKoi/o4J4lk+g0ngkPIoK4iHeGx5ABXEPbw13&#10;8KZwK68LN6GCuJaXodL4fbicF4SLeXb4Hc8IcdUT4uonnIHK3jQejmrjwHAC9wm/5G7haO6EiuOn&#10;4TBuGQ7mxqg61g/7o4LYl99Dx055VB9Lhj347bA750H3TlaQDtXI5CAGnO7GAXihu/ND3YPv6F78&#10;p+7DF3U/PqsH8DE9mA/qYbxXj+DtejRv1l/yWj2BV+iveLGexgv0Nzxbz+Zv9HyephfxJL2Ux+mV&#10;PEqv4eF6Iw/WP/IA2Ok+eg/31D9zN32Yu+rj3Emf4c/079xOX+a2+k/+RP/FLfU9bq4fcTP9nJvq&#10;19wYdroR7PSHsNMNYKfrw07Xg52uCztdV2eVH+hcsg7sdB3Y6dqw07Vhp2vDTteGna4NO10bdro2&#10;7HRt3RTrtARtsQ1mr9ZdQQ+M1RdjDgLDMf4YMAEmeQqYIT/E3Z4/xN2eG+klMMsrZWO9VjbRm2CY&#10;f5LN9E5Y5n2yhT4oW+mjsrU+Jdvq87KdviQ76Guyo74pu+i78nP9j+yun8he+qXso+PlAJ0gB2vy&#10;hqETcBQ6AceiE3ACDPVXMNRf60zeTBjqOTo37HM+bzG6AVfoot4aXdLbqEt7W3V5dPJV9PbrKt5h&#10;Xc07rmt6Z2GqL+oPvD/RGXgbtvoBugOf6cYw0E29CNZawhAnCVugm68FDHRLGOiW6OZr5RUDZfC4&#10;MqiJZfXQcdcY67YMm3rtYJS7hB95PWGV+4cNvGHowBsDszwJZvlrdOF9G1b1FoSV0NFXAR19Zb21&#10;YSlvc1jc2xYWhoUu4O2HYT4Ew3wMhvlUmNE7B8N8IUwBE53U+zNU3q2Q0d2HvopQy4fha/kkfC6f&#10;h4/kq/C+fBPelkF4XSaEf0gTXpCUcFZywgnpJRzBefizjCXskYkTtuP83AJDvR7n6g84Z5fBVC+S&#10;KRPmyVQJs2CsvwaTZZqEcWAUGAqDPQD0Bt3wfWfQHrTGes2xTWPQANvXwTj/fgZM+u/zoLrYSxXD&#10;HVQh/JHKhRuoTLia3gmXU0lUj4ujelwU1ePCqB4XDKdS/nAi5QnHUs5wJGUPh1CWcABlDHtTurA7&#10;pQ67UHJUkJOGbSmGCrIXfgyJ9RFFugEF+gOK0+/Tc12NHuvKdF9XoDu6DN3QJemqLkYX9dt0Tuen&#10;kzoP/apz0C86K+3RmWi7Tk+bdRpaq1PSSp2MFuskNF/HaJb2aZpmmqCJRmvrhujI9dOh664D10nH&#10;o3L7GpXbOPeRfuXq6peuhn7hKunnrgwoCvLrZy4HvmYEqUASLGeQgIpoXPDKPQni3L3gjbsZxLs/&#10;Ao0O/AR04Bt04Du3PxC0I5C0JVC0LkhEK4Kk9H2QnOYFKWlmkIamBRloYpCZxgbZaHiQkwYFealv&#10;UIB6BIWpS1CcPgtKUdugLLUM3qVmQRVqFFSn+kEtqhPUpZpBQ6oaNKFKQXMqH3xCpYN2VDLoSEWD&#10;rvR20IPyB30oTzCQcgZDKVswijIH4yhDMInSBdModTCTUgZzKFnwHSUNllDiYCWpYA15wUaSwVYS&#10;wU5yqKIaVFEjVFFDVFF1/DmKj79Ib+Kv0uv4m7jn7V16Ff8PvYx/Si/iX4GAnscbehbP4ll8DLwl&#10;nsanAulBFpAT5ANvg+JYXhpUEM/jq4Aa4kV8HfEyvgFoLF7FNxdx8a3F6/j2Ij6+swjiuwkd31sk&#10;xA8QUfxQYeNHCQrGCRFMEjKYJvxgpogFc0XiYKF4K1gikgcrRcpgrUgTbBTpg60iY7BTZAn2iuzB&#10;LyJXcETkDU6IgsEZUTj4XRQLLotSwTVRNrglKgR3ReXggagW4K6OwXPxQRAnGgaBaBxEonlAqGZ6&#10;qGbGuFOQlL8IUnCvIDX3D9LxkCATKppZeVyQg78KcvP0IB/PDgryd0FhXhoU5R+CErwxKMU/BaVR&#10;1SyLqmZ5VDXf5TNBJb4YVOY/g/f4TlCVHwbV+EVQnQPgghqsdA1OpmtyWpAVj/OAt0FJXR0VzGr8&#10;nq7KtfR73EBXwe+Gyvh9UZE76Ar8uS7HvXQZHqjfYdyLiL/UxXmyLsIz9Ns8RxfghTovL9W5+Aed&#10;nTfoLLxVZ+CdOi3v06n4kE6G329J+LRW/JtmvqyduKYTxC0dL/7Wr8Q/+pl4oh+JF/q+eK1vC61v&#10;CKOvChFeEn54XiRCcuYtJGdShIdFaiRn0oV7RMZwu8ga/iiyhxtErnC1yBuuEPnDxaJQuEAUDueI&#10;YuE3okQ4VZQKJ4rS4VhRNhwhyiM9UwHpmYpIz1RCeqYK0jPvIT1TDemZ6kjP1EB6pmZYX7wf1ha1&#10;wuqidlgZlBd1wndAMfFBWAjkBTlE3TAzSAdSgqR4TgEBIqoTxoOXVDt8QrXCB+AOvR/eoJrhFaoR&#10;XqDq4VmqGp6g98IjVCX8hSqF/34GjoY4zyercA+7WnW1P6jP7CrV1q5UyN6pZnaZamSXKlwRqlp2&#10;sapmF6lKdqEqZxeoUnY+qhdzYfnnwPB/q7LbWahwfKPS2emw+9NUUjtFKTtZCTtRRahxBeZL9Qo1&#10;r6dmFKo1I1CFGYpK0GBUYAaiotIPFZ0+qCT1RAWomzoM137AdFa7zWdqO3z7FtMGFZhWarVpjkpU&#10;U9S/PkJ1qiGqVfVQ+6qN2l1NNdlUU+NMZTXavKuGmbKogZVC3a046m+FUe8roDqbPKqDyaHamiyo&#10;B2ZQzUwa1AlTqAYmqfrAKPW+YVXNGL+y0f67Js4va577pcwjv5i5579t/vILmOt+HvOHn8P87mc1&#10;Z/yM5pifzhzyU5n9fnKzy09qtvqJzEbfM6t9YZb7Fj4+AT4+iGb6r6Op/stogv8sGu0/job6D6P+&#10;/v2op/931NW/HbX3b0Wf+NejZv61qKF/JarjX46q+Reiiv5vUWn/fFTMPxsV8E9HOf2TUSb/BJz8&#10;segt/2jk+0ci6x2O0FkCJ38QTv4XOPmf4eQPwMkfgJPfHx3x9kX7wQ6w2dsLJ783Wgow7xyc/F44&#10;+X3ReDASDMT6vbBdV9Ae47TCeE0wbn2M/z72U8U7EpXzjkYlvGNRIe9ElNs7GWXxTkdpvbNRcu98&#10;FPN+i8i7EIXyUvRKXomeyGvRPXk9uiVvRlfk7eh3zLd4Wt6Pjsp/op/l42i3fBb9JF9GG2UcvHx8&#10;tBxzLy6SJporyXwjvf/mX5wgk5gxMpkZJlOZgTKt6S0zmG4yi+mMeRjby9ymtcxnmstCprEsahrI&#10;EqaOLG1qyPKmiqxk3pVVTRlZw5SQtU0RWc8UlB+aPJiTMYdsbrLIT0x62c6klh1NctnVJMG8jEr2&#10;NiwHGAsfHsKHx/MY8wo+/Bl/ZR7z1+YBzzJ/81zzFy80N3iJucYrzWVeYy7wRnOefzRneIeBjzTH&#10;+GdzhI+Yg3zcHOAzZh+c+G6+bHbwn2YbnPiPcOKb4cQxw7hZBye+Gk58FZz4CjjxZazsYk5qF3FK&#10;+x2c+Hw48blw4rM5j53FBS06uOwMLmW/5nJ2GleyU7iancy17CSuZydwIzuem9px3NKO5bZ2DH9m&#10;R3NXOwrn9kjua4fzIDuMh9uhPAZMsEN4ih3MM+wgnm0H8gKw2A7gFbY/rwEbbT/eCnaCfbYvHwRH&#10;wSlw3vbhS+AauAX+Bg/x/DMQBzRw2M5z/TgxSO76cxqQ0Q3gbG4g5wYF3CAu4gZzSTeEy4KKbihX&#10;dcO4pkPuxo3ghm4UN3GjuYUbw23cWO7gxnEXN567u4ncx03ige4rHuam8Gg3jce76TzZfcNfu5k8&#10;y33L89wcXuTm8TK3gFe5hbzOLebNbilvc8t5l1vJ+91qPuTW8jG3AV58E7z4j3zJbYMX3wEvvhte&#10;fB8/cD/Dix/iF+5XfuOOc+hOsXNnWdJvnIgu8VvwzanoT05HtzgTnHN2us+56RHc+DMuTC/hxt/A&#10;jYdcjizcOMuqcM81KYmsQ8llfUojG1EG2RT+uQX8c2vKK9tRIYlrHtmFSsluVE72okqyH1WVA+l9&#10;OZTqyhH0oRxDzeR4aiUn0acSSW2JWXTlTOolZ1N/OZ+GyoU0Wi6m8XIZTZEr6Ru5mubKdbRQbqBl&#10;cjOtlltpo9xO2+RO2iP30C9yHx2VP9MZeZAuyMN0Vf5Kf8ljdF+eoKfyFL2WZyhBniP2fqPE3u+U&#10;0rtI6b1LlA1zVOb1rlBh7yqV8v6kCt51qurdoNqgoXeTmnm3qI33F3UEyM5QX+82DQGjwSQwHcwB&#10;i8AKsA7rbAW7sd0v2P4YOIuxLmHc6xj/rneNHmF/L7Ff7V0m8i9SzL9Ayf3fKJ1/jrL6Zym3f5oK&#10;+SephH+cyvpHqbJ/hGr4B6mu/zM18vfTx/4eauPvos/87fS5v5V6+VtogL+RhvnraIy/mib6K2ma&#10;v4xm+Ytpnr+Qvvfn03J/Dq3xZ9JGfzr95E+lXf4k2u+Pp8P+GDruj6Qz/lD63R9If/j96Lrfi277&#10;3eie35Ue+R3pud8Obro1ab8FGb8pMXywgg9OoupQClUTfroqZVCVKIsqRznUO5RHFYejLgxHnZ+K&#10;qdxUCk64LJxwBTjhyioVVVVvUU1UyGsrSXWVcw1V6D5Sb1xT9cI1V09cK/XAtVF3XDt1032mrrpO&#10;6pLrqs67buqU66GOud7qkOun9rsBapcbBC88VG12w9U6N1KtcmPghb+EFx4PLzwRXngyvPAUNdlN&#10;Uziv1Gg3Qw1zM9VA963q42ar7m6u6uLmqw5ugWrjvlMt3CLV1H2vPnRLVF23VL3vlqmqbrmq6Fao&#10;sm6lKulWqSLuB1XArVa53RqVza1VGd06lQYkd+tVYuC5DcrZjSoEr8Fzu0k9AvfAX3az+hNcBr+B&#10;0+AYOAT2g11gK9iIddeAFWAxxlgAZtsNagaYYterCWCMXaeG27VqkF2j+uJ6599rnp//87836AP8&#10;nVpTPg3fw9+s78pHYRn8/VpCPggLy3thAXk3zC1vh9nkzTCjvB6mkVfDFPJymEReCJU8Hwp5JjRw&#10;PwEfDeP4UPicD4SPeE94n3eEd/hHeKKN8ERr4IlWwBMtgSf6Dp5oLjzRTHiir+GJJsMTjQ93IkH+&#10;E1Lem+F/NiD5vRb+ZxX8zwr+FDO5tEQyvUm4kBsgnV4LzqgqEuoVwm+5FNxRYczskhdp9WxwSOlA&#10;chDD94TnAz0L/udb+J85fFfP4+t6AV/SC/mcXswn9DI+DJ+zX6/GdfN6XD9v4o16K6+B01kBp7NE&#10;H8A19iGep48x7paE6+7z8EAXcQ1+lSfoG7gev8Oj9QMeqR/zMP2Ch+g3PEgnwAmR7Kd9eJEk8CMp&#10;ZE+dVvbQmSRSevILnQfupCAoKrvqUnAp5UAlUE121rXwtR5oBJqBVqAd1usEvsA2vUB/jDEEjMR4&#10;X4JJ8DDTwEzsYy5YiP0txX5Xyd5IHfZF6rAfUocDkDociNThYKQOhyJ1OBypw1GY3WkMZncah9md&#10;JmB2p8n6bzlVP5Qz9FM5S7+Sc+B1FsDrfA+vswxeZxWSh2uRPNykU8LZpIWzyeDtwyxPB+F2jsHt&#10;nIbb+V0X9K4ggXgTfudvXcJ7hBmfXsLxaF3Wc0gjKriVZJjpKG1Y0csC8sC3vA1KgvL4viqW1cY6&#10;DcPyXrOwnNcaKb/PwncwC1NJJAeLe4PCIkgOFvK+DPN7k8M83nT4mG/DbPA2mbzFYXpvRZga6cHk&#10;3sYwifcjnMwOOJk9cDIH4GQOwcngHtPyRPgYx+wDHLt3cAzfwLF8Fcf0RRzb53CMn8SxfhTH/EEc&#10;+/twDuzEubAV58RGnBtrcI6swLmyWL4IF8iX4Wy4nRlgClzpBDBGvg6Hg0GgL+gOuuD5DqAN1msB&#10;mmC7htj+33Nu0n/n30Ek/Q5qAwcS0M/6FR3QT2m//of26btwIrdot75GO/UluJHz9JM+RVv0Mdqk&#10;D9F6fQCeZDf9oLfRCr2FlugNtEivhi9ZQXP0EpqpF9LXeh5N1t/SeD0D3mQqDdeTaZAeT330WOqu&#10;R1FnPZza6yH0iR5EzXR/aqj7Uh3dm6rrnlRR96DSujsV1d0ov/6CcujPKSNIBZLgewmioBu9DrrT&#10;06An3Q96062gL10N+tPvcBangyF0NBhGvwQjaU8wlrYH42kz3MW6YCqtCqbT0mAWLQzmwqN8R7OC&#10;xTQ9WE5Tgh/gUtbTuGAzjQl+ohHBLhoa7INTOUj9g6PwKiepV3AObuUidQuu0ufBDTiWO9QpeEAd&#10;gyfUIXhJ7YN4aoebwX8aCNE2UKJNkBSkFK2DdCAzyAHygkKgGJa9A8ph3Uri06CaaBfUEu2DeqJD&#10;0Eh0DJqJTkEr0SX4VHwefCa6BV1Fj6CH6BX0EX2DgWJAMEwMCkaJofAYI+ExxsBjjAu+EZOC2WJq&#10;MF/MCBaJb4OlYh5cxqJgjVgarBergs1iPXzGlmC72B7sEnvhNA4GB8Sx4KA4ExwWF4JfxbXgmPgr&#10;OC4eBCfFs+CUeBOcFgZ4+oxIClKDTPq0yKlPiQL6pCimT/wPe+cdZbWttnt7v5JtMbQAobeh96F3&#10;hs4ZeofQe++9JhA6hB56KKH30HvvvQy9hB4gdAIb9tiDpO/ZEO6c77t3rZt7yFr557LWjz2yLVm2&#10;Zel5LNkyC7jHzeLuUbOse9is6B40q7v7zXruHrOxu9Ns4W4z27mbzS7uerOnu9bs5640B7vLzO/d&#10;ReZId745zp1jTnRnmFPdqeYMd4I5xx1rznNHmgvdoeYSd7C53O1nrnJ7mWvcruY6t4O5wW1tbnab&#10;mxg5bG5365k73ZrmLreKucf9l7nXLWvuc8PN/W4R84CbH2U7zDzkZgMZQVrzsJsCJAZfgdhYZoPg&#10;PTAUg1/xxVNzsgpHu1UC7VZxtFvF0W4VQ7tVFO1WEbRbheDVC8KrF4BXzw+vnteqo/JY1VWYVUnl&#10;ssqrHFYplQ1ePSu8emZ49Yzw6unh1UPh1dNgFGJKePXk8OpJ4dW/xki8hBiJFx8j8eJiJF4IRjI6&#10;GAVoYfQkWc+kYT2CL74vPX5LvufX5Vt+Cd74vHzBT8kn/Jh8yA/J+3yvvM13yht8q7zKN8Ijr5Xn&#10;+Ep5ii+VR/lCeZDPg0+eDZ88XW7hU+R6PkGu4WPlcj5KLuLD5Dz+nZzFB8kfeT85kfeWY3l3OYJ3&#10;kd/xjnIAbyt78VayK28u2/MmsiVvKBvz+rIerytr8FqyEq8uy/GqMpxXkoV5hMzDK8jsvJzMwEvL&#10;1LykTMLDZXxeXMaCrydeRH5gheQ7VlC+ZAXkY5Zf3mX55HWWV15geeQpllseBrtZmNwCfgHLwc9g&#10;FpiCdePAcGw7GHH6gC6I3xbpNEOa3yDtmqywrMSKynKsmCzBSsiCrKQMY6VlVlZWpmPl8b3+f+Hb&#10;/RXxHf8q0mHVpI/VlB+oDr77X0++ogaYD6Cx/I2aydvUEvMFtJEX4E/PUCd5jLpJzKcpd8OjbqMB&#10;ciMNlmsxf8AKGiEX02g5H3MIzKZJmK/gRzmJZsofMI/AKFogh9Fi+R0tlwNotexD62QP2iS70DbZ&#10;gXbJNrQfPvqwbELHZUM6I+tRJLz0ZVmdbsjKdBt++oEsT49lGXouS9JrWYzeySLkyYKkZD4ilZsc&#10;lZNiq+z0lcpCiVUmSq7SUxoVShlUasqqUlIulZzyqqRUSCWm4ioRlVYJqIKKT5VVXKqh4lAdFUIN&#10;lKCmyqFWyqL2ilMXxain8lE/ZdJgZdD3SsOvKvhVCb/6AX41Gn41Gn7Vg1914Vdd+NUo+NUo+NUA&#10;/GoAfjUAvxqAX30Pv/oefvU9/Op7+NUA/GoAfjXgew3eIY4HNNJA8wy/6sGvRsOvRsOvfoBflfCr&#10;Cn5Vw68alEebVFATFdOMSmpO5bRNFbVD1XQsqq1D6Bsdh5roeNRSf0XtdALqrBNRd52E+uhkNFCn&#10;oCE6FY3QaWiMTkcTdAaaqjPTDJ2VftI56GcdRkt0Xlqp89MvuhBt1EVpmw6nXbo07dfl6LD+F53Q&#10;lemMrkaRuhZd0XUJs7vQbd2EHugW9Fi3oWe6A73SXeit7kEB3Yei9UDS+jsiYzjZxmgKMcZTPHjD&#10;hMZ0SmzMoeQG5rQwllCosZIyGusoi7GZshs7KMzYR3mNw1TAOEmFjfNUzLhM4cZNKg2PWA4esYKB&#10;MUvGW3hZl6phUH5Nw2K1jTisrpGQ1TeSswZGWtbIyMyaGLlYMyM/a24Uw/wIZVgroyJrbdRgbY36&#10;rJ3RlLU32oDOmDehF+toDALDWCdjLJgMZoIFYBlYi3WbwS5sexBxToJIpHENad1Bmo+Q9gvsw499&#10;RWOfJm9iOLyREY83MBLz+vCJdY30vDZ8Yg34xGrwiVWM4ryiUYZXMCryckZ1Xtqoy8ONRryY0ZwX&#10;NtryAkZnntfowXMZ/Xh2YzDPYgzjGeAVQ43xPJUxhSc3ZvDExk88gYEvwxtLeYixitvwi2Rs4lpv&#10;49F6Nw/o/fytPsxf6eP8mT7DH+lIfl9f5rf1NX5D/8ov67s8Uv/Gz+jH/Lh+xg/rl3yf/oPv0u/4&#10;Vh3FN+povlYrvlKb1hLNrAXatn7SsawZOrY1RcezJuivrDE6kTVcJ7a+08kslDGrj05ldddprE46&#10;1Gqr01stdEZ4tczwalmt2jq7VU3ntCrqXFY5ndsqqfNYRXU+q4DOb+XWBazsupCVSRe2QnURK6Uu&#10;aiXRxawEurgVR5ewHEA63FKqpOWqUpYfvFKlrafgIbirylg3wRUQCU6DY+Ag2AO2g03gF2y7EixB&#10;/AVgDtKbDoJtXvePenCrUQPatDKd9yrQOa804Y1SOuUVohNeXujXnHTEy0IHvfTQtKlpt5eMdnhf&#10;01YvPm30YtM6z6bV6Ltf7in0tXvoa3/vm+29wdu6L/G27jO8rfsYXgu+Bb5sEHxZP/iyHvBlnb3z&#10;vnbeaV8L74SvsXfUVxferLq3H2/p7vWV8Xb7isGj5fd2+HLCp2VCn35qkATEQ9gBJt4qduGZ3rh7&#10;fM/gmx7iTa3b7hHfNXinC+4p32n3nO8Y+sQPoE98j3sTfusO/NYD3zr4p9XwTyvgn5agX3yhizy7&#10;2veTy2iWK+BB4tI0NyFNdZPCl6SiiXhrawL6xX9Av/g49IuPhX8aA/80Bv5pNPzTaPin0W5NUA80&#10;As1BW9AJdMd2fcBAMBSMRPxxYBLSmoY058D/LED6S7CfldjfLzTF3QQvtJ2mo098JvrE56BPfC76&#10;xBegT3yRe5mWujdoJfrE17gPaL37O212n9N2vLW12/UT9DwdwSCbk/BP5+CfLrs23qiKxe6ib/wR&#10;PNRzNyF7i/5xDz7KgH+xvRQsLvqWE8PPpPJSswwgB8gHimFZGayrhG1qYttv8IZTM+9r1hZ90J29&#10;+KyXF4cNgOcZ4tn4Qi3hrSpNk7wPNN2Lotmen+ajL3ox+qKXoy96Nfqi18H3bPKuo9xcRvk5j3J0&#10;CuXpKMrVAZSv3Shn21DeNqLcrUX5W4FyuBjlcT7K5Wy66E2Db5oIxtJlbwThS6pgIOgNuoGOoA3W&#10;NcM2DUFdxAmW6aEf30cIN2KZRV1uFnYNs6D7wcgH3xMG35PdfQWf8dwIhfdJ4eKL2e5DIy48kA0M&#10;/O1GPTbeRD0xnkPnP4p6Da/hN36NijKuRUnjMrR+JLT+OWj9M9D6p6D1T0Hrn4TWPwmtfxJa/xS0&#10;/mlo/bNRhc3zUSXMi9D6V6PKQ2tXMu9EVTV/g95/ElUHersu9HZ96O360Nv1obfrQm/Xht6uYaZx&#10;q5oZ3IpmVrc8NHcpM49bHLq7kFnIzYtjygX9nQWkN0u4qc1wNxl+E4F4WBY85qEf+9/D8ZW7I7yd&#10;OsxbqYO8qdrPG6i9vI7azaurnbyS2s4rqC28tNrEi6v1vJD6hedTqzm+E8GzqqU8o1rE06oFPKWa&#10;y5OoWTyhms7jqak8lprILTWO+9QoLuUw7kI/vpMD+R+yL38he/Ansgt/CA15X7bit2VTfkM24Fdl&#10;HX5RVoeercRPQ0eekCX5UVkEmjYf3y9z8j0yM98lQ/l2mQLa9mu+ScblG6TD10kTGtfD/Ex+tkq+&#10;YCvkI7Zc3mHL5DW2VEayJfIkWywPgl1gM1gLloH5YCbWTwZjse0wxBmE+L3ZSmjJ1dCSa6Alf4GW&#10;XC9rsY2yMtssy7NtMpztkIXZbpmX7ZM52AGZiR2WadkxmZydkonYWejJSMwRdUkydk1q+lV6dEe+&#10;g357Df32jJ5hrqmXmHPqjbxFAXmdouVl0piXitQZstUJClFHKL46QInUXkqmdlIqtY3Sqc2USa0n&#10;jBKjMLWK8qvlVEQtpRJqEZVRC+hfah503BzouFlUV82ghmoaNVNTqbWaDB03ETpuPHTcOOi4sdBx&#10;o6HjRtEoNZJ+UJjtVQ2j6ep7mqPwzFoNoSVgpfqOflHf0iawXQ2mPeAgOAZOg0hwBdwE98AjbPcM&#10;vEa8d8BDGhrpMf09CT2M8N0jSqhHUFI9klLp0ZROj6FMGuO09Q+UW0+gAnoSFdVToON+hI6bDh03&#10;k6rq2VRLz6X6ej411gupucbc9noZddArqateQ730OuqnN9FgvZWG6h3QcntorD4ALXeYpujj0HKn&#10;aY4+T/P1JVqkr9MyfYtW6fvQc4+g557RFv2aduh3tEd70HQamo5hPqpY7KSOx87or9l5nYJd1KHs&#10;is7Mruuc7KbOx27rIuyuLske6Arsoa7CHuva7IluiDmrWrDnuj17obuyl7oPe6W/Za/1CPYH5tN6&#10;o6eC2eBnsAKsA1uxbg84jO1OY/uLiHcD8e+xZ/p3pPeS/a7fsUf6A/tNE3SK4Hd1fH5LJ+Y3dUp+&#10;TaeDXsnCL+pc/LzOz0/rovyELsWP6vL8kK4E3VKD79Z1+XbdkG/WzfgG3RrapT20Sxe+VPfkC3Vf&#10;Pk8P5LP1d3y6HsYn61F8vB7Hx+iJfLieyofo6XyQns376rm8p17Au+hFvL1eylvrFbyZXs0b6l94&#10;Pb2e19SbeBW9hUfo7bys3snDobOK6L08P7RWmD7Is0FvZdJHeKg+xlNCdyXRJ3kCfYrH0ae5Aw1G&#10;+hxX6jx3gV9F8lfqAn8KHqqL/K66xG+CKyASnAJHwQGwG2wDG7HdWrACLEa8+UhjNtKaBiapc3yc&#10;OstHqtN8qDrFB6mTvK86znuoYzxY5+X+qG9mGPXR9tSCXqlK670ItEVlaa0XjnapCK3w8tMyPHte&#10;jGfPP3uZaC6ePc/Gs+fp0DlToHMmeF/RGIxRHOEJGuJZNNDzUW+MU+zmReOrIQF8PcSP58Wv8bz4&#10;ha+O99RXDXonwnvoK+3dh4a5Bw1zBxrmji+jdxsa5jY0zG1omDvQMPegYR74PPehz+8+9r3Am+SP&#10;3Re+e9Alv+Jt8qtuFHTMB4ynMOgEnu0egTY5AG2yF2P2dmHM3naM2dvihtImNxNtcLPTOjc3rXUL&#10;QBcUpdVuSVrlloNOqEgr3GqgNi3HmL3lblPQipZhzN4yjNlbhjF7yzBmbxnG7C1zh4HRWD8eoDcL&#10;Y/ZWYszeKozZW4Mxe2sxZm8dxuxtwJi9zfhy/1Z3L+2APtkNfbLPPUUH3fN01L0E7XGdzrq36IJ7&#10;j67i+e6v0Cj3oFEeua/oOcbuvcHb5VHQKcr1iHt4O9qTlBDaIblnsFCQBeQGhbAsHM9Ry2N9FS+a&#10;auN5akMvQC2gLdrhmWoX7yX1gr7oD33xLZ6rDvfu0GjvJo33rtJk7yJN887SLO8k/eQdoQXQGIug&#10;MZZCY6yAxlgFjbEGz1Z/wbPV9dAYG6AxNkFjbPYm0RZvHDTKSNrmDQWDQF/QA3QCbbGuBbZpjG2D&#10;Zerz89QfVGM+SjXk36tv+LeqHu+v6vBeqibvpqrxjqoKb6sq8haqAm+iyvJvVEm0vcV5DVWYV1H5&#10;eYTKzcup7LyUyoz2Nx0volLzAiopz6sS8jAVl+dQDtph4pmUZOlVAPMJvmZp1FOWSv3GUqhbLLm6&#10;wpKpcyypOs6SqANgJ9gE1mDZUjAf62di28ksJeb/S62Gs7SYJzCd6ssyqu6Ym7Ajy4Z5BnOqpiw3&#10;5iDMj/kIC2FuwqKYpzAccxaWwfyFFVRxVkkVYtVUPsxXmJvVUzlYQ5WFNVMZWSuVjrVTaVhnlZL1&#10;UMlYH5WYDVSJ2BCVgA1X8dkYFYdNULHZVBWLzVCC/aRs9rOy2FLFMYchY+sUsc3Kx3aAveCQMtkx&#10;cBpEgitYdhPcxXYPwVPEeYW4fqThKodJpOnTIczWcVhsHZd9pb9iX+uELDnq9zQ6KUuvk2N+w1Qs&#10;h07L8uj0mOMwMyuis7ESOhcro/OyCrog5josyqrpcMx3WJbV1RGsAer9xroWa6brs5a6MeY+bMna&#10;o+7vhLq/i+7NuumBrIf+HnMhjmF9MI9iXz2d9dNzWX+9GKwCG8B2sA8cxfoz2O4S661vsp76PuuO&#10;+r8r6v/OqP876GjWTpuody3eQsfmTXUC1L1JeH20AbV1KK+hM6L+zYb6Nxcvp/EOkC7Ii6MtKKTD&#10;eT5dGnVwOdTBEaiDK6MOrspToV1IqmvxhGgb4un6PJZuwLluxA3dhH9QTXlANedvVAv+QrXkv6tW&#10;/IFqzW+rNvw6uKTa8nPgJDgKDoDdYBvYiPVrse0KsBjx5iP+bKQ1TTXjk1UTHrwHfv+ot3saTVF/&#10;NsA9WIemou9hsleJJnrl6QevFOrSYjQS3nIYvOV3Xi7Up1mpL+rdHqh3O8NftvNS4B5PQo28RFQX&#10;dW919P1VhM8sg/6/4hgnXgB1cC6QyeOUBr9J4D/jY7nAeh/q6Q9ufHoP//YadeQzNwXqnTR0381A&#10;t9EHdhN9YFfRB3YJHu4CPNw5eLgz8HCn4eFOog/sBPrAjqMP7Bi+vHEUfWBH0Ad2GH1gh9EHdhh9&#10;YIfQB3bYHQHGYt1EbPMjtp2FOPMQfxHSWY66bw1Fuhuwj63Y1066gT6w2+4h5OEYPUY9+cw9h7xd&#10;RB6vUDTqSp/3KznwRnG9u5TYu0ep4JUyoD7Ljt98oCiWlUbdVhFjeaujfquH8byN4aFaenhSiTqu&#10;C+q4nvBR/VDHDfL2oI3agXO7mUZ562istwr14TKc+4W4BnNxLWbgmkzBtRlPM7zRNNMbhjryW9AP&#10;9ARdQHssb4X1wWv42T+tUW/YctQ7i9ULtkA9YXPUQzZT3WXT1E02RV1maIdxjx8HB8BONhH1z2TU&#10;P1PVMtzzC9lsNRfzls5iC9U0tgz10Co1Eff9eNz3Y3Hfj8F9Pxr3/Wh2HJxB+AK4osbhvh+P+34i&#10;7vsp7AnivkAafyAtv1rEotRy5qm17IPajDpgFziIv0+waHUe666wd8jbG3WPvURenyLPj5D3+ziG&#10;W+otu6besYvqPTuL+vSEisLcqVFsH9iJ8FYs36D8LHjM6z+W53pGG5zfFtQH9X5v1Ps90afWDeW6&#10;C8p1RzwzaeuVwfUIp6boy26Asl0HmqK6lwfXLIzK4vlJcS8HFYS+CANZ8HcoliVH2U8E3REX2zqI&#10;Q4ir3HDy3DIoGxXoLcbbv8J4++dou5+639DvbhOU5Rb00G1LD/Bs4T6eLdzHs4V7eLZwD+XyHvpm&#10;76Nv9j76Zn9D3+xDtN+P0X4/cRcgjSX00l2BtncN0l6PfWwm6W5D2duFfe+lON5+tMEHKZl3iNJ6&#10;hykz2sxc+C2AcDEsL4P1EShb1bydaIe34Rg3UROUrxbeGhz7cuoAr94ZfZTd0EfZE32UvVHG+qCM&#10;9UMZ648yNsD7DgzAvd4bv91ARywPntP+H89vUaMz0mxP9b3WuOebYx+Y5QV9l1Xh4ytCt5XzqlNJ&#10;aLeiXhXKj+dUuUAWhNPhGqT0alJSXI+EXj2cy4YUC+XWQf8nR1tN2I/pdSUDZVtD52jMUKRduBbc&#10;w4Y3BuvGY5vJ2HYa4mD+T+8npDEfaS1EvbIEaS/FPpZhX8uxT3xVB+GiONaS3s/I0zzkbQ7yOAN5&#10;nUq18HyiLrRDffTLNsAxN8B91RDH3Mjrg9/uCAePsfDH401u9MV57UWFoSsKIH/5sC438poTZMU9&#10;mAnbZ0CeQxE3jdcf+RgEvsPfQ7FsONaNwjUag23HIs4oxB2BNL5HGRuCNAcj7QEoc8F9OB/35zMi&#10;A9tDwpztIZ/DcTyKHceLCbeHEGv/ISZ8SFHsQyomnNqk2KnNmPAAotgDKCZ8iVPsSzwmHOZQ7OD+&#10;0L2GL8ykxP8YpaBL4NcwJkOTG/hKuy9d6Z4dWnTG38OdWCf9LxIY25e87XcApM39rl+vWG2zYrCs&#10;kRNfnQh+m0bgSQYGI4FcZtI///KZwaRigbyxhsY+gNH6+Ct31T/XCl9w7acYn//6FONTfhIZAusN&#10;Y3cw2mkT+ak9oFfvNl0MI7jvYLqhxriPedX4N/RlAuNTfqyPv5+/hpHT/N+/gvGXj/rUlx91yg/B&#10;7Of/C0f9t+f+9Jfnvp8K5r7gP5H7M1+e+0gjmPvC/0Tuz/7nuY+NPAfvF45eKsPIkzt3/KrG//2e&#10;+dtLz7kvP4Lm6PvBEeT9h47g/JcfwS774xHk/3uP4HMtHxmI8Ic5Ef7P4ThehD+OJ99+Drf/EOFv&#10;/yEmfEhF+A+pmHBqM8Kf2owJD6AI/wCKCV/iEX58K+B/pRfcV5gTEw62OsE8fN5fZGCQGAViwmnt&#10;UYG0dkz4CBsVOMJiwh19owIdMQI4OEoj2IrFw9cY4xkx4c1yVGCzjAk3iB4VaBAdE1ZRowIKb1B9&#10;jr/4/ajA4vcx4Qj/KOTvL9fXkf/5Ff/USq0Wz98H64y/0kr97XfchS/NfQ37U+7/kdbm4pfm/h37&#10;lPt/pLW59KW5n+P7lPt/pLW5/J/n/lNrU9KY//4fbW2ufOkRPJR/HsE/1dpc/dIjGBf95xH8za3N&#10;X649r33pEYS5fx5Bwb+3vfzLR3D9S4/g0vs/j6DwP3QEN770CAb4Px1B3r9ZN35uk4Ou8d81y0Bn&#10;kAgDn9cPdNLaYSAmfISFOTGaYaDT0RcGYtbHM8KcGM0w0Nksw0DM+gbRYU6MZhjoqKgwELN+8fsw&#10;J0YzDPyocSL8n1rn/+79XsOPBpe/hmsM/ga/iBgsW4bxFQjWhMFUQ0B8sANbNYcYCLrQfw+HIhzc&#10;LgEIxsFmRrI//4YRNTLh75R/LsfPf/uXEaHPcTLj76QgqDf+/d/nbYLLg6okPpj/Xmvvrdaf8xIH&#10;O1+DyJ/zENz2czzkbWgWhP/nfoL5DP579OjRx9/P2weXf94+mE4j0B0LU+EXaRlr8XdFrAiuqwU4&#10;CPqRz+o1WCI+K8mDdoT/qF3Zf9Ku5j9r1/RfsOv4r9j1/Tfshv7bdmP/fbuZ/5Hd0v/Ubu1/Zbfz&#10;v7U7+gN2Z3+03c2v7Z5+cvr4bae/P8QZ5I/nfOtP6Az1J3GG+1M4o/xpnLH+9M54f2Znkj+7MwVK&#10;dhoYF5LDmRCSxZkUksGZEpLWmRaS0pkZktSZE5LImRsS31kQEsdZFCKcJSHcWR5iOqtCpL0mxLXX&#10;hby3N4a8sbeEvLS3h/ihhF8HtoQ8D2wM+T2wLuRhYHXIvcCKkFuBZSHXA0tCLgcW4RgXgCH+y4HB&#10;/uuBAf5bgX7++4He/keBHv6nga7+l4FO/jeB9v73gTb+6EBLvw4091NUE78d1dAfElXfHz+qjj9R&#10;VE1/0qhq/pRRlf1poyL8wfP1P8vBtWvXcHZjrmfwvH++PsFrFbw+pXBx/k/Xp4L96dq4lmH8/2vx&#10;/34twpwFLIezlGVxVrOMzgaWztnKUju7WQrnIEvqHGeJnLPsK+cSi+vcYLGcu8x2HjJynjHD+YN9&#10;sAPMtT+wd7aPv7Ed/tKOw5/ZCfljOxn/zU7N79oZ+C07K79uh/HLdn5+wS7Kz9ql+Cm7PD9mV+aH&#10;7Bp8v12X77Yb8e12c77Zbss32J34Wrs7X2n35UvtQXyR/T2fb4/ic+wf+Ax7Mv/RnsEn2T/xH+yf&#10;+Wh7KR9ur+ZD7PV8sL2F97d38t72Pt7dPsw72yd5e/scb21f4s3t67yxfZt/Yz/gdezfeQ37Ba9i&#10;v+ERdoCXsz/wUrZpFbctq7AdYuW341u57URWDjuZlcVObWWw01tp7SxWSjunldTOYyWyC1rx7GJW&#10;iF3Ksu1yFtkVLW1Vs6Kt2lbAqm+9sRpbL60W1lOrjfXI6mjdt7pat6xe1nWrv3XZGmxFWt9bp62R&#10;1nFrnHXYmmjtt360dlkzrW3WXGuT9bOFN9isVdZKa5m11lpkbbTmWVut2Ra+82ztsyZbh6zx1jFr&#10;tHXKGm6dt4ZYl6yB1jWrr/Wr1dO6Z3WxHlodrCdWa+uF1dz6w2pkvUeOPKuWpZBDn13JsuzyViy7&#10;tBXXLm4lsAtbie18VnI7zEptZ7PS2ZmsTHaolc1OZeWyk1p5cRYK2vGsonYsqwTOTmmcpfK25BXt&#10;KF7V9vOa9iuczac4q49wdu/hLN/irexrvJ19kXfCme+GK9DTPsL72gf4QHs3/9bezr+3N/ER9i98&#10;jL2Kj8fVm4Sr+KM9F1d2Jq7wVD7PnsAX2mP5EnsEX2EP4atRAtahJGy0e/Atdme+w26P0tKK77Ob&#10;ovQ04EdRek6iFJ1BaTpvV+AX7TL8ql2C37ALo+TlQwnMhZKYDSUyI39qp+Uv7BT8tZ2Y++0EPIDS&#10;6qHUSpu44WDIueMyy3nHhPOaxUYJj+c8Ygmce+xr51fcCVdxR1zEnXGWhTonWAbnMMvs7GPZnJ0s&#10;p7OF5XbWs3y4gwo4y1hhZxEr5sxj4c4sVtr5kZV1JrIKzlhW0RnBqjhDWDVnIKvp9GF1nO6svtOJ&#10;NXDassZOC9bMacxaOPVZa6cWa+dUZR2ciqyzU451dUqyHk5R1sspwPo6uVl/Jzsb5GRi3zqhbKiT&#10;kg1zkrCRTgI22onDxjkOG+8Qm+RImuJE0Y8O3mFzXtIs5wnNcX6jec4dWuDcoIXOZVrinKdlzila&#10;4Ryl1c4BWuvspnXONtrgbKRNzlra6qyg7c5i2unMp93OLNrr/Ej7nYl0yEFfozOCjjlD6IQzkE45&#10;feiM053OOZ0o0mlLF53mdNlpRFedenTdqUk3nSp0y/kX3XHK0D2nBD1wCtFDJy89dnLS704Weuqk&#10;p+dOanrpJKPXTiJ648Slt46gdw6jgINP1DieL9p55/vgvPYp56nPEA99PnHXR+Kmj4srPltE+hxx&#10;yhdLHPWFiAO+OGK3L57ALApigy+BWONLKJb7vhaLfEnEPF9SMcuXXEz1pRATfKnEGF9qMdyXVnzn&#10;CxX9felFL18G0dWXUXTwZRatfVlEU1820cCXXdTx5RDVfblEJV+YKOfLLUr68oqivnyigC+/yO0r&#10;KLL5ComMvsIira+ISOErJr72FRfxfSVEiC9cWL5SwvCVFtFmGfHeLCv+MMsJfJNFPDIriHtmhPjV&#10;rCiumpVEpFlZnDariGNmVXHQrCZ2m9XFNrOG2GjWFGvNWmK5WVssMuuIeWZdMcusJ6aa9cUE8xsx&#10;xmwghoNvzYaiv9lI9DIbi65mE9HebCpamc1EU9DAbC5qmy1ENbOlqAjKmq1EuNlaFDHbiPwgl9lW&#10;ZDXbiQxme5EGJDM7iEQgntlRCLOTYEAbnYVndBF+8MroKp6C34xu4g64YXQXl8E5o4c4CY4YPcU+&#10;sNPoJbaA9UZvsQosBZjFS8wB042+YjL4AYw0+omhYBDoA7ob/UUn0BY0NwaIRqAeqAEqgwrGQFEa&#10;FAMFQR6QHWQyBolQkAIkBl+B2MACJvigB4n34A/wHDwG98Cv4CqIBKfBMXAA7Abb9ECxEawBy8Ei&#10;MBfM1APEVDABjAbDwLe6v+gHeoIuup9oB1qCJuAb3VfUAlVBhO4jyoASurcoDPKBnLqXyALS654i&#10;FUiqe4iEIK7uLhxAuptQqpuIUl3FW/BSdRFPwAPVWdxWncR1cEl1FGfBCdVBHFbtxV6wQ7UTm1Vb&#10;sU61ESvBEtVaLFCtxBwwTbUUk1QLMU41FyNUMzEEDFRNRR/VRHRTjUVH1Ui0UQ1Fc9BQNRB11Tei&#10;hqovKqt6oryqK0qpOqKYqi0Kqloit6opsqsaIpOqLkJVNZFCVRWJVRXxlaosYqtKwlIVhakixAf5&#10;LxGQ5cUfEveBLCvwbpG4L0uLW7KUuCrDxQVZQpyRxcVxWUwclEXFHllYbJeFxCZZUKyV+cUKmU8s&#10;lnnFfJlHzJZh4keZS0yUOcVYmV2MkNnEEJlFDJCZRW+ZSXSTGURHmV60kaGimUwrGsrUoq5MJWrI&#10;FKKyTC7Ky6SilEwiismvRUGZSOSRCUQOGV9kkvFEqIwjUsrYIomMJRJIR8SRtvgv9s4yyoojaten&#10;tRoNGjQQJBDc3QkSfHD3Ce4Q3Aad4O7OMLi7u3uA4K5DcOmSvavP3bl33b/f/2+tYa2HlunT3aer&#10;6ux6e3fXS8EvgamtBBrNBPRyZYKvGHgfEL03CN5zlN4j5B6N8e3dxG/eVfziXcBP3in84B3Fd94B&#10;fOvtxjhvG772NuJLj8Z391biU28xPvbm4UNvJt73puBdbyLe9sbgLW8E3vAG43WvP171euJlrwte&#10;9Driea8NnvWa42mvEZ706uFxryYe8ariIa8iHvDK4D6vGO7xCuIuLw9u93LgVi8LbvYy4kYvDa7z&#10;UmCslwRjPA9XeRYu9wJY6klY7H2DBd5HmOe9hTneS5jpPYHp3n2Y4v0Dk7zrEO1dgvHeWRjrnYDR&#10;3mEY6e2DYd5OGOJtgYHeehjgxUBfbzn08hZBD28udPVmQGdvMkR6E6C9FwVtveHQyhsELbx+0NTr&#10;CY28LlDf6wj1vDZQm3RuDa8RVPPqQRWvJlTyqkF5rxKU8cpCSa8EFPcKQxEvHxT0foV8XjbI7WWC&#10;nF46yO6lhixeMsjkJYIMngtpPRq90UOV0uMqmfdVJfY+qARenHK9F8ryHquQd09pdkspdl1xdkl9&#10;Y/QWNDuh3rPD6i3br16zXeoF26qesg3qIVuj7rGV6jZbom6y+eoam6Uus2nqAvtLnWHj1Ek2Sh1j&#10;w9QhNlDtZ33VHtZD7WBd1FbWUW1kbdQ61lzFsMZqJYtQS1kttYhVV/NYZTWblVPTWSk1hRVV0ayA&#10;Gs/yqCiWQ41gWdRQ9pMayNKqfiyl6s1+UN1ZQtWZuSqSGaodQ9mKCdmMfZWN2UdZn72VddhLWYM9&#10;lVXZA1mZ3ZHl2Q1Zml2VxdkFWZidkfnZcZmbHZY52D6Zle2SmdhWmZ5tlD+yWJmCrZJJ2VKZkC2U&#10;LpsjTTZDBu5kqdyJ0nfHyC/uSPnBHSLj3D/lS7evfOr2kA/dLvKu21HedNvKa25LecltIs+5DeRJ&#10;t6486taQB92qco9bSe5wy8otbkm53i0q17gF5Ao3j1zi5pTz3axytptJTnPTy0nuj3K8m1xGuUnk&#10;cDeBHOw6sr9ryN4uim6uEJ3cb6K9+0m0ct+JZu5r0dB9Luq6j0VN976o6t4WFd0boox7VZRwL4jC&#10;7hmRzz0hfnWPiGzuAZHZ3SPSuztEaneLSOZuEIncWOG6q4ThLhPoLBLcmSe+OLPEe2eaeONMEs+d&#10;CeKRM0bcdUaKm85QcdUZKKjXKk47vcQxp5s46HQWu52OYpvTVmx0WopYp6lY6TQUi50IMc+pLWY6&#10;v4spThUxwakoopxyYrhTSgx0iom+TiHRw8kvOjm5RXsnh2jpZBNNnMwiwskgajlpRVUnlajoJBOl&#10;nSSimJNAFHBckdsxRXYn4Jkd4OkczlM633hS5xP3nPfcdOK4tl9xbj/nn+3H/F/7AX9p3+FP7Jv8&#10;vn2d3yJqwE1eBe7w8nCfl4LHvCg84/nhJf8V4nhWeMd/gk88DXzlKYDzxEDNADQ3wBCobOErT3xW&#10;icS/6gfxSqUUT9SP4r5KL/5RP4lrKou4qLILeudKHFN5xUFVQOxRRcQ2VUJsVKVFrCovVqrKYrGq&#10;KuapGmKmqiOmqPpiomokolQzMVy1EoNUO9FPdRQ9VWfRRXUXHVVv0Ub1F83VINFIDRX11EhRU40R&#10;VdUEUVFNEmXUNFFczRKF1FyRVy0UOdVSkVWtFJnUGpFOrRep1Gbxg9ouEqrdwlX7haEOC5THBZen&#10;xVd5XnyQl0WcvC5eylviibwr7suH4rZ8Kv6WL8Vl+Vaclx/EKflFHJO+OCjJe4uGA94hTblFunK9&#10;TCjXyB/kCplSLpFp5HyZQc6WmeU0mV1Okr/KCTKvjJIF5QhZVA6RpeQAWU72kZVkD1lVdpE1ZUdZ&#10;V7aVDWRL2UQ2pf8b0FJdWkvjkspqtFVl2ro8fao0fboY7aUQ7S0f7TUX7f0XOV1moaP9REdNR0dP&#10;TWeRXMbIJHRWCeRm6cgd0pB76Gz/O+ujdPYn6Vuco29zib7VdflK3JLPxT35WDyS98VzeVu8ljfE&#10;O3lNfJKXxHd5Tki6QgFdKZOuGFMHRCK1RyRTO+iKbqUru1H8pNbRlY4ROdQKkYeuekG6+kXVPFGK&#10;SoN+v0RlNVlUU9GilhonIlQUld5IKsWhojWVZAcq0c6qj+iueoo+qqv4U3USQ6jUR6q2YizVgomq&#10;OdWMJlRDGoi5qp5YpGqL5VRjVlPNWUc1aLOqILarslS7SlEtKy6OqsLiFNW281Trrqhc4m+VQ9xW&#10;2cQD9bN4SjXzJdXQtyqN+KhSiW8quRAqqdBUi0kuCAaOSASmSAZhnppqenqq8Zmp5meDb9QiPvN8&#10;8IEXplZRglpHGXjFK8JzXhWe8JrwiNejFtSQWlIzuMVbww3eAa7xznCZ94CLvC+c43/CaT4UTvJR&#10;cIyPgyP8LzjIp8F+Phv28Pmwky+B7XwlbOGxsIlvhPV8G6zluyGGH4BV/Cis4CdhKT8Hi/llWMD/&#10;hnn8NszmD2AmfwrT+SuYwv+FSfwTRPPvMJ4rGMvDQI5+OIp7OJwnwaE8BQ7maXAgz4j9eRbsy3Ng&#10;b54He/KC2J0Xw668NHbiFTCSV8EOvAa243WxDW+IrXgzbMFbYzPeAZvwztiI98AGvC9G8IFYlw/D&#10;2nw01uTj8Xc+Cavx6ViFz8HKfCFW5MuwPF+NZfk6LM03Y0m+A0vwvViMH8Ii/DgW4mewAL+I+fk1&#10;zMtvYW5+D3/ljzEnf4G/8LeYjX/ELPwb/swlZuIBZuSWzsA9nY4n0Wl4Cv0jT6NT8Yw6Jc+ik3Pq&#10;e/E8OikvqBPzYjoRL6MT8Ira41W1y2tqh9fTFm+kTd5ch3gbHfY7au130ej31Mrvr6U/WAt/hPb9&#10;Mfq7P1F/86foL/5M/dmfpz/5i/UHf4V+78fqd/5G/dbfpuP83fqNf0C/9o/ql/4p/cI/r5/7V/Uz&#10;/6Z+6t/Vj/1H+pH/XD/03+gH/nt93/+i7/lC3/W1vu2bwT8+C275iYObfvLghv9j8LefMbjuZwmu&#10;+TmCq36e4IpfMLjsFwsu+aWDi37F4IJfNTjv1wzO+fWIRsFZv3lwxm8TnPYjg1N+1+Ck3ys44fcP&#10;jvuDiRHBMX9scNSPDo74U4PD/ixifnDIXxIc9FcFB/y1xKZgv7892OfvIQ4Ge/3jwR7/DHEx2O1f&#10;C3b5t4h7wU7/CfEy2OG/Dbb7H4lvwTZfEuFgq2+Ht/oJwlv8pETK8GY/HZEpvMnPRvwa3ujnIwoT&#10;JcMb/HJE5fB6vzpRm2gQXuc3JVoR7cNr/U5Ed6JvONYfSAwjRhPjw2v8ycQMYi6xiFgejvHXEBuI&#10;rcQuYj9xlDgVXu2fJ64QN4g7xCPiOfGGeE98IQShaXszFOOz0Go/MZGC5tMQGUNr/CxEDiIPLRek&#10;abHQWr90aL1fkagaWufXpOV6NG0U2uA3D23029C0Iy13CcX6PYn+9JnBxAhiDDGR9jOVmEXHmU8s&#10;IVbSciyxiea3E3tCq/yDND1G604TF2j+GnGL1t+j6WNa94KIo/kPtO4rIWg5ICwjxveIJAZ9DyIN&#10;zf9krPGzEjlpPi+tK0TT4kRZWleJqEbztYgImm9MtDRi/XbEHzTfjehN8wOIocZafxQxjviLmGas&#10;82cb6/2FxDJjg7+aWGds9Dcbm/0dxhZ/r7HNP2Ts8I8bu/wzBtUpY79/zTjs3zSO+neNY/5j4oVx&#10;3I8zTvgfjFP+V+O0LwhtnPEt84zvmef8JOYFP4V5yf/RvOqTA43/s3nTz27e8XOZD/x85hO/sPnU&#10;L0GUIyqbz/zq5nO/tvnSr2++9puYcX5LesqgrfnRjzS/+l1M7vc0ld/PBH+Qif5wU/tRZtifYBp8&#10;smnz6abHZ5tJ+AIzKV9KrDZ/4OuIzWYyvsNMzveaKfgh4oSZkp81U/FLZmp+3UzD/zHT8ftmev7E&#10;zMBfmj/xt2Zm/tH8mX8zs3JpZudh8xduWzl5AisXT2rl5imtvDytlZ//ZBXkWa3CPKdVhOe1ivFC&#10;Vgle3CrFy1hleEWrHK9qVeA1rYq8nlWZN7Kq8OZWNd7G+p3TGOW8i1Wb97Tq8n5WBB9kNeDDrUY8&#10;ymrCJ1jN+GSrBZ9hteJzrTZ8kdWeL7c6cnoLka+3OvMtVle+0+rO91k9+WGrD6cRQfhZawC/ZA3k&#10;163B/B9rGL9vjeCPrVH8hRXF46xx/IM1gX+1ormwJnNtTeWmPZ0zexZPbM/hye15/Ed7Ic9gL+Y/&#10;28t4dnsFz2Wv5vntNbyIvZaXtDfwcvYmXtneyqvb23ltexePsPfyxvZ+3sI+xNvaR3ikfZx3tU/y&#10;XvYZ3s8+zwfZF/lw+wqPol7pBPsGn2z/w2fYd/kc6rUutB/xZfZTvtp+wdfZr/kmO45vt9/xPfZH&#10;ftD+wo/Z3/kpm/PztuJXbM1v2CFxx7bEA9sVT+0E4pWdWNC9WfHRTiG+2amFtNOKwM4gTCeTYE4W&#10;kdjJLpI7OUVq6nmnd/KJzE5Bkc0pIn51iot81DsvTL304tRbL+P8Rj3waqKKU0PUcOqIutSjb0A9&#10;+6ZOE9HKaSHaOa3FH0470Y16/71IBfQnNTDY6Uk9/L7U0x8gxjuDxSRnmJhOymE2KYgFznix1PmL&#10;1MEUUgkzxAZnttjqzBc7SXXsc5aJw85KcdxZI84460hhbCKlsU3ccHaKO85e8cA5IJ46R8RL54R4&#10;65wWH5zz4qtzmdTKdVItN0XIvSMc94FI4D4RSUkNpSBVlMb9V2RwP4qf3a8iu8tJAQEpoUAUck1Z&#10;3HVlaTehLO8mlb+5KWR1Uly1SXlFkAJrREqsuZtDtnZzy/ZuftnJLSy7ucVlL7c0qbAKcpD7mxzm&#10;Vpej3VpynFtPRrsN5RS3mZzptpJz3XZyoRspl7ld5Sq3p4wldbiBVOIWd6jcSapxL6nHg6Qij5Ka&#10;POXOIIVIY8a5C0gxLiXluFLecWPlA3cDKcqtpCx3ksLcJ9+7h+Rn97j87p6W0r0gtXtFGqRmXVK1&#10;CUndJiWVm4K9IuX6lhTsR1Ky30jRClK2mhSuqfIzpgqzRKo4S6ZKs9SqPEuvKrHMqirLrmoweiaf&#10;5VP1WWHVmJVQzVlZ1ZpVUu1ZNfUHKfMupNB7kFLvw1qoAaytGswi1XDWVY1ivdRY1l9NZIPVZDZC&#10;TWNj1SwWTSp+Kqn5WaTq55O6X6rWsFWk9teqTWyT2sZ2qJ1sr9rLDqmD7Lg6QncYTtCdhtN0x+E8&#10;u013EB7QnYRndEfhNd1ZeKfusy/qEePqGdPqJTMhjnnwjiWBTywlfGVpgbNMoFh20CwXGF4BsL2i&#10;4HmlIZFXEZLSXZIUXi1I7dWnOx9N6Q5Ia8jsdYCsdGflF68X5PL6Q15vCD1FMIpYbv//fOt/udT/&#10;/p0/f/7/Tv+nfPjPFf5fvrUybflfPjwFJWX/e3Lg8A80EAHlWl3iCK2Lzx/G5w/j84fx+cP4/GF8&#10;/jA+fxifP4zPH8bnD+Pzh/H5w/j8YXz+MD5/GJ8/jM8fxucP4/OH8fnD+PxhfP4wPn8Ynz+Mzx/G&#10;5w/j84f/u/KHnYOvrAPROvjCmgWfWUOiXvCJ1Qw+sqrBB1YxeM/KEMWDd6xQ8C/LG7xlOYM4li14&#10;wzIF9DZg8IqlCl6yH4IXLGHwnDnBMxYKnjDUjxnXjxiNSc3o2Sr2Rt9jz/Vd9ljfZvf0P+yWvsWu&#10;6Rvsov6bndXX2Al9lR3Wl9k+fZHt1BfYVn2ObdBn2Bp9mq3QJ9lifZzN10fZLH2YTdUHWbQ+wMbp&#10;fWyU3sOG6l1soKb3yPQ21kNvZp31RtZRr2dt9FrWXK9hjfUqFqFXsFp6Gauul7DKeiErr+ezUnoO&#10;K6pnsYJ6Osujp7IcehLLqqPZT3o8S6fHsFR6NEumR7BEeihjehAz9Z8swH5MYm/2HXuwT9iVvcNO&#10;7DV2ZM+xHXuErdk9bMH+wabsOjZilzGCncM67BTWZMewOjuIv7G9WJHtxLJsC5ZiG7AYi8XCbBXm&#10;Z0sxD1uIOdlczM5m4s9sKmZk0ZiWjcPUbDQmZ8MxCRuMCdgAdFgfNFgP1G4XlG4kfnfb4We3Fb53&#10;m2Gc2whfuBH4xK2ND9zf8Y5bBW+4FfGqWxYvuKXwjFsMj7uF8LCbD/e5uXGXS+8RuFlxg5sJY90M&#10;uNJNg0vcVDjfTYaz3CQ41U2A0a6LY10TR7phGOICDHAF9Ha/Qzf3M/zhfoB27r/Qwn0Njd0XEOE+&#10;hZruI6jq3ocK7h0o7d6Cou7fUMC9CrncS5DdPQ+Z3DOQ1j0JKdxjkMQ9DMw9CIa7D8DZDd+dnfDR&#10;2QZxzmZ47myEh846uO3EwnUnBi46K+G0sxyOOEthn7MIdjgLYJMzD9Y4c2C5MwsWODNgljMNpjhT&#10;YLwzCUY50TDYmQB9nfHQ3RkLkU4UtHFGQ1NnJEQ4I6CGMwx+c4ZCWWcwFHMGQX5nIPzq/AlZnAGQ&#10;3ukHKZ2+kNjpA47TGwK7N3C7F3yye0Kc3QOeEw/s7nDL7gZXiLN2VzhK7CO2211gA7GaWELMJaYR&#10;E4nRxBCiH9Gdto0kWhNNaB/1iN9pn5Vo36WJInSsvHTMX4hMdPw0dh9IZveFBHY/MO3+ANYA+Gb9&#10;CR+sQfDaGgxPrCFw1xoKf1vD4ZI1Ak5bo+CINRr2WWNguzUONlgTIMaKhqXWXzDfmgwzrKnwlzUd&#10;aLx2GG7NgoHWHOhtzYOu1kLoaC2G1tZSaGKtgAhrFdS01kAVay2Ut9ZDCWsjFLI2Q25rG/xi7YDM&#10;1m5IZ+2DlNYBSGJReVrHwLROAJin4Lt5Fj6aFyDOvAzPzavw0Pwbbps34bp5Gy6Z9+CM+RCOmU/g&#10;gPkcdpuvYbv5L5B3LmwwP0MMsZSYZ36C6bQu2nwPY+jvw8w3MNB8AX3pcz3o813Mu9DR/AfamDeg&#10;GR2joXkJ6pjn4XfzDFQ2T0I58ziUMI9AIfMg5DH3QQ5zN/xs7oD05lZIZW6GpOYGSGCuBctcA9pY&#10;BdxYDp+NpfCvsQheGgvgsTEX7hqz4YYxAy4b0+CMMRmOGX/BAWMi7DLGwRZjDKw1RsNKYyQsNobD&#10;HGMITDMGQbTxJ0QZ/WGY0RcGGL2hl9ETuhjdob3RFVoaXaCR0QnqGJFQ3egAFY12UNpoC+TUBnmN&#10;VpDDaAGZjWaQ1mgKKYwmkMhoBLbREHSoPvBQBHwK1YO4UF14FqoN90O14GaoJlwJ1YCzod/hWKg6&#10;7A9Vgx2hqrAxVAViQr/BUmJeqDJMD1WC6FBFiCKGhipAf6JHqDz8QbQJlYOmRESoLNQgKhNlQmWg&#10;KJGPyEFkJtISyYmEhEVguAx8Jz6Ey8Jr4glxl7geLgcXiJPh8nCI2B2uAFuIteGKsCJcCRYSs8KV&#10;YXL4NxgXrgIjw1VhULga9CG6hqtDh/Dv0DJcExqFa0GdcG2oFq4DFcJ1oVS4HhQO14c84QaQPdwQ&#10;fgo3hjThJpAs3AwShJuDGW4JGLSC70Eb+BC0gzdBe3gadIT7wR9wM6BnvYMucDboBseCHnAg6AU7&#10;gz6wOegHscEAWBEMhEXBYJgdDIWpwQiYGIyC0UEUDA3GwoBgAvQMoqFzMAnaB1OhZTAdGgczoV4w&#10;B34P5kHlYCGUDRZD8WAZFAxWQu5gNWQPYiFTsB7SBRshZbAFkgTbgQW7wAj2AOj94OtD8Ekfhbf6&#10;BLzUp+GxPgd39UW4qa/AFX0dzuubcFLfhiP6HuzTD2Gnfgqb9QtYp1/DKv0Wlur3sEB/htn6G0zV&#10;HKI1wFgdwEht4BDtYH/tYS+dCLvqHzBSp8C2+kdsodMhvSmHEfpnrKWzY3X9K1bWebCcLoAldWEs&#10;ootjAV0ac+ty+IuuhFl0Vcyoa2AaXQdT6vr4g26MiXQzZLoVmrodaoxEiV2QIiJ+xj74AQfgWxyM&#10;r3A4PsVReB+j8BaOw2sYjRdxMp7GaXgMZ+FBnId7cSHuwGW4FVfhRozFtbgOV+IGXISbcA5uw+m4&#10;EyfRVuNp6yg8Qns8gYPwDPbH89gLL2NX2msk3sR2eAdb4gNsik+QIiBG4Busje+wOn7ESvgFy6KP&#10;JRGwGIaxEFo6H539r5iQvn1SnRlT6Az4o06LGXQqzKyTYzadBHPqBJhH23QlQnRFNJTUCsrSFa6o&#10;v0JV/Qlq6HdQR7+B+volNNHPoIV+DG31A+io70JnfQt66L+hj74KA6g0h1CpjqDSHUOlPEEfg8n6&#10;MEzXB2EO1YCFeg+V4k4qzW0QqzfDRr0Rtup1sEvHwn4dA4f1Kjihl8NZvRQu6sVwTS+EW3o+3NNz&#10;4ZGeBc/1dHitp8E7PQU+60lUo6JB6YkQ1uPBDsZBAqq5SakGpwxGQ5pgJGQMhkOWYBjkCIZAHqrp&#10;BajGF6WaX4paQDlqCZWD3lCdWkXtoCfUpxbSJOhONb0btAsoWlHL6UotqBfRP+gEg6lFjSDGBJHU&#10;UiJhCrWymUEHmEcsIpYTMdT61hNbqCXuJPYRh4kTxNmgLVwirlFLvUXcIx7T8guaxhEfgtbwlRCE&#10;pmUz3AZYuDUkIpKFW0FqmqYnMhPZiVy0Lj9RhChJy+WIykQ1Wq5FRBCNabkF0ZaIpP11JXoR/cNt&#10;YTAxItwOxhATwu3pl6kdzKB1c+nvi4jlRAyxnj67hfa1k35p9hKHiOPEGeJiuAVcI27RLxH5t8Fj&#10;4gURR3wgvhKcQMIItQCXSBRqDslomppIH2pJv7ItITuRi8hPFA61ghKh1lA21AYq0bQaUYuIoOXG&#10;oXbQPNSefr3bQ0eiC9GT6BfqAINCkTA89AeMDnWC8aEuMCnUlSJAN5hDLAx1h2WhHrCaWBvqCZtC&#10;vWB7qDfsCfWBg8Qx4nSoL1wI9aPIMgBuhP6EO8RDmn9GvA4NhHehQRSJhsB3QhHh0GCKUkPBoyiY&#10;hKJhCmMUpKHImJHIQvxCkTI3RcwCxngoakyAUhRByxvRUNmYRFFwMtQ2pkJ9irBNjOkUIWdCW2MW&#10;RBpzoKsxj6LnfOhvLIRBFJWHG0sosi6FCRSpJxsrYbqxmqJuDCw0YmGZsQ5WGRsoIm+CTcZm2G5s&#10;hd3GdorWO+GosRtOGXvhnLGfIvlB+Ns4DP8YR+G+cRyeGCcp2p+GOOMcfDAuwFfjEvUErgAa18Cg&#10;noVj3oKE1Gv5gXotKc0HkNZ8BBnNp5CFei45zFeQm3olBcy3UJR6KSWpt1LO/AKVzO9QzeRQ01RQ&#10;z0RoZIaph2Jia9PB9ibDTmZC7GYmwd5mMuxv0ps/ZmocbqbFKDMDjjcz4SQzC04zs+NsMyfON3Pj&#10;EjMfrjALYoxZBNebxXGzWQp3mGVxj0lvCJu/4VGzGp40a+A5sw5eMiPwmtkQb5lN8a7ZAh+arfGZ&#10;2R5fmZH41uyCH8zu+NXsjdzsh2AOxLA5BG1rBHpWFCa2xmEyKxpTWVMwnTUDf7JmYxZrPv5iLcZc&#10;1nLMZ63GQtZaLG5twNLWFixv7cDK1h6sZh3AmtYRrGudxAbWWWxiXcQW1lVsY93ADtZt7GQ9wG7W&#10;E+xpvcC+1hv803qPQ6zPOML6jlGWwvFWgNGWpadYTM+wEpPbZTK9wEqtF1vpNTkZ6tVWNh1r5dQb&#10;rLx6i1VIb7eK691Wab3fqqAPWVX0MauGPmnV1WethvqC1UxfsVqTC1IHckPqTG6bPfQDq69+bA0k&#10;p6Rh+hW5a8ZZ4/U7ctb8ZM3QX6255NK5WEtrhdbWGh0ityaLXJpcezc5Lx3Uie1j5MJ0RqcgR6bU&#10;5MaU1r5Nbp8PdCb7mc5iv9bZ7fc6p/1V57alzmcHuqBtB4XthEExO1lQ0v4xKENuGOXITaMiOWD8&#10;Ru4XVe0iwe92KXK9qBDUIceLenbtoAG5XTSymwVN7DbkjBEZtLS7Ba3J5aKdPSjoYI8g14yxQSd7&#10;UtCVRrvvTiPi96RR7nvTKPl9aYT7/va24E97bzDIPhwMoRHmh9oXguHkaDHSvh2Mth8FUTSq/Vj7&#10;32A8jVI/gZwsou0wjYbvkptQkvAUOyW5SqQPT7ezhGeSe8UsO394NjlXzLHLhufZv4Xnk2PFAnKr&#10;WGg3Cy+y24QXk0PFEnKTWEqOFMvsoeHldhQRHV5hTw+vtOeFV9lLiRhyp9hI7AjH2PTmj30svIbc&#10;kNbYV8Kx9i3iAfGceBteS65Fa21BhAk3tNZOQqQiMhLZiNzkElmIKElUIKqF1th1iEZEy1AMOUPG&#10;kHPkartPaJU9iBgZWmmPD62wpxCzyWVyUWiZvTK01F4XWmJvDS2294QW2YdCC+2ToQX2BXKivB6a&#10;Z98JzbUfh+bYr0Kz7HehmfZXcqlUoWm2YUy1PWOKndSYZKc2/rIzGhPtrMZ4O5cxzi5ojLGLG1F2&#10;OWOUXcUYYdc0htn1jSF2U2Ow3cYYaEcaA+zuRj+7r9HHHmz0skcaPezxRjd7stHZnmn8YS8wOtrL&#10;jPZ2jNHW3mi0srcbLey9RjP7sNHYPmk0tC8YEf+HvfsMjuLo9gbep3tmGkzOOYmcBCKIKGRA5JyT&#10;TQaTQSZnkXMOBowxGAwYY4IBE0wyweRgwAYTjAETbLIJvTPT3eee51bdeqveT/fzLUH9arWjVc+y&#10;Iwmp+/xPO5ehqfMbNHKom4hzH+o6TyDBeQE1nbcQ7wRQ3WG8iuPxWCc1r+Bk4DFONh7t5OElnYK8&#10;mFOcF3GieUGnAs/vVOV5nHie06nDszmNeGanOc/gtOVpnU48ldONp3B6c8cZwMFJ5FaM4KEYxyNi&#10;En8rpvPXYi5/IRbxp2I5fyw+53+Jdfye2MjviG/5TbGD/yb28KviAL8kjvDz4gQ/Lc7wk+Ii/0lc&#10;5YfFDX5A3OF7xT2+Szzi28VTvlW84pvFW75B+HydsPwLwcVKIcVykVosFunFfJFFzBY5xHSRV0wR&#10;UWKiKCrGipJipCgjhooKYrCoLPqL6qKPqCl6ijqiq2ggPhJNRHvRQrQWbUVz0VE0FpTGEd1Fgugt&#10;PhT96NGDRCXxqSgvRtAoY2i0CTTqJFFQTBP5xCyRS8wTWcUikVEsFWkFdecXq4UnvhQg1gvDN9Ez&#10;3SLe8W30zHeKZ3yPeML3ib/4QXGXHxG3+HFxnf8srvAz9K++IM7yy+IkvSI/8eviEL1C++iV2s3/&#10;FNv5A3rFHotN/B/xFX8u1vBXYiWn7zz8vVjIfXqVtZjBUUzh3JlAV2MMl85w/gFdkTR0ZdI7fXhG&#10;pwfpzDM5HXlWunq5nFZ0ZZvxQnRFizsNeVlSidRw6vMEpx5vRFqSDk5d3pWu/CdOAh9EhpNxTm0+&#10;xanFZ5NFTk1OHY34l86HnL7C+Hdkt1OD/+jE8WPkjFOdX3aq8evkD/pMeuhU4c/IG6cyD5xKHNxY&#10;nsKtyNO6FXgWtzzP7cbwgm5ZXsItw2Pc0rySW4rXcEvwOm5x3sgtylu6hXkHtyDv4hbgvd18fICb&#10;lw91c/PRbk6e5Gbn092sfJ6bmS9xM/JVbnpOe7DyjW4qvpWadOxyJd/vOvyIy/lJF+Gca+AXN4Qb&#10;bgT+cN/BX+4b+Md9Ba/cF/DefQqh+wTAewjSuw9pvD8ho3cHsns3Ia93HQp616C49wuU8S5CBe8c&#10;VPVOQbx3AhK8n6ChdxiaeT9CG28vdPR2QxdvJ/T0tkFfbwsM9jbBMG89jPbWwgRvNUzxVsJMbxnM&#10;8xbDIm8+LPfmwOfeDFjrTYGvvST4xhsH27xRsMsbBnu9RDjoDYSjXl846fWCM143uOh1hiteR/jN&#10;awu3vJZw12sKD7yG8NirC0+9WvDKqwFvvaoQ8WJBe+WAyWhwZAlIIYtAKlkA0sk8kEnmgGwyC+SS&#10;GSCvTANRMgUUkQ4UlwxKS83KSsUqyDesknzJqsl/WA35iNWS91kdeYfVl7+zxvJX1kxeZi3ledZG&#10;nmbt5XH2kTzCusgDrLv8gfWSO1kf+R3rLzezgXIDGyK/ZEPl52yEXM5Gy8VsnJzHJshZbJKcyqbK&#10;JDZdjmWz5Ag2R37K5suBbKHsy5bInmyZ7MJWyE5slWzLvpAt2JeyCVsn67P1sjbbKOPZZlmVbZEV&#10;2VYZw7bJUmyHLMq+lwXZbpmX/SBzsH0yMzsg07ODMhU7LD12VAJ1BzR4XEbwpHyDp+QLPCP/xrPy&#10;IZ6Xf+IFeQsvyd/wF/kLXpEX8Jo8jb/K4/ibPIw35H78Xe7GW3IH3pbf4h25Ef+Q6/BPuRrvyc/w&#10;vlyCD+R8/EvOwodyKj6SE/GxHINP5HD8Ww7Bf+QAfCo/wWeyOz6XH+ML2R5fylakKb6SDfC1TCDx&#10;+K+shm9kLInBt7IUKYrvZBTJg+9ldpIJlUxLUhIXI5KR0Ebke+vL1+QZeUzukzvkBrlKLpIz5CQ5&#10;Sn4kP5CdZCvZRGN8Rb4gK8gSq+R8MotMs+9lEhlr38kRJNG+lQPIf9YExtGM0kiaSRpKs0aDaVao&#10;P6sa9mZVwm6kE2nLKoctWGzYmFUI67HyNFtULoxjMWFlFh2WZyXDMqxYWIIVCguzAmEBlifMzXKF&#10;2Vj2MCPLEqZlGcOULH3osLQhYqowRBm+Rx7+izZ4jjp4gn7wAFVwF98GN/FV8Bs+C37Bv4ML+Fdw&#10;Bv8MTuDt4CjeCH7Ea8FevBzswvPBNjwdbMETwdd4NFiHB4MvcF+wEncFy3B7sBC3BHNxYzAT1wVT&#10;cXWQhCuCcbgkGIXzg2E4OxiC04KBODHoi2OCXjg86I5Dgs7YP+iIvYJ22DVojR2D5tg6aILNggbY&#10;IKiLtYPaWCOIx8pBdSwXVMFSQSwWCSpgviAGcwTRmCkoiWmCYugFRZAFBdH3C+AbPy8+83PjIz8n&#10;3vWz4w0/K/7iZ8azfkY87qfHg35a3OOnwW1+Ktzkf4Br/RS40pe42Kef0nwXp/gCx/kch5OBPmBv&#10;n2EX0o4099HWJzVJFVKOlCQFSW56f2aShj7GJZY2RKe4KL6MOPgk4uK9iIc3IxKvRFLiucgHeCKS&#10;Gg9F0uAPkXS4PZIBN0cy4bpIFlwVyYZLIjlwbiQXTo/kwYmR/DgqEoWfRgph/0hR7BUpgZ0jpbB9&#10;pAy2jJTDRpGKWCdSGeMj1bBKpAaWj9TE0pEELBqpj1GRRpg70hSzRlpihkgbTBXpgF7kI2SRrhiq&#10;nvhefYKvVH98qgbjIzUU76mReFuNxetqIl5VU/CimoFn1Bw8qRbgUbUED6rPcK/6HHeptbhdbcAt&#10;ajNuVN/hV2onrlF7cJU6gMvVYVysjuMCdQrnqPM4Q13GqepXTFK/43j1B45WD3CEeoxD1TMcrF7j&#10;APUO+6oAeyvEHsphXVVK9rFKwzqqjKy9ysbaqNyspSrAmqsirIkqyRqpMqy+qsDqqiosQdVgNVVt&#10;Fq/qszjVhFVTLVkV1Y5VUh+xiqobK696sxjVn5VRQ1i0Gs5KqbGshEpixdU0VlTNZkXUAlZYLWUF&#10;1UoWpdawAmo9y6e+YXnVNpZH7WK51T6WSx1iOdUxlkOdIhdYdnWFZVPXyW2WVd1jWRTtMayesczq&#10;NXlPQpZJMcikPJKKpCdZIKPKSfKTwnS/BClDKpCqkFnFkwTSALKopqQ1ZFUdSGfIpnpAdtUHcqiB&#10;ZCjkVKMglxoPudVkyKNmQF41F/KpRVBAfQZRajUUVOugkNoIRdS3UFTtgOJqD5RQB6CUOgLR6gSU&#10;UWcgRl2E8uoaVFS/QyX1B1RRD6CaegJx6hnEq9dQU1GfPRVCXcV4feXyRuoD3kSl481VZt5S5eBt&#10;VF7eTkXxjqoo/1iV4l1VDO+hKvLeqirvq+L5AJXAB6v6fKhqwkeolny0asvHq048SXXhU1VPPkP1&#10;4XPUQL5AJfLFagRfrsbwVWoiX6Om8K/UDL5RzeXfqoV8u1rKd1EWfR9l0Q+qdfyo+pqfVN/ws5RH&#10;v6h28qtqD7+h9vM76hC/r47yx+oEf6ZO89eUS3+vLnGtrnKI/Ma9yE2eOnKHZ4jc49kif/E8kce8&#10;YOQpLxZ5waMjr3mFyFteNaL4h5GA140Y3iTCRKsIFx0irugaSSF6Rz4QAyOpxdBIOjEmkkFMimQS&#10;MyJZxPxINrEskkOsjuQS6yN5xJZIPrEzkl/si0SJI5GC4udIIXEhUkT8Sm5HiooH5GmkmPg3UlKo&#10;SBlhIuUF8ysL7scJl/YI8/x6QvqNqY1mS/GB306k8j8SaWh/sLS0P1g62h8sPe0PloH2B8tIe15l&#10;or3HM/nTRGbaezwz7T2e2V9GVokstDdYFn+DyEp7j2fzt4nstC9YdtrbMyft7ZmL9qzL7Z8Wef0L&#10;Ir9/RRTwr4uC/m1R2L8nivqPRAn/qSjlvxLRtJ9nWT8Q9P1NVKQ9xyv5KZ2qfhonzs/ofOhncxL8&#10;XE49P7/TyC/kNPWLOy38aKeNX85p71dyPvarOd38eKeXX9vp69d3BvmNnU/95s4Iv7Uzzm/nTPI7&#10;OdP9Ls4cv4ez0P/EWeb3c1b5g5y1fqKz0R/mbPVHOt/7Y5x9/jjniD/ROelPds7505wr/gznhj/L&#10;uevPoX3P5znP/QXOW3+hE/qLHB4sdlIGS5wMJHuw1MlPipIyJJbEkTr0vsakNT22U7DI6R4sdPoF&#10;C5zEYJ5DGWXa83wW7Xk+3ZkbTHWWBJOclcFE58tgnPN1MNrZGox0dgXDnP1BonMkGOicCPo5Z4Le&#10;zqWgu3Mt6Oz8HnRy/gjaOQ+CVs6ToJnzPGjkvA7qOe+D2k4Q1HAwqOqIMNaRYYyTKiztpA2LORnD&#10;Qk7WMJ+TM8zl5AmzOgXCjE7hMI1TLEzhlAyFUzpEUTakaxC+E+XDVyI2fCoqh49EtfCeqBHeFjXD&#10;66I2rULWCS+IeuFpUT88LhrSSmSjcL9oHO4WTcLtomn4jWhGq5HNwi/JKrJMNA8XkNmiRTiNJJGx&#10;ZAQZQvqLlmFvuu1GaL82WplsEbYgjUk9ul+LxNE4lUg5Gr80KUbnK0jnzisa0AplvTCzqBumo+f2&#10;gYgPPXq+IKqEmlcOFa8U/stjw+e8fPiEl6WVyujwD14yvMmLhb/yQrRamT+8wHOFZ3i28ATPHB7h&#10;GWjFMl34A08Vfs+9cBsHWrE0wUYeCdbxdwGtWgYr+PNgGX8cLOb3gvn8TjCL/x5M5bSXPP81GMOv&#10;BcP51WAI6U960/Fu/GbwMT2uPT2+NX8YNONPgkb8WVCXvwxq8TdBHH8f0O9aQQU6TxnOaL5RhIXp&#10;3AV4SpqHTBVm42nDjPS80tDzS8Gzhg7PESLkDgPIF76DqPAVFKIVzSLhIygW3oMS4W0oFV6H0jQH&#10;WobmQmNoTrRCeBxiw8NQKdwPVWhls1q4HWqE30LNcCMk0OpmnXA11AuXQ/1wETQI50LDcAY0DidD&#10;k3A8NA1HkU+heTgQWtAqZ4uwB+lMOkDLsBWtXDalFcwGJIHE0/2qdFsB2tBccFuaE25Lc8Ntwvwk&#10;F8lC99PTymcquvUI0LGQtQ3fs3bha9ae5p3b0fxzW5qHbhveprevkyt0/ALdnqZjx8khensfHdtF&#10;ttHb39CxDWQNWUn3l9LtAtaG5sRb09w4fb6xJjRX3jD8nzw9xd//+8+BAwf++/Z/8vT/Of7/9y/P&#10;XYuxRDremLSjPP1zQhF6Njr9/8vSV6OA/X/637+g902mQZLrbpLrbpLrbpLrbpLrbpLrbpLrbpLr&#10;bpLrbpLrbpLrbpLrbpLrbpLrbpLrbpLrbpLrbpLrbpLrbpLrbpLrbpLrbpLrbpLrbpLrbpLrbpLr&#10;bpLrbpLrbpLrbpLrbpLrbpLrbpLrbv4v1d18ZmfLxXaWnEdm2plyCplgZ8jRhJL3cjDpZ6fJXnaq&#10;7Eo62SmyrZ0sW9hJsrFNkvXsRFmLxNkJsrIdL8vbcTLajpXF7WhZyI6S+exImdOOkFntcJnBDpWp&#10;7adS2kTJ7WBpzCAZMQPlG9NfvjD95N+mj/zL9KZeNb3kLdND/ma6y19MV3nedKZeNR9Rr5qO1Kum&#10;g9xv2sndpg31qmlFvWpaUK+aZtSrpolcbRpSr5r61KumLvWqSZCzTC3qVRNPvWriqFdNNepVU5l6&#10;1cRSr5ry1KsmhnrVRFOvmlLUq6Y49aopQr1qClGvmgLUqyYv9arJRb1qslOvmizUqyYj9apJR71q&#10;UkvKp1OvGk/mNYJ61TCZxRgvvQm81Oa9J80bT5iXntXPvIB6wrzXD73X+r73XP/h/a1ven/p696f&#10;1BfmNvWFua7PeVf1ae+SPuGd00e9U/qgd4x6wxym3jAH9A7vB73V+15v9rbp9d4W/aW3UX/ufaWX&#10;e2uoP8wqPd9brmd5i/U0b75O8mbrsd50PdKboj/1JuqB3ljd1xupe3rDdBdviO7oDdBtvL66uddL&#10;N/K667peZ13T66Sre+10JepbE0N9a0p5TXRRr6Eu4NXVub3aOiv1rsngxelUXlXtebGaeeV14JbV&#10;79zS+qVbQv/tFtMP3ML6jhulr7v59C9ubn3OzalPutn0ETez3u9m1LvcdPo7N43e6H6g17op9CrX&#10;00tcR89zQU93MUxyTTjaDcOhrh8OcFXY230XdnHfhO3df8MW7quwkfsiTHCfh3Hu0zDW/Scs4z4J&#10;i7uPwyj3YZjL/SvM7D4I07j3Q8+9F6LzZxhx7oavnT/Cf5w74X1yy7kdXnNuhRfIz85N6hNDvRyc&#10;38Md5BvyFfmcLCXzyDQygYwkQ+ixfUk30pE+vhVpTOPVoXFr0DkqkbJ0vmJ03gLOvTCncz/M5DwI&#10;UzsPQ9d5FFrxOIyIJ+Fr8U/4j3gaPhDPqULzZfireBVeFP9Sdebb8CfxPjwgFFVm+uF3Igw3ChOu&#10;FRiuFFwvEY6eKzw9XaTQE0UqSuum0UNFOj1AZKQ0bxbdVWSjhG9O3VrkptRvPl1fRFESuLCuLopS&#10;OriELitK6xKirC4kyuu8IpbSxFV0JlFdpxHxlDSurbmoqzUllhVvrF9TYvkZJZYf87b6HiWWb1Ni&#10;+Tollq9QYvk8JZZPUWL5GCWWD1FieR8llnfxMXobH09J6En6az6NktEz9ed8rl7OF+rFfKmex1fo&#10;mXy1nsrX6ol8gx7LN+kR/Fv9Kd+uB/Fdui/fp3vxg5TEPkqJ7BO6Az+tW/Pzujm/rBvza7o+/10n&#10;8Du6Jr+n4/hDXYX/rSvyFzqG/6tL8/e6BA91EY46iguTj6cwuXhqk51nMJl5FpOB5zBpeV7zAY8y&#10;khc1Di9pGC9rDFQwAVShzVnjzFuoZV5DXfMCGpmn0Mw8gdbmIXQw9+Fjcxe6m9vwibkJ/c11GGKu&#10;wTDzC4w2l2CCOQ9TzFmYYU7BXHMSFpljsMwchVXmEHxpfoQNZj9sNj/Ad2Y3fG++h71mB/xotsFR&#10;sxVOmm/grNkEl8zXcM2shxtmHdwxX8J9swYem9XwzKyC12YFvDPLITDLAM0ScOwiSGkXQlo7HzLZ&#10;eZDdzoE8djZE2ZlQxM6AknYalLVToaKdAlXtJIi3SZBgJ0IDOwGa2nHQyo6F9nYMfGxHQ3c7Cj6x&#10;I2GAHQGJdjiMsMNgLEmyQ2Ga/RRm20RYYIfAUrLSDoY1dhCsJ5vtQPiOfG8HwF5y0PaHn8jP5Jzt&#10;B5fJr+QmuWv7wl/kb/KCvCERYgjHviBJapIB+0FWkovkJ4WxP5QgZXAAVCBVcCDUILVxENQnTXAw&#10;tMQh0I58hInQDT+F3jgU+uMwGEKG43AYgyNgIo6EqTgKZuEYmI9jYQmOgxU4Hr7ACfAVJsEmnATf&#10;4mTYgVNhD06DAzgDjuAsOIGz4QzOhYs4D67iAriBi+A2LoF7uAwe4XJ4iivgFa6Cd7gafFwDFteC&#10;YOshBfsaUrNNkIF9A1nZVsjFtkF+tgMKsV1QnO2BaLYXyrEDUIkdgursCHzIjkEddhIastPQlJ2F&#10;VuwCtGeX4SN2Fbqx36AX+x36sdswiN2Foew+jGQPYRx7AknsGUxjL2EW+xfms3ewmPnwGdPwOWP8&#10;Syb4Bib5ZvYB38rS8p20o9QeloXvZzn4YZaHH2MF+M+sMD/LivFLrBS/ysry66wCv8Uq87ssjj9g&#10;NfljVoc/ZQ34S9aEv2EtuWJtecg6cmRduIAeXEIfngoG8HSQyDPBCJ4NxvCcMJHnhak8CmbyIjCP&#10;F4fFvDR8xmNgNa8A63hl2Mirwbc8HnbwWrCH14UfeQM4ypvASd4czvJWcJm3g195R7jFP4Y/eVeg&#10;7gjwlH8Cr3k/UHwgaD4EuBgKKcQISCtGQyYxDnKIiZBPTILCYiqUFDMgRsyCSmIuxIkFkCAWQUOx&#10;FJqL5dBWrISPxefQQ3wBfcVaGCK+ghFiA4wXG2GK2AyzxRZYKLbCZ2IbfCF2wAbxPXwr6KtW7IF9&#10;Yi8cEfvhZ3EALoiDcE0cgpviMNwTR+GJ+AleimPwXhwHI06A4/wMqUhG5xTkcE5DfucMFKPkeBkS&#10;65yDOOc8JcbPU4L8PLR0LlDC/AIlzi9AHzLYuUgp9YuUXL9IifYLlHK/AEvIKrKOHv8N2UFj7CWH&#10;abyT5DyNf5XOc5POd5/O+7dzEl45J0BRYt06x8B1f4LU7lHI5B6GnO4hyO/+CEXdAxDt7oOK7l6o&#10;7u6B2u4uaODuhObuDmjnboOP3a3Q090C/d3NkOh+DaPc9TDBXQfT3C9hjrsaFrmrYIW7Ata4y2CD&#10;uwS2uAthpzsf9rpz4JA7E4670+CMOwUuuUnwqzsebrlj4J47Eh67w+CZmwj/uoMg4vYH4/YBQZnb&#10;lF53SEuZ28xeJ8jhtYd8Xmso5LWgLHBTiKbcbQWvHlTxakMN70Oo7VWH+l4VaOJVhJZeDLTzouEj&#10;rwR084pAby8K+nn5KA+ci/LA2WCUlwnGe+lgspcKpnsS5ngCFnjIlnghW+Epttp7w9Z6L9kG7yn7&#10;xnvMvvMesJ3eXbbHu8X2e7+xQ94V9pN3kZ30zrIz3kl23vuJXfYOsWvefnbd281ueTvYXW8ru+9t&#10;Yo+89exvbw177q1ir7zl7I23iClvHgu8mcx4UxmTE5lDGVxJGdwPZCJLQxnc9LIPy0QZ3KyUwc1B&#10;GdxclMHNSxncApTBLUQZ3CKUwS1OGdxSlMGNpgxuDGVwy1MGN5YyuJVlFOWG87I4yuDGUwa3lkzH&#10;EiiDW5cyuPUpg9tIamwiFTajDG4LyuC2ogxuG/kXtpN3sb28idQXET+iDG5neR67ylPYTR7DHvIQ&#10;9pL7sLfchX3kduwnt2B/+TUOlGtxkPwcB8vlmCgX4adyLg6VM3C4nIwj5HgcKUfhKDkUR8tBOEb2&#10;xbGyJ46TXXC87IgTZFucKFtgkmyMk2Q9nCxr4RQZh1NlZVIep8lonC6Lk0I4Q+YjOXGmzELS4yyZ&#10;ing4WwLR9DvJezuH8rdzKH87h/K3cyh/O4fyt3MofzuX8rdzKX87l/K3c+UJcoSOHyB7yA7yLdlI&#10;1tE4q8l/fsf5j9eYjv1vnLVX8aS9gkftL/ijvYw/2Eu4017ArfY8brLncL09i2vsaVxpT+FSexIX&#10;WPpfxB7DafYnTLJHcKw9jCPsQUy0B3Cg3Yd97A/Yw+7GzvZ77GB3YGu7DZvbrdjIbsG6djPWtF9j&#10;nF2Ple06LG/XYLRdjSXsSixsP8P8dinmtoswm52PGe1cTGtnYUo7HV07BZlNQm3GozJj8F8zAl+Y&#10;ofiPGYIPzQC8Z/ribdMLb5jueM10xkumE54z7fCUaYXHTDM8bBrhAVMPfzC18XsTj9tMNdxiKuFG&#10;Uw6/MtG4xpTAVaYwLjcFcLHJjfNNNpxtMuEMkxanmJQ40Tg4zqAdZQI73LyzieaVHWT+sf3MQ/uJ&#10;+dP2NDdtN3PNfmwu2Y7mjG1nTtjW5rBtYfbZZuZ729hstQ3MRlvXrLUJZqWtaZbYeDPPxpnptqpJ&#10;spXNGBtrhtoKZoAtZ3rbGNPFljHtbWnTwpYyjWwJk2CLmzhbzMTaIqaMLWyKkQK2kMlhC5qMNsqk&#10;Ig4xpoB5T16Sx+RP8ju5YqLMOXLcFDQHTSGzxxQ220wRs8kUNWtNMbPSFDeLTQkzx5QyU01pM96U&#10;MSNNjBliypu+pqLpbiqZj0wV08ZUM81MnGlgPjS16G91U8fEmnqmrGlIH92ERm5u8ppWJrtpazKa&#10;DiY1fZQ0XQzQCFr3Nu+pS9xrPdA800PMYz3M3NcjzR091tzQE81VPdlc1NPNGT3bUP82Q/3bzEG9&#10;3OzVq8wuvcZQ/zazRW80G/UW85XebtboXWaV3ms+0z+aJfqoWaBPmLn6tJmpL5hp+hczSf9mJuib&#10;Zqy+a0bqB2aYfmIS9TMzSL82/fV701cHprdG00M7tqtOYTvrNLaTzmg76Ky2nc5lW+v8tqUubJvr&#10;4rapjraNdHnbQFe29XWcratr2QRdz9bSjeyHurmN121snO5oq+sutqruaavovraSHmRj9VBbUY+y&#10;FfR4W15PtuX0DBuj59qyepEto5fbaP25pX5L5GtbSm8h221JvZvstyX0YXKcnLbF9QVyhVwnt8k9&#10;8og8Ja/oMe9IQCiTrR0sqVNiKZ2WZMLSOjtG6zwkCsvoolhWl8IYHYPldCyW19Wwgv4QK+o6GKsb&#10;YmXdDKvo1lhVd8DqujPG6R4Yrz/BmnoA1tKJmKBHYF09FuvrJGyop2FjPQub6vnYXC/BlnoFttZf&#10;YFu9DjvojdhJf4ud9Q7sqndjD70fe+nD2Ecfw/76FA7S5zBRX8Zh+lccqX/HMfoPHK/vY5J+jFP0&#10;U5yhX+Js/Rbn6wgu0gaXaWArtctW65RsrU7LNuiMbLOmn0V1TrZD52W7dRTbr4uwQ7oE+0lHs591&#10;OXZWx7JLuiq7qmuwG7omu6PrsPu6AXusG7Nnujl7rVuz97odC3VHxkxn5pluLJXpyTKYPiyr6c9y&#10;m0GsgElkRc0wVtqMZOXNGFbFjGPxZiKrYyazRmYqa2FmsHZmFuts5rCeZj7rbxayRLOYjTJL/4u9&#10;836Sqnjf9tN9wpBZyUlyzlnSknHJEiWKiATJGck5Z1BykpwkSxBQJAcRBImCgIgoIHnhdPec7n5v&#10;P1X+8v0L3h8G6nKHOd09W4XDnqpnrvum0XohTdKLaaZeQvP1MlqiV9BXeiVt1F/Rdr2a9uo1dFiv&#10;peN6HZ3T6+mS3kA39Ea6Cx7qTfQUJOrNFALHbKZk4B2QCeQEBcwmKg7KmY1UBdQyG6iBWU/NzDpq&#10;Y9ZSR7MGBthq6mO+osFmJY00K2iCWUbTzFKaaxbTIrOQVpovaZ2ZT1vNXNptZtMBM5OOmOl00kyl&#10;82YSXTYT6IYZS3fMaPrTjKAnZii9NIMpMANJm37k2N6UxPagVLYbpbOdKYvtSEjKo3y2LRW2raiE&#10;bU7lbBOqZBtSNVuPats6VM/WpMa2KjW3lai1ReacLUOdbAnqZotQT1uA+tk8NMjmoGE2K42yGWmc&#10;TUuT8NNsuk1Os22E5luHFlpjl1plV9i3drV9adfbp3aTfWS32gd2h71nd9tbdq+9bg/Yy/aQ/cl+&#10;Z8/YI/aEPYb/HrcH7UlcPW132rPY8aPdgBVr7AWc9rNdbC/ZL7Brtv3FTrNX7ER71Y6x1+xwnDYY&#10;9LM3bE/Q1d60n4D29lfbCq/WDDQCdUEte9tWBRVBWVAcFAJ5QQ6QBaQHcVibHPiA4ZzQ/GoDc9O+&#10;Ak/NDfs3+MNct3fMNXvTXLVXwEVzxf77MzveKRqt4BSJlnEKRYs7BaOFnPzRvE4+JOXmiWZxckXT&#10;Ozmi7zjvRlM4WZGWmxlpuRmjGt6mgL+ZCK/0OU8RfQyv8yH8zt/hed7mVt3goboCv/QiT1Q/wi89&#10;Bb/0GH+kvucP1EF+T+3jt9Vufl1t55fVFn4BLupZtYafVCv5UbWEfwcX9YCax79Rs/hOuKhfq0l8&#10;oxrH16pRfKUaxherIfxLNYDPUX34dNWDT1Td+Fj1KR+hPuZDVHveT7XhPdSHvLNqzjuoJrw1/NSm&#10;qjGvD0f1fTiqCao6r6eq8IZwVJvCUf1QleLtVDHeURXCnny8u8rJe6lsOCcTH6jS8s9VapydjI9W&#10;Ph+nGJ+kQjZVCTZDvWaz1TM2Tz1mX6o/2SJ1jy1Rt9hydZ2tUpfZavUTW6fOsA3qONukjrAt6iDb&#10;pvayHWon26W2sj1qA9urVrN9ajk7oBaxg2o+O6xmse/UVHZETWA/qNHsmBrGjqtB7ITqy06qHuyU&#10;6sJOq47sjGrHzqoP2TnVlP2oGrDz6n1Qg/2kqoD32AVVGhRjF1VBkAdkB5lAWpAKJAUusHRRKbqg&#10;3oAX4DH9pP4E9+i8ukU/qmvgEp1T5+msOk1n1DE6rb6jU+oAnVR76LjaTsfUZjqq1tERtYq+V0vp&#10;sFpAh9Rc+lbNoP1qMu1V42iPGkm71ee0Uw2gbao3bVWf0Wb1KW1UH9M61ZbWqJa0SjWhFaoBLVUJ&#10;tEjVpAUqnuarijRHlaWZqgRNU0VokspP41VuGqPepREqMw1V6WiQiqP+Kjn1VhHqrhzqooz9RCn7&#10;kXpr26hXtiVyWpqqR7ah+tPWVb/b2uo3W03dtJXUVVseWS2l1AVkopyzBdQpm1sdt++qIzajOmzT&#10;qAPIRdlrI2qX5chsCeVW+1Zusi/kevtYrrEP5Cp7Ry5HNsoSe1kusufll/aUnG+PyLn2WznL7pYz&#10;7FY5za6XU+xKOckukhPsXDneTpNj7Xg5xo6Qo+wgORL5KCOQjzIc+SjDbGvQRA619eTntiaoDMqA&#10;oiAfeBdkAKmxJoK1BKTAnawYYZ+IkfYPMcreFmPsVTHWXhDj7Wkxwf4gJtlvxRS7R0yzX4sZdr2Y&#10;ZVeJuXaxmG/niwV2hlhkJ4mlyEhZjoyUVchIWWN7ifW2q9hkO4qttp3YbluK3fYDsdfWFwdsbXEY&#10;OSlHkJNy3JYVp20Jcc4WFhdsPnHZ5hTXbFbxq80o7tg04r5NKR7apOKxdcUz5KW8smHw1grklCQi&#10;p+RF4NA/QYT+DlLQgyCO7gXp6bcgM90M3qVrQW66HBSgi8gqOR+UpDPIKjmJrJJjyCo5EtSkw0EC&#10;HQwa0v6gKX0TtKTdQVvaEXxM24LOtCXoTpuCPrQhGEBrg89pdTCSVgXjaEUwmZYFM2hJMJcWBwto&#10;YbCUvgxW0RfBOpqHvJK5yCuZjbySWcgrmYm8khnIK5mOvJKpwXlwiaYE12hycIsmIa9kYvCQJgRP&#10;wAsaH7wBisYFFrhsXJAUpGJjg3QgM8gO8oCCeL4YKA3eA1XY+KAmSGATgoagKZsYfMgmBe1ARzY5&#10;6MKmBD3Y1KAvmxYMYtODYWxmMJrNCiaw2cFUNieYxeYFX7D5wWL2JTJLFiKzZFGwgS0JtrJlyCxZ&#10;gcySVcgsWY3MkrXILFmPzJKNyCzZElxmXwfX2Y7gNtsV/M6+CR6yfcFj9m3wnB0OEtmRQLBjgWYn&#10;A87PBD7/MUiOnJDU/DJyS64GmTj+fvjtIBe/F+TnD4LCyAspwZ8EZfjz4D3+OqjMA2SXRJFdQqIu&#10;d0VDnkQ04SlFC55GtOYZRHueVXzMc4pPeT7RjRcWPXkJ0QfZIQN4RTGYVxPDeG0xktcTY/gHYgJv&#10;KSbzdmIa7yhm8q5iDu8l5vMBYgEfKhbxMWIpnySW8xliFZ8vVvPFYi1fJTbwDWIj/1ps5nvEVn5Q&#10;bONHxQ5+RuzkF8Uufk3s4b+Jb/gDsZc/Efv4K6DEfs7kfp4ExIGMch/PLvfyfKAo/lxGfssrye95&#10;FXmMV5Wnebw8zyvLS7yCvMrLyV9x/S4vLR/wkvIxeM5LyEReXEpgeDHpIAskCUjpFJFpkA2SEWRz&#10;CsncTkFZABQFpUB5UBlUB3VAfaz5ALTE+rbgY+zvjHO6O8VkH2SLDARDnRJyFDJGxoMpTik5C8wH&#10;i5A5stwpI1eDDU5ZuRX5Izud8nKv85486FSUR5xK8oRTRZ514uUFp5r8xakhbzi15G9OHXnfSZB/&#10;OfWRYdIQGSaNkWHSFBkmLZBh0ko6bluZBNkkKdyO8h33U5ne7SazuD1lduST5EE+SQHkkxRxh8sS&#10;7mhZxp2AHJMpyDGZiRyTecgxWSAT3GWyPjJKGrvrZVN3i2zp7pSt3X3IMjksO7jH5CfuGdnZvSC7&#10;ulfkZ+4t2dP9XfZ2/5Z93eeyn/tWDnC1HOi6yBBJrga7adQQNzMyRXKCgqAEKA+q4vk6oCHWNMfa&#10;dmoAckr6u91VX7cfckeGqF7uKGSP4L7Bna46u/OQP7JIfeyuUO3dtaqNu1l96O5ABsk3yCA5qBq6&#10;P6i67klVxz2nargXVLz7i6ro3lDl3N9UKfd3Vcz9UxVyHylkqqqcyCvJ5r5RGV2p0rpapXIpmgyZ&#10;JZ7rR5mbNBo6KaKBkzr6ykmDJoR00Ue4l3qAe6q7uLf61cmOSVfO6M9O7uiPuPc6hXuwo06B6GHc&#10;k+13Ckd34x5tG+7VNjnFomud4tGVTglMvUpGvwRznFLIIimFLJLSyCIpHR0OBoN+oCfoCj7B9fag&#10;FdY3A42wvy7OqYnz/r0H/C9LApEP//u1devW/339L0vi3+f/y5L4N1eiHXhQnmgsvrYCzbDgPkiC&#10;x5tTEv3fDImD2PQW1zjW1ASxGXpshh6bocdm6LEZemyGHpuhx2bosRl6bIYem6HHZuixGXpshh6b&#10;ocdm6LEZemyGHpuhx2bosRl6bIYem6HHZuixGXpshh6bocdm6LEZemyG/v/rDL2xeSdSz8RFapvU&#10;kWomVaSSSRkpZ5JHSppkkSImaSS/SRLJZfxINuNFMhonksbwSEpDkSTG+o7RvtGhr+BFv9HCfwE3&#10;+ol+4z+EH/27funfhiN9XT/1f9FP/Av6kX9W/+Wf0A/8I/q+f0jf8/fpO/4ufcv/Wt/0N+nr/lp9&#10;xV+pL/lL9EV/gT7vz9Xn/Bn6tD9Fn/DH66P+KH3EH6YP+4P0t34/vc/vqff4XfVOv5Pe5n+kt/ht&#10;9Aa/hV7rN9Ff+Q30cj9BL/Fr6YV+VT3fr6Tn+OX0DL+UnuIX0xP9gnqsn1eP9HPqoX42DbdI9/PT&#10;6t5+at3dxyeh4Xh3hOPdHo53azjeLeB4f+C/glf9DF7147Cm/1cY7/8RVvTvhmX9W2FJeN5F4Hnn&#10;93+GW30ebvWZMKN/MkzjHw1TwvVOAtfbgettvD2h8HaGr72vw2fe5vBvbwP86jXwq1eFN7zl4WVv&#10;SXjeWxie9r4Ij3pzw0PerHCvNz3c4U0JN3uTwrXe+HCFNyZc5I0K53nDwxne0HCiNzgc7Q0Mh3r9&#10;wv5en7Cn1yvs7PUIO3ifha28rmFTr3NY3+sU1vI6hvFeh7C891FYwmsXFvTahLm81mEWr1WY1msZ&#10;pvRahL7XPLRus1C4TcMXbpPwkftBeN9tHN5yG4VXwE9uw/AUOOI2CPeDnW79cDNYA5aCL8BMMAnX&#10;RoMhoC/WfwY+wf62oDnOa4Bza+P8eLxOebxeCbd5WNBtEeZyW4ZZXHw/buswhds29Nx2oXE+CoXT&#10;IXzpdAwfO53CP5zO4W9O1/Ca81l40ekRnnV6hcecPuFhp1+41xkY7nAGh5ucz8M1zvBwuTMyXOCM&#10;CeegdXkaWpcnOFPQhjw9/BzNy/2dOWFPZ37YxVkQfuwsDtugfbmFsxKe9Rp41uvDWs6mMN7ZGlZw&#10;doSl0cBczNkbFnS+DXM7h9HY/EOYCS3MadHCnMo5FyZ1LoSOcxktz1dDBa/5DbzmF/Can/AHaIT+&#10;G83Q/6Ah+gWaohNDfMoYzdFh+CMnfZq7+jjc5u/hNh/kcXofT6d380x6O39Xb+G59AaeT6/hhfRK&#10;Xlwv5aX1Ql5ez+f4f5lX0zN4LT2FJ+iJvKEey5voUbylHsbb6CG8gx7IO+m+vJvuxXvq7ryf7soH&#10;6U58mP6Yj9Lt+Xjdhk/WH/IZujmfq5vwL3VjvkQ34Ct1Xb5G1+EbdS3+ta7Od+p4vldX5gd1BX5E&#10;l+fHdVl+RpfiP+kS/LIuxq/pwvyWLsjv6fz8T52XP9a5+TOdk7/W2bnQ2bjWWTg3mXjEZOApTDr+&#10;jknD05t3eBaTmucwKXlek4IXMsl4cZOUlzERXsH4PN64vKZxeILhvKEh3tRY9qExrJ3RrKMJWRcT&#10;ZT2MYn2NZAONYENNwEaZt2yCecOmmkQ2y7xm88Ei84otNy/ZarDBvGBbwU7znO0FB80zdgScAGfB&#10;BfOU/QJugN/AffAX+Ae8BG9BFJB9yjz7jCUDqUE6+5xlBtlBHvuCFQLF7UtWxr5iFUC8fc1q2kSW&#10;YN+whqCpfcs+tAFrZwXraCXrYhXrYaOsr9VskDVsqLVslCU+3nI+xTp8pnX5POvzhTbCl9mk/Cub&#10;nK+3KfgWm4rvsHH8G5uGH7Bp+Xc2PT9mM/LTNjM/b7PyS/ZdftXm4L/a3Pyuzcsf2Pz8kS3In9oi&#10;/JUtxgNbkoe2ND7dVI579B5PRpV4KnjCaakaz0Q1eTa4wrmoLs9PDXhhasxLUFNehlrwCtSKV4Ez&#10;XIM+4nXoE16fOvPG1I03p568FfXh7WkA70iDeWcaxrvTSN6bxvL+NJEPoal8OM3ko2kOH09f8Mm0&#10;iM+gZXwOfcW/oHV8EW3iy+hreM47+VrayzfSt3wrfcd30DG+h07x/fQjP0Q/8yN0Ba7zTbjOd+A6&#10;/8Ev0N/8Ev3Dr9JLfpPe8tsU8nvEnD/Id/6i5M5jinOeUQbnJWV1EimnIyi/E6UijqFSDoNT7LIq&#10;ToTVdJKxuk5K1tiJY82dtKyNk4F97GRmXZxsrKeTnfV3crHPnbxstJOfTXQKwSsuAq+4OLzikvCK&#10;S8MrLsu2OO+xXU5Ftt+pzL534tkJpxr70anOLjs12U2nNrvrvM8eOgnsqVOPJTr1WdRpyLjbiCV1&#10;G7M49wOWEa3W2d1mLJ/bnBUFZdwWrJLbEi3UH7K64AO3FWsFOrit0WrdGi3XrdlAMAKMd9ugNbs1&#10;mwsWgVVgA9ZuA99g7yFwHGedw5mXcPYNcBev9RCv+RSvnYjvIYrvhXsNWVKvPovz6rGMXgLL7r3P&#10;8nm1WVGvJivtVWcVvWqsuhfP3vcqs0ZeRdbCK8/aemXZJ15p1s0ryfp4xdggrwgb7uEzw15+NsXL&#10;w2Z5udgXXna2xMvKVnmZ2XovA9vqpYVbHAe3OCXc4mRwiyPsjOeyCx5jVzxNNz1Fd72A0DNM6Bmm&#10;595TSvQekfIekvXukwufNyl83lT+dUrrX6FM/s/0rn+ecvtnqQCc3iJwekvC6S0Hp7eiv5eq+ruo&#10;pr+NEvzN1MBfT0381dTCX0Gt/SXU3l9AHeH1doHX292fRr3h9fb3x9IgfyQN9YfSSH8gjfX70kS/&#10;J03xu9IMvxPN9j+i+X4bWuC3pCV+EzjHDeEcJ9BaH/26flV4x5Xoa78c7fBL0h6/KO3zC9ABPw8d&#10;8rPT935m+Mfp6YQfR6f95HCQI3CQOV30tb3kS3vFT7TX/Of2pv/Y3vIf2t/83+09/7a971+3D/zL&#10;9qF/wf7tn7WP/RP2H/+IfeYftC/8vfaVv8sm+l/bt/5GK/w1VvorbNRfbLX/hTX+bEvo1+Xo13XQ&#10;r+tFRlg/MsRGIv1tUvTrJot0s8nRr5si8pFNhX7d1OjXjUO/Lu4LbZpIbZsW/brpIpVs+kg5UNJm&#10;iBSxGSP5baZILpDNZo5ktFkiaUBKmzWSBDg2W8SYbBEJEs27kWfgEXgA7prskV/BVfAz+BGcAkfB&#10;YbAf7Ma6bWATWIszVoIl4EuTNTIHTDdZ0K2bBd26mdGtmxndupnQrZsR3boZ0K2bIdLJpI98ZNJF&#10;Wpu0keYmTeTfe9wj5rg5aI6Zveao2Wl+MFvNEbPBfG9Wm8NmOa4sMt+a+Wa/mY0V08weM9HsMmPM&#10;djPcfG2GmM2mv9loepl15jPs+NSsNB+bZaatWWw+NAtMUzPPNMLOema6qW0mm+pmvKliRpsK2F3W&#10;DDYlsbsodhfE7nzYnct0MNlNG5PFNDcZTWOTztQ175haJpWJN8nNeyaJKWV8U8Q4Jq9hWGl1RqP1&#10;OybUyYzSjpE61EK/0YF+BuP1Lzy6B26CS+AcnjsODuP6XqzbriVc1yhcVw3X1cB1JTMTp0zSnhmj&#10;I2YYTh2oU5reOg5Gb1rTCa/WXmeByfuuaQbTtpHOZ+rCuq2li5qquiSs3bIwdivC1o03xXUNGLp1&#10;YObWh43b2OTQzUw23cpk1u1NBt3RpNVdTJzuYVLpPiY5LN+keqiJ6FHG0+OMAwOY6RnGhnONCReY&#10;MFxqouEqo8J1RoabjQi3myDcY96GB8yb8DtwzCSGp8F5cAlcA7fAPVz7EzzG2ucgEfsk9huc41gV&#10;JrHRMKUNwzTWhBmtDbNapnNaB9azB/s5okvYpLqsTa4r2FQ63sbpmjatft9mgDmdCQZ1Vt3C5tCt&#10;bW79kc2nP7GFdFdbVPewJXUfW1YPsBVgZFeBmV1Dj7ZwI219Pdl+oKfZFnqWbaPn2g76S/upXmS7&#10;66W2j15hB+mv7HC91o7VG+xkvcnO1FthXm+zS/QOu0rvgpm92yJdxn6j99pDeh8s7v32rD5gfwbX&#10;9bf2DvgTPAWJeC6K6xzmeVKz18bBPs9o9tjsZhes8h22iNlmS5utMM432Wpmg60D+7yB+co2NSts&#10;K7PUtjeLbCeY593MXBjss+wAWOefm0kw28fBcB9tJ5rhdpoZbGeZ/nae6W0XmO52selsl5uOdpVp&#10;B0O+ld1gmtnNprHdaurZ7aa23Wmq2z2mst1rytv9ppT91hSFXV/Afmfy2O9Ndtj2me1Rk84eM6nt&#10;cYM+ZOPBwid7ykTNKfMWvDSnzT/gL3Af/AZu4PlfwAVw1pw0J/D73/d0LSdVtKqTMlrRSR4t6ySL&#10;lnCSRAs7fjSf40VzOk40q8OiGRyj0jihSukolcQJlOMkKstfKYXux7fogHyJLsin6IT8m99XD/gd&#10;dRddkbfQGXkdrt8vcP0u8nNwAk+q03D9jvPD6ghcv0N8j9rPd6g9fKvaAddvC18DJ3ClWsuXqlV8&#10;gVrG5yrc5Sjc7ai5cPBm8ZHwAoeoyby/msB7qrG8C9zAj9UI3kYN5c3gBzZUg+D6DeDV0FtZAZ5g&#10;KdWbF1a9eB50WGYD6eENpgIRYGVPLsBL2Ys/lr35H7Ivvy3786tyIL8oB/Mzcig/Jkfww3IU3yfH&#10;8p1yAt8iJ/N1cjpfJWfxpXIeXyAX8HlyCZ8lV/CpcjWfKNfzMXIzHym386FyNx8Mj6S/PMT7yB94&#10;T3mCfybP8i7yAv9U/sI7yuu8g7zN28nfeRv5kLeST3hL+YK3kG94M3gkTeCRfACPpBE8kobwSBrA&#10;I6kPj6Q+PJJ6MpdTFx5JXXgkCfBIEuCRJMAjSYBHkgCPJAEeSQI8kgTZAmvagA7Y8yn2fgZ646wB&#10;OPNzMBLnjwOT4XzMAHOdD+RCsMxpIr+CA7LeaSa3OM3lDrgg3zgt5QH4IN85reUxp6087bSX550O&#10;8pLTUV5zOslbTmd51+kmHzjd5SOnl3zq9JWvnP4ycAbLqDNUkjsCfbhj0Ic7Hn24k+GSTIdLMltm&#10;dufDJVkoc8MTyeeuQifuOlnM3SxLudtlWXePrIA+28ru97Kqe0LWcM/K2u5FOCVXZT33Nvpx78Mr&#10;+Rsduc9lM7giLdwQfokDlyOZao1O29ZwRdrAFWmDTtu2bnFQDo/jQW1ca4De2WZY20a1cDvC/eim&#10;mrp94H8MUo3cEeihHQcHZCockNnoov1SVXeXqirota2IXtvy7hZV2t2pSrh7VRH4IgXc7+GCHIcL&#10;cgYuyHmVyf0ZLsgVlRrOSHL3tvLde4qj4xZpZ0o6j9Ub56l64bxQT5zX6i/nrbrvCPWbE1U3HK2u&#10;OBS96PDoOceNnsT78AcnEj3kJI3uw/tzF1ySr/Fe3Yj37Bo4JSucuOhi553oF3BLZoNpTtroRDAG&#10;DIdrMhj0Az3x567gE9Ae61phTzPQCPvr4px//w04TJXVfqqodtN7ahuVU5uojFpLpeB3loDfWQx+&#10;ZxH4nQXVTMqvplAeNZ5yqtGUXQ2jrGowZVL9KL3qRWlUN0oFxzO56kAROJ6u+pBINaVQNiIh61Gi&#10;rEMvZA36R8bTX7Ii/SHL0R1Zin6VxemqLEw/y/z0o8xDp2QOOiqz0SGZmfbJDLRTpqUtMo7Wy5S0&#10;SiYj9M7TF9KjWZLTZAkjRRo7TIZ2oFS2lxS2iwzgVr6BW5lom8rXtr58ZWvJl7aKfGHLgWIgv3xu&#10;c+BrJvAOSIbrHEThLCaK1/apSLQPxVt7VwT2hpDon4+if16jf97a7wWj/cKhXcKnrSIJrRPJaaVI&#10;RYtFHM0XaWmWyEhTRBYaL96lkSInfS7y0gBRgHqLItRNlKBPRWnqIMpTG1GJWoqq1ETUpIbifaor&#10;6lNt0Ziqi+ZURbSiCqIdlRUdqZToTMXEZ1RY9Kb8oj/lEUMopxhO74oxlEVMpIxiKqUXsyiNmE9x&#10;YiGlFMsoufiKkor15IvN5Irt5Ig9xMQBsvAcNTzHEJ6jgucog58pCK7S2+BXehPcpcTgAb0OHtGr&#10;4Bm9DF4DQS8CTc8Dzp4HEZCCPQveARlAVpAT5AOFQQlcLwsqshdBVVCLvQzqsldBI9CMvQ5ascSg&#10;PXsTfMKCoCsTQU8mg34sGgxmYTCcmWAMIzGRMTGVOWIW88R8FhGLWFKxnKUQX7FUYj2LE1tYWrGd&#10;ZRB7WCZxgGUVh1l2cZTlEidZXnGOFRQXWBHxCysurrPS4hYrL+6xiuIBixd/sxriH1ZHvGD1RCJr&#10;LARrJkLWShB8Qxe+YYR3Ecl5D5Ga9xVp+CCRng8TmeEcZuMTRQ4+XeTmc0Q+vkAU5MtEEb5aFOMb&#10;RUm+XZTm34iy8A7LwzusAO+wEr8gqvCrIp7fFtX4H6I6fyxq8JeiJhfAilrcl7V4SlmbpwPZ8DgP&#10;KAxKyZpwDGvwarI6f19W441kVfxMiMfPicq8k6zIu8v3eF9Zjg+RZfgoWYpPkCX4NFmUz5WF+UJZ&#10;gC+XeflqmYtvlNn5NpmV75EZ+QGZjn8n3+HHZUr8XEvGf5I+vyw5vy4tuyWj7J4M2J/yNXskn7On&#10;8gl7Kf9ib+R9JuUdpuWvjKlrzFOXWBK47SngtqdWJ1gauO3p1SGWSe1j2dRull1tY7nUJpZXrWP5&#10;1SpWSC1lRdRCVlzNYyXVTFZaTWFl1XhWXo1iFeC3V4TfXhl+exX47VXht1eD314DfntN+O214LfX&#10;Vg1ZHZXA3lc1WYKKBxVYXVUGFGf1VCGQF+Rg9VUWkB7EgeR4zgcMhFRXBeAVJain9L76G/xBddQd&#10;qq1uUi11hWqqi1RdnaNq6iRVVUepivr338D/nLh/fbd/fy1fvvx/X/9z4v59/j8nDkrb/5y4qdg0&#10;A48/AU3w5A0QweNfkhL9XweuGg64g2vHQGx2EJsdxGYHsdlBbHYQmx3EZgex2UFsdhCbHcRmB7HZ&#10;QWx2EJsdxGYHsdlBbHYQmx3EZgex2UFsdhCbHcRmB///zw56m03+Z2aj/6nZ4Hcw630kafstzRq/&#10;iVnt41Mj/vtmlV/DrPCrmOX+e2apX9os8YuZRX5Bs9DPY770s5sv/Cxmnp/ezPHjzCw/uZnh+2aa&#10;z8wUP9STfKEn+K/1OP+ZHuM/0qP8P/Vw/x4+f39LD/Gv6YH+Zd3f/0n38c/onvAEusMT6Oof1J/C&#10;E+gIT+Ajf5tuC0+gFTyBFv4q3dRfqhv7C3UDf55O8NED50/TNfyJOt4fqyv5I3R5/3Nd2h+oS/h9&#10;dRG/hy4AVyAPXIEcfged1W+rM/otdVq/qU7tN9LJ/Xra9+to7tfQ2ovX0qukE73y+oVXWj/xiuuH&#10;XmH9u1dA/+bl0Te8HPoXL5u+4P0/9s46yoojCvPVfasaQggSHAIECRIIENyCQ4AQJFgguGtwJkhw&#10;G9wdBhkGd3cYBmZwhwDBgwQPQbqaV3X3m5zlnP1/d//YPTPn/Hgz3VX13jD1XtW939e305s4lcYc&#10;USnNAZXM7Fafmq0qsdmgpFmlHLNcWXj1P8Cr74emq7ehieo17of2MjRMPQsNVE9CfdWj0K/qQaiT&#10;uhdqre6EflE3Qw3VjVBtdS1UXV0NVVSXQmXUhVBRdT5UQJ0N5VanQ1+qk6EM6gT8+nGhpCo2pNTR&#10;kJUxIdwbBn79aPj1D8Ovfwh+/YPw6x+EX/9A6KjcHzoAdoJNch/8+vtCS8F8MANMxPHRYAjoj/Y9&#10;0K8TaI1xmmK8+hi3FsaviucpJ4+GSsjYUCEZF8orT4Syy5OhTPJ0KLU8G0omz4cSyQshIS+FAroS&#10;+peuhZ7TjdBDuhm6Q7dD1+he6CL9FTpNj0Kx9HfoED0L7aGXoW30OrSB3sCz/z60nILQIjKhOSTM&#10;NJJmIiUyYyiJGU6fmUGU0vSn1KYnpTNdKZPpQFlMa8pumtFXpjHlNT/RN+ZHKmSqU1FTmUqaclTW&#10;lKYKphhVNoXoe5OffjB5qI7JQfVNVmpsMtEvJi21Mp9TO5OMOpkk1M141NO41M9YeOUDeOXfu8PN&#10;v/DKv3THm2fuZPPYnWEeuHPMXXehueUuMTfcFeaqu9pccjeY8+4Wc8bdaeBVNnHuIXPUPWqi3ePm&#10;oHvG7Idffo971ex0/zTb4ZffAr/8Jvjl17svzVr45VfBLx8Fv3wk/PLLXM9GuJ/aRW4KuwB++Xnw&#10;y8+BX36Wm8POcPNY3IPJTnUL28luCTvJLWsnuBVtuFvNjnN/sGPcuna028COcpvYEW4LO9xta4e5&#10;nexQt7sd4va2g90wO8gdbAe6w8EYO8CdYH9zp9owd5bt784HEbafG2n7uqvBBtvH3Qp2gf22txsN&#10;YsEpcN72cq+AG+AOeACe4PhL8AZowOgnuY/7CUjGfd1UID33czNzfzc7yM1hbn7+zf2WB7jFQRke&#10;6FbgQW4VRjVd/t2tzUPd+jzM/ZmHu815hNuGR7kdebTbjce6vXic25/Hu4N4gjuMJ7mjeYobztPc&#10;yTzdncEz3bk8213Ec91lPN+N4oXuWo5wN/FSdzsvd3fzCvcAr3KP8Bo3jtfDM78Rnvkt7hXeDs/8&#10;Tnjm98Azv999zIfgmT/i/sPH3Hd83A34lMt81iVxwU0srrhJ4UVPKf5004g7bgb40bOIR2528RS+&#10;+ZduPvEavvl38M0Hbglh4Zt3qQJ86VVEEqouklEtkYrqinTUAN70n+FNbyZyUiuRl+CToI6iMHUV&#10;JaiHKEt9RAXqL6rSQFGTfhd1aLhoSKNFUxonWhLuu0BTRBeaLnrQLNGX5omBtFAMowgxmpaJCbRC&#10;TKNVYg6tFQtpvVhGm8Qq2io20A6xnXaJvbRXHKb9IpYOiTMULS5RjLhOx8RdihOP6IR4QafEWzoj&#10;PtA54coL4hN5UaSQl0VaeUVkln+InPKayCevi8LyT1FK3hQV5C3xPagtb4uG8o5oLu+KdgAVcUVv&#10;eU8MAMPAODAFzAaLQCRYizZbwR70O4z+ceAsxrqCcW9i/L/kDfEUz/caz6vlVSHUZZFIXRLJ1AWR&#10;Rp0TX6izIrs6LfKqk6KQOi6Kq1jxnToqKqtoUVMdEnXVAdFI7RXN1W7RVu0QndVW0UNtFv3UBjFI&#10;rRXD1SoxVq0Qk9QyMUNFiLlqoVis5onlarZYraaLDWqK2KYmit1qnDigRosYNVwcV0PEGTVQXFT9&#10;xR+qj7ipeoh7qqt4qDqJp6qdeKVawbfeTGj1szCqgXDhFffgFU/iVRfJvSrwrlcQ6byyIpNXQmT1&#10;iogcXkH41/PBv55LFPCyi8LwixeHX7wU/OLfeSlFBS+pqOIlho+dRE2PubYXcD3vHTfw/uHG3nNu&#10;6j3m5t59buXd5rbedW7vXeFO3nnu6p3i7l4c9/SOcB/vAPfzdnMYPOMDvU082FvLQ7woHg7P+Eh4&#10;xkfDMz4WnvFweMYneOE8ycP7yhvGU71BPN3rzzO9XjzL68ZzvI48z2vD873mvMD7mRd5DXixV4eX&#10;eDV5qVeVl3kVeLlXhiO94rzC+5ajvPy80svNq7zsvNrLzGu89LzWSwWS8TrvEyB5vcd2gxeAt+CV&#10;3eg9BQ/BXbvJ+xNcBRfAaRAHjoADYDfYCjag7WoQCSIwxnwwy673poIJdp03Bgy3a73Bdo0XZld7&#10;vbHfid/zxFMDfrYq9CIoD29baXoaFIPPrRA9DvLRwyA3/RVkp3tBZrodpKebQSq6HiSnq0ESuhR4&#10;dD5w6Exg4BH13djgjXskeOUeDJ66e4NH7s7gvrsFftIN8JOuhp80En7SJfCTLoCfdA78pNPhJ50M&#10;P2k4/KSjg124J8Q23LdhE3yi63EvhzXwiUbBJxrptgyWwie62K0fLHR/xP0mqsFbWgH3nCgVzHQL&#10;w2OaL5ju5sT9JzLDa5oGJAOJ8LPAcV/PgE90Jnyis92/9Fz3pp7vXtEL3XM6wj2hl7kx8H0e0Kvg&#10;s1kHv81Gd4Pe6q6G9zMS3s8l+iA8OUfcuTrOnYka4lNRQ3wSaoiHo4b4GH0L/p377jD92B2in7mD&#10;9D/uAP3ODdMf4B0V1Ecr+CeTwEeZnH7Vqam7zkCou01ddA54LPOAb6iTLgzPZQlQFlSkDroaHn8A&#10;dUFD0BS0Qrv2oAv69AB9McYAMATjjQTj4NecBKbjOeaAhXi+pXjeKOqJOuK9UUe8D+qI90Md8f6o&#10;I/4b6ogPRB3xwagjPlRfoOH6Ko3Sf9IYfZfC9QOaqJ/QVP2CZuh/aTb8n/Ph/1wM/+cy+D+jUEt8&#10;DWqJb9Qp4O1MDW9nOrlfZ0Id8CyoA55dnoYH9KLOI6+hpvht+EAf6ELyqS4sX8MLqnVxyagv7sGD&#10;+VlQWqYOyshMIAd8mV+Db0FJ/FwB575Hm9pBSdkwKCGboW5326CI7ILa3T3h2QwL8qMWeF45Msgl&#10;w4Mccgp8mzODzPB3ZpARQVoZGXyOeuDJ5IYgidwC7+ZOeDf3wrt5EN7NI/Buxgb/0IngGebsY8zd&#10;+5jDtzCXr2NOX8bcPoc5fhJzPRZzPhpzfz/eA7vwXtiK98QGvDdW4z0SifdKBP0TzKfXwSx4QKeC&#10;CfBUjwHD6W0wGISB3qAb6IjjbUBztPsZ1Ee/2ugf/55znWht4JX0xSH9rzioX4gD+m+xX/8F7+Qd&#10;sUffELv0FXgoz4tt+pTYrOPERn1ErNMH4afcI1bq7SJSbxZL9HqxSK+CrzJSzNZLxHS9UEzWc0W4&#10;nilG66nwV04Ug3W4CNOjRS89QnTTQ0UHPVi01gPELzpMNNR9RW3dW1TXPUUl/asoo7uLorqb+EZ3&#10;Fbl0F5FVdxbpQUqQBD8TCPldxVu/m3jh/yoe+T3FHb+3uO73FRfhbTztDxCx/iBx2B8i9vojxA5/&#10;tNgEj+Naf6KI8qeIpf4MsdCfA7/lAjHDjxBT/OVigr8Snst1YpS/SQz3t4nf/d1ioL8f3sto0deP&#10;hf/ypOjhn4MH87Lo6l8Xnf1b8GLeF+39x6Kd/1y08V+L1v570coPiZa+47TwPae5/ylI4TTz04CM&#10;ICvICfKCAjhXBJRA27JOS7+i08qv5rT2f3Da+HWddn5Dp73f1Onot3Q6+22drn4np7vf3enh93J6&#10;+/2dfv4gJ8wf6gyE33EI/I7D4Xcc5U9zxvmznIn+PGeqv8iZ6S915sLzuMhf7Sz11zlR/iZnHXyP&#10;m/0dzg5/t7MP3sdo/6AT50c7Z/wY55J/zLnhxzl3/ePOY/+k89I/5bzzTzsGSH3G+RR8DjLo086X&#10;+pSTW590CugTTjEd55TVx5zKOsapoaOdOvqQ00jvd5rpPU5rvdPpqLc53fUmp7de74Tp1c5gHeUM&#10;18uc0XqxM17Pdybr2c50Pd2ZrSc583W4s0iPdpbqYU6kHuys1GHOGt3HWad/dTbqzs5m3c7Zpls5&#10;uAeAs0s3cvboes5eXcvZr793DujKzkFdzjmkSzmHdVHM7YLOEf01+Ap86cToTCAtSAmS4lgiEP8e&#10;gAVPpAew3v33NWnSpP8eP/r24o9/9O3Fe/jia9kPzijELDx2Az+iwWng4ftp+Od/9ekdwPEdOF4O&#10;JMT4CTF+QoyfEOMnxPgJMX5CjJ8Q4yfE+AkxfkKMnxDjJ8T4CTF+Qoz/fzfGn2rLIQ/9HfLQZZGH&#10;Los8dBnkoUsjD10KOegS0N6LQ3svBu29KLT3wl4D+61Xxxb0atoCXlWb36tgv4b2nhfae25o719B&#10;e88B7T0btPesXlb7BbT3jNDe00N7T+Mltam8RDaF59pknoG+rU1i7w007peGUKNPoEafUfdMoG6a&#10;d+qa+VddgtZ9zjxXJ83fKtY8UEfMPXXA3FJ7zHW1w1xVW6B5rzdn1WpzUq0wx9RSE60WQfeeB917&#10;ltmupplNapJZp8LNSjXGLFMjzCI1xMxVg8wMFWYmq74mXPU0o1R3M0R1MQNUB9NHtTW/qlamk2pu&#10;2qimpplqbBqphqau+snUVHVMFfWjKadqmpKquvlWVTP5VBWTU1U0WVR5k06VMylUWZMEOj2pUiYk&#10;S5i3srh5IYuZR7KouSOLmGuysLkgvzUnZSETA/bJgmY72ABWgiVgLpiGc+PBSLQdjD79QHf074Bx&#10;WmLMnzF2PVnS1JSlTRVZxnwnvzPFZXlTUFY0eWVlk11WNZnk9yaNrGGSy1omsaxtXFnPhKiBeUeN&#10;zEtqYv6mZuYvamluURvzB7U3F6A3n6auJpZ6mGjqbfZBc95JA8wWGmzW0zCzikaZ5TTWLKYJZh5N&#10;MTNphplCc8wEWgA9PMKMoOVmCK00A2it6UcbTS/aarrTTtOZ9pr2dAi6eIxpTnGmKZ02jeg8tPHL&#10;pg5dNz/QLejj901VemQq0TNTnl6ZMvTWlKLAFEc5xyJEthAltt9QUpuPUto8lNbmoow2B2W12Sin&#10;zUJ57RdUwGakwjY9lbBpqaxNTRXt51TNpqAfbDKqaz+jBvZTamI/oRY2MbW1HnWyirpbSb2tS2HW&#10;ocFW0HDL0J8t9GcD/TkE/fkD9OcP0J8D6M8a+rOG/uxDf/ahP7+H/vwe+vN76M/voT+/g/78Dvrz&#10;O+jP76A/v4f+/B7683v3FXiLPgFgjIGUO/TnAPrzB+jPH6A/h6A/G+jPFvozQ38W9C07VJyJyrCk&#10;8qyoCieiGpyYanMSqs+f0s/8GTXn5NSGU1JH/py6cWrqyemoH2eggZyJhnJmGsVZaRxnp0mck6Zz&#10;bprNeWkB56clXJAiuTCt5qK0gUvQFi5NO7kc7eWKdIirUAx/T8f5BzrNtek8/0RXuCFd5yZ0i5vT&#10;fW5Nj7g9PeXO9JK707/ci95zP/rAA4l5CJEYSYnEWPpUTKTk0HpTiVmUVsynjCKCsohIyiZW01di&#10;I+UR2yif2E0FxUEqLGKomDhBJcU5KiMuUzlxgypC860CzbeaQH0y8S+0aU21hZD1hCfri89kQ5FK&#10;NhYZZRPxpfxF5JbNRQHZUhSVrUQZ2UZUkm1FDdlO1JUdRGPZUbSQnUR70E12Fn1kFzEIjJBdRTiY&#10;CuaACBAF1uPcNrAXbaPR5wQ4jzH+wFi3MeZDjP0cz/EGz/UBz+mo5iKx+kUkV01EWtUYum9DkUPV&#10;h+5bF7pvbei+tURZVUNUUtVEDVVF1FEVRUNVTvyiyohWqqTooIqJbqqw6KUKiDCVTwxWecQIlRPa&#10;bzYxUWUW01RGMVulFQvU52KJSiZWqE/FGpUI+i+JrYp5p/rA+9R7PqT+5Rj1kuPUUz6tHvJ5dY8v&#10;q1v8h7rOf6rLfEed57/UaX6k4vipiuEX6iD/o/byW7WDfbWFP6j1bNVqdrxIll4EJ/IWcBJvNif1&#10;pnFybxKn9MZxam8kp/WGcAYPc8zrx5m9npzV68rZvA6cw2vNX0F7zQ3tNa9Xn/N5tfkbrwYX8Kpw&#10;Ia88f+uV5iJeMS7qFeJiXj4u4eXikl42LuV9waW9dFzG+5zLep/xd15iQFzOs7a8p20F7w14aSt6&#10;T8ADcMdW8m6AK+A8OAViQTTYD3aBrWAD2q4GkegfAeZjvFkgfs2rC53pBzoXVKOzQUXC/d7pZFCC&#10;jgeFoUV9Q0eDPBQd5IA+lYX2BRlod5CGdgQpaEuQlDYGiWgt6vWsDCzq6wSor/POnRe8dmcGL9wp&#10;0FjHQ2MdDY11GDTWQdBYw6Cx9oLG2i0453YMTrmtg+Nus+CY2xA6a53gkFsjOOBWCva5ZaC3Fg12&#10;u99Ac82FOj5ZQDqQHD8nBk6wx9XQP1/r/e5TaKAPcB/lW/qo+wd00Av6pHtKn3VjUQfnMOrg7Nc3&#10;oJ3ehnZ6390ILXQttNBV0EIjUQtnqcZr1uwu0JLm6k+gJyajmToVTdfpoTFmpsm4p/Ik1MKZgFo4&#10;41ELJxxa6DhooeOghY6FFjoWWuhYXQ80Ar+AVqAD6Ap6ol0/MBAMA6PRfzyYgrFmYsz50DIjMH4k&#10;nmc1nm8DTdNboWvuolmogzMHdXDmow7OQtTBiUAdnGX6Mq3Q12k16uCs0/dpk35M2/Qz2oV7Ku/T&#10;bwgaHR1FQa0T0ELPQgu9rBPhfsdJ5B3Uw3kIPfSZTiX/RU2cAJqogBaZKMgkk6GeTFpok5mDLDIn&#10;yA+KgDI4VgnnaqJNPbT9GfcfbhmkkR1Qd6ZbkEL2CT6TA6BfDg0SydEB4Z7HTFOCEM0KfJoXvKHF&#10;qD+zHPVnVqL+zFrUn9kIDXNrcA3z5jLmzznMo5OYT8cwrw5jfu3DPNuJ+bYF82495t8qzMPlmI+L&#10;MS/n0cVgJjTQySCcLgej6EowFAwEfUEP0AW0x7mWaNMUNESf+DmdxCmtlVNSC6e4Doki0DALQsPM&#10;p19CM3wmskHHzKQfiTT6gUgGPTMREPhe+4/Ea/9v8Qya3UP/FXTDN+JP3xd/+EZchm53HrrdWeh2&#10;p6HbnYRudxK63Qnodieg252AbncSut0p6HZn/JLOOf875yJ0u6t+VehmNZ3b/o/OX9Du/vYbQDtr&#10;CO2sMbSzxtDOGkM7awjtrD60s7pOVv2jk1PXcPLqqtDPKjjf6rLQ0Eo4JXRh/E4FoKXlATmc73QW&#10;p5zOgMfUIDmOxf/OH7WqeB0q/mvIkCH/PX7UquKPf9Sq4nWreK2q1udCLMFjGKiJg0eAwvdjpBD/&#10;qz5VDsdn43jCXjlhr5ywV07YKyfslRP2ygl75YS9csJeOWGv/P/iXrmbPao62hjV1karFvaQamIP&#10;qAZ2n6pj96iadpeqZrerinarKms3qRJ2gypi16oCdpXKa1eor+wy9aWNUF/YhSqdnatS2VkquZ2u&#10;ktjJyrPjlWvHKGNGKI2c6lszUP1j+qvnppf623RXD5BXvWfaqlumhbpumqirpoG6aOogx1tTnUJu&#10;9bgpr46ZUsjzFlGHzDdqv8mt9ppsapfJhHxvGrXVJFObTWK10TjI+wZyrXkj15jncpV5KFea2zLK&#10;/CFXmPMy0pyQy0002Au2gfUgCiwGc3B+KghH2xHoMwj9+8rVyK+uRX51HfKrG5Bf3WR+klvMD3Kb&#10;qSp3mnJytykp95nC8qDJLw+bXDLGfCljTUZ50qSWZ5BjPW8+kZeMlH8Ypj9NQLfNW+Q0XyGn+ZSe&#10;mof0wtyj1+YmvTfX6IO5TGzOI695mhLZ4/SpPUop7GFKbQ9QBruHMtudlN1uo1x2E6FaMhW0a6io&#10;XUml7Ar6zi6jSjaCvreLkNucj9zmXGpoZ1NTO5Na2unUzk5FbnMycpsTkdscj9xmOHKbY5HbHENj&#10;7GiaYEfSVDuCZtnhNN/iugw7lCLBajuENtjfaSvYZQfTfhANYsEpcB5cATfAXfAQ7Z6CV+j3FgQY&#10;gzGe5OH0CY+gZDySUvEoSs+jKTOPpew8jnIx7lPAE6gQT6JiPIVK8zTkNmcgtzkLuc059CPPo594&#10;ITXmxdSMl1IrjqT2HEWdeTX9yuuoD2+kMN5Kg3kHDePdyG/up3A+jPxmDE3jOOQ3T9F8PkeL+RIt&#10;42sUxTdpDd9DjvMhcpxPaTu/ot38lvZzgDwnI88pZSwnkSc4uTzNaeQ5ziQvcjZ5hXPLa/yNvMFF&#10;5C0uJe9weXmfq8kHXEs+4vryb24qn3Br+Yw7yef8q3zB/eRL/l2+4lHyH54gX/N0MA8sAavARrAD&#10;5/aDGLQ7hfYX0e86+t+VT/kxxnshH/Nb+ZBD8i8m5O4+UXc4hbrJadUN/kL9wdmRw8ujLnIBdY6L&#10;qlNcWh3nCuoYV1VHuCZyeXXVPm6odnFTtY1bqs3cDvm8TsjndVcruLdayv3VIh6o5vEQNYtHqKk8&#10;Rk3k8WocT1YjeboayrPUIJ6n+vNC1ZsjVHdepjrxCtWOV6mWvFY15Q2qEW9S9XirqsXbVXXepSrz&#10;HlUOucdSfEAVRf6xIEerr5GDzMVHVTaOVV8gF5mOT6jP+aT6jE+pxMhLEp9V1p5TGryx59VLe0E9&#10;AQ/sRXXHXlI3wBVwHpwEx8BhsA/sBFvQbj1YBZaj32KMMQ9jzQRT7Fk13p5Ro+0pNcyeVIPsCdXf&#10;xqleNlbFf+Y1Rj7mJ+TwfqRNQXXkZyrT+qAccjWlaFVQlKJwbcVyXFuxJMhFC3FtxTxcWzELub9p&#10;yP1NClLSONTqHhV8QkMDjwYGLvVFve4ewQe3c/DebYdrLFriGosmqNndIHji1kYOsHrwwK0Y3ENe&#10;7y7yereR17vtfhXcQl7vFvJ6t5DXu4283l3k9e67gX7gvtGP3Of6iftIP3fvIlf3p36DeqI+cnsh&#10;1BcVdBzXLhxFvu4w8nUHULt6L2pX70Lt6u06G23VuWizzkcbdSFar4shV1aa1urytEZXQe6sBq3S&#10;tUF9Wona1St1C9CWolC7Ogq1q6NQuzoKtaujULs6So8AY3F+IsCVWqhdvRq1q9egdvU61K5ej9rV&#10;G1G7ejNqV2/Tu2mHPkC7kbPbh5zdQX2SovU5OqYvIR93jc7om3RB36WruH7hT+Tt7iJv91C/pGeo&#10;Yf1avyUfuTurA1JBiJIGhlIhn5YxEDIbyAMKgRI4Vg7XCVTF+VrBB6qP6wWaBu+pNfJtHXHNQPfg&#10;BfVBzu035Nx+x3UDI4PbNDa4QRODqzQ1uEgzgzM0NzhBC4KjFIG82zLk3VYg77YKebc1yLutw7UD&#10;G3DtwCbk3TYj77YVebdtwRTaHoxH3m407QyGgUGgP+gFuoIOONcabZqhbfyc+ph7Qprov68ePXr8&#10;9/gx9xR//GPu6aNPum5SIdbh+ETwPRrsAkg7icQETzS+j883RYPeIGG9TlivE9brhPU6Yb1OWK8T&#10;1uv//fV6gm2mxtimarj9Wf1uG6nfbAPVx9ZTPWxt1cXWUh1sDdXaVlPNbWX1sy2P2LisqmtLqlq2&#10;qKpuC6kqNp+qYHMjPs6uStksqphNrwrbVKqgTaby28SIk0nlskbmsO9lNvtKZrVPZGb7l8xkb8qM&#10;9orMYM/K9DZOprOHwR6wFazDsRVgMc7PQdup8gsbLrPYkfJLO1hmt/3lV7anzG27yK9tO/mNbSEL&#10;2SayqG0gS9g6srStKcvZqrKSrSCr2bKypi0ha9si8idbSDay+WVTm0e2tF/Jtja77Gizym72C9nL&#10;ZpD9bFo50KaWQ+3ncqRNIcfZz+Qkm1ROt0nkbPuJXGATySXWkyuskmuslBstyW3WlbvBAXDEOjIW&#10;nALnwRUcuwHuoN0D8AR9XqLvG4yhbWJpMKbLn8pE/JlMyslkSk4p03AqmRHxV1ZOL3NwRpmHM8v8&#10;/KX8lnPIYojFSvHX8jsuICtxYVmNi8uaXFrW5nKyHleWDbm6bIK4rBn/JFtyY9mGm8n23EZ2QmzW&#10;FbFZd+4re/BA2YuHyz48TvbjybI/z5JhvFD+xsvBGrAZ7AIHwTGcP412l2RfviF78z3ZE/HZr4jP&#10;uiE+68wfZEd2EBd5qjUnVS34c8RG6VRjxGj1OZuqy18hPvoa8VEBVYVxjzoursoiVivB5VQRrogY&#10;qQpipOqIkX5AjPSjyoy4LT3/pFIhdkvOjVUSbqIU/6IEN1ch20K9t63Ua9taPbdt1GPbVt237dQt&#10;215dA5dsB3UWnADHwGGwD+wEW3B+PdquAsvRbzH6z8NYM21LNdU2V/HvgRaIb5pgj9yApuPa16lB&#10;TZocVKUJQQXEOmVoNPwQI+CHGBIUQLyTl/ojLuqFuKgbPBEdg0zYg6ejX4LU1BCxUR1ce14D3ohK&#10;uP68LO5nVAwxUgGQK1CUFY/p4JlIgeOf4LyLOCqkU9A7eA5eIYZ5qjMhLshK93ROuoVrsG/gGuyr&#10;uAb7EnwHF+A7OAvfwWn4Dk7Bd3AC12AfxzXYcbgGO1a3RKzRHjFRF4rBNdgxuAY7BtdgH8E12DF6&#10;FAjHucloMwNt56LPIvRfhnFWIjZZR+f1ZjzHDjzXHrqOa7Bv6SN4DbH0CHHMU30Wr+0iXuMV+oBY&#10;xg3+pMTQ85MFdyhtcJcyQ9/PiXgjHx6LgNI4VhGxRw3cc6YO4o9GuO9MM+j+bQK46hCDdEcM0hva&#10;fxhikEHBfsSQu/F/u43GBBspPFiDeCUK//dL8TdYiL/FbPxNpuFvM5FmB2NpTjACMczvIAz0Bt1B&#10;Jxxvi/Pxf8OP8Ud8bBH/1apVq/8eP8Yf8cc/xh/xsUi89l03kRA78TgFVMHB9f8z/ojD48e4I/7a&#10;zEYg4fMy4fMy4fMy4fPy/5fPy3X2tVyJfdly+1xG2L/lfPtAzrF35Ex7Q06zlyXyiNgDxYHDYI+c&#10;jP3ZVOzPptso7ImWynl2oVxk58qldqaMwj5tjZ2MfdFE7IvCsS8ah33RWOyLxso4cBo/XwBX7Hjs&#10;iyZiXzQZ+6Jp8m/0fY4x/sFYb+wy6duVMrDrZchuwx5pL4jG98flB3sO567It3htr+1d+QKv9Qle&#10;80O89nv4HW7af+Uf9q28aN/JM9hvHre+jAEHwR78vAPHN9s3Mv53bo/1pzX1Q96qL/JWvVHzogfW&#10;/e5Y97vAB9khqIT1qhy1QK2ZJlj7GyAnWif4FmtaQaoMT2TZID8VR360IMiD77PhWEbsDVIjb5oM&#10;bROjD6Gv1eUo0JWwdlajf3HfvJe4b94z5B6f6J/psW6Otb41PdAd6D78gvfgF7wHv+Bd+AXvYt2+&#10;i9op91A75R5qp/yF2ikPkH98hPzj3zoCY0TSC70KucN1GHsTnmMbGb0Ta/NePPcB+iw4hBxiNGUI&#10;jtCXQQzlRs6vAB6L4ecyOF4J56tj7a0d7EEecSd+x63UHOtv62AdfveV1Bn+u26oIdIDNUR6o4ZI&#10;X6zB/bAGh2EN/g1r8IBgCBiAvVBfPPYAXXA8/v/04/obv7bGf9WrV++/x4/rb/zxj+tv/Focv/62&#10;Q54vfp2dBiqiwXKAQ+IM+Ljulsb3CXM1Ya7+n5yr3TDvO1HjoB327a3wPmhGdVH/5kf4R2tAG6kS&#10;1KHy0EdKB7WoKPzRBUAe/JwdnxNfBPUoPT4zUgWN8H5vSkmw90yMGjoK+XDCe8EJfiWB/SlDS2A9&#10;CEARxD5cBONwbiLaTEXbmegzF30XYIz/Qd5Z/1lxQ39/R5KTsOjirgWKu0MXylKssFDcrbjrYsVd&#10;i9viLO7u7l6guBUrFBa7TDLJzOxzts/TX54/4PvL975e700mM5Nkzjm5N5/M3rnLsa5VqA3WYt3r&#10;sI04bGs9thmHba/DPqzBvqzEPsVi35ZgHxdgX+dYDfH/Yhvj+nxTfLZPcxyXzXFu3ALHZUs1CNO+&#10;uJ14jf+NycTxlviqVq3av+l/YzKx/L8xmTg+E8dkDGbKIPMw/wOmsZgmHtcISRyL+GiTsP8t9huM&#10;75kDrHJ4z6M0+rUk2rQY+rgw8j3qj7xo5zzo65xo8+wqBv03HPkN86OxbBzum4jvv5Px2Cl4zkQ8&#10;dzzWMQY/P0ZhnSOw7qH4eZLYxn9+SvRB4qtkyZL/pv/5KbH8Pz8l+iLRT4n3TMrjjoWYVsJ0CaaJ&#10;xyX6J5H/qb5HYFt4G+fftvNimgVJ7OP///rvWhL3NUUS+5/4fs8wTdRdKTBNPPcU1AydgzqhS1Av&#10;dA0ahP6ARqE/oWnoAbQIPYFWob+gbeg1dAi9g06hj9Al9BW6hwT0DGnoE0qA/iGLDQoBiwmFs+Gh&#10;FGxkKDUbHUrPxoUys4mh7GxKKDebHsrHZoUKst9DRdm8UGJfOiHrsQ9R2LnEvtTCNALLirKp4YXY&#10;jPD8bFZ4HvZ7eA42LzwLWxiegS0JT8OWhadkK8KTsdXhnK0NJ2x9uME2hfuwJdyF7eEO7Ar/AnvD&#10;4+FAeGIb1ZGsyE9Yd05ME9tIgmlIHAj/JPaGvxe7wv8W28Nfic3hz8WG8MciLvy+WBt+R6wOvylW&#10;/FtHz/9XR6LNEu2ZDEmD3BSjQnfEiNB9MTT0WAwJ/SUGhl6LfqF3oncoXvQIfRFdQ474NaRFh1CC&#10;aBeyZOsQyBahcNk0lFI2CqWRDUIZZL1QFlknlEPW/NcmL7HyxP4uQXsk2iQC+9sfP5yLshV2IbbO&#10;zs8229+xnXYuts/Oxo7YmdkpOwO7YKdh1+xU7LadnD2wk7BnNrBXtsX+scPYZ9sDYbvg2d/AJF+A&#10;kXhIRv6B1OQNZCQvIRt5BnnIY/ie3Iei5A6UIn9ABXINIslliCLnoQ45DdHkBDQmR6AlOQDtyB7o&#10;THZCD7IV+pKNMJisg+FkNYwhy2EiWQLTyAKYTebCAjILlpJpsJJMgnVkHGwmo2AHGQF7SQwcIgPh&#10;OOkLZ0hPuES6wnXSCW6TdnCftIInpBm8II3gbxINH0hd+EJqgiDVwSORYNBKQGk5CKelICUtBmlo&#10;IchI80M2mgdy0xyQn2aBwjQDFKdpoAxNARVpOERSgOrUglo0gdajmv5CBW1Kv9BWNJ62p+/or/Q1&#10;7U7/or3pYzqA3qcx9A4dQW/SMfQKnUAv0Kn0DJ1JT9C59DBdSPfTZXQ3XUnxqYp0E91I4+hWupru&#10;orF0H11MD9H59DidTU/T6fQ8nUQv03H0Bh1Fb9Nh9B4dTB/R/vQ57UVf0W70Le1EP9B29DNtSR3s&#10;kaINaYA9NKE2pRBFk0BVmhwq0QgoR9NBSZoJitJsUIDmgrw0L+SkBSArLQIZaAm0QhlIQStAEloZ&#10;rVMVrRQFPqkFkvwMIdIAPqI136FVX6N1n6OVH5OOcI90gVukB1q+D3qgP5wlg+EkGQZHyEg4QMbA&#10;bjIetpHJsIlMR+/NQi/OhWXo2YXo4TkkFmaQVTCFrIXxZAOMIpsxArZjJOyCfmQv9CQHoStGS0dy&#10;HNpg9DQn5zB6LmEUXcVougE1yC2oRu5CZfIAymHklcQILIKRWAAj8jvyDnKQD5CZfIJ0JAQRRGC0&#10;KoxaHywSxvBrk8y1Kftmc/bJTooRnoK9tiPYczste4Qj4S6OiFs4Mq7ZOdlFOw87Y+djx+0C7JBd&#10;mO21i7EddkkcQaVZnF2OrbYrsli7CltkV2Vz7R/ZTLsGm2LXYuPtumyUXY8NsxuwQXYj1tduynrY&#10;zVlnuxVrb7dlrez2rKndiTW0u7Cf7W6slt2TVbd7sx/sfqyCPYCVtgezYnYMK2gPZ3ntkSynPZpl&#10;scey9PYEFmFPYsnsqYzZ05llz2K+9TuT1lyGz1Zk8dYi9tZawl5aseyptYI9sFaxO9ZadsOKY5et&#10;DeyctZmdtLayI9Z2tt/ayXZZu9lWax/bYB1ga6xDbLl1hC2yjrG51gk20zrNcA2SjbfOs1HWRTbM&#10;uswGWVdZX+s662HdZJ2tW6yddYe1tO6yJtZ91sB6yOpaj9lP1lNWzXrOKlsvWFnrFSthvWGFrb9Z&#10;fusdy229Z9mseJbR+sTSWF9Ycusr49Y3ZluC4U8tM2Vq9s302CczYO/MMP7KNPkz0+IPTcL/NIHf&#10;NBm/bCbh58xwftJMxo+YKfh+MyXfaUbwLWZqvt5My1eb6XmsmYEvMjPxOWZmPsPMyieb2fg4Mwf/&#10;zczJY8zcfICZh/c2v+PdzHy8k5mftzEL8OZmQd7ILMTrm0V4bbMor24W4z+YJXgFsyQvbZbixcwy&#10;vIBZln9nluM5zPI8s1mRpzUr8ZRmZR5uVuHUjORhZlWujWrcMX7kn43qHH9bmL82avDnRk3+yKjF&#10;7xq1+U2jDr9i1OXnjZ/5KaMeP2LU5/uNaL7LaMC3Gg35euMXvtpoxGONxnyR0YTPMZryGUYzPtlo&#10;zschI40WPMZoyQcYrXhvozXvarThHY22vA3S3GjHfzHa83pGB14L+dHoyKsYnXh541deCilidObf&#10;G114HqMrz45kNLrxNEgKozvnRg9uIwlhPbkK68VDyMew3vwd8jKsD3+KPAjry+8g18P68UvI2bD+&#10;/DhyKGwA34vsCBvINyHrkJVhg/gSZH7YYD4bmYZMCBvCRyPDkUFI37AY3gPpjLQLG8pbIk2QaKQO&#10;UiNsGK+KVETKIMWRgkjesOE8J5IZSYekQpIiFDEQL2E4d5DPyHvkDfIceYTcRW4iV5DzyEnkCLI/&#10;YRjfhWxB1iOrkWXIwoShfA4yA5mEjEVGJsTwIUh/pFfCEN4F6YC0RpolDOYNkZ+RmgmDeDWkcsJA&#10;Xg4piRROGMDzI7kT+vOsSIaEfjw1kjyhL2eIldCHB0EfLoPe/CsSH/Tib5EXQU/+JOjB7yO3g+78&#10;GnIx6MbPBF35MeRg0IXvCTrz7cGvfCOyNujEVwQd+RJkXtCBzwra86lBOz4+aMtHIcOCNnxQ0Jr3&#10;CVrx7kFL/mvQgrdDWgTNeeOgGY8OmvI6QRMeFTTmkUEjXjH4hZcJGvJiQQNeMIjmeYP6PGdQj2cO&#10;fubpgro8VVCHJw1qcxrU4kZQk3v+T1z4Ufyzj+PA/5Hj9+P5X35V/tiP5Hf9KvwPvzK/6lfiF/yK&#10;/JRfgR/1y/EDflm+2y/Dt/ql+Aa/JF/jl+DL/eJ8sV+Uz/WL8Jl+YT7FL8jH+wX4KD8/H+rn4wP9&#10;vLyPn4d393PzX/2cvK2fg7fws/HGflYe7WfmdfxMPMrPwCP99Lyin5aX8dPw4n4EL+Sn5Hn9FDyn&#10;n4xn8ZPy9H4SHuEznswHjh9+3PQt7nsmx4d/8q9ewOI9j/3tafbCc9kTT7D73jd22wux694Xdsn7&#10;xM548ey4954d8t6xvd5btsN7wzZ7r1ic94Kt8p6zpd5TtsB7zH73HrLp3n02ybvLxnp32EjvFovx&#10;brIB3nXWy7vKunqXWUfvImvjnWfNvbOskXea1fdOstreMRblHWGR3iFW0TvASnv7WDFvDyvo7WR5&#10;ve0sp7eVZfE2s/TeBhbhxbFk3lrGvNXM8lawQMcyVy9lIb2IfdQL2Ds9j73Sv7NnehZ7qKezP/VU&#10;dlNPZlf0BHZej2On9Gh2VP/GDujhbLceyrbpwWyjHsjW6n5she7NluiebL7uxmbrLmya7sQm6vZs&#10;jG7LRuhWbIhuwfrrpqyXbsS66gaso67P2ui6rLmuxRrpGqy+rs5q66qshq7CquqKrJIux8rqMqyE&#10;LskK62Isvy7McusCLJvOxzLqPCytzslS6mwsXGdmVGdghk7HPJWaCZWSfVVJWbzi7K2i7KWy2FMV&#10;xh4oH+4oBTeVgCsqBPh0XjilPsBR9Q4OqjewR72E7eo5bFKPYZ16AKvUXVimbsNCdQPmqKswU12C&#10;KeocjFenYZQ6AcPVERisDkI/tQ96ql3QVW2HjmoztFEboLlaC43VKohWsVBHLYGf1AKopuZCZTUL&#10;yqvpUEpNhqJqAhRUYyCvGgk51TDIqgZDBtUfUqs+kEL1gCSqC1DVCQzVDjy3FUi3GXx1G8NHtwG8&#10;c3+GV24teO5GwSO3Gtxzq8AttwJcd8vAJbcEnHOLwEm3ABx188IBNxfscbPBdjcTbHbTQZwbAavd&#10;5BDrJoHFLoV5rgmz3YBOcxWd5Dp0rPuF/ubG06HuWzrIfUX7uc9pT/cx7erepx3d27Ste4O2dK/Q&#10;Ju4F2tA9Teu5x2kt9zCNcvfRqu4uWsndRsu5G2kpdx0t6q6kBd1lNJ+7kOZy59Js7kyayZ1K07kT&#10;aCp3DE3mjqDcjaHEHUANtw/1ZHcqZWcaku3pJ9mKvpfN6Bv5C30h69GnsjZ9KKPoXRlJb8mK9Los&#10;Sy/JEvScLExPyfz0mMxND8nsdJ/MRHfJtHSbTEk3yXAaJyldLQ26XHpkiRRkgfxC5sgPZKb8m0yV&#10;L8hE+YSMlffJb/I2GSavk8ESZ63yLOktT5Du8jDpIveSjnIHaSs3k5YyjjSVq8gvcimJlgtIXfk7&#10;qSmnk+pyIomUY0hlOYKUl4NJadmPFJc9SRHZmRSQ7Ule2ZLklk1IdhlNMss6JIOMImlkJEkpK5Bk&#10;sjThsiihsgAxZR4SiOxEi4xEiNQkJJKTT4KRD8Ikb4VvvxbCfiE+20/FP/Yj8cq+J57Zt8VD+6a4&#10;g8+NCAsrlfz/aryqmE/UeAcxnYga76aopW+L6vqeqKIfivL6qSil/xJF9CuRX78VufR7kVV/Eun1&#10;VxGhhUiqcYhoXxjakJ6ypaOY/KzC5T8qhXytUstnKp18qDLJP1VWeUPllJdVHonPFpAnVCF5WBWV&#10;+1RJuUOVlZtVBRmnqshVqppcqqLkAlVL/q5+ltNVAzlJNZJjVDM5QrWSQ1Q72V91lL1UF9lV9ZAd&#10;VR/ZRg2QzdUQ2UgNk/XVb7K2Giuj1EQZqabKimqmLKPmyOJqviykFst8KlbmUqtkNrVOZlQbZRq1&#10;VaZQO2UStVdSdVAa6qj03JNSuGflV/eijHevyrfuTfnKvSOfufflQ/exvOs+l3+4r+RV95286MbL&#10;M+4XecJ15GFXyf1uIHe5prvNpe5GN4m7zk3hrnRTu8vc9O5CN7M7183uznTzuFPd/O5Et5A7xi3m&#10;jnRLuUPd8u5At7Lb163q9nSj3K5ubbejW89t6zZ0W7pN3Kb4tyFu1cPS2ri3Bh5VDY+ugmdVwLNL&#10;Yy3FsbbCWOv3WPt37iw3J7aWFVvNiK2nxV6kcte6ybBX3N3qEneXa7j7sLeJvT6OvT+NV3EBr+YK&#10;XtVN97W8476QD9yn8on7UL5w78o37i353r0hP7lX5Df3gnTRQgFaykSLgTokw9U+mVLtQotuR8tu&#10;llnVBrT0WplXrZQF0erF0Pql1AJZHr2B722ympoma6jJso4aL6PVGPTeb+jFYbI1erIDerSL6it7&#10;qF6yr+omB6nOcih6/TfVVo7DKJikmmNkNMEIaSjnq/pyiaorV2DErMHI2YARtFX9IHeqShhd5THK&#10;ysjjqoQ8g9F2EaPumvpe/qHyyrsqt3ykcsjnGJmvMELfqfTyo0ojQyqVlCq59DGKUUpI0ESGa1Om&#10;1AkiLUZ6Joz47Bj5uXUIR8RnUVjHixI4Ksri6KioX4tI/UJE6Weitn4i6uMI+gVHUjN9R7TWt0QH&#10;fUN00VdFT31Z9NMXxCB9VgzTp8UofUKM18fEFH1YzNQHxVy9TyzUu8UyvVOs0ttEnN4iNuuNYode&#10;L/bqteKQXi2O65XitI4VF/RScVUvEn/oBeKunise6d/Fcz1LvNbTxT96qvikJ4tveoJQepxI0GOE&#10;7Y0SzBshknnDRIQXI9J7g0UWb4DI6fUTeb0+oqDXSxTzeojSXjdRwessfvA6iepeB1HLayfqeW3E&#10;L14r0cxrIVp7zUQHr4no4jUSPb2Gop8XLQZ79cRwr64Y7dUWE7yaYqpXQ8zyqot5XjWx2IsUy70q&#10;Yo1XSWzwKoitXjmxyysr9nulxRGvpDjpFRfnvKLisldE3PAKiTteAfHAyy+eevnES+878c7LLT56&#10;OUXIyyFcL5sIvCzC8jML5mcUyfz0IsJPJ9L7aUQWP7XI6acSOC8TBf3kopifVJT2w0VFn4tIn4ko&#10;n4raPhH1fUs08k3R3A8TbfwEp6PvO119z+nlK2eA7zoxvnRG+o4z1v/mTPJDznT/i/O7/9lZ4H9y&#10;lvrxzkr/gxPnv3c2+++cHf5bZ6//t3PIf+Mc9185Z/yXzkX/hXPd/8u57T937vtPnSf+E+eF/9j5&#10;23/kfPAfOl/8B4707zu+f9cxgz8dCO44SYPbTqrglpMu+MPJEtx0cgY3nLzBdadgcM0pFlx1SgdX&#10;nArBZScyuOREBRed2sEFpz7SKDjvNA/OOW2Cs06n4IzTLTjt9A5OOQOCk04MMjI44YwLjjuTg2PO&#10;jOCoMwdZGBxxlgWHndXBIWc9siU46OwMDjj7kMPBfudksM85h1wO9jo3gj3OHeRBsNt5hrwKdjnv&#10;gp3ORyQU7HBcJCHY7tgJ2x2esM1JjqRO2OpkRLIlbHFyI/kTNjuFkRJIuYRNTmWkWsJG5yekLtIw&#10;YYPTFGmFtE9Y73RGeiD9EuKcwchwZDQyIWGdMw2ZjcxHliArEtY665BNyHZkD3IQOY6cSVjjXESu&#10;IbeQe8gT5AXyN/IB+YJIxMfjzbC1DoStcZIiEZhPj2QJW+fkRPIiBXG7GKalw9Y7FcI2OpFIVNgG&#10;pzZu18e0Udgmp3nYZqcNph1xu2tYnNMLGYDnxCAjkbHIJKxnBjIH21mILENW4XYcsgXzO5F9Yaud&#10;w5iewLKzyCXM30DuYPkDTJ9i2UvkLebjsewrInE7QCxjrcOQZAZeB5Ie81mNdU4uJB/mC2FZcUzL&#10;IJWwrCpSA/N1kGjMN0ZaGnFOO+RXzHdH+mB+IDLMWO+MQsYjU5CZxgZnrrHRWYwsNzY5a5ANxmZn&#10;q7HV2WVsc/YbO5wjxi7npLHHOWdgTBkHnRvGUee2cdy5b5xwniIvjZPOW+OUE2+ccb4aZx2J+MY5&#10;xzLPOcy84CQzLzkR5hUnnXndyWzedHKYt5085j3ne/ORU9h85pQwnztlkcpINfMv5yfzhVPXfOU0&#10;MN84Tcy3TkvzvdPW/Oh0Mr86XU3h9DKV09/UzhDTc0aYvjPGTHAmmoaYZtpilsnEXDOZWGQmF7HI&#10;GjOF2IBsNVOKXWYqsd+MEEeQU2Zqcd5MI66YacVNM73408woHpqZxDMzs3hlZhXvzOzio5lDhMxc&#10;wjXziATzO2Fb+QS3vhfJrQIitVVIZLCKiKxWMZHLKiHyWSVFIau0KG6VFWWs8qKiVVFEWpVFlPWD&#10;qG1FivpWNdHIqi6aWzVEG6um6GjVFl2tuqKXVU/0t6LFEKuhGGE1EmOsJmKi1UxMs1qI2VYrMd9q&#10;I5ZY7cUKq6PAbxSKjVYXsc3qJnZbPcQBq5c4avUV+MQ7cd4aKK5Yg8VNK0b8aQ0XD62R4qk1Sry0&#10;xoi31ngRb00UX63JQlrThG/NEKY9S4A9RyS154lU9gKRzl4sMttLRQ57uchjrxTf22tEEXudKGmv&#10;F+XsTaKyvUVUs7eLn+ydoq69R0Tb+0Vj+6BoYR8Rbe1jopN9UnSzT4ve9jnR374ohtiXxQj7mhiD&#10;s9aJ9i0xzf5TzLbvi3k4o11sPxHL7edijf1SbLDfiC32W7HTfi/22R/FYfuLOGF/E2dsIS7aSlyz&#10;fXHLDpP3bEs+sql8bnP52k4qcd1WfrQjZMhOK107gwzszNIk2SSQnDIpySNTkXwyLc7KM5HCMjsp&#10;JnOTkjI/KSML48y9BM7gy+BMviL5EWfnNWR1UkvWIj/Lejjbb4iz/qakiWxFWsh2pLX8lbST3VEZ&#10;9EaFMACVQgzphbP/fqgCBsoJJEZOJcPlLFQVc1FdLCITZCyZgsphOiqI2XITmSu3k4VyNyqSA2S5&#10;PEpWyZNknTxHNqD62IIqZIe8RXbLe2S/fEQOyefkmHxFTsl35KyMJxflV3IVlcxNVDS3ZRi9Jwl9&#10;JDl9JpOjUopAxZSe/iMz048yB/0q81CB6kijSgpkcWq6ZSh1K9AkbhWa3P2RRrg/oRqri6osGtVZ&#10;I1RpzWletzUt4LanRdzOtITbnZZxe9MKqNB+cIfQH93h9Cd3NK3jjqf13cn0F3c6beb+Tlu582k7&#10;dzHt5C6n3dzVtJcbh8pxEyrIbXSYuxsV5X5UlodRYR5HpXmGzkb1iL9zRBehmoxFVbnKvUfj3Ed0&#10;E6rN7ag6d6P6POB+oEfcz/Sk+42edV16yfXpNddApUtR8SZB5ZscFXAEvEZV+w7V7UdUuSFUuxJV&#10;r4/q11RFAFQJCFdlIKWqAGlVFcikqkJ2FQV5VC3A/wGAwqoBlFCNoaxqDpVUa6iq2kMN9Suq9q6o&#10;3nuiiu8LLdRAaKtioJMaAd3UKOitxsEANQli1DQYqWbCODUHJqPCn4FKfw4q/oWo/GPVOliNKwHr&#10;1RbYonbALrUb9qv9cEQdhpPqGK4+nMJViLO4GnER7uLqwiNcZfgLVxve4KrDe/UQvqgnINRf4KtX&#10;YOq3wPR7SKY/QWr9FTJoAdm0gjzah++1wYpqm5XSjFXQ4SxSJ8cVlAhWR6dlDXBVpCmujrTW2VkH&#10;nQtXXb5jvfX3bIAuxIbqomyU/lczZggL64c6cR/SFDXjB4TSsLAuwVfogLQOvkCz4DP8gtQPPkHt&#10;4CNEBfEQGXyAikiZ4D0UD/6BQsE7yBe8hdzB35AtwDuAwWtIE7yCFMFLSBK8ABL8BWHBM/D8pyD8&#10;J4DfGwecM8Hf/gN44d+Hp/5deOD/CXf8O3DDvwWX/T/gvH8DTvnX4ah/FQ74l2G3fwm2+xdgk38O&#10;1vlnYaV/Gpb6J2Ghfxzm+Edhhn8YJvuHYLx/AEb5+2CYvwcG+3jvyN8BPf2t0MXfDB39jdDGXw/N&#10;/XXQ2F8N0f5KqOMvh5/8ZVDNXwxV/IVQ3p8Hpfw5UMyfBQX9GZDXnwq5/MmQ1Z8AGf2xkMYfDSn9&#10;kRDuDwPwh4DpD4LA6w+u1we+eT3hk9cN3nud4Y3XEV547eCJ1xoeeC3gT68p3PQawVUvGi54P8MZ&#10;rzac8H6Cw96PsN+LhN1eJdjmlYdNXmmI80rAaq8IxHoFYbGXD+Z7eeB3LwfM8LLAZC8DjPfSwmgv&#10;FYzwkkGMx2GgR6CvZ0BPz6ddPZd28r7Rdt5n2sr7QJt5b2kj7yWN9p7Rut4jWtO7R6t7t2ikd51W&#10;8i7R8t45Wto7SYt7R2lh7wAt4O2huHZIc3mbaDYvjmb2VtH03jKaxltIU3pzaDJvBuXeZEq9cdT0&#10;fqMJeijVeiCVug/9prvTz/pXGq/b0X90C/pGN6YvdTR9rmvTJzqKPtQ/0Hu6Ar2jS9E/dFF6XX9P&#10;r+g89KLORs/pDPS0jqAndDJ6VAM9rA16QGuyV38ju/VHskO/JVv1C7JZPyYb9F0Sp2+StfoyWaXP&#10;khX6GInVB8gSvYss0lvIAr2OzNMryBy9iMzWc8hMPZ1M1xPIVD2KTNYxZKLuRyboHmSc7kTG6DZk&#10;tG5KftPRZKSuRYbrH8kwXYnE6NJkiC5CBuv8ZJDOSQbqTKS/Tk366aSkryakjw7sPlrYvfUnu5d+&#10;a/fUL5BHdg99x+6uryHn7W76OHIA2Wl31ZuQNcgyZD4yE5mEjEaGIv2RHnhsJ6Q10gTrqI/UxDqr&#10;Yt0VkJLYViFs8zskG7af3u6rU9r9NLf7a9MeoLU1UIesQTreGqLfWDH6mTVU37eG6T+sEfqKNVKf&#10;tUbpY9ZofcAaq3da4/Uma6Jea03WsdYUvdCapmdbM/QUa5bGZyroEdYcPdiap/tYC3Q3a7HuaC3V&#10;ra1Y3cRaqaOt1bq2tU5Xt9brKtZGXdbarItbW3UBa4f+ztqls1t7dUbrgE5tHdLJLPSndUKb1imt&#10;zTP6m3lefzQv6bfmVf3CvK4fm3/ou+ZtfdO8q6+YD/Q587E+YT7Th8wXeq/5Ru80/9H4G656k/lZ&#10;r0VikQXmJz0LyyabH/RY3D/c/FsPNl/qfnheTzy/q3lfdzT/1G3MW7oZtvGLeUX/bF7UNc1zupp5&#10;Wlc2T+qy5jFd3DysC5oHdF5zr85h7tKZzO06jblVJzc3aW6u15a5TvvGai2MFfqzEav/MZboV8Yi&#10;/dSYr+8bc/UtY7a+aszU54xp+oQxRR8yJuk9xni9zRir1xuj9SrjN73UGKHnGUP1TGOI/j8c3WWY&#10;FbfXAPCcJHeG4u5S3N1l2WKLu7tTFofFncLibsW9QHEpri1QnEILxaG4UyiSmTnJ5D3/98PvmZ3Z&#10;u3MvIzdDzjnJVBiCEyAOR8FAHAz9sR/0xZ7QGztDLLaFntgMemB96IY1oQt+B52wAnREmj0MC0E7&#10;zANtMBu0wvTQElNCC0wEzVBCUzSsMSrWCD+whviKNcDHrB7eZXXxOquDV1htPMtq4UlWEw+xGNzD&#10;auBWVh03sGq4kixmVXEOq4JT2Xc4gYxk0RhH+rDK2J10YFHUUkRhI1YJa5OqpCKriKVIYZKHZCPp&#10;SQqSkAiibUX8Qt7bSviC/ENuk2s2Ci+QU7YyHiX7bDTuIJvsd7jGVsGlZL6tijNsNZxkq+NYWwOH&#10;2RgcQGJtTexia2FbWweb2bpY39bDGFsfo20DLG8bYgnbGAvaJpjLNsUstjmmsy0wuW2F39jWyG1b&#10;1GE7/BJ2wPdhJ3wZdsZHYVe8G3bH6yH14YQ98WzYC0+GffBw2A/3hgNwezgIN4aDcU04FJeFw3FB&#10;OBJnhWNwSjgOx4cTcGQ4EQeHk7FvOBW/D6dj53AWtg3nYPNwHjYMF2KtcDFWDZdipXA5lglXYbFw&#10;LRYI12OucCNmDX/GDOFWTBXuwCThbnTDXxDC/YjmEH41R/GDOYGvzW/4zJzBh+Yc3jYX8bq5glfM&#10;NTxvruMpcxOPmzt40NzHveYRbjdPcbN5gevMa1xp3uES8xEXmM84yyicahAnmhDHGtAjTETHmQS6&#10;n0mkY00y3c2k1B1NWt3GZNAUHdONzLe6rsmla5p8uqopqKNMUV3OlNAlTRld1FTQBUyUzm2q6Oym&#10;hs5saut0pr5OZRrrZKa5TmRaade009x00kZ3077uqalF1B/1AP1eD9av9XD9XI/Wj/Q4fVdP0Df0&#10;JH1VT9UX9Qx9Rs/WJ/V8fUQv1gf0Ur1Hr9I79Tq9VW/Um/RmvVZv0cv0Nr1Q79Jz9F49nV4VT6+e&#10;oI/THn/Tw/TvOk6f1/30ZR1Le+2mr+tO+pZuq+/plvofTS2gbqRf6nr6ra6p/9VV9H+6kv6qy2nU&#10;pbXVxbUwhenT59MJ6V+f1GTTKU0mndak15lMap3NpNA5TRKd13yjCxpJR4LRETFYzgRYiY7wd+YT&#10;1jAfsLZ5i/XNS2xsnmEL8xjbmIfY0dzDruY2fm9uYB/zJw4wf+BgOpsj6KyOobP7A53lyeYkzjDH&#10;cI45ggvpClhq9tNZ3EtncxduNNtxq9mKO81m/MVsxENmAx4z6/A3sxrPmpV40SzHq2Yp3jA/4h2z&#10;CB+Y+fjEzMEXZja+NTPxo5lOV9RUDMwUtCYeZTgJv6ErNyldwanC8ZguHIuZw9GYPRyFecIRWJCu&#10;9KJ0xZeiK7883QFRdCdUDftjTbor6oV9sTHdIS3C3nSl98JOIbVWdOfE0h3Uj8SFPXA43VFjyA9h&#10;N7pTuuFMusvmhV1wMVlGVpMNdPf9THbQnbiXHCTHyG/kbNgRL5GrdKfeIHfIQ1p/SstX5H3YHj8R&#10;jxha57YDurY9JiLJbTtMQ8uMJBvJRfLTtiKkJClH61GkKomh9bqkEWlO621IR9KN9hdL+pE42xGH&#10;kzG2E/5AJtvO9M3UCefStkX0+2VkNdlAfqa/3UH72kvfNAfIUfIr+Z1ctG3wKrlB30Q07jg+JE/J&#10;K/KefCKKaAKsDTokEWuNyWmZhmRkbelbti3mIvlJEVKCtcOyrD1WYh2wCi1jSF3SiNabs07YmnWm&#10;b+/O2JX0JH3JINYFh7FuOJp1x/GsB8aznjidxVIL0AsXkqWsN65ifXA92cT64jbWD3ez/rifDcAj&#10;5CQ5wwbiBTaIWpbB+BcbgrfIffr5MXnBhuJbNoxaohH4hQTEsuHUSo3EBNQKJqHWMCWMw3TUMmYm&#10;2UluaikLUItZFOKxFEzG8tSCVoapWBWmUys4A+vBLGxMLWwLmEMt5DzsCPOxGyzEWFhMreePGAdL&#10;cRi1yqNhBbWsK3EytdQzYC3OgfXU6m7ApbARV8FmXAdbqEXehttgO+6GnbgPdlNrvRdPwD48DQfw&#10;HByilvwI/gnH8G84gXfhV/wHTlFrfwZfwTl8DxfwE1yiJ4ErqOEqAj1ZRPgNTEhPLcnoqSUVv4fp&#10;+QPMzB9hdnpyycOfYwF6KinKX2MpekopR08rUfw/rMK/YAxXWIcH2JBrbMYtPaFw3Z5HdGfu6h48&#10;oe7Fk+j+PLmO49Sjz9Po0Ty9nsAz6XieVU/n2fVsnksv4Hn1j7yAXsEL6zW8mN7AS+qfeRm9nZfX&#10;e3glvZ9TVgCvpk/wGH2K19bneH19iTfSV3lTfYO31Ld5G32ft9ePeWf9nHfTr3lP/Z731p94f634&#10;II18qLZ8hJZijE4gJujEYpJOLqbq1GKmziDm6ixigc4uftS5xXKdX6zWhcV6XVxs0mXEFl1B7NCV&#10;xR5dVezXMeKwriOO6wbilG4izuoW4qJuI/7QHcRfuou4qXuIe7qX+Ef3FU/1QPFSDxHv9AjxUY8R&#10;X/QEEeh4EeqpQpiZwjVzRWKapSG5WSLSmOUio6ER+M16kdNsFHnNFlHI7BDFzW5RxuwTFcwhEW2O&#10;iurmpKhtTokG5qxoai6IVuaKaE8jlXWhEcu+p1ki+ph7YqB5KIbSaGajzHOaFeKViDdvaUaID2Ku&#10;+SQW0ewSy40v1hgjfjKMRlQTNJKaI/fR6GhHTGJ5kkZK+92kpFHT0tCIaenlTZql4p7JKh+b7PKF&#10;ySXfmbzykykgfVNYhqaYlGEJmTAsLZOH5WTasCJVxEdRRf13VAVfjSrga8iSYS1Znirfo8P6VPXe&#10;UNYLm1DFezPZKmwhO1B1fLewrewVtqdK905yWNhFjqHK+YlhDzk9jKWKrt5U9dWXKrn6UyXYQKri&#10;ipO7wiHyQDhMHgtHUBXVSHkhHE1V7WPlzXC8fBBOoMqtifJNGE+VWJOpmn2qtFTx5dCIX0nsTJmK&#10;Kssz2jkyu51HFezzZRG7gKrXF8pKdrGsZn+kqvUlVLG+VLayy2QHu5yq1FdQRflKqkpfJUfa1XIC&#10;mWrXyDl2rVxs18mVZANVqG8le+wGST368qT9iUYs+0lesRvlDXKPPCGv7SYaWWyT9IglDtskk5DU&#10;JDPJSQrQ7AbFSTkSTWLYT7I+aUba0oz3XUgsWy8HsHVyGBnL1sp4tkbOJAtodoRlbJVcy1bKzWyF&#10;3MmWy/1smTzKlspTbIm8QDMoXGOL5S22SD5kC+VzNl++ZfPkJ5pdIWCzJcAsmQBmyqQwXaaBaTIz&#10;TJE5IF7mh0myGPwgy8AEGQXjZHUYI+vAKNkYRsiWMFx2gKGyGwyWvWGQHAgD5HDoJ8dCHxkPveQM&#10;+F7Og+5yCXSVq6Cz3AAd5VZoJ3dDG3kAWslj0FyegqbyAjSSV6GB/BvqSsoglI8hRr6E6vI9VJGf&#10;IVoGUEkyXl46vIxMzEvJFLy4TMeLyCy8oMzJ88n8PI8swnPKUvxbWYFnkdE8o6zB08m6PLVsxFPI&#10;FjypbMsTyc48gezBpezDQQ7koRjKUYzmnpjAP4vJ/KOYyd+LefyNWMxfiOX8qVjLH4mN/L7Yyu+I&#10;XfxvsY//JQ7zP8QJfkmc5ufEeX5GXOG/ir/4cXGLHxb3+QHxiO8Vz/lO8YZvEx/4ZvGZbxA+XytC&#10;vlJwsVS4YrFILOaL5GK2SCOmiwxissgqJoocYpzIK0aJgmKYKCriRCnRX5QTvUUl0VNUEd1EDdFJ&#10;1BbtRH3RSjQWzUQL0Ui0EfUE9bKLLqK66CG+E73o1f1EWTFIlBRDaS8jaW9jaa8TRE4RL7KJaSKT&#10;mCXSinkipVgokgqq8hErhCNWCxDrheGb6JNuEV/4Dvrku8Vbvk+85AfFU35UPOQnxF1+Stzkv4s/&#10;+Xn6V18WF/hVcYaOyK/8pjhGR+ggHalf+D9iJ39CR+yF2MRfi3X8nVjFP4ilnL55+Fcxl/t0lLWY&#10;wq2YyLkcS2djJHflEJ6QzkgSOjPJZU+eUnYlHXgq2YanpbOXSTalM9uQ56Izml/W4cVIWVJZ1uLV&#10;ZU1elzQhrWUM70Rn/ntZnfcjQ8hoWY1PlFX5dDJPVuGUxcxXy+843WF8O/lFVuZHZBT/jZyXlfhV&#10;WZHfJA/oSnomy/O35JMsxwNZlkOkDE8QKc2TRkrxNJGSPHOkOM8ZKcYLRIry4pHCvGykEK8cKcBr&#10;RPLzupG8vEkkN28dyck7RrLzHpFsvE8kK4+LZOYjIhn5+Eh6PjmSls+KpOYLIin5skhyTnOH8I2R&#10;RHwbJebtjbj8UETyExHOz0QsXIwYuBZBuBXx4EHkCzyNfILXkQ/wIfIevkbeAEZeAjjPwHUeQxLn&#10;H0jp3If0zh3I6tyEnM51yO9cg6LOFSjlXIQKzlmIdk5DdedXqOMch4bOEWjuHIA2zi/Q0dkN3Zwd&#10;EOtsgf7OJhjsrIcRzhoY66yAic5SmOosglnOfJjnzIbFzgxY7kyBNc5E+MkZDz87o2GHMxz2OoPh&#10;gDMQjjp94aQTC2ec7nDe6QxXnA7wp9MG/nZawF2nCTx0GsATpw68cGLgjVMVPjiV4bNTATynDGin&#10;BDC3CEi3ACRw80AiNzskc7NAKjcDpHPTQCY3BWR1k0AONwHkcSXkdxkUdjUr5ipWyv3Eyrr/soru&#10;a1bZfc6quo9ZDfc+q+XeZvXcG6yhe5U1cS+x5u451so9xdq5J1hH9zDr4u5n3d3drKe7nfV2N7O+&#10;7gY2wF3N4tzlbKi7mI1w57PR7iw21p3GJriT2CR3PJvsjmLT3KFshjuIzXb7srluLFvgdmOL3I5s&#10;iduWLXNbsJVuY7barc/WurXYerca2+hGs81uBbbFLc22ucXZDrcQ2+XmZXvcnOwXNyvb72ZgB93U&#10;7LCbnB11E7HjrsNOukDVR8aecj17xv1kz7rv7Xn3lb3gPrOX3H/sZfeu/cP9215zr9k/3cv2unvO&#10;3nBP2b/d4/aWe8jedn+xd91d9p671d53N9oH7lr7j7vCPnJ/tI/dBfaJO9s+dafZZ+4k+9wdZ1+4&#10;I+1Ld4h95Q6wr90+9o37vX3rdrHv3Pb2vdvK/us2JQ3sB7e2/ehWJ9H2P7ei/eSWIcXtZ7cQyWu/&#10;uDlIFvvVTU9SWeUmJd+QiPVcRjD03K+h734kb8kL8pjcJ7fIX+QKOU/OkJPkCNlPdpNtZBPtYx1Z&#10;SZaQBaFyZ5NpJD786o4no8Iv7lAyMPzs9iH/iwn8L2aQOhHNgU7LeqQ5xQv+Fzs4TvVEo6m3aRj1&#10;MsVRj1J/6jHqzSpgD1YeO5O2pAUrh41ZGazHSmFNVpJ6kkpgFCuO5VgRLMkKYlGWDwuwXJibZcfs&#10;LAtmZpkwHUuPKVkaTMpS4jcsOUqWFK1NhGhd/Go5/mfD4J3VwUvrB0+sCh7az8Ed+yH4274NrtlX&#10;wWX7NDhv/wlO23vBSXsrOGKvBwfs1WCvvRTssOeCLfZ08JM9Gay1R4OV9mCw1O4NFtmdwVy7JZhp&#10;NwZT7dpgkl0RjLdLgtF2QTDczg4G2+nBABsf9LXjglg7MuhuhwRd7ICgg+0dtLHdg5a2U9DMtgka&#10;2WZBfdswqG1rBzG2WlDNVg6ibbmgki0RlLeFgjI2T1DKZguK2wxBEZsqKGiTBPmsE+SxLMhpfT+7&#10;/eRntW/9zPa5n9E+9NPbW35ae81PbS/4Ke0pP7k96ie1+/wkdoefyG7yE9o1fgK71HftfJ+e4PyI&#10;negLO9rndgjp64Pt4TPbkbQkjXwb1iJVSHlSghQkOUlm+n1qkoT+JkJCmuSLQsT2X0/al17EPvIc&#10;e8dz7Z/eN/ail9Ce9hLbY14Su99LZnd6KexmL5Vd66Wxy7x0doGXwc70MtnJXhY7zvvWDvdy2EFe&#10;Ltvby2u7ewVsB6+QbeUVtU28ErauV9rW8MrZaK+iLe9VtiW9KrawV93m9WrZHF5dm9lrYNN6TWwK&#10;r7lN5LW2jtfOMq+TRdXNflXf2w+qt32j+tvnKs4+UsPsPTXK3lTj7F9qor2iptjzaoY9o+bYk2qB&#10;Pap+tAfUcrtXrbE71Qa7RW22G9V2u07ttqvUPrtMHbaL1XE7X52yc9RZO0NdslPUVTtJ3bDj1W07&#10;Rj2wI9QTO1S9sHHqre2vPto+6ouNVYHtoaztqiTrpL5h7VUS1kalZK1UOtZcZWZNVHbWSOVh9VVB&#10;VlcVZbVUKRajyrPqqjKroqqxaFWLRan6rKJqwsqrlqysasdKq86spOrBiqverKgawIqoIayQGsUK&#10;qPEsv4pnedV0lkfNYbnVQpZTLWU51CqWXa1n2dTPLKvawbKovSyzOsgyqWMso/qNZVBnyWWWXv3J&#10;0qmb5B5Lqx6xNIrm0VFvWWr1kXwlyFIpBqmUQxKR5CQNpFQZybckN60XIEVJKVIBUqtoUp3UhjSq&#10;AWkGaVVr0gHSqa6QXvWEDKoviYOMajhkUmMgs/oBsqgpkFXNhGxqHmRXP0IOtQJyqrWQS22EPGor&#10;5FW7IL/aBwXUYSikTkARdRqKqvNQXF2Bkuo6lFa3oax6AOXVE6ioXkKUegvR6iNUUVR3oxBiFOO1&#10;VITXVQl5fZWMN1KpeROVgTdXWXlLlYO3UXl5e1WId1LFeVdVmvdQFXisiuZ9VHXeX9Xicao+H6qa&#10;8BGqBR+j2vLxqiOfpLrxKaonn6H68jlqIJ+vhvLFaiRfpsbxVWoiX6em8I1qJt+q5vKdaiHfS/kn&#10;Byn/5Khay0+qn/gZ9TO/QDkoV9Ru/pfax2+pQ/y+OsYfq5P8hTrN36pz/CPlonxVf3Ct/uLg/c0d&#10;7w5P7N3nKbxHPJ33lGfxXvCc3huez3vPi3gfeSnvM6/gKf6dF/AYz/D6HhNNPS5aexHRyUsgengJ&#10;RV8vsYjzkomRXgoxwUslpnhpxGwvnVjkZRArvExivZdFbPGyid3et+Kgl0Oc8HKK371c4rKXR9wg&#10;97y84gl54+UT/3kFhfKKCuOVFMwvJ7gfJSI0Vobj1xSuX4/K6pqIhH5LkchvJ5LQOBlJaZyMZDRO&#10;RnIaJyMFjZORkurqU9G8Wqn8eJGa5tVKTfNqpfYXkWUiDY2RkcbfINLSvFrp/B0iPY2PkZ7G6M1I&#10;Y/RmorGtMvvnRFb/svjW/1Nk92+KnP49kZvG583rPxcF/DeikP9BFKFxeYv5gaDvN1Ga5tMq638j&#10;K/hJZJSfUn7np5PV/Uyypv+trOvnkg38/LKxX0Q290vIVn5Z2d6vKDv70bK7X03G+rVkP7+eHOQ3&#10;kkP9ZnK031JO8NvKyX5HOcPvKuf638tFfi+5zO8n1/gD5UZ/sNzmD5N7/JHyoD9anvDHyTP+D/Ki&#10;Hy//9KfIW/40+dCfQXN6zZLv/Dnysz9Xoj9P8mC+/CZYIFOQ9MFC+S3JS4qSMiSK1KDf1SPN6LVt&#10;g3mySzBX9grmyIHBLEl5CTSf1zSaz2uynBlMkguCCXJpME6uDkbLn4IRclswTO4NBstDwUB5Iugr&#10;Twe95Pmgh/wj6CKvBx3k7aCtfBC0lE+CpvJl0FC+C+rKj0FN+TWoJoOgsrRBBSmwjHSxuEyEhWVS&#10;zCdTYi6ZFrPJjJhJZsG0MjumlLkxicyHCWRBFLIwWlEM6RzgF1ESP4gy+EaUw+eiIj4SlfGeqII3&#10;RTWKUNbAy6ImnhO18JSoQ1HKunhI1MNfRH3cKRrgz6IhRSob4mqyjCwSjXAOmS4aYzwZT0aRoWQA&#10;6S2aYA9adiY0JgRFLRtjY1KP1KT1qiSK9lOWlKD9Fyb56P1y0ntnFbUpelkTU4sYTEafLaGIRoc+&#10;L4jyqHk5VLws/sfL4DteEl/yYhTFLIIPeEG8w/PhDZ6LIpnf4mWeCc/zdHiap8YTPAVFM5Phfp4I&#10;93AHd3CgaKYJNnIvWMu/BBTRDJbwd8Ei/iKYzx8Fs/n9YBq/HUziNE8avxGM5NeDIfyvYADpTXrQ&#10;9s78TtCeXteKXt+MPwsa8pdBXf42iOH/BlX5pyCKfw3o/2FBKXqfopxRX6TA3PTe2fk31EeZCNPx&#10;pJiSPlcS+nwJeFqUPANayIwBZMMvkAM/QC6KdubB55APH0EBvAeF8CYUpv7RotRPWpz6S0vhKSiD&#10;x6EsHoLyFPWsiDuhMm6FKrgRqlPkswaugJq4GGrhPKiNM6EOToF6+APUxzHQAIeTQdAI+0JjioA2&#10;xq6kA2kNTbApRTUbUHSzNqlOomm9Ai1LQXPqJ25B/cUtqN+4OX5LMpE0tJ6coqKJaOkQoG3IWuBX&#10;1hI/slbUJ92S+qZbUB91C7xHP98kf9L2y7Q8R9tOkWP080HatpfsoJ9/pm0byCqylNYX0nIOa079&#10;5c2o35yuN1af+tHr/H8eDXVNsfH0HFyXnodTkMekAtVe/BhOd+eH09xZZGo41Z1IxoZT3BGEIodu&#10;f9IrjHe7h5PcTqRtONFtEf7gNg4nuPXC8W7NcJxblUSFY91y4Ri3ZDjaLRKOcvOHI9xc4XA3WzjM&#10;zRgOddOGQ9wUYZybOBzkuuFAl4f9XWP6uZ7p634yvd33ppf7yvR0n5oelGvT3b1rurp/my7uNdPJ&#10;vWQ6UK5NO8q1aUO5Nq3dQ6al+4tpTrk2TSnXpjHl2jSkXJv67gpTh3JtalGuTQzl2lR3p5mqlGsT&#10;Tbk2UZRrU5FybcpRrk0ZyrUpSbk2xSnXpgjl2hSiXJv8lGuTh3JtclGuTXbKtclKuTaZKNcmPeXa&#10;pKFcm5SUa5OMcm0SuxRfo1wbx81qBOXaMDeNMU5yEziJzVfHNZ8cYf51Qv3WCSin5at+5nzUj513&#10;+oHzSt9xnuqbzj+U13KP8lpu6ovOX/qc84c+7VzUJ52z+qjzG+W2HKfclsN6l7Nfb3P26M3ODr3e&#10;2aJXOxv1cmedXuysovyWZXq2s1hPc+breGe2Hu9M16OcyXqYM1EPcsbpvs4oHesM092cwbqjM0C3&#10;cfro5k6sbuR013WdLjrG6aCrOG11JaelLkt5N8Up76aQU1/ndero7E6MzuxU02kp9yaFE6UTORW0&#10;45TRzCmpg0gx/SVSWP8bKaBfRfLpJ5Hc+n4kh74ZyaavRTLri5GM+kwknT4RSa0PRVLqvZFkensk&#10;id4YSajXRBLoZRFHL4hIPSsCenLE4viIwRERxLiIj30iCntEvmDHyCdsFfkPG0c+YN3Ie6weeYdR&#10;kTdYJvIai0ZeYv7IC8wReYaZIk8xdeQJJok8RifyCK38Bz35ED/KB/ha3sfH5K68h9flXbxMfpd3&#10;KM+FYtHyNu4iP5N1ZDlZSGaReDKWDCMD6LWxpDNpQ3/flNSj/dWg/Vam9yhLitH75aP3zS4fYUb5&#10;GFPJJ5hYPsOIfI6heIGeeIkfxWt8Ld7gE/GOWpF/8Yb4gFfEf9SCfMZfxVc8LBS1Hj5uF4gbhcE1&#10;wuJSwfUCIfVM4ejJIoEeJxJRtCGJjhPJdB+RkqIRaXQnkY4iFBl1M5GZohbZdC2RgyIZuXUlkZei&#10;GwV0MVFYFxDFdC5RUmcVZSgaUl6nEpV0EhFNkZJqmosYrSniong9/ZEiLm8p4vKCt9CPKOJyjyIu&#10;Nyni8idFXC5RxOUsRVx+o4jLMYq4HKSIy14+Uu/gYyiSM0H/xOMpsjNVL+cz9WI+V8/nC/UsvkRP&#10;5Sv0JL5Gj+Mb9Ci+SQ/lW/UgvlP343t1LD+ou/OjFEk6SRGl07o1P6eb8Uu6Eb+q6/Hruha/ravz&#10;+7oKf6Sj+DNdnr/Spfl7XZz/pwvzr7oAR52HW52DC5ONJzCZeGKTnqcwqXkak4JnMEl5VpOQ5zAu&#10;z2skL2gYL2YMlDIBlKeisSjzGaqajxBj3kNd8wYampfQzDyD1uYxtDcPoYu5B9+bO9Db3IQB5joM&#10;NtdghPkDxppLMNFcgCnmLMw0Z2Ce+Q0WmZOwzByD1eYIbDCHYLPZD9vNL7DH7IEDZhccMTvgpNkG&#10;Z8zPcMFsgj/MT3DdrIdbZi3cN6vhsVkFL8wKeGuWwUezBL6YxRCYRWDNApDhPPgmnAtJw9mQKpwF&#10;6cMZkCWcDjnCqZAnnAIFw3goFk6C0uFEqBBOgOhwPFQPx0HtcCw0CEdD03AUtApHQvtwBHQJh8P3&#10;4TDoEw6FgeEQGBoOhlFkfBgH8eEgmB4OhDnhAFhIlob9YVXYD9aTzWFf2E72hH3gADka9oZfye/k&#10;YtgLrpIb5A55GMbCU/KKvCefiEcM4TYWXJKYpLC9IC3JRL4luW1vKECK2j5QipS3faEyqWb7QS1S&#10;3/aHJnYAtCTt7EDobAdBDxsHve1gGECG2CEw0g6FcXYYTLLDYZodCbPtKFhgR8MSOwZW2rGwzo6H&#10;TXYCbLU/wC47CfbZeDhsp8AJOw1O2+lw3s6EK3YW/GXnwC07D+7ZBfDILoLndjG8sUvgg10GX+wK&#10;8O0qCO0aEDSSUAL2EySmUXxSsP9j7KzDpDiifn2qursah+Ae3N0ChA0JEjS4Q5DgECwQILjb4u7u&#10;EFhksSDB3V0SJLhDgJnprapzf9zn5nnu/f66Cy89011dVV2zzPTUeU/3OpGaNooMtElkoRiRg7aJ&#10;vBQrCtFOUYz2iK9onyhHB8S3dEhUpqOiOp0QteiUqE9nRRO6IFrQZdGGron2dFN0oTuiO90VvfHp&#10;3I8eiUH0VAyjl2I0vRHj6b2YTB/FdIqIOaTFAlz2aAk5ciX5ci0lkBspidyCq+bEUiq5m9LJ/ZRJ&#10;HqKs8hjllKcojzxPBeRlKiKvUwl5m0rLuxQl/6Hv5BNchegFrg70hn6Q/1I9GaJGMo6aSaZW0hFt&#10;pS86yYTiZ5lU9JIpRF+ZRgyQ6cVQmVmMktnEOJlLTJJ5xXRZUMyRRcVCWUIsk6XFavm12CDLixhZ&#10;QcTK78Ufspr4U/4gjso64pSsLy7IxuKqbCZuyx/FPdlaILorXsiO4p3sIkKym9Cyp5BObxHP6SuS&#10;OL+JFM4gkc4ZKr50houcziiR3xkrcJdk8ZUzUUQ5U0QlZ5qo7swUdZzZopEzT/zoLBBtnUWis7NU&#10;9HSWi77OSjHYWS1GOmvFBGe9mOpsFHOcTWKREyNWOlvFBgf/a51YscvZKQ44u8UxZ4846+wVV5x9&#10;4pazX9x3/hRPnYPijXNIfHIOC+McEa57TCQEyd3jIp17QmRxT4o8iHwVBqXc0yLKPYOI1xlEwM6I&#10;eu5ZRMjOImJ2VnQCPdxziLKdQ+TtHCJyZxGlOytmgPlgGcqvAzGoYyfYj/qOgjOo/zLauYX2HqDd&#10;Z+5R8dY9IkKIuFn3kPC8gyKR96dI4e0X6b19Iov3h8jt7RGFvF2ipLdTlPNiRUVvm6jmbRF1vBjR&#10;2NskfvQ2inbeetHVWyt6eatEf2+FGOItE6O9JSLaWyimefPFXG+uWOzNEiu9GWK9N1Vs8SaLnV60&#10;2OeNE4e90eKkN1Kc94aJq95gcdsbIO57/cQTr4946fUS773uIux1FcbrJBzEDOKrn0QSxAxSquYi&#10;nWoivlQNRA5VF7GMWqIQ4gYlVBVRRlUU36hvRUVVTlRVZcQPqqSop4qKxqqQaKHyiTYql+igsoku&#10;6kvEMzIgnpFG9FcpxGCVVIxQCcUY5Yto5YgpimmGiqO5KkQL1b+0VL2hleoFrVNP6Hf1D21RdylW&#10;3abd6hrtU5fooDpHR9UpOqmO0hl1kC6ofXRF7abrajvdVjF0V22kB2oNPVYr6JlaTK/UfHqrZtO/&#10;ahqF1CQK1DgyahSRP5RcxBB8xBAS+L0oMWIIyfxOlAIxhNSIIaRDDCEDYgiZEUPIihhCDsQQciGG&#10;kBcxhAKIIRRCDKEoYgjFEUMohRhCaT8b4h6ZKQoxhPKIIVTwk1IlxBC+RwyhKmIINXzNP/ghro0Y&#10;Ql3EEOojhtDQf8iN/bvcxL/F8Lq5BWIILf0z3No/zm38Q9zW38ft/V3cwd/GnfzN3MVfz139VdzN&#10;X8rd/QXcw5/Nvfxp/Is/kXv7Y/lXfwT39QdzP78/9/d7829+dx7gd+aBfjse5LfiwX4zHuI34qF+&#10;XR7m1+ThfhUe4VfgkX4Uj/JLg+I82i/EY/y8IAeP9b8E6Xmcnwok4/F+QqB4gi+AxneSTzYa8YNo&#10;xA+iET+IRvwgGvGDaMQPJiJ+MBHxg4mIH0z0j4ADWL8HxIIYsAGsBstQz0Lw+TvO57hAJfAQ5MN3&#10;n/+Wn6+J9o6T/n/xuY4rPtESLE+BjyAn6noNTtnLfNRe4j/tRf7DXuAd9jxvsWd5oz3Da+xpXmFP&#10;8WJ7gufZ4zzTHuUpFp889hCPtgd5mD3AA+1+7mv3ci+7h7vZXdzJ7uC2dju3tFu5qY3hBnYT17Eb&#10;uYZdz9/btfydXcVRdgWXtsu4uF3MhexCzmfncU47h7PYmZzRTuM0djIntxM5iR3P8e0Y9uxIJjuM&#10;tRnMITOA35u+/Nr05uemJz8yP/N905nvmPZ8w/zEV0xLPm+a82nTmI+b+nzI1Ob9pgbvMVV4h6nI&#10;W0153mS+5vXmK15tivFyU4gXm3w83+Tk2SYrTzcZebJJwxNMCh5rkvBIE5+HGpcHGbb9TWB/NR9t&#10;L/PWdjfPbRfzyHY092w7c8u2MVfsj+a8bWZO2sbmiG1g9tu6ZpetbbbammajrWZW2+/NUlvJzLPf&#10;mRm2vJlko8wYW9YMs6XNAFvK9LYlzM+2mOlgi5pWtrBpYguauraAqWHzmUo2r4myeUwpm8sUtjlN&#10;HpDV5jDpbHaT3GYzCYELjMlqPoE34Am4B26CSyabOQ0Om+xmr8lhYk1Os8nkMmtMbrPU5DHzTF4z&#10;3eQz0aaAGWUKmsGmsOlnipqeprjpbEqan8xXpoUpYxqar01tE2WqmW9NBfwpZyqbUqaKKWKqY+8f&#10;UHMdk9nUN2lNI5PcNDWJsJdvWhmBGrTuYD7BjH2nu5mXuqd5ovuYB7qf+UsPNDf0UHNZjzDn9Bhz&#10;Uk8wcFYNnFWzV882O/V8s00vNnBWzXq92qzW681yvdks1tvMfL3TzNF/mBn6TzNFHzET9QkzTp81&#10;o/VFM1xfM0P0LTNQ3zX99D+mj35qeumXprt+Z7rqT6azDkwHzaatdm1rHc+21Iltc53cNtWpbWOd&#10;wTbQWWw9ndPW0XltLV3I1tDFbTVd2lbVUfZ7XcFW0lVsBV3Dfqvr2PK6oY3SzWw53cqW1e1sGd3Z&#10;fqW721K6ty2p+9sSerAtrkfYYnqsLaon2iJ6mi2sZ9tCeoGFYwZW2QJ6Pdhs8+vtYLfNp/eDw+CE&#10;zavPgkvgOrgD7oPH4AV4izIfQQAQa9Iu59fxuYBOAlJwQZ2WC+lMIBsX1rm5iC7ARXVRLqZLcXH9&#10;NZfQ33JJXZlL6epcWtfmMroBl9VNuZxuyVG6LZfXHfk7/TNX0L24ku7L3+uBXFUP4+p6NNfU47mW&#10;nsx19Ayup+dyA72IG+ll3FSv5uZ6A7fUMdxab+e2eje31/u5kz7EXfVx7q5Pcy99gfvoq9xP3+QB&#10;+m8erB/wMP2ER+oXPFa/4Qn6A0/WYZ6mDc/SguZpjxbq+LRUJ6GVOjmt1Th/1ekpRmem7Tob7da5&#10;aJ/ORwd1ITqmi9EpXYrO67J0WX9DN/R39JeuTA90NXqia9JLXYfe6Qb0STemON2MyLQkZdpQQtOO&#10;vjCdKLXpShlNd8pqelFu04cKmn5U3AygMmYQlTdDqbIZQTXMKKprxlJjM55ammhqZyZTVzOVepnp&#10;1N/MpCFmNo02c2mimUfTzQKaZxbRUrOY1piltMkso1iznPaaFXTYrKRTZhVdNKvphllDd8Fjs5Ze&#10;gQ9mHWng2HWUAHwB0oIsILddS7jTKpW0a6gcqGhXUw27iurZldTUrqDWdjmyzZZRd4trg9nFNMgu&#10;opF2AY2382mqnYsZtNm02M6klXY6bbBTaaudTLvsRDpgJ9BRO47O2NF0yY6kG3YY/W2H0CM7kF7Y&#10;/vTO/koh25uM7UkOd6N43IWScEdKye0oPbcm2MGUk5tRPm5Mhbk+leQ6VJZrUnmuRpW4MlXjClSL&#10;v6H6XJaaMDxbLk4/cWHqyPmpK+emnpyd+vCX9BtnoMGchoZzChqNT7oJnJAms0/T2aHZbHk+B7yI&#10;P/Eyfser+BWv5We8gR/yZr7HW/k2x/J13sWX+A8+y/v4BB/gI3wI/x7mPXwUW49zDJ/EHqd5NUos&#10;53Oo7QLP5Ys8A3tN5ss8nq/wKL7KQ/kaD0Btv4KefIO7gg58k9uAFnyLG6O1euAHUBVU5Dv8DSgD&#10;SoBCIC/IAb4E6UEqkAxlEwIFBOrR9haH7E1+D17ZG/wU/GOv89/2Gt+0V/kKOG+v8OfP7M+f6Tlw&#10;EnADy8+P6+GzfCuWI+ALRDkF4ko7+eOKO3njCjl54vI6ueJyODmROZQ9Lr2TNS6V82XcF06muERO&#10;BmQPpUP2UJo4g7nqMOasP2Au/Y1MFPccc9mPMad9H3PbdyQHN6QOrmBO/bz8EJzGnPoxzKkfks+C&#10;/fJhsEfeC3bIO8FWeT3YJC8F6+U5zL+fDJbLo8FieTCYJ/dh/n1XME1uDybJGMy/bwxGyzXBcLki&#10;GCwXB7/JuUFfOTP4RU4JussJQRc5KugohwVt5cCglewbtJA9g6ayS9BItgvqy5ZBHdkEc/J1g1qy&#10;Oublv8e8fJXgW1ktKCdrYl6+LublGwVFZfOgoGwd5MU+OWXnIIv8OciIetLK3kEK2S9IiroTyCGB&#10;ksMDIUcHWowLwiI6+FdMDl6LacFzMTN4JOYE98S84LZYGFwXS4JLYllwVqwMTojVwWGxNjgg1gd7&#10;xO9BrNgcxIgtwQaxLVgtYoNlYkewUOwK5og9wXSxN5gk9gXjxIFgpPgzGCIOBb+Jw0EfcSToIY4G&#10;XcSxoL04HrQWJ4Lm4mTQSJwK6orTQQ1xJvgefCfOBuXAV+JcUAwUFOeDPCA7yAzSghQgCYgPXMB0&#10;PgjoXPARvAXP6WzwCNyjM8FtOh1cAxfpVHCGTgbH6URwiI4H++hYsIuOBtvocLCJDgXr6GCwkg4E&#10;S2h/MJ/2BrPoj2Aq7Q6iaWcwhmKD4bQtGERbg34UE/xCvwfdaEPQidYFbWlN0IpWBs1oedCQlgR1&#10;aFFQg+YHVWhOUIFmBVE0PShDU4ISNDEoTOOD/DQ6yEUjgmw0NMhEA4N01D9ISX2CZNQrSEjdAp86&#10;Bw61Dyy3CQL+MfjETYP33BBuSt3gGdcMHnHV4D5XCv7i8sFNLhtc5VLwU4oG5+CBnOLcwTHOFhzm&#10;TMEBThPs5eTBLrggsewHW1jCU9GRDfwpspbfRlbx88hyfhhZwn9HFsIHmceXInP4TGQmH4tM5wOR&#10;qbw7Mom3RqJ5Q2Q8r4qM5cWR0TwnMpKnRkbw+MgwHhEZygMjg7lPZBCckIFwQgbACfmNm4A6kf5c&#10;LdKPK4CvQXFQAOQEmUBqkBRlfJQlEAnjLDc8kF+EB/E/4cF8JzyUr4aH8bnwCD4eHsl/hkfz7vBY&#10;3hYezxvDuMZHeBIvCU/lueHpPD08i6PDc3h0eD68kIXwQpbAC1nOP4dXcYfwWm4d3sDNw5u4YXgr&#10;1w7HcvXwLq4U3gs35ADckMNcInycC4dPcb7wOc4ZvsRZwtc4Q/gWpwn/zcnDDzhx+DHHDz9nN/wa&#10;jsh71qFPHIab8QFuxtuQQy9DPj0NJaKHoWR0L5SK/gqlo5uhTHQtlI0uhXLTefgZZ0JF6AT8jKPw&#10;Mw7BzzgQqkB7Q1VoT6gm7QzVpe2hhrQ11Iw2h1rR76F2tD7UmdaGutPq0C+0ItSPloUG0ZLQcFoU&#10;GkMLQtE0LzSV5oZm0ezQfJoZWkIzQitpGhyNqXA0JsPRmARHYyIcjWg4GhPgaIwLnQEXaWzoGo0J&#10;3abRcDRGhR7TyNAL8JZGhD6CgIaHGLhieCg+SCKGhVKCdCAzyA7yYH1BUAx8BcqJEaEKoIoYGaoJ&#10;6opRoUZidKg5aC3GhNqLsaEuYlyohxgf6iMmhH4TE0NDxKTQSDE5NE5MCU0S00IzxPTQXDETnsZs&#10;eBpzQqvFvNAGsQCexiJ4GkvgaSyDp7ECnsYqeBpr4GmsD10SG0PXxebQHbEldF9sDz0WO0LPxe7Q&#10;G7E39EEcCIXFoZARR0NSnggpeTqUEG5EUnkJrsbVUFqJ10feCWWV90K55MNQPjgSheWLUHH5JvSV&#10;/Df0tQzB14iDr0HhqtIN15TxwnVk4nADmTzcRKYOt5AZwq1klnBbmTPcUeYLd5WFw93hS/wiy4R/&#10;leXDv8lK4UGyWniorB0eKRuGx8jm4fGydXii7BCeIn8OT5e/hGfJ/uE5cmh4vhwdXiijw0vk9PAy&#10;OTe8Qi4Jr5arw2vkxvA6uS28Qe4J/y4PhjfLE+EYeT68RV4Lb5N/hbfLh+FY+SK8Q74HuLqYFJGd&#10;Mh5IBtJEdsjMkViZExTA8+KR3bJsZL8sFzkkv4kcl1GRM/LryEVZOnJVlozcwva7sljkoSyCeywX&#10;ibyRhXF/5UKRCLCyYMSB/xAPJHbyR5LDh0gDMjp5I9mcPJHcoAAoCkqBr8G3oDKojjK1QUOUbwZa&#10;Yf92qKezUzDSHT5Fb9DfKRwZDK9iBBjrFMW9TYri3iZFI3PgWSx0ikeWAdzzILIBzkWMUyoS63wV&#10;2eOUiRxwykaOOOUiJ52oyDmnPO5H9l3khlMx8pdTOfLAqRJ54lSHt1ET3kYteBt14W00gLfROOK4&#10;zSLx4GMkcltHvnDbRlK5HSPp3a6RzHAyssPJyA0nI787IFLYHRIp7o6EuzEW7sZEuBvT4G7MilRx&#10;F0Sqw8uo5a6K1HXXRxq6MZEm7g74G3sjLd1DkTbuiUg791ykg3sl0sm9Henq3o90c59GerhvIj3d&#10;T5FfXBPp7brwJhIGv7rJg75uOngUWUAeUBiUAt9gfWVQE2Xqo2zz4Be4Gb3czkEPtydci77Bz+5g&#10;+BY4b3AnBO3caXAu5gSt3EVBC3dF0NRdFzRyN8O72A7vYk9Q0/0zqOoeDSq7p4Lv3HNBlHs5KOPe&#10;CEq6fwVF3ftBQfdRkNd9FiDHJMgCRyOj+zFI40aCFK4JkrgUlwCehueqOOHGj8P9qONCTtK4905y&#10;ZIanjHuGc6mHOKe6i3OrW05mRM6yxF1wssWdxrnXMZyDHXRyx+3FOdlOJ1/cVpyj/Y5ztbVOwbgV&#10;TqG4xU5hRNGKxM0EU5yi8C+Kwr8oBv+iWNwA8CvoCbqCDqANtrcAjVG+HvgB+1dFPRVQ3+dzwKw4&#10;H4wH/lsmx+NEAKeIlBukBQil/z8/OfHsc5nP6z/fP6EJzitXYnkSy41YXsYSf+mH/8NU80BFm5eq&#10;trmo6pjzqq45q+qZ06qBOaUam+OqmTmqfjSHVRtzULU3B1QXs0/1MHtVX7NHDTU71VgTqyaZrWq6&#10;iVGzzSY1z2xQC81atdisUkvMcrAYLMDzuVg/S80309UcM1XNNJPVVDNRTTTRahyWo8FwrBtipqlB&#10;ZqYagPI98Lg31vczY7FuFLaPUGPMcOwzHO2NUHPNaNQ7Tq1AmTWocx3q34C2NpilYBWeb8D639Vq&#10;9G0l+rjcbEdfdqAfu9BPXDsexzHN7Mfx/4n2D6nB5gjaOqZ64bi7mROqqzmpOmMcOmI82pszqi3G&#10;5vN4/Teu6zGGZzCY27C89j/G9ZqRcAgS+7PMO4zLGxzzK7T5Esf/XC0yT9RS8wj9/gf9u4++3lUx&#10;5m8Va+6oveaWOmpuqLPmqrpsLqsb5oK6Y86pu+jDA/TpIV6PR+jrI7wWj8wfeL4L62PVPRzfXzjO&#10;W3gNrpmN6hI4B07j+E9g3VGzRR3C8f+J8rF4vBvb9pk1WLdSHcfrdMYswz7L0N5y9TfG7iFew2co&#10;8wp1vsWYvUNb7zFO7zA+b9CX1+jTS/TtubmknqKvj8x19OMm+nlL3cZxXMfxXDT30P4Dddg8RFuP&#10;1S4c93bzTG3BGGwGv5sXOPaXeJ1eoc8S89NEPTGOn78Hncfy83U6b2D5+fe9HigKsoJ3GLuPqD+C&#10;Ng3aJ3tWufakim+PqcT2iPrCHlap7SGVHnyJxznsUZXbHlf5UKagPa0K23OqqL2oitsrqoS9rkra&#10;W+Bv8AA8xrrn2PYGZT6gbKAKWOHnsfH8nDapn9Wm9DPZdLiOSyY/lc0CtyQb3JLsfjybw3eANdn9&#10;CFyOD3A53ph0/guTEn5JElzPRWGpMWbvMYaP0O8XKmw+4jis+mA8lE/of4TrETIp/MCkRj1p4aqk&#10;8xVIAJLYNH5ym8JPYxP7Ga2HfsSpnPadymOfqrz2PriNx9dVLntZZbcXVBYcY0aMS1p7RqXEMpk9&#10;rxJhm29vKonyn9vPhbHMCFzwP3/+ex/5vO2/9xrvfxT6r8zn9XnAf+872f7PY8bPf2U+1/Pf48/l&#10;/+8y//u7MNYtB6fxev+3lHheycxWFcH/LoPvy9FY9/k9TYHPvxufvy9/3v4N3lfKmimqJN5PiuL9&#10;oiDeL/KYYSqHGaSymP4qo0G8xvRUKUw3ldR0VpgpgjfTGt5MC3gzTeDNNIA3U1u9h6vyGq7Kc11B&#10;PdFR6h9dRt3VJdRtXQTuTH64M7nUBfgqZ+CrnNBp1FGdXB3UieHPxIM/48Cfsd42HfZi9L/eRv3a&#10;W6eferimtbcczsoSfcNbqC958/QZb7Y+7s3QB72p+g9vko71JujN3li9zhutV3gj9CJvqJ7jDdbT&#10;vAE62uuvR3m/6iFeb93f66l7ed11V+9n3c7rolt6nXRjr4Ou67XT1b2fdEWvtY7yWupS3o+6sNdc&#10;5/Ga6qxeE53ea6xTeA11Yq+BVl59zW49HXbr6rduHf3Mra0fuLX0bfcHfQWcdWvqY+CAW0PvBDFu&#10;db0OLAfzwQwwEYzGtiGgL+iB8p1AG+zfDNRHfTVQbyXUH4V2SqG9wm59ncdtoLO6DXV6F/1xm+hE&#10;bjPtuc21dX7UYaelfue01s+dn/Q/Tjv9l9NBX3M66fNOF33S+VkfcrrrvU5PHev01pudX/Vap59e&#10;7gzQC51BepYzVE9BJu54ZOKOdMYiQ3aC7ods3F7OFN3Vma7bO7N0K2euboqM3AbOYrgry+GurNIV&#10;nbU6ytmgSzubdTFk5RZ0YnUeZ7fO5uxFFu+fOi0yc1MgMzeJc0rHd85px7mEzN+rOoAr8hGuyFu4&#10;Ii/kQ2QJP0W28EtkDb9F9vAHjZkWZBNrfVqSOS5dcxi+yH74IntkMrNDpjRbZVqzSWYy62VWs1rm&#10;NMtlXrNYFjLzZTEzW5Yy0yV+l2V5Ey0rmrGyihkla5phso4ZLBua32RT01e2NL3lT6aH7Gh+ll1N&#10;Z9nTdJB9zE/yN9NKDjYt5AjTVI4xjWS0qS+nmjpypqkl55kacrGpKpebynKNqSg3mm9ljImSseZr&#10;uceUlgdMKXnYlJAnTFF51hSWl0xBec3kk7dNHnnP5JKPTA753GSTr00W+a/JLMMmozQmvZQ2rfRt&#10;apnIppRf2OQylf1CprdJ5Zc2scxhE8m8NoEsZOPL4taXpa2SUdaVFawjq1gpa1qSdS2LRtaK5taI&#10;1laL9jZOdLGB6GEjorcNi/42JAbbT2Kk/SjG2Q9ikv1XTAdz7Hux0L4Ty8Bq+1ZsADH2jYgFe+xr&#10;cQAcASfBOftKXAY3wF/gAXgCXoJ34BOIA8SvhMevRQKQFKTkNyIdyAyy81uRFxTid6I4vxelQRT/&#10;KyrwB1GFP4qaoC5/Eo04JJpzWLTmiGjPgejCcaIHG9GHrejPLAYzyREs5Vh25ER25TRWcjb7cgHH&#10;l0s5oVzFieR6TiI3czK5nZPLXZxC7uNU8hCnkcc5nTzDuCokZ5JX+Ut5i7PJu5xDPuRc8hnnka84&#10;v3zPBWWIi0jNxfDuWFJ69JVMQGVlErgXKai8TEsVZEb4F1mpqsxFNWQ+qiULU11ZnBrI0tRYloOH&#10;8R39KCtTG1md2sla1FHWp66yMXWXLegX2Zp+le3oN9mZBsluNEz2olGyL42TA2iiHEJT5AiaIcfQ&#10;HBlNC+QUWipn0Eo5h9bKBbQR7kiMXEGxcg3tlhton9xMh+Q2OiZ30mn5B12QB+gK/JGb8Ef+hj/y&#10;jzxHT+VFeimv0jt5kz7JO6TlPRLOP6ScJ5TQeU7JnNeU2nlHGZwPlMUJUy4njvI7loo6Ap6GK8o5&#10;vqjgJBBVncSilpNM4K52oqmTWrRy0on2TkbR1cksejlZRT8nhxji5BKjnLxwNfLD1SgEV6MIXI1i&#10;cDVKiPXOV2KLU0bsdL4W+50occQpL04734pLTgVx06kk7jrfi8dOFfHKqSY+ONVFnFNTSPcHEd+t&#10;JZK5tUUaZDpnduuJnG59UQAUdxuIsm5DZCY3ElVBbbexaAxauk2Q6dwEmc9NRG8wEIxwmyKTuomY&#10;CuaAJWA1yv4OtmPfP8Bh1HUKdV5E3TfAXbT1GG2+Qtsf0Ic49EV6NUV8r7pI5lUTabwqIrP3vcjp&#10;VRIFvAoC9y8XZbzy4lsvSnzvfS1+8MqIBl4p0cwrIdp4xURHr4jo7hUUfbz8YoCHeRMvlxjrZReT&#10;vKxihpdZzPMyiCVeOrHKSy02eCngaySDr5EYvkYC+Bq+OOG54pwnxBXP0E0voLteiJB7Ssg9pTfe&#10;K/rgPaPAe0zsPSAXjkR8OBJJ1HVKoa5QWnWBMqkzlE2dpNzwJPKrg1QEnkRJeBJlVCx9o7ZQBfU7&#10;VVHrqIZaRXXUMmqgFlETNY9aqFnUGq5Ee7gSndV46gZXopcaRn3UIOqv+tMg1ZuGqR40SnWlsaoD&#10;RaufaLL6kaarpjRLNaR5qg48jprwOKrQCoWcS/UNXI6ytFGVpM2qCG1TBWiHyk27VHb6Q2Wm/Sod&#10;nI5UdEQlo+MqIbwOH16HpPPK8EUV4SvqA19Tb/imes631WP+S93ne+oOP1DX+aG6xI/VOX6qTvJz&#10;dYRfqgP8Wu3htyqW36st/EFt5E9qDYfVco6oRRyn5rJRM9iqyUzIuZTIuXSQc+n5A1n5fdn3e3F8&#10;5Fwm8DtyQuRcJvJ/5CTIuUyKnMtkyLn8AjmXyf1KnAI5lyn9spzKLwmKcGo/P6fxc3FaPyvIyOn8&#10;NJzeTw4ScwY/HnA4o29tRj8CPuBc+DV4Bh6CuzazfwtcBRfAaXAMHAR7wU6wFeV+B2vBCtSxGMwD&#10;M20GfwqYYNMj3zI98i3TId8yHfIt0yLfMg3yLVMj3zI1rsGYCtdgTIlrMKbANRiT/y+OzgI6i6ON&#10;wu/O7GyQ4u5eoLhbkOBSHIoUp0iLe5FixVLcvUGCBAmU4E6A4lYKtFAoxVtcMzP5Zua/+Q/nOZt8&#10;uzsLnNlv5973zmxYM5vu/1mLDxC+SXrsLrgHUmCM+AnbY/akPWjj7R57wu60x+1We8xutEftWnvY&#10;rsKepfaAXWD32Tk4ItLG2Sn2FzvBxtoxdpsdaWPsELvJ9rfRti/O6Gl/tl3tStvRLrNf2cW2pZ1v&#10;m+LMRvYnW9dOs7XsZBtux9vKOLu8HWFL4+ziOLsIzi6Es/PZLja37WCz29Y2i21mM9qGNp2tY1Pb&#10;6jalrWST2TI2sMUs9IT1cKQzWawx6WzIpLDa4KW7JmSgHUyCeYW0wFP8dB/8Ca6B8/jsJDiM/Xtw&#10;XKxRyAkkIidgkBOwyAmQnYVWphphJ5gwOxqtDjOp7ACTFmmIDLYHrtbJZEcKIpdthZRCU1PINkRi&#10;oY4pbmuY0kg8lEfaoQqSDtVtSROBdEM9pBoaI8nQzOYxrWxO085mM51sZtPNZjC9bFrznU1tBtqU&#10;SEgkN9/bMPODFWaS5UhPeGamdaF51oYW21BohU0MRVkdirYqFGNlKNYmhOLsp9B++zF0BMTbD6Ez&#10;4CK4Bm6CO+A+9j0G/+HY1+ADzsNy/yGLdrjToWQuMZTKhULpnQ1lcS6Uw3kmr+NIjAgkR8JMKZfc&#10;lHcpTWWX2lR3aU1tl8HUd5mROsmK9EkO08blMe1dftPZFTLdXVHT2xU337nSZqArb4a6ykizhCPV&#10;EmGwIpuZ7Bqbaa65iXRtzGzXwcxzXcwi19Msdd+aFW6gWe2GmzVujFnvJpqNbprZ7GaZrUitbHfL&#10;zQ4XZX5BqmWXQ5rX7TZ73CGzFwmYfe6c2e+uglvmgLsHHoOX4AM+S8R+htROcrvHpUVyJ4uNc7nt&#10;L0jk7HDF7HZX1m5FWmezq2k3unpI7jSxa1xLu9q1sytcJ7vU9UBqp4+dh/TPbDcUiZ1RdipSQZOQ&#10;DhrvptgxLtKOcLPtEDffDnCL7bdumf3GrbLdXJT9Gumidm6jbeVibDO31TZysbau22lruThbze2x&#10;Fd0+W8YdsMWRTCrsjtgC7qjNjaRSNnfCZnTxNo07aTFH1gokmMj9ahPtr/YTeGvP2BfgKXgA7oI/&#10;8Pl1cBmcs6ftKfxJuqf/rwshLvPiPv8R93kLbHdgy7Ctw1NjBcZUiVV4ysTyPEViKZ4MqzAGWIVR&#10;JOblPDEHx9txuNXpeUin4lon4wma8w/asXdaY67QJ8wZeou5Qy8xh+gZe6AfsXv6b8wtuoM5RrdQ&#10;J72OOukVdh711NP6DOqkJ9lhfQx10kMsTu9jO3Qc26p3oE66ha1DPfVnvZ6t0FFssV7J5mmMjjRG&#10;SXoe6pez2TjUVEfqaWyI/pH10xNZL9RVu+qxrIP+nrVCbfVLPRx10qGsJuY5VUaNtYwewL7Q/VkB&#10;zHnKCTKh5poahAGn+jEJ3qr+7D81gD1Ug9hfagi7oYaxK2oEO6u+Z/FqLDusfmB71US2U/3Itqhp&#10;LFr9xKLUbLZCzWeL1WI2Xy1ns9VqNkOtZVPUBjZBxbBxKpZ9r3axEfDgh6hDbKA6zvqpU6yvOsd6&#10;qcusp7rOuqlbrIv6i32t/mEd1BPWTj1nbdUb1kZ9ZK3gwbeAB98cHnxTePBfwoNvAg++MTz4xion&#10;b6Ty8Ybw4BvCg28AD74BPPgG8OAbwINvAA++ATz4BvDgG6g2OKYD6IJzsDa46gsGoK2haHMUGIf2&#10;J4Fp8Mtngnm8Od4v3hzvF2+h1sA/38BbqS28tdoBH303b6v2w0s/wtureN5RneGd1EXeRV3j3dRN&#10;3kPd4d+ov3kf9Yh/q/7l/dVLPki940NUAh+hEvn3ivyxmD85AfMnJ2P+5DT48D/Bh5+jsvkL4MMv&#10;UfnhsRfyozCHMlqV8GNUGT9WlffjVGXMf6zmH1U1/FMqwj+n6vpX4MffUI38vzCf8gE8+WeYU/la&#10;tYLP3sYPwZvn8MFT6PaYA9kePnsH+OwdMAeyo18SVMDP1UFd7GuCeYqtcGwH3cbvBt+8j27pD4R3&#10;Plw39cdi3uIk+Ocz4J/PwdzFRbqWv0KHYx5kFcyDrOhv0WX9nbqUv0cXg9de2D8KH/0kfPSz8NEv&#10;6qz+Vfjov+s08NtT+n/pwL+vGeZEYuaJVvw//ZG/1G/4G/2cv9dP+Sf9gEt9lyfqP7jRv3NKvMJZ&#10;4nnuJ57GfXichyUe4skT9+L+/AU+/Dbcq5twz66DH7+ap01cxtMlLoQvPwdE8gyJU8AEMAY+/Qgw&#10;GPTD771Bd9AJx7XDOa1AU5zfEO0kfQf8/zsCptMjfC90B7nw3bAK29rYHqZqeh9V0buokt5OFfRm&#10;KqfXUxnUzUuhbl4CdfNiqJsX0bPocz2dCujJlFePp9x6NOXQIyirHkyZdH9Kr/tQatTOU+ouFIba&#10;ua+/ItItKaSaklSN6IOqR29UBL1Q1empqkIPVQW6p8rQbVWSbqgv6Kr6nC6oAvSrykMnVE46pLLR&#10;XpWZdqoMtEWlpQ0qFUWpFLRchdFCJWi2YjRNYWadsm60CrlhSrv+SrpeKgE164+oWX9wLdV711i9&#10;c3XUWxeu3rgKoAT4XL12ebDNCtKBFNjPQCJqwR/ke/dSfnBP5Cf3t0xwf0iFtQwSsZaBwVoGzh2V&#10;Hu2TnH6RAW2VyShapqSfZWpaJtPSApmBZsssNF1mp8kyF42TeWmULEhDZWEaIItRH1mKesqy1EVW&#10;pA6yKrWVNaiFrE1fyvrUUDamurIZ1ZKtKVy2o8ryayovu1EZ+Q2VkH3pCzmAPpdDqIAcSXnlGMol&#10;J1B2OYWyyBmUSc6m9HIBpZVLKJVcSSnlGkouN1AgY8iXscRlHHlyPznUjw3qxyHUjzXqxyrhKiUk&#10;3KBPCbfpY8LfeEPxI3qf8C+9S3hFbxPeA0lvEgy9TmDe64Qw8Jn3KiEdyAxygLygEPgClML+8qCK&#10;9yahBqjjvU1o6L1LaApaee8T2nkfEjp5HxO6ewkJvT2Z0M9TCYO9xIQRXihhjGcTJngkp3ienOFx&#10;OdsTcoEXJpd6yeUq7zO5xkstN3hp5RYvg4z1Mss4L6vc7+WQh73c8oSXT572CsrzXhF52Ssmr3sl&#10;5S2vrLzjVZT3vSrykVddPvMiJN6tKd94jeQHr5mUXisZ8tpJQh3XRx03jPWSKdl3Mg0bJNOz4TIT&#10;Gy2zoZabk02RedhPMj+bKwuxxbIIWymLsbWyBNskS7NYWZbtluVRz62Iem5l1HOrsssynN2Q1dlf&#10;siZ7KGux/2QEeytrMwmcrMMCVYelUnVZRpATPxcAX4AyqjZqtxGspqrF6quarKmqgedFdTxDqrEe&#10;qgr7VlVig1QFNlKVY3j7E/tRlWKRqjibp75gS1RhtkoVZGtVPrZJ5WbbVQ4Wp7Kw/SojO6LSsZMq&#10;FZ55KdglFbDfFGO3lPPuqETvvkrwHqv33r/qtfdSPffeqqfeR/XAU+qeZ9Rtz9M3PaGvecmQGfoM&#10;maE0+pSXHpmhTPqQl1Xv9XLqXV5uvd3Lpzd7BXW097mO8orqFV4xvcQrqed7pfUsr6ye7pXXk72K&#10;+gevMnJDVZAbqobcUDhyQzWQG6qJ3FAEckO1kRuqg9xQXf2lV0838Orr2l4DXR1U9hrqcqCk10gX&#10;BQVBHq+xzg4ygbQgJT4LgAdC1FAngHfUQL+k+voZeEj19D2qq/+kOvp3qq2vUC19nmrq01RDn6Bw&#10;nfQdmPQdmTE50WJsv8H3YiK2l7CtAQdpgN0c9LWbgp52Y9DFbgiQTgza2nVBC7s2wGgyqG+jggi7&#10;Ogi3q4JKdkVQ1i5HnWUp6hFLUItYFOS2C1GLmR9ksnNRh5gdpLQzg8BGBp6dHoRQw5Pmx+A9anqv&#10;zATUnH5ALWkM6lnfo440EnWhYahLDUE9bCDqWP2CU/Duj5newUHTM9gL//4X0xl1pI7BZtMO9bQ2&#10;qO+1RI2tGWpuTVDba4DaZN0g0kQEU0z1YKKpGow1FVHjK4u6YinUF4uhnlk46G0KBD1MnqCLyYF6&#10;Z5agrcmAOmiaoKlJGTQyQVDPsCDCGFHdKFHVfBAVzRtR1jwXJc0T8YX5RxQ2d0UB84fIY66LnOay&#10;yGrOikzmpEhnjorU5oBIaeJEMhMrfLNZeGa9sPD3E+Hvy9AC8TE0S7wLTROvQxPFi9AY8V9ouHga&#10;Gigeh/qKB6Hu4n7oa3E31FbcCTUTf4YailuhCPF7qJr4LVReXAuVFFdChcWlUF5xIZRNnIfHfzb0&#10;mTgTEuJ0yPqnQpijA48/Hh7/CXj8x+HxH4PHfwwe/9HQaf9I6CjYB3b6h+HxHw6tBVjpDx7/YXj8&#10;R0JTwXgwEscPwnl9QXe00xHttUa7X6L9erhODf90qJJ/JlTaPxsq6p8P5fcvhHL4l0IZ/Suh1P61&#10;UJj/W4j830Oa3wy953+GXvI7oSf8bug+/zv0J38Quo4VLi/xp6Ez/N/Qcf4idJC/Du3m70Kx/AN8&#10;/oTQeqx2uZqb0FJOZj73/7/i5TSewkziqcxYns6M5BnNYJ7F9OM5TG+sfNmd5zedeCHTjhc1rXgJ&#10;05SXNg15eVOHVzY1eLipymuZCryOKc0bmOK8iSnCm5sCWAUzD29ncvCvTWbezaTn35jUvK9JgZUw&#10;Az7YMD7CWPjrGv56Aptk3sNff81+Mi/YHPOMLTSP2VLzD1tl7rE15g7bYG6xGPM7izXX2C5zme0z&#10;8DfNWXbcnGanTTw7Z46xy+YIPPaD7JbZx/4ye+Cx74LHvhMeO9Z0N1vhsW+Gx74RHns0PPZ1LLBR&#10;LKVdzdLalfDYl8NjXwqPfTErYBeyIhZz4ew8VtbOYZXsbBZuZ7IIG8nq2xmsiZ3GWtiprI2dwjrY&#10;yayLncR62omsr53ABtjxbKgdx0bZsWycHcMmgWl2NJtpv2fz7Ci22I5kK0CUHcGi7XAWA2LtMBYH&#10;9oMjdiiLB2fARXDNDmE3wR1wHzwG/+Hz1+ADUMDhPN8NY8lBajecZQBZ3QiWy41k+UFhN4oVd9+z&#10;Mm40qwiquTGslhvL6jqkkNwPrJmbwFq7iay9m8Q6u8msh5vC+riprL+bzoa4GWyk+4mNdTPZRDeb&#10;TXVzWaSbz+a4BWyhW8SWuSVstVvG1rkVbKNbxba6KLbTrWV73Hp2wG1gR91mdtJtYWfddvjsO+Cz&#10;72I33R747Pvgsx+Ez36EPXPH4bOfZG/dr+yTO8e0u8icu8I4/caS0U32GfzrdPQXy0T3WTZ42Lnp&#10;KctPz+G1v2bF6B289k/w2jWrRBZeO+O14GXXpRS8IaXmX1IG3oKy8Dbws9vDz+5EBXk3KsoxDuJ9&#10;qCzvR5X4IArnw6gWH0n1+BhqzH+g5nwSteVTqSOfQV05suwc6xbzBTSIL6bhfDmN4atoIo+iqXwd&#10;zeQbaD7fTEv5VlrFt9M6vpM28ziK5XtpD99Ph/ghOsGP0Bl+nC7zePqdn6Lb/Ff6h5+lp/w8veIX&#10;6SO/TIn8KjH/N0ruX6e0/g3K7N+kXFgVtKD/JxXzb1NZ/y+q4t+lWv49agCaYbXQtv596uz/Q98A&#10;JIloqP+ARoOJYAaYC5aA1SAabMUxceAgzjuB88+CK2jrJtq9i/Yf+XfoOa73DtdV/i0icYPCxO+U&#10;WvxGmcRVyimuUH5xiYqKC1RanKOK4gxVF6epjoinxuI4tRBH6StxiDqLA9RT7KVvRRwNEr/QCBFL&#10;Y8VWmiQ203SxgWaLdbRQRNEysYp+FstpvVhCMWIBxYq5tFvMogNiBh0VU+mUmETnxHi6LMbQdTGS&#10;/hDD6K4YRA9EP3oi+tJz8Q29Ed3gdXciJdqTEW2IwV8O4C+nCBpSmqAu/O5alCUIpxxBJcoTlKMC&#10;QSl43sXgeX9OJYP8VBYec0V4zFXgMVcP0lGt4DOqGySD982pceBcs0C7lsEn1yZ469oFL13H4Jnr&#10;HDx03YK/Xc/gtusV3HR9g2uuX3DRDQjOusHBSTcsOOpGBAfcKPjMY4Kdblyw1Y0PNrpJ8Jl/hM88&#10;FT7zdPjMkfCZZwaRbnaA+yqY6OYFY92CYKRbFAxxi4P+bmnQxy0PergVQWe3MmjvVgdt3M9Bc7cm&#10;aOzWBvXcuqCWWx9Uc9FBRbchKOM2BsXdpqCw2xzkdzFBLrclyOq2BhlAarctSA58tz1wNjbQ4CN4&#10;Y3cEz8ET8I/dGfwFboHfwCVwFpwER8EBEAdicWwMiAZRaGMFWGy3B/PATLstmAYm2a3BOLslGGVj&#10;gqEY7ySNeZLGRIs4cvoYB03Dz02xTcpQJfnKjaBx6/JXuib0blX+XFeA9i3Nn+li/IkuzB/p/PyB&#10;zsX/1ln5XZ2B39Zp+C2dgv+uA35Ne/yyNvCNJDujP7CT+g07pp+zQ/op26cfsl3wmGLhMcXAY4qG&#10;x7QGHtNKeExL4TEtgMc0Bx5TJDymqXo/Mva7kYPfCe9oO7LxW+AdbYR3FM26Yu2cDsjut9arWFPk&#10;9+vDb6qFDH8VvYiVhe9UDGvpFESePxf8p0wgNQjD74TPpVoI72gRvKMl7JFaxu6qFeymWsWuqih2&#10;Xq1jp+AFHVWbMb7ehnH2Dhar4lgM/KBo+EFr1DGMxU+yZeosw3usMD6/Bg/pBsbqt9k0dQ/j9ods&#10;onrGxqsXbKx6y0arT2yUSoSfRHyYEvBUUsBbScMHqox8gMrGkWPk36kC8F2KgBK8ryoLH6YSCAcR&#10;vLeqj20T0AK0BR1BNxzXC3yHcwaB4WhjNBiP9n4EM+DhzAYLcI2lYBWutxbX3cgHI5c5FLnMYchl&#10;jkAucyRymd8jlzkGucxxyGVOwHpak7Ce1hSspzUN62lFqsd8lvqPz1Ov+EL1ni+BJ7QCntDP8ITW&#10;wRPaiGzmFmQzd6i08Hsywu/J4h/Bulrx8IXOwhe6BF/ouiri/4mM5t/whh6r0v5zrLH1Dv6QUhV9&#10;h7xmAF8mFdaWyqir+TlAAXg1X4AyoDJ+r4V9DXBMM13Zb6sr+Z2Qg+ypy2HdqzLIVpbyR+niyFYW&#10;9X/Un/uRuoA/F17OIp0Lnk82P0pn9qN1euQrU/uxOoW/C37OPvg5h+DnHIOfcxJ+Dt4Izs/rF+iz&#10;z9B3H6IP30Nfvo0+fQN9+yr6+AX09TPo8/Ho+0dwD+zHvRCHeyIW90YM7pFo3CtR/K1ewd/pxfCF&#10;5oGZ8FmngUn8ox4HRoGhoD/og897gM44rj1ojfOa4fykey7pniyIe/I1tv1B0ppCc7GNB8yLVwb+&#10;iaTj6j0dU6/oqPqXjqhH8FPu00F1h/arm/BVrtFudZF+UWdphzpJ29QxeCwHaZPaQ9HqF1qjttNq&#10;tRleSzQtUWtogVpFc9QyilSLaKqaB89lFo1TkTRKTaUhajL1VxOotxpH3dVo+lqNorZqODVTQ6mh&#10;Gky11UCqpgZQedWfSqh+9Ln6jvKobykrSAdS4HcOQrIffZT96ZUcSE/lYLovh9JtOZyuw++4JEfT&#10;GTmWTsjxdEhOpr1yKu2E77FVzqKNci6tlQtplVwKD2YlLZRRNFeup5lyE3yYbTRF7qRJcjf9IA/Q&#10;GHkEfkw8DZdn4MlcoEHyKnyZG9RP3qZv5T34Mw+pl3xG38iX1EO+o+4ygbrJEHWVntdFBl5nmRKk&#10;9TrJTCA7yAMKgqKgJPaVA5VwbLjXVUZ43WR9r7ts4vWQLbxvZFuvl+zo9ZFdvW9lT6+f7OsNkAO8&#10;QXKIN1SO9EbIsd4oOcEbAw9kPDyQSfBApsj53gy52Jsll3vz5GpvkVzrLYMPslrGeGvlNm+j3Olt&#10;gxfyi9zr7ZUHvMPwQ+LlMe+sjPcuy1Pe7/JX74486/0jz3nP5AXvtbzofZKXPAN8ddlLCdKDbOqS&#10;l1dd9AqrC15Jdd6roM564epXr4465TVS8V5zddz7Sh3xOqmDXne1z+ujdnsD1E5vqNrujVIx3ji1&#10;0Zuk1nlT1c/eT2qFN0ct8RaoBd4SNdtboSK91Wqqt1ZN9KLVOG+TGuVtUcO8bWqgt0N96/2ivvF2&#10;q24e8tbefvWVd1C19A6pL70jqoF3VNXxjqka3nFVxTuhyqNvl/JOqi9AIZDXO6VygMwgHfgMn4WB&#10;pHsg6R7JGEa0BtshuD+S7pWT2B4F82wNPPOq45kXjmdeOJ551fDMq4pnXhU88ypB51eEzq8AnV8e&#10;Or9s0MaWCZrbUkFjWzKoZ4sHtewX0PlFofMLQ+cXgs4vAJ2fDzo/D7KWOaHzs0PnZ4XOz4S8YQbk&#10;DdMib5gaecOUyGsmQ9YxQH6UB88NBU+gqR8YLe6aT+JP8178Dl191bwUF8y/4ox5LE6aB+KouScO&#10;mttir7kldkFfbzdXRIy5IDaYX8VaEy9WQ2Mvh8ZebPaI+WanmG22iUizSUwz68Rks1qMN8vEWLNQ&#10;jDJzxHATKQabKWKAGS++M6NFbzNM9DQDRTfTV3Q2PURH00m0M1+JtqaFaGUai+amrmhqaojGprJo&#10;aMqI+qaYqGsKigiTW9Q0WUQNk1aEmxTwBLioYkJ+JfPRr2he+RXMU7+8ue+XM3/6Zc1vfhlzwS9t&#10;ToHDfimzB8SCTWANWAbmY99P4EccOw7njAADcH5vtNMVbbZH2y39yqaxX9XU9auZ6n51U9GvaUr5&#10;EaaoX8fk9+vh7QoN8KaFRnjrwpcmmd/MML+lCfE2eEvDV+Y174C3N3Qyj3hXc4/3wNsdepnfoG0v&#10;8X7mDB9k8EZUcxj6dh8fbXbxcWY73vawmU8x6/l08zPe+LCcz8XbJRaauXypmYm3PkzjUWYyX2/G&#10;801mNN9qRvAdZgiPMwP4PvMtP2R68ePQ4KdMZ37WdOSXzFf8GnT4DdOc3zZN+D1o8YemHn9qavMX&#10;piZ/Y6rxj6YK16Yit6Yc57Y0T2ZL8M9sMZ7OFuGZ7ec8uy3A89h8vKDNzYvanLykzc7L2qy8ks3M&#10;w21GHmHT8/o2LW9iU/MWNhVvY1PyDjY572KT8Z424H2t4AOsz4daxkdZj4+zxCdZB61roXUNtG4I&#10;WjcRWjcRWldD6ypoXQWtK6F1JbRuArRuArRuArRuArTuJ2jdT9C6n6B1P0HrJkDrJkDrJrA34CPO&#10;0cChDTzGoXU1tG4itG4itG4IWtdA61poXQetS7yM83hFx3k15/OaTvC6Low3csl4M5eCt3YpeXuX&#10;ind2aXgPl473cel5f5eRD3ZZ+AiXjY9xOfgEl4tPcXn4DJefz3YF+QJXmC9xRflKV5yvcaV4tCvL&#10;Y1x5Husq8V2uKt/navBDLoIfd3X5KdeAn3NN+CXXjF9zrfhN15bjXTz8nuvMH7ru/KnrxZ+7b/lr&#10;N4C/d0N4ghvBE90Y7tx4zulHHkbTeUqaxdNAV2agxTwzreDZCW8goWiej2J4IdrBi9BuXowO8FJ0&#10;jJelU7wCneeV6SqvRjd4DbrDI6Av60Jf1ifkp+g9dLDizRBNbkmB35pS+W0pg9+OsvsdKK//NRX2&#10;O1NJvyuV97tRNbzNorbfkxr531ALvze18/tQF78v9QL98ZaLYf53NBZM9vtRJJgHloIosBFsx77d&#10;4BCOjcc558E1tPEH2vobbT5B2y9xjQ+4ViKu6YnOlEx8TWlEB8os2kFjtqUCojU0ZgtozGbQmF9S&#10;uGhEtUV9aiTqUnMRQW1FDfpaVKNuojL1FhWovyhLQ0RJGiWK0ThRhCaLgtCZ+WiWyEXzRXZaIjLT&#10;SpGesI4/bRApaYsIg9bkFCec2ycS3WGR4I6L9+6UeO3OiufuknjirokH7oa45/4Qt91f4oa7L665&#10;R+KSeyrOuufilHsljrm34pD7KPY6KXa5RLHdWRHjvCDa+UGUCwtWuhTBEvdZMN+lCWa7dMEMlzH4&#10;0WUOxrtsAfpYMMLlCga7PEE/ly/o7QoE3V0h6LzC0HlFg9auWNDMlQgauZJBXVc6qOnKBFVduaCC&#10;Kx+UdhWCYq5S8LmrHORzVYKcrmqQxVUL0rvwIJWrHiQD3NUIrK0ZKFsr+ABe24jgP/AY3Le1gzvg&#10;JrgGLoIzIB4cAftBHIjFsTEgGudHgRVobzFIeuYlPRM/wMsugmdgJH5ujG0MtntBC4xrm/Cruj6/&#10;oiM45uvyC7oSP6fLYuxbgp/WRXi8LoDxcG5+WGfjB3Qmvlen5bv0Z3yHDuNbkRnYpC1q/Bo1/k9s&#10;uX6HudCvMBf6OeZCP4VOg+aBphsLTTcKmm4INF1/fZX10RdZd32OddK/srbQdc31ccyBPspq68Os&#10;GvRdeX2AlYDG+xxZgtwgC0iD35MBD3O2FfTWO3WEPYfmeox5cPfUafYHdNdv6gK7qK6wM6jFn0At&#10;/oi6A632N7TaQ7YD2msrtNdmaK9o1OPXKvydlWMrlc+XqeTQL6n5IpWBL1BZoWly8TmYEzcb9fiZ&#10;qMf/hHp8JLTXDGivGdBe06G9pkN7TVctwVfga9AN9Ab9wGAcNwKMARPBVJz/E5iLthahzRXQTlFo&#10;PxrXicH1Yvl8FQcdtZ8vRi1+KWrxK1CLX4VafBRq8evUDb5B3eYxqMVvUw/5TvWM71Yv+H7MiTus&#10;PnCM+/lpBH7OQ3tdgfa6ocIwXy2Ffx81+SfQXy9UBv896vIaGoygfcJ0Dj81atqZoYVy6dx+QVAc&#10;lAPV8Flt7GuMY1ri2PaYP9ZVZ/J7o/bdX6f1h+lU/mjopQk6DOsJc8xZc3yuDvHFWvLl+gP/GTXw&#10;9aiBb0INfCtq4DugmeL0n+g3N9B/rqIfXUB/+hX96gT612H0s33ob7vQ77aj/21GP1yP/vgz+uVy&#10;fl0vguaaAyL5DT2FY91bMAYMB4PAd6AX9nXFMR1BW5yT1KeT+nxG9POkWs4okDRnYjK2NUAKr6oS&#10;XmVFXkUVonLQTKWgmYqp19AoLygfdFMOhTXP1WNKDf0UBgg/K/mU3sl/6QU0whP5BjrlA/0lJf0h&#10;Dd2ATrgGnXAFOuESdMIF6IQL0AnnoRPOQyech064AJ1wETrhsqzsXZXVvevQCbdkPYzTG3t/y6be&#10;I2iFf2UbjNXbYqzeDmP1dhirt8NYvS3G6q0xVm/h5VFNvYKqkVdU1cN4vZZXRoVjzF7Jq6TK4t9U&#10;EmP3IqCAV13l9mqobNhmBGnwWdK/+f//J8gCJPk44/H/kZQJ2I9tDdDfnhZ97CnR08aLLva46GCP&#10;ijb2sGhuD4rGdr+ob/eICBsnwu1OUcnGinJ2q8AKHqKo3SAK2XUir40SOe0qkcUuExnsYpHGLhAp&#10;7BwR2J8Es9OEMf9j72zgfKryP/6bOedkPExZzZaUmpFkS2Y2VKyl6GG0RFIiiVLJphAmT+VxULLD&#10;StiSyJAIa0LoQZ5FEata8lQeIvIwjN/lnrPv72/m1/z67cjTa/r/d9v78vG9c+73nnvuOZ/7Pd/7&#10;Ped3T18TxPc84nc3B/2uZp/f0Xzntzc78D+3+4+YzX5L80+/mfnCb2LW+Q3xhe80q/BBV/i1zVK/&#10;Ov5wFfORf51537/azPeTzFz/Uvzi35pZ/vlmph9npvsx+MceK3Fl6yn+Pj3Z36kn+Vt0pv+lnuiv&#10;1W/6K/UE/2MwH2SBaSATjAWvcDwDDEa3L+f04PzO+i380LfxQ6fih76DHzrDb6z/7v9JZ/m36Tl+&#10;Lf2ef5Ne4F+vP/Qr6YV+Bb3YT9TL/DL6Ez9Bf4ovupbVwNb7Wn/pO7XJ99QW/wi+3wF8v71qL6uK&#10;7Wd1sUP+1yrH/0od9/+hHCuQKbtaFbErVHG7RJW0C1WC/UBdYuepsnaOKmezVAU7QzGzTSXbKaqq&#10;naSq24nqj3a8qmNfV3fY1/ABx+ADjlL32pGquR2hHrLDVRubgQ84FB9wCD7gC/iAg/EBB+IDpqt0&#10;O0C9aFnX1/ZVL9s+aowlVm6fV2+Ct+xz6h3bS80Cc21P9T74GCwDq8BasAFsBNvATvT2ggOcdwR4&#10;5OHIT7s+qqjrq/gilbrQ9Vel3QBV1g1U5dwgVcEx39y9qFLcS6qa+4uq4YbhA/4VH/BlfMBXVAM3&#10;WjV2r6qmbqxq4d5Qrdyb6lGXqZ5wb6mn3FT1jJuu0tws1dPNVr3de/iB76vBbiF+4GI1zC3HD1yl&#10;xrg1aqxbr8a7r1Sm+1pNcdvxBXfiC+5V77oD6j13RL3vPPxBhz+oWXmsmF7pLtCr3W/1GnepXueS&#10;9AZ3tf7KXac3uip6s6uut7ra+ht3u97h6utd7h79nWvO6mSt9feurd7nntL7XRf9g+ulD7j++iAr&#10;px1yw8FoMA5MBtPBbI69Dxajtwr9dZz3T87fpve63eS3X+92R/ROd0J/6xQ+TlGz1ZU0X7uLzEZ3&#10;mfnSlcPXqWjWucpmjatqVrkaZoW72Sx1t5lF7k58nkZmgbvXzHXNTZZ7yMx0bfB72uL3tDcTXSfz&#10;hutqXnPdzWj3nHnZ9TUZLt0McS+YQW6o6eeGm+fdy6aHG226uldNJ/e6ae/Gm7ZuomnjJpuH3Num&#10;uXvH3OdmmLvdLFPfvWtS3VxT180ztfDRqrsPTFX8tGT3sbkGX62CW2KS3DJzGT7bxW6lKeU+MfFu&#10;lYnDf1PuM2PtGhME2Xat+cF+bvaAHXad2WrXm41gA1gLPgFLwUKwAMwBf0dvGpgMJnDeWPIYTV4j&#10;wF/sZ+YF+6kZYFeZ3vYT08OuNF3tctPRLjNi88QmdsY3uhYbOIT9O5CZyJGgKf1WY3ydBmqGl0o/&#10;VldN82rRp1VXk72qKpOY9wRi3uO8CupVYt6jiXm/jI80DB/pJe83ahDzKvt7RdXz3nmquxerOjO3&#10;8mnvON9zyeG7LtnEqQ8Qp94X28TbE3sXvlKqtyP2Fm87/s82/J8t+D9bYq/yNuP/bMb/2Yz/swX/&#10;Zxv+zzexXnBHbHZwV+w+fuO/K7gvdhs+zSZ+5/9F8Bg+0AnmewTUCmLKS/BrFuLXfMA8w/nMM5zL&#10;PMN3g0lqVrCCmhm8Vk0PpqhpwWr4FDXU28HaakrwVnyMempy8C5wj5rEPMNJwZbgEZXJPMNM5hlm&#10;Ms8wk3mGmcwzzAz2BQM5PgQwssY8w7eYZziFeYZTmWc4jXmG05lnOJN5hlms0TA7+IF6D99mAb7N&#10;h8FP1MfBNWppcD1+y1fq0+DX6vPgNvUFceVN+Dfb8G92Bn9Q3zPf8BC/+z+Gj2ODnjIev1v3fHUh&#10;fkcZL6CTQEWQAm4krRbx29s4Xt87ru4hjtvcy1Gt8UseJ5bb3tuvnsE3eRbfpBfx3H7eFjXQ26iG&#10;eF+oDG+dGuF9qkZ5K9XfvCXqdfyT8fgnE/FPJuOfTME/mUpM9x1iujPwT2bin8zCP8ny/qLe9V7A&#10;vxmg5ni9QQ/QFXQEfwaPcaw1Oi3QFU4J5ySOOwf5InyT7yBNQ0oc90XbwqTb5qaPvd/0sveZZ20T&#10;84y92zxt7zLtbH3zmK1nWtvbzYO2rrnf1qaPrmka2ZtMfVvVpNoUc6u91txsr6afLmeq28tNNVva&#10;XG8vNMn2fFPJxtFfK1PB+vpKm8MKkwf0FXaPLmu/1Zfar3UZu0FfYj/Tpe1yfbFdCOaBWWAqaRPB&#10;WI6/gm6GvowVIS+3/XQiK0eWs131VbYDq1W209ew8uR1tqVOYVXKqqxQeSOrVdZg5cparGJZhxUt&#10;b7c19Z32Rn2XrcIKlin6PltJN7cV9UP2Kv2ILacft1foJ+1luqO9RHexF+nuNkE/b0vpfrakHmTj&#10;9Uu2hB5ui+mRtqj+my2ix9nz9ERrWNVS6+lW6Swbq98DH4BFNkYvA6vAWrCBtI1gK3o7wB7O+YFz&#10;s8kjaOO0T56xrrgu4uJ1CXe+/o37jf6tu1CXoR+4wpXWV7oyrHhZVldyifr37kpWvbxaV3fX6D+6&#10;yrqOu17f7m5g9csa+i5XixUw6+p7XapuRv/QwjXWD7mm+mHXgtUwH9Zt6SP+TB/R3nXWT7vuuqPr&#10;w+qYg3QXVtbs6l7Wae5V/aybAKaAmWAu+BAs5fhq9Nbrzm6j7uS26w70E0/RTzxJP/GEO64fdzHY&#10;5/NMa1fCtHSlsNEXm6b0Ffe4JNPIXYWdvgY7Xdnc6vjNk7vB1KTPuNHVMlXcLdjqW7HVqdjqP2Gr&#10;G5iy9B+lXWNzIX3IBa6pKeaaGeMeMAH3oDlhW5oc28ocsq3NPvuw2W0fMd/YNmazfdR8Bdbbx8xn&#10;YCVYChaCBWAO+DvHp6E7GUzgvLGcP5q8RtiHTIZ90MgzIM/ItzwTyUDGOG5FTkB2Ai2xs814Vpuo&#10;4YyNZHh3qqHebepF72Zs7h/UAN5f+/L++pxXGbv7O9UV+9wR+/wk77CPe5diCy5WD3gJ6l5sdEPG&#10;JuvxLluH8cmazIGvhq2uDCp4Rl2BvJh33JKkF+V4LPb8RLCkOso74gFs6d7gpdinK9T2YHm1mTG6&#10;jYzRfcEY3XreEz/nPfEz3hNX8564ivfElYzRrWCMbjljdMv4dspSxuiWMEa3mDG6xYzRLWaMbhFj&#10;dIuD/cFgjg1F56/ojuKc1zh/PPlMwkZOVWuDM7nGbK41T/2TMbrNwUWUYZnahT3dG/yMsq2jjBvU&#10;cWxqrLdJxfH+db63VV3kbVNleR8rj927FlkF1CDtFmxgPeYpN8QO3sdc5Ra8pz3sESHFFrbHFnbi&#10;XS0NW9jDe5++7D3qNkule9PVYG8KdjOTun+DNniVthhJmwyjbYaokd5A9YrXF1vaC6SBTqA9aEv6&#10;IxyXNpQ2lnc0sXujkKuRE5DyjjbVHtKTsE8T7D79uv1Oj7E79Ct2qx5hN+ph9h+afh1bsBwsBPP0&#10;UOxUBnZquM3ENryhR9tXWfF2lH7DjtCZ2Kspdij2YQj2YTD2YRD2YSD2YaBeDlbz9+dgg30B+zAE&#10;+zAU+zBMf8e5+8jjIHll2/H6mJ2kPTtNn7BZ2Ir54GP2V+jjdg3HNugjlO2Q3ab3U9Y9lHknZd/O&#10;PXxtD+sv7RG9zh7Vn2J3V9hjrLp7TH8I5vH3bNJn2mwt9yx10pk6qAKGsX8LchzyPvAo7dBadaEf&#10;6Uw/0omxwafhf3v43474zWNeHdqtlmrJmHwznoEm+CgNvd/TtsmqLrGcml4ldQP+SjKoyH4SaWV4&#10;RhLwY85HN45zFOfaYC3lBevAodvVYX5z8AO/OfgeX2BP8H61O/ggnG+tdgQfU98Q59hOnGM7cY5t&#10;xDm2wd9tjDFvZ4x5O2PM3zLGvAN/YBf+wHfB18njTbU/OJm+fCp5z+AaWcoPzoGj87n2Byre+4g+&#10;/WN1ibdIJXqL1dX0wZWR1fj7D6TX4XgqHLzLm0e/Pod7nKUehIetvanc+yT1BHGDJxlrfZqx1k6M&#10;tXaGi13gYhpcfBYudvOeA92wCZ2RT4N2pEudSp1r6vkGMIJ9eR9+DVkDPMl12qqmXhvsRSuuy5pB&#10;jMs2IM5QD9/wVq+hqo1/WMOrr6oSR6sMKvJ3OdrlMu9uVZo2utC7j/ptrorB+TjGdg3+gOLaMd5T&#10;KsBz4fClHOtduSBvSzz/AW8Qx4agk4HuCM5hhVnvb+QxlrzewCa9Sd4TuUYm15rENfmmEn/X4P5r&#10;e+Mo02uUbQxlHElZh6vGxE/uxT9pyphzM+qhGc9kc+rhAa8LsgN/yz1KHfQH1bn3V5A1kWOQZUBX&#10;6v8ZdRP+TDXKXAX9FMp/Hfgdz3QF8ijPfSSR3xXes5StB3iO/d6k9eNYOm05CN3BnJPOuf3Jow9c&#10;fJ48e5J3N7gp15AylAdlQT18cvGJRPIvsDZnbvHkuLnFwzpN8nRENsrTifdUiXgvX+elPB2RYZ22&#10;OI9tT+TrLMvTERnWWWRViUU2XycmrxwiwzqXx6gSl8fk69TI0xEZ1ummVIluKl9Hnmu5H5FhnfVG&#10;lVhv8nXC9ywyrJMcp0rIvSdRRvkmUmPQgeO4kIEufGfkj8jwlkG6bCo2ttwt9JZPBFqH5grkpp7p&#10;/wmBjCGb4uWsj6QRxm2Kn7G0FDvrQmmSLtvcUFogsNwM6zmq8Zb4/stKBe5mvzRfTm+PlFOlWOM4&#10;Fgh8WjxmNGOx5Bu3XJOaEHh24qb43GInBEouiwlI6v2hPBMC81sdTBMsPuA/PyqvLHLf4U2+A1Wv&#10;OOUbvyn+264H0zbMO5iWctWhtCXFk0oGAqUCMb0DgcRrDnPdhPApIdmWMj5e6VBa4jUxoXpczvWE&#10;WwtIr4i+nNOma6i6A1eRXgLIdeV6si/bRUD2JU1qRfblPoST94MGoCE33xzZEinH1tcsd/PajuVu&#10;Xhh0rjcnSN3UB5GbfDtGtkYkXh9ICeUjx8PXlnzC15b9yGs35u8OJJ6HlDtmWvuP2wK5mHy2CW7c&#10;E+gWeCbQOfBooP2Px89s5/TaNZIbKYO++JEbu8/L5cZNpMk9iDyTdpWyFtSucovhdi3J/s+1q3Aj&#10;d8vlRgfaviQJC64NhPjSYklMIPvaw/Hfg7hiSYEMjo8ANcofSovmhtR3RSAckPsIc0ZH7Bv2ywHR&#10;kfZNQsaBcJvJeYX7PA/reab1nUiZchn28/UtbCuJ5r/Xd+TzDNepv9L7M3p2wC5IHYh9aD66d8/w&#10;89me/S7Fi+3ocOe+4okpR9Ki67si58uWsIKvaI/p11ParHNem8RVPhwv9SttFWkHxB5JW0e32Zk+&#10;z+nkLc/zX5HRz/NlJ07vea56hs9zmEf/GfzKfY6ontBGVYWexWhuRNqERHSkfaS/KMgm5HMDe1Eg&#10;NyL5Vep0+bUzzC/pM+oV190WJ0sfwTNMWXS3gvnVNqVw+fUR1xd+rUZG8yvNnh6/bviv5tdP7dfJ&#10;uHGO/Irixlnxa1cUv7qXvz6CX90L5tdydArTfgXz+CVjodH8Wsux0/FHbvp18yvEjXPkVxQ3zopf&#10;u6P41aN/1Qh+9SiYXxWrFR6/WsEfidWJ/apbAL+YwBPil/S5J/N3m3Ds9/ArBdkgD4jT8nv/s/rJ&#10;U9qxEEdOxrPwe5W8T1HVofeqAmxhFEfOimffRfGs57c3RPBMvLYC/LCMGwuXZ0/k8axXATxrhZMt&#10;duzUPJM3q/9+np0OR86RZ1EcOSue7YniWa/61SN41qtgnh1Dp7D6y1ZwY3wez2YXwLP5RU6XZ+Lx&#10;/7I8kzhGeVAWyPvlNMovEtNMHC01OzkuNTusIzZXNpFhnXgvNTve8w+HdV4KaQQCIsM6bU+kZrc9&#10;ka+zLE9HZFhnkU3NXmTzdSR+JpvIsM7lManZl8fk60j8TDaRYZ1uKjW7m8rXkfiZbCLDOutNajZf&#10;1/uxzHLPskXeu9x3cly+Trh+REbGGaWOwvd+EcdKUXGiIzK3DnsUTc/pUTRS50uuJzoic3USi6Tn&#10;JIa+yyZtIfmMzdMRmauzRKfnLAnF/MM6bfJ0RObqtItNz2nH9ydz21TyIWQVupbIXJ0LWAniglD8&#10;KpzPAfSkPCJzdbL89JwsPzKf2Xk6InN1mh1Pz2mW+80Y0uRamPhQPiJzdeyx9BzLd0ryy1MnT0dk&#10;rs6Eo+k5E45G6kg7SXnC7SV1nA6S8tIaIyVuJXa7sGMgp7CJIXsWaRNPFdMsoO+Nsmc/tYmRMc3A&#10;VpbkYpP7Dm+l2ZGYpsRKThbTzK4l9jEhfEpIhmOa2QxgSH7LI2KaJ9CXc841BlKEfIvRyHLlS5A0&#10;2Y8xze+POvc2AUfhQH0QuUmsR7ZGJJ5pTPM/zbeT+5d6EZ6djBuR/EpE9+diIPncSAj5wv/OjUh+&#10;nXaM7ftwnxvNjZ+LsT15S+H1ufdTD8KvNVSe8GsLMppfjVA4Fb/+u2NsP313OBk3zoRfBXA0ihuR&#10;/DrtGNu+ML/yYmy9K9aN8Ol6F+zTrUKnHG1fWDFc4dfIPH5NLIBfR/Sp+fUrj7GFuHGO/Irixlnx&#10;a38Uv/oMui2CX30K5lel2wufXw/k8atdAfwag/E6lf36lcfYQtw4R35FceOs+PVDFL/67r4jgl99&#10;C+bXkNTC41crbJdsSXn8Soni11j8r9oclz7hZP5XE479L8YWGmMMceRkPDvNGFsUR86KZweieNYv&#10;9c4InvUrmGfZ6BRWP9kKjsi2C4gfdhRAtR/9fOHZDp8fS5D28zz7X4yNsewQR86RZ1EcOSueHYzi&#10;Wf8Z9SN41r9gnrVoUPg8mwaPhGcLQDTPXjh+Ojz75WNsSZRVYhmNQQcKLc/C/3HcIsSRc+RZFEfO&#10;imeHong2oHTDCJ4NKJhni9EpbHv2DG0kPKPr/jeeJTMf69T2TDz/XzaW+/+QZyGOnCPPojhyVjw7&#10;HMWz9N53R/AsvWCeVWpc+DyrDkeEZ6kg2p6tp+88Nc/kDeBXz7MQR86RZ1EcOSueZUfxbODueyJ4&#10;NrBgno1oUvg8k3iq8Oz8AnjWLfvUPBPv7JfmWVPKWh6Ex2VEhsdeZI5z5NiUHJMxl6w8yW6ge1yP&#10;oskgMh8ZcxGd8NhL97jEIskgUkfGXEQnPPbSPW6JTgaROjLmIjoic6/VLjY5Ln/sRcojYy6iEx57&#10;6R53QSAZROZzgHKKjsjcfLL85Lj8sRfJR8ZcREdkrk6z48lx+WMvotMzT0dkro49lhyXP/YiOnXy&#10;dETm6kw4mhyXP/YiOuKnyLVE5urkjgGG4+qa9PC+Yb8iKJGnG97n9J/MXQ3rF2EYNLyPSu8U/pNz&#10;L2D/T8iSQLbIfOV64Xwj088jXbgsnJatJJD9fwkAAAD//wMAUEsDBBQABgAIAAAAIQBvCC0pSQ4A&#10;ADRLAAAUAAAAZHJzL21lZGlhL2ltYWdlMi5lbWbcXH9sVVcdP++9+7qusPHgvUphuLVIgW2oF+wo&#10;zo09tokxY4YQUnEjWhdmpoOsmmWPZc32ZlslZol0RpOOLZE/TEycCTWYjIyYjkxg/JgEJ/tBNKXP&#10;DafRUOYQlhn8fO6738u3t+++d/t6aYuHfDnnfL/f8z3f8/2cX72nEDPGbAZd5dIJy5jHk6i46ctP&#10;G5PsNabxi/euNiZmWu4xpjtuTJ0oSM42aLs+Zsy1IJ0a7aTZdb1lYMAsATWCYO7mWDZm5qGcAsVT&#10;AyfZbKtL1N0IWgui7vysZaajzHR99mqvvAA2hG9n444tuIGUv6Mpe5Uns7LGKzdAKm3muOW3jh00&#10;Gbd8DfJZbhlDNU2gWtB8l3cRqRSPMUmBJImO7kP3rfuz0Yg+zYDjC5HPAzEeTJKz3AyiHnmLQLRH&#10;H5k4BibRIV/KwDcvZbDzeixBfou+tsN+g8Yj+lOlr6vhawokc7gJZeIofoYd1zq06cDAE8hPA3tk&#10;XtrOgBhzhH+tMt8z3zbfxHpqNHeZx1GrLnF+SXItNMbQD3gkL2nZ4cOHA2XU8xqh8MDbacPYLH4z&#10;bd55zth/PZE25BmTNi+hfC1KlDO98oGxGbOi3GE5f7HtM3829rG30uYg2mwsiuzxxGfTYw48Hj6M&#10;t2CFNZlfjDrnPvkTjQm6DEw6tq5SZHgRucnEqxImgk+5NR/1OuT+Poiga0CiXoezYHwmiGtBynNd&#10;Xgo59mnvzMTYnXlJXa4V5iSeI1KmjpRrUCZdTlzHEx8/5oy34KzXIfmyDicCE3QXmAQjxljKUeLF&#10;jicTr0qYCD4TuQ6TiIl/nu2NM1LRnYezYawexNNJyo0uj/wMiPuLkOA/DTyuX1JKlXnXIY9zhGuS&#10;NJG4jiU+fswZ72YQz0C9DslfB+IdheXLjQm6CEyC0eXCix1PJl6VMBF8MK/yUobLI+7bUZ+HPEvO&#10;+M7DscwzxrR8IpqXUtDdr9K8k9gt+VPa1Jw7ZJuL7Ut/9+Ehe9cbaXPrgrO5Z3GnZGw2QM57aQY5&#10;eVz9f4MO1zblTHIvLcqLPP7NtryXGrQ7jzZyLx1PfMRvwZPxlnJSlbkmx8LXdnTbMPzJ6tc/r2W8&#10;9H8+YsG9iffhSnNcj5FHhtjBFhb486Xscdyz/XhGe/+rM9lnWpMZ/Fzz8qfO5jimg8mmz84xu2It&#10;4H0FPNZlDMfq6n5S/Im8zmyAfNXpYUdOPse1/f7hHMuPFtp5TTJbodP5b2O3uT+HzcNc5Xx/C3zy&#10;ON9fRLnUfC/KaaWY2Jbz/VX8HLYXbYLm+1ji45/vjLfgExX+2uZY8ecd+wPffjeW8bmhK5vx/kDi&#10;PJYy7/zCI59gCnE85CXdnGX6yVx0hcc2CdDlxH888fHjz3EI/vRbymH4Gme9xzEGYkfb1HzGUnR0&#10;2/8nvh5vUBz02MPoT2R8wu4HTcBSzxftY9j1fz1sNIAk/QXByMPQQjDmgbi+/KkZDO7flC12yzxj&#10;FoFoi2Um/7dT8kWf/lGXdqg3xy0jC/xmfDNkbMP5T5Lv6uJPFHGjj2KP49N+aX+D4iYx4PiYBgYG&#10;nFxski8x0H3VIuzCZ7/SF9tnUGecMGdHfENvQ90G9YGI1xFgVwAlHd5C1EkFqw/cPmhQR2MqOOXz&#10;+RFjvg56KcdG0a7EgDgtd2Xsi/Z0nX1LnT7569SXOESBlZ7jjJn2U8dPsOKcIb0JP/keM5m+MD6M&#10;x1H4wjhNti8L4Mvrri/0i/NE5ofkYHl+kqfnq8x74sDU11f8lCjjIl/09dqnnuAWdq4Pws+DsDeE&#10;HDBi/g9aBx2SuT5otYFvg6jXgkPgHHLRPwjOOYcKaEdqSYg+9XpAzRig6J8DpzlGKljnoM+66FPv&#10;QejzjU70m2MPok4qWGzDuuhTbwDUpfTXxwZiXQ4VLLZhXfSpNxf+9yv9rtjcRL9DBasL+qyLPvVO&#10;QX9Q6ffHTiUGHSpY/dBnXfSp14Y4zgAo4v9grM2aEScVrEHosy761NsC/ZVKf0Z8i7XSoYLThnXR&#10;p9426G9W+ivj26zNDhXQjrTN06feTujvUPqb4zutHQ4V0I6009OnXj/0Dyn9HfF+65BDBbQj9Xv6&#10;1NsD/QtK/1B8j3XBoQLakfZ4+tTbB/1FiKnE50J8n7UoQSqgHWmfp0+916DfpvQXJV6z2hwqOG2c&#10;OuaMDaIe94Aepd+WOGr1OFRAO9JRzz71jkN/t9LvSRy3djtUQDvScU+fejwnh5T+7sQJa8ihAtqR&#10;Tnj61DsJ/ZlsA+L6GkqctGZapALakU56+tTjeswq/ZnWoJV1qOC0YV3mg+g9ovSz1pD1iEMFtCMN&#10;efqi94LSp+4LDhXQjnRJX/R4Pon/1D3iUAHtSENWM8bFMzWKc4h7m9jDchqxnzW4/XCfk3OoD7yF&#10;IOIe9d4/Vl/ghpP89z5M+1FJxkiZ7OUcb7n7QgbyUneX5eCnQIyFjgGmn2ev15WJ7k63Lv1Rvhwx&#10;1HLWtXwbDGo561p+EoPRcta1/DM+Oeta/jQCoNuzruV/pI+gFIj+s67lC1HXctZFLrERudzvBAcM&#10;dYTuP1Us2PZtFQueg1rOupaf88lZ13Kec7o961rOc03LWddynmNazrqW89zScta1nOeUlrOu5TyX&#10;tJx1Lec5pOWsaznPHS1nXct5zmg561rOc0XLWddyniNazrqW89zQcta1nOeElrOu5TwXtJx1Lec5&#10;oOWsazn3fS1nXcu5z2s561rOfV3LWddy7uNazrqWv+CTs67lnPu6PeuUy1qodh+HCc+G3jsBj7eP&#10;8+eeUvs4VJwke6f4gtB5Nqv1S9sYr1/iO53NgPz7MZaSWe9SDjnvC93Ih5FTZvJvrDJnjq8SGXlr&#10;yFeJ36eZ1oJng64F0eYm0L2gG2GrG/ndyLVNkYEdaHM9ZEthlX9oVxNlm0C08wSC1o38Z8j9fVBm&#10;QRbkN+0sC9HH65gY7ON95P4+KKvUx+dC9NHk9nFbiT4oq9RHS4g+HoXzHMePkfvHQVmlPm4J0cd+&#10;2Gcfp0D+Piir1MfyEH3McftoKdEHZZX6aA3oQ9byRK1fuOrdD1lm8u8rHMt4/dI2wuwr9EPurSwz&#10;iV8ZlEvtJevA7wDgxFzeL7u5NkHbnYmA32VIRfO7fYvRx3m8Tz6BPI+3mjkz6+1dT96QnI63Gxvv&#10;OEtAOvFthzIm6q1B/Zp0vS26vPdwf9mAQPH3GqhLPRS9RBv3eTVjGlHm7/sxUXfrjhuSRx4ttmHs&#10;fvHUcG5p93DueE1qB+O14J20GXDepEby+D7W0XJdksYb7Q9z3E+XXdXb+aua3s5/gGifOuSvAN//&#10;psDQrge1g54HfYwxvIJ8Gbx3wu7u45SRl0C+BqQTbTPRzlLDnaT4zXGWm8v8g+kRPwNMHOZjx6sR&#10;vobDq96Z68Tr5fYivZr/71PmTMzZR/h2yVQL/Bv+tb2zI9nbyVhtQX5fXx741DvyLSj/oa7uye1L&#10;WpPE8fmWs7lbp1kXiZ0xrUnOlY0bVyTXXEibXz7X1akxv3B+OMd2Dl5AjW+iLHOe7rnxbK4c5h9B&#10;j5jfgAZ+zCkLhzl33amGedD6CsarEWMIh1e9KY2XxjwdFvOnBHM/XsR87dejx/yrwJqYd5bAnLJw&#10;mK+YgpgHra9gvC5hXgkvz4YPr6owz5fD/O726DH/rYv5OyUwpywM5sW77lRb5xUxH4VXFZj78KoK&#10;86fLYb7igegxn4V7P9d5K3L/3k5ZOMyJ+hWH+Si8qsDch1dVmH+/HOZLNkWPeYeL+U9LYE5ZOMyn&#10;4h2u4jofhVcVmPvwqgrzrnKYN34resyPupifLYE5ZeEwn4p3uIqYj8KrCsx9eFWFeXc5zDMPRY/5&#10;zfhBjHv7WuT+vZ2ycJhfkXe4UXhVgbkPr6ow7ymHee13osec71DE/NclMKcsDObFb4lX3Hk+Cq8q&#10;MPfhVRXmPyiH+ccPR4/5ey7m04C7f51TFg7zK/IONwqvKjD34VUV5j8sh/mZLdFjfhew5jp/qATm&#10;lIXD/Iq8w43Ai9/GiLnJ4lskHqT4Da12AN+J3W9o+LEVqd7scr6x1ZsDrb2dtTX1zvfOXU/0dpLO&#10;n9CYh/4Ot00wP3Z1l/O97jByY87m+E3m+d9Ej/lOF/P9JTCnLBzm4e9w8k222rcKuOS9K4z3TUB8&#10;wYdOzyZ+bzU/Fn6149B9jnUcNbhb8+vsN7APb0Gegf/TQfDd+51bztH1oJdA06Cfhd7XoL8JuTN/&#10;3e/rIpsFvaDv6x2QNVi3W3dat+D3nZZZtvUF6x6r0bSCZ1tfAvd2a4X1eesT0EuD+CZBeyzTN5aZ&#10;83dFONYUiDLRkZw6pGaQO56SWExGzOGSk+Q9qZKPQfNoMnxnrO+M4//BQH4AOWNcar6sA78Dk4Pz&#10;w/8WthftkCJ6CxvO1Uyr+8+Lp9stGm34ffHfQzn/pmoa5uGBtPkk+JQvePi8td+K2e9Oj/387yfT&#10;/B04Y0OfZb6jfXrzcG4D6u/vN/bgvh77oYG5yfOQ0VaT+VHsyE29iW7I71gds595t92ibUn2sz02&#10;6+STR3sD0B38bsZmuRbEfmhvN/jMWS/OXmRI1GO8tl6zwnsL++j+Wpv+U7YX9m/DG1rn/rR577GM&#10;PXtrxg56F9kK/bkgYnUH8n3I9VqljDzGIGitboRsEVblKqzWlSAbI5sN3iyXUsiJP3PyZB4nUV4M&#10;4rxgn8KfSvMYbjnJvwYnY00F+YI45iWO3OsaQIxpVP9uBHB6eyLHLX1hWozAbL7bL9/8mlCuBc1x&#10;echG+MV3X/opSeKrbci+7f+/dIJs6rZ1MJwS48gr+RMUM5mTOgacn7qv1bDfAmJc+P9G3ZTFGzbK&#10;xfHluazyRbpUZpt5oBSIbeLZImaoOmdZhgWkFIjl/wEAAP//AwBQSwECLQAUAAYACAAAACEApuZR&#10;+wwBAAAVAgAAEwAAAAAAAAAAAAAAAAAAAAAAW0NvbnRlbnRfVHlwZXNdLnhtbFBLAQItABQABgAI&#10;AAAAIQA4/SH/1gAAAJQBAAALAAAAAAAAAAAAAAAAAD0BAABfcmVscy8ucmVsc1BLAQItABQABgAI&#10;AAAAIQAoowAsbQMAAF4LAAAOAAAAAAAAAAAAAAAAADwCAABkcnMvZTJvRG9jLnhtbFBLAQItABQA&#10;BgAIAAAAIQB/QjLiwwAAAKUBAAAZAAAAAAAAAAAAAAAAANUFAABkcnMvX3JlbHMvZTJvRG9jLnht&#10;bC5yZWxzUEsBAi0AFAAGAAgAAAAhAFZ5UanfAAAACQEAAA8AAAAAAAAAAAAAAAAAzwYAAGRycy9k&#10;b3ducmV2LnhtbFBLAQItABQABgAIAAAAIQCjN3kfTSwCAAQaBAAUAAAAAAAAAAAAAAAAANsHAABk&#10;cnMvbWVkaWEvaW1hZ2UxLmVtZlBLAQItABQABgAIAAAAIQBvCC0pSQ4AADRLAAAUAAAAAAAAAAAA&#10;AAAAAFo0AgBkcnMvbWVkaWEvaW1hZ2UyLmVtZlBLBQYAAAAABwAHAL4BAADVQgIAAAA=&#10;">
            <v:shape id="Picture 206" o:spid="_x0000_s1200" type="#_x0000_t75" style="position:absolute;left:381;top:7772;width:4263;height:5454;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DiMKCDCAAAA2wAAAA8AAABkcnMvZG93bnJldi54bWxEj8FqwzAQRO+B/oPYQm+J3BaS1rUcSiGk&#10;xyTOIcdF2tqm1spIamL9fRUI5DjMzBumWk92EGfyoXes4HlRgCDWzvTcKjg2m/kbiBCRDQ6OSUGi&#10;AOv6YVZhadyF93Q+xFZkCIcSFXQxjqWUQXdkMSzcSJy9H+ctxix9K43HS4bbQb4UxVJa7DkvdDjS&#10;V0f69/BnFey0TjE1YXsim/xyfE+nNvRKPT1Onx8gIk3xHr61v42C1xVcv+QfIOt/AAAA//8DAFBL&#10;AQItABQABgAIAAAAIQAEqzleAAEAAOYBAAATAAAAAAAAAAAAAAAAAAAAAABbQ29udGVudF9UeXBl&#10;c10ueG1sUEsBAi0AFAAGAAgAAAAhAAjDGKTUAAAAkwEAAAsAAAAAAAAAAAAAAAAAMQEAAF9yZWxz&#10;Ly5yZWxzUEsBAi0AFAAGAAgAAAAhADMvBZ5BAAAAOQAAABIAAAAAAAAAAAAAAAAALgIAAGRycy9w&#10;aWN0dXJleG1sLnhtbFBLAQItABQABgAIAAAAIQA4jCggwgAAANsAAAAPAAAAAAAAAAAAAAAAAJ8C&#10;AABkcnMvZG93bnJldi54bWxQSwUGAAAAAAQABAD3AAAAjgMAAAAA&#10;">
              <v:imagedata r:id="rId192" o:title=""/>
            </v:shape>
            <v:shape id="Picture 207" o:spid="_x0000_s1201" type="#_x0000_t75" style="position:absolute;left:4614;top:7794;width:5171;height:5439;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Az0Xi/EAAAA2wAAAA8AAABkcnMvZG93bnJldi54bWxEj0FLAzEUhO+C/yE8wZvNVspSt01LEYXq&#10;QWr10ttj87pZmry3bGJ3/fdGKPQ4zMw3zHI9Bq/O1MdW2MB0UoAirsW23Bj4/np9mIOKCdmiFyYD&#10;vxRhvbq9WWJlZeBPOu9TozKEY4UGXEpdpXWsHQWME+mIs3eUPmDKsm+07XHI8OD1Y1GUOmDLecFh&#10;R8+O6tP+JxjYin4Z3LH07+JrKZ8+dqe3Q2PM/d24WYBKNKZr+NLeWgOzGfx/yT9Ar/4AAAD//wMA&#10;UEsBAi0AFAAGAAgAAAAhAASrOV4AAQAA5gEAABMAAAAAAAAAAAAAAAAAAAAAAFtDb250ZW50X1R5&#10;cGVzXS54bWxQSwECLQAUAAYACAAAACEACMMYpNQAAACTAQAACwAAAAAAAAAAAAAAAAAxAQAAX3Jl&#10;bHMvLnJlbHNQSwECLQAUAAYACAAAACEAMy8FnkEAAAA5AAAAEgAAAAAAAAAAAAAAAAAuAgAAZHJz&#10;L3BpY3R1cmV4bWwueG1sUEsBAi0AFAAGAAgAAAAhAAz0Xi/EAAAA2wAAAA8AAAAAAAAAAAAAAAAA&#10;nwIAAGRycy9kb3ducmV2LnhtbFBLBQYAAAAABAAEAPcAAACQAwAAAAA=&#10;">
              <v:imagedata r:id="rId193" o:title=""/>
            </v:shape>
          </v:group>
        </w:pict>
      </w:r>
      <w:r w:rsidR="00E247E0" w:rsidRPr="00EC135A">
        <w:rPr>
          <w:sz w:val="24"/>
          <w:szCs w:val="24"/>
        </w:rPr>
        <w:t xml:space="preserve">Дальнейшие эксперименты с моделями позволили решить и проблему «закона левосторонней логнормальности» геохимических выборок. Эти эксперименты показали, что форма получаемой гистограммы самым существенным образом зависит от площади участка опробования и </w:t>
      </w:r>
      <w:r w:rsidR="00B85FEB">
        <w:rPr>
          <w:sz w:val="24"/>
          <w:szCs w:val="24"/>
        </w:rPr>
        <w:t>характера геох</w:t>
      </w:r>
      <w:r w:rsidR="00CB2CD1">
        <w:rPr>
          <w:sz w:val="24"/>
          <w:szCs w:val="24"/>
        </w:rPr>
        <w:t>и</w:t>
      </w:r>
      <w:r w:rsidR="00B85FEB">
        <w:rPr>
          <w:sz w:val="24"/>
          <w:szCs w:val="24"/>
        </w:rPr>
        <w:t xml:space="preserve">мической неоднородности территории </w:t>
      </w:r>
      <w:r w:rsidR="00E247E0" w:rsidRPr="00EC135A">
        <w:rPr>
          <w:sz w:val="24"/>
          <w:szCs w:val="24"/>
        </w:rPr>
        <w:t>в пределах котор</w:t>
      </w:r>
      <w:r w:rsidR="00B85FEB">
        <w:rPr>
          <w:sz w:val="24"/>
          <w:szCs w:val="24"/>
        </w:rPr>
        <w:t xml:space="preserve">ой </w:t>
      </w:r>
      <w:r w:rsidR="00E247E0" w:rsidRPr="00EC135A">
        <w:rPr>
          <w:sz w:val="24"/>
          <w:szCs w:val="24"/>
        </w:rPr>
        <w:t xml:space="preserve">этот </w:t>
      </w:r>
      <w:r w:rsidR="00E247E0" w:rsidRPr="00364A3D">
        <w:rPr>
          <w:sz w:val="24"/>
          <w:szCs w:val="24"/>
        </w:rPr>
        <w:t>участок так или иначе позиционируется. И если в ранее описанных экспериментах с заданными габаритами</w:t>
      </w:r>
      <w:r w:rsidR="00E247E0" w:rsidRPr="00EC135A">
        <w:rPr>
          <w:sz w:val="24"/>
          <w:szCs w:val="24"/>
        </w:rPr>
        <w:t xml:space="preserve"> цифрового поля в качестве объектов рассматривались строго ограниченные наборы полных аномалий, читаемых на нулевом или отрицательном фоне, то на практике участок опробования </w:t>
      </w:r>
      <w:r w:rsidR="00B85FEB">
        <w:rPr>
          <w:sz w:val="24"/>
          <w:szCs w:val="24"/>
        </w:rPr>
        <w:t xml:space="preserve">неизбежно </w:t>
      </w:r>
      <w:r w:rsidR="00E247E0" w:rsidRPr="00EC135A">
        <w:rPr>
          <w:sz w:val="24"/>
          <w:szCs w:val="24"/>
        </w:rPr>
        <w:t xml:space="preserve">характеризует только некоторую часть существующей изолинейной структуры. Эксперимент показал, что произвольное позиционирование участка опробования в пределах положительной полицентрической аномалии независимо </w:t>
      </w:r>
      <w:r w:rsidR="00210140">
        <w:rPr>
          <w:sz w:val="24"/>
          <w:szCs w:val="24"/>
        </w:rPr>
        <w:t>от</w:t>
      </w:r>
      <w:r w:rsidR="00E247E0" w:rsidRPr="00EC135A">
        <w:rPr>
          <w:sz w:val="24"/>
          <w:szCs w:val="24"/>
        </w:rPr>
        <w:t xml:space="preserve"> его (участка) формы и размера практически всегда приводило к формированию выборки, характеризующейся логнормальной гистограммой (</w:t>
      </w:r>
      <w:r w:rsidR="00084A08">
        <w:rPr>
          <w:sz w:val="24"/>
          <w:szCs w:val="24"/>
        </w:rPr>
        <w:t>рисунок 4.84</w:t>
      </w:r>
      <w:r w:rsidR="00E247E0" w:rsidRPr="00EC135A">
        <w:rPr>
          <w:sz w:val="24"/>
          <w:szCs w:val="24"/>
        </w:rPr>
        <w:t>). Причиной и в данном случае являлась закономерно большая площад</w:t>
      </w:r>
      <w:r w:rsidR="00210140">
        <w:rPr>
          <w:sz w:val="24"/>
          <w:szCs w:val="24"/>
        </w:rPr>
        <w:t>ь периферии наложенных аномалий</w:t>
      </w:r>
      <w:r w:rsidR="00E247E0" w:rsidRPr="00EC135A">
        <w:rPr>
          <w:sz w:val="24"/>
          <w:szCs w:val="24"/>
        </w:rPr>
        <w:t xml:space="preserve"> по отношению к значите</w:t>
      </w:r>
      <w:r w:rsidR="00210140">
        <w:rPr>
          <w:sz w:val="24"/>
          <w:szCs w:val="24"/>
        </w:rPr>
        <w:t>льно меньшей площади их центров, чт</w:t>
      </w:r>
      <w:r w:rsidR="00E247E0" w:rsidRPr="00EC135A">
        <w:rPr>
          <w:sz w:val="24"/>
          <w:szCs w:val="24"/>
        </w:rPr>
        <w:t>о позволяет с определенной долей уверенности говорить об общем свойстве самоподобия, закономерно присущем всем</w:t>
      </w:r>
      <w:r w:rsidR="00E247E0" w:rsidRPr="00EC135A">
        <w:rPr>
          <w:rFonts w:ascii="Calibri" w:hAnsi="Calibri"/>
        </w:rPr>
        <w:t xml:space="preserve"> </w:t>
      </w:r>
      <w:r w:rsidR="00E247E0" w:rsidRPr="00EC135A">
        <w:rPr>
          <w:sz w:val="24"/>
          <w:szCs w:val="24"/>
        </w:rPr>
        <w:t>структурам такого рода.</w:t>
      </w:r>
    </w:p>
    <w:p w:rsidR="00E247E0" w:rsidRDefault="00EB24F2" w:rsidP="00EB24F2">
      <w:pPr>
        <w:spacing w:line="360" w:lineRule="auto"/>
        <w:jc w:val="center"/>
        <w:rPr>
          <w:sz w:val="24"/>
          <w:szCs w:val="24"/>
        </w:rPr>
      </w:pPr>
      <w:r>
        <w:rPr>
          <w:noProof/>
          <w:sz w:val="24"/>
          <w:szCs w:val="24"/>
        </w:rPr>
        <w:drawing>
          <wp:inline distT="0" distB="0" distL="0" distR="0" wp14:anchorId="6A91C697" wp14:editId="757C6CBD">
            <wp:extent cx="3733165" cy="2076450"/>
            <wp:effectExtent l="0" t="0" r="0" b="0"/>
            <wp:docPr id="239" name="Рисунок 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6"/>
                    <pic:cNvPicPr>
                      <a:picLocks noChangeAspect="1" noChangeArrowheads="1"/>
                    </pic:cNvPicPr>
                  </pic:nvPicPr>
                  <pic:blipFill>
                    <a:blip r:embed="rId194">
                      <a:extLst>
                        <a:ext uri="{28A0092B-C50C-407E-A947-70E740481C1C}">
                          <a14:useLocalDpi xmlns:a14="http://schemas.microsoft.com/office/drawing/2010/main" val="0"/>
                        </a:ext>
                      </a:extLst>
                    </a:blip>
                    <a:srcRect/>
                    <a:stretch>
                      <a:fillRect/>
                    </a:stretch>
                  </pic:blipFill>
                  <pic:spPr bwMode="auto">
                    <a:xfrm>
                      <a:off x="0" y="0"/>
                      <a:ext cx="3733165" cy="2076450"/>
                    </a:xfrm>
                    <a:prstGeom prst="rect">
                      <a:avLst/>
                    </a:prstGeom>
                    <a:noFill/>
                  </pic:spPr>
                </pic:pic>
              </a:graphicData>
            </a:graphic>
          </wp:inline>
        </w:drawing>
      </w:r>
    </w:p>
    <w:p w:rsidR="00E247E0" w:rsidRDefault="00F00376" w:rsidP="00F00376">
      <w:pPr>
        <w:spacing w:line="360" w:lineRule="auto"/>
        <w:ind w:firstLine="680"/>
        <w:jc w:val="center"/>
        <w:rPr>
          <w:sz w:val="24"/>
          <w:szCs w:val="24"/>
        </w:rPr>
      </w:pPr>
      <w:r w:rsidRPr="00861F12">
        <w:rPr>
          <w:sz w:val="24"/>
          <w:szCs w:val="24"/>
        </w:rPr>
        <w:t>Рисунок 4.</w:t>
      </w:r>
      <w:r w:rsidR="00084A08">
        <w:rPr>
          <w:sz w:val="24"/>
          <w:szCs w:val="24"/>
        </w:rPr>
        <w:t>84</w:t>
      </w:r>
      <w:r w:rsidR="00840DF7">
        <w:rPr>
          <w:sz w:val="24"/>
          <w:szCs w:val="24"/>
        </w:rPr>
        <w:t>.</w:t>
      </w:r>
      <w:r w:rsidRPr="00EC135A">
        <w:rPr>
          <w:lang w:bidi="en-US"/>
        </w:rPr>
        <w:t xml:space="preserve"> </w:t>
      </w:r>
      <w:r w:rsidR="00E247E0" w:rsidRPr="00F00376">
        <w:rPr>
          <w:sz w:val="24"/>
          <w:szCs w:val="24"/>
        </w:rPr>
        <w:t>Модель полицентрического поля, иллюст</w:t>
      </w:r>
      <w:r w:rsidR="00210140">
        <w:rPr>
          <w:sz w:val="24"/>
          <w:szCs w:val="24"/>
        </w:rPr>
        <w:t xml:space="preserve">рирующая возможность получения </w:t>
      </w:r>
      <w:r w:rsidR="00E247E0" w:rsidRPr="00F00376">
        <w:rPr>
          <w:sz w:val="24"/>
          <w:szCs w:val="24"/>
        </w:rPr>
        <w:t>гистограммы логнормального типа</w:t>
      </w:r>
    </w:p>
    <w:p w:rsidR="00615551" w:rsidRPr="00EC135A" w:rsidRDefault="00615551" w:rsidP="00F00376">
      <w:pPr>
        <w:spacing w:line="360" w:lineRule="auto"/>
        <w:ind w:firstLine="680"/>
        <w:jc w:val="center"/>
      </w:pPr>
    </w:p>
    <w:p w:rsidR="00E247E0" w:rsidRPr="00EC135A" w:rsidRDefault="00E247E0" w:rsidP="0083092F">
      <w:pPr>
        <w:spacing w:line="360" w:lineRule="auto"/>
        <w:ind w:firstLine="680"/>
        <w:jc w:val="both"/>
        <w:rPr>
          <w:sz w:val="24"/>
          <w:szCs w:val="24"/>
        </w:rPr>
      </w:pPr>
      <w:r w:rsidRPr="00EC135A">
        <w:rPr>
          <w:sz w:val="24"/>
          <w:szCs w:val="24"/>
        </w:rPr>
        <w:t>Моделирование позволило также продемонстрировать и возможность получения гистограмм, имеющих значительное внешнее сходство с нормальным распределением, несмотря на очевидную пространственную упорядоченность и жесткую математическую детерминированность каждого и</w:t>
      </w:r>
      <w:r w:rsidR="00084A08">
        <w:rPr>
          <w:sz w:val="24"/>
          <w:szCs w:val="24"/>
        </w:rPr>
        <w:t>з рассматриваемых значений (рисунок 4.85</w:t>
      </w:r>
      <w:r w:rsidRPr="00EC135A">
        <w:rPr>
          <w:sz w:val="24"/>
          <w:szCs w:val="24"/>
        </w:rPr>
        <w:t xml:space="preserve">). </w:t>
      </w:r>
    </w:p>
    <w:p w:rsidR="00E247E0" w:rsidRPr="00EC135A" w:rsidRDefault="00FF3F09" w:rsidP="0083092F">
      <w:pPr>
        <w:spacing w:line="360" w:lineRule="auto"/>
        <w:ind w:firstLine="680"/>
        <w:jc w:val="both"/>
        <w:rPr>
          <w:sz w:val="24"/>
          <w:szCs w:val="24"/>
        </w:rPr>
      </w:pPr>
      <w:r>
        <w:rPr>
          <w:noProof/>
          <w:sz w:val="24"/>
          <w:szCs w:val="24"/>
        </w:rPr>
        <w:pict>
          <v:group id="Group 202" o:spid="_x0000_s1196" style="position:absolute;left:0;text-align:left;margin-left:79.45pt;margin-top:8.55pt;width:275.85pt;height:65.55pt;z-index:251677696" coordorigin="1071,11938" coordsize="10210,32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NWf96cgMAAIwLAAAOAAAAZHJzL2Uyb0RvYy54bWzsVlFv2zYQfh+w/0Do&#10;XREpK7YlxA4yyQ4GdGvQds8BTVESEUkkSNpOUOy/70hJThtnyJA9bagBS+Qdebz7vrsTr64fuxYd&#10;uDZC9quAXOAA8Z7JUvT1KvjjyzZcBshY2pe0lT1fBU/cBNfrn3+6OqqMx7KRbck1AiO9yY5qFTTW&#10;qiyKDGt4R82FVLwHZSV1Ry1MdR2Vmh7BetdGMcbz6Ch1qbRk3BiQFoMyWHv7VcWZ/VhVhlvUrgLw&#10;zfqn9s+de0brK5rVmqpGsNEN+g4vOip6OPRkqqCWor0WZ6Y6wbQ0srIXTHaRrCrBuI8BoiH4RTS3&#10;Wu6Vj6XOjrU6wQTQvsDp3WbZ74c7jUS5CmYB6mkHFPlTUYxjB85R1RmsudXqs7rTQ4Qw/CDZgwF1&#10;9FLv5vWwGO2Ov8kSDNK9lR6cx0p3zgSEjR49B08nDvijRQyESbxIUwxUMdCR+SXBMPEssQaodPsI&#10;XpAAOTVJZ8tJuRkNEByTcfssnvu9Ec2Go727o3vrKyVYBv8RVhidwfp2+sEuu9c8GI10/8hGR/XD&#10;XoWQAYpasROtsE8+mwEl51R/uBPMoe0mzwxBKQ0MgdYdChwBaSU3DBLaFYy4r0RNiENk2jnYoS5O&#10;zxnqZd7QvuY3RkFxAIZgdBJpLY8Np6VxYsfu91b89Dvfdq1QW9G2jlQ3HlEAd17k5ytADrlfSLbv&#10;eG+HYta8BUBkbxqhTIB0xrsdh9zUv5bgJ4NGYiGflBa99QkFSfPBWHe6Sx9fb1/j5Q3GafxLmF/i&#10;PEzwYhPepMkiXODNIsHJkuQk/9PtJkm2NxxQoW2hxOg6SM+cf7W4xjY0lK0vf3Sgvsk44LxD09u7&#10;CCKHkPPVaPYJsPdJbazmljVOXAGQoxwWnxQe9WegHSUGSvHN6loks7MqmYpstrycSoSQuad6KhFI&#10;FW3sLZcdcgPAHlz1YNMDBDIENy1xbvfSZYAP5jU6UpxulptlEibxfAN0FEV4s82TcL4li8tiVuR5&#10;QSY6GlGWvHfm/j0bHmjZinLKT6PrXd7qgaWt/42Bm+dlkcuKZzcmBqf3wOREAUjdEP7/vV6SnveS&#10;5NRLXBeJ7xl8sO8pTv+X7ST+0U58355y+c128tpHd2onc/K3X9wf7eRd7cRfVODK5xvPeD11d8pv&#10;5zD+9hK9/gsAAP//AwBQSwMEFAAGAAgAAAAhAC5s8ADFAAAApQEAABkAAABkcnMvX3JlbHMvZTJv&#10;RG9jLnhtbC5yZWxzvJDBisIwEIbvC/sOYe7btD0sspj2IoJXcR9gSKZpsJmEJIq+vYFlQUHw5nFm&#10;+L//Y9bjxS/iTCm7wAq6pgVBrINxbBX8HrZfKxC5IBtcApOCK2UYh8+P9Z4WLDWUZxezqBTOCuZS&#10;4o+UWc/kMTchEtfLFJLHUsdkZUR9REuyb9tvme4ZMDwwxc4oSDvTgzhcY21+zQ7T5DRtgj554vKk&#10;QjpfuysQk6WiwJNx+Lfsm8gW5HOH7j0O3b+DfHjucAMAAP//AwBQSwMEFAAGAAgAAAAhALoODR7e&#10;AAAACQEAAA8AAABkcnMvZG93bnJldi54bWxMj8FOwzAQRO9I/IO1SNyo4wANCnGqqgJOFRItEuK2&#10;jbdJ1NiOYjdJ/57lBMd9M5qdKVaz7cRIQ2i906AWCQhylTetqzV87l/vnkCEiM5g5x1puFCAVXl9&#10;VWBu/OQ+aNzFWnCICzlqaGLscylD1ZDFsPA9OdaOfrAY+RxqaQacONx2Mk2SpbTYOv7QYE+bhqrT&#10;7mw1vE04re/Vy7g9HTeX7/3j+9dWkda3N/P6GUSkOf6Z4bc+V4eSOx382ZkgOg3LLGUn80yBYD17&#10;UAwOGtKMiSwL+X9B+QMAAP//AwBQSwMECgAAAAAAAAAhAK+MSweGCwAAhgsAABQAAABkcnMvbWVk&#10;aWEvaW1hZ2UxLnBuZ4lQTkcNChoKAAAADUlIRFIAAAIDAAABIggDAAAAUx0hawAAAAFzUkdCAK7O&#10;HOkAAAA8UExURQAAAEE/PFhVUXdybmllYYN+eYCAgI2Ig5eRjJmZ/6CalKiinL63sLexqrCqo8W+&#10;tsvEvNjQyMDAwP///zolWhkAAAr4SURBVHja7d1rY6owEoDhwda19XI0u///v66oYASsM5hILu98&#10;aOkpB9LMQ0giRvkfUXsIVYABqgADVAEGqAIMUAUYoAow0G8QtcXYgCPqCgwQGCAwQGCAwACBAQID&#10;BAYIDBAYIDBAYIDAAIEBAgMEBggMEKEMXJ5JUmwRxRq4ZFjxhSjWQH+591tucosouB1wQwPTWwQG&#10;iNINiDilAf/h9v8Qi0QUA37PT9UOyH+JxSKKgWuKMVCxgcdEY6BCA12CMVCrAW8W0DBHhIHCDEg3&#10;H6yfK8ZASQZmdiHIBAbIBAbIBAbIBAbIBAbIBAbIBAbIBAbIBAbIBAbIBAbIBAbIBAbIBAbIBAbI&#10;BAbIBAbIBAbIBAbIBAbIBAbIBAbIBAbIBAbIBAbIBAbIBAbIBAbIBAbIRGEG/LeZd+vS8N7zqgzI&#10;aLUR1qCozMB4xZnX65RioCgD/apDg2agoPWI/DUVMfBXf8Bfk6YwA799YOCFge7rnwYyvKZ8AwW0&#10;CDHHBW6c+fLagQKaBAxgAAPqxHuBAVN/oBwD04nHwIt5QlfQOqUYmHUvKGqdUgxEDgxgINX6e90R&#10;LGCqAANvXvxTmxUZOG0KNWC5+Ks18OM9GlCigTmJr8zAVjBQu4HVVUBzwkC1BkSOKzntZFuSgckh&#10;AAaeG3Ab2TtZFWVgMpvzDOQ1TJxrYCc/x7L6AyEN5DVxNMvAWnbHS4cAA9Ua2J9bgLZfWNT8AAZs&#10;8wOHlTv3Cr+KmifEgLU/EDgwgIGFqkpevSaEgfIN/BqyOc9ABsPEmQYKmSv+gIHf9NsEDGAAAxig&#10;P4CBmQa2jay2GOBe8I2Beg10z5DsMGAykOgwcZaBb1mf3GkdsCGow0CiLcI7fULGBRjAQMUGMr8X&#10;TL5GgIF5fcJMnyeUFxnCgOb5ge+sx4YYCGHAbVeyCvcUUX0Gkhom1jhXnICBpCaOohhIfP0BDMQ3&#10;IImvQ4KBIAb+eu14sE6pJLdWLQZiGxiuVZvemlQYiN4OJL8uGQbi9wcwYDGw/DBxpoF2emh1CGLg&#10;83WQloHlm4S594LL1wPtQLUG1penR3ZP32yWooFXywtgYFZ/IKs+4atkYcBq4KQwkNYcEQbCGljJ&#10;ul2Z7un6AynOFWMgrIHN7b6a0/oDORhYaJQ477XjJr91yXIwsFCLMM/AadNIs8lqnVIMBDaQ4Tql&#10;GAhrIMd1SjEQ1kCO65RiIKyBHNcpxUBoA5msU2pYbggDZgN5rFNqSFZaBj76inLZ65Rma8D/X2ka&#10;yGadUgxEM5DNOqUYiGPAv1VhAAMYwAAGPmAg+ghh5ntO/8mPCxkYUJUrKQMu5BvPMZCpAUnXgP4j&#10;KjFQqIF5ycKA1cAm4BwhBrIzEPxZQgzkamCPgcoNfB8cBj5vIM5Uwdw+ocPAAgbitAgYwAAGMIAB&#10;DJRiQPSTgxgo1cC7ycIABjIzEHKYiIE8DfwGbBJiGvAeNIm+/gAGUjXwsBV1HRIMJG7gA2vVYiBJ&#10;A4NmIO6aVBhI1EB378dA3e2AyN8GAo1yMJDy2DDi+oTzJgdLM/D2VZS3gd9wycrXwO+7bQIGMBB/&#10;XICBmtuB6GvVYiD9e0HstWoxkEl/QKcFAxjAAAYwEMTArImCDA28OzFUsoFZLUKOBt7MEAYwgAEM&#10;YAADGMAABjCAAQzUYcDwUAEGCjXwq28SMICBTAzIq48rxkD5Bn7DZQgDGMAABjCAAQxgoDoDr6YK&#10;MFC+gVdNAgYwkLSBySeGMFCTgberEgMYwAAGMIABDGAAAxjAwHBzcrYIA1UZmGwRMICBjxswvPcc&#10;A2UaeL0Gxau3E2IgtAH5rAHFOqUB/1AMpGxAMIABDCxswI/FDQixdCTSDkxtTv7j6x0MmzKvCBK7&#10;4OKWOgMGMIABDGAAA0vOEWGgHgNP5oqJNGLJ14wIDBAYIDBA1G3AdhbRdyr7/SRgUYx1ErG44oKX&#10;djkDhnHC1Bz3n/uGN2AZ1UQtrrjApV20HVAX9PZxeaoK8GYiRFFV2mwZShupuIbCmkq7rAE1V6+x&#10;FN2+os2A3oD+4opUXJMBY8O1YH9A216aK/X6GZuWSzZcaaMVV11YU2mXNqDsPM2o1MunqWlKoWsw&#10;LKWNV1xtYU2lXd6A07Rao4/PfbmvUzeG2gZDX9qIxVUW1lTaJAyoEnUVLerm3TmnHpsFHxvGK662&#10;dbPmIof5ge6T1C0HVnfhJPj8QLzimnokyRvox0WmAa+E/vMNWPrc6luCoFeEob6MM0+LGbjUkq6u&#10;DBMpkV6iFktmLXNEegOG+rLOPC03T+iePlvydFcXfHrEkKN7X0/TrphnKCRYfZkqbFED9xLqxoai&#10;HWyJoSdgmCNyxttR4GkqQ33ZJspyMqCcSHGGyZwEDKgvV7sB9VAyIwOqkZFpesR2v45jQD2vbTeg&#10;HUou2h8QQ3/gllp1WsU0Olc0GU6U/8UyR6S/XA31ZZ8oy2JcoM6Z9YV+Q2GVCbDNEekvV9u4wIR8&#10;yfkB8S+wl6kyTdabXjazFFfNO/i8w6261DNP6b9eYB7064fG1kfZg3PR76ufdzDOUNieZVp8fkD7&#10;sIeuaTPsaxkXWF69t73Sr5x3sM5QaPdd1IAnQf0nOcOfH/QZEsuuzmpA1WxYRyY5zBUbxrDmYZF6&#10;mtQyl6bf1fq0R+0GNJ3ieAYMc2mWXW1Pe1RsQD+GFRlvhdhX2w7Zd9U/7aGed7DMUNxPn/y4wJxY&#10;y9A47ODcuqv+WTZRT5SZZyiSHxeYnp4wNWyGfXXt0JxdTa9cOWd420CEJxh4r5kpsVEOu3gN8H7D&#10;6gMDBAYIDBAYIDBAYIDAAIEBAgMEBggMEPka6F4e/TqQxdoNiPwjjfUaaL/tRBrSWLeB7vumkWZz&#10;uvx4+BZZH507NvJ9/s23NEfxVnBYN/0TFt6m37b4B3H79fmn1dbd3+vVv+3rcNu3/919X69ow738&#10;h3wmSn37ZdNuP5z7XtTBaao3sBXZnL9dk9kc+8o6b7a1v3U/Ins/Bet7ba6Hj1x5BrqDHG6bPxMG&#10;mkF2vX29IjbPDUyVuv/1anDuvqjD01Rt4NYpbK+nNtH784XU/vPm8vP6CmR36S88puA43hy1Ld1B&#10;VrI7tyjiv+dTfE3+v3r73g832stru6ZKfWtR2lvc9LlHp8HApfYa8S7hc9t6uvUSvq6/Hlx7XeKb&#10;PwzcD3LcbVbDC7j9cpD1KLv9vv3h7nt5Tc7t+2Sp+2bgMDi3V77H01R/Lzht2pZA/Nr0fru/Xup+&#10;Cn4mN0cGum/HlZ9430DTuIEBb9/+MPe9xgYmS93fFg6Dc/f/b3ia6g3catqvd68dOPezLv1Cvwq3&#10;9xrcPjfQHeRc3z/708S9YC0HN7oX9Pt2h5nY66EdGJe6v+evnpx7dBoMbNva2rRN/uHWIny568+X&#10;bz+XLb8Kv6TZjzeHBrqDXBqS3YSBtsMx7u11+/a3q/Fezu8PjEvd9wfkyblHp6naQBcHdxr3sM/X&#10;1b+277xpO4WP44L9eHNkoDvI13WjvU4fs90M2u7zprdvdxhvr7GByVJ7fd3+ePLQnA1Pg4FmvW+r&#10;8zzS7obXx3MlrU9P5gfOJHbjzbGB7iDtEH61Pd2v0M7AYWzA27c7zOEvA5Ol7v6sjXfulsDR+XMh&#10;/mnqNfDiFvHpg7x33kU//hEDGMBAEinBALHsZYMBDGAAAxjAAAYwgAEMYAADGMAABjCAAQxgAAMY&#10;wAAGMIABDGAAA2MDRG0xMkBUGxggMEBggMAAgQECAwQGiP8D8gyGbIpsxZsAAAAASUVORK5CYIJQ&#10;SwMECgAAAAAAAAAhALans1rjggAA44IAABQAAABkcnMvbWVkaWEvaW1hZ2UyLnBuZ4lQTkcNChoK&#10;AAAADUlIRFIAAAZyAAAC9QgDAAAAxJyKRQAAAAFzUkdCAK7OHOkAAAAEZ0FNQQAAsY8L/GEFAAAA&#10;IGNIUk0AAHomAACAhAAA+gAAAIDoAAB1MAAA6mAAADqYAAAXcJy6UTwAAAAHdElNRQfZBQ0HGCx2&#10;41LVAAAAgVBMVEUAAAAAADoAAGYAOjoAOpAAZrY6AAA/Pz8zMzM6kNtVVVVKSkpmAAB3d3dsbGxh&#10;YWFmtrZmtv+QOgCQkDqZmZmOjo6Dg4OQ27aQ2/+2ZgClpaWwsLC7u7u2/7a2///bkDrHx8fS0tLd&#10;3d3b////tmb/25D//7b//9vp6en09PT///+4vwU8AACBwUlEQVR42u2diZocN5KkwWoVd6uXs7PV&#10;17BIiamWimwJ7/+AG2dmHDjcAccZZt8MFc0jKo8I/OEOg0FpCIKgklK1najX89TwgsTeCwRBUJCA&#10;nAt9QEAOBEFlBeRc6AMCciAIKisg50IfEJADQdBJPz4ppZ6+Tcdvw+GLPh4KCsi50AcE5EAQdNS7&#10;mvThs9b/+dt0+Kx3h6ICci70AQE5EAQdNNQ4A20G7vz0+/jrq76Nv2wPRQXkXOgDAnIgCDro+8ex&#10;lBmKmqdvwy8DdwYGPevNoayAnAt9QEAOBEFmvQ21zkyYiTabQ9mfA+Rc6AMCciAIMmpAzNO3TcGz&#10;OdQKgkaxryogB4Igo26jO23mzFDwrMiZDh9/SX15SP2DLfVPvtS/+FL/FSL1fwOk/jtA6q9BUv8n&#10;TOp/BUv970GociAIEtb75JK+c+bD583h429FIieEOT0ipx3mADkQBCXQAJgRLYmrnLrLnPqRU4g5&#10;QA4EQaIa14KOZmjLXM5dW+Sgs9YOc+Jaa0AOBEGSWomjfY61VpCDMkeSOUAOBEGCGnMGXtejoahZ&#10;1+Wshw/FIifXZE5G5FygtQbkQBAkqJu6lzK3R+TAzZA+sEMOypyLlDlADgRBcvr+Ud1D1jwZa9HI&#10;QZlTyLQWxZzwawvIgSDooHf1QI4nSboMcv7ZI3IaYg6QA0FQEe2RgzKnpTInnDlADgRBRVQIOShz&#10;ipY5QA4EQUV0QA4MBJdgDpADQVARlUIOypySzAFyIAgqoiNyuitzwpDTeZkD5EAQVETdIwdlDpAD&#10;QVAtKoacbJ01MAfIgSCoEp2QgzIHyHFeMLhnIAgK1gWQA+YAORAE1SER5PS4hUErUWtADgRB7agt&#10;5KDMkWEOkANBUBGdkVN3mfMvlDkCzAFyIAgqopLIqb211kqZw2cOkANBUBEVRE71prV+mQPkQBBU&#10;RAbk1M0clDlADgRBrao55KDMEWAOkANBUBGZkJNraQ7KnFLMAXIgCCoiKeSgzGmJOUAOBEFFVBY5&#10;KHOAHAiCLiQjclDmdM4cIAeCoCICcpIgp3IHAZADQVARmZED5vRd5gA5EAQVEZBzxTIHyIEgqIia&#10;RA7KnEjmADkQBBWRBTkocxosc+jMAXIgCCqiCyEHzAFyIAgqKxtyUOaUQ85fgRwIgvrUlZCDMgfI&#10;gSCoqESRA+aUdhAQmQPkQBBURFbkoMxpsrVGYw6QA0FQEckiB8xpgzlADgRBRWRHDsqccsiJaa1R&#10;mAPkQBBURMLICWJOxuWgV2AOkANBUK1yIAdlTrdlDpADQVARSSMHZU4LzAFyIAgqIhdyuixz8u7V&#10;VilzgBwIgopIHDkoc4AcCIIgs5zIQZnTaZkD5HR7P+MjgCq/RL+gzLkec4CcTu9mNf4fBNV8kdaB&#10;HDAnq1MayOnzZsY3BNV/lX5BmXO9MgfI6fJeXv+L7wiq+DKtBDlgTk7mADkd3skb4uBLguq9UIGc&#10;CzIHyOnvRl6hM/+Crwmq9Ur9AuZUjJxEzAFyeruN79M4Ct8TVPe1CuR0W+bYmQPkdHYX3w8MRxBU&#10;1cX6pRbmhCEHZQ6Qc/l7+D558zBJK0AHqvRyrQY5WcucizMHyOnpFp5+UXpjklawS0PVXq9fUOb0&#10;ixwbc4Ccju7g+3/PJmmFSgeq7oKtBzkoc7IxB8jp5v49T97s+mxor0G1XbJAzgVba0BOL7evPk3e&#10;HPtsgA5U1zX7BcypPFI6QZkD5HRy966/mkzSMK9BVV60QM4FW2tAThf3rmnyxnCELw2q6bL9koY5&#10;QcgBczIxB8jp4M41T94oo20NhQ5UzYX7BWVO/ciRns4Bctq/cbVt8sYwv4PvDarnyq0KOWBOnjIH&#10;yGn9tt2UNfcvxtVnwxcH1XLtfkGZ03uZc2YOkNP4Xfs48pik1fkQghLppn76ffzvj09KLYf6bTh8&#10;2V28dSEHzMnCHCCnZe1KG69J+vGb+O6gpPr+cebM8N9RT9+0/s/fpsPn7eX7pYcyJ3O6Z/PMAXIa&#10;1sYPQDJJK2zeBuXQSJoJOUNh8zpUPGNx874cvm6u38qQgzInCXIOzAFy2tWGKTSTNDZvg3LoppZu&#10;2lDZDAXOj0/D/xgOh98ZDjdlDg05KHP6Yg6Q06wM+WmeJOn7b8IuDaXTRJw9cp4X2MzguV+4l0bO&#10;VZkD5DSqHVMoJmls3gbl0U09/fJpRsvt3k37/nFBzjivs15/X1DmZEVOKac0kNOBjBXM/c+cSdLY&#10;vA1Kqtvz3EubjqeK51UvyNFvQM7Vyxwgp0kZXADUJGnz+lAIEtQdOW+rTe2OnA+f1V1fwJxmyhwx&#10;5jy+/uBhD8otkwuAmCStsHkblF4rckbCjF61l6gqp1vT2iWZgyqnPRmYwk6SRncNSqgFOXfPwNO3&#10;mLmc+sM9L1HmCK3OAXJak5Ep3CRpYy4BBAlpQc6mmxbhWEOZ0xVzgJzGZGQKN0namEsAQVLaIWcq&#10;bTZ+6ce13A9y2nEQFG+tATlNycIUZpK0y9oGQfFakDOG3LyOcznPW7/042r+gjLneswBclqSnSlB&#10;SdK76ghfJySm1T4gkbGGMqeX1trMHCCnIa3WQhViklb2lhu6a5Cs7ibpCTRRSdJgTmfMAXLa0Z0Z&#10;d1t7TJI0wgg603t7F3Rq5MC1Jo6ceOYAOc3cn6fqZLuiKjxJ2lgoQe3prb1L+gvKnOaY839imQPk&#10;tHJ7rr8embJbzMtPkjYWSlCDAnJQ5rRQ5gA5jdyd638dJml11PovHUnSptWkEJTnov6CMud6zAFy&#10;mrg3PQtvjCQ58sfdclPwS0O5L+svKHMuyJyICwb3TK5b07/whpAkfS6B3KtJISjxdf0FZc4FXWtR&#10;AyGU5c5cf3Uu4eSapJVVKHSgPBf2F5Q512MOkFP9femYxuGbpF07GKxnC8oVhyD2pf0FZU4x5BRj&#10;DpBT+V1pSAgITpL27tOGeGko58X9BWXO9cocIKfum1LTmEJKkj5014y/ic3boHxX9xeUOdcrc4Cc&#10;mm9JgzUgPEn6GEFAaLlBUMrr+wvKnOsxB8ip+I48H8YkST9OFdBygyD5C/wLypySyCnDHCCn2vtR&#10;eZdwhiVJc1pu+BqghJd4zchBmQPkXOx2vP+q0pikSS03FDpQwmv8C8qc65U5QE6ld+P6X68h4PEP&#10;gk3Sm1PcDxEvDSW/yKtGDsqcNMwBcuq8Gdf/+qsTQZM0JnSgrFd5JuTkLXPAHCCnvVtRWTpeiUzS&#10;jy/UtVIUgoSv8y8oc1pGThhzgJwK78T7YL9hgb4TwnAUaZK2F0qwS0MJL/QvdZc5YA6Qc40bcf2v&#10;d58bQZM0sVCCIMEr/QvKnOsxB8ip7TZ0TeOkMklbC6XTuSFI7lr/gjLneswBciq7C89tsPQmaXuh&#10;BLs0lPBiR5lTg1P6vxd6ZGIOkFPXPXhnwf13MpiknYUS7NJQsssdZU4NzJnQMSgPc4Ccmm7Bx734&#10;OMhoktbOP8aWBpDw9R6EHDgI5Jmz7JSVhTlATkU3oDbO3aQ3SbtbbqfmGwTJXPFfUeZUwZwZN5mY&#10;A+RUc//d8ZDdJO1rue2bbxAkdMl/RZkjh5wQ5vi+ISCn59vv/t8iJmnl6alpwyEExV3zX1HmlC1z&#10;fN9QijIHyKnk7jsN6bmTpB8vxJdQgG8Lkrnov6LMKVvm+L6hFK01IKeKe8/VBsuUJE0yScMvDQle&#10;9l9R5pQtc8Zv4W1yDvz0u9bvw38/fB5/78cnpZ6+kZHDYg6QU8OtN8rSBsuaJK3cJmkFvzQked1/&#10;RZlTljnDl/Cfv63Iuc22tVetv38cDwbmpLAQADkV3HkLPmadmJLNJE2f0MF3D0lc+F0jpwXm6BEv&#10;c2Ezsuen36dfhsLnp9+HQudFp7CtATnF77tDyaIeymuSZtnW0FyD4i/9ryhziiPnfeqg6amZ9qKH&#10;Uufp23r00+8prNJATunbzmk3m8ueHCZp9uIcfP1Q7LXfN3IaYI7WSzvt9VHlPI99tdeZRSmW5wA5&#10;xYmjPdYAtWm5pTNJP14Rv/kGQUEX/9eveQ0ErZQ52ZijV/fAWNaMnoFpUmdFzofPQE5395yjeDlP&#10;4xhbbnlN0sbeHASFXf5fUeaUZc7SThtqm6dvi5EgGDlU5gA5Be84A16oJum9vCShWts8Jmljbw6C&#10;YpDTcZlTfWtt/SZGyEw9tam7FogcInOAnHI3nKbYzUgm6S16rLNDimND8GVKwy4Nxd8BX1HmlGXO&#10;+k2MkHmAJmwuh8ocIKfU7WaoPyKTpA+NN/benzog9QZ1DhR+D3xFmVMHcrag+fA5yLFGZg6QU+hu&#10;Ox9KJkmrszRh70+2SVoBOlAZ5ORlTihyKmfOVN+8zO20ATSTY+3pW8i6HDpzgJwi9xoxP+3xSceb&#10;pE8IMs7TsEzSsEtDEshBmVMqa03fHWuvq116LHD46QMM5gA5JW410/B9/7NUSdKHska5pYMSCiAo&#10;F3JQ5sQzZ/wWbjNddEzGGoc5QE4p4lCsAUmSpD17f2oSkUyIgqAw5KDMKdRa831DQE4fN5qDKWWS&#10;pI9NMp5JGnZpKPBO+IoypyxzfN9Qik1CgZzctxnTGpAjSfpsBWCYpGGXhkLvha8oc8q21nzfUIqN&#10;qYGczHfZecwWM0nnS5LGhA4kcTN8banM6ZI5Byk1/v+gv8ZIATkV3WSO4ZuQxFldkrS5RoKgLMhp&#10;Yz1oA1lrD+RM+u+//jUdc4CcnLeY1xrgT+KsKUkadmlICDldlzmVO6WPzBn/m5A5QE7GO4xkDXA2&#10;supMkkZ3DSqDnLxlzhWYsyodc4CcbPcXyRrgNpmJmKTFk6SN6aEQxEEOypy6mKOSMQfIyXV7Gcd5&#10;AlMymKTjkqRhl4aKIQdlTqoyJxlzgJw8NxcxP83AlAwm6cdPjTJJwy4NhSOniTLnnwtAVP9lTjLm&#10;ADlZ7q3z4F+hSVoLmaSRRQAFIKcJ5szAUWBOOHOAnFzE0ZT8tDIm6cffkzBJ7+PZIKhG5AQzZ/ER&#10;X2A6J5Y5QE6xG4sxjVPGJB2fJG3EEgRxkNOGg2DCTStlTo3MAXKS31eal59WxiStiT21kIQCCKoP&#10;OQzm0N4NmENjDpCT+rZyDP7VmKQNSdKxJmmFCwTy3Rtf2yhzaO+mxzonejpHATm5byqmNaCMSVoq&#10;SdpotoagKpFDZ07TyCnLHEOhA+SkJc5jt7OKTdJCSdJGszUEWW+Pr22UObR3g+kcGnOAnIR3lFr/&#10;f7PT5nnM7i5JWiEABxp3m/zp9+ng/b7t5LTr8Ys8chIzZ3m585bN45taN83cHmlYCGjMAXLSEeeB&#10;inUkVgY/V3dJ0sbzQFfT948Lcm7TdT9ucPyfv02Hz9LISd1am1/t8uqHNzW8tYWij6PEyGl3OufE&#10;HCAnMXGOg/+EnY6TpI3nga5InBk572Ndc5tAMxy+joevVuRkZg4LOd8/jtgc9Ta8s6G8edkekZBz&#10;zTLnwBwgJxFwdhaw4+B/77R1nCSN7tqVdVt7UMOoPBQB3z8+T2XC8DvDCP1cC3KIzJlf7fvaQZsZ&#10;c7vTZukg/qvTMkeaOUBOGuIctpCxmaQ39gI7U5pMkjadB7oUcdZpj2VKZ4HNDB4bcqosc7bv6XUq&#10;4F5nAj2OiMhp0rUmzBwgJwVwDBYwx9SK2lQ9Z6a0mSSNeOmLI+fpl5k1w6j8/KbuhxNylmqhAuTQ&#10;mDO/2tk9MJQ1K2g+fH4cpUdOy05pICc1cR5jv2PwN1sD5qqn9SRphXjpiyPneS1v5gl2NXfXppba&#10;mxM5NZY504udmmgTL2OQg9YakCMPHENOJi9J+tBws0/S158kjQmdy2qDnJfROPD8QM4wQs9XeHnk&#10;kJizeVcjZFpETkXMUdtFI0COAHEOdPFNsjhM0uqk1pKkFezSQM5Y1KzVAaHKqbDMsSAnZC6n0TJH&#10;kjmochIQR/tyMpkmaVP900CStDlNB7oacsb/vN2R45nLqZE5m3c1VjQRjjUwB8hJRByPSdo0fNsB&#10;dXB/7eufBpKk0V27MHKW/4zIITnWqkXOAMyX5cWHr8sBc4AcWeBYn+yjkqTdJDnY3XR1SdLGP4Yu&#10;gpy5jzaVNnN9416XUyVz5le7ONZedXj6AJgD5MgSxwQE++jOXHjjI8lp6sfBgpxJ0rBLXxs5k3Ng&#10;iiCYgwfc6QMVI2damHNMVuNlrDWNHCnmADnCxLHXDpT8NAdddj+AstzG4D5wcjFNkjTs0hdHzlId&#10;jOOyP2OtTubQ3vC/UOaQmAPkJCCOJWYsID8tYE8dK7+UMkIoU5I0JnSuipypOlgw40uSBnIqdkoL&#10;MQfIEQIOqTXmzU8LrITYc/+PoAO7DBALdLVZzg1d/ab52gZzxJFzaeYAOTI3DwUIhPw0gUrISQXf&#10;TMvjHypBGXJNcclADuTUxRx55DTLHIH5HCBHjjg2IPA2mY6thOzWtiOWSpqkcfFAzSDHoPVp6l+B&#10;ikBOUeZIeAiAnPg7xwsEWwQBN4kzfE8Ckw2hpEkazTXIhZw2mPPPf/4LzAFy8t84mpEfYKx/tGgl&#10;xE+Szm+SVhrdNage5AQwZ1FzzIlFTjRzgJzY24acH2Cvf5jWAOpyG7K1LbdJ2rAdNwTktFXmlERO&#10;08tzgBwJ4Gh3d41b/7BM0nJJ0gVM0riGgJy2yxyF1hqQk/Oe0Zoy3cLKT9N8k3RTSdJmJwME5IA5&#10;l2AOkKMjPwHLNjj0nGdeEqc6f/4tJUmf/dq4jIAcSeaEIieUOeHIuShzgJzw9+9wiFH3aeMmcdqo&#10;1VyStIJfGkqCHJQ5lVsIgJxo4hg6V9R92oJM0mZqtZUkrYzNQAjIaa/MAXOAnFzAsXauyPu0hZqk&#10;namffGtbdpO02VQBATlNGqXBHCAnA3HWIJcCJmm3oc3Kr3qSpI30g4Ccy7XWrsgcICfirRv3hZY2&#10;STvYwEuSJljbcpukES8N5KDMKYKccswBcmLe+X0baJXSJG11f3GHeOVsuWU0SRvfO4ZgIAfM6Z85&#10;QA7/fZsdzstGnORxnmGSDlxuE5UkndQk7Wj8QUDOlZBzPeYAOWFv2+Zwfux7JmiSZi0XbSVJWmG/&#10;UCAHzCm3j0Ep5gA5ge9a2euN3Z6brnGeaJKOWG7TQpI0JnSAnCsjp2HmADkZbhKvw/kx1iqju4Bt&#10;kmYvF20sSdo87QUBOShzumQOkMN8ywSH83HsN+/sTDVJnz9wKklaSJK2mPsgIKcIcjCdk5w5QA7j&#10;DVO3wbHMuj/QI5kkzTFJB0Q8B5mkqefR6K4BOZ0w55qttQDmADn890tY4ek0ST9KHk22BkiQhDAR&#10;Q2q++XtzjPPYjyAgB2VO7WUOnzlADvXd2ub1bWtl9AkIh1Ns5TuZjyQ8fnnmaSRM0uTz2Od7ICAH&#10;zOmPOUAO483a5vU9E/f+nGevz4A0YyOSJC21jRvjPBp2aSCnnnRPOKXTMgfIYb1X09BsqH+oSdIn&#10;pNl9BoS9PyWSpBNERXvbZ5jQAXK6KHOaDCHIzhwgh/VWDQ5n1z5tOsQasO23+fZpc1cV/HmaBFHR&#10;vvaZJ80Hujxy0FrrykIA5BDeqDP87IQXVpK0xRpwyA1VXpKY5k4CTNIGvMVGRXv+2BOKAwE5KHO6&#10;Yg6QQ3yf5PAzZpI0rTo5VD6ufdpETNJ5Um/8u8VBQA6Y0xdzgBzq2+QWL7Qk6ZCFNyevm9w8TaZs&#10;T9LrQZ0D5FwIOY0zRwE5CYgjbJLencE5E+SqKo5G6+QmaQksUeZ7kH8D5IA5HXoIgBz3e1SU8DNP&#10;d43iM9DMSsgwY6NO9U8Sk7Sm/bHvPN7Xg/wbICcWOWBOhcwBcvxvUYWZpP07BhiGb0J1QjVJp2q+&#10;nVARYJImvp5dTgN0XeSgzEmNnHzMAXII71CFmqS9Oc8+VsmYpJVDbrwlMknvaex6cZsPCQJywJyK&#10;yxwic4Ac+/vzVh6e4kU57cAUk7S9EjK8Mp9J2gg1pTw8kjBJK8JP8c73QFdGDpjTDXOAHMfb81Ye&#10;zuLFPs7zTdKaNq3kM0k7558MeFMysv9A+nwPBOSAOT0wB8hxvjtfN8u7T5tvnA8wSZ8HZP6UPmGe&#10;piqTNJprV0cOypxemAPkmN+bsrOBuMLTPM5TrAEGpkgkSdvNc57mW3mTNGZ0gBwwpxPmADlG4Ji7&#10;ZCErPJXWgdYALZwk7Zx/Cm++6eQmafilgZwSzCmCnP6ZA+SY35itS8Zc4alc7SKiNUA6SVrLNd/c&#10;fzHeJG1DFwTk9FrmdM8cIOf0thzjI3UbHB5TPNaA0xCfMEma2XyTMUmz53ugSyIHzGlieY6POUDO&#10;iTjG5OaQbXBM8/ES1oCESdL85ltQknTcfA8E5NSOnCtP53iYA+QcgHPeLC10GxzjfLyBKSF76qRO&#10;ktZR8zRp53ugqyIHZU4PzAFyTm9pN7A/ElfymaSJy0XZ8yL1JEk7yir6fA8E5PRZ5nTAHAXksN6R&#10;OgbbzENnLpM0abko3yRdUZL08TPkzfdgrL4qcsCcLMxJW+gAOYY3ZDJJ3/eFzmaS5iZJ+0zShp9V&#10;wzZu/PkeFDqXRQ6Y04qHwM4cIEeTKKHv3LlHM1OKlyCTtFCSdBAqMiVJK6WpRMJ+oUAOkJMXOUmZ&#10;A+Ts3o2imaTN7gIpk7R4kjQ9zCZTkvS2WAkxSaPOuSpywJxmmAPk0N6MybVl84opj7sgwiSdLUk6&#10;rPkWa5Im0c9uklaADpDTuWut39YakGOmi7HyOI2Ze3eBFVBck3Q1SdI6rUnaO8tjRhfyby6MHJQ5&#10;rTMHyDHShVh5nLedQZJ04iRp2KWBHDCn5ekcIMcYVOPxoJ1M0hu8HDd+zp0kLRVmU2eStMm0AF0J&#10;OShzGmcOkGM0CXg9aE6T9G4nZZ3ZJC0YZlNdkrQyOxAgIAfMaYU5l0eObZ8Cy7wIs3i5gyerSVom&#10;zKbiJGnsF3ph5IA5bTPn6sixB9VIrPC8D7Xb9TypTdJCYTY1J0ljQqcP5KDMuQBzFJCzu+Ydo7mO&#10;3QbnPMmyY89hiJcySUuF2dxfeX1J0kYkQ1dBDpjTFHOOhc6VkeMtY+K2wbGbpM0pBkImaRcBukiS&#10;Rv5NN8j5OTNzgpHTKHOikZOCORdGDqWMidgGhzLJog5lj6BJWnefJI38m5p1Uz/9vhz++LQcvw0X&#10;+ktJ5IA5FTDnushxljEC2+Do08ms1oD9sp5Ik7TnZ3WTJK2Mnw9Uh75/fCDnpqbj//xtusSft8hB&#10;mVN7a02eOVdFjqeMkdsGh+QzsBkNjidDkrSFTeiuVUecO3LW43elXkf8vAogpzHmlLStVTefc1Hk&#10;eMsYMZP04++Qht31ZMqQZ4AkaW1nE6BTkW7jhbsi520+Hoqc4dcfnzZlzoCcdpgTgZyiVulaPATq&#10;0sghlTGCJmlNsJvZq5ODGEPzBZKkzfNYUHnirMh5V3/5+IDNDJ6CyCnDHPTWHoXOFZFDLGMSmKSd&#10;djNidbKLNrh6kvTBBIjRvhLkPP2yWgZ+fPrwP9Px948Lcp6+bZFzjdZa22WOLHMuiBx6GcM0SVOS&#10;aAx0CTZJn+ufyyRJq9N7h1+6IuQ8P1xqN/X8Y4Mc/VYaOWBOYeZcDznnGGjHHAzLJB2SRGPt8QWY&#10;pBnNt0aTpNVub7wtmxCAU5dW5Hz/+PTtgJwPn3fIuUhrDcxZmXM15BzKGNscTKhJ2jvO20zSHqYw&#10;TdLKoMaSpJX1PThN0qhz6kLOm3rRhipn+T4bQ0670zn/VRFzdk/G/SOHEAMdYZImJNF4TNICSdJU&#10;G8JhGWqZJGmlnC+LbZJWgE5VyHlfjAOOuRwwpwkLgRxzrlXlMEwCASZpYhINySQdlSTNNEkrt6JM&#10;0t5zS5qksV9obch5u3/TLxbHWgnkgDnFkDMw51LI2aY5e00CfJO0Y8TfQYtpkj4N8QlN0qbmm4pR&#10;ziRpdNdqRs5c35zW5TRW5rSaQlARcy6EHLUxO2mCPZngLvCbpBmZnJqzp44dgVEm6RaTpJ3rTKGi&#10;yNke30zpAyhzrsecyyBn9/x8mL+ymaR5KzytDTGuNSAqSbohk7RMkvS2MjuuM4XqQY4xY+1SZQ6Y&#10;cynkGOb6LRnOBHcByyTtswaImaQZQ3yjJmkCurBfaK3IMSVJRyLnUq21XiwEF0GOI0ntPottogRr&#10;G5xQu5m8Sdo62LdjkmYkSStP9QbVelf+/DNaay2VOTLbhF4COb4ktXn9+rnycEUQ0EzSNLtZHpO0&#10;gVDlmm8R8z32PDfsF3ox5KDMaY85hZCTdTSgJqntkpstQzPXJG0YV0ubpLVc8839F8WbZmaT9Ob1&#10;mNgENYCcpphTrMz5l6qgt6aAHPrPIiapOdaLhJukXT6DTCZpZkMsZZJ0EpM09gttGDlgTivzOdGF&#10;TvfIcTW77HXBcQW8rEna3PFKbZJmTvufX1SlJunTzzIXUxCQ07xrrYbeWixzZJHzPozSS57Fxp1y&#10;NKrkRI4zENpfxuy5YxjHQk3SEdVJhEmabG7WAc2uUiZpRSqmoLqRg+mcqzBHFDnz1kxjUuzGg3+2&#10;42dEjjsQmpIkTdsXOiAj1PMqEpikCTt1CrjRSpikLVUX8m8aQg5caxdhjiRy3sdi5jbRZbPP+XnL&#10;82zDQPh200c2GPeFVqEm6SNT8pikPfMrUjjJb5LmVG9QtcgBc67BHEnkTLnk3z/ew/umPCXDlue5&#10;kEMJhHYvz3S4C4gNMaPd7MSULCbpE5bM0y9lm2aPo8gkaSObICDn8tM5pZkjiJzNguNNaqwhQDYT&#10;ckiRNVYsOU3Su7ycYJO0riRJWvOab8bXbGVuepO045ND/k1LyAFzLsEcQeSMG2K8qQktm70xDNtk&#10;ZEGOIjW7mMszj3QxZxd4TdLGV1FFkjSl+VarSVr7iimocuSAOVdgjixyJk3dtfsOgIYtz3MMAKS8&#10;TeVbnulry6l7r62TJGkD3ppOksaEDpCD6Rw7c1QB5ggj52V0Czxv9zk3bHmeHjmKl7dprTw4SdL2&#10;jFCq3UwnN0mLhdkYvskak6TN65+gWpGDMicXc5YkAVWAObLIGSqZTTetWJVDXahJqTx4Kzw3tja6&#10;3YzAFKkkaX0aw8OSpGm2tcJJ0uaUB6hD5IA5fOZMwCnAHFnkzBsB7iZwCszleCZvKCaByBWearec&#10;x5sk7WcKwyStaEfeeZroHQyqSZJG/k0zyAFzciHnv+YSp0CdI+9YG5FT1LF2no3hmwQEVnhu9nDW&#10;ISejMoWPCt9EDHH4biVJWilsUQ3koMyZRPxmUjJHfF3OVM9s9jk3bHmeFDmm2Rjn0Eepf2gYsJqk&#10;NwtJBRbe+E3SMmk1US5oj5s6Y5L01iS9s3lAFSLnSswpUecIIyckWFo4feB5jiDY7nN+y5o+4JiN&#10;YZoE/Cs8A5KklXMvUiGmOHtP5HiBKBc0I/wscZK0kUhQf8hpjzklemvSyAkodEQz1t5Wk7QrY20b&#10;9JKIOJq6mw2p/nGu8JT0GVAX3lhI4kMFK60m0gVt+HyKm6TRXWsBORcqc0owZzdSL3Mdi7Xrx6d7&#10;JrNOOaEjipwp1/P58aYsSdLJEkicszHnoc+/h42veBHzGagTqwyn5ez9qVWctS1P6k1ek/SZg1B9&#10;yAFzUjJn/uCXMmBGzvtMmnlZ5cKclCYCWeSw2SB7BXNnYyh72PiyC2R8BpvpnkPvTWv/RjbEBTOE&#10;tBpm8y0025P0eqRN0ttPFtDpEDlFtjEo2VoLYM78wX//+FgluRY3b7PX64WPHCZzyiAnRZXjm40J&#10;MQm4IwjIPoOQhTdmx4GO2PuTklYjFRXtOU/cfI/jbZ8/nwPCFQJwakdOY8wpWebwmTN/8O+bJStv&#10;c20z0+a2VD4pzdLdIMc7GxNgEiBGEGifz8CbJO3qMCmj5cC9uw4//zN78y1ivodgkj5UNM7PGQJy&#10;LsOc+YOfNzZ7Xejz9yWj7PXBIvYCHXU55Bh2jWaapKUiCBhJ0lyT9Ln1Zpm9j0ySPp0nqUk6aL7n&#10;+LaNbUnfLgcY8+tEDpiTjjnzBz+7B8ayZihuXm9b5Mwdt5SrQvtAzmbYsfOCbRIgFS/cJBqR3QkM&#10;5gN//ufjDz1J0gJR0fSmGWG+xw4ss/uCussBCp1KkVPCQdCoU5rLnOlzn5po84LJN/WsRZBDZ04X&#10;yNlQ4rSBmnOv6OAIthOWuCbpmN0JKOYDJwt8i2Hio6I95+HN9+gHpZxlHjVJGgE43SIHZQ59Xc4I&#10;mamRJoMcMnN6QM5xiFeb3QSc3bXgCDYHU3gmaUp1wjJJW/1vE0KJ25D6p3HIfzH4POZ3YAIWtZhy&#10;oh2qCTmXKnOyMueAnLf11nqJm8vhMKd95FgKiE24mXU0D45gYzXE2CYzj4vMjkD3EG/BELv5Jm6S&#10;tgCSQTZaMaXsS0qhupDT2OKcdpiz+fTHiuaBnCjHGos5zSPHZSU7xzkbO0zOwYy6T5sXUEyTNN1F&#10;RjVJmxIKVKCMOIk7WbhJmhMbp4yeOKg25LS1W9s/1D8amc6ZPvehonnZJC3fYtfl8JjTOnIcZcw6&#10;Zm0NxqfRnOoucJPNfop4k7QmJ0l7qi5umI0mObeVL7M0uUmas+LUt+Ec1Dpy0FqjO9aW2MtbZPoA&#10;kzmNI8eRpLYf4jd2Nk1euxOYn8a2BgglSZN+VnVJ0tEmad6KU+feBlA1yGmszGmFOXqlzCNPbUFO&#10;cMYalzlNI8dhEjCapI0LKjXJXWD7gUHWACmTNM+G8PjDmpKko0zSvogfgkkadunOkPNVYTonZ5I0&#10;mzktI4fnRlP3kefhr6W7C+gmaYI1QNwkbZ74CDBJc5tveU3SOipJWruJBNWFnHDmfAFzyiHHz5yG&#10;keNe6+kzSW8bbTR3Ac0kTbQGpDVJe1lQS5K0+zypkqQ91RLUNnIKudYKrwhVlSDHG37TLnK8az21&#10;Un4s3f1SPncB1SRtAFQlJmnKPI2n2ZXGJK298z0iSdIukzTyb+pDDpiToNDJgBxfodMqcihrPbWi&#10;YMnpthIxSZNMZmVM0v0nSWuCSRr5N1UipzXXWtnWWujW1KOmIXA8+L8yUh0ixw4ak6OYgKXDKhFh&#10;k7RxzKzUJJ2/aZYgSTpwAQ8oUBVywJxczLmzJwNz2kSOvV9mM0kzsHR0tUmYpP3xzZWYpBtNkrbQ&#10;mGmSRp0D5BRsrWVO+CzFnCaR4+iXPUaiGCwpZXQXhOenKZdXrCKTtKfZVbVJOixJGvk3FSMHzOmQ&#10;OQ0iJzCyk4yl+xnU0V0QbJJ2msxqMkkbPpqrmKSRf9MTcsCc4sxRvSBHuftlZJO0HUv7odnlLmDa&#10;zTR1KFRuJ7CLXzIm6QqSpHUpkzQKnYqQU6TMufZ0jhhzbIVOY8gheZY5JmkzlrQ1U0znMkn7HuXT&#10;mKQff++qJumt/Q1qFzlRzGm3zGmAOU0hR5E8y4YIFB6WXPtUO/cGEzZJE6sBSZM0K6GgR5M0umt1&#10;IQfM6Y45LSHHaTimWckcYzhrn2rzDsiiJmmr+yuxSTpTQkGdJmnk39SGHDCnBHNSTug0hBxmIoAK&#10;Nkmfh2b7Dzxt/CxlkrZXA0iSzmCSRnPtysh5rNLLj5wqmJOy0GkHOS7DMdlKRl+7o1km6a2pWsYk&#10;bRpc05ukW06SljRJY0eDapBTgDnbTaDAHGnmtIIct+HYMNZSgmoU013gI9s8yyNqktZ5TdLc5luf&#10;JmkE4NSEnHzMIb5sMCequdYIckiG40PR45n0ca/dIY1exoaY2jgM/K+51iRpbWKee/imdsV07SZp&#10;BOAAOXHIAXMchY4oct7nwfZ5PB73Op330d4eBt7M9H6ZbwKFuXZH0/ZpM5dQy0rSlpKk7S9KwCRt&#10;/4GVmqRR51SBnGzMkUNOBxaCZMwRRc7bHTn/+dsdPpvDUOTw+mW0SR/P2p3NKawYOP0Yw3i4W9DD&#10;NEmHJEmnmKeRMkkHz/fkNUlvGvmoc6pATi7mbAayeUfmcUB7HQ+2mzTri9jWRJmj0iBngMtPv8+H&#10;7+NXdZu+r81hGHJ4/TLepI+2rd3xLhLlJkkfpX0m6dAk6STzNFIm6ZD5nkwmaXUwH2JCpx7kZGLO&#10;+rreZ76MnJkbNN8/jgcrcy5jIZAzS28LHUnkDF/R8xY+0//eHIYhZ52WZ5qkSZM+mhnBJpgkffC4&#10;CSZJy6+nkTJJh72e5CZpQ6YRdjS4MHLWkuY2/vo2Dl/jL8PvvjCQU545tTbXJJEzPAu8buEz0WZz&#10;GISczQOqsvqVAkzShCX/DJN0cJL0vu4RSZIWD7ORMkmHhuKkMUnvdkhymKRR51SAnDzMWV7W21zR&#10;DGPWy304exkJtAxhjVila53QkUTOTa3l5wCfmTNP3zaHIcg5DPvneZEIkzTbXUA+helkPpO08m1Q&#10;SjRJy4fZmIbvE94ITbPQUBxRk/SB8F6TtAJ02kYOgznzq3pXT38fR6th5Pp/n6YJgflZ+n0dwlpZ&#10;nlMpcySRs7gHPnxekDPNwm0O+cix9Kx2u9mEmqQprbEQk7SVLlST9OHxm2eSriLMJkEoTqRJ+rjp&#10;K/E1Y0eDWpCThTnTixpKmtfbgpxJr3fkDCNbRuT0yhxB5MyVzLsa6s87Zz583hyykeOoKmw+MLJJ&#10;2ulw5lgD/D6DYJP02XLgNUkbPuILJkkb3RoxJmkUOpdBztswXq3Iefo2zQgEIgfMMTJHfinojjNR&#10;VY6jX7YOFNv5HeO46o8gCI9gc5xCJEn6dFp7mKidX1dKkjZ/PsFJ0kYOQmWQk4M542ua2mcrcqYZ&#10;nGk4C0JO+dZajWZpeeSMfmiJuRxnv2z7d9aYGcPopH2TPjoigs1xCokkaRcClcV0/Xj5FBa0niRt&#10;+AwiTNLaaH87chAqhZwMDoLxNb2tF9PLjJz3DXKYczlgjrHQSYGcD58FHGuUfpnabxttGmsDHM6G&#10;oZDREAtMknawgWKSVhYIxaCClVBgPxJKklaWZlnyJGnsaBCi1d41rW1ZhupTCgkPOemZs0fOPHK9&#10;z8NZgGOtjtZafcwRRM6mhTYXNeu6nPWQgRzlCRUwt2MergJFC6oJiWAL2lpNaW+StLWR5UAg0YZw&#10;zLluIknaOY8lYJL2dvJcPwtyaxgLpvH5/e4oMqWQ1IicBZgjJccpgvlZOWRdTlfTOaLMkUPOeE29&#10;jhfZ89xdWyIHbvz0Aa972TXncVprYY8g4JqkDT9QziRNb2QFJ0k7lTtJ2vty0pikfUSym6QV6hwG&#10;cSbkDMP0QJvJUWRKIWEiJzlzDsiZ0wdGXAakD4A5GZCzPtKM30xUxppz2p/SL3sMWu4IAv+P8Zqk&#10;KdYAokla+eqdtEnSKrN0TpN0aJK0ORkUcmtaoDciZzORa0oh4SInNXMOyJmGrtkywM9YA3NyIGd+&#10;LFguKWuS9NYU5TivZ+mly7O8G0OtWDKd5zT+JLIG8Csh0xRJwLyIGW/2F4UkacMnBxGIs527fdtP&#10;75ZADok5xPf3j+aYU9V8jrx9gPAPXZZTRaoqSG60R1oBf+3O9hSeH8i3BsQvF/XxS8Ak7Xe+dZok&#10;rZ0madQ5BOQ8/fJpg5aBNmbnKhs5iZmTBjnwEJRHjuu+9U/7kxMBlIE7RiyZfgzDJM23BjjosvtR&#10;yo5A9yIfEZM0owFFNklXnCStSSZpBej4kfM8UuaBnNvY5DCtz+MjJy1zEiGnAqt0TcHSZZBj+7ek&#10;aX9aIoCyraPUvm6WYShMbA0gBOcwkqTlUdF5kjTdJI38G6K2yJm3AtilkKz34s85mcPcInTW8kK/&#10;/CNKvTBHpNA5emiLIoc4YUHqrlmxdA4G9c2LCOSnESohrzuOa5K2ExJJ0pEmaRQ6dOQMrFlMXxJV&#10;Tp58zyNzhv+WRE41rTUR5tRU5dAKAUqzyzvpo3zJoHEmac/cCcNJpeVM0pHT/p0kSWtCBeMzSW8n&#10;jyA3cn7MYcxaZi6nAHMW/QPMEWquVYSccxlDMkmHT/q4kkHjTNL+uZOI6iTCJB1iASPP08ifp1KT&#10;NLprdOSsxNEijrWSzFFgjkyhUw1yiNlopGYXZQw/rkYh71NNtAY4h92o6sTJL4YTz/TR2FHaVJK0&#10;gxfxJmklcP1fBTnz8nCttTGFpCnkdMCcOpprtSCHutaT0uzanJOOJaO7IDg/zT18y1YnVJO0x5R8&#10;/JAaTJL2s4ltkiat2YJsyLk91ufc4tMHWi5zamDOf1XBnEqQw1jrGWCS9mBp9w+3sczB+Wme4dtw&#10;Mu46oQCTtHHYdRxVnySdwyRtqJEMFSdkRs66y9loIIjPWLt2a60b5tSBHNZaz0CTtB1L5/rH5S4g&#10;nsI/fFMbWcImaU1FBSuhwH4klCSti5mkjVM7CMChIOddPZATnyRdzCkN5kgypwbk8Kb9Y03SRIez&#10;qdEmapImN7KOA170epo2kqQdZMtpkvZiEnwJHwV+bqvMAXMkmFMBcnhljIxJ+jhumF0JmxB9eZP0&#10;6WTpk6T9eItJKAhJFqjeJH34qScOos4pgRwwp+EFOuWRw1zrqQhDvIDD+Tik2raAjjZJa9py0fRJ&#10;0raljuImad2SSfrwUx2TR1BG5IA57TKnOHKYaz1d5cjx31HX7pBcSVt3gZIwSRvfNpKkmzJJIwAn&#10;DjntlTlgTjRzCiOHsoG0aR6CbCWjr90hRJ5tRy9T1cMySYclSXt5ahoPkSR9xJCkSTosLgqKQk6j&#10;ZU5fzFENImd1h3HWehqfg2mTPq4mninyjGCSPm7yzDJJM5KkKcttPNa2mHkaKZN0c0nSTpO0YYts&#10;iDMK/ArmtMycsEKnKHL27jBNXOupad015todsrvAdIrjfs6O1xyYJO1zdgXlf1Lnaa6dJH2skbZJ&#10;uMefAPGQA+ZcjzkFkWOcJrEOAk53gWOgilm7Y/yBnoaYpeOmSUnS7koo0tpmxxuSpP0m6cMO2ubK&#10;CLoAcsCcuOZaOeSYyTEXCmEmafekj2ftjnWYpTXoTj6I3Z4QbmsAiSnWuXaytY1SMnGdbyyTNM+G&#10;UI1J+l7RUItoiI4cMKdx5vALnVLI8Xi8QkzSpEkf69od66oZUoPO7zNQ2mMNCA1I41jb6CVTlLmZ&#10;/xcrNEnvHSKuR5+zJwUiI+fXBl1rpW1rbTOntEnaHkLD2TaNMulj/Hd01zG3IXZ6EeqQZ2B7H5of&#10;kMaepyFMxDh+k2OSdrmgazRJH/pnbiJafgKUBznXLXNkmFNoQqeCKsc6v2LcNjqrSdr0A4N9BseW&#10;m6WsYk9Y8OdpKBMxmrfsVLlH4fpN0udGqM/+ZrvmIBZyypQ5YE4xE0EFcznObLRzIz2fSZo2bx1g&#10;N9sgdWN8cpLk8YeUJGlu5cGYpwlZdupzZRc0SR/bZ47L4mhO80weQUTkgDnXYk4NjjX/hjiH1XaZ&#10;TNLmH2j70R7GOUZldZSBJKxFPunmV4JM0pGbIIiapM8fNcskffxZ9hw2KANyMJ3TIHNKzuUoRjba&#10;3nqcySRNKF5oDTGCNeBB4f2AGLvIx4MKpovs/AGQmmZ0d1wak/RxhkY0SfpYmaHQYSIHZU4HzFFt&#10;IEeTN8RR95tanR4n05mkCWtltGPIt86dkOeELHPZtEU+YiZpp12aaJJWBUzSFitATJK0wZyGCZ2C&#10;yAFzavGt0QsdaeSsO9Bu92M6bc20GUS4az0da3eSmKTDUgNC3LlOm9ipH+Rd5KPFTdJBSdLaOTTL&#10;mqQNTbMIk7Sm2N+8sbAQATlNMicSOddljjRyls3ON7vOGjag3T+3hqz11NtRRZNM0v4mnsuVEG+S&#10;1rxKyL3wRpnNB1QWpGy+0RdqRpukjVNgcSZplv3Nn8MGkZAD5nTBHFUCOeNm58sOtK8jfl53h0bk&#10;hKz13DfaGNUSzyQd3BDzDN/s6sRVfihlGnvdxmUr3hIkSVs7VQEmaRNkhEzSEva3w2mh2pED5kiu&#10;zyEWOsLIGXtoA3KGymb49cenobbZHNqQw1/reRhgtp02SrVENUkbMCBnkg60iVGSpJVdgSbpmOab&#10;YiZJK5fchEyeJO0zGyD/Jgw5YE4PHgIac2SR867+8vFBmIk2m0MrcrbdtSA32jLM+qulIyVoJmm2&#10;NeA8hEUs4WSbpF3P/M6x3PW2Pa+Z9BddXTFl3YJI1CTttkXQ55aU3dhwwhDkRw6YcxnmiCLnx6cP&#10;/zPZB75/XDjz9G1z6EAOb62nw11wivp1OpxDihcBawBvCedpwEuUJJ1dlLedMknauRcOMSPUUH1j&#10;Q4MQ5BRySpe1rfXIHJUVOTf1/GODHP12R8506ESOZq31dGJp4+miVR5ck3SsNSB2dwLdUJL05i/m&#10;Nklrjnku1CTtbdBBqZED5tTEHG+hI4mc7x+fvh2Q8+Hz5tCNHK0cVYVj3LBgSSmVyCQtYg3gLhc9&#10;zlEhSZpgUAhkk6BJGnUOGTlgzkWYI4mcN/Wiw6ucx4451jvYPcSbxjFTMmikSVrCGsBfLmpoBiJJ&#10;mkkJD5tO7z3eJA27NAM515zOuR5zBJHzvhgHwuZy1gGB5FlmYWnr1RIwSRtG/GyVUJQNAUnShKAa&#10;SZM07NLZkAPmtMMcQeS83eeFX9iOtc24QyhjgrB0WMmxGeKjTdLcdGfHoOg32CFJOtgkbWaTTm2S&#10;BnNoyCnGnLKttS6Zo3IjZy5q1nU56yEJOdaqgtlds2DpXO9oCZN0SLozoRIyG+yQJB1mkjYv1wpL&#10;kmaZpNFcoyHnotM5PTLHUegILwVdM9Zuj8iBmzd94NRdc4HG2ewiOpxPSTHxJmlvwExoJcSe2UCS&#10;NJVNMUnSmwvZa5LeFleQCzmwEBRmTo7mWiLkMDLWTL843GiGWz0US+ftEMLz05zGZYnqxDrXHjpP&#10;03+SNIFN8UnSjBQDKCVyCrbW+mFOjuZaIuRYk6QVBTlaUdxowVh6/Na912ZzF1AbYm7jsnN4opmk&#10;7XPtSJJmUoLh0BAwSaO7xkEOmBPOnFaaa9LI8f4jRUKOlEnaiCXjBgfGuBXmJItWsZWQ39BGNUlf&#10;IUk6iBKeasnTbw02SSMAh4QcTOd0NaGjqtiibfMk6kKOnEla0zc4OKJHG1F4GvEFKyGyoc2dgNZp&#10;knS0SdqVJE1ylYSapDe7C0KJkAPmVMccU6GTHzkHV5oVOY7uWuzaHesGB9tRb5OHI2GSZlcnlrqA&#10;kiTtW01qeF8VJUkfR245kzQvU0jOJL1PlINcyAFzemdOCeTsYOJAjrWMISylcXaTTI+zBiC4Gm25&#10;TdJSSdJBJukkSdJkdImZpCnuODeHSCbp3Wn3O9hiQsePnKtO59TEnKTNtSLIIVY52l7GeKZtqQ5n&#10;gkn6sK+xLmeSTp0kffxUCPQjmKTtNQjZJL1hChugjCTpoyvg/AJoJuldLrf1WoVqQw6Yk6fQqRw5&#10;1u5aeFCNZWj2m6S9O5B6Tia2hNP5szpMkiZN+8cnSR9faaBJer/7kM1iAFmRA+bUwJx0hU71yLHx&#10;gtJdc9Y/h6GZapLe7faczyR99SRpJWCSprIpxCS9K4a9FgPIhRwwpwLmpCt0GkCOjRc6IKjGOTTT&#10;MPDolRzX86Q0SYfbEHpIkmYQUnCXA5rFwLFFtvdCA3LqYk4kcsAcCnNaQM65uxZCCQqWbP/O4TNQ&#10;1gU9RkxGmqT9NoT9eKglTNLFk6SNjT7j2/aWlHQ2eeaWbPtmc3LYgByUOfLIqZQ5qi3kWJpdKnA3&#10;T9PQbBpcSRhQpqdd60gdapJ2WIatY3gnSdLnJwgruqxV1+lxJNwkvalu2WFI+xw2IOdXMOcyzLkX&#10;Oq0gx+T+clHC6y7wLhINTJLeO9zETNKcJGlxk3T+JGnfvBHXoMBdwKOdc3gm+xs/hw2yIwfM6Zc5&#10;zSBn312zTI/zumuJk6T3E8rZkqTlTdI5k6Rd6IpbmspZwHP/sergFvFw0G0xsD0UATmYzrkQcxpC&#10;TmmTdLA1QG3lYorvzRF+VgqTtLOiEk6Spsz3hOS58dxxahv2qmMyQl2TW5eHTo3IKV7mdM0c1Rpy&#10;ajBJR1gDtPOBWShJOp1J2tT28v6xe5ynN80Y2Wh079iZSOqwqsZnkja6Asg5bFeHjgs5YE6PzBkL&#10;nbaQo1U9Jmm+NUDpY7fGFyHqbAYWMEkbcMbuiqVomllm6g28MHsB9gkT4RmhbJP0tZmTDDlgjiBz&#10;pJtrrSGnOpO05uW5mVh1HPGYY29Gk7THGMdzQbOaZlSTtM+LcJ6hCTRJa0L6m9ckfXG/tBM5l2ZO&#10;TetzxJtrzSGnVpO0cUxnLuE8RhsY+FXaJO1xXzBc0MY/jpvvce9yYFtKwzNJW2wRnpMd3uGJtEBO&#10;Ra218sz5Z8/MaQ85WtVskvZZFWgm6XPvrQ6TtMcYJxcVLWCSVsYGZqhJWntsEXyT9HZzDCAHzEnA&#10;nCqba20ih2CSprgL0pqkefvceEzSXrduFpO0xxjHs7+R3HHs+Z5T08zPJmK1JG2SlrmTgBwwp61C&#10;p1XkmAZ73gYHyU3SR6bEJUmf20OWWe+UJmmPMS6YX4FJ0uaPwpskHbZsR9wkbfgMgZxOypxaPAQ1&#10;Mqdh5HjLGO2b109rkj4NZjFJ0j6T9AlBKU3Svo0ApJp4R5zZW2WOmXoHJRgRoklM0gcHHZAD5lyA&#10;OU1XOea1ld7Kg2WSpjTEMiRJH0crog1BmRtyVSdJ2+VHl+mjslLC0xH0zlHFm6TVtQNw/MgBc/pj&#10;TtuNNedo6nQXaBNeWNYAOZM0o1Hjzz3bnGf/YxRNWidPkva+gogk6bCEUUq1ZCBHrEnaHDMK5HQx&#10;ndMhcxSQs972phWVyu0uMJukOY6jFCZpH0kIVVecSVrlkGVo1uJJ0kRKMHzNoibpo4MOyAFzqmaO&#10;TKHTOnLOKyqtYwvNJB3WEJM2Sbvm/pEkHWpEo7vjspikT089V4MOBTmXtq11yZz2kXO8offdGaZJ&#10;OiY/zT0+xydJk7tHSJKmUaIWk/RlJ3RIyCk4nQPmpGiudYAcg3dtWT3JNkmLWgNkTdLUqgtJ0l6T&#10;tK7WJH2xOic9cppvrVXHnPhCpwvk2Poklh2i7SZpEgao1oDTyWJM0mQbgnHBDB9vnpabdv+m8y/m&#10;S5L2fTS1maRVR9C5qZ9+nw7ehs/gRR8PGcgBc/piTifIcT1iKpe7INAkHWQNiDFJs20ImoE30xFx&#10;nsbZCyudJO0oACs0Se8CeVrX948zcv7zt+nee94f8pAD5nTFHFnkTFfV+ZHm+HSTADnmCkGfu23W&#10;oVncGpDCJM23IaRPkrb+MfkvJk6Stg3xbjb5l5RGmKQNTxDG54aGiTMj512p16HiGX7ZHjKRA+b0&#10;xBxR5IwX2vmR5vx0kwQ51jmY3b18mORJmZ8mapK2T7Lw52nIEzHkJOnIv0hqmgWYpE2Uopn5nNWS&#10;gEn6iLf172y2Im1Zt/FtjMgZ7v3hPz8+DXf/5jAvcsAceeaoWpDzpj58nn9xP92kQY55rsK0wcH9&#10;vk6dnyZnkuYkSYdEM/P/mN7sKpQkrY2WtJgkaUNPLdwkfej/bsLymi90JuJMyJkJM9Fmc8hGTknm&#10;xCKnIubUUehIIme4nJ4nwrx4nm5SIUef52Cs8/rK6i4wjOth1gBhkzSRBbx5Gp5JOiT6M84dJzff&#10;E50krXzfBcckfUppPb/IlpHz9MunCS3fPy6cefq2OeQjp+XWWj3MqaO5Jm8fmIoa99NNOuSc5mDs&#10;I7c6ZEXa6FKJSdo6FR86TyOWJC3wFwOTpMMsafFEijdJP1wtBE93e8h5HgeAB3L02x0502EAcn6+&#10;OnP6aa6JI2d+jHE/3aSscghzMLbFPZuQsepM0vap+LB5miaTpHeHBJO0zzvGMkkffn6oSfoQ+0No&#10;yzWpI3I+fN4c3j+EX8GcvPvn1NBcO+TARyNnqHHGqRz3003Sxpr7EVN7n1KPzrY6TNLGsTd4iK86&#10;SZqMAe9MvYFS2U3Sj/Mad9jzt+X6QE5slQPmCDHnX8WZI13l3GZvmuXpJgdytH/HYUqStLINtqTx&#10;sJxJ2o5bAZO0TJI0zUMtZ5LWJU3SnoRs5XlG6QI5AnM5scz5GsWcL7HM+QeYk3Yu56VklbMPIyD3&#10;sIxjpn3j52pN0nFJ0n6TdEjlwTBJ2zEgkCSd2SRt2uPHY5LWupP8mwU5Uo610haCKpjTiYlAHjnH&#10;R5rMczn39Q32kdvpEDuNP8ctjgNN0ufPLZlJGknSDjZlMklve9VUi4HDpdAqcubbfnWuroeByGna&#10;tgbmJAy8GVtopRxrm188Jmn6Whl1/5/3dluASZrCFBGTtHXyyP5S6C4y0/BNaJrVkSRNZlOMSfrs&#10;vfdZDAguhWaRM6/Hmxfl3cLTB2CVrpc5qiRyNvWM++kmC3IoJunTc6YBUMdTGHd2ppik/UyRMEnb&#10;J4+QJO2kc6RJWrkbaXaLgd+l0DJyRDLWetjIoFvmsAsdSeQM19SHz+NzzLPn6SYTckztGUXap83Y&#10;Tbct6NmvGZdiSqhJ2jl5JGSS1qbhW3uOyE28iFAcCpskTdLbrU7DLAaE7RGaLHRW5EgkSddR5tTB&#10;HCHklGSOaGPtXalNuFLujDXT3yGYpEV9Bpp5MjtTIk3SgSWT8ZW6RmpnL6zjJOn9yoIIi4Gmn6I7&#10;8ZFTsswBc2Saa7JzOcOzzZ0tuZOkLX9HUW9651qZYJ9BzMKbCJO08pukVYBJ+rpJ0uogAgdpOWyK&#10;egogp3SZA+aIFDoJ7APkf5unseZbNUMoLZjWAHUan0IW3sSYpD0TKAa8xczT6G6TpPeIIVQw/Bw2&#10;7vKxiyMHzJHKvhFmjqoXOWozTGRBjqu7RppvjrCbGeof6sKbKJO0Jo2rSJK28kIbvQDeCsZjMdCs&#10;HDbLKS6OHDBHzkNQptApUeWst3Yu5DCeIZ2reLjWgPPJiBGibqtdvEn68feqS5K2v9zY+R6KJW1X&#10;mQZUMAci8U3SJ6idTnF55IA5jTfXyjTWVGbkUB1iTuOZpxKi706g9l43GlMkTdKE5lupJGlZkzQt&#10;SVqZozZ5JmlfOUQxSZur7e0pgJyy+7WBOfHNtf7ncvaPiOEmab/PIGB3gn0AV0aTtK/5JtObC2ri&#10;yZmkjZR6FNmWpTQRSdKuSlp7TdIWqHWyo4EYcsAcSebkL3Qugxz7qhkBkzRpXHWapM+OqJQmaV5C&#10;gf2ocpP0/kMzmTqCTdI+Djq2TKA66Fw+60sjp2xrrTPm5C90roMc7QmnjDZJezpePJO0soQciJik&#10;yQkFHZikrb5mnkmavMzTaE6TMEl3sKOBFHIan87pmTmEQudKyNGJTdLujtcJS0STtFKGNSFxJmlq&#10;861Fk7S5XDx+HrxqyVbBEC0GStQk3RFzyiAHzCnLnGshJ6VJWnh3AutPUCYFmaRV5DxNaZO05ZMQ&#10;Mkm7icQwSXtBxzNJd1TnBCMHzKmZOapOx5rSZaocgkma0hAz0IVWCZF3J3Dwy5V84Hi+t+OtIpO0&#10;FQNmugibpHVkkvSBSEbQEfHm91lfGTmtT+d0zRxPoVMAOYs/S5VprPlN0iENMZZJmuGOizFJGzFE&#10;BUspk7QhW4Y22R9hkmYTiWWSPl1jMSbpviZ0IpADC0GzzCnUWNP7LlfOuRxFMEl7G2JSJmmdO0ma&#10;IK11OpM08QUYXvjxMNokTZh5kTRJszjkdSkAOT+DOXLhN8JmaWdzrRxy1nInO3K8JmlCQ0zcJG1G&#10;YCqTtNO9rFKK4aGWNkmfvGMNm6T7qHNUQeb0sTyn4kJH1YiceXQrgBy3SZrYEEtrkmaQpKskaRsG&#10;SidJ12WSVo3uonO8/f9djjkVLAntu7lm7a6VRY7FSJAcOduoT0oEQUmTtG/GP8AkbcBbLSZpOwZK&#10;JEmbX0oJk/T2YlRq+yU3jZyGmRNvIeh8QsfGnNLIMRoJMiCHZ5KmWANymaT9U0bUZ/6Kk6Q1xSR9&#10;JqTDSqELmKSptQy1LbeNG9UddNfKIqcX5oghJxNzUiBn2qjt6dt07NyobT/oZEaO5RlS0BqQ0SRN&#10;afQZjpAkHW2S1oxWHWcG8PD57FJHz4RsFjlgTtfMUXmQs2xH/eGzdzvqPXRyI+cxSIlYA6ozSVNm&#10;WqozSZdIkmYTiWEx8NcyloeZ+/l3iRMWQjaMnEtP53TPHBN05JEz1DgDbQbu/PT7+Ourvo2/bA8t&#10;0MmPHGFrQAsm6dPRdZOk40zSHlfA6Qdwe2qbbXuUchOybeRcezpHiDly8zny0EmPnO8fx1JmKGqe&#10;vg2/DNwZGPSsN4faCp38yJG1BjRjkiY33+L+uK4kaXGTtMsVQF3wabpMHm5ybcku6GRCpzhyumFO&#10;S4VOMvvA21DrzISZaLM5dDBHZUeOrbsWZA1oxSRNbr7lN0lHzvdkNEn7o9NORau39Dr6AyynsDzw&#10;NIocMKda5qgUhU4q5AyIefq2KXg2h65TqvzI0WL5ac2YpMnNt/wm6bj5nowmaXP5wV/wudbaBn+A&#10;tfFonhO6JHKKT+dUErcm2lx71CeqIeTcRnfazJmh4FmRMx26T+oO/EyCHJn8tPZM0mIRzzrLeeoy&#10;SR9/aqBJep/xo5jZBaRbsXrkNM2cWiI+RRfoqAU4Sgg6u95aIuS8Ty7pO2c+fN4c+k7rCvxMgxy9&#10;3QztAibpEPdyeje115lcpUma06q7/297GrY2nMLfU2u0zlmRA+ZUwxzaFxcFnTTIGQAzoiWgytkM&#10;HhmRc0+3XueT+jZJh7iXs2MpwCTtIG0tJmkDapwmaYpLYVdHNYmclqdzRJhTTeBaKuRsoJMEOeNa&#10;0Fe9M6/R5nJ2t1lW5Gzud8sDaF8m6RD3clI3Nc2Z7J7vIQW2FTFJK/tFZYXI8ZoilEOXRE4HZU49&#10;IZ/pkHOf0kmBnJU4mudYO0InM3JOg/9x3+eOTNKSLmgJk7TxPEHzRr7ANtLMy+k1h5ukPQHarvfA&#10;dik0jBwwpxLmpETOUugkQM6YM/C6Hg1FzbouZz2knt5tJJBHznknnc08zz1KsQeTtKgLWic6Dz1Z&#10;wDeGa65JmrQXjrv8OHrQwhp0NJeCCcytIQfMqYM5yzfzNl28Y3kw1g9zZ+pxFIqcudBJgJybupcy&#10;t0fkwM2dPmCDTlbkeBpiO2/RFZKkyS5oneA89vkeN9mIC3g41RLHJL1fyUkDnQ0iRJfCaU6oReSA&#10;OVUwZ/5ilnSyYRj//lEtgZmPowjkjMyRR8780uaQNWrGmgs6WZFDsQYcNtA8jIwNmaSLztO4z6O9&#10;jSwH2fgLeE5E4trf1Ik1RJO0mbQBJukWZ3TkkAPmCDFnHcNXY/HbPCnysj2KQc6/ojZ6svzTd/VA&#10;Di1J2gudjMjZrkb1WQN8Wze3nSRdxiTtPqKZw/gLeJjV0ql9piz0s5mkCTOATJN0k921HXLAnBqY&#10;s47hSwdtZsztTpvb3MCKW6Qjjhzx6zLtzqGGv8i2BhyNBh0kSZcySVPme+gm6Th3nGMvHIMrIE2S&#10;NNck3dSOBnvkgDkVMGf+Ym7T1f06taxeZwI9jvpHjsVIkBA5gdaAbcOtepN0xc0373wP2SRNL6uI&#10;1dKxo5owSZrelrPMCbWHnKLTOX0xR8UhZ3YPzPkxE2imtfzL0RWQYzQSpESO+dmcYZI2rsLoMEk6&#10;gUk6El1huxy4q6X93B3PJK3ZSdLutpyLlbtXfjnkgDkShc70vUxNtHU55UWRYzASpEWOUJL0ofDR&#10;lZikyc23/CbpuPme0F0ODLzYmUT4Jmmuw9nXDOSZpBupc47IAXOKM2fz7YyQuTJytEq0c6j1L/rz&#10;0zzDtzY43eowSZObb/lN0lHzPfa5pRObCFNzTiJ5M0KpJmllN0lbXq7fJN3KfM4JOYWZ8xXMsSDn&#10;anM599mcFDuHev6i1vb8NP/wbe247QwHzSdJ1zLf42hbukzShi8lOiM0ZDZGa+Vvy9HmhFpFTinm&#10;+F5pk8xRcch5n3c8u6Bj7Tzq5EIOIT+N0fEymaSPjgOYpN1HMfM93qU0ASZpH0RIJmnFacsRT3FR&#10;5AQzRwo5VTEnpNCZ3u1Q0bws4WTi63Iaaqzd7y2VscrxdMrdwzfPJG2do9YGDMEkHZokbd02gGeS&#10;pmeE6iM5TAY7SZN028gpxBwx5Mgwp1xzbX67i2PtVYunD7SHnM0tmKWx5jRJe4bv82BGM0krU/cN&#10;Jmntf7OGz+f8WcaYpA/DvndK32+SNuPNYojUPpP0YbqzReSUaa3JIUeEOeWaa8v7valzsppExlqb&#10;yNG+wE/RuRxXkjRz+A41SSuDNEzS9hW5Z1zHmaSZmGSZpA23k3KtGXWy8jwP2SByijBHEDl1MYdb&#10;6NC+uMshR2vBnUP9fzHCJK1NjgMJk7TdhvD4FxcwSbOn/ekmaS+RhEzSzLacq6I6XWFtIqcEc+bX&#10;s2wg+b40lTYP9l+vwhwgxwmdTMgRMkkbxjoxk7QyP+B3ZJI2v8M0JmmtNT9JOtQkbUwxMGCIUFH1&#10;gpwCzJlezvvMl9u69H4zffH1Ksy5IHIWF970fLHugWDOAxXaOZT2F6VM0lrnS5K2NeRqNklbpROa&#10;pAOWlIqapM+kc5RDjtfTDXLyM2cdcvbbez1MWl+vwpzrIWd4rpg4s+yAMD5g2Hc9ENk5lPoXk5ik&#10;sydJK7LE3WjkH6rzmKS1u12VzSRteV/mcshZUfWDnDjm/KyCkPM2Dzjval1mv1mK8rVt5kTvT72T&#10;+ldHyBlJMyHnbdnQ7UXPl4BlbzeBnUOZ9jc7UyJN0r5xLLtJWlp1mKQ1YR1MVpP08X0FnEIrDeTE&#10;lTl6Wlj/99WRNYLmkfEy/ObXtpnzj5qYUxVybuvup/dtq3/6fV6RZN3BOnrnUAZyfEwRMkmbx5bd&#10;gAeTNNUk7exz1WCSPr4vl0naHs3TG3JyM2dqq73e7siZhp5NrNhXMGfHHNUJcm7qhJznBTYzeKzQ&#10;0ZmqHOWuU9KYpG2GNpikjWO4clKiqEnaUcto/4JPQ0jPAbMdISczc8a+yrO+I2cYbgbOlEdOtcyJ&#10;KXTqQs7TL59mtNzu3bThe39eGaQd0MnTWOMM3ylN0lojSTptknQKk7QzNYDTU1PK1FPrCjl5mTO3&#10;z1bkjNPHm/3JgpAD5jSBnOe5oJ3x80hcGFtqbw7kWI0ECeZyPFPmhUzSSJJuxSRtrGXoIWrbiOvl&#10;FECOBHLe1inHlztxdMxcDpjTimPtjpy31aZ2R860UYMLOnmQ45tFqcck7R9XkSSt85qkvXYG18ks&#10;O1/3ipyszNkiZ+6q6WWnsjDHGpjTHHImwrwvW6H6q5z1zs2BHBtTmjBJ85pvXSdJ6/wmaavFwPq+&#10;DuFwh1P0jZyczJlfz21dCrqsAgxel1Mrc6owEdSJnLtnYNoayDeXcxj2kyNHX8IkLY+Ty5ukDz/B&#10;YZI2L909ngLIkWLOBjnLksDFPxCUPiDNnHoLHdUNcjbdNK9j7QSdDMiBSZr0lmCSDjNJ7/0B9lN0&#10;jpyMzNkgZ8m7mZprYRlr4sypt7kW0l2rGTlTabPxS5NeFHfn0MAqByZpw1uSOM+1TdLmPbBNJulW&#10;kONKrvIhJx9zfO8ifGvqzid0AphTJ3Jmz8j75B+4OdIHLNDJgByYpDVM0mImadu+cTaTtG4GOc7k&#10;Ki9ysk3nJENO9xM6/OZapfYBUsaanTkqPXLOYQRCJmkPv2CS7skkbWCN0yStXT21GpHjTK5KjRw6&#10;cxIipzrmlC50ajVJT6BxJkl7qJMeOYlM0l5+wSTdvkl6TxqaSXr3yhpBjju5yo+cQvtSD1Jq+kWp&#10;r9HqnzmqYeSIibxzaAxyzAOnPk/emHhBcQHAJF2FSdo/B3P6WbbJo01kNr1BdzhFi8gxJlcRkBPN&#10;HBWMnEk/f/0K5sgWOr0iR2vizqFRyDGMugem2MdeB1MUTNJVmaRJQTVO+5txY2ynSdp0suWDagg5&#10;7uQqCnJimfNrFHOG/1bEnHpNBJxCp1/k+HsQEsghLLwhdpioi3xgks5mkta+osNtkrZvjaft78vu&#10;uPZO41TpWHMlV5GQU4w5d/ZUw5yKTQSMQqdj5EwPqSo1cnwLb9wRBPaFo9YZG5ikne9GwiRNrWCs&#10;NdJ2w7mQJOnDC39EEbSHHFdyVR7kgDl1Ndc6bqytt2lq5GjXwhtTB8XdFGJXFTBJS5ukycs8j+g4&#10;tM82P4veoHOZpNtDjjm5av2c/t1EmQPmiDbXdrV/T8g5jNJJkeNYeHMiSWD5AZN0XpM0bZnn/dez&#10;KyBJknRzyHEnVxGRA+YkYk6ZQqdbx9r22GskiK5yfAtvnJUQpfyASTqlSVpZIW/8Eu+r/3dzNRyT&#10;tOYmSYdcphXInVxFRQ6Yk4Y5ZQqdnu0De+gkRY42rR43zFUYKyGYpJ0vMoNJ2rPM8/BSCFkBUknS&#10;95M1jRxbchUZOWBOGuOaPHMI0LkGcrTHSCBhMVBK701KpjrlxIKAGRuYpFOYpH0ussM3mzxJ+nCy&#10;RpHjTq6iIwfMaaa55u2uXQU5biOBjKvtOADvpDUhguDxhzBJZzVJ2/bCUae5TqJJ+sTBcJN0y8iJ&#10;zVirIIZAEDk1Mid/odMHcm5rg/h9uby1KSbHbiQQMlK7BuDdwGUztMEkXcYkvR/ij5UqE5NGDkaY&#10;pJtGjjO5ioOcTphzhQkdT6HTBXKGR6n5or7dd7owh4HajARSa3eUf+HNvj1jGmU0kyQwSUebpPXe&#10;CiCTJH10OOtAk3TbyHGOIBmRUwlzqpzQyVvo9ICcsXifkDP5/28TaN4tWx6Yu2tiyHFYA46DojK1&#10;bWCSdsJR1CRt+AIs1RLFYuCcjQk1SQM5VTEHzTUJ6HSAnKm0mZDzNm8ke/diGjd2MxkJBJHjsQZY&#10;W1HG0S+1SdrwZXZukt5WmWxK0Oxv9qkdtkkayKmKOZjQkeiutY+cuZk2Iue+84HWzu2rz0YCSeSw&#10;TNImpiiDeEPz5huiT8QUNElzXy4RXbYPkkQJD5E0lUhRJmkgp0PmSCGnVeb0gJynXx7bV7+p407W&#10;xpd+MBKIImffvPOapEk23tOYSR3s6RMxBU3SUvM9p49KKEmaVLcImaQtPTUgB8xJy5xsLoIOkPO8&#10;ljeLIXPurp1ia4/MUemQ42VKRJL0+bE9ziTtWSKUq2kWPN9zrmNCTNLedqPOZZJ2xaldHjnFbWsd&#10;MyfbhE4XjrUNcl7mdWeG2FoDddIhhzCN43YBkE3SyiouCwqapAnZO653mTxJOq9JWmr5WIfIAXPa&#10;Yo4JOp0hZyhqNhmC9irnMWYkQo5WRqb4PFWCJmnXKG3qeBU0Sd8/FaV8BC2SJO0vJAVN0grIAXP6&#10;Yc65u9YZcsb/vJljay3QSYYcn0maN/cva5IOlKaapIN/QJ1J0p7pMlGTtIq8BIEcMKeqCZ1TodMT&#10;cpb/jMhxOtYO0EmGHH53zT73n8YkzfxjFpsC5ns0AwOmI4JJOiZJmlPB+OxvrvcF5MAqXYg5OQqd&#10;npAz99FssbV25qhUyHF11/gBaQlM0kiSjl3mSTVJH+xvzgYdkAPmdMycrpAzOQemCAJDbK2POkmQ&#10;412BgiTp/XmqTJL2VEvOn6WNP8HWoANywJzSzEndXOsKOctG6+bYWg90UiEnwCaGJGnXUdYkaRKR&#10;SCZp31OGJuw0DeRUw5y65nOaKnT6Qs4URbBg5pwk7YNOGuQYHvSRJG0/T/kk6RAieU3Sh59wOq2W&#10;KrSBnCwWgro8BE0VOl0gR+b6V6mQc+wMicz97x6aA+ZpkCTtZpOjguFi0pARamjQATkXZE6lzbWk&#10;hQ6Qc4BOCuTsS5I4k3R4oRTQfKP15jzsrDVJ2n3kqGCkkqT3bxvIuSBzLtZcU0COATppkKMFTdJi&#10;hRLZnuz7Y6kfkyFJWsgkzbEYEE3SQE5W5lTiIbhWc22CDpBjYk4C5AiapIXmacj0i3a1+f4i+eXG&#10;oEvQJB2QJO0ySYfg5OrIiWZOLb61izXX/qmAnD1wtI7aOdT5F6VM0qGFUkiStN8FTZ8yEkiSJpUo&#10;yU3S/mW5PJO0OHJ2dO4UOf0wp1a3dCrmADnaMLqnaazJmKRjCiXPREyI8y1gcoThNKNgILtJ2k7R&#10;MJO0MHKOUaedIgfMSc+cNM01IOc00ujgnUN9f1HCJC2ECjL9pF3QvnFep0BXCpO0NzqNYJKWR86u&#10;rQrkXI05DRQ6QI6NQCoBciRN0uxCyTO/kskFTRnng+3SDHRFmKQdL4Vjkt4/1sgg51TbPEIGd+ul&#10;6QvW0t5krZc51TGngeYakOOATgLkmJ+NdSGTNJF+ki5oyjhPWkvEQtcJDdr3NZCWeWrSMs8zB7cb&#10;vAoi5wScJVt90m3eL5cXy1E1csCcJptrQI6LOUoeOdqy9UsRkzS7oqrjPHx0eRwIpi/E+ThgeSlu&#10;DhqStiWRc569GfcsXJGzHr8zwgeT32G/9cCc6szSlUMHyPFQRx455sf0IibpAlHRwU0zFYlSxlIa&#10;OpssNdIBQ+ctss8JnrFXlsEuMKY/3ZHzNh/P+3lQItazIKcH5lS3QEe60BHurl0TOTdyi9s8FRGJ&#10;HMtjegmTdPao6NCmWdA6Tta0fwCbPDNKu82yj+WQLHKUNhNnvdDf1V8+PmBD2EgqE3LAnMsx55LI&#10;4bS470+nksjRPqbkM0m30jSzY8C+jjPCuExik5FDu01OHW05QeSYDdE39fTL+jz149OH/5mOidvl&#10;5kMOmJOEORU3166IHGaLm7FZNXv1hJ0puUzSUebmBJHT0et7jOiiGJdJjT7nbp6boub4s3Zfpyxy&#10;bCtwbs+PEv6mnn9skDNvZtgFcrryEFyi0Lkgcvgtbsp2OgFrxN0ugDwm6Shzs5RJmtI0k1nH6TIu&#10;Uxp9pi9N7fpnFqrvziuJHOeSzxU53z9Oe7NvkfPhcyXIKV7mVMScSzTXroecoBa3fzudgMGj/iTp&#10;00vRaSOn85mkAxt9+8bZShruz5JDjidj4LFD+4uutcoBcy7WXLsicoJa3EnyfltJks4z36Nj53vo&#10;JmmrneHEC7MXwF7BeH6WLHJ8t+CCnPflqarKuZxemHOF5poCcoKQE9riVil2NWGUH4nnaQqapI2v&#10;x34UbZLm7XJw9gJw9sI5/CxB5BBS1JYL/e3+Jl6qc6yJMKcjD0HVzTWR7tolHWuhLW6VYO/G1pOk&#10;JbAkNd/jQBd3lwO1X7epvfk3xJ8lhhxSbOcZOXN9U8+6HBnm9ORbq7q5JlHoXBo5/BY3xUjAHjwM&#10;TGknSVrT/jjQaWb84wQmacMEDb2CIf6sNA8qpAt9c3yrKn2gGuT0ypwKC50rIyeoxe03ErBbJGmS&#10;pA1fVBNJ0nFkY5qkDyYAzTNJa97PErtqyBsTGJBTVcbab2BOg8xRQE4ocgJb3Eq4RWJ4xlacsVdo&#10;nqagSVpsvsfJJqUsnzM3t/P0IEAzZMuZTrgX+v64oiTp3ypijgRyrsGcyEIHyAlocSvhieDz4OXw&#10;4IagooMk6VB0HT/I/XMDhRfeCsZvktaBV4Syfo1daIscMOcqzLn0XM7mmNnidhkJwuyu1rn/04N5&#10;GCoKztNkm+85zPsfK8Y4kzRxmafpZ8khpyfg1IYcMCdPcw3ICWxx240EgVUO1SRt6Q9l2catZJK0&#10;4X1ZPwpRk3TAklJTgqdoMl+HyAFzWmJORKED5AS3uG1GgvjoErZJWpkHX/Ft3NJjyfZybe8wlUna&#10;8vo81ZLltDLI6Q04R+TEMwe9tWxm6QjmXBI5YreMcCawqEnaPEpzXQo5mmaKJAK6YkzSQbscnObV&#10;Tj9LDDn9AeeEnGjmYD6nheYakBMPHTHkZE+SVsE6j9ThZ4tPFgg2SbscCOxlnqafJYScHoFzRg6Y&#10;ky78pp5CB8iJh44ccnQrSdJmdDSbJG1lE7dacuyKE4GcPoFjQA6Yc4FCB8gRYo4QcrTBnYskaScG&#10;KOt7DGySM0kbVnwamq7hV0S3N1qNyAFzUhc6QE4scPTRSBCJHCRJMzFgAEKKJGlKtbT7WTLIUV0a&#10;B2zI6Yc5l2muKSAnO3A2o65MleM2SQc9oSNJOr9JWgI5jxdxEeR0w5wLFToKyMkOnPvoINRYQ5K0&#10;DprvcaCLUdxJmaTjkbMtAK+CnCqYg+ZaQugAOYIEUkLIMc0asFGBJGmGEU3YJC2CnHNpc99YcHhl&#10;S/5sPYFpUsipgTmY0OHpnwrIKQYdKeTkMUnvDptIkpYxSW9qiCQmaQnkKMPVNSHnffYHjjs71RQL&#10;LYYcMCcxc1QK5iggpyB0ZJBDntIXCrOJMzcHmq3pSdLSJmnfDjhRJulo5Bgmb75/nJEz1DgDbd6n&#10;//Fe0eY3csgBc9IyJ1Gho4AcUd2oTQ3JnUOTm6QbSpKWNUkrtUO264hpkpZAjsktcFNLlbPZ2mne&#10;bKOSLT4FkQPmNMgccncNyCFpuM/JTQ3BnUNTm6TzzNOInyfaJL2tIoVN0vHIMdrTJuJsd3Ma90zn&#10;7PLUFHI6Yk6VZukkzTWqjQDIIRKH09QQ3Dk0rUm6pSRpSZP05vORNknHIsfih76pp182YbTjlfj0&#10;jb6XbWvI6Yc51RY6aaAD5MiI39QQ3jk0DBWU+ZVWkqRjQ3FyJElLIMd2U92ed/nn4yX5slyOQ8HT&#10;H3LAnNTM+VKKOUAOkTjcpobYzqFmk7RYmE0rTTM7BijoymKSjkaOe8XnFjnv04TiHTljoxfIEUdO&#10;dcxpoNDxN9eAHApygpoaYjuHGkdh+SG+oElapXxf2UzSkcjxRQxskDNcfCNleq5ywJxeCx0gh4Cc&#10;0KaG1M6hHFQENbICzc1SJmlW08xnROOjS8AkLWBS9N5Oj2twtE2+6l2ftz/kgDnNMkcBOfEKbWpI&#10;7RxKR0XQdH1bSdKH1f4h0/7SJulY5FBC1O7X4Eoc3a9jrbPpnIsxx13oADlc5DCbGlI7hzJQUa25&#10;OcV5goxo4ibpOOTQUjvXa3B05882ybm+qXtdzrtjHVsDyOmfOdkLHSCHiRx+U0No51Dq0EyYXynk&#10;RhNrmgWF/aQySQd+nZ51OI5r8PawstyqTx+4udaxeZAD5uRgTvZCB8jhISeoqSG0cyjJJE2ZXymO&#10;k7immWeyP69JOhY59H0JlmtwXCO2juPVZ6y9j3XNbXqFhnVsPuSAOS0zRwE5EsgJbWrI7BxKMUk/&#10;Bs72m2/eeaMKTNKRyGHcRMs1+K4eyKk+Sfptnva8P5zt7xcvcvpiTq1m6UTNNRt0gBwWcsKbGjI7&#10;h5LnGHRs8+0ItlwmaW/TzHABljBJK4Fd+frdYvpw22hzV8CPHAHm1OMhqLnQyQgdIIdz70Q1NeR2&#10;DiUN8ZHNt0Im6ZCmWT6TtHpIRz9BdA+cecLz7RTcwUFOPHMq8q1VzJxE3TUTdIAcDnIimxoSO4dK&#10;hNkcR9hqTNJBTbOUJml11PalCLlB+kbOpO2iAiZywJw8zbVUzDn7CICcrJLYOVQszEaXnKeRa5oZ&#10;yRZjkt4Txv5KI5BzCeDMyHkZH9Sed+vY7h/vb2BO9821U6FzeH4DcjJAJxI5IUPzpZKkvUY0C5s2&#10;PTPtqZZiV/Ze5GIfODMUNVM3LbjKqQM5V2BOpkIHVU4Z6MisHVSEBlRg862QSToqFOf4StwmaVPL&#10;TBOrpRjkXAY4922m3iyZhDTkgDntM0cBOcWhE52QsvtrSJL2WBXuf2fHmHCTdDhyLgSc+xToiJxA&#10;x1pNzKlugU4C5mSADpBTADhaYOfQoBX4Ic23tpKkj69HWQ0AUSbpUOTMn8N17py3e2PNtI6NihwJ&#10;5nS5KFSeOckKnQd0gJwCwFnHzhjkmBbZXDxJWikzYGSTpCOQsyk89biwa3ng3zgfK1/ZydbkHJgi&#10;CEzr2MjIEWBOn0EE8sa1dIXOOqUD5BSETxRy9otEwsJs2k6SPuOF8N6Pf8pr9CkdgZy962OZ59iu&#10;76o+v4avt9UkHZKxViFzatvMIHGhI8ufudABckpDJxw5Rluv5VG/zSRp79uylCiM+R52knQgco5z&#10;OKN/eELOJnvsvfqUTr5uD8xwk6RrZI7UBjrVNteIX2sEdICc0tCJQQ4xzMZLpGImaf8rE0uS5lnS&#10;jI2+cOScTAO3dW/zTfaYKYas76v/t6zMEUFO7821tMgZoQPklIdOBHLOm7dR5ldOGCgoK5ZSheJE&#10;JElHT7vtiTMhZ+Pkan3HtbTIAXOyQCc1cgboADk1QCccOYFhNuWbZoTzpAjFiUmSDvSzG26Um3r6&#10;5dMxe6z1faUTI6cW5lS4QEewu3b/ctZFu2M7dN2u5XFlAjntQyccOZaR2/BFXTdJ2kApikma0FOj&#10;rto9IOd5kxS7rsqnbjR7VeR0x5waC531u3mf+TJyZp6Cm/Py1ksTyKlRHBNswM6h5s3bzEN8QPOt&#10;yyRpzTZJ391xYchxNK6PyPnweRtDBuRcgDk1FjqPq3PCy2389W28Ut/m1u8LkFOtmCZY9s6hls3b&#10;DkM8kqSjkqS1t6fm+qqcM6WocvjIqYY5/TbXlq/mba5ohhHr5X65vmweo4GcKonDNMEydw61bt62&#10;nZYgPvNrTRl2CeOz1HmkQ3HISdLK8gNCkOO+QX5gLoePnN48BMLNNTHkvKunvy9bTvy/T9OANRxN&#10;I9hybQI51SnIBMvaOdS+edt2xoY+vxJjkhY7z4kpcqE4QYFt2ttTs30XXi/oghw41rIzp9/mmsCE&#10;znptvt4W5Ex6vSNnafoCOVUSJ2BIYewc6ti8TdlnfMjNt4DgHIHzqICmGWm+J6yYIiThOb8LAnI2&#10;2WOmGDIgp+81odU116Yv5m24BFfkTPF4P/0O5FSPnFATLHnnUOfmbcaKIaT5Ro8HFUuSVhKhOBQv&#10;gtc8x4vsZO74uSBnmz126zB9QBw5YE5S5ozfy9Q+W5EzzeBM3hYgp2rkRJhgiTuHug1S1Ef5ki5o&#10;yzgvhS5fWqd/xWkYcojLq1fk9J2xlgA5YE5K5mi9BuON5toZOe8b5GAup15FmGAjttNhztOUdEFb&#10;/zjHzqGKsuI0CDmKd33orpOkkyCnOw9BTczZI2fu8o7IgWOtPeSwTLAqeC0Ia56mqAva8cdK2iTt&#10;yu3UVjMfHzmX2oCtYeT0zRwVO5czamqsTc/H8+wz1uW0hRy+Cda7c6hj8zZyk0rT/ri687BN0sTc&#10;zgeRgpAD4ORBDpiTrtA5IGdOHxjbMkgfaAU54SZYz86hvlGQO7+SJiqaeZ4TU5LvHGohUgByAJxs&#10;yAFzkjHngJxpfnGeCEDGWiPIiTHBOncO9eZ6MedXyu1gkMAk7UAXbQEPGzkATk7kgDmpmmvErw7I&#10;qRc5cSbY0O10wuZp6miaSZikFSVJ2rWAh4sc3Ax5kdMjc6oodICc9pETaYJVYZsfB6CiN5O0cidJ&#10;Wxfw8JED4ORHTofMqaK5BuS0j5xoE6wK2ttAcRtirZikfWmdfDaZrNEM5AA4RZAjwpy61ucIFzqC&#10;G7fNnunl8B9xAnJauDVNRgL/03fIGpcWTNLUnUOJJmnPRmzsHT+hPMiRYE5la0J//lrJjI6JOZtj&#10;IOca0Alp+MgkQNdmkibvHGraK8jlReDPmeEmKIccMCdrpbMFEJBzCeYETGsrkSTp6kzSSlN3DmWa&#10;pIOcgVAp5IA5OYI+zUUPkNM7cPTJSEBCjkCSdH0maY/9LMIkzVtyi2mc0sjp0UPwcxPMiSh0gJxG&#10;gLMMkWzkRCdJa9ofZzNJk3YO5Zukg4KF0FmLvLC7KXPkNgrtnjlATjPAeQyNLOT0liRtuAAlTNJh&#10;8alQ1KX9R0fMqda4VhtzgJzmCKSYyDlv3naFJGnl3nr7ZJLmIAfAkUJOJcypr7lWq3NNYEIHyGkS&#10;OjzkXDBJmr6AR3PjUw3AmcIPz6uwIC9y6mBOfc21n9sodBSQcyXocJBzsSRp+gIexU3sNlU4yw7x&#10;Y+bh1XZZi0ZOV8yp2EWQhjkh3TUgp0L5H5qdgZ+WZP3HKHwYj5szSesQdOk7YfYifnx7lu31tmTn&#10;TRsoXmsv6XjkgDktN9cCCh0gpz6RHppJO4fuxsxuTNLUJGkjXwxVFx055kv+nhD+0+/zzhSMsHAg&#10;B8xpvdBRQE7rIj40E57QD2NmFyZpO21OfPEu4KFMivlNA5tNKZhbIgE5IsgBc4oWOkzoADnVif7Q&#10;rNiP6achvj2TtLWCUQ50WSjFQI7LpfbYlIK18SuQ8weY08MSHd6UDpBTL3IID80UI4HBbdWISVrZ&#10;JbO+h4wcjy36Nr2m13Xb8aFOBXIYyOmNOZeLImAVOkBOfWI9NPuNBMc1Jc7hO69JWrmlEyZJc5Dj&#10;XYfzts643ZEz790L0ZDTGXOqjr8pDh0gp07mMB6ag12+m7SXQtK6WJI0AzneC30izPs4+YYqJww5&#10;YE425iQrdKjdNSCnQnEfmt1GAltYy7WTpKnIISQN3NufT98wl1MMOf0yp5XmGrHQAXJqJA77oVmx&#10;cimRJE1FDinaZvNgAMdaIHL6Y84Vm2sk6AA51SnsoZkXhXzpJGnGhjikL2zzLW2sHxALOSLMqSjk&#10;s/LmWkHoADnVKfShmb/HmL5mkjTx8yGHd47rdV/HsvR5a/2AeMj5Q1VS6FTJnHZmdLxTOkBOpcgJ&#10;eGi2dNdcO1peMkma8fmQvzFkrEUjp5rmmlL1MaejQgfIqU4RD83GZTqO/UIvlyRNbjwq9leGJOlo&#10;5PQ2oSOJHHnmlCp0gJz6FPPQbFimQzFjXSVJmmGvgPIjpxavdJ3M6aTQAXIqVNRDs2I4svpMktaO&#10;JGkKcnBhN4ycjpnTVqGjgJwL3cmKvtSxqyTpE5tOC3go6Qy4gMohB17pbphjhQ6Q0yl06Esdu0mS&#10;di/g4WTQQaWQ0x1zqp/QSQkdIOda0KEhZ99dsx9VliStXckCZ3TR0hkAnPLIAXMyMyd7oQPkdAwd&#10;RUJORyZpF5v8uxPggq4BOfUwp8rmWgrm5IUOkNMzcYjI6cUkbZtboiIHV3QNyOnOQyC8QKetQucM&#10;HSCnU+Cs3CEhpw6TtI41SdusCn7kbGEGFUYOmJMdOiojdICcLu9lvR3lSTuHljRJP/7xiSkhJukT&#10;AonvHaoEOWBOVzM6B+gAOd3f19TNqsuZpJnzPf6XcqiBqBXeovdlHa5GlEC7yKmOORd2EeyhA+Rc&#10;BDqs3Zbzm6Tp8z0ksimDM8L8y7nCmTfIG3coQmBaIeT0yJxrN9c20AFy+pD7yVwRdw4tZZLmoIva&#10;XdOUeSxDS23aqOg2geYdsdCFkAPm9GZd+/LlHwrI6UjeJ3OPkeC8eVtOk3Rwg85FttAdP6f98L5/&#10;vG8agc1vSiCnmq0MKmZOe901IKcbUZ7MnUYC4+Zt2UzSAfNGfrIF7vg5EGbdnAhbfBZETo8eAmHm&#10;tFfoTM01IKcH0Z7MGZtVP8buzT88/ub5qKYk6cAdP8fdit7mUFXGnqyQPHKq2Sf0UsxJDx0gpwOR&#10;n8wVZefQ5pOkCflydlv0snPEzPBle1Ygpwhy6pnQEWRO9RM66b1rQE77YjyZk3YObTVJ+pw2wN/x&#10;c0TOy7xB3mZHcFxjwbo/D51tLTmQU1n4TQsTOqkLHSCnC+TQn8wpO4c2miS9HsXs+Dl8gMNHNzEb&#10;VY6EbvOzkMnW4kNORcy5VnMtbQIOkNMHchhP5pSdQ1tNko7e8XP4AMcR8u2OHMzlRF+b4wdqsrV4&#10;kdMpc1porikgB3Le1rwnc0UcmltLkva/L+9Fu/SBxg8QjjUBvc0b3BptLX7k9MmcFppr6aAD5PSB&#10;HO6TOWHn0PaSpJXEjp9vd3zPnyLW5cToXf3l4wM2B3wTkAPmFIQOkANZFPRkTtw59M6nOwwcR4WT&#10;pLXEjp9Tf3Ja6DT3gS6RPpDqXv7x6cP/TBen8VGIghwwp7fuGpDTg8KezL07hzaYJC2w4+fbasVA&#10;xlq0bur5xwY5h4YvCTlVMadaE0Ea5iQpdICcHhT6ZH43Ejj2C60ySdooB3JYiwFuD8wgSTpK3z9O&#10;dfcWOaOt5f6N/UFjTj2Ba/Ua19ppru1vWCCnUQU/mft2Di2VJK3c0k5rtC2uFMp+Wb7o6CqnqpDP&#10;eo1rzTTXUOX0ofAnc9/OoaImaUVVANk8O35C+bUYB6Lmcvpljjh02rCuATmQZ+dQJahESdLY8bPa&#10;K2vWS7BjrULmXM1FIAwdIAfy7hxafZI0O7wTyowco60lM3KkmFO1c61+6AA50B06hJG7ziRpdngn&#10;lE2Lg/8WlD4A5lRS6Aj6CIAc6M4D/+YylSZJs8M7odzICcpYA3MqYo4CciB56Gind63GJGnWjp9Q&#10;MeSEJEmDOTUxRwo6QA60h45nGzet60qS5uz4CVV2uf0B5iRhTtXQAXKgLTXc7q87H1ImSRuuMAfZ&#10;LFNPYE5/yKmSOWO3sLoVOskKHQnoADmQPgDFvqwyS5I0bWLIDke1ByTUDXKqYg7h/XXYXBPwEQA5&#10;0OmLdYTHZEmS9k8M2a3Rxg4eVOeF9kfDzCG8v6JRBArIgRoaCzw7h+4HdIZJ2nD1mJKkFckkTTUN&#10;OCawoaKX2R8NM4fw/vqc0YntrQE5kPHLte4cGmWSNv/Fx+8d/9RpkqaaBhxbIUNFL7I/GmYO4f0V&#10;dhFUCh0g59JyOVitO2xGmaRNf5E3MWSdxrFckK6tkKHWkFMNc8SRk4A5VfqlgZxLy1kAWHcOjTJJ&#10;K2+S9OP6spqkOUkDrq2QoZIKQk4tzCG8v/LOtRqndICcK8tXAFh3Dg03SRv/ImdiiJs04NwKGSqp&#10;MOQIMUfVh5xrFDpAzpXlLwBsO4eGmqTN8GJMDJm293FZ09xbIUMNIkeGObGFzvQO1me26alt2n5u&#10;alYv11gNy0LrW6MD5FxYpALAtnNomEna+Bc5E0MW+lnl3goZahE5VTBnJc7Ml9ucmP26/b0Q5DTF&#10;nDDoADnXFbUAcO0cqnWYSdpsjT7+RG1J8KRvT2DZChmqQcHIqYE5Ws/PL8N19TI/rs3PbG/DL8MV&#10;N3pxKokiSDehEzSlA+RcV/QCwBz4GWmSdh85N2Kjb0/g2QoZahM5FTBHTy20iTbP89FwQ03PN9PR&#10;2DCoJv8mIXT4hQ6Qc1mxCgBz4GeUSZqdnmNbIuTQu2crZKhR5JRnzuMSU6/3Kud5vMxex98cr7J6&#10;gj5r6q4BOZcVswAwesUiTdK89Jxj9o6ivEf3VshQq8gpzpzHFTb20EbPgFrupQk549NbTUGfSbtr&#10;CsiB/OIXAMbAzwiTNHeXg3PCKAc5xq2QoWaRI8UcFYWccUXbeNfMK9vEkNNYocOCDpBzVYUUAKbA&#10;z2CTNCcUx7aPAkmOrZChdpEjxJzQQmd9E4+e2nQkhZwkzKkCOkAOkMMpAExGgkCTNCcUJ2rHT8dW&#10;yFDDyCnLnPu7GPHyAI3IXE4q5qQsdMjQAXIurYACwLZz6PKHtCNuKE7Ujp9Ikq5Uscgpyhyt9Rk0&#10;Hz4LONZaZQ4ROkDOpRVUAJy7aymTpInhnVB7ikZOSeasd8/UTluPhtomdl1OWhNB0uYabZkOkHNp&#10;BRYAZyNBuiRpYngn1J7ikVOQOeMbeL9nDizpAy/R6QP9FzpADhT05R/Lj2RJ0rTwTqjJi0iAOaXM&#10;0tM7GPky2zyFMtaaZ44fOkAOFDpeWIAgnCQdahqAGriE4pHzx2+FzNKE9/erBHOaa675oAPkQOEj&#10;hjp31ySTpKNMA1D9F9CfFTHn36pK5PQHHSAHirgEjoWIbJI0TAOdXz5/NswcwvuTQc6vPyfpriWF&#10;zhcF5ECJRo1DqSOaJH0vcHCp9Xnx/PnnHxLMEfIQ8JhDeH+/1sycr0mh88Ve6AA5UMygMetxOSiZ&#10;JOl9eCeQ0+nV8+efMnVO2RwCk9SvokrBnMTQsXbXgBwo/ArYYma7zMZKG0UTM7wTavT6+RPMKTih&#10;M0KnwJQOkAOFfv/bNtmeEnaWEJOkeeGdUKNX0J89M6cF6CRmjhE6QA4kMnrse2Hrb4YmSQeEd0Lt&#10;XTR/1secegudNN01lR06QA4kNH5s1+lEJElb1+FMW5Is2ysgLa2LS+bP+phTcXOtzULnBB0gBxIb&#10;QbbmteAkads6nCVcZFzhjUzoTi6YP8GcGgqdr6mhA+RAwXKXGqcQzvk3z0e+ntq5pTb84IE279M2&#10;WO/Y+aYLPZAjw5z6mmtN9NYyN9eAHIghb6mxCfzkJ0m7wjs3O5fOe8lhf8/mtUGOCHMqLHSaMBHk&#10;hQ6QA9FFKTU263S4SdKE8M63eUsS2iamUN3aIqdX5jRS6Pycb0YHyIHoopUaDyMBM0navw5n+HlP&#10;3zavAl9Jy9ohB8zpmzl36AA5EFveUuNhJGAlSfvX4dzG2aMZOcOrAHLa1h45/TIHzbUtdIAciCtK&#10;qaGUwy5tSJKmhXe+T9aFO3Lm/UmgVnVATrfMaabQyQIdIAfiilZq3I0EpCRp0o6fw88cKYMqpxMd&#10;kQPmFC50skAHyIGYIpca+8BP7UySplyJo0F7NCtgLqcTnZBTGXMut0Inx5TOVyAH4olTauxT1SxJ&#10;0tTwzpU4Go61TnRGTl3MqXtVaKuFDpADscQsNRYjgckk/bBGk2rtcR3Q63o0/FCsy2leqZBTJ3NQ&#10;6AA5EF/8UuNYxpySpInN3Zu6/6gb0ge6kAE5HTOnoeaa2k2+ADlQOQWVGrORwJIkTZ1NHKqqe/IB&#10;Mtb6kAk5YE4FzbUROr4vD8iBciiw1Ji3XTsnSTPsK+/qgRwkSfchI3L+VN3O56RorqWCzs++Lw/I&#10;gTIovNRYLNP7JGnsh3NtmZHTsYegJej4vjwgB8qgmFJDbcIGABxI25EjxJwazdIJumuJpnR8Xx6Q&#10;A9U/wjz6aAAO5EBOzxM6rbgIfF8ekAO1MMasi0MBHMiFHDCneG9t/oqWdXdTe2N1qs6/BeRAbYwy&#10;SgE40HIx/JmcOTWm37QxoTN9Q3PSyOgSUnMXfZ7NHX8PyIFaGWcAHGi5FP5MzpwqE9eamNAZv6Cl&#10;pJmWQsyrIt7UT78P//MFyIEgqDU5kQPmlC10xi/oba5opt0Yh1+nLUtexqLnp9+BHAiCGpMbOdUx&#10;p/LmmjB09AiZp78/Aq1uA3K+f5zhM/wmkANBUFvyIKc25sgWOr/KM+dnJYqcoaR5vd2RM/yvn35f&#10;kfPhM5ADQVBj8iHnDxnm/HYR45osc8a22rO+I+c/fxs5A+RAENSsfMipsM6pO/5Gsrk2t89W5Czh&#10;ikAOBEHNyo+c6phTu1tazro2eQdWb/Qa54u5HAiCmhUBOfHMob2UfpxrUszZImfuqulpQgeONQiC&#10;Kta4tmOdEDik8lGQE80c2qss55au1bk2fy63dSno8rVhXQ4EQTXr/ZEDe8oeJyEnljm0l1luhU6t&#10;hc78uUzIWQPkZ/8A0gcgCKpVwxPxMFC9T9ssvR93WKIhJ5I5tNf5W2fMUZLIuW3y45GxBkFQvRqe&#10;ip+XLWTnTcu3+8gSkRPHHNrr/K0z5sRDx/eJATkQBNWqtzksZabPuq8sGTlRzFl+1tgRuv/gJR/5&#10;/sTORY5wEkES5sRCx/eVAjkQBFWqYWx/+rYpeJbfJiMnhjnzj3rMQeh7PvL290pHrtUHHd93qhSQ&#10;A0FQlZocTzNy1gpjFB05EcyZf9TbzLzJd7UWNw/3VQByWmiupdq9bVEgdIAcCIKSaq4q7sj58Fkv&#10;89F/ZmDO9AomsgwF1jSNtOQjb9aYhCCnEebUBx11F/tCAnIgCPJqYM3odYqqcgbmqKi5HK2XDP57&#10;PvJmJX0QcsQndBosdH5WqHIgCKpKYx9rCUsJnsuJKHTur+NtXs94z0fe5IWFIUe+0FENMkcBORAE&#10;1aOVODrCsRbDnPV1jAtR5xmcZy2FHGnm/LtB5rChA+RAEJRMayDkWt+ErMuJYs7upfz0+yMfWQI5&#10;jTCnKugAORAEJdPtsRzmFpg+EMeczWsZ8fIIq4yey2mHOVVBB8iBICiV1niusZYIzFiLZM76Ml6P&#10;yIl1rKUxEbTpIuBAB8iBICiV3tUmnysoSTqWOdNPmnZRfkwj3QTW5SQsdJrsrpGhA+RAEFREIchh&#10;M2f+UQv6lp7eLT59ICVzGu2uEaED5EAQVERByOEyZ/lZI1/u7uxbbMZa4uZasu5aDdABciAIKqIw&#10;5DCZQ3spVe1Pna7QST6lQ1gbCuRAEFREgcjhMYf2Un6LZg4KHWKhA+RAEFREochhMYf2Un6LFwod&#10;GnSAHAiCiigYORzm0F7Kb2BOru4akANBUBGFI4fBHNpL+U2EOWiuEQodIAeCoCKKQE7c5tSDJs/0&#10;dPCboFDo+KED5EAQVEQxyIlmzgM+l2ROOegAORAEFVEUcsCcRqED5EAQVERxyAnetK015nQGHSAH&#10;gqAiikSOXKGjVM3M6Qw6QA4EQUUUjZw6m2sqAXR+7Qc6QA4EQUUUj5yrTOikK3QymNcO0AFyIAgq&#10;IgHkCDKn7ubav1tmzg46QA4EQUUkgRw55qC5lgc6QA4EQUUkgpxKmdNWcy0ndIAcCIKKSIE5F5rR&#10;WaPXgBwIgopI1VfnVN5ca9ovvRQ6QA4EQUWk6uutVV/otD+lA+RAEFRE4wjSOXNasq5l6q4BORAE&#10;FdE0gggxp9LmWmMzOlkKncgLBoIgKEjzCCLDHDTXmkkjiL1gIAiCQrSMIL0zp6lCJz10gBwIgopo&#10;HUGkmFOpW7qxQic1dIAcCIKK6D6CCDGn1hU6aZjTKnSAHAiCiugxglTInOqbaykLnZTQAXIgCCqi&#10;zQhSH3Ou3VxLCB0gB4KgItqOIGBOZc21ZMt0gBwIgopoN4L0z5zmoJOm0AFyIAgqov0Ioio0SwM6&#10;QA4EQZ3oOILUZ5YWLnSSdNdam9IBciAIKqLTCNJ9c63BGR3xKR0gB4KgIjqPIBdgToM2AgXkQBDU&#10;vtIhp2LmJGqutQMdIAeCoCIyjCBgTvfQAXIgCCoi0wgC5tRpI5Cb0gFyIAgqIuMIUiVzWpjQSc4c&#10;BeRAENSwzCOIqtBD0Epz7dcGCh0gB4KgIrKNIJdgToMugqHQUUAOBEGNyjqCiDGn4gmdJl0EEu01&#10;IAeCoCKyjyA1NtfkmdNkdy0aOkAOBEFF5BpBKix0FAodCegAORAEFZFzBLmCWzqZXbpm6AA5EAQV&#10;kXsEuQZzmoUOkANBUFtqDznNNNcqntIBciAIKiLPCFIlc+Sh0ypzQqED5EAQVES+EaRO5jSyRCdD&#10;cy0MOkAOBEFF5B1BVI0LdNpxEeSADpADQVAjIowgaK51510DciAIKiLKCILmWm9TOkAOBEFFRBpB&#10;LtNca7i7poAcCIKqF3EEqbS59hugEwQdIAeCoCKijiBXYU7DUzoM6AA5EAQVEXkEAXPqn9IhQwfI&#10;gSCoiPIjp3LjWlLm1AIdIAeCoCKijyCVMuePlpiTodAhQQfIgSCoiBgjiCBzrmoiyMIcAnSAHAiC&#10;iogzgqham2u/NQQdVQN0gBwIgoqIN4LIQUfVnS3dAXQUkANBUG1S0BUVccHgnoEgqKhUbSfq9Tw1&#10;vCAgB4KgsgJyLvQBATkQBJUVkHOhDwjIgSCorICcC31AQA4EQWUF5FzoAwJyIAgqKyDnQh8QkANB&#10;UFl1ixx8QPV/thAEXU3Vjai1vZ6ePiAgB4KgssIolOsDAnIgCIKg6wjIgSAIktSPT0qpn36fjt+G&#10;w5c+3tZtfU/TO5yP+W8PyIEgqIimkfnp23QcOTJHDIFbvYu8oO8fpxiy8UT/+dt0+BxympuBWkGv&#10;aj1R5Oc9vK07cm4zUkPeHpADQVAJvc8BkR8+x43MkyKGwP1ZJF7QMJy/jud6md7jdPjKP8s6wm9e&#10;StirWk8U+XmPIF2Rsx6HvD0gB4KgAhqeuYfR730auyJG5kkxQ+BD7yMlbtNIHHOiYTwfSomp7hoO&#10;h5c1HD4Hv6XtSwl6VeuJIj/vCccrct7m46C3B+RAEFRAw1D4vIzPESPzrJghcHuWARXfP86vKvxE&#10;d+Q8L2eYz8bTfYTfvJSgV3U/UdznPReAy9t4V3/5+DgD8+0BORAEldPb8OwdPjLPihoC77rPB+nI&#10;E93uNcRmmGefQt2Lk/WlhLyqHSoiPu+bevrl031O6MP/TMdBbw/IgSComIbR7+lb8Mi8niNmCLxr&#10;/Ndvp4og5AXN4/zrep65fGKeYR3hNy8l5FVtURHzed+eH0i+qecfm8+b+faAHAiCimmaZQ8emddz&#10;xAyBdy1Gs7m7FvWC3tbJ+ft5xjl71lu6j/CblxLyqraoiPy81/N8//j07fB5c94ekANBUCm970d4&#10;7sg8KXII3JxnHI7fR1bEnehtmaePY+kROR8+B76qLXJiPu/1PG/DG0OVA0FQexrGrHHUiysqIofA&#10;7YsZ/t2mhRV4ovtMSVzHUKbK0TvkRH3ey3nel1kzzOVAENSWxrWJo083auokdgi8a1m/8hY7ubSp&#10;IWJsCD9E5nL0Fjlxn/dynrlrOOoFjjUIgtrROgLGGcRih8Dty1mRE3WivRt59UuHvpxIx5reICfy&#10;8z4jJ+jtATkQBJXQuAT+dT0KHpmjh8DtmdbGWtSJ5vc1zQlt/NJsLSP85qUEvqoVObGf93ZOaDm+&#10;IX0AgqBGdHusF7lFpg/EDIEPTZSYpv3jTiSTsbaO8JuXEvaqNieK+rwNyEHGGgRBjWj1JI8T2tEZ&#10;axFD4EZvInGcy7+OTZLeFidRGWuPSaG4z9uAHCRJQxDUiN7VYwisJUn69hiHi2868BjhI5Ok704z&#10;wc87QkAOBEEQlElADgRBEJRJ/x+Myz3od5pWawAAAABJRU5ErkJgglBLAQItABQABgAIAAAAIQCx&#10;gme2CgEAABMCAAATAAAAAAAAAAAAAAAAAAAAAABbQ29udGVudF9UeXBlc10ueG1sUEsBAi0AFAAG&#10;AAgAAAAhADj9If/WAAAAlAEAAAsAAAAAAAAAAAAAAAAAOwEAAF9yZWxzLy5yZWxzUEsBAi0AFAAG&#10;AAgAAAAhAI1Z/3pyAwAAjAsAAA4AAAAAAAAAAAAAAAAAOgIAAGRycy9lMm9Eb2MueG1sUEsBAi0A&#10;FAAGAAgAAAAhAC5s8ADFAAAApQEAABkAAAAAAAAAAAAAAAAA2AUAAGRycy9fcmVscy9lMm9Eb2Mu&#10;eG1sLnJlbHNQSwECLQAUAAYACAAAACEAug4NHt4AAAAJAQAADwAAAAAAAAAAAAAAAADUBgAAZHJz&#10;L2Rvd25yZXYueG1sUEsBAi0ACgAAAAAAAAAhAK+MSweGCwAAhgsAABQAAAAAAAAAAAAAAAAA3wcA&#10;AGRycy9tZWRpYS9pbWFnZTEucG5nUEsBAi0ACgAAAAAAAAAhALans1rjggAA44IAABQAAAAAAAAA&#10;AAAAAAAAlxMAAGRycy9tZWRpYS9pbWFnZTIucG5nUEsFBgAAAAAHAAcAvgEAAKyWAAAAAA==&#10;">
            <v:shape id="Picture 203" o:spid="_x0000_s1197" type="#_x0000_t75" alt="chemi_fig11" style="position:absolute;left:7431;top:11938;width:3850;height:3116;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DrL8snBAAAA2gAAAA8AAABkcnMvZG93bnJldi54bWxET89rwjAUvg/8H8ITvM3UDbq1GkWEwS4O&#10;1km9PppnW2xeuiRrq3/9chjs+PH93uwm04mBnG8tK1gtExDEldUt1wpOX2+PryB8QNbYWSYFN/Kw&#10;284eNphrO/InDUWoRQxhn6OCJoQ+l9JXDRn0S9sTR+5incEQoauldjjGcNPJpyRJpcGWY0ODPR0a&#10;qq7Fj1FwP8rvLGvLDA9nfqk+TuWzS0ulFvNpvwYRaAr/4j/3u1YQt8Yr8QbI7S8AAAD//wMAUEsB&#10;Ai0AFAAGAAgAAAAhAASrOV4AAQAA5gEAABMAAAAAAAAAAAAAAAAAAAAAAFtDb250ZW50X1R5cGVz&#10;XS54bWxQSwECLQAUAAYACAAAACEACMMYpNQAAACTAQAACwAAAAAAAAAAAAAAAAAxAQAAX3JlbHMv&#10;LnJlbHNQSwECLQAUAAYACAAAACEAMy8FnkEAAAA5AAAAEgAAAAAAAAAAAAAAAAAuAgAAZHJzL3Bp&#10;Y3R1cmV4bWwueG1sUEsBAi0AFAAGAAgAAAAhADrL8snBAAAA2gAAAA8AAAAAAAAAAAAAAAAAnwIA&#10;AGRycy9kb3ducmV2LnhtbFBLBQYAAAAABAAEAPcAAACNAwAAAAA=&#10;">
              <v:imagedata r:id="rId195" o:title="chemi_fig11"/>
            </v:shape>
            <v:shape id="Picture 204" o:spid="_x0000_s1198" type="#_x0000_t75" alt="fig12_cone_a09" style="position:absolute;left:1071;top:11938;width:6110;height:3260;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P0tBTTCAAAA2gAAAA8AAABkcnMvZG93bnJldi54bWxEj0+LwjAUxO8LfofwBC+LpnpYtJoWEaSi&#10;IKx/8Pponm2xeSlN1PrtzYKwx2FmfsMs0s7U4kGtqywrGI8iEMS51RUXCk7H9XAKwnlkjbVlUvAi&#10;B2nS+1pgrO2Tf+lx8IUIEHYxKii9b2IpXV6SQTeyDXHwrrY16INsC6lbfAa4qeUkin6kwYrDQokN&#10;rUrKb4e7UUDbtTtvZdPds90uW33ndJlme6UG/W45B+Gp8//hT3ujFczg70q4ATJ5AwAA//8DAFBL&#10;AQItABQABgAIAAAAIQAEqzleAAEAAOYBAAATAAAAAAAAAAAAAAAAAAAAAABbQ29udGVudF9UeXBl&#10;c10ueG1sUEsBAi0AFAAGAAgAAAAhAAjDGKTUAAAAkwEAAAsAAAAAAAAAAAAAAAAAMQEAAF9yZWxz&#10;Ly5yZWxzUEsBAi0AFAAGAAgAAAAhADMvBZ5BAAAAOQAAABIAAAAAAAAAAAAAAAAALgIAAGRycy9w&#10;aWN0dXJleG1sLnhtbFBLAQItABQABgAIAAAAIQD9LQU0wgAAANoAAAAPAAAAAAAAAAAAAAAAAJ8C&#10;AABkcnMvZG93bnJldi54bWxQSwUGAAAAAAQABAD3AAAAjgMAAAAA&#10;">
              <v:imagedata r:id="rId196" o:title="fig12_cone_a09"/>
            </v:shape>
          </v:group>
        </w:pict>
      </w:r>
    </w:p>
    <w:p w:rsidR="00E247E0" w:rsidRPr="00EC135A" w:rsidRDefault="00E247E0" w:rsidP="0083092F">
      <w:pPr>
        <w:spacing w:line="360" w:lineRule="auto"/>
        <w:ind w:firstLine="680"/>
        <w:jc w:val="both"/>
        <w:rPr>
          <w:sz w:val="24"/>
          <w:szCs w:val="24"/>
        </w:rPr>
      </w:pPr>
    </w:p>
    <w:p w:rsidR="00E247E0" w:rsidRPr="00EC135A" w:rsidRDefault="00E247E0" w:rsidP="0083092F">
      <w:pPr>
        <w:spacing w:line="360" w:lineRule="auto"/>
        <w:ind w:firstLine="680"/>
        <w:jc w:val="both"/>
        <w:rPr>
          <w:sz w:val="24"/>
          <w:szCs w:val="24"/>
        </w:rPr>
      </w:pPr>
    </w:p>
    <w:p w:rsidR="00E247E0" w:rsidRPr="00EC135A" w:rsidRDefault="00E247E0" w:rsidP="0083092F">
      <w:pPr>
        <w:spacing w:line="360" w:lineRule="auto"/>
        <w:ind w:firstLine="680"/>
        <w:jc w:val="both"/>
        <w:rPr>
          <w:sz w:val="24"/>
          <w:szCs w:val="24"/>
        </w:rPr>
      </w:pPr>
    </w:p>
    <w:p w:rsidR="00E247E0" w:rsidRPr="00EC135A" w:rsidRDefault="00E247E0" w:rsidP="00781FCB">
      <w:pPr>
        <w:spacing w:line="360" w:lineRule="auto"/>
        <w:ind w:firstLine="680"/>
        <w:jc w:val="both"/>
        <w:rPr>
          <w:sz w:val="24"/>
          <w:szCs w:val="24"/>
        </w:rPr>
      </w:pPr>
      <w:r w:rsidRPr="00EC135A">
        <w:rPr>
          <w:sz w:val="24"/>
          <w:szCs w:val="24"/>
        </w:rPr>
        <w:tab/>
      </w:r>
      <w:r w:rsidRPr="00EC135A">
        <w:rPr>
          <w:sz w:val="24"/>
          <w:szCs w:val="24"/>
        </w:rPr>
        <w:tab/>
      </w:r>
      <w:r w:rsidR="00781FCB">
        <w:rPr>
          <w:sz w:val="24"/>
          <w:szCs w:val="24"/>
        </w:rPr>
        <w:tab/>
        <w:t>А</w:t>
      </w:r>
      <w:r w:rsidR="00781FCB">
        <w:rPr>
          <w:sz w:val="24"/>
          <w:szCs w:val="24"/>
        </w:rPr>
        <w:tab/>
      </w:r>
      <w:r w:rsidR="00781FCB">
        <w:rPr>
          <w:sz w:val="24"/>
          <w:szCs w:val="24"/>
        </w:rPr>
        <w:tab/>
      </w:r>
      <w:r w:rsidR="00781FCB">
        <w:rPr>
          <w:sz w:val="24"/>
          <w:szCs w:val="24"/>
        </w:rPr>
        <w:tab/>
      </w:r>
      <w:r w:rsidRPr="00EC135A">
        <w:rPr>
          <w:sz w:val="24"/>
          <w:szCs w:val="24"/>
        </w:rPr>
        <w:t>Б</w:t>
      </w:r>
      <w:r w:rsidRPr="00EC135A">
        <w:rPr>
          <w:sz w:val="24"/>
          <w:szCs w:val="24"/>
        </w:rPr>
        <w:tab/>
      </w:r>
      <w:r w:rsidR="00781FCB">
        <w:rPr>
          <w:sz w:val="24"/>
          <w:szCs w:val="24"/>
        </w:rPr>
        <w:tab/>
      </w:r>
      <w:r w:rsidR="00781FCB">
        <w:rPr>
          <w:sz w:val="24"/>
          <w:szCs w:val="24"/>
        </w:rPr>
        <w:tab/>
      </w:r>
      <w:r w:rsidRPr="00EC135A">
        <w:rPr>
          <w:sz w:val="24"/>
          <w:szCs w:val="24"/>
        </w:rPr>
        <w:t>В</w:t>
      </w:r>
    </w:p>
    <w:p w:rsidR="00E247E0" w:rsidRDefault="00B85FEB" w:rsidP="00B85FEB">
      <w:pPr>
        <w:spacing w:line="360" w:lineRule="auto"/>
        <w:ind w:firstLine="680"/>
        <w:jc w:val="center"/>
        <w:rPr>
          <w:sz w:val="24"/>
          <w:szCs w:val="24"/>
        </w:rPr>
      </w:pPr>
      <w:r w:rsidRPr="00B85FEB">
        <w:rPr>
          <w:sz w:val="24"/>
          <w:szCs w:val="24"/>
        </w:rPr>
        <w:t>Рисунок 4.8</w:t>
      </w:r>
      <w:r w:rsidR="00084A08">
        <w:rPr>
          <w:sz w:val="24"/>
          <w:szCs w:val="24"/>
        </w:rPr>
        <w:t>5</w:t>
      </w:r>
      <w:r w:rsidR="00840DF7">
        <w:rPr>
          <w:sz w:val="24"/>
          <w:szCs w:val="24"/>
        </w:rPr>
        <w:t>.</w:t>
      </w:r>
      <w:r w:rsidR="00E247E0" w:rsidRPr="00B85FEB">
        <w:rPr>
          <w:sz w:val="24"/>
          <w:szCs w:val="24"/>
        </w:rPr>
        <w:t xml:space="preserve"> Модель фрагмента моноцентрической аномалии (А-трехмерная, Б - двухмерная) и соответствующа</w:t>
      </w:r>
      <w:r w:rsidR="004E6996">
        <w:rPr>
          <w:sz w:val="24"/>
          <w:szCs w:val="24"/>
        </w:rPr>
        <w:t>я гистограмма распределения (В)</w:t>
      </w:r>
    </w:p>
    <w:p w:rsidR="00615551" w:rsidRPr="00B85FEB" w:rsidRDefault="00615551" w:rsidP="00B85FEB">
      <w:pPr>
        <w:spacing w:line="360" w:lineRule="auto"/>
        <w:ind w:firstLine="680"/>
        <w:jc w:val="center"/>
        <w:rPr>
          <w:sz w:val="24"/>
          <w:szCs w:val="24"/>
        </w:rPr>
      </w:pPr>
    </w:p>
    <w:p w:rsidR="00E247E0" w:rsidRPr="00EC135A" w:rsidRDefault="001C3597" w:rsidP="0083092F">
      <w:pPr>
        <w:spacing w:line="360" w:lineRule="auto"/>
        <w:ind w:firstLine="680"/>
        <w:jc w:val="both"/>
        <w:rPr>
          <w:sz w:val="24"/>
          <w:szCs w:val="24"/>
        </w:rPr>
      </w:pPr>
      <w:r>
        <w:rPr>
          <w:sz w:val="24"/>
          <w:szCs w:val="24"/>
        </w:rPr>
        <w:t>Не</w:t>
      </w:r>
      <w:r w:rsidR="00E247E0" w:rsidRPr="00EC135A">
        <w:rPr>
          <w:sz w:val="24"/>
          <w:szCs w:val="24"/>
        </w:rPr>
        <w:t>смотря на видимую простоту используемой математической модели, полученные результаты позволяют репрезентативно интерпретировать многие параметры пространственно распределенной информации и сделать ряд принципиально важных выводов.</w:t>
      </w:r>
    </w:p>
    <w:p w:rsidR="00E247E0" w:rsidRPr="00EC135A" w:rsidRDefault="00E247E0" w:rsidP="0083092F">
      <w:pPr>
        <w:spacing w:line="360" w:lineRule="auto"/>
        <w:ind w:firstLine="680"/>
        <w:jc w:val="both"/>
        <w:rPr>
          <w:sz w:val="24"/>
          <w:szCs w:val="24"/>
        </w:rPr>
      </w:pPr>
      <w:r w:rsidRPr="00EC135A">
        <w:rPr>
          <w:sz w:val="24"/>
          <w:szCs w:val="24"/>
        </w:rPr>
        <w:t>1. Любые выборки количественных данных, полученных в пределах конкретного геохимического поля, в первую очередь отображают его пространственно-структурные характеристики, что открывает возможности их индикации и идентификации</w:t>
      </w:r>
      <w:r w:rsidR="00210140">
        <w:rPr>
          <w:sz w:val="24"/>
          <w:szCs w:val="24"/>
        </w:rPr>
        <w:t xml:space="preserve">, а также </w:t>
      </w:r>
      <w:r w:rsidRPr="00EC135A">
        <w:rPr>
          <w:sz w:val="24"/>
          <w:szCs w:val="24"/>
        </w:rPr>
        <w:t xml:space="preserve">математического воспроизведения путем анализа параметров частотной гистограммы. </w:t>
      </w:r>
    </w:p>
    <w:p w:rsidR="00E247E0" w:rsidRPr="00EC135A" w:rsidRDefault="00E247E0" w:rsidP="0083092F">
      <w:pPr>
        <w:spacing w:line="360" w:lineRule="auto"/>
        <w:ind w:firstLine="680"/>
        <w:jc w:val="both"/>
        <w:rPr>
          <w:sz w:val="24"/>
          <w:szCs w:val="24"/>
        </w:rPr>
      </w:pPr>
      <w:r w:rsidRPr="00EC135A">
        <w:rPr>
          <w:sz w:val="24"/>
          <w:szCs w:val="24"/>
        </w:rPr>
        <w:t xml:space="preserve">2. Логнормальная форма частотных гистограмм, обнаруживаемая при анализе пространственно распределенных геохимических данных, обусловлена распределением химических элементов в виде моно- или полицентрических аномалий в пределах ограниченной площади опробования. </w:t>
      </w:r>
    </w:p>
    <w:p w:rsidR="00E247E0" w:rsidRPr="00EC135A" w:rsidRDefault="00E247E0" w:rsidP="0083092F">
      <w:pPr>
        <w:spacing w:line="360" w:lineRule="auto"/>
        <w:ind w:firstLine="680"/>
        <w:jc w:val="both"/>
        <w:rPr>
          <w:sz w:val="24"/>
          <w:szCs w:val="24"/>
        </w:rPr>
      </w:pPr>
      <w:r w:rsidRPr="00EC135A">
        <w:rPr>
          <w:sz w:val="24"/>
          <w:szCs w:val="24"/>
        </w:rPr>
        <w:t>3</w:t>
      </w:r>
      <w:r w:rsidRPr="00615551">
        <w:rPr>
          <w:spacing w:val="-4"/>
          <w:sz w:val="24"/>
          <w:szCs w:val="24"/>
        </w:rPr>
        <w:t xml:space="preserve">. Большинство реально наблюдаемых геохимических полей моно- и полицентрической структуры могут быть описаны математически и с определенной степенью точности воспроизведены в виде числовой модели, что существенно облегчает процесс изучения их свойств. </w:t>
      </w:r>
    </w:p>
    <w:p w:rsidR="00E247E0" w:rsidRPr="00EC135A" w:rsidRDefault="00E247E0" w:rsidP="0083092F">
      <w:pPr>
        <w:spacing w:line="360" w:lineRule="auto"/>
        <w:ind w:firstLine="680"/>
        <w:jc w:val="both"/>
        <w:rPr>
          <w:sz w:val="24"/>
          <w:szCs w:val="24"/>
        </w:rPr>
      </w:pPr>
      <w:r w:rsidRPr="00EC135A">
        <w:rPr>
          <w:sz w:val="24"/>
          <w:szCs w:val="24"/>
        </w:rPr>
        <w:t>4. Применение методов параметрической статистики к анализу, позволяют получить достоверную информацию о геохимических параметрах исследованного объекта, однако при этом многократно увеличивается уровень так называемого «черного статистического шума» уровень которого может быть сопоставим с величиной «полезного сигнала», из-за чего существенно снижается точность полученных результатов и чего можно избежать путем учета характера структурной неоднородн</w:t>
      </w:r>
      <w:r w:rsidR="00210140">
        <w:rPr>
          <w:sz w:val="24"/>
          <w:szCs w:val="24"/>
        </w:rPr>
        <w:t xml:space="preserve">ости и использования подходов </w:t>
      </w:r>
      <w:r w:rsidRPr="00EC135A">
        <w:rPr>
          <w:sz w:val="24"/>
          <w:szCs w:val="24"/>
        </w:rPr>
        <w:t xml:space="preserve">непараметрической статистики. </w:t>
      </w:r>
    </w:p>
    <w:p w:rsidR="00E247E0" w:rsidRPr="00EC135A" w:rsidRDefault="00E247E0" w:rsidP="0083092F">
      <w:pPr>
        <w:spacing w:line="360" w:lineRule="auto"/>
        <w:ind w:firstLine="680"/>
        <w:jc w:val="both"/>
        <w:rPr>
          <w:sz w:val="24"/>
          <w:szCs w:val="24"/>
        </w:rPr>
      </w:pPr>
      <w:r w:rsidRPr="00EC135A">
        <w:rPr>
          <w:sz w:val="24"/>
          <w:szCs w:val="24"/>
        </w:rPr>
        <w:t>5. Предложенный метод моделирования не содержат ограничений, накладываемых генезисом, качественными особенностями, конфигурацией или временной динамикой цифровых полей, область применения разработанных методик может рассматриваться значительно шире и охватывать не только спектр задач радиоэкологии.</w:t>
      </w:r>
    </w:p>
    <w:p w:rsidR="00E247E0" w:rsidRDefault="001C3597" w:rsidP="0083092F">
      <w:pPr>
        <w:spacing w:line="360" w:lineRule="auto"/>
        <w:ind w:firstLine="709"/>
        <w:jc w:val="both"/>
        <w:rPr>
          <w:b/>
          <w:i/>
          <w:sz w:val="24"/>
          <w:szCs w:val="24"/>
        </w:rPr>
      </w:pPr>
      <w:r w:rsidRPr="00C034C2">
        <w:rPr>
          <w:i/>
          <w:sz w:val="24"/>
          <w:szCs w:val="24"/>
        </w:rPr>
        <w:t>Таким образом,</w:t>
      </w:r>
      <w:r w:rsidRPr="001C3597">
        <w:rPr>
          <w:b/>
          <w:i/>
          <w:sz w:val="24"/>
          <w:szCs w:val="24"/>
        </w:rPr>
        <w:t xml:space="preserve"> частотная гистограмма любой статистической выборки, репрезентативно характеризующей пространственную геохимическую неоднородность, несет содержательную информацию об основных параметрах структурной организации изучаемого участка, чем, в частности, объясняется логнормальность, присущая большинству массивов геохимических данных.</w:t>
      </w:r>
    </w:p>
    <w:p w:rsidR="00B35349" w:rsidRPr="007B2C98" w:rsidRDefault="001C3597" w:rsidP="00084A08">
      <w:pPr>
        <w:spacing w:line="360" w:lineRule="auto"/>
        <w:ind w:firstLine="709"/>
        <w:jc w:val="both"/>
        <w:rPr>
          <w:b/>
          <w:sz w:val="24"/>
          <w:szCs w:val="24"/>
        </w:rPr>
      </w:pPr>
      <w:r w:rsidRPr="00C034C2">
        <w:rPr>
          <w:i/>
          <w:sz w:val="24"/>
          <w:szCs w:val="24"/>
        </w:rPr>
        <w:t xml:space="preserve">В целом исследования распределения техногенных радионуклидов и тяжелых металлов в осадках, почвах и растениях в дальних зонах воздействия Норильского ГОКа и Красноярского ГХК, а </w:t>
      </w:r>
      <w:r w:rsidR="00C034C2">
        <w:rPr>
          <w:i/>
          <w:sz w:val="24"/>
          <w:szCs w:val="24"/>
        </w:rPr>
        <w:t xml:space="preserve">также </w:t>
      </w:r>
      <w:r w:rsidRPr="00C034C2">
        <w:rPr>
          <w:i/>
          <w:sz w:val="24"/>
          <w:szCs w:val="24"/>
        </w:rPr>
        <w:t>в зоне аварии на Чернобыльской АЭС</w:t>
      </w:r>
      <w:r w:rsidR="00C034C2" w:rsidRPr="00C034C2">
        <w:rPr>
          <w:i/>
          <w:sz w:val="24"/>
          <w:szCs w:val="24"/>
        </w:rPr>
        <w:t xml:space="preserve"> </w:t>
      </w:r>
      <w:r w:rsidR="00084A08">
        <w:rPr>
          <w:i/>
          <w:sz w:val="24"/>
          <w:szCs w:val="24"/>
        </w:rPr>
        <w:t xml:space="preserve">позволили сформулировать </w:t>
      </w:r>
      <w:r w:rsidR="00B111D1" w:rsidRPr="009D187B">
        <w:rPr>
          <w:sz w:val="24"/>
          <w:szCs w:val="24"/>
        </w:rPr>
        <w:t>следую</w:t>
      </w:r>
      <w:r w:rsidR="00B35349" w:rsidRPr="009D187B">
        <w:rPr>
          <w:sz w:val="24"/>
          <w:szCs w:val="24"/>
        </w:rPr>
        <w:t>щее защищаемое положение</w:t>
      </w:r>
      <w:r w:rsidR="00B35349" w:rsidRPr="007B2C98">
        <w:rPr>
          <w:b/>
          <w:sz w:val="24"/>
          <w:szCs w:val="24"/>
        </w:rPr>
        <w:t>:</w:t>
      </w:r>
    </w:p>
    <w:p w:rsidR="005B7FA1" w:rsidRPr="007B2C98" w:rsidRDefault="005B7FA1" w:rsidP="00B35349">
      <w:pPr>
        <w:spacing w:line="360" w:lineRule="auto"/>
        <w:ind w:firstLine="709"/>
        <w:jc w:val="both"/>
        <w:rPr>
          <w:b/>
          <w:sz w:val="24"/>
          <w:szCs w:val="24"/>
        </w:rPr>
      </w:pPr>
      <w:r w:rsidRPr="007B2C98">
        <w:rPr>
          <w:b/>
          <w:sz w:val="24"/>
          <w:szCs w:val="24"/>
        </w:rPr>
        <w:t xml:space="preserve">Пространственная конфигурация биогеохимических провинций техногенного генезиса в подавляющем большинстве случаев представляет собой упорядоченные аномалии относительно простой моно- или полицентрической структуры, формируемые благодаря одновременному воздействию факторов глобального, регионального и локального порядка на разовый или постоянный выброс вещества из точечного источника, что позволяет значительно упростить процедуру </w:t>
      </w:r>
      <w:r w:rsidR="00F10BA3">
        <w:rPr>
          <w:b/>
          <w:sz w:val="24"/>
          <w:szCs w:val="24"/>
        </w:rPr>
        <w:t xml:space="preserve">их </w:t>
      </w:r>
      <w:r w:rsidR="009D187B">
        <w:rPr>
          <w:b/>
          <w:sz w:val="24"/>
          <w:szCs w:val="24"/>
        </w:rPr>
        <w:t>индикации,</w:t>
      </w:r>
      <w:r w:rsidRPr="007B2C98">
        <w:rPr>
          <w:b/>
          <w:sz w:val="24"/>
          <w:szCs w:val="24"/>
        </w:rPr>
        <w:t xml:space="preserve"> идентификации и картирования</w:t>
      </w:r>
      <w:r w:rsidR="009D187B">
        <w:rPr>
          <w:b/>
          <w:sz w:val="24"/>
          <w:szCs w:val="24"/>
        </w:rPr>
        <w:t>.</w:t>
      </w:r>
    </w:p>
    <w:p w:rsidR="006B78BC" w:rsidRPr="00364A3D" w:rsidRDefault="00E247E0" w:rsidP="00F10BA3">
      <w:pPr>
        <w:pStyle w:val="11"/>
        <w:spacing w:line="276" w:lineRule="auto"/>
      </w:pPr>
      <w:r>
        <w:rPr>
          <w:i/>
        </w:rPr>
        <w:br w:type="page"/>
      </w:r>
      <w:bookmarkStart w:id="107" w:name="_Toc452517081"/>
      <w:bookmarkStart w:id="108" w:name="_Toc454567508"/>
      <w:r w:rsidR="006B78BC" w:rsidRPr="00364A3D">
        <w:t>Г</w:t>
      </w:r>
      <w:r w:rsidR="00615551" w:rsidRPr="00364A3D">
        <w:t>лава</w:t>
      </w:r>
      <w:r w:rsidR="006B78BC" w:rsidRPr="00364A3D">
        <w:t xml:space="preserve"> </w:t>
      </w:r>
      <w:r w:rsidR="00FD071A" w:rsidRPr="00364A3D">
        <w:t>5</w:t>
      </w:r>
      <w:r w:rsidR="00271A06" w:rsidRPr="00364A3D">
        <w:t xml:space="preserve">. </w:t>
      </w:r>
      <w:r w:rsidR="001623C3" w:rsidRPr="00364A3D">
        <w:t>ПОСТРОЕНИЕ КАРТ РИСКА ЗАБОЛЕВАЕМОСТИ</w:t>
      </w:r>
      <w:r w:rsidR="00025A7B" w:rsidRPr="00364A3D">
        <w:t xml:space="preserve"> ЩЖ,</w:t>
      </w:r>
      <w:r w:rsidR="00484055" w:rsidRPr="00364A3D">
        <w:t xml:space="preserve"> СПРОВОЦИРОВАНН</w:t>
      </w:r>
      <w:r w:rsidR="00B4238D" w:rsidRPr="00364A3D">
        <w:t>ОГО</w:t>
      </w:r>
      <w:r w:rsidR="00484055" w:rsidRPr="00364A3D">
        <w:t xml:space="preserve"> </w:t>
      </w:r>
      <w:r w:rsidR="00025A7B" w:rsidRPr="00364A3D">
        <w:t>СОЧЕТАННЫМ ВОЗДЕЙСТВИЕМ</w:t>
      </w:r>
      <w:r w:rsidR="00444F36" w:rsidRPr="00364A3D">
        <w:t xml:space="preserve"> «ЙОДНОГО УДАРА» И ЙОДОДЕФИЦИТА</w:t>
      </w:r>
      <w:bookmarkEnd w:id="107"/>
      <w:bookmarkEnd w:id="108"/>
    </w:p>
    <w:p w:rsidR="00484055" w:rsidRPr="00364A3D" w:rsidRDefault="00484055" w:rsidP="00DE0AA0">
      <w:pPr>
        <w:pStyle w:val="11"/>
      </w:pPr>
    </w:p>
    <w:bookmarkEnd w:id="61"/>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 xml:space="preserve">Опыт, полученный в ходе изучения параметров йододефицита в Нечерноземье, распределения загрязнителей в бассейне р Енисей и особенно в процессе выполнения работ по изучению параметров структуры природных и техногенных рабиобиогеохимических провинций целиком подтвердил сделанные во 2 главе теоретические выводы о специфике геохимической организации современной ноосферы. Данная структура действительно представляет собой двуслойный объект, который состоит из мощной естественно-природной основы, на которую сравнительно тонким слоем наложен сверху техногенный фон, содержащий в отдельных местах экологически значимые, в том числе и радиационные аномалии. Данная предпосылка позволяет сделать принципиально важное заключение о том, что зная закономерности пространственно-структурной организации каждого из этих слоев, можно с достаточно высокой точностью воспроизвести результат их взаимной интерференции и таким образом получить подход к оценке экологических последствий, возникающих в результате именно совокупного геохимического воздействия природных и техногенных факторов на любые объекты среды, присутствующие в любой точке исследуемой территории. </w:t>
      </w:r>
    </w:p>
    <w:p w:rsidR="006B78BC" w:rsidRPr="006B78BC" w:rsidRDefault="006B78BC" w:rsidP="006B78BC">
      <w:pPr>
        <w:widowControl/>
        <w:autoSpaceDE/>
        <w:autoSpaceDN/>
        <w:adjustRightInd/>
        <w:spacing w:line="360" w:lineRule="auto"/>
        <w:ind w:firstLine="709"/>
        <w:jc w:val="both"/>
        <w:rPr>
          <w:color w:val="000000"/>
          <w:sz w:val="24"/>
          <w:szCs w:val="24"/>
          <w:lang w:eastAsia="en-US"/>
        </w:rPr>
      </w:pPr>
      <w:r w:rsidRPr="006B78BC">
        <w:rPr>
          <w:color w:val="000000"/>
          <w:sz w:val="24"/>
          <w:szCs w:val="24"/>
          <w:lang w:eastAsia="en-US"/>
        </w:rPr>
        <w:t xml:space="preserve">Ко времени начала работ по проекту РФФИ «Исследование влияния содержания стабильного йода в объектах окружающей среды и его естественно-природного дефицита на заболеваемость щитовидной железы среди населения, подвергшегося воздействию радиоактивных изотопов йода вследствие аварии на ЧАЭС» (на примере Брянской области РФ) существовало уже 4 важных теоретических предпосылки, свидетельствующие о принципиальной возможности успешного выполнения такого проекта. </w:t>
      </w:r>
    </w:p>
    <w:p w:rsidR="006B78BC" w:rsidRPr="006B78BC" w:rsidRDefault="006B78BC" w:rsidP="00542850">
      <w:pPr>
        <w:widowControl/>
        <w:numPr>
          <w:ilvl w:val="0"/>
          <w:numId w:val="12"/>
        </w:numPr>
        <w:tabs>
          <w:tab w:val="clear" w:pos="360"/>
          <w:tab w:val="num" w:pos="0"/>
        </w:tabs>
        <w:autoSpaceDE/>
        <w:autoSpaceDN/>
        <w:adjustRightInd/>
        <w:spacing w:line="360" w:lineRule="auto"/>
        <w:ind w:left="0" w:firstLine="709"/>
        <w:jc w:val="both"/>
        <w:rPr>
          <w:color w:val="000000"/>
          <w:sz w:val="24"/>
          <w:szCs w:val="24"/>
          <w:lang w:eastAsia="en-US"/>
        </w:rPr>
      </w:pPr>
      <w:r w:rsidRPr="006B78BC">
        <w:rPr>
          <w:color w:val="000000"/>
          <w:sz w:val="24"/>
          <w:szCs w:val="24"/>
          <w:lang w:eastAsia="en-US"/>
        </w:rPr>
        <w:t>Наблюдаемая картина первичной геохимической неоднородности представляет собой закономерный результат длительной деятельности относительно небольшого числа стабильных факторов миграции, каждый из которых имеет специфическое пространственное проявление и локализацию. Совокупный результат их воздействия на данный момент маркируется характером зональной, региональной и локальной дифференциации почвенного покрова.</w:t>
      </w:r>
    </w:p>
    <w:p w:rsidR="006B78BC" w:rsidRPr="006B78BC" w:rsidRDefault="006B78BC" w:rsidP="00542850">
      <w:pPr>
        <w:widowControl/>
        <w:numPr>
          <w:ilvl w:val="0"/>
          <w:numId w:val="12"/>
        </w:numPr>
        <w:tabs>
          <w:tab w:val="clear" w:pos="360"/>
          <w:tab w:val="num" w:pos="0"/>
        </w:tabs>
        <w:autoSpaceDE/>
        <w:autoSpaceDN/>
        <w:adjustRightInd/>
        <w:spacing w:line="360" w:lineRule="auto"/>
        <w:ind w:left="0" w:firstLine="709"/>
        <w:jc w:val="both"/>
        <w:rPr>
          <w:color w:val="000000"/>
          <w:sz w:val="24"/>
          <w:szCs w:val="24"/>
          <w:lang w:eastAsia="en-US"/>
        </w:rPr>
      </w:pPr>
      <w:r w:rsidRPr="006B78BC">
        <w:rPr>
          <w:color w:val="000000"/>
          <w:sz w:val="24"/>
          <w:szCs w:val="24"/>
          <w:lang w:eastAsia="en-US"/>
        </w:rPr>
        <w:t xml:space="preserve">Практически все геохимические аномалии, антропогенного происхождения, представляют собой сравнительно маломощные (в масштабе биосферы) образования моноцентрического типа, в той или иной мере трансформированные процессами вторичного перераспределения. </w:t>
      </w:r>
    </w:p>
    <w:p w:rsidR="006B78BC" w:rsidRPr="006B78BC" w:rsidRDefault="006B78BC" w:rsidP="00542850">
      <w:pPr>
        <w:widowControl/>
        <w:numPr>
          <w:ilvl w:val="0"/>
          <w:numId w:val="12"/>
        </w:numPr>
        <w:tabs>
          <w:tab w:val="clear" w:pos="360"/>
          <w:tab w:val="num" w:pos="0"/>
        </w:tabs>
        <w:autoSpaceDE/>
        <w:autoSpaceDN/>
        <w:adjustRightInd/>
        <w:spacing w:line="360" w:lineRule="auto"/>
        <w:ind w:left="0" w:firstLine="709"/>
        <w:jc w:val="both"/>
        <w:rPr>
          <w:color w:val="000000"/>
          <w:sz w:val="24"/>
          <w:szCs w:val="24"/>
          <w:lang w:eastAsia="en-US"/>
        </w:rPr>
      </w:pPr>
      <w:r w:rsidRPr="006B78BC">
        <w:rPr>
          <w:color w:val="000000"/>
          <w:sz w:val="24"/>
          <w:szCs w:val="24"/>
          <w:lang w:eastAsia="en-US"/>
        </w:rPr>
        <w:t>Решение главной задачи геохимической экологии возможно путем построения специализированных карт риска, характеризующих уровень отклонения наблюдаемого геохимического фона от оптимума, исторически сложившегося для данной группы животных или растений.</w:t>
      </w:r>
    </w:p>
    <w:p w:rsidR="006B78BC" w:rsidRPr="006B78BC" w:rsidRDefault="006B78BC" w:rsidP="00542850">
      <w:pPr>
        <w:widowControl/>
        <w:numPr>
          <w:ilvl w:val="0"/>
          <w:numId w:val="12"/>
        </w:numPr>
        <w:tabs>
          <w:tab w:val="clear" w:pos="360"/>
          <w:tab w:val="num" w:pos="0"/>
        </w:tabs>
        <w:autoSpaceDE/>
        <w:autoSpaceDN/>
        <w:adjustRightInd/>
        <w:spacing w:line="360" w:lineRule="auto"/>
        <w:ind w:left="0" w:firstLine="709"/>
        <w:jc w:val="both"/>
        <w:rPr>
          <w:color w:val="000000"/>
          <w:sz w:val="24"/>
          <w:szCs w:val="24"/>
          <w:lang w:eastAsia="en-US"/>
        </w:rPr>
      </w:pPr>
      <w:r w:rsidRPr="006B78BC">
        <w:rPr>
          <w:color w:val="000000"/>
          <w:sz w:val="24"/>
          <w:szCs w:val="24"/>
          <w:lang w:eastAsia="en-US"/>
        </w:rPr>
        <w:t xml:space="preserve">Имеются убедительные результаты, свидетельствующие о наличии безусловной связи между интенсивностью «йодного удара» и количеством заболевших раком щитовидной железы (РЩЖ). </w:t>
      </w:r>
    </w:p>
    <w:p w:rsidR="006B78BC" w:rsidRPr="006B78BC" w:rsidRDefault="006B78BC" w:rsidP="00542850">
      <w:pPr>
        <w:widowControl/>
        <w:autoSpaceDE/>
        <w:autoSpaceDN/>
        <w:adjustRightInd/>
        <w:spacing w:line="360" w:lineRule="auto"/>
        <w:ind w:firstLine="709"/>
        <w:jc w:val="both"/>
        <w:rPr>
          <w:rFonts w:eastAsia="Calibri"/>
          <w:sz w:val="24"/>
          <w:szCs w:val="24"/>
          <w:lang w:eastAsia="en-US"/>
        </w:rPr>
      </w:pPr>
      <w:bookmarkStart w:id="109" w:name="_Toc323578161"/>
      <w:r w:rsidRPr="006B78BC">
        <w:rPr>
          <w:rFonts w:eastAsia="Calibri"/>
          <w:sz w:val="24"/>
          <w:szCs w:val="24"/>
          <w:lang w:eastAsia="en-US"/>
        </w:rPr>
        <w:t xml:space="preserve">Это позволило сформулировать рабочую гипотезу о том, что путем совмещения карты загрязнения радиоактивными изотопами йода с картой, характеризующей уровень дефицита его стабильного изотопа в почве, можно обнаружить зоны повышенного риска заболеваний щитовидной железы, в которых ответная реакция на «йодный удар» могла проявить себя в наибольшей степени. </w:t>
      </w:r>
    </w:p>
    <w:p w:rsidR="006B78BC" w:rsidRPr="006B78BC" w:rsidRDefault="006B78BC" w:rsidP="006B78BC">
      <w:pPr>
        <w:widowControl/>
        <w:autoSpaceDE/>
        <w:autoSpaceDN/>
        <w:adjustRightInd/>
        <w:spacing w:line="360" w:lineRule="auto"/>
        <w:ind w:firstLine="709"/>
        <w:jc w:val="both"/>
        <w:rPr>
          <w:rFonts w:eastAsia="Calibri"/>
          <w:sz w:val="24"/>
          <w:szCs w:val="24"/>
          <w:lang w:eastAsia="en-US"/>
        </w:rPr>
      </w:pPr>
      <w:r w:rsidRPr="006B78BC">
        <w:rPr>
          <w:rFonts w:eastAsia="Calibri"/>
          <w:sz w:val="24"/>
          <w:szCs w:val="24"/>
          <w:lang w:eastAsia="en-US"/>
        </w:rPr>
        <w:t>Для того чтобы осуществить проверку этой гипотезы, и таким образом сформулировать подход к решению главной задачи проекта, требовалось:</w:t>
      </w:r>
    </w:p>
    <w:p w:rsidR="006B78BC" w:rsidRPr="006B78BC" w:rsidRDefault="006B78BC" w:rsidP="00515AED">
      <w:pPr>
        <w:widowControl/>
        <w:numPr>
          <w:ilvl w:val="0"/>
          <w:numId w:val="13"/>
        </w:numPr>
        <w:autoSpaceDE/>
        <w:autoSpaceDN/>
        <w:adjustRightInd/>
        <w:spacing w:after="200" w:line="360" w:lineRule="auto"/>
        <w:ind w:left="0" w:firstLine="284"/>
        <w:contextualSpacing/>
        <w:jc w:val="both"/>
        <w:rPr>
          <w:rFonts w:eastAsia="Calibri"/>
          <w:sz w:val="24"/>
          <w:szCs w:val="24"/>
          <w:lang w:eastAsia="en-US"/>
        </w:rPr>
      </w:pPr>
      <w:r w:rsidRPr="006B78BC">
        <w:rPr>
          <w:rFonts w:eastAsia="Calibri"/>
          <w:sz w:val="24"/>
          <w:szCs w:val="24"/>
          <w:lang w:eastAsia="en-US"/>
        </w:rPr>
        <w:t>оценить йодный статус территории и провести ее картографическое зонирование по обеспеченности стабильным йодом;</w:t>
      </w:r>
    </w:p>
    <w:p w:rsidR="006B78BC" w:rsidRPr="006B78BC" w:rsidRDefault="006B78BC" w:rsidP="00515AED">
      <w:pPr>
        <w:widowControl/>
        <w:numPr>
          <w:ilvl w:val="0"/>
          <w:numId w:val="13"/>
        </w:numPr>
        <w:autoSpaceDE/>
        <w:autoSpaceDN/>
        <w:adjustRightInd/>
        <w:spacing w:after="200" w:line="360" w:lineRule="auto"/>
        <w:ind w:left="0" w:firstLine="284"/>
        <w:contextualSpacing/>
        <w:jc w:val="both"/>
        <w:rPr>
          <w:rFonts w:eastAsia="Calibri"/>
          <w:sz w:val="24"/>
          <w:szCs w:val="24"/>
          <w:lang w:eastAsia="en-US"/>
        </w:rPr>
      </w:pPr>
      <w:r w:rsidRPr="006B78BC">
        <w:rPr>
          <w:rFonts w:eastAsia="Calibri"/>
          <w:sz w:val="24"/>
          <w:szCs w:val="24"/>
          <w:lang w:eastAsia="en-US"/>
        </w:rPr>
        <w:t>оценить и картировать интенсивность «йодного удара» на территории Брянской области;</w:t>
      </w:r>
    </w:p>
    <w:p w:rsidR="006B78BC" w:rsidRPr="006B78BC" w:rsidRDefault="006B78BC" w:rsidP="00547938">
      <w:pPr>
        <w:widowControl/>
        <w:autoSpaceDE/>
        <w:autoSpaceDN/>
        <w:adjustRightInd/>
        <w:spacing w:line="360" w:lineRule="auto"/>
        <w:ind w:firstLine="284"/>
        <w:jc w:val="both"/>
        <w:rPr>
          <w:rFonts w:eastAsia="Calibri"/>
          <w:sz w:val="24"/>
          <w:szCs w:val="24"/>
          <w:lang w:eastAsia="en-US"/>
        </w:rPr>
      </w:pPr>
      <w:r w:rsidRPr="006B78BC">
        <w:rPr>
          <w:rFonts w:eastAsia="Calibri"/>
          <w:sz w:val="24"/>
          <w:szCs w:val="24"/>
          <w:lang w:eastAsia="en-US"/>
        </w:rPr>
        <w:t>3)</w:t>
      </w:r>
      <w:r w:rsidRPr="006B78BC">
        <w:rPr>
          <w:rFonts w:eastAsia="Calibri"/>
          <w:sz w:val="24"/>
          <w:szCs w:val="24"/>
          <w:lang w:eastAsia="en-US"/>
        </w:rPr>
        <w:tab/>
        <w:t>осуществить ортотрансформацию и оверлейную операцию взаимного наложения двух информационных слоев с выявлением зон сочетанного риска заболеваний ЩЖ, обусловленного как «йодным ударом», так и йододефицитом;</w:t>
      </w:r>
    </w:p>
    <w:p w:rsidR="006B78BC" w:rsidRDefault="006B78BC" w:rsidP="00547938">
      <w:pPr>
        <w:widowControl/>
        <w:autoSpaceDE/>
        <w:autoSpaceDN/>
        <w:adjustRightInd/>
        <w:spacing w:line="360" w:lineRule="auto"/>
        <w:ind w:firstLine="284"/>
        <w:jc w:val="both"/>
        <w:rPr>
          <w:rFonts w:eastAsia="Calibri"/>
          <w:sz w:val="24"/>
          <w:szCs w:val="24"/>
          <w:lang w:eastAsia="en-US"/>
        </w:rPr>
      </w:pPr>
      <w:r w:rsidRPr="006B78BC">
        <w:rPr>
          <w:rFonts w:eastAsia="Calibri"/>
          <w:sz w:val="24"/>
          <w:szCs w:val="24"/>
          <w:lang w:eastAsia="en-US"/>
        </w:rPr>
        <w:t>4)</w:t>
      </w:r>
      <w:r w:rsidRPr="006B78BC">
        <w:rPr>
          <w:rFonts w:eastAsia="Calibri"/>
          <w:sz w:val="24"/>
          <w:szCs w:val="24"/>
          <w:lang w:eastAsia="en-US"/>
        </w:rPr>
        <w:tab/>
        <w:t>провести верификацию карты риска на основе данных по распространенности заболеваний ЩЖ среди отдельных групп населения.</w:t>
      </w:r>
    </w:p>
    <w:p w:rsidR="00D36EDB" w:rsidRPr="006B78BC" w:rsidRDefault="00D36EDB" w:rsidP="00547938">
      <w:pPr>
        <w:widowControl/>
        <w:autoSpaceDE/>
        <w:autoSpaceDN/>
        <w:adjustRightInd/>
        <w:spacing w:line="360" w:lineRule="auto"/>
        <w:ind w:firstLine="284"/>
        <w:jc w:val="both"/>
        <w:rPr>
          <w:rFonts w:eastAsia="Calibri"/>
          <w:sz w:val="24"/>
          <w:szCs w:val="24"/>
          <w:lang w:eastAsia="en-US"/>
        </w:rPr>
      </w:pPr>
    </w:p>
    <w:p w:rsidR="006B78BC" w:rsidRPr="00C300DF" w:rsidRDefault="001623C3" w:rsidP="00C300DF">
      <w:pPr>
        <w:pStyle w:val="2"/>
        <w:rPr>
          <w:rFonts w:eastAsia="Calibri"/>
        </w:rPr>
      </w:pPr>
      <w:bookmarkStart w:id="110" w:name="_Toc452517082"/>
      <w:bookmarkStart w:id="111" w:name="_Toc454567509"/>
      <w:r w:rsidRPr="00C300DF">
        <w:rPr>
          <w:rFonts w:eastAsia="Calibri"/>
        </w:rPr>
        <w:t xml:space="preserve">5.1 </w:t>
      </w:r>
      <w:r w:rsidR="006B78BC" w:rsidRPr="00C300DF">
        <w:rPr>
          <w:rFonts w:eastAsia="Calibri"/>
        </w:rPr>
        <w:t>Методика оценки йодного статуса территорий пострадавших при аварии на ЧАЭС</w:t>
      </w:r>
      <w:bookmarkEnd w:id="109"/>
      <w:bookmarkEnd w:id="110"/>
      <w:bookmarkEnd w:id="111"/>
    </w:p>
    <w:p w:rsidR="00484055" w:rsidRPr="001623C3" w:rsidRDefault="00484055" w:rsidP="00484055">
      <w:pPr>
        <w:pStyle w:val="2"/>
        <w:rPr>
          <w:rFonts w:eastAsia="Calibri"/>
          <w:lang w:eastAsia="en-US"/>
        </w:rPr>
      </w:pP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Являясь важным биогенным микроэлементом, йод представляет собой основной компонент тиреоидных гормонов щитовидной железы (тироксина и трийодтиронина) и таким образом абсолютно необходим для нормального функционирования большинства высокоразвитых организмов. В среднем, в организме человека должно присутствовать 12мг йода, из которых 11мг постоянно находится в ЩЖ (МКРЗ публ.56, 1989). При этом для поддержания постоянного баланса взрослому человеку, согласно рекомендации ВОЗ (2001), требуется 150-200 мкг йода в сутки, 90% которого он получает с продуктами питания, остальные 10% - с водой и воздухом, а минимальная суточная потребность составля</w:t>
      </w:r>
      <w:r w:rsidR="001A1FB7">
        <w:rPr>
          <w:sz w:val="24"/>
          <w:szCs w:val="24"/>
          <w:lang w:eastAsia="ar-SA"/>
        </w:rPr>
        <w:t>ет 50-75 мкг [Василенко, 2004]</w:t>
      </w:r>
      <w:r w:rsidRPr="006B78BC">
        <w:rPr>
          <w:sz w:val="24"/>
          <w:szCs w:val="24"/>
          <w:lang w:eastAsia="ar-SA"/>
        </w:rPr>
        <w:t xml:space="preserve">, после чего неизбежно наступают морфологические и физиологическим нарушения вроде эндемического зоба или гипотиреоза. </w:t>
      </w: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 xml:space="preserve">В горных породах основная часть йода находится в виде легкорастворимых солей и не связана с кристаллической решеткой минералов. Первичным источником йода в биосфере являются вулканические газы </w:t>
      </w:r>
      <w:r w:rsidR="001A1FB7" w:rsidRPr="001A1FB7">
        <w:rPr>
          <w:sz w:val="24"/>
          <w:szCs w:val="24"/>
          <w:lang w:eastAsia="ar-SA"/>
        </w:rPr>
        <w:t>[</w:t>
      </w:r>
      <w:r w:rsidRPr="006B78BC">
        <w:rPr>
          <w:sz w:val="24"/>
          <w:szCs w:val="24"/>
          <w:lang w:eastAsia="ar-SA"/>
        </w:rPr>
        <w:t>Виноградов, 19</w:t>
      </w:r>
      <w:r w:rsidR="001A1FB7">
        <w:rPr>
          <w:sz w:val="24"/>
          <w:szCs w:val="24"/>
          <w:lang w:eastAsia="ar-SA"/>
        </w:rPr>
        <w:t>27, Каргер, 1936; Ферсман ,1959]</w:t>
      </w:r>
      <w:r w:rsidRPr="006B78BC">
        <w:rPr>
          <w:sz w:val="24"/>
          <w:szCs w:val="24"/>
          <w:lang w:eastAsia="ar-SA"/>
        </w:rPr>
        <w:t>, вторичным – мировой океан, откуда йод поступает в атмосферу и далее с осадками на континенты. В биосфере он присутствует в формах йодида, йодата и в виде различных органических соединений (СН</w:t>
      </w:r>
      <w:r w:rsidRPr="006B78BC">
        <w:rPr>
          <w:sz w:val="24"/>
          <w:szCs w:val="24"/>
          <w:vertAlign w:val="subscript"/>
          <w:lang w:eastAsia="ar-SA"/>
        </w:rPr>
        <w:t>3</w:t>
      </w:r>
      <w:r w:rsidRPr="006B78BC">
        <w:rPr>
          <w:sz w:val="24"/>
          <w:szCs w:val="24"/>
          <w:lang w:eastAsia="ar-SA"/>
        </w:rPr>
        <w:t>I, CHI</w:t>
      </w:r>
      <w:r w:rsidRPr="006B78BC">
        <w:rPr>
          <w:sz w:val="24"/>
          <w:szCs w:val="24"/>
          <w:vertAlign w:val="subscript"/>
          <w:lang w:eastAsia="ar-SA"/>
        </w:rPr>
        <w:t>2</w:t>
      </w:r>
      <w:r w:rsidRPr="006B78BC">
        <w:rPr>
          <w:sz w:val="24"/>
          <w:szCs w:val="24"/>
          <w:lang w:eastAsia="ar-SA"/>
        </w:rPr>
        <w:t>, CHI</w:t>
      </w:r>
      <w:r w:rsidRPr="006B78BC">
        <w:rPr>
          <w:sz w:val="24"/>
          <w:szCs w:val="24"/>
          <w:vertAlign w:val="subscript"/>
          <w:lang w:eastAsia="ar-SA"/>
        </w:rPr>
        <w:t>3</w:t>
      </w:r>
      <w:r w:rsidRPr="006B78BC">
        <w:rPr>
          <w:sz w:val="24"/>
          <w:szCs w:val="24"/>
          <w:lang w:eastAsia="ar-SA"/>
        </w:rPr>
        <w:t>, C</w:t>
      </w:r>
      <w:r w:rsidRPr="006B78BC">
        <w:rPr>
          <w:sz w:val="24"/>
          <w:szCs w:val="24"/>
          <w:vertAlign w:val="subscript"/>
          <w:lang w:eastAsia="ar-SA"/>
        </w:rPr>
        <w:t>2</w:t>
      </w:r>
      <w:r w:rsidRPr="006B78BC">
        <w:rPr>
          <w:sz w:val="24"/>
          <w:szCs w:val="24"/>
          <w:lang w:eastAsia="ar-SA"/>
        </w:rPr>
        <w:t>H</w:t>
      </w:r>
      <w:r w:rsidRPr="006B78BC">
        <w:rPr>
          <w:sz w:val="24"/>
          <w:szCs w:val="24"/>
          <w:vertAlign w:val="subscript"/>
          <w:lang w:eastAsia="ar-SA"/>
        </w:rPr>
        <w:t>5</w:t>
      </w:r>
      <w:r w:rsidR="001A1FB7">
        <w:rPr>
          <w:sz w:val="24"/>
          <w:szCs w:val="24"/>
          <w:lang w:eastAsia="ar-SA"/>
        </w:rPr>
        <w:t>I и др.)</w:t>
      </w:r>
      <w:r w:rsidR="001A1FB7" w:rsidRPr="001A1FB7">
        <w:rPr>
          <w:sz w:val="24"/>
          <w:szCs w:val="24"/>
          <w:lang w:eastAsia="ar-SA"/>
        </w:rPr>
        <w:t xml:space="preserve"> [</w:t>
      </w:r>
      <w:r w:rsidR="001A1FB7">
        <w:rPr>
          <w:sz w:val="24"/>
          <w:szCs w:val="24"/>
          <w:lang w:eastAsia="ar-SA"/>
        </w:rPr>
        <w:t>Поллинг, 1978, Iwasaki, 1957]</w:t>
      </w:r>
      <w:r w:rsidRPr="006B78BC">
        <w:rPr>
          <w:sz w:val="24"/>
          <w:szCs w:val="24"/>
          <w:lang w:eastAsia="ar-SA"/>
        </w:rPr>
        <w:t xml:space="preserve">. </w:t>
      </w: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Это типичный и довольно редкий галоген</w:t>
      </w:r>
      <w:r w:rsidR="00D426ED">
        <w:rPr>
          <w:sz w:val="24"/>
          <w:szCs w:val="24"/>
          <w:lang w:eastAsia="ar-SA"/>
        </w:rPr>
        <w:t xml:space="preserve">, которого </w:t>
      </w:r>
      <w:r w:rsidRPr="006B78BC">
        <w:rPr>
          <w:sz w:val="24"/>
          <w:szCs w:val="24"/>
          <w:lang w:eastAsia="ar-SA"/>
        </w:rPr>
        <w:t xml:space="preserve">в земной коре </w:t>
      </w:r>
      <w:r w:rsidR="00D426ED" w:rsidRPr="00D426ED">
        <w:rPr>
          <w:sz w:val="24"/>
          <w:szCs w:val="24"/>
          <w:lang w:eastAsia="ar-SA"/>
        </w:rPr>
        <w:t xml:space="preserve">в 5 раз меньше чем брома </w:t>
      </w:r>
      <w:r w:rsidR="00D426ED">
        <w:rPr>
          <w:sz w:val="24"/>
          <w:szCs w:val="24"/>
          <w:lang w:eastAsia="ar-SA"/>
        </w:rPr>
        <w:t>(</w:t>
      </w:r>
      <w:r w:rsidRPr="006B78BC">
        <w:rPr>
          <w:sz w:val="24"/>
          <w:szCs w:val="24"/>
          <w:lang w:eastAsia="ar-SA"/>
        </w:rPr>
        <w:t>всего 0,00005</w:t>
      </w:r>
      <w:r w:rsidR="00D426ED">
        <w:rPr>
          <w:sz w:val="24"/>
          <w:szCs w:val="24"/>
          <w:lang w:eastAsia="ar-SA"/>
        </w:rPr>
        <w:t>%),</w:t>
      </w:r>
      <w:r w:rsidRPr="006B78BC">
        <w:rPr>
          <w:sz w:val="24"/>
          <w:szCs w:val="24"/>
          <w:lang w:eastAsia="ar-SA"/>
        </w:rPr>
        <w:t xml:space="preserve"> принадлежит к группе воздушн</w:t>
      </w:r>
      <w:r w:rsidR="001A1FB7">
        <w:rPr>
          <w:sz w:val="24"/>
          <w:szCs w:val="24"/>
          <w:lang w:eastAsia="ar-SA"/>
        </w:rPr>
        <w:t>ых и активных водных мигрантов [</w:t>
      </w:r>
      <w:r w:rsidRPr="006B78BC">
        <w:rPr>
          <w:sz w:val="24"/>
          <w:szCs w:val="24"/>
          <w:lang w:eastAsia="ar-SA"/>
        </w:rPr>
        <w:t>Перельман, Касимов, 19</w:t>
      </w:r>
      <w:r w:rsidR="001A1FB7">
        <w:rPr>
          <w:sz w:val="24"/>
          <w:szCs w:val="24"/>
          <w:lang w:eastAsia="ar-SA"/>
        </w:rPr>
        <w:t>99; Кашин, 1987, Goldberg, 1954]</w:t>
      </w:r>
      <w:r w:rsidRPr="006B78BC">
        <w:rPr>
          <w:sz w:val="24"/>
          <w:szCs w:val="24"/>
          <w:lang w:eastAsia="ar-SA"/>
        </w:rPr>
        <w:t xml:space="preserve">, благодаря чему в зоне гипергенеза </w:t>
      </w:r>
      <w:r w:rsidR="00D426ED">
        <w:rPr>
          <w:sz w:val="24"/>
          <w:szCs w:val="24"/>
          <w:lang w:eastAsia="ar-SA"/>
        </w:rPr>
        <w:t xml:space="preserve">он </w:t>
      </w:r>
      <w:r w:rsidRPr="006B78BC">
        <w:rPr>
          <w:sz w:val="24"/>
          <w:szCs w:val="24"/>
          <w:lang w:eastAsia="ar-SA"/>
        </w:rPr>
        <w:t>может активно концентрироваться на биогеохимическом, сорбци</w:t>
      </w:r>
      <w:r w:rsidR="001A1FB7">
        <w:rPr>
          <w:sz w:val="24"/>
          <w:szCs w:val="24"/>
          <w:lang w:eastAsia="ar-SA"/>
        </w:rPr>
        <w:t>онном и испарительном барьерах [Перельман, Касимов, 1999]</w:t>
      </w:r>
      <w:r w:rsidRPr="006B78BC">
        <w:rPr>
          <w:sz w:val="24"/>
          <w:szCs w:val="24"/>
          <w:lang w:eastAsia="ar-SA"/>
        </w:rPr>
        <w:t xml:space="preserve">. В биосфере йод распространен зонально, причем неоднородность просматривается как в латеральном (широтном), так и в вертикальном направлении. Его сравнительно мало в почвах и водах приполюсных районов, затем это количество увеличивается и достигает максимума в пустынях и полупустынях, где йод активно концентрируется на испарительном барьере, после чего с ростом количества осадков его содержание в почвах и растительности тропических и экваториальных лесов опять начинает уменьшаться. </w:t>
      </w: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Содержание йода закономерно изменяется и в соответствии с высотной зональностью в горных условиях. Так в поч</w:t>
      </w:r>
      <w:r w:rsidR="00D426ED">
        <w:rPr>
          <w:sz w:val="24"/>
          <w:szCs w:val="24"/>
          <w:lang w:eastAsia="ar-SA"/>
        </w:rPr>
        <w:t>в</w:t>
      </w:r>
      <w:r w:rsidRPr="006B78BC">
        <w:rPr>
          <w:sz w:val="24"/>
          <w:szCs w:val="24"/>
          <w:lang w:eastAsia="ar-SA"/>
        </w:rPr>
        <w:t xml:space="preserve">ах, например, Тувы, Алтая </w:t>
      </w:r>
      <w:r w:rsidR="001A1FB7" w:rsidRPr="001A1FB7">
        <w:rPr>
          <w:sz w:val="24"/>
          <w:szCs w:val="24"/>
          <w:lang w:eastAsia="ar-SA"/>
        </w:rPr>
        <w:t>[</w:t>
      </w:r>
      <w:r w:rsidRPr="006B78BC">
        <w:rPr>
          <w:sz w:val="24"/>
          <w:szCs w:val="24"/>
          <w:lang w:eastAsia="ar-SA"/>
        </w:rPr>
        <w:t>Мальгин</w:t>
      </w:r>
      <w:r w:rsidR="001A1FB7" w:rsidRPr="001A1FB7">
        <w:rPr>
          <w:sz w:val="24"/>
          <w:szCs w:val="24"/>
          <w:lang w:eastAsia="ar-SA"/>
        </w:rPr>
        <w:t>,</w:t>
      </w:r>
      <w:r w:rsidRPr="006B78BC">
        <w:rPr>
          <w:sz w:val="24"/>
          <w:szCs w:val="24"/>
          <w:lang w:eastAsia="ar-SA"/>
        </w:rPr>
        <w:t xml:space="preserve"> 2001</w:t>
      </w:r>
      <w:r w:rsidR="001A1FB7" w:rsidRPr="001A1FB7">
        <w:rPr>
          <w:sz w:val="24"/>
          <w:szCs w:val="24"/>
          <w:lang w:eastAsia="ar-SA"/>
        </w:rPr>
        <w:t>]</w:t>
      </w:r>
      <w:r w:rsidRPr="006B78BC">
        <w:rPr>
          <w:sz w:val="24"/>
          <w:szCs w:val="24"/>
          <w:lang w:eastAsia="ar-SA"/>
        </w:rPr>
        <w:t xml:space="preserve"> и Дагестана</w:t>
      </w:r>
      <w:r w:rsidR="001A1FB7">
        <w:rPr>
          <w:rFonts w:eastAsia="Calibri"/>
          <w:sz w:val="24"/>
          <w:szCs w:val="24"/>
          <w:lang w:eastAsia="en-US"/>
        </w:rPr>
        <w:t xml:space="preserve"> [</w:t>
      </w:r>
      <w:r w:rsidRPr="006B78BC">
        <w:rPr>
          <w:sz w:val="24"/>
          <w:szCs w:val="24"/>
          <w:lang w:eastAsia="ar-SA"/>
        </w:rPr>
        <w:t>Дибирова Ахмедова</w:t>
      </w:r>
      <w:r w:rsidR="001A1FB7">
        <w:rPr>
          <w:sz w:val="24"/>
          <w:szCs w:val="24"/>
          <w:lang w:eastAsia="ar-SA"/>
        </w:rPr>
        <w:t xml:space="preserve">, Рамазанова, Гаджимусиева, </w:t>
      </w:r>
      <w:r w:rsidRPr="006B78BC">
        <w:rPr>
          <w:sz w:val="24"/>
          <w:szCs w:val="24"/>
          <w:lang w:eastAsia="ar-SA"/>
        </w:rPr>
        <w:t>2005</w:t>
      </w:r>
      <w:r w:rsidR="001A1FB7" w:rsidRPr="001A1FB7">
        <w:rPr>
          <w:sz w:val="24"/>
          <w:szCs w:val="24"/>
          <w:lang w:eastAsia="ar-SA"/>
        </w:rPr>
        <w:t>]</w:t>
      </w:r>
      <w:r w:rsidRPr="006B78BC">
        <w:rPr>
          <w:sz w:val="24"/>
          <w:szCs w:val="24"/>
          <w:lang w:eastAsia="ar-SA"/>
        </w:rPr>
        <w:t xml:space="preserve"> отмечается почти двукратная разница между его содержанием в горных почвах и почвах предгорий. </w:t>
      </w: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Главным источником йода для большинства современного населения являются обогащенные йодом морепродукты, относительно высоко содержание йода в молоке (0,16 мг/л), яйцах, мясе и зерновых, в отличие от овощей и фруктов, где оно суще</w:t>
      </w:r>
      <w:r w:rsidR="001A1FB7">
        <w:rPr>
          <w:sz w:val="24"/>
          <w:szCs w:val="24"/>
          <w:lang w:eastAsia="ar-SA"/>
        </w:rPr>
        <w:t>ственно ниже (0,02-0,08 мг/кг) [</w:t>
      </w:r>
      <w:r w:rsidRPr="006B78BC">
        <w:rPr>
          <w:sz w:val="24"/>
          <w:szCs w:val="24"/>
          <w:lang w:eastAsia="ar-SA"/>
        </w:rPr>
        <w:t>Прошин, Дорощенко, 2005</w:t>
      </w:r>
      <w:r w:rsidR="001A1FB7" w:rsidRPr="001A1FB7">
        <w:rPr>
          <w:sz w:val="24"/>
          <w:szCs w:val="24"/>
          <w:lang w:eastAsia="ar-SA"/>
        </w:rPr>
        <w:t>]</w:t>
      </w:r>
      <w:r w:rsidRPr="006B78BC">
        <w:rPr>
          <w:sz w:val="24"/>
          <w:szCs w:val="24"/>
          <w:lang w:eastAsia="ar-SA"/>
        </w:rPr>
        <w:t xml:space="preserve">. </w:t>
      </w:r>
    </w:p>
    <w:p w:rsidR="006B78BC" w:rsidRPr="006B78BC" w:rsidRDefault="006B78BC" w:rsidP="00547938">
      <w:pPr>
        <w:widowControl/>
        <w:autoSpaceDE/>
        <w:autoSpaceDN/>
        <w:adjustRightInd/>
        <w:spacing w:line="360" w:lineRule="auto"/>
        <w:ind w:firstLine="709"/>
        <w:jc w:val="both"/>
        <w:rPr>
          <w:sz w:val="24"/>
          <w:szCs w:val="24"/>
          <w:lang w:eastAsia="ar-SA"/>
        </w:rPr>
      </w:pPr>
      <w:r w:rsidRPr="006B78BC">
        <w:rPr>
          <w:rFonts w:eastAsia="Calibri"/>
          <w:sz w:val="24"/>
          <w:szCs w:val="24"/>
          <w:lang w:eastAsia="en-US"/>
        </w:rPr>
        <w:t xml:space="preserve">Для поддержания необходимого уровня содержания йода в организме в мире уже на протяжении 75 лет используется специализированная профилактика, осуществляемая путем его постоянного дополнительного введения в рацион, причем не только людей, но и животных. В настоящее время более 80 стран в мире проводят эту профилактику, осуществляемую главным образом в виде добавок соли </w:t>
      </w:r>
      <w:r w:rsidRPr="006B78BC">
        <w:rPr>
          <w:rFonts w:eastAsia="Calibri"/>
          <w:sz w:val="24"/>
          <w:szCs w:val="24"/>
          <w:lang w:val="en-US" w:eastAsia="en-US"/>
        </w:rPr>
        <w:t>KJ</w:t>
      </w:r>
      <w:r w:rsidRPr="006B78BC">
        <w:rPr>
          <w:rFonts w:eastAsia="Calibri"/>
          <w:sz w:val="24"/>
          <w:szCs w:val="24"/>
          <w:lang w:eastAsia="en-US"/>
        </w:rPr>
        <w:t>. Эта работа осуществляется в соответствии с рекомендациями ряда международных контролирующих организаций (ВОЗ, ЮНИСЕФ и др.), но несмотря на это, у</w:t>
      </w:r>
      <w:r w:rsidRPr="006B78BC">
        <w:rPr>
          <w:sz w:val="24"/>
          <w:szCs w:val="24"/>
          <w:lang w:eastAsia="ar-SA"/>
        </w:rPr>
        <w:t xml:space="preserve">ровень наблюдаемого йододефтцита все еще чрезвычайно высок. Так по данным ВОЗ на 1997 год, 740 миллионов человек (13% населения Земли) страдало эндемическим зобом, а 38% жителей планеты проживали в условиях высокого риска заболеваний, вызванных недостатком йода. </w:t>
      </w:r>
    </w:p>
    <w:p w:rsidR="006B78BC" w:rsidRPr="006B78BC" w:rsidRDefault="006B78BC" w:rsidP="00547938">
      <w:pPr>
        <w:widowControl/>
        <w:autoSpaceDE/>
        <w:autoSpaceDN/>
        <w:adjustRightInd/>
        <w:spacing w:line="360" w:lineRule="auto"/>
        <w:ind w:firstLine="709"/>
        <w:jc w:val="both"/>
        <w:rPr>
          <w:sz w:val="24"/>
          <w:szCs w:val="24"/>
          <w:lang w:eastAsia="ar-SA"/>
        </w:rPr>
      </w:pPr>
      <w:r w:rsidRPr="006B78BC">
        <w:rPr>
          <w:sz w:val="24"/>
          <w:szCs w:val="24"/>
          <w:lang w:eastAsia="ar-SA"/>
        </w:rPr>
        <w:t>Работа по диагностике и профилактике дефицита йода в Брянской области начались с конца 50-х годов. В 1964 г был создан противозобный эндокринологический диспансер и началось систематическое применение йодированной соли и хлеба. В результате встречаемость зоба и тиреотоксикоза к 1976-1980 гг. была сведена до 1,-1,8 случаев на 1000 человек населения, после чего использование регулярных профилактических мер в 80-х годах прошлого века было прекращено и число заболевших сразу начало расти, составив в 1982г. – 2,2, в 1984г. – 3,8 и в 198</w:t>
      </w:r>
      <w:r w:rsidR="001A1FB7">
        <w:rPr>
          <w:sz w:val="24"/>
          <w:szCs w:val="24"/>
          <w:lang w:eastAsia="ar-SA"/>
        </w:rPr>
        <w:t>5г.– 3,4 случая на 1000 человек</w:t>
      </w:r>
      <w:r w:rsidRPr="006B78BC">
        <w:rPr>
          <w:sz w:val="24"/>
          <w:szCs w:val="24"/>
          <w:lang w:eastAsia="ar-SA"/>
        </w:rPr>
        <w:t xml:space="preserve"> </w:t>
      </w:r>
      <w:r w:rsidR="001A1FB7" w:rsidRPr="00E0199D">
        <w:rPr>
          <w:sz w:val="24"/>
          <w:szCs w:val="24"/>
          <w:lang w:eastAsia="ar-SA"/>
        </w:rPr>
        <w:t>[</w:t>
      </w:r>
      <w:r w:rsidR="001A1FB7">
        <w:rPr>
          <w:sz w:val="24"/>
          <w:szCs w:val="24"/>
          <w:lang w:eastAsia="ar-SA"/>
        </w:rPr>
        <w:t>Прошин, Дорощенко, 2005]</w:t>
      </w:r>
      <w:r w:rsidRPr="006B78BC">
        <w:rPr>
          <w:sz w:val="24"/>
          <w:szCs w:val="24"/>
          <w:lang w:eastAsia="ar-SA"/>
        </w:rPr>
        <w:t xml:space="preserve">. Таким образом, к моменту аварии на Чернобыльской АЭС йод поступал в рационы сельского населения главным образом с местными продуктами питания, содержание в которых определялось его содержанием в почвах и почвообразующих породах. </w:t>
      </w:r>
    </w:p>
    <w:p w:rsidR="006B78BC" w:rsidRPr="006B78BC" w:rsidRDefault="006B78BC" w:rsidP="00542850">
      <w:pPr>
        <w:widowControl/>
        <w:autoSpaceDE/>
        <w:autoSpaceDN/>
        <w:adjustRightInd/>
        <w:spacing w:line="360" w:lineRule="auto"/>
        <w:ind w:firstLine="680"/>
        <w:jc w:val="both"/>
        <w:rPr>
          <w:sz w:val="24"/>
          <w:szCs w:val="24"/>
          <w:lang w:eastAsia="ar-SA"/>
        </w:rPr>
      </w:pPr>
      <w:r w:rsidRPr="006B78BC">
        <w:rPr>
          <w:sz w:val="24"/>
          <w:szCs w:val="24"/>
          <w:lang w:eastAsia="ar-SA"/>
        </w:rPr>
        <w:t xml:space="preserve">Изучением содержания разных форм йода в СССР почвах занималось довольно много исследователей и информация по содержанию йода в почвах разных типов приводится в работах Ковды, Якушевской, Тюрюканова (1959), Ковальского, Андриановой (1970). Позднее она была картографически обобщена в работах Зырина и Зборищука (1975), Лозовского (1971), Комраковой и др. </w:t>
      </w:r>
      <w:r w:rsidR="00781FCB">
        <w:rPr>
          <w:sz w:val="24"/>
          <w:szCs w:val="24"/>
          <w:lang w:eastAsia="ar-SA"/>
        </w:rPr>
        <w:t xml:space="preserve">(1981). </w:t>
      </w:r>
      <w:r w:rsidRPr="006B78BC">
        <w:rPr>
          <w:sz w:val="24"/>
          <w:szCs w:val="24"/>
          <w:lang w:eastAsia="ar-SA"/>
        </w:rPr>
        <w:t>На основе этих данных в МГУ им Ломоносова в 1975</w:t>
      </w:r>
      <w:r w:rsidR="00781FCB">
        <w:rPr>
          <w:sz w:val="24"/>
          <w:szCs w:val="24"/>
          <w:lang w:eastAsia="ar-SA"/>
        </w:rPr>
        <w:t xml:space="preserve"> </w:t>
      </w:r>
      <w:r w:rsidRPr="006B78BC">
        <w:rPr>
          <w:sz w:val="24"/>
          <w:szCs w:val="24"/>
          <w:lang w:eastAsia="ar-SA"/>
        </w:rPr>
        <w:t>г</w:t>
      </w:r>
      <w:r w:rsidR="00781FCB">
        <w:rPr>
          <w:sz w:val="24"/>
          <w:szCs w:val="24"/>
          <w:lang w:eastAsia="ar-SA"/>
        </w:rPr>
        <w:t>.</w:t>
      </w:r>
      <w:r w:rsidRPr="006B78BC">
        <w:rPr>
          <w:sz w:val="24"/>
          <w:szCs w:val="24"/>
          <w:lang w:eastAsia="ar-SA"/>
        </w:rPr>
        <w:t xml:space="preserve"> была построена мелкомасштабная карта обеспеченности почв европейской части СССР йодом, на которой была выделена северная граница лесостепной зоны, как граница раздела по обеспеченности почв йодом и выделены 4 основные группы почв: </w:t>
      </w:r>
    </w:p>
    <w:p w:rsidR="006B78BC" w:rsidRPr="006B78BC" w:rsidRDefault="006B78BC" w:rsidP="00542850">
      <w:pPr>
        <w:widowControl/>
        <w:numPr>
          <w:ilvl w:val="0"/>
          <w:numId w:val="14"/>
        </w:numPr>
        <w:autoSpaceDE/>
        <w:autoSpaceDN/>
        <w:adjustRightInd/>
        <w:spacing w:line="360" w:lineRule="auto"/>
        <w:ind w:left="426" w:hanging="426"/>
        <w:jc w:val="both"/>
        <w:rPr>
          <w:sz w:val="24"/>
          <w:szCs w:val="24"/>
          <w:lang w:eastAsia="ar-SA"/>
        </w:rPr>
      </w:pPr>
      <w:r w:rsidRPr="006B78BC">
        <w:rPr>
          <w:sz w:val="24"/>
          <w:szCs w:val="24"/>
          <w:lang w:eastAsia="ar-SA"/>
        </w:rPr>
        <w:t xml:space="preserve">подзолистые, дерново-подзолистые, дерново-глеевые на кислой сиаллитной коре выветривания с содержанием йода от 0,29 до 2,05 мг/кг; </w:t>
      </w:r>
    </w:p>
    <w:p w:rsidR="006B78BC" w:rsidRPr="006B78BC" w:rsidRDefault="006B78BC" w:rsidP="00542850">
      <w:pPr>
        <w:widowControl/>
        <w:numPr>
          <w:ilvl w:val="0"/>
          <w:numId w:val="14"/>
        </w:numPr>
        <w:autoSpaceDE/>
        <w:autoSpaceDN/>
        <w:adjustRightInd/>
        <w:spacing w:line="360" w:lineRule="auto"/>
        <w:ind w:left="426" w:hanging="426"/>
        <w:jc w:val="both"/>
        <w:rPr>
          <w:sz w:val="24"/>
          <w:szCs w:val="24"/>
          <w:lang w:eastAsia="ar-SA"/>
        </w:rPr>
      </w:pPr>
      <w:r w:rsidRPr="006B78BC">
        <w:rPr>
          <w:sz w:val="24"/>
          <w:szCs w:val="24"/>
          <w:lang w:eastAsia="ar-SA"/>
        </w:rPr>
        <w:t xml:space="preserve">дерново-карбонатные, серые лесные, черноземы и каштановые – в среднем 7, 1 мг/кг – на кальциевой сиалитной коре выветривания; </w:t>
      </w:r>
    </w:p>
    <w:p w:rsidR="006B78BC" w:rsidRPr="006B78BC" w:rsidRDefault="006B78BC" w:rsidP="00542850">
      <w:pPr>
        <w:widowControl/>
        <w:numPr>
          <w:ilvl w:val="0"/>
          <w:numId w:val="14"/>
        </w:numPr>
        <w:autoSpaceDE/>
        <w:autoSpaceDN/>
        <w:adjustRightInd/>
        <w:spacing w:line="360" w:lineRule="auto"/>
        <w:ind w:left="426" w:hanging="426"/>
        <w:jc w:val="both"/>
        <w:rPr>
          <w:sz w:val="24"/>
          <w:szCs w:val="24"/>
          <w:lang w:eastAsia="ar-SA"/>
        </w:rPr>
      </w:pPr>
      <w:r w:rsidRPr="006B78BC">
        <w:rPr>
          <w:sz w:val="24"/>
          <w:szCs w:val="24"/>
          <w:lang w:eastAsia="ar-SA"/>
        </w:rPr>
        <w:t xml:space="preserve">гидроморфные торфяно-болотные, аллювиальные и пойменные луговые с содержанием йода от 2,07 до 12,87 мг/кг; </w:t>
      </w:r>
    </w:p>
    <w:p w:rsidR="00B85FEB" w:rsidRPr="00B70B93" w:rsidRDefault="006B78BC" w:rsidP="00DF6F47">
      <w:pPr>
        <w:widowControl/>
        <w:numPr>
          <w:ilvl w:val="0"/>
          <w:numId w:val="14"/>
        </w:numPr>
        <w:autoSpaceDE/>
        <w:autoSpaceDN/>
        <w:adjustRightInd/>
        <w:spacing w:line="360" w:lineRule="auto"/>
        <w:ind w:left="426" w:hanging="426"/>
        <w:jc w:val="both"/>
        <w:rPr>
          <w:sz w:val="24"/>
          <w:szCs w:val="24"/>
          <w:lang w:eastAsia="ar-SA"/>
        </w:rPr>
      </w:pPr>
      <w:r w:rsidRPr="00B70B93">
        <w:rPr>
          <w:sz w:val="24"/>
          <w:szCs w:val="24"/>
          <w:lang w:eastAsia="ar-SA"/>
        </w:rPr>
        <w:t>торфяно-болотные верховые с содержанием 1,4-3,0 мг/кг</w:t>
      </w:r>
      <w:r w:rsidR="00B70B93">
        <w:rPr>
          <w:sz w:val="24"/>
          <w:szCs w:val="24"/>
          <w:lang w:eastAsia="ar-SA"/>
        </w:rPr>
        <w:t xml:space="preserve"> (рисунок 3.5 А)</w:t>
      </w: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 xml:space="preserve">Что касается почвообразующих пород, то наши исследования, проведенные в 1979-1990 гг. в ряде областей Нечерноземной зоны </w:t>
      </w:r>
      <w:r w:rsidR="001A1FB7" w:rsidRPr="001A1FB7">
        <w:rPr>
          <w:sz w:val="24"/>
          <w:szCs w:val="24"/>
          <w:lang w:eastAsia="ar-SA"/>
        </w:rPr>
        <w:t>[</w:t>
      </w:r>
      <w:r w:rsidRPr="006B78BC">
        <w:rPr>
          <w:sz w:val="24"/>
          <w:szCs w:val="24"/>
          <w:lang w:eastAsia="ar-SA"/>
        </w:rPr>
        <w:t>Ярославской, Вологодской, Рязанской, Тверской, Новгородской, Псковской, Кировской, Пермской), показали, что</w:t>
      </w:r>
      <w:r w:rsidR="00B1748A">
        <w:rPr>
          <w:sz w:val="24"/>
          <w:szCs w:val="24"/>
          <w:lang w:eastAsia="ar-SA"/>
        </w:rPr>
        <w:t>,</w:t>
      </w:r>
      <w:r w:rsidRPr="006B78BC">
        <w:rPr>
          <w:sz w:val="24"/>
          <w:szCs w:val="24"/>
          <w:lang w:eastAsia="ar-SA"/>
        </w:rPr>
        <w:t xml:space="preserve"> несмотря на значительную вариабельность</w:t>
      </w:r>
      <w:r w:rsidR="00B1748A">
        <w:rPr>
          <w:sz w:val="24"/>
          <w:szCs w:val="24"/>
          <w:lang w:eastAsia="ar-SA"/>
        </w:rPr>
        <w:t>,</w:t>
      </w:r>
      <w:r w:rsidRPr="006B78BC">
        <w:rPr>
          <w:sz w:val="24"/>
          <w:szCs w:val="24"/>
          <w:lang w:eastAsia="ar-SA"/>
        </w:rPr>
        <w:t xml:space="preserve"> среднее содержания йода в покровных отложениях практически всех типов характеризовалось низким уровнем обеспеченности (Табл.</w:t>
      </w:r>
      <w:r w:rsidR="00FE74F1">
        <w:rPr>
          <w:sz w:val="24"/>
          <w:szCs w:val="24"/>
          <w:lang w:eastAsia="ar-SA"/>
        </w:rPr>
        <w:t>5.1</w:t>
      </w:r>
      <w:r w:rsidRPr="006B78BC">
        <w:rPr>
          <w:sz w:val="24"/>
          <w:szCs w:val="24"/>
          <w:lang w:eastAsia="ar-SA"/>
        </w:rPr>
        <w:t xml:space="preserve">), т.е. оказалось меньше 0,5 мг/кг. Закономерное исключение составили только сравнительно редко встречающиеся известняки морского происхождения, пермские красноцветы и обогащенные гумусом современные аллювиальные отложения. </w:t>
      </w:r>
    </w:p>
    <w:p w:rsidR="006B78BC" w:rsidRPr="006B78BC" w:rsidRDefault="006B78BC" w:rsidP="00983565">
      <w:pPr>
        <w:widowControl/>
        <w:autoSpaceDE/>
        <w:autoSpaceDN/>
        <w:adjustRightInd/>
        <w:spacing w:line="360" w:lineRule="auto"/>
        <w:ind w:firstLine="680"/>
        <w:rPr>
          <w:sz w:val="24"/>
          <w:szCs w:val="24"/>
        </w:rPr>
      </w:pPr>
      <w:r w:rsidRPr="006B78BC">
        <w:rPr>
          <w:sz w:val="24"/>
          <w:szCs w:val="24"/>
        </w:rPr>
        <w:t xml:space="preserve">Таблица </w:t>
      </w:r>
      <w:r w:rsidR="00094A85">
        <w:rPr>
          <w:sz w:val="24"/>
          <w:szCs w:val="24"/>
        </w:rPr>
        <w:t>5</w:t>
      </w:r>
      <w:r w:rsidR="00983565">
        <w:rPr>
          <w:sz w:val="24"/>
          <w:szCs w:val="24"/>
        </w:rPr>
        <w:t>.1</w:t>
      </w:r>
      <w:r w:rsidR="001E02C0">
        <w:rPr>
          <w:sz w:val="24"/>
          <w:szCs w:val="24"/>
        </w:rPr>
        <w:t>.</w:t>
      </w:r>
      <w:r w:rsidR="00275461">
        <w:rPr>
          <w:sz w:val="24"/>
          <w:szCs w:val="24"/>
        </w:rPr>
        <w:t xml:space="preserve"> </w:t>
      </w:r>
      <w:r w:rsidRPr="006B78BC">
        <w:rPr>
          <w:sz w:val="24"/>
          <w:szCs w:val="24"/>
        </w:rPr>
        <w:t xml:space="preserve">Йод в почвообразующих породах </w:t>
      </w:r>
      <w:r w:rsidR="00983565">
        <w:rPr>
          <w:sz w:val="24"/>
          <w:szCs w:val="24"/>
        </w:rPr>
        <w:t>Н</w:t>
      </w:r>
      <w:r w:rsidRPr="006B78BC">
        <w:rPr>
          <w:sz w:val="24"/>
          <w:szCs w:val="24"/>
        </w:rPr>
        <w:t xml:space="preserve">ечерноземной зоны </w:t>
      </w:r>
      <w:r w:rsidR="00983565">
        <w:rPr>
          <w:sz w:val="24"/>
          <w:szCs w:val="24"/>
        </w:rPr>
        <w:t>при к</w:t>
      </w:r>
      <w:r w:rsidRPr="006B78BC">
        <w:rPr>
          <w:sz w:val="24"/>
          <w:szCs w:val="24"/>
        </w:rPr>
        <w:t>инетическ</w:t>
      </w:r>
      <w:r w:rsidR="00983565">
        <w:rPr>
          <w:sz w:val="24"/>
          <w:szCs w:val="24"/>
        </w:rPr>
        <w:t>ом</w:t>
      </w:r>
      <w:r w:rsidRPr="006B78BC">
        <w:rPr>
          <w:sz w:val="24"/>
          <w:szCs w:val="24"/>
        </w:rPr>
        <w:t xml:space="preserve"> роданидно-нитритный метод</w:t>
      </w:r>
      <w:r w:rsidR="00983565">
        <w:rPr>
          <w:sz w:val="24"/>
          <w:szCs w:val="24"/>
        </w:rPr>
        <w:t>е</w:t>
      </w:r>
      <w:r w:rsidR="001A1FB7">
        <w:rPr>
          <w:sz w:val="24"/>
          <w:szCs w:val="24"/>
        </w:rPr>
        <w:t xml:space="preserve"> определения [</w:t>
      </w:r>
      <w:r w:rsidRPr="006B78BC">
        <w:rPr>
          <w:sz w:val="24"/>
          <w:szCs w:val="24"/>
        </w:rPr>
        <w:t>Короб</w:t>
      </w:r>
      <w:r w:rsidR="001A1FB7">
        <w:rPr>
          <w:sz w:val="24"/>
          <w:szCs w:val="24"/>
        </w:rPr>
        <w:t>ова, 1992]</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529"/>
        <w:gridCol w:w="850"/>
        <w:gridCol w:w="1418"/>
        <w:gridCol w:w="1559"/>
      </w:tblGrid>
      <w:tr w:rsidR="006B78BC" w:rsidRPr="00C701D4" w:rsidTr="00615551">
        <w:tc>
          <w:tcPr>
            <w:tcW w:w="5529" w:type="dxa"/>
          </w:tcPr>
          <w:p w:rsidR="006B78BC" w:rsidRPr="00C701D4" w:rsidRDefault="006B78BC" w:rsidP="001E02C0">
            <w:pPr>
              <w:widowControl/>
              <w:autoSpaceDE/>
              <w:autoSpaceDN/>
              <w:adjustRightInd/>
              <w:spacing w:line="276" w:lineRule="auto"/>
              <w:jc w:val="center"/>
              <w:rPr>
                <w:sz w:val="24"/>
                <w:szCs w:val="24"/>
              </w:rPr>
            </w:pPr>
            <w:r w:rsidRPr="00C701D4">
              <w:rPr>
                <w:sz w:val="24"/>
                <w:szCs w:val="24"/>
              </w:rPr>
              <w:t>Тип отложений</w:t>
            </w:r>
          </w:p>
        </w:tc>
        <w:tc>
          <w:tcPr>
            <w:tcW w:w="850" w:type="dxa"/>
          </w:tcPr>
          <w:p w:rsidR="006B78BC" w:rsidRPr="00C701D4" w:rsidRDefault="006B78BC" w:rsidP="001E02C0">
            <w:pPr>
              <w:widowControl/>
              <w:autoSpaceDE/>
              <w:autoSpaceDN/>
              <w:adjustRightInd/>
              <w:spacing w:line="276" w:lineRule="auto"/>
              <w:jc w:val="center"/>
              <w:rPr>
                <w:sz w:val="24"/>
                <w:szCs w:val="24"/>
              </w:rPr>
            </w:pPr>
            <w:r w:rsidRPr="00C701D4">
              <w:rPr>
                <w:sz w:val="24"/>
                <w:szCs w:val="24"/>
              </w:rPr>
              <w:t>n</w:t>
            </w:r>
          </w:p>
        </w:tc>
        <w:tc>
          <w:tcPr>
            <w:tcW w:w="1418" w:type="dxa"/>
          </w:tcPr>
          <w:p w:rsidR="006B78BC" w:rsidRPr="00C701D4" w:rsidRDefault="006B78BC" w:rsidP="001E02C0">
            <w:pPr>
              <w:widowControl/>
              <w:autoSpaceDE/>
              <w:autoSpaceDN/>
              <w:adjustRightInd/>
              <w:spacing w:line="276" w:lineRule="auto"/>
              <w:jc w:val="center"/>
              <w:rPr>
                <w:sz w:val="24"/>
                <w:szCs w:val="24"/>
              </w:rPr>
            </w:pPr>
            <w:r w:rsidRPr="00C701D4">
              <w:rPr>
                <w:sz w:val="24"/>
                <w:szCs w:val="24"/>
              </w:rPr>
              <w:t>x</w:t>
            </w:r>
            <w:r w:rsidRPr="00C701D4">
              <w:rPr>
                <w:sz w:val="24"/>
                <w:szCs w:val="24"/>
              </w:rPr>
              <w:sym w:font="Symbol" w:char="F0B1"/>
            </w:r>
            <w:r w:rsidRPr="00C701D4">
              <w:rPr>
                <w:sz w:val="24"/>
                <w:szCs w:val="24"/>
              </w:rPr>
              <w:t>m</w:t>
            </w:r>
          </w:p>
        </w:tc>
        <w:tc>
          <w:tcPr>
            <w:tcW w:w="1559" w:type="dxa"/>
          </w:tcPr>
          <w:p w:rsidR="006B78BC" w:rsidRPr="00C701D4" w:rsidRDefault="006B78BC" w:rsidP="001E02C0">
            <w:pPr>
              <w:widowControl/>
              <w:autoSpaceDE/>
              <w:autoSpaceDN/>
              <w:adjustRightInd/>
              <w:spacing w:line="276" w:lineRule="auto"/>
              <w:jc w:val="center"/>
              <w:rPr>
                <w:sz w:val="24"/>
                <w:szCs w:val="24"/>
              </w:rPr>
            </w:pPr>
            <w:r w:rsidRPr="00C701D4">
              <w:rPr>
                <w:sz w:val="24"/>
                <w:szCs w:val="24"/>
              </w:rPr>
              <w:t>V, %</w:t>
            </w:r>
          </w:p>
        </w:tc>
      </w:tr>
      <w:tr w:rsidR="006B78BC" w:rsidRPr="006B78BC" w:rsidTr="00615551">
        <w:tc>
          <w:tcPr>
            <w:tcW w:w="5529" w:type="dxa"/>
          </w:tcPr>
          <w:p w:rsidR="006B78BC" w:rsidRPr="006B78BC" w:rsidRDefault="0060753B" w:rsidP="001E02C0">
            <w:pPr>
              <w:widowControl/>
              <w:autoSpaceDE/>
              <w:autoSpaceDN/>
              <w:adjustRightInd/>
              <w:spacing w:line="276" w:lineRule="auto"/>
              <w:rPr>
                <w:sz w:val="24"/>
                <w:szCs w:val="24"/>
              </w:rPr>
            </w:pPr>
            <w:r>
              <w:rPr>
                <w:sz w:val="24"/>
                <w:szCs w:val="24"/>
              </w:rPr>
              <w:t>По</w:t>
            </w:r>
            <w:r w:rsidR="006B78BC" w:rsidRPr="006B78BC">
              <w:rPr>
                <w:sz w:val="24"/>
                <w:szCs w:val="24"/>
              </w:rPr>
              <w:t>кровные и лессовидные суглинки</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7</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0.76</w:t>
            </w:r>
            <w:r w:rsidRPr="006B78BC">
              <w:rPr>
                <w:sz w:val="24"/>
                <w:szCs w:val="24"/>
              </w:rPr>
              <w:sym w:font="Symbol" w:char="F0B1"/>
            </w:r>
            <w:r w:rsidRPr="006B78BC">
              <w:rPr>
                <w:sz w:val="24"/>
                <w:szCs w:val="24"/>
              </w:rPr>
              <w:t>0.08</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25.9</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Моренные суглинки</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18</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0.49</w:t>
            </w:r>
            <w:r w:rsidRPr="006B78BC">
              <w:rPr>
                <w:sz w:val="24"/>
                <w:szCs w:val="24"/>
              </w:rPr>
              <w:sym w:font="Symbol" w:char="F0B1"/>
            </w:r>
            <w:r w:rsidRPr="006B78BC">
              <w:rPr>
                <w:sz w:val="24"/>
                <w:szCs w:val="24"/>
              </w:rPr>
              <w:t>0.11</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89.8</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Моренные пески и супеси</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11</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0.21</w:t>
            </w:r>
            <w:r w:rsidRPr="006B78BC">
              <w:rPr>
                <w:sz w:val="24"/>
                <w:szCs w:val="24"/>
              </w:rPr>
              <w:sym w:font="Symbol" w:char="F0B1"/>
            </w:r>
            <w:r w:rsidRPr="006B78BC">
              <w:rPr>
                <w:sz w:val="24"/>
                <w:szCs w:val="24"/>
              </w:rPr>
              <w:t>0.04</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70.7</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Флювиогляциальные пески</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17</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0.19</w:t>
            </w:r>
            <w:r w:rsidRPr="006B78BC">
              <w:rPr>
                <w:sz w:val="24"/>
                <w:szCs w:val="24"/>
              </w:rPr>
              <w:sym w:font="Symbol" w:char="F0B1"/>
            </w:r>
            <w:r w:rsidRPr="006B78BC">
              <w:rPr>
                <w:sz w:val="24"/>
                <w:szCs w:val="24"/>
              </w:rPr>
              <w:t>0.04</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93.8</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Древнеаллювиальные пески</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7</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0.45</w:t>
            </w:r>
            <w:r w:rsidRPr="006B78BC">
              <w:rPr>
                <w:sz w:val="24"/>
                <w:szCs w:val="24"/>
              </w:rPr>
              <w:sym w:font="Symbol" w:char="F0B1"/>
            </w:r>
            <w:r w:rsidRPr="006B78BC">
              <w:rPr>
                <w:sz w:val="24"/>
                <w:szCs w:val="24"/>
              </w:rPr>
              <w:t>0.06</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34.7</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Современные аллювиальные пески</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20</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0.31</w:t>
            </w:r>
            <w:r w:rsidRPr="006B78BC">
              <w:rPr>
                <w:sz w:val="24"/>
                <w:szCs w:val="24"/>
              </w:rPr>
              <w:sym w:font="Symbol" w:char="F0B1"/>
            </w:r>
            <w:r w:rsidRPr="006B78BC">
              <w:rPr>
                <w:sz w:val="24"/>
                <w:szCs w:val="24"/>
              </w:rPr>
              <w:t>0.08</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117.2</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Современные аллювиальные суглинки и глины</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10</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2.51</w:t>
            </w:r>
            <w:r w:rsidRPr="006B78BC">
              <w:rPr>
                <w:sz w:val="24"/>
                <w:szCs w:val="24"/>
              </w:rPr>
              <w:sym w:font="Symbol" w:char="F0B1"/>
            </w:r>
            <w:r w:rsidRPr="006B78BC">
              <w:rPr>
                <w:sz w:val="24"/>
                <w:szCs w:val="24"/>
              </w:rPr>
              <w:t>0.72</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90.0</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Современный слоистый аллювий</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11</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0.58</w:t>
            </w:r>
            <w:r w:rsidRPr="006B78BC">
              <w:rPr>
                <w:sz w:val="24"/>
                <w:szCs w:val="24"/>
              </w:rPr>
              <w:sym w:font="Symbol" w:char="F0B1"/>
            </w:r>
            <w:r w:rsidRPr="006B78BC">
              <w:rPr>
                <w:sz w:val="24"/>
                <w:szCs w:val="24"/>
              </w:rPr>
              <w:t>0.18</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101.8</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Элювий пермских известняков</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4</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0.92</w:t>
            </w:r>
            <w:r w:rsidRPr="006B78BC">
              <w:rPr>
                <w:sz w:val="24"/>
                <w:szCs w:val="24"/>
              </w:rPr>
              <w:sym w:font="Symbol" w:char="F0B1"/>
            </w:r>
            <w:r w:rsidRPr="006B78BC">
              <w:rPr>
                <w:sz w:val="24"/>
                <w:szCs w:val="24"/>
              </w:rPr>
              <w:t>0.11</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23.9</w:t>
            </w:r>
          </w:p>
        </w:tc>
      </w:tr>
      <w:tr w:rsidR="006B78BC" w:rsidRPr="006B78BC" w:rsidTr="00615551">
        <w:tc>
          <w:tcPr>
            <w:tcW w:w="5529" w:type="dxa"/>
          </w:tcPr>
          <w:p w:rsidR="006B78BC" w:rsidRPr="006B78BC" w:rsidRDefault="006B78BC" w:rsidP="001E02C0">
            <w:pPr>
              <w:widowControl/>
              <w:autoSpaceDE/>
              <w:autoSpaceDN/>
              <w:adjustRightInd/>
              <w:spacing w:line="276" w:lineRule="auto"/>
              <w:rPr>
                <w:sz w:val="24"/>
                <w:szCs w:val="24"/>
              </w:rPr>
            </w:pPr>
            <w:r w:rsidRPr="006B78BC">
              <w:rPr>
                <w:sz w:val="24"/>
                <w:szCs w:val="24"/>
              </w:rPr>
              <w:t>Элювий пермских красноцветных пород</w:t>
            </w:r>
          </w:p>
        </w:tc>
        <w:tc>
          <w:tcPr>
            <w:tcW w:w="850"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4</w:t>
            </w:r>
          </w:p>
        </w:tc>
        <w:tc>
          <w:tcPr>
            <w:tcW w:w="1418"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0.69</w:t>
            </w:r>
            <w:r w:rsidRPr="006B78BC">
              <w:rPr>
                <w:sz w:val="24"/>
                <w:szCs w:val="24"/>
              </w:rPr>
              <w:sym w:font="Symbol" w:char="F0B1"/>
            </w:r>
            <w:r w:rsidRPr="006B78BC">
              <w:rPr>
                <w:sz w:val="24"/>
                <w:szCs w:val="24"/>
              </w:rPr>
              <w:t>0.08</w:t>
            </w:r>
          </w:p>
        </w:tc>
        <w:tc>
          <w:tcPr>
            <w:tcW w:w="1559" w:type="dxa"/>
          </w:tcPr>
          <w:p w:rsidR="006B78BC" w:rsidRPr="006B78BC" w:rsidRDefault="006B78BC" w:rsidP="00615551">
            <w:pPr>
              <w:widowControl/>
              <w:autoSpaceDE/>
              <w:autoSpaceDN/>
              <w:adjustRightInd/>
              <w:spacing w:line="276" w:lineRule="auto"/>
              <w:jc w:val="center"/>
              <w:rPr>
                <w:sz w:val="24"/>
                <w:szCs w:val="24"/>
              </w:rPr>
            </w:pPr>
            <w:r w:rsidRPr="006B78BC">
              <w:rPr>
                <w:sz w:val="24"/>
                <w:szCs w:val="24"/>
              </w:rPr>
              <w:t>23.2</w:t>
            </w:r>
          </w:p>
        </w:tc>
      </w:tr>
    </w:tbl>
    <w:p w:rsidR="006B78BC" w:rsidRPr="006B78BC" w:rsidRDefault="006B78BC" w:rsidP="006B78BC">
      <w:pPr>
        <w:widowControl/>
        <w:autoSpaceDE/>
        <w:autoSpaceDN/>
        <w:adjustRightInd/>
        <w:ind w:firstLine="680"/>
        <w:jc w:val="both"/>
        <w:rPr>
          <w:sz w:val="24"/>
          <w:szCs w:val="24"/>
          <w:lang w:eastAsia="ar-SA"/>
        </w:rPr>
      </w:pP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По В.В. Ковальскому (1974) дефицит йода возникает в регионах, где его содержание в почвах не превышает 2-5 мг/кг. По данным Ситдикова (1970) встречаемость эндемического зоба в большей мере коррелирует с содержанием его подвижных форм в почвах (до 1 мг/кг). Таким образом, косвенным пороговым критерием удовлетворительной обеспеченности почв йодом можно считать концентрацию, составляющую не менее 5 мг/кг.</w:t>
      </w:r>
    </w:p>
    <w:p w:rsid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 xml:space="preserve">В </w:t>
      </w:r>
      <w:r w:rsidR="00983565">
        <w:rPr>
          <w:sz w:val="24"/>
          <w:szCs w:val="24"/>
          <w:lang w:eastAsia="ar-SA"/>
        </w:rPr>
        <w:t>т</w:t>
      </w:r>
      <w:r w:rsidRPr="006B78BC">
        <w:rPr>
          <w:sz w:val="24"/>
          <w:szCs w:val="24"/>
          <w:lang w:eastAsia="ar-SA"/>
        </w:rPr>
        <w:t xml:space="preserve">аблице </w:t>
      </w:r>
      <w:r w:rsidR="00410FE4">
        <w:rPr>
          <w:sz w:val="24"/>
          <w:szCs w:val="24"/>
          <w:lang w:eastAsia="ar-SA"/>
        </w:rPr>
        <w:t>5</w:t>
      </w:r>
      <w:r w:rsidR="00983565">
        <w:rPr>
          <w:sz w:val="24"/>
          <w:szCs w:val="24"/>
          <w:lang w:eastAsia="ar-SA"/>
        </w:rPr>
        <w:t>.2</w:t>
      </w:r>
      <w:r w:rsidRPr="006B78BC">
        <w:rPr>
          <w:sz w:val="24"/>
          <w:szCs w:val="24"/>
          <w:lang w:eastAsia="ar-SA"/>
        </w:rPr>
        <w:t xml:space="preserve"> </w:t>
      </w:r>
      <w:r w:rsidR="00DF722F">
        <w:rPr>
          <w:sz w:val="24"/>
          <w:szCs w:val="24"/>
          <w:lang w:eastAsia="ar-SA"/>
        </w:rPr>
        <w:t>сведены литературные и оригинальные данные, характеризующие   обеспеченность</w:t>
      </w:r>
      <w:r w:rsidRPr="006B78BC">
        <w:rPr>
          <w:sz w:val="24"/>
          <w:szCs w:val="24"/>
          <w:lang w:eastAsia="ar-SA"/>
        </w:rPr>
        <w:t xml:space="preserve"> основных зональных почв йодом, на основании которой было не только сделано общее заключение о дефиците содержания йода в почвах Нечерноземья, но и были выявлены зонально-климатические особенности его пространственного распределения в этих почвах. Так выяснилось, что в пределах подзолистой зоны, где расположены Калужская и Брянская области РФ, 63% почв характеризуются значительным дефицитом йода, тогда как для лесостепной и степной зон, к которым в основном относятся территории Тульской и Орловской областей с серыми лесными и черноземными почвами, этот показатель значительно ниже. </w:t>
      </w:r>
    </w:p>
    <w:p w:rsidR="00B70B93" w:rsidRDefault="00B70B93" w:rsidP="00B70B93">
      <w:pPr>
        <w:widowControl/>
        <w:autoSpaceDE/>
        <w:autoSpaceDN/>
        <w:adjustRightInd/>
        <w:spacing w:line="360" w:lineRule="auto"/>
        <w:ind w:firstLine="680"/>
        <w:jc w:val="both"/>
        <w:rPr>
          <w:sz w:val="24"/>
          <w:szCs w:val="24"/>
          <w:lang w:eastAsia="ar-SA"/>
        </w:rPr>
      </w:pPr>
      <w:r w:rsidRPr="006B78BC">
        <w:rPr>
          <w:sz w:val="24"/>
          <w:szCs w:val="24"/>
          <w:lang w:eastAsia="ar-SA"/>
        </w:rPr>
        <w:t>Дальнейший анализ таблицы</w:t>
      </w:r>
      <w:r>
        <w:rPr>
          <w:sz w:val="24"/>
          <w:szCs w:val="24"/>
          <w:lang w:eastAsia="ar-SA"/>
        </w:rPr>
        <w:t xml:space="preserve"> 5</w:t>
      </w:r>
      <w:r w:rsidRPr="00983565">
        <w:rPr>
          <w:sz w:val="24"/>
          <w:szCs w:val="24"/>
          <w:lang w:eastAsia="ar-SA"/>
        </w:rPr>
        <w:t>.</w:t>
      </w:r>
      <w:r>
        <w:rPr>
          <w:sz w:val="24"/>
          <w:szCs w:val="24"/>
          <w:lang w:eastAsia="ar-SA"/>
        </w:rPr>
        <w:t>2</w:t>
      </w:r>
      <w:r w:rsidRPr="006B78BC">
        <w:rPr>
          <w:sz w:val="24"/>
          <w:szCs w:val="24"/>
          <w:lang w:eastAsia="ar-SA"/>
        </w:rPr>
        <w:t xml:space="preserve"> показал наличие связи содержания йода с типом почв и содержанием в них органического вещества. </w:t>
      </w:r>
    </w:p>
    <w:p w:rsidR="00B70B93" w:rsidRPr="006B78BC" w:rsidRDefault="00B70B93" w:rsidP="00B70B93">
      <w:pPr>
        <w:widowControl/>
        <w:autoSpaceDE/>
        <w:autoSpaceDN/>
        <w:adjustRightInd/>
        <w:spacing w:line="360" w:lineRule="auto"/>
        <w:ind w:firstLine="680"/>
        <w:jc w:val="both"/>
        <w:rPr>
          <w:sz w:val="24"/>
          <w:szCs w:val="24"/>
          <w:lang w:eastAsia="ar-SA"/>
        </w:rPr>
      </w:pPr>
      <w:r w:rsidRPr="006B78BC">
        <w:rPr>
          <w:sz w:val="24"/>
          <w:szCs w:val="24"/>
          <w:lang w:eastAsia="ar-SA"/>
        </w:rPr>
        <w:t xml:space="preserve">Так минимальным содержанием </w:t>
      </w:r>
      <w:r w:rsidR="00FE7AAA">
        <w:rPr>
          <w:sz w:val="24"/>
          <w:szCs w:val="24"/>
          <w:lang w:eastAsia="ar-SA"/>
        </w:rPr>
        <w:t xml:space="preserve">йода </w:t>
      </w:r>
      <w:r w:rsidRPr="006B78BC">
        <w:rPr>
          <w:sz w:val="24"/>
          <w:szCs w:val="24"/>
          <w:lang w:eastAsia="ar-SA"/>
        </w:rPr>
        <w:t xml:space="preserve">характеризуются почвы подзолистого ряда на </w:t>
      </w:r>
      <w:r w:rsidR="00FE7AAA">
        <w:rPr>
          <w:sz w:val="24"/>
          <w:szCs w:val="24"/>
          <w:lang w:eastAsia="ar-SA"/>
        </w:rPr>
        <w:t xml:space="preserve">сформированные на моренных и водно-ледниковых </w:t>
      </w:r>
      <w:r w:rsidRPr="006B78BC">
        <w:rPr>
          <w:sz w:val="24"/>
          <w:szCs w:val="24"/>
          <w:lang w:eastAsia="ar-SA"/>
        </w:rPr>
        <w:t>супесях и песках,</w:t>
      </w:r>
      <w:r w:rsidR="00FE7AAA">
        <w:rPr>
          <w:sz w:val="24"/>
          <w:szCs w:val="24"/>
          <w:lang w:eastAsia="ar-SA"/>
        </w:rPr>
        <w:t xml:space="preserve"> в то время как </w:t>
      </w:r>
      <w:r w:rsidRPr="006B78BC">
        <w:rPr>
          <w:sz w:val="24"/>
          <w:szCs w:val="24"/>
          <w:lang w:eastAsia="ar-SA"/>
        </w:rPr>
        <w:t xml:space="preserve">серые лесные почвы уже значительно богаче йодом, а наиболее обеспечены им </w:t>
      </w:r>
      <w:r w:rsidR="00FE7AAA">
        <w:rPr>
          <w:sz w:val="24"/>
          <w:szCs w:val="24"/>
          <w:lang w:eastAsia="ar-SA"/>
        </w:rPr>
        <w:t xml:space="preserve">оказались </w:t>
      </w:r>
      <w:r w:rsidRPr="006B78BC">
        <w:rPr>
          <w:sz w:val="24"/>
          <w:szCs w:val="24"/>
          <w:lang w:eastAsia="ar-SA"/>
        </w:rPr>
        <w:t>типичные черноземы, болотные низинные, дерново-аллювиальные и перегнойно-карбонатные почвы. Коэффициент корреляции содержания йода в южных черноземах Ростовской области с содержанием гумуса составил по данным Соборниковой и Долинчука (1973) 0,76</w:t>
      </w:r>
      <w:r w:rsidRPr="006B78BC">
        <w:rPr>
          <w:sz w:val="24"/>
          <w:szCs w:val="24"/>
          <w:lang w:eastAsia="ar-SA"/>
        </w:rPr>
        <w:sym w:font="Symbol" w:char="F0B1"/>
      </w:r>
      <w:r w:rsidRPr="006B78BC">
        <w:rPr>
          <w:sz w:val="24"/>
          <w:szCs w:val="24"/>
          <w:lang w:eastAsia="ar-SA"/>
        </w:rPr>
        <w:t xml:space="preserve">0,08, </w:t>
      </w:r>
      <w:r w:rsidRPr="006B78BC">
        <w:rPr>
          <w:sz w:val="24"/>
          <w:szCs w:val="24"/>
          <w:lang w:val="en-US" w:eastAsia="ar-SA"/>
        </w:rPr>
        <w:t>n</w:t>
      </w:r>
      <w:r w:rsidRPr="006B78BC">
        <w:rPr>
          <w:sz w:val="24"/>
          <w:szCs w:val="24"/>
          <w:lang w:eastAsia="ar-SA"/>
        </w:rPr>
        <w:t>=29.</w:t>
      </w:r>
    </w:p>
    <w:p w:rsidR="00B70B93" w:rsidRDefault="00B70B93" w:rsidP="006B78BC">
      <w:pPr>
        <w:widowControl/>
        <w:autoSpaceDE/>
        <w:autoSpaceDN/>
        <w:adjustRightInd/>
        <w:spacing w:line="360" w:lineRule="auto"/>
        <w:ind w:firstLine="680"/>
        <w:jc w:val="both"/>
        <w:rPr>
          <w:sz w:val="24"/>
          <w:szCs w:val="24"/>
          <w:lang w:eastAsia="ar-SA"/>
        </w:rPr>
      </w:pPr>
    </w:p>
    <w:p w:rsidR="006B78BC" w:rsidRPr="001E02C0" w:rsidRDefault="006B78BC" w:rsidP="00B1748A">
      <w:pPr>
        <w:widowControl/>
        <w:autoSpaceDE/>
        <w:autoSpaceDN/>
        <w:adjustRightInd/>
        <w:spacing w:before="120"/>
        <w:rPr>
          <w:sz w:val="24"/>
          <w:szCs w:val="24"/>
        </w:rPr>
      </w:pPr>
      <w:r w:rsidRPr="001E02C0">
        <w:rPr>
          <w:sz w:val="24"/>
          <w:szCs w:val="24"/>
        </w:rPr>
        <w:t xml:space="preserve">Таблица </w:t>
      </w:r>
      <w:r w:rsidR="00410FE4" w:rsidRPr="001E02C0">
        <w:rPr>
          <w:sz w:val="24"/>
          <w:szCs w:val="24"/>
        </w:rPr>
        <w:t>5</w:t>
      </w:r>
      <w:r w:rsidR="001E02C0">
        <w:rPr>
          <w:sz w:val="24"/>
          <w:szCs w:val="24"/>
        </w:rPr>
        <w:t>.</w:t>
      </w:r>
      <w:r w:rsidR="00275461" w:rsidRPr="001E02C0">
        <w:rPr>
          <w:sz w:val="24"/>
          <w:szCs w:val="24"/>
        </w:rPr>
        <w:t>2</w:t>
      </w:r>
      <w:r w:rsidR="001E02C0">
        <w:rPr>
          <w:sz w:val="24"/>
          <w:szCs w:val="24"/>
        </w:rPr>
        <w:t xml:space="preserve">. </w:t>
      </w:r>
      <w:r w:rsidRPr="001E02C0">
        <w:rPr>
          <w:sz w:val="24"/>
          <w:szCs w:val="24"/>
        </w:rPr>
        <w:t xml:space="preserve">Среднее содержание йода в основных типах почв (мг/кг) </w:t>
      </w:r>
    </w:p>
    <w:p w:rsidR="006B78BC" w:rsidRPr="001E02C0" w:rsidRDefault="006B78BC" w:rsidP="006B78BC">
      <w:pPr>
        <w:widowControl/>
        <w:autoSpaceDE/>
        <w:autoSpaceDN/>
        <w:adjustRightInd/>
        <w:jc w:val="right"/>
        <w:rPr>
          <w:sz w:val="24"/>
          <w:szCs w:val="24"/>
        </w:rPr>
      </w:pPr>
    </w:p>
    <w:tbl>
      <w:tblPr>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94"/>
        <w:gridCol w:w="708"/>
        <w:gridCol w:w="709"/>
        <w:gridCol w:w="709"/>
        <w:gridCol w:w="709"/>
        <w:gridCol w:w="708"/>
        <w:gridCol w:w="709"/>
        <w:gridCol w:w="992"/>
        <w:gridCol w:w="1985"/>
      </w:tblGrid>
      <w:tr w:rsidR="006B78BC" w:rsidRPr="001E02C0" w:rsidTr="00B1748A">
        <w:trPr>
          <w:trHeight w:val="188"/>
        </w:trPr>
        <w:tc>
          <w:tcPr>
            <w:tcW w:w="2694" w:type="dxa"/>
            <w:vMerge w:val="restart"/>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Тип почвы</w:t>
            </w:r>
          </w:p>
        </w:tc>
        <w:tc>
          <w:tcPr>
            <w:tcW w:w="708" w:type="dxa"/>
            <w:vMerge w:val="restart"/>
            <w:tcMar>
              <w:left w:w="57" w:type="dxa"/>
              <w:right w:w="57"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Метод*</w:t>
            </w:r>
          </w:p>
        </w:tc>
        <w:tc>
          <w:tcPr>
            <w:tcW w:w="4536" w:type="dxa"/>
            <w:gridSpan w:val="6"/>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Содержание йода</w:t>
            </w:r>
          </w:p>
        </w:tc>
        <w:tc>
          <w:tcPr>
            <w:tcW w:w="1985" w:type="dxa"/>
            <w:vMerge w:val="restart"/>
            <w:tcBorders>
              <w:bottom w:val="nil"/>
            </w:tcBorders>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Автор</w:t>
            </w:r>
          </w:p>
        </w:tc>
      </w:tr>
      <w:tr w:rsidR="006B78BC" w:rsidRPr="001E02C0" w:rsidTr="00B1748A">
        <w:trPr>
          <w:trHeight w:val="187"/>
        </w:trPr>
        <w:tc>
          <w:tcPr>
            <w:tcW w:w="2694" w:type="dxa"/>
            <w:vMerge/>
            <w:vAlign w:val="center"/>
          </w:tcPr>
          <w:p w:rsidR="006B78BC" w:rsidRPr="001E02C0" w:rsidRDefault="006B78BC" w:rsidP="001E02C0">
            <w:pPr>
              <w:widowControl/>
              <w:autoSpaceDE/>
              <w:autoSpaceDN/>
              <w:adjustRightInd/>
              <w:spacing w:line="276" w:lineRule="auto"/>
              <w:rPr>
                <w:sz w:val="24"/>
                <w:szCs w:val="24"/>
              </w:rPr>
            </w:pPr>
          </w:p>
        </w:tc>
        <w:tc>
          <w:tcPr>
            <w:tcW w:w="708" w:type="dxa"/>
            <w:vMerge/>
            <w:vAlign w:val="center"/>
          </w:tcPr>
          <w:p w:rsidR="006B78BC" w:rsidRPr="001E02C0" w:rsidRDefault="006B78BC" w:rsidP="001E02C0">
            <w:pPr>
              <w:widowControl/>
              <w:autoSpaceDE/>
              <w:autoSpaceDN/>
              <w:adjustRightInd/>
              <w:spacing w:line="276" w:lineRule="auto"/>
              <w:rPr>
                <w:sz w:val="24"/>
                <w:szCs w:val="24"/>
              </w:rPr>
            </w:pPr>
          </w:p>
        </w:tc>
        <w:tc>
          <w:tcPr>
            <w:tcW w:w="2835" w:type="dxa"/>
            <w:gridSpan w:val="4"/>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мг/кг</w:t>
            </w:r>
          </w:p>
        </w:tc>
        <w:tc>
          <w:tcPr>
            <w:tcW w:w="709" w:type="dxa"/>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w:t>
            </w:r>
          </w:p>
        </w:tc>
        <w:tc>
          <w:tcPr>
            <w:tcW w:w="992"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мг/кг</w:t>
            </w:r>
          </w:p>
        </w:tc>
        <w:tc>
          <w:tcPr>
            <w:tcW w:w="1985" w:type="dxa"/>
            <w:vMerge/>
            <w:tcBorders>
              <w:bottom w:val="nil"/>
            </w:tcBorders>
            <w:vAlign w:val="center"/>
          </w:tcPr>
          <w:p w:rsidR="006B78BC" w:rsidRPr="001E02C0" w:rsidRDefault="006B78BC" w:rsidP="001E02C0">
            <w:pPr>
              <w:widowControl/>
              <w:autoSpaceDE/>
              <w:autoSpaceDN/>
              <w:adjustRightInd/>
              <w:spacing w:line="276" w:lineRule="auto"/>
              <w:rPr>
                <w:sz w:val="24"/>
                <w:szCs w:val="24"/>
              </w:rPr>
            </w:pPr>
          </w:p>
        </w:tc>
      </w:tr>
      <w:tr w:rsidR="006B78BC" w:rsidRPr="001E02C0" w:rsidTr="00B70B93">
        <w:tc>
          <w:tcPr>
            <w:tcW w:w="2694" w:type="dxa"/>
            <w:vMerge/>
            <w:vAlign w:val="center"/>
          </w:tcPr>
          <w:p w:rsidR="006B78BC" w:rsidRPr="001E02C0" w:rsidRDefault="006B78BC" w:rsidP="001E02C0">
            <w:pPr>
              <w:widowControl/>
              <w:autoSpaceDE/>
              <w:autoSpaceDN/>
              <w:adjustRightInd/>
              <w:spacing w:line="276" w:lineRule="auto"/>
              <w:rPr>
                <w:sz w:val="24"/>
                <w:szCs w:val="24"/>
              </w:rPr>
            </w:pPr>
          </w:p>
        </w:tc>
        <w:tc>
          <w:tcPr>
            <w:tcW w:w="708" w:type="dxa"/>
            <w:vMerge/>
            <w:vAlign w:val="center"/>
          </w:tcPr>
          <w:p w:rsidR="006B78BC" w:rsidRPr="001E02C0" w:rsidRDefault="006B78BC" w:rsidP="001E02C0">
            <w:pPr>
              <w:widowControl/>
              <w:autoSpaceDE/>
              <w:autoSpaceDN/>
              <w:adjustRightInd/>
              <w:spacing w:line="276" w:lineRule="auto"/>
              <w:rPr>
                <w:sz w:val="24"/>
                <w:szCs w:val="24"/>
              </w:rPr>
            </w:pP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lang w:val="en-US"/>
              </w:rPr>
              <w:t>n</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М</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lang w:val="en-US"/>
              </w:rPr>
              <w:t>m</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sym w:font="Symbol" w:char="F073"/>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lang w:val="en-US"/>
              </w:rPr>
              <w:t>V</w:t>
            </w:r>
          </w:p>
        </w:tc>
        <w:tc>
          <w:tcPr>
            <w:tcW w:w="992" w:type="dxa"/>
            <w:vAlign w:val="center"/>
          </w:tcPr>
          <w:p w:rsidR="006B78BC" w:rsidRPr="001E02C0" w:rsidRDefault="006B78BC" w:rsidP="001E02C0">
            <w:pPr>
              <w:widowControl/>
              <w:autoSpaceDE/>
              <w:autoSpaceDN/>
              <w:adjustRightInd/>
              <w:spacing w:line="276" w:lineRule="auto"/>
              <w:jc w:val="center"/>
              <w:rPr>
                <w:sz w:val="24"/>
                <w:szCs w:val="24"/>
                <w:vertAlign w:val="subscript"/>
              </w:rPr>
            </w:pPr>
            <w:r w:rsidRPr="001E02C0">
              <w:rPr>
                <w:sz w:val="24"/>
                <w:szCs w:val="24"/>
                <w:lang w:val="en-US"/>
              </w:rPr>
              <w:t>lim</w:t>
            </w:r>
          </w:p>
        </w:tc>
        <w:tc>
          <w:tcPr>
            <w:tcW w:w="1985" w:type="dxa"/>
            <w:vMerge/>
            <w:tcBorders>
              <w:top w:val="nil"/>
              <w:bottom w:val="single" w:sz="6" w:space="0" w:color="auto"/>
            </w:tcBorders>
            <w:vAlign w:val="center"/>
          </w:tcPr>
          <w:p w:rsidR="006B78BC" w:rsidRPr="001E02C0" w:rsidRDefault="006B78BC" w:rsidP="001E02C0">
            <w:pPr>
              <w:widowControl/>
              <w:autoSpaceDE/>
              <w:autoSpaceDN/>
              <w:adjustRightInd/>
              <w:spacing w:line="276" w:lineRule="auto"/>
              <w:rPr>
                <w:sz w:val="24"/>
                <w:szCs w:val="24"/>
              </w:rPr>
            </w:pPr>
          </w:p>
        </w:tc>
      </w:tr>
      <w:tr w:rsidR="006B78BC" w:rsidRPr="001E02C0" w:rsidTr="00B70B93">
        <w:tc>
          <w:tcPr>
            <w:tcW w:w="2694"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4</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7</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8</w:t>
            </w:r>
          </w:p>
        </w:tc>
        <w:tc>
          <w:tcPr>
            <w:tcW w:w="1985" w:type="dxa"/>
            <w:tcBorders>
              <w:top w:val="single" w:sz="6" w:space="0" w:color="auto"/>
              <w:bottom w:val="single" w:sz="6" w:space="0" w:color="auto"/>
            </w:tcBorders>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9</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Подзолистые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0,50</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06</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30</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60</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Зырин, Зборищук,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Подзолистые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14</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2,7</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0,9-3,6</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Ковда, Якушевская, Тюрюканов, 1959</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Торфяно-подзолисто-глеевые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4</w:t>
            </w:r>
            <w:r w:rsidR="001E02C0">
              <w:rPr>
                <w:sz w:val="24"/>
                <w:szCs w:val="24"/>
              </w:rPr>
              <w:t>,</w:t>
            </w:r>
            <w:r w:rsidRPr="001E02C0">
              <w:rPr>
                <w:sz w:val="24"/>
                <w:szCs w:val="24"/>
              </w:rPr>
              <w:t>71</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93</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r w:rsidR="001E02C0">
              <w:rPr>
                <w:sz w:val="24"/>
                <w:szCs w:val="24"/>
              </w:rPr>
              <w:t>,</w:t>
            </w:r>
            <w:r w:rsidRPr="001E02C0">
              <w:rPr>
                <w:sz w:val="24"/>
                <w:szCs w:val="24"/>
              </w:rPr>
              <w:t>72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79</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Зырин, Зборищук,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Торфяно- и торфянисто-подзолисто-глеевые (Латвия)</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54</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5,09</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0,55</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0,92-17,98</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Карелина, 1957</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Болотно-подзолистые (НЗ)</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9</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r w:rsidR="001E02C0">
              <w:rPr>
                <w:sz w:val="24"/>
                <w:szCs w:val="24"/>
              </w:rPr>
              <w:t>,</w:t>
            </w:r>
            <w:r w:rsidRPr="001E02C0">
              <w:rPr>
                <w:sz w:val="24"/>
                <w:szCs w:val="24"/>
              </w:rPr>
              <w:t>29</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34</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32-2</w:t>
            </w:r>
            <w:r w:rsidR="001E02C0">
              <w:rPr>
                <w:sz w:val="24"/>
                <w:szCs w:val="24"/>
              </w:rPr>
              <w:t>,</w:t>
            </w:r>
            <w:r w:rsidRPr="001E02C0">
              <w:rPr>
                <w:sz w:val="24"/>
                <w:szCs w:val="24"/>
              </w:rPr>
              <w:t>32</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Коробова,1992</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 xml:space="preserve">Подзолистые заболоченные (Эстония) </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130</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r w:rsidR="001E02C0">
              <w:rPr>
                <w:sz w:val="24"/>
                <w:szCs w:val="24"/>
              </w:rPr>
              <w:t>,</w:t>
            </w:r>
            <w:r w:rsidRPr="001E02C0">
              <w:rPr>
                <w:sz w:val="24"/>
                <w:szCs w:val="24"/>
              </w:rPr>
              <w:t>22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71</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78</w:t>
            </w:r>
            <w:r w:rsidR="001E02C0">
              <w:rPr>
                <w:sz w:val="24"/>
                <w:szCs w:val="24"/>
              </w:rPr>
              <w:t>,</w:t>
            </w:r>
            <w:r w:rsidRPr="001E02C0">
              <w:rPr>
                <w:sz w:val="24"/>
                <w:szCs w:val="24"/>
              </w:rPr>
              <w:t>1</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Калмет,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(все)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r w:rsidR="001E02C0">
              <w:rPr>
                <w:sz w:val="24"/>
                <w:szCs w:val="24"/>
              </w:rPr>
              <w:t>,</w:t>
            </w:r>
            <w:r w:rsidRPr="001E02C0">
              <w:rPr>
                <w:sz w:val="24"/>
                <w:szCs w:val="24"/>
              </w:rPr>
              <w:t>05</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05</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54</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51</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Зырин, Зборищук,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(НЗ)</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57</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r w:rsidR="001E02C0">
              <w:rPr>
                <w:sz w:val="24"/>
                <w:szCs w:val="24"/>
              </w:rPr>
              <w:t>,</w:t>
            </w:r>
            <w:r w:rsidRPr="001E02C0">
              <w:rPr>
                <w:sz w:val="24"/>
                <w:szCs w:val="24"/>
              </w:rPr>
              <w:t>56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24</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13-8</w:t>
            </w:r>
            <w:r w:rsidR="001E02C0">
              <w:rPr>
                <w:sz w:val="24"/>
                <w:szCs w:val="24"/>
              </w:rPr>
              <w:t>,</w:t>
            </w:r>
            <w:r w:rsidRPr="001E02C0">
              <w:rPr>
                <w:sz w:val="24"/>
                <w:szCs w:val="24"/>
              </w:rPr>
              <w:t>63</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Коробова, 1992</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(Беларусь)</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04-2</w:t>
            </w:r>
            <w:r w:rsidR="001E02C0">
              <w:rPr>
                <w:sz w:val="24"/>
                <w:szCs w:val="24"/>
              </w:rPr>
              <w:t>,</w:t>
            </w:r>
            <w:r w:rsidRPr="001E02C0">
              <w:rPr>
                <w:sz w:val="24"/>
                <w:szCs w:val="24"/>
              </w:rPr>
              <w:t>87</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Лукашев, Комракова,1986</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(Эстония)</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200</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86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30</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45</w:t>
            </w:r>
            <w:r w:rsidR="001E02C0">
              <w:rPr>
                <w:sz w:val="24"/>
                <w:szCs w:val="24"/>
              </w:rPr>
              <w:t>,</w:t>
            </w:r>
            <w:r w:rsidRPr="001E02C0">
              <w:rPr>
                <w:sz w:val="24"/>
                <w:szCs w:val="24"/>
              </w:rPr>
              <w:t>4</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Калмет,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дерново-подзолисто-глеевые (Латвия)</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373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0,99</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0,03</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Сл</w:t>
            </w:r>
            <w:r w:rsidR="001E02C0">
              <w:rPr>
                <w:sz w:val="24"/>
                <w:szCs w:val="24"/>
              </w:rPr>
              <w:t>,</w:t>
            </w:r>
            <w:r w:rsidRPr="001E02C0">
              <w:rPr>
                <w:sz w:val="24"/>
                <w:szCs w:val="24"/>
              </w:rPr>
              <w:t>- 3,45</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Карелина, 1957</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песчаные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66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08</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39</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59</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Зырин, Зборищук,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песчаные (Беларусь)</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74</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0,64</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0,03</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0,26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40,5</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Лозовский, 1971</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супесчаные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r w:rsidR="001E02C0">
              <w:rPr>
                <w:sz w:val="24"/>
                <w:szCs w:val="24"/>
              </w:rPr>
              <w:t>,</w:t>
            </w:r>
            <w:r w:rsidRPr="001E02C0">
              <w:rPr>
                <w:sz w:val="24"/>
                <w:szCs w:val="24"/>
              </w:rPr>
              <w:t>10</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10</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57</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52</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Зырин, Зборищук, 1975</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супесчаные (Беларусь)</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77</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0,88</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Лозовский, 1971</w:t>
            </w:r>
          </w:p>
        </w:tc>
      </w:tr>
      <w:tr w:rsidR="006B78BC" w:rsidRPr="001E02C0" w:rsidTr="00B70B93">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легко- и среднесуглинистые</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w:t>
            </w:r>
            <w:r w:rsidR="001E02C0">
              <w:rPr>
                <w:sz w:val="24"/>
                <w:szCs w:val="24"/>
              </w:rPr>
              <w:t>,</w:t>
            </w:r>
            <w:r w:rsidRPr="001E02C0">
              <w:rPr>
                <w:sz w:val="24"/>
                <w:szCs w:val="24"/>
              </w:rPr>
              <w:t>16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08</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w:t>
            </w:r>
            <w:r w:rsidR="001E02C0">
              <w:rPr>
                <w:sz w:val="24"/>
                <w:szCs w:val="24"/>
              </w:rPr>
              <w:t>,</w:t>
            </w:r>
            <w:r w:rsidRPr="001E02C0">
              <w:rPr>
                <w:sz w:val="24"/>
                <w:szCs w:val="24"/>
              </w:rPr>
              <w:t>48</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41</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Зырин, Зборищук, 1975</w:t>
            </w:r>
          </w:p>
        </w:tc>
      </w:tr>
    </w:tbl>
    <w:p w:rsidR="001E02C0" w:rsidRDefault="001E02C0"/>
    <w:p w:rsidR="001E02C0" w:rsidRPr="001E02C0" w:rsidRDefault="001E02C0" w:rsidP="001E02C0">
      <w:pPr>
        <w:jc w:val="right"/>
        <w:rPr>
          <w:sz w:val="24"/>
          <w:szCs w:val="24"/>
        </w:rPr>
      </w:pPr>
      <w:r w:rsidRPr="001E02C0">
        <w:rPr>
          <w:sz w:val="24"/>
          <w:szCs w:val="24"/>
        </w:rPr>
        <w:t>продолжение таблицы 5</w:t>
      </w:r>
      <w:r>
        <w:rPr>
          <w:sz w:val="24"/>
          <w:szCs w:val="24"/>
        </w:rPr>
        <w:t>.</w:t>
      </w:r>
      <w:r w:rsidRPr="001E02C0">
        <w:rPr>
          <w:sz w:val="24"/>
          <w:szCs w:val="24"/>
        </w:rPr>
        <w:t>2</w:t>
      </w:r>
    </w:p>
    <w:tbl>
      <w:tblPr>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94"/>
        <w:gridCol w:w="708"/>
        <w:gridCol w:w="709"/>
        <w:gridCol w:w="709"/>
        <w:gridCol w:w="709"/>
        <w:gridCol w:w="708"/>
        <w:gridCol w:w="709"/>
        <w:gridCol w:w="992"/>
        <w:gridCol w:w="1985"/>
      </w:tblGrid>
      <w:tr w:rsidR="001E02C0" w:rsidRPr="001E02C0" w:rsidTr="001E02C0">
        <w:tc>
          <w:tcPr>
            <w:tcW w:w="2694" w:type="dxa"/>
          </w:tcPr>
          <w:p w:rsidR="001E02C0" w:rsidRPr="001E02C0" w:rsidRDefault="001E02C0" w:rsidP="001E02C0">
            <w:pPr>
              <w:jc w:val="center"/>
              <w:rPr>
                <w:sz w:val="24"/>
                <w:szCs w:val="24"/>
              </w:rPr>
            </w:pPr>
            <w:r w:rsidRPr="001E02C0">
              <w:rPr>
                <w:sz w:val="24"/>
                <w:szCs w:val="24"/>
              </w:rPr>
              <w:t>1</w:t>
            </w:r>
          </w:p>
        </w:tc>
        <w:tc>
          <w:tcPr>
            <w:tcW w:w="708" w:type="dxa"/>
          </w:tcPr>
          <w:p w:rsidR="001E02C0" w:rsidRPr="001E02C0" w:rsidRDefault="001E02C0" w:rsidP="001E02C0">
            <w:pPr>
              <w:jc w:val="center"/>
              <w:rPr>
                <w:sz w:val="24"/>
                <w:szCs w:val="24"/>
              </w:rPr>
            </w:pPr>
            <w:r w:rsidRPr="001E02C0">
              <w:rPr>
                <w:sz w:val="24"/>
                <w:szCs w:val="24"/>
              </w:rPr>
              <w:t>2</w:t>
            </w:r>
          </w:p>
        </w:tc>
        <w:tc>
          <w:tcPr>
            <w:tcW w:w="709" w:type="dxa"/>
          </w:tcPr>
          <w:p w:rsidR="001E02C0" w:rsidRPr="001E02C0" w:rsidRDefault="001E02C0" w:rsidP="001E02C0">
            <w:pPr>
              <w:jc w:val="center"/>
              <w:rPr>
                <w:sz w:val="24"/>
                <w:szCs w:val="24"/>
              </w:rPr>
            </w:pPr>
            <w:r w:rsidRPr="001E02C0">
              <w:rPr>
                <w:sz w:val="24"/>
                <w:szCs w:val="24"/>
              </w:rPr>
              <w:t>3</w:t>
            </w:r>
          </w:p>
        </w:tc>
        <w:tc>
          <w:tcPr>
            <w:tcW w:w="709" w:type="dxa"/>
          </w:tcPr>
          <w:p w:rsidR="001E02C0" w:rsidRPr="001E02C0" w:rsidRDefault="001E02C0" w:rsidP="001E02C0">
            <w:pPr>
              <w:jc w:val="center"/>
              <w:rPr>
                <w:sz w:val="24"/>
                <w:szCs w:val="24"/>
              </w:rPr>
            </w:pPr>
            <w:r w:rsidRPr="001E02C0">
              <w:rPr>
                <w:sz w:val="24"/>
                <w:szCs w:val="24"/>
              </w:rPr>
              <w:t>4</w:t>
            </w:r>
          </w:p>
        </w:tc>
        <w:tc>
          <w:tcPr>
            <w:tcW w:w="709" w:type="dxa"/>
          </w:tcPr>
          <w:p w:rsidR="001E02C0" w:rsidRPr="001E02C0" w:rsidRDefault="001E02C0" w:rsidP="001E02C0">
            <w:pPr>
              <w:jc w:val="center"/>
              <w:rPr>
                <w:sz w:val="24"/>
                <w:szCs w:val="24"/>
              </w:rPr>
            </w:pPr>
            <w:r w:rsidRPr="001E02C0">
              <w:rPr>
                <w:sz w:val="24"/>
                <w:szCs w:val="24"/>
              </w:rPr>
              <w:t>5</w:t>
            </w:r>
          </w:p>
        </w:tc>
        <w:tc>
          <w:tcPr>
            <w:tcW w:w="708" w:type="dxa"/>
          </w:tcPr>
          <w:p w:rsidR="001E02C0" w:rsidRPr="001E02C0" w:rsidRDefault="001E02C0" w:rsidP="001E02C0">
            <w:pPr>
              <w:jc w:val="center"/>
              <w:rPr>
                <w:sz w:val="24"/>
                <w:szCs w:val="24"/>
              </w:rPr>
            </w:pPr>
            <w:r w:rsidRPr="001E02C0">
              <w:rPr>
                <w:sz w:val="24"/>
                <w:szCs w:val="24"/>
              </w:rPr>
              <w:t>6</w:t>
            </w:r>
          </w:p>
        </w:tc>
        <w:tc>
          <w:tcPr>
            <w:tcW w:w="709" w:type="dxa"/>
          </w:tcPr>
          <w:p w:rsidR="001E02C0" w:rsidRPr="001E02C0" w:rsidRDefault="001E02C0" w:rsidP="001E02C0">
            <w:pPr>
              <w:jc w:val="center"/>
              <w:rPr>
                <w:sz w:val="24"/>
                <w:szCs w:val="24"/>
              </w:rPr>
            </w:pPr>
            <w:r w:rsidRPr="001E02C0">
              <w:rPr>
                <w:sz w:val="24"/>
                <w:szCs w:val="24"/>
              </w:rPr>
              <w:t>7</w:t>
            </w:r>
          </w:p>
        </w:tc>
        <w:tc>
          <w:tcPr>
            <w:tcW w:w="992" w:type="dxa"/>
          </w:tcPr>
          <w:p w:rsidR="001E02C0" w:rsidRPr="001E02C0" w:rsidRDefault="001E02C0" w:rsidP="001E02C0">
            <w:pPr>
              <w:jc w:val="center"/>
              <w:rPr>
                <w:sz w:val="24"/>
                <w:szCs w:val="24"/>
              </w:rPr>
            </w:pPr>
            <w:r w:rsidRPr="001E02C0">
              <w:rPr>
                <w:sz w:val="24"/>
                <w:szCs w:val="24"/>
              </w:rPr>
              <w:t>8</w:t>
            </w:r>
          </w:p>
        </w:tc>
        <w:tc>
          <w:tcPr>
            <w:tcW w:w="1985" w:type="dxa"/>
            <w:tcBorders>
              <w:top w:val="single" w:sz="6" w:space="0" w:color="auto"/>
              <w:bottom w:val="single" w:sz="6" w:space="0" w:color="auto"/>
            </w:tcBorders>
          </w:tcPr>
          <w:p w:rsidR="001E02C0" w:rsidRPr="001E02C0" w:rsidRDefault="001E02C0" w:rsidP="001E02C0">
            <w:pPr>
              <w:jc w:val="center"/>
              <w:rPr>
                <w:sz w:val="24"/>
                <w:szCs w:val="24"/>
              </w:rPr>
            </w:pPr>
            <w:r w:rsidRPr="001E02C0">
              <w:rPr>
                <w:sz w:val="24"/>
                <w:szCs w:val="24"/>
              </w:rPr>
              <w:t>9</w:t>
            </w:r>
          </w:p>
        </w:tc>
      </w:tr>
      <w:tr w:rsidR="006B78BC" w:rsidRPr="001E02C0" w:rsidTr="001E02C0">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суглинистые на моренных суглинках (Беларусь)</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16</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1,03</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0,09</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0,35</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34,0</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Лозовский, 1971</w:t>
            </w:r>
          </w:p>
        </w:tc>
      </w:tr>
      <w:tr w:rsidR="006B78BC" w:rsidRPr="001E02C0" w:rsidTr="001E02C0">
        <w:tc>
          <w:tcPr>
            <w:tcW w:w="2694" w:type="dxa"/>
            <w:tcMar>
              <w:left w:w="28" w:type="dxa"/>
              <w:right w:w="28" w:type="dxa"/>
            </w:tcMar>
            <w:vAlign w:val="center"/>
          </w:tcPr>
          <w:p w:rsidR="006B78BC" w:rsidRPr="001E02C0" w:rsidRDefault="006B78BC" w:rsidP="001E02C0">
            <w:pPr>
              <w:widowControl/>
              <w:autoSpaceDE/>
              <w:autoSpaceDN/>
              <w:adjustRightInd/>
              <w:spacing w:line="276" w:lineRule="auto"/>
              <w:rPr>
                <w:sz w:val="24"/>
                <w:szCs w:val="24"/>
              </w:rPr>
            </w:pPr>
            <w:r w:rsidRPr="001E02C0">
              <w:rPr>
                <w:sz w:val="24"/>
                <w:szCs w:val="24"/>
              </w:rPr>
              <w:t>Дерново-подзолистые суглинистые на покровных суглинках (Беларусь)</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1,39</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0,07</w:t>
            </w:r>
          </w:p>
        </w:tc>
        <w:tc>
          <w:tcPr>
            <w:tcW w:w="708"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0,32</w:t>
            </w:r>
          </w:p>
        </w:tc>
        <w:tc>
          <w:tcPr>
            <w:tcW w:w="709" w:type="dxa"/>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23,2</w:t>
            </w:r>
          </w:p>
        </w:tc>
        <w:tc>
          <w:tcPr>
            <w:tcW w:w="992" w:type="dxa"/>
            <w:tcMar>
              <w:left w:w="28" w:type="dxa"/>
              <w:right w:w="28" w:type="dxa"/>
            </w:tcMar>
            <w:vAlign w:val="center"/>
          </w:tcPr>
          <w:p w:rsidR="006B78BC" w:rsidRPr="001E02C0" w:rsidRDefault="006B78BC" w:rsidP="001E02C0">
            <w:pPr>
              <w:widowControl/>
              <w:autoSpaceDE/>
              <w:autoSpaceDN/>
              <w:adjustRightInd/>
              <w:spacing w:line="276" w:lineRule="auto"/>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1E02C0">
            <w:pPr>
              <w:widowControl/>
              <w:autoSpaceDE/>
              <w:autoSpaceDN/>
              <w:adjustRightInd/>
              <w:spacing w:line="276" w:lineRule="auto"/>
              <w:rPr>
                <w:sz w:val="24"/>
                <w:szCs w:val="24"/>
              </w:rPr>
            </w:pPr>
            <w:r w:rsidRPr="001E02C0">
              <w:rPr>
                <w:sz w:val="24"/>
                <w:szCs w:val="24"/>
              </w:rPr>
              <w:t>Лозовский, 1971</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Дерново-подзолистые тяжелосуглинистые</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19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17</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44</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37</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Дерново-подзолисто-глеевые</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45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20</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85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59</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Дерново-глеевые</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77</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26</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29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73</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Дерново-глеевые (НЗ)</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r w:rsidR="001E02C0">
              <w:rPr>
                <w:sz w:val="24"/>
                <w:szCs w:val="24"/>
              </w:rPr>
              <w:t>,</w:t>
            </w:r>
            <w:r w:rsidRPr="001E02C0">
              <w:rPr>
                <w:sz w:val="24"/>
                <w:szCs w:val="24"/>
              </w:rPr>
              <w:t>62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21</w:t>
            </w:r>
          </w:p>
        </w:tc>
        <w:tc>
          <w:tcPr>
            <w:tcW w:w="708" w:type="dxa"/>
            <w:vAlign w:val="center"/>
          </w:tcPr>
          <w:p w:rsidR="006B78BC" w:rsidRPr="001E02C0" w:rsidRDefault="006B78BC" w:rsidP="006B78BC">
            <w:pPr>
              <w:widowControl/>
              <w:autoSpaceDE/>
              <w:autoSpaceDN/>
              <w:adjustRightInd/>
              <w:jc w:val="center"/>
              <w:rPr>
                <w:sz w:val="24"/>
                <w:szCs w:val="24"/>
              </w:rPr>
            </w:pPr>
          </w:p>
        </w:tc>
        <w:tc>
          <w:tcPr>
            <w:tcW w:w="709" w:type="dxa"/>
            <w:vAlign w:val="center"/>
          </w:tcPr>
          <w:p w:rsidR="006B78BC" w:rsidRPr="001E02C0" w:rsidRDefault="006B78BC" w:rsidP="006B78BC">
            <w:pPr>
              <w:widowControl/>
              <w:autoSpaceDE/>
              <w:autoSpaceDN/>
              <w:adjustRightInd/>
              <w:jc w:val="center"/>
              <w:rPr>
                <w:sz w:val="24"/>
                <w:szCs w:val="24"/>
              </w:rPr>
            </w:pP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24-7</w:t>
            </w:r>
            <w:r w:rsidR="001E02C0">
              <w:rPr>
                <w:sz w:val="24"/>
                <w:szCs w:val="24"/>
              </w:rPr>
              <w:t>,</w:t>
            </w:r>
            <w:r w:rsidRPr="001E02C0">
              <w:rPr>
                <w:sz w:val="24"/>
                <w:szCs w:val="24"/>
              </w:rPr>
              <w:t>7</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Коробова, 1992</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Дерновые заболоченные (Эстония)</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200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1E02C0">
              <w:rPr>
                <w:sz w:val="24"/>
                <w:szCs w:val="24"/>
              </w:rPr>
              <w:t>,</w:t>
            </w:r>
            <w:r w:rsidRPr="001E02C0">
              <w:rPr>
                <w:sz w:val="24"/>
                <w:szCs w:val="24"/>
              </w:rPr>
              <w:t>78</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84</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66</w:t>
            </w:r>
            <w:r w:rsidR="001E02C0">
              <w:rPr>
                <w:sz w:val="24"/>
                <w:szCs w:val="24"/>
              </w:rPr>
              <w:t>,</w:t>
            </w:r>
            <w:r w:rsidRPr="001E02C0">
              <w:rPr>
                <w:sz w:val="24"/>
                <w:szCs w:val="24"/>
              </w:rPr>
              <w:t>2</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Калмет,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Дерново-карбонатные</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91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22</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89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46</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Дерново-карбонатные (Эстония)</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200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1E02C0">
              <w:rPr>
                <w:sz w:val="24"/>
                <w:szCs w:val="24"/>
              </w:rPr>
              <w:t>,</w:t>
            </w:r>
            <w:r w:rsidRPr="001E02C0">
              <w:rPr>
                <w:sz w:val="24"/>
                <w:szCs w:val="24"/>
              </w:rPr>
              <w:t>79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71</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61</w:t>
            </w:r>
            <w:r w:rsidR="001E02C0">
              <w:rPr>
                <w:sz w:val="24"/>
                <w:szCs w:val="24"/>
              </w:rPr>
              <w:t>,</w:t>
            </w:r>
            <w:r w:rsidRPr="001E02C0">
              <w:rPr>
                <w:sz w:val="24"/>
                <w:szCs w:val="24"/>
              </w:rPr>
              <w:t>3</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Калмет,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Перегнойно-карбонатные (НЗ)</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9</w:t>
            </w:r>
            <w:r w:rsidR="001E02C0">
              <w:rPr>
                <w:sz w:val="24"/>
                <w:szCs w:val="24"/>
              </w:rPr>
              <w:t>,</w:t>
            </w:r>
            <w:r w:rsidRPr="001E02C0">
              <w:rPr>
                <w:sz w:val="24"/>
                <w:szCs w:val="24"/>
              </w:rPr>
              <w:t>84</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r w:rsidR="001E02C0">
              <w:rPr>
                <w:sz w:val="24"/>
                <w:szCs w:val="24"/>
              </w:rPr>
              <w:t>,</w:t>
            </w:r>
            <w:r w:rsidRPr="001E02C0">
              <w:rPr>
                <w:sz w:val="24"/>
                <w:szCs w:val="24"/>
              </w:rPr>
              <w:t>62</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76-17</w:t>
            </w:r>
            <w:r w:rsidR="001E02C0">
              <w:rPr>
                <w:sz w:val="24"/>
                <w:szCs w:val="24"/>
              </w:rPr>
              <w:t>,</w:t>
            </w:r>
            <w:r w:rsidRPr="001E02C0">
              <w:rPr>
                <w:sz w:val="24"/>
                <w:szCs w:val="24"/>
              </w:rPr>
              <w:t>0</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Коробова, 1992</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Светло-серые лесные ЦЧО, Среднерусская возвышенность</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0,5</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57</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0,8-2,6</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Протасова и др</w:t>
            </w:r>
            <w:r w:rsidR="001E02C0">
              <w:rPr>
                <w:sz w:val="24"/>
                <w:szCs w:val="24"/>
              </w:rPr>
              <w:t>,</w:t>
            </w:r>
            <w:r w:rsidRPr="001E02C0">
              <w:rPr>
                <w:sz w:val="24"/>
                <w:szCs w:val="24"/>
              </w:rPr>
              <w:t>, 1992</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Серые лесные</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1E02C0">
              <w:rPr>
                <w:sz w:val="24"/>
                <w:szCs w:val="24"/>
              </w:rPr>
              <w:t>,</w:t>
            </w:r>
            <w:r w:rsidRPr="001E02C0">
              <w:rPr>
                <w:sz w:val="24"/>
                <w:szCs w:val="24"/>
              </w:rPr>
              <w:t>92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37</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1E02C0">
              <w:rPr>
                <w:sz w:val="24"/>
                <w:szCs w:val="24"/>
              </w:rPr>
              <w:t>,</w:t>
            </w:r>
            <w:r w:rsidRPr="001E02C0">
              <w:rPr>
                <w:sz w:val="24"/>
                <w:szCs w:val="24"/>
              </w:rPr>
              <w:t>09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36</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Серые лесные</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2,8</w:t>
            </w:r>
          </w:p>
        </w:tc>
        <w:tc>
          <w:tcPr>
            <w:tcW w:w="709" w:type="dxa"/>
            <w:vAlign w:val="center"/>
          </w:tcPr>
          <w:p w:rsidR="006B78BC" w:rsidRPr="001E02C0" w:rsidRDefault="006B78BC" w:rsidP="006B78BC">
            <w:pPr>
              <w:widowControl/>
              <w:autoSpaceDE/>
              <w:autoSpaceDN/>
              <w:adjustRightInd/>
              <w:jc w:val="center"/>
              <w:rPr>
                <w:sz w:val="24"/>
                <w:szCs w:val="24"/>
              </w:rPr>
            </w:pPr>
          </w:p>
        </w:tc>
        <w:tc>
          <w:tcPr>
            <w:tcW w:w="708" w:type="dxa"/>
            <w:vAlign w:val="center"/>
          </w:tcPr>
          <w:p w:rsidR="006B78BC" w:rsidRPr="001E02C0" w:rsidRDefault="006B78BC" w:rsidP="006B78BC">
            <w:pPr>
              <w:widowControl/>
              <w:autoSpaceDE/>
              <w:autoSpaceDN/>
              <w:adjustRightInd/>
              <w:jc w:val="center"/>
              <w:rPr>
                <w:sz w:val="24"/>
                <w:szCs w:val="24"/>
              </w:rPr>
            </w:pPr>
          </w:p>
        </w:tc>
        <w:tc>
          <w:tcPr>
            <w:tcW w:w="709" w:type="dxa"/>
            <w:vAlign w:val="center"/>
          </w:tcPr>
          <w:p w:rsidR="006B78BC" w:rsidRPr="001E02C0" w:rsidRDefault="006B78BC" w:rsidP="006B78BC">
            <w:pPr>
              <w:widowControl/>
              <w:autoSpaceDE/>
              <w:autoSpaceDN/>
              <w:adjustRightInd/>
              <w:jc w:val="center"/>
              <w:rPr>
                <w:sz w:val="24"/>
                <w:szCs w:val="24"/>
              </w:rPr>
            </w:pP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0,3-6,7</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Ковда, Якушевская, Тюрюканов, 1959</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Серые лесные (ЦЧО)</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7</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0,2</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22</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1,7-3,1</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Протасова и др</w:t>
            </w:r>
            <w:r w:rsidR="001E02C0">
              <w:rPr>
                <w:sz w:val="24"/>
                <w:szCs w:val="24"/>
              </w:rPr>
              <w:t>,</w:t>
            </w:r>
            <w:r w:rsidRPr="001E02C0">
              <w:rPr>
                <w:sz w:val="24"/>
                <w:szCs w:val="24"/>
              </w:rPr>
              <w:t>, 1992</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Серые лесные (Владимирское, Вятское ополья)</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r w:rsidR="001E02C0">
              <w:rPr>
                <w:sz w:val="24"/>
                <w:szCs w:val="24"/>
              </w:rPr>
              <w:t>,</w:t>
            </w:r>
            <w:r w:rsidRPr="001E02C0">
              <w:rPr>
                <w:sz w:val="24"/>
                <w:szCs w:val="24"/>
              </w:rPr>
              <w:t>52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72</w:t>
            </w:r>
          </w:p>
        </w:tc>
        <w:tc>
          <w:tcPr>
            <w:tcW w:w="708" w:type="dxa"/>
            <w:vAlign w:val="center"/>
          </w:tcPr>
          <w:p w:rsidR="006B78BC" w:rsidRPr="001E02C0" w:rsidRDefault="006B78BC" w:rsidP="006B78BC">
            <w:pPr>
              <w:widowControl/>
              <w:autoSpaceDE/>
              <w:autoSpaceDN/>
              <w:adjustRightInd/>
              <w:jc w:val="center"/>
              <w:rPr>
                <w:sz w:val="24"/>
                <w:szCs w:val="24"/>
              </w:rPr>
            </w:pPr>
          </w:p>
        </w:tc>
        <w:tc>
          <w:tcPr>
            <w:tcW w:w="709" w:type="dxa"/>
            <w:vAlign w:val="center"/>
          </w:tcPr>
          <w:p w:rsidR="006B78BC" w:rsidRPr="001E02C0" w:rsidRDefault="006B78BC" w:rsidP="006B78BC">
            <w:pPr>
              <w:widowControl/>
              <w:autoSpaceDE/>
              <w:autoSpaceDN/>
              <w:adjustRightInd/>
              <w:jc w:val="center"/>
              <w:rPr>
                <w:sz w:val="24"/>
                <w:szCs w:val="24"/>
              </w:rPr>
            </w:pP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26-8</w:t>
            </w:r>
            <w:r w:rsidR="001E02C0">
              <w:rPr>
                <w:sz w:val="24"/>
                <w:szCs w:val="24"/>
              </w:rPr>
              <w:t>,</w:t>
            </w:r>
            <w:r w:rsidRPr="001E02C0">
              <w:rPr>
                <w:sz w:val="24"/>
                <w:szCs w:val="24"/>
              </w:rPr>
              <w:t>29</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Коробова, 1992</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Темносерые лесные (ЦЧО)</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0,4</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19</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2,7-3,9</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Протасова и др</w:t>
            </w:r>
            <w:r w:rsidR="001E02C0">
              <w:rPr>
                <w:sz w:val="24"/>
                <w:szCs w:val="24"/>
              </w:rPr>
              <w:t>,</w:t>
            </w:r>
            <w:r w:rsidRPr="001E02C0">
              <w:rPr>
                <w:sz w:val="24"/>
                <w:szCs w:val="24"/>
              </w:rPr>
              <w:t>, 1992</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Черноземы</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w:t>
            </w:r>
            <w:r w:rsidR="001E02C0">
              <w:rPr>
                <w:sz w:val="24"/>
                <w:szCs w:val="24"/>
              </w:rPr>
              <w:t>,</w:t>
            </w:r>
            <w:r w:rsidRPr="001E02C0">
              <w:rPr>
                <w:sz w:val="24"/>
                <w:szCs w:val="24"/>
              </w:rPr>
              <w:t>03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1E02C0">
              <w:rPr>
                <w:sz w:val="24"/>
                <w:szCs w:val="24"/>
              </w:rPr>
              <w:t>,</w:t>
            </w:r>
            <w:r w:rsidRPr="001E02C0">
              <w:rPr>
                <w:sz w:val="24"/>
                <w:szCs w:val="24"/>
              </w:rPr>
              <w:t>74</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1E02C0">
              <w:rPr>
                <w:sz w:val="24"/>
                <w:szCs w:val="24"/>
              </w:rPr>
              <w:t>,</w:t>
            </w:r>
            <w:r w:rsidRPr="001E02C0">
              <w:rPr>
                <w:sz w:val="24"/>
                <w:szCs w:val="24"/>
              </w:rPr>
              <w:t>86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57</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Черноземы</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5,4</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2,0-9,8</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Ковда, Якушевская, Тюрюканов, 1959</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Черноземы оподзоленные (ЦЧО)</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8</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0,2</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16</w:t>
            </w:r>
          </w:p>
        </w:tc>
        <w:tc>
          <w:tcPr>
            <w:tcW w:w="992"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3,0-4,9</w:t>
            </w:r>
          </w:p>
        </w:tc>
        <w:tc>
          <w:tcPr>
            <w:tcW w:w="1985"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Протасова и др</w:t>
            </w:r>
            <w:r w:rsidR="00F10BA3">
              <w:rPr>
                <w:sz w:val="24"/>
                <w:szCs w:val="24"/>
              </w:rPr>
              <w:t>., 1992*</w:t>
            </w:r>
          </w:p>
        </w:tc>
      </w:tr>
    </w:tbl>
    <w:p w:rsidR="001E02C0" w:rsidRPr="001E02C0" w:rsidRDefault="001E02C0" w:rsidP="001E02C0">
      <w:pPr>
        <w:widowControl/>
        <w:autoSpaceDE/>
        <w:autoSpaceDN/>
        <w:adjustRightInd/>
        <w:jc w:val="right"/>
        <w:rPr>
          <w:sz w:val="24"/>
          <w:szCs w:val="24"/>
        </w:rPr>
      </w:pPr>
      <w:r w:rsidRPr="001E02C0">
        <w:rPr>
          <w:sz w:val="24"/>
          <w:szCs w:val="24"/>
        </w:rPr>
        <w:t>продолжение таблицы 5.2</w:t>
      </w:r>
    </w:p>
    <w:tbl>
      <w:tblPr>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94"/>
        <w:gridCol w:w="708"/>
        <w:gridCol w:w="709"/>
        <w:gridCol w:w="709"/>
        <w:gridCol w:w="709"/>
        <w:gridCol w:w="708"/>
        <w:gridCol w:w="709"/>
        <w:gridCol w:w="1134"/>
        <w:gridCol w:w="1843"/>
      </w:tblGrid>
      <w:tr w:rsidR="001E02C0" w:rsidRPr="001E02C0" w:rsidTr="001E02C0">
        <w:tc>
          <w:tcPr>
            <w:tcW w:w="2694" w:type="dxa"/>
          </w:tcPr>
          <w:p w:rsidR="001E02C0" w:rsidRPr="001E02C0" w:rsidRDefault="001E02C0" w:rsidP="001E02C0">
            <w:pPr>
              <w:widowControl/>
              <w:autoSpaceDE/>
              <w:autoSpaceDN/>
              <w:adjustRightInd/>
              <w:jc w:val="center"/>
              <w:rPr>
                <w:sz w:val="24"/>
                <w:szCs w:val="24"/>
              </w:rPr>
            </w:pPr>
            <w:r w:rsidRPr="001E02C0">
              <w:rPr>
                <w:sz w:val="24"/>
                <w:szCs w:val="24"/>
              </w:rPr>
              <w:t>1</w:t>
            </w:r>
          </w:p>
        </w:tc>
        <w:tc>
          <w:tcPr>
            <w:tcW w:w="708" w:type="dxa"/>
          </w:tcPr>
          <w:p w:rsidR="001E02C0" w:rsidRPr="001E02C0" w:rsidRDefault="001E02C0" w:rsidP="001E02C0">
            <w:pPr>
              <w:widowControl/>
              <w:autoSpaceDE/>
              <w:autoSpaceDN/>
              <w:adjustRightInd/>
              <w:jc w:val="center"/>
              <w:rPr>
                <w:sz w:val="24"/>
                <w:szCs w:val="24"/>
              </w:rPr>
            </w:pPr>
            <w:r w:rsidRPr="001E02C0">
              <w:rPr>
                <w:sz w:val="24"/>
                <w:szCs w:val="24"/>
              </w:rPr>
              <w:t>2</w:t>
            </w:r>
          </w:p>
        </w:tc>
        <w:tc>
          <w:tcPr>
            <w:tcW w:w="709" w:type="dxa"/>
          </w:tcPr>
          <w:p w:rsidR="001E02C0" w:rsidRPr="001E02C0" w:rsidRDefault="001E02C0" w:rsidP="001E02C0">
            <w:pPr>
              <w:widowControl/>
              <w:autoSpaceDE/>
              <w:autoSpaceDN/>
              <w:adjustRightInd/>
              <w:jc w:val="center"/>
              <w:rPr>
                <w:sz w:val="24"/>
                <w:szCs w:val="24"/>
              </w:rPr>
            </w:pPr>
            <w:r w:rsidRPr="001E02C0">
              <w:rPr>
                <w:sz w:val="24"/>
                <w:szCs w:val="24"/>
              </w:rPr>
              <w:t>3</w:t>
            </w:r>
          </w:p>
        </w:tc>
        <w:tc>
          <w:tcPr>
            <w:tcW w:w="709" w:type="dxa"/>
          </w:tcPr>
          <w:p w:rsidR="001E02C0" w:rsidRPr="001E02C0" w:rsidRDefault="001E02C0" w:rsidP="001E02C0">
            <w:pPr>
              <w:widowControl/>
              <w:autoSpaceDE/>
              <w:autoSpaceDN/>
              <w:adjustRightInd/>
              <w:jc w:val="center"/>
              <w:rPr>
                <w:sz w:val="24"/>
                <w:szCs w:val="24"/>
              </w:rPr>
            </w:pPr>
            <w:r w:rsidRPr="001E02C0">
              <w:rPr>
                <w:sz w:val="24"/>
                <w:szCs w:val="24"/>
              </w:rPr>
              <w:t>4</w:t>
            </w:r>
          </w:p>
        </w:tc>
        <w:tc>
          <w:tcPr>
            <w:tcW w:w="709" w:type="dxa"/>
          </w:tcPr>
          <w:p w:rsidR="001E02C0" w:rsidRPr="001E02C0" w:rsidRDefault="001E02C0" w:rsidP="001E02C0">
            <w:pPr>
              <w:widowControl/>
              <w:autoSpaceDE/>
              <w:autoSpaceDN/>
              <w:adjustRightInd/>
              <w:jc w:val="center"/>
              <w:rPr>
                <w:sz w:val="24"/>
                <w:szCs w:val="24"/>
              </w:rPr>
            </w:pPr>
            <w:r w:rsidRPr="001E02C0">
              <w:rPr>
                <w:sz w:val="24"/>
                <w:szCs w:val="24"/>
              </w:rPr>
              <w:t>5</w:t>
            </w:r>
          </w:p>
        </w:tc>
        <w:tc>
          <w:tcPr>
            <w:tcW w:w="708" w:type="dxa"/>
          </w:tcPr>
          <w:p w:rsidR="001E02C0" w:rsidRPr="001E02C0" w:rsidRDefault="001E02C0" w:rsidP="001E02C0">
            <w:pPr>
              <w:widowControl/>
              <w:autoSpaceDE/>
              <w:autoSpaceDN/>
              <w:adjustRightInd/>
              <w:jc w:val="center"/>
              <w:rPr>
                <w:sz w:val="24"/>
                <w:szCs w:val="24"/>
              </w:rPr>
            </w:pPr>
            <w:r w:rsidRPr="001E02C0">
              <w:rPr>
                <w:sz w:val="24"/>
                <w:szCs w:val="24"/>
              </w:rPr>
              <w:t>6</w:t>
            </w:r>
          </w:p>
        </w:tc>
        <w:tc>
          <w:tcPr>
            <w:tcW w:w="709" w:type="dxa"/>
          </w:tcPr>
          <w:p w:rsidR="001E02C0" w:rsidRPr="001E02C0" w:rsidRDefault="001E02C0" w:rsidP="001E02C0">
            <w:pPr>
              <w:widowControl/>
              <w:autoSpaceDE/>
              <w:autoSpaceDN/>
              <w:adjustRightInd/>
              <w:jc w:val="center"/>
              <w:rPr>
                <w:sz w:val="24"/>
                <w:szCs w:val="24"/>
              </w:rPr>
            </w:pPr>
            <w:r w:rsidRPr="001E02C0">
              <w:rPr>
                <w:sz w:val="24"/>
                <w:szCs w:val="24"/>
              </w:rPr>
              <w:t>7</w:t>
            </w:r>
          </w:p>
        </w:tc>
        <w:tc>
          <w:tcPr>
            <w:tcW w:w="1134" w:type="dxa"/>
          </w:tcPr>
          <w:p w:rsidR="001E02C0" w:rsidRPr="001E02C0" w:rsidRDefault="001E02C0" w:rsidP="001E02C0">
            <w:pPr>
              <w:widowControl/>
              <w:autoSpaceDE/>
              <w:autoSpaceDN/>
              <w:adjustRightInd/>
              <w:jc w:val="center"/>
              <w:rPr>
                <w:sz w:val="24"/>
                <w:szCs w:val="24"/>
              </w:rPr>
            </w:pPr>
            <w:r w:rsidRPr="001E02C0">
              <w:rPr>
                <w:sz w:val="24"/>
                <w:szCs w:val="24"/>
              </w:rPr>
              <w:t>8</w:t>
            </w:r>
          </w:p>
        </w:tc>
        <w:tc>
          <w:tcPr>
            <w:tcW w:w="1843" w:type="dxa"/>
            <w:tcBorders>
              <w:top w:val="single" w:sz="6" w:space="0" w:color="auto"/>
              <w:bottom w:val="single" w:sz="6" w:space="0" w:color="auto"/>
            </w:tcBorders>
          </w:tcPr>
          <w:p w:rsidR="001E02C0" w:rsidRPr="001E02C0" w:rsidRDefault="001E02C0" w:rsidP="001E02C0">
            <w:pPr>
              <w:widowControl/>
              <w:autoSpaceDE/>
              <w:autoSpaceDN/>
              <w:adjustRightInd/>
              <w:jc w:val="center"/>
              <w:rPr>
                <w:sz w:val="24"/>
                <w:szCs w:val="24"/>
              </w:rPr>
            </w:pPr>
            <w:r w:rsidRPr="001E02C0">
              <w:rPr>
                <w:sz w:val="24"/>
                <w:szCs w:val="24"/>
              </w:rPr>
              <w:t>9</w:t>
            </w:r>
          </w:p>
        </w:tc>
      </w:tr>
      <w:tr w:rsidR="006B78BC" w:rsidRPr="001E02C0" w:rsidTr="001E02C0">
        <w:tc>
          <w:tcPr>
            <w:tcW w:w="2694" w:type="dxa"/>
            <w:tcMar>
              <w:left w:w="28" w:type="dxa"/>
              <w:right w:w="28" w:type="dxa"/>
            </w:tcMar>
            <w:vAlign w:val="center"/>
          </w:tcPr>
          <w:p w:rsidR="006B78BC" w:rsidRPr="001E02C0" w:rsidRDefault="006B78BC" w:rsidP="006B78BC">
            <w:pPr>
              <w:widowControl/>
              <w:autoSpaceDE/>
              <w:autoSpaceDN/>
              <w:adjustRightInd/>
              <w:rPr>
                <w:sz w:val="24"/>
                <w:szCs w:val="24"/>
              </w:rPr>
            </w:pPr>
            <w:r w:rsidRPr="001E02C0">
              <w:rPr>
                <w:sz w:val="24"/>
                <w:szCs w:val="24"/>
              </w:rPr>
              <w:t>Черноземы выщелоченные (ЦЧО)</w:t>
            </w:r>
          </w:p>
        </w:tc>
        <w:tc>
          <w:tcPr>
            <w:tcW w:w="708"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0,4</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0,9</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20</w:t>
            </w:r>
          </w:p>
        </w:tc>
        <w:tc>
          <w:tcPr>
            <w:tcW w:w="1134"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3,0-4,8</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Протасова и др., 1992</w:t>
            </w:r>
          </w:p>
        </w:tc>
      </w:tr>
      <w:tr w:rsidR="00B1748A" w:rsidRPr="001E02C0" w:rsidTr="001E02C0">
        <w:tc>
          <w:tcPr>
            <w:tcW w:w="2694" w:type="dxa"/>
            <w:tcMar>
              <w:left w:w="28" w:type="dxa"/>
              <w:right w:w="28" w:type="dxa"/>
            </w:tcMar>
            <w:vAlign w:val="center"/>
          </w:tcPr>
          <w:p w:rsidR="00B1748A" w:rsidRPr="001E02C0" w:rsidRDefault="00B1748A" w:rsidP="00443C6B">
            <w:pPr>
              <w:widowControl/>
              <w:autoSpaceDE/>
              <w:autoSpaceDN/>
              <w:adjustRightInd/>
              <w:rPr>
                <w:sz w:val="24"/>
                <w:szCs w:val="24"/>
              </w:rPr>
            </w:pPr>
            <w:r w:rsidRPr="001E02C0">
              <w:rPr>
                <w:sz w:val="24"/>
                <w:szCs w:val="24"/>
              </w:rPr>
              <w:t>Черноземы типичные (ЦЧО)</w:t>
            </w:r>
          </w:p>
        </w:tc>
        <w:tc>
          <w:tcPr>
            <w:tcW w:w="708" w:type="dxa"/>
            <w:tcMar>
              <w:left w:w="28" w:type="dxa"/>
              <w:right w:w="28" w:type="dxa"/>
            </w:tcMar>
            <w:vAlign w:val="center"/>
          </w:tcPr>
          <w:p w:rsidR="00B1748A" w:rsidRPr="001E02C0" w:rsidRDefault="00B1748A" w:rsidP="00443C6B">
            <w:pPr>
              <w:widowControl/>
              <w:autoSpaceDE/>
              <w:autoSpaceDN/>
              <w:adjustRightInd/>
              <w:jc w:val="center"/>
              <w:rPr>
                <w:sz w:val="24"/>
                <w:szCs w:val="24"/>
              </w:rPr>
            </w:pPr>
            <w:r w:rsidRPr="001E02C0">
              <w:rPr>
                <w:sz w:val="24"/>
                <w:szCs w:val="24"/>
              </w:rPr>
              <w:t>1(?)</w:t>
            </w:r>
          </w:p>
        </w:tc>
        <w:tc>
          <w:tcPr>
            <w:tcW w:w="709" w:type="dxa"/>
            <w:vAlign w:val="center"/>
          </w:tcPr>
          <w:p w:rsidR="00B1748A" w:rsidRPr="001E02C0" w:rsidRDefault="00B1748A" w:rsidP="00443C6B">
            <w:pPr>
              <w:widowControl/>
              <w:autoSpaceDE/>
              <w:autoSpaceDN/>
              <w:adjustRightInd/>
              <w:jc w:val="center"/>
              <w:rPr>
                <w:sz w:val="24"/>
                <w:szCs w:val="24"/>
              </w:rPr>
            </w:pPr>
            <w:r w:rsidRPr="001E02C0">
              <w:rPr>
                <w:sz w:val="24"/>
                <w:szCs w:val="24"/>
              </w:rPr>
              <w:t>11</w:t>
            </w:r>
          </w:p>
        </w:tc>
        <w:tc>
          <w:tcPr>
            <w:tcW w:w="709" w:type="dxa"/>
            <w:vAlign w:val="center"/>
          </w:tcPr>
          <w:p w:rsidR="00B1748A" w:rsidRPr="001E02C0" w:rsidRDefault="00B1748A" w:rsidP="00443C6B">
            <w:pPr>
              <w:widowControl/>
              <w:autoSpaceDE/>
              <w:autoSpaceDN/>
              <w:adjustRightInd/>
              <w:jc w:val="center"/>
              <w:rPr>
                <w:sz w:val="24"/>
                <w:szCs w:val="24"/>
              </w:rPr>
            </w:pPr>
            <w:r w:rsidRPr="001E02C0">
              <w:rPr>
                <w:sz w:val="24"/>
                <w:szCs w:val="24"/>
              </w:rPr>
              <w:t>5,6</w:t>
            </w:r>
          </w:p>
        </w:tc>
        <w:tc>
          <w:tcPr>
            <w:tcW w:w="709" w:type="dxa"/>
            <w:vAlign w:val="center"/>
          </w:tcPr>
          <w:p w:rsidR="00B1748A" w:rsidRPr="001E02C0" w:rsidRDefault="00B1748A" w:rsidP="00443C6B">
            <w:pPr>
              <w:widowControl/>
              <w:autoSpaceDE/>
              <w:autoSpaceDN/>
              <w:adjustRightInd/>
              <w:jc w:val="center"/>
              <w:rPr>
                <w:sz w:val="24"/>
                <w:szCs w:val="24"/>
              </w:rPr>
            </w:pPr>
            <w:r w:rsidRPr="001E02C0">
              <w:rPr>
                <w:sz w:val="24"/>
                <w:szCs w:val="24"/>
              </w:rPr>
              <w:t>0,2</w:t>
            </w:r>
          </w:p>
        </w:tc>
        <w:tc>
          <w:tcPr>
            <w:tcW w:w="708" w:type="dxa"/>
            <w:vAlign w:val="center"/>
          </w:tcPr>
          <w:p w:rsidR="00B1748A" w:rsidRPr="001E02C0" w:rsidRDefault="00B1748A" w:rsidP="00443C6B">
            <w:pPr>
              <w:widowControl/>
              <w:autoSpaceDE/>
              <w:autoSpaceDN/>
              <w:adjustRightInd/>
              <w:jc w:val="center"/>
              <w:rPr>
                <w:sz w:val="24"/>
                <w:szCs w:val="24"/>
              </w:rPr>
            </w:pPr>
            <w:r w:rsidRPr="001E02C0">
              <w:rPr>
                <w:sz w:val="24"/>
                <w:szCs w:val="24"/>
              </w:rPr>
              <w:t>0,8</w:t>
            </w:r>
          </w:p>
        </w:tc>
        <w:tc>
          <w:tcPr>
            <w:tcW w:w="709" w:type="dxa"/>
            <w:vAlign w:val="center"/>
          </w:tcPr>
          <w:p w:rsidR="00B1748A" w:rsidRPr="001E02C0" w:rsidRDefault="00B1748A" w:rsidP="00443C6B">
            <w:pPr>
              <w:widowControl/>
              <w:autoSpaceDE/>
              <w:autoSpaceDN/>
              <w:adjustRightInd/>
              <w:jc w:val="center"/>
              <w:rPr>
                <w:sz w:val="24"/>
                <w:szCs w:val="24"/>
              </w:rPr>
            </w:pPr>
            <w:r w:rsidRPr="001E02C0">
              <w:rPr>
                <w:sz w:val="24"/>
                <w:szCs w:val="24"/>
              </w:rPr>
              <w:t>14</w:t>
            </w:r>
          </w:p>
        </w:tc>
        <w:tc>
          <w:tcPr>
            <w:tcW w:w="1134" w:type="dxa"/>
            <w:vAlign w:val="center"/>
          </w:tcPr>
          <w:p w:rsidR="00B1748A" w:rsidRPr="001E02C0" w:rsidRDefault="00B1748A" w:rsidP="00443C6B">
            <w:pPr>
              <w:widowControl/>
              <w:autoSpaceDE/>
              <w:autoSpaceDN/>
              <w:adjustRightInd/>
              <w:jc w:val="center"/>
              <w:rPr>
                <w:sz w:val="24"/>
                <w:szCs w:val="24"/>
              </w:rPr>
            </w:pPr>
            <w:r w:rsidRPr="001E02C0">
              <w:rPr>
                <w:sz w:val="24"/>
                <w:szCs w:val="24"/>
              </w:rPr>
              <w:t>4,1-7,2</w:t>
            </w:r>
          </w:p>
        </w:tc>
        <w:tc>
          <w:tcPr>
            <w:tcW w:w="1843" w:type="dxa"/>
            <w:tcBorders>
              <w:top w:val="single" w:sz="6" w:space="0" w:color="auto"/>
              <w:bottom w:val="single" w:sz="6" w:space="0" w:color="auto"/>
            </w:tcBorders>
          </w:tcPr>
          <w:p w:rsidR="00B1748A" w:rsidRPr="001E02C0" w:rsidRDefault="00B1748A" w:rsidP="00443C6B">
            <w:pPr>
              <w:widowControl/>
              <w:autoSpaceDE/>
              <w:autoSpaceDN/>
              <w:adjustRightInd/>
              <w:rPr>
                <w:sz w:val="24"/>
                <w:szCs w:val="24"/>
              </w:rPr>
            </w:pPr>
            <w:r w:rsidRPr="001E02C0">
              <w:rPr>
                <w:sz w:val="24"/>
                <w:szCs w:val="24"/>
              </w:rPr>
              <w:t>Протасова и др., 1992</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Черноземы южные (ЦЧО)</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0,4</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0,8</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13</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5,1-6,5</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Протасова и др., 1992</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Черноземы южные (Ростовская область)</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125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4,93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1,6– 14,5</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Соборникова, Долинчук, 1973</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Каштановые</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w:t>
            </w:r>
            <w:r w:rsidR="00B70B93">
              <w:rPr>
                <w:sz w:val="24"/>
                <w:szCs w:val="24"/>
              </w:rPr>
              <w:t>,</w:t>
            </w:r>
            <w:r w:rsidRPr="001E02C0">
              <w:rPr>
                <w:sz w:val="24"/>
                <w:szCs w:val="24"/>
              </w:rPr>
              <w:t>06</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B70B93">
              <w:rPr>
                <w:sz w:val="24"/>
                <w:szCs w:val="24"/>
              </w:rPr>
              <w:t>,</w:t>
            </w:r>
            <w:r w:rsidRPr="001E02C0">
              <w:rPr>
                <w:sz w:val="24"/>
                <w:szCs w:val="24"/>
              </w:rPr>
              <w:t>89</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B70B93">
              <w:rPr>
                <w:sz w:val="24"/>
                <w:szCs w:val="24"/>
              </w:rPr>
              <w:t>,</w:t>
            </w:r>
            <w:r w:rsidRPr="001E02C0">
              <w:rPr>
                <w:sz w:val="24"/>
                <w:szCs w:val="24"/>
              </w:rPr>
              <w:t>67</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53</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Луговые</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B70B93">
              <w:rPr>
                <w:sz w:val="24"/>
                <w:szCs w:val="24"/>
              </w:rPr>
              <w:t>,</w:t>
            </w:r>
            <w:r w:rsidRPr="001E02C0">
              <w:rPr>
                <w:sz w:val="24"/>
                <w:szCs w:val="24"/>
              </w:rPr>
              <w:t>32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B70B93">
              <w:rPr>
                <w:sz w:val="24"/>
                <w:szCs w:val="24"/>
              </w:rPr>
              <w:t>,</w:t>
            </w:r>
            <w:r w:rsidRPr="001E02C0">
              <w:rPr>
                <w:sz w:val="24"/>
                <w:szCs w:val="24"/>
              </w:rPr>
              <w:t>54</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B70B93">
              <w:rPr>
                <w:sz w:val="24"/>
                <w:szCs w:val="24"/>
              </w:rPr>
              <w:t>,</w:t>
            </w:r>
            <w:r w:rsidRPr="001E02C0">
              <w:rPr>
                <w:sz w:val="24"/>
                <w:szCs w:val="24"/>
              </w:rPr>
              <w:t>70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70</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Торфяно-болотные (верховые)</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B70B93">
              <w:rPr>
                <w:sz w:val="24"/>
                <w:szCs w:val="24"/>
              </w:rPr>
              <w:t>,</w:t>
            </w:r>
            <w:r w:rsidRPr="001E02C0">
              <w:rPr>
                <w:sz w:val="24"/>
                <w:szCs w:val="24"/>
              </w:rPr>
              <w:t>20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B70B93">
              <w:rPr>
                <w:sz w:val="24"/>
                <w:szCs w:val="24"/>
              </w:rPr>
              <w:t>,</w:t>
            </w:r>
            <w:r w:rsidRPr="001E02C0">
              <w:rPr>
                <w:sz w:val="24"/>
                <w:szCs w:val="24"/>
              </w:rPr>
              <w:t>27</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B70B93">
              <w:rPr>
                <w:sz w:val="24"/>
                <w:szCs w:val="24"/>
              </w:rPr>
              <w:t>,</w:t>
            </w:r>
            <w:r w:rsidRPr="001E02C0">
              <w:rPr>
                <w:sz w:val="24"/>
                <w:szCs w:val="24"/>
              </w:rPr>
              <w:t>13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51</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Болотные верховые (Эстония)</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7</w:t>
            </w:r>
            <w:r w:rsidR="00B70B93">
              <w:rPr>
                <w:sz w:val="24"/>
                <w:szCs w:val="24"/>
              </w:rPr>
              <w:t>,</w:t>
            </w:r>
            <w:r w:rsidRPr="001E02C0">
              <w:rPr>
                <w:sz w:val="24"/>
                <w:szCs w:val="24"/>
              </w:rPr>
              <w:t>00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r w:rsidR="00B70B93">
              <w:rPr>
                <w:sz w:val="24"/>
                <w:szCs w:val="24"/>
              </w:rPr>
              <w:t>,</w:t>
            </w:r>
            <w:r w:rsidRPr="001E02C0">
              <w:rPr>
                <w:sz w:val="24"/>
                <w:szCs w:val="24"/>
              </w:rPr>
              <w:t>10</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30</w:t>
            </w:r>
            <w:r w:rsidR="00B70B93">
              <w:rPr>
                <w:sz w:val="24"/>
                <w:szCs w:val="24"/>
              </w:rPr>
              <w:t>,</w:t>
            </w:r>
            <w:r w:rsidRPr="001E02C0">
              <w:rPr>
                <w:sz w:val="24"/>
                <w:szCs w:val="24"/>
              </w:rPr>
              <w:t>0</w:t>
            </w:r>
          </w:p>
        </w:tc>
        <w:tc>
          <w:tcPr>
            <w:tcW w:w="1134" w:type="dxa"/>
            <w:vAlign w:val="center"/>
          </w:tcPr>
          <w:p w:rsidR="006B78BC" w:rsidRPr="001E02C0" w:rsidRDefault="006B78BC" w:rsidP="006B78BC">
            <w:pPr>
              <w:widowControl/>
              <w:autoSpaceDE/>
              <w:autoSpaceDN/>
              <w:adjustRightInd/>
              <w:jc w:val="center"/>
              <w:rPr>
                <w:sz w:val="24"/>
                <w:szCs w:val="24"/>
              </w:rPr>
            </w:pP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Калмет,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Торфяно-болотные (переходные и верховые) (Беларусь)</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3,65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0,33</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1,05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28,8</w:t>
            </w:r>
          </w:p>
        </w:tc>
        <w:tc>
          <w:tcPr>
            <w:tcW w:w="1134" w:type="dxa"/>
            <w:vAlign w:val="center"/>
          </w:tcPr>
          <w:p w:rsidR="006B78BC" w:rsidRPr="001E02C0" w:rsidRDefault="006B78BC" w:rsidP="006B78BC">
            <w:pPr>
              <w:widowControl/>
              <w:autoSpaceDE/>
              <w:autoSpaceDN/>
              <w:adjustRightInd/>
              <w:jc w:val="center"/>
              <w:rPr>
                <w:sz w:val="24"/>
                <w:szCs w:val="24"/>
              </w:rPr>
            </w:pP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Лозовский, 1971</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Торфяно-болотные (переходные и низинные)</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9</w:t>
            </w:r>
            <w:r w:rsidR="00B70B93">
              <w:rPr>
                <w:sz w:val="24"/>
                <w:szCs w:val="24"/>
              </w:rPr>
              <w:t>,</w:t>
            </w:r>
            <w:r w:rsidRPr="001E02C0">
              <w:rPr>
                <w:sz w:val="24"/>
                <w:szCs w:val="24"/>
              </w:rPr>
              <w:t>30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w:t>
            </w:r>
            <w:r w:rsidR="00B70B93">
              <w:rPr>
                <w:sz w:val="24"/>
                <w:szCs w:val="24"/>
              </w:rPr>
              <w:t>,</w:t>
            </w:r>
            <w:r w:rsidRPr="001E02C0">
              <w:rPr>
                <w:sz w:val="24"/>
                <w:szCs w:val="24"/>
              </w:rPr>
              <w:t>11</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5</w:t>
            </w:r>
            <w:r w:rsidR="00B70B93">
              <w:rPr>
                <w:sz w:val="24"/>
                <w:szCs w:val="24"/>
              </w:rPr>
              <w:t>,</w:t>
            </w:r>
            <w:r w:rsidRPr="001E02C0">
              <w:rPr>
                <w:sz w:val="24"/>
                <w:szCs w:val="24"/>
              </w:rPr>
              <w:t>10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55</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Торфянисто-глеевые</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w:t>
            </w:r>
            <w:r w:rsidR="00B70B93">
              <w:rPr>
                <w:sz w:val="24"/>
                <w:szCs w:val="24"/>
              </w:rPr>
              <w:t>,</w:t>
            </w:r>
            <w:r w:rsidRPr="001E02C0">
              <w:rPr>
                <w:sz w:val="24"/>
                <w:szCs w:val="24"/>
              </w:rPr>
              <w:t>78</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w:t>
            </w:r>
            <w:r w:rsidR="00B70B93">
              <w:rPr>
                <w:sz w:val="24"/>
                <w:szCs w:val="24"/>
              </w:rPr>
              <w:t>,</w:t>
            </w:r>
            <w:r w:rsidRPr="001E02C0">
              <w:rPr>
                <w:sz w:val="24"/>
                <w:szCs w:val="24"/>
              </w:rPr>
              <w:t>90</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r w:rsidR="00B70B93">
              <w:rPr>
                <w:sz w:val="24"/>
                <w:szCs w:val="24"/>
              </w:rPr>
              <w:t>,</w:t>
            </w:r>
            <w:r w:rsidRPr="001E02C0">
              <w:rPr>
                <w:sz w:val="24"/>
                <w:szCs w:val="24"/>
              </w:rPr>
              <w:t>80</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80</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Зырин, Зборищук,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Торфяно-болотные (Беларусь)</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p>
        </w:tc>
        <w:tc>
          <w:tcPr>
            <w:tcW w:w="709" w:type="dxa"/>
            <w:vAlign w:val="center"/>
          </w:tcPr>
          <w:p w:rsidR="006B78BC" w:rsidRPr="001E02C0" w:rsidRDefault="006B78BC" w:rsidP="006B78BC">
            <w:pPr>
              <w:widowControl/>
              <w:autoSpaceDE/>
              <w:autoSpaceDN/>
              <w:adjustRightInd/>
              <w:jc w:val="center"/>
              <w:rPr>
                <w:sz w:val="24"/>
                <w:szCs w:val="24"/>
              </w:rPr>
            </w:pPr>
          </w:p>
        </w:tc>
        <w:tc>
          <w:tcPr>
            <w:tcW w:w="709" w:type="dxa"/>
            <w:vAlign w:val="center"/>
          </w:tcPr>
          <w:p w:rsidR="006B78BC" w:rsidRPr="001E02C0" w:rsidRDefault="006B78BC" w:rsidP="006B78BC">
            <w:pPr>
              <w:widowControl/>
              <w:autoSpaceDE/>
              <w:autoSpaceDN/>
              <w:adjustRightInd/>
              <w:jc w:val="center"/>
              <w:rPr>
                <w:sz w:val="24"/>
                <w:szCs w:val="24"/>
              </w:rPr>
            </w:pPr>
          </w:p>
        </w:tc>
        <w:tc>
          <w:tcPr>
            <w:tcW w:w="708" w:type="dxa"/>
            <w:vAlign w:val="center"/>
          </w:tcPr>
          <w:p w:rsidR="006B78BC" w:rsidRPr="001E02C0" w:rsidRDefault="006B78BC" w:rsidP="006B78BC">
            <w:pPr>
              <w:widowControl/>
              <w:autoSpaceDE/>
              <w:autoSpaceDN/>
              <w:adjustRightInd/>
              <w:jc w:val="center"/>
              <w:rPr>
                <w:sz w:val="24"/>
                <w:szCs w:val="24"/>
              </w:rPr>
            </w:pPr>
          </w:p>
        </w:tc>
        <w:tc>
          <w:tcPr>
            <w:tcW w:w="709" w:type="dxa"/>
            <w:vAlign w:val="center"/>
          </w:tcPr>
          <w:p w:rsidR="006B78BC" w:rsidRPr="001E02C0" w:rsidRDefault="006B78BC" w:rsidP="006B78BC">
            <w:pPr>
              <w:widowControl/>
              <w:autoSpaceDE/>
              <w:autoSpaceDN/>
              <w:adjustRightInd/>
              <w:jc w:val="center"/>
              <w:rPr>
                <w:sz w:val="24"/>
                <w:szCs w:val="24"/>
              </w:rPr>
            </w:pP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3</w:t>
            </w:r>
            <w:r w:rsidR="00B70B93">
              <w:rPr>
                <w:sz w:val="24"/>
                <w:szCs w:val="24"/>
              </w:rPr>
              <w:t>,</w:t>
            </w:r>
            <w:r w:rsidRPr="001E02C0">
              <w:rPr>
                <w:sz w:val="24"/>
                <w:szCs w:val="24"/>
              </w:rPr>
              <w:t>3-15</w:t>
            </w:r>
            <w:r w:rsidR="00B70B93">
              <w:rPr>
                <w:sz w:val="24"/>
                <w:szCs w:val="24"/>
              </w:rPr>
              <w:t>,</w:t>
            </w:r>
            <w:r w:rsidRPr="001E02C0">
              <w:rPr>
                <w:sz w:val="24"/>
                <w:szCs w:val="24"/>
              </w:rPr>
              <w:t>9</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Лукашев, Комракова,1986</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Болотные низинные (Эстония)</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85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15</w:t>
            </w:r>
            <w:r w:rsidR="00B70B93">
              <w:rPr>
                <w:sz w:val="24"/>
                <w:szCs w:val="24"/>
              </w:rPr>
              <w:t>,</w:t>
            </w:r>
            <w:r w:rsidRPr="001E02C0">
              <w:rPr>
                <w:sz w:val="24"/>
                <w:szCs w:val="24"/>
              </w:rPr>
              <w:t>2</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4</w:t>
            </w:r>
            <w:r w:rsidR="00B70B93">
              <w:rPr>
                <w:sz w:val="24"/>
                <w:szCs w:val="24"/>
              </w:rPr>
              <w:t>,</w:t>
            </w:r>
            <w:r w:rsidRPr="001E02C0">
              <w:rPr>
                <w:sz w:val="24"/>
                <w:szCs w:val="24"/>
              </w:rPr>
              <w:t>2</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27</w:t>
            </w:r>
            <w:r w:rsidR="00B70B93">
              <w:rPr>
                <w:sz w:val="24"/>
                <w:szCs w:val="24"/>
              </w:rPr>
              <w:t>,</w:t>
            </w:r>
            <w:r w:rsidRPr="001E02C0">
              <w:rPr>
                <w:sz w:val="24"/>
                <w:szCs w:val="24"/>
              </w:rPr>
              <w:t>6</w:t>
            </w:r>
          </w:p>
        </w:tc>
        <w:tc>
          <w:tcPr>
            <w:tcW w:w="1134"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Калмет,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Торфяные низинные (Латвия)</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5</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54</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9,61</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0,60</w:t>
            </w:r>
          </w:p>
        </w:tc>
        <w:tc>
          <w:tcPr>
            <w:tcW w:w="708"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jc w:val="center"/>
              <w:rPr>
                <w:sz w:val="24"/>
                <w:szCs w:val="24"/>
              </w:rPr>
            </w:pPr>
            <w:r w:rsidRPr="001E02C0">
              <w:rPr>
                <w:sz w:val="24"/>
                <w:szCs w:val="24"/>
              </w:rPr>
              <w:t>-</w:t>
            </w:r>
          </w:p>
        </w:tc>
        <w:tc>
          <w:tcPr>
            <w:tcW w:w="1134" w:type="dxa"/>
            <w:tcMar>
              <w:left w:w="28" w:type="dxa"/>
              <w:right w:w="28" w:type="dxa"/>
            </w:tcMar>
            <w:vAlign w:val="center"/>
          </w:tcPr>
          <w:p w:rsidR="006B78BC" w:rsidRPr="001E02C0" w:rsidRDefault="006B78BC" w:rsidP="006B78BC">
            <w:pPr>
              <w:widowControl/>
              <w:autoSpaceDE/>
              <w:autoSpaceDN/>
              <w:adjustRightInd/>
              <w:jc w:val="center"/>
              <w:rPr>
                <w:sz w:val="24"/>
                <w:szCs w:val="24"/>
              </w:rPr>
            </w:pPr>
            <w:r w:rsidRPr="001E02C0">
              <w:rPr>
                <w:sz w:val="24"/>
                <w:szCs w:val="24"/>
              </w:rPr>
              <w:t>3,60-20,37</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rPr>
                <w:sz w:val="24"/>
                <w:szCs w:val="24"/>
              </w:rPr>
            </w:pPr>
            <w:r w:rsidRPr="001E02C0">
              <w:rPr>
                <w:sz w:val="24"/>
                <w:szCs w:val="24"/>
              </w:rPr>
              <w:t>Карелина, 1957</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Торфяно-болотные низинные (Беларусь)</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36</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9,23</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0,59</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3,56</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38,6</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Лозовский, 1971</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Пойменные</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3</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r w:rsidR="00B70B93">
              <w:rPr>
                <w:sz w:val="24"/>
                <w:szCs w:val="24"/>
              </w:rPr>
              <w:t>,</w:t>
            </w:r>
            <w:r w:rsidRPr="001E02C0">
              <w:rPr>
                <w:sz w:val="24"/>
                <w:szCs w:val="24"/>
              </w:rPr>
              <w:t>24</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w:t>
            </w:r>
            <w:r w:rsidR="00B70B93">
              <w:rPr>
                <w:sz w:val="24"/>
                <w:szCs w:val="24"/>
              </w:rPr>
              <w:t>,</w:t>
            </w:r>
            <w:r w:rsidRPr="001E02C0">
              <w:rPr>
                <w:sz w:val="24"/>
                <w:szCs w:val="24"/>
              </w:rPr>
              <w:t>29</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w:t>
            </w:r>
            <w:r w:rsidR="00B70B93">
              <w:rPr>
                <w:sz w:val="24"/>
                <w:szCs w:val="24"/>
              </w:rPr>
              <w:t>,</w:t>
            </w:r>
            <w:r w:rsidRPr="001E02C0">
              <w:rPr>
                <w:sz w:val="24"/>
                <w:szCs w:val="24"/>
              </w:rPr>
              <w:t>19</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53</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Зырин, Зборищук,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Пойменные (Эстония)</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16</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w:t>
            </w:r>
            <w:r w:rsidR="00B70B93">
              <w:rPr>
                <w:sz w:val="24"/>
                <w:szCs w:val="24"/>
              </w:rPr>
              <w:t>,</w:t>
            </w:r>
            <w:r w:rsidRPr="001E02C0">
              <w:rPr>
                <w:sz w:val="24"/>
                <w:szCs w:val="24"/>
              </w:rPr>
              <w:t>90</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w:t>
            </w:r>
            <w:r w:rsidR="00B70B93">
              <w:rPr>
                <w:sz w:val="24"/>
                <w:szCs w:val="24"/>
              </w:rPr>
              <w:t>,</w:t>
            </w:r>
            <w:r w:rsidRPr="001E02C0">
              <w:rPr>
                <w:sz w:val="24"/>
                <w:szCs w:val="24"/>
              </w:rPr>
              <w:t>45</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76</w:t>
            </w:r>
            <w:r w:rsidR="00B70B93">
              <w:rPr>
                <w:sz w:val="24"/>
                <w:szCs w:val="24"/>
              </w:rPr>
              <w:t>,</w:t>
            </w:r>
            <w:r w:rsidRPr="001E02C0">
              <w:rPr>
                <w:sz w:val="24"/>
                <w:szCs w:val="24"/>
              </w:rPr>
              <w:t>3</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Калмет, 1975</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Пойменные луговые (Беларусь)</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20</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2,27</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0,48</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2,13</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93,9</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Лозовский, 1971</w:t>
            </w:r>
          </w:p>
        </w:tc>
      </w:tr>
    </w:tbl>
    <w:p w:rsidR="00B70B93" w:rsidRDefault="00B70B93" w:rsidP="00B70B93">
      <w:pPr>
        <w:widowControl/>
        <w:autoSpaceDE/>
        <w:autoSpaceDN/>
        <w:adjustRightInd/>
        <w:jc w:val="right"/>
        <w:rPr>
          <w:sz w:val="24"/>
          <w:szCs w:val="24"/>
        </w:rPr>
      </w:pPr>
    </w:p>
    <w:p w:rsidR="00B70B93" w:rsidRPr="001E02C0" w:rsidRDefault="00B70B93" w:rsidP="00B70B93">
      <w:pPr>
        <w:widowControl/>
        <w:autoSpaceDE/>
        <w:autoSpaceDN/>
        <w:adjustRightInd/>
        <w:jc w:val="right"/>
        <w:rPr>
          <w:sz w:val="24"/>
          <w:szCs w:val="24"/>
        </w:rPr>
      </w:pPr>
      <w:r w:rsidRPr="001E02C0">
        <w:rPr>
          <w:sz w:val="24"/>
          <w:szCs w:val="24"/>
        </w:rPr>
        <w:t>продолжение таблицы 5.2</w:t>
      </w:r>
    </w:p>
    <w:tbl>
      <w:tblPr>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94"/>
        <w:gridCol w:w="708"/>
        <w:gridCol w:w="709"/>
        <w:gridCol w:w="709"/>
        <w:gridCol w:w="709"/>
        <w:gridCol w:w="708"/>
        <w:gridCol w:w="709"/>
        <w:gridCol w:w="1134"/>
        <w:gridCol w:w="1843"/>
      </w:tblGrid>
      <w:tr w:rsidR="00B70B93" w:rsidRPr="001E02C0" w:rsidTr="00DF6F47">
        <w:tc>
          <w:tcPr>
            <w:tcW w:w="2694" w:type="dxa"/>
          </w:tcPr>
          <w:p w:rsidR="00B70B93" w:rsidRPr="001E02C0" w:rsidRDefault="00B70B93" w:rsidP="00DF6F47">
            <w:pPr>
              <w:widowControl/>
              <w:autoSpaceDE/>
              <w:autoSpaceDN/>
              <w:adjustRightInd/>
              <w:jc w:val="center"/>
              <w:rPr>
                <w:sz w:val="24"/>
                <w:szCs w:val="24"/>
              </w:rPr>
            </w:pPr>
            <w:r w:rsidRPr="001E02C0">
              <w:rPr>
                <w:sz w:val="24"/>
                <w:szCs w:val="24"/>
              </w:rPr>
              <w:t>1</w:t>
            </w:r>
          </w:p>
        </w:tc>
        <w:tc>
          <w:tcPr>
            <w:tcW w:w="708" w:type="dxa"/>
          </w:tcPr>
          <w:p w:rsidR="00B70B93" w:rsidRPr="001E02C0" w:rsidRDefault="00B70B93" w:rsidP="00DF6F47">
            <w:pPr>
              <w:widowControl/>
              <w:autoSpaceDE/>
              <w:autoSpaceDN/>
              <w:adjustRightInd/>
              <w:jc w:val="center"/>
              <w:rPr>
                <w:sz w:val="24"/>
                <w:szCs w:val="24"/>
              </w:rPr>
            </w:pPr>
            <w:r w:rsidRPr="001E02C0">
              <w:rPr>
                <w:sz w:val="24"/>
                <w:szCs w:val="24"/>
              </w:rPr>
              <w:t>2</w:t>
            </w:r>
          </w:p>
        </w:tc>
        <w:tc>
          <w:tcPr>
            <w:tcW w:w="709" w:type="dxa"/>
          </w:tcPr>
          <w:p w:rsidR="00B70B93" w:rsidRPr="001E02C0" w:rsidRDefault="00B70B93" w:rsidP="00DF6F47">
            <w:pPr>
              <w:widowControl/>
              <w:autoSpaceDE/>
              <w:autoSpaceDN/>
              <w:adjustRightInd/>
              <w:jc w:val="center"/>
              <w:rPr>
                <w:sz w:val="24"/>
                <w:szCs w:val="24"/>
              </w:rPr>
            </w:pPr>
            <w:r w:rsidRPr="001E02C0">
              <w:rPr>
                <w:sz w:val="24"/>
                <w:szCs w:val="24"/>
              </w:rPr>
              <w:t>3</w:t>
            </w:r>
          </w:p>
        </w:tc>
        <w:tc>
          <w:tcPr>
            <w:tcW w:w="709" w:type="dxa"/>
          </w:tcPr>
          <w:p w:rsidR="00B70B93" w:rsidRPr="001E02C0" w:rsidRDefault="00B70B93" w:rsidP="00DF6F47">
            <w:pPr>
              <w:widowControl/>
              <w:autoSpaceDE/>
              <w:autoSpaceDN/>
              <w:adjustRightInd/>
              <w:jc w:val="center"/>
              <w:rPr>
                <w:sz w:val="24"/>
                <w:szCs w:val="24"/>
              </w:rPr>
            </w:pPr>
            <w:r w:rsidRPr="001E02C0">
              <w:rPr>
                <w:sz w:val="24"/>
                <w:szCs w:val="24"/>
              </w:rPr>
              <w:t>4</w:t>
            </w:r>
          </w:p>
        </w:tc>
        <w:tc>
          <w:tcPr>
            <w:tcW w:w="709" w:type="dxa"/>
          </w:tcPr>
          <w:p w:rsidR="00B70B93" w:rsidRPr="001E02C0" w:rsidRDefault="00B70B93" w:rsidP="00DF6F47">
            <w:pPr>
              <w:widowControl/>
              <w:autoSpaceDE/>
              <w:autoSpaceDN/>
              <w:adjustRightInd/>
              <w:jc w:val="center"/>
              <w:rPr>
                <w:sz w:val="24"/>
                <w:szCs w:val="24"/>
              </w:rPr>
            </w:pPr>
            <w:r w:rsidRPr="001E02C0">
              <w:rPr>
                <w:sz w:val="24"/>
                <w:szCs w:val="24"/>
              </w:rPr>
              <w:t>5</w:t>
            </w:r>
          </w:p>
        </w:tc>
        <w:tc>
          <w:tcPr>
            <w:tcW w:w="708" w:type="dxa"/>
          </w:tcPr>
          <w:p w:rsidR="00B70B93" w:rsidRPr="001E02C0" w:rsidRDefault="00B70B93" w:rsidP="00DF6F47">
            <w:pPr>
              <w:widowControl/>
              <w:autoSpaceDE/>
              <w:autoSpaceDN/>
              <w:adjustRightInd/>
              <w:jc w:val="center"/>
              <w:rPr>
                <w:sz w:val="24"/>
                <w:szCs w:val="24"/>
              </w:rPr>
            </w:pPr>
            <w:r w:rsidRPr="001E02C0">
              <w:rPr>
                <w:sz w:val="24"/>
                <w:szCs w:val="24"/>
              </w:rPr>
              <w:t>6</w:t>
            </w:r>
          </w:p>
        </w:tc>
        <w:tc>
          <w:tcPr>
            <w:tcW w:w="709" w:type="dxa"/>
          </w:tcPr>
          <w:p w:rsidR="00B70B93" w:rsidRPr="001E02C0" w:rsidRDefault="00B70B93" w:rsidP="00DF6F47">
            <w:pPr>
              <w:widowControl/>
              <w:autoSpaceDE/>
              <w:autoSpaceDN/>
              <w:adjustRightInd/>
              <w:jc w:val="center"/>
              <w:rPr>
                <w:sz w:val="24"/>
                <w:szCs w:val="24"/>
              </w:rPr>
            </w:pPr>
            <w:r w:rsidRPr="001E02C0">
              <w:rPr>
                <w:sz w:val="24"/>
                <w:szCs w:val="24"/>
              </w:rPr>
              <w:t>7</w:t>
            </w:r>
          </w:p>
        </w:tc>
        <w:tc>
          <w:tcPr>
            <w:tcW w:w="1134" w:type="dxa"/>
          </w:tcPr>
          <w:p w:rsidR="00B70B93" w:rsidRPr="001E02C0" w:rsidRDefault="00B70B93" w:rsidP="00DF6F47">
            <w:pPr>
              <w:widowControl/>
              <w:autoSpaceDE/>
              <w:autoSpaceDN/>
              <w:adjustRightInd/>
              <w:jc w:val="center"/>
              <w:rPr>
                <w:sz w:val="24"/>
                <w:szCs w:val="24"/>
              </w:rPr>
            </w:pPr>
            <w:r w:rsidRPr="001E02C0">
              <w:rPr>
                <w:sz w:val="24"/>
                <w:szCs w:val="24"/>
              </w:rPr>
              <w:t>8</w:t>
            </w:r>
          </w:p>
        </w:tc>
        <w:tc>
          <w:tcPr>
            <w:tcW w:w="1843" w:type="dxa"/>
            <w:tcBorders>
              <w:top w:val="single" w:sz="6" w:space="0" w:color="auto"/>
              <w:bottom w:val="single" w:sz="6" w:space="0" w:color="auto"/>
            </w:tcBorders>
          </w:tcPr>
          <w:p w:rsidR="00B70B93" w:rsidRPr="001E02C0" w:rsidRDefault="00B70B93" w:rsidP="00DF6F47">
            <w:pPr>
              <w:widowControl/>
              <w:autoSpaceDE/>
              <w:autoSpaceDN/>
              <w:adjustRightInd/>
              <w:jc w:val="center"/>
              <w:rPr>
                <w:sz w:val="24"/>
                <w:szCs w:val="24"/>
              </w:rPr>
            </w:pPr>
            <w:r w:rsidRPr="001E02C0">
              <w:rPr>
                <w:sz w:val="24"/>
                <w:szCs w:val="24"/>
              </w:rPr>
              <w:t>9</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Пойменные дерновые (НЗ)</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18</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3</w:t>
            </w:r>
            <w:r w:rsidR="00B70B93">
              <w:rPr>
                <w:sz w:val="24"/>
                <w:szCs w:val="24"/>
              </w:rPr>
              <w:t>,</w:t>
            </w:r>
            <w:r w:rsidRPr="001E02C0">
              <w:rPr>
                <w:sz w:val="24"/>
                <w:szCs w:val="24"/>
              </w:rPr>
              <w:t>86</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w:t>
            </w:r>
            <w:r w:rsidR="00B70B93">
              <w:rPr>
                <w:sz w:val="24"/>
                <w:szCs w:val="24"/>
              </w:rPr>
              <w:t>,</w:t>
            </w:r>
            <w:r w:rsidRPr="001E02C0">
              <w:rPr>
                <w:sz w:val="24"/>
                <w:szCs w:val="24"/>
              </w:rPr>
              <w:t>36</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w:t>
            </w:r>
            <w:r w:rsidR="00B70B93">
              <w:rPr>
                <w:sz w:val="24"/>
                <w:szCs w:val="24"/>
              </w:rPr>
              <w:t>,</w:t>
            </w:r>
            <w:r w:rsidRPr="001E02C0">
              <w:rPr>
                <w:sz w:val="24"/>
                <w:szCs w:val="24"/>
              </w:rPr>
              <w:t>03-5</w:t>
            </w:r>
            <w:r w:rsidR="00B70B93">
              <w:rPr>
                <w:sz w:val="24"/>
                <w:szCs w:val="24"/>
              </w:rPr>
              <w:t>,</w:t>
            </w:r>
            <w:r w:rsidRPr="001E02C0">
              <w:rPr>
                <w:sz w:val="24"/>
                <w:szCs w:val="24"/>
              </w:rPr>
              <w:t>38</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Коробова, 1992</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Пойменные луговые (НЗ)</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11</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r w:rsidR="00B70B93">
              <w:rPr>
                <w:sz w:val="24"/>
                <w:szCs w:val="24"/>
              </w:rPr>
              <w:t>,</w:t>
            </w:r>
            <w:r w:rsidRPr="001E02C0">
              <w:rPr>
                <w:sz w:val="24"/>
                <w:szCs w:val="24"/>
              </w:rPr>
              <w:t>82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w:t>
            </w:r>
            <w:r w:rsidR="00B70B93">
              <w:rPr>
                <w:sz w:val="24"/>
                <w:szCs w:val="24"/>
              </w:rPr>
              <w:t>,</w:t>
            </w:r>
            <w:r w:rsidRPr="001E02C0">
              <w:rPr>
                <w:sz w:val="24"/>
                <w:szCs w:val="24"/>
              </w:rPr>
              <w:t>55</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w:t>
            </w:r>
            <w:r w:rsidR="00B70B93">
              <w:rPr>
                <w:sz w:val="24"/>
                <w:szCs w:val="24"/>
              </w:rPr>
              <w:t>,</w:t>
            </w:r>
            <w:r w:rsidRPr="001E02C0">
              <w:rPr>
                <w:sz w:val="24"/>
                <w:szCs w:val="24"/>
              </w:rPr>
              <w:t>21-18</w:t>
            </w:r>
            <w:r w:rsidR="00B70B93">
              <w:rPr>
                <w:sz w:val="24"/>
                <w:szCs w:val="24"/>
              </w:rPr>
              <w:t>,</w:t>
            </w:r>
            <w:r w:rsidRPr="001E02C0">
              <w:rPr>
                <w:sz w:val="24"/>
                <w:szCs w:val="24"/>
              </w:rPr>
              <w:t>0</w:t>
            </w:r>
          </w:p>
        </w:tc>
        <w:tc>
          <w:tcPr>
            <w:tcW w:w="1843" w:type="dxa"/>
            <w:tcBorders>
              <w:top w:val="single" w:sz="6" w:space="0" w:color="auto"/>
              <w:bottom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Коробова, 1992</w:t>
            </w:r>
          </w:p>
        </w:tc>
      </w:tr>
      <w:tr w:rsidR="006B78BC" w:rsidRPr="001E02C0" w:rsidTr="001E02C0">
        <w:tc>
          <w:tcPr>
            <w:tcW w:w="2694" w:type="dxa"/>
            <w:vAlign w:val="center"/>
          </w:tcPr>
          <w:p w:rsidR="006B78BC" w:rsidRPr="001E02C0" w:rsidRDefault="006B78BC" w:rsidP="006B78BC">
            <w:pPr>
              <w:widowControl/>
              <w:autoSpaceDE/>
              <w:autoSpaceDN/>
              <w:adjustRightInd/>
              <w:rPr>
                <w:sz w:val="24"/>
                <w:szCs w:val="24"/>
              </w:rPr>
            </w:pPr>
            <w:r w:rsidRPr="001E02C0">
              <w:rPr>
                <w:sz w:val="24"/>
                <w:szCs w:val="24"/>
              </w:rPr>
              <w:t>Пойменные болотные (НЗ)</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2</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13</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4</w:t>
            </w:r>
            <w:r w:rsidR="00B70B93">
              <w:rPr>
                <w:sz w:val="24"/>
                <w:szCs w:val="24"/>
              </w:rPr>
              <w:t>,</w:t>
            </w:r>
            <w:r w:rsidRPr="001E02C0">
              <w:rPr>
                <w:sz w:val="24"/>
                <w:szCs w:val="24"/>
              </w:rPr>
              <w:t>27</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w:t>
            </w:r>
            <w:r w:rsidR="00B70B93">
              <w:rPr>
                <w:sz w:val="24"/>
                <w:szCs w:val="24"/>
              </w:rPr>
              <w:t>,</w:t>
            </w:r>
            <w:r w:rsidRPr="001E02C0">
              <w:rPr>
                <w:sz w:val="24"/>
                <w:szCs w:val="24"/>
              </w:rPr>
              <w:t>86</w:t>
            </w:r>
          </w:p>
        </w:tc>
        <w:tc>
          <w:tcPr>
            <w:tcW w:w="708"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709" w:type="dxa"/>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w:t>
            </w:r>
          </w:p>
        </w:tc>
        <w:tc>
          <w:tcPr>
            <w:tcW w:w="1134" w:type="dxa"/>
            <w:tcMar>
              <w:left w:w="28" w:type="dxa"/>
              <w:right w:w="28" w:type="dxa"/>
            </w:tcMar>
            <w:vAlign w:val="center"/>
          </w:tcPr>
          <w:p w:rsidR="006B78BC" w:rsidRPr="001E02C0" w:rsidRDefault="006B78BC" w:rsidP="006B78BC">
            <w:pPr>
              <w:widowControl/>
              <w:autoSpaceDE/>
              <w:autoSpaceDN/>
              <w:adjustRightInd/>
              <w:spacing w:line="360" w:lineRule="auto"/>
              <w:jc w:val="center"/>
              <w:rPr>
                <w:sz w:val="24"/>
                <w:szCs w:val="24"/>
              </w:rPr>
            </w:pPr>
            <w:r w:rsidRPr="001E02C0">
              <w:rPr>
                <w:sz w:val="24"/>
                <w:szCs w:val="24"/>
              </w:rPr>
              <w:t>0</w:t>
            </w:r>
            <w:r w:rsidR="00B70B93">
              <w:rPr>
                <w:sz w:val="24"/>
                <w:szCs w:val="24"/>
              </w:rPr>
              <w:t>,</w:t>
            </w:r>
            <w:r w:rsidRPr="001E02C0">
              <w:rPr>
                <w:sz w:val="24"/>
                <w:szCs w:val="24"/>
              </w:rPr>
              <w:t>34-13</w:t>
            </w:r>
            <w:r w:rsidR="00B70B93">
              <w:rPr>
                <w:sz w:val="24"/>
                <w:szCs w:val="24"/>
              </w:rPr>
              <w:t>,</w:t>
            </w:r>
            <w:r w:rsidRPr="001E02C0">
              <w:rPr>
                <w:sz w:val="24"/>
                <w:szCs w:val="24"/>
              </w:rPr>
              <w:t>1</w:t>
            </w:r>
          </w:p>
        </w:tc>
        <w:tc>
          <w:tcPr>
            <w:tcW w:w="1843" w:type="dxa"/>
            <w:tcBorders>
              <w:top w:val="single" w:sz="6" w:space="0" w:color="auto"/>
            </w:tcBorders>
          </w:tcPr>
          <w:p w:rsidR="006B78BC" w:rsidRPr="001E02C0" w:rsidRDefault="006B78BC" w:rsidP="006B78BC">
            <w:pPr>
              <w:widowControl/>
              <w:autoSpaceDE/>
              <w:autoSpaceDN/>
              <w:adjustRightInd/>
              <w:spacing w:line="360" w:lineRule="auto"/>
              <w:rPr>
                <w:sz w:val="24"/>
                <w:szCs w:val="24"/>
              </w:rPr>
            </w:pPr>
            <w:r w:rsidRPr="001E02C0">
              <w:rPr>
                <w:sz w:val="24"/>
                <w:szCs w:val="24"/>
              </w:rPr>
              <w:t>Коробова, 1992</w:t>
            </w:r>
          </w:p>
        </w:tc>
      </w:tr>
    </w:tbl>
    <w:p w:rsidR="006B78BC" w:rsidRPr="001E02C0" w:rsidRDefault="00275461" w:rsidP="00F10BA3">
      <w:pPr>
        <w:widowControl/>
        <w:autoSpaceDE/>
        <w:autoSpaceDN/>
        <w:adjustRightInd/>
        <w:spacing w:line="360" w:lineRule="auto"/>
        <w:jc w:val="both"/>
        <w:rPr>
          <w:sz w:val="24"/>
          <w:szCs w:val="24"/>
        </w:rPr>
      </w:pPr>
      <w:r w:rsidRPr="001E02C0">
        <w:rPr>
          <w:sz w:val="24"/>
          <w:szCs w:val="24"/>
        </w:rPr>
        <w:t xml:space="preserve">Примечания: </w:t>
      </w:r>
      <w:r w:rsidR="006B78BC" w:rsidRPr="001E02C0">
        <w:rPr>
          <w:sz w:val="24"/>
          <w:szCs w:val="24"/>
        </w:rPr>
        <w:t>1</w:t>
      </w:r>
      <w:r w:rsidRPr="001E02C0">
        <w:rPr>
          <w:sz w:val="24"/>
          <w:szCs w:val="24"/>
        </w:rPr>
        <w:t>)</w:t>
      </w:r>
      <w:r w:rsidR="006B78BC" w:rsidRPr="001E02C0">
        <w:rPr>
          <w:sz w:val="24"/>
          <w:szCs w:val="24"/>
        </w:rPr>
        <w:t xml:space="preserve"> </w:t>
      </w:r>
      <w:r w:rsidR="00980E83" w:rsidRPr="001E02C0">
        <w:rPr>
          <w:sz w:val="24"/>
          <w:szCs w:val="24"/>
        </w:rPr>
        <w:t xml:space="preserve">метод определения </w:t>
      </w:r>
      <w:r w:rsidR="006B78BC" w:rsidRPr="001E02C0">
        <w:rPr>
          <w:sz w:val="24"/>
          <w:szCs w:val="24"/>
        </w:rPr>
        <w:t>по Драгомировой с модификациями, 2</w:t>
      </w:r>
      <w:r w:rsidR="00980E83" w:rsidRPr="001E02C0">
        <w:rPr>
          <w:sz w:val="24"/>
          <w:szCs w:val="24"/>
        </w:rPr>
        <w:t>)</w:t>
      </w:r>
      <w:r w:rsidR="006B78BC" w:rsidRPr="001E02C0">
        <w:rPr>
          <w:sz w:val="24"/>
          <w:szCs w:val="24"/>
        </w:rPr>
        <w:t xml:space="preserve"> кине</w:t>
      </w:r>
      <w:r w:rsidR="00980E83" w:rsidRPr="001E02C0">
        <w:rPr>
          <w:sz w:val="24"/>
          <w:szCs w:val="24"/>
        </w:rPr>
        <w:t>тический роданидно-нитритный, 3)</w:t>
      </w:r>
      <w:r w:rsidR="006B78BC" w:rsidRPr="001E02C0">
        <w:rPr>
          <w:sz w:val="24"/>
          <w:szCs w:val="24"/>
        </w:rPr>
        <w:t xml:space="preserve"> различные; 4</w:t>
      </w:r>
      <w:r w:rsidR="00980E83" w:rsidRPr="001E02C0">
        <w:rPr>
          <w:sz w:val="24"/>
          <w:szCs w:val="24"/>
        </w:rPr>
        <w:t>)</w:t>
      </w:r>
      <w:r w:rsidR="006B78BC" w:rsidRPr="001E02C0">
        <w:rPr>
          <w:sz w:val="24"/>
          <w:szCs w:val="24"/>
        </w:rPr>
        <w:t xml:space="preserve"> </w:t>
      </w:r>
      <w:r w:rsidR="00980E83" w:rsidRPr="001E02C0">
        <w:rPr>
          <w:sz w:val="24"/>
          <w:szCs w:val="24"/>
        </w:rPr>
        <w:t xml:space="preserve">метод </w:t>
      </w:r>
      <w:r w:rsidR="006B78BC" w:rsidRPr="001E02C0">
        <w:rPr>
          <w:sz w:val="24"/>
          <w:szCs w:val="24"/>
        </w:rPr>
        <w:t>неизвестен, 5</w:t>
      </w:r>
      <w:r w:rsidR="00B70B93">
        <w:rPr>
          <w:sz w:val="24"/>
          <w:szCs w:val="24"/>
        </w:rPr>
        <w:t>)</w:t>
      </w:r>
      <w:r w:rsidR="006B78BC" w:rsidRPr="001E02C0">
        <w:rPr>
          <w:sz w:val="24"/>
          <w:szCs w:val="24"/>
        </w:rPr>
        <w:t xml:space="preserve"> - по Троицкому Е.П. </w:t>
      </w:r>
    </w:p>
    <w:p w:rsidR="006B78BC" w:rsidRPr="001E02C0" w:rsidRDefault="006B78BC" w:rsidP="006B78BC">
      <w:pPr>
        <w:widowControl/>
        <w:autoSpaceDE/>
        <w:autoSpaceDN/>
        <w:adjustRightInd/>
        <w:spacing w:line="360" w:lineRule="auto"/>
        <w:rPr>
          <w:sz w:val="24"/>
          <w:szCs w:val="24"/>
        </w:rPr>
      </w:pPr>
      <w:r w:rsidRPr="001E02C0">
        <w:rPr>
          <w:sz w:val="24"/>
          <w:szCs w:val="24"/>
        </w:rPr>
        <w:t>*определения выполнены до 1970 г.</w:t>
      </w:r>
    </w:p>
    <w:p w:rsidR="00B70B93" w:rsidRDefault="00B70B93" w:rsidP="006B78BC">
      <w:pPr>
        <w:widowControl/>
        <w:autoSpaceDE/>
        <w:autoSpaceDN/>
        <w:adjustRightInd/>
        <w:spacing w:line="360" w:lineRule="auto"/>
        <w:ind w:firstLine="680"/>
        <w:jc w:val="both"/>
        <w:rPr>
          <w:sz w:val="24"/>
          <w:szCs w:val="24"/>
          <w:lang w:eastAsia="ar-SA"/>
        </w:rPr>
      </w:pPr>
    </w:p>
    <w:p w:rsidR="006B78BC" w:rsidRPr="006B78BC" w:rsidRDefault="006B78BC" w:rsidP="006B78BC">
      <w:pPr>
        <w:widowControl/>
        <w:autoSpaceDE/>
        <w:autoSpaceDN/>
        <w:adjustRightInd/>
        <w:spacing w:line="360" w:lineRule="auto"/>
        <w:ind w:firstLine="680"/>
        <w:jc w:val="both"/>
        <w:rPr>
          <w:sz w:val="24"/>
          <w:szCs w:val="24"/>
          <w:lang w:eastAsia="ar-SA"/>
        </w:rPr>
      </w:pPr>
      <w:r w:rsidRPr="006B78BC">
        <w:rPr>
          <w:sz w:val="24"/>
          <w:szCs w:val="24"/>
          <w:lang w:eastAsia="ar-SA"/>
        </w:rPr>
        <w:t>В дерново-подзолистых почвах Зборищук (1975) даже аппроксимировал эту зависимость формулой: CI=0,25+0,43Corg. Наши исследования показали, что существенную положительную роль играет и гранулометрический состав почвы, чем в значительной мере определяется емкость ее обменного поглощения. Так, например, содержание йода в почвах дерново-подзолистого типа на</w:t>
      </w:r>
      <w:r w:rsidRPr="006B78BC">
        <w:rPr>
          <w:rFonts w:eastAsia="Calibri"/>
          <w:sz w:val="24"/>
          <w:szCs w:val="24"/>
          <w:lang w:eastAsia="en-US"/>
        </w:rPr>
        <w:t xml:space="preserve"> </w:t>
      </w:r>
      <w:r w:rsidRPr="006B78BC">
        <w:rPr>
          <w:sz w:val="24"/>
          <w:szCs w:val="24"/>
          <w:lang w:eastAsia="ar-SA"/>
        </w:rPr>
        <w:t xml:space="preserve">песках и тяжелых суглинках различается в 8 раз </w:t>
      </w:r>
      <w:r w:rsidR="001A1FB7" w:rsidRPr="001A1FB7">
        <w:rPr>
          <w:sz w:val="24"/>
          <w:szCs w:val="24"/>
          <w:lang w:eastAsia="ar-SA"/>
        </w:rPr>
        <w:t>[</w:t>
      </w:r>
      <w:r w:rsidR="001A1FB7">
        <w:rPr>
          <w:sz w:val="24"/>
          <w:szCs w:val="24"/>
          <w:lang w:eastAsia="ar-SA"/>
        </w:rPr>
        <w:t>Коробова, 1992]</w:t>
      </w:r>
      <w:r w:rsidRPr="006B78BC">
        <w:rPr>
          <w:sz w:val="24"/>
          <w:szCs w:val="24"/>
          <w:lang w:eastAsia="ar-SA"/>
        </w:rPr>
        <w:t xml:space="preserve">, а для почв Беларуси эта связь была подтверждена статистически, причем величина коэффициента корреляции между содержанием йода и количеством тонкодисперсных частиц размером менее 0.05 мм составила r=0.93. (Санько, Лозовский, 1973). </w:t>
      </w:r>
    </w:p>
    <w:p w:rsidR="006B78BC" w:rsidRPr="006B78BC" w:rsidRDefault="001A1FB7" w:rsidP="006B78BC">
      <w:pPr>
        <w:widowControl/>
        <w:autoSpaceDE/>
        <w:autoSpaceDN/>
        <w:adjustRightInd/>
        <w:spacing w:line="360" w:lineRule="auto"/>
        <w:ind w:firstLine="680"/>
        <w:jc w:val="both"/>
        <w:rPr>
          <w:sz w:val="24"/>
          <w:szCs w:val="24"/>
          <w:lang w:eastAsia="ar-SA"/>
        </w:rPr>
      </w:pPr>
      <w:r>
        <w:rPr>
          <w:sz w:val="24"/>
          <w:szCs w:val="24"/>
          <w:lang w:eastAsia="ar-SA"/>
        </w:rPr>
        <w:t>По нашим данным [</w:t>
      </w:r>
      <w:r w:rsidR="006B78BC" w:rsidRPr="006B78BC">
        <w:rPr>
          <w:sz w:val="24"/>
          <w:szCs w:val="24"/>
          <w:lang w:eastAsia="ar-SA"/>
        </w:rPr>
        <w:t>Коробова, 1992</w:t>
      </w:r>
      <w:r w:rsidRPr="001A1FB7">
        <w:rPr>
          <w:sz w:val="24"/>
          <w:szCs w:val="24"/>
          <w:lang w:eastAsia="ar-SA"/>
        </w:rPr>
        <w:t>]</w:t>
      </w:r>
      <w:r w:rsidR="006B78BC" w:rsidRPr="006B78BC">
        <w:rPr>
          <w:sz w:val="24"/>
          <w:szCs w:val="24"/>
          <w:lang w:eastAsia="ar-SA"/>
        </w:rPr>
        <w:t xml:space="preserve"> в Нечерноземной зоне к наиболее дефицитным педогеохимическим провинциям могут быть отнесены ареалы автоморфных подзолистых, дерново-подзолистых и гидроморфных торфянисто-подзолистых почв песчаного и супесчаного состава. </w:t>
      </w:r>
    </w:p>
    <w:p w:rsidR="006B78BC" w:rsidRPr="006B78BC" w:rsidRDefault="006B78BC" w:rsidP="006B78BC">
      <w:pPr>
        <w:widowControl/>
        <w:autoSpaceDE/>
        <w:autoSpaceDN/>
        <w:adjustRightInd/>
        <w:spacing w:line="360" w:lineRule="auto"/>
        <w:ind w:firstLine="680"/>
        <w:jc w:val="both"/>
        <w:rPr>
          <w:rFonts w:eastAsia="Calibri"/>
          <w:sz w:val="24"/>
          <w:szCs w:val="24"/>
          <w:lang w:eastAsia="en-US"/>
        </w:rPr>
      </w:pPr>
      <w:r w:rsidRPr="006B78BC">
        <w:rPr>
          <w:sz w:val="24"/>
          <w:szCs w:val="24"/>
          <w:lang w:eastAsia="ar-SA"/>
        </w:rPr>
        <w:t>Специфика вертикальной неоднородности распределения йода в почвенном профиле свидетельствует о весьма активном участии этого элемента в почвообразовательных процессах, что проявляется в его способности активно накапливаться в верхних (гумусных) горизонтах и в нижерасположенных горизонтах аккумуляции. Причем обнаруживаются и серьезные количественные различия между почвами элювиального и супераквального ряда, приурочен</w:t>
      </w:r>
      <w:r w:rsidR="001A1FB7">
        <w:rPr>
          <w:sz w:val="24"/>
          <w:szCs w:val="24"/>
          <w:lang w:eastAsia="ar-SA"/>
        </w:rPr>
        <w:t>ными к разным частям одной ЛГС [</w:t>
      </w:r>
      <w:r w:rsidRPr="006B78BC">
        <w:rPr>
          <w:sz w:val="24"/>
          <w:szCs w:val="24"/>
          <w:lang w:eastAsia="ar-SA"/>
        </w:rPr>
        <w:t xml:space="preserve">Калмет, 1975, </w:t>
      </w:r>
      <w:r w:rsidR="001A1FB7">
        <w:rPr>
          <w:sz w:val="24"/>
          <w:szCs w:val="24"/>
          <w:lang w:eastAsia="ar-SA"/>
        </w:rPr>
        <w:t>Покатилов, 1983; Коробова, 1992]</w:t>
      </w:r>
      <w:r w:rsidRPr="006B78BC">
        <w:rPr>
          <w:sz w:val="24"/>
          <w:szCs w:val="24"/>
          <w:lang w:eastAsia="ar-SA"/>
        </w:rPr>
        <w:t>. Выяснилось, что содержание йода максимально в торфяно-болотных и минимально в дерно</w:t>
      </w:r>
      <w:r w:rsidR="001A1FB7">
        <w:rPr>
          <w:sz w:val="24"/>
          <w:szCs w:val="24"/>
          <w:lang w:eastAsia="ar-SA"/>
        </w:rPr>
        <w:t>во-подзолистых песчаных почвах [</w:t>
      </w:r>
      <w:r w:rsidRPr="006B78BC">
        <w:rPr>
          <w:sz w:val="24"/>
          <w:szCs w:val="24"/>
          <w:lang w:eastAsia="ar-SA"/>
        </w:rPr>
        <w:t>Гладимович, Травицкая, 1969; Ситдиков, 1970; Лозовский, 19</w:t>
      </w:r>
      <w:r w:rsidR="001A1FB7">
        <w:rPr>
          <w:sz w:val="24"/>
          <w:szCs w:val="24"/>
          <w:lang w:eastAsia="ar-SA"/>
        </w:rPr>
        <w:t>71; Кашин, 1987; Коробова, 1992]</w:t>
      </w:r>
      <w:r w:rsidRPr="006B78BC">
        <w:rPr>
          <w:sz w:val="24"/>
          <w:szCs w:val="24"/>
          <w:lang w:eastAsia="ar-SA"/>
        </w:rPr>
        <w:t xml:space="preserve">. </w:t>
      </w:r>
    </w:p>
    <w:p w:rsidR="006B78BC" w:rsidRDefault="006B78BC" w:rsidP="006B78BC">
      <w:pPr>
        <w:widowControl/>
        <w:autoSpaceDE/>
        <w:autoSpaceDN/>
        <w:adjustRightInd/>
        <w:spacing w:line="360" w:lineRule="auto"/>
        <w:ind w:firstLine="680"/>
        <w:jc w:val="both"/>
        <w:rPr>
          <w:sz w:val="24"/>
          <w:szCs w:val="24"/>
        </w:rPr>
      </w:pPr>
      <w:r w:rsidRPr="006B78BC">
        <w:rPr>
          <w:sz w:val="24"/>
          <w:szCs w:val="24"/>
        </w:rPr>
        <w:t>Группировка почв Беларуси, предложенная Лозовским (</w:t>
      </w:r>
      <w:r w:rsidR="00B70B93">
        <w:rPr>
          <w:sz w:val="24"/>
          <w:szCs w:val="24"/>
        </w:rPr>
        <w:t>таблица 5.3</w:t>
      </w:r>
      <w:r w:rsidRPr="006B78BC">
        <w:rPr>
          <w:sz w:val="24"/>
          <w:szCs w:val="24"/>
        </w:rPr>
        <w:t xml:space="preserve">), позволяет охарактеризовать обеспеченность йодом большую часть существующих типов почв лесной зоны с учетом их гранулометрического состава. </w:t>
      </w:r>
    </w:p>
    <w:p w:rsidR="00980E83" w:rsidRDefault="00980E83" w:rsidP="00980E83">
      <w:pPr>
        <w:widowControl/>
        <w:autoSpaceDE/>
        <w:autoSpaceDN/>
        <w:adjustRightInd/>
        <w:spacing w:line="360" w:lineRule="auto"/>
        <w:ind w:firstLine="680"/>
        <w:jc w:val="both"/>
        <w:rPr>
          <w:sz w:val="24"/>
          <w:szCs w:val="24"/>
        </w:rPr>
      </w:pPr>
      <w:r w:rsidRPr="00980E83">
        <w:rPr>
          <w:sz w:val="24"/>
          <w:szCs w:val="24"/>
        </w:rPr>
        <w:t>Данная информация не только открывает возможность решения задачи по определению содержания йода в пределах каждого из почвенных контуров, но и дает возможность оценки уровня обеспеченности йодом для населения отдельно взятых НП, что достигалось путем оценки взвешенного по площади содержания йода в почвах, присутствующих в непосредственной близости, вокруг исследуемого НП.</w:t>
      </w:r>
    </w:p>
    <w:p w:rsidR="00FE7AAA" w:rsidRPr="00980E83" w:rsidRDefault="00FE7AAA" w:rsidP="00980E83">
      <w:pPr>
        <w:widowControl/>
        <w:autoSpaceDE/>
        <w:autoSpaceDN/>
        <w:adjustRightInd/>
        <w:spacing w:line="360" w:lineRule="auto"/>
        <w:ind w:firstLine="680"/>
        <w:jc w:val="both"/>
        <w:rPr>
          <w:sz w:val="24"/>
          <w:szCs w:val="24"/>
        </w:rPr>
      </w:pPr>
    </w:p>
    <w:p w:rsidR="006B78BC" w:rsidRPr="00F10BA3" w:rsidRDefault="006B78BC" w:rsidP="00F10BA3">
      <w:pPr>
        <w:widowControl/>
        <w:autoSpaceDE/>
        <w:autoSpaceDN/>
        <w:adjustRightInd/>
        <w:spacing w:line="360" w:lineRule="auto"/>
        <w:jc w:val="both"/>
        <w:rPr>
          <w:sz w:val="24"/>
          <w:szCs w:val="24"/>
        </w:rPr>
      </w:pPr>
      <w:r w:rsidRPr="006B78BC">
        <w:rPr>
          <w:sz w:val="24"/>
          <w:szCs w:val="24"/>
        </w:rPr>
        <w:t xml:space="preserve">Таблица </w:t>
      </w:r>
      <w:r w:rsidR="00B70B93">
        <w:rPr>
          <w:sz w:val="24"/>
          <w:szCs w:val="24"/>
        </w:rPr>
        <w:t>5.3.</w:t>
      </w:r>
      <w:r w:rsidR="00980E83">
        <w:rPr>
          <w:sz w:val="24"/>
          <w:szCs w:val="24"/>
        </w:rPr>
        <w:t xml:space="preserve"> </w:t>
      </w:r>
      <w:r w:rsidRPr="006B78BC">
        <w:rPr>
          <w:sz w:val="24"/>
          <w:szCs w:val="24"/>
        </w:rPr>
        <w:t>Группировка почв Беларуси по содержанию йода в пахотных и перегнойно-аккумуляти</w:t>
      </w:r>
      <w:r w:rsidR="001A1FB7">
        <w:rPr>
          <w:sz w:val="24"/>
          <w:szCs w:val="24"/>
        </w:rPr>
        <w:t>вных горизонтах (по Лозовскому</w:t>
      </w:r>
      <w:r w:rsidR="00F10BA3" w:rsidRPr="00F10BA3">
        <w:rPr>
          <w:sz w:val="24"/>
          <w:szCs w:val="24"/>
        </w:rPr>
        <w:t xml:space="preserve"> (</w:t>
      </w:r>
      <w:r w:rsidR="00F10BA3">
        <w:rPr>
          <w:sz w:val="24"/>
          <w:szCs w:val="24"/>
        </w:rPr>
        <w:t>1971</w:t>
      </w:r>
      <w:r w:rsidR="001A1FB7">
        <w:rPr>
          <w:sz w:val="24"/>
          <w:szCs w:val="24"/>
        </w:rPr>
        <w:t>)</w:t>
      </w:r>
      <w:r w:rsidR="00F10BA3" w:rsidRPr="00F10BA3">
        <w:rPr>
          <w:sz w:val="24"/>
          <w:szCs w:val="24"/>
        </w:rPr>
        <w:t>)</w:t>
      </w:r>
    </w:p>
    <w:tbl>
      <w:tblPr>
        <w:tblW w:w="10003" w:type="dxa"/>
        <w:tblInd w:w="-1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73"/>
        <w:gridCol w:w="992"/>
        <w:gridCol w:w="4394"/>
        <w:gridCol w:w="709"/>
        <w:gridCol w:w="709"/>
        <w:gridCol w:w="709"/>
        <w:gridCol w:w="708"/>
        <w:gridCol w:w="709"/>
      </w:tblGrid>
      <w:tr w:rsidR="006B78BC" w:rsidRPr="006B78BC" w:rsidTr="00383403">
        <w:trPr>
          <w:cantSplit/>
        </w:trPr>
        <w:tc>
          <w:tcPr>
            <w:tcW w:w="1073" w:type="dxa"/>
            <w:vMerge w:val="restart"/>
            <w:tcMar>
              <w:left w:w="28" w:type="dxa"/>
              <w:right w:w="28" w:type="dxa"/>
            </w:tcMar>
            <w:vAlign w:val="center"/>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Группа 1 (картографирования по йоду)</w:t>
            </w:r>
          </w:p>
        </w:tc>
        <w:tc>
          <w:tcPr>
            <w:tcW w:w="992" w:type="dxa"/>
            <w:vMerge w:val="restart"/>
            <w:tcMar>
              <w:left w:w="28" w:type="dxa"/>
              <w:right w:w="28" w:type="dxa"/>
            </w:tcMar>
          </w:tcPr>
          <w:p w:rsidR="006B78BC" w:rsidRPr="00B70B93" w:rsidRDefault="006B78BC" w:rsidP="00383403">
            <w:pPr>
              <w:widowControl/>
              <w:autoSpaceDE/>
              <w:autoSpaceDN/>
              <w:adjustRightInd/>
              <w:spacing w:line="276" w:lineRule="auto"/>
              <w:rPr>
                <w:sz w:val="24"/>
                <w:szCs w:val="24"/>
              </w:rPr>
            </w:pPr>
            <w:r w:rsidRPr="00B70B93">
              <w:rPr>
                <w:sz w:val="24"/>
                <w:szCs w:val="24"/>
              </w:rPr>
              <w:t>Группа 2</w:t>
            </w:r>
          </w:p>
          <w:p w:rsidR="006B78BC" w:rsidRPr="00B70B93" w:rsidRDefault="006B78BC" w:rsidP="00B70B93">
            <w:pPr>
              <w:widowControl/>
              <w:autoSpaceDE/>
              <w:autoSpaceDN/>
              <w:adjustRightInd/>
              <w:spacing w:line="276" w:lineRule="auto"/>
              <w:jc w:val="center"/>
              <w:rPr>
                <w:sz w:val="24"/>
                <w:szCs w:val="24"/>
              </w:rPr>
            </w:pPr>
            <w:r w:rsidRPr="00B70B93">
              <w:rPr>
                <w:sz w:val="24"/>
                <w:szCs w:val="24"/>
              </w:rPr>
              <w:t>(типов и родов почв)</w:t>
            </w:r>
          </w:p>
        </w:tc>
        <w:tc>
          <w:tcPr>
            <w:tcW w:w="4394" w:type="dxa"/>
            <w:vMerge w:val="restart"/>
            <w:tcMar>
              <w:left w:w="28" w:type="dxa"/>
              <w:right w:w="28" w:type="dxa"/>
            </w:tcMar>
            <w:vAlign w:val="center"/>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Почвы</w:t>
            </w:r>
          </w:p>
        </w:tc>
        <w:tc>
          <w:tcPr>
            <w:tcW w:w="3544" w:type="dxa"/>
            <w:gridSpan w:val="5"/>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Статистические параметры</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vMerge/>
          </w:tcPr>
          <w:p w:rsidR="006B78BC" w:rsidRPr="00B70B93" w:rsidRDefault="006B78BC" w:rsidP="00B70B93">
            <w:pPr>
              <w:widowControl/>
              <w:autoSpaceDE/>
              <w:autoSpaceDN/>
              <w:adjustRightInd/>
              <w:spacing w:line="276" w:lineRule="auto"/>
              <w:jc w:val="center"/>
              <w:rPr>
                <w:sz w:val="24"/>
                <w:szCs w:val="24"/>
              </w:rPr>
            </w:pPr>
          </w:p>
        </w:tc>
        <w:tc>
          <w:tcPr>
            <w:tcW w:w="4394" w:type="dxa"/>
            <w:vMerge/>
          </w:tcPr>
          <w:p w:rsidR="006B78BC" w:rsidRPr="00B70B93" w:rsidRDefault="006B78BC" w:rsidP="00B70B93">
            <w:pPr>
              <w:widowControl/>
              <w:autoSpaceDE/>
              <w:autoSpaceDN/>
              <w:adjustRightInd/>
              <w:spacing w:line="276" w:lineRule="auto"/>
              <w:jc w:val="center"/>
              <w:rPr>
                <w:sz w:val="24"/>
                <w:szCs w:val="24"/>
              </w:rPr>
            </w:pPr>
          </w:p>
        </w:tc>
        <w:tc>
          <w:tcPr>
            <w:tcW w:w="709" w:type="dxa"/>
          </w:tcPr>
          <w:p w:rsidR="006B78BC" w:rsidRPr="00B70B93" w:rsidRDefault="006B78BC" w:rsidP="00B70B93">
            <w:pPr>
              <w:widowControl/>
              <w:autoSpaceDE/>
              <w:autoSpaceDN/>
              <w:adjustRightInd/>
              <w:spacing w:line="276" w:lineRule="auto"/>
              <w:jc w:val="center"/>
              <w:rPr>
                <w:sz w:val="24"/>
                <w:szCs w:val="24"/>
                <w:lang w:val="en-US"/>
              </w:rPr>
            </w:pPr>
            <w:r w:rsidRPr="00B70B93">
              <w:rPr>
                <w:sz w:val="24"/>
                <w:szCs w:val="24"/>
                <w:lang w:val="en-US"/>
              </w:rPr>
              <w:t>n</w:t>
            </w:r>
          </w:p>
        </w:tc>
        <w:tc>
          <w:tcPr>
            <w:tcW w:w="709" w:type="dxa"/>
          </w:tcPr>
          <w:p w:rsidR="006B78BC" w:rsidRPr="00B70B93" w:rsidRDefault="006B78BC" w:rsidP="00B70B93">
            <w:pPr>
              <w:widowControl/>
              <w:autoSpaceDE/>
              <w:autoSpaceDN/>
              <w:adjustRightInd/>
              <w:spacing w:line="276" w:lineRule="auto"/>
              <w:jc w:val="center"/>
              <w:rPr>
                <w:sz w:val="24"/>
                <w:szCs w:val="24"/>
                <w:lang w:val="en-US"/>
              </w:rPr>
            </w:pPr>
            <w:r w:rsidRPr="00B70B93">
              <w:rPr>
                <w:sz w:val="24"/>
                <w:szCs w:val="24"/>
                <w:lang w:val="en-US"/>
              </w:rPr>
              <w:t>M</w:t>
            </w:r>
          </w:p>
        </w:tc>
        <w:tc>
          <w:tcPr>
            <w:tcW w:w="709" w:type="dxa"/>
          </w:tcPr>
          <w:p w:rsidR="006B78BC" w:rsidRPr="00B70B93" w:rsidRDefault="006B78BC" w:rsidP="00B70B93">
            <w:pPr>
              <w:widowControl/>
              <w:autoSpaceDE/>
              <w:autoSpaceDN/>
              <w:adjustRightInd/>
              <w:spacing w:line="276" w:lineRule="auto"/>
              <w:jc w:val="center"/>
              <w:rPr>
                <w:sz w:val="24"/>
                <w:szCs w:val="24"/>
                <w:lang w:val="en-US"/>
              </w:rPr>
            </w:pPr>
            <w:r w:rsidRPr="00B70B93">
              <w:rPr>
                <w:sz w:val="24"/>
                <w:szCs w:val="24"/>
                <w:lang w:val="en-US"/>
              </w:rPr>
              <w:sym w:font="Symbol" w:char="F073"/>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lang w:val="en-US"/>
              </w:rPr>
              <w:t>V</w:t>
            </w:r>
          </w:p>
          <w:p w:rsidR="006B78BC" w:rsidRPr="00B70B93" w:rsidRDefault="006B78BC" w:rsidP="00B70B93">
            <w:pPr>
              <w:widowControl/>
              <w:autoSpaceDE/>
              <w:autoSpaceDN/>
              <w:adjustRightInd/>
              <w:spacing w:line="276" w:lineRule="auto"/>
              <w:jc w:val="center"/>
              <w:rPr>
                <w:sz w:val="24"/>
                <w:szCs w:val="24"/>
              </w:rPr>
            </w:pPr>
            <w:r w:rsidRPr="00B70B93">
              <w:rPr>
                <w:sz w:val="24"/>
                <w:szCs w:val="24"/>
              </w:rPr>
              <w:t>(%)</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lang w:val="en-US"/>
              </w:rPr>
              <w:t>m</w:t>
            </w:r>
          </w:p>
        </w:tc>
      </w:tr>
      <w:tr w:rsidR="006B78BC" w:rsidRPr="006B78BC" w:rsidTr="005949A1">
        <w:trPr>
          <w:cantSplit/>
        </w:trPr>
        <w:tc>
          <w:tcPr>
            <w:tcW w:w="1073" w:type="dxa"/>
            <w:vMerge w:val="restart"/>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Дерново-подзолистые песчаные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74</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0,64</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0,26</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40,5</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0,03</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Те же с близким уровнем грунтовых вод</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18</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0,79</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0,33</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42,4</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0,08</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Дерново-подзолистые заболачиваемые песчаные и супесчаные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14</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0,79</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0,29</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36,7</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0,08</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1+2+3</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среднее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106</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0,67</w:t>
            </w:r>
          </w:p>
        </w:tc>
        <w:tc>
          <w:tcPr>
            <w:tcW w:w="709" w:type="dxa"/>
          </w:tcPr>
          <w:p w:rsidR="006B78BC" w:rsidRPr="00B70B93" w:rsidRDefault="006B78BC" w:rsidP="00B70B93">
            <w:pPr>
              <w:widowControl/>
              <w:autoSpaceDE/>
              <w:autoSpaceDN/>
              <w:adjustRightInd/>
              <w:spacing w:line="276" w:lineRule="auto"/>
              <w:jc w:val="center"/>
              <w:rPr>
                <w:sz w:val="24"/>
                <w:szCs w:val="24"/>
              </w:rPr>
            </w:pPr>
          </w:p>
        </w:tc>
        <w:tc>
          <w:tcPr>
            <w:tcW w:w="708" w:type="dxa"/>
          </w:tcPr>
          <w:p w:rsidR="006B78BC" w:rsidRPr="00B70B93" w:rsidRDefault="006B78BC" w:rsidP="00B70B93">
            <w:pPr>
              <w:widowControl/>
              <w:autoSpaceDE/>
              <w:autoSpaceDN/>
              <w:adjustRightInd/>
              <w:spacing w:line="276" w:lineRule="auto"/>
              <w:jc w:val="center"/>
              <w:rPr>
                <w:sz w:val="24"/>
                <w:szCs w:val="24"/>
              </w:rPr>
            </w:pPr>
          </w:p>
        </w:tc>
        <w:tc>
          <w:tcPr>
            <w:tcW w:w="709" w:type="dxa"/>
          </w:tcPr>
          <w:p w:rsidR="006B78BC" w:rsidRPr="00B70B93" w:rsidRDefault="006B78BC" w:rsidP="00B70B93">
            <w:pPr>
              <w:widowControl/>
              <w:autoSpaceDE/>
              <w:autoSpaceDN/>
              <w:adjustRightInd/>
              <w:spacing w:line="276" w:lineRule="auto"/>
              <w:jc w:val="center"/>
              <w:rPr>
                <w:sz w:val="24"/>
                <w:szCs w:val="24"/>
              </w:rPr>
            </w:pPr>
          </w:p>
        </w:tc>
      </w:tr>
      <w:tr w:rsidR="006B78BC" w:rsidRPr="006B78BC" w:rsidTr="005949A1">
        <w:trPr>
          <w:cantSplit/>
        </w:trPr>
        <w:tc>
          <w:tcPr>
            <w:tcW w:w="1073" w:type="dxa"/>
            <w:vMerge w:val="restart"/>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4</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Дерново-подзолистые супесчаные на песках</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33</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0,96</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0,37</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38,4</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0,06</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5</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Дерново-подзолистые супесчаные на суглинках</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44</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0,83</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0,25</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29,9</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0,04</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4+5</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среднее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77</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0,88</w:t>
            </w:r>
          </w:p>
        </w:tc>
        <w:tc>
          <w:tcPr>
            <w:tcW w:w="709" w:type="dxa"/>
          </w:tcPr>
          <w:p w:rsidR="006B78BC" w:rsidRPr="00B70B93" w:rsidRDefault="006B78BC" w:rsidP="00B70B93">
            <w:pPr>
              <w:widowControl/>
              <w:autoSpaceDE/>
              <w:autoSpaceDN/>
              <w:adjustRightInd/>
              <w:spacing w:line="276" w:lineRule="auto"/>
              <w:jc w:val="center"/>
              <w:rPr>
                <w:sz w:val="24"/>
                <w:szCs w:val="24"/>
              </w:rPr>
            </w:pPr>
          </w:p>
        </w:tc>
        <w:tc>
          <w:tcPr>
            <w:tcW w:w="708" w:type="dxa"/>
          </w:tcPr>
          <w:p w:rsidR="006B78BC" w:rsidRPr="00B70B93" w:rsidRDefault="006B78BC" w:rsidP="00B70B93">
            <w:pPr>
              <w:widowControl/>
              <w:autoSpaceDE/>
              <w:autoSpaceDN/>
              <w:adjustRightInd/>
              <w:spacing w:line="276" w:lineRule="auto"/>
              <w:jc w:val="center"/>
              <w:rPr>
                <w:sz w:val="24"/>
                <w:szCs w:val="24"/>
              </w:rPr>
            </w:pPr>
          </w:p>
        </w:tc>
        <w:tc>
          <w:tcPr>
            <w:tcW w:w="709" w:type="dxa"/>
          </w:tcPr>
          <w:p w:rsidR="006B78BC" w:rsidRPr="00B70B93" w:rsidRDefault="006B78BC" w:rsidP="00B70B93">
            <w:pPr>
              <w:widowControl/>
              <w:autoSpaceDE/>
              <w:autoSpaceDN/>
              <w:adjustRightInd/>
              <w:spacing w:line="276" w:lineRule="auto"/>
              <w:jc w:val="center"/>
              <w:rPr>
                <w:sz w:val="24"/>
                <w:szCs w:val="24"/>
              </w:rPr>
            </w:pPr>
          </w:p>
        </w:tc>
      </w:tr>
      <w:tr w:rsidR="006B78BC" w:rsidRPr="006B78BC" w:rsidTr="005949A1">
        <w:tc>
          <w:tcPr>
            <w:tcW w:w="1073"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6</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Дерново-подзолистые суглинистые на моренных суглинках</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16</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1,03</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0,35</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34,0</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0,09</w:t>
            </w:r>
          </w:p>
        </w:tc>
      </w:tr>
      <w:tr w:rsidR="006B78BC" w:rsidRPr="006B78BC" w:rsidTr="005949A1">
        <w:tc>
          <w:tcPr>
            <w:tcW w:w="1073"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4</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7</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Дерново-подзолистые суглинистые на лессовидных суглинках</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22</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1,39</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0,32</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23,2</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0,07</w:t>
            </w:r>
          </w:p>
        </w:tc>
      </w:tr>
      <w:tr w:rsidR="006B78BC" w:rsidRPr="006B78BC" w:rsidTr="005949A1">
        <w:trPr>
          <w:cantSplit/>
        </w:trPr>
        <w:tc>
          <w:tcPr>
            <w:tcW w:w="1073" w:type="dxa"/>
            <w:vMerge w:val="restart"/>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5</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8</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Дерново-болотные супесчаные, песчаные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28</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1,90</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1,37</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72,0</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0,26</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9</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Дерново-болотные суглинистые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22</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2,75</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1,53</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55,8</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0,33</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10</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Аллювиальные луговые (пойменные)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20</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2,27</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2,13</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93,9</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0,48</w:t>
            </w:r>
          </w:p>
        </w:tc>
      </w:tr>
      <w:tr w:rsidR="006B78BC" w:rsidRPr="006B78BC" w:rsidTr="005949A1">
        <w:trPr>
          <w:cantSplit/>
        </w:trPr>
        <w:tc>
          <w:tcPr>
            <w:tcW w:w="1073" w:type="dxa"/>
            <w:vMerge/>
          </w:tcPr>
          <w:p w:rsidR="006B78BC" w:rsidRPr="00B70B93" w:rsidRDefault="006B78BC" w:rsidP="00B70B93">
            <w:pPr>
              <w:widowControl/>
              <w:autoSpaceDE/>
              <w:autoSpaceDN/>
              <w:adjustRightInd/>
              <w:spacing w:line="276" w:lineRule="auto"/>
              <w:jc w:val="center"/>
              <w:rPr>
                <w:sz w:val="24"/>
                <w:szCs w:val="24"/>
              </w:rPr>
            </w:pP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8+9+10</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среднее</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70</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2,27</w:t>
            </w:r>
          </w:p>
        </w:tc>
        <w:tc>
          <w:tcPr>
            <w:tcW w:w="709" w:type="dxa"/>
          </w:tcPr>
          <w:p w:rsidR="006B78BC" w:rsidRPr="00B70B93" w:rsidRDefault="006B78BC" w:rsidP="00B70B93">
            <w:pPr>
              <w:widowControl/>
              <w:autoSpaceDE/>
              <w:autoSpaceDN/>
              <w:adjustRightInd/>
              <w:spacing w:line="276" w:lineRule="auto"/>
              <w:jc w:val="center"/>
              <w:rPr>
                <w:sz w:val="24"/>
                <w:szCs w:val="24"/>
              </w:rPr>
            </w:pPr>
          </w:p>
        </w:tc>
        <w:tc>
          <w:tcPr>
            <w:tcW w:w="708" w:type="dxa"/>
          </w:tcPr>
          <w:p w:rsidR="006B78BC" w:rsidRPr="00B70B93" w:rsidRDefault="006B78BC" w:rsidP="00B70B93">
            <w:pPr>
              <w:widowControl/>
              <w:autoSpaceDE/>
              <w:autoSpaceDN/>
              <w:adjustRightInd/>
              <w:spacing w:line="276" w:lineRule="auto"/>
              <w:jc w:val="center"/>
              <w:rPr>
                <w:sz w:val="24"/>
                <w:szCs w:val="24"/>
              </w:rPr>
            </w:pPr>
          </w:p>
        </w:tc>
        <w:tc>
          <w:tcPr>
            <w:tcW w:w="709" w:type="dxa"/>
          </w:tcPr>
          <w:p w:rsidR="006B78BC" w:rsidRPr="00B70B93" w:rsidRDefault="006B78BC" w:rsidP="00B70B93">
            <w:pPr>
              <w:widowControl/>
              <w:autoSpaceDE/>
              <w:autoSpaceDN/>
              <w:adjustRightInd/>
              <w:spacing w:line="276" w:lineRule="auto"/>
              <w:jc w:val="center"/>
              <w:rPr>
                <w:sz w:val="24"/>
                <w:szCs w:val="24"/>
              </w:rPr>
            </w:pPr>
          </w:p>
        </w:tc>
      </w:tr>
      <w:tr w:rsidR="006B78BC" w:rsidRPr="006B78BC" w:rsidTr="005949A1">
        <w:tc>
          <w:tcPr>
            <w:tcW w:w="1073"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6</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11</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Торфяно-болотные низинного типа</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36</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9,23</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3,56</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38,6</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0,59</w:t>
            </w:r>
          </w:p>
        </w:tc>
      </w:tr>
      <w:tr w:rsidR="006B78BC" w:rsidRPr="006B78BC" w:rsidTr="005949A1">
        <w:tc>
          <w:tcPr>
            <w:tcW w:w="1073"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7</w:t>
            </w:r>
          </w:p>
        </w:tc>
        <w:tc>
          <w:tcPr>
            <w:tcW w:w="992"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12</w:t>
            </w:r>
          </w:p>
        </w:tc>
        <w:tc>
          <w:tcPr>
            <w:tcW w:w="4394"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Торфяно-болотные переходного и верхового типа</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10</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3,65</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1,05</w:t>
            </w:r>
          </w:p>
        </w:tc>
        <w:tc>
          <w:tcPr>
            <w:tcW w:w="708"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28,8</w:t>
            </w:r>
          </w:p>
        </w:tc>
        <w:tc>
          <w:tcPr>
            <w:tcW w:w="709" w:type="dxa"/>
          </w:tcPr>
          <w:p w:rsidR="006B78BC" w:rsidRPr="00B70B93" w:rsidRDefault="006B78BC" w:rsidP="00B70B93">
            <w:pPr>
              <w:widowControl/>
              <w:autoSpaceDE/>
              <w:autoSpaceDN/>
              <w:adjustRightInd/>
              <w:spacing w:line="276" w:lineRule="auto"/>
              <w:jc w:val="center"/>
              <w:rPr>
                <w:sz w:val="24"/>
                <w:szCs w:val="24"/>
              </w:rPr>
            </w:pPr>
            <w:r w:rsidRPr="00B70B93">
              <w:rPr>
                <w:sz w:val="24"/>
                <w:szCs w:val="24"/>
              </w:rPr>
              <w:t>0,33</w:t>
            </w:r>
          </w:p>
        </w:tc>
      </w:tr>
    </w:tbl>
    <w:p w:rsidR="00B70B93" w:rsidRDefault="00B70B93" w:rsidP="006B78BC">
      <w:pPr>
        <w:widowControl/>
        <w:autoSpaceDE/>
        <w:autoSpaceDN/>
        <w:adjustRightInd/>
        <w:spacing w:line="360" w:lineRule="auto"/>
        <w:ind w:firstLine="709"/>
        <w:jc w:val="both"/>
        <w:rPr>
          <w:bCs/>
          <w:sz w:val="24"/>
          <w:szCs w:val="24"/>
        </w:rPr>
      </w:pPr>
    </w:p>
    <w:p w:rsidR="00593080" w:rsidRDefault="00D426ED" w:rsidP="006B78BC">
      <w:pPr>
        <w:widowControl/>
        <w:autoSpaceDE/>
        <w:autoSpaceDN/>
        <w:adjustRightInd/>
        <w:spacing w:line="360" w:lineRule="auto"/>
        <w:ind w:firstLine="709"/>
        <w:jc w:val="both"/>
        <w:rPr>
          <w:bCs/>
          <w:sz w:val="24"/>
          <w:szCs w:val="24"/>
        </w:rPr>
      </w:pPr>
      <w:r>
        <w:rPr>
          <w:bCs/>
          <w:sz w:val="24"/>
          <w:szCs w:val="24"/>
        </w:rPr>
        <w:t>К</w:t>
      </w:r>
      <w:r w:rsidR="006B78BC" w:rsidRPr="006B78BC">
        <w:rPr>
          <w:bCs/>
          <w:sz w:val="24"/>
          <w:szCs w:val="24"/>
        </w:rPr>
        <w:t>артографическая оценка была выполнена в рамках белорусско-российско-французского проекта Лионского центра по изучению раковых заболеваний</w:t>
      </w:r>
      <w:r w:rsidR="00E858FD">
        <w:rPr>
          <w:bCs/>
          <w:sz w:val="24"/>
          <w:szCs w:val="24"/>
        </w:rPr>
        <w:t xml:space="preserve"> для четырех областей РФ, подвергшихся загрязнению при аварии на ЧАЭС: Брянской, Калужской, Тульской и Орловской</w:t>
      </w:r>
      <w:r w:rsidR="006B78BC" w:rsidRPr="006B78BC">
        <w:rPr>
          <w:bCs/>
          <w:sz w:val="24"/>
          <w:szCs w:val="24"/>
        </w:rPr>
        <w:t xml:space="preserve">. </w:t>
      </w:r>
    </w:p>
    <w:p w:rsidR="00E858FD" w:rsidRDefault="009B1D20" w:rsidP="009B1D20">
      <w:pPr>
        <w:widowControl/>
        <w:autoSpaceDE/>
        <w:autoSpaceDN/>
        <w:adjustRightInd/>
        <w:spacing w:line="360" w:lineRule="auto"/>
        <w:ind w:firstLine="709"/>
        <w:jc w:val="both"/>
        <w:rPr>
          <w:bCs/>
          <w:sz w:val="24"/>
          <w:szCs w:val="24"/>
        </w:rPr>
      </w:pPr>
      <w:r w:rsidRPr="006B78BC">
        <w:rPr>
          <w:bCs/>
          <w:sz w:val="24"/>
          <w:szCs w:val="24"/>
        </w:rPr>
        <w:t>Рассматриваемые области расположены в двух природных зонах – лесной и лесостепной, что предполагает наличие значительной геохимической контрастности почвенного покрова, который представлен широким спектром почв – от подзолистых песчаных до оподзоленных тяжелосуг</w:t>
      </w:r>
      <w:r w:rsidR="00E858FD">
        <w:rPr>
          <w:bCs/>
          <w:sz w:val="24"/>
          <w:szCs w:val="24"/>
        </w:rPr>
        <w:t xml:space="preserve">линистых и глинистых черноземов. </w:t>
      </w:r>
    </w:p>
    <w:p w:rsidR="009B1D20" w:rsidRPr="006B78BC" w:rsidRDefault="00E858FD" w:rsidP="009B1D20">
      <w:pPr>
        <w:widowControl/>
        <w:autoSpaceDE/>
        <w:autoSpaceDN/>
        <w:adjustRightInd/>
        <w:spacing w:line="360" w:lineRule="auto"/>
        <w:ind w:firstLine="709"/>
        <w:jc w:val="both"/>
        <w:rPr>
          <w:bCs/>
          <w:sz w:val="24"/>
          <w:szCs w:val="24"/>
        </w:rPr>
      </w:pPr>
      <w:r>
        <w:rPr>
          <w:bCs/>
          <w:sz w:val="24"/>
          <w:szCs w:val="24"/>
        </w:rPr>
        <w:t>Д</w:t>
      </w:r>
      <w:r w:rsidR="009B1D20" w:rsidRPr="006B78BC">
        <w:rPr>
          <w:bCs/>
          <w:sz w:val="24"/>
          <w:szCs w:val="24"/>
        </w:rPr>
        <w:t xml:space="preserve">ля более северных Брянской и Калужской областей характерны значительные площади почв легкого гранулометрического состава, бедных многими микроэлементами и развитых на древнеаллювиальных </w:t>
      </w:r>
      <w:r w:rsidR="00D426ED">
        <w:rPr>
          <w:bCs/>
          <w:sz w:val="24"/>
          <w:szCs w:val="24"/>
        </w:rPr>
        <w:t xml:space="preserve">и </w:t>
      </w:r>
      <w:r w:rsidR="009B1D20" w:rsidRPr="006B78BC">
        <w:rPr>
          <w:bCs/>
          <w:sz w:val="24"/>
          <w:szCs w:val="24"/>
        </w:rPr>
        <w:t xml:space="preserve">флювиогляциальных песках, часто подстилаемых моренными супесями. </w:t>
      </w:r>
    </w:p>
    <w:p w:rsidR="009B1D20" w:rsidRPr="006B78BC" w:rsidRDefault="009B1D20" w:rsidP="009B1D20">
      <w:pPr>
        <w:widowControl/>
        <w:autoSpaceDE/>
        <w:autoSpaceDN/>
        <w:adjustRightInd/>
        <w:spacing w:line="360" w:lineRule="auto"/>
        <w:ind w:firstLine="709"/>
        <w:jc w:val="both"/>
        <w:rPr>
          <w:bCs/>
          <w:sz w:val="24"/>
          <w:szCs w:val="24"/>
        </w:rPr>
      </w:pPr>
      <w:r w:rsidRPr="006B78BC">
        <w:rPr>
          <w:bCs/>
          <w:sz w:val="24"/>
          <w:szCs w:val="24"/>
        </w:rPr>
        <w:t xml:space="preserve">На территории Брянской области массивы дерново-подзолистых почв расположены в ее юго-западной, западной и северо-западной частях, наиболее пострадавших в результате Чернобыльской аварии. Значительные массивы слабоподзолистых песчаных, дерново-подзолистых супесчаных и песчаных почв на древнеаллювиальных песках и моренных отложениях прослеживаются в западной и юго-западной частях Калужской области, где отдельные выделы слабоподзолистых почв легкого состава встречаются в ее северо-восточной части. В Тульской области небольшие массивы подзолистых песчаных почв развиты на древнеаллювиальных отложениях по правому берегу р. Оки в районе г. Белева. </w:t>
      </w:r>
    </w:p>
    <w:p w:rsidR="009B1D20" w:rsidRPr="006B78BC" w:rsidRDefault="009B1D20" w:rsidP="009B1D20">
      <w:pPr>
        <w:widowControl/>
        <w:autoSpaceDE/>
        <w:autoSpaceDN/>
        <w:adjustRightInd/>
        <w:spacing w:line="360" w:lineRule="auto"/>
        <w:ind w:firstLine="709"/>
        <w:jc w:val="both"/>
        <w:rPr>
          <w:bCs/>
          <w:sz w:val="24"/>
          <w:szCs w:val="24"/>
        </w:rPr>
      </w:pPr>
      <w:r w:rsidRPr="006B78BC">
        <w:rPr>
          <w:bCs/>
          <w:sz w:val="24"/>
          <w:szCs w:val="24"/>
        </w:rPr>
        <w:t>Значительные площади на территории Брянской области занимают дерново-среднеподзолистые почвы легко- и среднесуглинистого состава. Они расположены в междуречьи рек Судости и Десны, а так же в районе г. Мглин и пос. Воронок. В Калужской области такие почвы так же занимают значительные площади при этом тяжелосуглинистые и глинистые разности дерново-среднеподзолистых почв больше встречаются на севере области в районе Боровска, Малоярославца, Медыни. В Тульской области аналогичные почвы развиты только на западе по правому берегу рр. Упы и Оки. Для Орловской области почвы подзолистого ряда вообще не характерны. Их единичные фрагменты встречаются на границе с Брянской областью и в бассейне р. Оки.</w:t>
      </w:r>
    </w:p>
    <w:p w:rsidR="00E858FD" w:rsidRDefault="009B1D20" w:rsidP="009B1D20">
      <w:pPr>
        <w:widowControl/>
        <w:autoSpaceDE/>
        <w:autoSpaceDN/>
        <w:adjustRightInd/>
        <w:spacing w:line="360" w:lineRule="auto"/>
        <w:ind w:firstLine="709"/>
        <w:jc w:val="both"/>
        <w:rPr>
          <w:bCs/>
          <w:sz w:val="24"/>
          <w:szCs w:val="24"/>
        </w:rPr>
      </w:pPr>
      <w:r w:rsidRPr="006B78BC">
        <w:rPr>
          <w:bCs/>
          <w:sz w:val="24"/>
          <w:szCs w:val="24"/>
        </w:rPr>
        <w:t xml:space="preserve">Полученные </w:t>
      </w:r>
      <w:r w:rsidRPr="00410FE4">
        <w:rPr>
          <w:bCs/>
          <w:sz w:val="24"/>
          <w:szCs w:val="24"/>
        </w:rPr>
        <w:t>результаты (табл</w:t>
      </w:r>
      <w:r w:rsidR="00D426ED" w:rsidRPr="00410FE4">
        <w:rPr>
          <w:bCs/>
          <w:sz w:val="24"/>
          <w:szCs w:val="24"/>
        </w:rPr>
        <w:t>ица</w:t>
      </w:r>
      <w:r w:rsidR="00B70B93">
        <w:rPr>
          <w:bCs/>
          <w:sz w:val="24"/>
          <w:szCs w:val="24"/>
        </w:rPr>
        <w:t xml:space="preserve"> 5.4</w:t>
      </w:r>
      <w:r w:rsidRPr="006B78BC">
        <w:rPr>
          <w:bCs/>
          <w:sz w:val="24"/>
          <w:szCs w:val="24"/>
        </w:rPr>
        <w:t>) показали, что обеспеченность прилежащих территорий населенных пунктов Тульской и Орло</w:t>
      </w:r>
      <w:r w:rsidR="00980E83">
        <w:rPr>
          <w:bCs/>
          <w:sz w:val="24"/>
          <w:szCs w:val="24"/>
        </w:rPr>
        <w:t>вской областей стабильным йодом</w:t>
      </w:r>
      <w:r w:rsidRPr="006B78BC">
        <w:rPr>
          <w:bCs/>
          <w:sz w:val="24"/>
          <w:szCs w:val="24"/>
        </w:rPr>
        <w:t xml:space="preserve"> в среднем более</w:t>
      </w:r>
      <w:r w:rsidR="00980E83">
        <w:rPr>
          <w:bCs/>
          <w:sz w:val="24"/>
          <w:szCs w:val="24"/>
        </w:rPr>
        <w:t>,</w:t>
      </w:r>
      <w:r w:rsidRPr="006B78BC">
        <w:rPr>
          <w:bCs/>
          <w:sz w:val="24"/>
          <w:szCs w:val="24"/>
        </w:rPr>
        <w:t xml:space="preserve"> чем в 2 раза превосходит аналогичные показатели</w:t>
      </w:r>
      <w:r w:rsidR="00980E83">
        <w:rPr>
          <w:bCs/>
          <w:sz w:val="24"/>
          <w:szCs w:val="24"/>
        </w:rPr>
        <w:t>,</w:t>
      </w:r>
      <w:r w:rsidRPr="006B78BC">
        <w:rPr>
          <w:bCs/>
          <w:sz w:val="24"/>
          <w:szCs w:val="24"/>
        </w:rPr>
        <w:t xml:space="preserve"> выявленные для Брянской и Калужской</w:t>
      </w:r>
      <w:r w:rsidR="00980E83">
        <w:rPr>
          <w:bCs/>
          <w:sz w:val="24"/>
          <w:szCs w:val="24"/>
        </w:rPr>
        <w:t xml:space="preserve"> областей</w:t>
      </w:r>
      <w:r w:rsidRPr="006B78BC">
        <w:rPr>
          <w:bCs/>
          <w:sz w:val="24"/>
          <w:szCs w:val="24"/>
        </w:rPr>
        <w:t>, что подтверждает факт наличия значительной геохимической контрастности между ландшафтами лесного и лесостепного субрегионов.</w:t>
      </w:r>
    </w:p>
    <w:p w:rsidR="00400B09" w:rsidRDefault="00400B09" w:rsidP="00400B09">
      <w:pPr>
        <w:widowControl/>
        <w:autoSpaceDE/>
        <w:autoSpaceDN/>
        <w:adjustRightInd/>
        <w:spacing w:line="360" w:lineRule="auto"/>
        <w:ind w:firstLine="709"/>
        <w:jc w:val="both"/>
        <w:rPr>
          <w:bCs/>
          <w:sz w:val="24"/>
          <w:szCs w:val="24"/>
        </w:rPr>
      </w:pPr>
      <w:r w:rsidRPr="006B78BC">
        <w:rPr>
          <w:bCs/>
          <w:sz w:val="24"/>
          <w:szCs w:val="24"/>
        </w:rPr>
        <w:t>Сопоставление оценок обеспеченности йодом почв, присутствующих в радиусе 5 км вокруг 198 населенных пунктов с медицинской информацией по заболеваемости позволило выявить положительную связь между уровнем йододефицита в почвах и заболеваемостью раком щитовидной железы.</w:t>
      </w:r>
      <w:r>
        <w:rPr>
          <w:bCs/>
          <w:sz w:val="24"/>
          <w:szCs w:val="24"/>
        </w:rPr>
        <w:t xml:space="preserve"> </w:t>
      </w:r>
      <w:r w:rsidRPr="006B78BC">
        <w:rPr>
          <w:bCs/>
          <w:sz w:val="24"/>
          <w:szCs w:val="24"/>
        </w:rPr>
        <w:t>Так, при нормированной дозовой нагрузке в 1 Гр, риск возникновения рака щитовидной железы среди детей, проживающих в населенных пунктах с содержанием стабильного I в почвенном покрове менее 2,5 мг/дм</w:t>
      </w:r>
      <w:r w:rsidRPr="006B78BC">
        <w:rPr>
          <w:bCs/>
          <w:sz w:val="24"/>
          <w:szCs w:val="24"/>
          <w:vertAlign w:val="superscript"/>
        </w:rPr>
        <w:t>3</w:t>
      </w:r>
      <w:r w:rsidRPr="006B78BC">
        <w:rPr>
          <w:bCs/>
          <w:sz w:val="24"/>
          <w:szCs w:val="24"/>
        </w:rPr>
        <w:t>, оказался почти в 3 раза выше по сравнению с пунктами, расположенными в зоне с более высоким уровнем обеспеченн</w:t>
      </w:r>
      <w:r>
        <w:rPr>
          <w:bCs/>
          <w:sz w:val="24"/>
          <w:szCs w:val="24"/>
        </w:rPr>
        <w:t xml:space="preserve">ости йодом </w:t>
      </w:r>
      <w:r w:rsidRPr="001A1FB7">
        <w:rPr>
          <w:bCs/>
          <w:sz w:val="24"/>
          <w:szCs w:val="24"/>
        </w:rPr>
        <w:t>[</w:t>
      </w:r>
      <w:r>
        <w:rPr>
          <w:bCs/>
          <w:sz w:val="24"/>
          <w:szCs w:val="24"/>
        </w:rPr>
        <w:t>Cardis et al., 2005</w:t>
      </w:r>
      <w:r w:rsidRPr="001A1FB7">
        <w:rPr>
          <w:bCs/>
          <w:sz w:val="24"/>
          <w:szCs w:val="24"/>
        </w:rPr>
        <w:t>]</w:t>
      </w:r>
      <w:r>
        <w:rPr>
          <w:bCs/>
          <w:sz w:val="24"/>
          <w:szCs w:val="24"/>
        </w:rPr>
        <w:t>, таблица 5.5)</w:t>
      </w:r>
      <w:r w:rsidRPr="006B78BC">
        <w:rPr>
          <w:bCs/>
          <w:sz w:val="24"/>
          <w:szCs w:val="24"/>
        </w:rPr>
        <w:t xml:space="preserve">. </w:t>
      </w:r>
    </w:p>
    <w:p w:rsidR="00400B09" w:rsidRDefault="00400B09" w:rsidP="009B1D20">
      <w:pPr>
        <w:widowControl/>
        <w:autoSpaceDE/>
        <w:autoSpaceDN/>
        <w:adjustRightInd/>
        <w:spacing w:line="360" w:lineRule="auto"/>
        <w:ind w:firstLine="709"/>
        <w:jc w:val="both"/>
        <w:rPr>
          <w:bCs/>
          <w:sz w:val="24"/>
          <w:szCs w:val="24"/>
        </w:rPr>
      </w:pPr>
    </w:p>
    <w:p w:rsidR="009B1D20" w:rsidRPr="00F10BA3" w:rsidRDefault="009B1D20" w:rsidP="00F10BA3">
      <w:pPr>
        <w:widowControl/>
        <w:autoSpaceDE/>
        <w:autoSpaceDN/>
        <w:adjustRightInd/>
        <w:spacing w:line="360" w:lineRule="auto"/>
        <w:jc w:val="both"/>
        <w:rPr>
          <w:bCs/>
          <w:sz w:val="24"/>
          <w:szCs w:val="24"/>
        </w:rPr>
      </w:pPr>
      <w:r w:rsidRPr="006B78BC">
        <w:rPr>
          <w:bCs/>
          <w:sz w:val="24"/>
          <w:szCs w:val="24"/>
        </w:rPr>
        <w:t xml:space="preserve">Таблица </w:t>
      </w:r>
      <w:r w:rsidR="00B70B93">
        <w:rPr>
          <w:bCs/>
          <w:sz w:val="24"/>
          <w:szCs w:val="24"/>
        </w:rPr>
        <w:t>5.4.</w:t>
      </w:r>
      <w:r w:rsidRPr="006B78BC">
        <w:rPr>
          <w:bCs/>
          <w:sz w:val="24"/>
          <w:szCs w:val="24"/>
        </w:rPr>
        <w:t xml:space="preserve"> Расчетная оценка обеспеченности почвенного покрова йодом вокруг сельских населенных пунктов четырех областей Российской Федерации</w:t>
      </w:r>
    </w:p>
    <w:tbl>
      <w:tblPr>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28"/>
        <w:gridCol w:w="840"/>
        <w:gridCol w:w="851"/>
        <w:gridCol w:w="992"/>
        <w:gridCol w:w="851"/>
        <w:gridCol w:w="1559"/>
        <w:gridCol w:w="1417"/>
        <w:gridCol w:w="1134"/>
        <w:gridCol w:w="851"/>
      </w:tblGrid>
      <w:tr w:rsidR="009B1D20" w:rsidRPr="006B78BC" w:rsidTr="007C7486">
        <w:trPr>
          <w:trHeight w:val="804"/>
        </w:trPr>
        <w:tc>
          <w:tcPr>
            <w:tcW w:w="1428" w:type="dxa"/>
            <w:vMerge w:val="restart"/>
            <w:tcBorders>
              <w:top w:val="single" w:sz="4" w:space="0" w:color="auto"/>
              <w:left w:val="single" w:sz="4" w:space="0" w:color="auto"/>
              <w:bottom w:val="single" w:sz="4" w:space="0" w:color="auto"/>
              <w:right w:val="single" w:sz="4" w:space="0" w:color="auto"/>
            </w:tcBorders>
            <w:noWrap/>
            <w:tcMar>
              <w:left w:w="28" w:type="dxa"/>
              <w:right w:w="28" w:type="dxa"/>
            </w:tcMar>
            <w:vAlign w:val="center"/>
          </w:tcPr>
          <w:p w:rsidR="009B1D20" w:rsidRPr="00F10BA3" w:rsidRDefault="009B1D20" w:rsidP="007C7486">
            <w:pPr>
              <w:widowControl/>
              <w:autoSpaceDE/>
              <w:autoSpaceDN/>
              <w:adjustRightInd/>
              <w:ind w:firstLine="34"/>
              <w:jc w:val="both"/>
              <w:rPr>
                <w:bCs/>
                <w:sz w:val="24"/>
                <w:szCs w:val="24"/>
                <w:lang w:bidi="en-US"/>
              </w:rPr>
            </w:pPr>
            <w:r w:rsidRPr="00F10BA3">
              <w:rPr>
                <w:bCs/>
                <w:sz w:val="24"/>
                <w:szCs w:val="24"/>
              </w:rPr>
              <w:t>Область</w:t>
            </w:r>
          </w:p>
        </w:tc>
        <w:tc>
          <w:tcPr>
            <w:tcW w:w="840" w:type="dxa"/>
            <w:vMerge w:val="restart"/>
            <w:tcBorders>
              <w:top w:val="single" w:sz="4" w:space="0" w:color="auto"/>
              <w:left w:val="single" w:sz="4" w:space="0" w:color="auto"/>
              <w:bottom w:val="single" w:sz="4" w:space="0" w:color="auto"/>
              <w:right w:val="single" w:sz="4" w:space="0" w:color="auto"/>
            </w:tcBorders>
            <w:noWrap/>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lang w:bidi="en-US"/>
              </w:rPr>
            </w:pPr>
            <w:r w:rsidRPr="00F10BA3">
              <w:rPr>
                <w:bCs/>
                <w:sz w:val="24"/>
                <w:szCs w:val="24"/>
              </w:rPr>
              <w:t>Число НП</w:t>
            </w:r>
          </w:p>
        </w:tc>
        <w:tc>
          <w:tcPr>
            <w:tcW w:w="7655" w:type="dxa"/>
            <w:gridSpan w:val="7"/>
            <w:tcBorders>
              <w:top w:val="single" w:sz="4" w:space="0" w:color="auto"/>
              <w:left w:val="single" w:sz="4" w:space="0" w:color="auto"/>
              <w:bottom w:val="single" w:sz="4" w:space="0" w:color="auto"/>
              <w:right w:val="single" w:sz="4" w:space="0" w:color="auto"/>
            </w:tcBorders>
            <w:noWrap/>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rPr>
            </w:pPr>
            <w:r w:rsidRPr="00F10BA3">
              <w:rPr>
                <w:bCs/>
                <w:sz w:val="24"/>
                <w:szCs w:val="24"/>
              </w:rPr>
              <w:t>Статистические параметры оценки содержания йода (Х) а почвах в радиусе 5 км (мг/кг в.с.м.)</w:t>
            </w:r>
          </w:p>
        </w:tc>
      </w:tr>
      <w:tr w:rsidR="009B1D20" w:rsidRPr="006B78BC" w:rsidTr="007C7486">
        <w:trPr>
          <w:trHeight w:val="804"/>
        </w:trPr>
        <w:tc>
          <w:tcPr>
            <w:tcW w:w="1428" w:type="dxa"/>
            <w:vMerge/>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both"/>
              <w:rPr>
                <w:bCs/>
                <w:sz w:val="24"/>
                <w:szCs w:val="24"/>
              </w:rPr>
            </w:pPr>
          </w:p>
        </w:tc>
        <w:tc>
          <w:tcPr>
            <w:tcW w:w="840" w:type="dxa"/>
            <w:vMerge/>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both"/>
              <w:rPr>
                <w:bCs/>
                <w:sz w:val="24"/>
                <w:szCs w:val="24"/>
              </w:rPr>
            </w:pPr>
          </w:p>
        </w:tc>
        <w:tc>
          <w:tcPr>
            <w:tcW w:w="851" w:type="dxa"/>
            <w:tcBorders>
              <w:top w:val="single" w:sz="4" w:space="0" w:color="auto"/>
              <w:left w:val="single" w:sz="4" w:space="0" w:color="auto"/>
              <w:bottom w:val="single" w:sz="4" w:space="0" w:color="auto"/>
              <w:right w:val="single" w:sz="4" w:space="0" w:color="auto"/>
            </w:tcBorders>
            <w:noWrap/>
            <w:tcMar>
              <w:left w:w="28" w:type="dxa"/>
              <w:right w:w="28" w:type="dxa"/>
            </w:tcMar>
            <w:vAlign w:val="center"/>
          </w:tcPr>
          <w:p w:rsidR="009B1D20" w:rsidRPr="00F10BA3" w:rsidRDefault="009B1D20" w:rsidP="007C7486">
            <w:pPr>
              <w:widowControl/>
              <w:autoSpaceDE/>
              <w:autoSpaceDN/>
              <w:adjustRightInd/>
              <w:ind w:firstLine="34"/>
              <w:jc w:val="both"/>
              <w:rPr>
                <w:bCs/>
                <w:sz w:val="24"/>
                <w:szCs w:val="24"/>
                <w:lang w:bidi="en-US"/>
              </w:rPr>
            </w:pPr>
            <w:r w:rsidRPr="00F10BA3">
              <w:rPr>
                <w:bCs/>
                <w:sz w:val="24"/>
                <w:szCs w:val="24"/>
              </w:rPr>
              <w:t>X min</w:t>
            </w:r>
          </w:p>
        </w:tc>
        <w:tc>
          <w:tcPr>
            <w:tcW w:w="992" w:type="dxa"/>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lang w:bidi="en-US"/>
              </w:rPr>
            </w:pPr>
            <w:r w:rsidRPr="00F10BA3">
              <w:rPr>
                <w:bCs/>
                <w:sz w:val="24"/>
                <w:szCs w:val="24"/>
              </w:rPr>
              <w:t>X max</w:t>
            </w:r>
          </w:p>
        </w:tc>
        <w:tc>
          <w:tcPr>
            <w:tcW w:w="851" w:type="dxa"/>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rPr>
            </w:pPr>
            <w:r w:rsidRPr="00F10BA3">
              <w:rPr>
                <w:bCs/>
                <w:sz w:val="24"/>
                <w:szCs w:val="24"/>
              </w:rPr>
              <w:t>Х ср.</w:t>
            </w:r>
          </w:p>
        </w:tc>
        <w:tc>
          <w:tcPr>
            <w:tcW w:w="1559" w:type="dxa"/>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rPr>
            </w:pPr>
            <w:r w:rsidRPr="00F10BA3">
              <w:rPr>
                <w:bCs/>
                <w:sz w:val="24"/>
                <w:szCs w:val="24"/>
              </w:rPr>
              <w:t>Стандартная ошибка среднего</w:t>
            </w:r>
          </w:p>
        </w:tc>
        <w:tc>
          <w:tcPr>
            <w:tcW w:w="1417" w:type="dxa"/>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rPr>
            </w:pPr>
            <w:r w:rsidRPr="00F10BA3">
              <w:rPr>
                <w:bCs/>
                <w:sz w:val="24"/>
                <w:szCs w:val="24"/>
              </w:rPr>
              <w:t>Коэф. вари ации</w:t>
            </w:r>
          </w:p>
        </w:tc>
        <w:tc>
          <w:tcPr>
            <w:tcW w:w="1134" w:type="dxa"/>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rPr>
            </w:pPr>
            <w:r w:rsidRPr="00F10BA3">
              <w:rPr>
                <w:bCs/>
                <w:sz w:val="24"/>
                <w:szCs w:val="24"/>
              </w:rPr>
              <w:t>Медиана</w:t>
            </w:r>
          </w:p>
        </w:tc>
        <w:tc>
          <w:tcPr>
            <w:tcW w:w="851" w:type="dxa"/>
            <w:tcBorders>
              <w:top w:val="single" w:sz="4" w:space="0" w:color="auto"/>
              <w:left w:val="single" w:sz="4" w:space="0" w:color="auto"/>
              <w:bottom w:val="single" w:sz="4" w:space="0" w:color="auto"/>
              <w:right w:val="single" w:sz="4" w:space="0" w:color="auto"/>
            </w:tcBorders>
            <w:tcMar>
              <w:left w:w="28" w:type="dxa"/>
              <w:right w:w="28" w:type="dxa"/>
            </w:tcMar>
            <w:vAlign w:val="center"/>
          </w:tcPr>
          <w:p w:rsidR="009B1D20" w:rsidRPr="00F10BA3" w:rsidRDefault="009B1D20" w:rsidP="007C7486">
            <w:pPr>
              <w:widowControl/>
              <w:autoSpaceDE/>
              <w:autoSpaceDN/>
              <w:adjustRightInd/>
              <w:ind w:firstLine="34"/>
              <w:jc w:val="center"/>
              <w:rPr>
                <w:bCs/>
                <w:sz w:val="24"/>
                <w:szCs w:val="24"/>
              </w:rPr>
            </w:pPr>
            <w:r w:rsidRPr="00F10BA3">
              <w:rPr>
                <w:bCs/>
                <w:sz w:val="24"/>
                <w:szCs w:val="24"/>
              </w:rPr>
              <w:t>Мода</w:t>
            </w:r>
          </w:p>
        </w:tc>
      </w:tr>
      <w:tr w:rsidR="009B1D20" w:rsidRPr="006B78BC" w:rsidTr="007C7486">
        <w:trPr>
          <w:trHeight w:val="264"/>
        </w:trPr>
        <w:tc>
          <w:tcPr>
            <w:tcW w:w="1428"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Брянская</w:t>
            </w:r>
          </w:p>
        </w:tc>
        <w:tc>
          <w:tcPr>
            <w:tcW w:w="840"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36</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0,5</w:t>
            </w:r>
          </w:p>
        </w:tc>
        <w:tc>
          <w:tcPr>
            <w:tcW w:w="992"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2,63</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1,51</w:t>
            </w:r>
          </w:p>
        </w:tc>
        <w:tc>
          <w:tcPr>
            <w:tcW w:w="1559"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0,70</w:t>
            </w:r>
          </w:p>
        </w:tc>
        <w:tc>
          <w:tcPr>
            <w:tcW w:w="1417"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46,4</w:t>
            </w:r>
          </w:p>
        </w:tc>
        <w:tc>
          <w:tcPr>
            <w:tcW w:w="1134"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1,26</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0,79</w:t>
            </w:r>
          </w:p>
        </w:tc>
      </w:tr>
      <w:tr w:rsidR="009B1D20" w:rsidRPr="006B78BC" w:rsidTr="007C7486">
        <w:trPr>
          <w:trHeight w:val="264"/>
        </w:trPr>
        <w:tc>
          <w:tcPr>
            <w:tcW w:w="1428"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Калужская</w:t>
            </w:r>
          </w:p>
        </w:tc>
        <w:tc>
          <w:tcPr>
            <w:tcW w:w="840"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23</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0,69</w:t>
            </w:r>
          </w:p>
        </w:tc>
        <w:tc>
          <w:tcPr>
            <w:tcW w:w="992"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202</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1,40</w:t>
            </w:r>
          </w:p>
        </w:tc>
        <w:tc>
          <w:tcPr>
            <w:tcW w:w="1559"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0,54</w:t>
            </w:r>
          </w:p>
        </w:tc>
        <w:tc>
          <w:tcPr>
            <w:tcW w:w="1417"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38,4</w:t>
            </w:r>
          </w:p>
        </w:tc>
        <w:tc>
          <w:tcPr>
            <w:tcW w:w="1134"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1,32</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0,93</w:t>
            </w:r>
          </w:p>
        </w:tc>
      </w:tr>
      <w:tr w:rsidR="009B1D20" w:rsidRPr="006B78BC" w:rsidTr="007C7486">
        <w:trPr>
          <w:trHeight w:val="264"/>
        </w:trPr>
        <w:tc>
          <w:tcPr>
            <w:tcW w:w="1428"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Тульская</w:t>
            </w:r>
          </w:p>
        </w:tc>
        <w:tc>
          <w:tcPr>
            <w:tcW w:w="840"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61</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rPr>
            </w:pPr>
            <w:r w:rsidRPr="00F10BA3">
              <w:rPr>
                <w:bCs/>
                <w:sz w:val="24"/>
                <w:szCs w:val="24"/>
              </w:rPr>
              <w:t>0,94</w:t>
            </w:r>
          </w:p>
        </w:tc>
        <w:tc>
          <w:tcPr>
            <w:tcW w:w="992"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5,67</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3,12</w:t>
            </w:r>
          </w:p>
        </w:tc>
        <w:tc>
          <w:tcPr>
            <w:tcW w:w="1559"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1,06</w:t>
            </w:r>
          </w:p>
        </w:tc>
        <w:tc>
          <w:tcPr>
            <w:tcW w:w="1417"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34,1</w:t>
            </w:r>
          </w:p>
        </w:tc>
        <w:tc>
          <w:tcPr>
            <w:tcW w:w="1134"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3,45</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4,04</w:t>
            </w:r>
          </w:p>
        </w:tc>
      </w:tr>
      <w:tr w:rsidR="009B1D20" w:rsidRPr="006B78BC" w:rsidTr="007C7486">
        <w:trPr>
          <w:trHeight w:val="264"/>
        </w:trPr>
        <w:tc>
          <w:tcPr>
            <w:tcW w:w="1428"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Орловская</w:t>
            </w:r>
          </w:p>
        </w:tc>
        <w:tc>
          <w:tcPr>
            <w:tcW w:w="840"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78</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1,85</w:t>
            </w:r>
          </w:p>
        </w:tc>
        <w:tc>
          <w:tcPr>
            <w:tcW w:w="992"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4,88</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3,55</w:t>
            </w:r>
          </w:p>
        </w:tc>
        <w:tc>
          <w:tcPr>
            <w:tcW w:w="1559"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0,56</w:t>
            </w:r>
          </w:p>
        </w:tc>
        <w:tc>
          <w:tcPr>
            <w:tcW w:w="1417"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15,9</w:t>
            </w:r>
          </w:p>
        </w:tc>
        <w:tc>
          <w:tcPr>
            <w:tcW w:w="1134"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3,55</w:t>
            </w:r>
          </w:p>
        </w:tc>
        <w:tc>
          <w:tcPr>
            <w:tcW w:w="851" w:type="dxa"/>
            <w:tcBorders>
              <w:top w:val="single" w:sz="4" w:space="0" w:color="auto"/>
              <w:left w:val="single" w:sz="4" w:space="0" w:color="auto"/>
              <w:bottom w:val="single" w:sz="4" w:space="0" w:color="auto"/>
              <w:right w:val="single" w:sz="4" w:space="0" w:color="auto"/>
            </w:tcBorders>
            <w:noWrap/>
            <w:vAlign w:val="bottom"/>
          </w:tcPr>
          <w:p w:rsidR="009B1D20" w:rsidRPr="00F10BA3" w:rsidRDefault="009B1D20" w:rsidP="007C7486">
            <w:pPr>
              <w:widowControl/>
              <w:autoSpaceDE/>
              <w:autoSpaceDN/>
              <w:adjustRightInd/>
              <w:spacing w:line="360" w:lineRule="auto"/>
              <w:ind w:firstLine="34"/>
              <w:jc w:val="both"/>
              <w:rPr>
                <w:bCs/>
                <w:sz w:val="24"/>
                <w:szCs w:val="24"/>
                <w:lang w:bidi="en-US"/>
              </w:rPr>
            </w:pPr>
            <w:r w:rsidRPr="00F10BA3">
              <w:rPr>
                <w:bCs/>
                <w:sz w:val="24"/>
                <w:szCs w:val="24"/>
              </w:rPr>
              <w:t>4,1</w:t>
            </w:r>
          </w:p>
        </w:tc>
      </w:tr>
    </w:tbl>
    <w:p w:rsidR="00400B09" w:rsidRDefault="00400B09" w:rsidP="00E858FD">
      <w:pPr>
        <w:widowControl/>
        <w:autoSpaceDE/>
        <w:autoSpaceDN/>
        <w:adjustRightInd/>
        <w:spacing w:line="360" w:lineRule="auto"/>
        <w:ind w:firstLine="709"/>
        <w:jc w:val="both"/>
        <w:rPr>
          <w:bCs/>
          <w:sz w:val="24"/>
          <w:szCs w:val="24"/>
        </w:rPr>
      </w:pPr>
    </w:p>
    <w:p w:rsidR="00E858FD" w:rsidRPr="006B78BC" w:rsidRDefault="00E858FD" w:rsidP="00F10BA3">
      <w:pPr>
        <w:widowControl/>
        <w:autoSpaceDE/>
        <w:autoSpaceDN/>
        <w:adjustRightInd/>
        <w:spacing w:line="360" w:lineRule="auto"/>
        <w:jc w:val="both"/>
        <w:rPr>
          <w:bCs/>
          <w:sz w:val="24"/>
          <w:szCs w:val="24"/>
        </w:rPr>
      </w:pPr>
      <w:r w:rsidRPr="006B78BC">
        <w:rPr>
          <w:bCs/>
          <w:sz w:val="24"/>
          <w:szCs w:val="24"/>
        </w:rPr>
        <w:t>Таблица</w:t>
      </w:r>
      <w:r w:rsidR="00410FE4">
        <w:rPr>
          <w:bCs/>
          <w:sz w:val="24"/>
          <w:szCs w:val="24"/>
        </w:rPr>
        <w:t xml:space="preserve"> 5</w:t>
      </w:r>
      <w:r w:rsidRPr="006B78BC">
        <w:rPr>
          <w:bCs/>
          <w:sz w:val="24"/>
          <w:szCs w:val="24"/>
        </w:rPr>
        <w:t>.</w:t>
      </w:r>
      <w:r w:rsidR="00400B09">
        <w:rPr>
          <w:bCs/>
          <w:sz w:val="24"/>
          <w:szCs w:val="24"/>
        </w:rPr>
        <w:t>5.</w:t>
      </w:r>
      <w:r w:rsidRPr="006B78BC">
        <w:rPr>
          <w:bCs/>
          <w:sz w:val="24"/>
          <w:szCs w:val="24"/>
        </w:rPr>
        <w:t xml:space="preserve"> Обеспеченность почв стабильным йодом и риск возникновения рака щитовидной железы у детей, проживающих на территориях России и Белоруссии, подвергшихся наибольш</w:t>
      </w:r>
      <w:r w:rsidR="001A1FB7">
        <w:rPr>
          <w:bCs/>
          <w:sz w:val="24"/>
          <w:szCs w:val="24"/>
        </w:rPr>
        <w:t>ему радиоактивному загрязнению [Cardis et al., 2005]</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Pr>
      <w:tblGrid>
        <w:gridCol w:w="3402"/>
        <w:gridCol w:w="5835"/>
      </w:tblGrid>
      <w:tr w:rsidR="00E858FD" w:rsidRPr="006B78BC" w:rsidTr="00F10BA3">
        <w:tc>
          <w:tcPr>
            <w:tcW w:w="3402" w:type="dxa"/>
            <w:tcBorders>
              <w:top w:val="single" w:sz="4" w:space="0" w:color="000000"/>
              <w:left w:val="single" w:sz="4" w:space="0" w:color="000000"/>
              <w:bottom w:val="single" w:sz="4" w:space="0" w:color="000000"/>
              <w:right w:val="single" w:sz="4" w:space="0" w:color="000000"/>
            </w:tcBorders>
          </w:tcPr>
          <w:p w:rsidR="00E858FD" w:rsidRPr="006B78BC" w:rsidRDefault="00E858FD" w:rsidP="007C7486">
            <w:pPr>
              <w:widowControl/>
              <w:autoSpaceDE/>
              <w:autoSpaceDN/>
              <w:adjustRightInd/>
              <w:jc w:val="center"/>
              <w:rPr>
                <w:bCs/>
                <w:sz w:val="24"/>
                <w:szCs w:val="24"/>
              </w:rPr>
            </w:pPr>
            <w:r w:rsidRPr="006B78BC">
              <w:rPr>
                <w:bCs/>
                <w:sz w:val="24"/>
                <w:szCs w:val="24"/>
              </w:rPr>
              <w:t>Обеспеченность почв йодом мг/дм</w:t>
            </w:r>
            <w:r w:rsidRPr="006B78BC">
              <w:rPr>
                <w:bCs/>
                <w:sz w:val="24"/>
                <w:szCs w:val="24"/>
                <w:vertAlign w:val="superscript"/>
              </w:rPr>
              <w:t>3</w:t>
            </w:r>
          </w:p>
        </w:tc>
        <w:tc>
          <w:tcPr>
            <w:tcW w:w="5835" w:type="dxa"/>
            <w:tcBorders>
              <w:top w:val="single" w:sz="4" w:space="0" w:color="000000"/>
              <w:left w:val="single" w:sz="4" w:space="0" w:color="000000"/>
              <w:bottom w:val="single" w:sz="4" w:space="0" w:color="000000"/>
              <w:right w:val="single" w:sz="4" w:space="0" w:color="000000"/>
            </w:tcBorders>
          </w:tcPr>
          <w:p w:rsidR="00E858FD" w:rsidRPr="006B78BC" w:rsidRDefault="00E858FD" w:rsidP="007C7486">
            <w:pPr>
              <w:widowControl/>
              <w:autoSpaceDE/>
              <w:autoSpaceDN/>
              <w:adjustRightInd/>
              <w:jc w:val="center"/>
              <w:rPr>
                <w:bCs/>
                <w:sz w:val="24"/>
                <w:szCs w:val="24"/>
              </w:rPr>
            </w:pPr>
            <w:r w:rsidRPr="006B78BC">
              <w:rPr>
                <w:bCs/>
                <w:sz w:val="24"/>
                <w:szCs w:val="24"/>
              </w:rPr>
              <w:t>Отношение вероятности РЩЖ и его отсутствия при дозовой нагрузке в 1 Гр (среднее и 95% доверительный интервал)</w:t>
            </w:r>
          </w:p>
        </w:tc>
      </w:tr>
      <w:tr w:rsidR="00E858FD" w:rsidRPr="006B78BC" w:rsidTr="00F10BA3">
        <w:tc>
          <w:tcPr>
            <w:tcW w:w="3402" w:type="dxa"/>
            <w:tcBorders>
              <w:top w:val="single" w:sz="4" w:space="0" w:color="000000"/>
              <w:left w:val="single" w:sz="4" w:space="0" w:color="000000"/>
              <w:bottom w:val="single" w:sz="4" w:space="0" w:color="000000"/>
              <w:right w:val="single" w:sz="4" w:space="0" w:color="000000"/>
            </w:tcBorders>
          </w:tcPr>
          <w:p w:rsidR="00E858FD" w:rsidRPr="006B78BC" w:rsidRDefault="00E858FD" w:rsidP="007C7486">
            <w:pPr>
              <w:widowControl/>
              <w:autoSpaceDE/>
              <w:autoSpaceDN/>
              <w:adjustRightInd/>
              <w:spacing w:line="360" w:lineRule="auto"/>
              <w:ind w:firstLine="709"/>
              <w:jc w:val="both"/>
              <w:rPr>
                <w:bCs/>
                <w:sz w:val="24"/>
                <w:szCs w:val="24"/>
              </w:rPr>
            </w:pPr>
            <w:r w:rsidRPr="006B78BC">
              <w:rPr>
                <w:bCs/>
                <w:sz w:val="24"/>
                <w:szCs w:val="24"/>
              </w:rPr>
              <w:t xml:space="preserve">Более 2,5 </w:t>
            </w:r>
          </w:p>
        </w:tc>
        <w:tc>
          <w:tcPr>
            <w:tcW w:w="5835" w:type="dxa"/>
            <w:tcBorders>
              <w:top w:val="single" w:sz="4" w:space="0" w:color="000000"/>
              <w:left w:val="single" w:sz="4" w:space="0" w:color="000000"/>
              <w:bottom w:val="single" w:sz="4" w:space="0" w:color="000000"/>
              <w:right w:val="single" w:sz="4" w:space="0" w:color="000000"/>
            </w:tcBorders>
          </w:tcPr>
          <w:p w:rsidR="00E858FD" w:rsidRPr="006B78BC" w:rsidRDefault="00E858FD" w:rsidP="007C7486">
            <w:pPr>
              <w:widowControl/>
              <w:autoSpaceDE/>
              <w:autoSpaceDN/>
              <w:adjustRightInd/>
              <w:spacing w:line="360" w:lineRule="auto"/>
              <w:ind w:firstLine="34"/>
              <w:jc w:val="center"/>
              <w:rPr>
                <w:bCs/>
                <w:sz w:val="24"/>
                <w:szCs w:val="24"/>
              </w:rPr>
            </w:pPr>
            <w:r w:rsidRPr="006B78BC">
              <w:rPr>
                <w:bCs/>
                <w:sz w:val="24"/>
                <w:szCs w:val="24"/>
              </w:rPr>
              <w:t>3,5 (1,8 - 7,0)</w:t>
            </w:r>
          </w:p>
        </w:tc>
      </w:tr>
      <w:tr w:rsidR="00E858FD" w:rsidRPr="006B78BC" w:rsidTr="00F10BA3">
        <w:tc>
          <w:tcPr>
            <w:tcW w:w="3402" w:type="dxa"/>
            <w:tcBorders>
              <w:top w:val="single" w:sz="4" w:space="0" w:color="000000"/>
              <w:left w:val="single" w:sz="4" w:space="0" w:color="000000"/>
              <w:bottom w:val="single" w:sz="4" w:space="0" w:color="000000"/>
              <w:right w:val="single" w:sz="4" w:space="0" w:color="000000"/>
            </w:tcBorders>
          </w:tcPr>
          <w:p w:rsidR="00E858FD" w:rsidRPr="006B78BC" w:rsidRDefault="00E858FD" w:rsidP="007C7486">
            <w:pPr>
              <w:widowControl/>
              <w:autoSpaceDE/>
              <w:autoSpaceDN/>
              <w:adjustRightInd/>
              <w:spacing w:line="360" w:lineRule="auto"/>
              <w:ind w:firstLine="709"/>
              <w:jc w:val="both"/>
              <w:rPr>
                <w:bCs/>
                <w:sz w:val="24"/>
                <w:szCs w:val="24"/>
              </w:rPr>
            </w:pPr>
            <w:r w:rsidRPr="006B78BC">
              <w:rPr>
                <w:bCs/>
                <w:sz w:val="24"/>
                <w:szCs w:val="24"/>
              </w:rPr>
              <w:t xml:space="preserve">Менее 2,5 </w:t>
            </w:r>
          </w:p>
        </w:tc>
        <w:tc>
          <w:tcPr>
            <w:tcW w:w="5835" w:type="dxa"/>
            <w:tcBorders>
              <w:top w:val="single" w:sz="4" w:space="0" w:color="000000"/>
              <w:left w:val="single" w:sz="4" w:space="0" w:color="000000"/>
              <w:bottom w:val="single" w:sz="4" w:space="0" w:color="000000"/>
              <w:right w:val="single" w:sz="4" w:space="0" w:color="000000"/>
            </w:tcBorders>
          </w:tcPr>
          <w:p w:rsidR="00E858FD" w:rsidRPr="006B78BC" w:rsidRDefault="00E858FD" w:rsidP="007C7486">
            <w:pPr>
              <w:widowControl/>
              <w:autoSpaceDE/>
              <w:autoSpaceDN/>
              <w:adjustRightInd/>
              <w:spacing w:line="360" w:lineRule="auto"/>
              <w:ind w:firstLine="34"/>
              <w:jc w:val="center"/>
              <w:rPr>
                <w:bCs/>
                <w:sz w:val="24"/>
                <w:szCs w:val="24"/>
              </w:rPr>
            </w:pPr>
            <w:r w:rsidRPr="006B78BC">
              <w:rPr>
                <w:bCs/>
                <w:sz w:val="24"/>
                <w:szCs w:val="24"/>
              </w:rPr>
              <w:t>10,8 (5,6 - 20,8)</w:t>
            </w:r>
          </w:p>
        </w:tc>
      </w:tr>
    </w:tbl>
    <w:p w:rsidR="00E858FD" w:rsidRPr="006B78BC" w:rsidRDefault="00E858FD" w:rsidP="00E858FD">
      <w:pPr>
        <w:widowControl/>
        <w:autoSpaceDE/>
        <w:autoSpaceDN/>
        <w:adjustRightInd/>
        <w:spacing w:line="360" w:lineRule="auto"/>
        <w:ind w:firstLine="709"/>
        <w:jc w:val="both"/>
        <w:rPr>
          <w:bCs/>
          <w:sz w:val="24"/>
          <w:szCs w:val="24"/>
        </w:rPr>
      </w:pPr>
    </w:p>
    <w:p w:rsidR="006B78BC" w:rsidRPr="00E0199D" w:rsidRDefault="006B78BC" w:rsidP="006B78BC">
      <w:pPr>
        <w:widowControl/>
        <w:autoSpaceDE/>
        <w:autoSpaceDN/>
        <w:adjustRightInd/>
        <w:spacing w:line="360" w:lineRule="auto"/>
        <w:ind w:firstLine="709"/>
        <w:jc w:val="both"/>
        <w:rPr>
          <w:sz w:val="24"/>
          <w:szCs w:val="24"/>
        </w:rPr>
      </w:pPr>
      <w:r w:rsidRPr="006B78BC">
        <w:rPr>
          <w:sz w:val="24"/>
          <w:szCs w:val="24"/>
        </w:rPr>
        <w:t xml:space="preserve">Принципиальная правильность подобной картографической оценки была подтверждена </w:t>
      </w:r>
      <w:r w:rsidR="00E858FD">
        <w:rPr>
          <w:sz w:val="24"/>
          <w:szCs w:val="24"/>
        </w:rPr>
        <w:t xml:space="preserve">в дальнейшем </w:t>
      </w:r>
      <w:r w:rsidRPr="006B78BC">
        <w:rPr>
          <w:sz w:val="24"/>
          <w:szCs w:val="24"/>
        </w:rPr>
        <w:t>наличием статистически достоверной связи между содержанием йода в картированных почвах и в верхнем слое почв исследованных водораздельных пастбищ (</w:t>
      </w:r>
      <w:r w:rsidR="001A1FB7">
        <w:rPr>
          <w:sz w:val="24"/>
          <w:szCs w:val="24"/>
        </w:rPr>
        <w:t>рисунок</w:t>
      </w:r>
      <w:r w:rsidR="00D36EDB">
        <w:rPr>
          <w:sz w:val="24"/>
          <w:szCs w:val="24"/>
        </w:rPr>
        <w:t xml:space="preserve"> </w:t>
      </w:r>
      <w:r w:rsidR="00400B09">
        <w:rPr>
          <w:sz w:val="24"/>
          <w:szCs w:val="24"/>
        </w:rPr>
        <w:t>5.1</w:t>
      </w:r>
      <w:r w:rsidRPr="006B78BC">
        <w:rPr>
          <w:sz w:val="24"/>
          <w:szCs w:val="24"/>
        </w:rPr>
        <w:t>)</w:t>
      </w:r>
      <w:r w:rsidR="001A1FB7">
        <w:rPr>
          <w:sz w:val="24"/>
          <w:szCs w:val="24"/>
        </w:rPr>
        <w:t>.</w:t>
      </w:r>
    </w:p>
    <w:p w:rsidR="006B78BC" w:rsidRPr="006B78BC" w:rsidRDefault="00C81C3C" w:rsidP="001008B9">
      <w:pPr>
        <w:widowControl/>
        <w:autoSpaceDE/>
        <w:autoSpaceDN/>
        <w:adjustRightInd/>
        <w:spacing w:line="360" w:lineRule="auto"/>
        <w:jc w:val="center"/>
        <w:rPr>
          <w:sz w:val="24"/>
          <w:szCs w:val="24"/>
        </w:rPr>
      </w:pPr>
      <w:r>
        <w:rPr>
          <w:noProof/>
          <w:sz w:val="24"/>
          <w:szCs w:val="24"/>
        </w:rPr>
        <w:drawing>
          <wp:inline distT="0" distB="0" distL="0" distR="0" wp14:anchorId="42DFDB48" wp14:editId="20EC2E5A">
            <wp:extent cx="2449195" cy="1540510"/>
            <wp:effectExtent l="0" t="0" r="0" b="0"/>
            <wp:docPr id="629" name="Рисунок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5"/>
                    <pic:cNvPicPr>
                      <a:picLocks noChangeAspect="1" noChangeArrowheads="1"/>
                    </pic:cNvPicPr>
                  </pic:nvPicPr>
                  <pic:blipFill>
                    <a:blip r:embed="rId197" cstate="print"/>
                    <a:srcRect/>
                    <a:stretch>
                      <a:fillRect/>
                    </a:stretch>
                  </pic:blipFill>
                  <pic:spPr bwMode="auto">
                    <a:xfrm>
                      <a:off x="0" y="0"/>
                      <a:ext cx="2449195" cy="1540510"/>
                    </a:xfrm>
                    <a:prstGeom prst="rect">
                      <a:avLst/>
                    </a:prstGeom>
                    <a:noFill/>
                    <a:ln w="9525">
                      <a:noFill/>
                      <a:miter lim="800000"/>
                      <a:headEnd/>
                      <a:tailEnd/>
                    </a:ln>
                  </pic:spPr>
                </pic:pic>
              </a:graphicData>
            </a:graphic>
          </wp:inline>
        </w:drawing>
      </w:r>
    </w:p>
    <w:p w:rsidR="006B78BC" w:rsidRPr="006B78BC" w:rsidRDefault="006B78BC" w:rsidP="00FE7AAA">
      <w:pPr>
        <w:widowControl/>
        <w:autoSpaceDE/>
        <w:autoSpaceDN/>
        <w:adjustRightInd/>
        <w:spacing w:line="360" w:lineRule="auto"/>
        <w:jc w:val="center"/>
        <w:rPr>
          <w:sz w:val="24"/>
          <w:szCs w:val="24"/>
        </w:rPr>
      </w:pPr>
      <w:r w:rsidRPr="006B78BC">
        <w:rPr>
          <w:sz w:val="24"/>
          <w:szCs w:val="24"/>
        </w:rPr>
        <w:t>Рис</w:t>
      </w:r>
      <w:r w:rsidR="00400B09">
        <w:rPr>
          <w:sz w:val="24"/>
          <w:szCs w:val="24"/>
        </w:rPr>
        <w:t>унок 5.1.</w:t>
      </w:r>
      <w:r w:rsidRPr="006B78BC">
        <w:rPr>
          <w:sz w:val="24"/>
          <w:szCs w:val="24"/>
        </w:rPr>
        <w:t xml:space="preserve"> </w:t>
      </w:r>
      <w:r w:rsidR="001008B9">
        <w:rPr>
          <w:sz w:val="24"/>
          <w:szCs w:val="24"/>
        </w:rPr>
        <w:t>Картометрическая оценка связи содержания йода с типопой принадлежностью почвы</w:t>
      </w:r>
    </w:p>
    <w:p w:rsidR="006B78BC" w:rsidRPr="006B78BC" w:rsidRDefault="00C81C3C" w:rsidP="00846D41">
      <w:pPr>
        <w:widowControl/>
        <w:autoSpaceDE/>
        <w:autoSpaceDN/>
        <w:adjustRightInd/>
        <w:spacing w:line="360" w:lineRule="auto"/>
        <w:ind w:firstLine="2694"/>
        <w:jc w:val="both"/>
        <w:rPr>
          <w:sz w:val="24"/>
          <w:szCs w:val="24"/>
        </w:rPr>
      </w:pPr>
      <w:r>
        <w:rPr>
          <w:noProof/>
          <w:sz w:val="24"/>
          <w:szCs w:val="24"/>
        </w:rPr>
        <w:drawing>
          <wp:inline distT="0" distB="0" distL="0" distR="0" wp14:anchorId="1FBAFA54" wp14:editId="632234DE">
            <wp:extent cx="2411294" cy="1531620"/>
            <wp:effectExtent l="0" t="0" r="0" b="0"/>
            <wp:docPr id="630" name="Рисунок 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5"/>
                    <pic:cNvPicPr>
                      <a:picLocks noChangeAspect="1" noChangeArrowheads="1"/>
                    </pic:cNvPicPr>
                  </pic:nvPicPr>
                  <pic:blipFill>
                    <a:blip r:embed="rId198" cstate="print"/>
                    <a:srcRect/>
                    <a:stretch>
                      <a:fillRect/>
                    </a:stretch>
                  </pic:blipFill>
                  <pic:spPr bwMode="auto">
                    <a:xfrm>
                      <a:off x="0" y="0"/>
                      <a:ext cx="2410472" cy="1531098"/>
                    </a:xfrm>
                    <a:prstGeom prst="rect">
                      <a:avLst/>
                    </a:prstGeom>
                    <a:noFill/>
                  </pic:spPr>
                </pic:pic>
              </a:graphicData>
            </a:graphic>
          </wp:inline>
        </w:drawing>
      </w:r>
    </w:p>
    <w:p w:rsidR="006B78BC" w:rsidRPr="00B00830" w:rsidRDefault="00B00830" w:rsidP="00FE7AAA">
      <w:pPr>
        <w:widowControl/>
        <w:autoSpaceDE/>
        <w:autoSpaceDN/>
        <w:adjustRightInd/>
        <w:spacing w:after="200" w:line="360" w:lineRule="auto"/>
        <w:ind w:firstLine="709"/>
        <w:jc w:val="center"/>
        <w:rPr>
          <w:sz w:val="24"/>
          <w:szCs w:val="24"/>
        </w:rPr>
      </w:pPr>
      <w:r w:rsidRPr="00B00830">
        <w:rPr>
          <w:sz w:val="24"/>
          <w:szCs w:val="24"/>
        </w:rPr>
        <w:t>Рис</w:t>
      </w:r>
      <w:r w:rsidR="00400B09">
        <w:rPr>
          <w:sz w:val="24"/>
          <w:szCs w:val="24"/>
        </w:rPr>
        <w:t>унок 5.2.</w:t>
      </w:r>
      <w:r w:rsidR="006B78BC" w:rsidRPr="006B78BC">
        <w:rPr>
          <w:sz w:val="24"/>
          <w:szCs w:val="24"/>
        </w:rPr>
        <w:t xml:space="preserve"> Ренальная экскреция йода среди детей 3-7 лет в районных центрах Брянской области и картографическая оценка обеспеченности почвенного покрова йодом в радиусе 2,5 км вокруг </w:t>
      </w:r>
      <w:r w:rsidR="006B78BC" w:rsidRPr="00B00830">
        <w:rPr>
          <w:sz w:val="24"/>
          <w:szCs w:val="24"/>
        </w:rPr>
        <w:t>данного центра</w:t>
      </w:r>
    </w:p>
    <w:p w:rsidR="006B78BC" w:rsidRDefault="006B78BC" w:rsidP="006B78BC">
      <w:pPr>
        <w:widowControl/>
        <w:autoSpaceDE/>
        <w:autoSpaceDN/>
        <w:adjustRightInd/>
        <w:spacing w:line="360" w:lineRule="auto"/>
        <w:ind w:firstLine="709"/>
        <w:jc w:val="both"/>
        <w:rPr>
          <w:bCs/>
          <w:sz w:val="24"/>
          <w:szCs w:val="24"/>
        </w:rPr>
      </w:pPr>
      <w:r w:rsidRPr="00B00830">
        <w:rPr>
          <w:bCs/>
          <w:sz w:val="24"/>
          <w:szCs w:val="24"/>
        </w:rPr>
        <w:t xml:space="preserve">Необходимо отметить </w:t>
      </w:r>
      <w:r w:rsidR="001008B9" w:rsidRPr="00B00830">
        <w:rPr>
          <w:bCs/>
          <w:sz w:val="24"/>
          <w:szCs w:val="24"/>
        </w:rPr>
        <w:t xml:space="preserve">и </w:t>
      </w:r>
      <w:r w:rsidRPr="00B00830">
        <w:rPr>
          <w:bCs/>
          <w:sz w:val="24"/>
          <w:szCs w:val="24"/>
        </w:rPr>
        <w:t>многофакторность проблемы йодной недостаточности. Реальная картина заболеваемости в значительной мере зависит не только от природных предпосылок, но и от характера питания, стиля жизни, ведения хозяйства и длительности проживания на данной территории, проведения йодной профилактики, особенностей медицинской диагностики и статистической регистрации и проч. Поэтому для выявления истинных причин заболеваемости, связанной с природной обстановкой, необходимо проследить пищевую цепочку в геохимически контрастных сельских районах, не испытывающих значимого антропогенного воздействия. В связи с этим важно определение параметров реального почвенно-геохимического фона в изучаемых районах.</w:t>
      </w:r>
    </w:p>
    <w:p w:rsidR="00FE7AAA" w:rsidRPr="006B78BC" w:rsidRDefault="00FE7AAA" w:rsidP="006B78BC">
      <w:pPr>
        <w:widowControl/>
        <w:autoSpaceDE/>
        <w:autoSpaceDN/>
        <w:adjustRightInd/>
        <w:spacing w:line="360" w:lineRule="auto"/>
        <w:ind w:firstLine="709"/>
        <w:jc w:val="both"/>
        <w:rPr>
          <w:bCs/>
          <w:sz w:val="24"/>
          <w:szCs w:val="24"/>
        </w:rPr>
      </w:pPr>
    </w:p>
    <w:p w:rsidR="006B78BC" w:rsidRPr="00C300DF" w:rsidRDefault="001623C3" w:rsidP="00C300DF">
      <w:pPr>
        <w:pStyle w:val="2"/>
      </w:pPr>
      <w:bookmarkStart w:id="112" w:name="_Toc452517083"/>
      <w:bookmarkStart w:id="113" w:name="_Toc454567510"/>
      <w:r w:rsidRPr="00C300DF">
        <w:t>5.2 Построение карты йодного статуса</w:t>
      </w:r>
      <w:bookmarkEnd w:id="112"/>
      <w:bookmarkEnd w:id="113"/>
    </w:p>
    <w:p w:rsidR="001623C3" w:rsidRPr="001623C3" w:rsidRDefault="001623C3" w:rsidP="001623C3">
      <w:pPr>
        <w:widowControl/>
        <w:autoSpaceDE/>
        <w:autoSpaceDN/>
        <w:adjustRightInd/>
        <w:spacing w:line="360" w:lineRule="auto"/>
        <w:jc w:val="center"/>
        <w:rPr>
          <w:b/>
          <w:bCs/>
          <w:sz w:val="24"/>
          <w:szCs w:val="24"/>
        </w:rPr>
      </w:pPr>
    </w:p>
    <w:p w:rsidR="006B78BC" w:rsidRPr="006B78BC" w:rsidRDefault="006B78BC" w:rsidP="006B78BC">
      <w:pPr>
        <w:widowControl/>
        <w:autoSpaceDE/>
        <w:autoSpaceDN/>
        <w:adjustRightInd/>
        <w:spacing w:line="360" w:lineRule="auto"/>
        <w:ind w:firstLine="709"/>
        <w:jc w:val="both"/>
        <w:rPr>
          <w:bCs/>
          <w:sz w:val="24"/>
          <w:szCs w:val="24"/>
        </w:rPr>
      </w:pPr>
      <w:r w:rsidRPr="006B78BC">
        <w:rPr>
          <w:bCs/>
          <w:sz w:val="24"/>
          <w:szCs w:val="24"/>
        </w:rPr>
        <w:t>Ранее приведенные данные однозначно свидетельствуют о том, что для каждого из типов почв отображенных в легенде почвенной карты существует возможность поставить в соответствие вполне определенное цифровое значение, соответствующее уровню природной обеспеченности данной территорий стабильным I.</w:t>
      </w:r>
      <w:r w:rsidRPr="006B78BC">
        <w:rPr>
          <w:rFonts w:eastAsia="Calibri"/>
          <w:sz w:val="24"/>
          <w:szCs w:val="24"/>
          <w:lang w:eastAsia="en-US"/>
        </w:rPr>
        <w:t xml:space="preserve"> Таким образом, появилась теоретически корректная предпосылка о том, что </w:t>
      </w:r>
      <w:r w:rsidRPr="006B78BC">
        <w:rPr>
          <w:bCs/>
          <w:sz w:val="24"/>
          <w:szCs w:val="24"/>
        </w:rPr>
        <w:t xml:space="preserve">почвенная карта может быть достаточно легко преобразована в карту обеспеченности территории йодом, что в свою очередь позволило сформулировать методический подход к решению поставленной задачи. </w:t>
      </w:r>
    </w:p>
    <w:p w:rsidR="006B78BC" w:rsidRPr="006B78BC" w:rsidRDefault="006B78BC" w:rsidP="006B78BC">
      <w:pPr>
        <w:widowControl/>
        <w:autoSpaceDE/>
        <w:autoSpaceDN/>
        <w:adjustRightInd/>
        <w:spacing w:line="360" w:lineRule="auto"/>
        <w:ind w:firstLine="709"/>
        <w:jc w:val="both"/>
        <w:rPr>
          <w:bCs/>
          <w:sz w:val="24"/>
          <w:szCs w:val="24"/>
        </w:rPr>
      </w:pPr>
      <w:r w:rsidRPr="006B78BC">
        <w:rPr>
          <w:bCs/>
          <w:sz w:val="24"/>
          <w:szCs w:val="24"/>
        </w:rPr>
        <w:t xml:space="preserve">Исходя из предположения о том, что содержание йода в рационе сельского населения обусловлено валовым содержанием этого элемента в почвах прилежащих сельхозугодий, оценка уровня обеспеченности конкретного НП производилась на основе информации о структуре почвенного покрова, для чего абсолютно всем типам почв, показанных на почвенной карте должно было быть поставлено в соответствие значение содержания I в почве данного типа. Эта операция была выполнена на основе вышеприведенных данных Лозовского (1971), Зырина, Зборищука (1975) с поправками и дополнениями, полученными на основе наших собственных исследований в Брянской области. </w:t>
      </w:r>
    </w:p>
    <w:p w:rsidR="00235899" w:rsidRDefault="00235899" w:rsidP="006B78BC">
      <w:pPr>
        <w:widowControl/>
        <w:autoSpaceDE/>
        <w:autoSpaceDN/>
        <w:adjustRightInd/>
        <w:spacing w:line="360" w:lineRule="auto"/>
        <w:ind w:firstLine="709"/>
        <w:jc w:val="both"/>
        <w:rPr>
          <w:bCs/>
          <w:sz w:val="24"/>
          <w:szCs w:val="24"/>
        </w:rPr>
      </w:pPr>
      <w:r>
        <w:rPr>
          <w:bCs/>
          <w:sz w:val="24"/>
          <w:szCs w:val="24"/>
        </w:rPr>
        <w:t xml:space="preserve">Оценка йодного статуса территории осуществлялась </w:t>
      </w:r>
      <w:r w:rsidR="006B78BC" w:rsidRPr="006B78BC">
        <w:rPr>
          <w:bCs/>
          <w:sz w:val="24"/>
          <w:szCs w:val="24"/>
        </w:rPr>
        <w:t>на баз</w:t>
      </w:r>
      <w:r w:rsidR="001623C3">
        <w:rPr>
          <w:bCs/>
          <w:sz w:val="24"/>
          <w:szCs w:val="24"/>
        </w:rPr>
        <w:t>е</w:t>
      </w:r>
      <w:r w:rsidR="006B78BC" w:rsidRPr="006B78BC">
        <w:rPr>
          <w:bCs/>
          <w:sz w:val="24"/>
          <w:szCs w:val="24"/>
        </w:rPr>
        <w:t xml:space="preserve"> классических подходов В.В. Ковальского и производилась в два этапа. На первом этапе все картированные почвенные контура получили окраску в градациях их обеспеченности йодом, а на втором легенда</w:t>
      </w:r>
      <w:r>
        <w:rPr>
          <w:bCs/>
          <w:sz w:val="24"/>
          <w:szCs w:val="24"/>
        </w:rPr>
        <w:t xml:space="preserve"> карты </w:t>
      </w:r>
      <w:r w:rsidRPr="006B78BC">
        <w:rPr>
          <w:bCs/>
          <w:sz w:val="24"/>
          <w:szCs w:val="24"/>
        </w:rPr>
        <w:t>была преобразована</w:t>
      </w:r>
      <w:r>
        <w:rPr>
          <w:bCs/>
          <w:sz w:val="24"/>
          <w:szCs w:val="24"/>
        </w:rPr>
        <w:t xml:space="preserve"> </w:t>
      </w:r>
      <w:r w:rsidR="006B78BC" w:rsidRPr="006B78BC">
        <w:rPr>
          <w:bCs/>
          <w:sz w:val="24"/>
          <w:szCs w:val="24"/>
        </w:rPr>
        <w:t xml:space="preserve">в соответствии новой бальной шкалой, </w:t>
      </w:r>
      <w:r w:rsidR="001623C3">
        <w:rPr>
          <w:bCs/>
          <w:sz w:val="24"/>
          <w:szCs w:val="24"/>
        </w:rPr>
        <w:t>отображающей</w:t>
      </w:r>
      <w:r w:rsidR="006B78BC" w:rsidRPr="006B78BC">
        <w:rPr>
          <w:bCs/>
          <w:sz w:val="24"/>
          <w:szCs w:val="24"/>
        </w:rPr>
        <w:t xml:space="preserve"> уровень йодод</w:t>
      </w:r>
      <w:r>
        <w:rPr>
          <w:bCs/>
          <w:sz w:val="24"/>
          <w:szCs w:val="24"/>
        </w:rPr>
        <w:t xml:space="preserve">ефицита той или иной территории </w:t>
      </w:r>
      <w:r w:rsidRPr="00410FE4">
        <w:rPr>
          <w:bCs/>
          <w:sz w:val="24"/>
          <w:szCs w:val="24"/>
        </w:rPr>
        <w:t xml:space="preserve">(таблица </w:t>
      </w:r>
      <w:r w:rsidR="00400B09">
        <w:rPr>
          <w:bCs/>
          <w:sz w:val="24"/>
          <w:szCs w:val="24"/>
        </w:rPr>
        <w:t>5.6</w:t>
      </w:r>
      <w:r w:rsidRPr="00410FE4">
        <w:rPr>
          <w:bCs/>
          <w:sz w:val="24"/>
          <w:szCs w:val="24"/>
        </w:rPr>
        <w:t>)</w:t>
      </w:r>
      <w:r w:rsidR="006B78BC" w:rsidRPr="006B78BC">
        <w:rPr>
          <w:bCs/>
          <w:sz w:val="24"/>
          <w:szCs w:val="24"/>
        </w:rPr>
        <w:t xml:space="preserve"> </w:t>
      </w:r>
    </w:p>
    <w:p w:rsidR="00235899" w:rsidRDefault="00235899" w:rsidP="00235899">
      <w:pPr>
        <w:widowControl/>
        <w:autoSpaceDE/>
        <w:autoSpaceDN/>
        <w:adjustRightInd/>
        <w:spacing w:line="360" w:lineRule="auto"/>
        <w:ind w:firstLine="680"/>
        <w:jc w:val="both"/>
        <w:rPr>
          <w:bCs/>
          <w:sz w:val="24"/>
          <w:szCs w:val="24"/>
        </w:rPr>
      </w:pPr>
      <w:r w:rsidRPr="006B78BC">
        <w:rPr>
          <w:bCs/>
          <w:sz w:val="24"/>
          <w:szCs w:val="24"/>
        </w:rPr>
        <w:t xml:space="preserve">Опираясь на эту карту и используя в качестве критерия данные В.В. Ковальского, нами была составлена шкала потенциальной обеспеченности местных почв йодом, которая одновременно отображает и уровень йододефицита, свойственного почвам того или иного типа. </w:t>
      </w:r>
    </w:p>
    <w:p w:rsidR="00235899" w:rsidRDefault="00235899" w:rsidP="00235899">
      <w:pPr>
        <w:widowControl/>
        <w:autoSpaceDE/>
        <w:autoSpaceDN/>
        <w:adjustRightInd/>
        <w:spacing w:line="360" w:lineRule="auto"/>
        <w:ind w:firstLine="680"/>
        <w:jc w:val="both"/>
        <w:rPr>
          <w:bCs/>
          <w:sz w:val="24"/>
          <w:szCs w:val="24"/>
        </w:rPr>
      </w:pPr>
      <w:r>
        <w:rPr>
          <w:bCs/>
          <w:sz w:val="24"/>
          <w:szCs w:val="24"/>
        </w:rPr>
        <w:t xml:space="preserve">Соответственно, </w:t>
      </w:r>
      <w:r w:rsidRPr="006B78BC">
        <w:rPr>
          <w:bCs/>
          <w:sz w:val="24"/>
          <w:szCs w:val="24"/>
        </w:rPr>
        <w:t>была составлена шкала потенциальной обеспеченности местных почв йодом, которая одновременно отображает и уровень йододефицита, свойственного почвам того или иного типа</w:t>
      </w:r>
      <w:r>
        <w:rPr>
          <w:bCs/>
          <w:sz w:val="24"/>
          <w:szCs w:val="24"/>
        </w:rPr>
        <w:t xml:space="preserve"> </w:t>
      </w:r>
      <w:r w:rsidRPr="00410FE4">
        <w:rPr>
          <w:bCs/>
          <w:sz w:val="24"/>
          <w:szCs w:val="24"/>
        </w:rPr>
        <w:t xml:space="preserve">(таблица </w:t>
      </w:r>
      <w:r w:rsidR="00400B09">
        <w:rPr>
          <w:bCs/>
          <w:sz w:val="24"/>
          <w:szCs w:val="24"/>
        </w:rPr>
        <w:t>5.6</w:t>
      </w:r>
      <w:r w:rsidRPr="00410FE4">
        <w:rPr>
          <w:bCs/>
          <w:sz w:val="24"/>
          <w:szCs w:val="24"/>
        </w:rPr>
        <w:t>)</w:t>
      </w:r>
      <w:r w:rsidRPr="006B78BC">
        <w:rPr>
          <w:bCs/>
          <w:sz w:val="24"/>
          <w:szCs w:val="24"/>
        </w:rPr>
        <w:t xml:space="preserve">. </w:t>
      </w:r>
    </w:p>
    <w:p w:rsidR="00FE7AAA" w:rsidRPr="00FE7AAA" w:rsidRDefault="00FE7AAA" w:rsidP="00235899">
      <w:pPr>
        <w:widowControl/>
        <w:autoSpaceDE/>
        <w:autoSpaceDN/>
        <w:adjustRightInd/>
        <w:spacing w:line="360" w:lineRule="auto"/>
        <w:ind w:firstLine="680"/>
        <w:jc w:val="both"/>
        <w:rPr>
          <w:bCs/>
          <w:sz w:val="16"/>
          <w:szCs w:val="16"/>
        </w:rPr>
      </w:pPr>
    </w:p>
    <w:p w:rsidR="00235899" w:rsidRPr="006B78BC" w:rsidRDefault="00235899" w:rsidP="00F10BA3">
      <w:pPr>
        <w:widowControl/>
        <w:autoSpaceDE/>
        <w:autoSpaceDN/>
        <w:adjustRightInd/>
        <w:spacing w:line="360" w:lineRule="auto"/>
        <w:jc w:val="both"/>
        <w:rPr>
          <w:sz w:val="24"/>
          <w:szCs w:val="24"/>
          <w:lang w:eastAsia="ar-SA" w:bidi="en-US"/>
        </w:rPr>
      </w:pPr>
      <w:r w:rsidRPr="006B78BC">
        <w:rPr>
          <w:bCs/>
          <w:sz w:val="24"/>
          <w:szCs w:val="24"/>
        </w:rPr>
        <w:t>Табл</w:t>
      </w:r>
      <w:r>
        <w:rPr>
          <w:bCs/>
          <w:sz w:val="24"/>
          <w:szCs w:val="24"/>
        </w:rPr>
        <w:t>ица</w:t>
      </w:r>
      <w:r w:rsidR="00410FE4">
        <w:rPr>
          <w:bCs/>
          <w:sz w:val="24"/>
          <w:szCs w:val="24"/>
        </w:rPr>
        <w:t xml:space="preserve"> 5</w:t>
      </w:r>
      <w:r w:rsidR="00400B09">
        <w:rPr>
          <w:bCs/>
          <w:sz w:val="24"/>
          <w:szCs w:val="24"/>
        </w:rPr>
        <w:t>.6.</w:t>
      </w:r>
      <w:r>
        <w:rPr>
          <w:bCs/>
          <w:sz w:val="24"/>
          <w:szCs w:val="24"/>
        </w:rPr>
        <w:t xml:space="preserve"> Критерии оценки йододефицита по почвенному покрову </w:t>
      </w:r>
    </w:p>
    <w:tbl>
      <w:tblPr>
        <w:tblW w:w="978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51"/>
        <w:gridCol w:w="2410"/>
        <w:gridCol w:w="6520"/>
      </w:tblGrid>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Индекс на карте</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Потенциальная обеспеченность местных почв йодом*</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Тип почвы</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1.1</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Острый дефицит</w:t>
            </w:r>
          </w:p>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(&lt; 1 мг/кг)</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Подзолистые, дерново-слабо-, средне- и сильноподзолистые песчаные и супесчаные на песках</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1.2</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Сильный дефицит</w:t>
            </w:r>
          </w:p>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w:t>
            </w:r>
            <w:r w:rsidRPr="00400B09">
              <w:rPr>
                <w:sz w:val="24"/>
                <w:szCs w:val="24"/>
                <w:lang w:val="en-US" w:eastAsia="en-US" w:bidi="en-US"/>
              </w:rPr>
              <w:t>1,0-1,5 мг/кг</w:t>
            </w:r>
            <w:r w:rsidRPr="00400B09">
              <w:rPr>
                <w:sz w:val="24"/>
                <w:szCs w:val="24"/>
                <w:lang w:eastAsia="en-US" w:bidi="en-US"/>
              </w:rPr>
              <w:t>)</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Дерново-средне- и сильноподзолистые песчаные и супесчаные, дерново-подзолисто-глеевые на моренных суглинках</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1.3</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Дефицит</w:t>
            </w:r>
          </w:p>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(1,5-2,0 мг/кг)</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Дерново-средне- и сильноподзолистые суглинистые на моренных и покровных суглинках, дерново-подзолистые суглинистые на покровных суглинках</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2.1</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Умеренный дефицит</w:t>
            </w:r>
          </w:p>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(2,0-3,0 мг/кг)</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Светло-серые и серые средне- и тяжелосуглинистые на покровных суглинках, дерново-глеевые.</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2.2</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Слабый дефицит</w:t>
            </w:r>
          </w:p>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(3,0-5,0 мг/кг)</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Темно-серые лесные средне- и тяжелосуглинистые и глинистые на покровных суглинках, торфяно-подзолисто-глеевые</w:t>
            </w:r>
          </w:p>
        </w:tc>
      </w:tr>
      <w:tr w:rsidR="00235899" w:rsidRPr="006B78BC" w:rsidTr="007C7486">
        <w:trPr>
          <w:trHeight w:val="421"/>
        </w:trPr>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2.3</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Черноземы выщелоченные и оподзоленные средне- и тяжелосуглинистые и глинистые на покровных суглинках</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3.1</w:t>
            </w:r>
          </w:p>
        </w:tc>
        <w:tc>
          <w:tcPr>
            <w:tcW w:w="2410" w:type="dxa"/>
            <w:vMerge w:val="restart"/>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В пределах нормы</w:t>
            </w:r>
          </w:p>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(5,0-12,0 мг/кг)</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eastAsia="en-US" w:bidi="en-US"/>
              </w:rPr>
            </w:pPr>
            <w:r w:rsidRPr="00400B09">
              <w:rPr>
                <w:sz w:val="24"/>
                <w:szCs w:val="24"/>
                <w:lang w:eastAsia="en-US" w:bidi="en-US"/>
              </w:rPr>
              <w:t>Черноземы типичные глинистые и тяжелосуглинистые на покровных суглинка</w:t>
            </w:r>
            <w:r w:rsidR="00421C61" w:rsidRPr="00400B09">
              <w:rPr>
                <w:sz w:val="24"/>
                <w:szCs w:val="24"/>
                <w:lang w:eastAsia="en-US" w:bidi="en-US"/>
              </w:rPr>
              <w:t>х</w:t>
            </w:r>
            <w:r w:rsidRPr="00400B09">
              <w:rPr>
                <w:sz w:val="24"/>
                <w:szCs w:val="24"/>
                <w:lang w:eastAsia="en-US" w:bidi="en-US"/>
              </w:rPr>
              <w:t>, лугово-черноземные</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3.2</w:t>
            </w:r>
          </w:p>
        </w:tc>
        <w:tc>
          <w:tcPr>
            <w:tcW w:w="2410" w:type="dxa"/>
            <w:vMerge/>
            <w:vAlign w:val="center"/>
          </w:tcPr>
          <w:p w:rsidR="00235899" w:rsidRPr="00400B09" w:rsidRDefault="00235899" w:rsidP="00400B09">
            <w:pPr>
              <w:widowControl/>
              <w:autoSpaceDE/>
              <w:autoSpaceDN/>
              <w:adjustRightInd/>
              <w:spacing w:line="276" w:lineRule="auto"/>
              <w:jc w:val="center"/>
              <w:rPr>
                <w:sz w:val="24"/>
                <w:szCs w:val="24"/>
                <w:lang w:eastAsia="en-US" w:bidi="en-US"/>
              </w:rPr>
            </w:pP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Болотные низинные</w:t>
            </w:r>
          </w:p>
        </w:tc>
      </w:tr>
      <w:tr w:rsidR="00235899" w:rsidRPr="006B78BC" w:rsidTr="007C7486">
        <w:tc>
          <w:tcPr>
            <w:tcW w:w="851"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4.0</w:t>
            </w:r>
          </w:p>
        </w:tc>
        <w:tc>
          <w:tcPr>
            <w:tcW w:w="241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От дефицита до нормы</w:t>
            </w:r>
          </w:p>
        </w:tc>
        <w:tc>
          <w:tcPr>
            <w:tcW w:w="6520" w:type="dxa"/>
            <w:vAlign w:val="center"/>
          </w:tcPr>
          <w:p w:rsidR="00235899" w:rsidRPr="00400B09" w:rsidRDefault="00235899" w:rsidP="00400B09">
            <w:pPr>
              <w:widowControl/>
              <w:autoSpaceDE/>
              <w:autoSpaceDN/>
              <w:adjustRightInd/>
              <w:spacing w:line="276" w:lineRule="auto"/>
              <w:jc w:val="center"/>
              <w:rPr>
                <w:sz w:val="24"/>
                <w:szCs w:val="24"/>
                <w:lang w:val="en-US" w:eastAsia="en-US" w:bidi="en-US"/>
              </w:rPr>
            </w:pPr>
            <w:r w:rsidRPr="00400B09">
              <w:rPr>
                <w:sz w:val="24"/>
                <w:szCs w:val="24"/>
                <w:lang w:val="en-US" w:eastAsia="en-US" w:bidi="en-US"/>
              </w:rPr>
              <w:t>Аллювиальные почвы</w:t>
            </w:r>
          </w:p>
        </w:tc>
      </w:tr>
    </w:tbl>
    <w:p w:rsidR="00400B09" w:rsidRDefault="00400B09" w:rsidP="006B78BC">
      <w:pPr>
        <w:widowControl/>
        <w:autoSpaceDE/>
        <w:autoSpaceDN/>
        <w:adjustRightInd/>
        <w:spacing w:line="360" w:lineRule="auto"/>
        <w:ind w:firstLine="709"/>
        <w:jc w:val="both"/>
        <w:rPr>
          <w:bCs/>
          <w:sz w:val="24"/>
          <w:szCs w:val="24"/>
        </w:rPr>
      </w:pPr>
    </w:p>
    <w:p w:rsidR="009E4EA6" w:rsidRDefault="00400B09" w:rsidP="00400B09">
      <w:pPr>
        <w:widowControl/>
        <w:autoSpaceDE/>
        <w:autoSpaceDN/>
        <w:adjustRightInd/>
        <w:spacing w:line="360" w:lineRule="auto"/>
        <w:ind w:firstLine="680"/>
        <w:jc w:val="both"/>
        <w:rPr>
          <w:sz w:val="24"/>
          <w:szCs w:val="24"/>
        </w:rPr>
      </w:pPr>
      <w:r w:rsidRPr="009E4EA6">
        <w:rPr>
          <w:bCs/>
          <w:sz w:val="24"/>
          <w:szCs w:val="24"/>
        </w:rPr>
        <w:t>Несмотря на то, что в Тульской и даже Орловской областях не редко встречаются почвы с весьма низким содержанием йода, закономерно наиболее дефицитными оказались почвы Брянской области, 74% территории которой занимают площади с высоким и очень высок</w:t>
      </w:r>
      <w:r>
        <w:rPr>
          <w:bCs/>
          <w:sz w:val="24"/>
          <w:szCs w:val="24"/>
        </w:rPr>
        <w:t xml:space="preserve">им недостатком йода. </w:t>
      </w:r>
      <w:r w:rsidR="006B78BC" w:rsidRPr="006B78BC">
        <w:rPr>
          <w:bCs/>
          <w:sz w:val="24"/>
          <w:szCs w:val="24"/>
        </w:rPr>
        <w:t xml:space="preserve">Это </w:t>
      </w:r>
      <w:r w:rsidR="001623C3">
        <w:rPr>
          <w:bCs/>
          <w:sz w:val="24"/>
          <w:szCs w:val="24"/>
        </w:rPr>
        <w:t xml:space="preserve">позволило </w:t>
      </w:r>
      <w:r w:rsidR="006B78BC" w:rsidRPr="006B78BC">
        <w:rPr>
          <w:bCs/>
          <w:sz w:val="24"/>
          <w:szCs w:val="24"/>
        </w:rPr>
        <w:t>сократи</w:t>
      </w:r>
      <w:r w:rsidR="001623C3">
        <w:rPr>
          <w:bCs/>
          <w:sz w:val="24"/>
          <w:szCs w:val="24"/>
        </w:rPr>
        <w:t>ть</w:t>
      </w:r>
      <w:r w:rsidR="006B78BC" w:rsidRPr="006B78BC">
        <w:rPr>
          <w:bCs/>
          <w:sz w:val="24"/>
          <w:szCs w:val="24"/>
        </w:rPr>
        <w:t xml:space="preserve"> общее число контуров</w:t>
      </w:r>
      <w:r w:rsidR="001623C3">
        <w:rPr>
          <w:bCs/>
          <w:sz w:val="24"/>
          <w:szCs w:val="24"/>
        </w:rPr>
        <w:t xml:space="preserve">, </w:t>
      </w:r>
      <w:r w:rsidR="006B78BC" w:rsidRPr="006B78BC">
        <w:rPr>
          <w:bCs/>
          <w:sz w:val="24"/>
          <w:szCs w:val="24"/>
        </w:rPr>
        <w:t>оценить специфику пространственного распределения стабильного I в почвенном покрове</w:t>
      </w:r>
      <w:r w:rsidR="006B78BC" w:rsidRPr="006B78BC">
        <w:rPr>
          <w:rFonts w:eastAsia="Calibri"/>
          <w:sz w:val="22"/>
          <w:szCs w:val="22"/>
          <w:lang w:eastAsia="en-US"/>
        </w:rPr>
        <w:t xml:space="preserve"> и </w:t>
      </w:r>
      <w:r w:rsidR="006B78BC" w:rsidRPr="006B78BC">
        <w:rPr>
          <w:bCs/>
          <w:sz w:val="24"/>
          <w:szCs w:val="24"/>
        </w:rPr>
        <w:t>быстро построить обзорную карту йододефицита для 4-х областей России, наиболее пострадавших в результате аварии на ЧАЭС 1986 г</w:t>
      </w:r>
      <w:r w:rsidR="00B00830">
        <w:rPr>
          <w:bCs/>
          <w:sz w:val="24"/>
          <w:szCs w:val="24"/>
        </w:rPr>
        <w:t>.</w:t>
      </w:r>
      <w:r w:rsidR="006B78BC" w:rsidRPr="006B78BC">
        <w:rPr>
          <w:bCs/>
          <w:sz w:val="24"/>
          <w:szCs w:val="24"/>
        </w:rPr>
        <w:t xml:space="preserve"> </w:t>
      </w:r>
      <w:r w:rsidR="001A1FB7" w:rsidRPr="00FF4E8B">
        <w:rPr>
          <w:bCs/>
          <w:sz w:val="24"/>
          <w:szCs w:val="24"/>
        </w:rPr>
        <w:t>(</w:t>
      </w:r>
      <w:r w:rsidR="001A1FB7">
        <w:rPr>
          <w:bCs/>
          <w:sz w:val="24"/>
          <w:szCs w:val="24"/>
        </w:rPr>
        <w:t>рисунок</w:t>
      </w:r>
      <w:r w:rsidR="00846D41">
        <w:rPr>
          <w:sz w:val="24"/>
          <w:szCs w:val="24"/>
        </w:rPr>
        <w:t xml:space="preserve"> </w:t>
      </w:r>
      <w:r>
        <w:rPr>
          <w:sz w:val="24"/>
          <w:szCs w:val="24"/>
        </w:rPr>
        <w:t>5.3</w:t>
      </w:r>
      <w:r w:rsidR="00FF4E8B">
        <w:rPr>
          <w:sz w:val="24"/>
          <w:szCs w:val="24"/>
        </w:rPr>
        <w:t>).</w:t>
      </w:r>
    </w:p>
    <w:p w:rsidR="006B78BC" w:rsidRPr="006B78BC" w:rsidRDefault="00C81C3C" w:rsidP="009E4EA6">
      <w:pPr>
        <w:widowControl/>
        <w:autoSpaceDE/>
        <w:autoSpaceDN/>
        <w:adjustRightInd/>
        <w:spacing w:line="360" w:lineRule="auto"/>
        <w:ind w:firstLine="709"/>
        <w:jc w:val="center"/>
        <w:rPr>
          <w:bCs/>
          <w:sz w:val="24"/>
          <w:szCs w:val="24"/>
        </w:rPr>
      </w:pPr>
      <w:r>
        <w:rPr>
          <w:noProof/>
          <w:sz w:val="24"/>
          <w:szCs w:val="24"/>
        </w:rPr>
        <w:drawing>
          <wp:inline distT="0" distB="0" distL="0" distR="0" wp14:anchorId="32530603" wp14:editId="361A6101">
            <wp:extent cx="2755587" cy="2011680"/>
            <wp:effectExtent l="0" t="0" r="0" b="0"/>
            <wp:docPr id="631" name="Рисунок 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7"/>
                    <pic:cNvPicPr>
                      <a:picLocks noChangeAspect="1" noChangeArrowheads="1"/>
                    </pic:cNvPicPr>
                  </pic:nvPicPr>
                  <pic:blipFill>
                    <a:blip r:embed="rId199" cstate="print"/>
                    <a:srcRect/>
                    <a:stretch>
                      <a:fillRect/>
                    </a:stretch>
                  </pic:blipFill>
                  <pic:spPr bwMode="auto">
                    <a:xfrm>
                      <a:off x="0" y="0"/>
                      <a:ext cx="2762215" cy="2016519"/>
                    </a:xfrm>
                    <a:prstGeom prst="rect">
                      <a:avLst/>
                    </a:prstGeom>
                    <a:noFill/>
                    <a:ln w="9525">
                      <a:noFill/>
                      <a:miter lim="800000"/>
                      <a:headEnd/>
                      <a:tailEnd/>
                    </a:ln>
                  </pic:spPr>
                </pic:pic>
              </a:graphicData>
            </a:graphic>
          </wp:inline>
        </w:drawing>
      </w:r>
    </w:p>
    <w:p w:rsidR="006B78BC" w:rsidRPr="00F10BA3" w:rsidRDefault="00B00830" w:rsidP="00B00830">
      <w:pPr>
        <w:widowControl/>
        <w:autoSpaceDE/>
        <w:autoSpaceDN/>
        <w:adjustRightInd/>
        <w:spacing w:line="360" w:lineRule="auto"/>
        <w:jc w:val="center"/>
        <w:rPr>
          <w:sz w:val="24"/>
          <w:szCs w:val="24"/>
        </w:rPr>
      </w:pPr>
      <w:r w:rsidRPr="006B78BC">
        <w:rPr>
          <w:sz w:val="24"/>
          <w:szCs w:val="24"/>
        </w:rPr>
        <w:t>Рис</w:t>
      </w:r>
      <w:r w:rsidR="00400B09">
        <w:rPr>
          <w:sz w:val="24"/>
          <w:szCs w:val="24"/>
        </w:rPr>
        <w:t>унок 5.3.</w:t>
      </w:r>
      <w:r w:rsidR="001E2779">
        <w:rPr>
          <w:sz w:val="24"/>
          <w:szCs w:val="24"/>
        </w:rPr>
        <w:t xml:space="preserve"> </w:t>
      </w:r>
      <w:r w:rsidR="006B78BC" w:rsidRPr="006B78BC">
        <w:rPr>
          <w:sz w:val="24"/>
          <w:szCs w:val="24"/>
        </w:rPr>
        <w:t>Карта йодного статуса 4-х областей России, пострадавших в результате аварии на ЧАЭС 1986 г (Выделены населенные пункты, для которых проводил</w:t>
      </w:r>
      <w:r w:rsidR="00E858FD">
        <w:rPr>
          <w:sz w:val="24"/>
          <w:szCs w:val="24"/>
        </w:rPr>
        <w:t xml:space="preserve">ись картографические расчеты </w:t>
      </w:r>
      <w:r w:rsidR="006B78BC" w:rsidRPr="006B78BC">
        <w:rPr>
          <w:sz w:val="24"/>
          <w:szCs w:val="24"/>
        </w:rPr>
        <w:t xml:space="preserve"> </w:t>
      </w:r>
      <w:r w:rsidR="00F10BA3">
        <w:rPr>
          <w:sz w:val="24"/>
          <w:szCs w:val="24"/>
        </w:rPr>
        <w:t>по международному проекту</w:t>
      </w:r>
    </w:p>
    <w:p w:rsidR="001E2779" w:rsidRPr="001E2779" w:rsidRDefault="001E2779" w:rsidP="00400B09">
      <w:pPr>
        <w:widowControl/>
        <w:autoSpaceDE/>
        <w:autoSpaceDN/>
        <w:adjustRightInd/>
        <w:spacing w:line="360" w:lineRule="auto"/>
        <w:jc w:val="center"/>
        <w:rPr>
          <w:sz w:val="24"/>
          <w:szCs w:val="24"/>
        </w:rPr>
      </w:pPr>
      <w:r>
        <w:rPr>
          <w:sz w:val="24"/>
          <w:szCs w:val="24"/>
        </w:rPr>
        <w:t>Легенда карты йодного статуса с оценкой обеспеченности почв йодом</w:t>
      </w:r>
    </w:p>
    <w:p w:rsidR="006B78BC" w:rsidRDefault="00FF3F09" w:rsidP="006B78BC">
      <w:pPr>
        <w:widowControl/>
        <w:autoSpaceDE/>
        <w:autoSpaceDN/>
        <w:adjustRightInd/>
        <w:spacing w:line="360" w:lineRule="auto"/>
        <w:rPr>
          <w:sz w:val="24"/>
          <w:szCs w:val="24"/>
        </w:rPr>
      </w:pPr>
      <w:r>
        <w:rPr>
          <w:noProof/>
        </w:rPr>
        <w:pict>
          <v:shape id="Text Box 159" o:spid="_x0000_s1173" type="#_x0000_t202" style="position:absolute;margin-left:175.35pt;margin-top:.1pt;width:195.15pt;height:158.25pt;z-index:251671552;visibility:visib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rWVcLgIAAFsEAAAOAAAAZHJzL2Uyb0RvYy54bWysVNuO2yAQfa/Uf0C8N07cJLux4qy22aaq&#10;tL1Iu/0AjLGNCgwFEjv9+h1wNk1vL1X9gBhmODOcM+P1zaAVOQjnJZiSziZTSoThUEvTlvTL4+7V&#10;NSU+MFMzBUaU9Cg8vdm8fLHubSFy6EDVwhEEMb7obUm7EGyRZZ53QjM/ASsMOhtwmgU0XZvVjvWI&#10;rlWWT6fLrAdXWwdceI+nd6OTbhJ+0wgePjWNF4GokmJtIa0urVVcs82aFa1jtpP8VAb7hyo0kwaT&#10;nqHuWGBk7+RvUFpyBx6aMOGgM2gayUV6A75mNv3lNQ8dsyK9Bcnx9kyT/3+w/OPhsyOyLmk+o8Qw&#10;jRo9iiGQNzCQ2WIVCeqtLzDuwWJkGNCBQqfHensP/KsnBrYdM624dQ76TrAaC5zFm9nF1RHHR5Cq&#10;/wA1JmL7AAloaJyO7CEfBNFRqONZnFgMx8M8f50vl+ji6EPpV1dXi5SDFc/XrfPhnQBN4qakDtVP&#10;8Oxw70MshxXPITGbByXrnVQqGa6ttsqRA8NO2aXvhP5TmDKkL+lqkS9GBv4KMU3fnyC0DNjySuqS&#10;Xp+DWBF5e2vq1JCBSTXusWRlTkRG7kYWw1ANSbSzPhXUR2TWwdjhOJG46cB9p6TH7i6p/7ZnTlCi&#10;3htUZzWbz+M4JGO+uMrRcJee6tLDDEeokgZKxu02jCO0t062HWYa+8HALSrayMR1lH6s6lQ+dnCS&#10;4DRtcUQu7RT145+weQIAAP//AwBQSwMEFAAGAAgAAAAhALp5TlbeAAAACAEAAA8AAABkcnMvZG93&#10;bnJldi54bWxMj81OwzAQhO9IvIO1SFwQtZtAUkKcCiGB6A0Kgqsbb5MI/wTbTcPbs5zgODujmW/r&#10;9WwNmzDEwTsJy4UAhq71enCdhLfXh8sVsJiU08p4hxK+McK6OT2pVaX90b3gtE0doxIXKyWhT2ms&#10;OI9tj1bFhR/Rkbf3wapEMnRcB3Wkcmt4JkTBrRocLfRqxPse28/twUpYXT1NH3GTP7+3xd7cpIty&#10;evwKUp6fzXe3wBLO6S8Mv/iEDg0x7fzB6ciMhPxalBSVkAEjuxRZDmxH92VRAm9q/v+B5gcAAP//&#10;AwBQSwECLQAUAAYACAAAACEAtoM4kv4AAADhAQAAEwAAAAAAAAAAAAAAAAAAAAAAW0NvbnRlbnRf&#10;VHlwZXNdLnhtbFBLAQItABQABgAIAAAAIQA4/SH/1gAAAJQBAAALAAAAAAAAAAAAAAAAAC8BAABf&#10;cmVscy8ucmVsc1BLAQItABQABgAIAAAAIQB4rWVcLgIAAFsEAAAOAAAAAAAAAAAAAAAAAC4CAABk&#10;cnMvZTJvRG9jLnhtbFBLAQItABQABgAIAAAAIQC6eU5W3gAAAAgBAAAPAAAAAAAAAAAAAAAAAIgE&#10;AABkcnMvZG93bnJldi54bWxQSwUGAAAAAAQABADzAAAAkwUAAAAA&#10;" o:allowincell="f">
            <v:textbox style="mso-next-textbox:#Text Box 159">
              <w:txbxContent>
                <w:p w:rsidR="00D61FFA" w:rsidRDefault="00D61FFA" w:rsidP="006B78BC">
                  <w:pPr>
                    <w:jc w:val="center"/>
                    <w:rPr>
                      <w:b/>
                      <w:sz w:val="19"/>
                      <w:lang w:val="en-US"/>
                    </w:rPr>
                  </w:pPr>
                  <w:r>
                    <w:rPr>
                      <w:b/>
                      <w:sz w:val="19"/>
                    </w:rPr>
                    <w:t>СОДЕРЖАНИЕ ЙОДА В ПОЧВАХ</w:t>
                  </w:r>
                </w:p>
                <w:p w:rsidR="007E4E33" w:rsidRPr="007E4E33" w:rsidRDefault="007E4E33" w:rsidP="006B78BC">
                  <w:pPr>
                    <w:jc w:val="center"/>
                    <w:rPr>
                      <w:b/>
                      <w:sz w:val="19"/>
                      <w:lang w:val="en-US"/>
                    </w:rPr>
                  </w:pPr>
                </w:p>
                <w:p w:rsidR="00D61FFA" w:rsidRDefault="00D61FFA" w:rsidP="00515AED">
                  <w:pPr>
                    <w:widowControl/>
                    <w:numPr>
                      <w:ilvl w:val="1"/>
                      <w:numId w:val="1"/>
                    </w:numPr>
                    <w:autoSpaceDE/>
                    <w:autoSpaceDN/>
                    <w:adjustRightInd/>
                    <w:ind w:left="0" w:firstLine="0"/>
                    <w:rPr>
                      <w:rFonts w:ascii="Arial" w:hAnsi="Arial"/>
                      <w:sz w:val="16"/>
                    </w:rPr>
                  </w:pPr>
                  <w:r>
                    <w:rPr>
                      <w:sz w:val="19"/>
                    </w:rPr>
                    <w:t xml:space="preserve"> </w:t>
                  </w:r>
                  <w:r>
                    <w:rPr>
                      <w:rFonts w:ascii="Arial" w:hAnsi="Arial"/>
                      <w:sz w:val="16"/>
                    </w:rPr>
                    <w:t>ЧРЕЗВЫЧАЙНО НИЗКОЕ</w:t>
                  </w:r>
                </w:p>
                <w:p w:rsidR="00D61FFA" w:rsidRDefault="00D61FFA" w:rsidP="006B78BC">
                  <w:pPr>
                    <w:rPr>
                      <w:rFonts w:ascii="Arial" w:hAnsi="Arial"/>
                      <w:sz w:val="16"/>
                    </w:rPr>
                  </w:pPr>
                  <w:r>
                    <w:rPr>
                      <w:rFonts w:ascii="Arial" w:hAnsi="Arial"/>
                      <w:sz w:val="16"/>
                    </w:rPr>
                    <w:t>1.2.</w:t>
                  </w:r>
                  <w:r>
                    <w:rPr>
                      <w:rFonts w:ascii="Arial" w:hAnsi="Arial"/>
                      <w:sz w:val="16"/>
                    </w:rPr>
                    <w:tab/>
                  </w:r>
                  <w:r>
                    <w:rPr>
                      <w:rFonts w:ascii="Arial" w:hAnsi="Arial"/>
                      <w:sz w:val="16"/>
                    </w:rPr>
                    <w:tab/>
                    <w:t xml:space="preserve">ОЧЕНЬНИЗКОЕ </w:t>
                  </w:r>
                </w:p>
                <w:p w:rsidR="00D61FFA" w:rsidRDefault="00D61FFA" w:rsidP="006B78BC">
                  <w:pPr>
                    <w:rPr>
                      <w:rFonts w:ascii="Arial" w:hAnsi="Arial"/>
                      <w:sz w:val="16"/>
                    </w:rPr>
                  </w:pPr>
                  <w:r>
                    <w:rPr>
                      <w:rFonts w:ascii="Arial" w:hAnsi="Arial"/>
                      <w:sz w:val="16"/>
                    </w:rPr>
                    <w:t>1.3</w:t>
                  </w:r>
                  <w:r>
                    <w:rPr>
                      <w:rFonts w:ascii="Arial" w:hAnsi="Arial"/>
                      <w:sz w:val="16"/>
                    </w:rPr>
                    <w:tab/>
                  </w:r>
                  <w:r>
                    <w:rPr>
                      <w:rFonts w:ascii="Arial" w:hAnsi="Arial"/>
                      <w:sz w:val="16"/>
                    </w:rPr>
                    <w:tab/>
                    <w:t>НИЗКОЕ</w:t>
                  </w:r>
                </w:p>
                <w:p w:rsidR="00D61FFA" w:rsidRDefault="00D61FFA" w:rsidP="006B78BC">
                  <w:pPr>
                    <w:rPr>
                      <w:rFonts w:ascii="Arial" w:hAnsi="Arial"/>
                      <w:sz w:val="16"/>
                    </w:rPr>
                  </w:pPr>
                  <w:r>
                    <w:rPr>
                      <w:rFonts w:ascii="Arial" w:hAnsi="Arial"/>
                      <w:sz w:val="16"/>
                    </w:rPr>
                    <w:t xml:space="preserve">2.1. </w:t>
                  </w:r>
                  <w:r>
                    <w:rPr>
                      <w:rFonts w:ascii="Arial" w:hAnsi="Arial"/>
                      <w:sz w:val="16"/>
                    </w:rPr>
                    <w:tab/>
                    <w:t>УМЕРЕННО НИЗКОЕ</w:t>
                  </w:r>
                </w:p>
                <w:p w:rsidR="00D61FFA" w:rsidRDefault="00D61FFA" w:rsidP="006B78BC">
                  <w:pPr>
                    <w:ind w:left="568" w:hanging="568"/>
                    <w:rPr>
                      <w:rFonts w:ascii="Arial" w:hAnsi="Arial"/>
                      <w:sz w:val="16"/>
                    </w:rPr>
                  </w:pPr>
                  <w:r>
                    <w:rPr>
                      <w:rFonts w:ascii="Arial" w:hAnsi="Arial"/>
                      <w:sz w:val="16"/>
                    </w:rPr>
                    <w:t xml:space="preserve">2.2. </w:t>
                  </w:r>
                  <w:r>
                    <w:rPr>
                      <w:rFonts w:ascii="Arial" w:hAnsi="Arial"/>
                      <w:sz w:val="16"/>
                    </w:rPr>
                    <w:tab/>
                    <w:t>НА НИЖНЕЙ ГРАНИЦЕ НОРМЫ (ЛЕСНАЯ ЗОНА)</w:t>
                  </w:r>
                </w:p>
                <w:p w:rsidR="00D61FFA" w:rsidRDefault="00D61FFA" w:rsidP="006B78BC">
                  <w:pPr>
                    <w:ind w:left="568" w:hanging="568"/>
                    <w:rPr>
                      <w:rFonts w:ascii="Arial" w:hAnsi="Arial"/>
                      <w:sz w:val="16"/>
                    </w:rPr>
                  </w:pPr>
                  <w:r>
                    <w:rPr>
                      <w:rFonts w:ascii="Arial" w:hAnsi="Arial"/>
                      <w:sz w:val="16"/>
                    </w:rPr>
                    <w:t xml:space="preserve">2.3. </w:t>
                  </w:r>
                  <w:r>
                    <w:rPr>
                      <w:rFonts w:ascii="Arial" w:hAnsi="Arial"/>
                      <w:sz w:val="16"/>
                    </w:rPr>
                    <w:tab/>
                    <w:t>НА НИЖНЕЙ ГРАНИЦЕ НОРМЫ (ЛЕСОСТЕПНАЯ ЗОНА)</w:t>
                  </w:r>
                </w:p>
                <w:p w:rsidR="00D61FFA" w:rsidRDefault="00D61FFA" w:rsidP="006B78BC">
                  <w:pPr>
                    <w:rPr>
                      <w:rFonts w:ascii="Arial" w:hAnsi="Arial"/>
                      <w:sz w:val="16"/>
                    </w:rPr>
                  </w:pPr>
                  <w:r>
                    <w:rPr>
                      <w:rFonts w:ascii="Arial" w:hAnsi="Arial"/>
                      <w:sz w:val="16"/>
                    </w:rPr>
                    <w:t xml:space="preserve">3.1. </w:t>
                  </w:r>
                  <w:r>
                    <w:rPr>
                      <w:rFonts w:ascii="Arial" w:hAnsi="Arial"/>
                      <w:sz w:val="16"/>
                    </w:rPr>
                    <w:tab/>
                    <w:t xml:space="preserve">ДОСТАТОЧНОЕ </w:t>
                  </w:r>
                </w:p>
                <w:p w:rsidR="00D61FFA" w:rsidRDefault="00D61FFA" w:rsidP="006B78BC">
                  <w:pPr>
                    <w:ind w:left="284" w:firstLine="284"/>
                    <w:rPr>
                      <w:rFonts w:ascii="Arial" w:hAnsi="Arial"/>
                      <w:sz w:val="16"/>
                    </w:rPr>
                  </w:pPr>
                  <w:r>
                    <w:rPr>
                      <w:rFonts w:ascii="Arial" w:hAnsi="Arial"/>
                      <w:sz w:val="16"/>
                    </w:rPr>
                    <w:t>(ЛЕСОСТЕПНАЯ ЗОНА)</w:t>
                  </w:r>
                </w:p>
                <w:p w:rsidR="00D61FFA" w:rsidRDefault="00D61FFA" w:rsidP="006B78BC">
                  <w:pPr>
                    <w:ind w:left="568" w:hanging="568"/>
                    <w:rPr>
                      <w:rFonts w:ascii="Arial" w:hAnsi="Arial"/>
                      <w:sz w:val="16"/>
                    </w:rPr>
                  </w:pPr>
                  <w:r>
                    <w:rPr>
                      <w:rFonts w:ascii="Arial" w:hAnsi="Arial"/>
                      <w:sz w:val="16"/>
                    </w:rPr>
                    <w:t xml:space="preserve">3.2. </w:t>
                  </w:r>
                  <w:r>
                    <w:rPr>
                      <w:rFonts w:ascii="Arial" w:hAnsi="Arial"/>
                      <w:sz w:val="16"/>
                    </w:rPr>
                    <w:tab/>
                    <w:t xml:space="preserve">ЛОКАЛЬНО </w:t>
                  </w:r>
                  <w:proofErr w:type="gramStart"/>
                  <w:r>
                    <w:rPr>
                      <w:rFonts w:ascii="Arial" w:hAnsi="Arial"/>
                      <w:sz w:val="16"/>
                    </w:rPr>
                    <w:t>ДОСТАТОЧНОЕ</w:t>
                  </w:r>
                  <w:proofErr w:type="gramEnd"/>
                  <w:r>
                    <w:rPr>
                      <w:rFonts w:ascii="Arial" w:hAnsi="Arial"/>
                      <w:sz w:val="16"/>
                    </w:rPr>
                    <w:t xml:space="preserve"> (ЛЕСНАЯ И ЛЕСОСТЕПНАЯ ЗОНЫ)</w:t>
                  </w:r>
                </w:p>
                <w:p w:rsidR="00D61FFA" w:rsidRDefault="00D61FFA" w:rsidP="006B78BC">
                  <w:pPr>
                    <w:rPr>
                      <w:rFonts w:ascii="Arial" w:hAnsi="Arial"/>
                      <w:sz w:val="16"/>
                    </w:rPr>
                  </w:pPr>
                  <w:r>
                    <w:rPr>
                      <w:rFonts w:ascii="Arial" w:hAnsi="Arial"/>
                      <w:sz w:val="16"/>
                    </w:rPr>
                    <w:t>4.</w:t>
                  </w:r>
                  <w:r>
                    <w:rPr>
                      <w:rFonts w:ascii="Arial" w:hAnsi="Arial"/>
                      <w:sz w:val="16"/>
                    </w:rPr>
                    <w:tab/>
                    <w:t xml:space="preserve">ОТ НИЗКОГО ДО ДОСТАТОЧНОГО </w:t>
                  </w:r>
                </w:p>
              </w:txbxContent>
            </v:textbox>
          </v:shape>
        </w:pict>
      </w:r>
      <w:r w:rsidR="00C81C3C">
        <w:rPr>
          <w:noProof/>
          <w:sz w:val="24"/>
          <w:szCs w:val="24"/>
        </w:rPr>
        <w:drawing>
          <wp:inline distT="0" distB="0" distL="0" distR="0" wp14:anchorId="2D083AE2" wp14:editId="2FC7A993">
            <wp:extent cx="1883410" cy="2025015"/>
            <wp:effectExtent l="19050" t="0" r="2540" b="0"/>
            <wp:docPr id="632" name="Рисунок 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8"/>
                    <pic:cNvPicPr>
                      <a:picLocks noChangeAspect="1" noChangeArrowheads="1"/>
                    </pic:cNvPicPr>
                  </pic:nvPicPr>
                  <pic:blipFill>
                    <a:blip r:embed="rId200" cstate="print"/>
                    <a:srcRect/>
                    <a:stretch>
                      <a:fillRect/>
                    </a:stretch>
                  </pic:blipFill>
                  <pic:spPr bwMode="auto">
                    <a:xfrm>
                      <a:off x="0" y="0"/>
                      <a:ext cx="1883410" cy="2025015"/>
                    </a:xfrm>
                    <a:prstGeom prst="rect">
                      <a:avLst/>
                    </a:prstGeom>
                    <a:noFill/>
                    <a:ln w="9525">
                      <a:noFill/>
                      <a:miter lim="800000"/>
                      <a:headEnd/>
                      <a:tailEnd/>
                    </a:ln>
                  </pic:spPr>
                </pic:pic>
              </a:graphicData>
            </a:graphic>
          </wp:inline>
        </w:drawing>
      </w:r>
    </w:p>
    <w:p w:rsidR="009E4EA6" w:rsidRPr="006B78BC" w:rsidRDefault="009E4EA6" w:rsidP="006B78BC">
      <w:pPr>
        <w:widowControl/>
        <w:autoSpaceDE/>
        <w:autoSpaceDN/>
        <w:adjustRightInd/>
        <w:spacing w:line="360" w:lineRule="auto"/>
        <w:rPr>
          <w:sz w:val="24"/>
          <w:szCs w:val="24"/>
        </w:rPr>
      </w:pPr>
    </w:p>
    <w:p w:rsidR="006A65EB" w:rsidRDefault="006A65EB" w:rsidP="006A65EB">
      <w:pPr>
        <w:widowControl/>
        <w:autoSpaceDE/>
        <w:autoSpaceDN/>
        <w:adjustRightInd/>
        <w:spacing w:line="360" w:lineRule="auto"/>
        <w:ind w:firstLine="680"/>
        <w:jc w:val="both"/>
        <w:rPr>
          <w:sz w:val="24"/>
          <w:szCs w:val="24"/>
          <w:lang w:eastAsia="ar-SA" w:bidi="en-US"/>
        </w:rPr>
      </w:pPr>
      <w:r w:rsidRPr="006B78BC">
        <w:rPr>
          <w:sz w:val="24"/>
          <w:szCs w:val="24"/>
          <w:lang w:eastAsia="ar-SA" w:bidi="en-US"/>
        </w:rPr>
        <w:t>Йододефицит среди жителей Брянской области одновременно изучался и Брянским к</w:t>
      </w:r>
      <w:r w:rsidR="005F2D84">
        <w:rPr>
          <w:sz w:val="24"/>
          <w:szCs w:val="24"/>
          <w:lang w:eastAsia="ar-SA" w:bidi="en-US"/>
        </w:rPr>
        <w:t xml:space="preserve">линико-диагностическим центром </w:t>
      </w:r>
      <w:r w:rsidR="005F2D84" w:rsidRPr="005F2D84">
        <w:rPr>
          <w:sz w:val="24"/>
          <w:szCs w:val="24"/>
          <w:lang w:eastAsia="ar-SA" w:bidi="en-US"/>
        </w:rPr>
        <w:t>[</w:t>
      </w:r>
      <w:r w:rsidRPr="006B78BC">
        <w:rPr>
          <w:sz w:val="24"/>
          <w:szCs w:val="24"/>
          <w:lang w:eastAsia="ar-SA" w:bidi="en-US"/>
        </w:rPr>
        <w:t>Прошин, Дорощенко, 2005</w:t>
      </w:r>
      <w:r w:rsidR="005F2D84" w:rsidRPr="005F2D84">
        <w:rPr>
          <w:sz w:val="24"/>
          <w:szCs w:val="24"/>
          <w:lang w:eastAsia="ar-SA" w:bidi="en-US"/>
        </w:rPr>
        <w:t>]</w:t>
      </w:r>
      <w:r w:rsidR="00400B09">
        <w:rPr>
          <w:sz w:val="24"/>
          <w:szCs w:val="24"/>
          <w:lang w:eastAsia="ar-SA" w:bidi="en-US"/>
        </w:rPr>
        <w:t>. На рисунке</w:t>
      </w:r>
      <w:r w:rsidR="00846D41" w:rsidRPr="00846D41">
        <w:rPr>
          <w:sz w:val="24"/>
          <w:szCs w:val="24"/>
          <w:lang w:eastAsia="ar-SA"/>
        </w:rPr>
        <w:t xml:space="preserve"> </w:t>
      </w:r>
      <w:r w:rsidR="00846D41" w:rsidRPr="00B00830">
        <w:rPr>
          <w:sz w:val="24"/>
          <w:szCs w:val="24"/>
          <w:lang w:eastAsia="ar-SA"/>
        </w:rPr>
        <w:t>5.</w:t>
      </w:r>
      <w:r w:rsidR="00400B09">
        <w:rPr>
          <w:sz w:val="24"/>
          <w:szCs w:val="24"/>
          <w:lang w:eastAsia="ar-SA"/>
        </w:rPr>
        <w:t>4</w:t>
      </w:r>
      <w:r w:rsidRPr="006B78BC">
        <w:rPr>
          <w:sz w:val="24"/>
          <w:szCs w:val="24"/>
          <w:lang w:eastAsia="ar-SA" w:bidi="en-US"/>
        </w:rPr>
        <w:t xml:space="preserve"> представлена картограмма, построенная по данным БКДЦ, которая демонстрирует различный характер обеспеченности </w:t>
      </w:r>
      <w:r>
        <w:rPr>
          <w:sz w:val="24"/>
          <w:szCs w:val="24"/>
          <w:lang w:eastAsia="ar-SA" w:bidi="en-US"/>
        </w:rPr>
        <w:t xml:space="preserve">организмов </w:t>
      </w:r>
      <w:r w:rsidRPr="006B78BC">
        <w:rPr>
          <w:sz w:val="24"/>
          <w:szCs w:val="24"/>
          <w:lang w:eastAsia="ar-SA" w:bidi="en-US"/>
        </w:rPr>
        <w:t>обследованных жителей разных районов</w:t>
      </w:r>
      <w:r>
        <w:rPr>
          <w:sz w:val="24"/>
          <w:szCs w:val="24"/>
          <w:lang w:eastAsia="ar-SA" w:bidi="en-US"/>
        </w:rPr>
        <w:t xml:space="preserve"> в период обследования</w:t>
      </w:r>
      <w:r w:rsidRPr="006B78BC">
        <w:rPr>
          <w:sz w:val="24"/>
          <w:szCs w:val="24"/>
          <w:lang w:eastAsia="ar-SA" w:bidi="en-US"/>
        </w:rPr>
        <w:t xml:space="preserve">. </w:t>
      </w:r>
    </w:p>
    <w:p w:rsidR="00400B09" w:rsidRDefault="00400B09" w:rsidP="006A65EB">
      <w:pPr>
        <w:widowControl/>
        <w:autoSpaceDE/>
        <w:autoSpaceDN/>
        <w:adjustRightInd/>
        <w:spacing w:line="360" w:lineRule="auto"/>
        <w:ind w:firstLine="680"/>
        <w:jc w:val="both"/>
        <w:rPr>
          <w:sz w:val="24"/>
          <w:szCs w:val="24"/>
          <w:lang w:eastAsia="ar-SA" w:bidi="en-US"/>
        </w:rPr>
      </w:pPr>
    </w:p>
    <w:p w:rsidR="00400B09" w:rsidRDefault="00400B09" w:rsidP="006A65EB">
      <w:pPr>
        <w:widowControl/>
        <w:autoSpaceDE/>
        <w:autoSpaceDN/>
        <w:adjustRightInd/>
        <w:spacing w:line="360" w:lineRule="auto"/>
        <w:ind w:firstLine="680"/>
        <w:jc w:val="both"/>
        <w:rPr>
          <w:sz w:val="24"/>
          <w:szCs w:val="24"/>
          <w:lang w:eastAsia="ar-SA" w:bidi="en-US"/>
        </w:rPr>
      </w:pPr>
    </w:p>
    <w:p w:rsidR="006A65EB" w:rsidRPr="006B78BC" w:rsidRDefault="00C81C3C" w:rsidP="00400B09">
      <w:pPr>
        <w:widowControl/>
        <w:autoSpaceDE/>
        <w:autoSpaceDN/>
        <w:adjustRightInd/>
        <w:spacing w:line="360" w:lineRule="auto"/>
        <w:jc w:val="center"/>
        <w:rPr>
          <w:b/>
          <w:sz w:val="24"/>
          <w:szCs w:val="24"/>
          <w:lang w:eastAsia="en-US" w:bidi="en-US"/>
        </w:rPr>
      </w:pPr>
      <w:r>
        <w:rPr>
          <w:noProof/>
          <w:sz w:val="24"/>
          <w:szCs w:val="24"/>
        </w:rPr>
        <w:drawing>
          <wp:inline distT="0" distB="0" distL="0" distR="0" wp14:anchorId="19C12C18" wp14:editId="22C55755">
            <wp:extent cx="3945890" cy="2759710"/>
            <wp:effectExtent l="19050" t="0" r="0" b="0"/>
            <wp:docPr id="633" name="Picture 5" descr="iod_urine_b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iod_urine_br"/>
                    <pic:cNvPicPr>
                      <a:picLocks noChangeAspect="1" noChangeArrowheads="1"/>
                    </pic:cNvPicPr>
                  </pic:nvPicPr>
                  <pic:blipFill>
                    <a:blip r:embed="rId201" cstate="print"/>
                    <a:srcRect/>
                    <a:stretch>
                      <a:fillRect/>
                    </a:stretch>
                  </pic:blipFill>
                  <pic:spPr bwMode="auto">
                    <a:xfrm>
                      <a:off x="0" y="0"/>
                      <a:ext cx="3945890" cy="2759710"/>
                    </a:xfrm>
                    <a:prstGeom prst="rect">
                      <a:avLst/>
                    </a:prstGeom>
                    <a:noFill/>
                    <a:ln w="9525">
                      <a:noFill/>
                      <a:miter lim="800000"/>
                      <a:headEnd/>
                      <a:tailEnd/>
                    </a:ln>
                  </pic:spPr>
                </pic:pic>
              </a:graphicData>
            </a:graphic>
          </wp:inline>
        </w:drawing>
      </w:r>
    </w:p>
    <w:p w:rsidR="006A65EB" w:rsidRDefault="00B00830" w:rsidP="00B00830">
      <w:pPr>
        <w:widowControl/>
        <w:autoSpaceDE/>
        <w:autoSpaceDN/>
        <w:adjustRightInd/>
        <w:spacing w:line="360" w:lineRule="auto"/>
        <w:ind w:firstLine="680"/>
        <w:jc w:val="center"/>
        <w:rPr>
          <w:sz w:val="24"/>
          <w:szCs w:val="24"/>
          <w:lang w:eastAsia="ar-SA"/>
        </w:rPr>
      </w:pPr>
      <w:r w:rsidRPr="00B00830">
        <w:rPr>
          <w:sz w:val="24"/>
          <w:szCs w:val="24"/>
          <w:lang w:eastAsia="ar-SA"/>
        </w:rPr>
        <w:t>Рисунок 5.</w:t>
      </w:r>
      <w:r w:rsidR="00400B09">
        <w:rPr>
          <w:sz w:val="24"/>
          <w:szCs w:val="24"/>
          <w:lang w:eastAsia="ar-SA"/>
        </w:rPr>
        <w:t>4.</w:t>
      </w:r>
      <w:r>
        <w:rPr>
          <w:sz w:val="24"/>
          <w:szCs w:val="24"/>
          <w:lang w:eastAsia="ar-SA"/>
        </w:rPr>
        <w:t xml:space="preserve"> Экстрекция йода с мочой, как показатель йодной недостаточности</w:t>
      </w:r>
      <w:r w:rsidR="00400B09">
        <w:rPr>
          <w:sz w:val="24"/>
          <w:szCs w:val="24"/>
          <w:lang w:eastAsia="ar-SA"/>
        </w:rPr>
        <w:t xml:space="preserve"> на территории Брянской области</w:t>
      </w:r>
    </w:p>
    <w:p w:rsidR="00C662AE" w:rsidRDefault="00C662AE" w:rsidP="00B00830">
      <w:pPr>
        <w:widowControl/>
        <w:autoSpaceDE/>
        <w:autoSpaceDN/>
        <w:adjustRightInd/>
        <w:spacing w:line="360" w:lineRule="auto"/>
        <w:ind w:firstLine="680"/>
        <w:jc w:val="center"/>
        <w:rPr>
          <w:sz w:val="24"/>
          <w:szCs w:val="24"/>
          <w:lang w:eastAsia="ar-SA"/>
        </w:rPr>
      </w:pPr>
    </w:p>
    <w:p w:rsidR="006B78BC" w:rsidRPr="006B78BC" w:rsidRDefault="001B6ECC" w:rsidP="006B78BC">
      <w:pPr>
        <w:widowControl/>
        <w:autoSpaceDE/>
        <w:autoSpaceDN/>
        <w:adjustRightInd/>
        <w:spacing w:line="360" w:lineRule="auto"/>
        <w:ind w:firstLine="680"/>
        <w:jc w:val="both"/>
        <w:rPr>
          <w:sz w:val="24"/>
          <w:szCs w:val="24"/>
        </w:rPr>
      </w:pPr>
      <w:r>
        <w:rPr>
          <w:sz w:val="24"/>
          <w:szCs w:val="24"/>
          <w:lang w:eastAsia="ar-SA"/>
        </w:rPr>
        <w:t>В связи с этим</w:t>
      </w:r>
      <w:r w:rsidR="006B78BC" w:rsidRPr="006B78BC">
        <w:rPr>
          <w:sz w:val="24"/>
          <w:szCs w:val="24"/>
          <w:lang w:eastAsia="ar-SA"/>
        </w:rPr>
        <w:t xml:space="preserve"> д</w:t>
      </w:r>
      <w:r w:rsidR="006B78BC" w:rsidRPr="006B78BC">
        <w:rPr>
          <w:sz w:val="24"/>
          <w:szCs w:val="24"/>
        </w:rPr>
        <w:t xml:space="preserve">альнейшие работы по определению влияния йододефицита были продолжены именно в Брянской области РФ. </w:t>
      </w:r>
    </w:p>
    <w:p w:rsidR="006B78BC" w:rsidRPr="006B78BC" w:rsidRDefault="00C81C3C" w:rsidP="00400B09">
      <w:pPr>
        <w:widowControl/>
        <w:autoSpaceDE/>
        <w:autoSpaceDN/>
        <w:adjustRightInd/>
        <w:spacing w:line="360" w:lineRule="auto"/>
        <w:ind w:firstLine="680"/>
        <w:jc w:val="center"/>
        <w:rPr>
          <w:bCs/>
          <w:sz w:val="24"/>
          <w:szCs w:val="24"/>
        </w:rPr>
      </w:pPr>
      <w:r>
        <w:rPr>
          <w:noProof/>
          <w:sz w:val="24"/>
          <w:szCs w:val="24"/>
        </w:rPr>
        <w:drawing>
          <wp:inline distT="0" distB="0" distL="0" distR="0" wp14:anchorId="07B41DB7" wp14:editId="23E4B40C">
            <wp:extent cx="4419600" cy="3075305"/>
            <wp:effectExtent l="19050" t="0" r="0" b="0"/>
            <wp:docPr id="634" name="Рисунок 119" descr="факт-мат-за_6_лет"/>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9" descr="факт-мат-за_6_лет"/>
                    <pic:cNvPicPr>
                      <a:picLocks noChangeAspect="1" noChangeArrowheads="1"/>
                    </pic:cNvPicPr>
                  </pic:nvPicPr>
                  <pic:blipFill>
                    <a:blip r:embed="rId202" cstate="print"/>
                    <a:srcRect/>
                    <a:stretch>
                      <a:fillRect/>
                    </a:stretch>
                  </pic:blipFill>
                  <pic:spPr bwMode="auto">
                    <a:xfrm>
                      <a:off x="0" y="0"/>
                      <a:ext cx="4419600" cy="3075305"/>
                    </a:xfrm>
                    <a:prstGeom prst="rect">
                      <a:avLst/>
                    </a:prstGeom>
                    <a:noFill/>
                    <a:ln w="9525">
                      <a:noFill/>
                      <a:miter lim="800000"/>
                      <a:headEnd/>
                      <a:tailEnd/>
                    </a:ln>
                  </pic:spPr>
                </pic:pic>
              </a:graphicData>
            </a:graphic>
          </wp:inline>
        </w:drawing>
      </w:r>
    </w:p>
    <w:p w:rsidR="006217EF" w:rsidRDefault="006B78BC" w:rsidP="006B78BC">
      <w:pPr>
        <w:widowControl/>
        <w:autoSpaceDE/>
        <w:autoSpaceDN/>
        <w:adjustRightInd/>
        <w:spacing w:line="360" w:lineRule="auto"/>
        <w:ind w:firstLine="680"/>
        <w:jc w:val="both"/>
        <w:rPr>
          <w:bCs/>
          <w:sz w:val="24"/>
          <w:szCs w:val="24"/>
        </w:rPr>
      </w:pPr>
      <w:r w:rsidRPr="006B78BC">
        <w:rPr>
          <w:bCs/>
          <w:sz w:val="24"/>
          <w:szCs w:val="24"/>
        </w:rPr>
        <w:t xml:space="preserve">Рисунок </w:t>
      </w:r>
      <w:r w:rsidR="00B00830">
        <w:rPr>
          <w:bCs/>
          <w:sz w:val="24"/>
          <w:szCs w:val="24"/>
        </w:rPr>
        <w:t>5.</w:t>
      </w:r>
      <w:r w:rsidR="00400B09">
        <w:rPr>
          <w:bCs/>
          <w:sz w:val="24"/>
          <w:szCs w:val="24"/>
        </w:rPr>
        <w:t>5.</w:t>
      </w:r>
      <w:r w:rsidR="00B00830">
        <w:rPr>
          <w:bCs/>
          <w:sz w:val="24"/>
          <w:szCs w:val="24"/>
        </w:rPr>
        <w:t xml:space="preserve"> П</w:t>
      </w:r>
      <w:r w:rsidR="00B00830" w:rsidRPr="006B78BC">
        <w:rPr>
          <w:bCs/>
          <w:sz w:val="24"/>
          <w:szCs w:val="24"/>
        </w:rPr>
        <w:t>очвенн</w:t>
      </w:r>
      <w:r w:rsidR="00B00830">
        <w:rPr>
          <w:bCs/>
          <w:sz w:val="24"/>
          <w:szCs w:val="24"/>
        </w:rPr>
        <w:t>ая</w:t>
      </w:r>
      <w:r w:rsidR="00B00830" w:rsidRPr="006B78BC">
        <w:rPr>
          <w:bCs/>
          <w:sz w:val="24"/>
          <w:szCs w:val="24"/>
        </w:rPr>
        <w:t xml:space="preserve"> карт</w:t>
      </w:r>
      <w:r w:rsidR="00B00830">
        <w:rPr>
          <w:bCs/>
          <w:sz w:val="24"/>
          <w:szCs w:val="24"/>
        </w:rPr>
        <w:t>а</w:t>
      </w:r>
      <w:r w:rsidR="006217EF">
        <w:rPr>
          <w:bCs/>
          <w:sz w:val="24"/>
          <w:szCs w:val="24"/>
        </w:rPr>
        <w:t xml:space="preserve"> </w:t>
      </w:r>
      <w:r w:rsidR="00B00830">
        <w:rPr>
          <w:bCs/>
          <w:sz w:val="24"/>
          <w:szCs w:val="24"/>
        </w:rPr>
        <w:t>Брянской области с</w:t>
      </w:r>
      <w:r w:rsidR="006217EF">
        <w:rPr>
          <w:bCs/>
          <w:sz w:val="24"/>
          <w:szCs w:val="24"/>
        </w:rPr>
        <w:t xml:space="preserve"> </w:t>
      </w:r>
      <w:r w:rsidRPr="006B78BC">
        <w:rPr>
          <w:bCs/>
          <w:sz w:val="24"/>
          <w:szCs w:val="24"/>
        </w:rPr>
        <w:t>обследованны</w:t>
      </w:r>
      <w:r w:rsidR="00400B09">
        <w:rPr>
          <w:bCs/>
          <w:sz w:val="24"/>
          <w:szCs w:val="24"/>
        </w:rPr>
        <w:t>ми НП</w:t>
      </w:r>
      <w:r w:rsidR="006217EF">
        <w:rPr>
          <w:bCs/>
          <w:sz w:val="24"/>
          <w:szCs w:val="24"/>
        </w:rPr>
        <w:t xml:space="preserve"> </w:t>
      </w:r>
    </w:p>
    <w:p w:rsidR="009E4EA6" w:rsidRDefault="009E4EA6" w:rsidP="006B78BC">
      <w:pPr>
        <w:widowControl/>
        <w:autoSpaceDE/>
        <w:autoSpaceDN/>
        <w:adjustRightInd/>
        <w:spacing w:line="360" w:lineRule="auto"/>
        <w:ind w:firstLine="680"/>
        <w:jc w:val="both"/>
        <w:rPr>
          <w:sz w:val="24"/>
          <w:szCs w:val="24"/>
        </w:rPr>
      </w:pPr>
    </w:p>
    <w:p w:rsidR="006B78BC" w:rsidRPr="006B78BC" w:rsidRDefault="006217EF" w:rsidP="006B78BC">
      <w:pPr>
        <w:widowControl/>
        <w:autoSpaceDE/>
        <w:autoSpaceDN/>
        <w:adjustRightInd/>
        <w:spacing w:line="360" w:lineRule="auto"/>
        <w:ind w:firstLine="680"/>
        <w:jc w:val="both"/>
        <w:rPr>
          <w:sz w:val="24"/>
          <w:szCs w:val="24"/>
        </w:rPr>
      </w:pPr>
      <w:r>
        <w:rPr>
          <w:sz w:val="24"/>
          <w:szCs w:val="24"/>
        </w:rPr>
        <w:t>По о</w:t>
      </w:r>
      <w:r w:rsidR="006B78BC" w:rsidRPr="006B78BC">
        <w:rPr>
          <w:sz w:val="24"/>
          <w:szCs w:val="24"/>
        </w:rPr>
        <w:t>беспеченности почв стабильным йодом</w:t>
      </w:r>
      <w:r w:rsidR="006B78BC" w:rsidRPr="006B78BC">
        <w:rPr>
          <w:rFonts w:eastAsia="Calibri"/>
          <w:sz w:val="24"/>
          <w:szCs w:val="24"/>
          <w:lang w:eastAsia="en-US"/>
        </w:rPr>
        <w:t xml:space="preserve"> и в данном случае </w:t>
      </w:r>
      <w:r w:rsidR="006B78BC" w:rsidRPr="006B78BC">
        <w:rPr>
          <w:sz w:val="24"/>
          <w:szCs w:val="24"/>
        </w:rPr>
        <w:t xml:space="preserve">была построена на базе почвенной карты масштаба 1:1000000 и так же была интерпретирована с применением ранее разработанных методических подходов как эколого-геохимическая карта бальных оценок, характеризующих </w:t>
      </w:r>
      <w:r w:rsidR="006A65EB">
        <w:rPr>
          <w:sz w:val="24"/>
          <w:szCs w:val="24"/>
        </w:rPr>
        <w:t xml:space="preserve">риск заболеваний щитовидной железы, обусловленный </w:t>
      </w:r>
      <w:r w:rsidR="006B78BC" w:rsidRPr="006B78BC">
        <w:rPr>
          <w:sz w:val="24"/>
          <w:szCs w:val="24"/>
        </w:rPr>
        <w:t>уров</w:t>
      </w:r>
      <w:r w:rsidR="006A65EB">
        <w:rPr>
          <w:sz w:val="24"/>
          <w:szCs w:val="24"/>
        </w:rPr>
        <w:t>нем</w:t>
      </w:r>
      <w:r w:rsidR="006B78BC" w:rsidRPr="006B78BC">
        <w:rPr>
          <w:sz w:val="24"/>
          <w:szCs w:val="24"/>
        </w:rPr>
        <w:t xml:space="preserve"> йододефицита</w:t>
      </w:r>
      <w:r w:rsidR="006A65EB">
        <w:rPr>
          <w:sz w:val="24"/>
          <w:szCs w:val="24"/>
        </w:rPr>
        <w:t xml:space="preserve"> в почвах</w:t>
      </w:r>
      <w:r w:rsidR="00980E83">
        <w:rPr>
          <w:sz w:val="24"/>
          <w:szCs w:val="24"/>
        </w:rPr>
        <w:t xml:space="preserve"> (рисунок </w:t>
      </w:r>
      <w:r w:rsidR="00400B09">
        <w:rPr>
          <w:bCs/>
          <w:sz w:val="24"/>
          <w:szCs w:val="24"/>
        </w:rPr>
        <w:t>5.6</w:t>
      </w:r>
      <w:r w:rsidR="00980E83">
        <w:rPr>
          <w:bCs/>
          <w:sz w:val="24"/>
          <w:szCs w:val="24"/>
        </w:rPr>
        <w:t>)</w:t>
      </w:r>
      <w:r w:rsidR="00846D41">
        <w:rPr>
          <w:bCs/>
          <w:sz w:val="24"/>
          <w:szCs w:val="24"/>
        </w:rPr>
        <w:t>.</w:t>
      </w:r>
    </w:p>
    <w:p w:rsidR="006B78BC" w:rsidRPr="006B78BC" w:rsidRDefault="00C81C3C" w:rsidP="00980E83">
      <w:pPr>
        <w:widowControl/>
        <w:tabs>
          <w:tab w:val="num" w:pos="720"/>
        </w:tabs>
        <w:autoSpaceDE/>
        <w:autoSpaceDN/>
        <w:adjustRightInd/>
        <w:spacing w:line="360" w:lineRule="auto"/>
        <w:ind w:firstLine="709"/>
        <w:jc w:val="center"/>
        <w:rPr>
          <w:sz w:val="24"/>
          <w:szCs w:val="24"/>
        </w:rPr>
      </w:pPr>
      <w:r>
        <w:rPr>
          <w:noProof/>
          <w:sz w:val="24"/>
          <w:szCs w:val="24"/>
        </w:rPr>
        <w:drawing>
          <wp:inline distT="0" distB="0" distL="0" distR="0" wp14:anchorId="17DBFD8A" wp14:editId="6D9A4E0E">
            <wp:extent cx="3717290" cy="3308985"/>
            <wp:effectExtent l="19050" t="0" r="0" b="0"/>
            <wp:docPr id="635" name="Рисунок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20"/>
                    <pic:cNvPicPr>
                      <a:picLocks noChangeAspect="1" noChangeArrowheads="1"/>
                    </pic:cNvPicPr>
                  </pic:nvPicPr>
                  <pic:blipFill>
                    <a:blip r:embed="rId203" cstate="print"/>
                    <a:srcRect/>
                    <a:stretch>
                      <a:fillRect/>
                    </a:stretch>
                  </pic:blipFill>
                  <pic:spPr bwMode="auto">
                    <a:xfrm>
                      <a:off x="0" y="0"/>
                      <a:ext cx="3717290" cy="3308985"/>
                    </a:xfrm>
                    <a:prstGeom prst="rect">
                      <a:avLst/>
                    </a:prstGeom>
                    <a:noFill/>
                    <a:ln w="9525">
                      <a:noFill/>
                      <a:miter lim="800000"/>
                      <a:headEnd/>
                      <a:tailEnd/>
                    </a:ln>
                  </pic:spPr>
                </pic:pic>
              </a:graphicData>
            </a:graphic>
          </wp:inline>
        </w:drawing>
      </w:r>
    </w:p>
    <w:p w:rsidR="006B78BC" w:rsidRDefault="006217EF" w:rsidP="006217EF">
      <w:pPr>
        <w:widowControl/>
        <w:tabs>
          <w:tab w:val="num" w:pos="720"/>
        </w:tabs>
        <w:autoSpaceDE/>
        <w:autoSpaceDN/>
        <w:adjustRightInd/>
        <w:spacing w:line="360" w:lineRule="auto"/>
        <w:ind w:firstLine="709"/>
        <w:jc w:val="center"/>
        <w:rPr>
          <w:sz w:val="24"/>
          <w:szCs w:val="24"/>
        </w:rPr>
      </w:pPr>
      <w:r w:rsidRPr="006B78BC">
        <w:rPr>
          <w:bCs/>
          <w:sz w:val="24"/>
          <w:szCs w:val="24"/>
        </w:rPr>
        <w:t xml:space="preserve">Рисунок </w:t>
      </w:r>
      <w:r>
        <w:rPr>
          <w:bCs/>
          <w:sz w:val="24"/>
          <w:szCs w:val="24"/>
        </w:rPr>
        <w:t>5.</w:t>
      </w:r>
      <w:r w:rsidR="00400B09">
        <w:rPr>
          <w:bCs/>
          <w:sz w:val="24"/>
          <w:szCs w:val="24"/>
        </w:rPr>
        <w:t>6.</w:t>
      </w:r>
      <w:r w:rsidR="006A65EB">
        <w:rPr>
          <w:sz w:val="24"/>
          <w:szCs w:val="24"/>
        </w:rPr>
        <w:t xml:space="preserve"> Карта риска заболеваний щитовидной железы, обусловленного уровнем содержания йода в почвах (см. таблицу</w:t>
      </w:r>
      <w:r w:rsidR="00410FE4">
        <w:rPr>
          <w:sz w:val="24"/>
          <w:szCs w:val="24"/>
        </w:rPr>
        <w:t xml:space="preserve"> 5.10</w:t>
      </w:r>
      <w:r w:rsidR="006A65EB">
        <w:rPr>
          <w:sz w:val="24"/>
          <w:szCs w:val="24"/>
        </w:rPr>
        <w:t>)</w:t>
      </w:r>
    </w:p>
    <w:p w:rsidR="006A65EB" w:rsidRPr="006B78BC" w:rsidRDefault="006A65EB" w:rsidP="00400B09">
      <w:pPr>
        <w:widowControl/>
        <w:tabs>
          <w:tab w:val="num" w:pos="720"/>
        </w:tabs>
        <w:autoSpaceDE/>
        <w:autoSpaceDN/>
        <w:adjustRightInd/>
        <w:spacing w:line="360" w:lineRule="auto"/>
        <w:jc w:val="both"/>
        <w:rPr>
          <w:sz w:val="24"/>
          <w:szCs w:val="24"/>
        </w:rPr>
      </w:pPr>
      <w:r>
        <w:rPr>
          <w:sz w:val="24"/>
          <w:szCs w:val="24"/>
        </w:rPr>
        <w:t xml:space="preserve">Таблица </w:t>
      </w:r>
      <w:r w:rsidR="00980E83">
        <w:rPr>
          <w:bCs/>
          <w:sz w:val="24"/>
          <w:szCs w:val="24"/>
        </w:rPr>
        <w:t>5.</w:t>
      </w:r>
      <w:r w:rsidR="00400B09">
        <w:rPr>
          <w:bCs/>
          <w:sz w:val="24"/>
          <w:szCs w:val="24"/>
        </w:rPr>
        <w:t>7.</w:t>
      </w:r>
      <w:r>
        <w:rPr>
          <w:sz w:val="24"/>
          <w:szCs w:val="24"/>
        </w:rPr>
        <w:t xml:space="preserve"> Расшифровка легенды карты йододефицита </w:t>
      </w:r>
    </w:p>
    <w:tbl>
      <w:tblPr>
        <w:tblW w:w="9747" w:type="dxa"/>
        <w:tblCellMar>
          <w:left w:w="0" w:type="dxa"/>
          <w:right w:w="0" w:type="dxa"/>
        </w:tblCellMar>
        <w:tblLook w:val="0600" w:firstRow="0" w:lastRow="0" w:firstColumn="0" w:lastColumn="0" w:noHBand="1" w:noVBand="1"/>
      </w:tblPr>
      <w:tblGrid>
        <w:gridCol w:w="1111"/>
        <w:gridCol w:w="2825"/>
        <w:gridCol w:w="5811"/>
      </w:tblGrid>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center"/>
              <w:rPr>
                <w:sz w:val="22"/>
                <w:szCs w:val="22"/>
              </w:rPr>
            </w:pPr>
            <w:r w:rsidRPr="006B78BC">
              <w:rPr>
                <w:sz w:val="22"/>
                <w:szCs w:val="22"/>
              </w:rPr>
              <w:t>Цвет контура</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jc w:val="center"/>
              <w:rPr>
                <w:sz w:val="22"/>
                <w:szCs w:val="22"/>
              </w:rPr>
            </w:pPr>
            <w:r w:rsidRPr="006B78BC">
              <w:rPr>
                <w:sz w:val="22"/>
                <w:szCs w:val="22"/>
              </w:rPr>
              <w:t>Уровень дополнительного риска</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center"/>
              <w:rPr>
                <w:sz w:val="22"/>
                <w:szCs w:val="22"/>
              </w:rPr>
            </w:pPr>
            <w:r w:rsidRPr="006B78BC">
              <w:rPr>
                <w:sz w:val="22"/>
                <w:szCs w:val="22"/>
              </w:rPr>
              <w:t>Качественная оценка обеспеченности почв йодом в сочетании с его подвижностью</w:t>
            </w:r>
          </w:p>
        </w:tc>
      </w:tr>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FF0000"/>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jc w:val="both"/>
              <w:rPr>
                <w:sz w:val="22"/>
                <w:szCs w:val="22"/>
              </w:rPr>
            </w:pPr>
            <w:r w:rsidRPr="006B78BC">
              <w:rPr>
                <w:sz w:val="22"/>
                <w:szCs w:val="22"/>
              </w:rPr>
              <w:t>очень высокий</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 xml:space="preserve">очень низкое содержание и высокая подвижность </w:t>
            </w:r>
          </w:p>
        </w:tc>
      </w:tr>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FF6600"/>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jc w:val="both"/>
              <w:rPr>
                <w:sz w:val="22"/>
                <w:szCs w:val="22"/>
              </w:rPr>
            </w:pPr>
            <w:r w:rsidRPr="006B78BC">
              <w:rPr>
                <w:sz w:val="22"/>
                <w:szCs w:val="22"/>
              </w:rPr>
              <w:t>высокий</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низкое содержание при высокой подвижности (на немелиорированных землях)</w:t>
            </w:r>
          </w:p>
        </w:tc>
      </w:tr>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FFCC00"/>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jc w:val="both"/>
              <w:rPr>
                <w:sz w:val="22"/>
                <w:szCs w:val="22"/>
              </w:rPr>
            </w:pPr>
            <w:r w:rsidRPr="006B78BC">
              <w:rPr>
                <w:sz w:val="22"/>
                <w:szCs w:val="22"/>
              </w:rPr>
              <w:t>средний</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 xml:space="preserve">низкое содержание и умеренная подвижность </w:t>
            </w:r>
          </w:p>
        </w:tc>
      </w:tr>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FFFF99"/>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ind w:firstLine="23"/>
              <w:jc w:val="both"/>
              <w:rPr>
                <w:sz w:val="22"/>
                <w:szCs w:val="22"/>
              </w:rPr>
            </w:pPr>
            <w:r w:rsidRPr="006B78BC">
              <w:rPr>
                <w:sz w:val="22"/>
                <w:szCs w:val="22"/>
              </w:rPr>
              <w:t>умеренный</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 xml:space="preserve">невысокое содержание и умеренная подвижность </w:t>
            </w:r>
          </w:p>
        </w:tc>
      </w:tr>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CCFFCC"/>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ind w:firstLine="23"/>
              <w:jc w:val="both"/>
              <w:rPr>
                <w:sz w:val="22"/>
                <w:szCs w:val="22"/>
              </w:rPr>
            </w:pPr>
            <w:r w:rsidRPr="006B78BC">
              <w:rPr>
                <w:sz w:val="22"/>
                <w:szCs w:val="22"/>
              </w:rPr>
              <w:t>слабый</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близкое к норме содержание и умеренная подвижность йода в почвах</w:t>
            </w:r>
          </w:p>
        </w:tc>
      </w:tr>
      <w:tr w:rsidR="006B78BC" w:rsidRPr="006B78BC" w:rsidTr="005949A1">
        <w:trPr>
          <w:trHeight w:val="530"/>
        </w:trPr>
        <w:tc>
          <w:tcPr>
            <w:tcW w:w="1111" w:type="dxa"/>
            <w:tcBorders>
              <w:top w:val="single" w:sz="8" w:space="0" w:color="000000"/>
              <w:left w:val="single" w:sz="8" w:space="0" w:color="000000"/>
              <w:bottom w:val="single" w:sz="8" w:space="0" w:color="000000"/>
              <w:right w:val="single" w:sz="8" w:space="0" w:color="000000"/>
            </w:tcBorders>
            <w:shd w:val="clear" w:color="auto" w:fill="99CC00"/>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jc w:val="both"/>
              <w:rPr>
                <w:sz w:val="22"/>
                <w:szCs w:val="22"/>
              </w:rPr>
            </w:pPr>
            <w:r w:rsidRPr="006B78BC">
              <w:rPr>
                <w:sz w:val="22"/>
                <w:szCs w:val="22"/>
              </w:rPr>
              <w:t xml:space="preserve">практически отсутствует </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содержание в пределах нормы, йод хорошо фиксируется в почвах</w:t>
            </w:r>
          </w:p>
        </w:tc>
      </w:tr>
      <w:tr w:rsidR="006B78BC" w:rsidRPr="006B78BC" w:rsidTr="005949A1">
        <w:trPr>
          <w:trHeight w:val="255"/>
        </w:trPr>
        <w:tc>
          <w:tcPr>
            <w:tcW w:w="1111" w:type="dxa"/>
            <w:tcBorders>
              <w:top w:val="single" w:sz="8" w:space="0" w:color="000000"/>
              <w:left w:val="single" w:sz="8" w:space="0" w:color="000000"/>
              <w:bottom w:val="single" w:sz="8" w:space="0" w:color="000000"/>
              <w:right w:val="single" w:sz="8" w:space="0" w:color="000000"/>
            </w:tcBorders>
            <w:shd w:val="clear" w:color="auto" w:fill="99CCFF"/>
            <w:tcMar>
              <w:top w:w="15" w:type="dxa"/>
              <w:left w:w="108" w:type="dxa"/>
              <w:bottom w:w="0" w:type="dxa"/>
              <w:right w:w="108" w:type="dxa"/>
            </w:tcMar>
            <w:vAlign w:val="bottom"/>
          </w:tcPr>
          <w:p w:rsidR="006B78BC" w:rsidRPr="006B78BC" w:rsidRDefault="006B78BC" w:rsidP="001D3159">
            <w:pPr>
              <w:widowControl/>
              <w:tabs>
                <w:tab w:val="num" w:pos="720"/>
              </w:tabs>
              <w:autoSpaceDE/>
              <w:autoSpaceDN/>
              <w:adjustRightInd/>
              <w:ind w:firstLine="709"/>
              <w:jc w:val="both"/>
              <w:rPr>
                <w:sz w:val="22"/>
                <w:szCs w:val="22"/>
              </w:rPr>
            </w:pPr>
            <w:r w:rsidRPr="006B78BC">
              <w:rPr>
                <w:sz w:val="22"/>
                <w:szCs w:val="22"/>
              </w:rPr>
              <w:t> </w:t>
            </w:r>
          </w:p>
        </w:tc>
        <w:tc>
          <w:tcPr>
            <w:tcW w:w="2825"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23"/>
              </w:tabs>
              <w:autoSpaceDE/>
              <w:autoSpaceDN/>
              <w:adjustRightInd/>
              <w:jc w:val="both"/>
              <w:rPr>
                <w:sz w:val="22"/>
                <w:szCs w:val="22"/>
              </w:rPr>
            </w:pPr>
            <w:r w:rsidRPr="006B78BC">
              <w:rPr>
                <w:sz w:val="22"/>
                <w:szCs w:val="22"/>
              </w:rPr>
              <w:t>от слабого до высокого</w:t>
            </w:r>
          </w:p>
        </w:tc>
        <w:tc>
          <w:tcPr>
            <w:tcW w:w="5811" w:type="dxa"/>
            <w:tcBorders>
              <w:top w:val="single" w:sz="8" w:space="0" w:color="000000"/>
              <w:left w:val="single" w:sz="8" w:space="0" w:color="000000"/>
              <w:bottom w:val="single" w:sz="8" w:space="0" w:color="000000"/>
              <w:right w:val="single" w:sz="8" w:space="0" w:color="000000"/>
            </w:tcBorders>
            <w:shd w:val="clear" w:color="auto" w:fill="auto"/>
            <w:tcMar>
              <w:top w:w="15" w:type="dxa"/>
              <w:left w:w="108" w:type="dxa"/>
              <w:bottom w:w="0" w:type="dxa"/>
              <w:right w:w="108" w:type="dxa"/>
            </w:tcMar>
            <w:vAlign w:val="center"/>
          </w:tcPr>
          <w:p w:rsidR="006B78BC" w:rsidRPr="006B78BC" w:rsidRDefault="006B78BC" w:rsidP="001D3159">
            <w:pPr>
              <w:widowControl/>
              <w:tabs>
                <w:tab w:val="num" w:pos="720"/>
              </w:tabs>
              <w:autoSpaceDE/>
              <w:autoSpaceDN/>
              <w:adjustRightInd/>
              <w:jc w:val="both"/>
              <w:rPr>
                <w:sz w:val="22"/>
                <w:szCs w:val="22"/>
              </w:rPr>
            </w:pPr>
            <w:r w:rsidRPr="006B78BC">
              <w:rPr>
                <w:sz w:val="22"/>
                <w:szCs w:val="22"/>
              </w:rPr>
              <w:t xml:space="preserve">содержание от дефицита до нормы, подвижность от слабой до высокой </w:t>
            </w:r>
          </w:p>
        </w:tc>
      </w:tr>
    </w:tbl>
    <w:p w:rsidR="0095112A" w:rsidRDefault="0095112A" w:rsidP="006B78BC">
      <w:pPr>
        <w:widowControl/>
        <w:autoSpaceDE/>
        <w:autoSpaceDN/>
        <w:adjustRightInd/>
        <w:spacing w:line="360" w:lineRule="auto"/>
        <w:ind w:firstLine="709"/>
        <w:jc w:val="both"/>
        <w:rPr>
          <w:bCs/>
          <w:color w:val="000000"/>
          <w:sz w:val="24"/>
          <w:szCs w:val="24"/>
          <w:lang w:eastAsia="en-US"/>
        </w:rPr>
      </w:pPr>
    </w:p>
    <w:p w:rsidR="0095112A" w:rsidRPr="009C5DE1" w:rsidRDefault="009C5DE1" w:rsidP="0095112A">
      <w:pPr>
        <w:widowControl/>
        <w:autoSpaceDE/>
        <w:autoSpaceDN/>
        <w:adjustRightInd/>
        <w:spacing w:line="360" w:lineRule="auto"/>
        <w:ind w:firstLine="709"/>
        <w:jc w:val="both"/>
        <w:rPr>
          <w:bCs/>
          <w:sz w:val="24"/>
          <w:szCs w:val="24"/>
        </w:rPr>
      </w:pPr>
      <w:r w:rsidRPr="009C5DE1">
        <w:rPr>
          <w:sz w:val="24"/>
          <w:szCs w:val="24"/>
        </w:rPr>
        <w:t xml:space="preserve">Анализ имеющейся почвенно-геохимической и медицинской информации показал, что в качестве элементарной территориальной единицы в БД для картометрических расчетов целесообразно использовать населенный пункт, к которому привязываются геохимические и медицинские данные. Обеспеченность йодом почв по населенным пунктам в заданном радиусе вокруг НП по средневзвешенному содержанию йода в почвах с учетом долевого вклада площадей отдельных почвенных выделов с разным содержанием йода более адекватно отражает условия поступления йода в рационы жителей данного пункта.. Учитывая среднее расстояние между населенными пунктами в Брянской области (4 км, </w:t>
      </w:r>
      <w:r w:rsidR="005F2D84" w:rsidRPr="005F2D84">
        <w:rPr>
          <w:sz w:val="24"/>
          <w:szCs w:val="24"/>
        </w:rPr>
        <w:t>[</w:t>
      </w:r>
      <w:r w:rsidRPr="009C5DE1">
        <w:rPr>
          <w:sz w:val="24"/>
          <w:szCs w:val="24"/>
        </w:rPr>
        <w:t>Просянников, 2004</w:t>
      </w:r>
      <w:r w:rsidR="005F2D84" w:rsidRPr="005F2D84">
        <w:rPr>
          <w:sz w:val="24"/>
          <w:szCs w:val="24"/>
        </w:rPr>
        <w:t>]</w:t>
      </w:r>
      <w:r w:rsidRPr="009C5DE1">
        <w:rPr>
          <w:sz w:val="24"/>
          <w:szCs w:val="24"/>
        </w:rPr>
        <w:t xml:space="preserve">), варьрование площади коллективных хозяйств Брянской области (от 1,5 до 7,5 тыс. га, </w:t>
      </w:r>
      <w:r w:rsidR="005F2D84" w:rsidRPr="005F2D84">
        <w:rPr>
          <w:sz w:val="24"/>
          <w:szCs w:val="24"/>
        </w:rPr>
        <w:t>[</w:t>
      </w:r>
      <w:r w:rsidRPr="009C5DE1">
        <w:rPr>
          <w:sz w:val="24"/>
          <w:szCs w:val="24"/>
        </w:rPr>
        <w:t>Прудников, Карпеченко, Новиков, Поликарпов, 2007</w:t>
      </w:r>
      <w:r w:rsidR="005F2D84" w:rsidRPr="005F2D84">
        <w:rPr>
          <w:sz w:val="24"/>
          <w:szCs w:val="24"/>
        </w:rPr>
        <w:t>]</w:t>
      </w:r>
      <w:r w:rsidRPr="009C5DE1">
        <w:rPr>
          <w:sz w:val="24"/>
          <w:szCs w:val="24"/>
        </w:rPr>
        <w:t xml:space="preserve">) и зависимость абсолютной погрешности от масштаба карты, для карты масштаба 1:200 000 целесообразен радиус расчета 1-2,5 км, для 1:1000 000 – 2,5-5 км. </w:t>
      </w:r>
      <w:r w:rsidRPr="009C5DE1">
        <w:rPr>
          <w:bCs/>
          <w:sz w:val="24"/>
          <w:szCs w:val="24"/>
        </w:rPr>
        <w:t xml:space="preserve">Расчеты </w:t>
      </w:r>
      <w:r>
        <w:rPr>
          <w:bCs/>
          <w:sz w:val="24"/>
          <w:szCs w:val="24"/>
        </w:rPr>
        <w:t xml:space="preserve">по листу Почвенной карты масштаба 1:1000000 в радиусе 2,5 км </w:t>
      </w:r>
      <w:r w:rsidR="0095112A" w:rsidRPr="009C5DE1">
        <w:rPr>
          <w:bCs/>
          <w:sz w:val="24"/>
          <w:szCs w:val="24"/>
        </w:rPr>
        <w:t>подтвердили низкую обеспеченность йодом для более</w:t>
      </w:r>
      <w:r w:rsidR="00980E83">
        <w:rPr>
          <w:bCs/>
          <w:sz w:val="24"/>
          <w:szCs w:val="24"/>
        </w:rPr>
        <w:t>,</w:t>
      </w:r>
      <w:r w:rsidR="0095112A" w:rsidRPr="009C5DE1">
        <w:rPr>
          <w:bCs/>
          <w:sz w:val="24"/>
          <w:szCs w:val="24"/>
        </w:rPr>
        <w:t xml:space="preserve"> чем 60% из них </w:t>
      </w:r>
      <w:r w:rsidR="00C701D4" w:rsidRPr="009C5DE1">
        <w:rPr>
          <w:bCs/>
          <w:sz w:val="24"/>
          <w:szCs w:val="24"/>
        </w:rPr>
        <w:t>(р</w:t>
      </w:r>
      <w:r w:rsidR="00400B09">
        <w:rPr>
          <w:bCs/>
          <w:sz w:val="24"/>
          <w:szCs w:val="24"/>
        </w:rPr>
        <w:t>исунок 5.7</w:t>
      </w:r>
      <w:r w:rsidR="0095112A" w:rsidRPr="009C5DE1">
        <w:rPr>
          <w:bCs/>
          <w:sz w:val="24"/>
          <w:szCs w:val="24"/>
        </w:rPr>
        <w:t>).</w:t>
      </w:r>
    </w:p>
    <w:p w:rsidR="0095112A" w:rsidRPr="006B78BC" w:rsidRDefault="00C81C3C" w:rsidP="009E4EA6">
      <w:pPr>
        <w:widowControl/>
        <w:autoSpaceDE/>
        <w:autoSpaceDN/>
        <w:adjustRightInd/>
        <w:spacing w:line="360" w:lineRule="auto"/>
        <w:ind w:firstLine="709"/>
        <w:jc w:val="center"/>
        <w:rPr>
          <w:bCs/>
          <w:sz w:val="24"/>
          <w:szCs w:val="24"/>
        </w:rPr>
      </w:pPr>
      <w:r>
        <w:rPr>
          <w:noProof/>
          <w:sz w:val="24"/>
          <w:szCs w:val="24"/>
        </w:rPr>
        <w:drawing>
          <wp:inline distT="0" distB="0" distL="0" distR="0" wp14:anchorId="53B14E65" wp14:editId="54195454">
            <wp:extent cx="3497580" cy="2045428"/>
            <wp:effectExtent l="0" t="0" r="0" b="0"/>
            <wp:docPr id="636" name="Рисунок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14"/>
                    <pic:cNvPicPr>
                      <a:picLocks noChangeAspect="1" noChangeArrowheads="1"/>
                    </pic:cNvPicPr>
                  </pic:nvPicPr>
                  <pic:blipFill>
                    <a:blip r:embed="rId204" cstate="print"/>
                    <a:srcRect/>
                    <a:stretch>
                      <a:fillRect/>
                    </a:stretch>
                  </pic:blipFill>
                  <pic:spPr bwMode="auto">
                    <a:xfrm>
                      <a:off x="0" y="0"/>
                      <a:ext cx="3502676" cy="2048408"/>
                    </a:xfrm>
                    <a:prstGeom prst="rect">
                      <a:avLst/>
                    </a:prstGeom>
                    <a:noFill/>
                    <a:ln w="9525">
                      <a:noFill/>
                      <a:miter lim="800000"/>
                      <a:headEnd/>
                      <a:tailEnd/>
                    </a:ln>
                  </pic:spPr>
                </pic:pic>
              </a:graphicData>
            </a:graphic>
          </wp:inline>
        </w:drawing>
      </w:r>
    </w:p>
    <w:p w:rsidR="0095112A" w:rsidRDefault="006217EF" w:rsidP="006217EF">
      <w:pPr>
        <w:widowControl/>
        <w:autoSpaceDE/>
        <w:autoSpaceDN/>
        <w:adjustRightInd/>
        <w:spacing w:line="360" w:lineRule="auto"/>
        <w:ind w:firstLine="709"/>
        <w:jc w:val="center"/>
        <w:rPr>
          <w:bCs/>
          <w:sz w:val="24"/>
          <w:szCs w:val="24"/>
        </w:rPr>
      </w:pPr>
      <w:r w:rsidRPr="006B78BC">
        <w:rPr>
          <w:bCs/>
          <w:sz w:val="24"/>
          <w:szCs w:val="24"/>
        </w:rPr>
        <w:t xml:space="preserve">Рисунок </w:t>
      </w:r>
      <w:r>
        <w:rPr>
          <w:bCs/>
          <w:sz w:val="24"/>
          <w:szCs w:val="24"/>
        </w:rPr>
        <w:t>5.</w:t>
      </w:r>
      <w:r w:rsidR="00400B09">
        <w:rPr>
          <w:bCs/>
          <w:sz w:val="24"/>
          <w:szCs w:val="24"/>
        </w:rPr>
        <w:t>7.</w:t>
      </w:r>
      <w:r w:rsidR="0095112A" w:rsidRPr="006B78BC">
        <w:rPr>
          <w:bCs/>
          <w:sz w:val="24"/>
          <w:szCs w:val="24"/>
        </w:rPr>
        <w:t xml:space="preserve"> </w:t>
      </w:r>
      <w:r>
        <w:rPr>
          <w:bCs/>
          <w:sz w:val="24"/>
          <w:szCs w:val="24"/>
        </w:rPr>
        <w:t>Гистограмма р</w:t>
      </w:r>
      <w:r w:rsidR="0095112A" w:rsidRPr="006B78BC">
        <w:rPr>
          <w:bCs/>
          <w:sz w:val="24"/>
          <w:szCs w:val="24"/>
        </w:rPr>
        <w:t xml:space="preserve">аспределение сельских населенных пунктов Брянской </w:t>
      </w:r>
      <w:r w:rsidR="001D3159">
        <w:rPr>
          <w:bCs/>
          <w:sz w:val="24"/>
          <w:szCs w:val="24"/>
        </w:rPr>
        <w:t>области по обеспеченности йодом</w:t>
      </w:r>
    </w:p>
    <w:p w:rsidR="00C662AE" w:rsidRDefault="00C662AE" w:rsidP="006217EF">
      <w:pPr>
        <w:widowControl/>
        <w:autoSpaceDE/>
        <w:autoSpaceDN/>
        <w:adjustRightInd/>
        <w:spacing w:line="360" w:lineRule="auto"/>
        <w:ind w:firstLine="709"/>
        <w:jc w:val="center"/>
        <w:rPr>
          <w:bCs/>
          <w:sz w:val="24"/>
          <w:szCs w:val="24"/>
        </w:rPr>
      </w:pPr>
    </w:p>
    <w:p w:rsidR="009E4EA6" w:rsidRPr="00980E83" w:rsidRDefault="009E4EA6" w:rsidP="009E4EA6">
      <w:pPr>
        <w:widowControl/>
        <w:autoSpaceDE/>
        <w:autoSpaceDN/>
        <w:adjustRightInd/>
        <w:spacing w:line="360" w:lineRule="auto"/>
        <w:ind w:firstLine="709"/>
        <w:jc w:val="both"/>
        <w:rPr>
          <w:bCs/>
          <w:sz w:val="24"/>
          <w:szCs w:val="24"/>
        </w:rPr>
      </w:pPr>
      <w:bookmarkStart w:id="114" w:name="_Toc452517084"/>
      <w:bookmarkStart w:id="115" w:name="_Toc454567511"/>
      <w:r w:rsidRPr="00980E83">
        <w:rPr>
          <w:bCs/>
          <w:sz w:val="24"/>
          <w:szCs w:val="24"/>
        </w:rPr>
        <w:t xml:space="preserve">Таким образом, была решена важная задача картографической оценки уровня наблюдаемого природного йододефицита больших территорий и получена возможность пространственного анализа структурных параметров этого явления в зоне аварии на ЧАЭС 1986 г. </w:t>
      </w:r>
    </w:p>
    <w:p w:rsidR="009E4EA6" w:rsidRPr="00C300DF" w:rsidRDefault="009E4EA6">
      <w:pPr>
        <w:pStyle w:val="2"/>
      </w:pPr>
    </w:p>
    <w:p w:rsidR="006B78BC" w:rsidRPr="00C300DF" w:rsidRDefault="00C300DF" w:rsidP="00C300DF">
      <w:pPr>
        <w:pStyle w:val="2"/>
      </w:pPr>
      <w:r w:rsidRPr="00C300DF">
        <w:t xml:space="preserve">5.3 </w:t>
      </w:r>
      <w:r w:rsidR="006B78BC" w:rsidRPr="00C300DF">
        <w:t>Построение карты «йодного удара»</w:t>
      </w:r>
      <w:bookmarkEnd w:id="114"/>
      <w:bookmarkEnd w:id="115"/>
    </w:p>
    <w:p w:rsidR="001623C3" w:rsidRDefault="001623C3" w:rsidP="006B78BC">
      <w:pPr>
        <w:widowControl/>
        <w:autoSpaceDE/>
        <w:autoSpaceDN/>
        <w:adjustRightInd/>
        <w:spacing w:line="360" w:lineRule="auto"/>
        <w:ind w:firstLine="709"/>
        <w:jc w:val="both"/>
        <w:rPr>
          <w:bCs/>
          <w:color w:val="000000"/>
          <w:sz w:val="24"/>
          <w:szCs w:val="24"/>
          <w:lang w:eastAsia="en-US"/>
        </w:rPr>
      </w:pPr>
    </w:p>
    <w:p w:rsidR="001B6ECC" w:rsidRDefault="006B78BC" w:rsidP="006B78BC">
      <w:pPr>
        <w:widowControl/>
        <w:autoSpaceDE/>
        <w:autoSpaceDN/>
        <w:adjustRightInd/>
        <w:spacing w:line="360" w:lineRule="auto"/>
        <w:ind w:firstLine="709"/>
        <w:jc w:val="both"/>
        <w:rPr>
          <w:bCs/>
          <w:color w:val="000000"/>
          <w:sz w:val="24"/>
          <w:szCs w:val="24"/>
          <w:lang w:eastAsia="en-US"/>
        </w:rPr>
      </w:pPr>
      <w:r w:rsidRPr="006B78BC">
        <w:rPr>
          <w:bCs/>
          <w:color w:val="000000"/>
          <w:sz w:val="24"/>
          <w:szCs w:val="24"/>
          <w:lang w:eastAsia="en-US"/>
        </w:rPr>
        <w:t>Анализ карты йододефицита показал, что более 60% населения Брянской области исторически проживала в условиях дефицита этого биогена и позволил оконтурить наиболее опасные в этом</w:t>
      </w:r>
      <w:r w:rsidR="001B6ECC">
        <w:rPr>
          <w:bCs/>
          <w:color w:val="000000"/>
          <w:sz w:val="24"/>
          <w:szCs w:val="24"/>
          <w:lang w:eastAsia="en-US"/>
        </w:rPr>
        <w:t xml:space="preserve"> отношении районы и территории. </w:t>
      </w:r>
    </w:p>
    <w:p w:rsidR="006B78BC" w:rsidRPr="006B78BC" w:rsidRDefault="001B6ECC" w:rsidP="006B78BC">
      <w:pPr>
        <w:widowControl/>
        <w:autoSpaceDE/>
        <w:autoSpaceDN/>
        <w:adjustRightInd/>
        <w:spacing w:line="360" w:lineRule="auto"/>
        <w:ind w:firstLine="709"/>
        <w:jc w:val="both"/>
        <w:rPr>
          <w:bCs/>
          <w:color w:val="000000"/>
          <w:sz w:val="24"/>
          <w:szCs w:val="24"/>
          <w:lang w:eastAsia="en-US"/>
        </w:rPr>
      </w:pPr>
      <w:r w:rsidRPr="00846D41">
        <w:rPr>
          <w:bCs/>
          <w:color w:val="000000"/>
          <w:spacing w:val="4"/>
          <w:sz w:val="24"/>
          <w:szCs w:val="24"/>
          <w:lang w:eastAsia="en-US"/>
        </w:rPr>
        <w:t>А</w:t>
      </w:r>
      <w:r w:rsidR="006B78BC" w:rsidRPr="00846D41">
        <w:rPr>
          <w:bCs/>
          <w:color w:val="000000"/>
          <w:spacing w:val="4"/>
          <w:sz w:val="24"/>
          <w:szCs w:val="24"/>
          <w:lang w:eastAsia="en-US"/>
        </w:rPr>
        <w:t>вария на Чернобыльской АЭС 1986 года привела к одномоментному выбросу в атмосферу порядка 1,2-1,9*10</w:t>
      </w:r>
      <w:r w:rsidR="006B78BC" w:rsidRPr="00846D41">
        <w:rPr>
          <w:bCs/>
          <w:color w:val="000000"/>
          <w:spacing w:val="4"/>
          <w:sz w:val="24"/>
          <w:szCs w:val="24"/>
          <w:vertAlign w:val="superscript"/>
          <w:lang w:eastAsia="en-US"/>
        </w:rPr>
        <w:t>18</w:t>
      </w:r>
      <w:r w:rsidR="006B78BC" w:rsidRPr="00846D41">
        <w:rPr>
          <w:bCs/>
          <w:color w:val="000000"/>
          <w:spacing w:val="4"/>
          <w:sz w:val="24"/>
          <w:szCs w:val="24"/>
          <w:lang w:eastAsia="en-US"/>
        </w:rPr>
        <w:t xml:space="preserve"> Бк именно радиоактивного йода </w:t>
      </w:r>
      <w:r w:rsidR="005F2D84" w:rsidRPr="005F2D84">
        <w:rPr>
          <w:bCs/>
          <w:color w:val="000000"/>
          <w:spacing w:val="4"/>
          <w:sz w:val="24"/>
          <w:szCs w:val="24"/>
          <w:lang w:eastAsia="en-US"/>
        </w:rPr>
        <w:t>[</w:t>
      </w:r>
      <w:r w:rsidR="005F2D84">
        <w:rPr>
          <w:bCs/>
          <w:color w:val="000000"/>
          <w:spacing w:val="4"/>
          <w:sz w:val="24"/>
          <w:szCs w:val="24"/>
          <w:lang w:eastAsia="en-US"/>
        </w:rPr>
        <w:t>Израэль, 2006]</w:t>
      </w:r>
      <w:r w:rsidR="006B78BC" w:rsidRPr="00846D41">
        <w:rPr>
          <w:bCs/>
          <w:color w:val="000000"/>
          <w:spacing w:val="4"/>
          <w:sz w:val="24"/>
          <w:szCs w:val="24"/>
          <w:lang w:eastAsia="en-US"/>
        </w:rPr>
        <w:t xml:space="preserve">. </w:t>
      </w:r>
      <w:r w:rsidR="006B78BC" w:rsidRPr="00846D41">
        <w:rPr>
          <w:color w:val="000000"/>
          <w:spacing w:val="4"/>
          <w:sz w:val="24"/>
          <w:szCs w:val="24"/>
          <w:lang w:eastAsia="en-US"/>
        </w:rPr>
        <w:t xml:space="preserve">Хотя общая масса выброса </w:t>
      </w:r>
      <w:r w:rsidR="006B78BC" w:rsidRPr="00846D41">
        <w:rPr>
          <w:bCs/>
          <w:color w:val="000000"/>
          <w:spacing w:val="4"/>
          <w:sz w:val="24"/>
          <w:szCs w:val="24"/>
          <w:vertAlign w:val="superscript"/>
          <w:lang w:eastAsia="en-US"/>
        </w:rPr>
        <w:t>131</w:t>
      </w:r>
      <w:r w:rsidR="006B78BC" w:rsidRPr="00846D41">
        <w:rPr>
          <w:bCs/>
          <w:color w:val="000000"/>
          <w:spacing w:val="4"/>
          <w:sz w:val="24"/>
          <w:szCs w:val="24"/>
          <w:lang w:eastAsia="en-US"/>
        </w:rPr>
        <w:t>I</w:t>
      </w:r>
      <w:r w:rsidR="006B78BC" w:rsidRPr="00846D41">
        <w:rPr>
          <w:color w:val="000000"/>
          <w:spacing w:val="4"/>
          <w:sz w:val="24"/>
          <w:szCs w:val="24"/>
          <w:lang w:eastAsia="en-US"/>
        </w:rPr>
        <w:t xml:space="preserve"> не превысил и 110 граммов, </w:t>
      </w:r>
      <w:r w:rsidR="006B78BC" w:rsidRPr="00846D41">
        <w:rPr>
          <w:bCs/>
          <w:color w:val="000000"/>
          <w:spacing w:val="4"/>
          <w:sz w:val="24"/>
          <w:szCs w:val="24"/>
          <w:lang w:eastAsia="en-US"/>
        </w:rPr>
        <w:t>последствия так называемого «йодного удара» оказались колоссальными. Уровень радиационного фона почти мгновенно изменился во всем северном полушарии, увеличившись на ряде территорий сразу на 5 порядков. Средний уровень плотности загрязнения почв южной Белоруссии радиойодом составил 5550 кБк/м</w:t>
      </w:r>
      <w:r w:rsidR="006B78BC" w:rsidRPr="00846D41">
        <w:rPr>
          <w:bCs/>
          <w:color w:val="000000"/>
          <w:spacing w:val="4"/>
          <w:sz w:val="24"/>
          <w:szCs w:val="24"/>
          <w:vertAlign w:val="superscript"/>
          <w:lang w:eastAsia="en-US"/>
        </w:rPr>
        <w:t>2</w:t>
      </w:r>
      <w:r w:rsidR="006B78BC" w:rsidRPr="00846D41">
        <w:rPr>
          <w:bCs/>
          <w:color w:val="000000"/>
          <w:spacing w:val="4"/>
          <w:sz w:val="24"/>
          <w:szCs w:val="24"/>
          <w:lang w:eastAsia="en-US"/>
        </w:rPr>
        <w:t xml:space="preserve"> (150 Ки/км</w:t>
      </w:r>
      <w:r w:rsidR="006B78BC" w:rsidRPr="00846D41">
        <w:rPr>
          <w:bCs/>
          <w:color w:val="000000"/>
          <w:spacing w:val="4"/>
          <w:sz w:val="24"/>
          <w:szCs w:val="24"/>
          <w:vertAlign w:val="superscript"/>
          <w:lang w:eastAsia="en-US"/>
        </w:rPr>
        <w:t>2</w:t>
      </w:r>
      <w:r w:rsidR="006B78BC" w:rsidRPr="00846D41">
        <w:rPr>
          <w:bCs/>
          <w:color w:val="000000"/>
          <w:spacing w:val="4"/>
          <w:sz w:val="24"/>
          <w:szCs w:val="24"/>
          <w:lang w:eastAsia="en-US"/>
        </w:rPr>
        <w:t>), достигая местами значений 18500 кБк/м</w:t>
      </w:r>
      <w:r w:rsidR="006B78BC" w:rsidRPr="00846D41">
        <w:rPr>
          <w:bCs/>
          <w:color w:val="000000"/>
          <w:spacing w:val="4"/>
          <w:sz w:val="24"/>
          <w:szCs w:val="24"/>
          <w:vertAlign w:val="superscript"/>
          <w:lang w:eastAsia="en-US"/>
        </w:rPr>
        <w:t>2</w:t>
      </w:r>
      <w:r w:rsidR="006B78BC" w:rsidRPr="00846D41">
        <w:rPr>
          <w:bCs/>
          <w:color w:val="000000"/>
          <w:spacing w:val="4"/>
          <w:sz w:val="24"/>
          <w:szCs w:val="24"/>
          <w:lang w:eastAsia="en-US"/>
        </w:rPr>
        <w:t xml:space="preserve"> (500 Ки/км</w:t>
      </w:r>
      <w:r w:rsidR="006B78BC" w:rsidRPr="00846D41">
        <w:rPr>
          <w:bCs/>
          <w:color w:val="000000"/>
          <w:spacing w:val="4"/>
          <w:sz w:val="24"/>
          <w:szCs w:val="24"/>
          <w:vertAlign w:val="superscript"/>
          <w:lang w:eastAsia="en-US"/>
        </w:rPr>
        <w:t>2</w:t>
      </w:r>
      <w:r w:rsidR="006B78BC" w:rsidRPr="00846D41">
        <w:rPr>
          <w:bCs/>
          <w:color w:val="000000"/>
          <w:spacing w:val="4"/>
          <w:sz w:val="24"/>
          <w:szCs w:val="24"/>
          <w:lang w:eastAsia="en-US"/>
        </w:rPr>
        <w:t>), что в 20-50 раз превысило уровень загрязнения тех же территорий радиоцезием и повлекло за собой резкий всплеск заболеваний щитовидной железы</w:t>
      </w:r>
      <w:r w:rsidR="006B78BC" w:rsidRPr="006B78BC">
        <w:rPr>
          <w:bCs/>
          <w:color w:val="000000"/>
          <w:sz w:val="24"/>
          <w:szCs w:val="24"/>
          <w:lang w:eastAsia="en-US"/>
        </w:rPr>
        <w:t xml:space="preserve"> (ЩЖ).</w:t>
      </w:r>
    </w:p>
    <w:p w:rsidR="006B78BC" w:rsidRPr="006B78BC" w:rsidRDefault="006B78BC" w:rsidP="006B78BC">
      <w:pPr>
        <w:widowControl/>
        <w:autoSpaceDE/>
        <w:autoSpaceDN/>
        <w:adjustRightInd/>
        <w:spacing w:line="360" w:lineRule="auto"/>
        <w:ind w:firstLine="709"/>
        <w:jc w:val="both"/>
        <w:rPr>
          <w:bCs/>
          <w:color w:val="000000"/>
          <w:sz w:val="24"/>
          <w:szCs w:val="24"/>
          <w:lang w:eastAsia="en-US"/>
        </w:rPr>
      </w:pPr>
      <w:r w:rsidRPr="006B78BC">
        <w:rPr>
          <w:bCs/>
          <w:color w:val="000000"/>
          <w:sz w:val="24"/>
          <w:szCs w:val="24"/>
          <w:lang w:eastAsia="en-US"/>
        </w:rPr>
        <w:t xml:space="preserve">Несмотря на то, что особенность загрязнения радиоизотопами </w:t>
      </w:r>
      <w:r w:rsidRPr="006B78BC">
        <w:rPr>
          <w:bCs/>
          <w:color w:val="000000"/>
          <w:sz w:val="24"/>
          <w:szCs w:val="24"/>
          <w:vertAlign w:val="superscript"/>
          <w:lang w:eastAsia="en-US"/>
        </w:rPr>
        <w:t>131</w:t>
      </w:r>
      <w:r w:rsidRPr="006B78BC">
        <w:rPr>
          <w:bCs/>
          <w:color w:val="000000"/>
          <w:sz w:val="24"/>
          <w:szCs w:val="24"/>
          <w:lang w:eastAsia="en-US"/>
        </w:rPr>
        <w:t xml:space="preserve">I состояла в его кратковременности (период полураспада радиоизотопа - 8,06 суток), дальнейшее уточнение пространственной конфигурации зоны «йодного удара» имеет и важное практическое значение, поскольку его последствия продолжают и в настоящее время сказываться на здоровье пострадавшего населения. </w:t>
      </w:r>
    </w:p>
    <w:p w:rsidR="006B78BC" w:rsidRPr="006B78BC" w:rsidRDefault="006B78BC" w:rsidP="006B78BC">
      <w:pPr>
        <w:widowControl/>
        <w:autoSpaceDE/>
        <w:autoSpaceDN/>
        <w:adjustRightInd/>
        <w:spacing w:line="360" w:lineRule="auto"/>
        <w:ind w:firstLine="709"/>
        <w:jc w:val="both"/>
        <w:rPr>
          <w:bCs/>
          <w:color w:val="000000"/>
          <w:sz w:val="24"/>
          <w:szCs w:val="24"/>
          <w:lang w:eastAsia="en-US"/>
        </w:rPr>
      </w:pPr>
      <w:r w:rsidRPr="006B78BC">
        <w:rPr>
          <w:bCs/>
          <w:color w:val="000000"/>
          <w:sz w:val="24"/>
          <w:szCs w:val="24"/>
          <w:lang w:eastAsia="en-US"/>
        </w:rPr>
        <w:t xml:space="preserve">Медицинские исследования показали, что в условиях дефицита йода риск заболевания раком щитовидной железы в пострадавших районах Беларуси возрос в среднем в 5-6 раз, а по отдельным группам населения (дети до 12 лет) даже в 72 раза (Национальный доклад …, 2006). Аналогичные выводы о повышенном риске рака ЩЖ </w:t>
      </w:r>
      <w:r w:rsidR="00FD071A">
        <w:rPr>
          <w:bCs/>
          <w:color w:val="000000"/>
          <w:sz w:val="24"/>
          <w:szCs w:val="24"/>
          <w:lang w:eastAsia="en-US"/>
        </w:rPr>
        <w:t>в зоне «</w:t>
      </w:r>
      <w:r w:rsidRPr="006B78BC">
        <w:rPr>
          <w:bCs/>
          <w:color w:val="000000"/>
          <w:sz w:val="24"/>
          <w:szCs w:val="24"/>
          <w:lang w:eastAsia="en-US"/>
        </w:rPr>
        <w:t>йодно</w:t>
      </w:r>
      <w:r w:rsidR="00FD071A">
        <w:rPr>
          <w:bCs/>
          <w:color w:val="000000"/>
          <w:sz w:val="24"/>
          <w:szCs w:val="24"/>
          <w:lang w:eastAsia="en-US"/>
        </w:rPr>
        <w:t>го</w:t>
      </w:r>
      <w:r w:rsidRPr="006B78BC">
        <w:rPr>
          <w:bCs/>
          <w:color w:val="000000"/>
          <w:sz w:val="24"/>
          <w:szCs w:val="24"/>
          <w:lang w:eastAsia="en-US"/>
        </w:rPr>
        <w:t xml:space="preserve"> удар</w:t>
      </w:r>
      <w:r w:rsidR="00FD071A">
        <w:rPr>
          <w:bCs/>
          <w:color w:val="000000"/>
          <w:sz w:val="24"/>
          <w:szCs w:val="24"/>
          <w:lang w:eastAsia="en-US"/>
        </w:rPr>
        <w:t>а»</w:t>
      </w:r>
      <w:r w:rsidRPr="006B78BC">
        <w:rPr>
          <w:bCs/>
          <w:color w:val="000000"/>
          <w:sz w:val="24"/>
          <w:szCs w:val="24"/>
          <w:lang w:eastAsia="en-US"/>
        </w:rPr>
        <w:t xml:space="preserve"> были получены </w:t>
      </w:r>
      <w:r w:rsidR="00FD071A">
        <w:rPr>
          <w:bCs/>
          <w:color w:val="000000"/>
          <w:sz w:val="24"/>
          <w:szCs w:val="24"/>
          <w:lang w:eastAsia="en-US"/>
        </w:rPr>
        <w:t xml:space="preserve">и </w:t>
      </w:r>
      <w:r w:rsidRPr="006B78BC">
        <w:rPr>
          <w:bCs/>
          <w:color w:val="000000"/>
          <w:sz w:val="24"/>
          <w:szCs w:val="24"/>
          <w:lang w:eastAsia="en-US"/>
        </w:rPr>
        <w:t>по запад</w:t>
      </w:r>
      <w:r w:rsidR="00FD071A">
        <w:rPr>
          <w:bCs/>
          <w:color w:val="000000"/>
          <w:sz w:val="24"/>
          <w:szCs w:val="24"/>
          <w:lang w:eastAsia="en-US"/>
        </w:rPr>
        <w:t>у</w:t>
      </w:r>
      <w:r w:rsidRPr="006B78BC">
        <w:rPr>
          <w:bCs/>
          <w:color w:val="000000"/>
          <w:sz w:val="24"/>
          <w:szCs w:val="24"/>
          <w:lang w:eastAsia="en-US"/>
        </w:rPr>
        <w:t xml:space="preserve"> Брянской области </w:t>
      </w:r>
      <w:r w:rsidR="005F2D84" w:rsidRPr="005F2D84">
        <w:rPr>
          <w:bCs/>
          <w:color w:val="000000"/>
          <w:sz w:val="24"/>
          <w:szCs w:val="24"/>
          <w:lang w:eastAsia="en-US"/>
        </w:rPr>
        <w:t>[</w:t>
      </w:r>
      <w:r w:rsidRPr="006B78BC">
        <w:rPr>
          <w:bCs/>
          <w:color w:val="000000"/>
          <w:sz w:val="24"/>
          <w:szCs w:val="24"/>
          <w:lang w:eastAsia="en-US" w:bidi="en-US"/>
        </w:rPr>
        <w:t>Shakhtarin</w:t>
      </w:r>
      <w:r w:rsidRPr="006B78BC">
        <w:rPr>
          <w:bCs/>
          <w:color w:val="000000"/>
          <w:sz w:val="24"/>
          <w:szCs w:val="24"/>
          <w:lang w:eastAsia="en-US"/>
        </w:rPr>
        <w:t xml:space="preserve"> </w:t>
      </w:r>
      <w:r w:rsidRPr="006B78BC">
        <w:rPr>
          <w:bCs/>
          <w:color w:val="000000"/>
          <w:sz w:val="24"/>
          <w:szCs w:val="24"/>
          <w:lang w:eastAsia="en-US" w:bidi="en-US"/>
        </w:rPr>
        <w:t>et</w:t>
      </w:r>
      <w:r w:rsidRPr="006B78BC">
        <w:rPr>
          <w:bCs/>
          <w:color w:val="000000"/>
          <w:sz w:val="24"/>
          <w:szCs w:val="24"/>
          <w:lang w:eastAsia="en-US"/>
        </w:rPr>
        <w:t xml:space="preserve">. </w:t>
      </w:r>
      <w:r w:rsidRPr="006B78BC">
        <w:rPr>
          <w:bCs/>
          <w:color w:val="000000"/>
          <w:sz w:val="24"/>
          <w:szCs w:val="24"/>
          <w:lang w:eastAsia="en-US" w:bidi="en-US"/>
        </w:rPr>
        <w:t>al</w:t>
      </w:r>
      <w:r w:rsidR="005F2D84">
        <w:rPr>
          <w:bCs/>
          <w:color w:val="000000"/>
          <w:sz w:val="24"/>
          <w:szCs w:val="24"/>
          <w:lang w:eastAsia="en-US"/>
        </w:rPr>
        <w:t>., 2003]</w:t>
      </w:r>
      <w:r w:rsidRPr="006B78BC">
        <w:rPr>
          <w:bCs/>
          <w:color w:val="000000"/>
          <w:sz w:val="24"/>
          <w:szCs w:val="24"/>
          <w:lang w:eastAsia="en-US"/>
        </w:rPr>
        <w:t>.</w:t>
      </w:r>
    </w:p>
    <w:p w:rsidR="006B78BC" w:rsidRPr="006B78BC" w:rsidRDefault="006B78BC" w:rsidP="006B78BC">
      <w:pPr>
        <w:widowControl/>
        <w:autoSpaceDE/>
        <w:autoSpaceDN/>
        <w:adjustRightInd/>
        <w:spacing w:line="360" w:lineRule="auto"/>
        <w:ind w:firstLine="709"/>
        <w:jc w:val="both"/>
        <w:rPr>
          <w:color w:val="000000"/>
          <w:sz w:val="24"/>
          <w:szCs w:val="24"/>
          <w:lang w:eastAsia="en-US"/>
        </w:rPr>
      </w:pPr>
      <w:r w:rsidRPr="006B78BC">
        <w:rPr>
          <w:color w:val="000000"/>
          <w:sz w:val="24"/>
          <w:szCs w:val="24"/>
          <w:lang w:eastAsia="en-US"/>
        </w:rPr>
        <w:t xml:space="preserve">На примере Брянской области нами решалась задача создания методики количественной оценки результатов </w:t>
      </w:r>
      <w:r w:rsidRPr="006B78BC">
        <w:rPr>
          <w:sz w:val="24"/>
          <w:szCs w:val="24"/>
        </w:rPr>
        <w:t>«</w:t>
      </w:r>
      <w:r w:rsidRPr="006B78BC">
        <w:rPr>
          <w:color w:val="000000"/>
          <w:sz w:val="24"/>
          <w:szCs w:val="24"/>
          <w:lang w:eastAsia="en-US"/>
        </w:rPr>
        <w:t>йодного удара», к тому же произошедшего на фоне</w:t>
      </w:r>
      <w:r w:rsidRPr="006B78BC">
        <w:rPr>
          <w:sz w:val="24"/>
          <w:szCs w:val="24"/>
        </w:rPr>
        <w:t xml:space="preserve"> </w:t>
      </w:r>
      <w:r w:rsidRPr="006B78BC">
        <w:rPr>
          <w:color w:val="000000"/>
          <w:sz w:val="24"/>
          <w:szCs w:val="24"/>
          <w:lang w:eastAsia="en-US"/>
        </w:rPr>
        <w:t xml:space="preserve">естественно-природного дефицита йода. Поскольку в данном случае имел место уникальный пример сочетанного воздействия двух значимых экологических факторов природного и техногенного генезиса, обусловленных действием всего лишь двух разных изотопов одного и того же химического элемента. В сложившейся ситуации нами было высказано соображение о том, что путем совмещения карты загрязнения радиоактивными изотопами йода с картой, характеризующей уровень дефицита его стабильного изотопа, можно обнаружить зоны повышенного риска заболеваний щитовидной железы, в которых ответная реакция на «йодный удар» могла проявить себя в наибольшей степени. </w:t>
      </w:r>
    </w:p>
    <w:p w:rsidR="006B78BC" w:rsidRDefault="006B78BC" w:rsidP="006B78BC">
      <w:pPr>
        <w:widowControl/>
        <w:autoSpaceDE/>
        <w:autoSpaceDN/>
        <w:adjustRightInd/>
        <w:spacing w:after="200" w:line="360" w:lineRule="auto"/>
        <w:ind w:firstLine="709"/>
        <w:jc w:val="both"/>
        <w:rPr>
          <w:bCs/>
          <w:sz w:val="24"/>
          <w:szCs w:val="24"/>
        </w:rPr>
      </w:pPr>
      <w:r w:rsidRPr="006B78BC">
        <w:rPr>
          <w:bCs/>
          <w:sz w:val="24"/>
          <w:szCs w:val="24"/>
        </w:rPr>
        <w:t xml:space="preserve">Статистическое подтверждение значимости вклада обеспеченности почвенного покрова стабильным йодом в распространенность РЩЖ было получено путем сопоставления медицинской информации с картографической оценкой йодного статуса почв и радиоактивным загрязнением </w:t>
      </w:r>
      <w:r w:rsidRPr="006B78BC">
        <w:rPr>
          <w:bCs/>
          <w:sz w:val="24"/>
          <w:szCs w:val="24"/>
          <w:vertAlign w:val="superscript"/>
        </w:rPr>
        <w:t>137</w:t>
      </w:r>
      <w:r w:rsidRPr="006B78BC">
        <w:rPr>
          <w:bCs/>
          <w:sz w:val="24"/>
          <w:szCs w:val="24"/>
          <w:lang w:val="en-US"/>
        </w:rPr>
        <w:t>Cs</w:t>
      </w:r>
      <w:r w:rsidRPr="006B78BC">
        <w:rPr>
          <w:bCs/>
          <w:sz w:val="24"/>
          <w:szCs w:val="24"/>
        </w:rPr>
        <w:t xml:space="preserve"> по сельским населенным пунктам со средней численностью населения от 200 до 2000 жителей. Для контроля были отобраны НП расположенные в условиях контрастных по содержанию валовых и подвижных форм йода в почвах. Данные НП, расположенные в пределах ареалов почв разных типов, были ранжированы по числу выявленных РЩЖ, нормированному на плотность загрязнения территории </w:t>
      </w:r>
      <w:r w:rsidRPr="006B78BC">
        <w:rPr>
          <w:bCs/>
          <w:sz w:val="24"/>
          <w:szCs w:val="24"/>
          <w:vertAlign w:val="superscript"/>
        </w:rPr>
        <w:t>137</w:t>
      </w:r>
      <w:r w:rsidRPr="006B78BC">
        <w:rPr>
          <w:bCs/>
          <w:sz w:val="24"/>
          <w:szCs w:val="24"/>
          <w:lang w:val="en-US"/>
        </w:rPr>
        <w:t>Cs</w:t>
      </w:r>
      <w:r w:rsidRPr="006B78BC">
        <w:rPr>
          <w:bCs/>
          <w:sz w:val="24"/>
          <w:szCs w:val="24"/>
        </w:rPr>
        <w:t>. Это позволило сопоставить уровень заболеваемости на территориях, занятых почвами разных типов. При этом выяснилось, что в области распространения дерново-подзолистых почв легкого механического состава наблюдается значительно более высокий процент случаев РЩЖ, по сравнению, например, с областью распространения более богатых йодом серых лесных почв (</w:t>
      </w:r>
      <w:r w:rsidR="005F2D84">
        <w:rPr>
          <w:bCs/>
          <w:sz w:val="24"/>
          <w:szCs w:val="24"/>
        </w:rPr>
        <w:t>рисунок</w:t>
      </w:r>
      <w:r w:rsidR="00400B09">
        <w:rPr>
          <w:bCs/>
          <w:sz w:val="24"/>
          <w:szCs w:val="24"/>
        </w:rPr>
        <w:t xml:space="preserve"> 5.8</w:t>
      </w:r>
      <w:r w:rsidRPr="006B78BC">
        <w:rPr>
          <w:bCs/>
          <w:sz w:val="24"/>
          <w:szCs w:val="24"/>
        </w:rPr>
        <w:t>).</w:t>
      </w:r>
    </w:p>
    <w:p w:rsidR="006B78BC" w:rsidRPr="006B78BC" w:rsidRDefault="00C81C3C" w:rsidP="00980E83">
      <w:pPr>
        <w:widowControl/>
        <w:autoSpaceDE/>
        <w:autoSpaceDN/>
        <w:adjustRightInd/>
        <w:spacing w:line="360" w:lineRule="auto"/>
        <w:ind w:firstLine="709"/>
        <w:jc w:val="center"/>
        <w:rPr>
          <w:bCs/>
          <w:sz w:val="24"/>
          <w:szCs w:val="24"/>
        </w:rPr>
      </w:pPr>
      <w:r>
        <w:rPr>
          <w:noProof/>
          <w:sz w:val="24"/>
          <w:szCs w:val="24"/>
        </w:rPr>
        <w:drawing>
          <wp:inline distT="0" distB="0" distL="0" distR="0" wp14:anchorId="6AC4F9F9" wp14:editId="21B6AF08">
            <wp:extent cx="3285333" cy="2133600"/>
            <wp:effectExtent l="0" t="0" r="0" b="0"/>
            <wp:docPr id="637" name="Рисунок 121" descr="Iod_soils_cancer_distribution_ru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21" descr="Iod_soils_cancer_distribution_rus"/>
                    <pic:cNvPicPr>
                      <a:picLocks noChangeAspect="1" noChangeArrowheads="1"/>
                    </pic:cNvPicPr>
                  </pic:nvPicPr>
                  <pic:blipFill>
                    <a:blip r:embed="rId205" cstate="print"/>
                    <a:srcRect/>
                    <a:stretch>
                      <a:fillRect/>
                    </a:stretch>
                  </pic:blipFill>
                  <pic:spPr bwMode="auto">
                    <a:xfrm>
                      <a:off x="0" y="0"/>
                      <a:ext cx="3285333" cy="2133600"/>
                    </a:xfrm>
                    <a:prstGeom prst="rect">
                      <a:avLst/>
                    </a:prstGeom>
                    <a:noFill/>
                    <a:ln w="9525">
                      <a:noFill/>
                      <a:miter lim="800000"/>
                      <a:headEnd/>
                      <a:tailEnd/>
                    </a:ln>
                  </pic:spPr>
                </pic:pic>
              </a:graphicData>
            </a:graphic>
          </wp:inline>
        </w:drawing>
      </w:r>
    </w:p>
    <w:p w:rsidR="006B78BC" w:rsidRDefault="00400B09" w:rsidP="006217EF">
      <w:pPr>
        <w:widowControl/>
        <w:autoSpaceDE/>
        <w:autoSpaceDN/>
        <w:adjustRightInd/>
        <w:spacing w:line="360" w:lineRule="auto"/>
        <w:jc w:val="center"/>
        <w:rPr>
          <w:bCs/>
          <w:sz w:val="24"/>
          <w:szCs w:val="24"/>
        </w:rPr>
      </w:pPr>
      <w:r>
        <w:rPr>
          <w:bCs/>
          <w:sz w:val="24"/>
          <w:szCs w:val="24"/>
        </w:rPr>
        <w:t xml:space="preserve">Рисунок 5.8. </w:t>
      </w:r>
      <w:r w:rsidR="006B78BC" w:rsidRPr="006217EF">
        <w:rPr>
          <w:bCs/>
          <w:sz w:val="24"/>
          <w:szCs w:val="24"/>
        </w:rPr>
        <w:t>Связь числа случаев РЩЖ с доминирующим тип</w:t>
      </w:r>
      <w:r w:rsidR="00980E83">
        <w:rPr>
          <w:bCs/>
          <w:sz w:val="24"/>
          <w:szCs w:val="24"/>
        </w:rPr>
        <w:t>ом почвы и уровнем йододефицита</w:t>
      </w:r>
    </w:p>
    <w:p w:rsidR="00846D41" w:rsidRPr="009C5DE1" w:rsidRDefault="00846D41" w:rsidP="006217EF">
      <w:pPr>
        <w:widowControl/>
        <w:autoSpaceDE/>
        <w:autoSpaceDN/>
        <w:adjustRightInd/>
        <w:spacing w:line="360" w:lineRule="auto"/>
        <w:jc w:val="center"/>
        <w:rPr>
          <w:bCs/>
          <w:sz w:val="24"/>
          <w:szCs w:val="24"/>
        </w:rPr>
      </w:pPr>
    </w:p>
    <w:p w:rsidR="006B78BC" w:rsidRPr="009C5DE1" w:rsidRDefault="006B78BC" w:rsidP="006B78BC">
      <w:pPr>
        <w:widowControl/>
        <w:autoSpaceDE/>
        <w:autoSpaceDN/>
        <w:adjustRightInd/>
        <w:spacing w:line="360" w:lineRule="auto"/>
        <w:ind w:firstLine="709"/>
        <w:jc w:val="both"/>
        <w:rPr>
          <w:rFonts w:eastAsia="Calibri"/>
          <w:sz w:val="24"/>
          <w:szCs w:val="24"/>
          <w:lang w:eastAsia="en-US"/>
        </w:rPr>
      </w:pPr>
      <w:r w:rsidRPr="009C5DE1">
        <w:rPr>
          <w:rFonts w:eastAsia="Calibri"/>
          <w:sz w:val="24"/>
          <w:szCs w:val="24"/>
          <w:lang w:eastAsia="en-US"/>
        </w:rPr>
        <w:t xml:space="preserve">На момент проведения указанных работ никаких карт, характеризующих пространственную специфику загрязнения территории РФ </w:t>
      </w:r>
      <w:r w:rsidRPr="009C5DE1">
        <w:rPr>
          <w:rFonts w:eastAsia="Calibri"/>
          <w:sz w:val="24"/>
          <w:szCs w:val="24"/>
          <w:vertAlign w:val="superscript"/>
          <w:lang w:eastAsia="en-US"/>
        </w:rPr>
        <w:t>131</w:t>
      </w:r>
      <w:r w:rsidRPr="009C5DE1">
        <w:rPr>
          <w:rFonts w:eastAsia="Calibri"/>
          <w:sz w:val="24"/>
          <w:szCs w:val="24"/>
          <w:lang w:eastAsia="en-US"/>
        </w:rPr>
        <w:t xml:space="preserve">I и, соответственно интенсивность «йодного удара», не существовало. Единственным исключением была мелкомасштабная карта Махонько, фактически повторяющая конфигурацию загрязнения территории РФ </w:t>
      </w:r>
      <w:r w:rsidRPr="009C5DE1">
        <w:rPr>
          <w:rFonts w:eastAsia="Calibri"/>
          <w:sz w:val="24"/>
          <w:szCs w:val="24"/>
          <w:vertAlign w:val="superscript"/>
          <w:lang w:eastAsia="en-US"/>
        </w:rPr>
        <w:t>137</w:t>
      </w:r>
      <w:r w:rsidR="005F2D84">
        <w:rPr>
          <w:rFonts w:eastAsia="Calibri"/>
          <w:sz w:val="24"/>
          <w:szCs w:val="24"/>
          <w:lang w:eastAsia="en-US"/>
        </w:rPr>
        <w:t>Cs</w:t>
      </w:r>
      <w:r w:rsidRPr="009C5DE1">
        <w:rPr>
          <w:rFonts w:eastAsia="Calibri"/>
          <w:sz w:val="24"/>
          <w:szCs w:val="24"/>
          <w:lang w:eastAsia="en-US"/>
        </w:rPr>
        <w:t xml:space="preserve"> </w:t>
      </w:r>
      <w:r w:rsidR="005F2D84" w:rsidRPr="005F2D84">
        <w:rPr>
          <w:rFonts w:eastAsia="Calibri"/>
          <w:sz w:val="24"/>
          <w:szCs w:val="24"/>
          <w:lang w:eastAsia="en-US"/>
        </w:rPr>
        <w:t>[</w:t>
      </w:r>
      <w:r w:rsidR="005F2D84">
        <w:rPr>
          <w:rFonts w:eastAsia="Calibri"/>
          <w:sz w:val="24"/>
          <w:szCs w:val="24"/>
          <w:lang w:eastAsia="en-US"/>
        </w:rPr>
        <w:t>Machonko et al., 1992]</w:t>
      </w:r>
      <w:r w:rsidRPr="009C5DE1">
        <w:rPr>
          <w:rFonts w:eastAsia="Calibri"/>
          <w:sz w:val="24"/>
          <w:szCs w:val="24"/>
          <w:lang w:eastAsia="en-US"/>
        </w:rPr>
        <w:t xml:space="preserve"> и карта Жуковой и др., составленная для Белоруссии.</w:t>
      </w:r>
    </w:p>
    <w:p w:rsidR="00076CC6" w:rsidRPr="009C5DE1" w:rsidRDefault="006B78BC" w:rsidP="00076CC6">
      <w:pPr>
        <w:widowControl/>
        <w:autoSpaceDE/>
        <w:autoSpaceDN/>
        <w:adjustRightInd/>
        <w:spacing w:line="360" w:lineRule="auto"/>
        <w:ind w:firstLine="709"/>
        <w:jc w:val="both"/>
        <w:rPr>
          <w:bCs/>
          <w:sz w:val="24"/>
          <w:szCs w:val="24"/>
        </w:rPr>
      </w:pPr>
      <w:r w:rsidRPr="009C5DE1">
        <w:rPr>
          <w:bCs/>
          <w:sz w:val="24"/>
          <w:szCs w:val="24"/>
        </w:rPr>
        <w:t xml:space="preserve">На основании этих данных была составлена и карта загрязнения Брянской области </w:t>
      </w:r>
      <w:r w:rsidRPr="009C5DE1">
        <w:rPr>
          <w:bCs/>
          <w:sz w:val="24"/>
          <w:szCs w:val="24"/>
          <w:vertAlign w:val="superscript"/>
        </w:rPr>
        <w:t>131</w:t>
      </w:r>
      <w:r w:rsidRPr="009C5DE1">
        <w:rPr>
          <w:bCs/>
          <w:sz w:val="24"/>
          <w:szCs w:val="24"/>
          <w:lang w:val="en-US"/>
        </w:rPr>
        <w:t>I</w:t>
      </w:r>
      <w:r w:rsidR="006217EF" w:rsidRPr="009C5DE1">
        <w:rPr>
          <w:bCs/>
          <w:sz w:val="24"/>
          <w:szCs w:val="24"/>
        </w:rPr>
        <w:t>, а п</w:t>
      </w:r>
      <w:r w:rsidR="00076CC6" w:rsidRPr="009C5DE1">
        <w:rPr>
          <w:bCs/>
          <w:sz w:val="24"/>
          <w:szCs w:val="24"/>
        </w:rPr>
        <w:t>оследовательность проведенных картографических операций видна из рис</w:t>
      </w:r>
      <w:r w:rsidR="000C08B2">
        <w:rPr>
          <w:bCs/>
          <w:sz w:val="24"/>
          <w:szCs w:val="24"/>
        </w:rPr>
        <w:t>унка 5.</w:t>
      </w:r>
      <w:r w:rsidR="002C3F55">
        <w:rPr>
          <w:bCs/>
          <w:sz w:val="24"/>
          <w:szCs w:val="24"/>
        </w:rPr>
        <w:t>9</w:t>
      </w:r>
      <w:r w:rsidR="006217EF" w:rsidRPr="009C5DE1">
        <w:rPr>
          <w:bCs/>
          <w:sz w:val="24"/>
          <w:szCs w:val="24"/>
        </w:rPr>
        <w:t>.</w:t>
      </w:r>
      <w:r w:rsidR="00076CC6" w:rsidRPr="009C5DE1">
        <w:rPr>
          <w:bCs/>
          <w:sz w:val="24"/>
          <w:szCs w:val="24"/>
        </w:rPr>
        <w:t xml:space="preserve"> </w:t>
      </w:r>
    </w:p>
    <w:p w:rsidR="009C5DE1" w:rsidRPr="009C5DE1" w:rsidRDefault="009C5DE1" w:rsidP="009C5DE1">
      <w:pPr>
        <w:widowControl/>
        <w:autoSpaceDE/>
        <w:autoSpaceDN/>
        <w:adjustRightInd/>
        <w:spacing w:line="360" w:lineRule="auto"/>
        <w:ind w:firstLine="680"/>
        <w:jc w:val="both"/>
        <w:rPr>
          <w:bCs/>
          <w:sz w:val="24"/>
          <w:szCs w:val="24"/>
        </w:rPr>
      </w:pPr>
      <w:r w:rsidRPr="009C5DE1">
        <w:rPr>
          <w:bCs/>
          <w:sz w:val="24"/>
          <w:szCs w:val="24"/>
        </w:rPr>
        <w:t>В 2007-2010 гг. исследования пространственного распределения ответных реакций при разных уровнях йододефицита и йодного удара на территории Брянской области</w:t>
      </w:r>
      <w:r w:rsidRPr="009C5DE1">
        <w:rPr>
          <w:sz w:val="24"/>
          <w:szCs w:val="24"/>
          <w:lang w:eastAsia="ar-SA"/>
        </w:rPr>
        <w:t xml:space="preserve"> </w:t>
      </w:r>
      <w:r w:rsidRPr="009C5DE1">
        <w:rPr>
          <w:bCs/>
          <w:sz w:val="24"/>
          <w:szCs w:val="24"/>
        </w:rPr>
        <w:t>были продолжены. В ходе работ были проведены детальные картографические и полевые исследования, которые позволили провести пространственный анализ йододефицита и уточнить его сопряженность с распространением рака ЩЖ (РЩЖ).</w:t>
      </w:r>
    </w:p>
    <w:p w:rsidR="00AF0B59" w:rsidRPr="009C5DE1" w:rsidRDefault="009C5DE1" w:rsidP="009C5DE1">
      <w:pPr>
        <w:widowControl/>
        <w:autoSpaceDE/>
        <w:autoSpaceDN/>
        <w:adjustRightInd/>
        <w:spacing w:line="360" w:lineRule="auto"/>
        <w:ind w:firstLine="709"/>
        <w:jc w:val="both"/>
        <w:rPr>
          <w:bCs/>
          <w:sz w:val="24"/>
          <w:szCs w:val="24"/>
        </w:rPr>
      </w:pPr>
      <w:r w:rsidRPr="009C5DE1">
        <w:rPr>
          <w:bCs/>
          <w:sz w:val="24"/>
          <w:szCs w:val="24"/>
        </w:rPr>
        <w:t xml:space="preserve">Анализ полученной информации позволил выявить многие аспекты связи распространенности РЩЖ с соотношением содержания в почве изотопов радиоактивного и стабильного I. Поскольку наибольшую опасность должно было представлять собой сочетание резкого дефицита с мощным йодным ударом, логично было предположить, что риск заболевания должен быть максимальным при минимальных значениях наблюдаемого соотношения </w:t>
      </w:r>
      <w:r w:rsidRPr="009C5DE1">
        <w:rPr>
          <w:bCs/>
          <w:sz w:val="24"/>
          <w:szCs w:val="24"/>
          <w:vertAlign w:val="superscript"/>
        </w:rPr>
        <w:t>127</w:t>
      </w:r>
      <w:r w:rsidRPr="009C5DE1">
        <w:rPr>
          <w:bCs/>
          <w:sz w:val="24"/>
          <w:szCs w:val="24"/>
        </w:rPr>
        <w:t>I/</w:t>
      </w:r>
      <w:r w:rsidRPr="009C5DE1">
        <w:rPr>
          <w:bCs/>
          <w:sz w:val="24"/>
          <w:szCs w:val="24"/>
          <w:vertAlign w:val="superscript"/>
        </w:rPr>
        <w:t>131</w:t>
      </w:r>
      <w:r w:rsidRPr="009C5DE1">
        <w:rPr>
          <w:bCs/>
          <w:sz w:val="24"/>
          <w:szCs w:val="24"/>
        </w:rPr>
        <w:t>I и уменьшаться по мере его роста.</w:t>
      </w:r>
    </w:p>
    <w:p w:rsidR="006B78BC" w:rsidRDefault="009C5DE1" w:rsidP="006B78BC">
      <w:pPr>
        <w:widowControl/>
        <w:autoSpaceDE/>
        <w:autoSpaceDN/>
        <w:adjustRightInd/>
        <w:spacing w:line="360" w:lineRule="auto"/>
        <w:ind w:firstLine="709"/>
        <w:jc w:val="both"/>
        <w:rPr>
          <w:bCs/>
          <w:sz w:val="24"/>
          <w:szCs w:val="24"/>
        </w:rPr>
      </w:pPr>
      <w:r w:rsidRPr="009C5DE1">
        <w:rPr>
          <w:bCs/>
          <w:sz w:val="24"/>
          <w:szCs w:val="24"/>
        </w:rPr>
        <w:t xml:space="preserve">Такие оценки были выполнены путем анализа распространенности патологий ЩЖ в контурах карты риска по 15 районным центрам Брянской области, обследованным в радиусе 1,5 км по почвенной карте масштаба 1:200000 (А) и в радиусе 5 км по почвенной карте масштаба 1:1000000 (Б), которые целиком подтвердили правильность выдвинутой гипотезы, о </w:t>
      </w:r>
      <w:r w:rsidR="000C08B2">
        <w:rPr>
          <w:bCs/>
          <w:sz w:val="24"/>
          <w:szCs w:val="24"/>
        </w:rPr>
        <w:t>чем свидетельствует рисунок 5.</w:t>
      </w:r>
      <w:r w:rsidR="002C3F55">
        <w:rPr>
          <w:bCs/>
          <w:sz w:val="24"/>
          <w:szCs w:val="24"/>
        </w:rPr>
        <w:t>10</w:t>
      </w:r>
      <w:r w:rsidRPr="009C5DE1">
        <w:rPr>
          <w:bCs/>
          <w:sz w:val="24"/>
          <w:szCs w:val="24"/>
        </w:rPr>
        <w:t>.</w:t>
      </w:r>
    </w:p>
    <w:p w:rsidR="00400B09" w:rsidRDefault="00400B09" w:rsidP="006B78BC">
      <w:pPr>
        <w:widowControl/>
        <w:autoSpaceDE/>
        <w:autoSpaceDN/>
        <w:adjustRightInd/>
        <w:spacing w:line="360" w:lineRule="auto"/>
        <w:ind w:firstLine="709"/>
        <w:jc w:val="both"/>
        <w:rPr>
          <w:bCs/>
          <w:sz w:val="24"/>
          <w:szCs w:val="24"/>
        </w:rPr>
      </w:pPr>
    </w:p>
    <w:p w:rsidR="00400B09" w:rsidRDefault="00FF3F09" w:rsidP="006B78BC">
      <w:pPr>
        <w:widowControl/>
        <w:autoSpaceDE/>
        <w:autoSpaceDN/>
        <w:adjustRightInd/>
        <w:spacing w:line="360" w:lineRule="auto"/>
        <w:ind w:firstLine="709"/>
        <w:jc w:val="both"/>
        <w:rPr>
          <w:rFonts w:eastAsia="Calibri"/>
          <w:sz w:val="22"/>
          <w:szCs w:val="22"/>
          <w:lang w:eastAsia="en-US"/>
        </w:rPr>
      </w:pPr>
      <w:r>
        <w:rPr>
          <w:noProof/>
          <w:sz w:val="24"/>
          <w:szCs w:val="24"/>
        </w:rPr>
        <w:pict>
          <v:group id="_x0000_s1268" style="position:absolute;left:0;text-align:left;margin-left:11.4pt;margin-top:12.6pt;width:459.5pt;height:312.4pt;z-index:-251643904" coordorigin="1458,9937" coordsize="9526,6607">
            <v:shape id="Picture 12" o:spid="_x0000_s1170" type="#_x0000_t75" alt="Cs137_Br_obl1986_Atlas2009" style="position:absolute;left:1458;top:9998;width:4820;height:2954;visibility:visible">
              <v:imagedata r:id="rId206" o:title="Cs137_Br_obl1986_Atlas2009"/>
              <o:lock v:ext="edit" aspectratio="f"/>
            </v:shape>
            <v:shape id="Picture 7" o:spid="_x0000_s1168" type="#_x0000_t75" alt="Йодный_удар_Звонова-1" style="position:absolute;left:6354;top:13014;width:4630;height:3530;visibility:visible">
              <v:imagedata r:id="rId207" o:title="Йодный_удар_Звонова-1"/>
              <o:lock v:ext="edit" aspectratio="f"/>
            </v:shape>
            <v:shape id="Рисунок 124" o:spid="_x0000_s1171" type="#_x0000_t75" style="position:absolute;left:6442;top:9937;width:4350;height:3084;visibility:visible">
              <v:imagedata r:id="rId208" o:title=""/>
            </v:shape>
          </v:group>
        </w:pict>
      </w:r>
    </w:p>
    <w:p w:rsidR="006B78BC" w:rsidRDefault="006B78BC" w:rsidP="006B78BC">
      <w:pPr>
        <w:widowControl/>
        <w:autoSpaceDE/>
        <w:autoSpaceDN/>
        <w:adjustRightInd/>
        <w:spacing w:line="360" w:lineRule="auto"/>
        <w:ind w:firstLine="709"/>
        <w:jc w:val="both"/>
        <w:rPr>
          <w:rFonts w:eastAsia="Calibri"/>
          <w:sz w:val="22"/>
          <w:szCs w:val="22"/>
          <w:lang w:eastAsia="en-US"/>
        </w:rPr>
      </w:pPr>
      <w:r w:rsidRPr="006B78BC">
        <w:rPr>
          <w:rFonts w:eastAsia="Calibri"/>
          <w:sz w:val="22"/>
          <w:szCs w:val="22"/>
          <w:lang w:eastAsia="en-US"/>
        </w:rPr>
        <w:t xml:space="preserve">А </w:t>
      </w:r>
      <w:r w:rsidRPr="006B78BC">
        <w:rPr>
          <w:rFonts w:eastAsia="Calibri"/>
          <w:color w:val="FFFFFF"/>
          <w:sz w:val="22"/>
          <w:szCs w:val="22"/>
          <w:lang w:eastAsia="en-US"/>
        </w:rPr>
        <w:t xml:space="preserve">     </w:t>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color w:val="FFFFFF"/>
          <w:sz w:val="22"/>
          <w:szCs w:val="22"/>
          <w:lang w:eastAsia="en-US"/>
        </w:rPr>
        <w:tab/>
      </w:r>
      <w:r w:rsidRPr="006B78BC">
        <w:rPr>
          <w:rFonts w:eastAsia="Calibri"/>
          <w:sz w:val="22"/>
          <w:szCs w:val="22"/>
          <w:lang w:eastAsia="en-US"/>
        </w:rPr>
        <w:t>Б</w:t>
      </w:r>
    </w:p>
    <w:p w:rsidR="006B78BC" w:rsidRPr="006B78BC" w:rsidRDefault="006B78BC" w:rsidP="006B78BC">
      <w:pPr>
        <w:widowControl/>
        <w:autoSpaceDE/>
        <w:autoSpaceDN/>
        <w:adjustRightInd/>
        <w:spacing w:line="360" w:lineRule="auto"/>
        <w:ind w:firstLine="709"/>
        <w:jc w:val="both"/>
        <w:rPr>
          <w:rFonts w:eastAsia="Calibri"/>
          <w:color w:val="FFFFFF"/>
          <w:sz w:val="22"/>
          <w:szCs w:val="22"/>
          <w:lang w:eastAsia="en-US"/>
        </w:rPr>
      </w:pPr>
    </w:p>
    <w:p w:rsidR="006B78BC" w:rsidRPr="006B78BC" w:rsidRDefault="006B78BC" w:rsidP="006B78BC">
      <w:pPr>
        <w:widowControl/>
        <w:autoSpaceDE/>
        <w:autoSpaceDN/>
        <w:adjustRightInd/>
        <w:spacing w:line="360" w:lineRule="auto"/>
        <w:ind w:firstLine="709"/>
        <w:jc w:val="both"/>
        <w:rPr>
          <w:rFonts w:eastAsia="Calibri"/>
          <w:color w:val="FFFFFF"/>
          <w:sz w:val="22"/>
          <w:szCs w:val="22"/>
          <w:lang w:eastAsia="en-US"/>
        </w:rPr>
      </w:pPr>
    </w:p>
    <w:p w:rsidR="006B78BC" w:rsidRPr="006B78BC" w:rsidRDefault="006B78BC" w:rsidP="006B78BC">
      <w:pPr>
        <w:widowControl/>
        <w:autoSpaceDE/>
        <w:autoSpaceDN/>
        <w:adjustRightInd/>
        <w:spacing w:line="360" w:lineRule="auto"/>
        <w:ind w:firstLine="709"/>
        <w:jc w:val="both"/>
        <w:rPr>
          <w:rFonts w:eastAsia="Calibri"/>
          <w:color w:val="FFFFFF"/>
          <w:sz w:val="22"/>
          <w:szCs w:val="22"/>
          <w:lang w:eastAsia="en-US"/>
        </w:rPr>
      </w:pPr>
    </w:p>
    <w:p w:rsidR="006B78BC" w:rsidRPr="006B78BC" w:rsidRDefault="006B78BC" w:rsidP="006B78BC">
      <w:pPr>
        <w:widowControl/>
        <w:autoSpaceDE/>
        <w:autoSpaceDN/>
        <w:adjustRightInd/>
        <w:spacing w:line="360" w:lineRule="auto"/>
        <w:ind w:firstLine="709"/>
        <w:jc w:val="both"/>
        <w:rPr>
          <w:rFonts w:eastAsia="Calibri"/>
          <w:color w:val="FFFFFF"/>
          <w:sz w:val="22"/>
          <w:szCs w:val="22"/>
          <w:lang w:eastAsia="en-US"/>
        </w:rPr>
      </w:pPr>
    </w:p>
    <w:p w:rsidR="006B78BC" w:rsidRPr="006B78BC" w:rsidRDefault="006B78BC" w:rsidP="006B78BC">
      <w:pPr>
        <w:widowControl/>
        <w:autoSpaceDE/>
        <w:autoSpaceDN/>
        <w:adjustRightInd/>
        <w:spacing w:line="360" w:lineRule="auto"/>
        <w:ind w:firstLine="709"/>
        <w:jc w:val="both"/>
        <w:rPr>
          <w:rFonts w:eastAsia="Calibri"/>
          <w:color w:val="FFFFFF"/>
          <w:sz w:val="22"/>
          <w:szCs w:val="22"/>
          <w:lang w:eastAsia="en-US"/>
        </w:rPr>
      </w:pPr>
    </w:p>
    <w:p w:rsidR="006B78BC" w:rsidRPr="006B78BC" w:rsidRDefault="006B78BC" w:rsidP="006B78BC">
      <w:pPr>
        <w:widowControl/>
        <w:autoSpaceDE/>
        <w:autoSpaceDN/>
        <w:adjustRightInd/>
        <w:spacing w:line="360" w:lineRule="auto"/>
        <w:ind w:firstLine="709"/>
        <w:jc w:val="both"/>
        <w:rPr>
          <w:rFonts w:eastAsia="Calibri"/>
          <w:color w:val="FFFFFF"/>
          <w:sz w:val="22"/>
          <w:szCs w:val="22"/>
          <w:lang w:eastAsia="en-US"/>
        </w:rPr>
      </w:pPr>
    </w:p>
    <w:p w:rsidR="006B78BC" w:rsidRPr="006B78BC" w:rsidRDefault="00542850" w:rsidP="006B78BC">
      <w:pPr>
        <w:widowControl/>
        <w:autoSpaceDE/>
        <w:autoSpaceDN/>
        <w:adjustRightInd/>
        <w:spacing w:line="360" w:lineRule="auto"/>
        <w:ind w:firstLine="709"/>
        <w:jc w:val="both"/>
        <w:rPr>
          <w:rFonts w:eastAsia="Calibri"/>
          <w:color w:val="FFFFFF"/>
          <w:sz w:val="22"/>
          <w:szCs w:val="22"/>
          <w:lang w:eastAsia="en-US"/>
        </w:rPr>
      </w:pPr>
      <w:r>
        <w:rPr>
          <w:noProof/>
        </w:rPr>
        <w:drawing>
          <wp:anchor distT="0" distB="0" distL="114300" distR="114300" simplePos="0" relativeHeight="251654144" behindDoc="1" locked="0" layoutInCell="1" allowOverlap="1" wp14:anchorId="78659D32" wp14:editId="6D4C7874">
            <wp:simplePos x="0" y="0"/>
            <wp:positionH relativeFrom="column">
              <wp:posOffset>-5080</wp:posOffset>
            </wp:positionH>
            <wp:positionV relativeFrom="paragraph">
              <wp:posOffset>53340</wp:posOffset>
            </wp:positionV>
            <wp:extent cx="3124200" cy="2021205"/>
            <wp:effectExtent l="0" t="0" r="0" b="0"/>
            <wp:wrapNone/>
            <wp:docPr id="638" name="Picture 5" descr="Йодный_удар_Махонько_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5" descr="Йодный_удар_Махонько_2"/>
                    <pic:cNvPicPr>
                      <a:picLocks noChangeArrowheads="1"/>
                    </pic:cNvPicPr>
                  </pic:nvPicPr>
                  <pic:blipFill>
                    <a:blip r:embed="rId209" cstate="print"/>
                    <a:srcRect/>
                    <a:stretch>
                      <a:fillRect/>
                    </a:stretch>
                  </pic:blipFill>
                  <pic:spPr bwMode="auto">
                    <a:xfrm>
                      <a:off x="0" y="0"/>
                      <a:ext cx="3124200" cy="2021205"/>
                    </a:xfrm>
                    <a:prstGeom prst="rect">
                      <a:avLst/>
                    </a:prstGeom>
                    <a:noFill/>
                    <a:ln w="9525">
                      <a:noFill/>
                      <a:miter lim="800000"/>
                      <a:headEnd/>
                      <a:tailEnd/>
                    </a:ln>
                  </pic:spPr>
                </pic:pic>
              </a:graphicData>
            </a:graphic>
          </wp:anchor>
        </w:drawing>
      </w:r>
    </w:p>
    <w:p w:rsidR="001B6ECC" w:rsidRDefault="001B6ECC" w:rsidP="001B6ECC">
      <w:pPr>
        <w:widowControl/>
        <w:autoSpaceDE/>
        <w:autoSpaceDN/>
        <w:adjustRightInd/>
        <w:spacing w:line="360" w:lineRule="auto"/>
        <w:ind w:firstLine="709"/>
        <w:jc w:val="both"/>
        <w:rPr>
          <w:bCs/>
          <w:sz w:val="24"/>
          <w:szCs w:val="24"/>
        </w:rPr>
      </w:pPr>
      <w:r w:rsidRPr="006B78BC">
        <w:rPr>
          <w:bCs/>
          <w:sz w:val="24"/>
          <w:szCs w:val="24"/>
        </w:rPr>
        <w:t>В</w:t>
      </w:r>
      <w:r w:rsidRPr="006B78BC">
        <w:rPr>
          <w:bCs/>
          <w:sz w:val="24"/>
          <w:szCs w:val="24"/>
        </w:rPr>
        <w:tab/>
      </w:r>
      <w:r w:rsidRPr="006B78BC">
        <w:rPr>
          <w:bCs/>
          <w:sz w:val="24"/>
          <w:szCs w:val="24"/>
        </w:rPr>
        <w:tab/>
      </w:r>
      <w:r w:rsidRPr="006B78BC">
        <w:rPr>
          <w:bCs/>
          <w:sz w:val="24"/>
          <w:szCs w:val="24"/>
        </w:rPr>
        <w:tab/>
      </w:r>
      <w:r w:rsidRPr="006B78BC">
        <w:rPr>
          <w:bCs/>
          <w:sz w:val="24"/>
          <w:szCs w:val="24"/>
        </w:rPr>
        <w:tab/>
      </w:r>
      <w:r w:rsidRPr="006B78BC">
        <w:rPr>
          <w:bCs/>
          <w:sz w:val="24"/>
          <w:szCs w:val="24"/>
        </w:rPr>
        <w:tab/>
      </w:r>
      <w:r w:rsidRPr="006B78BC">
        <w:rPr>
          <w:bCs/>
          <w:color w:val="FFFFFF"/>
          <w:sz w:val="24"/>
          <w:szCs w:val="24"/>
        </w:rPr>
        <w:tab/>
        <w:t xml:space="preserve">               </w:t>
      </w:r>
      <w:r w:rsidRPr="006B78BC">
        <w:rPr>
          <w:bCs/>
          <w:sz w:val="24"/>
          <w:szCs w:val="24"/>
        </w:rPr>
        <w:t>Г</w:t>
      </w:r>
    </w:p>
    <w:p w:rsidR="006B78BC" w:rsidRPr="006B78BC" w:rsidRDefault="006B78BC" w:rsidP="006B78BC">
      <w:pPr>
        <w:widowControl/>
        <w:autoSpaceDE/>
        <w:autoSpaceDN/>
        <w:adjustRightInd/>
        <w:spacing w:line="360" w:lineRule="auto"/>
        <w:ind w:firstLine="709"/>
        <w:jc w:val="both"/>
        <w:rPr>
          <w:bCs/>
          <w:color w:val="FFFFFF"/>
          <w:sz w:val="24"/>
          <w:szCs w:val="24"/>
        </w:rPr>
      </w:pPr>
    </w:p>
    <w:p w:rsidR="00547938" w:rsidRPr="006B78BC" w:rsidRDefault="00547938" w:rsidP="006B78BC">
      <w:pPr>
        <w:widowControl/>
        <w:autoSpaceDE/>
        <w:autoSpaceDN/>
        <w:adjustRightInd/>
        <w:spacing w:line="360" w:lineRule="auto"/>
        <w:ind w:firstLine="709"/>
        <w:jc w:val="both"/>
        <w:rPr>
          <w:bCs/>
          <w:color w:val="FFFFFF"/>
          <w:sz w:val="24"/>
          <w:szCs w:val="24"/>
        </w:rPr>
      </w:pPr>
    </w:p>
    <w:p w:rsidR="006B78BC" w:rsidRPr="006B78BC" w:rsidRDefault="006B78BC" w:rsidP="006B78BC">
      <w:pPr>
        <w:widowControl/>
        <w:autoSpaceDE/>
        <w:autoSpaceDN/>
        <w:adjustRightInd/>
        <w:spacing w:line="360" w:lineRule="auto"/>
        <w:ind w:firstLine="709"/>
        <w:jc w:val="both"/>
        <w:rPr>
          <w:bCs/>
          <w:color w:val="FFFFFF"/>
          <w:sz w:val="24"/>
          <w:szCs w:val="24"/>
        </w:rPr>
      </w:pPr>
    </w:p>
    <w:p w:rsidR="006B78BC" w:rsidRPr="006B78BC" w:rsidRDefault="006B78BC" w:rsidP="006B78BC">
      <w:pPr>
        <w:widowControl/>
        <w:autoSpaceDE/>
        <w:autoSpaceDN/>
        <w:adjustRightInd/>
        <w:spacing w:line="360" w:lineRule="auto"/>
        <w:ind w:firstLine="709"/>
        <w:jc w:val="both"/>
        <w:rPr>
          <w:bCs/>
          <w:color w:val="FFFFFF"/>
          <w:sz w:val="24"/>
          <w:szCs w:val="24"/>
        </w:rPr>
      </w:pPr>
    </w:p>
    <w:p w:rsidR="006B78BC" w:rsidRPr="006B78BC" w:rsidRDefault="006B78BC" w:rsidP="006B78BC">
      <w:pPr>
        <w:widowControl/>
        <w:autoSpaceDE/>
        <w:autoSpaceDN/>
        <w:adjustRightInd/>
        <w:spacing w:line="360" w:lineRule="auto"/>
        <w:ind w:firstLine="709"/>
        <w:jc w:val="both"/>
        <w:rPr>
          <w:bCs/>
          <w:color w:val="FFFFFF"/>
          <w:sz w:val="24"/>
          <w:szCs w:val="24"/>
        </w:rPr>
      </w:pPr>
    </w:p>
    <w:p w:rsidR="006B78BC" w:rsidRPr="006B78BC" w:rsidRDefault="006B78BC" w:rsidP="006B78BC">
      <w:pPr>
        <w:widowControl/>
        <w:autoSpaceDE/>
        <w:autoSpaceDN/>
        <w:adjustRightInd/>
        <w:spacing w:line="360" w:lineRule="auto"/>
        <w:ind w:firstLine="709"/>
        <w:jc w:val="both"/>
        <w:rPr>
          <w:bCs/>
          <w:color w:val="FFFFFF"/>
          <w:sz w:val="24"/>
          <w:szCs w:val="24"/>
        </w:rPr>
      </w:pPr>
    </w:p>
    <w:p w:rsidR="006B78BC" w:rsidRPr="006217EF" w:rsidRDefault="006217EF" w:rsidP="00FE7AAA">
      <w:pPr>
        <w:widowControl/>
        <w:autoSpaceDE/>
        <w:autoSpaceDN/>
        <w:adjustRightInd/>
        <w:spacing w:line="360" w:lineRule="auto"/>
        <w:jc w:val="center"/>
        <w:rPr>
          <w:bCs/>
          <w:spacing w:val="-2"/>
          <w:sz w:val="24"/>
          <w:szCs w:val="24"/>
        </w:rPr>
      </w:pPr>
      <w:r w:rsidRPr="006B78BC">
        <w:rPr>
          <w:bCs/>
          <w:sz w:val="24"/>
          <w:szCs w:val="24"/>
        </w:rPr>
        <w:t xml:space="preserve">Рисунок </w:t>
      </w:r>
      <w:r w:rsidR="000C08B2">
        <w:rPr>
          <w:bCs/>
          <w:sz w:val="24"/>
          <w:szCs w:val="24"/>
        </w:rPr>
        <w:t>5.</w:t>
      </w:r>
      <w:r w:rsidR="002C3F55">
        <w:rPr>
          <w:bCs/>
          <w:sz w:val="24"/>
          <w:szCs w:val="24"/>
        </w:rPr>
        <w:t>9.</w:t>
      </w:r>
      <w:r>
        <w:rPr>
          <w:bCs/>
          <w:sz w:val="24"/>
          <w:szCs w:val="24"/>
        </w:rPr>
        <w:t xml:space="preserve"> </w:t>
      </w:r>
      <w:r w:rsidR="006B78BC" w:rsidRPr="006217EF">
        <w:rPr>
          <w:spacing w:val="-2"/>
          <w:sz w:val="24"/>
          <w:szCs w:val="24"/>
        </w:rPr>
        <w:t xml:space="preserve">Ретроспективная оценка плотности загрязнения Брянской области радиоактивными изотопами </w:t>
      </w:r>
      <w:r w:rsidR="006B78BC" w:rsidRPr="006217EF">
        <w:rPr>
          <w:spacing w:val="-2"/>
          <w:sz w:val="24"/>
          <w:szCs w:val="24"/>
          <w:vertAlign w:val="superscript"/>
        </w:rPr>
        <w:t>131</w:t>
      </w:r>
      <w:r w:rsidR="006B78BC" w:rsidRPr="006217EF">
        <w:rPr>
          <w:spacing w:val="-2"/>
          <w:sz w:val="24"/>
          <w:szCs w:val="24"/>
          <w:lang w:val="en-US"/>
        </w:rPr>
        <w:t>I</w:t>
      </w:r>
      <w:r w:rsidR="006B78BC" w:rsidRPr="006217EF">
        <w:rPr>
          <w:spacing w:val="-2"/>
          <w:sz w:val="24"/>
          <w:szCs w:val="24"/>
        </w:rPr>
        <w:t xml:space="preserve"> по формулам пересчета относительно </w:t>
      </w:r>
      <w:r w:rsidR="006B78BC" w:rsidRPr="006217EF">
        <w:rPr>
          <w:spacing w:val="-2"/>
          <w:sz w:val="24"/>
          <w:szCs w:val="24"/>
          <w:vertAlign w:val="superscript"/>
        </w:rPr>
        <w:t>137</w:t>
      </w:r>
      <w:r w:rsidR="006B78BC" w:rsidRPr="006217EF">
        <w:rPr>
          <w:spacing w:val="-2"/>
          <w:sz w:val="24"/>
          <w:szCs w:val="24"/>
          <w:lang w:val="en-US"/>
        </w:rPr>
        <w:t>Cs</w:t>
      </w:r>
      <w:r w:rsidR="006B78BC" w:rsidRPr="006217EF">
        <w:rPr>
          <w:spacing w:val="-2"/>
          <w:sz w:val="24"/>
          <w:szCs w:val="24"/>
        </w:rPr>
        <w:t xml:space="preserve">. </w:t>
      </w:r>
      <w:r w:rsidR="006B78BC" w:rsidRPr="006217EF">
        <w:rPr>
          <w:bCs/>
          <w:spacing w:val="-2"/>
          <w:sz w:val="24"/>
          <w:szCs w:val="24"/>
        </w:rPr>
        <w:t xml:space="preserve">А - Загрязнение Брянской области </w:t>
      </w:r>
      <w:r w:rsidR="006B78BC" w:rsidRPr="006217EF">
        <w:rPr>
          <w:bCs/>
          <w:spacing w:val="-2"/>
          <w:sz w:val="24"/>
          <w:szCs w:val="24"/>
          <w:lang w:val="en-US"/>
        </w:rPr>
        <w:t>Cs</w:t>
      </w:r>
      <w:r w:rsidR="006B78BC" w:rsidRPr="006217EF">
        <w:rPr>
          <w:bCs/>
          <w:spacing w:val="-2"/>
          <w:sz w:val="24"/>
          <w:szCs w:val="24"/>
        </w:rPr>
        <w:t xml:space="preserve">-137 в 1986 г. Атлас современных и прогнозных аспектов последствий аварии на Чернобыльской АЭС. МЧС России, МЧС РБ. Москва-Минск, 2009. Б – оценка загрязнения населенных пунктов Брняской области </w:t>
      </w:r>
      <w:r w:rsidR="006B78BC" w:rsidRPr="006217EF">
        <w:rPr>
          <w:bCs/>
          <w:spacing w:val="-2"/>
          <w:sz w:val="24"/>
          <w:szCs w:val="24"/>
          <w:lang w:val="en-US"/>
        </w:rPr>
        <w:t>I</w:t>
      </w:r>
      <w:r w:rsidR="006B78BC" w:rsidRPr="006217EF">
        <w:rPr>
          <w:bCs/>
          <w:spacing w:val="-2"/>
          <w:sz w:val="24"/>
          <w:szCs w:val="24"/>
        </w:rPr>
        <w:t xml:space="preserve">-131 по уровню их загрязнения </w:t>
      </w:r>
      <w:r w:rsidR="006B78BC" w:rsidRPr="006217EF">
        <w:rPr>
          <w:bCs/>
          <w:spacing w:val="-2"/>
          <w:sz w:val="24"/>
          <w:szCs w:val="24"/>
          <w:lang w:val="en-US"/>
        </w:rPr>
        <w:t>Cs</w:t>
      </w:r>
      <w:r w:rsidR="006B78BC" w:rsidRPr="006217EF">
        <w:rPr>
          <w:bCs/>
          <w:spacing w:val="-2"/>
          <w:sz w:val="24"/>
          <w:szCs w:val="24"/>
        </w:rPr>
        <w:t xml:space="preserve">-137 согласно формулам пересчета, предложенным разными авторами; В - Картографическая визуализация загрязнения </w:t>
      </w:r>
      <w:r w:rsidR="006B78BC" w:rsidRPr="006217EF">
        <w:rPr>
          <w:bCs/>
          <w:spacing w:val="-2"/>
          <w:sz w:val="24"/>
          <w:szCs w:val="24"/>
          <w:lang w:val="en-US"/>
        </w:rPr>
        <w:t>I</w:t>
      </w:r>
      <w:r w:rsidR="006B78BC" w:rsidRPr="006217EF">
        <w:rPr>
          <w:bCs/>
          <w:spacing w:val="-2"/>
          <w:sz w:val="24"/>
          <w:szCs w:val="24"/>
        </w:rPr>
        <w:t>-131 по формулам пересчета К.П. Махонько с соавторами (1992) и Г - И.А. Звоновой (грант РФФИ 07-00912)</w:t>
      </w:r>
    </w:p>
    <w:p w:rsidR="006B78BC" w:rsidRPr="006B78BC" w:rsidRDefault="006B78BC" w:rsidP="006B78BC">
      <w:pPr>
        <w:widowControl/>
        <w:autoSpaceDE/>
        <w:autoSpaceDN/>
        <w:adjustRightInd/>
        <w:jc w:val="both"/>
        <w:rPr>
          <w:bCs/>
          <w:sz w:val="22"/>
          <w:szCs w:val="22"/>
        </w:rPr>
      </w:pPr>
    </w:p>
    <w:p w:rsidR="00A37A6F" w:rsidRPr="006B78BC" w:rsidRDefault="00C81C3C" w:rsidP="00A37A6F">
      <w:pPr>
        <w:widowControl/>
        <w:autoSpaceDE/>
        <w:autoSpaceDN/>
        <w:adjustRightInd/>
        <w:spacing w:after="200" w:line="360" w:lineRule="auto"/>
        <w:ind w:firstLine="709"/>
        <w:jc w:val="both"/>
        <w:rPr>
          <w:bCs/>
          <w:sz w:val="24"/>
          <w:szCs w:val="24"/>
        </w:rPr>
      </w:pPr>
      <w:r>
        <w:rPr>
          <w:noProof/>
          <w:sz w:val="24"/>
          <w:szCs w:val="24"/>
        </w:rPr>
        <w:drawing>
          <wp:inline distT="0" distB="0" distL="0" distR="0" wp14:anchorId="29B5EC8F" wp14:editId="4340EB83">
            <wp:extent cx="5137785" cy="2280285"/>
            <wp:effectExtent l="19050" t="0" r="5715" b="0"/>
            <wp:docPr id="639" name="Рисунок 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31"/>
                    <pic:cNvPicPr>
                      <a:picLocks noChangeAspect="1" noChangeArrowheads="1"/>
                    </pic:cNvPicPr>
                  </pic:nvPicPr>
                  <pic:blipFill>
                    <a:blip r:embed="rId210" cstate="print"/>
                    <a:srcRect/>
                    <a:stretch>
                      <a:fillRect/>
                    </a:stretch>
                  </pic:blipFill>
                  <pic:spPr bwMode="auto">
                    <a:xfrm>
                      <a:off x="0" y="0"/>
                      <a:ext cx="5137785" cy="2280285"/>
                    </a:xfrm>
                    <a:prstGeom prst="rect">
                      <a:avLst/>
                    </a:prstGeom>
                    <a:noFill/>
                    <a:ln w="9525">
                      <a:noFill/>
                      <a:miter lim="800000"/>
                      <a:headEnd/>
                      <a:tailEnd/>
                    </a:ln>
                  </pic:spPr>
                </pic:pic>
              </a:graphicData>
            </a:graphic>
          </wp:inline>
        </w:drawing>
      </w:r>
    </w:p>
    <w:p w:rsidR="00A37A6F" w:rsidRPr="007E4E33" w:rsidRDefault="002C3F55" w:rsidP="00A37A6F">
      <w:pPr>
        <w:widowControl/>
        <w:autoSpaceDE/>
        <w:autoSpaceDN/>
        <w:adjustRightInd/>
        <w:spacing w:after="200" w:line="360" w:lineRule="auto"/>
        <w:jc w:val="both"/>
        <w:rPr>
          <w:bCs/>
          <w:spacing w:val="-6"/>
          <w:sz w:val="24"/>
          <w:szCs w:val="24"/>
        </w:rPr>
      </w:pPr>
      <w:r>
        <w:rPr>
          <w:bCs/>
          <w:spacing w:val="-6"/>
          <w:sz w:val="24"/>
          <w:szCs w:val="24"/>
        </w:rPr>
        <w:t>Рисунок 5.10.</w:t>
      </w:r>
      <w:r w:rsidR="006217EF" w:rsidRPr="00242A0A">
        <w:rPr>
          <w:bCs/>
          <w:spacing w:val="-6"/>
          <w:sz w:val="24"/>
          <w:szCs w:val="24"/>
        </w:rPr>
        <w:t xml:space="preserve"> </w:t>
      </w:r>
      <w:r w:rsidR="00A37A6F" w:rsidRPr="00242A0A">
        <w:rPr>
          <w:bCs/>
          <w:spacing w:val="-6"/>
          <w:sz w:val="24"/>
          <w:szCs w:val="24"/>
        </w:rPr>
        <w:t xml:space="preserve">Связь числа заболевших в райцентрах Брянской области с величиной отношения </w:t>
      </w:r>
      <w:r w:rsidR="00A37A6F" w:rsidRPr="00242A0A">
        <w:rPr>
          <w:bCs/>
          <w:spacing w:val="-6"/>
          <w:sz w:val="24"/>
          <w:szCs w:val="24"/>
          <w:vertAlign w:val="superscript"/>
        </w:rPr>
        <w:t>127</w:t>
      </w:r>
      <w:r w:rsidR="00A37A6F" w:rsidRPr="00242A0A">
        <w:rPr>
          <w:bCs/>
          <w:spacing w:val="-6"/>
          <w:sz w:val="24"/>
          <w:szCs w:val="24"/>
        </w:rPr>
        <w:t>I/</w:t>
      </w:r>
      <w:r w:rsidR="00A37A6F" w:rsidRPr="00242A0A">
        <w:rPr>
          <w:bCs/>
          <w:spacing w:val="-6"/>
          <w:sz w:val="24"/>
          <w:szCs w:val="24"/>
          <w:vertAlign w:val="superscript"/>
        </w:rPr>
        <w:t>131</w:t>
      </w:r>
      <w:r w:rsidR="007E4E33">
        <w:rPr>
          <w:bCs/>
          <w:spacing w:val="-6"/>
          <w:sz w:val="24"/>
          <w:szCs w:val="24"/>
        </w:rPr>
        <w:t>I</w:t>
      </w:r>
    </w:p>
    <w:p w:rsidR="009E4EA6" w:rsidRPr="00980E83" w:rsidRDefault="009E4EA6" w:rsidP="009E4EA6">
      <w:pPr>
        <w:widowControl/>
        <w:autoSpaceDE/>
        <w:autoSpaceDN/>
        <w:adjustRightInd/>
        <w:spacing w:line="360" w:lineRule="auto"/>
        <w:ind w:firstLine="709"/>
        <w:jc w:val="both"/>
        <w:rPr>
          <w:bCs/>
          <w:sz w:val="24"/>
          <w:szCs w:val="24"/>
        </w:rPr>
      </w:pPr>
      <w:bookmarkStart w:id="116" w:name="_Toc323578166"/>
      <w:bookmarkStart w:id="117" w:name="_Toc452517085"/>
      <w:bookmarkStart w:id="118" w:name="_Toc454567512"/>
      <w:r w:rsidRPr="00980E83">
        <w:rPr>
          <w:bCs/>
          <w:sz w:val="24"/>
          <w:szCs w:val="24"/>
        </w:rPr>
        <w:t xml:space="preserve">Важно иметь в виду, что почвенная карта масштаба 1:1000 000 не отражает многих деталей структуры почвенного покрова даже на уровне районов и, тем более, отдельных хозяйств. На ней практически не отражено все многообразие пойменных почв, часто используемых населением для выпаса сельскохозяйственных животных, сенокошения, иногда и под временные огороды. </w:t>
      </w:r>
    </w:p>
    <w:p w:rsidR="009E4EA6" w:rsidRPr="00980E83" w:rsidRDefault="009E4EA6" w:rsidP="009E4EA6">
      <w:pPr>
        <w:widowControl/>
        <w:autoSpaceDE/>
        <w:autoSpaceDN/>
        <w:adjustRightInd/>
        <w:spacing w:line="360" w:lineRule="auto"/>
        <w:ind w:firstLine="709"/>
        <w:jc w:val="both"/>
        <w:rPr>
          <w:bCs/>
          <w:sz w:val="24"/>
          <w:szCs w:val="24"/>
        </w:rPr>
      </w:pPr>
      <w:r w:rsidRPr="00980E83">
        <w:rPr>
          <w:bCs/>
          <w:sz w:val="24"/>
          <w:szCs w:val="24"/>
        </w:rPr>
        <w:t xml:space="preserve">Тем не менее, подобное исследование представляется важным для первичной группировки изученных населенных пунктов по потенциальной обеспеченности окружающих их почв йодом, определяющей природную предрасположенность местного населения к эндемическому зобу и, вероятно, более активному поглощению радиоизотопов этого элемента в условиях дефицита его стабильного аналога. </w:t>
      </w:r>
    </w:p>
    <w:p w:rsidR="009E4EA6" w:rsidRPr="00C300DF" w:rsidRDefault="009E4EA6">
      <w:pPr>
        <w:pStyle w:val="2"/>
        <w:rPr>
          <w:rFonts w:eastAsia="Calibri"/>
        </w:rPr>
      </w:pPr>
    </w:p>
    <w:p w:rsidR="006B78BC" w:rsidRPr="00C300DF" w:rsidRDefault="00C300DF" w:rsidP="00C300DF">
      <w:pPr>
        <w:pStyle w:val="2"/>
        <w:rPr>
          <w:rFonts w:eastAsia="Calibri"/>
        </w:rPr>
      </w:pPr>
      <w:r w:rsidRPr="00C300DF">
        <w:rPr>
          <w:rFonts w:eastAsia="Calibri"/>
        </w:rPr>
        <w:t xml:space="preserve">5.4 </w:t>
      </w:r>
      <w:r w:rsidR="006B78BC" w:rsidRPr="00C300DF">
        <w:rPr>
          <w:rFonts w:eastAsia="Calibri"/>
        </w:rPr>
        <w:t xml:space="preserve">Построение карты </w:t>
      </w:r>
      <w:bookmarkEnd w:id="116"/>
      <w:r w:rsidR="00846282" w:rsidRPr="00C300DF">
        <w:rPr>
          <w:rFonts w:eastAsia="Calibri"/>
        </w:rPr>
        <w:t>сочетанного риска</w:t>
      </w:r>
      <w:r w:rsidR="00F6295E" w:rsidRPr="00C300DF">
        <w:rPr>
          <w:rFonts w:eastAsia="Calibri"/>
        </w:rPr>
        <w:t xml:space="preserve"> и ее верификация</w:t>
      </w:r>
      <w:bookmarkEnd w:id="117"/>
      <w:bookmarkEnd w:id="118"/>
    </w:p>
    <w:p w:rsidR="00484055" w:rsidRPr="00484055" w:rsidRDefault="00484055" w:rsidP="00484055">
      <w:pPr>
        <w:pStyle w:val="2"/>
        <w:rPr>
          <w:rFonts w:eastAsia="Calibri"/>
        </w:rPr>
      </w:pPr>
    </w:p>
    <w:p w:rsidR="006B78BC" w:rsidRPr="006B78BC" w:rsidRDefault="006B78BC" w:rsidP="006B78BC">
      <w:pPr>
        <w:widowControl/>
        <w:autoSpaceDE/>
        <w:autoSpaceDN/>
        <w:adjustRightInd/>
        <w:spacing w:line="360" w:lineRule="auto"/>
        <w:ind w:firstLine="709"/>
        <w:jc w:val="both"/>
        <w:rPr>
          <w:sz w:val="24"/>
          <w:szCs w:val="24"/>
        </w:rPr>
      </w:pPr>
      <w:r w:rsidRPr="006B78BC">
        <w:rPr>
          <w:sz w:val="24"/>
          <w:szCs w:val="24"/>
        </w:rPr>
        <w:t>Результаты проведенных исследов</w:t>
      </w:r>
      <w:r w:rsidR="008E4CD7">
        <w:rPr>
          <w:sz w:val="24"/>
          <w:szCs w:val="24"/>
        </w:rPr>
        <w:t>аний продемонстрировали наличие</w:t>
      </w:r>
      <w:r w:rsidRPr="006B78BC">
        <w:rPr>
          <w:sz w:val="24"/>
          <w:szCs w:val="24"/>
        </w:rPr>
        <w:t xml:space="preserve"> связи наблюдаемого уровня заболеваемости с интенсивностью проявления двух пространственно распределенных факторов: </w:t>
      </w:r>
      <w:r w:rsidRPr="006B78BC">
        <w:rPr>
          <w:bCs/>
          <w:sz w:val="24"/>
          <w:szCs w:val="24"/>
        </w:rPr>
        <w:t xml:space="preserve">мощностью техногенного «йодного удара» и интенсивностью проявления </w:t>
      </w:r>
      <w:r w:rsidRPr="006B78BC">
        <w:rPr>
          <w:sz w:val="24"/>
          <w:szCs w:val="24"/>
        </w:rPr>
        <w:t xml:space="preserve">природного йододефицита. Была также косвенно подтверждена и справедливость гипотезы о том, что наблюдаемый результат повсеместно является следствием сочетанного воздействия эти двух факторов, поддающихся картографическому анализу. Таким образом, появилась принципиальная возможность построения специальной карты, воспроизводящей специфику сочетанного воздействия этих двух факторов и позволяющей оценивать потенциальный уровень риска заболеваемости РЩЖ в любой точке картированной территории. </w:t>
      </w:r>
    </w:p>
    <w:p w:rsidR="006B78BC" w:rsidRPr="006B78BC" w:rsidRDefault="006B78BC" w:rsidP="006B78BC">
      <w:pPr>
        <w:widowControl/>
        <w:autoSpaceDE/>
        <w:autoSpaceDN/>
        <w:adjustRightInd/>
        <w:spacing w:line="360" w:lineRule="auto"/>
        <w:ind w:firstLine="709"/>
        <w:jc w:val="both"/>
        <w:rPr>
          <w:sz w:val="24"/>
          <w:szCs w:val="24"/>
        </w:rPr>
      </w:pPr>
      <w:r w:rsidRPr="006B78BC">
        <w:rPr>
          <w:sz w:val="24"/>
          <w:szCs w:val="24"/>
        </w:rPr>
        <w:t>Решить эту задачу предполагалось путем создания специальной синтетической карты риска заболевания раком щитовидной железы, для чего требовалось решение значительного числа частных задач. Для этого потребовалось сначала получить представление о неоднородности природного йододефицита, затем оценить пространственную специфику йодного удара и только потом охарактеризовать результат сочетанного воздействия этих факторов как степень риска заболевания щитовидной железы.</w:t>
      </w:r>
    </w:p>
    <w:p w:rsidR="006B78BC" w:rsidRDefault="006B78BC" w:rsidP="006B78BC">
      <w:pPr>
        <w:widowControl/>
        <w:autoSpaceDE/>
        <w:autoSpaceDN/>
        <w:adjustRightInd/>
        <w:spacing w:line="360" w:lineRule="auto"/>
        <w:ind w:firstLine="709"/>
        <w:jc w:val="both"/>
        <w:rPr>
          <w:sz w:val="24"/>
          <w:szCs w:val="24"/>
        </w:rPr>
      </w:pPr>
      <w:r w:rsidRPr="006B78BC">
        <w:rPr>
          <w:sz w:val="24"/>
          <w:szCs w:val="24"/>
        </w:rPr>
        <w:t>В методическом плане решение данной задачи сводилось к процедуре ортотрансформации и взаимному оверлейному наложению двух картографических поверхностей с последующим ранжированием выделенных контуров по степени риска заболеваемости РЩЖ, что в свою очередь представляет собой методическую проблему создания легенды полученной карты риска. В целях получения сопоставимых результатов в качестве условной нормы оптимального содержания было принято содержание йода в типичных черноземах,</w:t>
      </w:r>
      <w:r w:rsidRPr="006B78BC">
        <w:rPr>
          <w:rFonts w:eastAsia="Calibri"/>
          <w:sz w:val="24"/>
          <w:szCs w:val="24"/>
          <w:lang w:eastAsia="en-US"/>
        </w:rPr>
        <w:t xml:space="preserve"> </w:t>
      </w:r>
      <w:r w:rsidRPr="006B78BC">
        <w:rPr>
          <w:sz w:val="24"/>
          <w:szCs w:val="24"/>
        </w:rPr>
        <w:t>как это было сделано у Ковальского (1974). В этом случае подзолистые песчаные почвы лесной зоны, содержащие на порядок меньше йода, безусловно относятся к остро дефицитным, а остальные градации являются переходными.</w:t>
      </w:r>
    </w:p>
    <w:p w:rsidR="000C08B2" w:rsidRPr="000C08B2" w:rsidRDefault="000C08B2" w:rsidP="000C08B2">
      <w:pPr>
        <w:widowControl/>
        <w:autoSpaceDE/>
        <w:autoSpaceDN/>
        <w:adjustRightInd/>
        <w:spacing w:line="360" w:lineRule="auto"/>
        <w:ind w:firstLine="709"/>
        <w:jc w:val="both"/>
        <w:rPr>
          <w:sz w:val="24"/>
          <w:szCs w:val="24"/>
        </w:rPr>
      </w:pPr>
      <w:r w:rsidRPr="000C08B2">
        <w:rPr>
          <w:sz w:val="24"/>
          <w:szCs w:val="24"/>
        </w:rPr>
        <w:t xml:space="preserve">Полученная таким образом карта </w:t>
      </w:r>
      <w:r>
        <w:rPr>
          <w:sz w:val="24"/>
          <w:szCs w:val="24"/>
        </w:rPr>
        <w:t xml:space="preserve">(рисунок 5.12) </w:t>
      </w:r>
      <w:r w:rsidRPr="000C08B2">
        <w:rPr>
          <w:sz w:val="24"/>
          <w:szCs w:val="24"/>
        </w:rPr>
        <w:t>дала возможность осуществить выделение зон опасного, повышенного, умеренного и минимального риска на всей территории Брянской области, одновременно позволяя количественно характеризовать результат сочетанного воздействия двух экологически опасных факторов. Ее использование позволяет анализировать связь уровня эколого-геохимического риска с количеством выявленных заболеваний ЩЖ</w:t>
      </w:r>
      <w:r w:rsidR="002C3F55">
        <w:rPr>
          <w:sz w:val="24"/>
          <w:szCs w:val="24"/>
        </w:rPr>
        <w:t>.</w:t>
      </w:r>
      <w:r w:rsidRPr="000C08B2">
        <w:rPr>
          <w:sz w:val="24"/>
          <w:szCs w:val="24"/>
        </w:rPr>
        <w:t xml:space="preserve"> </w:t>
      </w:r>
    </w:p>
    <w:p w:rsidR="000C08B2" w:rsidRDefault="000C08B2"/>
    <w:p w:rsidR="006B78BC" w:rsidRPr="006B78BC" w:rsidRDefault="00C81C3C" w:rsidP="00243B05">
      <w:pPr>
        <w:widowControl/>
        <w:autoSpaceDE/>
        <w:autoSpaceDN/>
        <w:adjustRightInd/>
        <w:spacing w:line="360" w:lineRule="auto"/>
        <w:jc w:val="center"/>
        <w:rPr>
          <w:noProof/>
          <w:sz w:val="24"/>
          <w:szCs w:val="24"/>
        </w:rPr>
      </w:pPr>
      <w:r>
        <w:rPr>
          <w:noProof/>
          <w:sz w:val="24"/>
          <w:szCs w:val="24"/>
        </w:rPr>
        <w:drawing>
          <wp:inline distT="0" distB="0" distL="0" distR="0" wp14:anchorId="3A6DA3F1" wp14:editId="1B3715D1">
            <wp:extent cx="3886200" cy="2569210"/>
            <wp:effectExtent l="19050" t="19050" r="19050" b="21590"/>
            <wp:docPr id="640" name="Рисунок 132" descr="суммарный риск(звонова)5зон_2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32" descr="суммарный риск(звонова)5зон_2011"/>
                    <pic:cNvPicPr>
                      <a:picLocks noChangeAspect="1" noChangeArrowheads="1"/>
                    </pic:cNvPicPr>
                  </pic:nvPicPr>
                  <pic:blipFill>
                    <a:blip r:embed="rId211" cstate="print"/>
                    <a:srcRect/>
                    <a:stretch>
                      <a:fillRect/>
                    </a:stretch>
                  </pic:blipFill>
                  <pic:spPr bwMode="auto">
                    <a:xfrm>
                      <a:off x="0" y="0"/>
                      <a:ext cx="3886200" cy="2569210"/>
                    </a:xfrm>
                    <a:prstGeom prst="rect">
                      <a:avLst/>
                    </a:prstGeom>
                    <a:noFill/>
                    <a:ln w="6350" cmpd="sng">
                      <a:solidFill>
                        <a:srgbClr val="000000"/>
                      </a:solidFill>
                      <a:miter lim="800000"/>
                      <a:headEnd/>
                      <a:tailEnd/>
                    </a:ln>
                    <a:effectLst/>
                  </pic:spPr>
                </pic:pic>
              </a:graphicData>
            </a:graphic>
          </wp:inline>
        </w:drawing>
      </w:r>
    </w:p>
    <w:p w:rsidR="00AF3E12" w:rsidRPr="008E4CD7" w:rsidRDefault="008E4CD7" w:rsidP="008E4CD7">
      <w:pPr>
        <w:widowControl/>
        <w:autoSpaceDE/>
        <w:autoSpaceDN/>
        <w:adjustRightInd/>
        <w:spacing w:line="360" w:lineRule="auto"/>
        <w:jc w:val="center"/>
        <w:rPr>
          <w:bCs/>
          <w:sz w:val="24"/>
          <w:szCs w:val="24"/>
        </w:rPr>
      </w:pPr>
      <w:r w:rsidRPr="006B78BC">
        <w:rPr>
          <w:bCs/>
          <w:sz w:val="24"/>
          <w:szCs w:val="24"/>
        </w:rPr>
        <w:t xml:space="preserve">Рисунок </w:t>
      </w:r>
      <w:r w:rsidR="002C3F55">
        <w:rPr>
          <w:bCs/>
          <w:sz w:val="24"/>
          <w:szCs w:val="24"/>
        </w:rPr>
        <w:t>5.11.</w:t>
      </w:r>
      <w:r w:rsidR="006B78BC" w:rsidRPr="006B78BC">
        <w:rPr>
          <w:bCs/>
          <w:sz w:val="22"/>
          <w:szCs w:val="22"/>
        </w:rPr>
        <w:t xml:space="preserve"> </w:t>
      </w:r>
      <w:r w:rsidR="00AF3E12" w:rsidRPr="008E4CD7">
        <w:rPr>
          <w:bCs/>
          <w:sz w:val="24"/>
          <w:szCs w:val="24"/>
        </w:rPr>
        <w:t>Карта риска заболеваемости РЩЖ, провоцируемого «йодным ударом» на фоне существующего йододефицита: 1 – минимальный; 2 – слабый; 3 – умеренный; 4 – сильный; 5 – очень сильный</w:t>
      </w:r>
    </w:p>
    <w:p w:rsidR="000C08B2" w:rsidRDefault="000C08B2" w:rsidP="001A280E">
      <w:pPr>
        <w:widowControl/>
        <w:autoSpaceDE/>
        <w:autoSpaceDN/>
        <w:adjustRightInd/>
        <w:spacing w:line="360" w:lineRule="auto"/>
        <w:ind w:firstLine="709"/>
        <w:jc w:val="both"/>
        <w:rPr>
          <w:sz w:val="24"/>
          <w:szCs w:val="24"/>
        </w:rPr>
      </w:pPr>
    </w:p>
    <w:p w:rsidR="0057698A" w:rsidRDefault="001A280E" w:rsidP="001A280E">
      <w:pPr>
        <w:widowControl/>
        <w:autoSpaceDE/>
        <w:autoSpaceDN/>
        <w:adjustRightInd/>
        <w:spacing w:line="360" w:lineRule="auto"/>
        <w:ind w:firstLine="709"/>
        <w:jc w:val="both"/>
        <w:rPr>
          <w:sz w:val="24"/>
          <w:szCs w:val="24"/>
        </w:rPr>
      </w:pPr>
      <w:r>
        <w:rPr>
          <w:sz w:val="24"/>
          <w:szCs w:val="24"/>
        </w:rPr>
        <w:t xml:space="preserve">В частности, </w:t>
      </w:r>
      <w:r w:rsidR="0057698A">
        <w:rPr>
          <w:sz w:val="24"/>
          <w:szCs w:val="24"/>
        </w:rPr>
        <w:t>сопоставление с медицинскими данными подтвердило более связь распростаненности</w:t>
      </w:r>
      <w:r>
        <w:rPr>
          <w:sz w:val="24"/>
          <w:szCs w:val="24"/>
        </w:rPr>
        <w:t xml:space="preserve"> </w:t>
      </w:r>
      <w:r w:rsidR="0057698A">
        <w:rPr>
          <w:sz w:val="24"/>
          <w:szCs w:val="24"/>
        </w:rPr>
        <w:t>эндемических заболеваний щитовидной железы, выявленных БКДЦ при обследовании населения в 2002-2009 гг. с выявленными зонами риска (</w:t>
      </w:r>
      <w:r w:rsidR="005F2D84">
        <w:rPr>
          <w:bCs/>
          <w:sz w:val="24"/>
          <w:szCs w:val="24"/>
        </w:rPr>
        <w:t>рисунок</w:t>
      </w:r>
      <w:r w:rsidR="008E4CD7" w:rsidRPr="006B78BC">
        <w:rPr>
          <w:bCs/>
          <w:sz w:val="24"/>
          <w:szCs w:val="24"/>
        </w:rPr>
        <w:t xml:space="preserve"> </w:t>
      </w:r>
      <w:r w:rsidR="002C3F55">
        <w:rPr>
          <w:bCs/>
          <w:sz w:val="24"/>
          <w:szCs w:val="24"/>
        </w:rPr>
        <w:t>5.12</w:t>
      </w:r>
      <w:r w:rsidR="0057698A">
        <w:rPr>
          <w:sz w:val="24"/>
          <w:szCs w:val="24"/>
        </w:rPr>
        <w:t xml:space="preserve">). </w:t>
      </w:r>
    </w:p>
    <w:p w:rsidR="0057698A" w:rsidRDefault="00C81C3C" w:rsidP="009C5DE1">
      <w:pPr>
        <w:widowControl/>
        <w:autoSpaceDE/>
        <w:autoSpaceDN/>
        <w:adjustRightInd/>
        <w:spacing w:line="360" w:lineRule="auto"/>
        <w:ind w:firstLine="709"/>
        <w:jc w:val="center"/>
        <w:rPr>
          <w:sz w:val="24"/>
          <w:szCs w:val="24"/>
        </w:rPr>
      </w:pPr>
      <w:r>
        <w:rPr>
          <w:noProof/>
          <w:sz w:val="24"/>
          <w:szCs w:val="24"/>
        </w:rPr>
        <w:drawing>
          <wp:inline distT="0" distB="0" distL="0" distR="0" wp14:anchorId="2B4CAE6C" wp14:editId="37CC2141">
            <wp:extent cx="3075607" cy="2171700"/>
            <wp:effectExtent l="0" t="0" r="0" b="0"/>
            <wp:docPr id="641" name="Рисунок 641" descr="Пат_ЩЖ_бещ_рака_в_сум_риске"/>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5" descr="Пат_ЩЖ_бещ_рака_в_сум_риске"/>
                    <pic:cNvPicPr>
                      <a:picLocks noChangeAspect="1" noChangeArrowheads="1"/>
                    </pic:cNvPicPr>
                  </pic:nvPicPr>
                  <pic:blipFill>
                    <a:blip r:embed="rId212" cstate="print"/>
                    <a:srcRect/>
                    <a:stretch>
                      <a:fillRect/>
                    </a:stretch>
                  </pic:blipFill>
                  <pic:spPr bwMode="auto">
                    <a:xfrm>
                      <a:off x="0" y="0"/>
                      <a:ext cx="3084833" cy="2178214"/>
                    </a:xfrm>
                    <a:prstGeom prst="rect">
                      <a:avLst/>
                    </a:prstGeom>
                    <a:noFill/>
                    <a:ln w="9525">
                      <a:noFill/>
                      <a:miter lim="800000"/>
                      <a:headEnd/>
                      <a:tailEnd/>
                    </a:ln>
                  </pic:spPr>
                </pic:pic>
              </a:graphicData>
            </a:graphic>
          </wp:inline>
        </w:drawing>
      </w:r>
    </w:p>
    <w:p w:rsidR="001A280E" w:rsidRDefault="008E4CD7" w:rsidP="008E4CD7">
      <w:pPr>
        <w:widowControl/>
        <w:autoSpaceDE/>
        <w:autoSpaceDN/>
        <w:adjustRightInd/>
        <w:spacing w:after="120" w:line="360" w:lineRule="auto"/>
        <w:ind w:firstLine="709"/>
        <w:jc w:val="center"/>
        <w:rPr>
          <w:sz w:val="24"/>
          <w:szCs w:val="24"/>
        </w:rPr>
      </w:pPr>
      <w:r w:rsidRPr="006B78BC">
        <w:rPr>
          <w:bCs/>
          <w:sz w:val="24"/>
          <w:szCs w:val="24"/>
        </w:rPr>
        <w:t xml:space="preserve">Рисунок </w:t>
      </w:r>
      <w:r w:rsidR="002C3F55">
        <w:rPr>
          <w:bCs/>
          <w:sz w:val="24"/>
          <w:szCs w:val="24"/>
        </w:rPr>
        <w:t>5.12.</w:t>
      </w:r>
      <w:r>
        <w:rPr>
          <w:bCs/>
          <w:sz w:val="24"/>
          <w:szCs w:val="24"/>
        </w:rPr>
        <w:t xml:space="preserve"> </w:t>
      </w:r>
      <w:r w:rsidR="0057698A" w:rsidRPr="0057698A">
        <w:rPr>
          <w:sz w:val="24"/>
          <w:szCs w:val="24"/>
        </w:rPr>
        <w:t xml:space="preserve">Структура плотности распределения </w:t>
      </w:r>
      <w:r w:rsidR="0057698A">
        <w:rPr>
          <w:sz w:val="24"/>
          <w:szCs w:val="24"/>
        </w:rPr>
        <w:t>эндемических заболеваний</w:t>
      </w:r>
      <w:r w:rsidR="0057698A" w:rsidRPr="0057698A">
        <w:rPr>
          <w:sz w:val="24"/>
          <w:szCs w:val="24"/>
        </w:rPr>
        <w:t xml:space="preserve"> ЩЗ по территории Брянской области</w:t>
      </w:r>
      <w:r w:rsidR="0057698A">
        <w:rPr>
          <w:sz w:val="24"/>
          <w:szCs w:val="24"/>
        </w:rPr>
        <w:t xml:space="preserve"> в контурах зон суммарного риска</w:t>
      </w:r>
    </w:p>
    <w:p w:rsidR="001A280E" w:rsidRDefault="001A280E" w:rsidP="008E4CD7">
      <w:pPr>
        <w:widowControl/>
        <w:autoSpaceDE/>
        <w:autoSpaceDN/>
        <w:adjustRightInd/>
        <w:spacing w:after="120" w:line="360" w:lineRule="auto"/>
        <w:ind w:firstLine="709"/>
        <w:jc w:val="both"/>
        <w:rPr>
          <w:sz w:val="24"/>
          <w:szCs w:val="24"/>
        </w:rPr>
      </w:pPr>
      <w:r w:rsidRPr="001A280E">
        <w:rPr>
          <w:sz w:val="24"/>
          <w:szCs w:val="24"/>
        </w:rPr>
        <w:t xml:space="preserve">Естественно, что данная информация должна быть использована и для целей эколого-геохимического районирования территории Брянской области с выделением зон и категорий населения подлежащих первоочередному контролю. </w:t>
      </w:r>
    </w:p>
    <w:p w:rsidR="001A280E" w:rsidRPr="001A280E" w:rsidRDefault="001A280E" w:rsidP="001A280E">
      <w:pPr>
        <w:widowControl/>
        <w:autoSpaceDE/>
        <w:autoSpaceDN/>
        <w:adjustRightInd/>
        <w:spacing w:line="360" w:lineRule="auto"/>
        <w:ind w:firstLine="709"/>
        <w:jc w:val="both"/>
        <w:rPr>
          <w:sz w:val="24"/>
          <w:szCs w:val="24"/>
        </w:rPr>
      </w:pPr>
      <w:r w:rsidRPr="001A280E">
        <w:rPr>
          <w:sz w:val="24"/>
          <w:szCs w:val="24"/>
        </w:rPr>
        <w:t>Уточнение параметров уровня риска</w:t>
      </w:r>
      <w:r w:rsidR="00EC718B">
        <w:rPr>
          <w:sz w:val="24"/>
          <w:szCs w:val="24"/>
        </w:rPr>
        <w:t>,</w:t>
      </w:r>
      <w:r w:rsidRPr="001A280E">
        <w:rPr>
          <w:sz w:val="24"/>
          <w:szCs w:val="24"/>
        </w:rPr>
        <w:t xml:space="preserve"> связанного с йодным ударом, рассчитанным по формуле И.А. Звоновой, также показало, что учет дополнительного риска, возникащего за счет постоянного дефицита стабильного йода, позволяет получить более четкую картину связи числа папиллярных форм РЩЖ с уровнем дозовых нагрузок</w:t>
      </w:r>
      <w:r w:rsidR="003650D7">
        <w:rPr>
          <w:sz w:val="24"/>
          <w:szCs w:val="24"/>
        </w:rPr>
        <w:t>.</w:t>
      </w:r>
      <w:r w:rsidRPr="001A280E">
        <w:rPr>
          <w:sz w:val="24"/>
          <w:szCs w:val="24"/>
        </w:rPr>
        <w:t xml:space="preserve"> </w:t>
      </w:r>
    </w:p>
    <w:p w:rsidR="003650D7" w:rsidRPr="003650D7" w:rsidRDefault="003650D7" w:rsidP="003650D7">
      <w:pPr>
        <w:widowControl/>
        <w:autoSpaceDE/>
        <w:autoSpaceDN/>
        <w:adjustRightInd/>
        <w:spacing w:line="360" w:lineRule="auto"/>
        <w:ind w:firstLine="709"/>
        <w:jc w:val="both"/>
        <w:rPr>
          <w:sz w:val="24"/>
          <w:szCs w:val="24"/>
        </w:rPr>
      </w:pPr>
      <w:r w:rsidRPr="003650D7">
        <w:rPr>
          <w:sz w:val="24"/>
          <w:szCs w:val="24"/>
        </w:rPr>
        <w:t xml:space="preserve">Для обеспечения пространственной равнозначности оценок и достаточной статистики по редким заболеваниям территория Брянской области была разбита на квадраты размером 25х25 км, и вся картографическая и медицинская информация была сгруппирована по полученным таким образом 59 квадратам практически равной площади. График распределения количества папиллярных раков на 10 т. чел. по всем блокам в зависимости от величины йодного удара </w:t>
      </w:r>
      <w:r>
        <w:rPr>
          <w:sz w:val="24"/>
          <w:szCs w:val="24"/>
        </w:rPr>
        <w:t xml:space="preserve">по И.А. Звоновой </w:t>
      </w:r>
      <w:r w:rsidRPr="003650D7">
        <w:rPr>
          <w:sz w:val="24"/>
          <w:szCs w:val="24"/>
        </w:rPr>
        <w:t>выявил несколько областей - серий квадратов - с близкой к линейной зависимостью между этими параметрами, причем с ростом обеспеченности почв стабильным йодом параметр связи возрастает (</w:t>
      </w:r>
      <w:r w:rsidR="005F2D84">
        <w:rPr>
          <w:bCs/>
          <w:sz w:val="24"/>
          <w:szCs w:val="24"/>
        </w:rPr>
        <w:t>рисунок</w:t>
      </w:r>
      <w:r w:rsidR="008E4CD7" w:rsidRPr="006B78BC">
        <w:rPr>
          <w:bCs/>
          <w:sz w:val="24"/>
          <w:szCs w:val="24"/>
        </w:rPr>
        <w:t xml:space="preserve"> </w:t>
      </w:r>
      <w:r w:rsidR="002C3F55">
        <w:rPr>
          <w:bCs/>
          <w:sz w:val="24"/>
          <w:szCs w:val="24"/>
        </w:rPr>
        <w:t>5.13</w:t>
      </w:r>
      <w:r w:rsidRPr="003650D7">
        <w:rPr>
          <w:sz w:val="24"/>
          <w:szCs w:val="24"/>
        </w:rPr>
        <w:t xml:space="preserve">). </w:t>
      </w:r>
    </w:p>
    <w:p w:rsidR="003650D7" w:rsidRDefault="003650D7" w:rsidP="003650D7">
      <w:pPr>
        <w:widowControl/>
        <w:autoSpaceDE/>
        <w:autoSpaceDN/>
        <w:adjustRightInd/>
        <w:spacing w:line="360" w:lineRule="auto"/>
        <w:ind w:firstLine="709"/>
        <w:jc w:val="both"/>
        <w:rPr>
          <w:sz w:val="24"/>
          <w:szCs w:val="24"/>
          <w:lang w:val="en-US"/>
        </w:rPr>
      </w:pPr>
      <w:r w:rsidRPr="003650D7">
        <w:rPr>
          <w:sz w:val="24"/>
          <w:szCs w:val="24"/>
        </w:rPr>
        <w:t xml:space="preserve">Это свидетельствует об определенном влиянии естественно-природного йодного статуса почв на число случаев РЩЖ после йодного удара и подтверждает гипотезу о сочетанном биологическом эффекте, наблюдаемом в современных биогеохимических провинциях, где антропогенное загрязнение накладывается на природную вариабельность биологически значимых микроэлементов; целесообразность использования почвенных карт для оценки естественно-природного фона в каждой точке пространства. </w:t>
      </w:r>
    </w:p>
    <w:p w:rsidR="007E4E33" w:rsidRPr="007E4E33" w:rsidRDefault="007E4E33" w:rsidP="003650D7">
      <w:pPr>
        <w:widowControl/>
        <w:autoSpaceDE/>
        <w:autoSpaceDN/>
        <w:adjustRightInd/>
        <w:spacing w:line="360" w:lineRule="auto"/>
        <w:ind w:firstLine="709"/>
        <w:jc w:val="both"/>
        <w:rPr>
          <w:sz w:val="24"/>
          <w:szCs w:val="24"/>
          <w:lang w:val="en-US"/>
        </w:rPr>
      </w:pPr>
    </w:p>
    <w:p w:rsidR="00830592" w:rsidRPr="003650D7" w:rsidRDefault="00FF3F09" w:rsidP="009B2CCC">
      <w:pPr>
        <w:widowControl/>
        <w:autoSpaceDE/>
        <w:autoSpaceDN/>
        <w:adjustRightInd/>
        <w:spacing w:line="360" w:lineRule="auto"/>
        <w:jc w:val="both"/>
        <w:rPr>
          <w:sz w:val="24"/>
          <w:szCs w:val="24"/>
        </w:rPr>
      </w:pPr>
      <w:r>
        <w:rPr>
          <w:sz w:val="24"/>
          <w:szCs w:val="24"/>
        </w:rPr>
        <w:pict>
          <v:group id="Group 3" o:spid="_x0000_s1272" style="position:absolute;left:0;text-align:left;margin-left:178.75pt;margin-top:3pt;width:319.85pt;height:122.15pt;z-index:251687936" coordsize="8681,315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wBAaWuQMAAFINAAAOAAAAZHJzL2Uyb0RvYy54bWzsV9tu4zYQfS+w/yDo&#10;XdHFsm6IvUgsK1gguw16+QCaoixiJVIgaTtB0X/vkJR8iVN0u/vUIgIs8DqcOefMmLr9+Nx3zp4I&#10;STlbuOFN4DqEYV5Ttl24v/9WeZnrSIVYjTrOyMJ9IdL9uPzw0+1hKEjEW97VRDhghMniMCzcVqmh&#10;8H2JW9IjecMHwmCy4aJHCrpi69cCHcB63/lRECT+gYt6EBwTKWG0tJPu0thvGoLVz00jiXK6hQu+&#10;KfMW5r3Rb395i4qtQENL8egG+g4vekQZHHo0VSKFnJ2gV6Z6igWXvFE3mPc+bxqKiYkBogmDV9E8&#10;CL4bTCzb4rAdjjABtK9w+m6z+Mv+STi0Bu5C12GoB47Msc5MY3MYtgUseRDDr8OTGAe2tudsDp95&#10;DevRTnET/HMjeg0ChOU8G4xfjhiTZ+VgGIyTNM/nQAWGuTBLwySJLAu4Baqu9uF2Pe7Mkgxc1Ntm&#10;4TzRe3xU2CN97efo1vJ2oLiA3wgXtK7g+mdZwS61E8QdjfTfZKNH4utu8IDZASm6oR1VL0algI52&#10;iu2fKH4StnNCPpqAh1l9qDPXwekNeo3dgXREjxx/lQ7jqxaxLbmTA8gbQITt05AQ/NASVEs9rBG6&#10;tGK6F15sOjpUtOs0bbo9xgsZ8kphb0Bm1VtyvOsJUzYdBekgdM5kSwfpOqIg/YaAusSnOjQaAR08&#10;SqWP04owKfJHlN0FQR7de6t5sPLiIF17d3mcemmwTuMgzsJVuPpT7w7jYicJwIC6cqCjrzB65e2b&#10;+TBWDptpJmOdPTJ1wWoJHDKamlwEeWlItK9S4F8AbFgHbSWIwq1uNoDcOA6LjxMG5hOymgMJ6fON&#10;CZPadNDwmISZzcZsmYVxfiF7EIWQ6oHw3tENQBl8NCijPYBso5qWaH8Z11ybKDp2MQDu25Ep+HN+&#10;8iBfZ+ss9uIoWQM/ZendVavYS6ownZezcrUqw4mfltY1YfqYH6fHoM07Wk8KlWK7WXXC0laZZwRE&#10;npb5WiYnNyZKtTGNqZVcHkZxcB/lXpVkqRdX8dzL0yDzgjC/z5MgzuOyugzpkTLy4yE5h4Wbz6O5&#10;YenMaS2xs9gC81zHhoqeKvjD7Gi/cLPjIlTopF+z2lCrEO1s+wwK7f4JCqB7ItqIVctzrBag1v9e&#10;CZ29LqGxxu6y+P0PSmhkZDMxd67n9xJq7w6xqZZvXDtm87+7PLxX0aq6rjRnpcNWX1sy3qvov6ii&#10;5loKF3dTd8ePDP1lcN6H9vmn0PIvAAAA//8DAFBLAwQUAAYACAAAACEALmzwAMUAAAClAQAAGQAA&#10;AGRycy9fcmVscy9lMm9Eb2MueG1sLnJlbHO8kMGKwjAQhu8L+w5h7tu0PSyymPYigldxH2BIpmmw&#10;mYQkir69gWVBQfDmcWb4v/9j1uPFL+JMKbvACrqmBUGsg3FsFfwetl8rELkgG1wCk4IrZRiHz4/1&#10;nhYsNZRnF7OoFM4K5lLij5RZz+QxNyES18sUksdSx2RlRH1ES7Jv22+Z7hkwPDDFzihIO9ODOFxj&#10;bX7NDtPkNG2CPnni8qRCOl+7KxCTpaLAk3H4t+ybyBbkc4fuPQ7dv4N8eO5wAwAA//8DAFBLAwQU&#10;AAYACAAAACEAILfAO9wAAAAFAQAADwAAAGRycy9kb3ducmV2LnhtbEyPQUvDQBCF74L/YRnBm92k&#10;VaMxm1KKeiqCrSDepsk0Cc3Ohuw2Sf+9oxe9PHi84b1vsuVkWzVQ7xvHBuJZBIq4cGXDlYGP3cvN&#10;AygfkEtsHZOBM3lY5pcXGaalG/mdhm2olJSwT9FAHUKXau2Lmiz6meuIJTu43mIQ21e67HGUctvq&#10;eRTda4sNy0KNHa1rKo7bkzXwOuK4WsTPw+Z4WJ+/dndvn5uYjLm+mlZPoAJN4e8YfvAFHXJh2rsT&#10;l161BuSR8KuSJYtE7N7A/PE2AZ1n+j99/g0AAP//AwBQSwMECgAAAAAAAAAhAMS6M2fsOAAA7DgA&#10;ABQAAABkcnMvbWVkaWEvaW1hZ2UxLnBuZ4lQTkcNChoKAAAADUlIRFIAAAHvAAABaAgGAAAAfjxz&#10;rQAAAAFzUkdCAK7OHOkAAAAEZ0FNQQAAsY8L/GEFAAAAIGNIUk0AAHomAACAhAAA+gAAAIDoAAB1&#10;MAAA6mAAADqYAAAXcJy6UTwAAAAJcEhZcwAAFxEAABcRAcom8z8AADhVSURBVHhe7Z3fjx3Hld+Z&#10;N77M4zzqRa96MfQ8f4BFjkg5MbwhkSyiALEdC1gHNgwEsWZIiiApiVYie0PEa8DwWtnxxBYQj5M4&#10;sk1yV3AUrTJrmV5hEyTOKsYgP+wAAyuwF7MURKFz6w7PsFhT3V3VXdV9qvszwEDU3O6qU59zbn+7&#10;qk5V/Y2rV69eO3HixD9e/PIDAQhAAAIQgIB+An94YiHeFb8wIAaIAWKAGCAGyomBI/Gu+IEABCAA&#10;AQhAQDUBecFCvFW7CeMgAAEIQAACDwgg3kQDBCAAAQhAoDACiHdhDsNcCEAAAhCAAOJNDEAAAhCA&#10;AAQKI4B4F+YwzIUABCAAAQgg3sQABCAAAQhAoDACiHdhDsNcCEAAAhCAAOJNDEAAAhCAAAQKI4B4&#10;F+YwzIUABCAAAQgg3sQABCAAAQhAoDACiHdhDsNcCEAAAhCAAOJNDEAAAhCAAAQKI4B4F+YwzIUA&#10;BCAAAQgg3sQABCAAAQhAoDACiPcADjs4OKjW1taqxbnuR7+rq6vV3t7eQ7X7rtvY2BjAQqqAAAQg&#10;AIGSCCDemb11586d6uTJk9W5c+eqe/fu1da2v79fraysPHRd6L2Zm0DxEIAABCCgjADindEhPkGu&#10;q+769euVrzdu/m567Lu7uxktpWgIQAACECiJAOKd0Vs7OztBwtsk8tL7Zvg8o6MoGgIQgEBhBBDv&#10;jA47f/589eijj1Z3795trKVJoGN67xmbQtEQgAAEIKCIAOKdyRmSfGbE+9vf/vZDyWruMLiI9/b2&#10;9jFrEO9MDqJYCEAAAgUTQLwzOc/OHHeHvE2P3BZwxDuTEygWAhCAwEQJIN6ZHGv3vN1hc3eYPNew&#10;+dbWViUOdv/74osv1n5Wdw9/vwqzqzDgezCNGDDPx5J/EO9M3msSb3coPES8UyesGcfzAwEIQAAC&#10;ZRJAvDP6zQyP+5Z/ueIdkm3umw/vYzri3Yce90IAAhAYlwDinZF/3VIx+bstyHVCX7f+u6/ZiHdf&#10;gtwPAQhAYDwCiHdG9tKjtpeL+f5mTPDtppZzjTfindHxFA0BCEAgMwHEOzPgmP3KRdjtPdBz7ayG&#10;eGd2PMVDAAIQyEgA8c4IV3PRiLdm72AbBCAAgWYCiPdMIwTxnqnjaTYEIDAJAurFW5K77KFk+98h&#10;249OwlOJG4F4JwZKcRCAAAQGJKBavNuEu+2YzQE5FlcV4l2cyzAYAhCAwBEB1eLtHuxh/l82K5Hk&#10;rtTrn+cSG4j3XDxNOyEAgSkSUC/e9s5itngbZ5g10PS+u4Ul4t2NG3dBAAIQ0ECgaPE2w+rMeXcL&#10;I8S7GzfuggAEIKCBgHrxtnvWrlibnjfi3S2MxhDv7765V13+1s+qX7130M1o7oIABCAAgSUB1eLt&#10;irVvE5PUB3bMJS6GFu8/+uN3q1ObN5e/n/zym9Vf/fUHc0FNOyEAAQgkJ6BavH1JaXYGOvPd3eNh&#10;SPEW4T59wYj3raWAP3PjLQS8u/u4EwIQmDkB1eI9c99kbf5Q4m0L95mLt6uzl25Xp+8L+LOvvF29&#10;/8GHWdtJ4RCAAASmSADxnqJXA9o0hHh/58e/WPayTY9bhNuI95lLt44E/PlX3wmwlksgAAEIQMAm&#10;oFq8zdKwup3V5O8krHUL6CHE+3Nf2z0U70VP24i2/fvkxcPh86cWQs4PBCAAAQjEEUC843hN5uoh&#10;xPvdX/6mOv/C68cEfP3CoXCfXQj3T36+PxmmNAQCEIDAUARUi7cLwd2kZShIU6xnCPE23MyysKdf&#10;euNIwNfv97gR7ilGFW2CAASGIoB4D0VaWT1Dibdp9q9/+/4yu1yWiiHcyoIBcyAAgeIIIN7FuSyN&#10;wUOKt7HYrOs2Am7muBkqT+NDSoEABOZLAPGeqe+HFu+ZYqbZEIAABLIQUC3eZJtn8fmyUMQ7H1tK&#10;hgAEIJCbAOKdm7DS8hFvpY7BLAhAAAIBBFSLd4D9XNKRAOLdERy3QQACEFBAAPFW4IQxTEC8x6BO&#10;nRCAAATSEEC803AsrhTEuziXYTAEIACBIwKI90yDAfGeqeNpNgQgMAkCiPck3BjfCMQ7nhl3QAAC&#10;ENBCAPHW4omB7UC8BwZOdRCAAAQSEihavPf396uPfOQj1d27dxMimUdRiPc8/EwrIQCBaRJQJd53&#10;7typTp48WW1sbDTStjdv0Xwk6M7OTu2Rptvb28faeHBwUK2trT10TxuLrmGJeHclx30QgAAExieg&#10;UrztM7x3d3ePKLk7rp07d666d+/e+BRrLBDx9gm1e4sZRVhZWansNsnLTI52It5qwwbDIAABCLQS&#10;UCXetrW2UBvxu379+rJHqrmn7dKOEW/TvtXV1Wpvb++hYqTd9ktMq1cDLkC8AyBxCQQgAAGlBNSK&#10;t/AyAmhE7fHHH69CerCaOIeKt6/XLe0InUqIbTfiHUuM6yEAAQjoIaBevA0q0wsvqcdtv3iY0YK2&#10;l44mgW4S9j5hhHj3oce9EIAABMYlUIR4m6HjksXbnsP3ibmIt0/kEe9xvyDUDgEIQEAjAVXiLSLm&#10;il3T/5cm6jKHbWeR5xLvra2t5dGfvt9r167VflZ3D3/3s4QLXIiB8mLAPB9L/kG8R/CemQawk9MY&#10;Nh/BCVQJAQhAoGACqsS7jmOpw+ZN7TGjCZJBHiLeqdd7M+dd8LcW0yEAgdkTKEK8S01YCxXvkGzz&#10;tqS32EhGvGOJcT0EIAABPQTUi7e961jqtc5juEHa487Vu0PpYlvd+u++tiPefQlyPwQgAIHxCKgX&#10;b3dXtVIE3PSmjUC7m65Ie9x2+HZTy7XG24Qb4j3el46aIQABCPQloFK8ZRhZsszNfK+7T3gJWeaS&#10;WW5nyzfZ7bbbnhfv62j3fsQ7NVHKgwAEIDAcAVXi7VsqZvdQfQd3lCDiw7kzvCbEO5wVV0IAAhDQ&#10;RkCleIdkVksvFfHuFlKIdzdu3AUBCEBAAwFV4q0ByFxsGFq8v/vmXnX5Wz+rfvXewVwQ004IQAAC&#10;2Qgg3tnQ6i54SPH+oz9+tzq1eXP5+8kvv1n91V9/oBsO1kEAAhBQTqBo8fYlhIUMuSv3ySDmDSXe&#10;ItynLxjxvrUU8GduvIWAD+JlKoEABKZKoHjxZs67W2gOId62cJ+5eLs6e+l2dfq+gD/7ytvV+x98&#10;2M147oIABCAwcwKqxHsOB5Noibfc4v2dH/9i2cs2PW4RbiPeZy7dOhLw5199RwsO7IAABCBQFAHE&#10;uyh3pTM2t3h/7mu7h+K96Gkb0bZ/n7x4OHz+1ELI+YEABCAAgXgCqsQ71vypHVgS2/4+1+cW73d/&#10;+Zvq/AuvHxPw9QuHwn12Idw/+fl+nyZwLwQgAIHZEkC8Z+r63OJtsJplYU+/9MaRgK/f73Ej3DMN&#10;OpoNAQgkI4B4J0NZVkFDiLch8uvfvr/MLpelYgh3WXGCtRCAgE4CiLdOv2S3aijxNg0x67qNgJs5&#10;bobKs7uWCiAAgRkQUCXeZJsPF3FDivdwraImCEAAAvMggHjPw8/HWol4z9TxNBsCEJgEAVXiHUuU&#10;bPNYYg+uR7y7s+NOCEAAAmMTQLzH9sBI9acWbw4eGcmRVAsBCMySAOI9S7dXVUrx5uCRmQYRzYYA&#10;BEYjgHiPhn7cilOJNwePjOtHaocABOZJQJV4k20+XBCmEG8OHhnOX9QEAQhAwCaAeM80HvqKNweP&#10;zDRwaDYEIKCCgCrxVkFkJkb0FW8OHplJoNBMCEBAJQHEW6Vb8hvVV7w5eCS/j6gBAhCAQB0BxHum&#10;sdFXvA02Dh6ZafDQbAhAYHQCKsV7Z2enOnHixNHvuXPnqnv37o0Oa0oGpBBvw4ODR6YUFbQFAhAo&#10;hYA68Ta7ptnCLf9+9NFHq7t375bCVb2dqcTbNJSDR9S7GwMhAIGJEVAl3vv7+9XKykrl9rSlJ769&#10;vT0x/OM1J6V4j9cKaoYABCAwTwKqxFvWee/u7h7zxvnz54+J+jxdlqbVdeLNNqdp+FIKBCAAgZwE&#10;1In3I488Uu3t7R1r8xQOITEvIGYaYHV11dvGg4ODam1t7aFpg42NjSz+94k325xmQU2hEIAABJIT&#10;QLyTI/UXaO8e5xNv35SB3JMjYc8Vb7Y5HSgQqAYCEIBAAgLqxPvkyZPehDVfEpv5WwmJbNKjNiL8&#10;iU98wtvzNiMLPlGXBD7fVEIf/9vizTanfUhyLwQgAIHhCSDeAzA3CXcizGbo3BXpukQ9Y5r0vlMP&#10;n4t4s83pAAFAFRCAAAQSE1Al3onbpqI4EWYRX594Nwl0k7D3aaCIN9uc9qHIvRCAAATGIYB4Z+bu&#10;Jto1ibdvKVxu8Wab08wBQPEQgAAEMhBAvDNAlSKlR22L8pDivbW1VYmD3f9eu3bt6LPNK1+q/ubm&#10;96tTmzer05u3qvWLt5b/Xt/8YfWFyzdqy6grm79fhdlVGPA90B0D5vlY8g/indF7vrXp2obNpfls&#10;c5oxECgaAhCAQGICiHdioFKc7ArnZol3Fe9cCWt289nmNFMwUCwEIACBxAQQ78RApbi6PdrtJW+y&#10;zC0k2zz11rBsj5rJ8RQLAQhAYAACiPcAkO0qfD1v83nd3+vWf/c1G/HuS5D7IQABCIxHoFjxlmHp&#10;EjZpCRFv325qudZ4G3sQ7/G+dNQMAQhAoC8BxLsvwcj763rYphgZPreH1lPvrCbmIt6RjuNyCEAA&#10;AooIFCveihgWaQriXaTbMBoCEIDAkgDiPdNAQLxn6niaDQEITIIA4j0JN8Y3AvGOZ8YdEIAABLQQ&#10;QLy1eGJgO1KI93ff3Ksuf+tn1a/eOxjYeqqDAAQgMG8CqsXbJHfVHQUqfy8t21xLuPUVbzlG1Gyj&#10;+skvv1mZDV746UaAl6Bu3LgLAnMmgHjP1Pt9xNs+//vUYi90I+DP3HgLAe8QS7wEdYDGLRCAgO6E&#10;NdPzTr0tKD4/JNBVvG3hPnPxdnX20u3lYSZGwJ995e3q/Q8+BHEgAV6CAkFxGQQgcIyA+p434p0n&#10;aruI93d+/IvDk8cu3KxEuI14n7l060jAn3/1nTwGT6xUXoIm5lCaA4GBCagWb9lhbIhNSwbmPnp1&#10;XcT7c1/bPTo21Ii2/fvk/WNEn1oIOT/NBHgJIkIgAIG+BFSLt69xksRGolo/13cR73d/+Zvq/Auv&#10;HxPw9QuHw+ZnF8L9k5/v9zNsBnfzEjQDJ9NECGQmUJx4Cw8R8Vzbh9q9/im+KHQRb8PeLAt7+qU3&#10;jgR8/X6PG+EO/6byEhTOiishAAE/gWLF++DgoFpbW6vOnTtX3bt3L7l/Ee96pL/+7fvL7HLT26bH&#10;3S30eAnqxo27IACBQwLFircx3hyXmbNXLL371Gdpawi+rj1vsd2s6zYCbua4GSrv5lFegrpx4y4I&#10;QKBw8caB3Qn0EW82FenO3b2Tl6B0LCkJAnMiUHTPe06OSt3WruLNpiKpPUF5EIAABOIJqBZvtkeN&#10;d2joHV3Em01FQulyHQQgAIG8BGYv3nN9QagT77ohcTYVyftFpHQIQAACMQTUi3fuHdYQ7wfhUjck&#10;zqYiMV8proUABCCQnwDiPdP9092ed9OQOJuK5P8iUgMEIACBGAKqxXuI7VHneviJLd5GuJ8we5Yv&#10;fs02p+5hI//1f/0/dlaL+VZxLQQgAIHMBFSLt6/tqbdHHeIFIbMPOxUv4i1D4rLhyqmNQ/F2DxvR&#10;vqkIy9c6hQE3QQAChRIoTryFc87tUVO/IGiMDRHv3/3SfzjaKU3O5hYBdw8b0bqpCMvXNEYYNkEA&#10;AjkJFCveubdHNdBzviDkdGpI2cbxR6JnHfEpZ3M/sfkj79ansZuK5O4Rs3wtxNtcAwEITI1AseJt&#10;HJF7e9QhXhDGCqjPPPeN1rO5T1+82Wvr09w9YpavjRU91AsBCIxNoGjxHgJe7heEIdrgq+N3Lny3&#10;9WzuMwvx7vqTs0dsevOf/v03W18+nn/1na7mcx8EIAAB1QTUirf0ek+cOFE1/eY8mES153oa98Ur&#10;LzdmkBvh7nrgSM4esd2bP7VhMuQPE+zsX3euvicqbocABCCgjoBa8TakhtpAxX1RkFPE9vf3q5WV&#10;lWqqp4rlyCDPuaGLrzf/hCPg6xducUypuscMBkEAAqkJqBZv01hZyrW6ulrt7e2lbn8lAm337m2x&#10;Ni8Qfc4M972A7O7uetvhG23ItcOcZJunziDPtaFLU2/eJNeZHvj6Yo0654sn/4pQIAQgoJCAevE2&#10;zGxRS90Ltue0pR67jj5z3uZeW3ztdrgCLi8R9ouCvLj0eXmoizl7k5bYDPKmOH73l79JvqFLSG9e&#10;1qmf5XxxhY8ZTIIABFITKEK8pdE7OzvL+e+U89z2Dms+8TZ1pqxPBNntURuh940umL+bNtf11rsG&#10;RJdTxULrSj0cH9KbP73ofT+FcIe6iOsgAIHCCRQl3oa1PcydQtDaxLtPz9sXG2K/Ld6+XrfcWyf2&#10;feMup3gb21IOx+fozfflx/0QgAAExiSgWrxDEtb6DinbPV63551DOGX0wB6ab6qnSdj7BI4r3m2b&#10;qbR97rMl5XB86t58H3bcCwEIQGBsAsWLd98h7bYlaSkT5USkXZvl7775/CHEu20zlbbPhwrilL35&#10;oWymHghAAAI5CKgW7xwNritT5pbtrPO+vXpTl1uu72Ujl3hvbW1V4mD3v9euXVt+9unnvnm02Yns&#10;bf7xze9Vl6++GPR5Xfl9//7Mc1+v/u7F71SbV770UBuMXca+9Y0fVF+4fKO2fX3r5/6rsF18P4iD&#10;6TIwz8eSfxDvgb0nUwH2nPdYw+Ztm6l889ZfHtvFTPY+f/aVt6v3P/gwCz0tPf0sjaNQCEAAAgkI&#10;IN4JIMYW4R54EiLeqdd7h+xtbpZfnbYOLfEdFRrb9rbrc26r2lY3nw9PoEsuxfBWUiME9BFQLd4h&#10;CWt957yHqMN1u7v8KyTbPPX69pC9zU9tHG5+MtT2o20jAbl6+vq+lvOwiBGWefiZVuYhgHgvdlAb&#10;ev9088LgJsL5/iZz5imT5iSM2vc2v1V94sqfHDu8JNf2oyEbsXDQSJ6HwBilMsIyBnXqnBIB9eKd&#10;eri4zXkyhN13DXndvuiyVMxtl283tRxL1aT9xvFty6/aPm9jGfN5yEYsZhMWfsonwAhL+T6kBeMT&#10;QLwdH/h2WevqJhFft2df92Lg22e970tEne11e5s/uZjj/vzXdpfCbn6GWp7FRixdo6ys+xhhKctf&#10;WKuXAOKdUbz1ur1aLoGRH9lMxQi3OWbTJKp98stvVubv5iflZitNTIbs6Wv2zZRtY4Rlyt6lbUMS&#10;QLwd2lM+BtRuqrvDmpY5yKF6+kN+yajrAYG5jLCQRU/U5yagXrxzJ5P5ss1zJIjldmRs+bZ4a5uD&#10;HKqnH8uM69MQmPoIC1n0aeKEUpoJIN6ebPNc88yaglHEu+8cJD0MTV4tx5apjrBoGcEqJxKwtCsB&#10;1eLdtVHc105AxLvPHCQ9jHbOXFFPoJQRltAXVG0jWMTetAkg3tP2b23rRLy7zkHSw5hp4Mys2aEv&#10;qH1HsGaGleYmIIB4N0CUNdl9d3FL4KfkRdhz3rFzkPQwkruDAhUSiHlB7TOCpbDpmFQAAfXiLQJa&#10;l7iWU1jnIt4mTkPnIPv2MEKHIAv47hRtIn5odl/sC2rXEayigwjjRyWgWrzbhDvFkZ2j0h+xcnep&#10;mDElZA6yTw8jdAhyRCyzqBo/NLu56wtq7AjWLIKNRmYjoFq8zTIuu2dt/l+2FZ3LeuxcnveJd0hd&#10;XXsYMUOQIXZwTTcC+KGdW58X1NARrHYruAICzQTUi7e9B7gt3qZZ5nSuvr1vU2bfMkoMsq7ibdoa&#10;28OIHYIskWcJNuOHMC91fUGV0kNGsMIs4SoI1BMoWrzNsHrfOW/Eu9vXI7SH0XUIsptV3FVHAD/E&#10;xUbsC2pc6VwNgf4E1Iu33St2xdr0vBHvbkFQ1/N2E5maEptCehihQ5AkUHXzY+hdoX4ILW8O14W+&#10;oM6BBW3UR0C1eLti7Tt1q++Rob7tUd3M9r4vCPrc/vDBJGKfm8j0jR/99+UhJe5BJTHtCRmCvP7q&#10;X/SuJ8amOV4b4oef/Hx/jmga2xzyggo0CIxBQLV4+5LS7Az0FHPViPdh2PkSmZ5YnDB22pw0tnlr&#10;Ka7P3Hjr6KSxmGBtGoIU4U5RT4xNc7yWoeA5ep02T5WAavEeAjpz3g8L95mLt6uzl25Xp+8L9qnN&#10;Hz30/8++8nb1/gcfRrvGNwRpC7dbb9d6og2b2Q1TGgpmqmVmwUtzHyKAeM882zwkken0xZvVmUu3&#10;jgT9+Vff6fQ1socg/9m//s/L3rzpcYtwm5eGFPV0Mm5GN01hKJi16jMKWJrqJaBavIcY0p57zzsk&#10;kenUxmHv+8mLh8PnTy2EvO9PSL0p6ulrJ/frI8BadX0+waLhCcxevIdHrqPG0INJzLC56RmvXzgU&#10;7vVFT/nmnf/TuxEkUPVGOMsCWKs+S7fTaA8B9eLdN5scr/sJhBxMYnrcpzduVev3e9zm/08tktg+&#10;+eU3OyWuuZaQQEV0xhAImeLpOqUTYwfXQkADAcRbgxdGsMFd520Smf7Oiz8+WrJ1djE0/vf/6X88&#10;+v+lkC+XjfXLPHebOqUEqhHcOKsqmWqZlbtpbAsBxHumIeKKtwxHLpeHLYbK/91/+p/L3vX5FxaC&#10;fl+4c2WETyGBaqZhNGizmWoZFDeVKSeAeCt3UC7zbPG2M3dlU5azi3lu2aSFjPBcXqDcWAJMtcQS&#10;4/qpElAv3nXneMvf++x+ZrZXHeOccA3BJOJ9TLitTVlkrbf5r8k2t39TZp5r4JHKBtYepyJZXw5T&#10;LfkZU4N+ArMU7zt37lQnT56sFW5b0FPs4qYxDIzjJQFIetunrDXX9iYty/XYloBL5rkZXn/jL/6v&#10;xuaNYhNrj4fDzlTLcKypSScB1eKdA9nBwUG1tra2FO7d3d3GKmSd+fb2dg5TRi3TOF4SgJbi3bBZ&#10;ypOL5DURcDfznJ3QDt3I2uNRw5nKITA7ArMTb+l1twm3RELfTVx8G83U1W2/WEjvP9dSOeP43/83&#10;/2W59MvtWcvwuAyNm4Q1k8h21ENf9LjNZ9I7n/vyHNYez+65SYMhMDqBWYr3I488Uu3t7QXB73Ps&#10;qLnXHnZv6vXLISz29fKikWPo/jPPfeNoe9InzPrtmqFxWdv9xEKwTy3WfJv/l6xz5r2ro6kHkvqC&#10;vk5cBAEIJCIwS/E2890xPe8+SXGun+oE2Qj96urqsZcKSaoLtTc0Ln7nwnePBNvsJ74U5vsCfjQ0&#10;7vSwzefSK5d5b7MevO9RkiUnebH2ODTiuA4CEEhJYHbiHTPnLcKZcuja18P2/U2cLGKf0gZT9hev&#10;vLxYw/36kWCbIXB3aNztYR+u936w41qdcMeIcelJXqw9Tvk4oiwIQCCUwOzE24ARsWxbhmY+T9nr&#10;tuv2DY/7BLpJ2EOd7LvOON5dM2uGz5cCbg2N2z1se8e1OuGOEeOpJHmx9rhPJHIvBCDQhcAsxVtA&#10;7ezsNC4XSz1UbeqVOu0Mduld+7Lac4q3scddM2v2MneHz0Wo25bnxIjx1JK8NK89jhkJ6fIQ4R4I&#10;QGB4AkWIt28zlRKXb4kQu735McXbhJwtyq//+a+qZ2689dAe53Vz2rYoxIhxqgMmtIlS28vN8F/v&#10;B0vYzAtZqgNlxmgHdUIAAg8TUC3evqVT9lB36iHt3MEhy8bcHn3TvHafnvfW1lYlDnb/e+3atdrP&#10;Ll99sfr45veq9Y0fVF+4fMN73aef++YDgd987ShzXebJTWKbSYST5WS/e+lfHZVjJ8vV7dxm6q6z&#10;3fzdrv9vbf7bytjcdP0cPxNGJhNeDpQxfoXVVWJl8R2a43fCbrN5Ppb8o1q8pcft62XL8HPqRC7X&#10;maaeFC8JTRu+hIh36na6B5PEBLFveLxtrfhTCyGXn75JXjHD8zHtmtK1MSMhU2o3bYHAXAioFu+2&#10;DVLaPk/hxD7rvKX+tqz1kGzz1NMEXcW7ThTa1or/3r94q3r/gw+PXNI1yQtRao/qVNMS7TVxBQQg&#10;MBYB9eLd1ONMIaxt4PvWETpCYF5E6tZ5+/7eZnfb503iXTeX3CwKJkv9wW5t9lpxSYJzd2KLTfJC&#10;lNq8evg5a8/DOHEVBEomoF68m3YX6yKsMYeS9D25TIQ7ZIc03+YtudZ4m4CtE++mpV62KJglZOuL&#10;JCgzr23mrU+b/dEXv7614k07scUkeSFKYY+avtMSYbVwFQQgMCYB1eLtW1YlsLoK21Di3ZZsZ14M&#10;3KFw3/rzHMvV6sS7bS7ZFoWjfc4XS8tkLbgMndtrxVPuxIYohT8quk5LhNfAlRCAwJgEVIu3AeM7&#10;2EN6xF2Hk02ZoUloXXr3Yzo0tG635/3sKz89ljEumeL2yWF/8O//m3VAyeGacCPWZi34zTv/u3r6&#10;pTdq14mH2tZ0XemiNOTytthpiRT+oQwIQGAYAurF22DwbaYSMhRdh1B6uCEZ3HMQ73/yh28/EORF&#10;T1qWb9lLvcx8dVOy2O999TAhbQjBGKKOHF+/mN3nUtUfMy2Rqk7KgQAE8hMoQrxzYAg9GnTq4m0L&#10;iqwFNoeUuMeCPrmY414uB2s491sS0oYQjCHqSBl3bVMSKeuiLAhAYPoE1Iu3DJtLT9seRg/pOU/f&#10;hd1aaBzf1JM+tThRzJ6v/tRX3mw999tey93NqmnexfK2afqVVkFgTAKqxdsdLv/oRz96bC/yXAld&#10;YzpliLrt87zrdkU7PAL08MhPksW6eYXlbd24cRcEINBMQLV425uw+JZSDbFJy1QDKGSLUnO6mL2v&#10;eenJYmP4kuVtY1CnzpQEhkyyTGn31MtSL94yNC5Lr+zlVam2Lp26k33tc8/zljluGSo3w+bbf/I/&#10;jt1aarLYWD5mxGIs8tSbgsAYSZYp7J5DGerFW8Qa8U4bjr7zvGVXtLqzusWC0pLF0pKLL40Ri3hm&#10;3DE+AZIsx/dBkwXqxZued54AknXe9KTz8HVLhfMwnKklDQGSLNNwzFmKevG2jwD1/Tt0s5WcEEss&#10;296khZ70MB6E8zCcqaUfAZIs+/Eb6m7V4i2ncTUJeJ/NWoaCrLGerqeKaWwLNkEAAukIkGSZjmXO&#10;klSLd86Gz71sW7zJJp17NNB+CDwgQJJlGdGAeJfhp+RWiniTTZocLQVC4IhAqS/GJFnqD2LV4s06&#10;7nwB5O6wJlujPnPjrcrMzfIDAQj0I1D6izFJlv38n/tuxDs3YaXlf/q5bwadIqbUfMyCgGoCU1lm&#10;RZKl3jBDvPX6JptlZJNmQ0vBEGg8M8A+XhdUEOhDQL14s1Ssj3v995JNmp4pJULAEODFmDgYigDi&#10;PRRpRfWYbNKzm98/dkqYfYqYvae5ItMxBQKqCfBirNo9kzJOvXizjjtPvG1e+VL19EtvHAl46Nao&#10;eayhVAhMgwDLrKbhxxJagXiX4KUMNhrHk02aASxFzp4Ay6xmHwKDAEC8B8GsrxJZ5z3FbNJS19bq&#10;ixIs6kqAF+Ou5LgvlIBq8Q5tBNfFE5jq9qilr62N9yR3aCUwxRdjraznaJdq8d7f369WVlYq37y3&#10;2fd8dXW12tvbm6Pferc5tXhr6O1OZW1tb+dSAAQgMHkCqsXbCHTdqWFyvrccGTp5TyVuYErx1tDb&#10;5QjDxAFCcRCAgGoCqsXbbI/aJM5N4q6augLjYsS7qVetobfL2loFAYUJEIDAoATUi3fTUjHEu3us&#10;hIp3U696iN5uyHA8a2u7xwF3QgACZRJQLd5ynvfu7u4xunfu3KlOnjzpnQ8v0xXDWh0i3k296iF6&#10;u6HD8aytHTZ2qA0CEBifgGrxlnntui1SS0pY29nZqUw7mqYBfO3NNaffJt5tvep/9Ae7x3ZoO3vp&#10;dmV+n7x4a/nZU5du1UZ4W486djietbXjP0ywAAIQGI6AavEWDNIDt0W8LpFtOHThNZm5e7G9Tox9&#10;mfU5RxeaxDukV/3sv/xpdf6F1zttsdrWo257cXj/gw+98FlbGx6TXAkBCJRNoAjxLhWxCLIR7tde&#10;e2257K1OvOuWvjVNHfTh0iTeoXPIXXq7bT3qkBeH5199p7bprK3tExXcCwEIlEIA8c7oKdNzfuyx&#10;x6q7d+9WIuQ+8W5azy6979TD503iHTOHHNPbDelRh744ZHQbRUMAAhBQT0C9eLvzwNvb20uoInjy&#10;/9pJN4l3k0A3CXufNrfNecf0qkN6u6E96pgXhz7t514IQAACJRNQLd72sLPMGdtibeaSSzl1LES8&#10;fS8iY4m3CeqYXnXblyCmRx3z4tBWL59DAAIQmCIB1eJtr+OWHrgtcCWt8x5DvLe2tipxsPvfa9eu&#10;1X5mX3v56ovVxze/V61v/KD6wuUbQff46vzilZcbzxBf3/zhQ+VfvHJ9Wa/JWje/7ud17eLvVzv7&#10;CHawm1MMmOdjyT+qxdveYc0n3mb5VSlZ5yHiHTsf3ifw2obN+5Rdd29sjzpkOD6HnZQJAQhAQDuB&#10;osV7aj3vJvEeMmEtZ9CmHIrPaSdlQwACENBMQLV428un3J53rizsXM7qm22eOjFvjJ63sKVHnSvK&#10;KBcCEJgLAdXiPaUd1prE2wSbmSLw7RiX6+jTMcV7Ll8u2gkBCEAgFwHV4i2N9u2wVkqWubShTbx9&#10;u6nlHF1AvHN9pSgXAhCAQH4CRYh3fgx5ahDxrdub3R0K9y2N8x3KksJaxDsFRcqAAAQgMA4BxHsc&#10;7qPXmku82w4cGb3hGAABCEBgAgRUi7d9oEdd77WUpWLaYiWHeLcdOKKNAfZAAAIQKJUA4l2q53ra&#10;nVq82w4c6Wkut0MAAhCAgEVAtXi7npI55FzzwHOKjJTiHXLgyJzY0lYIQAACuQkUJd6+XdZyA5pq&#10;+anEO/TAkalypF3zJUB+x3x9r6HliLcGL4xgQyrxjjlwZIRmUiUEshAgvyMLVgqNIFCUeJd2DGiE&#10;Hwa/NJV4c4Tn4K6jwpEJkN8xsgOofklAtXj7ss19u5Dhy3gCqcTb1Bx74Ei8tdwBAR0EyO/Q4Qes&#10;KFC8SVZLE7YpxdtYxIEjafxCKXoJkN+h1zdztEx1z3uODhmqzanF29jNgSNDeY96xiBAfscY1Kmz&#10;jgDiPdPYyCHeM0VJs2dCgPyOmTi6kGaqFe+2E8VkxzV2WOsWaYh3N27cNW8C5HfM2/+aWq9WvA0k&#10;tkfNFyqIdz62lDxtAuR3TNu/pbROtXgbiLKrGlnmaUMK8U7Lk9LmRYD8jnn5W2Nr1Yu3gWYPobvH&#10;aGqEWoJNQ4k3u1CVEA3YCAEIlEagCPEWqDs7O5WZ62aeu3+YDSHe7ELV30+UAAEIQMBHoCjxNg2Q&#10;XdaMiLPmu3tQ5xZvdqHq7hvuhAAEINBGQLV4hySsnTt3rrp3715bO/ncIZBTvNmFinCDAAQgkJdA&#10;8eLNEHq3AMkl3uxC1c0f3AUBCEAghoBq8Y5pCNfGEcgl3uxCFecHroYABCDQhQDi3YXaBO7JJd7s&#10;QjWB4KAJEICAegKIt3oX5TEwl3gba9mFKo/PKBUCEICAEEC8ZxoLOcXbIGUXqpkGFs2GAAQGIaBa&#10;vEOyzUlY6xYnucXbWMUuVN18w10QgAAE2ggg3m2EJvp5rHizU9pEA4FmQQACRRJQL94bGxtFgtVu&#10;dIx4s1Oadm9iHwQgMDcCiPfcPH6/vaHizU5pMw0Qmg0BCKgmoFq85UQxObt7ylui+s4vzznqECLe&#10;U9kpjSF/1c8gjIMABDoQUC3evvZIEtuUEtVkv3Z7q1d5ccm1/asr3iJwr9z+y+of/vM/rf7By29U&#10;pzZvVqcv3KzOXLxdnb10+Hvm0q3q9Oat5WfPv/pOh5Ab9haG/IflTW0QgMAwBIoTb8EiIj6Fw0mu&#10;X79e+c4rN3/PNdpgi7ctcKc2bi6Fefm7+LcRahFu+e+TFw/F+6mFkGv+Ychfs3ewDQIQ6EOgWPGW&#10;YeZcPdM+UGPu9fW65X7pfecYPhfx9gncE0sBPxRo829bwNcvHP797EK4f/Lz/ZimDnrtVIb8B4VG&#10;ZRCAQDEEihVvQ9j0TEsfPm8S6CZh7xthxvFNAndq80dHw+NP3P/3+v0et3bh5nCUvtHB/RCAgHYC&#10;RYu3drgh9ol4b29vH7s8p3h/5rlvtM5pn7542Os+GkYvoMdtIHI4SkjkcQ0EIFAygSLEW+Z+7axz&#10;n9iV6Iic4r21tVWJg93//u2LO4fi3TCnfWrjR5XMb59e/Ht94wfVFy7fqC2zrq6h//7FKy9XZze/&#10;f6x9MuS/vvnDItoxNDfqu6o+tvFROh995StfKVEyjmxWLd6+5VO2gJc+ZG68MNawuRG48y+8Xitw&#10;Zth8/X6v+8yiB655ftv3DeRwFP3PpZDlivpbgYWlEig9/lSLt/S4fb3snZ2dZSZ2jmSuIYMxRLxz&#10;tNE4vk7gTI9beqklCrf4j8NRhozk+LpKf3jGt5g7NBEoPf5Ui7dZDtaUTd72uaZAqbMlJNs8xxSB&#10;BK4rcEa4ZblYycItvDkcRe+3oPSHp16yWBZCoPT4Uy/eTb3OKWSbmyAzLyF167x9fw8JzLZr7MC1&#10;Be7vvbTYnGWxPGwKwt3GgM/HJVD6w3NcetTel0Dp8adevJt63lMRb99uajnXeJugLz1w+35xuX98&#10;AsTg+D6YswWlx59q8ZZ5bd+wcW5xGzqoZfh8qH3cSw/cof1DfekJEIPpmVJiOIHS40+1eMuQsi1o&#10;9r9zDSmHu7/cK2/cuFGu8Vg+CQLE4CTcWGwjSo8/9eJtIkN64LZwl74tarERj+EQgAAEIDA6gSLE&#10;e3RKGAABCEAAAhBQREC1eJss7DlkmyuKB0yBAAQgAIECCKgXbxkqt0VcjgM1n01hl7UC4gQTIQAB&#10;CEBAEQHV4m042VnYX//616u1tbXlzmokqymKIkyBAAQgAIFBCagXb6FhJ63t7u4OConKIAABCEAA&#10;ApoIFCPeckhJjn2+NTkEWyAAAQhAAAJtBIoRb9OQtgS2tsbyOQQgAAEIQGAKBFSLt52YVrdRCwlr&#10;UwhD2gABCEAAAjEEEO8YWlwLAQhAAAIQUEBAtXgr4IMJEIAABCAAAXUEEG91LsEgCEAAAhCAQDMB&#10;xJsIgQAEIAABCBRGAPEuzGF9zJXldnbyH0vv+hCdz72+w4EkjnxH9obGWuh1hnTMtfPxzPRbKrHX&#10;9KwKjY3Q62LiLabMlN5CvFPSVFyW7FRnn8YmZ6JzQptixykxTR6gPqF2TQyNtdDrTPkx1ypBhhkJ&#10;CNgrjurEOzQ2Qq+LibeYMhPgeKgIxDs1UaXlXb9+3bulrPm76UGxa51SxykxK0a8Q2Mt9DqDIOZa&#10;JcgwowcBe1vs1157rVpZWak9pCo0NkKvi4m3mDJ74PDeininJqqwPN/boZgpvW+GzxU6TpFJoeId&#10;Gmuh19X1gohfRcGRwRTzXHrsscequ3fvHo26+J5RoXEUel1MvMWUmQFRhXjnoKqszCaBbgpAZc3A&#10;nBEJhIp3aKz92Z/9WXXy5Elvb8qNydAy7927NyIhqs5FQOLBJ96hsZEj3mLKzMEG8c5BVVmZEuC+&#10;+UrEW5mzlJpTl7DmxlRorMmDLyQmQ8tEvJUGT0+zQsS7LY5yxFtMmT0RMGyeA2AJZfLwK8FL5dko&#10;+RJ2jyg01mIefKFlIt7lxVCIxYi3nxI975DoKfya0KElHn6FO3oE80028OrqarW3t7esPTTWYoYc&#10;Q8skfkcIgAGqDBHvtvnwHPEWU2YOTIh3DqrKygx5+JGwpsxphZjjrlYIjbXQ60JfCIjfQgKmg5l9&#10;xdvERo54iymzQ7Nbb0G8WxGVf0FIVmTI+t3ySdCC1ARc8Q6NtdDrjL0x16ZuH+WNT6BJvENjI/S6&#10;mHiLKTMHRcQ7B1WFZbrDm2Ji3TpFhU3AJGUEZGcp91je0FgLvc40O+ZaZZgwpyeBJvGOiY2YGAq9&#10;NvS6ngi8tyPeOagqLNO3mxprvBU6SqFJ5uFpBFrmtcVE2f3K3eAnNNZCrzP1xVyrECEm9SDQJt6h&#10;sRF6XUy8xZTZAwHinRpeaeXZuxbJvtTsrFaaF8exV4bH7X3x3R63bVlorIVeZ8qOuXYcStSaioCI&#10;oh1v9r/dab7Q2Ai9LibeYspMxceUQ887JU3KggAEIAABCAxAAPEeADJVQAACEIAABFISQLxT0qQs&#10;CEAAAhCAwAAEEO8BIFMFBCAAAQhAICUBxDslTcqCAAQgAAEIDEAA8R4AMlVAAAIQgAAEUhJAvFPS&#10;pCwIQAACEIDAAAQQ7wEgUwUEIAABCEAgJQHEOyVNyoIABCAAAQgMQADxHgAyVUAAAhCAAARSEkC8&#10;U9KkLAhAAAIQgMAABBDvASBTBQQgAAEIQCAlAcQ7JU3KggAEIAABCAxAAPEeADJVQAACEIAABFIS&#10;QLxT0qQsCEAAAhCAwAAEEO8BIFMFBCAAAQhAICUBxDslTcqCAAQgAAEIDEAA8R4AMlVAAAIQgAAE&#10;UhJAvFPSpCwIQAACEIDAAAQQ7wEgUwUEIAABCEAgJQHEOyVNyoIABCAwcQIHBwfV2tpa9eijj1Z3&#10;796deGv1Ng/x1uubbJbt7OxUq6ur1d7e3lEd58+fn+SXcU5tzRYwFBxNYMpxd+fOnerkyZPV9vZ2&#10;NBduSEcA8U7HspiS3C/f/v5+tbKyUm1sbBTThlBD59TWUCZdrzOCdOLEiYd+6X35aY4Vd1Kv6yf5&#10;/3PnzlX37t3rGgLL+65fv37s5b9rgabT4Nq6u7vbtbhZ3Yd4z8rdDxrrPohTfKm1opxTW3P5QF7w&#10;7Aer/M0dxcllQ2nljhF3uXvFMmSe4nlhXgLscqRsI+YIeHu0I97tjLgCAhCoISACxRCqjhDJLd5D&#10;lZ/i5UCHR/JZgXjnY6uyZPO263uzlV6U70vjDm01DZVK+e5QmDsk32aHfX3dtTZgn4i01dH0gDBt&#10;rutR1n0W2nZjt9sr89VlyhPWbtluz6SubvGDrycT49e6YJaHue0v3/C6saNuWibEjjZf+soOKXcM&#10;W7sIk6/9vu9sjLiGlmn73jdkbveYfX4QxiEjNE3PIZUP1BGNQrxHhD9G1XUPQXnQ2Q8W+SLZYi1f&#10;1Lovoi04pn11X8aYh3Fq8fa11fVFXY+y6eES2nZTv/2Qq2MqD8rHH3/8oevFfluQ6xhJO3zD3TF+&#10;rYtVX72+B7zYYbc7Jr5i4iW2XDeWc9kaEncxnH0x2le8m0ZS6mJf/m5e0FyWtrCHDIcj3uGqgHiH&#10;s5rElb6HoN37sMW7LjGlrZdui4I28a5rq+vcuuUwTQ83N2M/5kHUNHLg9tR8CYYx4t3Fr77gF5td&#10;+5p6Z+6Iiu8l0MctRrxj2jeUraFxFyPevhUifcW7adWJ70XQ2Ct1fvaznz2WhS6fffWrX11+1jaX&#10;zTRMuMwg3uGsJnGl+xCUL9fnP//55dpNeRC3Jab4vuS+ezSJd11b+z4wzf0xbffV53vo1gmW78Ui&#10;VLy7+FXs9WUy++a6m3re8vCOtSNUvLuUW9fzTmVrbNz54sNtf90KkaZsc99Llt0bblt1UifsIriv&#10;v/76Q88Q0w4ZjXrrrbdal5f5Rkwm8dDN1AjEOxNYrcXaDwFbBN57772HvnhtX2TfA9p3T0rxdufR&#10;beFom/Nuamudr9z53CYmMW3vK97mfvdBGireXfzaxscdDhVbmvIeYu0IFe+u5eaytUvchYh3Xd5F&#10;Xc9b/m6PirlMm/I8mrjaa9rt54K03Yy2tPlFYjpkaF3rs3VouxDvoYmPXJ/9hbW/rG6Ppe3L5hNv&#10;34OjTbzr1qO2Jay585Jt4t3U1jqXuD3cumFDe+jQfqFomx/3td2+v2muX4N42+1um26R2JDrYuOr&#10;7oVAGEq8dCnX7XmnstX03LvEXZN4S3vrkkabhs3d74jLtCkRtSn27WeBXb/823AIGRExbWPVQrhA&#10;IN7hrCZxpXzRXn755WXWuXxZ6sS7LjPWN4TW1BtvG7ITuKHzuXXC6oqfeTC3tbXJse7LTt0DLrTt&#10;dclpQw2bt83Dx+605xvqrJtztoUs1o7Ynndo3OaytW/cuTHptr9ubriLeMv0QF2Zbduh2jFjP0eu&#10;Xbt2tFqiSbylbVPcJCqnaCDeOekqLNt+2/ZlPNsPvbphNJ/A1n0523rebgJLavF2e2bGJW29ANtt&#10;Ys+nPvWp2l3oYtreNlfp63m7DzXf8qzQYXMZnmxKFIt5iLq9VFN+kyDaLz8x8RUq3rHty2mruzwu&#10;Ju7axNs3dVI3AiRluQx9TLskwZl73JEX4+ePfexjx1ZJuC+/vsx+hY9NlSYh3irdks8o+cK6XyLf&#10;g8X3YG7Lwq4T49Q9b7eX0DRsHtLWJuL2emFftmzdkKLvxcXHT65zhw19L1pNy8p884U+22L8KlzM&#10;PU8//fRDW2vadrvL1kKWX8XYESPeseXmsjUk7ny2Ng2b25xjlorVvWS5MVP3PapbGtr03PDlQtjl&#10;1K1WyPf0m1bJiPe0/NnamrqHYF2vwF2nab6QdVsa1s1f23+XnmXMw9heZmOX1fYgi21rHTypv+5h&#10;HNJuW5ht0ZO1sT/96U+XPfu6OW/7BcI3dB/T87ZHH2zb2zYPcTc9cWNB+NX5yzef2RZfdb3GpmmW&#10;mPYNaWvoC3KoePteBJuyzUM2SnLLbBstaBqFc+PUl8zW9N1h/rv5cY54t8odFzQRsDNKm66TL3mJ&#10;X0jfMLUtEG3DzF3b3pSwRlROg0BTIpiGFsasG9dg75xsQLzn5O0MbZ2DeLf14BHvDIE1gyLbMuM1&#10;IKjLCdBg29xtQLznHgE92z918W7KtM3ddnrePYNT+e3Gv5qPVG1bEaAc7+TNQ7wn72Ia2IfAmNmw&#10;iHcfz3EvBKZNAPGetn9pHQQgAAEITJAA4j1Bp9IkCEAAAhCYNgHEe9r+pXUQgAAEIDBBAoj3BJ1K&#10;kyAAAQhAYNoEEO9p+5fWQQACEIDABAkg3hN0Kk2CAAQgAIFpE0C8p+1fWgcBCEAAAhMkgHhP0Kk0&#10;CQIQgAAEpk0A8Z62f2kdBCAAAQhMkADiPUGn0iQIQAACEJg2AcR72v6ldRCAAAQgMEECiPcEnUqT&#10;IAABCEBg2gQQ72n7l9ZBAAIQgMAECSDeE3QqTYIABCAAgWkTQLyn7V9aBwEIQAACEySAeE/QqTQJ&#10;AhCAAASmTQDxnrZ/aR0EIAABCEyQAOI9QafSJAhAAAIQmDYBxHva/qV1EIAABCAwQQKI9wSdSpMg&#10;AAEIQGDaBBDvafuX1kEAAhCAwAQJIN4TdCpNggAEIACBaRNAvKftX1oHAQhAAAITJHBMvOUP/Pdq&#10;BQMYEAPEADFADGiOgRML4/5Us4HYxheIGCAGiAFigBh4EANXrlz5xf8HMgGHK3rC3yMAAAAASUVO&#10;RK5CYIJQSwMECgAAAAAAAAAhAKVJWNtEPQAARD0AABQAAABkcnMvbWVkaWEvaW1hZ2UyLnBuZ4lQ&#10;TkcNChoKAAAADUlIRFIAAAHvAAABZwgGAAAAj2rBeAAAAAFzUkdCAK7OHOkAAAAEZ0FNQQAAsY8L&#10;/GEFAAAAIGNIUk0AAHomAACAhAAA+gAAAIDoAAB1MAAA6mAAADqYAAAXcJy6UTwAAAAJcEhZcwAA&#10;FxEAABcRAcom8z8AADytSURBVHhe7Z3fjx3Hld+Zt3nh4zzqRa96MfTMP0AiR6QlOzLIBA60wEra&#10;VQAhKxubH5rhUAxJSWMFsjZEtEa8uxJMT7TawHQM/xJJm/FqZWIsmYbXCBIlzmYegnUAYgXsLrgU&#10;RKFz686cYU1NVffp7qq+Vd2fAQaU7lRXn/qcuv3tqjp16h+dP3/+wqFDh/7l7JcfCEAAAhCAAATy&#10;J/Anh2biXfELA/oAfYA+QB+gD5TTB/bEu+IHAhCAAAQgAIGsCcgLFuKdtZswDgIQgAAEIHCPAOJN&#10;b4AABCAAAQgURgDxLsxhmAsBCEAAAhBAvOkDEIAABCAAgcIIIN6FOQxzIQABCEAAAog3fQACEIAA&#10;BCBQGAHEuzCHYS4EIAABCEAA8aYPQAACEIAABAojgHgX5jDMhQAEIAABCCDe9AEIQAACEIBAYQQQ&#10;78IchrkQgAAEIAABxJs+AAEIQAACECiMAOJdmMMwFwIQgAAEIIB40wcgAAEIQAAChRFAvAdw2O3b&#10;t6sjR45Us3Pd936Xl5er7e3tfXf3lVtdXR3AQm4BAQhAAAIlEUC8E3vr5s2b1dLSUnXy5Mnq7t27&#10;wbvdunWrOnz48L5y2msTN4HqIQABCEAgMwKId0KH+AQ5dLuNjY3KNxo3n5sR+9bWVkJLqRoCEIAA&#10;BEoigHgn9Nbly5dVwlsn8jL6Zvo8oaOoGgIQgEBhBBDvhA47depUdf/991d37typvUudQLcZvSds&#10;ClVDAAIQgEBGBBDvRM6Q4DMj3m+99da+YDV3GlzEe3Nz84A1iHciB1EtBCAAgYIJIN6JnGdHjrtT&#10;3mZEbgs44p3ICVQLAQhAYKQEEO9EjrVH3u60uTtNnmra/NKlS5U42P335ZdfDv4tdA2fn4fZeRjw&#10;PRhvHzDPzFJ+EO9EnqoTb3cqXCPesQPWjOP5gQAEIACBMgkg3gn9ZqbHfdu/XPHWRJv71sP7mI54&#10;96HHtRCAAAQWSwDxTsg/tFVMPrcFOST0of3ffc1GvPsS5HoIQAACiyOAeCdkLyNqe7uY7zNjgi+b&#10;Wso93oh3QsdTNQQgAIHEBBDvxIDb5CsXYbdzoKfKrIZ4J3Y81UMAAhBISADxTgg356oR75y9g20Q&#10;gAAE6gkg3hPtIYj3RB1PsyEAgVEQyF68JbjLnkq2/1uTfnQUnorcCMQ7MlCqgwAEIDAggazFu0m4&#10;m47ZHJBjcbdCvItzGQZDAAIQ2COQtXi7B3uY/5dkJRLcFXv/81T6BuI9FU/TTghAYIwEshdvO7OY&#10;Ld7GGWYPNKPvbt1yCPH+1nvb1dlv/qL6zUe3uxnJVRCAAAQg4CVQtHibaXXWvLv17NTi/Y0f/bo6&#10;unZl/vvkV9+r/v4fPulmKFdBAAIQgMABAtmLtz2ydsXajLwR7269OqV4i3AfO23E++pcwJ+5eAMB&#10;7+YqroIABCBQlni7Yu1LYhL7wI6p9JFU4m0L9/H1a9WJM9eqY7sC/vybH1Qff/LpVBDTTghAAALJ&#10;CGQ98vYFpdkR6Kx3d+8XKcT7T3/yV/NRthlxi3Ab8T5+5uqegL/49i+7G82VEIAABCAwJ5C1eOOj&#10;dARSiPfvfW1rR7xnI20j2vbvI+s70+efnQk5PxCAAAQg0I8A4t2PX7FXpxDvX//131anXrp+QMBX&#10;Tu8I94mZcL//4a1imWE4BCAAgVwIZC3eZmtYKLOafE7AWreulEK8jSVmW9gTr7y7J+AruyNuhLub&#10;n7gKAhCAgI8A4j3RfpFKvA3Ov/m7j+fR5bJVDOGeaCej2RCAQDICWYu322o3SUsyKhOoOKV4G3xm&#10;X7cRcLPGzVT5BDoUTYQABAYlgHgPijufm6UW73xaiiUQgAAExkcA8R6fT1UtQrxVmCgEAQhAIEsC&#10;iHeWbklvFOKdnjF3gAAEIJCKQNbiTbR5KrfvbPDnBwIQgAAEyiSAeJfpt95WI969EVIBBCAAgYUR&#10;yFq8F0ZlAjdGvCfgZJoIAQiMlgDiPVrX1jcM8Z6o42k2BCAwCgKId0I32oeouJniNjc3D9z59u3b&#10;1ZEjR/ZllUt1ahrindDxVA0BCEAgMQHEOyFgEW+fULu3lRPU7JPSbt68WS0tLVUpTk9DvBM6nqoh&#10;AAEIJCaAeCcE3Ea8NzY2quXl5Wp7e3ufReZzM2rf2tqKainiHRUnlUEAAhAYlADinRC3Vrx9o24x&#10;S0bfsafPEe+EjqdqCEAAAokJFC3eRvQ+85nPVHfu3EmMqVv1WvGuE+g6Ye9m1c5ViHcfelwLAQhA&#10;YLEEshJv7SjTTt6S85GgoYA1dw1c2u1bG0e8F/sF4e4QgAAEciSQpXjbkdn2Wq+bcS1FIFdqJ8ka&#10;tj0Njninpk79EIAABMZFICvxttHaQm1GpCJ6OY+0tV3DtM0OTks1bX7p0qX59Ljv98KFC8G/ha7h&#10;cz9LuMCFPjCOPmCemaX8ZCveAtBMPRuhe/DBByvNlqsSwLsR5BrxJmCtBM9iIwQgAIFhCGQv3gaD&#10;GamOYcQtLnXFWxNtHvvFhYC1Yb5g3AUCEIBACgJFiLcRu7GIt2RRc9vjTqXbQu/b/923MyDefQly&#10;PQQgAIHFEchKvGX62E0lWvf/uYq6GU0b29ykK7KW7yZd8WVT00bfd+k+iHcXalwDAQhAIA8CiHdC&#10;P8j0uP3yUfeyIdPnoWj7mKYi3jFpUhcEIACBYQlkJd6hpo9p2nxY94bvhnjn4gnsgAAEINCeQBHi&#10;PbaAtfZuin9FCvH+1nvb1dlv/qL6zUe34xtMjRCAAAQgsEcge/G2j8mMfTjHlPtBbPH+xo9+XR1d&#10;uzL/ffKr71V//w+fTBkvbYcABCCQlED24u1mVUPA4/SHmOItwn3stBHvq3MBf+biDQQ8jquoBQIQ&#10;gMABAlmKtxu4ZRKUuHnCc40yL6WPxRJvW7iPr1+rTpy5Vh3bFfDn3/yg+viTT0tBgp0QgAAEiiGQ&#10;lXj7torZI217Cl0ishHxbn0thnj/6U/+aj7KNiNuEW4j3sfPXN0T8Bff/mU3A7kKAhCAAASCBLIU&#10;b00qUBmdI97dencM8f69r23tiPdspG1E2/59ZH1n+vyzMyHnBwIQgAAE4hLISrzjNo3a6gjEEO9f&#10;//XfVqdeun5AwFdO7wj3iZlwv//hLRwBAQhAAAKRCSDekYGWUl0M8TZtNdvCnnjl3T0BX9kdcSPc&#10;pfQE7IQABEokULR4+zKYaabcS3RUbJtjibex62/+7uN5dLlsFUO4Y3uL+iAAAQjsJ1C8eLPm3a1L&#10;xxRvY4HZ120E3KxxM1XezSdcBQEIQEBLICvxHtPBJFoHLKpcbPFeVDu4LwQgAIEpEkC8p+j1WZsR&#10;74k6nmZDAAKjIJCVeLclyoElbYndKx9LvMln3t0HXAkBCECgKwHEuyu5wq+LId7kMy+8E2A+BCBQ&#10;LAHEu1jX9TO8r3iTz7wff66GAAQg0IcA4t2HXsHX9hFv8pkX7HhMhwAERkEgK/Em2ny4PtVVvMln&#10;PpyPuBMEIACBEAHEe6J9o6t4k898oh2GZkMAAlkRyEq825Ih2rwtsXvlu4o3+cy7M+dKCEAAArEI&#10;IN6xSBZWT1fxNs0kn3lhzsZcCEBgdAQQ79G5VNegPuJt7kA+cx1nSkEAAhBIQQDxTkG1gDr7irdp&#10;IvnMC3A0JkIAAqMkkJV4jz3a/NSpU9WhQ4eq5eXlant7+0CHun37dnXkyJF5GflNdUqaLd5kSRvl&#10;d5tGQQACIyaAeA/kXPvFxCfet27dqg4fPlydPHmyunv37twqucb+LJa5It5kSYtFlHogAAEIDEcg&#10;K/EertnD3klG1EaEH3/8ce/I20TO+0Rdzizf2tqKarRxPFnSoiKlMghAAAKDEUC8B0B9+fLlPWE2&#10;U+euSPtG3WKWjL5jT58//cIb1dG1K9Wx01eq4+vXqhNnrlXH1q7OP3v+zQ+qjz/5dAAy3AICEIAA&#10;BLoQQLy7UGtxjQiziK9PvOsEuk7YW5ixryhZ0rqS4zoIQAACeRDIUrzNSNUO2kqx5jsUfjeRTJ14&#10;b25uHjArhXiTJW0o73MfCEAAAmkIZCfessZri7f57/vvv7+6c+dOGgqJapURtS3KOYi3yZJ2Yu27&#10;O9Pms6lyM2VufldO70ybnzhztXr/w1uJqFAtBCAAAQj0JZCVeIdGmTIS941M+wJIeb0RanfWYMhp&#10;80uXLlXiYPff0+dfqR6zBHxlfUe4V9Z+WH357MXgdaH6+Pw8zGZBkPQDGJTcB8wzs5SfrMRbRqq+&#10;yGqfEOYMWV443LZ0Fe/YAWvG8WRJy7kHYRsEIACBMIHsxPu+++7zJjAp7RCS0PS/vRwgSwGaaPPY&#10;sw6yz5ssaTweIAABCJRHAPEe2Ge+kbcxIfR5aP93X7NjpEftawPXQwACEIBANwLZiffS0tK+SHM3&#10;cK30QLaQSPuyqaXa4226CuLd7QvDVRCAAARyIIB4D+yFkHgbM2T63H5BiZ1ZTZqLeA/seG4HAQhA&#10;ICKBrMQ7YruoqoEA4k0XgQAEIFAuAcS7XN/1shzx7oWPiyEAAQgslADivVD8i7t5k3hzTOjifMOd&#10;IQABCDQRQLybCI3073XizTGh5Tmdl63yfIbFEOhDAPHuQ6/ga0PizTGh5TmVl63yfIbFEOhLAPHu&#10;S7DQ633ibQs3x4SW4VhetsrwE1ZCIDYBxDs20ULqc8WbY0ILcZxlJi9b5fkMiyEQi0Cx4i25w0s8&#10;bSyW8/rU44o3x4T2oTn8tbxsDc+cO0IgJwKId07eGNAWV7zNMaGnXrrOMaED+qDPrXjZ6kOPayFQ&#10;PoFixbt89IttgW/N+zcf3a6eeOXdPQGXY0I533uxvvLdnZet/HyCRRAYkgDiPSTtjO4VijbnmNCM&#10;nNRgCi9b5fgKSyEQmwDiHZtoIfXV7fN2jwllD3G+TuVlK1/fYBkEUhJAvFPSzbjupgxrYjp7iDN2&#10;4q5pnMmev4+wEAKxCWQt3uYErrEdCRrbgV3r04g3e4i70uU6CEAAAmkJIN5p+WZbuyve7tQ4e4iz&#10;dR2GQQACEKiyF+/V1VXclICALd7u1LhPuE+cuVYdP3O1OrZ2dR6N/uLbv0xgFVVCAAIQgICGAOKt&#10;oTTCMiLez7/5852tYaevzP7dEeZHz/7owH5vI97m95H1nTKfnQk5PxCAAAQgsBgCWYv3zZs3q6Wl&#10;pX3r3ltbW4shNbK7Gsf//h+9Pxfi+e/q1bk4y8j6+PrO5+b/RbhXTu8Id6x930Sxj6xT0RwIQGAw&#10;AlmLt4+CBLGRFrVfHzm1/p/vCffuiNsIuD01/tgL90bgsRO2EMXez39cDQEITJtAceIt7hIRTzUS&#10;t0f9Y3tRsIXTPT3s6No7e1PjZoT9zMUbeyJfN+JuM4omin3aDx1aDwEI9CdQrHjfvn27OnLkSHXy&#10;5Mnq7t27/Uk4NYxVvOVAi6OzNW4RbjcYzZ4a1+whbjOKJoo9elelQghAYIIEihVv46uNjY0q5ahY&#10;Rvebm5uj6RqaAy2Orr5Tvf/hLVWbtaNoMzJ/+g/e2wuOC704EMWuwk4hCEBg4gSKFu8SfOdLNBOa&#10;6pfZBDsxTeytck0HWphp880f/28VWu0o2h6ZH13dHwRHFLsKNYUgAAEI7COAeCfsEGZmwBZfW5xd&#10;Ab9161Z1+PDhfcsAMnUfe2nAHGjx2Np3D5we1ka4tedJ+0bmDzsCHjuKPaFLqRoCEIBAFgSyFu8x&#10;pkcVQXZH1Ebol5eXq+3t7X0dw3xuRuKxA/PWz22og9F8PVUz/f7IfO/4zh5yNzDu4dkI32xDix3F&#10;nsW3CiMgAAEIJCYwefEe+gVBRti2ePtG3eL3kNj37RfG8ZpgtNB9mqbf58JtRtgNgXEx9433ZcL1&#10;EIAABEohkL14x17zdR0ztHhfvnx5PpK2g+DqBLpO2Pt0Ms3BJE31150n/dRru8FpVpIXd3372Gz0&#10;bTK1aYPjmuzh7xCAAASmQgDxnp1clvoFwR1FuxHyIt6+qPYhxLtuj3bT/u3QedJNI/NYWdqm8kWl&#10;nRCAAARsAlmL9xDpUc3IO6V4y5q1RJD7trYtUrzr9mhr92/L9LuZKn/ua1uVGZGbn7qROaNtHkQQ&#10;gAAEuhPIWrx9zYqdHnWIFwS7HWK//cKQatr80qVLe8fGiaPl3wsXLlRPv/DGgUNJPr/27ers+Zdr&#10;/+bWZf5f6jJr2J9b+868DvO5CYwzdUoO9ZW1H1ZfPnsxaJevbj47D69ZX6IfwCB1HzDPzFJ+ihNv&#10;AZsyPWrsF4TQOrtEkGvEO/bsgC3cbiT4b73658Eo8eff/KD6+JNP9zWpKVFLn8C4Ur5I2AkBCEBg&#10;SALFinfq9KjGCaleENztX5po85hZ3jR7tOvSp9pZ0LSJWobs1KXcqymeoJR2YCcEIDA8gWLF26BK&#10;nR411QuCeSlw93T7PpM2+vZ/9+kqmj3aJkWqRIeHsqBpXgJId+r3lDaeoI+fuRYCEBgvgaLFewi3&#10;dH1BkNG0O2KWrWLuNLgvm1qqPd4mEvyElWHNPa/bZFpz05j6sqBpXgLMVjB+9hNoWmaAFwQgAIEm&#10;AtmKty/Pt53zuy56u6nRQ/3dFwxXly1NBN9uZ+zMatL2tXNfqZ545d0DKVLNFq6X3v7L6tEXrnn/&#10;ZkeJsx2sfU9imaE9M66AAAQOEshWvI2pQyVQcV8UZLQcGj2PoSMZx/v2aG+8/at753ev7wh4XRY0&#10;toPpewPLDHpWlIQABOoJZC3exnQZvcZe9xUsvtGuPdVtXiBiHwySQ6eUDGt2JLgIt0lpenSWGW1H&#10;tH/UmAUtlKglh3bmZAPLDIvzBsGBi2PPndMQyF68TbPtkXHMqGtTt72mLfex79F1zTuNu+LV6qZH&#10;7Tudy3awZt+wzNDMKEUJggNTUKXORRMoQrwFkgR7+bKUdQVpZ1jzibe5Z8z7dbUz9nW2eGumc//5&#10;f7hRnf3mL/ayp8W2Zyr1scwwrKebggMZkQ/rD+4Wj0BR4m2abU9zxwjmahLvKYy8NdO5svb95Fff&#10;m59Gxk93AiwzdGfX5sqm2aQ3rv6vvZgO+nUbspTNgUDW4q0JWOu7Hm2fo+2OvFNt1crF8WJH03Su&#10;nMkt6+DPXLyBgPd0IssMPQE2XK6ZTaJfp/UBtaclULx4953SbtqSlipQLq1bm2t317xD07nygHNT&#10;qJo0qX/27v9hKr0ZdesSTOW2RnbgAtVs0iwRka9fu+l/+1tDDRCITyBr8Y7f3HCN7ulfZq9131H9&#10;kPa3vZfvPG93OtcVbpPM5fhsH/ix3Uh0ptLbUm8uT3BVMyNNicbZpJlwP3L62l4WQbtfkxVQQ5gy&#10;iyaAeC/aAwu6v0+8jSkynbuyu7/bCLWbJvXY6Z1tZCb/OVPp8RzYFFwV707TqCk4mzQT7mOrB/v1&#10;I+s7/ZqsgNPoH6W3EvEu3YMd7Q+Jt1QXGrnsjbpnws2UY0f4nsuagquYyu3G2p1NOj4T6MfP/Xgv&#10;e6CbGthkGOSs+W6suWpYAlmLtyZgre+a9xD3GNalurs1ibepxR252CNuEW53Kp0pRx1/u5QmuAqu&#10;7bnKFW5wINv1urPkynwIIN6zDGq+nOn2Z31fEPJx9z1LbPE2AVK/++9/Wj3/xgcH9nF718E9U+m+&#10;KUcCr3Se1wRXMZWrY6ktxXY9LSnK5Uoge/F2T99KDVK2h8XYQ57a1j71i3jbAVLmJLHffvXgPm4Z&#10;uZgpxX98/keqKUcCr/TeaQquYipXz7JNSbbrtaFF2dwIIN6OR3xZ1nJzWgx7jOP3CfduBPnDMwH/&#10;ndkoPJSIRTPlSOBVew9puLavlSsMAWaA6AdjJIB4T1S8n37hjb3sUm7g2cOz87z/9WwKPRQkVTfl&#10;SOBV98cEU7nd2YWuZAYoPlNqzIMA4u34YczHgEpTJUDKbIsJBZ6Zv9UFSfmmHAm86v+lZiq3P0Op&#10;gRmgeCypKT8C2Yt36mAyX7T5WLOqSffTBEgdne2FlSAp7bSjpl4Cr/J7CIzRImaAxuhV2mQTQLw9&#10;0eZjD1YzAVLH174XDDwzwm32w5r9rm2mHQm84uGSAwFmgHLwAjakJpC1eKdu/JTrXzv3leqLG3++&#10;J+Aru9mlfMJ9rEUmNQKvptyr8mg7M0B5+AEr0hJAvNPyzbZ24/j/+IMPKxNdLjnKQ8LdNpMagVfZ&#10;un0ShjEDNAk3T76RiHdNF7h8+fI8gcsYk7TY0eZz8Z6J+LHZdPm7v/p/VYxpx6EDr7Tr8pP/xk8E&#10;ADNAE3H0hJuZvXiLgIYC11IK61jFe9/+bmtK3IzC/9WfvF/9iz/cOrAeLjmgczy8oc26/IS/65Nr&#10;OjNAk3P5pBqctXg3CfeYj+xM1QvtbWLmVDDvHu/ZWd2nXroeDGg7NtsHbkboOfywHSgHL+Rrw9Az&#10;QPmSwLKxEchavM02Lntkbf5f0qWWsh/btxUtFM0u2d3sWYbY6WH/2Ss7QWp1e7xX1q/Mc5w/fu6e&#10;gNsBbWaK/fmZwC/6pCu2A43tcUR7IAABLYHsxdsWL1u8TQM3NjaqvqNvU2ffOkKwXftscXYFXF5G&#10;bFskz3pM+565+NPGKXGz9i3CuC+gbTbiNtPmcizoIk+6irEur/2SUA4CEIBAbgSKFm8zrd53zTul&#10;ePucHRJkI/S+5DDmczMSj7X3/PXv/vdZhPk7tXu8zcj68+fuHUBydPXqLKDN7P2+Vpm17xzWvdtu&#10;ByKgLbdHD/ZAAAJ9CGQv3vao0xVrI2ylibdvhO37TJwqYh9r+lxEby7Is+lzM4remxJ3RtYnXrhX&#10;RgLWVk7vfGZOunrt2/+tOvvNXxw4RrRPh9Re22Y7EAFtWqqUgwAESiGQtXi7Yi0iF3NN2Lcm7Ua2&#10;931BsDtD3fS4T6DrhL1LJ7NFz50Sd0fWJ2ZT5E+88u4BkTfCvfFnv9pbO3/yqwePEe1iW9trNNuB&#10;2ga0MUJv6wXKQwACiyCQtXj7gtLsCPQYa8FDi7fYv7m5uedvGV3bn8kfY4u3qdeI3qOz9Khm+nwu&#10;4NaUuD2yNulRfdttRLjbZF5L1bljnnDGCD2Vl6gXAhCITSBr8Y7dWF99Q655ixC7I/mhxdtwWD+3&#10;UT312nvz5Czu9LkZWRvhlh/ZbvPIbGvZF7+ym1LVs80sdgS6dhQc44SztiP0Ifom94AABCAQIoB4&#10;J4w2d6HLKN8NPqtb1+4z8r506VIlDnb/vXDhQnX2/MvV59b+y74UqStrP6y+fPbigevcjGyho0S/&#10;eOY/Be8ZssX3uX2/z619Z25rm+u/cPpbjVH1K6s/mNcp9zIzCe6+91Prb1f/9vyLre7dxk7Knoft&#10;rA/SD/JgYJ6ZpfxkLd5DTGkPNfKWtvimxjXiHStgTTqmcbw7sjbHddojbvn7voxsu0FuEsCWIvNa&#10;jFGwNqCNLWelPKqwEwIQsAlMXryH6A6y3SskwJpoc5/o97HdFm9fPTJl/Yff+x87I9jZqNSshzdt&#10;M/v9P3q/j1l7+8t9o+C20/KagLa2W856NY6LIQABCEQikL14xx5xRuKmrkYC1JraYUbmoX3evs/V&#10;BgQK1on3XoKW3UxsIqSSnCW0zcysn5vRe9efFKPgpvzW2hF61zZxHQQgAIEUBBDvFFR36xTh1kTF&#10;+5K3xN7j7U65+JruTpHLiWNmevz4TJhl5O0eJWqE2w10a4s21Si4Kb+1ZoTeti2UhwAEIJCSAOKd&#10;iK4vT7m7f9ydCvftY4+VWc1tpjvyNtPkT772F/fO9jajbufEMRHwY7sJXmSbWQzhNvYNMQoORbA3&#10;jdATdROqhQAEINCJAOLdCVv5F9nivW+0vbt1LHTi2L0DSna2mEm2NV+gWxdKKUfBTfu4m0boXdrD&#10;NRCAAARSEMhevEPneMvnfbKfSSCZ7x596k3hqNh1injvCZo1yq47cUzE2hwJ+szFG/M17ljCLW1M&#10;MQqOEcEe2wfUBwEIQKArgUmKt6wlN70YmL9r1qu7wl/kdcbx7pGaEpBm/g1tBTMnjsUWax+HmKNg&#10;jg5dZE/j3hCAQAoCWYt3igbXHcvp3q9ub3YK24as83df+OO9LWCSmMQOSLMF3E2ZOqSdfe+VIoK9&#10;r01cD4EhCWgzFQ5pE/fqT2By4i2jbm0g2FBJXPq7sl0NoQxkRsAlIM0+caxvJHk76+KVThXBHs9C&#10;aoJAOgJNcR7p7kzNqQlMUrzvu+++ant7W8U2xrGjqhsNXOjfnHu1OvXS9eC53vZWsFKF2yAdIoJ9&#10;YNdxOwioCBDnocJUbKFJivfS0lLVZuQ9xuA14/i6yO6UAWlDf1tSRrAP3RbuBwENAeI8NJTKLjM5&#10;8W6z5t2U1rRk10u0eYrI7hy5TKWdObLHpmEJEOcxLO9F3W1y4m1A+5KhhCLPxzjqNgzaHEyyqM4Z&#10;+74xI9hj20Z9EIhFgDiPWCTzrmeS4i0ukfSlIeHWTq3n7WK/dSLeRKKW6L3p2Uw/1fucOA89q5JL&#10;FiHevmQqsU/ZKtmJXWy393mbxCtPfvW9yoxM+YFAbgSImG7vEeI82jMr7YqsxbspP/hYp7SH6ERP&#10;v/DG3j7vo7OkLEbATcY0BHwI+txDS4CIaS2pg+WI8+jOroQrsxZvGXH7Rtnaozb7OsHcZ2wvCUSi&#10;9u0VXD8EAfppf8rEefRnmGsNWYt3U4KUpr/HgD62fd5EosboFdSRmgD9NDVh6i+dQPbivbq6GmQ8&#10;hLAOcY8hOxGRqEPS5l5dCdBPu5LjuqkQyF686w4G6SKsbQ4liXFyWW4diUjU3DyCPT4C9FP6BQTq&#10;CWQt3rKu7VvzFhGuG5n7mj518TZMTCTqY2vf3UuNKmd0l5wG1bSL7UTjetwRMT0uf9KauASyFm/T&#10;VDnZy7cXe3l5WZ2j3MZm6tQGoXUZ3cd1UZra1s9tzKPLTZS5nNE9xFGfaVpT7R1vyra3VIQXUy8R&#10;04vhzl3zJ5C9eBuEvmQqfc7ZlgxrmlH7WMXbOL5tJGquI1u2E+X/oOljYdt+2udeXAuBUggUId4p&#10;YGqPBh2zeLfhmmuiDLYTtfEiZSEAgbEQyF68ZdpcRtr2NLpm5DwWR8Vuh53b3K3bHWHnOrJlO1Hs&#10;XkF9EIBAKQSyFm93uvyhhx6q3LXvMecfT9mJQuLtjrD/+J3/uZeJ7fj6terEmWvVsd2MbM+/+UH1&#10;8SefNpqZarqd7USN6CkAAQiMlEDW4m0nYZFpbnute4gkLbH8rskI50sHm2p2wSfevhH2w6tXqmOn&#10;r1Qi3Ea8j5+5uifgL779y1pEKafb2U4Uq3dSDwQgUBqB7MVbxEuEzd42VkrqUs1UvwTR2S8nvheW&#10;WB3MFe+6teOH196Zj7jt30fWd/Khf3Ym5KEf38vAP335J9X6N27Ot6vF+GE7UQyK1AEBCJRGIHvx&#10;FrEuUbztc8O///3vV4cPH65CI2kTGOfb+ib53WMvD9jirVk73tlOtiPgK6d3hLtuX3jTy8Bvvxrv&#10;FDO2E5X22MFeCECgL4HsxbvkkbcZOT/wwAPVnTt3qrrtab5Rtzi2azKapo5hi7dm7fjo6jvzqXJN&#10;Qhfty0DMU8zYTtTkcf4OAQiMiUD24u1LzmJ/pk22smin1Yl3nUDXCXufNtnirVk7/q1/9xfqhC7a&#10;lwEzetcGvfVpK9dCAAIQGBuBrMVbpozrBLxPspYhnakRb18a2CHE23BoWjtuM7Jtehk4OltDN2vm&#10;ErXeFPQ2pJ+4FwQgAIESCGQt3iUA1NqYu3ibdsRcOw69DBjhlsh1TdCbli/lIAABCEyJAOI9kLc1&#10;4u0LZusz8r506VIlDnb/vXDhgvdvZ8+/XH1+7dvVyuoPqi+fvRi8PlSv/bnJn/7Y2nf2ptvNurkI&#10;twS9raz9sPd9NLZQ5nwvX8IPflPoA+aZWcpP1uJd0j7uJof3Fe/Y+73rMqw1taXN3810+1OvvVcd&#10;mwn3UbNnXBn01uYelIUABCAwNQKI90Ae7xtt7lsP72P6UOItNsacku/Tbq6FAAQgMAYCiPdAXmw6&#10;yczMMoT2eXc9+rSuaUOLt7GlTdDbQG7hNhCAAASKJJC9eE9hq5jpOb5saqn2eJv7LUK8i/yGYDQE&#10;IACBDAkg3gmdIuIbegFxp8LtjGxyTezMatJcxDuh46kaAhCAQGIC2Yt3Kfu4E/spevVDiHeq08Si&#10;w6BCCEAAAoURQLwLc1gsc1OLd8rTxGIxoB4IQAACpRJAvEv1XE+7U4q37zSxmHnMezadyyEAAQgU&#10;TyBr8S6ebsYNSCXedaeJkcc84w5RsGkszxTsPEzvTCBr8a7LLhY6QrMziYldmEK8NaeJkcd8Yh0t&#10;cXNZnkkMmOqzJZC1eBuBDp0aJud7x848lq2nIhuWQrw1p4l99szVyC2huqkSYHlmqp6n3YZA1uJt&#10;EpfUiXOduOPeegIpxLvpNLETM+F+/8NbuAYCvQmwPNMbIRUUTiB78a7bKoZ4d+99KcTbWNN0tGh3&#10;i7kSAjsEWJ6hJ0Ag85G3nOftS1Tiy0iGQ/UEUom3sYA85no/ULI9AZZn2jPjivERyHrkLevaoQxl&#10;KXJ+j8/F/halFG9zR/KYT6UnDd9OlmeGZ84d8yOQtXgLLhmB2yIeCmTLD3GeFqUW7zxbjVVjIcDy&#10;zFg8STu6EihCvLs2juvCBBBvekfpBFieKd2D2N+HAOLdh17B18YQb5JjFNwBRmI6yzMjcSTNaE0g&#10;e/F2173lJC5J4OKezNWawEQv6CveJMeYaMeh2RCAQBYEshZv3xGZtlibfeCcOtatH/URb5JjdGPO&#10;VRCAAARiEchavO193DICt8Wbfd7du0FX8SY5RnfmXAkBCEAgFoGsxdvOsOYT78uXLwfTp8YCNNZ6&#10;uog3yTHG2htoFwQgUBqBosWbkXf37tZFvEmO0Z03V0IAAhCISSBr8bZPDnNH3pJhjYNJunWHLuJN&#10;coxurLkKAhCAQGwCWYs3GdZiu/tefV3E21xNcox0PqFmCEAAAloCWYu3NMKXYY0oc62L/eW6irep&#10;jeQY/dhzNQQgAIG+BIoQ776N5PqDBOrEW5N8heQY9CoIQAACiyOAeC+O/ULvHBJvkq8s1C3cHAIQ&#10;gICKQNbibbaKhU4Uk8/HckCJb30/ZTCeT7xJvqL6ziQppJntSHJjKoUABIokgHhn4DbJJGev46c+&#10;r9wVb5KvLK4jMNuxOPbcGQKlEshavF2oImhbW1ul8vbabW+JswtIoF6K9op4mxHfP3npv1ZH165U&#10;x05fqY6vX6tOnNn5PX7m6vxz87v+zZujYp5LY5jtyMUT2AGBsggUJd6+LGtl4T5orW/ULaVS7mU3&#10;jrdHfEdXZ+K9dnVPuI14r5y+J97HZn83QWr8xCPAbEc8ltQEgakRQLwX7PE6ga4T9r5mP/3CG3uj&#10;6qMz0Taj64ctAbeFW/7+zMUbCHhf8LvXk2o2EkiqgcBECRQl3mM8BlTE23e0aSrxtkfcMk1uRt1z&#10;AV97Z/bvvRG3+/fn3/yg+viTTyf6dYnXbFLNxmNJTRCYIoGsxdsXbb68vFxtb2+PxldDi7eM+IxQ&#10;u+vbIuCyzh36+4tv/3I0/BfVEFLNLoo894XAOAgUJ94pgrcW6cqU0+aXLl2qxMHy7xdOf2snOM1Z&#10;3zZr3I+s7464V9+p/fvK6g8O1Oveh/8/38ho7dxXqsfWvrvnj5Vd/itrP6y+fPZi4/UwbmYMIxi1&#10;6QOvvfbaIuWg1b2zFu9WLSm0sEa8Y+73NiO+L1z48QEB31vjngn3w7NfV+Dl7ydmEejvf3irUNrx&#10;ze6TZtZYQ6rZav6Swk9/AnCcFkPEu7+/e9WgiTb3rYf3uak5XOTRte8dGPEdnYn28dno78rN/1s9&#10;8cq7B/6OcB+kHuOBOfVUszEY9vk+jOVaOPb3ZEkMsxXvphPFxpRhzazt+9byQ/u/+3fRqlo/t1E9&#10;/Qc/vRdxvivcMqpmRKijXNKXXdei4UvBMA5zOPbnWBLDbMXbuGEq6VF92dRS7vE2bI3jzYjvd2YC&#10;fmwWYW5G3O50+NRHhJpHQUlfdk17FlEGhnGow7E/x5IYZi3exhUiYmOLMne7mUyf27ncUwbnldRJ&#10;+38l09UAx/5sYdifobyQx6lpurWU1BezF2/Tjewp9Njrv1PtphcvXpxq06O2G479ccKwP0NTAxz7&#10;cyyJYRHiLS65fPny/JSxsZwk1r+rUQMEIAABCEyRQFHibRxkTy+nnFaeYmegzRCAAAQgUAaBrMVb&#10;E7BmH6NZBnKshAAEIAABCPQjULx4M4XerwNwNQQgAAEIlEcga/EuDycWQwACEIAABNITQLzTM+YO&#10;EIAABCAAgagEEO+oOKkMAhCAAAQgkJ4A4p2eMXeAAAQgAAEIRCWQtXhros0JWIvaH6gMAhCAAAQK&#10;IIB4F+AkTIQABCAAAQjYBLIX75hnWeN6CEAAAhCAwBgIIN5j8CJtgAAEIACBSRHIWrzlRLGhTtqa&#10;lOdpLAQgAAEIFEsga/H2UZUgNgLV2vc5+3Q2eSGa4rKELxAylCdfy0xbznitTdn2Xh7+CuEZOrZX&#10;215tubEx9LXbx1LLR1tuLBx9xymH9EHLRltukQyLE295NMkDg8NJdA9r6eB2LniZ2ZhSfviNjY3K&#10;bq/9JXX7kpaZtpzxVJuyOs8utpQ9O+YTHG17teXGxlD7HdTy0ZYbC0fhZw9ChIEr4Fo22nKLZlis&#10;eMtDd0rC0+cxbUTL93A1n5tR+JRfgkIPUC0zbTnjvzZl+/h7iGvt7+Djjz8e7F+afteGS5uyQ3Do&#10;eg+fSITq0rZZW24sfTHUXjk+2n6uadloyy2aYbHiLeCYPm9+dNQ9JHxvrs01jquEj4+WmbZc6C1d&#10;SJboB/OAFGE2M2GuSGvZaMuNjaFPYHzfLC0fbbkxcfT1O9EGe1CiZaMtlwPDosV7XBKSrjV1wtDm&#10;7T+dhYutuW6azBcTYJf/2c9+Vi0tLVVN5e7evVuNyQ/CQNrte4hq2ztVhoaZZvABx/DzQV6A7BnY&#10;qXyfixBvmdq1o843NzcX+8Qv6O7y5fcxQ7yrSh4ANh8tMxEeDVttnUboc/8x30lbeOrEu4nNFBnK&#10;koNh+NZbb82XrkK7arT9Zooc7VG24felL31pztF9KRojw6zF2xfxZ3dwzVtr7g/BIezTdtwSRCM2&#10;r1Bwi5bZFB+YPjaId7ueaT/b3FkbNxiXvtjMVl7ARR/cF8YxMsxavGXE7XtzF2dNcatTc1feX0I7&#10;7TZF8Q7tWtAym+KUr2HmBooybd7uW2mPvO/cubPvYrfv0RfDbO1tYiY4zX4p8u2saVreKun7nLV4&#10;+x4Sthub/t7u6zTe0pov/xRfgkS4fS+HWmbacqZ3tSmba28MBVl1FW/T79pwaVM2V4bGrjrxdpey&#10;tG3WlhtLXxSGdbsZ5LmmZaMtlwPD7MW7TlTcdbecv6yLtE0TQTm1GAKZ1Qn1Ly0zbTnj/zZlF9lf&#10;6u7tiz9x12tlOUvbXm25sTAUvqFIaZeHlo+23Fg4aoRWRt9aNtpyOTDMXrzr9nEj3vpHfN2WilBm&#10;LH3tZZXULrlomWnLGUptypZENdQubXu15cbEMDSL4Qug1PLRlhsDxzqhdXdDtGlvKQyzFm9fJ5YH&#10;Wt1bV0kPvaFsFV7adaCh7Br6Pr6tJSEbtMy05eyptrH5IfTA07LRlhsTQ1+wZFMAZVO/mRrH0NJX&#10;3TLOWBhmLd7ytuROy8n/T23E2Ffo7OAOYTilzGpNuxcME3f5QMtMW86ebhvTgTsh8W7T3ikybJND&#10;W8tHW66Nb/o+e1Je71vKCe1E0rLRllskw+zF28BxtwGYhx5pUVN+HagbAhCAAARyJlCEeOcMENsg&#10;AAEIQAACQxPIWrzNVBzR5kN3Ce4HAQhAAAK5E8hevH3nTkuQgi8NXu7AsQ8CEIAABCDQl0DW4m0a&#10;ZwcOfP3rX6+OHDkyz11LsFpf13M9BCAAAQiUSiB78RawdtDalCKkS+1Y2A0BCEAAAukIFCPesqVi&#10;imk807mfmiEAAQhAoEQCxYi3gdsUwFaiA7AZAhCAAAQg0JZA1uJtB6aFErVwLGhbl1MeAhCAAARK&#10;J4B4l+5B7IcABCAAgckRyFq8J+cNGgwBCEAAAhBQEEC8FZAoAgEIQAACEMiJAOKdkzewBQIQgAAE&#10;IKAggHgrIFEEAhCAAAQgkBMBxDsnb2ALBCAAAQhAQEEA8VZAoggEIAABCEAgJwKId07ewBYIQAAC&#10;EICAggDirYBEEQhAAAIQgEBOBBDvnLyBLRCAAAQgAAEFAcRbAYkiEIAABCAAgZwIIN45eQNbIAAB&#10;CEAAAgoCiLcCEkUgAAEIQAACORFAvHPyBrZAAAIQgAAEFAQQbwUkikAAAhCAAARyIoB45+SNGlsu&#10;X75cLS8vV9vb23ulzHnnYzzPfEptLaT7YWbGBPi+ZOychKYh3gnhxqz65s2b1dLSUrW5uTmv9tat&#10;W9Xhw4er1dXVmLfJoq4ptTUL4BhRNAG+L0W7r7PxiHdndMNfaN6wDx06tPd78uTJ6u7du8MbMsAd&#10;p9TWAXByi5ET4Psycgd7mod4T8/ntBgCEIAABAongHgX4MCNjY35aHtra2uftTJ17huBm/Vwe5Re&#10;tzYu9dvlzX+7U/JNdtjlQ2XtBshoQZYCzN+a7lE322Da7MYFyP1Cf9O23dTjjm589zL1CWu3btd/&#10;mq7XxMO3bKLxfRs7b9++XR05cmTen3z3Ey4ujybbbV+2scf2aVMfd30m5evaIWVC/q37Lmq+A74l&#10;r0V8XzTfN5eT5jug6deU6U8A8e7PMHkNoS+2PKTth6A8GGyxlodvSNjsB6dpTOiloOlhrHlwdRVv&#10;X1td8L6Xgbr2yMPLZhVqu7m/3b4QU8PIcH7wwQf3lRf72wp4G+ZtfN/GTqnXiJbbh2xhd0WtTb/t&#10;Yo+mj0u9dqCn9BPbn238W4J4a74vbcVbyyj5A5EbzAkg3gV0BN9D0H4DdkcwPpFuGqVrBKyNkMQc&#10;SYTa6rpOhMSdZQiJurnejdiv46R5WZB2uzMEXQMM2zLX+r6NnRIQ9eyzz+4LmjQ85G+vv/76/G/2&#10;y0nbfmtEUcPNJ8ihlzRfWeknTcGeXWaGNC+wqUfe2u9LW/H2PSrrvlsFPFqLNhHxLsB97kNQHpjP&#10;PffcfDpTHnjyUApNLfu2lvmuyWnkHWpryG0+wQhtqWvTdt/93Cjfuodh6MWiqftpxbut70P1+uyU&#10;B/T169f39Td75uLGjRsHhF3bb9tw69JO94VG2tM0C9LGv20EuU3ZtjNVMb4v9otQ0wuOj1FTn+bv&#10;cQgg3nE4Jq3FfgjaD9ePPvpo38O0aXTnG4X4rokp3u46ur2+3TSyqWtrCLg8TOShU8ekTdv7irdv&#10;lK/pNFrxbuv7upkR92XH3kds9yF7BNskSE2+1NrTtZ1N8Rx9/dvUfrv+urJDf1+0/avp+2Z/rzX9&#10;mjL9CSDe/Rkmr8H+gtmBV+4opO2DzRjue3NuEm/3AeMLAqqbMhVhbRLvuraGoLsjx7pRVpu226PD&#10;ugesVoS0nUbqa2Le1vdt7LQF22Ym/21GsL4Rsbbf1o283ZeeLu10R95itztDFWLtC6hs8kddf8np&#10;+6LtX9JfNYy0fZty/Qgg3v34DXK1PDxfffXVecSvPExC4t1m2rxuNB56uIWi3pvW+0LC6j4czcO2&#10;qa114F3RCEXaa9seCk5rM62aetq8aa3eHU23mTa3r7X73IULF/Yi60PirfWl1p4u7fTFAfheDEMi&#10;32Y3RNN3wPRb7Sh9iO+LduTd5jswyEORmxCwVkIfsN92fRHPtsiGtkT5Hhih9cOmkXdq8faNTJrW&#10;On3Tkk899VQwC12btodGe3Xi7a4VutP52n6nfbjKCLUuYM0nLBo7TZ/ybet69NFHD0TU2y9Kbfqt&#10;lNXa06adIfEWW7v4t+t3IIV49/m+aPtXG0bavk25fgQYeffjN8jV8gVzR5A+AfJNCTZFYWv3j2u/&#10;6KFpUHeavG7aXNPWOvj2XmdfYFJoOt334uLjZ2+fCk2rihA1jVrq9q63Yd7G9z5h9dlZ18d8W8Ns&#10;oWzTb7X22Es9NrdQH/fNrrhbxbr4dwjxHuL7ou1fbRgN8lDkJoy8S+gDTVOK7sNfvmihVKq+v4fW&#10;8Oxpeu0X3TANJcewH3pNa962b9qMvO37h14C6tpr/83NJW8n8Pj5z38+H9mHplXtFwjf1H1o7dVu&#10;dxvm5rom30vd7tKCtMu1s27Gxi3rCmWbfqu1R+zXtjPUD90AK/tlTPazN/nXN9vTddp8Ud+XNv1L&#10;y6iEZ+oYbGTkPQYvtmyDHSVcd6l8WUuMJA1NU6due+hh6OOs3bLU0r2q4m3sVFXYs1Bu9vRsDpdD&#10;IDkBxDs54vxukFrAcmhx06ivaf9q1xcXrQg1RU2nZqi1M7UdvpmAoe7JfSBQMgHEu2TvdbR97OJd&#10;F9mduu1aUTTlFnkWu9bOjl2s9WW52dO6AVwAgYEJIN4DA+d26Qn4clenv+vOHUoRodzszM2eofoL&#10;94FAVwKId1dyXAcBCEAAAhBYEAHEe0HguS0EIAABCECgKwHEuys5roMABCAAAQgsiADivSDw3BYC&#10;EIAABCDQlQDi3ZUc10EAAhCAAAQWRADxXhB4bgsBCEAAAhDoSgDx7kqO6yAAAQhAAAILIoB4Lwj8&#10;WG7r5jtuylw2lnbTjnESMDkC3FPI3ONUx9lyWlUaAcS7NI9lYG/dwSYl5kHPACkmZELAPeZ10Wls&#10;M8GCGRkSQLwzdEruJoXODM/dbuyDgIaAe8JX3ZGtmvooA4EUBBDvFFRHXKeMTHxnZI+42TQNAhCA&#10;QFYEEO+s3LFYY+zzp82Zxr6DM+RAjY8++qg6cuRIZZ997RN03xS7b13cV853TnboHG733k33DR3H&#10;Gfq8qT7juTZnI7cpK71C4x9TNsSy6Rx38XefPONyrdZPxt6mdrXxVehcbE0sRpNPfCPwJtvtb3SI&#10;Tcg2Td22T331CA93HX+xTxruHoMA4h2DYuF1yLqeLdbyUPAF78iD2RZXedDYIir12g893znbvnLm&#10;M2PP9vb2nG7owep7sGvu20YQNPWlFO82/tGwtAU+9IJmfNxldqWLn5r6XRtfmfu7fVZ7UE3Idunb&#10;dj9u4xN5PLgnyfl8Zcq2qdsOGHXb7b6sdfFn4Y+2UZuPeI/avbrG+R549kNEHlr2w8B9EPgeRKEo&#10;Xfd+mjX0NqKguW8bQdDUl1K8tf6RUaxmlFV3bGqMkbfbP3y8te1q4ytfndpjYH3ttkfytnhrbbe/&#10;gW4/Col3m7rlZfjZZ5+tlpaWKvuFWv72+uuvz/+GeOueh6WUQrxL8VQiO+XBFgrKsR84dQ98Vzjq&#10;Hpj2w7jp/vaoxTcadB/s2vvKdW50fNf6Uol3Ex+ffzQBVosW7zbt0vpKfBAaeTeJlyveIn7PPffc&#10;fInIfYnVfGek//ra6xPvNlxM3cLm+vXr+2wUFmZW48aNGweEPdHjhGoHJIB4Dwg7x1s1bYWxRwFN&#10;4m2Xdfd/+9ZAjXA23b+teLe9r/sAdqf/tfWlEu8mPj7mmvVdjXi7PtO8FGhnSLq0q8lXtg9c2zVM&#10;bNttPhLfIfdvY7v0X981oSWOw4cPVyF73VG5vS/d91019TTZm+NzCZuaCSDezYxGXaLpi91XvJse&#10;mk337yreTfc19crIyn7QP/TQQ/MgPBmlae2rEw6p37apKbBLyjbdP6V42yNVYdUk4CnEW+ur0Mi7&#10;i+32Uo47Gm7jE+m/7v5x83kM8bb9b9/D3hXSNJof9QNuxI1DvEfsXE3TQutucq27Tle3Pm2XbarX&#10;HZHEFoWm+kJs3GlzbTtSj7w1U7RtbNWMvN1p5pixCU22arKatVlH19puptxfffXV+QucLKmExFvj&#10;E/vl053OrxNvbd2hZZMLFy7s7RZBvDVPwvLKIN7l+Sy6xaEHm2+EEVp/9JXVPDBNYzQPau2ITurT&#10;BG35QPoEQduOpq1GvpF3KPDPLtvGPxqWpt2LFu86PzWNbMVvbcXbF1lv9wF7NsTm7xO/Nj4JiWfo&#10;BaZN3aasG0hn2vnoo4/um3rX9ovoDxcqTEYA8U6GtpyKfdOKoYe7bwtZqKzU6z40zecPPPBAdefO&#10;nTkk3/3Ng63rVjHtfbXira0vlXi38Y+GZRfx9m3x8/Fr85LVpl1aX8XYKub2V5/4trE9FC0fEm9t&#10;3XV2ucGdoQj2cp5SWOoSQLzpE3MC7p5Q8+UPTd35yobWmH1lfSMgX2CYL0mLZgtSqD1NIy9zXZsk&#10;LW59qcS7rX+aWDaJdyjRiSZvfRvxbtsu96vq81UK20Mj56bvjO/voeQ19jS9lotvhiL0Io14j+9B&#10;j3iPz6e0CAIQyIBA3bZF2zwRYc3LUQbNwoRMCCDemTgCMyAAgXERQLzH5c/cWoN45+YR7IEABEZB&#10;APEehRuzbQTina1rMAwCEIAABCDgJ4B40zMgAAEIQAAChRFAvAtzGOZCAAIQgAAEEG/6AAQgAAEI&#10;QKAwAoh3YQ7DXAhAAAIQgADiTR+AAAQgAAEIFEYA8S7MYZgLAQhAAAIQQLzpAxCAAAQgAIHCCCDe&#10;hTkMcyEAAQhAAAKIN30AAhCAAAQgUBgBxLswh2EuBCAAAQhAAPGmD0AAAhCAAAQKI4B4F+YwzIUA&#10;BCAAAQgg3vQBCEAAAhCAQGEEEO/CHIa5EIAABCAAAcSbPgABCEAAAhAojADiXZjDMBcCEIAABCCA&#10;eNMHIAABCEAAAoURQLwLcxjmQgACEIAABBBv+gAEIAABCECgMAKId2EOw1wIQAACEIDAAfGWD/j3&#10;fAUDGNAH6AP0AfpAzn3g0My4n+ZsILbxBaIP0AfoA/QB+sC9PnDx4sXq/wMwHEDz+dm3yAAAAABJ&#10;RU5ErkJgglBLAQItABQABgAIAAAAIQCxgme2CgEAABMCAAATAAAAAAAAAAAAAAAAAAAAAABbQ29u&#10;dGVudF9UeXBlc10ueG1sUEsBAi0AFAAGAAgAAAAhADj9If/WAAAAlAEAAAsAAAAAAAAAAAAAAAAA&#10;OwEAAF9yZWxzLy5yZWxzUEsBAi0AFAAGAAgAAAAhALAEBpa5AwAAUg0AAA4AAAAAAAAAAAAAAAAA&#10;OgIAAGRycy9lMm9Eb2MueG1sUEsBAi0AFAAGAAgAAAAhAC5s8ADFAAAApQEAABkAAAAAAAAAAAAA&#10;AAAAHwYAAGRycy9fcmVscy9lMm9Eb2MueG1sLnJlbHNQSwECLQAUAAYACAAAACEAILfAO9wAAAAF&#10;AQAADwAAAAAAAAAAAAAAAAAbBwAAZHJzL2Rvd25yZXYueG1sUEsBAi0ACgAAAAAAAAAhAMS6M2fs&#10;OAAA7DgAABQAAAAAAAAAAAAAAAAAJAgAAGRycy9tZWRpYS9pbWFnZTEucG5nUEsBAi0ACgAAAAAA&#10;AAAhAKVJWNtEPQAARD0AABQAAAAAAAAAAAAAAAAAQkEAAGRycy9tZWRpYS9pbWFnZTIucG5nUEsF&#10;BgAAAAAHAAcAvgEAALh+AAAAAA==&#10;">
            <v:shape id="Picture 5" o:spid="_x0000_s1273" type="#_x0000_t75" style="position:absolute;top:7;width:4330;height:3149;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G0Ddo3CAAAA2gAAAA8AAABkcnMvZG93bnJldi54bWxEj0GLwjAUhO8L/ofwBG/bVEGRapQiKJ4E&#10;3WXX47N5ttXmpTax1n+/EYQ9DjPzDTNfdqYSLTWutKxgGMUgiDOrS84VfH+tP6cgnEfWWFkmBU9y&#10;sFz0PuaYaPvgPbUHn4sAYZeggsL7OpHSZQUZdJGtiYN3to1BH2STS93gI8BNJUdxPJEGSw4LBda0&#10;Kii7Hu5Gwfinut2mu7g9/V4vY0rvZpMeN0oN+l06A+Gp8//hd3urFYzgdSXcALn4AwAA//8DAFBL&#10;AQItABQABgAIAAAAIQAEqzleAAEAAOYBAAATAAAAAAAAAAAAAAAAAAAAAABbQ29udGVudF9UeXBl&#10;c10ueG1sUEsBAi0AFAAGAAgAAAAhAAjDGKTUAAAAkwEAAAsAAAAAAAAAAAAAAAAAMQEAAF9yZWxz&#10;Ly5yZWxzUEsBAi0AFAAGAAgAAAAhADMvBZ5BAAAAOQAAABIAAAAAAAAAAAAAAAAALgIAAGRycy9w&#10;aWN0dXJleG1sLnhtbFBLAQItABQABgAIAAAAIQBtA3aNwgAAANoAAAAPAAAAAAAAAAAAAAAAAJ8C&#10;AABkcnMvZG93bnJldi54bWxQSwUGAAAAAAQABAD3AAAAjgMAAAAA&#10;">
              <v:imagedata r:id="rId213" o:title=""/>
            </v:shape>
            <v:shape id="Picture 4" o:spid="_x0000_s1274" type="#_x0000_t75" style="position:absolute;left:4330;width:4351;height:3156;visibility:visible" o:gfxdata="UEsDBBQABgAIAAAAIQAEqzleAAEAAOYBAAATAAAAW0NvbnRlbnRfVHlwZXNdLnhtbJSRQU7DMBBF&#10;90jcwfIWJU5ZIISSdEHKEipUDjCyJ4lFMrY8bmhvj9O0G0SRWNoz/78nu1wfxkFMGNg6quQqL6RA&#10;0s5Y6ir5sXvJHqXgCGRgcISVPCLLdX17U+6OHlmkNHEl+xj9k1KsexyBc+eR0qR1YYSYjqFTHvQn&#10;dKjui+JBaUcRKWZx7pB12WAL+yGKzSFdLyYBB5bieVmcWZUE7werISZTNZH5QcnOhDwlTzvcW893&#10;SUOqXwnz5DrgnHtLTxOsQbGFEF9hTBrKBFbe6rgPmLbyv3tm0ZEz17ZWY94E3i7Ji9g1gHFfFHD6&#10;b3uTYu84XdrV6ZfqbwAAAP//AwBQSwMEFAAGAAgAAAAhAAjDGKTUAAAAkwEAAAsAAABfcmVscy8u&#10;cmVsc6SQwWrDMAyG74O+g9F9cdrDGKNOb4NeSwu7GltJzGLLSG7avv1M2WAZve2oX+j7xL/dXeOk&#10;ZmQJlAysmxYUJkc+pMHA6fj+/ApKik3eTpTQwA0Fdt3qaXvAyZZ6JGPIoioliYGxlPymtbgRo5WG&#10;Mqa66YmjLXXkQWfrPu2AetO2L5p/M6BbMNXeG+C934A63nI1/2HH4JiE+tI4ipr6PrhHVO3pkg44&#10;V4rlAYsBz3IPGeemPgf6sXf9T28OrpwZP6phof7Oq/nHrhdVdl8AAAD//wMAUEsDBBQABgAIAAAA&#10;IQAzLwWeQQAAADkAAAASAAAAZHJzL3BpY3R1cmV4bWwueG1ssrGvyM1RKEstKs7Mz7NVMtQzUFJI&#10;zUvOT8nMS7dVCg1x07VQUiguScxLSczJz0u1VapMLVayt+PlAgAAAP//AwBQSwMEFAAGAAgAAAAh&#10;ACMKQA7BAAAA2gAAAA8AAABkcnMvZG93bnJldi54bWxEj82KAjEQhO+C7xBa8CKaWUUZR6OIIOzB&#10;i+4+QDPp+dFJZ0iyzvj2ZkHwWFTVV9R235tGPMj52rKCr1kCgji3uuZSwe/PaZqC8AFZY2OZFDzJ&#10;w343HGwx07bjCz2uoRQRwj5DBVUIbSalzysy6Ge2JY5eYZ3BEKUrpXbYRbhp5DxJVtJgzXGhwpaO&#10;FeX3659RkB4pLRx15/Mk3NZJ+lz2xXqp1HjUHzYgAvXhE363v7WCBfxfiTdA7l4AAAD//wMAUEsB&#10;Ai0AFAAGAAgAAAAhAASrOV4AAQAA5gEAABMAAAAAAAAAAAAAAAAAAAAAAFtDb250ZW50X1R5cGVz&#10;XS54bWxQSwECLQAUAAYACAAAACEACMMYpNQAAACTAQAACwAAAAAAAAAAAAAAAAAxAQAAX3JlbHMv&#10;LnJlbHNQSwECLQAUAAYACAAAACEAMy8FnkEAAAA5AAAAEgAAAAAAAAAAAAAAAAAuAgAAZHJzL3Bp&#10;Y3R1cmV4bWwueG1sUEsBAi0AFAAGAAgAAAAhACMKQA7BAAAA2gAAAA8AAAAAAAAAAAAAAAAAnwIA&#10;AGRycy9kb3ducmV2LnhtbFBLBQYAAAAABAAEAPcAAACNAwAAAAA=&#10;">
              <v:imagedata r:id="rId214" o:title=""/>
            </v:shape>
          </v:group>
        </w:pict>
      </w:r>
      <w:r w:rsidR="00C81C3C">
        <w:rPr>
          <w:noProof/>
          <w:sz w:val="24"/>
          <w:szCs w:val="24"/>
        </w:rPr>
        <w:drawing>
          <wp:inline distT="0" distB="0" distL="0" distR="0" wp14:anchorId="2D24810C" wp14:editId="6C77794E">
            <wp:extent cx="2362200" cy="1659890"/>
            <wp:effectExtent l="19050" t="0" r="0" b="0"/>
            <wp:docPr id="642" name="Рисунок 642" descr="blocks_color+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6" descr="blocks_color+12"/>
                    <pic:cNvPicPr>
                      <a:picLocks noChangeAspect="1" noChangeArrowheads="1"/>
                    </pic:cNvPicPr>
                  </pic:nvPicPr>
                  <pic:blipFill>
                    <a:blip r:embed="rId215" cstate="print"/>
                    <a:srcRect/>
                    <a:stretch>
                      <a:fillRect/>
                    </a:stretch>
                  </pic:blipFill>
                  <pic:spPr bwMode="auto">
                    <a:xfrm>
                      <a:off x="0" y="0"/>
                      <a:ext cx="2362200" cy="1659890"/>
                    </a:xfrm>
                    <a:prstGeom prst="rect">
                      <a:avLst/>
                    </a:prstGeom>
                    <a:noFill/>
                    <a:ln w="9525">
                      <a:noFill/>
                      <a:miter lim="800000"/>
                      <a:headEnd/>
                      <a:tailEnd/>
                    </a:ln>
                  </pic:spPr>
                </pic:pic>
              </a:graphicData>
            </a:graphic>
          </wp:inline>
        </w:drawing>
      </w:r>
    </w:p>
    <w:p w:rsidR="003650D7" w:rsidRPr="009B2CCC" w:rsidRDefault="003650D7" w:rsidP="003650D7">
      <w:pPr>
        <w:widowControl/>
        <w:autoSpaceDE/>
        <w:autoSpaceDN/>
        <w:adjustRightInd/>
        <w:spacing w:line="360" w:lineRule="auto"/>
        <w:ind w:firstLine="709"/>
        <w:jc w:val="both"/>
        <w:rPr>
          <w:sz w:val="24"/>
          <w:szCs w:val="24"/>
        </w:rPr>
      </w:pPr>
      <w:r w:rsidRPr="003650D7">
        <w:rPr>
          <w:sz w:val="24"/>
          <w:szCs w:val="24"/>
        </w:rPr>
        <w:tab/>
        <w:t>А</w:t>
      </w:r>
      <w:r w:rsidRPr="003650D7">
        <w:rPr>
          <w:sz w:val="24"/>
          <w:szCs w:val="24"/>
        </w:rPr>
        <w:tab/>
      </w:r>
      <w:r w:rsidRPr="003650D7">
        <w:rPr>
          <w:sz w:val="24"/>
          <w:szCs w:val="24"/>
        </w:rPr>
        <w:tab/>
      </w:r>
      <w:r w:rsidRPr="003650D7">
        <w:rPr>
          <w:sz w:val="24"/>
          <w:szCs w:val="24"/>
        </w:rPr>
        <w:tab/>
      </w:r>
      <w:r w:rsidRPr="003650D7">
        <w:rPr>
          <w:sz w:val="24"/>
          <w:szCs w:val="24"/>
        </w:rPr>
        <w:tab/>
      </w:r>
      <w:r w:rsidRPr="003650D7">
        <w:rPr>
          <w:sz w:val="24"/>
          <w:szCs w:val="24"/>
        </w:rPr>
        <w:tab/>
        <w:t>Б</w:t>
      </w:r>
      <w:r w:rsidR="009B2CCC">
        <w:rPr>
          <w:sz w:val="24"/>
          <w:szCs w:val="24"/>
        </w:rPr>
        <w:tab/>
      </w:r>
      <w:r w:rsidR="009B2CCC">
        <w:rPr>
          <w:sz w:val="24"/>
          <w:szCs w:val="24"/>
        </w:rPr>
        <w:tab/>
      </w:r>
      <w:r w:rsidR="009B2CCC">
        <w:rPr>
          <w:sz w:val="24"/>
          <w:szCs w:val="24"/>
        </w:rPr>
        <w:tab/>
      </w:r>
      <w:r w:rsidR="009B2CCC">
        <w:rPr>
          <w:sz w:val="24"/>
          <w:szCs w:val="24"/>
        </w:rPr>
        <w:tab/>
      </w:r>
      <w:r w:rsidR="009B2CCC">
        <w:rPr>
          <w:sz w:val="24"/>
          <w:szCs w:val="24"/>
        </w:rPr>
        <w:tab/>
        <w:t>В</w:t>
      </w:r>
    </w:p>
    <w:p w:rsidR="007E4E33" w:rsidRPr="007E4E33" w:rsidRDefault="007E4E33" w:rsidP="00FE7AAA">
      <w:pPr>
        <w:widowControl/>
        <w:autoSpaceDE/>
        <w:autoSpaceDN/>
        <w:adjustRightInd/>
        <w:spacing w:line="360" w:lineRule="auto"/>
        <w:jc w:val="center"/>
        <w:rPr>
          <w:bCs/>
          <w:sz w:val="16"/>
          <w:szCs w:val="16"/>
          <w:lang w:val="en-US"/>
        </w:rPr>
      </w:pPr>
    </w:p>
    <w:p w:rsidR="003650D7" w:rsidRPr="003650D7" w:rsidRDefault="008E4CD7" w:rsidP="00FE7AAA">
      <w:pPr>
        <w:widowControl/>
        <w:autoSpaceDE/>
        <w:autoSpaceDN/>
        <w:adjustRightInd/>
        <w:spacing w:line="360" w:lineRule="auto"/>
        <w:jc w:val="center"/>
        <w:rPr>
          <w:sz w:val="24"/>
          <w:szCs w:val="24"/>
        </w:rPr>
      </w:pPr>
      <w:r w:rsidRPr="006B78BC">
        <w:rPr>
          <w:bCs/>
          <w:sz w:val="24"/>
          <w:szCs w:val="24"/>
        </w:rPr>
        <w:t xml:space="preserve">Рисунок </w:t>
      </w:r>
      <w:r w:rsidR="002C3F55">
        <w:rPr>
          <w:bCs/>
          <w:sz w:val="24"/>
          <w:szCs w:val="24"/>
        </w:rPr>
        <w:t>5.13.</w:t>
      </w:r>
      <w:r w:rsidR="00830592" w:rsidRPr="00830592">
        <w:rPr>
          <w:bCs/>
          <w:sz w:val="24"/>
          <w:szCs w:val="24"/>
        </w:rPr>
        <w:t xml:space="preserve"> </w:t>
      </w:r>
      <w:r w:rsidR="003650D7" w:rsidRPr="003650D7">
        <w:rPr>
          <w:sz w:val="24"/>
          <w:szCs w:val="24"/>
        </w:rPr>
        <w:t xml:space="preserve">Распределение площадных блоков </w:t>
      </w:r>
      <w:r w:rsidR="009B2CCC">
        <w:rPr>
          <w:sz w:val="24"/>
          <w:szCs w:val="24"/>
        </w:rPr>
        <w:t xml:space="preserve">(А) </w:t>
      </w:r>
      <w:r w:rsidR="003650D7" w:rsidRPr="003650D7">
        <w:rPr>
          <w:sz w:val="24"/>
          <w:szCs w:val="24"/>
        </w:rPr>
        <w:t>по связи</w:t>
      </w:r>
      <w:r w:rsidR="009B2CCC">
        <w:rPr>
          <w:sz w:val="24"/>
          <w:szCs w:val="24"/>
        </w:rPr>
        <w:t>: Б)</w:t>
      </w:r>
      <w:r w:rsidR="003650D7" w:rsidRPr="003650D7">
        <w:rPr>
          <w:sz w:val="24"/>
          <w:szCs w:val="24"/>
        </w:rPr>
        <w:t xml:space="preserve"> между количеством папиллярных раков в НП пределах каждого блока и йодному удару в НП; Б) йодному удару в НП, нормированному на обеспеченность почв НП стабильным йодом</w:t>
      </w:r>
    </w:p>
    <w:p w:rsidR="00AF3E12" w:rsidRPr="00C701D4" w:rsidRDefault="00AF3E12" w:rsidP="006B78BC">
      <w:pPr>
        <w:widowControl/>
        <w:autoSpaceDE/>
        <w:autoSpaceDN/>
        <w:adjustRightInd/>
        <w:spacing w:line="360" w:lineRule="auto"/>
        <w:ind w:firstLine="709"/>
        <w:jc w:val="both"/>
        <w:rPr>
          <w:sz w:val="16"/>
          <w:szCs w:val="16"/>
        </w:rPr>
      </w:pPr>
    </w:p>
    <w:p w:rsidR="006B78BC" w:rsidRPr="006B78BC" w:rsidRDefault="006B78BC" w:rsidP="006B78BC">
      <w:pPr>
        <w:widowControl/>
        <w:autoSpaceDE/>
        <w:autoSpaceDN/>
        <w:adjustRightInd/>
        <w:spacing w:line="360" w:lineRule="auto"/>
        <w:ind w:firstLine="709"/>
        <w:jc w:val="both"/>
        <w:rPr>
          <w:bCs/>
          <w:sz w:val="24"/>
          <w:szCs w:val="24"/>
        </w:rPr>
      </w:pPr>
      <w:r w:rsidRPr="006B78BC">
        <w:rPr>
          <w:sz w:val="24"/>
          <w:szCs w:val="24"/>
        </w:rPr>
        <w:t xml:space="preserve">Таким образом, </w:t>
      </w:r>
      <w:r w:rsidR="00846282">
        <w:rPr>
          <w:sz w:val="24"/>
          <w:szCs w:val="24"/>
        </w:rPr>
        <w:t>на примере йода п</w:t>
      </w:r>
      <w:r w:rsidRPr="006B78BC">
        <w:rPr>
          <w:sz w:val="24"/>
          <w:szCs w:val="24"/>
        </w:rPr>
        <w:t>родемонстрирована применимость предлагаемого подхода для дифференцированной оценки уровня обеспеченности территорий экологически важными микроэлементами, а также доказана возможность создания оценочных и прогнозных карт биогеохимического районирования с выделением зон повышенного экологического риска при техногенных авариях.</w:t>
      </w:r>
    </w:p>
    <w:p w:rsidR="006B78BC" w:rsidRPr="006B78BC" w:rsidRDefault="006B78BC" w:rsidP="006B78BC">
      <w:pPr>
        <w:widowControl/>
        <w:autoSpaceDE/>
        <w:autoSpaceDN/>
        <w:adjustRightInd/>
        <w:spacing w:line="360" w:lineRule="auto"/>
        <w:ind w:firstLine="709"/>
        <w:jc w:val="both"/>
        <w:rPr>
          <w:sz w:val="24"/>
          <w:szCs w:val="24"/>
        </w:rPr>
      </w:pPr>
      <w:r w:rsidRPr="006B78BC">
        <w:rPr>
          <w:sz w:val="24"/>
          <w:szCs w:val="24"/>
        </w:rPr>
        <w:t>Адекватность полученных оценок наблюдаемому уровню заболеваемости, дает дополнительные основания предположить универсальный характер предлагаемой методики, а поскольку имеющаяся информация схожую характер пространственного распространения имеют почти все фиксируемые на данный момент экологически значимые техногенные загрязнители, включая ртуть, цинк, нитрат или даже стойкие органические загрязнители (СОЗ). Поскольку никаких явных теоретических или методических противопоказаний данному утверждению не имеется, а значительная часть информации о структуре наблюдаемых полей техногенного загрязнения свидетельствует об их пространственной упорядоченности, есть все основания предполагать, что данный подход применим к решению целого класса аналогичных задач, имеющих своей целью картографическую оценку эколого-геохимического состояния территорий, испытывающих значимое антропогенное воздействие в результате поступления в окружающую среду дополнительных количеств техногенных элементов или соединений.</w:t>
      </w:r>
    </w:p>
    <w:p w:rsidR="006B78BC" w:rsidRPr="006B78BC" w:rsidRDefault="006B78BC" w:rsidP="00890A3C">
      <w:pPr>
        <w:widowControl/>
        <w:autoSpaceDE/>
        <w:autoSpaceDN/>
        <w:adjustRightInd/>
        <w:spacing w:line="360" w:lineRule="auto"/>
        <w:ind w:firstLine="709"/>
        <w:jc w:val="both"/>
        <w:rPr>
          <w:i/>
          <w:sz w:val="24"/>
          <w:szCs w:val="24"/>
        </w:rPr>
      </w:pPr>
      <w:r w:rsidRPr="006B78BC">
        <w:rPr>
          <w:i/>
          <w:sz w:val="24"/>
          <w:szCs w:val="24"/>
        </w:rPr>
        <w:t xml:space="preserve">Проведенные эколого-геохимические исследования показали, что предлагаемый подход может быть применим и для дифференцированной оценки уровня обеспеченности больших территорий любыми экологически важными микроэлементами и для создания оценочных и прогнозных карт биогеохимического районирования с выделением зон повышенного экологического риска при техногенных авариях. </w:t>
      </w:r>
    </w:p>
    <w:p w:rsidR="00016411" w:rsidRPr="009D187B" w:rsidRDefault="00016411" w:rsidP="00890A3C">
      <w:pPr>
        <w:widowControl/>
        <w:autoSpaceDE/>
        <w:autoSpaceDN/>
        <w:adjustRightInd/>
        <w:spacing w:line="360" w:lineRule="auto"/>
        <w:ind w:firstLine="709"/>
        <w:jc w:val="both"/>
        <w:rPr>
          <w:rFonts w:eastAsia="Calibri"/>
          <w:sz w:val="24"/>
          <w:szCs w:val="24"/>
          <w:lang w:eastAsia="en-US"/>
        </w:rPr>
      </w:pPr>
      <w:r w:rsidRPr="009D187B">
        <w:rPr>
          <w:rFonts w:eastAsia="Calibri"/>
          <w:sz w:val="24"/>
          <w:szCs w:val="24"/>
          <w:lang w:eastAsia="en-US"/>
        </w:rPr>
        <w:t>Таким образом</w:t>
      </w:r>
      <w:r w:rsidR="00FE7AAA" w:rsidRPr="009D187B">
        <w:rPr>
          <w:rFonts w:eastAsia="Calibri"/>
          <w:sz w:val="24"/>
          <w:szCs w:val="24"/>
          <w:lang w:eastAsia="en-US"/>
        </w:rPr>
        <w:t>,</w:t>
      </w:r>
      <w:r w:rsidR="007E4E33">
        <w:rPr>
          <w:rFonts w:eastAsia="Calibri"/>
          <w:sz w:val="24"/>
          <w:szCs w:val="24"/>
          <w:lang w:eastAsia="en-US"/>
        </w:rPr>
        <w:t xml:space="preserve"> было сф</w:t>
      </w:r>
      <w:r w:rsidRPr="009D187B">
        <w:rPr>
          <w:rFonts w:eastAsia="Calibri"/>
          <w:sz w:val="24"/>
          <w:szCs w:val="24"/>
          <w:lang w:eastAsia="en-US"/>
        </w:rPr>
        <w:t>о</w:t>
      </w:r>
      <w:r w:rsidR="007E4E33">
        <w:rPr>
          <w:rFonts w:eastAsia="Calibri"/>
          <w:sz w:val="24"/>
          <w:szCs w:val="24"/>
          <w:lang w:val="en-US" w:eastAsia="en-US"/>
        </w:rPr>
        <w:t>h</w:t>
      </w:r>
      <w:r w:rsidRPr="009D187B">
        <w:rPr>
          <w:rFonts w:eastAsia="Calibri"/>
          <w:sz w:val="24"/>
          <w:szCs w:val="24"/>
          <w:lang w:eastAsia="en-US"/>
        </w:rPr>
        <w:t>мулировано следующее защищаемое положение.</w:t>
      </w:r>
    </w:p>
    <w:p w:rsidR="009B25E0" w:rsidRPr="007E4E33" w:rsidRDefault="00827CF7" w:rsidP="00890A3C">
      <w:pPr>
        <w:widowControl/>
        <w:autoSpaceDE/>
        <w:autoSpaceDN/>
        <w:adjustRightInd/>
        <w:spacing w:line="360" w:lineRule="auto"/>
        <w:ind w:firstLine="709"/>
        <w:jc w:val="both"/>
        <w:rPr>
          <w:rFonts w:eastAsia="Calibri"/>
          <w:b/>
          <w:sz w:val="24"/>
          <w:szCs w:val="24"/>
          <w:lang w:eastAsia="en-US"/>
        </w:rPr>
      </w:pPr>
      <w:r w:rsidRPr="002C3F55">
        <w:rPr>
          <w:rFonts w:eastAsia="Calibri"/>
          <w:b/>
          <w:sz w:val="24"/>
          <w:szCs w:val="24"/>
          <w:lang w:eastAsia="en-US"/>
        </w:rPr>
        <w:t>Р</w:t>
      </w:r>
      <w:r w:rsidR="00016411" w:rsidRPr="002C3F55">
        <w:rPr>
          <w:rFonts w:eastAsia="Calibri"/>
          <w:b/>
          <w:sz w:val="24"/>
          <w:szCs w:val="24"/>
          <w:lang w:eastAsia="en-US"/>
        </w:rPr>
        <w:t>а</w:t>
      </w:r>
      <w:r w:rsidR="009B25E0" w:rsidRPr="002C3F55">
        <w:rPr>
          <w:rFonts w:eastAsia="Calibri"/>
          <w:b/>
          <w:sz w:val="24"/>
          <w:szCs w:val="24"/>
          <w:lang w:eastAsia="en-US"/>
        </w:rPr>
        <w:t>зработанный метод взаимоналожения картографических поверхностей, отражающих сп</w:t>
      </w:r>
      <w:r w:rsidRPr="002C3F55">
        <w:rPr>
          <w:rFonts w:eastAsia="Calibri"/>
          <w:b/>
          <w:sz w:val="24"/>
          <w:szCs w:val="24"/>
          <w:lang w:eastAsia="en-US"/>
        </w:rPr>
        <w:t>е</w:t>
      </w:r>
      <w:r w:rsidR="009B25E0" w:rsidRPr="002C3F55">
        <w:rPr>
          <w:rFonts w:eastAsia="Calibri"/>
          <w:b/>
          <w:sz w:val="24"/>
          <w:szCs w:val="24"/>
          <w:lang w:eastAsia="en-US"/>
        </w:rPr>
        <w:t>цифику природной и техногенн</w:t>
      </w:r>
      <w:r w:rsidR="00016411" w:rsidRPr="002C3F55">
        <w:rPr>
          <w:rFonts w:eastAsia="Calibri"/>
          <w:b/>
          <w:sz w:val="24"/>
          <w:szCs w:val="24"/>
          <w:lang w:eastAsia="en-US"/>
        </w:rPr>
        <w:t xml:space="preserve">ой геохимической неоднородности, </w:t>
      </w:r>
      <w:r w:rsidR="009B25E0" w:rsidRPr="002C3F55">
        <w:rPr>
          <w:rFonts w:eastAsia="Calibri"/>
          <w:b/>
          <w:sz w:val="24"/>
          <w:szCs w:val="24"/>
          <w:lang w:eastAsia="en-US"/>
        </w:rPr>
        <w:t>позволяет решить проблему картирования современных биогеохимических провинций и найти универсальное решение главной задачи геохимической экологии –</w:t>
      </w:r>
      <w:r w:rsidR="000C08B2" w:rsidRPr="002C3F55">
        <w:rPr>
          <w:rFonts w:eastAsia="Calibri"/>
          <w:b/>
          <w:sz w:val="24"/>
          <w:szCs w:val="24"/>
          <w:lang w:eastAsia="en-US"/>
        </w:rPr>
        <w:t xml:space="preserve"> </w:t>
      </w:r>
      <w:r w:rsidR="007E4E33">
        <w:rPr>
          <w:rFonts w:eastAsia="Calibri"/>
          <w:b/>
          <w:sz w:val="24"/>
          <w:szCs w:val="24"/>
          <w:lang w:eastAsia="en-US"/>
        </w:rPr>
        <w:t>районирование</w:t>
      </w:r>
      <w:r w:rsidR="009B25E0" w:rsidRPr="002C3F55">
        <w:rPr>
          <w:rFonts w:eastAsia="Calibri"/>
          <w:b/>
          <w:sz w:val="24"/>
          <w:szCs w:val="24"/>
          <w:lang w:eastAsia="en-US"/>
        </w:rPr>
        <w:t xml:space="preserve"> территории по степени риска возникновения любых эндемических за</w:t>
      </w:r>
      <w:r w:rsidR="007E4E33">
        <w:rPr>
          <w:rFonts w:eastAsia="Calibri"/>
          <w:b/>
          <w:sz w:val="24"/>
          <w:szCs w:val="24"/>
          <w:lang w:eastAsia="en-US"/>
        </w:rPr>
        <w:t>болеваний геохимической природы</w:t>
      </w:r>
      <w:r w:rsidR="007E4E33" w:rsidRPr="007E4E33">
        <w:rPr>
          <w:rFonts w:eastAsia="Calibri"/>
          <w:b/>
          <w:sz w:val="24"/>
          <w:szCs w:val="24"/>
          <w:lang w:eastAsia="en-US"/>
        </w:rPr>
        <w:t>.</w:t>
      </w:r>
    </w:p>
    <w:p w:rsidR="009B25E0" w:rsidRPr="002C3F55" w:rsidRDefault="009B25E0" w:rsidP="00890A3C">
      <w:pPr>
        <w:widowControl/>
        <w:autoSpaceDE/>
        <w:autoSpaceDN/>
        <w:adjustRightInd/>
        <w:spacing w:line="360" w:lineRule="auto"/>
        <w:ind w:firstLine="709"/>
        <w:jc w:val="both"/>
        <w:rPr>
          <w:rFonts w:eastAsia="Calibri"/>
          <w:b/>
          <w:sz w:val="24"/>
          <w:szCs w:val="24"/>
          <w:lang w:eastAsia="en-US"/>
        </w:rPr>
      </w:pPr>
    </w:p>
    <w:p w:rsidR="00F6295E" w:rsidRPr="00C300DF" w:rsidRDefault="005717FB" w:rsidP="00F6295E">
      <w:pPr>
        <w:widowControl/>
        <w:autoSpaceDE/>
        <w:autoSpaceDN/>
        <w:adjustRightInd/>
        <w:spacing w:line="360" w:lineRule="auto"/>
        <w:ind w:firstLine="360"/>
        <w:jc w:val="center"/>
        <w:rPr>
          <w:rStyle w:val="12"/>
        </w:rPr>
      </w:pPr>
      <w:r w:rsidRPr="005717FB">
        <w:rPr>
          <w:rFonts w:eastAsia="Calibri"/>
          <w:b/>
          <w:i/>
          <w:sz w:val="24"/>
          <w:szCs w:val="24"/>
          <w:lang w:eastAsia="en-US"/>
        </w:rPr>
        <w:t>.</w:t>
      </w:r>
      <w:r w:rsidRPr="005717FB">
        <w:rPr>
          <w:rFonts w:eastAsia="Calibri"/>
          <w:color w:val="FF0000"/>
          <w:sz w:val="24"/>
          <w:szCs w:val="24"/>
          <w:lang w:eastAsia="en-US"/>
        </w:rPr>
        <w:t xml:space="preserve"> </w:t>
      </w:r>
      <w:r w:rsidR="00713F54">
        <w:rPr>
          <w:rFonts w:eastAsia="Calibri"/>
          <w:color w:val="FF0000"/>
          <w:sz w:val="24"/>
          <w:szCs w:val="24"/>
          <w:lang w:eastAsia="en-US"/>
        </w:rPr>
        <w:br w:type="page"/>
      </w:r>
      <w:r w:rsidR="00F6295E" w:rsidRPr="00C300DF">
        <w:rPr>
          <w:rStyle w:val="12"/>
        </w:rPr>
        <w:t>ВЫВОДЫ</w:t>
      </w:r>
    </w:p>
    <w:p w:rsidR="00F6295E" w:rsidRDefault="00F6295E" w:rsidP="00F6295E">
      <w:pPr>
        <w:widowControl/>
        <w:autoSpaceDE/>
        <w:autoSpaceDN/>
        <w:adjustRightInd/>
        <w:spacing w:line="276" w:lineRule="auto"/>
        <w:ind w:firstLine="709"/>
        <w:jc w:val="center"/>
        <w:rPr>
          <w:b/>
          <w:sz w:val="24"/>
          <w:szCs w:val="24"/>
        </w:rPr>
      </w:pPr>
    </w:p>
    <w:p w:rsidR="00F6295E" w:rsidRPr="00C019E1" w:rsidRDefault="00F6295E" w:rsidP="00F6295E">
      <w:pPr>
        <w:widowControl/>
        <w:numPr>
          <w:ilvl w:val="0"/>
          <w:numId w:val="15"/>
        </w:numPr>
        <w:autoSpaceDE/>
        <w:autoSpaceDN/>
        <w:adjustRightInd/>
        <w:spacing w:line="276" w:lineRule="auto"/>
        <w:ind w:left="0" w:firstLine="0"/>
        <w:jc w:val="both"/>
        <w:rPr>
          <w:sz w:val="24"/>
          <w:szCs w:val="24"/>
        </w:rPr>
      </w:pPr>
      <w:r w:rsidRPr="00C019E1">
        <w:rPr>
          <w:sz w:val="24"/>
          <w:szCs w:val="24"/>
        </w:rPr>
        <w:t xml:space="preserve">Анализ существующих теоретических предпосылок, позволил сделать заключение о том, что эндемические заболевания геохимической природы изначально не были свойственны первичной биосфере и представляют собой прямое следствие развития человеческой цивилизации. </w:t>
      </w:r>
    </w:p>
    <w:p w:rsidR="00F6295E" w:rsidRPr="00C019E1" w:rsidRDefault="00F6295E" w:rsidP="00F6295E">
      <w:pPr>
        <w:widowControl/>
        <w:numPr>
          <w:ilvl w:val="0"/>
          <w:numId w:val="15"/>
        </w:numPr>
        <w:autoSpaceDE/>
        <w:autoSpaceDN/>
        <w:adjustRightInd/>
        <w:spacing w:line="276" w:lineRule="auto"/>
        <w:ind w:left="0" w:firstLine="0"/>
        <w:jc w:val="both"/>
        <w:rPr>
          <w:sz w:val="24"/>
          <w:szCs w:val="24"/>
        </w:rPr>
      </w:pPr>
      <w:r w:rsidRPr="00C019E1">
        <w:rPr>
          <w:sz w:val="24"/>
          <w:szCs w:val="24"/>
        </w:rPr>
        <w:t xml:space="preserve">В настоящее время в мире существует два генетически различающихся типа биогеохимических провинций, территориально соответствующих зонам распространения эндемических заболеваний. Первые имеют природный генезис длительную историю формирования и возникли </w:t>
      </w:r>
      <w:r w:rsidRPr="00C019E1">
        <w:rPr>
          <w:sz w:val="24"/>
          <w:szCs w:val="24"/>
          <w:lang w:eastAsia="en-US"/>
        </w:rPr>
        <w:t>в результате быстрого заселения геохимически неблагоприятных территорий, вторые возникают в результате антропогенного геохимического воздействия и относительно недавно существуют фоне исходно существовавшей геохимической неоднородности.</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 xml:space="preserve">На основании анализа специфики пространственной геохимической неоднородности отдельных компонентов биосферы возможна весьма точная пространственная идентификация уровня именно антропогенного воздействия на эти компоненты. В первую очередь это касается природных вод, почвенного и растительного покрова, отражающих результат взаимодействие живого и косного вещества. </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 xml:space="preserve">В условиях ноосферы любая биогеохимическая провинция представляет собой двуслойную иерархическую систему, состоящую из мощного, унаследованного природного и относительно тонкого техногенного привнесенного компонента. При этом пространственная структура обоих слоев характеризуется закономерной пространственной упорядоченностью, специфика которой может быть с достаточной степенью точности воспроизведена картографически. </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 xml:space="preserve">Пространственное совмещение естественно-природной и антропогенной приобретенной пространственной составляющих создает интерференционную картину современного химического состояния среды обитания, которая позволяет учитывать сочетанное воздействие природных и антропогенных факторов на экосистемы и человека, выявляя зоны с разной степенью экологического риска. </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Анализ геохимической структуры почвенного покрова целесообразно использовать для оценки фоновых (естественно-природных) параметров биогеохимических провинций.</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Карта эколого-геохимического районирования должна строиться на основе анализа параметров риска, трактуемого как степень отклонения от гомеостатических возможностей организма. Градации рассчитываются исходя из теории пороговых концентраций и их региональной и видовой специфики. При этом на карте локализуются не только области эндемических заболеваний, но и территории с нулевым уровнем риска, поскольку взаимное наложение двух упорядоченных структурных неоднородностей может привести к формированию зон, характеризующих как взаимным усилением (синергизм), так и снижением (антагонизм) результирующего воздействия на живые организмы и человека.</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Использование техногенных изотопов цезия-137 в качестве «меченых атомов» позволяет проследить закономерности пространственной структуры распределения техногенно-привнесенных элементов на глобальном, региональном и локальном уровне. Показано, что на разных уровнях организации эти структуры характеризуется наличием неоднородности моно- или полицентрического типа, которая может быть идентифицирована путем анализа частотной гистограммы распределения концентраций и с достаточной степенью точности воспроизводится с помощью математической модели, что открывает путь к математическому решению проблемы выявления закономерностей пространственной структуры современных биогеохимических провинций.</w:t>
      </w:r>
    </w:p>
    <w:p w:rsidR="00F6295E" w:rsidRPr="00C019E1" w:rsidRDefault="00F6295E" w:rsidP="00F6295E">
      <w:pPr>
        <w:widowControl/>
        <w:numPr>
          <w:ilvl w:val="0"/>
          <w:numId w:val="15"/>
        </w:numPr>
        <w:autoSpaceDE/>
        <w:autoSpaceDN/>
        <w:adjustRightInd/>
        <w:spacing w:line="360" w:lineRule="auto"/>
        <w:ind w:left="0" w:firstLine="0"/>
        <w:jc w:val="both"/>
        <w:rPr>
          <w:sz w:val="24"/>
          <w:szCs w:val="24"/>
        </w:rPr>
      </w:pPr>
      <w:r w:rsidRPr="00C019E1">
        <w:rPr>
          <w:sz w:val="24"/>
          <w:szCs w:val="24"/>
        </w:rPr>
        <w:t>Анализ более 1000 полученных измерений позволил построить детальную карту загрязнения, характеризующую специфику вторичного перераспределения чернобыльского радиоцезия в системе вершина-склон-замыкающее понижение. Результаты во многом оказались неожиданными. Так удалось выяснить, что:</w:t>
      </w:r>
    </w:p>
    <w:p w:rsidR="00F6295E" w:rsidRPr="00C019E1" w:rsidRDefault="00F6295E" w:rsidP="00F6295E">
      <w:pPr>
        <w:widowControl/>
        <w:autoSpaceDE/>
        <w:autoSpaceDN/>
        <w:adjustRightInd/>
        <w:spacing w:line="360" w:lineRule="auto"/>
        <w:jc w:val="both"/>
        <w:rPr>
          <w:sz w:val="24"/>
          <w:szCs w:val="24"/>
        </w:rPr>
      </w:pPr>
      <w:r w:rsidRPr="00C019E1">
        <w:rPr>
          <w:sz w:val="24"/>
          <w:szCs w:val="24"/>
        </w:rPr>
        <w:t xml:space="preserve">- по состоянию на июнь 2005 года </w:t>
      </w:r>
      <w:r w:rsidRPr="00C019E1">
        <w:rPr>
          <w:sz w:val="24"/>
          <w:szCs w:val="24"/>
          <w:vertAlign w:val="superscript"/>
        </w:rPr>
        <w:t>137</w:t>
      </w:r>
      <w:r w:rsidRPr="00C019E1">
        <w:rPr>
          <w:sz w:val="24"/>
          <w:szCs w:val="24"/>
        </w:rPr>
        <w:t xml:space="preserve">Cs в почвах всех элементарных ЛГС был значительно перераспределен в пространстве (активность различалась более чем в 2 раза); </w:t>
      </w:r>
    </w:p>
    <w:p w:rsidR="00F6295E" w:rsidRPr="00C019E1" w:rsidRDefault="00F6295E" w:rsidP="00F6295E">
      <w:pPr>
        <w:widowControl/>
        <w:autoSpaceDE/>
        <w:autoSpaceDN/>
        <w:adjustRightInd/>
        <w:spacing w:line="360" w:lineRule="auto"/>
        <w:jc w:val="both"/>
        <w:rPr>
          <w:sz w:val="24"/>
          <w:szCs w:val="24"/>
        </w:rPr>
      </w:pPr>
      <w:r w:rsidRPr="00C019E1">
        <w:rPr>
          <w:sz w:val="24"/>
          <w:szCs w:val="24"/>
        </w:rPr>
        <w:t xml:space="preserve">- механизм перераспределения </w:t>
      </w:r>
      <w:r w:rsidRPr="00C019E1">
        <w:rPr>
          <w:sz w:val="24"/>
          <w:szCs w:val="24"/>
          <w:vertAlign w:val="superscript"/>
        </w:rPr>
        <w:t>137</w:t>
      </w:r>
      <w:r w:rsidRPr="00C019E1">
        <w:rPr>
          <w:sz w:val="24"/>
          <w:szCs w:val="24"/>
        </w:rPr>
        <w:t>Cs ЛГС нигде не сводится к простому процессу перераспределению вещества в направлении от вершин к понижениям;</w:t>
      </w:r>
    </w:p>
    <w:p w:rsidR="00F6295E" w:rsidRPr="00C019E1" w:rsidRDefault="00F6295E" w:rsidP="00F6295E">
      <w:pPr>
        <w:numPr>
          <w:ilvl w:val="0"/>
          <w:numId w:val="15"/>
        </w:numPr>
        <w:spacing w:line="360" w:lineRule="auto"/>
        <w:ind w:left="0" w:firstLine="0"/>
        <w:jc w:val="both"/>
        <w:rPr>
          <w:spacing w:val="-5"/>
          <w:sz w:val="24"/>
          <w:szCs w:val="24"/>
        </w:rPr>
      </w:pPr>
      <w:r w:rsidRPr="00C019E1">
        <w:rPr>
          <w:spacing w:val="-5"/>
          <w:sz w:val="24"/>
          <w:szCs w:val="24"/>
        </w:rPr>
        <w:t>Была разработана методика, создана специальная тематическая ГИС и впервые были построены синтетические карты загрязненности территории Брянской области радиоактивным йодом-131, карт оценки уровня йододефицита и 3-D модели, иллюстрирующие распределения активности цезия-137 в почвах и растительности на уровне элементарных ЛГС.</w:t>
      </w:r>
    </w:p>
    <w:p w:rsidR="00F6295E" w:rsidRPr="008D6927" w:rsidRDefault="00F6295E" w:rsidP="00F6295E">
      <w:pPr>
        <w:numPr>
          <w:ilvl w:val="0"/>
          <w:numId w:val="15"/>
        </w:numPr>
        <w:spacing w:line="360" w:lineRule="auto"/>
        <w:ind w:left="0" w:firstLine="0"/>
        <w:jc w:val="both"/>
        <w:rPr>
          <w:spacing w:val="-4"/>
          <w:sz w:val="24"/>
          <w:szCs w:val="24"/>
        </w:rPr>
      </w:pPr>
      <w:r w:rsidRPr="008D6927">
        <w:rPr>
          <w:bCs/>
          <w:spacing w:val="-4"/>
          <w:sz w:val="24"/>
          <w:szCs w:val="24"/>
        </w:rPr>
        <w:t xml:space="preserve">По оригинальной методике была выполнена оценка йодного статуса для более чем 2000 населенных пунктов Брянской области, пострадавшей от йодного удара, </w:t>
      </w:r>
      <w:r w:rsidRPr="008D6927">
        <w:rPr>
          <w:spacing w:val="-4"/>
          <w:sz w:val="24"/>
          <w:szCs w:val="24"/>
        </w:rPr>
        <w:t xml:space="preserve">а расчет подтвердил недостаточный уровень обеспеченности почв йодом для более чем 60% НП. Прямые исследования качества питьевых вод, отобранных в более 100 населенных пунктах области показали, что в 77% образцов (из 279) содержание йода было значительно ниже пределов физиологически оптимального интервала (10-125 мкг/л), при среднем содержании -7,5±0,40 мкг/л. </w:t>
      </w:r>
    </w:p>
    <w:p w:rsidR="00F6295E" w:rsidRDefault="00F6295E" w:rsidP="00F6295E">
      <w:pPr>
        <w:numPr>
          <w:ilvl w:val="0"/>
          <w:numId w:val="15"/>
        </w:numPr>
        <w:spacing w:line="360" w:lineRule="auto"/>
        <w:ind w:left="0" w:firstLine="0"/>
        <w:jc w:val="both"/>
        <w:rPr>
          <w:spacing w:val="-5"/>
          <w:sz w:val="24"/>
          <w:szCs w:val="24"/>
        </w:rPr>
      </w:pPr>
      <w:r w:rsidRPr="00C019E1">
        <w:rPr>
          <w:spacing w:val="-5"/>
          <w:sz w:val="24"/>
          <w:szCs w:val="24"/>
        </w:rPr>
        <w:t>Отдельно был разработан и программно реализован</w:t>
      </w:r>
      <w:r w:rsidRPr="00C019E1">
        <w:t xml:space="preserve"> </w:t>
      </w:r>
      <w:r w:rsidRPr="00C019E1">
        <w:rPr>
          <w:spacing w:val="-5"/>
          <w:sz w:val="24"/>
          <w:szCs w:val="24"/>
        </w:rPr>
        <w:t>комплекс методов анализа пространственной структуры и трехмерного моделирования геохимических аномалий поли- и моноцентрического типа, позволяющий одновременно осуществлять анализ параметров формы частотных гистограмм в геохимических выборках.</w:t>
      </w:r>
    </w:p>
    <w:p w:rsidR="00F6295E" w:rsidRPr="00F6295E" w:rsidRDefault="00F6295E" w:rsidP="00F6295E">
      <w:pPr>
        <w:spacing w:line="360" w:lineRule="auto"/>
        <w:jc w:val="center"/>
        <w:rPr>
          <w:b/>
          <w:i/>
          <w:spacing w:val="-5"/>
          <w:sz w:val="24"/>
          <w:szCs w:val="24"/>
        </w:rPr>
      </w:pPr>
    </w:p>
    <w:p w:rsidR="00F6295E" w:rsidRPr="00364A3D" w:rsidRDefault="00C701D4" w:rsidP="00DE0AA0">
      <w:pPr>
        <w:pStyle w:val="11"/>
      </w:pPr>
      <w:bookmarkStart w:id="119" w:name="_Toc452517086"/>
      <w:bookmarkStart w:id="120" w:name="_Toc454567513"/>
      <w:r w:rsidRPr="00364A3D">
        <w:t>НАУЧНАЯ НОВИЗНА, ТЕОРЕТИЧЕСКОЕ И ПРАКТИЧЕСКОЕ ЗНАЧЕНИЕ РАБОТЫ</w:t>
      </w:r>
      <w:bookmarkEnd w:id="119"/>
      <w:bookmarkEnd w:id="120"/>
    </w:p>
    <w:p w:rsidR="00484055" w:rsidRPr="00C701D4" w:rsidRDefault="00484055" w:rsidP="00484055">
      <w:pPr>
        <w:rPr>
          <w:b/>
        </w:rPr>
      </w:pPr>
    </w:p>
    <w:p w:rsidR="00F6295E" w:rsidRPr="00F6295E" w:rsidRDefault="00F6295E" w:rsidP="00F6295E">
      <w:pPr>
        <w:spacing w:line="360" w:lineRule="auto"/>
        <w:jc w:val="both"/>
        <w:rPr>
          <w:spacing w:val="-5"/>
          <w:sz w:val="24"/>
          <w:szCs w:val="24"/>
        </w:rPr>
      </w:pPr>
      <w:r w:rsidRPr="00F6295E">
        <w:rPr>
          <w:spacing w:val="-5"/>
          <w:sz w:val="24"/>
          <w:szCs w:val="24"/>
        </w:rPr>
        <w:t>1. Сформулирован новый подход к изучению пространственной организации и районирования биосферы как целостной системы биогеохимических провинций, характеризующихся изначально оптимальным уровнем геохимической комфортности для всех живых организмов, стабильно пребывающих в условиях постоянного химического взаимодействия с порождающей средой своего обитания.</w:t>
      </w:r>
    </w:p>
    <w:p w:rsidR="00F6295E" w:rsidRPr="00F6295E" w:rsidRDefault="00F6295E" w:rsidP="00F6295E">
      <w:pPr>
        <w:spacing w:line="360" w:lineRule="auto"/>
        <w:jc w:val="both"/>
        <w:rPr>
          <w:spacing w:val="-5"/>
          <w:sz w:val="24"/>
          <w:szCs w:val="24"/>
        </w:rPr>
      </w:pPr>
      <w:r w:rsidRPr="00F6295E">
        <w:rPr>
          <w:spacing w:val="-5"/>
          <w:sz w:val="24"/>
          <w:szCs w:val="24"/>
        </w:rPr>
        <w:t xml:space="preserve">2. Усовершенствованы подходы к выделению границ экологически оптимальных и потенциально опасных зон проживания. </w:t>
      </w:r>
    </w:p>
    <w:p w:rsidR="00F6295E" w:rsidRPr="00F6295E" w:rsidRDefault="00F6295E" w:rsidP="00F6295E">
      <w:pPr>
        <w:spacing w:line="360" w:lineRule="auto"/>
        <w:jc w:val="both"/>
        <w:rPr>
          <w:spacing w:val="-5"/>
          <w:sz w:val="24"/>
          <w:szCs w:val="24"/>
        </w:rPr>
      </w:pPr>
      <w:r w:rsidRPr="00F6295E">
        <w:rPr>
          <w:spacing w:val="-5"/>
          <w:sz w:val="24"/>
          <w:szCs w:val="24"/>
        </w:rPr>
        <w:t>3. Разработаны новые методы анализа и интерпретации пространственно распределенной биогеохимической информации.</w:t>
      </w:r>
    </w:p>
    <w:p w:rsidR="00F6295E" w:rsidRPr="00F6295E" w:rsidRDefault="00F6295E" w:rsidP="00F6295E">
      <w:pPr>
        <w:spacing w:line="360" w:lineRule="auto"/>
        <w:jc w:val="both"/>
        <w:rPr>
          <w:spacing w:val="-5"/>
          <w:sz w:val="24"/>
          <w:szCs w:val="24"/>
        </w:rPr>
      </w:pPr>
      <w:r w:rsidRPr="00F6295E">
        <w:rPr>
          <w:spacing w:val="-5"/>
          <w:sz w:val="24"/>
          <w:szCs w:val="24"/>
        </w:rPr>
        <w:t>4. Предложен новый способ индикации, выделения и картирования потенциально опасных территорий, основанный на изучении результатов пространственной интерференции геохимических слоев природного и техногенного генезиса с учетом экологических пороговых концентраций.</w:t>
      </w:r>
    </w:p>
    <w:p w:rsidR="00F6295E" w:rsidRPr="00F6295E" w:rsidRDefault="00F6295E" w:rsidP="00F6295E">
      <w:pPr>
        <w:spacing w:line="360" w:lineRule="auto"/>
        <w:jc w:val="both"/>
        <w:rPr>
          <w:spacing w:val="-5"/>
          <w:sz w:val="24"/>
          <w:szCs w:val="24"/>
        </w:rPr>
      </w:pPr>
      <w:r w:rsidRPr="00F6295E">
        <w:rPr>
          <w:spacing w:val="-5"/>
          <w:sz w:val="24"/>
          <w:szCs w:val="24"/>
        </w:rPr>
        <w:t>5. Разработана новая методика полевых работ, ориентированная на изучение структурной неоднородности распределения химических элементов в элементарных ландшафтно-геохимических системах с использованием усовершенствованного полевого спектрометрического оборудования.</w:t>
      </w:r>
    </w:p>
    <w:p w:rsidR="00F6295E" w:rsidRPr="00F6295E" w:rsidRDefault="00F6295E" w:rsidP="00F6295E">
      <w:pPr>
        <w:spacing w:line="360" w:lineRule="auto"/>
        <w:jc w:val="both"/>
        <w:rPr>
          <w:spacing w:val="-5"/>
          <w:sz w:val="24"/>
          <w:szCs w:val="24"/>
        </w:rPr>
      </w:pPr>
      <w:r w:rsidRPr="00F6295E">
        <w:rPr>
          <w:spacing w:val="-5"/>
          <w:sz w:val="24"/>
          <w:szCs w:val="24"/>
        </w:rPr>
        <w:t xml:space="preserve">6. Доказано наличие закономерной упорядоченности распределения йода и радиоцезия в пространстве, что открывает принципиальную возможность применения ряда новых методов математической интерпретации геохимических данных в решении задач, картирования, прогнозирования и районирования. </w:t>
      </w:r>
    </w:p>
    <w:p w:rsidR="00F6295E" w:rsidRPr="00F6295E" w:rsidRDefault="00F6295E" w:rsidP="00F6295E">
      <w:pPr>
        <w:spacing w:line="360" w:lineRule="auto"/>
        <w:jc w:val="both"/>
        <w:rPr>
          <w:spacing w:val="-5"/>
          <w:sz w:val="24"/>
          <w:szCs w:val="24"/>
        </w:rPr>
      </w:pPr>
      <w:r w:rsidRPr="00F6295E">
        <w:rPr>
          <w:spacing w:val="-5"/>
          <w:sz w:val="24"/>
          <w:szCs w:val="24"/>
        </w:rPr>
        <w:t xml:space="preserve">7. Выявленные пространственные закономерности и эксперименты с моделями распределения цезия-137 позволили объяснить физический смысл «закона логнормальности» статистических выборок, получаемых при геохимических исследованиях. </w:t>
      </w:r>
    </w:p>
    <w:p w:rsidR="00F6295E" w:rsidRPr="00F6295E" w:rsidRDefault="00F6295E" w:rsidP="00F6295E">
      <w:pPr>
        <w:spacing w:line="360" w:lineRule="auto"/>
        <w:jc w:val="both"/>
        <w:rPr>
          <w:spacing w:val="-5"/>
          <w:sz w:val="24"/>
          <w:szCs w:val="24"/>
        </w:rPr>
      </w:pPr>
      <w:r w:rsidRPr="00F6295E">
        <w:rPr>
          <w:spacing w:val="-5"/>
          <w:sz w:val="24"/>
          <w:szCs w:val="24"/>
        </w:rPr>
        <w:t xml:space="preserve">8. Разработана методика пространственной дифференциации территории по уровню и характеру реакции биологических объектов на изменение геохимической обстановки. </w:t>
      </w:r>
    </w:p>
    <w:p w:rsidR="00F6295E" w:rsidRPr="00F6295E" w:rsidRDefault="00F6295E" w:rsidP="00F6295E">
      <w:pPr>
        <w:spacing w:line="360" w:lineRule="auto"/>
        <w:jc w:val="both"/>
        <w:rPr>
          <w:spacing w:val="-5"/>
          <w:sz w:val="24"/>
          <w:szCs w:val="24"/>
        </w:rPr>
      </w:pPr>
      <w:r w:rsidRPr="00F6295E">
        <w:rPr>
          <w:spacing w:val="-5"/>
          <w:sz w:val="24"/>
          <w:szCs w:val="24"/>
        </w:rPr>
        <w:t>9. Показана геохимическая полигенность заболеваний щитовидной железы, обусловленная спецификой интерференции пространственной структурной организации природных и техногенных изотопов йода в почвах и компонентах пищевой цепи.</w:t>
      </w:r>
    </w:p>
    <w:p w:rsidR="00F6295E" w:rsidRPr="00F6295E" w:rsidRDefault="00F6295E" w:rsidP="00F6295E">
      <w:pPr>
        <w:spacing w:line="360" w:lineRule="auto"/>
        <w:jc w:val="both"/>
        <w:rPr>
          <w:spacing w:val="-5"/>
          <w:sz w:val="24"/>
          <w:szCs w:val="24"/>
        </w:rPr>
      </w:pPr>
      <w:r w:rsidRPr="00F6295E">
        <w:rPr>
          <w:spacing w:val="-5"/>
          <w:sz w:val="24"/>
          <w:szCs w:val="24"/>
        </w:rPr>
        <w:t>10. Разработаны новые подходы к определению критериев экологического нормирования, организации адресного экологического мониторинга и профилактики микроэлементозов.</w:t>
      </w:r>
    </w:p>
    <w:p w:rsidR="00F6295E" w:rsidRPr="00F6295E" w:rsidRDefault="00F6295E" w:rsidP="00F6295E">
      <w:pPr>
        <w:spacing w:line="360" w:lineRule="auto"/>
        <w:jc w:val="both"/>
        <w:rPr>
          <w:spacing w:val="-5"/>
          <w:sz w:val="24"/>
          <w:szCs w:val="24"/>
        </w:rPr>
      </w:pPr>
      <w:r w:rsidRPr="00F6295E">
        <w:rPr>
          <w:spacing w:val="-5"/>
          <w:sz w:val="24"/>
          <w:szCs w:val="24"/>
        </w:rPr>
        <w:t>11. Создана серия биогеохимических карт иододефицита, составленная по разработанной методике, и построена карта интенсивности «йодного удара» на территории четырех наиболее пострадавших областей Российской Федерации, которые могут быть использованы для решения задач экологического мониторинга нечерноземной зоны, российской и белорусской части зоны аварии на ЧАЭС.</w:t>
      </w:r>
    </w:p>
    <w:p w:rsidR="00F6295E" w:rsidRPr="00F6295E" w:rsidRDefault="00F6295E" w:rsidP="00F6295E">
      <w:pPr>
        <w:spacing w:line="360" w:lineRule="auto"/>
        <w:jc w:val="both"/>
        <w:rPr>
          <w:spacing w:val="-5"/>
          <w:sz w:val="24"/>
          <w:szCs w:val="24"/>
        </w:rPr>
      </w:pPr>
      <w:r w:rsidRPr="00F6295E">
        <w:rPr>
          <w:spacing w:val="-5"/>
          <w:sz w:val="24"/>
          <w:szCs w:val="24"/>
        </w:rPr>
        <w:t>12. На основе экспериментальных геохимических и медицинских данных создана региональная база данных по Брянской области, ориентированная на решение широкого класса эколого-геохимических задач и пригодная для построения карт риска с использованием ГИС-технологии.</w:t>
      </w:r>
    </w:p>
    <w:p w:rsidR="00F6295E" w:rsidRDefault="00F6295E" w:rsidP="00F6295E">
      <w:pPr>
        <w:spacing w:line="360" w:lineRule="auto"/>
        <w:jc w:val="both"/>
        <w:rPr>
          <w:spacing w:val="-5"/>
          <w:sz w:val="24"/>
          <w:szCs w:val="24"/>
        </w:rPr>
      </w:pPr>
      <w:r w:rsidRPr="00F6295E">
        <w:rPr>
          <w:spacing w:val="-5"/>
          <w:sz w:val="24"/>
          <w:szCs w:val="24"/>
        </w:rPr>
        <w:t>Разработанные теоретические и методические подходы к выявлению, изучению и моделированию пространственной структуры современных биогеохимических провинций и полей техногенного загрязнения отвечают современным тенденциям развития геоинформационных технологий, позволяют создавать сопряженные медико-геохимические базы данных, организованные для выявления, визуализации и оценки пространственно-распределенных эколого-геохимических данных, что, по нашему мнению, может составить основу системы принятия решений по организации территорий и формирования стратегии эколого-геохимического нормирования и профилактики микроэлементозов, как на региональном, так и локальном уровнях.</w:t>
      </w:r>
    </w:p>
    <w:p w:rsidR="00FE7AAA" w:rsidRDefault="00FE7AAA" w:rsidP="00F6295E">
      <w:pPr>
        <w:spacing w:line="360" w:lineRule="auto"/>
        <w:jc w:val="both"/>
        <w:rPr>
          <w:spacing w:val="-5"/>
          <w:sz w:val="24"/>
          <w:szCs w:val="24"/>
        </w:rPr>
      </w:pPr>
    </w:p>
    <w:p w:rsidR="00FD071A" w:rsidRPr="00E37CF2" w:rsidRDefault="00FD071A" w:rsidP="00484055">
      <w:pPr>
        <w:pStyle w:val="1"/>
        <w:rPr>
          <w:sz w:val="24"/>
          <w:szCs w:val="24"/>
        </w:rPr>
      </w:pPr>
      <w:bookmarkStart w:id="121" w:name="_Toc452517087"/>
      <w:bookmarkStart w:id="122" w:name="_Toc454567514"/>
      <w:r w:rsidRPr="00E37CF2">
        <w:rPr>
          <w:sz w:val="24"/>
          <w:szCs w:val="24"/>
        </w:rPr>
        <w:t>ЗАКЛЮЧЕНИЕ</w:t>
      </w:r>
      <w:bookmarkEnd w:id="121"/>
      <w:bookmarkEnd w:id="122"/>
    </w:p>
    <w:p w:rsidR="00FD071A" w:rsidRPr="00C701D4" w:rsidRDefault="00FD071A" w:rsidP="00FD071A">
      <w:pPr>
        <w:widowControl/>
        <w:autoSpaceDE/>
        <w:autoSpaceDN/>
        <w:adjustRightInd/>
        <w:spacing w:line="276" w:lineRule="auto"/>
        <w:ind w:firstLine="709"/>
        <w:jc w:val="center"/>
        <w:rPr>
          <w:b/>
          <w:sz w:val="24"/>
          <w:szCs w:val="24"/>
        </w:rPr>
      </w:pPr>
    </w:p>
    <w:p w:rsidR="00FD071A" w:rsidRDefault="00FD071A" w:rsidP="00FD071A">
      <w:pPr>
        <w:widowControl/>
        <w:autoSpaceDE/>
        <w:autoSpaceDN/>
        <w:adjustRightInd/>
        <w:spacing w:line="360" w:lineRule="auto"/>
        <w:ind w:firstLine="360"/>
        <w:jc w:val="both"/>
        <w:rPr>
          <w:sz w:val="24"/>
          <w:szCs w:val="24"/>
        </w:rPr>
      </w:pPr>
      <w:r>
        <w:rPr>
          <w:sz w:val="24"/>
          <w:szCs w:val="24"/>
        </w:rPr>
        <w:t>Обобщение опыта работ</w:t>
      </w:r>
      <w:r w:rsidRPr="000D0D14">
        <w:rPr>
          <w:sz w:val="24"/>
          <w:szCs w:val="24"/>
        </w:rPr>
        <w:t xml:space="preserve">, </w:t>
      </w:r>
      <w:r>
        <w:rPr>
          <w:sz w:val="24"/>
          <w:szCs w:val="24"/>
        </w:rPr>
        <w:t xml:space="preserve">полученного в процессе </w:t>
      </w:r>
      <w:r w:rsidRPr="000D0D14">
        <w:rPr>
          <w:sz w:val="24"/>
          <w:szCs w:val="24"/>
        </w:rPr>
        <w:t>совершенствовани</w:t>
      </w:r>
      <w:r>
        <w:rPr>
          <w:sz w:val="24"/>
          <w:szCs w:val="24"/>
        </w:rPr>
        <w:t>я</w:t>
      </w:r>
      <w:r w:rsidRPr="000D0D14">
        <w:rPr>
          <w:sz w:val="24"/>
          <w:szCs w:val="24"/>
        </w:rPr>
        <w:t xml:space="preserve"> методов картирования </w:t>
      </w:r>
      <w:r>
        <w:rPr>
          <w:sz w:val="24"/>
          <w:szCs w:val="24"/>
        </w:rPr>
        <w:t xml:space="preserve">техногенных и природных </w:t>
      </w:r>
      <w:r w:rsidRPr="000C511F">
        <w:rPr>
          <w:sz w:val="24"/>
          <w:szCs w:val="24"/>
        </w:rPr>
        <w:t>би</w:t>
      </w:r>
      <w:r w:rsidR="009B25E0">
        <w:rPr>
          <w:sz w:val="24"/>
          <w:szCs w:val="24"/>
        </w:rPr>
        <w:t>огеохимических провинций, а так</w:t>
      </w:r>
      <w:r w:rsidRPr="000C511F">
        <w:rPr>
          <w:sz w:val="24"/>
          <w:szCs w:val="24"/>
        </w:rPr>
        <w:t xml:space="preserve">же </w:t>
      </w:r>
      <w:r>
        <w:rPr>
          <w:sz w:val="24"/>
          <w:szCs w:val="24"/>
        </w:rPr>
        <w:t>территорий, загрязненных радионуклидами в результате авар</w:t>
      </w:r>
      <w:r w:rsidR="00FA0DDC">
        <w:rPr>
          <w:sz w:val="24"/>
          <w:szCs w:val="24"/>
        </w:rPr>
        <w:t>ии на ЧАЭС 1986 г</w:t>
      </w:r>
      <w:r>
        <w:rPr>
          <w:sz w:val="24"/>
          <w:szCs w:val="24"/>
        </w:rPr>
        <w:t>,</w:t>
      </w:r>
      <w:r w:rsidRPr="000D0D14">
        <w:rPr>
          <w:sz w:val="24"/>
          <w:szCs w:val="24"/>
        </w:rPr>
        <w:t xml:space="preserve"> </w:t>
      </w:r>
      <w:r>
        <w:rPr>
          <w:sz w:val="24"/>
          <w:szCs w:val="24"/>
        </w:rPr>
        <w:t>показало, что возникновение эндемических заболеваний геохимической природы обусловлено значимым отклонением содержания того или иного элемента от некоторой величины</w:t>
      </w:r>
      <w:r w:rsidR="00FA0DDC">
        <w:rPr>
          <w:sz w:val="24"/>
          <w:szCs w:val="24"/>
        </w:rPr>
        <w:t>,</w:t>
      </w:r>
      <w:r>
        <w:rPr>
          <w:sz w:val="24"/>
          <w:szCs w:val="24"/>
        </w:rPr>
        <w:t xml:space="preserve"> идеально соответствующей потребностям местных биоценозов. Что </w:t>
      </w:r>
      <w:r w:rsidRPr="000D0D14">
        <w:rPr>
          <w:sz w:val="24"/>
          <w:szCs w:val="24"/>
        </w:rPr>
        <w:t>позволил</w:t>
      </w:r>
      <w:r>
        <w:rPr>
          <w:sz w:val="24"/>
          <w:szCs w:val="24"/>
        </w:rPr>
        <w:t>о</w:t>
      </w:r>
      <w:r w:rsidRPr="000D0D14">
        <w:rPr>
          <w:sz w:val="24"/>
          <w:szCs w:val="24"/>
        </w:rPr>
        <w:t xml:space="preserve"> сформулировать гипотезу </w:t>
      </w:r>
      <w:r w:rsidR="008D6927">
        <w:rPr>
          <w:sz w:val="24"/>
          <w:szCs w:val="24"/>
        </w:rPr>
        <w:t xml:space="preserve">о </w:t>
      </w:r>
      <w:r w:rsidRPr="000D0D14">
        <w:rPr>
          <w:sz w:val="24"/>
          <w:szCs w:val="24"/>
        </w:rPr>
        <w:t xml:space="preserve">возможности </w:t>
      </w:r>
      <w:r>
        <w:rPr>
          <w:sz w:val="24"/>
          <w:szCs w:val="24"/>
        </w:rPr>
        <w:t xml:space="preserve">обобщенного решение </w:t>
      </w:r>
      <w:r w:rsidRPr="00FE3A19">
        <w:rPr>
          <w:sz w:val="24"/>
          <w:szCs w:val="24"/>
        </w:rPr>
        <w:t>все</w:t>
      </w:r>
      <w:r>
        <w:rPr>
          <w:sz w:val="24"/>
          <w:szCs w:val="24"/>
        </w:rPr>
        <w:t>х</w:t>
      </w:r>
      <w:r w:rsidRPr="00FE3A19">
        <w:rPr>
          <w:sz w:val="24"/>
          <w:szCs w:val="24"/>
        </w:rPr>
        <w:t xml:space="preserve"> задач подобного класса</w:t>
      </w:r>
      <w:r>
        <w:rPr>
          <w:sz w:val="24"/>
          <w:szCs w:val="24"/>
        </w:rPr>
        <w:t xml:space="preserve"> в рамках единой методической процедуры</w:t>
      </w:r>
      <w:r w:rsidR="008D6927">
        <w:rPr>
          <w:sz w:val="24"/>
          <w:szCs w:val="24"/>
        </w:rPr>
        <w:t xml:space="preserve"> сравнения наблюдаемых значений обеспеченности с идеальными</w:t>
      </w:r>
      <w:r>
        <w:rPr>
          <w:sz w:val="24"/>
          <w:szCs w:val="24"/>
        </w:rPr>
        <w:t>.</w:t>
      </w:r>
    </w:p>
    <w:p w:rsidR="00FD071A" w:rsidRPr="00FE3A19" w:rsidRDefault="00FD071A" w:rsidP="00FD071A">
      <w:pPr>
        <w:widowControl/>
        <w:autoSpaceDE/>
        <w:autoSpaceDN/>
        <w:adjustRightInd/>
        <w:spacing w:line="360" w:lineRule="auto"/>
        <w:ind w:firstLine="360"/>
        <w:jc w:val="both"/>
        <w:rPr>
          <w:sz w:val="24"/>
          <w:szCs w:val="24"/>
        </w:rPr>
      </w:pPr>
      <w:r>
        <w:rPr>
          <w:sz w:val="24"/>
          <w:szCs w:val="24"/>
        </w:rPr>
        <w:t>Работы</w:t>
      </w:r>
      <w:r w:rsidRPr="00FE3A19">
        <w:rPr>
          <w:sz w:val="24"/>
          <w:szCs w:val="24"/>
        </w:rPr>
        <w:t xml:space="preserve"> предпринятые в области теории естествознания, общей теоретической геохимии и теоретической экологии позволили доказать научную состоятельность выдвинутой гипотезы и сформулировать методические подходы к практическому решению </w:t>
      </w:r>
      <w:r>
        <w:rPr>
          <w:sz w:val="24"/>
          <w:szCs w:val="24"/>
        </w:rPr>
        <w:t xml:space="preserve">этой </w:t>
      </w:r>
      <w:r w:rsidRPr="00FE3A19">
        <w:rPr>
          <w:sz w:val="24"/>
          <w:szCs w:val="24"/>
        </w:rPr>
        <w:t>задачи</w:t>
      </w:r>
      <w:r>
        <w:rPr>
          <w:sz w:val="24"/>
          <w:szCs w:val="24"/>
        </w:rPr>
        <w:t>.</w:t>
      </w:r>
      <w:r w:rsidRPr="00FE3A19">
        <w:rPr>
          <w:sz w:val="24"/>
          <w:szCs w:val="24"/>
        </w:rPr>
        <w:t xml:space="preserve"> В результате было </w:t>
      </w:r>
      <w:r>
        <w:rPr>
          <w:sz w:val="24"/>
          <w:szCs w:val="24"/>
        </w:rPr>
        <w:t xml:space="preserve">методически </w:t>
      </w:r>
      <w:r w:rsidRPr="00FE3A19">
        <w:rPr>
          <w:sz w:val="24"/>
          <w:szCs w:val="24"/>
        </w:rPr>
        <w:t xml:space="preserve">реализовано и </w:t>
      </w:r>
      <w:r>
        <w:rPr>
          <w:sz w:val="24"/>
          <w:szCs w:val="24"/>
        </w:rPr>
        <w:t>проверено</w:t>
      </w:r>
      <w:r w:rsidRPr="00FE3A19">
        <w:rPr>
          <w:sz w:val="24"/>
          <w:szCs w:val="24"/>
        </w:rPr>
        <w:t xml:space="preserve"> </w:t>
      </w:r>
      <w:r>
        <w:rPr>
          <w:sz w:val="24"/>
          <w:szCs w:val="24"/>
        </w:rPr>
        <w:t xml:space="preserve">на </w:t>
      </w:r>
      <w:r w:rsidRPr="00FE3A19">
        <w:rPr>
          <w:sz w:val="24"/>
          <w:szCs w:val="24"/>
        </w:rPr>
        <w:t>практик</w:t>
      </w:r>
      <w:r>
        <w:rPr>
          <w:sz w:val="24"/>
          <w:szCs w:val="24"/>
        </w:rPr>
        <w:t xml:space="preserve">е </w:t>
      </w:r>
      <w:r w:rsidRPr="00FE3A19">
        <w:rPr>
          <w:sz w:val="24"/>
          <w:szCs w:val="24"/>
        </w:rPr>
        <w:t xml:space="preserve">решение крупной геохимической проблемы, имеющей важное </w:t>
      </w:r>
      <w:r>
        <w:rPr>
          <w:sz w:val="24"/>
          <w:szCs w:val="24"/>
        </w:rPr>
        <w:t>значение в области биогеохимического районирования и эколого-геохимического картирования любых территорий, для которых существует необходимость комплексного выделения зон особого экологического комфорта или наоборот экологического риска.</w:t>
      </w:r>
    </w:p>
    <w:p w:rsidR="00FD071A" w:rsidRDefault="00FD071A" w:rsidP="00FD071A">
      <w:pPr>
        <w:widowControl/>
        <w:autoSpaceDE/>
        <w:autoSpaceDN/>
        <w:adjustRightInd/>
        <w:spacing w:line="360" w:lineRule="auto"/>
        <w:ind w:firstLine="360"/>
        <w:jc w:val="both"/>
        <w:rPr>
          <w:sz w:val="24"/>
          <w:szCs w:val="24"/>
        </w:rPr>
      </w:pPr>
      <w:r>
        <w:rPr>
          <w:sz w:val="24"/>
          <w:szCs w:val="24"/>
        </w:rPr>
        <w:t xml:space="preserve">Поскольку в современной отечественной и зарубежной геохимии отсутствовал опыт решения таких задач, вся последовательность операций по теоретическому обоснованию, разработке методики и практической реализации представляла собой оригинальную разработку, единолично выполненную автором на основе по большей части им же собранных и обработанных полевых материалов. </w:t>
      </w:r>
    </w:p>
    <w:p w:rsidR="00FD071A" w:rsidRPr="004F736B" w:rsidRDefault="00FD071A" w:rsidP="00FD071A">
      <w:pPr>
        <w:widowControl/>
        <w:autoSpaceDE/>
        <w:autoSpaceDN/>
        <w:adjustRightInd/>
        <w:spacing w:line="360" w:lineRule="auto"/>
        <w:ind w:firstLine="360"/>
        <w:jc w:val="both"/>
        <w:rPr>
          <w:sz w:val="24"/>
          <w:szCs w:val="24"/>
        </w:rPr>
      </w:pPr>
      <w:r>
        <w:rPr>
          <w:sz w:val="24"/>
          <w:szCs w:val="24"/>
        </w:rPr>
        <w:t>Опираясь на результаты трудов В.И. Вернадского, А.Е. Ферсмана, А.П. Виноградова, В.В. Ковальского, Э.М. Галимова, Л.А. Грибова, В.В. Ермакова и, р</w:t>
      </w:r>
      <w:r w:rsidRPr="00FE3A19">
        <w:rPr>
          <w:sz w:val="24"/>
          <w:szCs w:val="24"/>
        </w:rPr>
        <w:t>ассматривая современную ноосферу как материальный объект геохимического изучения</w:t>
      </w:r>
      <w:r>
        <w:rPr>
          <w:sz w:val="24"/>
          <w:szCs w:val="24"/>
        </w:rPr>
        <w:t>,</w:t>
      </w:r>
      <w:r w:rsidRPr="00FE3A19">
        <w:rPr>
          <w:sz w:val="24"/>
          <w:szCs w:val="24"/>
        </w:rPr>
        <w:t xml:space="preserve"> удалось доказать</w:t>
      </w:r>
      <w:r>
        <w:rPr>
          <w:sz w:val="24"/>
          <w:szCs w:val="24"/>
        </w:rPr>
        <w:t xml:space="preserve">, что, в отличии от первичной биосферы, она </w:t>
      </w:r>
      <w:r w:rsidRPr="004F736B">
        <w:rPr>
          <w:sz w:val="24"/>
          <w:szCs w:val="24"/>
        </w:rPr>
        <w:t xml:space="preserve">представляет собой генетически </w:t>
      </w:r>
      <w:r>
        <w:rPr>
          <w:sz w:val="24"/>
          <w:szCs w:val="24"/>
        </w:rPr>
        <w:t xml:space="preserve">дифференцированную </w:t>
      </w:r>
      <w:r w:rsidRPr="004F736B">
        <w:rPr>
          <w:sz w:val="24"/>
          <w:szCs w:val="24"/>
        </w:rPr>
        <w:t xml:space="preserve">двуслойную </w:t>
      </w:r>
      <w:r>
        <w:rPr>
          <w:sz w:val="24"/>
          <w:szCs w:val="24"/>
        </w:rPr>
        <w:t xml:space="preserve">систему, </w:t>
      </w:r>
      <w:r w:rsidRPr="004F736B">
        <w:rPr>
          <w:sz w:val="24"/>
          <w:szCs w:val="24"/>
        </w:rPr>
        <w:t>поддающуюся биогеохимическому районированию</w:t>
      </w:r>
      <w:r>
        <w:rPr>
          <w:sz w:val="24"/>
          <w:szCs w:val="24"/>
        </w:rPr>
        <w:t xml:space="preserve"> и</w:t>
      </w:r>
      <w:r w:rsidRPr="004F736B">
        <w:rPr>
          <w:sz w:val="24"/>
          <w:szCs w:val="24"/>
        </w:rPr>
        <w:t xml:space="preserve"> состоящую из мощного природного субстрата, перекрытого сверху относительно тонким слоем вещества техногенного происхождения</w:t>
      </w:r>
      <w:r>
        <w:rPr>
          <w:sz w:val="24"/>
          <w:szCs w:val="24"/>
        </w:rPr>
        <w:t xml:space="preserve">. При этом удалось выяснить и доказать, что каждый из </w:t>
      </w:r>
      <w:r w:rsidRPr="004F736B">
        <w:rPr>
          <w:sz w:val="24"/>
          <w:szCs w:val="24"/>
        </w:rPr>
        <w:t>слоев ноосферы значим в экологическом отношении</w:t>
      </w:r>
      <w:r>
        <w:rPr>
          <w:sz w:val="24"/>
          <w:szCs w:val="24"/>
        </w:rPr>
        <w:t>,</w:t>
      </w:r>
      <w:r w:rsidRPr="004F736B">
        <w:rPr>
          <w:sz w:val="24"/>
          <w:szCs w:val="24"/>
        </w:rPr>
        <w:t xml:space="preserve"> </w:t>
      </w:r>
      <w:r w:rsidRPr="00FE3A19">
        <w:rPr>
          <w:sz w:val="24"/>
          <w:szCs w:val="24"/>
        </w:rPr>
        <w:t xml:space="preserve">закономерно </w:t>
      </w:r>
      <w:r>
        <w:rPr>
          <w:sz w:val="24"/>
          <w:szCs w:val="24"/>
        </w:rPr>
        <w:t xml:space="preserve">пространственно </w:t>
      </w:r>
      <w:r w:rsidRPr="00FE3A19">
        <w:rPr>
          <w:sz w:val="24"/>
          <w:szCs w:val="24"/>
        </w:rPr>
        <w:t xml:space="preserve">упорядочен </w:t>
      </w:r>
      <w:r w:rsidRPr="004F736B">
        <w:rPr>
          <w:sz w:val="24"/>
          <w:szCs w:val="24"/>
        </w:rPr>
        <w:t xml:space="preserve">и может быть априорными средствами </w:t>
      </w:r>
      <w:r>
        <w:rPr>
          <w:sz w:val="24"/>
          <w:szCs w:val="24"/>
        </w:rPr>
        <w:t xml:space="preserve">индивидуально </w:t>
      </w:r>
      <w:r w:rsidRPr="004F736B">
        <w:rPr>
          <w:sz w:val="24"/>
          <w:szCs w:val="24"/>
        </w:rPr>
        <w:t xml:space="preserve">отображен в виде </w:t>
      </w:r>
      <w:r>
        <w:rPr>
          <w:sz w:val="24"/>
          <w:szCs w:val="24"/>
        </w:rPr>
        <w:t xml:space="preserve">отдельной </w:t>
      </w:r>
      <w:r w:rsidRPr="004F736B">
        <w:rPr>
          <w:sz w:val="24"/>
          <w:szCs w:val="24"/>
        </w:rPr>
        <w:t xml:space="preserve">картографической поверхности. </w:t>
      </w:r>
    </w:p>
    <w:p w:rsidR="00FD071A" w:rsidRPr="004F736B" w:rsidRDefault="00FD071A" w:rsidP="00FD071A">
      <w:pPr>
        <w:widowControl/>
        <w:autoSpaceDE/>
        <w:autoSpaceDN/>
        <w:adjustRightInd/>
        <w:spacing w:line="360" w:lineRule="auto"/>
        <w:ind w:firstLine="360"/>
        <w:jc w:val="both"/>
        <w:rPr>
          <w:sz w:val="24"/>
          <w:szCs w:val="24"/>
        </w:rPr>
      </w:pPr>
      <w:r>
        <w:rPr>
          <w:rFonts w:eastAsia="TimesNewRomanPSMT"/>
          <w:sz w:val="24"/>
          <w:szCs w:val="22"/>
        </w:rPr>
        <w:t xml:space="preserve">Анализ </w:t>
      </w:r>
      <w:r w:rsidRPr="00FE3A19">
        <w:rPr>
          <w:rFonts w:eastAsia="TimesNewRomanPSMT"/>
          <w:sz w:val="24"/>
          <w:szCs w:val="22"/>
        </w:rPr>
        <w:t xml:space="preserve">основных этапов эволюции ноосферы позволил доказать правильность утверждения о том, что в качестве </w:t>
      </w:r>
      <w:r>
        <w:rPr>
          <w:rFonts w:eastAsia="TimesNewRomanPSMT"/>
          <w:sz w:val="24"/>
          <w:szCs w:val="22"/>
        </w:rPr>
        <w:t xml:space="preserve">эталонного </w:t>
      </w:r>
      <w:r w:rsidRPr="00FE3A19">
        <w:rPr>
          <w:rFonts w:eastAsia="TimesNewRomanPSMT"/>
          <w:sz w:val="24"/>
          <w:szCs w:val="22"/>
        </w:rPr>
        <w:t>естественно-природного геохимического фона,</w:t>
      </w:r>
      <w:r w:rsidRPr="004F736B">
        <w:rPr>
          <w:rFonts w:eastAsia="TimesNewRomanPSMT"/>
          <w:sz w:val="24"/>
          <w:szCs w:val="22"/>
        </w:rPr>
        <w:t xml:space="preserve"> отражающего </w:t>
      </w:r>
      <w:r>
        <w:rPr>
          <w:rFonts w:eastAsia="TimesNewRomanPSMT"/>
          <w:sz w:val="24"/>
          <w:szCs w:val="22"/>
        </w:rPr>
        <w:t xml:space="preserve">исторически </w:t>
      </w:r>
      <w:r w:rsidRPr="004F736B">
        <w:rPr>
          <w:rFonts w:eastAsia="TimesNewRomanPSMT"/>
          <w:sz w:val="24"/>
          <w:szCs w:val="22"/>
        </w:rPr>
        <w:t xml:space="preserve">результат взаимодействия </w:t>
      </w:r>
      <w:r>
        <w:rPr>
          <w:rFonts w:eastAsia="TimesNewRomanPSMT"/>
          <w:sz w:val="24"/>
          <w:szCs w:val="22"/>
        </w:rPr>
        <w:t xml:space="preserve">зональных биоценозов </w:t>
      </w:r>
      <w:r w:rsidRPr="004F736B">
        <w:rPr>
          <w:rFonts w:eastAsia="TimesNewRomanPSMT"/>
          <w:sz w:val="24"/>
          <w:szCs w:val="22"/>
        </w:rPr>
        <w:t xml:space="preserve">со средой </w:t>
      </w:r>
      <w:r>
        <w:rPr>
          <w:rFonts w:eastAsia="TimesNewRomanPSMT"/>
          <w:sz w:val="24"/>
          <w:szCs w:val="22"/>
        </w:rPr>
        <w:t xml:space="preserve">своего </w:t>
      </w:r>
      <w:r w:rsidRPr="00FE3A19">
        <w:rPr>
          <w:rFonts w:eastAsia="TimesNewRomanPSMT"/>
          <w:sz w:val="24"/>
          <w:szCs w:val="22"/>
        </w:rPr>
        <w:t>обитания, может рассматриваться</w:t>
      </w:r>
      <w:r w:rsidRPr="004F736B">
        <w:rPr>
          <w:rFonts w:eastAsia="TimesNewRomanPSMT"/>
          <w:sz w:val="24"/>
          <w:szCs w:val="22"/>
        </w:rPr>
        <w:t xml:space="preserve"> геохимическая структура ненарушенного почвенного покрова</w:t>
      </w:r>
      <w:r>
        <w:rPr>
          <w:rFonts w:eastAsia="TimesNewRomanPSMT"/>
          <w:sz w:val="24"/>
          <w:szCs w:val="22"/>
        </w:rPr>
        <w:t>.</w:t>
      </w:r>
      <w:r w:rsidRPr="004F736B">
        <w:rPr>
          <w:rFonts w:eastAsia="TimesNewRomanPSMT"/>
          <w:sz w:val="24"/>
          <w:szCs w:val="22"/>
        </w:rPr>
        <w:t xml:space="preserve"> </w:t>
      </w:r>
      <w:r>
        <w:rPr>
          <w:rFonts w:eastAsia="TimesNewRomanPSMT"/>
          <w:sz w:val="24"/>
          <w:szCs w:val="22"/>
        </w:rPr>
        <w:t xml:space="preserve">Одновременно анализ структурных особенностей современных радиогеохимических и техногенных геохимических провинций показал, что </w:t>
      </w:r>
      <w:r w:rsidRPr="004F736B">
        <w:rPr>
          <w:sz w:val="24"/>
          <w:szCs w:val="24"/>
        </w:rPr>
        <w:t>в подавляющем большинстве случаев</w:t>
      </w:r>
      <w:r>
        <w:rPr>
          <w:sz w:val="24"/>
          <w:szCs w:val="24"/>
        </w:rPr>
        <w:t xml:space="preserve"> они </w:t>
      </w:r>
      <w:r w:rsidRPr="004F736B">
        <w:rPr>
          <w:sz w:val="24"/>
          <w:szCs w:val="24"/>
        </w:rPr>
        <w:t xml:space="preserve">представляет собой набор наложенных аномалий моно- или полицентрического типа, благодаря чему </w:t>
      </w:r>
      <w:r>
        <w:rPr>
          <w:sz w:val="24"/>
          <w:szCs w:val="24"/>
        </w:rPr>
        <w:t xml:space="preserve">вклад </w:t>
      </w:r>
      <w:r w:rsidRPr="00FE3A19">
        <w:rPr>
          <w:sz w:val="24"/>
          <w:szCs w:val="24"/>
        </w:rPr>
        <w:t>именно техногенн</w:t>
      </w:r>
      <w:r>
        <w:rPr>
          <w:sz w:val="24"/>
          <w:szCs w:val="24"/>
        </w:rPr>
        <w:t xml:space="preserve">ой составляющей в общее содержание каждого из элементов </w:t>
      </w:r>
      <w:r w:rsidRPr="004F736B">
        <w:rPr>
          <w:sz w:val="24"/>
          <w:szCs w:val="24"/>
        </w:rPr>
        <w:t>мож</w:t>
      </w:r>
      <w:r>
        <w:rPr>
          <w:sz w:val="24"/>
          <w:szCs w:val="24"/>
        </w:rPr>
        <w:t xml:space="preserve">ет быть </w:t>
      </w:r>
      <w:r w:rsidRPr="004F736B">
        <w:rPr>
          <w:sz w:val="24"/>
          <w:szCs w:val="24"/>
        </w:rPr>
        <w:t>достаточно легко вычлен</w:t>
      </w:r>
      <w:r>
        <w:rPr>
          <w:sz w:val="24"/>
          <w:szCs w:val="24"/>
        </w:rPr>
        <w:t xml:space="preserve">ен </w:t>
      </w:r>
      <w:r w:rsidRPr="004F736B">
        <w:rPr>
          <w:sz w:val="24"/>
          <w:szCs w:val="24"/>
        </w:rPr>
        <w:t>и количественно уч</w:t>
      </w:r>
      <w:r>
        <w:rPr>
          <w:sz w:val="24"/>
          <w:szCs w:val="24"/>
        </w:rPr>
        <w:t>тен</w:t>
      </w:r>
      <w:r w:rsidRPr="004F736B">
        <w:rPr>
          <w:sz w:val="24"/>
          <w:szCs w:val="24"/>
        </w:rPr>
        <w:t>.</w:t>
      </w:r>
    </w:p>
    <w:p w:rsidR="00FD071A" w:rsidRPr="00FE3A19" w:rsidRDefault="00FD071A" w:rsidP="00FD071A">
      <w:pPr>
        <w:widowControl/>
        <w:autoSpaceDE/>
        <w:autoSpaceDN/>
        <w:adjustRightInd/>
        <w:spacing w:line="360" w:lineRule="auto"/>
        <w:ind w:firstLine="426"/>
        <w:jc w:val="both"/>
        <w:rPr>
          <w:sz w:val="24"/>
          <w:szCs w:val="24"/>
        </w:rPr>
      </w:pPr>
      <w:r w:rsidRPr="00FE3A19">
        <w:rPr>
          <w:sz w:val="24"/>
          <w:szCs w:val="24"/>
        </w:rPr>
        <w:t xml:space="preserve">Учет </w:t>
      </w:r>
      <w:r>
        <w:rPr>
          <w:sz w:val="24"/>
          <w:szCs w:val="24"/>
        </w:rPr>
        <w:t xml:space="preserve">характера </w:t>
      </w:r>
      <w:r w:rsidRPr="00FE3A19">
        <w:rPr>
          <w:sz w:val="24"/>
          <w:szCs w:val="24"/>
        </w:rPr>
        <w:t xml:space="preserve">пространственной </w:t>
      </w:r>
      <w:r>
        <w:rPr>
          <w:sz w:val="24"/>
          <w:szCs w:val="24"/>
        </w:rPr>
        <w:t xml:space="preserve">неоднородности </w:t>
      </w:r>
      <w:r w:rsidRPr="00FE3A19">
        <w:rPr>
          <w:sz w:val="24"/>
          <w:szCs w:val="24"/>
        </w:rPr>
        <w:t xml:space="preserve">почвенного покрова и </w:t>
      </w:r>
      <w:r>
        <w:rPr>
          <w:sz w:val="24"/>
          <w:szCs w:val="24"/>
        </w:rPr>
        <w:t xml:space="preserve">структуры наблюдаемых </w:t>
      </w:r>
      <w:r w:rsidRPr="00FE3A19">
        <w:rPr>
          <w:sz w:val="24"/>
          <w:szCs w:val="24"/>
        </w:rPr>
        <w:t>техногенных геохимических аномалий позвол</w:t>
      </w:r>
      <w:r>
        <w:rPr>
          <w:sz w:val="24"/>
          <w:szCs w:val="24"/>
        </w:rPr>
        <w:t xml:space="preserve">ил с недостижимой ранее </w:t>
      </w:r>
      <w:r w:rsidRPr="00FE3A19">
        <w:rPr>
          <w:sz w:val="24"/>
          <w:szCs w:val="24"/>
        </w:rPr>
        <w:t>точн</w:t>
      </w:r>
      <w:r>
        <w:rPr>
          <w:sz w:val="24"/>
          <w:szCs w:val="24"/>
        </w:rPr>
        <w:t xml:space="preserve">остью </w:t>
      </w:r>
      <w:r w:rsidRPr="00FE3A19">
        <w:rPr>
          <w:sz w:val="24"/>
          <w:szCs w:val="24"/>
        </w:rPr>
        <w:t>охарактеризовать и прогнозировать эколого-геохимический статус исследуемых территорий для разных групп риска и давать адресные рекомендации по оптимизации сети медико-геохимического мониторинга, профилактике эндемических заболеваний геохимической природы и определению региональных и локальных критериев экологического нормирования с учетом пороговых концентраций.</w:t>
      </w:r>
    </w:p>
    <w:p w:rsidR="00FD071A" w:rsidRDefault="00FD071A" w:rsidP="00FD071A">
      <w:pPr>
        <w:widowControl/>
        <w:autoSpaceDE/>
        <w:autoSpaceDN/>
        <w:adjustRightInd/>
        <w:spacing w:line="360" w:lineRule="auto"/>
        <w:ind w:firstLine="426"/>
        <w:jc w:val="both"/>
        <w:rPr>
          <w:sz w:val="24"/>
          <w:szCs w:val="24"/>
        </w:rPr>
      </w:pPr>
      <w:r w:rsidRPr="00FE3A19">
        <w:rPr>
          <w:sz w:val="24"/>
          <w:szCs w:val="24"/>
        </w:rPr>
        <w:t xml:space="preserve">Данная концепция была практически проверена на примере исследования пространственного распределения двух экологически значимых изотопов йода. В результате было показано, что сформулированная задача может быть теоретически корректно решена для больших территорий путем анализа интерференционной картины, возникающей в результате картографического совмещения естественно-природной и антропогенно-приобретенной поверхностей, интерпретируемой </w:t>
      </w:r>
      <w:r>
        <w:rPr>
          <w:sz w:val="24"/>
          <w:szCs w:val="24"/>
        </w:rPr>
        <w:t xml:space="preserve">с помощью современной тематической ГИС </w:t>
      </w:r>
      <w:r w:rsidRPr="00FE3A19">
        <w:rPr>
          <w:sz w:val="24"/>
          <w:szCs w:val="24"/>
        </w:rPr>
        <w:t xml:space="preserve">как </w:t>
      </w:r>
      <w:r>
        <w:rPr>
          <w:sz w:val="24"/>
          <w:szCs w:val="24"/>
        </w:rPr>
        <w:t xml:space="preserve">синтетическая </w:t>
      </w:r>
      <w:r w:rsidRPr="00FE3A19">
        <w:rPr>
          <w:sz w:val="24"/>
          <w:szCs w:val="24"/>
        </w:rPr>
        <w:t>карта риска</w:t>
      </w:r>
      <w:r w:rsidRPr="0044317B">
        <w:rPr>
          <w:sz w:val="24"/>
          <w:szCs w:val="24"/>
        </w:rPr>
        <w:t xml:space="preserve">, отображающая </w:t>
      </w:r>
      <w:r>
        <w:rPr>
          <w:sz w:val="24"/>
          <w:szCs w:val="24"/>
        </w:rPr>
        <w:t>вероятность</w:t>
      </w:r>
      <w:r w:rsidRPr="0044317B">
        <w:rPr>
          <w:sz w:val="24"/>
          <w:szCs w:val="24"/>
        </w:rPr>
        <w:t xml:space="preserve"> </w:t>
      </w:r>
      <w:r w:rsidRPr="00FE3A19">
        <w:rPr>
          <w:sz w:val="24"/>
          <w:szCs w:val="24"/>
        </w:rPr>
        <w:t>возникновения эндемического заболевания геохимической природы</w:t>
      </w:r>
      <w:r w:rsidRPr="00AC1D63">
        <w:rPr>
          <w:sz w:val="24"/>
          <w:szCs w:val="24"/>
        </w:rPr>
        <w:t xml:space="preserve"> в той или иной точке</w:t>
      </w:r>
      <w:r w:rsidRPr="00FE3A19">
        <w:rPr>
          <w:sz w:val="24"/>
          <w:szCs w:val="24"/>
        </w:rPr>
        <w:t xml:space="preserve">. </w:t>
      </w:r>
    </w:p>
    <w:p w:rsidR="00FD071A" w:rsidRPr="004F736B" w:rsidRDefault="00FD071A" w:rsidP="00FD071A">
      <w:pPr>
        <w:widowControl/>
        <w:autoSpaceDE/>
        <w:autoSpaceDN/>
        <w:adjustRightInd/>
        <w:spacing w:line="360" w:lineRule="auto"/>
        <w:ind w:firstLine="426"/>
        <w:jc w:val="both"/>
        <w:rPr>
          <w:sz w:val="24"/>
          <w:szCs w:val="24"/>
        </w:rPr>
      </w:pPr>
      <w:r w:rsidRPr="00FE3A19">
        <w:rPr>
          <w:sz w:val="24"/>
          <w:szCs w:val="24"/>
        </w:rPr>
        <w:t xml:space="preserve">Анализ полученного результата показал не только практическую реализуемость </w:t>
      </w:r>
      <w:r>
        <w:rPr>
          <w:sz w:val="24"/>
          <w:szCs w:val="24"/>
        </w:rPr>
        <w:t xml:space="preserve">и </w:t>
      </w:r>
      <w:r w:rsidRPr="00FE3A19">
        <w:rPr>
          <w:sz w:val="24"/>
          <w:szCs w:val="24"/>
        </w:rPr>
        <w:t xml:space="preserve">предложенной </w:t>
      </w:r>
      <w:r w:rsidRPr="00A60832">
        <w:rPr>
          <w:sz w:val="24"/>
          <w:szCs w:val="24"/>
        </w:rPr>
        <w:t>универсально</w:t>
      </w:r>
      <w:r>
        <w:rPr>
          <w:sz w:val="24"/>
          <w:szCs w:val="24"/>
        </w:rPr>
        <w:t>й</w:t>
      </w:r>
      <w:r w:rsidRPr="00A60832">
        <w:rPr>
          <w:sz w:val="24"/>
          <w:szCs w:val="24"/>
        </w:rPr>
        <w:t xml:space="preserve"> </w:t>
      </w:r>
      <w:r w:rsidRPr="00FE3A19">
        <w:rPr>
          <w:sz w:val="24"/>
          <w:szCs w:val="24"/>
        </w:rPr>
        <w:t xml:space="preserve">методики, но и принципиальную возможность отображения результатов в виде </w:t>
      </w:r>
      <w:r>
        <w:rPr>
          <w:sz w:val="24"/>
          <w:szCs w:val="24"/>
        </w:rPr>
        <w:t xml:space="preserve">карты, отображающей зоны с разным </w:t>
      </w:r>
      <w:r w:rsidRPr="00A60832">
        <w:rPr>
          <w:sz w:val="24"/>
          <w:szCs w:val="24"/>
        </w:rPr>
        <w:t>уровн</w:t>
      </w:r>
      <w:r>
        <w:rPr>
          <w:sz w:val="24"/>
          <w:szCs w:val="24"/>
        </w:rPr>
        <w:t>ем</w:t>
      </w:r>
      <w:r w:rsidRPr="00A60832">
        <w:rPr>
          <w:sz w:val="24"/>
          <w:szCs w:val="24"/>
        </w:rPr>
        <w:t xml:space="preserve"> риска </w:t>
      </w:r>
      <w:r>
        <w:rPr>
          <w:sz w:val="24"/>
          <w:szCs w:val="24"/>
        </w:rPr>
        <w:t xml:space="preserve">возникновения того или иного эндемического </w:t>
      </w:r>
      <w:r w:rsidRPr="00FE3A19">
        <w:rPr>
          <w:sz w:val="24"/>
          <w:szCs w:val="24"/>
        </w:rPr>
        <w:t>заболева</w:t>
      </w:r>
      <w:r>
        <w:rPr>
          <w:sz w:val="24"/>
          <w:szCs w:val="24"/>
        </w:rPr>
        <w:t xml:space="preserve">ния. Причем непосредственно риск </w:t>
      </w:r>
      <w:r w:rsidRPr="00FE3A19">
        <w:rPr>
          <w:sz w:val="24"/>
          <w:szCs w:val="24"/>
        </w:rPr>
        <w:t>мо</w:t>
      </w:r>
      <w:r>
        <w:rPr>
          <w:sz w:val="24"/>
          <w:szCs w:val="24"/>
        </w:rPr>
        <w:t>жет быть выражен и в виде качественных (низкий, средний, высокий), так и в виде количественных показателей (характеризующих)</w:t>
      </w:r>
      <w:r w:rsidRPr="00FE3A19">
        <w:rPr>
          <w:sz w:val="24"/>
          <w:szCs w:val="24"/>
        </w:rPr>
        <w:t xml:space="preserve"> </w:t>
      </w:r>
      <w:r w:rsidRPr="00A60832">
        <w:rPr>
          <w:sz w:val="24"/>
          <w:szCs w:val="24"/>
        </w:rPr>
        <w:t>прогноз</w:t>
      </w:r>
      <w:r>
        <w:rPr>
          <w:sz w:val="24"/>
          <w:szCs w:val="24"/>
        </w:rPr>
        <w:t xml:space="preserve">ируемое число заболевших на 1000 или 100 000 жителей. Важно и то, что такие карты могут быть созданы применительно к оценке риска не только </w:t>
      </w:r>
      <w:r w:rsidRPr="00FE3A19">
        <w:rPr>
          <w:sz w:val="24"/>
          <w:szCs w:val="24"/>
        </w:rPr>
        <w:t xml:space="preserve">разных </w:t>
      </w:r>
      <w:r>
        <w:rPr>
          <w:sz w:val="24"/>
          <w:szCs w:val="24"/>
        </w:rPr>
        <w:t xml:space="preserve">полово-возрастных </w:t>
      </w:r>
      <w:r w:rsidRPr="00FE3A19">
        <w:rPr>
          <w:sz w:val="24"/>
          <w:szCs w:val="24"/>
        </w:rPr>
        <w:t>групп</w:t>
      </w:r>
      <w:r>
        <w:rPr>
          <w:sz w:val="24"/>
          <w:szCs w:val="24"/>
        </w:rPr>
        <w:t xml:space="preserve"> населения</w:t>
      </w:r>
      <w:r w:rsidR="005F2D84">
        <w:rPr>
          <w:sz w:val="24"/>
          <w:szCs w:val="24"/>
        </w:rPr>
        <w:t>, но так</w:t>
      </w:r>
      <w:r w:rsidRPr="00FE3A19">
        <w:rPr>
          <w:sz w:val="24"/>
          <w:szCs w:val="24"/>
        </w:rPr>
        <w:t xml:space="preserve">же </w:t>
      </w:r>
      <w:r>
        <w:rPr>
          <w:sz w:val="24"/>
          <w:szCs w:val="24"/>
        </w:rPr>
        <w:t xml:space="preserve">и для отдельных видов </w:t>
      </w:r>
      <w:r w:rsidRPr="00FE3A19">
        <w:rPr>
          <w:sz w:val="24"/>
          <w:szCs w:val="24"/>
        </w:rPr>
        <w:t>животных и растений</w:t>
      </w:r>
      <w:r>
        <w:rPr>
          <w:sz w:val="24"/>
          <w:szCs w:val="24"/>
        </w:rPr>
        <w:t xml:space="preserve">, как находящихся в условиях критического дефицита </w:t>
      </w:r>
      <w:r w:rsidR="005F2D84" w:rsidRPr="00D4052C">
        <w:rPr>
          <w:sz w:val="24"/>
          <w:szCs w:val="24"/>
        </w:rPr>
        <w:t>биологически значимых микроэлементов</w:t>
      </w:r>
      <w:r w:rsidRPr="00D4052C">
        <w:rPr>
          <w:sz w:val="24"/>
          <w:szCs w:val="24"/>
        </w:rPr>
        <w:t>, так и п</w:t>
      </w:r>
      <w:r>
        <w:rPr>
          <w:sz w:val="24"/>
          <w:szCs w:val="24"/>
        </w:rPr>
        <w:t xml:space="preserve">одвергающихся </w:t>
      </w:r>
      <w:r w:rsidRPr="004F736B">
        <w:rPr>
          <w:sz w:val="24"/>
          <w:szCs w:val="24"/>
        </w:rPr>
        <w:t>воздействи</w:t>
      </w:r>
      <w:r>
        <w:rPr>
          <w:sz w:val="24"/>
          <w:szCs w:val="24"/>
        </w:rPr>
        <w:t>ю</w:t>
      </w:r>
      <w:r w:rsidRPr="004F736B">
        <w:rPr>
          <w:sz w:val="24"/>
          <w:szCs w:val="24"/>
        </w:rPr>
        <w:t xml:space="preserve"> любых </w:t>
      </w:r>
      <w:r>
        <w:rPr>
          <w:sz w:val="24"/>
          <w:szCs w:val="24"/>
        </w:rPr>
        <w:t xml:space="preserve">существующих </w:t>
      </w:r>
      <w:r w:rsidRPr="004F736B">
        <w:rPr>
          <w:sz w:val="24"/>
          <w:szCs w:val="24"/>
        </w:rPr>
        <w:t>токсикантов</w:t>
      </w:r>
      <w:r>
        <w:rPr>
          <w:sz w:val="24"/>
          <w:szCs w:val="24"/>
        </w:rPr>
        <w:t>.</w:t>
      </w:r>
    </w:p>
    <w:p w:rsidR="00FD071A" w:rsidRDefault="00FD071A" w:rsidP="00FD071A">
      <w:pPr>
        <w:widowControl/>
        <w:autoSpaceDE/>
        <w:autoSpaceDN/>
        <w:adjustRightInd/>
        <w:spacing w:line="360" w:lineRule="auto"/>
        <w:ind w:firstLine="360"/>
        <w:jc w:val="both"/>
        <w:rPr>
          <w:sz w:val="24"/>
          <w:szCs w:val="24"/>
        </w:rPr>
      </w:pPr>
      <w:r>
        <w:rPr>
          <w:sz w:val="24"/>
          <w:szCs w:val="24"/>
        </w:rPr>
        <w:t>В ходе решения основной задачи было получено большое количество важной промежуточной информации. В частности, р</w:t>
      </w:r>
      <w:r w:rsidRPr="00FE3A19">
        <w:rPr>
          <w:sz w:val="24"/>
          <w:szCs w:val="24"/>
        </w:rPr>
        <w:t xml:space="preserve">аботы по изучению параметров </w:t>
      </w:r>
      <w:r>
        <w:rPr>
          <w:sz w:val="24"/>
          <w:szCs w:val="24"/>
        </w:rPr>
        <w:t xml:space="preserve">пространственной </w:t>
      </w:r>
      <w:r w:rsidRPr="00FE3A19">
        <w:rPr>
          <w:sz w:val="24"/>
          <w:szCs w:val="24"/>
        </w:rPr>
        <w:t xml:space="preserve">организации </w:t>
      </w:r>
      <w:r>
        <w:rPr>
          <w:sz w:val="24"/>
          <w:szCs w:val="24"/>
        </w:rPr>
        <w:t xml:space="preserve">техногенных </w:t>
      </w:r>
      <w:r w:rsidRPr="00FE3A19">
        <w:rPr>
          <w:sz w:val="24"/>
          <w:szCs w:val="24"/>
        </w:rPr>
        <w:t>радиогеохимических провинций</w:t>
      </w:r>
      <w:r>
        <w:rPr>
          <w:sz w:val="24"/>
          <w:szCs w:val="24"/>
        </w:rPr>
        <w:t xml:space="preserve">, сформировавшихся в долине Енисея и зоне аварии на ЧАЭС, </w:t>
      </w:r>
      <w:r w:rsidRPr="00FE3A19">
        <w:rPr>
          <w:sz w:val="24"/>
          <w:szCs w:val="24"/>
        </w:rPr>
        <w:t>продемонстрировали возможность использования изотоп</w:t>
      </w:r>
      <w:r>
        <w:rPr>
          <w:sz w:val="24"/>
          <w:szCs w:val="24"/>
        </w:rPr>
        <w:t>а</w:t>
      </w:r>
      <w:r w:rsidRPr="00FE3A19">
        <w:rPr>
          <w:sz w:val="24"/>
          <w:szCs w:val="24"/>
        </w:rPr>
        <w:t xml:space="preserve"> </w:t>
      </w:r>
      <w:r w:rsidRPr="00FE3A19">
        <w:rPr>
          <w:sz w:val="24"/>
          <w:szCs w:val="24"/>
          <w:vertAlign w:val="superscript"/>
        </w:rPr>
        <w:t>137</w:t>
      </w:r>
      <w:r w:rsidRPr="00FE3A19">
        <w:rPr>
          <w:sz w:val="24"/>
          <w:szCs w:val="24"/>
          <w:lang w:val="en-US"/>
        </w:rPr>
        <w:t>Cs</w:t>
      </w:r>
      <w:r w:rsidRPr="00FE3A19">
        <w:rPr>
          <w:sz w:val="24"/>
          <w:szCs w:val="24"/>
        </w:rPr>
        <w:t xml:space="preserve"> в качестве </w:t>
      </w:r>
      <w:r>
        <w:rPr>
          <w:sz w:val="24"/>
          <w:szCs w:val="24"/>
        </w:rPr>
        <w:t xml:space="preserve">«радиоактивной </w:t>
      </w:r>
      <w:r w:rsidRPr="00FE3A19">
        <w:rPr>
          <w:sz w:val="24"/>
          <w:szCs w:val="24"/>
        </w:rPr>
        <w:t>ме</w:t>
      </w:r>
      <w:r>
        <w:rPr>
          <w:sz w:val="24"/>
          <w:szCs w:val="24"/>
        </w:rPr>
        <w:t>тки</w:t>
      </w:r>
      <w:r w:rsidRPr="00FE3A19">
        <w:rPr>
          <w:sz w:val="24"/>
          <w:szCs w:val="24"/>
        </w:rPr>
        <w:t>»</w:t>
      </w:r>
      <w:r>
        <w:rPr>
          <w:sz w:val="24"/>
          <w:szCs w:val="24"/>
        </w:rPr>
        <w:t xml:space="preserve">, чрезвычайно полезной </w:t>
      </w:r>
      <w:r w:rsidRPr="00FE3A19">
        <w:rPr>
          <w:sz w:val="24"/>
          <w:szCs w:val="24"/>
        </w:rPr>
        <w:t xml:space="preserve">для изучения </w:t>
      </w:r>
      <w:r>
        <w:rPr>
          <w:sz w:val="24"/>
          <w:szCs w:val="24"/>
        </w:rPr>
        <w:t xml:space="preserve">структурных </w:t>
      </w:r>
      <w:r w:rsidRPr="00FE3A19">
        <w:rPr>
          <w:sz w:val="24"/>
          <w:szCs w:val="24"/>
        </w:rPr>
        <w:t xml:space="preserve">закономерностей </w:t>
      </w:r>
      <w:r>
        <w:rPr>
          <w:sz w:val="24"/>
          <w:szCs w:val="24"/>
        </w:rPr>
        <w:t xml:space="preserve">поля загрязнения, возникающего при выбросе загрязняющего вещества из точечного источника. </w:t>
      </w:r>
    </w:p>
    <w:p w:rsidR="00FD071A" w:rsidRPr="00FE3A19" w:rsidRDefault="00FD071A" w:rsidP="00FD071A">
      <w:pPr>
        <w:widowControl/>
        <w:autoSpaceDE/>
        <w:autoSpaceDN/>
        <w:adjustRightInd/>
        <w:spacing w:line="360" w:lineRule="auto"/>
        <w:ind w:firstLine="360"/>
        <w:jc w:val="both"/>
        <w:rPr>
          <w:sz w:val="24"/>
          <w:szCs w:val="24"/>
        </w:rPr>
      </w:pPr>
      <w:r>
        <w:rPr>
          <w:sz w:val="24"/>
          <w:szCs w:val="24"/>
        </w:rPr>
        <w:t xml:space="preserve">Изучение структурной радиобиогеохимических провинций показало, что наличие закономерной пространственной упорядоченности обнаружено как </w:t>
      </w:r>
      <w:r w:rsidRPr="00FE3A19">
        <w:rPr>
          <w:sz w:val="24"/>
          <w:szCs w:val="24"/>
        </w:rPr>
        <w:t>на глобальном, региональном</w:t>
      </w:r>
      <w:r>
        <w:rPr>
          <w:sz w:val="24"/>
          <w:szCs w:val="24"/>
        </w:rPr>
        <w:t xml:space="preserve">, так </w:t>
      </w:r>
      <w:r w:rsidRPr="00FE3A19">
        <w:rPr>
          <w:sz w:val="24"/>
          <w:szCs w:val="24"/>
        </w:rPr>
        <w:t xml:space="preserve">и локальном уровне </w:t>
      </w:r>
      <w:r>
        <w:rPr>
          <w:sz w:val="24"/>
          <w:szCs w:val="24"/>
        </w:rPr>
        <w:t xml:space="preserve">их </w:t>
      </w:r>
      <w:r w:rsidRPr="00FE3A19">
        <w:rPr>
          <w:sz w:val="24"/>
          <w:szCs w:val="24"/>
        </w:rPr>
        <w:t>организации. В</w:t>
      </w:r>
      <w:r>
        <w:rPr>
          <w:sz w:val="24"/>
          <w:szCs w:val="24"/>
        </w:rPr>
        <w:t xml:space="preserve">ажный результат дало и </w:t>
      </w:r>
      <w:r w:rsidRPr="00FE3A19">
        <w:rPr>
          <w:sz w:val="24"/>
          <w:szCs w:val="24"/>
        </w:rPr>
        <w:t xml:space="preserve">изучение распределения </w:t>
      </w:r>
      <w:r w:rsidRPr="00FE3A19">
        <w:rPr>
          <w:sz w:val="24"/>
          <w:szCs w:val="24"/>
          <w:vertAlign w:val="superscript"/>
        </w:rPr>
        <w:t>137</w:t>
      </w:r>
      <w:r w:rsidRPr="00FE3A19">
        <w:rPr>
          <w:sz w:val="24"/>
          <w:szCs w:val="24"/>
          <w:lang w:val="en-US"/>
        </w:rPr>
        <w:t>Cs</w:t>
      </w:r>
      <w:r w:rsidRPr="00FE3A19">
        <w:rPr>
          <w:sz w:val="24"/>
          <w:szCs w:val="24"/>
        </w:rPr>
        <w:t xml:space="preserve"> в </w:t>
      </w:r>
      <w:r>
        <w:rPr>
          <w:sz w:val="24"/>
          <w:szCs w:val="24"/>
        </w:rPr>
        <w:t xml:space="preserve">элементарных </w:t>
      </w:r>
      <w:r w:rsidRPr="00FE3A19">
        <w:rPr>
          <w:sz w:val="24"/>
          <w:szCs w:val="24"/>
        </w:rPr>
        <w:t>ландшафтно-геохимических системах</w:t>
      </w:r>
      <w:r>
        <w:rPr>
          <w:sz w:val="24"/>
          <w:szCs w:val="24"/>
        </w:rPr>
        <w:t xml:space="preserve">, которое </w:t>
      </w:r>
      <w:r w:rsidRPr="00FE3A19">
        <w:rPr>
          <w:sz w:val="24"/>
          <w:szCs w:val="24"/>
        </w:rPr>
        <w:t xml:space="preserve">позволило выявить специфически волнообразный характер перераспределения радиоизотопа в сопряженных </w:t>
      </w:r>
      <w:r>
        <w:rPr>
          <w:sz w:val="24"/>
          <w:szCs w:val="24"/>
        </w:rPr>
        <w:t>ЛГС</w:t>
      </w:r>
      <w:r w:rsidRPr="00FE3A19">
        <w:rPr>
          <w:sz w:val="24"/>
          <w:szCs w:val="24"/>
        </w:rPr>
        <w:t xml:space="preserve"> типа вершина-склон-замыкающее понижение</w:t>
      </w:r>
      <w:r>
        <w:rPr>
          <w:sz w:val="24"/>
          <w:szCs w:val="24"/>
        </w:rPr>
        <w:t xml:space="preserve">. Полученные данные позволили пересмотреть представление о процессах миграции воды в такого рода системах, </w:t>
      </w:r>
      <w:r w:rsidRPr="00FE3A19">
        <w:rPr>
          <w:sz w:val="24"/>
          <w:szCs w:val="24"/>
        </w:rPr>
        <w:t>опровергнуть предположение о</w:t>
      </w:r>
      <w:r>
        <w:rPr>
          <w:sz w:val="24"/>
          <w:szCs w:val="24"/>
        </w:rPr>
        <w:t>б</w:t>
      </w:r>
      <w:r w:rsidRPr="00FE3A19">
        <w:rPr>
          <w:sz w:val="24"/>
          <w:szCs w:val="24"/>
        </w:rPr>
        <w:t xml:space="preserve"> однонаправленном выносе вещества сверху вниз и сформулировать гипотезу о наличии </w:t>
      </w:r>
      <w:r>
        <w:rPr>
          <w:sz w:val="24"/>
          <w:szCs w:val="24"/>
        </w:rPr>
        <w:t xml:space="preserve">специфического </w:t>
      </w:r>
      <w:r w:rsidRPr="00FE3A19">
        <w:rPr>
          <w:sz w:val="24"/>
          <w:szCs w:val="24"/>
        </w:rPr>
        <w:t>механизма</w:t>
      </w:r>
      <w:r>
        <w:rPr>
          <w:sz w:val="24"/>
          <w:szCs w:val="24"/>
        </w:rPr>
        <w:t xml:space="preserve"> миграции, </w:t>
      </w:r>
      <w:r w:rsidRPr="00FE3A19">
        <w:rPr>
          <w:sz w:val="24"/>
          <w:szCs w:val="24"/>
        </w:rPr>
        <w:t xml:space="preserve">способного обеспечить нулевой баланс привноса-выноса </w:t>
      </w:r>
      <w:r>
        <w:rPr>
          <w:sz w:val="24"/>
          <w:szCs w:val="24"/>
        </w:rPr>
        <w:t xml:space="preserve">вещества </w:t>
      </w:r>
      <w:r w:rsidRPr="00FE3A19">
        <w:rPr>
          <w:sz w:val="24"/>
          <w:szCs w:val="24"/>
        </w:rPr>
        <w:t>на всем протяжении склона.</w:t>
      </w:r>
    </w:p>
    <w:p w:rsidR="00FD071A" w:rsidRDefault="00FD071A" w:rsidP="00FD071A">
      <w:pPr>
        <w:widowControl/>
        <w:autoSpaceDE/>
        <w:autoSpaceDN/>
        <w:adjustRightInd/>
        <w:spacing w:line="360" w:lineRule="auto"/>
        <w:ind w:firstLine="360"/>
        <w:jc w:val="both"/>
        <w:rPr>
          <w:sz w:val="24"/>
          <w:szCs w:val="24"/>
        </w:rPr>
      </w:pPr>
      <w:r>
        <w:rPr>
          <w:sz w:val="24"/>
          <w:szCs w:val="24"/>
        </w:rPr>
        <w:t>Обнаруженный факт н</w:t>
      </w:r>
      <w:r w:rsidR="00B14354">
        <w:rPr>
          <w:sz w:val="24"/>
          <w:szCs w:val="24"/>
        </w:rPr>
        <w:t>аличия</w:t>
      </w:r>
      <w:r w:rsidRPr="00FE3A19">
        <w:rPr>
          <w:sz w:val="24"/>
          <w:szCs w:val="24"/>
        </w:rPr>
        <w:t xml:space="preserve"> закономерной пространственной упорядоченности в структуре существующих </w:t>
      </w:r>
      <w:r>
        <w:rPr>
          <w:sz w:val="24"/>
          <w:szCs w:val="24"/>
        </w:rPr>
        <w:t xml:space="preserve">геохимических </w:t>
      </w:r>
      <w:r w:rsidRPr="00FE3A19">
        <w:rPr>
          <w:sz w:val="24"/>
          <w:szCs w:val="24"/>
        </w:rPr>
        <w:t xml:space="preserve">аномалий </w:t>
      </w:r>
      <w:r w:rsidRPr="00535BBC">
        <w:rPr>
          <w:sz w:val="24"/>
          <w:szCs w:val="24"/>
        </w:rPr>
        <w:t xml:space="preserve">моно- и полицентрического типа </w:t>
      </w:r>
      <w:r w:rsidRPr="00FE3A19">
        <w:rPr>
          <w:sz w:val="24"/>
          <w:szCs w:val="24"/>
        </w:rPr>
        <w:t xml:space="preserve">позволил </w:t>
      </w:r>
      <w:r>
        <w:rPr>
          <w:sz w:val="24"/>
          <w:szCs w:val="24"/>
        </w:rPr>
        <w:t xml:space="preserve">параллельно </w:t>
      </w:r>
      <w:r w:rsidRPr="00FE3A19">
        <w:rPr>
          <w:sz w:val="24"/>
          <w:szCs w:val="24"/>
        </w:rPr>
        <w:t>произвести работы по математическому моделированию пространственной организации</w:t>
      </w:r>
      <w:r>
        <w:rPr>
          <w:sz w:val="24"/>
          <w:szCs w:val="24"/>
        </w:rPr>
        <w:t xml:space="preserve"> подобных образований и в</w:t>
      </w:r>
      <w:r w:rsidRPr="00FE3A19">
        <w:rPr>
          <w:sz w:val="24"/>
          <w:szCs w:val="24"/>
        </w:rPr>
        <w:t>ыясни</w:t>
      </w:r>
      <w:r>
        <w:rPr>
          <w:sz w:val="24"/>
          <w:szCs w:val="24"/>
        </w:rPr>
        <w:t>ть</w:t>
      </w:r>
      <w:r w:rsidRPr="00FE3A19">
        <w:rPr>
          <w:sz w:val="24"/>
          <w:szCs w:val="24"/>
        </w:rPr>
        <w:t xml:space="preserve">, что </w:t>
      </w:r>
      <w:r>
        <w:rPr>
          <w:sz w:val="24"/>
          <w:szCs w:val="24"/>
        </w:rPr>
        <w:t xml:space="preserve">их </w:t>
      </w:r>
      <w:r w:rsidRPr="00FE3A19">
        <w:rPr>
          <w:sz w:val="24"/>
          <w:szCs w:val="24"/>
        </w:rPr>
        <w:t xml:space="preserve">базовые характеристики </w:t>
      </w:r>
      <w:r>
        <w:rPr>
          <w:sz w:val="24"/>
          <w:szCs w:val="24"/>
        </w:rPr>
        <w:t xml:space="preserve">(число, </w:t>
      </w:r>
      <w:r w:rsidRPr="00FE3A19">
        <w:rPr>
          <w:sz w:val="24"/>
          <w:szCs w:val="24"/>
        </w:rPr>
        <w:t xml:space="preserve">площадь и </w:t>
      </w:r>
      <w:r>
        <w:rPr>
          <w:sz w:val="24"/>
          <w:szCs w:val="24"/>
        </w:rPr>
        <w:t xml:space="preserve">размах изменчивости) в ряде случаев </w:t>
      </w:r>
      <w:r w:rsidRPr="00FE3A19">
        <w:rPr>
          <w:sz w:val="24"/>
          <w:szCs w:val="24"/>
        </w:rPr>
        <w:t xml:space="preserve">могут быть </w:t>
      </w:r>
      <w:r>
        <w:rPr>
          <w:sz w:val="24"/>
          <w:szCs w:val="24"/>
        </w:rPr>
        <w:t xml:space="preserve">с достаточно высокой точностью априорно определены </w:t>
      </w:r>
      <w:r w:rsidRPr="00FE3A19">
        <w:rPr>
          <w:sz w:val="24"/>
          <w:szCs w:val="24"/>
        </w:rPr>
        <w:t>путем анализа</w:t>
      </w:r>
      <w:r>
        <w:rPr>
          <w:sz w:val="24"/>
          <w:szCs w:val="24"/>
        </w:rPr>
        <w:t xml:space="preserve"> параметров </w:t>
      </w:r>
      <w:r w:rsidRPr="00FE3A19">
        <w:rPr>
          <w:sz w:val="24"/>
          <w:szCs w:val="24"/>
        </w:rPr>
        <w:t>частотной гистограммы</w:t>
      </w:r>
      <w:r>
        <w:rPr>
          <w:sz w:val="24"/>
          <w:szCs w:val="24"/>
        </w:rPr>
        <w:t>.</w:t>
      </w:r>
      <w:r w:rsidRPr="00FE3A19">
        <w:rPr>
          <w:sz w:val="24"/>
          <w:szCs w:val="24"/>
        </w:rPr>
        <w:t xml:space="preserve"> </w:t>
      </w:r>
    </w:p>
    <w:p w:rsidR="00FD071A" w:rsidRDefault="00FD071A" w:rsidP="00FD071A">
      <w:pPr>
        <w:widowControl/>
        <w:autoSpaceDE/>
        <w:autoSpaceDN/>
        <w:adjustRightInd/>
        <w:spacing w:line="360" w:lineRule="auto"/>
        <w:ind w:firstLine="360"/>
        <w:jc w:val="both"/>
        <w:rPr>
          <w:sz w:val="24"/>
          <w:szCs w:val="24"/>
        </w:rPr>
      </w:pPr>
      <w:r>
        <w:rPr>
          <w:sz w:val="24"/>
          <w:szCs w:val="24"/>
        </w:rPr>
        <w:t xml:space="preserve">Одновременно в рамках исследования свойств данной модели удалось получить объяснение причин «парадокса левосторонней асимметрии» отмечаемой в большинстве геохимических выборок и получившей в литературе название «закона логнормальности». Поскольку удалось однозначно доказать, что причиной этого является закономерно большая площадь </w:t>
      </w:r>
      <w:r w:rsidRPr="001A3CFB">
        <w:rPr>
          <w:sz w:val="24"/>
          <w:szCs w:val="24"/>
        </w:rPr>
        <w:t>перифери</w:t>
      </w:r>
      <w:r>
        <w:rPr>
          <w:sz w:val="24"/>
          <w:szCs w:val="24"/>
        </w:rPr>
        <w:t xml:space="preserve">йных частей </w:t>
      </w:r>
      <w:r w:rsidRPr="005147C5">
        <w:rPr>
          <w:sz w:val="24"/>
          <w:szCs w:val="24"/>
        </w:rPr>
        <w:t>положительных моно- и полицентрических аномалий</w:t>
      </w:r>
      <w:r>
        <w:rPr>
          <w:sz w:val="24"/>
          <w:szCs w:val="24"/>
        </w:rPr>
        <w:t xml:space="preserve"> по отношению к площади их центров, проявляющая себя в пределах любой площадки опробования заложенной в пределах такой аномалии. </w:t>
      </w:r>
    </w:p>
    <w:p w:rsidR="00FD071A" w:rsidRPr="00FE3A19" w:rsidRDefault="00FD071A" w:rsidP="00FD071A">
      <w:pPr>
        <w:widowControl/>
        <w:autoSpaceDE/>
        <w:autoSpaceDN/>
        <w:adjustRightInd/>
        <w:spacing w:line="360" w:lineRule="auto"/>
        <w:ind w:firstLine="360"/>
        <w:jc w:val="both"/>
        <w:rPr>
          <w:rFonts w:eastAsia="TimesNewRomanPSMT"/>
          <w:sz w:val="24"/>
          <w:szCs w:val="24"/>
        </w:rPr>
      </w:pPr>
      <w:r w:rsidRPr="00FE3A19">
        <w:rPr>
          <w:sz w:val="24"/>
          <w:szCs w:val="24"/>
        </w:rPr>
        <w:t xml:space="preserve">Продолжение исследований структуры полей техногенного загрязнения представляется исключительно перспективным </w:t>
      </w:r>
      <w:r w:rsidRPr="00FE3A19">
        <w:rPr>
          <w:rFonts w:eastAsia="TimesNewRomanPSMT"/>
          <w:sz w:val="24"/>
          <w:szCs w:val="24"/>
        </w:rPr>
        <w:t>применительно к решению прикладных задач поисковой геохимии</w:t>
      </w:r>
      <w:r>
        <w:rPr>
          <w:rFonts w:eastAsia="TimesNewRomanPSMT"/>
          <w:sz w:val="24"/>
          <w:szCs w:val="24"/>
        </w:rPr>
        <w:t xml:space="preserve">, контроля состояния зон загрязнения, </w:t>
      </w:r>
      <w:r w:rsidRPr="00FE3A19">
        <w:rPr>
          <w:rFonts w:eastAsia="TimesNewRomanPSMT"/>
          <w:sz w:val="24"/>
          <w:szCs w:val="24"/>
        </w:rPr>
        <w:t>оптимизации использования удобрений в сельском хозяйстве</w:t>
      </w:r>
      <w:r>
        <w:rPr>
          <w:rFonts w:eastAsia="TimesNewRomanPSMT"/>
          <w:sz w:val="24"/>
          <w:szCs w:val="24"/>
        </w:rPr>
        <w:t xml:space="preserve"> и т.д. </w:t>
      </w:r>
    </w:p>
    <w:p w:rsidR="0048673F" w:rsidRDefault="003519C6" w:rsidP="00DE0AA0">
      <w:pPr>
        <w:pStyle w:val="11"/>
      </w:pPr>
      <w:r>
        <w:br w:type="page"/>
      </w:r>
      <w:bookmarkStart w:id="123" w:name="_Toc452858292"/>
      <w:bookmarkStart w:id="124" w:name="_Toc452517088"/>
      <w:bookmarkStart w:id="125" w:name="_Toc454567515"/>
      <w:r w:rsidR="0048673F" w:rsidRPr="00E37CF2">
        <w:t>СПИСОК ЛИТЕРАТУРЫ</w:t>
      </w:r>
      <w:bookmarkEnd w:id="123"/>
      <w:bookmarkEnd w:id="124"/>
      <w:bookmarkEnd w:id="125"/>
    </w:p>
    <w:p w:rsidR="00FE7AAA" w:rsidRPr="00FE7AAA" w:rsidRDefault="00FE7AAA" w:rsidP="00FE7AAA">
      <w:pPr>
        <w:rPr>
          <w:lang w:eastAsia="en-US"/>
        </w:rPr>
      </w:pPr>
    </w:p>
    <w:p w:rsidR="00CF69C8" w:rsidRPr="0060753B" w:rsidRDefault="00CF69C8" w:rsidP="00CF69C8">
      <w:pPr>
        <w:pStyle w:val="a4"/>
        <w:spacing w:line="312" w:lineRule="auto"/>
        <w:ind w:left="0" w:firstLine="567"/>
        <w:jc w:val="both"/>
        <w:rPr>
          <w:spacing w:val="-5"/>
          <w:sz w:val="24"/>
          <w:szCs w:val="24"/>
        </w:rPr>
      </w:pPr>
      <w:r w:rsidRPr="0060753B">
        <w:rPr>
          <w:iCs/>
          <w:sz w:val="24"/>
          <w:szCs w:val="24"/>
        </w:rPr>
        <w:t>Авцын</w:t>
      </w:r>
      <w:r w:rsidRPr="0060753B">
        <w:rPr>
          <w:sz w:val="24"/>
          <w:szCs w:val="24"/>
        </w:rPr>
        <w:t xml:space="preserve"> </w:t>
      </w:r>
      <w:r w:rsidRPr="0060753B">
        <w:rPr>
          <w:iCs/>
          <w:sz w:val="24"/>
          <w:szCs w:val="24"/>
        </w:rPr>
        <w:t>А</w:t>
      </w:r>
      <w:r w:rsidRPr="0060753B">
        <w:rPr>
          <w:sz w:val="24"/>
          <w:szCs w:val="24"/>
        </w:rPr>
        <w:t>.</w:t>
      </w:r>
      <w:r w:rsidRPr="0060753B">
        <w:rPr>
          <w:iCs/>
          <w:sz w:val="24"/>
          <w:szCs w:val="24"/>
        </w:rPr>
        <w:t>П</w:t>
      </w:r>
      <w:r w:rsidRPr="0060753B">
        <w:rPr>
          <w:sz w:val="24"/>
          <w:szCs w:val="24"/>
        </w:rPr>
        <w:t xml:space="preserve">. </w:t>
      </w:r>
      <w:r w:rsidRPr="0060753B">
        <w:rPr>
          <w:iCs/>
          <w:sz w:val="24"/>
          <w:szCs w:val="24"/>
        </w:rPr>
        <w:t>Введение</w:t>
      </w:r>
      <w:r w:rsidRPr="0060753B">
        <w:rPr>
          <w:sz w:val="24"/>
          <w:szCs w:val="24"/>
        </w:rPr>
        <w:t xml:space="preserve"> в </w:t>
      </w:r>
      <w:r w:rsidRPr="0060753B">
        <w:rPr>
          <w:iCs/>
          <w:sz w:val="24"/>
          <w:szCs w:val="24"/>
        </w:rPr>
        <w:t xml:space="preserve">географическую патологию </w:t>
      </w:r>
      <w:r w:rsidRPr="0060753B">
        <w:rPr>
          <w:sz w:val="24"/>
          <w:szCs w:val="24"/>
        </w:rPr>
        <w:t>/ А.П. Авцын; АМН СССР. - М.: Медицина, 1972. - 327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Авцын А.П. Микроэлементозы человека. Монография / А.П. Авцын, А.А. Жаворонков, М.А. Риш, Л.С. Строчкова. - М.: Медицина, 1991. - 496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Агапкина Г.И. Cs в жидкой фазе почв природных биогеоценозов / Г.И Агапкина // Почвоведение. - 2002. - № 9. - С. 1121-1128.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Алексахин P.M. Авария на ЧАЭС и радиоэкологические проблемы / Р.М. Алексахин // Медицинская радиология. - 1992. - № 1. - </w:t>
      </w:r>
      <w:r w:rsidRPr="0060753B">
        <w:rPr>
          <w:bCs/>
          <w:sz w:val="24"/>
          <w:szCs w:val="24"/>
          <w:lang w:val="en-US"/>
        </w:rPr>
        <w:t>C</w:t>
      </w:r>
      <w:r w:rsidRPr="0060753B">
        <w:rPr>
          <w:bCs/>
          <w:sz w:val="24"/>
          <w:szCs w:val="24"/>
        </w:rPr>
        <w:t>. 40-43.</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Алексахин P.M. Миграция радионуклидов в лесных биогеоценозах / P.M. Алексахин, М.А. Нарышкин. - М.: Наука, 1977. - 124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Алексахин P.M. Радиоактивное загрязнение почвы и растений / Р.М. Алексахин. - М.: Изд-во АН СССР, 1963. - 132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Алексахин P.M. Ядерная энергия и биосфера / Р.М. Алексахин. - М.: Энергоиздат, 1982. - 215с. </w:t>
      </w:r>
    </w:p>
    <w:p w:rsidR="00CF69C8" w:rsidRPr="0060753B" w:rsidRDefault="00CF69C8" w:rsidP="00CF69C8">
      <w:pPr>
        <w:pStyle w:val="a4"/>
        <w:spacing w:line="312" w:lineRule="auto"/>
        <w:ind w:left="0" w:firstLine="567"/>
        <w:jc w:val="both"/>
        <w:rPr>
          <w:sz w:val="24"/>
          <w:szCs w:val="24"/>
        </w:rPr>
      </w:pPr>
      <w:r w:rsidRPr="0060753B">
        <w:rPr>
          <w:sz w:val="24"/>
          <w:szCs w:val="24"/>
        </w:rPr>
        <w:t>Алексахин Р.М. Естественный радиационный фон: Проблема миграции радионуклидов и биологического действия / Р.М. Алексахин, И.А. Книжников, А.И. Таскаев // Радиобиология. - 1986. - Т. 25. - Вып. 3. - С. 292-301.</w:t>
      </w:r>
    </w:p>
    <w:p w:rsidR="00CF69C8" w:rsidRPr="0060753B" w:rsidRDefault="00CF69C8" w:rsidP="00CF69C8">
      <w:pPr>
        <w:pStyle w:val="a4"/>
        <w:spacing w:line="312" w:lineRule="auto"/>
        <w:ind w:left="0" w:firstLine="567"/>
        <w:jc w:val="both"/>
        <w:rPr>
          <w:sz w:val="24"/>
          <w:szCs w:val="24"/>
        </w:rPr>
      </w:pPr>
      <w:r w:rsidRPr="0060753B">
        <w:rPr>
          <w:sz w:val="24"/>
          <w:szCs w:val="24"/>
        </w:rPr>
        <w:t>Алексахин Р.М., Архипов Н.П., Бурхударов Р.М., Bасиленко И.Я., Дричко В.Ф. Иванов Ю.А., Маслов В.И., Маслова К.И., Никифоров В.С., Поликарпов Г.Г., Попова О.Н., Сироткин А.Н., Таскаев А.И., Тестов Б.В., Титаева Н.А., Февралева Л.Т. Тяжелые естественные радионуклиды в биосфере: Миграция и биологическое действие на популяции и биогеоценозы / АН СССР. Коми научный центр Уральского отделения. - М.: Наука, 1990. - 367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Алексахин Р.М., Васильев А.В., Дикарев В.Г., Егорова В.А., Жигарева Т.Л., Иванов Ю.А., Козьмин Г.В., Кругликов Б.П., Круглов С.В., Моргунова Е.А., Пантелеев Л.И., Поваляев А.П., Попова Г.И., Расин И.М., Ратников А.Н., Санжарова Н.И., Сарапульцев И.А., Сироткин А.Н., Соколов В.А., Спирин Е.В., Фесенко С.В., Филипас А.С., Хвостунов И.К., Шевченко А.С., Шуховцев Б.И. // Сельскохозяйственная радиоэкология. - М.: Экология, 1992. </w:t>
      </w:r>
      <w:r w:rsidR="00FE7AAA">
        <w:rPr>
          <w:sz w:val="24"/>
          <w:szCs w:val="24"/>
        </w:rPr>
        <w:t>-</w:t>
      </w:r>
      <w:r w:rsidRPr="0060753B">
        <w:rPr>
          <w:sz w:val="24"/>
          <w:szCs w:val="24"/>
        </w:rPr>
        <w:t xml:space="preserve"> 400 с.</w:t>
      </w:r>
    </w:p>
    <w:p w:rsidR="00CF69C8" w:rsidRPr="0060753B" w:rsidRDefault="00CF69C8" w:rsidP="00CF69C8">
      <w:pPr>
        <w:pStyle w:val="a4"/>
        <w:spacing w:line="312" w:lineRule="auto"/>
        <w:ind w:left="0" w:firstLine="567"/>
        <w:jc w:val="both"/>
        <w:rPr>
          <w:sz w:val="24"/>
          <w:szCs w:val="24"/>
        </w:rPr>
      </w:pPr>
      <w:r w:rsidRPr="0060753B">
        <w:rPr>
          <w:sz w:val="24"/>
          <w:szCs w:val="24"/>
        </w:rPr>
        <w:t>Алексеева Т.И. Географическая среда и биология человека / Т.И. Алексева. - М.: Мысль, 1977. - 397 с.</w:t>
      </w:r>
    </w:p>
    <w:p w:rsidR="00CF69C8" w:rsidRPr="0060753B" w:rsidRDefault="00CF69C8" w:rsidP="00CF69C8">
      <w:pPr>
        <w:pStyle w:val="a4"/>
        <w:spacing w:line="312" w:lineRule="auto"/>
        <w:ind w:left="0" w:firstLine="567"/>
        <w:jc w:val="both"/>
        <w:rPr>
          <w:sz w:val="24"/>
          <w:szCs w:val="24"/>
        </w:rPr>
      </w:pPr>
      <w:r w:rsidRPr="0060753B">
        <w:rPr>
          <w:sz w:val="24"/>
          <w:szCs w:val="24"/>
        </w:rPr>
        <w:t>Алымов В.Т., Тарасова Н.П. Техногенный риск. Анализ и оценка: учебник для вузов /</w:t>
      </w:r>
      <w:r w:rsidRPr="00052E27">
        <w:t xml:space="preserve"> </w:t>
      </w:r>
      <w:r w:rsidRPr="0060753B">
        <w:rPr>
          <w:sz w:val="24"/>
          <w:szCs w:val="24"/>
        </w:rPr>
        <w:t>В.Т. Алымов, Н.П. Тарасова. - М.: ИКЦ «Академкнига», 2006. - 118 с.</w:t>
      </w:r>
    </w:p>
    <w:p w:rsidR="00CF69C8" w:rsidRPr="0060753B" w:rsidRDefault="00CF69C8" w:rsidP="00CF69C8">
      <w:pPr>
        <w:pStyle w:val="a4"/>
        <w:spacing w:line="312" w:lineRule="auto"/>
        <w:ind w:left="0" w:firstLine="567"/>
        <w:jc w:val="both"/>
        <w:rPr>
          <w:sz w:val="24"/>
          <w:szCs w:val="24"/>
        </w:rPr>
      </w:pPr>
      <w:r w:rsidRPr="0060753B">
        <w:rPr>
          <w:sz w:val="24"/>
          <w:szCs w:val="24"/>
        </w:rPr>
        <w:t>Аникович М.В. Проблема становления верхнепалеолитической культуры и человека современного вида в свете данных по палеолиту Восточной Европы // Человек заселяет планету Земля. Глобальное расселение гоминид. - М.,1997. С.143-155.</w:t>
      </w:r>
    </w:p>
    <w:p w:rsidR="00CF69C8" w:rsidRPr="0060753B" w:rsidRDefault="00CF69C8" w:rsidP="00CF69C8">
      <w:pPr>
        <w:pStyle w:val="a4"/>
        <w:spacing w:line="312" w:lineRule="auto"/>
        <w:ind w:left="0" w:firstLine="567"/>
        <w:jc w:val="both"/>
        <w:rPr>
          <w:bCs/>
          <w:sz w:val="24"/>
          <w:szCs w:val="24"/>
        </w:rPr>
      </w:pPr>
      <w:r w:rsidRPr="0060753B">
        <w:rPr>
          <w:bCs/>
          <w:sz w:val="24"/>
          <w:szCs w:val="24"/>
        </w:rPr>
        <w:t>Анисимов B.C. Влияние калия и кислотности на состояние Cs в почвах и его накопление проростками ячменя в вегетационном опыте / B.C. Анисимов, C.B. Круглов, P.M. Алексахин и др. // Почвоведение. - 2002. - № 11. -С. 1323-1332.</w:t>
      </w:r>
    </w:p>
    <w:p w:rsidR="00CF69C8" w:rsidRPr="00BB64D0" w:rsidRDefault="00CF69C8" w:rsidP="00CF69C8">
      <w:pPr>
        <w:pStyle w:val="a4"/>
        <w:spacing w:line="312" w:lineRule="auto"/>
        <w:ind w:left="0" w:firstLine="567"/>
        <w:jc w:val="both"/>
        <w:rPr>
          <w:bCs/>
          <w:sz w:val="24"/>
          <w:szCs w:val="24"/>
        </w:rPr>
      </w:pPr>
      <w:r w:rsidRPr="00BB64D0">
        <w:rPr>
          <w:bCs/>
          <w:sz w:val="24"/>
          <w:szCs w:val="24"/>
        </w:rPr>
        <w:t xml:space="preserve">Анисимов B.C. Миграция </w:t>
      </w:r>
      <w:r w:rsidRPr="00BB64D0">
        <w:rPr>
          <w:bCs/>
          <w:sz w:val="24"/>
          <w:szCs w:val="24"/>
          <w:vertAlign w:val="superscript"/>
        </w:rPr>
        <w:t>137</w:t>
      </w:r>
      <w:r w:rsidRPr="00BB64D0">
        <w:rPr>
          <w:bCs/>
          <w:sz w:val="24"/>
          <w:szCs w:val="24"/>
        </w:rPr>
        <w:t>Cs в почвах с гравитационным потоком влаги / B.C. Анисимов, Н.И. Санжарова, Р.М. Алексахин // Доклады Россельхозакадемии. - 1994. - № 1. - С. 24-26.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Анисимов B.C. О формах нахождения и вертикальном распределении </w:t>
      </w:r>
      <w:r w:rsidRPr="0060753B">
        <w:rPr>
          <w:bCs/>
          <w:sz w:val="24"/>
          <w:szCs w:val="24"/>
          <w:vertAlign w:val="superscript"/>
        </w:rPr>
        <w:t>137</w:t>
      </w:r>
      <w:r w:rsidRPr="0060753B">
        <w:rPr>
          <w:bCs/>
          <w:sz w:val="24"/>
          <w:szCs w:val="24"/>
        </w:rPr>
        <w:t>Cs в почвах в зоне аварии на Чернобыльской АЭС / B.C. Анисимов, Н.И. Санжарова, Р.М. Алексахин // Почвоведение. - 1991. - № 9. - С. 31-40.</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Анненков Б.Н. Основы сельскохозяйственной радиологии: учеб.пособие / Б.Н. Анненков, Е.В. Юдинцева. - М.: Агропромиздат, 1991. - 287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Анохин В.Л. Моделирование процессов миграции радиоизотопов в ландшафтах / В.Л. Анохин. - М.: Атомиздат, 1974. - 144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Анспок П.И. Рациональные способы использования микроэлементов в Латвии / П.И. Анспок // Агрохимия. - 1990. - №11. - С. 27-30.</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Антонов Ю.Г. Зависимость между количеством йода в почвах Станиславской области и частотой зобной эндемии / Ю.Г. Антонов, И.Т. Платаш // Врачебное дело. - 1964. - № 6.</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Антонов Ю.Г. Микроэлементы в почвах и эндемический зоб / Ю.Г. Антонов // Изв. АН С</w:t>
      </w:r>
      <w:r>
        <w:rPr>
          <w:spacing w:val="-5"/>
          <w:sz w:val="24"/>
          <w:szCs w:val="24"/>
        </w:rPr>
        <w:t>ССР, сер. биол. - 1959. - № 2.</w:t>
      </w:r>
    </w:p>
    <w:p w:rsidR="00CF69C8" w:rsidRPr="0060753B" w:rsidRDefault="00CF69C8" w:rsidP="00CF69C8">
      <w:pPr>
        <w:pStyle w:val="a4"/>
        <w:spacing w:line="312" w:lineRule="auto"/>
        <w:ind w:left="0" w:firstLine="567"/>
        <w:jc w:val="both"/>
        <w:rPr>
          <w:sz w:val="24"/>
          <w:szCs w:val="24"/>
        </w:rPr>
      </w:pPr>
      <w:r w:rsidRPr="0060753B">
        <w:rPr>
          <w:sz w:val="24"/>
          <w:szCs w:val="24"/>
        </w:rPr>
        <w:t>Антонова М.С. Борьба с йод-дефицитом: история и современность [Электронный ресурс] / М.С. Антонова // Биробиджанский государственный п</w:t>
      </w:r>
      <w:r>
        <w:rPr>
          <w:sz w:val="24"/>
          <w:szCs w:val="24"/>
        </w:rPr>
        <w:t xml:space="preserve">едагогический институт БГПИ. – </w:t>
      </w:r>
      <w:r w:rsidRPr="007A0F56">
        <w:rPr>
          <w:sz w:val="24"/>
          <w:szCs w:val="24"/>
        </w:rPr>
        <w:t>(</w:t>
      </w:r>
      <w:r w:rsidRPr="0060753B">
        <w:rPr>
          <w:sz w:val="24"/>
          <w:szCs w:val="24"/>
        </w:rPr>
        <w:t>http://zhurnal.ape.relarn.ru.).</w:t>
      </w:r>
    </w:p>
    <w:p w:rsidR="00CF69C8" w:rsidRPr="0060753B" w:rsidRDefault="00CF69C8" w:rsidP="00CF69C8">
      <w:pPr>
        <w:pStyle w:val="a4"/>
        <w:spacing w:line="312" w:lineRule="auto"/>
        <w:ind w:left="0" w:firstLine="567"/>
        <w:jc w:val="both"/>
        <w:rPr>
          <w:sz w:val="24"/>
          <w:szCs w:val="24"/>
        </w:rPr>
      </w:pPr>
      <w:r w:rsidRPr="0060753B">
        <w:rPr>
          <w:sz w:val="24"/>
          <w:szCs w:val="24"/>
        </w:rPr>
        <w:t>Апарин Б.Ф., Рубилин Е.В. Особенности почвообразования на двучленных породах северо-запада Русской равнины. - Л.: Наука, 1975. - 196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Аринушкина Е.В. Руководство по химическому анализу почв: учеб.пособие / Е.В. Аринушкина. - М.: Изд-во МГУ, 1970. - 488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Арутюнян Р.В., Большов Л.А., Зенич Т.С., Решетин В.П. Математическое моделирование вертикальной миграции в почве 137,134Cs // Атомная энергия. - 1993. - Т. 74. - Вып. З. - С.223-230. </w:t>
      </w:r>
    </w:p>
    <w:p w:rsidR="00CF69C8" w:rsidRPr="0060753B" w:rsidRDefault="00CF69C8" w:rsidP="00CF69C8">
      <w:pPr>
        <w:pStyle w:val="a4"/>
        <w:spacing w:line="312" w:lineRule="auto"/>
        <w:ind w:left="0" w:firstLine="567"/>
        <w:jc w:val="both"/>
        <w:rPr>
          <w:sz w:val="24"/>
          <w:szCs w:val="24"/>
        </w:rPr>
      </w:pPr>
      <w:r w:rsidRPr="0060753B">
        <w:rPr>
          <w:sz w:val="24"/>
          <w:szCs w:val="24"/>
        </w:rPr>
        <w:t>Атлас загрязнения Европы цезием после Чернобыльской аварии [Карты] // Ю.А Израэль. - Люксембург: Бюро по официальным изданиям Европейских сообществ, 1998. -108 с.</w:t>
      </w:r>
    </w:p>
    <w:p w:rsidR="00CF69C8" w:rsidRPr="00B94837" w:rsidRDefault="00CF69C8" w:rsidP="00CF69C8">
      <w:pPr>
        <w:pStyle w:val="a4"/>
        <w:spacing w:line="312" w:lineRule="auto"/>
        <w:ind w:left="0" w:firstLine="567"/>
        <w:jc w:val="both"/>
        <w:rPr>
          <w:sz w:val="24"/>
          <w:szCs w:val="24"/>
        </w:rPr>
      </w:pPr>
      <w:r w:rsidRPr="00B94837">
        <w:rPr>
          <w:sz w:val="24"/>
          <w:szCs w:val="24"/>
        </w:rPr>
        <w:t>Атлас радиоактивного загрязнения Европейской части России, Белоруссии и Украины [Карты] / Науч. рук. Ю.А. Израэль. М., ИГКЭ Росгидромета, СПб, Картографическая фабрика ВСЕГЕИ, 1998. – 142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Атлас современных и прогнозных аспектов последствий аварии на Чернобыльской АЭС и пострадавших территориях России и Беларуси (АСПА Россия-Беларусь) [Карты] / Под ред. Ю.А. Израэля и И.М. Богдевича. - Москва-Минск: Фонд «Инфосфера» НИА-ПРИРОДА, 2009. - 140 с. </w:t>
      </w:r>
    </w:p>
    <w:p w:rsidR="00CF69C8" w:rsidRPr="0060753B" w:rsidRDefault="00CF69C8" w:rsidP="00CF69C8">
      <w:pPr>
        <w:pStyle w:val="a4"/>
        <w:spacing w:line="312" w:lineRule="auto"/>
        <w:ind w:left="0" w:firstLine="567"/>
        <w:jc w:val="both"/>
        <w:rPr>
          <w:spacing w:val="-2"/>
          <w:sz w:val="24"/>
          <w:szCs w:val="24"/>
        </w:rPr>
      </w:pPr>
      <w:r w:rsidRPr="0060753B">
        <w:rPr>
          <w:spacing w:val="-2"/>
          <w:sz w:val="24"/>
          <w:szCs w:val="24"/>
        </w:rPr>
        <w:t>Базилевич Н. И., Родин Л. Е. Динамика органического вещества и биологический круговорот азота и зольных элементов в основных типах растительности земного шара. - М.; - Л.: Наука, 1965. - 223 с.</w:t>
      </w:r>
    </w:p>
    <w:p w:rsidR="00CF69C8" w:rsidRPr="0060753B" w:rsidRDefault="00CF69C8" w:rsidP="00CF69C8">
      <w:pPr>
        <w:pStyle w:val="a4"/>
        <w:spacing w:line="312" w:lineRule="auto"/>
        <w:ind w:left="0" w:firstLine="567"/>
        <w:jc w:val="both"/>
        <w:rPr>
          <w:spacing w:val="-2"/>
          <w:sz w:val="24"/>
          <w:szCs w:val="24"/>
        </w:rPr>
      </w:pPr>
      <w:r w:rsidRPr="0060753B">
        <w:rPr>
          <w:spacing w:val="-2"/>
          <w:sz w:val="24"/>
          <w:szCs w:val="24"/>
        </w:rPr>
        <w:t>Базилевич Н.И. Географические закономерности структуры и функционирования экосистем / Н.И. Базилевич, О.С. Гребенщиков, А.А. Тишков. - М.: Наука, 1986. - 296 с.</w:t>
      </w:r>
    </w:p>
    <w:p w:rsidR="00CF69C8" w:rsidRPr="0060753B" w:rsidRDefault="00CF69C8" w:rsidP="00CF69C8">
      <w:pPr>
        <w:pStyle w:val="a4"/>
        <w:spacing w:line="312" w:lineRule="auto"/>
        <w:ind w:left="0" w:firstLine="567"/>
        <w:jc w:val="both"/>
        <w:rPr>
          <w:sz w:val="24"/>
          <w:szCs w:val="24"/>
        </w:rPr>
      </w:pPr>
      <w:r w:rsidRPr="0060753B">
        <w:rPr>
          <w:sz w:val="24"/>
          <w:szCs w:val="24"/>
        </w:rPr>
        <w:t>Базилевич Н.И. Методические указания к изучению динамики и биологического круговорота в фитоценозах / Н.И. Базилевич, Н.П. Ремизов, Л.Е. Родин. - Л, 1968. - 143 с.</w:t>
      </w:r>
    </w:p>
    <w:p w:rsidR="00CF69C8" w:rsidRPr="0060753B" w:rsidRDefault="00CF69C8" w:rsidP="00CF69C8">
      <w:pPr>
        <w:pStyle w:val="a4"/>
        <w:spacing w:line="312" w:lineRule="auto"/>
        <w:ind w:left="0" w:firstLine="567"/>
        <w:jc w:val="both"/>
        <w:rPr>
          <w:sz w:val="24"/>
          <w:szCs w:val="24"/>
        </w:rPr>
      </w:pPr>
      <w:r w:rsidRPr="0060753B">
        <w:rPr>
          <w:sz w:val="24"/>
          <w:szCs w:val="24"/>
        </w:rPr>
        <w:t>Базилевич Н.И., Титлянова А.А., Смирнов В.В., Родин Л.Е., Нечаева Н.Т., Левин Ф.И. Методы изучения биологического круговорота в различных природных зонах. - М.: Мысль, 1978. - 183 с.</w:t>
      </w:r>
    </w:p>
    <w:p w:rsidR="00CF69C8" w:rsidRPr="0060753B" w:rsidRDefault="00CF69C8" w:rsidP="00CF69C8">
      <w:pPr>
        <w:pStyle w:val="a4"/>
        <w:spacing w:line="312" w:lineRule="auto"/>
        <w:ind w:left="0" w:firstLine="567"/>
        <w:jc w:val="both"/>
        <w:rPr>
          <w:sz w:val="24"/>
          <w:szCs w:val="24"/>
        </w:rPr>
      </w:pPr>
      <w:r w:rsidRPr="0060753B">
        <w:rPr>
          <w:sz w:val="24"/>
          <w:szCs w:val="24"/>
        </w:rPr>
        <w:t>Баландин Р.К. Вернадский: жизнь, мысль, бессмертие. - М.: Знание, 1979. - 176 с.</w:t>
      </w:r>
    </w:p>
    <w:p w:rsidR="00CF69C8" w:rsidRPr="0060753B" w:rsidRDefault="00CF69C8" w:rsidP="00CF69C8">
      <w:pPr>
        <w:pStyle w:val="a4"/>
        <w:spacing w:line="312" w:lineRule="auto"/>
        <w:ind w:left="0" w:firstLine="567"/>
        <w:jc w:val="both"/>
        <w:rPr>
          <w:sz w:val="24"/>
          <w:szCs w:val="24"/>
        </w:rPr>
      </w:pPr>
      <w:r w:rsidRPr="0060753B">
        <w:rPr>
          <w:sz w:val="24"/>
          <w:szCs w:val="24"/>
        </w:rPr>
        <w:t>Балонов М.И. (ред.), Бархударов Р.М., Барышков Н.К., Брук Г.Я., Вакуловский С.М., Голиков В.Ю., Иванов Е.В., Никитин В.В., Пархоменко В.И., Перминова Г.с., Рамзаев П.В., Шишкин В.Ф., Шутов В.Н., Щурова Г.С., Якубовский-Липский Ю.О. Справочник по радиационной обстановке и дозам облучения в 1991 г. населения районов Российской Федерации, подвергшихся радиоактивному загрязнению вследствии аварии на Чернобыльской АЭС. - Санкт-Петербург, НИИ радиационной гигиены, Госкосанэпиднадзор РФ, 1993. - 147 с.</w:t>
      </w:r>
    </w:p>
    <w:p w:rsidR="00CF69C8" w:rsidRPr="0060753B" w:rsidRDefault="00CF69C8" w:rsidP="00CF69C8">
      <w:pPr>
        <w:pStyle w:val="a4"/>
        <w:spacing w:line="312" w:lineRule="auto"/>
        <w:ind w:left="0" w:firstLine="567"/>
        <w:jc w:val="both"/>
        <w:rPr>
          <w:sz w:val="24"/>
          <w:szCs w:val="24"/>
        </w:rPr>
      </w:pPr>
      <w:r w:rsidRPr="0060753B">
        <w:rPr>
          <w:sz w:val="24"/>
          <w:szCs w:val="24"/>
        </w:rPr>
        <w:t>Балонов М.И. Радиологические последствия аварии на Чернобыльской АЭС в сравнении с последствиями радиационных аварий в Кыштыме и Уиндскейле // Доклад на Междунар.семинаре “</w:t>
      </w:r>
      <w:r w:rsidRPr="0060753B">
        <w:rPr>
          <w:sz w:val="24"/>
          <w:szCs w:val="24"/>
          <w:lang w:val="en-US"/>
        </w:rPr>
        <w:t>Comparative</w:t>
      </w:r>
      <w:r w:rsidRPr="0060753B">
        <w:rPr>
          <w:sz w:val="24"/>
          <w:szCs w:val="24"/>
        </w:rPr>
        <w:t xml:space="preserve"> </w:t>
      </w:r>
      <w:r w:rsidRPr="0060753B">
        <w:rPr>
          <w:sz w:val="24"/>
          <w:szCs w:val="24"/>
          <w:lang w:val="en-US"/>
        </w:rPr>
        <w:t>assessment</w:t>
      </w:r>
      <w:r w:rsidRPr="0060753B">
        <w:rPr>
          <w:sz w:val="24"/>
          <w:szCs w:val="24"/>
        </w:rPr>
        <w:t xml:space="preserve"> </w:t>
      </w:r>
      <w:r w:rsidRPr="0060753B">
        <w:rPr>
          <w:sz w:val="24"/>
          <w:szCs w:val="24"/>
          <w:lang w:val="en-US"/>
        </w:rPr>
        <w:t>of</w:t>
      </w:r>
      <w:r w:rsidRPr="0060753B">
        <w:rPr>
          <w:sz w:val="24"/>
          <w:szCs w:val="24"/>
        </w:rPr>
        <w:t xml:space="preserve"> </w:t>
      </w:r>
      <w:r w:rsidRPr="0060753B">
        <w:rPr>
          <w:sz w:val="24"/>
          <w:szCs w:val="24"/>
          <w:lang w:val="en-US"/>
        </w:rPr>
        <w:t>the</w:t>
      </w:r>
      <w:r w:rsidRPr="0060753B">
        <w:rPr>
          <w:sz w:val="24"/>
          <w:szCs w:val="24"/>
        </w:rPr>
        <w:t xml:space="preserve"> </w:t>
      </w:r>
      <w:r w:rsidRPr="0060753B">
        <w:rPr>
          <w:sz w:val="24"/>
          <w:szCs w:val="24"/>
          <w:lang w:val="en-US"/>
        </w:rPr>
        <w:t>Environmental</w:t>
      </w:r>
      <w:r w:rsidRPr="0060753B">
        <w:rPr>
          <w:sz w:val="24"/>
          <w:szCs w:val="24"/>
        </w:rPr>
        <w:t xml:space="preserve"> </w:t>
      </w:r>
      <w:r w:rsidRPr="0060753B">
        <w:rPr>
          <w:sz w:val="24"/>
          <w:szCs w:val="24"/>
          <w:lang w:val="en-US"/>
        </w:rPr>
        <w:t>Impact</w:t>
      </w:r>
      <w:r w:rsidRPr="0060753B">
        <w:rPr>
          <w:sz w:val="24"/>
          <w:szCs w:val="24"/>
        </w:rPr>
        <w:t xml:space="preserve"> </w:t>
      </w:r>
      <w:r w:rsidRPr="0060753B">
        <w:rPr>
          <w:sz w:val="24"/>
          <w:szCs w:val="24"/>
          <w:lang w:val="en-US"/>
        </w:rPr>
        <w:t>of</w:t>
      </w:r>
      <w:r w:rsidRPr="0060753B">
        <w:rPr>
          <w:sz w:val="24"/>
          <w:szCs w:val="24"/>
        </w:rPr>
        <w:t xml:space="preserve"> </w:t>
      </w:r>
      <w:r w:rsidRPr="0060753B">
        <w:rPr>
          <w:sz w:val="24"/>
          <w:szCs w:val="24"/>
          <w:lang w:val="en-US"/>
        </w:rPr>
        <w:t>Radionuclides</w:t>
      </w:r>
      <w:r w:rsidRPr="0060753B">
        <w:rPr>
          <w:sz w:val="24"/>
          <w:szCs w:val="24"/>
        </w:rPr>
        <w:t xml:space="preserve"> </w:t>
      </w:r>
      <w:r w:rsidRPr="0060753B">
        <w:rPr>
          <w:sz w:val="24"/>
          <w:szCs w:val="24"/>
          <w:lang w:val="en-US"/>
        </w:rPr>
        <w:t>Released</w:t>
      </w:r>
      <w:r w:rsidRPr="0060753B">
        <w:rPr>
          <w:sz w:val="24"/>
          <w:szCs w:val="24"/>
        </w:rPr>
        <w:t xml:space="preserve"> </w:t>
      </w:r>
      <w:r w:rsidRPr="0060753B">
        <w:rPr>
          <w:sz w:val="24"/>
          <w:szCs w:val="24"/>
          <w:lang w:val="en-US"/>
        </w:rPr>
        <w:t>during</w:t>
      </w:r>
      <w:r w:rsidRPr="0060753B">
        <w:rPr>
          <w:sz w:val="24"/>
          <w:szCs w:val="24"/>
        </w:rPr>
        <w:t xml:space="preserve"> </w:t>
      </w:r>
      <w:r w:rsidRPr="0060753B">
        <w:rPr>
          <w:sz w:val="24"/>
          <w:szCs w:val="24"/>
          <w:lang w:val="en-US"/>
        </w:rPr>
        <w:t>Three</w:t>
      </w:r>
      <w:r w:rsidRPr="0060753B">
        <w:rPr>
          <w:sz w:val="24"/>
          <w:szCs w:val="24"/>
        </w:rPr>
        <w:t xml:space="preserve"> </w:t>
      </w:r>
      <w:r w:rsidRPr="0060753B">
        <w:rPr>
          <w:sz w:val="24"/>
          <w:szCs w:val="24"/>
          <w:lang w:val="en-US"/>
        </w:rPr>
        <w:t>Major</w:t>
      </w:r>
      <w:r w:rsidRPr="0060753B">
        <w:rPr>
          <w:sz w:val="24"/>
          <w:szCs w:val="24"/>
        </w:rPr>
        <w:t xml:space="preserve"> </w:t>
      </w:r>
      <w:r w:rsidRPr="0060753B">
        <w:rPr>
          <w:sz w:val="24"/>
          <w:szCs w:val="24"/>
          <w:lang w:val="en-US"/>
        </w:rPr>
        <w:t>Nuclear</w:t>
      </w:r>
      <w:r w:rsidRPr="0060753B">
        <w:rPr>
          <w:sz w:val="24"/>
          <w:szCs w:val="24"/>
        </w:rPr>
        <w:t xml:space="preserve"> </w:t>
      </w:r>
      <w:r w:rsidRPr="0060753B">
        <w:rPr>
          <w:sz w:val="24"/>
          <w:szCs w:val="24"/>
          <w:lang w:val="en-US"/>
        </w:rPr>
        <w:t>Accidents</w:t>
      </w:r>
      <w:r w:rsidRPr="0060753B">
        <w:rPr>
          <w:sz w:val="24"/>
          <w:szCs w:val="24"/>
        </w:rPr>
        <w:t xml:space="preserve">. - Luxembourg. -1990. - </w:t>
      </w:r>
      <w:r w:rsidRPr="0060753B">
        <w:rPr>
          <w:sz w:val="24"/>
          <w:szCs w:val="24"/>
          <w:lang w:val="en-US"/>
        </w:rPr>
        <w:t>P</w:t>
      </w:r>
      <w:r w:rsidRPr="0060753B">
        <w:rPr>
          <w:sz w:val="24"/>
          <w:szCs w:val="24"/>
        </w:rPr>
        <w:t>. 20.</w:t>
      </w:r>
    </w:p>
    <w:p w:rsidR="00CF69C8" w:rsidRPr="0060753B" w:rsidRDefault="00CF69C8" w:rsidP="00CF69C8">
      <w:pPr>
        <w:pStyle w:val="a4"/>
        <w:spacing w:line="312" w:lineRule="auto"/>
        <w:ind w:left="0" w:firstLine="567"/>
        <w:jc w:val="both"/>
        <w:rPr>
          <w:sz w:val="24"/>
          <w:szCs w:val="24"/>
        </w:rPr>
      </w:pPr>
      <w:r w:rsidRPr="0060753B">
        <w:rPr>
          <w:sz w:val="24"/>
          <w:szCs w:val="24"/>
        </w:rPr>
        <w:t>Баранов В.И., Кунашева К.Г. Содержание радиоактивных элементов ториевого ряда в наземных растениях // Тр. Биогеохим. лаб. Т. 10. - М.: Наука. - 1954. - С. 94-97.</w:t>
      </w:r>
    </w:p>
    <w:p w:rsidR="00CF69C8" w:rsidRPr="00B94837" w:rsidRDefault="00CF69C8" w:rsidP="00CF69C8">
      <w:pPr>
        <w:pStyle w:val="a4"/>
        <w:spacing w:line="312" w:lineRule="auto"/>
        <w:ind w:left="0" w:firstLine="567"/>
        <w:jc w:val="both"/>
        <w:rPr>
          <w:sz w:val="24"/>
          <w:szCs w:val="24"/>
        </w:rPr>
      </w:pPr>
      <w:r w:rsidRPr="00B94837">
        <w:rPr>
          <w:sz w:val="24"/>
          <w:szCs w:val="24"/>
        </w:rPr>
        <w:t>Барановская Н.В. Закономерности накопления и распределения химических элементов в организмах природных и природно-антропогенных экосистем. Автореф. дисс.  д.б.н. Томск: ТПУ, - 2006 - 373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Барбер С.А. Биологическая доступность питательных веществ в почве. - М.: Агропромиздат, 1988. - 376 с. </w:t>
      </w:r>
    </w:p>
    <w:p w:rsidR="00CF69C8" w:rsidRPr="00FE7AAA" w:rsidRDefault="00CF69C8" w:rsidP="00CF69C8">
      <w:pPr>
        <w:pStyle w:val="a4"/>
        <w:spacing w:line="312" w:lineRule="auto"/>
        <w:ind w:left="0" w:firstLine="567"/>
        <w:jc w:val="both"/>
        <w:rPr>
          <w:spacing w:val="-4"/>
          <w:sz w:val="24"/>
          <w:szCs w:val="24"/>
        </w:rPr>
      </w:pPr>
      <w:r w:rsidRPr="00FE7AAA">
        <w:rPr>
          <w:spacing w:val="-4"/>
          <w:sz w:val="24"/>
          <w:szCs w:val="24"/>
        </w:rPr>
        <w:t xml:space="preserve">Барсков И.С. Морфогенез и экогенез палеозойских цефалопод. - М.: Изд-во МГУ, 1989. </w:t>
      </w:r>
      <w:r w:rsidR="00FE7AAA" w:rsidRPr="00FE7AAA">
        <w:rPr>
          <w:spacing w:val="-4"/>
          <w:sz w:val="24"/>
          <w:szCs w:val="24"/>
        </w:rPr>
        <w:t>–</w:t>
      </w:r>
      <w:r w:rsidRPr="00FE7AAA">
        <w:rPr>
          <w:spacing w:val="-4"/>
          <w:sz w:val="24"/>
          <w:szCs w:val="24"/>
        </w:rPr>
        <w:t xml:space="preserve"> 160</w:t>
      </w:r>
      <w:r w:rsidR="00FE7AAA" w:rsidRPr="00FE7AAA">
        <w:rPr>
          <w:spacing w:val="-4"/>
          <w:sz w:val="24"/>
          <w:szCs w:val="24"/>
        </w:rPr>
        <w:t xml:space="preserve"> </w:t>
      </w:r>
      <w:r w:rsidRPr="00FE7AAA">
        <w:rPr>
          <w:spacing w:val="-4"/>
          <w:sz w:val="24"/>
          <w:szCs w:val="24"/>
        </w:rPr>
        <w:t>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Башкин В.Н., Касимов Н.С. Биогеохимия. - М.: Науч. мир, 2004. - 647 с. </w:t>
      </w:r>
    </w:p>
    <w:p w:rsidR="00CF69C8" w:rsidRPr="0060753B" w:rsidRDefault="00CF69C8" w:rsidP="00CF69C8">
      <w:pPr>
        <w:pStyle w:val="a4"/>
        <w:spacing w:line="312" w:lineRule="auto"/>
        <w:ind w:left="0" w:firstLine="567"/>
        <w:jc w:val="both"/>
        <w:rPr>
          <w:sz w:val="24"/>
          <w:szCs w:val="24"/>
        </w:rPr>
      </w:pPr>
      <w:r w:rsidRPr="0060753B">
        <w:rPr>
          <w:bCs/>
          <w:sz w:val="24"/>
          <w:szCs w:val="24"/>
        </w:rPr>
        <w:t>Бей-Биенко Г.Я.</w:t>
      </w:r>
      <w:r w:rsidRPr="0060753B">
        <w:rPr>
          <w:sz w:val="24"/>
          <w:szCs w:val="24"/>
        </w:rPr>
        <w:t xml:space="preserve"> Общая энтомология: Учебник для ун-тов и с.-х. вузов по спец. "защита растений". -  М.: Высшая школа, 1980. - 416 с.</w:t>
      </w:r>
    </w:p>
    <w:p w:rsidR="00CF69C8" w:rsidRPr="0060753B" w:rsidRDefault="00CF69C8" w:rsidP="00CF69C8">
      <w:pPr>
        <w:pStyle w:val="a4"/>
        <w:spacing w:line="312" w:lineRule="auto"/>
        <w:ind w:left="0" w:firstLine="567"/>
        <w:jc w:val="both"/>
        <w:rPr>
          <w:sz w:val="24"/>
          <w:szCs w:val="24"/>
        </w:rPr>
      </w:pPr>
      <w:r w:rsidRPr="0060753B">
        <w:rPr>
          <w:rFonts w:hint="eastAsia"/>
          <w:bCs/>
          <w:sz w:val="24"/>
          <w:szCs w:val="24"/>
        </w:rPr>
        <w:t>Бельгард</w:t>
      </w:r>
      <w:r w:rsidRPr="0060753B">
        <w:rPr>
          <w:bCs/>
          <w:sz w:val="24"/>
          <w:szCs w:val="24"/>
        </w:rPr>
        <w:t xml:space="preserve"> </w:t>
      </w:r>
      <w:r w:rsidRPr="0060753B">
        <w:rPr>
          <w:rFonts w:hint="eastAsia"/>
          <w:bCs/>
          <w:sz w:val="24"/>
          <w:szCs w:val="24"/>
        </w:rPr>
        <w:t>А</w:t>
      </w:r>
      <w:r w:rsidRPr="0060753B">
        <w:rPr>
          <w:bCs/>
          <w:sz w:val="24"/>
          <w:szCs w:val="24"/>
        </w:rPr>
        <w:t>.</w:t>
      </w:r>
      <w:r w:rsidRPr="0060753B">
        <w:rPr>
          <w:rFonts w:hint="eastAsia"/>
          <w:bCs/>
          <w:sz w:val="24"/>
          <w:szCs w:val="24"/>
        </w:rPr>
        <w:t>Л</w:t>
      </w:r>
      <w:r w:rsidRPr="0060753B">
        <w:rPr>
          <w:bCs/>
          <w:sz w:val="24"/>
          <w:szCs w:val="24"/>
        </w:rPr>
        <w:t xml:space="preserve">. </w:t>
      </w:r>
      <w:r w:rsidRPr="0060753B">
        <w:rPr>
          <w:rFonts w:hint="eastAsia"/>
          <w:sz w:val="24"/>
          <w:szCs w:val="24"/>
        </w:rPr>
        <w:t>К</w:t>
      </w:r>
      <w:r w:rsidRPr="0060753B">
        <w:rPr>
          <w:sz w:val="24"/>
          <w:szCs w:val="24"/>
        </w:rPr>
        <w:t xml:space="preserve"> </w:t>
      </w:r>
      <w:r w:rsidRPr="0060753B">
        <w:rPr>
          <w:rFonts w:hint="eastAsia"/>
          <w:sz w:val="24"/>
          <w:szCs w:val="24"/>
        </w:rPr>
        <w:t>вопросу</w:t>
      </w:r>
      <w:r w:rsidRPr="0060753B">
        <w:rPr>
          <w:sz w:val="24"/>
          <w:szCs w:val="24"/>
        </w:rPr>
        <w:t xml:space="preserve"> </w:t>
      </w:r>
      <w:r w:rsidRPr="0060753B">
        <w:rPr>
          <w:rFonts w:hint="eastAsia"/>
          <w:sz w:val="24"/>
          <w:szCs w:val="24"/>
        </w:rPr>
        <w:t>об</w:t>
      </w:r>
      <w:r w:rsidRPr="0060753B">
        <w:rPr>
          <w:sz w:val="24"/>
          <w:szCs w:val="24"/>
        </w:rPr>
        <w:t xml:space="preserve"> </w:t>
      </w:r>
      <w:r w:rsidRPr="0060753B">
        <w:rPr>
          <w:rFonts w:hint="eastAsia"/>
          <w:sz w:val="24"/>
          <w:szCs w:val="24"/>
        </w:rPr>
        <w:t>экологическом</w:t>
      </w:r>
      <w:r w:rsidRPr="0060753B">
        <w:rPr>
          <w:sz w:val="24"/>
          <w:szCs w:val="24"/>
        </w:rPr>
        <w:t xml:space="preserve"> </w:t>
      </w:r>
      <w:r w:rsidRPr="0060753B">
        <w:rPr>
          <w:rFonts w:hint="eastAsia"/>
          <w:sz w:val="24"/>
          <w:szCs w:val="24"/>
        </w:rPr>
        <w:t>анализе</w:t>
      </w:r>
      <w:r w:rsidRPr="0060753B">
        <w:rPr>
          <w:sz w:val="24"/>
          <w:szCs w:val="24"/>
        </w:rPr>
        <w:t xml:space="preserve"> </w:t>
      </w:r>
      <w:r w:rsidRPr="0060753B">
        <w:rPr>
          <w:rFonts w:hint="eastAsia"/>
          <w:sz w:val="24"/>
          <w:szCs w:val="24"/>
        </w:rPr>
        <w:t>и</w:t>
      </w:r>
      <w:r w:rsidRPr="0060753B">
        <w:rPr>
          <w:sz w:val="24"/>
          <w:szCs w:val="24"/>
        </w:rPr>
        <w:t xml:space="preserve"> </w:t>
      </w:r>
      <w:r w:rsidRPr="0060753B">
        <w:rPr>
          <w:rFonts w:hint="eastAsia"/>
          <w:sz w:val="24"/>
          <w:szCs w:val="24"/>
        </w:rPr>
        <w:t>структуре</w:t>
      </w:r>
      <w:r w:rsidRPr="0060753B">
        <w:rPr>
          <w:sz w:val="24"/>
          <w:szCs w:val="24"/>
        </w:rPr>
        <w:t xml:space="preserve"> </w:t>
      </w:r>
      <w:r w:rsidRPr="0060753B">
        <w:rPr>
          <w:rFonts w:hint="eastAsia"/>
          <w:sz w:val="24"/>
          <w:szCs w:val="24"/>
        </w:rPr>
        <w:t>лесных</w:t>
      </w:r>
      <w:r w:rsidRPr="0060753B">
        <w:rPr>
          <w:sz w:val="24"/>
          <w:szCs w:val="24"/>
        </w:rPr>
        <w:t xml:space="preserve"> </w:t>
      </w:r>
      <w:r w:rsidRPr="0060753B">
        <w:rPr>
          <w:rFonts w:hint="eastAsia"/>
          <w:sz w:val="24"/>
          <w:szCs w:val="24"/>
        </w:rPr>
        <w:t>фитоценозов</w:t>
      </w:r>
      <w:r w:rsidRPr="0060753B">
        <w:rPr>
          <w:sz w:val="24"/>
          <w:szCs w:val="24"/>
        </w:rPr>
        <w:t xml:space="preserve"> </w:t>
      </w:r>
      <w:r w:rsidRPr="0060753B">
        <w:rPr>
          <w:rFonts w:hint="eastAsia"/>
          <w:sz w:val="24"/>
          <w:szCs w:val="24"/>
        </w:rPr>
        <w:t>в</w:t>
      </w:r>
      <w:r w:rsidRPr="0060753B">
        <w:rPr>
          <w:sz w:val="24"/>
          <w:szCs w:val="24"/>
        </w:rPr>
        <w:t xml:space="preserve"> </w:t>
      </w:r>
      <w:r w:rsidRPr="0060753B">
        <w:rPr>
          <w:rFonts w:hint="eastAsia"/>
          <w:sz w:val="24"/>
          <w:szCs w:val="24"/>
        </w:rPr>
        <w:t>Степи</w:t>
      </w:r>
      <w:r w:rsidRPr="0060753B">
        <w:rPr>
          <w:sz w:val="24"/>
          <w:szCs w:val="24"/>
        </w:rPr>
        <w:t xml:space="preserve"> // </w:t>
      </w:r>
      <w:r w:rsidRPr="0060753B">
        <w:rPr>
          <w:rFonts w:hint="eastAsia"/>
          <w:sz w:val="24"/>
          <w:szCs w:val="24"/>
        </w:rPr>
        <w:t>Вопросы</w:t>
      </w:r>
      <w:r w:rsidRPr="0060753B">
        <w:rPr>
          <w:sz w:val="24"/>
          <w:szCs w:val="24"/>
        </w:rPr>
        <w:t xml:space="preserve"> </w:t>
      </w:r>
      <w:r w:rsidRPr="0060753B">
        <w:rPr>
          <w:rFonts w:hint="eastAsia"/>
          <w:sz w:val="24"/>
          <w:szCs w:val="24"/>
        </w:rPr>
        <w:t>биологической</w:t>
      </w:r>
      <w:r w:rsidRPr="0060753B">
        <w:rPr>
          <w:sz w:val="24"/>
          <w:szCs w:val="24"/>
        </w:rPr>
        <w:t xml:space="preserve"> </w:t>
      </w:r>
      <w:r w:rsidRPr="0060753B">
        <w:rPr>
          <w:rFonts w:hint="eastAsia"/>
          <w:sz w:val="24"/>
          <w:szCs w:val="24"/>
        </w:rPr>
        <w:t>диагностики</w:t>
      </w:r>
      <w:r w:rsidRPr="0060753B">
        <w:rPr>
          <w:sz w:val="24"/>
          <w:szCs w:val="24"/>
        </w:rPr>
        <w:t xml:space="preserve"> </w:t>
      </w:r>
      <w:r w:rsidRPr="0060753B">
        <w:rPr>
          <w:rFonts w:hint="eastAsia"/>
          <w:sz w:val="24"/>
          <w:szCs w:val="24"/>
        </w:rPr>
        <w:t>лесных</w:t>
      </w:r>
      <w:r w:rsidRPr="0060753B">
        <w:rPr>
          <w:sz w:val="24"/>
          <w:szCs w:val="24"/>
        </w:rPr>
        <w:t xml:space="preserve"> </w:t>
      </w:r>
      <w:r w:rsidRPr="0060753B">
        <w:rPr>
          <w:rFonts w:hint="eastAsia"/>
          <w:sz w:val="24"/>
          <w:szCs w:val="24"/>
        </w:rPr>
        <w:t>биогеоценозов</w:t>
      </w:r>
      <w:r w:rsidRPr="0060753B">
        <w:rPr>
          <w:sz w:val="24"/>
          <w:szCs w:val="24"/>
        </w:rPr>
        <w:t xml:space="preserve"> </w:t>
      </w:r>
      <w:r w:rsidRPr="0060753B">
        <w:rPr>
          <w:rFonts w:hint="eastAsia"/>
          <w:sz w:val="24"/>
          <w:szCs w:val="24"/>
        </w:rPr>
        <w:t>Присамарья</w:t>
      </w:r>
      <w:r w:rsidRPr="0060753B">
        <w:rPr>
          <w:sz w:val="24"/>
          <w:szCs w:val="24"/>
        </w:rPr>
        <w:t xml:space="preserve">. - </w:t>
      </w:r>
      <w:r w:rsidRPr="0060753B">
        <w:rPr>
          <w:rFonts w:hint="eastAsia"/>
          <w:sz w:val="24"/>
          <w:szCs w:val="24"/>
        </w:rPr>
        <w:t>Днепропетровск</w:t>
      </w:r>
      <w:r w:rsidRPr="0060753B">
        <w:rPr>
          <w:sz w:val="24"/>
          <w:szCs w:val="24"/>
        </w:rPr>
        <w:t xml:space="preserve">: </w:t>
      </w:r>
      <w:r w:rsidRPr="0060753B">
        <w:rPr>
          <w:rFonts w:hint="eastAsia"/>
          <w:sz w:val="24"/>
          <w:szCs w:val="24"/>
        </w:rPr>
        <w:t>Изд</w:t>
      </w:r>
      <w:r w:rsidRPr="0060753B">
        <w:rPr>
          <w:sz w:val="24"/>
          <w:szCs w:val="24"/>
        </w:rPr>
        <w:t>-</w:t>
      </w:r>
      <w:r w:rsidRPr="0060753B">
        <w:rPr>
          <w:rFonts w:hint="eastAsia"/>
          <w:sz w:val="24"/>
          <w:szCs w:val="24"/>
        </w:rPr>
        <w:t>во</w:t>
      </w:r>
      <w:r w:rsidRPr="0060753B">
        <w:rPr>
          <w:sz w:val="24"/>
          <w:szCs w:val="24"/>
        </w:rPr>
        <w:t xml:space="preserve"> </w:t>
      </w:r>
      <w:r w:rsidRPr="0060753B">
        <w:rPr>
          <w:rFonts w:hint="eastAsia"/>
          <w:sz w:val="24"/>
          <w:szCs w:val="24"/>
        </w:rPr>
        <w:t>Днепропетровского</w:t>
      </w:r>
      <w:r w:rsidRPr="0060753B">
        <w:rPr>
          <w:sz w:val="24"/>
          <w:szCs w:val="24"/>
        </w:rPr>
        <w:t xml:space="preserve"> </w:t>
      </w:r>
      <w:r w:rsidRPr="0060753B">
        <w:rPr>
          <w:rFonts w:hint="eastAsia"/>
          <w:sz w:val="24"/>
          <w:szCs w:val="24"/>
        </w:rPr>
        <w:t>ун</w:t>
      </w:r>
      <w:r w:rsidRPr="0060753B">
        <w:rPr>
          <w:sz w:val="24"/>
          <w:szCs w:val="24"/>
        </w:rPr>
        <w:t>-</w:t>
      </w:r>
      <w:r w:rsidRPr="0060753B">
        <w:rPr>
          <w:rFonts w:hint="eastAsia"/>
          <w:sz w:val="24"/>
          <w:szCs w:val="24"/>
        </w:rPr>
        <w:t>та</w:t>
      </w:r>
      <w:r w:rsidRPr="0060753B">
        <w:rPr>
          <w:sz w:val="24"/>
          <w:szCs w:val="24"/>
        </w:rPr>
        <w:t xml:space="preserve">, 1980. </w:t>
      </w:r>
      <w:r w:rsidRPr="0060753B">
        <w:rPr>
          <w:rFonts w:hint="eastAsia"/>
          <w:sz w:val="24"/>
          <w:szCs w:val="24"/>
        </w:rPr>
        <w:t>С</w:t>
      </w:r>
      <w:r w:rsidRPr="0060753B">
        <w:rPr>
          <w:sz w:val="24"/>
          <w:szCs w:val="24"/>
        </w:rPr>
        <w:t>. 12-43.</w:t>
      </w:r>
    </w:p>
    <w:p w:rsidR="00CF69C8" w:rsidRPr="0060753B" w:rsidRDefault="00CF69C8" w:rsidP="00CF69C8">
      <w:pPr>
        <w:pStyle w:val="a4"/>
        <w:spacing w:line="312" w:lineRule="auto"/>
        <w:ind w:left="0" w:firstLine="567"/>
        <w:jc w:val="both"/>
        <w:rPr>
          <w:sz w:val="24"/>
          <w:szCs w:val="24"/>
        </w:rPr>
      </w:pPr>
      <w:r w:rsidRPr="0060753B">
        <w:rPr>
          <w:sz w:val="24"/>
          <w:szCs w:val="24"/>
        </w:rPr>
        <w:t>Бельгард А.Л. О проблеме консолидации лесотипологических течений // Современные проблемы лесной типологии. -  М.: Наука, 1985. С. 511.</w:t>
      </w:r>
    </w:p>
    <w:p w:rsidR="00CF69C8" w:rsidRPr="0060753B" w:rsidRDefault="00CF69C8" w:rsidP="00CF69C8">
      <w:pPr>
        <w:pStyle w:val="a4"/>
        <w:spacing w:line="312" w:lineRule="auto"/>
        <w:ind w:left="0" w:firstLine="567"/>
        <w:jc w:val="both"/>
        <w:rPr>
          <w:sz w:val="24"/>
          <w:szCs w:val="24"/>
        </w:rPr>
      </w:pPr>
      <w:r w:rsidRPr="0060753B">
        <w:rPr>
          <w:rFonts w:hint="eastAsia"/>
          <w:bCs/>
          <w:sz w:val="24"/>
          <w:szCs w:val="24"/>
        </w:rPr>
        <w:t>Бельгард</w:t>
      </w:r>
      <w:r w:rsidRPr="0060753B">
        <w:rPr>
          <w:bCs/>
          <w:sz w:val="24"/>
          <w:szCs w:val="24"/>
        </w:rPr>
        <w:t xml:space="preserve"> </w:t>
      </w:r>
      <w:r w:rsidRPr="0060753B">
        <w:rPr>
          <w:rFonts w:hint="eastAsia"/>
          <w:bCs/>
          <w:sz w:val="24"/>
          <w:szCs w:val="24"/>
        </w:rPr>
        <w:t>А</w:t>
      </w:r>
      <w:r w:rsidRPr="0060753B">
        <w:rPr>
          <w:bCs/>
          <w:sz w:val="24"/>
          <w:szCs w:val="24"/>
        </w:rPr>
        <w:t>.</w:t>
      </w:r>
      <w:r w:rsidRPr="0060753B">
        <w:rPr>
          <w:rFonts w:hint="eastAsia"/>
          <w:bCs/>
          <w:sz w:val="24"/>
          <w:szCs w:val="24"/>
        </w:rPr>
        <w:t>Л</w:t>
      </w:r>
      <w:r w:rsidRPr="0060753B">
        <w:rPr>
          <w:bCs/>
          <w:sz w:val="24"/>
          <w:szCs w:val="24"/>
        </w:rPr>
        <w:t xml:space="preserve">. </w:t>
      </w:r>
      <w:r w:rsidRPr="0060753B">
        <w:rPr>
          <w:rFonts w:hint="eastAsia"/>
          <w:sz w:val="24"/>
          <w:szCs w:val="24"/>
        </w:rPr>
        <w:t>Степное</w:t>
      </w:r>
      <w:r w:rsidRPr="0060753B">
        <w:rPr>
          <w:sz w:val="24"/>
          <w:szCs w:val="24"/>
        </w:rPr>
        <w:t xml:space="preserve"> </w:t>
      </w:r>
      <w:r w:rsidRPr="0060753B">
        <w:rPr>
          <w:rFonts w:hint="eastAsia"/>
          <w:sz w:val="24"/>
          <w:szCs w:val="24"/>
        </w:rPr>
        <w:t>лесоведение</w:t>
      </w:r>
      <w:r w:rsidRPr="0060753B">
        <w:rPr>
          <w:sz w:val="24"/>
          <w:szCs w:val="24"/>
        </w:rPr>
        <w:t xml:space="preserve">. - </w:t>
      </w:r>
      <w:r w:rsidRPr="0060753B">
        <w:rPr>
          <w:rFonts w:hint="eastAsia"/>
          <w:sz w:val="24"/>
          <w:szCs w:val="24"/>
        </w:rPr>
        <w:t>М</w:t>
      </w:r>
      <w:r w:rsidRPr="0060753B">
        <w:rPr>
          <w:sz w:val="24"/>
          <w:szCs w:val="24"/>
        </w:rPr>
        <w:t xml:space="preserve">.: </w:t>
      </w:r>
      <w:r w:rsidRPr="0060753B">
        <w:rPr>
          <w:rFonts w:hint="eastAsia"/>
          <w:sz w:val="24"/>
          <w:szCs w:val="24"/>
        </w:rPr>
        <w:t>Лесная</w:t>
      </w:r>
      <w:r w:rsidRPr="0060753B">
        <w:rPr>
          <w:sz w:val="24"/>
          <w:szCs w:val="24"/>
        </w:rPr>
        <w:t xml:space="preserve"> </w:t>
      </w:r>
      <w:r w:rsidRPr="0060753B">
        <w:rPr>
          <w:rFonts w:hint="eastAsia"/>
          <w:sz w:val="24"/>
          <w:szCs w:val="24"/>
        </w:rPr>
        <w:t>промышленность</w:t>
      </w:r>
      <w:r w:rsidRPr="0060753B">
        <w:rPr>
          <w:sz w:val="24"/>
          <w:szCs w:val="24"/>
        </w:rPr>
        <w:t xml:space="preserve">, 1971. - 336 </w:t>
      </w:r>
      <w:r w:rsidRPr="0060753B">
        <w:rPr>
          <w:rFonts w:hint="eastAsia"/>
          <w:sz w:val="24"/>
          <w:szCs w:val="24"/>
        </w:rPr>
        <w:t>с</w:t>
      </w:r>
      <w:r w:rsidRPr="0060753B">
        <w:rPr>
          <w:sz w:val="24"/>
          <w:szCs w:val="24"/>
        </w:rPr>
        <w:t>.</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Бельгардт А.Л. и др. Региональные кадастры типов леса. – М.: Наука, 1980.  С. 91-99.</w:t>
      </w:r>
    </w:p>
    <w:p w:rsidR="00CF69C8" w:rsidRPr="0060753B" w:rsidRDefault="00CF69C8" w:rsidP="00CF69C8">
      <w:pPr>
        <w:pStyle w:val="a4"/>
        <w:spacing w:line="312" w:lineRule="auto"/>
        <w:ind w:left="0" w:firstLine="567"/>
        <w:jc w:val="both"/>
        <w:rPr>
          <w:color w:val="000000"/>
          <w:sz w:val="24"/>
          <w:szCs w:val="24"/>
        </w:rPr>
      </w:pPr>
      <w:r w:rsidRPr="0060753B">
        <w:rPr>
          <w:color w:val="000000"/>
          <w:sz w:val="24"/>
          <w:szCs w:val="24"/>
        </w:rPr>
        <w:t>Берг Л.С. Номогенез, или Эволюция на основе закономерностей. - Петербург: Государственное издательство, 1922. - 306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Берг Л.С. Труды по теории эволюции, 1922-1930. - Л.: Наука, 1977. - 387 с. </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 xml:space="preserve">Берзинь Я.М. </w:t>
      </w:r>
      <w:r w:rsidRPr="0060753B">
        <w:rPr>
          <w:iCs/>
          <w:spacing w:val="-1"/>
          <w:sz w:val="24"/>
          <w:szCs w:val="24"/>
        </w:rPr>
        <w:t>Микроэлементы в животноводстве</w:t>
      </w:r>
      <w:r w:rsidRPr="0060753B">
        <w:rPr>
          <w:spacing w:val="-1"/>
          <w:sz w:val="24"/>
          <w:szCs w:val="24"/>
        </w:rPr>
        <w:t>. - Рига: Латгосиздат, 1961. - 198 с.</w:t>
      </w:r>
    </w:p>
    <w:p w:rsidR="00CF69C8" w:rsidRPr="0060753B" w:rsidRDefault="00CF69C8" w:rsidP="00CF69C8">
      <w:pPr>
        <w:pStyle w:val="a4"/>
        <w:spacing w:line="312" w:lineRule="auto"/>
        <w:ind w:left="0" w:firstLine="567"/>
        <w:jc w:val="both"/>
        <w:rPr>
          <w:sz w:val="24"/>
          <w:szCs w:val="24"/>
        </w:rPr>
      </w:pPr>
      <w:r w:rsidRPr="0060753B">
        <w:rPr>
          <w:sz w:val="24"/>
          <w:szCs w:val="24"/>
        </w:rPr>
        <w:t>Берлянт А.М. Картографический метод исследования. - М.: МГУ, 1988. - 252 с.</w:t>
      </w:r>
    </w:p>
    <w:p w:rsidR="00CF69C8" w:rsidRPr="0060753B" w:rsidRDefault="00CF69C8" w:rsidP="00CF69C8">
      <w:pPr>
        <w:pStyle w:val="a4"/>
        <w:spacing w:line="312" w:lineRule="auto"/>
        <w:ind w:left="0" w:firstLine="567"/>
        <w:jc w:val="both"/>
        <w:rPr>
          <w:sz w:val="24"/>
          <w:szCs w:val="24"/>
        </w:rPr>
      </w:pPr>
      <w:r w:rsidRPr="0060753B">
        <w:rPr>
          <w:sz w:val="24"/>
          <w:szCs w:val="24"/>
        </w:rPr>
        <w:t>Берталанфи Людвиг фон. Общая теория систем - критический обзор // Исследования по общей теории систем: Сборник переводов / Общ. ред. В. Н. Садовского и Э. Г. Юдина. - М.: Прогресс, 1969. С. 23–82.</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Блохина Р.И. Геохимические условия возникновения и распространения эндемического зоба в Ярославской области / Автореф… к.б.н. - М., 1968. - 21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Бобко Е.В. Об изучении роли бора в растении // Избранные сочинения. - М.: Сельхозиздат, 1963. С. 319-329.</w:t>
      </w:r>
    </w:p>
    <w:p w:rsidR="00CF69C8" w:rsidRPr="0060753B" w:rsidRDefault="00CF69C8" w:rsidP="00CF69C8">
      <w:pPr>
        <w:pStyle w:val="a4"/>
        <w:spacing w:line="312" w:lineRule="auto"/>
        <w:ind w:left="0" w:firstLine="567"/>
        <w:jc w:val="both"/>
        <w:rPr>
          <w:bCs/>
          <w:sz w:val="24"/>
          <w:szCs w:val="24"/>
        </w:rPr>
      </w:pPr>
      <w:r w:rsidRPr="0060753B">
        <w:rPr>
          <w:bCs/>
          <w:sz w:val="24"/>
          <w:szCs w:val="24"/>
        </w:rPr>
        <w:t>Болтнева Л.И., Израэль Ю.А., Ионов В.А., Назаров И.М. Глобальное загрязнение Cs и Sr и дозы внешнего облучения на территории СССР // Атомная энергия. - 1997. - Т.42. - Вып. 5. - С.355-360.</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Бондарь Ю.И. Доступность </w:t>
      </w:r>
      <w:r w:rsidRPr="0060753B">
        <w:rPr>
          <w:bCs/>
          <w:sz w:val="24"/>
          <w:szCs w:val="24"/>
          <w:vertAlign w:val="superscript"/>
        </w:rPr>
        <w:t>137</w:t>
      </w:r>
      <w:r w:rsidRPr="0060753B">
        <w:rPr>
          <w:bCs/>
          <w:sz w:val="24"/>
          <w:szCs w:val="24"/>
        </w:rPr>
        <w:t xml:space="preserve">Cs и </w:t>
      </w:r>
      <w:r w:rsidRPr="0060753B">
        <w:rPr>
          <w:bCs/>
          <w:sz w:val="24"/>
          <w:szCs w:val="24"/>
          <w:vertAlign w:val="superscript"/>
        </w:rPr>
        <w:t>90</w:t>
      </w:r>
      <w:r w:rsidRPr="0060753B">
        <w:rPr>
          <w:bCs/>
          <w:sz w:val="24"/>
          <w:szCs w:val="24"/>
        </w:rPr>
        <w:t>Sr растениям из различных компонентов почвы / Ю.И. Бондарь, Г.С. Шманай, JT.C. Ивашкевич и др. // Почвоведение. - 2000. - № 4. - С.439-445.</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Бондарь, Ю.И. Влияние органического вещества на сорбцию </w:t>
      </w:r>
      <w:r w:rsidRPr="0060753B">
        <w:rPr>
          <w:bCs/>
          <w:sz w:val="24"/>
          <w:szCs w:val="24"/>
          <w:vertAlign w:val="superscript"/>
        </w:rPr>
        <w:t>137</w:t>
      </w:r>
      <w:r w:rsidRPr="0060753B">
        <w:rPr>
          <w:bCs/>
          <w:sz w:val="24"/>
          <w:szCs w:val="24"/>
        </w:rPr>
        <w:t>Cs почвой / Ю.И. Бондарь JT.C. Ивашкевич, Г.С. Шманай, В.Н. Калинин // Почвоведение. - 2003. - № 8. - С. 929-933.</w:t>
      </w:r>
    </w:p>
    <w:p w:rsidR="00CF69C8" w:rsidRPr="0060753B" w:rsidRDefault="00CF69C8" w:rsidP="00CF69C8">
      <w:pPr>
        <w:pStyle w:val="a4"/>
        <w:spacing w:line="312" w:lineRule="auto"/>
        <w:ind w:left="0" w:firstLine="567"/>
        <w:jc w:val="both"/>
        <w:rPr>
          <w:bCs/>
          <w:sz w:val="24"/>
          <w:szCs w:val="24"/>
        </w:rPr>
      </w:pPr>
      <w:r w:rsidRPr="0060753B">
        <w:rPr>
          <w:bCs/>
          <w:sz w:val="24"/>
          <w:szCs w:val="24"/>
        </w:rPr>
        <w:t>Борзилов В.А. Формы нахождения радионуклидов в природных средах и их роль в процессах миграции / В.А. Борзилов, Ц.И. Бобовникова, A.B. Коноплев // Радиационные аспекты Чернобыльской аварии. - СПб.: Гидрометеоиздат. Т. 1. - 1993. - С. 168-172.</w:t>
      </w:r>
    </w:p>
    <w:p w:rsidR="00CF69C8" w:rsidRPr="0060753B" w:rsidRDefault="00CF69C8" w:rsidP="00CF69C8">
      <w:pPr>
        <w:pStyle w:val="a4"/>
        <w:spacing w:line="312" w:lineRule="auto"/>
        <w:ind w:left="0" w:firstLine="567"/>
        <w:jc w:val="both"/>
        <w:rPr>
          <w:sz w:val="24"/>
          <w:szCs w:val="24"/>
        </w:rPr>
      </w:pPr>
      <w:r w:rsidRPr="0060753B">
        <w:rPr>
          <w:sz w:val="24"/>
          <w:szCs w:val="24"/>
        </w:rPr>
        <w:t>Брукс Р.Р. Химия окружающей среды. – М.: Химия, 1982. - 672 с.</w:t>
      </w:r>
    </w:p>
    <w:p w:rsidR="00CF69C8" w:rsidRPr="0060753B" w:rsidRDefault="00CF69C8" w:rsidP="00CF69C8">
      <w:pPr>
        <w:pStyle w:val="a4"/>
        <w:spacing w:line="312" w:lineRule="auto"/>
        <w:ind w:left="0" w:firstLine="567"/>
        <w:jc w:val="both"/>
        <w:rPr>
          <w:sz w:val="24"/>
          <w:szCs w:val="24"/>
        </w:rPr>
      </w:pPr>
      <w:r w:rsidRPr="0060753B">
        <w:rPr>
          <w:sz w:val="24"/>
          <w:szCs w:val="24"/>
        </w:rPr>
        <w:t>Бруновский Б.К., Кунашева К.Г. Некоторые данные относительно содержания радия в растениях и водах // Тр. Биогеохим. лаб. Т. 3. - М.: Наука. - 1935. - С. 31-44.</w:t>
      </w:r>
    </w:p>
    <w:p w:rsidR="00CF69C8" w:rsidRPr="0060753B" w:rsidRDefault="00CF69C8" w:rsidP="00CF69C8">
      <w:pPr>
        <w:pStyle w:val="a4"/>
        <w:spacing w:line="312" w:lineRule="auto"/>
        <w:ind w:left="0" w:firstLine="567"/>
        <w:jc w:val="both"/>
        <w:rPr>
          <w:sz w:val="24"/>
          <w:szCs w:val="24"/>
        </w:rPr>
      </w:pPr>
      <w:r w:rsidRPr="0060753B">
        <w:rPr>
          <w:sz w:val="24"/>
          <w:szCs w:val="24"/>
        </w:rPr>
        <w:t>Будыко М.И. Глобальная экология. - М., 1977.- 328 с.</w:t>
      </w:r>
    </w:p>
    <w:p w:rsidR="00CF69C8" w:rsidRPr="0060753B" w:rsidRDefault="00CF69C8" w:rsidP="00CF69C8">
      <w:pPr>
        <w:pStyle w:val="a4"/>
        <w:spacing w:line="312" w:lineRule="auto"/>
        <w:ind w:left="0" w:firstLine="567"/>
        <w:jc w:val="both"/>
        <w:rPr>
          <w:sz w:val="24"/>
          <w:szCs w:val="24"/>
        </w:rPr>
      </w:pPr>
      <w:r w:rsidRPr="0060753B">
        <w:rPr>
          <w:sz w:val="24"/>
          <w:szCs w:val="24"/>
        </w:rPr>
        <w:t>Будыко М.И. Изменения окружающей среды и смены последовательных фаун. - Л.: Гидрометеоиздат, 1982. - 78 с.</w:t>
      </w:r>
    </w:p>
    <w:p w:rsidR="00CF69C8" w:rsidRPr="0060753B" w:rsidRDefault="00CF69C8" w:rsidP="00CF69C8">
      <w:pPr>
        <w:pStyle w:val="a4"/>
        <w:spacing w:line="312" w:lineRule="auto"/>
        <w:ind w:left="0" w:firstLine="567"/>
        <w:jc w:val="both"/>
        <w:rPr>
          <w:sz w:val="24"/>
          <w:szCs w:val="24"/>
        </w:rPr>
      </w:pPr>
      <w:r w:rsidRPr="0060753B">
        <w:rPr>
          <w:sz w:val="24"/>
          <w:szCs w:val="24"/>
        </w:rPr>
        <w:t>Будыко М.И. Климат в прошлом и будущем. - Л.: Гидрометеоиздат, 1980. - 352 с.</w:t>
      </w:r>
    </w:p>
    <w:p w:rsidR="00CF69C8" w:rsidRPr="0060753B" w:rsidRDefault="00CF69C8" w:rsidP="00CF69C8">
      <w:pPr>
        <w:pStyle w:val="a4"/>
        <w:spacing w:line="312" w:lineRule="auto"/>
        <w:ind w:left="0" w:firstLine="567"/>
        <w:jc w:val="both"/>
        <w:rPr>
          <w:color w:val="000000"/>
          <w:sz w:val="24"/>
          <w:szCs w:val="24"/>
        </w:rPr>
      </w:pPr>
      <w:r w:rsidRPr="0060753B">
        <w:rPr>
          <w:color w:val="000000"/>
          <w:sz w:val="24"/>
          <w:szCs w:val="24"/>
        </w:rPr>
        <w:t>Бужилова А.П. Адаптивные процессы у древнего населения Восточной Европы: по данным палеопатологии / Автореф…д.и.н. - М., 2001. -</w:t>
      </w:r>
      <w:r w:rsidRPr="0060753B">
        <w:rPr>
          <w:color w:val="000000"/>
        </w:rPr>
        <w:t xml:space="preserve"> </w:t>
      </w:r>
      <w:r w:rsidRPr="0060753B">
        <w:rPr>
          <w:color w:val="000000"/>
          <w:sz w:val="24"/>
          <w:szCs w:val="24"/>
        </w:rPr>
        <w:t xml:space="preserve">50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Булгаков A.A. Механизмы вертикальной миграции долгоживущих радионуклидов в почвах 30-километровой зоны ЧАЭС / A.A. Булгаков, A.B. Коноплев, В.Е. Попов и др. // Почвоведение. - 1990. - № 10. -С. 14-19.</w:t>
      </w:r>
    </w:p>
    <w:p w:rsidR="00CF69C8" w:rsidRPr="0060753B" w:rsidRDefault="00CF69C8" w:rsidP="00CF69C8">
      <w:pPr>
        <w:pStyle w:val="a4"/>
        <w:spacing w:line="312" w:lineRule="auto"/>
        <w:ind w:left="0" w:firstLine="567"/>
        <w:jc w:val="both"/>
        <w:rPr>
          <w:bCs/>
          <w:sz w:val="24"/>
          <w:szCs w:val="24"/>
        </w:rPr>
      </w:pPr>
      <w:r w:rsidRPr="0060753B">
        <w:rPr>
          <w:bCs/>
          <w:sz w:val="24"/>
          <w:szCs w:val="24"/>
        </w:rPr>
        <w:t>Бумбу Я.В. Биогеохимические провинции йода и кобальта в Молдавии. - Кишинев: РИО АН МССР, 1971. - 128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Бумбу Я.В. Биогеохимия микроэлементов в растениях, почвах и природных водах Молдавии. - Кишинев, Штиинца, 1981. - 276 с.</w:t>
      </w:r>
    </w:p>
    <w:p w:rsidR="00CF69C8" w:rsidRPr="0060753B" w:rsidRDefault="00CF69C8" w:rsidP="00CF69C8">
      <w:pPr>
        <w:pStyle w:val="a4"/>
        <w:spacing w:line="312" w:lineRule="auto"/>
        <w:ind w:left="0" w:firstLine="567"/>
        <w:jc w:val="both"/>
        <w:rPr>
          <w:spacing w:val="-1"/>
          <w:sz w:val="24"/>
          <w:szCs w:val="24"/>
        </w:rPr>
      </w:pPr>
      <w:r w:rsidRPr="0060753B">
        <w:rPr>
          <w:spacing w:val="-3"/>
          <w:sz w:val="24"/>
          <w:szCs w:val="24"/>
        </w:rPr>
        <w:t>В.И. Вернадский: жизнь во благо России: сборник / составители: К.А. Степанов Г.Б. Наумов. - М.: Издательский Дом «Ноосфера», 2003. - 212 с.</w:t>
      </w:r>
    </w:p>
    <w:p w:rsidR="00CF69C8" w:rsidRPr="007A7576" w:rsidRDefault="00CF69C8" w:rsidP="00CF69C8">
      <w:pPr>
        <w:pStyle w:val="a4"/>
        <w:spacing w:line="312" w:lineRule="auto"/>
        <w:ind w:left="0" w:firstLine="567"/>
        <w:jc w:val="both"/>
        <w:rPr>
          <w:spacing w:val="-6"/>
          <w:sz w:val="24"/>
          <w:szCs w:val="24"/>
        </w:rPr>
      </w:pPr>
      <w:r w:rsidRPr="007A7576">
        <w:rPr>
          <w:spacing w:val="-6"/>
          <w:sz w:val="24"/>
          <w:szCs w:val="24"/>
        </w:rPr>
        <w:t>Вавилов Н.И. Центры происхождения культурных растений.  Л.: Тип. им. Гутенберга, 1926. -248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Важенин И.Г. Методические указания по агрохимическому обследованию и картографированию почв на содержание микроэлементов. - М., 1976. -78с.</w:t>
      </w:r>
    </w:p>
    <w:p w:rsidR="00CF69C8" w:rsidRPr="00B94837" w:rsidRDefault="00CF69C8" w:rsidP="00CF69C8">
      <w:pPr>
        <w:pStyle w:val="a4"/>
        <w:spacing w:line="312" w:lineRule="auto"/>
        <w:ind w:left="0" w:firstLine="567"/>
        <w:jc w:val="both"/>
        <w:rPr>
          <w:bCs/>
          <w:sz w:val="24"/>
          <w:szCs w:val="24"/>
        </w:rPr>
      </w:pPr>
      <w:r w:rsidRPr="00B94837">
        <w:rPr>
          <w:bCs/>
          <w:sz w:val="24"/>
          <w:szCs w:val="24"/>
        </w:rPr>
        <w:t xml:space="preserve">Вальтер И. История Земли и жизни. Перевод с немецкого горного инженера Г.И. Кваша. </w:t>
      </w:r>
      <w:r w:rsidRPr="00B94837">
        <w:rPr>
          <w:bCs/>
          <w:iCs/>
          <w:sz w:val="24"/>
          <w:szCs w:val="24"/>
        </w:rPr>
        <w:t>Санкт-Петербург: издательство П.П. Сойкина.  - 1911. -  538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Варшал Г.М. Формы миграции фульвокислот и металлов в природных водах // </w:t>
      </w:r>
      <w:r>
        <w:rPr>
          <w:bCs/>
          <w:sz w:val="24"/>
          <w:szCs w:val="24"/>
        </w:rPr>
        <w:t>Автореф. д</w:t>
      </w:r>
      <w:r w:rsidRPr="0060753B">
        <w:rPr>
          <w:bCs/>
          <w:sz w:val="24"/>
          <w:szCs w:val="24"/>
        </w:rPr>
        <w:t>ис.</w:t>
      </w:r>
      <w:r>
        <w:rPr>
          <w:bCs/>
          <w:sz w:val="24"/>
          <w:szCs w:val="24"/>
        </w:rPr>
        <w:t xml:space="preserve"> д.х.н. - М.: ГЕОХИ РАН, 1994. - 65 с.</w:t>
      </w:r>
    </w:p>
    <w:p w:rsidR="00CF69C8" w:rsidRPr="0060753B" w:rsidRDefault="00CF69C8" w:rsidP="00CF69C8">
      <w:pPr>
        <w:pStyle w:val="a4"/>
        <w:spacing w:line="312" w:lineRule="auto"/>
        <w:ind w:left="0" w:firstLine="567"/>
        <w:jc w:val="both"/>
        <w:rPr>
          <w:sz w:val="24"/>
          <w:szCs w:val="24"/>
        </w:rPr>
      </w:pPr>
      <w:r w:rsidRPr="0060753B">
        <w:rPr>
          <w:sz w:val="24"/>
          <w:szCs w:val="24"/>
        </w:rPr>
        <w:t>Варшал Г.М., Кощеева И.Я., Велюханова Т.К. и др. Методология исследования миграционных форм долгоживущих радионуклидов в водах и почвах. // Геохимические пути миграции искусственных радионуклидов в биосфере // Тез. докл. IV конф. Науч. совета АЭС-ВО при ГЕОХИ АН СССР. - Гомель, 1990. С. 121.</w:t>
      </w:r>
    </w:p>
    <w:p w:rsidR="00CF69C8" w:rsidRPr="0060753B" w:rsidRDefault="00CF69C8" w:rsidP="00CF69C8">
      <w:pPr>
        <w:pStyle w:val="a4"/>
        <w:spacing w:line="312" w:lineRule="auto"/>
        <w:ind w:left="0" w:firstLine="567"/>
        <w:jc w:val="both"/>
        <w:rPr>
          <w:sz w:val="24"/>
          <w:szCs w:val="24"/>
        </w:rPr>
      </w:pPr>
      <w:r w:rsidRPr="0060753B">
        <w:rPr>
          <w:sz w:val="24"/>
          <w:szCs w:val="24"/>
        </w:rPr>
        <w:t>Варшал Г.М., Кощеева И.Я., Велюханова Т.К., Чхетия Д.Н., Тютюнник О.А., Гриневская Ж.М. Сорбция тяжелых металлов и изотопных носителей долгоживущих радионуклидов гуминовой кислотой. Сообщение 1. Сорбция цезия (</w:t>
      </w:r>
      <w:r w:rsidRPr="0060753B">
        <w:rPr>
          <w:sz w:val="24"/>
          <w:szCs w:val="24"/>
          <w:lang w:val="en-US"/>
        </w:rPr>
        <w:t>I</w:t>
      </w:r>
      <w:r w:rsidRPr="0060753B">
        <w:rPr>
          <w:sz w:val="24"/>
          <w:szCs w:val="24"/>
        </w:rPr>
        <w:t>), стронция (</w:t>
      </w:r>
      <w:r w:rsidRPr="0060753B">
        <w:rPr>
          <w:sz w:val="24"/>
          <w:szCs w:val="24"/>
          <w:lang w:val="en-US"/>
        </w:rPr>
        <w:t>II</w:t>
      </w:r>
      <w:r w:rsidRPr="0060753B">
        <w:rPr>
          <w:sz w:val="24"/>
          <w:szCs w:val="24"/>
        </w:rPr>
        <w:t>), церия (</w:t>
      </w:r>
      <w:r w:rsidRPr="0060753B">
        <w:rPr>
          <w:sz w:val="24"/>
          <w:szCs w:val="24"/>
          <w:lang w:val="en-US"/>
        </w:rPr>
        <w:t>III</w:t>
      </w:r>
      <w:r w:rsidRPr="0060753B">
        <w:rPr>
          <w:sz w:val="24"/>
          <w:szCs w:val="24"/>
        </w:rPr>
        <w:t>), рутения (</w:t>
      </w:r>
      <w:r w:rsidRPr="0060753B">
        <w:rPr>
          <w:sz w:val="24"/>
          <w:szCs w:val="24"/>
          <w:lang w:val="en-US"/>
        </w:rPr>
        <w:t>IV</w:t>
      </w:r>
      <w:r w:rsidRPr="0060753B">
        <w:rPr>
          <w:sz w:val="24"/>
          <w:szCs w:val="24"/>
        </w:rPr>
        <w:t>) гуминовой кислотой // Геохимия. - 1996. № 11. -С. 1107-1112.</w:t>
      </w:r>
    </w:p>
    <w:p w:rsidR="00CF69C8" w:rsidRPr="0060753B" w:rsidRDefault="00CF69C8" w:rsidP="00CF69C8">
      <w:pPr>
        <w:pStyle w:val="a4"/>
        <w:spacing w:line="312" w:lineRule="auto"/>
        <w:ind w:left="0" w:firstLine="567"/>
        <w:jc w:val="both"/>
        <w:rPr>
          <w:sz w:val="24"/>
          <w:szCs w:val="24"/>
        </w:rPr>
      </w:pPr>
      <w:r w:rsidRPr="0060753B">
        <w:rPr>
          <w:sz w:val="24"/>
          <w:szCs w:val="24"/>
        </w:rPr>
        <w:t>Василенко О.И. Радиационная экология. - М.: Медицина, 2004. - 216 с.</w:t>
      </w:r>
    </w:p>
    <w:p w:rsidR="00CF69C8" w:rsidRPr="00CF69C8" w:rsidRDefault="00CF69C8" w:rsidP="00CF69C8">
      <w:pPr>
        <w:pStyle w:val="a4"/>
        <w:spacing w:line="312" w:lineRule="auto"/>
        <w:ind w:left="0" w:firstLine="567"/>
        <w:jc w:val="both"/>
        <w:rPr>
          <w:bCs/>
          <w:spacing w:val="-5"/>
          <w:sz w:val="24"/>
          <w:szCs w:val="24"/>
        </w:rPr>
      </w:pPr>
      <w:r w:rsidRPr="0060753B">
        <w:rPr>
          <w:bCs/>
          <w:spacing w:val="-5"/>
          <w:sz w:val="24"/>
          <w:szCs w:val="24"/>
        </w:rPr>
        <w:t>Вахрушев Г.Ал. Исторический подход к экологии сообществ / Г. Ал. Вахрушев, А.С. Раутиан // Журнал общей биологии. -1993. - Т. 54. - С. 532-553.</w:t>
      </w:r>
    </w:p>
    <w:p w:rsidR="00CF69C8" w:rsidRPr="00DF7D1F" w:rsidRDefault="00FF3F09" w:rsidP="00CF69C8">
      <w:pPr>
        <w:pStyle w:val="a4"/>
        <w:spacing w:line="312" w:lineRule="auto"/>
        <w:ind w:left="0" w:firstLine="567"/>
        <w:jc w:val="both"/>
        <w:rPr>
          <w:spacing w:val="-5"/>
          <w:sz w:val="24"/>
          <w:szCs w:val="24"/>
        </w:rPr>
      </w:pPr>
      <w:hyperlink w:history="1">
        <w:r w:rsidR="00CF69C8" w:rsidRPr="00DF7D1F">
          <w:rPr>
            <w:rStyle w:val="af2"/>
            <w:color w:val="auto"/>
            <w:spacing w:val="-5"/>
            <w:sz w:val="24"/>
            <w:szCs w:val="24"/>
            <w:u w:val="none"/>
          </w:rPr>
          <w:t>Веймарн А.Б.</w:t>
        </w:r>
      </w:hyperlink>
      <w:r w:rsidR="00CF69C8" w:rsidRPr="00DF7D1F">
        <w:rPr>
          <w:spacing w:val="-5"/>
          <w:sz w:val="24"/>
          <w:szCs w:val="24"/>
        </w:rPr>
        <w:t xml:space="preserve">, </w:t>
      </w:r>
      <w:hyperlink w:history="1">
        <w:r w:rsidR="00CF69C8" w:rsidRPr="00DF7D1F">
          <w:rPr>
            <w:rStyle w:val="af2"/>
            <w:color w:val="auto"/>
            <w:spacing w:val="-5"/>
            <w:sz w:val="24"/>
            <w:szCs w:val="24"/>
            <w:u w:val="none"/>
          </w:rPr>
          <w:t>Найдин Д.П.</w:t>
        </w:r>
      </w:hyperlink>
      <w:r w:rsidR="00CF69C8" w:rsidRPr="00DF7D1F">
        <w:rPr>
          <w:spacing w:val="-5"/>
          <w:sz w:val="24"/>
          <w:szCs w:val="24"/>
        </w:rPr>
        <w:t xml:space="preserve">, </w:t>
      </w:r>
      <w:hyperlink w:history="1">
        <w:r w:rsidR="00CF69C8" w:rsidRPr="00DF7D1F">
          <w:rPr>
            <w:rStyle w:val="af2"/>
            <w:color w:val="auto"/>
            <w:spacing w:val="-5"/>
            <w:sz w:val="24"/>
            <w:szCs w:val="24"/>
            <w:u w:val="none"/>
          </w:rPr>
          <w:t>Копаевич Л.Ф.</w:t>
        </w:r>
      </w:hyperlink>
      <w:r w:rsidR="00CF69C8" w:rsidRPr="00DF7D1F">
        <w:rPr>
          <w:spacing w:val="-5"/>
          <w:sz w:val="24"/>
          <w:szCs w:val="24"/>
        </w:rPr>
        <w:t xml:space="preserve"> Методы анализа глобальных катастрофических событий при детальных </w:t>
      </w:r>
      <w:r w:rsidR="00CF69C8">
        <w:rPr>
          <w:spacing w:val="-5"/>
          <w:sz w:val="24"/>
          <w:szCs w:val="24"/>
        </w:rPr>
        <w:t>стратиграфических исследованиях</w:t>
      </w:r>
      <w:r w:rsidR="00CF69C8" w:rsidRPr="00DF7D1F">
        <w:rPr>
          <w:spacing w:val="-5"/>
          <w:sz w:val="24"/>
          <w:szCs w:val="24"/>
        </w:rPr>
        <w:t>: Метод. рекомендации / А.Б.Веймарн, Д.П.Найдин,</w:t>
      </w:r>
      <w:r w:rsidR="00CF69C8">
        <w:rPr>
          <w:spacing w:val="-5"/>
          <w:sz w:val="24"/>
          <w:szCs w:val="24"/>
        </w:rPr>
        <w:t xml:space="preserve"> </w:t>
      </w:r>
      <w:r w:rsidR="00CF69C8" w:rsidRPr="00DF7D1F">
        <w:rPr>
          <w:spacing w:val="-5"/>
          <w:sz w:val="24"/>
          <w:szCs w:val="24"/>
        </w:rPr>
        <w:t xml:space="preserve">Л.Ф.Копаевич и др. – </w:t>
      </w:r>
      <w:r w:rsidR="00CF69C8">
        <w:rPr>
          <w:spacing w:val="-5"/>
          <w:sz w:val="24"/>
          <w:szCs w:val="24"/>
        </w:rPr>
        <w:t>М.: МГУ. – 190 с.</w:t>
      </w:r>
    </w:p>
    <w:p w:rsidR="00CF69C8" w:rsidRPr="0060753B" w:rsidRDefault="00CF69C8" w:rsidP="00CF69C8">
      <w:pPr>
        <w:pStyle w:val="a4"/>
        <w:spacing w:line="312" w:lineRule="auto"/>
        <w:ind w:left="0" w:firstLine="567"/>
        <w:jc w:val="both"/>
        <w:rPr>
          <w:color w:val="000000"/>
          <w:sz w:val="24"/>
          <w:szCs w:val="24"/>
        </w:rPr>
      </w:pPr>
      <w:r w:rsidRPr="0060753B">
        <w:rPr>
          <w:color w:val="000000"/>
          <w:sz w:val="24"/>
          <w:szCs w:val="24"/>
        </w:rPr>
        <w:t>Вернадский В.И. Автотрофность человечества // Тр. биогеохим. лаб. - М.: Наука. - 1980. - Т. 16. - С. 228.</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Автотрофность человечества. 1925 // Тр. биогеохим. лаб. - М.: Наука, 1980. - Т. 16. – С. 228.</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Биогеохимические очерки, 1922-1932 гг. – М., - Л.: Изд-во АН СССР, 1940. - 250 c.</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Вернадский В.И. Биосфера. (Очерк первый. Биосфера в космосе. Очерк второй. Область жизни). - Л.: Изд-во научно-технической литературы, 1926.</w:t>
      </w:r>
      <w:r w:rsidRPr="0060753B">
        <w:rPr>
          <w:spacing w:val="-5"/>
          <w:sz w:val="24"/>
          <w:szCs w:val="24"/>
        </w:rPr>
        <w:t xml:space="preserve"> - 146 с.</w:t>
      </w:r>
    </w:p>
    <w:p w:rsidR="00CF69C8" w:rsidRPr="0060753B" w:rsidRDefault="00CF69C8" w:rsidP="00CF69C8">
      <w:pPr>
        <w:pStyle w:val="a4"/>
        <w:spacing w:line="312" w:lineRule="auto"/>
        <w:ind w:left="0" w:firstLine="567"/>
        <w:jc w:val="both"/>
        <w:rPr>
          <w:sz w:val="24"/>
          <w:szCs w:val="24"/>
        </w:rPr>
      </w:pPr>
      <w:r w:rsidRPr="0060753B">
        <w:rPr>
          <w:iCs/>
          <w:sz w:val="24"/>
          <w:szCs w:val="24"/>
        </w:rPr>
        <w:t xml:space="preserve">Вернадский В.И. </w:t>
      </w:r>
      <w:r w:rsidRPr="0060753B">
        <w:rPr>
          <w:sz w:val="24"/>
          <w:szCs w:val="24"/>
        </w:rPr>
        <w:t xml:space="preserve">Живое вещество. - М.: Наука, 1978. - 358 с. </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Записка об изучении живого вещества с геохимической точки зрения // Изв. Рос. АН. - Сер. 6. - 1921. - Т. 15. - № 1-18. - С. 120-123.</w:t>
      </w:r>
    </w:p>
    <w:p w:rsidR="00CF69C8" w:rsidRPr="00CD1661" w:rsidRDefault="00CF69C8" w:rsidP="00CF69C8">
      <w:pPr>
        <w:pStyle w:val="a4"/>
        <w:spacing w:line="312" w:lineRule="auto"/>
        <w:ind w:left="0" w:firstLine="567"/>
        <w:jc w:val="both"/>
        <w:rPr>
          <w:bCs/>
          <w:sz w:val="24"/>
          <w:szCs w:val="24"/>
        </w:rPr>
      </w:pPr>
      <w:r w:rsidRPr="0060753B">
        <w:rPr>
          <w:bCs/>
          <w:sz w:val="24"/>
          <w:szCs w:val="24"/>
        </w:rPr>
        <w:t xml:space="preserve">Вернадский В.И. Избранные сочинения, т. 1-М. Изд-во АН СССР, 1954. – </w:t>
      </w:r>
      <w:r>
        <w:rPr>
          <w:bCs/>
          <w:sz w:val="24"/>
          <w:szCs w:val="24"/>
        </w:rPr>
        <w:t xml:space="preserve">696 </w:t>
      </w:r>
      <w:r w:rsidRPr="00CD1661">
        <w:rPr>
          <w:bCs/>
          <w:sz w:val="24"/>
          <w:szCs w:val="24"/>
        </w:rPr>
        <w:t>с.</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Избранные сочинения. - М.: АН СССР, 1960. - Т. 5. - 422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Вернадский В.И. Научная мысль как планетное явление. - М.: Наука, 1991. - 271 с.</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О геохимических постоянных культурных растений // Докл. АН СССР. Сер. А. - 1929. - № 2. - С. 38 – 40.</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О новых задачах в химии жизни // Тр. Бальнеол.ин-та Кавказ. минер. вод. - 1927. - Вып. 5. - С3-16.</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О пределах биосферы // Изв. АН СССР. Сер. геол. - 1937. - № 1. - С. 3-24.</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Вернадский В.И. Очерки геохимии. - М.; - Л., 1927. - 368 с. </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Очерки геохимии. Изд-е 4-е (2-е русское). - М.: Гос. науч.-техн. горно-геол.-нефт. изд-во, 1934. - 380 с.</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Радиоактивные химические элементы рядов урана, тория и актиноурана в земной коре // Избр. соч. - М.: Изд-во АН СССР. - 1954. - Т.1. - С. 224-295.</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Размышления натуралиста. Кн. 2: Научная мысль как планетное явление. - М., 1977. - 191 с.</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Вернадский В.И.</w:t>
      </w:r>
      <w:r w:rsidRPr="0060753B">
        <w:rPr>
          <w:spacing w:val="-2"/>
          <w:sz w:val="24"/>
          <w:szCs w:val="24"/>
        </w:rPr>
        <w:t xml:space="preserve"> Философские мысли натуралиста. - М.: Наука, 1988.</w:t>
      </w:r>
      <w:r w:rsidRPr="0060753B">
        <w:rPr>
          <w:bCs/>
        </w:rPr>
        <w:t xml:space="preserve"> </w:t>
      </w:r>
      <w:r w:rsidRPr="0060753B">
        <w:rPr>
          <w:spacing w:val="-2"/>
          <w:sz w:val="24"/>
          <w:szCs w:val="24"/>
        </w:rPr>
        <w:t>- 520 с.</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Химический состав живого вещества в связи с химией земной коры. - Пг., 1922. - 48 с.</w:t>
      </w:r>
    </w:p>
    <w:p w:rsidR="00CF69C8" w:rsidRPr="0060753B" w:rsidRDefault="00CF69C8" w:rsidP="00CF69C8">
      <w:pPr>
        <w:pStyle w:val="a4"/>
        <w:spacing w:line="312" w:lineRule="auto"/>
        <w:ind w:left="0" w:firstLine="567"/>
        <w:jc w:val="both"/>
        <w:rPr>
          <w:spacing w:val="-3"/>
          <w:sz w:val="24"/>
          <w:szCs w:val="24"/>
        </w:rPr>
      </w:pPr>
      <w:r w:rsidRPr="0060753B">
        <w:rPr>
          <w:sz w:val="24"/>
          <w:szCs w:val="24"/>
        </w:rPr>
        <w:t>Вернадский В.И. Химическое строение биосферы Земли и ее окружения. - М.: Наука, 1965. – 374 с.</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Человек. События. Время. - М.: Планета, 1988. - 239 с.</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Эволюция видов и живое вещество</w:t>
      </w:r>
      <w:r w:rsidRPr="00592FAD">
        <w:t xml:space="preserve"> (</w:t>
      </w:r>
      <w:r w:rsidRPr="0060753B">
        <w:rPr>
          <w:sz w:val="24"/>
          <w:szCs w:val="24"/>
        </w:rPr>
        <w:t>доклад на заседании Ленинградского общества естествоиспытателей) // Природа. - 1928. - № 3. - С. 227–250.</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Вернадский В.И.</w:t>
      </w:r>
      <w:r w:rsidRPr="0060753B">
        <w:rPr>
          <w:spacing w:val="-2"/>
          <w:sz w:val="24"/>
          <w:szCs w:val="24"/>
        </w:rPr>
        <w:t>, Виноградов А.П. О химическом элементарном составе рясок (Lemna) как видовом признаке // Докл. АН СССР. - 1931. Сер. А. - № 6. - С. 148 – 158.</w:t>
      </w:r>
    </w:p>
    <w:p w:rsidR="00CF69C8" w:rsidRPr="0060753B" w:rsidRDefault="00CF69C8" w:rsidP="00CF69C8">
      <w:pPr>
        <w:pStyle w:val="a4"/>
        <w:spacing w:line="312" w:lineRule="auto"/>
        <w:ind w:left="0" w:firstLine="567"/>
        <w:jc w:val="both"/>
        <w:rPr>
          <w:sz w:val="24"/>
          <w:szCs w:val="24"/>
        </w:rPr>
      </w:pPr>
      <w:r w:rsidRPr="0060753B">
        <w:rPr>
          <w:sz w:val="24"/>
          <w:szCs w:val="24"/>
        </w:rPr>
        <w:t>Вернадский, В.И. Живое вещество в химии моря / РСФСР. Науч.-техн. отд. ВСНХ. - Пг.: Научхимтехиздат, 1923. – 36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Ветров В.А., Алексеенко В.А. Модуль выноса некоторых радионуклидов с речных водосборов в до- и послечернобыльский период и прогноз радиоактивного загрязнения речных вод // Метеорология и гидрология. - 1992. - № 11. С. 21-28.</w:t>
      </w:r>
    </w:p>
    <w:p w:rsidR="00CF69C8" w:rsidRPr="0060753B" w:rsidRDefault="00CF69C8" w:rsidP="00CF69C8">
      <w:pPr>
        <w:pStyle w:val="a4"/>
        <w:spacing w:line="312" w:lineRule="auto"/>
        <w:ind w:left="0" w:firstLine="567"/>
        <w:jc w:val="both"/>
        <w:rPr>
          <w:bCs/>
          <w:spacing w:val="-1"/>
          <w:sz w:val="24"/>
          <w:szCs w:val="24"/>
        </w:rPr>
      </w:pPr>
      <w:r w:rsidRPr="0060753B">
        <w:rPr>
          <w:bCs/>
          <w:spacing w:val="-1"/>
          <w:sz w:val="24"/>
          <w:szCs w:val="24"/>
        </w:rPr>
        <w:t>Виноградов А.П. Биогеохимические провинции // Сборник Трудов Юбилейной сессии, посвященной 100-летию со дня рождения В.В. Докучаева (1945 г.) - М.: АН СССР, 1949. С. 59-84.</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Виноградов А.П. Биогеохимические провинции и их роль в органической эволюции // Геохимия. - 1963. - № 3. - С. 199-213.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Виноградов А.П. Биогеохимические провинции и эндемии // "Доклады АН СССР". - 1938. - Т. 18. - № 4/5. - </w:t>
      </w:r>
      <w:r w:rsidRPr="0060753B">
        <w:rPr>
          <w:sz w:val="24"/>
          <w:szCs w:val="24"/>
          <w:lang w:val="en-US"/>
        </w:rPr>
        <w:t>C</w:t>
      </w:r>
      <w:r w:rsidRPr="0060753B">
        <w:rPr>
          <w:sz w:val="24"/>
          <w:szCs w:val="24"/>
        </w:rPr>
        <w:t>. 283-286.</w:t>
      </w:r>
    </w:p>
    <w:p w:rsidR="00CF69C8" w:rsidRPr="0060753B" w:rsidRDefault="00CF69C8" w:rsidP="00CF69C8">
      <w:pPr>
        <w:pStyle w:val="a4"/>
        <w:spacing w:line="312" w:lineRule="auto"/>
        <w:ind w:left="0" w:firstLine="567"/>
        <w:jc w:val="both"/>
        <w:rPr>
          <w:sz w:val="24"/>
          <w:szCs w:val="24"/>
        </w:rPr>
      </w:pPr>
      <w:r w:rsidRPr="0060753B">
        <w:rPr>
          <w:sz w:val="24"/>
          <w:szCs w:val="24"/>
        </w:rPr>
        <w:t>Виноградов А.П. Бор в почвах // Почвоведение. – 1947. - № 2.</w:t>
      </w:r>
      <w:r w:rsidRPr="00592FAD">
        <w:t xml:space="preserve"> </w:t>
      </w:r>
      <w:r w:rsidRPr="0060753B">
        <w:rPr>
          <w:sz w:val="24"/>
          <w:szCs w:val="24"/>
        </w:rPr>
        <w:t>- С. 260.</w:t>
      </w:r>
    </w:p>
    <w:p w:rsidR="00CF69C8" w:rsidRPr="0060753B" w:rsidRDefault="00CF69C8" w:rsidP="00CF69C8">
      <w:pPr>
        <w:pStyle w:val="a4"/>
        <w:spacing w:line="312" w:lineRule="auto"/>
        <w:ind w:left="0" w:firstLine="567"/>
        <w:jc w:val="both"/>
        <w:rPr>
          <w:sz w:val="24"/>
          <w:szCs w:val="24"/>
        </w:rPr>
      </w:pPr>
      <w:r w:rsidRPr="0060753B">
        <w:rPr>
          <w:sz w:val="24"/>
          <w:szCs w:val="24"/>
        </w:rPr>
        <w:t>Виноградов А.П. Геохимическая обстановка в районах эндемического зоба. // Изв. АН СССР. Серия геогр. и геофиз. - 1946. - Т. 10. - № 4. - С. 341-355.</w:t>
      </w:r>
    </w:p>
    <w:p w:rsidR="00CF69C8" w:rsidRPr="0060753B" w:rsidRDefault="00CF69C8" w:rsidP="00CF69C8">
      <w:pPr>
        <w:pStyle w:val="a4"/>
        <w:spacing w:line="312" w:lineRule="auto"/>
        <w:ind w:left="0" w:firstLine="567"/>
        <w:jc w:val="both"/>
        <w:rPr>
          <w:bCs/>
          <w:spacing w:val="2"/>
          <w:sz w:val="24"/>
          <w:szCs w:val="24"/>
        </w:rPr>
      </w:pPr>
      <w:r w:rsidRPr="0060753B">
        <w:rPr>
          <w:bCs/>
          <w:spacing w:val="2"/>
          <w:sz w:val="24"/>
          <w:szCs w:val="24"/>
        </w:rPr>
        <w:t>Виноградов А.П. Геохимия живого вещества. - Л., 1932. - 67 с.</w:t>
      </w:r>
    </w:p>
    <w:p w:rsidR="00CF69C8" w:rsidRPr="0060753B" w:rsidRDefault="00CF69C8" w:rsidP="00CF69C8">
      <w:pPr>
        <w:pStyle w:val="a4"/>
        <w:spacing w:line="312" w:lineRule="auto"/>
        <w:ind w:left="0" w:firstLine="567"/>
        <w:jc w:val="both"/>
        <w:rPr>
          <w:sz w:val="24"/>
          <w:szCs w:val="24"/>
        </w:rPr>
      </w:pPr>
      <w:r w:rsidRPr="0060753B">
        <w:rPr>
          <w:sz w:val="24"/>
          <w:szCs w:val="24"/>
        </w:rPr>
        <w:t>Виноградов А.П. Геохимия рассеянных химических элементов моря // Успехи химии. - 1944. - № 1. -С. 188.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Виноградов А.П. Геохимия редких и рассеянных химических элементов в почвах. –М.: Изд-во АН СССР, 1957. - 237 с. </w:t>
      </w:r>
    </w:p>
    <w:p w:rsidR="00CF69C8" w:rsidRPr="0060753B" w:rsidRDefault="00CF69C8" w:rsidP="00CF69C8">
      <w:pPr>
        <w:pStyle w:val="a4"/>
        <w:spacing w:line="312" w:lineRule="auto"/>
        <w:ind w:left="0" w:firstLine="567"/>
        <w:jc w:val="both"/>
        <w:rPr>
          <w:bCs/>
          <w:spacing w:val="-1"/>
          <w:sz w:val="24"/>
          <w:szCs w:val="24"/>
        </w:rPr>
      </w:pPr>
      <w:r w:rsidRPr="0060753B">
        <w:rPr>
          <w:bCs/>
          <w:spacing w:val="-1"/>
          <w:sz w:val="24"/>
          <w:szCs w:val="24"/>
        </w:rPr>
        <w:t>Виноградов А.П. Геохимия редких и рассеянных химических элементов в почвах.  – М.: Изд-во Акад. наук СССР, 1950. - 279 с.</w:t>
      </w:r>
    </w:p>
    <w:p w:rsidR="00CF69C8" w:rsidRPr="0060753B" w:rsidRDefault="00CF69C8" w:rsidP="00CF69C8">
      <w:pPr>
        <w:pStyle w:val="a4"/>
        <w:spacing w:line="312" w:lineRule="auto"/>
        <w:ind w:left="0" w:firstLine="567"/>
        <w:jc w:val="both"/>
        <w:rPr>
          <w:sz w:val="24"/>
          <w:szCs w:val="24"/>
        </w:rPr>
      </w:pPr>
      <w:r w:rsidRPr="0060753B">
        <w:rPr>
          <w:sz w:val="24"/>
          <w:szCs w:val="24"/>
        </w:rPr>
        <w:t>Виноградов А.П. Геохимия редких и рассеянных элементов в почвах. - М.: Изд-во АН СССР, 1957. - 235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Виноградов А.П. Йод в природе // </w:t>
      </w:r>
      <w:r w:rsidRPr="0060753B">
        <w:rPr>
          <w:iCs/>
          <w:sz w:val="24"/>
          <w:szCs w:val="24"/>
        </w:rPr>
        <w:t>Природа</w:t>
      </w:r>
      <w:r w:rsidRPr="0060753B">
        <w:rPr>
          <w:sz w:val="24"/>
          <w:szCs w:val="24"/>
        </w:rPr>
        <w:t>. - 1927. - №9. - С. 670-678.</w:t>
      </w:r>
    </w:p>
    <w:p w:rsidR="00CF69C8" w:rsidRPr="0060753B" w:rsidRDefault="00CF69C8" w:rsidP="00CF69C8">
      <w:pPr>
        <w:pStyle w:val="a4"/>
        <w:spacing w:line="312" w:lineRule="auto"/>
        <w:ind w:left="0" w:firstLine="567"/>
        <w:jc w:val="both"/>
        <w:rPr>
          <w:sz w:val="24"/>
          <w:szCs w:val="24"/>
        </w:rPr>
      </w:pPr>
      <w:r w:rsidRPr="0060753B">
        <w:rPr>
          <w:sz w:val="24"/>
          <w:szCs w:val="24"/>
        </w:rPr>
        <w:t>Виноградов А.П. К химическому познанию биосферы // Почвоведение. - 1945. - № 3. - С. 348-354.</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Виноградов А.П. Марганец в насекомых (</w:t>
      </w:r>
      <w:r w:rsidRPr="0060753B">
        <w:rPr>
          <w:spacing w:val="-1"/>
          <w:sz w:val="24"/>
          <w:szCs w:val="24"/>
          <w:lang w:val="en-US"/>
        </w:rPr>
        <w:t>Formicidae</w:t>
      </w:r>
      <w:r w:rsidRPr="0060753B">
        <w:rPr>
          <w:spacing w:val="-1"/>
          <w:sz w:val="24"/>
          <w:szCs w:val="24"/>
        </w:rPr>
        <w:t xml:space="preserve">) (К вопросу о химическом элементарном составе организмов как признаке вида) / ДАН СССР. - 1937. - Т.14. - № 6. - </w:t>
      </w:r>
      <w:r w:rsidRPr="003F2E4F">
        <w:rPr>
          <w:spacing w:val="-1"/>
          <w:sz w:val="24"/>
          <w:szCs w:val="24"/>
        </w:rPr>
        <w:t>С.</w:t>
      </w:r>
      <w:r>
        <w:rPr>
          <w:spacing w:val="-1"/>
          <w:sz w:val="24"/>
          <w:szCs w:val="24"/>
        </w:rPr>
        <w:t xml:space="preserve"> 357-359.</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Виноградов А.П. О генезисе биогеохимических провинций // Тр. Биогеохим. лаб. –М.: Наука, 1960. - Т. 11. - С. 3-7. </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Виноградов А.П. Физиологическое значение никеля, кобальта, меди и цинка в животных организмах // Природа. – 1928. - № 1. - С. 52-63.</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Виноградов А.П. Химический элементарный состав морских организмов в связи с вопросами их систематики и морфологии // Природа. - 1931. - № 6. - С. 230—254.</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Виноградов А.П.</w:t>
      </w:r>
      <w:r w:rsidRPr="0060753B">
        <w:rPr>
          <w:spacing w:val="-1"/>
          <w:sz w:val="24"/>
          <w:szCs w:val="24"/>
        </w:rPr>
        <w:t xml:space="preserve"> Химический элементарный состав организмов и периодическая система Д. И. Менделеева // Природа. - 1933. - № 8-9. - С. 28-36.</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Виноградов А.П.</w:t>
      </w:r>
      <w:r w:rsidRPr="0060753B">
        <w:rPr>
          <w:spacing w:val="-1"/>
          <w:sz w:val="24"/>
          <w:szCs w:val="24"/>
        </w:rPr>
        <w:t xml:space="preserve"> Химический элементарный состав организмов и периодическая система Д. И. Менделеева // Тр. Биогеохим. лаб. - 1935. - Т. 3. - С. 5 – 30.</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Вирченко Е.П. Радионуклид-органические соединения в почвах зоны влияния Чернобыльской АЭС / Е.П. Вирченко, Г.И. Агапкина // Почвоведение. - 1993.- № 1. - С. 13-18. </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Власов О.К., Годько А.М., Щукина Н.В., Коробова Е.М. Реконструкция динамики эффективных доз населения, проживающего на загрязненной в результате аварии на ЧАЭС территории, по официальным данным // Радиация и риск. - 2007. - Вып.16. - № 2-4. - С. 92-108.</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Власюк П.А. Биологическая роль меди в растениях и значение медных удобрений в растениеводстве / Биологическая роль меди. - М.: Наука, 1970. С. 82-92.</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Власюк П.А. Биологические элементы в жизнедеятельности растений. - Киев: Наукова думка, 1969. - 630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Власюк П.А. О физиологических функциях микроэлементов в растениях // Микроэлементы и естественная радиоактивность. Тезисы докладов. Ч. 3. - Петрозаводск, 1965. - С. 40.</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Водовозова И.Г. Влияние органического вещества почвы на переход радиоактивных изотопов в растения / И.Г. Водовозова, Р.И. Погодин / Радиоактивные изотопы в почвенных и пресноводных системах. - Свердловск, 1981. - С. 15-18.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Войнар А.И. Микроэлементы в живой природе. - М.: Высшая школа, 1962. - 94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Войнар А.О. Биологическая роль микроэлементов в организме животных и человека. - М.: Высшая школа, 1960. - 544 с.</w:t>
      </w:r>
    </w:p>
    <w:p w:rsidR="00CF69C8" w:rsidRPr="0060753B" w:rsidRDefault="00CF69C8" w:rsidP="00CF69C8">
      <w:pPr>
        <w:pStyle w:val="a4"/>
        <w:spacing w:line="312" w:lineRule="auto"/>
        <w:ind w:left="0" w:firstLine="567"/>
        <w:jc w:val="both"/>
        <w:rPr>
          <w:sz w:val="24"/>
          <w:szCs w:val="24"/>
        </w:rPr>
      </w:pPr>
      <w:r w:rsidRPr="0060753B">
        <w:rPr>
          <w:sz w:val="24"/>
          <w:szCs w:val="24"/>
        </w:rPr>
        <w:t>Волкова Н.И. Ландшафтная структура и ее влияние на современные антропогенные процессы (на примере Брянской области) / Автореф… к.г.н. - М., 1998. - 24 с.</w:t>
      </w:r>
    </w:p>
    <w:p w:rsidR="00CF69C8" w:rsidRPr="0060753B" w:rsidRDefault="00CF69C8" w:rsidP="00CF69C8">
      <w:pPr>
        <w:pStyle w:val="a4"/>
        <w:spacing w:line="312" w:lineRule="auto"/>
        <w:ind w:left="0" w:firstLine="567"/>
        <w:jc w:val="both"/>
        <w:rPr>
          <w:spacing w:val="-5"/>
          <w:sz w:val="24"/>
          <w:szCs w:val="24"/>
        </w:rPr>
      </w:pPr>
      <w:r w:rsidRPr="0060753B">
        <w:rPr>
          <w:iCs/>
          <w:sz w:val="24"/>
          <w:szCs w:val="24"/>
        </w:rPr>
        <w:t>Вольскис Р.С.</w:t>
      </w:r>
      <w:r w:rsidRPr="0060753B">
        <w:rPr>
          <w:sz w:val="24"/>
          <w:szCs w:val="24"/>
        </w:rPr>
        <w:t xml:space="preserve"> Вид как элемент биоты // Система интеграции вида. - Вильнюс, 1986. - С. 254 – 270.</w:t>
      </w:r>
    </w:p>
    <w:p w:rsidR="00CF69C8" w:rsidRPr="0060753B" w:rsidRDefault="00CF69C8" w:rsidP="00CF69C8">
      <w:pPr>
        <w:pStyle w:val="a4"/>
        <w:spacing w:line="312" w:lineRule="auto"/>
        <w:ind w:left="0" w:firstLine="567"/>
        <w:jc w:val="both"/>
        <w:rPr>
          <w:sz w:val="24"/>
          <w:szCs w:val="24"/>
        </w:rPr>
      </w:pPr>
      <w:r w:rsidRPr="0060753B">
        <w:rPr>
          <w:sz w:val="24"/>
          <w:szCs w:val="24"/>
        </w:rPr>
        <w:t>Воробьёв Г.Т. Почвы Брянской области. - Брянск: "Грани", 1993. - 160 с.</w:t>
      </w:r>
    </w:p>
    <w:p w:rsidR="00CF69C8" w:rsidRPr="0060753B" w:rsidRDefault="00CF69C8" w:rsidP="00CF69C8">
      <w:pPr>
        <w:pStyle w:val="a4"/>
        <w:spacing w:line="312" w:lineRule="auto"/>
        <w:ind w:left="0" w:firstLine="567"/>
        <w:jc w:val="both"/>
        <w:rPr>
          <w:sz w:val="24"/>
          <w:szCs w:val="24"/>
        </w:rPr>
      </w:pPr>
      <w:r w:rsidRPr="0060753B">
        <w:rPr>
          <w:sz w:val="24"/>
          <w:szCs w:val="24"/>
        </w:rPr>
        <w:t>Воробьев Г.Т., Жучкова В.К., Коньков Г.Г., Ошеров А.Е., Пастернак А.К., Спиридонов А.И., Цесельчук Ю.Н., Шостина А.А., Адамович В.Л., Дейнекина Н.И., Захаров Ю.С., Захарова Т.М. Природное районирование и типы сельскохозяйственных земель Брянской области. - Брянск: Приокское книжное издательство, 1965. - 611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Воронов А.Г. Медицинская география. - М.: Изд-во МГУ, 1981. -161 с.</w:t>
      </w:r>
    </w:p>
    <w:p w:rsidR="00CF69C8" w:rsidRPr="0060753B" w:rsidRDefault="00CF69C8" w:rsidP="00CF69C8">
      <w:pPr>
        <w:pStyle w:val="a4"/>
        <w:spacing w:line="312" w:lineRule="auto"/>
        <w:ind w:left="0" w:firstLine="567"/>
        <w:jc w:val="both"/>
        <w:rPr>
          <w:sz w:val="24"/>
          <w:szCs w:val="24"/>
        </w:rPr>
      </w:pPr>
      <w:r w:rsidRPr="0060753B">
        <w:rPr>
          <w:iCs/>
          <w:sz w:val="24"/>
          <w:szCs w:val="24"/>
        </w:rPr>
        <w:t>Вудвел</w:t>
      </w:r>
      <w:r w:rsidRPr="0060753B">
        <w:rPr>
          <w:sz w:val="24"/>
          <w:szCs w:val="24"/>
        </w:rPr>
        <w:t xml:space="preserve"> Д.Ж. Круговорот энергии в биосфере // Биосфера /Под ред. Н.Н. Данилова. - М.,</w:t>
      </w:r>
      <w:r w:rsidRPr="0060753B">
        <w:rPr>
          <w:iCs/>
          <w:sz w:val="24"/>
          <w:szCs w:val="24"/>
        </w:rPr>
        <w:t>1972</w:t>
      </w:r>
      <w:r w:rsidRPr="0060753B">
        <w:rPr>
          <w:sz w:val="24"/>
          <w:szCs w:val="24"/>
        </w:rPr>
        <w:t>.  С. 41-59</w:t>
      </w:r>
    </w:p>
    <w:p w:rsidR="00CF69C8" w:rsidRPr="0060753B" w:rsidRDefault="00CF69C8" w:rsidP="00CF69C8">
      <w:pPr>
        <w:pStyle w:val="a4"/>
        <w:spacing w:line="312" w:lineRule="auto"/>
        <w:ind w:left="0" w:firstLine="567"/>
        <w:jc w:val="both"/>
        <w:rPr>
          <w:sz w:val="24"/>
          <w:szCs w:val="24"/>
        </w:rPr>
      </w:pPr>
      <w:r w:rsidRPr="0060753B">
        <w:rPr>
          <w:sz w:val="24"/>
          <w:szCs w:val="24"/>
        </w:rPr>
        <w:t>Гаврилин Ю.И., Волков В.Я., Макаренкова И.И. Ретроспективное восстановление интегральных выпадений йода - 131 по населённым пунктам Брянской области России на основе результатов определения в 2008 г. содержания йода-129 в почве // Научно-практический журнал «Радиационная гигиена». - 2009. - Т.2. - № 3. - С. 38-44.</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Галимов Э.М. В.И. Вернадский и проблема происхождения жизни. Лекция в МГУ им. М.В. Ломоносова 13 марта 2013 г. // Э.М. Галимов. Об академике В.И. Вернадском. - М.: Наука, 2013. С. 66-77.</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Галимов Э.М. В.И. Вернадский и современность. Доклад на Торжественном заседании, Президиума РАН, посвященном 140-летию со дня рождения В.И. Вернадского, 12 марта 2003 г // Э.М. Галимов. Об академике В.И. Вернадском. - М.: Наука, 2013. С. 88-95. </w:t>
      </w:r>
    </w:p>
    <w:p w:rsidR="00CF69C8" w:rsidRPr="0060753B" w:rsidRDefault="00CF69C8" w:rsidP="00CF69C8">
      <w:pPr>
        <w:pStyle w:val="a4"/>
        <w:spacing w:line="312" w:lineRule="auto"/>
        <w:ind w:left="0" w:firstLine="567"/>
        <w:jc w:val="both"/>
        <w:rPr>
          <w:sz w:val="24"/>
          <w:szCs w:val="24"/>
        </w:rPr>
      </w:pPr>
      <w:r w:rsidRPr="0060753B">
        <w:rPr>
          <w:sz w:val="24"/>
          <w:szCs w:val="24"/>
        </w:rPr>
        <w:t>Галимов Э.М. Научные достижения могут быть едиными для всех. Предисловие к книге: Пережитое и передуманное [Электронный ресурс] // Владимир Вернадский; предисл. Э.М.Галимова; сост., коммент., предисл. С.И.Капелуш. - М.: Вагриус, 2007. - 320 с.  (http://detectivebooks.ru/book/26314494/?page=2)</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Галимов Э.М. Об академике В.И. Вернадском (к 150-летию со дня рождения) / Э.М. Галимов; Ин-т геохимии и аналитической химии им. В.И. Вернадского РАН. - М.: Наука, 2013. - 230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Галимов Э.М. Феномен жизни: между равновесием и нелинейностью // Происхождение и принципы эволюции. - М.: Едиториал УРСС, 2001. - 256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Гаррисон Л.М., Коротаев В.Н., Сидорчук А.Ю. Геоморфологический анализ дельтовой равнины р. Енисей // Вестник МГУ. </w:t>
      </w:r>
      <w:r>
        <w:rPr>
          <w:bCs/>
          <w:sz w:val="24"/>
          <w:szCs w:val="24"/>
        </w:rPr>
        <w:t>Сер. 5. Геогр. - 1981. - № 6.</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Гаузе А.Ф. Экология и эволюционная теория. - Л.: Наука, 1984. С. 5–108.</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Геккер Р.Ф. </w:t>
      </w:r>
      <w:r w:rsidRPr="0060753B">
        <w:rPr>
          <w:bCs/>
          <w:spacing w:val="-5"/>
          <w:sz w:val="24"/>
          <w:szCs w:val="24"/>
        </w:rPr>
        <w:t>Введение</w:t>
      </w:r>
      <w:r w:rsidRPr="0060753B">
        <w:rPr>
          <w:spacing w:val="-5"/>
          <w:sz w:val="24"/>
          <w:szCs w:val="24"/>
        </w:rPr>
        <w:t xml:space="preserve"> </w:t>
      </w:r>
      <w:r w:rsidRPr="0060753B">
        <w:rPr>
          <w:bCs/>
          <w:spacing w:val="-5"/>
          <w:sz w:val="24"/>
          <w:szCs w:val="24"/>
        </w:rPr>
        <w:t>в</w:t>
      </w:r>
      <w:r w:rsidRPr="0060753B">
        <w:rPr>
          <w:spacing w:val="-5"/>
          <w:sz w:val="24"/>
          <w:szCs w:val="24"/>
        </w:rPr>
        <w:t xml:space="preserve"> </w:t>
      </w:r>
      <w:r w:rsidRPr="0060753B">
        <w:rPr>
          <w:bCs/>
          <w:spacing w:val="-5"/>
          <w:sz w:val="24"/>
          <w:szCs w:val="24"/>
        </w:rPr>
        <w:t>палеоэкологию</w:t>
      </w:r>
      <w:r w:rsidRPr="0060753B">
        <w:rPr>
          <w:spacing w:val="-5"/>
          <w:sz w:val="24"/>
          <w:szCs w:val="24"/>
        </w:rPr>
        <w:t xml:space="preserve">. - </w:t>
      </w:r>
      <w:r w:rsidRPr="0060753B">
        <w:rPr>
          <w:bCs/>
          <w:spacing w:val="-5"/>
          <w:sz w:val="24"/>
          <w:szCs w:val="24"/>
        </w:rPr>
        <w:t>М</w:t>
      </w:r>
      <w:r w:rsidRPr="0060753B">
        <w:rPr>
          <w:spacing w:val="-5"/>
          <w:sz w:val="24"/>
          <w:szCs w:val="24"/>
        </w:rPr>
        <w:t xml:space="preserve">.: Государственное научно-техническое издательство литературы по геологии и охране недр, </w:t>
      </w:r>
      <w:r w:rsidRPr="0060753B">
        <w:rPr>
          <w:bCs/>
          <w:spacing w:val="-5"/>
          <w:sz w:val="24"/>
          <w:szCs w:val="24"/>
        </w:rPr>
        <w:t>1957</w:t>
      </w:r>
      <w:r w:rsidRPr="0060753B">
        <w:rPr>
          <w:spacing w:val="-5"/>
          <w:sz w:val="24"/>
          <w:szCs w:val="24"/>
        </w:rPr>
        <w:t>. - 126 с.</w:t>
      </w:r>
    </w:p>
    <w:p w:rsidR="00CF69C8" w:rsidRPr="0060753B" w:rsidRDefault="00CF69C8" w:rsidP="00CF69C8">
      <w:pPr>
        <w:pStyle w:val="a4"/>
        <w:spacing w:line="312" w:lineRule="auto"/>
        <w:ind w:left="0" w:firstLine="567"/>
        <w:jc w:val="both"/>
        <w:rPr>
          <w:sz w:val="24"/>
          <w:szCs w:val="24"/>
        </w:rPr>
      </w:pPr>
      <w:r w:rsidRPr="0060753B">
        <w:rPr>
          <w:sz w:val="24"/>
          <w:szCs w:val="24"/>
        </w:rPr>
        <w:t>Геннадьев А.Н. Почвы и время: модели развития. - М.: изд-во МГУ, 1990. - 228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География почв и почвенное районирование центрального экономического района СССР / Под ред. Г.В. Добровольского и И.С. Урусевской. - М.: Изд-во МГУ, 1972. - 470 с. </w:t>
      </w:r>
    </w:p>
    <w:p w:rsidR="00CF69C8" w:rsidRPr="0060753B" w:rsidRDefault="00CF69C8" w:rsidP="00CF69C8">
      <w:pPr>
        <w:pStyle w:val="a4"/>
        <w:spacing w:line="312" w:lineRule="auto"/>
        <w:ind w:left="0" w:firstLine="567"/>
        <w:jc w:val="both"/>
        <w:rPr>
          <w:sz w:val="24"/>
          <w:szCs w:val="24"/>
        </w:rPr>
      </w:pPr>
      <w:r w:rsidRPr="0060753B">
        <w:rPr>
          <w:sz w:val="24"/>
          <w:szCs w:val="24"/>
        </w:rPr>
        <w:t>Геохимические провинции покровных отложений БССС. - Минск: Наука и техника, 1969. - 473с.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Геохимия природных и техногенно измененных биогеосистем. / отв. ред. Е.В. Филатова - М.: Научный мир, 2006. - 280 с.</w:t>
      </w:r>
    </w:p>
    <w:p w:rsidR="00CF69C8" w:rsidRPr="0060753B" w:rsidRDefault="00CF69C8" w:rsidP="00CF69C8">
      <w:pPr>
        <w:pStyle w:val="a4"/>
        <w:spacing w:line="312" w:lineRule="auto"/>
        <w:ind w:left="0" w:firstLine="567"/>
        <w:jc w:val="both"/>
        <w:rPr>
          <w:sz w:val="24"/>
          <w:szCs w:val="24"/>
        </w:rPr>
      </w:pPr>
      <w:r w:rsidRPr="0060753B">
        <w:rPr>
          <w:sz w:val="24"/>
          <w:szCs w:val="24"/>
        </w:rPr>
        <w:t>Герасимов Г.А., Фадеев В.В., Свириденко Н.Ю. и др. Йододефицитные заболевания в России. Простое решение сложной проблемы. - М.: Адамантъ, 2002. - 167 с.</w:t>
      </w:r>
    </w:p>
    <w:p w:rsidR="00CF69C8" w:rsidRPr="007D67AE" w:rsidRDefault="00CF69C8" w:rsidP="00CF69C8">
      <w:pPr>
        <w:pStyle w:val="a4"/>
        <w:spacing w:line="312" w:lineRule="auto"/>
        <w:ind w:left="0" w:firstLine="567"/>
        <w:jc w:val="both"/>
        <w:rPr>
          <w:sz w:val="24"/>
          <w:szCs w:val="24"/>
        </w:rPr>
      </w:pPr>
      <w:r w:rsidRPr="0060753B">
        <w:rPr>
          <w:sz w:val="24"/>
          <w:szCs w:val="24"/>
        </w:rPr>
        <w:t xml:space="preserve">Герасимов Г.А., Фиге Д. Чернобыль: Двадцать лет спустя. Клиническая и экспериментальная тиреоидология, 2006. – </w:t>
      </w:r>
      <w:r>
        <w:rPr>
          <w:sz w:val="24"/>
          <w:szCs w:val="24"/>
        </w:rPr>
        <w:t xml:space="preserve">№ 2.- </w:t>
      </w:r>
      <w:r w:rsidRPr="007D67AE">
        <w:rPr>
          <w:sz w:val="24"/>
          <w:szCs w:val="24"/>
        </w:rPr>
        <w:t>с.</w:t>
      </w:r>
      <w:r w:rsidRPr="007D67AE">
        <w:rPr>
          <w:rFonts w:ascii="Calibri" w:eastAsia="Calibri" w:hAnsi="Calibri"/>
          <w:sz w:val="22"/>
          <w:szCs w:val="22"/>
          <w:lang w:eastAsia="en-US"/>
        </w:rPr>
        <w:t xml:space="preserve"> </w:t>
      </w:r>
      <w:r w:rsidRPr="007D67AE">
        <w:rPr>
          <w:sz w:val="24"/>
          <w:szCs w:val="24"/>
        </w:rPr>
        <w:t>5-14.</w:t>
      </w:r>
    </w:p>
    <w:p w:rsidR="00CF69C8" w:rsidRPr="0060753B" w:rsidRDefault="00CF69C8" w:rsidP="00CF69C8">
      <w:pPr>
        <w:pStyle w:val="a4"/>
        <w:spacing w:line="312" w:lineRule="auto"/>
        <w:ind w:left="0" w:firstLine="567"/>
        <w:jc w:val="both"/>
        <w:rPr>
          <w:sz w:val="24"/>
          <w:szCs w:val="24"/>
        </w:rPr>
      </w:pPr>
      <w:r w:rsidRPr="0060753B">
        <w:rPr>
          <w:sz w:val="24"/>
          <w:szCs w:val="24"/>
        </w:rPr>
        <w:t>Герасимов И.П.  Метаморфоз почв и эволюция типов почвообразования // Почвоведение. – 1968. - №7. – С.</w:t>
      </w:r>
    </w:p>
    <w:p w:rsidR="00CF69C8" w:rsidRPr="007D67AE" w:rsidRDefault="00CF69C8" w:rsidP="00CF69C8">
      <w:pPr>
        <w:pStyle w:val="a4"/>
        <w:spacing w:line="312" w:lineRule="auto"/>
        <w:ind w:left="0" w:firstLine="567"/>
        <w:jc w:val="both"/>
        <w:rPr>
          <w:spacing w:val="-5"/>
          <w:sz w:val="24"/>
          <w:szCs w:val="24"/>
        </w:rPr>
      </w:pPr>
      <w:r w:rsidRPr="0060753B">
        <w:rPr>
          <w:spacing w:val="-5"/>
          <w:sz w:val="24"/>
          <w:szCs w:val="24"/>
        </w:rPr>
        <w:t xml:space="preserve">Герасимов И.П. Метаморфоз почв и эволюция типов почвообразования // Почвоведение. - 1968. - №7. </w:t>
      </w:r>
      <w:r>
        <w:rPr>
          <w:spacing w:val="-5"/>
          <w:sz w:val="24"/>
          <w:szCs w:val="24"/>
        </w:rPr>
        <w:t>–</w:t>
      </w:r>
      <w:r w:rsidRPr="0060753B">
        <w:rPr>
          <w:spacing w:val="-5"/>
          <w:sz w:val="24"/>
          <w:szCs w:val="24"/>
        </w:rPr>
        <w:t xml:space="preserve"> </w:t>
      </w:r>
      <w:r w:rsidRPr="007D67AE">
        <w:rPr>
          <w:spacing w:val="-5"/>
          <w:sz w:val="24"/>
          <w:szCs w:val="24"/>
        </w:rPr>
        <w:t>С. 143-155.</w:t>
      </w:r>
    </w:p>
    <w:p w:rsidR="00CF69C8" w:rsidRPr="0060753B" w:rsidRDefault="00CF69C8" w:rsidP="00CF69C8">
      <w:pPr>
        <w:pStyle w:val="a4"/>
        <w:spacing w:line="312" w:lineRule="auto"/>
        <w:ind w:left="0" w:firstLine="567"/>
        <w:jc w:val="both"/>
        <w:rPr>
          <w:color w:val="000000"/>
          <w:sz w:val="24"/>
          <w:szCs w:val="24"/>
        </w:rPr>
      </w:pPr>
      <w:r w:rsidRPr="0060753B">
        <w:rPr>
          <w:color w:val="000000"/>
          <w:sz w:val="24"/>
          <w:szCs w:val="24"/>
        </w:rPr>
        <w:t xml:space="preserve">Герменчук М. Г. </w:t>
      </w:r>
      <w:r w:rsidRPr="0060753B">
        <w:rPr>
          <w:bCs/>
          <w:color w:val="000000"/>
          <w:sz w:val="24"/>
          <w:szCs w:val="24"/>
        </w:rPr>
        <w:t xml:space="preserve">Реконструкция радиоактивного загрязнения территории Беларуси йодом-131 вследствие катастрофы на Чернобыльской АЭС [Электронный ресурс] / Автореф…к.т.н. - Минск, 1999. - с. </w:t>
      </w:r>
      <w:r w:rsidRPr="0060753B">
        <w:rPr>
          <w:color w:val="000000"/>
          <w:sz w:val="24"/>
          <w:szCs w:val="24"/>
        </w:rPr>
        <w:t>Диссертации в Техносфере: (</w:t>
      </w:r>
      <w:hyperlink r:id="rId216" w:anchor="ixzz3n1LK8ASJ" w:history="1">
        <w:r w:rsidRPr="0060753B">
          <w:rPr>
            <w:color w:val="000000"/>
            <w:sz w:val="24"/>
            <w:szCs w:val="24"/>
          </w:rPr>
          <w:t>http://tekhnosfera.com/rekonstruktsiya-radioaktivnogo-zagryazneniya-territorii-belarusi-yodom-131-vsledstvie-katastrofy-na-chernobylskoy-aes#ixzz3n1LK8ASJ</w:t>
        </w:r>
      </w:hyperlink>
      <w:r w:rsidRPr="0060753B">
        <w:rPr>
          <w:color w:val="000000"/>
          <w:sz w:val="24"/>
          <w:szCs w:val="24"/>
        </w:rPr>
        <w:t>).</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Герменчук М.Г. </w:t>
      </w:r>
      <w:r w:rsidRPr="0060753B">
        <w:rPr>
          <w:bCs/>
          <w:sz w:val="24"/>
          <w:szCs w:val="24"/>
        </w:rPr>
        <w:t xml:space="preserve">Реконструкция радиоактивного загрязнения территории Беларуси йодом-131 вследствие катастрофы на Чернобыльской АЭС [Электронный ресурс] / Автореф. дисс…к.т.н. - Минск, 1999. </w:t>
      </w:r>
      <w:r w:rsidRPr="0060753B">
        <w:rPr>
          <w:sz w:val="24"/>
          <w:szCs w:val="24"/>
        </w:rPr>
        <w:t>Диссертации в Техносфере: (</w:t>
      </w:r>
      <w:hyperlink r:id="rId217" w:anchor="ixzz3n1LK8ASJ" w:history="1">
        <w:r w:rsidRPr="0060753B">
          <w:rPr>
            <w:rStyle w:val="af2"/>
            <w:sz w:val="24"/>
            <w:szCs w:val="24"/>
          </w:rPr>
          <w:t>http://tekhnosfera.com/rekonstruktsiya-radioaktivnogo-zagryazneniya-territorii-belarusi-yodom-131-vsledstvie-katastrofy-na-chernobylskoy-aes#ixzz3n1LK8ASJ</w:t>
        </w:r>
      </w:hyperlink>
      <w:r w:rsidRPr="0060753B">
        <w:rPr>
          <w:sz w:val="24"/>
          <w:szCs w:val="24"/>
        </w:rPr>
        <w:t>).</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Гигиеническое нормирование солевого состава питьевой воды. - М.: Медиздат, 1963. - 131 с. </w:t>
      </w:r>
    </w:p>
    <w:p w:rsidR="00CF69C8" w:rsidRPr="0060753B" w:rsidRDefault="00CF69C8" w:rsidP="00CF69C8">
      <w:pPr>
        <w:pStyle w:val="a4"/>
        <w:spacing w:line="312" w:lineRule="auto"/>
        <w:ind w:left="0" w:firstLine="567"/>
        <w:jc w:val="both"/>
        <w:rPr>
          <w:sz w:val="24"/>
          <w:szCs w:val="24"/>
        </w:rPr>
      </w:pPr>
      <w:r w:rsidRPr="0060753B">
        <w:rPr>
          <w:sz w:val="24"/>
          <w:szCs w:val="24"/>
        </w:rPr>
        <w:t>Гильманова Г.М. Эндемический зоб и содержание йода в воде, почве пищевых продуктах Альметьевского и Лениногорского районов Татарской АССР / Автореф... к.м.н., 1963. - 20</w:t>
      </w:r>
      <w:r w:rsidRPr="0060753B">
        <w:rPr>
          <w:sz w:val="24"/>
          <w:szCs w:val="24"/>
          <w:lang w:val="en-US"/>
        </w:rPr>
        <w:t>c</w:t>
      </w:r>
      <w:r w:rsidRPr="0060753B">
        <w:rPr>
          <w:sz w:val="24"/>
          <w:szCs w:val="24"/>
        </w:rPr>
        <w:t>.</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Гиляров М.С. </w:t>
      </w:r>
      <w:r w:rsidRPr="0060753B">
        <w:rPr>
          <w:spacing w:val="-5"/>
          <w:sz w:val="24"/>
          <w:szCs w:val="24"/>
        </w:rPr>
        <w:t>Биогеоценология и теория естественного отбора // Журн. общ.</w:t>
      </w:r>
      <w:r w:rsidRPr="0060753B">
        <w:rPr>
          <w:spacing w:val="-5"/>
          <w:sz w:val="24"/>
          <w:szCs w:val="24"/>
        </w:rPr>
        <w:br/>
        <w:t>биологии. - 1980. - Т. 41. - № 3. - С. 321-331.</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Гиляров М.С. Особенности почвы как среды обитания и ее значение для эволюции насекомых. - М.; - Л.: Изд-во АН СССР, - 279 с. </w:t>
      </w:r>
    </w:p>
    <w:p w:rsidR="00CF69C8" w:rsidRDefault="00CF69C8" w:rsidP="00CF69C8">
      <w:pPr>
        <w:pStyle w:val="a4"/>
        <w:spacing w:line="312" w:lineRule="auto"/>
        <w:ind w:left="0" w:firstLine="567"/>
        <w:jc w:val="both"/>
        <w:rPr>
          <w:iCs/>
          <w:spacing w:val="-1"/>
          <w:sz w:val="24"/>
          <w:szCs w:val="24"/>
        </w:rPr>
      </w:pPr>
      <w:r w:rsidRPr="0060753B">
        <w:rPr>
          <w:iCs/>
          <w:spacing w:val="-1"/>
          <w:sz w:val="24"/>
          <w:szCs w:val="24"/>
        </w:rPr>
        <w:t>Гиляров М.С. Особенности почвы как среды обитания и ее эначение в эволюции насекомых. - М.; -Л.: Наука, 1949. С. 280.</w:t>
      </w:r>
    </w:p>
    <w:p w:rsidR="00CF69C8" w:rsidRPr="0037563E" w:rsidRDefault="00CF69C8" w:rsidP="00CF69C8">
      <w:pPr>
        <w:pStyle w:val="a4"/>
        <w:spacing w:line="312" w:lineRule="auto"/>
        <w:ind w:left="0" w:firstLine="567"/>
        <w:jc w:val="both"/>
        <w:rPr>
          <w:iCs/>
          <w:spacing w:val="-1"/>
          <w:sz w:val="24"/>
          <w:szCs w:val="24"/>
        </w:rPr>
      </w:pPr>
      <w:r w:rsidRPr="0037563E">
        <w:rPr>
          <w:iCs/>
          <w:spacing w:val="-1"/>
          <w:sz w:val="24"/>
          <w:szCs w:val="24"/>
        </w:rPr>
        <w:t xml:space="preserve">Гиреев Г.И. Биогеохимическое районирование пастбищ Дагестана по микроэлементному составу почв, растительности и реакциям животных организмов // Автореф. докт. дисс. – Махачкала, 1968. </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Гладимович Б.Р., Антонова Г.Г., Вардья Н.П., Курбатова Т.И., Михайлык Е.В., Дрель Р.И., Тимонина Н.Я. Содержание микроэлементов в дерново-подзолистых суглинистых почвах Калининской области // Микроэлементы в почвах, их значение в деле защиты растений. Записки ЛСХИ. - Т. 134. - 1969. - С. 46-51.</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Гладимович Б.Р., Антонова Г.Г., Вардья Н.П., Курбатова Т.И., Михайлык Е.В., Дрель Р.И., Тимонина Н.Я. Содержание микроэлементов в некоторых почвах Ленинградской области // Микроэлементы в почвах, их значение в деле защиты растений. Записки ЛСХИ. - Т. - 134. - 1969. - С. 39-45.</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Гладимович Б.Р., Травицкая Э.О. Содержание йода в почвах Ленинградской и Калининской областей // Микроэлементы в почвах, их значение в деле защиты растений. Записки ЛСХИ. - Т. 134. - 1969. - С. 63-66.</w:t>
      </w:r>
    </w:p>
    <w:p w:rsidR="00CF69C8" w:rsidRPr="00BC295C" w:rsidRDefault="00CF69C8" w:rsidP="00CF69C8">
      <w:pPr>
        <w:pStyle w:val="a4"/>
        <w:spacing w:line="312" w:lineRule="auto"/>
        <w:ind w:left="0" w:firstLine="567"/>
        <w:jc w:val="both"/>
        <w:rPr>
          <w:bCs/>
          <w:spacing w:val="2"/>
          <w:sz w:val="24"/>
          <w:szCs w:val="24"/>
        </w:rPr>
      </w:pPr>
      <w:r w:rsidRPr="0060753B">
        <w:rPr>
          <w:bCs/>
          <w:spacing w:val="2"/>
          <w:sz w:val="24"/>
          <w:szCs w:val="24"/>
        </w:rPr>
        <w:t>Глазовская М.А. Биогеохимическая организованность экологического пространства в природных и антропогенных ландшафтах как критерий их устойчивости // Изв. РАН. Сер.географическая. - Москва. -1992. -№ 5</w:t>
      </w:r>
      <w:r w:rsidRPr="00BC295C">
        <w:rPr>
          <w:bCs/>
          <w:spacing w:val="2"/>
          <w:sz w:val="24"/>
          <w:szCs w:val="24"/>
        </w:rPr>
        <w:t>. - С. 5-12.</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Глазовская М.А. Геохимические основы типологии и методики исследований природных ландшафтов. - Смоленск, 2002. – 287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Глазовская М.А. Ландшафтно-геохимические системы и их устойчивость к техногенезу. Биогеохимические циклы в биосфере. – М.: Наука, 1976. С. 99-118. </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Глазовская М.А. Ландшафтно-геохимическое районирование и охрана среды // Вопросы географии. Т. 120. - М.: Мысль, 1983. - 206 с.</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Глазовская М.А. Общее почвоведение и география почв. – М.: Высшая школа, 1981. - 400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Глазовская М.А. Теория геохимии ландшафтов в приложении к изучению техногенных потоков и анализу способности природных систем к самоочищению. Техногенные потоки вещества в ландшафтах и состояние экосистем. – М.: Наука, 1981. С. 7-41. </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Глазовская М.А. Типы почвенно-геохимических сопряжений // Вестн. МГУ. Серия География. - №5. - 1969. </w:t>
      </w:r>
      <w:r w:rsidRPr="00BC295C">
        <w:rPr>
          <w:spacing w:val="-5"/>
          <w:sz w:val="24"/>
          <w:szCs w:val="24"/>
        </w:rPr>
        <w:t>-С. 3-12.</w:t>
      </w:r>
    </w:p>
    <w:p w:rsidR="00CF69C8" w:rsidRPr="0060753B" w:rsidRDefault="00CF69C8" w:rsidP="00CF69C8">
      <w:pPr>
        <w:pStyle w:val="a4"/>
        <w:spacing w:line="312" w:lineRule="auto"/>
        <w:ind w:left="0" w:firstLine="567"/>
        <w:jc w:val="both"/>
        <w:rPr>
          <w:sz w:val="24"/>
          <w:szCs w:val="24"/>
        </w:rPr>
      </w:pPr>
      <w:r w:rsidRPr="0060753B">
        <w:rPr>
          <w:sz w:val="24"/>
        </w:rPr>
        <w:t>Глазовская М.А., Добровольская Н.Г. Геохимические функции микроорганизмов. -М.: Изд-во МГУ, 1984. - 152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Глазовская М.А., Касимов Н.С., Теплицкая Т.А. и др. Ландшафтно-геохимические основы фонового мониторинга природной среды. - М.: Наука, 1989. - 264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Глазовская, М.А. Геохимические основы типологии и методики исследований природных ландшафтов / М.А. Глазовская. - М.: Изд-во МГУ, 1964. - 230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Глазовский Н.Ф. Ландшафтно-геохимическое значение глубокого подземного стока в аридных областях СССР / Автореф…д.г.н. - М.: МГУ, 1985. –с.</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Гольдшмидт В.</w:t>
      </w:r>
      <w:r w:rsidRPr="0060753B">
        <w:rPr>
          <w:spacing w:val="-1"/>
          <w:sz w:val="24"/>
          <w:szCs w:val="24"/>
        </w:rPr>
        <w:t xml:space="preserve"> Принципы распределения химических элементов в минералах и горных породах // Успехи химии. - 1938. - Т. 7. Вып. 2. - С. 288-320.</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Гордеев С.К. Радиоактивные частицы в естественных и антропогенно-нарушенных почвах умеренного пояса / С.К. Гордеев, Е.В. Квасникова // Сборник тезисов Междунар. науч. конф. «Современные проблемы загрязнения почв». – М., 2004. - С. 41-43. </w:t>
      </w:r>
    </w:p>
    <w:p w:rsidR="00CF69C8" w:rsidRPr="0037563E" w:rsidRDefault="00CF69C8" w:rsidP="00CF69C8">
      <w:pPr>
        <w:pStyle w:val="a4"/>
        <w:spacing w:line="312" w:lineRule="auto"/>
        <w:ind w:left="0" w:firstLine="567"/>
        <w:jc w:val="both"/>
        <w:rPr>
          <w:sz w:val="24"/>
        </w:rPr>
      </w:pPr>
      <w:r w:rsidRPr="0037563E">
        <w:rPr>
          <w:sz w:val="24"/>
        </w:rPr>
        <w:t>Горяченкова Т.А., Нгуен Тхань Бинь, Павлоцкая Ф.И. Формы нахождения плутония в почвах // Радиохимия. - 1990. № 2. - С.47-54.</w:t>
      </w:r>
    </w:p>
    <w:p w:rsidR="00CF69C8" w:rsidRPr="0037563E" w:rsidRDefault="00CF69C8" w:rsidP="00CF69C8">
      <w:pPr>
        <w:pStyle w:val="a4"/>
        <w:spacing w:line="312" w:lineRule="auto"/>
        <w:ind w:left="0" w:firstLine="567"/>
        <w:jc w:val="both"/>
        <w:rPr>
          <w:bCs/>
          <w:sz w:val="24"/>
          <w:szCs w:val="24"/>
        </w:rPr>
      </w:pPr>
      <w:r w:rsidRPr="0037563E">
        <w:rPr>
          <w:bCs/>
          <w:sz w:val="24"/>
          <w:szCs w:val="24"/>
        </w:rPr>
        <w:t>ГОСТ 26483-85 Почвы. Приготовление солевой вытяжки и определение ее рН по методу ЦИНАО -М.: Госстандарт, 1986. -  5 с.</w:t>
      </w:r>
    </w:p>
    <w:p w:rsidR="00CF69C8" w:rsidRPr="00A473DE" w:rsidRDefault="00CF69C8" w:rsidP="00CF69C8">
      <w:pPr>
        <w:pStyle w:val="a4"/>
        <w:spacing w:line="312" w:lineRule="auto"/>
        <w:ind w:left="0" w:firstLine="567"/>
        <w:jc w:val="both"/>
        <w:rPr>
          <w:sz w:val="24"/>
          <w:szCs w:val="24"/>
        </w:rPr>
      </w:pPr>
      <w:r w:rsidRPr="0060753B">
        <w:rPr>
          <w:sz w:val="24"/>
          <w:szCs w:val="24"/>
        </w:rPr>
        <w:t xml:space="preserve">Государственная почвенная карта СССР [Карты] / Ред.: Л.И. Прасолов, И.П. Герасимов // АН СССР. Почвенный Институт им. В.В. Докучаева. Масштаб 1:1000 000. </w:t>
      </w:r>
      <w:r>
        <w:rPr>
          <w:sz w:val="24"/>
          <w:szCs w:val="24"/>
        </w:rPr>
        <w:t xml:space="preserve">Лист </w:t>
      </w:r>
      <w:r w:rsidRPr="0060753B">
        <w:rPr>
          <w:sz w:val="24"/>
          <w:szCs w:val="24"/>
        </w:rPr>
        <w:t>N-36. М., ГУГК, 19</w:t>
      </w:r>
      <w:r w:rsidRPr="00A473DE">
        <w:rPr>
          <w:sz w:val="24"/>
          <w:szCs w:val="24"/>
        </w:rPr>
        <w:t>53.</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 xml:space="preserve">Государственная почвенная карта СССР [Карты] / Ред.: Л.И. Прасолов, И.П. Герасимов // АН СССР. Почвенный Институт им. В.В. Докучаева. Масштаб 1:1000 000. </w:t>
      </w:r>
      <w:r>
        <w:rPr>
          <w:bCs/>
          <w:iCs/>
          <w:sz w:val="24"/>
          <w:szCs w:val="24"/>
        </w:rPr>
        <w:t xml:space="preserve">Лист </w:t>
      </w:r>
      <w:r w:rsidRPr="0060753B">
        <w:rPr>
          <w:bCs/>
          <w:iCs/>
          <w:sz w:val="24"/>
          <w:szCs w:val="24"/>
          <w:lang w:val="en-US"/>
        </w:rPr>
        <w:t>N</w:t>
      </w:r>
      <w:r w:rsidRPr="0060753B">
        <w:rPr>
          <w:bCs/>
          <w:iCs/>
          <w:sz w:val="24"/>
          <w:szCs w:val="24"/>
        </w:rPr>
        <w:t>-37. М., Г</w:t>
      </w:r>
      <w:r>
        <w:rPr>
          <w:bCs/>
          <w:iCs/>
          <w:sz w:val="24"/>
          <w:szCs w:val="24"/>
        </w:rPr>
        <w:t>УГК, 1955.</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Грант В. Эволюция организмов. - М.: Мир, 1980. -  407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Гребенщикова Н.В. Исследование закономерностей поведения радиоцезия в почвенно-растительном покрове Белорусского Полесья после аварии на ЧАЭС / Н.В. Гребенщикова, Фирсакова С.К., Новик A.A. и др. // Агрохимия. - 1992. - № 1. - С. 91-99.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Гребенщикова Н.В. Поведение радионуклидов Cs в дерново-подзолистых почвах Гомельской области / Н.В. Гребенщикова, Самусев Н.И., Новик A.A. // Тез. докл. 3-ей Всес. конф. по с.-х. радиологии. - Обнинск, 1990.-Т. 1.-С. 18-19. </w:t>
      </w:r>
    </w:p>
    <w:p w:rsidR="00CF69C8" w:rsidRPr="0060753B" w:rsidRDefault="00CF69C8" w:rsidP="00CF69C8">
      <w:pPr>
        <w:pStyle w:val="a4"/>
        <w:spacing w:line="312" w:lineRule="auto"/>
        <w:ind w:left="0" w:firstLine="567"/>
        <w:jc w:val="both"/>
        <w:rPr>
          <w:bCs/>
          <w:sz w:val="24"/>
          <w:szCs w:val="24"/>
        </w:rPr>
      </w:pPr>
      <w:r w:rsidRPr="0060753B">
        <w:rPr>
          <w:bCs/>
          <w:iCs/>
          <w:sz w:val="24"/>
          <w:szCs w:val="24"/>
        </w:rPr>
        <w:t xml:space="preserve">Гродзинский Д.М., Колонией К.Д. </w:t>
      </w:r>
      <w:r w:rsidRPr="0060753B">
        <w:rPr>
          <w:bCs/>
          <w:sz w:val="24"/>
          <w:szCs w:val="24"/>
        </w:rPr>
        <w:t>Уровни радиоактивного загрязнения растений и изыскание способов их снижения // Радиационные аспекты Чернобыльской аварии. - Киев, 1989. - Ч. 2. - С</w:t>
      </w:r>
      <w:r w:rsidRPr="0060753B">
        <w:rPr>
          <w:b/>
          <w:bCs/>
          <w:sz w:val="24"/>
          <w:szCs w:val="24"/>
        </w:rPr>
        <w:t>.</w:t>
      </w:r>
      <w:r w:rsidRPr="0060753B">
        <w:rPr>
          <w:bCs/>
          <w:sz w:val="24"/>
          <w:szCs w:val="24"/>
        </w:rPr>
        <w:t>49 - 54.</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Гулякин И.В. Радиоактивные продукты деления в почве и растениях / И.В. Гулякин, Е.В. Юдинцева. - М.: Госатомиздат, 1962. - 276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Гулякин И.В. Сельскохозяйственная радиобиология / И.В. Гулякин, Е.В. Юдинцева. - М.: Колос, 1973. - 272 с. </w:t>
      </w:r>
    </w:p>
    <w:p w:rsidR="00CF69C8" w:rsidRPr="0060753B" w:rsidRDefault="00CF69C8" w:rsidP="00CF69C8">
      <w:pPr>
        <w:pStyle w:val="a4"/>
        <w:spacing w:line="312" w:lineRule="auto"/>
        <w:ind w:left="0" w:firstLine="567"/>
        <w:jc w:val="both"/>
        <w:rPr>
          <w:sz w:val="24"/>
          <w:szCs w:val="24"/>
        </w:rPr>
      </w:pPr>
      <w:r w:rsidRPr="0060753B">
        <w:rPr>
          <w:iCs/>
          <w:sz w:val="24"/>
          <w:szCs w:val="24"/>
        </w:rPr>
        <w:t>Гумбольдт А.</w:t>
      </w:r>
      <w:r w:rsidRPr="0060753B">
        <w:rPr>
          <w:sz w:val="24"/>
          <w:szCs w:val="24"/>
        </w:rPr>
        <w:t xml:space="preserve"> География растений. - М., 1936. - 230 с.</w:t>
      </w:r>
    </w:p>
    <w:p w:rsidR="00CF69C8" w:rsidRPr="0060753B" w:rsidRDefault="00CF69C8" w:rsidP="00CF69C8">
      <w:pPr>
        <w:pStyle w:val="a4"/>
        <w:spacing w:line="312" w:lineRule="auto"/>
        <w:ind w:left="0" w:firstLine="567"/>
        <w:jc w:val="both"/>
        <w:rPr>
          <w:sz w:val="24"/>
          <w:szCs w:val="24"/>
        </w:rPr>
      </w:pPr>
      <w:r w:rsidRPr="0060753B">
        <w:rPr>
          <w:iCs/>
          <w:sz w:val="24"/>
          <w:szCs w:val="24"/>
        </w:rPr>
        <w:t>Гумбольдт А.</w:t>
      </w:r>
      <w:r w:rsidRPr="0060753B">
        <w:rPr>
          <w:sz w:val="24"/>
          <w:szCs w:val="24"/>
        </w:rPr>
        <w:t xml:space="preserve"> Картины природы. - М., 1959. - 270 с.</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Густун М.И. Биохимическая провинция, бедная йодом // Вестник сельскохозяйственных наук. - М., 1969. - № 4. - С. 77-80.</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 xml:space="preserve">Густун М.И. Обмен йода в организме овец в условиях недостаточного его содержания в кормах и питьевых водах / Автореф… к.б.н. -М., 1960. - 16 с. </w:t>
      </w:r>
    </w:p>
    <w:p w:rsidR="00CF69C8" w:rsidRPr="0060753B" w:rsidRDefault="00CF69C8" w:rsidP="00CF69C8">
      <w:pPr>
        <w:pStyle w:val="a4"/>
        <w:spacing w:line="312" w:lineRule="auto"/>
        <w:ind w:left="0" w:firstLine="567"/>
        <w:jc w:val="both"/>
        <w:rPr>
          <w:sz w:val="24"/>
          <w:szCs w:val="24"/>
        </w:rPr>
      </w:pPr>
      <w:r w:rsidRPr="0060753B">
        <w:rPr>
          <w:iCs/>
          <w:sz w:val="24"/>
          <w:szCs w:val="24"/>
        </w:rPr>
        <w:t>Давиташвили Л</w:t>
      </w:r>
      <w:r w:rsidRPr="0060753B">
        <w:rPr>
          <w:sz w:val="24"/>
          <w:szCs w:val="24"/>
        </w:rPr>
        <w:t>.</w:t>
      </w:r>
      <w:r w:rsidRPr="0060753B">
        <w:rPr>
          <w:iCs/>
          <w:sz w:val="24"/>
          <w:szCs w:val="24"/>
        </w:rPr>
        <w:t>Ш</w:t>
      </w:r>
      <w:r w:rsidRPr="0060753B">
        <w:rPr>
          <w:sz w:val="24"/>
          <w:szCs w:val="24"/>
        </w:rPr>
        <w:t xml:space="preserve">. </w:t>
      </w:r>
      <w:r w:rsidRPr="0060753B">
        <w:rPr>
          <w:iCs/>
          <w:sz w:val="24"/>
          <w:szCs w:val="24"/>
        </w:rPr>
        <w:t>История эволюционной палеонтологии</w:t>
      </w:r>
      <w:r w:rsidRPr="0060753B">
        <w:rPr>
          <w:sz w:val="24"/>
          <w:szCs w:val="24"/>
        </w:rPr>
        <w:t xml:space="preserve"> от </w:t>
      </w:r>
      <w:r w:rsidRPr="0060753B">
        <w:rPr>
          <w:iCs/>
          <w:sz w:val="24"/>
          <w:szCs w:val="24"/>
        </w:rPr>
        <w:t>Дарвина до наших дней</w:t>
      </w:r>
      <w:r w:rsidRPr="0060753B">
        <w:rPr>
          <w:sz w:val="24"/>
          <w:szCs w:val="24"/>
        </w:rPr>
        <w:t xml:space="preserve">. - </w:t>
      </w:r>
      <w:r w:rsidRPr="0060753B">
        <w:rPr>
          <w:iCs/>
          <w:sz w:val="24"/>
          <w:szCs w:val="24"/>
        </w:rPr>
        <w:t>М</w:t>
      </w:r>
      <w:r w:rsidRPr="0060753B">
        <w:rPr>
          <w:sz w:val="24"/>
          <w:szCs w:val="24"/>
        </w:rPr>
        <w:t xml:space="preserve">.: </w:t>
      </w:r>
      <w:r w:rsidRPr="0060753B">
        <w:rPr>
          <w:iCs/>
          <w:sz w:val="24"/>
          <w:szCs w:val="24"/>
        </w:rPr>
        <w:t>Изд</w:t>
      </w:r>
      <w:r w:rsidRPr="0060753B">
        <w:rPr>
          <w:sz w:val="24"/>
          <w:szCs w:val="24"/>
        </w:rPr>
        <w:t xml:space="preserve">-во </w:t>
      </w:r>
      <w:r w:rsidRPr="0060753B">
        <w:rPr>
          <w:iCs/>
          <w:sz w:val="24"/>
          <w:szCs w:val="24"/>
        </w:rPr>
        <w:t>АН СССР, 1948</w:t>
      </w:r>
      <w:r w:rsidRPr="0060753B">
        <w:rPr>
          <w:sz w:val="24"/>
          <w:szCs w:val="24"/>
        </w:rPr>
        <w:t>. - 575 с.</w:t>
      </w:r>
    </w:p>
    <w:p w:rsidR="00CF69C8" w:rsidRPr="00A473DE" w:rsidRDefault="00CF69C8" w:rsidP="00CF69C8">
      <w:pPr>
        <w:pStyle w:val="a4"/>
        <w:spacing w:line="312" w:lineRule="auto"/>
        <w:ind w:left="0" w:firstLine="567"/>
        <w:jc w:val="both"/>
        <w:rPr>
          <w:sz w:val="24"/>
          <w:szCs w:val="24"/>
        </w:rPr>
      </w:pPr>
      <w:r w:rsidRPr="00A473DE">
        <w:rPr>
          <w:sz w:val="24"/>
          <w:szCs w:val="24"/>
        </w:rPr>
        <w:t xml:space="preserve">Давыдовский И.В. Патологическая анатомия и патогенез болезней человека.- М., 1956-1958. - Т. 1-2. - 1354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Давыдчук, B.C. Ландшафты Чернобыльской зоны и их оценка по условиям миграции радионуклидов / B.C. Давыдчук, Р.Ф. Зарудная, C.B. Михели. - Киев: Наукова думка, 1994. - 112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Данные по радиоактивному загрязнению населенных пунктов РСФСР цезием-137 и стронцием-90 (на июнь 1989 г.). - М.: Гидрометеоиздат, 1989. - 55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Данные по радиоактивному загрязнению населенных пунктов РСФСРцезием-137 и стронцием-90 (на март 1990г.). - Обнинск, 1990. - 139 с. </w:t>
      </w:r>
    </w:p>
    <w:p w:rsidR="00CF69C8" w:rsidRPr="0060753B" w:rsidRDefault="00CF69C8" w:rsidP="00CF69C8">
      <w:pPr>
        <w:pStyle w:val="a4"/>
        <w:spacing w:line="312" w:lineRule="auto"/>
        <w:ind w:left="0" w:firstLine="567"/>
        <w:jc w:val="both"/>
        <w:rPr>
          <w:sz w:val="24"/>
          <w:szCs w:val="24"/>
        </w:rPr>
      </w:pPr>
      <w:r w:rsidRPr="0060753B">
        <w:rPr>
          <w:iCs/>
          <w:sz w:val="24"/>
          <w:szCs w:val="24"/>
        </w:rPr>
        <w:t>Дарвин Ч.</w:t>
      </w:r>
      <w:r w:rsidRPr="0060753B">
        <w:rPr>
          <w:sz w:val="24"/>
          <w:szCs w:val="24"/>
        </w:rPr>
        <w:t xml:space="preserve"> (1859). Происхождение видов путем естественного отбора // Соч.: В 9тат. - М., - Л., 1939. - Т. 3. - С. 171- 832.</w:t>
      </w:r>
    </w:p>
    <w:p w:rsidR="00CF69C8" w:rsidRPr="0060753B" w:rsidRDefault="00CF69C8" w:rsidP="00CF69C8">
      <w:pPr>
        <w:pStyle w:val="a4"/>
        <w:spacing w:line="312" w:lineRule="auto"/>
        <w:ind w:left="0" w:firstLine="567"/>
        <w:jc w:val="both"/>
        <w:rPr>
          <w:color w:val="000000"/>
          <w:sz w:val="24"/>
          <w:szCs w:val="24"/>
        </w:rPr>
      </w:pPr>
      <w:r w:rsidRPr="0060753B">
        <w:rPr>
          <w:iCs/>
          <w:color w:val="000000"/>
          <w:sz w:val="24"/>
          <w:szCs w:val="24"/>
        </w:rPr>
        <w:t>Дарвин Ч.</w:t>
      </w:r>
      <w:r w:rsidRPr="0060753B">
        <w:rPr>
          <w:color w:val="000000"/>
          <w:sz w:val="24"/>
          <w:szCs w:val="24"/>
        </w:rPr>
        <w:t xml:space="preserve"> Образование растительного слоя Земли деятельностью червей и наблюдения над их образом жизни // Соч.: в 9-ти т. - М., - Л., 1936. - Т. 2. - С. 115- 138.</w:t>
      </w:r>
    </w:p>
    <w:p w:rsidR="00CF69C8" w:rsidRPr="0060753B" w:rsidRDefault="00CF69C8" w:rsidP="00CF69C8">
      <w:pPr>
        <w:pStyle w:val="a4"/>
        <w:spacing w:line="312" w:lineRule="auto"/>
        <w:ind w:left="0" w:firstLine="567"/>
        <w:jc w:val="both"/>
        <w:rPr>
          <w:sz w:val="24"/>
          <w:szCs w:val="24"/>
        </w:rPr>
      </w:pPr>
      <w:r w:rsidRPr="0060753B">
        <w:rPr>
          <w:sz w:val="24"/>
          <w:szCs w:val="24"/>
        </w:rPr>
        <w:t>Дарвин Ч. Происхождение видов путём естественного отбора. - СПб.: Наука, 1991</w:t>
      </w:r>
    </w:p>
    <w:p w:rsidR="00CF69C8" w:rsidRPr="0060753B" w:rsidRDefault="00CF69C8" w:rsidP="00CF69C8">
      <w:pPr>
        <w:pStyle w:val="a4"/>
        <w:spacing w:line="312" w:lineRule="auto"/>
        <w:ind w:left="0" w:firstLine="567"/>
        <w:jc w:val="both"/>
        <w:rPr>
          <w:bCs/>
          <w:sz w:val="24"/>
          <w:szCs w:val="24"/>
        </w:rPr>
      </w:pPr>
      <w:r w:rsidRPr="0060753B">
        <w:rPr>
          <w:bCs/>
          <w:sz w:val="24"/>
          <w:szCs w:val="24"/>
        </w:rPr>
        <w:t>Дедов И.И., Мельниченко Г.А., Трошина Е.А., Платонова Н.М., Абдулхабирова Ф.М., Шатнюк Л.Н., Апанасенко Б.П., Кавтарадзе С.Р., Арбузова М.И., Джатоева Ф.А. Дефицит йода —угроза здоровью и развитию детей России. Пути решения проблемы. Национальный доклад.  Министерство здравоохранения и социального развития Российской Федерации, Российская академия медицинских наук, ГУ Эндокринологический научный центр РАМН, Центр по йододефицитным заболеваниям МЗ и СР РФ, ГУ НИИ питания РАМН, Центр научно-технического сотрудничества предприятий соляной промышленности. - М., 2006, - 124 с.</w:t>
      </w:r>
    </w:p>
    <w:p w:rsidR="00CF69C8" w:rsidRPr="00A473DE" w:rsidRDefault="00CF69C8" w:rsidP="00CF69C8">
      <w:pPr>
        <w:pStyle w:val="a4"/>
        <w:spacing w:line="312" w:lineRule="auto"/>
        <w:ind w:left="0" w:firstLine="567"/>
        <w:jc w:val="both"/>
        <w:rPr>
          <w:sz w:val="24"/>
          <w:szCs w:val="24"/>
        </w:rPr>
      </w:pPr>
      <w:r w:rsidRPr="00A473DE">
        <w:rPr>
          <w:sz w:val="24"/>
          <w:szCs w:val="24"/>
        </w:rPr>
        <w:t>Департамент по недропользованию по Центральному ф</w:t>
      </w:r>
      <w:r>
        <w:rPr>
          <w:sz w:val="24"/>
          <w:szCs w:val="24"/>
        </w:rPr>
        <w:t xml:space="preserve">едеральному округу. Центрнедра </w:t>
      </w:r>
      <w:r w:rsidRPr="00A473DE">
        <w:rPr>
          <w:sz w:val="24"/>
          <w:szCs w:val="24"/>
        </w:rPr>
        <w:t>[Электронный ресурс]. Режим доступа:</w:t>
      </w:r>
      <w:r>
        <w:rPr>
          <w:sz w:val="24"/>
          <w:szCs w:val="24"/>
        </w:rPr>
        <w:t xml:space="preserve"> </w:t>
      </w:r>
      <w:hyperlink r:id="rId218" w:history="1">
        <w:r w:rsidRPr="00A473DE">
          <w:rPr>
            <w:color w:val="0000FF"/>
            <w:sz w:val="22"/>
            <w:szCs w:val="22"/>
            <w:u w:val="single"/>
          </w:rPr>
          <w:t>http://centrnedra.ru/?Step=additional&amp;id=6</w:t>
        </w:r>
      </w:hyperlink>
      <w:r w:rsidRPr="00A473DE">
        <w:rPr>
          <w:sz w:val="24"/>
          <w:szCs w:val="24"/>
        </w:rPr>
        <w:t>.</w:t>
      </w:r>
    </w:p>
    <w:p w:rsidR="00CF69C8" w:rsidRPr="0060753B" w:rsidRDefault="00CF69C8" w:rsidP="00CF69C8">
      <w:pPr>
        <w:pStyle w:val="a4"/>
        <w:spacing w:line="312" w:lineRule="auto"/>
        <w:ind w:left="0" w:firstLine="567"/>
        <w:jc w:val="both"/>
        <w:rPr>
          <w:spacing w:val="-5"/>
          <w:sz w:val="24"/>
          <w:szCs w:val="24"/>
        </w:rPr>
      </w:pPr>
      <w:r w:rsidRPr="0060753B">
        <w:rPr>
          <w:rFonts w:hint="eastAsia"/>
          <w:spacing w:val="-5"/>
          <w:sz w:val="24"/>
          <w:szCs w:val="24"/>
        </w:rPr>
        <w:t>Добровольский В.В. Основы</w:t>
      </w:r>
      <w:r w:rsidRPr="0060753B">
        <w:rPr>
          <w:spacing w:val="-5"/>
          <w:sz w:val="24"/>
          <w:szCs w:val="24"/>
        </w:rPr>
        <w:t xml:space="preserve"> </w:t>
      </w:r>
      <w:r w:rsidRPr="0060753B">
        <w:rPr>
          <w:rFonts w:hint="eastAsia"/>
          <w:spacing w:val="-5"/>
          <w:sz w:val="24"/>
          <w:szCs w:val="24"/>
        </w:rPr>
        <w:t>биогеохимии</w:t>
      </w:r>
      <w:r w:rsidRPr="0060753B">
        <w:rPr>
          <w:spacing w:val="-5"/>
          <w:sz w:val="24"/>
          <w:szCs w:val="24"/>
        </w:rPr>
        <w:t xml:space="preserve">: </w:t>
      </w:r>
      <w:r w:rsidRPr="0060753B">
        <w:rPr>
          <w:rFonts w:hint="eastAsia"/>
          <w:spacing w:val="-5"/>
          <w:sz w:val="24"/>
          <w:szCs w:val="24"/>
        </w:rPr>
        <w:t>Учебник</w:t>
      </w:r>
      <w:r w:rsidRPr="0060753B">
        <w:rPr>
          <w:spacing w:val="-5"/>
          <w:sz w:val="24"/>
          <w:szCs w:val="24"/>
        </w:rPr>
        <w:t xml:space="preserve"> </w:t>
      </w:r>
      <w:r w:rsidRPr="0060753B">
        <w:rPr>
          <w:rFonts w:hint="eastAsia"/>
          <w:spacing w:val="-5"/>
          <w:sz w:val="24"/>
          <w:szCs w:val="24"/>
        </w:rPr>
        <w:t>для</w:t>
      </w:r>
      <w:r w:rsidRPr="0060753B">
        <w:rPr>
          <w:spacing w:val="-5"/>
          <w:sz w:val="24"/>
          <w:szCs w:val="24"/>
        </w:rPr>
        <w:t xml:space="preserve"> </w:t>
      </w:r>
      <w:r w:rsidRPr="0060753B">
        <w:rPr>
          <w:rFonts w:hint="eastAsia"/>
          <w:spacing w:val="-5"/>
          <w:sz w:val="24"/>
          <w:szCs w:val="24"/>
        </w:rPr>
        <w:t>студ</w:t>
      </w:r>
      <w:r w:rsidRPr="0060753B">
        <w:rPr>
          <w:spacing w:val="-5"/>
          <w:sz w:val="24"/>
          <w:szCs w:val="24"/>
        </w:rPr>
        <w:t xml:space="preserve">. </w:t>
      </w:r>
      <w:r w:rsidRPr="0060753B">
        <w:rPr>
          <w:rFonts w:hint="eastAsia"/>
          <w:spacing w:val="-5"/>
          <w:sz w:val="24"/>
          <w:szCs w:val="24"/>
        </w:rPr>
        <w:t>высш</w:t>
      </w:r>
      <w:r w:rsidRPr="0060753B">
        <w:rPr>
          <w:spacing w:val="-5"/>
          <w:sz w:val="24"/>
          <w:szCs w:val="24"/>
        </w:rPr>
        <w:t xml:space="preserve">. </w:t>
      </w:r>
      <w:r w:rsidRPr="0060753B">
        <w:rPr>
          <w:rFonts w:hint="eastAsia"/>
          <w:spacing w:val="-5"/>
          <w:sz w:val="24"/>
          <w:szCs w:val="24"/>
        </w:rPr>
        <w:t>учеб</w:t>
      </w:r>
      <w:r w:rsidRPr="0060753B">
        <w:rPr>
          <w:spacing w:val="-5"/>
          <w:sz w:val="24"/>
          <w:szCs w:val="24"/>
        </w:rPr>
        <w:t xml:space="preserve">, </w:t>
      </w:r>
      <w:r w:rsidRPr="0060753B">
        <w:rPr>
          <w:rFonts w:hint="eastAsia"/>
          <w:spacing w:val="-5"/>
          <w:sz w:val="24"/>
          <w:szCs w:val="24"/>
        </w:rPr>
        <w:t>заведений</w:t>
      </w:r>
      <w:r w:rsidRPr="0060753B">
        <w:rPr>
          <w:spacing w:val="-5"/>
          <w:sz w:val="24"/>
          <w:szCs w:val="24"/>
        </w:rPr>
        <w:t xml:space="preserve"> / </w:t>
      </w:r>
      <w:r w:rsidRPr="0060753B">
        <w:rPr>
          <w:rFonts w:hint="eastAsia"/>
          <w:spacing w:val="-5"/>
          <w:sz w:val="24"/>
          <w:szCs w:val="24"/>
        </w:rPr>
        <w:t>В.</w:t>
      </w:r>
      <w:r w:rsidRPr="0060753B">
        <w:rPr>
          <w:spacing w:val="-5"/>
          <w:sz w:val="24"/>
          <w:szCs w:val="24"/>
        </w:rPr>
        <w:t xml:space="preserve">В. </w:t>
      </w:r>
      <w:r w:rsidRPr="0060753B">
        <w:rPr>
          <w:rFonts w:hint="eastAsia"/>
          <w:spacing w:val="-5"/>
          <w:sz w:val="24"/>
          <w:szCs w:val="24"/>
        </w:rPr>
        <w:t>Добровольский</w:t>
      </w:r>
      <w:r w:rsidRPr="0060753B">
        <w:rPr>
          <w:spacing w:val="-5"/>
          <w:sz w:val="24"/>
          <w:szCs w:val="24"/>
        </w:rPr>
        <w:t xml:space="preserve">. - </w:t>
      </w:r>
      <w:r w:rsidRPr="0060753B">
        <w:rPr>
          <w:rFonts w:hint="eastAsia"/>
          <w:spacing w:val="-5"/>
          <w:sz w:val="24"/>
          <w:szCs w:val="24"/>
        </w:rPr>
        <w:t>М</w:t>
      </w:r>
      <w:r w:rsidRPr="0060753B">
        <w:rPr>
          <w:spacing w:val="-5"/>
          <w:sz w:val="24"/>
          <w:szCs w:val="24"/>
        </w:rPr>
        <w:t xml:space="preserve">.: </w:t>
      </w:r>
      <w:r w:rsidRPr="0060753B">
        <w:rPr>
          <w:rFonts w:hint="eastAsia"/>
          <w:spacing w:val="-5"/>
          <w:sz w:val="24"/>
          <w:szCs w:val="24"/>
        </w:rPr>
        <w:t>Издательский</w:t>
      </w:r>
      <w:r w:rsidRPr="0060753B">
        <w:rPr>
          <w:spacing w:val="-5"/>
          <w:sz w:val="24"/>
          <w:szCs w:val="24"/>
        </w:rPr>
        <w:t xml:space="preserve"> </w:t>
      </w:r>
      <w:r w:rsidRPr="0060753B">
        <w:rPr>
          <w:rFonts w:hint="eastAsia"/>
          <w:spacing w:val="-5"/>
          <w:sz w:val="24"/>
          <w:szCs w:val="24"/>
        </w:rPr>
        <w:t>центр</w:t>
      </w:r>
      <w:r w:rsidRPr="0060753B">
        <w:rPr>
          <w:spacing w:val="-5"/>
          <w:sz w:val="24"/>
          <w:szCs w:val="24"/>
        </w:rPr>
        <w:t xml:space="preserve"> </w:t>
      </w:r>
      <w:r w:rsidRPr="0060753B">
        <w:rPr>
          <w:rFonts w:hint="eastAsia"/>
          <w:spacing w:val="-5"/>
          <w:sz w:val="24"/>
          <w:szCs w:val="24"/>
        </w:rPr>
        <w:t>«Академия»</w:t>
      </w:r>
      <w:r w:rsidRPr="0060753B">
        <w:rPr>
          <w:spacing w:val="-5"/>
          <w:sz w:val="24"/>
          <w:szCs w:val="24"/>
        </w:rPr>
        <w:t xml:space="preserve">, 2003. </w:t>
      </w:r>
      <w:r w:rsidRPr="0060753B">
        <w:rPr>
          <w:rFonts w:hint="eastAsia"/>
          <w:spacing w:val="-5"/>
          <w:sz w:val="24"/>
          <w:szCs w:val="24"/>
        </w:rPr>
        <w:t>-</w:t>
      </w:r>
      <w:r w:rsidRPr="0060753B">
        <w:rPr>
          <w:spacing w:val="-5"/>
          <w:sz w:val="24"/>
          <w:szCs w:val="24"/>
        </w:rPr>
        <w:t xml:space="preserve"> 400 </w:t>
      </w:r>
      <w:r w:rsidRPr="0060753B">
        <w:rPr>
          <w:rFonts w:hint="eastAsia"/>
          <w:spacing w:val="-5"/>
          <w:sz w:val="24"/>
          <w:szCs w:val="24"/>
        </w:rPr>
        <w:t>с</w:t>
      </w:r>
      <w:r w:rsidRPr="0060753B">
        <w:rPr>
          <w:spacing w:val="-5"/>
          <w:sz w:val="24"/>
          <w:szCs w:val="24"/>
        </w:rPr>
        <w:t>.</w:t>
      </w:r>
    </w:p>
    <w:p w:rsidR="00CF69C8" w:rsidRPr="0060753B" w:rsidRDefault="00CF69C8" w:rsidP="00CF69C8">
      <w:pPr>
        <w:pStyle w:val="a4"/>
        <w:spacing w:line="312" w:lineRule="auto"/>
        <w:ind w:left="0" w:firstLine="567"/>
        <w:jc w:val="both"/>
        <w:rPr>
          <w:bCs/>
          <w:sz w:val="24"/>
          <w:szCs w:val="24"/>
        </w:rPr>
      </w:pPr>
      <w:r w:rsidRPr="0060753B">
        <w:rPr>
          <w:bCs/>
          <w:sz w:val="24"/>
          <w:szCs w:val="24"/>
        </w:rPr>
        <w:t>Добровольский В.В., Коробова Е.М. Биогеохимия: проблемы и перспективы // Вестник АН СССР. - 1988. - № 10. - С. 46-49.</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Добровольский Г.В. Роль и значение почв в становлении и эволюции жизни на Земле // </w:t>
      </w:r>
      <w:r w:rsidRPr="006177EE">
        <w:rPr>
          <w:bCs/>
          <w:sz w:val="24"/>
          <w:szCs w:val="24"/>
        </w:rPr>
        <w:t>отв. ред. С.В. Рожнов //Эволюция биосферы и биоразнообразия. К 70-летию А.Ю. Розанова.</w:t>
      </w:r>
      <w:r w:rsidRPr="006177EE">
        <w:rPr>
          <w:sz w:val="24"/>
          <w:szCs w:val="24"/>
        </w:rPr>
        <w:t xml:space="preserve"> </w:t>
      </w:r>
      <w:r w:rsidRPr="0060753B">
        <w:rPr>
          <w:sz w:val="24"/>
          <w:szCs w:val="24"/>
        </w:rPr>
        <w:t xml:space="preserve">Палеоэкология и эволюция сообществ. Раздел 4. – </w:t>
      </w:r>
      <w:r>
        <w:rPr>
          <w:sz w:val="24"/>
          <w:szCs w:val="24"/>
        </w:rPr>
        <w:t>2006.</w:t>
      </w:r>
      <w:r w:rsidRPr="0060753B">
        <w:rPr>
          <w:sz w:val="24"/>
          <w:szCs w:val="24"/>
        </w:rPr>
        <w:t xml:space="preserve"> - С. 246-256.</w:t>
      </w:r>
    </w:p>
    <w:p w:rsidR="00CF69C8" w:rsidRPr="0060753B" w:rsidRDefault="00CF69C8" w:rsidP="00CF69C8">
      <w:pPr>
        <w:pStyle w:val="a4"/>
        <w:spacing w:line="312" w:lineRule="auto"/>
        <w:ind w:left="0" w:firstLine="567"/>
        <w:jc w:val="both"/>
        <w:rPr>
          <w:sz w:val="24"/>
          <w:szCs w:val="24"/>
        </w:rPr>
      </w:pPr>
      <w:r w:rsidRPr="0060753B">
        <w:rPr>
          <w:bCs/>
          <w:sz w:val="24"/>
          <w:szCs w:val="24"/>
        </w:rPr>
        <w:t>Добровольский</w:t>
      </w:r>
      <w:r w:rsidRPr="0060753B">
        <w:rPr>
          <w:sz w:val="24"/>
          <w:szCs w:val="24"/>
        </w:rPr>
        <w:t xml:space="preserve"> </w:t>
      </w:r>
      <w:r w:rsidRPr="0060753B">
        <w:rPr>
          <w:bCs/>
          <w:sz w:val="24"/>
          <w:szCs w:val="24"/>
        </w:rPr>
        <w:t>Г</w:t>
      </w:r>
      <w:r w:rsidRPr="0060753B">
        <w:rPr>
          <w:sz w:val="24"/>
          <w:szCs w:val="24"/>
        </w:rPr>
        <w:t>.</w:t>
      </w:r>
      <w:r w:rsidRPr="0060753B">
        <w:rPr>
          <w:bCs/>
          <w:sz w:val="24"/>
          <w:szCs w:val="24"/>
        </w:rPr>
        <w:t>В</w:t>
      </w:r>
      <w:r w:rsidRPr="0060753B">
        <w:rPr>
          <w:sz w:val="24"/>
          <w:szCs w:val="24"/>
        </w:rPr>
        <w:t xml:space="preserve">., Никитин Е.Д. </w:t>
      </w:r>
      <w:r w:rsidRPr="0060753B">
        <w:rPr>
          <w:bCs/>
          <w:sz w:val="24"/>
          <w:szCs w:val="24"/>
        </w:rPr>
        <w:t>Функции</w:t>
      </w:r>
      <w:r w:rsidRPr="0060753B">
        <w:rPr>
          <w:sz w:val="24"/>
          <w:szCs w:val="24"/>
        </w:rPr>
        <w:t xml:space="preserve"> </w:t>
      </w:r>
      <w:r w:rsidRPr="0060753B">
        <w:rPr>
          <w:bCs/>
          <w:sz w:val="24"/>
          <w:szCs w:val="24"/>
        </w:rPr>
        <w:t>почв</w:t>
      </w:r>
      <w:r w:rsidRPr="0060753B">
        <w:rPr>
          <w:sz w:val="24"/>
          <w:szCs w:val="24"/>
        </w:rPr>
        <w:t xml:space="preserve"> </w:t>
      </w:r>
      <w:r w:rsidRPr="0060753B">
        <w:rPr>
          <w:bCs/>
          <w:sz w:val="24"/>
          <w:szCs w:val="24"/>
        </w:rPr>
        <w:t>в</w:t>
      </w:r>
      <w:r w:rsidRPr="0060753B">
        <w:rPr>
          <w:sz w:val="24"/>
          <w:szCs w:val="24"/>
        </w:rPr>
        <w:t xml:space="preserve"> </w:t>
      </w:r>
      <w:r w:rsidRPr="0060753B">
        <w:rPr>
          <w:bCs/>
          <w:sz w:val="24"/>
          <w:szCs w:val="24"/>
        </w:rPr>
        <w:t>биосфере</w:t>
      </w:r>
      <w:r w:rsidRPr="0060753B">
        <w:rPr>
          <w:sz w:val="24"/>
          <w:szCs w:val="24"/>
        </w:rPr>
        <w:t xml:space="preserve"> и экосистемах (экологическое значение </w:t>
      </w:r>
      <w:r w:rsidRPr="0060753B">
        <w:rPr>
          <w:bCs/>
          <w:sz w:val="24"/>
          <w:szCs w:val="24"/>
        </w:rPr>
        <w:t>почв</w:t>
      </w:r>
      <w:r w:rsidRPr="0060753B">
        <w:rPr>
          <w:sz w:val="24"/>
          <w:szCs w:val="24"/>
        </w:rPr>
        <w:t xml:space="preserve">). </w:t>
      </w:r>
      <w:r w:rsidRPr="0060753B">
        <w:rPr>
          <w:bCs/>
          <w:sz w:val="24"/>
          <w:szCs w:val="24"/>
        </w:rPr>
        <w:t xml:space="preserve">- </w:t>
      </w:r>
      <w:r w:rsidRPr="0060753B">
        <w:rPr>
          <w:sz w:val="24"/>
          <w:szCs w:val="24"/>
        </w:rPr>
        <w:t xml:space="preserve">М.: Наука, </w:t>
      </w:r>
      <w:r w:rsidRPr="0060753B">
        <w:rPr>
          <w:bCs/>
          <w:sz w:val="24"/>
          <w:szCs w:val="24"/>
        </w:rPr>
        <w:t>1990</w:t>
      </w:r>
      <w:r w:rsidRPr="0060753B">
        <w:rPr>
          <w:sz w:val="24"/>
          <w:szCs w:val="24"/>
        </w:rPr>
        <w:t>. - 261 с.</w:t>
      </w:r>
    </w:p>
    <w:p w:rsidR="00CF69C8" w:rsidRPr="0060753B" w:rsidRDefault="00CF69C8" w:rsidP="00CF69C8">
      <w:pPr>
        <w:pStyle w:val="a4"/>
        <w:spacing w:line="312" w:lineRule="auto"/>
        <w:ind w:left="0" w:firstLine="567"/>
        <w:jc w:val="both"/>
        <w:rPr>
          <w:sz w:val="24"/>
          <w:szCs w:val="24"/>
        </w:rPr>
      </w:pPr>
      <w:r w:rsidRPr="0060753B">
        <w:rPr>
          <w:sz w:val="24"/>
          <w:szCs w:val="24"/>
        </w:rPr>
        <w:t>Догужиев В.Х. Доклад на совместном заседании Совета Союза и Совета Национальностей Верховного Совета СССР 25 апреля 1990 г. // Чернобыль. Информ. Бюл. - М.: Энергоатомиздат, 1991. - С. 5-17.</w:t>
      </w:r>
    </w:p>
    <w:p w:rsidR="00CF69C8" w:rsidRPr="0060753B" w:rsidRDefault="00CF69C8" w:rsidP="00CF69C8">
      <w:pPr>
        <w:pStyle w:val="a4"/>
        <w:spacing w:line="312" w:lineRule="auto"/>
        <w:ind w:left="0" w:firstLine="567"/>
        <w:jc w:val="both"/>
        <w:rPr>
          <w:sz w:val="24"/>
          <w:szCs w:val="24"/>
        </w:rPr>
      </w:pPr>
      <w:r w:rsidRPr="0060753B">
        <w:rPr>
          <w:iCs/>
          <w:color w:val="000000"/>
          <w:sz w:val="24"/>
          <w:szCs w:val="24"/>
        </w:rPr>
        <w:t xml:space="preserve">Докучаев В.В. </w:t>
      </w:r>
      <w:r w:rsidRPr="0060753B">
        <w:rPr>
          <w:color w:val="000000"/>
          <w:sz w:val="24"/>
          <w:szCs w:val="24"/>
        </w:rPr>
        <w:t>К учению о зонах природы: Горизонтальные и вертикальные почвенные зоны. - СПб., 1899. - 28 с.</w:t>
      </w:r>
      <w:r w:rsidRPr="0060753B">
        <w:rPr>
          <w:sz w:val="24"/>
          <w:szCs w:val="24"/>
        </w:rPr>
        <w:t xml:space="preserve"> </w:t>
      </w:r>
    </w:p>
    <w:p w:rsidR="00CF69C8" w:rsidRPr="0060753B" w:rsidRDefault="00CF69C8" w:rsidP="00CF69C8">
      <w:pPr>
        <w:pStyle w:val="a4"/>
        <w:spacing w:line="312" w:lineRule="auto"/>
        <w:ind w:left="0" w:firstLine="567"/>
        <w:jc w:val="both"/>
        <w:rPr>
          <w:color w:val="000000"/>
          <w:sz w:val="24"/>
          <w:szCs w:val="24"/>
        </w:rPr>
      </w:pPr>
      <w:r w:rsidRPr="0060753B">
        <w:rPr>
          <w:iCs/>
          <w:color w:val="000000"/>
          <w:sz w:val="24"/>
          <w:szCs w:val="24"/>
        </w:rPr>
        <w:t>Докучаев В.В.</w:t>
      </w:r>
      <w:r w:rsidRPr="0060753B">
        <w:rPr>
          <w:color w:val="000000"/>
          <w:sz w:val="24"/>
          <w:szCs w:val="24"/>
        </w:rPr>
        <w:t xml:space="preserve"> Наши степи прежде и теперь. - СПб., 1892. - 128 с.</w:t>
      </w:r>
    </w:p>
    <w:p w:rsidR="00CF69C8" w:rsidRPr="0060753B" w:rsidRDefault="00CF69C8" w:rsidP="00CF69C8">
      <w:pPr>
        <w:pStyle w:val="a4"/>
        <w:spacing w:line="312" w:lineRule="auto"/>
        <w:ind w:left="0" w:firstLine="567"/>
        <w:jc w:val="both"/>
        <w:rPr>
          <w:color w:val="000000"/>
          <w:sz w:val="24"/>
          <w:szCs w:val="24"/>
        </w:rPr>
      </w:pPr>
      <w:r w:rsidRPr="0060753B">
        <w:rPr>
          <w:iCs/>
          <w:color w:val="000000"/>
          <w:sz w:val="24"/>
          <w:szCs w:val="24"/>
        </w:rPr>
        <w:t>Докучаев В.В.</w:t>
      </w:r>
      <w:r w:rsidRPr="0060753B">
        <w:rPr>
          <w:color w:val="000000"/>
          <w:sz w:val="24"/>
          <w:szCs w:val="24"/>
        </w:rPr>
        <w:t xml:space="preserve"> Русский чернозем. - СПб., 1883. - 376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Докучаев В.В. Русский чернозём: [Отчет Вольному экономическому обществу]. -М.: Изд-во МГУ, 1994. - 542 с. </w:t>
      </w:r>
    </w:p>
    <w:p w:rsidR="00CF69C8" w:rsidRPr="0060753B" w:rsidRDefault="00CF69C8" w:rsidP="00CF69C8">
      <w:pPr>
        <w:pStyle w:val="a4"/>
        <w:spacing w:line="312" w:lineRule="auto"/>
        <w:ind w:left="0" w:firstLine="567"/>
        <w:jc w:val="both"/>
        <w:rPr>
          <w:sz w:val="24"/>
          <w:szCs w:val="24"/>
        </w:rPr>
      </w:pPr>
      <w:r w:rsidRPr="0060753B">
        <w:rPr>
          <w:sz w:val="24"/>
          <w:szCs w:val="24"/>
        </w:rPr>
        <w:t>Дорощенко В.Н., Прошин А.Д., Пилюкова Р.И Сравнительная характеристика заболеваемости раком щитовидной железы в регионах с различной йодной обеспеченностью на территории Брянской области // Сб.: «Социально-медицинские аспекты состояния здоровья и среды обитания населения, проживающего в йод-дефицитных регионах России и стран СНГ». – Тверь, 2004. - С. 385-386.</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Драгомирова М.А. Определение малых количеств йода в почвах, растительных и животных организмах // Методы определения микроэлементов. - М., - Л., 1950. - С.23-33.</w:t>
      </w:r>
    </w:p>
    <w:p w:rsidR="00CF69C8" w:rsidRPr="0060753B" w:rsidRDefault="00CF69C8" w:rsidP="00CF69C8">
      <w:pPr>
        <w:pStyle w:val="a4"/>
        <w:spacing w:line="312" w:lineRule="auto"/>
        <w:ind w:left="0" w:firstLine="567"/>
        <w:jc w:val="both"/>
        <w:rPr>
          <w:sz w:val="24"/>
          <w:szCs w:val="24"/>
        </w:rPr>
      </w:pPr>
      <w:r w:rsidRPr="0060753B">
        <w:rPr>
          <w:sz w:val="24"/>
          <w:szCs w:val="24"/>
        </w:rPr>
        <w:t>Дробков А.В. Влияние некоторых радиоактивных элементов – урана, радия и актиния – на урожай гороха // Тр. Биогеохим. лаб. - 1939. - Т. 5. - С. 201-204.</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Дроздова Т.В., Соколов Б.С.</w:t>
      </w:r>
      <w:r w:rsidRPr="0060753B">
        <w:rPr>
          <w:spacing w:val="-5"/>
          <w:sz w:val="24"/>
          <w:szCs w:val="24"/>
        </w:rPr>
        <w:t xml:space="preserve"> Палеобиогеохимия // Тр. Биогеохим. лаб. - 1979. - Т. 17. - С. 37- 45.</w:t>
      </w:r>
    </w:p>
    <w:p w:rsidR="00CF69C8" w:rsidRPr="0060753B" w:rsidRDefault="00CF69C8" w:rsidP="00CF69C8">
      <w:pPr>
        <w:pStyle w:val="a4"/>
        <w:spacing w:line="312" w:lineRule="auto"/>
        <w:ind w:left="0" w:firstLine="567"/>
        <w:jc w:val="both"/>
        <w:rPr>
          <w:bCs/>
          <w:sz w:val="24"/>
          <w:szCs w:val="24"/>
        </w:rPr>
      </w:pPr>
      <w:r w:rsidRPr="0060753B">
        <w:rPr>
          <w:bCs/>
          <w:sz w:val="24"/>
          <w:szCs w:val="24"/>
        </w:rPr>
        <w:t>Дубасов Ю.В. Фракционирование радионуклидов в выпадениях ближней зоны ЧАЭС / Ю.В. Дубасов, А.С. Кривохатский, В.Г. Савоненков, Н.В. Сковородкин // Радиохимия. - 1991. -№ 4. - С. 168-177.</w:t>
      </w:r>
    </w:p>
    <w:p w:rsidR="00CF69C8" w:rsidRPr="0060753B" w:rsidRDefault="00CF69C8" w:rsidP="00CF69C8">
      <w:pPr>
        <w:pStyle w:val="a4"/>
        <w:spacing w:line="312" w:lineRule="auto"/>
        <w:ind w:left="0" w:firstLine="567"/>
        <w:jc w:val="both"/>
        <w:rPr>
          <w:bCs/>
          <w:sz w:val="24"/>
          <w:szCs w:val="24"/>
        </w:rPr>
      </w:pPr>
      <w:r w:rsidRPr="0060753B">
        <w:rPr>
          <w:bCs/>
          <w:sz w:val="24"/>
          <w:szCs w:val="24"/>
        </w:rPr>
        <w:t>Дуглас П.О. Воздействие загрязнения микроэлементами на растения // Загрязнение воздуха и жизнь растений. - Д.: Гидрометеоиздат, 1988. С. 327-356.</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Дылис Н.В. Основы биоценологии. - М.: МГУ, 1968. - 147 с.</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Дылис Н.В.</w:t>
      </w:r>
      <w:r w:rsidRPr="0060753B">
        <w:rPr>
          <w:spacing w:val="-1"/>
          <w:sz w:val="24"/>
          <w:szCs w:val="24"/>
        </w:rPr>
        <w:t xml:space="preserve"> Учение В.И. Вернадского о биосфере и его значение для развития биогеоценологии // Бюл. МОИП. Отд. биол. - 1978. - Т. 83. - № 1. - С. 62-68.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Дьери Даниель. Содержание и динамика марганца, цинка, кобальта, меди и молибдена в некоторых почвах и растениях / Автореф… к.б.н. - М.: МГУ, 1962. -21 с. </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Ермаков В.В. Геохимическая экология и биогеохимические критерии оценки экологического состояния таксонов биосферы // Геохимия. – 2015. - № 3. - С. 203-221.</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Ермаков В.В. Субрегионы и биогеохимические провинции СССР с различным содержанием селена // Тр. биогеохим. лаб. - М.: Наука. – 1978. - Т. 15. - С. 54-57.</w:t>
      </w:r>
    </w:p>
    <w:p w:rsidR="00CF69C8" w:rsidRPr="0060753B" w:rsidRDefault="00CF69C8" w:rsidP="00CF69C8">
      <w:pPr>
        <w:pStyle w:val="a4"/>
        <w:spacing w:line="312" w:lineRule="auto"/>
        <w:ind w:left="0" w:firstLine="567"/>
        <w:jc w:val="both"/>
        <w:rPr>
          <w:sz w:val="24"/>
          <w:szCs w:val="24"/>
        </w:rPr>
      </w:pPr>
      <w:r w:rsidRPr="0060753B">
        <w:rPr>
          <w:sz w:val="24"/>
          <w:szCs w:val="24"/>
        </w:rPr>
        <w:t>Ермаков В.В. Флуориметрическое определение селена в продуктах животноводства, органах (тканях) животных и объектах окружающей среды // Методические указания по определению пестицидов в биологических объектах. - М.: ВАСХНИЛ, 1987. С. 8-18.</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Ермаков В.В. Химический элементный состав живого вещества // Проблемы биогеохимии и геохимической экологии. - 2008. - №3 (7). - С. 19-36.</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Ермаков В.В., Ковальский В.В. Биологическое значение селена. - М.: Наука, 1974. - 298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Ермаков В.В., Тютиков С.Ф. Геохимическая экология животных. - М.: Наука, 2008. - 314 с.</w:t>
      </w:r>
    </w:p>
    <w:p w:rsidR="00CF69C8" w:rsidRPr="006177EE" w:rsidRDefault="00CF69C8" w:rsidP="00CF69C8">
      <w:pPr>
        <w:pStyle w:val="a4"/>
        <w:spacing w:line="312" w:lineRule="auto"/>
        <w:ind w:left="0" w:firstLine="567"/>
        <w:jc w:val="both"/>
        <w:rPr>
          <w:sz w:val="24"/>
          <w:szCs w:val="24"/>
        </w:rPr>
      </w:pPr>
      <w:r w:rsidRPr="0060753B">
        <w:rPr>
          <w:sz w:val="24"/>
          <w:szCs w:val="24"/>
        </w:rPr>
        <w:t xml:space="preserve">Жаворонков А.А., Михалева Л.М., Авцын А.П. Микроэлементозы – новый класс болезней человека, животных и растений / А.А. Жаворонков, Л.М. Михалева, А.П. Авцын // Проблемы биогеохимии и геохимической экологии. </w:t>
      </w:r>
      <w:r>
        <w:rPr>
          <w:sz w:val="24"/>
          <w:szCs w:val="24"/>
        </w:rPr>
        <w:t xml:space="preserve">Труды Биогеохим. лаб. Т. 23. </w:t>
      </w:r>
      <w:r w:rsidRPr="0060753B">
        <w:rPr>
          <w:sz w:val="24"/>
          <w:szCs w:val="24"/>
        </w:rPr>
        <w:t>- М.: Нау</w:t>
      </w:r>
      <w:r w:rsidRPr="006177EE">
        <w:rPr>
          <w:sz w:val="24"/>
          <w:szCs w:val="24"/>
        </w:rPr>
        <w:t xml:space="preserve">ка, 1999. - </w:t>
      </w:r>
      <w:r w:rsidRPr="00156679">
        <w:rPr>
          <w:sz w:val="24"/>
          <w:szCs w:val="24"/>
        </w:rPr>
        <w:t>с.</w:t>
      </w:r>
      <w:r>
        <w:rPr>
          <w:sz w:val="24"/>
          <w:szCs w:val="24"/>
        </w:rPr>
        <w:t xml:space="preserve"> 183-199.</w:t>
      </w:r>
    </w:p>
    <w:p w:rsidR="00CF69C8" w:rsidRPr="006177EE" w:rsidRDefault="00CF69C8" w:rsidP="00CF69C8">
      <w:pPr>
        <w:pStyle w:val="a4"/>
        <w:spacing w:line="312" w:lineRule="auto"/>
        <w:ind w:left="0" w:firstLine="567"/>
        <w:jc w:val="both"/>
        <w:rPr>
          <w:sz w:val="24"/>
          <w:szCs w:val="24"/>
        </w:rPr>
      </w:pPr>
      <w:r w:rsidRPr="006177EE">
        <w:rPr>
          <w:bCs/>
          <w:sz w:val="24"/>
          <w:szCs w:val="24"/>
        </w:rPr>
        <w:t>Жолнин</w:t>
      </w:r>
      <w:r w:rsidRPr="006177EE">
        <w:rPr>
          <w:sz w:val="24"/>
          <w:szCs w:val="24"/>
        </w:rPr>
        <w:t xml:space="preserve"> </w:t>
      </w:r>
      <w:r w:rsidRPr="006177EE">
        <w:rPr>
          <w:bCs/>
          <w:sz w:val="24"/>
          <w:szCs w:val="24"/>
        </w:rPr>
        <w:t>А</w:t>
      </w:r>
      <w:r w:rsidRPr="006177EE">
        <w:rPr>
          <w:sz w:val="24"/>
          <w:szCs w:val="24"/>
        </w:rPr>
        <w:t>.</w:t>
      </w:r>
      <w:r w:rsidRPr="006177EE">
        <w:rPr>
          <w:bCs/>
          <w:sz w:val="24"/>
          <w:szCs w:val="24"/>
        </w:rPr>
        <w:t>В</w:t>
      </w:r>
      <w:r w:rsidRPr="006177EE">
        <w:rPr>
          <w:sz w:val="24"/>
          <w:szCs w:val="24"/>
        </w:rPr>
        <w:t xml:space="preserve">. Общая химия: учебник / </w:t>
      </w:r>
      <w:r w:rsidRPr="006177EE">
        <w:rPr>
          <w:bCs/>
          <w:sz w:val="24"/>
          <w:szCs w:val="24"/>
        </w:rPr>
        <w:t>А</w:t>
      </w:r>
      <w:r w:rsidRPr="006177EE">
        <w:rPr>
          <w:sz w:val="24"/>
          <w:szCs w:val="24"/>
        </w:rPr>
        <w:t xml:space="preserve">. </w:t>
      </w:r>
      <w:r w:rsidRPr="006177EE">
        <w:rPr>
          <w:bCs/>
          <w:sz w:val="24"/>
          <w:szCs w:val="24"/>
        </w:rPr>
        <w:t>В</w:t>
      </w:r>
      <w:r w:rsidRPr="006177EE">
        <w:rPr>
          <w:sz w:val="24"/>
          <w:szCs w:val="24"/>
        </w:rPr>
        <w:t xml:space="preserve">. </w:t>
      </w:r>
      <w:r w:rsidRPr="006177EE">
        <w:rPr>
          <w:bCs/>
          <w:sz w:val="24"/>
          <w:szCs w:val="24"/>
        </w:rPr>
        <w:t>Жолнин</w:t>
      </w:r>
      <w:r w:rsidRPr="006177EE">
        <w:rPr>
          <w:sz w:val="24"/>
          <w:szCs w:val="24"/>
        </w:rPr>
        <w:t xml:space="preserve"> ; под ред. В. А. Попкова, </w:t>
      </w:r>
      <w:r w:rsidRPr="006177EE">
        <w:rPr>
          <w:bCs/>
          <w:sz w:val="24"/>
          <w:szCs w:val="24"/>
        </w:rPr>
        <w:t>А</w:t>
      </w:r>
      <w:r w:rsidRPr="006177EE">
        <w:rPr>
          <w:sz w:val="24"/>
          <w:szCs w:val="24"/>
        </w:rPr>
        <w:t xml:space="preserve">. </w:t>
      </w:r>
      <w:r w:rsidRPr="006177EE">
        <w:rPr>
          <w:bCs/>
          <w:sz w:val="24"/>
          <w:szCs w:val="24"/>
        </w:rPr>
        <w:t>В</w:t>
      </w:r>
      <w:r w:rsidRPr="006177EE">
        <w:rPr>
          <w:sz w:val="24"/>
          <w:szCs w:val="24"/>
        </w:rPr>
        <w:t xml:space="preserve">. </w:t>
      </w:r>
      <w:r w:rsidRPr="006177EE">
        <w:rPr>
          <w:bCs/>
          <w:sz w:val="24"/>
          <w:szCs w:val="24"/>
        </w:rPr>
        <w:t>Жолнина</w:t>
      </w:r>
      <w:r w:rsidRPr="006177EE">
        <w:rPr>
          <w:sz w:val="24"/>
          <w:szCs w:val="24"/>
        </w:rPr>
        <w:t xml:space="preserve">, </w:t>
      </w:r>
      <w:r w:rsidRPr="006177EE">
        <w:rPr>
          <w:bCs/>
          <w:sz w:val="24"/>
          <w:szCs w:val="24"/>
        </w:rPr>
        <w:t>2012</w:t>
      </w:r>
      <w:r w:rsidRPr="006177EE">
        <w:rPr>
          <w:sz w:val="24"/>
          <w:szCs w:val="24"/>
        </w:rPr>
        <w:t>. - 400 с.</w:t>
      </w:r>
    </w:p>
    <w:p w:rsidR="00CF69C8" w:rsidRPr="0060753B" w:rsidRDefault="00CF69C8" w:rsidP="00CF69C8">
      <w:pPr>
        <w:pStyle w:val="a4"/>
        <w:spacing w:line="312" w:lineRule="auto"/>
        <w:ind w:left="0" w:firstLine="567"/>
        <w:jc w:val="both"/>
        <w:rPr>
          <w:bCs/>
          <w:spacing w:val="2"/>
          <w:sz w:val="24"/>
          <w:szCs w:val="24"/>
        </w:rPr>
      </w:pPr>
      <w:r w:rsidRPr="0060753B">
        <w:rPr>
          <w:bCs/>
          <w:spacing w:val="2"/>
          <w:sz w:val="24"/>
          <w:szCs w:val="24"/>
        </w:rPr>
        <w:t>Жолондз М.Я. Щитовидная железа - тупик эндокринологии. Выход из тупика. Частное расследование</w:t>
      </w:r>
      <w:r w:rsidRPr="00DC2515">
        <w:t xml:space="preserve">. - </w:t>
      </w:r>
      <w:r w:rsidRPr="0060753B">
        <w:rPr>
          <w:bCs/>
          <w:spacing w:val="2"/>
          <w:sz w:val="24"/>
          <w:szCs w:val="24"/>
        </w:rPr>
        <w:t>СПб.: Лань, 1997. - 206 с.</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Жулидов А</w:t>
      </w:r>
      <w:r w:rsidRPr="0060753B">
        <w:rPr>
          <w:spacing w:val="-1"/>
          <w:sz w:val="24"/>
          <w:szCs w:val="24"/>
        </w:rPr>
        <w:t xml:space="preserve">.В., </w:t>
      </w:r>
      <w:r w:rsidRPr="0060753B">
        <w:rPr>
          <w:iCs/>
          <w:spacing w:val="-1"/>
          <w:sz w:val="24"/>
          <w:szCs w:val="24"/>
        </w:rPr>
        <w:t>Емец</w:t>
      </w:r>
      <w:r w:rsidRPr="0060753B">
        <w:rPr>
          <w:spacing w:val="-1"/>
          <w:sz w:val="24"/>
          <w:szCs w:val="24"/>
        </w:rPr>
        <w:t xml:space="preserve"> В.</w:t>
      </w:r>
      <w:r w:rsidRPr="0060753B">
        <w:rPr>
          <w:iCs/>
          <w:spacing w:val="-1"/>
          <w:sz w:val="24"/>
          <w:szCs w:val="24"/>
        </w:rPr>
        <w:t>М</w:t>
      </w:r>
      <w:r w:rsidRPr="0060753B">
        <w:rPr>
          <w:spacing w:val="-1"/>
          <w:sz w:val="24"/>
          <w:szCs w:val="24"/>
        </w:rPr>
        <w:t xml:space="preserve">. О </w:t>
      </w:r>
      <w:r w:rsidRPr="0060753B">
        <w:rPr>
          <w:iCs/>
          <w:spacing w:val="-1"/>
          <w:sz w:val="24"/>
          <w:szCs w:val="24"/>
        </w:rPr>
        <w:t>половых различиях</w:t>
      </w:r>
      <w:r w:rsidRPr="0060753B">
        <w:rPr>
          <w:spacing w:val="-1"/>
          <w:sz w:val="24"/>
          <w:szCs w:val="24"/>
        </w:rPr>
        <w:t xml:space="preserve"> в </w:t>
      </w:r>
      <w:r w:rsidRPr="0060753B">
        <w:rPr>
          <w:iCs/>
          <w:spacing w:val="-1"/>
          <w:sz w:val="24"/>
          <w:szCs w:val="24"/>
        </w:rPr>
        <w:t>накоплении тяжелых металлов</w:t>
      </w:r>
      <w:r w:rsidRPr="0060753B">
        <w:rPr>
          <w:spacing w:val="-1"/>
          <w:sz w:val="24"/>
          <w:szCs w:val="24"/>
        </w:rPr>
        <w:t xml:space="preserve"> у </w:t>
      </w:r>
      <w:r w:rsidRPr="0060753B">
        <w:rPr>
          <w:iCs/>
          <w:spacing w:val="-1"/>
          <w:sz w:val="24"/>
          <w:szCs w:val="24"/>
        </w:rPr>
        <w:t>водных жуков</w:t>
      </w:r>
      <w:r w:rsidRPr="0060753B">
        <w:rPr>
          <w:spacing w:val="-1"/>
          <w:sz w:val="24"/>
          <w:szCs w:val="24"/>
        </w:rPr>
        <w:t xml:space="preserve"> // </w:t>
      </w:r>
      <w:r w:rsidRPr="0060753B">
        <w:rPr>
          <w:iCs/>
          <w:spacing w:val="-1"/>
          <w:sz w:val="24"/>
          <w:szCs w:val="24"/>
        </w:rPr>
        <w:t>Журнал</w:t>
      </w:r>
      <w:r w:rsidRPr="0060753B">
        <w:rPr>
          <w:spacing w:val="-1"/>
          <w:sz w:val="24"/>
          <w:szCs w:val="24"/>
        </w:rPr>
        <w:t xml:space="preserve"> общей </w:t>
      </w:r>
      <w:r w:rsidRPr="0060753B">
        <w:rPr>
          <w:iCs/>
          <w:spacing w:val="-1"/>
          <w:sz w:val="24"/>
          <w:szCs w:val="24"/>
        </w:rPr>
        <w:t>биологии</w:t>
      </w:r>
      <w:r w:rsidRPr="0060753B">
        <w:rPr>
          <w:spacing w:val="-1"/>
          <w:sz w:val="24"/>
          <w:szCs w:val="24"/>
        </w:rPr>
        <w:t xml:space="preserve">. - </w:t>
      </w:r>
      <w:r w:rsidRPr="0060753B">
        <w:rPr>
          <w:iCs/>
          <w:spacing w:val="-1"/>
          <w:sz w:val="24"/>
          <w:szCs w:val="24"/>
        </w:rPr>
        <w:t>1981</w:t>
      </w:r>
      <w:r w:rsidRPr="0060753B">
        <w:rPr>
          <w:spacing w:val="-1"/>
          <w:sz w:val="24"/>
          <w:szCs w:val="24"/>
        </w:rPr>
        <w:t xml:space="preserve">. - </w:t>
      </w:r>
      <w:r w:rsidRPr="0060753B">
        <w:rPr>
          <w:iCs/>
          <w:spacing w:val="-1"/>
          <w:sz w:val="24"/>
          <w:szCs w:val="24"/>
        </w:rPr>
        <w:t>Т</w:t>
      </w:r>
      <w:r w:rsidRPr="0060753B">
        <w:rPr>
          <w:spacing w:val="-1"/>
          <w:sz w:val="24"/>
          <w:szCs w:val="24"/>
        </w:rPr>
        <w:t xml:space="preserve">. </w:t>
      </w:r>
      <w:r w:rsidRPr="0060753B">
        <w:rPr>
          <w:iCs/>
          <w:spacing w:val="-1"/>
          <w:sz w:val="24"/>
          <w:szCs w:val="24"/>
        </w:rPr>
        <w:t>42</w:t>
      </w:r>
      <w:r w:rsidRPr="0060753B">
        <w:rPr>
          <w:spacing w:val="-1"/>
          <w:sz w:val="24"/>
          <w:szCs w:val="24"/>
        </w:rPr>
        <w:t xml:space="preserve">. - № </w:t>
      </w:r>
      <w:r w:rsidRPr="0060753B">
        <w:rPr>
          <w:iCs/>
          <w:spacing w:val="-1"/>
          <w:sz w:val="24"/>
          <w:szCs w:val="24"/>
        </w:rPr>
        <w:t>4</w:t>
      </w:r>
      <w:r w:rsidRPr="0060753B">
        <w:rPr>
          <w:spacing w:val="-1"/>
          <w:sz w:val="24"/>
          <w:szCs w:val="24"/>
        </w:rPr>
        <w:t xml:space="preserve">. - С. </w:t>
      </w:r>
      <w:r w:rsidRPr="0060753B">
        <w:rPr>
          <w:iCs/>
          <w:spacing w:val="-1"/>
          <w:sz w:val="24"/>
          <w:szCs w:val="24"/>
        </w:rPr>
        <w:t>583</w:t>
      </w:r>
      <w:r w:rsidRPr="0060753B">
        <w:rPr>
          <w:spacing w:val="-1"/>
          <w:sz w:val="24"/>
          <w:szCs w:val="24"/>
        </w:rPr>
        <w:t>-585.</w:t>
      </w:r>
    </w:p>
    <w:p w:rsidR="00CF69C8" w:rsidRPr="0060753B" w:rsidRDefault="00CF69C8" w:rsidP="00CF69C8">
      <w:pPr>
        <w:pStyle w:val="a4"/>
        <w:spacing w:line="312" w:lineRule="auto"/>
        <w:ind w:left="0" w:firstLine="567"/>
        <w:jc w:val="both"/>
        <w:rPr>
          <w:bCs/>
          <w:sz w:val="24"/>
          <w:szCs w:val="24"/>
        </w:rPr>
      </w:pPr>
      <w:r w:rsidRPr="0060753B">
        <w:rPr>
          <w:bCs/>
          <w:sz w:val="24"/>
          <w:szCs w:val="24"/>
        </w:rPr>
        <w:t>Журавлева Е.Г. Влияние величины рН на подвижность меди в почвах // Тр. ВИУА. – 1982. - Вып. 62. - С 63-67.</w:t>
      </w:r>
    </w:p>
    <w:p w:rsidR="00CF69C8" w:rsidRPr="0060753B" w:rsidRDefault="00CF69C8" w:rsidP="00CF69C8">
      <w:pPr>
        <w:pStyle w:val="a4"/>
        <w:spacing w:line="312" w:lineRule="auto"/>
        <w:ind w:left="0" w:firstLine="567"/>
        <w:jc w:val="both"/>
        <w:rPr>
          <w:color w:val="000000"/>
          <w:sz w:val="24"/>
          <w:szCs w:val="24"/>
          <w:shd w:val="clear" w:color="auto" w:fill="FFFFFF"/>
        </w:rPr>
      </w:pPr>
      <w:r w:rsidRPr="0060753B">
        <w:rPr>
          <w:color w:val="000000"/>
          <w:sz w:val="24"/>
          <w:szCs w:val="24"/>
          <w:shd w:val="clear" w:color="auto" w:fill="FFFFFF"/>
        </w:rPr>
        <w:t>Зборищук Ю.Н. Содержание йода в пахотном слое почв Европейской части СССР / Ю.Н. Зборищук // Почвоведение. - 1975. - № 9. - 49 с.</w:t>
      </w:r>
    </w:p>
    <w:p w:rsidR="00CF69C8" w:rsidRPr="006177EE" w:rsidRDefault="00CF69C8" w:rsidP="00CF69C8">
      <w:pPr>
        <w:pStyle w:val="a4"/>
        <w:spacing w:line="312" w:lineRule="auto"/>
        <w:ind w:left="0" w:firstLine="567"/>
        <w:jc w:val="both"/>
        <w:rPr>
          <w:bCs/>
          <w:sz w:val="24"/>
          <w:szCs w:val="24"/>
        </w:rPr>
      </w:pPr>
      <w:r w:rsidRPr="0060753B">
        <w:rPr>
          <w:bCs/>
          <w:sz w:val="24"/>
          <w:szCs w:val="24"/>
        </w:rPr>
        <w:t xml:space="preserve">Звонова И.А. Реконструкция доз и оценка риска облучения населения России радиоактивным йодом Чернобыльской аварии / Дис… д. т. н. - Санкт-Петербург, 2003. </w:t>
      </w:r>
      <w:r w:rsidRPr="006177EE">
        <w:rPr>
          <w:bCs/>
          <w:sz w:val="24"/>
          <w:szCs w:val="24"/>
        </w:rPr>
        <w:t xml:space="preserve">– 339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Звонова И.А., Братилова А.А., Почтенная Г.Т. Риск радиогенных заболеваний раком щитовидной железы у жителей Брянской области вследствие аварии на Чернобыльской АЭС // «Медицинская радиология и радиационная безопасность». – 2005. - Т. 50. - № 5. - С. 41-52. </w:t>
      </w:r>
    </w:p>
    <w:p w:rsidR="00CF69C8" w:rsidRPr="0060753B" w:rsidRDefault="00CF69C8" w:rsidP="00CF69C8">
      <w:pPr>
        <w:pStyle w:val="a4"/>
        <w:spacing w:line="312" w:lineRule="auto"/>
        <w:ind w:left="0" w:firstLine="567"/>
        <w:jc w:val="both"/>
        <w:rPr>
          <w:bCs/>
          <w:spacing w:val="-1"/>
          <w:sz w:val="24"/>
          <w:szCs w:val="24"/>
        </w:rPr>
      </w:pPr>
      <w:r w:rsidRPr="0060753B">
        <w:rPr>
          <w:bCs/>
          <w:spacing w:val="-1"/>
          <w:sz w:val="24"/>
          <w:szCs w:val="24"/>
        </w:rPr>
        <w:t xml:space="preserve">Зенкевич Л.А. </w:t>
      </w:r>
      <w:r w:rsidRPr="0060753B">
        <w:rPr>
          <w:bCs/>
          <w:iCs/>
          <w:spacing w:val="-1"/>
          <w:sz w:val="24"/>
          <w:szCs w:val="24"/>
        </w:rPr>
        <w:t xml:space="preserve">Фауна и биологическая продуктивность моря. </w:t>
      </w:r>
      <w:r w:rsidRPr="0060753B">
        <w:rPr>
          <w:bCs/>
          <w:spacing w:val="-1"/>
          <w:sz w:val="24"/>
          <w:szCs w:val="24"/>
        </w:rPr>
        <w:t xml:space="preserve">- М., - Л.: Сов. наука. - Т. 1: Мировой океан, </w:t>
      </w:r>
      <w:hyperlink r:id="rId219" w:tooltip="1951" w:history="1">
        <w:r w:rsidRPr="0060753B">
          <w:rPr>
            <w:bCs/>
            <w:spacing w:val="-1"/>
            <w:sz w:val="24"/>
            <w:szCs w:val="24"/>
          </w:rPr>
          <w:t>1951</w:t>
        </w:r>
      </w:hyperlink>
      <w:r w:rsidRPr="0060753B">
        <w:rPr>
          <w:bCs/>
          <w:spacing w:val="-1"/>
          <w:sz w:val="24"/>
          <w:szCs w:val="24"/>
        </w:rPr>
        <w:t>. - 507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Зырин Н.Г. Узловые вопросы учения о микроэлементах в почвоведении // Докл. на соискание ученой степени докт. биол. наук. - М.: МГУ, 1968. - 38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Зырин Н.Г., Зборищук Ю.Н. Содержание йода в пахотном слое почв Европейской части СССР // Почвоведение. – 1975. - №9. - С. 49-54.</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Зырин Н.Г., Чеботарева Н.Г. К вопросу о формах соединений меди, цинка, свинца в почвах и достаточности их для растений // Содержание и формы соединений микроэлементов в почвах. - М.: Изд-во МГУ, 1979. С. 330-336.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Иванов Г.М. Биогеохимия марганца и меди в ландшафтах Тункинского Прибайкалья. - Новосибирск: Наука, 1978. - 143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Иванов Д.Н. Распространение меди в почвах и роль медных удобрений в повышении урожайности сельскохозяйственных культур // Труды почвенного ин-та им. В.В. Докучаева. - 1950. - Т.34. - С. 143-189. </w:t>
      </w:r>
    </w:p>
    <w:p w:rsidR="00CF69C8" w:rsidRPr="00144B7D" w:rsidRDefault="00CF69C8" w:rsidP="00CF69C8">
      <w:pPr>
        <w:pStyle w:val="a4"/>
        <w:spacing w:line="312" w:lineRule="auto"/>
        <w:ind w:left="0" w:firstLine="567"/>
        <w:jc w:val="both"/>
        <w:rPr>
          <w:bCs/>
          <w:sz w:val="24"/>
          <w:szCs w:val="24"/>
        </w:rPr>
      </w:pPr>
      <w:r w:rsidRPr="00144B7D">
        <w:rPr>
          <w:bCs/>
          <w:sz w:val="24"/>
          <w:szCs w:val="24"/>
        </w:rPr>
        <w:t>Иванов Ю.А. Физико-химические формы выпадений выброса ЧАЭС и долговременная динамика поведения радионуклидов выброса в компонентах агроэкосистем /</w:t>
      </w:r>
      <w:r w:rsidRPr="00144B7D">
        <w:rPr>
          <w:rFonts w:ascii="Calibri" w:eastAsia="Calibri" w:hAnsi="Calibri"/>
          <w:sz w:val="22"/>
          <w:szCs w:val="22"/>
          <w:lang w:eastAsia="en-US"/>
        </w:rPr>
        <w:t xml:space="preserve"> </w:t>
      </w:r>
      <w:r w:rsidRPr="00144B7D">
        <w:rPr>
          <w:bCs/>
          <w:sz w:val="24"/>
          <w:szCs w:val="24"/>
        </w:rPr>
        <w:t>Ю.А. Иванов, В.А. Кашпаров, Н.М.Лазарев, Н.А. Лощилов, Б.С. Пристер //</w:t>
      </w:r>
      <w:r w:rsidRPr="00144B7D">
        <w:rPr>
          <w:rFonts w:ascii="Arial" w:hAnsi="Arial" w:cs="Arial"/>
          <w:sz w:val="30"/>
          <w:szCs w:val="30"/>
        </w:rPr>
        <w:t xml:space="preserve"> </w:t>
      </w:r>
      <w:r w:rsidRPr="00144B7D">
        <w:rPr>
          <w:bCs/>
          <w:sz w:val="24"/>
          <w:szCs w:val="24"/>
        </w:rPr>
        <w:t>Доклады lV международной научно-практической конференции "Итоги 8 лет работы по ликвидации последствий аварии на ЧАЭС”. Чернобыль, 1996 .T.1. C.256-269</w:t>
      </w:r>
      <w:r>
        <w:rPr>
          <w:bCs/>
          <w:sz w:val="24"/>
          <w:szCs w:val="24"/>
        </w:rPr>
        <w:t>.</w:t>
      </w:r>
      <w:r w:rsidRPr="00144B7D">
        <w:rPr>
          <w:bCs/>
          <w:sz w:val="24"/>
          <w:szCs w:val="24"/>
        </w:rPr>
        <w:t xml:space="preserve"> </w:t>
      </w:r>
    </w:p>
    <w:p w:rsidR="00CF69C8" w:rsidRPr="0060753B" w:rsidRDefault="00CF69C8" w:rsidP="00CF69C8">
      <w:pPr>
        <w:pStyle w:val="a4"/>
        <w:spacing w:line="312" w:lineRule="auto"/>
        <w:ind w:left="0" w:firstLine="567"/>
        <w:jc w:val="both"/>
        <w:rPr>
          <w:sz w:val="24"/>
          <w:szCs w:val="24"/>
        </w:rPr>
      </w:pPr>
      <w:r w:rsidRPr="0060753B">
        <w:rPr>
          <w:sz w:val="24"/>
          <w:szCs w:val="24"/>
        </w:rPr>
        <w:t>Иванов Ю.А., Бондарь П.Ф., Кашпаров В.А. и др. Закрепление в почвах радионуклидов, представленных различными компонентами выпадений, выброса ЧАЭС // Всесоюз. конф. по с.-х. радиологии. - Обнинск, 1990. -Т. 1. - С. 14-15.</w:t>
      </w:r>
    </w:p>
    <w:p w:rsidR="00CF69C8" w:rsidRPr="0060753B" w:rsidRDefault="00CF69C8" w:rsidP="00CF69C8">
      <w:pPr>
        <w:pStyle w:val="a4"/>
        <w:spacing w:line="312" w:lineRule="auto"/>
        <w:ind w:left="0" w:firstLine="567"/>
        <w:jc w:val="both"/>
        <w:rPr>
          <w:sz w:val="24"/>
          <w:szCs w:val="24"/>
        </w:rPr>
      </w:pPr>
      <w:r w:rsidRPr="0060753B">
        <w:rPr>
          <w:sz w:val="24"/>
          <w:szCs w:val="24"/>
        </w:rPr>
        <w:t>Иванов Ю.А., Куринный В.Д., Орешич Л.В. и др. Распределение цезия-137 в почвенно-растительном покрове лугов, подвергшихся загрязнению радионуклидами аварийного выброса ЧАЭС // Всесоюз. конф. по с.-х. радиологии. - Обнинск, 1990. -Т. 1. - С. 38-39.</w:t>
      </w:r>
    </w:p>
    <w:p w:rsidR="00CF69C8" w:rsidRPr="0060753B" w:rsidRDefault="00CF69C8" w:rsidP="00CF69C8">
      <w:pPr>
        <w:pStyle w:val="a4"/>
        <w:spacing w:line="312" w:lineRule="auto"/>
        <w:ind w:left="0" w:firstLine="567"/>
        <w:jc w:val="both"/>
        <w:rPr>
          <w:sz w:val="24"/>
          <w:szCs w:val="24"/>
        </w:rPr>
      </w:pPr>
      <w:r w:rsidRPr="0060753B">
        <w:rPr>
          <w:sz w:val="24"/>
          <w:szCs w:val="24"/>
        </w:rPr>
        <w:t>Израэль Ю.А. Антропогенное радиоактивное загрязнение планеты Земля // Труды международной конференции «Радиоактивность после ядерных взрывов и аварий». – М., - Т.1. - С. 13-49.</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Радиоактивное загрязнение природных сред в зоне аварии на Чернобыльской АЭС / Ю.А. Израэль, В.Н. Петров, С.И. Авдюшин и др. // Метеорология и гидрология. -1987. - № 2. - С. 5-18.</w:t>
      </w:r>
    </w:p>
    <w:p w:rsidR="00CF69C8" w:rsidRPr="0060753B" w:rsidRDefault="00CF69C8" w:rsidP="00CF69C8">
      <w:pPr>
        <w:pStyle w:val="a4"/>
        <w:spacing w:line="312" w:lineRule="auto"/>
        <w:ind w:left="0" w:firstLine="567"/>
        <w:jc w:val="both"/>
        <w:rPr>
          <w:sz w:val="24"/>
          <w:szCs w:val="24"/>
        </w:rPr>
      </w:pPr>
      <w:r w:rsidRPr="0060753B">
        <w:rPr>
          <w:sz w:val="24"/>
          <w:szCs w:val="24"/>
        </w:rPr>
        <w:t>Израэль Ю.А. Радиоактивные выпадения после ядерных взрывов и аварий. - Санкт-Петербург: «Прогресс-Погода», 1996. - 355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Чернобыль: радиоактивное загрязнение природных сред / Ю.А. Израэль, С.М. Вакуловский, В.А. Ветров и др. - Л.: Гидрометеоиздат, 1990. -387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Экологические последствия радиоактивного загрязнения природных сред в районе аварии Чернобыльской АЭС / Ю.А. Израэль, В.Г. Соколовский, В.Е. Соколов и др. // Атомная энергия. - 1988. - Т. 64. -Вып. 1. -С.28-40.</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Экология и контроль состояния природной среды. - Л.: Гидрометеоиздат, 1979. –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Израэль Ю.А., Артемов Е.М., Назаров И.М., Фридман Ш.Д., Зиненко В.И., Кривошапко А.И., Лященко Н.Г., Пахомов В.Г., Чирков В.А., Стукин Е.Д. Радиоактивное загрязнение местности в результате аварии на радиохимическом заводе в Томске-7 // Метеорология и гидрология. -1993. - № 6. - С. 5-8. </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Вакуловский С.М., Ветров В.А., Петров В.Н., Ровинский Ф.Я., Стукин Е.Д. Чернобыль: радиоактивное загрязнение природных сред. - Л.: Гидрометеоиздат, 1990. - 296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Имшенник Е.В., Квасникова Е.В., Назаров И.М., Стукин Е.Д., Цатуров Ю.С. Долгосрочный прогноз изменения радиоактивного загрязнения территории России цезием-137 после аварии на Чернобыльской атомной электростанции // Метеорология и гидрология. - 1998. - №4. - С. 5-17.</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Квасникова Е.В., Назаров И.М., Фридман Ш.Д. Глобальное и региональное радиоактивное загрязнение европейской территории бывшего СССР // Метеорология и гидрология. – 1994. - № 5. - С. 5-9.</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Израэль Ю.А., Петров В.Н., Прессман А.Я., Ровинский Ф.Я., Стукин Е.Д., Тер-Сааков A.A. Радиоактивное загрязнение природных сред при подземных ядерных взрывах и методы его прогнозирования. - Л.: Гидрометеоиздат, 1970. - 67 с. </w:t>
      </w:r>
    </w:p>
    <w:p w:rsidR="00CF69C8" w:rsidRPr="0060753B" w:rsidRDefault="00CF69C8" w:rsidP="00CF69C8">
      <w:pPr>
        <w:pStyle w:val="a4"/>
        <w:spacing w:line="312" w:lineRule="auto"/>
        <w:ind w:left="0" w:firstLine="567"/>
        <w:jc w:val="both"/>
        <w:rPr>
          <w:sz w:val="24"/>
          <w:szCs w:val="24"/>
        </w:rPr>
      </w:pPr>
      <w:r w:rsidRPr="0060753B">
        <w:rPr>
          <w:sz w:val="24"/>
          <w:szCs w:val="24"/>
        </w:rPr>
        <w:t>Израэль Ю.А., Соколовский В.Т., Соколов В.Е. и др. Экологические последствия радиоактивного загрязнения природных сред в районе аварии Чернобыльской АЭС // Атомная энергия. - 1988. - Т. 64. - Вып. 1. - С. 28-40.</w:t>
      </w:r>
    </w:p>
    <w:p w:rsidR="00CF69C8" w:rsidRPr="0060753B" w:rsidRDefault="00CF69C8" w:rsidP="00CF69C8">
      <w:pPr>
        <w:pStyle w:val="a4"/>
        <w:spacing w:line="312" w:lineRule="auto"/>
        <w:ind w:left="0" w:firstLine="567"/>
        <w:jc w:val="both"/>
        <w:rPr>
          <w:bCs/>
          <w:sz w:val="24"/>
          <w:szCs w:val="24"/>
        </w:rPr>
      </w:pPr>
      <w:r w:rsidRPr="0060753B">
        <w:rPr>
          <w:bCs/>
          <w:sz w:val="24"/>
          <w:szCs w:val="24"/>
        </w:rPr>
        <w:t>Израэль Ю.А., Цатуров Ю.С., Назаров И.М., Петров В.Н., Стукин Е.Д., Фридман Ш.Д., Контарович P.C., Федоткин А.Ф., Керцман В.М. Реконструкция следов радиоактивных выпадений в результате аварий и ядерных взрывов // Метеорология и гидрология. – 1994. - № 8. - С. 5-18.</w:t>
      </w:r>
    </w:p>
    <w:p w:rsidR="00CF69C8" w:rsidRPr="0060753B" w:rsidRDefault="00CF69C8" w:rsidP="00CF69C8">
      <w:pPr>
        <w:pStyle w:val="a4"/>
        <w:spacing w:line="312" w:lineRule="auto"/>
        <w:ind w:left="0" w:firstLine="567"/>
        <w:jc w:val="both"/>
        <w:rPr>
          <w:sz w:val="24"/>
          <w:szCs w:val="24"/>
        </w:rPr>
      </w:pPr>
      <w:r w:rsidRPr="0060753B">
        <w:rPr>
          <w:sz w:val="24"/>
          <w:szCs w:val="24"/>
        </w:rPr>
        <w:t>Ильенко А.И. Эволюция резистенции популяций млекопитающих // Проблемы экологического мониторинга: Материалы Рос. науч.-практ. конф. - Брянск, 1991. - Ч. 1. - С. 88-90.</w:t>
      </w:r>
    </w:p>
    <w:p w:rsidR="00CF69C8" w:rsidRPr="0060753B" w:rsidRDefault="00CF69C8" w:rsidP="00CF69C8">
      <w:pPr>
        <w:pStyle w:val="a4"/>
        <w:spacing w:line="312" w:lineRule="auto"/>
        <w:ind w:left="0" w:firstLine="567"/>
        <w:jc w:val="both"/>
        <w:rPr>
          <w:sz w:val="24"/>
          <w:szCs w:val="24"/>
        </w:rPr>
      </w:pPr>
      <w:r w:rsidRPr="0060753B">
        <w:rPr>
          <w:sz w:val="24"/>
          <w:szCs w:val="24"/>
        </w:rPr>
        <w:t>Ильин В.Б. Биогеохимия и агрохимия микроэлементов (марганец, медь, молибден, бор) в южной части Западной Сибири. – Новосибирск: Наука, 1973. - 392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Ильин М.И. Миграция радионуклидов в агроценозах Полесья Украины, расположенных на торфяных почвах / М.И. Ильин, Г.П. Перепелятников // Проблемы с.-х. радиологии: Сб. научн. тр. / под ред. H.A. Лощилова. – Киев, 1993. -С. 97-110. </w:t>
      </w:r>
    </w:p>
    <w:p w:rsidR="00CF69C8" w:rsidRPr="007A7576" w:rsidRDefault="00CF69C8" w:rsidP="00CF69C8">
      <w:pPr>
        <w:pStyle w:val="a4"/>
        <w:spacing w:line="312" w:lineRule="auto"/>
        <w:ind w:left="0" w:firstLine="567"/>
        <w:jc w:val="both"/>
        <w:rPr>
          <w:bCs/>
          <w:iCs/>
          <w:spacing w:val="-6"/>
          <w:sz w:val="24"/>
          <w:szCs w:val="24"/>
        </w:rPr>
      </w:pPr>
      <w:r w:rsidRPr="007A7576">
        <w:rPr>
          <w:bCs/>
          <w:iCs/>
          <w:spacing w:val="-6"/>
          <w:sz w:val="24"/>
          <w:szCs w:val="24"/>
        </w:rPr>
        <w:t>Имади Т.Х. Йод в некоторых почвах Русской равнины и Крыма / Автореф. к.б.н. - М., 1966. –</w:t>
      </w:r>
      <w:r w:rsidR="007A7576" w:rsidRPr="007A7576">
        <w:rPr>
          <w:bCs/>
          <w:iCs/>
          <w:spacing w:val="-6"/>
          <w:sz w:val="24"/>
          <w:szCs w:val="24"/>
        </w:rPr>
        <w:t xml:space="preserve"> 2</w:t>
      </w:r>
      <w:r w:rsidR="007A7576">
        <w:rPr>
          <w:bCs/>
          <w:iCs/>
          <w:spacing w:val="-6"/>
          <w:sz w:val="24"/>
          <w:szCs w:val="24"/>
        </w:rPr>
        <w:t>5</w:t>
      </w:r>
      <w:r w:rsidRPr="007A7576">
        <w:rPr>
          <w:bCs/>
          <w:iCs/>
          <w:spacing w:val="-6"/>
          <w:sz w:val="24"/>
          <w:szCs w:val="24"/>
        </w:rPr>
        <w:t xml:space="preserve">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Информация об аварии на Чернобыльской АЭС и ее последствия, подготовленная для МАГАТЭ // Атомная энергия. -1986. - Т. 61. - С. 301-320. </w:t>
      </w:r>
    </w:p>
    <w:p w:rsidR="00CF69C8" w:rsidRPr="00144B7D" w:rsidRDefault="00CF69C8" w:rsidP="00CF69C8">
      <w:pPr>
        <w:pStyle w:val="a4"/>
        <w:spacing w:line="312" w:lineRule="auto"/>
        <w:ind w:left="0" w:firstLine="567"/>
        <w:jc w:val="both"/>
        <w:rPr>
          <w:bCs/>
          <w:sz w:val="24"/>
          <w:szCs w:val="24"/>
        </w:rPr>
      </w:pPr>
      <w:r w:rsidRPr="00144B7D">
        <w:rPr>
          <w:bCs/>
          <w:sz w:val="24"/>
          <w:szCs w:val="24"/>
        </w:rPr>
        <w:t>Иорданский Н.Н. Эволюция жизни. — М.: Академия, 2001. — 425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Кабата Пендиас А., Пендиас X. Микроэлементы в почвах и растениях. – М.: Мир, 1989. - 439с. </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Калесник С.В. Общие географические закономерности Земли. - М.: Мысль, 1970. - 283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Калмет Р. Содержание йода в почвах Эстонской ССР //Научные труды Эст. НИИ земледелия и мелиорации. – Таллин. - Т. 36. – 1975. - С. 183-184.</w:t>
      </w:r>
    </w:p>
    <w:p w:rsidR="00CF69C8" w:rsidRPr="0060753B" w:rsidRDefault="00CF69C8" w:rsidP="00CF69C8">
      <w:pPr>
        <w:pStyle w:val="a4"/>
        <w:spacing w:line="312" w:lineRule="auto"/>
        <w:ind w:left="0" w:firstLine="567"/>
        <w:jc w:val="both"/>
        <w:rPr>
          <w:sz w:val="24"/>
          <w:szCs w:val="24"/>
        </w:rPr>
      </w:pPr>
      <w:r w:rsidRPr="0060753B">
        <w:rPr>
          <w:iCs/>
          <w:sz w:val="24"/>
          <w:szCs w:val="24"/>
        </w:rPr>
        <w:t>Камшилов М.М.</w:t>
      </w:r>
      <w:r w:rsidRPr="0060753B">
        <w:rPr>
          <w:sz w:val="24"/>
          <w:szCs w:val="24"/>
        </w:rPr>
        <w:t xml:space="preserve"> Значение взаимных отношений между организмами в эволюции. М., - Л.: Изд-во АН СССР, 1961. - 136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Камшилов М.М.</w:t>
      </w:r>
      <w:r w:rsidRPr="0060753B">
        <w:rPr>
          <w:spacing w:val="-5"/>
          <w:sz w:val="24"/>
          <w:szCs w:val="24"/>
        </w:rPr>
        <w:t xml:space="preserve"> Изучение биосферы и вопросы воспроизводства и охраны животного и растительного мира // История биологии с начала XX века и до наших дней. - М., 1975. С. 543 -560.</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Камшилов М.М.</w:t>
      </w:r>
      <w:r w:rsidRPr="0060753B">
        <w:rPr>
          <w:spacing w:val="-5"/>
          <w:sz w:val="24"/>
          <w:szCs w:val="24"/>
        </w:rPr>
        <w:t xml:space="preserve"> Факторы эволюции биосферы // Вопр. философии. - 1979. - №3. - С. 128-137.</w:t>
      </w:r>
    </w:p>
    <w:p w:rsidR="00CF69C8" w:rsidRPr="0060753B" w:rsidRDefault="00CF69C8" w:rsidP="00CF69C8">
      <w:pPr>
        <w:pStyle w:val="a4"/>
        <w:spacing w:line="312" w:lineRule="auto"/>
        <w:ind w:left="0" w:firstLine="567"/>
        <w:jc w:val="both"/>
        <w:rPr>
          <w:spacing w:val="-5"/>
          <w:sz w:val="24"/>
          <w:szCs w:val="24"/>
        </w:rPr>
      </w:pPr>
      <w:r w:rsidRPr="0060753B">
        <w:rPr>
          <w:iCs/>
          <w:sz w:val="24"/>
          <w:szCs w:val="24"/>
        </w:rPr>
        <w:t>Камшилов М.М.</w:t>
      </w:r>
      <w:r w:rsidRPr="0060753B">
        <w:rPr>
          <w:sz w:val="24"/>
          <w:szCs w:val="24"/>
        </w:rPr>
        <w:t xml:space="preserve"> Эволюция биосферы. - М., 1974. - 256 с.</w:t>
      </w:r>
    </w:p>
    <w:p w:rsidR="00CF69C8" w:rsidRPr="0060753B" w:rsidRDefault="00CF69C8" w:rsidP="00CF69C8">
      <w:pPr>
        <w:pStyle w:val="a4"/>
        <w:spacing w:line="312" w:lineRule="auto"/>
        <w:ind w:left="0" w:firstLine="567"/>
        <w:jc w:val="both"/>
        <w:rPr>
          <w:sz w:val="24"/>
          <w:szCs w:val="24"/>
        </w:rPr>
      </w:pPr>
      <w:r w:rsidRPr="0060753B">
        <w:rPr>
          <w:sz w:val="24"/>
          <w:szCs w:val="24"/>
        </w:rPr>
        <w:t>Капитальчук М. Селен в природных водах и биогеохимической цепи «почва-растение» региона Украинской лесостепной и степной почвенных провинций Республики Молдова // Авторореф…д.б.н. - Кишинев, 2008. - 24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Караваева Е.И., Куликов Н.В., Молчанова И.В. Накопление </w:t>
      </w:r>
      <w:r w:rsidRPr="0060753B">
        <w:rPr>
          <w:sz w:val="24"/>
          <w:szCs w:val="24"/>
          <w:vertAlign w:val="superscript"/>
        </w:rPr>
        <w:t>90</w:t>
      </w:r>
      <w:r w:rsidRPr="0060753B">
        <w:rPr>
          <w:sz w:val="24"/>
          <w:szCs w:val="24"/>
          <w:lang w:val="en-US"/>
        </w:rPr>
        <w:t>Sr</w:t>
      </w:r>
      <w:r w:rsidRPr="0060753B">
        <w:rPr>
          <w:sz w:val="24"/>
          <w:szCs w:val="24"/>
        </w:rPr>
        <w:t xml:space="preserve">, </w:t>
      </w:r>
      <w:r w:rsidRPr="0060753B">
        <w:rPr>
          <w:sz w:val="24"/>
          <w:szCs w:val="24"/>
          <w:vertAlign w:val="superscript"/>
        </w:rPr>
        <w:t>137</w:t>
      </w:r>
      <w:r w:rsidRPr="0060753B">
        <w:rPr>
          <w:sz w:val="24"/>
          <w:szCs w:val="24"/>
          <w:lang w:val="en-US"/>
        </w:rPr>
        <w:t>Cs</w:t>
      </w:r>
      <w:r w:rsidRPr="0060753B">
        <w:rPr>
          <w:sz w:val="24"/>
          <w:szCs w:val="24"/>
        </w:rPr>
        <w:t xml:space="preserve">, </w:t>
      </w:r>
      <w:r w:rsidRPr="0060753B">
        <w:rPr>
          <w:sz w:val="24"/>
          <w:szCs w:val="24"/>
          <w:vertAlign w:val="superscript"/>
        </w:rPr>
        <w:t>144</w:t>
      </w:r>
      <w:r w:rsidRPr="0060753B">
        <w:rPr>
          <w:sz w:val="24"/>
          <w:szCs w:val="24"/>
          <w:lang w:val="en-US"/>
        </w:rPr>
        <w:t>Ce</w:t>
      </w:r>
      <w:r w:rsidRPr="0060753B">
        <w:rPr>
          <w:sz w:val="24"/>
          <w:szCs w:val="24"/>
        </w:rPr>
        <w:t xml:space="preserve"> растениями в зависимости от влажности почвы // Радиобиология. - 1970. - Т. 10. - Вып. 3. - С. 474.</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Карелина Л.В. Содержание и закономерности распределения йода в почвах Латвийской ССР / Автореф… к.с.-х. .н. - Елгава, 1965. - 27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Карпачевский Л.О. “Зеркало ландшафта” - М.: Мысль, 1983. - 156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Карпачевский Л.О. Зеркало ландшафта. – М.: Мысль, 1983. – 156 с. </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 xml:space="preserve">Карта радиационной обстановки на территории европейской части СНГ и стран Балтии по состоянию на январь 1993 г. [Карты] / ред. Ю.А. Израэль – Минск. Комитет </w:t>
      </w:r>
      <w:r>
        <w:rPr>
          <w:bCs/>
          <w:iCs/>
          <w:sz w:val="24"/>
          <w:szCs w:val="24"/>
        </w:rPr>
        <w:t>картографии Белоруссии, 1993 г.</w:t>
      </w:r>
    </w:p>
    <w:p w:rsidR="00CF69C8" w:rsidRPr="0060753B" w:rsidRDefault="00CF69C8" w:rsidP="00CF69C8">
      <w:pPr>
        <w:pStyle w:val="a4"/>
        <w:spacing w:line="312" w:lineRule="auto"/>
        <w:ind w:left="0" w:firstLine="567"/>
        <w:jc w:val="both"/>
        <w:rPr>
          <w:bCs/>
          <w:spacing w:val="2"/>
          <w:sz w:val="24"/>
          <w:szCs w:val="24"/>
        </w:rPr>
      </w:pPr>
      <w:r w:rsidRPr="0060753B">
        <w:rPr>
          <w:bCs/>
          <w:spacing w:val="2"/>
          <w:sz w:val="24"/>
          <w:szCs w:val="24"/>
        </w:rPr>
        <w:t>Касаткина Э.П. Йоддефицитные заболевания у детей и подростков (пленарная лекция) // Пробл. эндокринол. - 1997.- №4. - С. 3-7.</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Касимов Н.С. Базовые концепции и принципы геохимии ландшафтов // Геохимия биосферы. – М., - С., 2006. - С. 21-25. </w:t>
      </w:r>
    </w:p>
    <w:p w:rsidR="00CF69C8" w:rsidRPr="0060753B" w:rsidRDefault="00CF69C8" w:rsidP="00CF69C8">
      <w:pPr>
        <w:pStyle w:val="a4"/>
        <w:spacing w:line="312" w:lineRule="auto"/>
        <w:ind w:left="0" w:firstLine="567"/>
        <w:jc w:val="both"/>
        <w:rPr>
          <w:sz w:val="24"/>
          <w:szCs w:val="24"/>
        </w:rPr>
      </w:pPr>
      <w:r w:rsidRPr="0060753B">
        <w:rPr>
          <w:iCs/>
          <w:sz w:val="24"/>
          <w:szCs w:val="24"/>
        </w:rPr>
        <w:t>Касимов Н.С.</w:t>
      </w:r>
      <w:r w:rsidRPr="0060753B">
        <w:rPr>
          <w:sz w:val="24"/>
          <w:szCs w:val="24"/>
        </w:rPr>
        <w:t xml:space="preserve"> Экогеохимия ландшафтов / ИП Филимонов М.В. – М., 2013. С. 208.</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Касимов Н.С., Герасимова М.И., Богданова М.Д., Гаврилова И.П. Ландшафтно-геохимические катены: концепция и картографирование // В сб.: Касимов Н.С., Герасимова М.И. – ред.) Геохимия ландшафтов и география почв. К 100-летию Марии Альфредовны Глазовской. - М.: МГУ, 2012. - С. 59-80.</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Каталымов М.В. Агрохимическое значение йода // Биологическая роль йода. - М.: Колос, 1972. С. 33-47.</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Каталымов М.В. Микроэлементы и микроудобрения. - М., -Л.: Химия, 1975. - 353 с. </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Кашин В.К. Биогеохимия, фитофизиология и агрохимия йода. - Л.: Наука, 1987. - 261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Квасникова E.B. Неравномерность загрязнения цезием-137 территорий, расположенных на большом расстоянии от Чернобыльской АЭС / Е.В. Квасникова, Е.Д. Стукин, В.Н. Голосов // Метеорология и гидрология. - 1999. - № 2. - С. 5-11.</w:t>
      </w:r>
    </w:p>
    <w:p w:rsidR="00CF69C8" w:rsidRPr="0040147E" w:rsidRDefault="00CF69C8" w:rsidP="00CF69C8">
      <w:pPr>
        <w:pStyle w:val="a4"/>
        <w:spacing w:line="312" w:lineRule="auto"/>
        <w:ind w:left="0" w:firstLine="567"/>
        <w:jc w:val="both"/>
        <w:rPr>
          <w:bCs/>
          <w:sz w:val="24"/>
          <w:szCs w:val="24"/>
        </w:rPr>
      </w:pPr>
      <w:r w:rsidRPr="0060753B">
        <w:rPr>
          <w:bCs/>
          <w:sz w:val="24"/>
          <w:szCs w:val="24"/>
        </w:rPr>
        <w:t>Квасникова Е.В. Трансформация радиоактивного загрязнения почв Брянско-Белорусского Полесья / Е.В. Квасникова, Е.Д. Стукин, Г.И. Титкин и др. // Метеорология и гидрология</w:t>
      </w:r>
      <w:r w:rsidRPr="0040147E">
        <w:rPr>
          <w:bCs/>
          <w:sz w:val="24"/>
          <w:szCs w:val="24"/>
        </w:rPr>
        <w:t>. - 2002. - № 1. - С. 46-58.</w:t>
      </w:r>
    </w:p>
    <w:p w:rsidR="00CF69C8" w:rsidRPr="0040147E" w:rsidRDefault="00CF69C8" w:rsidP="00CF69C8">
      <w:pPr>
        <w:pStyle w:val="a4"/>
        <w:spacing w:line="312" w:lineRule="auto"/>
        <w:ind w:left="0" w:firstLine="567"/>
        <w:jc w:val="both"/>
        <w:rPr>
          <w:bCs/>
          <w:sz w:val="24"/>
          <w:szCs w:val="24"/>
        </w:rPr>
      </w:pPr>
      <w:r w:rsidRPr="0040147E">
        <w:rPr>
          <w:bCs/>
          <w:iCs/>
          <w:sz w:val="24"/>
          <w:szCs w:val="24"/>
        </w:rPr>
        <w:t xml:space="preserve">Квасникова Е.В.  </w:t>
      </w:r>
      <w:r w:rsidRPr="0040147E">
        <w:rPr>
          <w:bCs/>
          <w:sz w:val="24"/>
          <w:szCs w:val="24"/>
        </w:rPr>
        <w:t xml:space="preserve">Радиационный мониторинг в Брянском полесье через 21 год после аварии на Чернобыльской АЭС / Е.В. Квасникова, </w:t>
      </w:r>
      <w:r w:rsidRPr="0040147E">
        <w:rPr>
          <w:bCs/>
          <w:iCs/>
          <w:sz w:val="24"/>
          <w:szCs w:val="24"/>
        </w:rPr>
        <w:t>С. М. Вакуловский, С. К. Гордеев, О. М. Жукова, С. В. Константинов, Д. А. Манзон, В. Н. Яхрюшин</w:t>
      </w:r>
      <w:r w:rsidRPr="0040147E">
        <w:rPr>
          <w:bCs/>
          <w:sz w:val="24"/>
          <w:szCs w:val="24"/>
        </w:rPr>
        <w:t xml:space="preserve"> // Метеорология и гидрология. – М., 2016. - №7. – С. 65-78.</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Квасникова Е.В., Жукова О.М., Стукин Е.Д., Борисенко E.H., Самонов А.Е. Роль ландшафтных факторов в изменении поля радиоактивного загрязнения Cs в Брянском полесье // Метеорология и гидрология. - 2005. - № 6. - С. 83-91.</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Квасникова Е.В., Керцман В.М., Назаров И.М. и др. Исследование долины и водосбора р. Енисей аэро-гамма-спектральным методом // Радиоактивность при ядерных взрывах и авариях. - СПб: Гидрометеоиздат, 2000. С. 549-554.</w:t>
      </w:r>
    </w:p>
    <w:p w:rsidR="00CF69C8" w:rsidRPr="0060753B" w:rsidRDefault="00CF69C8" w:rsidP="00CF69C8">
      <w:pPr>
        <w:pStyle w:val="a4"/>
        <w:spacing w:line="312" w:lineRule="auto"/>
        <w:ind w:left="0" w:firstLine="567"/>
        <w:jc w:val="both"/>
        <w:rPr>
          <w:iCs/>
          <w:spacing w:val="-1"/>
          <w:sz w:val="24"/>
          <w:szCs w:val="24"/>
        </w:rPr>
      </w:pPr>
      <w:r w:rsidRPr="0060753B">
        <w:rPr>
          <w:iCs/>
          <w:spacing w:val="-1"/>
          <w:sz w:val="24"/>
          <w:szCs w:val="24"/>
        </w:rPr>
        <w:t>Кист А.А. Биологическая роль химических элементов и периодический закон: монография / А.А. Кист. - Ташкент : ФАН Узбекской ССР, 1973. - 65 с.</w:t>
      </w:r>
    </w:p>
    <w:p w:rsidR="00CF69C8" w:rsidRPr="0060753B" w:rsidRDefault="00CF69C8" w:rsidP="00CF69C8">
      <w:pPr>
        <w:pStyle w:val="a4"/>
        <w:spacing w:line="312" w:lineRule="auto"/>
        <w:ind w:left="0" w:firstLine="567"/>
        <w:jc w:val="both"/>
        <w:rPr>
          <w:iCs/>
          <w:spacing w:val="-1"/>
          <w:sz w:val="24"/>
          <w:szCs w:val="24"/>
        </w:rPr>
      </w:pPr>
      <w:r w:rsidRPr="0060753B">
        <w:rPr>
          <w:iCs/>
          <w:spacing w:val="-1"/>
          <w:sz w:val="24"/>
          <w:szCs w:val="24"/>
        </w:rPr>
        <w:t xml:space="preserve">Кист А.А. Феноменология биогеохимии и бионеорганической химии: монография / А.А. Кист. - Ташкент: ФАН Узбекской ССР, 1987. - </w:t>
      </w:r>
      <w:r w:rsidRPr="0060753B">
        <w:rPr>
          <w:bCs/>
          <w:sz w:val="24"/>
          <w:szCs w:val="24"/>
        </w:rPr>
        <w:t xml:space="preserve">236 </w:t>
      </w:r>
      <w:r w:rsidRPr="0060753B">
        <w:rPr>
          <w:iCs/>
          <w:spacing w:val="-1"/>
          <w:sz w:val="24"/>
          <w:szCs w:val="24"/>
        </w:rPr>
        <w:t>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Клечковский В.М. Поведение в почвах и растениях микроколичеств стронция, цезия, рутения и циркония / В.М. Клечковский, И.В. Гулякин // Почвоведение. - 1958. - № 3. - С. 1.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Кляшторин A.JI. Миграция техногенных радионуклидов в лесных почвах Украинского Полесья /Автореф…к.б.н. / A.JI. Кляшторин; МГУ им. М.В. Ломоносова. М., 1996. - 24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Кобокова А.А. </w:t>
      </w:r>
      <w:r w:rsidRPr="0060753B">
        <w:rPr>
          <w:bCs/>
          <w:sz w:val="24"/>
          <w:szCs w:val="24"/>
        </w:rPr>
        <w:t>Гидрогеохимия йода в подземных водах северо-запада Русской платформы.</w:t>
      </w:r>
      <w:r w:rsidRPr="0060753B">
        <w:rPr>
          <w:sz w:val="24"/>
          <w:szCs w:val="24"/>
        </w:rPr>
        <w:t xml:space="preserve"> - </w:t>
      </w:r>
      <w:r w:rsidRPr="0060753B">
        <w:rPr>
          <w:bCs/>
          <w:sz w:val="24"/>
          <w:szCs w:val="24"/>
        </w:rPr>
        <w:t>Санкт-Петербург, 2002. - 141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xml:space="preserve"> Биогеохимические провинции и методы их изучения // Тр. Биогеохим. лаб. - 1960. - Т. 11. - С. 8-32.</w:t>
      </w:r>
    </w:p>
    <w:p w:rsidR="00CF69C8" w:rsidRPr="0060753B" w:rsidRDefault="00CF69C8" w:rsidP="00CF69C8">
      <w:pPr>
        <w:pStyle w:val="a4"/>
        <w:spacing w:line="312" w:lineRule="auto"/>
        <w:ind w:left="0" w:firstLine="567"/>
        <w:jc w:val="both"/>
        <w:rPr>
          <w:sz w:val="24"/>
          <w:szCs w:val="24"/>
        </w:rPr>
      </w:pPr>
      <w:r w:rsidRPr="0060753B">
        <w:rPr>
          <w:sz w:val="24"/>
          <w:szCs w:val="24"/>
        </w:rPr>
        <w:t>Ковальский В.В. Биогеохимические провинции СССР и методы их изучения // Тр. Биогеохим. лаб. - 1960. - Т. 11. – С. 8-32.</w:t>
      </w:r>
    </w:p>
    <w:p w:rsidR="00CF69C8" w:rsidRPr="0060753B" w:rsidRDefault="00CF69C8" w:rsidP="00CF69C8">
      <w:pPr>
        <w:pStyle w:val="a4"/>
        <w:spacing w:line="312" w:lineRule="auto"/>
        <w:ind w:left="0" w:firstLine="567"/>
        <w:jc w:val="both"/>
        <w:rPr>
          <w:sz w:val="24"/>
          <w:szCs w:val="24"/>
        </w:rPr>
      </w:pPr>
      <w:r w:rsidRPr="0060753B">
        <w:rPr>
          <w:bCs/>
          <w:sz w:val="24"/>
          <w:szCs w:val="24"/>
        </w:rPr>
        <w:t>Ковальский В.В. Биологическая роль йода // Биологическая роль йода. - М.: Колос, 1972. С. 3-32.</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xml:space="preserve"> Возникновение и эволюция биосферы // Успехи соврем. биологии. - 1963. - Т. 55. - Вып. 1. - С. 45-67.</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Ковальский В.В. </w:t>
      </w:r>
      <w:r w:rsidRPr="0060753B">
        <w:rPr>
          <w:spacing w:val="-5"/>
          <w:sz w:val="24"/>
          <w:szCs w:val="24"/>
        </w:rPr>
        <w:t>Вопросы биохимического изучения факторов эволюции // Конференция по проблемам органической эволюции. - Уфа, 1943. - С. 12-14.</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xml:space="preserve"> Геохимическая среда и жизнь. - М., 1982. - 78 с. </w:t>
      </w:r>
    </w:p>
    <w:p w:rsidR="00CF69C8" w:rsidRPr="0060753B" w:rsidRDefault="00CF69C8" w:rsidP="00CF69C8">
      <w:pPr>
        <w:pStyle w:val="a4"/>
        <w:spacing w:line="312" w:lineRule="auto"/>
        <w:ind w:left="0" w:firstLine="567"/>
        <w:jc w:val="both"/>
        <w:rPr>
          <w:sz w:val="24"/>
          <w:szCs w:val="24"/>
        </w:rPr>
      </w:pPr>
      <w:r w:rsidRPr="0060753B">
        <w:rPr>
          <w:sz w:val="24"/>
          <w:szCs w:val="24"/>
        </w:rPr>
        <w:t>Ковальский В.В. Геохимическая экология - основа системы биогеохимического районирования. В кн.: Биогеохимическое районирование – метод изучения экологического строения биосферы // Тр. Биогеохим. лаб. АН СССР. - М.: Наука, 1978. - Т. 15. - С. 3-21.</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xml:space="preserve"> Геохимическая экология и ее эволюционное направление // Изв. АН СССР. Сер. биол. - 1963. - № 6. - С. 830 – 849.</w:t>
      </w:r>
    </w:p>
    <w:p w:rsidR="00CF69C8" w:rsidRPr="0060753B" w:rsidRDefault="00CF69C8" w:rsidP="00CF69C8">
      <w:pPr>
        <w:pStyle w:val="a4"/>
        <w:spacing w:line="312" w:lineRule="auto"/>
        <w:ind w:left="0" w:firstLine="567"/>
        <w:jc w:val="both"/>
        <w:rPr>
          <w:sz w:val="24"/>
          <w:szCs w:val="24"/>
        </w:rPr>
      </w:pPr>
      <w:r w:rsidRPr="0060753B">
        <w:rPr>
          <w:sz w:val="24"/>
          <w:szCs w:val="24"/>
        </w:rPr>
        <w:t>Ковальский В.В. Геохимическая экология и её эволюционные направления // Изв АН СССР. Сер. биол. - 1963. - № 6. - С. 830-851.</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Геохимическая экология. - М., 1974. - 282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xml:space="preserve"> Некоторые задачи геохимической экологии // Очерки современной геохимии и аналитической химии. - М., 1972. С. 514-528. </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Ковальский В.В. </w:t>
      </w:r>
      <w:r w:rsidRPr="0060753B">
        <w:rPr>
          <w:spacing w:val="-5"/>
          <w:sz w:val="24"/>
          <w:szCs w:val="24"/>
        </w:rPr>
        <w:t>Новые направления и задачи биологической химии сельскохозяйственных животных в связи с изучением биогеохимических провинций. - М., 1957. - 35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Ковальский В.В. </w:t>
      </w:r>
      <w:r w:rsidRPr="0060753B">
        <w:rPr>
          <w:spacing w:val="-5"/>
          <w:sz w:val="24"/>
          <w:szCs w:val="24"/>
        </w:rPr>
        <w:t>Периодическая изменчивость химических свойств организмов и ее биологическое значение // Успехи соврем, биологии. - 1941. - Т. 14. - Вып. 3. - С. 380-423.</w:t>
      </w:r>
    </w:p>
    <w:p w:rsidR="00CF69C8" w:rsidRPr="0040147E" w:rsidRDefault="00CF69C8" w:rsidP="00CF69C8">
      <w:pPr>
        <w:pStyle w:val="a4"/>
        <w:spacing w:line="312" w:lineRule="auto"/>
        <w:ind w:left="0" w:firstLine="567"/>
        <w:jc w:val="both"/>
        <w:rPr>
          <w:spacing w:val="-1"/>
          <w:sz w:val="24"/>
          <w:szCs w:val="24"/>
        </w:rPr>
      </w:pPr>
      <w:r w:rsidRPr="0040147E">
        <w:rPr>
          <w:spacing w:val="-1"/>
          <w:sz w:val="24"/>
          <w:szCs w:val="24"/>
        </w:rPr>
        <w:t xml:space="preserve">Ковальский В.В. Проблема микроэлементов в животноводстве и пути ее решения // Вопросы химизации животноводства. - М.: Изд-во АН СССР, 1963.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Ковальский В.В. Регионы биосферы – основа биогеохимического районирования. Биосфера и ее ресурсы. – М.: Наука, 1971. С .90-131. </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w:t>
      </w:r>
      <w:r w:rsidRPr="0060753B">
        <w:rPr>
          <w:spacing w:val="-5"/>
          <w:sz w:val="24"/>
          <w:szCs w:val="24"/>
        </w:rPr>
        <w:t>. Современные задачи и проблемы биогеохимии // Тр. Биогеохим. лаб. -1979. - Т. 17. - С. 12-29.</w:t>
      </w:r>
    </w:p>
    <w:p w:rsidR="00CF69C8" w:rsidRDefault="00CF69C8" w:rsidP="00CF69C8">
      <w:pPr>
        <w:pStyle w:val="a4"/>
        <w:spacing w:line="312" w:lineRule="auto"/>
        <w:ind w:left="0" w:firstLine="567"/>
        <w:jc w:val="both"/>
        <w:rPr>
          <w:bCs/>
          <w:sz w:val="24"/>
          <w:szCs w:val="24"/>
        </w:rPr>
      </w:pPr>
      <w:r w:rsidRPr="0060753B">
        <w:rPr>
          <w:bCs/>
          <w:sz w:val="24"/>
          <w:szCs w:val="24"/>
        </w:rPr>
        <w:t>Ковальский В.В., Адрианова Г.А. Микроэлементы в почвах СССР. - М.: Наука, 1970. - 180 с.</w:t>
      </w:r>
    </w:p>
    <w:p w:rsidR="00CF69C8" w:rsidRPr="003F7DCD" w:rsidRDefault="00CF69C8" w:rsidP="00CF69C8">
      <w:pPr>
        <w:pStyle w:val="a4"/>
        <w:spacing w:line="312" w:lineRule="auto"/>
        <w:ind w:left="0" w:firstLine="567"/>
        <w:jc w:val="both"/>
        <w:rPr>
          <w:bCs/>
          <w:sz w:val="24"/>
          <w:szCs w:val="24"/>
        </w:rPr>
      </w:pPr>
      <w:r w:rsidRPr="003F7DCD">
        <w:rPr>
          <w:bCs/>
          <w:sz w:val="24"/>
          <w:szCs w:val="24"/>
        </w:rPr>
        <w:t>Ковальский В.В., Ананичев А.В., Шахова И.К. Борная биогеохимическая провинция Северо-Западного Казахстана. – Агрохимия, 1965. - № 11, с. 153-169.</w:t>
      </w:r>
    </w:p>
    <w:p w:rsidR="00CF69C8" w:rsidRPr="0060753B" w:rsidRDefault="00CF69C8" w:rsidP="00CF69C8">
      <w:pPr>
        <w:pStyle w:val="a4"/>
        <w:spacing w:line="312" w:lineRule="auto"/>
        <w:ind w:left="0" w:firstLine="567"/>
        <w:jc w:val="both"/>
        <w:rPr>
          <w:sz w:val="24"/>
          <w:szCs w:val="24"/>
        </w:rPr>
      </w:pPr>
      <w:r w:rsidRPr="0060753B">
        <w:rPr>
          <w:sz w:val="24"/>
          <w:szCs w:val="24"/>
        </w:rPr>
        <w:t>Ковальский В.В., Алексеев А.А. Биогеохимические провинции Нечерноземной зоны Европейской части СССР // Тезисы докладов на конференции по биогеохимическим провинциям СССР. - М.: Изд-во АН СССР, 1957. - с 11.</w:t>
      </w:r>
    </w:p>
    <w:p w:rsidR="00CF69C8" w:rsidRPr="0040147E" w:rsidRDefault="00CF69C8" w:rsidP="00CF69C8">
      <w:pPr>
        <w:pStyle w:val="a4"/>
        <w:spacing w:line="312" w:lineRule="auto"/>
        <w:ind w:left="0" w:firstLine="567"/>
        <w:jc w:val="both"/>
        <w:rPr>
          <w:spacing w:val="-1"/>
          <w:sz w:val="24"/>
          <w:szCs w:val="24"/>
        </w:rPr>
      </w:pPr>
      <w:r w:rsidRPr="0040147E">
        <w:rPr>
          <w:iCs/>
          <w:spacing w:val="-1"/>
          <w:sz w:val="24"/>
          <w:szCs w:val="24"/>
        </w:rPr>
        <w:t xml:space="preserve">Ковальский В.В., Блохина Р.И. </w:t>
      </w:r>
      <w:r w:rsidRPr="0040147E">
        <w:rPr>
          <w:spacing w:val="-1"/>
          <w:sz w:val="24"/>
          <w:szCs w:val="24"/>
        </w:rPr>
        <w:t xml:space="preserve">Геохимическая экология эндемического зоба в СССР // Биологическая роль йода. - М.: Колос, 1972. - С. 114-143. </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 Боровик-Романова Т.Ф.</w:t>
      </w:r>
      <w:r w:rsidRPr="0060753B">
        <w:rPr>
          <w:spacing w:val="-5"/>
          <w:sz w:val="24"/>
          <w:szCs w:val="24"/>
        </w:rPr>
        <w:t xml:space="preserve"> Значение бабочек в биогенной миграции химических элементов и элементарный состав их различных таксономических групп // Тр. Биогеохим. лаб. - 1978. - Т. 15. - С. 175-186.</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Ковальский В.В., Коробова Е.М. Борные субрегионы биосферы и биогеохимические провинции в аридных условиях // Труды Биогеохим. лаб. - М.: Наука. - 1978. - Т. 15- С. 58-70.</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 Летунова С.В.</w:t>
      </w:r>
      <w:r w:rsidRPr="0060753B">
        <w:rPr>
          <w:spacing w:val="-5"/>
          <w:sz w:val="24"/>
          <w:szCs w:val="24"/>
        </w:rPr>
        <w:t xml:space="preserve"> Адаптация иловой микрофлоры к искусственному повышению содержания кобальта в естественной среде обитания // Микробиология. - 1963. - Т. 32. - № 5. - С. 850-856.</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 Летунова С.В.</w:t>
      </w:r>
      <w:r w:rsidRPr="0060753B">
        <w:rPr>
          <w:spacing w:val="-5"/>
          <w:sz w:val="24"/>
          <w:szCs w:val="24"/>
        </w:rPr>
        <w:t xml:space="preserve"> Геохимическая экология микроорганизмов // Тр. Биогеохим. лаб. - 1974. - Т. 13. - С. 3-37.</w:t>
      </w:r>
    </w:p>
    <w:p w:rsidR="00CF69C8" w:rsidRDefault="00CF69C8" w:rsidP="00CF69C8">
      <w:pPr>
        <w:pStyle w:val="a4"/>
        <w:spacing w:line="312" w:lineRule="auto"/>
        <w:ind w:left="0" w:firstLine="567"/>
        <w:jc w:val="both"/>
        <w:rPr>
          <w:spacing w:val="-5"/>
          <w:sz w:val="24"/>
          <w:szCs w:val="24"/>
        </w:rPr>
      </w:pPr>
      <w:r w:rsidRPr="0060753B">
        <w:rPr>
          <w:iCs/>
          <w:spacing w:val="-5"/>
          <w:sz w:val="24"/>
          <w:szCs w:val="24"/>
        </w:rPr>
        <w:t>Ковальский В.В., Летунова С.В.</w:t>
      </w:r>
      <w:r w:rsidRPr="0060753B">
        <w:rPr>
          <w:spacing w:val="-5"/>
          <w:sz w:val="24"/>
          <w:szCs w:val="24"/>
        </w:rPr>
        <w:t xml:space="preserve"> Значение микрофлоры в миграции кобальта и приспособление микроорганизмов к среде в биогеохимических провинциях с различным содержанием кобальта // Докл. АН СССР. - 1959. - Т. 126. - № 1. - С. 167-170.</w:t>
      </w:r>
    </w:p>
    <w:p w:rsidR="00CF69C8" w:rsidRPr="003F7DCD" w:rsidRDefault="00CF69C8" w:rsidP="00CF69C8">
      <w:pPr>
        <w:pStyle w:val="a4"/>
        <w:spacing w:line="312" w:lineRule="auto"/>
        <w:ind w:left="0" w:firstLine="567"/>
        <w:jc w:val="both"/>
        <w:rPr>
          <w:spacing w:val="-5"/>
          <w:sz w:val="24"/>
          <w:szCs w:val="24"/>
        </w:rPr>
      </w:pPr>
      <w:r w:rsidRPr="003F7DCD">
        <w:rPr>
          <w:spacing w:val="-5"/>
          <w:sz w:val="24"/>
          <w:szCs w:val="24"/>
        </w:rPr>
        <w:t>Ковальский В.В., Петрунина Н.С. Картирование борной биогеохимической провинции Северо-Западного Казахстана // Геохимия, 1970. - № 10, 1250-1258.</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Ковда В.А.</w:t>
      </w:r>
      <w:r w:rsidRPr="0060753B">
        <w:rPr>
          <w:spacing w:val="-1"/>
          <w:sz w:val="24"/>
          <w:szCs w:val="24"/>
        </w:rPr>
        <w:t xml:space="preserve"> Биогеохимия почвенного покрова. - М., 1985. - 263 с.</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Ковда В.А.</w:t>
      </w:r>
      <w:r w:rsidRPr="0060753B">
        <w:rPr>
          <w:spacing w:val="-1"/>
          <w:sz w:val="24"/>
          <w:szCs w:val="24"/>
        </w:rPr>
        <w:t xml:space="preserve"> Минеральный состав растений и почвообразование // Почвоведение. - 1956. - № 1. - С. 6-38.</w:t>
      </w:r>
    </w:p>
    <w:p w:rsidR="00CF69C8" w:rsidRPr="0040147E" w:rsidRDefault="00CF69C8" w:rsidP="00CF69C8">
      <w:pPr>
        <w:pStyle w:val="a4"/>
        <w:spacing w:line="312" w:lineRule="auto"/>
        <w:ind w:left="0" w:firstLine="567"/>
        <w:jc w:val="both"/>
        <w:rPr>
          <w:color w:val="000000"/>
          <w:spacing w:val="-1"/>
          <w:sz w:val="24"/>
          <w:szCs w:val="24"/>
        </w:rPr>
      </w:pPr>
      <w:r w:rsidRPr="0040147E">
        <w:rPr>
          <w:iCs/>
          <w:color w:val="000000"/>
          <w:spacing w:val="-1"/>
          <w:sz w:val="24"/>
          <w:szCs w:val="24"/>
        </w:rPr>
        <w:t>Ковда В.А.</w:t>
      </w:r>
      <w:r w:rsidRPr="0040147E">
        <w:rPr>
          <w:color w:val="000000"/>
          <w:spacing w:val="-1"/>
          <w:sz w:val="24"/>
          <w:szCs w:val="24"/>
        </w:rPr>
        <w:t xml:space="preserve"> Основы учения о почвах. - М., 1973. Кн. 1. 447 с. </w:t>
      </w:r>
      <w:r>
        <w:rPr>
          <w:color w:val="000000"/>
          <w:spacing w:val="-1"/>
          <w:sz w:val="24"/>
          <w:szCs w:val="24"/>
        </w:rPr>
        <w:t>Кн. 2</w:t>
      </w:r>
      <w:r w:rsidRPr="0040147E">
        <w:rPr>
          <w:color w:val="000000"/>
          <w:spacing w:val="-1"/>
          <w:sz w:val="24"/>
          <w:szCs w:val="24"/>
        </w:rPr>
        <w:t>.</w:t>
      </w:r>
      <w:r w:rsidRPr="0040147E">
        <w:rPr>
          <w:rFonts w:ascii="Calibri" w:eastAsia="Calibri" w:hAnsi="Calibri"/>
          <w:sz w:val="22"/>
          <w:szCs w:val="22"/>
          <w:lang w:eastAsia="en-US"/>
        </w:rPr>
        <w:t xml:space="preserve"> </w:t>
      </w:r>
      <w:r w:rsidRPr="0040147E">
        <w:rPr>
          <w:color w:val="000000"/>
          <w:spacing w:val="-1"/>
          <w:sz w:val="24"/>
          <w:szCs w:val="24"/>
        </w:rPr>
        <w:t>468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Ковда В.А. Проблема изучения содержания микроэлементов в почвах СССР // Применение микроэлементов. - Рига, 1959. С.61-66.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Ковда В.А., Золотарева Б.Н., Скрипниченко И.Н. О биологической реакции растений на тяжелые металлы в среде // ДАН СССР. - Т.247. - № 3. - 1979. - С.766-768.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Ковда В.А., Зырин Н.Г. Микроэлементы в почвах Советского Союза. - М., 1973. -281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Ковда В.А., Зырин Н.Г., Васильева В.Д. Альбом схематических карт микроэлементов в почвах Европейской части СССР // Биологическая роль микроэлементов и их применение в сельском хозяйстве и медицине. - Л.: Наука, 1970. - 110 с. </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 xml:space="preserve">Ковда В.А., Тюрюканов А.Н. </w:t>
      </w:r>
      <w:r w:rsidRPr="0060753B">
        <w:rPr>
          <w:spacing w:val="-1"/>
          <w:sz w:val="24"/>
          <w:szCs w:val="24"/>
        </w:rPr>
        <w:t>Биосфера // БСЭ. 3-е изд. - М. - 1970. - Т. 3. - С. 364 -365.</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Ковда В.А., Якушевская И.В., Тюрюканов А.Н. Микроэлементы в почвах Советского Союза. - М.: МГУ, 1959. - 67 с.</w:t>
      </w:r>
    </w:p>
    <w:p w:rsidR="00CF69C8" w:rsidRPr="0040147E" w:rsidRDefault="00CF69C8" w:rsidP="00CF69C8">
      <w:pPr>
        <w:pStyle w:val="a4"/>
        <w:spacing w:line="312" w:lineRule="auto"/>
        <w:ind w:left="0" w:firstLine="567"/>
        <w:jc w:val="both"/>
        <w:rPr>
          <w:bCs/>
          <w:iCs/>
          <w:sz w:val="24"/>
          <w:szCs w:val="24"/>
        </w:rPr>
      </w:pPr>
      <w:r w:rsidRPr="0040147E">
        <w:rPr>
          <w:bCs/>
          <w:iCs/>
          <w:sz w:val="24"/>
          <w:szCs w:val="24"/>
        </w:rPr>
        <w:t>Коган Р.М. Основы спектроскопии природных сред / Коган Р.М., И.М. Назаров, Ш.Д. Фридман. - М.: Энергоиздат. – 1991. -232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Коган Р.М. Основы спектроскопии природных сред / Р.М. Коган, И.М. Назаров, Ш.Д. Фридман. - М.: Энергоиздат, 1991. - 232 с.</w:t>
      </w:r>
    </w:p>
    <w:p w:rsidR="00CF69C8" w:rsidRPr="007A7576" w:rsidRDefault="00CF69C8" w:rsidP="00CF69C8">
      <w:pPr>
        <w:pStyle w:val="a4"/>
        <w:spacing w:line="312" w:lineRule="auto"/>
        <w:ind w:left="0" w:firstLine="567"/>
        <w:jc w:val="both"/>
        <w:rPr>
          <w:spacing w:val="-4"/>
          <w:sz w:val="24"/>
          <w:szCs w:val="24"/>
        </w:rPr>
      </w:pPr>
      <w:r w:rsidRPr="007A7576">
        <w:rPr>
          <w:spacing w:val="-4"/>
          <w:sz w:val="24"/>
          <w:szCs w:val="24"/>
        </w:rPr>
        <w:t xml:space="preserve">Кожевников Т.Л., Мартюшова Л.Н., Мишенков Н.Н., Криволуцкий Д.А. Размеры накопления </w:t>
      </w:r>
      <w:r w:rsidRPr="007A7576">
        <w:rPr>
          <w:spacing w:val="-4"/>
          <w:sz w:val="24"/>
          <w:szCs w:val="24"/>
          <w:vertAlign w:val="superscript"/>
        </w:rPr>
        <w:t>90</w:t>
      </w:r>
      <w:r w:rsidRPr="007A7576">
        <w:rPr>
          <w:spacing w:val="-4"/>
          <w:sz w:val="24"/>
          <w:szCs w:val="24"/>
          <w:lang w:val="en-US"/>
        </w:rPr>
        <w:t>Sr</w:t>
      </w:r>
      <w:r w:rsidRPr="007A7576">
        <w:rPr>
          <w:spacing w:val="-4"/>
          <w:sz w:val="24"/>
          <w:szCs w:val="24"/>
        </w:rPr>
        <w:t xml:space="preserve"> и </w:t>
      </w:r>
      <w:r w:rsidRPr="007A7576">
        <w:rPr>
          <w:spacing w:val="-4"/>
          <w:sz w:val="24"/>
          <w:szCs w:val="24"/>
          <w:vertAlign w:val="superscript"/>
        </w:rPr>
        <w:t>137</w:t>
      </w:r>
      <w:r w:rsidRPr="007A7576">
        <w:rPr>
          <w:spacing w:val="-4"/>
          <w:sz w:val="24"/>
          <w:szCs w:val="24"/>
          <w:lang w:val="en-US"/>
        </w:rPr>
        <w:t>Cs</w:t>
      </w:r>
      <w:r w:rsidRPr="007A7576">
        <w:rPr>
          <w:spacing w:val="-4"/>
          <w:sz w:val="24"/>
          <w:szCs w:val="24"/>
        </w:rPr>
        <w:t xml:space="preserve"> шляпочными грибами // Ш Всес. конф. по с/х радиологии. – Обнинск. - 1990. - Т. 4. - С. 27.</w:t>
      </w:r>
    </w:p>
    <w:p w:rsidR="00CF69C8" w:rsidRPr="0060753B" w:rsidRDefault="00CF69C8" w:rsidP="00CF69C8">
      <w:pPr>
        <w:pStyle w:val="a4"/>
        <w:spacing w:line="312" w:lineRule="auto"/>
        <w:ind w:left="0" w:firstLine="567"/>
        <w:jc w:val="both"/>
        <w:rPr>
          <w:sz w:val="24"/>
          <w:szCs w:val="24"/>
        </w:rPr>
      </w:pPr>
      <w:r w:rsidRPr="0060753B">
        <w:rPr>
          <w:sz w:val="24"/>
          <w:szCs w:val="24"/>
        </w:rPr>
        <w:t>Козубов Г.М., Таскаев А.И. Итоги 5-летнего изучения хвойных лесов в районе аварии на Чернобыльской АЭС // Проблемы экологического мониторинга: Материалы Рос. науч.-практ. конф. – Брянск. - 1991. - Ч. 2. - С. 3-9.</w:t>
      </w:r>
    </w:p>
    <w:p w:rsidR="00CF69C8" w:rsidRPr="00B54077" w:rsidRDefault="00CF69C8" w:rsidP="00CF69C8">
      <w:pPr>
        <w:pStyle w:val="a4"/>
        <w:spacing w:line="312" w:lineRule="auto"/>
        <w:ind w:left="0" w:firstLine="567"/>
        <w:jc w:val="both"/>
        <w:rPr>
          <w:spacing w:val="-1"/>
          <w:sz w:val="24"/>
          <w:szCs w:val="24"/>
        </w:rPr>
      </w:pPr>
      <w:r w:rsidRPr="00B54077">
        <w:rPr>
          <w:spacing w:val="-1"/>
          <w:sz w:val="24"/>
          <w:szCs w:val="24"/>
        </w:rPr>
        <w:t>Колчинский Э.И. Развитие идей В.И. Вернадского об эволюции биосферы в отечественной литературе // Известия Самарского научного центра Российской академии наук. - 2013.- Т. 15. - № 3.  С. 9-16.</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Колчинский Э.И. Эволюция биосферы: Историко-критические очерки исследований в СССР. - Л.: Наука, 1990. - 236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Кольцова Г. Йод в почвах башкирского Предуралья / Автореф…к.б.н. - Уфа, 1970. - 21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Комаров С.В. Формы органических соединений йода в почвах, их трансформация и доступность растениям / Автореф…к.б.н. -М.: МГУ, 1980. - 25 с.</w:t>
      </w:r>
    </w:p>
    <w:p w:rsidR="00CF69C8" w:rsidRPr="0060753B" w:rsidRDefault="00CF69C8" w:rsidP="00CF69C8">
      <w:pPr>
        <w:pStyle w:val="a4"/>
        <w:spacing w:line="312" w:lineRule="auto"/>
        <w:ind w:left="0" w:firstLine="567"/>
        <w:jc w:val="both"/>
        <w:rPr>
          <w:sz w:val="24"/>
          <w:szCs w:val="24"/>
        </w:rPr>
      </w:pPr>
      <w:r w:rsidRPr="0060753B">
        <w:rPr>
          <w:sz w:val="24"/>
          <w:szCs w:val="24"/>
        </w:rPr>
        <w:t>Коммонер Барри. Замыкающийся круг. (</w:t>
      </w:r>
      <w:r w:rsidRPr="0060753B">
        <w:rPr>
          <w:sz w:val="24"/>
          <w:szCs w:val="24"/>
          <w:lang w:val="en-US"/>
        </w:rPr>
        <w:t>The</w:t>
      </w:r>
      <w:r w:rsidRPr="0060753B">
        <w:rPr>
          <w:sz w:val="24"/>
          <w:szCs w:val="24"/>
        </w:rPr>
        <w:t xml:space="preserve"> </w:t>
      </w:r>
      <w:r w:rsidRPr="0060753B">
        <w:rPr>
          <w:sz w:val="24"/>
          <w:szCs w:val="24"/>
          <w:lang w:val="en-US"/>
        </w:rPr>
        <w:t>Closing</w:t>
      </w:r>
      <w:r w:rsidRPr="0060753B">
        <w:rPr>
          <w:sz w:val="24"/>
          <w:szCs w:val="24"/>
        </w:rPr>
        <w:t xml:space="preserve"> </w:t>
      </w:r>
      <w:r w:rsidRPr="0060753B">
        <w:rPr>
          <w:sz w:val="24"/>
          <w:szCs w:val="24"/>
          <w:lang w:val="en-US"/>
        </w:rPr>
        <w:t>Circle</w:t>
      </w:r>
      <w:r w:rsidRPr="0060753B">
        <w:rPr>
          <w:sz w:val="24"/>
          <w:szCs w:val="24"/>
        </w:rPr>
        <w:t>, 1971). - М.: Гидрометеоиздат, 1974. - 280 с.</w:t>
      </w:r>
    </w:p>
    <w:p w:rsidR="00CF69C8" w:rsidRPr="0060753B" w:rsidRDefault="00CF69C8" w:rsidP="00CF69C8">
      <w:pPr>
        <w:pStyle w:val="a4"/>
        <w:spacing w:line="312" w:lineRule="auto"/>
        <w:ind w:left="0" w:firstLine="567"/>
        <w:jc w:val="both"/>
        <w:rPr>
          <w:sz w:val="24"/>
          <w:szCs w:val="24"/>
          <w:shd w:val="clear" w:color="auto" w:fill="FFFFFF"/>
        </w:rPr>
      </w:pPr>
      <w:r w:rsidRPr="0060753B">
        <w:rPr>
          <w:sz w:val="24"/>
          <w:szCs w:val="24"/>
        </w:rPr>
        <w:t>Комракова</w:t>
      </w:r>
      <w:r w:rsidRPr="0060753B">
        <w:rPr>
          <w:sz w:val="24"/>
          <w:szCs w:val="24"/>
          <w:shd w:val="clear" w:color="auto" w:fill="FFFFFF"/>
        </w:rPr>
        <w:t xml:space="preserve"> С.Г. Йод в осадочных породах девона северной части Припятской впадины (Кнышевичская площадь) / С.Г. Комракова // Материалы геологического изучения земной коры Белоруссии. - Минск: Наука и техника. - 1978. - С. 21-24.</w:t>
      </w:r>
    </w:p>
    <w:p w:rsidR="00CF69C8" w:rsidRPr="0060753B" w:rsidRDefault="00CF69C8" w:rsidP="00CF69C8">
      <w:pPr>
        <w:pStyle w:val="a4"/>
        <w:spacing w:line="312" w:lineRule="auto"/>
        <w:ind w:left="0" w:firstLine="567"/>
        <w:jc w:val="both"/>
        <w:rPr>
          <w:sz w:val="24"/>
          <w:szCs w:val="24"/>
          <w:shd w:val="clear" w:color="auto" w:fill="FFFFFF"/>
        </w:rPr>
      </w:pPr>
      <w:r w:rsidRPr="0060753B">
        <w:rPr>
          <w:sz w:val="24"/>
          <w:szCs w:val="24"/>
          <w:shd w:val="clear" w:color="auto" w:fill="FFFFFF"/>
        </w:rPr>
        <w:t>Комракова С.Г. Йод в природных водах и почвах Белорусского Поозерья / С.Г. Комракова, К.И. Лукашев. - Минск: Наука и техника, 1985. - 128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Коноплев A.B. Распределение радионуклидов, выпавших в результате аварии на Чернобыльской атомной электростанции, в системе «почва — вода» / А.В. Коноплев, В.А. Борзилов, Ц.И. Бобовникова и др. // Метеорология и гидрология. -1988. -№12. - С. 63-68.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Коноплёв A.B., Борзилов В.А. Распределение радионуклидов, выпавших в результате аварии на Чернобыльской атомной электростанции в системе «почва - вода» // Метеорология и гидрология. - 1988. - №12. - С. 63-74. </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Контарович Р.С. Федоткин А.Ф. Керцман В.М. Аэрогаммаспектрометрическая съемка долины реки Енисей // ГНПП «Аэрофизика» Мингео РФ: Отчет по теме «Атлас» росгидромета, 1993. - 210 с.</w:t>
      </w:r>
    </w:p>
    <w:p w:rsidR="00CF69C8" w:rsidRPr="0060753B" w:rsidRDefault="00CF69C8" w:rsidP="00CF69C8">
      <w:pPr>
        <w:pStyle w:val="a4"/>
        <w:spacing w:line="312" w:lineRule="auto"/>
        <w:ind w:left="0" w:firstLine="567"/>
        <w:jc w:val="both"/>
        <w:rPr>
          <w:sz w:val="24"/>
          <w:szCs w:val="24"/>
        </w:rPr>
      </w:pPr>
      <w:r w:rsidRPr="0060753B">
        <w:rPr>
          <w:sz w:val="24"/>
          <w:szCs w:val="24"/>
        </w:rPr>
        <w:t>Корнеев Н.А., Сироткин А.Н. Основы радиоэкологии сельскохозяйственных животных. - М.: Энергоатомиздат, 1987. - 208 с.</w:t>
      </w:r>
    </w:p>
    <w:p w:rsidR="00CF69C8" w:rsidRPr="0060753B" w:rsidRDefault="00CF69C8" w:rsidP="00CF69C8">
      <w:pPr>
        <w:pStyle w:val="a4"/>
        <w:spacing w:line="312" w:lineRule="auto"/>
        <w:ind w:left="0" w:firstLine="567"/>
        <w:jc w:val="both"/>
        <w:rPr>
          <w:snapToGrid w:val="0"/>
          <w:kern w:val="28"/>
          <w:sz w:val="24"/>
          <w:szCs w:val="24"/>
        </w:rPr>
      </w:pPr>
      <w:r w:rsidRPr="0060753B">
        <w:rPr>
          <w:snapToGrid w:val="0"/>
          <w:kern w:val="28"/>
          <w:sz w:val="24"/>
          <w:szCs w:val="24"/>
        </w:rPr>
        <w:t>Коробова Е.М. «Я был, есть и буду его учеником» // Природа. - 1990. - №6. - С. 124-128.</w:t>
      </w:r>
    </w:p>
    <w:p w:rsidR="00CF69C8" w:rsidRPr="007A7576" w:rsidRDefault="00CF69C8" w:rsidP="00CF69C8">
      <w:pPr>
        <w:pStyle w:val="a4"/>
        <w:spacing w:line="312" w:lineRule="auto"/>
        <w:ind w:left="0" w:firstLine="567"/>
        <w:jc w:val="both"/>
        <w:rPr>
          <w:bCs/>
          <w:spacing w:val="-2"/>
          <w:sz w:val="24"/>
          <w:szCs w:val="24"/>
        </w:rPr>
      </w:pPr>
      <w:r w:rsidRPr="007A7576">
        <w:rPr>
          <w:bCs/>
          <w:spacing w:val="-2"/>
          <w:sz w:val="24"/>
          <w:szCs w:val="24"/>
        </w:rPr>
        <w:t>Коробова Е.М. Геохимические поля и биогеохимические провинции: к методологии биогеохимического районирования и картографирования. Биогеохимия в народном хозяйстве: фундаментальные основы ноосферных технологий // 6-ая международная биогеохимическая школа. Астрахань, 22-25 сентября 2008 г. Тезисы докладов. - Астрахань: Изд-во АГТУ, 2008. - 110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Закономерности распределения радионуклидов цезия и стронция в почвенно-растительном покрове ландшафтов, загрязненных после аварии на Чернобыльской АЭС (обзор некоторых результатов исследований и их радиоэкологическое приложение) // Геохимия природных и техногенно измененных биогеосистем. - М.: Научный мир. - 2006. - С. 249-277.</w:t>
      </w:r>
    </w:p>
    <w:p w:rsidR="00CF69C8" w:rsidRPr="00B54077" w:rsidRDefault="00CF69C8" w:rsidP="00CF69C8">
      <w:pPr>
        <w:pStyle w:val="a4"/>
        <w:spacing w:line="312" w:lineRule="auto"/>
        <w:ind w:left="0" w:firstLine="567"/>
        <w:jc w:val="both"/>
        <w:rPr>
          <w:bCs/>
          <w:sz w:val="24"/>
          <w:szCs w:val="24"/>
        </w:rPr>
      </w:pPr>
      <w:r w:rsidRPr="00B54077">
        <w:rPr>
          <w:bCs/>
          <w:sz w:val="24"/>
          <w:szCs w:val="24"/>
        </w:rPr>
        <w:t>Коробова Е.М. Изучение особенностей распределения радионуклидов чернобыльского происхождения в элементарных ландшафтных системах. Тезисы докладов на конференции «50 лет общегосударственной радиометрической службе» -Обнинск, НПО «Тайфун», 2011 г.</w:t>
      </w:r>
    </w:p>
    <w:p w:rsidR="00CF69C8" w:rsidRPr="007A7576" w:rsidRDefault="00CF69C8" w:rsidP="00CF69C8">
      <w:pPr>
        <w:pStyle w:val="a4"/>
        <w:spacing w:line="312" w:lineRule="auto"/>
        <w:ind w:left="0" w:firstLine="567"/>
        <w:jc w:val="both"/>
        <w:rPr>
          <w:bCs/>
          <w:spacing w:val="-4"/>
          <w:sz w:val="24"/>
          <w:szCs w:val="24"/>
        </w:rPr>
      </w:pPr>
      <w:r w:rsidRPr="007A7576">
        <w:rPr>
          <w:bCs/>
          <w:spacing w:val="-4"/>
          <w:sz w:val="24"/>
          <w:szCs w:val="24"/>
        </w:rPr>
        <w:t>Коробова Е.М. К методике сбора и анализа данных для целей биогеохимического и радиоэкологического прогноза и районирования территорий, загрязненных после аварии на ЧАЭС (почвенно- и ландшафтно-геохимические аспекты) // Труды Всероссийской конференции «Экспериментальная информация в почвоведении: теория, методы получения и пути стандартизации». Москва, ф-т почвоведения МГУ, 20-22 декабря 2005 г. - М.: МГУ. - 2005. - С. 24-26.</w:t>
      </w:r>
    </w:p>
    <w:p w:rsidR="00CF69C8" w:rsidRPr="0060753B" w:rsidRDefault="00CF69C8" w:rsidP="00CF69C8">
      <w:pPr>
        <w:pStyle w:val="a4"/>
        <w:spacing w:line="312" w:lineRule="auto"/>
        <w:ind w:left="0" w:firstLine="567"/>
        <w:jc w:val="both"/>
        <w:rPr>
          <w:bCs/>
          <w:iCs/>
          <w:sz w:val="24"/>
          <w:szCs w:val="24"/>
        </w:rPr>
      </w:pPr>
      <w:r w:rsidRPr="0060753B">
        <w:rPr>
          <w:bCs/>
          <w:sz w:val="24"/>
          <w:szCs w:val="24"/>
        </w:rPr>
        <w:t xml:space="preserve">Коробова Е.М. К методологии биогеохимического районирования и картографирования. Геохимические поля и биогеохимические провинции. Развитие идей континентальной биогеохимии и геохимической экологии (2006-2010 гг.) // Материалы </w:t>
      </w:r>
      <w:r w:rsidRPr="0060753B">
        <w:rPr>
          <w:bCs/>
          <w:sz w:val="24"/>
          <w:szCs w:val="24"/>
          <w:lang w:val="en-US"/>
        </w:rPr>
        <w:t>VI</w:t>
      </w:r>
      <w:r w:rsidRPr="0060753B">
        <w:rPr>
          <w:bCs/>
          <w:sz w:val="24"/>
          <w:szCs w:val="24"/>
        </w:rPr>
        <w:t>-</w:t>
      </w:r>
      <w:r w:rsidRPr="0060753B">
        <w:rPr>
          <w:bCs/>
          <w:sz w:val="24"/>
          <w:szCs w:val="24"/>
          <w:lang w:val="en-US"/>
        </w:rPr>
        <w:t>XII</w:t>
      </w:r>
      <w:r w:rsidRPr="0060753B">
        <w:rPr>
          <w:bCs/>
          <w:sz w:val="24"/>
          <w:szCs w:val="24"/>
        </w:rPr>
        <w:t xml:space="preserve"> биогеохимических чтений памяти В.В. Ковальского. - Москва: ГЕОХИ РАН. - 2010. - С. 302-320. (</w:t>
      </w:r>
      <w:r w:rsidRPr="0060753B">
        <w:rPr>
          <w:bCs/>
          <w:sz w:val="24"/>
          <w:szCs w:val="24"/>
          <w:lang w:val="en-US"/>
        </w:rPr>
        <w:t>ISBN</w:t>
      </w:r>
      <w:r w:rsidRPr="0060753B">
        <w:rPr>
          <w:bCs/>
          <w:sz w:val="24"/>
          <w:szCs w:val="24"/>
        </w:rPr>
        <w:t xml:space="preserve"> 978-5-905049-01-9).</w:t>
      </w:r>
      <w:r w:rsidRPr="0060753B">
        <w:rPr>
          <w:bCs/>
          <w:iCs/>
          <w:sz w:val="24"/>
          <w:szCs w:val="24"/>
        </w:rPr>
        <w:t xml:space="preserve"> </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Ландшафтно-геохимические исследования радионуклидов чернобыльского происхождения. Современные проблемы радиохимии и радиоэкологии // Материалы Молодежной конференции с элементами научной школы (к 25-летию аварии на ЧАЭС). – Москва: ГЕОХИ РАН. - 2011 г. - С. 20. (</w:t>
      </w:r>
      <w:r w:rsidRPr="0060753B">
        <w:rPr>
          <w:bCs/>
          <w:sz w:val="24"/>
          <w:szCs w:val="24"/>
          <w:lang w:val="en-US"/>
        </w:rPr>
        <w:t>ISBN</w:t>
      </w:r>
      <w:r w:rsidRPr="0060753B">
        <w:rPr>
          <w:bCs/>
          <w:sz w:val="24"/>
          <w:szCs w:val="24"/>
        </w:rPr>
        <w:t xml:space="preserve"> 978-5-9976-0028-0).</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Коробова Е.М. Ландшафтно-геохимический подход к изучению загрязнения природных геосистем техногенными радионуклидами в дальней зоне воздействия аварии на ЧАЭС // Радиационные аспекты Чернобыльской аварии: Тр. </w:t>
      </w:r>
      <w:r w:rsidRPr="0060753B">
        <w:rPr>
          <w:sz w:val="24"/>
          <w:szCs w:val="24"/>
          <w:lang w:val="en-US"/>
        </w:rPr>
        <w:t>I</w:t>
      </w:r>
      <w:r w:rsidRPr="0060753B">
        <w:rPr>
          <w:sz w:val="24"/>
          <w:szCs w:val="24"/>
        </w:rPr>
        <w:t xml:space="preserve"> Всесоюз. конф. 1988 г. / Ред. Ю.А. Израэль. - СПб: Гидрометеоиздат. - 1993. - Т.1. - С. 225-232.</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Ландшафтные и эколого-геохимические принципы и проблемы биогеохимического картографирования и районирования // </w:t>
      </w:r>
      <w:r w:rsidRPr="0060753B">
        <w:rPr>
          <w:bCs/>
          <w:sz w:val="24"/>
          <w:szCs w:val="24"/>
          <w:lang w:val="en-US"/>
        </w:rPr>
        <w:t>II</w:t>
      </w:r>
      <w:r w:rsidRPr="0060753B">
        <w:rPr>
          <w:bCs/>
          <w:sz w:val="24"/>
          <w:szCs w:val="24"/>
        </w:rPr>
        <w:t xml:space="preserve"> Всероссийская конференция «Научные аспекты экологических проблем России» 29-31 мая 2006 г. Тезисы докладов. Секция 3. «Региональные аспекты проблем окружающей среды в России». - М. – 2006. - С. 32-33. </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Коробова Е.М. Медь, кобальт и йод в природных ландшафтах Нечерноземной зоны Русской равнины / Дисс…к.г.н. - М., 1992. - 285 с.</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О принципах биогеохимического районирования в свете представлений В.И. Вернадского о пространственной организованности биосферы // Вестник Тамбовского университета. Серия естественные и технические науки. - 2013. - Т. 18. - Вып. 3. - С. 974-977.</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Коробова Е.М. О принципах формирования и закономерностях пространственной организации современных биогеохимических провинций // </w:t>
      </w:r>
      <w:r w:rsidRPr="0060753B">
        <w:rPr>
          <w:bCs/>
          <w:sz w:val="24"/>
          <w:szCs w:val="24"/>
        </w:rPr>
        <w:t xml:space="preserve">Труды Всероссийского ежегодного семинара по экспериментальной минералогии, петрологии и геохимии (ВЕСЭМПГ-2015). - Москва: ГЕОХИ РАН. - </w:t>
      </w:r>
      <w:r w:rsidRPr="0060753B">
        <w:rPr>
          <w:sz w:val="24"/>
          <w:szCs w:val="24"/>
        </w:rPr>
        <w:t xml:space="preserve">2015. - </w:t>
      </w:r>
      <w:r w:rsidRPr="0060753B">
        <w:rPr>
          <w:sz w:val="24"/>
          <w:szCs w:val="24"/>
          <w:lang w:val="en-US"/>
        </w:rPr>
        <w:t>C</w:t>
      </w:r>
      <w:r w:rsidRPr="0060753B">
        <w:rPr>
          <w:sz w:val="24"/>
          <w:szCs w:val="24"/>
        </w:rPr>
        <w:t>. 391-398.</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Проблемы биогеохимического картографирования // Развитие идей В.И. Вернадского в геологических науках. - М.: Наука, 1991. С.76-85.</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Коробова Е.М. Пространственное распределение химических элементов в ландшафтных системах разного ранга при решении экологических задач // В кн.: Касимов Н.С., Герасимова М.И. (ред.). Геохимия ландшафтов и география почв. К 100-летию Марии Альфредовны Глазовской. - М.: МГУ, 2012. С. 293-315.</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Роль гранулометрического и минералогического состава в распределении и фиксации радиоцезия в пойменных почвах / Е.М. Коробова, Н.П. Чижикова, А.Г. Волосов, В.Г Линник // Сборник тезисов Междунар. науч. конф. «Современные проблемы загрязнения почв». - М. - 2004. - С. 57-59.</w:t>
      </w:r>
    </w:p>
    <w:p w:rsidR="00CF69C8" w:rsidRPr="0060753B" w:rsidRDefault="00CF69C8" w:rsidP="00CF69C8">
      <w:pPr>
        <w:pStyle w:val="a4"/>
        <w:spacing w:line="312" w:lineRule="auto"/>
        <w:ind w:left="0" w:firstLine="567"/>
        <w:jc w:val="both"/>
        <w:rPr>
          <w:snapToGrid w:val="0"/>
          <w:kern w:val="28"/>
          <w:sz w:val="24"/>
          <w:szCs w:val="24"/>
        </w:rPr>
      </w:pPr>
      <w:r w:rsidRPr="0060753B">
        <w:rPr>
          <w:snapToGrid w:val="0"/>
          <w:kern w:val="28"/>
          <w:sz w:val="24"/>
          <w:szCs w:val="24"/>
        </w:rPr>
        <w:t>Коробова Е.М. Чернобыльские радиобиогеохимические провинции и их изучение (методологические аспекты) // Проблемы биогеохимии и геохимической экологии. (Тр. Биогеохимической лаб. Том 23). - М.: Наука. - 1999. - С.134-151.</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Коробова Е.М., Алексеева С.В., Летунова С.В. Накопление йода биомассой почвенной микрофлоры в условиях Нечерноземной зоны // Агрохимия. - 1983. - № 2. - С. 85-90.</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Аношко Я.И., Кесминиене А., Кардис Э. Кувылин А.И., Чесалова Е.И. Пространственно дифференцированная оценка вклада природного геохимического фона йода в риск распространения рака щитовидной железы после аварии на Чернобыльской АЭС // Международная конференция «Чернобыль: опыт международного сотрудничества при ликвидации последствий аварии» Россия. Москва-Обнинск, 23-25 ноября 2011 г. Тезисы докладов. Обнинск. - 2011. - С. 95-97. </w:t>
      </w:r>
      <w:r w:rsidRPr="0060753B">
        <w:rPr>
          <w:bCs/>
          <w:sz w:val="24"/>
          <w:szCs w:val="24"/>
          <w:lang w:val="en-US"/>
        </w:rPr>
        <w:t>ISBN</w:t>
      </w:r>
      <w:r w:rsidRPr="0060753B">
        <w:rPr>
          <w:bCs/>
          <w:sz w:val="24"/>
          <w:szCs w:val="24"/>
        </w:rPr>
        <w:t xml:space="preserve"> 978-5-903386-24-6.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Берёзкин В.Ю., Данилова В.Н., Хушвахтова С.Д. Оценка содержания селена в водах питьевого назначения, почвах и укосах пастбищных трав Брянской области // Материалы школы по биогеохимии. Москва-Астрахань, 12-16 сентября 2011, Москва, ГЕОХИ РАН. - 2011. - С. 54-57. </w:t>
      </w:r>
    </w:p>
    <w:p w:rsidR="00CF69C8" w:rsidRPr="0060753B" w:rsidRDefault="00CF69C8" w:rsidP="00CF69C8">
      <w:pPr>
        <w:pStyle w:val="a4"/>
        <w:spacing w:line="312" w:lineRule="auto"/>
        <w:ind w:left="0" w:firstLine="567"/>
        <w:jc w:val="both"/>
        <w:rPr>
          <w:bCs/>
          <w:sz w:val="24"/>
          <w:szCs w:val="24"/>
        </w:rPr>
      </w:pPr>
      <w:r w:rsidRPr="0060753B">
        <w:rPr>
          <w:sz w:val="24"/>
          <w:szCs w:val="24"/>
        </w:rPr>
        <w:t>Коробова Е.М., Березкин В.Ю., Корсакова Н.В., Данилова В.Н., Хушвахтова С.Д., Седых Э.М., Чесалова Е.И. Об особенностях распределения йода и селена в геохимически контрастных ландшафтах Брянской области // Геохимия ландшафтов и география почв (к 100-летию М.А. Глазовской). Доклады Всероссийской научной конференции. Москва, 4-6 апреля 2012 г. - М.: МГУ. - 2012. - С. 169-171.</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Берёзкин В.Ю., Корсакова Н.В., Кригман Л.В., Кувылин А.И., Чесалова Е.И Создание ГИС «Брянск-Йод» для изучения пространственной структуры природных и техногенных йодных биогеохимических провинций. Радиоактивность и радиоактивные элементы в среде обитания человека // Материалы </w:t>
      </w:r>
      <w:r w:rsidRPr="0060753B">
        <w:rPr>
          <w:bCs/>
          <w:sz w:val="24"/>
          <w:szCs w:val="24"/>
          <w:lang w:val="en-US"/>
        </w:rPr>
        <w:t>III</w:t>
      </w:r>
      <w:r w:rsidRPr="0060753B">
        <w:rPr>
          <w:bCs/>
          <w:sz w:val="24"/>
          <w:szCs w:val="24"/>
        </w:rPr>
        <w:t xml:space="preserve"> Международной конференции. Томск, 23-27 июня 2009. - С. 287-292.</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Коробова Е.М., Берман Ш.А., Илзинь А.Э., Петерсон Н.А. Распределение меди и кобальта в водных организмах некоторых озер Нечерноземья // Деп. ВИНИТИ. – Рига. - 1986. - № 88. – </w:t>
      </w:r>
      <w:r w:rsidRPr="0060753B">
        <w:rPr>
          <w:sz w:val="24"/>
          <w:szCs w:val="24"/>
          <w:lang w:val="en-US"/>
        </w:rPr>
        <w:t>C</w:t>
      </w:r>
      <w:r w:rsidRPr="0060753B">
        <w:rPr>
          <w:sz w:val="24"/>
          <w:szCs w:val="24"/>
        </w:rPr>
        <w:t>. 12.</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В.Ю. Березкин, Н.В. Корсакова, В.Н. Данилова, С.Д. Хушвахтова, Э.М. Седых, Е.И. Чесалова. Об особенностях распределения йода и селена в геохимически контрастных ландшафтах Брянской области // Геохимия ландшафтов и география почв (к 100-летию М.А. Глазовской). Доклады Всероссийской научной конференции. Москва, 4-6 апреля 2012 г. - М.: Изд-во МГУ. - 2012. - С. 169-171.</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Данилова В.Н., Корсакова Н.В., Хушвахтова С.Д., Березкин В.Ю., Кригман Л.В. Первые результаты изучения геохимической контрастности распределения йода и селена в ландшафтах на примере Брянской области // Вестник ОНЗ РАН. - 2011. - № 3. </w:t>
      </w:r>
      <w:r w:rsidRPr="00B54077">
        <w:rPr>
          <w:bCs/>
          <w:sz w:val="24"/>
          <w:szCs w:val="24"/>
        </w:rPr>
        <w:t>- С.</w:t>
      </w:r>
      <w:r w:rsidRPr="0060753B">
        <w:rPr>
          <w:bCs/>
          <w:sz w:val="24"/>
          <w:szCs w:val="24"/>
        </w:rPr>
        <w:t xml:space="preserve"> </w:t>
      </w:r>
      <w:r w:rsidRPr="0060753B">
        <w:rPr>
          <w:bCs/>
          <w:sz w:val="24"/>
          <w:szCs w:val="24"/>
          <w:lang w:val="en-US"/>
        </w:rPr>
        <w:t>NZ</w:t>
      </w:r>
      <w:r w:rsidRPr="0060753B">
        <w:rPr>
          <w:bCs/>
          <w:sz w:val="24"/>
          <w:szCs w:val="24"/>
        </w:rPr>
        <w:t xml:space="preserve">6044, </w:t>
      </w:r>
      <w:r w:rsidRPr="0060753B">
        <w:rPr>
          <w:bCs/>
          <w:sz w:val="24"/>
          <w:szCs w:val="24"/>
          <w:lang w:val="en-US"/>
        </w:rPr>
        <w:t>doi</w:t>
      </w:r>
      <w:r w:rsidRPr="0060753B">
        <w:rPr>
          <w:bCs/>
          <w:sz w:val="24"/>
          <w:szCs w:val="24"/>
        </w:rPr>
        <w:t>:10.2205/2011</w:t>
      </w:r>
      <w:r w:rsidRPr="0060753B">
        <w:rPr>
          <w:bCs/>
          <w:sz w:val="24"/>
          <w:szCs w:val="24"/>
          <w:lang w:val="en-US"/>
        </w:rPr>
        <w:t>NZ</w:t>
      </w:r>
      <w:r w:rsidRPr="0060753B">
        <w:rPr>
          <w:bCs/>
          <w:sz w:val="24"/>
          <w:szCs w:val="24"/>
        </w:rPr>
        <w:t>000174.</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Ермаков А.И., Линник В.Г., Киров С.С., Гордеев С.К., Глебов М.В. Распределение и миграция радионуклидов в природных и агроландшафтах Брянской области (на примере Новозыбковского полигона) // Радиоактивность при ядерных взрывах и авариях. Тезисы докладов на Международной конференции. 24-26 апреля 2000 г. Москва. - Санкт-Петербург: Гидрометеоиздат. - 2000. - С. 163.</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Ермаков А.И., Линник В.Г., Кувылин А.И., Киров С.С., Гордеев С.К., Глебов М.В. Распределение и миграция радионуклидов в природных и агроландшафтах Брянской области (на примере Новозыбковского полигона) // Научные аспекты экологических проблем России. Тр. Всерос. Конф. 13-16 июня 2001 г. - Т.2. - С. 434-439. </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Есакова Е.В., Коровайков П.А. К вопросу об изучении динамики распределения чернобыльских радионуклидов в почвах сопряженных ландшафтов полесского типа // Тез. докл. Всесоюз. совещ. «Принципы и методы ландшафтно-геохимических методов миграции радионуклидов». г. Суздаль. - М.: ГЕОХИ РАН. - 1989. - С. 23.</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Есакова Е.В., Линник В.Г., Коровайков П.А. Техногенные радионуклиды в почвах сопряженных полесских и опольных ландшафтов Киевской области // Тез. докл. Всесоюз. совещ. «Принципы и методы ландшафтно-геохимических методов миграции радионуклидов». г. Суздаль. - М.: ГЕОХИ РАН. - 1989. - С. 35.</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Кувылин А.И. К оценке йодного статуса территорий, пострадавших от выпадений радиоизотопов йода в результате аварии на ЧАЭС Радиоактивность после ядерных взрывов и аварий // Труды Международной конференции. Москва, 5-6 декабря 2005 г. Ред. Ю.А. Израэль. - С.-Петербург: Гидрометеоиздат. -2006.- Т. 3. - С. 202-206.</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Коробова Е.М., Кувылин А.И. Природные биогеохимические провинции с низким содержанием йода как районы дополнительного экологического риска в зонах воздействия аварии на Чернобыльской АЭС // Материалы </w:t>
      </w:r>
      <w:r w:rsidRPr="0060753B">
        <w:rPr>
          <w:sz w:val="24"/>
          <w:szCs w:val="24"/>
          <w:lang w:val="en-US"/>
        </w:rPr>
        <w:t>V</w:t>
      </w:r>
      <w:r w:rsidRPr="0060753B">
        <w:rPr>
          <w:sz w:val="24"/>
          <w:szCs w:val="24"/>
        </w:rPr>
        <w:t xml:space="preserve"> биогеохимических чтений «Биогеохимическая индикация аномалий». - М.: Наука. - 2004. - С. 156-167. </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Кувылин А.И., Чесалова Е.И., Березкин В.Ю. Оценка йодного статуса почв Брянской области с использованием ГИС-технологии // Сергеевские чтения. Моделирование при решении геоэкологических задач. - М.: ГЕОС. – 2009. - Вып. 11. - С. 51-55.</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Летунова С.В., Алексеева С.А., Золотарева Б.Н. Накопление меди и кобальта биомассой почвенных микроорганизмов в условиях Нечерноземной зоны // Агрохимия. - 1984. - № 10. - С.101-109.</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Линник В.Г., Ермаков А.И. Опыт экологического мониторинга и оценки загрязнения почв и пищевых продуктов местного производства на уровне отдельного населенного пункта на примере радионуклидов цезия и стронция. Экология антропогена и современность: природа и человек // Материалы Международной конференции. Волгоград-Астрахань, 24-27 сентября 2004 г. - Санкт-Петербург: Гуманистика. - 2004. - С. 663-668.</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Линник В.Г., Хитров Л.М. Ландшафтно-геохимическое и радиоэкологическое картографирование загрязненных радионуклидами территорий // Геохимия. - 1993. - № 7. - С.1020-1029.</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Романов С.Л., Берёзкин В.Ю. Особенности пространственного распределения Cs-137, K-40 и стабильного йода в почвах супераквальных ландшафтов поймы р. Ипуть. Радиоактивность и радиоактивные элементы в среде обитания человека. Материалы IV Международной конференции. - Томск: ТПУ. - 2013. - С. 295-298.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Романов С.Л., Самсонов В.Л., Киров С.С. Экспериментальное изучение закономерностей пространственного перераспределения </w:t>
      </w:r>
      <w:r w:rsidRPr="0060753B">
        <w:rPr>
          <w:bCs/>
          <w:sz w:val="24"/>
          <w:szCs w:val="24"/>
          <w:vertAlign w:val="superscript"/>
        </w:rPr>
        <w:t>137</w:t>
      </w:r>
      <w:r w:rsidRPr="0060753B">
        <w:rPr>
          <w:bCs/>
          <w:sz w:val="24"/>
          <w:szCs w:val="24"/>
          <w:lang w:val="en-US"/>
        </w:rPr>
        <w:t>Cs</w:t>
      </w:r>
      <w:r w:rsidRPr="0060753B">
        <w:rPr>
          <w:bCs/>
          <w:sz w:val="24"/>
          <w:szCs w:val="24"/>
        </w:rPr>
        <w:t xml:space="preserve"> в парагенетической ассоциации элементарных ландшафтов.  Геохимия биосферы (к 90-летию А.И. Перельмана) // Доклады Международной научной конференции. - Москва-Смоленск. - 2006. - С. 157-159.</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Рыженко Б.Н., Черкасова Е.В., Седых И.М., Корсакова Н.В., Данилова В.Н., Хушвахтова С.Д., Березкин В.Ю. К вопросу о формах нахождения йода и селена в природных водах и их концентрирование на ландшафтно-геохимических барьерах // Геохимия. - 2014. - № 6. - С. 554-568.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Седых Э.М., Корсакова Н.В., Старшинова Н.П., Кригман Л.В., Березкин В.Ю. О химическом составе питьевых вод Брянской области и содержании в них йода // </w:t>
      </w:r>
      <w:r w:rsidRPr="0060753B">
        <w:rPr>
          <w:bCs/>
          <w:sz w:val="24"/>
          <w:szCs w:val="24"/>
          <w:lang w:val="en-US"/>
        </w:rPr>
        <w:t>VIII</w:t>
      </w:r>
      <w:r w:rsidRPr="0060753B">
        <w:rPr>
          <w:bCs/>
          <w:sz w:val="24"/>
          <w:szCs w:val="24"/>
        </w:rPr>
        <w:t xml:space="preserve"> Всероссийская конференция по анализу объектов окружающей среды «Экоаналитика-2011» и Школа молодых ученых, посвященные 300-летию со дня рождения М.В. Ломоносова. 26 июня-2 июля 2011 г. Тезисы докладов. - Архангельск. -2011. - С. 147. </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Сергеева Е.Е.  Йод в почвенно-растительном покрове геохимически контрастных ландшафтов Вятского Нечерноземья // Геохимия. - 1990. - № 7. - С. 1022-1032.</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Тюрюканова Э.Б. Йод в ландшафтах Нечерноземного центра Русской равнины // Геохимия. - 1984. - № 9. - С. 1378-1388.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Украинцева Н.Г. Радиоцезий как техногенная метка природных процессов в тундровых ландшафтах Европейского Севера // </w:t>
      </w:r>
      <w:r w:rsidRPr="0060753B">
        <w:rPr>
          <w:bCs/>
          <w:sz w:val="24"/>
          <w:szCs w:val="24"/>
          <w:lang w:val="en-US"/>
        </w:rPr>
        <w:t>II</w:t>
      </w:r>
      <w:r w:rsidRPr="0060753B">
        <w:rPr>
          <w:bCs/>
          <w:sz w:val="24"/>
          <w:szCs w:val="24"/>
        </w:rPr>
        <w:t xml:space="preserve"> Международная конференция «Радиоактивность и радиоактивные элементы в среде обитания». – Томск. -2004. - </w:t>
      </w:r>
      <w:r w:rsidRPr="0060753B">
        <w:rPr>
          <w:bCs/>
          <w:sz w:val="24"/>
          <w:szCs w:val="24"/>
          <w:lang w:val="en-US"/>
        </w:rPr>
        <w:t>C</w:t>
      </w:r>
      <w:r w:rsidRPr="0060753B">
        <w:rPr>
          <w:bCs/>
          <w:sz w:val="24"/>
          <w:szCs w:val="24"/>
        </w:rPr>
        <w:t>. 291-294.</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Украинцева Н.Г., Догадкин Н.Н. Особенности распределения радиоцезия в почвах сопряженных тундровых ландшафтов полуострова Ямал, подверженных криогенным процессам // Актуальные проблемы геохимической экологии. Материалы </w:t>
      </w:r>
      <w:r w:rsidRPr="0060753B">
        <w:rPr>
          <w:bCs/>
          <w:sz w:val="24"/>
          <w:szCs w:val="24"/>
          <w:lang w:val="en-US"/>
        </w:rPr>
        <w:t>V</w:t>
      </w:r>
      <w:r w:rsidRPr="0060753B">
        <w:rPr>
          <w:bCs/>
          <w:sz w:val="24"/>
          <w:szCs w:val="24"/>
        </w:rPr>
        <w:t xml:space="preserve"> Международной биогеохимической школы (8-11 сентября 2005 г.). - Семипалатинск. - 2005. - С. 135-138.</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Украинцева Н.Г., Сурков В.В. Закономерности распределения цезия-137 в почвенно-растительном покрове природных ландшафтов низовьев рек Енисей и Печора // Радиоактивность после ядерных взрывов и аварий. Труды Международной конференции. Москва, 5-6 декабря 2005 г. / Ред. Ю.А. Израэль. - С.-Петербург: Гидрометеоиздат. - 2006. - С. 351-355.</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 xml:space="preserve">Коробова Е.М., Украинцева Н.Г., Сурков В.В., Домбровская Е.А. Ландшафтно-геохимические индикаторы загрязнения наземных экосистем в дельтах северных рек // Криосфера Земли. - 2011. -Т. XV. - №4. - С. 25-29.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Украинцева Н.Г., Сурков В.В., Киров С.С. Особенности распределения </w:t>
      </w:r>
      <w:r w:rsidRPr="0060753B">
        <w:rPr>
          <w:bCs/>
          <w:sz w:val="24"/>
          <w:szCs w:val="24"/>
          <w:lang w:val="en-US"/>
        </w:rPr>
        <w:t>Cs</w:t>
      </w:r>
      <w:r w:rsidRPr="0060753B">
        <w:rPr>
          <w:bCs/>
          <w:sz w:val="24"/>
          <w:szCs w:val="24"/>
        </w:rPr>
        <w:t xml:space="preserve">-137 в почвах и растительном покрове пойменных и террасовых ландшафтов нижнего течения р. Печоры // Доклады </w:t>
      </w:r>
      <w:r w:rsidRPr="0060753B">
        <w:rPr>
          <w:bCs/>
          <w:sz w:val="24"/>
          <w:szCs w:val="24"/>
          <w:lang w:val="en-US"/>
        </w:rPr>
        <w:t>IV</w:t>
      </w:r>
      <w:r w:rsidRPr="0060753B">
        <w:rPr>
          <w:bCs/>
          <w:sz w:val="24"/>
          <w:szCs w:val="24"/>
        </w:rPr>
        <w:t xml:space="preserve"> Международной научно-практической конференции «Тяжелые металлы и радионуклиды в окружающей среде». Семипалатинск, Казахстан. - 2006. - Т. 1 -.С. 241-247.</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Украинцева Н.Г., Сурков В.В., Шкинев В.М., Седых Э.М. Элементы-индикаторы техногенного воздействия в наземных ландшафтах дельтовой зоны реки </w:t>
      </w:r>
      <w:r w:rsidRPr="0060753B">
        <w:rPr>
          <w:bCs/>
          <w:sz w:val="24"/>
          <w:szCs w:val="24"/>
          <w:lang w:val="en-US"/>
        </w:rPr>
        <w:t>E</w:t>
      </w:r>
      <w:r w:rsidRPr="0060753B">
        <w:rPr>
          <w:bCs/>
          <w:sz w:val="24"/>
          <w:szCs w:val="24"/>
        </w:rPr>
        <w:t>нисей // Геохимия биосферы (к 90-летию А.И. Перельмана). Доклады Международной научной конференции. - Москва-Смоленск: Изд-во «Ойкумена». - 2006, - С. 160-162.</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Уралец Т.М., Ермаков А.И. Исследование подвижности радионуклидов </w:t>
      </w:r>
      <w:r w:rsidRPr="0060753B">
        <w:rPr>
          <w:bCs/>
          <w:sz w:val="24"/>
          <w:szCs w:val="24"/>
          <w:vertAlign w:val="superscript"/>
        </w:rPr>
        <w:t>137</w:t>
      </w:r>
      <w:r w:rsidRPr="0060753B">
        <w:rPr>
          <w:bCs/>
          <w:sz w:val="24"/>
          <w:szCs w:val="24"/>
          <w:lang w:val="en-US"/>
        </w:rPr>
        <w:t>Cs</w:t>
      </w:r>
      <w:r w:rsidRPr="0060753B">
        <w:rPr>
          <w:bCs/>
          <w:sz w:val="24"/>
          <w:szCs w:val="24"/>
        </w:rPr>
        <w:t xml:space="preserve"> и </w:t>
      </w:r>
      <w:r w:rsidRPr="0060753B">
        <w:rPr>
          <w:bCs/>
          <w:sz w:val="24"/>
          <w:szCs w:val="24"/>
          <w:vertAlign w:val="superscript"/>
        </w:rPr>
        <w:t>90</w:t>
      </w:r>
      <w:r w:rsidRPr="0060753B">
        <w:rPr>
          <w:bCs/>
          <w:sz w:val="24"/>
          <w:szCs w:val="24"/>
          <w:lang w:val="en-US"/>
        </w:rPr>
        <w:t>Sr</w:t>
      </w:r>
      <w:r w:rsidRPr="0060753B">
        <w:rPr>
          <w:bCs/>
          <w:sz w:val="24"/>
          <w:szCs w:val="24"/>
        </w:rPr>
        <w:t xml:space="preserve"> в почвах лесных и луговых ландшафтов полесского типа и влияния на нее микробиологической активности // Труды биогеохимической лаборатории. - М.: Наука. - 2002. - т. 24. - </w:t>
      </w:r>
      <w:r w:rsidRPr="0060753B">
        <w:rPr>
          <w:bCs/>
          <w:sz w:val="24"/>
          <w:szCs w:val="24"/>
          <w:lang w:val="en-US"/>
        </w:rPr>
        <w:t>C</w:t>
      </w:r>
      <w:r w:rsidRPr="0060753B">
        <w:rPr>
          <w:bCs/>
          <w:sz w:val="24"/>
          <w:szCs w:val="24"/>
        </w:rPr>
        <w:t>. 142-156.</w:t>
      </w:r>
    </w:p>
    <w:p w:rsidR="00CF69C8" w:rsidRPr="0060753B" w:rsidRDefault="00CF69C8" w:rsidP="00CF69C8">
      <w:pPr>
        <w:pStyle w:val="a4"/>
        <w:spacing w:line="312" w:lineRule="auto"/>
        <w:ind w:left="0" w:firstLine="567"/>
        <w:jc w:val="both"/>
        <w:rPr>
          <w:sz w:val="24"/>
          <w:szCs w:val="24"/>
        </w:rPr>
      </w:pPr>
      <w:r w:rsidRPr="0060753B">
        <w:rPr>
          <w:sz w:val="24"/>
          <w:szCs w:val="24"/>
        </w:rPr>
        <w:t>Коробова Е.М., Хитров Л.М. Ландшафтно-геохимические исследования миграции радионуклидов чернобыльского происхождения // Геохимия. - 1990. - № 10. - С. 1517-1520.</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Чижикова Н.П. Исследование связи распределения и подвижности радиоцезия в аллювиальных почвах поймы р. Ипуть и ее притока р. Булдынка с минералогическим составом илистой фракции и физико-химическими параметрами почв // Почвоведение. - 2007. - № 10. - С. 1190-1204.</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Коробова Е.М., Чижикова Н.П., Волосов А.Г. Функциональная значимость минеральной компоненты аллювиальных почв как сорбента радионуклидов // Экология речных бассейнов. Вторая международная научно-практическая конференция, 10-12 октября 2002. Труды. - Владимир. - 2002. - С. 165-168. </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Чижикова Н.П., Линник В.Г. Распределение радиоцезия по гранулометрическим фракциям и в профиле аллювиальных почв поймы р. Ипуть и ее притока р. Булдынки // Почвоведение. - 2007. - № 4. - С. 404-412.</w:t>
      </w:r>
    </w:p>
    <w:p w:rsidR="00CF69C8" w:rsidRPr="0060753B" w:rsidRDefault="00CF69C8" w:rsidP="00CF69C8">
      <w:pPr>
        <w:pStyle w:val="a4"/>
        <w:spacing w:line="312" w:lineRule="auto"/>
        <w:ind w:left="0" w:firstLine="567"/>
        <w:jc w:val="both"/>
        <w:rPr>
          <w:bCs/>
          <w:sz w:val="24"/>
          <w:szCs w:val="24"/>
        </w:rPr>
      </w:pPr>
      <w:r w:rsidRPr="0060753B">
        <w:rPr>
          <w:bCs/>
          <w:sz w:val="24"/>
          <w:szCs w:val="24"/>
        </w:rPr>
        <w:t>Коробова Е.М., Шкурпела Е.И, Берёзкин В.Ю., Корсакова Н.В., Данилова В.Н., Хушвахтова С.Д., Кригман Л.В. Исследование распределения йода и селена в ландшафтах Брянской области. Постановка задачи и первые результаты // Сб. научных трудов «Актуальные проблемы экологии и природопользования» / отв. ред. Н.А. Черных. - М.: РУДН. - 2011. - Вып. 13. - Ч. 2. – С. 118-123</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Крайнов С.Р., Рыженко Б.Н., Швец В.М. Геохимия подземных вод. Теоретические, прикладные и экологические аспекты. - М.: Наука, 2004. - 677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Красилов В.А. Модель биосферных кризисов // Экосистемные перестройки и эволюция биосферы. - М.: Издание Палеонтологического института. -2001. - Вып. 4. - С. 9-16. </w:t>
      </w:r>
    </w:p>
    <w:p w:rsidR="00CF69C8" w:rsidRPr="0060753B" w:rsidRDefault="00CF69C8" w:rsidP="00CF69C8">
      <w:pPr>
        <w:pStyle w:val="a4"/>
        <w:spacing w:line="312" w:lineRule="auto"/>
        <w:ind w:left="0" w:firstLine="567"/>
        <w:jc w:val="both"/>
        <w:rPr>
          <w:sz w:val="24"/>
          <w:szCs w:val="24"/>
        </w:rPr>
      </w:pPr>
      <w:r w:rsidRPr="0060753B">
        <w:rPr>
          <w:iCs/>
          <w:sz w:val="24"/>
          <w:szCs w:val="24"/>
        </w:rPr>
        <w:t>Криволуцкий Д. А.</w:t>
      </w:r>
      <w:r w:rsidRPr="0060753B">
        <w:rPr>
          <w:sz w:val="24"/>
          <w:szCs w:val="24"/>
        </w:rPr>
        <w:t xml:space="preserve"> Радиоэкология сообществ наземных животных. - М., 1983. - 86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Критерии оценки экологической обстановки территорий для выявления зон чрезвычайной экологической ситуации или зон экологического бедствия. - М.: Минэкологии и природных ресурсов РФ, 1992. - 50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Круглов C.B. Распределение радионуклидов чернобыльских выпадений по фракциям гранулометрического состава дерново-подзолистых почв / C.B. Круглов, H.A. Васильева, А.Д. Куринов, P.M. Алексахин // Почвоведение. - 1995. - №5. - С. 551-557. </w:t>
      </w:r>
    </w:p>
    <w:p w:rsidR="00CF69C8" w:rsidRPr="0060753B" w:rsidRDefault="00CF69C8" w:rsidP="00CF69C8">
      <w:pPr>
        <w:pStyle w:val="a4"/>
        <w:spacing w:line="312" w:lineRule="auto"/>
        <w:ind w:left="0" w:firstLine="567"/>
        <w:jc w:val="both"/>
        <w:rPr>
          <w:sz w:val="24"/>
          <w:szCs w:val="24"/>
        </w:rPr>
      </w:pPr>
      <w:r w:rsidRPr="0060753B">
        <w:rPr>
          <w:iCs/>
          <w:sz w:val="24"/>
          <w:szCs w:val="24"/>
        </w:rPr>
        <w:t>Крышев И.И., Алексахин Р.М., Рябов И.Н, Смирнов В. В., Пристер Б. С., Санжарова Н.И., Перепелятникова Л.В., Асташева Н.П.</w:t>
      </w:r>
      <w:r w:rsidRPr="0060753B">
        <w:rPr>
          <w:sz w:val="24"/>
          <w:szCs w:val="24"/>
        </w:rPr>
        <w:t xml:space="preserve"> Радиоэкологические последствия Чернобыльской аварии. - М.: </w:t>
      </w:r>
      <w:hyperlink r:id="rId220" w:tooltip="Наука (издательство)" w:history="1">
        <w:r w:rsidRPr="0060753B">
          <w:rPr>
            <w:sz w:val="24"/>
            <w:szCs w:val="24"/>
          </w:rPr>
          <w:t>Наука</w:t>
        </w:r>
      </w:hyperlink>
      <w:r w:rsidRPr="0060753B">
        <w:rPr>
          <w:sz w:val="24"/>
          <w:szCs w:val="24"/>
        </w:rPr>
        <w:t xml:space="preserve">, 1991. - 190 с. </w:t>
      </w:r>
    </w:p>
    <w:p w:rsidR="00CF69C8" w:rsidRPr="0060753B" w:rsidRDefault="00CF69C8" w:rsidP="00CF69C8">
      <w:pPr>
        <w:pStyle w:val="a4"/>
        <w:spacing w:line="312" w:lineRule="auto"/>
        <w:ind w:left="0" w:firstLine="567"/>
        <w:jc w:val="both"/>
        <w:rPr>
          <w:sz w:val="24"/>
          <w:szCs w:val="24"/>
        </w:rPr>
      </w:pPr>
      <w:r w:rsidRPr="0060753B">
        <w:rPr>
          <w:iCs/>
          <w:sz w:val="24"/>
          <w:szCs w:val="24"/>
        </w:rPr>
        <w:t>Крышев И.И., Алексахин Р.М., Рябов И.Н., Фесенко С.В., Санжарова Н.И., Демин В.Ф., Блинова Л.Д., Краснов И.М., Зверева Г.Н., Силантьев А.Н., Чумак В.К., Зарубин О.Л.</w:t>
      </w:r>
      <w:r w:rsidRPr="0060753B">
        <w:rPr>
          <w:sz w:val="24"/>
          <w:szCs w:val="24"/>
        </w:rPr>
        <w:t xml:space="preserve"> Радиоактивное загрязнение районов АЭС. - М.: Ядерное общество СССР. - 1990. - 150 с. </w:t>
      </w:r>
    </w:p>
    <w:p w:rsidR="00CF69C8" w:rsidRPr="007A7576" w:rsidRDefault="00CF69C8" w:rsidP="00CF69C8">
      <w:pPr>
        <w:pStyle w:val="a4"/>
        <w:spacing w:line="312" w:lineRule="auto"/>
        <w:ind w:left="0" w:firstLine="567"/>
        <w:jc w:val="both"/>
        <w:rPr>
          <w:bCs/>
          <w:spacing w:val="-4"/>
          <w:sz w:val="24"/>
          <w:szCs w:val="24"/>
        </w:rPr>
      </w:pPr>
      <w:r w:rsidRPr="007A7576">
        <w:rPr>
          <w:bCs/>
          <w:spacing w:val="-4"/>
          <w:sz w:val="24"/>
          <w:szCs w:val="24"/>
        </w:rPr>
        <w:t>Кудельский A.B. Гидрогеология, гидрогеохимия йода. - Минск: Наука и техника, 1976. - 216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Кудельский A.B. Радионуклиды чернобыльского происхождения в речном стоке Беларуси / A.B. Кудельский, В.И Пашкевич, A.A. Петрович, О.М. Жукова // Водные ресурсы. - 1997. - Т.24. - №3. - С. 304-310.</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Кузнецов В.К. Научные основы и системы мероприятий по реабилитации радиоактивно загрязненных сельскохозяйственых территорий в адаптивно-л</w:t>
      </w:r>
      <w:r w:rsidRPr="0060753B">
        <w:rPr>
          <w:sz w:val="24"/>
          <w:szCs w:val="24"/>
        </w:rPr>
        <w:t>андшафтном земледелии / Автореф…д.б.н. - Обнинск, 2014. - 50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Кузнецов Ю.В. Трансурановые элементы в пойменных отложениях р. Енисей / Ю.В. Кузнецов, В.К Легин, В.Н. Струков и др. // Радиохимия. - 2000. - Т. 42. - № 5. - С. 470-477. </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Кузьменкова Н.В. Миграция и аккумуляция </w:t>
      </w:r>
      <w:r w:rsidRPr="0060753B">
        <w:rPr>
          <w:spacing w:val="-5"/>
          <w:sz w:val="24"/>
          <w:szCs w:val="24"/>
          <w:vertAlign w:val="superscript"/>
        </w:rPr>
        <w:t>137</w:t>
      </w:r>
      <w:r w:rsidRPr="0060753B">
        <w:rPr>
          <w:spacing w:val="-5"/>
          <w:sz w:val="24"/>
          <w:szCs w:val="24"/>
          <w:lang w:val="en-US"/>
        </w:rPr>
        <w:t>Cs</w:t>
      </w:r>
      <w:r w:rsidRPr="0060753B">
        <w:rPr>
          <w:spacing w:val="-5"/>
          <w:sz w:val="24"/>
          <w:szCs w:val="24"/>
        </w:rPr>
        <w:t xml:space="preserve"> в ландшафтах северо-западной части Кольского полуострова / Автореф…к.г.н. - Москва, 2010. - 24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Куликов Н.В. Миграция 90Sr и 137Cs в лесных почвах / Н.В. Куликов, И.В. Молчанова, Л.И. Пискунов // Чернобыль 94: Тез. докл. IV Междунар. науч.- техн. конф. «Итоги 8 лет работ по ликвидации последствий аварий на ЧАЭС». - Зеленый мыс. - 1994. - С. 26-34.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Куликов, Н.В. Влияние режима почвенного увлажнения на переход стронция-90, цезия-137 и церия-144 из почвы в раствор / Н.В. Куликов // Экология. - 1973. - № 4. - С. 57-62.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Куница М.Н. Население Брянской области: геодемографическая структура и система расселения / М.Н. Куница. - Брянск: Брянский гос. пед. ун-т, 1998. -112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Ладонин Д.В. Соединение тяжелых металлов в почвах проблемы и методы изучения // Почвоведение. - 2002. - №6. - С. 682 - 692. </w:t>
      </w:r>
    </w:p>
    <w:p w:rsidR="00CF69C8" w:rsidRPr="00B54077" w:rsidRDefault="00CF69C8" w:rsidP="00CF69C8">
      <w:pPr>
        <w:pStyle w:val="a4"/>
        <w:spacing w:line="312" w:lineRule="auto"/>
        <w:ind w:left="0" w:firstLine="567"/>
        <w:jc w:val="both"/>
        <w:rPr>
          <w:sz w:val="24"/>
          <w:szCs w:val="24"/>
        </w:rPr>
      </w:pPr>
      <w:r w:rsidRPr="00B54077">
        <w:rPr>
          <w:color w:val="000000"/>
          <w:sz w:val="24"/>
          <w:szCs w:val="24"/>
        </w:rPr>
        <w:t>Ламарк Ж-Б.</w:t>
      </w:r>
      <w:r w:rsidRPr="00B54077">
        <w:rPr>
          <w:sz w:val="24"/>
          <w:szCs w:val="24"/>
        </w:rPr>
        <w:t xml:space="preserve"> </w:t>
      </w:r>
      <w:r w:rsidRPr="00B54077">
        <w:rPr>
          <w:color w:val="000000"/>
          <w:sz w:val="24"/>
          <w:szCs w:val="24"/>
        </w:rPr>
        <w:t>Философия зоологии. - М., - Л., 1935-1937.</w:t>
      </w:r>
      <w:r w:rsidRPr="00B54077">
        <w:rPr>
          <w:sz w:val="24"/>
          <w:szCs w:val="24"/>
        </w:rPr>
        <w:t xml:space="preserve"> </w:t>
      </w:r>
      <w:r w:rsidRPr="00B54077">
        <w:rPr>
          <w:color w:val="000000"/>
          <w:sz w:val="24"/>
          <w:szCs w:val="24"/>
        </w:rPr>
        <w:t>Т. 1 – 510 с. - т.2. – 536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Ландшафтно-геохимическое районирование и охрана среды // Вопросы географии, т.120, - М.: Мысль, 1983. - 206 с.</w:t>
      </w:r>
    </w:p>
    <w:p w:rsidR="00CF69C8" w:rsidRPr="0060753B" w:rsidRDefault="00CF69C8" w:rsidP="00CF69C8">
      <w:pPr>
        <w:pStyle w:val="a4"/>
        <w:spacing w:line="312" w:lineRule="auto"/>
        <w:ind w:left="0" w:firstLine="567"/>
        <w:jc w:val="both"/>
        <w:rPr>
          <w:sz w:val="24"/>
          <w:szCs w:val="24"/>
        </w:rPr>
      </w:pPr>
      <w:r w:rsidRPr="0060753B">
        <w:rPr>
          <w:sz w:val="24"/>
          <w:szCs w:val="24"/>
        </w:rPr>
        <w:t>Лебедев В.Н. Содержание селена в почвах БССР / Автореф…к.с-х.н. -Жодино, 1973, - 20</w:t>
      </w:r>
      <w:r>
        <w:rPr>
          <w:sz w:val="24"/>
          <w:szCs w:val="24"/>
        </w:rPr>
        <w:t xml:space="preserve"> </w:t>
      </w:r>
      <w:r w:rsidRPr="0060753B">
        <w:rPr>
          <w:sz w:val="24"/>
          <w:szCs w:val="24"/>
        </w:rPr>
        <w:t>с.</w:t>
      </w:r>
    </w:p>
    <w:p w:rsidR="00CF69C8" w:rsidRPr="0060753B" w:rsidRDefault="00CF69C8" w:rsidP="00CF69C8">
      <w:pPr>
        <w:pStyle w:val="a4"/>
        <w:spacing w:line="312" w:lineRule="auto"/>
        <w:ind w:left="0" w:firstLine="567"/>
        <w:jc w:val="both"/>
        <w:rPr>
          <w:sz w:val="24"/>
          <w:szCs w:val="24"/>
        </w:rPr>
      </w:pPr>
      <w:r w:rsidRPr="0060753B">
        <w:rPr>
          <w:iCs/>
          <w:sz w:val="24"/>
          <w:szCs w:val="24"/>
        </w:rPr>
        <w:t>Летунова С.В.</w:t>
      </w:r>
      <w:r w:rsidRPr="0060753B">
        <w:rPr>
          <w:sz w:val="24"/>
          <w:szCs w:val="24"/>
        </w:rPr>
        <w:t xml:space="preserve"> Проблемы геохимической экологии микроорганизмов // Тр. Биогеохим. лаб. -1979. -Т. 17. - С. 101-110.</w:t>
      </w:r>
    </w:p>
    <w:p w:rsidR="00CF69C8" w:rsidRPr="0060753B" w:rsidRDefault="00CF69C8" w:rsidP="00CF69C8">
      <w:pPr>
        <w:pStyle w:val="a4"/>
        <w:spacing w:line="312" w:lineRule="auto"/>
        <w:ind w:left="0" w:firstLine="567"/>
        <w:jc w:val="both"/>
        <w:rPr>
          <w:bCs/>
          <w:sz w:val="24"/>
          <w:szCs w:val="24"/>
        </w:rPr>
      </w:pPr>
      <w:r w:rsidRPr="0060753B">
        <w:rPr>
          <w:bCs/>
          <w:sz w:val="24"/>
          <w:szCs w:val="24"/>
        </w:rPr>
        <w:t>Летунова С.В., Алексеева С.А., Коробова Е.М. Концентрирование йода грибом Penicillium chrysogenum, обитающим в почвах Нечерноземной зоны // Биологические науки. – 1986. - № 10. - С.94-98.</w:t>
      </w:r>
    </w:p>
    <w:p w:rsidR="00CF69C8" w:rsidRPr="0060753B" w:rsidRDefault="00CF69C8" w:rsidP="00CF69C8">
      <w:pPr>
        <w:pStyle w:val="a4"/>
        <w:spacing w:line="312" w:lineRule="auto"/>
        <w:ind w:left="0" w:firstLine="567"/>
        <w:jc w:val="both"/>
        <w:rPr>
          <w:sz w:val="24"/>
          <w:szCs w:val="24"/>
        </w:rPr>
      </w:pPr>
      <w:r w:rsidRPr="0060753B">
        <w:rPr>
          <w:sz w:val="24"/>
          <w:szCs w:val="24"/>
        </w:rPr>
        <w:t>Летунова С.В., Ковальский В.В. Геохимическая экология микроорганизмов. - М.: Наука, 1978. - 147 с.</w:t>
      </w:r>
    </w:p>
    <w:p w:rsidR="00CF69C8" w:rsidRPr="0060753B" w:rsidRDefault="00CF69C8" w:rsidP="00CF69C8">
      <w:pPr>
        <w:pStyle w:val="a4"/>
        <w:spacing w:line="312" w:lineRule="auto"/>
        <w:ind w:left="0" w:firstLine="567"/>
        <w:jc w:val="both"/>
        <w:rPr>
          <w:sz w:val="24"/>
          <w:szCs w:val="24"/>
        </w:rPr>
      </w:pPr>
      <w:r w:rsidRPr="0060753B">
        <w:rPr>
          <w:iCs/>
          <w:sz w:val="24"/>
          <w:szCs w:val="24"/>
        </w:rPr>
        <w:t>Летунова С.В., Ковальский В.В., Ермаков В.В.</w:t>
      </w:r>
      <w:r w:rsidRPr="0060753B">
        <w:rPr>
          <w:sz w:val="24"/>
          <w:szCs w:val="24"/>
        </w:rPr>
        <w:t xml:space="preserve"> Геохимическая экология почвенной микрофлоры в условиях различного содержания селена в естественной среде обитания // Тр. Биогеохим. лаб. - 1968. - Т. 12. - С. 238-258.</w:t>
      </w:r>
    </w:p>
    <w:p w:rsidR="00CF69C8" w:rsidRPr="007A7576" w:rsidRDefault="00CF69C8" w:rsidP="00CF69C8">
      <w:pPr>
        <w:pStyle w:val="a4"/>
        <w:spacing w:line="312" w:lineRule="auto"/>
        <w:ind w:left="0" w:firstLine="567"/>
        <w:jc w:val="both"/>
        <w:rPr>
          <w:spacing w:val="-6"/>
          <w:sz w:val="24"/>
          <w:szCs w:val="24"/>
        </w:rPr>
      </w:pPr>
      <w:r w:rsidRPr="007A7576">
        <w:rPr>
          <w:iCs/>
          <w:spacing w:val="-6"/>
          <w:sz w:val="24"/>
          <w:szCs w:val="24"/>
        </w:rPr>
        <w:t>Летунова С.В., Ковальский В.В., Романова С.Н.</w:t>
      </w:r>
      <w:r w:rsidRPr="007A7576">
        <w:rPr>
          <w:spacing w:val="-6"/>
          <w:sz w:val="24"/>
          <w:szCs w:val="24"/>
        </w:rPr>
        <w:t xml:space="preserve"> Геохимическая экология микроорганизмов в условиях различного содержания урана в илах // Журн. общ. биологии. -1970. -Т. 31. - № 1. С. 111- 120. </w:t>
      </w:r>
    </w:p>
    <w:p w:rsidR="00CF69C8" w:rsidRPr="00B54077" w:rsidRDefault="00CF69C8" w:rsidP="00CF69C8">
      <w:pPr>
        <w:pStyle w:val="a4"/>
        <w:spacing w:line="312" w:lineRule="auto"/>
        <w:ind w:left="0" w:firstLine="567"/>
        <w:jc w:val="both"/>
        <w:rPr>
          <w:bCs/>
          <w:sz w:val="24"/>
          <w:szCs w:val="24"/>
        </w:rPr>
      </w:pPr>
      <w:r w:rsidRPr="00B54077">
        <w:rPr>
          <w:bCs/>
          <w:sz w:val="24"/>
          <w:szCs w:val="24"/>
        </w:rPr>
        <w:t xml:space="preserve">Летунова С.В., Коробова Е.М., Алексеева С.А. Концентрирование йода почвенными микроорганизмами.// </w:t>
      </w:r>
      <w:r w:rsidRPr="00B54077">
        <w:rPr>
          <w:bCs/>
          <w:sz w:val="24"/>
          <w:szCs w:val="24"/>
          <w:lang w:val="en-US"/>
        </w:rPr>
        <w:t>Mengen</w:t>
      </w:r>
      <w:r w:rsidRPr="00B54077">
        <w:rPr>
          <w:bCs/>
          <w:sz w:val="24"/>
          <w:szCs w:val="24"/>
        </w:rPr>
        <w:t xml:space="preserve"> </w:t>
      </w:r>
      <w:r w:rsidRPr="00B54077">
        <w:rPr>
          <w:bCs/>
          <w:sz w:val="24"/>
          <w:szCs w:val="24"/>
          <w:lang w:val="en-US"/>
        </w:rPr>
        <w:t>und</w:t>
      </w:r>
      <w:r w:rsidRPr="00B54077">
        <w:rPr>
          <w:bCs/>
          <w:sz w:val="24"/>
          <w:szCs w:val="24"/>
        </w:rPr>
        <w:t xml:space="preserve"> </w:t>
      </w:r>
      <w:r w:rsidRPr="00B54077">
        <w:rPr>
          <w:bCs/>
          <w:sz w:val="24"/>
          <w:szCs w:val="24"/>
          <w:lang w:val="en-US"/>
        </w:rPr>
        <w:t>spurenelemente</w:t>
      </w:r>
      <w:r w:rsidRPr="00B54077">
        <w:rPr>
          <w:bCs/>
          <w:sz w:val="24"/>
          <w:szCs w:val="24"/>
        </w:rPr>
        <w:t xml:space="preserve">, </w:t>
      </w:r>
      <w:r w:rsidRPr="00B54077">
        <w:rPr>
          <w:bCs/>
          <w:sz w:val="24"/>
          <w:szCs w:val="24"/>
          <w:lang w:val="en-US"/>
        </w:rPr>
        <w:t>Arbeitstagung</w:t>
      </w:r>
      <w:r w:rsidRPr="00B54077">
        <w:rPr>
          <w:bCs/>
          <w:sz w:val="24"/>
          <w:szCs w:val="24"/>
        </w:rPr>
        <w:t xml:space="preserve">, </w:t>
      </w:r>
      <w:r w:rsidRPr="00B54077">
        <w:rPr>
          <w:bCs/>
          <w:sz w:val="24"/>
          <w:szCs w:val="24"/>
          <w:lang w:val="en-US"/>
        </w:rPr>
        <w:t>Leipzig</w:t>
      </w:r>
      <w:r w:rsidRPr="00B54077">
        <w:rPr>
          <w:bCs/>
          <w:sz w:val="24"/>
          <w:szCs w:val="24"/>
        </w:rPr>
        <w:t>. - 1987. - P.11-26.</w:t>
      </w:r>
    </w:p>
    <w:p w:rsidR="00CF69C8" w:rsidRPr="00D63258" w:rsidRDefault="00CF69C8" w:rsidP="00CF69C8">
      <w:pPr>
        <w:pStyle w:val="a4"/>
        <w:spacing w:line="312" w:lineRule="auto"/>
        <w:ind w:left="0" w:firstLine="567"/>
        <w:jc w:val="both"/>
        <w:rPr>
          <w:spacing w:val="-5"/>
          <w:sz w:val="24"/>
          <w:szCs w:val="24"/>
        </w:rPr>
      </w:pPr>
      <w:r w:rsidRPr="00D63258">
        <w:rPr>
          <w:spacing w:val="-5"/>
          <w:sz w:val="24"/>
          <w:szCs w:val="24"/>
        </w:rPr>
        <w:t xml:space="preserve">Либих Юстус фон 1859 1859... </w:t>
      </w:r>
      <w:r w:rsidRPr="00D63258">
        <w:rPr>
          <w:iCs/>
          <w:spacing w:val="-5"/>
          <w:sz w:val="24"/>
          <w:szCs w:val="24"/>
        </w:rPr>
        <w:t>Химия в приложении к земледелию и физиологии</w:t>
      </w:r>
      <w:r w:rsidRPr="00D63258">
        <w:rPr>
          <w:spacing w:val="-5"/>
          <w:sz w:val="24"/>
          <w:szCs w:val="24"/>
        </w:rPr>
        <w:t xml:space="preserve">. Пер.с нем. - </w:t>
      </w:r>
      <w:r w:rsidRPr="00D63258">
        <w:rPr>
          <w:iCs/>
          <w:spacing w:val="-5"/>
          <w:sz w:val="24"/>
          <w:szCs w:val="24"/>
        </w:rPr>
        <w:t>М</w:t>
      </w:r>
      <w:r w:rsidRPr="00D63258">
        <w:rPr>
          <w:spacing w:val="-5"/>
          <w:sz w:val="24"/>
          <w:szCs w:val="24"/>
        </w:rPr>
        <w:t>., -</w:t>
      </w:r>
      <w:r w:rsidRPr="00D63258">
        <w:rPr>
          <w:iCs/>
          <w:spacing w:val="-5"/>
          <w:sz w:val="24"/>
          <w:szCs w:val="24"/>
        </w:rPr>
        <w:t>Л</w:t>
      </w:r>
      <w:r w:rsidRPr="00D63258">
        <w:rPr>
          <w:spacing w:val="-5"/>
          <w:sz w:val="24"/>
          <w:szCs w:val="24"/>
        </w:rPr>
        <w:t xml:space="preserve">.: ОГИЗ – Сельхозгиз, </w:t>
      </w:r>
      <w:r w:rsidRPr="00D63258">
        <w:rPr>
          <w:iCs/>
          <w:spacing w:val="-5"/>
          <w:sz w:val="24"/>
          <w:szCs w:val="24"/>
        </w:rPr>
        <w:t>1936</w:t>
      </w:r>
      <w:r w:rsidRPr="00D63258">
        <w:rPr>
          <w:spacing w:val="-5"/>
          <w:sz w:val="24"/>
          <w:szCs w:val="24"/>
        </w:rPr>
        <w:t>. - 408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Линник В.Г. Ландшафтная дифференциация техногенных радионуклидов: геоинформационные системы и модели / Автореф…д.б.н. - Москва, 2008. - 42 с.</w:t>
      </w:r>
    </w:p>
    <w:p w:rsidR="00CF69C8" w:rsidRPr="00D63258" w:rsidRDefault="00CF69C8" w:rsidP="00CF69C8">
      <w:pPr>
        <w:pStyle w:val="a4"/>
        <w:spacing w:line="312" w:lineRule="auto"/>
        <w:ind w:left="0" w:firstLine="567"/>
        <w:jc w:val="both"/>
        <w:rPr>
          <w:sz w:val="24"/>
          <w:szCs w:val="24"/>
        </w:rPr>
      </w:pPr>
      <w:r w:rsidRPr="00D63258">
        <w:rPr>
          <w:sz w:val="24"/>
          <w:szCs w:val="24"/>
        </w:rPr>
        <w:t>Линник В.Г. Хитров Л.М., Коробова Е.М. Принципы ландшафтно-геохимического и радиоэкологического картографирования территорий, загрязненных радионуклидами в ре-зультате аварии на Чернобыльской АЭС (проект РАДЛАН). ГЕОХИ АН СССР. - М., 1991. – 50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Линник В.Г., Волосов А.Г., Коробова Е.М., Борисов А.П., Потапов В.Н., Сурков В.В., А. Боргиус, Дж. Браун, Алексеева Т.Н. Распределение техногенных радионуклидов в аллювиальных отложениях и фракциях почв в ближней зоне Красноярского ГХК // Радиохимия. - 2004. - Т. 46. - № 5. - С.471-476.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Линник В.Г., Говорун А.П., Мартыненко В.П., Моисеенко Ф.В. Микроструктура пространственного распределения 137Cs в почвах Брянской области // Экспериментальная информация в почвоведении: теория и пути стандартизации. Труды Всероссийской конференции 2022 декабря 2005 г. - М.: МГУ. - 2005. - С.35-37. </w:t>
      </w:r>
    </w:p>
    <w:p w:rsidR="00CF69C8" w:rsidRPr="007A7576" w:rsidRDefault="00CF69C8" w:rsidP="00CF69C8">
      <w:pPr>
        <w:pStyle w:val="a4"/>
        <w:spacing w:line="312" w:lineRule="auto"/>
        <w:ind w:left="0" w:firstLine="567"/>
        <w:jc w:val="both"/>
        <w:rPr>
          <w:bCs/>
          <w:spacing w:val="-4"/>
          <w:sz w:val="24"/>
          <w:szCs w:val="24"/>
        </w:rPr>
      </w:pPr>
      <w:r w:rsidRPr="007A7576">
        <w:rPr>
          <w:bCs/>
          <w:spacing w:val="-4"/>
          <w:sz w:val="24"/>
          <w:szCs w:val="24"/>
        </w:rPr>
        <w:t xml:space="preserve">Линник В.Г., Говорун А.П., Моисеенко Ф.В. Ландшафтно-гидрологические особенности формирования рдионуклидного загрязнения в поймах рек Брянской области // В сб.: Радиоактивность после ядерных взрывов и аварий. - СПб: Гидрометеоиздат. - 2006. - Т. 2.- С. 54-60. </w:t>
      </w:r>
    </w:p>
    <w:p w:rsidR="00CF69C8" w:rsidRPr="0060753B" w:rsidRDefault="00CF69C8" w:rsidP="00CF69C8">
      <w:pPr>
        <w:pStyle w:val="a4"/>
        <w:spacing w:line="312" w:lineRule="auto"/>
        <w:ind w:left="0" w:firstLine="567"/>
        <w:jc w:val="both"/>
        <w:rPr>
          <w:bCs/>
          <w:sz w:val="24"/>
          <w:szCs w:val="24"/>
        </w:rPr>
      </w:pPr>
      <w:r w:rsidRPr="0060753B">
        <w:rPr>
          <w:bCs/>
          <w:sz w:val="24"/>
          <w:szCs w:val="24"/>
        </w:rPr>
        <w:t>Линник В.Г., Кувылин А.И., Кузьмичев В.Н., Коробова Е.М. Организация баз дан-ных радиоэкологической информации на территории экспериментального полигона в Брянской области // В кн: Беручашвили Н.Л., Жучкова В.К. Методы комплексных физико-географических исследований. - Учебник. - М.: Изд-во МГУ, 1997. - Приложение 1. С.279-284.</w:t>
      </w:r>
    </w:p>
    <w:p w:rsidR="00CF69C8" w:rsidRPr="0060753B" w:rsidRDefault="00CF69C8" w:rsidP="00CF69C8">
      <w:pPr>
        <w:pStyle w:val="a4"/>
        <w:spacing w:line="312" w:lineRule="auto"/>
        <w:ind w:left="0" w:firstLine="567"/>
        <w:jc w:val="both"/>
        <w:rPr>
          <w:sz w:val="26"/>
        </w:rPr>
      </w:pPr>
      <w:r w:rsidRPr="0060753B">
        <w:rPr>
          <w:bCs/>
          <w:sz w:val="24"/>
          <w:szCs w:val="24"/>
        </w:rPr>
        <w:t>Линник В.Г., Сурков В.В., Потапов В.Н., Волосов А.Г., Коробова Е.М. А. Боргиус, Дж. Браун. Литолого-геоморфологические особенности распределения техногенных радионуклидов в пойменных ландшафтах Енисея // Геология и геофизика. – 2004. - Т. 45. - №10. - С.1220-1234.</w:t>
      </w:r>
    </w:p>
    <w:p w:rsidR="00CF69C8" w:rsidRPr="0060753B" w:rsidRDefault="00CF69C8" w:rsidP="00CF69C8">
      <w:pPr>
        <w:pStyle w:val="a4"/>
        <w:spacing w:line="312" w:lineRule="auto"/>
        <w:ind w:left="0" w:firstLine="567"/>
        <w:jc w:val="both"/>
        <w:rPr>
          <w:bCs/>
          <w:sz w:val="24"/>
          <w:szCs w:val="24"/>
        </w:rPr>
      </w:pPr>
      <w:r w:rsidRPr="0060753B">
        <w:rPr>
          <w:bCs/>
          <w:sz w:val="24"/>
          <w:szCs w:val="24"/>
        </w:rPr>
        <w:t>Лисицын А.П. Маргинальный фильтр океанов // Океанология. - 1994. - Том 34. - № 5. – С. 735-747.</w:t>
      </w:r>
    </w:p>
    <w:p w:rsidR="00CF69C8" w:rsidRPr="0060753B" w:rsidRDefault="00CF69C8" w:rsidP="00CF69C8">
      <w:pPr>
        <w:pStyle w:val="a4"/>
        <w:spacing w:line="312" w:lineRule="auto"/>
        <w:ind w:left="0" w:firstLine="567"/>
        <w:jc w:val="both"/>
        <w:rPr>
          <w:bCs/>
          <w:sz w:val="24"/>
          <w:szCs w:val="24"/>
        </w:rPr>
      </w:pPr>
      <w:r w:rsidRPr="0060753B">
        <w:rPr>
          <w:bCs/>
          <w:sz w:val="24"/>
          <w:szCs w:val="24"/>
        </w:rPr>
        <w:t>Лисицын А.П. Опыт системных океанологических исследований в Арктике. М.: Научный мир, 2001. - 625 c.</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Лозовский Л.Н. Йод в почвах Белоруссии / Дис…к.б.н. -Москва, 1971. -223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Лощилов H.A. Фракционирование радионуклидов в выпадениях ближней зоны ЧАЭС / H.A. Лощилов, В.А Кашпаров, Е.Б. Юдин, В.П. Процак // Радиохимия. - 1992. - №4. - С. 125-134. </w:t>
      </w:r>
    </w:p>
    <w:p w:rsidR="00CF69C8" w:rsidRPr="0060753B" w:rsidRDefault="00CF69C8" w:rsidP="00CF69C8">
      <w:pPr>
        <w:pStyle w:val="a4"/>
        <w:spacing w:line="312" w:lineRule="auto"/>
        <w:ind w:left="0" w:firstLine="567"/>
        <w:jc w:val="both"/>
        <w:rPr>
          <w:sz w:val="24"/>
          <w:szCs w:val="24"/>
        </w:rPr>
      </w:pPr>
      <w:r w:rsidRPr="0060753B">
        <w:rPr>
          <w:sz w:val="24"/>
          <w:szCs w:val="24"/>
        </w:rPr>
        <w:t>Лощилов Н.А., Иванов Ю.А., Хомутинин Ю.В. и др. Оценка эффективности коренного улучшения лугов в производственных условиях на территориях, подвергшихся радиоактивному загрязнению // Ш Всесоюз. конф. по с.-х. радиологии. - Обнинск. - 1990. - Т. 4. - С. 4-5.</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Лощилов Н.А., Тер-Сааков А.А., Куринный В.Д. и др. Соотношения между топливной и конденсационной компонентами радиоактивных выпадений, образовавшихся в результате аварии на ЧАЭС // Геохимические пути миграции искусственных радионуклидов в биосфере: Тез. </w:t>
      </w:r>
      <w:r w:rsidRPr="0060753B">
        <w:rPr>
          <w:sz w:val="24"/>
          <w:szCs w:val="24"/>
          <w:lang w:val="en-US"/>
        </w:rPr>
        <w:t>IV</w:t>
      </w:r>
      <w:r w:rsidRPr="0060753B">
        <w:rPr>
          <w:sz w:val="24"/>
          <w:szCs w:val="24"/>
        </w:rPr>
        <w:t xml:space="preserve"> конф. научн. Совета АЭС-ВО при ГЕОХИ АН СССР. - Гомель. - 1990. - С. 71.</w:t>
      </w:r>
    </w:p>
    <w:p w:rsidR="00CF69C8" w:rsidRPr="0060753B" w:rsidRDefault="00CF69C8" w:rsidP="00CF69C8">
      <w:pPr>
        <w:pStyle w:val="a4"/>
        <w:spacing w:line="312" w:lineRule="auto"/>
        <w:ind w:left="0" w:firstLine="567"/>
        <w:jc w:val="both"/>
        <w:rPr>
          <w:sz w:val="24"/>
          <w:szCs w:val="24"/>
        </w:rPr>
      </w:pPr>
      <w:r w:rsidRPr="0060753B">
        <w:rPr>
          <w:sz w:val="24"/>
          <w:szCs w:val="24"/>
        </w:rPr>
        <w:t>Лукашев К.И., Вадковская И.К. Биосфера и биогеохимические провинции. - Минск: Наука и техника, 1973. - 176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Лукашев К.И., Комракова С.Г. Ландшафтно-геохимические исследования в Белорусской ССР в связи с эндемическим зобом // Известия ВГО. - 1986. - Т. 118. - Вып. 1. - С 75-83.</w:t>
      </w:r>
    </w:p>
    <w:p w:rsidR="00CF69C8" w:rsidRPr="0060753B" w:rsidRDefault="00CF69C8" w:rsidP="00CF69C8">
      <w:pPr>
        <w:pStyle w:val="a4"/>
        <w:spacing w:line="312" w:lineRule="auto"/>
        <w:ind w:left="0" w:firstLine="567"/>
        <w:jc w:val="both"/>
        <w:rPr>
          <w:sz w:val="24"/>
          <w:szCs w:val="24"/>
        </w:rPr>
      </w:pPr>
      <w:r w:rsidRPr="0060753B">
        <w:rPr>
          <w:sz w:val="24"/>
          <w:szCs w:val="24"/>
        </w:rPr>
        <w:t>Лукашев К.И., Лукашев В.К. Геохимия ландшафтов. - Минск: Высшая школа, 1972. – 358 с.</w:t>
      </w:r>
    </w:p>
    <w:p w:rsidR="00CF69C8" w:rsidRPr="007A7576" w:rsidRDefault="00CF69C8" w:rsidP="00CF69C8">
      <w:pPr>
        <w:pStyle w:val="a4"/>
        <w:spacing w:line="312" w:lineRule="auto"/>
        <w:ind w:left="0" w:firstLine="567"/>
        <w:jc w:val="both"/>
        <w:rPr>
          <w:iCs/>
          <w:spacing w:val="-6"/>
          <w:sz w:val="24"/>
          <w:szCs w:val="24"/>
        </w:rPr>
      </w:pPr>
      <w:r w:rsidRPr="007A7576">
        <w:rPr>
          <w:iCs/>
          <w:spacing w:val="-6"/>
          <w:sz w:val="24"/>
          <w:szCs w:val="24"/>
        </w:rPr>
        <w:t xml:space="preserve">Лукашёв К.И., Петухова Н.Н. Химические элементы в почвах. - М.: Наука и техника, 1970. - 232 с. </w:t>
      </w:r>
    </w:p>
    <w:p w:rsidR="00CF69C8" w:rsidRPr="0060753B" w:rsidRDefault="00CF69C8" w:rsidP="00CF69C8">
      <w:pPr>
        <w:pStyle w:val="a4"/>
        <w:spacing w:line="312" w:lineRule="auto"/>
        <w:ind w:left="0" w:firstLine="567"/>
        <w:jc w:val="both"/>
        <w:rPr>
          <w:sz w:val="24"/>
          <w:szCs w:val="24"/>
        </w:rPr>
      </w:pPr>
      <w:r w:rsidRPr="0060753B">
        <w:rPr>
          <w:sz w:val="24"/>
          <w:szCs w:val="24"/>
        </w:rPr>
        <w:t>Лукашенко С.Н. Радиоэкологическое обоснование возвращения территорий Семипалатинского испытательного полигона в хозяйственное использование: фундаментальные и прикладные аспекты / Автореф…д.б.н. - Обнинск, 2016. - 47 с.</w:t>
      </w:r>
    </w:p>
    <w:p w:rsidR="00CF69C8" w:rsidRPr="00D63258" w:rsidRDefault="00CF69C8" w:rsidP="00CF69C8">
      <w:pPr>
        <w:pStyle w:val="a4"/>
        <w:spacing w:line="312" w:lineRule="auto"/>
        <w:ind w:left="0" w:firstLine="567"/>
        <w:jc w:val="both"/>
        <w:rPr>
          <w:sz w:val="24"/>
          <w:szCs w:val="24"/>
        </w:rPr>
      </w:pPr>
      <w:r w:rsidRPr="00D63258">
        <w:rPr>
          <w:sz w:val="24"/>
          <w:szCs w:val="24"/>
        </w:rPr>
        <w:t>Лукашов К.И., Вадковская И.К. Биосфера и биогеохимические провинции. Минск: Научка и техника, 1973, 239 с.экологическое обоснование возвращение территорий Семипалатинского испытательного полигона в хозяйственное использование: фундаментальные и прикладные аспекты. Автореф…д.б.н. - Обнинск, 2016. -47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Люри Д.И., </w:t>
      </w:r>
      <w:r w:rsidRPr="0060753B">
        <w:rPr>
          <w:bCs/>
          <w:sz w:val="24"/>
          <w:szCs w:val="24"/>
        </w:rPr>
        <w:t>Горячкин С.В., Караваева Н.А.</w:t>
      </w:r>
      <w:r w:rsidRPr="0060753B">
        <w:rPr>
          <w:sz w:val="24"/>
          <w:szCs w:val="24"/>
        </w:rPr>
        <w:t>, Денисенко Е.А., Нефедова Т.Г. Динамика сельскохозяйственных земель России в ХХ веке и постагрогенное восстановление растительности и почв. - М.: ГЕОС, 2010. - 416 с.</w:t>
      </w:r>
    </w:p>
    <w:p w:rsidR="00CF69C8" w:rsidRPr="0060753B" w:rsidRDefault="00CF69C8" w:rsidP="00CF69C8">
      <w:pPr>
        <w:pStyle w:val="a4"/>
        <w:spacing w:line="312" w:lineRule="auto"/>
        <w:ind w:left="0" w:firstLine="567"/>
        <w:jc w:val="both"/>
        <w:rPr>
          <w:sz w:val="24"/>
          <w:szCs w:val="24"/>
        </w:rPr>
      </w:pPr>
      <w:r w:rsidRPr="0060753B">
        <w:rPr>
          <w:sz w:val="24"/>
          <w:szCs w:val="24"/>
        </w:rPr>
        <w:t>Люцко А.М. Фон Чернобыля /А.М. Люцко. - Минск: Белорусская энциклопедия, 1990. - 68 с.</w:t>
      </w:r>
    </w:p>
    <w:p w:rsidR="00CF69C8" w:rsidRPr="0060753B" w:rsidRDefault="00CF69C8" w:rsidP="00CF69C8">
      <w:pPr>
        <w:pStyle w:val="a4"/>
        <w:spacing w:line="312" w:lineRule="auto"/>
        <w:ind w:left="0" w:firstLine="567"/>
        <w:jc w:val="both"/>
        <w:rPr>
          <w:sz w:val="24"/>
          <w:szCs w:val="24"/>
        </w:rPr>
      </w:pPr>
      <w:r w:rsidRPr="0060753B">
        <w:rPr>
          <w:sz w:val="24"/>
          <w:szCs w:val="24"/>
        </w:rPr>
        <w:t>Макеев О В. Микроэлементы в почвах Сибири и Дальнего Востока. 1973. - 150 с.</w:t>
      </w:r>
    </w:p>
    <w:p w:rsidR="00CF69C8" w:rsidRPr="0060753B" w:rsidRDefault="00CF69C8" w:rsidP="00CF69C8">
      <w:pPr>
        <w:pStyle w:val="a4"/>
        <w:spacing w:line="312" w:lineRule="auto"/>
        <w:ind w:left="0" w:firstLine="567"/>
        <w:jc w:val="both"/>
        <w:rPr>
          <w:sz w:val="24"/>
          <w:szCs w:val="24"/>
        </w:rPr>
      </w:pPr>
      <w:r w:rsidRPr="0060753B">
        <w:rPr>
          <w:sz w:val="24"/>
          <w:szCs w:val="24"/>
        </w:rPr>
        <w:t>Мальгин М.А. Проявление йодной недостаточности на Алтае. - Горно-Алтайск: Алтайское книжное издательство, 1988. - 56 с.</w:t>
      </w:r>
    </w:p>
    <w:p w:rsidR="00CF69C8" w:rsidRPr="0060753B" w:rsidRDefault="00CF69C8" w:rsidP="00CF69C8">
      <w:pPr>
        <w:pStyle w:val="a4"/>
        <w:spacing w:line="312" w:lineRule="auto"/>
        <w:ind w:left="0" w:firstLine="567"/>
        <w:jc w:val="both"/>
        <w:rPr>
          <w:spacing w:val="-5"/>
          <w:sz w:val="24"/>
          <w:szCs w:val="24"/>
        </w:rPr>
      </w:pPr>
      <w:r w:rsidRPr="0060753B">
        <w:rPr>
          <w:iCs/>
          <w:spacing w:val="-1"/>
          <w:sz w:val="24"/>
          <w:szCs w:val="24"/>
        </w:rPr>
        <w:t>Малюга Д.П.</w:t>
      </w:r>
      <w:r w:rsidRPr="0060753B">
        <w:rPr>
          <w:spacing w:val="-1"/>
          <w:sz w:val="24"/>
          <w:szCs w:val="24"/>
        </w:rPr>
        <w:t xml:space="preserve"> Биогеохимический метод поисков рудных месторождений. - М., 1963. - 264с.</w:t>
      </w:r>
      <w:r w:rsidRPr="0060753B">
        <w:rPr>
          <w:bCs/>
          <w:spacing w:val="-1"/>
          <w:sz w:val="24"/>
          <w:szCs w:val="24"/>
        </w:rPr>
        <w:t xml:space="preserve"> </w:t>
      </w:r>
    </w:p>
    <w:p w:rsidR="00CF69C8" w:rsidRPr="0060753B" w:rsidRDefault="00CF69C8" w:rsidP="00CF69C8">
      <w:pPr>
        <w:pStyle w:val="a4"/>
        <w:spacing w:line="312" w:lineRule="auto"/>
        <w:ind w:left="0" w:firstLine="567"/>
        <w:jc w:val="both"/>
        <w:rPr>
          <w:bCs/>
          <w:sz w:val="24"/>
          <w:szCs w:val="24"/>
        </w:rPr>
      </w:pPr>
      <w:r w:rsidRPr="0060753B">
        <w:rPr>
          <w:bCs/>
          <w:sz w:val="24"/>
          <w:szCs w:val="24"/>
        </w:rPr>
        <w:t>Малюга Д.П. Распределение кобальта в земной коре // Микроэлементы в жизни растений и животных. - М., 1952. С. 417-435.</w:t>
      </w:r>
    </w:p>
    <w:p w:rsidR="00CF69C8" w:rsidRPr="0037563E" w:rsidRDefault="00CF69C8" w:rsidP="00CF69C8">
      <w:pPr>
        <w:pStyle w:val="a4"/>
        <w:spacing w:line="312" w:lineRule="auto"/>
        <w:ind w:left="0" w:firstLine="567"/>
        <w:jc w:val="both"/>
        <w:rPr>
          <w:spacing w:val="-1"/>
          <w:sz w:val="24"/>
          <w:szCs w:val="24"/>
        </w:rPr>
      </w:pPr>
      <w:r w:rsidRPr="0037563E">
        <w:rPr>
          <w:spacing w:val="-1"/>
          <w:sz w:val="24"/>
          <w:szCs w:val="24"/>
        </w:rPr>
        <w:t>Малюга, Д.П. О биогеохимических провинциях на Южном Урале // Доклады Академии наук СССР, 1950. - № 3 (70). - С. 257—259.</w:t>
      </w:r>
    </w:p>
    <w:p w:rsidR="00CF69C8" w:rsidRPr="0037563E" w:rsidRDefault="00CF69C8" w:rsidP="00CF69C8">
      <w:pPr>
        <w:pStyle w:val="a4"/>
        <w:spacing w:line="312" w:lineRule="auto"/>
        <w:ind w:left="0" w:firstLine="567"/>
        <w:jc w:val="both"/>
        <w:rPr>
          <w:sz w:val="24"/>
          <w:szCs w:val="24"/>
        </w:rPr>
      </w:pPr>
      <w:r w:rsidRPr="0037563E">
        <w:rPr>
          <w:sz w:val="24"/>
          <w:szCs w:val="24"/>
        </w:rPr>
        <w:t>Марей А.Н., Бархударов Р.М., Чумак В.К., Петухова Э.В., Тюрюканова Э.Б., Кузнецова Г.А., Новикова Н.Я., Поживилова С.Б., Богданович Г.А. Особенности поступления глобальных цезия-137 и стронция-90 по пищевым цепям населению полесья. - Санитария и гигиена, 1970. - №1.</w:t>
      </w:r>
    </w:p>
    <w:p w:rsidR="00CF69C8" w:rsidRPr="0060753B" w:rsidRDefault="00CF69C8" w:rsidP="00CF69C8">
      <w:pPr>
        <w:pStyle w:val="a4"/>
        <w:spacing w:line="312" w:lineRule="auto"/>
        <w:ind w:left="0" w:firstLine="567"/>
        <w:jc w:val="both"/>
        <w:rPr>
          <w:bCs/>
          <w:sz w:val="24"/>
          <w:szCs w:val="24"/>
        </w:rPr>
      </w:pPr>
      <w:r w:rsidRPr="0037563E">
        <w:rPr>
          <w:bCs/>
          <w:sz w:val="24"/>
          <w:szCs w:val="24"/>
        </w:rPr>
        <w:t>Марей, А.Н. Глобальные выпадения Cs-137 и человек / А.Н. Марей, P.M.</w:t>
      </w:r>
      <w:r w:rsidRPr="0060753B">
        <w:rPr>
          <w:bCs/>
          <w:sz w:val="24"/>
          <w:szCs w:val="24"/>
        </w:rPr>
        <w:t xml:space="preserve"> Бархударов, Н.Я Новикова. - М.: Атомиздат, 1974. - 168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Маркина З.Н. Радиоэкологическое состояние агроландшафтов Юго-запада России и их реабилитация / Дис...д.с.-х.н. - Брянск, 1999. - 306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Маркина, З.Н. Радиоактивное загрязнение продукции растениеводства Брянской области / З.Н. Маркина, A.A. Курганов, Г.Т. Воробьев. - Брянск: БГСХА, 1997. - 241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Махонько К.П. Корневое и аэральное загрязнение С</w:t>
      </w:r>
      <w:r w:rsidRPr="0060753B">
        <w:rPr>
          <w:bCs/>
          <w:sz w:val="24"/>
          <w:szCs w:val="24"/>
          <w:lang w:val="en-US"/>
        </w:rPr>
        <w:t>s</w:t>
      </w:r>
      <w:r w:rsidRPr="0060753B">
        <w:rPr>
          <w:bCs/>
          <w:sz w:val="24"/>
          <w:szCs w:val="24"/>
        </w:rPr>
        <w:t xml:space="preserve"> травянистой растительности на территории СССР / К.П. Махонько, Ф.А. Работнова // Экология. -1984. - № 6. - С. 17-24.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Махонько К.П., Работнова Ф.А., Волокитин А.А. Оценка загрязнения почвы </w:t>
      </w:r>
      <w:r w:rsidRPr="0060753B">
        <w:rPr>
          <w:sz w:val="24"/>
          <w:szCs w:val="24"/>
          <w:vertAlign w:val="superscript"/>
        </w:rPr>
        <w:t>137</w:t>
      </w:r>
      <w:r w:rsidRPr="0060753B">
        <w:rPr>
          <w:sz w:val="24"/>
          <w:szCs w:val="24"/>
          <w:lang w:val="en-US"/>
        </w:rPr>
        <w:t>Cs</w:t>
      </w:r>
      <w:r w:rsidRPr="0060753B">
        <w:rPr>
          <w:sz w:val="24"/>
          <w:szCs w:val="24"/>
        </w:rPr>
        <w:t xml:space="preserve"> на территории СССР в 1988 г. // Атомная энергия. - 1990. - Т. 68. - С. 262-264.</w:t>
      </w:r>
    </w:p>
    <w:p w:rsidR="00CF69C8" w:rsidRPr="00F078AB" w:rsidRDefault="00CF69C8" w:rsidP="00CF69C8">
      <w:pPr>
        <w:pStyle w:val="a4"/>
        <w:spacing w:line="312" w:lineRule="auto"/>
        <w:ind w:left="0" w:firstLine="567"/>
        <w:jc w:val="both"/>
        <w:rPr>
          <w:bCs/>
          <w:sz w:val="24"/>
          <w:szCs w:val="24"/>
        </w:rPr>
      </w:pPr>
      <w:r w:rsidRPr="00F078AB">
        <w:rPr>
          <w:bCs/>
          <w:sz w:val="24"/>
          <w:szCs w:val="24"/>
        </w:rPr>
        <w:t>Международный проект «Интегрированная система управления бассейном р. Печора (</w:t>
      </w:r>
      <w:r w:rsidRPr="00F078AB">
        <w:rPr>
          <w:bCs/>
          <w:sz w:val="24"/>
          <w:szCs w:val="24"/>
          <w:lang w:val="en-US"/>
        </w:rPr>
        <w:t>PRISM</w:t>
      </w:r>
      <w:r w:rsidRPr="00F078AB">
        <w:rPr>
          <w:bCs/>
          <w:sz w:val="24"/>
          <w:szCs w:val="24"/>
        </w:rPr>
        <w:t>)» на период 2003-2004 гг., осуществляемый Россией и Нидерландами.</w:t>
      </w:r>
      <w:r w:rsidRPr="00F078AB">
        <w:t xml:space="preserve"> [Электронный ресурс]. Режим доступа: </w:t>
      </w:r>
      <w:r w:rsidRPr="00F078AB">
        <w:rPr>
          <w:bCs/>
          <w:sz w:val="24"/>
          <w:szCs w:val="24"/>
        </w:rPr>
        <w:t>http://ib.komisc.ru/international-co-operation/638-prism.</w:t>
      </w:r>
    </w:p>
    <w:p w:rsidR="00CF69C8" w:rsidRPr="0060753B" w:rsidRDefault="00CF69C8" w:rsidP="00CF69C8">
      <w:pPr>
        <w:pStyle w:val="a4"/>
        <w:spacing w:line="312" w:lineRule="auto"/>
        <w:ind w:left="0" w:firstLine="567"/>
        <w:jc w:val="both"/>
        <w:rPr>
          <w:bCs/>
          <w:sz w:val="24"/>
          <w:szCs w:val="24"/>
        </w:rPr>
      </w:pPr>
      <w:r w:rsidRPr="0060753B">
        <w:rPr>
          <w:bCs/>
          <w:iCs/>
          <w:sz w:val="24"/>
          <w:szCs w:val="24"/>
        </w:rPr>
        <w:t>Меншуткин В.В.</w:t>
      </w:r>
      <w:r w:rsidRPr="0060753B">
        <w:rPr>
          <w:bCs/>
          <w:i/>
          <w:iCs/>
          <w:sz w:val="24"/>
          <w:szCs w:val="24"/>
        </w:rPr>
        <w:t xml:space="preserve"> </w:t>
      </w:r>
      <w:r w:rsidRPr="0060753B">
        <w:rPr>
          <w:bCs/>
          <w:sz w:val="24"/>
          <w:szCs w:val="24"/>
        </w:rPr>
        <w:t>Опыт имитации эволюционного процесса на вычислительной машине // Журн. эволюц. биохимии и физиологии. - 1977. - Т. 13. - № 5. - С. 545 – 555.</w:t>
      </w:r>
    </w:p>
    <w:p w:rsidR="00CF69C8" w:rsidRPr="00482FDA" w:rsidRDefault="00CF69C8" w:rsidP="00CF69C8">
      <w:pPr>
        <w:pStyle w:val="a4"/>
        <w:spacing w:line="312" w:lineRule="auto"/>
        <w:ind w:left="0" w:firstLine="567"/>
        <w:jc w:val="both"/>
        <w:rPr>
          <w:sz w:val="24"/>
          <w:szCs w:val="24"/>
        </w:rPr>
      </w:pPr>
      <w:r w:rsidRPr="00482FDA">
        <w:rPr>
          <w:sz w:val="24"/>
          <w:szCs w:val="24"/>
        </w:rPr>
        <w:t>Критерии оценки экологической обстановки территории для выявления зон чрезвычайной экологической ситуаци</w:t>
      </w:r>
      <w:r>
        <w:rPr>
          <w:sz w:val="24"/>
          <w:szCs w:val="24"/>
        </w:rPr>
        <w:t xml:space="preserve">и и зон экологического бедствия: методика. </w:t>
      </w:r>
      <w:r w:rsidRPr="00482FDA">
        <w:rPr>
          <w:sz w:val="24"/>
          <w:szCs w:val="24"/>
        </w:rPr>
        <w:t>[Электронный ресурс]. Режим доступа: http://www.consultant.ru/document/cons_doc_LAW_90799/</w:t>
      </w:r>
    </w:p>
    <w:p w:rsidR="00CF69C8" w:rsidRPr="007A7576" w:rsidRDefault="00CF69C8" w:rsidP="00CF69C8">
      <w:pPr>
        <w:pStyle w:val="a4"/>
        <w:spacing w:line="312" w:lineRule="auto"/>
        <w:ind w:left="0" w:firstLine="567"/>
        <w:jc w:val="both"/>
        <w:rPr>
          <w:spacing w:val="-4"/>
          <w:sz w:val="24"/>
          <w:szCs w:val="24"/>
        </w:rPr>
      </w:pPr>
      <w:r w:rsidRPr="007A7576">
        <w:rPr>
          <w:spacing w:val="-4"/>
          <w:sz w:val="24"/>
          <w:szCs w:val="24"/>
        </w:rPr>
        <w:t>Мещенко В.М. Биогеохимическая ситуация в Сибири и на Дальнем Востоке и эндемические заболевания человека / В.М. Мещенко // Географические аспекты некоторых эндемических болезней в Сибири и на Дальнем Востоке и эндемические заболевания человека. – Л., 1968. – С. 5–46.</w:t>
      </w:r>
    </w:p>
    <w:p w:rsidR="00CF69C8" w:rsidRPr="00907B08" w:rsidRDefault="00CF69C8" w:rsidP="00CF69C8">
      <w:pPr>
        <w:pStyle w:val="a4"/>
        <w:spacing w:line="312" w:lineRule="auto"/>
        <w:ind w:left="0" w:firstLine="567"/>
        <w:jc w:val="both"/>
        <w:rPr>
          <w:spacing w:val="-1"/>
          <w:sz w:val="24"/>
          <w:szCs w:val="24"/>
        </w:rPr>
      </w:pPr>
      <w:r w:rsidRPr="00907B08">
        <w:rPr>
          <w:spacing w:val="-1"/>
          <w:sz w:val="24"/>
          <w:szCs w:val="24"/>
        </w:rPr>
        <w:t>Мещенко В.М. Опыт медико-географического картографирования ситуации, влияющей на развитие биогеохимических эндемий в Забайкалье / В.М. Мещенко, В.К. Симонович // Принципы и методы медико-географическо</w:t>
      </w:r>
      <w:r>
        <w:rPr>
          <w:spacing w:val="-1"/>
          <w:sz w:val="24"/>
          <w:szCs w:val="24"/>
        </w:rPr>
        <w:t>го картографирования. – Иркутск</w:t>
      </w:r>
      <w:r w:rsidRPr="00907B08">
        <w:rPr>
          <w:spacing w:val="-1"/>
          <w:sz w:val="24"/>
          <w:szCs w:val="24"/>
        </w:rPr>
        <w:t>: Наука, 1968.</w:t>
      </w:r>
    </w:p>
    <w:p w:rsidR="00CF69C8" w:rsidRPr="0060753B" w:rsidRDefault="00CF69C8" w:rsidP="00CF69C8">
      <w:pPr>
        <w:pStyle w:val="a4"/>
        <w:spacing w:line="312" w:lineRule="auto"/>
        <w:ind w:left="0" w:firstLine="567"/>
        <w:jc w:val="both"/>
        <w:rPr>
          <w:spacing w:val="-1"/>
          <w:sz w:val="24"/>
          <w:szCs w:val="24"/>
        </w:rPr>
      </w:pPr>
      <w:r w:rsidRPr="00907B08">
        <w:rPr>
          <w:spacing w:val="-1"/>
          <w:sz w:val="24"/>
          <w:szCs w:val="24"/>
        </w:rPr>
        <w:t>Мещенко, В.М. Изучение географического распространения биогеохимических эндемий / В.М. Мещенко // Медицинская география. - Иркутск, 1964.- с.</w:t>
      </w:r>
      <w:r>
        <w:rPr>
          <w:spacing w:val="-1"/>
          <w:sz w:val="24"/>
          <w:szCs w:val="24"/>
        </w:rPr>
        <w:t xml:space="preserve"> 113-141.</w:t>
      </w:r>
    </w:p>
    <w:p w:rsidR="00CF69C8" w:rsidRPr="001957D8" w:rsidRDefault="00CF69C8" w:rsidP="00CF69C8">
      <w:pPr>
        <w:pStyle w:val="a4"/>
        <w:spacing w:line="312" w:lineRule="auto"/>
        <w:ind w:left="0" w:firstLine="567"/>
        <w:jc w:val="both"/>
        <w:rPr>
          <w:spacing w:val="-1"/>
          <w:sz w:val="24"/>
          <w:szCs w:val="24"/>
        </w:rPr>
      </w:pPr>
      <w:r w:rsidRPr="001957D8">
        <w:rPr>
          <w:spacing w:val="-1"/>
          <w:sz w:val="24"/>
          <w:szCs w:val="24"/>
        </w:rPr>
        <w:t>Мещенко, В.М. Йод, бром, фтор и кобальт в питьевых водах Закарпатской области / В.М. Мещенко, В.И. Алексик, Э.А. Межвинская // Гигиена и санитария. 1959. - №2. – С.</w:t>
      </w:r>
    </w:p>
    <w:p w:rsidR="00CF69C8" w:rsidRPr="0060753B" w:rsidRDefault="00CF69C8" w:rsidP="00CF69C8">
      <w:pPr>
        <w:pStyle w:val="a4"/>
        <w:spacing w:line="312" w:lineRule="auto"/>
        <w:ind w:left="0" w:firstLine="567"/>
        <w:jc w:val="both"/>
        <w:rPr>
          <w:sz w:val="24"/>
          <w:szCs w:val="24"/>
        </w:rPr>
      </w:pPr>
      <w:r w:rsidRPr="0060753B">
        <w:rPr>
          <w:sz w:val="24"/>
          <w:szCs w:val="24"/>
        </w:rPr>
        <w:t>Мильков Н.Ф. Человек и ландшафты. – М.: Мысль, 1973. - 224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Минкина Т.М., Мотузова Г.В., Назаренко О.Г., Самохин А.П., Крыщенко В.С., Манджиева С.С. Влияние различных мелиорантов на подвижность цинка и свинца в загрязненном черноземе // Агрохимия. - 2007. - №10. - С. 67-75 </w:t>
      </w:r>
    </w:p>
    <w:p w:rsidR="00CF69C8" w:rsidRPr="0060753B" w:rsidRDefault="00CF69C8" w:rsidP="00CF69C8">
      <w:pPr>
        <w:pStyle w:val="a4"/>
        <w:spacing w:line="312" w:lineRule="auto"/>
        <w:ind w:left="0" w:firstLine="567"/>
        <w:jc w:val="both"/>
        <w:rPr>
          <w:sz w:val="24"/>
          <w:szCs w:val="24"/>
        </w:rPr>
      </w:pPr>
      <w:r w:rsidRPr="0060753B">
        <w:rPr>
          <w:sz w:val="24"/>
          <w:szCs w:val="24"/>
        </w:rPr>
        <w:t>Михайлов Ю.Я., Падченко В.И., Баранова Г.В. и др. Влияние аварии на Чернобыльской АЭС на радиоактивную загрязненность кормов сельскохозяйственных животных и продукции животноводства // Проблемы экологического мониторинга. Материалы науч.-практ. конференции. - Брянск. - 1991. - Ч. 1. - С. 119-123.</w:t>
      </w:r>
    </w:p>
    <w:p w:rsidR="00CF69C8" w:rsidRPr="0052389B" w:rsidRDefault="00CF69C8" w:rsidP="00CF69C8">
      <w:pPr>
        <w:pStyle w:val="a4"/>
        <w:spacing w:line="312" w:lineRule="auto"/>
        <w:ind w:left="0" w:firstLine="567"/>
        <w:jc w:val="both"/>
        <w:rPr>
          <w:spacing w:val="-1"/>
          <w:sz w:val="24"/>
          <w:szCs w:val="24"/>
        </w:rPr>
      </w:pPr>
      <w:r w:rsidRPr="0052389B">
        <w:rPr>
          <w:spacing w:val="-1"/>
          <w:sz w:val="24"/>
          <w:szCs w:val="24"/>
        </w:rPr>
        <w:t>Мишустин, Е.Н. Эколого-географическая изменчивость почвенных бактерий / Е.Н. Мишустин. - М., -Л.: Изд-во АН СССР, 1947. - 326 с.</w:t>
      </w:r>
    </w:p>
    <w:p w:rsidR="00CF69C8" w:rsidRPr="00584C65" w:rsidRDefault="00CF69C8" w:rsidP="00CF69C8">
      <w:pPr>
        <w:pStyle w:val="a4"/>
        <w:spacing w:line="312" w:lineRule="auto"/>
        <w:ind w:left="0" w:firstLine="567"/>
        <w:jc w:val="both"/>
        <w:rPr>
          <w:sz w:val="24"/>
          <w:szCs w:val="24"/>
        </w:rPr>
      </w:pPr>
      <w:r w:rsidRPr="00584C65">
        <w:rPr>
          <w:sz w:val="24"/>
          <w:szCs w:val="24"/>
        </w:rPr>
        <w:t>Моисеев А.А., Мухин И.Е., Погодин Р.И., Антропова З.Г., Филимонов Г.В. Особенности миграции глобального цезия-137 из дерново-подзолистых песчаных почв по пищевым цепочкам в организм человека. М.: Атомиздат, 1967. – 22 с.</w:t>
      </w:r>
    </w:p>
    <w:p w:rsidR="00CF69C8" w:rsidRPr="0060753B" w:rsidRDefault="00CF69C8" w:rsidP="00CF69C8">
      <w:pPr>
        <w:pStyle w:val="a4"/>
        <w:spacing w:line="312" w:lineRule="auto"/>
        <w:ind w:left="0" w:firstLine="567"/>
        <w:jc w:val="both"/>
        <w:rPr>
          <w:sz w:val="24"/>
          <w:szCs w:val="24"/>
        </w:rPr>
      </w:pPr>
      <w:r w:rsidRPr="0060753B">
        <w:rPr>
          <w:bCs/>
          <w:spacing w:val="2"/>
          <w:sz w:val="24"/>
          <w:szCs w:val="24"/>
        </w:rPr>
        <w:t>Моисеев Н.Н., Александров В.В., Тарко А.М. Человек и биосфера: Опыт системного анализа и эксперименты с моделями. - М.: Наука, 1985. - 271 с.</w:t>
      </w:r>
    </w:p>
    <w:p w:rsidR="00CF69C8" w:rsidRPr="0060753B" w:rsidRDefault="00CF69C8" w:rsidP="00CF69C8">
      <w:pPr>
        <w:pStyle w:val="a4"/>
        <w:spacing w:line="312" w:lineRule="auto"/>
        <w:ind w:left="0" w:firstLine="567"/>
        <w:jc w:val="both"/>
        <w:rPr>
          <w:sz w:val="24"/>
          <w:szCs w:val="24"/>
        </w:rPr>
      </w:pPr>
      <w:r w:rsidRPr="0060753B">
        <w:rPr>
          <w:sz w:val="24"/>
          <w:szCs w:val="24"/>
        </w:rPr>
        <w:t>Моисеенко Т.И., Кудрявцева Л.П., Гашкина Н.А. Рассеянные элементы в поверхностных водах суши. Технофильность. Биоаккумуляция. Экотоксикология. - М.: Наука, 2006. - 261 с.</w:t>
      </w:r>
    </w:p>
    <w:p w:rsidR="00CF69C8" w:rsidRPr="0060753B" w:rsidRDefault="00CF69C8" w:rsidP="00CF69C8">
      <w:pPr>
        <w:pStyle w:val="a4"/>
        <w:spacing w:line="312" w:lineRule="auto"/>
        <w:ind w:left="0" w:firstLine="567"/>
        <w:jc w:val="both"/>
        <w:rPr>
          <w:sz w:val="24"/>
          <w:szCs w:val="24"/>
        </w:rPr>
      </w:pPr>
      <w:r w:rsidRPr="0060753B">
        <w:rPr>
          <w:sz w:val="24"/>
          <w:szCs w:val="24"/>
        </w:rPr>
        <w:t>Молчанова И.В., Караваева Е.Н. Эколого-геохимические аспекты миграции радионуклидов в почвенно-растительном покрове. - Екатеринбург: ИЭРЖ УрО РАН,. 2001. - 161 с.</w:t>
      </w:r>
    </w:p>
    <w:p w:rsidR="00CF69C8" w:rsidRPr="0060753B" w:rsidRDefault="00CF69C8" w:rsidP="00CF69C8">
      <w:pPr>
        <w:pStyle w:val="a4"/>
        <w:spacing w:line="312" w:lineRule="auto"/>
        <w:ind w:left="0" w:firstLine="567"/>
        <w:jc w:val="both"/>
        <w:rPr>
          <w:sz w:val="24"/>
          <w:szCs w:val="24"/>
        </w:rPr>
      </w:pPr>
      <w:r w:rsidRPr="0060753B">
        <w:rPr>
          <w:sz w:val="24"/>
          <w:szCs w:val="24"/>
        </w:rPr>
        <w:t>Мониторинг программ всеобщего йодирования соли / Отв. ред. Г.А. Герасимов. ЮНИСЕФ, РАММ, МИ, ICCIDD,ВОЗ. - 1997. -98 с.</w:t>
      </w:r>
    </w:p>
    <w:p w:rsidR="00CF69C8" w:rsidRPr="008B443A" w:rsidRDefault="00CF69C8" w:rsidP="00CF69C8">
      <w:pPr>
        <w:pStyle w:val="a4"/>
        <w:spacing w:line="312" w:lineRule="auto"/>
        <w:ind w:left="0" w:firstLine="567"/>
        <w:jc w:val="both"/>
        <w:rPr>
          <w:spacing w:val="-5"/>
          <w:sz w:val="24"/>
          <w:szCs w:val="24"/>
        </w:rPr>
      </w:pPr>
      <w:r w:rsidRPr="008B443A">
        <w:rPr>
          <w:spacing w:val="-5"/>
          <w:sz w:val="24"/>
          <w:szCs w:val="24"/>
        </w:rPr>
        <w:t xml:space="preserve">Мотузова Г.В. Соединения микроэлементов в почвах: системная организация, экологическое значение,мониторинг. М.: Книжный дом «ЛИБРОКОМ». - </w:t>
      </w:r>
      <w:r w:rsidRPr="008B443A">
        <w:rPr>
          <w:bCs/>
          <w:spacing w:val="-5"/>
          <w:sz w:val="24"/>
          <w:szCs w:val="24"/>
        </w:rPr>
        <w:t xml:space="preserve"> 2009. – 167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Мотузова Г.В., Карпова Е.А., Барсова Н.Ю.</w:t>
      </w:r>
      <w:r w:rsidRPr="0060753B">
        <w:rPr>
          <w:spacing w:val="-5"/>
          <w:sz w:val="24"/>
          <w:szCs w:val="24"/>
        </w:rPr>
        <w:t xml:space="preserve"> Роль почв в формировании экологической устойчивости биосферы к загрязнению тяжелыми металлами // Труды IX Международной биогеохимической школы (24-28 августа 2015 г. Барнаул) биогеохимия техногенеза и современные проблемы геохимической экологии (в двух томах). - Барнаул. - 2015. - Т. 2. - С. 229–230.</w:t>
      </w:r>
    </w:p>
    <w:p w:rsidR="00CF69C8" w:rsidRPr="0060753B" w:rsidRDefault="00CF69C8" w:rsidP="00CF69C8">
      <w:pPr>
        <w:pStyle w:val="a4"/>
        <w:spacing w:line="312" w:lineRule="auto"/>
        <w:ind w:left="0" w:firstLine="567"/>
        <w:jc w:val="both"/>
        <w:rPr>
          <w:sz w:val="24"/>
          <w:szCs w:val="24"/>
        </w:rPr>
      </w:pPr>
      <w:r w:rsidRPr="0060753B">
        <w:rPr>
          <w:sz w:val="24"/>
          <w:szCs w:val="24"/>
        </w:rPr>
        <w:t>Мохорт Т.В., Петренко С.В., Аринчин А.Н., Дауд А.И., Гомолко Н.Н. Йодный дефицит в Беларуси и методы его коррекции и профилактики // Методические рекомендации. - Минск: НИКИ РМ и Э.Минздрава РБ, 2000. - 14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Мышлен Т.А. Почвенные условия миграции- 90Sr и 137Cs втранссупераквальных ландшафтах (на примере поймы р.Сож) // Вестник Белорусского гос. университета. Сер.2. Химия. - 2003. - № 2. - С.61-66. </w:t>
      </w:r>
    </w:p>
    <w:p w:rsidR="00CF69C8" w:rsidRPr="008B443A" w:rsidRDefault="00CF69C8" w:rsidP="00CF69C8">
      <w:pPr>
        <w:pStyle w:val="a4"/>
        <w:spacing w:line="312" w:lineRule="auto"/>
        <w:ind w:left="0" w:firstLine="567"/>
        <w:jc w:val="both"/>
        <w:rPr>
          <w:bCs/>
          <w:iCs/>
          <w:sz w:val="24"/>
          <w:szCs w:val="24"/>
        </w:rPr>
      </w:pPr>
      <w:r w:rsidRPr="008B443A">
        <w:rPr>
          <w:bCs/>
          <w:iCs/>
          <w:sz w:val="24"/>
          <w:szCs w:val="24"/>
        </w:rPr>
        <w:t>Наумов Г.Б. Геохимия биосферы : учеб. пособие для студ. учреждений высш. проф. образования / Г. Б. Наумов. — М. : Издательский центр «Академия», 2010. — 384 с.</w:t>
      </w:r>
    </w:p>
    <w:p w:rsidR="00CF69C8" w:rsidRPr="007A7576" w:rsidRDefault="00CF69C8" w:rsidP="00CF69C8">
      <w:pPr>
        <w:pStyle w:val="a4"/>
        <w:spacing w:line="312" w:lineRule="auto"/>
        <w:ind w:left="0" w:firstLine="567"/>
        <w:jc w:val="both"/>
        <w:rPr>
          <w:spacing w:val="6"/>
          <w:sz w:val="24"/>
          <w:szCs w:val="24"/>
        </w:rPr>
      </w:pPr>
      <w:r w:rsidRPr="007A7576">
        <w:rPr>
          <w:iCs/>
          <w:spacing w:val="6"/>
          <w:sz w:val="24"/>
          <w:szCs w:val="24"/>
        </w:rPr>
        <w:t>Наумов Н. П.</w:t>
      </w:r>
      <w:r w:rsidRPr="007A7576">
        <w:rPr>
          <w:spacing w:val="6"/>
          <w:sz w:val="24"/>
          <w:szCs w:val="24"/>
        </w:rPr>
        <w:t xml:space="preserve"> Об эволюции макросистем // Журн. общ. биологии. - 1967. - Т. 28. - № 6. - С. 635 </w:t>
      </w:r>
      <w:r w:rsidR="007A7576" w:rsidRPr="007A7576">
        <w:rPr>
          <w:spacing w:val="6"/>
          <w:sz w:val="24"/>
          <w:szCs w:val="24"/>
        </w:rPr>
        <w:t>-</w:t>
      </w:r>
      <w:r w:rsidRPr="007A7576">
        <w:rPr>
          <w:spacing w:val="6"/>
          <w:sz w:val="24"/>
          <w:szCs w:val="24"/>
        </w:rPr>
        <w:t xml:space="preserve"> 649.</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Наумов Н. П. </w:t>
      </w:r>
      <w:r w:rsidRPr="0060753B">
        <w:rPr>
          <w:spacing w:val="-5"/>
          <w:sz w:val="24"/>
          <w:szCs w:val="24"/>
        </w:rPr>
        <w:t>Проблемы и задачи популяционной биологии // Развитие концепции структурных уровней в биологии. - М., 1972. С. 322-331.</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Наумов Н.П.</w:t>
      </w:r>
      <w:r w:rsidRPr="0060753B">
        <w:rPr>
          <w:spacing w:val="-5"/>
          <w:sz w:val="24"/>
          <w:szCs w:val="24"/>
        </w:rPr>
        <w:t xml:space="preserve"> О методологических проблемах биологии // Филос. науки. -1964. -№ 1. -С. 136-145.</w:t>
      </w:r>
    </w:p>
    <w:p w:rsidR="00CF69C8" w:rsidRPr="0060753B" w:rsidRDefault="00CF69C8" w:rsidP="00CF69C8">
      <w:pPr>
        <w:pStyle w:val="a4"/>
        <w:spacing w:line="312" w:lineRule="auto"/>
        <w:ind w:left="0" w:firstLine="567"/>
        <w:jc w:val="both"/>
        <w:rPr>
          <w:bCs/>
          <w:spacing w:val="-5"/>
          <w:sz w:val="24"/>
          <w:szCs w:val="24"/>
        </w:rPr>
      </w:pPr>
      <w:r w:rsidRPr="0060753B">
        <w:rPr>
          <w:bCs/>
          <w:spacing w:val="-5"/>
          <w:sz w:val="24"/>
          <w:szCs w:val="24"/>
        </w:rPr>
        <w:t>Национальный доклад МЧС РБ «Чернобыльская авария: последствия и их преодоление» / Науч. ред. Е.Ф. Конопля, И.В. Ролевич. - Барановичи: Укрупненная типография, 1998. - 102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Неаполитанская В.С.</w:t>
      </w:r>
      <w:r w:rsidRPr="0060753B">
        <w:rPr>
          <w:spacing w:val="-5"/>
          <w:sz w:val="24"/>
          <w:szCs w:val="24"/>
        </w:rPr>
        <w:t xml:space="preserve"> Вернадский и современность // Вернадский и современность. - М., 1986. С. 11-21.</w:t>
      </w:r>
    </w:p>
    <w:p w:rsidR="00CF69C8" w:rsidRPr="0060753B" w:rsidRDefault="00CF69C8" w:rsidP="00CF69C8">
      <w:pPr>
        <w:pStyle w:val="a4"/>
        <w:spacing w:line="312" w:lineRule="auto"/>
        <w:ind w:left="0" w:firstLine="567"/>
        <w:jc w:val="both"/>
        <w:rPr>
          <w:sz w:val="24"/>
          <w:szCs w:val="24"/>
        </w:rPr>
      </w:pPr>
      <w:r w:rsidRPr="0060753B">
        <w:rPr>
          <w:sz w:val="24"/>
          <w:szCs w:val="24"/>
        </w:rPr>
        <w:t>Недостаточность йода и ее последствия у населения Европейских стран // Бюллетень ВОЗ. - 1989. - Т.67. - №3. - С. 1-112.</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Неуструев С.С. Генезис и география почв / с послесл. И.П. Герасимова. - М.: Наука, 1977. - 328 с.</w:t>
      </w:r>
    </w:p>
    <w:p w:rsidR="00CF69C8" w:rsidRPr="008B443A" w:rsidRDefault="00CF69C8" w:rsidP="00CF69C8">
      <w:pPr>
        <w:pStyle w:val="a4"/>
        <w:spacing w:line="312" w:lineRule="auto"/>
        <w:ind w:left="0" w:firstLine="567"/>
        <w:jc w:val="both"/>
        <w:rPr>
          <w:sz w:val="24"/>
          <w:szCs w:val="24"/>
        </w:rPr>
      </w:pPr>
      <w:r w:rsidRPr="008B443A">
        <w:rPr>
          <w:spacing w:val="-5"/>
          <w:sz w:val="24"/>
          <w:szCs w:val="24"/>
        </w:rPr>
        <w:t>Неуструев С.С. К вопросу о нормальности почв и зональности комплекса сухих степей, Почвоведение. -1910. - №2;</w:t>
      </w:r>
      <w:r w:rsidRPr="008B443A">
        <w:rPr>
          <w:sz w:val="24"/>
          <w:szCs w:val="24"/>
        </w:rPr>
        <w:t xml:space="preserve"> </w:t>
      </w:r>
    </w:p>
    <w:p w:rsidR="00CF69C8" w:rsidRPr="0060753B" w:rsidRDefault="00CF69C8" w:rsidP="00CF69C8">
      <w:pPr>
        <w:pStyle w:val="a4"/>
        <w:spacing w:line="312" w:lineRule="auto"/>
        <w:ind w:left="0" w:firstLine="567"/>
        <w:jc w:val="both"/>
        <w:rPr>
          <w:sz w:val="24"/>
          <w:szCs w:val="24"/>
        </w:rPr>
      </w:pPr>
      <w:r w:rsidRPr="0060753B">
        <w:rPr>
          <w:iCs/>
          <w:sz w:val="24"/>
          <w:szCs w:val="24"/>
        </w:rPr>
        <w:t>Ничипорович А.А.</w:t>
      </w:r>
      <w:r w:rsidRPr="0060753B">
        <w:rPr>
          <w:sz w:val="24"/>
          <w:szCs w:val="24"/>
        </w:rPr>
        <w:t xml:space="preserve"> Фотосинтетическая деятельность и первичная продуктивность фитоценозов на современном этапе эволюции биосферы // Проблемы биогеоценологии. - М., 1973. С. 157- 173.</w:t>
      </w:r>
    </w:p>
    <w:p w:rsidR="00CF69C8" w:rsidRPr="0060753B" w:rsidRDefault="00CF69C8" w:rsidP="00CF69C8">
      <w:pPr>
        <w:pStyle w:val="a4"/>
        <w:spacing w:line="312" w:lineRule="auto"/>
        <w:ind w:left="0" w:firstLine="567"/>
        <w:jc w:val="both"/>
        <w:rPr>
          <w:sz w:val="24"/>
          <w:szCs w:val="24"/>
        </w:rPr>
      </w:pPr>
      <w:r w:rsidRPr="0060753B">
        <w:rPr>
          <w:sz w:val="24"/>
          <w:szCs w:val="24"/>
        </w:rPr>
        <w:t>Новиков А.П. Геохимия окружающей среды: лабораторные работы в курсе "Методы экологических исследований" [Текст] /. - М.: Изд-во МГОУ, 2004. - 123 с.</w:t>
      </w:r>
    </w:p>
    <w:p w:rsidR="00CF69C8" w:rsidRPr="0060753B" w:rsidRDefault="00CF69C8" w:rsidP="00CF69C8">
      <w:pPr>
        <w:pStyle w:val="a4"/>
        <w:spacing w:line="312" w:lineRule="auto"/>
        <w:ind w:left="0" w:firstLine="567"/>
        <w:jc w:val="both"/>
        <w:rPr>
          <w:sz w:val="24"/>
          <w:szCs w:val="24"/>
        </w:rPr>
      </w:pPr>
      <w:r w:rsidRPr="0060753B">
        <w:rPr>
          <w:bCs/>
          <w:sz w:val="24"/>
          <w:szCs w:val="24"/>
        </w:rPr>
        <w:t>Новиков</w:t>
      </w:r>
      <w:r w:rsidRPr="0060753B">
        <w:rPr>
          <w:sz w:val="24"/>
          <w:szCs w:val="24"/>
        </w:rPr>
        <w:t xml:space="preserve"> </w:t>
      </w:r>
      <w:r w:rsidRPr="0060753B">
        <w:rPr>
          <w:bCs/>
          <w:sz w:val="24"/>
          <w:szCs w:val="24"/>
        </w:rPr>
        <w:t>Г</w:t>
      </w:r>
      <w:r w:rsidRPr="0060753B">
        <w:rPr>
          <w:sz w:val="24"/>
          <w:szCs w:val="24"/>
        </w:rPr>
        <w:t>.</w:t>
      </w:r>
      <w:r w:rsidRPr="0060753B">
        <w:rPr>
          <w:bCs/>
          <w:sz w:val="24"/>
          <w:szCs w:val="24"/>
        </w:rPr>
        <w:t>А</w:t>
      </w:r>
      <w:r w:rsidRPr="0060753B">
        <w:rPr>
          <w:sz w:val="24"/>
          <w:szCs w:val="24"/>
        </w:rPr>
        <w:t xml:space="preserve">. </w:t>
      </w:r>
      <w:r w:rsidRPr="0060753B">
        <w:rPr>
          <w:bCs/>
          <w:sz w:val="24"/>
          <w:szCs w:val="24"/>
        </w:rPr>
        <w:t>Основы</w:t>
      </w:r>
      <w:r w:rsidRPr="0060753B">
        <w:rPr>
          <w:sz w:val="24"/>
          <w:szCs w:val="24"/>
        </w:rPr>
        <w:t xml:space="preserve"> </w:t>
      </w:r>
      <w:r w:rsidRPr="0060753B">
        <w:rPr>
          <w:bCs/>
          <w:sz w:val="24"/>
          <w:szCs w:val="24"/>
        </w:rPr>
        <w:t>общей</w:t>
      </w:r>
      <w:r w:rsidRPr="0060753B">
        <w:rPr>
          <w:sz w:val="24"/>
          <w:szCs w:val="24"/>
        </w:rPr>
        <w:t xml:space="preserve"> </w:t>
      </w:r>
      <w:r w:rsidRPr="0060753B">
        <w:rPr>
          <w:bCs/>
          <w:sz w:val="24"/>
          <w:szCs w:val="24"/>
        </w:rPr>
        <w:t>экологии</w:t>
      </w:r>
      <w:r w:rsidRPr="0060753B">
        <w:rPr>
          <w:sz w:val="24"/>
          <w:szCs w:val="24"/>
        </w:rPr>
        <w:t xml:space="preserve"> </w:t>
      </w:r>
      <w:r w:rsidRPr="0060753B">
        <w:rPr>
          <w:bCs/>
          <w:sz w:val="24"/>
          <w:szCs w:val="24"/>
        </w:rPr>
        <w:t>и</w:t>
      </w:r>
      <w:r w:rsidRPr="0060753B">
        <w:rPr>
          <w:sz w:val="24"/>
          <w:szCs w:val="24"/>
        </w:rPr>
        <w:t xml:space="preserve"> </w:t>
      </w:r>
      <w:r w:rsidRPr="0060753B">
        <w:rPr>
          <w:bCs/>
          <w:sz w:val="24"/>
          <w:szCs w:val="24"/>
        </w:rPr>
        <w:t>охраны</w:t>
      </w:r>
      <w:r w:rsidRPr="0060753B">
        <w:rPr>
          <w:sz w:val="24"/>
          <w:szCs w:val="24"/>
        </w:rPr>
        <w:t xml:space="preserve"> </w:t>
      </w:r>
      <w:r w:rsidRPr="0060753B">
        <w:rPr>
          <w:bCs/>
          <w:sz w:val="24"/>
          <w:szCs w:val="24"/>
        </w:rPr>
        <w:t>природы</w:t>
      </w:r>
      <w:r w:rsidRPr="0060753B">
        <w:rPr>
          <w:sz w:val="24"/>
          <w:szCs w:val="24"/>
        </w:rPr>
        <w:t xml:space="preserve">. - Л.: ЛГУ, </w:t>
      </w:r>
      <w:r w:rsidRPr="0060753B">
        <w:rPr>
          <w:bCs/>
          <w:sz w:val="24"/>
          <w:szCs w:val="24"/>
        </w:rPr>
        <w:t>1979</w:t>
      </w:r>
      <w:r w:rsidRPr="0060753B">
        <w:rPr>
          <w:sz w:val="24"/>
          <w:szCs w:val="24"/>
        </w:rPr>
        <w:t xml:space="preserve">. - </w:t>
      </w:r>
      <w:r w:rsidRPr="0060753B">
        <w:rPr>
          <w:bCs/>
          <w:sz w:val="24"/>
          <w:szCs w:val="24"/>
        </w:rPr>
        <w:t>352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Носов A.B. Радиоактивное загрязнение р. Енисей, обусловленное сбросами Красноярского горно-химического комбината / A.B. Носов М.В. Ашанин, А.Б. Иванов, A.M. Мартынова // Атомная энергия. - 1993. - Т. 74. - Вып. 2. - С. 144-150.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Носов A.B., Алексеенко В.А. Исследование радиоактивного загрязнения рек и малых водоемов в районе тульского цезиевого пятна в 1992 г. // Метеорология и гидрология. -1996. - № 4. - С. .25-33.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Носов A.B., Ашанин М.В., Иванов; А.Б., Мартынова A.M. Радиоактивное загрязнение р. Енисей, обусловленное сбросами Красноярского горно-зимического комбината // Атомная энергия. - 1993. - Т. 74. - Вып.2. - С. 144-150.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Носов A.B., Мартынова A.M. Анализ радиационной обстановки на р.Енисей после снятия с эксплуатации прямоточных реакторов Красноярского ГХК // Атомная энергия, - 1996. - Т. 81. - Вып. З. С. 226-232. </w:t>
      </w:r>
    </w:p>
    <w:p w:rsidR="00CF69C8" w:rsidRPr="0060753B" w:rsidRDefault="00CF69C8" w:rsidP="00CF69C8">
      <w:pPr>
        <w:pStyle w:val="a4"/>
        <w:spacing w:line="312" w:lineRule="auto"/>
        <w:ind w:left="0" w:firstLine="567"/>
        <w:jc w:val="both"/>
        <w:rPr>
          <w:bCs/>
          <w:sz w:val="24"/>
          <w:szCs w:val="24"/>
        </w:rPr>
      </w:pPr>
      <w:r w:rsidRPr="0060753B">
        <w:rPr>
          <w:bCs/>
          <w:sz w:val="24"/>
          <w:szCs w:val="24"/>
        </w:rPr>
        <w:t>Одум Ю. Основы экологии. - М., 1975. - 742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Орлов М.Ю., Сныков, В.П., Хваленский Ю.А., Волокитин А.А. (ИЭМ НПО «Тайфун»). Загрязнение почвы европейской части территории СССР </w:t>
      </w:r>
      <w:r w:rsidRPr="0060753B">
        <w:rPr>
          <w:bCs/>
          <w:sz w:val="24"/>
          <w:szCs w:val="24"/>
          <w:vertAlign w:val="superscript"/>
        </w:rPr>
        <w:t>131</w:t>
      </w:r>
      <w:r w:rsidRPr="0060753B">
        <w:rPr>
          <w:bCs/>
          <w:sz w:val="24"/>
          <w:szCs w:val="24"/>
          <w:lang w:val="en-US"/>
        </w:rPr>
        <w:t>I</w:t>
      </w:r>
      <w:r w:rsidRPr="0060753B">
        <w:rPr>
          <w:bCs/>
          <w:sz w:val="24"/>
          <w:szCs w:val="24"/>
        </w:rPr>
        <w:t xml:space="preserve"> после аварии на Чернобыльской АЭС // Атомная энергия. - 1996. - Т. 80. - Вып. 6. - С. 466-480.</w:t>
      </w:r>
    </w:p>
    <w:p w:rsidR="00CF69C8" w:rsidRPr="0060753B" w:rsidRDefault="00CF69C8" w:rsidP="00CF69C8">
      <w:pPr>
        <w:pStyle w:val="a4"/>
        <w:spacing w:line="312" w:lineRule="auto"/>
        <w:ind w:left="0" w:firstLine="567"/>
        <w:jc w:val="both"/>
        <w:rPr>
          <w:bCs/>
          <w:sz w:val="24"/>
          <w:szCs w:val="24"/>
        </w:rPr>
      </w:pPr>
      <w:r w:rsidRPr="0060753B">
        <w:rPr>
          <w:bCs/>
          <w:iCs/>
          <w:sz w:val="24"/>
          <w:szCs w:val="24"/>
        </w:rPr>
        <w:t>Орлова Э</w:t>
      </w:r>
      <w:r w:rsidRPr="0060753B">
        <w:rPr>
          <w:bCs/>
          <w:sz w:val="24"/>
          <w:szCs w:val="24"/>
        </w:rPr>
        <w:t>.</w:t>
      </w:r>
      <w:r w:rsidRPr="0060753B">
        <w:rPr>
          <w:bCs/>
          <w:iCs/>
          <w:sz w:val="24"/>
          <w:szCs w:val="24"/>
        </w:rPr>
        <w:t>Д</w:t>
      </w:r>
      <w:r w:rsidRPr="0060753B">
        <w:rPr>
          <w:bCs/>
          <w:sz w:val="24"/>
          <w:szCs w:val="24"/>
        </w:rPr>
        <w:t xml:space="preserve">., </w:t>
      </w:r>
      <w:r w:rsidRPr="0060753B">
        <w:rPr>
          <w:bCs/>
          <w:iCs/>
          <w:sz w:val="24"/>
          <w:szCs w:val="24"/>
        </w:rPr>
        <w:t>Неупокоев</w:t>
      </w:r>
      <w:r w:rsidRPr="0060753B">
        <w:rPr>
          <w:bCs/>
          <w:sz w:val="24"/>
          <w:szCs w:val="24"/>
        </w:rPr>
        <w:t xml:space="preserve"> A.A. </w:t>
      </w:r>
      <w:r w:rsidRPr="0060753B">
        <w:rPr>
          <w:bCs/>
          <w:iCs/>
          <w:sz w:val="24"/>
          <w:szCs w:val="24"/>
        </w:rPr>
        <w:t>Влияние повышенных концентраций бора</w:t>
      </w:r>
      <w:r w:rsidRPr="0060753B">
        <w:rPr>
          <w:bCs/>
          <w:sz w:val="24"/>
          <w:szCs w:val="24"/>
        </w:rPr>
        <w:t xml:space="preserve"> на </w:t>
      </w:r>
      <w:r w:rsidRPr="0060753B">
        <w:rPr>
          <w:bCs/>
          <w:iCs/>
          <w:sz w:val="24"/>
          <w:szCs w:val="24"/>
        </w:rPr>
        <w:t>продуктивность</w:t>
      </w:r>
      <w:r w:rsidRPr="0060753B">
        <w:rPr>
          <w:bCs/>
          <w:sz w:val="24"/>
          <w:szCs w:val="24"/>
        </w:rPr>
        <w:t xml:space="preserve"> и </w:t>
      </w:r>
      <w:r w:rsidRPr="0060753B">
        <w:rPr>
          <w:bCs/>
          <w:iCs/>
          <w:sz w:val="24"/>
          <w:szCs w:val="24"/>
        </w:rPr>
        <w:t>химический состав растений</w:t>
      </w:r>
      <w:r w:rsidRPr="0060753B">
        <w:rPr>
          <w:bCs/>
          <w:sz w:val="24"/>
          <w:szCs w:val="24"/>
        </w:rPr>
        <w:t xml:space="preserve"> // </w:t>
      </w:r>
      <w:r w:rsidRPr="0060753B">
        <w:rPr>
          <w:bCs/>
          <w:iCs/>
          <w:sz w:val="24"/>
          <w:szCs w:val="24"/>
        </w:rPr>
        <w:t>Агрохимия</w:t>
      </w:r>
      <w:r w:rsidRPr="0060753B">
        <w:rPr>
          <w:bCs/>
          <w:sz w:val="24"/>
          <w:szCs w:val="24"/>
        </w:rPr>
        <w:t xml:space="preserve">. - </w:t>
      </w:r>
      <w:r w:rsidRPr="0060753B">
        <w:rPr>
          <w:bCs/>
          <w:iCs/>
          <w:sz w:val="24"/>
          <w:szCs w:val="24"/>
        </w:rPr>
        <w:t>1990</w:t>
      </w:r>
      <w:r w:rsidRPr="0060753B">
        <w:rPr>
          <w:bCs/>
          <w:sz w:val="24"/>
          <w:szCs w:val="24"/>
        </w:rPr>
        <w:t xml:space="preserve">. - </w:t>
      </w:r>
      <w:r w:rsidRPr="0060753B">
        <w:rPr>
          <w:bCs/>
          <w:iCs/>
          <w:sz w:val="24"/>
          <w:szCs w:val="24"/>
        </w:rPr>
        <w:t>№ 12</w:t>
      </w:r>
      <w:r w:rsidRPr="0060753B">
        <w:rPr>
          <w:bCs/>
          <w:sz w:val="24"/>
          <w:szCs w:val="24"/>
        </w:rPr>
        <w:t>. - С. 44-52.</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Островская Л. К. Физиологическая роль меди и основы применения медных удобрений. - Киев: Изд-во УСХА, 1961. -184с. </w:t>
      </w:r>
    </w:p>
    <w:p w:rsidR="00CF69C8" w:rsidRPr="0060753B" w:rsidRDefault="00CF69C8" w:rsidP="00CF69C8">
      <w:pPr>
        <w:pStyle w:val="a4"/>
        <w:spacing w:line="312" w:lineRule="auto"/>
        <w:ind w:left="0" w:firstLine="567"/>
        <w:jc w:val="both"/>
        <w:rPr>
          <w:sz w:val="24"/>
          <w:szCs w:val="24"/>
        </w:rPr>
      </w:pPr>
      <w:r w:rsidRPr="0060753B">
        <w:rPr>
          <w:sz w:val="24"/>
          <w:szCs w:val="24"/>
        </w:rPr>
        <w:t>Отчет РНЭЦ о научно-практической работе "Уточнение радиационной обстановки на отчужденных территориях Брянской области" / Отв. исп. А.И. Ермаков. - Москва, 1994. - 51 с.</w:t>
      </w:r>
    </w:p>
    <w:p w:rsidR="00CF69C8" w:rsidRPr="0060753B" w:rsidRDefault="00CF69C8" w:rsidP="00CF69C8">
      <w:pPr>
        <w:pStyle w:val="a4"/>
        <w:spacing w:line="312" w:lineRule="auto"/>
        <w:ind w:left="0" w:firstLine="567"/>
        <w:jc w:val="both"/>
        <w:rPr>
          <w:sz w:val="24"/>
          <w:szCs w:val="24"/>
        </w:rPr>
      </w:pPr>
      <w:r w:rsidRPr="0060753B">
        <w:rPr>
          <w:sz w:val="24"/>
          <w:szCs w:val="24"/>
        </w:rPr>
        <w:t>Отчет РНЭЦ о НИР "Выбор экспериментальных полигонов, разработка и реализация комплексных методов радиационно-экологических исследований на их базе" / Отв. исп. С.К. Гордеев, В.Г. Линник. - М., 1992. - 291 с.</w:t>
      </w:r>
    </w:p>
    <w:p w:rsidR="00CF69C8" w:rsidRPr="0060753B" w:rsidRDefault="00CF69C8" w:rsidP="00CF69C8">
      <w:pPr>
        <w:pStyle w:val="a4"/>
        <w:spacing w:line="312" w:lineRule="auto"/>
        <w:ind w:left="0" w:firstLine="567"/>
        <w:jc w:val="both"/>
        <w:rPr>
          <w:sz w:val="24"/>
          <w:szCs w:val="24"/>
        </w:rPr>
      </w:pPr>
      <w:r w:rsidRPr="0060753B">
        <w:rPr>
          <w:sz w:val="24"/>
          <w:szCs w:val="24"/>
        </w:rPr>
        <w:t>Павлоцкая Ф.И. Миграция радиоактивных продуктов глобальных выпадений в почвах. - М.: Атомиздат, 1975. - 215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Павлоцкая Ф.И. Формы нахождения и миграция радиоактивных продуктов глобальных выпадений в почвах / Автореф</w:t>
      </w:r>
      <w:r w:rsidR="007A7576">
        <w:rPr>
          <w:bCs/>
          <w:sz w:val="24"/>
          <w:szCs w:val="24"/>
        </w:rPr>
        <w:t xml:space="preserve">ерат </w:t>
      </w:r>
      <w:r w:rsidRPr="0060753B">
        <w:rPr>
          <w:bCs/>
          <w:sz w:val="24"/>
          <w:szCs w:val="24"/>
        </w:rPr>
        <w:t xml:space="preserve">д.х.н. - M., 1981. - 42 с. </w:t>
      </w:r>
    </w:p>
    <w:p w:rsidR="00CF69C8" w:rsidRPr="0060753B" w:rsidRDefault="00CF69C8" w:rsidP="00CF69C8">
      <w:pPr>
        <w:pStyle w:val="a4"/>
        <w:spacing w:line="312" w:lineRule="auto"/>
        <w:ind w:left="0" w:firstLine="567"/>
        <w:jc w:val="both"/>
        <w:rPr>
          <w:sz w:val="24"/>
          <w:szCs w:val="24"/>
        </w:rPr>
      </w:pPr>
      <w:r w:rsidRPr="0060753B">
        <w:rPr>
          <w:sz w:val="24"/>
          <w:szCs w:val="24"/>
        </w:rPr>
        <w:t>Павлоцкая Ф.И., Тюрюканова Э.Б., Баранов В.И. Глобальное рассеяние радиоактивного стронция по земной поверхности. - М.: Наука, 1970. - 159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Павлоцкая, Ф.И. Миграция радиоактивных продуктов глобальных выпадений в почвах / Павлоцкая Ф.И. - М.: Атомиздат, 1974. - 216 с.</w:t>
      </w:r>
    </w:p>
    <w:p w:rsidR="00CF69C8" w:rsidRPr="0060753B" w:rsidRDefault="00CF69C8" w:rsidP="00CF69C8">
      <w:pPr>
        <w:pStyle w:val="a4"/>
        <w:spacing w:line="312" w:lineRule="auto"/>
        <w:ind w:left="0" w:firstLine="567"/>
        <w:jc w:val="both"/>
        <w:rPr>
          <w:sz w:val="24"/>
          <w:szCs w:val="24"/>
        </w:rPr>
      </w:pPr>
      <w:r w:rsidRPr="0060753B">
        <w:rPr>
          <w:sz w:val="24"/>
          <w:szCs w:val="24"/>
        </w:rPr>
        <w:t>Парфенов В.И., Якушев Б.И., Мартинович Б.С. и др. Радиоактивное загрязнение растительности Беларуси (в связи с аварией на Чернобыльской АЭС). - Минск: Наука и техника, 1995. - 582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Пегоев А.Н., Фридман Ш.Д. О вертикальных профилях цезия-137 в почвах // Почвоведение. - 1978. - № 8. - С. 77-82.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Пейве Я. В. Микроэлементы в сельском хозяйстве Нечерноземной полосы СССР. - М.: АН СССР, 1954. - 108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Пейве Я. В. Эффективность применения микроэлементов в сельском хозяйстве СССР. // Микроэлементы в сельском хозяйстве и медицине. Докл. Y Всесоюзн. совещ. - Улан-Удэ. - 1968. - С. 5-18. </w:t>
      </w:r>
    </w:p>
    <w:p w:rsidR="00CF69C8" w:rsidRPr="0060753B" w:rsidRDefault="00CF69C8" w:rsidP="00CF69C8">
      <w:pPr>
        <w:pStyle w:val="a4"/>
        <w:spacing w:line="312" w:lineRule="auto"/>
        <w:ind w:left="0" w:firstLine="567"/>
        <w:jc w:val="both"/>
        <w:rPr>
          <w:bCs/>
          <w:sz w:val="24"/>
          <w:szCs w:val="24"/>
        </w:rPr>
      </w:pPr>
      <w:r w:rsidRPr="008B443A">
        <w:rPr>
          <w:bCs/>
          <w:sz w:val="24"/>
          <w:szCs w:val="24"/>
        </w:rPr>
        <w:t>Пейве Я.В., Иванова H.H. О содержании и методах определения меди в почвах Латв. ССР // Почвоведение. - 1953. - № 11</w:t>
      </w:r>
      <w:r>
        <w:rPr>
          <w:bCs/>
          <w:sz w:val="24"/>
          <w:szCs w:val="24"/>
        </w:rPr>
        <w:t>.</w:t>
      </w:r>
      <w:r w:rsidRPr="0060753B">
        <w:rPr>
          <w:bCs/>
          <w:sz w:val="24"/>
          <w:szCs w:val="24"/>
        </w:rPr>
        <w:t xml:space="preserve"> </w:t>
      </w:r>
    </w:p>
    <w:p w:rsidR="00CF69C8" w:rsidRPr="0060753B" w:rsidRDefault="00CF69C8" w:rsidP="00CF69C8">
      <w:pPr>
        <w:pStyle w:val="a4"/>
        <w:spacing w:line="312" w:lineRule="auto"/>
        <w:ind w:left="0" w:firstLine="567"/>
        <w:jc w:val="both"/>
        <w:rPr>
          <w:sz w:val="24"/>
          <w:szCs w:val="24"/>
        </w:rPr>
      </w:pPr>
      <w:r w:rsidRPr="0060753B">
        <w:rPr>
          <w:sz w:val="24"/>
          <w:szCs w:val="24"/>
        </w:rPr>
        <w:t>Перельман А.И. Взаимосвязь учения о биогеохимических провинциях и геохимии ландшафта. Проблемы биогеохимии и геохимической экологии // Тр. биогеохим. лаб. - М.: Наука. - 1999. - Т. 23. - С. 115-133.</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Перельман А.И. Геохимические ландшафты. Карта геохимических ландшафтов СССР. М 1:20 000 000. Физико-географический атлас мира. - М.: ГУГК, 1964. - с. 238.</w:t>
      </w:r>
    </w:p>
    <w:p w:rsidR="00CF69C8" w:rsidRPr="008B443A" w:rsidRDefault="00CF69C8" w:rsidP="00CF69C8">
      <w:pPr>
        <w:pStyle w:val="a4"/>
        <w:spacing w:line="312" w:lineRule="auto"/>
        <w:ind w:left="0" w:firstLine="567"/>
        <w:jc w:val="both"/>
        <w:rPr>
          <w:bCs/>
          <w:spacing w:val="2"/>
          <w:sz w:val="24"/>
          <w:szCs w:val="24"/>
        </w:rPr>
      </w:pPr>
      <w:r w:rsidRPr="008B443A">
        <w:rPr>
          <w:bCs/>
          <w:spacing w:val="2"/>
          <w:sz w:val="24"/>
          <w:szCs w:val="24"/>
        </w:rPr>
        <w:t>Перельман А.И. Геохимия биосферы. - М.: Наука, 1973. – 168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Перельман А.И. Геохимия ландшафта и научные проблемы атомной промышленности // Вестник МГУ. Сер. География. - 1996. - № 3. - С. 22-27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Перельман А.И. Геохимия ландшафта. - М.: Высшая школа, 1975. - 341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Перельман А.И., Анохин А.Б., Борисенко Е.Н. и др. Ландшафтно-геохимические условия размещения АЭС // Геохимические пути миграции искусственных радионуклидов в биосфере. Тез. </w:t>
      </w:r>
      <w:r w:rsidRPr="0060753B">
        <w:rPr>
          <w:sz w:val="24"/>
          <w:szCs w:val="24"/>
          <w:lang w:val="en-US"/>
        </w:rPr>
        <w:t>IV</w:t>
      </w:r>
      <w:r w:rsidRPr="0060753B">
        <w:rPr>
          <w:sz w:val="24"/>
          <w:szCs w:val="24"/>
        </w:rPr>
        <w:t xml:space="preserve"> Всесоюз. конф. - Гомель. - 1990. - С. 27.</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Перельман А.И., Борисенко E.H., Самонов А.Е. и др. Геохимия ландшафтов России и радиогеоэкология // В кн.: Современные изменения в литосфере под влиянием природных и антропогенных факторов. - М.: Недра, 1996. - С. 194-218 </w:t>
      </w:r>
    </w:p>
    <w:p w:rsidR="00CF69C8" w:rsidRPr="0060753B" w:rsidRDefault="00CF69C8" w:rsidP="00CF69C8">
      <w:pPr>
        <w:pStyle w:val="a4"/>
        <w:spacing w:line="312" w:lineRule="auto"/>
        <w:ind w:left="0" w:firstLine="567"/>
        <w:jc w:val="both"/>
        <w:rPr>
          <w:sz w:val="24"/>
          <w:szCs w:val="24"/>
        </w:rPr>
      </w:pPr>
      <w:r w:rsidRPr="0060753B">
        <w:rPr>
          <w:iCs/>
          <w:sz w:val="24"/>
          <w:szCs w:val="24"/>
        </w:rPr>
        <w:t>Перельман А.И., Борисенко Е.Н.</w:t>
      </w:r>
      <w:r w:rsidRPr="0060753B">
        <w:rPr>
          <w:sz w:val="24"/>
          <w:szCs w:val="24"/>
        </w:rPr>
        <w:t xml:space="preserve"> Пермские равнины Приуралья как особая геохимическая и, возможно, палеобиогеохимическая провинция // Проблемы геохимии. - М. - 1965. - С. 614 – 619.</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Перельман А.И., Касимов Н.С. Геохимия ландшафта. - М.: </w:t>
      </w:r>
      <w:r w:rsidRPr="0060753B">
        <w:rPr>
          <w:bCs/>
          <w:iCs/>
          <w:sz w:val="24"/>
          <w:szCs w:val="24"/>
        </w:rPr>
        <w:t xml:space="preserve">Астрея-2000, </w:t>
      </w:r>
      <w:r w:rsidRPr="0060753B">
        <w:rPr>
          <w:sz w:val="24"/>
          <w:szCs w:val="24"/>
        </w:rPr>
        <w:t xml:space="preserve">1999. - 763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Перельман, А.И. Геохимия ландшафта и научные проблемы атомной промышленности / А.И Перельман. // Вестн. Моск. ун-та. Сер. 5. - М. - 1996.- №3.- С. 22-27. </w:t>
      </w:r>
    </w:p>
    <w:p w:rsidR="00CF69C8" w:rsidRPr="0060753B" w:rsidRDefault="00CF69C8" w:rsidP="00CF69C8">
      <w:pPr>
        <w:pStyle w:val="a4"/>
        <w:spacing w:line="312" w:lineRule="auto"/>
        <w:ind w:left="0" w:firstLine="567"/>
        <w:jc w:val="both"/>
        <w:rPr>
          <w:sz w:val="24"/>
          <w:szCs w:val="24"/>
        </w:rPr>
      </w:pPr>
      <w:r w:rsidRPr="0060753B">
        <w:rPr>
          <w:sz w:val="24"/>
          <w:szCs w:val="24"/>
        </w:rPr>
        <w:t>Перепелятников Г.П., Ильин М.И., Пристер Б.С. Рациональное использование лугов зоны полесья УССР, подвергшихся радиоактивному загрязнению в результате аварии на ЧАЭС // Ш Всесоюз. конф. по с.-х. радиологии. - Обнинск. - 1990. - Т. 1. - С. 39.</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Петрунина Н.С.</w:t>
      </w:r>
      <w:r w:rsidRPr="0060753B">
        <w:rPr>
          <w:spacing w:val="-1"/>
          <w:sz w:val="24"/>
          <w:szCs w:val="24"/>
        </w:rPr>
        <w:t xml:space="preserve"> Геохимическая экология растений в провинциях с избыточным содержанием микроэлементов (Ni, Со, Си, Mo, Pb, Zn) // Тр. Биогеохим. лаб. - 1974. - Т. 17. - С. 57- 117.</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Петрунина Н.С. Микроэлементы и болезни сельскохозяйственных растений // Биологическая роль микроэлементов и их применение в сельском хозяйстве и медицине. -М. - 1974. - С. 438. </w:t>
      </w:r>
    </w:p>
    <w:p w:rsidR="00CF69C8" w:rsidRPr="0060753B" w:rsidRDefault="00CF69C8" w:rsidP="00CF69C8">
      <w:pPr>
        <w:pStyle w:val="a4"/>
        <w:spacing w:line="312" w:lineRule="auto"/>
        <w:ind w:left="0" w:firstLine="567"/>
        <w:jc w:val="both"/>
        <w:rPr>
          <w:sz w:val="24"/>
          <w:szCs w:val="24"/>
        </w:rPr>
      </w:pPr>
      <w:r w:rsidRPr="0060753B">
        <w:rPr>
          <w:iCs/>
          <w:sz w:val="24"/>
          <w:szCs w:val="24"/>
        </w:rPr>
        <w:t>Петряев Е.П., Овсянникова С.В., Рубинчик С.Я., Любкина И.Я., Соколик Г.А.</w:t>
      </w:r>
      <w:r w:rsidRPr="0060753B">
        <w:rPr>
          <w:sz w:val="24"/>
          <w:szCs w:val="24"/>
        </w:rPr>
        <w:t>Состояние радионуклидов чернобыльских выпадений в почвах Белоруссии.// - Изв. АН БССР. Сер. физ.-энерг. наук. - 1991. - № 4. - С. 48 - 55.</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Петряев Е.П., Соколик Г.А., Иванова Г.А. и др. Основные закономерности миграции чернобыльских радионуклидов в ландшафтах юга Белоруссии // Геохимические пути миграции искусственных радионуклидов в биосфере: </w:t>
      </w:r>
      <w:r w:rsidRPr="0060753B">
        <w:rPr>
          <w:sz w:val="24"/>
          <w:szCs w:val="24"/>
          <w:lang w:val="en-US"/>
        </w:rPr>
        <w:t>IV</w:t>
      </w:r>
      <w:r w:rsidRPr="0060753B">
        <w:rPr>
          <w:sz w:val="24"/>
          <w:szCs w:val="24"/>
        </w:rPr>
        <w:t xml:space="preserve"> науч. конф. по программе АЭС-ВО. – Гомель. - 1990. - С.28.</w:t>
      </w:r>
    </w:p>
    <w:p w:rsidR="00CF69C8" w:rsidRPr="007A7576" w:rsidRDefault="00CF69C8" w:rsidP="00CF69C8">
      <w:pPr>
        <w:pStyle w:val="a4"/>
        <w:spacing w:line="312" w:lineRule="auto"/>
        <w:ind w:left="0" w:firstLine="567"/>
        <w:jc w:val="both"/>
        <w:rPr>
          <w:spacing w:val="6"/>
          <w:sz w:val="24"/>
          <w:szCs w:val="24"/>
        </w:rPr>
      </w:pPr>
      <w:r w:rsidRPr="007A7576">
        <w:rPr>
          <w:bCs/>
          <w:spacing w:val="6"/>
          <w:sz w:val="24"/>
          <w:szCs w:val="24"/>
        </w:rPr>
        <w:t>Петухова</w:t>
      </w:r>
      <w:r w:rsidRPr="007A7576">
        <w:rPr>
          <w:spacing w:val="6"/>
          <w:sz w:val="24"/>
          <w:szCs w:val="24"/>
        </w:rPr>
        <w:t xml:space="preserve"> </w:t>
      </w:r>
      <w:r w:rsidRPr="007A7576">
        <w:rPr>
          <w:bCs/>
          <w:spacing w:val="6"/>
          <w:sz w:val="24"/>
          <w:szCs w:val="24"/>
        </w:rPr>
        <w:t>Н.Н</w:t>
      </w:r>
      <w:r w:rsidRPr="007A7576">
        <w:rPr>
          <w:spacing w:val="6"/>
          <w:sz w:val="24"/>
          <w:szCs w:val="24"/>
        </w:rPr>
        <w:t xml:space="preserve">. </w:t>
      </w:r>
      <w:r w:rsidRPr="007A7576">
        <w:rPr>
          <w:bCs/>
          <w:spacing w:val="6"/>
          <w:sz w:val="24"/>
          <w:szCs w:val="24"/>
        </w:rPr>
        <w:t>Геохимия</w:t>
      </w:r>
      <w:r w:rsidRPr="007A7576">
        <w:rPr>
          <w:spacing w:val="6"/>
          <w:sz w:val="24"/>
          <w:szCs w:val="24"/>
        </w:rPr>
        <w:t xml:space="preserve"> </w:t>
      </w:r>
      <w:r w:rsidRPr="007A7576">
        <w:rPr>
          <w:bCs/>
          <w:spacing w:val="6"/>
          <w:sz w:val="24"/>
          <w:szCs w:val="24"/>
        </w:rPr>
        <w:t>почв</w:t>
      </w:r>
      <w:r w:rsidRPr="007A7576">
        <w:rPr>
          <w:spacing w:val="6"/>
          <w:sz w:val="24"/>
          <w:szCs w:val="24"/>
        </w:rPr>
        <w:t xml:space="preserve"> Белорусской ССР. Академия наук Белорусской ССР, Институт </w:t>
      </w:r>
      <w:r w:rsidRPr="007A7576">
        <w:rPr>
          <w:bCs/>
          <w:spacing w:val="6"/>
          <w:sz w:val="24"/>
          <w:szCs w:val="24"/>
        </w:rPr>
        <w:t>геохимии</w:t>
      </w:r>
      <w:r w:rsidRPr="007A7576">
        <w:rPr>
          <w:spacing w:val="6"/>
          <w:sz w:val="24"/>
          <w:szCs w:val="24"/>
        </w:rPr>
        <w:t xml:space="preserve"> и геофизики / ред. д-р геол.-мин. наук В. А. Кузнецова. - Минск: Наука и техника, 1987. - 231 с.</w:t>
      </w:r>
    </w:p>
    <w:p w:rsidR="00CF69C8" w:rsidRPr="0060753B" w:rsidRDefault="00CF69C8" w:rsidP="00CF69C8">
      <w:pPr>
        <w:pStyle w:val="a4"/>
        <w:spacing w:line="312" w:lineRule="auto"/>
        <w:ind w:left="0" w:firstLine="567"/>
        <w:jc w:val="both"/>
        <w:rPr>
          <w:iCs/>
          <w:sz w:val="24"/>
          <w:szCs w:val="24"/>
        </w:rPr>
      </w:pPr>
      <w:r w:rsidRPr="0060753B">
        <w:rPr>
          <w:iCs/>
          <w:spacing w:val="-5"/>
          <w:sz w:val="24"/>
          <w:szCs w:val="24"/>
        </w:rPr>
        <w:t xml:space="preserve">Петухова Н.Н., Кузнецов В.А. К кларкам микроэлементов в почвенном покрове Беларуси // Докл. АН Беларуси. - 1992. - Т. 36. - № 5. - С. 461―465. </w:t>
      </w:r>
    </w:p>
    <w:p w:rsidR="00CF69C8" w:rsidRPr="0060753B" w:rsidRDefault="00CF69C8" w:rsidP="00CF69C8">
      <w:pPr>
        <w:pStyle w:val="a4"/>
        <w:spacing w:line="312" w:lineRule="auto"/>
        <w:ind w:left="0" w:firstLine="567"/>
        <w:jc w:val="both"/>
        <w:rPr>
          <w:sz w:val="24"/>
          <w:szCs w:val="24"/>
        </w:rPr>
      </w:pPr>
      <w:r w:rsidRPr="0060753B">
        <w:rPr>
          <w:sz w:val="24"/>
          <w:szCs w:val="24"/>
        </w:rPr>
        <w:t>Питкевич В.А., Шершаков В.М., Дуба В.В. Данные по радиоактивному загрязнению территории Российской Федерации цезием-137, стронцием-90, плутонием-239, 240 // Радиация и риск. Бюллетень Российского государственного медико-дозиметрического регистра. - Москва, - Обнинск. – 1993. - Вып. 3. Приложение 1. Часть 1. - С. 6-66.</w:t>
      </w:r>
    </w:p>
    <w:p w:rsidR="00CF69C8" w:rsidRPr="003116FC" w:rsidRDefault="00CF69C8" w:rsidP="00CF69C8">
      <w:pPr>
        <w:pStyle w:val="a4"/>
        <w:spacing w:line="312" w:lineRule="auto"/>
        <w:ind w:left="0" w:firstLine="567"/>
        <w:jc w:val="both"/>
        <w:rPr>
          <w:spacing w:val="-4"/>
          <w:sz w:val="24"/>
          <w:szCs w:val="24"/>
        </w:rPr>
      </w:pPr>
      <w:r w:rsidRPr="003116FC">
        <w:rPr>
          <w:spacing w:val="-4"/>
          <w:sz w:val="24"/>
          <w:szCs w:val="24"/>
        </w:rPr>
        <w:t xml:space="preserve">Питкевич В.А., Шершаков В.М., Дуба В.В. Данные реконструкции удельного поверхностного загрязнения изотопом </w:t>
      </w:r>
      <w:r w:rsidRPr="003116FC">
        <w:rPr>
          <w:spacing w:val="-4"/>
          <w:sz w:val="24"/>
          <w:szCs w:val="24"/>
          <w:vertAlign w:val="superscript"/>
        </w:rPr>
        <w:t>131</w:t>
      </w:r>
      <w:r w:rsidRPr="003116FC">
        <w:rPr>
          <w:spacing w:val="-4"/>
          <w:sz w:val="24"/>
          <w:szCs w:val="24"/>
          <w:lang w:val="en-US"/>
        </w:rPr>
        <w:t>I</w:t>
      </w:r>
      <w:r w:rsidRPr="003116FC">
        <w:rPr>
          <w:spacing w:val="-4"/>
          <w:sz w:val="24"/>
          <w:szCs w:val="24"/>
        </w:rPr>
        <w:t xml:space="preserve"> территории Российской Федерации вследствие аварии на Чернобыльской АЭС // Радиация и риск. Бюллетень Российского государственного медико-дозиметрического регистра. - Москва, - Обнинск. 1993. - Вып. 3, приложение 1. - Часть 2. - С. 67-153.</w:t>
      </w:r>
    </w:p>
    <w:p w:rsidR="00CF69C8" w:rsidRPr="0060753B" w:rsidRDefault="00CF69C8" w:rsidP="00CF69C8">
      <w:pPr>
        <w:pStyle w:val="a4"/>
        <w:spacing w:line="312" w:lineRule="auto"/>
        <w:ind w:left="0" w:firstLine="567"/>
        <w:jc w:val="both"/>
        <w:rPr>
          <w:sz w:val="24"/>
          <w:szCs w:val="24"/>
        </w:rPr>
      </w:pPr>
      <w:r w:rsidRPr="0060753B">
        <w:rPr>
          <w:iCs/>
          <w:sz w:val="24"/>
          <w:szCs w:val="24"/>
        </w:rPr>
        <w:t>Покаржевский А.Д.</w:t>
      </w:r>
      <w:r w:rsidRPr="0060753B">
        <w:rPr>
          <w:sz w:val="24"/>
          <w:szCs w:val="24"/>
        </w:rPr>
        <w:t xml:space="preserve"> Геохимическая экология наземных животных. - М., 1985. - 300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Покатилов Ю.Г. Геохимическая экология юга Средней Сибири / Автореф…д.б.н.– М., 1983.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Полынов Б. Б. К вопросу о роли элементов биосферы в эволюции организмов // Почвоведение. - 1948. - № 10. - С. 594-607.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Полынов Б.Б. Избранные труды. - М.: Изд-во АН СССР, 1956. - 751 с. </w:t>
      </w:r>
    </w:p>
    <w:p w:rsidR="00CF69C8" w:rsidRPr="0060753B" w:rsidRDefault="00CF69C8" w:rsidP="00CF69C8">
      <w:pPr>
        <w:pStyle w:val="a4"/>
        <w:spacing w:line="312" w:lineRule="auto"/>
        <w:ind w:left="0" w:firstLine="567"/>
        <w:jc w:val="both"/>
        <w:rPr>
          <w:sz w:val="24"/>
          <w:szCs w:val="24"/>
        </w:rPr>
      </w:pPr>
      <w:r w:rsidRPr="0060753B">
        <w:rPr>
          <w:iCs/>
          <w:sz w:val="24"/>
          <w:szCs w:val="24"/>
        </w:rPr>
        <w:t xml:space="preserve">Полынов Б.Б. </w:t>
      </w:r>
      <w:r w:rsidRPr="0060753B">
        <w:rPr>
          <w:sz w:val="24"/>
          <w:szCs w:val="24"/>
        </w:rPr>
        <w:t>Кора выветривания. - Л., 1934. - 240 с.</w:t>
      </w:r>
    </w:p>
    <w:p w:rsidR="00CF69C8" w:rsidRPr="0075314D" w:rsidRDefault="00CF69C8" w:rsidP="00CF69C8">
      <w:pPr>
        <w:pStyle w:val="a4"/>
        <w:spacing w:line="312" w:lineRule="auto"/>
        <w:ind w:left="0" w:firstLine="567"/>
        <w:jc w:val="both"/>
        <w:rPr>
          <w:spacing w:val="-5"/>
          <w:sz w:val="24"/>
          <w:szCs w:val="24"/>
        </w:rPr>
      </w:pPr>
      <w:r w:rsidRPr="0075314D">
        <w:rPr>
          <w:spacing w:val="-5"/>
          <w:sz w:val="24"/>
          <w:szCs w:val="24"/>
        </w:rPr>
        <w:t>Полынов Б.Б. Ландшафт и почва // Природа. - 1925. - №1-3. – 84 с.</w:t>
      </w:r>
    </w:p>
    <w:p w:rsidR="00CF69C8" w:rsidRPr="003116FC" w:rsidRDefault="00CF69C8" w:rsidP="00CF69C8">
      <w:pPr>
        <w:pStyle w:val="a4"/>
        <w:spacing w:line="312" w:lineRule="auto"/>
        <w:ind w:left="0" w:firstLine="567"/>
        <w:jc w:val="both"/>
        <w:rPr>
          <w:color w:val="000000"/>
          <w:spacing w:val="-4"/>
          <w:sz w:val="24"/>
          <w:szCs w:val="24"/>
        </w:rPr>
      </w:pPr>
      <w:r w:rsidRPr="003116FC">
        <w:rPr>
          <w:iCs/>
          <w:color w:val="000000"/>
          <w:spacing w:val="-4"/>
          <w:sz w:val="24"/>
          <w:szCs w:val="24"/>
        </w:rPr>
        <w:t xml:space="preserve">Полынов Б.Б. </w:t>
      </w:r>
      <w:r w:rsidRPr="003116FC">
        <w:rPr>
          <w:color w:val="000000"/>
          <w:spacing w:val="-4"/>
          <w:sz w:val="24"/>
          <w:szCs w:val="24"/>
        </w:rPr>
        <w:t>О геологической роли организмов // Вопр. географии. 1953б. - Вып. 33. - С. 45– 64.</w:t>
      </w:r>
    </w:p>
    <w:p w:rsidR="00CF69C8" w:rsidRPr="0060753B" w:rsidRDefault="00CF69C8" w:rsidP="00CF69C8">
      <w:pPr>
        <w:pStyle w:val="a4"/>
        <w:spacing w:line="312" w:lineRule="auto"/>
        <w:ind w:left="0" w:firstLine="567"/>
        <w:jc w:val="both"/>
        <w:rPr>
          <w:sz w:val="24"/>
          <w:szCs w:val="24"/>
        </w:rPr>
      </w:pPr>
      <w:r w:rsidRPr="0060753B">
        <w:rPr>
          <w:iCs/>
          <w:sz w:val="24"/>
          <w:szCs w:val="24"/>
        </w:rPr>
        <w:t xml:space="preserve">Полынов Б.Б. </w:t>
      </w:r>
      <w:r w:rsidRPr="0060753B">
        <w:rPr>
          <w:sz w:val="24"/>
          <w:szCs w:val="24"/>
        </w:rPr>
        <w:t>Основы построения генетической классификации почв // Задачи и методы почвенных исследований. - М.,- Л. - 1933. - С. 23 - 33.</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Полынов Б.Б. </w:t>
      </w:r>
      <w:r w:rsidRPr="0060753B">
        <w:rPr>
          <w:spacing w:val="-5"/>
          <w:sz w:val="24"/>
          <w:szCs w:val="24"/>
        </w:rPr>
        <w:t>Первые стадии почвообразования на массивно-кристаллических породах // Почвоведение. - 1945. - № 7. - С. 327- 339.</w:t>
      </w:r>
    </w:p>
    <w:p w:rsidR="00CF69C8" w:rsidRPr="0060753B" w:rsidRDefault="00CF69C8" w:rsidP="00CF69C8">
      <w:pPr>
        <w:pStyle w:val="a4"/>
        <w:spacing w:line="312" w:lineRule="auto"/>
        <w:ind w:left="0" w:firstLine="567"/>
        <w:jc w:val="both"/>
        <w:rPr>
          <w:color w:val="000000"/>
          <w:sz w:val="24"/>
          <w:szCs w:val="24"/>
        </w:rPr>
      </w:pPr>
      <w:r w:rsidRPr="0060753B">
        <w:rPr>
          <w:iCs/>
          <w:color w:val="000000"/>
          <w:sz w:val="24"/>
          <w:szCs w:val="24"/>
        </w:rPr>
        <w:t>Полынов Б.Б.</w:t>
      </w:r>
      <w:r w:rsidRPr="0060753B">
        <w:rPr>
          <w:color w:val="000000"/>
          <w:sz w:val="24"/>
          <w:szCs w:val="24"/>
        </w:rPr>
        <w:t xml:space="preserve"> Учение о ландшафтах // Вопр. географии. - 1953а. - Вып. 33. - С. 30 - 44.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Поляков Ю.А. Закономерности поведения 90Sr и 137Cs в почве / Ю.А. Поляков // В кн.: Современные проблемы радиобиологии. Радиоэкология. Под ред. В.М. Клечковского. - М.: Атомиздат. - 1971. -Т. 2. - С. 90-97. </w:t>
      </w:r>
    </w:p>
    <w:p w:rsidR="00CF69C8" w:rsidRPr="003116FC" w:rsidRDefault="00CF69C8" w:rsidP="00CF69C8">
      <w:pPr>
        <w:pStyle w:val="a4"/>
        <w:spacing w:line="312" w:lineRule="auto"/>
        <w:ind w:left="0" w:firstLine="567"/>
        <w:jc w:val="both"/>
        <w:rPr>
          <w:bCs/>
          <w:spacing w:val="-4"/>
          <w:sz w:val="24"/>
          <w:szCs w:val="24"/>
        </w:rPr>
      </w:pPr>
      <w:r w:rsidRPr="003116FC">
        <w:rPr>
          <w:bCs/>
          <w:spacing w:val="-4"/>
          <w:sz w:val="24"/>
          <w:szCs w:val="24"/>
        </w:rPr>
        <w:t xml:space="preserve">Поляков Ю.А. Радиоэкология и дезактивация почв / Ю.А. Поляков. М.: Атомиздат, 1970. - 303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Поникарова Т.М. Роль органического вещества и минеральной части торфов в сорбции радиоцезия / Т.М. Поникарова, В.Н Уфимов, В.Ф. Дричко, М.Е. Рябцева // Почвоведение. - 1995. - № 9. - С. 1096-1100. </w:t>
      </w:r>
    </w:p>
    <w:p w:rsidR="00CF69C8" w:rsidRPr="0060753B" w:rsidRDefault="00CF69C8" w:rsidP="00CF69C8">
      <w:pPr>
        <w:pStyle w:val="a4"/>
        <w:spacing w:line="312" w:lineRule="auto"/>
        <w:ind w:left="0" w:firstLine="567"/>
        <w:jc w:val="both"/>
        <w:rPr>
          <w:bCs/>
          <w:sz w:val="24"/>
          <w:szCs w:val="24"/>
        </w:rPr>
      </w:pPr>
      <w:r w:rsidRPr="0060753B">
        <w:rPr>
          <w:bCs/>
          <w:sz w:val="24"/>
          <w:szCs w:val="24"/>
        </w:rPr>
        <w:t>Пономаренко А.Г. Эволюция экосистем, основные события // ХХУП Междунар. геол. конгр. - М.: Наука, 1984. - Т. 2: Палеонтология. - С. 71-74.</w:t>
      </w:r>
    </w:p>
    <w:p w:rsidR="00CF69C8" w:rsidRPr="003116FC" w:rsidRDefault="00CF69C8" w:rsidP="00CF69C8">
      <w:pPr>
        <w:pStyle w:val="a4"/>
        <w:spacing w:line="312" w:lineRule="auto"/>
        <w:ind w:left="0" w:firstLine="567"/>
        <w:jc w:val="both"/>
        <w:rPr>
          <w:spacing w:val="-4"/>
          <w:sz w:val="24"/>
          <w:szCs w:val="24"/>
        </w:rPr>
      </w:pPr>
      <w:r w:rsidRPr="003116FC">
        <w:rPr>
          <w:spacing w:val="-4"/>
          <w:sz w:val="24"/>
          <w:szCs w:val="24"/>
        </w:rPr>
        <w:t>Последствия Чернобыльской катастрофы: здоровье среды / Ред. В.М. Захаров, Е.Ю. Крысанов; Центр экол. политики России. Моск. Отд. Междунар. фонда «Биотест». - М., 1996. - 169 с.</w:t>
      </w:r>
    </w:p>
    <w:p w:rsidR="00CF69C8" w:rsidRPr="0060753B" w:rsidRDefault="00CF69C8" w:rsidP="00CF69C8">
      <w:pPr>
        <w:pStyle w:val="a4"/>
        <w:spacing w:line="312" w:lineRule="auto"/>
        <w:ind w:left="0" w:firstLine="567"/>
        <w:jc w:val="both"/>
        <w:rPr>
          <w:sz w:val="24"/>
          <w:szCs w:val="24"/>
        </w:rPr>
      </w:pPr>
      <w:r w:rsidRPr="0060753B">
        <w:rPr>
          <w:sz w:val="24"/>
          <w:szCs w:val="24"/>
        </w:rPr>
        <w:t>Последствия Чернобыльской катастрофы: Здоровье человека. / Под ред. Е.Б. Бурлаковой; Центр Экол. политики России. Науч. совет по радиобиологии РАН. - М., 1996. -289 с.</w:t>
      </w:r>
    </w:p>
    <w:p w:rsidR="00CF69C8" w:rsidRPr="0060753B" w:rsidRDefault="00CF69C8" w:rsidP="00CF69C8">
      <w:pPr>
        <w:pStyle w:val="a4"/>
        <w:spacing w:line="312" w:lineRule="auto"/>
        <w:ind w:left="0" w:firstLine="567"/>
        <w:jc w:val="both"/>
        <w:rPr>
          <w:sz w:val="24"/>
          <w:szCs w:val="24"/>
        </w:rPr>
      </w:pPr>
      <w:r w:rsidRPr="0060753B">
        <w:rPr>
          <w:sz w:val="24"/>
          <w:szCs w:val="24"/>
        </w:rPr>
        <w:t>Потатуева Ю.А., Прокофьева Р.И., Бурак Ю.К., Алексеев Е.Д. Некоторые особенности поступления в растения йода на торфяных почвах // Агрохимия. -1976. - № 10. - С. 114-119.</w:t>
      </w:r>
    </w:p>
    <w:p w:rsidR="00CF69C8" w:rsidRPr="0075314D" w:rsidRDefault="00CF69C8" w:rsidP="00CF69C8">
      <w:pPr>
        <w:pStyle w:val="a4"/>
        <w:spacing w:line="312" w:lineRule="auto"/>
        <w:ind w:left="0" w:firstLine="567"/>
        <w:jc w:val="both"/>
        <w:rPr>
          <w:color w:val="000000"/>
          <w:sz w:val="24"/>
          <w:szCs w:val="24"/>
        </w:rPr>
      </w:pPr>
      <w:r w:rsidRPr="0075314D">
        <w:rPr>
          <w:color w:val="000000"/>
          <w:sz w:val="24"/>
          <w:szCs w:val="24"/>
        </w:rPr>
        <w:t xml:space="preserve">Прасолов Л.И. Генетические типы почв и почвенные области Европейской части СССР // в кн.: Почвы СССР, т. 1, - М., - Л., 1939 [Совм. с И. П. Герасимовым] {электронный ресурс]. Режим доступа: </w:t>
      </w:r>
      <w:hyperlink r:id="rId221" w:anchor="ixzz49IKwH8AY" w:history="1">
        <w:r w:rsidRPr="0075314D">
          <w:rPr>
            <w:color w:val="0000FF"/>
            <w:sz w:val="24"/>
            <w:szCs w:val="24"/>
            <w:u w:val="single"/>
          </w:rPr>
          <w:t>http://gufo.me/content_bigbioenc/prasolov-leonid-ivanovich-179257.html#ixzz49IKwH8AY</w:t>
        </w:r>
      </w:hyperlink>
    </w:p>
    <w:p w:rsidR="00CF69C8" w:rsidRPr="0075314D" w:rsidRDefault="00CF69C8" w:rsidP="00CF69C8">
      <w:pPr>
        <w:pStyle w:val="a4"/>
        <w:spacing w:line="312" w:lineRule="auto"/>
        <w:ind w:left="0" w:firstLine="567"/>
        <w:jc w:val="both"/>
        <w:rPr>
          <w:color w:val="000000"/>
          <w:sz w:val="24"/>
          <w:szCs w:val="24"/>
        </w:rPr>
      </w:pPr>
      <w:r w:rsidRPr="0075314D">
        <w:rPr>
          <w:color w:val="000000"/>
          <w:sz w:val="24"/>
          <w:szCs w:val="24"/>
        </w:rPr>
        <w:t xml:space="preserve">Прасолов Л.И. О единой номенклатуре и основах генетической классификации почв // Почвоведение. - 1937. - № 6. [Элекронный ресурс]. Режим доступа: </w:t>
      </w:r>
      <w:hyperlink r:id="rId222" w:anchor="ixzz49IKQZWGT" w:history="1">
        <w:r w:rsidRPr="0075314D">
          <w:rPr>
            <w:color w:val="0000FF"/>
            <w:sz w:val="24"/>
            <w:szCs w:val="24"/>
            <w:u w:val="single"/>
          </w:rPr>
          <w:t>http://gufo.me/content_bigbioenc/prasolov-leonid-ivanovich-179257.html#ixzz49IKQZWGT</w:t>
        </w:r>
      </w:hyperlink>
    </w:p>
    <w:p w:rsidR="00CF69C8" w:rsidRPr="0060753B" w:rsidRDefault="00CF69C8" w:rsidP="00CF69C8">
      <w:pPr>
        <w:pStyle w:val="a4"/>
        <w:spacing w:line="312" w:lineRule="auto"/>
        <w:ind w:left="0" w:firstLine="567"/>
        <w:jc w:val="both"/>
        <w:rPr>
          <w:sz w:val="24"/>
          <w:szCs w:val="24"/>
        </w:rPr>
      </w:pPr>
      <w:r w:rsidRPr="0060753B">
        <w:rPr>
          <w:iCs/>
          <w:sz w:val="24"/>
          <w:szCs w:val="24"/>
        </w:rPr>
        <w:t>Пресман А.С.</w:t>
      </w:r>
      <w:r w:rsidRPr="0060753B">
        <w:rPr>
          <w:sz w:val="24"/>
          <w:szCs w:val="24"/>
        </w:rPr>
        <w:t xml:space="preserve"> Идеи В.И. Вернадского в современной биологии. - М., 1976. - 64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Природный радиационный фон: происхождение и эволюция:  Учебно-методическое пособие к курсу «Радиоэкология» для студентов физического факультета, обучающихся по специальности основного профессионального образования «Радиационная безопасность человека и окружающей среды» и дополнительного профессионального образования по специальности «Эколог (в области профессиональной деятельности)» [Электронный ресурс]. - Ростов-на-Дону. - 2007. ( </w:t>
      </w:r>
      <w:hyperlink r:id="rId223" w:history="1">
        <w:r w:rsidRPr="0060753B">
          <w:rPr>
            <w:rStyle w:val="af2"/>
            <w:sz w:val="24"/>
            <w:szCs w:val="24"/>
            <w:lang w:val="en-US"/>
          </w:rPr>
          <w:t>http</w:t>
        </w:r>
        <w:r w:rsidRPr="0060753B">
          <w:rPr>
            <w:rStyle w:val="af2"/>
            <w:sz w:val="24"/>
            <w:szCs w:val="24"/>
          </w:rPr>
          <w:t>://</w:t>
        </w:r>
        <w:r w:rsidRPr="0060753B">
          <w:rPr>
            <w:rStyle w:val="af2"/>
            <w:sz w:val="24"/>
            <w:szCs w:val="24"/>
            <w:lang w:val="en-US"/>
          </w:rPr>
          <w:t>phys</w:t>
        </w:r>
        <w:r w:rsidRPr="0060753B">
          <w:rPr>
            <w:rStyle w:val="af2"/>
            <w:sz w:val="24"/>
            <w:szCs w:val="24"/>
          </w:rPr>
          <w:t>.</w:t>
        </w:r>
        <w:r w:rsidRPr="0060753B">
          <w:rPr>
            <w:rStyle w:val="af2"/>
            <w:sz w:val="24"/>
            <w:szCs w:val="24"/>
            <w:lang w:val="en-US"/>
          </w:rPr>
          <w:t>rsu</w:t>
        </w:r>
        <w:r w:rsidRPr="0060753B">
          <w:rPr>
            <w:rStyle w:val="af2"/>
            <w:sz w:val="24"/>
            <w:szCs w:val="24"/>
          </w:rPr>
          <w:t>.</w:t>
        </w:r>
        <w:r w:rsidRPr="0060753B">
          <w:rPr>
            <w:rStyle w:val="af2"/>
            <w:sz w:val="24"/>
            <w:szCs w:val="24"/>
            <w:lang w:val="en-US"/>
          </w:rPr>
          <w:t>ru</w:t>
        </w:r>
        <w:r w:rsidRPr="0060753B">
          <w:rPr>
            <w:rStyle w:val="af2"/>
            <w:sz w:val="24"/>
            <w:szCs w:val="24"/>
          </w:rPr>
          <w:t>/</w:t>
        </w:r>
        <w:r w:rsidRPr="0060753B">
          <w:rPr>
            <w:rStyle w:val="af2"/>
            <w:sz w:val="24"/>
            <w:szCs w:val="24"/>
            <w:lang w:val="en-US"/>
          </w:rPr>
          <w:t>web</w:t>
        </w:r>
        <w:r w:rsidRPr="0060753B">
          <w:rPr>
            <w:rStyle w:val="af2"/>
            <w:sz w:val="24"/>
            <w:szCs w:val="24"/>
          </w:rPr>
          <w:t>/</w:t>
        </w:r>
        <w:r w:rsidRPr="0060753B">
          <w:rPr>
            <w:rStyle w:val="af2"/>
            <w:sz w:val="24"/>
            <w:szCs w:val="24"/>
            <w:lang w:val="en-US"/>
          </w:rPr>
          <w:t>students</w:t>
        </w:r>
        <w:r w:rsidRPr="0060753B">
          <w:rPr>
            <w:rStyle w:val="af2"/>
            <w:sz w:val="24"/>
            <w:szCs w:val="24"/>
          </w:rPr>
          <w:t>/</w:t>
        </w:r>
        <w:r w:rsidRPr="0060753B">
          <w:rPr>
            <w:rStyle w:val="af2"/>
            <w:sz w:val="24"/>
            <w:szCs w:val="24"/>
            <w:lang w:val="en-US"/>
          </w:rPr>
          <w:t>RadSec</w:t>
        </w:r>
        <w:r w:rsidRPr="0060753B">
          <w:rPr>
            <w:rStyle w:val="af2"/>
            <w:sz w:val="24"/>
            <w:szCs w:val="24"/>
          </w:rPr>
          <w:t>/10.</w:t>
        </w:r>
        <w:r w:rsidRPr="0060753B">
          <w:rPr>
            <w:rStyle w:val="af2"/>
            <w:sz w:val="24"/>
            <w:szCs w:val="24"/>
            <w:lang w:val="en-US"/>
          </w:rPr>
          <w:t>pdf</w:t>
        </w:r>
      </w:hyperlink>
      <w:r w:rsidRPr="0060753B">
        <w:rPr>
          <w:sz w:val="24"/>
          <w:szCs w:val="24"/>
          <w:u w:val="single"/>
        </w:rPr>
        <w:t>)</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Пристер Б.С. Миграция радионуклидов и переход их в растения в зоне аварии на Чернобыльской АЭС / Б.С. Пристер, Н.Л. Омельяненко, Л.В. Перепелятников // Почвоведение. -1990. -№10. - С. 51-59.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Пристер Б.С. Основы сельскохозяйственной радиологии / Б.С.Пристер, H.A. Лощилов, О.Ф. Немец, В.А. Поярков. 2-е изд., переработ, и доп.- К.: Урожай, 1991. -472 с. </w:t>
      </w:r>
    </w:p>
    <w:p w:rsidR="00CF69C8" w:rsidRPr="0060753B" w:rsidRDefault="00CF69C8" w:rsidP="00CF69C8">
      <w:pPr>
        <w:pStyle w:val="a4"/>
        <w:spacing w:line="312" w:lineRule="auto"/>
        <w:ind w:left="0" w:firstLine="567"/>
        <w:jc w:val="both"/>
        <w:rPr>
          <w:sz w:val="24"/>
          <w:szCs w:val="24"/>
        </w:rPr>
      </w:pPr>
      <w:r w:rsidRPr="0060753B">
        <w:rPr>
          <w:bCs/>
          <w:iCs/>
          <w:sz w:val="24"/>
          <w:szCs w:val="24"/>
        </w:rPr>
        <w:t>Пристер Б.С., Григорьева Т.А., Перевезенцев В.М. Закономерности поведения радионуклидов иода в окружающей среде. Государственный комитет по использованию атомной энергии СССР. Национальная комиссия по радиационной защите при Минздраве СССР. - М., 1979, - 37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Пристер Б.С., Григорьева Т.А., Перевезенцев В.М., Тихомиров Ф.А. и др. Поведение йода в почве // Почвоведение. - 1977. - №6. - С. 32-41.</w:t>
      </w:r>
    </w:p>
    <w:p w:rsidR="00CF69C8" w:rsidRPr="0060753B" w:rsidRDefault="00CF69C8" w:rsidP="00CF69C8">
      <w:pPr>
        <w:pStyle w:val="a4"/>
        <w:spacing w:line="312" w:lineRule="auto"/>
        <w:ind w:left="0" w:firstLine="567"/>
        <w:jc w:val="both"/>
        <w:rPr>
          <w:sz w:val="24"/>
          <w:szCs w:val="24"/>
        </w:rPr>
      </w:pPr>
      <w:r w:rsidRPr="0060753B">
        <w:rPr>
          <w:sz w:val="24"/>
          <w:szCs w:val="24"/>
        </w:rPr>
        <w:t>Пристер Б.С., Перепелятников Л.В., Семенютин А.М. и др. Поступление радионуклидов в продукцию растениеводства, производимую на территориях Киевской, Житомирской, Ровенской областей // Ш Всесоюз. конф. по с.-х. радиологии. – Обнинск. - 1990. - Т. 1. - С. 41.</w:t>
      </w:r>
    </w:p>
    <w:p w:rsidR="00CF69C8" w:rsidRPr="0060753B" w:rsidRDefault="00CF69C8" w:rsidP="00CF69C8">
      <w:pPr>
        <w:pStyle w:val="a4"/>
        <w:spacing w:line="312" w:lineRule="auto"/>
        <w:ind w:left="0" w:firstLine="567"/>
        <w:jc w:val="both"/>
        <w:rPr>
          <w:sz w:val="24"/>
          <w:szCs w:val="24"/>
        </w:rPr>
      </w:pPr>
      <w:r w:rsidRPr="0060753B">
        <w:rPr>
          <w:sz w:val="24"/>
          <w:szCs w:val="24"/>
        </w:rPr>
        <w:t>Пристер Б.С., Соболев А.С., Перепелятникова Л.В. Влияние противорадиационной мелиорации на миграцию радионуклидов в системе почва-растение в различных биогеохимических провинциях Полесья УССР // Ш Всесоюз. конф. по с.-х. радиологии. – Обнинск. - 1990. - Т. 1. - С. 90-91.</w:t>
      </w:r>
    </w:p>
    <w:p w:rsidR="00CF69C8" w:rsidRPr="0060753B" w:rsidRDefault="00CF69C8" w:rsidP="00CF69C8">
      <w:pPr>
        <w:pStyle w:val="a4"/>
        <w:spacing w:line="312" w:lineRule="auto"/>
        <w:ind w:left="0" w:firstLine="567"/>
        <w:jc w:val="both"/>
        <w:rPr>
          <w:sz w:val="24"/>
          <w:szCs w:val="24"/>
        </w:rPr>
      </w:pPr>
      <w:r w:rsidRPr="0060753B">
        <w:rPr>
          <w:sz w:val="24"/>
          <w:szCs w:val="24"/>
        </w:rPr>
        <w:t>Проскурякова Г.Ф., Никитина О.Н. Ускоренный вариант кинетического роданидно-нитритного метода определения микроколичеств йода в биологических объектах // Агрохимия. - 1976. - №7. - С. 140-143.</w:t>
      </w:r>
    </w:p>
    <w:p w:rsidR="00CF69C8" w:rsidRPr="0060753B" w:rsidRDefault="00CF69C8" w:rsidP="00CF69C8">
      <w:pPr>
        <w:pStyle w:val="a4"/>
        <w:spacing w:line="312" w:lineRule="auto"/>
        <w:ind w:left="0" w:firstLine="567"/>
        <w:jc w:val="both"/>
        <w:rPr>
          <w:sz w:val="24"/>
          <w:szCs w:val="24"/>
        </w:rPr>
      </w:pPr>
      <w:r w:rsidRPr="0075314D">
        <w:rPr>
          <w:sz w:val="24"/>
          <w:szCs w:val="24"/>
        </w:rPr>
        <w:t>Просянников Е.В. Закономерности развития природных и антропоенно трансформированных экосистем Брянской области, пострадавших от глобальной аварии на Чернобыльской АЭС. Научно-учебное издание / Электронное научно-учебное издание. ISBN 5-88517-085-1. - Брянс</w:t>
      </w:r>
      <w:r>
        <w:rPr>
          <w:sz w:val="24"/>
          <w:szCs w:val="24"/>
        </w:rPr>
        <w:t>к: Изд-во Брянской ГСХА. – 2002. -</w:t>
      </w:r>
      <w:r w:rsidRPr="0075314D">
        <w:rPr>
          <w:sz w:val="24"/>
          <w:szCs w:val="24"/>
        </w:rPr>
        <w:t xml:space="preserve"> 68,5 М</w:t>
      </w:r>
      <w:r>
        <w:rPr>
          <w:sz w:val="24"/>
          <w:szCs w:val="24"/>
        </w:rPr>
        <w:t>б.</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Протасова Н.А., Щербаков А.П. Микроэлементы (Сг, V, N1, Мп, Си, Со, Т1, Ъх, Оа, Ве, Ва, 8г, В, I, Мо) в черноземах и серых лесных почвах Центрального Черноземья. - Воронеж: Воронежский госуниверситет, 2003. - 368 с. </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Протасова Н.А., Щербаков А.П., Копаева М.Т. Редкие и рассеянные элементы в почвах Центрального Черноземья. Воронеж: Изд-во ВГУ, 1992. 168 с.</w:t>
      </w:r>
    </w:p>
    <w:p w:rsidR="00CF69C8" w:rsidRPr="0060753B" w:rsidRDefault="00CF69C8" w:rsidP="00CF69C8">
      <w:pPr>
        <w:pStyle w:val="a4"/>
        <w:spacing w:line="312" w:lineRule="auto"/>
        <w:ind w:left="0" w:firstLine="567"/>
        <w:jc w:val="both"/>
        <w:rPr>
          <w:sz w:val="24"/>
          <w:szCs w:val="24"/>
        </w:rPr>
      </w:pPr>
      <w:r w:rsidRPr="0060753B">
        <w:rPr>
          <w:sz w:val="24"/>
          <w:szCs w:val="24"/>
        </w:rPr>
        <w:t>Прохоров В.М. Математическая модель поглощения элементов растениями из почвы // Агрохимия, 1970, № 7.</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Прохоров В.М. Миграция радиоактивных загрязнений в почвах / В.М. Прохоров. М.: Энергоиздат, 1981. - 98 с. </w:t>
      </w:r>
    </w:p>
    <w:p w:rsidR="00CF69C8" w:rsidRPr="0060753B" w:rsidRDefault="00CF69C8" w:rsidP="00CF69C8">
      <w:pPr>
        <w:pStyle w:val="a4"/>
        <w:spacing w:line="312" w:lineRule="auto"/>
        <w:ind w:left="0" w:firstLine="567"/>
        <w:jc w:val="both"/>
        <w:rPr>
          <w:sz w:val="24"/>
          <w:szCs w:val="24"/>
          <w:lang w:bidi="en-US"/>
        </w:rPr>
      </w:pPr>
      <w:r w:rsidRPr="0060753B">
        <w:rPr>
          <w:sz w:val="24"/>
          <w:szCs w:val="24"/>
          <w:lang w:bidi="en-US"/>
        </w:rPr>
        <w:t>Прохоров В.М. Миграция радиоактивных загрязнений в почвах. – Москва: Энергоиздат, 1981. - 99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Прохоров В.М., Щукин А.Б., Кветная О.М., Малкович Р.Ш. Исследование миграции радиойода в почве // Почвоведение. - 1978. - № 1. - 33-40.</w:t>
      </w:r>
    </w:p>
    <w:p w:rsidR="00CF69C8" w:rsidRPr="0060753B" w:rsidRDefault="00CF69C8" w:rsidP="00CF69C8">
      <w:pPr>
        <w:pStyle w:val="a4"/>
        <w:spacing w:line="312" w:lineRule="auto"/>
        <w:ind w:left="0" w:firstLine="567"/>
        <w:jc w:val="both"/>
        <w:rPr>
          <w:sz w:val="24"/>
          <w:szCs w:val="24"/>
        </w:rPr>
      </w:pPr>
      <w:r w:rsidRPr="0060753B">
        <w:rPr>
          <w:sz w:val="24"/>
          <w:szCs w:val="24"/>
        </w:rPr>
        <w:t>Прошин А.Д. Дорощенко В.Н. Дефицит йода среди населения Брянской области. - Брянск: ООО «Ладомир», 2005. - 164 с.</w:t>
      </w:r>
    </w:p>
    <w:p w:rsidR="00CF69C8" w:rsidRPr="0060753B" w:rsidRDefault="00CF69C8" w:rsidP="00CF69C8">
      <w:pPr>
        <w:pStyle w:val="a4"/>
        <w:spacing w:line="312" w:lineRule="auto"/>
        <w:ind w:left="0" w:firstLine="567"/>
        <w:jc w:val="both"/>
        <w:rPr>
          <w:sz w:val="24"/>
          <w:szCs w:val="24"/>
        </w:rPr>
      </w:pPr>
      <w:r w:rsidRPr="0060753B">
        <w:rPr>
          <w:sz w:val="24"/>
          <w:szCs w:val="24"/>
        </w:rPr>
        <w:t>Прудников П.В., Карпеченко С.В., Новиков А.А., Поликарпов Н.Г. Агрохимическое и агроэкологическое состояние почв Брянской области. - Брянск, 2007. - 607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Прянишников Д.Н. Избранные сочинения. - М: Колос. - 1965. - Т. 1. - С. 767.</w:t>
      </w:r>
    </w:p>
    <w:p w:rsidR="00CF69C8" w:rsidRPr="0060753B" w:rsidRDefault="00CF69C8" w:rsidP="00CF69C8">
      <w:pPr>
        <w:pStyle w:val="a4"/>
        <w:spacing w:line="312" w:lineRule="auto"/>
        <w:ind w:left="0" w:firstLine="567"/>
        <w:jc w:val="both"/>
        <w:rPr>
          <w:bCs/>
          <w:sz w:val="24"/>
          <w:szCs w:val="24"/>
        </w:rPr>
      </w:pPr>
      <w:r w:rsidRPr="0060753B">
        <w:rPr>
          <w:bCs/>
          <w:sz w:val="24"/>
          <w:szCs w:val="24"/>
        </w:rPr>
        <w:t>Пшеничников Б.В. Малые дозы радиоактивного облучения и лучевой склероз. – 1998, -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Радиоактивное загрязнение почв Брянской области / Г.Т. Воробьев, Д.Е. Гучанов, З.Н. Маркина и др. - Брянск: Грани, 1994. - 149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Радиоактивное загрязнение территорий вокруг атомных станций на основе экстраполяции данных моделирования запроектной аварии для Белорусской АЭС [Электронный ресурс] // Обоснования инвестирования в строительство атомной электростанции в Республике Беларусь. (http://zmdosie.ru/pdfs/books/nuclear-presentation-22-03.pdf.)</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Радиоактивные выпадения от ядерных взрывов // Руководство по организации контроля состояния природной среды в районе расположения АЭС / Под ред. К.П. Махонько. - Л.: Гидрометеоиздат, 1990. - 263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Радиоэкологические последствия чернобыльской аварии / под ред. И.И. Крышева. - М.: ИАЭ им. И.В. Курчатова, 1991. - 172 с. </w:t>
      </w:r>
    </w:p>
    <w:p w:rsidR="00CF69C8" w:rsidRPr="0060753B" w:rsidRDefault="00CF69C8" w:rsidP="00CF69C8">
      <w:pPr>
        <w:pStyle w:val="a4"/>
        <w:spacing w:line="312" w:lineRule="auto"/>
        <w:ind w:left="0" w:firstLine="567"/>
        <w:jc w:val="both"/>
        <w:rPr>
          <w:sz w:val="24"/>
          <w:szCs w:val="24"/>
          <w:lang w:bidi="en-US"/>
        </w:rPr>
      </w:pPr>
      <w:r w:rsidRPr="0060753B">
        <w:rPr>
          <w:sz w:val="24"/>
          <w:szCs w:val="24"/>
          <w:lang w:bidi="en-US"/>
        </w:rPr>
        <w:t>Рассел Р. Радиоактивность и пища человека. -М.: Атомиздат, 1971. - 375 с.</w:t>
      </w:r>
    </w:p>
    <w:p w:rsidR="00CF69C8" w:rsidRPr="00A73BCF" w:rsidRDefault="00CF69C8" w:rsidP="00CF69C8">
      <w:pPr>
        <w:pStyle w:val="a4"/>
        <w:spacing w:line="312" w:lineRule="auto"/>
        <w:ind w:left="0" w:firstLine="567"/>
        <w:jc w:val="both"/>
        <w:rPr>
          <w:sz w:val="24"/>
          <w:szCs w:val="24"/>
        </w:rPr>
      </w:pPr>
      <w:r w:rsidRPr="00A73BCF">
        <w:rPr>
          <w:spacing w:val="-5"/>
          <w:sz w:val="24"/>
          <w:szCs w:val="24"/>
        </w:rPr>
        <w:t>Ревич Б.А., Касимов Н.С., Сает Ю.Е. и др. Методические рекомендации по геохимической оценке загрязнения территорий городов химическими элементами. - М.: ИМГРЭ, 1982</w:t>
      </w:r>
      <w:r w:rsidRPr="00A73BCF">
        <w:rPr>
          <w:sz w:val="24"/>
          <w:szCs w:val="24"/>
        </w:rPr>
        <w:t xml:space="preserve"> </w:t>
      </w:r>
    </w:p>
    <w:p w:rsidR="00CF69C8" w:rsidRPr="00A73BCF" w:rsidRDefault="00CF69C8" w:rsidP="00CF69C8">
      <w:pPr>
        <w:pStyle w:val="a4"/>
        <w:spacing w:line="312" w:lineRule="auto"/>
        <w:ind w:left="0" w:firstLine="567"/>
        <w:jc w:val="both"/>
        <w:rPr>
          <w:sz w:val="24"/>
          <w:szCs w:val="24"/>
          <w:lang w:bidi="en-US"/>
        </w:rPr>
      </w:pPr>
      <w:r w:rsidRPr="00A73BCF">
        <w:rPr>
          <w:sz w:val="24"/>
          <w:szCs w:val="24"/>
          <w:lang w:bidi="en-US"/>
        </w:rPr>
        <w:t>Резолюция международного Печорского симпозиума "Экосистемы дельт крупных рек Евразии" (Сыктывкар, Республика Коми, Россия, 11-15 сентября 2000 г.), [</w:t>
      </w:r>
      <w:r>
        <w:rPr>
          <w:sz w:val="24"/>
          <w:szCs w:val="24"/>
          <w:lang w:bidi="en-US"/>
        </w:rPr>
        <w:t>Электронный ресурс</w:t>
      </w:r>
      <w:r w:rsidRPr="00A73BCF">
        <w:rPr>
          <w:sz w:val="24"/>
          <w:szCs w:val="24"/>
          <w:lang w:bidi="en-US"/>
        </w:rPr>
        <w:t>]</w:t>
      </w:r>
      <w:r>
        <w:rPr>
          <w:sz w:val="24"/>
          <w:szCs w:val="24"/>
          <w:lang w:bidi="en-US"/>
        </w:rPr>
        <w:t xml:space="preserve">. Режим доступа: </w:t>
      </w:r>
      <w:r w:rsidRPr="00A73BCF">
        <w:rPr>
          <w:sz w:val="24"/>
          <w:szCs w:val="24"/>
          <w:lang w:bidi="en-US"/>
        </w:rPr>
        <w:t>http://ib.komisc.ru/add/old/t/ru/ir/vt/00-38/08.html.</w:t>
      </w:r>
    </w:p>
    <w:p w:rsidR="00CF69C8" w:rsidRPr="0060753B" w:rsidRDefault="00CF69C8" w:rsidP="00CF69C8">
      <w:pPr>
        <w:pStyle w:val="a4"/>
        <w:spacing w:line="312" w:lineRule="auto"/>
        <w:ind w:left="0" w:firstLine="567"/>
        <w:jc w:val="both"/>
        <w:rPr>
          <w:color w:val="000000"/>
          <w:sz w:val="24"/>
          <w:szCs w:val="24"/>
        </w:rPr>
      </w:pPr>
      <w:r w:rsidRPr="0060753B">
        <w:rPr>
          <w:bCs/>
          <w:color w:val="000000"/>
          <w:sz w:val="24"/>
          <w:szCs w:val="24"/>
        </w:rPr>
        <w:t xml:space="preserve">Реймерс Н.Ф. Экология (теории, законы, правила принципы и гипотезы) - </w:t>
      </w:r>
      <w:r w:rsidRPr="0060753B">
        <w:rPr>
          <w:color w:val="000000"/>
          <w:sz w:val="24"/>
          <w:szCs w:val="24"/>
        </w:rPr>
        <w:t>М.: Россия Молодая, 1994. - 367 с.</w:t>
      </w:r>
    </w:p>
    <w:p w:rsidR="00CF69C8" w:rsidRPr="0060753B" w:rsidRDefault="00CF69C8" w:rsidP="00CF69C8">
      <w:pPr>
        <w:pStyle w:val="a4"/>
        <w:spacing w:line="312" w:lineRule="auto"/>
        <w:ind w:left="0" w:firstLine="567"/>
        <w:jc w:val="both"/>
        <w:rPr>
          <w:sz w:val="24"/>
          <w:szCs w:val="24"/>
        </w:rPr>
      </w:pPr>
      <w:r w:rsidRPr="0060753B">
        <w:rPr>
          <w:bCs/>
          <w:sz w:val="24"/>
          <w:szCs w:val="24"/>
        </w:rPr>
        <w:t xml:space="preserve">Реймерс Н.Ф. Экология (теории, законы, правила принципы и гипотезы) [Электронный ресурс]. - </w:t>
      </w:r>
      <w:r w:rsidRPr="0060753B">
        <w:rPr>
          <w:sz w:val="24"/>
          <w:szCs w:val="24"/>
        </w:rPr>
        <w:t>М.: Россия Молодая, 1994. - 367 с. (</w:t>
      </w:r>
      <w:hyperlink r:id="rId224" w:history="1">
        <w:r w:rsidRPr="0060753B">
          <w:rPr>
            <w:rStyle w:val="af2"/>
            <w:sz w:val="24"/>
            <w:szCs w:val="24"/>
          </w:rPr>
          <w:t>http://konesh.ru/rejmers-n-f-ekologiya-teorii-zakoni-pravila-principi-i-gip-stranica-7.html</w:t>
        </w:r>
      </w:hyperlink>
      <w:r w:rsidRPr="0060753B">
        <w:rPr>
          <w:sz w:val="24"/>
          <w:szCs w:val="24"/>
        </w:rPr>
        <w:t>)</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Рекомендации по ведению сельского хозяйства в условиях радиоактивного загрязнения территории в результате аварии на ЧАЭС на период 1991-1995 гг. / Под ред. Р.М. Алексахина. - М.: Гос. Комиссия </w:t>
      </w:r>
      <w:r w:rsidRPr="0060753B">
        <w:rPr>
          <w:sz w:val="24"/>
        </w:rPr>
        <w:t xml:space="preserve">Совета Министров СССР </w:t>
      </w:r>
      <w:r w:rsidRPr="0060753B">
        <w:rPr>
          <w:sz w:val="24"/>
          <w:szCs w:val="24"/>
        </w:rPr>
        <w:t>по продовольствию и закупкам, 1991. - 58 с.</w:t>
      </w:r>
    </w:p>
    <w:p w:rsidR="00CF69C8" w:rsidRPr="0060753B" w:rsidRDefault="00CF69C8" w:rsidP="00CF69C8">
      <w:pPr>
        <w:pStyle w:val="a4"/>
        <w:spacing w:line="312" w:lineRule="auto"/>
        <w:ind w:left="0" w:firstLine="567"/>
        <w:jc w:val="both"/>
        <w:rPr>
          <w:sz w:val="24"/>
          <w:szCs w:val="24"/>
        </w:rPr>
      </w:pPr>
      <w:r w:rsidRPr="0060753B">
        <w:rPr>
          <w:sz w:val="24"/>
          <w:szCs w:val="24"/>
        </w:rPr>
        <w:t>Рерих Л.А., Миртюшов В.З., Тарасов О.В. Накопление плутония-239 многолетними травами / Под ред. Р.М. Алексахина. - М.: Гос. Комиссия Совета Министров СССР по продовольствию и закупкам, 1991. - С. 40.</w:t>
      </w:r>
    </w:p>
    <w:p w:rsidR="00CF69C8" w:rsidRPr="003D5D2B" w:rsidRDefault="00CF69C8" w:rsidP="00CF69C8">
      <w:pPr>
        <w:pStyle w:val="a4"/>
        <w:spacing w:line="312" w:lineRule="auto"/>
        <w:ind w:left="0" w:firstLine="567"/>
        <w:jc w:val="both"/>
        <w:rPr>
          <w:bCs/>
          <w:iCs/>
          <w:sz w:val="24"/>
          <w:szCs w:val="24"/>
        </w:rPr>
      </w:pPr>
      <w:r w:rsidRPr="003D5D2B">
        <w:rPr>
          <w:bCs/>
          <w:iCs/>
          <w:sz w:val="24"/>
          <w:szCs w:val="24"/>
        </w:rPr>
        <w:t>Ринькис Г.Я., Фрейберг Т.Я. Органическое вещество почвы - фактор, снижающий поступление рядя микроэлементов в растения // Микроэлементы в сельском хозяйстве Латвийской ССР. - Рига: Зинатне, 1962.</w:t>
      </w:r>
    </w:p>
    <w:p w:rsidR="00CF69C8" w:rsidRPr="001F15CA" w:rsidRDefault="00CF69C8" w:rsidP="00CF69C8">
      <w:pPr>
        <w:pStyle w:val="a4"/>
        <w:spacing w:line="312" w:lineRule="auto"/>
        <w:ind w:left="0" w:firstLine="567"/>
        <w:jc w:val="both"/>
        <w:rPr>
          <w:color w:val="000000"/>
          <w:sz w:val="24"/>
          <w:szCs w:val="24"/>
        </w:rPr>
      </w:pPr>
      <w:r w:rsidRPr="001F15CA">
        <w:rPr>
          <w:color w:val="000000"/>
          <w:sz w:val="24"/>
          <w:szCs w:val="24"/>
        </w:rPr>
        <w:t>Риш М.А. Биогеохимические провинции Западного Узбекистана / Автореф…д.б.н. - Самарканд, 1964. – 40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Розен Б.Я. Геохимия йода и брома. -М.: Недра, 1970. - 144 с.</w:t>
      </w:r>
    </w:p>
    <w:p w:rsidR="00CF69C8" w:rsidRPr="001F15CA" w:rsidRDefault="00CF69C8" w:rsidP="00CF69C8">
      <w:pPr>
        <w:pStyle w:val="a4"/>
        <w:spacing w:line="312" w:lineRule="auto"/>
        <w:ind w:left="0" w:firstLine="567"/>
        <w:jc w:val="both"/>
        <w:rPr>
          <w:bCs/>
          <w:iCs/>
          <w:sz w:val="24"/>
          <w:szCs w:val="24"/>
        </w:rPr>
      </w:pPr>
      <w:r w:rsidRPr="001F15CA">
        <w:rPr>
          <w:bCs/>
          <w:sz w:val="24"/>
          <w:szCs w:val="24"/>
        </w:rPr>
        <w:t xml:space="preserve">Романов С.Л., Коробова Е.М., Самсонов В.Л. Опыт применения модернизированного прибора </w:t>
      </w:r>
      <w:r w:rsidRPr="001F15CA">
        <w:rPr>
          <w:bCs/>
          <w:sz w:val="24"/>
          <w:szCs w:val="24"/>
          <w:lang w:val="en-US"/>
        </w:rPr>
        <w:t>VIOLINIST</w:t>
      </w:r>
      <w:r w:rsidRPr="001F15CA">
        <w:rPr>
          <w:bCs/>
          <w:sz w:val="24"/>
          <w:szCs w:val="24"/>
        </w:rPr>
        <w:t>-</w:t>
      </w:r>
      <w:r w:rsidRPr="001F15CA">
        <w:rPr>
          <w:bCs/>
          <w:sz w:val="24"/>
          <w:szCs w:val="24"/>
          <w:lang w:val="en-US"/>
        </w:rPr>
        <w:t>III</w:t>
      </w:r>
      <w:r w:rsidRPr="001F15CA">
        <w:rPr>
          <w:bCs/>
          <w:sz w:val="24"/>
          <w:szCs w:val="24"/>
        </w:rPr>
        <w:t xml:space="preserve"> в полевых радиоэкологических исследованиях. </w:t>
      </w:r>
      <w:r>
        <w:rPr>
          <w:bCs/>
          <w:sz w:val="24"/>
          <w:szCs w:val="24"/>
        </w:rPr>
        <w:t>//</w:t>
      </w:r>
      <w:r w:rsidRPr="001F15CA">
        <w:rPr>
          <w:bCs/>
          <w:sz w:val="24"/>
          <w:szCs w:val="24"/>
        </w:rPr>
        <w:t>Ядерные измерит</w:t>
      </w:r>
      <w:r>
        <w:rPr>
          <w:bCs/>
          <w:sz w:val="24"/>
          <w:szCs w:val="24"/>
        </w:rPr>
        <w:t>ельно-информационные технологии, 2011. - №</w:t>
      </w:r>
      <w:r w:rsidRPr="001F15CA">
        <w:rPr>
          <w:bCs/>
          <w:sz w:val="24"/>
          <w:szCs w:val="24"/>
        </w:rPr>
        <w:t>. 3 (39)</w:t>
      </w:r>
      <w:r>
        <w:rPr>
          <w:bCs/>
          <w:sz w:val="24"/>
          <w:szCs w:val="24"/>
        </w:rPr>
        <w:t>. -</w:t>
      </w:r>
      <w:r w:rsidRPr="001F15CA">
        <w:rPr>
          <w:bCs/>
          <w:sz w:val="24"/>
          <w:szCs w:val="24"/>
        </w:rPr>
        <w:t xml:space="preserve"> </w:t>
      </w:r>
      <w:r>
        <w:rPr>
          <w:bCs/>
          <w:sz w:val="24"/>
          <w:szCs w:val="24"/>
        </w:rPr>
        <w:t>С</w:t>
      </w:r>
      <w:r w:rsidRPr="001F15CA">
        <w:rPr>
          <w:bCs/>
          <w:sz w:val="24"/>
          <w:szCs w:val="24"/>
        </w:rPr>
        <w:t>. 56-61.</w:t>
      </w:r>
      <w:r w:rsidRPr="001F15CA">
        <w:rPr>
          <w:bCs/>
          <w:iCs/>
          <w:sz w:val="24"/>
          <w:szCs w:val="24"/>
        </w:rPr>
        <w:t xml:space="preserve"> </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Ром</w:t>
      </w:r>
      <w:r>
        <w:rPr>
          <w:spacing w:val="-5"/>
          <w:sz w:val="24"/>
          <w:szCs w:val="24"/>
        </w:rPr>
        <w:t>анова Т.А. Диагностика почв Бело</w:t>
      </w:r>
      <w:r w:rsidRPr="0060753B">
        <w:rPr>
          <w:spacing w:val="-5"/>
          <w:sz w:val="24"/>
          <w:szCs w:val="24"/>
        </w:rPr>
        <w:t>руссии и их классификация в системе ФАО-</w:t>
      </w:r>
      <w:r w:rsidRPr="0060753B">
        <w:rPr>
          <w:spacing w:val="-5"/>
          <w:sz w:val="24"/>
          <w:szCs w:val="24"/>
          <w:lang w:val="en-US"/>
        </w:rPr>
        <w:t>WRB</w:t>
      </w:r>
      <w:r w:rsidRPr="0060753B">
        <w:rPr>
          <w:spacing w:val="-5"/>
          <w:sz w:val="24"/>
          <w:szCs w:val="24"/>
        </w:rPr>
        <w:t xml:space="preserve">. – Минск, 2004. </w:t>
      </w:r>
      <w:r>
        <w:rPr>
          <w:spacing w:val="-5"/>
          <w:sz w:val="24"/>
          <w:szCs w:val="24"/>
        </w:rPr>
        <w:t>–</w:t>
      </w:r>
      <w:r w:rsidRPr="0060753B">
        <w:rPr>
          <w:spacing w:val="-5"/>
          <w:sz w:val="24"/>
          <w:szCs w:val="24"/>
        </w:rPr>
        <w:t xml:space="preserve"> 427</w:t>
      </w:r>
      <w:r>
        <w:rPr>
          <w:spacing w:val="-5"/>
          <w:sz w:val="24"/>
          <w:szCs w:val="24"/>
        </w:rPr>
        <w:t xml:space="preserve"> </w:t>
      </w:r>
      <w:r w:rsidRPr="0060753B">
        <w:rPr>
          <w:spacing w:val="-5"/>
          <w:sz w:val="24"/>
          <w:szCs w:val="24"/>
        </w:rPr>
        <w:t>с</w:t>
      </w:r>
      <w:r>
        <w:rPr>
          <w:spacing w:val="-5"/>
          <w:sz w:val="24"/>
          <w:szCs w:val="24"/>
        </w:rPr>
        <w:t>.</w:t>
      </w:r>
      <w:r w:rsidRPr="0060753B">
        <w:rPr>
          <w:spacing w:val="-5"/>
          <w:sz w:val="24"/>
          <w:szCs w:val="24"/>
        </w:rPr>
        <w:t xml:space="preserve">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Романова Т.А. Почвенные катены Белоруссии / Романова Т.А. // Почвоведение. - 1974. - № 11. - С. 24-36.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Романова Т.А. Почвообразование на покровных суглинках центральной Белоруссии / Т.А. Романова, H.H. Ивахненко // Почвоведение. - 1988. - № 4.- С. 19-30. </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Ронов А. Б.</w:t>
      </w:r>
      <w:r w:rsidRPr="0060753B">
        <w:rPr>
          <w:spacing w:val="-2"/>
          <w:sz w:val="24"/>
          <w:szCs w:val="24"/>
        </w:rPr>
        <w:t xml:space="preserve"> Эволюция состава пород и геохимических процессов осадочной оболочки Земли // Геохимия. - 1972. - № 2. - С. 137- 147.</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Ронов А. Б., Мигдисов А.А., Ярошевский А.А.</w:t>
      </w:r>
      <w:r w:rsidRPr="0060753B">
        <w:rPr>
          <w:spacing w:val="-2"/>
          <w:sz w:val="24"/>
          <w:szCs w:val="24"/>
        </w:rPr>
        <w:t xml:space="preserve"> К геохимической истории внешних оболочек Земли // Очерки современной геохимии и аналитической химии. - М., 1972. С. 88-93.</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Ронов А.Б.</w:t>
      </w:r>
      <w:r w:rsidRPr="0060753B">
        <w:rPr>
          <w:spacing w:val="-2"/>
          <w:sz w:val="24"/>
          <w:szCs w:val="24"/>
        </w:rPr>
        <w:t xml:space="preserve"> Общие тенденции в эволюции состава земной коры, океана и атмосферы // Геохимия. -1964. -№ 8. - С. 715- 743.</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Ронов А.Б.</w:t>
      </w:r>
      <w:r w:rsidRPr="0060753B">
        <w:rPr>
          <w:spacing w:val="-2"/>
          <w:sz w:val="24"/>
          <w:szCs w:val="24"/>
        </w:rPr>
        <w:t xml:space="preserve"> Осадочная оболочка Земли. - М., 1980. - 76 с.</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Ронов А.Б.</w:t>
      </w:r>
      <w:r w:rsidRPr="0060753B">
        <w:rPr>
          <w:spacing w:val="-2"/>
          <w:sz w:val="24"/>
          <w:szCs w:val="24"/>
        </w:rPr>
        <w:t xml:space="preserve"> Эволюция осадкообразования в истории Земли // Эволюция осадочного процесса в океанах и на континентах. - М., 1983. С. 49- 74.</w:t>
      </w:r>
    </w:p>
    <w:p w:rsidR="00CF69C8" w:rsidRPr="0060753B" w:rsidRDefault="00CF69C8" w:rsidP="00CF69C8">
      <w:pPr>
        <w:pStyle w:val="a4"/>
        <w:spacing w:line="312" w:lineRule="auto"/>
        <w:ind w:left="0" w:firstLine="567"/>
        <w:jc w:val="both"/>
        <w:rPr>
          <w:color w:val="000000"/>
          <w:sz w:val="24"/>
          <w:szCs w:val="24"/>
        </w:rPr>
      </w:pPr>
      <w:r w:rsidRPr="0060753B">
        <w:rPr>
          <w:color w:val="000000"/>
          <w:sz w:val="24"/>
          <w:szCs w:val="24"/>
        </w:rPr>
        <w:t>Рохлин Д.Г. Болезни древних людей. М.: Наука, 1965 - 302. с.</w:t>
      </w:r>
    </w:p>
    <w:p w:rsidR="00CF69C8" w:rsidRPr="003116FC" w:rsidRDefault="00CF69C8" w:rsidP="00CF69C8">
      <w:pPr>
        <w:pStyle w:val="a4"/>
        <w:spacing w:line="312" w:lineRule="auto"/>
        <w:ind w:left="0" w:firstLine="567"/>
        <w:jc w:val="both"/>
        <w:rPr>
          <w:bCs/>
          <w:spacing w:val="-4"/>
          <w:sz w:val="24"/>
          <w:szCs w:val="24"/>
        </w:rPr>
      </w:pPr>
      <w:r w:rsidRPr="003116FC">
        <w:rPr>
          <w:bCs/>
          <w:spacing w:val="-4"/>
          <w:sz w:val="24"/>
          <w:szCs w:val="24"/>
        </w:rPr>
        <w:t>Русанова Г.В., Денева С.В., Шахтарова О.В. П</w:t>
      </w:r>
      <w:r w:rsidRPr="003116FC">
        <w:rPr>
          <w:rFonts w:ascii="Calibri" w:eastAsia="Calibri" w:hAnsi="Calibri"/>
          <w:spacing w:val="-4"/>
          <w:sz w:val="22"/>
          <w:szCs w:val="22"/>
          <w:lang w:eastAsia="en-US"/>
        </w:rPr>
        <w:t xml:space="preserve"> </w:t>
      </w:r>
      <w:r w:rsidRPr="003116FC">
        <w:rPr>
          <w:bCs/>
          <w:spacing w:val="-4"/>
          <w:sz w:val="24"/>
          <w:szCs w:val="24"/>
        </w:rPr>
        <w:t>Почвы тундровых и лесных ландшафтов Большеземельской тундры// Биоразнообразие экосистем крайнего Севера: инвентаризация, мониторинг, охрана : доклады II Всероссийской научной конференции, 3-7 июня 2013 г., Сыктывкар, Республика Коми, Россия / РАН, УрО, Коми НЦ, Ин-т биологии [и др.] ; редкол.: С. В. Дёгтева, Е. Н. Патова, Е. Е. Кулюгина. - Сыктывкар: Ин-т биологии Коми НЦ УрО РАН, 2013. - С. 329-337.</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Русина Т.В. Изучение влияния качественного состава иодорганических соединений на доступность почвенного йода растениям // Агрохимия. - 1987. - № 5. - С. 81-87.</w:t>
      </w:r>
    </w:p>
    <w:p w:rsidR="00CF69C8" w:rsidRPr="0060753B" w:rsidRDefault="00CF69C8" w:rsidP="00CF69C8">
      <w:pPr>
        <w:pStyle w:val="a4"/>
        <w:spacing w:line="312" w:lineRule="auto"/>
        <w:ind w:left="0" w:firstLine="567"/>
        <w:jc w:val="both"/>
        <w:rPr>
          <w:bCs/>
          <w:sz w:val="24"/>
          <w:szCs w:val="24"/>
        </w:rPr>
      </w:pPr>
      <w:r w:rsidRPr="0060753B">
        <w:rPr>
          <w:bCs/>
          <w:sz w:val="24"/>
          <w:szCs w:val="24"/>
        </w:rPr>
        <w:t>Савинова Е.Н., Коробова Е.М., Шумская Т.В. О прямом совместном спектральном определении меди, кобальта и молибдена в почвах и растениях // ЖАХ. - Т. 36. - Вып.7. - 1981. - С. 1267-1271.</w:t>
      </w:r>
      <w:r w:rsidRPr="0060753B">
        <w:rPr>
          <w:bCs/>
          <w:sz w:val="24"/>
          <w:szCs w:val="24"/>
        </w:rPr>
        <w:tab/>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Савченко П.С. Йодная карта УССР // Докл. АН СССР. - 1956. - Т. 108. - №5. - 889-891.</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Савченко П.С. Содержание йода водах // Тр. биогеохим. лаб. АН СССР. - 1960. - Т. 11. - С. 128-130.</w:t>
      </w:r>
    </w:p>
    <w:p w:rsidR="00CF69C8" w:rsidRPr="003116FC" w:rsidRDefault="00CF69C8" w:rsidP="00CF69C8">
      <w:pPr>
        <w:pStyle w:val="a4"/>
        <w:spacing w:line="312" w:lineRule="auto"/>
        <w:ind w:left="0" w:firstLine="567"/>
        <w:jc w:val="both"/>
        <w:rPr>
          <w:spacing w:val="-4"/>
          <w:sz w:val="24"/>
          <w:szCs w:val="24"/>
        </w:rPr>
      </w:pPr>
      <w:r w:rsidRPr="003116FC">
        <w:rPr>
          <w:spacing w:val="-4"/>
          <w:sz w:val="24"/>
          <w:szCs w:val="24"/>
        </w:rPr>
        <w:t>Сает Ю.Е., Ревич Б.А., Янин Е.П. и др. Геохимия окружающей среды. - М.: Недра, 1990. - 335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Сает Ю.Е., Сорокина Е.П., Смирнова Р.С. Геохимическое картографирование почв как метод оценки загрязнения городских территорий // Бюллетень Почвенного института им. В.В. Докучаева. - 1983. - Вып. 35. - С. 37-40. </w:t>
      </w:r>
    </w:p>
    <w:p w:rsidR="00CF69C8" w:rsidRPr="009A545E" w:rsidRDefault="00CF69C8" w:rsidP="00CF69C8">
      <w:pPr>
        <w:pStyle w:val="a4"/>
        <w:spacing w:line="312" w:lineRule="auto"/>
        <w:ind w:left="0" w:firstLine="567"/>
        <w:jc w:val="both"/>
        <w:rPr>
          <w:bCs/>
          <w:sz w:val="24"/>
          <w:szCs w:val="24"/>
        </w:rPr>
      </w:pPr>
      <w:r w:rsidRPr="009A545E">
        <w:rPr>
          <w:bCs/>
          <w:sz w:val="24"/>
          <w:szCs w:val="24"/>
        </w:rPr>
        <w:t>Сакс В.Н., Антонов К.В. Четвертичные отложения и геоморфология района Усть – Енисейского порта // Труды Горно-геол. упр. Главсевморпути. - 1945. - Вып. 16. – С. 65-117.</w:t>
      </w:r>
    </w:p>
    <w:p w:rsidR="00CF69C8" w:rsidRPr="0060753B" w:rsidRDefault="00CF69C8" w:rsidP="00CF69C8">
      <w:pPr>
        <w:pStyle w:val="a4"/>
        <w:spacing w:line="312" w:lineRule="auto"/>
        <w:ind w:left="0" w:firstLine="567"/>
        <w:jc w:val="both"/>
        <w:rPr>
          <w:sz w:val="24"/>
          <w:szCs w:val="24"/>
        </w:rPr>
      </w:pPr>
      <w:r w:rsidRPr="0060753B">
        <w:rPr>
          <w:sz w:val="24"/>
          <w:szCs w:val="24"/>
        </w:rPr>
        <w:t>Самохин В.Т., Кондратьев Ю.Н., Шушлебин В.И., Петров П.Е. Техногенные микроэлементозы в животноводстве // Ветеринария. - 1996. - № 7. - С.43-46.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Санжарова H.H. Количественные параметры вертикальной миграции радионуклидов в почвах на лугах различных типов / Н.И. Санжарова, В.А. Котик, А.Н Архипов и др. // Радиационная биология. Радиоэкология. -1996. - Т. 36. - Вып. 4. - С. 488-497. </w:t>
      </w:r>
    </w:p>
    <w:p w:rsidR="00CF69C8" w:rsidRPr="0060753B" w:rsidRDefault="00CF69C8" w:rsidP="00CF69C8">
      <w:pPr>
        <w:pStyle w:val="a4"/>
        <w:spacing w:line="312" w:lineRule="auto"/>
        <w:ind w:left="0" w:firstLine="567"/>
        <w:jc w:val="both"/>
        <w:rPr>
          <w:sz w:val="24"/>
          <w:szCs w:val="24"/>
        </w:rPr>
      </w:pPr>
      <w:r w:rsidRPr="0060753B">
        <w:rPr>
          <w:sz w:val="24"/>
          <w:szCs w:val="24"/>
        </w:rPr>
        <w:t>Санжарова Н.И. Радиоэкологический мониторинг агроэкосистем и ведение сельского хозяйства в зоне воздействия атомных электростанций / Автореф…д.б.н. Обнинск, 1997. -52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Санько П.М., Лозовский Л.И., Синица И.А. Йод в травах и почвах лугов, в грунтовых водах и озерных илах БССР // Агрохимия. - 1973. - №10. - С. 110-118.</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Сапожников Ю.А., Алиев Р.А., Калмыков С.Н. Радиоактивность окружающей среды. М.: Изд-во “БИНОМ. Лаборатория знаний”, 2006. - 286 с.</w:t>
      </w:r>
    </w:p>
    <w:p w:rsidR="00CF69C8" w:rsidRPr="0060753B" w:rsidRDefault="00CF69C8" w:rsidP="00CF69C8">
      <w:pPr>
        <w:pStyle w:val="a4"/>
        <w:spacing w:line="312" w:lineRule="auto"/>
        <w:ind w:left="0" w:firstLine="567"/>
        <w:jc w:val="both"/>
        <w:rPr>
          <w:sz w:val="24"/>
          <w:szCs w:val="24"/>
        </w:rPr>
      </w:pPr>
      <w:r w:rsidRPr="0060753B">
        <w:rPr>
          <w:sz w:val="24"/>
          <w:szCs w:val="24"/>
        </w:rPr>
        <w:t>Сапрыкин Ф.Я. Геохимия почв и охрана природы // Геохимия, повышение плодородия и охрана почв: монография / Ф.Я. Сапрыкин. - Л.: Недра, 1984. - 231 с.</w:t>
      </w:r>
    </w:p>
    <w:p w:rsidR="00CF69C8" w:rsidRPr="0060753B" w:rsidRDefault="00CF69C8" w:rsidP="00CF69C8">
      <w:pPr>
        <w:pStyle w:val="a4"/>
        <w:spacing w:line="312" w:lineRule="auto"/>
        <w:ind w:left="0" w:firstLine="567"/>
        <w:jc w:val="both"/>
        <w:rPr>
          <w:sz w:val="24"/>
          <w:szCs w:val="24"/>
        </w:rPr>
      </w:pPr>
      <w:r w:rsidRPr="00AC1E38">
        <w:rPr>
          <w:sz w:val="24"/>
          <w:szCs w:val="24"/>
        </w:rPr>
        <w:t>Свириденко Н.Ю., Герасимов Г.А., Свяховская И.В. Контроль программы профилактики йододефицитных заболеваний путем всеобщего йодирования соли: методические указания.- МУ 2.3.7.1064-01.[</w:t>
      </w:r>
      <w:r>
        <w:rPr>
          <w:sz w:val="24"/>
          <w:szCs w:val="24"/>
        </w:rPr>
        <w:t>Электронный ресурс</w:t>
      </w:r>
      <w:r w:rsidRPr="00AC1E38">
        <w:rPr>
          <w:sz w:val="24"/>
          <w:szCs w:val="24"/>
        </w:rPr>
        <w:t>]</w:t>
      </w:r>
      <w:r>
        <w:rPr>
          <w:sz w:val="24"/>
          <w:szCs w:val="24"/>
        </w:rPr>
        <w:t>. Режим доступа:</w:t>
      </w:r>
      <w:r w:rsidRPr="00AC1E38">
        <w:t xml:space="preserve"> </w:t>
      </w:r>
      <w:r w:rsidRPr="00AC1E38">
        <w:rPr>
          <w:sz w:val="24"/>
          <w:szCs w:val="24"/>
        </w:rPr>
        <w:t>http://docs.cntd.ru/document/1200026360</w:t>
      </w:r>
      <w:r>
        <w:rPr>
          <w:sz w:val="24"/>
          <w:szCs w:val="24"/>
        </w:rPr>
        <w:t xml:space="preserve">. </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Северцов А.Н. </w:t>
      </w:r>
      <w:r w:rsidRPr="0060753B">
        <w:rPr>
          <w:spacing w:val="-5"/>
          <w:sz w:val="24"/>
          <w:szCs w:val="24"/>
        </w:rPr>
        <w:t>Главные направления эволюционного процесса. - М., - Л., 1934. - 150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Северцов С.А. </w:t>
      </w:r>
      <w:r w:rsidRPr="0060753B">
        <w:rPr>
          <w:spacing w:val="-5"/>
          <w:sz w:val="24"/>
          <w:szCs w:val="24"/>
        </w:rPr>
        <w:t>Проблемы экологии животных. - М., 1951. Т. 1. - 172 с.</w:t>
      </w:r>
    </w:p>
    <w:p w:rsidR="00CF69C8" w:rsidRPr="00AC1E38" w:rsidRDefault="00CF69C8" w:rsidP="00CF69C8">
      <w:pPr>
        <w:pStyle w:val="a4"/>
        <w:spacing w:line="312" w:lineRule="auto"/>
        <w:ind w:left="0" w:firstLine="567"/>
        <w:jc w:val="both"/>
        <w:rPr>
          <w:bCs/>
          <w:sz w:val="24"/>
          <w:szCs w:val="24"/>
        </w:rPr>
      </w:pPr>
      <w:r w:rsidRPr="00AC1E38">
        <w:rPr>
          <w:bCs/>
          <w:sz w:val="24"/>
          <w:szCs w:val="24"/>
        </w:rPr>
        <w:t>Седлецкий И. Д., Иванов Д. Н. Распределение меди в главнейших типах почв СССР. -</w:t>
      </w:r>
      <w:r>
        <w:rPr>
          <w:bCs/>
          <w:sz w:val="24"/>
          <w:szCs w:val="24"/>
        </w:rPr>
        <w:t xml:space="preserve"> </w:t>
      </w:r>
      <w:r w:rsidRPr="00AC1E38">
        <w:rPr>
          <w:bCs/>
          <w:sz w:val="24"/>
          <w:szCs w:val="24"/>
        </w:rPr>
        <w:t>ДАН СССР</w:t>
      </w:r>
      <w:r>
        <w:rPr>
          <w:bCs/>
          <w:sz w:val="24"/>
          <w:szCs w:val="24"/>
        </w:rPr>
        <w:t xml:space="preserve">, </w:t>
      </w:r>
      <w:r w:rsidRPr="00AC1E38">
        <w:rPr>
          <w:bCs/>
          <w:sz w:val="24"/>
          <w:szCs w:val="24"/>
        </w:rPr>
        <w:t>1941</w:t>
      </w:r>
      <w:r>
        <w:rPr>
          <w:bCs/>
          <w:sz w:val="24"/>
          <w:szCs w:val="24"/>
        </w:rPr>
        <w:t>. - Т. 30.</w:t>
      </w:r>
      <w:r w:rsidRPr="00AC1E38">
        <w:rPr>
          <w:bCs/>
          <w:sz w:val="24"/>
          <w:szCs w:val="24"/>
        </w:rPr>
        <w:t xml:space="preserve"> </w:t>
      </w:r>
      <w:r>
        <w:rPr>
          <w:bCs/>
          <w:sz w:val="24"/>
          <w:szCs w:val="24"/>
        </w:rPr>
        <w:t>- № 1.</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Селезнев Ю.М. Некоторые аспекты поведения йода в почвах. Автореф. на соиск. уч. ст. к.б.н. М., 1971, 24 с.</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Селезнев Ю.М., Тюрюканов А.Н. О некоторых факторах изменения форм соединений йода в почвах // Научные доклады высшей школы, биол. Науки. - 1971. - № 6. - С. 128-132.</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Сельскохозяйственная радиоэкология / P.M. Алексахин, A.B. Васильев, B.Г. Дикарев и др.; под ред. Р. М. Алексахина и H.A. Корнеева. - М.: Экология, 1992. - 400 с. </w:t>
      </w:r>
    </w:p>
    <w:p w:rsidR="00CF69C8" w:rsidRPr="0060753B" w:rsidRDefault="00CF69C8" w:rsidP="00CF69C8">
      <w:pPr>
        <w:pStyle w:val="a4"/>
        <w:spacing w:line="312" w:lineRule="auto"/>
        <w:ind w:left="0" w:firstLine="567"/>
        <w:jc w:val="both"/>
        <w:rPr>
          <w:sz w:val="24"/>
          <w:szCs w:val="24"/>
        </w:rPr>
      </w:pPr>
      <w:r w:rsidRPr="0060753B">
        <w:rPr>
          <w:iCs/>
          <w:sz w:val="24"/>
          <w:szCs w:val="24"/>
        </w:rPr>
        <w:t>Сибирцев Н. М.</w:t>
      </w:r>
      <w:r w:rsidRPr="0060753B">
        <w:rPr>
          <w:sz w:val="24"/>
          <w:szCs w:val="24"/>
        </w:rPr>
        <w:t xml:space="preserve"> Об основаниях генетической классификации почв. - Варшава: Тип. К. Ковалевского, 1895. – 23 с. </w:t>
      </w:r>
    </w:p>
    <w:p w:rsidR="00CF69C8" w:rsidRPr="0060753B" w:rsidRDefault="00CF69C8" w:rsidP="00CF69C8">
      <w:pPr>
        <w:pStyle w:val="a4"/>
        <w:spacing w:line="312" w:lineRule="auto"/>
        <w:ind w:left="0" w:firstLine="567"/>
        <w:jc w:val="both"/>
        <w:rPr>
          <w:sz w:val="24"/>
          <w:szCs w:val="24"/>
        </w:rPr>
      </w:pPr>
      <w:r w:rsidRPr="0060753B">
        <w:rPr>
          <w:iCs/>
          <w:sz w:val="24"/>
          <w:szCs w:val="24"/>
        </w:rPr>
        <w:t>Сибирцев Н.М.</w:t>
      </w:r>
      <w:r w:rsidRPr="0060753B">
        <w:rPr>
          <w:sz w:val="24"/>
          <w:szCs w:val="24"/>
        </w:rPr>
        <w:t xml:space="preserve"> Классификация почв в применении к России // Ежегодник по геологии и менералогии России / под ред. Н. Криштафовича. - 1897. - Т. 2, вып. 5. - С. 73–78.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Сивинцев Ю.В. Естественный радиационный фон // Атомная энергия. - 1988. - Т. 64. - Вып. 1. - С.46-54.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Сидоренко Л.П., Кленус В.Г. Способность грибов к извлечению </w:t>
      </w:r>
      <w:r w:rsidRPr="0060753B">
        <w:rPr>
          <w:sz w:val="24"/>
          <w:szCs w:val="24"/>
          <w:vertAlign w:val="superscript"/>
        </w:rPr>
        <w:t>90</w:t>
      </w:r>
      <w:r w:rsidRPr="0060753B">
        <w:rPr>
          <w:sz w:val="24"/>
          <w:szCs w:val="24"/>
          <w:lang w:val="en-US"/>
        </w:rPr>
        <w:t>Sr</w:t>
      </w:r>
      <w:r w:rsidRPr="0060753B">
        <w:rPr>
          <w:sz w:val="24"/>
          <w:szCs w:val="24"/>
        </w:rPr>
        <w:t xml:space="preserve"> и </w:t>
      </w:r>
      <w:r w:rsidRPr="0060753B">
        <w:rPr>
          <w:sz w:val="24"/>
          <w:szCs w:val="24"/>
          <w:vertAlign w:val="superscript"/>
        </w:rPr>
        <w:t>137</w:t>
      </w:r>
      <w:r w:rsidRPr="0060753B">
        <w:rPr>
          <w:sz w:val="24"/>
          <w:szCs w:val="24"/>
          <w:lang w:val="en-US"/>
        </w:rPr>
        <w:t>Cs</w:t>
      </w:r>
      <w:r w:rsidRPr="0060753B">
        <w:rPr>
          <w:sz w:val="24"/>
          <w:szCs w:val="24"/>
        </w:rPr>
        <w:t xml:space="preserve">. // Сб.тезисов </w:t>
      </w:r>
      <w:r w:rsidRPr="0060753B">
        <w:rPr>
          <w:sz w:val="24"/>
          <w:szCs w:val="24"/>
          <w:lang w:val="en-US"/>
        </w:rPr>
        <w:t>I</w:t>
      </w:r>
      <w:r w:rsidRPr="0060753B">
        <w:rPr>
          <w:sz w:val="24"/>
          <w:szCs w:val="24"/>
        </w:rPr>
        <w:t xml:space="preserve"> Всесоюзного радиобиол. Съезда. - Пущино. - 1989. - Т.4. - С.986.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Силантьев А.Н. Вертикальная миграция в почве радионуклидов, выпавших в результате аварии на ЧАЭС / А.Н. Силантьев, И.Г. Шкуратова, Ц.И. Бобовникова // Атомная энергия. - 1989. - Т. 66. - Вып. 1. -№ 3.-1. - C. 194-197. </w:t>
      </w:r>
    </w:p>
    <w:p w:rsidR="00CF69C8" w:rsidRPr="0060753B" w:rsidRDefault="00CF69C8" w:rsidP="00CF69C8">
      <w:pPr>
        <w:pStyle w:val="a4"/>
        <w:spacing w:line="312" w:lineRule="auto"/>
        <w:ind w:left="0" w:firstLine="567"/>
        <w:jc w:val="both"/>
        <w:rPr>
          <w:bCs/>
          <w:sz w:val="24"/>
          <w:szCs w:val="24"/>
        </w:rPr>
      </w:pPr>
      <w:r w:rsidRPr="0060753B">
        <w:rPr>
          <w:bCs/>
          <w:sz w:val="24"/>
          <w:szCs w:val="24"/>
        </w:rPr>
        <w:t>Силантьев А.Н. Изменение параметров миграции 137Cs в почве / А.Н. Силантьев, И.Г. Шкуратова // Атомная энергия. - 1988. - Т. 65. - Вып. 2. -№ 8. - С. 137-141.</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Силантьев А.Н. Миграция Cs в почвах ET СССР / А.Н. Силантьев, И.Г. Шкуратова // Труды ИЭМ. - 1980. - Вып. 10 (86). - С. 47-51. </w:t>
      </w:r>
    </w:p>
    <w:p w:rsidR="00CF69C8" w:rsidRPr="0060753B" w:rsidRDefault="00CF69C8" w:rsidP="00CF69C8">
      <w:pPr>
        <w:pStyle w:val="a4"/>
        <w:spacing w:line="312" w:lineRule="auto"/>
        <w:ind w:left="0" w:firstLine="567"/>
        <w:jc w:val="both"/>
        <w:rPr>
          <w:bCs/>
          <w:sz w:val="24"/>
          <w:szCs w:val="24"/>
        </w:rPr>
      </w:pPr>
      <w:r w:rsidRPr="0060753B">
        <w:rPr>
          <w:bCs/>
          <w:sz w:val="24"/>
          <w:szCs w:val="24"/>
        </w:rPr>
        <w:t>Силантьев А.Н., Шкуратова И.Г. Обнаружение промышленных загрязнений почвы и атмосферных выпадений на фоне глобального загрязнения. - Л.: Гидрометеоиздат, 1983. - 136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Симорин А.М. / отв. ред. Э.М. Галимов // Памяти первых российских биогеохимиков: сборник трудов. – М.: Наука. - 1994. - С. 12-47.</w:t>
      </w:r>
    </w:p>
    <w:p w:rsidR="00CF69C8" w:rsidRPr="0060753B" w:rsidRDefault="00CF69C8" w:rsidP="00CF69C8">
      <w:pPr>
        <w:pStyle w:val="a4"/>
        <w:spacing w:line="312" w:lineRule="auto"/>
        <w:ind w:left="0" w:firstLine="567"/>
        <w:jc w:val="both"/>
        <w:rPr>
          <w:bCs/>
          <w:sz w:val="24"/>
          <w:szCs w:val="24"/>
        </w:rPr>
      </w:pPr>
      <w:r w:rsidRPr="0060753B">
        <w:rPr>
          <w:bCs/>
          <w:sz w:val="24"/>
          <w:szCs w:val="24"/>
        </w:rPr>
        <w:t>Симорин А.М. // Вестник АН СССР. - 1936. - № 1. - С. 82 - 90.</w:t>
      </w:r>
    </w:p>
    <w:p w:rsidR="00CF69C8" w:rsidRPr="0060753B" w:rsidRDefault="00CF69C8" w:rsidP="00CF69C8">
      <w:pPr>
        <w:pStyle w:val="a4"/>
        <w:spacing w:line="312" w:lineRule="auto"/>
        <w:ind w:left="0" w:firstLine="567"/>
        <w:jc w:val="both"/>
        <w:rPr>
          <w:bCs/>
          <w:sz w:val="24"/>
          <w:szCs w:val="24"/>
        </w:rPr>
      </w:pPr>
      <w:r w:rsidRPr="0060753B">
        <w:rPr>
          <w:bCs/>
          <w:sz w:val="24"/>
          <w:szCs w:val="24"/>
        </w:rPr>
        <w:t>Симорин А.М. Проблема Кашин-Бековской (уровская) эндемии в Восточной Забайкалье // Вестник АН СССР. - 1936. - № 1. - С. 82 - 90.</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Ситдиков И. Йод в почвах Татарской АССР / Автореф…к.б.н. - Казань, 1970. -19 с.</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Скарлыгина-Уфимцева М.Д., Черняхов В.Б., Березкин Г.А. Биогеохимические особенности медно-колчеданных месторождений Южного Урала. - Л.: Изд-во Ленингр. Ун-та, 1976. - 151 с.</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Сковородникова Н.А. </w:t>
      </w:r>
      <w:r w:rsidRPr="0060753B">
        <w:rPr>
          <w:bCs/>
          <w:sz w:val="24"/>
          <w:szCs w:val="24"/>
        </w:rPr>
        <w:t xml:space="preserve">Миграция </w:t>
      </w:r>
      <w:r w:rsidRPr="0060753B">
        <w:rPr>
          <w:bCs/>
          <w:sz w:val="24"/>
          <w:szCs w:val="24"/>
          <w:vertAlign w:val="superscript"/>
        </w:rPr>
        <w:t>137</w:t>
      </w:r>
      <w:r w:rsidRPr="0060753B">
        <w:rPr>
          <w:bCs/>
          <w:sz w:val="24"/>
          <w:szCs w:val="24"/>
        </w:rPr>
        <w:t>Cs в почвах различных экосистем Брянского Полесья. - Брянск, 2005</w:t>
      </w:r>
      <w:r w:rsidRPr="0060753B">
        <w:rPr>
          <w:sz w:val="24"/>
          <w:szCs w:val="24"/>
        </w:rPr>
        <w:t>. - 137 с.</w:t>
      </w:r>
    </w:p>
    <w:p w:rsidR="00CF69C8" w:rsidRPr="0011336A" w:rsidRDefault="00CF69C8" w:rsidP="00CF69C8">
      <w:pPr>
        <w:pStyle w:val="a4"/>
        <w:spacing w:line="312" w:lineRule="auto"/>
        <w:ind w:left="0" w:firstLine="567"/>
        <w:jc w:val="both"/>
        <w:rPr>
          <w:bCs/>
          <w:color w:val="000000"/>
        </w:rPr>
      </w:pPr>
      <w:r w:rsidRPr="0059275D">
        <w:rPr>
          <w:color w:val="000000"/>
          <w:sz w:val="24"/>
          <w:szCs w:val="24"/>
        </w:rPr>
        <w:t>Снытко В.А.</w:t>
      </w:r>
      <w:r w:rsidRPr="0059275D">
        <w:rPr>
          <w:rFonts w:ascii="Calibri" w:eastAsia="Calibri" w:hAnsi="Calibri"/>
          <w:b/>
          <w:bCs/>
          <w:sz w:val="22"/>
          <w:szCs w:val="22"/>
          <w:lang w:eastAsia="en-US"/>
        </w:rPr>
        <w:t xml:space="preserve"> </w:t>
      </w:r>
      <w:r w:rsidRPr="0059275D">
        <w:rPr>
          <w:bCs/>
          <w:color w:val="000000"/>
          <w:sz w:val="24"/>
          <w:szCs w:val="24"/>
        </w:rPr>
        <w:t>Геохимические</w:t>
      </w:r>
      <w:r w:rsidRPr="0059275D">
        <w:rPr>
          <w:color w:val="000000"/>
          <w:sz w:val="24"/>
          <w:szCs w:val="24"/>
        </w:rPr>
        <w:t xml:space="preserve"> </w:t>
      </w:r>
      <w:r w:rsidRPr="0059275D">
        <w:rPr>
          <w:bCs/>
          <w:color w:val="000000"/>
          <w:sz w:val="24"/>
          <w:szCs w:val="24"/>
        </w:rPr>
        <w:t>исследования</w:t>
      </w:r>
      <w:r w:rsidRPr="0059275D">
        <w:rPr>
          <w:color w:val="000000"/>
          <w:sz w:val="24"/>
          <w:szCs w:val="24"/>
        </w:rPr>
        <w:t xml:space="preserve"> </w:t>
      </w:r>
      <w:r w:rsidRPr="0059275D">
        <w:rPr>
          <w:bCs/>
          <w:color w:val="000000"/>
          <w:sz w:val="24"/>
          <w:szCs w:val="24"/>
        </w:rPr>
        <w:t>метаболизма</w:t>
      </w:r>
      <w:r w:rsidRPr="0059275D">
        <w:rPr>
          <w:color w:val="000000"/>
          <w:sz w:val="24"/>
          <w:szCs w:val="24"/>
        </w:rPr>
        <w:t xml:space="preserve"> </w:t>
      </w:r>
      <w:r w:rsidRPr="0059275D">
        <w:rPr>
          <w:bCs/>
          <w:color w:val="000000"/>
          <w:sz w:val="24"/>
          <w:szCs w:val="24"/>
        </w:rPr>
        <w:t>в</w:t>
      </w:r>
      <w:r w:rsidRPr="0059275D">
        <w:rPr>
          <w:color w:val="000000"/>
          <w:sz w:val="24"/>
          <w:szCs w:val="24"/>
        </w:rPr>
        <w:t xml:space="preserve"> </w:t>
      </w:r>
      <w:r w:rsidRPr="0059275D">
        <w:rPr>
          <w:bCs/>
          <w:color w:val="000000"/>
          <w:sz w:val="24"/>
          <w:szCs w:val="24"/>
        </w:rPr>
        <w:t>геосистемах</w:t>
      </w:r>
      <w:r>
        <w:rPr>
          <w:bCs/>
          <w:color w:val="000000"/>
          <w:sz w:val="24"/>
          <w:szCs w:val="24"/>
        </w:rPr>
        <w:t>.</w:t>
      </w:r>
      <w:r w:rsidRPr="0059275D">
        <w:rPr>
          <w:color w:val="000000"/>
          <w:sz w:val="24"/>
          <w:szCs w:val="24"/>
        </w:rPr>
        <w:t xml:space="preserve"> Новосибирск: Наука, </w:t>
      </w:r>
      <w:r w:rsidRPr="0059275D">
        <w:rPr>
          <w:bCs/>
          <w:color w:val="000000"/>
          <w:sz w:val="24"/>
          <w:szCs w:val="24"/>
        </w:rPr>
        <w:t>1978</w:t>
      </w:r>
      <w:r w:rsidRPr="0059275D">
        <w:rPr>
          <w:color w:val="000000"/>
          <w:sz w:val="24"/>
          <w:szCs w:val="24"/>
        </w:rPr>
        <w:t>. - 149 c.</w:t>
      </w:r>
    </w:p>
    <w:p w:rsidR="00CF69C8" w:rsidRPr="0011336A" w:rsidRDefault="00CF69C8" w:rsidP="00CF69C8">
      <w:pPr>
        <w:pStyle w:val="a4"/>
        <w:spacing w:line="312" w:lineRule="auto"/>
        <w:ind w:left="0" w:firstLine="567"/>
        <w:jc w:val="both"/>
        <w:rPr>
          <w:color w:val="000000"/>
          <w:sz w:val="24"/>
          <w:szCs w:val="24"/>
        </w:rPr>
      </w:pPr>
      <w:r w:rsidRPr="0011336A">
        <w:rPr>
          <w:color w:val="000000"/>
          <w:sz w:val="24"/>
          <w:szCs w:val="24"/>
        </w:rPr>
        <w:t>Снытко В.А. Геохимические аспекты исследования топогеосистем. В кн.: Топологические.аспекты учения о геосистемах. Новосибирск, 1974, с. 138-174.</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Соборникова И.Г., Долинчук Г.Н. Содержание и распределение валового йода в южных черноземах Ростовской области // Почвоведение и проблемы сельского хозяйства. Микроэлементы в почвах Европейской части РСФСР. – Воронеж, 1973. С. 103-105.</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Соков Л. А., Егоров В. А. Гомеостатическая емкость химических элементов в биологических объектах (статья) // Вестник уральской медицинской академической науки / СУНЦ РАМН. - 2007. - № 1 (15). - С. 58-63.</w:t>
      </w:r>
    </w:p>
    <w:p w:rsidR="00CF69C8" w:rsidRPr="00AC1E38" w:rsidRDefault="00CF69C8" w:rsidP="00CF69C8">
      <w:pPr>
        <w:pStyle w:val="a4"/>
        <w:spacing w:line="312" w:lineRule="auto"/>
        <w:ind w:left="0" w:firstLine="567"/>
        <w:jc w:val="both"/>
        <w:rPr>
          <w:bCs/>
          <w:iCs/>
          <w:sz w:val="24"/>
          <w:szCs w:val="24"/>
        </w:rPr>
      </w:pPr>
      <w:r w:rsidRPr="00AC1E38">
        <w:rPr>
          <w:bCs/>
          <w:iCs/>
          <w:sz w:val="24"/>
          <w:szCs w:val="24"/>
        </w:rPr>
        <w:t xml:space="preserve">Соколов А.А. Гидрография СССР. - М., -Л: Гидрометеоиздат, 1952. - 471 с. </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Соколов Б. С. </w:t>
      </w:r>
      <w:r w:rsidRPr="0060753B">
        <w:rPr>
          <w:spacing w:val="-5"/>
          <w:sz w:val="24"/>
          <w:szCs w:val="24"/>
        </w:rPr>
        <w:t xml:space="preserve">Биосфера: понятие, структура, эволюция // В. И. Вернадский и современность. - М., 1986. </w:t>
      </w:r>
      <w:r>
        <w:rPr>
          <w:spacing w:val="-5"/>
          <w:sz w:val="24"/>
          <w:szCs w:val="24"/>
        </w:rPr>
        <w:t xml:space="preserve">- </w:t>
      </w:r>
      <w:r w:rsidRPr="0060753B">
        <w:rPr>
          <w:spacing w:val="-5"/>
          <w:sz w:val="24"/>
          <w:szCs w:val="24"/>
        </w:rPr>
        <w:t>С. 96 - 123.</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Соколов Б.С. </w:t>
      </w:r>
      <w:r w:rsidRPr="0060753B">
        <w:rPr>
          <w:spacing w:val="-5"/>
          <w:sz w:val="24"/>
          <w:szCs w:val="24"/>
        </w:rPr>
        <w:t xml:space="preserve">Палеонтология и эволюция биосферы // Палеонтология и эволюция биосферы. - Л., 1983. </w:t>
      </w:r>
      <w:r>
        <w:rPr>
          <w:spacing w:val="-5"/>
          <w:sz w:val="24"/>
          <w:szCs w:val="24"/>
        </w:rPr>
        <w:t xml:space="preserve">- </w:t>
      </w:r>
      <w:r w:rsidRPr="0060753B">
        <w:rPr>
          <w:spacing w:val="-5"/>
          <w:sz w:val="24"/>
          <w:szCs w:val="24"/>
        </w:rPr>
        <w:t>С. 4-17.</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Соколов И.А. Теоретические проблемы генетического почвоведения: монография // И.А. Соколов. - 2-е изд. - Новосибирск: Гуманитарные технологии, 2004. - 288 с.</w:t>
      </w:r>
    </w:p>
    <w:p w:rsidR="00CF69C8" w:rsidRPr="003116FC" w:rsidRDefault="00CF69C8" w:rsidP="00CF69C8">
      <w:pPr>
        <w:pStyle w:val="a4"/>
        <w:spacing w:line="312" w:lineRule="auto"/>
        <w:ind w:left="0" w:firstLine="567"/>
        <w:jc w:val="both"/>
        <w:rPr>
          <w:spacing w:val="-2"/>
          <w:sz w:val="24"/>
          <w:szCs w:val="24"/>
        </w:rPr>
      </w:pPr>
      <w:r w:rsidRPr="003116FC">
        <w:rPr>
          <w:bCs/>
          <w:spacing w:val="-2"/>
          <w:sz w:val="24"/>
          <w:szCs w:val="24"/>
        </w:rPr>
        <w:t xml:space="preserve">Соколова И.В. Цезий-137 в черноземных почвах и лекарственном сырье растений на примере естественных склоновых ландшафтов центральной лесостепи / Автореф…к.б.н. - Орел, 2000. - 177 с. </w:t>
      </w:r>
    </w:p>
    <w:p w:rsidR="00CF69C8" w:rsidRPr="0060753B" w:rsidRDefault="00CF69C8" w:rsidP="00CF69C8">
      <w:pPr>
        <w:pStyle w:val="a4"/>
        <w:spacing w:line="312" w:lineRule="auto"/>
        <w:ind w:left="0" w:firstLine="567"/>
        <w:jc w:val="both"/>
        <w:rPr>
          <w:sz w:val="24"/>
          <w:szCs w:val="24"/>
        </w:rPr>
      </w:pPr>
      <w:r w:rsidRPr="0060753B">
        <w:rPr>
          <w:sz w:val="24"/>
          <w:szCs w:val="24"/>
        </w:rPr>
        <w:t>Соколова О.В. Экспериментальное исследование и термодинамическое моделирование миграции тяжелых металлов в системе «вода-донные отложения» в зоне антропогенного воздействия / Автореф…к.г.-м.н. - Москва, 2008. - 27 с.</w:t>
      </w:r>
    </w:p>
    <w:p w:rsidR="00CF69C8" w:rsidRPr="0060753B" w:rsidRDefault="00FF3F09" w:rsidP="00CF69C8">
      <w:pPr>
        <w:pStyle w:val="a4"/>
        <w:spacing w:line="312" w:lineRule="auto"/>
        <w:ind w:left="0" w:firstLine="567"/>
        <w:jc w:val="both"/>
        <w:rPr>
          <w:bCs/>
          <w:sz w:val="24"/>
          <w:szCs w:val="24"/>
        </w:rPr>
      </w:pPr>
      <w:hyperlink r:id="rId225" w:tooltip="Соломатин Владимир Иванович (перейти на страницу сотрудника)" w:history="1">
        <w:r w:rsidR="00CF69C8" w:rsidRPr="0060753B">
          <w:rPr>
            <w:rStyle w:val="af2"/>
            <w:bCs/>
            <w:sz w:val="24"/>
            <w:szCs w:val="24"/>
          </w:rPr>
          <w:t>Соломатин В.И.</w:t>
        </w:r>
      </w:hyperlink>
      <w:r w:rsidR="00CF69C8" w:rsidRPr="0060753B">
        <w:rPr>
          <w:bCs/>
          <w:sz w:val="24"/>
          <w:szCs w:val="24"/>
        </w:rPr>
        <w:t xml:space="preserve">, Воскресенский К.С., </w:t>
      </w:r>
      <w:hyperlink r:id="rId226" w:tooltip="Голубчиков Юрий Николаевич (перейти на страницу сотрудника)" w:history="1">
        <w:r w:rsidR="00CF69C8" w:rsidRPr="0060753B">
          <w:rPr>
            <w:rStyle w:val="af2"/>
            <w:bCs/>
            <w:sz w:val="24"/>
            <w:szCs w:val="24"/>
          </w:rPr>
          <w:t>Голубчиков Ю.Н.</w:t>
        </w:r>
      </w:hyperlink>
      <w:r w:rsidR="00CF69C8" w:rsidRPr="0060753B">
        <w:rPr>
          <w:bCs/>
          <w:sz w:val="24"/>
          <w:szCs w:val="24"/>
        </w:rPr>
        <w:t xml:space="preserve">, </w:t>
      </w:r>
      <w:hyperlink r:id="rId227" w:tooltip="Жигарев Л.А. (перейти на страницу сотрудника)" w:history="1">
        <w:r w:rsidR="00CF69C8" w:rsidRPr="0060753B">
          <w:rPr>
            <w:rStyle w:val="af2"/>
            <w:bCs/>
            <w:sz w:val="24"/>
            <w:szCs w:val="24"/>
          </w:rPr>
          <w:t>Жигарев Л.А.</w:t>
        </w:r>
      </w:hyperlink>
      <w:r w:rsidR="00CF69C8" w:rsidRPr="0060753B">
        <w:rPr>
          <w:bCs/>
          <w:sz w:val="24"/>
          <w:szCs w:val="24"/>
        </w:rPr>
        <w:t xml:space="preserve">, </w:t>
      </w:r>
      <w:hyperlink r:id="rId228" w:tooltip="Новиков Попов В.Н.Б.А (перейти на страницу сотрудника)" w:history="1">
        <w:r w:rsidR="00CF69C8" w:rsidRPr="0060753B">
          <w:rPr>
            <w:rStyle w:val="af2"/>
            <w:bCs/>
            <w:sz w:val="24"/>
            <w:szCs w:val="24"/>
          </w:rPr>
          <w:t>Новиков Попов В.Н.Б.А</w:t>
        </w:r>
      </w:hyperlink>
      <w:r w:rsidR="00CF69C8" w:rsidRPr="0060753B">
        <w:rPr>
          <w:bCs/>
          <w:sz w:val="24"/>
          <w:szCs w:val="24"/>
        </w:rPr>
        <w:t xml:space="preserve">, </w:t>
      </w:r>
      <w:hyperlink r:id="rId229" w:tooltip="Совершаев В.А. (перейти на страницу сотрудника)" w:history="1">
        <w:r w:rsidR="00CF69C8" w:rsidRPr="0060753B">
          <w:rPr>
            <w:rStyle w:val="af2"/>
            <w:bCs/>
            <w:sz w:val="24"/>
            <w:szCs w:val="24"/>
          </w:rPr>
          <w:t>Совершаев В.А.</w:t>
        </w:r>
      </w:hyperlink>
      <w:r w:rsidR="00CF69C8" w:rsidRPr="0060753B">
        <w:rPr>
          <w:bCs/>
          <w:sz w:val="24"/>
          <w:szCs w:val="24"/>
        </w:rPr>
        <w:t xml:space="preserve">, </w:t>
      </w:r>
      <w:hyperlink r:id="rId230" w:tooltip="Чигир В.Г. (перейти на страницу сотрудника)" w:history="1">
        <w:r w:rsidR="00CF69C8" w:rsidRPr="0060753B">
          <w:rPr>
            <w:rStyle w:val="af2"/>
            <w:bCs/>
            <w:sz w:val="24"/>
            <w:szCs w:val="24"/>
          </w:rPr>
          <w:t>Чигир В.Г.</w:t>
        </w:r>
      </w:hyperlink>
      <w:r w:rsidR="00CF69C8" w:rsidRPr="0060753B">
        <w:rPr>
          <w:bCs/>
          <w:sz w:val="24"/>
          <w:szCs w:val="24"/>
        </w:rPr>
        <w:t xml:space="preserve">, </w:t>
      </w:r>
      <w:hyperlink r:id="rId231" w:tooltip="Чистов Сергей Владимирович (перейти на страницу сотрудника)" w:history="1">
        <w:r w:rsidR="00CF69C8" w:rsidRPr="0060753B">
          <w:rPr>
            <w:rStyle w:val="af2"/>
            <w:bCs/>
            <w:sz w:val="24"/>
            <w:szCs w:val="24"/>
          </w:rPr>
          <w:t>Чистов С.В.</w:t>
        </w:r>
      </w:hyperlink>
      <w:r w:rsidR="00CF69C8" w:rsidRPr="0060753B">
        <w:rPr>
          <w:bCs/>
          <w:sz w:val="24"/>
          <w:szCs w:val="24"/>
        </w:rPr>
        <w:t xml:space="preserve">  </w:t>
      </w:r>
      <w:hyperlink r:id="rId232" w:tooltip="Перейти на страницу статьи" w:history="1">
        <w:r w:rsidR="00CF69C8" w:rsidRPr="0060753B">
          <w:rPr>
            <w:rStyle w:val="af2"/>
            <w:bCs/>
            <w:sz w:val="24"/>
            <w:szCs w:val="24"/>
          </w:rPr>
          <w:t>Естественная динамика геосистем Севера и их устойчивость к внешним нагрузкам</w:t>
        </w:r>
      </w:hyperlink>
      <w:r w:rsidR="00CF69C8" w:rsidRPr="0060753B">
        <w:rPr>
          <w:bCs/>
          <w:sz w:val="24"/>
          <w:szCs w:val="24"/>
        </w:rPr>
        <w:t xml:space="preserve"> // </w:t>
      </w:r>
      <w:hyperlink r:id="rId233" w:tooltip="Перейти на страницу сборника" w:history="1">
        <w:r w:rsidR="00CF69C8" w:rsidRPr="0060753B">
          <w:rPr>
            <w:rStyle w:val="af2"/>
            <w:bCs/>
            <w:sz w:val="24"/>
            <w:szCs w:val="24"/>
          </w:rPr>
          <w:t>Факторы и механизмы устойчивости геосистем</w:t>
        </w:r>
      </w:hyperlink>
      <w:r w:rsidR="00CF69C8" w:rsidRPr="0060753B">
        <w:rPr>
          <w:bCs/>
          <w:sz w:val="24"/>
          <w:szCs w:val="24"/>
        </w:rPr>
        <w:t>. - М.: Ин-т географии Москва, 1989. С. 191-205.</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Сотников В.И. Влияние рудных месторождений и их отработки на окружающую среду // Соровский журнал. - № 5. - 1997. - С. 62-65. </w:t>
      </w:r>
    </w:p>
    <w:p w:rsidR="00CF69C8" w:rsidRPr="0060753B" w:rsidRDefault="00CF69C8" w:rsidP="00CF69C8">
      <w:pPr>
        <w:pStyle w:val="a4"/>
        <w:spacing w:line="312" w:lineRule="auto"/>
        <w:ind w:left="0" w:firstLine="567"/>
        <w:jc w:val="both"/>
        <w:rPr>
          <w:sz w:val="24"/>
          <w:szCs w:val="24"/>
        </w:rPr>
      </w:pPr>
      <w:r w:rsidRPr="001001DB">
        <w:rPr>
          <w:sz w:val="24"/>
          <w:szCs w:val="24"/>
        </w:rPr>
        <w:t xml:space="preserve">Сотников В.И. Фактор времени в формировании крупных гидротермальных месторождений [Электронный ресурс] / В.И. Сотников // </w:t>
      </w:r>
      <w:hyperlink r:id="rId234" w:history="1">
        <w:r w:rsidRPr="001001DB">
          <w:rPr>
            <w:color w:val="0000FF"/>
            <w:sz w:val="24"/>
            <w:szCs w:val="24"/>
            <w:u w:val="single"/>
          </w:rPr>
          <w:t>Статьи Соросовского Образовательного журнала в текстовом формате</w:t>
        </w:r>
      </w:hyperlink>
      <w:r w:rsidRPr="001001DB">
        <w:rPr>
          <w:sz w:val="24"/>
          <w:szCs w:val="24"/>
        </w:rPr>
        <w:t xml:space="preserve">: науки о Земле. – 1997. Режим доступа: </w:t>
      </w:r>
      <w:hyperlink r:id="rId235" w:history="1">
        <w:r w:rsidRPr="001001DB">
          <w:rPr>
            <w:color w:val="0000FF"/>
            <w:sz w:val="24"/>
            <w:szCs w:val="24"/>
            <w:u w:val="single"/>
          </w:rPr>
          <w:t>http://www.pereplet.ru/obrazovanie/stsoros/400.html</w:t>
        </w:r>
      </w:hyperlink>
      <w:r w:rsidRPr="001001DB">
        <w:rPr>
          <w:sz w:val="24"/>
          <w:szCs w:val="24"/>
        </w:rPr>
        <w:t>. – (Дата обращения: 10.02.2016).</w:t>
      </w:r>
      <w:r w:rsidRPr="0060753B">
        <w:rPr>
          <w:sz w:val="24"/>
          <w:szCs w:val="24"/>
        </w:rPr>
        <w:t xml:space="preserve"> </w:t>
      </w:r>
    </w:p>
    <w:p w:rsidR="00CF69C8" w:rsidRPr="0060753B" w:rsidRDefault="00CF69C8" w:rsidP="00CF69C8">
      <w:pPr>
        <w:pStyle w:val="a4"/>
        <w:spacing w:line="312" w:lineRule="auto"/>
        <w:ind w:left="0" w:firstLine="567"/>
        <w:jc w:val="both"/>
        <w:rPr>
          <w:sz w:val="24"/>
          <w:szCs w:val="24"/>
        </w:rPr>
      </w:pPr>
      <w:r w:rsidRPr="0060753B">
        <w:rPr>
          <w:sz w:val="24"/>
          <w:szCs w:val="24"/>
        </w:rPr>
        <w:t>Средние дозы облучения щитовидной железы жителей разного возраста, проживающих в 1986 г. В населённых пунктах Брянской, Тульской, Орловской и Калужской областей, загрязнённых радионуклидами вследствие аварии на Чернобыльской АЭС. Справочник / Под ред. М.И. Балонова и И.А. Звоновой // Радиация и Риск. Специальный вып. - 2002. - 94 с.</w:t>
      </w:r>
    </w:p>
    <w:p w:rsidR="00CF69C8" w:rsidRPr="003116FC" w:rsidRDefault="00CF69C8" w:rsidP="00CF69C8">
      <w:pPr>
        <w:pStyle w:val="a4"/>
        <w:spacing w:line="312" w:lineRule="auto"/>
        <w:ind w:left="0" w:firstLine="567"/>
        <w:jc w:val="both"/>
        <w:rPr>
          <w:bCs/>
          <w:spacing w:val="-4"/>
          <w:sz w:val="24"/>
          <w:szCs w:val="24"/>
        </w:rPr>
      </w:pPr>
      <w:r w:rsidRPr="003116FC">
        <w:rPr>
          <w:bCs/>
          <w:spacing w:val="-4"/>
          <w:sz w:val="24"/>
          <w:szCs w:val="24"/>
        </w:rPr>
        <w:t>Степанова Е.А., Коробова Е.М., Орлов Д.С., Петровская И.Н. Свинец в почвах сопряженных ландшафтов в дальней зоне воздействия аварии на ЧАЭС // Почвоведение. - 1990. - № 10. - C.61-69.</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Степанян М.С. Содержание йода в природных объектах и эндемический зоб в Армянской ССР // Тр. биогеохим. лаб. АН СССР. – 1978. – 15. - С. 103-108. </w:t>
      </w:r>
    </w:p>
    <w:p w:rsidR="00CF69C8" w:rsidRPr="0060753B" w:rsidRDefault="00CF69C8" w:rsidP="00CF69C8">
      <w:pPr>
        <w:pStyle w:val="a4"/>
        <w:spacing w:line="312" w:lineRule="auto"/>
        <w:ind w:left="0" w:firstLine="567"/>
        <w:jc w:val="both"/>
        <w:rPr>
          <w:sz w:val="24"/>
          <w:szCs w:val="24"/>
        </w:rPr>
      </w:pPr>
      <w:r w:rsidRPr="0060753B">
        <w:rPr>
          <w:sz w:val="24"/>
          <w:szCs w:val="24"/>
        </w:rPr>
        <w:t>Стожаров А.Н, Аринчин А.Н., Петренко С.В. и др. Исследование распространенности зоба и экскреции йода с мочой у детей и подростков, родившихся до и после Чернобыльской аварии, как важных факторов оценки тиреоидной патологии, наблюдаемой в Республике Беларусь (протокол совместного международного исследования) // Медико-биологические аспекты аварии на Чернобыльской АЭС. Аналитико-информационный бюллетень. - 1997. - № 2. - С. 36-44.</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Страх, Л.И. Закономерности распределения Cs в ландшафтах Мозырского Полесья / Страх Л.И. // Докл. HAH Беларуси. 2000. - Т. 44. - №5. - С. 103-106. </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Страхов Н. М.</w:t>
      </w:r>
      <w:r w:rsidRPr="0060753B">
        <w:rPr>
          <w:spacing w:val="-5"/>
          <w:sz w:val="24"/>
          <w:szCs w:val="24"/>
        </w:rPr>
        <w:t xml:space="preserve"> Основы теории литогенеза. М., 1960. Т. 1. 212 с.; 1963. Т. 3. 550 с.</w:t>
      </w:r>
    </w:p>
    <w:p w:rsidR="00CF69C8" w:rsidRPr="0060753B" w:rsidRDefault="00CF69C8" w:rsidP="00CF69C8">
      <w:pPr>
        <w:pStyle w:val="a4"/>
        <w:spacing w:line="312" w:lineRule="auto"/>
        <w:ind w:left="0" w:firstLine="567"/>
        <w:jc w:val="both"/>
        <w:rPr>
          <w:sz w:val="24"/>
          <w:szCs w:val="24"/>
        </w:rPr>
      </w:pPr>
      <w:r w:rsidRPr="0060753B">
        <w:rPr>
          <w:sz w:val="24"/>
          <w:szCs w:val="24"/>
        </w:rPr>
        <w:t>Страхов Н.М. Историческая геология: учебник для педагогических ВУЗов. М.: Изд. Наркомпроса РСФСР, 1938. - 499 с.</w:t>
      </w:r>
    </w:p>
    <w:p w:rsidR="00CF69C8" w:rsidRPr="0060753B" w:rsidRDefault="00CF69C8" w:rsidP="00CF69C8">
      <w:pPr>
        <w:pStyle w:val="a4"/>
        <w:spacing w:line="312" w:lineRule="auto"/>
        <w:ind w:left="0" w:firstLine="567"/>
        <w:jc w:val="both"/>
        <w:rPr>
          <w:color w:val="000000"/>
          <w:sz w:val="24"/>
          <w:szCs w:val="24"/>
        </w:rPr>
      </w:pPr>
      <w:r w:rsidRPr="0060753B">
        <w:rPr>
          <w:iCs/>
          <w:color w:val="000000"/>
          <w:sz w:val="24"/>
          <w:szCs w:val="24"/>
        </w:rPr>
        <w:t xml:space="preserve">Сукачёв В.Н. </w:t>
      </w:r>
      <w:r w:rsidRPr="0060753B">
        <w:rPr>
          <w:color w:val="000000"/>
          <w:sz w:val="24"/>
          <w:szCs w:val="24"/>
        </w:rPr>
        <w:t xml:space="preserve">Биогеоценоз как выражение взаимодействия живой и неживой природы на поверхности Земли: соотношение понятий «биогеоценоз», «экосистема», «географический ландшафт» и «фация» // Основы лесной биогеоценологии / под ред. В.Н. Сукачёва, </w:t>
      </w:r>
      <w:hyperlink r:id="rId236" w:tooltip="Дылис, Николай Владиславович" w:history="1">
        <w:r w:rsidRPr="0060753B">
          <w:rPr>
            <w:sz w:val="24"/>
            <w:szCs w:val="24"/>
          </w:rPr>
          <w:t>Н.В. Дылиса</w:t>
        </w:r>
      </w:hyperlink>
      <w:r w:rsidRPr="0060753B">
        <w:rPr>
          <w:color w:val="000000"/>
          <w:sz w:val="24"/>
          <w:szCs w:val="24"/>
        </w:rPr>
        <w:t>. - М.: Наука, 1964. С. 5-49.</w:t>
      </w:r>
    </w:p>
    <w:p w:rsidR="00CF69C8" w:rsidRPr="0060753B" w:rsidRDefault="00CF69C8" w:rsidP="00CF69C8">
      <w:pPr>
        <w:pStyle w:val="a4"/>
        <w:spacing w:line="312" w:lineRule="auto"/>
        <w:ind w:left="0" w:firstLine="567"/>
        <w:jc w:val="both"/>
        <w:rPr>
          <w:color w:val="000000"/>
          <w:sz w:val="24"/>
          <w:szCs w:val="24"/>
        </w:rPr>
      </w:pPr>
      <w:r w:rsidRPr="0060753B">
        <w:rPr>
          <w:iCs/>
          <w:color w:val="000000"/>
          <w:sz w:val="24"/>
          <w:szCs w:val="24"/>
        </w:rPr>
        <w:t>Сукачёв В.Н.</w:t>
      </w:r>
      <w:r w:rsidRPr="0060753B">
        <w:rPr>
          <w:color w:val="000000"/>
          <w:sz w:val="24"/>
          <w:szCs w:val="24"/>
        </w:rPr>
        <w:t xml:space="preserve"> Идея развития в фитоценологии // Сов. Ботаника. - 1942. - № 1-3. - С. 5-17.</w:t>
      </w:r>
    </w:p>
    <w:p w:rsidR="00CF69C8" w:rsidRPr="0060753B" w:rsidRDefault="00CF69C8" w:rsidP="00CF69C8">
      <w:pPr>
        <w:pStyle w:val="a4"/>
        <w:spacing w:line="312" w:lineRule="auto"/>
        <w:ind w:left="0" w:firstLine="567"/>
        <w:jc w:val="both"/>
        <w:rPr>
          <w:sz w:val="24"/>
          <w:szCs w:val="24"/>
        </w:rPr>
      </w:pPr>
      <w:r w:rsidRPr="0060753B">
        <w:rPr>
          <w:color w:val="000000"/>
          <w:sz w:val="24"/>
          <w:szCs w:val="24"/>
        </w:rPr>
        <w:t xml:space="preserve">Сукачев В.Н. Основы теории биогеоценологии // в кн.: Юбилейный сборник [АН СССР], посвященный 30-летию Великой Октябрьской социалистической революции, [ч. 2]. - М., - Л. – </w:t>
      </w:r>
      <w:r w:rsidRPr="0060753B">
        <w:rPr>
          <w:sz w:val="24"/>
          <w:szCs w:val="24"/>
        </w:rPr>
        <w:t xml:space="preserve">1964. - С. 30. </w:t>
      </w:r>
    </w:p>
    <w:p w:rsidR="00CF69C8" w:rsidRPr="0060753B" w:rsidRDefault="00CF69C8" w:rsidP="00CF69C8">
      <w:pPr>
        <w:pStyle w:val="a4"/>
        <w:spacing w:line="312" w:lineRule="auto"/>
        <w:ind w:left="0" w:firstLine="567"/>
        <w:jc w:val="both"/>
        <w:rPr>
          <w:bCs/>
          <w:sz w:val="24"/>
          <w:szCs w:val="24"/>
        </w:rPr>
      </w:pPr>
      <w:r w:rsidRPr="0060753B">
        <w:rPr>
          <w:bCs/>
          <w:sz w:val="24"/>
          <w:szCs w:val="24"/>
        </w:rPr>
        <w:t>Сухоруков Ф.В., Дегерменджи А.Г., Белолипецкий В.М. и др. Закономерности распределения и миграции радионуклидов в долине реки Енисей. - Новосибирск: Изд-во СО РАН. Филиал «Гео», 2004. - 286 с.</w:t>
      </w:r>
    </w:p>
    <w:p w:rsidR="00CF69C8" w:rsidRPr="001001DB" w:rsidRDefault="00CF69C8" w:rsidP="00CF69C8">
      <w:pPr>
        <w:pStyle w:val="a4"/>
        <w:spacing w:line="312" w:lineRule="auto"/>
        <w:ind w:left="0" w:firstLine="567"/>
        <w:jc w:val="both"/>
        <w:rPr>
          <w:bCs/>
          <w:iCs/>
          <w:sz w:val="24"/>
          <w:szCs w:val="24"/>
        </w:rPr>
      </w:pPr>
      <w:r w:rsidRPr="001001DB">
        <w:rPr>
          <w:bCs/>
          <w:iCs/>
          <w:sz w:val="24"/>
          <w:szCs w:val="24"/>
        </w:rPr>
        <w:t>Сысо А.И.. Закономерности распределения химических элементов в почвообразующих породах и почвах Западной Сибири. Автореф. дисс. ... д.б.н. Новосибирск, 2004. - 358 c.</w:t>
      </w:r>
    </w:p>
    <w:p w:rsidR="00CF69C8" w:rsidRPr="0060753B" w:rsidRDefault="00CF69C8" w:rsidP="00CF69C8">
      <w:pPr>
        <w:pStyle w:val="a4"/>
        <w:spacing w:line="312" w:lineRule="auto"/>
        <w:ind w:left="0" w:firstLine="567"/>
        <w:jc w:val="both"/>
        <w:rPr>
          <w:sz w:val="24"/>
          <w:szCs w:val="24"/>
        </w:rPr>
      </w:pPr>
      <w:r w:rsidRPr="0060753B">
        <w:rPr>
          <w:iCs/>
          <w:sz w:val="24"/>
          <w:szCs w:val="24"/>
        </w:rPr>
        <w:t>Сытник</w:t>
      </w:r>
      <w:r w:rsidRPr="0060753B">
        <w:rPr>
          <w:sz w:val="24"/>
          <w:szCs w:val="24"/>
        </w:rPr>
        <w:t xml:space="preserve"> К.М, Стойко С.М., Апанович Е.М. В.И. </w:t>
      </w:r>
      <w:r w:rsidRPr="0060753B">
        <w:rPr>
          <w:iCs/>
          <w:sz w:val="24"/>
          <w:szCs w:val="24"/>
        </w:rPr>
        <w:t>Вернадский</w:t>
      </w:r>
      <w:r w:rsidRPr="0060753B">
        <w:rPr>
          <w:sz w:val="24"/>
          <w:szCs w:val="24"/>
        </w:rPr>
        <w:t xml:space="preserve"> жизнь и деятельность на Украине. – Киев: Наукова Думка, 1984. - 236 с.</w:t>
      </w:r>
    </w:p>
    <w:p w:rsidR="00CF69C8" w:rsidRPr="0060753B" w:rsidRDefault="00CF69C8" w:rsidP="00CF69C8">
      <w:pPr>
        <w:pStyle w:val="a4"/>
        <w:spacing w:line="312" w:lineRule="auto"/>
        <w:ind w:left="0" w:firstLine="567"/>
        <w:jc w:val="both"/>
        <w:rPr>
          <w:sz w:val="24"/>
          <w:szCs w:val="24"/>
        </w:rPr>
      </w:pPr>
      <w:r w:rsidRPr="0060753B">
        <w:rPr>
          <w:sz w:val="24"/>
          <w:szCs w:val="24"/>
        </w:rPr>
        <w:t>Таргульян В.О., Соколов И.А. Структурный и функциональный подход в почвоведении: почва-момент и почва-память // Математические методы в экологии. - М.: Наука, 1978. С. 64-75.</w:t>
      </w:r>
    </w:p>
    <w:p w:rsidR="00CF69C8" w:rsidRPr="0060753B" w:rsidRDefault="00CF69C8" w:rsidP="00CF69C8">
      <w:pPr>
        <w:pStyle w:val="a4"/>
        <w:spacing w:line="312" w:lineRule="auto"/>
        <w:ind w:left="0" w:firstLine="567"/>
        <w:jc w:val="both"/>
        <w:rPr>
          <w:sz w:val="24"/>
          <w:szCs w:val="24"/>
        </w:rPr>
      </w:pPr>
      <w:r w:rsidRPr="0060753B">
        <w:rPr>
          <w:bCs/>
          <w:sz w:val="24"/>
          <w:szCs w:val="24"/>
        </w:rPr>
        <w:t>Татаринов</w:t>
      </w:r>
      <w:r w:rsidRPr="0060753B">
        <w:rPr>
          <w:sz w:val="24"/>
          <w:szCs w:val="24"/>
        </w:rPr>
        <w:t xml:space="preserve"> </w:t>
      </w:r>
      <w:r w:rsidRPr="0060753B">
        <w:rPr>
          <w:bCs/>
          <w:sz w:val="24"/>
          <w:szCs w:val="24"/>
        </w:rPr>
        <w:t>Л</w:t>
      </w:r>
      <w:r w:rsidRPr="0060753B">
        <w:rPr>
          <w:sz w:val="24"/>
          <w:szCs w:val="24"/>
        </w:rPr>
        <w:t>.</w:t>
      </w:r>
      <w:r w:rsidRPr="0060753B">
        <w:rPr>
          <w:bCs/>
          <w:sz w:val="24"/>
          <w:szCs w:val="24"/>
        </w:rPr>
        <w:t>П</w:t>
      </w:r>
      <w:r w:rsidRPr="0060753B">
        <w:rPr>
          <w:sz w:val="24"/>
          <w:szCs w:val="24"/>
        </w:rPr>
        <w:t xml:space="preserve">. </w:t>
      </w:r>
      <w:r w:rsidRPr="0060753B">
        <w:rPr>
          <w:bCs/>
          <w:sz w:val="24"/>
          <w:szCs w:val="24"/>
        </w:rPr>
        <w:t>Очерки</w:t>
      </w:r>
      <w:r w:rsidRPr="0060753B">
        <w:rPr>
          <w:sz w:val="24"/>
          <w:szCs w:val="24"/>
        </w:rPr>
        <w:t xml:space="preserve"> </w:t>
      </w:r>
      <w:r w:rsidRPr="0060753B">
        <w:rPr>
          <w:bCs/>
          <w:sz w:val="24"/>
          <w:szCs w:val="24"/>
        </w:rPr>
        <w:t>по</w:t>
      </w:r>
      <w:r w:rsidRPr="0060753B">
        <w:rPr>
          <w:sz w:val="24"/>
          <w:szCs w:val="24"/>
        </w:rPr>
        <w:t xml:space="preserve"> </w:t>
      </w:r>
      <w:r w:rsidRPr="0060753B">
        <w:rPr>
          <w:bCs/>
          <w:sz w:val="24"/>
          <w:szCs w:val="24"/>
        </w:rPr>
        <w:t>теории</w:t>
      </w:r>
      <w:r w:rsidRPr="0060753B">
        <w:rPr>
          <w:sz w:val="24"/>
          <w:szCs w:val="24"/>
        </w:rPr>
        <w:t xml:space="preserve"> </w:t>
      </w:r>
      <w:r w:rsidRPr="0060753B">
        <w:rPr>
          <w:bCs/>
          <w:sz w:val="24"/>
          <w:szCs w:val="24"/>
        </w:rPr>
        <w:t>эволюции</w:t>
      </w:r>
      <w:r w:rsidRPr="0060753B">
        <w:rPr>
          <w:sz w:val="24"/>
          <w:szCs w:val="24"/>
        </w:rPr>
        <w:t xml:space="preserve">. - </w:t>
      </w:r>
      <w:r w:rsidRPr="0060753B">
        <w:rPr>
          <w:bCs/>
          <w:sz w:val="24"/>
          <w:szCs w:val="24"/>
        </w:rPr>
        <w:t>М</w:t>
      </w:r>
      <w:r w:rsidRPr="0060753B">
        <w:rPr>
          <w:sz w:val="24"/>
          <w:szCs w:val="24"/>
        </w:rPr>
        <w:t xml:space="preserve">.: Наука, </w:t>
      </w:r>
      <w:r w:rsidRPr="0060753B">
        <w:rPr>
          <w:bCs/>
          <w:sz w:val="24"/>
          <w:szCs w:val="24"/>
        </w:rPr>
        <w:t>1987</w:t>
      </w:r>
      <w:r w:rsidRPr="0060753B">
        <w:rPr>
          <w:sz w:val="24"/>
          <w:szCs w:val="24"/>
        </w:rPr>
        <w:t>. - 251 с.</w:t>
      </w:r>
    </w:p>
    <w:p w:rsidR="00CF69C8" w:rsidRPr="003116FC" w:rsidRDefault="00CF69C8" w:rsidP="00CF69C8">
      <w:pPr>
        <w:pStyle w:val="a4"/>
        <w:spacing w:line="312" w:lineRule="auto"/>
        <w:ind w:left="0" w:firstLine="567"/>
        <w:jc w:val="both"/>
        <w:rPr>
          <w:spacing w:val="-2"/>
          <w:sz w:val="24"/>
          <w:szCs w:val="24"/>
        </w:rPr>
      </w:pPr>
      <w:r w:rsidRPr="003116FC">
        <w:rPr>
          <w:spacing w:val="-2"/>
          <w:sz w:val="24"/>
          <w:szCs w:val="24"/>
        </w:rPr>
        <w:t>Тер-Сааков А.А., Глебов М.В., Гордеев С.К., Линник В.Г. Отчет РНЭЦ о научно-исследовательской работе. Выбор экспериментальных полигонов. Разработка и реализация комплексных методов радиационно-экологических исследований на их базе. - Москва, 1992. - 291 с.</w:t>
      </w:r>
    </w:p>
    <w:p w:rsidR="00CF69C8" w:rsidRPr="0060753B" w:rsidRDefault="00CF69C8" w:rsidP="00CF69C8">
      <w:pPr>
        <w:pStyle w:val="a4"/>
        <w:spacing w:line="312" w:lineRule="auto"/>
        <w:ind w:left="0" w:firstLine="567"/>
        <w:jc w:val="both"/>
        <w:rPr>
          <w:sz w:val="24"/>
          <w:szCs w:val="24"/>
        </w:rPr>
      </w:pPr>
      <w:r w:rsidRPr="0060753B">
        <w:rPr>
          <w:sz w:val="24"/>
          <w:szCs w:val="24"/>
        </w:rPr>
        <w:t>Тертышник Э.Г. Загрязнение радионуклидами р. Енисей в 1972 – 2001 г.г. / Автореф…к.г.н. - Обнинск, 2007. - 23 с.</w:t>
      </w:r>
    </w:p>
    <w:p w:rsidR="00CF69C8" w:rsidRPr="0060753B" w:rsidRDefault="00CF69C8" w:rsidP="00CF69C8">
      <w:pPr>
        <w:pStyle w:val="a4"/>
        <w:spacing w:line="312" w:lineRule="auto"/>
        <w:ind w:left="0" w:firstLine="567"/>
        <w:jc w:val="both"/>
        <w:rPr>
          <w:sz w:val="24"/>
          <w:szCs w:val="24"/>
        </w:rPr>
      </w:pPr>
      <w:r w:rsidRPr="0060753B">
        <w:rPr>
          <w:sz w:val="24"/>
          <w:szCs w:val="24"/>
        </w:rPr>
        <w:t>Тимофеева Н.А., Титлянова А.А. Сорбция микроколичеств химических элементов почвой // О поглощении почвой радиоактивных изотопов (</w:t>
      </w:r>
      <w:r w:rsidRPr="0060753B">
        <w:rPr>
          <w:sz w:val="24"/>
          <w:szCs w:val="24"/>
          <w:vertAlign w:val="superscript"/>
        </w:rPr>
        <w:t>60</w:t>
      </w:r>
      <w:r w:rsidRPr="0060753B">
        <w:rPr>
          <w:sz w:val="24"/>
          <w:szCs w:val="24"/>
          <w:lang w:val="en-US"/>
        </w:rPr>
        <w:t>Co</w:t>
      </w:r>
      <w:r w:rsidRPr="0060753B">
        <w:rPr>
          <w:sz w:val="24"/>
          <w:szCs w:val="24"/>
        </w:rPr>
        <w:t xml:space="preserve">, </w:t>
      </w:r>
      <w:r w:rsidRPr="0060753B">
        <w:rPr>
          <w:sz w:val="24"/>
          <w:szCs w:val="24"/>
          <w:vertAlign w:val="superscript"/>
        </w:rPr>
        <w:t>90</w:t>
      </w:r>
      <w:r w:rsidRPr="0060753B">
        <w:rPr>
          <w:sz w:val="24"/>
          <w:szCs w:val="24"/>
          <w:lang w:val="en-US"/>
        </w:rPr>
        <w:t>Sr</w:t>
      </w:r>
      <w:r w:rsidRPr="0060753B">
        <w:rPr>
          <w:sz w:val="24"/>
          <w:szCs w:val="24"/>
        </w:rPr>
        <w:t xml:space="preserve">, </w:t>
      </w:r>
      <w:r w:rsidRPr="0060753B">
        <w:rPr>
          <w:sz w:val="24"/>
          <w:szCs w:val="24"/>
          <w:vertAlign w:val="superscript"/>
        </w:rPr>
        <w:t>91</w:t>
      </w:r>
      <w:r w:rsidRPr="0060753B">
        <w:rPr>
          <w:sz w:val="24"/>
          <w:szCs w:val="24"/>
          <w:lang w:val="en-US"/>
        </w:rPr>
        <w:t>Yt</w:t>
      </w:r>
      <w:r w:rsidRPr="0060753B">
        <w:rPr>
          <w:sz w:val="24"/>
          <w:szCs w:val="24"/>
        </w:rPr>
        <w:t xml:space="preserve">, </w:t>
      </w:r>
      <w:r w:rsidRPr="0060753B">
        <w:rPr>
          <w:sz w:val="24"/>
          <w:szCs w:val="24"/>
          <w:vertAlign w:val="superscript"/>
        </w:rPr>
        <w:t>106</w:t>
      </w:r>
      <w:r w:rsidRPr="0060753B">
        <w:rPr>
          <w:sz w:val="24"/>
          <w:szCs w:val="24"/>
          <w:lang w:val="en-US"/>
        </w:rPr>
        <w:t>Ru</w:t>
      </w:r>
      <w:r w:rsidRPr="0060753B">
        <w:rPr>
          <w:sz w:val="24"/>
          <w:szCs w:val="24"/>
        </w:rPr>
        <w:t>,</w:t>
      </w:r>
      <w:r w:rsidRPr="0060753B">
        <w:rPr>
          <w:sz w:val="24"/>
          <w:szCs w:val="24"/>
          <w:vertAlign w:val="superscript"/>
        </w:rPr>
        <w:t xml:space="preserve"> 137</w:t>
      </w:r>
      <w:r w:rsidRPr="0060753B">
        <w:rPr>
          <w:sz w:val="24"/>
          <w:szCs w:val="24"/>
          <w:lang w:val="en-US"/>
        </w:rPr>
        <w:t>Cs</w:t>
      </w:r>
      <w:r w:rsidRPr="0060753B">
        <w:rPr>
          <w:sz w:val="24"/>
          <w:szCs w:val="24"/>
        </w:rPr>
        <w:t xml:space="preserve">, </w:t>
      </w:r>
      <w:r w:rsidRPr="0060753B">
        <w:rPr>
          <w:sz w:val="24"/>
          <w:szCs w:val="24"/>
          <w:vertAlign w:val="superscript"/>
        </w:rPr>
        <w:t>144</w:t>
      </w:r>
      <w:r w:rsidRPr="0060753B">
        <w:rPr>
          <w:sz w:val="24"/>
          <w:szCs w:val="24"/>
          <w:lang w:val="en-US"/>
        </w:rPr>
        <w:t>Ce</w:t>
      </w:r>
      <w:r w:rsidRPr="0060753B">
        <w:rPr>
          <w:sz w:val="24"/>
          <w:szCs w:val="24"/>
        </w:rPr>
        <w:t>) Труды Уральского отд. МОИП. - Свердловск. - 1959. - Вып. 2. - С. 195.</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Тимофеев-Ресовский Н. В., Яблоков А. В., Глотов Н. В. Очерк учения о популяции.  М.: Наука, 1973. - 277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Тимофеев-Ресовский Н.В. Поведение радиоактивных изотопов в системе почва-раствор / Н.В. Тимофеев-Ресовский, A.A. Титлянова, H.A. Тимофеева и др. // Радиоактивность почв и методы ее определения. - М.: Наука, 1966. С. 46-80. </w:t>
      </w:r>
    </w:p>
    <w:p w:rsidR="00CF69C8" w:rsidRPr="003116FC" w:rsidRDefault="00CF69C8" w:rsidP="00CF69C8">
      <w:pPr>
        <w:pStyle w:val="a4"/>
        <w:spacing w:line="312" w:lineRule="auto"/>
        <w:ind w:left="0" w:firstLine="567"/>
        <w:jc w:val="both"/>
        <w:rPr>
          <w:spacing w:val="6"/>
          <w:sz w:val="24"/>
          <w:szCs w:val="24"/>
        </w:rPr>
      </w:pPr>
      <w:r w:rsidRPr="003116FC">
        <w:rPr>
          <w:spacing w:val="6"/>
          <w:sz w:val="24"/>
          <w:szCs w:val="24"/>
        </w:rPr>
        <w:t xml:space="preserve">Тимофеев-Ресовский Н.В., Тюрюканов А. Н., </w:t>
      </w:r>
      <w:r w:rsidRPr="003116FC">
        <w:rPr>
          <w:bCs/>
          <w:spacing w:val="6"/>
          <w:sz w:val="24"/>
          <w:szCs w:val="24"/>
        </w:rPr>
        <w:t>Биогеоценология</w:t>
      </w:r>
      <w:r w:rsidRPr="003116FC">
        <w:rPr>
          <w:spacing w:val="6"/>
          <w:sz w:val="24"/>
          <w:szCs w:val="24"/>
        </w:rPr>
        <w:t xml:space="preserve"> и почвоведение // «Бюлл. Московского общества испытателей природы. Отдел биологический». - 1967. - Т. 72. - Вып. 2. – С. 106-117.</w:t>
      </w:r>
    </w:p>
    <w:p w:rsidR="00CF69C8" w:rsidRPr="0060753B" w:rsidRDefault="00CF69C8" w:rsidP="00CF69C8">
      <w:pPr>
        <w:pStyle w:val="a4"/>
        <w:spacing w:line="312" w:lineRule="auto"/>
        <w:ind w:left="0" w:firstLine="567"/>
        <w:jc w:val="both"/>
        <w:rPr>
          <w:spacing w:val="-2"/>
          <w:sz w:val="24"/>
          <w:szCs w:val="24"/>
        </w:rPr>
      </w:pPr>
      <w:r w:rsidRPr="0060753B">
        <w:rPr>
          <w:iCs/>
          <w:spacing w:val="-2"/>
          <w:sz w:val="24"/>
          <w:szCs w:val="24"/>
        </w:rPr>
        <w:t xml:space="preserve">Тимофеев-Ресовский Н.В., Тюрюканов А.Н. </w:t>
      </w:r>
      <w:r w:rsidRPr="0060753B">
        <w:rPr>
          <w:spacing w:val="-2"/>
          <w:sz w:val="24"/>
          <w:szCs w:val="24"/>
        </w:rPr>
        <w:t>Об элементарных биохорологических подразделениях биосферы // Бюл. МОИП. Отд. биол. - 1966. - Т. 71. - Вып. 1. - С. 123 - 132.</w:t>
      </w:r>
    </w:p>
    <w:p w:rsidR="00CF69C8" w:rsidRPr="0060753B" w:rsidRDefault="00CF69C8" w:rsidP="00CF69C8">
      <w:pPr>
        <w:pStyle w:val="a4"/>
        <w:spacing w:line="312" w:lineRule="auto"/>
        <w:ind w:left="0" w:firstLine="567"/>
        <w:jc w:val="both"/>
        <w:rPr>
          <w:bCs/>
          <w:sz w:val="24"/>
          <w:szCs w:val="24"/>
        </w:rPr>
      </w:pPr>
      <w:r w:rsidRPr="0060753B">
        <w:rPr>
          <w:bCs/>
          <w:sz w:val="24"/>
          <w:szCs w:val="24"/>
        </w:rPr>
        <w:t>Титаева Н.А. Ядерная геохимия. - М.: МГУ, 2000. - 336 с.</w:t>
      </w:r>
    </w:p>
    <w:p w:rsidR="00CF69C8" w:rsidRPr="0060753B" w:rsidRDefault="00CF69C8" w:rsidP="00CF69C8">
      <w:pPr>
        <w:pStyle w:val="a4"/>
        <w:spacing w:line="312" w:lineRule="auto"/>
        <w:ind w:left="0" w:firstLine="567"/>
        <w:jc w:val="both"/>
        <w:rPr>
          <w:sz w:val="24"/>
          <w:szCs w:val="24"/>
        </w:rPr>
      </w:pPr>
      <w:r w:rsidRPr="0060753B">
        <w:rPr>
          <w:sz w:val="24"/>
          <w:szCs w:val="24"/>
        </w:rPr>
        <w:t>Титлянова А.А., Базилевич Н.И., Снытко В.А. и др. Биологическая продуктивность травяных экосистем: Географические закономерности и экологические особенности. - Новосибирск: Наука, 1988. - 134 с.</w:t>
      </w:r>
    </w:p>
    <w:p w:rsidR="00CF69C8" w:rsidRPr="0060753B" w:rsidRDefault="00CF69C8" w:rsidP="00CF69C8">
      <w:pPr>
        <w:pStyle w:val="a4"/>
        <w:spacing w:line="312" w:lineRule="auto"/>
        <w:ind w:left="0" w:firstLine="567"/>
        <w:jc w:val="both"/>
        <w:rPr>
          <w:sz w:val="24"/>
          <w:szCs w:val="24"/>
        </w:rPr>
      </w:pPr>
      <w:r w:rsidRPr="0060753B">
        <w:rPr>
          <w:sz w:val="24"/>
          <w:szCs w:val="24"/>
        </w:rPr>
        <w:t>Титов И.А. Взаимодействие растительных сообществ и условий среды. – М.: Высшая школа, 1961. - 520 с.</w:t>
      </w:r>
    </w:p>
    <w:p w:rsidR="00CF69C8" w:rsidRPr="003116FC" w:rsidRDefault="00CF69C8" w:rsidP="00CF69C8">
      <w:pPr>
        <w:pStyle w:val="a4"/>
        <w:spacing w:line="312" w:lineRule="auto"/>
        <w:ind w:left="0" w:firstLine="567"/>
        <w:jc w:val="both"/>
        <w:rPr>
          <w:bCs/>
          <w:spacing w:val="-4"/>
          <w:sz w:val="24"/>
          <w:szCs w:val="24"/>
        </w:rPr>
      </w:pPr>
      <w:r w:rsidRPr="003116FC">
        <w:rPr>
          <w:bCs/>
          <w:spacing w:val="-4"/>
          <w:sz w:val="24"/>
          <w:szCs w:val="24"/>
        </w:rPr>
        <w:t xml:space="preserve">Тихомиров Ф.А. Радиационный мониторинг почвенно-растительного покрова / Ф.А. Тихомиров, P.M. Алексахин // Вестник МГУ. Сер. Почвоведение. - Москва. - 1987. - № 1. - С. 30-34. </w:t>
      </w:r>
    </w:p>
    <w:p w:rsidR="00CF69C8" w:rsidRPr="0060753B" w:rsidRDefault="00CF69C8" w:rsidP="00CF69C8">
      <w:pPr>
        <w:pStyle w:val="a4"/>
        <w:spacing w:line="312" w:lineRule="auto"/>
        <w:ind w:left="0" w:firstLine="567"/>
        <w:jc w:val="both"/>
        <w:rPr>
          <w:bCs/>
          <w:sz w:val="24"/>
          <w:szCs w:val="24"/>
        </w:rPr>
      </w:pPr>
      <w:r w:rsidRPr="0060753B">
        <w:rPr>
          <w:bCs/>
          <w:sz w:val="24"/>
          <w:szCs w:val="24"/>
        </w:rPr>
        <w:t>Тихомиров Ф.А. Радиоизотопы в почвоведении. - М.: МГУ, 1985. - 91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Тихомиров Ф.А. Радионуклиды в составе вертикального внутрипочвенного стока в лесных почвах ближней зоны Чернобыльской АЭС / Ф.А. Тихомиров, А.Л. Кляшторин, А.И. Щеглов // Почвоведение. - 1992. - №6. -С. 38-44. </w:t>
      </w:r>
    </w:p>
    <w:p w:rsidR="00CF69C8" w:rsidRPr="0060753B" w:rsidRDefault="00CF69C8" w:rsidP="00CF69C8">
      <w:pPr>
        <w:pStyle w:val="a4"/>
        <w:spacing w:line="312" w:lineRule="auto"/>
        <w:ind w:left="0" w:firstLine="567"/>
        <w:jc w:val="both"/>
        <w:rPr>
          <w:sz w:val="24"/>
          <w:szCs w:val="24"/>
        </w:rPr>
      </w:pPr>
      <w:r w:rsidRPr="0060753B">
        <w:rPr>
          <w:sz w:val="24"/>
          <w:szCs w:val="24"/>
        </w:rPr>
        <w:t>Тихомиров Ф.А. Радиоэкология йода. - М.: Энергоатомиздат, 1983. - 88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Тихомиров Ф.А., Агапкина Г.И. Влияние состава иод-органических соединений в почвенных растворах на доступность иода растениям // Вестник Московского университета. Серия 17. Почвоведение -1987. - № 2. - С. 2-18</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 xml:space="preserve">Тихомиров Ф.А., Каспаров С.В. Трансформация йодо-гумусовых соединений и их роль в доступности радиойода растения // Тез. Докл. </w:t>
      </w:r>
      <w:r w:rsidRPr="0060753B">
        <w:rPr>
          <w:bCs/>
          <w:iCs/>
          <w:sz w:val="24"/>
          <w:szCs w:val="24"/>
          <w:lang w:val="en-US"/>
        </w:rPr>
        <w:t>I</w:t>
      </w:r>
      <w:r w:rsidRPr="0060753B">
        <w:rPr>
          <w:bCs/>
          <w:iCs/>
          <w:sz w:val="24"/>
          <w:szCs w:val="24"/>
        </w:rPr>
        <w:t xml:space="preserve"> Всес. конф. по с.-х- радиологии. - М. -1979. - С. 157-158. </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Тихомиров Ф.А., Каспаров С.В., Моисеев И.Т. Вопросы почвенной радиохимии йода // Почвоведение. - 1981. - № 6. - С. 38-47.</w:t>
      </w:r>
    </w:p>
    <w:p w:rsidR="00CF69C8" w:rsidRPr="0060753B" w:rsidRDefault="00CF69C8" w:rsidP="00CF69C8">
      <w:pPr>
        <w:pStyle w:val="a4"/>
        <w:spacing w:line="312" w:lineRule="auto"/>
        <w:ind w:left="0" w:firstLine="567"/>
        <w:jc w:val="both"/>
        <w:rPr>
          <w:bCs/>
          <w:iCs/>
          <w:sz w:val="24"/>
          <w:szCs w:val="24"/>
        </w:rPr>
      </w:pPr>
      <w:r w:rsidRPr="0060753B">
        <w:rPr>
          <w:bCs/>
          <w:iCs/>
          <w:sz w:val="24"/>
          <w:szCs w:val="24"/>
        </w:rPr>
        <w:t>Тихомиров Ф.А., Каспаров С.В., Пристер Б.С., Сальников В.Г. Роль органического вещества в закреплении йода в почвах // Почвоведение. - 1980. - №2. -С. 54-63.</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Тихомиров Ф.А., Щеглов А.И., Цветнова О.Б. Грибы как биоиндикаторы доступности </w:t>
      </w:r>
      <w:r w:rsidRPr="0060753B">
        <w:rPr>
          <w:sz w:val="24"/>
          <w:szCs w:val="24"/>
          <w:vertAlign w:val="superscript"/>
        </w:rPr>
        <w:t>137</w:t>
      </w:r>
      <w:r w:rsidRPr="0060753B">
        <w:rPr>
          <w:sz w:val="24"/>
          <w:szCs w:val="24"/>
          <w:lang w:val="en-US"/>
        </w:rPr>
        <w:t>Cs</w:t>
      </w:r>
      <w:r w:rsidRPr="0060753B">
        <w:rPr>
          <w:sz w:val="24"/>
          <w:szCs w:val="24"/>
        </w:rPr>
        <w:t xml:space="preserve"> в почвах зоны радиоактивного загрязнения // Ш Всесоюз. конф. по с.-х. радиологии. - Обнинск. - 1990. - Т. 1. - С.45-46.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Тойкка М. А., Перевозчикова Е. М., Левкин Т. И. и др. Микроэлементы в Карелии. - Л., 1973. С. 285.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Тома С. И. Микроэлементы в полеводстве Молдавии. - Кишинев: Штиинца. 1973. - 199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Троицкий Е. П. Основные проблемы учения о микроэлементах в системе почва-растения // Вести МГУ. - 1969. - №5. - С. 48-56. </w:t>
      </w:r>
    </w:p>
    <w:p w:rsidR="00CF69C8" w:rsidRPr="005024AF" w:rsidRDefault="00CF69C8" w:rsidP="00CF69C8">
      <w:pPr>
        <w:pStyle w:val="a4"/>
        <w:spacing w:line="312" w:lineRule="auto"/>
        <w:ind w:left="0" w:firstLine="567"/>
        <w:jc w:val="both"/>
        <w:rPr>
          <w:bCs/>
          <w:spacing w:val="2"/>
          <w:sz w:val="24"/>
          <w:szCs w:val="24"/>
        </w:rPr>
      </w:pPr>
      <w:r w:rsidRPr="005024AF">
        <w:rPr>
          <w:bCs/>
          <w:spacing w:val="2"/>
          <w:sz w:val="24"/>
          <w:szCs w:val="24"/>
        </w:rPr>
        <w:t>Трофимов В.Т., Зилинг Д.Г. Экологическая геология. - М.: МГУ, 2002. – 415 с..</w:t>
      </w:r>
    </w:p>
    <w:p w:rsidR="00CF69C8" w:rsidRPr="003116FC" w:rsidRDefault="00CF69C8" w:rsidP="00CF69C8">
      <w:pPr>
        <w:pStyle w:val="a4"/>
        <w:spacing w:line="312" w:lineRule="auto"/>
        <w:ind w:left="0" w:firstLine="567"/>
        <w:jc w:val="both"/>
        <w:rPr>
          <w:bCs/>
          <w:iCs/>
          <w:spacing w:val="-4"/>
          <w:sz w:val="24"/>
          <w:szCs w:val="24"/>
        </w:rPr>
      </w:pPr>
      <w:r w:rsidRPr="003116FC">
        <w:rPr>
          <w:bCs/>
          <w:iCs/>
          <w:spacing w:val="-4"/>
          <w:sz w:val="24"/>
          <w:szCs w:val="24"/>
        </w:rPr>
        <w:t>Тюрюканов А.Н., Шамаева Г.М. Картограмма содержания йода в почвах Калужской области и методика ее составления // Научные доклады высшей школы, биол. науки. - 1964. - №2. - С. 196-198.</w:t>
      </w:r>
    </w:p>
    <w:p w:rsidR="00CF69C8" w:rsidRPr="0060753B" w:rsidRDefault="00CF69C8" w:rsidP="00CF69C8">
      <w:pPr>
        <w:pStyle w:val="a4"/>
        <w:spacing w:line="312" w:lineRule="auto"/>
        <w:ind w:left="0" w:firstLine="567"/>
        <w:jc w:val="both"/>
        <w:rPr>
          <w:sz w:val="24"/>
          <w:szCs w:val="24"/>
        </w:rPr>
      </w:pPr>
      <w:r w:rsidRPr="0060753B">
        <w:rPr>
          <w:sz w:val="24"/>
          <w:szCs w:val="24"/>
        </w:rPr>
        <w:t>Тюрюканова Э.Б. Радиогеохимия почв полесий Русской равнины. - М.: Наука, 1974 - 154с.</w:t>
      </w:r>
    </w:p>
    <w:p w:rsidR="00CF69C8" w:rsidRPr="0060753B" w:rsidRDefault="00CF69C8" w:rsidP="00CF69C8">
      <w:pPr>
        <w:pStyle w:val="a4"/>
        <w:spacing w:line="312" w:lineRule="auto"/>
        <w:ind w:left="0" w:firstLine="567"/>
        <w:jc w:val="both"/>
        <w:rPr>
          <w:sz w:val="24"/>
          <w:szCs w:val="24"/>
        </w:rPr>
      </w:pPr>
      <w:r w:rsidRPr="0060753B">
        <w:rPr>
          <w:sz w:val="24"/>
          <w:szCs w:val="24"/>
        </w:rPr>
        <w:t>Тюрюканова Э.Б. Экология строния-90 в почвах. - М.: Атомиздат, 1976. - 128 с.</w:t>
      </w:r>
    </w:p>
    <w:p w:rsidR="00CF69C8" w:rsidRPr="0060753B" w:rsidRDefault="00CF69C8" w:rsidP="00CF69C8">
      <w:pPr>
        <w:pStyle w:val="a4"/>
        <w:spacing w:line="312" w:lineRule="auto"/>
        <w:ind w:left="0" w:firstLine="567"/>
        <w:jc w:val="both"/>
        <w:rPr>
          <w:sz w:val="24"/>
          <w:szCs w:val="24"/>
        </w:rPr>
      </w:pPr>
      <w:r w:rsidRPr="0060753B">
        <w:rPr>
          <w:iCs/>
          <w:sz w:val="24"/>
          <w:szCs w:val="24"/>
        </w:rPr>
        <w:t>Удельнова Т.М., Пушева М.А., Черногорова С.М., Бойченко Е.А.</w:t>
      </w:r>
      <w:r w:rsidRPr="0060753B">
        <w:rPr>
          <w:sz w:val="24"/>
          <w:szCs w:val="24"/>
        </w:rPr>
        <w:t xml:space="preserve"> Соотношение поливалентных металлов в эволюции биогеохимических функций // Тр. Биогеохим. лаб. - 1979. - Т. 17. - С. 183-189.</w:t>
      </w:r>
    </w:p>
    <w:p w:rsidR="00CF69C8" w:rsidRPr="003116FC" w:rsidRDefault="00CF69C8" w:rsidP="00CF69C8">
      <w:pPr>
        <w:pStyle w:val="a4"/>
        <w:spacing w:line="312" w:lineRule="auto"/>
        <w:ind w:left="0" w:firstLine="567"/>
        <w:jc w:val="both"/>
        <w:rPr>
          <w:bCs/>
          <w:spacing w:val="-4"/>
          <w:sz w:val="24"/>
          <w:szCs w:val="24"/>
        </w:rPr>
      </w:pPr>
      <w:r w:rsidRPr="003116FC">
        <w:rPr>
          <w:bCs/>
          <w:spacing w:val="-4"/>
          <w:sz w:val="24"/>
          <w:szCs w:val="24"/>
        </w:rPr>
        <w:t xml:space="preserve">Уоллинг Д.Э. Радиоэкологические проблемы загрязнения почв малых водосборов / Д.Э. Уоллинг, В.Н. Голосов, Е.В. Квасникова, К. Вандекастель // Почвоведение. - 2000. - №7. - С. 888-897.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Урусевская И.С. Почвенные катены Нечерноземной зоны РСФСР / И.С. Урусевская // Почвоведение. - 1990. - № 9. - С. 12-27. </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Уткин В.И. Радиоактивные беды Урала / В.И. Уткин, М.Я, Чеботина, А.В. Евстигнеев, А.А. Екидин, Е.Н. Рыбаков, А.В. Трапезников, В.А. Щапов, А.К. Юрков; Уральское отделение Российской академии наук, Институт геофизики, Институт экологии растений и животных, Екатеринбургский союз научных и инженерных организаций. - Екатеринбург, 2000. - 93 с.</w:t>
      </w:r>
    </w:p>
    <w:p w:rsidR="00CF69C8" w:rsidRPr="0060753B" w:rsidRDefault="00CF69C8" w:rsidP="00CF69C8">
      <w:pPr>
        <w:pStyle w:val="a4"/>
        <w:spacing w:line="312" w:lineRule="auto"/>
        <w:ind w:left="0" w:firstLine="567"/>
        <w:jc w:val="both"/>
        <w:rPr>
          <w:sz w:val="24"/>
          <w:szCs w:val="24"/>
        </w:rPr>
      </w:pPr>
      <w:r w:rsidRPr="0060753B">
        <w:rPr>
          <w:sz w:val="24"/>
          <w:szCs w:val="24"/>
        </w:rPr>
        <w:t>Уточнение радиационной обстановки на отчужденных территориях Брянской области. Отчет РНЭЦ МЧС. Отв. исп. А.И. Ермаков. - М., 1994. - 83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Уэбб Дж.</w:t>
      </w:r>
      <w:r w:rsidRPr="0060753B">
        <w:rPr>
          <w:spacing w:val="-5"/>
          <w:sz w:val="24"/>
          <w:szCs w:val="24"/>
        </w:rPr>
        <w:t xml:space="preserve"> Прикладная геохимия и общество // Проблемы геохимии. - М., 1965. С. 578 - 588.</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 xml:space="preserve">Федонкин М. А. </w:t>
      </w:r>
      <w:r w:rsidRPr="0060753B">
        <w:rPr>
          <w:bCs/>
          <w:spacing w:val="-5"/>
          <w:sz w:val="24"/>
          <w:szCs w:val="24"/>
        </w:rPr>
        <w:t xml:space="preserve">Сужение геохимического базиса жизни и эвкариотизация биосферы: причинная связь // </w:t>
      </w:r>
      <w:r w:rsidRPr="0060753B">
        <w:rPr>
          <w:spacing w:val="-5"/>
          <w:sz w:val="24"/>
          <w:szCs w:val="24"/>
        </w:rPr>
        <w:t>Палеонтологический журнал. - 2003. - № 6. - С. 33-40.</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Ферсман А. Е.</w:t>
      </w:r>
      <w:r w:rsidRPr="0060753B">
        <w:rPr>
          <w:spacing w:val="-1"/>
          <w:sz w:val="24"/>
          <w:szCs w:val="24"/>
        </w:rPr>
        <w:t xml:space="preserve"> Геохимия. - Л., 1934. - Т. 2. - 352 с.; </w:t>
      </w:r>
    </w:p>
    <w:p w:rsidR="00CF69C8" w:rsidRPr="0060753B" w:rsidRDefault="00CF69C8" w:rsidP="00CF69C8">
      <w:pPr>
        <w:pStyle w:val="a4"/>
        <w:spacing w:line="312" w:lineRule="auto"/>
        <w:ind w:left="0" w:firstLine="567"/>
        <w:jc w:val="both"/>
        <w:rPr>
          <w:spacing w:val="-1"/>
          <w:sz w:val="24"/>
          <w:szCs w:val="24"/>
        </w:rPr>
      </w:pPr>
      <w:r w:rsidRPr="0060753B">
        <w:rPr>
          <w:spacing w:val="-1"/>
          <w:sz w:val="24"/>
          <w:szCs w:val="24"/>
        </w:rPr>
        <w:t>Ферсман А. Е. Геохимия. - Л., 1937. - Т. 3. - 503 с.</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Ферсман А. Е.</w:t>
      </w:r>
      <w:r w:rsidRPr="0060753B">
        <w:rPr>
          <w:spacing w:val="-1"/>
          <w:sz w:val="24"/>
          <w:szCs w:val="24"/>
        </w:rPr>
        <w:t xml:space="preserve"> Периодический закон количества элементов // Докл. АН СССР. - 1932. - №11. - С. 261 -266.</w:t>
      </w:r>
    </w:p>
    <w:p w:rsidR="00CF69C8" w:rsidRPr="0060753B" w:rsidRDefault="00CF69C8" w:rsidP="00CF69C8">
      <w:pPr>
        <w:pStyle w:val="a4"/>
        <w:spacing w:line="312" w:lineRule="auto"/>
        <w:ind w:left="0" w:firstLine="567"/>
        <w:jc w:val="both"/>
        <w:rPr>
          <w:sz w:val="24"/>
          <w:szCs w:val="24"/>
        </w:rPr>
      </w:pPr>
      <w:r w:rsidRPr="0060753B">
        <w:rPr>
          <w:bCs/>
          <w:sz w:val="24"/>
          <w:szCs w:val="24"/>
        </w:rPr>
        <w:t>Ферсман А.Е. Геохимические проблемы Союза. - Ленинград: АН СССР, 1931. - 44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Ферсман А.Е. Геохимия. Т.1. Госхимтехиздат. Ленинградское отделение. 1933, 328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Ферсман А.Е. Геохимия. Т.2. ОНТИ-ХИМТЕОРЕТ. - Ленинград, 1934. - 354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Ферсман А.Е. Геохимия. Т.3. ОНТИ-ХИМТЕОРЕТ. - Ленинград, 1937. - 503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Фесенко C.B. Сравнительная оценка биологической доступности Cs в почвах лесных экосистем различного типа / C.B. Фесенко, Н.И Санжарова., С.И. Спиридонов и др. // Радиационная биология. Радиоэкология. - 2002. - Т. 42. - № 4. - С. 440-447. </w:t>
      </w:r>
    </w:p>
    <w:p w:rsidR="00CF69C8" w:rsidRPr="0060753B" w:rsidRDefault="00CF69C8" w:rsidP="00CF69C8">
      <w:pPr>
        <w:pStyle w:val="a4"/>
        <w:spacing w:line="312" w:lineRule="auto"/>
        <w:ind w:left="0" w:firstLine="567"/>
        <w:jc w:val="both"/>
        <w:rPr>
          <w:bCs/>
          <w:sz w:val="24"/>
          <w:szCs w:val="24"/>
        </w:rPr>
      </w:pPr>
      <w:r w:rsidRPr="0060753B">
        <w:rPr>
          <w:sz w:val="24"/>
          <w:szCs w:val="24"/>
        </w:rPr>
        <w:t>Фесенко С.В., Черняев Л.Г., Санжарова Н.И., Алексахин Р.М. Вероятностный подход к прогнозированию радиоактивного загрязнения сельскохозяйственной продукции // Атомная энергия. - 1993. - Т. 74. - Вып. 6. - С. 507-517.</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Физико-географический атлас мира. - М.: ГУГК, 1964. С. 238. </w:t>
      </w:r>
    </w:p>
    <w:p w:rsidR="00CF69C8" w:rsidRPr="005024AF" w:rsidRDefault="00CF69C8" w:rsidP="00CF69C8">
      <w:pPr>
        <w:pStyle w:val="a4"/>
        <w:spacing w:line="312" w:lineRule="auto"/>
        <w:ind w:left="0" w:firstLine="567"/>
        <w:jc w:val="both"/>
        <w:rPr>
          <w:bCs/>
          <w:iCs/>
          <w:sz w:val="24"/>
          <w:szCs w:val="24"/>
        </w:rPr>
      </w:pPr>
      <w:r w:rsidRPr="005024AF">
        <w:rPr>
          <w:bCs/>
          <w:iCs/>
          <w:sz w:val="24"/>
          <w:szCs w:val="24"/>
        </w:rPr>
        <w:t xml:space="preserve">Флинт В. Е. Типы пространственной структуры популяций у мелких млекопитающих // Популяционная структура вида у млекопитающих.  М.: МГУ, 1970. С. 161–163. </w:t>
      </w:r>
    </w:p>
    <w:p w:rsidR="00CF69C8" w:rsidRPr="0060753B" w:rsidRDefault="00CF69C8" w:rsidP="00CF69C8">
      <w:pPr>
        <w:pStyle w:val="a4"/>
        <w:spacing w:line="312" w:lineRule="auto"/>
        <w:ind w:left="0" w:firstLine="567"/>
        <w:jc w:val="both"/>
        <w:rPr>
          <w:bCs/>
          <w:sz w:val="24"/>
          <w:szCs w:val="24"/>
        </w:rPr>
      </w:pPr>
      <w:r w:rsidRPr="0060753B">
        <w:rPr>
          <w:bCs/>
          <w:sz w:val="24"/>
          <w:szCs w:val="24"/>
        </w:rPr>
        <w:t>Флоринский В.А. Содержание йода в воде водоисточников некоторых районов Ярославской области // Тр. биогеохим. лаб. АН СССР. - 1960. - Т. 11. - С. 124-127.</w:t>
      </w:r>
    </w:p>
    <w:p w:rsidR="00CF69C8" w:rsidRPr="00DE4FE3" w:rsidRDefault="00CF69C8" w:rsidP="00CF69C8">
      <w:pPr>
        <w:pStyle w:val="a4"/>
        <w:spacing w:line="312" w:lineRule="auto"/>
        <w:ind w:left="0" w:firstLine="567"/>
        <w:jc w:val="both"/>
        <w:rPr>
          <w:bCs/>
          <w:sz w:val="24"/>
          <w:szCs w:val="24"/>
        </w:rPr>
      </w:pPr>
      <w:r w:rsidRPr="00DE4FE3">
        <w:rPr>
          <w:bCs/>
          <w:sz w:val="24"/>
          <w:szCs w:val="24"/>
        </w:rPr>
        <w:t>Фоновая радиоактивность почв и горных пород на территории СССР /</w:t>
      </w:r>
      <w:r>
        <w:rPr>
          <w:bCs/>
          <w:sz w:val="24"/>
          <w:szCs w:val="24"/>
        </w:rPr>
        <w:t xml:space="preserve"> </w:t>
      </w:r>
      <w:r w:rsidRPr="00DE4FE3">
        <w:rPr>
          <w:bCs/>
          <w:sz w:val="24"/>
          <w:szCs w:val="24"/>
        </w:rPr>
        <w:t>ред. Л.И.</w:t>
      </w:r>
      <w:r>
        <w:rPr>
          <w:bCs/>
          <w:sz w:val="24"/>
          <w:szCs w:val="24"/>
        </w:rPr>
        <w:t xml:space="preserve"> </w:t>
      </w:r>
      <w:r w:rsidRPr="00DE4FE3">
        <w:rPr>
          <w:bCs/>
          <w:sz w:val="24"/>
          <w:szCs w:val="24"/>
        </w:rPr>
        <w:t xml:space="preserve">Болтнева, </w:t>
      </w:r>
      <w:r w:rsidRPr="00571124">
        <w:rPr>
          <w:bCs/>
          <w:sz w:val="24"/>
          <w:szCs w:val="24"/>
        </w:rPr>
        <w:t>И.М Н</w:t>
      </w:r>
      <w:r w:rsidRPr="00DE4FE3">
        <w:rPr>
          <w:bCs/>
          <w:sz w:val="24"/>
          <w:szCs w:val="24"/>
        </w:rPr>
        <w:t>азаро</w:t>
      </w:r>
      <w:r>
        <w:rPr>
          <w:bCs/>
          <w:sz w:val="24"/>
          <w:szCs w:val="24"/>
        </w:rPr>
        <w:t>в</w:t>
      </w:r>
      <w:r w:rsidRPr="00DE4FE3">
        <w:rPr>
          <w:bCs/>
          <w:sz w:val="24"/>
          <w:szCs w:val="24"/>
        </w:rPr>
        <w:t>, Ш.Д.Фридман</w:t>
      </w:r>
      <w:r>
        <w:rPr>
          <w:bCs/>
          <w:sz w:val="24"/>
          <w:szCs w:val="24"/>
        </w:rPr>
        <w:t>. Труды ИПГ. -</w:t>
      </w:r>
      <w:r w:rsidRPr="00DE4FE3">
        <w:rPr>
          <w:bCs/>
          <w:sz w:val="24"/>
          <w:szCs w:val="24"/>
        </w:rPr>
        <w:t xml:space="preserve"> </w:t>
      </w:r>
      <w:r>
        <w:rPr>
          <w:bCs/>
          <w:sz w:val="24"/>
          <w:szCs w:val="24"/>
        </w:rPr>
        <w:t xml:space="preserve">Вып. 43.  М.; Гидрометеоиздат, 1980. – 158 с. </w:t>
      </w:r>
      <w:r w:rsidRPr="00DE4FE3">
        <w:rPr>
          <w:bCs/>
          <w:sz w:val="24"/>
          <w:szCs w:val="24"/>
        </w:rPr>
        <w:t xml:space="preserve"> </w:t>
      </w:r>
    </w:p>
    <w:p w:rsidR="00CF69C8" w:rsidRPr="0060753B" w:rsidRDefault="00CF69C8" w:rsidP="00CF69C8">
      <w:pPr>
        <w:pStyle w:val="a4"/>
        <w:spacing w:line="312" w:lineRule="auto"/>
        <w:ind w:left="0" w:firstLine="567"/>
        <w:jc w:val="both"/>
        <w:rPr>
          <w:bCs/>
          <w:spacing w:val="2"/>
          <w:sz w:val="24"/>
          <w:szCs w:val="24"/>
        </w:rPr>
      </w:pPr>
      <w:r w:rsidRPr="0060753B">
        <w:rPr>
          <w:bCs/>
          <w:spacing w:val="2"/>
          <w:sz w:val="24"/>
          <w:szCs w:val="24"/>
        </w:rPr>
        <w:t>Фортескью Дж. Геохимия окружающей среды / сокр. пер. с англ. И.И. Альтшулера и А.В. Мартынова; ред. и предисл. М. А. Глазовской. - Москва: Прогресс, 1985. - 359.</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Фридланд В.М. Структура почвенного покрова. - М.: Мысль, 1972. - 423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Фридман Ш.Д., Квасникова Е.В., Глушко О.В., Голосов В.Н., Иванова Н.Н. Миграция цезия-137 в сопряженных геокомплексах Среднерусской возвышенности // Метеорология и гидрология. -1997. - № 5. - С. 45-55. </w:t>
      </w:r>
    </w:p>
    <w:p w:rsidR="00CF69C8" w:rsidRDefault="00CF69C8" w:rsidP="00CF69C8">
      <w:pPr>
        <w:pStyle w:val="a4"/>
        <w:spacing w:line="312" w:lineRule="auto"/>
        <w:ind w:left="0" w:firstLine="567"/>
        <w:jc w:val="both"/>
        <w:rPr>
          <w:sz w:val="24"/>
          <w:szCs w:val="24"/>
        </w:rPr>
      </w:pPr>
      <w:r w:rsidRPr="0060753B">
        <w:rPr>
          <w:sz w:val="24"/>
          <w:szCs w:val="24"/>
        </w:rPr>
        <w:t xml:space="preserve">Хакимова А.М. Геохимическая экология эндемического зоба в условиях Марийской АССР и Татарской АССР // В кн.: Биологическая роль йода. - М.: Колос, 1972. С. 170-177. </w:t>
      </w:r>
    </w:p>
    <w:p w:rsidR="00CF69C8" w:rsidRPr="0060753B" w:rsidRDefault="00CF69C8" w:rsidP="00CF69C8">
      <w:pPr>
        <w:pStyle w:val="a4"/>
        <w:spacing w:line="312" w:lineRule="auto"/>
        <w:ind w:left="0" w:firstLine="567"/>
        <w:jc w:val="both"/>
        <w:rPr>
          <w:sz w:val="24"/>
          <w:szCs w:val="24"/>
        </w:rPr>
      </w:pPr>
      <w:r w:rsidRPr="00DE4FE3">
        <w:rPr>
          <w:sz w:val="24"/>
          <w:szCs w:val="24"/>
        </w:rPr>
        <w:t>Хитров Л.М. "Горячие частицы" - что же это такое? // Геохимические пути миграции искусственных радионуклидов в биосфере: Тез. докл. конф., Гомель, окт., 1990. - М, 1990. - С. 78.</w:t>
      </w:r>
    </w:p>
    <w:p w:rsidR="00CF69C8" w:rsidRPr="0060753B" w:rsidRDefault="00CF69C8" w:rsidP="00CF69C8">
      <w:pPr>
        <w:pStyle w:val="a4"/>
        <w:spacing w:line="312" w:lineRule="auto"/>
        <w:ind w:left="0" w:firstLine="567"/>
        <w:jc w:val="both"/>
        <w:rPr>
          <w:sz w:val="24"/>
          <w:szCs w:val="24"/>
        </w:rPr>
      </w:pPr>
      <w:r w:rsidRPr="0060753B">
        <w:rPr>
          <w:iCs/>
          <w:sz w:val="24"/>
          <w:szCs w:val="24"/>
        </w:rPr>
        <w:t>Хитров Л.М., Черкезян В.О., Румянцев О.В.</w:t>
      </w:r>
      <w:r w:rsidRPr="0060753B">
        <w:rPr>
          <w:i/>
          <w:iCs/>
          <w:sz w:val="24"/>
          <w:szCs w:val="24"/>
        </w:rPr>
        <w:t xml:space="preserve"> </w:t>
      </w:r>
      <w:r w:rsidRPr="0060753B">
        <w:rPr>
          <w:sz w:val="24"/>
          <w:szCs w:val="24"/>
        </w:rPr>
        <w:t>Горячие частицы после аварии на Чернобыльской АЭС // Геохимия. – 1993. - № 7. – С. 963-971.</w:t>
      </w:r>
    </w:p>
    <w:p w:rsidR="00CF69C8" w:rsidRPr="0060753B" w:rsidRDefault="00CF69C8" w:rsidP="00CF69C8">
      <w:pPr>
        <w:pStyle w:val="a4"/>
        <w:spacing w:line="312" w:lineRule="auto"/>
        <w:ind w:left="0" w:firstLine="567"/>
        <w:jc w:val="both"/>
        <w:rPr>
          <w:spacing w:val="-5"/>
          <w:sz w:val="24"/>
          <w:szCs w:val="24"/>
        </w:rPr>
      </w:pPr>
      <w:r w:rsidRPr="0060753B">
        <w:rPr>
          <w:spacing w:val="-1"/>
          <w:sz w:val="24"/>
          <w:szCs w:val="24"/>
        </w:rPr>
        <w:t>Ходаковский И.Л. Нообиосфера – современное состояние биосферы / И.Л. Ходаковский // Научное наследие В.И. Вернадского в контексте глобальных проблем цивилизации. - М.: Ноосфера, 2001. С. 50 –66.</w:t>
      </w:r>
    </w:p>
    <w:p w:rsidR="00CF69C8" w:rsidRPr="0060753B" w:rsidRDefault="00CF69C8" w:rsidP="00CF69C8">
      <w:pPr>
        <w:pStyle w:val="a4"/>
        <w:spacing w:line="312" w:lineRule="auto"/>
        <w:ind w:left="0" w:firstLine="567"/>
        <w:jc w:val="both"/>
        <w:rPr>
          <w:bCs/>
          <w:spacing w:val="2"/>
          <w:sz w:val="24"/>
          <w:szCs w:val="24"/>
        </w:rPr>
      </w:pPr>
      <w:r w:rsidRPr="0060753B">
        <w:rPr>
          <w:bCs/>
          <w:spacing w:val="2"/>
          <w:sz w:val="24"/>
          <w:szCs w:val="24"/>
        </w:rPr>
        <w:t>Холодова Е.А., Данилевич Л.И. Болезни щитовидной железы: ранние признаки, дифференциальный диагноз. - М.: Высш шк., 1991. С.1-12, 28-32.</w:t>
      </w:r>
    </w:p>
    <w:p w:rsidR="00CF69C8" w:rsidRPr="0060753B" w:rsidRDefault="00CF69C8" w:rsidP="00CF69C8">
      <w:pPr>
        <w:pStyle w:val="a4"/>
        <w:spacing w:line="312" w:lineRule="auto"/>
        <w:ind w:left="0" w:firstLine="567"/>
        <w:jc w:val="both"/>
        <w:rPr>
          <w:bCs/>
          <w:sz w:val="24"/>
          <w:szCs w:val="24"/>
        </w:rPr>
      </w:pPr>
      <w:r w:rsidRPr="0060753B">
        <w:rPr>
          <w:bCs/>
          <w:sz w:val="24"/>
          <w:szCs w:val="24"/>
        </w:rPr>
        <w:t>Хохряков А.Г. Эволюция биоморф растений. - М.: Наука, 1981. - 167 с.</w:t>
      </w:r>
    </w:p>
    <w:p w:rsidR="00CF69C8" w:rsidRPr="0060753B" w:rsidRDefault="00CF69C8" w:rsidP="00CF69C8">
      <w:pPr>
        <w:pStyle w:val="a4"/>
        <w:spacing w:line="312" w:lineRule="auto"/>
        <w:ind w:left="0" w:firstLine="567"/>
        <w:jc w:val="both"/>
        <w:rPr>
          <w:sz w:val="24"/>
          <w:szCs w:val="24"/>
        </w:rPr>
      </w:pPr>
      <w:r w:rsidRPr="0060753B">
        <w:rPr>
          <w:sz w:val="24"/>
          <w:szCs w:val="24"/>
        </w:rPr>
        <w:t>Цветнова О.Б., Щеглов А.И., Тихомиров Ф.А. Особенности накопления цезия-137 в грибах и ягодах лесов зоны радиоактивного загрязнения // Проблемы экологического мониторнга: Материалы Рос. Науч.-практ. Конф. - Брянск. - 1991. -Ч. 2. - С. 31-33.</w:t>
      </w:r>
    </w:p>
    <w:p w:rsidR="00CF69C8" w:rsidRPr="0060753B" w:rsidRDefault="00CF69C8" w:rsidP="00CF69C8">
      <w:pPr>
        <w:pStyle w:val="a4"/>
        <w:spacing w:line="312" w:lineRule="auto"/>
        <w:ind w:left="0" w:firstLine="567"/>
        <w:jc w:val="both"/>
        <w:rPr>
          <w:sz w:val="24"/>
          <w:szCs w:val="24"/>
        </w:rPr>
      </w:pPr>
      <w:r w:rsidRPr="0060753B">
        <w:rPr>
          <w:sz w:val="24"/>
          <w:szCs w:val="24"/>
        </w:rPr>
        <w:t>Цыб А.Ф., Поверенный А.М. Повреждение щитовидной железы в период Чернобыльской аварии: вероятные последствия. // Последствия Чернобыльской катастрофы: здоровье человека / Центр экол. политики России. Научный Совет по радиобиологии РАН. М., 1996. С.219-228.</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Цыбулька H.H. Горизонтальная миграция Cs при водной эрозии почв / H.H. Цыбулька А.Ф. Черныш, Л.А. Тишук, И.И. Жукова // Радиационная биология. Радиоэкология. - 2004. - Т. 44. - № 4. - С. 473-477. </w:t>
      </w:r>
    </w:p>
    <w:p w:rsidR="00CF69C8" w:rsidRPr="0060753B" w:rsidRDefault="00CF69C8" w:rsidP="00CF69C8">
      <w:pPr>
        <w:pStyle w:val="a4"/>
        <w:spacing w:line="312" w:lineRule="auto"/>
        <w:ind w:left="0" w:firstLine="567"/>
        <w:jc w:val="both"/>
        <w:rPr>
          <w:color w:val="000000"/>
          <w:sz w:val="24"/>
          <w:szCs w:val="24"/>
        </w:rPr>
      </w:pPr>
      <w:r w:rsidRPr="0060753B">
        <w:rPr>
          <w:color w:val="000000"/>
          <w:sz w:val="24"/>
          <w:szCs w:val="24"/>
        </w:rPr>
        <w:t>Чайлд Г. «У истоков европейской цивилизации». - М., 1952. - 462с.</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Чекин Г.В. Поведение 137Cs в почвах экосистем переходных болот / Дис...к.с.-х.н. Брянская ГСХА. -Брянск, 2002. - 105 с. </w:t>
      </w:r>
    </w:p>
    <w:p w:rsidR="00CF69C8" w:rsidRPr="0060753B" w:rsidRDefault="00CF69C8" w:rsidP="00CF69C8">
      <w:pPr>
        <w:pStyle w:val="a4"/>
        <w:spacing w:line="312" w:lineRule="auto"/>
        <w:ind w:left="0" w:firstLine="567"/>
        <w:jc w:val="both"/>
        <w:rPr>
          <w:sz w:val="24"/>
          <w:szCs w:val="24"/>
        </w:rPr>
      </w:pPr>
      <w:r w:rsidRPr="0060753B">
        <w:rPr>
          <w:sz w:val="24"/>
          <w:szCs w:val="24"/>
        </w:rPr>
        <w:t xml:space="preserve">Черкезян В.О., Хитров Л.М., Колесов Г.М. и др. Изучение состава «горячих частиц» // Геохимические пути миграции искусственных радионуклидов в биосфере: </w:t>
      </w:r>
      <w:r w:rsidRPr="0060753B">
        <w:rPr>
          <w:sz w:val="24"/>
          <w:szCs w:val="24"/>
          <w:lang w:val="en-US"/>
        </w:rPr>
        <w:t>IV</w:t>
      </w:r>
      <w:r w:rsidRPr="0060753B">
        <w:rPr>
          <w:sz w:val="24"/>
          <w:szCs w:val="24"/>
        </w:rPr>
        <w:t xml:space="preserve"> науч. конф. по программе АЭС-ВО. - Гомель, 1990. С. 79.</w:t>
      </w:r>
    </w:p>
    <w:p w:rsidR="00CF69C8" w:rsidRPr="0060753B" w:rsidRDefault="00CF69C8" w:rsidP="00CF69C8">
      <w:pPr>
        <w:pStyle w:val="a4"/>
        <w:spacing w:line="312" w:lineRule="auto"/>
        <w:ind w:left="0" w:firstLine="567"/>
        <w:jc w:val="both"/>
        <w:rPr>
          <w:sz w:val="24"/>
          <w:szCs w:val="24"/>
        </w:rPr>
      </w:pPr>
      <w:r w:rsidRPr="0060753B">
        <w:rPr>
          <w:sz w:val="24"/>
          <w:szCs w:val="24"/>
        </w:rPr>
        <w:t>Чижиков П.Н. Карта почвообразующих пород Европейской части СССР. Масштаб: 1: 4000000 // П.Н. Чижиков – М.: МГУ, 1968. С. 1</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Шагалова, Э.Д. Сорбция микроколичеств цезия некоторыми почвами Белоруссии / Э.Д. Шагалова // Почвоведение. - 1982. - № 11. - С. 26-33. </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Шарыгин С.А.</w:t>
      </w:r>
      <w:r w:rsidRPr="0060753B">
        <w:rPr>
          <w:spacing w:val="-1"/>
          <w:sz w:val="24"/>
          <w:szCs w:val="24"/>
        </w:rPr>
        <w:t xml:space="preserve"> Приложимость данных по химическому элементарному составу к систематике некоторых амфибий и рептилий // Журн. общ. биологии. - 1984. - Т. 45. - № 5. - С. 624 – 630.</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 xml:space="preserve">Шарыгин С.А., Коржневский В. В. </w:t>
      </w:r>
      <w:r w:rsidRPr="0060753B">
        <w:rPr>
          <w:spacing w:val="-1"/>
          <w:sz w:val="24"/>
          <w:szCs w:val="24"/>
        </w:rPr>
        <w:t>Микроэлементы в биогеоценозах Южного берега Крыма // Наземные и водные экосистемы. - Горький. - 1982. - Вып. 5. - С. 118 - 122.</w:t>
      </w:r>
    </w:p>
    <w:p w:rsidR="00CF69C8" w:rsidRPr="00571124" w:rsidRDefault="00CF69C8" w:rsidP="00CF69C8">
      <w:pPr>
        <w:pStyle w:val="a4"/>
        <w:spacing w:line="312" w:lineRule="auto"/>
        <w:ind w:left="0" w:firstLine="567"/>
        <w:jc w:val="both"/>
        <w:rPr>
          <w:sz w:val="24"/>
          <w:szCs w:val="24"/>
        </w:rPr>
      </w:pPr>
      <w:r w:rsidRPr="00571124">
        <w:rPr>
          <w:sz w:val="24"/>
          <w:szCs w:val="24"/>
        </w:rPr>
        <w:t xml:space="preserve">Шварц С. С. Экологические закономерности эволюции. - М.: Наука, 1980. – 153 с. </w:t>
      </w:r>
    </w:p>
    <w:p w:rsidR="00CF69C8" w:rsidRPr="0060753B" w:rsidRDefault="00CF69C8" w:rsidP="00CF69C8">
      <w:pPr>
        <w:pStyle w:val="a4"/>
        <w:spacing w:line="312" w:lineRule="auto"/>
        <w:ind w:left="0" w:firstLine="567"/>
        <w:jc w:val="both"/>
        <w:rPr>
          <w:spacing w:val="-1"/>
          <w:sz w:val="24"/>
          <w:szCs w:val="24"/>
        </w:rPr>
      </w:pPr>
      <w:r w:rsidRPr="0060753B">
        <w:rPr>
          <w:iCs/>
          <w:spacing w:val="-1"/>
          <w:sz w:val="24"/>
          <w:szCs w:val="24"/>
        </w:rPr>
        <w:t xml:space="preserve">Шварц С.С. </w:t>
      </w:r>
      <w:r w:rsidRPr="0060753B">
        <w:rPr>
          <w:spacing w:val="-1"/>
          <w:sz w:val="24"/>
          <w:szCs w:val="24"/>
        </w:rPr>
        <w:t>Влияние микроэлементов на животных в естественных условиях рудного поля // Тр. Биогеохим. лаб. - 1954. - Т. 10. - С. 76 -81.</w:t>
      </w:r>
    </w:p>
    <w:p w:rsidR="00CF69C8" w:rsidRPr="0060753B" w:rsidRDefault="00CF69C8" w:rsidP="00CF69C8">
      <w:pPr>
        <w:pStyle w:val="a4"/>
        <w:spacing w:line="312" w:lineRule="auto"/>
        <w:ind w:left="0" w:firstLine="567"/>
        <w:jc w:val="both"/>
        <w:rPr>
          <w:sz w:val="24"/>
          <w:szCs w:val="24"/>
        </w:rPr>
      </w:pPr>
      <w:r w:rsidRPr="0060753B">
        <w:rPr>
          <w:iCs/>
          <w:sz w:val="24"/>
          <w:szCs w:val="24"/>
        </w:rPr>
        <w:t>Шварц С.С.</w:t>
      </w:r>
      <w:r w:rsidRPr="0060753B">
        <w:rPr>
          <w:sz w:val="24"/>
          <w:szCs w:val="24"/>
        </w:rPr>
        <w:t xml:space="preserve"> Эволюция и биосфера // Проблемы биогеоценологии. - М., 1973. С. 213-228.</w:t>
      </w:r>
    </w:p>
    <w:p w:rsidR="00CF69C8" w:rsidRPr="003116FC" w:rsidRDefault="00CF69C8" w:rsidP="00CF69C8">
      <w:pPr>
        <w:pStyle w:val="a4"/>
        <w:spacing w:line="312" w:lineRule="auto"/>
        <w:ind w:left="0" w:firstLine="567"/>
        <w:rPr>
          <w:sz w:val="24"/>
          <w:szCs w:val="24"/>
        </w:rPr>
      </w:pPr>
      <w:r w:rsidRPr="004A60CF">
        <w:rPr>
          <w:sz w:val="24"/>
          <w:szCs w:val="24"/>
        </w:rPr>
        <w:t xml:space="preserve">Шварц С.С. Эффект группы в популяциях водных животных и химическая </w:t>
      </w:r>
      <w:r w:rsidRPr="00771925">
        <w:rPr>
          <w:sz w:val="24"/>
          <w:szCs w:val="24"/>
        </w:rPr>
        <w:t xml:space="preserve">экология /. - С.С. </w:t>
      </w:r>
      <w:hyperlink r:id="rId237" w:tooltip="&lt;/p&gt;Научная деятельность Станислава Семеновича Шварца связана с областью исследований экологии животных. Он разработал метод морфофизиологических индикаторов для определения состояния и прогноза развития популяций животных, новые представления об экологических" w:history="1">
        <w:r w:rsidRPr="003116FC">
          <w:rPr>
            <w:rStyle w:val="af2"/>
            <w:color w:val="auto"/>
            <w:sz w:val="24"/>
            <w:szCs w:val="24"/>
            <w:u w:val="none"/>
          </w:rPr>
          <w:t>Шварц</w:t>
        </w:r>
      </w:hyperlink>
      <w:r w:rsidRPr="003116FC">
        <w:rPr>
          <w:sz w:val="24"/>
          <w:szCs w:val="24"/>
        </w:rPr>
        <w:t>, О. Пястолова , Л.А.</w:t>
      </w:r>
      <w:hyperlink r:id="rId238" w:history="1">
        <w:r w:rsidRPr="003116FC">
          <w:rPr>
            <w:rStyle w:val="af2"/>
            <w:color w:val="auto"/>
            <w:sz w:val="24"/>
            <w:szCs w:val="24"/>
            <w:u w:val="none"/>
          </w:rPr>
          <w:t>Добринская</w:t>
        </w:r>
      </w:hyperlink>
      <w:r w:rsidRPr="003116FC">
        <w:rPr>
          <w:sz w:val="24"/>
          <w:szCs w:val="24"/>
        </w:rPr>
        <w:t>,</w:t>
      </w:r>
      <w:r w:rsidRPr="003116FC">
        <w:t xml:space="preserve"> </w:t>
      </w:r>
      <w:r w:rsidRPr="003116FC">
        <w:rPr>
          <w:sz w:val="24"/>
          <w:szCs w:val="24"/>
        </w:rPr>
        <w:t>Г.Г. Рункова. - М., 1976. – 154 с.</w:t>
      </w:r>
    </w:p>
    <w:p w:rsidR="00CF69C8" w:rsidRPr="00771925" w:rsidRDefault="00CF69C8" w:rsidP="00CF69C8">
      <w:pPr>
        <w:pStyle w:val="a4"/>
        <w:spacing w:line="312" w:lineRule="auto"/>
        <w:ind w:left="0" w:firstLine="567"/>
        <w:jc w:val="both"/>
        <w:rPr>
          <w:spacing w:val="-1"/>
          <w:sz w:val="24"/>
          <w:szCs w:val="24"/>
        </w:rPr>
      </w:pPr>
      <w:r w:rsidRPr="00771925">
        <w:rPr>
          <w:spacing w:val="-1"/>
          <w:sz w:val="24"/>
          <w:szCs w:val="24"/>
        </w:rPr>
        <w:t>Швыряева, А.М. Морфологические изменения и заболевания растения в борной биогеохимической провинции / А.М. Швыряева, Н.С. Малашкина // Труды Биогеохим. лаб. АН СССР. Т. 11. – М.: Наука, 1960. С. 238-245.</w:t>
      </w:r>
    </w:p>
    <w:p w:rsidR="00CF69C8" w:rsidRPr="0060753B" w:rsidRDefault="00CF69C8" w:rsidP="00CF69C8">
      <w:pPr>
        <w:pStyle w:val="a4"/>
        <w:spacing w:line="312" w:lineRule="auto"/>
        <w:ind w:left="0" w:firstLine="567"/>
        <w:jc w:val="both"/>
        <w:rPr>
          <w:bCs/>
          <w:spacing w:val="-1"/>
          <w:sz w:val="24"/>
          <w:szCs w:val="24"/>
        </w:rPr>
      </w:pPr>
      <w:r w:rsidRPr="00771925">
        <w:rPr>
          <w:bCs/>
          <w:spacing w:val="-1"/>
          <w:sz w:val="24"/>
          <w:szCs w:val="24"/>
        </w:rPr>
        <w:t>Шидловский М Атмосфера архея и эволюция кислородного запаса Земли. //</w:t>
      </w:r>
      <w:r w:rsidRPr="0060753B">
        <w:rPr>
          <w:bCs/>
          <w:spacing w:val="-1"/>
          <w:sz w:val="24"/>
          <w:szCs w:val="24"/>
        </w:rPr>
        <w:t xml:space="preserve"> Ранняя история Земли. - М.: Мир, 1980. С. 523-534.</w:t>
      </w:r>
    </w:p>
    <w:p w:rsidR="00CF69C8" w:rsidRPr="0060753B" w:rsidRDefault="00CF69C8" w:rsidP="00CF69C8">
      <w:pPr>
        <w:pStyle w:val="a4"/>
        <w:spacing w:line="312" w:lineRule="auto"/>
        <w:ind w:left="0" w:firstLine="567"/>
        <w:jc w:val="both"/>
        <w:rPr>
          <w:bCs/>
          <w:sz w:val="24"/>
          <w:szCs w:val="24"/>
        </w:rPr>
      </w:pPr>
      <w:r w:rsidRPr="0060753B">
        <w:rPr>
          <w:bCs/>
          <w:sz w:val="24"/>
          <w:szCs w:val="24"/>
        </w:rPr>
        <w:t>Школьник М.Я. Значение микроэлементов в жизни растений и земледелии. - М.: Изд-во АН СССР, 1950. -512с.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Школьник М.Я. Микроэлементы в жизни растений. - Л.: Наука, 1974. -324 с.</w:t>
      </w:r>
    </w:p>
    <w:p w:rsidR="00CF69C8" w:rsidRPr="0060753B" w:rsidRDefault="00CF69C8" w:rsidP="00CF69C8">
      <w:pPr>
        <w:pStyle w:val="a4"/>
        <w:spacing w:line="312" w:lineRule="auto"/>
        <w:ind w:left="0" w:firstLine="567"/>
        <w:jc w:val="both"/>
        <w:rPr>
          <w:sz w:val="24"/>
          <w:szCs w:val="24"/>
        </w:rPr>
      </w:pPr>
      <w:r w:rsidRPr="0060753B">
        <w:rPr>
          <w:bCs/>
          <w:sz w:val="24"/>
          <w:szCs w:val="24"/>
        </w:rPr>
        <w:t>Школьник</w:t>
      </w:r>
      <w:r w:rsidRPr="0060753B">
        <w:rPr>
          <w:sz w:val="24"/>
          <w:szCs w:val="24"/>
        </w:rPr>
        <w:t xml:space="preserve"> </w:t>
      </w:r>
      <w:r w:rsidRPr="0060753B">
        <w:rPr>
          <w:bCs/>
          <w:sz w:val="24"/>
          <w:szCs w:val="24"/>
        </w:rPr>
        <w:t>М</w:t>
      </w:r>
      <w:r w:rsidRPr="0060753B">
        <w:rPr>
          <w:sz w:val="24"/>
          <w:szCs w:val="24"/>
        </w:rPr>
        <w:t>.</w:t>
      </w:r>
      <w:r w:rsidRPr="0060753B">
        <w:rPr>
          <w:bCs/>
          <w:sz w:val="24"/>
          <w:szCs w:val="24"/>
        </w:rPr>
        <w:t>Я</w:t>
      </w:r>
      <w:r w:rsidRPr="0060753B">
        <w:rPr>
          <w:sz w:val="24"/>
          <w:szCs w:val="24"/>
        </w:rPr>
        <w:t xml:space="preserve">., </w:t>
      </w:r>
      <w:r w:rsidRPr="0060753B">
        <w:rPr>
          <w:bCs/>
          <w:sz w:val="24"/>
          <w:szCs w:val="24"/>
        </w:rPr>
        <w:t>Макарова</w:t>
      </w:r>
      <w:r w:rsidRPr="0060753B">
        <w:rPr>
          <w:sz w:val="24"/>
          <w:szCs w:val="24"/>
        </w:rPr>
        <w:t xml:space="preserve"> </w:t>
      </w:r>
      <w:r w:rsidRPr="0060753B">
        <w:rPr>
          <w:bCs/>
          <w:sz w:val="24"/>
          <w:szCs w:val="24"/>
        </w:rPr>
        <w:t>Н</w:t>
      </w:r>
      <w:r w:rsidRPr="0060753B">
        <w:rPr>
          <w:sz w:val="24"/>
          <w:szCs w:val="24"/>
        </w:rPr>
        <w:t>.</w:t>
      </w:r>
      <w:r w:rsidRPr="0060753B">
        <w:rPr>
          <w:bCs/>
          <w:sz w:val="24"/>
          <w:szCs w:val="24"/>
        </w:rPr>
        <w:t>А</w:t>
      </w:r>
      <w:r w:rsidRPr="0060753B">
        <w:rPr>
          <w:sz w:val="24"/>
          <w:szCs w:val="24"/>
        </w:rPr>
        <w:t xml:space="preserve">. </w:t>
      </w:r>
      <w:r w:rsidRPr="0060753B">
        <w:rPr>
          <w:bCs/>
          <w:sz w:val="24"/>
          <w:szCs w:val="24"/>
        </w:rPr>
        <w:t>Микроэлементы</w:t>
      </w:r>
      <w:r w:rsidRPr="0060753B">
        <w:rPr>
          <w:sz w:val="24"/>
          <w:szCs w:val="24"/>
        </w:rPr>
        <w:t xml:space="preserve"> </w:t>
      </w:r>
      <w:r w:rsidRPr="0060753B">
        <w:rPr>
          <w:bCs/>
          <w:sz w:val="24"/>
          <w:szCs w:val="24"/>
        </w:rPr>
        <w:t>в</w:t>
      </w:r>
      <w:r w:rsidRPr="0060753B">
        <w:rPr>
          <w:sz w:val="24"/>
          <w:szCs w:val="24"/>
        </w:rPr>
        <w:t xml:space="preserve"> </w:t>
      </w:r>
      <w:r w:rsidRPr="0060753B">
        <w:rPr>
          <w:bCs/>
          <w:sz w:val="24"/>
          <w:szCs w:val="24"/>
        </w:rPr>
        <w:t>сельском</w:t>
      </w:r>
      <w:r w:rsidRPr="0060753B">
        <w:rPr>
          <w:sz w:val="24"/>
          <w:szCs w:val="24"/>
        </w:rPr>
        <w:t xml:space="preserve"> </w:t>
      </w:r>
      <w:r w:rsidRPr="0060753B">
        <w:rPr>
          <w:bCs/>
          <w:sz w:val="24"/>
          <w:szCs w:val="24"/>
        </w:rPr>
        <w:t>хозяйстве</w:t>
      </w:r>
      <w:r w:rsidRPr="0060753B">
        <w:rPr>
          <w:sz w:val="24"/>
          <w:szCs w:val="24"/>
        </w:rPr>
        <w:t xml:space="preserve">. - </w:t>
      </w:r>
      <w:r w:rsidRPr="0060753B">
        <w:rPr>
          <w:bCs/>
          <w:sz w:val="24"/>
          <w:szCs w:val="24"/>
        </w:rPr>
        <w:t>М</w:t>
      </w:r>
      <w:r w:rsidRPr="0060753B">
        <w:rPr>
          <w:sz w:val="24"/>
          <w:szCs w:val="24"/>
        </w:rPr>
        <w:t xml:space="preserve">., -Л.: Изд. АН СССР, </w:t>
      </w:r>
      <w:r w:rsidRPr="0060753B">
        <w:rPr>
          <w:bCs/>
          <w:sz w:val="24"/>
          <w:szCs w:val="24"/>
        </w:rPr>
        <w:t>1957</w:t>
      </w:r>
      <w:r w:rsidRPr="0060753B">
        <w:rPr>
          <w:sz w:val="24"/>
          <w:szCs w:val="24"/>
        </w:rPr>
        <w:t>. - 292 с.</w:t>
      </w:r>
    </w:p>
    <w:p w:rsidR="00CF69C8" w:rsidRPr="00A549D6" w:rsidRDefault="00CF69C8" w:rsidP="00CF69C8">
      <w:pPr>
        <w:pStyle w:val="a4"/>
        <w:spacing w:line="312" w:lineRule="auto"/>
        <w:ind w:left="0" w:firstLine="567"/>
        <w:jc w:val="both"/>
        <w:rPr>
          <w:spacing w:val="-1"/>
          <w:sz w:val="24"/>
          <w:szCs w:val="24"/>
        </w:rPr>
      </w:pPr>
      <w:r w:rsidRPr="00A549D6">
        <w:rPr>
          <w:spacing w:val="-1"/>
          <w:sz w:val="24"/>
          <w:szCs w:val="24"/>
        </w:rPr>
        <w:t>Школьник, М.Я. Роль и значение бора и других микроэлементов в жизни растений / М.Я. Школьник. - М., -Л.: Изд-во АН СССР, 1939. – 222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Шмальгаузен И.И. </w:t>
      </w:r>
      <w:r w:rsidRPr="0060753B">
        <w:rPr>
          <w:spacing w:val="-5"/>
          <w:sz w:val="24"/>
          <w:szCs w:val="24"/>
        </w:rPr>
        <w:t>Кибернетические вопросы биологии. - Новосибирск, 1968. - 224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Шмальгаузен И.И.</w:t>
      </w:r>
      <w:r w:rsidRPr="0060753B">
        <w:rPr>
          <w:spacing w:val="-5"/>
          <w:sz w:val="24"/>
          <w:szCs w:val="24"/>
        </w:rPr>
        <w:t xml:space="preserve"> Проблемы дарвинизма. - Л., 1969. - 494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Шмальгаузен И.И.</w:t>
      </w:r>
      <w:r w:rsidRPr="0060753B">
        <w:rPr>
          <w:spacing w:val="-5"/>
          <w:sz w:val="24"/>
          <w:szCs w:val="24"/>
        </w:rPr>
        <w:t xml:space="preserve"> Пути и закономерности эволюционного процесса. - М., - Л., 1940. - 231 с.</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 xml:space="preserve">Шмальгаузен И.И. </w:t>
      </w:r>
      <w:r w:rsidRPr="0060753B">
        <w:rPr>
          <w:spacing w:val="-5"/>
          <w:sz w:val="24"/>
          <w:szCs w:val="24"/>
        </w:rPr>
        <w:t>Факторы прогрессивной (ароморфной) эволюции – снижения энтропии // Закономерности прогрессивной эволюции. - Л., 1972. С. 5-27.</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Шноль.С.Э. Физико-химические факторы биологической эволюции. – М.: Мир, 1979. – 263 с.</w:t>
      </w:r>
    </w:p>
    <w:p w:rsidR="00CF69C8" w:rsidRPr="0060753B" w:rsidRDefault="00CF69C8" w:rsidP="00CF69C8">
      <w:pPr>
        <w:pStyle w:val="a4"/>
        <w:spacing w:line="312" w:lineRule="auto"/>
        <w:ind w:left="0" w:firstLine="567"/>
        <w:jc w:val="both"/>
        <w:rPr>
          <w:spacing w:val="-5"/>
          <w:sz w:val="24"/>
          <w:szCs w:val="24"/>
        </w:rPr>
      </w:pPr>
      <w:r w:rsidRPr="0060753B">
        <w:rPr>
          <w:spacing w:val="-5"/>
          <w:sz w:val="24"/>
          <w:szCs w:val="24"/>
        </w:rPr>
        <w:t>Шошин А.А. Основы медицинской географии. - М., - Л.: Изд-во АН СССР, 1962. - 147 с.</w:t>
      </w:r>
    </w:p>
    <w:p w:rsidR="00CF69C8" w:rsidRPr="0060753B" w:rsidRDefault="00CF69C8" w:rsidP="00CF69C8">
      <w:pPr>
        <w:pStyle w:val="a4"/>
        <w:spacing w:line="312" w:lineRule="auto"/>
        <w:ind w:left="0" w:firstLine="567"/>
        <w:jc w:val="both"/>
        <w:rPr>
          <w:sz w:val="24"/>
          <w:szCs w:val="24"/>
        </w:rPr>
      </w:pPr>
      <w:r w:rsidRPr="0060753B">
        <w:rPr>
          <w:sz w:val="24"/>
          <w:szCs w:val="24"/>
        </w:rPr>
        <w:t>Шошин А.А. Основы медицинской географии. - М., - Л.: Изд-во АН СССР, 1962. - 81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Шумская Т.В., Коробова Е.М., Савинова Е.Н. Одновременное атомно-эмиссионное определение меди и кобальта в объектах биосферы // ЖАХ. - 1986.- Т. 41. - Вып. 8. - С. 1375-1380.</w:t>
      </w:r>
    </w:p>
    <w:p w:rsidR="00CF69C8" w:rsidRPr="0060753B" w:rsidRDefault="00CF69C8" w:rsidP="00CF69C8">
      <w:pPr>
        <w:pStyle w:val="a4"/>
        <w:spacing w:line="312" w:lineRule="auto"/>
        <w:ind w:left="0" w:firstLine="567"/>
        <w:jc w:val="both"/>
        <w:rPr>
          <w:bCs/>
          <w:sz w:val="24"/>
          <w:szCs w:val="24"/>
        </w:rPr>
      </w:pPr>
      <w:r w:rsidRPr="0060753B">
        <w:rPr>
          <w:bCs/>
          <w:sz w:val="24"/>
          <w:szCs w:val="24"/>
        </w:rPr>
        <w:t>Шутов В.Н. Миграция С</w:t>
      </w:r>
      <w:r w:rsidRPr="0060753B">
        <w:rPr>
          <w:bCs/>
          <w:sz w:val="24"/>
          <w:szCs w:val="24"/>
          <w:lang w:val="en-US"/>
        </w:rPr>
        <w:t>s</w:t>
      </w:r>
      <w:r w:rsidRPr="0060753B">
        <w:rPr>
          <w:bCs/>
          <w:sz w:val="24"/>
          <w:szCs w:val="24"/>
        </w:rPr>
        <w:t xml:space="preserve">-137 и </w:t>
      </w:r>
      <w:r w:rsidRPr="0060753B">
        <w:rPr>
          <w:bCs/>
          <w:sz w:val="24"/>
          <w:szCs w:val="24"/>
          <w:lang w:val="en-US"/>
        </w:rPr>
        <w:t>Sr</w:t>
      </w:r>
      <w:r w:rsidRPr="0060753B">
        <w:rPr>
          <w:bCs/>
          <w:sz w:val="24"/>
          <w:szCs w:val="24"/>
        </w:rPr>
        <w:t xml:space="preserve">-90 по пищевым цепям после аварии на ЧАЭС / В.Н. Шутов, Г.Я. Брук, И.Г. Травникова // Тез. докл. III Всесоюз. конф. по с.-х. радиологии. - Обнинск. - 1990. - Т.1. - С. 171-172.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Щеглов А.И. Биогеохимия радионуклидов чернобыльского выброса в лесных экосистемах европейской части СНГ / А.И. Щеглов, Ф.А. Тихомиров, О.Б. Цветнова и др. // Радиационная биология. Радиоэкология. — 1996. Т.36. - Вып. 4. - С. 469-478.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Щеглов А.И. Биогеохимия техногенных радионуклидов в лесных экосистемах: По материалам 10-летних исследований в зоне влияния аварии на ЧАЭС / А.И. Щеглов. - М.: Наука, 2000. - 268 с. </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Щеглов А.И. Миграция долгоживущих радионуклидов чернобыльских выпадений в лесных почвах Европейской части СНГ / А.И. Щеглов, О.Б. Цветнова, Ф.А. Тихомиров // Вестн. МГУ. Сер. 17. Почвоведение. - 1992. - №2. - С. 27-35. </w:t>
      </w:r>
    </w:p>
    <w:p w:rsidR="00CF69C8" w:rsidRPr="0060753B" w:rsidRDefault="00CF69C8" w:rsidP="00CF69C8">
      <w:pPr>
        <w:pStyle w:val="a4"/>
        <w:spacing w:line="312" w:lineRule="auto"/>
        <w:ind w:left="0" w:firstLine="567"/>
        <w:jc w:val="both"/>
        <w:rPr>
          <w:bCs/>
          <w:sz w:val="24"/>
          <w:szCs w:val="24"/>
        </w:rPr>
      </w:pPr>
      <w:r w:rsidRPr="0060753B">
        <w:rPr>
          <w:bCs/>
          <w:sz w:val="24"/>
          <w:szCs w:val="24"/>
        </w:rPr>
        <w:t>Щукарев С.А. Современное значение периодического закона Д. И. Менделеева и перспективы развития // Сб. «100 лет периодического закона химических элементов». - М.:«Наука», 1971. С. 40–53.</w:t>
      </w:r>
    </w:p>
    <w:p w:rsidR="00CF69C8" w:rsidRPr="0060753B" w:rsidRDefault="00CF69C8" w:rsidP="00CF69C8">
      <w:pPr>
        <w:pStyle w:val="a4"/>
        <w:spacing w:line="312" w:lineRule="auto"/>
        <w:ind w:left="0" w:firstLine="567"/>
        <w:jc w:val="both"/>
        <w:rPr>
          <w:bCs/>
          <w:sz w:val="24"/>
          <w:szCs w:val="24"/>
        </w:rPr>
      </w:pPr>
      <w:r w:rsidRPr="0060753B">
        <w:rPr>
          <w:bCs/>
          <w:sz w:val="24"/>
          <w:szCs w:val="24"/>
        </w:rPr>
        <w:t>Экогеохимия Западной Сибири. Тяжелые металлы и радионуклиды. - Новосибирск: Изд-во СО РАН, 1996. - 248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Энгельс Ф. Диалектика природы // К.Маркс, Ф. Энгельс. Собрание сочинений. - 1961.- Т. 20. - С. 329-626.</w:t>
      </w:r>
    </w:p>
    <w:p w:rsidR="00CF69C8" w:rsidRPr="0060753B" w:rsidRDefault="00CF69C8" w:rsidP="00CF69C8">
      <w:pPr>
        <w:pStyle w:val="a4"/>
        <w:spacing w:line="312" w:lineRule="auto"/>
        <w:ind w:left="0" w:firstLine="567"/>
        <w:jc w:val="both"/>
        <w:rPr>
          <w:bCs/>
          <w:sz w:val="24"/>
          <w:szCs w:val="24"/>
        </w:rPr>
      </w:pPr>
      <w:r w:rsidRPr="0060753B">
        <w:rPr>
          <w:bCs/>
          <w:sz w:val="24"/>
          <w:szCs w:val="24"/>
        </w:rPr>
        <w:t xml:space="preserve">Юдинцева Е.В. Агрохимия радиоактивных изотопов стронция и цезия / Е.В. Юдинцева, И.В. Гулякин. - М.: Атомиздат, 1968. - 472с. </w:t>
      </w:r>
    </w:p>
    <w:p w:rsidR="00CF69C8" w:rsidRPr="0060753B" w:rsidRDefault="00CF69C8" w:rsidP="00CF69C8">
      <w:pPr>
        <w:pStyle w:val="a4"/>
        <w:spacing w:line="312" w:lineRule="auto"/>
        <w:ind w:left="0" w:firstLine="567"/>
        <w:jc w:val="both"/>
        <w:rPr>
          <w:sz w:val="24"/>
          <w:szCs w:val="24"/>
        </w:rPr>
      </w:pPr>
      <w:r w:rsidRPr="0060753B">
        <w:rPr>
          <w:sz w:val="24"/>
          <w:szCs w:val="24"/>
        </w:rPr>
        <w:t>Яблоков А.В., Юсуфов А.Г. Эволюционное учение. - М.: Высшая школа, 2006. - 310 с.</w:t>
      </w:r>
    </w:p>
    <w:p w:rsidR="00CF69C8" w:rsidRPr="003116FC" w:rsidRDefault="00CF69C8" w:rsidP="00CF69C8">
      <w:pPr>
        <w:pStyle w:val="a4"/>
        <w:spacing w:line="312" w:lineRule="auto"/>
        <w:ind w:left="0" w:firstLine="567"/>
        <w:jc w:val="both"/>
        <w:rPr>
          <w:spacing w:val="5"/>
          <w:sz w:val="24"/>
          <w:szCs w:val="24"/>
        </w:rPr>
      </w:pPr>
      <w:r w:rsidRPr="003116FC">
        <w:rPr>
          <w:spacing w:val="5"/>
          <w:sz w:val="24"/>
          <w:szCs w:val="24"/>
        </w:rPr>
        <w:t>Яблонская Д.А. Оценка воздействия геолого-разведочных работ на окружающую среду и природных рисков освоения рудных месторождений Камчатки / Автореф…к. г.-м. н. - Москва, 2004. - 32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Ягодин Б.Я. Проблема микроудобрений в земледелии СССР // Агрохимия. - 1981. - №10. - С.146-153.</w:t>
      </w:r>
    </w:p>
    <w:p w:rsidR="00CF69C8" w:rsidRPr="0060753B" w:rsidRDefault="00CF69C8" w:rsidP="00CF69C8">
      <w:pPr>
        <w:pStyle w:val="a4"/>
        <w:spacing w:line="312" w:lineRule="auto"/>
        <w:ind w:left="0" w:firstLine="567"/>
        <w:jc w:val="both"/>
        <w:rPr>
          <w:bCs/>
          <w:sz w:val="24"/>
          <w:szCs w:val="24"/>
        </w:rPr>
      </w:pPr>
      <w:r w:rsidRPr="0060753B">
        <w:rPr>
          <w:bCs/>
          <w:sz w:val="24"/>
          <w:szCs w:val="24"/>
        </w:rPr>
        <w:t>Янин Е.П. Экологическая геохимия горнопромышленных территорий. - М.: Геоинформмарк, 1993. - 51 с.</w:t>
      </w:r>
    </w:p>
    <w:p w:rsidR="00CF69C8" w:rsidRPr="0060753B" w:rsidRDefault="00CF69C8" w:rsidP="00CF69C8">
      <w:pPr>
        <w:pStyle w:val="a4"/>
        <w:spacing w:line="312" w:lineRule="auto"/>
        <w:ind w:left="0" w:firstLine="567"/>
        <w:jc w:val="both"/>
        <w:rPr>
          <w:bCs/>
          <w:sz w:val="24"/>
          <w:szCs w:val="24"/>
        </w:rPr>
      </w:pPr>
      <w:r w:rsidRPr="0060753B">
        <w:rPr>
          <w:bCs/>
          <w:sz w:val="24"/>
          <w:szCs w:val="24"/>
        </w:rPr>
        <w:t>Янин Е.П., Тимошкин Г.А. Техногенные потоки рассеяния химических элементов в поверхностных водотоках горнопромышленных ландшафтов. Биогеохимические методы при изучении окружающей среды. - М.: АН СССР, Мингео СССР, ИМГРЭ, 1989.  - С. 37-43.</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Яншин А.Л.</w:t>
      </w:r>
      <w:r w:rsidRPr="0060753B">
        <w:rPr>
          <w:spacing w:val="-5"/>
          <w:sz w:val="24"/>
          <w:szCs w:val="24"/>
        </w:rPr>
        <w:t xml:space="preserve"> В. И. Вернадский и его учение о биосфере и переходе ее в ноосферу // В.И. Вернадский и современность. - М., 1986. С. 28-40.</w:t>
      </w:r>
    </w:p>
    <w:p w:rsidR="00CF69C8" w:rsidRPr="0060753B" w:rsidRDefault="00CF69C8" w:rsidP="00CF69C8">
      <w:pPr>
        <w:pStyle w:val="a4"/>
        <w:spacing w:line="312" w:lineRule="auto"/>
        <w:ind w:left="0" w:firstLine="567"/>
        <w:jc w:val="both"/>
        <w:rPr>
          <w:spacing w:val="-5"/>
          <w:sz w:val="24"/>
          <w:szCs w:val="24"/>
        </w:rPr>
      </w:pPr>
      <w:r w:rsidRPr="0060753B">
        <w:rPr>
          <w:iCs/>
          <w:spacing w:val="-5"/>
          <w:sz w:val="24"/>
          <w:szCs w:val="24"/>
        </w:rPr>
        <w:t>Яншин А.Л.</w:t>
      </w:r>
      <w:r w:rsidRPr="0060753B">
        <w:rPr>
          <w:spacing w:val="-5"/>
          <w:sz w:val="24"/>
          <w:szCs w:val="24"/>
        </w:rPr>
        <w:t xml:space="preserve"> Методологическое значение учения В.И. Вернадского о биосфере и преобразовании ее в ноосферу // Методология науки и научный прогресс. - Новосибирск, 1981. С. 194-204.</w:t>
      </w:r>
    </w:p>
    <w:p w:rsidR="00CF69C8" w:rsidRPr="0060753B" w:rsidRDefault="00CF69C8" w:rsidP="00CF69C8">
      <w:pPr>
        <w:pStyle w:val="a4"/>
        <w:spacing w:line="312" w:lineRule="auto"/>
        <w:ind w:left="0" w:firstLine="567"/>
        <w:jc w:val="both"/>
        <w:rPr>
          <w:sz w:val="24"/>
          <w:szCs w:val="24"/>
        </w:rPr>
      </w:pPr>
      <w:r w:rsidRPr="0060753B">
        <w:rPr>
          <w:sz w:val="24"/>
          <w:szCs w:val="24"/>
        </w:rPr>
        <w:t>Яцимирский К.Б. Кинетические методы анализа. - М.: Химия, 1967. -199 с.</w:t>
      </w:r>
    </w:p>
    <w:p w:rsidR="00CF69C8" w:rsidRPr="0060753B" w:rsidRDefault="00CF69C8" w:rsidP="00CF69C8">
      <w:pPr>
        <w:pStyle w:val="a4"/>
        <w:spacing w:line="312" w:lineRule="auto"/>
        <w:ind w:left="0" w:firstLine="567"/>
        <w:jc w:val="both"/>
        <w:rPr>
          <w:sz w:val="24"/>
          <w:szCs w:val="24"/>
        </w:rPr>
      </w:pPr>
      <w:r w:rsidRPr="0060753B">
        <w:rPr>
          <w:sz w:val="24"/>
          <w:szCs w:val="24"/>
        </w:rPr>
        <w:t>Яцимирский К.Б., Бударин Л.И., Благовещенская Н.А. и др. Определение микроколичеств йодида по его каталитическому действию на реакцию окисления роданида // ЖАХ. - 1963. - Т.18. - Вып. 1. - С. 103-108.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Aarkrog A. Inventory of nuclear releases in the world / A. Aarkrog // Radio-ecology and the restoration of radioactive-contaminated sites. - Dordrecht: Klu-wer, 1996. -P. 31-43.</w:t>
      </w:r>
    </w:p>
    <w:p w:rsidR="00CF69C8" w:rsidRPr="00A549D6" w:rsidRDefault="00CF69C8" w:rsidP="00CF69C8">
      <w:pPr>
        <w:pStyle w:val="a4"/>
        <w:spacing w:line="312" w:lineRule="auto"/>
        <w:ind w:left="0" w:firstLine="567"/>
        <w:jc w:val="both"/>
        <w:rPr>
          <w:sz w:val="24"/>
          <w:szCs w:val="24"/>
          <w:lang w:val="en-US"/>
        </w:rPr>
      </w:pPr>
      <w:r w:rsidRPr="00A549D6">
        <w:rPr>
          <w:sz w:val="24"/>
          <w:szCs w:val="24"/>
          <w:lang w:val="en-US"/>
        </w:rPr>
        <w:t xml:space="preserve">Abend M., Pfeiffer R.M., Ruf C., Hatch M., Bogdanova T.I., Tronko M.D., Riecke A., Hartmann J., Meineke V., Boukheris H., Sigurdson A.J., Mabuchi K., Brenner A.V. Iodine-131 dose dependent gene expression in thyroid cancers and corresponding normal tissues following the </w:t>
      </w:r>
      <w:r w:rsidRPr="00A549D6">
        <w:rPr>
          <w:sz w:val="24"/>
          <w:szCs w:val="24"/>
        </w:rPr>
        <w:t>С</w:t>
      </w:r>
      <w:r w:rsidRPr="00A549D6">
        <w:rPr>
          <w:sz w:val="24"/>
          <w:szCs w:val="24"/>
          <w:lang w:val="en-US"/>
        </w:rPr>
        <w:t>hernobyl accident // PLoS ONE. – 2012. – Vol. 7. -  Iss. 7, 25. - Article number e39103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Absalom J.P. Radio-cesium fixation dynamics: measurement in six Cumbrian soils / Absalom J.P., Young S.D., Crout N.M.J. // European Journal of Soil Science. - 1995. - № 46. - P. 461-469.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Akimov V., Ermakov A., Glebov M., Khilov A., Kirov S., Korobova E., Linnik V. Report. Russian Scientific Research Institute for Civil Defence and Emergencies, Contract No. 4060 7BO46060/SH. - Moscow. - 1998. - 18 p.</w:t>
      </w:r>
    </w:p>
    <w:p w:rsidR="00CF69C8" w:rsidRPr="003116FC" w:rsidRDefault="00CF69C8" w:rsidP="00CF69C8">
      <w:pPr>
        <w:pStyle w:val="a4"/>
        <w:spacing w:line="312" w:lineRule="auto"/>
        <w:ind w:left="0" w:firstLine="567"/>
        <w:jc w:val="both"/>
        <w:rPr>
          <w:spacing w:val="-4"/>
          <w:sz w:val="24"/>
          <w:szCs w:val="24"/>
          <w:lang w:val="en-US"/>
        </w:rPr>
      </w:pPr>
      <w:r w:rsidRPr="003116FC">
        <w:rPr>
          <w:iCs/>
          <w:spacing w:val="-4"/>
          <w:sz w:val="24"/>
          <w:szCs w:val="24"/>
          <w:lang w:val="en-US"/>
        </w:rPr>
        <w:t>Alvarez W.</w:t>
      </w:r>
      <w:r w:rsidRPr="003116FC">
        <w:rPr>
          <w:spacing w:val="-4"/>
          <w:sz w:val="24"/>
          <w:szCs w:val="24"/>
          <w:lang w:val="en-US"/>
        </w:rPr>
        <w:t xml:space="preserve"> An indium clue to the dinosaurs' demise // New Sci. - 1979. - Vol 82. - № 1158. - P. 798.</w:t>
      </w:r>
    </w:p>
    <w:p w:rsidR="00CF69C8" w:rsidRPr="00E568B2" w:rsidRDefault="00CF69C8" w:rsidP="00CF69C8">
      <w:pPr>
        <w:pStyle w:val="a4"/>
        <w:spacing w:line="312" w:lineRule="auto"/>
        <w:ind w:left="0" w:firstLine="567"/>
        <w:jc w:val="both"/>
        <w:rPr>
          <w:sz w:val="24"/>
          <w:szCs w:val="24"/>
          <w:lang w:val="en-US"/>
        </w:rPr>
      </w:pPr>
      <w:r w:rsidRPr="00E568B2">
        <w:rPr>
          <w:sz w:val="24"/>
          <w:szCs w:val="24"/>
          <w:lang w:val="en-US"/>
        </w:rPr>
        <w:t xml:space="preserve">Anke Manfred. </w:t>
      </w:r>
      <w:hyperlink r:id="rId239" w:tgtFrame="_top" w:history="1">
        <w:r w:rsidRPr="00E568B2">
          <w:rPr>
            <w:sz w:val="24"/>
            <w:szCs w:val="24"/>
            <w:lang w:val="en-US"/>
          </w:rPr>
          <w:t xml:space="preserve">Trace elements in man and animals: TEMA 8. </w:t>
        </w:r>
      </w:hyperlink>
      <w:r w:rsidRPr="00E568B2">
        <w:rPr>
          <w:sz w:val="24"/>
          <w:szCs w:val="24"/>
          <w:lang w:val="en-US"/>
        </w:rPr>
        <w:t>/ ed.: Manfred Anke, D Meissner, Colin Frederick Mills. /S.l.: Verlag Media Touristik, 1993. – 599 p</w:t>
      </w:r>
      <w:r>
        <w:rPr>
          <w:sz w:val="24"/>
          <w:szCs w:val="24"/>
          <w:lang w:val="en-US"/>
        </w:rPr>
        <w:t>.</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Anspaugh L.R. The global impact of the Chernobyl reactor accident / L.R. Anspaugh, R.J. Catlin, M. Goldman // Science. - 1988. - Vol. 242. - № 4885.-P. 1513-1519.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Aoseer Buher, Zhang Dongwei, Liu Li. Regional environmental differentiation and regional safety threshold of soil selenium // Acta Pedologica Sinica. - 1995. - Vol. 32. - P. 186-193.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Ashworth D.J., Shaw G. A comparison of the soil migration and plant uptake of radioactive chlorine and iodine from contaminated groundwater // Journal of Environmental Radioactivity. - 2006. - № 89. - </w:t>
      </w:r>
      <w:r w:rsidRPr="0060753B">
        <w:rPr>
          <w:sz w:val="24"/>
          <w:szCs w:val="24"/>
        </w:rPr>
        <w:t>Р</w:t>
      </w:r>
      <w:r w:rsidRPr="0060753B">
        <w:rPr>
          <w:sz w:val="24"/>
          <w:szCs w:val="24"/>
          <w:lang w:val="en-US"/>
        </w:rPr>
        <w:t>. 61-80.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Ashworth D.J., Shawa G., Butler A.P., Ciciani L. Soil transport and plant uptake of radioiodine from near-surface groundwater // Journal of Environmental Radioactivity. - 2003. - № 70. - </w:t>
      </w:r>
      <w:r w:rsidRPr="0060753B">
        <w:rPr>
          <w:sz w:val="24"/>
          <w:szCs w:val="24"/>
        </w:rPr>
        <w:t>Р</w:t>
      </w:r>
      <w:r w:rsidRPr="0060753B">
        <w:rPr>
          <w:sz w:val="24"/>
          <w:szCs w:val="24"/>
          <w:lang w:val="en-US"/>
        </w:rPr>
        <w:t>. 99-114.</w:t>
      </w:r>
    </w:p>
    <w:p w:rsidR="00CF69C8" w:rsidRPr="00015CCE" w:rsidRDefault="00CF69C8" w:rsidP="00CF69C8">
      <w:pPr>
        <w:pStyle w:val="a4"/>
        <w:spacing w:line="312" w:lineRule="auto"/>
        <w:ind w:left="0" w:firstLine="567"/>
        <w:jc w:val="both"/>
        <w:rPr>
          <w:sz w:val="24"/>
          <w:szCs w:val="24"/>
        </w:rPr>
      </w:pPr>
      <w:r w:rsidRPr="00E568B2">
        <w:rPr>
          <w:sz w:val="24"/>
          <w:szCs w:val="24"/>
          <w:lang w:val="en-US"/>
        </w:rPr>
        <w:t>Assessment of iodine deficiency disorders and monitoring their elimination: a guide for program managers. [</w:t>
      </w:r>
      <w:r w:rsidRPr="00E568B2">
        <w:rPr>
          <w:sz w:val="24"/>
          <w:szCs w:val="24"/>
        </w:rPr>
        <w:t>Электронный</w:t>
      </w:r>
      <w:r w:rsidRPr="00CF69C8">
        <w:rPr>
          <w:sz w:val="24"/>
          <w:szCs w:val="24"/>
          <w:lang w:val="en-US"/>
        </w:rPr>
        <w:t xml:space="preserve"> </w:t>
      </w:r>
      <w:r w:rsidRPr="00E568B2">
        <w:rPr>
          <w:sz w:val="24"/>
          <w:szCs w:val="24"/>
        </w:rPr>
        <w:t>ресурс</w:t>
      </w:r>
      <w:r w:rsidRPr="00E568B2">
        <w:rPr>
          <w:sz w:val="24"/>
          <w:szCs w:val="24"/>
          <w:lang w:val="en-US"/>
        </w:rPr>
        <w:t>]</w:t>
      </w:r>
      <w:r w:rsidRPr="00CF69C8">
        <w:rPr>
          <w:sz w:val="24"/>
          <w:szCs w:val="24"/>
          <w:lang w:val="en-US"/>
        </w:rPr>
        <w:t xml:space="preserve">. </w:t>
      </w:r>
      <w:r w:rsidRPr="00E568B2">
        <w:rPr>
          <w:sz w:val="24"/>
          <w:szCs w:val="24"/>
          <w:lang w:val="en-US"/>
        </w:rPr>
        <w:t>– 3rd ed. World Health Organization. ISBN</w:t>
      </w:r>
      <w:r w:rsidRPr="00015CCE">
        <w:rPr>
          <w:sz w:val="24"/>
          <w:szCs w:val="24"/>
        </w:rPr>
        <w:t xml:space="preserve"> 978 92 4 159582 7. </w:t>
      </w:r>
      <w:r w:rsidRPr="00E568B2">
        <w:rPr>
          <w:sz w:val="24"/>
          <w:szCs w:val="24"/>
        </w:rPr>
        <w:t>Режим</w:t>
      </w:r>
      <w:r w:rsidRPr="00015CCE">
        <w:rPr>
          <w:sz w:val="24"/>
          <w:szCs w:val="24"/>
        </w:rPr>
        <w:t xml:space="preserve"> </w:t>
      </w:r>
      <w:r w:rsidRPr="00E568B2">
        <w:rPr>
          <w:sz w:val="24"/>
          <w:szCs w:val="24"/>
        </w:rPr>
        <w:t>доступа</w:t>
      </w:r>
      <w:r w:rsidRPr="00015CCE">
        <w:rPr>
          <w:sz w:val="24"/>
          <w:szCs w:val="24"/>
        </w:rPr>
        <w:t xml:space="preserve">:  </w:t>
      </w:r>
      <w:hyperlink r:id="rId240" w:history="1">
        <w:r w:rsidRPr="00A5226D">
          <w:rPr>
            <w:rStyle w:val="af2"/>
            <w:sz w:val="24"/>
            <w:szCs w:val="24"/>
            <w:lang w:val="en-US"/>
          </w:rPr>
          <w:t>http</w:t>
        </w:r>
        <w:r w:rsidRPr="00015CCE">
          <w:rPr>
            <w:rStyle w:val="af2"/>
            <w:sz w:val="24"/>
            <w:szCs w:val="24"/>
          </w:rPr>
          <w:t>://</w:t>
        </w:r>
        <w:r w:rsidRPr="00A5226D">
          <w:rPr>
            <w:rStyle w:val="af2"/>
            <w:sz w:val="24"/>
            <w:szCs w:val="24"/>
            <w:lang w:val="en-US"/>
          </w:rPr>
          <w:t>whqlibdoc</w:t>
        </w:r>
        <w:r w:rsidRPr="00015CCE">
          <w:rPr>
            <w:rStyle w:val="af2"/>
            <w:sz w:val="24"/>
            <w:szCs w:val="24"/>
          </w:rPr>
          <w:t>.</w:t>
        </w:r>
        <w:r w:rsidRPr="00A5226D">
          <w:rPr>
            <w:rStyle w:val="af2"/>
            <w:sz w:val="24"/>
            <w:szCs w:val="24"/>
            <w:lang w:val="en-US"/>
          </w:rPr>
          <w:t>who</w:t>
        </w:r>
        <w:r w:rsidRPr="00015CCE">
          <w:rPr>
            <w:rStyle w:val="af2"/>
            <w:sz w:val="24"/>
            <w:szCs w:val="24"/>
          </w:rPr>
          <w:t>.</w:t>
        </w:r>
        <w:r w:rsidRPr="00A5226D">
          <w:rPr>
            <w:rStyle w:val="af2"/>
            <w:sz w:val="24"/>
            <w:szCs w:val="24"/>
            <w:lang w:val="en-US"/>
          </w:rPr>
          <w:t>int</w:t>
        </w:r>
        <w:r w:rsidRPr="00015CCE">
          <w:rPr>
            <w:rStyle w:val="af2"/>
            <w:sz w:val="24"/>
            <w:szCs w:val="24"/>
          </w:rPr>
          <w:t>/</w:t>
        </w:r>
        <w:r w:rsidRPr="00A5226D">
          <w:rPr>
            <w:rStyle w:val="af2"/>
            <w:sz w:val="24"/>
            <w:szCs w:val="24"/>
            <w:lang w:val="en-US"/>
          </w:rPr>
          <w:t>publications</w:t>
        </w:r>
        <w:r w:rsidRPr="00015CCE">
          <w:rPr>
            <w:rStyle w:val="af2"/>
            <w:sz w:val="24"/>
            <w:szCs w:val="24"/>
          </w:rPr>
          <w:t>/2007/9789241595827_</w:t>
        </w:r>
        <w:r w:rsidRPr="00A5226D">
          <w:rPr>
            <w:rStyle w:val="af2"/>
            <w:sz w:val="24"/>
            <w:szCs w:val="24"/>
            <w:lang w:val="en-US"/>
          </w:rPr>
          <w:t>eng</w:t>
        </w:r>
        <w:r w:rsidRPr="00015CCE">
          <w:rPr>
            <w:rStyle w:val="af2"/>
            <w:sz w:val="24"/>
            <w:szCs w:val="24"/>
          </w:rPr>
          <w:t>.</w:t>
        </w:r>
        <w:r w:rsidRPr="00A5226D">
          <w:rPr>
            <w:rStyle w:val="af2"/>
            <w:sz w:val="24"/>
            <w:szCs w:val="24"/>
            <w:lang w:val="en-US"/>
          </w:rPr>
          <w:t>pdf</w:t>
        </w:r>
      </w:hyperlink>
      <w:r w:rsidRPr="00015CCE">
        <w:rPr>
          <w:sz w:val="24"/>
          <w:szCs w:val="24"/>
        </w:rPr>
        <w:t xml:space="preserve">. </w:t>
      </w:r>
    </w:p>
    <w:p w:rsidR="00CF69C8" w:rsidRPr="00784AD8" w:rsidRDefault="00CF69C8" w:rsidP="00CF69C8">
      <w:pPr>
        <w:pStyle w:val="a4"/>
        <w:spacing w:line="312" w:lineRule="auto"/>
        <w:ind w:left="0" w:firstLine="567"/>
        <w:jc w:val="both"/>
        <w:rPr>
          <w:sz w:val="24"/>
          <w:szCs w:val="24"/>
          <w:lang w:val="en-US"/>
        </w:rPr>
      </w:pPr>
      <w:r w:rsidRPr="00784AD8">
        <w:rPr>
          <w:sz w:val="24"/>
          <w:szCs w:val="24"/>
          <w:lang w:val="en-US"/>
        </w:rPr>
        <w:t>Atlas of Endemic Diseases and Environment. Science Press, Beijing, p. 74.</w:t>
      </w:r>
    </w:p>
    <w:p w:rsidR="00CF69C8" w:rsidRPr="00784AD8" w:rsidRDefault="00CF69C8" w:rsidP="00CF69C8">
      <w:pPr>
        <w:pStyle w:val="a4"/>
        <w:spacing w:line="312" w:lineRule="auto"/>
        <w:ind w:left="0" w:firstLine="567"/>
        <w:jc w:val="both"/>
        <w:rPr>
          <w:sz w:val="24"/>
          <w:szCs w:val="24"/>
          <w:lang w:val="en-US"/>
        </w:rPr>
      </w:pPr>
      <w:r w:rsidRPr="00784AD8">
        <w:rPr>
          <w:sz w:val="24"/>
          <w:szCs w:val="24"/>
          <w:lang w:val="en-US"/>
        </w:rPr>
        <w:t>Atlas of Soil Environmental Background Value in the People's Republic of China. Chinese Environmental Science Press. 1994</w:t>
      </w:r>
      <w:r w:rsidRPr="00CF69C8">
        <w:rPr>
          <w:sz w:val="24"/>
          <w:szCs w:val="24"/>
          <w:lang w:val="en-US"/>
        </w:rPr>
        <w:t xml:space="preserve"> (</w:t>
      </w:r>
      <w:r w:rsidRPr="00784AD8">
        <w:rPr>
          <w:sz w:val="24"/>
          <w:szCs w:val="24"/>
          <w:lang w:val="en-US"/>
        </w:rPr>
        <w:t xml:space="preserve">in Chinese).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Auerbach S., Olson J.S., Peters L.N. et al. Accumulation of Cs-137 in soils of the tagged Liriodendron forest // Oak Ridge National Laboratory. Annual report. - 1967. - № 4468. - p. 80.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Auerbach S., Witkamp M., Frank M Losses of Cs-137 and Co-60 from leaf litter // Oak Ridge National Laboratory. Annual report. - 1966. - № 4007. - P. 73.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Baas-Becking et al. Limits of the natural environment in terms of pH and oxidation–reduction potentials // J. Geol. - 1960. - № 68. - P. 243-284.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Bachhuber H. The migration of 137Cs and 90Sr in multilayred soils: Results from bath, column and fallout investigations / H. Bachhuber, K. Bunzl, W. Schimmack // Nucl. Technol. - 1982. - Vol. 59. - № 2. - P. 291-302.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Balonov M.I. Radiological consequences of the Chernobyl NPP accident in comparison with those of the Kyshtym and Windscale radiation accidents. // Seminar “Comparative assessment of the environmental impact of radionuclides released during three major nuclear accidents: Kyshtum, Windscale, Chernobyl”. - Luxembourg. - 1990. - V. 2. - P. 749-769.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Ban-Nai N., Muramatsu Y. Transfer factors of radioiodine from volcanic-ash soils (Andosol) to crops // Journal of Radiation Research. - 2003. - № 44. – </w:t>
      </w:r>
      <w:r w:rsidRPr="0060753B">
        <w:rPr>
          <w:sz w:val="24"/>
          <w:szCs w:val="24"/>
        </w:rPr>
        <w:t>Р</w:t>
      </w:r>
      <w:r w:rsidRPr="0060753B">
        <w:rPr>
          <w:sz w:val="24"/>
          <w:szCs w:val="24"/>
          <w:lang w:val="en-US"/>
        </w:rPr>
        <w:t>. 23-30.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Bech Jaume, Manuela Abreu, Elena Korobova, Annamaria Lima, Carmen Pérez-Sirvent Radioactive chemical species in soils: Pollution and remediation // Journal of Geochemical Exploration. - 2014. - Vol. 142. - </w:t>
      </w:r>
      <w:r w:rsidRPr="0060753B">
        <w:rPr>
          <w:sz w:val="24"/>
          <w:szCs w:val="24"/>
        </w:rPr>
        <w:t>Р</w:t>
      </w:r>
      <w:r w:rsidRPr="0060753B">
        <w:rPr>
          <w:sz w:val="24"/>
          <w:szCs w:val="24"/>
          <w:lang w:val="en-US"/>
        </w:rPr>
        <w:t>. 1-3.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Behaviour of radionuclides in natural and seminatural environments / Ed. by M. Belli and F. Tikhomirov. - Brussels-Luxembourg, 1996. - 147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Belli M. Dynamics of radionuclides in seminatural environments / M. Belli, K. Bunzl, B. Delvaux et al. // Proceedings on the NATO Advanced Research Workshop on Contaminated Forests. - Kiev, Ukraine. - 1998. - P. 17-21.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Belli M., Tikhomirov F. Behavior of radionuclides in natural and semi-natural environments. - Brussels. - 1996. - 147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Bolt G.H. A study of the equilibria between three categories of potassium in an illitic soil / G.H. Bolt, M.E. Sumner., A. Kamphorst // Soil Sci. Soc. Am. Proc. - 1963. - Vol. 27. - № 3. P. 294-299.</w:t>
      </w:r>
    </w:p>
    <w:p w:rsidR="00CF69C8" w:rsidRPr="003116FC" w:rsidRDefault="00CF69C8" w:rsidP="00CF69C8">
      <w:pPr>
        <w:pStyle w:val="a4"/>
        <w:spacing w:line="312" w:lineRule="auto"/>
        <w:ind w:left="0" w:firstLine="567"/>
        <w:jc w:val="both"/>
        <w:rPr>
          <w:spacing w:val="-4"/>
          <w:sz w:val="24"/>
          <w:szCs w:val="24"/>
          <w:lang w:val="en-US"/>
        </w:rPr>
      </w:pPr>
      <w:r w:rsidRPr="003116FC">
        <w:rPr>
          <w:spacing w:val="-4"/>
          <w:sz w:val="24"/>
          <w:szCs w:val="24"/>
          <w:lang w:val="en-US"/>
        </w:rPr>
        <w:t xml:space="preserve">Bondareva L.G., Bolsunovskii A.Y. Speciation of Artificial Radionuclides 60Co, 137Cs, 152Eu, and 241Am in Bottom Sediments of the Yenisei River // Radiochemistry. – 2008. - № 50(5). – </w:t>
      </w:r>
      <w:r w:rsidRPr="003116FC">
        <w:rPr>
          <w:spacing w:val="-4"/>
          <w:sz w:val="24"/>
          <w:szCs w:val="24"/>
        </w:rPr>
        <w:t>Р</w:t>
      </w:r>
      <w:r w:rsidRPr="003116FC">
        <w:rPr>
          <w:spacing w:val="-4"/>
          <w:sz w:val="24"/>
          <w:szCs w:val="24"/>
          <w:lang w:val="en-US"/>
        </w:rPr>
        <w:t>. 547-552.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Bonne F. Terrestrial pathways of environmental distribution of radionuclides / F. Bonne, C. Yook, J.M. Palms // Health Phys. - 1981. - Vol. 41. - № 5. - P. 735-747.</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Bradshaw A.</w:t>
      </w:r>
      <w:r w:rsidRPr="0060753B">
        <w:rPr>
          <w:sz w:val="24"/>
          <w:szCs w:val="24"/>
          <w:lang w:val="en-US"/>
        </w:rPr>
        <w:t xml:space="preserve"> Adaptation of plants to soils containing toxic metals – a test for conceit // Origins and development of adaptation. - London. - 1984. - P. 4- 14. </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Bradshaw A.D.</w:t>
      </w:r>
      <w:r w:rsidRPr="0060753B">
        <w:rPr>
          <w:sz w:val="24"/>
          <w:szCs w:val="24"/>
          <w:lang w:val="en-US"/>
        </w:rPr>
        <w:t xml:space="preserve"> Plant evolution in extreme // Ecological genetic and evolution. - Oxford; Edinburgh. - 1971. - P. 79- 93.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Bradshaw A.D. Populations of Agrostis tenuis resistant to lead and zinc poisoning // Nature. - 1952. - V 169. - </w:t>
      </w:r>
      <w:r w:rsidRPr="0060753B">
        <w:rPr>
          <w:sz w:val="24"/>
          <w:szCs w:val="24"/>
        </w:rPr>
        <w:t>Р</w:t>
      </w:r>
      <w:r w:rsidRPr="0060753B">
        <w:rPr>
          <w:sz w:val="24"/>
          <w:szCs w:val="24"/>
          <w:lang w:val="en-US"/>
        </w:rPr>
        <w:t xml:space="preserve">. 28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Bréchignac François. Towards an Ecosystem Approach foe Environment Protection with Emphasis on Radioecological Hazards / François Bréchignac, Clare Brad shaw, Simon Carroll, Soichi Fuma, Lars Håkanson, Alicja Jaworska, Larry Kapustka, Osao Kawaguchi, Luigi Monte, Deborah Oughton, Tatiana Sazykina, and Per Strand // International Union of Radioecology. - 2012. - 82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Brito J.P., Hay I.D., Morris J.C. Low risk papillary thyroid cancer (Review) BMJ (Online). - 2014. - Vol. 348Article number g3045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Brunger F.W., Stover B.I., Atherton D.R. Incorporation of various metal ions into in vivo and in vitro produced melanin // Radiation Res. - 1967. - V.32/1. - № 1. - P.1-12.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Bunnel Joseph E., Alexander W. Karlsen, Robert B. Finkelman, Timothy M. Shields. GIS in Human Health Studies. In: Essentials of Medical Geology. Impacts of the Natural Environment on Public Health / Olle Selinus (ed-in-chief). Elsevier Academic Press. - 2005. – P. 633-644.</w:t>
      </w:r>
    </w:p>
    <w:p w:rsidR="00CF69C8" w:rsidRPr="0060753B" w:rsidRDefault="00CF69C8" w:rsidP="00CF69C8">
      <w:pPr>
        <w:pStyle w:val="a4"/>
        <w:spacing w:line="312" w:lineRule="auto"/>
        <w:ind w:left="0" w:firstLine="567"/>
        <w:jc w:val="both"/>
        <w:rPr>
          <w:sz w:val="24"/>
          <w:szCs w:val="24"/>
          <w:lang w:val="en-US"/>
        </w:rPr>
      </w:pPr>
      <w:r w:rsidRPr="00B12566">
        <w:rPr>
          <w:sz w:val="24"/>
          <w:szCs w:val="24"/>
          <w:lang w:val="en-US"/>
        </w:rPr>
        <w:t xml:space="preserve">Bunzl </w:t>
      </w:r>
      <w:r w:rsidRPr="00B12566">
        <w:rPr>
          <w:sz w:val="24"/>
          <w:szCs w:val="24"/>
        </w:rPr>
        <w:t>К</w:t>
      </w:r>
      <w:r w:rsidRPr="00B12566">
        <w:rPr>
          <w:sz w:val="24"/>
          <w:szCs w:val="24"/>
          <w:lang w:val="en-US"/>
        </w:rPr>
        <w:t>., Kracke W. Cumulative deposition of 137Cs, 238Pu, 239+240pu and 241 Am from global fallout in soils of forest, grassland and arable land in Bavaria // J. Environ. Radioact. - 1988. – Vol 8. –No 1. - P. 1-14</w:t>
      </w:r>
      <w:r>
        <w:rPr>
          <w:sz w:val="24"/>
          <w:szCs w:val="24"/>
          <w:lang w:val="en-US"/>
        </w:rPr>
        <w:t>.</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Campos M. Lucia A.M. New approach to evaluating dissolved iodine speciation in natural waters using cathodic stripping voltammetry and a storage study for preserving iodine species // Marine Chemistry. - 1997. - № 57. - </w:t>
      </w:r>
      <w:r w:rsidRPr="0060753B">
        <w:rPr>
          <w:sz w:val="24"/>
          <w:szCs w:val="24"/>
        </w:rPr>
        <w:t>Р</w:t>
      </w:r>
      <w:r w:rsidRPr="0060753B">
        <w:rPr>
          <w:sz w:val="24"/>
          <w:szCs w:val="24"/>
          <w:lang w:val="en-US"/>
        </w:rPr>
        <w:t>. 107- 117.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Cardis E., Hatch M.B. The Chernobyl Accident - An Epidemiological Perspective (Article) // Clinical Oncology. - 2011. - Vol. 23. - Iss. 4. - </w:t>
      </w:r>
      <w:r w:rsidRPr="0060753B">
        <w:rPr>
          <w:sz w:val="24"/>
          <w:szCs w:val="24"/>
        </w:rPr>
        <w:t>Р</w:t>
      </w:r>
      <w:r w:rsidRPr="0060753B">
        <w:rPr>
          <w:sz w:val="24"/>
          <w:szCs w:val="24"/>
          <w:lang w:val="en-US"/>
        </w:rPr>
        <w:t>. 251-260.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Cardis Elisabeth, Ausrele Kesminiene, Victor Ivanov, Irina Zvonova, Elena Korobova, et al. Risk of thyroid cancer after exposure to 131I in childhood // J. of Nat. Cancer Institute. – 2005. - Vol. 97. - № 10. - Р. 724-732.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Caritat Patrice de, Clemens Reimann. Comparing results from two continental geochemical surveys to world soil composition and deriving Predicted Empirical Global Soil (PEGS2) reference values // Earth and Planetary Science Letters. - 2012. - Vol. 319-320. - P. 269-276.</w:t>
      </w:r>
    </w:p>
    <w:p w:rsidR="00CF69C8" w:rsidRPr="003116FC" w:rsidRDefault="00CF69C8" w:rsidP="00CF69C8">
      <w:pPr>
        <w:pStyle w:val="a4"/>
        <w:spacing w:line="312" w:lineRule="auto"/>
        <w:ind w:left="0" w:firstLine="567"/>
        <w:jc w:val="both"/>
        <w:rPr>
          <w:spacing w:val="-4"/>
          <w:sz w:val="24"/>
          <w:szCs w:val="24"/>
          <w:lang w:val="en-US"/>
        </w:rPr>
      </w:pPr>
      <w:r w:rsidRPr="003116FC">
        <w:rPr>
          <w:spacing w:val="-4"/>
          <w:sz w:val="24"/>
          <w:szCs w:val="24"/>
          <w:lang w:val="en-US"/>
        </w:rPr>
        <w:t>Carter C.O. The Hazards of Nuclear Radiation. The Hazards to Man of Nuclear and Allied Radiations. A First Report of the Medical Research Council // The Eugenics Review. - 1956. - № 48. - P. 159-162.</w:t>
      </w:r>
    </w:p>
    <w:p w:rsidR="00CF69C8" w:rsidRPr="0060753B" w:rsidRDefault="00CF69C8" w:rsidP="00CF69C8">
      <w:pPr>
        <w:pStyle w:val="a4"/>
        <w:spacing w:line="312" w:lineRule="auto"/>
        <w:ind w:left="0" w:firstLine="567"/>
        <w:jc w:val="both"/>
        <w:rPr>
          <w:sz w:val="24"/>
          <w:szCs w:val="24"/>
          <w:lang w:val="en-US"/>
        </w:rPr>
      </w:pPr>
      <w:r w:rsidRPr="00E92002">
        <w:rPr>
          <w:sz w:val="24"/>
          <w:szCs w:val="24"/>
          <w:lang w:val="en-US"/>
        </w:rPr>
        <w:t xml:space="preserve">Cavalli-Sforca L., Luca Menozzi Paolo, Plazza Alberto. The History and Geography of Human Genes. </w:t>
      </w:r>
      <w:r>
        <w:rPr>
          <w:sz w:val="24"/>
          <w:szCs w:val="24"/>
          <w:lang w:val="en-US"/>
        </w:rPr>
        <w:t>–</w:t>
      </w:r>
      <w:r w:rsidRPr="00E92002">
        <w:rPr>
          <w:sz w:val="24"/>
          <w:szCs w:val="24"/>
          <w:lang w:val="en-US"/>
        </w:rPr>
        <w:t xml:space="preserve"> Princeton</w:t>
      </w:r>
      <w:r>
        <w:rPr>
          <w:sz w:val="24"/>
          <w:szCs w:val="24"/>
          <w:lang w:val="en-US"/>
        </w:rPr>
        <w:t>, NJ</w:t>
      </w:r>
      <w:r w:rsidRPr="00E92002">
        <w:rPr>
          <w:sz w:val="24"/>
          <w:szCs w:val="24"/>
          <w:lang w:val="en-US"/>
        </w:rPr>
        <w:t>: Princeton University Press, 1994. - 522 p.</w:t>
      </w:r>
    </w:p>
    <w:p w:rsidR="00CF69C8" w:rsidRPr="00E92002" w:rsidRDefault="00CF69C8" w:rsidP="00CF69C8">
      <w:pPr>
        <w:pStyle w:val="a4"/>
        <w:spacing w:line="312" w:lineRule="auto"/>
        <w:ind w:left="0" w:firstLine="567"/>
        <w:jc w:val="both"/>
        <w:rPr>
          <w:sz w:val="24"/>
          <w:szCs w:val="24"/>
          <w:lang w:val="en-US"/>
        </w:rPr>
      </w:pPr>
      <w:r w:rsidRPr="00E92002">
        <w:rPr>
          <w:sz w:val="24"/>
          <w:szCs w:val="24"/>
          <w:lang w:val="en-US"/>
        </w:rPr>
        <w:t>Clarke F.W. Data of geochemistry, 5th ed..</w:t>
      </w:r>
      <w:r>
        <w:rPr>
          <w:sz w:val="24"/>
          <w:szCs w:val="24"/>
          <w:lang w:val="en-US"/>
        </w:rPr>
        <w:t xml:space="preserve"> Wach., 1924.</w:t>
      </w:r>
      <w:r w:rsidRPr="00E92002">
        <w:rPr>
          <w:sz w:val="24"/>
          <w:szCs w:val="24"/>
          <w:lang w:val="en-US"/>
        </w:rPr>
        <w:t xml:space="preserve"> </w:t>
      </w:r>
    </w:p>
    <w:p w:rsidR="00CF69C8" w:rsidRPr="00C76B52" w:rsidRDefault="00CF69C8" w:rsidP="00CF69C8">
      <w:pPr>
        <w:pStyle w:val="a4"/>
        <w:spacing w:line="312" w:lineRule="auto"/>
        <w:ind w:left="0" w:firstLine="567"/>
        <w:jc w:val="both"/>
        <w:rPr>
          <w:sz w:val="24"/>
          <w:szCs w:val="24"/>
          <w:lang w:val="en-US"/>
        </w:rPr>
      </w:pPr>
      <w:r w:rsidRPr="00C76B52">
        <w:rPr>
          <w:sz w:val="24"/>
          <w:szCs w:val="24"/>
          <w:lang w:val="en-US"/>
        </w:rPr>
        <w:t>Clarke F.W. The evolution and disintegration of matter, Wash., 1924</w:t>
      </w:r>
    </w:p>
    <w:p w:rsidR="00CF69C8" w:rsidRPr="00C76B52" w:rsidRDefault="00CF69C8" w:rsidP="00CF69C8">
      <w:pPr>
        <w:pStyle w:val="a4"/>
        <w:spacing w:line="312" w:lineRule="auto"/>
        <w:ind w:left="0" w:firstLine="567"/>
        <w:jc w:val="both"/>
        <w:rPr>
          <w:sz w:val="24"/>
          <w:szCs w:val="24"/>
          <w:lang w:val="en-US"/>
        </w:rPr>
      </w:pPr>
      <w:r w:rsidRPr="00C76B52">
        <w:rPr>
          <w:sz w:val="24"/>
          <w:szCs w:val="24"/>
          <w:lang w:val="en-US"/>
        </w:rPr>
        <w:t>Clarke F.W., H. S. Washington. The composition of the Earth’s crust, Wash., 1924</w:t>
      </w:r>
      <w:r>
        <w:rPr>
          <w:sz w:val="24"/>
          <w:szCs w:val="24"/>
          <w:lang w:val="en-US"/>
        </w:rPr>
        <w:t>.</w:t>
      </w:r>
      <w:r w:rsidRPr="00C76B52">
        <w:rPr>
          <w:sz w:val="24"/>
          <w:szCs w:val="24"/>
          <w:lang w:val="en-US"/>
        </w:rPr>
        <w:t xml:space="preserve"> </w:t>
      </w:r>
    </w:p>
    <w:p w:rsidR="00CF69C8" w:rsidRPr="00C76B52" w:rsidRDefault="00CF69C8" w:rsidP="00CF69C8">
      <w:pPr>
        <w:pStyle w:val="a4"/>
        <w:spacing w:line="312" w:lineRule="auto"/>
        <w:ind w:left="0" w:firstLine="567"/>
        <w:jc w:val="both"/>
        <w:rPr>
          <w:sz w:val="24"/>
          <w:szCs w:val="24"/>
          <w:lang w:val="en-US"/>
        </w:rPr>
      </w:pPr>
      <w:r w:rsidRPr="00C76B52">
        <w:rPr>
          <w:bCs/>
          <w:sz w:val="24"/>
          <w:szCs w:val="24"/>
          <w:lang w:val="en-US"/>
        </w:rPr>
        <w:t>Cohen, Joel E. How Many People can the Earth Support? New York: W.W. Norton &amp; Company, 1995. - 532 pp.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Coleman N.T. Sorption of cesium by soils and this displacement by solt solution / N.T. Coleman, J.R. Levis, D. Craig // Soil Sci. Soc. America Proc. -1963. - Vol. 27. - № 3. - P. 290.</w:t>
      </w:r>
    </w:p>
    <w:p w:rsidR="00CF69C8" w:rsidRPr="003116FC" w:rsidRDefault="00CF69C8" w:rsidP="00CF69C8">
      <w:pPr>
        <w:pStyle w:val="a4"/>
        <w:spacing w:line="312" w:lineRule="auto"/>
        <w:ind w:left="0" w:firstLine="567"/>
        <w:jc w:val="both"/>
        <w:rPr>
          <w:spacing w:val="-4"/>
          <w:sz w:val="24"/>
          <w:szCs w:val="24"/>
          <w:lang w:val="en-US"/>
        </w:rPr>
      </w:pPr>
      <w:r w:rsidRPr="003116FC">
        <w:rPr>
          <w:spacing w:val="-4"/>
          <w:sz w:val="24"/>
          <w:szCs w:val="24"/>
          <w:lang w:val="en-US"/>
        </w:rPr>
        <w:t>Community Ecology / eds. Jared Diamond, Ted J. Case. - New York: Harper and Row, 1986. – 165 pp.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Cornell R.V. Adsorption of cesium on minerals: a review / Cornell R.V. // J. of Anal. and Nuclear Chem. - 1993. - Vol. 171. - №2. - P.483-500.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Cremers A.A. Quantitative analysis of radiocesium retention in soils / Cremers A.A., Elsen A., De Preter P., Maes A. // Nature. - 1988. - Vol. 335. - № 6187.-P. 247-249.</w:t>
      </w:r>
    </w:p>
    <w:p w:rsidR="00CF69C8" w:rsidRPr="00F1068E" w:rsidRDefault="00CF69C8" w:rsidP="00CF69C8">
      <w:pPr>
        <w:pStyle w:val="a4"/>
        <w:spacing w:line="312" w:lineRule="auto"/>
        <w:ind w:left="0" w:firstLine="567"/>
        <w:jc w:val="both"/>
        <w:rPr>
          <w:sz w:val="24"/>
          <w:szCs w:val="24"/>
        </w:rPr>
      </w:pPr>
      <w:r w:rsidRPr="00EB4A02">
        <w:rPr>
          <w:sz w:val="24"/>
          <w:szCs w:val="24"/>
          <w:lang w:val="en-US"/>
        </w:rPr>
        <w:t xml:space="preserve">Critical Analysis of the UNSCEAR </w:t>
      </w:r>
      <w:r>
        <w:rPr>
          <w:sz w:val="24"/>
          <w:szCs w:val="24"/>
          <w:lang w:val="en-US"/>
        </w:rPr>
        <w:t>[</w:t>
      </w:r>
      <w:r>
        <w:rPr>
          <w:sz w:val="24"/>
          <w:szCs w:val="24"/>
        </w:rPr>
        <w:t>Электронный</w:t>
      </w:r>
      <w:r w:rsidRPr="00EB4A02">
        <w:rPr>
          <w:sz w:val="24"/>
          <w:szCs w:val="24"/>
          <w:lang w:val="en-US"/>
        </w:rPr>
        <w:t xml:space="preserve"> </w:t>
      </w:r>
      <w:r>
        <w:rPr>
          <w:sz w:val="24"/>
          <w:szCs w:val="24"/>
        </w:rPr>
        <w:t>ресурс</w:t>
      </w:r>
      <w:r>
        <w:rPr>
          <w:sz w:val="24"/>
          <w:szCs w:val="24"/>
          <w:lang w:val="en-US"/>
        </w:rPr>
        <w:t>]</w:t>
      </w:r>
      <w:r w:rsidRPr="00EB4A02">
        <w:rPr>
          <w:sz w:val="24"/>
          <w:szCs w:val="24"/>
          <w:lang w:val="en-US"/>
        </w:rPr>
        <w:t xml:space="preserve">. - Report “Levels and effects of radiation exposure due to the nuclear accident after the 2011 Great East-Japan Earthquake and tsunami.” </w:t>
      </w:r>
      <w:r>
        <w:rPr>
          <w:sz w:val="24"/>
          <w:szCs w:val="24"/>
        </w:rPr>
        <w:t xml:space="preserve">Режим доступа: </w:t>
      </w:r>
      <w:r w:rsidRPr="00EB4A02">
        <w:rPr>
          <w:sz w:val="24"/>
          <w:szCs w:val="24"/>
          <w:lang w:val="en-US"/>
        </w:rPr>
        <w:t>http</w:t>
      </w:r>
      <w:r w:rsidRPr="00F1068E">
        <w:rPr>
          <w:sz w:val="24"/>
          <w:szCs w:val="24"/>
        </w:rPr>
        <w:t>://</w:t>
      </w:r>
      <w:r w:rsidRPr="00EB4A02">
        <w:rPr>
          <w:sz w:val="24"/>
          <w:szCs w:val="24"/>
          <w:lang w:val="en-US"/>
        </w:rPr>
        <w:t>www</w:t>
      </w:r>
      <w:r w:rsidRPr="00F1068E">
        <w:rPr>
          <w:sz w:val="24"/>
          <w:szCs w:val="24"/>
        </w:rPr>
        <w:t>.</w:t>
      </w:r>
      <w:r w:rsidRPr="00EB4A02">
        <w:rPr>
          <w:sz w:val="24"/>
          <w:szCs w:val="24"/>
          <w:lang w:val="en-US"/>
        </w:rPr>
        <w:t>psr</w:t>
      </w:r>
      <w:r w:rsidRPr="00F1068E">
        <w:rPr>
          <w:sz w:val="24"/>
          <w:szCs w:val="24"/>
        </w:rPr>
        <w:t>.</w:t>
      </w:r>
      <w:r w:rsidRPr="00EB4A02">
        <w:rPr>
          <w:sz w:val="24"/>
          <w:szCs w:val="24"/>
          <w:lang w:val="en-US"/>
        </w:rPr>
        <w:t>org</w:t>
      </w:r>
      <w:r w:rsidRPr="00F1068E">
        <w:rPr>
          <w:sz w:val="24"/>
          <w:szCs w:val="24"/>
        </w:rPr>
        <w:t>/</w:t>
      </w:r>
      <w:r w:rsidRPr="00EB4A02">
        <w:rPr>
          <w:sz w:val="24"/>
          <w:szCs w:val="24"/>
          <w:lang w:val="en-US"/>
        </w:rPr>
        <w:t>resources</w:t>
      </w:r>
      <w:r w:rsidRPr="00F1068E">
        <w:rPr>
          <w:sz w:val="24"/>
          <w:szCs w:val="24"/>
        </w:rPr>
        <w:t>/</w:t>
      </w:r>
      <w:r w:rsidRPr="00EB4A02">
        <w:rPr>
          <w:sz w:val="24"/>
          <w:szCs w:val="24"/>
          <w:lang w:val="en-US"/>
        </w:rPr>
        <w:t>annotated</w:t>
      </w:r>
      <w:r w:rsidRPr="00F1068E">
        <w:rPr>
          <w:sz w:val="24"/>
          <w:szCs w:val="24"/>
        </w:rPr>
        <w:t>-</w:t>
      </w:r>
      <w:r w:rsidRPr="00EB4A02">
        <w:rPr>
          <w:sz w:val="24"/>
          <w:szCs w:val="24"/>
          <w:lang w:val="en-US"/>
        </w:rPr>
        <w:t>critique</w:t>
      </w:r>
      <w:r w:rsidRPr="00F1068E">
        <w:rPr>
          <w:sz w:val="24"/>
          <w:szCs w:val="24"/>
        </w:rPr>
        <w:t>-</w:t>
      </w:r>
      <w:r w:rsidRPr="00EB4A02">
        <w:rPr>
          <w:sz w:val="24"/>
          <w:szCs w:val="24"/>
          <w:lang w:val="en-US"/>
        </w:rPr>
        <w:t>of</w:t>
      </w:r>
      <w:r w:rsidRPr="00F1068E">
        <w:rPr>
          <w:sz w:val="24"/>
          <w:szCs w:val="24"/>
        </w:rPr>
        <w:t>-</w:t>
      </w:r>
      <w:r w:rsidRPr="00EB4A02">
        <w:rPr>
          <w:sz w:val="24"/>
          <w:szCs w:val="24"/>
          <w:lang w:val="en-US"/>
        </w:rPr>
        <w:t>unscear</w:t>
      </w:r>
      <w:r w:rsidRPr="00F1068E">
        <w:rPr>
          <w:sz w:val="24"/>
          <w:szCs w:val="24"/>
        </w:rPr>
        <w:t>-</w:t>
      </w:r>
      <w:r w:rsidRPr="00EB4A02">
        <w:rPr>
          <w:sz w:val="24"/>
          <w:szCs w:val="24"/>
          <w:lang w:val="en-US"/>
        </w:rPr>
        <w:t>fukushima</w:t>
      </w:r>
      <w:r w:rsidRPr="00F1068E">
        <w:rPr>
          <w:sz w:val="24"/>
          <w:szCs w:val="24"/>
        </w:rPr>
        <w:t>-</w:t>
      </w:r>
      <w:r w:rsidRPr="00EB4A02">
        <w:rPr>
          <w:sz w:val="24"/>
          <w:szCs w:val="24"/>
          <w:lang w:val="en-US"/>
        </w:rPr>
        <w:t>report</w:t>
      </w:r>
      <w:r w:rsidRPr="00F1068E">
        <w:rPr>
          <w:sz w:val="24"/>
          <w:szCs w:val="24"/>
        </w:rPr>
        <w:t>.</w:t>
      </w:r>
      <w:r w:rsidRPr="00EB4A02">
        <w:rPr>
          <w:sz w:val="24"/>
          <w:szCs w:val="24"/>
          <w:lang w:val="en-US"/>
        </w:rPr>
        <w:t>html</w:t>
      </w:r>
    </w:p>
    <w:p w:rsidR="00CF69C8" w:rsidRPr="0060753B" w:rsidRDefault="00FF3F09" w:rsidP="00CF69C8">
      <w:pPr>
        <w:pStyle w:val="a4"/>
        <w:spacing w:line="312" w:lineRule="auto"/>
        <w:ind w:left="0" w:firstLine="567"/>
        <w:jc w:val="both"/>
        <w:rPr>
          <w:bCs/>
          <w:sz w:val="24"/>
          <w:szCs w:val="24"/>
          <w:lang w:val="en-US"/>
        </w:rPr>
      </w:pPr>
      <w:hyperlink r:id="rId241" w:history="1">
        <w:r w:rsidR="00CF69C8" w:rsidRPr="0060753B">
          <w:rPr>
            <w:sz w:val="24"/>
            <w:szCs w:val="24"/>
            <w:lang w:val="en-US"/>
          </w:rPr>
          <w:t>Dana James Dwight</w:t>
        </w:r>
      </w:hyperlink>
      <w:r w:rsidR="00CF69C8" w:rsidRPr="0060753B">
        <w:rPr>
          <w:sz w:val="24"/>
          <w:szCs w:val="24"/>
          <w:lang w:val="en-US"/>
        </w:rPr>
        <w:t xml:space="preserve">. </w:t>
      </w:r>
      <w:r w:rsidR="00CF69C8" w:rsidRPr="0060753B">
        <w:rPr>
          <w:bCs/>
          <w:sz w:val="24"/>
          <w:szCs w:val="24"/>
          <w:lang w:val="en-US"/>
        </w:rPr>
        <w:t>The Classification of Animals Based on the Principle of Cephalization: Classification of Herbivores (1864)</w:t>
      </w:r>
      <w:r w:rsidR="00CF69C8" w:rsidRPr="0060753B">
        <w:rPr>
          <w:sz w:val="24"/>
          <w:szCs w:val="24"/>
          <w:lang w:val="en-US"/>
        </w:rPr>
        <w:t xml:space="preserve"> </w:t>
      </w:r>
      <w:r w:rsidR="00CF69C8" w:rsidRPr="0060753B">
        <w:rPr>
          <w:bCs/>
          <w:sz w:val="24"/>
          <w:szCs w:val="24"/>
          <w:lang w:val="en-US"/>
        </w:rPr>
        <w:t>KESSINGER PUBLIC, 2010. - 34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Daraoui A., Michel R., Gorny M., Jakob D., Sachse R., Synal H.-A., Alfimov V. Iodine-129, Iodine-127 and Caesium-137 in the environment: soils from Germany and Chile // Journal of Environmental Radioactivity. - 2012. - № 112. - </w:t>
      </w:r>
      <w:r w:rsidRPr="0060753B">
        <w:rPr>
          <w:sz w:val="24"/>
          <w:szCs w:val="24"/>
        </w:rPr>
        <w:t>Р</w:t>
      </w:r>
      <w:r w:rsidRPr="0060753B">
        <w:rPr>
          <w:sz w:val="24"/>
          <w:szCs w:val="24"/>
          <w:lang w:val="en-US"/>
        </w:rPr>
        <w:t xml:space="preserve">. 8-22. </w:t>
      </w:r>
    </w:p>
    <w:p w:rsidR="00CF69C8" w:rsidRPr="0060753B" w:rsidRDefault="00CF69C8" w:rsidP="00CF69C8">
      <w:pPr>
        <w:pStyle w:val="a4"/>
        <w:spacing w:line="312" w:lineRule="auto"/>
        <w:ind w:left="0" w:firstLine="567"/>
        <w:jc w:val="both"/>
        <w:rPr>
          <w:sz w:val="24"/>
          <w:szCs w:val="24"/>
          <w:lang w:val="en-US"/>
        </w:rPr>
      </w:pPr>
      <w:r w:rsidRPr="00F1068E">
        <w:rPr>
          <w:sz w:val="24"/>
          <w:szCs w:val="24"/>
          <w:lang w:val="en-US"/>
        </w:rPr>
        <w:t>Darlington C.D. The Evolution of Man and Society. - New York: Simon &amp; Schuster, 1969. -753 pp.</w:t>
      </w:r>
    </w:p>
    <w:p w:rsidR="00CF69C8" w:rsidRPr="00F1068E" w:rsidRDefault="00CF69C8" w:rsidP="00CF69C8">
      <w:pPr>
        <w:pStyle w:val="a4"/>
        <w:spacing w:line="312" w:lineRule="auto"/>
        <w:ind w:left="0" w:firstLine="567"/>
        <w:jc w:val="both"/>
        <w:rPr>
          <w:sz w:val="24"/>
          <w:szCs w:val="24"/>
          <w:lang w:val="en-US"/>
        </w:rPr>
      </w:pPr>
      <w:r w:rsidRPr="00F1068E">
        <w:rPr>
          <w:sz w:val="24"/>
          <w:szCs w:val="24"/>
          <w:lang w:val="en-US"/>
        </w:rPr>
        <w:t>Davies Brian E., Charlotte Bowman, Theo C. Davies, Olle Selinus. Medical Geol</w:t>
      </w:r>
      <w:r>
        <w:rPr>
          <w:sz w:val="24"/>
          <w:szCs w:val="24"/>
          <w:lang w:val="en-US"/>
        </w:rPr>
        <w:t>ogy. Perspectives and Prospects</w:t>
      </w:r>
      <w:r w:rsidRPr="00F1068E">
        <w:rPr>
          <w:sz w:val="24"/>
          <w:szCs w:val="24"/>
          <w:lang w:val="en-US"/>
        </w:rPr>
        <w:t xml:space="preserve"> / ed-in-chief: </w:t>
      </w:r>
      <w:r>
        <w:rPr>
          <w:sz w:val="24"/>
          <w:szCs w:val="24"/>
          <w:lang w:val="en-US"/>
        </w:rPr>
        <w:t xml:space="preserve">Olle Selinus </w:t>
      </w:r>
      <w:r w:rsidRPr="00F1068E">
        <w:rPr>
          <w:sz w:val="24"/>
          <w:szCs w:val="24"/>
          <w:lang w:val="en-US"/>
        </w:rPr>
        <w:t xml:space="preserve">//Essentials of Medical Geology. Impacts of the Natural Environment on Public Health. - </w:t>
      </w:r>
      <w:r>
        <w:rPr>
          <w:sz w:val="24"/>
          <w:szCs w:val="24"/>
          <w:lang w:val="en-US"/>
        </w:rPr>
        <w:t>Elsevier Academic Press, 2005</w:t>
      </w:r>
      <w:r w:rsidRPr="00F1068E">
        <w:rPr>
          <w:sz w:val="24"/>
          <w:szCs w:val="24"/>
          <w:lang w:val="en-US"/>
        </w:rPr>
        <w:t>. -</w:t>
      </w:r>
      <w:r>
        <w:rPr>
          <w:sz w:val="24"/>
          <w:szCs w:val="24"/>
          <w:lang w:val="en-US"/>
        </w:rPr>
        <w:t>P</w:t>
      </w:r>
      <w:r w:rsidRPr="00F1068E">
        <w:rPr>
          <w:sz w:val="24"/>
          <w:szCs w:val="24"/>
          <w:lang w:val="en-US"/>
        </w:rPr>
        <w:t>. 1-17..</w:t>
      </w:r>
    </w:p>
    <w:p w:rsidR="00CF69C8" w:rsidRPr="0060753B" w:rsidRDefault="00FF3F09" w:rsidP="00CF69C8">
      <w:pPr>
        <w:pStyle w:val="a4"/>
        <w:spacing w:line="312" w:lineRule="auto"/>
        <w:ind w:left="0" w:firstLine="567"/>
        <w:jc w:val="both"/>
        <w:rPr>
          <w:sz w:val="24"/>
          <w:szCs w:val="24"/>
          <w:lang w:val="en-US"/>
        </w:rPr>
      </w:pPr>
      <w:hyperlink r:id="rId242" w:history="1">
        <w:r w:rsidR="00CF69C8" w:rsidRPr="0060753B">
          <w:rPr>
            <w:sz w:val="24"/>
            <w:szCs w:val="24"/>
            <w:lang w:val="en-US"/>
          </w:rPr>
          <w:t>De Benoist B</w:t>
        </w:r>
      </w:hyperlink>
      <w:r w:rsidR="00CF69C8" w:rsidRPr="0060753B">
        <w:rPr>
          <w:sz w:val="24"/>
          <w:szCs w:val="24"/>
          <w:lang w:val="en-US"/>
        </w:rPr>
        <w:t xml:space="preserve">, </w:t>
      </w:r>
      <w:hyperlink r:id="rId243" w:history="1">
        <w:r w:rsidR="00CF69C8" w:rsidRPr="0060753B">
          <w:rPr>
            <w:sz w:val="24"/>
            <w:szCs w:val="24"/>
            <w:lang w:val="en-US"/>
          </w:rPr>
          <w:t>Delange F</w:t>
        </w:r>
      </w:hyperlink>
      <w:r w:rsidR="00CF69C8" w:rsidRPr="0060753B">
        <w:rPr>
          <w:sz w:val="24"/>
          <w:szCs w:val="24"/>
          <w:lang w:val="en-US"/>
        </w:rPr>
        <w:t>.</w:t>
      </w:r>
      <w:r w:rsidR="00CF69C8" w:rsidRPr="0060753B">
        <w:rPr>
          <w:bCs/>
          <w:sz w:val="24"/>
          <w:szCs w:val="24"/>
          <w:lang w:val="en-US"/>
        </w:rPr>
        <w:t xml:space="preserve"> Iodine deficiency: current situation and future prospects </w:t>
      </w:r>
      <w:hyperlink r:id="rId244" w:tooltip="Santé (Montrouge, France)." w:history="1">
        <w:r w:rsidR="00CF69C8" w:rsidRPr="0060753B">
          <w:rPr>
            <w:sz w:val="24"/>
            <w:szCs w:val="24"/>
            <w:lang w:val="en-US"/>
          </w:rPr>
          <w:t>Sante.</w:t>
        </w:r>
      </w:hyperlink>
      <w:r w:rsidR="00CF69C8" w:rsidRPr="0060753B">
        <w:rPr>
          <w:sz w:val="24"/>
          <w:szCs w:val="24"/>
          <w:lang w:val="en-US"/>
        </w:rPr>
        <w:t xml:space="preserve"> - 2002. - №12(1). – Р. 9-17.</w:t>
      </w:r>
    </w:p>
    <w:p w:rsidR="00CF69C8" w:rsidRPr="003116FC" w:rsidRDefault="00CF69C8" w:rsidP="00CF69C8">
      <w:pPr>
        <w:pStyle w:val="a4"/>
        <w:spacing w:line="312" w:lineRule="auto"/>
        <w:ind w:left="0" w:firstLine="567"/>
        <w:jc w:val="both"/>
        <w:rPr>
          <w:spacing w:val="-4"/>
          <w:sz w:val="24"/>
          <w:szCs w:val="24"/>
          <w:lang w:val="en-US"/>
        </w:rPr>
      </w:pPr>
      <w:r w:rsidRPr="003116FC">
        <w:rPr>
          <w:spacing w:val="-4"/>
          <w:sz w:val="24"/>
          <w:szCs w:val="24"/>
          <w:lang w:val="en-US"/>
        </w:rPr>
        <w:t>De Cort M., Dubois G., Fridman Sh. D., Germenchuk M.G., Izrael Yu. A., Janssens A., Jones A.R., Kelly G.N., Kvasnikova E.V., Matveenko I.I., Nazarov I.M., Pokumeiko Yu. M., Sitak V.A., Stukin E.D., Tabachny L. Ya., Tsaturov Yu. S., Avdyushin S.I. Atlas of cesium deposition on Europe after the Chernobyl accident. Luxembourg / Office for Official Publications of the European Communities. - 1998. - P. 176.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Delange F. Iodine deficiency in Europe. Thyroid International. - 1994. - № 3. - </w:t>
      </w:r>
      <w:r w:rsidRPr="0060753B">
        <w:rPr>
          <w:sz w:val="24"/>
          <w:szCs w:val="24"/>
        </w:rPr>
        <w:t>Р</w:t>
      </w:r>
      <w:r w:rsidRPr="0060753B">
        <w:rPr>
          <w:sz w:val="24"/>
          <w:szCs w:val="24"/>
          <w:lang w:val="en-US"/>
        </w:rPr>
        <w:t>. 1-20.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Dercon G., Mabit L., Hancock G., Nguyen M.L., Dornhofer P., Bacchi O.O.S., Benmansour M., Bernard C., Froehlich W., Golosov V.N., Haciyakupoglu S., Hai P.S., Klik A., Li Y., Lobb D.A., Onda Y., Popa N., Rafiq M., Ritchie J.C., Schuller P., Shakhashiro A., et al. Fallout radionuclide-based techniques for assessing the impact of soil conservation measures on erosion control and soil quality: an overview of the main lessons learnt under an FAO/IAEA Coordinated Research Project // Journal of Environmental Radioactivity. - 2012. - Vol. 107. - </w:t>
      </w:r>
      <w:r w:rsidRPr="0060753B">
        <w:rPr>
          <w:sz w:val="24"/>
          <w:szCs w:val="24"/>
        </w:rPr>
        <w:t>Р</w:t>
      </w:r>
      <w:r w:rsidRPr="0060753B">
        <w:rPr>
          <w:sz w:val="24"/>
          <w:szCs w:val="24"/>
          <w:lang w:val="en-US"/>
        </w:rPr>
        <w:t>. 78-85.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Desmet G.M. Chemical speciation and bioavailability of elements in the environment and their relevance to radioecolodgy / G.M. Desmet, L.R. Van Loon, B.J. Howard // The science of total environment. - 1991. - № 100. - P. 105-124.</w:t>
      </w:r>
    </w:p>
    <w:p w:rsidR="00CF69C8" w:rsidRPr="0060753B" w:rsidRDefault="00CF69C8" w:rsidP="00CF69C8">
      <w:pPr>
        <w:pStyle w:val="a4"/>
        <w:spacing w:line="312" w:lineRule="auto"/>
        <w:ind w:left="0" w:firstLine="567"/>
        <w:jc w:val="both"/>
        <w:rPr>
          <w:sz w:val="24"/>
          <w:szCs w:val="24"/>
          <w:lang w:val="en-US"/>
        </w:rPr>
      </w:pPr>
      <w:r w:rsidRPr="00E21A62">
        <w:rPr>
          <w:sz w:val="24"/>
          <w:szCs w:val="24"/>
          <w:lang w:val="en-US"/>
        </w:rPr>
        <w:t>Diamond, J. The Third Chimpanzee: The Evolution an</w:t>
      </w:r>
      <w:r>
        <w:rPr>
          <w:sz w:val="24"/>
          <w:szCs w:val="24"/>
          <w:lang w:val="en-US"/>
        </w:rPr>
        <w:t>d Future of the Human Animal –</w:t>
      </w:r>
      <w:r w:rsidRPr="00E21A62">
        <w:rPr>
          <w:sz w:val="24"/>
          <w:szCs w:val="24"/>
          <w:lang w:val="en-US"/>
        </w:rPr>
        <w:t xml:space="preserve"> New York</w:t>
      </w:r>
      <w:r>
        <w:rPr>
          <w:sz w:val="24"/>
          <w:szCs w:val="24"/>
          <w:lang w:val="en-US"/>
        </w:rPr>
        <w:t>:</w:t>
      </w:r>
      <w:r w:rsidRPr="00E21A62">
        <w:rPr>
          <w:sz w:val="24"/>
          <w:szCs w:val="24"/>
          <w:lang w:val="en-US"/>
        </w:rPr>
        <w:t xml:space="preserve"> Harper</w:t>
      </w:r>
      <w:r>
        <w:rPr>
          <w:sz w:val="24"/>
          <w:szCs w:val="24"/>
          <w:lang w:val="en-US"/>
        </w:rPr>
        <w:t xml:space="preserve"> </w:t>
      </w:r>
      <w:r w:rsidRPr="00E21A62">
        <w:rPr>
          <w:sz w:val="24"/>
          <w:szCs w:val="24"/>
          <w:lang w:val="en-US"/>
        </w:rPr>
        <w:t>Collins</w:t>
      </w:r>
      <w:r>
        <w:rPr>
          <w:sz w:val="24"/>
          <w:szCs w:val="24"/>
          <w:lang w:val="en-US"/>
        </w:rPr>
        <w:t>, 1992</w:t>
      </w:r>
      <w:r w:rsidRPr="00E21A62">
        <w:rPr>
          <w:sz w:val="24"/>
          <w:szCs w:val="24"/>
          <w:lang w:val="en-US"/>
        </w:rPr>
        <w:t xml:space="preserve">. </w:t>
      </w:r>
      <w:r>
        <w:rPr>
          <w:sz w:val="24"/>
          <w:szCs w:val="24"/>
          <w:lang w:val="en-US"/>
        </w:rPr>
        <w:t>– 407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Dimitrova V. D., Ernstsen V., Hansenb B., Sørensen B. L., Zhang C., Kristiansen S. M.  Assessment of spatial variation in drinking water iodine and its implications for dietary intake: A new conceptual model for Denmark // Science of the Total Environment. - 2014. - P. 432–444.</w:t>
      </w:r>
    </w:p>
    <w:p w:rsidR="00CF69C8" w:rsidRPr="006651D6" w:rsidRDefault="00CF69C8" w:rsidP="00CF69C8">
      <w:pPr>
        <w:pStyle w:val="a4"/>
        <w:spacing w:line="312" w:lineRule="auto"/>
        <w:ind w:left="0" w:firstLine="567"/>
        <w:jc w:val="both"/>
        <w:rPr>
          <w:bCs/>
          <w:sz w:val="24"/>
          <w:szCs w:val="24"/>
          <w:lang w:val="en-US"/>
        </w:rPr>
      </w:pPr>
      <w:r w:rsidRPr="006651D6">
        <w:rPr>
          <w:bCs/>
          <w:sz w:val="24"/>
          <w:szCs w:val="24"/>
          <w:lang w:val="en-US"/>
        </w:rPr>
        <w:t>Diseas</w:t>
      </w:r>
      <w:r>
        <w:rPr>
          <w:bCs/>
          <w:sz w:val="24"/>
          <w:szCs w:val="24"/>
          <w:lang w:val="en-US"/>
        </w:rPr>
        <w:t>e in Evolution /e</w:t>
      </w:r>
      <w:r w:rsidRPr="006651D6">
        <w:rPr>
          <w:bCs/>
          <w:sz w:val="24"/>
          <w:szCs w:val="24"/>
          <w:lang w:val="en-US"/>
        </w:rPr>
        <w:t xml:space="preserve">ds. Wilson Mary et al. </w:t>
      </w:r>
      <w:r>
        <w:rPr>
          <w:bCs/>
          <w:sz w:val="24"/>
          <w:szCs w:val="24"/>
          <w:lang w:val="en-US"/>
        </w:rPr>
        <w:t>/</w:t>
      </w:r>
      <w:r w:rsidRPr="006651D6">
        <w:rPr>
          <w:bCs/>
          <w:sz w:val="24"/>
          <w:szCs w:val="24"/>
          <w:lang w:val="en-US"/>
        </w:rPr>
        <w:t xml:space="preserve">/ Annals of the New York Academy of Science. - </w:t>
      </w:r>
      <w:r>
        <w:rPr>
          <w:bCs/>
          <w:sz w:val="24"/>
          <w:szCs w:val="24"/>
          <w:lang w:val="en-US"/>
        </w:rPr>
        <w:t>New York. - 1995. - Vol. 740.</w:t>
      </w:r>
    </w:p>
    <w:p w:rsidR="00CF69C8" w:rsidRPr="003116FC" w:rsidRDefault="00CF69C8" w:rsidP="00CF69C8">
      <w:pPr>
        <w:pStyle w:val="a4"/>
        <w:spacing w:line="312" w:lineRule="auto"/>
        <w:ind w:left="0" w:firstLine="567"/>
        <w:jc w:val="both"/>
        <w:rPr>
          <w:spacing w:val="-4"/>
          <w:sz w:val="24"/>
          <w:szCs w:val="24"/>
          <w:lang w:val="en-US"/>
        </w:rPr>
      </w:pPr>
      <w:r w:rsidRPr="003116FC">
        <w:rPr>
          <w:spacing w:val="-4"/>
          <w:sz w:val="24"/>
          <w:szCs w:val="24"/>
          <w:lang w:val="en-US"/>
        </w:rPr>
        <w:t>Du P., Walling D.E. Using 137Cs measurements to investigate the influence of erosion and soil redistribution on soil properties // Applied Radiation and Isotopes. - 2011. - Vol. 69. - Iss. 5. – P. 717-726.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Eberl D.D. Alkali cation selectivity and fixation by clay minerals / D.D. Eberl // Clays and Clay Minerals. - 1980. - Vol. 28. - № 3. P. - 161-172.</w:t>
      </w:r>
    </w:p>
    <w:p w:rsidR="00CF69C8" w:rsidRPr="006651D6" w:rsidRDefault="00CF69C8" w:rsidP="00CF69C8">
      <w:pPr>
        <w:pStyle w:val="a4"/>
        <w:spacing w:line="312" w:lineRule="auto"/>
        <w:ind w:left="0" w:firstLine="567"/>
        <w:jc w:val="both"/>
        <w:rPr>
          <w:sz w:val="24"/>
          <w:szCs w:val="24"/>
        </w:rPr>
      </w:pPr>
      <w:r w:rsidRPr="006651D6">
        <w:rPr>
          <w:sz w:val="24"/>
          <w:szCs w:val="24"/>
          <w:lang w:val="en-US"/>
        </w:rPr>
        <w:t xml:space="preserve">Edward Paterson. Geochemical Atlas for Scottish topsoils / edited and updated by Colin Campbell, Malcolm Coull, Charles Shand. - Craigiebuckler, Aberdeen: Macaulay Land Use Research Institute. - 2011. </w:t>
      </w:r>
      <w:r w:rsidRPr="006651D6">
        <w:rPr>
          <w:sz w:val="24"/>
          <w:szCs w:val="24"/>
        </w:rPr>
        <w:t>[</w:t>
      </w:r>
      <w:r>
        <w:rPr>
          <w:sz w:val="24"/>
          <w:szCs w:val="24"/>
        </w:rPr>
        <w:t>электронный ресурс</w:t>
      </w:r>
      <w:r w:rsidRPr="006651D6">
        <w:rPr>
          <w:sz w:val="24"/>
          <w:szCs w:val="24"/>
        </w:rPr>
        <w:t>]</w:t>
      </w:r>
      <w:r>
        <w:rPr>
          <w:sz w:val="24"/>
          <w:szCs w:val="24"/>
        </w:rPr>
        <w:t xml:space="preserve">. Режим доступа: </w:t>
      </w:r>
      <w:hyperlink r:id="rId245" w:history="1">
        <w:r w:rsidRPr="006651D6">
          <w:rPr>
            <w:color w:val="0000FF"/>
            <w:sz w:val="24"/>
            <w:szCs w:val="24"/>
            <w:u w:val="single"/>
            <w:lang w:val="en-US"/>
          </w:rPr>
          <w:t>http</w:t>
        </w:r>
        <w:r w:rsidRPr="006651D6">
          <w:rPr>
            <w:color w:val="0000FF"/>
            <w:sz w:val="24"/>
            <w:szCs w:val="24"/>
            <w:u w:val="single"/>
          </w:rPr>
          <w:t>://</w:t>
        </w:r>
        <w:r w:rsidRPr="006651D6">
          <w:rPr>
            <w:color w:val="0000FF"/>
            <w:sz w:val="24"/>
            <w:szCs w:val="24"/>
            <w:u w:val="single"/>
            <w:lang w:val="en-US"/>
          </w:rPr>
          <w:t>www</w:t>
        </w:r>
        <w:r w:rsidRPr="006651D6">
          <w:rPr>
            <w:color w:val="0000FF"/>
            <w:sz w:val="24"/>
            <w:szCs w:val="24"/>
            <w:u w:val="single"/>
          </w:rPr>
          <w:t>.</w:t>
        </w:r>
        <w:r w:rsidRPr="006651D6">
          <w:rPr>
            <w:color w:val="0000FF"/>
            <w:sz w:val="24"/>
            <w:szCs w:val="24"/>
            <w:u w:val="single"/>
            <w:lang w:val="en-US"/>
          </w:rPr>
          <w:t>macaulay</w:t>
        </w:r>
        <w:r w:rsidRPr="006651D6">
          <w:rPr>
            <w:color w:val="0000FF"/>
            <w:sz w:val="24"/>
            <w:szCs w:val="24"/>
            <w:u w:val="single"/>
          </w:rPr>
          <w:t>.</w:t>
        </w:r>
        <w:r w:rsidRPr="006651D6">
          <w:rPr>
            <w:color w:val="0000FF"/>
            <w:sz w:val="24"/>
            <w:szCs w:val="24"/>
            <w:u w:val="single"/>
            <w:lang w:val="en-US"/>
          </w:rPr>
          <w:t>ac</w:t>
        </w:r>
        <w:r w:rsidRPr="006651D6">
          <w:rPr>
            <w:color w:val="0000FF"/>
            <w:sz w:val="24"/>
            <w:szCs w:val="24"/>
            <w:u w:val="single"/>
          </w:rPr>
          <w:t>.</w:t>
        </w:r>
        <w:r w:rsidRPr="006651D6">
          <w:rPr>
            <w:color w:val="0000FF"/>
            <w:sz w:val="24"/>
            <w:szCs w:val="24"/>
            <w:u w:val="single"/>
            <w:lang w:val="en-US"/>
          </w:rPr>
          <w:t>uk</w:t>
        </w:r>
        <w:r w:rsidRPr="006651D6">
          <w:rPr>
            <w:color w:val="0000FF"/>
            <w:sz w:val="24"/>
            <w:szCs w:val="24"/>
            <w:u w:val="single"/>
          </w:rPr>
          <w:t>/</w:t>
        </w:r>
        <w:r w:rsidRPr="006651D6">
          <w:rPr>
            <w:color w:val="0000FF"/>
            <w:sz w:val="24"/>
            <w:szCs w:val="24"/>
            <w:u w:val="single"/>
            <w:lang w:val="en-US"/>
          </w:rPr>
          <w:t>soilquality</w:t>
        </w:r>
        <w:r w:rsidRPr="006651D6">
          <w:rPr>
            <w:color w:val="0000FF"/>
            <w:sz w:val="24"/>
            <w:szCs w:val="24"/>
            <w:u w:val="single"/>
          </w:rPr>
          <w:t>/</w:t>
        </w:r>
        <w:r w:rsidRPr="006651D6">
          <w:rPr>
            <w:color w:val="0000FF"/>
            <w:sz w:val="24"/>
            <w:szCs w:val="24"/>
            <w:u w:val="single"/>
            <w:lang w:val="en-US"/>
          </w:rPr>
          <w:t>GeochemicalAtlas</w:t>
        </w:r>
        <w:r w:rsidRPr="006651D6">
          <w:rPr>
            <w:color w:val="0000FF"/>
            <w:sz w:val="24"/>
            <w:szCs w:val="24"/>
            <w:u w:val="single"/>
          </w:rPr>
          <w:t>_</w:t>
        </w:r>
        <w:r w:rsidRPr="006651D6">
          <w:rPr>
            <w:color w:val="0000FF"/>
            <w:sz w:val="24"/>
            <w:szCs w:val="24"/>
            <w:u w:val="single"/>
            <w:lang w:val="en-US"/>
          </w:rPr>
          <w:t>web</w:t>
        </w:r>
        <w:r w:rsidRPr="006651D6">
          <w:rPr>
            <w:color w:val="0000FF"/>
            <w:sz w:val="24"/>
            <w:szCs w:val="24"/>
            <w:u w:val="single"/>
          </w:rPr>
          <w:t>_</w:t>
        </w:r>
        <w:r w:rsidRPr="006651D6">
          <w:rPr>
            <w:color w:val="0000FF"/>
            <w:sz w:val="24"/>
            <w:szCs w:val="24"/>
            <w:u w:val="single"/>
            <w:lang w:val="en-US"/>
          </w:rPr>
          <w:t>aug</w:t>
        </w:r>
        <w:r w:rsidRPr="006651D6">
          <w:rPr>
            <w:color w:val="0000FF"/>
            <w:sz w:val="24"/>
            <w:szCs w:val="24"/>
            <w:u w:val="single"/>
          </w:rPr>
          <w:t>11.</w:t>
        </w:r>
        <w:r w:rsidRPr="006651D6">
          <w:rPr>
            <w:color w:val="0000FF"/>
            <w:sz w:val="24"/>
            <w:szCs w:val="24"/>
            <w:u w:val="single"/>
            <w:lang w:val="en-US"/>
          </w:rPr>
          <w:t>pdf</w:t>
        </w:r>
      </w:hyperlink>
      <w:r w:rsidRPr="006651D6">
        <w:rPr>
          <w:sz w:val="24"/>
          <w:szCs w:val="24"/>
        </w:rPr>
        <w:t xml:space="preserve">.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Emerson Hilary P., Chen Xu, Yi-Fang Ho, S. Zhang, Kathleen A. Schwehr, Michael Lilley, Daniel I. Kaplan, Peter H. Santschi, Brian A. Powell. Geochemical controls of iodine uptake and transport in Savannah River Site subsurface sediments // Applied Geochemistry. – 2014. - №45. - </w:t>
      </w:r>
      <w:r w:rsidRPr="0060753B">
        <w:rPr>
          <w:sz w:val="24"/>
          <w:szCs w:val="24"/>
        </w:rPr>
        <w:t>Р</w:t>
      </w:r>
      <w:r w:rsidRPr="0060753B">
        <w:rPr>
          <w:sz w:val="24"/>
          <w:szCs w:val="24"/>
          <w:lang w:val="en-US"/>
        </w:rPr>
        <w:t>. 105–113.</w:t>
      </w:r>
    </w:p>
    <w:p w:rsidR="00CF69C8" w:rsidRPr="00986959" w:rsidRDefault="00CF69C8" w:rsidP="00CF69C8">
      <w:pPr>
        <w:pStyle w:val="a4"/>
        <w:spacing w:line="312" w:lineRule="auto"/>
        <w:ind w:left="0" w:firstLine="567"/>
        <w:jc w:val="both"/>
        <w:rPr>
          <w:sz w:val="24"/>
          <w:szCs w:val="24"/>
          <w:lang w:val="en-US"/>
        </w:rPr>
      </w:pPr>
      <w:r w:rsidRPr="00986959">
        <w:rPr>
          <w:sz w:val="24"/>
          <w:szCs w:val="24"/>
          <w:lang w:val="en-US"/>
        </w:rPr>
        <w:t>Reimann Clemens, Ayras Matti, Vic</w:t>
      </w:r>
      <w:r>
        <w:rPr>
          <w:sz w:val="24"/>
          <w:szCs w:val="24"/>
          <w:lang w:val="en-US"/>
        </w:rPr>
        <w:t>tor A.</w:t>
      </w:r>
      <w:r w:rsidRPr="00986959">
        <w:rPr>
          <w:sz w:val="24"/>
          <w:szCs w:val="24"/>
          <w:lang w:val="en-US"/>
        </w:rPr>
        <w:t xml:space="preserve"> Chekushin, et al. Environmental Geochemical Atla</w:t>
      </w:r>
      <w:r>
        <w:rPr>
          <w:sz w:val="24"/>
          <w:szCs w:val="24"/>
          <w:lang w:val="en-US"/>
        </w:rPr>
        <w:t>s of the Central Barents Region.</w:t>
      </w:r>
      <w:r w:rsidRPr="00986959">
        <w:rPr>
          <w:sz w:val="24"/>
          <w:szCs w:val="24"/>
          <w:lang w:val="en-US"/>
        </w:rPr>
        <w:t xml:space="preserve"> Kola Ecogeochemistry Project</w:t>
      </w:r>
      <w:r>
        <w:rPr>
          <w:sz w:val="24"/>
          <w:szCs w:val="24"/>
          <w:lang w:val="en-US"/>
        </w:rPr>
        <w:t>.</w:t>
      </w:r>
      <w:r w:rsidRPr="00986959">
        <w:rPr>
          <w:sz w:val="24"/>
          <w:szCs w:val="24"/>
          <w:lang w:val="en-US"/>
        </w:rPr>
        <w:t xml:space="preserve"> Trondheim: Norway Geological Survey, 1998. – 745 p.</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Ermakov Vadim, Korobova Elena, Degtyarev Alexander, Petrunina Nina, and Tyutikov Sergey. Impact of Natural and Man-Made Factors on Mineral Composition of the Ardon River Water and Hydrophytes // European Geoscience Union. General Assembly 2013. Geophysical abstracts. EGU2013-2069.</w:t>
      </w:r>
    </w:p>
    <w:p w:rsidR="00CF69C8" w:rsidRPr="00B87731" w:rsidRDefault="00CF69C8" w:rsidP="00CF69C8">
      <w:pPr>
        <w:pStyle w:val="a4"/>
        <w:spacing w:line="312" w:lineRule="auto"/>
        <w:ind w:left="0" w:firstLine="567"/>
        <w:jc w:val="both"/>
        <w:rPr>
          <w:sz w:val="24"/>
          <w:szCs w:val="24"/>
          <w:lang w:val="en-US"/>
        </w:rPr>
      </w:pPr>
      <w:r w:rsidRPr="00B87731">
        <w:rPr>
          <w:sz w:val="24"/>
          <w:szCs w:val="24"/>
          <w:lang w:val="en-US"/>
        </w:rPr>
        <w:t>Estuarian specific transport and biogeochemically linked interactions of selected</w:t>
      </w:r>
      <w:r>
        <w:rPr>
          <w:sz w:val="24"/>
          <w:szCs w:val="24"/>
          <w:lang w:val="en-US"/>
        </w:rPr>
        <w:t xml:space="preserve"> heavy metals and radionuclides/</w:t>
      </w:r>
      <w:r w:rsidRPr="00B87731">
        <w:rPr>
          <w:sz w:val="24"/>
          <w:szCs w:val="24"/>
          <w:lang w:val="en-US"/>
        </w:rPr>
        <w:t xml:space="preserve"> </w:t>
      </w:r>
      <w:r>
        <w:rPr>
          <w:sz w:val="24"/>
          <w:szCs w:val="24"/>
          <w:lang w:val="en-US"/>
        </w:rPr>
        <w:t xml:space="preserve">eds: </w:t>
      </w:r>
      <w:r w:rsidRPr="00B87731">
        <w:rPr>
          <w:sz w:val="24"/>
          <w:szCs w:val="24"/>
          <w:lang w:val="en-US"/>
        </w:rPr>
        <w:t>Gerland, S., Brown J. // Annual report for project ICA-CT-2000-1</w:t>
      </w:r>
      <w:r>
        <w:rPr>
          <w:sz w:val="24"/>
          <w:szCs w:val="24"/>
          <w:lang w:val="en-US"/>
        </w:rPr>
        <w:t>0008 "ESTABLISH". - Osteras: NRPA,</w:t>
      </w:r>
      <w:r w:rsidRPr="00B87731">
        <w:rPr>
          <w:sz w:val="24"/>
          <w:szCs w:val="24"/>
          <w:lang w:val="en-US"/>
        </w:rPr>
        <w:t xml:space="preserve"> 2001</w:t>
      </w:r>
      <w:r>
        <w:rPr>
          <w:sz w:val="24"/>
          <w:szCs w:val="24"/>
          <w:lang w:val="en-US"/>
        </w:rPr>
        <w:t>. – 109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Evans E.J. The fixation and plant recovery of Cs / E.J. Evans, A.J. Dekker // Soil Sci.-1969. -Vol. 107. - №3. - P. 175-180.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Evans EJ. Fixation and release of 137Cs in soils and soil separates / E. J. Evans, A. J. Dekker // Canad. J. Soil Sci. - 1966. - Vol. 46. - 2. - P. 167-176.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Federico Soriguer, Carolina Gutierrez-Repiso, Stella Gonzalez-Romero, Gabriel Olveira, Maria J. Garriga, Ines Velasco, Piedad Santiago, Gabriella M. de Escobar, Eduardo Garcia-Fuentes. Iodine concentration in cow’s milk and its relation with urinary iodine concentrations in the population // Clinical Nutrition. - 2011. - Vol. 30. - </w:t>
      </w:r>
      <w:r w:rsidRPr="0060753B">
        <w:rPr>
          <w:sz w:val="24"/>
          <w:szCs w:val="24"/>
        </w:rPr>
        <w:t>Р</w:t>
      </w:r>
      <w:r w:rsidRPr="0060753B">
        <w:rPr>
          <w:sz w:val="24"/>
          <w:szCs w:val="24"/>
          <w:lang w:val="en-US"/>
        </w:rPr>
        <w:t>. 44-48.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Fesenko S.V., Sanzharova N.I., Lissianski K.B., Aleksakhin R.M. Dynamics of the decrease of the Cs-137 transfer factor in agricultural plants after the accident at the Chernobyl NPP// Radiation biology. Radioecology. - 1998. - Vol. 38. - №. 2. - P. 256-266.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Filzmoser Peter, Robert G. Garrett, Clemens Reimann. Multivariate outlier detection in exploration geochemistry // Computers &amp; Geosciences. - 2005. - Vol. 31. - </w:t>
      </w:r>
      <w:r w:rsidRPr="0060753B">
        <w:rPr>
          <w:sz w:val="24"/>
          <w:szCs w:val="24"/>
        </w:rPr>
        <w:t>Р</w:t>
      </w:r>
      <w:r w:rsidRPr="0060753B">
        <w:rPr>
          <w:sz w:val="24"/>
          <w:szCs w:val="24"/>
          <w:lang w:val="en-US"/>
        </w:rPr>
        <w:t>. 579–587.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Fordyce F. M. Database of the Iodine Content of Food and Diets Populated with Data from Published Literature // British Geological Survey. Commissioned Report CR/03/84N. – 2003. - 93 </w:t>
      </w:r>
      <w:r w:rsidRPr="0060753B">
        <w:rPr>
          <w:sz w:val="24"/>
          <w:szCs w:val="24"/>
        </w:rPr>
        <w:t>р</w:t>
      </w:r>
      <w:r w:rsidRPr="0060753B">
        <w:rPr>
          <w:sz w:val="24"/>
          <w:szCs w:val="24"/>
          <w:lang w:val="en-US"/>
        </w:rPr>
        <w:t>.</w:t>
      </w:r>
    </w:p>
    <w:p w:rsidR="00CF69C8" w:rsidRPr="00AC0212" w:rsidRDefault="00CF69C8" w:rsidP="00CF69C8">
      <w:pPr>
        <w:pStyle w:val="a4"/>
        <w:spacing w:line="312" w:lineRule="auto"/>
        <w:ind w:left="0" w:firstLine="567"/>
        <w:jc w:val="both"/>
        <w:rPr>
          <w:bCs/>
          <w:sz w:val="24"/>
          <w:szCs w:val="24"/>
          <w:lang w:val="en-US"/>
        </w:rPr>
      </w:pPr>
      <w:r w:rsidRPr="00AC0212">
        <w:rPr>
          <w:bCs/>
          <w:sz w:val="24"/>
          <w:szCs w:val="24"/>
          <w:lang w:val="en-US"/>
        </w:rPr>
        <w:t>Forrester, J.W., World dynamics: Wright-Allen Press. Cambridge. Massachusetts, 1971.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Fuge R. Soils and Iodine Deficiency. In: Essentials of Medical Geology. Selinus, O (Ed.-in-Chief) // Academic Press. - 2005. - </w:t>
      </w:r>
      <w:r w:rsidRPr="0060753B">
        <w:rPr>
          <w:sz w:val="24"/>
          <w:szCs w:val="24"/>
        </w:rPr>
        <w:t>Р</w:t>
      </w:r>
      <w:r w:rsidRPr="0060753B">
        <w:rPr>
          <w:sz w:val="24"/>
          <w:szCs w:val="24"/>
          <w:lang w:val="en-US"/>
        </w:rPr>
        <w:t>. 417-433.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Gadd G.M. Influence of microorganisms on the environmental fate of radionulcides // Endeavour. - 1996. - Vol. 20. - </w:t>
      </w:r>
      <w:r w:rsidRPr="0060753B">
        <w:rPr>
          <w:sz w:val="24"/>
          <w:szCs w:val="24"/>
        </w:rPr>
        <w:t>Р</w:t>
      </w:r>
      <w:r w:rsidRPr="0060753B">
        <w:rPr>
          <w:sz w:val="24"/>
          <w:szCs w:val="24"/>
          <w:lang w:val="en-US"/>
        </w:rPr>
        <w:t xml:space="preserve">. 150-156,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Galimov E. Stepanets O., Korobova E., Standring W. Contaminants in sediment deposits of the Yenisey Estuary / Deliverable #5 for project ICA-CT-2000-10008 "ESTABLISH". Estuarine specific transport and biogeochemically linked interactions of selected heavy metals and radionuclides. - NRPA. Oslo, 2003. - 129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Garwin Jeffrey R., Rozenholtz Neal S., and Abbas Abdollahi. Two colorimetric assays for iodine in foods // Journal of food science. - 1994. - Vol. 59. - №5. - </w:t>
      </w:r>
      <w:r w:rsidRPr="0060753B">
        <w:rPr>
          <w:sz w:val="24"/>
          <w:szCs w:val="24"/>
        </w:rPr>
        <w:t>Р</w:t>
      </w:r>
      <w:r w:rsidRPr="0060753B">
        <w:rPr>
          <w:sz w:val="24"/>
          <w:szCs w:val="24"/>
          <w:lang w:val="en-US"/>
        </w:rPr>
        <w:t>. 1135-1143.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Gavrilin Y, Khrouch V, Shinkarev S, Drozdovitch V, Minenko V, Shemyakina E, Bouville A, Anspaugh L. Estimation of thyroid doses received by the population of Belarus as a result of the Chernobyl accident. In Karaoglou A, Desmet G, Kelly GN, Menzel HG, editors. The radiological consequences of the Chernobyl accident. - Brussels: European Commission. - 1996. - Р. 1011-1020.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Geochemical Atlas of Sweden. Uppsala: Geological Survey of Sweden, 2014. - 208 p.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Geochemical Atlas of the Barents Region // Elsevier Science, 2004. P. 560.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Girault N., Payot F. Insights into iodine behaviour and speciation in the Phébus primary Circuit // Annals of Nuclear Energy. - 2013. - Vol 61. - </w:t>
      </w:r>
      <w:r w:rsidRPr="0060753B">
        <w:rPr>
          <w:sz w:val="24"/>
          <w:szCs w:val="24"/>
        </w:rPr>
        <w:t>Р</w:t>
      </w:r>
      <w:r w:rsidRPr="0060753B">
        <w:rPr>
          <w:sz w:val="24"/>
          <w:szCs w:val="24"/>
          <w:lang w:val="en-US"/>
        </w:rPr>
        <w:t>. 143–156.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Glebov M.V., Kirov S.S., Korobova E.M., Linnik V.G., Yermakov A.I., Khilov A.A., Gordeev S.K. Experimental data on radionuclide distribution in soil profiles: analysis of environmental patterns after the Chernobyl accident // Proceedings of Warsaw’98 Symposium and Exhibition on Environmental Contamination in Central and Eastern Europe. - Warsaw. - 1998. - № 203. - Р. 6.</w:t>
      </w:r>
    </w:p>
    <w:p w:rsidR="00CF69C8" w:rsidRPr="00AC0212" w:rsidRDefault="00CF69C8" w:rsidP="00CF69C8">
      <w:pPr>
        <w:pStyle w:val="a4"/>
        <w:spacing w:line="312" w:lineRule="auto"/>
        <w:ind w:left="0" w:firstLine="567"/>
        <w:jc w:val="both"/>
        <w:rPr>
          <w:sz w:val="24"/>
          <w:szCs w:val="24"/>
          <w:lang w:val="en-US"/>
        </w:rPr>
      </w:pPr>
      <w:r w:rsidRPr="00AC0212">
        <w:rPr>
          <w:sz w:val="24"/>
          <w:szCs w:val="24"/>
          <w:lang w:val="en-US"/>
        </w:rPr>
        <w:t>Goldschmidt V.M. Geochemistry. Oxford: Clarendon Press, 1954.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Golosov V.N., Walling D.E, Kvasnikova E.V, Stukin E.D, Nikolaev A.N, Panin A.V. Application of a field-portable scintillation detector for studying the distribution of 137Cs inventories in a small basin in Central Russia // Journal of Environmental Radioactivity. - 2000. - Vol. 48. - № 1. - </w:t>
      </w:r>
      <w:r w:rsidRPr="0060753B">
        <w:rPr>
          <w:sz w:val="24"/>
          <w:szCs w:val="24"/>
        </w:rPr>
        <w:t>Р</w:t>
      </w:r>
      <w:r w:rsidRPr="0060753B">
        <w:rPr>
          <w:sz w:val="24"/>
          <w:szCs w:val="24"/>
          <w:lang w:val="en-US"/>
        </w:rPr>
        <w:t>. 79-94.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Go</w:t>
      </w:r>
      <w:r>
        <w:rPr>
          <w:sz w:val="24"/>
          <w:szCs w:val="24"/>
          <w:lang w:val="en-US"/>
        </w:rPr>
        <w:t>l</w:t>
      </w:r>
      <w:r w:rsidRPr="0060753B">
        <w:rPr>
          <w:sz w:val="24"/>
          <w:szCs w:val="24"/>
          <w:lang w:val="en-US"/>
        </w:rPr>
        <w:t>osov V.N., D.E. Walling, A.V. Panin, E.D. Stukin, E.V. Kvasnikova, N.N. Ivanova. The spatial variability of Chernobyl-derived 137Cs inventories in a small agricultural drainage basin in central Russia // Applied Radiation and Isotopes. - 1999. –</w:t>
      </w:r>
      <w:r w:rsidRPr="0060753B">
        <w:rPr>
          <w:lang w:val="en-US"/>
        </w:rPr>
        <w:t xml:space="preserve"> </w:t>
      </w:r>
      <w:r w:rsidRPr="0060753B">
        <w:rPr>
          <w:sz w:val="24"/>
          <w:szCs w:val="24"/>
          <w:lang w:val="en-US"/>
        </w:rPr>
        <w:t xml:space="preserve">Vol. 51. - </w:t>
      </w:r>
      <w:r w:rsidRPr="0060753B">
        <w:rPr>
          <w:sz w:val="24"/>
          <w:szCs w:val="24"/>
        </w:rPr>
        <w:t>Р</w:t>
      </w:r>
      <w:r w:rsidRPr="0060753B">
        <w:rPr>
          <w:sz w:val="24"/>
          <w:szCs w:val="24"/>
          <w:lang w:val="en-US"/>
        </w:rPr>
        <w:t>. 341-352.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Goryachenkova T.A., Pavlotskaya F.I., Myasoedov B.F. Forms of occurance of plutonium in soils // J. of Radioanalytical and Nuclear Chemistry Articles. -1991. - V. 147. - № 1. - P. 153-157.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Greig W.R., Thomson J.I., Mc Girr E.M. The Environment and Thyroid Disorders // In: Environmental Medicine. – London. - 1973. – </w:t>
      </w:r>
      <w:r w:rsidRPr="0060753B">
        <w:rPr>
          <w:sz w:val="24"/>
          <w:szCs w:val="24"/>
        </w:rPr>
        <w:t>Р</w:t>
      </w:r>
      <w:r w:rsidRPr="0060753B">
        <w:rPr>
          <w:sz w:val="24"/>
          <w:szCs w:val="24"/>
          <w:lang w:val="en-US"/>
        </w:rPr>
        <w:t>. 154-168.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Guilitte O., Fraiture A., Bernard A. et al. Forest ecosystems: transfer pathways to mushrooms // Pap. presented at the All-Union conf. on geochem. pathways of artificial radionuclides in biosphere. - Gomel. - 1990. -P. 1-3.</w:t>
      </w:r>
    </w:p>
    <w:p w:rsidR="00CF69C8" w:rsidRPr="00E32F15" w:rsidRDefault="00CF69C8" w:rsidP="00CF69C8">
      <w:pPr>
        <w:pStyle w:val="a4"/>
        <w:spacing w:line="312" w:lineRule="auto"/>
        <w:ind w:left="0" w:firstLine="567"/>
        <w:jc w:val="both"/>
        <w:rPr>
          <w:sz w:val="24"/>
          <w:szCs w:val="24"/>
          <w:lang w:val="en-US"/>
        </w:rPr>
      </w:pPr>
      <w:r w:rsidRPr="00E32F15">
        <w:rPr>
          <w:sz w:val="24"/>
          <w:szCs w:val="24"/>
          <w:lang w:val="en-US"/>
        </w:rPr>
        <w:t xml:space="preserve">Haldane J. B. S. The Causes of Evolution. - London: Longmans, Green &amp; Co., 1932, 234 p.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Haselwandter K., Berrect M. Fungi as bioindicators of radiocaesium contamination: pre- and post- Chernobyl activities// Trans.Brit.Mycol.Soc. - 1988. - Vol. 90. - № 2. - P.171-174.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He Q. Interpreting the particle size effect in the adsorption of l37Cs and unsupported 210Pb by mineral soils and sediments / He Q., Walling D.E. // J. Environ.  Radiact. - 1996. - Vol. 30. - P. 117-137.</w:t>
      </w:r>
    </w:p>
    <w:p w:rsidR="00CF69C8" w:rsidRPr="0060753B" w:rsidRDefault="00CF69C8" w:rsidP="00CF69C8">
      <w:pPr>
        <w:pStyle w:val="a4"/>
        <w:spacing w:line="312" w:lineRule="auto"/>
        <w:ind w:left="0" w:firstLine="567"/>
        <w:jc w:val="both"/>
        <w:rPr>
          <w:bCs/>
          <w:sz w:val="24"/>
          <w:szCs w:val="24"/>
          <w:lang w:val="en-US"/>
        </w:rPr>
      </w:pPr>
      <w:r w:rsidRPr="0060753B">
        <w:rPr>
          <w:bCs/>
          <w:sz w:val="24"/>
          <w:szCs w:val="24"/>
          <w:lang w:val="en-US"/>
        </w:rPr>
        <w:t>Henderson Paul, Henderson Gideon M. Earth Science Data // Cambridge University Press. - Cambridge, 2009. - p. 130.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Himsworth H., Pochin E.E., Cockroft J. et al. Hazards to Man of Nuclear and Allied Radiations The Second Report of the Medical Research Council. The Hazards to Man of Nuclear and Allied Radiations // British Medical Journal. - 1960. - № 31. - </w:t>
      </w:r>
      <w:r w:rsidRPr="0060753B">
        <w:rPr>
          <w:sz w:val="24"/>
          <w:szCs w:val="24"/>
        </w:rPr>
        <w:t>Р</w:t>
      </w:r>
      <w:r w:rsidRPr="0060753B">
        <w:rPr>
          <w:sz w:val="24"/>
          <w:szCs w:val="24"/>
          <w:lang w:val="en-US"/>
        </w:rPr>
        <w:t>. 1947-1950.</w:t>
      </w:r>
    </w:p>
    <w:p w:rsidR="00CF69C8" w:rsidRPr="0060753B" w:rsidRDefault="00CF69C8" w:rsidP="00CF69C8">
      <w:pPr>
        <w:pStyle w:val="a4"/>
        <w:spacing w:line="312" w:lineRule="auto"/>
        <w:ind w:left="0" w:firstLine="567"/>
        <w:jc w:val="both"/>
        <w:rPr>
          <w:iCs/>
          <w:sz w:val="24"/>
          <w:szCs w:val="24"/>
          <w:lang w:val="en-US"/>
        </w:rPr>
      </w:pPr>
      <w:r w:rsidRPr="0060753B">
        <w:rPr>
          <w:iCs/>
          <w:sz w:val="24"/>
          <w:szCs w:val="24"/>
          <w:lang w:val="en-US"/>
        </w:rPr>
        <w:t>Hiroaki Kato, Yuichi Onda, Mengistu Teramage</w:t>
      </w:r>
      <w:r w:rsidRPr="0060753B">
        <w:rPr>
          <w:bCs/>
          <w:iCs/>
          <w:sz w:val="24"/>
          <w:szCs w:val="24"/>
          <w:lang w:val="en-US"/>
        </w:rPr>
        <w:t xml:space="preserve"> </w:t>
      </w:r>
      <w:hyperlink r:id="rId246" w:history="1">
        <w:r w:rsidRPr="0060753B">
          <w:rPr>
            <w:bCs/>
            <w:iCs/>
            <w:sz w:val="24"/>
            <w:szCs w:val="24"/>
            <w:lang w:val="en-US"/>
          </w:rPr>
          <w:t xml:space="preserve">Depth distribution of </w:t>
        </w:r>
        <w:r w:rsidRPr="0060753B">
          <w:rPr>
            <w:bCs/>
            <w:iCs/>
            <w:sz w:val="24"/>
            <w:szCs w:val="24"/>
            <w:vertAlign w:val="superscript"/>
            <w:lang w:val="en-US"/>
          </w:rPr>
          <w:t>137</w:t>
        </w:r>
        <w:r w:rsidRPr="0060753B">
          <w:rPr>
            <w:bCs/>
            <w:iCs/>
            <w:sz w:val="24"/>
            <w:szCs w:val="24"/>
            <w:lang w:val="en-US"/>
          </w:rPr>
          <w:t xml:space="preserve">Cs, </w:t>
        </w:r>
        <w:r w:rsidRPr="0060753B">
          <w:rPr>
            <w:bCs/>
            <w:iCs/>
            <w:sz w:val="24"/>
            <w:szCs w:val="24"/>
            <w:vertAlign w:val="superscript"/>
            <w:lang w:val="en-US"/>
          </w:rPr>
          <w:t>134</w:t>
        </w:r>
        <w:r w:rsidRPr="0060753B">
          <w:rPr>
            <w:bCs/>
            <w:iCs/>
            <w:sz w:val="24"/>
            <w:szCs w:val="24"/>
            <w:lang w:val="en-US"/>
          </w:rPr>
          <w:t xml:space="preserve">Cs, and </w:t>
        </w:r>
        <w:r w:rsidRPr="0060753B">
          <w:rPr>
            <w:bCs/>
            <w:iCs/>
            <w:sz w:val="24"/>
            <w:szCs w:val="24"/>
            <w:vertAlign w:val="superscript"/>
            <w:lang w:val="en-US"/>
          </w:rPr>
          <w:t>131</w:t>
        </w:r>
        <w:r w:rsidRPr="0060753B">
          <w:rPr>
            <w:bCs/>
            <w:iCs/>
            <w:sz w:val="24"/>
            <w:szCs w:val="24"/>
            <w:lang w:val="en-US"/>
          </w:rPr>
          <w:t>I in soil profile after Fukushima Dai-ichi Nuclear Power Plant Accident</w:t>
        </w:r>
      </w:hyperlink>
      <w:r w:rsidRPr="0060753B">
        <w:rPr>
          <w:iCs/>
          <w:sz w:val="24"/>
          <w:szCs w:val="24"/>
          <w:lang w:val="en-US"/>
        </w:rPr>
        <w:t xml:space="preserve"> // Journal of Environmental Radioactivity. - 2012. - Vol. 111. - P. 59-64.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Hou X.L., C.L.Fogh, J.Kucera, K.G.Andersson, H.Dahlgaard, S.P.Nielsen. Iodine-129 and Caesium-137 in Chernobyl contaminated soil and their chemical fractionation // The Science of the Total Environment. - 2003. - Vol. 308. – </w:t>
      </w:r>
      <w:r w:rsidRPr="0060753B">
        <w:rPr>
          <w:sz w:val="24"/>
          <w:szCs w:val="24"/>
        </w:rPr>
        <w:t>Р</w:t>
      </w:r>
      <w:r w:rsidRPr="0060753B">
        <w:rPr>
          <w:sz w:val="24"/>
          <w:szCs w:val="24"/>
          <w:lang w:val="en-US"/>
        </w:rPr>
        <w:t>. 97–109.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Hu Q., Zhao P., Moran J.E., Seaman J.C. Sorption and transport of iodine in sediments from the Savannah river and Hanford sites // Journal of Contaminant Hydrology. - 2005. -</w:t>
      </w:r>
      <w:r w:rsidRPr="0060753B">
        <w:rPr>
          <w:lang w:val="en-US"/>
        </w:rPr>
        <w:t xml:space="preserve"> </w:t>
      </w:r>
      <w:r w:rsidRPr="0060753B">
        <w:rPr>
          <w:sz w:val="24"/>
          <w:szCs w:val="24"/>
          <w:lang w:val="en-US"/>
        </w:rPr>
        <w:t xml:space="preserve">Vol. 78. - </w:t>
      </w:r>
      <w:r w:rsidRPr="0060753B">
        <w:rPr>
          <w:sz w:val="24"/>
          <w:szCs w:val="24"/>
        </w:rPr>
        <w:t>Р</w:t>
      </w:r>
      <w:r w:rsidRPr="0060753B">
        <w:rPr>
          <w:sz w:val="24"/>
          <w:szCs w:val="24"/>
          <w:lang w:val="en-US"/>
        </w:rPr>
        <w:t>. 185-205.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Hu Q., Zhao P., Moran, J.E., Seaman J.C. Sorption and transport of iodine in sediments from the Savannah river and Hanford sites // Journal of Contaminant Hydrology. - 2005. - Vol. 78. - P. 185-205.</w:t>
      </w:r>
    </w:p>
    <w:p w:rsidR="00CF69C8" w:rsidRPr="00A43B46" w:rsidRDefault="00CF69C8" w:rsidP="00CF69C8">
      <w:pPr>
        <w:pStyle w:val="a4"/>
        <w:spacing w:line="312" w:lineRule="auto"/>
        <w:ind w:left="0" w:firstLine="567"/>
        <w:jc w:val="both"/>
        <w:rPr>
          <w:sz w:val="24"/>
          <w:szCs w:val="24"/>
        </w:rPr>
      </w:pPr>
      <w:r w:rsidRPr="00A43B46">
        <w:rPr>
          <w:sz w:val="24"/>
          <w:szCs w:val="24"/>
          <w:lang w:val="en-US"/>
        </w:rPr>
        <w:t>Handbook of parameter values for the prediction of radionuclide transfer in temperate environments. International Atomic Energy Authority, Technical Report Series No. 472. Vienna</w:t>
      </w:r>
      <w:r w:rsidRPr="00CF69C8">
        <w:rPr>
          <w:sz w:val="24"/>
          <w:szCs w:val="24"/>
          <w:lang w:val="en-US"/>
        </w:rPr>
        <w:t>:</w:t>
      </w:r>
      <w:r w:rsidRPr="00A43B46">
        <w:rPr>
          <w:sz w:val="24"/>
          <w:szCs w:val="24"/>
          <w:lang w:val="en-US"/>
        </w:rPr>
        <w:t>IAEA</w:t>
      </w:r>
      <w:r w:rsidRPr="00CF69C8">
        <w:rPr>
          <w:sz w:val="24"/>
          <w:szCs w:val="24"/>
          <w:lang w:val="en-US"/>
        </w:rPr>
        <w:t xml:space="preserve">, 2010, 208 </w:t>
      </w:r>
      <w:r w:rsidRPr="00A43B46">
        <w:rPr>
          <w:sz w:val="24"/>
          <w:szCs w:val="24"/>
          <w:lang w:val="en-US"/>
        </w:rPr>
        <w:t>p</w:t>
      </w:r>
      <w:r w:rsidRPr="00CF69C8">
        <w:rPr>
          <w:sz w:val="24"/>
          <w:szCs w:val="24"/>
          <w:lang w:val="en-US"/>
        </w:rPr>
        <w:t>. [</w:t>
      </w:r>
      <w:r>
        <w:rPr>
          <w:sz w:val="24"/>
          <w:szCs w:val="24"/>
        </w:rPr>
        <w:t>Электронный</w:t>
      </w:r>
      <w:r w:rsidRPr="00CF69C8">
        <w:rPr>
          <w:sz w:val="24"/>
          <w:szCs w:val="24"/>
          <w:lang w:val="en-US"/>
        </w:rPr>
        <w:t xml:space="preserve"> </w:t>
      </w:r>
      <w:r>
        <w:rPr>
          <w:sz w:val="24"/>
          <w:szCs w:val="24"/>
        </w:rPr>
        <w:t>ресурс</w:t>
      </w:r>
      <w:r w:rsidRPr="00CF69C8">
        <w:rPr>
          <w:sz w:val="24"/>
          <w:szCs w:val="24"/>
          <w:lang w:val="en-US"/>
        </w:rPr>
        <w:t>]</w:t>
      </w:r>
      <w:r>
        <w:rPr>
          <w:sz w:val="24"/>
          <w:szCs w:val="24"/>
        </w:rPr>
        <w:t>ю</w:t>
      </w:r>
      <w:r w:rsidRPr="00CF69C8">
        <w:rPr>
          <w:sz w:val="24"/>
          <w:szCs w:val="24"/>
          <w:lang w:val="en-US"/>
        </w:rPr>
        <w:t xml:space="preserve"> </w:t>
      </w:r>
      <w:r>
        <w:rPr>
          <w:sz w:val="24"/>
          <w:szCs w:val="24"/>
        </w:rPr>
        <w:t xml:space="preserve">Режим доступа: </w:t>
      </w:r>
      <w:r w:rsidRPr="00A43B46">
        <w:rPr>
          <w:sz w:val="24"/>
          <w:szCs w:val="24"/>
          <w:lang w:val="en-US"/>
        </w:rPr>
        <w:t>http</w:t>
      </w:r>
      <w:r w:rsidRPr="00A43B46">
        <w:rPr>
          <w:sz w:val="24"/>
          <w:szCs w:val="24"/>
        </w:rPr>
        <w:t>://</w:t>
      </w:r>
      <w:r w:rsidRPr="00A43B46">
        <w:rPr>
          <w:sz w:val="24"/>
          <w:szCs w:val="24"/>
          <w:lang w:val="en-US"/>
        </w:rPr>
        <w:t>www</w:t>
      </w:r>
      <w:r w:rsidRPr="00A43B46">
        <w:rPr>
          <w:sz w:val="24"/>
          <w:szCs w:val="24"/>
        </w:rPr>
        <w:t>-</w:t>
      </w:r>
      <w:r w:rsidRPr="00A43B46">
        <w:rPr>
          <w:sz w:val="24"/>
          <w:szCs w:val="24"/>
          <w:lang w:val="en-US"/>
        </w:rPr>
        <w:t>pub</w:t>
      </w:r>
      <w:r w:rsidRPr="00A43B46">
        <w:rPr>
          <w:sz w:val="24"/>
          <w:szCs w:val="24"/>
        </w:rPr>
        <w:t>.</w:t>
      </w:r>
      <w:r w:rsidRPr="00A43B46">
        <w:rPr>
          <w:sz w:val="24"/>
          <w:szCs w:val="24"/>
          <w:lang w:val="en-US"/>
        </w:rPr>
        <w:t>iaea</w:t>
      </w:r>
      <w:r w:rsidRPr="00A43B46">
        <w:rPr>
          <w:sz w:val="24"/>
          <w:szCs w:val="24"/>
        </w:rPr>
        <w:t>.</w:t>
      </w:r>
      <w:r w:rsidRPr="00A43B46">
        <w:rPr>
          <w:sz w:val="24"/>
          <w:szCs w:val="24"/>
          <w:lang w:val="en-US"/>
        </w:rPr>
        <w:t>org</w:t>
      </w:r>
      <w:r w:rsidRPr="00A43B46">
        <w:rPr>
          <w:sz w:val="24"/>
          <w:szCs w:val="24"/>
        </w:rPr>
        <w:t>/</w:t>
      </w:r>
      <w:r w:rsidRPr="00A43B46">
        <w:rPr>
          <w:sz w:val="24"/>
          <w:szCs w:val="24"/>
          <w:lang w:val="en-US"/>
        </w:rPr>
        <w:t>MTCD</w:t>
      </w:r>
      <w:r w:rsidRPr="00A43B46">
        <w:rPr>
          <w:sz w:val="24"/>
          <w:szCs w:val="24"/>
        </w:rPr>
        <w:t>/</w:t>
      </w:r>
      <w:r w:rsidRPr="00A43B46">
        <w:rPr>
          <w:sz w:val="24"/>
          <w:szCs w:val="24"/>
          <w:lang w:val="en-US"/>
        </w:rPr>
        <w:t>publications</w:t>
      </w:r>
      <w:r w:rsidRPr="00A43B46">
        <w:rPr>
          <w:sz w:val="24"/>
          <w:szCs w:val="24"/>
        </w:rPr>
        <w:t>/</w:t>
      </w:r>
      <w:r w:rsidRPr="00A43B46">
        <w:rPr>
          <w:sz w:val="24"/>
          <w:szCs w:val="24"/>
          <w:lang w:val="en-US"/>
        </w:rPr>
        <w:t>PDF</w:t>
      </w:r>
      <w:r w:rsidRPr="00A43B46">
        <w:rPr>
          <w:sz w:val="24"/>
          <w:szCs w:val="24"/>
        </w:rPr>
        <w:t>/</w:t>
      </w:r>
      <w:r w:rsidRPr="00A43B46">
        <w:rPr>
          <w:sz w:val="24"/>
          <w:szCs w:val="24"/>
          <w:lang w:val="en-US"/>
        </w:rPr>
        <w:t>trs</w:t>
      </w:r>
      <w:r w:rsidRPr="00A43B46">
        <w:rPr>
          <w:sz w:val="24"/>
          <w:szCs w:val="24"/>
        </w:rPr>
        <w:t>472_</w:t>
      </w:r>
      <w:r w:rsidRPr="00A43B46">
        <w:rPr>
          <w:sz w:val="24"/>
          <w:szCs w:val="24"/>
          <w:lang w:val="en-US"/>
        </w:rPr>
        <w:t>web</w:t>
      </w:r>
      <w:r w:rsidRPr="00A43B46">
        <w:rPr>
          <w:sz w:val="24"/>
          <w:szCs w:val="24"/>
        </w:rPr>
        <w:t>.</w:t>
      </w:r>
      <w:r w:rsidRPr="00A43B46">
        <w:rPr>
          <w:sz w:val="24"/>
          <w:szCs w:val="24"/>
          <w:lang w:val="en-US"/>
        </w:rPr>
        <w:t>pdf</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Isaksson M., Erlandsson B. Experimental determination of the vertical and horizontal distribution of 137Cs in the ground // Journal of Environmental Radioactivity. - 1995. - Vol. 27. - № 2. - </w:t>
      </w:r>
      <w:r w:rsidRPr="0060753B">
        <w:rPr>
          <w:sz w:val="24"/>
          <w:szCs w:val="24"/>
        </w:rPr>
        <w:t>Р</w:t>
      </w:r>
      <w:r w:rsidRPr="0060753B">
        <w:rPr>
          <w:sz w:val="24"/>
          <w:szCs w:val="24"/>
          <w:lang w:val="en-US"/>
        </w:rPr>
        <w:t>. 141-160.</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Johnson C.C. Database of the iodine content of soils populated with data from published literature // British Geological Survey Commissioned Report, CR/03/004N. Keyworth. - Nottingham. - 2003</w:t>
      </w:r>
      <w:r w:rsidRPr="00857F6A">
        <w:rPr>
          <w:spacing w:val="-4"/>
          <w:sz w:val="24"/>
          <w:szCs w:val="24"/>
        </w:rPr>
        <w:t>а</w:t>
      </w:r>
      <w:r w:rsidRPr="00857F6A">
        <w:rPr>
          <w:spacing w:val="-4"/>
          <w:sz w:val="24"/>
          <w:szCs w:val="24"/>
          <w:lang w:val="en-US"/>
        </w:rPr>
        <w:t xml:space="preserve">. - </w:t>
      </w:r>
      <w:r w:rsidRPr="00857F6A">
        <w:rPr>
          <w:spacing w:val="-4"/>
          <w:sz w:val="24"/>
          <w:szCs w:val="24"/>
        </w:rPr>
        <w:t>Р</w:t>
      </w:r>
      <w:r w:rsidRPr="00857F6A">
        <w:rPr>
          <w:spacing w:val="-4"/>
          <w:sz w:val="24"/>
          <w:szCs w:val="24"/>
          <w:lang w:val="en-US"/>
        </w:rPr>
        <w:t>. 38.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Johnson C.C. The geochemistry of iodine and its application to environmental strategies for reducing the risks from iodine deficiency disorders // British Geological Survey Commissioned Report, CR/03/057N. - 2003b. - </w:t>
      </w:r>
      <w:r w:rsidRPr="0060753B">
        <w:rPr>
          <w:sz w:val="24"/>
          <w:szCs w:val="24"/>
        </w:rPr>
        <w:t>Р</w:t>
      </w:r>
      <w:r w:rsidRPr="0060753B">
        <w:rPr>
          <w:sz w:val="24"/>
          <w:szCs w:val="24"/>
          <w:lang w:val="en-US"/>
        </w:rPr>
        <w:t>. 54.</w:t>
      </w:r>
    </w:p>
    <w:p w:rsidR="00CF69C8" w:rsidRPr="0060753B" w:rsidRDefault="00CF69C8" w:rsidP="00CF69C8">
      <w:pPr>
        <w:pStyle w:val="a4"/>
        <w:spacing w:line="312" w:lineRule="auto"/>
        <w:ind w:left="0" w:firstLine="567"/>
        <w:jc w:val="both"/>
        <w:rPr>
          <w:bCs/>
          <w:sz w:val="24"/>
          <w:szCs w:val="24"/>
          <w:lang w:val="en-US"/>
        </w:rPr>
      </w:pPr>
      <w:r w:rsidRPr="00C977BC">
        <w:rPr>
          <w:bCs/>
          <w:sz w:val="24"/>
          <w:szCs w:val="24"/>
          <w:lang w:val="en-US"/>
        </w:rPr>
        <w:t>Jordan David Starr. The factors in organic evolution: a syllabus of a course of elementary lectures delivered in Leland Stanford junior university, by David Starr Jordan // University Press Leland Stanford junior university. - California. - 1895.</w:t>
      </w:r>
      <w:r w:rsidRPr="0060753B">
        <w:rPr>
          <w:bCs/>
          <w:sz w:val="24"/>
          <w:szCs w:val="24"/>
          <w:highlight w:val="red"/>
          <w:lang w:val="en-US"/>
        </w:rPr>
        <w:t xml:space="preserve">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Kakiuchi H., H.Amano, M. Ichimasa, Chemical speciation of radionuclides through the microbial process in soils // Journal of Radioanalytical and Nuclear Chemistry. - 2002. - Vol. 252/2. - </w:t>
      </w:r>
      <w:r w:rsidRPr="0060753B">
        <w:rPr>
          <w:sz w:val="24"/>
          <w:szCs w:val="24"/>
        </w:rPr>
        <w:t>Р</w:t>
      </w:r>
      <w:r w:rsidRPr="0060753B">
        <w:rPr>
          <w:sz w:val="24"/>
          <w:szCs w:val="24"/>
          <w:lang w:val="en-US"/>
        </w:rPr>
        <w:t>. 437-439.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Kashparov V., C. Colle, S. Zvarich, V. Yoschenko, S. Levchuka, S. Lundin. Soil-to-plant halogens transfer studies 1. Root uptake of radioiodine by plants // Journal of Environmental Radioactivity. - 2005. - Vol. 79. - </w:t>
      </w:r>
      <w:r w:rsidRPr="0060753B">
        <w:rPr>
          <w:sz w:val="24"/>
          <w:szCs w:val="24"/>
        </w:rPr>
        <w:t>Р</w:t>
      </w:r>
      <w:r w:rsidRPr="0060753B">
        <w:rPr>
          <w:sz w:val="24"/>
          <w:szCs w:val="24"/>
          <w:lang w:val="en-US"/>
        </w:rPr>
        <w:t>. 187–204.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Kirchmann R. Agricultural countermeasures taken in the Chernobyl Region and evaluation of the results: Rep. for the Intern // Union of Radio-ecologists. - Luxembourg, 1990. - 96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Kirchmann R., Luykx F., Sinnaeve J. (Eds.) Proceedings of Seminar on Comparative Assessment of the Environmental Impact of Radionuclides Released during Three Major Nuclear Accidents: Kyshtym, Windscale, Chernobyl // Luxembourg: Commission of the European Communities, Report EUR 13574. - 1990. - Vol.1. - 606 p.</w:t>
      </w:r>
    </w:p>
    <w:p w:rsidR="00CF69C8" w:rsidRPr="00C977BC" w:rsidRDefault="00CF69C8" w:rsidP="00CF69C8">
      <w:pPr>
        <w:pStyle w:val="a4"/>
        <w:spacing w:line="312" w:lineRule="auto"/>
        <w:ind w:left="0" w:firstLine="567"/>
        <w:jc w:val="both"/>
        <w:rPr>
          <w:bCs/>
          <w:sz w:val="24"/>
          <w:szCs w:val="24"/>
          <w:lang w:val="en-US"/>
        </w:rPr>
      </w:pPr>
      <w:r w:rsidRPr="00C977BC">
        <w:rPr>
          <w:bCs/>
          <w:sz w:val="24"/>
          <w:szCs w:val="24"/>
          <w:lang w:val="en-US"/>
        </w:rPr>
        <w:t>Klein Richard The Impact of early People on the Environment: The case of large mammal extinction / eds: J. E. Jacobsen and J. Firor,// Human Impact on the Environment. - Boulder, Colo: Westviw Press, 1992.</w:t>
      </w:r>
      <w:r w:rsidRPr="00C977BC">
        <w:rPr>
          <w:lang w:val="en-US"/>
        </w:rPr>
        <w:t xml:space="preserve">  - </w:t>
      </w:r>
      <w:r w:rsidRPr="00C977BC">
        <w:rPr>
          <w:bCs/>
          <w:sz w:val="24"/>
          <w:szCs w:val="24"/>
          <w:lang w:val="en-US"/>
        </w:rPr>
        <w:t>pp. 13-34.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and Romanov S. Experience of mapping spatial structure of Cs-137 in natural landscape and patterns of its distribution in soil toposequence // Journal of Geochemical Exploration. - 2011. - V.109. - № 1-3. - P. 139-145.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Patterns of Cs-137 and Sr-90 distribution in conjugated landscape systems // Geophysical Research Abstracts. EGU General Assembly. - 2012. - V.14. - 1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Soil and landscape geochemical factors which contribute to iodine spatial distribution in the main environmental components and food chain in the central Russian plain // Journal of Geochemical Exploration. -2010. - Vol. 107. - P. 179-191.</w:t>
      </w:r>
    </w:p>
    <w:p w:rsidR="00CF69C8" w:rsidRPr="0060753B" w:rsidRDefault="00CF69C8" w:rsidP="00CF69C8">
      <w:pPr>
        <w:pStyle w:val="a4"/>
        <w:spacing w:line="312" w:lineRule="auto"/>
        <w:ind w:left="0" w:firstLine="567"/>
        <w:jc w:val="both"/>
        <w:rPr>
          <w:sz w:val="24"/>
          <w:szCs w:val="24"/>
          <w:lang w:val="en-US"/>
        </w:rPr>
      </w:pPr>
      <w:r w:rsidRPr="0060753B">
        <w:rPr>
          <w:bCs/>
          <w:sz w:val="24"/>
          <w:szCs w:val="24"/>
          <w:lang w:val="en-US"/>
        </w:rPr>
        <w:t>Korobova E.,</w:t>
      </w:r>
      <w:r w:rsidRPr="0060753B">
        <w:rPr>
          <w:bCs/>
          <w:sz w:val="24"/>
          <w:szCs w:val="24"/>
          <w:vertAlign w:val="superscript"/>
          <w:lang w:val="en-US"/>
        </w:rPr>
        <w:t xml:space="preserve"> </w:t>
      </w:r>
      <w:r w:rsidRPr="0060753B">
        <w:rPr>
          <w:bCs/>
          <w:sz w:val="24"/>
          <w:szCs w:val="24"/>
          <w:lang w:val="en-US"/>
        </w:rPr>
        <w:t>Anoshko Y., Kesminiene A., Kouvyline A., Romanov S.,</w:t>
      </w:r>
      <w:r w:rsidRPr="0060753B">
        <w:rPr>
          <w:bCs/>
          <w:iCs/>
          <w:sz w:val="24"/>
          <w:szCs w:val="24"/>
          <w:lang w:val="en-US"/>
        </w:rPr>
        <w:t xml:space="preserve"> Tenet V., Suonio E. and </w:t>
      </w:r>
      <w:r w:rsidRPr="0060753B">
        <w:rPr>
          <w:bCs/>
          <w:sz w:val="24"/>
          <w:szCs w:val="24"/>
          <w:lang w:val="en-US"/>
        </w:rPr>
        <w:t xml:space="preserve">Cardis E. </w:t>
      </w:r>
      <w:r w:rsidRPr="0060753B">
        <w:rPr>
          <w:bCs/>
          <w:sz w:val="24"/>
          <w:szCs w:val="24"/>
          <w:lang w:val="en-GB"/>
        </w:rPr>
        <w:t>Evaluation</w:t>
      </w:r>
      <w:r w:rsidRPr="0060753B">
        <w:rPr>
          <w:bCs/>
          <w:sz w:val="24"/>
          <w:szCs w:val="24"/>
          <w:lang w:val="en-US"/>
        </w:rPr>
        <w:t xml:space="preserve"> </w:t>
      </w:r>
      <w:r w:rsidRPr="0060753B">
        <w:rPr>
          <w:bCs/>
          <w:sz w:val="24"/>
          <w:szCs w:val="24"/>
          <w:lang w:val="en-GB"/>
        </w:rPr>
        <w:t>of</w:t>
      </w:r>
      <w:r w:rsidRPr="0060753B">
        <w:rPr>
          <w:bCs/>
          <w:sz w:val="24"/>
          <w:szCs w:val="24"/>
          <w:lang w:val="en-US"/>
        </w:rPr>
        <w:t xml:space="preserve"> </w:t>
      </w:r>
      <w:r w:rsidRPr="0060753B">
        <w:rPr>
          <w:bCs/>
          <w:sz w:val="24"/>
          <w:szCs w:val="24"/>
          <w:lang w:val="en-GB"/>
        </w:rPr>
        <w:t>stable</w:t>
      </w:r>
      <w:r w:rsidRPr="0060753B">
        <w:rPr>
          <w:bCs/>
          <w:sz w:val="24"/>
          <w:szCs w:val="24"/>
          <w:lang w:val="en-US"/>
        </w:rPr>
        <w:t xml:space="preserve"> </w:t>
      </w:r>
      <w:r w:rsidRPr="0060753B">
        <w:rPr>
          <w:bCs/>
          <w:sz w:val="24"/>
          <w:szCs w:val="24"/>
          <w:lang w:val="en-GB"/>
        </w:rPr>
        <w:t>iodine</w:t>
      </w:r>
      <w:r w:rsidRPr="0060753B">
        <w:rPr>
          <w:bCs/>
          <w:sz w:val="24"/>
          <w:szCs w:val="24"/>
          <w:lang w:val="en-US"/>
        </w:rPr>
        <w:t xml:space="preserve"> </w:t>
      </w:r>
      <w:r w:rsidRPr="0060753B">
        <w:rPr>
          <w:bCs/>
          <w:sz w:val="24"/>
          <w:szCs w:val="24"/>
          <w:lang w:val="en-GB"/>
        </w:rPr>
        <w:t>status of the areas affected by the Chernobyl accident in an epidemiological study in Belarus and the Russian Federation</w:t>
      </w:r>
      <w:r w:rsidRPr="0060753B">
        <w:rPr>
          <w:bCs/>
          <w:sz w:val="24"/>
          <w:szCs w:val="24"/>
          <w:lang w:val="en-US"/>
        </w:rPr>
        <w:t xml:space="preserve"> // Journal of Geochemical Exploration. - 2010. - Vol. 107. - P. 123-134.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Anoshko Y., Kesminiene A., Kouvyline A., Romanov S., Tenet V., Suonio E.and Cardis E. Evaluation of stable iodine status of the areas affected by the Chernobyl accident in an epidemiological study in Belarus and the Russian Federation // Journal of Geochemical Exploration. - 2010. - Vol.107. - P.123-134.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 Ermakov A., Linnik V. 137Cs and 90Sr mobility in soils and transfer in soil-plant systems in the Novozybkov district affected by the Chernobyl accident // Applied Geochemistry. - 1998. - Vol. 13. - № 7. – </w:t>
      </w:r>
      <w:r w:rsidRPr="0060753B">
        <w:rPr>
          <w:sz w:val="24"/>
          <w:szCs w:val="24"/>
        </w:rPr>
        <w:t>Р</w:t>
      </w:r>
      <w:r w:rsidRPr="0060753B">
        <w:rPr>
          <w:sz w:val="24"/>
          <w:szCs w:val="24"/>
          <w:lang w:val="en-US"/>
        </w:rPr>
        <w:t>. 803-814.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Linnik V. Geochemical landscape strategy in monitoring the areas contaminated by the Chernobyl radionuclides // Landscape and Urban Planning. - 1993. - Vol. 27. - №1. - P.91-96.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Linnik V., Gordeev S., Ter-Saakov A., Yermakov A., Khilov A., Kuvylin A., Brodsky S., Glebov M. Radioecological monitoring in Bryansk region contaminated after the Chernobyl accident // Umwetradioaktivitat. Radiookologie. Strahlenwirkungen. Band.1.25 Jahrestagung. Binz auf Rugen, 28-30 Sept. 1993.  Bandherrausgeber. - Hrsg: M.Winter, A.Wicke.-Koln: Verl.TUV Rheinland. - 1993. - P. 248-251.</w:t>
      </w:r>
    </w:p>
    <w:p w:rsidR="00CF69C8" w:rsidRPr="0060753B" w:rsidRDefault="00CF69C8" w:rsidP="00CF69C8">
      <w:pPr>
        <w:pStyle w:val="a4"/>
        <w:spacing w:line="312" w:lineRule="auto"/>
        <w:ind w:left="0" w:firstLine="567"/>
        <w:jc w:val="both"/>
        <w:rPr>
          <w:sz w:val="24"/>
          <w:szCs w:val="24"/>
          <w:lang w:val="en-US"/>
        </w:rPr>
      </w:pPr>
      <w:r w:rsidRPr="0060753B">
        <w:rPr>
          <w:bCs/>
          <w:sz w:val="24"/>
          <w:szCs w:val="24"/>
          <w:lang w:val="en-US"/>
        </w:rPr>
        <w:t>Korobova E., Romanov S. Experience of mapping spatial structure of Cs-137 in natural landscape and patterns of its distribution in soil toposequence // Journal of Geochemical Exploration. - 2011. - Vol .109. - № 1-3. - P. 139-145.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 V. Linnik and N. Chizhikova. The History of the Chernobyl 137Cs Contamination of the Flood Plain Soils and its Relation to physical and chemical Properties of the Soil Horizons (a Case Study) // Journal of Geochemical Exploration. - 2008. - Vol. 96. - № 2-3. - P. 236-255.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Chizhikova N.P., Volosov A.G. Fine particle control of radiocesium accumulation in contaminated flood plain soils // Abstracts of the 2nd Int. Meeting “Clay in Natural&amp;Engineered Barriers for Radioactive Waste Confinement. Tours, Andra, France. - 2005. - Р.613-614.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Dogadkin N.N., Shiryaev A.A., Kolotov V.P., Kononkova N.N., Turkov V.A. A study of Cs-137 spatial distribution in soil thin sections by digital autoradiography and microscopy // Journal of Geochemical Exploration. - 2014. - Vol. 142. - P. 94-100.</w:t>
      </w:r>
    </w:p>
    <w:p w:rsidR="00CF69C8" w:rsidRPr="00C977BC" w:rsidRDefault="00CF69C8" w:rsidP="00CF69C8">
      <w:pPr>
        <w:pStyle w:val="a4"/>
        <w:spacing w:line="312" w:lineRule="auto"/>
        <w:ind w:left="0" w:firstLine="567"/>
        <w:jc w:val="both"/>
        <w:rPr>
          <w:sz w:val="24"/>
          <w:szCs w:val="24"/>
          <w:lang w:val="en-US"/>
        </w:rPr>
      </w:pPr>
      <w:r w:rsidRPr="00C977BC">
        <w:rPr>
          <w:sz w:val="24"/>
          <w:szCs w:val="24"/>
          <w:lang w:val="en-US"/>
        </w:rPr>
        <w:t>Korobova E.M., Doroshchenko V.N., Zvonova I.A., Berezkin V.Yu., Chesalova E.I., Kouvyline A.I., Korsakova N.V., Krigman L.V., Kurnosova I.V. Comparative Spatial Analysi</w:t>
      </w:r>
      <w:r>
        <w:rPr>
          <w:sz w:val="24"/>
          <w:szCs w:val="24"/>
          <w:lang w:val="en-US"/>
        </w:rPr>
        <w:t>s of the Stable Iodine Content i</w:t>
      </w:r>
      <w:r w:rsidRPr="00C977BC">
        <w:rPr>
          <w:sz w:val="24"/>
          <w:szCs w:val="24"/>
          <w:lang w:val="en-US"/>
        </w:rPr>
        <w:t xml:space="preserve">n Soils, Drinking Water and Milk, Radioactive Iodine Contamination and Thyroid Cancer among Population of the Rural Settlements Subjected to Radionuclide Contamination </w:t>
      </w:r>
      <w:r>
        <w:rPr>
          <w:sz w:val="24"/>
          <w:szCs w:val="24"/>
          <w:lang w:val="en-US"/>
        </w:rPr>
        <w:t xml:space="preserve">// </w:t>
      </w:r>
      <w:r w:rsidRPr="00C977BC">
        <w:rPr>
          <w:sz w:val="24"/>
          <w:szCs w:val="24"/>
          <w:lang w:val="en-US"/>
        </w:rPr>
        <w:t>GEOMED2010</w:t>
      </w:r>
      <w:r>
        <w:rPr>
          <w:sz w:val="24"/>
          <w:szCs w:val="24"/>
          <w:lang w:val="en-US"/>
        </w:rPr>
        <w:t xml:space="preserve">. </w:t>
      </w:r>
      <w:r w:rsidRPr="00C977BC">
        <w:rPr>
          <w:sz w:val="24"/>
          <w:szCs w:val="24"/>
          <w:lang w:val="en-US"/>
        </w:rPr>
        <w:t>The 2nd International Geography Symposium. Mediterranean Environment. - Antalia, Turkey. - 2010.</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Korobova E.M., Ermakov V.V., Beryozkin V.U., Kuvylin A.I., Danilova V.N., Khushvakhtova S.D., Korsakova N.V., Kurnosova I.V., Silenok A.V. Preliminary evaluation of I and Se distribution in soils and components of natural food chain in Bryansk area with different levels of thyroid gland pathology and radionuclide contamination // International Scientific conference on Sustainable development in the function of environmental protection. Book of Abstracts. – Beograd. - 2011.- </w:t>
      </w:r>
      <w:r w:rsidRPr="00857F6A">
        <w:rPr>
          <w:spacing w:val="-4"/>
          <w:sz w:val="24"/>
          <w:szCs w:val="24"/>
        </w:rPr>
        <w:t>Р</w:t>
      </w:r>
      <w:r w:rsidRPr="00857F6A">
        <w:rPr>
          <w:spacing w:val="-4"/>
          <w:sz w:val="24"/>
          <w:szCs w:val="24"/>
          <w:lang w:val="en-US"/>
        </w:rPr>
        <w:t>. 194-195.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Korovaikov P.A. Landscape and geochemical approach to characterization of soil distribution profile for Chernobyl radionuclides in distant areas // Seminar “Comparative assessment of the environmental impact of radionuclides released during three major nuclear accidents: Kyshtum, Windscale, Chernobyl”. Vol. 1. - Luxembourg. - 1990. - Р. 309-327.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E.M., Linnik V.G. Geochemical landscape strategy in monitoring the areas contaminated  by the Chernobyl radionuclides // Landuse and urban planning. - 1993. - Vol. 27. - </w:t>
      </w:r>
      <w:r w:rsidRPr="0060753B">
        <w:rPr>
          <w:sz w:val="24"/>
          <w:szCs w:val="24"/>
        </w:rPr>
        <w:t>Р</w:t>
      </w:r>
      <w:r w:rsidRPr="0060753B">
        <w:rPr>
          <w:sz w:val="24"/>
          <w:szCs w:val="24"/>
          <w:lang w:val="en-US"/>
        </w:rPr>
        <w:t>. 91-96.</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Korobova E.M., Linnik V.G. Landscape ecogeochemical methodology of field data collection and experimental data organization to support radioecological studies and decision making on contaminated areas // Biogeochemistry and Geochemical Ecology. Selected presentations of the 2nd Russian School of Thought "Geochemical Ecology and Biogeochemical Study of Taxons of Biosphere. - Moscow. - 2001. - </w:t>
      </w:r>
      <w:r w:rsidRPr="00857F6A">
        <w:rPr>
          <w:spacing w:val="-4"/>
          <w:sz w:val="24"/>
          <w:szCs w:val="24"/>
        </w:rPr>
        <w:t>Р</w:t>
      </w:r>
      <w:r w:rsidRPr="00857F6A">
        <w:rPr>
          <w:spacing w:val="-4"/>
          <w:sz w:val="24"/>
          <w:szCs w:val="24"/>
          <w:lang w:val="en-US"/>
        </w:rPr>
        <w:t>. 74-84.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Linnik V.G., Chizhikova N.P.,. Alekseeva T.N, Shkinev V.M., Brown J., Dinu M.I. Granulometric and mineralogic investigation for explanation of radionuclide accumulation in different size fractions of the Yenisey floodplain soils // Journal of Geochemical Exploration. - 2014. - Vol. 142. - P. 49-59.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Linnik V.G., Kuvylin A., Teplyakov A., Sokolov R. Chapter 3.4. In:  "Spatial and temporal radioecological survey systems" (STRESS) // Final report. EC Contract No. IC15-CT96-0215. Edited by M. van der Perk. Utrecht University. Utrecht. - 1999. - P. 103-126.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Romanov S.L. A Chernobyl 137Cs contamination study as an example for the spatial structure of geochemical fields and modeling of the geochemical field || // Chemometrics and Intelligent Laboratory Systems. - 2009. - Vol. 99. - P. 1-8.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E.M., Romanov S.L. Concerning Structure Patterns of the Fields of Radioactive Contamination // International Symposium on In Situ Nuclear Metrology as a tool for radioecology. Book of abstracts, Rabat: CNESTEN. - 2008. - </w:t>
      </w:r>
      <w:r w:rsidRPr="0060753B">
        <w:rPr>
          <w:sz w:val="24"/>
          <w:szCs w:val="24"/>
        </w:rPr>
        <w:t>Р</w:t>
      </w:r>
      <w:r w:rsidRPr="0060753B">
        <w:rPr>
          <w:sz w:val="24"/>
          <w:szCs w:val="24"/>
          <w:lang w:val="en-US"/>
        </w:rPr>
        <w:t>. 89.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E.M., Romanov S.L. Spatial evaluation of the stable iodine background contribution to the risk of thyroid cancer in areas subjected to radioiodine contamination // Geochimica et Cosmochimica Acta. - 2009. - </w:t>
      </w:r>
      <w:r w:rsidRPr="0060753B">
        <w:rPr>
          <w:sz w:val="24"/>
          <w:szCs w:val="24"/>
        </w:rPr>
        <w:t>Р</w:t>
      </w:r>
      <w:r w:rsidRPr="0060753B">
        <w:rPr>
          <w:sz w:val="24"/>
          <w:szCs w:val="24"/>
          <w:lang w:val="en-US"/>
        </w:rPr>
        <w:t xml:space="preserve">. </w:t>
      </w:r>
      <w:r w:rsidRPr="00697070">
        <w:rPr>
          <w:sz w:val="24"/>
          <w:szCs w:val="24"/>
          <w:lang w:val="en-US"/>
        </w:rPr>
        <w:t>73.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E.M., Romanov S.L., Kuvylin A.I., Chesalova E.I., Beriozkin V.Yu, Kurnosova I.V. Modern natural and technogenic iodine biogeochemical provinces: spatial structure and health effects // Mineralogical Magazine. Goldschmidt abstracts. - 2011. - </w:t>
      </w:r>
      <w:r w:rsidRPr="0060753B">
        <w:rPr>
          <w:sz w:val="24"/>
          <w:szCs w:val="24"/>
        </w:rPr>
        <w:t>Р</w:t>
      </w:r>
      <w:r w:rsidRPr="0060753B">
        <w:rPr>
          <w:sz w:val="24"/>
          <w:szCs w:val="24"/>
          <w:lang w:val="en-US"/>
        </w:rPr>
        <w:t>. 1224</w:t>
      </w:r>
      <w:r>
        <w:rPr>
          <w:sz w:val="24"/>
          <w:szCs w:val="24"/>
          <w:lang w:val="en-US"/>
        </w:rPr>
        <w:t>.</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Korobova E.M., Romanov S.L., Silenok A.V., Kurnosova I.V., Chesalova E.I., Beriozkin V.Yu. Iodine deficiency in soils and evaluation of its impact on thyroid gland diseases in areas subjected to contamination after the Chernobyl accident // Journal of Geochemical Exploration. - 2014. - Vol. 142. - P. 82-93.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E.M., Ryzhenko B.N., Cherkasova E.V., Sedykh E.M., Korsakova N.V., Danilova V.N., Khushvakhtova S.D., and Berezkin V.I.. Iodine and Selenium Speciation in Natural Waters and Their Concentrating at Landscape–Geochemical Barriers. ISSN 0016_7029 // Geochemistry International. - 2014. - Vol. 52. - №. 6. - </w:t>
      </w:r>
      <w:r w:rsidRPr="0060753B">
        <w:rPr>
          <w:sz w:val="24"/>
          <w:szCs w:val="24"/>
        </w:rPr>
        <w:t>Р</w:t>
      </w:r>
      <w:r w:rsidRPr="0060753B">
        <w:rPr>
          <w:sz w:val="24"/>
          <w:szCs w:val="24"/>
          <w:lang w:val="en-US"/>
        </w:rPr>
        <w:t>. 500–514.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S.L. Romanov A Chernobyl 137Cs contamination study as an example for the spatial structure of geochemical fields and modeling of the geochemical field //Chemometrics and Intelligent Laboratory Systems. - 2009. - Vol. 99. - P.1-8.</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Korobova E.M., S.L. Romanov, A.V. Silenok, I.V. Kurnosova, E.I. Chesalova, V.Yu Beriozkin Iodine deficiency in soils and evaluation of its impact on thyroid gland diseases in areas subjected to contamination after the Chernobyl accident // Journal of Geochemical Exploration. - 2014. - Vol. 142. - P. 82-93.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Ukraintseva N.G., Surkov V.V., Brown J.B. Geochemical study of the tundra landscapes in the Yenisey delta and gulf area // Permafrost. Proceedings of the Eight International Conference on Permafrost. - 2003. - V. 1. - P. 601-606.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E.M., Ukraintseva N.G., Surkov V.V., Brown J.E., Standring W. and Borisov A.P. Radionuclide Distribution in the Lower Yenisey and Pechora Reaches: Landscape geochemical Signatures and Patterns in Global and Regional Contamination // River Pollution Research Progress. - 2009. - </w:t>
      </w:r>
      <w:r w:rsidRPr="0060753B">
        <w:rPr>
          <w:sz w:val="24"/>
          <w:szCs w:val="24"/>
        </w:rPr>
        <w:t>Р</w:t>
      </w:r>
      <w:r w:rsidRPr="0060753B">
        <w:rPr>
          <w:sz w:val="24"/>
          <w:szCs w:val="24"/>
          <w:lang w:val="en-US"/>
        </w:rPr>
        <w:t>. 91-156.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E.M., Ukraintseva N.G., Surkov V.V., Linnik V.G. Terrestrial investigations in the Lower Yenisey during the 36 voyage of the RV «Akademik Boris Petrov». Preliminary results. Berichte zur Polarforschung. - 2002. - Vol. 419. - P. 197-211.</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Korobova E.M., Ukraintseva N.G., V.V. Surkov. Landscape Geochemical Features and Peculiarities of 137Cs Distribution in Tundra Landscapes of the Lower Pechora Reaches // Proceedings of the Ninth International Conference on Permafrost. University of Alaska Fairbanks. - 2008. - Vol.1. - P. 987-992.</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Korobova Elena and Sergey Romanov The two-layer geochemical structure of modern biogeochemical provinces and its significance for spatially adequate ecological evaluations and decisions // European Geoscience Union. General Assembly 2013. Geophysical research abstracts. - 2014. - Vol 16. - </w:t>
      </w:r>
      <w:r w:rsidRPr="00857F6A">
        <w:rPr>
          <w:spacing w:val="-4"/>
          <w:sz w:val="24"/>
          <w:szCs w:val="24"/>
        </w:rPr>
        <w:t>Р</w:t>
      </w:r>
      <w:r w:rsidRPr="00857F6A">
        <w:rPr>
          <w:spacing w:val="-4"/>
          <w:sz w:val="24"/>
          <w:szCs w:val="24"/>
          <w:lang w:val="en-US"/>
        </w:rPr>
        <w:t>. 1811.</w:t>
      </w:r>
    </w:p>
    <w:p w:rsidR="00CF69C8" w:rsidRPr="00697070"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Elena and Sergey Romanov. Principles of landscape-geochemical studies in the zones contaminated by technogenical radionuclides for ecological and geochemical mapping // European Geoscience Union. General Assembly 2013. Geophysical abstracts. </w:t>
      </w:r>
      <w:r w:rsidRPr="00697070">
        <w:rPr>
          <w:sz w:val="24"/>
          <w:szCs w:val="24"/>
          <w:lang w:val="en-US"/>
        </w:rPr>
        <w:t xml:space="preserve">- 2013. - </w:t>
      </w:r>
      <w:r w:rsidRPr="00697070">
        <w:rPr>
          <w:sz w:val="24"/>
          <w:szCs w:val="24"/>
        </w:rPr>
        <w:t>Р</w:t>
      </w:r>
      <w:r w:rsidRPr="00697070">
        <w:rPr>
          <w:sz w:val="24"/>
          <w:szCs w:val="24"/>
          <w:lang w:val="en-US"/>
        </w:rPr>
        <w:t>. 881.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Elena M., Brown Justin B., Ukraintseva Natalia G., and Surkov Vitaly V. 137Cs and 40K in terrestrial vegetation of the Yenisey Estuary: landscape, soil and plant relation.  Environmental Radioactivity in the Arctic and Antarctic // Proceedings from the the 6th International Conference. - Nice, France. - 2005. -</w:t>
      </w:r>
      <w:r>
        <w:rPr>
          <w:sz w:val="24"/>
          <w:szCs w:val="24"/>
          <w:lang w:val="en-US"/>
        </w:rPr>
        <w:t xml:space="preserve"> </w:t>
      </w:r>
      <w:r w:rsidRPr="0060753B">
        <w:rPr>
          <w:sz w:val="24"/>
          <w:szCs w:val="24"/>
          <w:lang w:val="en-US"/>
        </w:rPr>
        <w:t>P. 76-79.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Elena M., Justin B. Brown, Natalia G. Ukraintseva and Vitaly V. Surkov. 137Cs and 40K in the terrestrial vegetation of the Yenisey Estuary: landscape, soil and plant relationships // Journal of Environmental Radioactvity. - 2007. - Vol. 96. - № 1-3. - P.144-156.</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Korobova Elena, Beryozkin Victor, Kuvyline Alexander, Chesalova Elena, Kurnosova Irina, Danilova Valentina, Korsakova Nadezhda, Krigman Lyubov, Khushvakhtova Sabzbahor. Creation of the GIS database for spatial estimation of iodine and selenium contribution to thyroid diseases among rural population of the Bryansk area // Proceedings of the Third International Conference “Reasearch People and Actual Tasks on Multidisciplinary Sciences”. Lozenec, Bulgaria. Lozenec, Bulgarian National Multidisciplinary Scientific Network of the Professional Society for Research Work. - 2011. - Vol. 3. - </w:t>
      </w:r>
      <w:r w:rsidRPr="00857F6A">
        <w:rPr>
          <w:spacing w:val="-4"/>
          <w:sz w:val="24"/>
          <w:szCs w:val="24"/>
        </w:rPr>
        <w:t>Р</w:t>
      </w:r>
      <w:r w:rsidRPr="00857F6A">
        <w:rPr>
          <w:spacing w:val="-4"/>
          <w:sz w:val="24"/>
          <w:szCs w:val="24"/>
          <w:lang w:val="en-US"/>
        </w:rPr>
        <w:t>. 35-39.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Elena, Dogadkin Nikolay, Shiryaev Andrey, Kolotov Vladimir, and Turkov Victor. A study of Cs-137 spatial distribution in soil thin sections by digital autoradiography // European Geoscience Union. General Assembly 2013. Geophysical abstracts. - 2013. - Р. 1745.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Elena, Kuvylin Aleksander, Zborishchuk Yuri. Evaluation of stable iodine distribution in soils of the Bryansk region affected by the Chernobyl accident in context of contribution of natural iodine supply to local food chains and spatial heterogeneity of thyroid gland diseases in rural areas. Environmental Degradation and Agriculture // The XXXVIIth Annual ESNA Meeting, JINR. - Dubna, Russia. - 2007. - </w:t>
      </w:r>
      <w:r w:rsidRPr="0060753B">
        <w:rPr>
          <w:sz w:val="24"/>
          <w:szCs w:val="24"/>
        </w:rPr>
        <w:t>Р</w:t>
      </w:r>
      <w:r w:rsidRPr="0060753B">
        <w:rPr>
          <w:sz w:val="24"/>
          <w:szCs w:val="24"/>
          <w:lang w:val="en-US"/>
        </w:rPr>
        <w:t>. 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Elena, Romanov Sergey. Ecogeochemical exploration of noosphere in light of ideas of V.I. Vernadsky // Journal of Geochemical Exploration. - 2014. - 147. - P. 58-64.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Elena, Ryzhenko Boris, Cherkasova Elena, Sedykh Ivelina, Korsakova Nadezhda, Berezkin Victor, Kolmykova Lyudmila, Danilova Valentina, and Khushvakhtova Sabzbakhor. Iodine and selenium in natural water, their fixation on geochemical barriers in soils and rocks and explanation of I and Se behavior in water-solid phase system using thermodynamic modeling // European Geoscience Union. General Assembly 2013. Geophysical research abstracts. - 2014. - Vol 16. - Р. 2336.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Korobova Elena, Ukraintseva Natalia, Surkov Vitaly, Shkinev Valery, Brown Justin, Standring Will. Natural and technogenic elements in soils and water of the lower Yenisey flood plain and terraces: regional and local landscape geochemical distribution patterns controlled by natural processes // Radioprotection. - 2009. - Vol. - 44. - № 5. – </w:t>
      </w:r>
      <w:r w:rsidRPr="0060753B">
        <w:rPr>
          <w:sz w:val="24"/>
          <w:szCs w:val="24"/>
        </w:rPr>
        <w:t>Р</w:t>
      </w:r>
      <w:r w:rsidRPr="0060753B">
        <w:rPr>
          <w:sz w:val="24"/>
          <w:szCs w:val="24"/>
          <w:lang w:val="en-US"/>
        </w:rPr>
        <w:t xml:space="preserve">. 725-730.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Korobova Elena, Ukraintseva Natalia. Cs-137 distribution in tundra soils and landscape catenas as an indicator of modern processes in the active layer // TERRA NOSTRA. 2nd European Conference on Permafrost. EUCOP II. - Potsdam, Germany. AWI. Abstracts. - P.108-109.</w:t>
      </w:r>
    </w:p>
    <w:p w:rsidR="00CF69C8" w:rsidRPr="0037563E" w:rsidRDefault="00CF69C8" w:rsidP="00CF69C8">
      <w:pPr>
        <w:pStyle w:val="a4"/>
        <w:spacing w:line="312" w:lineRule="auto"/>
        <w:ind w:left="0" w:firstLine="567"/>
        <w:jc w:val="both"/>
        <w:rPr>
          <w:sz w:val="24"/>
          <w:szCs w:val="24"/>
          <w:lang w:val="en-US"/>
        </w:rPr>
      </w:pPr>
      <w:r w:rsidRPr="0037563E">
        <w:rPr>
          <w:sz w:val="24"/>
          <w:szCs w:val="24"/>
          <w:lang w:val="en-US"/>
        </w:rPr>
        <w:t>Kravetz A.P., Grodzinsky D.M., Zhdanova N.N., Vasilevskaya A.J., Sinyavskaya O.I. Interaction of soil micromycetes with "hot" particles  in the simple model system and in system "soil-high plant" // Proc. of the International Symposium on Radioecology "Chemical speciation - Hot Particles. Znojmo. October 12-16.1992.</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Krivolutsky D.A. Radiation ecology of soil animals // Biol. and Fertility Soils. - 1987. - № 3. - P. 51-55.</w:t>
      </w:r>
    </w:p>
    <w:p w:rsidR="00CF69C8" w:rsidRPr="0060753B" w:rsidRDefault="00CF69C8" w:rsidP="00CF69C8">
      <w:pPr>
        <w:pStyle w:val="a4"/>
        <w:spacing w:line="312" w:lineRule="auto"/>
        <w:ind w:left="0" w:firstLine="567"/>
        <w:jc w:val="both"/>
        <w:rPr>
          <w:sz w:val="24"/>
          <w:szCs w:val="24"/>
          <w:lang w:val="en-US"/>
        </w:rPr>
      </w:pPr>
      <w:r>
        <w:rPr>
          <w:sz w:val="24"/>
          <w:szCs w:val="24"/>
          <w:lang w:val="en-US"/>
        </w:rPr>
        <w:t>Kryshev I.I., Sazykina T.G. Radioecological effects on aquatic organismsin the areas with high levels of radioactive contamination: environmental protection criteria // Radiation protection dosimetry, 1998. – N 75. - p. 187-191.</w:t>
      </w:r>
    </w:p>
    <w:p w:rsidR="00CF69C8" w:rsidRPr="008022EC" w:rsidRDefault="00CF69C8" w:rsidP="00CF69C8">
      <w:pPr>
        <w:pStyle w:val="a4"/>
        <w:spacing w:line="312" w:lineRule="auto"/>
        <w:ind w:left="0" w:firstLine="567"/>
        <w:jc w:val="both"/>
        <w:rPr>
          <w:sz w:val="24"/>
          <w:szCs w:val="24"/>
          <w:lang w:val="en-US"/>
        </w:rPr>
      </w:pPr>
      <w:r w:rsidRPr="0060753B">
        <w:rPr>
          <w:sz w:val="24"/>
          <w:szCs w:val="24"/>
          <w:lang w:val="en-US"/>
        </w:rPr>
        <w:t xml:space="preserve">Langham W.H. Some considerations of present biospheric contamination by radioactive fallout // J. Agr. and Food Chem. - 1961. - Vol. 9. - № 2. </w:t>
      </w:r>
      <w:r w:rsidRPr="008022EC">
        <w:rPr>
          <w:sz w:val="24"/>
          <w:szCs w:val="24"/>
          <w:lang w:val="en-US"/>
        </w:rPr>
        <w:t>- pp. 30-32.</w:t>
      </w:r>
    </w:p>
    <w:p w:rsidR="00CF69C8" w:rsidRPr="008022EC" w:rsidRDefault="00FF3F09" w:rsidP="00CF69C8">
      <w:pPr>
        <w:pStyle w:val="a4"/>
        <w:spacing w:line="312" w:lineRule="auto"/>
        <w:ind w:left="0" w:firstLine="567"/>
        <w:jc w:val="both"/>
        <w:rPr>
          <w:sz w:val="24"/>
          <w:szCs w:val="24"/>
          <w:lang w:val="en-US"/>
        </w:rPr>
      </w:pPr>
      <w:hyperlink r:id="rId247" w:history="1">
        <w:r w:rsidR="00CF69C8" w:rsidRPr="008022EC">
          <w:rPr>
            <w:color w:val="0000FF"/>
            <w:sz w:val="24"/>
            <w:szCs w:val="24"/>
            <w:u w:val="single"/>
            <w:lang w:val="en-US"/>
          </w:rPr>
          <w:t>Lazarus</w:t>
        </w:r>
      </w:hyperlink>
      <w:r w:rsidR="00CF69C8" w:rsidRPr="008022EC">
        <w:rPr>
          <w:bCs/>
          <w:sz w:val="24"/>
          <w:szCs w:val="24"/>
          <w:lang w:val="en-US"/>
        </w:rPr>
        <w:t xml:space="preserve"> John H. Iodine Status in Europe in 2014 // Eur Thyroid J, 2014. N 3(1). P. 3–6.</w:t>
      </w:r>
    </w:p>
    <w:p w:rsidR="00CF69C8" w:rsidRPr="0060753B" w:rsidRDefault="00CF69C8" w:rsidP="00CF69C8">
      <w:pPr>
        <w:pStyle w:val="a4"/>
        <w:spacing w:line="312" w:lineRule="auto"/>
        <w:ind w:left="0" w:firstLine="567"/>
        <w:jc w:val="both"/>
        <w:rPr>
          <w:bCs/>
          <w:sz w:val="24"/>
          <w:szCs w:val="24"/>
          <w:lang w:val="en-US"/>
        </w:rPr>
      </w:pPr>
      <w:r w:rsidRPr="0060753B">
        <w:rPr>
          <w:bCs/>
          <w:sz w:val="24"/>
          <w:szCs w:val="24"/>
          <w:lang w:val="en-US"/>
        </w:rPr>
        <w:t xml:space="preserve">Levit George S. </w:t>
      </w:r>
      <w:r w:rsidRPr="0060753B">
        <w:rPr>
          <w:bCs/>
          <w:iCs/>
          <w:sz w:val="24"/>
          <w:szCs w:val="24"/>
          <w:lang w:val="en-US"/>
        </w:rPr>
        <w:t>Biogeochemistry – Biosphere – Noosphere: The Growth of the Theoretical System of Vladimir Ivanovich Vernadsky</w:t>
      </w:r>
      <w:r w:rsidRPr="0060753B">
        <w:rPr>
          <w:bCs/>
          <w:sz w:val="24"/>
          <w:szCs w:val="24"/>
          <w:lang w:val="en-US"/>
        </w:rPr>
        <w:t xml:space="preserve"> (Studien zur Theorie der Biologie, Vol. 4) // Verlag für Wissenschaft und Bildung. - Berlin, 2001. - 116 p. </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Lindeman, RL. "The trophic-dynamic aspect of ecology" // Ecology. - 1943. - Vol. 23. - </w:t>
      </w:r>
      <w:r w:rsidRPr="00857F6A">
        <w:rPr>
          <w:spacing w:val="-4"/>
          <w:sz w:val="24"/>
          <w:szCs w:val="24"/>
        </w:rPr>
        <w:t>Р</w:t>
      </w:r>
      <w:r w:rsidRPr="00857F6A">
        <w:rPr>
          <w:spacing w:val="-4"/>
          <w:sz w:val="24"/>
          <w:szCs w:val="24"/>
          <w:lang w:val="en-US"/>
        </w:rPr>
        <w:t xml:space="preserve">. 399–418.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Linnik V.G., Brown J.E, Dowdall M., Potapov V.N., Surkov V.V., Korobova E.M., Volosov A.G., Vakulovsky S.M., Tertyshnik E.G. Radioactive contamination of the Balchug (Upper Yenesey) floodplain, Russia in relation to sedimentation processes and geomorphology // Science of the Total Environment. - 2005. - Vol. 339. - P.233-251.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Linnik V.G., Korobova E., Nosov A., Kuvylin A., Govorun A., Ermakov A., and Moiseenko F. Radionuclide distribution within the Buldynka catchment and Iput river floodplain, Russia. In: SPARTACUS. Spatial redistribution of radionuclides within catchments: Development of GIS-based models for decision support systems // Midterm report. Ed. M. van der Perk. Utrecht University. - 1999. - P. 21-31.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Linnik V.G., Korobova E.M., Brown J., Surkov V.V., Potapov V.N., Sokolov A.V. Investigation of radionuclides in the Yenisey River floodplain systems: Relation of the topsoil radionuclide contamination to landscape features // Journal of Geochemical Exploration.- 2014. - Vol. 142. P. 60-68.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Linnik V.G., Surkov V.V., Potapov V.N., Volosov A.G., Korobova E.M., Borghuis A., Brown J.E.Lithological and Geomorphological Parameters of Distribution of Artificial Radionuclides in the Yenisei Floodplain Landscapes // Russian Geology and </w:t>
      </w:r>
      <w:r w:rsidRPr="009F0D4E">
        <w:rPr>
          <w:sz w:val="24"/>
          <w:szCs w:val="24"/>
          <w:lang w:val="en-US"/>
        </w:rPr>
        <w:t>Geophysics.- Vol.</w:t>
      </w:r>
      <w:r w:rsidRPr="0060753B">
        <w:rPr>
          <w:sz w:val="24"/>
          <w:szCs w:val="24"/>
          <w:lang w:val="en-US"/>
        </w:rPr>
        <w:t xml:space="preserve"> 45. - № 10. - P. 1172-1187.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Linnik Vitaly, Korobova Elena, and Vakulovsky Sergey. Organization of radio-ecological monitoring of the areas of the Russian Federation contaminated due to the accident at the Chernobyl NPP (on example of the Bryansk region) // European Geoscience Union. General Assembly 2013. Geophysical research abstracts. - 2013.- P. 1742.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Lisk D.J. Trace metals in soils, plants and animals // Agro. - 1972. - Vol. 24. - P. 267-325.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Lloyd J.R. Microbial reduction of metals and radionuclides // FEMS Microbiology Reviews. - 2003. - Vol. 27. - P. 411-425.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Lluis Vila, Mateu Serra-Prat, Alfonso de Castro M.D., Elisabet Palomera, Roser Casamitjana, Gustavo Legaz, Celia Barrionuevo, Jose A. Munoz, Ana J. Garcia, Sanjay Lal-Trehan, Amparo Garcia, Josep Duran, Manel Puig-Domingo. Iodine nutritional status in pregnant women of two historically different iodine-deficient areas of Catalonia, Spain // Nutrition. - 2011. - Vol.  27. - P. 1029–1033.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Lovly D.R., Philips E.J.P. Organic matter mineralization with reduction of ferric iron in anaerobic sediments // Appl. Environ. Microbiol. - 1986. - Vol. 5. - P. 683-689.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Luoma S.N., Jenne E.A. The availability of the sediment-bound cobalt, silver and zinc to a deposit-feeding clam // Biological implications of metals in the environment. - Washington, Hanford Life Science Symposium, 1979. </w:t>
      </w:r>
      <w:r w:rsidRPr="0060753B">
        <w:rPr>
          <w:sz w:val="24"/>
          <w:szCs w:val="24"/>
        </w:rPr>
        <w:t>Р</w:t>
      </w:r>
      <w:r w:rsidRPr="0060753B">
        <w:rPr>
          <w:sz w:val="24"/>
          <w:szCs w:val="24"/>
          <w:lang w:val="en-US"/>
        </w:rPr>
        <w:t xml:space="preserve">. 213-230. </w:t>
      </w:r>
    </w:p>
    <w:p w:rsidR="00CF69C8" w:rsidRPr="00FA3010" w:rsidRDefault="00CF69C8" w:rsidP="00CF69C8">
      <w:pPr>
        <w:pStyle w:val="a4"/>
        <w:spacing w:line="312" w:lineRule="auto"/>
        <w:ind w:left="0" w:firstLine="567"/>
        <w:jc w:val="both"/>
        <w:rPr>
          <w:sz w:val="24"/>
          <w:szCs w:val="24"/>
          <w:lang w:val="en-US"/>
        </w:rPr>
      </w:pPr>
      <w:r w:rsidRPr="00FA3010">
        <w:rPr>
          <w:sz w:val="24"/>
          <w:szCs w:val="24"/>
          <w:lang w:val="en-US"/>
        </w:rPr>
        <w:t>Natural History of Infectious Disease</w:t>
      </w:r>
    </w:p>
    <w:p w:rsidR="00CF69C8" w:rsidRPr="00FA3010" w:rsidRDefault="00CF69C8" w:rsidP="00CF69C8">
      <w:pPr>
        <w:pStyle w:val="a4"/>
        <w:spacing w:line="312" w:lineRule="auto"/>
        <w:ind w:left="0" w:firstLine="567"/>
        <w:jc w:val="both"/>
        <w:rPr>
          <w:sz w:val="24"/>
          <w:szCs w:val="24"/>
          <w:lang w:val="en-US"/>
        </w:rPr>
      </w:pPr>
      <w:r w:rsidRPr="00FA3010">
        <w:rPr>
          <w:sz w:val="24"/>
          <w:szCs w:val="24"/>
          <w:lang w:val="en-US"/>
        </w:rPr>
        <w:t xml:space="preserve">Burnet Frank Macfarlane, White David O. </w:t>
      </w:r>
      <w:r w:rsidRPr="00FA3010">
        <w:rPr>
          <w:bCs/>
          <w:sz w:val="24"/>
          <w:szCs w:val="24"/>
          <w:lang w:val="en-US"/>
        </w:rPr>
        <w:t>Natura</w:t>
      </w:r>
      <w:r>
        <w:rPr>
          <w:bCs/>
          <w:sz w:val="24"/>
          <w:szCs w:val="24"/>
          <w:lang w:val="en-US"/>
        </w:rPr>
        <w:t>l History of Infectious Disease.</w:t>
      </w:r>
      <w:r w:rsidRPr="00FA3010">
        <w:rPr>
          <w:sz w:val="24"/>
          <w:szCs w:val="24"/>
          <w:lang w:val="en-US"/>
        </w:rPr>
        <w:t xml:space="preserve"> Cambridge: Cambridge University Press, 1972. – 288 p.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Mackowiak C L, and Grossl P R. Iodate and iodide effects on iodine uptake and partitioning in rice (Oryza sativa L.) grown in solution culture // Plant and Soil. - 1992. - Vol. 212. - P. 135-143.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Macs E. Fixation of radiocaesium in an acid brown forest soil / Macs E., Del-vaux B. // Euroclay 95. Clay and clay materials sciences. Book of abstracts. - Louvain (Belgium). - 1995. - P. 299-300.</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Makhonko K.P., Kozlova E.G., Silantev A.N., Bochkov L.P., Shkuratova I.G., Valetova N.K., Volokitin A.A., Rabotnova F.A. Local contamination with 131I after the Chernobyl nuclear power plant accident and estimates of the dose burdens from its radiation // Atomic  Energy. - 1992. - № 4. - P. 339-344.</w:t>
      </w:r>
    </w:p>
    <w:p w:rsidR="00CF69C8" w:rsidRPr="009F0D4E" w:rsidRDefault="00CF69C8" w:rsidP="00CF69C8">
      <w:pPr>
        <w:pStyle w:val="a4"/>
        <w:spacing w:line="312" w:lineRule="auto"/>
        <w:ind w:left="0" w:firstLine="567"/>
        <w:jc w:val="both"/>
        <w:rPr>
          <w:bCs/>
          <w:iCs/>
          <w:sz w:val="24"/>
          <w:szCs w:val="24"/>
          <w:lang w:val="en-US"/>
        </w:rPr>
      </w:pPr>
      <w:r w:rsidRPr="009F0D4E">
        <w:rPr>
          <w:bCs/>
          <w:iCs/>
          <w:sz w:val="24"/>
          <w:szCs w:val="24"/>
          <w:lang w:val="en-US"/>
        </w:rPr>
        <w:t xml:space="preserve">Masani, P. R. (1995). The ecology of the noosphere: Where the ecological movement falls short / P. R.Masani // Kybernetes. - 24(9). – p. 13-34.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Maximovic Z., Jovic V., and Rsumovic M. Selenium in soils and some crops from Serbia // Biological Trace element Research. - 1992. - Vol. 33. - P. 168.</w:t>
      </w:r>
    </w:p>
    <w:p w:rsidR="00CF69C8" w:rsidRPr="00FA3010" w:rsidRDefault="00CF69C8" w:rsidP="00CF69C8">
      <w:pPr>
        <w:pStyle w:val="a4"/>
        <w:spacing w:line="312" w:lineRule="auto"/>
        <w:ind w:left="0" w:firstLine="567"/>
        <w:jc w:val="both"/>
        <w:rPr>
          <w:sz w:val="24"/>
          <w:szCs w:val="24"/>
          <w:lang w:val="en-US"/>
        </w:rPr>
      </w:pPr>
      <w:r w:rsidRPr="00FA3010">
        <w:rPr>
          <w:sz w:val="24"/>
          <w:szCs w:val="24"/>
          <w:lang w:val="en-US"/>
        </w:rPr>
        <w:t>McClendon J.F. Inverse relation between I and goiter distribution // Proceedings Pacific Scinces Congress, Pac. Sci.-Asos. - 1943. - Vol. 6. - P. 689-693.</w:t>
      </w:r>
    </w:p>
    <w:p w:rsidR="00CF69C8" w:rsidRPr="00FA3010" w:rsidRDefault="00CF69C8" w:rsidP="00CF69C8">
      <w:pPr>
        <w:pStyle w:val="a4"/>
        <w:spacing w:line="312" w:lineRule="auto"/>
        <w:ind w:left="0" w:firstLine="567"/>
        <w:jc w:val="both"/>
        <w:rPr>
          <w:bCs/>
          <w:sz w:val="24"/>
          <w:szCs w:val="24"/>
          <w:lang w:val="en-US"/>
        </w:rPr>
      </w:pPr>
      <w:r w:rsidRPr="00FA3010">
        <w:rPr>
          <w:sz w:val="24"/>
          <w:szCs w:val="24"/>
          <w:lang w:val="en-US"/>
        </w:rPr>
        <w:t xml:space="preserve">McClendon J.F., Jess F. Iodine and the incidence of goiter. - London: Oxford University Press, 1939. - 129 p. </w:t>
      </w:r>
    </w:p>
    <w:p w:rsidR="00CF69C8" w:rsidRPr="000D7C3C" w:rsidRDefault="00CF69C8" w:rsidP="00CF69C8">
      <w:pPr>
        <w:pStyle w:val="a4"/>
        <w:spacing w:line="312" w:lineRule="auto"/>
        <w:ind w:left="0" w:firstLine="567"/>
        <w:jc w:val="both"/>
        <w:rPr>
          <w:bCs/>
          <w:sz w:val="24"/>
          <w:szCs w:val="24"/>
          <w:lang w:val="en-US"/>
        </w:rPr>
      </w:pPr>
      <w:r w:rsidRPr="00FA3010">
        <w:rPr>
          <w:bCs/>
          <w:sz w:val="24"/>
          <w:szCs w:val="24"/>
          <w:lang w:val="en-US"/>
        </w:rPr>
        <w:t>Meadows Don</w:t>
      </w:r>
      <w:r w:rsidRPr="000D7C3C">
        <w:rPr>
          <w:bCs/>
          <w:sz w:val="24"/>
          <w:szCs w:val="24"/>
          <w:lang w:val="en-US"/>
        </w:rPr>
        <w:t xml:space="preserve">ella H., Meadows Dennis L., Randers Jörgen, William W. Behrens III Limit to growth. A Report for THE CLUB OF ROME'S Project on the Predicament of Mankind. </w:t>
      </w:r>
      <w:r>
        <w:rPr>
          <w:bCs/>
          <w:sz w:val="24"/>
          <w:szCs w:val="24"/>
          <w:lang w:val="en-US"/>
        </w:rPr>
        <w:t xml:space="preserve">- </w:t>
      </w:r>
      <w:r w:rsidRPr="000D7C3C">
        <w:rPr>
          <w:bCs/>
          <w:sz w:val="24"/>
          <w:szCs w:val="24"/>
          <w:lang w:val="en-US"/>
        </w:rPr>
        <w:t xml:space="preserve">N-Y: Universe Books. </w:t>
      </w:r>
      <w:r>
        <w:rPr>
          <w:bCs/>
          <w:sz w:val="24"/>
          <w:szCs w:val="24"/>
          <w:lang w:val="en-US"/>
        </w:rPr>
        <w:t>- 1973.</w:t>
      </w:r>
      <w:r w:rsidRPr="000D7C3C">
        <w:rPr>
          <w:bCs/>
          <w:sz w:val="24"/>
          <w:szCs w:val="24"/>
          <w:lang w:val="en-US"/>
        </w:rPr>
        <w:t xml:space="preserve"> </w:t>
      </w:r>
      <w:r>
        <w:rPr>
          <w:bCs/>
          <w:sz w:val="24"/>
          <w:szCs w:val="24"/>
          <w:lang w:val="en-US"/>
        </w:rPr>
        <w:t xml:space="preserve">- </w:t>
      </w:r>
      <w:r w:rsidRPr="000D7C3C">
        <w:rPr>
          <w:bCs/>
          <w:sz w:val="24"/>
          <w:szCs w:val="24"/>
          <w:lang w:val="en-US"/>
        </w:rPr>
        <w:t xml:space="preserve">205 p. </w:t>
      </w:r>
    </w:p>
    <w:p w:rsidR="00CF69C8" w:rsidRPr="00813CE9" w:rsidRDefault="00CF69C8" w:rsidP="00CF69C8">
      <w:pPr>
        <w:pStyle w:val="a4"/>
        <w:spacing w:line="312" w:lineRule="auto"/>
        <w:ind w:left="0" w:firstLine="567"/>
        <w:jc w:val="both"/>
        <w:rPr>
          <w:sz w:val="24"/>
          <w:szCs w:val="24"/>
          <w:lang w:val="en-US"/>
        </w:rPr>
      </w:pPr>
      <w:r w:rsidRPr="00813CE9">
        <w:rPr>
          <w:sz w:val="24"/>
          <w:szCs w:val="24"/>
          <w:lang w:val="en-US"/>
        </w:rPr>
        <w:t>Merz S, Shozugawa K, Steinhauser G</w:t>
      </w:r>
      <w:r>
        <w:rPr>
          <w:sz w:val="24"/>
          <w:szCs w:val="24"/>
          <w:lang w:val="en-US"/>
        </w:rPr>
        <w:t>.</w:t>
      </w:r>
      <w:r w:rsidRPr="00813CE9">
        <w:rPr>
          <w:sz w:val="24"/>
          <w:szCs w:val="24"/>
          <w:lang w:val="en-US"/>
        </w:rPr>
        <w:t xml:space="preserve"> Analysis of Japanese radionuclide monitoring data of food before and after the Fukushima nuclear accident</w:t>
      </w:r>
      <w:r>
        <w:rPr>
          <w:sz w:val="24"/>
          <w:szCs w:val="24"/>
          <w:lang w:val="en-US"/>
        </w:rPr>
        <w:t xml:space="preserve"> //</w:t>
      </w:r>
      <w:r w:rsidRPr="00813CE9">
        <w:rPr>
          <w:sz w:val="24"/>
          <w:szCs w:val="24"/>
          <w:lang w:val="en-US"/>
        </w:rPr>
        <w:t xml:space="preserve"> Environ Sci Technol</w:t>
      </w:r>
      <w:r>
        <w:rPr>
          <w:sz w:val="24"/>
          <w:szCs w:val="24"/>
          <w:lang w:val="en-US"/>
        </w:rPr>
        <w:t xml:space="preserve">, 2015. – No 49. P. </w:t>
      </w:r>
      <w:r w:rsidRPr="00813CE9">
        <w:rPr>
          <w:sz w:val="24"/>
          <w:szCs w:val="24"/>
          <w:lang w:val="en-US"/>
        </w:rPr>
        <w:t>2875–2885</w:t>
      </w:r>
      <w:r>
        <w:rPr>
          <w:sz w:val="24"/>
          <w:szCs w:val="24"/>
          <w:lang w:val="en-US"/>
        </w:rPr>
        <w:t>/</w:t>
      </w:r>
    </w:p>
    <w:p w:rsidR="00CF69C8" w:rsidRPr="00813CE9" w:rsidRDefault="00CF69C8" w:rsidP="00CF69C8">
      <w:pPr>
        <w:pStyle w:val="a4"/>
        <w:spacing w:line="312" w:lineRule="auto"/>
        <w:ind w:left="0" w:firstLine="567"/>
        <w:jc w:val="both"/>
        <w:rPr>
          <w:sz w:val="24"/>
          <w:szCs w:val="24"/>
          <w:lang w:val="en-US"/>
        </w:rPr>
      </w:pPr>
      <w:r w:rsidRPr="00813CE9">
        <w:rPr>
          <w:sz w:val="24"/>
          <w:szCs w:val="24"/>
          <w:lang w:val="en-US"/>
        </w:rPr>
        <w:t xml:space="preserve">Michel R., J. Handl T. Ernst, W. Botsch, S. Szidat, A. Schmidt, D. Jakob, D. Beltz, L.D. Romantschuk, H.-A. Synal et al. Iodine-129 in soils from Northern Ukraine and the retrospective dosimetry of the iodine-131 exposure after the Chernobyl accident // Science of The Total Environment, </w:t>
      </w:r>
      <w:r>
        <w:rPr>
          <w:sz w:val="24"/>
          <w:szCs w:val="24"/>
          <w:lang w:val="en-US"/>
        </w:rPr>
        <w:t xml:space="preserve">2005. – Vol. </w:t>
      </w:r>
      <w:r w:rsidRPr="00813CE9">
        <w:rPr>
          <w:sz w:val="24"/>
          <w:szCs w:val="24"/>
          <w:lang w:val="en-US"/>
        </w:rPr>
        <w:t>340, 1-3, pp. 35-55.</w:t>
      </w:r>
    </w:p>
    <w:p w:rsidR="00CF69C8" w:rsidRPr="003B1A46" w:rsidRDefault="00CF69C8" w:rsidP="00CF69C8">
      <w:pPr>
        <w:pStyle w:val="a4"/>
        <w:spacing w:line="312" w:lineRule="auto"/>
        <w:ind w:left="0" w:firstLine="567"/>
        <w:jc w:val="both"/>
        <w:rPr>
          <w:sz w:val="24"/>
          <w:szCs w:val="24"/>
          <w:lang w:val="en-US"/>
        </w:rPr>
      </w:pPr>
      <w:r w:rsidRPr="0060753B">
        <w:rPr>
          <w:sz w:val="24"/>
          <w:szCs w:val="24"/>
          <w:lang w:val="en-US"/>
        </w:rPr>
        <w:t xml:space="preserve">Mironov V., V. Kudrjashov, F. Yiou and G. M. Raisbeck. Use of 129I and 137Cs in soils for the estimation of 131I deposition in Belarus as a result of the Chernobyl accident // </w:t>
      </w:r>
      <w:r w:rsidRPr="003B1A46">
        <w:rPr>
          <w:sz w:val="24"/>
          <w:szCs w:val="24"/>
          <w:lang w:val="en-US"/>
        </w:rPr>
        <w:t>Journal of Environmental Radioactivity. - 2002. - Vol. 59, 3. - P. 293-307.</w:t>
      </w:r>
    </w:p>
    <w:p w:rsidR="00CF69C8" w:rsidRPr="003B1A46" w:rsidRDefault="00CF69C8" w:rsidP="00CF69C8">
      <w:pPr>
        <w:pStyle w:val="a4"/>
        <w:spacing w:line="312" w:lineRule="auto"/>
        <w:ind w:left="0" w:firstLine="567"/>
        <w:jc w:val="both"/>
        <w:rPr>
          <w:sz w:val="24"/>
          <w:szCs w:val="24"/>
          <w:lang w:val="en-US"/>
        </w:rPr>
      </w:pPr>
      <w:r w:rsidRPr="003B1A46">
        <w:rPr>
          <w:sz w:val="24"/>
          <w:szCs w:val="24"/>
          <w:lang w:val="en-US"/>
        </w:rPr>
        <w:t xml:space="preserve">Mitchel R.L. Trace elements </w:t>
      </w:r>
      <w:r>
        <w:rPr>
          <w:sz w:val="24"/>
          <w:szCs w:val="24"/>
          <w:lang w:val="en-US"/>
        </w:rPr>
        <w:t>in S</w:t>
      </w:r>
      <w:r w:rsidRPr="003B1A46">
        <w:rPr>
          <w:sz w:val="24"/>
          <w:szCs w:val="24"/>
          <w:lang w:val="en-US"/>
        </w:rPr>
        <w:t>oil</w:t>
      </w:r>
      <w:r>
        <w:rPr>
          <w:sz w:val="24"/>
          <w:szCs w:val="24"/>
          <w:lang w:val="en-US"/>
        </w:rPr>
        <w:t>s</w:t>
      </w:r>
      <w:r w:rsidRPr="003B1A46">
        <w:rPr>
          <w:sz w:val="24"/>
          <w:szCs w:val="24"/>
          <w:lang w:val="en-US"/>
        </w:rPr>
        <w:t xml:space="preserve">  /ed.: Bear, F. E. // Chemistry of the soil [2d ed.]. - New York: Reinhold Publishing Corp, 1964 - P. 320-368.</w:t>
      </w:r>
    </w:p>
    <w:p w:rsidR="00CF69C8" w:rsidRPr="00913BCA" w:rsidRDefault="00CF69C8" w:rsidP="00CF69C8">
      <w:pPr>
        <w:pStyle w:val="a4"/>
        <w:spacing w:line="312" w:lineRule="auto"/>
        <w:ind w:left="0" w:firstLine="567"/>
        <w:jc w:val="both"/>
        <w:rPr>
          <w:sz w:val="24"/>
          <w:szCs w:val="24"/>
          <w:lang w:val="en-US"/>
        </w:rPr>
      </w:pPr>
      <w:r w:rsidRPr="00913BCA">
        <w:rPr>
          <w:sz w:val="24"/>
          <w:szCs w:val="24"/>
          <w:lang w:val="en-US"/>
        </w:rPr>
        <w:t>Moreno-Reyes R., H. Van Oyenb, S. Vandevijvere / Optimization of iodine intake in Belgium. -</w:t>
      </w:r>
      <w:r w:rsidRPr="00913BCA">
        <w:rPr>
          <w:rFonts w:ascii="Calibri" w:eastAsia="Calibri" w:hAnsi="Calibri"/>
          <w:sz w:val="22"/>
          <w:szCs w:val="22"/>
          <w:lang w:val="en-US" w:eastAsia="en-US"/>
        </w:rPr>
        <w:t xml:space="preserve"> </w:t>
      </w:r>
      <w:r w:rsidRPr="00913BCA">
        <w:rPr>
          <w:sz w:val="24"/>
          <w:szCs w:val="24"/>
          <w:lang w:val="en-US"/>
        </w:rPr>
        <w:t>Annales d'Endocrinologie, 2011. – Vol. 72. - N 2. – P. 158-161.</w:t>
      </w:r>
    </w:p>
    <w:p w:rsidR="00CF69C8" w:rsidRPr="00913BCA" w:rsidRDefault="00CF69C8" w:rsidP="00CF69C8">
      <w:pPr>
        <w:pStyle w:val="a4"/>
        <w:spacing w:line="312" w:lineRule="auto"/>
        <w:ind w:left="0" w:firstLine="567"/>
        <w:jc w:val="both"/>
        <w:rPr>
          <w:sz w:val="24"/>
          <w:szCs w:val="24"/>
          <w:lang w:val="en-US"/>
        </w:rPr>
      </w:pPr>
      <w:r w:rsidRPr="00913BCA">
        <w:rPr>
          <w:sz w:val="24"/>
          <w:szCs w:val="24"/>
          <w:lang w:val="en-US"/>
        </w:rPr>
        <w:t>Muramatsu Yasuyuki, Satoshi Yoshida, Udo Fehn, Seigo Amachi, Yoichiro Ohmom.  Studies with natural and anthropogenic iodine isotopes: iodine distribution and cycling in the global environment. Journal of Environmental Radioactivity. - 2004. - Vol. 74. - P. 221-232.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Nisbet A.F. Association of radionuclides with different molecular size fractions in soil solution: implications for plant uptake / Nisbet A.F., Salbu B., Shaw S. // J. Environ. Radioactivity. - 1993. - Vol. 18. - P. 71-84.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Nishita H. Uptake of Radioactive Fission Products by Crop Plants / Nishita H.j Romney E.M., Larson K.H. // Agric. Food Chem. - 1961. - Vol. 9. - № 2. -P. 101-106.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Novikov A.P. Migration of Radioniclides in the Environment // Geochemistry International. - 2010. - Vol.48. - № 13. - P. 1-125.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Openshaw S. Using a geographical analysis machine to detect the presence of spatial clustering and the location of clusters in synthetic data / S. Openshaw // Methods for Investigating Localized Clustering of Disease. Eds^ F/E/ Alexander and P. Boyle. - Lyon: IARC. - 1996. - № 135. - P. 68-86.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Optimisation de la consommation en iode en Belgique. Journées Klotz 2011 // Annales d’Endocrinologie. - 2011. - Vol. 72. - P.158-161.</w:t>
      </w:r>
    </w:p>
    <w:p w:rsidR="00CF69C8" w:rsidRPr="005B4082" w:rsidRDefault="00CF69C8" w:rsidP="00CF69C8">
      <w:pPr>
        <w:pStyle w:val="a4"/>
        <w:spacing w:line="312" w:lineRule="auto"/>
        <w:ind w:left="0" w:firstLine="567"/>
        <w:jc w:val="both"/>
        <w:rPr>
          <w:sz w:val="24"/>
          <w:szCs w:val="24"/>
          <w:lang w:val="en-US"/>
        </w:rPr>
      </w:pPr>
      <w:r w:rsidRPr="005B4082">
        <w:rPr>
          <w:sz w:val="24"/>
          <w:szCs w:val="24"/>
          <w:lang w:val="en-US"/>
        </w:rPr>
        <w:t>Osborn</w:t>
      </w:r>
      <w:r w:rsidRPr="005B4082">
        <w:rPr>
          <w:rFonts w:ascii="Calibri" w:eastAsia="Calibri" w:hAnsi="Calibri"/>
          <w:sz w:val="22"/>
          <w:szCs w:val="22"/>
          <w:lang w:val="en-US" w:eastAsia="en-US"/>
        </w:rPr>
        <w:t xml:space="preserve"> </w:t>
      </w:r>
      <w:r w:rsidRPr="005B4082">
        <w:rPr>
          <w:sz w:val="24"/>
          <w:szCs w:val="24"/>
          <w:lang w:val="en-US"/>
        </w:rPr>
        <w:t>Henry Fairfield. The Age of Mammals in Enrope, Asia and North America - New York; The Macmillan Company,</w:t>
      </w:r>
      <w:r>
        <w:rPr>
          <w:sz w:val="24"/>
          <w:szCs w:val="24"/>
          <w:lang w:val="en-US"/>
        </w:rPr>
        <w:t xml:space="preserve"> </w:t>
      </w:r>
      <w:r w:rsidRPr="005B4082">
        <w:rPr>
          <w:sz w:val="24"/>
          <w:szCs w:val="24"/>
          <w:lang w:val="en-US"/>
        </w:rPr>
        <w:t>1910. – 636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Ostroumova E., Brenner A., Oliynyk V., McConnell R., Robbins J., Terekhova G., Zablotska L., Likhtarev I., Bouville A., Shpak V., Markov V., Masnyk I., Ron E., Tronko M., Hatch M. Subclinical hypothyroidism after radioiodine exposure: Ukrainian-American cohort study of thyroid cancer and other thyroid diseases after the </w:t>
      </w:r>
      <w:r w:rsidRPr="0060753B">
        <w:rPr>
          <w:sz w:val="24"/>
          <w:szCs w:val="24"/>
        </w:rPr>
        <w:t>С</w:t>
      </w:r>
      <w:r w:rsidRPr="0060753B">
        <w:rPr>
          <w:sz w:val="24"/>
          <w:szCs w:val="24"/>
          <w:lang w:val="en-US"/>
        </w:rPr>
        <w:t>hornobyl accident (1998-2000) // Environmental Health Perspectives. - 2009. - Vol. 117. - Iss. 5. - P. 745-750.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Otosaka Shigeyoshi, Kathleen A. Schwehr, Daniel I. Kaplan, Kimberly A. Roberts, Saijin Zhang, Chen Xu, Hsiu-Ping Li, Yi-Fang Ho, Robin Brinkmeyer, Chris M. Yeager, Peter H. Santschi. Factors controlling mobility of 127I and 129I species in an acidic groundwater plume at the Savannah River Site // Science of The Total Environment. - 2011. - Vol. 409. - Iss. 19. - P. 3857-3865.</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Paulus H.</w:t>
      </w:r>
      <w:r w:rsidRPr="0060753B">
        <w:rPr>
          <w:sz w:val="24"/>
          <w:szCs w:val="24"/>
          <w:lang w:val="en-US"/>
        </w:rPr>
        <w:t xml:space="preserve"> Co-Evolution zwischen Bluten und ihren tierischen Bestaubern // Co-Evolution. 20-ste Phylogenet. Symp. (Hamburg, 28-30 Nov., 1975). Humburg; Berlin. - 1978. - P. 51 - 81.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Pavlotskaya F.I., Kazinskaya I.Ye., Korobova E.M., My</w:t>
      </w:r>
      <w:r w:rsidRPr="0060753B">
        <w:rPr>
          <w:sz w:val="24"/>
          <w:szCs w:val="24"/>
        </w:rPr>
        <w:t>а</w:t>
      </w:r>
      <w:r w:rsidRPr="0060753B">
        <w:rPr>
          <w:sz w:val="24"/>
          <w:szCs w:val="24"/>
          <w:lang w:val="en-US"/>
        </w:rPr>
        <w:t>soedov B.F., Yemelyanov V.V. Migration of Chernobyl Plutonium in Soils // J. of Radioanalytical and Nuclear Chemistry. Articles. - 1991. - Vol.147. - №1. - P.159-164.</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Pianka E. R. Evolutionary ecology / E. R. Pianka. N.-Y.: Hagers, 1978. - 399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Plant J.A., Kinniburgh D.G., Smedly P.L., Fordyce F.M. and Klinck B.A. Arsenic and Selenium // Environmental Geochemistry, Treatise on Geochemistry. - 2005. - Vol. 9. - P. 17-66.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Pokrovsky Oleg S. Measuring and estimating fluxes of carbon, major and trace elements to the Artic Ocean // Novel methods for monitoring and managing land and water resources in Siberia. Springer water. - 2016. - P. 185-212.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Ponomarenko A.G. Evolution of continental aquatic ecosystems // Paleontol. J. - 1996. - Vol. 30. - № 6. - P. 705-709.</w:t>
      </w:r>
    </w:p>
    <w:p w:rsidR="00CF69C8" w:rsidRPr="00857F6A" w:rsidRDefault="00CF69C8" w:rsidP="00CF69C8">
      <w:pPr>
        <w:pStyle w:val="a4"/>
        <w:spacing w:line="312" w:lineRule="auto"/>
        <w:ind w:left="0" w:firstLine="567"/>
        <w:jc w:val="both"/>
        <w:rPr>
          <w:spacing w:val="-4"/>
          <w:sz w:val="24"/>
          <w:szCs w:val="24"/>
          <w:lang w:val="en-US"/>
        </w:rPr>
      </w:pPr>
      <w:r w:rsidRPr="00857F6A">
        <w:rPr>
          <w:iCs/>
          <w:spacing w:val="-4"/>
          <w:sz w:val="24"/>
          <w:szCs w:val="24"/>
          <w:lang w:val="en-US"/>
        </w:rPr>
        <w:t xml:space="preserve">Prat S. </w:t>
      </w:r>
      <w:r w:rsidRPr="00857F6A">
        <w:rPr>
          <w:spacing w:val="-4"/>
          <w:sz w:val="24"/>
          <w:szCs w:val="24"/>
          <w:lang w:val="en-US"/>
        </w:rPr>
        <w:t xml:space="preserve">Die erblichkeit der Resistenz gegen Kupfer // Ber. Dtsch. bot. Ges. - 1934. - Vol. l.- P. 65 - 67.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Progress towards the elimination of iodine deficiency disorders (IDD). WHO/NHD. - 1999. - Vol. 4. - P. 1-33.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Quine T.A, Walling D.E, Chakela Q.K, Mandiringana O.T, Zhang X. Rates and patterns of tillage and water erosion on terraces and contour strips: evidence from caesium-137 measurements. CATENA. - 1999. - Vol. 36. - Iss. 1-2. - P. 115-142.</w:t>
      </w:r>
    </w:p>
    <w:p w:rsidR="00CF69C8" w:rsidRPr="00CF6A77" w:rsidRDefault="00CF69C8" w:rsidP="00CF69C8">
      <w:pPr>
        <w:pStyle w:val="a4"/>
        <w:spacing w:line="312" w:lineRule="auto"/>
        <w:ind w:left="0" w:firstLine="567"/>
        <w:jc w:val="both"/>
        <w:rPr>
          <w:sz w:val="24"/>
          <w:szCs w:val="24"/>
          <w:lang w:val="en-US"/>
        </w:rPr>
      </w:pPr>
      <w:r w:rsidRPr="00CF6A77">
        <w:rPr>
          <w:sz w:val="24"/>
          <w:szCs w:val="24"/>
          <w:lang w:val="en-US"/>
        </w:rPr>
        <w:t xml:space="preserve">Radiation Atlas: Natural Sources of Ionising Radiation in Europe. European Commission Report 14470 / ed. B.M.R.Green, J.S.Hughes, P.R.Lomas //EC Office of Official Publications. - Luxembourg, 1993. – 272 p.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Recommended normative values for thyroid volume in children aged 6-15 years. WHO&amp;ICCIDD // Bulletin of the World Health Organization. - 1997. - Vol. 75(2). - P. 95-97.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Reimann Clemens, Patrice de Caritat, Distinguishing between natural and anthropogenic sources for elements in the environment: regional geochemical surveys versus enrichment factors // Geosciences. - 2005. - Vol. 31.  - P. 579–587.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Reimann Clemens, Robert G. Garrett. Geochemical background—concept and reality // Science of The Total Environment. - 2005. - Vol. 350. - Iss. 1–3. - P. 12–27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Rimmer D.L., Livens F.R. // J. Environ. Radioact. 1995. - Vol. 26. - P. 103118.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Rissanen K., Rahola T., Illkka E. et al. Radioactivity of reindeer, game and fish in Finnish Lapland after the Chernobyl accident in 1986. - Helsinki: STUK, 1987. - 40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Ritchie J.C. Application of radioactive fallout caesium-137 for measuring soil erosion and sediment accumulation rates and patterns: a review / Ritchie J.C., McHenry J.R. // J. Environ. Quality. 1990. - Vol. 19. - P. 215-233.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Robens E., J. Hauschild and D. C. Aumann. Iodine-129 in the environment of a nuclear fuel reprocessing plant: III. Soil-to-plant concentration factors for iodine-129 and iodine-127 and their transfer factors to milk, eggs and pork // Journal of Environmental Radioactivity. - 1988. -Vol. 8, 1. - P. 37-52.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Roden E.E., Leonardo M.R., Grant Ferris F. Immobilization of strontium during iron biomineralization coupled to dissimilatory hydrous ferric oxide reduction // Geochimica et Cosmochimica Acta. - 2002. - Vol. 66/6. - P. 2823-2839.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Romanov S.L., Korobova E.M. Concerning organization of geochemical environment as a study object for geochemistry //Mineralogical Magazine. - 2011. - Vol. 75, 3. – P. 1746.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Romanov S.L., Korobova E.M. Geochemistry in space // Geochimica et Cosmochimica Acta. - 2009. - Volume 73. - </w:t>
      </w:r>
      <w:r w:rsidRPr="0060753B">
        <w:rPr>
          <w:sz w:val="24"/>
          <w:szCs w:val="24"/>
        </w:rPr>
        <w:t>Р</w:t>
      </w:r>
      <w:r w:rsidRPr="0060753B">
        <w:rPr>
          <w:sz w:val="24"/>
          <w:szCs w:val="24"/>
          <w:lang w:val="en-US"/>
        </w:rPr>
        <w:t>. A1115.</w:t>
      </w:r>
    </w:p>
    <w:p w:rsidR="00CF69C8" w:rsidRPr="0060753B" w:rsidRDefault="00CF69C8" w:rsidP="00CF69C8">
      <w:pPr>
        <w:pStyle w:val="a4"/>
        <w:spacing w:line="312" w:lineRule="auto"/>
        <w:ind w:left="0" w:firstLine="567"/>
        <w:jc w:val="both"/>
        <w:rPr>
          <w:sz w:val="24"/>
          <w:szCs w:val="24"/>
        </w:rPr>
      </w:pPr>
      <w:r w:rsidRPr="0060753B">
        <w:rPr>
          <w:sz w:val="24"/>
          <w:szCs w:val="24"/>
          <w:lang w:val="en-US"/>
        </w:rPr>
        <w:t>Rosen Alex. Effects of the Fukushima nuclear meltdowns on environment and health. March</w:t>
      </w:r>
      <w:r w:rsidRPr="0060753B">
        <w:rPr>
          <w:sz w:val="24"/>
          <w:szCs w:val="24"/>
        </w:rPr>
        <w:t xml:space="preserve"> 9 2012. [Электронный ресурс]: </w:t>
      </w:r>
      <w:r w:rsidRPr="0060753B">
        <w:rPr>
          <w:sz w:val="24"/>
          <w:szCs w:val="24"/>
          <w:lang w:val="en-US"/>
        </w:rPr>
        <w:t>http</w:t>
      </w:r>
      <w:r w:rsidRPr="0060753B">
        <w:rPr>
          <w:sz w:val="24"/>
          <w:szCs w:val="24"/>
        </w:rPr>
        <w:t>://</w:t>
      </w:r>
      <w:r w:rsidRPr="0060753B">
        <w:rPr>
          <w:sz w:val="24"/>
          <w:szCs w:val="24"/>
          <w:lang w:val="en-US"/>
        </w:rPr>
        <w:t>www</w:t>
      </w:r>
      <w:r w:rsidRPr="0060753B">
        <w:rPr>
          <w:sz w:val="24"/>
          <w:szCs w:val="24"/>
        </w:rPr>
        <w:t>.</w:t>
      </w:r>
      <w:r w:rsidRPr="0060753B">
        <w:rPr>
          <w:sz w:val="24"/>
          <w:szCs w:val="24"/>
          <w:lang w:val="en-US"/>
        </w:rPr>
        <w:t>fukushima</w:t>
      </w:r>
      <w:r w:rsidRPr="0060753B">
        <w:rPr>
          <w:sz w:val="24"/>
          <w:szCs w:val="24"/>
        </w:rPr>
        <w:t>-</w:t>
      </w:r>
      <w:r w:rsidRPr="0060753B">
        <w:rPr>
          <w:sz w:val="24"/>
          <w:szCs w:val="24"/>
          <w:lang w:val="en-US"/>
        </w:rPr>
        <w:t>disaster</w:t>
      </w:r>
      <w:r w:rsidRPr="0060753B">
        <w:rPr>
          <w:sz w:val="24"/>
          <w:szCs w:val="24"/>
        </w:rPr>
        <w:t>.</w:t>
      </w:r>
      <w:r w:rsidRPr="0060753B">
        <w:rPr>
          <w:sz w:val="24"/>
          <w:szCs w:val="24"/>
          <w:lang w:val="en-US"/>
        </w:rPr>
        <w:t>de</w:t>
      </w:r>
      <w:r w:rsidRPr="0060753B">
        <w:rPr>
          <w:sz w:val="24"/>
          <w:szCs w:val="24"/>
        </w:rPr>
        <w:t>/</w:t>
      </w:r>
      <w:r w:rsidRPr="0060753B">
        <w:rPr>
          <w:sz w:val="24"/>
          <w:szCs w:val="24"/>
          <w:lang w:val="en-US"/>
        </w:rPr>
        <w:t>information</w:t>
      </w:r>
      <w:r w:rsidRPr="0060753B">
        <w:rPr>
          <w:sz w:val="24"/>
          <w:szCs w:val="24"/>
        </w:rPr>
        <w:t>-</w:t>
      </w:r>
      <w:r w:rsidRPr="0060753B">
        <w:rPr>
          <w:sz w:val="24"/>
          <w:szCs w:val="24"/>
          <w:lang w:val="en-US"/>
        </w:rPr>
        <w:t>in</w:t>
      </w:r>
      <w:r w:rsidRPr="0060753B">
        <w:rPr>
          <w:sz w:val="24"/>
          <w:szCs w:val="24"/>
        </w:rPr>
        <w:t>-</w:t>
      </w:r>
      <w:r w:rsidRPr="0060753B">
        <w:rPr>
          <w:sz w:val="24"/>
          <w:szCs w:val="24"/>
          <w:lang w:val="en-US"/>
        </w:rPr>
        <w:t>english</w:t>
      </w:r>
      <w:r w:rsidRPr="0060753B">
        <w:rPr>
          <w:sz w:val="24"/>
          <w:szCs w:val="24"/>
        </w:rPr>
        <w:t>/</w:t>
      </w:r>
      <w:r w:rsidRPr="0060753B">
        <w:rPr>
          <w:sz w:val="24"/>
          <w:szCs w:val="24"/>
          <w:lang w:val="en-US"/>
        </w:rPr>
        <w:t>maximum</w:t>
      </w:r>
      <w:r w:rsidRPr="0060753B">
        <w:rPr>
          <w:sz w:val="24"/>
          <w:szCs w:val="24"/>
        </w:rPr>
        <w:t>-</w:t>
      </w:r>
      <w:r w:rsidRPr="0060753B">
        <w:rPr>
          <w:sz w:val="24"/>
          <w:szCs w:val="24"/>
          <w:lang w:val="en-US"/>
        </w:rPr>
        <w:t>credible</w:t>
      </w:r>
      <w:r w:rsidRPr="0060753B">
        <w:rPr>
          <w:sz w:val="24"/>
          <w:szCs w:val="24"/>
        </w:rPr>
        <w:t>-</w:t>
      </w:r>
      <w:r w:rsidRPr="0060753B">
        <w:rPr>
          <w:sz w:val="24"/>
          <w:szCs w:val="24"/>
          <w:lang w:val="en-US"/>
        </w:rPr>
        <w:t>accident</w:t>
      </w:r>
      <w:r w:rsidRPr="0060753B">
        <w:rPr>
          <w:sz w:val="24"/>
          <w:szCs w:val="24"/>
        </w:rPr>
        <w:t>.</w:t>
      </w:r>
      <w:r w:rsidRPr="0060753B">
        <w:rPr>
          <w:sz w:val="24"/>
          <w:szCs w:val="24"/>
          <w:lang w:val="en-US"/>
        </w:rPr>
        <w:t>html</w:t>
      </w:r>
      <w:r w:rsidRPr="0060753B">
        <w:rPr>
          <w:sz w:val="24"/>
          <w:szCs w:val="24"/>
        </w:rPr>
        <w:t xml:space="preserve"> </w:t>
      </w:r>
    </w:p>
    <w:p w:rsidR="00CF69C8" w:rsidRPr="0060753B" w:rsidRDefault="00CF69C8" w:rsidP="00CF69C8">
      <w:pPr>
        <w:pStyle w:val="a4"/>
        <w:spacing w:line="312" w:lineRule="auto"/>
        <w:ind w:left="0" w:firstLine="567"/>
        <w:jc w:val="both"/>
        <w:rPr>
          <w:sz w:val="24"/>
          <w:szCs w:val="24"/>
          <w:lang w:val="en-US"/>
        </w:rPr>
      </w:pPr>
      <w:r w:rsidRPr="00990491">
        <w:rPr>
          <w:sz w:val="24"/>
          <w:szCs w:val="24"/>
          <w:lang w:val="en-US"/>
        </w:rPr>
        <w:t>Salah S., L. Wang. Speciation and solubility calculations for waste relevant radionuclides in Boom Clay. External report. M</w:t>
      </w:r>
      <w:r w:rsidRPr="006C2B45">
        <w:rPr>
          <w:sz w:val="24"/>
          <w:szCs w:val="24"/>
          <w:lang w:val="en-US"/>
        </w:rPr>
        <w:t>ol, Belgium: SCK•CEN, 2014.</w:t>
      </w:r>
      <w:r>
        <w:rPr>
          <w:sz w:val="24"/>
          <w:szCs w:val="24"/>
          <w:lang w:val="en-US"/>
        </w:rPr>
        <w:t xml:space="preserve"> </w:t>
      </w:r>
      <w:r w:rsidRPr="006C2B45">
        <w:rPr>
          <w:sz w:val="24"/>
          <w:szCs w:val="24"/>
          <w:lang w:val="en-US"/>
        </w:rPr>
        <w:t>- 154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Sanchez A.L. Interaction of Co-75, Sr-85 and Cs-137 with peat under acidic precipitation conditions / Sanchez A.L., Schell W.R., Thomas E.D. // Health Physics USA. - 1988. - Vol. 54(3). - P. 317-322.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Sansone U., Voitsekhovich O. Modelling and study of the mechanisms of the transfer of radioactive material from terrestrial ecosystems to and in water bodies around Chernobyl. - Brussels, 1996. - 184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Santschi P. H., Oktay S. D., Cifuentes L. Carbon isotopes and iodine concentrations in a Mississippi River delta core recording land use, sediment transport, and dam building in the river’s drainage basin // Marine Environmental Research. - 2007. - Vol. 63. - Iss. 3. - P. 278-290.</w:t>
      </w:r>
    </w:p>
    <w:p w:rsidR="00CF69C8" w:rsidRPr="00857F6A" w:rsidRDefault="00CF69C8" w:rsidP="00CF69C8">
      <w:pPr>
        <w:pStyle w:val="a4"/>
        <w:spacing w:line="312" w:lineRule="auto"/>
        <w:ind w:left="0" w:firstLine="567"/>
        <w:jc w:val="both"/>
        <w:rPr>
          <w:spacing w:val="6"/>
          <w:sz w:val="24"/>
          <w:szCs w:val="24"/>
          <w:lang w:val="en-US"/>
        </w:rPr>
      </w:pPr>
      <w:r w:rsidRPr="00857F6A">
        <w:rPr>
          <w:iCs/>
          <w:spacing w:val="6"/>
          <w:sz w:val="24"/>
          <w:szCs w:val="24"/>
          <w:lang w:val="en-US"/>
        </w:rPr>
        <w:t>Schindewolf O.</w:t>
      </w:r>
      <w:r w:rsidRPr="00857F6A">
        <w:rPr>
          <w:spacing w:val="6"/>
          <w:sz w:val="24"/>
          <w:szCs w:val="24"/>
          <w:lang w:val="en-US"/>
        </w:rPr>
        <w:t xml:space="preserve"> Neokatastrophism? // Zschr. Dtsch. Geol. Gesell. - 1963. - Vol. 114. - №. 2. -P. 430 - 455.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Schulz R.K. On the Soil Chemistry of Caesium-137 / Schulz R.K., Overstreet R., Barshad I. // Soil Sci. - 1960. - Vol. 89. - № l. - P. 16-27.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Schwehr Kathleen A., Otosaka S., Merchel S., Kaplan D. I., Zhang S., Xu C., Li H.-P., Ho Yi-F., Yeager C. M., Santschi P. H., ASTER Team. Speciation of iodine isotopes inside and outside of a contaminant plume at the Savannah River Site // Science of The Total Environment. - 2014. - Vol. 497-498. - P. 671-678.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Semple Ellen. Influence of Geographic Environment. New York, 1911.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Shakhtarin V.V., Tsyb A.F., Stepanenko V.F., Orlov M.Y., Kopecky A.J., and S. Davis. Iodine deficiency, radiation dose, and the risk of thyroid cancer among children and adolescents in the Bryansk region of Russia following the Chernobyl power station accident // International Journal of Epidemiology. - 2003. - Vol.32. - </w:t>
      </w:r>
      <w:r w:rsidRPr="0060753B">
        <w:rPr>
          <w:sz w:val="24"/>
          <w:szCs w:val="24"/>
        </w:rPr>
        <w:t>Р</w:t>
      </w:r>
      <w:r w:rsidRPr="0060753B">
        <w:rPr>
          <w:sz w:val="24"/>
          <w:szCs w:val="24"/>
          <w:lang w:val="en-US"/>
        </w:rPr>
        <w:t>. 584-591.</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Shand C.A. Distribution of radiocaesium in organic soils / Shand C.A., Cheshire M.V., Smith S. // J. of Environmental Radioactivity. - 1994. - Vol. 23. - P. 285-302.</w:t>
      </w:r>
    </w:p>
    <w:p w:rsidR="00CF69C8" w:rsidRPr="0060753B" w:rsidRDefault="00CF69C8" w:rsidP="00CF69C8">
      <w:pPr>
        <w:pStyle w:val="a4"/>
        <w:spacing w:line="312" w:lineRule="auto"/>
        <w:ind w:left="0" w:firstLine="567"/>
        <w:jc w:val="both"/>
        <w:rPr>
          <w:sz w:val="24"/>
          <w:szCs w:val="24"/>
          <w:lang w:val="en-US"/>
        </w:rPr>
      </w:pPr>
      <w:bookmarkStart w:id="126" w:name="s12804"/>
      <w:bookmarkEnd w:id="126"/>
      <w:r w:rsidRPr="0060753B">
        <w:rPr>
          <w:sz w:val="24"/>
          <w:szCs w:val="24"/>
          <w:lang w:val="en-US"/>
        </w:rPr>
        <w:t xml:space="preserve">Shapiro C.S. Sources of Environmental Radioactivity and Isotopes of interest // Radioecology after Chernobyl. Biogeochemical pathways of artificialradionuclides. SCOPE50. Ed.by Sir F.Warner and R.M.Harrison. J.Wiley &amp; sons Ltd. - 1992. - </w:t>
      </w:r>
      <w:r w:rsidRPr="0060753B">
        <w:rPr>
          <w:sz w:val="24"/>
          <w:szCs w:val="24"/>
        </w:rPr>
        <w:t>Р</w:t>
      </w:r>
      <w:r w:rsidRPr="0060753B">
        <w:rPr>
          <w:sz w:val="24"/>
          <w:szCs w:val="24"/>
          <w:lang w:val="en-US"/>
        </w:rPr>
        <w:t>. 1-32.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Shaw W.H.R. Studies in biogeochemistry-I: A biogeochemical periodic table // Geochimica et Cosmochimica Acta. - 1962. - Vol. 19. - № 3. - </w:t>
      </w:r>
      <w:r w:rsidRPr="0060753B">
        <w:rPr>
          <w:sz w:val="24"/>
          <w:szCs w:val="24"/>
        </w:rPr>
        <w:t>Р</w:t>
      </w:r>
      <w:r w:rsidRPr="0060753B">
        <w:rPr>
          <w:sz w:val="24"/>
          <w:szCs w:val="24"/>
          <w:lang w:val="en-US"/>
        </w:rPr>
        <w:t>.196-207.</w:t>
      </w:r>
    </w:p>
    <w:p w:rsidR="00CF69C8" w:rsidRPr="0060753B" w:rsidRDefault="00CF69C8" w:rsidP="00CF69C8">
      <w:pPr>
        <w:pStyle w:val="a4"/>
        <w:spacing w:line="312" w:lineRule="auto"/>
        <w:ind w:left="0" w:firstLine="567"/>
        <w:jc w:val="both"/>
        <w:rPr>
          <w:iCs/>
          <w:sz w:val="24"/>
          <w:szCs w:val="24"/>
          <w:lang w:val="en-US"/>
        </w:rPr>
      </w:pPr>
      <w:r w:rsidRPr="0060753B">
        <w:rPr>
          <w:iCs/>
          <w:sz w:val="24"/>
          <w:szCs w:val="24"/>
          <w:lang w:val="en-US"/>
        </w:rPr>
        <w:t xml:space="preserve">Shelford V. E. </w:t>
      </w:r>
      <w:hyperlink r:id="rId248" w:history="1">
        <w:r w:rsidRPr="0060753B">
          <w:rPr>
            <w:iCs/>
            <w:sz w:val="24"/>
            <w:szCs w:val="24"/>
            <w:lang w:val="en-US"/>
          </w:rPr>
          <w:t>Some Concepts of Bioecology</w:t>
        </w:r>
      </w:hyperlink>
      <w:r w:rsidRPr="0060753B">
        <w:rPr>
          <w:iCs/>
          <w:sz w:val="24"/>
          <w:szCs w:val="24"/>
          <w:lang w:val="en-US"/>
        </w:rPr>
        <w:t xml:space="preserve"> // Ecology. - 1931. - № </w:t>
      </w:r>
      <w:r w:rsidRPr="0060753B">
        <w:rPr>
          <w:bCs/>
          <w:iCs/>
          <w:sz w:val="24"/>
          <w:szCs w:val="24"/>
          <w:lang w:val="en-US"/>
        </w:rPr>
        <w:t>12</w:t>
      </w:r>
      <w:r w:rsidRPr="0060753B">
        <w:rPr>
          <w:iCs/>
          <w:sz w:val="24"/>
          <w:szCs w:val="24"/>
          <w:lang w:val="en-US"/>
        </w:rPr>
        <w:t xml:space="preserve"> (3). – </w:t>
      </w:r>
      <w:r w:rsidRPr="0060753B">
        <w:rPr>
          <w:iCs/>
          <w:sz w:val="24"/>
          <w:szCs w:val="24"/>
        </w:rPr>
        <w:t>Р</w:t>
      </w:r>
      <w:r w:rsidRPr="0060753B">
        <w:rPr>
          <w:iCs/>
          <w:sz w:val="24"/>
          <w:szCs w:val="24"/>
          <w:lang w:val="en-US"/>
        </w:rPr>
        <w:t>. 455–467.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Shelford V.E. Animal communities in temperate America, as illustrated in the Chicago Region; a study in animal ecology // Bull. Geogr. Soc. Chicago. - 1913. - № 5. - </w:t>
      </w:r>
      <w:r w:rsidRPr="0060753B">
        <w:rPr>
          <w:sz w:val="24"/>
          <w:szCs w:val="24"/>
        </w:rPr>
        <w:t>Р</w:t>
      </w:r>
      <w:r w:rsidRPr="0060753B">
        <w:rPr>
          <w:sz w:val="24"/>
          <w:szCs w:val="24"/>
          <w:lang w:val="en-US"/>
        </w:rPr>
        <w:t>. 362.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Shelford V.E. Basic principles on the classification of communities and habitats and the use of terms // Ecology. - 1932. - Vol. 13. - P. 105-120.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Sheppard M.I. Default solid/liquid partition coefficients, Kds, for four major soil types: a compendium / Sheppard M.I., Tribault D.H. // Health Phys. - 1990. - Vol. 59. -P. 471-482.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Sheppard S.C., Eveden W.G. Variation in transfer factors for stochastic models: Soil-to-plant transfer // Health Physics. - 1997. - Vol. 72(5). – P. 727-733.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Shigeyoshi Otosaka, Kathleen A. Schwehr, Daniel I. Kaplan, Kimberly A. Roberts, Saijin Zhang, Chen Xu, Hsiu-Ping Li, Yi-Fang Ho, Robin Brinkmeyer, Chris M. Yeager, Peter H. Santschi. Factors controlling mobility of 127I and 129I species in an acidic groundwater plume at the Savannah River Site // Science of the Total Environment. - 2011. - Vol. 409. - </w:t>
      </w:r>
      <w:r w:rsidRPr="0060753B">
        <w:rPr>
          <w:sz w:val="24"/>
          <w:szCs w:val="24"/>
        </w:rPr>
        <w:t>Р</w:t>
      </w:r>
      <w:r w:rsidRPr="0060753B">
        <w:rPr>
          <w:sz w:val="24"/>
          <w:szCs w:val="24"/>
          <w:lang w:val="en-US"/>
        </w:rPr>
        <w:t>. 3857-3865.</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Shinonaga T., Gerzabek M.H., Strebl Y. and Muramatsu Y. Transfer of iodine from soil to cereal grains in agricultural areas of Austria // The Science of the Total Environment. - 2011. - Vol. 267. - </w:t>
      </w:r>
      <w:r w:rsidRPr="00857F6A">
        <w:rPr>
          <w:spacing w:val="-4"/>
          <w:sz w:val="24"/>
          <w:szCs w:val="24"/>
        </w:rPr>
        <w:t>Р</w:t>
      </w:r>
      <w:r w:rsidRPr="00857F6A">
        <w:rPr>
          <w:spacing w:val="-4"/>
          <w:sz w:val="24"/>
          <w:szCs w:val="24"/>
          <w:lang w:val="en-US"/>
        </w:rPr>
        <w:t>. 33-40.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Shkinev V.M., Korobova E.M., and Linnik V.G. Investigation of radionuclide distribution in soil particles in different landscapes // EGU General Assembly. Geophysical Research Abstracts. - 2012. - Vol. 14. - </w:t>
      </w:r>
      <w:r w:rsidRPr="0060753B">
        <w:rPr>
          <w:sz w:val="24"/>
          <w:szCs w:val="24"/>
        </w:rPr>
        <w:t>Р</w:t>
      </w:r>
      <w:r w:rsidRPr="0060753B">
        <w:rPr>
          <w:sz w:val="24"/>
          <w:szCs w:val="24"/>
          <w:lang w:val="en-US"/>
        </w:rPr>
        <w:t>. 13919.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Smith J. T., Elder D. G. A comparison of models for characterizing the distribution of radionuclides with depth in soils // European Journ. of Soil Science. - 1999. - № 50. - P. 295.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Sobolev B, Likhtarev I, Kairo I, Tronko N, Oleynik V, Bogdanova T. Radiation risk assessment of the thyroid cancer in Ukrainian children exposed due to Chernobyl. In Karaoglou A, Desmet G, Kelly GN, Menzel HG, editors // The radiological consequences of the Chernobyl accident. -  Brussels: European Commission. - 1996. - </w:t>
      </w:r>
      <w:r w:rsidRPr="0060753B">
        <w:rPr>
          <w:sz w:val="24"/>
          <w:szCs w:val="24"/>
        </w:rPr>
        <w:t>Р</w:t>
      </w:r>
      <w:r w:rsidRPr="0060753B">
        <w:rPr>
          <w:sz w:val="24"/>
          <w:szCs w:val="24"/>
          <w:lang w:val="en-US"/>
        </w:rPr>
        <w:t>. 741-748.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Soil Abiotic &amp; Biotic Interactions and the Impact on the Ecosystem &amp; Human Welfare / Huang P.M., Violante A., J-M. Bollag and P. Vityakon. (Eds.). — Enfield, NH USA // Science Publishers 2005. — 439 p.</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Squire H.M. Long-term behavior of 90Sr and l37Cs in soil / Squire H.M., Middleton L.J. // Agricalt. Research Council. Radiobiological Lab., Annual report. - 1963. -№ 10. - P. 43.</w:t>
      </w:r>
    </w:p>
    <w:p w:rsidR="00CF69C8" w:rsidRPr="00A509CC" w:rsidRDefault="00CF69C8" w:rsidP="00CF69C8">
      <w:pPr>
        <w:pStyle w:val="a4"/>
        <w:spacing w:line="312" w:lineRule="auto"/>
        <w:ind w:left="0" w:firstLine="567"/>
        <w:jc w:val="both"/>
        <w:rPr>
          <w:sz w:val="24"/>
          <w:szCs w:val="24"/>
          <w:lang w:val="en-US"/>
        </w:rPr>
      </w:pPr>
      <w:r w:rsidRPr="0060753B">
        <w:rPr>
          <w:sz w:val="24"/>
          <w:szCs w:val="24"/>
          <w:lang w:val="en-US"/>
        </w:rPr>
        <w:t xml:space="preserve">Standring W.J.F., Brown J.E., Dowdall M., Korobova E.M., Linnik V.G., Volosov A.G. Vertical distribution of anthropogenic radionuclides in cores from contaminated floodplains of the Yenisey River // Journal of Environmental Radioactivity. - 2009. - Vol.100. - N12. -  </w:t>
      </w:r>
      <w:r w:rsidRPr="00A509CC">
        <w:rPr>
          <w:sz w:val="24"/>
          <w:szCs w:val="24"/>
          <w:lang w:val="en-US"/>
        </w:rPr>
        <w:t>P.</w:t>
      </w:r>
      <w:r w:rsidRPr="00A509CC">
        <w:rPr>
          <w:lang w:val="en-US"/>
        </w:rPr>
        <w:t xml:space="preserve"> </w:t>
      </w:r>
      <w:r w:rsidRPr="00A509CC">
        <w:rPr>
          <w:sz w:val="24"/>
          <w:szCs w:val="24"/>
          <w:lang w:val="en-US"/>
        </w:rPr>
        <w:t>1109-1120</w:t>
      </w:r>
      <w:r>
        <w:rPr>
          <w:sz w:val="24"/>
          <w:szCs w:val="24"/>
          <w:lang w:val="en-US"/>
        </w:rPr>
        <w:t>.</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Stein A., Staritsky I., Bouma J., and van Groenigen J. W. Interactive GIS for Environmental Risk Assessment // Int. J. Geogr. Inf. Syst. - 1995. - Vol. 9(5). - P. 509-525.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Steinhauser G., Brandl A., Johnson T.E. Comparison of the Chernobyl and Fukushima nuclear accidents: A review of the environmental impacts // Science of the Total Environment</w:t>
      </w:r>
      <w:r w:rsidRPr="0060753B">
        <w:rPr>
          <w:lang w:val="en-US"/>
        </w:rPr>
        <w:t xml:space="preserve">. – </w:t>
      </w:r>
      <w:r w:rsidRPr="0060753B">
        <w:rPr>
          <w:sz w:val="24"/>
          <w:szCs w:val="24"/>
          <w:lang w:val="en-US"/>
        </w:rPr>
        <w:t>2014. – Vol. 470-471. – P. 800-817.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Stepanets O.V., Borisov A., Ligaev A., Solovjeva G., Sisov E., Komarevsky V. Radionuclides in water column and surface sediments of the Ob and Yenisey rivers and adjacent Kara Sea shelf // Siberian rivers run-off in the Kara Sea / Eds: Ruediger Stein, Kirsten Fahl and Dieter Futterer, Eric M. Galimov, Oleg V. Stepanets. Elsevier. - 2003. - </w:t>
      </w:r>
      <w:r w:rsidRPr="0060753B">
        <w:rPr>
          <w:sz w:val="24"/>
          <w:szCs w:val="24"/>
        </w:rPr>
        <w:t>Р</w:t>
      </w:r>
      <w:r w:rsidRPr="0060753B">
        <w:rPr>
          <w:sz w:val="24"/>
          <w:szCs w:val="24"/>
          <w:lang w:val="en-US"/>
        </w:rPr>
        <w:t>. 149-183.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Strand P., Balonov M., Travnikova I., Skuterud L., Ratnikov A., Prister B., Howard B., Hove K. Fluxes of radiocaesium in selected rural study sites in Russia and Ukraine // Science of The Total Environment. - 1999. - Vol. 231. - Iss. 2–3. - P. 159-171.</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Strand P., Howard B., Averin V. Transfer of Radionuclides to animals, their comparative importance under different agricultural ecosystems and approriate countermeasures. - Brussels, 1996. - 249 p.</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Suess E.</w:t>
      </w:r>
      <w:r w:rsidRPr="0060753B">
        <w:rPr>
          <w:sz w:val="24"/>
          <w:szCs w:val="24"/>
          <w:lang w:val="en-US"/>
        </w:rPr>
        <w:t xml:space="preserve"> Die Entstehung der Alpen. Wien, 1875.168 S.</w:t>
      </w:r>
    </w:p>
    <w:p w:rsidR="00CF69C8" w:rsidRPr="0060753B" w:rsidRDefault="00CF69C8" w:rsidP="00CF69C8">
      <w:pPr>
        <w:pStyle w:val="a4"/>
        <w:spacing w:line="312" w:lineRule="auto"/>
        <w:ind w:left="0" w:firstLine="567"/>
        <w:jc w:val="both"/>
        <w:rPr>
          <w:iCs/>
          <w:sz w:val="24"/>
          <w:szCs w:val="24"/>
          <w:lang w:val="en-US"/>
        </w:rPr>
      </w:pPr>
      <w:r w:rsidRPr="0060753B">
        <w:rPr>
          <w:sz w:val="24"/>
          <w:szCs w:val="24"/>
          <w:lang w:val="en-US"/>
        </w:rPr>
        <w:t>Suess Eduard. Das Antlitz der Erde. Prag: F. Tempsky, 1892, 776 p.</w:t>
      </w:r>
      <w:r w:rsidRPr="0060753B">
        <w:rPr>
          <w:iCs/>
          <w:sz w:val="24"/>
          <w:szCs w:val="24"/>
          <w:lang w:val="en-US"/>
        </w:rPr>
        <w:t xml:space="preserve">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Suzuki K., Mitsutake N., Saenko V., Yamashita S. Radiation signatures in childhood thyroid cancers after the Chernobyl accident: Possible roles of radiation in carcinogenesis (Review) // Cancer Science. - 2015. - Vol. 106. - Iss. 2. – P. 127-133.</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Tansley A.</w:t>
      </w:r>
      <w:r w:rsidRPr="0060753B">
        <w:rPr>
          <w:sz w:val="24"/>
          <w:szCs w:val="24"/>
          <w:lang w:val="en-US"/>
        </w:rPr>
        <w:t xml:space="preserve"> The use and abuse of vegetational concepts and terms // Ecology. - 1935. - Vol. 16. - № 2. - P. 284-307.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Tessier A. Sequential Extraction Procedure for the speciation of particulate trace metals / Tessier A., Campbell P.G.C., Bisson M. // Analytical Chemistry. -1979. - Vol. 51. - №7. - P. 844 - 851.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The Human Revolution: Behavioral and Biological Perspectives on the Origins of Modern Humans, Eds/ Mellars Paul, Cris Stringer, Edinburg University Press, 1989.)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Theocharopoulos S.P., H. Florou, D.E. Walling, H. Kalantzakos, M. Christou, P. Tountas, T. Nikolao. Soil erosion and deposition rates in a cultivated catchment area in central Greece, estimated using the 137Cs technique // Soil and Tillage Research. - 2003. - Vol. 69. - Iss. 1–2. - P. 153-162.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Thiry Y., Sombre L., Mytteneare C., et al. Behaviour of Cs-137 in forested polygons of the Chernobyl contaminated zones // Pap.presented at the All-Union conf. on geochemical pathways of artificial radionuclides in biosphere. - Gomel. - 1990. - </w:t>
      </w:r>
      <w:r w:rsidRPr="0060753B">
        <w:rPr>
          <w:sz w:val="24"/>
          <w:szCs w:val="24"/>
        </w:rPr>
        <w:t>Р</w:t>
      </w:r>
      <w:r w:rsidRPr="0060753B">
        <w:rPr>
          <w:sz w:val="24"/>
          <w:szCs w:val="24"/>
          <w:lang w:val="en-US"/>
        </w:rPr>
        <w:t>. 20.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Thornton and J. S. Webb. Environmental Geochemistry and Health in the United Kingdom // Philosophical Transactions of the Royal Society of London. Series B, Biological Sciences. - 1979. - Vol. 288. - № 1026. - </w:t>
      </w:r>
      <w:r w:rsidRPr="0060753B">
        <w:rPr>
          <w:sz w:val="24"/>
          <w:szCs w:val="24"/>
        </w:rPr>
        <w:t>Р</w:t>
      </w:r>
      <w:r w:rsidRPr="0060753B">
        <w:rPr>
          <w:sz w:val="24"/>
          <w:szCs w:val="24"/>
          <w:lang w:val="en-US"/>
        </w:rPr>
        <w:t>. 151-168.</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Thornton and J. S. Webb. Geochemical Reconnaissance and the detection of trace elements in animals // Trace element metabolism in animals. - London, C.F. Mills. - 1970. - </w:t>
      </w:r>
      <w:r w:rsidRPr="0060753B">
        <w:rPr>
          <w:sz w:val="24"/>
          <w:szCs w:val="24"/>
        </w:rPr>
        <w:t>Р</w:t>
      </w:r>
      <w:r w:rsidRPr="0060753B">
        <w:rPr>
          <w:sz w:val="24"/>
          <w:szCs w:val="24"/>
          <w:lang w:val="en-US"/>
        </w:rPr>
        <w:t>. 397-407.</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Thornton I., and Webb J. S. Regional Distribution of Trace Element Problems in Great Britain // Applied Soil Trace Elements / B. E. Davies, ed. - 1980. - </w:t>
      </w:r>
      <w:r w:rsidRPr="0060753B">
        <w:rPr>
          <w:sz w:val="24"/>
          <w:szCs w:val="24"/>
        </w:rPr>
        <w:t>Р</w:t>
      </w:r>
      <w:r w:rsidRPr="0060753B">
        <w:rPr>
          <w:sz w:val="24"/>
          <w:szCs w:val="24"/>
          <w:lang w:val="en-US"/>
        </w:rPr>
        <w:t>. 381-439.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Tseros M. The role of chitin in uranium adsorption by Rhizopus arrhizus // Biotechnol. a. Bioengin. - 1983. - Vol. 25. - № 8. - P. 2025-2040.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Tsyb AF, Parshkov EM, Ivanov VK, Stepanenko VF, Matveenko EG, Skoropad YD. Disease indices of thyroid and their dose dependence in children and adolescents affected as a result of the Chernobyl accident / In Nagataki S, editor. - Amsterdam: Elsevier Science. - 1994. - </w:t>
      </w:r>
      <w:r w:rsidRPr="0060753B">
        <w:rPr>
          <w:sz w:val="24"/>
          <w:szCs w:val="24"/>
        </w:rPr>
        <w:t>Р</w:t>
      </w:r>
      <w:r w:rsidRPr="0060753B">
        <w:rPr>
          <w:sz w:val="24"/>
          <w:szCs w:val="24"/>
          <w:lang w:val="en-US"/>
        </w:rPr>
        <w:t>. 9-19.</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Underwood E.J. Trace elements in human and animal nutrition. - N-Y.: Academy Press, 1977, - 545 p.</w:t>
      </w:r>
    </w:p>
    <w:p w:rsidR="00CF69C8" w:rsidRPr="007A0F56" w:rsidRDefault="00CF69C8" w:rsidP="00CF69C8">
      <w:pPr>
        <w:pStyle w:val="a4"/>
        <w:spacing w:line="312" w:lineRule="auto"/>
        <w:ind w:left="0" w:firstLine="567"/>
        <w:jc w:val="both"/>
        <w:rPr>
          <w:sz w:val="24"/>
          <w:szCs w:val="24"/>
        </w:rPr>
      </w:pPr>
      <w:r w:rsidRPr="007A0F56">
        <w:rPr>
          <w:sz w:val="24"/>
          <w:szCs w:val="24"/>
          <w:lang w:val="en-US"/>
        </w:rPr>
        <w:t xml:space="preserve">United Nations Report of Scientific Committee on the Effects of Atomic Radiation </w:t>
      </w:r>
      <w:r w:rsidRPr="00E85EF0">
        <w:rPr>
          <w:sz w:val="24"/>
          <w:szCs w:val="24"/>
          <w:lang w:val="en-US"/>
        </w:rPr>
        <w:t>(</w:t>
      </w:r>
      <w:r w:rsidRPr="00E85EF0">
        <w:rPr>
          <w:bCs/>
          <w:sz w:val="24"/>
          <w:szCs w:val="24"/>
          <w:lang w:val="en-US"/>
        </w:rPr>
        <w:t>UNSCEAR)</w:t>
      </w:r>
      <w:r w:rsidRPr="007A0F56">
        <w:rPr>
          <w:sz w:val="24"/>
          <w:szCs w:val="24"/>
          <w:lang w:val="en-US"/>
        </w:rPr>
        <w:t xml:space="preserve"> Seventeenth Session. Suppl</w:t>
      </w:r>
      <w:r w:rsidRPr="00CF69C8">
        <w:rPr>
          <w:sz w:val="24"/>
          <w:szCs w:val="24"/>
        </w:rPr>
        <w:t xml:space="preserve">. </w:t>
      </w:r>
      <w:r w:rsidRPr="007A0F56">
        <w:rPr>
          <w:sz w:val="24"/>
          <w:szCs w:val="24"/>
          <w:lang w:val="en-US"/>
        </w:rPr>
        <w:t>No</w:t>
      </w:r>
      <w:r w:rsidRPr="00CF69C8">
        <w:rPr>
          <w:sz w:val="24"/>
          <w:szCs w:val="24"/>
        </w:rPr>
        <w:t>. 16 (</w:t>
      </w:r>
      <w:r w:rsidRPr="007A0F56">
        <w:rPr>
          <w:sz w:val="24"/>
          <w:szCs w:val="24"/>
          <w:lang w:val="en-US"/>
        </w:rPr>
        <w:t>A</w:t>
      </w:r>
      <w:r w:rsidRPr="00CF69C8">
        <w:rPr>
          <w:sz w:val="24"/>
          <w:szCs w:val="24"/>
        </w:rPr>
        <w:t xml:space="preserve"> 52/16). </w:t>
      </w:r>
      <w:r w:rsidRPr="007A0F56">
        <w:rPr>
          <w:sz w:val="24"/>
          <w:szCs w:val="24"/>
          <w:lang w:val="en-US"/>
        </w:rPr>
        <w:t>N</w:t>
      </w:r>
      <w:r w:rsidRPr="00CF69C8">
        <w:rPr>
          <w:sz w:val="24"/>
          <w:szCs w:val="24"/>
        </w:rPr>
        <w:t>.</w:t>
      </w:r>
      <w:r w:rsidRPr="007A0F56">
        <w:rPr>
          <w:sz w:val="24"/>
          <w:szCs w:val="24"/>
          <w:lang w:val="en-US"/>
        </w:rPr>
        <w:t>Y</w:t>
      </w:r>
      <w:r w:rsidRPr="00CF69C8">
        <w:rPr>
          <w:sz w:val="24"/>
          <w:szCs w:val="24"/>
        </w:rPr>
        <w:t xml:space="preserve">., 1962. </w:t>
      </w:r>
      <w:r w:rsidRPr="007A0F56">
        <w:rPr>
          <w:sz w:val="24"/>
          <w:szCs w:val="24"/>
        </w:rPr>
        <w:t>[Электронный ресурс]. – Режим доступа: http://www.unscear.org/unscear/publications/1962.html</w:t>
      </w:r>
    </w:p>
    <w:p w:rsidR="00CF69C8" w:rsidRPr="0060753B" w:rsidRDefault="00CF69C8" w:rsidP="00CF69C8">
      <w:pPr>
        <w:pStyle w:val="a4"/>
        <w:spacing w:line="312" w:lineRule="auto"/>
        <w:ind w:left="0" w:firstLine="567"/>
        <w:jc w:val="both"/>
        <w:rPr>
          <w:sz w:val="24"/>
          <w:szCs w:val="24"/>
          <w:lang w:val="en-US"/>
        </w:rPr>
      </w:pPr>
      <w:r w:rsidRPr="00E85EF0">
        <w:rPr>
          <w:sz w:val="24"/>
          <w:szCs w:val="24"/>
          <w:lang w:val="en-US"/>
        </w:rPr>
        <w:t>UNSCEAR. Ionizing Radiation: Health and Biological Effects [</w:t>
      </w:r>
      <w:r w:rsidRPr="00E85EF0">
        <w:rPr>
          <w:sz w:val="24"/>
          <w:szCs w:val="24"/>
        </w:rPr>
        <w:t>Электронный</w:t>
      </w:r>
      <w:r w:rsidRPr="00E85EF0">
        <w:rPr>
          <w:sz w:val="24"/>
          <w:szCs w:val="24"/>
          <w:lang w:val="en-US"/>
        </w:rPr>
        <w:t xml:space="preserve"> </w:t>
      </w:r>
      <w:r w:rsidRPr="00E85EF0">
        <w:rPr>
          <w:sz w:val="24"/>
          <w:szCs w:val="24"/>
        </w:rPr>
        <w:t>ресурс</w:t>
      </w:r>
      <w:r w:rsidRPr="00E85EF0">
        <w:rPr>
          <w:sz w:val="24"/>
          <w:szCs w:val="24"/>
          <w:lang w:val="en-US"/>
        </w:rPr>
        <w:t>] New York: United Nations, 1993. 33 p. –</w:t>
      </w:r>
      <w:r>
        <w:rPr>
          <w:sz w:val="24"/>
          <w:szCs w:val="24"/>
          <w:lang w:val="en-US"/>
        </w:rPr>
        <w:t xml:space="preserve"> (</w:t>
      </w:r>
      <w:r w:rsidRPr="00E85EF0">
        <w:rPr>
          <w:sz w:val="24"/>
          <w:szCs w:val="24"/>
          <w:lang w:val="en-US"/>
        </w:rPr>
        <w:t>http://www.unscear.org/docs/reports/1993/1993a_pages%201-30.pdf</w:t>
      </w:r>
      <w:r>
        <w:rPr>
          <w:sz w:val="24"/>
          <w:szCs w:val="24"/>
          <w:lang w:val="en-US"/>
        </w:rPr>
        <w:t>)</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Vakulovsky S.M., Kryshev I.I., Nikitin A.I. et al. Radioactive contamination of the Yenisei river // J. Environ. Radioactivity. - 1995. - V. 29. - № 3. - </w:t>
      </w:r>
      <w:r w:rsidRPr="0060753B">
        <w:rPr>
          <w:sz w:val="24"/>
          <w:szCs w:val="24"/>
        </w:rPr>
        <w:t>Р</w:t>
      </w:r>
      <w:r w:rsidRPr="0060753B">
        <w:rPr>
          <w:sz w:val="24"/>
          <w:szCs w:val="24"/>
          <w:lang w:val="en-US"/>
        </w:rPr>
        <w:t>. 225-236.</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Vakulovsky S.M., Nikitin A.I., Chumichev V.B., Katrich I.Y., Voitsekhovich O.A., Medinets V.I., et al. Cesium-137 and strontium-90 contamination of water bodies in the areas affected by releases from the Chernobyl nuclear power plant accident: an overview // J Environ Radioact. - 1994. -Vol. 23. -Р. 103–122.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Valcke E. Sorption-desorption dynamics of radiocaesium in organic matter soils / Valcke E., Cremers A. // The science of the Total Environment. - 1994. - Vol. 157. - P. 275-283.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Valcke E. The use of zeolites as amendments in radiocaesium- and radistron-tium-contaminated soils: A soil-chemical approach. Part 1: Cs-K exchange in clinoptilolite and mordenite / Valcke E., Engels B., Cremers A. // Zeolites. - 1997. - № 18. - P. 205-211.</w:t>
      </w:r>
    </w:p>
    <w:p w:rsidR="00CF69C8" w:rsidRPr="00857F6A" w:rsidRDefault="00CF69C8" w:rsidP="00CF69C8">
      <w:pPr>
        <w:pStyle w:val="a4"/>
        <w:spacing w:line="312" w:lineRule="auto"/>
        <w:ind w:left="0" w:firstLine="567"/>
        <w:jc w:val="both"/>
        <w:rPr>
          <w:spacing w:val="-4"/>
          <w:sz w:val="24"/>
          <w:szCs w:val="24"/>
          <w:lang w:val="en-US"/>
        </w:rPr>
      </w:pPr>
      <w:r w:rsidRPr="00857F6A">
        <w:rPr>
          <w:spacing w:val="-4"/>
          <w:sz w:val="24"/>
          <w:szCs w:val="24"/>
          <w:lang w:val="en-US"/>
        </w:rPr>
        <w:t xml:space="preserve">Vandecasteele C.M., Fagniart E., Van Hees M. et al. Comparative study of the behaviour of radiocesium and radiostrontium from different source terms in pasture systems // Pap. presented at the All-Union conference on geochemical pathways of artificial radionuclides in biosphere. - Gomel. - 1990. - </w:t>
      </w:r>
      <w:r w:rsidRPr="00857F6A">
        <w:rPr>
          <w:spacing w:val="-4"/>
          <w:sz w:val="24"/>
          <w:szCs w:val="24"/>
        </w:rPr>
        <w:t>Р</w:t>
      </w:r>
      <w:r w:rsidRPr="00857F6A">
        <w:rPr>
          <w:spacing w:val="-4"/>
          <w:sz w:val="24"/>
          <w:szCs w:val="24"/>
          <w:lang w:val="en-US"/>
        </w:rPr>
        <w:t>. 16.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Vernadskij V.V. Consiredations generales sur l'etude de la mattiere vivante // </w:t>
      </w:r>
      <w:r w:rsidRPr="0060753B">
        <w:rPr>
          <w:sz w:val="24"/>
          <w:szCs w:val="24"/>
        </w:rPr>
        <w:t>Тр</w:t>
      </w:r>
      <w:r w:rsidRPr="0060753B">
        <w:rPr>
          <w:sz w:val="24"/>
          <w:szCs w:val="24"/>
          <w:lang w:val="en-US"/>
        </w:rPr>
        <w:t xml:space="preserve">. </w:t>
      </w:r>
      <w:r w:rsidRPr="0060753B">
        <w:rPr>
          <w:sz w:val="24"/>
          <w:szCs w:val="24"/>
        </w:rPr>
        <w:t>Биогеохим</w:t>
      </w:r>
      <w:r w:rsidRPr="0060753B">
        <w:rPr>
          <w:sz w:val="24"/>
          <w:szCs w:val="24"/>
          <w:lang w:val="en-US"/>
        </w:rPr>
        <w:t xml:space="preserve">. </w:t>
      </w:r>
      <w:r w:rsidRPr="0060753B">
        <w:rPr>
          <w:sz w:val="24"/>
          <w:szCs w:val="24"/>
        </w:rPr>
        <w:t>лаб</w:t>
      </w:r>
      <w:r w:rsidRPr="0060753B">
        <w:rPr>
          <w:sz w:val="24"/>
          <w:szCs w:val="24"/>
          <w:lang w:val="en-US"/>
        </w:rPr>
        <w:t xml:space="preserve">. - 1930. - </w:t>
      </w:r>
      <w:r w:rsidRPr="0060753B">
        <w:rPr>
          <w:sz w:val="24"/>
          <w:szCs w:val="24"/>
        </w:rPr>
        <w:t>Т</w:t>
      </w:r>
      <w:r w:rsidRPr="0060753B">
        <w:rPr>
          <w:sz w:val="24"/>
          <w:szCs w:val="24"/>
          <w:lang w:val="en-US"/>
        </w:rPr>
        <w:t xml:space="preserve">.1. - </w:t>
      </w:r>
      <w:r w:rsidRPr="0060753B">
        <w:rPr>
          <w:sz w:val="24"/>
          <w:szCs w:val="24"/>
        </w:rPr>
        <w:t>С</w:t>
      </w:r>
      <w:r w:rsidRPr="0060753B">
        <w:rPr>
          <w:sz w:val="24"/>
          <w:szCs w:val="24"/>
          <w:lang w:val="en-US"/>
        </w:rPr>
        <w:t>. 5-32.</w:t>
      </w:r>
    </w:p>
    <w:p w:rsidR="00CF69C8" w:rsidRPr="00857F6A" w:rsidRDefault="00CF69C8" w:rsidP="00CF69C8">
      <w:pPr>
        <w:pStyle w:val="a4"/>
        <w:spacing w:line="312" w:lineRule="auto"/>
        <w:ind w:left="0" w:firstLine="567"/>
        <w:jc w:val="both"/>
        <w:rPr>
          <w:spacing w:val="-4"/>
          <w:sz w:val="24"/>
          <w:szCs w:val="24"/>
          <w:lang w:val="en-US"/>
        </w:rPr>
      </w:pPr>
      <w:r w:rsidRPr="00857F6A">
        <w:rPr>
          <w:iCs/>
          <w:spacing w:val="-4"/>
          <w:sz w:val="24"/>
          <w:szCs w:val="24"/>
          <w:lang w:val="en-US"/>
        </w:rPr>
        <w:t>Violante A., Cozzolino V., Perelomov L., Caporale A.G., Pigna M.</w:t>
      </w:r>
      <w:r w:rsidRPr="00857F6A">
        <w:rPr>
          <w:spacing w:val="-4"/>
          <w:sz w:val="24"/>
          <w:szCs w:val="24"/>
          <w:lang w:val="en-US"/>
        </w:rPr>
        <w:t xml:space="preserve"> </w:t>
      </w:r>
      <w:hyperlink r:id="rId249" w:history="1">
        <w:r w:rsidRPr="00857F6A">
          <w:rPr>
            <w:spacing w:val="-4"/>
            <w:sz w:val="24"/>
            <w:szCs w:val="24"/>
            <w:lang w:val="en-US"/>
          </w:rPr>
          <w:t>Mobility and bioavailability of heavy metals and metalloids in soil environments</w:t>
        </w:r>
      </w:hyperlink>
      <w:r w:rsidRPr="00857F6A">
        <w:rPr>
          <w:spacing w:val="-4"/>
          <w:sz w:val="24"/>
          <w:szCs w:val="24"/>
          <w:lang w:val="en-US"/>
        </w:rPr>
        <w:t xml:space="preserve"> // J. Soil. Sci. Plant Nutr. - 2010. -  Vol. 10(3). - P. 268-292. </w:t>
      </w:r>
    </w:p>
    <w:p w:rsidR="00CF69C8" w:rsidRPr="0060753B" w:rsidRDefault="00FF3F09" w:rsidP="00CF69C8">
      <w:pPr>
        <w:pStyle w:val="a4"/>
        <w:spacing w:line="312" w:lineRule="auto"/>
        <w:ind w:left="0" w:firstLine="567"/>
        <w:jc w:val="both"/>
        <w:rPr>
          <w:sz w:val="24"/>
          <w:szCs w:val="24"/>
          <w:lang w:val="en-US"/>
        </w:rPr>
      </w:pPr>
      <w:hyperlink r:id="rId250" w:history="1">
        <w:r w:rsidR="00CF69C8" w:rsidRPr="0060753B">
          <w:rPr>
            <w:sz w:val="24"/>
            <w:szCs w:val="24"/>
            <w:lang w:val="en-US"/>
          </w:rPr>
          <w:t>Vitti P</w:t>
        </w:r>
      </w:hyperlink>
      <w:r w:rsidR="00CF69C8" w:rsidRPr="0060753B">
        <w:rPr>
          <w:sz w:val="24"/>
          <w:szCs w:val="24"/>
          <w:lang w:val="en-US"/>
        </w:rPr>
        <w:t xml:space="preserve">, </w:t>
      </w:r>
      <w:hyperlink r:id="rId251" w:history="1">
        <w:r w:rsidR="00CF69C8" w:rsidRPr="0060753B">
          <w:rPr>
            <w:sz w:val="24"/>
            <w:szCs w:val="24"/>
            <w:lang w:val="en-US"/>
          </w:rPr>
          <w:t>Rago T</w:t>
        </w:r>
      </w:hyperlink>
      <w:r w:rsidR="00CF69C8" w:rsidRPr="0060753B">
        <w:rPr>
          <w:sz w:val="24"/>
          <w:szCs w:val="24"/>
          <w:lang w:val="en-US"/>
        </w:rPr>
        <w:t xml:space="preserve">, </w:t>
      </w:r>
      <w:hyperlink r:id="rId252" w:history="1">
        <w:r w:rsidR="00CF69C8" w:rsidRPr="0060753B">
          <w:rPr>
            <w:sz w:val="24"/>
            <w:szCs w:val="24"/>
            <w:lang w:val="en-US"/>
          </w:rPr>
          <w:t>Aghini-Lombardi F</w:t>
        </w:r>
      </w:hyperlink>
      <w:r w:rsidR="00CF69C8" w:rsidRPr="0060753B">
        <w:rPr>
          <w:sz w:val="24"/>
          <w:szCs w:val="24"/>
          <w:lang w:val="en-US"/>
        </w:rPr>
        <w:t xml:space="preserve">, </w:t>
      </w:r>
      <w:hyperlink r:id="rId253" w:history="1">
        <w:r w:rsidR="00CF69C8" w:rsidRPr="0060753B">
          <w:rPr>
            <w:sz w:val="24"/>
            <w:szCs w:val="24"/>
            <w:lang w:val="en-US"/>
          </w:rPr>
          <w:t>Pinchera A</w:t>
        </w:r>
      </w:hyperlink>
      <w:r w:rsidR="00CF69C8" w:rsidRPr="0060753B">
        <w:rPr>
          <w:sz w:val="24"/>
          <w:szCs w:val="24"/>
          <w:lang w:val="en-US"/>
        </w:rPr>
        <w:t>.</w:t>
      </w:r>
      <w:r w:rsidR="00CF69C8" w:rsidRPr="0060753B">
        <w:rPr>
          <w:bCs/>
          <w:sz w:val="24"/>
          <w:szCs w:val="24"/>
          <w:lang w:val="en-US"/>
        </w:rPr>
        <w:t xml:space="preserve"> Iodine deficiency disorders in Europe</w:t>
      </w:r>
      <w:r w:rsidR="00CF69C8" w:rsidRPr="0060753B">
        <w:rPr>
          <w:sz w:val="24"/>
          <w:szCs w:val="24"/>
          <w:lang w:val="en-US"/>
        </w:rPr>
        <w:t xml:space="preserve"> </w:t>
      </w:r>
      <w:r w:rsidR="00CF69C8" w:rsidRPr="0060753B">
        <w:rPr>
          <w:lang w:val="en-US"/>
        </w:rPr>
        <w:t xml:space="preserve">// </w:t>
      </w:r>
      <w:r w:rsidR="00CF69C8" w:rsidRPr="0060753B">
        <w:rPr>
          <w:sz w:val="24"/>
          <w:szCs w:val="24"/>
          <w:lang w:val="en-US"/>
        </w:rPr>
        <w:t>Eur Thyroid J. - 2014. - Vol. 3(1). - P. 3–6.</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 xml:space="preserve">Wahlert G. </w:t>
      </w:r>
      <w:r w:rsidRPr="0060753B">
        <w:rPr>
          <w:sz w:val="24"/>
          <w:szCs w:val="24"/>
          <w:lang w:val="en-US"/>
        </w:rPr>
        <w:t>Co-Evolution herrscht uberall // Co-Evolution. 20-ste Phylogenet. Symp. – Berlin. - 1978. - Р. 101 – 125.</w:t>
      </w:r>
    </w:p>
    <w:p w:rsidR="00CF69C8" w:rsidRPr="0060753B" w:rsidRDefault="00CF69C8" w:rsidP="00CF69C8">
      <w:pPr>
        <w:pStyle w:val="a4"/>
        <w:spacing w:line="312" w:lineRule="auto"/>
        <w:ind w:left="0" w:firstLine="567"/>
        <w:jc w:val="both"/>
        <w:rPr>
          <w:sz w:val="24"/>
          <w:szCs w:val="24"/>
          <w:lang w:val="en-US"/>
        </w:rPr>
      </w:pPr>
      <w:r w:rsidRPr="0060753B">
        <w:rPr>
          <w:iCs/>
          <w:sz w:val="24"/>
          <w:szCs w:val="24"/>
          <w:lang w:val="en-US"/>
        </w:rPr>
        <w:t>Wahlert G.</w:t>
      </w:r>
      <w:r w:rsidRPr="0060753B">
        <w:rPr>
          <w:sz w:val="24"/>
          <w:szCs w:val="24"/>
          <w:lang w:val="en-US"/>
        </w:rPr>
        <w:t xml:space="preserve"> Phylogenie als okologischer Prozess // Naturwiss. Rdsch. - 1973. - Vol. 26, № 6. - Р. 247-250.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Wallace A. The role of stable cesium on plant uptake of cesium-137 / Wallace A., Romney E.M., Wood R.A. // Soil Science. 1982. - Vol. 134. - P.71.75. </w:t>
      </w:r>
    </w:p>
    <w:p w:rsidR="00CF69C8" w:rsidRPr="00697070" w:rsidRDefault="00CF69C8" w:rsidP="00CF69C8">
      <w:pPr>
        <w:pStyle w:val="a4"/>
        <w:spacing w:line="312" w:lineRule="auto"/>
        <w:ind w:left="0" w:firstLine="567"/>
        <w:jc w:val="both"/>
        <w:rPr>
          <w:sz w:val="24"/>
          <w:szCs w:val="24"/>
          <w:lang w:val="en-US"/>
        </w:rPr>
      </w:pPr>
      <w:r w:rsidRPr="0060753B">
        <w:rPr>
          <w:sz w:val="24"/>
          <w:szCs w:val="24"/>
          <w:lang w:val="en-US"/>
        </w:rPr>
        <w:t>Walter H., Box E. Global classification of natural terrestrial ecosystem // Veget</w:t>
      </w:r>
      <w:r w:rsidRPr="00697070">
        <w:rPr>
          <w:sz w:val="24"/>
          <w:szCs w:val="24"/>
          <w:lang w:val="en-US"/>
        </w:rPr>
        <w:t>atio. - 1976. - Vol.32. - № 2. - P.73-81.</w:t>
      </w:r>
    </w:p>
    <w:p w:rsidR="00CF69C8" w:rsidRPr="00697070" w:rsidRDefault="00CF69C8" w:rsidP="00CF69C8">
      <w:pPr>
        <w:pStyle w:val="a4"/>
        <w:spacing w:line="312" w:lineRule="auto"/>
        <w:ind w:left="0" w:firstLine="567"/>
        <w:jc w:val="both"/>
        <w:rPr>
          <w:sz w:val="24"/>
          <w:szCs w:val="24"/>
          <w:lang w:val="en-US"/>
        </w:rPr>
      </w:pPr>
      <w:r w:rsidRPr="00697070">
        <w:rPr>
          <w:iCs/>
          <w:sz w:val="24"/>
          <w:szCs w:val="24"/>
          <w:lang w:val="en-US"/>
        </w:rPr>
        <w:t xml:space="preserve">Walther I. </w:t>
      </w:r>
      <w:r w:rsidRPr="00697070">
        <w:rPr>
          <w:sz w:val="24"/>
          <w:szCs w:val="24"/>
          <w:lang w:val="en-US"/>
        </w:rPr>
        <w:t>Einleitung in der Geologie als historische Wissenschaft. Iena, 1893 – 1894. XXV+1017S.</w:t>
      </w:r>
    </w:p>
    <w:p w:rsidR="00CF69C8" w:rsidRPr="00FA3010" w:rsidRDefault="00CF69C8" w:rsidP="00CF69C8">
      <w:pPr>
        <w:pStyle w:val="a4"/>
        <w:spacing w:line="312" w:lineRule="auto"/>
        <w:ind w:left="0" w:firstLine="567"/>
        <w:jc w:val="both"/>
        <w:rPr>
          <w:sz w:val="24"/>
          <w:szCs w:val="24"/>
          <w:lang w:val="en-US"/>
        </w:rPr>
      </w:pPr>
      <w:r w:rsidRPr="00FA3010">
        <w:rPr>
          <w:iCs/>
          <w:sz w:val="24"/>
          <w:szCs w:val="24"/>
          <w:lang w:val="en-US"/>
        </w:rPr>
        <w:t xml:space="preserve">Wahlert G. </w:t>
      </w:r>
      <w:r w:rsidRPr="00FA3010">
        <w:rPr>
          <w:sz w:val="24"/>
          <w:szCs w:val="24"/>
          <w:lang w:val="en-US"/>
        </w:rPr>
        <w:t>Co-Evolution herrscht uberall // Co-Evolution. Proceedings of the 20 Phylogenetic Symp</w:t>
      </w:r>
      <w:r>
        <w:rPr>
          <w:sz w:val="24"/>
          <w:szCs w:val="24"/>
          <w:lang w:val="en-US"/>
        </w:rPr>
        <w:t>oz</w:t>
      </w:r>
      <w:r w:rsidRPr="00FA3010">
        <w:rPr>
          <w:sz w:val="24"/>
          <w:szCs w:val="24"/>
          <w:lang w:val="en-US"/>
        </w:rPr>
        <w:t>i</w:t>
      </w:r>
      <w:r>
        <w:rPr>
          <w:sz w:val="24"/>
          <w:szCs w:val="24"/>
          <w:lang w:val="en-US"/>
        </w:rPr>
        <w:t>um</w:t>
      </w:r>
      <w:r w:rsidRPr="00FA3010">
        <w:rPr>
          <w:sz w:val="24"/>
          <w:szCs w:val="24"/>
          <w:lang w:val="en-US"/>
        </w:rPr>
        <w:t xml:space="preserve"> - Hamburg; Berlin, 1978. - S. 101 – 125.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Watkinson J.H. In: Transactions of Joint Meeting Comm., IV and V International Society of Soil Science. - 1962. - </w:t>
      </w:r>
      <w:r w:rsidRPr="0060753B">
        <w:rPr>
          <w:sz w:val="24"/>
          <w:szCs w:val="24"/>
        </w:rPr>
        <w:t>Р</w:t>
      </w:r>
      <w:r w:rsidRPr="0060753B">
        <w:rPr>
          <w:sz w:val="24"/>
          <w:szCs w:val="24"/>
          <w:lang w:val="en-US"/>
        </w:rPr>
        <w:t>. 149.</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Watt A. S. Pattern and Process in the Plant Community // Journal of Ecology. - 1947. - Vol. 35 (1). - P. 1–22.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Weerasekera D.A, Bandara H.M, Piyasena R.D. Iodine content of drinking water and goitre endemicity in Sri Lanka // Ceylon Med J. - 1985. - P. 117–23.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Whitehead D. C. The distribution and transformations of iodine in the environment // Environment International. - 1984. - Vol. 10. - P. 321-339. </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Xhaard, C. Ren, Y, Clero, E, Maillard, S, Brindel, P., Boissin, J.-L ,Sebbag, J., Shan, L., Bost-Bezeaud, F, Petitdidier, P, Drozdovitch, V., Doyon, F., Rubino, C., De Vathaire, F., Differentiated thyroid carcinoma risk factors in French Polynesia. Asian Pacific // Journal of Cancer Prevention. - 2014. - Vol. 15. - Iss. 6. - P. 2675-2680.</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Xu Chen, Kaplan D. I., Zhang S., Athon M., Ho Yi-F., Li H.-P., Yeager C. M., Schwehr K. A., Grandbois R., Wellman D., Santschi P. H.. Radioiodine sorption/desorption and speciation transformation by subsurface sediments from the Hanford Site // Journal of Environmental Radioactivity. - 2015. - Vol. 139. - P. 43-55.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Xu Chen, Saijin Zhang, Yi-Fang Ho, Eric J. Miller, Kimberly A. Roberts, Hsiu-Ping Li, Kathleen A. Schwehr, Shigeyoshi Otosaka, Daniel I. Kaplan, Robin Brinkmeyer, Chris M. Yeager, Peter H. Santschi. Is soil natural organic matter a sink or source for mobile radioiodine (129I) at the Savannah River Site? // Geochimica et Cosmochimica Acta. - 2011. - Vol. 75. - Iss. 19. - P. 5716-5735.</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 xml:space="preserve">Yamauchi Masatoshi, Voitsekhovych Oleg, Korobova Elena, Stohl Andreas, Wotawa Gerhard, Kita Kazuyuki, Aoyama Michio, and Yoshida Naohiro. Introduction: geoscientific knowledgebase of Chernobyl and Fukushima // European Geoscience Union. General Assembly 2013. Geophysical research abstracts. - 2013. - Vol 16. - </w:t>
      </w:r>
      <w:r w:rsidRPr="0060753B">
        <w:rPr>
          <w:sz w:val="24"/>
          <w:szCs w:val="24"/>
        </w:rPr>
        <w:t>Р</w:t>
      </w:r>
      <w:r w:rsidRPr="0060753B">
        <w:rPr>
          <w:sz w:val="24"/>
          <w:szCs w:val="24"/>
          <w:lang w:val="en-US"/>
        </w:rPr>
        <w:t>. 14063.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Zachara J.M., Cowan C.E., Resch C.T. Sorption of divalent metals on calcite // Geochimica et Cosmochimica Acta. - 1991. - Vol. 55. - P. 1549-1562.</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Zimmermann M.B. Research on Iodine Deficiency and Goiter in the 19th and Early 20th Centuries // J. Nutr. - 2008. - Vol. 138. - P. 2060-2063.</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Zimmermann M.B., Andersson M. Prevalence of iodine deficiency in Europe in 2010 // Annales d’Endocrinologie. - 2011. - Vol. 72. - P 164–166.</w:t>
      </w:r>
    </w:p>
    <w:p w:rsidR="00CF69C8" w:rsidRPr="0060753B" w:rsidRDefault="00CF69C8" w:rsidP="00CF69C8">
      <w:pPr>
        <w:pStyle w:val="a4"/>
        <w:spacing w:line="312" w:lineRule="auto"/>
        <w:ind w:left="0" w:firstLine="567"/>
        <w:jc w:val="both"/>
        <w:rPr>
          <w:sz w:val="24"/>
          <w:szCs w:val="24"/>
          <w:lang w:val="en-US"/>
        </w:rPr>
      </w:pPr>
      <w:r w:rsidRPr="0060753B">
        <w:rPr>
          <w:sz w:val="24"/>
          <w:szCs w:val="24"/>
          <w:lang w:val="en-US"/>
        </w:rPr>
        <w:t>Zimmermann Michael B. The role of iodine in human growth and development // Seminars in Cell &amp; Developmental Biology. - 2011. - Vol. 22. - P. 645– 652.</w:t>
      </w:r>
    </w:p>
    <w:p w:rsidR="00CF69C8" w:rsidRPr="0060753B" w:rsidRDefault="00CF69C8" w:rsidP="00CF69C8">
      <w:pPr>
        <w:pStyle w:val="a4"/>
        <w:spacing w:line="312" w:lineRule="auto"/>
        <w:ind w:left="0" w:firstLine="567"/>
        <w:jc w:val="both"/>
        <w:rPr>
          <w:sz w:val="24"/>
          <w:szCs w:val="24"/>
        </w:rPr>
      </w:pPr>
      <w:r w:rsidRPr="0060753B">
        <w:rPr>
          <w:sz w:val="24"/>
          <w:szCs w:val="24"/>
          <w:lang w:val="en-US"/>
        </w:rPr>
        <w:t xml:space="preserve">Zvonova I.A. Dietary intake of stable iodine and some aspects of radiodine dosimetry // "Health Physics". - 1989. - Vol. 57. - №. </w:t>
      </w:r>
      <w:r w:rsidRPr="0060753B">
        <w:rPr>
          <w:sz w:val="24"/>
          <w:szCs w:val="24"/>
        </w:rPr>
        <w:t>3. – Р. 471-475.</w:t>
      </w:r>
    </w:p>
    <w:p w:rsidR="00E27E04" w:rsidRPr="00443C6B" w:rsidRDefault="008C3420" w:rsidP="00DE0AA0">
      <w:pPr>
        <w:pStyle w:val="11"/>
      </w:pPr>
      <w:r w:rsidRPr="00443C6B">
        <w:br w:type="page"/>
      </w:r>
      <w:bookmarkStart w:id="127" w:name="_Toc454567516"/>
      <w:r w:rsidR="00E27E04" w:rsidRPr="00324137">
        <w:t>СПИСОК</w:t>
      </w:r>
      <w:r w:rsidR="00E27E04" w:rsidRPr="00443C6B">
        <w:t xml:space="preserve"> </w:t>
      </w:r>
      <w:r w:rsidR="00E27E04" w:rsidRPr="00324137">
        <w:t>СОКРАЩЕНИЙ</w:t>
      </w:r>
      <w:bookmarkEnd w:id="127"/>
    </w:p>
    <w:p w:rsidR="00C802B2" w:rsidRPr="00443C6B" w:rsidRDefault="00C802B2" w:rsidP="00604E0A">
      <w:pPr>
        <w:widowControl/>
        <w:autoSpaceDE/>
        <w:autoSpaceDN/>
        <w:adjustRightInd/>
        <w:spacing w:line="360" w:lineRule="auto"/>
        <w:jc w:val="both"/>
        <w:rPr>
          <w:iCs/>
          <w:sz w:val="24"/>
          <w:szCs w:val="24"/>
        </w:rPr>
      </w:pPr>
      <w:r w:rsidRPr="00C802B2">
        <w:rPr>
          <w:iCs/>
          <w:sz w:val="24"/>
          <w:szCs w:val="24"/>
        </w:rPr>
        <w:t>ААС</w:t>
      </w:r>
      <w:r w:rsidRPr="00443C6B">
        <w:rPr>
          <w:iCs/>
          <w:sz w:val="24"/>
          <w:szCs w:val="24"/>
        </w:rPr>
        <w:t xml:space="preserve"> – </w:t>
      </w:r>
      <w:r w:rsidRPr="00C802B2">
        <w:rPr>
          <w:iCs/>
          <w:sz w:val="24"/>
          <w:szCs w:val="24"/>
        </w:rPr>
        <w:t>атомно</w:t>
      </w:r>
      <w:r w:rsidRPr="00443C6B">
        <w:rPr>
          <w:iCs/>
          <w:sz w:val="24"/>
          <w:szCs w:val="24"/>
        </w:rPr>
        <w:t>-</w:t>
      </w:r>
      <w:r w:rsidRPr="00C802B2">
        <w:rPr>
          <w:iCs/>
          <w:sz w:val="24"/>
          <w:szCs w:val="24"/>
        </w:rPr>
        <w:t>абсорбционная</w:t>
      </w:r>
      <w:r w:rsidRPr="00443C6B">
        <w:rPr>
          <w:iCs/>
          <w:sz w:val="24"/>
          <w:szCs w:val="24"/>
        </w:rPr>
        <w:t xml:space="preserve"> </w:t>
      </w:r>
      <w:r w:rsidRPr="00C802B2">
        <w:rPr>
          <w:iCs/>
          <w:sz w:val="24"/>
          <w:szCs w:val="24"/>
        </w:rPr>
        <w:t>спектроскопия</w:t>
      </w:r>
      <w:r w:rsidRPr="00443C6B">
        <w:rPr>
          <w:iCs/>
          <w:sz w:val="24"/>
          <w:szCs w:val="24"/>
        </w:rPr>
        <w:t xml:space="preserve"> </w:t>
      </w:r>
    </w:p>
    <w:p w:rsidR="00C802B2" w:rsidRPr="009F71F2" w:rsidRDefault="00C802B2" w:rsidP="00604E0A">
      <w:pPr>
        <w:widowControl/>
        <w:autoSpaceDE/>
        <w:autoSpaceDN/>
        <w:adjustRightInd/>
        <w:spacing w:line="360" w:lineRule="auto"/>
        <w:jc w:val="both"/>
        <w:rPr>
          <w:iCs/>
          <w:sz w:val="24"/>
          <w:szCs w:val="24"/>
        </w:rPr>
      </w:pPr>
      <w:r w:rsidRPr="00C802B2">
        <w:rPr>
          <w:iCs/>
          <w:sz w:val="24"/>
          <w:szCs w:val="24"/>
        </w:rPr>
        <w:t>АЭС</w:t>
      </w:r>
      <w:r w:rsidRPr="009F71F2">
        <w:rPr>
          <w:iCs/>
          <w:sz w:val="24"/>
          <w:szCs w:val="24"/>
        </w:rPr>
        <w:t xml:space="preserve"> – </w:t>
      </w:r>
      <w:r w:rsidRPr="00C802B2">
        <w:rPr>
          <w:iCs/>
          <w:sz w:val="24"/>
          <w:szCs w:val="24"/>
        </w:rPr>
        <w:t>атомная</w:t>
      </w:r>
      <w:r w:rsidRPr="009F71F2">
        <w:rPr>
          <w:iCs/>
          <w:sz w:val="24"/>
          <w:szCs w:val="24"/>
        </w:rPr>
        <w:t xml:space="preserve"> </w:t>
      </w:r>
      <w:r w:rsidRPr="00C802B2">
        <w:rPr>
          <w:iCs/>
          <w:sz w:val="24"/>
          <w:szCs w:val="24"/>
        </w:rPr>
        <w:t>электростанция</w:t>
      </w:r>
      <w:r w:rsidRPr="009F71F2">
        <w:rPr>
          <w:iCs/>
          <w:sz w:val="24"/>
          <w:szCs w:val="24"/>
        </w:rPr>
        <w:t xml:space="preserve"> (</w:t>
      </w:r>
      <w:r w:rsidRPr="00C802B2">
        <w:rPr>
          <w:iCs/>
          <w:sz w:val="24"/>
          <w:szCs w:val="24"/>
        </w:rPr>
        <w:t>по</w:t>
      </w:r>
      <w:r w:rsidRPr="009F71F2">
        <w:rPr>
          <w:iCs/>
          <w:sz w:val="24"/>
          <w:szCs w:val="24"/>
        </w:rPr>
        <w:t xml:space="preserve"> </w:t>
      </w:r>
      <w:r w:rsidRPr="00C802B2">
        <w:rPr>
          <w:iCs/>
          <w:sz w:val="24"/>
          <w:szCs w:val="24"/>
        </w:rPr>
        <w:t>контексту</w:t>
      </w:r>
      <w:r w:rsidRPr="009F71F2">
        <w:rPr>
          <w:iCs/>
          <w:sz w:val="24"/>
          <w:szCs w:val="24"/>
        </w:rPr>
        <w:t>)</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АЭС</w:t>
      </w:r>
      <w:r w:rsidRPr="009F71F2">
        <w:rPr>
          <w:iCs/>
          <w:sz w:val="24"/>
          <w:szCs w:val="24"/>
        </w:rPr>
        <w:t xml:space="preserve"> – </w:t>
      </w:r>
      <w:r w:rsidRPr="00C802B2">
        <w:rPr>
          <w:iCs/>
          <w:sz w:val="24"/>
          <w:szCs w:val="24"/>
        </w:rPr>
        <w:t>атомно</w:t>
      </w:r>
      <w:r w:rsidRPr="009F71F2">
        <w:rPr>
          <w:iCs/>
          <w:sz w:val="24"/>
          <w:szCs w:val="24"/>
        </w:rPr>
        <w:t>-</w:t>
      </w:r>
      <w:r w:rsidRPr="00C802B2">
        <w:rPr>
          <w:iCs/>
          <w:sz w:val="24"/>
          <w:szCs w:val="24"/>
        </w:rPr>
        <w:t>эмиссионная спектроскопия (по контексту)</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БД – база данных</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 xml:space="preserve">БИК – биологический круговорот </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БКДЦ - Брянский клинико-диагностический центр</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ГЕОХИ РАН – Институт геохимии и аналитической химии им. В.И. Вернадского Российской академии наук</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ГОК – горно-обогатительный комбинат</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ГХК – горно-химический комбинат</w:t>
      </w:r>
    </w:p>
    <w:p w:rsidR="00C802B2" w:rsidRDefault="00C802B2" w:rsidP="00604E0A">
      <w:pPr>
        <w:widowControl/>
        <w:autoSpaceDE/>
        <w:autoSpaceDN/>
        <w:adjustRightInd/>
        <w:spacing w:line="360" w:lineRule="auto"/>
        <w:jc w:val="both"/>
        <w:rPr>
          <w:iCs/>
          <w:sz w:val="24"/>
          <w:szCs w:val="24"/>
        </w:rPr>
      </w:pPr>
      <w:r w:rsidRPr="00C802B2">
        <w:rPr>
          <w:iCs/>
          <w:sz w:val="24"/>
          <w:szCs w:val="24"/>
        </w:rPr>
        <w:t>ИМГРЭ -  Институт минералогии и геохимии редких элементов</w:t>
      </w:r>
    </w:p>
    <w:p w:rsidR="009028E3" w:rsidRPr="00C802B2" w:rsidRDefault="009028E3" w:rsidP="00604E0A">
      <w:pPr>
        <w:widowControl/>
        <w:autoSpaceDE/>
        <w:autoSpaceDN/>
        <w:adjustRightInd/>
        <w:spacing w:line="360" w:lineRule="auto"/>
        <w:jc w:val="both"/>
        <w:rPr>
          <w:iCs/>
          <w:sz w:val="24"/>
          <w:szCs w:val="24"/>
        </w:rPr>
      </w:pPr>
      <w:r>
        <w:rPr>
          <w:iCs/>
          <w:sz w:val="24"/>
          <w:szCs w:val="24"/>
        </w:rPr>
        <w:t>ИРГ – инертные радиоактивные газы</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КДЦ – клинико-диагностический центр</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КРС – крупный рогатый скот</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ЛГС – ландшафтно-геохимическая система</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ЛПХ – личное подсобное хозяйство</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МГУ – Московский государственный университет</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МРНЦ – Медицинский радиологический научный центр им. А.Ф. Цыба - филиал Федерального государственного бюджетного учреждения «Национальный медицинский исследовательский радиологический центр» Министерства здравоохранения Российской Федерации</w:t>
      </w:r>
      <w:r w:rsidRPr="00C802B2">
        <w:rPr>
          <w:iCs/>
          <w:sz w:val="24"/>
          <w:szCs w:val="24"/>
        </w:rPr>
        <w:cr/>
        <w:t>НЗ – Нечерноземная зона</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НП – населенный пункт</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ПДК – предельно допустимая концентрация</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РАДЛАН – совместный российско-украинско-белорусский проект «Радиационный ландшафт»</w:t>
      </w:r>
    </w:p>
    <w:p w:rsidR="00C802B2" w:rsidRDefault="00C802B2" w:rsidP="00604E0A">
      <w:pPr>
        <w:widowControl/>
        <w:autoSpaceDE/>
        <w:autoSpaceDN/>
        <w:adjustRightInd/>
        <w:spacing w:line="360" w:lineRule="auto"/>
        <w:jc w:val="both"/>
        <w:rPr>
          <w:iCs/>
          <w:sz w:val="24"/>
          <w:szCs w:val="24"/>
        </w:rPr>
      </w:pPr>
      <w:r w:rsidRPr="00C802B2">
        <w:rPr>
          <w:iCs/>
          <w:sz w:val="24"/>
          <w:szCs w:val="24"/>
        </w:rPr>
        <w:t xml:space="preserve">РАН – Российская академия наук </w:t>
      </w:r>
    </w:p>
    <w:p w:rsidR="00344584" w:rsidRPr="00C802B2" w:rsidRDefault="00344584" w:rsidP="00604E0A">
      <w:pPr>
        <w:widowControl/>
        <w:autoSpaceDE/>
        <w:autoSpaceDN/>
        <w:adjustRightInd/>
        <w:spacing w:line="360" w:lineRule="auto"/>
        <w:jc w:val="both"/>
        <w:rPr>
          <w:iCs/>
          <w:sz w:val="24"/>
          <w:szCs w:val="24"/>
        </w:rPr>
      </w:pPr>
      <w:r>
        <w:rPr>
          <w:iCs/>
          <w:sz w:val="24"/>
          <w:szCs w:val="24"/>
        </w:rPr>
        <w:t>РАО – радиоактивные отходы</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РН – радионуклиды</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РНЭЦ - Российский научно-практический и экспертно-аналитический центр</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РФФИ – Российский фонд фундаментальных исследований</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РЩЖ – рак щитовидной железы</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ЧАЭС – Чернобыльская атомная электростанция</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ЩЖ – щитовидная железа</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rPr>
        <w:t>ЭЛГС – элементарная ландшафтно-геохимическая система</w:t>
      </w:r>
    </w:p>
    <w:p w:rsidR="00C802B2" w:rsidRPr="00C802B2" w:rsidRDefault="00C802B2" w:rsidP="00604E0A">
      <w:pPr>
        <w:widowControl/>
        <w:autoSpaceDE/>
        <w:autoSpaceDN/>
        <w:adjustRightInd/>
        <w:spacing w:line="360" w:lineRule="auto"/>
        <w:jc w:val="both"/>
        <w:rPr>
          <w:iCs/>
          <w:sz w:val="24"/>
          <w:szCs w:val="24"/>
        </w:rPr>
      </w:pPr>
      <w:r w:rsidRPr="00C802B2">
        <w:rPr>
          <w:iCs/>
          <w:sz w:val="24"/>
          <w:szCs w:val="24"/>
          <w:lang w:val="en-US"/>
        </w:rPr>
        <w:t>EGU</w:t>
      </w:r>
      <w:r w:rsidRPr="00C802B2">
        <w:rPr>
          <w:iCs/>
          <w:sz w:val="24"/>
          <w:szCs w:val="24"/>
        </w:rPr>
        <w:t xml:space="preserve"> – </w:t>
      </w:r>
      <w:r w:rsidRPr="00C802B2">
        <w:rPr>
          <w:iCs/>
          <w:sz w:val="24"/>
          <w:szCs w:val="24"/>
          <w:lang w:val="en-US"/>
        </w:rPr>
        <w:t>European</w:t>
      </w:r>
      <w:r w:rsidRPr="00C802B2">
        <w:rPr>
          <w:iCs/>
          <w:sz w:val="24"/>
          <w:szCs w:val="24"/>
        </w:rPr>
        <w:t xml:space="preserve"> </w:t>
      </w:r>
      <w:r w:rsidRPr="00C802B2">
        <w:rPr>
          <w:iCs/>
          <w:sz w:val="24"/>
          <w:szCs w:val="24"/>
          <w:lang w:val="en-US"/>
        </w:rPr>
        <w:t>Geosciences</w:t>
      </w:r>
      <w:r w:rsidRPr="00C802B2">
        <w:rPr>
          <w:iCs/>
          <w:sz w:val="24"/>
          <w:szCs w:val="24"/>
        </w:rPr>
        <w:t xml:space="preserve"> </w:t>
      </w:r>
      <w:r w:rsidRPr="00C802B2">
        <w:rPr>
          <w:iCs/>
          <w:sz w:val="24"/>
          <w:szCs w:val="24"/>
          <w:lang w:val="en-US"/>
        </w:rPr>
        <w:t>Union</w:t>
      </w:r>
    </w:p>
    <w:p w:rsidR="00C802B2" w:rsidRPr="00C802B2" w:rsidRDefault="00C802B2" w:rsidP="00604E0A">
      <w:pPr>
        <w:widowControl/>
        <w:autoSpaceDE/>
        <w:autoSpaceDN/>
        <w:adjustRightInd/>
        <w:spacing w:line="360" w:lineRule="auto"/>
        <w:jc w:val="both"/>
        <w:rPr>
          <w:iCs/>
          <w:sz w:val="24"/>
          <w:szCs w:val="24"/>
          <w:lang w:val="en-US"/>
        </w:rPr>
      </w:pPr>
      <w:r w:rsidRPr="00C802B2">
        <w:rPr>
          <w:iCs/>
          <w:sz w:val="24"/>
          <w:szCs w:val="24"/>
          <w:lang w:val="en-US"/>
        </w:rPr>
        <w:t>ESTABLISH – Estuarine specific transport and biogeochemically linked interactions of selected heavy metals and radionuclides. Project ICA2 –CT-2000-10008</w:t>
      </w:r>
    </w:p>
    <w:p w:rsidR="00C802B2" w:rsidRPr="00C802B2" w:rsidRDefault="00C802B2" w:rsidP="00604E0A">
      <w:pPr>
        <w:widowControl/>
        <w:autoSpaceDE/>
        <w:autoSpaceDN/>
        <w:adjustRightInd/>
        <w:spacing w:line="360" w:lineRule="auto"/>
        <w:jc w:val="both"/>
        <w:rPr>
          <w:iCs/>
          <w:sz w:val="24"/>
          <w:szCs w:val="24"/>
          <w:lang w:val="en-US"/>
        </w:rPr>
      </w:pPr>
      <w:r w:rsidRPr="00C802B2">
        <w:rPr>
          <w:iCs/>
          <w:sz w:val="24"/>
          <w:szCs w:val="24"/>
          <w:lang w:val="en-US"/>
        </w:rPr>
        <w:t>IARC – International Agency for Research on Cancer, World Health Organization</w:t>
      </w:r>
    </w:p>
    <w:p w:rsidR="00C802B2" w:rsidRPr="00C802B2" w:rsidRDefault="00C802B2" w:rsidP="00604E0A">
      <w:pPr>
        <w:widowControl/>
        <w:autoSpaceDE/>
        <w:autoSpaceDN/>
        <w:adjustRightInd/>
        <w:spacing w:line="360" w:lineRule="auto"/>
        <w:jc w:val="both"/>
        <w:rPr>
          <w:iCs/>
          <w:sz w:val="24"/>
          <w:szCs w:val="24"/>
          <w:lang w:val="en-US"/>
        </w:rPr>
      </w:pPr>
      <w:r w:rsidRPr="00C802B2">
        <w:rPr>
          <w:iCs/>
          <w:sz w:val="24"/>
          <w:szCs w:val="24"/>
          <w:lang w:val="en-US"/>
        </w:rPr>
        <w:t>IAE</w:t>
      </w:r>
      <w:r w:rsidRPr="00C802B2">
        <w:rPr>
          <w:iCs/>
          <w:sz w:val="24"/>
          <w:szCs w:val="24"/>
        </w:rPr>
        <w:t>А</w:t>
      </w:r>
      <w:r w:rsidRPr="00C802B2">
        <w:rPr>
          <w:iCs/>
          <w:sz w:val="24"/>
          <w:szCs w:val="24"/>
          <w:lang w:val="en-US"/>
        </w:rPr>
        <w:t xml:space="preserve"> – International Agency of Atomic Energy</w:t>
      </w:r>
    </w:p>
    <w:p w:rsidR="00C802B2" w:rsidRPr="00C802B2" w:rsidRDefault="00C802B2" w:rsidP="00604E0A">
      <w:pPr>
        <w:widowControl/>
        <w:autoSpaceDE/>
        <w:autoSpaceDN/>
        <w:adjustRightInd/>
        <w:spacing w:line="360" w:lineRule="auto"/>
        <w:jc w:val="both"/>
        <w:rPr>
          <w:iCs/>
          <w:sz w:val="24"/>
          <w:szCs w:val="24"/>
          <w:lang w:val="en-US"/>
        </w:rPr>
      </w:pPr>
      <w:r w:rsidRPr="00C802B2">
        <w:rPr>
          <w:iCs/>
          <w:sz w:val="24"/>
          <w:szCs w:val="24"/>
          <w:lang w:val="en-US"/>
        </w:rPr>
        <w:t>SPARTACUS – Spatial redistribution of radionuclides within catchments: Development of GIS-based models for decision support systems. Project No IC15-CT98-0215</w:t>
      </w:r>
    </w:p>
    <w:p w:rsidR="00C802B2" w:rsidRPr="00C802B2" w:rsidRDefault="00C802B2" w:rsidP="00604E0A">
      <w:pPr>
        <w:widowControl/>
        <w:autoSpaceDE/>
        <w:autoSpaceDN/>
        <w:adjustRightInd/>
        <w:spacing w:line="360" w:lineRule="auto"/>
        <w:jc w:val="both"/>
        <w:rPr>
          <w:iCs/>
          <w:sz w:val="24"/>
          <w:szCs w:val="24"/>
          <w:lang w:val="en-GB"/>
        </w:rPr>
      </w:pPr>
      <w:r w:rsidRPr="00C802B2">
        <w:rPr>
          <w:iCs/>
          <w:sz w:val="24"/>
          <w:szCs w:val="24"/>
          <w:lang w:val="en-US"/>
        </w:rPr>
        <w:t xml:space="preserve">STREAM - </w:t>
      </w:r>
      <w:r w:rsidRPr="00C802B2">
        <w:rPr>
          <w:iCs/>
          <w:sz w:val="24"/>
          <w:szCs w:val="24"/>
          <w:lang w:val="en-GB"/>
        </w:rPr>
        <w:t>Source development and transport of radioactive contamination in the environment through the use of satellite imagery. Project ERB IC-15-CT-98-0219</w:t>
      </w:r>
    </w:p>
    <w:p w:rsidR="00C802B2" w:rsidRPr="00C802B2" w:rsidRDefault="00C802B2" w:rsidP="00604E0A">
      <w:pPr>
        <w:widowControl/>
        <w:autoSpaceDE/>
        <w:autoSpaceDN/>
        <w:adjustRightInd/>
        <w:spacing w:line="360" w:lineRule="auto"/>
        <w:jc w:val="both"/>
        <w:rPr>
          <w:iCs/>
          <w:sz w:val="24"/>
          <w:szCs w:val="24"/>
          <w:lang w:val="en-US"/>
        </w:rPr>
      </w:pPr>
      <w:r w:rsidRPr="00C802B2">
        <w:rPr>
          <w:iCs/>
          <w:sz w:val="24"/>
          <w:szCs w:val="24"/>
          <w:lang w:val="en-US"/>
        </w:rPr>
        <w:t>STRESS – Spatial and temporal radio-ecological survey systems. Project IC15CT96-0215</w:t>
      </w:r>
    </w:p>
    <w:p w:rsidR="00C802B2" w:rsidRPr="00C802B2" w:rsidRDefault="00C802B2" w:rsidP="00604E0A">
      <w:pPr>
        <w:widowControl/>
        <w:autoSpaceDE/>
        <w:autoSpaceDN/>
        <w:adjustRightInd/>
        <w:spacing w:line="360" w:lineRule="auto"/>
        <w:jc w:val="both"/>
        <w:rPr>
          <w:iCs/>
          <w:sz w:val="24"/>
          <w:szCs w:val="24"/>
          <w:lang w:val="en-US"/>
        </w:rPr>
      </w:pPr>
      <w:r w:rsidRPr="00C802B2">
        <w:rPr>
          <w:iCs/>
          <w:sz w:val="24"/>
          <w:szCs w:val="24"/>
          <w:lang w:val="en-US"/>
        </w:rPr>
        <w:t>WHO – World Health Organization</w:t>
      </w:r>
    </w:p>
    <w:p w:rsidR="00E436A3" w:rsidRPr="00297E7A" w:rsidRDefault="00E436A3" w:rsidP="00C802B2">
      <w:pPr>
        <w:widowControl/>
        <w:autoSpaceDE/>
        <w:autoSpaceDN/>
        <w:adjustRightInd/>
        <w:spacing w:line="312" w:lineRule="auto"/>
        <w:ind w:firstLine="658"/>
        <w:jc w:val="both"/>
        <w:rPr>
          <w:sz w:val="24"/>
          <w:szCs w:val="24"/>
          <w:lang w:val="en-US"/>
        </w:rPr>
      </w:pPr>
    </w:p>
    <w:sectPr w:rsidR="00E436A3" w:rsidRPr="00297E7A" w:rsidSect="00EA7259">
      <w:footerReference w:type="default" r:id="rId254"/>
      <w:pgSz w:w="11906" w:h="16838"/>
      <w:pgMar w:top="1134" w:right="567" w:bottom="1134" w:left="1134" w:header="709" w:footer="709" w:gutter="0"/>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FF3F09" w:rsidRDefault="00FF3F09" w:rsidP="00B02A73">
      <w:r>
        <w:separator/>
      </w:r>
    </w:p>
  </w:endnote>
  <w:endnote w:type="continuationSeparator" w:id="0">
    <w:p w:rsidR="00FF3F09" w:rsidRDefault="00FF3F09" w:rsidP="00B02A73">
      <w:r>
        <w:continuationSeparator/>
      </w:r>
    </w:p>
  </w:endnote>
  <w:endnote w:type="continuationNotice" w:id="1">
    <w:p w:rsidR="00FF3F09" w:rsidRDefault="00FF3F0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CC"/>
    <w:family w:val="roman"/>
    <w:pitch w:val="variable"/>
    <w:sig w:usb0="E0002AFF" w:usb1="C0007841"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CC"/>
    <w:family w:val="modern"/>
    <w:pitch w:val="fixed"/>
    <w:sig w:usb0="E0002AFF" w:usb1="C0007843" w:usb2="00000009" w:usb3="00000000" w:csb0="000001FF" w:csb1="00000000"/>
  </w:font>
  <w:font w:name="Cambria">
    <w:panose1 w:val="02040503050406030204"/>
    <w:charset w:val="CC"/>
    <w:family w:val="roman"/>
    <w:pitch w:val="variable"/>
    <w:sig w:usb0="E00002FF" w:usb1="400004FF" w:usb2="00000000" w:usb3="00000000" w:csb0="0000019F" w:csb1="00000000"/>
  </w:font>
  <w:font w:name="Calibri">
    <w:panose1 w:val="020F0502020204030204"/>
    <w:charset w:val="CC"/>
    <w:family w:val="swiss"/>
    <w:pitch w:val="variable"/>
    <w:sig w:usb0="E00002FF" w:usb1="4000ACFF" w:usb2="00000001" w:usb3="00000000" w:csb0="0000019F" w:csb1="00000000"/>
  </w:font>
  <w:font w:name="Arial CYR">
    <w:panose1 w:val="020B0604020202020204"/>
    <w:charset w:val="CC"/>
    <w:family w:val="swiss"/>
    <w:pitch w:val="variable"/>
    <w:sig w:usb0="E0002AFF" w:usb1="C0007843" w:usb2="00000009" w:usb3="00000000" w:csb0="000001FF" w:csb1="00000000"/>
  </w:font>
  <w:font w:name="Arial">
    <w:panose1 w:val="020B0604020202020204"/>
    <w:charset w:val="CC"/>
    <w:family w:val="swiss"/>
    <w:pitch w:val="variable"/>
    <w:sig w:usb0="E0002AFF" w:usb1="C0007843" w:usb2="00000009" w:usb3="00000000" w:csb0="000001FF" w:csb1="00000000"/>
  </w:font>
  <w:font w:name="Tahoma">
    <w:panose1 w:val="020B0604030504040204"/>
    <w:charset w:val="CC"/>
    <w:family w:val="swiss"/>
    <w:pitch w:val="variable"/>
    <w:sig w:usb0="E1002EFF" w:usb1="C000605B" w:usb2="00000029" w:usb3="00000000" w:csb0="000101FF" w:csb1="00000000"/>
  </w:font>
  <w:font w:name="TimesET">
    <w:altName w:val="Times New Roman"/>
    <w:charset w:val="00"/>
    <w:family w:val="auto"/>
    <w:pitch w:val="variable"/>
    <w:sig w:usb0="00000007" w:usb1="00000000" w:usb2="00000000" w:usb3="00000000" w:csb0="00000013" w:csb1="00000000"/>
  </w:font>
  <w:font w:name="TimesNewRomanPSMT">
    <w:altName w:val="MS Mincho"/>
    <w:panose1 w:val="00000000000000000000"/>
    <w:charset w:val="80"/>
    <w:family w:val="auto"/>
    <w:notTrueType/>
    <w:pitch w:val="default"/>
    <w:sig w:usb0="00000001" w:usb1="08070000" w:usb2="00000010" w:usb3="00000000" w:csb0="00020000"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61FFA" w:rsidRDefault="00D61FFA" w:rsidP="005949A1">
    <w:pPr>
      <w:pStyle w:val="ad"/>
      <w:framePr w:wrap="around" w:vAnchor="text" w:hAnchor="margin" w:xAlign="outside" w:y="1"/>
      <w:rPr>
        <w:rStyle w:val="ac"/>
      </w:rPr>
    </w:pPr>
    <w:r>
      <w:rPr>
        <w:rStyle w:val="ac"/>
      </w:rPr>
      <w:fldChar w:fldCharType="begin"/>
    </w:r>
    <w:r>
      <w:rPr>
        <w:rStyle w:val="ac"/>
      </w:rPr>
      <w:instrText xml:space="preserve">PAGE  </w:instrText>
    </w:r>
    <w:r>
      <w:rPr>
        <w:rStyle w:val="ac"/>
      </w:rPr>
      <w:fldChar w:fldCharType="end"/>
    </w:r>
  </w:p>
  <w:p w:rsidR="00D61FFA" w:rsidRDefault="00D61FFA" w:rsidP="005949A1">
    <w:pPr>
      <w:pStyle w:val="ad"/>
      <w:ind w:right="360" w:firstLine="360"/>
    </w:pPr>
  </w:p>
  <w:p w:rsidR="00D61FFA" w:rsidRDefault="00D61FFA"/>
  <w:p w:rsidR="00D61FFA" w:rsidRDefault="00D61FFA"/>
  <w:p w:rsidR="00D61FFA" w:rsidRDefault="00D61FFA"/>
  <w:p w:rsidR="00D61FFA" w:rsidRDefault="00D61FFA"/>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61FFA" w:rsidRDefault="00D61FFA">
    <w:pPr>
      <w:pStyle w:val="ad"/>
      <w:jc w:val="right"/>
    </w:pPr>
  </w:p>
  <w:p w:rsidR="00D61FFA" w:rsidRDefault="00D61FFA">
    <w:pPr>
      <w:pStyle w:val="ad"/>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61FFA" w:rsidRDefault="00D61FFA">
    <w:pPr>
      <w:pStyle w:val="ad"/>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FF3F09" w:rsidRDefault="00FF3F09" w:rsidP="00B02A73">
      <w:r>
        <w:separator/>
      </w:r>
    </w:p>
  </w:footnote>
  <w:footnote w:type="continuationSeparator" w:id="0">
    <w:p w:rsidR="00FF3F09" w:rsidRDefault="00FF3F09" w:rsidP="00B02A73">
      <w:r>
        <w:continuationSeparator/>
      </w:r>
    </w:p>
  </w:footnote>
  <w:footnote w:type="continuationNotice" w:id="1">
    <w:p w:rsidR="00FF3F09" w:rsidRDefault="00FF3F09"/>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61FFA" w:rsidRDefault="00D61FFA">
    <w:pPr>
      <w:pStyle w:val="aa"/>
      <w:jc w:val="center"/>
    </w:pPr>
    <w:r>
      <w:fldChar w:fldCharType="begin"/>
    </w:r>
    <w:r>
      <w:instrText>PAGE   \* MERGEFORMAT</w:instrText>
    </w:r>
    <w:r>
      <w:fldChar w:fldCharType="separate"/>
    </w:r>
    <w:r w:rsidR="00845962">
      <w:rPr>
        <w:noProof/>
      </w:rPr>
      <w:t>2</w:t>
    </w:r>
    <w:r>
      <w:rPr>
        <w:noProof/>
      </w:rPr>
      <w:fldChar w:fldCharType="end"/>
    </w:r>
  </w:p>
  <w:p w:rsidR="00D61FFA" w:rsidRDefault="00D61FFA"/>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89"/>
    <w:multiLevelType w:val="singleLevel"/>
    <w:tmpl w:val="533EECB6"/>
    <w:lvl w:ilvl="0">
      <w:start w:val="1"/>
      <w:numFmt w:val="bullet"/>
      <w:lvlText w:val=""/>
      <w:lvlJc w:val="left"/>
      <w:pPr>
        <w:tabs>
          <w:tab w:val="num" w:pos="360"/>
        </w:tabs>
        <w:ind w:left="360" w:hanging="360"/>
      </w:pPr>
      <w:rPr>
        <w:rFonts w:ascii="Symbol" w:hAnsi="Symbol" w:hint="default"/>
      </w:rPr>
    </w:lvl>
  </w:abstractNum>
  <w:abstractNum w:abstractNumId="1">
    <w:nsid w:val="FFFFFFFE"/>
    <w:multiLevelType w:val="singleLevel"/>
    <w:tmpl w:val="04190001"/>
    <w:lvl w:ilvl="0">
      <w:start w:val="1"/>
      <w:numFmt w:val="bullet"/>
      <w:lvlText w:val=""/>
      <w:lvlJc w:val="left"/>
      <w:pPr>
        <w:ind w:left="360" w:hanging="360"/>
      </w:pPr>
      <w:rPr>
        <w:rFonts w:ascii="Symbol" w:hAnsi="Symbol" w:hint="default"/>
      </w:rPr>
    </w:lvl>
  </w:abstractNum>
  <w:abstractNum w:abstractNumId="2">
    <w:nsid w:val="068D0239"/>
    <w:multiLevelType w:val="hybridMultilevel"/>
    <w:tmpl w:val="C2E6A752"/>
    <w:lvl w:ilvl="0" w:tplc="0C568424">
      <w:start w:val="1"/>
      <w:numFmt w:val="decimal"/>
      <w:lvlText w:val="%1"/>
      <w:lvlJc w:val="left"/>
      <w:pPr>
        <w:ind w:left="36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
    <w:nsid w:val="0EB14F2B"/>
    <w:multiLevelType w:val="multilevel"/>
    <w:tmpl w:val="C1FED426"/>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
    <w:nsid w:val="0F9A2F04"/>
    <w:multiLevelType w:val="hybridMultilevel"/>
    <w:tmpl w:val="BDEA66DC"/>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5">
    <w:nsid w:val="1189561E"/>
    <w:multiLevelType w:val="hybridMultilevel"/>
    <w:tmpl w:val="6A84E3FC"/>
    <w:lvl w:ilvl="0" w:tplc="04190011">
      <w:start w:val="1"/>
      <w:numFmt w:val="decimal"/>
      <w:lvlText w:val="%1)"/>
      <w:lvlJc w:val="left"/>
      <w:pPr>
        <w:ind w:left="72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6">
    <w:nsid w:val="12410344"/>
    <w:multiLevelType w:val="hybridMultilevel"/>
    <w:tmpl w:val="D01A08F4"/>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7">
    <w:nsid w:val="1428027B"/>
    <w:multiLevelType w:val="multilevel"/>
    <w:tmpl w:val="ABE26FF4"/>
    <w:lvl w:ilvl="0">
      <w:start w:val="4"/>
      <w:numFmt w:val="decimal"/>
      <w:lvlText w:val="%1"/>
      <w:lvlJc w:val="left"/>
      <w:pPr>
        <w:ind w:left="480" w:hanging="480"/>
      </w:pPr>
      <w:rPr>
        <w:rFonts w:hint="default"/>
      </w:rPr>
    </w:lvl>
    <w:lvl w:ilvl="1">
      <w:start w:val="5"/>
      <w:numFmt w:val="decimal"/>
      <w:lvlText w:val="%1.%2"/>
      <w:lvlJc w:val="left"/>
      <w:pPr>
        <w:ind w:left="1582" w:hanging="480"/>
      </w:pPr>
      <w:rPr>
        <w:rFonts w:hint="default"/>
      </w:rPr>
    </w:lvl>
    <w:lvl w:ilvl="2">
      <w:start w:val="6"/>
      <w:numFmt w:val="decimal"/>
      <w:lvlText w:val="%1.%2.%3"/>
      <w:lvlJc w:val="left"/>
      <w:pPr>
        <w:ind w:left="2924" w:hanging="720"/>
      </w:pPr>
      <w:rPr>
        <w:rFonts w:hint="default"/>
      </w:rPr>
    </w:lvl>
    <w:lvl w:ilvl="3">
      <w:start w:val="1"/>
      <w:numFmt w:val="decimal"/>
      <w:lvlText w:val="%1.%2.%3.%4"/>
      <w:lvlJc w:val="left"/>
      <w:pPr>
        <w:ind w:left="4026" w:hanging="720"/>
      </w:pPr>
      <w:rPr>
        <w:rFonts w:hint="default"/>
      </w:rPr>
    </w:lvl>
    <w:lvl w:ilvl="4">
      <w:start w:val="1"/>
      <w:numFmt w:val="decimal"/>
      <w:lvlText w:val="%1.%2.%3.%4.%5"/>
      <w:lvlJc w:val="left"/>
      <w:pPr>
        <w:ind w:left="5488" w:hanging="1080"/>
      </w:pPr>
      <w:rPr>
        <w:rFonts w:hint="default"/>
      </w:rPr>
    </w:lvl>
    <w:lvl w:ilvl="5">
      <w:start w:val="1"/>
      <w:numFmt w:val="decimal"/>
      <w:lvlText w:val="%1.%2.%3.%4.%5.%6"/>
      <w:lvlJc w:val="left"/>
      <w:pPr>
        <w:ind w:left="6590" w:hanging="1080"/>
      </w:pPr>
      <w:rPr>
        <w:rFonts w:hint="default"/>
      </w:rPr>
    </w:lvl>
    <w:lvl w:ilvl="6">
      <w:start w:val="1"/>
      <w:numFmt w:val="decimal"/>
      <w:lvlText w:val="%1.%2.%3.%4.%5.%6.%7"/>
      <w:lvlJc w:val="left"/>
      <w:pPr>
        <w:ind w:left="8052" w:hanging="1440"/>
      </w:pPr>
      <w:rPr>
        <w:rFonts w:hint="default"/>
      </w:rPr>
    </w:lvl>
    <w:lvl w:ilvl="7">
      <w:start w:val="1"/>
      <w:numFmt w:val="decimal"/>
      <w:lvlText w:val="%1.%2.%3.%4.%5.%6.%7.%8"/>
      <w:lvlJc w:val="left"/>
      <w:pPr>
        <w:ind w:left="9154" w:hanging="1440"/>
      </w:pPr>
      <w:rPr>
        <w:rFonts w:hint="default"/>
      </w:rPr>
    </w:lvl>
    <w:lvl w:ilvl="8">
      <w:start w:val="1"/>
      <w:numFmt w:val="decimal"/>
      <w:lvlText w:val="%1.%2.%3.%4.%5.%6.%7.%8.%9"/>
      <w:lvlJc w:val="left"/>
      <w:pPr>
        <w:ind w:left="10616" w:hanging="1800"/>
      </w:pPr>
      <w:rPr>
        <w:rFonts w:hint="default"/>
      </w:rPr>
    </w:lvl>
  </w:abstractNum>
  <w:abstractNum w:abstractNumId="8">
    <w:nsid w:val="14AA7129"/>
    <w:multiLevelType w:val="hybridMultilevel"/>
    <w:tmpl w:val="1CB83E2A"/>
    <w:lvl w:ilvl="0" w:tplc="283E3224">
      <w:start w:val="1"/>
      <w:numFmt w:val="decimal"/>
      <w:lvlText w:val="%1)"/>
      <w:lvlJc w:val="left"/>
      <w:pPr>
        <w:ind w:left="1789" w:hanging="108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9">
    <w:nsid w:val="1920087B"/>
    <w:multiLevelType w:val="multilevel"/>
    <w:tmpl w:val="3048AF54"/>
    <w:lvl w:ilvl="0">
      <w:start w:val="5"/>
      <w:numFmt w:val="decimal"/>
      <w:lvlText w:val="%1"/>
      <w:lvlJc w:val="left"/>
      <w:pPr>
        <w:ind w:left="360" w:hanging="360"/>
      </w:pPr>
      <w:rPr>
        <w:rFonts w:hint="default"/>
      </w:rPr>
    </w:lvl>
    <w:lvl w:ilvl="1">
      <w:start w:val="3"/>
      <w:numFmt w:val="decimal"/>
      <w:lvlText w:val="%1.%2"/>
      <w:lvlJc w:val="left"/>
      <w:pPr>
        <w:ind w:left="5038" w:hanging="360"/>
      </w:pPr>
      <w:rPr>
        <w:rFonts w:hint="default"/>
      </w:rPr>
    </w:lvl>
    <w:lvl w:ilvl="2">
      <w:start w:val="1"/>
      <w:numFmt w:val="decimal"/>
      <w:lvlText w:val="%1.%2.%3"/>
      <w:lvlJc w:val="left"/>
      <w:pPr>
        <w:ind w:left="10076" w:hanging="720"/>
      </w:pPr>
      <w:rPr>
        <w:rFonts w:hint="default"/>
      </w:rPr>
    </w:lvl>
    <w:lvl w:ilvl="3">
      <w:start w:val="1"/>
      <w:numFmt w:val="decimal"/>
      <w:lvlText w:val="%1.%2.%3.%4"/>
      <w:lvlJc w:val="left"/>
      <w:pPr>
        <w:ind w:left="14754" w:hanging="720"/>
      </w:pPr>
      <w:rPr>
        <w:rFonts w:hint="default"/>
      </w:rPr>
    </w:lvl>
    <w:lvl w:ilvl="4">
      <w:start w:val="1"/>
      <w:numFmt w:val="decimal"/>
      <w:lvlText w:val="%1.%2.%3.%4.%5"/>
      <w:lvlJc w:val="left"/>
      <w:pPr>
        <w:ind w:left="19792" w:hanging="1080"/>
      </w:pPr>
      <w:rPr>
        <w:rFonts w:hint="default"/>
      </w:rPr>
    </w:lvl>
    <w:lvl w:ilvl="5">
      <w:start w:val="1"/>
      <w:numFmt w:val="decimal"/>
      <w:lvlText w:val="%1.%2.%3.%4.%5.%6"/>
      <w:lvlJc w:val="left"/>
      <w:pPr>
        <w:ind w:left="24470" w:hanging="1080"/>
      </w:pPr>
      <w:rPr>
        <w:rFonts w:hint="default"/>
      </w:rPr>
    </w:lvl>
    <w:lvl w:ilvl="6">
      <w:start w:val="1"/>
      <w:numFmt w:val="decimal"/>
      <w:lvlText w:val="%1.%2.%3.%4.%5.%6.%7"/>
      <w:lvlJc w:val="left"/>
      <w:pPr>
        <w:ind w:left="29508" w:hanging="1440"/>
      </w:pPr>
      <w:rPr>
        <w:rFonts w:hint="default"/>
      </w:rPr>
    </w:lvl>
    <w:lvl w:ilvl="7">
      <w:start w:val="1"/>
      <w:numFmt w:val="decimal"/>
      <w:lvlText w:val="%1.%2.%3.%4.%5.%6.%7.%8"/>
      <w:lvlJc w:val="left"/>
      <w:pPr>
        <w:ind w:left="-31350" w:hanging="1440"/>
      </w:pPr>
      <w:rPr>
        <w:rFonts w:hint="default"/>
      </w:rPr>
    </w:lvl>
    <w:lvl w:ilvl="8">
      <w:start w:val="1"/>
      <w:numFmt w:val="decimal"/>
      <w:lvlText w:val="%1.%2.%3.%4.%5.%6.%7.%8.%9"/>
      <w:lvlJc w:val="left"/>
      <w:pPr>
        <w:ind w:left="-26312" w:hanging="1800"/>
      </w:pPr>
      <w:rPr>
        <w:rFonts w:hint="default"/>
      </w:rPr>
    </w:lvl>
  </w:abstractNum>
  <w:abstractNum w:abstractNumId="10">
    <w:nsid w:val="198D6628"/>
    <w:multiLevelType w:val="multilevel"/>
    <w:tmpl w:val="01FC99AA"/>
    <w:lvl w:ilvl="0">
      <w:start w:val="1"/>
      <w:numFmt w:val="decimal"/>
      <w:lvlText w:val="%1."/>
      <w:lvlJc w:val="left"/>
      <w:pPr>
        <w:ind w:left="1069" w:hanging="360"/>
      </w:pPr>
      <w:rPr>
        <w:rFonts w:hint="default"/>
      </w:rPr>
    </w:lvl>
    <w:lvl w:ilvl="1">
      <w:start w:val="1"/>
      <w:numFmt w:val="decimal"/>
      <w:isLgl/>
      <w:lvlText w:val="%1.%2."/>
      <w:lvlJc w:val="left"/>
      <w:pPr>
        <w:ind w:left="1069" w:hanging="360"/>
      </w:pPr>
      <w:rPr>
        <w:rFonts w:hint="default"/>
      </w:rPr>
    </w:lvl>
    <w:lvl w:ilvl="2">
      <w:start w:val="1"/>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11">
    <w:nsid w:val="236E5BAF"/>
    <w:multiLevelType w:val="hybridMultilevel"/>
    <w:tmpl w:val="A1C6A878"/>
    <w:lvl w:ilvl="0" w:tplc="4D701024">
      <w:start w:val="1"/>
      <w:numFmt w:val="bullet"/>
      <w:lvlText w:val=""/>
      <w:lvlJc w:val="left"/>
      <w:pPr>
        <w:ind w:left="720" w:hanging="360"/>
      </w:pPr>
      <w:rPr>
        <w:rFonts w:ascii="Wingdings" w:hAnsi="Wingding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2">
    <w:nsid w:val="2470112F"/>
    <w:multiLevelType w:val="multilevel"/>
    <w:tmpl w:val="716CC884"/>
    <w:lvl w:ilvl="0">
      <w:start w:val="1"/>
      <w:numFmt w:val="decimal"/>
      <w:lvlText w:val="%1."/>
      <w:lvlJc w:val="left"/>
      <w:pPr>
        <w:ind w:left="1069" w:hanging="360"/>
      </w:pPr>
      <w:rPr>
        <w:rFonts w:hint="default"/>
      </w:rPr>
    </w:lvl>
    <w:lvl w:ilvl="1">
      <w:start w:val="1"/>
      <w:numFmt w:val="decimal"/>
      <w:isLgl/>
      <w:lvlText w:val="%1.%2."/>
      <w:lvlJc w:val="left"/>
      <w:pPr>
        <w:ind w:left="1849" w:hanging="1140"/>
      </w:pPr>
      <w:rPr>
        <w:rFonts w:hint="default"/>
      </w:rPr>
    </w:lvl>
    <w:lvl w:ilvl="2">
      <w:start w:val="1"/>
      <w:numFmt w:val="decimal"/>
      <w:isLgl/>
      <w:lvlText w:val="%1.%2.%3."/>
      <w:lvlJc w:val="left"/>
      <w:pPr>
        <w:ind w:left="1849" w:hanging="1140"/>
      </w:pPr>
      <w:rPr>
        <w:rFonts w:hint="default"/>
      </w:rPr>
    </w:lvl>
    <w:lvl w:ilvl="3">
      <w:start w:val="1"/>
      <w:numFmt w:val="decimal"/>
      <w:isLgl/>
      <w:lvlText w:val="%1.%2.%3.%4."/>
      <w:lvlJc w:val="left"/>
      <w:pPr>
        <w:ind w:left="1849" w:hanging="1140"/>
      </w:pPr>
      <w:rPr>
        <w:rFonts w:hint="default"/>
      </w:rPr>
    </w:lvl>
    <w:lvl w:ilvl="4">
      <w:start w:val="1"/>
      <w:numFmt w:val="decimal"/>
      <w:isLgl/>
      <w:lvlText w:val="%1.%2.%3.%4.%5."/>
      <w:lvlJc w:val="left"/>
      <w:pPr>
        <w:ind w:left="1849" w:hanging="1140"/>
      </w:pPr>
      <w:rPr>
        <w:rFonts w:hint="default"/>
      </w:rPr>
    </w:lvl>
    <w:lvl w:ilvl="5">
      <w:start w:val="1"/>
      <w:numFmt w:val="decimal"/>
      <w:isLgl/>
      <w:lvlText w:val="%1.%2.%3.%4.%5.%6."/>
      <w:lvlJc w:val="left"/>
      <w:pPr>
        <w:ind w:left="1849" w:hanging="114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13">
    <w:nsid w:val="27D5621E"/>
    <w:multiLevelType w:val="multilevel"/>
    <w:tmpl w:val="0DD4FA2A"/>
    <w:lvl w:ilvl="0">
      <w:start w:val="5"/>
      <w:numFmt w:val="decimal"/>
      <w:lvlText w:val="%1"/>
      <w:lvlJc w:val="left"/>
      <w:pPr>
        <w:ind w:left="360" w:hanging="360"/>
      </w:pPr>
      <w:rPr>
        <w:rFonts w:hint="default"/>
      </w:rPr>
    </w:lvl>
    <w:lvl w:ilvl="1">
      <w:start w:val="3"/>
      <w:numFmt w:val="decimal"/>
      <w:lvlText w:val="%1.%2"/>
      <w:lvlJc w:val="left"/>
      <w:pPr>
        <w:ind w:left="5889"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4">
    <w:nsid w:val="2C01543E"/>
    <w:multiLevelType w:val="hybridMultilevel"/>
    <w:tmpl w:val="45065402"/>
    <w:lvl w:ilvl="0" w:tplc="DDC0CCE0">
      <w:start w:val="1"/>
      <w:numFmt w:val="decimal"/>
      <w:lvlText w:val="%1."/>
      <w:lvlJc w:val="left"/>
      <w:pPr>
        <w:ind w:left="1684" w:hanging="975"/>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15">
    <w:nsid w:val="2C796587"/>
    <w:multiLevelType w:val="multilevel"/>
    <w:tmpl w:val="6BE816D2"/>
    <w:lvl w:ilvl="0">
      <w:start w:val="1"/>
      <w:numFmt w:val="decimal"/>
      <w:lvlText w:val="%1."/>
      <w:lvlJc w:val="left"/>
      <w:pPr>
        <w:tabs>
          <w:tab w:val="num" w:pos="360"/>
        </w:tabs>
        <w:ind w:left="360" w:hanging="360"/>
      </w:pPr>
      <w:rPr>
        <w:rFonts w:cs="Times New Roman" w:hint="default"/>
      </w:rPr>
    </w:lvl>
    <w:lvl w:ilvl="1">
      <w:start w:val="1"/>
      <w:numFmt w:val="decimal"/>
      <w:lvlText w:val="%1.%2."/>
      <w:lvlJc w:val="left"/>
      <w:pPr>
        <w:tabs>
          <w:tab w:val="num" w:pos="360"/>
        </w:tabs>
        <w:ind w:left="360" w:hanging="36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080"/>
        </w:tabs>
        <w:ind w:left="1080" w:hanging="108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16">
    <w:nsid w:val="2EFC4897"/>
    <w:multiLevelType w:val="hybridMultilevel"/>
    <w:tmpl w:val="74CE9134"/>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7">
    <w:nsid w:val="309B7117"/>
    <w:multiLevelType w:val="hybridMultilevel"/>
    <w:tmpl w:val="12FE0C00"/>
    <w:lvl w:ilvl="0" w:tplc="49F2555C">
      <w:start w:val="1"/>
      <w:numFmt w:val="decimal"/>
      <w:lvlText w:val="%1."/>
      <w:lvlJc w:val="left"/>
      <w:pPr>
        <w:ind w:left="1040" w:hanging="360"/>
      </w:pPr>
      <w:rPr>
        <w:rFonts w:hint="default"/>
      </w:rPr>
    </w:lvl>
    <w:lvl w:ilvl="1" w:tplc="04190019" w:tentative="1">
      <w:start w:val="1"/>
      <w:numFmt w:val="lowerLetter"/>
      <w:lvlText w:val="%2."/>
      <w:lvlJc w:val="left"/>
      <w:pPr>
        <w:ind w:left="1760" w:hanging="360"/>
      </w:pPr>
    </w:lvl>
    <w:lvl w:ilvl="2" w:tplc="0419001B" w:tentative="1">
      <w:start w:val="1"/>
      <w:numFmt w:val="lowerRoman"/>
      <w:lvlText w:val="%3."/>
      <w:lvlJc w:val="right"/>
      <w:pPr>
        <w:ind w:left="2480" w:hanging="180"/>
      </w:pPr>
    </w:lvl>
    <w:lvl w:ilvl="3" w:tplc="0419000F" w:tentative="1">
      <w:start w:val="1"/>
      <w:numFmt w:val="decimal"/>
      <w:lvlText w:val="%4."/>
      <w:lvlJc w:val="left"/>
      <w:pPr>
        <w:ind w:left="3200" w:hanging="360"/>
      </w:pPr>
    </w:lvl>
    <w:lvl w:ilvl="4" w:tplc="04190019" w:tentative="1">
      <w:start w:val="1"/>
      <w:numFmt w:val="lowerLetter"/>
      <w:lvlText w:val="%5."/>
      <w:lvlJc w:val="left"/>
      <w:pPr>
        <w:ind w:left="3920" w:hanging="360"/>
      </w:pPr>
    </w:lvl>
    <w:lvl w:ilvl="5" w:tplc="0419001B" w:tentative="1">
      <w:start w:val="1"/>
      <w:numFmt w:val="lowerRoman"/>
      <w:lvlText w:val="%6."/>
      <w:lvlJc w:val="right"/>
      <w:pPr>
        <w:ind w:left="4640" w:hanging="180"/>
      </w:pPr>
    </w:lvl>
    <w:lvl w:ilvl="6" w:tplc="0419000F" w:tentative="1">
      <w:start w:val="1"/>
      <w:numFmt w:val="decimal"/>
      <w:lvlText w:val="%7."/>
      <w:lvlJc w:val="left"/>
      <w:pPr>
        <w:ind w:left="5360" w:hanging="360"/>
      </w:pPr>
    </w:lvl>
    <w:lvl w:ilvl="7" w:tplc="04190019" w:tentative="1">
      <w:start w:val="1"/>
      <w:numFmt w:val="lowerLetter"/>
      <w:lvlText w:val="%8."/>
      <w:lvlJc w:val="left"/>
      <w:pPr>
        <w:ind w:left="6080" w:hanging="360"/>
      </w:pPr>
    </w:lvl>
    <w:lvl w:ilvl="8" w:tplc="0419001B" w:tentative="1">
      <w:start w:val="1"/>
      <w:numFmt w:val="lowerRoman"/>
      <w:lvlText w:val="%9."/>
      <w:lvlJc w:val="right"/>
      <w:pPr>
        <w:ind w:left="6800" w:hanging="180"/>
      </w:pPr>
    </w:lvl>
  </w:abstractNum>
  <w:abstractNum w:abstractNumId="18">
    <w:nsid w:val="348F1D85"/>
    <w:multiLevelType w:val="hybridMultilevel"/>
    <w:tmpl w:val="ACCEDA34"/>
    <w:lvl w:ilvl="0" w:tplc="A29CBB04">
      <w:start w:val="1"/>
      <w:numFmt w:val="decimal"/>
      <w:lvlText w:val="3.2.2.%1"/>
      <w:lvlJc w:val="center"/>
      <w:pPr>
        <w:ind w:left="360" w:hanging="360"/>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1" w:tplc="04190019" w:tentative="1">
      <w:start w:val="1"/>
      <w:numFmt w:val="lowerLetter"/>
      <w:lvlText w:val="%2."/>
      <w:lvlJc w:val="left"/>
      <w:pPr>
        <w:ind w:left="-6357" w:hanging="360"/>
      </w:pPr>
    </w:lvl>
    <w:lvl w:ilvl="2" w:tplc="0419001B" w:tentative="1">
      <w:start w:val="1"/>
      <w:numFmt w:val="lowerRoman"/>
      <w:lvlText w:val="%3."/>
      <w:lvlJc w:val="right"/>
      <w:pPr>
        <w:ind w:left="-5637" w:hanging="180"/>
      </w:pPr>
    </w:lvl>
    <w:lvl w:ilvl="3" w:tplc="0419000F" w:tentative="1">
      <w:start w:val="1"/>
      <w:numFmt w:val="decimal"/>
      <w:lvlText w:val="%4."/>
      <w:lvlJc w:val="left"/>
      <w:pPr>
        <w:ind w:left="-4917" w:hanging="360"/>
      </w:pPr>
    </w:lvl>
    <w:lvl w:ilvl="4" w:tplc="04190019" w:tentative="1">
      <w:start w:val="1"/>
      <w:numFmt w:val="lowerLetter"/>
      <w:lvlText w:val="%5."/>
      <w:lvlJc w:val="left"/>
      <w:pPr>
        <w:ind w:left="-4197" w:hanging="360"/>
      </w:pPr>
    </w:lvl>
    <w:lvl w:ilvl="5" w:tplc="0419001B" w:tentative="1">
      <w:start w:val="1"/>
      <w:numFmt w:val="lowerRoman"/>
      <w:lvlText w:val="%6."/>
      <w:lvlJc w:val="right"/>
      <w:pPr>
        <w:ind w:left="-3477" w:hanging="180"/>
      </w:pPr>
    </w:lvl>
    <w:lvl w:ilvl="6" w:tplc="0419000F" w:tentative="1">
      <w:start w:val="1"/>
      <w:numFmt w:val="decimal"/>
      <w:lvlText w:val="%7."/>
      <w:lvlJc w:val="left"/>
      <w:pPr>
        <w:ind w:left="-2757" w:hanging="360"/>
      </w:pPr>
    </w:lvl>
    <w:lvl w:ilvl="7" w:tplc="04190019" w:tentative="1">
      <w:start w:val="1"/>
      <w:numFmt w:val="lowerLetter"/>
      <w:lvlText w:val="%8."/>
      <w:lvlJc w:val="left"/>
      <w:pPr>
        <w:ind w:left="-2037" w:hanging="360"/>
      </w:pPr>
    </w:lvl>
    <w:lvl w:ilvl="8" w:tplc="0419001B" w:tentative="1">
      <w:start w:val="1"/>
      <w:numFmt w:val="lowerRoman"/>
      <w:lvlText w:val="%9."/>
      <w:lvlJc w:val="right"/>
      <w:pPr>
        <w:ind w:left="-1317" w:hanging="180"/>
      </w:pPr>
    </w:lvl>
  </w:abstractNum>
  <w:abstractNum w:abstractNumId="19">
    <w:nsid w:val="3C40214A"/>
    <w:multiLevelType w:val="hybridMultilevel"/>
    <w:tmpl w:val="1BD88FFA"/>
    <w:lvl w:ilvl="0" w:tplc="CB8E857A">
      <w:start w:val="1"/>
      <w:numFmt w:val="decimal"/>
      <w:lvlText w:val="3.%1"/>
      <w:lvlJc w:val="left"/>
      <w:pPr>
        <w:ind w:left="5038" w:hanging="360"/>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kern w:val="0"/>
        <w:position w:val="0"/>
        <w:u w:val="none"/>
        <w:vertAlign w:val="baseline"/>
        <w:em w:val="none"/>
      </w:rPr>
    </w:lvl>
    <w:lvl w:ilvl="1" w:tplc="04190019" w:tentative="1">
      <w:start w:val="1"/>
      <w:numFmt w:val="lowerLetter"/>
      <w:lvlText w:val="%2."/>
      <w:lvlJc w:val="left"/>
      <w:pPr>
        <w:ind w:left="1080" w:hanging="360"/>
      </w:pPr>
    </w:lvl>
    <w:lvl w:ilvl="2" w:tplc="0419001B" w:tentative="1">
      <w:start w:val="1"/>
      <w:numFmt w:val="lowerRoman"/>
      <w:lvlText w:val="%3."/>
      <w:lvlJc w:val="right"/>
      <w:pPr>
        <w:ind w:left="1800" w:hanging="180"/>
      </w:pPr>
    </w:lvl>
    <w:lvl w:ilvl="3" w:tplc="0419000F" w:tentative="1">
      <w:start w:val="1"/>
      <w:numFmt w:val="decimal"/>
      <w:lvlText w:val="%4."/>
      <w:lvlJc w:val="left"/>
      <w:pPr>
        <w:ind w:left="2520" w:hanging="360"/>
      </w:pPr>
    </w:lvl>
    <w:lvl w:ilvl="4" w:tplc="04190019" w:tentative="1">
      <w:start w:val="1"/>
      <w:numFmt w:val="lowerLetter"/>
      <w:lvlText w:val="%5."/>
      <w:lvlJc w:val="left"/>
      <w:pPr>
        <w:ind w:left="3240" w:hanging="360"/>
      </w:pPr>
    </w:lvl>
    <w:lvl w:ilvl="5" w:tplc="0419001B" w:tentative="1">
      <w:start w:val="1"/>
      <w:numFmt w:val="lowerRoman"/>
      <w:lvlText w:val="%6."/>
      <w:lvlJc w:val="right"/>
      <w:pPr>
        <w:ind w:left="3960" w:hanging="180"/>
      </w:pPr>
    </w:lvl>
    <w:lvl w:ilvl="6" w:tplc="0419000F" w:tentative="1">
      <w:start w:val="1"/>
      <w:numFmt w:val="decimal"/>
      <w:lvlText w:val="%7."/>
      <w:lvlJc w:val="left"/>
      <w:pPr>
        <w:ind w:left="4680" w:hanging="360"/>
      </w:pPr>
    </w:lvl>
    <w:lvl w:ilvl="7" w:tplc="04190019" w:tentative="1">
      <w:start w:val="1"/>
      <w:numFmt w:val="lowerLetter"/>
      <w:lvlText w:val="%8."/>
      <w:lvlJc w:val="left"/>
      <w:pPr>
        <w:ind w:left="5400" w:hanging="360"/>
      </w:pPr>
    </w:lvl>
    <w:lvl w:ilvl="8" w:tplc="0419001B" w:tentative="1">
      <w:start w:val="1"/>
      <w:numFmt w:val="lowerRoman"/>
      <w:lvlText w:val="%9."/>
      <w:lvlJc w:val="right"/>
      <w:pPr>
        <w:ind w:left="6120" w:hanging="180"/>
      </w:pPr>
    </w:lvl>
  </w:abstractNum>
  <w:abstractNum w:abstractNumId="20">
    <w:nsid w:val="3D1103EF"/>
    <w:multiLevelType w:val="hybridMultilevel"/>
    <w:tmpl w:val="816CB148"/>
    <w:lvl w:ilvl="0" w:tplc="04190011">
      <w:start w:val="1"/>
      <w:numFmt w:val="decimal"/>
      <w:lvlText w:val="%1)"/>
      <w:lvlJc w:val="left"/>
      <w:pPr>
        <w:ind w:left="72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1">
    <w:nsid w:val="3E6314F5"/>
    <w:multiLevelType w:val="multilevel"/>
    <w:tmpl w:val="49A24A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nsid w:val="446A5FD7"/>
    <w:multiLevelType w:val="multilevel"/>
    <w:tmpl w:val="0CC2B5E4"/>
    <w:lvl w:ilvl="0">
      <w:start w:val="3"/>
      <w:numFmt w:val="decimal"/>
      <w:lvlText w:val="%1"/>
      <w:lvlJc w:val="left"/>
      <w:pPr>
        <w:ind w:left="660" w:hanging="660"/>
      </w:pPr>
      <w:rPr>
        <w:rFonts w:hint="default"/>
      </w:rPr>
    </w:lvl>
    <w:lvl w:ilvl="1">
      <w:start w:val="2"/>
      <w:numFmt w:val="decimal"/>
      <w:lvlText w:val="%1.%2"/>
      <w:lvlJc w:val="left"/>
      <w:pPr>
        <w:ind w:left="660" w:hanging="66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3">
    <w:nsid w:val="449D7FC6"/>
    <w:multiLevelType w:val="hybridMultilevel"/>
    <w:tmpl w:val="41FEFB94"/>
    <w:lvl w:ilvl="0" w:tplc="DDDCBF82">
      <w:start w:val="1"/>
      <w:numFmt w:val="decimal"/>
      <w:lvlText w:val="%1."/>
      <w:lvlJc w:val="left"/>
      <w:pPr>
        <w:ind w:left="1069"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4">
    <w:nsid w:val="453F4468"/>
    <w:multiLevelType w:val="hybridMultilevel"/>
    <w:tmpl w:val="BDEA66DC"/>
    <w:lvl w:ilvl="0" w:tplc="0419000F">
      <w:start w:val="1"/>
      <w:numFmt w:val="decimal"/>
      <w:lvlText w:val="%1."/>
      <w:lvlJc w:val="left"/>
      <w:pPr>
        <w:ind w:left="786"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5">
    <w:nsid w:val="471361D7"/>
    <w:multiLevelType w:val="hybridMultilevel"/>
    <w:tmpl w:val="7B469716"/>
    <w:lvl w:ilvl="0" w:tplc="35324EF4">
      <w:start w:val="13"/>
      <w:numFmt w:val="decimal"/>
      <w:lvlText w:val="%1"/>
      <w:lvlJc w:val="left"/>
      <w:pPr>
        <w:ind w:left="1429" w:hanging="360"/>
      </w:pPr>
      <w:rPr>
        <w:rFonts w:hint="default"/>
      </w:rPr>
    </w:lvl>
    <w:lvl w:ilvl="1" w:tplc="04190019" w:tentative="1">
      <w:start w:val="1"/>
      <w:numFmt w:val="lowerLetter"/>
      <w:lvlText w:val="%2."/>
      <w:lvlJc w:val="left"/>
      <w:pPr>
        <w:ind w:left="2149" w:hanging="360"/>
      </w:pPr>
    </w:lvl>
    <w:lvl w:ilvl="2" w:tplc="0419001B" w:tentative="1">
      <w:start w:val="1"/>
      <w:numFmt w:val="lowerRoman"/>
      <w:lvlText w:val="%3."/>
      <w:lvlJc w:val="right"/>
      <w:pPr>
        <w:ind w:left="2869" w:hanging="180"/>
      </w:pPr>
    </w:lvl>
    <w:lvl w:ilvl="3" w:tplc="0419000F" w:tentative="1">
      <w:start w:val="1"/>
      <w:numFmt w:val="decimal"/>
      <w:lvlText w:val="%4."/>
      <w:lvlJc w:val="left"/>
      <w:pPr>
        <w:ind w:left="3589" w:hanging="360"/>
      </w:pPr>
    </w:lvl>
    <w:lvl w:ilvl="4" w:tplc="04190019" w:tentative="1">
      <w:start w:val="1"/>
      <w:numFmt w:val="lowerLetter"/>
      <w:lvlText w:val="%5."/>
      <w:lvlJc w:val="left"/>
      <w:pPr>
        <w:ind w:left="4309" w:hanging="360"/>
      </w:pPr>
    </w:lvl>
    <w:lvl w:ilvl="5" w:tplc="0419001B" w:tentative="1">
      <w:start w:val="1"/>
      <w:numFmt w:val="lowerRoman"/>
      <w:lvlText w:val="%6."/>
      <w:lvlJc w:val="right"/>
      <w:pPr>
        <w:ind w:left="5029" w:hanging="180"/>
      </w:pPr>
    </w:lvl>
    <w:lvl w:ilvl="6" w:tplc="0419000F" w:tentative="1">
      <w:start w:val="1"/>
      <w:numFmt w:val="decimal"/>
      <w:lvlText w:val="%7."/>
      <w:lvlJc w:val="left"/>
      <w:pPr>
        <w:ind w:left="5749" w:hanging="360"/>
      </w:pPr>
    </w:lvl>
    <w:lvl w:ilvl="7" w:tplc="04190019" w:tentative="1">
      <w:start w:val="1"/>
      <w:numFmt w:val="lowerLetter"/>
      <w:lvlText w:val="%8."/>
      <w:lvlJc w:val="left"/>
      <w:pPr>
        <w:ind w:left="6469" w:hanging="360"/>
      </w:pPr>
    </w:lvl>
    <w:lvl w:ilvl="8" w:tplc="0419001B" w:tentative="1">
      <w:start w:val="1"/>
      <w:numFmt w:val="lowerRoman"/>
      <w:lvlText w:val="%9."/>
      <w:lvlJc w:val="right"/>
      <w:pPr>
        <w:ind w:left="7189" w:hanging="180"/>
      </w:pPr>
    </w:lvl>
  </w:abstractNum>
  <w:abstractNum w:abstractNumId="26">
    <w:nsid w:val="47A96001"/>
    <w:multiLevelType w:val="hybridMultilevel"/>
    <w:tmpl w:val="DEF4B7D8"/>
    <w:lvl w:ilvl="0" w:tplc="901E59A0">
      <w:start w:val="1"/>
      <w:numFmt w:val="decimal"/>
      <w:lvlText w:val="3.%1"/>
      <w:lvlJc w:val="left"/>
      <w:pPr>
        <w:ind w:left="2204" w:hanging="360"/>
      </w:pPr>
      <w:rPr>
        <w:rFonts w:ascii="Times New Roman" w:hAnsi="Times New Roman" w:cs="Times New Roman" w:hint="default"/>
        <w:b w:val="0"/>
        <w:bCs w:val="0"/>
        <w:i w:val="0"/>
        <w:iCs w:val="0"/>
        <w:caps w:val="0"/>
        <w:smallCaps w:val="0"/>
        <w:strike w:val="0"/>
        <w:dstrike w:val="0"/>
        <w:outline w:val="0"/>
        <w:shadow w:val="0"/>
        <w:emboss w:val="0"/>
        <w:imprint w:val="0"/>
        <w:vanish w:val="0"/>
        <w:color w:val="000000"/>
        <w:kern w:val="0"/>
        <w:position w:val="0"/>
        <w:u w:val="none"/>
        <w:effect w:val="none"/>
        <w:vertAlign w:val="baseline"/>
        <w:em w:val="none"/>
        <w:lang w:val="ru-RU"/>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7">
    <w:nsid w:val="50B75156"/>
    <w:multiLevelType w:val="hybridMultilevel"/>
    <w:tmpl w:val="D0F0375A"/>
    <w:lvl w:ilvl="0" w:tplc="ECB803BE">
      <w:start w:val="1"/>
      <w:numFmt w:val="decimal"/>
      <w:lvlText w:val="%1)"/>
      <w:lvlJc w:val="left"/>
      <w:pPr>
        <w:ind w:left="1069" w:hanging="360"/>
      </w:pPr>
      <w:rPr>
        <w:rFonts w:hint="default"/>
        <w:b w:val="0"/>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28">
    <w:nsid w:val="5319398F"/>
    <w:multiLevelType w:val="multilevel"/>
    <w:tmpl w:val="ED5A5390"/>
    <w:lvl w:ilvl="0">
      <w:start w:val="1"/>
      <w:numFmt w:val="decimal"/>
      <w:lvlText w:val="%1."/>
      <w:lvlJc w:val="left"/>
      <w:pPr>
        <w:ind w:left="1069" w:hanging="360"/>
      </w:pPr>
      <w:rPr>
        <w:rFonts w:hint="default"/>
      </w:rPr>
    </w:lvl>
    <w:lvl w:ilvl="1">
      <w:start w:val="2"/>
      <w:numFmt w:val="decimal"/>
      <w:isLgl/>
      <w:lvlText w:val="%1.%2"/>
      <w:lvlJc w:val="left"/>
      <w:pPr>
        <w:ind w:left="1249" w:hanging="540"/>
      </w:pPr>
      <w:rPr>
        <w:rFonts w:hint="default"/>
      </w:rPr>
    </w:lvl>
    <w:lvl w:ilvl="2">
      <w:start w:val="1"/>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29">
    <w:nsid w:val="547F45B8"/>
    <w:multiLevelType w:val="hybridMultilevel"/>
    <w:tmpl w:val="CB7832BE"/>
    <w:lvl w:ilvl="0" w:tplc="A4943CD8">
      <w:start w:val="1"/>
      <w:numFmt w:val="bullet"/>
      <w:lvlText w:val=""/>
      <w:lvlJc w:val="left"/>
      <w:pPr>
        <w:ind w:left="1069" w:hanging="360"/>
      </w:pPr>
      <w:rPr>
        <w:rFonts w:ascii="Symbol" w:hAnsi="Symbol"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30">
    <w:nsid w:val="54D52F17"/>
    <w:multiLevelType w:val="multilevel"/>
    <w:tmpl w:val="758CD548"/>
    <w:lvl w:ilvl="0">
      <w:start w:val="4"/>
      <w:numFmt w:val="decimal"/>
      <w:lvlText w:val="%1"/>
      <w:lvlJc w:val="left"/>
      <w:pPr>
        <w:ind w:left="480" w:hanging="480"/>
      </w:pPr>
      <w:rPr>
        <w:rFonts w:hint="default"/>
      </w:rPr>
    </w:lvl>
    <w:lvl w:ilvl="1">
      <w:start w:val="5"/>
      <w:numFmt w:val="decimal"/>
      <w:lvlText w:val="%1.%2"/>
      <w:lvlJc w:val="left"/>
      <w:pPr>
        <w:ind w:left="1582" w:hanging="480"/>
      </w:pPr>
      <w:rPr>
        <w:rFonts w:hint="default"/>
      </w:rPr>
    </w:lvl>
    <w:lvl w:ilvl="2">
      <w:start w:val="6"/>
      <w:numFmt w:val="decimal"/>
      <w:lvlText w:val="%1.%2.%3"/>
      <w:lvlJc w:val="left"/>
      <w:pPr>
        <w:ind w:left="2924" w:hanging="720"/>
      </w:pPr>
      <w:rPr>
        <w:rFonts w:hint="default"/>
      </w:rPr>
    </w:lvl>
    <w:lvl w:ilvl="3">
      <w:start w:val="1"/>
      <w:numFmt w:val="decimal"/>
      <w:lvlText w:val="%1.%2.%3.%4"/>
      <w:lvlJc w:val="left"/>
      <w:pPr>
        <w:ind w:left="4026" w:hanging="720"/>
      </w:pPr>
      <w:rPr>
        <w:rFonts w:hint="default"/>
      </w:rPr>
    </w:lvl>
    <w:lvl w:ilvl="4">
      <w:start w:val="1"/>
      <w:numFmt w:val="decimal"/>
      <w:lvlText w:val="%1.%2.%3.%4.%5"/>
      <w:lvlJc w:val="left"/>
      <w:pPr>
        <w:ind w:left="5488" w:hanging="1080"/>
      </w:pPr>
      <w:rPr>
        <w:rFonts w:hint="default"/>
      </w:rPr>
    </w:lvl>
    <w:lvl w:ilvl="5">
      <w:start w:val="1"/>
      <w:numFmt w:val="decimal"/>
      <w:lvlText w:val="%1.%2.%3.%4.%5.%6"/>
      <w:lvlJc w:val="left"/>
      <w:pPr>
        <w:ind w:left="6590" w:hanging="1080"/>
      </w:pPr>
      <w:rPr>
        <w:rFonts w:hint="default"/>
      </w:rPr>
    </w:lvl>
    <w:lvl w:ilvl="6">
      <w:start w:val="1"/>
      <w:numFmt w:val="decimal"/>
      <w:lvlText w:val="%1.%2.%3.%4.%5.%6.%7"/>
      <w:lvlJc w:val="left"/>
      <w:pPr>
        <w:ind w:left="8052" w:hanging="1440"/>
      </w:pPr>
      <w:rPr>
        <w:rFonts w:hint="default"/>
      </w:rPr>
    </w:lvl>
    <w:lvl w:ilvl="7">
      <w:start w:val="1"/>
      <w:numFmt w:val="decimal"/>
      <w:lvlText w:val="%1.%2.%3.%4.%5.%6.%7.%8"/>
      <w:lvlJc w:val="left"/>
      <w:pPr>
        <w:ind w:left="9154" w:hanging="1440"/>
      </w:pPr>
      <w:rPr>
        <w:rFonts w:hint="default"/>
      </w:rPr>
    </w:lvl>
    <w:lvl w:ilvl="8">
      <w:start w:val="1"/>
      <w:numFmt w:val="decimal"/>
      <w:lvlText w:val="%1.%2.%3.%4.%5.%6.%7.%8.%9"/>
      <w:lvlJc w:val="left"/>
      <w:pPr>
        <w:ind w:left="10616" w:hanging="1800"/>
      </w:pPr>
      <w:rPr>
        <w:rFonts w:hint="default"/>
      </w:rPr>
    </w:lvl>
  </w:abstractNum>
  <w:abstractNum w:abstractNumId="31">
    <w:nsid w:val="58FC0280"/>
    <w:multiLevelType w:val="hybridMultilevel"/>
    <w:tmpl w:val="2A28CC00"/>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2">
    <w:nsid w:val="5AB63158"/>
    <w:multiLevelType w:val="multilevel"/>
    <w:tmpl w:val="2A044582"/>
    <w:lvl w:ilvl="0">
      <w:start w:val="4"/>
      <w:numFmt w:val="decimal"/>
      <w:lvlText w:val="%1"/>
      <w:lvlJc w:val="left"/>
      <w:pPr>
        <w:ind w:left="660" w:hanging="660"/>
      </w:pPr>
      <w:rPr>
        <w:rFonts w:hint="default"/>
      </w:rPr>
    </w:lvl>
    <w:lvl w:ilvl="1">
      <w:start w:val="2"/>
      <w:numFmt w:val="decimal"/>
      <w:lvlText w:val="%1.%2"/>
      <w:lvlJc w:val="left"/>
      <w:pPr>
        <w:ind w:left="660" w:hanging="660"/>
      </w:pPr>
      <w:rPr>
        <w:rFonts w:hint="default"/>
      </w:rPr>
    </w:lvl>
    <w:lvl w:ilvl="2">
      <w:start w:val="1"/>
      <w:numFmt w:val="decimal"/>
      <w:lvlText w:val="%1.%2.%3"/>
      <w:lvlJc w:val="left"/>
      <w:pPr>
        <w:ind w:left="720" w:hanging="720"/>
      </w:pPr>
      <w:rPr>
        <w:rFonts w:hint="default"/>
      </w:rPr>
    </w:lvl>
    <w:lvl w:ilvl="3">
      <w:start w:val="2"/>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3">
    <w:nsid w:val="5CFD21E7"/>
    <w:multiLevelType w:val="hybridMultilevel"/>
    <w:tmpl w:val="2C7E3420"/>
    <w:lvl w:ilvl="0" w:tplc="0419000F">
      <w:start w:val="1"/>
      <w:numFmt w:val="decimal"/>
      <w:lvlText w:val="%1."/>
      <w:lvlJc w:val="left"/>
      <w:pPr>
        <w:tabs>
          <w:tab w:val="num" w:pos="360"/>
        </w:tabs>
        <w:ind w:left="360" w:hanging="360"/>
      </w:pPr>
      <w:rPr>
        <w:rFonts w:cs="Times New Roman" w:hint="default"/>
      </w:rPr>
    </w:lvl>
    <w:lvl w:ilvl="1" w:tplc="04190019" w:tentative="1">
      <w:start w:val="1"/>
      <w:numFmt w:val="lowerLetter"/>
      <w:lvlText w:val="%2."/>
      <w:lvlJc w:val="left"/>
      <w:pPr>
        <w:tabs>
          <w:tab w:val="num" w:pos="1440"/>
        </w:tabs>
        <w:ind w:left="1440" w:hanging="360"/>
      </w:pPr>
      <w:rPr>
        <w:rFonts w:cs="Times New Roman"/>
      </w:rPr>
    </w:lvl>
    <w:lvl w:ilvl="2" w:tplc="0419001B" w:tentative="1">
      <w:start w:val="1"/>
      <w:numFmt w:val="lowerRoman"/>
      <w:lvlText w:val="%3."/>
      <w:lvlJc w:val="right"/>
      <w:pPr>
        <w:tabs>
          <w:tab w:val="num" w:pos="2160"/>
        </w:tabs>
        <w:ind w:left="2160" w:hanging="180"/>
      </w:pPr>
      <w:rPr>
        <w:rFonts w:cs="Times New Roman"/>
      </w:rPr>
    </w:lvl>
    <w:lvl w:ilvl="3" w:tplc="0419000F" w:tentative="1">
      <w:start w:val="1"/>
      <w:numFmt w:val="decimal"/>
      <w:lvlText w:val="%4."/>
      <w:lvlJc w:val="left"/>
      <w:pPr>
        <w:tabs>
          <w:tab w:val="num" w:pos="2880"/>
        </w:tabs>
        <w:ind w:left="2880" w:hanging="360"/>
      </w:pPr>
      <w:rPr>
        <w:rFonts w:cs="Times New Roman"/>
      </w:rPr>
    </w:lvl>
    <w:lvl w:ilvl="4" w:tplc="04190019" w:tentative="1">
      <w:start w:val="1"/>
      <w:numFmt w:val="lowerLetter"/>
      <w:lvlText w:val="%5."/>
      <w:lvlJc w:val="left"/>
      <w:pPr>
        <w:tabs>
          <w:tab w:val="num" w:pos="3600"/>
        </w:tabs>
        <w:ind w:left="3600" w:hanging="360"/>
      </w:pPr>
      <w:rPr>
        <w:rFonts w:cs="Times New Roman"/>
      </w:rPr>
    </w:lvl>
    <w:lvl w:ilvl="5" w:tplc="0419001B" w:tentative="1">
      <w:start w:val="1"/>
      <w:numFmt w:val="lowerRoman"/>
      <w:lvlText w:val="%6."/>
      <w:lvlJc w:val="right"/>
      <w:pPr>
        <w:tabs>
          <w:tab w:val="num" w:pos="4320"/>
        </w:tabs>
        <w:ind w:left="4320" w:hanging="180"/>
      </w:pPr>
      <w:rPr>
        <w:rFonts w:cs="Times New Roman"/>
      </w:rPr>
    </w:lvl>
    <w:lvl w:ilvl="6" w:tplc="0419000F" w:tentative="1">
      <w:start w:val="1"/>
      <w:numFmt w:val="decimal"/>
      <w:lvlText w:val="%7."/>
      <w:lvlJc w:val="left"/>
      <w:pPr>
        <w:tabs>
          <w:tab w:val="num" w:pos="5040"/>
        </w:tabs>
        <w:ind w:left="5040" w:hanging="360"/>
      </w:pPr>
      <w:rPr>
        <w:rFonts w:cs="Times New Roman"/>
      </w:rPr>
    </w:lvl>
    <w:lvl w:ilvl="7" w:tplc="04190019" w:tentative="1">
      <w:start w:val="1"/>
      <w:numFmt w:val="lowerLetter"/>
      <w:lvlText w:val="%8."/>
      <w:lvlJc w:val="left"/>
      <w:pPr>
        <w:tabs>
          <w:tab w:val="num" w:pos="5760"/>
        </w:tabs>
        <w:ind w:left="5760" w:hanging="360"/>
      </w:pPr>
      <w:rPr>
        <w:rFonts w:cs="Times New Roman"/>
      </w:rPr>
    </w:lvl>
    <w:lvl w:ilvl="8" w:tplc="0419001B" w:tentative="1">
      <w:start w:val="1"/>
      <w:numFmt w:val="lowerRoman"/>
      <w:lvlText w:val="%9."/>
      <w:lvlJc w:val="right"/>
      <w:pPr>
        <w:tabs>
          <w:tab w:val="num" w:pos="6480"/>
        </w:tabs>
        <w:ind w:left="6480" w:hanging="180"/>
      </w:pPr>
      <w:rPr>
        <w:rFonts w:cs="Times New Roman"/>
      </w:rPr>
    </w:lvl>
  </w:abstractNum>
  <w:abstractNum w:abstractNumId="34">
    <w:nsid w:val="5E5934C9"/>
    <w:multiLevelType w:val="hybridMultilevel"/>
    <w:tmpl w:val="A6FA65C4"/>
    <w:lvl w:ilvl="0" w:tplc="04190001">
      <w:start w:val="1"/>
      <w:numFmt w:val="bullet"/>
      <w:lvlText w:val=""/>
      <w:lvlJc w:val="left"/>
      <w:pPr>
        <w:ind w:left="1400" w:hanging="360"/>
      </w:pPr>
      <w:rPr>
        <w:rFonts w:ascii="Symbol" w:hAnsi="Symbol" w:hint="default"/>
      </w:rPr>
    </w:lvl>
    <w:lvl w:ilvl="1" w:tplc="04190003" w:tentative="1">
      <w:start w:val="1"/>
      <w:numFmt w:val="bullet"/>
      <w:lvlText w:val="o"/>
      <w:lvlJc w:val="left"/>
      <w:pPr>
        <w:ind w:left="2120" w:hanging="360"/>
      </w:pPr>
      <w:rPr>
        <w:rFonts w:ascii="Courier New" w:hAnsi="Courier New" w:cs="Courier New" w:hint="default"/>
      </w:rPr>
    </w:lvl>
    <w:lvl w:ilvl="2" w:tplc="04190005" w:tentative="1">
      <w:start w:val="1"/>
      <w:numFmt w:val="bullet"/>
      <w:lvlText w:val=""/>
      <w:lvlJc w:val="left"/>
      <w:pPr>
        <w:ind w:left="2840" w:hanging="360"/>
      </w:pPr>
      <w:rPr>
        <w:rFonts w:ascii="Wingdings" w:hAnsi="Wingdings" w:hint="default"/>
      </w:rPr>
    </w:lvl>
    <w:lvl w:ilvl="3" w:tplc="04190001" w:tentative="1">
      <w:start w:val="1"/>
      <w:numFmt w:val="bullet"/>
      <w:lvlText w:val=""/>
      <w:lvlJc w:val="left"/>
      <w:pPr>
        <w:ind w:left="3560" w:hanging="360"/>
      </w:pPr>
      <w:rPr>
        <w:rFonts w:ascii="Symbol" w:hAnsi="Symbol" w:hint="default"/>
      </w:rPr>
    </w:lvl>
    <w:lvl w:ilvl="4" w:tplc="04190003" w:tentative="1">
      <w:start w:val="1"/>
      <w:numFmt w:val="bullet"/>
      <w:lvlText w:val="o"/>
      <w:lvlJc w:val="left"/>
      <w:pPr>
        <w:ind w:left="4280" w:hanging="360"/>
      </w:pPr>
      <w:rPr>
        <w:rFonts w:ascii="Courier New" w:hAnsi="Courier New" w:cs="Courier New" w:hint="default"/>
      </w:rPr>
    </w:lvl>
    <w:lvl w:ilvl="5" w:tplc="04190005" w:tentative="1">
      <w:start w:val="1"/>
      <w:numFmt w:val="bullet"/>
      <w:lvlText w:val=""/>
      <w:lvlJc w:val="left"/>
      <w:pPr>
        <w:ind w:left="5000" w:hanging="360"/>
      </w:pPr>
      <w:rPr>
        <w:rFonts w:ascii="Wingdings" w:hAnsi="Wingdings" w:hint="default"/>
      </w:rPr>
    </w:lvl>
    <w:lvl w:ilvl="6" w:tplc="04190001" w:tentative="1">
      <w:start w:val="1"/>
      <w:numFmt w:val="bullet"/>
      <w:lvlText w:val=""/>
      <w:lvlJc w:val="left"/>
      <w:pPr>
        <w:ind w:left="5720" w:hanging="360"/>
      </w:pPr>
      <w:rPr>
        <w:rFonts w:ascii="Symbol" w:hAnsi="Symbol" w:hint="default"/>
      </w:rPr>
    </w:lvl>
    <w:lvl w:ilvl="7" w:tplc="04190003" w:tentative="1">
      <w:start w:val="1"/>
      <w:numFmt w:val="bullet"/>
      <w:lvlText w:val="o"/>
      <w:lvlJc w:val="left"/>
      <w:pPr>
        <w:ind w:left="6440" w:hanging="360"/>
      </w:pPr>
      <w:rPr>
        <w:rFonts w:ascii="Courier New" w:hAnsi="Courier New" w:cs="Courier New" w:hint="default"/>
      </w:rPr>
    </w:lvl>
    <w:lvl w:ilvl="8" w:tplc="04190005" w:tentative="1">
      <w:start w:val="1"/>
      <w:numFmt w:val="bullet"/>
      <w:lvlText w:val=""/>
      <w:lvlJc w:val="left"/>
      <w:pPr>
        <w:ind w:left="7160" w:hanging="360"/>
      </w:pPr>
      <w:rPr>
        <w:rFonts w:ascii="Wingdings" w:hAnsi="Wingdings" w:hint="default"/>
      </w:rPr>
    </w:lvl>
  </w:abstractNum>
  <w:abstractNum w:abstractNumId="35">
    <w:nsid w:val="5F120304"/>
    <w:multiLevelType w:val="hybridMultilevel"/>
    <w:tmpl w:val="D7A0A444"/>
    <w:lvl w:ilvl="0" w:tplc="0419000F">
      <w:start w:val="1"/>
      <w:numFmt w:val="decimal"/>
      <w:lvlText w:val="%1."/>
      <w:lvlJc w:val="left"/>
      <w:pPr>
        <w:ind w:left="720"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6">
    <w:nsid w:val="6ABA2CCB"/>
    <w:multiLevelType w:val="multilevel"/>
    <w:tmpl w:val="6092370A"/>
    <w:lvl w:ilvl="0">
      <w:start w:val="1"/>
      <w:numFmt w:val="decimal"/>
      <w:lvlText w:val="%1"/>
      <w:lvlJc w:val="left"/>
      <w:pPr>
        <w:ind w:left="360" w:hanging="360"/>
      </w:pPr>
      <w:rPr>
        <w:rFonts w:hint="default"/>
      </w:rPr>
    </w:lvl>
    <w:lvl w:ilvl="1">
      <w:start w:val="1"/>
      <w:numFmt w:val="decimal"/>
      <w:lvlText w:val="%1.%2"/>
      <w:lvlJc w:val="left"/>
      <w:pPr>
        <w:ind w:left="1069" w:hanging="360"/>
      </w:pPr>
      <w:rPr>
        <w:rFonts w:hint="default"/>
      </w:rPr>
    </w:lvl>
    <w:lvl w:ilvl="2">
      <w:start w:val="1"/>
      <w:numFmt w:val="decimal"/>
      <w:lvlText w:val="%1.%2.%3"/>
      <w:lvlJc w:val="left"/>
      <w:pPr>
        <w:ind w:left="2138" w:hanging="720"/>
      </w:pPr>
      <w:rPr>
        <w:rFonts w:hint="default"/>
      </w:rPr>
    </w:lvl>
    <w:lvl w:ilvl="3">
      <w:start w:val="1"/>
      <w:numFmt w:val="decimal"/>
      <w:lvlText w:val="%1.%2.%3.%4"/>
      <w:lvlJc w:val="left"/>
      <w:pPr>
        <w:ind w:left="2847" w:hanging="720"/>
      </w:pPr>
      <w:rPr>
        <w:rFonts w:hint="default"/>
      </w:rPr>
    </w:lvl>
    <w:lvl w:ilvl="4">
      <w:start w:val="1"/>
      <w:numFmt w:val="decimal"/>
      <w:lvlText w:val="%1.%2.%3.%4.%5"/>
      <w:lvlJc w:val="left"/>
      <w:pPr>
        <w:ind w:left="3916" w:hanging="1080"/>
      </w:pPr>
      <w:rPr>
        <w:rFonts w:hint="default"/>
      </w:rPr>
    </w:lvl>
    <w:lvl w:ilvl="5">
      <w:start w:val="1"/>
      <w:numFmt w:val="decimal"/>
      <w:lvlText w:val="%1.%2.%3.%4.%5.%6"/>
      <w:lvlJc w:val="left"/>
      <w:pPr>
        <w:ind w:left="4625" w:hanging="1080"/>
      </w:pPr>
      <w:rPr>
        <w:rFonts w:hint="default"/>
      </w:rPr>
    </w:lvl>
    <w:lvl w:ilvl="6">
      <w:start w:val="1"/>
      <w:numFmt w:val="decimal"/>
      <w:lvlText w:val="%1.%2.%3.%4.%5.%6.%7"/>
      <w:lvlJc w:val="left"/>
      <w:pPr>
        <w:ind w:left="5694" w:hanging="1440"/>
      </w:pPr>
      <w:rPr>
        <w:rFonts w:hint="default"/>
      </w:rPr>
    </w:lvl>
    <w:lvl w:ilvl="7">
      <w:start w:val="1"/>
      <w:numFmt w:val="decimal"/>
      <w:lvlText w:val="%1.%2.%3.%4.%5.%6.%7.%8"/>
      <w:lvlJc w:val="left"/>
      <w:pPr>
        <w:ind w:left="6403" w:hanging="1440"/>
      </w:pPr>
      <w:rPr>
        <w:rFonts w:hint="default"/>
      </w:rPr>
    </w:lvl>
    <w:lvl w:ilvl="8">
      <w:start w:val="1"/>
      <w:numFmt w:val="decimal"/>
      <w:lvlText w:val="%1.%2.%3.%4.%5.%6.%7.%8.%9"/>
      <w:lvlJc w:val="left"/>
      <w:pPr>
        <w:ind w:left="7472" w:hanging="1800"/>
      </w:pPr>
      <w:rPr>
        <w:rFonts w:hint="default"/>
      </w:rPr>
    </w:lvl>
  </w:abstractNum>
  <w:abstractNum w:abstractNumId="37">
    <w:nsid w:val="70286D95"/>
    <w:multiLevelType w:val="multilevel"/>
    <w:tmpl w:val="79564FD2"/>
    <w:lvl w:ilvl="0">
      <w:start w:val="3"/>
      <w:numFmt w:val="decimal"/>
      <w:lvlText w:val="%1"/>
      <w:lvlJc w:val="left"/>
      <w:pPr>
        <w:ind w:left="660" w:hanging="660"/>
      </w:pPr>
      <w:rPr>
        <w:rFonts w:hint="default"/>
      </w:rPr>
    </w:lvl>
    <w:lvl w:ilvl="1">
      <w:start w:val="2"/>
      <w:numFmt w:val="decimal"/>
      <w:lvlText w:val="%1.%2"/>
      <w:lvlJc w:val="left"/>
      <w:pPr>
        <w:ind w:left="660" w:hanging="66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8">
    <w:nsid w:val="77EE447A"/>
    <w:multiLevelType w:val="multilevel"/>
    <w:tmpl w:val="633ED4C6"/>
    <w:lvl w:ilvl="0">
      <w:start w:val="4"/>
      <w:numFmt w:val="decimal"/>
      <w:lvlText w:val="%1"/>
      <w:lvlJc w:val="left"/>
      <w:pPr>
        <w:ind w:left="480" w:hanging="480"/>
      </w:pPr>
      <w:rPr>
        <w:rFonts w:hint="default"/>
      </w:rPr>
    </w:lvl>
    <w:lvl w:ilvl="1">
      <w:start w:val="4"/>
      <w:numFmt w:val="decimal"/>
      <w:lvlText w:val="%1.%2"/>
      <w:lvlJc w:val="left"/>
      <w:pPr>
        <w:ind w:left="1582" w:hanging="480"/>
      </w:pPr>
      <w:rPr>
        <w:rFonts w:hint="default"/>
      </w:rPr>
    </w:lvl>
    <w:lvl w:ilvl="2">
      <w:start w:val="6"/>
      <w:numFmt w:val="decimal"/>
      <w:lvlText w:val="%1.%2.%3"/>
      <w:lvlJc w:val="left"/>
      <w:pPr>
        <w:ind w:left="2924" w:hanging="720"/>
      </w:pPr>
      <w:rPr>
        <w:rFonts w:hint="default"/>
      </w:rPr>
    </w:lvl>
    <w:lvl w:ilvl="3">
      <w:start w:val="1"/>
      <w:numFmt w:val="decimal"/>
      <w:lvlText w:val="%1.%2.%3.%4"/>
      <w:lvlJc w:val="left"/>
      <w:pPr>
        <w:ind w:left="4026" w:hanging="720"/>
      </w:pPr>
      <w:rPr>
        <w:rFonts w:hint="default"/>
      </w:rPr>
    </w:lvl>
    <w:lvl w:ilvl="4">
      <w:start w:val="1"/>
      <w:numFmt w:val="decimal"/>
      <w:lvlText w:val="%1.%2.%3.%4.%5"/>
      <w:lvlJc w:val="left"/>
      <w:pPr>
        <w:ind w:left="5488" w:hanging="1080"/>
      </w:pPr>
      <w:rPr>
        <w:rFonts w:hint="default"/>
      </w:rPr>
    </w:lvl>
    <w:lvl w:ilvl="5">
      <w:start w:val="1"/>
      <w:numFmt w:val="decimal"/>
      <w:lvlText w:val="%1.%2.%3.%4.%5.%6"/>
      <w:lvlJc w:val="left"/>
      <w:pPr>
        <w:ind w:left="6590" w:hanging="1080"/>
      </w:pPr>
      <w:rPr>
        <w:rFonts w:hint="default"/>
      </w:rPr>
    </w:lvl>
    <w:lvl w:ilvl="6">
      <w:start w:val="1"/>
      <w:numFmt w:val="decimal"/>
      <w:lvlText w:val="%1.%2.%3.%4.%5.%6.%7"/>
      <w:lvlJc w:val="left"/>
      <w:pPr>
        <w:ind w:left="8052" w:hanging="1440"/>
      </w:pPr>
      <w:rPr>
        <w:rFonts w:hint="default"/>
      </w:rPr>
    </w:lvl>
    <w:lvl w:ilvl="7">
      <w:start w:val="1"/>
      <w:numFmt w:val="decimal"/>
      <w:lvlText w:val="%1.%2.%3.%4.%5.%6.%7.%8"/>
      <w:lvlJc w:val="left"/>
      <w:pPr>
        <w:ind w:left="9154" w:hanging="1440"/>
      </w:pPr>
      <w:rPr>
        <w:rFonts w:hint="default"/>
      </w:rPr>
    </w:lvl>
    <w:lvl w:ilvl="8">
      <w:start w:val="1"/>
      <w:numFmt w:val="decimal"/>
      <w:lvlText w:val="%1.%2.%3.%4.%5.%6.%7.%8.%9"/>
      <w:lvlJc w:val="left"/>
      <w:pPr>
        <w:ind w:left="10616" w:hanging="1800"/>
      </w:pPr>
      <w:rPr>
        <w:rFonts w:hint="default"/>
      </w:rPr>
    </w:lvl>
  </w:abstractNum>
  <w:abstractNum w:abstractNumId="39">
    <w:nsid w:val="7EE26698"/>
    <w:multiLevelType w:val="multilevel"/>
    <w:tmpl w:val="39386220"/>
    <w:lvl w:ilvl="0">
      <w:start w:val="3"/>
      <w:numFmt w:val="decimal"/>
      <w:lvlText w:val="%1"/>
      <w:lvlJc w:val="left"/>
      <w:pPr>
        <w:ind w:left="756" w:hanging="756"/>
      </w:pPr>
      <w:rPr>
        <w:rFonts w:hint="default"/>
      </w:rPr>
    </w:lvl>
    <w:lvl w:ilvl="1">
      <w:start w:val="2"/>
      <w:numFmt w:val="decimal"/>
      <w:lvlText w:val="%1.%2"/>
      <w:lvlJc w:val="left"/>
      <w:pPr>
        <w:ind w:left="1370" w:hanging="756"/>
      </w:pPr>
      <w:rPr>
        <w:rFonts w:hint="default"/>
      </w:rPr>
    </w:lvl>
    <w:lvl w:ilvl="2">
      <w:start w:val="2"/>
      <w:numFmt w:val="decimal"/>
      <w:lvlText w:val="%1.%2.%3"/>
      <w:lvlJc w:val="left"/>
      <w:pPr>
        <w:ind w:left="1324" w:hanging="756"/>
      </w:pPr>
      <w:rPr>
        <w:rFonts w:hint="default"/>
      </w:rPr>
    </w:lvl>
    <w:lvl w:ilvl="3">
      <w:start w:val="1"/>
      <w:numFmt w:val="decimal"/>
      <w:lvlText w:val="%1.%2.%3.%4"/>
      <w:lvlJc w:val="left"/>
      <w:pPr>
        <w:ind w:left="2922" w:hanging="1080"/>
      </w:pPr>
      <w:rPr>
        <w:rFonts w:hint="default"/>
      </w:rPr>
    </w:lvl>
    <w:lvl w:ilvl="4">
      <w:start w:val="1"/>
      <w:numFmt w:val="decimal"/>
      <w:lvlText w:val="%1.%2.%3.%4.%5"/>
      <w:lvlJc w:val="left"/>
      <w:pPr>
        <w:ind w:left="3536" w:hanging="1080"/>
      </w:pPr>
      <w:rPr>
        <w:rFonts w:hint="default"/>
      </w:rPr>
    </w:lvl>
    <w:lvl w:ilvl="5">
      <w:start w:val="1"/>
      <w:numFmt w:val="decimal"/>
      <w:lvlText w:val="%1.%2.%3.%4.%5.%6"/>
      <w:lvlJc w:val="left"/>
      <w:pPr>
        <w:ind w:left="4510" w:hanging="1440"/>
      </w:pPr>
      <w:rPr>
        <w:rFonts w:hint="default"/>
      </w:rPr>
    </w:lvl>
    <w:lvl w:ilvl="6">
      <w:start w:val="1"/>
      <w:numFmt w:val="decimal"/>
      <w:lvlText w:val="%1.%2.%3.%4.%5.%6.%7"/>
      <w:lvlJc w:val="left"/>
      <w:pPr>
        <w:ind w:left="5124" w:hanging="1440"/>
      </w:pPr>
      <w:rPr>
        <w:rFonts w:hint="default"/>
      </w:rPr>
    </w:lvl>
    <w:lvl w:ilvl="7">
      <w:start w:val="1"/>
      <w:numFmt w:val="decimal"/>
      <w:lvlText w:val="%1.%2.%3.%4.%5.%6.%7.%8"/>
      <w:lvlJc w:val="left"/>
      <w:pPr>
        <w:ind w:left="6098" w:hanging="1800"/>
      </w:pPr>
      <w:rPr>
        <w:rFonts w:hint="default"/>
      </w:rPr>
    </w:lvl>
    <w:lvl w:ilvl="8">
      <w:start w:val="1"/>
      <w:numFmt w:val="decimal"/>
      <w:lvlText w:val="%1.%2.%3.%4.%5.%6.%7.%8.%9"/>
      <w:lvlJc w:val="left"/>
      <w:pPr>
        <w:ind w:left="6712" w:hanging="1800"/>
      </w:pPr>
      <w:rPr>
        <w:rFonts w:hint="default"/>
      </w:rPr>
    </w:lvl>
  </w:abstractNum>
  <w:abstractNum w:abstractNumId="40">
    <w:nsid w:val="7EE60C96"/>
    <w:multiLevelType w:val="multilevel"/>
    <w:tmpl w:val="C47A05D2"/>
    <w:lvl w:ilvl="0">
      <w:start w:val="1"/>
      <w:numFmt w:val="decimal"/>
      <w:lvlText w:val="%1."/>
      <w:lvlJc w:val="left"/>
      <w:pPr>
        <w:ind w:left="1069" w:hanging="360"/>
      </w:pPr>
      <w:rPr>
        <w:rFonts w:hint="default"/>
      </w:rPr>
    </w:lvl>
    <w:lvl w:ilvl="1">
      <w:start w:val="2"/>
      <w:numFmt w:val="decimal"/>
      <w:isLgl/>
      <w:lvlText w:val="%1.%2"/>
      <w:lvlJc w:val="left"/>
      <w:pPr>
        <w:ind w:left="1069" w:hanging="360"/>
      </w:pPr>
      <w:rPr>
        <w:rFonts w:hint="default"/>
      </w:rPr>
    </w:lvl>
    <w:lvl w:ilvl="2">
      <w:start w:val="1"/>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num w:numId="1">
    <w:abstractNumId w:val="15"/>
  </w:num>
  <w:num w:numId="2">
    <w:abstractNumId w:val="40"/>
  </w:num>
  <w:num w:numId="3">
    <w:abstractNumId w:val="10"/>
  </w:num>
  <w:num w:numId="4">
    <w:abstractNumId w:val="28"/>
  </w:num>
  <w:num w:numId="5">
    <w:abstractNumId w:val="12"/>
  </w:num>
  <w:num w:numId="6">
    <w:abstractNumId w:val="16"/>
  </w:num>
  <w:num w:numId="7">
    <w:abstractNumId w:val="23"/>
  </w:num>
  <w:num w:numId="8">
    <w:abstractNumId w:val="29"/>
  </w:num>
  <w:num w:numId="9">
    <w:abstractNumId w:val="1"/>
  </w:num>
  <w:num w:numId="10">
    <w:abstractNumId w:val="14"/>
  </w:num>
  <w:num w:numId="11">
    <w:abstractNumId w:val="17"/>
  </w:num>
  <w:num w:numId="12">
    <w:abstractNumId w:val="33"/>
  </w:num>
  <w:num w:numId="13">
    <w:abstractNumId w:val="8"/>
  </w:num>
  <w:num w:numId="14">
    <w:abstractNumId w:val="34"/>
  </w:num>
  <w:num w:numId="15">
    <w:abstractNumId w:val="4"/>
  </w:num>
  <w:num w:numId="16">
    <w:abstractNumId w:val="36"/>
  </w:num>
  <w:num w:numId="17">
    <w:abstractNumId w:val="25"/>
  </w:num>
  <w:num w:numId="18">
    <w:abstractNumId w:val="13"/>
  </w:num>
  <w:num w:numId="19">
    <w:abstractNumId w:val="19"/>
  </w:num>
  <w:num w:numId="20">
    <w:abstractNumId w:val="31"/>
  </w:num>
  <w:num w:numId="21">
    <w:abstractNumId w:val="3"/>
  </w:num>
  <w:num w:numId="22">
    <w:abstractNumId w:val="26"/>
  </w:num>
  <w:num w:numId="23">
    <w:abstractNumId w:val="39"/>
  </w:num>
  <w:num w:numId="24">
    <w:abstractNumId w:val="18"/>
  </w:num>
  <w:num w:numId="25">
    <w:abstractNumId w:val="32"/>
  </w:num>
  <w:num w:numId="26">
    <w:abstractNumId w:val="7"/>
  </w:num>
  <w:num w:numId="27">
    <w:abstractNumId w:val="9"/>
  </w:num>
  <w:num w:numId="28">
    <w:abstractNumId w:val="11"/>
  </w:num>
  <w:num w:numId="29">
    <w:abstractNumId w:val="2"/>
  </w:num>
  <w:num w:numId="30">
    <w:abstractNumId w:val="30"/>
  </w:num>
  <w:num w:numId="31">
    <w:abstractNumId w:val="38"/>
  </w:num>
  <w:num w:numId="32">
    <w:abstractNumId w:val="37"/>
  </w:num>
  <w:num w:numId="33">
    <w:abstractNumId w:val="27"/>
  </w:num>
  <w:num w:numId="3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0"/>
  </w:num>
  <w:num w:numId="38">
    <w:abstractNumId w:val="22"/>
  </w:num>
  <w:num w:numId="39">
    <w:abstractNumId w:val="20"/>
  </w:num>
  <w:num w:numId="40">
    <w:abstractNumId w:val="5"/>
  </w:num>
  <w:num w:numId="41">
    <w:abstractNumId w:val="21"/>
  </w:num>
  <w:num w:numId="42">
    <w:abstractNumId w:val="24"/>
  </w:num>
  <w:num w:numId="43">
    <w:abstractNumId w:val="6"/>
  </w:num>
  <w:num w:numId="44">
    <w:abstractNumId w:val="35"/>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hideSpellingErrors/>
  <w:hideGrammaticalErrors/>
  <w:proofState w:grammar="clean"/>
  <w:defaultTabStop w:val="708"/>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2"/>
  </w:compat>
  <w:rsids>
    <w:rsidRoot w:val="00B02A73"/>
    <w:rsid w:val="00000697"/>
    <w:rsid w:val="00000A34"/>
    <w:rsid w:val="00000B7E"/>
    <w:rsid w:val="00000F21"/>
    <w:rsid w:val="00001A76"/>
    <w:rsid w:val="0000230C"/>
    <w:rsid w:val="0000232B"/>
    <w:rsid w:val="0000369D"/>
    <w:rsid w:val="00005BDC"/>
    <w:rsid w:val="00005FE2"/>
    <w:rsid w:val="00007512"/>
    <w:rsid w:val="000105DA"/>
    <w:rsid w:val="00010E8D"/>
    <w:rsid w:val="000113CD"/>
    <w:rsid w:val="00011415"/>
    <w:rsid w:val="00011E0C"/>
    <w:rsid w:val="0001206C"/>
    <w:rsid w:val="000121F3"/>
    <w:rsid w:val="000125FA"/>
    <w:rsid w:val="000127BF"/>
    <w:rsid w:val="00012E7E"/>
    <w:rsid w:val="0001331A"/>
    <w:rsid w:val="00013452"/>
    <w:rsid w:val="00013570"/>
    <w:rsid w:val="000142D2"/>
    <w:rsid w:val="00015961"/>
    <w:rsid w:val="00015CCE"/>
    <w:rsid w:val="00016411"/>
    <w:rsid w:val="00016995"/>
    <w:rsid w:val="000201FA"/>
    <w:rsid w:val="00021777"/>
    <w:rsid w:val="0002219E"/>
    <w:rsid w:val="000228AB"/>
    <w:rsid w:val="00023084"/>
    <w:rsid w:val="00024942"/>
    <w:rsid w:val="00025A7B"/>
    <w:rsid w:val="000268B9"/>
    <w:rsid w:val="00027B72"/>
    <w:rsid w:val="00030C88"/>
    <w:rsid w:val="00031F4C"/>
    <w:rsid w:val="0003265D"/>
    <w:rsid w:val="00032D02"/>
    <w:rsid w:val="00033887"/>
    <w:rsid w:val="000343E9"/>
    <w:rsid w:val="00034440"/>
    <w:rsid w:val="00035EDE"/>
    <w:rsid w:val="000361A4"/>
    <w:rsid w:val="0003647D"/>
    <w:rsid w:val="00036ECF"/>
    <w:rsid w:val="0003709F"/>
    <w:rsid w:val="00037481"/>
    <w:rsid w:val="000375E4"/>
    <w:rsid w:val="000376AB"/>
    <w:rsid w:val="00040B26"/>
    <w:rsid w:val="00041248"/>
    <w:rsid w:val="00041863"/>
    <w:rsid w:val="000435E0"/>
    <w:rsid w:val="00044482"/>
    <w:rsid w:val="000446C7"/>
    <w:rsid w:val="00045A42"/>
    <w:rsid w:val="0004600A"/>
    <w:rsid w:val="00046550"/>
    <w:rsid w:val="00046631"/>
    <w:rsid w:val="00046C16"/>
    <w:rsid w:val="00047902"/>
    <w:rsid w:val="00050157"/>
    <w:rsid w:val="0005037C"/>
    <w:rsid w:val="0005071A"/>
    <w:rsid w:val="000507C1"/>
    <w:rsid w:val="00050C35"/>
    <w:rsid w:val="0005168A"/>
    <w:rsid w:val="00051B23"/>
    <w:rsid w:val="00051C46"/>
    <w:rsid w:val="00051CEC"/>
    <w:rsid w:val="00051E5C"/>
    <w:rsid w:val="00052A83"/>
    <w:rsid w:val="00052D99"/>
    <w:rsid w:val="000536E9"/>
    <w:rsid w:val="00053DAB"/>
    <w:rsid w:val="000543AA"/>
    <w:rsid w:val="000543BA"/>
    <w:rsid w:val="00054668"/>
    <w:rsid w:val="00054885"/>
    <w:rsid w:val="00056D94"/>
    <w:rsid w:val="00057728"/>
    <w:rsid w:val="00060108"/>
    <w:rsid w:val="00061F47"/>
    <w:rsid w:val="0006216D"/>
    <w:rsid w:val="00062FDE"/>
    <w:rsid w:val="00063AC7"/>
    <w:rsid w:val="00064DB0"/>
    <w:rsid w:val="00065BE4"/>
    <w:rsid w:val="00066290"/>
    <w:rsid w:val="000668DE"/>
    <w:rsid w:val="00066AE8"/>
    <w:rsid w:val="00070768"/>
    <w:rsid w:val="000708D2"/>
    <w:rsid w:val="00072391"/>
    <w:rsid w:val="000727DE"/>
    <w:rsid w:val="00076191"/>
    <w:rsid w:val="00076A1A"/>
    <w:rsid w:val="00076CC6"/>
    <w:rsid w:val="00076EA3"/>
    <w:rsid w:val="000779DB"/>
    <w:rsid w:val="00080BF4"/>
    <w:rsid w:val="00082690"/>
    <w:rsid w:val="00082944"/>
    <w:rsid w:val="00082F18"/>
    <w:rsid w:val="00083413"/>
    <w:rsid w:val="00083903"/>
    <w:rsid w:val="00083FD5"/>
    <w:rsid w:val="00084A08"/>
    <w:rsid w:val="00085181"/>
    <w:rsid w:val="00086F8C"/>
    <w:rsid w:val="00087AB4"/>
    <w:rsid w:val="00090CEF"/>
    <w:rsid w:val="00091650"/>
    <w:rsid w:val="000936B5"/>
    <w:rsid w:val="0009463B"/>
    <w:rsid w:val="00094761"/>
    <w:rsid w:val="00094A85"/>
    <w:rsid w:val="0009583D"/>
    <w:rsid w:val="00096BBA"/>
    <w:rsid w:val="00096DCD"/>
    <w:rsid w:val="000971F9"/>
    <w:rsid w:val="0009775F"/>
    <w:rsid w:val="00097B8C"/>
    <w:rsid w:val="000A054F"/>
    <w:rsid w:val="000A0E48"/>
    <w:rsid w:val="000A1EB5"/>
    <w:rsid w:val="000A57FE"/>
    <w:rsid w:val="000A69AD"/>
    <w:rsid w:val="000A734A"/>
    <w:rsid w:val="000B237C"/>
    <w:rsid w:val="000B2A4D"/>
    <w:rsid w:val="000B3611"/>
    <w:rsid w:val="000B3B2C"/>
    <w:rsid w:val="000B3B69"/>
    <w:rsid w:val="000B4448"/>
    <w:rsid w:val="000B49AD"/>
    <w:rsid w:val="000B49B1"/>
    <w:rsid w:val="000B5678"/>
    <w:rsid w:val="000B573C"/>
    <w:rsid w:val="000B64CA"/>
    <w:rsid w:val="000B7C66"/>
    <w:rsid w:val="000C00A6"/>
    <w:rsid w:val="000C0751"/>
    <w:rsid w:val="000C08B2"/>
    <w:rsid w:val="000C1F48"/>
    <w:rsid w:val="000C273F"/>
    <w:rsid w:val="000C2A95"/>
    <w:rsid w:val="000C2B4D"/>
    <w:rsid w:val="000C2C09"/>
    <w:rsid w:val="000C3220"/>
    <w:rsid w:val="000C3502"/>
    <w:rsid w:val="000C38B1"/>
    <w:rsid w:val="000C6498"/>
    <w:rsid w:val="000C685E"/>
    <w:rsid w:val="000C6C01"/>
    <w:rsid w:val="000D0610"/>
    <w:rsid w:val="000D33A3"/>
    <w:rsid w:val="000D507E"/>
    <w:rsid w:val="000D5601"/>
    <w:rsid w:val="000D678C"/>
    <w:rsid w:val="000D68F1"/>
    <w:rsid w:val="000E03B5"/>
    <w:rsid w:val="000E0479"/>
    <w:rsid w:val="000E06DA"/>
    <w:rsid w:val="000E06FB"/>
    <w:rsid w:val="000E0D43"/>
    <w:rsid w:val="000E14EE"/>
    <w:rsid w:val="000E1ABA"/>
    <w:rsid w:val="000E1B89"/>
    <w:rsid w:val="000E1D88"/>
    <w:rsid w:val="000E2A20"/>
    <w:rsid w:val="000E2D61"/>
    <w:rsid w:val="000E351B"/>
    <w:rsid w:val="000E4073"/>
    <w:rsid w:val="000E52C2"/>
    <w:rsid w:val="000E659C"/>
    <w:rsid w:val="000F003B"/>
    <w:rsid w:val="000F0D92"/>
    <w:rsid w:val="000F1303"/>
    <w:rsid w:val="000F32CB"/>
    <w:rsid w:val="000F4141"/>
    <w:rsid w:val="000F43F3"/>
    <w:rsid w:val="000F5229"/>
    <w:rsid w:val="000F5A2F"/>
    <w:rsid w:val="000F734A"/>
    <w:rsid w:val="000F7ABE"/>
    <w:rsid w:val="0010002A"/>
    <w:rsid w:val="001008B9"/>
    <w:rsid w:val="00101232"/>
    <w:rsid w:val="001012D4"/>
    <w:rsid w:val="00101574"/>
    <w:rsid w:val="00102540"/>
    <w:rsid w:val="0010266C"/>
    <w:rsid w:val="001049F0"/>
    <w:rsid w:val="001050AB"/>
    <w:rsid w:val="00105700"/>
    <w:rsid w:val="0010572B"/>
    <w:rsid w:val="00106037"/>
    <w:rsid w:val="00106350"/>
    <w:rsid w:val="001073C2"/>
    <w:rsid w:val="001075AB"/>
    <w:rsid w:val="00107CA6"/>
    <w:rsid w:val="00111996"/>
    <w:rsid w:val="001125A5"/>
    <w:rsid w:val="001126C5"/>
    <w:rsid w:val="00112A59"/>
    <w:rsid w:val="00112AF0"/>
    <w:rsid w:val="00113673"/>
    <w:rsid w:val="00113C0C"/>
    <w:rsid w:val="0011481B"/>
    <w:rsid w:val="0011484E"/>
    <w:rsid w:val="00114EC7"/>
    <w:rsid w:val="00115611"/>
    <w:rsid w:val="00116006"/>
    <w:rsid w:val="001161C4"/>
    <w:rsid w:val="00117F50"/>
    <w:rsid w:val="00120A3F"/>
    <w:rsid w:val="00120B7E"/>
    <w:rsid w:val="00120F00"/>
    <w:rsid w:val="0012112E"/>
    <w:rsid w:val="00122219"/>
    <w:rsid w:val="00122980"/>
    <w:rsid w:val="00122AFE"/>
    <w:rsid w:val="00122B07"/>
    <w:rsid w:val="00122E9C"/>
    <w:rsid w:val="00123011"/>
    <w:rsid w:val="001235AE"/>
    <w:rsid w:val="0012373B"/>
    <w:rsid w:val="00123AE2"/>
    <w:rsid w:val="00123E6B"/>
    <w:rsid w:val="001243B4"/>
    <w:rsid w:val="0012446C"/>
    <w:rsid w:val="00124915"/>
    <w:rsid w:val="001263CF"/>
    <w:rsid w:val="0012661B"/>
    <w:rsid w:val="00126627"/>
    <w:rsid w:val="0012683A"/>
    <w:rsid w:val="00126FFD"/>
    <w:rsid w:val="00127F6D"/>
    <w:rsid w:val="00130149"/>
    <w:rsid w:val="001307FD"/>
    <w:rsid w:val="0013094B"/>
    <w:rsid w:val="00132128"/>
    <w:rsid w:val="001329E3"/>
    <w:rsid w:val="0013429B"/>
    <w:rsid w:val="00135731"/>
    <w:rsid w:val="00135B50"/>
    <w:rsid w:val="00135BFA"/>
    <w:rsid w:val="00135D9B"/>
    <w:rsid w:val="00136E6A"/>
    <w:rsid w:val="00137D4C"/>
    <w:rsid w:val="001402AE"/>
    <w:rsid w:val="001421E8"/>
    <w:rsid w:val="0014251C"/>
    <w:rsid w:val="00142AE7"/>
    <w:rsid w:val="00142B52"/>
    <w:rsid w:val="00143698"/>
    <w:rsid w:val="001442A7"/>
    <w:rsid w:val="001447E3"/>
    <w:rsid w:val="00146D37"/>
    <w:rsid w:val="00147B1A"/>
    <w:rsid w:val="001512A0"/>
    <w:rsid w:val="00152DD2"/>
    <w:rsid w:val="00153341"/>
    <w:rsid w:val="00153613"/>
    <w:rsid w:val="00154DFA"/>
    <w:rsid w:val="001559A7"/>
    <w:rsid w:val="001568ED"/>
    <w:rsid w:val="00156FF0"/>
    <w:rsid w:val="00157522"/>
    <w:rsid w:val="00157DDD"/>
    <w:rsid w:val="00160514"/>
    <w:rsid w:val="00160777"/>
    <w:rsid w:val="001607AC"/>
    <w:rsid w:val="00160976"/>
    <w:rsid w:val="001616C1"/>
    <w:rsid w:val="001623C3"/>
    <w:rsid w:val="00162707"/>
    <w:rsid w:val="00162EFD"/>
    <w:rsid w:val="00163011"/>
    <w:rsid w:val="001636AB"/>
    <w:rsid w:val="00163D32"/>
    <w:rsid w:val="001646F7"/>
    <w:rsid w:val="001648C8"/>
    <w:rsid w:val="00164CA7"/>
    <w:rsid w:val="001653F2"/>
    <w:rsid w:val="00165421"/>
    <w:rsid w:val="00165FB7"/>
    <w:rsid w:val="001664EC"/>
    <w:rsid w:val="0016686A"/>
    <w:rsid w:val="0016789C"/>
    <w:rsid w:val="001705DB"/>
    <w:rsid w:val="00170671"/>
    <w:rsid w:val="00170813"/>
    <w:rsid w:val="0017347D"/>
    <w:rsid w:val="00173F16"/>
    <w:rsid w:val="00173FA1"/>
    <w:rsid w:val="00174AF1"/>
    <w:rsid w:val="00175DE9"/>
    <w:rsid w:val="00175F61"/>
    <w:rsid w:val="00176CE8"/>
    <w:rsid w:val="001771E8"/>
    <w:rsid w:val="001813C0"/>
    <w:rsid w:val="00181706"/>
    <w:rsid w:val="0018276F"/>
    <w:rsid w:val="00182E40"/>
    <w:rsid w:val="0018325A"/>
    <w:rsid w:val="001834AB"/>
    <w:rsid w:val="00183F05"/>
    <w:rsid w:val="001840CC"/>
    <w:rsid w:val="001853C6"/>
    <w:rsid w:val="00185BE4"/>
    <w:rsid w:val="00186AE4"/>
    <w:rsid w:val="0018744B"/>
    <w:rsid w:val="00187663"/>
    <w:rsid w:val="00187DBB"/>
    <w:rsid w:val="00187DF1"/>
    <w:rsid w:val="001913C9"/>
    <w:rsid w:val="00191A0C"/>
    <w:rsid w:val="00191CBB"/>
    <w:rsid w:val="0019215D"/>
    <w:rsid w:val="00192975"/>
    <w:rsid w:val="001929B3"/>
    <w:rsid w:val="00192C6E"/>
    <w:rsid w:val="001931CA"/>
    <w:rsid w:val="00193F3D"/>
    <w:rsid w:val="00194C3E"/>
    <w:rsid w:val="00194E78"/>
    <w:rsid w:val="001951ED"/>
    <w:rsid w:val="001954D3"/>
    <w:rsid w:val="0019595B"/>
    <w:rsid w:val="00195B3B"/>
    <w:rsid w:val="00196E78"/>
    <w:rsid w:val="001974D0"/>
    <w:rsid w:val="001A0031"/>
    <w:rsid w:val="001A0346"/>
    <w:rsid w:val="001A1077"/>
    <w:rsid w:val="001A1235"/>
    <w:rsid w:val="001A1FB7"/>
    <w:rsid w:val="001A280E"/>
    <w:rsid w:val="001A34A7"/>
    <w:rsid w:val="001A3831"/>
    <w:rsid w:val="001A47C6"/>
    <w:rsid w:val="001A4923"/>
    <w:rsid w:val="001A513A"/>
    <w:rsid w:val="001A62A1"/>
    <w:rsid w:val="001A6899"/>
    <w:rsid w:val="001A6984"/>
    <w:rsid w:val="001B049F"/>
    <w:rsid w:val="001B06B4"/>
    <w:rsid w:val="001B08F8"/>
    <w:rsid w:val="001B1821"/>
    <w:rsid w:val="001B2272"/>
    <w:rsid w:val="001B26C1"/>
    <w:rsid w:val="001B2764"/>
    <w:rsid w:val="001B2FCA"/>
    <w:rsid w:val="001B33EB"/>
    <w:rsid w:val="001B3BBE"/>
    <w:rsid w:val="001B3F47"/>
    <w:rsid w:val="001B4385"/>
    <w:rsid w:val="001B593E"/>
    <w:rsid w:val="001B5A96"/>
    <w:rsid w:val="001B6ECC"/>
    <w:rsid w:val="001C11C8"/>
    <w:rsid w:val="001C20B4"/>
    <w:rsid w:val="001C24D2"/>
    <w:rsid w:val="001C3597"/>
    <w:rsid w:val="001C3A35"/>
    <w:rsid w:val="001C3C7E"/>
    <w:rsid w:val="001C3F5B"/>
    <w:rsid w:val="001C4F04"/>
    <w:rsid w:val="001D039E"/>
    <w:rsid w:val="001D0628"/>
    <w:rsid w:val="001D11C8"/>
    <w:rsid w:val="001D181B"/>
    <w:rsid w:val="001D2443"/>
    <w:rsid w:val="001D3159"/>
    <w:rsid w:val="001D38CC"/>
    <w:rsid w:val="001D3DDD"/>
    <w:rsid w:val="001D45A3"/>
    <w:rsid w:val="001D4AA0"/>
    <w:rsid w:val="001D4AFE"/>
    <w:rsid w:val="001D519E"/>
    <w:rsid w:val="001D622E"/>
    <w:rsid w:val="001D76DA"/>
    <w:rsid w:val="001D793B"/>
    <w:rsid w:val="001E02C0"/>
    <w:rsid w:val="001E07AF"/>
    <w:rsid w:val="001E116D"/>
    <w:rsid w:val="001E25DD"/>
    <w:rsid w:val="001E2779"/>
    <w:rsid w:val="001E2F0E"/>
    <w:rsid w:val="001E3B76"/>
    <w:rsid w:val="001E41BC"/>
    <w:rsid w:val="001E53FA"/>
    <w:rsid w:val="001E589C"/>
    <w:rsid w:val="001E5F36"/>
    <w:rsid w:val="001E600E"/>
    <w:rsid w:val="001E612F"/>
    <w:rsid w:val="001E62C8"/>
    <w:rsid w:val="001E683B"/>
    <w:rsid w:val="001E71ED"/>
    <w:rsid w:val="001F0965"/>
    <w:rsid w:val="001F0CB6"/>
    <w:rsid w:val="001F12B1"/>
    <w:rsid w:val="001F1495"/>
    <w:rsid w:val="001F1A16"/>
    <w:rsid w:val="001F1D03"/>
    <w:rsid w:val="001F36AD"/>
    <w:rsid w:val="001F3D68"/>
    <w:rsid w:val="001F3DEA"/>
    <w:rsid w:val="001F408D"/>
    <w:rsid w:val="001F469B"/>
    <w:rsid w:val="001F5073"/>
    <w:rsid w:val="001F554E"/>
    <w:rsid w:val="001F70CE"/>
    <w:rsid w:val="001F74F7"/>
    <w:rsid w:val="00200C79"/>
    <w:rsid w:val="002014FE"/>
    <w:rsid w:val="00201A67"/>
    <w:rsid w:val="00201AAE"/>
    <w:rsid w:val="00201B01"/>
    <w:rsid w:val="00202A65"/>
    <w:rsid w:val="00203668"/>
    <w:rsid w:val="00203805"/>
    <w:rsid w:val="00203B2B"/>
    <w:rsid w:val="00204690"/>
    <w:rsid w:val="00204AE7"/>
    <w:rsid w:val="00205C0E"/>
    <w:rsid w:val="00206D2B"/>
    <w:rsid w:val="00206D77"/>
    <w:rsid w:val="00210140"/>
    <w:rsid w:val="002102AB"/>
    <w:rsid w:val="00210F1B"/>
    <w:rsid w:val="00211F22"/>
    <w:rsid w:val="002120FA"/>
    <w:rsid w:val="0021314A"/>
    <w:rsid w:val="0021321F"/>
    <w:rsid w:val="0021323A"/>
    <w:rsid w:val="0021334A"/>
    <w:rsid w:val="00213FBC"/>
    <w:rsid w:val="00215C11"/>
    <w:rsid w:val="00217123"/>
    <w:rsid w:val="00217878"/>
    <w:rsid w:val="00221C59"/>
    <w:rsid w:val="00221FFF"/>
    <w:rsid w:val="002225CE"/>
    <w:rsid w:val="00222E18"/>
    <w:rsid w:val="00223068"/>
    <w:rsid w:val="002230F0"/>
    <w:rsid w:val="0022342E"/>
    <w:rsid w:val="00224068"/>
    <w:rsid w:val="002255CB"/>
    <w:rsid w:val="0022596C"/>
    <w:rsid w:val="00225E54"/>
    <w:rsid w:val="0022647B"/>
    <w:rsid w:val="00226A2E"/>
    <w:rsid w:val="00227599"/>
    <w:rsid w:val="0023028D"/>
    <w:rsid w:val="002317C0"/>
    <w:rsid w:val="00231FBA"/>
    <w:rsid w:val="00233394"/>
    <w:rsid w:val="00234165"/>
    <w:rsid w:val="00234368"/>
    <w:rsid w:val="00234C19"/>
    <w:rsid w:val="00235064"/>
    <w:rsid w:val="00235622"/>
    <w:rsid w:val="0023562E"/>
    <w:rsid w:val="00235899"/>
    <w:rsid w:val="0023707B"/>
    <w:rsid w:val="00237CB8"/>
    <w:rsid w:val="0024099F"/>
    <w:rsid w:val="002411E5"/>
    <w:rsid w:val="00242A0A"/>
    <w:rsid w:val="002434AF"/>
    <w:rsid w:val="00243B05"/>
    <w:rsid w:val="00244108"/>
    <w:rsid w:val="002442A2"/>
    <w:rsid w:val="00244FA5"/>
    <w:rsid w:val="00245031"/>
    <w:rsid w:val="00246872"/>
    <w:rsid w:val="00246975"/>
    <w:rsid w:val="00246DAD"/>
    <w:rsid w:val="00246F21"/>
    <w:rsid w:val="00247844"/>
    <w:rsid w:val="00247C24"/>
    <w:rsid w:val="00247CEB"/>
    <w:rsid w:val="002515E6"/>
    <w:rsid w:val="002519AA"/>
    <w:rsid w:val="00251A23"/>
    <w:rsid w:val="00251B51"/>
    <w:rsid w:val="00251CDD"/>
    <w:rsid w:val="002523AF"/>
    <w:rsid w:val="00252C49"/>
    <w:rsid w:val="00253603"/>
    <w:rsid w:val="00253ABC"/>
    <w:rsid w:val="00256089"/>
    <w:rsid w:val="002563CA"/>
    <w:rsid w:val="0025642C"/>
    <w:rsid w:val="0025737B"/>
    <w:rsid w:val="00257464"/>
    <w:rsid w:val="0025784C"/>
    <w:rsid w:val="0026119A"/>
    <w:rsid w:val="0026158A"/>
    <w:rsid w:val="00261AD8"/>
    <w:rsid w:val="00261E8D"/>
    <w:rsid w:val="0026350D"/>
    <w:rsid w:val="002641BE"/>
    <w:rsid w:val="0026483E"/>
    <w:rsid w:val="0026527F"/>
    <w:rsid w:val="00265A45"/>
    <w:rsid w:val="00265F72"/>
    <w:rsid w:val="00267065"/>
    <w:rsid w:val="0027010D"/>
    <w:rsid w:val="0027065E"/>
    <w:rsid w:val="0027072E"/>
    <w:rsid w:val="00270D2B"/>
    <w:rsid w:val="00270F2D"/>
    <w:rsid w:val="002710AC"/>
    <w:rsid w:val="00271A06"/>
    <w:rsid w:val="00271E86"/>
    <w:rsid w:val="0027202C"/>
    <w:rsid w:val="0027239D"/>
    <w:rsid w:val="002732F0"/>
    <w:rsid w:val="002737AB"/>
    <w:rsid w:val="00274AD4"/>
    <w:rsid w:val="00274C06"/>
    <w:rsid w:val="0027527D"/>
    <w:rsid w:val="00275461"/>
    <w:rsid w:val="00275A30"/>
    <w:rsid w:val="00275E97"/>
    <w:rsid w:val="00276468"/>
    <w:rsid w:val="002769F3"/>
    <w:rsid w:val="002770FB"/>
    <w:rsid w:val="00281450"/>
    <w:rsid w:val="0028170D"/>
    <w:rsid w:val="0028190B"/>
    <w:rsid w:val="00281FA4"/>
    <w:rsid w:val="0028499C"/>
    <w:rsid w:val="0028716B"/>
    <w:rsid w:val="002875E1"/>
    <w:rsid w:val="00287CFB"/>
    <w:rsid w:val="00287F1B"/>
    <w:rsid w:val="0029108D"/>
    <w:rsid w:val="00293408"/>
    <w:rsid w:val="0029386E"/>
    <w:rsid w:val="00294BAB"/>
    <w:rsid w:val="00294DFE"/>
    <w:rsid w:val="002952C9"/>
    <w:rsid w:val="0029538A"/>
    <w:rsid w:val="002962DF"/>
    <w:rsid w:val="00296372"/>
    <w:rsid w:val="00297E7A"/>
    <w:rsid w:val="002A15D6"/>
    <w:rsid w:val="002A19EC"/>
    <w:rsid w:val="002A213A"/>
    <w:rsid w:val="002A2B4B"/>
    <w:rsid w:val="002A2B6E"/>
    <w:rsid w:val="002A328A"/>
    <w:rsid w:val="002A335E"/>
    <w:rsid w:val="002A523E"/>
    <w:rsid w:val="002A5259"/>
    <w:rsid w:val="002A5658"/>
    <w:rsid w:val="002A5DE5"/>
    <w:rsid w:val="002A63B1"/>
    <w:rsid w:val="002A6DFB"/>
    <w:rsid w:val="002A7E98"/>
    <w:rsid w:val="002B0494"/>
    <w:rsid w:val="002B2724"/>
    <w:rsid w:val="002B2E7E"/>
    <w:rsid w:val="002B49BF"/>
    <w:rsid w:val="002B6816"/>
    <w:rsid w:val="002B6A07"/>
    <w:rsid w:val="002B70D7"/>
    <w:rsid w:val="002B71CC"/>
    <w:rsid w:val="002B74F6"/>
    <w:rsid w:val="002B7FB4"/>
    <w:rsid w:val="002C0540"/>
    <w:rsid w:val="002C2C6C"/>
    <w:rsid w:val="002C2DA4"/>
    <w:rsid w:val="002C34EB"/>
    <w:rsid w:val="002C3C8C"/>
    <w:rsid w:val="002C3F55"/>
    <w:rsid w:val="002C4149"/>
    <w:rsid w:val="002C47B9"/>
    <w:rsid w:val="002C4827"/>
    <w:rsid w:val="002C4DA2"/>
    <w:rsid w:val="002C4FEB"/>
    <w:rsid w:val="002C6254"/>
    <w:rsid w:val="002D0437"/>
    <w:rsid w:val="002D0498"/>
    <w:rsid w:val="002D0A80"/>
    <w:rsid w:val="002D1429"/>
    <w:rsid w:val="002D1FD1"/>
    <w:rsid w:val="002D22A1"/>
    <w:rsid w:val="002D265A"/>
    <w:rsid w:val="002D31E6"/>
    <w:rsid w:val="002D4C78"/>
    <w:rsid w:val="002D552E"/>
    <w:rsid w:val="002D6303"/>
    <w:rsid w:val="002D7C63"/>
    <w:rsid w:val="002E2AAB"/>
    <w:rsid w:val="002E30F0"/>
    <w:rsid w:val="002E4C7E"/>
    <w:rsid w:val="002E5402"/>
    <w:rsid w:val="002E5703"/>
    <w:rsid w:val="002E7003"/>
    <w:rsid w:val="002E753F"/>
    <w:rsid w:val="002F0278"/>
    <w:rsid w:val="002F05DE"/>
    <w:rsid w:val="002F1379"/>
    <w:rsid w:val="002F1442"/>
    <w:rsid w:val="002F24DC"/>
    <w:rsid w:val="002F3557"/>
    <w:rsid w:val="002F35F5"/>
    <w:rsid w:val="002F41C1"/>
    <w:rsid w:val="002F43F2"/>
    <w:rsid w:val="002F6ECD"/>
    <w:rsid w:val="002F738D"/>
    <w:rsid w:val="002F78A7"/>
    <w:rsid w:val="00300DC6"/>
    <w:rsid w:val="003029FE"/>
    <w:rsid w:val="00302B0E"/>
    <w:rsid w:val="00302C14"/>
    <w:rsid w:val="003033CC"/>
    <w:rsid w:val="00303809"/>
    <w:rsid w:val="00305613"/>
    <w:rsid w:val="00305D8D"/>
    <w:rsid w:val="00306AE8"/>
    <w:rsid w:val="00306CFD"/>
    <w:rsid w:val="0030703E"/>
    <w:rsid w:val="00307BCD"/>
    <w:rsid w:val="003105DF"/>
    <w:rsid w:val="0031076B"/>
    <w:rsid w:val="003116FC"/>
    <w:rsid w:val="00311BB4"/>
    <w:rsid w:val="00312079"/>
    <w:rsid w:val="003127E0"/>
    <w:rsid w:val="0031283F"/>
    <w:rsid w:val="00313A32"/>
    <w:rsid w:val="00313A76"/>
    <w:rsid w:val="00313DBC"/>
    <w:rsid w:val="00313ECA"/>
    <w:rsid w:val="00314668"/>
    <w:rsid w:val="00314BA8"/>
    <w:rsid w:val="00316036"/>
    <w:rsid w:val="00317802"/>
    <w:rsid w:val="00317C41"/>
    <w:rsid w:val="00320E8A"/>
    <w:rsid w:val="00320F47"/>
    <w:rsid w:val="003215FC"/>
    <w:rsid w:val="00321EF0"/>
    <w:rsid w:val="00322FDD"/>
    <w:rsid w:val="00323886"/>
    <w:rsid w:val="00323A09"/>
    <w:rsid w:val="00324137"/>
    <w:rsid w:val="003242BD"/>
    <w:rsid w:val="0032430F"/>
    <w:rsid w:val="00325ABF"/>
    <w:rsid w:val="00326FEF"/>
    <w:rsid w:val="00330750"/>
    <w:rsid w:val="0033121D"/>
    <w:rsid w:val="003313C5"/>
    <w:rsid w:val="0033310F"/>
    <w:rsid w:val="0033368A"/>
    <w:rsid w:val="00333DB5"/>
    <w:rsid w:val="00334315"/>
    <w:rsid w:val="00334A87"/>
    <w:rsid w:val="00334A9C"/>
    <w:rsid w:val="00334CF0"/>
    <w:rsid w:val="00334D9A"/>
    <w:rsid w:val="003350CE"/>
    <w:rsid w:val="00336654"/>
    <w:rsid w:val="00337263"/>
    <w:rsid w:val="0034002F"/>
    <w:rsid w:val="00342EF3"/>
    <w:rsid w:val="00342F41"/>
    <w:rsid w:val="00343ADB"/>
    <w:rsid w:val="00344584"/>
    <w:rsid w:val="003449D9"/>
    <w:rsid w:val="00344D07"/>
    <w:rsid w:val="0034677C"/>
    <w:rsid w:val="003474A2"/>
    <w:rsid w:val="003519C6"/>
    <w:rsid w:val="00352208"/>
    <w:rsid w:val="00352BA2"/>
    <w:rsid w:val="00352FA9"/>
    <w:rsid w:val="0035301E"/>
    <w:rsid w:val="003530C5"/>
    <w:rsid w:val="003533F3"/>
    <w:rsid w:val="003541EC"/>
    <w:rsid w:val="00354572"/>
    <w:rsid w:val="0035459E"/>
    <w:rsid w:val="00354631"/>
    <w:rsid w:val="00354D54"/>
    <w:rsid w:val="00355116"/>
    <w:rsid w:val="0035553A"/>
    <w:rsid w:val="00355BC2"/>
    <w:rsid w:val="00355DF6"/>
    <w:rsid w:val="00355F07"/>
    <w:rsid w:val="00356141"/>
    <w:rsid w:val="003569C5"/>
    <w:rsid w:val="00356BFF"/>
    <w:rsid w:val="00356E30"/>
    <w:rsid w:val="003570A9"/>
    <w:rsid w:val="00357171"/>
    <w:rsid w:val="00357D43"/>
    <w:rsid w:val="00360234"/>
    <w:rsid w:val="00360557"/>
    <w:rsid w:val="00361305"/>
    <w:rsid w:val="003636FC"/>
    <w:rsid w:val="00363A8A"/>
    <w:rsid w:val="00363CCA"/>
    <w:rsid w:val="00364A3D"/>
    <w:rsid w:val="003650D7"/>
    <w:rsid w:val="00366D4D"/>
    <w:rsid w:val="003673E7"/>
    <w:rsid w:val="00367B6D"/>
    <w:rsid w:val="00367D80"/>
    <w:rsid w:val="00370566"/>
    <w:rsid w:val="003713CA"/>
    <w:rsid w:val="00372D1B"/>
    <w:rsid w:val="00381E86"/>
    <w:rsid w:val="003828E2"/>
    <w:rsid w:val="00383403"/>
    <w:rsid w:val="00383F6B"/>
    <w:rsid w:val="003843A6"/>
    <w:rsid w:val="00384D9E"/>
    <w:rsid w:val="00385C64"/>
    <w:rsid w:val="00386621"/>
    <w:rsid w:val="00386A61"/>
    <w:rsid w:val="00386F03"/>
    <w:rsid w:val="00386FDD"/>
    <w:rsid w:val="00390326"/>
    <w:rsid w:val="00390FF3"/>
    <w:rsid w:val="00391285"/>
    <w:rsid w:val="00391470"/>
    <w:rsid w:val="003915BC"/>
    <w:rsid w:val="003921FD"/>
    <w:rsid w:val="003925D2"/>
    <w:rsid w:val="003929C4"/>
    <w:rsid w:val="003935EA"/>
    <w:rsid w:val="0039458B"/>
    <w:rsid w:val="003952F6"/>
    <w:rsid w:val="00396910"/>
    <w:rsid w:val="003976F3"/>
    <w:rsid w:val="00397986"/>
    <w:rsid w:val="003A02D5"/>
    <w:rsid w:val="003A0DA6"/>
    <w:rsid w:val="003A0E1E"/>
    <w:rsid w:val="003A10C0"/>
    <w:rsid w:val="003A1DB9"/>
    <w:rsid w:val="003A2432"/>
    <w:rsid w:val="003A3968"/>
    <w:rsid w:val="003A4162"/>
    <w:rsid w:val="003A489D"/>
    <w:rsid w:val="003A5046"/>
    <w:rsid w:val="003A5555"/>
    <w:rsid w:val="003A579A"/>
    <w:rsid w:val="003A5A22"/>
    <w:rsid w:val="003A5E38"/>
    <w:rsid w:val="003A7D4B"/>
    <w:rsid w:val="003B09F5"/>
    <w:rsid w:val="003B1C9C"/>
    <w:rsid w:val="003B2C2E"/>
    <w:rsid w:val="003B3172"/>
    <w:rsid w:val="003B3591"/>
    <w:rsid w:val="003B3EBD"/>
    <w:rsid w:val="003B4DE3"/>
    <w:rsid w:val="003B4F4E"/>
    <w:rsid w:val="003B53BF"/>
    <w:rsid w:val="003B55FE"/>
    <w:rsid w:val="003B57E3"/>
    <w:rsid w:val="003B5C1A"/>
    <w:rsid w:val="003B6B77"/>
    <w:rsid w:val="003B6EB3"/>
    <w:rsid w:val="003B737A"/>
    <w:rsid w:val="003B7594"/>
    <w:rsid w:val="003C006C"/>
    <w:rsid w:val="003C08EF"/>
    <w:rsid w:val="003C10FA"/>
    <w:rsid w:val="003C17E6"/>
    <w:rsid w:val="003C18D8"/>
    <w:rsid w:val="003C1CAA"/>
    <w:rsid w:val="003C2E1C"/>
    <w:rsid w:val="003C3C62"/>
    <w:rsid w:val="003C3C87"/>
    <w:rsid w:val="003C61A2"/>
    <w:rsid w:val="003D01A4"/>
    <w:rsid w:val="003D03D3"/>
    <w:rsid w:val="003D05BD"/>
    <w:rsid w:val="003D14BE"/>
    <w:rsid w:val="003D29FD"/>
    <w:rsid w:val="003D33B5"/>
    <w:rsid w:val="003D379A"/>
    <w:rsid w:val="003D3BCD"/>
    <w:rsid w:val="003D50EA"/>
    <w:rsid w:val="003D6EC5"/>
    <w:rsid w:val="003D7480"/>
    <w:rsid w:val="003D7C6E"/>
    <w:rsid w:val="003E058B"/>
    <w:rsid w:val="003E0D3F"/>
    <w:rsid w:val="003E1312"/>
    <w:rsid w:val="003E1F19"/>
    <w:rsid w:val="003E43E5"/>
    <w:rsid w:val="003E475B"/>
    <w:rsid w:val="003E4C01"/>
    <w:rsid w:val="003E52AE"/>
    <w:rsid w:val="003E65C6"/>
    <w:rsid w:val="003E69C4"/>
    <w:rsid w:val="003E6E83"/>
    <w:rsid w:val="003E7D8B"/>
    <w:rsid w:val="003F0B14"/>
    <w:rsid w:val="003F0F36"/>
    <w:rsid w:val="003F1DBD"/>
    <w:rsid w:val="003F1EDF"/>
    <w:rsid w:val="003F2C01"/>
    <w:rsid w:val="003F320D"/>
    <w:rsid w:val="003F3A3E"/>
    <w:rsid w:val="003F3CB5"/>
    <w:rsid w:val="003F4AA3"/>
    <w:rsid w:val="003F6040"/>
    <w:rsid w:val="003F6106"/>
    <w:rsid w:val="003F63B4"/>
    <w:rsid w:val="00400658"/>
    <w:rsid w:val="00400B09"/>
    <w:rsid w:val="004028BE"/>
    <w:rsid w:val="00403632"/>
    <w:rsid w:val="00404022"/>
    <w:rsid w:val="004043D8"/>
    <w:rsid w:val="00404F21"/>
    <w:rsid w:val="00404F9C"/>
    <w:rsid w:val="004056ED"/>
    <w:rsid w:val="00407A42"/>
    <w:rsid w:val="00407C7F"/>
    <w:rsid w:val="00410A77"/>
    <w:rsid w:val="00410FE4"/>
    <w:rsid w:val="00412A5B"/>
    <w:rsid w:val="00413298"/>
    <w:rsid w:val="00413CE2"/>
    <w:rsid w:val="00415064"/>
    <w:rsid w:val="00415298"/>
    <w:rsid w:val="004154FC"/>
    <w:rsid w:val="00416215"/>
    <w:rsid w:val="00417772"/>
    <w:rsid w:val="00420001"/>
    <w:rsid w:val="00420434"/>
    <w:rsid w:val="004204B8"/>
    <w:rsid w:val="00420E21"/>
    <w:rsid w:val="00421C61"/>
    <w:rsid w:val="0042368C"/>
    <w:rsid w:val="00423D47"/>
    <w:rsid w:val="00425B6D"/>
    <w:rsid w:val="00425D52"/>
    <w:rsid w:val="00425FE3"/>
    <w:rsid w:val="00426489"/>
    <w:rsid w:val="00426BE6"/>
    <w:rsid w:val="00426E59"/>
    <w:rsid w:val="0042747B"/>
    <w:rsid w:val="004301EF"/>
    <w:rsid w:val="004307F0"/>
    <w:rsid w:val="0043110A"/>
    <w:rsid w:val="00431EB6"/>
    <w:rsid w:val="00434BFC"/>
    <w:rsid w:val="00434C56"/>
    <w:rsid w:val="0043535C"/>
    <w:rsid w:val="00435AD5"/>
    <w:rsid w:val="004361DB"/>
    <w:rsid w:val="004363EB"/>
    <w:rsid w:val="004371C0"/>
    <w:rsid w:val="00437977"/>
    <w:rsid w:val="00437AC8"/>
    <w:rsid w:val="00437C27"/>
    <w:rsid w:val="004403BD"/>
    <w:rsid w:val="00440CAC"/>
    <w:rsid w:val="00441B66"/>
    <w:rsid w:val="00441E88"/>
    <w:rsid w:val="00443030"/>
    <w:rsid w:val="00443B74"/>
    <w:rsid w:val="00443C6B"/>
    <w:rsid w:val="00444F36"/>
    <w:rsid w:val="00445198"/>
    <w:rsid w:val="00445FA6"/>
    <w:rsid w:val="00447159"/>
    <w:rsid w:val="0044734A"/>
    <w:rsid w:val="004508AA"/>
    <w:rsid w:val="00450F8A"/>
    <w:rsid w:val="0045192A"/>
    <w:rsid w:val="00451A70"/>
    <w:rsid w:val="00452886"/>
    <w:rsid w:val="0045312C"/>
    <w:rsid w:val="004537C3"/>
    <w:rsid w:val="004538EA"/>
    <w:rsid w:val="0045399C"/>
    <w:rsid w:val="00453F52"/>
    <w:rsid w:val="0045517E"/>
    <w:rsid w:val="004551E1"/>
    <w:rsid w:val="004554AF"/>
    <w:rsid w:val="0045550E"/>
    <w:rsid w:val="0045673C"/>
    <w:rsid w:val="00457DD3"/>
    <w:rsid w:val="004600AF"/>
    <w:rsid w:val="004601E0"/>
    <w:rsid w:val="004605AF"/>
    <w:rsid w:val="00460D7B"/>
    <w:rsid w:val="0046110A"/>
    <w:rsid w:val="0046114B"/>
    <w:rsid w:val="00461688"/>
    <w:rsid w:val="00461AD8"/>
    <w:rsid w:val="00461CB6"/>
    <w:rsid w:val="00461FF4"/>
    <w:rsid w:val="00462A79"/>
    <w:rsid w:val="00462C8F"/>
    <w:rsid w:val="00463290"/>
    <w:rsid w:val="00463488"/>
    <w:rsid w:val="004635DC"/>
    <w:rsid w:val="004640B8"/>
    <w:rsid w:val="00464DCF"/>
    <w:rsid w:val="00465124"/>
    <w:rsid w:val="0046552A"/>
    <w:rsid w:val="004667F3"/>
    <w:rsid w:val="0046688C"/>
    <w:rsid w:val="00466FD3"/>
    <w:rsid w:val="00466FF8"/>
    <w:rsid w:val="00467FA5"/>
    <w:rsid w:val="00471053"/>
    <w:rsid w:val="00472197"/>
    <w:rsid w:val="00472336"/>
    <w:rsid w:val="00473F06"/>
    <w:rsid w:val="00474AC0"/>
    <w:rsid w:val="00474B1C"/>
    <w:rsid w:val="00475190"/>
    <w:rsid w:val="004760F7"/>
    <w:rsid w:val="00476209"/>
    <w:rsid w:val="00476903"/>
    <w:rsid w:val="00476B9A"/>
    <w:rsid w:val="00480237"/>
    <w:rsid w:val="00480396"/>
    <w:rsid w:val="004804B5"/>
    <w:rsid w:val="00481A44"/>
    <w:rsid w:val="00481E8E"/>
    <w:rsid w:val="00481FA3"/>
    <w:rsid w:val="0048289B"/>
    <w:rsid w:val="00482D98"/>
    <w:rsid w:val="00482FFE"/>
    <w:rsid w:val="00484055"/>
    <w:rsid w:val="004854F2"/>
    <w:rsid w:val="00485ED3"/>
    <w:rsid w:val="0048673F"/>
    <w:rsid w:val="00486D55"/>
    <w:rsid w:val="00486EE4"/>
    <w:rsid w:val="00490598"/>
    <w:rsid w:val="004919B1"/>
    <w:rsid w:val="00492531"/>
    <w:rsid w:val="004945A5"/>
    <w:rsid w:val="00495521"/>
    <w:rsid w:val="00496453"/>
    <w:rsid w:val="004966AC"/>
    <w:rsid w:val="00496D1B"/>
    <w:rsid w:val="004974E7"/>
    <w:rsid w:val="004A0BA4"/>
    <w:rsid w:val="004A159F"/>
    <w:rsid w:val="004A1F31"/>
    <w:rsid w:val="004A2347"/>
    <w:rsid w:val="004A34F1"/>
    <w:rsid w:val="004A3A53"/>
    <w:rsid w:val="004A3E20"/>
    <w:rsid w:val="004A5605"/>
    <w:rsid w:val="004A5652"/>
    <w:rsid w:val="004A5807"/>
    <w:rsid w:val="004A5BEF"/>
    <w:rsid w:val="004A5E95"/>
    <w:rsid w:val="004A6023"/>
    <w:rsid w:val="004A72AF"/>
    <w:rsid w:val="004B030E"/>
    <w:rsid w:val="004B077A"/>
    <w:rsid w:val="004B0B98"/>
    <w:rsid w:val="004B0FE2"/>
    <w:rsid w:val="004B1419"/>
    <w:rsid w:val="004B1686"/>
    <w:rsid w:val="004B19E7"/>
    <w:rsid w:val="004B23F0"/>
    <w:rsid w:val="004B3C59"/>
    <w:rsid w:val="004B5AF3"/>
    <w:rsid w:val="004B6A7B"/>
    <w:rsid w:val="004B7604"/>
    <w:rsid w:val="004C06B0"/>
    <w:rsid w:val="004C08E6"/>
    <w:rsid w:val="004C12EF"/>
    <w:rsid w:val="004C282C"/>
    <w:rsid w:val="004C28A9"/>
    <w:rsid w:val="004C35B1"/>
    <w:rsid w:val="004C40D9"/>
    <w:rsid w:val="004C438C"/>
    <w:rsid w:val="004C4FB2"/>
    <w:rsid w:val="004C53AE"/>
    <w:rsid w:val="004C6334"/>
    <w:rsid w:val="004C6540"/>
    <w:rsid w:val="004C65A6"/>
    <w:rsid w:val="004C7B69"/>
    <w:rsid w:val="004D08B4"/>
    <w:rsid w:val="004D1A5D"/>
    <w:rsid w:val="004D242D"/>
    <w:rsid w:val="004D24E1"/>
    <w:rsid w:val="004D372C"/>
    <w:rsid w:val="004D40A6"/>
    <w:rsid w:val="004D45DC"/>
    <w:rsid w:val="004D49FB"/>
    <w:rsid w:val="004D56B8"/>
    <w:rsid w:val="004D6FC7"/>
    <w:rsid w:val="004D75DB"/>
    <w:rsid w:val="004D78CA"/>
    <w:rsid w:val="004D7CCF"/>
    <w:rsid w:val="004E0508"/>
    <w:rsid w:val="004E0657"/>
    <w:rsid w:val="004E26DB"/>
    <w:rsid w:val="004E3A07"/>
    <w:rsid w:val="004E3ABD"/>
    <w:rsid w:val="004E4ED5"/>
    <w:rsid w:val="004E52C0"/>
    <w:rsid w:val="004E53CE"/>
    <w:rsid w:val="004E5548"/>
    <w:rsid w:val="004E55EF"/>
    <w:rsid w:val="004E58D6"/>
    <w:rsid w:val="004E59FF"/>
    <w:rsid w:val="004E636F"/>
    <w:rsid w:val="004E639B"/>
    <w:rsid w:val="004E6996"/>
    <w:rsid w:val="004E6CBD"/>
    <w:rsid w:val="004E7336"/>
    <w:rsid w:val="004E753D"/>
    <w:rsid w:val="004F0912"/>
    <w:rsid w:val="004F0B45"/>
    <w:rsid w:val="004F0BAF"/>
    <w:rsid w:val="004F0C51"/>
    <w:rsid w:val="004F0E6B"/>
    <w:rsid w:val="004F119C"/>
    <w:rsid w:val="004F2ADE"/>
    <w:rsid w:val="004F2BB1"/>
    <w:rsid w:val="004F2D24"/>
    <w:rsid w:val="004F49A3"/>
    <w:rsid w:val="004F6F9A"/>
    <w:rsid w:val="004F7A67"/>
    <w:rsid w:val="005003B0"/>
    <w:rsid w:val="005017E7"/>
    <w:rsid w:val="00501B5B"/>
    <w:rsid w:val="005024CF"/>
    <w:rsid w:val="005030D8"/>
    <w:rsid w:val="005032D7"/>
    <w:rsid w:val="0050352A"/>
    <w:rsid w:val="00503932"/>
    <w:rsid w:val="005043F5"/>
    <w:rsid w:val="005044F0"/>
    <w:rsid w:val="0050564F"/>
    <w:rsid w:val="00506AA7"/>
    <w:rsid w:val="00506E48"/>
    <w:rsid w:val="00507037"/>
    <w:rsid w:val="0051071C"/>
    <w:rsid w:val="0051093F"/>
    <w:rsid w:val="00510C08"/>
    <w:rsid w:val="0051105C"/>
    <w:rsid w:val="00511D1C"/>
    <w:rsid w:val="00511E2A"/>
    <w:rsid w:val="00512A2A"/>
    <w:rsid w:val="00512D40"/>
    <w:rsid w:val="00512DC4"/>
    <w:rsid w:val="00513312"/>
    <w:rsid w:val="00513B29"/>
    <w:rsid w:val="00514570"/>
    <w:rsid w:val="0051468D"/>
    <w:rsid w:val="00514B38"/>
    <w:rsid w:val="00514B65"/>
    <w:rsid w:val="00515193"/>
    <w:rsid w:val="00515AED"/>
    <w:rsid w:val="00516CAE"/>
    <w:rsid w:val="0052053F"/>
    <w:rsid w:val="005217FE"/>
    <w:rsid w:val="0052196A"/>
    <w:rsid w:val="005222A2"/>
    <w:rsid w:val="0052261C"/>
    <w:rsid w:val="0052295E"/>
    <w:rsid w:val="00522AE5"/>
    <w:rsid w:val="00522BC9"/>
    <w:rsid w:val="005232CD"/>
    <w:rsid w:val="005239E6"/>
    <w:rsid w:val="00524484"/>
    <w:rsid w:val="00524571"/>
    <w:rsid w:val="00524673"/>
    <w:rsid w:val="00527E15"/>
    <w:rsid w:val="00530423"/>
    <w:rsid w:val="00530464"/>
    <w:rsid w:val="00530707"/>
    <w:rsid w:val="00530830"/>
    <w:rsid w:val="00530893"/>
    <w:rsid w:val="005315AC"/>
    <w:rsid w:val="00531FE9"/>
    <w:rsid w:val="0053513F"/>
    <w:rsid w:val="00536769"/>
    <w:rsid w:val="0053694B"/>
    <w:rsid w:val="005370BC"/>
    <w:rsid w:val="0053711E"/>
    <w:rsid w:val="0054015E"/>
    <w:rsid w:val="0054048A"/>
    <w:rsid w:val="00541439"/>
    <w:rsid w:val="00542850"/>
    <w:rsid w:val="00542A5F"/>
    <w:rsid w:val="00543624"/>
    <w:rsid w:val="00545A3F"/>
    <w:rsid w:val="00546EB3"/>
    <w:rsid w:val="00547861"/>
    <w:rsid w:val="00547938"/>
    <w:rsid w:val="00547BD3"/>
    <w:rsid w:val="00547D1A"/>
    <w:rsid w:val="00547EF1"/>
    <w:rsid w:val="00547F96"/>
    <w:rsid w:val="00550B72"/>
    <w:rsid w:val="00550F55"/>
    <w:rsid w:val="00551ED1"/>
    <w:rsid w:val="005523D8"/>
    <w:rsid w:val="00552FF6"/>
    <w:rsid w:val="005535BE"/>
    <w:rsid w:val="00553E48"/>
    <w:rsid w:val="00553FA5"/>
    <w:rsid w:val="005542CA"/>
    <w:rsid w:val="005543B7"/>
    <w:rsid w:val="00555088"/>
    <w:rsid w:val="00555E17"/>
    <w:rsid w:val="00557133"/>
    <w:rsid w:val="005576FB"/>
    <w:rsid w:val="005579D9"/>
    <w:rsid w:val="0056008A"/>
    <w:rsid w:val="00561147"/>
    <w:rsid w:val="00561571"/>
    <w:rsid w:val="005616F4"/>
    <w:rsid w:val="0056270D"/>
    <w:rsid w:val="0056311D"/>
    <w:rsid w:val="0056408F"/>
    <w:rsid w:val="0056416C"/>
    <w:rsid w:val="0056675B"/>
    <w:rsid w:val="00566C72"/>
    <w:rsid w:val="00567371"/>
    <w:rsid w:val="00567581"/>
    <w:rsid w:val="00567CE5"/>
    <w:rsid w:val="005717FB"/>
    <w:rsid w:val="00571C6D"/>
    <w:rsid w:val="005749A7"/>
    <w:rsid w:val="00575683"/>
    <w:rsid w:val="00575B91"/>
    <w:rsid w:val="00575BCE"/>
    <w:rsid w:val="0057617E"/>
    <w:rsid w:val="00576260"/>
    <w:rsid w:val="0057698A"/>
    <w:rsid w:val="00576E4A"/>
    <w:rsid w:val="00577021"/>
    <w:rsid w:val="00577DB5"/>
    <w:rsid w:val="005800D3"/>
    <w:rsid w:val="00581FE7"/>
    <w:rsid w:val="0058217D"/>
    <w:rsid w:val="00582C1F"/>
    <w:rsid w:val="00583E21"/>
    <w:rsid w:val="005848D7"/>
    <w:rsid w:val="00584E33"/>
    <w:rsid w:val="00585D89"/>
    <w:rsid w:val="00586470"/>
    <w:rsid w:val="00586491"/>
    <w:rsid w:val="0058656D"/>
    <w:rsid w:val="00586991"/>
    <w:rsid w:val="00586D62"/>
    <w:rsid w:val="0058734A"/>
    <w:rsid w:val="00590DB5"/>
    <w:rsid w:val="00590E83"/>
    <w:rsid w:val="00591A11"/>
    <w:rsid w:val="00593080"/>
    <w:rsid w:val="00593B93"/>
    <w:rsid w:val="005940B5"/>
    <w:rsid w:val="005947CA"/>
    <w:rsid w:val="005949A1"/>
    <w:rsid w:val="005953C9"/>
    <w:rsid w:val="005958B1"/>
    <w:rsid w:val="00595EC3"/>
    <w:rsid w:val="00596218"/>
    <w:rsid w:val="005973E2"/>
    <w:rsid w:val="005976C7"/>
    <w:rsid w:val="00597E33"/>
    <w:rsid w:val="00597F1B"/>
    <w:rsid w:val="005A1A25"/>
    <w:rsid w:val="005A20D1"/>
    <w:rsid w:val="005A2787"/>
    <w:rsid w:val="005A2ED8"/>
    <w:rsid w:val="005A30A8"/>
    <w:rsid w:val="005A34C5"/>
    <w:rsid w:val="005A360E"/>
    <w:rsid w:val="005A3B30"/>
    <w:rsid w:val="005A3D24"/>
    <w:rsid w:val="005A43AC"/>
    <w:rsid w:val="005A5214"/>
    <w:rsid w:val="005A521C"/>
    <w:rsid w:val="005A6CAE"/>
    <w:rsid w:val="005A7ED0"/>
    <w:rsid w:val="005B0C41"/>
    <w:rsid w:val="005B1542"/>
    <w:rsid w:val="005B1652"/>
    <w:rsid w:val="005B1B85"/>
    <w:rsid w:val="005B2512"/>
    <w:rsid w:val="005B2BA8"/>
    <w:rsid w:val="005B2E43"/>
    <w:rsid w:val="005B34EF"/>
    <w:rsid w:val="005B39A7"/>
    <w:rsid w:val="005B3ADF"/>
    <w:rsid w:val="005B3D3D"/>
    <w:rsid w:val="005B424D"/>
    <w:rsid w:val="005B4B7A"/>
    <w:rsid w:val="005B4DEF"/>
    <w:rsid w:val="005B5411"/>
    <w:rsid w:val="005B7FA1"/>
    <w:rsid w:val="005C0722"/>
    <w:rsid w:val="005C4369"/>
    <w:rsid w:val="005C43F3"/>
    <w:rsid w:val="005C4697"/>
    <w:rsid w:val="005C4D77"/>
    <w:rsid w:val="005C56C3"/>
    <w:rsid w:val="005C5C59"/>
    <w:rsid w:val="005C6818"/>
    <w:rsid w:val="005C7A35"/>
    <w:rsid w:val="005D0A31"/>
    <w:rsid w:val="005D0CF2"/>
    <w:rsid w:val="005D30B0"/>
    <w:rsid w:val="005D3497"/>
    <w:rsid w:val="005D363F"/>
    <w:rsid w:val="005D3C75"/>
    <w:rsid w:val="005D466D"/>
    <w:rsid w:val="005D54BD"/>
    <w:rsid w:val="005D5896"/>
    <w:rsid w:val="005D66F7"/>
    <w:rsid w:val="005D6A32"/>
    <w:rsid w:val="005D6FDD"/>
    <w:rsid w:val="005D7866"/>
    <w:rsid w:val="005E1DC2"/>
    <w:rsid w:val="005E2583"/>
    <w:rsid w:val="005E2706"/>
    <w:rsid w:val="005E2AF1"/>
    <w:rsid w:val="005E2E2D"/>
    <w:rsid w:val="005E35CC"/>
    <w:rsid w:val="005E4976"/>
    <w:rsid w:val="005E49A8"/>
    <w:rsid w:val="005E4BEC"/>
    <w:rsid w:val="005E5444"/>
    <w:rsid w:val="005E5706"/>
    <w:rsid w:val="005E627E"/>
    <w:rsid w:val="005E675A"/>
    <w:rsid w:val="005E6E7E"/>
    <w:rsid w:val="005E7171"/>
    <w:rsid w:val="005E7B29"/>
    <w:rsid w:val="005F0309"/>
    <w:rsid w:val="005F079D"/>
    <w:rsid w:val="005F0980"/>
    <w:rsid w:val="005F2D84"/>
    <w:rsid w:val="005F3EC8"/>
    <w:rsid w:val="005F4331"/>
    <w:rsid w:val="005F4AD1"/>
    <w:rsid w:val="005F4AFB"/>
    <w:rsid w:val="005F4D2D"/>
    <w:rsid w:val="005F665B"/>
    <w:rsid w:val="005F66CB"/>
    <w:rsid w:val="005F6938"/>
    <w:rsid w:val="005F6E56"/>
    <w:rsid w:val="005F7645"/>
    <w:rsid w:val="005F7E82"/>
    <w:rsid w:val="006000F4"/>
    <w:rsid w:val="00600467"/>
    <w:rsid w:val="006015A1"/>
    <w:rsid w:val="00601E9A"/>
    <w:rsid w:val="006024C6"/>
    <w:rsid w:val="00602692"/>
    <w:rsid w:val="0060283C"/>
    <w:rsid w:val="006029B9"/>
    <w:rsid w:val="006038C7"/>
    <w:rsid w:val="00604D1D"/>
    <w:rsid w:val="00604E0A"/>
    <w:rsid w:val="0060575C"/>
    <w:rsid w:val="00607324"/>
    <w:rsid w:val="0060753B"/>
    <w:rsid w:val="00607EAC"/>
    <w:rsid w:val="00610809"/>
    <w:rsid w:val="00610B08"/>
    <w:rsid w:val="00610BBE"/>
    <w:rsid w:val="00610FF9"/>
    <w:rsid w:val="00611120"/>
    <w:rsid w:val="00611A24"/>
    <w:rsid w:val="00611A35"/>
    <w:rsid w:val="00611B4B"/>
    <w:rsid w:val="006129F1"/>
    <w:rsid w:val="00612EDA"/>
    <w:rsid w:val="00613885"/>
    <w:rsid w:val="0061530B"/>
    <w:rsid w:val="00615551"/>
    <w:rsid w:val="00615E57"/>
    <w:rsid w:val="00616639"/>
    <w:rsid w:val="0062061B"/>
    <w:rsid w:val="00620EB8"/>
    <w:rsid w:val="006217EF"/>
    <w:rsid w:val="00621908"/>
    <w:rsid w:val="0062282B"/>
    <w:rsid w:val="006239D7"/>
    <w:rsid w:val="006240DB"/>
    <w:rsid w:val="00624C19"/>
    <w:rsid w:val="00625020"/>
    <w:rsid w:val="006257AB"/>
    <w:rsid w:val="00625EAA"/>
    <w:rsid w:val="006263A6"/>
    <w:rsid w:val="006271D2"/>
    <w:rsid w:val="00627DC9"/>
    <w:rsid w:val="006302FF"/>
    <w:rsid w:val="006304C8"/>
    <w:rsid w:val="00630B9C"/>
    <w:rsid w:val="006312A5"/>
    <w:rsid w:val="00632020"/>
    <w:rsid w:val="006322B1"/>
    <w:rsid w:val="00632D2C"/>
    <w:rsid w:val="0063334B"/>
    <w:rsid w:val="00633352"/>
    <w:rsid w:val="00633E2D"/>
    <w:rsid w:val="0063566D"/>
    <w:rsid w:val="00635E66"/>
    <w:rsid w:val="0063630D"/>
    <w:rsid w:val="00637EAD"/>
    <w:rsid w:val="00637FDB"/>
    <w:rsid w:val="00640495"/>
    <w:rsid w:val="006413AE"/>
    <w:rsid w:val="00642A3C"/>
    <w:rsid w:val="00643043"/>
    <w:rsid w:val="00643BEF"/>
    <w:rsid w:val="0064463B"/>
    <w:rsid w:val="006454CE"/>
    <w:rsid w:val="00645985"/>
    <w:rsid w:val="00647802"/>
    <w:rsid w:val="00650667"/>
    <w:rsid w:val="00650769"/>
    <w:rsid w:val="006509E7"/>
    <w:rsid w:val="00651ACC"/>
    <w:rsid w:val="00652D1F"/>
    <w:rsid w:val="00652F64"/>
    <w:rsid w:val="0065361C"/>
    <w:rsid w:val="006539F0"/>
    <w:rsid w:val="00653B7E"/>
    <w:rsid w:val="00653FEC"/>
    <w:rsid w:val="00654D96"/>
    <w:rsid w:val="00655504"/>
    <w:rsid w:val="00656024"/>
    <w:rsid w:val="006564B3"/>
    <w:rsid w:val="00656D5C"/>
    <w:rsid w:val="00660A56"/>
    <w:rsid w:val="00661F5C"/>
    <w:rsid w:val="00662B56"/>
    <w:rsid w:val="006634BE"/>
    <w:rsid w:val="00664882"/>
    <w:rsid w:val="00664A72"/>
    <w:rsid w:val="00664AE8"/>
    <w:rsid w:val="00664AFE"/>
    <w:rsid w:val="00665B76"/>
    <w:rsid w:val="00665F31"/>
    <w:rsid w:val="00666686"/>
    <w:rsid w:val="00666703"/>
    <w:rsid w:val="00666C3F"/>
    <w:rsid w:val="00670D66"/>
    <w:rsid w:val="00670E81"/>
    <w:rsid w:val="006713CF"/>
    <w:rsid w:val="00671488"/>
    <w:rsid w:val="006714FE"/>
    <w:rsid w:val="006717FF"/>
    <w:rsid w:val="00671B2C"/>
    <w:rsid w:val="00671C04"/>
    <w:rsid w:val="00671F30"/>
    <w:rsid w:val="00675230"/>
    <w:rsid w:val="00675A6E"/>
    <w:rsid w:val="00676ED4"/>
    <w:rsid w:val="006811DE"/>
    <w:rsid w:val="006813C3"/>
    <w:rsid w:val="00681A80"/>
    <w:rsid w:val="00681D00"/>
    <w:rsid w:val="006828DC"/>
    <w:rsid w:val="00682ABB"/>
    <w:rsid w:val="0068346D"/>
    <w:rsid w:val="006843F6"/>
    <w:rsid w:val="00684BF4"/>
    <w:rsid w:val="00685228"/>
    <w:rsid w:val="0068563C"/>
    <w:rsid w:val="00687429"/>
    <w:rsid w:val="006917AC"/>
    <w:rsid w:val="00692DC5"/>
    <w:rsid w:val="0069305B"/>
    <w:rsid w:val="0069371C"/>
    <w:rsid w:val="00693E81"/>
    <w:rsid w:val="00693FE8"/>
    <w:rsid w:val="00694404"/>
    <w:rsid w:val="00694599"/>
    <w:rsid w:val="006954B1"/>
    <w:rsid w:val="006955E6"/>
    <w:rsid w:val="00695D1B"/>
    <w:rsid w:val="006965B9"/>
    <w:rsid w:val="00696918"/>
    <w:rsid w:val="006971ED"/>
    <w:rsid w:val="00697306"/>
    <w:rsid w:val="006A04A9"/>
    <w:rsid w:val="006A0801"/>
    <w:rsid w:val="006A0DA7"/>
    <w:rsid w:val="006A109C"/>
    <w:rsid w:val="006A2AEC"/>
    <w:rsid w:val="006A37F6"/>
    <w:rsid w:val="006A5368"/>
    <w:rsid w:val="006A65EB"/>
    <w:rsid w:val="006A6735"/>
    <w:rsid w:val="006A6A6D"/>
    <w:rsid w:val="006B0088"/>
    <w:rsid w:val="006B026C"/>
    <w:rsid w:val="006B04C3"/>
    <w:rsid w:val="006B095B"/>
    <w:rsid w:val="006B0A14"/>
    <w:rsid w:val="006B0AD3"/>
    <w:rsid w:val="006B158A"/>
    <w:rsid w:val="006B2A8E"/>
    <w:rsid w:val="006B3965"/>
    <w:rsid w:val="006B48EA"/>
    <w:rsid w:val="006B5105"/>
    <w:rsid w:val="006B5347"/>
    <w:rsid w:val="006B536E"/>
    <w:rsid w:val="006B6458"/>
    <w:rsid w:val="006B6556"/>
    <w:rsid w:val="006B75C4"/>
    <w:rsid w:val="006B78BC"/>
    <w:rsid w:val="006C12F5"/>
    <w:rsid w:val="006C1424"/>
    <w:rsid w:val="006C216E"/>
    <w:rsid w:val="006C30B1"/>
    <w:rsid w:val="006C3122"/>
    <w:rsid w:val="006C4B74"/>
    <w:rsid w:val="006C4D46"/>
    <w:rsid w:val="006C5F65"/>
    <w:rsid w:val="006D04FD"/>
    <w:rsid w:val="006D074C"/>
    <w:rsid w:val="006D2600"/>
    <w:rsid w:val="006D2FFA"/>
    <w:rsid w:val="006D31C9"/>
    <w:rsid w:val="006D32DB"/>
    <w:rsid w:val="006D383D"/>
    <w:rsid w:val="006D3C03"/>
    <w:rsid w:val="006D452E"/>
    <w:rsid w:val="006D6494"/>
    <w:rsid w:val="006D716B"/>
    <w:rsid w:val="006D738B"/>
    <w:rsid w:val="006D7CD3"/>
    <w:rsid w:val="006E0FF6"/>
    <w:rsid w:val="006E1A25"/>
    <w:rsid w:val="006E1E94"/>
    <w:rsid w:val="006E365D"/>
    <w:rsid w:val="006E43C9"/>
    <w:rsid w:val="006E4B67"/>
    <w:rsid w:val="006E54DF"/>
    <w:rsid w:val="006E64FF"/>
    <w:rsid w:val="006E724F"/>
    <w:rsid w:val="006E7618"/>
    <w:rsid w:val="006E7973"/>
    <w:rsid w:val="006F05A5"/>
    <w:rsid w:val="006F0838"/>
    <w:rsid w:val="006F0857"/>
    <w:rsid w:val="006F1126"/>
    <w:rsid w:val="006F21DB"/>
    <w:rsid w:val="006F2FB2"/>
    <w:rsid w:val="006F3037"/>
    <w:rsid w:val="006F34E8"/>
    <w:rsid w:val="006F373C"/>
    <w:rsid w:val="006F382E"/>
    <w:rsid w:val="006F3E0B"/>
    <w:rsid w:val="006F4A38"/>
    <w:rsid w:val="006F4F7E"/>
    <w:rsid w:val="006F501A"/>
    <w:rsid w:val="006F55BC"/>
    <w:rsid w:val="006F587C"/>
    <w:rsid w:val="006F5F02"/>
    <w:rsid w:val="006F61A2"/>
    <w:rsid w:val="006F7925"/>
    <w:rsid w:val="006F7953"/>
    <w:rsid w:val="006F7C8D"/>
    <w:rsid w:val="007001C6"/>
    <w:rsid w:val="00700EBA"/>
    <w:rsid w:val="00701AB4"/>
    <w:rsid w:val="00702CC2"/>
    <w:rsid w:val="0070336E"/>
    <w:rsid w:val="0070376F"/>
    <w:rsid w:val="00705C78"/>
    <w:rsid w:val="00705E75"/>
    <w:rsid w:val="00706835"/>
    <w:rsid w:val="00707140"/>
    <w:rsid w:val="0070716D"/>
    <w:rsid w:val="007075CB"/>
    <w:rsid w:val="0071017C"/>
    <w:rsid w:val="00710C70"/>
    <w:rsid w:val="00712C4C"/>
    <w:rsid w:val="00713F54"/>
    <w:rsid w:val="0071423E"/>
    <w:rsid w:val="00714266"/>
    <w:rsid w:val="0071484F"/>
    <w:rsid w:val="00714D6F"/>
    <w:rsid w:val="00714E88"/>
    <w:rsid w:val="0071536A"/>
    <w:rsid w:val="007171B6"/>
    <w:rsid w:val="0072010F"/>
    <w:rsid w:val="00720D30"/>
    <w:rsid w:val="00721566"/>
    <w:rsid w:val="00721E10"/>
    <w:rsid w:val="00722147"/>
    <w:rsid w:val="00722629"/>
    <w:rsid w:val="00722E42"/>
    <w:rsid w:val="00723ECD"/>
    <w:rsid w:val="007265B3"/>
    <w:rsid w:val="00727B2E"/>
    <w:rsid w:val="00730CBD"/>
    <w:rsid w:val="0073175B"/>
    <w:rsid w:val="00732736"/>
    <w:rsid w:val="00735A7E"/>
    <w:rsid w:val="00735E34"/>
    <w:rsid w:val="007364B7"/>
    <w:rsid w:val="00736B7A"/>
    <w:rsid w:val="007370F4"/>
    <w:rsid w:val="007421F3"/>
    <w:rsid w:val="00742816"/>
    <w:rsid w:val="00742D55"/>
    <w:rsid w:val="0074374F"/>
    <w:rsid w:val="007446B8"/>
    <w:rsid w:val="00744E20"/>
    <w:rsid w:val="00745599"/>
    <w:rsid w:val="00746EDA"/>
    <w:rsid w:val="00747800"/>
    <w:rsid w:val="00750B8C"/>
    <w:rsid w:val="00751712"/>
    <w:rsid w:val="00751D71"/>
    <w:rsid w:val="00751EA5"/>
    <w:rsid w:val="0075273F"/>
    <w:rsid w:val="00752D3A"/>
    <w:rsid w:val="00752F1D"/>
    <w:rsid w:val="00753B33"/>
    <w:rsid w:val="007557EA"/>
    <w:rsid w:val="00755D48"/>
    <w:rsid w:val="00756E55"/>
    <w:rsid w:val="00757159"/>
    <w:rsid w:val="00757BEE"/>
    <w:rsid w:val="00757FC9"/>
    <w:rsid w:val="00760B28"/>
    <w:rsid w:val="0076130C"/>
    <w:rsid w:val="00761E56"/>
    <w:rsid w:val="007621F7"/>
    <w:rsid w:val="00762387"/>
    <w:rsid w:val="00763405"/>
    <w:rsid w:val="0076361F"/>
    <w:rsid w:val="007643C5"/>
    <w:rsid w:val="007658CD"/>
    <w:rsid w:val="00765DC0"/>
    <w:rsid w:val="00766164"/>
    <w:rsid w:val="007661E0"/>
    <w:rsid w:val="007664CF"/>
    <w:rsid w:val="00766A02"/>
    <w:rsid w:val="00766ADE"/>
    <w:rsid w:val="007670C5"/>
    <w:rsid w:val="0076745E"/>
    <w:rsid w:val="007675FB"/>
    <w:rsid w:val="007710B3"/>
    <w:rsid w:val="00771B9D"/>
    <w:rsid w:val="00772048"/>
    <w:rsid w:val="00773596"/>
    <w:rsid w:val="00773B6A"/>
    <w:rsid w:val="007740BD"/>
    <w:rsid w:val="00774E64"/>
    <w:rsid w:val="0077563D"/>
    <w:rsid w:val="00775BF7"/>
    <w:rsid w:val="007765CB"/>
    <w:rsid w:val="00776614"/>
    <w:rsid w:val="007777B3"/>
    <w:rsid w:val="00781639"/>
    <w:rsid w:val="0078182A"/>
    <w:rsid w:val="00781FBA"/>
    <w:rsid w:val="00781FCB"/>
    <w:rsid w:val="00782636"/>
    <w:rsid w:val="00782749"/>
    <w:rsid w:val="00784CF3"/>
    <w:rsid w:val="007850A6"/>
    <w:rsid w:val="00785565"/>
    <w:rsid w:val="00785C66"/>
    <w:rsid w:val="007873AD"/>
    <w:rsid w:val="0078746B"/>
    <w:rsid w:val="00787872"/>
    <w:rsid w:val="00790752"/>
    <w:rsid w:val="00790E41"/>
    <w:rsid w:val="007925CD"/>
    <w:rsid w:val="007928B9"/>
    <w:rsid w:val="00792BD6"/>
    <w:rsid w:val="00793A3C"/>
    <w:rsid w:val="00793DD8"/>
    <w:rsid w:val="007955AB"/>
    <w:rsid w:val="007958C5"/>
    <w:rsid w:val="00795AE1"/>
    <w:rsid w:val="00795EFE"/>
    <w:rsid w:val="00795FCD"/>
    <w:rsid w:val="00796F3A"/>
    <w:rsid w:val="007A03A1"/>
    <w:rsid w:val="007A05DB"/>
    <w:rsid w:val="007A11DC"/>
    <w:rsid w:val="007A1219"/>
    <w:rsid w:val="007A13B2"/>
    <w:rsid w:val="007A1431"/>
    <w:rsid w:val="007A18FE"/>
    <w:rsid w:val="007A1F2E"/>
    <w:rsid w:val="007A275C"/>
    <w:rsid w:val="007A3186"/>
    <w:rsid w:val="007A3439"/>
    <w:rsid w:val="007A53AB"/>
    <w:rsid w:val="007A5515"/>
    <w:rsid w:val="007A5814"/>
    <w:rsid w:val="007A5B3F"/>
    <w:rsid w:val="007A5EAB"/>
    <w:rsid w:val="007A60BF"/>
    <w:rsid w:val="007A7360"/>
    <w:rsid w:val="007A7576"/>
    <w:rsid w:val="007A794A"/>
    <w:rsid w:val="007A7D80"/>
    <w:rsid w:val="007B030E"/>
    <w:rsid w:val="007B0920"/>
    <w:rsid w:val="007B1B26"/>
    <w:rsid w:val="007B2C98"/>
    <w:rsid w:val="007B2FCB"/>
    <w:rsid w:val="007B32E5"/>
    <w:rsid w:val="007B43CC"/>
    <w:rsid w:val="007B456C"/>
    <w:rsid w:val="007B4D52"/>
    <w:rsid w:val="007B57B8"/>
    <w:rsid w:val="007B6092"/>
    <w:rsid w:val="007B6174"/>
    <w:rsid w:val="007C023A"/>
    <w:rsid w:val="007C0602"/>
    <w:rsid w:val="007C246D"/>
    <w:rsid w:val="007C37BF"/>
    <w:rsid w:val="007C44DC"/>
    <w:rsid w:val="007C46B6"/>
    <w:rsid w:val="007C49C4"/>
    <w:rsid w:val="007C611E"/>
    <w:rsid w:val="007C7486"/>
    <w:rsid w:val="007C7735"/>
    <w:rsid w:val="007C78C5"/>
    <w:rsid w:val="007D01FF"/>
    <w:rsid w:val="007D02A6"/>
    <w:rsid w:val="007D1140"/>
    <w:rsid w:val="007D1F67"/>
    <w:rsid w:val="007D237E"/>
    <w:rsid w:val="007D3528"/>
    <w:rsid w:val="007D4138"/>
    <w:rsid w:val="007D414E"/>
    <w:rsid w:val="007D448C"/>
    <w:rsid w:val="007D47C4"/>
    <w:rsid w:val="007D4B91"/>
    <w:rsid w:val="007D4C1C"/>
    <w:rsid w:val="007D4FFF"/>
    <w:rsid w:val="007D5323"/>
    <w:rsid w:val="007D6A3E"/>
    <w:rsid w:val="007D73C6"/>
    <w:rsid w:val="007D7E27"/>
    <w:rsid w:val="007E0A3B"/>
    <w:rsid w:val="007E2DE3"/>
    <w:rsid w:val="007E3525"/>
    <w:rsid w:val="007E46A5"/>
    <w:rsid w:val="007E4B02"/>
    <w:rsid w:val="007E4E33"/>
    <w:rsid w:val="007E4E42"/>
    <w:rsid w:val="007E5B95"/>
    <w:rsid w:val="007E6F1B"/>
    <w:rsid w:val="007E791E"/>
    <w:rsid w:val="007F095E"/>
    <w:rsid w:val="007F119B"/>
    <w:rsid w:val="007F3299"/>
    <w:rsid w:val="007F34A6"/>
    <w:rsid w:val="007F3742"/>
    <w:rsid w:val="007F39DE"/>
    <w:rsid w:val="007F3ADB"/>
    <w:rsid w:val="007F3DB5"/>
    <w:rsid w:val="007F3E82"/>
    <w:rsid w:val="007F480F"/>
    <w:rsid w:val="007F508E"/>
    <w:rsid w:val="007F516D"/>
    <w:rsid w:val="007F5414"/>
    <w:rsid w:val="007F54B4"/>
    <w:rsid w:val="007F556E"/>
    <w:rsid w:val="007F5F51"/>
    <w:rsid w:val="007F6A35"/>
    <w:rsid w:val="007F753B"/>
    <w:rsid w:val="007F7765"/>
    <w:rsid w:val="007F7A4C"/>
    <w:rsid w:val="0080016F"/>
    <w:rsid w:val="008018A6"/>
    <w:rsid w:val="00801B9A"/>
    <w:rsid w:val="00802CB5"/>
    <w:rsid w:val="008030ED"/>
    <w:rsid w:val="008035ED"/>
    <w:rsid w:val="008045D5"/>
    <w:rsid w:val="00804CA6"/>
    <w:rsid w:val="00804E58"/>
    <w:rsid w:val="00805565"/>
    <w:rsid w:val="00806081"/>
    <w:rsid w:val="008064F6"/>
    <w:rsid w:val="00806794"/>
    <w:rsid w:val="0080691F"/>
    <w:rsid w:val="008069B0"/>
    <w:rsid w:val="00807754"/>
    <w:rsid w:val="00807D02"/>
    <w:rsid w:val="00807E1F"/>
    <w:rsid w:val="00810230"/>
    <w:rsid w:val="00810CD0"/>
    <w:rsid w:val="00811313"/>
    <w:rsid w:val="00812A0C"/>
    <w:rsid w:val="00813331"/>
    <w:rsid w:val="0081353F"/>
    <w:rsid w:val="008137D7"/>
    <w:rsid w:val="008139B5"/>
    <w:rsid w:val="00814145"/>
    <w:rsid w:val="00814726"/>
    <w:rsid w:val="00814E4F"/>
    <w:rsid w:val="00816634"/>
    <w:rsid w:val="00816925"/>
    <w:rsid w:val="00820031"/>
    <w:rsid w:val="00820121"/>
    <w:rsid w:val="00820FCF"/>
    <w:rsid w:val="008213AB"/>
    <w:rsid w:val="008213D5"/>
    <w:rsid w:val="008217AC"/>
    <w:rsid w:val="0082215D"/>
    <w:rsid w:val="00822681"/>
    <w:rsid w:val="008227FB"/>
    <w:rsid w:val="00823C0E"/>
    <w:rsid w:val="00824021"/>
    <w:rsid w:val="008243F2"/>
    <w:rsid w:val="008244B8"/>
    <w:rsid w:val="008246DA"/>
    <w:rsid w:val="00824881"/>
    <w:rsid w:val="00825754"/>
    <w:rsid w:val="0082622D"/>
    <w:rsid w:val="00827CF7"/>
    <w:rsid w:val="00830592"/>
    <w:rsid w:val="0083092F"/>
    <w:rsid w:val="0083110B"/>
    <w:rsid w:val="00831695"/>
    <w:rsid w:val="00832A9B"/>
    <w:rsid w:val="00832C6C"/>
    <w:rsid w:val="00832F0C"/>
    <w:rsid w:val="008330BE"/>
    <w:rsid w:val="00834650"/>
    <w:rsid w:val="0083467D"/>
    <w:rsid w:val="00835C05"/>
    <w:rsid w:val="00835FFF"/>
    <w:rsid w:val="00836016"/>
    <w:rsid w:val="00836F68"/>
    <w:rsid w:val="0083708F"/>
    <w:rsid w:val="00837890"/>
    <w:rsid w:val="00837C86"/>
    <w:rsid w:val="00840154"/>
    <w:rsid w:val="00840C04"/>
    <w:rsid w:val="00840DF7"/>
    <w:rsid w:val="00840F63"/>
    <w:rsid w:val="008414E4"/>
    <w:rsid w:val="0084177E"/>
    <w:rsid w:val="00841E0B"/>
    <w:rsid w:val="00842581"/>
    <w:rsid w:val="008440A9"/>
    <w:rsid w:val="0084496F"/>
    <w:rsid w:val="00844F4A"/>
    <w:rsid w:val="008453B1"/>
    <w:rsid w:val="00845962"/>
    <w:rsid w:val="00845A3D"/>
    <w:rsid w:val="00845BC9"/>
    <w:rsid w:val="00846282"/>
    <w:rsid w:val="00846D41"/>
    <w:rsid w:val="008472FD"/>
    <w:rsid w:val="008473D3"/>
    <w:rsid w:val="00850737"/>
    <w:rsid w:val="0085081E"/>
    <w:rsid w:val="008510A2"/>
    <w:rsid w:val="00851545"/>
    <w:rsid w:val="00852F3C"/>
    <w:rsid w:val="00853AF9"/>
    <w:rsid w:val="00853C1F"/>
    <w:rsid w:val="00853F7A"/>
    <w:rsid w:val="00855519"/>
    <w:rsid w:val="00855ECF"/>
    <w:rsid w:val="00856730"/>
    <w:rsid w:val="00856F44"/>
    <w:rsid w:val="008574A0"/>
    <w:rsid w:val="008579FD"/>
    <w:rsid w:val="00857F6A"/>
    <w:rsid w:val="00861575"/>
    <w:rsid w:val="00861F12"/>
    <w:rsid w:val="00863288"/>
    <w:rsid w:val="008634BB"/>
    <w:rsid w:val="00863B6B"/>
    <w:rsid w:val="00864961"/>
    <w:rsid w:val="00864B23"/>
    <w:rsid w:val="00864C12"/>
    <w:rsid w:val="008650B9"/>
    <w:rsid w:val="008658A7"/>
    <w:rsid w:val="00866848"/>
    <w:rsid w:val="0086698B"/>
    <w:rsid w:val="00866C38"/>
    <w:rsid w:val="00867B43"/>
    <w:rsid w:val="00867EDA"/>
    <w:rsid w:val="008712EC"/>
    <w:rsid w:val="00871A31"/>
    <w:rsid w:val="00871EA8"/>
    <w:rsid w:val="00872E08"/>
    <w:rsid w:val="00873DAF"/>
    <w:rsid w:val="00874C8F"/>
    <w:rsid w:val="00874CF6"/>
    <w:rsid w:val="00876AA4"/>
    <w:rsid w:val="00877455"/>
    <w:rsid w:val="00877915"/>
    <w:rsid w:val="00880E95"/>
    <w:rsid w:val="00881685"/>
    <w:rsid w:val="008837AB"/>
    <w:rsid w:val="008841C6"/>
    <w:rsid w:val="00885AB9"/>
    <w:rsid w:val="00885E53"/>
    <w:rsid w:val="008864DF"/>
    <w:rsid w:val="00886C8C"/>
    <w:rsid w:val="00887544"/>
    <w:rsid w:val="00890A3C"/>
    <w:rsid w:val="008913CB"/>
    <w:rsid w:val="00892947"/>
    <w:rsid w:val="00892B21"/>
    <w:rsid w:val="0089397C"/>
    <w:rsid w:val="008940F0"/>
    <w:rsid w:val="008942E2"/>
    <w:rsid w:val="008945D9"/>
    <w:rsid w:val="00894B7B"/>
    <w:rsid w:val="00895048"/>
    <w:rsid w:val="00896C04"/>
    <w:rsid w:val="008A009F"/>
    <w:rsid w:val="008A00EF"/>
    <w:rsid w:val="008A033B"/>
    <w:rsid w:val="008A1608"/>
    <w:rsid w:val="008A1818"/>
    <w:rsid w:val="008A195F"/>
    <w:rsid w:val="008A1AE5"/>
    <w:rsid w:val="008A1E7A"/>
    <w:rsid w:val="008A22B4"/>
    <w:rsid w:val="008A2429"/>
    <w:rsid w:val="008A2704"/>
    <w:rsid w:val="008A2C06"/>
    <w:rsid w:val="008A30BF"/>
    <w:rsid w:val="008A3529"/>
    <w:rsid w:val="008A3D2C"/>
    <w:rsid w:val="008A40CC"/>
    <w:rsid w:val="008A4BF2"/>
    <w:rsid w:val="008A55A0"/>
    <w:rsid w:val="008A578C"/>
    <w:rsid w:val="008A584C"/>
    <w:rsid w:val="008A64D8"/>
    <w:rsid w:val="008A6FD8"/>
    <w:rsid w:val="008A7E94"/>
    <w:rsid w:val="008B01FA"/>
    <w:rsid w:val="008B0201"/>
    <w:rsid w:val="008B04B3"/>
    <w:rsid w:val="008B067B"/>
    <w:rsid w:val="008B0CF7"/>
    <w:rsid w:val="008B122C"/>
    <w:rsid w:val="008B2BC4"/>
    <w:rsid w:val="008B2C16"/>
    <w:rsid w:val="008B3AF6"/>
    <w:rsid w:val="008B584A"/>
    <w:rsid w:val="008B7FB2"/>
    <w:rsid w:val="008C3420"/>
    <w:rsid w:val="008C5034"/>
    <w:rsid w:val="008C5E55"/>
    <w:rsid w:val="008C6375"/>
    <w:rsid w:val="008C66E1"/>
    <w:rsid w:val="008C717E"/>
    <w:rsid w:val="008C7293"/>
    <w:rsid w:val="008D0840"/>
    <w:rsid w:val="008D10E6"/>
    <w:rsid w:val="008D2703"/>
    <w:rsid w:val="008D2F78"/>
    <w:rsid w:val="008D3305"/>
    <w:rsid w:val="008D4CED"/>
    <w:rsid w:val="008D509D"/>
    <w:rsid w:val="008D54DF"/>
    <w:rsid w:val="008D621C"/>
    <w:rsid w:val="008D627B"/>
    <w:rsid w:val="008D6927"/>
    <w:rsid w:val="008D6ED6"/>
    <w:rsid w:val="008D6EDA"/>
    <w:rsid w:val="008D7701"/>
    <w:rsid w:val="008E14C8"/>
    <w:rsid w:val="008E2CF8"/>
    <w:rsid w:val="008E4CD7"/>
    <w:rsid w:val="008E53DB"/>
    <w:rsid w:val="008E5B16"/>
    <w:rsid w:val="008E6B7F"/>
    <w:rsid w:val="008E6E85"/>
    <w:rsid w:val="008E7071"/>
    <w:rsid w:val="008E76F7"/>
    <w:rsid w:val="008F000D"/>
    <w:rsid w:val="008F0BB0"/>
    <w:rsid w:val="008F0D75"/>
    <w:rsid w:val="008F1997"/>
    <w:rsid w:val="008F1C1F"/>
    <w:rsid w:val="008F33B3"/>
    <w:rsid w:val="008F341D"/>
    <w:rsid w:val="008F3A47"/>
    <w:rsid w:val="008F3D71"/>
    <w:rsid w:val="008F56E8"/>
    <w:rsid w:val="008F6EF3"/>
    <w:rsid w:val="008F6F68"/>
    <w:rsid w:val="008F7135"/>
    <w:rsid w:val="008F7CEE"/>
    <w:rsid w:val="009000D3"/>
    <w:rsid w:val="00900287"/>
    <w:rsid w:val="00900FD3"/>
    <w:rsid w:val="00902206"/>
    <w:rsid w:val="009028E3"/>
    <w:rsid w:val="009035D6"/>
    <w:rsid w:val="00904138"/>
    <w:rsid w:val="009046FE"/>
    <w:rsid w:val="00904C82"/>
    <w:rsid w:val="00904ED9"/>
    <w:rsid w:val="00904F90"/>
    <w:rsid w:val="00904FF1"/>
    <w:rsid w:val="00906476"/>
    <w:rsid w:val="00907342"/>
    <w:rsid w:val="00910234"/>
    <w:rsid w:val="00910686"/>
    <w:rsid w:val="009109E7"/>
    <w:rsid w:val="0091155E"/>
    <w:rsid w:val="00911869"/>
    <w:rsid w:val="00911F70"/>
    <w:rsid w:val="00913089"/>
    <w:rsid w:val="009155EE"/>
    <w:rsid w:val="00916800"/>
    <w:rsid w:val="00917258"/>
    <w:rsid w:val="009178E4"/>
    <w:rsid w:val="00917E9C"/>
    <w:rsid w:val="00920CC9"/>
    <w:rsid w:val="00922459"/>
    <w:rsid w:val="00922759"/>
    <w:rsid w:val="00922A68"/>
    <w:rsid w:val="0092393B"/>
    <w:rsid w:val="00924AFE"/>
    <w:rsid w:val="00924BBA"/>
    <w:rsid w:val="00925251"/>
    <w:rsid w:val="009270DA"/>
    <w:rsid w:val="0093090B"/>
    <w:rsid w:val="00931A33"/>
    <w:rsid w:val="00932359"/>
    <w:rsid w:val="00932887"/>
    <w:rsid w:val="009333A7"/>
    <w:rsid w:val="00933701"/>
    <w:rsid w:val="009345FB"/>
    <w:rsid w:val="00935140"/>
    <w:rsid w:val="00935362"/>
    <w:rsid w:val="00936034"/>
    <w:rsid w:val="009361BF"/>
    <w:rsid w:val="00936264"/>
    <w:rsid w:val="00937DC1"/>
    <w:rsid w:val="009412B9"/>
    <w:rsid w:val="00941770"/>
    <w:rsid w:val="009433FE"/>
    <w:rsid w:val="00943C42"/>
    <w:rsid w:val="009455B1"/>
    <w:rsid w:val="00947000"/>
    <w:rsid w:val="009502D1"/>
    <w:rsid w:val="00950432"/>
    <w:rsid w:val="00950EB7"/>
    <w:rsid w:val="0095112A"/>
    <w:rsid w:val="00951713"/>
    <w:rsid w:val="0095365F"/>
    <w:rsid w:val="00953ED2"/>
    <w:rsid w:val="009545B3"/>
    <w:rsid w:val="009549B5"/>
    <w:rsid w:val="00956CD1"/>
    <w:rsid w:val="00957652"/>
    <w:rsid w:val="0096020B"/>
    <w:rsid w:val="00960F51"/>
    <w:rsid w:val="0096187E"/>
    <w:rsid w:val="00961B0C"/>
    <w:rsid w:val="0096223B"/>
    <w:rsid w:val="00963B0F"/>
    <w:rsid w:val="009647CF"/>
    <w:rsid w:val="00964B5E"/>
    <w:rsid w:val="009653F0"/>
    <w:rsid w:val="009656A3"/>
    <w:rsid w:val="00965E09"/>
    <w:rsid w:val="009665B5"/>
    <w:rsid w:val="00966738"/>
    <w:rsid w:val="0096696C"/>
    <w:rsid w:val="00966DFF"/>
    <w:rsid w:val="009677C1"/>
    <w:rsid w:val="0097084B"/>
    <w:rsid w:val="00970B8A"/>
    <w:rsid w:val="009711E8"/>
    <w:rsid w:val="009712AE"/>
    <w:rsid w:val="00971BD7"/>
    <w:rsid w:val="00973902"/>
    <w:rsid w:val="00973E4F"/>
    <w:rsid w:val="00974EDA"/>
    <w:rsid w:val="00976449"/>
    <w:rsid w:val="00976DB8"/>
    <w:rsid w:val="009802F3"/>
    <w:rsid w:val="00980E83"/>
    <w:rsid w:val="00981E77"/>
    <w:rsid w:val="00981F48"/>
    <w:rsid w:val="00983421"/>
    <w:rsid w:val="00983565"/>
    <w:rsid w:val="00983E60"/>
    <w:rsid w:val="00984463"/>
    <w:rsid w:val="00984CF6"/>
    <w:rsid w:val="009865B1"/>
    <w:rsid w:val="00986722"/>
    <w:rsid w:val="0098785F"/>
    <w:rsid w:val="009900C5"/>
    <w:rsid w:val="009907D0"/>
    <w:rsid w:val="00990DC0"/>
    <w:rsid w:val="0099169F"/>
    <w:rsid w:val="0099244D"/>
    <w:rsid w:val="00992C61"/>
    <w:rsid w:val="00993561"/>
    <w:rsid w:val="009937E9"/>
    <w:rsid w:val="009937FA"/>
    <w:rsid w:val="00993890"/>
    <w:rsid w:val="00994613"/>
    <w:rsid w:val="009946F1"/>
    <w:rsid w:val="00994B3B"/>
    <w:rsid w:val="00994B7F"/>
    <w:rsid w:val="00995DFF"/>
    <w:rsid w:val="009965AC"/>
    <w:rsid w:val="00996BEC"/>
    <w:rsid w:val="00997223"/>
    <w:rsid w:val="00997307"/>
    <w:rsid w:val="00997BBF"/>
    <w:rsid w:val="009A0C41"/>
    <w:rsid w:val="009A19C2"/>
    <w:rsid w:val="009A1A67"/>
    <w:rsid w:val="009A2E88"/>
    <w:rsid w:val="009A2FDE"/>
    <w:rsid w:val="009A3018"/>
    <w:rsid w:val="009A3CB4"/>
    <w:rsid w:val="009A4C07"/>
    <w:rsid w:val="009A508F"/>
    <w:rsid w:val="009A51BF"/>
    <w:rsid w:val="009A61ED"/>
    <w:rsid w:val="009A716D"/>
    <w:rsid w:val="009A752E"/>
    <w:rsid w:val="009A784E"/>
    <w:rsid w:val="009B0846"/>
    <w:rsid w:val="009B1027"/>
    <w:rsid w:val="009B1D20"/>
    <w:rsid w:val="009B25E0"/>
    <w:rsid w:val="009B29BB"/>
    <w:rsid w:val="009B2AA8"/>
    <w:rsid w:val="009B2CCC"/>
    <w:rsid w:val="009B3988"/>
    <w:rsid w:val="009B4833"/>
    <w:rsid w:val="009B4970"/>
    <w:rsid w:val="009B5EE2"/>
    <w:rsid w:val="009B6614"/>
    <w:rsid w:val="009B6768"/>
    <w:rsid w:val="009B78AF"/>
    <w:rsid w:val="009B7A04"/>
    <w:rsid w:val="009C13BC"/>
    <w:rsid w:val="009C1FFC"/>
    <w:rsid w:val="009C506E"/>
    <w:rsid w:val="009C514F"/>
    <w:rsid w:val="009C5DE1"/>
    <w:rsid w:val="009C7720"/>
    <w:rsid w:val="009D063D"/>
    <w:rsid w:val="009D064B"/>
    <w:rsid w:val="009D11F7"/>
    <w:rsid w:val="009D1291"/>
    <w:rsid w:val="009D187B"/>
    <w:rsid w:val="009D2B36"/>
    <w:rsid w:val="009D3B3A"/>
    <w:rsid w:val="009D3CFD"/>
    <w:rsid w:val="009D42AC"/>
    <w:rsid w:val="009D5B4A"/>
    <w:rsid w:val="009D5FC4"/>
    <w:rsid w:val="009D7BA9"/>
    <w:rsid w:val="009D7C16"/>
    <w:rsid w:val="009D7E72"/>
    <w:rsid w:val="009E04E0"/>
    <w:rsid w:val="009E11B7"/>
    <w:rsid w:val="009E1392"/>
    <w:rsid w:val="009E1792"/>
    <w:rsid w:val="009E1990"/>
    <w:rsid w:val="009E1B88"/>
    <w:rsid w:val="009E1C4D"/>
    <w:rsid w:val="009E1F2C"/>
    <w:rsid w:val="009E227F"/>
    <w:rsid w:val="009E382E"/>
    <w:rsid w:val="009E3D61"/>
    <w:rsid w:val="009E3E2C"/>
    <w:rsid w:val="009E4EA6"/>
    <w:rsid w:val="009E581A"/>
    <w:rsid w:val="009E5DD6"/>
    <w:rsid w:val="009E6ACD"/>
    <w:rsid w:val="009F2B08"/>
    <w:rsid w:val="009F3520"/>
    <w:rsid w:val="009F3B99"/>
    <w:rsid w:val="009F43D0"/>
    <w:rsid w:val="009F4672"/>
    <w:rsid w:val="009F60E3"/>
    <w:rsid w:val="009F64BD"/>
    <w:rsid w:val="009F69CF"/>
    <w:rsid w:val="009F71F2"/>
    <w:rsid w:val="009F7DD3"/>
    <w:rsid w:val="00A00440"/>
    <w:rsid w:val="00A00AC6"/>
    <w:rsid w:val="00A04476"/>
    <w:rsid w:val="00A04DD4"/>
    <w:rsid w:val="00A04E56"/>
    <w:rsid w:val="00A050DF"/>
    <w:rsid w:val="00A05799"/>
    <w:rsid w:val="00A06A74"/>
    <w:rsid w:val="00A06AC2"/>
    <w:rsid w:val="00A1050B"/>
    <w:rsid w:val="00A1092F"/>
    <w:rsid w:val="00A11770"/>
    <w:rsid w:val="00A11C6F"/>
    <w:rsid w:val="00A11CFD"/>
    <w:rsid w:val="00A126B9"/>
    <w:rsid w:val="00A13F32"/>
    <w:rsid w:val="00A14B35"/>
    <w:rsid w:val="00A15401"/>
    <w:rsid w:val="00A16651"/>
    <w:rsid w:val="00A17048"/>
    <w:rsid w:val="00A1777A"/>
    <w:rsid w:val="00A17B61"/>
    <w:rsid w:val="00A202BE"/>
    <w:rsid w:val="00A21CA4"/>
    <w:rsid w:val="00A2202F"/>
    <w:rsid w:val="00A222C9"/>
    <w:rsid w:val="00A22BF2"/>
    <w:rsid w:val="00A23456"/>
    <w:rsid w:val="00A240B5"/>
    <w:rsid w:val="00A24A0A"/>
    <w:rsid w:val="00A24DA6"/>
    <w:rsid w:val="00A259B7"/>
    <w:rsid w:val="00A26537"/>
    <w:rsid w:val="00A26FE0"/>
    <w:rsid w:val="00A27978"/>
    <w:rsid w:val="00A27C27"/>
    <w:rsid w:val="00A3028D"/>
    <w:rsid w:val="00A30B62"/>
    <w:rsid w:val="00A317DF"/>
    <w:rsid w:val="00A31B0E"/>
    <w:rsid w:val="00A31F4B"/>
    <w:rsid w:val="00A322AF"/>
    <w:rsid w:val="00A32AFC"/>
    <w:rsid w:val="00A3370E"/>
    <w:rsid w:val="00A339D1"/>
    <w:rsid w:val="00A3475C"/>
    <w:rsid w:val="00A34C52"/>
    <w:rsid w:val="00A34DDF"/>
    <w:rsid w:val="00A359B4"/>
    <w:rsid w:val="00A35D0D"/>
    <w:rsid w:val="00A36C68"/>
    <w:rsid w:val="00A36D47"/>
    <w:rsid w:val="00A373DB"/>
    <w:rsid w:val="00A375D1"/>
    <w:rsid w:val="00A37A6F"/>
    <w:rsid w:val="00A40F56"/>
    <w:rsid w:val="00A416B8"/>
    <w:rsid w:val="00A41879"/>
    <w:rsid w:val="00A42E33"/>
    <w:rsid w:val="00A43ECD"/>
    <w:rsid w:val="00A44EEA"/>
    <w:rsid w:val="00A4541F"/>
    <w:rsid w:val="00A475BD"/>
    <w:rsid w:val="00A47F1C"/>
    <w:rsid w:val="00A50035"/>
    <w:rsid w:val="00A50ECF"/>
    <w:rsid w:val="00A51134"/>
    <w:rsid w:val="00A516CA"/>
    <w:rsid w:val="00A519FD"/>
    <w:rsid w:val="00A51BA6"/>
    <w:rsid w:val="00A52322"/>
    <w:rsid w:val="00A535B4"/>
    <w:rsid w:val="00A539FB"/>
    <w:rsid w:val="00A53BAA"/>
    <w:rsid w:val="00A53F5E"/>
    <w:rsid w:val="00A55FDE"/>
    <w:rsid w:val="00A565F5"/>
    <w:rsid w:val="00A571D7"/>
    <w:rsid w:val="00A606E8"/>
    <w:rsid w:val="00A61568"/>
    <w:rsid w:val="00A615D0"/>
    <w:rsid w:val="00A622AE"/>
    <w:rsid w:val="00A62ADD"/>
    <w:rsid w:val="00A62E29"/>
    <w:rsid w:val="00A636A5"/>
    <w:rsid w:val="00A63B6E"/>
    <w:rsid w:val="00A641E8"/>
    <w:rsid w:val="00A64AD6"/>
    <w:rsid w:val="00A6527B"/>
    <w:rsid w:val="00A65283"/>
    <w:rsid w:val="00A6533A"/>
    <w:rsid w:val="00A7032C"/>
    <w:rsid w:val="00A70BDB"/>
    <w:rsid w:val="00A711B3"/>
    <w:rsid w:val="00A721B4"/>
    <w:rsid w:val="00A721EE"/>
    <w:rsid w:val="00A72A5D"/>
    <w:rsid w:val="00A7446C"/>
    <w:rsid w:val="00A74585"/>
    <w:rsid w:val="00A7550D"/>
    <w:rsid w:val="00A75670"/>
    <w:rsid w:val="00A7575F"/>
    <w:rsid w:val="00A75BA1"/>
    <w:rsid w:val="00A76A69"/>
    <w:rsid w:val="00A76AB9"/>
    <w:rsid w:val="00A7736A"/>
    <w:rsid w:val="00A77635"/>
    <w:rsid w:val="00A77687"/>
    <w:rsid w:val="00A77ADF"/>
    <w:rsid w:val="00A801B9"/>
    <w:rsid w:val="00A80505"/>
    <w:rsid w:val="00A82C1A"/>
    <w:rsid w:val="00A83DF5"/>
    <w:rsid w:val="00A84D49"/>
    <w:rsid w:val="00A8590F"/>
    <w:rsid w:val="00A85E8D"/>
    <w:rsid w:val="00A86DC8"/>
    <w:rsid w:val="00A8746D"/>
    <w:rsid w:val="00A9032E"/>
    <w:rsid w:val="00A90D02"/>
    <w:rsid w:val="00A91383"/>
    <w:rsid w:val="00A91BA5"/>
    <w:rsid w:val="00A91D5A"/>
    <w:rsid w:val="00A92CC1"/>
    <w:rsid w:val="00A92E6E"/>
    <w:rsid w:val="00A92EAB"/>
    <w:rsid w:val="00A937DE"/>
    <w:rsid w:val="00A939BA"/>
    <w:rsid w:val="00A940B7"/>
    <w:rsid w:val="00A94134"/>
    <w:rsid w:val="00A945D8"/>
    <w:rsid w:val="00A94E19"/>
    <w:rsid w:val="00A94F02"/>
    <w:rsid w:val="00A95B51"/>
    <w:rsid w:val="00A960FE"/>
    <w:rsid w:val="00A96E8B"/>
    <w:rsid w:val="00A972D2"/>
    <w:rsid w:val="00AA172F"/>
    <w:rsid w:val="00AA235B"/>
    <w:rsid w:val="00AA264C"/>
    <w:rsid w:val="00AA26E0"/>
    <w:rsid w:val="00AA2CF2"/>
    <w:rsid w:val="00AA3315"/>
    <w:rsid w:val="00AA3BB0"/>
    <w:rsid w:val="00AA3BD9"/>
    <w:rsid w:val="00AA46CC"/>
    <w:rsid w:val="00AA4A7F"/>
    <w:rsid w:val="00AA51A1"/>
    <w:rsid w:val="00AA5888"/>
    <w:rsid w:val="00AA5B98"/>
    <w:rsid w:val="00AA6566"/>
    <w:rsid w:val="00AA7581"/>
    <w:rsid w:val="00AB08AC"/>
    <w:rsid w:val="00AB24A7"/>
    <w:rsid w:val="00AB4118"/>
    <w:rsid w:val="00AB56A9"/>
    <w:rsid w:val="00AB56B1"/>
    <w:rsid w:val="00AB57D1"/>
    <w:rsid w:val="00AB66CD"/>
    <w:rsid w:val="00AB737C"/>
    <w:rsid w:val="00AB73D6"/>
    <w:rsid w:val="00AB7F43"/>
    <w:rsid w:val="00AC04DD"/>
    <w:rsid w:val="00AC1098"/>
    <w:rsid w:val="00AC1404"/>
    <w:rsid w:val="00AC2890"/>
    <w:rsid w:val="00AC2B0D"/>
    <w:rsid w:val="00AC2E84"/>
    <w:rsid w:val="00AC369D"/>
    <w:rsid w:val="00AC3B6A"/>
    <w:rsid w:val="00AC3D3D"/>
    <w:rsid w:val="00AC4A72"/>
    <w:rsid w:val="00AC50B2"/>
    <w:rsid w:val="00AC6042"/>
    <w:rsid w:val="00AD2625"/>
    <w:rsid w:val="00AD264E"/>
    <w:rsid w:val="00AD2B71"/>
    <w:rsid w:val="00AD2B85"/>
    <w:rsid w:val="00AD37AC"/>
    <w:rsid w:val="00AD3D50"/>
    <w:rsid w:val="00AD3F6E"/>
    <w:rsid w:val="00AD3FC9"/>
    <w:rsid w:val="00AD4202"/>
    <w:rsid w:val="00AD5E7F"/>
    <w:rsid w:val="00AD74AD"/>
    <w:rsid w:val="00AD7DF6"/>
    <w:rsid w:val="00AE1242"/>
    <w:rsid w:val="00AE1AC5"/>
    <w:rsid w:val="00AE2244"/>
    <w:rsid w:val="00AE294C"/>
    <w:rsid w:val="00AE4868"/>
    <w:rsid w:val="00AE4CBA"/>
    <w:rsid w:val="00AE5531"/>
    <w:rsid w:val="00AE5F10"/>
    <w:rsid w:val="00AE7304"/>
    <w:rsid w:val="00AE7FC7"/>
    <w:rsid w:val="00AF04F2"/>
    <w:rsid w:val="00AF0AC0"/>
    <w:rsid w:val="00AF0B59"/>
    <w:rsid w:val="00AF0FBC"/>
    <w:rsid w:val="00AF0FC4"/>
    <w:rsid w:val="00AF10F1"/>
    <w:rsid w:val="00AF2B55"/>
    <w:rsid w:val="00AF3051"/>
    <w:rsid w:val="00AF3475"/>
    <w:rsid w:val="00AF3827"/>
    <w:rsid w:val="00AF3E12"/>
    <w:rsid w:val="00AF4588"/>
    <w:rsid w:val="00AF4A97"/>
    <w:rsid w:val="00AF4C66"/>
    <w:rsid w:val="00AF5997"/>
    <w:rsid w:val="00AF6128"/>
    <w:rsid w:val="00AF67B7"/>
    <w:rsid w:val="00AF69C4"/>
    <w:rsid w:val="00AF71F4"/>
    <w:rsid w:val="00AF79BC"/>
    <w:rsid w:val="00B005FA"/>
    <w:rsid w:val="00B00830"/>
    <w:rsid w:val="00B0265C"/>
    <w:rsid w:val="00B02A73"/>
    <w:rsid w:val="00B02AE1"/>
    <w:rsid w:val="00B043F5"/>
    <w:rsid w:val="00B04728"/>
    <w:rsid w:val="00B058F7"/>
    <w:rsid w:val="00B064FC"/>
    <w:rsid w:val="00B07565"/>
    <w:rsid w:val="00B076E4"/>
    <w:rsid w:val="00B0777B"/>
    <w:rsid w:val="00B0796A"/>
    <w:rsid w:val="00B1020D"/>
    <w:rsid w:val="00B10EDC"/>
    <w:rsid w:val="00B1101A"/>
    <w:rsid w:val="00B111D1"/>
    <w:rsid w:val="00B11A41"/>
    <w:rsid w:val="00B13150"/>
    <w:rsid w:val="00B1397E"/>
    <w:rsid w:val="00B14354"/>
    <w:rsid w:val="00B14417"/>
    <w:rsid w:val="00B145A9"/>
    <w:rsid w:val="00B15985"/>
    <w:rsid w:val="00B166D3"/>
    <w:rsid w:val="00B171DE"/>
    <w:rsid w:val="00B1738B"/>
    <w:rsid w:val="00B1748A"/>
    <w:rsid w:val="00B2027C"/>
    <w:rsid w:val="00B20900"/>
    <w:rsid w:val="00B213A2"/>
    <w:rsid w:val="00B22B21"/>
    <w:rsid w:val="00B235D3"/>
    <w:rsid w:val="00B23DBF"/>
    <w:rsid w:val="00B2501C"/>
    <w:rsid w:val="00B252BC"/>
    <w:rsid w:val="00B2559A"/>
    <w:rsid w:val="00B25759"/>
    <w:rsid w:val="00B25A94"/>
    <w:rsid w:val="00B25F8D"/>
    <w:rsid w:val="00B266CF"/>
    <w:rsid w:val="00B26B2C"/>
    <w:rsid w:val="00B278D6"/>
    <w:rsid w:val="00B30E69"/>
    <w:rsid w:val="00B311A0"/>
    <w:rsid w:val="00B31957"/>
    <w:rsid w:val="00B3240D"/>
    <w:rsid w:val="00B32565"/>
    <w:rsid w:val="00B33BE6"/>
    <w:rsid w:val="00B341B2"/>
    <w:rsid w:val="00B34DB3"/>
    <w:rsid w:val="00B352E0"/>
    <w:rsid w:val="00B35349"/>
    <w:rsid w:val="00B35A2B"/>
    <w:rsid w:val="00B36E7D"/>
    <w:rsid w:val="00B3709F"/>
    <w:rsid w:val="00B3711E"/>
    <w:rsid w:val="00B371C7"/>
    <w:rsid w:val="00B379EF"/>
    <w:rsid w:val="00B37D7D"/>
    <w:rsid w:val="00B41059"/>
    <w:rsid w:val="00B41817"/>
    <w:rsid w:val="00B41AA5"/>
    <w:rsid w:val="00B42187"/>
    <w:rsid w:val="00B4238D"/>
    <w:rsid w:val="00B4260B"/>
    <w:rsid w:val="00B42F1E"/>
    <w:rsid w:val="00B43265"/>
    <w:rsid w:val="00B43786"/>
    <w:rsid w:val="00B4419B"/>
    <w:rsid w:val="00B4437F"/>
    <w:rsid w:val="00B445AF"/>
    <w:rsid w:val="00B44A71"/>
    <w:rsid w:val="00B44F59"/>
    <w:rsid w:val="00B45287"/>
    <w:rsid w:val="00B45F51"/>
    <w:rsid w:val="00B46264"/>
    <w:rsid w:val="00B4630D"/>
    <w:rsid w:val="00B464B9"/>
    <w:rsid w:val="00B466D9"/>
    <w:rsid w:val="00B46B16"/>
    <w:rsid w:val="00B46B92"/>
    <w:rsid w:val="00B46E23"/>
    <w:rsid w:val="00B4705D"/>
    <w:rsid w:val="00B50015"/>
    <w:rsid w:val="00B50CD7"/>
    <w:rsid w:val="00B50F1C"/>
    <w:rsid w:val="00B51269"/>
    <w:rsid w:val="00B526A4"/>
    <w:rsid w:val="00B526CF"/>
    <w:rsid w:val="00B5308C"/>
    <w:rsid w:val="00B5343E"/>
    <w:rsid w:val="00B534E1"/>
    <w:rsid w:val="00B53B91"/>
    <w:rsid w:val="00B5524C"/>
    <w:rsid w:val="00B562B7"/>
    <w:rsid w:val="00B56762"/>
    <w:rsid w:val="00B5720D"/>
    <w:rsid w:val="00B572D4"/>
    <w:rsid w:val="00B574FC"/>
    <w:rsid w:val="00B60848"/>
    <w:rsid w:val="00B61AC3"/>
    <w:rsid w:val="00B62A2F"/>
    <w:rsid w:val="00B63227"/>
    <w:rsid w:val="00B6388C"/>
    <w:rsid w:val="00B63AAA"/>
    <w:rsid w:val="00B6551F"/>
    <w:rsid w:val="00B661AD"/>
    <w:rsid w:val="00B6680B"/>
    <w:rsid w:val="00B66AC4"/>
    <w:rsid w:val="00B7045A"/>
    <w:rsid w:val="00B70B93"/>
    <w:rsid w:val="00B70E64"/>
    <w:rsid w:val="00B72595"/>
    <w:rsid w:val="00B72A7A"/>
    <w:rsid w:val="00B72C2A"/>
    <w:rsid w:val="00B738A3"/>
    <w:rsid w:val="00B73CF2"/>
    <w:rsid w:val="00B73DC3"/>
    <w:rsid w:val="00B7470B"/>
    <w:rsid w:val="00B74AEC"/>
    <w:rsid w:val="00B7590F"/>
    <w:rsid w:val="00B75CBC"/>
    <w:rsid w:val="00B76747"/>
    <w:rsid w:val="00B77F22"/>
    <w:rsid w:val="00B8021A"/>
    <w:rsid w:val="00B80E8F"/>
    <w:rsid w:val="00B82804"/>
    <w:rsid w:val="00B8339D"/>
    <w:rsid w:val="00B833FC"/>
    <w:rsid w:val="00B838A6"/>
    <w:rsid w:val="00B8447F"/>
    <w:rsid w:val="00B851FF"/>
    <w:rsid w:val="00B85FEB"/>
    <w:rsid w:val="00B86DB0"/>
    <w:rsid w:val="00B917A1"/>
    <w:rsid w:val="00B928DF"/>
    <w:rsid w:val="00B92B19"/>
    <w:rsid w:val="00B92BE9"/>
    <w:rsid w:val="00B93FC5"/>
    <w:rsid w:val="00B94B27"/>
    <w:rsid w:val="00B951C0"/>
    <w:rsid w:val="00B968B9"/>
    <w:rsid w:val="00B96DC8"/>
    <w:rsid w:val="00B97C7B"/>
    <w:rsid w:val="00BA0DB5"/>
    <w:rsid w:val="00BA18A0"/>
    <w:rsid w:val="00BA1A08"/>
    <w:rsid w:val="00BA228F"/>
    <w:rsid w:val="00BA2ADA"/>
    <w:rsid w:val="00BA3842"/>
    <w:rsid w:val="00BA39C9"/>
    <w:rsid w:val="00BA3D09"/>
    <w:rsid w:val="00BA54CB"/>
    <w:rsid w:val="00BA564D"/>
    <w:rsid w:val="00BA5C9C"/>
    <w:rsid w:val="00BA699A"/>
    <w:rsid w:val="00BA6A07"/>
    <w:rsid w:val="00BA7FF0"/>
    <w:rsid w:val="00BB0859"/>
    <w:rsid w:val="00BB0BD6"/>
    <w:rsid w:val="00BB0F88"/>
    <w:rsid w:val="00BB1851"/>
    <w:rsid w:val="00BB1855"/>
    <w:rsid w:val="00BB1B75"/>
    <w:rsid w:val="00BB2A7F"/>
    <w:rsid w:val="00BB3979"/>
    <w:rsid w:val="00BB504E"/>
    <w:rsid w:val="00BB5442"/>
    <w:rsid w:val="00BB5D07"/>
    <w:rsid w:val="00BB66EB"/>
    <w:rsid w:val="00BB6B70"/>
    <w:rsid w:val="00BB7EB9"/>
    <w:rsid w:val="00BB7FA5"/>
    <w:rsid w:val="00BC02BC"/>
    <w:rsid w:val="00BC1254"/>
    <w:rsid w:val="00BC1BAE"/>
    <w:rsid w:val="00BC21CA"/>
    <w:rsid w:val="00BC28F4"/>
    <w:rsid w:val="00BC2B74"/>
    <w:rsid w:val="00BC2EC0"/>
    <w:rsid w:val="00BC2FC1"/>
    <w:rsid w:val="00BC3779"/>
    <w:rsid w:val="00BC3881"/>
    <w:rsid w:val="00BC4623"/>
    <w:rsid w:val="00BC46B9"/>
    <w:rsid w:val="00BC52B4"/>
    <w:rsid w:val="00BC5A21"/>
    <w:rsid w:val="00BC631D"/>
    <w:rsid w:val="00BC63D5"/>
    <w:rsid w:val="00BC64E1"/>
    <w:rsid w:val="00BC7153"/>
    <w:rsid w:val="00BC7F74"/>
    <w:rsid w:val="00BD0352"/>
    <w:rsid w:val="00BD07BD"/>
    <w:rsid w:val="00BD0B76"/>
    <w:rsid w:val="00BD34A7"/>
    <w:rsid w:val="00BD3BC5"/>
    <w:rsid w:val="00BD4E55"/>
    <w:rsid w:val="00BD5A4F"/>
    <w:rsid w:val="00BD5BC0"/>
    <w:rsid w:val="00BD72B8"/>
    <w:rsid w:val="00BD74B6"/>
    <w:rsid w:val="00BE01D1"/>
    <w:rsid w:val="00BE0DB9"/>
    <w:rsid w:val="00BE2196"/>
    <w:rsid w:val="00BE21E1"/>
    <w:rsid w:val="00BE3480"/>
    <w:rsid w:val="00BE386D"/>
    <w:rsid w:val="00BE3F5C"/>
    <w:rsid w:val="00BE5211"/>
    <w:rsid w:val="00BE6A24"/>
    <w:rsid w:val="00BE6AB0"/>
    <w:rsid w:val="00BE76D5"/>
    <w:rsid w:val="00BF0B63"/>
    <w:rsid w:val="00BF167A"/>
    <w:rsid w:val="00BF29A2"/>
    <w:rsid w:val="00BF32DB"/>
    <w:rsid w:val="00BF455C"/>
    <w:rsid w:val="00BF50D0"/>
    <w:rsid w:val="00BF5C09"/>
    <w:rsid w:val="00BF6B53"/>
    <w:rsid w:val="00BF755E"/>
    <w:rsid w:val="00BF7626"/>
    <w:rsid w:val="00BF7BAD"/>
    <w:rsid w:val="00C01287"/>
    <w:rsid w:val="00C014A3"/>
    <w:rsid w:val="00C0174F"/>
    <w:rsid w:val="00C02407"/>
    <w:rsid w:val="00C02B02"/>
    <w:rsid w:val="00C034C2"/>
    <w:rsid w:val="00C036B5"/>
    <w:rsid w:val="00C0452D"/>
    <w:rsid w:val="00C049FA"/>
    <w:rsid w:val="00C04E36"/>
    <w:rsid w:val="00C053CE"/>
    <w:rsid w:val="00C07212"/>
    <w:rsid w:val="00C07FB5"/>
    <w:rsid w:val="00C10091"/>
    <w:rsid w:val="00C101E6"/>
    <w:rsid w:val="00C10A85"/>
    <w:rsid w:val="00C11A88"/>
    <w:rsid w:val="00C11C54"/>
    <w:rsid w:val="00C11D2B"/>
    <w:rsid w:val="00C11DDA"/>
    <w:rsid w:val="00C11E90"/>
    <w:rsid w:val="00C12021"/>
    <w:rsid w:val="00C13845"/>
    <w:rsid w:val="00C14319"/>
    <w:rsid w:val="00C1513C"/>
    <w:rsid w:val="00C15CDC"/>
    <w:rsid w:val="00C15EC4"/>
    <w:rsid w:val="00C164F5"/>
    <w:rsid w:val="00C166F8"/>
    <w:rsid w:val="00C16856"/>
    <w:rsid w:val="00C16A36"/>
    <w:rsid w:val="00C16E49"/>
    <w:rsid w:val="00C17EB8"/>
    <w:rsid w:val="00C2039C"/>
    <w:rsid w:val="00C205A3"/>
    <w:rsid w:val="00C21A39"/>
    <w:rsid w:val="00C21B33"/>
    <w:rsid w:val="00C21F32"/>
    <w:rsid w:val="00C228B6"/>
    <w:rsid w:val="00C229A6"/>
    <w:rsid w:val="00C240CA"/>
    <w:rsid w:val="00C2476E"/>
    <w:rsid w:val="00C253F0"/>
    <w:rsid w:val="00C256FD"/>
    <w:rsid w:val="00C257E4"/>
    <w:rsid w:val="00C25BEB"/>
    <w:rsid w:val="00C26F2E"/>
    <w:rsid w:val="00C276D3"/>
    <w:rsid w:val="00C300DF"/>
    <w:rsid w:val="00C30218"/>
    <w:rsid w:val="00C314DB"/>
    <w:rsid w:val="00C31646"/>
    <w:rsid w:val="00C31F8E"/>
    <w:rsid w:val="00C32CB8"/>
    <w:rsid w:val="00C34045"/>
    <w:rsid w:val="00C34820"/>
    <w:rsid w:val="00C3482F"/>
    <w:rsid w:val="00C34941"/>
    <w:rsid w:val="00C358C5"/>
    <w:rsid w:val="00C35ACB"/>
    <w:rsid w:val="00C361F2"/>
    <w:rsid w:val="00C36219"/>
    <w:rsid w:val="00C369E4"/>
    <w:rsid w:val="00C36C10"/>
    <w:rsid w:val="00C37977"/>
    <w:rsid w:val="00C415B7"/>
    <w:rsid w:val="00C4192D"/>
    <w:rsid w:val="00C41D16"/>
    <w:rsid w:val="00C42109"/>
    <w:rsid w:val="00C431D5"/>
    <w:rsid w:val="00C43CBA"/>
    <w:rsid w:val="00C43DDB"/>
    <w:rsid w:val="00C43FFB"/>
    <w:rsid w:val="00C44774"/>
    <w:rsid w:val="00C46871"/>
    <w:rsid w:val="00C469DD"/>
    <w:rsid w:val="00C475D8"/>
    <w:rsid w:val="00C47CA4"/>
    <w:rsid w:val="00C50489"/>
    <w:rsid w:val="00C50528"/>
    <w:rsid w:val="00C50621"/>
    <w:rsid w:val="00C50AD1"/>
    <w:rsid w:val="00C50CF3"/>
    <w:rsid w:val="00C5114A"/>
    <w:rsid w:val="00C51835"/>
    <w:rsid w:val="00C52CB6"/>
    <w:rsid w:val="00C52DB2"/>
    <w:rsid w:val="00C53531"/>
    <w:rsid w:val="00C53E8B"/>
    <w:rsid w:val="00C53F14"/>
    <w:rsid w:val="00C54973"/>
    <w:rsid w:val="00C56631"/>
    <w:rsid w:val="00C56F24"/>
    <w:rsid w:val="00C570D5"/>
    <w:rsid w:val="00C57282"/>
    <w:rsid w:val="00C57E2E"/>
    <w:rsid w:val="00C601CB"/>
    <w:rsid w:val="00C6074B"/>
    <w:rsid w:val="00C62FB0"/>
    <w:rsid w:val="00C630FD"/>
    <w:rsid w:val="00C63105"/>
    <w:rsid w:val="00C63D8D"/>
    <w:rsid w:val="00C65635"/>
    <w:rsid w:val="00C65A42"/>
    <w:rsid w:val="00C65FC2"/>
    <w:rsid w:val="00C662AE"/>
    <w:rsid w:val="00C701D4"/>
    <w:rsid w:val="00C70263"/>
    <w:rsid w:val="00C70A51"/>
    <w:rsid w:val="00C71A97"/>
    <w:rsid w:val="00C7293B"/>
    <w:rsid w:val="00C72B13"/>
    <w:rsid w:val="00C72C1F"/>
    <w:rsid w:val="00C732E8"/>
    <w:rsid w:val="00C74774"/>
    <w:rsid w:val="00C7495F"/>
    <w:rsid w:val="00C74E89"/>
    <w:rsid w:val="00C751C3"/>
    <w:rsid w:val="00C75D10"/>
    <w:rsid w:val="00C761A3"/>
    <w:rsid w:val="00C768C9"/>
    <w:rsid w:val="00C77170"/>
    <w:rsid w:val="00C802B2"/>
    <w:rsid w:val="00C807C3"/>
    <w:rsid w:val="00C814CF"/>
    <w:rsid w:val="00C81C3C"/>
    <w:rsid w:val="00C8244D"/>
    <w:rsid w:val="00C8343D"/>
    <w:rsid w:val="00C8480D"/>
    <w:rsid w:val="00C84850"/>
    <w:rsid w:val="00C850F7"/>
    <w:rsid w:val="00C8511B"/>
    <w:rsid w:val="00C854C0"/>
    <w:rsid w:val="00C85A99"/>
    <w:rsid w:val="00C86210"/>
    <w:rsid w:val="00C8621A"/>
    <w:rsid w:val="00C874C5"/>
    <w:rsid w:val="00C878D1"/>
    <w:rsid w:val="00C909BF"/>
    <w:rsid w:val="00C919B5"/>
    <w:rsid w:val="00C925BE"/>
    <w:rsid w:val="00C92F1C"/>
    <w:rsid w:val="00C93084"/>
    <w:rsid w:val="00C94264"/>
    <w:rsid w:val="00C946AE"/>
    <w:rsid w:val="00C947F8"/>
    <w:rsid w:val="00C95F3A"/>
    <w:rsid w:val="00C97CF7"/>
    <w:rsid w:val="00CA12F3"/>
    <w:rsid w:val="00CA1CAC"/>
    <w:rsid w:val="00CA20E7"/>
    <w:rsid w:val="00CA2BDC"/>
    <w:rsid w:val="00CA2D5A"/>
    <w:rsid w:val="00CA302D"/>
    <w:rsid w:val="00CA33A6"/>
    <w:rsid w:val="00CA3EC5"/>
    <w:rsid w:val="00CA41ED"/>
    <w:rsid w:val="00CA5373"/>
    <w:rsid w:val="00CA57B4"/>
    <w:rsid w:val="00CA64EB"/>
    <w:rsid w:val="00CA66D8"/>
    <w:rsid w:val="00CA7187"/>
    <w:rsid w:val="00CA73E2"/>
    <w:rsid w:val="00CA74C8"/>
    <w:rsid w:val="00CB02E5"/>
    <w:rsid w:val="00CB15CB"/>
    <w:rsid w:val="00CB15DE"/>
    <w:rsid w:val="00CB2CD1"/>
    <w:rsid w:val="00CB3414"/>
    <w:rsid w:val="00CB347B"/>
    <w:rsid w:val="00CB4766"/>
    <w:rsid w:val="00CB6E01"/>
    <w:rsid w:val="00CB739C"/>
    <w:rsid w:val="00CB77DC"/>
    <w:rsid w:val="00CB78EF"/>
    <w:rsid w:val="00CC2C23"/>
    <w:rsid w:val="00CC38B4"/>
    <w:rsid w:val="00CC4754"/>
    <w:rsid w:val="00CC4A84"/>
    <w:rsid w:val="00CC4ADE"/>
    <w:rsid w:val="00CC4E41"/>
    <w:rsid w:val="00CC5CDF"/>
    <w:rsid w:val="00CC6C99"/>
    <w:rsid w:val="00CC74C7"/>
    <w:rsid w:val="00CD0AA2"/>
    <w:rsid w:val="00CD2C39"/>
    <w:rsid w:val="00CD33C1"/>
    <w:rsid w:val="00CD41C6"/>
    <w:rsid w:val="00CD4770"/>
    <w:rsid w:val="00CD4794"/>
    <w:rsid w:val="00CD4CB0"/>
    <w:rsid w:val="00CD4E62"/>
    <w:rsid w:val="00CD50B9"/>
    <w:rsid w:val="00CD55B1"/>
    <w:rsid w:val="00CD5C7B"/>
    <w:rsid w:val="00CD708F"/>
    <w:rsid w:val="00CD7C62"/>
    <w:rsid w:val="00CD7F2B"/>
    <w:rsid w:val="00CE0439"/>
    <w:rsid w:val="00CE0735"/>
    <w:rsid w:val="00CE0AD0"/>
    <w:rsid w:val="00CE0D39"/>
    <w:rsid w:val="00CE11B0"/>
    <w:rsid w:val="00CE1A6D"/>
    <w:rsid w:val="00CE2263"/>
    <w:rsid w:val="00CE61AA"/>
    <w:rsid w:val="00CE6A63"/>
    <w:rsid w:val="00CF00CD"/>
    <w:rsid w:val="00CF040E"/>
    <w:rsid w:val="00CF08D1"/>
    <w:rsid w:val="00CF0B5B"/>
    <w:rsid w:val="00CF2DC6"/>
    <w:rsid w:val="00CF59FA"/>
    <w:rsid w:val="00CF5F8B"/>
    <w:rsid w:val="00CF658F"/>
    <w:rsid w:val="00CF69C8"/>
    <w:rsid w:val="00CF7D70"/>
    <w:rsid w:val="00D01040"/>
    <w:rsid w:val="00D0138A"/>
    <w:rsid w:val="00D02A68"/>
    <w:rsid w:val="00D03286"/>
    <w:rsid w:val="00D04552"/>
    <w:rsid w:val="00D055A5"/>
    <w:rsid w:val="00D056AC"/>
    <w:rsid w:val="00D058B4"/>
    <w:rsid w:val="00D06351"/>
    <w:rsid w:val="00D06D26"/>
    <w:rsid w:val="00D07A98"/>
    <w:rsid w:val="00D07C33"/>
    <w:rsid w:val="00D103D8"/>
    <w:rsid w:val="00D109C4"/>
    <w:rsid w:val="00D10D37"/>
    <w:rsid w:val="00D11B8C"/>
    <w:rsid w:val="00D12450"/>
    <w:rsid w:val="00D130A5"/>
    <w:rsid w:val="00D13A7B"/>
    <w:rsid w:val="00D14A77"/>
    <w:rsid w:val="00D14CCD"/>
    <w:rsid w:val="00D14DD8"/>
    <w:rsid w:val="00D15217"/>
    <w:rsid w:val="00D152C8"/>
    <w:rsid w:val="00D15557"/>
    <w:rsid w:val="00D16C0D"/>
    <w:rsid w:val="00D16C85"/>
    <w:rsid w:val="00D16DF1"/>
    <w:rsid w:val="00D16E69"/>
    <w:rsid w:val="00D207F9"/>
    <w:rsid w:val="00D209AF"/>
    <w:rsid w:val="00D212AA"/>
    <w:rsid w:val="00D21E4A"/>
    <w:rsid w:val="00D21FC5"/>
    <w:rsid w:val="00D223EB"/>
    <w:rsid w:val="00D228E5"/>
    <w:rsid w:val="00D24D0F"/>
    <w:rsid w:val="00D25C1B"/>
    <w:rsid w:val="00D2610D"/>
    <w:rsid w:val="00D26979"/>
    <w:rsid w:val="00D26B1E"/>
    <w:rsid w:val="00D26F0D"/>
    <w:rsid w:val="00D26F98"/>
    <w:rsid w:val="00D2746D"/>
    <w:rsid w:val="00D27E92"/>
    <w:rsid w:val="00D30278"/>
    <w:rsid w:val="00D31022"/>
    <w:rsid w:val="00D3151A"/>
    <w:rsid w:val="00D31D4F"/>
    <w:rsid w:val="00D3211C"/>
    <w:rsid w:val="00D33A5D"/>
    <w:rsid w:val="00D347CD"/>
    <w:rsid w:val="00D350CB"/>
    <w:rsid w:val="00D355EE"/>
    <w:rsid w:val="00D3594E"/>
    <w:rsid w:val="00D35A14"/>
    <w:rsid w:val="00D35B28"/>
    <w:rsid w:val="00D35C09"/>
    <w:rsid w:val="00D36EDB"/>
    <w:rsid w:val="00D372D4"/>
    <w:rsid w:val="00D37404"/>
    <w:rsid w:val="00D4052C"/>
    <w:rsid w:val="00D406E7"/>
    <w:rsid w:val="00D4101F"/>
    <w:rsid w:val="00D41537"/>
    <w:rsid w:val="00D4183D"/>
    <w:rsid w:val="00D41FB1"/>
    <w:rsid w:val="00D426ED"/>
    <w:rsid w:val="00D42F5F"/>
    <w:rsid w:val="00D4320F"/>
    <w:rsid w:val="00D43E76"/>
    <w:rsid w:val="00D4440D"/>
    <w:rsid w:val="00D44786"/>
    <w:rsid w:val="00D451F5"/>
    <w:rsid w:val="00D45392"/>
    <w:rsid w:val="00D46B9C"/>
    <w:rsid w:val="00D470C1"/>
    <w:rsid w:val="00D47CC0"/>
    <w:rsid w:val="00D47ECC"/>
    <w:rsid w:val="00D5014A"/>
    <w:rsid w:val="00D508FD"/>
    <w:rsid w:val="00D513D1"/>
    <w:rsid w:val="00D51820"/>
    <w:rsid w:val="00D52C29"/>
    <w:rsid w:val="00D53099"/>
    <w:rsid w:val="00D53856"/>
    <w:rsid w:val="00D53C47"/>
    <w:rsid w:val="00D545DC"/>
    <w:rsid w:val="00D56055"/>
    <w:rsid w:val="00D56717"/>
    <w:rsid w:val="00D578EB"/>
    <w:rsid w:val="00D603A4"/>
    <w:rsid w:val="00D60401"/>
    <w:rsid w:val="00D61DF7"/>
    <w:rsid w:val="00D61DF8"/>
    <w:rsid w:val="00D61FFA"/>
    <w:rsid w:val="00D636BE"/>
    <w:rsid w:val="00D63AC7"/>
    <w:rsid w:val="00D660CB"/>
    <w:rsid w:val="00D676EC"/>
    <w:rsid w:val="00D678F0"/>
    <w:rsid w:val="00D701BE"/>
    <w:rsid w:val="00D708FA"/>
    <w:rsid w:val="00D710DB"/>
    <w:rsid w:val="00D71E12"/>
    <w:rsid w:val="00D71FE1"/>
    <w:rsid w:val="00D72C5F"/>
    <w:rsid w:val="00D72C9E"/>
    <w:rsid w:val="00D72D53"/>
    <w:rsid w:val="00D72E9B"/>
    <w:rsid w:val="00D7300D"/>
    <w:rsid w:val="00D73826"/>
    <w:rsid w:val="00D73CA4"/>
    <w:rsid w:val="00D7433F"/>
    <w:rsid w:val="00D750D3"/>
    <w:rsid w:val="00D76362"/>
    <w:rsid w:val="00D7729F"/>
    <w:rsid w:val="00D80035"/>
    <w:rsid w:val="00D80CDB"/>
    <w:rsid w:val="00D812EC"/>
    <w:rsid w:val="00D82372"/>
    <w:rsid w:val="00D83016"/>
    <w:rsid w:val="00D830A1"/>
    <w:rsid w:val="00D832DB"/>
    <w:rsid w:val="00D83C93"/>
    <w:rsid w:val="00D846A6"/>
    <w:rsid w:val="00D84A9B"/>
    <w:rsid w:val="00D84CFE"/>
    <w:rsid w:val="00D85AD6"/>
    <w:rsid w:val="00D85E5F"/>
    <w:rsid w:val="00D862C5"/>
    <w:rsid w:val="00D8632C"/>
    <w:rsid w:val="00D90738"/>
    <w:rsid w:val="00D9095D"/>
    <w:rsid w:val="00D91001"/>
    <w:rsid w:val="00D91877"/>
    <w:rsid w:val="00D92762"/>
    <w:rsid w:val="00D9339D"/>
    <w:rsid w:val="00D94C8F"/>
    <w:rsid w:val="00D9689F"/>
    <w:rsid w:val="00DA0953"/>
    <w:rsid w:val="00DA270B"/>
    <w:rsid w:val="00DA3C78"/>
    <w:rsid w:val="00DA41A4"/>
    <w:rsid w:val="00DA5FE2"/>
    <w:rsid w:val="00DA6902"/>
    <w:rsid w:val="00DA6C84"/>
    <w:rsid w:val="00DA7397"/>
    <w:rsid w:val="00DA7554"/>
    <w:rsid w:val="00DA7901"/>
    <w:rsid w:val="00DB00E3"/>
    <w:rsid w:val="00DB16F5"/>
    <w:rsid w:val="00DB1BB0"/>
    <w:rsid w:val="00DB22EF"/>
    <w:rsid w:val="00DB2AB6"/>
    <w:rsid w:val="00DB37BE"/>
    <w:rsid w:val="00DB3BAE"/>
    <w:rsid w:val="00DB3DCD"/>
    <w:rsid w:val="00DB4380"/>
    <w:rsid w:val="00DB4CE7"/>
    <w:rsid w:val="00DB4D4E"/>
    <w:rsid w:val="00DB578E"/>
    <w:rsid w:val="00DB5855"/>
    <w:rsid w:val="00DB6218"/>
    <w:rsid w:val="00DB6DF7"/>
    <w:rsid w:val="00DB70F8"/>
    <w:rsid w:val="00DB7227"/>
    <w:rsid w:val="00DB7405"/>
    <w:rsid w:val="00DC0F4B"/>
    <w:rsid w:val="00DC106E"/>
    <w:rsid w:val="00DC26FB"/>
    <w:rsid w:val="00DC3288"/>
    <w:rsid w:val="00DC37E1"/>
    <w:rsid w:val="00DC4CDC"/>
    <w:rsid w:val="00DC4D18"/>
    <w:rsid w:val="00DC4D85"/>
    <w:rsid w:val="00DC4E9E"/>
    <w:rsid w:val="00DC5A17"/>
    <w:rsid w:val="00DC5B85"/>
    <w:rsid w:val="00DD197C"/>
    <w:rsid w:val="00DD27D7"/>
    <w:rsid w:val="00DD2A53"/>
    <w:rsid w:val="00DD31DD"/>
    <w:rsid w:val="00DD3C3D"/>
    <w:rsid w:val="00DD3C5F"/>
    <w:rsid w:val="00DD5239"/>
    <w:rsid w:val="00DD5B5E"/>
    <w:rsid w:val="00DD5F61"/>
    <w:rsid w:val="00DD7647"/>
    <w:rsid w:val="00DD77FC"/>
    <w:rsid w:val="00DD7FC2"/>
    <w:rsid w:val="00DE0AA0"/>
    <w:rsid w:val="00DE109F"/>
    <w:rsid w:val="00DE1135"/>
    <w:rsid w:val="00DE13BF"/>
    <w:rsid w:val="00DE181F"/>
    <w:rsid w:val="00DE243C"/>
    <w:rsid w:val="00DE286A"/>
    <w:rsid w:val="00DE41AC"/>
    <w:rsid w:val="00DE45D0"/>
    <w:rsid w:val="00DE49B2"/>
    <w:rsid w:val="00DE4B0E"/>
    <w:rsid w:val="00DE5C30"/>
    <w:rsid w:val="00DE5E25"/>
    <w:rsid w:val="00DE6015"/>
    <w:rsid w:val="00DE624D"/>
    <w:rsid w:val="00DE78F9"/>
    <w:rsid w:val="00DF2E3D"/>
    <w:rsid w:val="00DF3970"/>
    <w:rsid w:val="00DF4C3D"/>
    <w:rsid w:val="00DF6814"/>
    <w:rsid w:val="00DF6B0F"/>
    <w:rsid w:val="00DF6CEE"/>
    <w:rsid w:val="00DF6F47"/>
    <w:rsid w:val="00DF722F"/>
    <w:rsid w:val="00DF7D4D"/>
    <w:rsid w:val="00E003ED"/>
    <w:rsid w:val="00E0199D"/>
    <w:rsid w:val="00E02C53"/>
    <w:rsid w:val="00E0374C"/>
    <w:rsid w:val="00E039D9"/>
    <w:rsid w:val="00E03FCC"/>
    <w:rsid w:val="00E04409"/>
    <w:rsid w:val="00E05E68"/>
    <w:rsid w:val="00E0629F"/>
    <w:rsid w:val="00E0664A"/>
    <w:rsid w:val="00E07249"/>
    <w:rsid w:val="00E07489"/>
    <w:rsid w:val="00E11382"/>
    <w:rsid w:val="00E11716"/>
    <w:rsid w:val="00E12441"/>
    <w:rsid w:val="00E12B6C"/>
    <w:rsid w:val="00E12DD5"/>
    <w:rsid w:val="00E130DC"/>
    <w:rsid w:val="00E1339F"/>
    <w:rsid w:val="00E136C1"/>
    <w:rsid w:val="00E136D5"/>
    <w:rsid w:val="00E141FE"/>
    <w:rsid w:val="00E14585"/>
    <w:rsid w:val="00E147EF"/>
    <w:rsid w:val="00E1486D"/>
    <w:rsid w:val="00E150DD"/>
    <w:rsid w:val="00E15420"/>
    <w:rsid w:val="00E15785"/>
    <w:rsid w:val="00E15886"/>
    <w:rsid w:val="00E17FA9"/>
    <w:rsid w:val="00E210B5"/>
    <w:rsid w:val="00E215B2"/>
    <w:rsid w:val="00E21893"/>
    <w:rsid w:val="00E21F65"/>
    <w:rsid w:val="00E2287D"/>
    <w:rsid w:val="00E22C66"/>
    <w:rsid w:val="00E2301E"/>
    <w:rsid w:val="00E2306A"/>
    <w:rsid w:val="00E2307F"/>
    <w:rsid w:val="00E237E2"/>
    <w:rsid w:val="00E24102"/>
    <w:rsid w:val="00E247E0"/>
    <w:rsid w:val="00E24EA3"/>
    <w:rsid w:val="00E254E6"/>
    <w:rsid w:val="00E25757"/>
    <w:rsid w:val="00E25B39"/>
    <w:rsid w:val="00E25E92"/>
    <w:rsid w:val="00E25F21"/>
    <w:rsid w:val="00E262E3"/>
    <w:rsid w:val="00E27E04"/>
    <w:rsid w:val="00E301EB"/>
    <w:rsid w:val="00E3112C"/>
    <w:rsid w:val="00E31274"/>
    <w:rsid w:val="00E31694"/>
    <w:rsid w:val="00E31850"/>
    <w:rsid w:val="00E31B51"/>
    <w:rsid w:val="00E3278D"/>
    <w:rsid w:val="00E3388F"/>
    <w:rsid w:val="00E33D0A"/>
    <w:rsid w:val="00E33F34"/>
    <w:rsid w:val="00E3406D"/>
    <w:rsid w:val="00E358FB"/>
    <w:rsid w:val="00E36275"/>
    <w:rsid w:val="00E363A0"/>
    <w:rsid w:val="00E36DD2"/>
    <w:rsid w:val="00E376F5"/>
    <w:rsid w:val="00E37CF2"/>
    <w:rsid w:val="00E4084B"/>
    <w:rsid w:val="00E415A1"/>
    <w:rsid w:val="00E41E4A"/>
    <w:rsid w:val="00E41E9B"/>
    <w:rsid w:val="00E421C7"/>
    <w:rsid w:val="00E42AF3"/>
    <w:rsid w:val="00E436A3"/>
    <w:rsid w:val="00E43757"/>
    <w:rsid w:val="00E44B06"/>
    <w:rsid w:val="00E44C7D"/>
    <w:rsid w:val="00E44D07"/>
    <w:rsid w:val="00E4562B"/>
    <w:rsid w:val="00E46409"/>
    <w:rsid w:val="00E4779C"/>
    <w:rsid w:val="00E478D1"/>
    <w:rsid w:val="00E47CBB"/>
    <w:rsid w:val="00E47FA8"/>
    <w:rsid w:val="00E500CF"/>
    <w:rsid w:val="00E506B3"/>
    <w:rsid w:val="00E50A90"/>
    <w:rsid w:val="00E50D80"/>
    <w:rsid w:val="00E5121C"/>
    <w:rsid w:val="00E51DEA"/>
    <w:rsid w:val="00E52BE6"/>
    <w:rsid w:val="00E52F1E"/>
    <w:rsid w:val="00E53015"/>
    <w:rsid w:val="00E53E3C"/>
    <w:rsid w:val="00E55039"/>
    <w:rsid w:val="00E559F6"/>
    <w:rsid w:val="00E55BEC"/>
    <w:rsid w:val="00E55C26"/>
    <w:rsid w:val="00E567B0"/>
    <w:rsid w:val="00E56CC0"/>
    <w:rsid w:val="00E62155"/>
    <w:rsid w:val="00E6254A"/>
    <w:rsid w:val="00E6281A"/>
    <w:rsid w:val="00E62FB5"/>
    <w:rsid w:val="00E63BA3"/>
    <w:rsid w:val="00E649A6"/>
    <w:rsid w:val="00E65382"/>
    <w:rsid w:val="00E65953"/>
    <w:rsid w:val="00E65CCF"/>
    <w:rsid w:val="00E65F3B"/>
    <w:rsid w:val="00E673D4"/>
    <w:rsid w:val="00E676C1"/>
    <w:rsid w:val="00E6787C"/>
    <w:rsid w:val="00E67EE1"/>
    <w:rsid w:val="00E7094A"/>
    <w:rsid w:val="00E7141C"/>
    <w:rsid w:val="00E739CB"/>
    <w:rsid w:val="00E7422B"/>
    <w:rsid w:val="00E7445F"/>
    <w:rsid w:val="00E75795"/>
    <w:rsid w:val="00E7637C"/>
    <w:rsid w:val="00E774B2"/>
    <w:rsid w:val="00E8174E"/>
    <w:rsid w:val="00E822BF"/>
    <w:rsid w:val="00E82B0A"/>
    <w:rsid w:val="00E82BD8"/>
    <w:rsid w:val="00E82CAC"/>
    <w:rsid w:val="00E83492"/>
    <w:rsid w:val="00E83EEB"/>
    <w:rsid w:val="00E844D0"/>
    <w:rsid w:val="00E8477A"/>
    <w:rsid w:val="00E858FD"/>
    <w:rsid w:val="00E86DAE"/>
    <w:rsid w:val="00E86FF1"/>
    <w:rsid w:val="00E8765D"/>
    <w:rsid w:val="00E877F1"/>
    <w:rsid w:val="00E87FD2"/>
    <w:rsid w:val="00E90159"/>
    <w:rsid w:val="00E90C5E"/>
    <w:rsid w:val="00E918B2"/>
    <w:rsid w:val="00E92606"/>
    <w:rsid w:val="00E931AC"/>
    <w:rsid w:val="00E9340B"/>
    <w:rsid w:val="00E93D54"/>
    <w:rsid w:val="00E93FF4"/>
    <w:rsid w:val="00E94464"/>
    <w:rsid w:val="00E9490F"/>
    <w:rsid w:val="00E94A42"/>
    <w:rsid w:val="00E951CB"/>
    <w:rsid w:val="00E9536D"/>
    <w:rsid w:val="00E97755"/>
    <w:rsid w:val="00E97A56"/>
    <w:rsid w:val="00EA0455"/>
    <w:rsid w:val="00EA206C"/>
    <w:rsid w:val="00EA209C"/>
    <w:rsid w:val="00EA22C7"/>
    <w:rsid w:val="00EA43A2"/>
    <w:rsid w:val="00EA6BBF"/>
    <w:rsid w:val="00EA7259"/>
    <w:rsid w:val="00EA7D4E"/>
    <w:rsid w:val="00EA7E5E"/>
    <w:rsid w:val="00EB0FAA"/>
    <w:rsid w:val="00EB170C"/>
    <w:rsid w:val="00EB18EF"/>
    <w:rsid w:val="00EB24F2"/>
    <w:rsid w:val="00EB309C"/>
    <w:rsid w:val="00EB31BE"/>
    <w:rsid w:val="00EB3E02"/>
    <w:rsid w:val="00EB4FC9"/>
    <w:rsid w:val="00EC101C"/>
    <w:rsid w:val="00EC1A34"/>
    <w:rsid w:val="00EC2458"/>
    <w:rsid w:val="00EC2D4A"/>
    <w:rsid w:val="00EC3504"/>
    <w:rsid w:val="00EC3F50"/>
    <w:rsid w:val="00EC57C2"/>
    <w:rsid w:val="00EC631B"/>
    <w:rsid w:val="00EC6497"/>
    <w:rsid w:val="00EC6676"/>
    <w:rsid w:val="00EC718B"/>
    <w:rsid w:val="00EC7A71"/>
    <w:rsid w:val="00EC7EC0"/>
    <w:rsid w:val="00ED0133"/>
    <w:rsid w:val="00ED1141"/>
    <w:rsid w:val="00ED1EC2"/>
    <w:rsid w:val="00ED32E2"/>
    <w:rsid w:val="00ED3CEC"/>
    <w:rsid w:val="00ED4849"/>
    <w:rsid w:val="00ED51AC"/>
    <w:rsid w:val="00ED5AAF"/>
    <w:rsid w:val="00ED69CF"/>
    <w:rsid w:val="00ED6C5C"/>
    <w:rsid w:val="00ED747B"/>
    <w:rsid w:val="00EE07FF"/>
    <w:rsid w:val="00EE2BDC"/>
    <w:rsid w:val="00EE442F"/>
    <w:rsid w:val="00EE4BAB"/>
    <w:rsid w:val="00EE5A42"/>
    <w:rsid w:val="00EE5E2B"/>
    <w:rsid w:val="00EE6525"/>
    <w:rsid w:val="00EE744A"/>
    <w:rsid w:val="00EE7946"/>
    <w:rsid w:val="00EE7E8A"/>
    <w:rsid w:val="00EF1142"/>
    <w:rsid w:val="00EF1237"/>
    <w:rsid w:val="00EF15B1"/>
    <w:rsid w:val="00EF2375"/>
    <w:rsid w:val="00EF2BCB"/>
    <w:rsid w:val="00EF411D"/>
    <w:rsid w:val="00EF421A"/>
    <w:rsid w:val="00EF428F"/>
    <w:rsid w:val="00EF4567"/>
    <w:rsid w:val="00EF4823"/>
    <w:rsid w:val="00EF583B"/>
    <w:rsid w:val="00EF6944"/>
    <w:rsid w:val="00EF6FAC"/>
    <w:rsid w:val="00EF77CD"/>
    <w:rsid w:val="00F00318"/>
    <w:rsid w:val="00F00376"/>
    <w:rsid w:val="00F0040E"/>
    <w:rsid w:val="00F00652"/>
    <w:rsid w:val="00F01045"/>
    <w:rsid w:val="00F01361"/>
    <w:rsid w:val="00F01405"/>
    <w:rsid w:val="00F01C58"/>
    <w:rsid w:val="00F0297D"/>
    <w:rsid w:val="00F03082"/>
    <w:rsid w:val="00F04126"/>
    <w:rsid w:val="00F0416F"/>
    <w:rsid w:val="00F0593A"/>
    <w:rsid w:val="00F05F1E"/>
    <w:rsid w:val="00F06C90"/>
    <w:rsid w:val="00F07D89"/>
    <w:rsid w:val="00F10B8F"/>
    <w:rsid w:val="00F10BA3"/>
    <w:rsid w:val="00F11A4A"/>
    <w:rsid w:val="00F11AAF"/>
    <w:rsid w:val="00F121CA"/>
    <w:rsid w:val="00F13920"/>
    <w:rsid w:val="00F13C52"/>
    <w:rsid w:val="00F13CD5"/>
    <w:rsid w:val="00F14CBA"/>
    <w:rsid w:val="00F15A2A"/>
    <w:rsid w:val="00F16897"/>
    <w:rsid w:val="00F16C77"/>
    <w:rsid w:val="00F178FA"/>
    <w:rsid w:val="00F209C2"/>
    <w:rsid w:val="00F211EA"/>
    <w:rsid w:val="00F2140F"/>
    <w:rsid w:val="00F21ABF"/>
    <w:rsid w:val="00F21D27"/>
    <w:rsid w:val="00F220A8"/>
    <w:rsid w:val="00F22815"/>
    <w:rsid w:val="00F232CF"/>
    <w:rsid w:val="00F2341A"/>
    <w:rsid w:val="00F24292"/>
    <w:rsid w:val="00F243B3"/>
    <w:rsid w:val="00F249B3"/>
    <w:rsid w:val="00F253C2"/>
    <w:rsid w:val="00F25610"/>
    <w:rsid w:val="00F25BBF"/>
    <w:rsid w:val="00F25FA3"/>
    <w:rsid w:val="00F264CB"/>
    <w:rsid w:val="00F26CD6"/>
    <w:rsid w:val="00F272D6"/>
    <w:rsid w:val="00F3077C"/>
    <w:rsid w:val="00F3083A"/>
    <w:rsid w:val="00F3226A"/>
    <w:rsid w:val="00F3226F"/>
    <w:rsid w:val="00F3326C"/>
    <w:rsid w:val="00F33DE7"/>
    <w:rsid w:val="00F34310"/>
    <w:rsid w:val="00F343A1"/>
    <w:rsid w:val="00F35312"/>
    <w:rsid w:val="00F3560A"/>
    <w:rsid w:val="00F35669"/>
    <w:rsid w:val="00F3690D"/>
    <w:rsid w:val="00F369D7"/>
    <w:rsid w:val="00F36A64"/>
    <w:rsid w:val="00F36FEC"/>
    <w:rsid w:val="00F421F7"/>
    <w:rsid w:val="00F42577"/>
    <w:rsid w:val="00F42A92"/>
    <w:rsid w:val="00F437FF"/>
    <w:rsid w:val="00F43FBC"/>
    <w:rsid w:val="00F44AEC"/>
    <w:rsid w:val="00F469F9"/>
    <w:rsid w:val="00F478EC"/>
    <w:rsid w:val="00F47E6B"/>
    <w:rsid w:val="00F50C49"/>
    <w:rsid w:val="00F51639"/>
    <w:rsid w:val="00F5276A"/>
    <w:rsid w:val="00F5318D"/>
    <w:rsid w:val="00F532C4"/>
    <w:rsid w:val="00F545B4"/>
    <w:rsid w:val="00F5491F"/>
    <w:rsid w:val="00F54A3B"/>
    <w:rsid w:val="00F55035"/>
    <w:rsid w:val="00F55488"/>
    <w:rsid w:val="00F55CC6"/>
    <w:rsid w:val="00F55E68"/>
    <w:rsid w:val="00F55F99"/>
    <w:rsid w:val="00F564F5"/>
    <w:rsid w:val="00F56C45"/>
    <w:rsid w:val="00F57B24"/>
    <w:rsid w:val="00F601FB"/>
    <w:rsid w:val="00F605A3"/>
    <w:rsid w:val="00F60710"/>
    <w:rsid w:val="00F60B1A"/>
    <w:rsid w:val="00F60E74"/>
    <w:rsid w:val="00F61A09"/>
    <w:rsid w:val="00F62861"/>
    <w:rsid w:val="00F6295E"/>
    <w:rsid w:val="00F62E27"/>
    <w:rsid w:val="00F63A1E"/>
    <w:rsid w:val="00F64215"/>
    <w:rsid w:val="00F644C3"/>
    <w:rsid w:val="00F6455E"/>
    <w:rsid w:val="00F64947"/>
    <w:rsid w:val="00F6495D"/>
    <w:rsid w:val="00F65111"/>
    <w:rsid w:val="00F656C8"/>
    <w:rsid w:val="00F65DC0"/>
    <w:rsid w:val="00F661F9"/>
    <w:rsid w:val="00F6645A"/>
    <w:rsid w:val="00F67F96"/>
    <w:rsid w:val="00F70908"/>
    <w:rsid w:val="00F7173E"/>
    <w:rsid w:val="00F72238"/>
    <w:rsid w:val="00F7271D"/>
    <w:rsid w:val="00F73007"/>
    <w:rsid w:val="00F7321C"/>
    <w:rsid w:val="00F73D43"/>
    <w:rsid w:val="00F74882"/>
    <w:rsid w:val="00F75401"/>
    <w:rsid w:val="00F7650E"/>
    <w:rsid w:val="00F76978"/>
    <w:rsid w:val="00F76F30"/>
    <w:rsid w:val="00F77E94"/>
    <w:rsid w:val="00F80118"/>
    <w:rsid w:val="00F80411"/>
    <w:rsid w:val="00F8141D"/>
    <w:rsid w:val="00F81820"/>
    <w:rsid w:val="00F83DE6"/>
    <w:rsid w:val="00F848D0"/>
    <w:rsid w:val="00F8503F"/>
    <w:rsid w:val="00F85EAA"/>
    <w:rsid w:val="00F86A39"/>
    <w:rsid w:val="00F86E6C"/>
    <w:rsid w:val="00F875B3"/>
    <w:rsid w:val="00F87954"/>
    <w:rsid w:val="00F87EE4"/>
    <w:rsid w:val="00F9044B"/>
    <w:rsid w:val="00F93519"/>
    <w:rsid w:val="00F9399E"/>
    <w:rsid w:val="00F953D7"/>
    <w:rsid w:val="00F95D2A"/>
    <w:rsid w:val="00F962FF"/>
    <w:rsid w:val="00F966AB"/>
    <w:rsid w:val="00F96B4B"/>
    <w:rsid w:val="00F970E1"/>
    <w:rsid w:val="00FA00D9"/>
    <w:rsid w:val="00FA05B1"/>
    <w:rsid w:val="00FA0606"/>
    <w:rsid w:val="00FA090C"/>
    <w:rsid w:val="00FA0D50"/>
    <w:rsid w:val="00FA0DDC"/>
    <w:rsid w:val="00FA1577"/>
    <w:rsid w:val="00FA1C8B"/>
    <w:rsid w:val="00FA1FB0"/>
    <w:rsid w:val="00FA2B63"/>
    <w:rsid w:val="00FA34DB"/>
    <w:rsid w:val="00FA41AC"/>
    <w:rsid w:val="00FA4386"/>
    <w:rsid w:val="00FA46DF"/>
    <w:rsid w:val="00FA4800"/>
    <w:rsid w:val="00FA4D51"/>
    <w:rsid w:val="00FA65FE"/>
    <w:rsid w:val="00FA6FCF"/>
    <w:rsid w:val="00FA712E"/>
    <w:rsid w:val="00FA746C"/>
    <w:rsid w:val="00FA76F7"/>
    <w:rsid w:val="00FB04F2"/>
    <w:rsid w:val="00FB0927"/>
    <w:rsid w:val="00FB1C80"/>
    <w:rsid w:val="00FB22DC"/>
    <w:rsid w:val="00FB327C"/>
    <w:rsid w:val="00FB33E7"/>
    <w:rsid w:val="00FB46E3"/>
    <w:rsid w:val="00FB5044"/>
    <w:rsid w:val="00FB5225"/>
    <w:rsid w:val="00FB5351"/>
    <w:rsid w:val="00FB53E2"/>
    <w:rsid w:val="00FB5B59"/>
    <w:rsid w:val="00FB6EE5"/>
    <w:rsid w:val="00FC0268"/>
    <w:rsid w:val="00FC02BB"/>
    <w:rsid w:val="00FC0B0B"/>
    <w:rsid w:val="00FC1828"/>
    <w:rsid w:val="00FC1EA6"/>
    <w:rsid w:val="00FC25FE"/>
    <w:rsid w:val="00FC2A48"/>
    <w:rsid w:val="00FC2A6B"/>
    <w:rsid w:val="00FC34C4"/>
    <w:rsid w:val="00FC49DB"/>
    <w:rsid w:val="00FC6EDB"/>
    <w:rsid w:val="00FC7942"/>
    <w:rsid w:val="00FD071A"/>
    <w:rsid w:val="00FD0925"/>
    <w:rsid w:val="00FD0A21"/>
    <w:rsid w:val="00FD1A2E"/>
    <w:rsid w:val="00FD1F4F"/>
    <w:rsid w:val="00FD30F7"/>
    <w:rsid w:val="00FD3387"/>
    <w:rsid w:val="00FD3EDD"/>
    <w:rsid w:val="00FD4A9F"/>
    <w:rsid w:val="00FD4AF4"/>
    <w:rsid w:val="00FD65DC"/>
    <w:rsid w:val="00FD70EF"/>
    <w:rsid w:val="00FD7DA8"/>
    <w:rsid w:val="00FE0A95"/>
    <w:rsid w:val="00FE1FE3"/>
    <w:rsid w:val="00FE2130"/>
    <w:rsid w:val="00FE225C"/>
    <w:rsid w:val="00FE3318"/>
    <w:rsid w:val="00FE3461"/>
    <w:rsid w:val="00FE3DFC"/>
    <w:rsid w:val="00FE46F4"/>
    <w:rsid w:val="00FE5EA0"/>
    <w:rsid w:val="00FE74F1"/>
    <w:rsid w:val="00FE77AB"/>
    <w:rsid w:val="00FE7AAA"/>
    <w:rsid w:val="00FE7D23"/>
    <w:rsid w:val="00FE7FE7"/>
    <w:rsid w:val="00FF21F8"/>
    <w:rsid w:val="00FF2FF3"/>
    <w:rsid w:val="00FF348E"/>
    <w:rsid w:val="00FF3495"/>
    <w:rsid w:val="00FF3C97"/>
    <w:rsid w:val="00FF3F09"/>
    <w:rsid w:val="00FF4C45"/>
    <w:rsid w:val="00FF4E8B"/>
    <w:rsid w:val="00FF4F04"/>
    <w:rsid w:val="00FF4F55"/>
    <w:rsid w:val="00FF4FBC"/>
    <w:rsid w:val="00FF5360"/>
    <w:rsid w:val="00FF53AE"/>
    <w:rsid w:val="00FF61C4"/>
    <w:rsid w:val="00FF7144"/>
    <w:rsid w:val="00FF7AFF"/>
    <w:rsid w:val="00FF7CB7"/>
  </w:rsids>
  <m:mathPr>
    <m:mathFont m:val="Cambria Math"/>
    <m:brkBin m:val="before"/>
    <m:brkBinSub m:val="--"/>
    <m:smallFrac m:val="0"/>
    <m:dispDef/>
    <m:lMargin m:val="0"/>
    <m:rMargin m:val="0"/>
    <m:defJc m:val="centerGroup"/>
    <m:wrapIndent m:val="1440"/>
    <m:intLim m:val="subSup"/>
    <m:naryLim m:val="undOvr"/>
  </m:mathPr>
  <w:themeFontLang w:val="ru-RU"/>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rules v:ext="edit">
        <o:r id="V:Rule1" type="connector" idref="#_x0000_s1208"/>
        <o:r id="V:Rule2" type="connector" idref="#_x0000_s1207"/>
      </o:rules>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ru-RU" w:eastAsia="ru-RU"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rsid w:val="005E5444"/>
    <w:pPr>
      <w:widowControl w:val="0"/>
      <w:autoSpaceDE w:val="0"/>
      <w:autoSpaceDN w:val="0"/>
      <w:adjustRightInd w:val="0"/>
    </w:pPr>
  </w:style>
  <w:style w:type="paragraph" w:styleId="1">
    <w:name w:val="heading 1"/>
    <w:basedOn w:val="a"/>
    <w:next w:val="a"/>
    <w:link w:val="10"/>
    <w:uiPriority w:val="9"/>
    <w:qFormat/>
    <w:rsid w:val="004307F0"/>
    <w:pPr>
      <w:keepNext/>
      <w:shd w:val="clear" w:color="auto" w:fill="FFFFFF"/>
      <w:spacing w:before="29"/>
      <w:jc w:val="center"/>
      <w:outlineLvl w:val="0"/>
    </w:pPr>
    <w:rPr>
      <w:color w:val="000000"/>
      <w:spacing w:val="-9"/>
      <w:sz w:val="29"/>
      <w:szCs w:val="29"/>
    </w:rPr>
  </w:style>
  <w:style w:type="paragraph" w:styleId="2">
    <w:name w:val="heading 2"/>
    <w:aliases w:val="heading 2"/>
    <w:basedOn w:val="a"/>
    <w:link w:val="20"/>
    <w:uiPriority w:val="9"/>
    <w:qFormat/>
    <w:rsid w:val="00FF61C4"/>
    <w:pPr>
      <w:keepNext/>
      <w:shd w:val="clear" w:color="auto" w:fill="FFFFFF"/>
      <w:spacing w:line="276" w:lineRule="auto"/>
      <w:jc w:val="center"/>
      <w:outlineLvl w:val="1"/>
    </w:pPr>
    <w:rPr>
      <w:b/>
      <w:color w:val="000000"/>
      <w:spacing w:val="-3"/>
      <w:sz w:val="24"/>
      <w:szCs w:val="24"/>
    </w:rPr>
  </w:style>
  <w:style w:type="paragraph" w:styleId="3">
    <w:name w:val="heading 3"/>
    <w:basedOn w:val="a"/>
    <w:next w:val="a"/>
    <w:link w:val="30"/>
    <w:uiPriority w:val="9"/>
    <w:qFormat/>
    <w:rsid w:val="00391470"/>
    <w:pPr>
      <w:keepNext/>
      <w:keepLines/>
      <w:widowControl/>
      <w:autoSpaceDE/>
      <w:autoSpaceDN/>
      <w:adjustRightInd/>
      <w:spacing w:before="120" w:after="120" w:line="276" w:lineRule="auto"/>
      <w:jc w:val="center"/>
      <w:outlineLvl w:val="2"/>
    </w:pPr>
    <w:rPr>
      <w:b/>
      <w:bCs/>
      <w:sz w:val="24"/>
      <w:szCs w:val="22"/>
      <w:lang w:val="en-US" w:eastAsia="en-US"/>
    </w:rPr>
  </w:style>
  <w:style w:type="paragraph" w:styleId="4">
    <w:name w:val="heading 4"/>
    <w:basedOn w:val="a"/>
    <w:next w:val="a"/>
    <w:link w:val="40"/>
    <w:uiPriority w:val="9"/>
    <w:qFormat/>
    <w:rsid w:val="00235622"/>
    <w:pPr>
      <w:keepNext/>
      <w:keepLines/>
      <w:widowControl/>
      <w:autoSpaceDE/>
      <w:autoSpaceDN/>
      <w:adjustRightInd/>
      <w:spacing w:before="120" w:after="120" w:line="276" w:lineRule="auto"/>
      <w:jc w:val="center"/>
      <w:outlineLvl w:val="3"/>
    </w:pPr>
    <w:rPr>
      <w:bCs/>
      <w:iCs/>
      <w:sz w:val="24"/>
      <w:szCs w:val="22"/>
      <w:lang w:val="en-US" w:eastAsia="en-US"/>
    </w:rPr>
  </w:style>
  <w:style w:type="paragraph" w:styleId="5">
    <w:name w:val="heading 5"/>
    <w:basedOn w:val="a"/>
    <w:next w:val="a"/>
    <w:link w:val="50"/>
    <w:uiPriority w:val="9"/>
    <w:qFormat/>
    <w:rsid w:val="00B02A73"/>
    <w:pPr>
      <w:keepNext/>
      <w:keepLines/>
      <w:widowControl/>
      <w:autoSpaceDE/>
      <w:autoSpaceDN/>
      <w:adjustRightInd/>
      <w:spacing w:before="200" w:line="276" w:lineRule="auto"/>
      <w:outlineLvl w:val="4"/>
    </w:pPr>
    <w:rPr>
      <w:rFonts w:ascii="Cambria" w:hAnsi="Cambria"/>
      <w:color w:val="243F60"/>
      <w:sz w:val="22"/>
      <w:szCs w:val="22"/>
      <w:lang w:val="en-US" w:eastAsia="en-US"/>
    </w:rPr>
  </w:style>
  <w:style w:type="paragraph" w:styleId="6">
    <w:name w:val="heading 6"/>
    <w:basedOn w:val="a"/>
    <w:next w:val="a"/>
    <w:link w:val="60"/>
    <w:uiPriority w:val="9"/>
    <w:qFormat/>
    <w:rsid w:val="00B02A73"/>
    <w:pPr>
      <w:keepNext/>
      <w:keepLines/>
      <w:widowControl/>
      <w:autoSpaceDE/>
      <w:autoSpaceDN/>
      <w:adjustRightInd/>
      <w:spacing w:before="200" w:line="276" w:lineRule="auto"/>
      <w:outlineLvl w:val="5"/>
    </w:pPr>
    <w:rPr>
      <w:rFonts w:ascii="Cambria" w:hAnsi="Cambria"/>
      <w:i/>
      <w:iCs/>
      <w:color w:val="243F60"/>
      <w:sz w:val="22"/>
      <w:szCs w:val="22"/>
      <w:lang w:val="en-US" w:eastAsia="en-US"/>
    </w:rPr>
  </w:style>
  <w:style w:type="paragraph" w:styleId="7">
    <w:name w:val="heading 7"/>
    <w:basedOn w:val="a"/>
    <w:next w:val="a"/>
    <w:link w:val="70"/>
    <w:uiPriority w:val="9"/>
    <w:qFormat/>
    <w:rsid w:val="00B02A73"/>
    <w:pPr>
      <w:keepNext/>
      <w:keepLines/>
      <w:widowControl/>
      <w:autoSpaceDE/>
      <w:autoSpaceDN/>
      <w:adjustRightInd/>
      <w:spacing w:before="200" w:line="276" w:lineRule="auto"/>
      <w:outlineLvl w:val="6"/>
    </w:pPr>
    <w:rPr>
      <w:rFonts w:ascii="Cambria" w:hAnsi="Cambria"/>
      <w:i/>
      <w:iCs/>
      <w:color w:val="404040"/>
      <w:sz w:val="22"/>
      <w:szCs w:val="22"/>
      <w:lang w:val="en-US" w:eastAsia="en-US"/>
    </w:rPr>
  </w:style>
  <w:style w:type="paragraph" w:styleId="8">
    <w:name w:val="heading 8"/>
    <w:basedOn w:val="a"/>
    <w:next w:val="a"/>
    <w:link w:val="80"/>
    <w:uiPriority w:val="9"/>
    <w:qFormat/>
    <w:rsid w:val="00B02A73"/>
    <w:pPr>
      <w:keepNext/>
      <w:keepLines/>
      <w:widowControl/>
      <w:autoSpaceDE/>
      <w:autoSpaceDN/>
      <w:adjustRightInd/>
      <w:spacing w:before="200" w:line="276" w:lineRule="auto"/>
      <w:outlineLvl w:val="7"/>
    </w:pPr>
    <w:rPr>
      <w:rFonts w:ascii="Cambria" w:hAnsi="Cambria"/>
      <w:color w:val="4F81BD"/>
      <w:lang w:val="en-US" w:eastAsia="en-US"/>
    </w:rPr>
  </w:style>
  <w:style w:type="paragraph" w:styleId="9">
    <w:name w:val="heading 9"/>
    <w:basedOn w:val="a"/>
    <w:next w:val="a"/>
    <w:link w:val="90"/>
    <w:uiPriority w:val="9"/>
    <w:qFormat/>
    <w:rsid w:val="00B02A73"/>
    <w:pPr>
      <w:keepNext/>
      <w:keepLines/>
      <w:widowControl/>
      <w:autoSpaceDE/>
      <w:autoSpaceDN/>
      <w:adjustRightInd/>
      <w:spacing w:before="200" w:line="276" w:lineRule="auto"/>
      <w:outlineLvl w:val="8"/>
    </w:pPr>
    <w:rPr>
      <w:rFonts w:ascii="Cambria" w:hAnsi="Cambria"/>
      <w:i/>
      <w:iCs/>
      <w:color w:val="404040"/>
      <w:lang w:val="en-US" w:eastAsia="en-US"/>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10">
    <w:name w:val="Заголовок 1 Знак"/>
    <w:link w:val="1"/>
    <w:uiPriority w:val="9"/>
    <w:rsid w:val="005E5444"/>
    <w:rPr>
      <w:color w:val="000000"/>
      <w:spacing w:val="-9"/>
      <w:sz w:val="29"/>
      <w:szCs w:val="29"/>
      <w:shd w:val="clear" w:color="auto" w:fill="FFFFFF"/>
    </w:rPr>
  </w:style>
  <w:style w:type="character" w:customStyle="1" w:styleId="20">
    <w:name w:val="Заголовок 2 Знак"/>
    <w:aliases w:val="heading 2 Знак"/>
    <w:link w:val="2"/>
    <w:uiPriority w:val="9"/>
    <w:rsid w:val="00FF61C4"/>
    <w:rPr>
      <w:b/>
      <w:color w:val="000000"/>
      <w:spacing w:val="-3"/>
      <w:sz w:val="24"/>
      <w:szCs w:val="24"/>
      <w:shd w:val="clear" w:color="auto" w:fill="FFFFFF"/>
    </w:rPr>
  </w:style>
  <w:style w:type="paragraph" w:customStyle="1" w:styleId="11">
    <w:name w:val="Заг1_дисс"/>
    <w:basedOn w:val="a"/>
    <w:next w:val="a"/>
    <w:link w:val="12"/>
    <w:qFormat/>
    <w:rsid w:val="00DE0AA0"/>
    <w:pPr>
      <w:spacing w:before="120" w:after="120"/>
      <w:jc w:val="center"/>
      <w:outlineLvl w:val="0"/>
    </w:pPr>
    <w:rPr>
      <w:bCs/>
      <w:kern w:val="28"/>
      <w:sz w:val="28"/>
      <w:szCs w:val="32"/>
      <w:lang w:eastAsia="en-US"/>
    </w:rPr>
  </w:style>
  <w:style w:type="character" w:customStyle="1" w:styleId="12">
    <w:name w:val="Заг1_дисс Знак"/>
    <w:link w:val="11"/>
    <w:rsid w:val="00DE0AA0"/>
    <w:rPr>
      <w:bCs/>
      <w:kern w:val="28"/>
      <w:sz w:val="28"/>
      <w:szCs w:val="32"/>
      <w:lang w:eastAsia="en-US"/>
    </w:rPr>
  </w:style>
  <w:style w:type="character" w:styleId="a3">
    <w:name w:val="Emphasis"/>
    <w:uiPriority w:val="20"/>
    <w:qFormat/>
    <w:rsid w:val="005E5444"/>
    <w:rPr>
      <w:i/>
      <w:iCs/>
    </w:rPr>
  </w:style>
  <w:style w:type="paragraph" w:styleId="a4">
    <w:name w:val="List Paragraph"/>
    <w:basedOn w:val="a"/>
    <w:uiPriority w:val="34"/>
    <w:qFormat/>
    <w:rsid w:val="00524484"/>
    <w:pPr>
      <w:ind w:left="708"/>
    </w:pPr>
  </w:style>
  <w:style w:type="character" w:customStyle="1" w:styleId="30">
    <w:name w:val="Заголовок 3 Знак"/>
    <w:link w:val="3"/>
    <w:uiPriority w:val="9"/>
    <w:rsid w:val="00391470"/>
    <w:rPr>
      <w:b/>
      <w:bCs/>
      <w:sz w:val="24"/>
      <w:szCs w:val="22"/>
      <w:lang w:val="en-US" w:eastAsia="en-US"/>
    </w:rPr>
  </w:style>
  <w:style w:type="character" w:customStyle="1" w:styleId="40">
    <w:name w:val="Заголовок 4 Знак"/>
    <w:link w:val="4"/>
    <w:uiPriority w:val="9"/>
    <w:rsid w:val="00235622"/>
    <w:rPr>
      <w:bCs/>
      <w:iCs/>
      <w:sz w:val="24"/>
      <w:szCs w:val="22"/>
      <w:lang w:val="en-US" w:eastAsia="en-US"/>
    </w:rPr>
  </w:style>
  <w:style w:type="character" w:customStyle="1" w:styleId="50">
    <w:name w:val="Заголовок 5 Знак"/>
    <w:link w:val="5"/>
    <w:uiPriority w:val="9"/>
    <w:rsid w:val="005E5444"/>
    <w:rPr>
      <w:rFonts w:ascii="Cambria" w:hAnsi="Cambria"/>
      <w:color w:val="243F60"/>
      <w:sz w:val="22"/>
      <w:szCs w:val="22"/>
      <w:lang w:val="en-US"/>
    </w:rPr>
  </w:style>
  <w:style w:type="character" w:customStyle="1" w:styleId="60">
    <w:name w:val="Заголовок 6 Знак"/>
    <w:link w:val="6"/>
    <w:uiPriority w:val="9"/>
    <w:rsid w:val="005E5444"/>
    <w:rPr>
      <w:rFonts w:ascii="Cambria" w:hAnsi="Cambria"/>
      <w:i/>
      <w:iCs/>
      <w:color w:val="243F60"/>
      <w:sz w:val="22"/>
      <w:szCs w:val="22"/>
      <w:lang w:val="en-US"/>
    </w:rPr>
  </w:style>
  <w:style w:type="character" w:customStyle="1" w:styleId="70">
    <w:name w:val="Заголовок 7 Знак"/>
    <w:link w:val="7"/>
    <w:uiPriority w:val="9"/>
    <w:rsid w:val="005E5444"/>
    <w:rPr>
      <w:rFonts w:ascii="Cambria" w:hAnsi="Cambria"/>
      <w:i/>
      <w:iCs/>
      <w:color w:val="404040"/>
      <w:sz w:val="22"/>
      <w:szCs w:val="22"/>
      <w:lang w:val="en-US"/>
    </w:rPr>
  </w:style>
  <w:style w:type="character" w:customStyle="1" w:styleId="80">
    <w:name w:val="Заголовок 8 Знак"/>
    <w:link w:val="8"/>
    <w:uiPriority w:val="9"/>
    <w:rsid w:val="005E5444"/>
    <w:rPr>
      <w:rFonts w:ascii="Cambria" w:hAnsi="Cambria"/>
      <w:color w:val="4F81BD"/>
      <w:lang w:val="en-US"/>
    </w:rPr>
  </w:style>
  <w:style w:type="character" w:customStyle="1" w:styleId="90">
    <w:name w:val="Заголовок 9 Знак"/>
    <w:link w:val="9"/>
    <w:uiPriority w:val="9"/>
    <w:rsid w:val="005E5444"/>
    <w:rPr>
      <w:rFonts w:ascii="Cambria" w:hAnsi="Cambria"/>
      <w:i/>
      <w:iCs/>
      <w:color w:val="404040"/>
      <w:lang w:val="en-US"/>
    </w:rPr>
  </w:style>
  <w:style w:type="numbering" w:customStyle="1" w:styleId="13">
    <w:name w:val="Нет списка1"/>
    <w:next w:val="a2"/>
    <w:uiPriority w:val="99"/>
    <w:semiHidden/>
    <w:unhideWhenUsed/>
    <w:rsid w:val="005E5444"/>
  </w:style>
  <w:style w:type="paragraph" w:styleId="a5">
    <w:name w:val="caption"/>
    <w:basedOn w:val="a"/>
    <w:uiPriority w:val="35"/>
    <w:qFormat/>
    <w:rsid w:val="00B02A73"/>
    <w:pPr>
      <w:widowControl/>
      <w:tabs>
        <w:tab w:val="left" w:pos="1843"/>
      </w:tabs>
      <w:autoSpaceDE/>
      <w:autoSpaceDN/>
      <w:adjustRightInd/>
      <w:spacing w:line="360" w:lineRule="auto"/>
      <w:ind w:right="-1" w:firstLine="425"/>
      <w:jc w:val="center"/>
    </w:pPr>
    <w:rPr>
      <w:b/>
      <w:sz w:val="24"/>
    </w:rPr>
  </w:style>
  <w:style w:type="paragraph" w:styleId="a6">
    <w:name w:val="Normal (Web)"/>
    <w:basedOn w:val="a"/>
    <w:uiPriority w:val="99"/>
    <w:rsid w:val="00B02A73"/>
    <w:pPr>
      <w:widowControl/>
      <w:autoSpaceDE/>
      <w:autoSpaceDN/>
      <w:adjustRightInd/>
      <w:spacing w:before="100" w:beforeAutospacing="1" w:after="100" w:afterAutospacing="1"/>
    </w:pPr>
    <w:rPr>
      <w:sz w:val="24"/>
      <w:szCs w:val="24"/>
    </w:rPr>
  </w:style>
  <w:style w:type="paragraph" w:customStyle="1" w:styleId="a7">
    <w:name w:val="Текст_диссертации_с_отсупом"/>
    <w:basedOn w:val="a"/>
    <w:next w:val="a8"/>
    <w:rsid w:val="00B02A73"/>
    <w:pPr>
      <w:widowControl/>
      <w:autoSpaceDE/>
      <w:autoSpaceDN/>
      <w:adjustRightInd/>
      <w:spacing w:after="200" w:line="276" w:lineRule="auto"/>
    </w:pPr>
    <w:rPr>
      <w:rFonts w:ascii="Calibri" w:hAnsi="Calibri"/>
      <w:sz w:val="22"/>
      <w:szCs w:val="22"/>
    </w:rPr>
  </w:style>
  <w:style w:type="paragraph" w:styleId="a8">
    <w:name w:val="Body Text Indent"/>
    <w:basedOn w:val="a"/>
    <w:next w:val="a7"/>
    <w:link w:val="a9"/>
    <w:uiPriority w:val="99"/>
    <w:unhideWhenUsed/>
    <w:rsid w:val="00B02A73"/>
    <w:pPr>
      <w:widowControl/>
      <w:autoSpaceDE/>
      <w:autoSpaceDN/>
      <w:adjustRightInd/>
      <w:spacing w:after="120" w:line="276" w:lineRule="auto"/>
      <w:ind w:left="283"/>
    </w:pPr>
    <w:rPr>
      <w:rFonts w:ascii="Calibri" w:hAnsi="Calibri"/>
      <w:sz w:val="22"/>
      <w:szCs w:val="22"/>
    </w:rPr>
  </w:style>
  <w:style w:type="character" w:customStyle="1" w:styleId="a9">
    <w:name w:val="Основной текст с отступом Знак"/>
    <w:link w:val="a8"/>
    <w:uiPriority w:val="99"/>
    <w:rsid w:val="005E5444"/>
    <w:rPr>
      <w:rFonts w:ascii="Calibri" w:hAnsi="Calibri"/>
      <w:sz w:val="22"/>
      <w:szCs w:val="22"/>
      <w:lang w:eastAsia="ru-RU"/>
    </w:rPr>
  </w:style>
  <w:style w:type="paragraph" w:styleId="21">
    <w:name w:val="Body Text Indent 2"/>
    <w:basedOn w:val="a"/>
    <w:link w:val="22"/>
    <w:uiPriority w:val="99"/>
    <w:unhideWhenUsed/>
    <w:rsid w:val="00B02A73"/>
    <w:pPr>
      <w:widowControl/>
      <w:autoSpaceDE/>
      <w:autoSpaceDN/>
      <w:adjustRightInd/>
      <w:spacing w:after="120" w:line="480" w:lineRule="auto"/>
      <w:ind w:left="283"/>
    </w:pPr>
    <w:rPr>
      <w:rFonts w:ascii="Calibri" w:hAnsi="Calibri"/>
      <w:sz w:val="22"/>
      <w:szCs w:val="22"/>
    </w:rPr>
  </w:style>
  <w:style w:type="character" w:customStyle="1" w:styleId="22">
    <w:name w:val="Основной текст с отступом 2 Знак"/>
    <w:link w:val="21"/>
    <w:uiPriority w:val="99"/>
    <w:rsid w:val="005E5444"/>
    <w:rPr>
      <w:rFonts w:ascii="Calibri" w:hAnsi="Calibri"/>
      <w:sz w:val="22"/>
      <w:szCs w:val="22"/>
      <w:lang w:eastAsia="ru-RU"/>
    </w:rPr>
  </w:style>
  <w:style w:type="character" w:customStyle="1" w:styleId="textblack-f1">
    <w:name w:val="textblack-f1"/>
    <w:rsid w:val="005E5444"/>
    <w:rPr>
      <w:rFonts w:ascii="Arial CYR" w:hAnsi="Arial CYR"/>
      <w:color w:val="000000"/>
      <w:sz w:val="18"/>
    </w:rPr>
  </w:style>
  <w:style w:type="paragraph" w:customStyle="1" w:styleId="31">
    <w:name w:val="Заг_3"/>
    <w:basedOn w:val="a"/>
    <w:rsid w:val="00B02A73"/>
    <w:pPr>
      <w:widowControl/>
      <w:autoSpaceDE/>
      <w:autoSpaceDN/>
      <w:adjustRightInd/>
      <w:spacing w:line="360" w:lineRule="auto"/>
      <w:jc w:val="both"/>
    </w:pPr>
    <w:rPr>
      <w:b/>
      <w:sz w:val="28"/>
      <w:szCs w:val="28"/>
    </w:rPr>
  </w:style>
  <w:style w:type="paragraph" w:customStyle="1" w:styleId="55">
    <w:name w:val="Стиль По ширине Перед:  5 пт После:  5пт"/>
    <w:basedOn w:val="a"/>
    <w:rsid w:val="00B02A73"/>
    <w:pPr>
      <w:widowControl/>
      <w:autoSpaceDE/>
      <w:autoSpaceDN/>
      <w:adjustRightInd/>
      <w:spacing w:before="100" w:after="100"/>
      <w:jc w:val="both"/>
    </w:pPr>
    <w:rPr>
      <w:sz w:val="24"/>
    </w:rPr>
  </w:style>
  <w:style w:type="paragraph" w:styleId="aa">
    <w:name w:val="header"/>
    <w:basedOn w:val="a"/>
    <w:link w:val="ab"/>
    <w:uiPriority w:val="99"/>
    <w:rsid w:val="00B02A73"/>
    <w:pPr>
      <w:widowControl/>
      <w:tabs>
        <w:tab w:val="center" w:pos="4677"/>
        <w:tab w:val="right" w:pos="9355"/>
      </w:tabs>
      <w:autoSpaceDE/>
      <w:autoSpaceDN/>
      <w:adjustRightInd/>
      <w:spacing w:after="200" w:line="276" w:lineRule="auto"/>
    </w:pPr>
    <w:rPr>
      <w:rFonts w:ascii="Calibri" w:hAnsi="Calibri"/>
      <w:sz w:val="22"/>
      <w:szCs w:val="22"/>
    </w:rPr>
  </w:style>
  <w:style w:type="character" w:customStyle="1" w:styleId="ab">
    <w:name w:val="Верхний колонтитул Знак"/>
    <w:link w:val="aa"/>
    <w:uiPriority w:val="99"/>
    <w:rsid w:val="005E5444"/>
    <w:rPr>
      <w:rFonts w:ascii="Calibri" w:hAnsi="Calibri"/>
      <w:sz w:val="22"/>
      <w:szCs w:val="22"/>
      <w:lang w:eastAsia="ru-RU"/>
    </w:rPr>
  </w:style>
  <w:style w:type="character" w:styleId="ac">
    <w:name w:val="page number"/>
    <w:uiPriority w:val="99"/>
    <w:rsid w:val="005E5444"/>
    <w:rPr>
      <w:rFonts w:cs="Times New Roman"/>
    </w:rPr>
  </w:style>
  <w:style w:type="paragraph" w:styleId="ad">
    <w:name w:val="footer"/>
    <w:basedOn w:val="a"/>
    <w:link w:val="ae"/>
    <w:uiPriority w:val="99"/>
    <w:rsid w:val="00B02A73"/>
    <w:pPr>
      <w:widowControl/>
      <w:tabs>
        <w:tab w:val="center" w:pos="4677"/>
        <w:tab w:val="right" w:pos="9355"/>
      </w:tabs>
      <w:autoSpaceDE/>
      <w:autoSpaceDN/>
      <w:adjustRightInd/>
      <w:spacing w:after="200" w:line="276" w:lineRule="auto"/>
    </w:pPr>
    <w:rPr>
      <w:rFonts w:ascii="Calibri" w:hAnsi="Calibri"/>
      <w:sz w:val="22"/>
      <w:szCs w:val="22"/>
    </w:rPr>
  </w:style>
  <w:style w:type="character" w:customStyle="1" w:styleId="ae">
    <w:name w:val="Нижний колонтитул Знак"/>
    <w:link w:val="ad"/>
    <w:uiPriority w:val="99"/>
    <w:rsid w:val="005E5444"/>
    <w:rPr>
      <w:rFonts w:ascii="Calibri" w:hAnsi="Calibri"/>
      <w:sz w:val="22"/>
      <w:szCs w:val="22"/>
      <w:lang w:eastAsia="ru-RU"/>
    </w:rPr>
  </w:style>
  <w:style w:type="table" w:styleId="af">
    <w:name w:val="Table Grid"/>
    <w:basedOn w:val="a1"/>
    <w:uiPriority w:val="59"/>
    <w:rsid w:val="00B02A73"/>
    <w:rPr>
      <w:rFonts w:ascii="Calibri" w:hAnsi="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af0">
    <w:name w:val="Body Text"/>
    <w:basedOn w:val="a"/>
    <w:link w:val="af1"/>
    <w:uiPriority w:val="99"/>
    <w:rsid w:val="00B02A73"/>
    <w:pPr>
      <w:widowControl/>
      <w:autoSpaceDE/>
      <w:autoSpaceDN/>
      <w:adjustRightInd/>
      <w:spacing w:after="120" w:line="276" w:lineRule="auto"/>
    </w:pPr>
    <w:rPr>
      <w:rFonts w:ascii="Calibri" w:hAnsi="Calibri"/>
      <w:sz w:val="22"/>
      <w:szCs w:val="22"/>
    </w:rPr>
  </w:style>
  <w:style w:type="character" w:customStyle="1" w:styleId="af1">
    <w:name w:val="Основной текст Знак"/>
    <w:link w:val="af0"/>
    <w:uiPriority w:val="99"/>
    <w:rsid w:val="005E5444"/>
    <w:rPr>
      <w:rFonts w:ascii="Calibri" w:hAnsi="Calibri"/>
      <w:sz w:val="22"/>
      <w:szCs w:val="22"/>
      <w:lang w:eastAsia="ru-RU"/>
    </w:rPr>
  </w:style>
  <w:style w:type="character" w:customStyle="1" w:styleId="uc-price-productuc-price-displayuc-price">
    <w:name w:val="uc-price-product uc-price-display uc-price"/>
    <w:rsid w:val="005E5444"/>
    <w:rPr>
      <w:rFonts w:cs="Times New Roman"/>
    </w:rPr>
  </w:style>
  <w:style w:type="paragraph" w:styleId="z-">
    <w:name w:val="HTML Top of Form"/>
    <w:basedOn w:val="a"/>
    <w:next w:val="a"/>
    <w:link w:val="z-0"/>
    <w:hidden/>
    <w:uiPriority w:val="99"/>
    <w:rsid w:val="00B02A73"/>
    <w:pPr>
      <w:widowControl/>
      <w:pBdr>
        <w:bottom w:val="single" w:sz="6" w:space="1" w:color="auto"/>
      </w:pBdr>
      <w:autoSpaceDE/>
      <w:autoSpaceDN/>
      <w:adjustRightInd/>
      <w:jc w:val="center"/>
    </w:pPr>
    <w:rPr>
      <w:rFonts w:ascii="Arial" w:hAnsi="Arial" w:cs="Arial"/>
      <w:vanish/>
      <w:sz w:val="16"/>
      <w:szCs w:val="16"/>
    </w:rPr>
  </w:style>
  <w:style w:type="character" w:customStyle="1" w:styleId="z-0">
    <w:name w:val="z-Начало формы Знак"/>
    <w:link w:val="z-"/>
    <w:uiPriority w:val="99"/>
    <w:rsid w:val="005E5444"/>
    <w:rPr>
      <w:rFonts w:ascii="Arial" w:hAnsi="Arial" w:cs="Arial"/>
      <w:vanish/>
      <w:sz w:val="16"/>
      <w:szCs w:val="16"/>
      <w:lang w:eastAsia="ru-RU"/>
    </w:rPr>
  </w:style>
  <w:style w:type="paragraph" w:styleId="z-1">
    <w:name w:val="HTML Bottom of Form"/>
    <w:basedOn w:val="a"/>
    <w:next w:val="a"/>
    <w:link w:val="z-2"/>
    <w:hidden/>
    <w:uiPriority w:val="99"/>
    <w:rsid w:val="00B02A73"/>
    <w:pPr>
      <w:widowControl/>
      <w:pBdr>
        <w:top w:val="single" w:sz="6" w:space="1" w:color="auto"/>
      </w:pBdr>
      <w:autoSpaceDE/>
      <w:autoSpaceDN/>
      <w:adjustRightInd/>
      <w:jc w:val="center"/>
    </w:pPr>
    <w:rPr>
      <w:rFonts w:ascii="Arial" w:hAnsi="Arial" w:cs="Arial"/>
      <w:vanish/>
      <w:sz w:val="16"/>
      <w:szCs w:val="16"/>
    </w:rPr>
  </w:style>
  <w:style w:type="character" w:customStyle="1" w:styleId="z-2">
    <w:name w:val="z-Конец формы Знак"/>
    <w:link w:val="z-1"/>
    <w:uiPriority w:val="99"/>
    <w:rsid w:val="005E5444"/>
    <w:rPr>
      <w:rFonts w:ascii="Arial" w:hAnsi="Arial" w:cs="Arial"/>
      <w:vanish/>
      <w:sz w:val="16"/>
      <w:szCs w:val="16"/>
      <w:lang w:eastAsia="ru-RU"/>
    </w:rPr>
  </w:style>
  <w:style w:type="character" w:styleId="af2">
    <w:name w:val="Hyperlink"/>
    <w:uiPriority w:val="99"/>
    <w:unhideWhenUsed/>
    <w:rsid w:val="005E5444"/>
    <w:rPr>
      <w:color w:val="0000FF"/>
      <w:u w:val="single"/>
    </w:rPr>
  </w:style>
  <w:style w:type="paragraph" w:styleId="af3">
    <w:name w:val="footnote text"/>
    <w:basedOn w:val="a"/>
    <w:link w:val="af4"/>
    <w:uiPriority w:val="99"/>
    <w:semiHidden/>
    <w:unhideWhenUsed/>
    <w:rsid w:val="00B02A73"/>
    <w:pPr>
      <w:widowControl/>
      <w:autoSpaceDE/>
      <w:autoSpaceDN/>
      <w:adjustRightInd/>
      <w:spacing w:after="200" w:line="276" w:lineRule="auto"/>
    </w:pPr>
    <w:rPr>
      <w:rFonts w:ascii="Calibri" w:hAnsi="Calibri"/>
    </w:rPr>
  </w:style>
  <w:style w:type="character" w:customStyle="1" w:styleId="af4">
    <w:name w:val="Текст сноски Знак"/>
    <w:link w:val="af3"/>
    <w:uiPriority w:val="99"/>
    <w:semiHidden/>
    <w:rsid w:val="005E5444"/>
    <w:rPr>
      <w:rFonts w:ascii="Calibri" w:hAnsi="Calibri"/>
      <w:lang w:eastAsia="ru-RU"/>
    </w:rPr>
  </w:style>
  <w:style w:type="character" w:styleId="af5">
    <w:name w:val="footnote reference"/>
    <w:uiPriority w:val="99"/>
    <w:semiHidden/>
    <w:rsid w:val="005E5444"/>
    <w:rPr>
      <w:vertAlign w:val="superscript"/>
    </w:rPr>
  </w:style>
  <w:style w:type="paragraph" w:styleId="af6">
    <w:name w:val="Plain Text"/>
    <w:basedOn w:val="a"/>
    <w:link w:val="af7"/>
    <w:uiPriority w:val="99"/>
    <w:rsid w:val="00B02A73"/>
    <w:pPr>
      <w:widowControl/>
      <w:autoSpaceDE/>
      <w:autoSpaceDN/>
      <w:adjustRightInd/>
      <w:spacing w:after="200" w:line="276" w:lineRule="auto"/>
    </w:pPr>
    <w:rPr>
      <w:rFonts w:ascii="Courier New" w:hAnsi="Courier New"/>
      <w:lang w:val="en-GB" w:eastAsia="en-US"/>
    </w:rPr>
  </w:style>
  <w:style w:type="character" w:customStyle="1" w:styleId="af7">
    <w:name w:val="Текст Знак"/>
    <w:link w:val="af6"/>
    <w:uiPriority w:val="99"/>
    <w:rsid w:val="005E5444"/>
    <w:rPr>
      <w:rFonts w:ascii="Courier New" w:hAnsi="Courier New"/>
      <w:lang w:val="en-GB"/>
    </w:rPr>
  </w:style>
  <w:style w:type="paragraph" w:styleId="af8">
    <w:name w:val="table of authorities"/>
    <w:basedOn w:val="a"/>
    <w:next w:val="a"/>
    <w:uiPriority w:val="99"/>
    <w:semiHidden/>
    <w:rsid w:val="00B02A73"/>
    <w:pPr>
      <w:widowControl/>
      <w:autoSpaceDE/>
      <w:autoSpaceDN/>
      <w:adjustRightInd/>
      <w:spacing w:after="120" w:line="276" w:lineRule="auto"/>
      <w:ind w:left="238" w:hanging="238"/>
      <w:jc w:val="both"/>
    </w:pPr>
    <w:rPr>
      <w:rFonts w:ascii="Calibri" w:hAnsi="Calibri"/>
      <w:sz w:val="22"/>
      <w:szCs w:val="22"/>
      <w:lang w:val="en-GB" w:eastAsia="en-US"/>
    </w:rPr>
  </w:style>
  <w:style w:type="paragraph" w:styleId="af9">
    <w:name w:val="List Bullet"/>
    <w:basedOn w:val="a"/>
    <w:uiPriority w:val="99"/>
    <w:rsid w:val="00B02A73"/>
    <w:pPr>
      <w:widowControl/>
      <w:tabs>
        <w:tab w:val="num" w:pos="360"/>
      </w:tabs>
      <w:suppressAutoHyphens/>
      <w:autoSpaceDE/>
      <w:autoSpaceDN/>
      <w:adjustRightInd/>
      <w:spacing w:after="200" w:line="480" w:lineRule="auto"/>
      <w:ind w:left="641" w:hanging="357"/>
      <w:jc w:val="both"/>
    </w:pPr>
    <w:rPr>
      <w:rFonts w:ascii="Calibri" w:hAnsi="Calibri"/>
      <w:sz w:val="22"/>
      <w:lang w:val="en-GB" w:eastAsia="en-US"/>
    </w:rPr>
  </w:style>
  <w:style w:type="paragraph" w:styleId="afa">
    <w:name w:val="Balloon Text"/>
    <w:basedOn w:val="a"/>
    <w:link w:val="afb"/>
    <w:uiPriority w:val="99"/>
    <w:semiHidden/>
    <w:unhideWhenUsed/>
    <w:rsid w:val="00B02A73"/>
    <w:pPr>
      <w:widowControl/>
      <w:autoSpaceDE/>
      <w:autoSpaceDN/>
      <w:adjustRightInd/>
      <w:spacing w:after="200" w:line="276" w:lineRule="auto"/>
    </w:pPr>
    <w:rPr>
      <w:rFonts w:ascii="Tahoma" w:hAnsi="Tahoma" w:cs="Tahoma"/>
      <w:sz w:val="16"/>
      <w:szCs w:val="16"/>
      <w:lang w:val="en-US" w:eastAsia="en-US"/>
    </w:rPr>
  </w:style>
  <w:style w:type="character" w:customStyle="1" w:styleId="afb">
    <w:name w:val="Текст выноски Знак"/>
    <w:link w:val="afa"/>
    <w:uiPriority w:val="99"/>
    <w:semiHidden/>
    <w:rsid w:val="005E5444"/>
    <w:rPr>
      <w:rFonts w:ascii="Tahoma" w:hAnsi="Tahoma" w:cs="Tahoma"/>
      <w:sz w:val="16"/>
      <w:szCs w:val="16"/>
      <w:lang w:val="en-US"/>
    </w:rPr>
  </w:style>
  <w:style w:type="paragraph" w:styleId="afc">
    <w:name w:val="Subtitle"/>
    <w:basedOn w:val="a"/>
    <w:next w:val="a"/>
    <w:link w:val="afd"/>
    <w:uiPriority w:val="11"/>
    <w:qFormat/>
    <w:rsid w:val="00B02A73"/>
    <w:pPr>
      <w:widowControl/>
      <w:numPr>
        <w:ilvl w:val="1"/>
      </w:numPr>
      <w:autoSpaceDE/>
      <w:autoSpaceDN/>
      <w:adjustRightInd/>
      <w:spacing w:after="200" w:line="276" w:lineRule="auto"/>
    </w:pPr>
    <w:rPr>
      <w:rFonts w:ascii="Cambria" w:hAnsi="Cambria"/>
      <w:i/>
      <w:iCs/>
      <w:color w:val="4F81BD"/>
      <w:spacing w:val="15"/>
      <w:sz w:val="24"/>
      <w:szCs w:val="24"/>
      <w:lang w:val="en-US" w:eastAsia="en-US"/>
    </w:rPr>
  </w:style>
  <w:style w:type="character" w:customStyle="1" w:styleId="afd">
    <w:name w:val="Подзаголовок Знак"/>
    <w:link w:val="afc"/>
    <w:uiPriority w:val="11"/>
    <w:rsid w:val="005E5444"/>
    <w:rPr>
      <w:rFonts w:ascii="Cambria" w:hAnsi="Cambria"/>
      <w:i/>
      <w:iCs/>
      <w:color w:val="4F81BD"/>
      <w:spacing w:val="15"/>
      <w:sz w:val="24"/>
      <w:szCs w:val="24"/>
      <w:lang w:val="en-US"/>
    </w:rPr>
  </w:style>
  <w:style w:type="character" w:styleId="afe">
    <w:name w:val="Strong"/>
    <w:uiPriority w:val="22"/>
    <w:qFormat/>
    <w:rsid w:val="005E5444"/>
    <w:rPr>
      <w:b/>
    </w:rPr>
  </w:style>
  <w:style w:type="paragraph" w:styleId="aff">
    <w:name w:val="No Spacing"/>
    <w:uiPriority w:val="1"/>
    <w:qFormat/>
    <w:rsid w:val="005E5444"/>
    <w:rPr>
      <w:rFonts w:ascii="Calibri" w:hAnsi="Calibri"/>
      <w:sz w:val="22"/>
      <w:szCs w:val="22"/>
      <w:lang w:val="en-US" w:eastAsia="en-US"/>
    </w:rPr>
  </w:style>
  <w:style w:type="paragraph" w:styleId="23">
    <w:name w:val="Quote"/>
    <w:basedOn w:val="a"/>
    <w:next w:val="a"/>
    <w:link w:val="24"/>
    <w:uiPriority w:val="29"/>
    <w:qFormat/>
    <w:rsid w:val="00B02A73"/>
    <w:pPr>
      <w:widowControl/>
      <w:autoSpaceDE/>
      <w:autoSpaceDN/>
      <w:adjustRightInd/>
      <w:spacing w:after="200" w:line="276" w:lineRule="auto"/>
    </w:pPr>
    <w:rPr>
      <w:rFonts w:ascii="Calibri" w:hAnsi="Calibri"/>
      <w:i/>
      <w:iCs/>
      <w:color w:val="000000"/>
      <w:sz w:val="22"/>
      <w:szCs w:val="22"/>
      <w:lang w:val="en-US" w:eastAsia="en-US"/>
    </w:rPr>
  </w:style>
  <w:style w:type="character" w:customStyle="1" w:styleId="24">
    <w:name w:val="Цитата 2 Знак"/>
    <w:link w:val="23"/>
    <w:uiPriority w:val="29"/>
    <w:rsid w:val="005E5444"/>
    <w:rPr>
      <w:rFonts w:ascii="Calibri" w:hAnsi="Calibri"/>
      <w:i/>
      <w:iCs/>
      <w:color w:val="000000"/>
      <w:sz w:val="22"/>
      <w:szCs w:val="22"/>
      <w:lang w:val="en-US"/>
    </w:rPr>
  </w:style>
  <w:style w:type="paragraph" w:styleId="aff0">
    <w:name w:val="Intense Quote"/>
    <w:basedOn w:val="a"/>
    <w:next w:val="a"/>
    <w:link w:val="aff1"/>
    <w:uiPriority w:val="30"/>
    <w:qFormat/>
    <w:rsid w:val="00B02A73"/>
    <w:pPr>
      <w:widowControl/>
      <w:pBdr>
        <w:bottom w:val="single" w:sz="4" w:space="4" w:color="4F81BD"/>
      </w:pBdr>
      <w:autoSpaceDE/>
      <w:autoSpaceDN/>
      <w:adjustRightInd/>
      <w:spacing w:before="200" w:after="280" w:line="276" w:lineRule="auto"/>
      <w:ind w:left="936" w:right="936"/>
    </w:pPr>
    <w:rPr>
      <w:rFonts w:ascii="Calibri" w:hAnsi="Calibri"/>
      <w:b/>
      <w:bCs/>
      <w:i/>
      <w:iCs/>
      <w:color w:val="4F81BD"/>
      <w:sz w:val="22"/>
      <w:szCs w:val="22"/>
      <w:lang w:val="en-US" w:eastAsia="en-US"/>
    </w:rPr>
  </w:style>
  <w:style w:type="character" w:customStyle="1" w:styleId="aff1">
    <w:name w:val="Выделенная цитата Знак"/>
    <w:link w:val="aff0"/>
    <w:uiPriority w:val="30"/>
    <w:rsid w:val="005E5444"/>
    <w:rPr>
      <w:rFonts w:ascii="Calibri" w:hAnsi="Calibri"/>
      <w:b/>
      <w:bCs/>
      <w:i/>
      <w:iCs/>
      <w:color w:val="4F81BD"/>
      <w:sz w:val="22"/>
      <w:szCs w:val="22"/>
      <w:lang w:val="en-US"/>
    </w:rPr>
  </w:style>
  <w:style w:type="character" w:styleId="aff2">
    <w:name w:val="Subtle Emphasis"/>
    <w:uiPriority w:val="19"/>
    <w:qFormat/>
    <w:rsid w:val="005E5444"/>
    <w:rPr>
      <w:i/>
      <w:color w:val="808080"/>
    </w:rPr>
  </w:style>
  <w:style w:type="character" w:styleId="aff3">
    <w:name w:val="Intense Emphasis"/>
    <w:uiPriority w:val="21"/>
    <w:qFormat/>
    <w:rsid w:val="005E5444"/>
    <w:rPr>
      <w:b/>
      <w:i/>
      <w:color w:val="4F81BD"/>
    </w:rPr>
  </w:style>
  <w:style w:type="character" w:styleId="aff4">
    <w:name w:val="Subtle Reference"/>
    <w:uiPriority w:val="31"/>
    <w:qFormat/>
    <w:rsid w:val="005E5444"/>
    <w:rPr>
      <w:smallCaps/>
      <w:color w:val="C0504D"/>
      <w:u w:val="single"/>
    </w:rPr>
  </w:style>
  <w:style w:type="character" w:styleId="aff5">
    <w:name w:val="Intense Reference"/>
    <w:uiPriority w:val="32"/>
    <w:qFormat/>
    <w:rsid w:val="005E5444"/>
    <w:rPr>
      <w:b/>
      <w:smallCaps/>
      <w:color w:val="C0504D"/>
      <w:spacing w:val="5"/>
      <w:u w:val="single"/>
    </w:rPr>
  </w:style>
  <w:style w:type="character" w:styleId="aff6">
    <w:name w:val="Book Title"/>
    <w:uiPriority w:val="33"/>
    <w:qFormat/>
    <w:rsid w:val="005E5444"/>
    <w:rPr>
      <w:b/>
      <w:smallCaps/>
      <w:spacing w:val="5"/>
    </w:rPr>
  </w:style>
  <w:style w:type="paragraph" w:styleId="aff7">
    <w:name w:val="TOC Heading"/>
    <w:basedOn w:val="1"/>
    <w:next w:val="a"/>
    <w:uiPriority w:val="39"/>
    <w:qFormat/>
    <w:rsid w:val="00B02A73"/>
    <w:pPr>
      <w:keepLines/>
      <w:widowControl/>
      <w:shd w:val="clear" w:color="auto" w:fill="auto"/>
      <w:autoSpaceDE/>
      <w:autoSpaceDN/>
      <w:adjustRightInd/>
      <w:spacing w:before="480" w:line="276" w:lineRule="auto"/>
      <w:outlineLvl w:val="9"/>
    </w:pPr>
    <w:rPr>
      <w:rFonts w:ascii="Cambria" w:hAnsi="Cambria"/>
      <w:b/>
      <w:bCs/>
      <w:color w:val="365F91"/>
      <w:spacing w:val="0"/>
      <w:sz w:val="28"/>
      <w:szCs w:val="28"/>
      <w:lang w:val="en-US" w:eastAsia="en-US"/>
    </w:rPr>
  </w:style>
  <w:style w:type="character" w:styleId="aff8">
    <w:name w:val="annotation reference"/>
    <w:uiPriority w:val="99"/>
    <w:semiHidden/>
    <w:unhideWhenUsed/>
    <w:rsid w:val="005E5444"/>
    <w:rPr>
      <w:sz w:val="16"/>
    </w:rPr>
  </w:style>
  <w:style w:type="paragraph" w:styleId="aff9">
    <w:name w:val="annotation text"/>
    <w:basedOn w:val="a"/>
    <w:link w:val="affa"/>
    <w:uiPriority w:val="99"/>
    <w:semiHidden/>
    <w:unhideWhenUsed/>
    <w:rsid w:val="00B02A73"/>
    <w:pPr>
      <w:widowControl/>
      <w:autoSpaceDE/>
      <w:autoSpaceDN/>
      <w:adjustRightInd/>
      <w:spacing w:after="200" w:line="276" w:lineRule="auto"/>
    </w:pPr>
    <w:rPr>
      <w:rFonts w:ascii="Calibri" w:hAnsi="Calibri"/>
      <w:lang w:val="en-US" w:eastAsia="en-US"/>
    </w:rPr>
  </w:style>
  <w:style w:type="character" w:customStyle="1" w:styleId="affa">
    <w:name w:val="Текст примечания Знак"/>
    <w:link w:val="aff9"/>
    <w:uiPriority w:val="99"/>
    <w:semiHidden/>
    <w:rsid w:val="005E5444"/>
    <w:rPr>
      <w:rFonts w:ascii="Calibri" w:hAnsi="Calibri"/>
      <w:lang w:val="en-US"/>
    </w:rPr>
  </w:style>
  <w:style w:type="paragraph" w:styleId="affb">
    <w:name w:val="annotation subject"/>
    <w:basedOn w:val="aff9"/>
    <w:next w:val="aff9"/>
    <w:link w:val="affc"/>
    <w:uiPriority w:val="99"/>
    <w:semiHidden/>
    <w:unhideWhenUsed/>
    <w:rsid w:val="00B02A73"/>
    <w:rPr>
      <w:b/>
      <w:bCs/>
    </w:rPr>
  </w:style>
  <w:style w:type="character" w:customStyle="1" w:styleId="affc">
    <w:name w:val="Тема примечания Знак"/>
    <w:link w:val="affb"/>
    <w:uiPriority w:val="99"/>
    <w:semiHidden/>
    <w:rsid w:val="005E5444"/>
    <w:rPr>
      <w:rFonts w:ascii="Calibri" w:hAnsi="Calibri"/>
      <w:b/>
      <w:bCs/>
      <w:lang w:val="en-US"/>
    </w:rPr>
  </w:style>
  <w:style w:type="paragraph" w:customStyle="1" w:styleId="western">
    <w:name w:val="western"/>
    <w:basedOn w:val="a"/>
    <w:rsid w:val="00B02A73"/>
    <w:pPr>
      <w:widowControl/>
      <w:autoSpaceDE/>
      <w:autoSpaceDN/>
      <w:adjustRightInd/>
      <w:spacing w:before="100" w:beforeAutospacing="1" w:after="115" w:line="276" w:lineRule="auto"/>
    </w:pPr>
    <w:rPr>
      <w:rFonts w:ascii="Calibri" w:hAnsi="Calibri"/>
      <w:color w:val="000000"/>
      <w:sz w:val="22"/>
      <w:szCs w:val="22"/>
    </w:rPr>
  </w:style>
  <w:style w:type="table" w:styleId="affd">
    <w:name w:val="Table Professional"/>
    <w:basedOn w:val="a1"/>
    <w:uiPriority w:val="99"/>
    <w:rsid w:val="00B02A7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paragraph" w:styleId="25">
    <w:name w:val="Body Text 2"/>
    <w:basedOn w:val="a"/>
    <w:link w:val="26"/>
    <w:uiPriority w:val="99"/>
    <w:rsid w:val="00B02A73"/>
    <w:pPr>
      <w:widowControl/>
      <w:autoSpaceDE/>
      <w:autoSpaceDN/>
      <w:adjustRightInd/>
      <w:spacing w:after="120" w:line="480" w:lineRule="auto"/>
    </w:pPr>
    <w:rPr>
      <w:rFonts w:ascii="Calibri" w:hAnsi="Calibri"/>
      <w:sz w:val="22"/>
      <w:szCs w:val="22"/>
      <w:lang w:val="en-US" w:eastAsia="en-US"/>
    </w:rPr>
  </w:style>
  <w:style w:type="character" w:customStyle="1" w:styleId="26">
    <w:name w:val="Основной текст 2 Знак"/>
    <w:link w:val="25"/>
    <w:uiPriority w:val="99"/>
    <w:rsid w:val="005E5444"/>
    <w:rPr>
      <w:rFonts w:ascii="Calibri" w:hAnsi="Calibri"/>
      <w:sz w:val="22"/>
      <w:szCs w:val="22"/>
      <w:lang w:val="en-US"/>
    </w:rPr>
  </w:style>
  <w:style w:type="paragraph" w:styleId="32">
    <w:name w:val="Body Text Indent 3"/>
    <w:basedOn w:val="a"/>
    <w:link w:val="33"/>
    <w:uiPriority w:val="99"/>
    <w:unhideWhenUsed/>
    <w:rsid w:val="00B02A73"/>
    <w:pPr>
      <w:widowControl/>
      <w:autoSpaceDE/>
      <w:autoSpaceDN/>
      <w:adjustRightInd/>
      <w:spacing w:after="120" w:line="276" w:lineRule="auto"/>
      <w:ind w:left="283"/>
    </w:pPr>
    <w:rPr>
      <w:rFonts w:ascii="Calibri" w:hAnsi="Calibri"/>
      <w:sz w:val="16"/>
      <w:szCs w:val="16"/>
    </w:rPr>
  </w:style>
  <w:style w:type="character" w:customStyle="1" w:styleId="33">
    <w:name w:val="Основной текст с отступом 3 Знак"/>
    <w:link w:val="32"/>
    <w:uiPriority w:val="99"/>
    <w:rsid w:val="005E5444"/>
    <w:rPr>
      <w:rFonts w:ascii="Calibri" w:hAnsi="Calibri"/>
      <w:sz w:val="16"/>
      <w:szCs w:val="16"/>
      <w:lang w:eastAsia="ru-RU"/>
    </w:rPr>
  </w:style>
  <w:style w:type="paragraph" w:styleId="34">
    <w:name w:val="Body Text 3"/>
    <w:basedOn w:val="a"/>
    <w:link w:val="35"/>
    <w:uiPriority w:val="99"/>
    <w:unhideWhenUsed/>
    <w:rsid w:val="00B02A73"/>
    <w:pPr>
      <w:widowControl/>
      <w:autoSpaceDE/>
      <w:autoSpaceDN/>
      <w:adjustRightInd/>
      <w:spacing w:after="120" w:line="276" w:lineRule="auto"/>
    </w:pPr>
    <w:rPr>
      <w:rFonts w:ascii="Calibri" w:hAnsi="Calibri"/>
      <w:sz w:val="16"/>
      <w:szCs w:val="16"/>
    </w:rPr>
  </w:style>
  <w:style w:type="character" w:customStyle="1" w:styleId="35">
    <w:name w:val="Основной текст 3 Знак"/>
    <w:link w:val="34"/>
    <w:uiPriority w:val="99"/>
    <w:rsid w:val="005E5444"/>
    <w:rPr>
      <w:rFonts w:ascii="Calibri" w:hAnsi="Calibri"/>
      <w:sz w:val="16"/>
      <w:szCs w:val="16"/>
      <w:lang w:eastAsia="ru-RU"/>
    </w:rPr>
  </w:style>
  <w:style w:type="paragraph" w:customStyle="1" w:styleId="WW-2">
    <w:name w:val="WW-Основной текст с отступом 2"/>
    <w:basedOn w:val="a"/>
    <w:rsid w:val="00B02A73"/>
    <w:pPr>
      <w:widowControl/>
      <w:autoSpaceDE/>
      <w:autoSpaceDN/>
      <w:adjustRightInd/>
      <w:spacing w:line="360" w:lineRule="auto"/>
      <w:ind w:firstLine="709"/>
    </w:pPr>
    <w:rPr>
      <w:rFonts w:ascii="Arial" w:hAnsi="Arial"/>
    </w:rPr>
  </w:style>
  <w:style w:type="paragraph" w:customStyle="1" w:styleId="Paragraph">
    <w:name w:val="Paragraph"/>
    <w:basedOn w:val="a"/>
    <w:rsid w:val="00B02A73"/>
    <w:pPr>
      <w:widowControl/>
      <w:autoSpaceDE/>
      <w:autoSpaceDN/>
      <w:adjustRightInd/>
      <w:ind w:firstLine="187"/>
      <w:jc w:val="both"/>
    </w:pPr>
    <w:rPr>
      <w:lang w:val="en-US" w:eastAsia="en-US"/>
    </w:rPr>
  </w:style>
  <w:style w:type="character" w:customStyle="1" w:styleId="Paragraph0">
    <w:name w:val="Paragraph Знак"/>
    <w:rsid w:val="005E5444"/>
    <w:rPr>
      <w:lang w:val="en-US" w:eastAsia="en-US"/>
    </w:rPr>
  </w:style>
  <w:style w:type="paragraph" w:customStyle="1" w:styleId="SectionHead">
    <w:name w:val="Section Head"/>
    <w:basedOn w:val="a"/>
    <w:rsid w:val="00B02A73"/>
    <w:pPr>
      <w:widowControl/>
      <w:autoSpaceDE/>
      <w:autoSpaceDN/>
      <w:adjustRightInd/>
      <w:spacing w:after="120"/>
      <w:jc w:val="center"/>
    </w:pPr>
    <w:rPr>
      <w:b/>
      <w:sz w:val="24"/>
      <w:szCs w:val="24"/>
      <w:lang w:val="en-US" w:eastAsia="en-US"/>
    </w:rPr>
  </w:style>
  <w:style w:type="paragraph" w:customStyle="1" w:styleId="SecondaryHead">
    <w:name w:val="Secondary Head"/>
    <w:basedOn w:val="a"/>
    <w:rsid w:val="00B02A73"/>
    <w:pPr>
      <w:widowControl/>
      <w:autoSpaceDE/>
      <w:autoSpaceDN/>
      <w:adjustRightInd/>
    </w:pPr>
    <w:rPr>
      <w:i/>
      <w:lang w:val="en-US" w:eastAsia="en-US"/>
    </w:rPr>
  </w:style>
  <w:style w:type="paragraph" w:customStyle="1" w:styleId="Referencetext">
    <w:name w:val="Reference text"/>
    <w:basedOn w:val="a"/>
    <w:rsid w:val="00B02A73"/>
    <w:pPr>
      <w:widowControl/>
      <w:overflowPunct w:val="0"/>
      <w:spacing w:line="220" w:lineRule="exact"/>
      <w:ind w:left="284" w:hanging="284"/>
      <w:jc w:val="both"/>
      <w:textAlignment w:val="baseline"/>
    </w:pPr>
    <w:rPr>
      <w:lang w:val="en-US" w:eastAsia="en-US"/>
    </w:rPr>
  </w:style>
  <w:style w:type="paragraph" w:customStyle="1" w:styleId="Firstparagraph">
    <w:name w:val="First paragraph"/>
    <w:basedOn w:val="a"/>
    <w:next w:val="a"/>
    <w:rsid w:val="00B02A73"/>
    <w:pPr>
      <w:widowControl/>
      <w:overflowPunct w:val="0"/>
      <w:spacing w:line="260" w:lineRule="exact"/>
      <w:jc w:val="both"/>
      <w:textAlignment w:val="baseline"/>
    </w:pPr>
    <w:rPr>
      <w:sz w:val="24"/>
      <w:lang w:val="en-US"/>
    </w:rPr>
  </w:style>
  <w:style w:type="paragraph" w:customStyle="1" w:styleId="Tablecaption">
    <w:name w:val="Table caption"/>
    <w:basedOn w:val="a"/>
    <w:next w:val="Tablerule"/>
    <w:rsid w:val="00B02A73"/>
    <w:pPr>
      <w:widowControl/>
      <w:overflowPunct w:val="0"/>
      <w:spacing w:line="220" w:lineRule="exact"/>
      <w:jc w:val="both"/>
      <w:textAlignment w:val="baseline"/>
    </w:pPr>
    <w:rPr>
      <w:lang w:val="en-US"/>
    </w:rPr>
  </w:style>
  <w:style w:type="paragraph" w:customStyle="1" w:styleId="Tablerule">
    <w:name w:val="Table rule"/>
    <w:basedOn w:val="a"/>
    <w:next w:val="Tabletext"/>
    <w:rsid w:val="00B02A73"/>
    <w:pPr>
      <w:widowControl/>
      <w:overflowPunct w:val="0"/>
      <w:spacing w:after="40" w:line="40" w:lineRule="exact"/>
      <w:textAlignment w:val="baseline"/>
    </w:pPr>
    <w:rPr>
      <w:lang w:val="en-US"/>
    </w:rPr>
  </w:style>
  <w:style w:type="paragraph" w:customStyle="1" w:styleId="Tabletext">
    <w:name w:val="Table text"/>
    <w:basedOn w:val="a"/>
    <w:rsid w:val="00B02A73"/>
    <w:pPr>
      <w:widowControl/>
      <w:overflowPunct w:val="0"/>
      <w:spacing w:line="220" w:lineRule="exact"/>
      <w:textAlignment w:val="baseline"/>
    </w:pPr>
    <w:rPr>
      <w:lang w:val="en-US"/>
    </w:rPr>
  </w:style>
  <w:style w:type="paragraph" w:customStyle="1" w:styleId="WW-1">
    <w:name w:val="WW-Содержимое таблицы1"/>
    <w:basedOn w:val="af0"/>
    <w:rsid w:val="00B02A73"/>
    <w:pPr>
      <w:suppressLineNumbers/>
      <w:suppressAutoHyphens/>
      <w:spacing w:line="240" w:lineRule="auto"/>
    </w:pPr>
    <w:rPr>
      <w:rFonts w:ascii="Times New Roman" w:hAnsi="Times New Roman"/>
      <w:sz w:val="24"/>
      <w:szCs w:val="24"/>
      <w:lang w:eastAsia="ar-SA"/>
    </w:rPr>
  </w:style>
  <w:style w:type="paragraph" w:styleId="affe">
    <w:name w:val="Title"/>
    <w:basedOn w:val="a"/>
    <w:next w:val="af0"/>
    <w:link w:val="afff"/>
    <w:uiPriority w:val="99"/>
    <w:qFormat/>
    <w:rsid w:val="00B02A73"/>
    <w:pPr>
      <w:keepNext/>
      <w:widowControl/>
      <w:suppressAutoHyphens/>
      <w:autoSpaceDE/>
      <w:autoSpaceDN/>
      <w:adjustRightInd/>
      <w:spacing w:before="240" w:after="120"/>
    </w:pPr>
    <w:rPr>
      <w:rFonts w:ascii="Tahoma" w:hAnsi="Tahoma" w:cs="Tahoma"/>
      <w:sz w:val="28"/>
      <w:szCs w:val="28"/>
      <w:lang w:eastAsia="ar-SA"/>
    </w:rPr>
  </w:style>
  <w:style w:type="paragraph" w:styleId="14">
    <w:name w:val="toc 1"/>
    <w:basedOn w:val="a"/>
    <w:next w:val="a"/>
    <w:autoRedefine/>
    <w:uiPriority w:val="39"/>
    <w:rsid w:val="00D207F9"/>
    <w:pPr>
      <w:widowControl/>
      <w:tabs>
        <w:tab w:val="right" w:leader="dot" w:pos="9911"/>
      </w:tabs>
      <w:autoSpaceDE/>
      <w:autoSpaceDN/>
      <w:adjustRightInd/>
      <w:spacing w:before="120" w:after="120"/>
    </w:pPr>
    <w:rPr>
      <w:b/>
      <w:caps/>
    </w:rPr>
  </w:style>
  <w:style w:type="paragraph" w:styleId="27">
    <w:name w:val="toc 2"/>
    <w:basedOn w:val="a"/>
    <w:next w:val="a"/>
    <w:autoRedefine/>
    <w:uiPriority w:val="39"/>
    <w:rsid w:val="00EA43A2"/>
    <w:pPr>
      <w:widowControl/>
      <w:tabs>
        <w:tab w:val="right" w:leader="dot" w:pos="9911"/>
      </w:tabs>
      <w:autoSpaceDE/>
      <w:autoSpaceDN/>
      <w:adjustRightInd/>
      <w:ind w:left="200"/>
    </w:pPr>
    <w:rPr>
      <w:smallCaps/>
      <w:noProof/>
    </w:rPr>
  </w:style>
  <w:style w:type="paragraph" w:styleId="36">
    <w:name w:val="toc 3"/>
    <w:basedOn w:val="a"/>
    <w:next w:val="a"/>
    <w:autoRedefine/>
    <w:uiPriority w:val="39"/>
    <w:rsid w:val="00B02A73"/>
    <w:pPr>
      <w:widowControl/>
      <w:autoSpaceDE/>
      <w:autoSpaceDN/>
      <w:adjustRightInd/>
      <w:ind w:left="400"/>
    </w:pPr>
    <w:rPr>
      <w:i/>
    </w:rPr>
  </w:style>
  <w:style w:type="paragraph" w:styleId="41">
    <w:name w:val="toc 4"/>
    <w:basedOn w:val="a"/>
    <w:next w:val="a"/>
    <w:autoRedefine/>
    <w:uiPriority w:val="39"/>
    <w:semiHidden/>
    <w:rsid w:val="00B02A73"/>
    <w:pPr>
      <w:widowControl/>
      <w:autoSpaceDE/>
      <w:autoSpaceDN/>
      <w:adjustRightInd/>
      <w:ind w:left="600"/>
    </w:pPr>
    <w:rPr>
      <w:sz w:val="18"/>
    </w:rPr>
  </w:style>
  <w:style w:type="paragraph" w:styleId="51">
    <w:name w:val="toc 5"/>
    <w:basedOn w:val="a"/>
    <w:next w:val="a"/>
    <w:autoRedefine/>
    <w:uiPriority w:val="39"/>
    <w:semiHidden/>
    <w:rsid w:val="00B02A73"/>
    <w:pPr>
      <w:widowControl/>
      <w:autoSpaceDE/>
      <w:autoSpaceDN/>
      <w:adjustRightInd/>
      <w:ind w:left="800"/>
    </w:pPr>
    <w:rPr>
      <w:sz w:val="18"/>
    </w:rPr>
  </w:style>
  <w:style w:type="paragraph" w:styleId="61">
    <w:name w:val="toc 6"/>
    <w:basedOn w:val="a"/>
    <w:next w:val="a"/>
    <w:autoRedefine/>
    <w:uiPriority w:val="39"/>
    <w:semiHidden/>
    <w:rsid w:val="00B02A73"/>
    <w:pPr>
      <w:widowControl/>
      <w:autoSpaceDE/>
      <w:autoSpaceDN/>
      <w:adjustRightInd/>
      <w:ind w:left="1000"/>
    </w:pPr>
    <w:rPr>
      <w:sz w:val="18"/>
    </w:rPr>
  </w:style>
  <w:style w:type="paragraph" w:styleId="71">
    <w:name w:val="toc 7"/>
    <w:basedOn w:val="a"/>
    <w:next w:val="a"/>
    <w:autoRedefine/>
    <w:uiPriority w:val="39"/>
    <w:semiHidden/>
    <w:rsid w:val="00B02A73"/>
    <w:pPr>
      <w:widowControl/>
      <w:autoSpaceDE/>
      <w:autoSpaceDN/>
      <w:adjustRightInd/>
      <w:ind w:left="1200"/>
    </w:pPr>
    <w:rPr>
      <w:sz w:val="18"/>
    </w:rPr>
  </w:style>
  <w:style w:type="paragraph" w:styleId="81">
    <w:name w:val="toc 8"/>
    <w:basedOn w:val="a"/>
    <w:next w:val="a"/>
    <w:autoRedefine/>
    <w:uiPriority w:val="39"/>
    <w:semiHidden/>
    <w:rsid w:val="00B02A73"/>
    <w:pPr>
      <w:widowControl/>
      <w:autoSpaceDE/>
      <w:autoSpaceDN/>
      <w:adjustRightInd/>
      <w:ind w:left="1400"/>
    </w:pPr>
    <w:rPr>
      <w:sz w:val="18"/>
    </w:rPr>
  </w:style>
  <w:style w:type="paragraph" w:styleId="91">
    <w:name w:val="toc 9"/>
    <w:basedOn w:val="a"/>
    <w:next w:val="a"/>
    <w:autoRedefine/>
    <w:uiPriority w:val="39"/>
    <w:semiHidden/>
    <w:rsid w:val="00B02A73"/>
    <w:pPr>
      <w:widowControl/>
      <w:autoSpaceDE/>
      <w:autoSpaceDN/>
      <w:adjustRightInd/>
      <w:ind w:left="1600"/>
    </w:pPr>
    <w:rPr>
      <w:sz w:val="18"/>
    </w:rPr>
  </w:style>
  <w:style w:type="table" w:customStyle="1" w:styleId="15">
    <w:name w:val="Сетка таблицы1"/>
    <w:basedOn w:val="a1"/>
    <w:next w:val="af"/>
    <w:rsid w:val="00B02A7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6">
    <w:name w:val="Стандартная таблица1"/>
    <w:basedOn w:val="a1"/>
    <w:next w:val="affd"/>
    <w:rsid w:val="00B02A7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table" w:customStyle="1" w:styleId="28">
    <w:name w:val="Сетка таблицы2"/>
    <w:basedOn w:val="a1"/>
    <w:next w:val="af"/>
    <w:rsid w:val="00B02A7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ff0">
    <w:name w:val="endnote text"/>
    <w:basedOn w:val="a"/>
    <w:link w:val="afff1"/>
    <w:uiPriority w:val="99"/>
    <w:semiHidden/>
    <w:unhideWhenUsed/>
    <w:rsid w:val="00DE243C"/>
  </w:style>
  <w:style w:type="character" w:customStyle="1" w:styleId="afff1">
    <w:name w:val="Текст концевой сноски Знак"/>
    <w:basedOn w:val="a0"/>
    <w:link w:val="afff0"/>
    <w:uiPriority w:val="99"/>
    <w:semiHidden/>
    <w:rsid w:val="00DE243C"/>
  </w:style>
  <w:style w:type="character" w:styleId="afff2">
    <w:name w:val="endnote reference"/>
    <w:uiPriority w:val="99"/>
    <w:semiHidden/>
    <w:unhideWhenUsed/>
    <w:rsid w:val="005E5444"/>
    <w:rPr>
      <w:vertAlign w:val="superscript"/>
    </w:rPr>
  </w:style>
  <w:style w:type="paragraph" w:styleId="afff3">
    <w:name w:val="Revision"/>
    <w:hidden/>
    <w:uiPriority w:val="99"/>
    <w:semiHidden/>
    <w:rsid w:val="005E5444"/>
  </w:style>
  <w:style w:type="numbering" w:customStyle="1" w:styleId="29">
    <w:name w:val="Нет списка2"/>
    <w:next w:val="a2"/>
    <w:uiPriority w:val="99"/>
    <w:semiHidden/>
    <w:unhideWhenUsed/>
    <w:rsid w:val="005E5444"/>
  </w:style>
  <w:style w:type="numbering" w:customStyle="1" w:styleId="110">
    <w:name w:val="Нет списка11"/>
    <w:next w:val="a2"/>
    <w:uiPriority w:val="99"/>
    <w:semiHidden/>
    <w:unhideWhenUsed/>
    <w:rsid w:val="005E5444"/>
  </w:style>
  <w:style w:type="numbering" w:customStyle="1" w:styleId="111">
    <w:name w:val="Нет списка111"/>
    <w:next w:val="a2"/>
    <w:uiPriority w:val="99"/>
    <w:semiHidden/>
    <w:unhideWhenUsed/>
    <w:rsid w:val="005E5444"/>
  </w:style>
  <w:style w:type="numbering" w:customStyle="1" w:styleId="37">
    <w:name w:val="Нет списка3"/>
    <w:next w:val="a2"/>
    <w:semiHidden/>
    <w:unhideWhenUsed/>
    <w:rsid w:val="005E5444"/>
  </w:style>
  <w:style w:type="table" w:customStyle="1" w:styleId="38">
    <w:name w:val="Сетка таблицы3"/>
    <w:basedOn w:val="a1"/>
    <w:next w:val="af"/>
    <w:uiPriority w:val="59"/>
    <w:rsid w:val="006B78BC"/>
    <w:rPr>
      <w:rFonts w:ascii="Calibri" w:hAnsi="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2a">
    <w:name w:val="Стандартная таблица2"/>
    <w:basedOn w:val="a1"/>
    <w:next w:val="affd"/>
    <w:rsid w:val="006B78BC"/>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numbering" w:customStyle="1" w:styleId="120">
    <w:name w:val="Нет списка12"/>
    <w:next w:val="a2"/>
    <w:uiPriority w:val="99"/>
    <w:semiHidden/>
    <w:rsid w:val="005E5444"/>
  </w:style>
  <w:style w:type="numbering" w:customStyle="1" w:styleId="210">
    <w:name w:val="Нет списка21"/>
    <w:next w:val="a2"/>
    <w:uiPriority w:val="99"/>
    <w:semiHidden/>
    <w:unhideWhenUsed/>
    <w:rsid w:val="005E5444"/>
  </w:style>
  <w:style w:type="table" w:customStyle="1" w:styleId="112">
    <w:name w:val="Сетка таблицы11"/>
    <w:basedOn w:val="a1"/>
    <w:next w:val="af"/>
    <w:rsid w:val="006B78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13">
    <w:name w:val="Стандартная таблица11"/>
    <w:basedOn w:val="a1"/>
    <w:next w:val="affd"/>
    <w:rsid w:val="006B78BC"/>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numbering" w:customStyle="1" w:styleId="310">
    <w:name w:val="Нет списка31"/>
    <w:next w:val="a2"/>
    <w:semiHidden/>
    <w:rsid w:val="005E5444"/>
  </w:style>
  <w:style w:type="table" w:customStyle="1" w:styleId="211">
    <w:name w:val="Сетка таблицы21"/>
    <w:basedOn w:val="a1"/>
    <w:next w:val="af"/>
    <w:rsid w:val="006B78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42">
    <w:name w:val="Нет списка4"/>
    <w:next w:val="a2"/>
    <w:uiPriority w:val="99"/>
    <w:semiHidden/>
    <w:unhideWhenUsed/>
    <w:rsid w:val="005E5444"/>
  </w:style>
  <w:style w:type="numbering" w:customStyle="1" w:styleId="52">
    <w:name w:val="Нет списка5"/>
    <w:next w:val="a2"/>
    <w:uiPriority w:val="99"/>
    <w:semiHidden/>
    <w:unhideWhenUsed/>
    <w:rsid w:val="005E5444"/>
  </w:style>
  <w:style w:type="paragraph" w:customStyle="1" w:styleId="17">
    <w:name w:val="Ñòèëü1"/>
    <w:basedOn w:val="a"/>
    <w:rsid w:val="006B78BC"/>
    <w:pPr>
      <w:widowControl/>
      <w:autoSpaceDE/>
      <w:autoSpaceDN/>
      <w:adjustRightInd/>
    </w:pPr>
    <w:rPr>
      <w:rFonts w:ascii="TimesET" w:hAnsi="TimesET"/>
      <w:b/>
      <w:sz w:val="24"/>
    </w:rPr>
  </w:style>
  <w:style w:type="paragraph" w:customStyle="1" w:styleId="18">
    <w:name w:val="Стиль1"/>
    <w:basedOn w:val="a"/>
    <w:rsid w:val="006B78BC"/>
    <w:pPr>
      <w:widowControl/>
      <w:autoSpaceDE/>
      <w:autoSpaceDN/>
      <w:adjustRightInd/>
    </w:pPr>
    <w:rPr>
      <w:rFonts w:ascii="TimesET" w:hAnsi="TimesET"/>
      <w:b/>
      <w:sz w:val="24"/>
    </w:rPr>
  </w:style>
  <w:style w:type="paragraph" w:customStyle="1" w:styleId="afff4">
    <w:name w:val="Стиль"/>
    <w:rsid w:val="005E5444"/>
  </w:style>
  <w:style w:type="paragraph" w:customStyle="1" w:styleId="39">
    <w:name w:val="заголовок 3"/>
    <w:basedOn w:val="afff4"/>
    <w:next w:val="afff4"/>
    <w:rsid w:val="006B78BC"/>
    <w:pPr>
      <w:keepNext/>
      <w:jc w:val="right"/>
    </w:pPr>
    <w:rPr>
      <w:sz w:val="28"/>
      <w:lang w:val="en-US"/>
    </w:rPr>
  </w:style>
  <w:style w:type="paragraph" w:customStyle="1" w:styleId="BodyText21">
    <w:name w:val="Body Text 21"/>
    <w:basedOn w:val="a"/>
    <w:rsid w:val="006B78BC"/>
    <w:pPr>
      <w:widowControl/>
      <w:autoSpaceDE/>
      <w:autoSpaceDN/>
      <w:adjustRightInd/>
      <w:ind w:firstLine="720"/>
      <w:jc w:val="both"/>
    </w:pPr>
    <w:rPr>
      <w:b/>
      <w:snapToGrid w:val="0"/>
      <w:kern w:val="28"/>
      <w:sz w:val="24"/>
    </w:rPr>
  </w:style>
  <w:style w:type="numbering" w:customStyle="1" w:styleId="62">
    <w:name w:val="Нет списка6"/>
    <w:next w:val="a2"/>
    <w:uiPriority w:val="99"/>
    <w:semiHidden/>
    <w:unhideWhenUsed/>
    <w:rsid w:val="005E5444"/>
  </w:style>
  <w:style w:type="numbering" w:customStyle="1" w:styleId="72">
    <w:name w:val="Нет списка7"/>
    <w:next w:val="a2"/>
    <w:uiPriority w:val="99"/>
    <w:semiHidden/>
    <w:unhideWhenUsed/>
    <w:rsid w:val="005E5444"/>
  </w:style>
  <w:style w:type="numbering" w:customStyle="1" w:styleId="82">
    <w:name w:val="Нет списка8"/>
    <w:next w:val="a2"/>
    <w:semiHidden/>
    <w:unhideWhenUsed/>
    <w:rsid w:val="005E5444"/>
  </w:style>
  <w:style w:type="paragraph" w:customStyle="1" w:styleId="afff5">
    <w:name w:val="Диссер"/>
    <w:basedOn w:val="a"/>
    <w:link w:val="afff6"/>
    <w:qFormat/>
    <w:rsid w:val="00D207F9"/>
    <w:pPr>
      <w:widowControl/>
      <w:autoSpaceDE/>
      <w:autoSpaceDN/>
      <w:adjustRightInd/>
      <w:spacing w:line="276" w:lineRule="auto"/>
    </w:pPr>
    <w:rPr>
      <w:sz w:val="24"/>
      <w:szCs w:val="24"/>
      <w:lang w:eastAsia="ar-SA"/>
    </w:rPr>
  </w:style>
  <w:style w:type="character" w:customStyle="1" w:styleId="afff6">
    <w:name w:val="Диссер Знак"/>
    <w:link w:val="afff5"/>
    <w:rsid w:val="00D207F9"/>
    <w:rPr>
      <w:sz w:val="24"/>
      <w:szCs w:val="24"/>
      <w:lang w:eastAsia="ar-SA"/>
    </w:rPr>
  </w:style>
  <w:style w:type="numbering" w:customStyle="1" w:styleId="130">
    <w:name w:val="Нет списка13"/>
    <w:next w:val="a2"/>
    <w:uiPriority w:val="99"/>
    <w:semiHidden/>
    <w:unhideWhenUsed/>
    <w:rsid w:val="005E5444"/>
  </w:style>
  <w:style w:type="table" w:customStyle="1" w:styleId="43">
    <w:name w:val="Сетка таблицы4"/>
    <w:basedOn w:val="a1"/>
    <w:next w:val="af"/>
    <w:uiPriority w:val="59"/>
    <w:rsid w:val="006B78BC"/>
    <w:rPr>
      <w:rFonts w:ascii="Calibri" w:hAnsi="Calibri"/>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3a">
    <w:name w:val="Стандартная таблица3"/>
    <w:basedOn w:val="a1"/>
    <w:next w:val="affd"/>
    <w:rsid w:val="006B78BC"/>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numbering" w:customStyle="1" w:styleId="1120">
    <w:name w:val="Нет списка112"/>
    <w:next w:val="a2"/>
    <w:semiHidden/>
    <w:rsid w:val="005E5444"/>
  </w:style>
  <w:style w:type="numbering" w:customStyle="1" w:styleId="220">
    <w:name w:val="Нет списка22"/>
    <w:next w:val="a2"/>
    <w:uiPriority w:val="99"/>
    <w:semiHidden/>
    <w:unhideWhenUsed/>
    <w:rsid w:val="005E5444"/>
  </w:style>
  <w:style w:type="table" w:customStyle="1" w:styleId="121">
    <w:name w:val="Сетка таблицы12"/>
    <w:basedOn w:val="a1"/>
    <w:next w:val="af"/>
    <w:rsid w:val="006B78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122">
    <w:name w:val="Стандартная таблица12"/>
    <w:basedOn w:val="a1"/>
    <w:next w:val="affd"/>
    <w:rsid w:val="006B78BC"/>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numbering" w:customStyle="1" w:styleId="320">
    <w:name w:val="Нет списка32"/>
    <w:next w:val="a2"/>
    <w:semiHidden/>
    <w:rsid w:val="005E5444"/>
  </w:style>
  <w:style w:type="table" w:customStyle="1" w:styleId="221">
    <w:name w:val="Сетка таблицы22"/>
    <w:basedOn w:val="a1"/>
    <w:next w:val="af"/>
    <w:rsid w:val="006B78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410">
    <w:name w:val="Нет списка41"/>
    <w:next w:val="a2"/>
    <w:uiPriority w:val="99"/>
    <w:semiHidden/>
    <w:unhideWhenUsed/>
    <w:rsid w:val="005E5444"/>
  </w:style>
  <w:style w:type="numbering" w:customStyle="1" w:styleId="510">
    <w:name w:val="Нет списка51"/>
    <w:next w:val="a2"/>
    <w:uiPriority w:val="99"/>
    <w:semiHidden/>
    <w:unhideWhenUsed/>
    <w:rsid w:val="005E5444"/>
  </w:style>
  <w:style w:type="numbering" w:customStyle="1" w:styleId="610">
    <w:name w:val="Нет списка61"/>
    <w:next w:val="a2"/>
    <w:uiPriority w:val="99"/>
    <w:semiHidden/>
    <w:unhideWhenUsed/>
    <w:rsid w:val="005E5444"/>
  </w:style>
  <w:style w:type="numbering" w:customStyle="1" w:styleId="710">
    <w:name w:val="Нет списка71"/>
    <w:next w:val="a2"/>
    <w:uiPriority w:val="99"/>
    <w:semiHidden/>
    <w:unhideWhenUsed/>
    <w:rsid w:val="005E5444"/>
  </w:style>
  <w:style w:type="paragraph" w:customStyle="1" w:styleId="p">
    <w:name w:val="p"/>
    <w:basedOn w:val="a"/>
    <w:rsid w:val="00B1738B"/>
    <w:pPr>
      <w:widowControl/>
      <w:autoSpaceDE/>
      <w:autoSpaceDN/>
      <w:adjustRightInd/>
      <w:spacing w:before="100" w:beforeAutospacing="1" w:after="100" w:afterAutospacing="1"/>
    </w:pPr>
    <w:rPr>
      <w:sz w:val="24"/>
      <w:szCs w:val="24"/>
    </w:rPr>
  </w:style>
  <w:style w:type="numbering" w:customStyle="1" w:styleId="1111">
    <w:name w:val="Нет списка1111"/>
    <w:next w:val="a2"/>
    <w:semiHidden/>
    <w:unhideWhenUsed/>
    <w:rsid w:val="005E5444"/>
  </w:style>
  <w:style w:type="table" w:customStyle="1" w:styleId="44">
    <w:name w:val="Стандартная таблица4"/>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131">
    <w:name w:val="Стандартная таблица13"/>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1110">
    <w:name w:val="Стандартная таблица111"/>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afff7">
    <w:name w:val="FollowedHyperlink"/>
    <w:uiPriority w:val="99"/>
    <w:semiHidden/>
    <w:unhideWhenUsed/>
    <w:rsid w:val="005E5444"/>
    <w:rPr>
      <w:color w:val="800080"/>
      <w:u w:val="single"/>
    </w:rPr>
  </w:style>
  <w:style w:type="table" w:customStyle="1" w:styleId="311">
    <w:name w:val="Стандартная таблица31"/>
    <w:basedOn w:val="a1"/>
    <w:next w:val="affd"/>
    <w:uiPriority w:val="99"/>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table" w:customStyle="1" w:styleId="1210">
    <w:name w:val="Стандартная таблица121"/>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character" w:customStyle="1" w:styleId="st">
    <w:name w:val="st"/>
    <w:rsid w:val="005E5444"/>
  </w:style>
  <w:style w:type="character" w:customStyle="1" w:styleId="style10">
    <w:name w:val="style10"/>
    <w:rsid w:val="005E5444"/>
  </w:style>
  <w:style w:type="table" w:customStyle="1" w:styleId="53">
    <w:name w:val="Стандартная таблица5"/>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140">
    <w:name w:val="Стандартная таблица14"/>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1121">
    <w:name w:val="Стандартная таблица112"/>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321">
    <w:name w:val="Стандартная таблица32"/>
    <w:basedOn w:val="a1"/>
    <w:next w:val="affd"/>
    <w:uiPriority w:val="99"/>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table" w:customStyle="1" w:styleId="1220">
    <w:name w:val="Стандартная таблица122"/>
    <w:basedOn w:val="a1"/>
    <w:next w:val="affd"/>
    <w:rsid w:val="00112A5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paragraph" w:customStyle="1" w:styleId="19">
    <w:name w:val="Название1"/>
    <w:basedOn w:val="a"/>
    <w:next w:val="a"/>
    <w:uiPriority w:val="10"/>
    <w:qFormat/>
    <w:rsid w:val="008C3420"/>
    <w:pPr>
      <w:spacing w:before="240" w:after="60"/>
      <w:jc w:val="center"/>
      <w:outlineLvl w:val="0"/>
    </w:pPr>
    <w:rPr>
      <w:rFonts w:ascii="Cambria" w:hAnsi="Cambria"/>
      <w:b/>
      <w:bCs/>
      <w:kern w:val="28"/>
      <w:sz w:val="32"/>
      <w:szCs w:val="32"/>
      <w:lang w:eastAsia="en-US"/>
    </w:rPr>
  </w:style>
  <w:style w:type="character" w:customStyle="1" w:styleId="afff">
    <w:name w:val="Название Знак"/>
    <w:link w:val="affe"/>
    <w:uiPriority w:val="99"/>
    <w:rsid w:val="008C3420"/>
    <w:rPr>
      <w:rFonts w:ascii="Tahoma" w:hAnsi="Tahoma" w:cs="Tahoma"/>
      <w:sz w:val="28"/>
      <w:szCs w:val="28"/>
      <w:lang w:eastAsia="ar-SA"/>
    </w:rPr>
  </w:style>
  <w:style w:type="numbering" w:customStyle="1" w:styleId="11111">
    <w:name w:val="Нет списка11111"/>
    <w:next w:val="a2"/>
    <w:semiHidden/>
    <w:unhideWhenUsed/>
    <w:rsid w:val="008C3420"/>
  </w:style>
  <w:style w:type="character" w:customStyle="1" w:styleId="hl">
    <w:name w:val="hl"/>
    <w:basedOn w:val="a0"/>
    <w:rsid w:val="00D36EDB"/>
  </w:style>
  <w:style w:type="character" w:customStyle="1" w:styleId="apple-converted-space">
    <w:name w:val="apple-converted-space"/>
    <w:basedOn w:val="a0"/>
    <w:rsid w:val="00D36EDB"/>
  </w:style>
  <w:style w:type="character" w:customStyle="1" w:styleId="212">
    <w:name w:val="Заголовок 2 Знак1"/>
    <w:aliases w:val="heading 2 Знак1"/>
    <w:basedOn w:val="a0"/>
    <w:uiPriority w:val="9"/>
    <w:semiHidden/>
    <w:rsid w:val="0048673F"/>
    <w:rPr>
      <w:rFonts w:asciiTheme="majorHAnsi" w:eastAsiaTheme="majorEastAsia" w:hAnsiTheme="majorHAnsi" w:cstheme="majorBidi"/>
      <w:color w:val="365F91" w:themeColor="accent1" w:themeShade="BF"/>
      <w:sz w:val="26"/>
      <w:szCs w:val="26"/>
      <w:lang w:eastAsia="en-US"/>
    </w:rPr>
  </w:style>
  <w:style w:type="paragraph" w:customStyle="1" w:styleId="msonormal0">
    <w:name w:val="msonormal"/>
    <w:basedOn w:val="a"/>
    <w:uiPriority w:val="99"/>
    <w:rsid w:val="0048673F"/>
    <w:pPr>
      <w:widowControl/>
      <w:autoSpaceDE/>
      <w:autoSpaceDN/>
      <w:adjustRightInd/>
      <w:spacing w:before="100" w:beforeAutospacing="1" w:after="100" w:afterAutospacing="1"/>
    </w:pPr>
    <w:rPr>
      <w:sz w:val="24"/>
      <w:szCs w:val="24"/>
    </w:rPr>
  </w:style>
  <w:style w:type="character" w:customStyle="1" w:styleId="1a">
    <w:name w:val="Заголовок Знак1"/>
    <w:uiPriority w:val="99"/>
    <w:locked/>
    <w:rsid w:val="0048673F"/>
    <w:rPr>
      <w:rFonts w:ascii="Tahoma" w:hAnsi="Tahoma" w:cs="Tahoma"/>
      <w:sz w:val="28"/>
      <w:szCs w:val="28"/>
      <w:lang w:eastAsia="ar-SA"/>
    </w:rPr>
  </w:style>
  <w:style w:type="paragraph" w:customStyle="1" w:styleId="1b">
    <w:name w:val="1"/>
    <w:basedOn w:val="a"/>
    <w:next w:val="af0"/>
    <w:link w:val="1c"/>
    <w:rsid w:val="002C2DA4"/>
    <w:pPr>
      <w:keepNext/>
      <w:widowControl/>
      <w:suppressAutoHyphens/>
      <w:autoSpaceDE/>
      <w:autoSpaceDN/>
      <w:adjustRightInd/>
      <w:spacing w:before="240" w:after="120"/>
    </w:pPr>
    <w:rPr>
      <w:rFonts w:ascii="Tahoma" w:hAnsi="Tahoma" w:cs="Tahoma"/>
      <w:sz w:val="28"/>
      <w:szCs w:val="28"/>
      <w:lang w:eastAsia="ar-SA"/>
    </w:rPr>
  </w:style>
  <w:style w:type="character" w:customStyle="1" w:styleId="1c">
    <w:name w:val="Название Знак1"/>
    <w:link w:val="1b"/>
    <w:rsid w:val="002C2DA4"/>
    <w:rPr>
      <w:rFonts w:ascii="Tahoma" w:eastAsia="Times New Roman" w:hAnsi="Tahoma" w:cs="Tahoma"/>
      <w:sz w:val="28"/>
      <w:szCs w:val="28"/>
      <w:lang w:eastAsia="ar-SA"/>
    </w:rPr>
  </w:style>
  <w:style w:type="numbering" w:customStyle="1" w:styleId="111111">
    <w:name w:val="Нет списка111111"/>
    <w:next w:val="a2"/>
    <w:uiPriority w:val="99"/>
    <w:semiHidden/>
    <w:unhideWhenUsed/>
    <w:rsid w:val="002C2DA4"/>
  </w:style>
  <w:style w:type="table" w:customStyle="1" w:styleId="54">
    <w:name w:val="Сетка таблицы5"/>
    <w:basedOn w:val="a1"/>
    <w:next w:val="af"/>
    <w:uiPriority w:val="59"/>
    <w:rsid w:val="00452886"/>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EastAsia" w:hAnsiTheme="minorHAnsi" w:cstheme="minorBidi"/>
        <w:sz w:val="22"/>
        <w:szCs w:val="22"/>
        <w:lang w:val="ru-RU" w:eastAsia="ru-RU"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7727446">
      <w:bodyDiv w:val="1"/>
      <w:marLeft w:val="0"/>
      <w:marRight w:val="0"/>
      <w:marTop w:val="0"/>
      <w:marBottom w:val="0"/>
      <w:divBdr>
        <w:top w:val="none" w:sz="0" w:space="0" w:color="auto"/>
        <w:left w:val="none" w:sz="0" w:space="0" w:color="auto"/>
        <w:bottom w:val="none" w:sz="0" w:space="0" w:color="auto"/>
        <w:right w:val="none" w:sz="0" w:space="0" w:color="auto"/>
      </w:divBdr>
    </w:div>
    <w:div w:id="154221354">
      <w:bodyDiv w:val="1"/>
      <w:marLeft w:val="0"/>
      <w:marRight w:val="0"/>
      <w:marTop w:val="0"/>
      <w:marBottom w:val="0"/>
      <w:divBdr>
        <w:top w:val="none" w:sz="0" w:space="0" w:color="auto"/>
        <w:left w:val="none" w:sz="0" w:space="0" w:color="auto"/>
        <w:bottom w:val="none" w:sz="0" w:space="0" w:color="auto"/>
        <w:right w:val="none" w:sz="0" w:space="0" w:color="auto"/>
      </w:divBdr>
    </w:div>
    <w:div w:id="205142857">
      <w:bodyDiv w:val="1"/>
      <w:marLeft w:val="0"/>
      <w:marRight w:val="0"/>
      <w:marTop w:val="0"/>
      <w:marBottom w:val="0"/>
      <w:divBdr>
        <w:top w:val="none" w:sz="0" w:space="0" w:color="auto"/>
        <w:left w:val="none" w:sz="0" w:space="0" w:color="auto"/>
        <w:bottom w:val="none" w:sz="0" w:space="0" w:color="auto"/>
        <w:right w:val="none" w:sz="0" w:space="0" w:color="auto"/>
      </w:divBdr>
    </w:div>
    <w:div w:id="212813268">
      <w:bodyDiv w:val="1"/>
      <w:marLeft w:val="0"/>
      <w:marRight w:val="0"/>
      <w:marTop w:val="0"/>
      <w:marBottom w:val="0"/>
      <w:divBdr>
        <w:top w:val="none" w:sz="0" w:space="0" w:color="auto"/>
        <w:left w:val="none" w:sz="0" w:space="0" w:color="auto"/>
        <w:bottom w:val="none" w:sz="0" w:space="0" w:color="auto"/>
        <w:right w:val="none" w:sz="0" w:space="0" w:color="auto"/>
      </w:divBdr>
    </w:div>
    <w:div w:id="239751399">
      <w:bodyDiv w:val="1"/>
      <w:marLeft w:val="0"/>
      <w:marRight w:val="0"/>
      <w:marTop w:val="0"/>
      <w:marBottom w:val="0"/>
      <w:divBdr>
        <w:top w:val="none" w:sz="0" w:space="0" w:color="auto"/>
        <w:left w:val="none" w:sz="0" w:space="0" w:color="auto"/>
        <w:bottom w:val="none" w:sz="0" w:space="0" w:color="auto"/>
        <w:right w:val="none" w:sz="0" w:space="0" w:color="auto"/>
      </w:divBdr>
    </w:div>
    <w:div w:id="499007737">
      <w:bodyDiv w:val="1"/>
      <w:marLeft w:val="0"/>
      <w:marRight w:val="0"/>
      <w:marTop w:val="0"/>
      <w:marBottom w:val="0"/>
      <w:divBdr>
        <w:top w:val="none" w:sz="0" w:space="0" w:color="auto"/>
        <w:left w:val="none" w:sz="0" w:space="0" w:color="auto"/>
        <w:bottom w:val="none" w:sz="0" w:space="0" w:color="auto"/>
        <w:right w:val="none" w:sz="0" w:space="0" w:color="auto"/>
      </w:divBdr>
    </w:div>
    <w:div w:id="525169758">
      <w:bodyDiv w:val="1"/>
      <w:marLeft w:val="0"/>
      <w:marRight w:val="0"/>
      <w:marTop w:val="0"/>
      <w:marBottom w:val="0"/>
      <w:divBdr>
        <w:top w:val="none" w:sz="0" w:space="0" w:color="auto"/>
        <w:left w:val="none" w:sz="0" w:space="0" w:color="auto"/>
        <w:bottom w:val="none" w:sz="0" w:space="0" w:color="auto"/>
        <w:right w:val="none" w:sz="0" w:space="0" w:color="auto"/>
      </w:divBdr>
    </w:div>
    <w:div w:id="580990406">
      <w:bodyDiv w:val="1"/>
      <w:marLeft w:val="0"/>
      <w:marRight w:val="0"/>
      <w:marTop w:val="0"/>
      <w:marBottom w:val="0"/>
      <w:divBdr>
        <w:top w:val="none" w:sz="0" w:space="0" w:color="auto"/>
        <w:left w:val="none" w:sz="0" w:space="0" w:color="auto"/>
        <w:bottom w:val="none" w:sz="0" w:space="0" w:color="auto"/>
        <w:right w:val="none" w:sz="0" w:space="0" w:color="auto"/>
      </w:divBdr>
    </w:div>
    <w:div w:id="584070126">
      <w:bodyDiv w:val="1"/>
      <w:marLeft w:val="0"/>
      <w:marRight w:val="0"/>
      <w:marTop w:val="0"/>
      <w:marBottom w:val="0"/>
      <w:divBdr>
        <w:top w:val="none" w:sz="0" w:space="0" w:color="auto"/>
        <w:left w:val="none" w:sz="0" w:space="0" w:color="auto"/>
        <w:bottom w:val="none" w:sz="0" w:space="0" w:color="auto"/>
        <w:right w:val="none" w:sz="0" w:space="0" w:color="auto"/>
      </w:divBdr>
    </w:div>
    <w:div w:id="799693363">
      <w:bodyDiv w:val="1"/>
      <w:marLeft w:val="0"/>
      <w:marRight w:val="0"/>
      <w:marTop w:val="0"/>
      <w:marBottom w:val="0"/>
      <w:divBdr>
        <w:top w:val="none" w:sz="0" w:space="0" w:color="auto"/>
        <w:left w:val="none" w:sz="0" w:space="0" w:color="auto"/>
        <w:bottom w:val="none" w:sz="0" w:space="0" w:color="auto"/>
        <w:right w:val="none" w:sz="0" w:space="0" w:color="auto"/>
      </w:divBdr>
    </w:div>
    <w:div w:id="821581640">
      <w:bodyDiv w:val="1"/>
      <w:marLeft w:val="0"/>
      <w:marRight w:val="0"/>
      <w:marTop w:val="0"/>
      <w:marBottom w:val="0"/>
      <w:divBdr>
        <w:top w:val="none" w:sz="0" w:space="0" w:color="auto"/>
        <w:left w:val="none" w:sz="0" w:space="0" w:color="auto"/>
        <w:bottom w:val="none" w:sz="0" w:space="0" w:color="auto"/>
        <w:right w:val="none" w:sz="0" w:space="0" w:color="auto"/>
      </w:divBdr>
      <w:divsChild>
        <w:div w:id="221331335">
          <w:marLeft w:val="0"/>
          <w:marRight w:val="0"/>
          <w:marTop w:val="0"/>
          <w:marBottom w:val="0"/>
          <w:divBdr>
            <w:top w:val="none" w:sz="0" w:space="0" w:color="auto"/>
            <w:left w:val="none" w:sz="0" w:space="0" w:color="auto"/>
            <w:bottom w:val="none" w:sz="0" w:space="0" w:color="auto"/>
            <w:right w:val="none" w:sz="0" w:space="0" w:color="auto"/>
          </w:divBdr>
          <w:divsChild>
            <w:div w:id="371341773">
              <w:marLeft w:val="0"/>
              <w:marRight w:val="0"/>
              <w:marTop w:val="0"/>
              <w:marBottom w:val="0"/>
              <w:divBdr>
                <w:top w:val="none" w:sz="0" w:space="0" w:color="auto"/>
                <w:left w:val="none" w:sz="0" w:space="0" w:color="auto"/>
                <w:bottom w:val="none" w:sz="0" w:space="0" w:color="auto"/>
                <w:right w:val="none" w:sz="0" w:space="0" w:color="auto"/>
              </w:divBdr>
            </w:div>
          </w:divsChild>
        </w:div>
        <w:div w:id="737705763">
          <w:marLeft w:val="0"/>
          <w:marRight w:val="0"/>
          <w:marTop w:val="0"/>
          <w:marBottom w:val="0"/>
          <w:divBdr>
            <w:top w:val="none" w:sz="0" w:space="0" w:color="auto"/>
            <w:left w:val="none" w:sz="0" w:space="0" w:color="auto"/>
            <w:bottom w:val="none" w:sz="0" w:space="0" w:color="auto"/>
            <w:right w:val="none" w:sz="0" w:space="0" w:color="auto"/>
          </w:divBdr>
          <w:divsChild>
            <w:div w:id="35855446">
              <w:marLeft w:val="0"/>
              <w:marRight w:val="0"/>
              <w:marTop w:val="0"/>
              <w:marBottom w:val="0"/>
              <w:divBdr>
                <w:top w:val="none" w:sz="0" w:space="0" w:color="auto"/>
                <w:left w:val="none" w:sz="0" w:space="0" w:color="auto"/>
                <w:bottom w:val="none" w:sz="0" w:space="0" w:color="auto"/>
                <w:right w:val="none" w:sz="0" w:space="0" w:color="auto"/>
              </w:divBdr>
              <w:divsChild>
                <w:div w:id="827356578">
                  <w:marLeft w:val="0"/>
                  <w:marRight w:val="0"/>
                  <w:marTop w:val="0"/>
                  <w:marBottom w:val="0"/>
                  <w:divBdr>
                    <w:top w:val="none" w:sz="0" w:space="0" w:color="auto"/>
                    <w:left w:val="none" w:sz="0" w:space="0" w:color="auto"/>
                    <w:bottom w:val="none" w:sz="0" w:space="0" w:color="auto"/>
                    <w:right w:val="none" w:sz="0" w:space="0" w:color="auto"/>
                  </w:divBdr>
                  <w:divsChild>
                    <w:div w:id="739981898">
                      <w:marLeft w:val="0"/>
                      <w:marRight w:val="0"/>
                      <w:marTop w:val="0"/>
                      <w:marBottom w:val="0"/>
                      <w:divBdr>
                        <w:top w:val="none" w:sz="0" w:space="0" w:color="auto"/>
                        <w:left w:val="none" w:sz="0" w:space="0" w:color="auto"/>
                        <w:bottom w:val="none" w:sz="0" w:space="0" w:color="auto"/>
                        <w:right w:val="none" w:sz="0" w:space="0" w:color="auto"/>
                      </w:divBdr>
                      <w:divsChild>
                        <w:div w:id="740715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01393608">
                  <w:marLeft w:val="0"/>
                  <w:marRight w:val="0"/>
                  <w:marTop w:val="0"/>
                  <w:marBottom w:val="0"/>
                  <w:divBdr>
                    <w:top w:val="none" w:sz="0" w:space="0" w:color="auto"/>
                    <w:left w:val="none" w:sz="0" w:space="0" w:color="auto"/>
                    <w:bottom w:val="none" w:sz="0" w:space="0" w:color="auto"/>
                    <w:right w:val="none" w:sz="0" w:space="0" w:color="auto"/>
                  </w:divBdr>
                  <w:divsChild>
                    <w:div w:id="2004232583">
                      <w:marLeft w:val="0"/>
                      <w:marRight w:val="0"/>
                      <w:marTop w:val="0"/>
                      <w:marBottom w:val="0"/>
                      <w:divBdr>
                        <w:top w:val="none" w:sz="0" w:space="0" w:color="auto"/>
                        <w:left w:val="none" w:sz="0" w:space="0" w:color="auto"/>
                        <w:bottom w:val="none" w:sz="0" w:space="0" w:color="auto"/>
                        <w:right w:val="none" w:sz="0" w:space="0" w:color="auto"/>
                      </w:divBdr>
                      <w:divsChild>
                        <w:div w:id="37509710">
                          <w:marLeft w:val="0"/>
                          <w:marRight w:val="0"/>
                          <w:marTop w:val="0"/>
                          <w:marBottom w:val="0"/>
                          <w:divBdr>
                            <w:top w:val="none" w:sz="0" w:space="0" w:color="auto"/>
                            <w:left w:val="none" w:sz="0" w:space="0" w:color="auto"/>
                            <w:bottom w:val="none" w:sz="0" w:space="0" w:color="auto"/>
                            <w:right w:val="none" w:sz="0" w:space="0" w:color="auto"/>
                          </w:divBdr>
                        </w:div>
                        <w:div w:id="15433202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89848631">
      <w:bodyDiv w:val="1"/>
      <w:marLeft w:val="0"/>
      <w:marRight w:val="0"/>
      <w:marTop w:val="0"/>
      <w:marBottom w:val="0"/>
      <w:divBdr>
        <w:top w:val="none" w:sz="0" w:space="0" w:color="auto"/>
        <w:left w:val="none" w:sz="0" w:space="0" w:color="auto"/>
        <w:bottom w:val="none" w:sz="0" w:space="0" w:color="auto"/>
        <w:right w:val="none" w:sz="0" w:space="0" w:color="auto"/>
      </w:divBdr>
    </w:div>
    <w:div w:id="977298981">
      <w:bodyDiv w:val="1"/>
      <w:marLeft w:val="0"/>
      <w:marRight w:val="0"/>
      <w:marTop w:val="0"/>
      <w:marBottom w:val="0"/>
      <w:divBdr>
        <w:top w:val="none" w:sz="0" w:space="0" w:color="auto"/>
        <w:left w:val="none" w:sz="0" w:space="0" w:color="auto"/>
        <w:bottom w:val="none" w:sz="0" w:space="0" w:color="auto"/>
        <w:right w:val="none" w:sz="0" w:space="0" w:color="auto"/>
      </w:divBdr>
    </w:div>
    <w:div w:id="1248077598">
      <w:bodyDiv w:val="1"/>
      <w:marLeft w:val="0"/>
      <w:marRight w:val="0"/>
      <w:marTop w:val="0"/>
      <w:marBottom w:val="0"/>
      <w:divBdr>
        <w:top w:val="none" w:sz="0" w:space="0" w:color="auto"/>
        <w:left w:val="none" w:sz="0" w:space="0" w:color="auto"/>
        <w:bottom w:val="none" w:sz="0" w:space="0" w:color="auto"/>
        <w:right w:val="none" w:sz="0" w:space="0" w:color="auto"/>
      </w:divBdr>
    </w:div>
    <w:div w:id="1320229872">
      <w:bodyDiv w:val="1"/>
      <w:marLeft w:val="0"/>
      <w:marRight w:val="0"/>
      <w:marTop w:val="0"/>
      <w:marBottom w:val="0"/>
      <w:divBdr>
        <w:top w:val="none" w:sz="0" w:space="0" w:color="auto"/>
        <w:left w:val="none" w:sz="0" w:space="0" w:color="auto"/>
        <w:bottom w:val="none" w:sz="0" w:space="0" w:color="auto"/>
        <w:right w:val="none" w:sz="0" w:space="0" w:color="auto"/>
      </w:divBdr>
    </w:div>
    <w:div w:id="1345592815">
      <w:bodyDiv w:val="1"/>
      <w:marLeft w:val="0"/>
      <w:marRight w:val="0"/>
      <w:marTop w:val="0"/>
      <w:marBottom w:val="0"/>
      <w:divBdr>
        <w:top w:val="none" w:sz="0" w:space="0" w:color="auto"/>
        <w:left w:val="none" w:sz="0" w:space="0" w:color="auto"/>
        <w:bottom w:val="none" w:sz="0" w:space="0" w:color="auto"/>
        <w:right w:val="none" w:sz="0" w:space="0" w:color="auto"/>
      </w:divBdr>
    </w:div>
    <w:div w:id="1699355098">
      <w:bodyDiv w:val="1"/>
      <w:marLeft w:val="0"/>
      <w:marRight w:val="0"/>
      <w:marTop w:val="0"/>
      <w:marBottom w:val="0"/>
      <w:divBdr>
        <w:top w:val="none" w:sz="0" w:space="0" w:color="auto"/>
        <w:left w:val="none" w:sz="0" w:space="0" w:color="auto"/>
        <w:bottom w:val="none" w:sz="0" w:space="0" w:color="auto"/>
        <w:right w:val="none" w:sz="0" w:space="0" w:color="auto"/>
      </w:divBdr>
      <w:divsChild>
        <w:div w:id="980424007">
          <w:marLeft w:val="0"/>
          <w:marRight w:val="0"/>
          <w:marTop w:val="0"/>
          <w:marBottom w:val="0"/>
          <w:divBdr>
            <w:top w:val="none" w:sz="0" w:space="0" w:color="auto"/>
            <w:left w:val="none" w:sz="0" w:space="0" w:color="auto"/>
            <w:bottom w:val="none" w:sz="0" w:space="0" w:color="auto"/>
            <w:right w:val="none" w:sz="0" w:space="0" w:color="auto"/>
          </w:divBdr>
        </w:div>
        <w:div w:id="1257444439">
          <w:marLeft w:val="0"/>
          <w:marRight w:val="0"/>
          <w:marTop w:val="0"/>
          <w:marBottom w:val="0"/>
          <w:divBdr>
            <w:top w:val="none" w:sz="0" w:space="0" w:color="auto"/>
            <w:left w:val="none" w:sz="0" w:space="0" w:color="auto"/>
            <w:bottom w:val="none" w:sz="0" w:space="0" w:color="auto"/>
            <w:right w:val="none" w:sz="0" w:space="0" w:color="auto"/>
          </w:divBdr>
        </w:div>
        <w:div w:id="1291941714">
          <w:marLeft w:val="0"/>
          <w:marRight w:val="0"/>
          <w:marTop w:val="0"/>
          <w:marBottom w:val="0"/>
          <w:divBdr>
            <w:top w:val="none" w:sz="0" w:space="0" w:color="auto"/>
            <w:left w:val="none" w:sz="0" w:space="0" w:color="auto"/>
            <w:bottom w:val="none" w:sz="0" w:space="0" w:color="auto"/>
            <w:right w:val="none" w:sz="0" w:space="0" w:color="auto"/>
          </w:divBdr>
        </w:div>
      </w:divsChild>
    </w:div>
    <w:div w:id="1708288276">
      <w:bodyDiv w:val="1"/>
      <w:marLeft w:val="0"/>
      <w:marRight w:val="0"/>
      <w:marTop w:val="0"/>
      <w:marBottom w:val="0"/>
      <w:divBdr>
        <w:top w:val="none" w:sz="0" w:space="0" w:color="auto"/>
        <w:left w:val="none" w:sz="0" w:space="0" w:color="auto"/>
        <w:bottom w:val="none" w:sz="0" w:space="0" w:color="auto"/>
        <w:right w:val="none" w:sz="0" w:space="0" w:color="auto"/>
      </w:divBdr>
      <w:divsChild>
        <w:div w:id="159197736">
          <w:marLeft w:val="0"/>
          <w:marRight w:val="0"/>
          <w:marTop w:val="0"/>
          <w:marBottom w:val="0"/>
          <w:divBdr>
            <w:top w:val="none" w:sz="0" w:space="0" w:color="auto"/>
            <w:left w:val="none" w:sz="0" w:space="0" w:color="auto"/>
            <w:bottom w:val="none" w:sz="0" w:space="0" w:color="auto"/>
            <w:right w:val="none" w:sz="0" w:space="0" w:color="auto"/>
          </w:divBdr>
        </w:div>
        <w:div w:id="1044519456">
          <w:marLeft w:val="0"/>
          <w:marRight w:val="0"/>
          <w:marTop w:val="0"/>
          <w:marBottom w:val="0"/>
          <w:divBdr>
            <w:top w:val="none" w:sz="0" w:space="0" w:color="auto"/>
            <w:left w:val="none" w:sz="0" w:space="0" w:color="auto"/>
            <w:bottom w:val="none" w:sz="0" w:space="0" w:color="auto"/>
            <w:right w:val="none" w:sz="0" w:space="0" w:color="auto"/>
          </w:divBdr>
        </w:div>
        <w:div w:id="1541045090">
          <w:marLeft w:val="0"/>
          <w:marRight w:val="0"/>
          <w:marTop w:val="0"/>
          <w:marBottom w:val="0"/>
          <w:divBdr>
            <w:top w:val="none" w:sz="0" w:space="0" w:color="auto"/>
            <w:left w:val="none" w:sz="0" w:space="0" w:color="auto"/>
            <w:bottom w:val="none" w:sz="0" w:space="0" w:color="auto"/>
            <w:right w:val="none" w:sz="0" w:space="0" w:color="auto"/>
          </w:divBdr>
        </w:div>
        <w:div w:id="2061779240">
          <w:marLeft w:val="0"/>
          <w:marRight w:val="0"/>
          <w:marTop w:val="0"/>
          <w:marBottom w:val="0"/>
          <w:divBdr>
            <w:top w:val="none" w:sz="0" w:space="0" w:color="auto"/>
            <w:left w:val="none" w:sz="0" w:space="0" w:color="auto"/>
            <w:bottom w:val="none" w:sz="0" w:space="0" w:color="auto"/>
            <w:right w:val="none" w:sz="0" w:space="0" w:color="auto"/>
          </w:divBdr>
        </w:div>
      </w:divsChild>
    </w:div>
    <w:div w:id="2009478993">
      <w:bodyDiv w:val="1"/>
      <w:marLeft w:val="0"/>
      <w:marRight w:val="0"/>
      <w:marTop w:val="0"/>
      <w:marBottom w:val="0"/>
      <w:divBdr>
        <w:top w:val="none" w:sz="0" w:space="0" w:color="auto"/>
        <w:left w:val="none" w:sz="0" w:space="0" w:color="auto"/>
        <w:bottom w:val="none" w:sz="0" w:space="0" w:color="auto"/>
        <w:right w:val="none" w:sz="0" w:space="0" w:color="auto"/>
      </w:divBdr>
    </w:div>
    <w:div w:id="2084335448">
      <w:bodyDiv w:val="1"/>
      <w:marLeft w:val="0"/>
      <w:marRight w:val="0"/>
      <w:marTop w:val="0"/>
      <w:marBottom w:val="0"/>
      <w:divBdr>
        <w:top w:val="none" w:sz="0" w:space="0" w:color="auto"/>
        <w:left w:val="none" w:sz="0" w:space="0" w:color="auto"/>
        <w:bottom w:val="none" w:sz="0" w:space="0" w:color="auto"/>
        <w:right w:val="none" w:sz="0" w:space="0" w:color="auto"/>
      </w:divBdr>
    </w:div>
    <w:div w:id="2140418825">
      <w:bodyDiv w:val="1"/>
      <w:marLeft w:val="0"/>
      <w:marRight w:val="0"/>
      <w:marTop w:val="0"/>
      <w:marBottom w:val="0"/>
      <w:divBdr>
        <w:top w:val="none" w:sz="0" w:space="0" w:color="auto"/>
        <w:left w:val="none" w:sz="0" w:space="0" w:color="auto"/>
        <w:bottom w:val="none" w:sz="0" w:space="0" w:color="auto"/>
        <w:right w:val="none" w:sz="0" w:space="0" w:color="auto"/>
      </w:divBdr>
      <w:divsChild>
        <w:div w:id="1375547492">
          <w:marLeft w:val="0"/>
          <w:marRight w:val="0"/>
          <w:marTop w:val="0"/>
          <w:marBottom w:val="0"/>
          <w:divBdr>
            <w:top w:val="none" w:sz="0" w:space="0" w:color="auto"/>
            <w:left w:val="none" w:sz="0" w:space="0" w:color="auto"/>
            <w:bottom w:val="none" w:sz="0" w:space="0" w:color="auto"/>
            <w:right w:val="none" w:sz="0" w:space="0" w:color="auto"/>
          </w:divBdr>
        </w:div>
        <w:div w:id="195031557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96.jpeg"/><Relationship Id="rId21" Type="http://schemas.openxmlformats.org/officeDocument/2006/relationships/image" Target="media/image7.png"/><Relationship Id="rId42" Type="http://schemas.openxmlformats.org/officeDocument/2006/relationships/image" Target="media/image28.emf"/><Relationship Id="rId63" Type="http://schemas.openxmlformats.org/officeDocument/2006/relationships/image" Target="media/image48.png"/><Relationship Id="rId84" Type="http://schemas.openxmlformats.org/officeDocument/2006/relationships/image" Target="media/image64.png"/><Relationship Id="rId138" Type="http://schemas.openxmlformats.org/officeDocument/2006/relationships/image" Target="media/image117.png"/><Relationship Id="rId159" Type="http://schemas.openxmlformats.org/officeDocument/2006/relationships/image" Target="media/image138.png"/><Relationship Id="rId170" Type="http://schemas.openxmlformats.org/officeDocument/2006/relationships/image" Target="media/image149.png"/><Relationship Id="rId191" Type="http://schemas.openxmlformats.org/officeDocument/2006/relationships/image" Target="media/image169.png"/><Relationship Id="rId205" Type="http://schemas.openxmlformats.org/officeDocument/2006/relationships/image" Target="media/image183.png"/><Relationship Id="rId226" Type="http://schemas.openxmlformats.org/officeDocument/2006/relationships/hyperlink" Target="http://istina.msu.ru/workers/446189/" TargetMode="External"/><Relationship Id="rId247" Type="http://schemas.openxmlformats.org/officeDocument/2006/relationships/hyperlink" Target="http://www.ncbi.nlm.nih.gov/pubmed/?term=Lazarus%20JH%5Bauth%5D" TargetMode="External"/><Relationship Id="rId107" Type="http://schemas.openxmlformats.org/officeDocument/2006/relationships/image" Target="media/image86.wmf"/><Relationship Id="rId11" Type="http://schemas.openxmlformats.org/officeDocument/2006/relationships/hyperlink" Target="http://www.ncbi.nlm.nih.gov/pubmed/?term=Delange%20F%5BAuthor%5D&amp;cauthor=true&amp;cauthor_uid=11943633" TargetMode="External"/><Relationship Id="rId32" Type="http://schemas.openxmlformats.org/officeDocument/2006/relationships/image" Target="media/image18.png"/><Relationship Id="rId53" Type="http://schemas.openxmlformats.org/officeDocument/2006/relationships/image" Target="media/image39.png"/><Relationship Id="rId74" Type="http://schemas.openxmlformats.org/officeDocument/2006/relationships/header" Target="header1.xml"/><Relationship Id="rId128" Type="http://schemas.openxmlformats.org/officeDocument/2006/relationships/image" Target="media/image107.png"/><Relationship Id="rId149" Type="http://schemas.openxmlformats.org/officeDocument/2006/relationships/image" Target="media/image128.jpeg"/><Relationship Id="rId5" Type="http://schemas.microsoft.com/office/2007/relationships/stylesWithEffects" Target="stylesWithEffects.xml"/><Relationship Id="rId95" Type="http://schemas.openxmlformats.org/officeDocument/2006/relationships/image" Target="media/image74.png"/><Relationship Id="rId160" Type="http://schemas.openxmlformats.org/officeDocument/2006/relationships/image" Target="media/image139.png"/><Relationship Id="rId181" Type="http://schemas.openxmlformats.org/officeDocument/2006/relationships/image" Target="media/image160.emf"/><Relationship Id="rId216" Type="http://schemas.openxmlformats.org/officeDocument/2006/relationships/hyperlink" Target="http://tekhnosfera.com/rekonstruktsiya-radioaktivnogo-zagryazneniya-territorii-belarusi-yodom-131-vsledstvie-katastrofy-na-chernobylskoy-aes" TargetMode="External"/><Relationship Id="rId237" Type="http://schemas.openxmlformats.org/officeDocument/2006/relationships/hyperlink" Target="http://www.lomonosov-fund.ru/enc/ru/library:011557" TargetMode="External"/><Relationship Id="rId258" Type="http://schemas.openxmlformats.org/officeDocument/2006/relationships/customXml" Target="../customXml/item4.xml"/><Relationship Id="rId22" Type="http://schemas.openxmlformats.org/officeDocument/2006/relationships/image" Target="media/image8.png"/><Relationship Id="rId43" Type="http://schemas.openxmlformats.org/officeDocument/2006/relationships/image" Target="media/image29.emf"/><Relationship Id="rId64" Type="http://schemas.openxmlformats.org/officeDocument/2006/relationships/hyperlink" Target="http://zmdosie.ru/pdfs/books/nuclear-presentation-22-03.pdf" TargetMode="External"/><Relationship Id="rId118" Type="http://schemas.openxmlformats.org/officeDocument/2006/relationships/image" Target="media/image97.png"/><Relationship Id="rId139" Type="http://schemas.openxmlformats.org/officeDocument/2006/relationships/image" Target="media/image118.png"/><Relationship Id="rId85" Type="http://schemas.openxmlformats.org/officeDocument/2006/relationships/image" Target="media/image65.png"/><Relationship Id="rId150" Type="http://schemas.openxmlformats.org/officeDocument/2006/relationships/image" Target="media/image129.png"/><Relationship Id="rId171" Type="http://schemas.openxmlformats.org/officeDocument/2006/relationships/image" Target="media/image150.png"/><Relationship Id="rId192" Type="http://schemas.openxmlformats.org/officeDocument/2006/relationships/image" Target="media/image170.emf"/><Relationship Id="rId206" Type="http://schemas.openxmlformats.org/officeDocument/2006/relationships/image" Target="media/image184.png"/><Relationship Id="rId227" Type="http://schemas.openxmlformats.org/officeDocument/2006/relationships/hyperlink" Target="http://istina.msu.ru/workers/490086/" TargetMode="External"/><Relationship Id="rId248" Type="http://schemas.openxmlformats.org/officeDocument/2006/relationships/hyperlink" Target="http://www.jstor.org/pss/1928991" TargetMode="External"/><Relationship Id="rId12" Type="http://schemas.openxmlformats.org/officeDocument/2006/relationships/image" Target="media/image1.png"/><Relationship Id="rId33" Type="http://schemas.openxmlformats.org/officeDocument/2006/relationships/image" Target="media/image19.png"/><Relationship Id="rId108" Type="http://schemas.openxmlformats.org/officeDocument/2006/relationships/image" Target="media/image87.emf"/><Relationship Id="rId129" Type="http://schemas.openxmlformats.org/officeDocument/2006/relationships/image" Target="media/image108.png"/><Relationship Id="rId54" Type="http://schemas.openxmlformats.org/officeDocument/2006/relationships/hyperlink" Target="http://phys.rsu.ru/web/students/RadSec/10.pdf" TargetMode="External"/><Relationship Id="rId75" Type="http://schemas.openxmlformats.org/officeDocument/2006/relationships/footer" Target="footer1.xml"/><Relationship Id="rId96" Type="http://schemas.openxmlformats.org/officeDocument/2006/relationships/image" Target="media/image75.png"/><Relationship Id="rId140" Type="http://schemas.openxmlformats.org/officeDocument/2006/relationships/image" Target="media/image119.wmf"/><Relationship Id="rId161" Type="http://schemas.openxmlformats.org/officeDocument/2006/relationships/image" Target="media/image140.png"/><Relationship Id="rId182" Type="http://schemas.openxmlformats.org/officeDocument/2006/relationships/image" Target="media/image161.jpeg"/><Relationship Id="rId217" Type="http://schemas.openxmlformats.org/officeDocument/2006/relationships/hyperlink" Target="http://tekhnosfera.com/rekonstruktsiya-radioaktivnogo-zagryazneniya-territorii-belarusi-yodom-131-vsledstvie-katastrofy-na-chernobylskoy-aes" TargetMode="External"/><Relationship Id="rId6" Type="http://schemas.openxmlformats.org/officeDocument/2006/relationships/settings" Target="settings.xml"/><Relationship Id="rId238" Type="http://schemas.openxmlformats.org/officeDocument/2006/relationships/hyperlink" Target="http://www.lomonosov-fund.ru/enc/ru/library:011638" TargetMode="External"/><Relationship Id="rId259" Type="http://schemas.openxmlformats.org/officeDocument/2006/relationships/customXml" Target="../customXml/item5.xml"/><Relationship Id="rId23" Type="http://schemas.openxmlformats.org/officeDocument/2006/relationships/image" Target="media/image9.png"/><Relationship Id="rId119" Type="http://schemas.openxmlformats.org/officeDocument/2006/relationships/image" Target="media/image98.png"/><Relationship Id="rId44" Type="http://schemas.openxmlformats.org/officeDocument/2006/relationships/image" Target="media/image30.emf"/><Relationship Id="rId65" Type="http://schemas.openxmlformats.org/officeDocument/2006/relationships/hyperlink" Target="http://900igr.net/prezentatsii/ekologija/AES/007-Kurskaja-AES.html" TargetMode="External"/><Relationship Id="rId86" Type="http://schemas.openxmlformats.org/officeDocument/2006/relationships/image" Target="media/image66.png"/><Relationship Id="rId130" Type="http://schemas.openxmlformats.org/officeDocument/2006/relationships/image" Target="media/image109.png"/><Relationship Id="rId151" Type="http://schemas.openxmlformats.org/officeDocument/2006/relationships/image" Target="media/image130.png"/><Relationship Id="rId172" Type="http://schemas.openxmlformats.org/officeDocument/2006/relationships/image" Target="media/image151.png"/><Relationship Id="rId193" Type="http://schemas.openxmlformats.org/officeDocument/2006/relationships/image" Target="media/image171.emf"/><Relationship Id="rId207" Type="http://schemas.openxmlformats.org/officeDocument/2006/relationships/image" Target="media/image185.jpeg"/><Relationship Id="rId228" Type="http://schemas.openxmlformats.org/officeDocument/2006/relationships/hyperlink" Target="http://istina.msu.ru/workers/490087/" TargetMode="External"/><Relationship Id="rId249" Type="http://schemas.openxmlformats.org/officeDocument/2006/relationships/hyperlink" Target="http://www.jsspn.cl/index.php?option=com_content&amp;view=article&amp;id=6&amp;Itemid=7" TargetMode="External"/><Relationship Id="rId13" Type="http://schemas.openxmlformats.org/officeDocument/2006/relationships/image" Target="media/image2.png"/><Relationship Id="rId109" Type="http://schemas.openxmlformats.org/officeDocument/2006/relationships/image" Target="media/image88.jpeg"/><Relationship Id="rId260" Type="http://schemas.openxmlformats.org/officeDocument/2006/relationships/customXml" Target="../customXml/item6.xml"/><Relationship Id="rId34" Type="http://schemas.openxmlformats.org/officeDocument/2006/relationships/image" Target="media/image20.png"/><Relationship Id="rId55" Type="http://schemas.openxmlformats.org/officeDocument/2006/relationships/image" Target="media/image40.jpeg"/><Relationship Id="rId76" Type="http://schemas.openxmlformats.org/officeDocument/2006/relationships/footer" Target="footer2.xml"/><Relationship Id="rId97" Type="http://schemas.openxmlformats.org/officeDocument/2006/relationships/image" Target="media/image76.jpeg"/><Relationship Id="rId120" Type="http://schemas.openxmlformats.org/officeDocument/2006/relationships/image" Target="media/image99.png"/><Relationship Id="rId141" Type="http://schemas.openxmlformats.org/officeDocument/2006/relationships/image" Target="media/image120.emf"/><Relationship Id="rId7" Type="http://schemas.openxmlformats.org/officeDocument/2006/relationships/webSettings" Target="webSettings.xml"/><Relationship Id="rId162" Type="http://schemas.openxmlformats.org/officeDocument/2006/relationships/image" Target="media/image141.png"/><Relationship Id="rId183" Type="http://schemas.openxmlformats.org/officeDocument/2006/relationships/image" Target="media/image162.png"/><Relationship Id="rId218" Type="http://schemas.openxmlformats.org/officeDocument/2006/relationships/hyperlink" Target="http://centrnedra.ru/?Step=additional&amp;id=6" TargetMode="External"/><Relationship Id="rId239" Type="http://schemas.openxmlformats.org/officeDocument/2006/relationships/hyperlink" Target="http://www.worldcat.org/oclc/35746984" TargetMode="External"/><Relationship Id="rId250" Type="http://schemas.openxmlformats.org/officeDocument/2006/relationships/hyperlink" Target="http://www.ncbi.nlm.nih.gov/pubmed/?term=Vitti%20P%5BAuthor%5D&amp;cauthor=true&amp;cauthor_uid=11683547" TargetMode="External"/><Relationship Id="rId24" Type="http://schemas.openxmlformats.org/officeDocument/2006/relationships/image" Target="media/image10.png"/><Relationship Id="rId45" Type="http://schemas.openxmlformats.org/officeDocument/2006/relationships/image" Target="media/image31.emf"/><Relationship Id="rId66" Type="http://schemas.openxmlformats.org/officeDocument/2006/relationships/image" Target="media/image49.jpeg"/><Relationship Id="rId87" Type="http://schemas.openxmlformats.org/officeDocument/2006/relationships/image" Target="media/image67.png"/><Relationship Id="rId110" Type="http://schemas.openxmlformats.org/officeDocument/2006/relationships/image" Target="media/image89.jpeg"/><Relationship Id="rId131" Type="http://schemas.openxmlformats.org/officeDocument/2006/relationships/image" Target="media/image110.tif"/><Relationship Id="rId152" Type="http://schemas.openxmlformats.org/officeDocument/2006/relationships/image" Target="media/image131.png"/><Relationship Id="rId173" Type="http://schemas.openxmlformats.org/officeDocument/2006/relationships/image" Target="media/image152.jpeg"/><Relationship Id="rId194" Type="http://schemas.openxmlformats.org/officeDocument/2006/relationships/image" Target="media/image172.png"/><Relationship Id="rId208" Type="http://schemas.openxmlformats.org/officeDocument/2006/relationships/image" Target="media/image186.emf"/><Relationship Id="rId229" Type="http://schemas.openxmlformats.org/officeDocument/2006/relationships/hyperlink" Target="http://istina.msu.ru/workers/490088/" TargetMode="External"/><Relationship Id="rId240" Type="http://schemas.openxmlformats.org/officeDocument/2006/relationships/hyperlink" Target="http://whqlibdoc.who.int/publications/2007/9789241595827_eng.pdf" TargetMode="External"/><Relationship Id="rId14" Type="http://schemas.openxmlformats.org/officeDocument/2006/relationships/hyperlink" Target="http://konesh.ru/rejmers-n-f-ekologiya-teorii-zakoni-pravila-principi-i-gip-stranica-7.html" TargetMode="External"/><Relationship Id="rId35" Type="http://schemas.openxmlformats.org/officeDocument/2006/relationships/image" Target="media/image21.png"/><Relationship Id="rId56" Type="http://schemas.openxmlformats.org/officeDocument/2006/relationships/image" Target="media/image41.jpeg"/><Relationship Id="rId77" Type="http://schemas.openxmlformats.org/officeDocument/2006/relationships/image" Target="media/image57.png"/><Relationship Id="rId100" Type="http://schemas.openxmlformats.org/officeDocument/2006/relationships/image" Target="media/image79.png"/><Relationship Id="rId8" Type="http://schemas.openxmlformats.org/officeDocument/2006/relationships/footnotes" Target="footnotes.xml"/><Relationship Id="rId98" Type="http://schemas.openxmlformats.org/officeDocument/2006/relationships/image" Target="media/image77.jpeg"/><Relationship Id="rId121" Type="http://schemas.openxmlformats.org/officeDocument/2006/relationships/image" Target="media/image100.jpeg"/><Relationship Id="rId142" Type="http://schemas.openxmlformats.org/officeDocument/2006/relationships/image" Target="media/image121.wmf"/><Relationship Id="rId163" Type="http://schemas.openxmlformats.org/officeDocument/2006/relationships/image" Target="media/image142.jpeg"/><Relationship Id="rId184" Type="http://schemas.openxmlformats.org/officeDocument/2006/relationships/image" Target="media/image163.jpeg"/><Relationship Id="rId219" Type="http://schemas.openxmlformats.org/officeDocument/2006/relationships/hyperlink" Target="https://ru.wikipedia.org/wiki/1951" TargetMode="External"/><Relationship Id="rId230" Type="http://schemas.openxmlformats.org/officeDocument/2006/relationships/hyperlink" Target="http://istina.msu.ru/workers/490089/" TargetMode="External"/><Relationship Id="rId251" Type="http://schemas.openxmlformats.org/officeDocument/2006/relationships/hyperlink" Target="http://www.ncbi.nlm.nih.gov/pubmed/?term=Rago%20T%5BAuthor%5D&amp;cauthor=true&amp;cauthor_uid=11683547" TargetMode="External"/><Relationship Id="rId25" Type="http://schemas.openxmlformats.org/officeDocument/2006/relationships/image" Target="media/image11.png"/><Relationship Id="rId46" Type="http://schemas.openxmlformats.org/officeDocument/2006/relationships/image" Target="media/image32.png"/><Relationship Id="rId67" Type="http://schemas.openxmlformats.org/officeDocument/2006/relationships/image" Target="media/image50.png"/><Relationship Id="rId88" Type="http://schemas.openxmlformats.org/officeDocument/2006/relationships/image" Target="media/image68.png"/><Relationship Id="rId111" Type="http://schemas.openxmlformats.org/officeDocument/2006/relationships/image" Target="media/image90.jpeg"/><Relationship Id="rId132" Type="http://schemas.openxmlformats.org/officeDocument/2006/relationships/image" Target="media/image111.jpg"/><Relationship Id="rId153" Type="http://schemas.openxmlformats.org/officeDocument/2006/relationships/image" Target="media/image132.jpeg"/><Relationship Id="rId174" Type="http://schemas.openxmlformats.org/officeDocument/2006/relationships/image" Target="media/image153.tiff"/><Relationship Id="rId195" Type="http://schemas.openxmlformats.org/officeDocument/2006/relationships/image" Target="media/image173.png"/><Relationship Id="rId209" Type="http://schemas.openxmlformats.org/officeDocument/2006/relationships/image" Target="media/image187.jpeg"/><Relationship Id="rId220" Type="http://schemas.openxmlformats.org/officeDocument/2006/relationships/hyperlink" Target="https://ru.wikipedia.org/wiki/%D0%9D%D0%B0%D1%83%D0%BA%D0%B0_%28%D0%B8%D0%B7%D0%B4%D0%B0%D1%82%D0%B5%D0%BB%D1%8C%D1%81%D1%82%D0%B2%D0%BE%29" TargetMode="External"/><Relationship Id="rId241" Type="http://schemas.openxmlformats.org/officeDocument/2006/relationships/hyperlink" Target="http://opentrolley.co.id/author/dana-james-dwight" TargetMode="External"/><Relationship Id="rId15" Type="http://schemas.openxmlformats.org/officeDocument/2006/relationships/image" Target="media/image3.png"/><Relationship Id="rId36" Type="http://schemas.openxmlformats.org/officeDocument/2006/relationships/image" Target="media/image22.png"/><Relationship Id="rId57" Type="http://schemas.openxmlformats.org/officeDocument/2006/relationships/image" Target="media/image42.png"/><Relationship Id="rId78" Type="http://schemas.openxmlformats.org/officeDocument/2006/relationships/image" Target="media/image58.png"/><Relationship Id="rId99" Type="http://schemas.openxmlformats.org/officeDocument/2006/relationships/image" Target="media/image78.jpeg"/><Relationship Id="rId101" Type="http://schemas.openxmlformats.org/officeDocument/2006/relationships/image" Target="media/image80.png"/><Relationship Id="rId122" Type="http://schemas.openxmlformats.org/officeDocument/2006/relationships/image" Target="media/image101.jpeg"/><Relationship Id="rId143" Type="http://schemas.openxmlformats.org/officeDocument/2006/relationships/image" Target="media/image122.png"/><Relationship Id="rId164" Type="http://schemas.openxmlformats.org/officeDocument/2006/relationships/image" Target="media/image143.emf"/><Relationship Id="rId185" Type="http://schemas.openxmlformats.org/officeDocument/2006/relationships/image" Target="media/image164.png"/><Relationship Id="rId9" Type="http://schemas.openxmlformats.org/officeDocument/2006/relationships/endnotes" Target="endnotes.xml"/><Relationship Id="rId210" Type="http://schemas.openxmlformats.org/officeDocument/2006/relationships/image" Target="media/image188.png"/><Relationship Id="rId26" Type="http://schemas.openxmlformats.org/officeDocument/2006/relationships/image" Target="media/image12.png"/><Relationship Id="rId231" Type="http://schemas.openxmlformats.org/officeDocument/2006/relationships/hyperlink" Target="http://istina.msu.ru/workers/490090/" TargetMode="External"/><Relationship Id="rId252" Type="http://schemas.openxmlformats.org/officeDocument/2006/relationships/hyperlink" Target="http://www.ncbi.nlm.nih.gov/pubmed/?term=Aghini-Lombardi%20F%5BAuthor%5D&amp;cauthor=true&amp;cauthor_uid=11683547" TargetMode="External"/><Relationship Id="rId47" Type="http://schemas.openxmlformats.org/officeDocument/2006/relationships/image" Target="media/image33.emf"/><Relationship Id="rId68" Type="http://schemas.openxmlformats.org/officeDocument/2006/relationships/image" Target="media/image51.png"/><Relationship Id="rId89" Type="http://schemas.openxmlformats.org/officeDocument/2006/relationships/chart" Target="charts/chart1.xml"/><Relationship Id="rId112" Type="http://schemas.openxmlformats.org/officeDocument/2006/relationships/image" Target="media/image91.png"/><Relationship Id="rId133" Type="http://schemas.openxmlformats.org/officeDocument/2006/relationships/image" Target="media/image112.tif"/><Relationship Id="rId154" Type="http://schemas.openxmlformats.org/officeDocument/2006/relationships/image" Target="media/image133.png"/><Relationship Id="rId175" Type="http://schemas.openxmlformats.org/officeDocument/2006/relationships/image" Target="media/image154.png"/><Relationship Id="rId196" Type="http://schemas.openxmlformats.org/officeDocument/2006/relationships/image" Target="media/image174.png"/><Relationship Id="rId200" Type="http://schemas.openxmlformats.org/officeDocument/2006/relationships/image" Target="media/image178.png"/><Relationship Id="rId16" Type="http://schemas.openxmlformats.org/officeDocument/2006/relationships/image" Target="media/image4.png"/><Relationship Id="rId221" Type="http://schemas.openxmlformats.org/officeDocument/2006/relationships/hyperlink" Target="http://gufo.me/content_bigbioenc/prasolov-leonid-ivanovich-179257.html" TargetMode="External"/><Relationship Id="rId242" Type="http://schemas.openxmlformats.org/officeDocument/2006/relationships/hyperlink" Target="http://www.ncbi.nlm.nih.gov/pubmed/?term=De%20Benoist%20B%5BAuthor%5D&amp;cauthor=true&amp;cauthor_uid=11943633" TargetMode="External"/><Relationship Id="rId37" Type="http://schemas.openxmlformats.org/officeDocument/2006/relationships/image" Target="media/image23.png"/><Relationship Id="rId58" Type="http://schemas.openxmlformats.org/officeDocument/2006/relationships/image" Target="media/image43.png"/><Relationship Id="rId79" Type="http://schemas.openxmlformats.org/officeDocument/2006/relationships/image" Target="media/image59.png"/><Relationship Id="rId102" Type="http://schemas.openxmlformats.org/officeDocument/2006/relationships/image" Target="media/image81.png"/><Relationship Id="rId123" Type="http://schemas.openxmlformats.org/officeDocument/2006/relationships/image" Target="media/image102.png"/><Relationship Id="rId144" Type="http://schemas.openxmlformats.org/officeDocument/2006/relationships/image" Target="media/image123.png"/><Relationship Id="rId90" Type="http://schemas.openxmlformats.org/officeDocument/2006/relationships/image" Target="media/image69.png"/><Relationship Id="rId165" Type="http://schemas.openxmlformats.org/officeDocument/2006/relationships/image" Target="media/image144.png"/><Relationship Id="rId186" Type="http://schemas.openxmlformats.org/officeDocument/2006/relationships/chart" Target="charts/chart2.xml"/><Relationship Id="rId211" Type="http://schemas.openxmlformats.org/officeDocument/2006/relationships/image" Target="media/image189.jpeg"/><Relationship Id="rId232" Type="http://schemas.openxmlformats.org/officeDocument/2006/relationships/hyperlink" Target="http://istina.msu.ru/publications/article/490092/" TargetMode="External"/><Relationship Id="rId253" Type="http://schemas.openxmlformats.org/officeDocument/2006/relationships/hyperlink" Target="http://www.ncbi.nlm.nih.gov/pubmed/?term=Pinchera%20A%5BAuthor%5D&amp;cauthor=true&amp;cauthor_uid=11683547" TargetMode="External"/><Relationship Id="rId27" Type="http://schemas.openxmlformats.org/officeDocument/2006/relationships/image" Target="media/image13.png"/><Relationship Id="rId48" Type="http://schemas.openxmlformats.org/officeDocument/2006/relationships/image" Target="media/image34.png"/><Relationship Id="rId69" Type="http://schemas.openxmlformats.org/officeDocument/2006/relationships/image" Target="media/image52.png"/><Relationship Id="rId113" Type="http://schemas.openxmlformats.org/officeDocument/2006/relationships/image" Target="media/image92.png"/><Relationship Id="rId134" Type="http://schemas.openxmlformats.org/officeDocument/2006/relationships/image" Target="media/image113.png"/><Relationship Id="rId80" Type="http://schemas.openxmlformats.org/officeDocument/2006/relationships/image" Target="media/image60.png"/><Relationship Id="rId155" Type="http://schemas.openxmlformats.org/officeDocument/2006/relationships/image" Target="media/image134.png"/><Relationship Id="rId176" Type="http://schemas.openxmlformats.org/officeDocument/2006/relationships/image" Target="media/image155.png"/><Relationship Id="rId197" Type="http://schemas.openxmlformats.org/officeDocument/2006/relationships/image" Target="media/image175.png"/><Relationship Id="rId201" Type="http://schemas.openxmlformats.org/officeDocument/2006/relationships/image" Target="media/image179.jpeg"/><Relationship Id="rId222" Type="http://schemas.openxmlformats.org/officeDocument/2006/relationships/hyperlink" Target="http://gufo.me/content_bigbioenc/prasolov-leonid-ivanovich-179257.html" TargetMode="External"/><Relationship Id="rId243" Type="http://schemas.openxmlformats.org/officeDocument/2006/relationships/hyperlink" Target="http://www.ncbi.nlm.nih.gov/pubmed/?term=Delange%20F%5BAuthor%5D&amp;cauthor=true&amp;cauthor_uid=11943633" TargetMode="External"/><Relationship Id="rId17" Type="http://schemas.openxmlformats.org/officeDocument/2006/relationships/hyperlink" Target="https://ru.wikipedia.org/w/index.php?title=%D0%A8%D0%BE%D1%88%D0%B8%D0%BD,_%D0%90%D0%BB%D0%B5%D0%BA%D1%81%D0%B5%D0%B9_%D0%90%D0%BB%D0%B5%D0%BA%D1%81%D0%B5%D0%B5%D0%B2%D0%B8%D1%87&amp;action=edit&amp;redlink=1" TargetMode="External"/><Relationship Id="rId38" Type="http://schemas.openxmlformats.org/officeDocument/2006/relationships/image" Target="media/image24.png"/><Relationship Id="rId59" Type="http://schemas.openxmlformats.org/officeDocument/2006/relationships/image" Target="media/image44.png"/><Relationship Id="rId103" Type="http://schemas.openxmlformats.org/officeDocument/2006/relationships/image" Target="media/image82.png"/><Relationship Id="rId124" Type="http://schemas.openxmlformats.org/officeDocument/2006/relationships/image" Target="media/image103.png"/><Relationship Id="rId70" Type="http://schemas.openxmlformats.org/officeDocument/2006/relationships/image" Target="media/image53.png"/><Relationship Id="rId91" Type="http://schemas.openxmlformats.org/officeDocument/2006/relationships/image" Target="media/image70.png"/><Relationship Id="rId145" Type="http://schemas.openxmlformats.org/officeDocument/2006/relationships/image" Target="media/image124.png"/><Relationship Id="rId166" Type="http://schemas.openxmlformats.org/officeDocument/2006/relationships/image" Target="media/image145.png"/><Relationship Id="rId187" Type="http://schemas.openxmlformats.org/officeDocument/2006/relationships/image" Target="media/image165.wmf"/><Relationship Id="rId1" Type="http://schemas.openxmlformats.org/officeDocument/2006/relationships/customXml" Target="../customXml/item1.xml"/><Relationship Id="rId212" Type="http://schemas.openxmlformats.org/officeDocument/2006/relationships/image" Target="media/image190.png"/><Relationship Id="rId233" Type="http://schemas.openxmlformats.org/officeDocument/2006/relationships/hyperlink" Target="http://istina.msu.ru/collections/490091/" TargetMode="External"/><Relationship Id="rId254" Type="http://schemas.openxmlformats.org/officeDocument/2006/relationships/footer" Target="footer3.xml"/><Relationship Id="rId28" Type="http://schemas.openxmlformats.org/officeDocument/2006/relationships/image" Target="media/image14.png"/><Relationship Id="rId49" Type="http://schemas.openxmlformats.org/officeDocument/2006/relationships/image" Target="media/image35.png"/><Relationship Id="rId114" Type="http://schemas.openxmlformats.org/officeDocument/2006/relationships/image" Target="media/image93.jpeg"/><Relationship Id="rId60" Type="http://schemas.openxmlformats.org/officeDocument/2006/relationships/image" Target="media/image45.gif"/><Relationship Id="rId81" Type="http://schemas.openxmlformats.org/officeDocument/2006/relationships/image" Target="media/image61.png"/><Relationship Id="rId135" Type="http://schemas.openxmlformats.org/officeDocument/2006/relationships/image" Target="media/image114.png"/><Relationship Id="rId156" Type="http://schemas.openxmlformats.org/officeDocument/2006/relationships/image" Target="media/image135.png"/><Relationship Id="rId177" Type="http://schemas.openxmlformats.org/officeDocument/2006/relationships/image" Target="media/image156.png"/><Relationship Id="rId198" Type="http://schemas.openxmlformats.org/officeDocument/2006/relationships/image" Target="media/image176.png"/><Relationship Id="rId202" Type="http://schemas.openxmlformats.org/officeDocument/2006/relationships/image" Target="media/image180.jpeg"/><Relationship Id="rId223" Type="http://schemas.openxmlformats.org/officeDocument/2006/relationships/hyperlink" Target="http://phys.rsu.ru/web/students/RadSec/10.pdf" TargetMode="External"/><Relationship Id="rId244" Type="http://schemas.openxmlformats.org/officeDocument/2006/relationships/hyperlink" Target="http://www.ncbi.nlm.nih.gov/pubmed/11943633" TargetMode="External"/><Relationship Id="rId18" Type="http://schemas.openxmlformats.org/officeDocument/2006/relationships/hyperlink" Target="https://ru.wikipedia.org/wiki/%D0%90%D0%B2%D1%86%D1%8B%D0%BD,_%D0%90%D0%BB%D0%B5%D0%BA%D1%81%D0%B0%D0%BD%D0%B4%D1%80_%D0%9F%D0%B0%D0%B2%D0%BB%D0%BE%D0%B2%D0%B8%D1%87" TargetMode="External"/><Relationship Id="rId39" Type="http://schemas.openxmlformats.org/officeDocument/2006/relationships/image" Target="media/image25.emf"/><Relationship Id="rId50" Type="http://schemas.openxmlformats.org/officeDocument/2006/relationships/image" Target="media/image36.png"/><Relationship Id="rId104" Type="http://schemas.openxmlformats.org/officeDocument/2006/relationships/image" Target="media/image83.png"/><Relationship Id="rId125" Type="http://schemas.openxmlformats.org/officeDocument/2006/relationships/image" Target="media/image104.png"/><Relationship Id="rId146" Type="http://schemas.openxmlformats.org/officeDocument/2006/relationships/image" Target="media/image125.png"/><Relationship Id="rId167" Type="http://schemas.openxmlformats.org/officeDocument/2006/relationships/image" Target="media/image146.png"/><Relationship Id="rId188" Type="http://schemas.openxmlformats.org/officeDocument/2006/relationships/image" Target="media/image166.jpeg"/><Relationship Id="rId71" Type="http://schemas.openxmlformats.org/officeDocument/2006/relationships/image" Target="media/image54.png"/><Relationship Id="rId92" Type="http://schemas.openxmlformats.org/officeDocument/2006/relationships/image" Target="media/image71.png"/><Relationship Id="rId213" Type="http://schemas.openxmlformats.org/officeDocument/2006/relationships/image" Target="media/image191.png"/><Relationship Id="rId234" Type="http://schemas.openxmlformats.org/officeDocument/2006/relationships/hyperlink" Target="http://www.pereplet.ru/obrazovanie/stsoros" TargetMode="External"/><Relationship Id="rId2" Type="http://schemas.openxmlformats.org/officeDocument/2006/relationships/customXml" Target="../customXml/item2.xml"/><Relationship Id="rId29" Type="http://schemas.openxmlformats.org/officeDocument/2006/relationships/image" Target="media/image15.png"/><Relationship Id="rId255" Type="http://schemas.openxmlformats.org/officeDocument/2006/relationships/fontTable" Target="fontTable.xml"/><Relationship Id="rId40" Type="http://schemas.openxmlformats.org/officeDocument/2006/relationships/image" Target="media/image26.png"/><Relationship Id="rId115" Type="http://schemas.openxmlformats.org/officeDocument/2006/relationships/image" Target="media/image94.jpeg"/><Relationship Id="rId136" Type="http://schemas.openxmlformats.org/officeDocument/2006/relationships/image" Target="media/image115.png"/><Relationship Id="rId157" Type="http://schemas.openxmlformats.org/officeDocument/2006/relationships/image" Target="media/image136.png"/><Relationship Id="rId178" Type="http://schemas.openxmlformats.org/officeDocument/2006/relationships/image" Target="media/image157.png"/><Relationship Id="rId61" Type="http://schemas.openxmlformats.org/officeDocument/2006/relationships/image" Target="media/image46.png"/><Relationship Id="rId82" Type="http://schemas.openxmlformats.org/officeDocument/2006/relationships/image" Target="media/image62.png"/><Relationship Id="rId199" Type="http://schemas.openxmlformats.org/officeDocument/2006/relationships/image" Target="media/image177.png"/><Relationship Id="rId203" Type="http://schemas.openxmlformats.org/officeDocument/2006/relationships/image" Target="media/image181.png"/><Relationship Id="rId19" Type="http://schemas.openxmlformats.org/officeDocument/2006/relationships/image" Target="media/image5.png"/><Relationship Id="rId224" Type="http://schemas.openxmlformats.org/officeDocument/2006/relationships/hyperlink" Target="http://konesh.ru/rejmers-n-f-ekologiya-teorii-zakoni-pravila-principi-i-gip-stranica-7.html" TargetMode="External"/><Relationship Id="rId245" Type="http://schemas.openxmlformats.org/officeDocument/2006/relationships/hyperlink" Target="http://www.macaulay.ac.uk/soilquality/GeochemicalAtlas_web_aug11.pdf" TargetMode="External"/><Relationship Id="rId30" Type="http://schemas.openxmlformats.org/officeDocument/2006/relationships/image" Target="media/image16.png"/><Relationship Id="rId105" Type="http://schemas.openxmlformats.org/officeDocument/2006/relationships/image" Target="media/image84.jpeg"/><Relationship Id="rId126" Type="http://schemas.openxmlformats.org/officeDocument/2006/relationships/image" Target="media/image105.png"/><Relationship Id="rId147" Type="http://schemas.openxmlformats.org/officeDocument/2006/relationships/image" Target="media/image126.jpeg"/><Relationship Id="rId168" Type="http://schemas.openxmlformats.org/officeDocument/2006/relationships/image" Target="media/image147.png"/><Relationship Id="rId51" Type="http://schemas.openxmlformats.org/officeDocument/2006/relationships/image" Target="media/image37.emf"/><Relationship Id="rId72" Type="http://schemas.openxmlformats.org/officeDocument/2006/relationships/image" Target="media/image55.png"/><Relationship Id="rId93" Type="http://schemas.openxmlformats.org/officeDocument/2006/relationships/image" Target="media/image72.png"/><Relationship Id="rId189" Type="http://schemas.openxmlformats.org/officeDocument/2006/relationships/image" Target="media/image167.png"/><Relationship Id="rId3" Type="http://schemas.openxmlformats.org/officeDocument/2006/relationships/numbering" Target="numbering.xml"/><Relationship Id="rId214" Type="http://schemas.openxmlformats.org/officeDocument/2006/relationships/image" Target="media/image192.png"/><Relationship Id="rId235" Type="http://schemas.openxmlformats.org/officeDocument/2006/relationships/hyperlink" Target="http://www.pereplet.ru/obrazovanie/stsoros/400.html" TargetMode="External"/><Relationship Id="rId256" Type="http://schemas.openxmlformats.org/officeDocument/2006/relationships/theme" Target="theme/theme1.xml"/><Relationship Id="rId116" Type="http://schemas.openxmlformats.org/officeDocument/2006/relationships/image" Target="media/image95.png"/><Relationship Id="rId137" Type="http://schemas.openxmlformats.org/officeDocument/2006/relationships/image" Target="media/image116.png"/><Relationship Id="rId158" Type="http://schemas.openxmlformats.org/officeDocument/2006/relationships/image" Target="media/image137.png"/><Relationship Id="rId20" Type="http://schemas.openxmlformats.org/officeDocument/2006/relationships/image" Target="media/image6.jpeg"/><Relationship Id="rId41" Type="http://schemas.openxmlformats.org/officeDocument/2006/relationships/image" Target="media/image27.png"/><Relationship Id="rId62" Type="http://schemas.openxmlformats.org/officeDocument/2006/relationships/image" Target="media/image47.png"/><Relationship Id="rId83" Type="http://schemas.openxmlformats.org/officeDocument/2006/relationships/image" Target="media/image63.png"/><Relationship Id="rId179" Type="http://schemas.openxmlformats.org/officeDocument/2006/relationships/image" Target="media/image158.jpeg"/><Relationship Id="rId190" Type="http://schemas.openxmlformats.org/officeDocument/2006/relationships/image" Target="media/image168.jpeg"/><Relationship Id="rId204" Type="http://schemas.openxmlformats.org/officeDocument/2006/relationships/image" Target="media/image182.png"/><Relationship Id="rId225" Type="http://schemas.openxmlformats.org/officeDocument/2006/relationships/hyperlink" Target="http://istina.msu.ru/workers/1062088/" TargetMode="External"/><Relationship Id="rId246" Type="http://schemas.openxmlformats.org/officeDocument/2006/relationships/hyperlink" Target="http://www.sciencedirect.com/science/article/pii/S0265931X11002426" TargetMode="External"/><Relationship Id="rId106" Type="http://schemas.openxmlformats.org/officeDocument/2006/relationships/image" Target="media/image85.jpeg"/><Relationship Id="rId127" Type="http://schemas.openxmlformats.org/officeDocument/2006/relationships/image" Target="media/image106.png"/><Relationship Id="rId10" Type="http://schemas.openxmlformats.org/officeDocument/2006/relationships/hyperlink" Target="http://www.ncbi.nlm.nih.gov/pubmed/?term=De%20Benoist%20B%5BAuthor%5D&amp;cauthor=true&amp;cauthor_uid=11943633" TargetMode="External"/><Relationship Id="rId31" Type="http://schemas.openxmlformats.org/officeDocument/2006/relationships/image" Target="media/image17.png"/><Relationship Id="rId52" Type="http://schemas.openxmlformats.org/officeDocument/2006/relationships/image" Target="media/image38.png"/><Relationship Id="rId73" Type="http://schemas.openxmlformats.org/officeDocument/2006/relationships/image" Target="media/image56.png"/><Relationship Id="rId94" Type="http://schemas.openxmlformats.org/officeDocument/2006/relationships/image" Target="media/image73.png"/><Relationship Id="rId148" Type="http://schemas.openxmlformats.org/officeDocument/2006/relationships/image" Target="media/image127.jpeg"/><Relationship Id="rId169" Type="http://schemas.openxmlformats.org/officeDocument/2006/relationships/image" Target="media/image148.png"/><Relationship Id="rId4" Type="http://schemas.openxmlformats.org/officeDocument/2006/relationships/styles" Target="styles.xml"/><Relationship Id="rId180" Type="http://schemas.openxmlformats.org/officeDocument/2006/relationships/image" Target="media/image159.emf"/><Relationship Id="rId215" Type="http://schemas.openxmlformats.org/officeDocument/2006/relationships/image" Target="media/image193.jpeg"/><Relationship Id="rId236" Type="http://schemas.openxmlformats.org/officeDocument/2006/relationships/hyperlink" Target="https://ru.wikipedia.org/wiki/%D0%94%D1%8B%D0%BB%D0%B8%D1%81,_%D0%9D%D0%B8%D0%BA%D0%BE%D0%BB%D0%B0%D0%B9_%D0%92%D0%BB%D0%B0%D0%B4%D0%B8%D1%81%D0%BB%D0%B0%D0%B2%D0%BE%D0%B2%D0%B8%D1%87" TargetMode="External"/><Relationship Id="rId257"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985297772841933"/>
          <c:y val="8.1481530599881002E-2"/>
          <c:w val="0.72690893718073979"/>
          <c:h val="0.67654361770810323"/>
        </c:manualLayout>
      </c:layout>
      <c:barChart>
        <c:barDir val="col"/>
        <c:grouping val="clustered"/>
        <c:varyColors val="0"/>
        <c:ser>
          <c:idx val="1"/>
          <c:order val="0"/>
          <c:spPr>
            <a:solidFill>
              <a:srgbClr val="993366"/>
            </a:solidFill>
            <a:ln w="7396">
              <a:solidFill>
                <a:srgbClr val="000000"/>
              </a:solidFill>
              <a:prstDash val="solid"/>
            </a:ln>
          </c:spPr>
          <c:invertIfNegative val="0"/>
          <c:dPt>
            <c:idx val="0"/>
            <c:invertIfNegative val="0"/>
            <c:bubble3D val="0"/>
            <c:spPr>
              <a:solidFill>
                <a:srgbClr val="9999FF"/>
              </a:solidFill>
              <a:ln w="7396">
                <a:solidFill>
                  <a:srgbClr val="000000"/>
                </a:solidFill>
                <a:prstDash val="solid"/>
              </a:ln>
            </c:spPr>
            <c:extLst xmlns:c16r2="http://schemas.microsoft.com/office/drawing/2015/06/chart">
              <c:ext xmlns:c16="http://schemas.microsoft.com/office/drawing/2014/chart" uri="{C3380CC4-5D6E-409C-BE32-E72D297353CC}">
                <c16:uniqueId val="{00000000-330F-4D3D-B28D-3A5442BBE0AB}"/>
              </c:ext>
            </c:extLst>
          </c:dPt>
          <c:dPt>
            <c:idx val="3"/>
            <c:invertIfNegative val="0"/>
            <c:bubble3D val="0"/>
            <c:spPr>
              <a:gradFill rotWithShape="0">
                <a:gsLst>
                  <a:gs pos="0">
                    <a:srgbClr val="993366"/>
                  </a:gs>
                  <a:gs pos="100000">
                    <a:srgbClr val="C0C0C0"/>
                  </a:gs>
                </a:gsLst>
                <a:lin ang="5400000" scaled="1"/>
              </a:gradFill>
              <a:ln w="7396">
                <a:solidFill>
                  <a:srgbClr val="000000"/>
                </a:solidFill>
                <a:prstDash val="solid"/>
              </a:ln>
            </c:spPr>
            <c:extLst xmlns:c16r2="http://schemas.microsoft.com/office/drawing/2015/06/chart">
              <c:ext xmlns:c16="http://schemas.microsoft.com/office/drawing/2014/chart" uri="{C3380CC4-5D6E-409C-BE32-E72D297353CC}">
                <c16:uniqueId val="{00000001-330F-4D3D-B28D-3A5442BBE0AB}"/>
              </c:ext>
            </c:extLst>
          </c:dPt>
          <c:dPt>
            <c:idx val="4"/>
            <c:invertIfNegative val="0"/>
            <c:bubble3D val="0"/>
            <c:spPr>
              <a:solidFill>
                <a:srgbClr val="FF6600"/>
              </a:solidFill>
              <a:ln w="7396">
                <a:solidFill>
                  <a:srgbClr val="000000"/>
                </a:solidFill>
                <a:prstDash val="solid"/>
              </a:ln>
            </c:spPr>
            <c:extLst xmlns:c16r2="http://schemas.microsoft.com/office/drawing/2015/06/chart">
              <c:ext xmlns:c16="http://schemas.microsoft.com/office/drawing/2014/chart" uri="{C3380CC4-5D6E-409C-BE32-E72D297353CC}">
                <c16:uniqueId val="{00000002-330F-4D3D-B28D-3A5442BBE0AB}"/>
              </c:ext>
            </c:extLst>
          </c:dPt>
          <c:dPt>
            <c:idx val="6"/>
            <c:invertIfNegative val="0"/>
            <c:bubble3D val="0"/>
            <c:spPr>
              <a:solidFill>
                <a:srgbClr val="FF0000"/>
              </a:solidFill>
              <a:ln w="7396">
                <a:solidFill>
                  <a:srgbClr val="000000"/>
                </a:solidFill>
                <a:prstDash val="solid"/>
              </a:ln>
            </c:spPr>
            <c:extLst xmlns:c16r2="http://schemas.microsoft.com/office/drawing/2015/06/chart">
              <c:ext xmlns:c16="http://schemas.microsoft.com/office/drawing/2014/chart" uri="{C3380CC4-5D6E-409C-BE32-E72D297353CC}">
                <c16:uniqueId val="{00000003-330F-4D3D-B28D-3A5442BBE0AB}"/>
              </c:ext>
            </c:extLst>
          </c:dPt>
          <c:dPt>
            <c:idx val="7"/>
            <c:invertIfNegative val="0"/>
            <c:bubble3D val="0"/>
            <c:spPr>
              <a:pattFill prst="wdDnDiag">
                <a:fgClr>
                  <a:srgbClr val="808000"/>
                </a:fgClr>
                <a:bgClr>
                  <a:srgbClr val="993300"/>
                </a:bgClr>
              </a:pattFill>
              <a:ln w="7396">
                <a:solidFill>
                  <a:srgbClr val="000000"/>
                </a:solidFill>
                <a:prstDash val="solid"/>
              </a:ln>
            </c:spPr>
            <c:extLst xmlns:c16r2="http://schemas.microsoft.com/office/drawing/2015/06/chart">
              <c:ext xmlns:c16="http://schemas.microsoft.com/office/drawing/2014/chart" uri="{C3380CC4-5D6E-409C-BE32-E72D297353CC}">
                <c16:uniqueId val="{00000004-330F-4D3D-B28D-3A5442BBE0AB}"/>
              </c:ext>
            </c:extLst>
          </c:dPt>
          <c:dPt>
            <c:idx val="8"/>
            <c:invertIfNegative val="0"/>
            <c:bubble3D val="0"/>
            <c:spPr>
              <a:solidFill>
                <a:srgbClr val="808000"/>
              </a:solidFill>
              <a:ln w="7396">
                <a:solidFill>
                  <a:srgbClr val="000000"/>
                </a:solidFill>
                <a:prstDash val="solid"/>
              </a:ln>
            </c:spPr>
            <c:extLst xmlns:c16r2="http://schemas.microsoft.com/office/drawing/2015/06/chart">
              <c:ext xmlns:c16="http://schemas.microsoft.com/office/drawing/2014/chart" uri="{C3380CC4-5D6E-409C-BE32-E72D297353CC}">
                <c16:uniqueId val="{00000005-330F-4D3D-B28D-3A5442BBE0AB}"/>
              </c:ext>
            </c:extLst>
          </c:dPt>
          <c:dPt>
            <c:idx val="9"/>
            <c:invertIfNegative val="0"/>
            <c:bubble3D val="0"/>
            <c:spPr>
              <a:pattFill prst="wdDnDiag">
                <a:fgClr>
                  <a:srgbClr val="808000"/>
                </a:fgClr>
                <a:bgClr>
                  <a:srgbClr val="993300"/>
                </a:bgClr>
              </a:pattFill>
              <a:ln w="7396">
                <a:solidFill>
                  <a:srgbClr val="000000"/>
                </a:solidFill>
                <a:prstDash val="solid"/>
              </a:ln>
            </c:spPr>
            <c:extLst xmlns:c16r2="http://schemas.microsoft.com/office/drawing/2015/06/chart">
              <c:ext xmlns:c16="http://schemas.microsoft.com/office/drawing/2014/chart" uri="{C3380CC4-5D6E-409C-BE32-E72D297353CC}">
                <c16:uniqueId val="{00000006-330F-4D3D-B28D-3A5442BBE0AB}"/>
              </c:ext>
            </c:extLst>
          </c:dPt>
          <c:dPt>
            <c:idx val="10"/>
            <c:invertIfNegative val="0"/>
            <c:bubble3D val="0"/>
            <c:spPr>
              <a:solidFill>
                <a:srgbClr val="808000"/>
              </a:solidFill>
              <a:ln w="7396">
                <a:solidFill>
                  <a:srgbClr val="000000"/>
                </a:solidFill>
                <a:prstDash val="solid"/>
              </a:ln>
            </c:spPr>
            <c:extLst xmlns:c16r2="http://schemas.microsoft.com/office/drawing/2015/06/chart">
              <c:ext xmlns:c16="http://schemas.microsoft.com/office/drawing/2014/chart" uri="{C3380CC4-5D6E-409C-BE32-E72D297353CC}">
                <c16:uniqueId val="{00000007-330F-4D3D-B28D-3A5442BBE0AB}"/>
              </c:ext>
            </c:extLst>
          </c:dPt>
          <c:dPt>
            <c:idx val="12"/>
            <c:invertIfNegative val="0"/>
            <c:bubble3D val="0"/>
            <c:spPr>
              <a:solidFill>
                <a:srgbClr val="008080"/>
              </a:solidFill>
              <a:ln w="7396">
                <a:solidFill>
                  <a:srgbClr val="000000"/>
                </a:solidFill>
                <a:prstDash val="solid"/>
              </a:ln>
            </c:spPr>
            <c:extLst xmlns:c16r2="http://schemas.microsoft.com/office/drawing/2015/06/chart">
              <c:ext xmlns:c16="http://schemas.microsoft.com/office/drawing/2014/chart" uri="{C3380CC4-5D6E-409C-BE32-E72D297353CC}">
                <c16:uniqueId val="{00000008-330F-4D3D-B28D-3A5442BBE0AB}"/>
              </c:ext>
            </c:extLst>
          </c:dPt>
          <c:dPt>
            <c:idx val="13"/>
            <c:invertIfNegative val="0"/>
            <c:bubble3D val="0"/>
            <c:spPr>
              <a:solidFill>
                <a:srgbClr val="9999FF"/>
              </a:solidFill>
              <a:ln w="7396">
                <a:solidFill>
                  <a:srgbClr val="000000"/>
                </a:solidFill>
                <a:prstDash val="solid"/>
              </a:ln>
            </c:spPr>
            <c:extLst xmlns:c16r2="http://schemas.microsoft.com/office/drawing/2015/06/chart">
              <c:ext xmlns:c16="http://schemas.microsoft.com/office/drawing/2014/chart" uri="{C3380CC4-5D6E-409C-BE32-E72D297353CC}">
                <c16:uniqueId val="{00000009-330F-4D3D-B28D-3A5442BBE0AB}"/>
              </c:ext>
            </c:extLst>
          </c:dPt>
          <c:dPt>
            <c:idx val="15"/>
            <c:invertIfNegative val="0"/>
            <c:bubble3D val="0"/>
            <c:spPr>
              <a:solidFill>
                <a:srgbClr val="CC99FF"/>
              </a:solidFill>
              <a:ln w="7396">
                <a:solidFill>
                  <a:srgbClr val="000000"/>
                </a:solidFill>
                <a:prstDash val="solid"/>
              </a:ln>
            </c:spPr>
            <c:extLst xmlns:c16r2="http://schemas.microsoft.com/office/drawing/2015/06/chart">
              <c:ext xmlns:c16="http://schemas.microsoft.com/office/drawing/2014/chart" uri="{C3380CC4-5D6E-409C-BE32-E72D297353CC}">
                <c16:uniqueId val="{0000000A-330F-4D3D-B28D-3A5442BBE0AB}"/>
              </c:ext>
            </c:extLst>
          </c:dPt>
          <c:dPt>
            <c:idx val="16"/>
            <c:invertIfNegative val="0"/>
            <c:bubble3D val="0"/>
            <c:spPr>
              <a:solidFill>
                <a:srgbClr val="FF99CC"/>
              </a:solidFill>
              <a:ln w="7396">
                <a:solidFill>
                  <a:srgbClr val="000000"/>
                </a:solidFill>
                <a:prstDash val="solid"/>
              </a:ln>
            </c:spPr>
            <c:extLst xmlns:c16r2="http://schemas.microsoft.com/office/drawing/2015/06/chart">
              <c:ext xmlns:c16="http://schemas.microsoft.com/office/drawing/2014/chart" uri="{C3380CC4-5D6E-409C-BE32-E72D297353CC}">
                <c16:uniqueId val="{0000000B-330F-4D3D-B28D-3A5442BBE0AB}"/>
              </c:ext>
            </c:extLst>
          </c:dPt>
          <c:cat>
            <c:strRef>
              <c:f>willow!$A$67:$A$83</c:f>
              <c:strCache>
                <c:ptCount val="17"/>
                <c:pt idx="0">
                  <c:v>ШТ1</c:v>
                </c:pt>
                <c:pt idx="1">
                  <c:v>ВР1-8</c:v>
                </c:pt>
                <c:pt idx="2">
                  <c:v>ТС1-4</c:v>
                </c:pt>
                <c:pt idx="3">
                  <c:v>ТС1-8</c:v>
                </c:pt>
                <c:pt idx="4">
                  <c:v>ТС1-10</c:v>
                </c:pt>
                <c:pt idx="5">
                  <c:v>ТС1-11</c:v>
                </c:pt>
                <c:pt idx="6">
                  <c:v>КР1-25</c:v>
                </c:pt>
                <c:pt idx="7">
                  <c:v>КР2-0</c:v>
                </c:pt>
                <c:pt idx="8">
                  <c:v>КР2-3</c:v>
                </c:pt>
                <c:pt idx="9">
                  <c:v>КР2-5</c:v>
                </c:pt>
                <c:pt idx="10">
                  <c:v>КР2-5</c:v>
                </c:pt>
                <c:pt idx="11">
                  <c:v>ПШ1-1</c:v>
                </c:pt>
                <c:pt idx="12">
                  <c:v>ПШ1-3</c:v>
                </c:pt>
                <c:pt idx="13">
                  <c:v>ПШ2-7</c:v>
                </c:pt>
                <c:pt idx="14">
                  <c:v>УП1-4</c:v>
                </c:pt>
                <c:pt idx="15">
                  <c:v>УП1-14</c:v>
                </c:pt>
                <c:pt idx="16">
                  <c:v>УП2-25а</c:v>
                </c:pt>
              </c:strCache>
            </c:strRef>
          </c:cat>
          <c:val>
            <c:numRef>
              <c:f>willow!$H$67:$H$83</c:f>
              <c:numCache>
                <c:formatCode>\О\с\н\о\в\н\о\й</c:formatCode>
                <c:ptCount val="17"/>
                <c:pt idx="0">
                  <c:v>30.49</c:v>
                </c:pt>
                <c:pt idx="1">
                  <c:v>8.83</c:v>
                </c:pt>
                <c:pt idx="2">
                  <c:v>23.84</c:v>
                </c:pt>
                <c:pt idx="3">
                  <c:v>10.18</c:v>
                </c:pt>
                <c:pt idx="4">
                  <c:v>6.2700000000000005</c:v>
                </c:pt>
                <c:pt idx="5">
                  <c:v>4.63</c:v>
                </c:pt>
                <c:pt idx="6">
                  <c:v>4.8499999999999996</c:v>
                </c:pt>
                <c:pt idx="7">
                  <c:v>51.68</c:v>
                </c:pt>
                <c:pt idx="8">
                  <c:v>44.690000000000005</c:v>
                </c:pt>
                <c:pt idx="9">
                  <c:v>25.22</c:v>
                </c:pt>
                <c:pt idx="10">
                  <c:v>43.260000000000005</c:v>
                </c:pt>
                <c:pt idx="11">
                  <c:v>25.32</c:v>
                </c:pt>
                <c:pt idx="12">
                  <c:v>40.370000000000005</c:v>
                </c:pt>
                <c:pt idx="13">
                  <c:v>137.6</c:v>
                </c:pt>
                <c:pt idx="14">
                  <c:v>18.809999999999999</c:v>
                </c:pt>
                <c:pt idx="15">
                  <c:v>125.8</c:v>
                </c:pt>
                <c:pt idx="16">
                  <c:v>12.78</c:v>
                </c:pt>
              </c:numCache>
            </c:numRef>
          </c:val>
          <c:extLst xmlns:c16r2="http://schemas.microsoft.com/office/drawing/2015/06/chart">
            <c:ext xmlns:c16="http://schemas.microsoft.com/office/drawing/2014/chart" uri="{C3380CC4-5D6E-409C-BE32-E72D297353CC}">
              <c16:uniqueId val="{0000000C-330F-4D3D-B28D-3A5442BBE0AB}"/>
            </c:ext>
          </c:extLst>
        </c:ser>
        <c:dLbls>
          <c:showLegendKey val="0"/>
          <c:showVal val="0"/>
          <c:showCatName val="0"/>
          <c:showSerName val="0"/>
          <c:showPercent val="0"/>
          <c:showBubbleSize val="0"/>
        </c:dLbls>
        <c:gapWidth val="150"/>
        <c:axId val="408923520"/>
        <c:axId val="408929792"/>
      </c:barChart>
      <c:lineChart>
        <c:grouping val="standard"/>
        <c:varyColors val="0"/>
        <c:ser>
          <c:idx val="0"/>
          <c:order val="1"/>
          <c:spPr>
            <a:ln w="7396">
              <a:solidFill>
                <a:srgbClr val="000080"/>
              </a:solidFill>
              <a:prstDash val="solid"/>
            </a:ln>
          </c:spPr>
          <c:marker>
            <c:symbol val="diamond"/>
            <c:size val="2"/>
            <c:spPr>
              <a:solidFill>
                <a:srgbClr val="000080"/>
              </a:solidFill>
              <a:ln>
                <a:solidFill>
                  <a:srgbClr val="000080"/>
                </a:solidFill>
                <a:prstDash val="solid"/>
              </a:ln>
            </c:spPr>
          </c:marker>
          <c:cat>
            <c:strRef>
              <c:f>willow!$B$67:$B$83</c:f>
              <c:strCache>
                <c:ptCount val="17"/>
                <c:pt idx="0">
                  <c:v>SK1-15</c:v>
                </c:pt>
                <c:pt idx="1">
                  <c:v>VR1-8</c:v>
                </c:pt>
                <c:pt idx="2">
                  <c:v>TS1-4</c:v>
                </c:pt>
                <c:pt idx="3">
                  <c:v>TS1-8</c:v>
                </c:pt>
                <c:pt idx="4">
                  <c:v>TS1-10</c:v>
                </c:pt>
                <c:pt idx="5">
                  <c:v>TS1-11</c:v>
                </c:pt>
                <c:pt idx="6">
                  <c:v>KR1-25</c:v>
                </c:pt>
                <c:pt idx="7">
                  <c:v>KR2-0</c:v>
                </c:pt>
                <c:pt idx="8">
                  <c:v>KR2-3</c:v>
                </c:pt>
                <c:pt idx="9">
                  <c:v>KR2-5</c:v>
                </c:pt>
                <c:pt idx="10">
                  <c:v>KR2-5</c:v>
                </c:pt>
                <c:pt idx="11">
                  <c:v>PSH1-1</c:v>
                </c:pt>
                <c:pt idx="12">
                  <c:v>PSH1-3</c:v>
                </c:pt>
                <c:pt idx="13">
                  <c:v>PSH2-7</c:v>
                </c:pt>
                <c:pt idx="14">
                  <c:v>UP1-4</c:v>
                </c:pt>
                <c:pt idx="15">
                  <c:v>UP1-14</c:v>
                </c:pt>
                <c:pt idx="16">
                  <c:v>UP2-25а</c:v>
                </c:pt>
              </c:strCache>
            </c:strRef>
          </c:cat>
          <c:val>
            <c:numRef>
              <c:f>willow!$L$67:$L$83</c:f>
              <c:numCache>
                <c:formatCode>\О\с\н\о\в\н\о\й</c:formatCode>
                <c:ptCount val="17"/>
                <c:pt idx="0">
                  <c:v>1602.5574904098576</c:v>
                </c:pt>
                <c:pt idx="1">
                  <c:v>1104.8340559807639</c:v>
                </c:pt>
                <c:pt idx="2">
                  <c:v>4449.7770411264892</c:v>
                </c:pt>
                <c:pt idx="3">
                  <c:v>9417.1015573322784</c:v>
                </c:pt>
                <c:pt idx="4">
                  <c:v>7326.9707169881804</c:v>
                </c:pt>
                <c:pt idx="5">
                  <c:v>6918.6</c:v>
                </c:pt>
                <c:pt idx="6">
                  <c:v>1616.527982969523</c:v>
                </c:pt>
                <c:pt idx="7">
                  <c:v>676.36285714285714</c:v>
                </c:pt>
                <c:pt idx="8">
                  <c:v>1361.6873925791119</c:v>
                </c:pt>
                <c:pt idx="9">
                  <c:v>1304.3207629922163</c:v>
                </c:pt>
                <c:pt idx="10">
                  <c:v>1304.3207629922163</c:v>
                </c:pt>
                <c:pt idx="11">
                  <c:v>14724.983777777779</c:v>
                </c:pt>
                <c:pt idx="12">
                  <c:v>17915.113666666657</c:v>
                </c:pt>
                <c:pt idx="13">
                  <c:v>2966.2139999999999</c:v>
                </c:pt>
                <c:pt idx="14">
                  <c:v>2413.8300000000004</c:v>
                </c:pt>
                <c:pt idx="15">
                  <c:v>2785.9</c:v>
                </c:pt>
                <c:pt idx="16">
                  <c:v>5278.511666666669</c:v>
                </c:pt>
              </c:numCache>
            </c:numRef>
          </c:val>
          <c:smooth val="0"/>
          <c:extLst xmlns:c16r2="http://schemas.microsoft.com/office/drawing/2015/06/chart">
            <c:ext xmlns:c16="http://schemas.microsoft.com/office/drawing/2014/chart" uri="{C3380CC4-5D6E-409C-BE32-E72D297353CC}">
              <c16:uniqueId val="{0000000D-330F-4D3D-B28D-3A5442BBE0AB}"/>
            </c:ext>
          </c:extLst>
        </c:ser>
        <c:dLbls>
          <c:showLegendKey val="0"/>
          <c:showVal val="0"/>
          <c:showCatName val="0"/>
          <c:showSerName val="0"/>
          <c:showPercent val="0"/>
          <c:showBubbleSize val="0"/>
        </c:dLbls>
        <c:marker val="1"/>
        <c:smooth val="0"/>
        <c:axId val="408931712"/>
        <c:axId val="408937600"/>
      </c:lineChart>
      <c:catAx>
        <c:axId val="408923520"/>
        <c:scaling>
          <c:orientation val="minMax"/>
        </c:scaling>
        <c:delete val="0"/>
        <c:axPos val="b"/>
        <c:numFmt formatCode="Основной" sourceLinked="1"/>
        <c:majorTickMark val="cross"/>
        <c:minorTickMark val="none"/>
        <c:tickLblPos val="nextTo"/>
        <c:spPr>
          <a:ln w="1849">
            <a:solidFill>
              <a:srgbClr val="000000"/>
            </a:solidFill>
            <a:prstDash val="solid"/>
          </a:ln>
        </c:spPr>
        <c:txPr>
          <a:bodyPr rot="-5400000" vert="horz"/>
          <a:lstStyle/>
          <a:p>
            <a:pPr>
              <a:defRPr sz="585" b="1" i="0" u="none" strike="noStrike" baseline="0">
                <a:solidFill>
                  <a:srgbClr val="000000"/>
                </a:solidFill>
                <a:latin typeface="Arial"/>
                <a:ea typeface="Arial"/>
                <a:cs typeface="Arial"/>
              </a:defRPr>
            </a:pPr>
            <a:endParaRPr lang="ru-RU"/>
          </a:p>
        </c:txPr>
        <c:crossAx val="408929792"/>
        <c:crosses val="autoZero"/>
        <c:auto val="0"/>
        <c:lblAlgn val="ctr"/>
        <c:lblOffset val="100"/>
        <c:tickLblSkip val="1"/>
        <c:tickMarkSkip val="1"/>
        <c:noMultiLvlLbl val="0"/>
      </c:catAx>
      <c:valAx>
        <c:axId val="408929792"/>
        <c:scaling>
          <c:orientation val="minMax"/>
        </c:scaling>
        <c:delete val="0"/>
        <c:axPos val="l"/>
        <c:title>
          <c:tx>
            <c:rich>
              <a:bodyPr/>
              <a:lstStyle/>
              <a:p>
                <a:pPr>
                  <a:defRPr sz="1001" b="0" i="0" u="none" strike="noStrike" baseline="0">
                    <a:solidFill>
                      <a:srgbClr val="000000"/>
                    </a:solidFill>
                    <a:latin typeface="Arial Cyr"/>
                    <a:ea typeface="Arial Cyr"/>
                    <a:cs typeface="Arial Cyr"/>
                  </a:defRPr>
                </a:pPr>
                <a:r>
                  <a:rPr lang="en-US" sz="931" b="1" i="0" u="none" strike="noStrike" baseline="30000">
                    <a:solidFill>
                      <a:srgbClr val="000000"/>
                    </a:solidFill>
                    <a:latin typeface="Arial"/>
                    <a:cs typeface="Arial"/>
                  </a:rPr>
                  <a:t>137Cs </a:t>
                </a:r>
                <a:r>
                  <a:rPr lang="ru-RU" sz="931" b="1" i="0" u="none" strike="noStrike" baseline="30000">
                    <a:solidFill>
                      <a:srgbClr val="000000"/>
                    </a:solidFill>
                    <a:latin typeface="Arial"/>
                    <a:cs typeface="Arial"/>
                  </a:rPr>
                  <a:t>в листьях ивы, Бк/кг </a:t>
                </a:r>
              </a:p>
            </c:rich>
          </c:tx>
          <c:layout>
            <c:manualLayout>
              <c:xMode val="edge"/>
              <c:yMode val="edge"/>
              <c:x val="2.5435204745748251E-2"/>
              <c:y val="0.12592565464200695"/>
            </c:manualLayout>
          </c:layout>
          <c:overlay val="0"/>
          <c:spPr>
            <a:noFill/>
            <a:ln w="14791">
              <a:noFill/>
            </a:ln>
          </c:spPr>
        </c:title>
        <c:numFmt formatCode="\О\с\н\о\в\н\о\й" sourceLinked="1"/>
        <c:majorTickMark val="cross"/>
        <c:minorTickMark val="none"/>
        <c:tickLblPos val="nextTo"/>
        <c:spPr>
          <a:ln w="1849">
            <a:solidFill>
              <a:srgbClr val="000000"/>
            </a:solidFill>
            <a:prstDash val="solid"/>
          </a:ln>
        </c:spPr>
        <c:txPr>
          <a:bodyPr rot="0" vert="horz"/>
          <a:lstStyle/>
          <a:p>
            <a:pPr>
              <a:defRPr sz="585" b="0" i="0" u="none" strike="noStrike" baseline="0">
                <a:solidFill>
                  <a:srgbClr val="000000"/>
                </a:solidFill>
                <a:latin typeface="Arial"/>
                <a:ea typeface="Arial"/>
                <a:cs typeface="Arial"/>
              </a:defRPr>
            </a:pPr>
            <a:endParaRPr lang="ru-RU"/>
          </a:p>
        </c:txPr>
        <c:crossAx val="408923520"/>
        <c:crosses val="autoZero"/>
        <c:crossBetween val="between"/>
      </c:valAx>
      <c:catAx>
        <c:axId val="408931712"/>
        <c:scaling>
          <c:orientation val="minMax"/>
        </c:scaling>
        <c:delete val="1"/>
        <c:axPos val="b"/>
        <c:numFmt formatCode="Основной" sourceLinked="1"/>
        <c:majorTickMark val="out"/>
        <c:minorTickMark val="none"/>
        <c:tickLblPos val="none"/>
        <c:crossAx val="408937600"/>
        <c:crosses val="autoZero"/>
        <c:auto val="0"/>
        <c:lblAlgn val="ctr"/>
        <c:lblOffset val="100"/>
        <c:noMultiLvlLbl val="0"/>
      </c:catAx>
      <c:valAx>
        <c:axId val="408937600"/>
        <c:scaling>
          <c:orientation val="minMax"/>
        </c:scaling>
        <c:delete val="0"/>
        <c:axPos val="r"/>
        <c:title>
          <c:tx>
            <c:rich>
              <a:bodyPr rot="5400000" vert="horz"/>
              <a:lstStyle/>
              <a:p>
                <a:pPr algn="ctr">
                  <a:defRPr sz="585" b="0" i="0" u="none" strike="noStrike" baseline="0">
                    <a:solidFill>
                      <a:srgbClr val="000000"/>
                    </a:solidFill>
                    <a:latin typeface="Arial"/>
                    <a:ea typeface="Arial"/>
                    <a:cs typeface="Arial"/>
                  </a:defRPr>
                </a:pPr>
                <a:r>
                  <a:rPr lang="en-US" sz="811" b="1" i="0" u="none" strike="noStrike" baseline="30000">
                    <a:solidFill>
                      <a:srgbClr val="000000"/>
                    </a:solidFill>
                    <a:latin typeface="Arial"/>
                    <a:cs typeface="Arial"/>
                  </a:rPr>
                  <a:t>137Cs </a:t>
                </a:r>
                <a:r>
                  <a:rPr lang="ru-RU" sz="811" b="1" i="0" u="none" strike="noStrike" baseline="30000">
                    <a:solidFill>
                      <a:srgbClr val="000000"/>
                    </a:solidFill>
                    <a:latin typeface="Arial"/>
                    <a:cs typeface="Arial"/>
                  </a:rPr>
                  <a:t>в 25-см слое почвы, Бк/м2</a:t>
                </a:r>
              </a:p>
            </c:rich>
          </c:tx>
          <c:layout>
            <c:manualLayout>
              <c:xMode val="edge"/>
              <c:yMode val="edge"/>
              <c:x val="0.92905127712694469"/>
              <c:y val="6.666666666666668E-2"/>
            </c:manualLayout>
          </c:layout>
          <c:overlay val="0"/>
          <c:spPr>
            <a:noFill/>
            <a:ln w="14791">
              <a:noFill/>
            </a:ln>
          </c:spPr>
        </c:title>
        <c:numFmt formatCode="\О\с\н\о\в\н\о\й" sourceLinked="1"/>
        <c:majorTickMark val="cross"/>
        <c:minorTickMark val="none"/>
        <c:tickLblPos val="nextTo"/>
        <c:spPr>
          <a:ln w="1849">
            <a:solidFill>
              <a:srgbClr val="000000"/>
            </a:solidFill>
            <a:prstDash val="solid"/>
          </a:ln>
        </c:spPr>
        <c:txPr>
          <a:bodyPr rot="0" vert="horz"/>
          <a:lstStyle/>
          <a:p>
            <a:pPr>
              <a:defRPr sz="525" b="0" i="0" u="none" strike="noStrike" baseline="0">
                <a:solidFill>
                  <a:srgbClr val="000000"/>
                </a:solidFill>
                <a:latin typeface="Arial"/>
                <a:ea typeface="Arial"/>
                <a:cs typeface="Arial"/>
              </a:defRPr>
            </a:pPr>
            <a:endParaRPr lang="ru-RU"/>
          </a:p>
        </c:txPr>
        <c:crossAx val="408931712"/>
        <c:crosses val="max"/>
        <c:crossBetween val="between"/>
      </c:valAx>
      <c:spPr>
        <a:solidFill>
          <a:srgbClr val="FFFFFF"/>
        </a:solidFill>
        <a:ln w="7396">
          <a:solidFill>
            <a:srgbClr val="808080"/>
          </a:solidFill>
          <a:prstDash val="solid"/>
        </a:ln>
      </c:spPr>
    </c:plotArea>
    <c:plotVisOnly val="1"/>
    <c:dispBlanksAs val="gap"/>
    <c:showDLblsOverMax val="0"/>
  </c:chart>
  <c:spPr>
    <a:solidFill>
      <a:srgbClr val="FFFFFF"/>
    </a:solidFill>
    <a:ln w="1849">
      <a:solidFill>
        <a:srgbClr val="000000"/>
      </a:solidFill>
      <a:prstDash val="solid"/>
    </a:ln>
  </c:spPr>
  <c:txPr>
    <a:bodyPr/>
    <a:lstStyle/>
    <a:p>
      <a:pPr>
        <a:defRPr sz="585" b="0" i="0" u="none" strike="noStrike" baseline="0">
          <a:solidFill>
            <a:srgbClr val="000000"/>
          </a:solidFill>
          <a:latin typeface="Arial"/>
          <a:ea typeface="Arial"/>
          <a:cs typeface="Arial"/>
        </a:defRPr>
      </a:pPr>
      <a:endParaRPr lang="ru-RU"/>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593" b="1" i="0" u="none" strike="noStrike" baseline="0">
                <a:solidFill>
                  <a:srgbClr val="000000"/>
                </a:solidFill>
                <a:latin typeface="Arial Cyr"/>
                <a:ea typeface="Arial Cyr"/>
                <a:cs typeface="Arial Cyr"/>
              </a:defRPr>
            </a:pPr>
            <a:r>
              <a:rPr lang="ru-RU"/>
              <a:t>Гистограмма</a:t>
            </a:r>
          </a:p>
        </c:rich>
      </c:tx>
      <c:layout>
        <c:manualLayout>
          <c:xMode val="edge"/>
          <c:yMode val="edge"/>
          <c:x val="0.36992846210846347"/>
          <c:y val="2.083316846700696E-2"/>
        </c:manualLayout>
      </c:layout>
      <c:overlay val="0"/>
      <c:spPr>
        <a:noFill/>
        <a:ln w="12553">
          <a:noFill/>
        </a:ln>
      </c:spPr>
    </c:title>
    <c:autoTitleDeleted val="0"/>
    <c:plotArea>
      <c:layout>
        <c:manualLayout>
          <c:layoutTarget val="inner"/>
          <c:xMode val="edge"/>
          <c:yMode val="edge"/>
          <c:x val="0.18615751789976134"/>
          <c:y val="0.22222222222222221"/>
          <c:w val="0.59427207637231472"/>
          <c:h val="0.53125"/>
        </c:manualLayout>
      </c:layout>
      <c:barChart>
        <c:barDir val="col"/>
        <c:grouping val="clustered"/>
        <c:varyColors val="0"/>
        <c:ser>
          <c:idx val="0"/>
          <c:order val="0"/>
          <c:tx>
            <c:v>Частота</c:v>
          </c:tx>
          <c:spPr>
            <a:solidFill>
              <a:srgbClr val="9999FF"/>
            </a:solidFill>
            <a:ln w="6277">
              <a:solidFill>
                <a:srgbClr val="000000"/>
              </a:solidFill>
              <a:prstDash val="solid"/>
            </a:ln>
          </c:spPr>
          <c:invertIfNegative val="0"/>
          <c:cat>
            <c:strRef>
              <c:f>'F:\BI\RESERV\[xyc13.slk]Лист1'!$A$2:$A$16</c:f>
              <c:strCache>
                <c:ptCount val="15"/>
                <c:pt idx="0">
                  <c:v>0</c:v>
                </c:pt>
                <c:pt idx="1">
                  <c:v>2</c:v>
                </c:pt>
                <c:pt idx="2">
                  <c:v>4</c:v>
                </c:pt>
                <c:pt idx="3">
                  <c:v>6</c:v>
                </c:pt>
                <c:pt idx="4">
                  <c:v>8</c:v>
                </c:pt>
                <c:pt idx="5">
                  <c:v>10</c:v>
                </c:pt>
                <c:pt idx="6">
                  <c:v>12</c:v>
                </c:pt>
                <c:pt idx="7">
                  <c:v>14</c:v>
                </c:pt>
                <c:pt idx="8">
                  <c:v>16</c:v>
                </c:pt>
                <c:pt idx="9">
                  <c:v>18</c:v>
                </c:pt>
                <c:pt idx="10">
                  <c:v>20</c:v>
                </c:pt>
                <c:pt idx="11">
                  <c:v>22</c:v>
                </c:pt>
                <c:pt idx="12">
                  <c:v>24</c:v>
                </c:pt>
                <c:pt idx="13">
                  <c:v>26</c:v>
                </c:pt>
                <c:pt idx="14">
                  <c:v>Еще</c:v>
                </c:pt>
              </c:strCache>
            </c:strRef>
          </c:cat>
          <c:val>
            <c:numRef>
              <c:f>'F:\BI\RESERV\[xyc13.slk]Лист1'!$B$2:$B$16</c:f>
              <c:numCache>
                <c:formatCode>\О\с\н\о\в\н\о\й</c:formatCode>
                <c:ptCount val="15"/>
                <c:pt idx="0">
                  <c:v>0</c:v>
                </c:pt>
                <c:pt idx="1">
                  <c:v>622</c:v>
                </c:pt>
                <c:pt idx="2">
                  <c:v>576</c:v>
                </c:pt>
                <c:pt idx="3">
                  <c:v>526</c:v>
                </c:pt>
                <c:pt idx="4">
                  <c:v>482</c:v>
                </c:pt>
                <c:pt idx="5">
                  <c:v>442</c:v>
                </c:pt>
                <c:pt idx="6">
                  <c:v>378</c:v>
                </c:pt>
                <c:pt idx="7">
                  <c:v>342</c:v>
                </c:pt>
                <c:pt idx="8">
                  <c:v>288</c:v>
                </c:pt>
                <c:pt idx="9">
                  <c:v>246</c:v>
                </c:pt>
                <c:pt idx="10">
                  <c:v>190</c:v>
                </c:pt>
                <c:pt idx="11">
                  <c:v>148</c:v>
                </c:pt>
                <c:pt idx="12">
                  <c:v>104</c:v>
                </c:pt>
                <c:pt idx="13">
                  <c:v>25</c:v>
                </c:pt>
                <c:pt idx="14">
                  <c:v>0</c:v>
                </c:pt>
              </c:numCache>
            </c:numRef>
          </c:val>
          <c:extLst xmlns:c16r2="http://schemas.microsoft.com/office/drawing/2015/06/chart">
            <c:ext xmlns:c16="http://schemas.microsoft.com/office/drawing/2014/chart" uri="{C3380CC4-5D6E-409C-BE32-E72D297353CC}">
              <c16:uniqueId val="{00000000-66B5-4977-A7C2-C950262D6A6E}"/>
            </c:ext>
          </c:extLst>
        </c:ser>
        <c:dLbls>
          <c:showLegendKey val="0"/>
          <c:showVal val="0"/>
          <c:showCatName val="0"/>
          <c:showSerName val="0"/>
          <c:showPercent val="0"/>
          <c:showBubbleSize val="0"/>
        </c:dLbls>
        <c:gapWidth val="150"/>
        <c:axId val="444449920"/>
        <c:axId val="444451456"/>
      </c:barChart>
      <c:catAx>
        <c:axId val="444449920"/>
        <c:scaling>
          <c:orientation val="minMax"/>
        </c:scaling>
        <c:delete val="0"/>
        <c:axPos val="b"/>
        <c:numFmt formatCode="Основной" sourceLinked="1"/>
        <c:majorTickMark val="cross"/>
        <c:minorTickMark val="none"/>
        <c:tickLblPos val="nextTo"/>
        <c:spPr>
          <a:ln w="1569">
            <a:solidFill>
              <a:srgbClr val="000000"/>
            </a:solidFill>
            <a:prstDash val="solid"/>
          </a:ln>
        </c:spPr>
        <c:txPr>
          <a:bodyPr rot="0" vert="horz"/>
          <a:lstStyle/>
          <a:p>
            <a:pPr>
              <a:defRPr sz="555" b="0" i="0" u="none" strike="noStrike" baseline="0">
                <a:solidFill>
                  <a:srgbClr val="000000"/>
                </a:solidFill>
                <a:latin typeface="Arial Cyr"/>
                <a:ea typeface="Arial Cyr"/>
                <a:cs typeface="Arial Cyr"/>
              </a:defRPr>
            </a:pPr>
            <a:endParaRPr lang="ru-RU"/>
          </a:p>
        </c:txPr>
        <c:crossAx val="444451456"/>
        <c:crosses val="autoZero"/>
        <c:auto val="1"/>
        <c:lblAlgn val="ctr"/>
        <c:lblOffset val="100"/>
        <c:tickLblSkip val="2"/>
        <c:tickMarkSkip val="1"/>
        <c:noMultiLvlLbl val="0"/>
      </c:catAx>
      <c:valAx>
        <c:axId val="444451456"/>
        <c:scaling>
          <c:orientation val="minMax"/>
        </c:scaling>
        <c:delete val="0"/>
        <c:axPos val="l"/>
        <c:title>
          <c:tx>
            <c:rich>
              <a:bodyPr/>
              <a:lstStyle/>
              <a:p>
                <a:pPr>
                  <a:defRPr sz="550" b="1" i="0" u="none" strike="noStrike" baseline="0">
                    <a:solidFill>
                      <a:srgbClr val="000000"/>
                    </a:solidFill>
                    <a:latin typeface="Arial Cyr"/>
                    <a:ea typeface="Arial Cyr"/>
                    <a:cs typeface="Arial Cyr"/>
                  </a:defRPr>
                </a:pPr>
                <a:r>
                  <a:rPr lang="ru-RU"/>
                  <a:t>Частота</a:t>
                </a:r>
              </a:p>
            </c:rich>
          </c:tx>
          <c:layout>
            <c:manualLayout>
              <c:xMode val="edge"/>
              <c:yMode val="edge"/>
              <c:x val="2.6252951890248542E-2"/>
              <c:y val="0.37847241456626973"/>
            </c:manualLayout>
          </c:layout>
          <c:overlay val="0"/>
          <c:spPr>
            <a:noFill/>
            <a:ln w="12553">
              <a:noFill/>
            </a:ln>
          </c:spPr>
        </c:title>
        <c:numFmt formatCode="\О\с\н\о\в\н\о\й" sourceLinked="1"/>
        <c:majorTickMark val="cross"/>
        <c:minorTickMark val="none"/>
        <c:tickLblPos val="nextTo"/>
        <c:spPr>
          <a:ln w="1569">
            <a:solidFill>
              <a:srgbClr val="000000"/>
            </a:solidFill>
            <a:prstDash val="solid"/>
          </a:ln>
        </c:spPr>
        <c:txPr>
          <a:bodyPr rot="0" vert="horz"/>
          <a:lstStyle/>
          <a:p>
            <a:pPr>
              <a:defRPr sz="555" b="0" i="0" u="none" strike="noStrike" baseline="0">
                <a:solidFill>
                  <a:srgbClr val="000000"/>
                </a:solidFill>
                <a:latin typeface="Arial Cyr"/>
                <a:ea typeface="Arial Cyr"/>
                <a:cs typeface="Arial Cyr"/>
              </a:defRPr>
            </a:pPr>
            <a:endParaRPr lang="ru-RU"/>
          </a:p>
        </c:txPr>
        <c:crossAx val="444449920"/>
        <c:crosses val="autoZero"/>
        <c:crossBetween val="between"/>
      </c:valAx>
      <c:spPr>
        <a:solidFill>
          <a:srgbClr val="C0C0C0"/>
        </a:solidFill>
        <a:ln w="6277">
          <a:solidFill>
            <a:srgbClr val="808080"/>
          </a:solidFill>
          <a:prstDash val="solid"/>
        </a:ln>
      </c:spPr>
    </c:plotArea>
    <c:legend>
      <c:legendPos val="r"/>
      <c:layout>
        <c:manualLayout>
          <c:xMode val="edge"/>
          <c:yMode val="edge"/>
          <c:x val="0.80429573612005634"/>
          <c:y val="0.4444440048009074"/>
          <c:w val="0.18615745261393746"/>
          <c:h val="8.333333333333337E-2"/>
        </c:manualLayout>
      </c:layout>
      <c:overlay val="0"/>
      <c:spPr>
        <a:solidFill>
          <a:srgbClr val="FFFFFF"/>
        </a:solidFill>
        <a:ln w="1569">
          <a:solidFill>
            <a:srgbClr val="000000"/>
          </a:solidFill>
          <a:prstDash val="solid"/>
        </a:ln>
      </c:spPr>
      <c:txPr>
        <a:bodyPr/>
        <a:lstStyle/>
        <a:p>
          <a:pPr>
            <a:defRPr sz="512" b="0" i="0" u="none" strike="noStrike" baseline="0">
              <a:solidFill>
                <a:srgbClr val="000000"/>
              </a:solidFill>
              <a:latin typeface="Arial Cyr"/>
              <a:ea typeface="Arial Cyr"/>
              <a:cs typeface="Arial Cyr"/>
            </a:defRPr>
          </a:pPr>
          <a:endParaRPr lang="ru-RU"/>
        </a:p>
      </c:txPr>
    </c:legend>
    <c:plotVisOnly val="1"/>
    <c:dispBlanksAs val="gap"/>
    <c:showDLblsOverMax val="0"/>
  </c:chart>
  <c:spPr>
    <a:solidFill>
      <a:srgbClr val="FFFFFF"/>
    </a:solidFill>
    <a:ln w="1569">
      <a:solidFill>
        <a:srgbClr val="000000"/>
      </a:solidFill>
      <a:prstDash val="solid"/>
    </a:ln>
  </c:spPr>
  <c:txPr>
    <a:bodyPr/>
    <a:lstStyle/>
    <a:p>
      <a:pPr>
        <a:defRPr sz="555" b="0" i="0" u="none" strike="noStrike" baseline="0">
          <a:solidFill>
            <a:srgbClr val="000000"/>
          </a:solidFill>
          <a:latin typeface="Arial Cyr"/>
          <a:ea typeface="Arial Cyr"/>
          <a:cs typeface="Arial Cyr"/>
        </a:defRPr>
      </a:pPr>
      <a:endParaRPr lang="ru-RU"/>
    </a:p>
  </c:txPr>
  <c:externalData r:id="rId2">
    <c:autoUpdate val="0"/>
  </c:externalData>
</c:chartSpace>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Документ" ma:contentTypeID="0x010100823F6844A0C0704EB3DE924D4CDFECFF" ma:contentTypeVersion="1" ma:contentTypeDescription="Создание документа." ma:contentTypeScope="" ma:versionID="695489bc0d78ab85aad22d20b4375234">
  <xsd:schema xmlns:xsd="http://www.w3.org/2001/XMLSchema" xmlns:xs="http://www.w3.org/2001/XMLSchema" xmlns:p="http://schemas.microsoft.com/office/2006/metadata/properties" xmlns:ns2="3463b8de-3134-4ba9-91f1-5f74fc4a9127" targetNamespace="http://schemas.microsoft.com/office/2006/metadata/properties" ma:root="true" ma:fieldsID="7bb01cb41860f99e6c86767bce1b9466" ns2:_="">
    <xsd:import namespace="3463b8de-3134-4ba9-91f1-5f74fc4a912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463b8de-3134-4ba9-91f1-5f74fc4a9127" elementFormDefault="qualified">
    <xsd:import namespace="http://schemas.microsoft.com/office/2006/documentManagement/types"/>
    <xsd:import namespace="http://schemas.microsoft.com/office/infopath/2007/PartnerControls"/>
    <xsd:element name="_dlc_DocId" ma:index="8"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9"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_dlc_DocId xmlns="3463b8de-3134-4ba9-91f1-5f74fc4a9127">WTVTAWKYXXPH-1451871634-381</_dlc_DocId>
    <_dlc_DocIdUrl xmlns="3463b8de-3134-4ba9-91f1-5f74fc4a9127">
      <Url>http://intranet.geokhi.ru/_layouts/15/DocIdRedir.aspx?ID=WTVTAWKYXXPH-1451871634-381</Url>
      <Description>WTVTAWKYXXPH-1451871634-381</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D648FC7-5569-4763-9069-99E4C22284A3}"/>
</file>

<file path=customXml/itemProps2.xml><?xml version="1.0" encoding="utf-8"?>
<ds:datastoreItem xmlns:ds="http://schemas.openxmlformats.org/officeDocument/2006/customXml" ds:itemID="{15593073-62A7-41F5-96D6-46C5338B10A2}"/>
</file>

<file path=customXml/itemProps3.xml><?xml version="1.0" encoding="utf-8"?>
<ds:datastoreItem xmlns:ds="http://schemas.openxmlformats.org/officeDocument/2006/customXml" ds:itemID="{8976730D-CBD0-464F-AD3B-CC6E3F6F012D}"/>
</file>

<file path=customXml/itemProps4.xml><?xml version="1.0" encoding="utf-8"?>
<ds:datastoreItem xmlns:ds="http://schemas.openxmlformats.org/officeDocument/2006/customXml" ds:itemID="{A408323C-5E20-43AB-B814-118FF2CB1B29}"/>
</file>

<file path=customXml/itemProps5.xml><?xml version="1.0" encoding="utf-8"?>
<ds:datastoreItem xmlns:ds="http://schemas.openxmlformats.org/officeDocument/2006/customXml" ds:itemID="{A28D775D-998C-47CD-ACE9-441D9AC9A6A4}"/>
</file>

<file path=customXml/itemProps6.xml><?xml version="1.0" encoding="utf-8"?>
<ds:datastoreItem xmlns:ds="http://schemas.openxmlformats.org/officeDocument/2006/customXml" ds:itemID="{C9310FAC-AB15-44F3-941C-8547FC518605}"/>
</file>

<file path=docProps/app.xml><?xml version="1.0" encoding="utf-8"?>
<Properties xmlns="http://schemas.openxmlformats.org/officeDocument/2006/extended-properties" xmlns:vt="http://schemas.openxmlformats.org/officeDocument/2006/docPropsVTypes">
  <Template>Normal.dotm</Template>
  <TotalTime>0</TotalTime>
  <Pages>3</Pages>
  <Words>110386</Words>
  <Characters>629203</Characters>
  <Application>Microsoft Office Word</Application>
  <DocSecurity>0</DocSecurity>
  <Lines>5243</Lines>
  <Paragraphs>1476</Paragraphs>
  <ScaleCrop>false</ScaleCrop>
  <HeadingPairs>
    <vt:vector size="2" baseType="variant">
      <vt:variant>
        <vt:lpstr>Название</vt:lpstr>
      </vt:variant>
      <vt:variant>
        <vt:i4>1</vt:i4>
      </vt:variant>
    </vt:vector>
  </HeadingPairs>
  <TitlesOfParts>
    <vt:vector size="1" baseType="lpstr">
      <vt:lpstr/>
    </vt:vector>
  </TitlesOfParts>
  <Company>-</Company>
  <LinksUpToDate>false</LinksUpToDate>
  <CharactersWithSpaces>738113</CharactersWithSpaces>
  <SharedDoc>false</SharedDoc>
  <HLinks>
    <vt:vector size="546" baseType="variant">
      <vt:variant>
        <vt:i4>3145770</vt:i4>
      </vt:variant>
      <vt:variant>
        <vt:i4>456</vt:i4>
      </vt:variant>
      <vt:variant>
        <vt:i4>0</vt:i4>
      </vt:variant>
      <vt:variant>
        <vt:i4>5</vt:i4>
      </vt:variant>
      <vt:variant>
        <vt:lpwstr>http://www.ncbi.nlm.nih.gov/pubmed/11683547</vt:lpwstr>
      </vt:variant>
      <vt:variant>
        <vt:lpwstr/>
      </vt:variant>
      <vt:variant>
        <vt:i4>6291480</vt:i4>
      </vt:variant>
      <vt:variant>
        <vt:i4>453</vt:i4>
      </vt:variant>
      <vt:variant>
        <vt:i4>0</vt:i4>
      </vt:variant>
      <vt:variant>
        <vt:i4>5</vt:i4>
      </vt:variant>
      <vt:variant>
        <vt:lpwstr>http://www.ncbi.nlm.nih.gov/pubmed/?term=Pinchera%20A%5BAuthor%5D&amp;cauthor=true&amp;cauthor_uid=11683547</vt:lpwstr>
      </vt:variant>
      <vt:variant>
        <vt:lpwstr/>
      </vt:variant>
      <vt:variant>
        <vt:i4>5242925</vt:i4>
      </vt:variant>
      <vt:variant>
        <vt:i4>450</vt:i4>
      </vt:variant>
      <vt:variant>
        <vt:i4>0</vt:i4>
      </vt:variant>
      <vt:variant>
        <vt:i4>5</vt:i4>
      </vt:variant>
      <vt:variant>
        <vt:lpwstr>http://www.ncbi.nlm.nih.gov/pubmed/?term=Aghini-Lombardi%20F%5BAuthor%5D&amp;cauthor=true&amp;cauthor_uid=11683547</vt:lpwstr>
      </vt:variant>
      <vt:variant>
        <vt:lpwstr/>
      </vt:variant>
      <vt:variant>
        <vt:i4>7405581</vt:i4>
      </vt:variant>
      <vt:variant>
        <vt:i4>447</vt:i4>
      </vt:variant>
      <vt:variant>
        <vt:i4>0</vt:i4>
      </vt:variant>
      <vt:variant>
        <vt:i4>5</vt:i4>
      </vt:variant>
      <vt:variant>
        <vt:lpwstr>http://www.ncbi.nlm.nih.gov/pubmed/?term=Rago%20T%5BAuthor%5D&amp;cauthor=true&amp;cauthor_uid=11683547</vt:lpwstr>
      </vt:variant>
      <vt:variant>
        <vt:lpwstr/>
      </vt:variant>
      <vt:variant>
        <vt:i4>7405651</vt:i4>
      </vt:variant>
      <vt:variant>
        <vt:i4>444</vt:i4>
      </vt:variant>
      <vt:variant>
        <vt:i4>0</vt:i4>
      </vt:variant>
      <vt:variant>
        <vt:i4>5</vt:i4>
      </vt:variant>
      <vt:variant>
        <vt:lpwstr>http://www.ncbi.nlm.nih.gov/pubmed/?term=Vitti%20P%5BAuthor%5D&amp;cauthor=true&amp;cauthor_uid=11683547</vt:lpwstr>
      </vt:variant>
      <vt:variant>
        <vt:lpwstr/>
      </vt:variant>
      <vt:variant>
        <vt:i4>7471180</vt:i4>
      </vt:variant>
      <vt:variant>
        <vt:i4>441</vt:i4>
      </vt:variant>
      <vt:variant>
        <vt:i4>0</vt:i4>
      </vt:variant>
      <vt:variant>
        <vt:i4>5</vt:i4>
      </vt:variant>
      <vt:variant>
        <vt:lpwstr>http://www.jsspn.cl/index.php?option=com_content&amp;view=article&amp;id=6&amp;Itemid=7</vt:lpwstr>
      </vt:variant>
      <vt:variant>
        <vt:lpwstr/>
      </vt:variant>
      <vt:variant>
        <vt:i4>3866725</vt:i4>
      </vt:variant>
      <vt:variant>
        <vt:i4>438</vt:i4>
      </vt:variant>
      <vt:variant>
        <vt:i4>0</vt:i4>
      </vt:variant>
      <vt:variant>
        <vt:i4>5</vt:i4>
      </vt:variant>
      <vt:variant>
        <vt:lpwstr>https://ru.wikipedia.org/wiki/1875</vt:lpwstr>
      </vt:variant>
      <vt:variant>
        <vt:lpwstr/>
      </vt:variant>
      <vt:variant>
        <vt:i4>4653147</vt:i4>
      </vt:variant>
      <vt:variant>
        <vt:i4>435</vt:i4>
      </vt:variant>
      <vt:variant>
        <vt:i4>0</vt:i4>
      </vt:variant>
      <vt:variant>
        <vt:i4>5</vt:i4>
      </vt:variant>
      <vt:variant>
        <vt:lpwstr>http://www.jstor.org/pss/1928991</vt:lpwstr>
      </vt:variant>
      <vt:variant>
        <vt:lpwstr/>
      </vt:variant>
      <vt:variant>
        <vt:i4>2555936</vt:i4>
      </vt:variant>
      <vt:variant>
        <vt:i4>432</vt:i4>
      </vt:variant>
      <vt:variant>
        <vt:i4>0</vt:i4>
      </vt:variant>
      <vt:variant>
        <vt:i4>5</vt:i4>
      </vt:variant>
      <vt:variant>
        <vt:lpwstr>http://www.ncbi.nlm.nih.gov/pubmed/?term=Lazarus%20JH%5Bauth%5D</vt:lpwstr>
      </vt:variant>
      <vt:variant>
        <vt:lpwstr/>
      </vt:variant>
      <vt:variant>
        <vt:i4>7012469</vt:i4>
      </vt:variant>
      <vt:variant>
        <vt:i4>429</vt:i4>
      </vt:variant>
      <vt:variant>
        <vt:i4>0</vt:i4>
      </vt:variant>
      <vt:variant>
        <vt:i4>5</vt:i4>
      </vt:variant>
      <vt:variant>
        <vt:lpwstr>http://www.sciencedirect.com/science/article/pii/S0265931X11002426</vt:lpwstr>
      </vt:variant>
      <vt:variant>
        <vt:lpwstr/>
      </vt:variant>
      <vt:variant>
        <vt:i4>3080238</vt:i4>
      </vt:variant>
      <vt:variant>
        <vt:i4>426</vt:i4>
      </vt:variant>
      <vt:variant>
        <vt:i4>0</vt:i4>
      </vt:variant>
      <vt:variant>
        <vt:i4>5</vt:i4>
      </vt:variant>
      <vt:variant>
        <vt:lpwstr>https://www.google.ru/url?sa=t&amp;rct=j&amp;q=&amp;esrc=s&amp;source=web&amp;cd=5&amp;ved=0ahUKEwi9oYiBpO7MAhWFNJoKHfMtA-UQFgg-MAQ&amp;url=http%3A%2F%2Fwww.cesec.ro%2Fpdf%2FNeagoe_2004_Bismuth.pdf&amp;usg=AFQjCNGanEzFRpr08xUPoKx5-0iD2fAg6A&amp;cad=rjt</vt:lpwstr>
      </vt:variant>
      <vt:variant>
        <vt:lpwstr/>
      </vt:variant>
      <vt:variant>
        <vt:i4>4587527</vt:i4>
      </vt:variant>
      <vt:variant>
        <vt:i4>423</vt:i4>
      </vt:variant>
      <vt:variant>
        <vt:i4>0</vt:i4>
      </vt:variant>
      <vt:variant>
        <vt:i4>5</vt:i4>
      </vt:variant>
      <vt:variant>
        <vt:lpwstr>http://www.macaulay.ac.uk/soilquality/GeochemicalAtlas_web_aug11.pdf</vt:lpwstr>
      </vt:variant>
      <vt:variant>
        <vt:lpwstr/>
      </vt:variant>
      <vt:variant>
        <vt:i4>3670053</vt:i4>
      </vt:variant>
      <vt:variant>
        <vt:i4>420</vt:i4>
      </vt:variant>
      <vt:variant>
        <vt:i4>0</vt:i4>
      </vt:variant>
      <vt:variant>
        <vt:i4>5</vt:i4>
      </vt:variant>
      <vt:variant>
        <vt:lpwstr>http://www.ncbi.nlm.nih.gov/pubmed/11943633</vt:lpwstr>
      </vt:variant>
      <vt:variant>
        <vt:lpwstr/>
      </vt:variant>
      <vt:variant>
        <vt:i4>262181</vt:i4>
      </vt:variant>
      <vt:variant>
        <vt:i4>417</vt:i4>
      </vt:variant>
      <vt:variant>
        <vt:i4>0</vt:i4>
      </vt:variant>
      <vt:variant>
        <vt:i4>5</vt:i4>
      </vt:variant>
      <vt:variant>
        <vt:lpwstr>http://www.ncbi.nlm.nih.gov/pubmed/?term=Delange%20F%5BAuthor%5D&amp;cauthor=true&amp;cauthor_uid=11943633</vt:lpwstr>
      </vt:variant>
      <vt:variant>
        <vt:lpwstr/>
      </vt:variant>
      <vt:variant>
        <vt:i4>6553692</vt:i4>
      </vt:variant>
      <vt:variant>
        <vt:i4>414</vt:i4>
      </vt:variant>
      <vt:variant>
        <vt:i4>0</vt:i4>
      </vt:variant>
      <vt:variant>
        <vt:i4>5</vt:i4>
      </vt:variant>
      <vt:variant>
        <vt:lpwstr>http://www.ncbi.nlm.nih.gov/pubmed/?term=De%20Benoist%20B%5BAuthor%5D&amp;cauthor=true&amp;cauthor_uid=11943633</vt:lpwstr>
      </vt:variant>
      <vt:variant>
        <vt:lpwstr/>
      </vt:variant>
      <vt:variant>
        <vt:i4>4325402</vt:i4>
      </vt:variant>
      <vt:variant>
        <vt:i4>411</vt:i4>
      </vt:variant>
      <vt:variant>
        <vt:i4>0</vt:i4>
      </vt:variant>
      <vt:variant>
        <vt:i4>5</vt:i4>
      </vt:variant>
      <vt:variant>
        <vt:lpwstr>http://opentrolley.co.id/author/dana-james-dwight</vt:lpwstr>
      </vt:variant>
      <vt:variant>
        <vt:lpwstr/>
      </vt:variant>
      <vt:variant>
        <vt:i4>5374040</vt:i4>
      </vt:variant>
      <vt:variant>
        <vt:i4>408</vt:i4>
      </vt:variant>
      <vt:variant>
        <vt:i4>0</vt:i4>
      </vt:variant>
      <vt:variant>
        <vt:i4>5</vt:i4>
      </vt:variant>
      <vt:variant>
        <vt:lpwstr>http://www.worldcat.org/oclc/35746984</vt:lpwstr>
      </vt:variant>
      <vt:variant>
        <vt:lpwstr/>
      </vt:variant>
      <vt:variant>
        <vt:i4>4915203</vt:i4>
      </vt:variant>
      <vt:variant>
        <vt:i4>405</vt:i4>
      </vt:variant>
      <vt:variant>
        <vt:i4>0</vt:i4>
      </vt:variant>
      <vt:variant>
        <vt:i4>5</vt:i4>
      </vt:variant>
      <vt:variant>
        <vt:lpwstr>https://ru.wikipedia.org/wiki/%D0%94%D1%8B%D0%BB%D0%B8%D1%81,_%D0%9D%D0%B8%D0%BA%D0%BE%D0%BB%D0%B0%D0%B9_%D0%92%D0%BB%D0%B0%D0%B4%D0%B8%D1%81%D0%BB%D0%B0%D0%B2%D0%BE%D0%B2%D0%B8%D1%87</vt:lpwstr>
      </vt:variant>
      <vt:variant>
        <vt:lpwstr/>
      </vt:variant>
      <vt:variant>
        <vt:i4>8192111</vt:i4>
      </vt:variant>
      <vt:variant>
        <vt:i4>402</vt:i4>
      </vt:variant>
      <vt:variant>
        <vt:i4>0</vt:i4>
      </vt:variant>
      <vt:variant>
        <vt:i4>5</vt:i4>
      </vt:variant>
      <vt:variant>
        <vt:lpwstr>http://www.pereplet.ru/obrazovanie/stsoros/400.html</vt:lpwstr>
      </vt:variant>
      <vt:variant>
        <vt:lpwstr/>
      </vt:variant>
      <vt:variant>
        <vt:i4>8126506</vt:i4>
      </vt:variant>
      <vt:variant>
        <vt:i4>399</vt:i4>
      </vt:variant>
      <vt:variant>
        <vt:i4>0</vt:i4>
      </vt:variant>
      <vt:variant>
        <vt:i4>5</vt:i4>
      </vt:variant>
      <vt:variant>
        <vt:lpwstr>http://www.pereplet.ru/obrazovanie/stsoros</vt:lpwstr>
      </vt:variant>
      <vt:variant>
        <vt:lpwstr/>
      </vt:variant>
      <vt:variant>
        <vt:i4>6553693</vt:i4>
      </vt:variant>
      <vt:variant>
        <vt:i4>396</vt:i4>
      </vt:variant>
      <vt:variant>
        <vt:i4>0</vt:i4>
      </vt:variant>
      <vt:variant>
        <vt:i4>5</vt:i4>
      </vt:variant>
      <vt:variant>
        <vt:lpwstr>http://gufo.me/content_bigbioenc/prasolov-leonid-ivanovich-179257.html</vt:lpwstr>
      </vt:variant>
      <vt:variant>
        <vt:lpwstr>ixzz49IKQZWGT</vt:lpwstr>
      </vt:variant>
      <vt:variant>
        <vt:i4>7340052</vt:i4>
      </vt:variant>
      <vt:variant>
        <vt:i4>393</vt:i4>
      </vt:variant>
      <vt:variant>
        <vt:i4>0</vt:i4>
      </vt:variant>
      <vt:variant>
        <vt:i4>5</vt:i4>
      </vt:variant>
      <vt:variant>
        <vt:lpwstr>http://gufo.me/content_bigbioenc/prasolov-leonid-ivanovich-179257.html</vt:lpwstr>
      </vt:variant>
      <vt:variant>
        <vt:lpwstr>ixzz49IKwH8AY</vt:lpwstr>
      </vt:variant>
      <vt:variant>
        <vt:i4>3604572</vt:i4>
      </vt:variant>
      <vt:variant>
        <vt:i4>390</vt:i4>
      </vt:variant>
      <vt:variant>
        <vt:i4>0</vt:i4>
      </vt:variant>
      <vt:variant>
        <vt:i4>5</vt:i4>
      </vt:variant>
      <vt:variant>
        <vt:lpwstr>https://ru.wikipedia.org/wiki/%D0%9D%D0%B0%D1%83%D0%BA%D0%B0_%28%D0%B8%D0%B7%D0%B4%D0%B0%D1%82%D0%B5%D0%BB%D1%8C%D1%81%D1%82%D0%B2%D0%BE%29</vt:lpwstr>
      </vt:variant>
      <vt:variant>
        <vt:lpwstr/>
      </vt:variant>
      <vt:variant>
        <vt:i4>4063335</vt:i4>
      </vt:variant>
      <vt:variant>
        <vt:i4>387</vt:i4>
      </vt:variant>
      <vt:variant>
        <vt:i4>0</vt:i4>
      </vt:variant>
      <vt:variant>
        <vt:i4>5</vt:i4>
      </vt:variant>
      <vt:variant>
        <vt:lpwstr>https://ru.wikipedia.org/wiki/1951</vt:lpwstr>
      </vt:variant>
      <vt:variant>
        <vt:lpwstr/>
      </vt:variant>
      <vt:variant>
        <vt:i4>2621495</vt:i4>
      </vt:variant>
      <vt:variant>
        <vt:i4>384</vt:i4>
      </vt:variant>
      <vt:variant>
        <vt:i4>0</vt:i4>
      </vt:variant>
      <vt:variant>
        <vt:i4>5</vt:i4>
      </vt:variant>
      <vt:variant>
        <vt:lpwstr>http://centrnedra.ru/?Step=additional&amp;id=6</vt:lpwstr>
      </vt:variant>
      <vt:variant>
        <vt:lpwstr/>
      </vt:variant>
      <vt:variant>
        <vt:i4>5636174</vt:i4>
      </vt:variant>
      <vt:variant>
        <vt:i4>381</vt:i4>
      </vt:variant>
      <vt:variant>
        <vt:i4>0</vt:i4>
      </vt:variant>
      <vt:variant>
        <vt:i4>5</vt:i4>
      </vt:variant>
      <vt:variant>
        <vt:lpwstr>http://tekhnosfera.com/rekonstruktsiya-radioaktivnogo-zagryazneniya-territorii-belarusi-yodom-131-vsledstvie-katastrofy-na-chernobylskoy-aes</vt:lpwstr>
      </vt:variant>
      <vt:variant>
        <vt:lpwstr>ixzz3n1LK8ASJ</vt:lpwstr>
      </vt:variant>
      <vt:variant>
        <vt:i4>6946854</vt:i4>
      </vt:variant>
      <vt:variant>
        <vt:i4>378</vt:i4>
      </vt:variant>
      <vt:variant>
        <vt:i4>0</vt:i4>
      </vt:variant>
      <vt:variant>
        <vt:i4>5</vt:i4>
      </vt:variant>
      <vt:variant>
        <vt:lpwstr>https://ru.wikipedia.org/wiki/%D0%A1%D0%B8%D1%80%D0%BE%D1%82%D0%BA%D0%B8%D0%BD,_%D0%90%D0%BD%D0%B0%D1%82%D0%BE%D0%BB%D0%B8%D0%B9_%D0%9D%D0%B8%D0%BA%D0%BE%D0%BB%D0%B0%D0%B5%D0%B2%D0%B8%D1%87</vt:lpwstr>
      </vt:variant>
      <vt:variant>
        <vt:lpwstr/>
      </vt:variant>
      <vt:variant>
        <vt:i4>3604572</vt:i4>
      </vt:variant>
      <vt:variant>
        <vt:i4>375</vt:i4>
      </vt:variant>
      <vt:variant>
        <vt:i4>0</vt:i4>
      </vt:variant>
      <vt:variant>
        <vt:i4>5</vt:i4>
      </vt:variant>
      <vt:variant>
        <vt:lpwstr>https://ru.wikipedia.org/wiki/%D0%9D%D0%B0%D1%83%D0%BA%D0%B0_%28%D0%B8%D0%B7%D0%B4%D0%B0%D1%82%D0%B5%D0%BB%D1%8C%D1%81%D1%82%D0%B2%D0%BE%29</vt:lpwstr>
      </vt:variant>
      <vt:variant>
        <vt:lpwstr/>
      </vt:variant>
      <vt:variant>
        <vt:i4>6946854</vt:i4>
      </vt:variant>
      <vt:variant>
        <vt:i4>372</vt:i4>
      </vt:variant>
      <vt:variant>
        <vt:i4>0</vt:i4>
      </vt:variant>
      <vt:variant>
        <vt:i4>5</vt:i4>
      </vt:variant>
      <vt:variant>
        <vt:lpwstr>https://ru.wikipedia.org/wiki/%D0%A1%D0%B8%D1%80%D0%BE%D1%82%D0%BA%D0%B8%D0%BD,_%D0%90%D0%BD%D0%B0%D1%82%D0%BE%D0%BB%D0%B8%D0%B9_%D0%9D%D0%B8%D0%BA%D0%BE%D0%BB%D0%B0%D0%B5%D0%B2%D0%B8%D1%87</vt:lpwstr>
      </vt:variant>
      <vt:variant>
        <vt:lpwstr/>
      </vt:variant>
      <vt:variant>
        <vt:i4>70713367</vt:i4>
      </vt:variant>
      <vt:variant>
        <vt:i4>348</vt:i4>
      </vt:variant>
      <vt:variant>
        <vt:i4>0</vt:i4>
      </vt:variant>
      <vt:variant>
        <vt:i4>5</vt:i4>
      </vt:variant>
      <vt:variant>
        <vt:lpwstr>http://nuclphys.sinp.msu.ru/ecology/ecol/ecol04.htmт</vt:lpwstr>
      </vt:variant>
      <vt:variant>
        <vt:lpwstr/>
      </vt:variant>
      <vt:variant>
        <vt:i4>1572891</vt:i4>
      </vt:variant>
      <vt:variant>
        <vt:i4>345</vt:i4>
      </vt:variant>
      <vt:variant>
        <vt:i4>0</vt:i4>
      </vt:variant>
      <vt:variant>
        <vt:i4>5</vt:i4>
      </vt:variant>
      <vt:variant>
        <vt:lpwstr>http://www.amap.no/documents/download/94</vt:lpwstr>
      </vt:variant>
      <vt:variant>
        <vt:lpwstr/>
      </vt:variant>
      <vt:variant>
        <vt:i4>196627</vt:i4>
      </vt:variant>
      <vt:variant>
        <vt:i4>342</vt:i4>
      </vt:variant>
      <vt:variant>
        <vt:i4>0</vt:i4>
      </vt:variant>
      <vt:variant>
        <vt:i4>5</vt:i4>
      </vt:variant>
      <vt:variant>
        <vt:lpwstr>http://phys.rsu.ru/web/students/RadSec/10.pdf</vt:lpwstr>
      </vt:variant>
      <vt:variant>
        <vt:lpwstr/>
      </vt:variant>
      <vt:variant>
        <vt:i4>6422554</vt:i4>
      </vt:variant>
      <vt:variant>
        <vt:i4>339</vt:i4>
      </vt:variant>
      <vt:variant>
        <vt:i4>0</vt:i4>
      </vt:variant>
      <vt:variant>
        <vt:i4>5</vt:i4>
      </vt:variant>
      <vt:variant>
        <vt:lpwstr>https://ru.wikipedia.org/w/index.php?title=%D0%95.%D0%9B._%D0%A0%D0%B0%D0%B9%D1%85&amp;action=edit&amp;redlink=1</vt:lpwstr>
      </vt:variant>
      <vt:variant>
        <vt:lpwstr/>
      </vt:variant>
      <vt:variant>
        <vt:i4>3211314</vt:i4>
      </vt:variant>
      <vt:variant>
        <vt:i4>336</vt:i4>
      </vt:variant>
      <vt:variant>
        <vt:i4>0</vt:i4>
      </vt:variant>
      <vt:variant>
        <vt:i4>5</vt:i4>
      </vt:variant>
      <vt:variant>
        <vt:lpwstr>https://ru.wikipedia.org/w/index.php?title=%D0%A8%D0%BE%D1%88%D0%B8%D0%BD,_%D0%90%D0%BB%D0%B5%D0%BA%D1%81%D0%B5%D0%B9_%D0%90%D0%BB%D0%B5%D0%BA%D1%81%D0%B5%D0%B5%D0%B2%D0%B8%D1%87&amp;action=edit&amp;redlink=1</vt:lpwstr>
      </vt:variant>
      <vt:variant>
        <vt:lpwstr/>
      </vt:variant>
      <vt:variant>
        <vt:i4>3932281</vt:i4>
      </vt:variant>
      <vt:variant>
        <vt:i4>333</vt:i4>
      </vt:variant>
      <vt:variant>
        <vt:i4>0</vt:i4>
      </vt:variant>
      <vt:variant>
        <vt:i4>5</vt:i4>
      </vt:variant>
      <vt:variant>
        <vt:lpwstr>https://ru.wikipedia.org/wiki/%D0%90%D0%B2%D1%86%D1%8B%D0%BD,_%D0%90%D0%BB%D0%B5%D0%BA%D1%81%D0%B0%D0%BD%D0%B4%D1%80_%D0%9F%D0%B0%D0%B2%D0%BB%D0%BE%D0%B2%D0%B8%D1%87</vt:lpwstr>
      </vt:variant>
      <vt:variant>
        <vt:lpwstr/>
      </vt:variant>
      <vt:variant>
        <vt:i4>1179648</vt:i4>
      </vt:variant>
      <vt:variant>
        <vt:i4>330</vt:i4>
      </vt:variant>
      <vt:variant>
        <vt:i4>0</vt:i4>
      </vt:variant>
      <vt:variant>
        <vt:i4>5</vt:i4>
      </vt:variant>
      <vt:variant>
        <vt:lpwstr>https://ru.wikipedia.org/wiki/%D0%92%D0%BE%D1%80%D0%BE%D0%BD%D0%BE%D0%B2,_%D0%90%D0%BD%D0%B0%D1%82%D0%BE%D0%BB%D0%B8%D0%B9_%D0%93%D0%B5%D0%BE%D1%80%D0%B3%D0%B8%D0%B5%D0%B2%D0%B8%D1%87</vt:lpwstr>
      </vt:variant>
      <vt:variant>
        <vt:lpwstr/>
      </vt:variant>
      <vt:variant>
        <vt:i4>262181</vt:i4>
      </vt:variant>
      <vt:variant>
        <vt:i4>318</vt:i4>
      </vt:variant>
      <vt:variant>
        <vt:i4>0</vt:i4>
      </vt:variant>
      <vt:variant>
        <vt:i4>5</vt:i4>
      </vt:variant>
      <vt:variant>
        <vt:lpwstr>http://www.ncbi.nlm.nih.gov/pubmed/?term=Delange%20F%5BAuthor%5D&amp;cauthor=true&amp;cauthor_uid=11943633</vt:lpwstr>
      </vt:variant>
      <vt:variant>
        <vt:lpwstr/>
      </vt:variant>
      <vt:variant>
        <vt:i4>6553692</vt:i4>
      </vt:variant>
      <vt:variant>
        <vt:i4>315</vt:i4>
      </vt:variant>
      <vt:variant>
        <vt:i4>0</vt:i4>
      </vt:variant>
      <vt:variant>
        <vt:i4>5</vt:i4>
      </vt:variant>
      <vt:variant>
        <vt:lpwstr>http://www.ncbi.nlm.nih.gov/pubmed/?term=De%20Benoist%20B%5BAuthor%5D&amp;cauthor=true&amp;cauthor_uid=11943633</vt:lpwstr>
      </vt:variant>
      <vt:variant>
        <vt:lpwstr/>
      </vt:variant>
      <vt:variant>
        <vt:i4>1376310</vt:i4>
      </vt:variant>
      <vt:variant>
        <vt:i4>308</vt:i4>
      </vt:variant>
      <vt:variant>
        <vt:i4>0</vt:i4>
      </vt:variant>
      <vt:variant>
        <vt:i4>5</vt:i4>
      </vt:variant>
      <vt:variant>
        <vt:lpwstr/>
      </vt:variant>
      <vt:variant>
        <vt:lpwstr>_Toc452574766</vt:lpwstr>
      </vt:variant>
      <vt:variant>
        <vt:i4>1376310</vt:i4>
      </vt:variant>
      <vt:variant>
        <vt:i4>302</vt:i4>
      </vt:variant>
      <vt:variant>
        <vt:i4>0</vt:i4>
      </vt:variant>
      <vt:variant>
        <vt:i4>5</vt:i4>
      </vt:variant>
      <vt:variant>
        <vt:lpwstr/>
      </vt:variant>
      <vt:variant>
        <vt:lpwstr>_Toc452574765</vt:lpwstr>
      </vt:variant>
      <vt:variant>
        <vt:i4>1376310</vt:i4>
      </vt:variant>
      <vt:variant>
        <vt:i4>296</vt:i4>
      </vt:variant>
      <vt:variant>
        <vt:i4>0</vt:i4>
      </vt:variant>
      <vt:variant>
        <vt:i4>5</vt:i4>
      </vt:variant>
      <vt:variant>
        <vt:lpwstr/>
      </vt:variant>
      <vt:variant>
        <vt:lpwstr>_Toc452574764</vt:lpwstr>
      </vt:variant>
      <vt:variant>
        <vt:i4>1376310</vt:i4>
      </vt:variant>
      <vt:variant>
        <vt:i4>290</vt:i4>
      </vt:variant>
      <vt:variant>
        <vt:i4>0</vt:i4>
      </vt:variant>
      <vt:variant>
        <vt:i4>5</vt:i4>
      </vt:variant>
      <vt:variant>
        <vt:lpwstr/>
      </vt:variant>
      <vt:variant>
        <vt:lpwstr>_Toc452574763</vt:lpwstr>
      </vt:variant>
      <vt:variant>
        <vt:i4>1376310</vt:i4>
      </vt:variant>
      <vt:variant>
        <vt:i4>284</vt:i4>
      </vt:variant>
      <vt:variant>
        <vt:i4>0</vt:i4>
      </vt:variant>
      <vt:variant>
        <vt:i4>5</vt:i4>
      </vt:variant>
      <vt:variant>
        <vt:lpwstr/>
      </vt:variant>
      <vt:variant>
        <vt:lpwstr>_Toc452574762</vt:lpwstr>
      </vt:variant>
      <vt:variant>
        <vt:i4>1376310</vt:i4>
      </vt:variant>
      <vt:variant>
        <vt:i4>278</vt:i4>
      </vt:variant>
      <vt:variant>
        <vt:i4>0</vt:i4>
      </vt:variant>
      <vt:variant>
        <vt:i4>5</vt:i4>
      </vt:variant>
      <vt:variant>
        <vt:lpwstr/>
      </vt:variant>
      <vt:variant>
        <vt:lpwstr>_Toc452574761</vt:lpwstr>
      </vt:variant>
      <vt:variant>
        <vt:i4>1376310</vt:i4>
      </vt:variant>
      <vt:variant>
        <vt:i4>272</vt:i4>
      </vt:variant>
      <vt:variant>
        <vt:i4>0</vt:i4>
      </vt:variant>
      <vt:variant>
        <vt:i4>5</vt:i4>
      </vt:variant>
      <vt:variant>
        <vt:lpwstr/>
      </vt:variant>
      <vt:variant>
        <vt:lpwstr>_Toc452574760</vt:lpwstr>
      </vt:variant>
      <vt:variant>
        <vt:i4>1441846</vt:i4>
      </vt:variant>
      <vt:variant>
        <vt:i4>266</vt:i4>
      </vt:variant>
      <vt:variant>
        <vt:i4>0</vt:i4>
      </vt:variant>
      <vt:variant>
        <vt:i4>5</vt:i4>
      </vt:variant>
      <vt:variant>
        <vt:lpwstr/>
      </vt:variant>
      <vt:variant>
        <vt:lpwstr>_Toc452574759</vt:lpwstr>
      </vt:variant>
      <vt:variant>
        <vt:i4>1441846</vt:i4>
      </vt:variant>
      <vt:variant>
        <vt:i4>260</vt:i4>
      </vt:variant>
      <vt:variant>
        <vt:i4>0</vt:i4>
      </vt:variant>
      <vt:variant>
        <vt:i4>5</vt:i4>
      </vt:variant>
      <vt:variant>
        <vt:lpwstr/>
      </vt:variant>
      <vt:variant>
        <vt:lpwstr>_Toc452574758</vt:lpwstr>
      </vt:variant>
      <vt:variant>
        <vt:i4>1441846</vt:i4>
      </vt:variant>
      <vt:variant>
        <vt:i4>254</vt:i4>
      </vt:variant>
      <vt:variant>
        <vt:i4>0</vt:i4>
      </vt:variant>
      <vt:variant>
        <vt:i4>5</vt:i4>
      </vt:variant>
      <vt:variant>
        <vt:lpwstr/>
      </vt:variant>
      <vt:variant>
        <vt:lpwstr>_Toc452574757</vt:lpwstr>
      </vt:variant>
      <vt:variant>
        <vt:i4>1441846</vt:i4>
      </vt:variant>
      <vt:variant>
        <vt:i4>248</vt:i4>
      </vt:variant>
      <vt:variant>
        <vt:i4>0</vt:i4>
      </vt:variant>
      <vt:variant>
        <vt:i4>5</vt:i4>
      </vt:variant>
      <vt:variant>
        <vt:lpwstr/>
      </vt:variant>
      <vt:variant>
        <vt:lpwstr>_Toc452574756</vt:lpwstr>
      </vt:variant>
      <vt:variant>
        <vt:i4>1441846</vt:i4>
      </vt:variant>
      <vt:variant>
        <vt:i4>242</vt:i4>
      </vt:variant>
      <vt:variant>
        <vt:i4>0</vt:i4>
      </vt:variant>
      <vt:variant>
        <vt:i4>5</vt:i4>
      </vt:variant>
      <vt:variant>
        <vt:lpwstr/>
      </vt:variant>
      <vt:variant>
        <vt:lpwstr>_Toc452574755</vt:lpwstr>
      </vt:variant>
      <vt:variant>
        <vt:i4>1441846</vt:i4>
      </vt:variant>
      <vt:variant>
        <vt:i4>236</vt:i4>
      </vt:variant>
      <vt:variant>
        <vt:i4>0</vt:i4>
      </vt:variant>
      <vt:variant>
        <vt:i4>5</vt:i4>
      </vt:variant>
      <vt:variant>
        <vt:lpwstr/>
      </vt:variant>
      <vt:variant>
        <vt:lpwstr>_Toc452574754</vt:lpwstr>
      </vt:variant>
      <vt:variant>
        <vt:i4>1441846</vt:i4>
      </vt:variant>
      <vt:variant>
        <vt:i4>230</vt:i4>
      </vt:variant>
      <vt:variant>
        <vt:i4>0</vt:i4>
      </vt:variant>
      <vt:variant>
        <vt:i4>5</vt:i4>
      </vt:variant>
      <vt:variant>
        <vt:lpwstr/>
      </vt:variant>
      <vt:variant>
        <vt:lpwstr>_Toc452574753</vt:lpwstr>
      </vt:variant>
      <vt:variant>
        <vt:i4>1441846</vt:i4>
      </vt:variant>
      <vt:variant>
        <vt:i4>224</vt:i4>
      </vt:variant>
      <vt:variant>
        <vt:i4>0</vt:i4>
      </vt:variant>
      <vt:variant>
        <vt:i4>5</vt:i4>
      </vt:variant>
      <vt:variant>
        <vt:lpwstr/>
      </vt:variant>
      <vt:variant>
        <vt:lpwstr>_Toc452574752</vt:lpwstr>
      </vt:variant>
      <vt:variant>
        <vt:i4>1507382</vt:i4>
      </vt:variant>
      <vt:variant>
        <vt:i4>221</vt:i4>
      </vt:variant>
      <vt:variant>
        <vt:i4>0</vt:i4>
      </vt:variant>
      <vt:variant>
        <vt:i4>5</vt:i4>
      </vt:variant>
      <vt:variant>
        <vt:lpwstr/>
      </vt:variant>
      <vt:variant>
        <vt:lpwstr>_Toc452574749</vt:lpwstr>
      </vt:variant>
      <vt:variant>
        <vt:i4>1507382</vt:i4>
      </vt:variant>
      <vt:variant>
        <vt:i4>215</vt:i4>
      </vt:variant>
      <vt:variant>
        <vt:i4>0</vt:i4>
      </vt:variant>
      <vt:variant>
        <vt:i4>5</vt:i4>
      </vt:variant>
      <vt:variant>
        <vt:lpwstr/>
      </vt:variant>
      <vt:variant>
        <vt:lpwstr>_Toc452574748</vt:lpwstr>
      </vt:variant>
      <vt:variant>
        <vt:i4>1507382</vt:i4>
      </vt:variant>
      <vt:variant>
        <vt:i4>209</vt:i4>
      </vt:variant>
      <vt:variant>
        <vt:i4>0</vt:i4>
      </vt:variant>
      <vt:variant>
        <vt:i4>5</vt:i4>
      </vt:variant>
      <vt:variant>
        <vt:lpwstr/>
      </vt:variant>
      <vt:variant>
        <vt:lpwstr>_Toc452574747</vt:lpwstr>
      </vt:variant>
      <vt:variant>
        <vt:i4>1507382</vt:i4>
      </vt:variant>
      <vt:variant>
        <vt:i4>203</vt:i4>
      </vt:variant>
      <vt:variant>
        <vt:i4>0</vt:i4>
      </vt:variant>
      <vt:variant>
        <vt:i4>5</vt:i4>
      </vt:variant>
      <vt:variant>
        <vt:lpwstr/>
      </vt:variant>
      <vt:variant>
        <vt:lpwstr>_Toc452574746</vt:lpwstr>
      </vt:variant>
      <vt:variant>
        <vt:i4>1507382</vt:i4>
      </vt:variant>
      <vt:variant>
        <vt:i4>197</vt:i4>
      </vt:variant>
      <vt:variant>
        <vt:i4>0</vt:i4>
      </vt:variant>
      <vt:variant>
        <vt:i4>5</vt:i4>
      </vt:variant>
      <vt:variant>
        <vt:lpwstr/>
      </vt:variant>
      <vt:variant>
        <vt:lpwstr>_Toc452574745</vt:lpwstr>
      </vt:variant>
      <vt:variant>
        <vt:i4>1507382</vt:i4>
      </vt:variant>
      <vt:variant>
        <vt:i4>191</vt:i4>
      </vt:variant>
      <vt:variant>
        <vt:i4>0</vt:i4>
      </vt:variant>
      <vt:variant>
        <vt:i4>5</vt:i4>
      </vt:variant>
      <vt:variant>
        <vt:lpwstr/>
      </vt:variant>
      <vt:variant>
        <vt:lpwstr>_Toc452574744</vt:lpwstr>
      </vt:variant>
      <vt:variant>
        <vt:i4>1507382</vt:i4>
      </vt:variant>
      <vt:variant>
        <vt:i4>185</vt:i4>
      </vt:variant>
      <vt:variant>
        <vt:i4>0</vt:i4>
      </vt:variant>
      <vt:variant>
        <vt:i4>5</vt:i4>
      </vt:variant>
      <vt:variant>
        <vt:lpwstr/>
      </vt:variant>
      <vt:variant>
        <vt:lpwstr>_Toc452574743</vt:lpwstr>
      </vt:variant>
      <vt:variant>
        <vt:i4>1507382</vt:i4>
      </vt:variant>
      <vt:variant>
        <vt:i4>182</vt:i4>
      </vt:variant>
      <vt:variant>
        <vt:i4>0</vt:i4>
      </vt:variant>
      <vt:variant>
        <vt:i4>5</vt:i4>
      </vt:variant>
      <vt:variant>
        <vt:lpwstr/>
      </vt:variant>
      <vt:variant>
        <vt:lpwstr>_Toc452574742</vt:lpwstr>
      </vt:variant>
      <vt:variant>
        <vt:i4>1507382</vt:i4>
      </vt:variant>
      <vt:variant>
        <vt:i4>176</vt:i4>
      </vt:variant>
      <vt:variant>
        <vt:i4>0</vt:i4>
      </vt:variant>
      <vt:variant>
        <vt:i4>5</vt:i4>
      </vt:variant>
      <vt:variant>
        <vt:lpwstr/>
      </vt:variant>
      <vt:variant>
        <vt:lpwstr>_Toc452574740</vt:lpwstr>
      </vt:variant>
      <vt:variant>
        <vt:i4>1048630</vt:i4>
      </vt:variant>
      <vt:variant>
        <vt:i4>170</vt:i4>
      </vt:variant>
      <vt:variant>
        <vt:i4>0</vt:i4>
      </vt:variant>
      <vt:variant>
        <vt:i4>5</vt:i4>
      </vt:variant>
      <vt:variant>
        <vt:lpwstr/>
      </vt:variant>
      <vt:variant>
        <vt:lpwstr>_Toc452574739</vt:lpwstr>
      </vt:variant>
      <vt:variant>
        <vt:i4>1048630</vt:i4>
      </vt:variant>
      <vt:variant>
        <vt:i4>164</vt:i4>
      </vt:variant>
      <vt:variant>
        <vt:i4>0</vt:i4>
      </vt:variant>
      <vt:variant>
        <vt:i4>5</vt:i4>
      </vt:variant>
      <vt:variant>
        <vt:lpwstr/>
      </vt:variant>
      <vt:variant>
        <vt:lpwstr>_Toc452574738</vt:lpwstr>
      </vt:variant>
      <vt:variant>
        <vt:i4>1048630</vt:i4>
      </vt:variant>
      <vt:variant>
        <vt:i4>158</vt:i4>
      </vt:variant>
      <vt:variant>
        <vt:i4>0</vt:i4>
      </vt:variant>
      <vt:variant>
        <vt:i4>5</vt:i4>
      </vt:variant>
      <vt:variant>
        <vt:lpwstr/>
      </vt:variant>
      <vt:variant>
        <vt:lpwstr>_Toc452574737</vt:lpwstr>
      </vt:variant>
      <vt:variant>
        <vt:i4>1048630</vt:i4>
      </vt:variant>
      <vt:variant>
        <vt:i4>152</vt:i4>
      </vt:variant>
      <vt:variant>
        <vt:i4>0</vt:i4>
      </vt:variant>
      <vt:variant>
        <vt:i4>5</vt:i4>
      </vt:variant>
      <vt:variant>
        <vt:lpwstr/>
      </vt:variant>
      <vt:variant>
        <vt:lpwstr>_Toc452574736</vt:lpwstr>
      </vt:variant>
      <vt:variant>
        <vt:i4>1048630</vt:i4>
      </vt:variant>
      <vt:variant>
        <vt:i4>146</vt:i4>
      </vt:variant>
      <vt:variant>
        <vt:i4>0</vt:i4>
      </vt:variant>
      <vt:variant>
        <vt:i4>5</vt:i4>
      </vt:variant>
      <vt:variant>
        <vt:lpwstr/>
      </vt:variant>
      <vt:variant>
        <vt:lpwstr>_Toc452574735</vt:lpwstr>
      </vt:variant>
      <vt:variant>
        <vt:i4>1048630</vt:i4>
      </vt:variant>
      <vt:variant>
        <vt:i4>140</vt:i4>
      </vt:variant>
      <vt:variant>
        <vt:i4>0</vt:i4>
      </vt:variant>
      <vt:variant>
        <vt:i4>5</vt:i4>
      </vt:variant>
      <vt:variant>
        <vt:lpwstr/>
      </vt:variant>
      <vt:variant>
        <vt:lpwstr>_Toc452574734</vt:lpwstr>
      </vt:variant>
      <vt:variant>
        <vt:i4>1048630</vt:i4>
      </vt:variant>
      <vt:variant>
        <vt:i4>134</vt:i4>
      </vt:variant>
      <vt:variant>
        <vt:i4>0</vt:i4>
      </vt:variant>
      <vt:variant>
        <vt:i4>5</vt:i4>
      </vt:variant>
      <vt:variant>
        <vt:lpwstr/>
      </vt:variant>
      <vt:variant>
        <vt:lpwstr>_Toc452574733</vt:lpwstr>
      </vt:variant>
      <vt:variant>
        <vt:i4>1048630</vt:i4>
      </vt:variant>
      <vt:variant>
        <vt:i4>128</vt:i4>
      </vt:variant>
      <vt:variant>
        <vt:i4>0</vt:i4>
      </vt:variant>
      <vt:variant>
        <vt:i4>5</vt:i4>
      </vt:variant>
      <vt:variant>
        <vt:lpwstr/>
      </vt:variant>
      <vt:variant>
        <vt:lpwstr>_Toc452574732</vt:lpwstr>
      </vt:variant>
      <vt:variant>
        <vt:i4>1048630</vt:i4>
      </vt:variant>
      <vt:variant>
        <vt:i4>122</vt:i4>
      </vt:variant>
      <vt:variant>
        <vt:i4>0</vt:i4>
      </vt:variant>
      <vt:variant>
        <vt:i4>5</vt:i4>
      </vt:variant>
      <vt:variant>
        <vt:lpwstr/>
      </vt:variant>
      <vt:variant>
        <vt:lpwstr>_Toc452574731</vt:lpwstr>
      </vt:variant>
      <vt:variant>
        <vt:i4>1048630</vt:i4>
      </vt:variant>
      <vt:variant>
        <vt:i4>116</vt:i4>
      </vt:variant>
      <vt:variant>
        <vt:i4>0</vt:i4>
      </vt:variant>
      <vt:variant>
        <vt:i4>5</vt:i4>
      </vt:variant>
      <vt:variant>
        <vt:lpwstr/>
      </vt:variant>
      <vt:variant>
        <vt:lpwstr>_Toc452574730</vt:lpwstr>
      </vt:variant>
      <vt:variant>
        <vt:i4>1114166</vt:i4>
      </vt:variant>
      <vt:variant>
        <vt:i4>110</vt:i4>
      </vt:variant>
      <vt:variant>
        <vt:i4>0</vt:i4>
      </vt:variant>
      <vt:variant>
        <vt:i4>5</vt:i4>
      </vt:variant>
      <vt:variant>
        <vt:lpwstr/>
      </vt:variant>
      <vt:variant>
        <vt:lpwstr>_Toc452574729</vt:lpwstr>
      </vt:variant>
      <vt:variant>
        <vt:i4>1114166</vt:i4>
      </vt:variant>
      <vt:variant>
        <vt:i4>104</vt:i4>
      </vt:variant>
      <vt:variant>
        <vt:i4>0</vt:i4>
      </vt:variant>
      <vt:variant>
        <vt:i4>5</vt:i4>
      </vt:variant>
      <vt:variant>
        <vt:lpwstr/>
      </vt:variant>
      <vt:variant>
        <vt:lpwstr>_Toc452574728</vt:lpwstr>
      </vt:variant>
      <vt:variant>
        <vt:i4>1114166</vt:i4>
      </vt:variant>
      <vt:variant>
        <vt:i4>98</vt:i4>
      </vt:variant>
      <vt:variant>
        <vt:i4>0</vt:i4>
      </vt:variant>
      <vt:variant>
        <vt:i4>5</vt:i4>
      </vt:variant>
      <vt:variant>
        <vt:lpwstr/>
      </vt:variant>
      <vt:variant>
        <vt:lpwstr>_Toc452574727</vt:lpwstr>
      </vt:variant>
      <vt:variant>
        <vt:i4>1114166</vt:i4>
      </vt:variant>
      <vt:variant>
        <vt:i4>92</vt:i4>
      </vt:variant>
      <vt:variant>
        <vt:i4>0</vt:i4>
      </vt:variant>
      <vt:variant>
        <vt:i4>5</vt:i4>
      </vt:variant>
      <vt:variant>
        <vt:lpwstr/>
      </vt:variant>
      <vt:variant>
        <vt:lpwstr>_Toc452574726</vt:lpwstr>
      </vt:variant>
      <vt:variant>
        <vt:i4>1114166</vt:i4>
      </vt:variant>
      <vt:variant>
        <vt:i4>86</vt:i4>
      </vt:variant>
      <vt:variant>
        <vt:i4>0</vt:i4>
      </vt:variant>
      <vt:variant>
        <vt:i4>5</vt:i4>
      </vt:variant>
      <vt:variant>
        <vt:lpwstr/>
      </vt:variant>
      <vt:variant>
        <vt:lpwstr>_Toc452574725</vt:lpwstr>
      </vt:variant>
      <vt:variant>
        <vt:i4>1114166</vt:i4>
      </vt:variant>
      <vt:variant>
        <vt:i4>80</vt:i4>
      </vt:variant>
      <vt:variant>
        <vt:i4>0</vt:i4>
      </vt:variant>
      <vt:variant>
        <vt:i4>5</vt:i4>
      </vt:variant>
      <vt:variant>
        <vt:lpwstr/>
      </vt:variant>
      <vt:variant>
        <vt:lpwstr>_Toc452574724</vt:lpwstr>
      </vt:variant>
      <vt:variant>
        <vt:i4>1114166</vt:i4>
      </vt:variant>
      <vt:variant>
        <vt:i4>74</vt:i4>
      </vt:variant>
      <vt:variant>
        <vt:i4>0</vt:i4>
      </vt:variant>
      <vt:variant>
        <vt:i4>5</vt:i4>
      </vt:variant>
      <vt:variant>
        <vt:lpwstr/>
      </vt:variant>
      <vt:variant>
        <vt:lpwstr>_Toc452574723</vt:lpwstr>
      </vt:variant>
      <vt:variant>
        <vt:i4>1114166</vt:i4>
      </vt:variant>
      <vt:variant>
        <vt:i4>68</vt:i4>
      </vt:variant>
      <vt:variant>
        <vt:i4>0</vt:i4>
      </vt:variant>
      <vt:variant>
        <vt:i4>5</vt:i4>
      </vt:variant>
      <vt:variant>
        <vt:lpwstr/>
      </vt:variant>
      <vt:variant>
        <vt:lpwstr>_Toc452574722</vt:lpwstr>
      </vt:variant>
      <vt:variant>
        <vt:i4>1114166</vt:i4>
      </vt:variant>
      <vt:variant>
        <vt:i4>62</vt:i4>
      </vt:variant>
      <vt:variant>
        <vt:i4>0</vt:i4>
      </vt:variant>
      <vt:variant>
        <vt:i4>5</vt:i4>
      </vt:variant>
      <vt:variant>
        <vt:lpwstr/>
      </vt:variant>
      <vt:variant>
        <vt:lpwstr>_Toc452574721</vt:lpwstr>
      </vt:variant>
      <vt:variant>
        <vt:i4>1114166</vt:i4>
      </vt:variant>
      <vt:variant>
        <vt:i4>56</vt:i4>
      </vt:variant>
      <vt:variant>
        <vt:i4>0</vt:i4>
      </vt:variant>
      <vt:variant>
        <vt:i4>5</vt:i4>
      </vt:variant>
      <vt:variant>
        <vt:lpwstr/>
      </vt:variant>
      <vt:variant>
        <vt:lpwstr>_Toc452574720</vt:lpwstr>
      </vt:variant>
      <vt:variant>
        <vt:i4>1179702</vt:i4>
      </vt:variant>
      <vt:variant>
        <vt:i4>50</vt:i4>
      </vt:variant>
      <vt:variant>
        <vt:i4>0</vt:i4>
      </vt:variant>
      <vt:variant>
        <vt:i4>5</vt:i4>
      </vt:variant>
      <vt:variant>
        <vt:lpwstr/>
      </vt:variant>
      <vt:variant>
        <vt:lpwstr>_Toc452574719</vt:lpwstr>
      </vt:variant>
      <vt:variant>
        <vt:i4>1179702</vt:i4>
      </vt:variant>
      <vt:variant>
        <vt:i4>44</vt:i4>
      </vt:variant>
      <vt:variant>
        <vt:i4>0</vt:i4>
      </vt:variant>
      <vt:variant>
        <vt:i4>5</vt:i4>
      </vt:variant>
      <vt:variant>
        <vt:lpwstr/>
      </vt:variant>
      <vt:variant>
        <vt:lpwstr>_Toc452574718</vt:lpwstr>
      </vt:variant>
      <vt:variant>
        <vt:i4>1179702</vt:i4>
      </vt:variant>
      <vt:variant>
        <vt:i4>38</vt:i4>
      </vt:variant>
      <vt:variant>
        <vt:i4>0</vt:i4>
      </vt:variant>
      <vt:variant>
        <vt:i4>5</vt:i4>
      </vt:variant>
      <vt:variant>
        <vt:lpwstr/>
      </vt:variant>
      <vt:variant>
        <vt:lpwstr>_Toc452574717</vt:lpwstr>
      </vt:variant>
      <vt:variant>
        <vt:i4>1179702</vt:i4>
      </vt:variant>
      <vt:variant>
        <vt:i4>32</vt:i4>
      </vt:variant>
      <vt:variant>
        <vt:i4>0</vt:i4>
      </vt:variant>
      <vt:variant>
        <vt:i4>5</vt:i4>
      </vt:variant>
      <vt:variant>
        <vt:lpwstr/>
      </vt:variant>
      <vt:variant>
        <vt:lpwstr>_Toc452574716</vt:lpwstr>
      </vt:variant>
      <vt:variant>
        <vt:i4>1179702</vt:i4>
      </vt:variant>
      <vt:variant>
        <vt:i4>26</vt:i4>
      </vt:variant>
      <vt:variant>
        <vt:i4>0</vt:i4>
      </vt:variant>
      <vt:variant>
        <vt:i4>5</vt:i4>
      </vt:variant>
      <vt:variant>
        <vt:lpwstr/>
      </vt:variant>
      <vt:variant>
        <vt:lpwstr>_Toc452574715</vt:lpwstr>
      </vt:variant>
      <vt:variant>
        <vt:i4>1179702</vt:i4>
      </vt:variant>
      <vt:variant>
        <vt:i4>20</vt:i4>
      </vt:variant>
      <vt:variant>
        <vt:i4>0</vt:i4>
      </vt:variant>
      <vt:variant>
        <vt:i4>5</vt:i4>
      </vt:variant>
      <vt:variant>
        <vt:lpwstr/>
      </vt:variant>
      <vt:variant>
        <vt:lpwstr>_Toc452574714</vt:lpwstr>
      </vt:variant>
      <vt:variant>
        <vt:i4>1179702</vt:i4>
      </vt:variant>
      <vt:variant>
        <vt:i4>14</vt:i4>
      </vt:variant>
      <vt:variant>
        <vt:i4>0</vt:i4>
      </vt:variant>
      <vt:variant>
        <vt:i4>5</vt:i4>
      </vt:variant>
      <vt:variant>
        <vt:lpwstr/>
      </vt:variant>
      <vt:variant>
        <vt:lpwstr>_Toc452574713</vt:lpwstr>
      </vt:variant>
      <vt:variant>
        <vt:i4>1179702</vt:i4>
      </vt:variant>
      <vt:variant>
        <vt:i4>8</vt:i4>
      </vt:variant>
      <vt:variant>
        <vt:i4>0</vt:i4>
      </vt:variant>
      <vt:variant>
        <vt:i4>5</vt:i4>
      </vt:variant>
      <vt:variant>
        <vt:lpwstr/>
      </vt:variant>
      <vt:variant>
        <vt:lpwstr>_Toc452574712</vt:lpwstr>
      </vt:variant>
      <vt:variant>
        <vt:i4>1179702</vt:i4>
      </vt:variant>
      <vt:variant>
        <vt:i4>2</vt:i4>
      </vt:variant>
      <vt:variant>
        <vt:i4>0</vt:i4>
      </vt:variant>
      <vt:variant>
        <vt:i4>5</vt:i4>
      </vt:variant>
      <vt:variant>
        <vt:lpwstr/>
      </vt:variant>
      <vt:variant>
        <vt:lpwstr>_Toc452574711</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Елена</dc:creator>
  <cp:lastModifiedBy>Korobova Elena M.</cp:lastModifiedBy>
  <cp:revision>2</cp:revision>
  <cp:lastPrinted>2016-06-25T18:11:00Z</cp:lastPrinted>
  <dcterms:created xsi:type="dcterms:W3CDTF">2016-06-30T18:39:00Z</dcterms:created>
  <dcterms:modified xsi:type="dcterms:W3CDTF">2016-06-30T18:39:00Z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0x010100823F6844A0C0704EB3DE924D4CDFECFF</vt:lpwstr>
  </property>
  <property fmtid="{D5CDD505-2E9C-101B-9397-08002B2CF9AE}" pid="3" name="_dlc_DocIdItemGuid">
    <vt:lpwstr>4ad09aa3-5325-48c3-98b3-23c621e3219c</vt:lpwstr>
  </property>
</Properties>
</file>